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2847EDA" w14:textId="2872406D" w:rsidR="00BB708D" w:rsidRPr="0026288B" w:rsidRDefault="00561B94" w:rsidP="0026288B">
      <w:pPr>
        <w:pStyle w:val="Heading1"/>
      </w:pPr>
      <w:bookmarkStart w:id="0" w:name="_Hlk152930146"/>
      <w:r w:rsidRPr="00485F51">
        <w:t>Improving Outcomes for All</w:t>
      </w:r>
    </w:p>
    <w:p w14:paraId="5003487C" w14:textId="421E4F98" w:rsidR="00BB708D" w:rsidRDefault="0026288B" w:rsidP="00BB708D">
      <w:pPr>
        <w:pStyle w:val="Subtitle"/>
      </w:pPr>
      <w:r w:rsidRPr="004B70CB">
        <w:rPr>
          <w:noProof/>
        </w:rPr>
        <mc:AlternateContent>
          <mc:Choice Requires="wps">
            <w:drawing>
              <wp:anchor distT="0" distB="0" distL="114300" distR="114300" simplePos="0" relativeHeight="251658241" behindDoc="0" locked="0" layoutInCell="1" allowOverlap="1" wp14:anchorId="7DDF51E3" wp14:editId="275A134D">
                <wp:simplePos x="0" y="0"/>
                <wp:positionH relativeFrom="column">
                  <wp:posOffset>23446</wp:posOffset>
                </wp:positionH>
                <wp:positionV relativeFrom="paragraph">
                  <wp:posOffset>103456</wp:posOffset>
                </wp:positionV>
                <wp:extent cx="1500554" cy="45719"/>
                <wp:effectExtent l="0" t="0" r="4445" b="0"/>
                <wp:wrapNone/>
                <wp:docPr id="7" name="Rectangl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500554" cy="45719"/>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272533D" id="Rectangle 7" o:spid="_x0000_s1026" alt="&quot;&quot;" style="position:absolute;margin-left:1.85pt;margin-top:8.15pt;width:118.15pt;height:3.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pOTLeQIAAF0FAAAOAAAAZHJzL2Uyb0RvYy54bWysVMFu2zAMvQ/YPwi6r7aDZFuDOkXQosOA&#10;oivWDj2rslQLkEWNUuJkXz9Kdpy2K3YYdpElkXwknx91dr7rLNsqDAZczauTkjPlJDTGPdX8x/3V&#10;h8+chShcIyw4VfO9Cvx89f7dWe+XagYt2EYhIxAXlr2veRujXxZFkK3qRDgBrxwZNWAnIh3xqWhQ&#10;9ITe2WJWlh+LHrDxCFKFQLeXg5GvMr7WSsZvWgcVma051Rbzinl9TGuxOhPLJxS+NXIsQ/xDFZ0w&#10;jpJOUJciCrZB8wdUZyRCAB1PJHQFaG2kyj1QN1X5qpu7VniVeyFygp9oCv8PVt5s7/wtEg29D8tA&#10;29TFTmOXvlQf22Wy9hNZaheZpMtqUZaLxZwzSbb54lN1msgsjsEeQ/yioGNpU3Okf5EpEtvrEAfX&#10;g0vKFcCa5spYmw/p/6sLi2wr6M/F3WwEf+FlXfJ1kKIGwHRTHDvJu7i3KvlZ911pZhqqfZYLySI7&#10;JhFSKherwdSKRg25qc0y64RamyJyoxkwIWvKP2GPAC8bOGAPVY7+KVRljU7B5d8KG4KniJwZXJyC&#10;O+MA3wKw1NWYefA/kDRQk1h6hGZ/iwxhmJDg5ZWh33YtQrwVSCNBw0NjHr/Roi30NYdxx1kL+Out&#10;++RPSiUrZz2NWM3Dz41AxZn96kjDp9V8nmYyH0hBMzrgc8vjc4vbdBdAWqjoQfEyb5N/tIetRuge&#10;6DVYp6xkEk5S7prLiIfDRRxGn94Tqdbr7EZz6EW8dndeJvDEapLl/e5BoB+1G0n0N3AYR7F8JeHB&#10;N0U6WG8iaJP1feR15JtmOAtnfG/SI/H8nL2Or+LqNwAAAP//AwBQSwMEFAAGAAgAAAAhAAIHLa/f&#10;AAAABwEAAA8AAABkcnMvZG93bnJldi54bWxMj0FPwzAMhe9I/IfISNxYSgtjK00nhMQBIYTYpglu&#10;aWOassapmmwt/HrMCW6239Pz94rV5DpxxCG0nhRczhIQSLU3LTUKtpuHiwWIEDUZ3XlCBV8YYFWe&#10;nhQ6N36kVzyuYyM4hEKuFdgY+1zKUFt0Osx8j8Tahx+cjrwOjTSDHjncdTJNkrl0uiX+YHWP9xbr&#10;/frgFPjP7+X2aXzeVxu7rHfvafP2+DIqdX423d2CiDjFPzP84jM6lMxU+QOZIDoF2Q0b+TzPQLCc&#10;XiVcreIhuwZZFvI/f/kDAAD//wMAUEsBAi0AFAAGAAgAAAAhALaDOJL+AAAA4QEAABMAAAAAAAAA&#10;AAAAAAAAAAAAAFtDb250ZW50X1R5cGVzXS54bWxQSwECLQAUAAYACAAAACEAOP0h/9YAAACUAQAA&#10;CwAAAAAAAAAAAAAAAAAvAQAAX3JlbHMvLnJlbHNQSwECLQAUAAYACAAAACEAXqTky3kCAABdBQAA&#10;DgAAAAAAAAAAAAAAAAAuAgAAZHJzL2Uyb0RvYy54bWxQSwECLQAUAAYACAAAACEAAgctr98AAAAH&#10;AQAADwAAAAAAAAAAAAAAAADTBAAAZHJzL2Rvd25yZXYueG1sUEsFBgAAAAAEAAQA8wAAAN8FAAAA&#10;AA==&#10;" fillcolor="#dc3874 [3215]" stroked="f" strokeweight="1pt"/>
            </w:pict>
          </mc:Fallback>
        </mc:AlternateContent>
      </w:r>
      <w:r w:rsidR="00561B94">
        <w:t xml:space="preserve">The Report of the </w:t>
      </w:r>
      <w:r w:rsidR="00697403">
        <w:t>Independent Expert Panel’s</w:t>
      </w:r>
      <w:r w:rsidR="00561B94">
        <w:t xml:space="preserve"> Review to Inform a Better and Fairer Education System</w:t>
      </w:r>
    </w:p>
    <w:bookmarkEnd w:id="0"/>
    <w:p w14:paraId="2900AE57" w14:textId="77777777" w:rsidR="00BB708D" w:rsidRDefault="00BB708D" w:rsidP="00BB708D">
      <w:pPr>
        <w:sectPr w:rsidR="00BB708D" w:rsidSect="008C245F">
          <w:headerReference w:type="even" r:id="rId11"/>
          <w:headerReference w:type="default" r:id="rId12"/>
          <w:footerReference w:type="even" r:id="rId13"/>
          <w:footerReference w:type="default" r:id="rId14"/>
          <w:headerReference w:type="first" r:id="rId15"/>
          <w:footerReference w:type="first" r:id="rId16"/>
          <w:endnotePr>
            <w:numFmt w:val="decimal"/>
          </w:endnotePr>
          <w:pgSz w:w="11906" w:h="16838"/>
          <w:pgMar w:top="1814" w:right="1440" w:bottom="1440" w:left="1440" w:header="709" w:footer="709" w:gutter="0"/>
          <w:cols w:space="708"/>
          <w:docGrid w:linePitch="360"/>
        </w:sectPr>
      </w:pPr>
      <w:r>
        <w:rPr>
          <w:noProof/>
        </w:rPr>
        <w:drawing>
          <wp:anchor distT="0" distB="0" distL="114300" distR="114300" simplePos="0" relativeHeight="251658240" behindDoc="1" locked="1" layoutInCell="1" allowOverlap="1" wp14:anchorId="19918C74" wp14:editId="6AD5233A">
            <wp:simplePos x="0" y="0"/>
            <wp:positionH relativeFrom="page">
              <wp:align>left</wp:align>
            </wp:positionH>
            <wp:positionV relativeFrom="page">
              <wp:posOffset>3268980</wp:posOffset>
            </wp:positionV>
            <wp:extent cx="7559040" cy="7653020"/>
            <wp:effectExtent l="0" t="0" r="3810" b="5080"/>
            <wp:wrapNone/>
            <wp:docPr id="4"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7559040" cy="7653020"/>
                    </a:xfrm>
                    <a:prstGeom prst="rect">
                      <a:avLst/>
                    </a:prstGeom>
                  </pic:spPr>
                </pic:pic>
              </a:graphicData>
            </a:graphic>
            <wp14:sizeRelH relativeFrom="margin">
              <wp14:pctWidth>0</wp14:pctWidth>
            </wp14:sizeRelH>
            <wp14:sizeRelV relativeFrom="margin">
              <wp14:pctHeight>0</wp14:pctHeight>
            </wp14:sizeRelV>
          </wp:anchor>
        </w:drawing>
      </w:r>
    </w:p>
    <w:p w14:paraId="27DFE930" w14:textId="77777777" w:rsidR="00FC101C" w:rsidRDefault="00FC101C" w:rsidP="00BB708D"/>
    <w:p w14:paraId="1B415AFB" w14:textId="6A0A39B7" w:rsidR="00CA3EAE" w:rsidRDefault="00FC101C" w:rsidP="007E6DDD">
      <w:pPr>
        <w:tabs>
          <w:tab w:val="left" w:pos="707"/>
        </w:tabs>
        <w:spacing w:before="7080"/>
      </w:pPr>
      <w:r w:rsidRPr="00485F51">
        <w:t>Cover images clockwise from top left are from the: WA Department of Education; VIC Department of Education; WA Department of Education; VIC Department of Education.</w:t>
      </w:r>
    </w:p>
    <w:p w14:paraId="4D2513E2" w14:textId="6127F698" w:rsidR="00BB708D" w:rsidRDefault="00BB708D" w:rsidP="00BB708D">
      <w:r>
        <w:rPr>
          <w:noProof/>
        </w:rPr>
        <w:drawing>
          <wp:inline distT="0" distB="0" distL="0" distR="0" wp14:anchorId="67C78C96" wp14:editId="6D694083">
            <wp:extent cx="843643" cy="295275"/>
            <wp:effectExtent l="0" t="0" r="0" b="0"/>
            <wp:docPr id="1" name="Picture 1" descr="Creative Comm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logo."/>
                    <pic:cNvPicPr/>
                  </pic:nvPicPr>
                  <pic:blipFill>
                    <a:blip r:embed="rId18" cstate="print">
                      <a:extLst>
                        <a:ext uri="{28A0092B-C50C-407E-A947-70E740481C1C}">
                          <a14:useLocalDpi xmlns:a14="http://schemas.microsoft.com/office/drawing/2010/main" val="0"/>
                        </a:ext>
                      </a:extLst>
                    </a:blip>
                    <a:stretch>
                      <a:fillRect/>
                    </a:stretch>
                  </pic:blipFill>
                  <pic:spPr>
                    <a:xfrm>
                      <a:off x="0" y="0"/>
                      <a:ext cx="853901" cy="298865"/>
                    </a:xfrm>
                    <a:prstGeom prst="rect">
                      <a:avLst/>
                    </a:prstGeom>
                  </pic:spPr>
                </pic:pic>
              </a:graphicData>
            </a:graphic>
          </wp:inline>
        </w:drawing>
      </w:r>
    </w:p>
    <w:p w14:paraId="22789580" w14:textId="77777777" w:rsidR="00BB708D" w:rsidRDefault="00BB708D" w:rsidP="00BB708D">
      <w:r>
        <w:t xml:space="preserve">With the exception of the Commonwealth Coat of Arms, the Department’s logo, any material protected by a trade mark and where otherwise noted all material presented in this document is provided under a </w:t>
      </w:r>
      <w:hyperlink r:id="rId19" w:history="1">
        <w:r w:rsidRPr="007B2CA1">
          <w:rPr>
            <w:rStyle w:val="Hyperlink"/>
          </w:rPr>
          <w:t>Creative Commons Attribution 4.0 International</w:t>
        </w:r>
      </w:hyperlink>
      <w:r>
        <w:t xml:space="preserve"> (</w:t>
      </w:r>
      <w:r w:rsidRPr="007B2CA1">
        <w:t>https://creativecommons.org/licenses/by/4.0/</w:t>
      </w:r>
      <w:r>
        <w:t>) licence.</w:t>
      </w:r>
    </w:p>
    <w:p w14:paraId="0915A6A6" w14:textId="77777777" w:rsidR="0048013D" w:rsidRDefault="0048013D" w:rsidP="0048013D">
      <w:r w:rsidRPr="00B15DB0">
        <w:t xml:space="preserve">The details of the relevant licence conditions are available on the Creative Commons website (accessible using the links provided) as is the full legal code for the </w:t>
      </w:r>
      <w:hyperlink r:id="rId20" w:history="1">
        <w:r w:rsidRPr="00BD799D">
          <w:rPr>
            <w:rStyle w:val="Hyperlink"/>
          </w:rPr>
          <w:t>CC BY 4.0 International</w:t>
        </w:r>
      </w:hyperlink>
      <w:r>
        <w:t xml:space="preserve"> </w:t>
      </w:r>
      <w:r w:rsidRPr="00B15DB0">
        <w:t>(</w:t>
      </w:r>
      <w:r w:rsidRPr="000F27CF">
        <w:t>https://creativecommons.org/licenses/by/4.0/legalcode</w:t>
      </w:r>
      <w:r w:rsidRPr="00B15DB0">
        <w:t>).</w:t>
      </w:r>
    </w:p>
    <w:p w14:paraId="7578EABF" w14:textId="77777777" w:rsidR="003D21CD" w:rsidRPr="003745C2" w:rsidRDefault="003D21CD" w:rsidP="003D21CD">
      <w:pPr>
        <w:rPr>
          <w:b/>
          <w:bCs/>
        </w:rPr>
      </w:pPr>
      <w:r w:rsidRPr="003745C2">
        <w:rPr>
          <w:b/>
          <w:bCs/>
        </w:rPr>
        <w:t>Disclaimer</w:t>
      </w:r>
    </w:p>
    <w:p w14:paraId="730CBC3B" w14:textId="6D162EB5" w:rsidR="003D21CD" w:rsidRDefault="003D21CD" w:rsidP="00BB708D">
      <w:r w:rsidRPr="003745C2">
        <w:t>As this is an independent review, the report does not necessarily reflect the views of the Australian Government or the governments of states and territories.</w:t>
      </w:r>
      <w:r>
        <w:t xml:space="preserve"> </w:t>
      </w:r>
    </w:p>
    <w:p w14:paraId="780826DF" w14:textId="070AB4B1" w:rsidR="00BB708D" w:rsidRDefault="00BB708D" w:rsidP="00BB708D">
      <w:r w:rsidRPr="00C90455">
        <w:t xml:space="preserve">The document must be attributed as the </w:t>
      </w:r>
      <w:r w:rsidR="00934A15" w:rsidRPr="00934A15">
        <w:rPr>
          <w:i/>
          <w:iCs/>
        </w:rPr>
        <w:t>Improving Outcomes for All</w:t>
      </w:r>
      <w:r w:rsidR="00934A15">
        <w:t xml:space="preserve">: </w:t>
      </w:r>
      <w:r w:rsidR="009B62BC" w:rsidRPr="009B62BC">
        <w:rPr>
          <w:i/>
          <w:iCs/>
        </w:rPr>
        <w:t xml:space="preserve">The </w:t>
      </w:r>
      <w:r w:rsidR="00934A15" w:rsidRPr="00934A15">
        <w:rPr>
          <w:i/>
          <w:iCs/>
        </w:rPr>
        <w:t>Report of the</w:t>
      </w:r>
      <w:r w:rsidR="00934A15">
        <w:t xml:space="preserve"> </w:t>
      </w:r>
      <w:r w:rsidR="00EA1C00" w:rsidRPr="00661528">
        <w:rPr>
          <w:i/>
          <w:iCs/>
        </w:rPr>
        <w:t>Independent Expert Panel’s</w:t>
      </w:r>
      <w:r w:rsidR="00EA1C00">
        <w:t xml:space="preserve"> </w:t>
      </w:r>
      <w:r w:rsidRPr="00C90455">
        <w:rPr>
          <w:i/>
        </w:rPr>
        <w:t>Review to Inform a Better and Fairer Education System</w:t>
      </w:r>
      <w:r w:rsidRPr="00C90455">
        <w:t>.</w:t>
      </w:r>
    </w:p>
    <w:p w14:paraId="6BC824C2" w14:textId="77777777" w:rsidR="00BB708D" w:rsidRDefault="00BB708D" w:rsidP="00BB708D">
      <w:pPr>
        <w:spacing w:after="160"/>
      </w:pPr>
      <w:r>
        <w:br w:type="page"/>
      </w:r>
    </w:p>
    <w:p w14:paraId="7837081B" w14:textId="61741824" w:rsidR="00BB708D" w:rsidRDefault="00BB708D" w:rsidP="006271C1">
      <w:pPr>
        <w:pStyle w:val="Heading2"/>
        <w:tabs>
          <w:tab w:val="center" w:pos="4513"/>
          <w:tab w:val="left" w:pos="6675"/>
        </w:tabs>
      </w:pPr>
      <w:bookmarkStart w:id="1" w:name="_Toc152257108"/>
      <w:bookmarkStart w:id="2" w:name="_Toc152855283"/>
      <w:r>
        <w:lastRenderedPageBreak/>
        <w:t>Table of contents</w:t>
      </w:r>
      <w:bookmarkEnd w:id="1"/>
      <w:bookmarkEnd w:id="2"/>
    </w:p>
    <w:p w14:paraId="57C8F99E" w14:textId="0977C33C" w:rsidR="00635D6F" w:rsidRDefault="00BB708D" w:rsidP="005D27CC">
      <w:pPr>
        <w:pStyle w:val="TOC1"/>
        <w:rPr>
          <w:rFonts w:eastAsiaTheme="minorEastAsia"/>
          <w:noProof/>
          <w:kern w:val="2"/>
          <w:lang w:eastAsia="en-AU"/>
          <w14:ligatures w14:val="standardContextual"/>
        </w:rPr>
      </w:pPr>
      <w:r>
        <w:fldChar w:fldCharType="begin"/>
      </w:r>
      <w:r>
        <w:instrText xml:space="preserve"> TOC \h \z \u \t "Heading 2,1,Heading 3,2,Heading 4,3" </w:instrText>
      </w:r>
      <w:r>
        <w:fldChar w:fldCharType="separate"/>
      </w:r>
      <w:hyperlink w:anchor="_Toc152855283" w:history="1">
        <w:r w:rsidR="00635D6F" w:rsidRPr="00342FB5">
          <w:rPr>
            <w:rStyle w:val="Hyperlink"/>
            <w:noProof/>
          </w:rPr>
          <w:t>Table of contents</w:t>
        </w:r>
        <w:r w:rsidR="00635D6F">
          <w:rPr>
            <w:noProof/>
            <w:webHidden/>
          </w:rPr>
          <w:tab/>
        </w:r>
        <w:r w:rsidR="00635D6F">
          <w:rPr>
            <w:noProof/>
            <w:webHidden/>
          </w:rPr>
          <w:fldChar w:fldCharType="begin"/>
        </w:r>
        <w:r w:rsidR="00635D6F">
          <w:rPr>
            <w:noProof/>
            <w:webHidden/>
          </w:rPr>
          <w:instrText xml:space="preserve"> PAGEREF _Toc152855283 \h </w:instrText>
        </w:r>
        <w:r w:rsidR="00635D6F">
          <w:rPr>
            <w:noProof/>
            <w:webHidden/>
          </w:rPr>
        </w:r>
        <w:r w:rsidR="00635D6F">
          <w:rPr>
            <w:noProof/>
            <w:webHidden/>
          </w:rPr>
          <w:fldChar w:fldCharType="separate"/>
        </w:r>
        <w:r w:rsidR="00941882">
          <w:rPr>
            <w:noProof/>
            <w:webHidden/>
          </w:rPr>
          <w:t>3</w:t>
        </w:r>
        <w:r w:rsidR="00635D6F">
          <w:rPr>
            <w:noProof/>
            <w:webHidden/>
          </w:rPr>
          <w:fldChar w:fldCharType="end"/>
        </w:r>
      </w:hyperlink>
    </w:p>
    <w:p w14:paraId="541CFBC9" w14:textId="40FBD906" w:rsidR="00635D6F" w:rsidRDefault="007D53D0" w:rsidP="005D27CC">
      <w:pPr>
        <w:pStyle w:val="TOC1"/>
        <w:rPr>
          <w:rFonts w:eastAsiaTheme="minorEastAsia"/>
          <w:noProof/>
          <w:kern w:val="2"/>
          <w:lang w:eastAsia="en-AU"/>
          <w14:ligatures w14:val="standardContextual"/>
        </w:rPr>
      </w:pPr>
      <w:hyperlink w:anchor="_Toc152855284" w:history="1">
        <w:r w:rsidR="00635D6F" w:rsidRPr="00342FB5">
          <w:rPr>
            <w:rStyle w:val="Hyperlink"/>
            <w:noProof/>
          </w:rPr>
          <w:t>Letter of transmission</w:t>
        </w:r>
        <w:r w:rsidR="00635D6F">
          <w:rPr>
            <w:noProof/>
            <w:webHidden/>
          </w:rPr>
          <w:tab/>
        </w:r>
        <w:r w:rsidR="00635D6F">
          <w:rPr>
            <w:noProof/>
            <w:webHidden/>
          </w:rPr>
          <w:fldChar w:fldCharType="begin"/>
        </w:r>
        <w:r w:rsidR="00635D6F">
          <w:rPr>
            <w:noProof/>
            <w:webHidden/>
          </w:rPr>
          <w:instrText xml:space="preserve"> PAGEREF _Toc152855284 \h </w:instrText>
        </w:r>
        <w:r w:rsidR="00635D6F">
          <w:rPr>
            <w:noProof/>
            <w:webHidden/>
          </w:rPr>
        </w:r>
        <w:r w:rsidR="00635D6F">
          <w:rPr>
            <w:noProof/>
            <w:webHidden/>
          </w:rPr>
          <w:fldChar w:fldCharType="separate"/>
        </w:r>
        <w:r w:rsidR="00941882">
          <w:rPr>
            <w:noProof/>
            <w:webHidden/>
          </w:rPr>
          <w:t>7</w:t>
        </w:r>
        <w:r w:rsidR="00635D6F">
          <w:rPr>
            <w:noProof/>
            <w:webHidden/>
          </w:rPr>
          <w:fldChar w:fldCharType="end"/>
        </w:r>
      </w:hyperlink>
    </w:p>
    <w:p w14:paraId="76F4429B" w14:textId="3F1B66A2" w:rsidR="00635D6F" w:rsidRDefault="007D53D0" w:rsidP="005D27CC">
      <w:pPr>
        <w:pStyle w:val="TOC1"/>
        <w:rPr>
          <w:rFonts w:eastAsiaTheme="minorEastAsia"/>
          <w:noProof/>
          <w:kern w:val="2"/>
          <w:lang w:eastAsia="en-AU"/>
          <w14:ligatures w14:val="standardContextual"/>
        </w:rPr>
      </w:pPr>
      <w:hyperlink w:anchor="_Toc152855285" w:history="1">
        <w:r w:rsidR="00635D6F" w:rsidRPr="00342FB5">
          <w:rPr>
            <w:rStyle w:val="Hyperlink"/>
            <w:noProof/>
          </w:rPr>
          <w:t>Executive summary</w:t>
        </w:r>
        <w:r w:rsidR="00635D6F">
          <w:rPr>
            <w:noProof/>
            <w:webHidden/>
          </w:rPr>
          <w:tab/>
        </w:r>
        <w:r w:rsidR="00635D6F">
          <w:rPr>
            <w:noProof/>
            <w:webHidden/>
          </w:rPr>
          <w:fldChar w:fldCharType="begin"/>
        </w:r>
        <w:r w:rsidR="00635D6F">
          <w:rPr>
            <w:noProof/>
            <w:webHidden/>
          </w:rPr>
          <w:instrText xml:space="preserve"> PAGEREF _Toc152855285 \h </w:instrText>
        </w:r>
        <w:r w:rsidR="00635D6F">
          <w:rPr>
            <w:noProof/>
            <w:webHidden/>
          </w:rPr>
        </w:r>
        <w:r w:rsidR="00635D6F">
          <w:rPr>
            <w:noProof/>
            <w:webHidden/>
          </w:rPr>
          <w:fldChar w:fldCharType="separate"/>
        </w:r>
        <w:r w:rsidR="00941882">
          <w:rPr>
            <w:noProof/>
            <w:webHidden/>
          </w:rPr>
          <w:t>9</w:t>
        </w:r>
        <w:r w:rsidR="00635D6F">
          <w:rPr>
            <w:noProof/>
            <w:webHidden/>
          </w:rPr>
          <w:fldChar w:fldCharType="end"/>
        </w:r>
      </w:hyperlink>
    </w:p>
    <w:p w14:paraId="13AC266D" w14:textId="4C4E0B0C" w:rsidR="00635D6F" w:rsidRDefault="007D53D0">
      <w:pPr>
        <w:pStyle w:val="TOC2"/>
        <w:rPr>
          <w:rFonts w:eastAsiaTheme="minorEastAsia"/>
          <w:noProof/>
          <w:kern w:val="2"/>
          <w:lang w:eastAsia="en-AU"/>
          <w14:ligatures w14:val="standardContextual"/>
        </w:rPr>
      </w:pPr>
      <w:hyperlink w:anchor="_Toc152855286" w:history="1">
        <w:r w:rsidR="00635D6F" w:rsidRPr="00342FB5">
          <w:rPr>
            <w:rStyle w:val="Hyperlink"/>
            <w:noProof/>
          </w:rPr>
          <w:t>Reform directions</w:t>
        </w:r>
        <w:r w:rsidR="00635D6F">
          <w:rPr>
            <w:noProof/>
            <w:webHidden/>
          </w:rPr>
          <w:tab/>
        </w:r>
        <w:r w:rsidR="00635D6F">
          <w:rPr>
            <w:noProof/>
            <w:webHidden/>
          </w:rPr>
          <w:fldChar w:fldCharType="begin"/>
        </w:r>
        <w:r w:rsidR="00635D6F">
          <w:rPr>
            <w:noProof/>
            <w:webHidden/>
          </w:rPr>
          <w:instrText xml:space="preserve"> PAGEREF _Toc152855286 \h </w:instrText>
        </w:r>
        <w:r w:rsidR="00635D6F">
          <w:rPr>
            <w:noProof/>
            <w:webHidden/>
          </w:rPr>
        </w:r>
        <w:r w:rsidR="00635D6F">
          <w:rPr>
            <w:noProof/>
            <w:webHidden/>
          </w:rPr>
          <w:fldChar w:fldCharType="separate"/>
        </w:r>
        <w:r w:rsidR="00941882">
          <w:rPr>
            <w:noProof/>
            <w:webHidden/>
          </w:rPr>
          <w:t>10</w:t>
        </w:r>
        <w:r w:rsidR="00635D6F">
          <w:rPr>
            <w:noProof/>
            <w:webHidden/>
          </w:rPr>
          <w:fldChar w:fldCharType="end"/>
        </w:r>
      </w:hyperlink>
    </w:p>
    <w:p w14:paraId="4E4AEFA6" w14:textId="3A173C9F" w:rsidR="00635D6F" w:rsidRDefault="007D53D0">
      <w:pPr>
        <w:pStyle w:val="TOC3"/>
        <w:rPr>
          <w:rFonts w:eastAsiaTheme="minorEastAsia"/>
          <w:noProof/>
          <w:kern w:val="2"/>
          <w:lang w:eastAsia="en-AU"/>
          <w14:ligatures w14:val="standardContextual"/>
        </w:rPr>
      </w:pPr>
      <w:hyperlink w:anchor="_Toc152855287" w:history="1">
        <w:r w:rsidR="00635D6F" w:rsidRPr="00342FB5">
          <w:rPr>
            <w:rStyle w:val="Hyperlink"/>
            <w:noProof/>
          </w:rPr>
          <w:t>One: Lift Student Outcomes</w:t>
        </w:r>
        <w:r w:rsidR="00635D6F">
          <w:rPr>
            <w:noProof/>
            <w:webHidden/>
          </w:rPr>
          <w:tab/>
        </w:r>
        <w:r w:rsidR="00635D6F">
          <w:rPr>
            <w:noProof/>
            <w:webHidden/>
          </w:rPr>
          <w:fldChar w:fldCharType="begin"/>
        </w:r>
        <w:r w:rsidR="00635D6F">
          <w:rPr>
            <w:noProof/>
            <w:webHidden/>
          </w:rPr>
          <w:instrText xml:space="preserve"> PAGEREF _Toc152855287 \h </w:instrText>
        </w:r>
        <w:r w:rsidR="00635D6F">
          <w:rPr>
            <w:noProof/>
            <w:webHidden/>
          </w:rPr>
        </w:r>
        <w:r w:rsidR="00635D6F">
          <w:rPr>
            <w:noProof/>
            <w:webHidden/>
          </w:rPr>
          <w:fldChar w:fldCharType="separate"/>
        </w:r>
        <w:r w:rsidR="00941882">
          <w:rPr>
            <w:noProof/>
            <w:webHidden/>
          </w:rPr>
          <w:t>13</w:t>
        </w:r>
        <w:r w:rsidR="00635D6F">
          <w:rPr>
            <w:noProof/>
            <w:webHidden/>
          </w:rPr>
          <w:fldChar w:fldCharType="end"/>
        </w:r>
      </w:hyperlink>
    </w:p>
    <w:p w14:paraId="2BD89B28" w14:textId="61A8D0F9" w:rsidR="00635D6F" w:rsidRDefault="007D53D0">
      <w:pPr>
        <w:pStyle w:val="TOC3"/>
        <w:rPr>
          <w:rFonts w:eastAsiaTheme="minorEastAsia"/>
          <w:noProof/>
          <w:kern w:val="2"/>
          <w:lang w:eastAsia="en-AU"/>
          <w14:ligatures w14:val="standardContextual"/>
        </w:rPr>
      </w:pPr>
      <w:hyperlink w:anchor="_Toc152855288" w:history="1">
        <w:r w:rsidR="00635D6F" w:rsidRPr="00342FB5">
          <w:rPr>
            <w:rStyle w:val="Hyperlink"/>
            <w:noProof/>
          </w:rPr>
          <w:t>Two: Improve Equity</w:t>
        </w:r>
        <w:r w:rsidR="00635D6F">
          <w:rPr>
            <w:noProof/>
            <w:webHidden/>
          </w:rPr>
          <w:tab/>
        </w:r>
        <w:r w:rsidR="00635D6F">
          <w:rPr>
            <w:noProof/>
            <w:webHidden/>
          </w:rPr>
          <w:fldChar w:fldCharType="begin"/>
        </w:r>
        <w:r w:rsidR="00635D6F">
          <w:rPr>
            <w:noProof/>
            <w:webHidden/>
          </w:rPr>
          <w:instrText xml:space="preserve"> PAGEREF _Toc152855288 \h </w:instrText>
        </w:r>
        <w:r w:rsidR="00635D6F">
          <w:rPr>
            <w:noProof/>
            <w:webHidden/>
          </w:rPr>
        </w:r>
        <w:r w:rsidR="00635D6F">
          <w:rPr>
            <w:noProof/>
            <w:webHidden/>
          </w:rPr>
          <w:fldChar w:fldCharType="separate"/>
        </w:r>
        <w:r w:rsidR="00941882">
          <w:rPr>
            <w:noProof/>
            <w:webHidden/>
          </w:rPr>
          <w:t>14</w:t>
        </w:r>
        <w:r w:rsidR="00635D6F">
          <w:rPr>
            <w:noProof/>
            <w:webHidden/>
          </w:rPr>
          <w:fldChar w:fldCharType="end"/>
        </w:r>
      </w:hyperlink>
    </w:p>
    <w:p w14:paraId="2FC51DEE" w14:textId="0B17D501" w:rsidR="00635D6F" w:rsidRDefault="007D53D0">
      <w:pPr>
        <w:pStyle w:val="TOC3"/>
        <w:rPr>
          <w:rFonts w:eastAsiaTheme="minorEastAsia"/>
          <w:noProof/>
          <w:kern w:val="2"/>
          <w:lang w:eastAsia="en-AU"/>
          <w14:ligatures w14:val="standardContextual"/>
        </w:rPr>
      </w:pPr>
      <w:hyperlink w:anchor="_Toc152855289" w:history="1">
        <w:r w:rsidR="00635D6F" w:rsidRPr="00342FB5">
          <w:rPr>
            <w:rStyle w:val="Hyperlink"/>
            <w:noProof/>
          </w:rPr>
          <w:t>Three: Improve Student Wellbeing</w:t>
        </w:r>
        <w:r w:rsidR="00635D6F">
          <w:rPr>
            <w:noProof/>
            <w:webHidden/>
          </w:rPr>
          <w:tab/>
        </w:r>
        <w:r w:rsidR="00635D6F">
          <w:rPr>
            <w:noProof/>
            <w:webHidden/>
          </w:rPr>
          <w:fldChar w:fldCharType="begin"/>
        </w:r>
        <w:r w:rsidR="00635D6F">
          <w:rPr>
            <w:noProof/>
            <w:webHidden/>
          </w:rPr>
          <w:instrText xml:space="preserve"> PAGEREF _Toc152855289 \h </w:instrText>
        </w:r>
        <w:r w:rsidR="00635D6F">
          <w:rPr>
            <w:noProof/>
            <w:webHidden/>
          </w:rPr>
        </w:r>
        <w:r w:rsidR="00635D6F">
          <w:rPr>
            <w:noProof/>
            <w:webHidden/>
          </w:rPr>
          <w:fldChar w:fldCharType="separate"/>
        </w:r>
        <w:r w:rsidR="00941882">
          <w:rPr>
            <w:noProof/>
            <w:webHidden/>
          </w:rPr>
          <w:t>15</w:t>
        </w:r>
        <w:r w:rsidR="00635D6F">
          <w:rPr>
            <w:noProof/>
            <w:webHidden/>
          </w:rPr>
          <w:fldChar w:fldCharType="end"/>
        </w:r>
      </w:hyperlink>
    </w:p>
    <w:p w14:paraId="381A097B" w14:textId="61393A42" w:rsidR="00635D6F" w:rsidRDefault="007D53D0">
      <w:pPr>
        <w:pStyle w:val="TOC3"/>
        <w:rPr>
          <w:rFonts w:eastAsiaTheme="minorEastAsia"/>
          <w:noProof/>
          <w:kern w:val="2"/>
          <w:lang w:eastAsia="en-AU"/>
          <w14:ligatures w14:val="standardContextual"/>
        </w:rPr>
      </w:pPr>
      <w:hyperlink w:anchor="_Toc152855290" w:history="1">
        <w:r w:rsidR="00635D6F" w:rsidRPr="00342FB5">
          <w:rPr>
            <w:rStyle w:val="Hyperlink"/>
            <w:noProof/>
          </w:rPr>
          <w:t>Four: Attract and Retain Teachers</w:t>
        </w:r>
        <w:r w:rsidR="00635D6F">
          <w:rPr>
            <w:noProof/>
            <w:webHidden/>
          </w:rPr>
          <w:tab/>
        </w:r>
        <w:r w:rsidR="00635D6F">
          <w:rPr>
            <w:noProof/>
            <w:webHidden/>
          </w:rPr>
          <w:fldChar w:fldCharType="begin"/>
        </w:r>
        <w:r w:rsidR="00635D6F">
          <w:rPr>
            <w:noProof/>
            <w:webHidden/>
          </w:rPr>
          <w:instrText xml:space="preserve"> PAGEREF _Toc152855290 \h </w:instrText>
        </w:r>
        <w:r w:rsidR="00635D6F">
          <w:rPr>
            <w:noProof/>
            <w:webHidden/>
          </w:rPr>
        </w:r>
        <w:r w:rsidR="00635D6F">
          <w:rPr>
            <w:noProof/>
            <w:webHidden/>
          </w:rPr>
          <w:fldChar w:fldCharType="separate"/>
        </w:r>
        <w:r w:rsidR="00941882">
          <w:rPr>
            <w:noProof/>
            <w:webHidden/>
          </w:rPr>
          <w:t>15</w:t>
        </w:r>
        <w:r w:rsidR="00635D6F">
          <w:rPr>
            <w:noProof/>
            <w:webHidden/>
          </w:rPr>
          <w:fldChar w:fldCharType="end"/>
        </w:r>
      </w:hyperlink>
    </w:p>
    <w:p w14:paraId="59EA7B3D" w14:textId="1A11AA8A" w:rsidR="00635D6F" w:rsidRDefault="007D53D0">
      <w:pPr>
        <w:pStyle w:val="TOC3"/>
        <w:rPr>
          <w:rFonts w:eastAsiaTheme="minorEastAsia"/>
          <w:noProof/>
          <w:kern w:val="2"/>
          <w:lang w:eastAsia="en-AU"/>
          <w14:ligatures w14:val="standardContextual"/>
        </w:rPr>
      </w:pPr>
      <w:hyperlink w:anchor="_Toc152855291" w:history="1">
        <w:r w:rsidR="00635D6F" w:rsidRPr="00342FB5">
          <w:rPr>
            <w:rStyle w:val="Hyperlink"/>
            <w:noProof/>
          </w:rPr>
          <w:t>Five: Reduce Data Gaps and Limitations</w:t>
        </w:r>
        <w:r w:rsidR="00635D6F">
          <w:rPr>
            <w:noProof/>
            <w:webHidden/>
          </w:rPr>
          <w:tab/>
        </w:r>
        <w:r w:rsidR="00635D6F">
          <w:rPr>
            <w:noProof/>
            <w:webHidden/>
          </w:rPr>
          <w:fldChar w:fldCharType="begin"/>
        </w:r>
        <w:r w:rsidR="00635D6F">
          <w:rPr>
            <w:noProof/>
            <w:webHidden/>
          </w:rPr>
          <w:instrText xml:space="preserve"> PAGEREF _Toc152855291 \h </w:instrText>
        </w:r>
        <w:r w:rsidR="00635D6F">
          <w:rPr>
            <w:noProof/>
            <w:webHidden/>
          </w:rPr>
        </w:r>
        <w:r w:rsidR="00635D6F">
          <w:rPr>
            <w:noProof/>
            <w:webHidden/>
          </w:rPr>
          <w:fldChar w:fldCharType="separate"/>
        </w:r>
        <w:r w:rsidR="00941882">
          <w:rPr>
            <w:noProof/>
            <w:webHidden/>
          </w:rPr>
          <w:t>16</w:t>
        </w:r>
        <w:r w:rsidR="00635D6F">
          <w:rPr>
            <w:noProof/>
            <w:webHidden/>
          </w:rPr>
          <w:fldChar w:fldCharType="end"/>
        </w:r>
      </w:hyperlink>
    </w:p>
    <w:p w14:paraId="1386BEE9" w14:textId="6FF1C728" w:rsidR="00635D6F" w:rsidRDefault="007D53D0">
      <w:pPr>
        <w:pStyle w:val="TOC3"/>
        <w:rPr>
          <w:rFonts w:eastAsiaTheme="minorEastAsia"/>
          <w:noProof/>
          <w:kern w:val="2"/>
          <w:lang w:eastAsia="en-AU"/>
          <w14:ligatures w14:val="standardContextual"/>
        </w:rPr>
      </w:pPr>
      <w:hyperlink w:anchor="_Toc152855292" w:history="1">
        <w:r w:rsidR="00635D6F" w:rsidRPr="00342FB5">
          <w:rPr>
            <w:rStyle w:val="Hyperlink"/>
            <w:noProof/>
          </w:rPr>
          <w:t>Six: Enhance Funding Transparency and Accountability</w:t>
        </w:r>
        <w:r w:rsidR="00635D6F">
          <w:rPr>
            <w:noProof/>
            <w:webHidden/>
          </w:rPr>
          <w:tab/>
        </w:r>
        <w:r w:rsidR="00635D6F">
          <w:rPr>
            <w:noProof/>
            <w:webHidden/>
          </w:rPr>
          <w:fldChar w:fldCharType="begin"/>
        </w:r>
        <w:r w:rsidR="00635D6F">
          <w:rPr>
            <w:noProof/>
            <w:webHidden/>
          </w:rPr>
          <w:instrText xml:space="preserve"> PAGEREF _Toc152855292 \h </w:instrText>
        </w:r>
        <w:r w:rsidR="00635D6F">
          <w:rPr>
            <w:noProof/>
            <w:webHidden/>
          </w:rPr>
        </w:r>
        <w:r w:rsidR="00635D6F">
          <w:rPr>
            <w:noProof/>
            <w:webHidden/>
          </w:rPr>
          <w:fldChar w:fldCharType="separate"/>
        </w:r>
        <w:r w:rsidR="00941882">
          <w:rPr>
            <w:noProof/>
            <w:webHidden/>
          </w:rPr>
          <w:t>17</w:t>
        </w:r>
        <w:r w:rsidR="00635D6F">
          <w:rPr>
            <w:noProof/>
            <w:webHidden/>
          </w:rPr>
          <w:fldChar w:fldCharType="end"/>
        </w:r>
      </w:hyperlink>
    </w:p>
    <w:p w14:paraId="3356ABC4" w14:textId="1DA9098E" w:rsidR="00635D6F" w:rsidRDefault="007D53D0">
      <w:pPr>
        <w:pStyle w:val="TOC3"/>
        <w:rPr>
          <w:rFonts w:eastAsiaTheme="minorEastAsia"/>
          <w:noProof/>
          <w:kern w:val="2"/>
          <w:lang w:eastAsia="en-AU"/>
          <w14:ligatures w14:val="standardContextual"/>
        </w:rPr>
      </w:pPr>
      <w:hyperlink w:anchor="_Toc152855293" w:history="1">
        <w:r w:rsidR="00635D6F" w:rsidRPr="00342FB5">
          <w:rPr>
            <w:rStyle w:val="Hyperlink"/>
            <w:noProof/>
          </w:rPr>
          <w:t>Seven: Support Innovation and Achieve Reform</w:t>
        </w:r>
        <w:r w:rsidR="00635D6F">
          <w:rPr>
            <w:noProof/>
            <w:webHidden/>
          </w:rPr>
          <w:tab/>
        </w:r>
        <w:r w:rsidR="00635D6F">
          <w:rPr>
            <w:noProof/>
            <w:webHidden/>
          </w:rPr>
          <w:fldChar w:fldCharType="begin"/>
        </w:r>
        <w:r w:rsidR="00635D6F">
          <w:rPr>
            <w:noProof/>
            <w:webHidden/>
          </w:rPr>
          <w:instrText xml:space="preserve"> PAGEREF _Toc152855293 \h </w:instrText>
        </w:r>
        <w:r w:rsidR="00635D6F">
          <w:rPr>
            <w:noProof/>
            <w:webHidden/>
          </w:rPr>
        </w:r>
        <w:r w:rsidR="00635D6F">
          <w:rPr>
            <w:noProof/>
            <w:webHidden/>
          </w:rPr>
          <w:fldChar w:fldCharType="separate"/>
        </w:r>
        <w:r w:rsidR="00941882">
          <w:rPr>
            <w:noProof/>
            <w:webHidden/>
          </w:rPr>
          <w:t>17</w:t>
        </w:r>
        <w:r w:rsidR="00635D6F">
          <w:rPr>
            <w:noProof/>
            <w:webHidden/>
          </w:rPr>
          <w:fldChar w:fldCharType="end"/>
        </w:r>
      </w:hyperlink>
    </w:p>
    <w:p w14:paraId="1F083DBF" w14:textId="78B042C4" w:rsidR="00635D6F" w:rsidRDefault="007D53D0">
      <w:pPr>
        <w:pStyle w:val="TOC2"/>
        <w:rPr>
          <w:rFonts w:eastAsiaTheme="minorEastAsia"/>
          <w:noProof/>
          <w:kern w:val="2"/>
          <w:lang w:eastAsia="en-AU"/>
          <w14:ligatures w14:val="standardContextual"/>
        </w:rPr>
      </w:pPr>
      <w:hyperlink w:anchor="_Toc152855294" w:history="1">
        <w:r w:rsidR="00635D6F" w:rsidRPr="00342FB5">
          <w:rPr>
            <w:rStyle w:val="Hyperlink"/>
            <w:noProof/>
            <w:shd w:val="clear" w:color="auto" w:fill="FFFFFF"/>
          </w:rPr>
          <w:t>Call to action</w:t>
        </w:r>
        <w:r w:rsidR="00635D6F">
          <w:rPr>
            <w:noProof/>
            <w:webHidden/>
          </w:rPr>
          <w:tab/>
        </w:r>
        <w:r w:rsidR="00635D6F">
          <w:rPr>
            <w:noProof/>
            <w:webHidden/>
          </w:rPr>
          <w:fldChar w:fldCharType="begin"/>
        </w:r>
        <w:r w:rsidR="00635D6F">
          <w:rPr>
            <w:noProof/>
            <w:webHidden/>
          </w:rPr>
          <w:instrText xml:space="preserve"> PAGEREF _Toc152855294 \h </w:instrText>
        </w:r>
        <w:r w:rsidR="00635D6F">
          <w:rPr>
            <w:noProof/>
            <w:webHidden/>
          </w:rPr>
        </w:r>
        <w:r w:rsidR="00635D6F">
          <w:rPr>
            <w:noProof/>
            <w:webHidden/>
          </w:rPr>
          <w:fldChar w:fldCharType="separate"/>
        </w:r>
        <w:r w:rsidR="00941882">
          <w:rPr>
            <w:noProof/>
            <w:webHidden/>
          </w:rPr>
          <w:t>19</w:t>
        </w:r>
        <w:r w:rsidR="00635D6F">
          <w:rPr>
            <w:noProof/>
            <w:webHidden/>
          </w:rPr>
          <w:fldChar w:fldCharType="end"/>
        </w:r>
      </w:hyperlink>
    </w:p>
    <w:p w14:paraId="1A357D10" w14:textId="100BD388" w:rsidR="00635D6F" w:rsidRDefault="007D53D0" w:rsidP="005D27CC">
      <w:pPr>
        <w:pStyle w:val="TOC1"/>
        <w:rPr>
          <w:rFonts w:eastAsiaTheme="minorEastAsia"/>
          <w:noProof/>
          <w:kern w:val="2"/>
          <w:lang w:eastAsia="en-AU"/>
          <w14:ligatures w14:val="standardContextual"/>
        </w:rPr>
      </w:pPr>
      <w:hyperlink w:anchor="_Toc152855295" w:history="1">
        <w:r w:rsidR="00635D6F" w:rsidRPr="00342FB5">
          <w:rPr>
            <w:rStyle w:val="Hyperlink"/>
            <w:noProof/>
          </w:rPr>
          <w:t>Recommendations</w:t>
        </w:r>
        <w:r w:rsidR="00635D6F">
          <w:rPr>
            <w:noProof/>
            <w:webHidden/>
          </w:rPr>
          <w:tab/>
        </w:r>
        <w:r w:rsidR="00635D6F">
          <w:rPr>
            <w:noProof/>
            <w:webHidden/>
          </w:rPr>
          <w:fldChar w:fldCharType="begin"/>
        </w:r>
        <w:r w:rsidR="00635D6F">
          <w:rPr>
            <w:noProof/>
            <w:webHidden/>
          </w:rPr>
          <w:instrText xml:space="preserve"> PAGEREF _Toc152855295 \h </w:instrText>
        </w:r>
        <w:r w:rsidR="00635D6F">
          <w:rPr>
            <w:noProof/>
            <w:webHidden/>
          </w:rPr>
        </w:r>
        <w:r w:rsidR="00635D6F">
          <w:rPr>
            <w:noProof/>
            <w:webHidden/>
          </w:rPr>
          <w:fldChar w:fldCharType="separate"/>
        </w:r>
        <w:r w:rsidR="00941882">
          <w:rPr>
            <w:noProof/>
            <w:webHidden/>
          </w:rPr>
          <w:t>22</w:t>
        </w:r>
        <w:r w:rsidR="00635D6F">
          <w:rPr>
            <w:noProof/>
            <w:webHidden/>
          </w:rPr>
          <w:fldChar w:fldCharType="end"/>
        </w:r>
      </w:hyperlink>
    </w:p>
    <w:p w14:paraId="110B9CE4" w14:textId="454DA79B" w:rsidR="00635D6F" w:rsidRDefault="007D53D0">
      <w:pPr>
        <w:pStyle w:val="TOC2"/>
        <w:rPr>
          <w:rFonts w:eastAsiaTheme="minorEastAsia"/>
          <w:noProof/>
          <w:kern w:val="2"/>
          <w:lang w:eastAsia="en-AU"/>
          <w14:ligatures w14:val="standardContextual"/>
        </w:rPr>
      </w:pPr>
      <w:hyperlink w:anchor="_Toc152855296" w:history="1">
        <w:r w:rsidR="00635D6F" w:rsidRPr="00342FB5">
          <w:rPr>
            <w:rStyle w:val="Hyperlink"/>
            <w:noProof/>
          </w:rPr>
          <w:t>Lifting student outcomes for all students (Chapter 1)</w:t>
        </w:r>
        <w:r w:rsidR="00635D6F">
          <w:rPr>
            <w:noProof/>
            <w:webHidden/>
          </w:rPr>
          <w:tab/>
        </w:r>
        <w:r w:rsidR="00635D6F">
          <w:rPr>
            <w:noProof/>
            <w:webHidden/>
          </w:rPr>
          <w:fldChar w:fldCharType="begin"/>
        </w:r>
        <w:r w:rsidR="00635D6F">
          <w:rPr>
            <w:noProof/>
            <w:webHidden/>
          </w:rPr>
          <w:instrText xml:space="preserve"> PAGEREF _Toc152855296 \h </w:instrText>
        </w:r>
        <w:r w:rsidR="00635D6F">
          <w:rPr>
            <w:noProof/>
            <w:webHidden/>
          </w:rPr>
        </w:r>
        <w:r w:rsidR="00635D6F">
          <w:rPr>
            <w:noProof/>
            <w:webHidden/>
          </w:rPr>
          <w:fldChar w:fldCharType="separate"/>
        </w:r>
        <w:r w:rsidR="00941882">
          <w:rPr>
            <w:noProof/>
            <w:webHidden/>
          </w:rPr>
          <w:t>22</w:t>
        </w:r>
        <w:r w:rsidR="00635D6F">
          <w:rPr>
            <w:noProof/>
            <w:webHidden/>
          </w:rPr>
          <w:fldChar w:fldCharType="end"/>
        </w:r>
      </w:hyperlink>
    </w:p>
    <w:p w14:paraId="058E94A6" w14:textId="0FE8FECB" w:rsidR="00635D6F" w:rsidRDefault="007D53D0">
      <w:pPr>
        <w:pStyle w:val="TOC2"/>
        <w:rPr>
          <w:rFonts w:eastAsiaTheme="minorEastAsia"/>
          <w:noProof/>
          <w:kern w:val="2"/>
          <w:lang w:eastAsia="en-AU"/>
          <w14:ligatures w14:val="standardContextual"/>
        </w:rPr>
      </w:pPr>
      <w:hyperlink w:anchor="_Toc152855297" w:history="1">
        <w:r w:rsidR="00635D6F" w:rsidRPr="00342FB5">
          <w:rPr>
            <w:rStyle w:val="Hyperlink"/>
            <w:noProof/>
          </w:rPr>
          <w:t>Achieving equity in schooling (Chapter 2)</w:t>
        </w:r>
        <w:r w:rsidR="00635D6F">
          <w:rPr>
            <w:noProof/>
            <w:webHidden/>
          </w:rPr>
          <w:tab/>
        </w:r>
        <w:r w:rsidR="00635D6F">
          <w:rPr>
            <w:noProof/>
            <w:webHidden/>
          </w:rPr>
          <w:fldChar w:fldCharType="begin"/>
        </w:r>
        <w:r w:rsidR="00635D6F">
          <w:rPr>
            <w:noProof/>
            <w:webHidden/>
          </w:rPr>
          <w:instrText xml:space="preserve"> PAGEREF _Toc152855297 \h </w:instrText>
        </w:r>
        <w:r w:rsidR="00635D6F">
          <w:rPr>
            <w:noProof/>
            <w:webHidden/>
          </w:rPr>
        </w:r>
        <w:r w:rsidR="00635D6F">
          <w:rPr>
            <w:noProof/>
            <w:webHidden/>
          </w:rPr>
          <w:fldChar w:fldCharType="separate"/>
        </w:r>
        <w:r w:rsidR="00941882">
          <w:rPr>
            <w:noProof/>
            <w:webHidden/>
          </w:rPr>
          <w:t>23</w:t>
        </w:r>
        <w:r w:rsidR="00635D6F">
          <w:rPr>
            <w:noProof/>
            <w:webHidden/>
          </w:rPr>
          <w:fldChar w:fldCharType="end"/>
        </w:r>
      </w:hyperlink>
    </w:p>
    <w:p w14:paraId="49E95229" w14:textId="64A23CA4" w:rsidR="00635D6F" w:rsidRDefault="007D53D0">
      <w:pPr>
        <w:pStyle w:val="TOC2"/>
        <w:rPr>
          <w:rFonts w:eastAsiaTheme="minorEastAsia"/>
          <w:noProof/>
          <w:kern w:val="2"/>
          <w:lang w:eastAsia="en-AU"/>
          <w14:ligatures w14:val="standardContextual"/>
        </w:rPr>
      </w:pPr>
      <w:hyperlink w:anchor="_Toc152855298" w:history="1">
        <w:r w:rsidR="00635D6F" w:rsidRPr="00342FB5">
          <w:rPr>
            <w:rStyle w:val="Hyperlink"/>
            <w:noProof/>
            <w:lang w:eastAsia="en-AU"/>
          </w:rPr>
          <w:t>Improving student wellbeing (Chapter 3)</w:t>
        </w:r>
        <w:r w:rsidR="00635D6F">
          <w:rPr>
            <w:noProof/>
            <w:webHidden/>
          </w:rPr>
          <w:tab/>
        </w:r>
        <w:r w:rsidR="00635D6F">
          <w:rPr>
            <w:noProof/>
            <w:webHidden/>
          </w:rPr>
          <w:fldChar w:fldCharType="begin"/>
        </w:r>
        <w:r w:rsidR="00635D6F">
          <w:rPr>
            <w:noProof/>
            <w:webHidden/>
          </w:rPr>
          <w:instrText xml:space="preserve"> PAGEREF _Toc152855298 \h </w:instrText>
        </w:r>
        <w:r w:rsidR="00635D6F">
          <w:rPr>
            <w:noProof/>
            <w:webHidden/>
          </w:rPr>
        </w:r>
        <w:r w:rsidR="00635D6F">
          <w:rPr>
            <w:noProof/>
            <w:webHidden/>
          </w:rPr>
          <w:fldChar w:fldCharType="separate"/>
        </w:r>
        <w:r w:rsidR="00941882">
          <w:rPr>
            <w:noProof/>
            <w:webHidden/>
          </w:rPr>
          <w:t>25</w:t>
        </w:r>
        <w:r w:rsidR="00635D6F">
          <w:rPr>
            <w:noProof/>
            <w:webHidden/>
          </w:rPr>
          <w:fldChar w:fldCharType="end"/>
        </w:r>
      </w:hyperlink>
    </w:p>
    <w:p w14:paraId="1701CF08" w14:textId="6B01E433" w:rsidR="00635D6F" w:rsidRDefault="007D53D0">
      <w:pPr>
        <w:pStyle w:val="TOC2"/>
        <w:rPr>
          <w:rFonts w:eastAsiaTheme="minorEastAsia"/>
          <w:noProof/>
          <w:kern w:val="2"/>
          <w:lang w:eastAsia="en-AU"/>
          <w14:ligatures w14:val="standardContextual"/>
        </w:rPr>
      </w:pPr>
      <w:hyperlink w:anchor="_Toc152855299" w:history="1">
        <w:r w:rsidR="00635D6F" w:rsidRPr="00342FB5">
          <w:rPr>
            <w:rStyle w:val="Hyperlink"/>
            <w:noProof/>
          </w:rPr>
          <w:t>Attracting and retaining teachers (Chapter 4)</w:t>
        </w:r>
        <w:r w:rsidR="00635D6F">
          <w:rPr>
            <w:noProof/>
            <w:webHidden/>
          </w:rPr>
          <w:tab/>
        </w:r>
        <w:r w:rsidR="00635D6F">
          <w:rPr>
            <w:noProof/>
            <w:webHidden/>
          </w:rPr>
          <w:fldChar w:fldCharType="begin"/>
        </w:r>
        <w:r w:rsidR="00635D6F">
          <w:rPr>
            <w:noProof/>
            <w:webHidden/>
          </w:rPr>
          <w:instrText xml:space="preserve"> PAGEREF _Toc152855299 \h </w:instrText>
        </w:r>
        <w:r w:rsidR="00635D6F">
          <w:rPr>
            <w:noProof/>
            <w:webHidden/>
          </w:rPr>
        </w:r>
        <w:r w:rsidR="00635D6F">
          <w:rPr>
            <w:noProof/>
            <w:webHidden/>
          </w:rPr>
          <w:fldChar w:fldCharType="separate"/>
        </w:r>
        <w:r w:rsidR="00941882">
          <w:rPr>
            <w:noProof/>
            <w:webHidden/>
          </w:rPr>
          <w:t>26</w:t>
        </w:r>
        <w:r w:rsidR="00635D6F">
          <w:rPr>
            <w:noProof/>
            <w:webHidden/>
          </w:rPr>
          <w:fldChar w:fldCharType="end"/>
        </w:r>
      </w:hyperlink>
    </w:p>
    <w:p w14:paraId="3B701B1B" w14:textId="4ED1DD29" w:rsidR="00635D6F" w:rsidRDefault="007D53D0">
      <w:pPr>
        <w:pStyle w:val="TOC2"/>
        <w:rPr>
          <w:rFonts w:eastAsiaTheme="minorEastAsia"/>
          <w:noProof/>
          <w:kern w:val="2"/>
          <w:lang w:eastAsia="en-AU"/>
          <w14:ligatures w14:val="standardContextual"/>
        </w:rPr>
      </w:pPr>
      <w:hyperlink w:anchor="_Toc152855300" w:history="1">
        <w:r w:rsidR="00635D6F" w:rsidRPr="00342FB5">
          <w:rPr>
            <w:rStyle w:val="Hyperlink"/>
            <w:noProof/>
          </w:rPr>
          <w:t>Making better use of data (Chapter 5)</w:t>
        </w:r>
        <w:r w:rsidR="00635D6F">
          <w:rPr>
            <w:noProof/>
            <w:webHidden/>
          </w:rPr>
          <w:tab/>
        </w:r>
        <w:r w:rsidR="00635D6F">
          <w:rPr>
            <w:noProof/>
            <w:webHidden/>
          </w:rPr>
          <w:fldChar w:fldCharType="begin"/>
        </w:r>
        <w:r w:rsidR="00635D6F">
          <w:rPr>
            <w:noProof/>
            <w:webHidden/>
          </w:rPr>
          <w:instrText xml:space="preserve"> PAGEREF _Toc152855300 \h </w:instrText>
        </w:r>
        <w:r w:rsidR="00635D6F">
          <w:rPr>
            <w:noProof/>
            <w:webHidden/>
          </w:rPr>
        </w:r>
        <w:r w:rsidR="00635D6F">
          <w:rPr>
            <w:noProof/>
            <w:webHidden/>
          </w:rPr>
          <w:fldChar w:fldCharType="separate"/>
        </w:r>
        <w:r w:rsidR="00941882">
          <w:rPr>
            <w:noProof/>
            <w:webHidden/>
          </w:rPr>
          <w:t>28</w:t>
        </w:r>
        <w:r w:rsidR="00635D6F">
          <w:rPr>
            <w:noProof/>
            <w:webHidden/>
          </w:rPr>
          <w:fldChar w:fldCharType="end"/>
        </w:r>
      </w:hyperlink>
    </w:p>
    <w:p w14:paraId="56CCB34C" w14:textId="7275A2C9" w:rsidR="00635D6F" w:rsidRDefault="007D53D0">
      <w:pPr>
        <w:pStyle w:val="TOC2"/>
        <w:rPr>
          <w:rFonts w:eastAsiaTheme="minorEastAsia"/>
          <w:noProof/>
          <w:kern w:val="2"/>
          <w:lang w:eastAsia="en-AU"/>
          <w14:ligatures w14:val="standardContextual"/>
        </w:rPr>
      </w:pPr>
      <w:hyperlink w:anchor="_Toc152855301" w:history="1">
        <w:r w:rsidR="00635D6F" w:rsidRPr="00342FB5">
          <w:rPr>
            <w:rStyle w:val="Hyperlink"/>
            <w:noProof/>
          </w:rPr>
          <w:t>Improving funding transparency and accountability mechanisms (Chapter 6)</w:t>
        </w:r>
        <w:r w:rsidR="00635D6F">
          <w:rPr>
            <w:noProof/>
            <w:webHidden/>
          </w:rPr>
          <w:tab/>
        </w:r>
        <w:r w:rsidR="00635D6F">
          <w:rPr>
            <w:noProof/>
            <w:webHidden/>
          </w:rPr>
          <w:fldChar w:fldCharType="begin"/>
        </w:r>
        <w:r w:rsidR="00635D6F">
          <w:rPr>
            <w:noProof/>
            <w:webHidden/>
          </w:rPr>
          <w:instrText xml:space="preserve"> PAGEREF _Toc152855301 \h </w:instrText>
        </w:r>
        <w:r w:rsidR="00635D6F">
          <w:rPr>
            <w:noProof/>
            <w:webHidden/>
          </w:rPr>
        </w:r>
        <w:r w:rsidR="00635D6F">
          <w:rPr>
            <w:noProof/>
            <w:webHidden/>
          </w:rPr>
          <w:fldChar w:fldCharType="separate"/>
        </w:r>
        <w:r w:rsidR="00941882">
          <w:rPr>
            <w:noProof/>
            <w:webHidden/>
          </w:rPr>
          <w:t>30</w:t>
        </w:r>
        <w:r w:rsidR="00635D6F">
          <w:rPr>
            <w:noProof/>
            <w:webHidden/>
          </w:rPr>
          <w:fldChar w:fldCharType="end"/>
        </w:r>
      </w:hyperlink>
    </w:p>
    <w:p w14:paraId="0607584F" w14:textId="52FBFF0B" w:rsidR="00635D6F" w:rsidRDefault="007D53D0">
      <w:pPr>
        <w:pStyle w:val="TOC2"/>
        <w:rPr>
          <w:rFonts w:eastAsiaTheme="minorEastAsia"/>
          <w:noProof/>
          <w:kern w:val="2"/>
          <w:lang w:eastAsia="en-AU"/>
          <w14:ligatures w14:val="standardContextual"/>
        </w:rPr>
      </w:pPr>
      <w:hyperlink w:anchor="_Toc152855302" w:history="1">
        <w:r w:rsidR="00635D6F" w:rsidRPr="00342FB5">
          <w:rPr>
            <w:rStyle w:val="Hyperlink"/>
            <w:noProof/>
          </w:rPr>
          <w:t>Implementing mechanisms to support innovation and achieve reform (Chapter 7)</w:t>
        </w:r>
        <w:r w:rsidR="00635D6F">
          <w:rPr>
            <w:noProof/>
            <w:webHidden/>
          </w:rPr>
          <w:tab/>
        </w:r>
        <w:r w:rsidR="00635D6F">
          <w:rPr>
            <w:noProof/>
            <w:webHidden/>
          </w:rPr>
          <w:fldChar w:fldCharType="begin"/>
        </w:r>
        <w:r w:rsidR="00635D6F">
          <w:rPr>
            <w:noProof/>
            <w:webHidden/>
          </w:rPr>
          <w:instrText xml:space="preserve"> PAGEREF _Toc152855302 \h </w:instrText>
        </w:r>
        <w:r w:rsidR="00635D6F">
          <w:rPr>
            <w:noProof/>
            <w:webHidden/>
          </w:rPr>
        </w:r>
        <w:r w:rsidR="00635D6F">
          <w:rPr>
            <w:noProof/>
            <w:webHidden/>
          </w:rPr>
          <w:fldChar w:fldCharType="separate"/>
        </w:r>
        <w:r w:rsidR="00941882">
          <w:rPr>
            <w:noProof/>
            <w:webHidden/>
          </w:rPr>
          <w:t>30</w:t>
        </w:r>
        <w:r w:rsidR="00635D6F">
          <w:rPr>
            <w:noProof/>
            <w:webHidden/>
          </w:rPr>
          <w:fldChar w:fldCharType="end"/>
        </w:r>
      </w:hyperlink>
    </w:p>
    <w:p w14:paraId="62D37F2D" w14:textId="4B83CCD2" w:rsidR="00635D6F" w:rsidRDefault="007D53D0" w:rsidP="005D27CC">
      <w:pPr>
        <w:pStyle w:val="TOC1"/>
        <w:rPr>
          <w:rFonts w:eastAsiaTheme="minorEastAsia"/>
          <w:noProof/>
          <w:kern w:val="2"/>
          <w:lang w:eastAsia="en-AU"/>
          <w14:ligatures w14:val="standardContextual"/>
        </w:rPr>
      </w:pPr>
      <w:hyperlink w:anchor="_Toc152855303" w:history="1">
        <w:r w:rsidR="00635D6F" w:rsidRPr="00342FB5">
          <w:rPr>
            <w:rStyle w:val="Hyperlink"/>
            <w:noProof/>
          </w:rPr>
          <w:t>Introduction</w:t>
        </w:r>
        <w:r w:rsidR="00635D6F">
          <w:rPr>
            <w:noProof/>
            <w:webHidden/>
          </w:rPr>
          <w:tab/>
        </w:r>
        <w:r w:rsidR="00635D6F">
          <w:rPr>
            <w:noProof/>
            <w:webHidden/>
          </w:rPr>
          <w:fldChar w:fldCharType="begin"/>
        </w:r>
        <w:r w:rsidR="00635D6F">
          <w:rPr>
            <w:noProof/>
            <w:webHidden/>
          </w:rPr>
          <w:instrText xml:space="preserve"> PAGEREF _Toc152855303 \h </w:instrText>
        </w:r>
        <w:r w:rsidR="00635D6F">
          <w:rPr>
            <w:noProof/>
            <w:webHidden/>
          </w:rPr>
        </w:r>
        <w:r w:rsidR="00635D6F">
          <w:rPr>
            <w:noProof/>
            <w:webHidden/>
          </w:rPr>
          <w:fldChar w:fldCharType="separate"/>
        </w:r>
        <w:r w:rsidR="00941882">
          <w:rPr>
            <w:noProof/>
            <w:webHidden/>
          </w:rPr>
          <w:t>33</w:t>
        </w:r>
        <w:r w:rsidR="00635D6F">
          <w:rPr>
            <w:noProof/>
            <w:webHidden/>
          </w:rPr>
          <w:fldChar w:fldCharType="end"/>
        </w:r>
      </w:hyperlink>
    </w:p>
    <w:p w14:paraId="66C2CF31" w14:textId="1C6E8503" w:rsidR="00635D6F" w:rsidRDefault="007D53D0">
      <w:pPr>
        <w:pStyle w:val="TOC2"/>
        <w:rPr>
          <w:rFonts w:eastAsiaTheme="minorEastAsia"/>
          <w:noProof/>
          <w:kern w:val="2"/>
          <w:lang w:eastAsia="en-AU"/>
          <w14:ligatures w14:val="standardContextual"/>
        </w:rPr>
      </w:pPr>
      <w:hyperlink w:anchor="_Toc152855304" w:history="1">
        <w:r w:rsidR="00635D6F" w:rsidRPr="00342FB5">
          <w:rPr>
            <w:rStyle w:val="Hyperlink"/>
            <w:noProof/>
          </w:rPr>
          <w:t>About the Review</w:t>
        </w:r>
        <w:r w:rsidR="00635D6F">
          <w:rPr>
            <w:noProof/>
            <w:webHidden/>
          </w:rPr>
          <w:tab/>
        </w:r>
        <w:r w:rsidR="00635D6F">
          <w:rPr>
            <w:noProof/>
            <w:webHidden/>
          </w:rPr>
          <w:fldChar w:fldCharType="begin"/>
        </w:r>
        <w:r w:rsidR="00635D6F">
          <w:rPr>
            <w:noProof/>
            <w:webHidden/>
          </w:rPr>
          <w:instrText xml:space="preserve"> PAGEREF _Toc152855304 \h </w:instrText>
        </w:r>
        <w:r w:rsidR="00635D6F">
          <w:rPr>
            <w:noProof/>
            <w:webHidden/>
          </w:rPr>
        </w:r>
        <w:r w:rsidR="00635D6F">
          <w:rPr>
            <w:noProof/>
            <w:webHidden/>
          </w:rPr>
          <w:fldChar w:fldCharType="separate"/>
        </w:r>
        <w:r w:rsidR="00941882">
          <w:rPr>
            <w:noProof/>
            <w:webHidden/>
          </w:rPr>
          <w:t>33</w:t>
        </w:r>
        <w:r w:rsidR="00635D6F">
          <w:rPr>
            <w:noProof/>
            <w:webHidden/>
          </w:rPr>
          <w:fldChar w:fldCharType="end"/>
        </w:r>
      </w:hyperlink>
    </w:p>
    <w:p w14:paraId="5A936F94" w14:textId="6D838EF6" w:rsidR="00635D6F" w:rsidRDefault="007D53D0">
      <w:pPr>
        <w:pStyle w:val="TOC2"/>
        <w:rPr>
          <w:rFonts w:eastAsiaTheme="minorEastAsia"/>
          <w:noProof/>
          <w:kern w:val="2"/>
          <w:lang w:eastAsia="en-AU"/>
          <w14:ligatures w14:val="standardContextual"/>
        </w:rPr>
      </w:pPr>
      <w:hyperlink w:anchor="_Toc152855305" w:history="1">
        <w:r w:rsidR="00635D6F" w:rsidRPr="00342FB5">
          <w:rPr>
            <w:rStyle w:val="Hyperlink"/>
            <w:noProof/>
          </w:rPr>
          <w:t>Immediate, systemic and long-term action is necessary to achieve the Review’s ambition</w:t>
        </w:r>
        <w:r w:rsidR="00635D6F">
          <w:rPr>
            <w:noProof/>
            <w:webHidden/>
          </w:rPr>
          <w:tab/>
        </w:r>
        <w:r w:rsidR="00635D6F">
          <w:rPr>
            <w:noProof/>
            <w:webHidden/>
          </w:rPr>
          <w:fldChar w:fldCharType="begin"/>
        </w:r>
        <w:r w:rsidR="00635D6F">
          <w:rPr>
            <w:noProof/>
            <w:webHidden/>
          </w:rPr>
          <w:instrText xml:space="preserve"> PAGEREF _Toc152855305 \h </w:instrText>
        </w:r>
        <w:r w:rsidR="00635D6F">
          <w:rPr>
            <w:noProof/>
            <w:webHidden/>
          </w:rPr>
        </w:r>
        <w:r w:rsidR="00635D6F">
          <w:rPr>
            <w:noProof/>
            <w:webHidden/>
          </w:rPr>
          <w:fldChar w:fldCharType="separate"/>
        </w:r>
        <w:r w:rsidR="00941882">
          <w:rPr>
            <w:noProof/>
            <w:webHidden/>
          </w:rPr>
          <w:t>34</w:t>
        </w:r>
        <w:r w:rsidR="00635D6F">
          <w:rPr>
            <w:noProof/>
            <w:webHidden/>
          </w:rPr>
          <w:fldChar w:fldCharType="end"/>
        </w:r>
      </w:hyperlink>
    </w:p>
    <w:p w14:paraId="652C665E" w14:textId="579858D6" w:rsidR="00635D6F" w:rsidRDefault="007D53D0">
      <w:pPr>
        <w:pStyle w:val="TOC2"/>
        <w:rPr>
          <w:rFonts w:eastAsiaTheme="minorEastAsia"/>
          <w:noProof/>
          <w:kern w:val="2"/>
          <w:lang w:eastAsia="en-AU"/>
          <w14:ligatures w14:val="standardContextual"/>
        </w:rPr>
      </w:pPr>
      <w:hyperlink w:anchor="_Toc152855306" w:history="1">
        <w:r w:rsidR="00635D6F" w:rsidRPr="00342FB5">
          <w:rPr>
            <w:rStyle w:val="Hyperlink"/>
            <w:noProof/>
          </w:rPr>
          <w:t>A diverse range of stakeholders have informed the recommendations to benefit all students</w:t>
        </w:r>
        <w:r w:rsidR="00635D6F">
          <w:rPr>
            <w:noProof/>
            <w:webHidden/>
          </w:rPr>
          <w:tab/>
        </w:r>
        <w:r w:rsidR="00635D6F">
          <w:rPr>
            <w:noProof/>
            <w:webHidden/>
          </w:rPr>
          <w:fldChar w:fldCharType="begin"/>
        </w:r>
        <w:r w:rsidR="00635D6F">
          <w:rPr>
            <w:noProof/>
            <w:webHidden/>
          </w:rPr>
          <w:instrText xml:space="preserve"> PAGEREF _Toc152855306 \h </w:instrText>
        </w:r>
        <w:r w:rsidR="00635D6F">
          <w:rPr>
            <w:noProof/>
            <w:webHidden/>
          </w:rPr>
        </w:r>
        <w:r w:rsidR="00635D6F">
          <w:rPr>
            <w:noProof/>
            <w:webHidden/>
          </w:rPr>
          <w:fldChar w:fldCharType="separate"/>
        </w:r>
        <w:r w:rsidR="00941882">
          <w:rPr>
            <w:noProof/>
            <w:webHidden/>
          </w:rPr>
          <w:t>35</w:t>
        </w:r>
        <w:r w:rsidR="00635D6F">
          <w:rPr>
            <w:noProof/>
            <w:webHidden/>
          </w:rPr>
          <w:fldChar w:fldCharType="end"/>
        </w:r>
      </w:hyperlink>
    </w:p>
    <w:p w14:paraId="736009AC" w14:textId="5F7FD4B3" w:rsidR="00635D6F" w:rsidRDefault="007D53D0">
      <w:pPr>
        <w:pStyle w:val="TOC3"/>
        <w:rPr>
          <w:rFonts w:eastAsiaTheme="minorEastAsia"/>
          <w:noProof/>
          <w:kern w:val="2"/>
          <w:lang w:eastAsia="en-AU"/>
          <w14:ligatures w14:val="standardContextual"/>
        </w:rPr>
      </w:pPr>
      <w:hyperlink w:anchor="_Toc152855307" w:history="1">
        <w:r w:rsidR="00635D6F" w:rsidRPr="00342FB5">
          <w:rPr>
            <w:rStyle w:val="Hyperlink"/>
            <w:noProof/>
          </w:rPr>
          <w:t>Stakeholders have a shared desire to improve student outcomes</w:t>
        </w:r>
        <w:r w:rsidR="00635D6F">
          <w:rPr>
            <w:noProof/>
            <w:webHidden/>
          </w:rPr>
          <w:tab/>
        </w:r>
        <w:r w:rsidR="00635D6F">
          <w:rPr>
            <w:noProof/>
            <w:webHidden/>
          </w:rPr>
          <w:fldChar w:fldCharType="begin"/>
        </w:r>
        <w:r w:rsidR="00635D6F">
          <w:rPr>
            <w:noProof/>
            <w:webHidden/>
          </w:rPr>
          <w:instrText xml:space="preserve"> PAGEREF _Toc152855307 \h </w:instrText>
        </w:r>
        <w:r w:rsidR="00635D6F">
          <w:rPr>
            <w:noProof/>
            <w:webHidden/>
          </w:rPr>
        </w:r>
        <w:r w:rsidR="00635D6F">
          <w:rPr>
            <w:noProof/>
            <w:webHidden/>
          </w:rPr>
          <w:fldChar w:fldCharType="separate"/>
        </w:r>
        <w:r w:rsidR="00941882">
          <w:rPr>
            <w:noProof/>
            <w:webHidden/>
          </w:rPr>
          <w:t>36</w:t>
        </w:r>
        <w:r w:rsidR="00635D6F">
          <w:rPr>
            <w:noProof/>
            <w:webHidden/>
          </w:rPr>
          <w:fldChar w:fldCharType="end"/>
        </w:r>
      </w:hyperlink>
    </w:p>
    <w:p w14:paraId="46601068" w14:textId="25A31FF0" w:rsidR="00635D6F" w:rsidRDefault="007D53D0">
      <w:pPr>
        <w:pStyle w:val="TOC3"/>
        <w:rPr>
          <w:rFonts w:eastAsiaTheme="minorEastAsia"/>
          <w:noProof/>
          <w:kern w:val="2"/>
          <w:lang w:eastAsia="en-AU"/>
          <w14:ligatures w14:val="standardContextual"/>
        </w:rPr>
      </w:pPr>
      <w:hyperlink w:anchor="_Toc152855308" w:history="1">
        <w:r w:rsidR="00635D6F" w:rsidRPr="00342FB5">
          <w:rPr>
            <w:rStyle w:val="Hyperlink"/>
            <w:noProof/>
          </w:rPr>
          <w:t>School visits were critical to developing the Panel’s understanding of the issues and different contexts across Australian schools</w:t>
        </w:r>
        <w:r w:rsidR="00635D6F">
          <w:rPr>
            <w:noProof/>
            <w:webHidden/>
          </w:rPr>
          <w:tab/>
        </w:r>
        <w:r w:rsidR="00635D6F">
          <w:rPr>
            <w:noProof/>
            <w:webHidden/>
          </w:rPr>
          <w:fldChar w:fldCharType="begin"/>
        </w:r>
        <w:r w:rsidR="00635D6F">
          <w:rPr>
            <w:noProof/>
            <w:webHidden/>
          </w:rPr>
          <w:instrText xml:space="preserve"> PAGEREF _Toc152855308 \h </w:instrText>
        </w:r>
        <w:r w:rsidR="00635D6F">
          <w:rPr>
            <w:noProof/>
            <w:webHidden/>
          </w:rPr>
        </w:r>
        <w:r w:rsidR="00635D6F">
          <w:rPr>
            <w:noProof/>
            <w:webHidden/>
          </w:rPr>
          <w:fldChar w:fldCharType="separate"/>
        </w:r>
        <w:r w:rsidR="00941882">
          <w:rPr>
            <w:noProof/>
            <w:webHidden/>
          </w:rPr>
          <w:t>36</w:t>
        </w:r>
        <w:r w:rsidR="00635D6F">
          <w:rPr>
            <w:noProof/>
            <w:webHidden/>
          </w:rPr>
          <w:fldChar w:fldCharType="end"/>
        </w:r>
      </w:hyperlink>
    </w:p>
    <w:p w14:paraId="6E62489C" w14:textId="6DD3F15B" w:rsidR="00635D6F" w:rsidRDefault="007D53D0">
      <w:pPr>
        <w:pStyle w:val="TOC2"/>
        <w:rPr>
          <w:rFonts w:eastAsiaTheme="minorEastAsia"/>
          <w:noProof/>
          <w:kern w:val="2"/>
          <w:lang w:eastAsia="en-AU"/>
          <w14:ligatures w14:val="standardContextual"/>
        </w:rPr>
      </w:pPr>
      <w:hyperlink w:anchor="_Toc152855309" w:history="1">
        <w:r w:rsidR="00635D6F" w:rsidRPr="00342FB5">
          <w:rPr>
            <w:rStyle w:val="Hyperlink"/>
            <w:noProof/>
          </w:rPr>
          <w:t>The challenges facing Australia’s school education system are complex and interlinked</w:t>
        </w:r>
        <w:r w:rsidR="00635D6F">
          <w:rPr>
            <w:noProof/>
            <w:webHidden/>
          </w:rPr>
          <w:tab/>
        </w:r>
        <w:r w:rsidR="00635D6F">
          <w:rPr>
            <w:noProof/>
            <w:webHidden/>
          </w:rPr>
          <w:fldChar w:fldCharType="begin"/>
        </w:r>
        <w:r w:rsidR="00635D6F">
          <w:rPr>
            <w:noProof/>
            <w:webHidden/>
          </w:rPr>
          <w:instrText xml:space="preserve"> PAGEREF _Toc152855309 \h </w:instrText>
        </w:r>
        <w:r w:rsidR="00635D6F">
          <w:rPr>
            <w:noProof/>
            <w:webHidden/>
          </w:rPr>
        </w:r>
        <w:r w:rsidR="00635D6F">
          <w:rPr>
            <w:noProof/>
            <w:webHidden/>
          </w:rPr>
          <w:fldChar w:fldCharType="separate"/>
        </w:r>
        <w:r w:rsidR="00941882">
          <w:rPr>
            <w:noProof/>
            <w:webHidden/>
          </w:rPr>
          <w:t>39</w:t>
        </w:r>
        <w:r w:rsidR="00635D6F">
          <w:rPr>
            <w:noProof/>
            <w:webHidden/>
          </w:rPr>
          <w:fldChar w:fldCharType="end"/>
        </w:r>
      </w:hyperlink>
    </w:p>
    <w:p w14:paraId="4B8878EA" w14:textId="3C43CD03" w:rsidR="00635D6F" w:rsidRDefault="007D53D0">
      <w:pPr>
        <w:pStyle w:val="TOC3"/>
        <w:rPr>
          <w:rFonts w:eastAsiaTheme="minorEastAsia"/>
          <w:noProof/>
          <w:kern w:val="2"/>
          <w:lang w:eastAsia="en-AU"/>
          <w14:ligatures w14:val="standardContextual"/>
        </w:rPr>
      </w:pPr>
      <w:hyperlink w:anchor="_Toc152855310" w:history="1">
        <w:r w:rsidR="00635D6F" w:rsidRPr="00342FB5">
          <w:rPr>
            <w:rStyle w:val="Hyperlink"/>
            <w:noProof/>
          </w:rPr>
          <w:t>Seven thematic challenges have framed the Panel’s thinking</w:t>
        </w:r>
        <w:r w:rsidR="00635D6F">
          <w:rPr>
            <w:noProof/>
            <w:webHidden/>
          </w:rPr>
          <w:tab/>
        </w:r>
        <w:r w:rsidR="00635D6F">
          <w:rPr>
            <w:noProof/>
            <w:webHidden/>
          </w:rPr>
          <w:fldChar w:fldCharType="begin"/>
        </w:r>
        <w:r w:rsidR="00635D6F">
          <w:rPr>
            <w:noProof/>
            <w:webHidden/>
          </w:rPr>
          <w:instrText xml:space="preserve"> PAGEREF _Toc152855310 \h </w:instrText>
        </w:r>
        <w:r w:rsidR="00635D6F">
          <w:rPr>
            <w:noProof/>
            <w:webHidden/>
          </w:rPr>
        </w:r>
        <w:r w:rsidR="00635D6F">
          <w:rPr>
            <w:noProof/>
            <w:webHidden/>
          </w:rPr>
          <w:fldChar w:fldCharType="separate"/>
        </w:r>
        <w:r w:rsidR="00941882">
          <w:rPr>
            <w:noProof/>
            <w:webHidden/>
          </w:rPr>
          <w:t>39</w:t>
        </w:r>
        <w:r w:rsidR="00635D6F">
          <w:rPr>
            <w:noProof/>
            <w:webHidden/>
          </w:rPr>
          <w:fldChar w:fldCharType="end"/>
        </w:r>
      </w:hyperlink>
    </w:p>
    <w:p w14:paraId="4D9386BE" w14:textId="6DF4B1BA" w:rsidR="00635D6F" w:rsidRDefault="007D53D0">
      <w:pPr>
        <w:pStyle w:val="TOC3"/>
        <w:rPr>
          <w:rFonts w:eastAsiaTheme="minorEastAsia"/>
          <w:noProof/>
          <w:kern w:val="2"/>
          <w:lang w:eastAsia="en-AU"/>
          <w14:ligatures w14:val="standardContextual"/>
        </w:rPr>
      </w:pPr>
      <w:hyperlink w:anchor="_Toc152855311" w:history="1">
        <w:r w:rsidR="00635D6F" w:rsidRPr="00342FB5">
          <w:rPr>
            <w:rStyle w:val="Hyperlink"/>
            <w:noProof/>
          </w:rPr>
          <w:t>Some issues cut across multiple thematic challenges</w:t>
        </w:r>
        <w:r w:rsidR="00635D6F">
          <w:rPr>
            <w:noProof/>
            <w:webHidden/>
          </w:rPr>
          <w:tab/>
        </w:r>
        <w:r w:rsidR="00635D6F">
          <w:rPr>
            <w:noProof/>
            <w:webHidden/>
          </w:rPr>
          <w:fldChar w:fldCharType="begin"/>
        </w:r>
        <w:r w:rsidR="00635D6F">
          <w:rPr>
            <w:noProof/>
            <w:webHidden/>
          </w:rPr>
          <w:instrText xml:space="preserve"> PAGEREF _Toc152855311 \h </w:instrText>
        </w:r>
        <w:r w:rsidR="00635D6F">
          <w:rPr>
            <w:noProof/>
            <w:webHidden/>
          </w:rPr>
        </w:r>
        <w:r w:rsidR="00635D6F">
          <w:rPr>
            <w:noProof/>
            <w:webHidden/>
          </w:rPr>
          <w:fldChar w:fldCharType="separate"/>
        </w:r>
        <w:r w:rsidR="00941882">
          <w:rPr>
            <w:noProof/>
            <w:webHidden/>
          </w:rPr>
          <w:t>41</w:t>
        </w:r>
        <w:r w:rsidR="00635D6F">
          <w:rPr>
            <w:noProof/>
            <w:webHidden/>
          </w:rPr>
          <w:fldChar w:fldCharType="end"/>
        </w:r>
      </w:hyperlink>
    </w:p>
    <w:p w14:paraId="2FA509C8" w14:textId="0D8CEABE" w:rsidR="00635D6F" w:rsidRDefault="007D53D0">
      <w:pPr>
        <w:pStyle w:val="TOC2"/>
        <w:rPr>
          <w:rFonts w:eastAsiaTheme="minorEastAsia"/>
          <w:noProof/>
          <w:kern w:val="2"/>
          <w:lang w:eastAsia="en-AU"/>
          <w14:ligatures w14:val="standardContextual"/>
        </w:rPr>
      </w:pPr>
      <w:hyperlink w:anchor="_Toc152855312" w:history="1">
        <w:r w:rsidR="00635D6F" w:rsidRPr="00342FB5">
          <w:rPr>
            <w:rStyle w:val="Hyperlink"/>
            <w:noProof/>
          </w:rPr>
          <w:t>Bringing the Mparntwe vision to life will improve Australian schools</w:t>
        </w:r>
        <w:r w:rsidR="00635D6F">
          <w:rPr>
            <w:noProof/>
            <w:webHidden/>
          </w:rPr>
          <w:tab/>
        </w:r>
        <w:r w:rsidR="00635D6F">
          <w:rPr>
            <w:noProof/>
            <w:webHidden/>
          </w:rPr>
          <w:fldChar w:fldCharType="begin"/>
        </w:r>
        <w:r w:rsidR="00635D6F">
          <w:rPr>
            <w:noProof/>
            <w:webHidden/>
          </w:rPr>
          <w:instrText xml:space="preserve"> PAGEREF _Toc152855312 \h </w:instrText>
        </w:r>
        <w:r w:rsidR="00635D6F">
          <w:rPr>
            <w:noProof/>
            <w:webHidden/>
          </w:rPr>
        </w:r>
        <w:r w:rsidR="00635D6F">
          <w:rPr>
            <w:noProof/>
            <w:webHidden/>
          </w:rPr>
          <w:fldChar w:fldCharType="separate"/>
        </w:r>
        <w:r w:rsidR="00941882">
          <w:rPr>
            <w:noProof/>
            <w:webHidden/>
          </w:rPr>
          <w:t>42</w:t>
        </w:r>
        <w:r w:rsidR="00635D6F">
          <w:rPr>
            <w:noProof/>
            <w:webHidden/>
          </w:rPr>
          <w:fldChar w:fldCharType="end"/>
        </w:r>
      </w:hyperlink>
    </w:p>
    <w:p w14:paraId="69750091" w14:textId="6AB1A6C7" w:rsidR="00635D6F" w:rsidRDefault="007D53D0" w:rsidP="005D27CC">
      <w:pPr>
        <w:pStyle w:val="TOC1"/>
        <w:rPr>
          <w:rFonts w:eastAsiaTheme="minorEastAsia"/>
          <w:noProof/>
          <w:kern w:val="2"/>
          <w:lang w:eastAsia="en-AU"/>
          <w14:ligatures w14:val="standardContextual"/>
        </w:rPr>
      </w:pPr>
      <w:hyperlink w:anchor="_Toc152855313" w:history="1">
        <w:r w:rsidR="00635D6F" w:rsidRPr="00342FB5">
          <w:rPr>
            <w:rStyle w:val="Hyperlink"/>
            <w:noProof/>
          </w:rPr>
          <w:t>Chapter 1: Lifting student outcomes for all students</w:t>
        </w:r>
        <w:r w:rsidR="00635D6F">
          <w:rPr>
            <w:noProof/>
            <w:webHidden/>
          </w:rPr>
          <w:tab/>
        </w:r>
        <w:r w:rsidR="00635D6F">
          <w:rPr>
            <w:noProof/>
            <w:webHidden/>
          </w:rPr>
          <w:fldChar w:fldCharType="begin"/>
        </w:r>
        <w:r w:rsidR="00635D6F">
          <w:rPr>
            <w:noProof/>
            <w:webHidden/>
          </w:rPr>
          <w:instrText xml:space="preserve"> PAGEREF _Toc152855313 \h </w:instrText>
        </w:r>
        <w:r w:rsidR="00635D6F">
          <w:rPr>
            <w:noProof/>
            <w:webHidden/>
          </w:rPr>
        </w:r>
        <w:r w:rsidR="00635D6F">
          <w:rPr>
            <w:noProof/>
            <w:webHidden/>
          </w:rPr>
          <w:fldChar w:fldCharType="separate"/>
        </w:r>
        <w:r w:rsidR="00941882">
          <w:rPr>
            <w:noProof/>
            <w:webHidden/>
          </w:rPr>
          <w:t>46</w:t>
        </w:r>
        <w:r w:rsidR="00635D6F">
          <w:rPr>
            <w:noProof/>
            <w:webHidden/>
          </w:rPr>
          <w:fldChar w:fldCharType="end"/>
        </w:r>
      </w:hyperlink>
    </w:p>
    <w:p w14:paraId="48A39C62" w14:textId="3D63F588" w:rsidR="00635D6F" w:rsidRDefault="007D53D0">
      <w:pPr>
        <w:pStyle w:val="TOC2"/>
        <w:rPr>
          <w:rFonts w:eastAsiaTheme="minorEastAsia"/>
          <w:noProof/>
          <w:kern w:val="2"/>
          <w:lang w:eastAsia="en-AU"/>
          <w14:ligatures w14:val="standardContextual"/>
        </w:rPr>
      </w:pPr>
      <w:hyperlink w:anchor="_Toc152855314" w:history="1">
        <w:r w:rsidR="00635D6F" w:rsidRPr="00342FB5">
          <w:rPr>
            <w:rStyle w:val="Hyperlink"/>
            <w:noProof/>
          </w:rPr>
          <w:t>1.1 Context</w:t>
        </w:r>
        <w:r w:rsidR="00635D6F">
          <w:rPr>
            <w:noProof/>
            <w:webHidden/>
          </w:rPr>
          <w:tab/>
        </w:r>
        <w:r w:rsidR="00635D6F">
          <w:rPr>
            <w:noProof/>
            <w:webHidden/>
          </w:rPr>
          <w:fldChar w:fldCharType="begin"/>
        </w:r>
        <w:r w:rsidR="00635D6F">
          <w:rPr>
            <w:noProof/>
            <w:webHidden/>
          </w:rPr>
          <w:instrText xml:space="preserve"> PAGEREF _Toc152855314 \h </w:instrText>
        </w:r>
        <w:r w:rsidR="00635D6F">
          <w:rPr>
            <w:noProof/>
            <w:webHidden/>
          </w:rPr>
        </w:r>
        <w:r w:rsidR="00635D6F">
          <w:rPr>
            <w:noProof/>
            <w:webHidden/>
          </w:rPr>
          <w:fldChar w:fldCharType="separate"/>
        </w:r>
        <w:r w:rsidR="00941882">
          <w:rPr>
            <w:noProof/>
            <w:webHidden/>
          </w:rPr>
          <w:t>46</w:t>
        </w:r>
        <w:r w:rsidR="00635D6F">
          <w:rPr>
            <w:noProof/>
            <w:webHidden/>
          </w:rPr>
          <w:fldChar w:fldCharType="end"/>
        </w:r>
      </w:hyperlink>
    </w:p>
    <w:p w14:paraId="47B3300C" w14:textId="06066006" w:rsidR="00635D6F" w:rsidRDefault="007D53D0">
      <w:pPr>
        <w:pStyle w:val="TOC2"/>
        <w:rPr>
          <w:rFonts w:eastAsiaTheme="minorEastAsia"/>
          <w:noProof/>
          <w:kern w:val="2"/>
          <w:lang w:eastAsia="en-AU"/>
          <w14:ligatures w14:val="standardContextual"/>
        </w:rPr>
      </w:pPr>
      <w:hyperlink w:anchor="_Toc152855315" w:history="1">
        <w:r w:rsidR="00635D6F" w:rsidRPr="00342FB5">
          <w:rPr>
            <w:rStyle w:val="Hyperlink"/>
            <w:noProof/>
          </w:rPr>
          <w:t>1.2 Key consultation themes and analysis</w:t>
        </w:r>
        <w:r w:rsidR="00635D6F">
          <w:rPr>
            <w:noProof/>
            <w:webHidden/>
          </w:rPr>
          <w:tab/>
        </w:r>
        <w:r w:rsidR="00635D6F">
          <w:rPr>
            <w:noProof/>
            <w:webHidden/>
          </w:rPr>
          <w:fldChar w:fldCharType="begin"/>
        </w:r>
        <w:r w:rsidR="00635D6F">
          <w:rPr>
            <w:noProof/>
            <w:webHidden/>
          </w:rPr>
          <w:instrText xml:space="preserve"> PAGEREF _Toc152855315 \h </w:instrText>
        </w:r>
        <w:r w:rsidR="00635D6F">
          <w:rPr>
            <w:noProof/>
            <w:webHidden/>
          </w:rPr>
        </w:r>
        <w:r w:rsidR="00635D6F">
          <w:rPr>
            <w:noProof/>
            <w:webHidden/>
          </w:rPr>
          <w:fldChar w:fldCharType="separate"/>
        </w:r>
        <w:r w:rsidR="00941882">
          <w:rPr>
            <w:noProof/>
            <w:webHidden/>
          </w:rPr>
          <w:t>47</w:t>
        </w:r>
        <w:r w:rsidR="00635D6F">
          <w:rPr>
            <w:noProof/>
            <w:webHidden/>
          </w:rPr>
          <w:fldChar w:fldCharType="end"/>
        </w:r>
      </w:hyperlink>
    </w:p>
    <w:p w14:paraId="40470B09" w14:textId="7EC8DBE1" w:rsidR="00635D6F" w:rsidRDefault="007D53D0">
      <w:pPr>
        <w:pStyle w:val="TOC3"/>
        <w:rPr>
          <w:rFonts w:eastAsiaTheme="minorEastAsia"/>
          <w:noProof/>
          <w:kern w:val="2"/>
          <w:lang w:eastAsia="en-AU"/>
          <w14:ligatures w14:val="standardContextual"/>
        </w:rPr>
      </w:pPr>
      <w:hyperlink w:anchor="_Toc152855316" w:history="1">
        <w:r w:rsidR="00635D6F" w:rsidRPr="00342FB5">
          <w:rPr>
            <w:rStyle w:val="Hyperlink"/>
            <w:noProof/>
          </w:rPr>
          <w:t>1.2.1 Student academic performance is mixed and many students who fall behind do not catch up and keep up</w:t>
        </w:r>
        <w:r w:rsidR="00635D6F">
          <w:rPr>
            <w:noProof/>
            <w:webHidden/>
          </w:rPr>
          <w:tab/>
        </w:r>
        <w:r w:rsidR="00635D6F">
          <w:rPr>
            <w:noProof/>
            <w:webHidden/>
          </w:rPr>
          <w:fldChar w:fldCharType="begin"/>
        </w:r>
        <w:r w:rsidR="00635D6F">
          <w:rPr>
            <w:noProof/>
            <w:webHidden/>
          </w:rPr>
          <w:instrText xml:space="preserve"> PAGEREF _Toc152855316 \h </w:instrText>
        </w:r>
        <w:r w:rsidR="00635D6F">
          <w:rPr>
            <w:noProof/>
            <w:webHidden/>
          </w:rPr>
        </w:r>
        <w:r w:rsidR="00635D6F">
          <w:rPr>
            <w:noProof/>
            <w:webHidden/>
          </w:rPr>
          <w:fldChar w:fldCharType="separate"/>
        </w:r>
        <w:r w:rsidR="00941882">
          <w:rPr>
            <w:noProof/>
            <w:webHidden/>
          </w:rPr>
          <w:t>47</w:t>
        </w:r>
        <w:r w:rsidR="00635D6F">
          <w:rPr>
            <w:noProof/>
            <w:webHidden/>
          </w:rPr>
          <w:fldChar w:fldCharType="end"/>
        </w:r>
      </w:hyperlink>
    </w:p>
    <w:p w14:paraId="007F2779" w14:textId="79C449F2" w:rsidR="00635D6F" w:rsidRDefault="007D53D0">
      <w:pPr>
        <w:pStyle w:val="TOC3"/>
        <w:rPr>
          <w:rFonts w:eastAsiaTheme="minorEastAsia"/>
          <w:noProof/>
          <w:kern w:val="2"/>
          <w:lang w:eastAsia="en-AU"/>
          <w14:ligatures w14:val="standardContextual"/>
        </w:rPr>
      </w:pPr>
      <w:hyperlink w:anchor="_Toc152855317" w:history="1">
        <w:r w:rsidR="00635D6F" w:rsidRPr="00342FB5">
          <w:rPr>
            <w:rStyle w:val="Hyperlink"/>
            <w:noProof/>
          </w:rPr>
          <w:t>1.2.2 Lifting student outcomes starts with all students receiving high-quality classroom instruction</w:t>
        </w:r>
        <w:r w:rsidR="00635D6F">
          <w:rPr>
            <w:noProof/>
            <w:webHidden/>
          </w:rPr>
          <w:tab/>
        </w:r>
        <w:r w:rsidR="00635D6F">
          <w:rPr>
            <w:noProof/>
            <w:webHidden/>
          </w:rPr>
          <w:fldChar w:fldCharType="begin"/>
        </w:r>
        <w:r w:rsidR="00635D6F">
          <w:rPr>
            <w:noProof/>
            <w:webHidden/>
          </w:rPr>
          <w:instrText xml:space="preserve"> PAGEREF _Toc152855317 \h </w:instrText>
        </w:r>
        <w:r w:rsidR="00635D6F">
          <w:rPr>
            <w:noProof/>
            <w:webHidden/>
          </w:rPr>
        </w:r>
        <w:r w:rsidR="00635D6F">
          <w:rPr>
            <w:noProof/>
            <w:webHidden/>
          </w:rPr>
          <w:fldChar w:fldCharType="separate"/>
        </w:r>
        <w:r w:rsidR="00941882">
          <w:rPr>
            <w:noProof/>
            <w:webHidden/>
          </w:rPr>
          <w:t>54</w:t>
        </w:r>
        <w:r w:rsidR="00635D6F">
          <w:rPr>
            <w:noProof/>
            <w:webHidden/>
          </w:rPr>
          <w:fldChar w:fldCharType="end"/>
        </w:r>
      </w:hyperlink>
    </w:p>
    <w:p w14:paraId="291A0036" w14:textId="7B63AD73" w:rsidR="00635D6F" w:rsidRDefault="007D53D0">
      <w:pPr>
        <w:pStyle w:val="TOC3"/>
        <w:rPr>
          <w:rFonts w:eastAsiaTheme="minorEastAsia"/>
          <w:noProof/>
          <w:kern w:val="2"/>
          <w:lang w:eastAsia="en-AU"/>
          <w14:ligatures w14:val="standardContextual"/>
        </w:rPr>
      </w:pPr>
      <w:hyperlink w:anchor="_Toc152855318" w:history="1">
        <w:r w:rsidR="00635D6F" w:rsidRPr="00342FB5">
          <w:rPr>
            <w:rStyle w:val="Hyperlink"/>
            <w:noProof/>
          </w:rPr>
          <w:t>1.2.3 Students who fall behind should be identified early and receive targeted and intensive support</w:t>
        </w:r>
        <w:r w:rsidR="00635D6F">
          <w:rPr>
            <w:noProof/>
            <w:webHidden/>
          </w:rPr>
          <w:tab/>
        </w:r>
        <w:r w:rsidR="00635D6F">
          <w:rPr>
            <w:noProof/>
            <w:webHidden/>
          </w:rPr>
          <w:fldChar w:fldCharType="begin"/>
        </w:r>
        <w:r w:rsidR="00635D6F">
          <w:rPr>
            <w:noProof/>
            <w:webHidden/>
          </w:rPr>
          <w:instrText xml:space="preserve"> PAGEREF _Toc152855318 \h </w:instrText>
        </w:r>
        <w:r w:rsidR="00635D6F">
          <w:rPr>
            <w:noProof/>
            <w:webHidden/>
          </w:rPr>
        </w:r>
        <w:r w:rsidR="00635D6F">
          <w:rPr>
            <w:noProof/>
            <w:webHidden/>
          </w:rPr>
          <w:fldChar w:fldCharType="separate"/>
        </w:r>
        <w:r w:rsidR="00941882">
          <w:rPr>
            <w:noProof/>
            <w:webHidden/>
          </w:rPr>
          <w:t>56</w:t>
        </w:r>
        <w:r w:rsidR="00635D6F">
          <w:rPr>
            <w:noProof/>
            <w:webHidden/>
          </w:rPr>
          <w:fldChar w:fldCharType="end"/>
        </w:r>
      </w:hyperlink>
    </w:p>
    <w:p w14:paraId="6586D462" w14:textId="564DC21E" w:rsidR="00635D6F" w:rsidRDefault="007D53D0">
      <w:pPr>
        <w:pStyle w:val="TOC3"/>
        <w:rPr>
          <w:rFonts w:eastAsiaTheme="minorEastAsia"/>
          <w:noProof/>
          <w:kern w:val="2"/>
          <w:lang w:eastAsia="en-AU"/>
          <w14:ligatures w14:val="standardContextual"/>
        </w:rPr>
      </w:pPr>
      <w:hyperlink w:anchor="_Toc152855319" w:history="1">
        <w:r w:rsidR="00635D6F" w:rsidRPr="00342FB5">
          <w:rPr>
            <w:rStyle w:val="Hyperlink"/>
            <w:noProof/>
          </w:rPr>
          <w:t>1.2.4 A system-wide approach is needed to strengthen evidence-based practice, with educators supported through clear guidelines, effective professional development and high-quality curriculum resources</w:t>
        </w:r>
        <w:r w:rsidR="00635D6F">
          <w:rPr>
            <w:noProof/>
            <w:webHidden/>
          </w:rPr>
          <w:tab/>
        </w:r>
        <w:r w:rsidR="00635D6F">
          <w:rPr>
            <w:noProof/>
            <w:webHidden/>
          </w:rPr>
          <w:fldChar w:fldCharType="begin"/>
        </w:r>
        <w:r w:rsidR="00635D6F">
          <w:rPr>
            <w:noProof/>
            <w:webHidden/>
          </w:rPr>
          <w:instrText xml:space="preserve"> PAGEREF _Toc152855319 \h </w:instrText>
        </w:r>
        <w:r w:rsidR="00635D6F">
          <w:rPr>
            <w:noProof/>
            <w:webHidden/>
          </w:rPr>
        </w:r>
        <w:r w:rsidR="00635D6F">
          <w:rPr>
            <w:noProof/>
            <w:webHidden/>
          </w:rPr>
          <w:fldChar w:fldCharType="separate"/>
        </w:r>
        <w:r w:rsidR="00941882">
          <w:rPr>
            <w:noProof/>
            <w:webHidden/>
          </w:rPr>
          <w:t>65</w:t>
        </w:r>
        <w:r w:rsidR="00635D6F">
          <w:rPr>
            <w:noProof/>
            <w:webHidden/>
          </w:rPr>
          <w:fldChar w:fldCharType="end"/>
        </w:r>
      </w:hyperlink>
    </w:p>
    <w:p w14:paraId="008EA4DC" w14:textId="59BFB5D1" w:rsidR="00635D6F" w:rsidRDefault="007D53D0">
      <w:pPr>
        <w:pStyle w:val="TOC3"/>
        <w:rPr>
          <w:rFonts w:eastAsiaTheme="minorEastAsia"/>
          <w:noProof/>
          <w:kern w:val="2"/>
          <w:lang w:eastAsia="en-AU"/>
          <w14:ligatures w14:val="standardContextual"/>
        </w:rPr>
      </w:pPr>
      <w:hyperlink w:anchor="_Toc152855320" w:history="1">
        <w:r w:rsidR="00635D6F" w:rsidRPr="00342FB5">
          <w:rPr>
            <w:rStyle w:val="Hyperlink"/>
            <w:noProof/>
          </w:rPr>
          <w:t>1.2.5 Digital technologies and artificial intelligence can assist educators to support personalised student learning and improve outcomes</w:t>
        </w:r>
        <w:r w:rsidR="00635D6F">
          <w:rPr>
            <w:noProof/>
            <w:webHidden/>
          </w:rPr>
          <w:tab/>
        </w:r>
        <w:r w:rsidR="00635D6F">
          <w:rPr>
            <w:noProof/>
            <w:webHidden/>
          </w:rPr>
          <w:fldChar w:fldCharType="begin"/>
        </w:r>
        <w:r w:rsidR="00635D6F">
          <w:rPr>
            <w:noProof/>
            <w:webHidden/>
          </w:rPr>
          <w:instrText xml:space="preserve"> PAGEREF _Toc152855320 \h </w:instrText>
        </w:r>
        <w:r w:rsidR="00635D6F">
          <w:rPr>
            <w:noProof/>
            <w:webHidden/>
          </w:rPr>
        </w:r>
        <w:r w:rsidR="00635D6F">
          <w:rPr>
            <w:noProof/>
            <w:webHidden/>
          </w:rPr>
          <w:fldChar w:fldCharType="separate"/>
        </w:r>
        <w:r w:rsidR="00941882">
          <w:rPr>
            <w:noProof/>
            <w:webHidden/>
          </w:rPr>
          <w:t>73</w:t>
        </w:r>
        <w:r w:rsidR="00635D6F">
          <w:rPr>
            <w:noProof/>
            <w:webHidden/>
          </w:rPr>
          <w:fldChar w:fldCharType="end"/>
        </w:r>
      </w:hyperlink>
    </w:p>
    <w:p w14:paraId="7B574144" w14:textId="26D0AB3A" w:rsidR="00635D6F" w:rsidRDefault="007D53D0">
      <w:pPr>
        <w:pStyle w:val="TOC3"/>
        <w:rPr>
          <w:rFonts w:eastAsiaTheme="minorEastAsia"/>
          <w:noProof/>
          <w:kern w:val="2"/>
          <w:lang w:eastAsia="en-AU"/>
          <w14:ligatures w14:val="standardContextual"/>
        </w:rPr>
      </w:pPr>
      <w:hyperlink w:anchor="_Toc152855321" w:history="1">
        <w:r w:rsidR="00635D6F" w:rsidRPr="00342FB5">
          <w:rPr>
            <w:rStyle w:val="Hyperlink"/>
            <w:noProof/>
          </w:rPr>
          <w:t>1.2.6 General capabilities are essential skills for students who will need to be lifelong learners in a complex world</w:t>
        </w:r>
        <w:r w:rsidR="00635D6F">
          <w:rPr>
            <w:noProof/>
            <w:webHidden/>
          </w:rPr>
          <w:tab/>
        </w:r>
        <w:r w:rsidR="00635D6F">
          <w:rPr>
            <w:noProof/>
            <w:webHidden/>
          </w:rPr>
          <w:fldChar w:fldCharType="begin"/>
        </w:r>
        <w:r w:rsidR="00635D6F">
          <w:rPr>
            <w:noProof/>
            <w:webHidden/>
          </w:rPr>
          <w:instrText xml:space="preserve"> PAGEREF _Toc152855321 \h </w:instrText>
        </w:r>
        <w:r w:rsidR="00635D6F">
          <w:rPr>
            <w:noProof/>
            <w:webHidden/>
          </w:rPr>
        </w:r>
        <w:r w:rsidR="00635D6F">
          <w:rPr>
            <w:noProof/>
            <w:webHidden/>
          </w:rPr>
          <w:fldChar w:fldCharType="separate"/>
        </w:r>
        <w:r w:rsidR="00941882">
          <w:rPr>
            <w:noProof/>
            <w:webHidden/>
          </w:rPr>
          <w:t>75</w:t>
        </w:r>
        <w:r w:rsidR="00635D6F">
          <w:rPr>
            <w:noProof/>
            <w:webHidden/>
          </w:rPr>
          <w:fldChar w:fldCharType="end"/>
        </w:r>
      </w:hyperlink>
    </w:p>
    <w:p w14:paraId="5D6FDA7E" w14:textId="504A688F" w:rsidR="00635D6F" w:rsidRDefault="007D53D0">
      <w:pPr>
        <w:pStyle w:val="TOC3"/>
        <w:rPr>
          <w:rFonts w:eastAsiaTheme="minorEastAsia"/>
          <w:noProof/>
          <w:kern w:val="2"/>
          <w:lang w:eastAsia="en-AU"/>
          <w14:ligatures w14:val="standardContextual"/>
        </w:rPr>
      </w:pPr>
      <w:hyperlink w:anchor="_Toc152855322" w:history="1">
        <w:r w:rsidR="00635D6F" w:rsidRPr="00342FB5">
          <w:rPr>
            <w:rStyle w:val="Hyperlink"/>
            <w:noProof/>
          </w:rPr>
          <w:t>1.2.7 Students need practical measures to support their aspirations and transition to further education, training and employment</w:t>
        </w:r>
        <w:r w:rsidR="00635D6F">
          <w:rPr>
            <w:noProof/>
            <w:webHidden/>
          </w:rPr>
          <w:tab/>
        </w:r>
        <w:r w:rsidR="00635D6F">
          <w:rPr>
            <w:noProof/>
            <w:webHidden/>
          </w:rPr>
          <w:fldChar w:fldCharType="begin"/>
        </w:r>
        <w:r w:rsidR="00635D6F">
          <w:rPr>
            <w:noProof/>
            <w:webHidden/>
          </w:rPr>
          <w:instrText xml:space="preserve"> PAGEREF _Toc152855322 \h </w:instrText>
        </w:r>
        <w:r w:rsidR="00635D6F">
          <w:rPr>
            <w:noProof/>
            <w:webHidden/>
          </w:rPr>
        </w:r>
        <w:r w:rsidR="00635D6F">
          <w:rPr>
            <w:noProof/>
            <w:webHidden/>
          </w:rPr>
          <w:fldChar w:fldCharType="separate"/>
        </w:r>
        <w:r w:rsidR="00941882">
          <w:rPr>
            <w:noProof/>
            <w:webHidden/>
          </w:rPr>
          <w:t>78</w:t>
        </w:r>
        <w:r w:rsidR="00635D6F">
          <w:rPr>
            <w:noProof/>
            <w:webHidden/>
          </w:rPr>
          <w:fldChar w:fldCharType="end"/>
        </w:r>
      </w:hyperlink>
    </w:p>
    <w:p w14:paraId="271E04D8" w14:textId="12F3C65D" w:rsidR="00635D6F" w:rsidRDefault="007D53D0" w:rsidP="005D27CC">
      <w:pPr>
        <w:pStyle w:val="TOC1"/>
        <w:rPr>
          <w:rFonts w:eastAsiaTheme="minorEastAsia"/>
          <w:noProof/>
          <w:kern w:val="2"/>
          <w:lang w:eastAsia="en-AU"/>
          <w14:ligatures w14:val="standardContextual"/>
        </w:rPr>
      </w:pPr>
      <w:hyperlink w:anchor="_Toc152855323" w:history="1">
        <w:r w:rsidR="00635D6F" w:rsidRPr="00342FB5">
          <w:rPr>
            <w:rStyle w:val="Hyperlink"/>
            <w:noProof/>
          </w:rPr>
          <w:t>Chapter 2: Achieving equity in schooling</w:t>
        </w:r>
        <w:r w:rsidR="00635D6F">
          <w:rPr>
            <w:noProof/>
            <w:webHidden/>
          </w:rPr>
          <w:tab/>
        </w:r>
        <w:r w:rsidR="00635D6F">
          <w:rPr>
            <w:noProof/>
            <w:webHidden/>
          </w:rPr>
          <w:fldChar w:fldCharType="begin"/>
        </w:r>
        <w:r w:rsidR="00635D6F">
          <w:rPr>
            <w:noProof/>
            <w:webHidden/>
          </w:rPr>
          <w:instrText xml:space="preserve"> PAGEREF _Toc152855323 \h </w:instrText>
        </w:r>
        <w:r w:rsidR="00635D6F">
          <w:rPr>
            <w:noProof/>
            <w:webHidden/>
          </w:rPr>
        </w:r>
        <w:r w:rsidR="00635D6F">
          <w:rPr>
            <w:noProof/>
            <w:webHidden/>
          </w:rPr>
          <w:fldChar w:fldCharType="separate"/>
        </w:r>
        <w:r w:rsidR="00941882">
          <w:rPr>
            <w:noProof/>
            <w:webHidden/>
          </w:rPr>
          <w:t>82</w:t>
        </w:r>
        <w:r w:rsidR="00635D6F">
          <w:rPr>
            <w:noProof/>
            <w:webHidden/>
          </w:rPr>
          <w:fldChar w:fldCharType="end"/>
        </w:r>
      </w:hyperlink>
    </w:p>
    <w:p w14:paraId="45AC899E" w14:textId="57CF6391" w:rsidR="00635D6F" w:rsidRDefault="007D53D0">
      <w:pPr>
        <w:pStyle w:val="TOC2"/>
        <w:rPr>
          <w:rFonts w:eastAsiaTheme="minorEastAsia"/>
          <w:noProof/>
          <w:kern w:val="2"/>
          <w:lang w:eastAsia="en-AU"/>
          <w14:ligatures w14:val="standardContextual"/>
        </w:rPr>
      </w:pPr>
      <w:hyperlink w:anchor="_Toc152855324" w:history="1">
        <w:r w:rsidR="00635D6F" w:rsidRPr="00342FB5">
          <w:rPr>
            <w:rStyle w:val="Hyperlink"/>
            <w:noProof/>
          </w:rPr>
          <w:t>2.1 Context</w:t>
        </w:r>
        <w:r w:rsidR="00635D6F">
          <w:rPr>
            <w:noProof/>
            <w:webHidden/>
          </w:rPr>
          <w:tab/>
        </w:r>
        <w:r w:rsidR="00635D6F">
          <w:rPr>
            <w:noProof/>
            <w:webHidden/>
          </w:rPr>
          <w:fldChar w:fldCharType="begin"/>
        </w:r>
        <w:r w:rsidR="00635D6F">
          <w:rPr>
            <w:noProof/>
            <w:webHidden/>
          </w:rPr>
          <w:instrText xml:space="preserve"> PAGEREF _Toc152855324 \h </w:instrText>
        </w:r>
        <w:r w:rsidR="00635D6F">
          <w:rPr>
            <w:noProof/>
            <w:webHidden/>
          </w:rPr>
        </w:r>
        <w:r w:rsidR="00635D6F">
          <w:rPr>
            <w:noProof/>
            <w:webHidden/>
          </w:rPr>
          <w:fldChar w:fldCharType="separate"/>
        </w:r>
        <w:r w:rsidR="00941882">
          <w:rPr>
            <w:noProof/>
            <w:webHidden/>
          </w:rPr>
          <w:t>82</w:t>
        </w:r>
        <w:r w:rsidR="00635D6F">
          <w:rPr>
            <w:noProof/>
            <w:webHidden/>
          </w:rPr>
          <w:fldChar w:fldCharType="end"/>
        </w:r>
      </w:hyperlink>
    </w:p>
    <w:p w14:paraId="07284041" w14:textId="6465726E" w:rsidR="00635D6F" w:rsidRDefault="007D53D0">
      <w:pPr>
        <w:pStyle w:val="TOC2"/>
        <w:rPr>
          <w:rFonts w:eastAsiaTheme="minorEastAsia"/>
          <w:noProof/>
          <w:kern w:val="2"/>
          <w:lang w:eastAsia="en-AU"/>
          <w14:ligatures w14:val="standardContextual"/>
        </w:rPr>
      </w:pPr>
      <w:hyperlink w:anchor="_Toc152855325" w:history="1">
        <w:r w:rsidR="00635D6F" w:rsidRPr="00342FB5">
          <w:rPr>
            <w:rStyle w:val="Hyperlink"/>
            <w:noProof/>
          </w:rPr>
          <w:t>2.2 Key consultation themes and analysis</w:t>
        </w:r>
        <w:r w:rsidR="00635D6F">
          <w:rPr>
            <w:noProof/>
            <w:webHidden/>
          </w:rPr>
          <w:tab/>
        </w:r>
        <w:r w:rsidR="00635D6F">
          <w:rPr>
            <w:noProof/>
            <w:webHidden/>
          </w:rPr>
          <w:fldChar w:fldCharType="begin"/>
        </w:r>
        <w:r w:rsidR="00635D6F">
          <w:rPr>
            <w:noProof/>
            <w:webHidden/>
          </w:rPr>
          <w:instrText xml:space="preserve"> PAGEREF _Toc152855325 \h </w:instrText>
        </w:r>
        <w:r w:rsidR="00635D6F">
          <w:rPr>
            <w:noProof/>
            <w:webHidden/>
          </w:rPr>
        </w:r>
        <w:r w:rsidR="00635D6F">
          <w:rPr>
            <w:noProof/>
            <w:webHidden/>
          </w:rPr>
          <w:fldChar w:fldCharType="separate"/>
        </w:r>
        <w:r w:rsidR="00941882">
          <w:rPr>
            <w:noProof/>
            <w:webHidden/>
          </w:rPr>
          <w:t>83</w:t>
        </w:r>
        <w:r w:rsidR="00635D6F">
          <w:rPr>
            <w:noProof/>
            <w:webHidden/>
          </w:rPr>
          <w:fldChar w:fldCharType="end"/>
        </w:r>
      </w:hyperlink>
    </w:p>
    <w:p w14:paraId="2E35A687" w14:textId="3A55B35F" w:rsidR="00635D6F" w:rsidRDefault="007D53D0">
      <w:pPr>
        <w:pStyle w:val="TOC3"/>
        <w:rPr>
          <w:rFonts w:eastAsiaTheme="minorEastAsia"/>
          <w:noProof/>
          <w:kern w:val="2"/>
          <w:lang w:eastAsia="en-AU"/>
          <w14:ligatures w14:val="standardContextual"/>
        </w:rPr>
      </w:pPr>
      <w:hyperlink w:anchor="_Toc152855326" w:history="1">
        <w:r w:rsidR="00635D6F" w:rsidRPr="00342FB5">
          <w:rPr>
            <w:rStyle w:val="Hyperlink"/>
            <w:noProof/>
          </w:rPr>
          <w:t>2.2.1 Students from priority equity cohorts can require additional support</w:t>
        </w:r>
        <w:r w:rsidR="00635D6F">
          <w:rPr>
            <w:noProof/>
            <w:webHidden/>
          </w:rPr>
          <w:tab/>
        </w:r>
        <w:r w:rsidR="00635D6F">
          <w:rPr>
            <w:noProof/>
            <w:webHidden/>
          </w:rPr>
          <w:fldChar w:fldCharType="begin"/>
        </w:r>
        <w:r w:rsidR="00635D6F">
          <w:rPr>
            <w:noProof/>
            <w:webHidden/>
          </w:rPr>
          <w:instrText xml:space="preserve"> PAGEREF _Toc152855326 \h </w:instrText>
        </w:r>
        <w:r w:rsidR="00635D6F">
          <w:rPr>
            <w:noProof/>
            <w:webHidden/>
          </w:rPr>
        </w:r>
        <w:r w:rsidR="00635D6F">
          <w:rPr>
            <w:noProof/>
            <w:webHidden/>
          </w:rPr>
          <w:fldChar w:fldCharType="separate"/>
        </w:r>
        <w:r w:rsidR="00941882">
          <w:rPr>
            <w:noProof/>
            <w:webHidden/>
          </w:rPr>
          <w:t>83</w:t>
        </w:r>
        <w:r w:rsidR="00635D6F">
          <w:rPr>
            <w:noProof/>
            <w:webHidden/>
          </w:rPr>
          <w:fldChar w:fldCharType="end"/>
        </w:r>
      </w:hyperlink>
    </w:p>
    <w:p w14:paraId="5B424343" w14:textId="23D43EBA" w:rsidR="00635D6F" w:rsidRDefault="007D53D0">
      <w:pPr>
        <w:pStyle w:val="TOC3"/>
        <w:rPr>
          <w:rFonts w:eastAsiaTheme="minorEastAsia"/>
          <w:noProof/>
          <w:kern w:val="2"/>
          <w:lang w:eastAsia="en-AU"/>
          <w14:ligatures w14:val="standardContextual"/>
        </w:rPr>
      </w:pPr>
      <w:hyperlink w:anchor="_Toc152855327" w:history="1">
        <w:r w:rsidR="00635D6F" w:rsidRPr="00342FB5">
          <w:rPr>
            <w:rStyle w:val="Hyperlink"/>
            <w:noProof/>
          </w:rPr>
          <w:t>2.2.2 Fully funding schools up to the Schooling Resource Standard is critical</w:t>
        </w:r>
        <w:r w:rsidR="00635D6F">
          <w:rPr>
            <w:noProof/>
            <w:webHidden/>
          </w:rPr>
          <w:tab/>
        </w:r>
        <w:r w:rsidR="00635D6F">
          <w:rPr>
            <w:noProof/>
            <w:webHidden/>
          </w:rPr>
          <w:fldChar w:fldCharType="begin"/>
        </w:r>
        <w:r w:rsidR="00635D6F">
          <w:rPr>
            <w:noProof/>
            <w:webHidden/>
          </w:rPr>
          <w:instrText xml:space="preserve"> PAGEREF _Toc152855327 \h </w:instrText>
        </w:r>
        <w:r w:rsidR="00635D6F">
          <w:rPr>
            <w:noProof/>
            <w:webHidden/>
          </w:rPr>
        </w:r>
        <w:r w:rsidR="00635D6F">
          <w:rPr>
            <w:noProof/>
            <w:webHidden/>
          </w:rPr>
          <w:fldChar w:fldCharType="separate"/>
        </w:r>
        <w:r w:rsidR="00941882">
          <w:rPr>
            <w:noProof/>
            <w:webHidden/>
          </w:rPr>
          <w:t>85</w:t>
        </w:r>
        <w:r w:rsidR="00635D6F">
          <w:rPr>
            <w:noProof/>
            <w:webHidden/>
          </w:rPr>
          <w:fldChar w:fldCharType="end"/>
        </w:r>
      </w:hyperlink>
    </w:p>
    <w:p w14:paraId="181B405A" w14:textId="026EFBCA" w:rsidR="00635D6F" w:rsidRDefault="007D53D0">
      <w:pPr>
        <w:pStyle w:val="TOC3"/>
        <w:rPr>
          <w:rFonts w:eastAsiaTheme="minorEastAsia"/>
          <w:noProof/>
          <w:kern w:val="2"/>
          <w:lang w:eastAsia="en-AU"/>
          <w14:ligatures w14:val="standardContextual"/>
        </w:rPr>
      </w:pPr>
      <w:hyperlink w:anchor="_Toc152855328" w:history="1">
        <w:r w:rsidR="00635D6F" w:rsidRPr="00342FB5">
          <w:rPr>
            <w:rStyle w:val="Hyperlink"/>
            <w:noProof/>
          </w:rPr>
          <w:t>2.2.3 Increasing the socio-educational diversity across Australian schools would improve outcomes for those most at risk of falling behind</w:t>
        </w:r>
        <w:r w:rsidR="00635D6F">
          <w:rPr>
            <w:noProof/>
            <w:webHidden/>
          </w:rPr>
          <w:tab/>
        </w:r>
        <w:r w:rsidR="00635D6F">
          <w:rPr>
            <w:noProof/>
            <w:webHidden/>
          </w:rPr>
          <w:fldChar w:fldCharType="begin"/>
        </w:r>
        <w:r w:rsidR="00635D6F">
          <w:rPr>
            <w:noProof/>
            <w:webHidden/>
          </w:rPr>
          <w:instrText xml:space="preserve"> PAGEREF _Toc152855328 \h </w:instrText>
        </w:r>
        <w:r w:rsidR="00635D6F">
          <w:rPr>
            <w:noProof/>
            <w:webHidden/>
          </w:rPr>
        </w:r>
        <w:r w:rsidR="00635D6F">
          <w:rPr>
            <w:noProof/>
            <w:webHidden/>
          </w:rPr>
          <w:fldChar w:fldCharType="separate"/>
        </w:r>
        <w:r w:rsidR="00941882">
          <w:rPr>
            <w:noProof/>
            <w:webHidden/>
          </w:rPr>
          <w:t>87</w:t>
        </w:r>
        <w:r w:rsidR="00635D6F">
          <w:rPr>
            <w:noProof/>
            <w:webHidden/>
          </w:rPr>
          <w:fldChar w:fldCharType="end"/>
        </w:r>
      </w:hyperlink>
    </w:p>
    <w:p w14:paraId="68807C75" w14:textId="4FC6EA1B" w:rsidR="00635D6F" w:rsidRDefault="007D53D0">
      <w:pPr>
        <w:pStyle w:val="TOC3"/>
        <w:rPr>
          <w:rFonts w:eastAsiaTheme="minorEastAsia"/>
          <w:noProof/>
          <w:kern w:val="2"/>
          <w:lang w:eastAsia="en-AU"/>
          <w14:ligatures w14:val="standardContextual"/>
        </w:rPr>
      </w:pPr>
      <w:hyperlink w:anchor="_Toc152855329" w:history="1">
        <w:r w:rsidR="00635D6F" w:rsidRPr="00342FB5">
          <w:rPr>
            <w:rStyle w:val="Hyperlink"/>
            <w:noProof/>
          </w:rPr>
          <w:t>2.2.4 Schools need better linkages to external services, families and communities to support student attendance, engagement and outcomes</w:t>
        </w:r>
        <w:r w:rsidR="00635D6F">
          <w:rPr>
            <w:noProof/>
            <w:webHidden/>
          </w:rPr>
          <w:tab/>
        </w:r>
        <w:r w:rsidR="00635D6F">
          <w:rPr>
            <w:noProof/>
            <w:webHidden/>
          </w:rPr>
          <w:fldChar w:fldCharType="begin"/>
        </w:r>
        <w:r w:rsidR="00635D6F">
          <w:rPr>
            <w:noProof/>
            <w:webHidden/>
          </w:rPr>
          <w:instrText xml:space="preserve"> PAGEREF _Toc152855329 \h </w:instrText>
        </w:r>
        <w:r w:rsidR="00635D6F">
          <w:rPr>
            <w:noProof/>
            <w:webHidden/>
          </w:rPr>
        </w:r>
        <w:r w:rsidR="00635D6F">
          <w:rPr>
            <w:noProof/>
            <w:webHidden/>
          </w:rPr>
          <w:fldChar w:fldCharType="separate"/>
        </w:r>
        <w:r w:rsidR="00941882">
          <w:rPr>
            <w:noProof/>
            <w:webHidden/>
          </w:rPr>
          <w:t>98</w:t>
        </w:r>
        <w:r w:rsidR="00635D6F">
          <w:rPr>
            <w:noProof/>
            <w:webHidden/>
          </w:rPr>
          <w:fldChar w:fldCharType="end"/>
        </w:r>
      </w:hyperlink>
    </w:p>
    <w:p w14:paraId="24338473" w14:textId="705AEF76" w:rsidR="00635D6F" w:rsidRDefault="007D53D0">
      <w:pPr>
        <w:pStyle w:val="TOC3"/>
        <w:rPr>
          <w:rFonts w:eastAsiaTheme="minorEastAsia"/>
          <w:noProof/>
          <w:kern w:val="2"/>
          <w:lang w:eastAsia="en-AU"/>
          <w14:ligatures w14:val="standardContextual"/>
        </w:rPr>
      </w:pPr>
      <w:hyperlink w:anchor="_Toc152855330" w:history="1">
        <w:r w:rsidR="00635D6F" w:rsidRPr="00342FB5">
          <w:rPr>
            <w:rStyle w:val="Hyperlink"/>
            <w:noProof/>
          </w:rPr>
          <w:t>2.2.5 A First Nations led approach and greater cultural capability and safety in schools is key to ensuring First Nations students reach their potential</w:t>
        </w:r>
        <w:r w:rsidR="00635D6F">
          <w:rPr>
            <w:noProof/>
            <w:webHidden/>
          </w:rPr>
          <w:tab/>
        </w:r>
        <w:r w:rsidR="00635D6F">
          <w:rPr>
            <w:noProof/>
            <w:webHidden/>
          </w:rPr>
          <w:fldChar w:fldCharType="begin"/>
        </w:r>
        <w:r w:rsidR="00635D6F">
          <w:rPr>
            <w:noProof/>
            <w:webHidden/>
          </w:rPr>
          <w:instrText xml:space="preserve"> PAGEREF _Toc152855330 \h </w:instrText>
        </w:r>
        <w:r w:rsidR="00635D6F">
          <w:rPr>
            <w:noProof/>
            <w:webHidden/>
          </w:rPr>
        </w:r>
        <w:r w:rsidR="00635D6F">
          <w:rPr>
            <w:noProof/>
            <w:webHidden/>
          </w:rPr>
          <w:fldChar w:fldCharType="separate"/>
        </w:r>
        <w:r w:rsidR="00941882">
          <w:rPr>
            <w:noProof/>
            <w:webHidden/>
          </w:rPr>
          <w:t>104</w:t>
        </w:r>
        <w:r w:rsidR="00635D6F">
          <w:rPr>
            <w:noProof/>
            <w:webHidden/>
          </w:rPr>
          <w:fldChar w:fldCharType="end"/>
        </w:r>
      </w:hyperlink>
    </w:p>
    <w:p w14:paraId="676CF17D" w14:textId="06844399" w:rsidR="00635D6F" w:rsidRDefault="007D53D0">
      <w:pPr>
        <w:pStyle w:val="TOC3"/>
        <w:rPr>
          <w:rFonts w:eastAsiaTheme="minorEastAsia"/>
          <w:noProof/>
          <w:kern w:val="2"/>
          <w:lang w:eastAsia="en-AU"/>
          <w14:ligatures w14:val="standardContextual"/>
        </w:rPr>
      </w:pPr>
      <w:hyperlink w:anchor="_Toc152855331" w:history="1">
        <w:r w:rsidR="00635D6F" w:rsidRPr="00342FB5">
          <w:rPr>
            <w:rStyle w:val="Hyperlink"/>
            <w:noProof/>
          </w:rPr>
          <w:t>2.2.6 An inclusive education is essential to ensuring students with disability thrive</w:t>
        </w:r>
        <w:r w:rsidR="00635D6F">
          <w:rPr>
            <w:noProof/>
            <w:webHidden/>
          </w:rPr>
          <w:tab/>
        </w:r>
        <w:r w:rsidR="00635D6F">
          <w:rPr>
            <w:noProof/>
            <w:webHidden/>
          </w:rPr>
          <w:fldChar w:fldCharType="begin"/>
        </w:r>
        <w:r w:rsidR="00635D6F">
          <w:rPr>
            <w:noProof/>
            <w:webHidden/>
          </w:rPr>
          <w:instrText xml:space="preserve"> PAGEREF _Toc152855331 \h </w:instrText>
        </w:r>
        <w:r w:rsidR="00635D6F">
          <w:rPr>
            <w:noProof/>
            <w:webHidden/>
          </w:rPr>
        </w:r>
        <w:r w:rsidR="00635D6F">
          <w:rPr>
            <w:noProof/>
            <w:webHidden/>
          </w:rPr>
          <w:fldChar w:fldCharType="separate"/>
        </w:r>
        <w:r w:rsidR="00941882">
          <w:rPr>
            <w:noProof/>
            <w:webHidden/>
          </w:rPr>
          <w:t>110</w:t>
        </w:r>
        <w:r w:rsidR="00635D6F">
          <w:rPr>
            <w:noProof/>
            <w:webHidden/>
          </w:rPr>
          <w:fldChar w:fldCharType="end"/>
        </w:r>
      </w:hyperlink>
    </w:p>
    <w:p w14:paraId="59792DB6" w14:textId="7F0D3BB5" w:rsidR="00635D6F" w:rsidRDefault="007D53D0">
      <w:pPr>
        <w:pStyle w:val="TOC3"/>
        <w:rPr>
          <w:rFonts w:eastAsiaTheme="minorEastAsia"/>
          <w:noProof/>
          <w:kern w:val="2"/>
          <w:lang w:eastAsia="en-AU"/>
          <w14:ligatures w14:val="standardContextual"/>
        </w:rPr>
      </w:pPr>
      <w:hyperlink w:anchor="_Toc152855332" w:history="1">
        <w:r w:rsidR="00635D6F" w:rsidRPr="00342FB5">
          <w:rPr>
            <w:rStyle w:val="Hyperlink"/>
            <w:noProof/>
          </w:rPr>
          <w:t>2.2.7 Students in out</w:t>
        </w:r>
        <w:r w:rsidR="00635D6F" w:rsidRPr="00342FB5">
          <w:rPr>
            <w:rStyle w:val="Hyperlink"/>
            <w:noProof/>
          </w:rPr>
          <w:noBreakHyphen/>
          <w:t>of</w:t>
        </w:r>
        <w:r w:rsidR="00635D6F" w:rsidRPr="00342FB5">
          <w:rPr>
            <w:rStyle w:val="Hyperlink"/>
            <w:noProof/>
          </w:rPr>
          <w:noBreakHyphen/>
          <w:t>home care experience significant educational disadvantage and would benefit from being included as a priority equity cohort</w:t>
        </w:r>
        <w:r w:rsidR="00635D6F">
          <w:rPr>
            <w:noProof/>
            <w:webHidden/>
          </w:rPr>
          <w:tab/>
        </w:r>
        <w:r w:rsidR="00635D6F">
          <w:rPr>
            <w:noProof/>
            <w:webHidden/>
          </w:rPr>
          <w:fldChar w:fldCharType="begin"/>
        </w:r>
        <w:r w:rsidR="00635D6F">
          <w:rPr>
            <w:noProof/>
            <w:webHidden/>
          </w:rPr>
          <w:instrText xml:space="preserve"> PAGEREF _Toc152855332 \h </w:instrText>
        </w:r>
        <w:r w:rsidR="00635D6F">
          <w:rPr>
            <w:noProof/>
            <w:webHidden/>
          </w:rPr>
        </w:r>
        <w:r w:rsidR="00635D6F">
          <w:rPr>
            <w:noProof/>
            <w:webHidden/>
          </w:rPr>
          <w:fldChar w:fldCharType="separate"/>
        </w:r>
        <w:r w:rsidR="00941882">
          <w:rPr>
            <w:noProof/>
            <w:webHidden/>
          </w:rPr>
          <w:t>114</w:t>
        </w:r>
        <w:r w:rsidR="00635D6F">
          <w:rPr>
            <w:noProof/>
            <w:webHidden/>
          </w:rPr>
          <w:fldChar w:fldCharType="end"/>
        </w:r>
      </w:hyperlink>
    </w:p>
    <w:p w14:paraId="18DB8F23" w14:textId="18610F3E" w:rsidR="00635D6F" w:rsidRDefault="007D53D0">
      <w:pPr>
        <w:pStyle w:val="TOC3"/>
        <w:rPr>
          <w:rFonts w:eastAsiaTheme="minorEastAsia"/>
          <w:noProof/>
          <w:kern w:val="2"/>
          <w:lang w:eastAsia="en-AU"/>
          <w14:ligatures w14:val="standardContextual"/>
        </w:rPr>
      </w:pPr>
      <w:hyperlink w:anchor="_Toc152855333" w:history="1">
        <w:r w:rsidR="00635D6F" w:rsidRPr="00342FB5">
          <w:rPr>
            <w:rStyle w:val="Hyperlink"/>
            <w:noProof/>
          </w:rPr>
          <w:t>2.2.8 Supporting schools with flexible approaches to teaching and managing individual student needs, and offering the full range of the curriculum and programs, would lead to greater educational equity</w:t>
        </w:r>
        <w:r w:rsidR="00635D6F">
          <w:rPr>
            <w:noProof/>
            <w:webHidden/>
          </w:rPr>
          <w:tab/>
        </w:r>
        <w:r w:rsidR="00635D6F">
          <w:rPr>
            <w:noProof/>
            <w:webHidden/>
          </w:rPr>
          <w:fldChar w:fldCharType="begin"/>
        </w:r>
        <w:r w:rsidR="00635D6F">
          <w:rPr>
            <w:noProof/>
            <w:webHidden/>
          </w:rPr>
          <w:instrText xml:space="preserve"> PAGEREF _Toc152855333 \h </w:instrText>
        </w:r>
        <w:r w:rsidR="00635D6F">
          <w:rPr>
            <w:noProof/>
            <w:webHidden/>
          </w:rPr>
        </w:r>
        <w:r w:rsidR="00635D6F">
          <w:rPr>
            <w:noProof/>
            <w:webHidden/>
          </w:rPr>
          <w:fldChar w:fldCharType="separate"/>
        </w:r>
        <w:r w:rsidR="00941882">
          <w:rPr>
            <w:noProof/>
            <w:webHidden/>
          </w:rPr>
          <w:t>115</w:t>
        </w:r>
        <w:r w:rsidR="00635D6F">
          <w:rPr>
            <w:noProof/>
            <w:webHidden/>
          </w:rPr>
          <w:fldChar w:fldCharType="end"/>
        </w:r>
      </w:hyperlink>
    </w:p>
    <w:p w14:paraId="3A0EFA65" w14:textId="0B84D5DB" w:rsidR="00635D6F" w:rsidRDefault="007D53D0" w:rsidP="005D27CC">
      <w:pPr>
        <w:pStyle w:val="TOC1"/>
        <w:rPr>
          <w:rFonts w:eastAsiaTheme="minorEastAsia"/>
          <w:noProof/>
          <w:kern w:val="2"/>
          <w:lang w:eastAsia="en-AU"/>
          <w14:ligatures w14:val="standardContextual"/>
        </w:rPr>
      </w:pPr>
      <w:hyperlink w:anchor="_Toc152855334" w:history="1">
        <w:r w:rsidR="00635D6F" w:rsidRPr="00342FB5">
          <w:rPr>
            <w:rStyle w:val="Hyperlink"/>
            <w:noProof/>
          </w:rPr>
          <w:t>Chapter 3: Improving student wellbeing</w:t>
        </w:r>
        <w:r w:rsidR="00635D6F">
          <w:rPr>
            <w:noProof/>
            <w:webHidden/>
          </w:rPr>
          <w:tab/>
        </w:r>
        <w:r w:rsidR="00635D6F">
          <w:rPr>
            <w:noProof/>
            <w:webHidden/>
          </w:rPr>
          <w:fldChar w:fldCharType="begin"/>
        </w:r>
        <w:r w:rsidR="00635D6F">
          <w:rPr>
            <w:noProof/>
            <w:webHidden/>
          </w:rPr>
          <w:instrText xml:space="preserve"> PAGEREF _Toc152855334 \h </w:instrText>
        </w:r>
        <w:r w:rsidR="00635D6F">
          <w:rPr>
            <w:noProof/>
            <w:webHidden/>
          </w:rPr>
        </w:r>
        <w:r w:rsidR="00635D6F">
          <w:rPr>
            <w:noProof/>
            <w:webHidden/>
          </w:rPr>
          <w:fldChar w:fldCharType="separate"/>
        </w:r>
        <w:r w:rsidR="00941882">
          <w:rPr>
            <w:noProof/>
            <w:webHidden/>
          </w:rPr>
          <w:t>120</w:t>
        </w:r>
        <w:r w:rsidR="00635D6F">
          <w:rPr>
            <w:noProof/>
            <w:webHidden/>
          </w:rPr>
          <w:fldChar w:fldCharType="end"/>
        </w:r>
      </w:hyperlink>
    </w:p>
    <w:p w14:paraId="6BA8D5DF" w14:textId="4293BC7C" w:rsidR="00635D6F" w:rsidRDefault="007D53D0">
      <w:pPr>
        <w:pStyle w:val="TOC2"/>
        <w:rPr>
          <w:rFonts w:eastAsiaTheme="minorEastAsia"/>
          <w:noProof/>
          <w:kern w:val="2"/>
          <w:lang w:eastAsia="en-AU"/>
          <w14:ligatures w14:val="standardContextual"/>
        </w:rPr>
      </w:pPr>
      <w:hyperlink w:anchor="_Toc152855335" w:history="1">
        <w:r w:rsidR="00635D6F" w:rsidRPr="00342FB5">
          <w:rPr>
            <w:rStyle w:val="Hyperlink"/>
            <w:noProof/>
          </w:rPr>
          <w:t>3.1 Context</w:t>
        </w:r>
        <w:r w:rsidR="00635D6F">
          <w:rPr>
            <w:noProof/>
            <w:webHidden/>
          </w:rPr>
          <w:tab/>
        </w:r>
        <w:r w:rsidR="00635D6F">
          <w:rPr>
            <w:noProof/>
            <w:webHidden/>
          </w:rPr>
          <w:fldChar w:fldCharType="begin"/>
        </w:r>
        <w:r w:rsidR="00635D6F">
          <w:rPr>
            <w:noProof/>
            <w:webHidden/>
          </w:rPr>
          <w:instrText xml:space="preserve"> PAGEREF _Toc152855335 \h </w:instrText>
        </w:r>
        <w:r w:rsidR="00635D6F">
          <w:rPr>
            <w:noProof/>
            <w:webHidden/>
          </w:rPr>
        </w:r>
        <w:r w:rsidR="00635D6F">
          <w:rPr>
            <w:noProof/>
            <w:webHidden/>
          </w:rPr>
          <w:fldChar w:fldCharType="separate"/>
        </w:r>
        <w:r w:rsidR="00941882">
          <w:rPr>
            <w:noProof/>
            <w:webHidden/>
          </w:rPr>
          <w:t>120</w:t>
        </w:r>
        <w:r w:rsidR="00635D6F">
          <w:rPr>
            <w:noProof/>
            <w:webHidden/>
          </w:rPr>
          <w:fldChar w:fldCharType="end"/>
        </w:r>
      </w:hyperlink>
    </w:p>
    <w:p w14:paraId="4721BC67" w14:textId="2CFB58D2" w:rsidR="00635D6F" w:rsidRDefault="007D53D0">
      <w:pPr>
        <w:pStyle w:val="TOC2"/>
        <w:rPr>
          <w:rFonts w:eastAsiaTheme="minorEastAsia"/>
          <w:noProof/>
          <w:kern w:val="2"/>
          <w:lang w:eastAsia="en-AU"/>
          <w14:ligatures w14:val="standardContextual"/>
        </w:rPr>
      </w:pPr>
      <w:hyperlink w:anchor="_Toc152855336" w:history="1">
        <w:r w:rsidR="00635D6F" w:rsidRPr="00342FB5">
          <w:rPr>
            <w:rStyle w:val="Hyperlink"/>
            <w:noProof/>
          </w:rPr>
          <w:t>3.2 Key consultation themes and analysis</w:t>
        </w:r>
        <w:r w:rsidR="00635D6F">
          <w:rPr>
            <w:noProof/>
            <w:webHidden/>
          </w:rPr>
          <w:tab/>
        </w:r>
        <w:r w:rsidR="00635D6F">
          <w:rPr>
            <w:noProof/>
            <w:webHidden/>
          </w:rPr>
          <w:fldChar w:fldCharType="begin"/>
        </w:r>
        <w:r w:rsidR="00635D6F">
          <w:rPr>
            <w:noProof/>
            <w:webHidden/>
          </w:rPr>
          <w:instrText xml:space="preserve"> PAGEREF _Toc152855336 \h </w:instrText>
        </w:r>
        <w:r w:rsidR="00635D6F">
          <w:rPr>
            <w:noProof/>
            <w:webHidden/>
          </w:rPr>
        </w:r>
        <w:r w:rsidR="00635D6F">
          <w:rPr>
            <w:noProof/>
            <w:webHidden/>
          </w:rPr>
          <w:fldChar w:fldCharType="separate"/>
        </w:r>
        <w:r w:rsidR="00941882">
          <w:rPr>
            <w:noProof/>
            <w:webHidden/>
          </w:rPr>
          <w:t>122</w:t>
        </w:r>
        <w:r w:rsidR="00635D6F">
          <w:rPr>
            <w:noProof/>
            <w:webHidden/>
          </w:rPr>
          <w:fldChar w:fldCharType="end"/>
        </w:r>
      </w:hyperlink>
    </w:p>
    <w:p w14:paraId="7445A6F0" w14:textId="3267817D" w:rsidR="00635D6F" w:rsidRDefault="007D53D0">
      <w:pPr>
        <w:pStyle w:val="TOC3"/>
        <w:rPr>
          <w:rFonts w:eastAsiaTheme="minorEastAsia"/>
          <w:noProof/>
          <w:kern w:val="2"/>
          <w:lang w:eastAsia="en-AU"/>
          <w14:ligatures w14:val="standardContextual"/>
        </w:rPr>
      </w:pPr>
      <w:hyperlink w:anchor="_Toc152855337" w:history="1">
        <w:r w:rsidR="00635D6F" w:rsidRPr="00342FB5">
          <w:rPr>
            <w:rStyle w:val="Hyperlink"/>
            <w:noProof/>
          </w:rPr>
          <w:t>3.2.1 Many factors are driving increased complexity and contributing to poor mental health and wellbeing among students</w:t>
        </w:r>
        <w:r w:rsidR="00635D6F">
          <w:rPr>
            <w:noProof/>
            <w:webHidden/>
          </w:rPr>
          <w:tab/>
        </w:r>
        <w:r w:rsidR="00635D6F">
          <w:rPr>
            <w:noProof/>
            <w:webHidden/>
          </w:rPr>
          <w:fldChar w:fldCharType="begin"/>
        </w:r>
        <w:r w:rsidR="00635D6F">
          <w:rPr>
            <w:noProof/>
            <w:webHidden/>
          </w:rPr>
          <w:instrText xml:space="preserve"> PAGEREF _Toc152855337 \h </w:instrText>
        </w:r>
        <w:r w:rsidR="00635D6F">
          <w:rPr>
            <w:noProof/>
            <w:webHidden/>
          </w:rPr>
        </w:r>
        <w:r w:rsidR="00635D6F">
          <w:rPr>
            <w:noProof/>
            <w:webHidden/>
          </w:rPr>
          <w:fldChar w:fldCharType="separate"/>
        </w:r>
        <w:r w:rsidR="00941882">
          <w:rPr>
            <w:noProof/>
            <w:webHidden/>
          </w:rPr>
          <w:t>122</w:t>
        </w:r>
        <w:r w:rsidR="00635D6F">
          <w:rPr>
            <w:noProof/>
            <w:webHidden/>
          </w:rPr>
          <w:fldChar w:fldCharType="end"/>
        </w:r>
      </w:hyperlink>
    </w:p>
    <w:p w14:paraId="2F223821" w14:textId="00251743" w:rsidR="00635D6F" w:rsidRDefault="007D53D0">
      <w:pPr>
        <w:pStyle w:val="TOC3"/>
        <w:rPr>
          <w:rFonts w:eastAsiaTheme="minorEastAsia"/>
          <w:noProof/>
          <w:kern w:val="2"/>
          <w:lang w:eastAsia="en-AU"/>
          <w14:ligatures w14:val="standardContextual"/>
        </w:rPr>
      </w:pPr>
      <w:hyperlink w:anchor="_Toc152855338" w:history="1">
        <w:r w:rsidR="00635D6F" w:rsidRPr="00342FB5">
          <w:rPr>
            <w:rStyle w:val="Hyperlink"/>
            <w:noProof/>
          </w:rPr>
          <w:t>3.2.2 Measuring student wellbeing nationally would support efforts to ensure students feel included, safe and respected at school</w:t>
        </w:r>
        <w:r w:rsidR="00635D6F">
          <w:rPr>
            <w:noProof/>
            <w:webHidden/>
          </w:rPr>
          <w:tab/>
        </w:r>
        <w:r w:rsidR="00635D6F">
          <w:rPr>
            <w:noProof/>
            <w:webHidden/>
          </w:rPr>
          <w:fldChar w:fldCharType="begin"/>
        </w:r>
        <w:r w:rsidR="00635D6F">
          <w:rPr>
            <w:noProof/>
            <w:webHidden/>
          </w:rPr>
          <w:instrText xml:space="preserve"> PAGEREF _Toc152855338 \h </w:instrText>
        </w:r>
        <w:r w:rsidR="00635D6F">
          <w:rPr>
            <w:noProof/>
            <w:webHidden/>
          </w:rPr>
        </w:r>
        <w:r w:rsidR="00635D6F">
          <w:rPr>
            <w:noProof/>
            <w:webHidden/>
          </w:rPr>
          <w:fldChar w:fldCharType="separate"/>
        </w:r>
        <w:r w:rsidR="00941882">
          <w:rPr>
            <w:noProof/>
            <w:webHidden/>
          </w:rPr>
          <w:t>124</w:t>
        </w:r>
        <w:r w:rsidR="00635D6F">
          <w:rPr>
            <w:noProof/>
            <w:webHidden/>
          </w:rPr>
          <w:fldChar w:fldCharType="end"/>
        </w:r>
      </w:hyperlink>
    </w:p>
    <w:p w14:paraId="4ED0160A" w14:textId="2BCD8DBF" w:rsidR="00635D6F" w:rsidRDefault="007D53D0">
      <w:pPr>
        <w:pStyle w:val="TOC3"/>
        <w:rPr>
          <w:rFonts w:eastAsiaTheme="minorEastAsia"/>
          <w:noProof/>
          <w:kern w:val="2"/>
          <w:lang w:eastAsia="en-AU"/>
          <w14:ligatures w14:val="standardContextual"/>
        </w:rPr>
      </w:pPr>
      <w:hyperlink w:anchor="_Toc152855339" w:history="1">
        <w:r w:rsidR="00635D6F" w:rsidRPr="00342FB5">
          <w:rPr>
            <w:rStyle w:val="Hyperlink"/>
            <w:noProof/>
          </w:rPr>
          <w:t>3.2.3 Schools play a key role in supporting student wellbeing but educators need more clearly defined boundaries and the appropriate resources and skills</w:t>
        </w:r>
        <w:r w:rsidR="00635D6F">
          <w:rPr>
            <w:noProof/>
            <w:webHidden/>
          </w:rPr>
          <w:tab/>
        </w:r>
        <w:r w:rsidR="00635D6F">
          <w:rPr>
            <w:noProof/>
            <w:webHidden/>
          </w:rPr>
          <w:fldChar w:fldCharType="begin"/>
        </w:r>
        <w:r w:rsidR="00635D6F">
          <w:rPr>
            <w:noProof/>
            <w:webHidden/>
          </w:rPr>
          <w:instrText xml:space="preserve"> PAGEREF _Toc152855339 \h </w:instrText>
        </w:r>
        <w:r w:rsidR="00635D6F">
          <w:rPr>
            <w:noProof/>
            <w:webHidden/>
          </w:rPr>
        </w:r>
        <w:r w:rsidR="00635D6F">
          <w:rPr>
            <w:noProof/>
            <w:webHidden/>
          </w:rPr>
          <w:fldChar w:fldCharType="separate"/>
        </w:r>
        <w:r w:rsidR="00941882">
          <w:rPr>
            <w:noProof/>
            <w:webHidden/>
          </w:rPr>
          <w:t>130</w:t>
        </w:r>
        <w:r w:rsidR="00635D6F">
          <w:rPr>
            <w:noProof/>
            <w:webHidden/>
          </w:rPr>
          <w:fldChar w:fldCharType="end"/>
        </w:r>
      </w:hyperlink>
    </w:p>
    <w:p w14:paraId="1FEA657C" w14:textId="7EAB3EA3" w:rsidR="00635D6F" w:rsidRDefault="007D53D0">
      <w:pPr>
        <w:pStyle w:val="TOC3"/>
        <w:rPr>
          <w:rFonts w:eastAsiaTheme="minorEastAsia"/>
          <w:noProof/>
          <w:kern w:val="2"/>
          <w:lang w:eastAsia="en-AU"/>
          <w14:ligatures w14:val="standardContextual"/>
        </w:rPr>
      </w:pPr>
      <w:hyperlink w:anchor="_Toc152855340" w:history="1">
        <w:r w:rsidR="00635D6F" w:rsidRPr="00342FB5">
          <w:rPr>
            <w:rStyle w:val="Hyperlink"/>
            <w:noProof/>
          </w:rPr>
          <w:t>3.2.4 Student agency and voice are important measures of wellbeing</w:t>
        </w:r>
        <w:r w:rsidR="00635D6F">
          <w:rPr>
            <w:noProof/>
            <w:webHidden/>
          </w:rPr>
          <w:tab/>
        </w:r>
        <w:r w:rsidR="00635D6F">
          <w:rPr>
            <w:noProof/>
            <w:webHidden/>
          </w:rPr>
          <w:fldChar w:fldCharType="begin"/>
        </w:r>
        <w:r w:rsidR="00635D6F">
          <w:rPr>
            <w:noProof/>
            <w:webHidden/>
          </w:rPr>
          <w:instrText xml:space="preserve"> PAGEREF _Toc152855340 \h </w:instrText>
        </w:r>
        <w:r w:rsidR="00635D6F">
          <w:rPr>
            <w:noProof/>
            <w:webHidden/>
          </w:rPr>
        </w:r>
        <w:r w:rsidR="00635D6F">
          <w:rPr>
            <w:noProof/>
            <w:webHidden/>
          </w:rPr>
          <w:fldChar w:fldCharType="separate"/>
        </w:r>
        <w:r w:rsidR="00941882">
          <w:rPr>
            <w:noProof/>
            <w:webHidden/>
          </w:rPr>
          <w:t>140</w:t>
        </w:r>
        <w:r w:rsidR="00635D6F">
          <w:rPr>
            <w:noProof/>
            <w:webHidden/>
          </w:rPr>
          <w:fldChar w:fldCharType="end"/>
        </w:r>
      </w:hyperlink>
    </w:p>
    <w:p w14:paraId="7E441671" w14:textId="13EDDDF3" w:rsidR="00635D6F" w:rsidRDefault="007D53D0" w:rsidP="005D27CC">
      <w:pPr>
        <w:pStyle w:val="TOC1"/>
        <w:rPr>
          <w:rFonts w:eastAsiaTheme="minorEastAsia"/>
          <w:noProof/>
          <w:kern w:val="2"/>
          <w:lang w:eastAsia="en-AU"/>
          <w14:ligatures w14:val="standardContextual"/>
        </w:rPr>
      </w:pPr>
      <w:hyperlink w:anchor="_Toc152855341" w:history="1">
        <w:r w:rsidR="00635D6F" w:rsidRPr="00342FB5">
          <w:rPr>
            <w:rStyle w:val="Hyperlink"/>
            <w:noProof/>
          </w:rPr>
          <w:t>Chapter 4: Attracting and retaining teachers</w:t>
        </w:r>
        <w:r w:rsidR="00635D6F">
          <w:rPr>
            <w:noProof/>
            <w:webHidden/>
          </w:rPr>
          <w:tab/>
        </w:r>
        <w:r w:rsidR="00635D6F">
          <w:rPr>
            <w:noProof/>
            <w:webHidden/>
          </w:rPr>
          <w:fldChar w:fldCharType="begin"/>
        </w:r>
        <w:r w:rsidR="00635D6F">
          <w:rPr>
            <w:noProof/>
            <w:webHidden/>
          </w:rPr>
          <w:instrText xml:space="preserve"> PAGEREF _Toc152855341 \h </w:instrText>
        </w:r>
        <w:r w:rsidR="00635D6F">
          <w:rPr>
            <w:noProof/>
            <w:webHidden/>
          </w:rPr>
        </w:r>
        <w:r w:rsidR="00635D6F">
          <w:rPr>
            <w:noProof/>
            <w:webHidden/>
          </w:rPr>
          <w:fldChar w:fldCharType="separate"/>
        </w:r>
        <w:r w:rsidR="00941882">
          <w:rPr>
            <w:noProof/>
            <w:webHidden/>
          </w:rPr>
          <w:t>142</w:t>
        </w:r>
        <w:r w:rsidR="00635D6F">
          <w:rPr>
            <w:noProof/>
            <w:webHidden/>
          </w:rPr>
          <w:fldChar w:fldCharType="end"/>
        </w:r>
      </w:hyperlink>
    </w:p>
    <w:p w14:paraId="151DE96F" w14:textId="116537B2" w:rsidR="00635D6F" w:rsidRDefault="007D53D0">
      <w:pPr>
        <w:pStyle w:val="TOC2"/>
        <w:rPr>
          <w:rFonts w:eastAsiaTheme="minorEastAsia"/>
          <w:noProof/>
          <w:kern w:val="2"/>
          <w:lang w:eastAsia="en-AU"/>
          <w14:ligatures w14:val="standardContextual"/>
        </w:rPr>
      </w:pPr>
      <w:hyperlink w:anchor="_Toc152855342" w:history="1">
        <w:r w:rsidR="00635D6F" w:rsidRPr="00342FB5">
          <w:rPr>
            <w:rStyle w:val="Hyperlink"/>
            <w:noProof/>
          </w:rPr>
          <w:t>4.1 Context</w:t>
        </w:r>
        <w:r w:rsidR="00635D6F">
          <w:rPr>
            <w:noProof/>
            <w:webHidden/>
          </w:rPr>
          <w:tab/>
        </w:r>
        <w:r w:rsidR="00635D6F">
          <w:rPr>
            <w:noProof/>
            <w:webHidden/>
          </w:rPr>
          <w:fldChar w:fldCharType="begin"/>
        </w:r>
        <w:r w:rsidR="00635D6F">
          <w:rPr>
            <w:noProof/>
            <w:webHidden/>
          </w:rPr>
          <w:instrText xml:space="preserve"> PAGEREF _Toc152855342 \h </w:instrText>
        </w:r>
        <w:r w:rsidR="00635D6F">
          <w:rPr>
            <w:noProof/>
            <w:webHidden/>
          </w:rPr>
        </w:r>
        <w:r w:rsidR="00635D6F">
          <w:rPr>
            <w:noProof/>
            <w:webHidden/>
          </w:rPr>
          <w:fldChar w:fldCharType="separate"/>
        </w:r>
        <w:r w:rsidR="00941882">
          <w:rPr>
            <w:noProof/>
            <w:webHidden/>
          </w:rPr>
          <w:t>142</w:t>
        </w:r>
        <w:r w:rsidR="00635D6F">
          <w:rPr>
            <w:noProof/>
            <w:webHidden/>
          </w:rPr>
          <w:fldChar w:fldCharType="end"/>
        </w:r>
      </w:hyperlink>
    </w:p>
    <w:p w14:paraId="37910EE2" w14:textId="00DCAC90" w:rsidR="00635D6F" w:rsidRDefault="007D53D0">
      <w:pPr>
        <w:pStyle w:val="TOC2"/>
        <w:rPr>
          <w:rFonts w:eastAsiaTheme="minorEastAsia"/>
          <w:noProof/>
          <w:kern w:val="2"/>
          <w:lang w:eastAsia="en-AU"/>
          <w14:ligatures w14:val="standardContextual"/>
        </w:rPr>
      </w:pPr>
      <w:hyperlink w:anchor="_Toc152855343" w:history="1">
        <w:r w:rsidR="00635D6F" w:rsidRPr="00342FB5">
          <w:rPr>
            <w:rStyle w:val="Hyperlink"/>
            <w:noProof/>
          </w:rPr>
          <w:t>4.2 Key consultation themes and analysis</w:t>
        </w:r>
        <w:r w:rsidR="00635D6F">
          <w:rPr>
            <w:noProof/>
            <w:webHidden/>
          </w:rPr>
          <w:tab/>
        </w:r>
        <w:r w:rsidR="00635D6F">
          <w:rPr>
            <w:noProof/>
            <w:webHidden/>
          </w:rPr>
          <w:fldChar w:fldCharType="begin"/>
        </w:r>
        <w:r w:rsidR="00635D6F">
          <w:rPr>
            <w:noProof/>
            <w:webHidden/>
          </w:rPr>
          <w:instrText xml:space="preserve"> PAGEREF _Toc152855343 \h </w:instrText>
        </w:r>
        <w:r w:rsidR="00635D6F">
          <w:rPr>
            <w:noProof/>
            <w:webHidden/>
          </w:rPr>
        </w:r>
        <w:r w:rsidR="00635D6F">
          <w:rPr>
            <w:noProof/>
            <w:webHidden/>
          </w:rPr>
          <w:fldChar w:fldCharType="separate"/>
        </w:r>
        <w:r w:rsidR="00941882">
          <w:rPr>
            <w:noProof/>
            <w:webHidden/>
          </w:rPr>
          <w:t>144</w:t>
        </w:r>
        <w:r w:rsidR="00635D6F">
          <w:rPr>
            <w:noProof/>
            <w:webHidden/>
          </w:rPr>
          <w:fldChar w:fldCharType="end"/>
        </w:r>
      </w:hyperlink>
    </w:p>
    <w:p w14:paraId="52F4B97C" w14:textId="4B596BC4" w:rsidR="00635D6F" w:rsidRDefault="007D53D0">
      <w:pPr>
        <w:pStyle w:val="TOC3"/>
        <w:rPr>
          <w:rFonts w:eastAsiaTheme="minorEastAsia"/>
          <w:noProof/>
          <w:kern w:val="2"/>
          <w:lang w:eastAsia="en-AU"/>
          <w14:ligatures w14:val="standardContextual"/>
        </w:rPr>
      </w:pPr>
      <w:hyperlink w:anchor="_Toc152855344" w:history="1">
        <w:r w:rsidR="00635D6F" w:rsidRPr="00342FB5">
          <w:rPr>
            <w:rStyle w:val="Hyperlink"/>
            <w:noProof/>
          </w:rPr>
          <w:t>4.2.1 Reducing workloads and supporting teachers in teaching would enhance retention</w:t>
        </w:r>
        <w:r w:rsidR="00635D6F">
          <w:rPr>
            <w:noProof/>
            <w:webHidden/>
          </w:rPr>
          <w:tab/>
        </w:r>
        <w:r w:rsidR="00635D6F">
          <w:rPr>
            <w:noProof/>
            <w:webHidden/>
          </w:rPr>
          <w:fldChar w:fldCharType="begin"/>
        </w:r>
        <w:r w:rsidR="00635D6F">
          <w:rPr>
            <w:noProof/>
            <w:webHidden/>
          </w:rPr>
          <w:instrText xml:space="preserve"> PAGEREF _Toc152855344 \h </w:instrText>
        </w:r>
        <w:r w:rsidR="00635D6F">
          <w:rPr>
            <w:noProof/>
            <w:webHidden/>
          </w:rPr>
        </w:r>
        <w:r w:rsidR="00635D6F">
          <w:rPr>
            <w:noProof/>
            <w:webHidden/>
          </w:rPr>
          <w:fldChar w:fldCharType="separate"/>
        </w:r>
        <w:r w:rsidR="00941882">
          <w:rPr>
            <w:noProof/>
            <w:webHidden/>
          </w:rPr>
          <w:t>144</w:t>
        </w:r>
        <w:r w:rsidR="00635D6F">
          <w:rPr>
            <w:noProof/>
            <w:webHidden/>
          </w:rPr>
          <w:fldChar w:fldCharType="end"/>
        </w:r>
      </w:hyperlink>
    </w:p>
    <w:p w14:paraId="117CAB88" w14:textId="5BDD3E02" w:rsidR="00635D6F" w:rsidRDefault="007D53D0">
      <w:pPr>
        <w:pStyle w:val="TOC3"/>
        <w:rPr>
          <w:rFonts w:eastAsiaTheme="minorEastAsia"/>
          <w:noProof/>
          <w:kern w:val="2"/>
          <w:lang w:eastAsia="en-AU"/>
          <w14:ligatures w14:val="standardContextual"/>
        </w:rPr>
      </w:pPr>
      <w:hyperlink w:anchor="_Toc152855345" w:history="1">
        <w:r w:rsidR="00635D6F" w:rsidRPr="00342FB5">
          <w:rPr>
            <w:rStyle w:val="Hyperlink"/>
            <w:noProof/>
          </w:rPr>
          <w:t>4.2.2 Schools need more support to manage complex behaviour and boost the impact of teaching</w:t>
        </w:r>
        <w:r w:rsidR="00635D6F">
          <w:rPr>
            <w:noProof/>
            <w:webHidden/>
          </w:rPr>
          <w:tab/>
        </w:r>
        <w:r w:rsidR="00635D6F">
          <w:rPr>
            <w:noProof/>
            <w:webHidden/>
          </w:rPr>
          <w:fldChar w:fldCharType="begin"/>
        </w:r>
        <w:r w:rsidR="00635D6F">
          <w:rPr>
            <w:noProof/>
            <w:webHidden/>
          </w:rPr>
          <w:instrText xml:space="preserve"> PAGEREF _Toc152855345 \h </w:instrText>
        </w:r>
        <w:r w:rsidR="00635D6F">
          <w:rPr>
            <w:noProof/>
            <w:webHidden/>
          </w:rPr>
        </w:r>
        <w:r w:rsidR="00635D6F">
          <w:rPr>
            <w:noProof/>
            <w:webHidden/>
          </w:rPr>
          <w:fldChar w:fldCharType="separate"/>
        </w:r>
        <w:r w:rsidR="00941882">
          <w:rPr>
            <w:noProof/>
            <w:webHidden/>
          </w:rPr>
          <w:t>149</w:t>
        </w:r>
        <w:r w:rsidR="00635D6F">
          <w:rPr>
            <w:noProof/>
            <w:webHidden/>
          </w:rPr>
          <w:fldChar w:fldCharType="end"/>
        </w:r>
      </w:hyperlink>
    </w:p>
    <w:p w14:paraId="76CD3FF1" w14:textId="53053F9C" w:rsidR="00635D6F" w:rsidRDefault="007D53D0">
      <w:pPr>
        <w:pStyle w:val="TOC3"/>
        <w:rPr>
          <w:rFonts w:eastAsiaTheme="minorEastAsia"/>
          <w:noProof/>
          <w:kern w:val="2"/>
          <w:lang w:eastAsia="en-AU"/>
          <w14:ligatures w14:val="standardContextual"/>
        </w:rPr>
      </w:pPr>
      <w:hyperlink w:anchor="_Toc152855346" w:history="1">
        <w:r w:rsidR="00635D6F" w:rsidRPr="00342FB5">
          <w:rPr>
            <w:rStyle w:val="Hyperlink"/>
            <w:noProof/>
          </w:rPr>
          <w:t>4.2.3 Efforts to attract and retain teachers must focus on building and supporting a diverse workforce</w:t>
        </w:r>
        <w:r w:rsidR="00635D6F">
          <w:rPr>
            <w:noProof/>
            <w:webHidden/>
          </w:rPr>
          <w:tab/>
        </w:r>
        <w:r w:rsidR="00635D6F">
          <w:rPr>
            <w:noProof/>
            <w:webHidden/>
          </w:rPr>
          <w:fldChar w:fldCharType="begin"/>
        </w:r>
        <w:r w:rsidR="00635D6F">
          <w:rPr>
            <w:noProof/>
            <w:webHidden/>
          </w:rPr>
          <w:instrText xml:space="preserve"> PAGEREF _Toc152855346 \h </w:instrText>
        </w:r>
        <w:r w:rsidR="00635D6F">
          <w:rPr>
            <w:noProof/>
            <w:webHidden/>
          </w:rPr>
        </w:r>
        <w:r w:rsidR="00635D6F">
          <w:rPr>
            <w:noProof/>
            <w:webHidden/>
          </w:rPr>
          <w:fldChar w:fldCharType="separate"/>
        </w:r>
        <w:r w:rsidR="00941882">
          <w:rPr>
            <w:noProof/>
            <w:webHidden/>
          </w:rPr>
          <w:t>151</w:t>
        </w:r>
        <w:r w:rsidR="00635D6F">
          <w:rPr>
            <w:noProof/>
            <w:webHidden/>
          </w:rPr>
          <w:fldChar w:fldCharType="end"/>
        </w:r>
      </w:hyperlink>
    </w:p>
    <w:p w14:paraId="3B1B01F4" w14:textId="31D9FC74" w:rsidR="00635D6F" w:rsidRDefault="007D53D0">
      <w:pPr>
        <w:pStyle w:val="TOC3"/>
        <w:rPr>
          <w:rFonts w:eastAsiaTheme="minorEastAsia"/>
          <w:noProof/>
          <w:kern w:val="2"/>
          <w:lang w:eastAsia="en-AU"/>
          <w14:ligatures w14:val="standardContextual"/>
        </w:rPr>
      </w:pPr>
      <w:hyperlink w:anchor="_Toc152855347" w:history="1">
        <w:r w:rsidR="00635D6F" w:rsidRPr="00342FB5">
          <w:rPr>
            <w:rStyle w:val="Hyperlink"/>
            <w:noProof/>
          </w:rPr>
          <w:t>4.2.4 Enhanced career pathways and employment conditions will better incentivise, reward and deploy teaching expertise</w:t>
        </w:r>
        <w:r w:rsidR="00635D6F">
          <w:rPr>
            <w:noProof/>
            <w:webHidden/>
          </w:rPr>
          <w:tab/>
        </w:r>
        <w:r w:rsidR="00635D6F">
          <w:rPr>
            <w:noProof/>
            <w:webHidden/>
          </w:rPr>
          <w:fldChar w:fldCharType="begin"/>
        </w:r>
        <w:r w:rsidR="00635D6F">
          <w:rPr>
            <w:noProof/>
            <w:webHidden/>
          </w:rPr>
          <w:instrText xml:space="preserve"> PAGEREF _Toc152855347 \h </w:instrText>
        </w:r>
        <w:r w:rsidR="00635D6F">
          <w:rPr>
            <w:noProof/>
            <w:webHidden/>
          </w:rPr>
        </w:r>
        <w:r w:rsidR="00635D6F">
          <w:rPr>
            <w:noProof/>
            <w:webHidden/>
          </w:rPr>
          <w:fldChar w:fldCharType="separate"/>
        </w:r>
        <w:r w:rsidR="00941882">
          <w:rPr>
            <w:noProof/>
            <w:webHidden/>
          </w:rPr>
          <w:t>158</w:t>
        </w:r>
        <w:r w:rsidR="00635D6F">
          <w:rPr>
            <w:noProof/>
            <w:webHidden/>
          </w:rPr>
          <w:fldChar w:fldCharType="end"/>
        </w:r>
      </w:hyperlink>
    </w:p>
    <w:p w14:paraId="1626BBCB" w14:textId="120F0BAC" w:rsidR="00635D6F" w:rsidRDefault="007D53D0">
      <w:pPr>
        <w:pStyle w:val="TOC3"/>
        <w:rPr>
          <w:rFonts w:eastAsiaTheme="minorEastAsia"/>
          <w:noProof/>
          <w:kern w:val="2"/>
          <w:lang w:eastAsia="en-AU"/>
          <w14:ligatures w14:val="standardContextual"/>
        </w:rPr>
      </w:pPr>
      <w:hyperlink w:anchor="_Toc152855348" w:history="1">
        <w:r w:rsidR="00635D6F" w:rsidRPr="00342FB5">
          <w:rPr>
            <w:rStyle w:val="Hyperlink"/>
            <w:noProof/>
          </w:rPr>
          <w:t>4.2.5 Bespoke approaches are needed to attract and retain teachers for specialist subjects including science, technology, engineering and mathematics and for regional, rural and remote schools</w:t>
        </w:r>
        <w:r w:rsidR="00635D6F">
          <w:rPr>
            <w:noProof/>
            <w:webHidden/>
          </w:rPr>
          <w:tab/>
        </w:r>
        <w:r w:rsidR="00635D6F">
          <w:rPr>
            <w:noProof/>
            <w:webHidden/>
          </w:rPr>
          <w:fldChar w:fldCharType="begin"/>
        </w:r>
        <w:r w:rsidR="00635D6F">
          <w:rPr>
            <w:noProof/>
            <w:webHidden/>
          </w:rPr>
          <w:instrText xml:space="preserve"> PAGEREF _Toc152855348 \h </w:instrText>
        </w:r>
        <w:r w:rsidR="00635D6F">
          <w:rPr>
            <w:noProof/>
            <w:webHidden/>
          </w:rPr>
        </w:r>
        <w:r w:rsidR="00635D6F">
          <w:rPr>
            <w:noProof/>
            <w:webHidden/>
          </w:rPr>
          <w:fldChar w:fldCharType="separate"/>
        </w:r>
        <w:r w:rsidR="00941882">
          <w:rPr>
            <w:noProof/>
            <w:webHidden/>
          </w:rPr>
          <w:t>165</w:t>
        </w:r>
        <w:r w:rsidR="00635D6F">
          <w:rPr>
            <w:noProof/>
            <w:webHidden/>
          </w:rPr>
          <w:fldChar w:fldCharType="end"/>
        </w:r>
      </w:hyperlink>
    </w:p>
    <w:p w14:paraId="66FF1F87" w14:textId="75D44D45" w:rsidR="00635D6F" w:rsidRDefault="007D53D0">
      <w:pPr>
        <w:pStyle w:val="TOC3"/>
        <w:rPr>
          <w:rFonts w:eastAsiaTheme="minorEastAsia"/>
          <w:noProof/>
          <w:kern w:val="2"/>
          <w:lang w:eastAsia="en-AU"/>
          <w14:ligatures w14:val="standardContextual"/>
        </w:rPr>
      </w:pPr>
      <w:hyperlink w:anchor="_Toc152855349" w:history="1">
        <w:r w:rsidR="00635D6F" w:rsidRPr="00342FB5">
          <w:rPr>
            <w:rStyle w:val="Hyperlink"/>
            <w:noProof/>
          </w:rPr>
          <w:t>4.2.6 National teacher registration could support mobility and consistency for teachers, and support systems to more effectively deploy a national workforce</w:t>
        </w:r>
        <w:r w:rsidR="00635D6F">
          <w:rPr>
            <w:noProof/>
            <w:webHidden/>
          </w:rPr>
          <w:tab/>
        </w:r>
        <w:r w:rsidR="00635D6F">
          <w:rPr>
            <w:noProof/>
            <w:webHidden/>
          </w:rPr>
          <w:fldChar w:fldCharType="begin"/>
        </w:r>
        <w:r w:rsidR="00635D6F">
          <w:rPr>
            <w:noProof/>
            <w:webHidden/>
          </w:rPr>
          <w:instrText xml:space="preserve"> PAGEREF _Toc152855349 \h </w:instrText>
        </w:r>
        <w:r w:rsidR="00635D6F">
          <w:rPr>
            <w:noProof/>
            <w:webHidden/>
          </w:rPr>
        </w:r>
        <w:r w:rsidR="00635D6F">
          <w:rPr>
            <w:noProof/>
            <w:webHidden/>
          </w:rPr>
          <w:fldChar w:fldCharType="separate"/>
        </w:r>
        <w:r w:rsidR="00941882">
          <w:rPr>
            <w:noProof/>
            <w:webHidden/>
          </w:rPr>
          <w:t>169</w:t>
        </w:r>
        <w:r w:rsidR="00635D6F">
          <w:rPr>
            <w:noProof/>
            <w:webHidden/>
          </w:rPr>
          <w:fldChar w:fldCharType="end"/>
        </w:r>
      </w:hyperlink>
    </w:p>
    <w:p w14:paraId="64697481" w14:textId="2C3A8381" w:rsidR="00635D6F" w:rsidRDefault="007D53D0" w:rsidP="005D27CC">
      <w:pPr>
        <w:pStyle w:val="TOC1"/>
        <w:rPr>
          <w:rFonts w:eastAsiaTheme="minorEastAsia"/>
          <w:noProof/>
          <w:kern w:val="2"/>
          <w:lang w:eastAsia="en-AU"/>
          <w14:ligatures w14:val="standardContextual"/>
        </w:rPr>
      </w:pPr>
      <w:hyperlink w:anchor="_Toc152855350" w:history="1">
        <w:r w:rsidR="00635D6F" w:rsidRPr="00342FB5">
          <w:rPr>
            <w:rStyle w:val="Hyperlink"/>
            <w:noProof/>
          </w:rPr>
          <w:t>Chapter 5: Making better use of data</w:t>
        </w:r>
        <w:r w:rsidR="00635D6F">
          <w:rPr>
            <w:noProof/>
            <w:webHidden/>
          </w:rPr>
          <w:tab/>
        </w:r>
        <w:r w:rsidR="00635D6F">
          <w:rPr>
            <w:noProof/>
            <w:webHidden/>
          </w:rPr>
          <w:fldChar w:fldCharType="begin"/>
        </w:r>
        <w:r w:rsidR="00635D6F">
          <w:rPr>
            <w:noProof/>
            <w:webHidden/>
          </w:rPr>
          <w:instrText xml:space="preserve"> PAGEREF _Toc152855350 \h </w:instrText>
        </w:r>
        <w:r w:rsidR="00635D6F">
          <w:rPr>
            <w:noProof/>
            <w:webHidden/>
          </w:rPr>
        </w:r>
        <w:r w:rsidR="00635D6F">
          <w:rPr>
            <w:noProof/>
            <w:webHidden/>
          </w:rPr>
          <w:fldChar w:fldCharType="separate"/>
        </w:r>
        <w:r w:rsidR="00941882">
          <w:rPr>
            <w:noProof/>
            <w:webHidden/>
          </w:rPr>
          <w:t>172</w:t>
        </w:r>
        <w:r w:rsidR="00635D6F">
          <w:rPr>
            <w:noProof/>
            <w:webHidden/>
          </w:rPr>
          <w:fldChar w:fldCharType="end"/>
        </w:r>
      </w:hyperlink>
    </w:p>
    <w:p w14:paraId="3CA7595F" w14:textId="1C5ED395" w:rsidR="00635D6F" w:rsidRDefault="007D53D0">
      <w:pPr>
        <w:pStyle w:val="TOC2"/>
        <w:rPr>
          <w:rFonts w:eastAsiaTheme="minorEastAsia"/>
          <w:noProof/>
          <w:kern w:val="2"/>
          <w:lang w:eastAsia="en-AU"/>
          <w14:ligatures w14:val="standardContextual"/>
        </w:rPr>
      </w:pPr>
      <w:hyperlink w:anchor="_Toc152855351" w:history="1">
        <w:r w:rsidR="00635D6F" w:rsidRPr="00342FB5">
          <w:rPr>
            <w:rStyle w:val="Hyperlink"/>
            <w:noProof/>
          </w:rPr>
          <w:t>5.1 Context</w:t>
        </w:r>
        <w:r w:rsidR="00635D6F">
          <w:rPr>
            <w:noProof/>
            <w:webHidden/>
          </w:rPr>
          <w:tab/>
        </w:r>
        <w:r w:rsidR="00635D6F">
          <w:rPr>
            <w:noProof/>
            <w:webHidden/>
          </w:rPr>
          <w:fldChar w:fldCharType="begin"/>
        </w:r>
        <w:r w:rsidR="00635D6F">
          <w:rPr>
            <w:noProof/>
            <w:webHidden/>
          </w:rPr>
          <w:instrText xml:space="preserve"> PAGEREF _Toc152855351 \h </w:instrText>
        </w:r>
        <w:r w:rsidR="00635D6F">
          <w:rPr>
            <w:noProof/>
            <w:webHidden/>
          </w:rPr>
        </w:r>
        <w:r w:rsidR="00635D6F">
          <w:rPr>
            <w:noProof/>
            <w:webHidden/>
          </w:rPr>
          <w:fldChar w:fldCharType="separate"/>
        </w:r>
        <w:r w:rsidR="00941882">
          <w:rPr>
            <w:noProof/>
            <w:webHidden/>
          </w:rPr>
          <w:t>172</w:t>
        </w:r>
        <w:r w:rsidR="00635D6F">
          <w:rPr>
            <w:noProof/>
            <w:webHidden/>
          </w:rPr>
          <w:fldChar w:fldCharType="end"/>
        </w:r>
      </w:hyperlink>
    </w:p>
    <w:p w14:paraId="7B1C698D" w14:textId="4F9FA129" w:rsidR="00635D6F" w:rsidRDefault="007D53D0">
      <w:pPr>
        <w:pStyle w:val="TOC2"/>
        <w:rPr>
          <w:rFonts w:eastAsiaTheme="minorEastAsia"/>
          <w:noProof/>
          <w:kern w:val="2"/>
          <w:lang w:eastAsia="en-AU"/>
          <w14:ligatures w14:val="standardContextual"/>
        </w:rPr>
      </w:pPr>
      <w:hyperlink w:anchor="_Toc152855352" w:history="1">
        <w:r w:rsidR="00635D6F" w:rsidRPr="00342FB5">
          <w:rPr>
            <w:rStyle w:val="Hyperlink"/>
            <w:noProof/>
          </w:rPr>
          <w:t>5.2 Key consultation themes and analysis</w:t>
        </w:r>
        <w:r w:rsidR="00635D6F">
          <w:rPr>
            <w:noProof/>
            <w:webHidden/>
          </w:rPr>
          <w:tab/>
        </w:r>
        <w:r w:rsidR="00635D6F">
          <w:rPr>
            <w:noProof/>
            <w:webHidden/>
          </w:rPr>
          <w:fldChar w:fldCharType="begin"/>
        </w:r>
        <w:r w:rsidR="00635D6F">
          <w:rPr>
            <w:noProof/>
            <w:webHidden/>
          </w:rPr>
          <w:instrText xml:space="preserve"> PAGEREF _Toc152855352 \h </w:instrText>
        </w:r>
        <w:r w:rsidR="00635D6F">
          <w:rPr>
            <w:noProof/>
            <w:webHidden/>
          </w:rPr>
        </w:r>
        <w:r w:rsidR="00635D6F">
          <w:rPr>
            <w:noProof/>
            <w:webHidden/>
          </w:rPr>
          <w:fldChar w:fldCharType="separate"/>
        </w:r>
        <w:r w:rsidR="00941882">
          <w:rPr>
            <w:noProof/>
            <w:webHidden/>
          </w:rPr>
          <w:t>173</w:t>
        </w:r>
        <w:r w:rsidR="00635D6F">
          <w:rPr>
            <w:noProof/>
            <w:webHidden/>
          </w:rPr>
          <w:fldChar w:fldCharType="end"/>
        </w:r>
      </w:hyperlink>
    </w:p>
    <w:p w14:paraId="0C0A3079" w14:textId="5305A521" w:rsidR="00635D6F" w:rsidRDefault="007D53D0">
      <w:pPr>
        <w:pStyle w:val="TOC3"/>
        <w:rPr>
          <w:rFonts w:eastAsiaTheme="minorEastAsia"/>
          <w:noProof/>
          <w:kern w:val="2"/>
          <w:lang w:eastAsia="en-AU"/>
          <w14:ligatures w14:val="standardContextual"/>
        </w:rPr>
      </w:pPr>
      <w:hyperlink w:anchor="_Toc152855353" w:history="1">
        <w:r w:rsidR="00635D6F" w:rsidRPr="00342FB5">
          <w:rPr>
            <w:rStyle w:val="Hyperlink"/>
            <w:noProof/>
          </w:rPr>
          <w:t>5.2.1 Strengthening data governance arrangements would support better use of data and understanding of education outcomes</w:t>
        </w:r>
        <w:r w:rsidR="00635D6F">
          <w:rPr>
            <w:noProof/>
            <w:webHidden/>
          </w:rPr>
          <w:tab/>
        </w:r>
        <w:r w:rsidR="00635D6F">
          <w:rPr>
            <w:noProof/>
            <w:webHidden/>
          </w:rPr>
          <w:fldChar w:fldCharType="begin"/>
        </w:r>
        <w:r w:rsidR="00635D6F">
          <w:rPr>
            <w:noProof/>
            <w:webHidden/>
          </w:rPr>
          <w:instrText xml:space="preserve"> PAGEREF _Toc152855353 \h </w:instrText>
        </w:r>
        <w:r w:rsidR="00635D6F">
          <w:rPr>
            <w:noProof/>
            <w:webHidden/>
          </w:rPr>
        </w:r>
        <w:r w:rsidR="00635D6F">
          <w:rPr>
            <w:noProof/>
            <w:webHidden/>
          </w:rPr>
          <w:fldChar w:fldCharType="separate"/>
        </w:r>
        <w:r w:rsidR="00941882">
          <w:rPr>
            <w:noProof/>
            <w:webHidden/>
          </w:rPr>
          <w:t>173</w:t>
        </w:r>
        <w:r w:rsidR="00635D6F">
          <w:rPr>
            <w:noProof/>
            <w:webHidden/>
          </w:rPr>
          <w:fldChar w:fldCharType="end"/>
        </w:r>
      </w:hyperlink>
    </w:p>
    <w:p w14:paraId="7DF25B4F" w14:textId="0A52BDFE" w:rsidR="00635D6F" w:rsidRDefault="007D53D0">
      <w:pPr>
        <w:pStyle w:val="TOC3"/>
        <w:rPr>
          <w:rFonts w:eastAsiaTheme="minorEastAsia"/>
          <w:noProof/>
          <w:kern w:val="2"/>
          <w:lang w:eastAsia="en-AU"/>
          <w14:ligatures w14:val="standardContextual"/>
        </w:rPr>
      </w:pPr>
      <w:hyperlink w:anchor="_Toc152855354" w:history="1">
        <w:r w:rsidR="00635D6F" w:rsidRPr="00342FB5">
          <w:rPr>
            <w:rStyle w:val="Hyperlink"/>
            <w:noProof/>
          </w:rPr>
          <w:t>5.2.2 The Measurement Framework for Schooling in Australia should be strengthened to improve understanding of student outcomes and the impacts of reforms</w:t>
        </w:r>
        <w:r w:rsidR="00635D6F">
          <w:rPr>
            <w:noProof/>
            <w:webHidden/>
          </w:rPr>
          <w:tab/>
        </w:r>
        <w:r w:rsidR="00635D6F">
          <w:rPr>
            <w:noProof/>
            <w:webHidden/>
          </w:rPr>
          <w:fldChar w:fldCharType="begin"/>
        </w:r>
        <w:r w:rsidR="00635D6F">
          <w:rPr>
            <w:noProof/>
            <w:webHidden/>
          </w:rPr>
          <w:instrText xml:space="preserve"> PAGEREF _Toc152855354 \h </w:instrText>
        </w:r>
        <w:r w:rsidR="00635D6F">
          <w:rPr>
            <w:noProof/>
            <w:webHidden/>
          </w:rPr>
        </w:r>
        <w:r w:rsidR="00635D6F">
          <w:rPr>
            <w:noProof/>
            <w:webHidden/>
          </w:rPr>
          <w:fldChar w:fldCharType="separate"/>
        </w:r>
        <w:r w:rsidR="00941882">
          <w:rPr>
            <w:noProof/>
            <w:webHidden/>
          </w:rPr>
          <w:t>177</w:t>
        </w:r>
        <w:r w:rsidR="00635D6F">
          <w:rPr>
            <w:noProof/>
            <w:webHidden/>
          </w:rPr>
          <w:fldChar w:fldCharType="end"/>
        </w:r>
      </w:hyperlink>
    </w:p>
    <w:p w14:paraId="55A5DF3B" w14:textId="2893E1E1" w:rsidR="00635D6F" w:rsidRDefault="007D53D0" w:rsidP="005D27CC">
      <w:pPr>
        <w:pStyle w:val="TOC1"/>
        <w:rPr>
          <w:rFonts w:eastAsiaTheme="minorEastAsia"/>
          <w:noProof/>
          <w:kern w:val="2"/>
          <w:lang w:eastAsia="en-AU"/>
          <w14:ligatures w14:val="standardContextual"/>
        </w:rPr>
      </w:pPr>
      <w:hyperlink w:anchor="_Toc152855355" w:history="1">
        <w:r w:rsidR="00635D6F" w:rsidRPr="00342FB5">
          <w:rPr>
            <w:rStyle w:val="Hyperlink"/>
            <w:noProof/>
          </w:rPr>
          <w:t>Chapter 6: Improving funding transparency</w:t>
        </w:r>
        <w:r w:rsidR="00635D6F">
          <w:rPr>
            <w:noProof/>
            <w:webHidden/>
          </w:rPr>
          <w:tab/>
        </w:r>
        <w:r w:rsidR="00635D6F">
          <w:rPr>
            <w:noProof/>
            <w:webHidden/>
          </w:rPr>
          <w:fldChar w:fldCharType="begin"/>
        </w:r>
        <w:r w:rsidR="00635D6F">
          <w:rPr>
            <w:noProof/>
            <w:webHidden/>
          </w:rPr>
          <w:instrText xml:space="preserve"> PAGEREF _Toc152855355 \h </w:instrText>
        </w:r>
        <w:r w:rsidR="00635D6F">
          <w:rPr>
            <w:noProof/>
            <w:webHidden/>
          </w:rPr>
        </w:r>
        <w:r w:rsidR="00635D6F">
          <w:rPr>
            <w:noProof/>
            <w:webHidden/>
          </w:rPr>
          <w:fldChar w:fldCharType="separate"/>
        </w:r>
        <w:r w:rsidR="00941882">
          <w:rPr>
            <w:noProof/>
            <w:webHidden/>
          </w:rPr>
          <w:t>186</w:t>
        </w:r>
        <w:r w:rsidR="00635D6F">
          <w:rPr>
            <w:noProof/>
            <w:webHidden/>
          </w:rPr>
          <w:fldChar w:fldCharType="end"/>
        </w:r>
      </w:hyperlink>
    </w:p>
    <w:p w14:paraId="5771CC40" w14:textId="1E3E50F4" w:rsidR="00635D6F" w:rsidRDefault="007D53D0">
      <w:pPr>
        <w:pStyle w:val="TOC2"/>
        <w:rPr>
          <w:rFonts w:eastAsiaTheme="minorEastAsia"/>
          <w:noProof/>
          <w:kern w:val="2"/>
          <w:lang w:eastAsia="en-AU"/>
          <w14:ligatures w14:val="standardContextual"/>
        </w:rPr>
      </w:pPr>
      <w:hyperlink w:anchor="_Toc152855356" w:history="1">
        <w:r w:rsidR="00635D6F" w:rsidRPr="00342FB5">
          <w:rPr>
            <w:rStyle w:val="Hyperlink"/>
            <w:noProof/>
          </w:rPr>
          <w:t>6.1 Context</w:t>
        </w:r>
        <w:r w:rsidR="00635D6F">
          <w:rPr>
            <w:noProof/>
            <w:webHidden/>
          </w:rPr>
          <w:tab/>
        </w:r>
        <w:r w:rsidR="00635D6F">
          <w:rPr>
            <w:noProof/>
            <w:webHidden/>
          </w:rPr>
          <w:fldChar w:fldCharType="begin"/>
        </w:r>
        <w:r w:rsidR="00635D6F">
          <w:rPr>
            <w:noProof/>
            <w:webHidden/>
          </w:rPr>
          <w:instrText xml:space="preserve"> PAGEREF _Toc152855356 \h </w:instrText>
        </w:r>
        <w:r w:rsidR="00635D6F">
          <w:rPr>
            <w:noProof/>
            <w:webHidden/>
          </w:rPr>
        </w:r>
        <w:r w:rsidR="00635D6F">
          <w:rPr>
            <w:noProof/>
            <w:webHidden/>
          </w:rPr>
          <w:fldChar w:fldCharType="separate"/>
        </w:r>
        <w:r w:rsidR="00941882">
          <w:rPr>
            <w:noProof/>
            <w:webHidden/>
          </w:rPr>
          <w:t>186</w:t>
        </w:r>
        <w:r w:rsidR="00635D6F">
          <w:rPr>
            <w:noProof/>
            <w:webHidden/>
          </w:rPr>
          <w:fldChar w:fldCharType="end"/>
        </w:r>
      </w:hyperlink>
    </w:p>
    <w:p w14:paraId="43B589B8" w14:textId="284CFF3B" w:rsidR="00635D6F" w:rsidRDefault="007D53D0">
      <w:pPr>
        <w:pStyle w:val="TOC2"/>
        <w:rPr>
          <w:rFonts w:eastAsiaTheme="minorEastAsia"/>
          <w:noProof/>
          <w:kern w:val="2"/>
          <w:lang w:eastAsia="en-AU"/>
          <w14:ligatures w14:val="standardContextual"/>
        </w:rPr>
      </w:pPr>
      <w:hyperlink w:anchor="_Toc152855357" w:history="1">
        <w:r w:rsidR="00635D6F" w:rsidRPr="00342FB5">
          <w:rPr>
            <w:rStyle w:val="Hyperlink"/>
            <w:noProof/>
          </w:rPr>
          <w:t>6.2 Key consultation themes and analysis</w:t>
        </w:r>
        <w:r w:rsidR="00635D6F">
          <w:rPr>
            <w:noProof/>
            <w:webHidden/>
          </w:rPr>
          <w:tab/>
        </w:r>
        <w:r w:rsidR="00635D6F">
          <w:rPr>
            <w:noProof/>
            <w:webHidden/>
          </w:rPr>
          <w:fldChar w:fldCharType="begin"/>
        </w:r>
        <w:r w:rsidR="00635D6F">
          <w:rPr>
            <w:noProof/>
            <w:webHidden/>
          </w:rPr>
          <w:instrText xml:space="preserve"> PAGEREF _Toc152855357 \h </w:instrText>
        </w:r>
        <w:r w:rsidR="00635D6F">
          <w:rPr>
            <w:noProof/>
            <w:webHidden/>
          </w:rPr>
        </w:r>
        <w:r w:rsidR="00635D6F">
          <w:rPr>
            <w:noProof/>
            <w:webHidden/>
          </w:rPr>
          <w:fldChar w:fldCharType="separate"/>
        </w:r>
        <w:r w:rsidR="00941882">
          <w:rPr>
            <w:noProof/>
            <w:webHidden/>
          </w:rPr>
          <w:t>187</w:t>
        </w:r>
        <w:r w:rsidR="00635D6F">
          <w:rPr>
            <w:noProof/>
            <w:webHidden/>
          </w:rPr>
          <w:fldChar w:fldCharType="end"/>
        </w:r>
      </w:hyperlink>
    </w:p>
    <w:p w14:paraId="267122D9" w14:textId="14E50C08" w:rsidR="00635D6F" w:rsidRDefault="007D53D0">
      <w:pPr>
        <w:pStyle w:val="TOC3"/>
        <w:rPr>
          <w:rFonts w:eastAsiaTheme="minorEastAsia"/>
          <w:noProof/>
          <w:kern w:val="2"/>
          <w:lang w:eastAsia="en-AU"/>
          <w14:ligatures w14:val="standardContextual"/>
        </w:rPr>
      </w:pPr>
      <w:hyperlink w:anchor="_Toc152855358" w:history="1">
        <w:r w:rsidR="00635D6F" w:rsidRPr="00342FB5">
          <w:rPr>
            <w:rStyle w:val="Hyperlink"/>
            <w:noProof/>
          </w:rPr>
          <w:t>6.2.1 Greater funding transparency would support accountability and ensure funding ‘glows in the dark’</w:t>
        </w:r>
        <w:r w:rsidR="00635D6F">
          <w:rPr>
            <w:noProof/>
            <w:webHidden/>
          </w:rPr>
          <w:tab/>
        </w:r>
        <w:r w:rsidR="00635D6F">
          <w:rPr>
            <w:noProof/>
            <w:webHidden/>
          </w:rPr>
          <w:fldChar w:fldCharType="begin"/>
        </w:r>
        <w:r w:rsidR="00635D6F">
          <w:rPr>
            <w:noProof/>
            <w:webHidden/>
          </w:rPr>
          <w:instrText xml:space="preserve"> PAGEREF _Toc152855358 \h </w:instrText>
        </w:r>
        <w:r w:rsidR="00635D6F">
          <w:rPr>
            <w:noProof/>
            <w:webHidden/>
          </w:rPr>
        </w:r>
        <w:r w:rsidR="00635D6F">
          <w:rPr>
            <w:noProof/>
            <w:webHidden/>
          </w:rPr>
          <w:fldChar w:fldCharType="separate"/>
        </w:r>
        <w:r w:rsidR="00941882">
          <w:rPr>
            <w:noProof/>
            <w:webHidden/>
          </w:rPr>
          <w:t>187</w:t>
        </w:r>
        <w:r w:rsidR="00635D6F">
          <w:rPr>
            <w:noProof/>
            <w:webHidden/>
          </w:rPr>
          <w:fldChar w:fldCharType="end"/>
        </w:r>
      </w:hyperlink>
    </w:p>
    <w:p w14:paraId="5D52B1DA" w14:textId="632F075E" w:rsidR="00635D6F" w:rsidRDefault="007D53D0">
      <w:pPr>
        <w:pStyle w:val="TOC3"/>
        <w:rPr>
          <w:rFonts w:eastAsiaTheme="minorEastAsia"/>
          <w:noProof/>
          <w:kern w:val="2"/>
          <w:lang w:eastAsia="en-AU"/>
          <w14:ligatures w14:val="standardContextual"/>
        </w:rPr>
      </w:pPr>
      <w:hyperlink w:anchor="_Toc152855359" w:history="1">
        <w:r w:rsidR="00635D6F" w:rsidRPr="00342FB5">
          <w:rPr>
            <w:rStyle w:val="Hyperlink"/>
            <w:noProof/>
          </w:rPr>
          <w:t>6.2.2 Greater funding transparency would support accountability regarding outcomes for students with disability</w:t>
        </w:r>
        <w:r w:rsidR="00635D6F">
          <w:rPr>
            <w:noProof/>
            <w:webHidden/>
          </w:rPr>
          <w:tab/>
        </w:r>
        <w:r w:rsidR="00635D6F">
          <w:rPr>
            <w:noProof/>
            <w:webHidden/>
          </w:rPr>
          <w:fldChar w:fldCharType="begin"/>
        </w:r>
        <w:r w:rsidR="00635D6F">
          <w:rPr>
            <w:noProof/>
            <w:webHidden/>
          </w:rPr>
          <w:instrText xml:space="preserve"> PAGEREF _Toc152855359 \h </w:instrText>
        </w:r>
        <w:r w:rsidR="00635D6F">
          <w:rPr>
            <w:noProof/>
            <w:webHidden/>
          </w:rPr>
        </w:r>
        <w:r w:rsidR="00635D6F">
          <w:rPr>
            <w:noProof/>
            <w:webHidden/>
          </w:rPr>
          <w:fldChar w:fldCharType="separate"/>
        </w:r>
        <w:r w:rsidR="00941882">
          <w:rPr>
            <w:noProof/>
            <w:webHidden/>
          </w:rPr>
          <w:t>192</w:t>
        </w:r>
        <w:r w:rsidR="00635D6F">
          <w:rPr>
            <w:noProof/>
            <w:webHidden/>
          </w:rPr>
          <w:fldChar w:fldCharType="end"/>
        </w:r>
      </w:hyperlink>
    </w:p>
    <w:p w14:paraId="487DDBED" w14:textId="665FFB2B" w:rsidR="00635D6F" w:rsidRDefault="007D53D0" w:rsidP="005D27CC">
      <w:pPr>
        <w:pStyle w:val="TOC1"/>
        <w:rPr>
          <w:rFonts w:eastAsiaTheme="minorEastAsia"/>
          <w:noProof/>
          <w:kern w:val="2"/>
          <w:lang w:eastAsia="en-AU"/>
          <w14:ligatures w14:val="standardContextual"/>
        </w:rPr>
      </w:pPr>
      <w:hyperlink w:anchor="_Toc152855360" w:history="1">
        <w:r w:rsidR="00635D6F" w:rsidRPr="00342FB5">
          <w:rPr>
            <w:rStyle w:val="Hyperlink"/>
            <w:noProof/>
          </w:rPr>
          <w:t>Chapter 7: Implementing mechanisms to support innovation and achieve reform</w:t>
        </w:r>
        <w:r w:rsidR="00635D6F">
          <w:rPr>
            <w:noProof/>
            <w:webHidden/>
          </w:rPr>
          <w:tab/>
        </w:r>
        <w:r w:rsidR="00635D6F">
          <w:rPr>
            <w:noProof/>
            <w:webHidden/>
          </w:rPr>
          <w:fldChar w:fldCharType="begin"/>
        </w:r>
        <w:r w:rsidR="00635D6F">
          <w:rPr>
            <w:noProof/>
            <w:webHidden/>
          </w:rPr>
          <w:instrText xml:space="preserve"> PAGEREF _Toc152855360 \h </w:instrText>
        </w:r>
        <w:r w:rsidR="00635D6F">
          <w:rPr>
            <w:noProof/>
            <w:webHidden/>
          </w:rPr>
        </w:r>
        <w:r w:rsidR="00635D6F">
          <w:rPr>
            <w:noProof/>
            <w:webHidden/>
          </w:rPr>
          <w:fldChar w:fldCharType="separate"/>
        </w:r>
        <w:r w:rsidR="00941882">
          <w:rPr>
            <w:noProof/>
            <w:webHidden/>
          </w:rPr>
          <w:t>197</w:t>
        </w:r>
        <w:r w:rsidR="00635D6F">
          <w:rPr>
            <w:noProof/>
            <w:webHidden/>
          </w:rPr>
          <w:fldChar w:fldCharType="end"/>
        </w:r>
      </w:hyperlink>
    </w:p>
    <w:p w14:paraId="1F6AE3DF" w14:textId="6F35BADA" w:rsidR="00635D6F" w:rsidRDefault="007D53D0">
      <w:pPr>
        <w:pStyle w:val="TOC2"/>
        <w:rPr>
          <w:rFonts w:eastAsiaTheme="minorEastAsia"/>
          <w:noProof/>
          <w:kern w:val="2"/>
          <w:lang w:eastAsia="en-AU"/>
          <w14:ligatures w14:val="standardContextual"/>
        </w:rPr>
      </w:pPr>
      <w:hyperlink w:anchor="_Toc152855361" w:history="1">
        <w:r w:rsidR="00635D6F" w:rsidRPr="00342FB5">
          <w:rPr>
            <w:rStyle w:val="Hyperlink"/>
            <w:noProof/>
          </w:rPr>
          <w:t>7.1 Context</w:t>
        </w:r>
        <w:r w:rsidR="00635D6F">
          <w:rPr>
            <w:noProof/>
            <w:webHidden/>
          </w:rPr>
          <w:tab/>
        </w:r>
        <w:r w:rsidR="00635D6F">
          <w:rPr>
            <w:noProof/>
            <w:webHidden/>
          </w:rPr>
          <w:fldChar w:fldCharType="begin"/>
        </w:r>
        <w:r w:rsidR="00635D6F">
          <w:rPr>
            <w:noProof/>
            <w:webHidden/>
          </w:rPr>
          <w:instrText xml:space="preserve"> PAGEREF _Toc152855361 \h </w:instrText>
        </w:r>
        <w:r w:rsidR="00635D6F">
          <w:rPr>
            <w:noProof/>
            <w:webHidden/>
          </w:rPr>
        </w:r>
        <w:r w:rsidR="00635D6F">
          <w:rPr>
            <w:noProof/>
            <w:webHidden/>
          </w:rPr>
          <w:fldChar w:fldCharType="separate"/>
        </w:r>
        <w:r w:rsidR="00941882">
          <w:rPr>
            <w:noProof/>
            <w:webHidden/>
          </w:rPr>
          <w:t>197</w:t>
        </w:r>
        <w:r w:rsidR="00635D6F">
          <w:rPr>
            <w:noProof/>
            <w:webHidden/>
          </w:rPr>
          <w:fldChar w:fldCharType="end"/>
        </w:r>
      </w:hyperlink>
    </w:p>
    <w:p w14:paraId="62B4B482" w14:textId="0C8B66B3" w:rsidR="00635D6F" w:rsidRDefault="007D53D0">
      <w:pPr>
        <w:pStyle w:val="TOC2"/>
        <w:rPr>
          <w:rFonts w:eastAsiaTheme="minorEastAsia"/>
          <w:noProof/>
          <w:kern w:val="2"/>
          <w:lang w:eastAsia="en-AU"/>
          <w14:ligatures w14:val="standardContextual"/>
        </w:rPr>
      </w:pPr>
      <w:hyperlink w:anchor="_Toc152855362" w:history="1">
        <w:r w:rsidR="00635D6F" w:rsidRPr="00342FB5">
          <w:rPr>
            <w:rStyle w:val="Hyperlink"/>
            <w:noProof/>
          </w:rPr>
          <w:t>7.2 Key consultation themes and analysis</w:t>
        </w:r>
        <w:r w:rsidR="00635D6F">
          <w:rPr>
            <w:noProof/>
            <w:webHidden/>
          </w:rPr>
          <w:tab/>
        </w:r>
        <w:r w:rsidR="00635D6F">
          <w:rPr>
            <w:noProof/>
            <w:webHidden/>
          </w:rPr>
          <w:fldChar w:fldCharType="begin"/>
        </w:r>
        <w:r w:rsidR="00635D6F">
          <w:rPr>
            <w:noProof/>
            <w:webHidden/>
          </w:rPr>
          <w:instrText xml:space="preserve"> PAGEREF _Toc152855362 \h </w:instrText>
        </w:r>
        <w:r w:rsidR="00635D6F">
          <w:rPr>
            <w:noProof/>
            <w:webHidden/>
          </w:rPr>
        </w:r>
        <w:r w:rsidR="00635D6F">
          <w:rPr>
            <w:noProof/>
            <w:webHidden/>
          </w:rPr>
          <w:fldChar w:fldCharType="separate"/>
        </w:r>
        <w:r w:rsidR="00941882">
          <w:rPr>
            <w:noProof/>
            <w:webHidden/>
          </w:rPr>
          <w:t>198</w:t>
        </w:r>
        <w:r w:rsidR="00635D6F">
          <w:rPr>
            <w:noProof/>
            <w:webHidden/>
          </w:rPr>
          <w:fldChar w:fldCharType="end"/>
        </w:r>
      </w:hyperlink>
    </w:p>
    <w:p w14:paraId="497DB88A" w14:textId="3122C0D9" w:rsidR="00635D6F" w:rsidRDefault="007D53D0">
      <w:pPr>
        <w:pStyle w:val="TOC3"/>
        <w:rPr>
          <w:rFonts w:eastAsiaTheme="minorEastAsia"/>
          <w:noProof/>
          <w:kern w:val="2"/>
          <w:lang w:eastAsia="en-AU"/>
          <w14:ligatures w14:val="standardContextual"/>
        </w:rPr>
      </w:pPr>
      <w:hyperlink w:anchor="_Toc152855363" w:history="1">
        <w:r w:rsidR="00635D6F" w:rsidRPr="00342FB5">
          <w:rPr>
            <w:rStyle w:val="Hyperlink"/>
            <w:noProof/>
          </w:rPr>
          <w:t>7.2.1 Robust and transparent governance arrangements can strengthen commitment to and accountability for reforms</w:t>
        </w:r>
        <w:r w:rsidR="00635D6F">
          <w:rPr>
            <w:noProof/>
            <w:webHidden/>
          </w:rPr>
          <w:tab/>
        </w:r>
        <w:r w:rsidR="00635D6F">
          <w:rPr>
            <w:noProof/>
            <w:webHidden/>
          </w:rPr>
          <w:fldChar w:fldCharType="begin"/>
        </w:r>
        <w:r w:rsidR="00635D6F">
          <w:rPr>
            <w:noProof/>
            <w:webHidden/>
          </w:rPr>
          <w:instrText xml:space="preserve"> PAGEREF _Toc152855363 \h </w:instrText>
        </w:r>
        <w:r w:rsidR="00635D6F">
          <w:rPr>
            <w:noProof/>
            <w:webHidden/>
          </w:rPr>
        </w:r>
        <w:r w:rsidR="00635D6F">
          <w:rPr>
            <w:noProof/>
            <w:webHidden/>
          </w:rPr>
          <w:fldChar w:fldCharType="separate"/>
        </w:r>
        <w:r w:rsidR="00941882">
          <w:rPr>
            <w:noProof/>
            <w:webHidden/>
          </w:rPr>
          <w:t>198</w:t>
        </w:r>
        <w:r w:rsidR="00635D6F">
          <w:rPr>
            <w:noProof/>
            <w:webHidden/>
          </w:rPr>
          <w:fldChar w:fldCharType="end"/>
        </w:r>
      </w:hyperlink>
    </w:p>
    <w:p w14:paraId="771D73C0" w14:textId="289D2F4D" w:rsidR="00635D6F" w:rsidRDefault="007D53D0">
      <w:pPr>
        <w:pStyle w:val="TOC3"/>
        <w:rPr>
          <w:rFonts w:eastAsiaTheme="minorEastAsia"/>
          <w:noProof/>
          <w:kern w:val="2"/>
          <w:lang w:eastAsia="en-AU"/>
          <w14:ligatures w14:val="standardContextual"/>
        </w:rPr>
      </w:pPr>
      <w:hyperlink w:anchor="_Toc152855364" w:history="1">
        <w:r w:rsidR="00635D6F" w:rsidRPr="00342FB5">
          <w:rPr>
            <w:rStyle w:val="Hyperlink"/>
            <w:noProof/>
          </w:rPr>
          <w:t>7.2.2 First Nations partnership would improve decision-making and strengthen accountability to improve First Nations students’ outcomes</w:t>
        </w:r>
        <w:r w:rsidR="00635D6F">
          <w:rPr>
            <w:noProof/>
            <w:webHidden/>
          </w:rPr>
          <w:tab/>
        </w:r>
        <w:r w:rsidR="00635D6F">
          <w:rPr>
            <w:noProof/>
            <w:webHidden/>
          </w:rPr>
          <w:fldChar w:fldCharType="begin"/>
        </w:r>
        <w:r w:rsidR="00635D6F">
          <w:rPr>
            <w:noProof/>
            <w:webHidden/>
          </w:rPr>
          <w:instrText xml:space="preserve"> PAGEREF _Toc152855364 \h </w:instrText>
        </w:r>
        <w:r w:rsidR="00635D6F">
          <w:rPr>
            <w:noProof/>
            <w:webHidden/>
          </w:rPr>
        </w:r>
        <w:r w:rsidR="00635D6F">
          <w:rPr>
            <w:noProof/>
            <w:webHidden/>
          </w:rPr>
          <w:fldChar w:fldCharType="separate"/>
        </w:r>
        <w:r w:rsidR="00941882">
          <w:rPr>
            <w:noProof/>
            <w:webHidden/>
          </w:rPr>
          <w:t>214</w:t>
        </w:r>
        <w:r w:rsidR="00635D6F">
          <w:rPr>
            <w:noProof/>
            <w:webHidden/>
          </w:rPr>
          <w:fldChar w:fldCharType="end"/>
        </w:r>
      </w:hyperlink>
    </w:p>
    <w:p w14:paraId="3FEE82FD" w14:textId="672688CB" w:rsidR="00635D6F" w:rsidRDefault="007D53D0">
      <w:pPr>
        <w:pStyle w:val="TOC3"/>
        <w:rPr>
          <w:rFonts w:eastAsiaTheme="minorEastAsia"/>
          <w:noProof/>
          <w:kern w:val="2"/>
          <w:lang w:eastAsia="en-AU"/>
          <w14:ligatures w14:val="standardContextual"/>
        </w:rPr>
      </w:pPr>
      <w:hyperlink w:anchor="_Toc152855365" w:history="1">
        <w:r w:rsidR="00635D6F" w:rsidRPr="00342FB5">
          <w:rPr>
            <w:rStyle w:val="Hyperlink"/>
            <w:noProof/>
          </w:rPr>
          <w:t>7.2.3 Reforms can be strengthened through innovation</w:t>
        </w:r>
        <w:r w:rsidR="00635D6F">
          <w:rPr>
            <w:noProof/>
            <w:webHidden/>
          </w:rPr>
          <w:tab/>
        </w:r>
        <w:r w:rsidR="00635D6F">
          <w:rPr>
            <w:noProof/>
            <w:webHidden/>
          </w:rPr>
          <w:fldChar w:fldCharType="begin"/>
        </w:r>
        <w:r w:rsidR="00635D6F">
          <w:rPr>
            <w:noProof/>
            <w:webHidden/>
          </w:rPr>
          <w:instrText xml:space="preserve"> PAGEREF _Toc152855365 \h </w:instrText>
        </w:r>
        <w:r w:rsidR="00635D6F">
          <w:rPr>
            <w:noProof/>
            <w:webHidden/>
          </w:rPr>
        </w:r>
        <w:r w:rsidR="00635D6F">
          <w:rPr>
            <w:noProof/>
            <w:webHidden/>
          </w:rPr>
          <w:fldChar w:fldCharType="separate"/>
        </w:r>
        <w:r w:rsidR="00941882">
          <w:rPr>
            <w:noProof/>
            <w:webHidden/>
          </w:rPr>
          <w:t>217</w:t>
        </w:r>
        <w:r w:rsidR="00635D6F">
          <w:rPr>
            <w:noProof/>
            <w:webHidden/>
          </w:rPr>
          <w:fldChar w:fldCharType="end"/>
        </w:r>
      </w:hyperlink>
    </w:p>
    <w:p w14:paraId="3C23EFAA" w14:textId="49C7E650" w:rsidR="00635D6F" w:rsidRDefault="007D53D0" w:rsidP="005D27CC">
      <w:pPr>
        <w:pStyle w:val="TOC1"/>
        <w:rPr>
          <w:rFonts w:eastAsiaTheme="minorEastAsia"/>
          <w:noProof/>
          <w:kern w:val="2"/>
          <w:lang w:eastAsia="en-AU"/>
          <w14:ligatures w14:val="standardContextual"/>
        </w:rPr>
      </w:pPr>
      <w:hyperlink w:anchor="_Toc152855366" w:history="1">
        <w:r w:rsidR="00635D6F" w:rsidRPr="00342FB5">
          <w:rPr>
            <w:rStyle w:val="Hyperlink"/>
            <w:noProof/>
          </w:rPr>
          <w:t>Appendix A – Terms of Reference</w:t>
        </w:r>
        <w:r w:rsidR="00635D6F">
          <w:rPr>
            <w:noProof/>
            <w:webHidden/>
          </w:rPr>
          <w:tab/>
        </w:r>
        <w:r w:rsidR="00635D6F">
          <w:rPr>
            <w:noProof/>
            <w:webHidden/>
          </w:rPr>
          <w:fldChar w:fldCharType="begin"/>
        </w:r>
        <w:r w:rsidR="00635D6F">
          <w:rPr>
            <w:noProof/>
            <w:webHidden/>
          </w:rPr>
          <w:instrText xml:space="preserve"> PAGEREF _Toc152855366 \h </w:instrText>
        </w:r>
        <w:r w:rsidR="00635D6F">
          <w:rPr>
            <w:noProof/>
            <w:webHidden/>
          </w:rPr>
        </w:r>
        <w:r w:rsidR="00635D6F">
          <w:rPr>
            <w:noProof/>
            <w:webHidden/>
          </w:rPr>
          <w:fldChar w:fldCharType="separate"/>
        </w:r>
        <w:r w:rsidR="00941882">
          <w:rPr>
            <w:noProof/>
            <w:webHidden/>
          </w:rPr>
          <w:t>221</w:t>
        </w:r>
        <w:r w:rsidR="00635D6F">
          <w:rPr>
            <w:noProof/>
            <w:webHidden/>
          </w:rPr>
          <w:fldChar w:fldCharType="end"/>
        </w:r>
      </w:hyperlink>
    </w:p>
    <w:p w14:paraId="49AE18BC" w14:textId="6826CFCC" w:rsidR="00635D6F" w:rsidRDefault="007D53D0" w:rsidP="005D27CC">
      <w:pPr>
        <w:pStyle w:val="TOC1"/>
        <w:rPr>
          <w:rFonts w:eastAsiaTheme="minorEastAsia"/>
          <w:noProof/>
          <w:kern w:val="2"/>
          <w:lang w:eastAsia="en-AU"/>
          <w14:ligatures w14:val="standardContextual"/>
        </w:rPr>
      </w:pPr>
      <w:hyperlink w:anchor="_Toc152855367" w:history="1">
        <w:r w:rsidR="00635D6F" w:rsidRPr="00342FB5">
          <w:rPr>
            <w:rStyle w:val="Hyperlink"/>
            <w:noProof/>
          </w:rPr>
          <w:t>Appendix B – List of acronyms and abbreviations</w:t>
        </w:r>
        <w:r w:rsidR="00635D6F">
          <w:rPr>
            <w:noProof/>
            <w:webHidden/>
          </w:rPr>
          <w:tab/>
        </w:r>
        <w:r w:rsidR="00635D6F">
          <w:rPr>
            <w:noProof/>
            <w:webHidden/>
          </w:rPr>
          <w:fldChar w:fldCharType="begin"/>
        </w:r>
        <w:r w:rsidR="00635D6F">
          <w:rPr>
            <w:noProof/>
            <w:webHidden/>
          </w:rPr>
          <w:instrText xml:space="preserve"> PAGEREF _Toc152855367 \h </w:instrText>
        </w:r>
        <w:r w:rsidR="00635D6F">
          <w:rPr>
            <w:noProof/>
            <w:webHidden/>
          </w:rPr>
        </w:r>
        <w:r w:rsidR="00635D6F">
          <w:rPr>
            <w:noProof/>
            <w:webHidden/>
          </w:rPr>
          <w:fldChar w:fldCharType="separate"/>
        </w:r>
        <w:r w:rsidR="00941882">
          <w:rPr>
            <w:noProof/>
            <w:webHidden/>
          </w:rPr>
          <w:t>223</w:t>
        </w:r>
        <w:r w:rsidR="00635D6F">
          <w:rPr>
            <w:noProof/>
            <w:webHidden/>
          </w:rPr>
          <w:fldChar w:fldCharType="end"/>
        </w:r>
      </w:hyperlink>
    </w:p>
    <w:p w14:paraId="36F7C52E" w14:textId="51599FD2" w:rsidR="00635D6F" w:rsidRDefault="007D53D0" w:rsidP="005D27CC">
      <w:pPr>
        <w:pStyle w:val="TOC1"/>
        <w:rPr>
          <w:rFonts w:eastAsiaTheme="minorEastAsia"/>
          <w:noProof/>
          <w:kern w:val="2"/>
          <w:lang w:eastAsia="en-AU"/>
          <w14:ligatures w14:val="standardContextual"/>
        </w:rPr>
      </w:pPr>
      <w:hyperlink w:anchor="_Toc152855368" w:history="1">
        <w:r w:rsidR="00635D6F" w:rsidRPr="00342FB5">
          <w:rPr>
            <w:rStyle w:val="Hyperlink"/>
            <w:noProof/>
          </w:rPr>
          <w:t>Appendix C – Glossary of key terms</w:t>
        </w:r>
        <w:r w:rsidR="00635D6F">
          <w:rPr>
            <w:noProof/>
            <w:webHidden/>
          </w:rPr>
          <w:tab/>
        </w:r>
        <w:r w:rsidR="00635D6F">
          <w:rPr>
            <w:noProof/>
            <w:webHidden/>
          </w:rPr>
          <w:fldChar w:fldCharType="begin"/>
        </w:r>
        <w:r w:rsidR="00635D6F">
          <w:rPr>
            <w:noProof/>
            <w:webHidden/>
          </w:rPr>
          <w:instrText xml:space="preserve"> PAGEREF _Toc152855368 \h </w:instrText>
        </w:r>
        <w:r w:rsidR="00635D6F">
          <w:rPr>
            <w:noProof/>
            <w:webHidden/>
          </w:rPr>
        </w:r>
        <w:r w:rsidR="00635D6F">
          <w:rPr>
            <w:noProof/>
            <w:webHidden/>
          </w:rPr>
          <w:fldChar w:fldCharType="separate"/>
        </w:r>
        <w:r w:rsidR="00941882">
          <w:rPr>
            <w:noProof/>
            <w:webHidden/>
          </w:rPr>
          <w:t>224</w:t>
        </w:r>
        <w:r w:rsidR="00635D6F">
          <w:rPr>
            <w:noProof/>
            <w:webHidden/>
          </w:rPr>
          <w:fldChar w:fldCharType="end"/>
        </w:r>
      </w:hyperlink>
    </w:p>
    <w:p w14:paraId="5A544A3B" w14:textId="2056C552" w:rsidR="00635D6F" w:rsidRDefault="007D53D0" w:rsidP="005D27CC">
      <w:pPr>
        <w:pStyle w:val="TOC1"/>
        <w:rPr>
          <w:rFonts w:eastAsiaTheme="minorEastAsia"/>
          <w:noProof/>
          <w:kern w:val="2"/>
          <w:lang w:eastAsia="en-AU"/>
          <w14:ligatures w14:val="standardContextual"/>
        </w:rPr>
      </w:pPr>
      <w:hyperlink w:anchor="_Toc152855369" w:history="1">
        <w:r w:rsidR="00635D6F" w:rsidRPr="00342FB5">
          <w:rPr>
            <w:rStyle w:val="Hyperlink"/>
            <w:noProof/>
          </w:rPr>
          <w:t>Appendix D – Consultations</w:t>
        </w:r>
        <w:r w:rsidR="00635D6F">
          <w:rPr>
            <w:noProof/>
            <w:webHidden/>
          </w:rPr>
          <w:tab/>
        </w:r>
        <w:r w:rsidR="00635D6F">
          <w:rPr>
            <w:noProof/>
            <w:webHidden/>
          </w:rPr>
          <w:fldChar w:fldCharType="begin"/>
        </w:r>
        <w:r w:rsidR="00635D6F">
          <w:rPr>
            <w:noProof/>
            <w:webHidden/>
          </w:rPr>
          <w:instrText xml:space="preserve"> PAGEREF _Toc152855369 \h </w:instrText>
        </w:r>
        <w:r w:rsidR="00635D6F">
          <w:rPr>
            <w:noProof/>
            <w:webHidden/>
          </w:rPr>
        </w:r>
        <w:r w:rsidR="00635D6F">
          <w:rPr>
            <w:noProof/>
            <w:webHidden/>
          </w:rPr>
          <w:fldChar w:fldCharType="separate"/>
        </w:r>
        <w:r w:rsidR="00941882">
          <w:rPr>
            <w:noProof/>
            <w:webHidden/>
          </w:rPr>
          <w:t>232</w:t>
        </w:r>
        <w:r w:rsidR="00635D6F">
          <w:rPr>
            <w:noProof/>
            <w:webHidden/>
          </w:rPr>
          <w:fldChar w:fldCharType="end"/>
        </w:r>
      </w:hyperlink>
    </w:p>
    <w:p w14:paraId="6EB08F13" w14:textId="6A15ACB2" w:rsidR="00635D6F" w:rsidRDefault="007D53D0" w:rsidP="005D27CC">
      <w:pPr>
        <w:pStyle w:val="TOC1"/>
        <w:rPr>
          <w:rFonts w:eastAsiaTheme="minorEastAsia"/>
          <w:noProof/>
          <w:kern w:val="2"/>
          <w:lang w:eastAsia="en-AU"/>
          <w14:ligatures w14:val="standardContextual"/>
        </w:rPr>
      </w:pPr>
      <w:hyperlink w:anchor="_Toc152855370" w:history="1">
        <w:r w:rsidR="00635D6F" w:rsidRPr="00342FB5">
          <w:rPr>
            <w:rStyle w:val="Hyperlink"/>
            <w:noProof/>
          </w:rPr>
          <w:t>Appendix E – Submissions to the consultation paper</w:t>
        </w:r>
        <w:r w:rsidR="00635D6F">
          <w:rPr>
            <w:noProof/>
            <w:webHidden/>
          </w:rPr>
          <w:tab/>
        </w:r>
        <w:r w:rsidR="00635D6F">
          <w:rPr>
            <w:noProof/>
            <w:webHidden/>
          </w:rPr>
          <w:fldChar w:fldCharType="begin"/>
        </w:r>
        <w:r w:rsidR="00635D6F">
          <w:rPr>
            <w:noProof/>
            <w:webHidden/>
          </w:rPr>
          <w:instrText xml:space="preserve"> PAGEREF _Toc152855370 \h </w:instrText>
        </w:r>
        <w:r w:rsidR="00635D6F">
          <w:rPr>
            <w:noProof/>
            <w:webHidden/>
          </w:rPr>
        </w:r>
        <w:r w:rsidR="00635D6F">
          <w:rPr>
            <w:noProof/>
            <w:webHidden/>
          </w:rPr>
          <w:fldChar w:fldCharType="separate"/>
        </w:r>
        <w:r w:rsidR="00941882">
          <w:rPr>
            <w:noProof/>
            <w:webHidden/>
          </w:rPr>
          <w:t>236</w:t>
        </w:r>
        <w:r w:rsidR="00635D6F">
          <w:rPr>
            <w:noProof/>
            <w:webHidden/>
          </w:rPr>
          <w:fldChar w:fldCharType="end"/>
        </w:r>
      </w:hyperlink>
    </w:p>
    <w:p w14:paraId="066DBD59" w14:textId="3F8BFB38" w:rsidR="00635D6F" w:rsidRDefault="007D53D0" w:rsidP="005D27CC">
      <w:pPr>
        <w:pStyle w:val="TOC1"/>
        <w:rPr>
          <w:rFonts w:eastAsiaTheme="minorEastAsia"/>
          <w:noProof/>
          <w:kern w:val="2"/>
          <w:lang w:eastAsia="en-AU"/>
          <w14:ligatures w14:val="standardContextual"/>
        </w:rPr>
      </w:pPr>
      <w:hyperlink w:anchor="_Toc152855371" w:history="1">
        <w:r w:rsidR="00635D6F" w:rsidRPr="00342FB5">
          <w:rPr>
            <w:rStyle w:val="Hyperlink"/>
            <w:noProof/>
          </w:rPr>
          <w:t>Appendix F – Schools visited by the Panel</w:t>
        </w:r>
        <w:r w:rsidR="00635D6F">
          <w:rPr>
            <w:noProof/>
            <w:webHidden/>
          </w:rPr>
          <w:tab/>
        </w:r>
        <w:r w:rsidR="00635D6F">
          <w:rPr>
            <w:noProof/>
            <w:webHidden/>
          </w:rPr>
          <w:fldChar w:fldCharType="begin"/>
        </w:r>
        <w:r w:rsidR="00635D6F">
          <w:rPr>
            <w:noProof/>
            <w:webHidden/>
          </w:rPr>
          <w:instrText xml:space="preserve"> PAGEREF _Toc152855371 \h </w:instrText>
        </w:r>
        <w:r w:rsidR="00635D6F">
          <w:rPr>
            <w:noProof/>
            <w:webHidden/>
          </w:rPr>
        </w:r>
        <w:r w:rsidR="00635D6F">
          <w:rPr>
            <w:noProof/>
            <w:webHidden/>
          </w:rPr>
          <w:fldChar w:fldCharType="separate"/>
        </w:r>
        <w:r w:rsidR="00941882">
          <w:rPr>
            <w:noProof/>
            <w:webHidden/>
          </w:rPr>
          <w:t>242</w:t>
        </w:r>
        <w:r w:rsidR="00635D6F">
          <w:rPr>
            <w:noProof/>
            <w:webHidden/>
          </w:rPr>
          <w:fldChar w:fldCharType="end"/>
        </w:r>
      </w:hyperlink>
    </w:p>
    <w:p w14:paraId="3B05B31C" w14:textId="003CD5C8" w:rsidR="00635D6F" w:rsidRDefault="007D53D0" w:rsidP="005D27CC">
      <w:pPr>
        <w:pStyle w:val="TOC1"/>
        <w:rPr>
          <w:rFonts w:eastAsiaTheme="minorEastAsia"/>
          <w:noProof/>
          <w:kern w:val="2"/>
          <w:lang w:eastAsia="en-AU"/>
          <w14:ligatures w14:val="standardContextual"/>
        </w:rPr>
      </w:pPr>
      <w:hyperlink w:anchor="_Toc152855372" w:history="1">
        <w:r w:rsidR="00635D6F" w:rsidRPr="00342FB5">
          <w:rPr>
            <w:rStyle w:val="Hyperlink"/>
            <w:noProof/>
          </w:rPr>
          <w:t>Appendix G – Endnotes</w:t>
        </w:r>
        <w:r w:rsidR="00635D6F">
          <w:rPr>
            <w:noProof/>
            <w:webHidden/>
          </w:rPr>
          <w:tab/>
        </w:r>
        <w:r w:rsidR="00635D6F">
          <w:rPr>
            <w:noProof/>
            <w:webHidden/>
          </w:rPr>
          <w:fldChar w:fldCharType="begin"/>
        </w:r>
        <w:r w:rsidR="00635D6F">
          <w:rPr>
            <w:noProof/>
            <w:webHidden/>
          </w:rPr>
          <w:instrText xml:space="preserve"> PAGEREF _Toc152855372 \h </w:instrText>
        </w:r>
        <w:r w:rsidR="00635D6F">
          <w:rPr>
            <w:noProof/>
            <w:webHidden/>
          </w:rPr>
        </w:r>
        <w:r w:rsidR="00635D6F">
          <w:rPr>
            <w:noProof/>
            <w:webHidden/>
          </w:rPr>
          <w:fldChar w:fldCharType="separate"/>
        </w:r>
        <w:r w:rsidR="00941882">
          <w:rPr>
            <w:noProof/>
            <w:webHidden/>
          </w:rPr>
          <w:t>245</w:t>
        </w:r>
        <w:r w:rsidR="00635D6F">
          <w:rPr>
            <w:noProof/>
            <w:webHidden/>
          </w:rPr>
          <w:fldChar w:fldCharType="end"/>
        </w:r>
      </w:hyperlink>
    </w:p>
    <w:p w14:paraId="1A602014" w14:textId="64B5005A" w:rsidR="00BB708D" w:rsidRDefault="00BB708D" w:rsidP="00BB708D">
      <w:r>
        <w:fldChar w:fldCharType="end"/>
      </w:r>
    </w:p>
    <w:p w14:paraId="74BB5A88" w14:textId="77777777" w:rsidR="00BB708D" w:rsidRDefault="00BB708D" w:rsidP="00485F51">
      <w:r>
        <w:br w:type="page"/>
      </w:r>
    </w:p>
    <w:p w14:paraId="528D073F" w14:textId="77777777" w:rsidR="00BB708D" w:rsidRDefault="00BB708D" w:rsidP="00BB708D">
      <w:pPr>
        <w:pStyle w:val="Heading2"/>
      </w:pPr>
      <w:bookmarkStart w:id="3" w:name="_Toc152855284"/>
      <w:r>
        <w:lastRenderedPageBreak/>
        <w:t>Letter of transmission</w:t>
      </w:r>
      <w:bookmarkEnd w:id="3"/>
    </w:p>
    <w:p w14:paraId="12C5E071" w14:textId="33B6CBC8" w:rsidR="003E0A46" w:rsidRDefault="003E0A46" w:rsidP="003E0A46">
      <w:pPr>
        <w:spacing w:after="0"/>
      </w:pPr>
      <w:r>
        <w:t>The Hon Jason Clare MP</w:t>
      </w:r>
      <w:r>
        <w:tab/>
      </w:r>
    </w:p>
    <w:p w14:paraId="4C401B41" w14:textId="77777777" w:rsidR="003E0A46" w:rsidRDefault="003E0A46" w:rsidP="003E0A46">
      <w:pPr>
        <w:spacing w:after="0"/>
      </w:pPr>
      <w:r>
        <w:t>Minister for Education</w:t>
      </w:r>
    </w:p>
    <w:p w14:paraId="5262730A" w14:textId="77777777" w:rsidR="003E0A46" w:rsidRDefault="003E0A46" w:rsidP="003E0A46">
      <w:pPr>
        <w:spacing w:after="0"/>
      </w:pPr>
      <w:r>
        <w:t>Parliament House</w:t>
      </w:r>
    </w:p>
    <w:p w14:paraId="25E42C16" w14:textId="77777777" w:rsidR="003E0A46" w:rsidRDefault="003E0A46" w:rsidP="003E0A46">
      <w:pPr>
        <w:spacing w:after="0"/>
      </w:pPr>
      <w:r>
        <w:t>CANBERRA  ACT  2600</w:t>
      </w:r>
    </w:p>
    <w:p w14:paraId="1A8F6386" w14:textId="77777777" w:rsidR="003E0A46" w:rsidRDefault="003E0A46" w:rsidP="00485F51">
      <w:pPr>
        <w:spacing w:before="840" w:after="0"/>
      </w:pPr>
      <w:r>
        <w:t>Dear Minister</w:t>
      </w:r>
    </w:p>
    <w:p w14:paraId="09E9DC15" w14:textId="77777777" w:rsidR="003E0A46" w:rsidRDefault="003E0A46" w:rsidP="003E0A46">
      <w:pPr>
        <w:spacing w:after="0"/>
      </w:pPr>
    </w:p>
    <w:p w14:paraId="385D450D" w14:textId="77777777" w:rsidR="000301F4" w:rsidRPr="007027CF" w:rsidRDefault="000301F4" w:rsidP="000301F4">
      <w:pPr>
        <w:spacing w:after="0"/>
        <w:rPr>
          <w:rFonts w:ascii="Calibri" w:eastAsia="Calibri" w:hAnsi="Calibri" w:cs="Times New Roman"/>
        </w:rPr>
      </w:pPr>
      <w:r w:rsidRPr="1C1C9933">
        <w:rPr>
          <w:rFonts w:ascii="Calibri" w:eastAsia="Calibri" w:hAnsi="Calibri" w:cs="Times New Roman"/>
        </w:rPr>
        <w:t>On 15 December 2022, Commonwealth, State and Territory Education Ministers agreed to establish a panel of experts (the Panel) to inform the next intergovernmental schools agreement, with a focus on driving real and measurable improvements for students most at risk of falling behind, improving wellbeing, attracting and retaining teachers and improving the use of data and transparency.</w:t>
      </w:r>
    </w:p>
    <w:p w14:paraId="6D2ED6AA" w14:textId="77777777" w:rsidR="000301F4" w:rsidRPr="007027CF" w:rsidRDefault="000301F4" w:rsidP="000301F4">
      <w:pPr>
        <w:spacing w:after="0"/>
        <w:rPr>
          <w:rFonts w:ascii="Calibri" w:eastAsia="Calibri" w:hAnsi="Calibri" w:cs="Times New Roman"/>
        </w:rPr>
      </w:pPr>
    </w:p>
    <w:p w14:paraId="38EE3AE2" w14:textId="40C2A32C" w:rsidR="000301F4" w:rsidRPr="007027CF" w:rsidRDefault="000301F4" w:rsidP="000301F4">
      <w:pPr>
        <w:spacing w:after="0"/>
        <w:rPr>
          <w:rFonts w:ascii="Calibri" w:eastAsia="Calibri" w:hAnsi="Calibri" w:cs="Times New Roman"/>
        </w:rPr>
      </w:pPr>
      <w:r w:rsidRPr="007027CF">
        <w:rPr>
          <w:rFonts w:ascii="Calibri" w:eastAsia="Calibri" w:hAnsi="Calibri" w:cs="Times New Roman"/>
        </w:rPr>
        <w:t xml:space="preserve">In accordance with the Terms of Reference, I am pleased to transmit </w:t>
      </w:r>
      <w:r>
        <w:rPr>
          <w:rFonts w:ascii="Calibri" w:eastAsia="Calibri" w:hAnsi="Calibri" w:cs="Times New Roman"/>
          <w:i/>
          <w:iCs/>
        </w:rPr>
        <w:t xml:space="preserve">Improving Outcomes for All: </w:t>
      </w:r>
      <w:r w:rsidR="008536A2">
        <w:rPr>
          <w:rFonts w:ascii="Calibri" w:eastAsia="Calibri" w:hAnsi="Calibri" w:cs="Times New Roman"/>
          <w:i/>
          <w:iCs/>
        </w:rPr>
        <w:t xml:space="preserve">The </w:t>
      </w:r>
      <w:r>
        <w:rPr>
          <w:rFonts w:ascii="Calibri" w:eastAsia="Calibri" w:hAnsi="Calibri" w:cs="Times New Roman"/>
          <w:i/>
          <w:iCs/>
        </w:rPr>
        <w:t xml:space="preserve">Report of the </w:t>
      </w:r>
      <w:r w:rsidR="008536A2">
        <w:rPr>
          <w:rFonts w:ascii="Calibri" w:eastAsia="Calibri" w:hAnsi="Calibri" w:cs="Times New Roman"/>
          <w:i/>
          <w:iCs/>
        </w:rPr>
        <w:t xml:space="preserve">Independent Expert Panel’s </w:t>
      </w:r>
      <w:r>
        <w:rPr>
          <w:rFonts w:ascii="Calibri" w:eastAsia="Calibri" w:hAnsi="Calibri" w:cs="Times New Roman"/>
          <w:i/>
          <w:iCs/>
        </w:rPr>
        <w:t>Review to Inform a Better and Fairer Education System</w:t>
      </w:r>
      <w:r w:rsidRPr="007027CF">
        <w:rPr>
          <w:rFonts w:ascii="Calibri" w:eastAsia="Calibri" w:hAnsi="Calibri" w:cs="Times New Roman"/>
        </w:rPr>
        <w:t xml:space="preserve"> to all Education Ministers on behalf of the Panel undertaking this review. </w:t>
      </w:r>
    </w:p>
    <w:p w14:paraId="2655C526" w14:textId="77777777" w:rsidR="000301F4" w:rsidRPr="007027CF" w:rsidRDefault="000301F4" w:rsidP="000301F4">
      <w:pPr>
        <w:spacing w:after="0"/>
        <w:rPr>
          <w:rFonts w:ascii="Calibri" w:eastAsia="Calibri" w:hAnsi="Calibri" w:cs="Times New Roman"/>
        </w:rPr>
      </w:pPr>
    </w:p>
    <w:p w14:paraId="4378FC80" w14:textId="77777777" w:rsidR="000301F4" w:rsidRDefault="000301F4" w:rsidP="000301F4">
      <w:pPr>
        <w:spacing w:after="0"/>
        <w:rPr>
          <w:rFonts w:ascii="Calibri" w:eastAsia="Calibri" w:hAnsi="Calibri" w:cs="Times New Roman"/>
        </w:rPr>
      </w:pPr>
      <w:r>
        <w:t>Australia has a professional and committed teaching workforce which is the foundation for our strong system</w:t>
      </w:r>
      <w:r w:rsidRPr="785C4B42">
        <w:rPr>
          <w:rFonts w:ascii="Calibri" w:eastAsia="Calibri" w:hAnsi="Calibri" w:cs="Times New Roman"/>
        </w:rPr>
        <w:t xml:space="preserve">; however, the system as a whole can be better and fairer to meet the needs of all students, regardless of their geographic location or background. When implemented, the reforms and targets outlined in this report will enliven the Mparntwe Declaration’s vision for schooling equity and excellence. </w:t>
      </w:r>
    </w:p>
    <w:p w14:paraId="137B8F19" w14:textId="77777777" w:rsidR="000301F4" w:rsidRDefault="000301F4" w:rsidP="000301F4">
      <w:pPr>
        <w:spacing w:after="0"/>
        <w:rPr>
          <w:rFonts w:ascii="Calibri" w:eastAsia="Calibri" w:hAnsi="Calibri" w:cs="Times New Roman"/>
        </w:rPr>
      </w:pPr>
    </w:p>
    <w:p w14:paraId="062D6855" w14:textId="77777777" w:rsidR="000301F4" w:rsidRPr="007027CF" w:rsidRDefault="000301F4" w:rsidP="000301F4">
      <w:pPr>
        <w:spacing w:after="0"/>
        <w:rPr>
          <w:rFonts w:ascii="Calibri" w:eastAsia="Calibri" w:hAnsi="Calibri" w:cs="Times New Roman"/>
        </w:rPr>
      </w:pPr>
      <w:r>
        <w:rPr>
          <w:rFonts w:ascii="Calibri" w:eastAsia="Calibri" w:hAnsi="Calibri" w:cs="Times New Roman"/>
        </w:rPr>
        <w:t>The Panel considers the Commonwealth’s commitment to work with States and Territories to get all schools on a path to full and fair funding is essential to strengthening Australia’s education system.</w:t>
      </w:r>
    </w:p>
    <w:p w14:paraId="17084BD7" w14:textId="77777777" w:rsidR="000301F4" w:rsidRDefault="000301F4" w:rsidP="000301F4">
      <w:pPr>
        <w:spacing w:after="0"/>
        <w:rPr>
          <w:rFonts w:ascii="Calibri" w:eastAsia="Calibri" w:hAnsi="Calibri" w:cs="Times New Roman"/>
        </w:rPr>
      </w:pPr>
    </w:p>
    <w:p w14:paraId="34522B1B" w14:textId="074632D4" w:rsidR="000301F4" w:rsidRPr="007027CF" w:rsidRDefault="000301F4" w:rsidP="000301F4">
      <w:pPr>
        <w:spacing w:after="0"/>
        <w:rPr>
          <w:rFonts w:ascii="Calibri" w:eastAsia="Calibri" w:hAnsi="Calibri" w:cs="Times New Roman"/>
        </w:rPr>
      </w:pPr>
      <w:r w:rsidRPr="67D37032">
        <w:rPr>
          <w:rFonts w:ascii="Calibri" w:eastAsia="Calibri" w:hAnsi="Calibri" w:cs="Times New Roman"/>
        </w:rPr>
        <w:t xml:space="preserve">Over the six months of the review, the Panel was committed to hearing from as many teachers, students, parents and </w:t>
      </w:r>
      <w:r>
        <w:rPr>
          <w:rFonts w:ascii="Calibri" w:eastAsia="Calibri" w:hAnsi="Calibri" w:cs="Times New Roman"/>
        </w:rPr>
        <w:t xml:space="preserve">stakeholders </w:t>
      </w:r>
      <w:r w:rsidRPr="67D37032">
        <w:rPr>
          <w:rFonts w:ascii="Calibri" w:eastAsia="Calibri" w:hAnsi="Calibri" w:cs="Times New Roman"/>
        </w:rPr>
        <w:t xml:space="preserve">as possible. The Panel visited 92 schools, across every state and territory, held over 130 meetings with stakeholders, received 266 submissions to the Consultation Paper and heard directly from </w:t>
      </w:r>
      <w:r>
        <w:rPr>
          <w:rFonts w:ascii="Calibri" w:eastAsia="Calibri" w:hAnsi="Calibri" w:cs="Times New Roman"/>
        </w:rPr>
        <w:t xml:space="preserve">over </w:t>
      </w:r>
      <w:r w:rsidRPr="67D37032">
        <w:rPr>
          <w:rFonts w:ascii="Calibri" w:eastAsia="Calibri" w:hAnsi="Calibri" w:cs="Times New Roman"/>
        </w:rPr>
        <w:t xml:space="preserve">50 people through three virtual workshops. In addition, the Panel commissioned research on policy interventions to increase socio-economic diversity and improve learning outcomes. Finally, the Panel undertook a survey of parents, teachers and students which elicited 24,968 responses, which </w:t>
      </w:r>
      <w:r>
        <w:rPr>
          <w:rFonts w:ascii="Calibri" w:eastAsia="Calibri" w:hAnsi="Calibri" w:cs="Times New Roman"/>
        </w:rPr>
        <w:t>provided</w:t>
      </w:r>
      <w:r w:rsidRPr="67D37032">
        <w:rPr>
          <w:rFonts w:ascii="Calibri" w:eastAsia="Calibri" w:hAnsi="Calibri" w:cs="Times New Roman"/>
        </w:rPr>
        <w:t xml:space="preserve"> a rich picture of our community’s priorities. </w:t>
      </w:r>
      <w:r>
        <w:rPr>
          <w:rFonts w:ascii="Calibri" w:eastAsia="Calibri" w:hAnsi="Calibri" w:cs="Times New Roman"/>
        </w:rPr>
        <w:t>The Panel</w:t>
      </w:r>
      <w:r w:rsidRPr="67D37032">
        <w:rPr>
          <w:rFonts w:ascii="Calibri" w:eastAsia="Calibri" w:hAnsi="Calibri" w:cs="Times New Roman"/>
        </w:rPr>
        <w:t xml:space="preserve"> </w:t>
      </w:r>
      <w:r>
        <w:rPr>
          <w:rFonts w:ascii="Calibri" w:eastAsia="Calibri" w:hAnsi="Calibri" w:cs="Times New Roman"/>
        </w:rPr>
        <w:t>were</w:t>
      </w:r>
      <w:r w:rsidR="00922BDA">
        <w:rPr>
          <w:rFonts w:ascii="Calibri" w:eastAsia="Calibri" w:hAnsi="Calibri" w:cs="Times New Roman"/>
        </w:rPr>
        <w:t xml:space="preserve"> also</w:t>
      </w:r>
      <w:r>
        <w:rPr>
          <w:rFonts w:ascii="Calibri" w:eastAsia="Calibri" w:hAnsi="Calibri" w:cs="Times New Roman"/>
        </w:rPr>
        <w:t xml:space="preserve"> keen to hear from </w:t>
      </w:r>
      <w:r w:rsidRPr="67D37032">
        <w:rPr>
          <w:rFonts w:ascii="Calibri" w:eastAsia="Calibri" w:hAnsi="Calibri" w:cs="Times New Roman"/>
        </w:rPr>
        <w:t xml:space="preserve">First Nations educators, communities and students </w:t>
      </w:r>
      <w:r>
        <w:rPr>
          <w:rFonts w:ascii="Calibri" w:eastAsia="Calibri" w:hAnsi="Calibri" w:cs="Times New Roman"/>
        </w:rPr>
        <w:t xml:space="preserve">and met </w:t>
      </w:r>
      <w:r w:rsidRPr="67D37032">
        <w:rPr>
          <w:rFonts w:ascii="Calibri" w:eastAsia="Calibri" w:hAnsi="Calibri" w:cs="Times New Roman"/>
        </w:rPr>
        <w:t xml:space="preserve">with several First Nations stakeholders throughout the course of the Review, including through a First Nations </w:t>
      </w:r>
      <w:r w:rsidR="00A67897">
        <w:rPr>
          <w:rFonts w:ascii="Calibri" w:eastAsia="Calibri" w:hAnsi="Calibri" w:cs="Times New Roman"/>
        </w:rPr>
        <w:t>e</w:t>
      </w:r>
      <w:r w:rsidR="00A67897" w:rsidRPr="67D37032">
        <w:rPr>
          <w:rFonts w:ascii="Calibri" w:eastAsia="Calibri" w:hAnsi="Calibri" w:cs="Times New Roman"/>
        </w:rPr>
        <w:t>ducators’</w:t>
      </w:r>
      <w:r w:rsidRPr="67D37032">
        <w:rPr>
          <w:rFonts w:ascii="Calibri" w:eastAsia="Calibri" w:hAnsi="Calibri" w:cs="Times New Roman"/>
        </w:rPr>
        <w:t xml:space="preserve"> virtual workshop. The Panel also visit</w:t>
      </w:r>
      <w:r>
        <w:rPr>
          <w:rFonts w:ascii="Calibri" w:eastAsia="Calibri" w:hAnsi="Calibri" w:cs="Times New Roman"/>
        </w:rPr>
        <w:t>ed</w:t>
      </w:r>
      <w:r w:rsidRPr="67D37032">
        <w:rPr>
          <w:rFonts w:ascii="Calibri" w:eastAsia="Calibri" w:hAnsi="Calibri" w:cs="Times New Roman"/>
        </w:rPr>
        <w:t xml:space="preserve"> schools in several remote First Nations communities and visited over 30 </w:t>
      </w:r>
      <w:r w:rsidRPr="67D37032">
        <w:rPr>
          <w:rFonts w:eastAsia="Times New Roman"/>
        </w:rPr>
        <w:t>First Nations majority schools nationally</w:t>
      </w:r>
      <w:r w:rsidRPr="67D37032">
        <w:rPr>
          <w:rFonts w:ascii="Calibri" w:eastAsia="Calibri" w:hAnsi="Calibri" w:cs="Times New Roman"/>
        </w:rPr>
        <w:t>.</w:t>
      </w:r>
    </w:p>
    <w:p w14:paraId="4F4C86E5" w14:textId="77777777" w:rsidR="000301F4" w:rsidRPr="007027CF" w:rsidRDefault="000301F4" w:rsidP="000301F4">
      <w:pPr>
        <w:spacing w:after="0"/>
        <w:rPr>
          <w:rFonts w:ascii="Calibri" w:eastAsia="Calibri" w:hAnsi="Calibri" w:cs="Times New Roman"/>
        </w:rPr>
      </w:pPr>
    </w:p>
    <w:p w14:paraId="45DFE219" w14:textId="02AFC2B5" w:rsidR="000301F4" w:rsidRDefault="000301F4" w:rsidP="000301F4">
      <w:pPr>
        <w:spacing w:after="0"/>
        <w:rPr>
          <w:rFonts w:ascii="Calibri" w:eastAsia="Calibri" w:hAnsi="Calibri" w:cs="Times New Roman"/>
        </w:rPr>
      </w:pPr>
      <w:r>
        <w:rPr>
          <w:rFonts w:ascii="Calibri" w:eastAsia="Calibri" w:hAnsi="Calibri" w:cs="Times New Roman"/>
        </w:rPr>
        <w:t xml:space="preserve">This </w:t>
      </w:r>
      <w:r w:rsidRPr="649EAEFC">
        <w:rPr>
          <w:rFonts w:ascii="Calibri" w:eastAsia="Calibri" w:hAnsi="Calibri" w:cs="Times New Roman"/>
        </w:rPr>
        <w:t xml:space="preserve">extensive consultation process </w:t>
      </w:r>
      <w:r>
        <w:rPr>
          <w:rFonts w:ascii="Calibri" w:eastAsia="Calibri" w:hAnsi="Calibri" w:cs="Times New Roman"/>
        </w:rPr>
        <w:t>informed the Panel’s</w:t>
      </w:r>
      <w:r w:rsidRPr="649EAEFC">
        <w:rPr>
          <w:rFonts w:ascii="Calibri" w:eastAsia="Calibri" w:hAnsi="Calibri" w:cs="Times New Roman"/>
        </w:rPr>
        <w:t xml:space="preserve"> recommendations across six key reform directions. These are supported by a </w:t>
      </w:r>
      <w:r w:rsidR="00835699">
        <w:rPr>
          <w:rFonts w:ascii="Calibri" w:eastAsia="Calibri" w:hAnsi="Calibri" w:cs="Times New Roman"/>
        </w:rPr>
        <w:t>small set</w:t>
      </w:r>
      <w:r w:rsidRPr="649EAEFC">
        <w:rPr>
          <w:rFonts w:ascii="Calibri" w:eastAsia="Calibri" w:hAnsi="Calibri" w:cs="Times New Roman"/>
        </w:rPr>
        <w:t xml:space="preserve"> of seven targets. </w:t>
      </w:r>
      <w:r>
        <w:rPr>
          <w:rFonts w:ascii="Calibri" w:eastAsia="Calibri" w:hAnsi="Calibri" w:cs="Times New Roman"/>
        </w:rPr>
        <w:t>The</w:t>
      </w:r>
      <w:r w:rsidRPr="649EAEFC">
        <w:rPr>
          <w:rFonts w:ascii="Calibri" w:eastAsia="Calibri" w:hAnsi="Calibri" w:cs="Times New Roman"/>
        </w:rPr>
        <w:t xml:space="preserve"> reform directions are underpinned by extensive evidence to ensure they have the best chance of lifting outcomes for all students. In developing this report, the Panel has also given careful consideration to recent and concurrent processes that interact with the school education system. </w:t>
      </w:r>
    </w:p>
    <w:p w14:paraId="38F1A9EE" w14:textId="77777777" w:rsidR="000301F4" w:rsidRDefault="000301F4" w:rsidP="000301F4">
      <w:pPr>
        <w:spacing w:after="0"/>
        <w:rPr>
          <w:rFonts w:ascii="Calibri" w:eastAsia="Calibri" w:hAnsi="Calibri" w:cs="Times New Roman"/>
        </w:rPr>
      </w:pPr>
    </w:p>
    <w:p w14:paraId="2A10E8ED" w14:textId="4FF63E2C" w:rsidR="000301F4" w:rsidRPr="007027CF" w:rsidRDefault="000301F4" w:rsidP="000301F4">
      <w:pPr>
        <w:spacing w:after="0"/>
        <w:rPr>
          <w:rFonts w:ascii="Calibri" w:eastAsia="Calibri" w:hAnsi="Calibri" w:cs="Times New Roman"/>
        </w:rPr>
      </w:pPr>
      <w:r w:rsidRPr="007036AC">
        <w:rPr>
          <w:rFonts w:ascii="Calibri" w:eastAsia="Calibri" w:hAnsi="Calibri" w:cs="Times New Roman"/>
        </w:rPr>
        <w:lastRenderedPageBreak/>
        <w:t>The key strength of this Panel is the diversity of views and experience among its members</w:t>
      </w:r>
      <w:r>
        <w:rPr>
          <w:rFonts w:ascii="Calibri" w:eastAsia="Calibri" w:hAnsi="Calibri" w:cs="Times New Roman"/>
        </w:rPr>
        <w:t>, which drove a thorough consideration of the recommendations, findings and targets</w:t>
      </w:r>
      <w:r w:rsidRPr="007036AC">
        <w:rPr>
          <w:rFonts w:ascii="Calibri" w:eastAsia="Calibri" w:hAnsi="Calibri" w:cs="Times New Roman"/>
        </w:rPr>
        <w:t xml:space="preserve">. </w:t>
      </w:r>
      <w:r>
        <w:rPr>
          <w:rFonts w:ascii="Calibri" w:eastAsia="Calibri" w:hAnsi="Calibri" w:cs="Times New Roman"/>
        </w:rPr>
        <w:t>While the Panel holds differing views on some of the issues, it</w:t>
      </w:r>
      <w:r w:rsidRPr="007036AC">
        <w:rPr>
          <w:rFonts w:ascii="Calibri" w:eastAsia="Calibri" w:hAnsi="Calibri" w:cs="Times New Roman"/>
        </w:rPr>
        <w:t xml:space="preserve"> share</w:t>
      </w:r>
      <w:r>
        <w:rPr>
          <w:rFonts w:ascii="Calibri" w:eastAsia="Calibri" w:hAnsi="Calibri" w:cs="Times New Roman"/>
        </w:rPr>
        <w:t>s a common</w:t>
      </w:r>
      <w:r w:rsidRPr="007036AC">
        <w:rPr>
          <w:rFonts w:ascii="Calibri" w:eastAsia="Calibri" w:hAnsi="Calibri" w:cs="Times New Roman"/>
        </w:rPr>
        <w:t xml:space="preserve"> appreciation for the deep complexity of the education policy landscape. </w:t>
      </w:r>
      <w:r>
        <w:rPr>
          <w:rFonts w:ascii="Calibri" w:eastAsia="Calibri" w:hAnsi="Calibri" w:cs="Times New Roman"/>
        </w:rPr>
        <w:t xml:space="preserve">The </w:t>
      </w:r>
      <w:r w:rsidRPr="007036AC">
        <w:rPr>
          <w:rFonts w:ascii="Calibri" w:eastAsia="Calibri" w:hAnsi="Calibri" w:cs="Times New Roman"/>
        </w:rPr>
        <w:t xml:space="preserve">Panel </w:t>
      </w:r>
      <w:r>
        <w:rPr>
          <w:rFonts w:ascii="Calibri" w:eastAsia="Calibri" w:hAnsi="Calibri" w:cs="Times New Roman"/>
        </w:rPr>
        <w:t>is</w:t>
      </w:r>
      <w:r w:rsidRPr="007036AC">
        <w:rPr>
          <w:rFonts w:ascii="Calibri" w:eastAsia="Calibri" w:hAnsi="Calibri" w:cs="Times New Roman"/>
        </w:rPr>
        <w:t xml:space="preserve"> unanimous </w:t>
      </w:r>
      <w:r>
        <w:rPr>
          <w:rFonts w:ascii="Calibri" w:eastAsia="Calibri" w:hAnsi="Calibri" w:cs="Times New Roman"/>
        </w:rPr>
        <w:t>o</w:t>
      </w:r>
      <w:r w:rsidRPr="007036AC">
        <w:rPr>
          <w:rFonts w:ascii="Calibri" w:eastAsia="Calibri" w:hAnsi="Calibri" w:cs="Times New Roman"/>
        </w:rPr>
        <w:t>n the vital role education plays in setting all Australians up to reach their full potential, and the imperative to build a better and fairer education system.</w:t>
      </w:r>
      <w:r w:rsidRPr="335719DA">
        <w:rPr>
          <w:rFonts w:ascii="Calibri" w:eastAsia="Calibri" w:hAnsi="Calibri" w:cs="Times New Roman"/>
        </w:rPr>
        <w:t xml:space="preserve"> </w:t>
      </w:r>
    </w:p>
    <w:p w14:paraId="65C4A14A" w14:textId="77777777" w:rsidR="000301F4" w:rsidRPr="007027CF" w:rsidRDefault="000301F4" w:rsidP="000301F4">
      <w:pPr>
        <w:spacing w:after="0"/>
        <w:rPr>
          <w:rFonts w:ascii="Calibri" w:eastAsia="Calibri" w:hAnsi="Calibri" w:cs="Times New Roman"/>
        </w:rPr>
      </w:pPr>
    </w:p>
    <w:p w14:paraId="436C81E1" w14:textId="77777777" w:rsidR="000301F4" w:rsidRPr="007027CF" w:rsidRDefault="000301F4" w:rsidP="000301F4">
      <w:pPr>
        <w:keepNext/>
        <w:spacing w:after="0"/>
        <w:rPr>
          <w:rFonts w:ascii="Calibri" w:eastAsia="Calibri" w:hAnsi="Calibri" w:cs="Times New Roman"/>
        </w:rPr>
      </w:pPr>
      <w:r w:rsidRPr="007027CF">
        <w:rPr>
          <w:rFonts w:ascii="Calibri" w:eastAsia="Calibri" w:hAnsi="Calibri" w:cs="Times New Roman"/>
        </w:rPr>
        <w:t>The Panel urges Education Ministers to implement the reform agenda in this review to ensure Australia’s school system delivers high-quality and equitable education to all students.</w:t>
      </w:r>
    </w:p>
    <w:p w14:paraId="34BF6117" w14:textId="77777777" w:rsidR="000301F4" w:rsidRPr="007027CF" w:rsidRDefault="000301F4" w:rsidP="000301F4">
      <w:pPr>
        <w:keepNext/>
        <w:spacing w:after="0"/>
        <w:rPr>
          <w:rFonts w:ascii="Calibri" w:eastAsia="Calibri" w:hAnsi="Calibri" w:cs="Times New Roman"/>
        </w:rPr>
      </w:pPr>
    </w:p>
    <w:p w14:paraId="2CFC8CB8" w14:textId="77777777" w:rsidR="000301F4" w:rsidRPr="0042363D" w:rsidRDefault="000301F4" w:rsidP="000301F4">
      <w:pPr>
        <w:keepNext/>
        <w:spacing w:after="0"/>
        <w:rPr>
          <w:rFonts w:ascii="Calibri" w:eastAsia="Calibri" w:hAnsi="Calibri" w:cs="Times New Roman"/>
        </w:rPr>
      </w:pPr>
      <w:r w:rsidRPr="007027CF">
        <w:rPr>
          <w:rFonts w:ascii="Calibri" w:eastAsia="Calibri" w:hAnsi="Calibri" w:cs="Times New Roman"/>
        </w:rPr>
        <w:t xml:space="preserve">The Panel would also like to sincerely thank all jurisdictions, schools, organisations and individuals who contributed to this process through the various channels of engagement, and the </w:t>
      </w:r>
      <w:r>
        <w:rPr>
          <w:rFonts w:ascii="Calibri" w:eastAsia="Calibri" w:hAnsi="Calibri" w:cs="Times New Roman"/>
        </w:rPr>
        <w:t xml:space="preserve">outstanding </w:t>
      </w:r>
      <w:r w:rsidRPr="007027CF">
        <w:rPr>
          <w:rFonts w:ascii="Calibri" w:eastAsia="Calibri" w:hAnsi="Calibri" w:cs="Times New Roman"/>
        </w:rPr>
        <w:t xml:space="preserve">Secretariat from the Commonwealth Department of Education. </w:t>
      </w:r>
    </w:p>
    <w:p w14:paraId="578951F5" w14:textId="77777777" w:rsidR="003E0A46" w:rsidRDefault="003E0A46" w:rsidP="003E0A46">
      <w:pPr>
        <w:keepNext/>
        <w:spacing w:after="0"/>
      </w:pPr>
    </w:p>
    <w:p w14:paraId="4A19FEAB" w14:textId="77777777" w:rsidR="003E0A46" w:rsidRDefault="003E0A46" w:rsidP="003E0A46">
      <w:pPr>
        <w:keepNext/>
        <w:spacing w:after="0"/>
      </w:pPr>
      <w:r>
        <w:t>Yours Sincerely</w:t>
      </w:r>
    </w:p>
    <w:p w14:paraId="0B0B75F3" w14:textId="77777777" w:rsidR="003E0A46" w:rsidRPr="00B8326A" w:rsidRDefault="003E0A46" w:rsidP="00485F51">
      <w:pPr>
        <w:spacing w:before="1320" w:after="0"/>
        <w:rPr>
          <w:b/>
          <w:bCs/>
        </w:rPr>
      </w:pPr>
      <w:r w:rsidRPr="00B8326A">
        <w:rPr>
          <w:b/>
          <w:bCs/>
        </w:rPr>
        <w:t>Dr Lisa O’Brien AM</w:t>
      </w:r>
    </w:p>
    <w:p w14:paraId="51B8940A" w14:textId="77777777" w:rsidR="003E0A46" w:rsidRPr="00B8326A" w:rsidRDefault="003E0A46" w:rsidP="00485F51">
      <w:pPr>
        <w:rPr>
          <w:b/>
          <w:bCs/>
        </w:rPr>
      </w:pPr>
      <w:r w:rsidRPr="00B8326A">
        <w:rPr>
          <w:b/>
          <w:bCs/>
        </w:rPr>
        <w:t>Chair</w:t>
      </w:r>
    </w:p>
    <w:p w14:paraId="6AA7890B" w14:textId="77777777" w:rsidR="003E0A46" w:rsidRDefault="003E0A46" w:rsidP="00485F51">
      <w:r>
        <w:t>On behalf of Expert Panel members:</w:t>
      </w:r>
    </w:p>
    <w:p w14:paraId="257695E8" w14:textId="77777777" w:rsidR="00BD50EC" w:rsidRDefault="00BD50EC" w:rsidP="00BD50EC">
      <w:pPr>
        <w:rPr>
          <w:b/>
          <w:bCs/>
        </w:rPr>
        <w:sectPr w:rsidR="00BD50EC" w:rsidSect="008C245F">
          <w:headerReference w:type="even" r:id="rId21"/>
          <w:headerReference w:type="default" r:id="rId22"/>
          <w:footerReference w:type="even" r:id="rId23"/>
          <w:footerReference w:type="default" r:id="rId24"/>
          <w:headerReference w:type="first" r:id="rId25"/>
          <w:footerReference w:type="first" r:id="rId26"/>
          <w:endnotePr>
            <w:numFmt w:val="decimal"/>
          </w:endnotePr>
          <w:pgSz w:w="11906" w:h="16838"/>
          <w:pgMar w:top="1440" w:right="1440" w:bottom="1440" w:left="1440" w:header="708" w:footer="1077" w:gutter="0"/>
          <w:cols w:space="708"/>
          <w:docGrid w:linePitch="360"/>
        </w:sectPr>
      </w:pPr>
    </w:p>
    <w:p w14:paraId="3F5BC6A8" w14:textId="77777777" w:rsidR="00BD50EC" w:rsidRPr="007D752A" w:rsidRDefault="00BD50EC" w:rsidP="00BD50EC">
      <w:pPr>
        <w:rPr>
          <w:b/>
          <w:bCs/>
        </w:rPr>
      </w:pPr>
      <w:r w:rsidRPr="007D752A">
        <w:rPr>
          <w:b/>
          <w:bCs/>
        </w:rPr>
        <w:t>Ms Lisa Paul AO PSM</w:t>
      </w:r>
    </w:p>
    <w:p w14:paraId="711587C8" w14:textId="6929D90A" w:rsidR="00BD50EC" w:rsidRDefault="00BD50EC" w:rsidP="00BD50EC">
      <w:pPr>
        <w:spacing w:after="0"/>
      </w:pPr>
      <w:r w:rsidRPr="007D752A">
        <w:rPr>
          <w:b/>
          <w:bCs/>
          <w:i/>
          <w:iCs/>
        </w:rPr>
        <w:t>Deputy Chair</w:t>
      </w:r>
      <w:r>
        <w:rPr>
          <w:b/>
          <w:bCs/>
          <w:i/>
          <w:iCs/>
        </w:rPr>
        <w:br w:type="column"/>
      </w:r>
      <w:r w:rsidRPr="007D752A">
        <w:rPr>
          <w:b/>
          <w:bCs/>
        </w:rPr>
        <w:t>Ms Dyonne</w:t>
      </w:r>
      <w:r>
        <w:rPr>
          <w:b/>
          <w:bCs/>
        </w:rPr>
        <w:t xml:space="preserve"> </w:t>
      </w:r>
      <w:r w:rsidRPr="007D752A">
        <w:rPr>
          <w:b/>
          <w:bCs/>
        </w:rPr>
        <w:t>Anderson</w:t>
      </w:r>
      <w:r>
        <w:rPr>
          <w:b/>
          <w:bCs/>
        </w:rPr>
        <w:br w:type="column"/>
      </w:r>
      <w:r w:rsidRPr="007D752A">
        <w:rPr>
          <w:b/>
          <w:bCs/>
        </w:rPr>
        <w:t>Dr Jordana Hunter</w:t>
      </w:r>
      <w:r>
        <w:rPr>
          <w:b/>
          <w:bCs/>
        </w:rPr>
        <w:br w:type="column"/>
      </w:r>
      <w:r w:rsidRPr="007D752A">
        <w:rPr>
          <w:b/>
          <w:bCs/>
        </w:rPr>
        <w:t>Prof Stephen Lamb</w:t>
      </w:r>
      <w:r>
        <w:rPr>
          <w:b/>
          <w:bCs/>
        </w:rPr>
        <w:br w:type="column"/>
      </w:r>
      <w:r w:rsidRPr="00485F51">
        <w:rPr>
          <w:b/>
          <w:bCs/>
          <w:spacing w:val="-4"/>
        </w:rPr>
        <w:t>Prof Pasi Sahlberg</w:t>
      </w:r>
    </w:p>
    <w:p w14:paraId="40598730" w14:textId="77777777" w:rsidR="00F070F9" w:rsidRDefault="00F070F9" w:rsidP="003E0A46">
      <w:pPr>
        <w:spacing w:after="0"/>
        <w:sectPr w:rsidR="00F070F9" w:rsidSect="00F070F9">
          <w:endnotePr>
            <w:numFmt w:val="decimal"/>
          </w:endnotePr>
          <w:type w:val="continuous"/>
          <w:pgSz w:w="11906" w:h="16838"/>
          <w:pgMar w:top="1440" w:right="1440" w:bottom="1440" w:left="1440" w:header="708" w:footer="1077" w:gutter="0"/>
          <w:cols w:num="5" w:space="143" w:equalWidth="0">
            <w:col w:w="1928" w:space="238"/>
            <w:col w:w="1287" w:space="96"/>
            <w:col w:w="1730" w:space="143"/>
            <w:col w:w="1978" w:space="0"/>
            <w:col w:w="1626"/>
          </w:cols>
          <w:docGrid w:linePitch="360"/>
        </w:sectPr>
      </w:pPr>
    </w:p>
    <w:p w14:paraId="681A9E23" w14:textId="77777777" w:rsidR="00BB708D" w:rsidRDefault="00BB708D" w:rsidP="00BB708D">
      <w:pPr>
        <w:spacing w:after="160"/>
      </w:pPr>
      <w:r>
        <w:br w:type="page"/>
      </w:r>
    </w:p>
    <w:p w14:paraId="3EEC5363" w14:textId="1140A73A" w:rsidR="00D46A59" w:rsidRDefault="4CA351E9" w:rsidP="00C507CF">
      <w:pPr>
        <w:pStyle w:val="Heading2"/>
      </w:pPr>
      <w:bookmarkStart w:id="4" w:name="_Toc152855285"/>
      <w:r>
        <w:lastRenderedPageBreak/>
        <w:t>Executive summary</w:t>
      </w:r>
      <w:bookmarkEnd w:id="4"/>
    </w:p>
    <w:tbl>
      <w:tblPr>
        <w:tblStyle w:val="GridTable4-Accent3"/>
        <w:tblW w:w="0" w:type="auto"/>
        <w:shd w:val="clear" w:color="auto" w:fill="D9D9D9"/>
        <w:tblLook w:val="0400" w:firstRow="0" w:lastRow="0" w:firstColumn="0" w:lastColumn="0" w:noHBand="0" w:noVBand="1"/>
      </w:tblPr>
      <w:tblGrid>
        <w:gridCol w:w="8996"/>
      </w:tblGrid>
      <w:tr w:rsidR="00227C50" w:rsidRPr="00A97E72" w14:paraId="28490228" w14:textId="77777777" w:rsidTr="00CD45DD">
        <w:trPr>
          <w:cnfStyle w:val="000000100000" w:firstRow="0" w:lastRow="0" w:firstColumn="0" w:lastColumn="0" w:oddVBand="0" w:evenVBand="0" w:oddHBand="1" w:evenHBand="0" w:firstRowFirstColumn="0" w:firstRowLastColumn="0" w:lastRowFirstColumn="0" w:lastRowLastColumn="0"/>
          <w:cantSplit/>
        </w:trPr>
        <w:tc>
          <w:tcPr>
            <w:tcW w:w="9016" w:type="dxa"/>
            <w:tcBorders>
              <w:top w:val="single" w:sz="12" w:space="0" w:color="808080" w:themeColor="accent6" w:themeShade="80"/>
              <w:left w:val="single" w:sz="12" w:space="0" w:color="808080" w:themeColor="accent6" w:themeShade="80"/>
              <w:bottom w:val="single" w:sz="12" w:space="0" w:color="808080" w:themeColor="accent6" w:themeShade="80"/>
              <w:right w:val="single" w:sz="12" w:space="0" w:color="808080" w:themeColor="accent6" w:themeShade="80"/>
            </w:tcBorders>
            <w:shd w:val="clear" w:color="auto" w:fill="D9D9D9" w:themeFill="accent6" w:themeFillShade="D9"/>
          </w:tcPr>
          <w:p w14:paraId="5BA440AB" w14:textId="7B9870A2" w:rsidR="00227C50" w:rsidRPr="00CD45DD" w:rsidRDefault="00227C50">
            <w:pPr>
              <w:jc w:val="center"/>
              <w:rPr>
                <w:rFonts w:ascii="Calibri" w:eastAsia="Calibri" w:hAnsi="Calibri" w:cs="Arial"/>
                <w:b/>
                <w:color w:val="000000"/>
                <w:u w:val="single"/>
              </w:rPr>
            </w:pPr>
            <w:r w:rsidRPr="00CD45DD">
              <w:rPr>
                <w:rFonts w:ascii="Calibri" w:eastAsia="Calibri" w:hAnsi="Calibri" w:cs="Arial"/>
                <w:b/>
                <w:color w:val="000000"/>
                <w:u w:val="single"/>
              </w:rPr>
              <w:t xml:space="preserve">Box 1: </w:t>
            </w:r>
            <w:r w:rsidR="00E40B51" w:rsidRPr="00CD45DD">
              <w:rPr>
                <w:rFonts w:ascii="Calibri" w:eastAsia="Calibri" w:hAnsi="Calibri" w:cs="Arial"/>
                <w:b/>
                <w:color w:val="000000"/>
                <w:u w:val="single"/>
              </w:rPr>
              <w:t>The Review to Inform the next school funding agreement</w:t>
            </w:r>
            <w:r w:rsidRPr="00CD45DD">
              <w:rPr>
                <w:rFonts w:ascii="Calibri" w:eastAsia="Calibri" w:hAnsi="Calibri" w:cs="Arial"/>
                <w:b/>
                <w:color w:val="000000"/>
                <w:u w:val="single"/>
              </w:rPr>
              <w:t xml:space="preserve"> </w:t>
            </w:r>
          </w:p>
          <w:p w14:paraId="02FBC708" w14:textId="35DD5C5A" w:rsidR="00227C50" w:rsidRPr="000A56C4" w:rsidRDefault="6B15E8F3" w:rsidP="04484122">
            <w:pPr>
              <w:spacing w:after="0" w:line="259" w:lineRule="auto"/>
              <w:rPr>
                <w:b/>
              </w:rPr>
            </w:pPr>
            <w:r w:rsidRPr="000A56C4">
              <w:t xml:space="preserve">The Commonwealth Government is committed to working with States and Territories to get all schools on a path to full and fair funding. </w:t>
            </w:r>
          </w:p>
          <w:p w14:paraId="1135B8FD" w14:textId="52F23E2C" w:rsidR="71671431" w:rsidRPr="000A56C4" w:rsidRDefault="71671431" w:rsidP="71671431">
            <w:pPr>
              <w:spacing w:after="0" w:line="259" w:lineRule="auto"/>
              <w:rPr>
                <w:b/>
              </w:rPr>
            </w:pPr>
          </w:p>
          <w:p w14:paraId="364F90DC" w14:textId="490DFDCA" w:rsidR="688EE3E7" w:rsidRPr="000A56C4" w:rsidRDefault="6B15E8F3" w:rsidP="688EE3E7">
            <w:pPr>
              <w:spacing w:after="0" w:line="259" w:lineRule="auto"/>
              <w:rPr>
                <w:b/>
              </w:rPr>
            </w:pPr>
            <w:r w:rsidRPr="000A56C4">
              <w:t>This Report is for consideration by Education Ministers as an input to inform the development of the next school funding agreement. It identifie</w:t>
            </w:r>
            <w:r w:rsidR="006B2A9C" w:rsidRPr="000A56C4">
              <w:t>s</w:t>
            </w:r>
            <w:r w:rsidRPr="000A56C4">
              <w:t xml:space="preserve"> seven priority areas for reform and the sort of things that any additional Commonwealth funding for schools could be tied to. </w:t>
            </w:r>
          </w:p>
          <w:p w14:paraId="4751CD97" w14:textId="5F3D5F76" w:rsidR="003A6BFC" w:rsidRPr="00E020E3" w:rsidRDefault="003A6BFC">
            <w:pPr>
              <w:spacing w:after="0"/>
              <w:rPr>
                <w:rFonts w:ascii="Calibri" w:eastAsia="Calibri" w:hAnsi="Calibri" w:cs="Arial"/>
                <w:b/>
                <w:color w:val="000000"/>
              </w:rPr>
            </w:pPr>
          </w:p>
        </w:tc>
      </w:tr>
    </w:tbl>
    <w:p w14:paraId="03B0F6F6" w14:textId="7724A26D" w:rsidR="00C13F18" w:rsidRPr="00C507CF" w:rsidRDefault="00BE36DC" w:rsidP="1D8654F9">
      <w:pPr>
        <w:rPr>
          <w:rFonts w:ascii="Calibri" w:eastAsia="Calibri" w:hAnsi="Calibri" w:cs="Calibri"/>
        </w:rPr>
      </w:pPr>
      <w:r>
        <w:br/>
      </w:r>
      <w:r w:rsidR="5F7D7EED" w:rsidRPr="00C507CF">
        <w:t>“</w:t>
      </w:r>
      <w:r w:rsidR="0F44C55C" w:rsidRPr="00C507CF">
        <w:t xml:space="preserve">Australia has a </w:t>
      </w:r>
      <w:r w:rsidR="00A825E8" w:rsidRPr="00C507CF">
        <w:t>good</w:t>
      </w:r>
      <w:r w:rsidR="0F44C55C" w:rsidRPr="00C507CF">
        <w:t xml:space="preserve"> education system, but it can be </w:t>
      </w:r>
      <w:r w:rsidR="00A825E8" w:rsidRPr="00C507CF">
        <w:t>a lot</w:t>
      </w:r>
      <w:r w:rsidR="0F44C55C" w:rsidRPr="00C507CF">
        <w:t xml:space="preserve"> better and </w:t>
      </w:r>
      <w:r w:rsidR="00A825E8" w:rsidRPr="00C507CF">
        <w:t xml:space="preserve">a lot </w:t>
      </w:r>
      <w:r w:rsidR="0F44C55C" w:rsidRPr="00C507CF">
        <w:t>fairer</w:t>
      </w:r>
      <w:r w:rsidR="004910BD">
        <w:t>”.</w:t>
      </w:r>
      <w:r w:rsidR="00C13F18" w:rsidRPr="00C507CF">
        <w:rPr>
          <w:rStyle w:val="EndnoteReference"/>
        </w:rPr>
        <w:endnoteReference w:id="2"/>
      </w:r>
      <w:r w:rsidR="00C13F18" w:rsidRPr="00C507CF">
        <w:t xml:space="preserve"> This is the ambition that the Expert Panel (the Panel) embraced in developing this report – the Review to Inform a Better and Fairer Education System (the Review).</w:t>
      </w:r>
      <w:r w:rsidR="00C13F18" w:rsidRPr="00C507CF">
        <w:rPr>
          <w:rFonts w:ascii="Calibri" w:eastAsia="Calibri" w:hAnsi="Calibri" w:cs="Calibri"/>
        </w:rPr>
        <w:t xml:space="preserve"> </w:t>
      </w:r>
    </w:p>
    <w:p w14:paraId="415417ED" w14:textId="449000AE" w:rsidR="00C13F18" w:rsidRDefault="00C13F18" w:rsidP="00BB708D">
      <w:r w:rsidRPr="00C507CF">
        <w:t xml:space="preserve">The </w:t>
      </w:r>
      <w:r w:rsidRPr="00C507CF">
        <w:rPr>
          <w:i/>
        </w:rPr>
        <w:t xml:space="preserve">2019 Alice Springs (Mparntwe) Education Declaration </w:t>
      </w:r>
      <w:r w:rsidRPr="00C507CF">
        <w:t>(Mparntwe) sets out a shared vision for Australia’s education system which the Panel has placed at the centre of its deliberations</w:t>
      </w:r>
      <w:r>
        <w:t>:</w:t>
      </w:r>
    </w:p>
    <w:p w14:paraId="4A491DAD" w14:textId="77777777" w:rsidR="00C13F18" w:rsidRDefault="00C13F18" w:rsidP="00BB708D">
      <w:r>
        <w:rPr>
          <w:noProof/>
        </w:rPr>
        <mc:AlternateContent>
          <mc:Choice Requires="wps">
            <w:drawing>
              <wp:inline distT="0" distB="0" distL="0" distR="0" wp14:anchorId="5F3A89B4" wp14:editId="366B7EC4">
                <wp:extent cx="5494020" cy="1403985"/>
                <wp:effectExtent l="0" t="0" r="0" b="0"/>
                <wp:docPr id="1214300635" name="Text Box 12143006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403985"/>
                        </a:xfrm>
                        <a:prstGeom prst="rect">
                          <a:avLst/>
                        </a:prstGeom>
                        <a:noFill/>
                        <a:ln w="9525">
                          <a:noFill/>
                          <a:miter lim="800000"/>
                          <a:headEnd/>
                          <a:tailEnd/>
                        </a:ln>
                      </wps:spPr>
                      <wps:txbx>
                        <w:txbxContent>
                          <w:p w14:paraId="16AD26DC" w14:textId="77777777" w:rsidR="00C13F18" w:rsidRPr="0034229A" w:rsidRDefault="00C13F18" w:rsidP="00BB708D">
                            <w:pPr>
                              <w:pBdr>
                                <w:top w:val="single" w:sz="24" w:space="9" w:color="3D8CAD" w:themeColor="accent1"/>
                                <w:bottom w:val="single" w:sz="24" w:space="8" w:color="3D8CAD" w:themeColor="accent1"/>
                              </w:pBdr>
                              <w:spacing w:after="0"/>
                              <w:rPr>
                                <w:i/>
                                <w:color w:val="3D8CAD" w:themeColor="accent1"/>
                                <w:sz w:val="24"/>
                                <w:szCs w:val="24"/>
                              </w:rPr>
                            </w:pPr>
                            <w:r>
                              <w:rPr>
                                <w:i/>
                                <w:color w:val="3D8CAD" w:themeColor="accent1"/>
                                <w:sz w:val="24"/>
                                <w:szCs w:val="24"/>
                              </w:rPr>
                              <w:t xml:space="preserve">Our vision is for </w:t>
                            </w:r>
                            <w:r w:rsidRPr="0034229A">
                              <w:rPr>
                                <w:i/>
                                <w:color w:val="3D8CAD" w:themeColor="accent1"/>
                                <w:sz w:val="24"/>
                                <w:szCs w:val="24"/>
                              </w:rPr>
                              <w:t>a world class</w:t>
                            </w:r>
                            <w:r>
                              <w:rPr>
                                <w:i/>
                                <w:color w:val="3D8CAD" w:themeColor="accent1"/>
                                <w:sz w:val="24"/>
                                <w:szCs w:val="24"/>
                              </w:rPr>
                              <w:t xml:space="preserve"> </w:t>
                            </w:r>
                            <w:r w:rsidRPr="0034229A">
                              <w:rPr>
                                <w:i/>
                                <w:color w:val="3D8CAD" w:themeColor="accent1"/>
                                <w:sz w:val="24"/>
                                <w:szCs w:val="24"/>
                              </w:rPr>
                              <w:t>education system that encourages</w:t>
                            </w:r>
                            <w:r>
                              <w:rPr>
                                <w:i/>
                                <w:color w:val="3D8CAD" w:themeColor="accent1"/>
                                <w:sz w:val="24"/>
                                <w:szCs w:val="24"/>
                              </w:rPr>
                              <w:t xml:space="preserve"> </w:t>
                            </w:r>
                            <w:r w:rsidRPr="0034229A">
                              <w:rPr>
                                <w:i/>
                                <w:color w:val="3D8CAD" w:themeColor="accent1"/>
                                <w:sz w:val="24"/>
                                <w:szCs w:val="24"/>
                              </w:rPr>
                              <w:t>and supports every student to</w:t>
                            </w:r>
                            <w:r>
                              <w:rPr>
                                <w:i/>
                                <w:color w:val="3D8CAD" w:themeColor="accent1"/>
                                <w:sz w:val="24"/>
                                <w:szCs w:val="24"/>
                              </w:rPr>
                              <w:t xml:space="preserve"> </w:t>
                            </w:r>
                            <w:r w:rsidRPr="0034229A">
                              <w:rPr>
                                <w:i/>
                                <w:color w:val="3D8CAD" w:themeColor="accent1"/>
                                <w:sz w:val="24"/>
                                <w:szCs w:val="24"/>
                              </w:rPr>
                              <w:t>be the very best they can be,</w:t>
                            </w:r>
                            <w:r>
                              <w:rPr>
                                <w:i/>
                                <w:color w:val="3D8CAD" w:themeColor="accent1"/>
                                <w:sz w:val="24"/>
                                <w:szCs w:val="24"/>
                              </w:rPr>
                              <w:t xml:space="preserve"> </w:t>
                            </w:r>
                            <w:r w:rsidRPr="0034229A">
                              <w:rPr>
                                <w:i/>
                                <w:color w:val="3D8CAD" w:themeColor="accent1"/>
                                <w:sz w:val="24"/>
                                <w:szCs w:val="24"/>
                              </w:rPr>
                              <w:t>no matter where they live or</w:t>
                            </w:r>
                            <w:r>
                              <w:rPr>
                                <w:i/>
                                <w:color w:val="3D8CAD" w:themeColor="accent1"/>
                                <w:sz w:val="24"/>
                                <w:szCs w:val="24"/>
                              </w:rPr>
                              <w:t xml:space="preserve"> </w:t>
                            </w:r>
                            <w:r w:rsidRPr="0034229A">
                              <w:rPr>
                                <w:i/>
                                <w:color w:val="3D8CAD" w:themeColor="accent1"/>
                                <w:sz w:val="24"/>
                                <w:szCs w:val="24"/>
                              </w:rPr>
                              <w:t>what kind of learning challenges</w:t>
                            </w:r>
                            <w:r>
                              <w:rPr>
                                <w:i/>
                                <w:color w:val="3D8CAD" w:themeColor="accent1"/>
                                <w:sz w:val="24"/>
                                <w:szCs w:val="24"/>
                              </w:rPr>
                              <w:t xml:space="preserve"> </w:t>
                            </w:r>
                            <w:r w:rsidRPr="0034229A">
                              <w:rPr>
                                <w:i/>
                                <w:color w:val="3D8CAD" w:themeColor="accent1"/>
                                <w:sz w:val="24"/>
                                <w:szCs w:val="24"/>
                              </w:rPr>
                              <w:t>they may face.</w:t>
                            </w:r>
                          </w:p>
                        </w:txbxContent>
                      </wps:txbx>
                      <wps:bodyPr rot="0" vert="horz" wrap="square" lIns="91440" tIns="45720" rIns="91440" bIns="45720" anchor="t" anchorCtr="0">
                        <a:spAutoFit/>
                      </wps:bodyPr>
                    </wps:wsp>
                  </a:graphicData>
                </a:graphic>
              </wp:inline>
            </w:drawing>
          </mc:Choice>
          <mc:Fallback>
            <w:pict>
              <v:shapetype w14:anchorId="5F3A89B4" id="_x0000_t202" coordsize="21600,21600" o:spt="202" path="m,l,21600r21600,l21600,xe">
                <v:stroke joinstyle="miter"/>
                <v:path gradientshapeok="t" o:connecttype="rect"/>
              </v:shapetype>
              <v:shape id="Text Box 1214300635" o:spid="_x0000_s1026" type="#_x0000_t202" style="width:432.6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bx/P+QEAAM4DAAAOAAAAZHJzL2Uyb0RvYy54bWysU9uO0zAQfUfiHyy/0yQlhTZqulp2KUJa&#10;LtLCBziO01jYHmO7TcrXM3ay3QreEHmw7IznzJwzx9ubUStyEs5LMDUtFjklwnBopTnU9Pu3/as1&#10;JT4w0zIFRtT0LDy92b18sR1sJZbQg2qFIwhifDXYmvYh2CrLPO+FZn4BVhgMduA0C3h0h6x1bEB0&#10;rbJlnr/JBnCtdcCF9/j3fgrSXcLvOsHDl67zIhBVU+wtpNWltYlrttuy6uCY7SWf22D/0IVm0mDR&#10;C9Q9C4wcnfwLSkvuwEMXFhx0Bl0nuUgckE2R/8HmsWdWJC4ojrcXmfz/g+WfT4/2qyNhfAcjDjCR&#10;8PYB+A9PDNz1zBzErXMw9IK1WLiIkmWD9dWcGqX2lY8gzfAJWhwyOwZIQGPndFQFeRJExwGcL6KL&#10;MRCOP1flpsyXGOIYK8r89Wa9SjVY9ZRunQ8fBGgSNzV1ONUEz04PPsR2WPV0JVYzsJdKpckqQ4aa&#10;blbLVUq4imgZ0HhK6pqu8/hNVogs35s2JQcm1bTHAsrMtCPTiXMYmxEvRvoNtGcUwMFkMHwQuOnB&#10;/aJkQHPV1P88MicoUR8NirgpyjK6MR3K1dtI311HmusIMxyhahoombZ3ITk4cvX2FsXeyyTDcydz&#10;r2iapM5s8OjK63O69fwMd78BAAD//wMAUEsDBBQABgAIAAAAIQAFtD1r2gAAAAUBAAAPAAAAZHJz&#10;L2Rvd25yZXYueG1sTI9PS8NAEMXvgt9hGcGb3STQUmI2pfgHPHixxvs0O2aD2dmQnTbpt3f1opeB&#10;x3u895tqt/hBnWmKfWAD+SoDRdwG23NnoHl/vtuCioJscQhMBi4UYVdfX1VY2jDzG50P0qlUwrFE&#10;A05kLLWOrSOPcRVG4uR9hsmjJDl12k44p3I/6CLLNtpjz2nB4UgPjtqvw8kbELH7/NI8+fjysbw+&#10;zi5r19gYc3uz7O9BCS3yF4Yf/IQOdWI6hhPbqAYD6RH5vcnbbtYFqKOBoshz0HWl/9PX3wAAAP//&#10;AwBQSwECLQAUAAYACAAAACEAtoM4kv4AAADhAQAAEwAAAAAAAAAAAAAAAAAAAAAAW0NvbnRlbnRf&#10;VHlwZXNdLnhtbFBLAQItABQABgAIAAAAIQA4/SH/1gAAAJQBAAALAAAAAAAAAAAAAAAAAC8BAABf&#10;cmVscy8ucmVsc1BLAQItABQABgAIAAAAIQADbx/P+QEAAM4DAAAOAAAAAAAAAAAAAAAAAC4CAABk&#10;cnMvZTJvRG9jLnhtbFBLAQItABQABgAIAAAAIQAFtD1r2gAAAAUBAAAPAAAAAAAAAAAAAAAAAFME&#10;AABkcnMvZG93bnJldi54bWxQSwUGAAAAAAQABADzAAAAWgUAAAAA&#10;" filled="f" stroked="f">
                <v:textbox style="mso-fit-shape-to-text:t">
                  <w:txbxContent>
                    <w:p w14:paraId="16AD26DC" w14:textId="77777777" w:rsidR="00C13F18" w:rsidRPr="0034229A" w:rsidRDefault="00C13F18" w:rsidP="00BB708D">
                      <w:pPr>
                        <w:pBdr>
                          <w:top w:val="single" w:sz="24" w:space="9" w:color="3D8CAD" w:themeColor="accent1"/>
                          <w:bottom w:val="single" w:sz="24" w:space="8" w:color="3D8CAD" w:themeColor="accent1"/>
                        </w:pBdr>
                        <w:spacing w:after="0"/>
                        <w:rPr>
                          <w:i/>
                          <w:color w:val="3D8CAD" w:themeColor="accent1"/>
                          <w:sz w:val="24"/>
                          <w:szCs w:val="24"/>
                        </w:rPr>
                      </w:pPr>
                      <w:r>
                        <w:rPr>
                          <w:i/>
                          <w:color w:val="3D8CAD" w:themeColor="accent1"/>
                          <w:sz w:val="24"/>
                          <w:szCs w:val="24"/>
                        </w:rPr>
                        <w:t xml:space="preserve">Our vision is for </w:t>
                      </w:r>
                      <w:r w:rsidRPr="0034229A">
                        <w:rPr>
                          <w:i/>
                          <w:color w:val="3D8CAD" w:themeColor="accent1"/>
                          <w:sz w:val="24"/>
                          <w:szCs w:val="24"/>
                        </w:rPr>
                        <w:t>a world class</w:t>
                      </w:r>
                      <w:r>
                        <w:rPr>
                          <w:i/>
                          <w:color w:val="3D8CAD" w:themeColor="accent1"/>
                          <w:sz w:val="24"/>
                          <w:szCs w:val="24"/>
                        </w:rPr>
                        <w:t xml:space="preserve"> </w:t>
                      </w:r>
                      <w:r w:rsidRPr="0034229A">
                        <w:rPr>
                          <w:i/>
                          <w:color w:val="3D8CAD" w:themeColor="accent1"/>
                          <w:sz w:val="24"/>
                          <w:szCs w:val="24"/>
                        </w:rPr>
                        <w:t>education system that encourages</w:t>
                      </w:r>
                      <w:r>
                        <w:rPr>
                          <w:i/>
                          <w:color w:val="3D8CAD" w:themeColor="accent1"/>
                          <w:sz w:val="24"/>
                          <w:szCs w:val="24"/>
                        </w:rPr>
                        <w:t xml:space="preserve"> </w:t>
                      </w:r>
                      <w:r w:rsidRPr="0034229A">
                        <w:rPr>
                          <w:i/>
                          <w:color w:val="3D8CAD" w:themeColor="accent1"/>
                          <w:sz w:val="24"/>
                          <w:szCs w:val="24"/>
                        </w:rPr>
                        <w:t>and supports every student to</w:t>
                      </w:r>
                      <w:r>
                        <w:rPr>
                          <w:i/>
                          <w:color w:val="3D8CAD" w:themeColor="accent1"/>
                          <w:sz w:val="24"/>
                          <w:szCs w:val="24"/>
                        </w:rPr>
                        <w:t xml:space="preserve"> </w:t>
                      </w:r>
                      <w:r w:rsidRPr="0034229A">
                        <w:rPr>
                          <w:i/>
                          <w:color w:val="3D8CAD" w:themeColor="accent1"/>
                          <w:sz w:val="24"/>
                          <w:szCs w:val="24"/>
                        </w:rPr>
                        <w:t>be the very best they can be,</w:t>
                      </w:r>
                      <w:r>
                        <w:rPr>
                          <w:i/>
                          <w:color w:val="3D8CAD" w:themeColor="accent1"/>
                          <w:sz w:val="24"/>
                          <w:szCs w:val="24"/>
                        </w:rPr>
                        <w:t xml:space="preserve"> </w:t>
                      </w:r>
                      <w:r w:rsidRPr="0034229A">
                        <w:rPr>
                          <w:i/>
                          <w:color w:val="3D8CAD" w:themeColor="accent1"/>
                          <w:sz w:val="24"/>
                          <w:szCs w:val="24"/>
                        </w:rPr>
                        <w:t>no matter where they live or</w:t>
                      </w:r>
                      <w:r>
                        <w:rPr>
                          <w:i/>
                          <w:color w:val="3D8CAD" w:themeColor="accent1"/>
                          <w:sz w:val="24"/>
                          <w:szCs w:val="24"/>
                        </w:rPr>
                        <w:t xml:space="preserve"> </w:t>
                      </w:r>
                      <w:r w:rsidRPr="0034229A">
                        <w:rPr>
                          <w:i/>
                          <w:color w:val="3D8CAD" w:themeColor="accent1"/>
                          <w:sz w:val="24"/>
                          <w:szCs w:val="24"/>
                        </w:rPr>
                        <w:t>what kind of learning challenges</w:t>
                      </w:r>
                      <w:r>
                        <w:rPr>
                          <w:i/>
                          <w:color w:val="3D8CAD" w:themeColor="accent1"/>
                          <w:sz w:val="24"/>
                          <w:szCs w:val="24"/>
                        </w:rPr>
                        <w:t xml:space="preserve"> </w:t>
                      </w:r>
                      <w:r w:rsidRPr="0034229A">
                        <w:rPr>
                          <w:i/>
                          <w:color w:val="3D8CAD" w:themeColor="accent1"/>
                          <w:sz w:val="24"/>
                          <w:szCs w:val="24"/>
                        </w:rPr>
                        <w:t>they may face.</w:t>
                      </w:r>
                    </w:p>
                  </w:txbxContent>
                </v:textbox>
                <w10:anchorlock/>
              </v:shape>
            </w:pict>
          </mc:Fallback>
        </mc:AlternateContent>
      </w:r>
    </w:p>
    <w:p w14:paraId="234F7741" w14:textId="4F98B31F" w:rsidR="00C13F18" w:rsidRDefault="00C13F18" w:rsidP="00BB708D">
      <w:r>
        <w:t>Mparntwe reiterated two fundamental shared commitments: that Australian schooling should promote excellence and equity, and that all young Australians become confident and creative individuals, successful lifelong learners, and active and informed members of the community.</w:t>
      </w:r>
    </w:p>
    <w:p w14:paraId="76EB6F6E" w14:textId="0A39CF5D" w:rsidR="00C13F18" w:rsidRDefault="00C13F18" w:rsidP="1D8654F9">
      <w:r w:rsidRPr="00A30845">
        <w:t>Australia’s professional and committed teaching workforce ensures most young people receive a good education in their schools. However, despite strong capability</w:t>
      </w:r>
      <w:r w:rsidR="32C357AC">
        <w:t xml:space="preserve"> and</w:t>
      </w:r>
      <w:r>
        <w:t xml:space="preserve"> </w:t>
      </w:r>
      <w:r w:rsidR="5BCC0D40">
        <w:t>significant</w:t>
      </w:r>
      <w:r w:rsidRPr="00A30845">
        <w:t xml:space="preserve"> goodwill too many students are not receiving an education that sets them up to succeed, leaving the vision of Mparntwe far from being realised. </w:t>
      </w:r>
      <w:r w:rsidR="004872C5">
        <w:t xml:space="preserve">This has been compounded by the challenges that both COVID-19 and ongoing workforce </w:t>
      </w:r>
      <w:r w:rsidR="00165B17">
        <w:t xml:space="preserve">pressures have brought to bear on Australia’s education system. </w:t>
      </w:r>
      <w:r w:rsidRPr="00A30845">
        <w:t>It is critical that governments, school systems and approved authorities continue to build the capacity of the system to ensure every student is supported to thrive and transition to further education, training and employment post-school</w:t>
      </w:r>
      <w:r>
        <w:t>.</w:t>
      </w:r>
    </w:p>
    <w:p w14:paraId="339A32FD" w14:textId="67923F85" w:rsidR="002E6425" w:rsidRDefault="002E6425" w:rsidP="1D8654F9">
      <w:r w:rsidRPr="00A30845">
        <w:t xml:space="preserve">Critical to realising this is for all governments, </w:t>
      </w:r>
      <w:r w:rsidR="00A45861" w:rsidRPr="00A30845">
        <w:t xml:space="preserve">school systems </w:t>
      </w:r>
      <w:r w:rsidR="007E6563" w:rsidRPr="00A30845">
        <w:t xml:space="preserve">and </w:t>
      </w:r>
      <w:r w:rsidRPr="00A30845">
        <w:t>approve</w:t>
      </w:r>
      <w:r w:rsidR="007E6563" w:rsidRPr="00A30845">
        <w:t>d</w:t>
      </w:r>
      <w:r w:rsidRPr="00A30845">
        <w:t xml:space="preserve"> authorities </w:t>
      </w:r>
      <w:r w:rsidR="00A45861" w:rsidRPr="00A30845">
        <w:t>to</w:t>
      </w:r>
      <w:r w:rsidRPr="00A30845">
        <w:t xml:space="preserve"> ensure all schools have access to 100 per cent of Schooling Resource Standard funding as soon as possible</w:t>
      </w:r>
      <w:r w:rsidR="00A45861">
        <w:t>.</w:t>
      </w:r>
    </w:p>
    <w:p w14:paraId="4AD813F1" w14:textId="4B8CCC60" w:rsidR="00C13F18" w:rsidRDefault="00C13F18" w:rsidP="00BB708D">
      <w:r w:rsidRPr="00A30845">
        <w:t>This Review outlines a roadmap to strengthening Australia’s school education system, including both government and non-government sectors, to ensure it delivers excellence and equity for the whole Australian community</w:t>
      </w:r>
      <w:r>
        <w:t xml:space="preserve">. The roadmap outlines </w:t>
      </w:r>
      <w:r w:rsidDel="003E7481">
        <w:t xml:space="preserve">the </w:t>
      </w:r>
      <w:r>
        <w:t xml:space="preserve">reforms that </w:t>
      </w:r>
      <w:r w:rsidR="1E1A22DB">
        <w:t>will support Australia</w:t>
      </w:r>
      <w:r>
        <w:t xml:space="preserve"> to realise the Mparntwe vision and to</w:t>
      </w:r>
      <w:r w:rsidDel="00420CF8">
        <w:t xml:space="preserve"> </w:t>
      </w:r>
      <w:r>
        <w:t>enhance the capacity of all schools to improve student outcomes and wellbeing, with a focus on meeting the needs of every individual student</w:t>
      </w:r>
      <w:r w:rsidDel="4CA351E9">
        <w:t>.</w:t>
      </w:r>
    </w:p>
    <w:p w14:paraId="5E81DA7F" w14:textId="790B9FE8" w:rsidR="00C13F18" w:rsidRDefault="00C13F18" w:rsidP="00BB708D">
      <w:r w:rsidRPr="002F134E">
        <w:lastRenderedPageBreak/>
        <w:t xml:space="preserve">In its 2023 </w:t>
      </w:r>
      <w:r>
        <w:t>r</w:t>
      </w:r>
      <w:r w:rsidRPr="002F134E">
        <w:t xml:space="preserve">eview of the current National School Reform Agreement (NSRA), the Productivity Commission identified a lack of focused attention on </w:t>
      </w:r>
      <w:r>
        <w:t>equitable</w:t>
      </w:r>
      <w:r w:rsidRPr="002F134E">
        <w:t xml:space="preserve"> student outcomes as a key </w:t>
      </w:r>
      <w:r>
        <w:t>factor</w:t>
      </w:r>
      <w:r w:rsidRPr="002F134E">
        <w:t xml:space="preserve"> limit</w:t>
      </w:r>
      <w:r>
        <w:t>ing</w:t>
      </w:r>
      <w:r w:rsidRPr="002F134E">
        <w:t xml:space="preserve"> the efficacy of current effort and investment in boosting student achievement. </w:t>
      </w:r>
      <w:r w:rsidRPr="0078750F">
        <w:t>In Australia’s diverse, multi-jurisdiction</w:t>
      </w:r>
      <w:r>
        <w:t>al</w:t>
      </w:r>
      <w:r w:rsidRPr="0078750F">
        <w:t xml:space="preserve"> approach to schooling, addressing the need for focused attention </w:t>
      </w:r>
      <w:r w:rsidR="002D02A1">
        <w:t xml:space="preserve">on outcomes </w:t>
      </w:r>
      <w:r w:rsidRPr="0078750F">
        <w:t>is a fundamental responsibility of all governments</w:t>
      </w:r>
      <w:r>
        <w:t>, school systems and approved authorities.</w:t>
      </w:r>
      <w:r w:rsidRPr="0078750F">
        <w:t xml:space="preserve"> </w:t>
      </w:r>
      <w:r w:rsidR="00A644A8" w:rsidRPr="00A644A8">
        <w:t>This must be urgently addressed if positive change is going to be achieved.</w:t>
      </w:r>
    </w:p>
    <w:p w14:paraId="3E2E2586" w14:textId="3A737C35" w:rsidR="00C13F18" w:rsidRDefault="00C13F18" w:rsidP="00BB708D">
      <w:r w:rsidRPr="00A30845">
        <w:t>The Panel acknowledges that system reform cannot be achieved by governments, school systems and approved authorities alone.</w:t>
      </w:r>
      <w:r w:rsidRPr="00861DD9">
        <w:t xml:space="preserve"> </w:t>
      </w:r>
      <w:r>
        <w:t>I</w:t>
      </w:r>
      <w:r w:rsidRPr="00861DD9">
        <w:t xml:space="preserve">n order to achieve </w:t>
      </w:r>
      <w:r>
        <w:t>meaningful reform across all sectors</w:t>
      </w:r>
      <w:r w:rsidRPr="00861DD9">
        <w:t>, Australia needs to rely not only on the negotiation and funding of a fit</w:t>
      </w:r>
      <w:r>
        <w:noBreakHyphen/>
      </w:r>
      <w:r w:rsidRPr="00861DD9">
        <w:t xml:space="preserve">for-purpose </w:t>
      </w:r>
      <w:r>
        <w:t>n</w:t>
      </w:r>
      <w:r w:rsidRPr="00340CB5" w:rsidDel="00340CB5">
        <w:t xml:space="preserve">ational </w:t>
      </w:r>
      <w:r>
        <w:t>a</w:t>
      </w:r>
      <w:r w:rsidRPr="00340CB5" w:rsidDel="00340CB5">
        <w:t>greement</w:t>
      </w:r>
      <w:r w:rsidRPr="00861DD9">
        <w:t xml:space="preserve">. </w:t>
      </w:r>
      <w:r w:rsidRPr="00A30845">
        <w:t xml:space="preserve">We need to support our committed educator workforce and promote the profession to ensure highly effective teachers are attracted to and remain in schools. We also need to reform and renew the wider governance and implementation systems that underpin the provision of effective schooling, and enable innovations in practice, partnership and evidence to be systemically applied over the life of the next national </w:t>
      </w:r>
      <w:r w:rsidRPr="00A30845" w:rsidDel="00340CB5">
        <w:t>school</w:t>
      </w:r>
      <w:r w:rsidR="00177E03">
        <w:t xml:space="preserve"> funding</w:t>
      </w:r>
      <w:r w:rsidRPr="00A30845" w:rsidDel="00340CB5">
        <w:t xml:space="preserve"> agreement</w:t>
      </w:r>
      <w:r w:rsidRPr="00A30845">
        <w:t xml:space="preserve"> (the Agreement).</w:t>
      </w:r>
      <w:r>
        <w:t xml:space="preserve"> </w:t>
      </w:r>
    </w:p>
    <w:p w14:paraId="68BCF35F" w14:textId="44331CD3" w:rsidR="00C13F18" w:rsidRDefault="00C13F18" w:rsidP="00BB708D">
      <w:pPr>
        <w:keepNext/>
      </w:pPr>
      <w:r>
        <w:t>The Terms of Reference for this Review require that the Panel report on five focus areas (see Appendix A):</w:t>
      </w:r>
    </w:p>
    <w:p w14:paraId="33D16572" w14:textId="77777777" w:rsidR="00C13F18" w:rsidRDefault="00C13F18" w:rsidP="00FA4F9F">
      <w:pPr>
        <w:numPr>
          <w:ilvl w:val="0"/>
          <w:numId w:val="20"/>
        </w:numPr>
        <w:contextualSpacing/>
      </w:pPr>
      <w:r>
        <w:t>t</w:t>
      </w:r>
      <w:r w:rsidRPr="002F134E">
        <w:t>argets and reform areas to drive measurable improvements for all students, particularly those most at risk of falling behind</w:t>
      </w:r>
    </w:p>
    <w:p w14:paraId="032D8967" w14:textId="77777777" w:rsidR="00C13F18" w:rsidRDefault="00C13F18" w:rsidP="00FA4F9F">
      <w:pPr>
        <w:numPr>
          <w:ilvl w:val="0"/>
          <w:numId w:val="20"/>
        </w:numPr>
        <w:contextualSpacing/>
      </w:pPr>
      <w:r>
        <w:t>i</w:t>
      </w:r>
      <w:r w:rsidRPr="002F134E">
        <w:t>mproving student mental health and wellbeing</w:t>
      </w:r>
    </w:p>
    <w:p w14:paraId="04FCF6BC" w14:textId="77777777" w:rsidR="00C13F18" w:rsidRDefault="00C13F18" w:rsidP="00FA4F9F">
      <w:pPr>
        <w:numPr>
          <w:ilvl w:val="0"/>
          <w:numId w:val="20"/>
        </w:numPr>
        <w:contextualSpacing/>
      </w:pPr>
      <w:r>
        <w:t>a</w:t>
      </w:r>
      <w:r w:rsidRPr="002F134E">
        <w:t>ttracting and retaining teachers</w:t>
      </w:r>
    </w:p>
    <w:p w14:paraId="77923442" w14:textId="77777777" w:rsidR="00C13F18" w:rsidRDefault="00C13F18" w:rsidP="00FA4F9F">
      <w:pPr>
        <w:numPr>
          <w:ilvl w:val="0"/>
          <w:numId w:val="20"/>
        </w:numPr>
        <w:contextualSpacing/>
      </w:pPr>
      <w:r>
        <w:t>u</w:t>
      </w:r>
      <w:r w:rsidRPr="002F134E">
        <w:t>sing data collection to best inform improvements to student outcomes</w:t>
      </w:r>
    </w:p>
    <w:p w14:paraId="3EEBAE05" w14:textId="77777777" w:rsidR="00C13F18" w:rsidRDefault="00C13F18" w:rsidP="00FA4F9F">
      <w:pPr>
        <w:numPr>
          <w:ilvl w:val="0"/>
          <w:numId w:val="20"/>
        </w:numPr>
        <w:ind w:left="714" w:hanging="357"/>
      </w:pPr>
      <w:r>
        <w:t>e</w:t>
      </w:r>
      <w:r w:rsidRPr="002F134E">
        <w:t>nsuring transparency and accountability of public funding.</w:t>
      </w:r>
    </w:p>
    <w:p w14:paraId="727FCFA7" w14:textId="058FD6E1" w:rsidR="00C13F18" w:rsidRDefault="00C13F18" w:rsidP="00BB708D">
      <w:r>
        <w:t>The recommendations identified in this Review set out reforms that when implemented with fidelity,</w:t>
      </w:r>
      <w:r w:rsidDel="00092DFC">
        <w:t xml:space="preserve"> </w:t>
      </w:r>
      <w:r w:rsidDel="4CA351E9">
        <w:t xml:space="preserve">will </w:t>
      </w:r>
      <w:r>
        <w:t>help bring the Mparntwe vision to life and support all Australian students to reach their full potential.</w:t>
      </w:r>
    </w:p>
    <w:p w14:paraId="2C4E31B4" w14:textId="309FB2A7" w:rsidR="00C13F18" w:rsidRDefault="00C13F18" w:rsidP="00BB708D">
      <w:r w:rsidRPr="00A30845">
        <w:t xml:space="preserve">The Panel consulted closely with </w:t>
      </w:r>
      <w:r w:rsidRPr="00A30845" w:rsidDel="008B3F27">
        <w:t>educators</w:t>
      </w:r>
      <w:r w:rsidRPr="00A30845" w:rsidDel="00092DFC">
        <w:t xml:space="preserve">, </w:t>
      </w:r>
      <w:r w:rsidRPr="00A30845">
        <w:t>school leaders, system leaders, parents,</w:t>
      </w:r>
      <w:r w:rsidRPr="00A30845" w:rsidDel="4CA351E9">
        <w:t xml:space="preserve"> </w:t>
      </w:r>
      <w:r w:rsidRPr="00A30845">
        <w:t>communities and governments throughout the review process to ensure they had the opportunity to inform the reform agenda. The unifying theme of these consultations was the common desire to make Australia’s good education system better for students, teachers, parents and the nation</w:t>
      </w:r>
      <w:r>
        <w:t>. Stakeholders expressed</w:t>
      </w:r>
      <w:r w:rsidDel="4CA351E9">
        <w:t xml:space="preserve"> </w:t>
      </w:r>
      <w:r>
        <w:t>a variety of views to the Panel on the pathways to a better and fairer education system which have been considered in formulating the Review’s recommendations, findings and targets.</w:t>
      </w:r>
    </w:p>
    <w:p w14:paraId="4ED59FEE" w14:textId="277783D6" w:rsidR="00C13F18" w:rsidRDefault="00C13F18" w:rsidP="00BB708D">
      <w:r>
        <w:t xml:space="preserve">The Panel strongly believes that a shared commitment to making progress is needed, backed by action and open to learning from evidence throughout its implementation. This means redoubling efforts to support </w:t>
      </w:r>
      <w:r w:rsidR="00817EAE">
        <w:t>the</w:t>
      </w:r>
      <w:r>
        <w:t xml:space="preserve"> educator workforce and attract more people to the profession, strengthen effective system governance and community commitment, and</w:t>
      </w:r>
      <w:r w:rsidDel="006B6FC3">
        <w:t xml:space="preserve"> </w:t>
      </w:r>
      <w:r>
        <w:t xml:space="preserve">utilise knowledge, evidence and innovation for the purpose of improving student learning outcomes. The pathway to achieving this in the context of the next </w:t>
      </w:r>
      <w:r w:rsidRPr="006B6FC3">
        <w:t>Agreement</w:t>
      </w:r>
      <w:r>
        <w:t xml:space="preserve"> is addressed in the reform directions outlined below.</w:t>
      </w:r>
    </w:p>
    <w:p w14:paraId="7465499F" w14:textId="77777777" w:rsidR="00C13F18" w:rsidRDefault="00C13F18" w:rsidP="00613024">
      <w:pPr>
        <w:pStyle w:val="Heading3"/>
      </w:pPr>
      <w:bookmarkStart w:id="5" w:name="_Toc152855286"/>
      <w:r>
        <w:t>Reform directions</w:t>
      </w:r>
      <w:bookmarkEnd w:id="5"/>
    </w:p>
    <w:p w14:paraId="02935E57" w14:textId="0D9F78A1" w:rsidR="00C13F18" w:rsidRDefault="00C13F18" w:rsidP="00BB708D">
      <w:r>
        <w:t xml:space="preserve">The Productivity Commission called for </w:t>
      </w:r>
      <w:r w:rsidR="0008372C">
        <w:t xml:space="preserve">bilateral agreements in </w:t>
      </w:r>
      <w:r>
        <w:t xml:space="preserve">the next Agreement to </w:t>
      </w:r>
      <w:r w:rsidR="00186F6E">
        <w:t>systematically set out</w:t>
      </w:r>
      <w:r w:rsidRPr="1D8654F9">
        <w:rPr>
          <w:rFonts w:ascii="Calibri" w:eastAsia="Calibri" w:hAnsi="Calibri" w:cs="Calibri"/>
        </w:rPr>
        <w:t xml:space="preserve"> a </w:t>
      </w:r>
      <w:r w:rsidR="00186F6E">
        <w:rPr>
          <w:rFonts w:ascii="Calibri" w:eastAsia="Calibri" w:hAnsi="Calibri" w:cs="Calibri"/>
        </w:rPr>
        <w:t>‘</w:t>
      </w:r>
      <w:r w:rsidRPr="1D8654F9">
        <w:rPr>
          <w:rFonts w:ascii="Calibri" w:eastAsia="Calibri" w:hAnsi="Calibri" w:cs="Calibri"/>
        </w:rPr>
        <w:t>theory of change linking reforms to long</w:t>
      </w:r>
      <w:r>
        <w:rPr>
          <w:rFonts w:ascii="Calibri" w:eastAsia="Calibri" w:hAnsi="Calibri" w:cs="Calibri"/>
        </w:rPr>
        <w:t>-</w:t>
      </w:r>
      <w:r w:rsidRPr="1D8654F9">
        <w:rPr>
          <w:rFonts w:ascii="Calibri" w:eastAsia="Calibri" w:hAnsi="Calibri" w:cs="Calibri"/>
        </w:rPr>
        <w:t>term outcomes</w:t>
      </w:r>
      <w:r w:rsidR="0008372C">
        <w:rPr>
          <w:rFonts w:ascii="Calibri" w:eastAsia="Calibri" w:hAnsi="Calibri" w:cs="Calibri"/>
        </w:rPr>
        <w:t xml:space="preserve"> </w:t>
      </w:r>
      <w:r w:rsidR="0008372C" w:rsidRPr="0008372C">
        <w:rPr>
          <w:rFonts w:ascii="Calibri" w:eastAsia="Calibri" w:hAnsi="Calibri" w:cs="Calibri"/>
        </w:rPr>
        <w:t xml:space="preserve">and arrangements for collecting </w:t>
      </w:r>
      <w:r w:rsidR="0008372C" w:rsidRPr="0008372C">
        <w:rPr>
          <w:rFonts w:ascii="Calibri" w:eastAsia="Calibri" w:hAnsi="Calibri" w:cs="Calibri"/>
        </w:rPr>
        <w:lastRenderedPageBreak/>
        <w:t>data to enable monitoring and evaluation over time</w:t>
      </w:r>
      <w:r w:rsidR="00223340">
        <w:rPr>
          <w:rFonts w:ascii="Calibri" w:eastAsia="Calibri" w:hAnsi="Calibri" w:cs="Calibri"/>
        </w:rPr>
        <w:t>’</w:t>
      </w:r>
      <w:r w:rsidR="00186F6E">
        <w:rPr>
          <w:rFonts w:ascii="Calibri" w:eastAsia="Calibri" w:hAnsi="Calibri" w:cs="Calibri"/>
        </w:rPr>
        <w:t>, including for each priority equity cohort</w:t>
      </w:r>
      <w:r w:rsidRPr="1D8654F9">
        <w:rPr>
          <w:rFonts w:ascii="Calibri" w:eastAsia="Calibri" w:hAnsi="Calibri" w:cs="Calibri"/>
        </w:rPr>
        <w:t>.</w:t>
      </w:r>
      <w:r>
        <w:rPr>
          <w:rStyle w:val="EndnoteReference"/>
          <w:rFonts w:ascii="Calibri" w:eastAsia="Calibri" w:hAnsi="Calibri" w:cs="Calibri"/>
        </w:rPr>
        <w:endnoteReference w:id="3"/>
      </w:r>
      <w:r w:rsidRPr="1D8654F9">
        <w:rPr>
          <w:rFonts w:ascii="Calibri" w:eastAsia="Calibri" w:hAnsi="Calibri" w:cs="Calibri"/>
        </w:rPr>
        <w:t xml:space="preserve"> With this in mind, </w:t>
      </w:r>
      <w:r w:rsidRPr="00A30845">
        <w:t>the Panel has identified seven reform directions underpinned by specific, measurable and evidence-based recommendations that could be prioritised through the next Agreement to create a better and fairer education system</w:t>
      </w:r>
      <w:r w:rsidRPr="00A30845" w:rsidDel="4CA351E9">
        <w:t xml:space="preserve"> </w:t>
      </w:r>
      <w:r w:rsidRPr="00A30845">
        <w:t xml:space="preserve">(see Box </w:t>
      </w:r>
      <w:r w:rsidR="004C7910">
        <w:t>2</w:t>
      </w:r>
      <w:r w:rsidRPr="00A30845">
        <w:t>). The recommendations are supported by findings and targets which create a clear pathway through which governments, school systems and approved authorities</w:t>
      </w:r>
      <w:r w:rsidRPr="00A30845" w:rsidDel="00ED190A">
        <w:t xml:space="preserve"> </w:t>
      </w:r>
      <w:r w:rsidRPr="00A30845">
        <w:t>can better focus their efforts and investment to improve student learning outcomes</w:t>
      </w:r>
      <w:r>
        <w:t xml:space="preserve">. </w:t>
      </w:r>
      <w:r w:rsidR="00EF03F0">
        <w:t xml:space="preserve">The Panel envisages that </w:t>
      </w:r>
      <w:r w:rsidR="00CC172C">
        <w:t xml:space="preserve">the reform directions can be implemented over the life of the next </w:t>
      </w:r>
      <w:r w:rsidR="00D514A4">
        <w:t>A</w:t>
      </w:r>
      <w:r w:rsidR="00CC172C">
        <w:t>greemen</w:t>
      </w:r>
      <w:r w:rsidR="00D514A4">
        <w:t xml:space="preserve">t, which they recommend be extended to be a </w:t>
      </w:r>
      <w:r w:rsidR="00C90D45">
        <w:t>10-year</w:t>
      </w:r>
      <w:r w:rsidR="00D514A4">
        <w:t xml:space="preserve"> agre</w:t>
      </w:r>
      <w:r w:rsidR="009E5C71">
        <w:t>ement.</w:t>
      </w:r>
    </w:p>
    <w:tbl>
      <w:tblPr>
        <w:tblStyle w:val="GridTable4-Accent3"/>
        <w:tblW w:w="0" w:type="auto"/>
        <w:shd w:val="clear" w:color="auto" w:fill="D9D9D9"/>
        <w:tblLook w:val="0400" w:firstRow="0" w:lastRow="0" w:firstColumn="0" w:lastColumn="0" w:noHBand="0" w:noVBand="1"/>
      </w:tblPr>
      <w:tblGrid>
        <w:gridCol w:w="8996"/>
      </w:tblGrid>
      <w:tr w:rsidR="00C13F18" w:rsidRPr="00A97E72" w14:paraId="211D5792" w14:textId="77777777" w:rsidTr="00CD45DD">
        <w:trPr>
          <w:cnfStyle w:val="000000100000" w:firstRow="0" w:lastRow="0" w:firstColumn="0" w:lastColumn="0" w:oddVBand="0" w:evenVBand="0" w:oddHBand="1" w:evenHBand="0" w:firstRowFirstColumn="0" w:firstRowLastColumn="0" w:lastRowFirstColumn="0" w:lastRowLastColumn="0"/>
          <w:cantSplit/>
        </w:trPr>
        <w:tc>
          <w:tcPr>
            <w:tcW w:w="9016" w:type="dxa"/>
            <w:tcBorders>
              <w:top w:val="single" w:sz="12" w:space="0" w:color="808080"/>
              <w:left w:val="single" w:sz="12" w:space="0" w:color="808080"/>
              <w:bottom w:val="single" w:sz="12" w:space="0" w:color="808080"/>
              <w:right w:val="single" w:sz="12" w:space="0" w:color="808080"/>
            </w:tcBorders>
            <w:shd w:val="clear" w:color="auto" w:fill="D9D9D9"/>
          </w:tcPr>
          <w:p w14:paraId="6A96DDC2" w14:textId="77777777" w:rsidR="00C13F18" w:rsidRPr="00C5111C" w:rsidRDefault="00C13F18">
            <w:pPr>
              <w:spacing w:after="0"/>
              <w:rPr>
                <w:rFonts w:ascii="Calibri" w:eastAsia="Calibri" w:hAnsi="Calibri" w:cs="Arial"/>
                <w:b/>
                <w:color w:val="000000"/>
              </w:rPr>
            </w:pPr>
          </w:p>
          <w:p w14:paraId="38C6577C" w14:textId="0CE033A1" w:rsidR="00C13F18" w:rsidRPr="00CD45DD" w:rsidRDefault="00C13F18">
            <w:pPr>
              <w:jc w:val="center"/>
              <w:rPr>
                <w:rFonts w:ascii="Calibri" w:eastAsia="Calibri" w:hAnsi="Calibri" w:cs="Arial"/>
                <w:b/>
                <w:color w:val="000000"/>
                <w:u w:val="single"/>
              </w:rPr>
            </w:pPr>
            <w:r w:rsidRPr="00CD45DD">
              <w:rPr>
                <w:rFonts w:ascii="Calibri" w:eastAsia="Calibri" w:hAnsi="Calibri" w:cs="Arial"/>
                <w:b/>
                <w:color w:val="000000"/>
                <w:u w:val="single"/>
              </w:rPr>
              <w:t xml:space="preserve">Box </w:t>
            </w:r>
            <w:r w:rsidR="004C7910" w:rsidRPr="00CD45DD">
              <w:rPr>
                <w:rFonts w:ascii="Calibri" w:eastAsia="Calibri" w:hAnsi="Calibri" w:cs="Arial"/>
                <w:b/>
                <w:color w:val="000000"/>
                <w:u w:val="single"/>
              </w:rPr>
              <w:t>2</w:t>
            </w:r>
            <w:r w:rsidRPr="00CD45DD">
              <w:rPr>
                <w:rFonts w:ascii="Calibri" w:eastAsia="Calibri" w:hAnsi="Calibri" w:cs="Arial"/>
                <w:b/>
                <w:color w:val="000000"/>
                <w:u w:val="single"/>
              </w:rPr>
              <w:t>: Reform directions to inform the next Agreement</w:t>
            </w:r>
          </w:p>
          <w:p w14:paraId="11D4A26F" w14:textId="25B2CFEC" w:rsidR="00C13F18" w:rsidRPr="00C5111C" w:rsidRDefault="00C13F18" w:rsidP="009E5DBC">
            <w:pPr>
              <w:rPr>
                <w:b/>
                <w:color w:val="000000"/>
              </w:rPr>
            </w:pPr>
            <w:r w:rsidRPr="00C5111C">
              <w:rPr>
                <w:color w:val="000000"/>
              </w:rPr>
              <w:t xml:space="preserve">The Review to Inform a Better and Fairer Education System was established by all jurisdictions and the Commonwealth Government to advise Education Ministers on what reforms should be included in the next Agreement. </w:t>
            </w:r>
          </w:p>
          <w:p w14:paraId="256826A9" w14:textId="77777777" w:rsidR="00C13F18" w:rsidRPr="00C5111C" w:rsidRDefault="00C13F18" w:rsidP="009E5DBC">
            <w:pPr>
              <w:spacing w:line="259" w:lineRule="auto"/>
              <w:contextualSpacing/>
              <w:rPr>
                <w:b/>
                <w:color w:val="000000"/>
              </w:rPr>
            </w:pPr>
            <w:r w:rsidRPr="00C5111C">
              <w:rPr>
                <w:color w:val="000000"/>
              </w:rPr>
              <w:t>The Terms of Reference asked the Panel to report on five focus areas:</w:t>
            </w:r>
          </w:p>
          <w:p w14:paraId="279FECED" w14:textId="77777777" w:rsidR="00C13F18" w:rsidRPr="00201799" w:rsidRDefault="00C13F18" w:rsidP="00F73609">
            <w:pPr>
              <w:pStyle w:val="ListParagraph"/>
              <w:numPr>
                <w:ilvl w:val="0"/>
                <w:numId w:val="94"/>
              </w:numPr>
              <w:spacing w:after="0" w:line="259" w:lineRule="auto"/>
            </w:pPr>
            <w:r w:rsidRPr="00201799">
              <w:t>targets and reform areas to drive measurable improvements for all students, particularly those most at risk of falling behind</w:t>
            </w:r>
          </w:p>
          <w:p w14:paraId="3D50F72C" w14:textId="77777777" w:rsidR="00C13F18" w:rsidRPr="00201799" w:rsidRDefault="00C13F18" w:rsidP="00F73609">
            <w:pPr>
              <w:numPr>
                <w:ilvl w:val="0"/>
                <w:numId w:val="94"/>
              </w:numPr>
              <w:spacing w:line="259" w:lineRule="auto"/>
              <w:ind w:left="714" w:hanging="357"/>
              <w:contextualSpacing/>
            </w:pPr>
            <w:r w:rsidRPr="00201799">
              <w:t>improving student mental health and wellbeing</w:t>
            </w:r>
          </w:p>
          <w:p w14:paraId="662719DD" w14:textId="77777777" w:rsidR="00C13F18" w:rsidRPr="00201799" w:rsidRDefault="00C13F18" w:rsidP="00F73609">
            <w:pPr>
              <w:numPr>
                <w:ilvl w:val="0"/>
                <w:numId w:val="94"/>
              </w:numPr>
              <w:spacing w:after="0" w:line="259" w:lineRule="auto"/>
              <w:ind w:left="714" w:hanging="357"/>
              <w:contextualSpacing/>
            </w:pPr>
            <w:r w:rsidRPr="00201799">
              <w:t>attracting and retaining teachers</w:t>
            </w:r>
          </w:p>
          <w:p w14:paraId="05182D0C" w14:textId="77777777" w:rsidR="00C13F18" w:rsidRPr="00201799" w:rsidRDefault="00C13F18" w:rsidP="00F73609">
            <w:pPr>
              <w:pStyle w:val="ListParagraph"/>
              <w:numPr>
                <w:ilvl w:val="0"/>
                <w:numId w:val="94"/>
              </w:numPr>
              <w:spacing w:after="0"/>
              <w:ind w:left="714" w:hanging="357"/>
            </w:pPr>
            <w:r w:rsidRPr="00201799">
              <w:t>using data collection to best inform improvements to student outcomes</w:t>
            </w:r>
          </w:p>
          <w:p w14:paraId="6E30C797" w14:textId="4F4C6A54" w:rsidR="00C13F18" w:rsidRPr="00201799" w:rsidRDefault="00C13F18" w:rsidP="00F73609">
            <w:pPr>
              <w:pStyle w:val="ListParagraph"/>
              <w:numPr>
                <w:ilvl w:val="0"/>
                <w:numId w:val="94"/>
              </w:numPr>
              <w:ind w:left="714" w:hanging="357"/>
            </w:pPr>
            <w:r w:rsidRPr="00201799">
              <w:t>ensuring transparency and accountability of public funding.</w:t>
            </w:r>
          </w:p>
          <w:p w14:paraId="0843F39B" w14:textId="0E8C9DE5" w:rsidR="00C13F18" w:rsidRPr="00C5111C" w:rsidRDefault="00C13F18" w:rsidP="009E5DBC">
            <w:pPr>
              <w:rPr>
                <w:b/>
                <w:color w:val="000000"/>
              </w:rPr>
            </w:pPr>
            <w:r w:rsidRPr="00C5111C">
              <w:rPr>
                <w:color w:val="000000"/>
              </w:rPr>
              <w:t xml:space="preserve">The Panel undertook extensive consultations and heard clearly that Australia’s school education </w:t>
            </w:r>
            <w:r>
              <w:rPr>
                <w:color w:val="000000"/>
              </w:rPr>
              <w:t xml:space="preserve">system </w:t>
            </w:r>
            <w:r w:rsidRPr="00C5111C">
              <w:rPr>
                <w:color w:val="000000"/>
              </w:rPr>
              <w:t xml:space="preserve">delivers high-quality education to many students, with significant work underway by </w:t>
            </w:r>
            <w:r>
              <w:rPr>
                <w:color w:val="000000"/>
              </w:rPr>
              <w:t>governments, approved authorities,</w:t>
            </w:r>
            <w:r w:rsidRPr="00C5111C">
              <w:rPr>
                <w:color w:val="000000"/>
              </w:rPr>
              <w:t xml:space="preserve"> educators and school leaders across all jurisdictions to support the needs of all students. </w:t>
            </w:r>
          </w:p>
          <w:p w14:paraId="442EF1C6" w14:textId="5165DC13" w:rsidR="00C13F18" w:rsidRPr="00C5111C" w:rsidRDefault="00C13F18" w:rsidP="009E5DBC">
            <w:pPr>
              <w:rPr>
                <w:b/>
                <w:color w:val="000000"/>
              </w:rPr>
            </w:pPr>
            <w:r w:rsidRPr="00C5111C">
              <w:rPr>
                <w:color w:val="000000"/>
              </w:rPr>
              <w:t xml:space="preserve">There is opportunity however, to continue to strengthen the </w:t>
            </w:r>
            <w:r>
              <w:rPr>
                <w:color w:val="000000"/>
              </w:rPr>
              <w:t xml:space="preserve">school </w:t>
            </w:r>
            <w:r w:rsidRPr="00C5111C">
              <w:rPr>
                <w:color w:val="000000"/>
              </w:rPr>
              <w:t>education system.  The Panel has recommended seven reform directions to be considered by all parties to the next Agreement, and by all sectors in their ongoing planning and improvement agendas.  The seven reform directions have been designed to:</w:t>
            </w:r>
          </w:p>
          <w:p w14:paraId="57FE122B" w14:textId="77777777" w:rsidR="00C13F18" w:rsidRPr="00201799" w:rsidRDefault="00C13F18" w:rsidP="00F73609">
            <w:pPr>
              <w:pStyle w:val="ListParagraph"/>
              <w:numPr>
                <w:ilvl w:val="0"/>
                <w:numId w:val="93"/>
              </w:numPr>
              <w:spacing w:after="0"/>
              <w:rPr>
                <w:color w:val="000000"/>
              </w:rPr>
            </w:pPr>
            <w:r w:rsidRPr="00201799">
              <w:rPr>
                <w:color w:val="000000"/>
              </w:rPr>
              <w:t>lift student outcomes</w:t>
            </w:r>
          </w:p>
          <w:p w14:paraId="490BE246" w14:textId="77777777" w:rsidR="00C13F18" w:rsidRPr="00201799" w:rsidRDefault="00C13F18" w:rsidP="00F73609">
            <w:pPr>
              <w:pStyle w:val="ListParagraph"/>
              <w:numPr>
                <w:ilvl w:val="0"/>
                <w:numId w:val="93"/>
              </w:numPr>
              <w:spacing w:after="0"/>
              <w:rPr>
                <w:color w:val="000000"/>
              </w:rPr>
            </w:pPr>
            <w:r w:rsidRPr="00201799">
              <w:rPr>
                <w:color w:val="000000"/>
              </w:rPr>
              <w:t>improve equity</w:t>
            </w:r>
          </w:p>
          <w:p w14:paraId="67F46B6C" w14:textId="77777777" w:rsidR="00C13F18" w:rsidRPr="00201799" w:rsidRDefault="00C13F18" w:rsidP="00F73609">
            <w:pPr>
              <w:pStyle w:val="ListParagraph"/>
              <w:numPr>
                <w:ilvl w:val="0"/>
                <w:numId w:val="93"/>
              </w:numPr>
              <w:spacing w:after="0"/>
              <w:rPr>
                <w:color w:val="000000"/>
              </w:rPr>
            </w:pPr>
            <w:r w:rsidRPr="00201799">
              <w:rPr>
                <w:color w:val="000000"/>
              </w:rPr>
              <w:t>improve student wellbeing</w:t>
            </w:r>
          </w:p>
          <w:p w14:paraId="26C9FFD4" w14:textId="77777777" w:rsidR="00C13F18" w:rsidRPr="00201799" w:rsidRDefault="00C13F18" w:rsidP="00F73609">
            <w:pPr>
              <w:pStyle w:val="ListParagraph"/>
              <w:numPr>
                <w:ilvl w:val="0"/>
                <w:numId w:val="93"/>
              </w:numPr>
              <w:spacing w:after="0"/>
              <w:rPr>
                <w:color w:val="000000"/>
              </w:rPr>
            </w:pPr>
            <w:r w:rsidRPr="00201799">
              <w:rPr>
                <w:color w:val="000000"/>
              </w:rPr>
              <w:t>attract and retain teachers</w:t>
            </w:r>
          </w:p>
          <w:p w14:paraId="2E682994" w14:textId="77777777" w:rsidR="00C13F18" w:rsidRPr="00201799" w:rsidRDefault="00C13F18" w:rsidP="00F73609">
            <w:pPr>
              <w:pStyle w:val="ListParagraph"/>
              <w:numPr>
                <w:ilvl w:val="0"/>
                <w:numId w:val="93"/>
              </w:numPr>
              <w:spacing w:after="0"/>
              <w:rPr>
                <w:color w:val="000000"/>
              </w:rPr>
            </w:pPr>
            <w:r w:rsidRPr="00201799">
              <w:rPr>
                <w:color w:val="000000"/>
              </w:rPr>
              <w:t xml:space="preserve">reduce data gaps and limitations </w:t>
            </w:r>
          </w:p>
          <w:p w14:paraId="6D0FEA21" w14:textId="77777777" w:rsidR="00C13F18" w:rsidRPr="00201799" w:rsidRDefault="00C13F18" w:rsidP="00F73609">
            <w:pPr>
              <w:pStyle w:val="ListParagraph"/>
              <w:numPr>
                <w:ilvl w:val="0"/>
                <w:numId w:val="93"/>
              </w:numPr>
              <w:spacing w:after="0"/>
              <w:rPr>
                <w:color w:val="000000"/>
              </w:rPr>
            </w:pPr>
            <w:r w:rsidRPr="00201799">
              <w:rPr>
                <w:color w:val="000000"/>
              </w:rPr>
              <w:t>enhance funding transparency and accountability</w:t>
            </w:r>
          </w:p>
          <w:p w14:paraId="10951B42" w14:textId="3E48DBA3" w:rsidR="00C13F18" w:rsidRPr="00201799" w:rsidRDefault="00C13F18" w:rsidP="00F73609">
            <w:pPr>
              <w:pStyle w:val="ListParagraph"/>
              <w:numPr>
                <w:ilvl w:val="0"/>
                <w:numId w:val="93"/>
              </w:numPr>
              <w:rPr>
                <w:color w:val="000000"/>
              </w:rPr>
            </w:pPr>
            <w:r w:rsidRPr="00201799">
              <w:rPr>
                <w:color w:val="000000"/>
              </w:rPr>
              <w:t>support innovation and achieve reform.</w:t>
            </w:r>
          </w:p>
          <w:p w14:paraId="0EF17CF5" w14:textId="4C45C1FB" w:rsidR="00C13F18" w:rsidRPr="00C5111C" w:rsidRDefault="00C13F18" w:rsidP="009E5DBC">
            <w:pPr>
              <w:rPr>
                <w:b/>
                <w:color w:val="000000"/>
              </w:rPr>
            </w:pPr>
            <w:r w:rsidRPr="0028151D">
              <w:rPr>
                <w:color w:val="000000"/>
              </w:rPr>
              <w:t>The Panel acknowledges that this report forms a key input into the negotiation of the next Agreement, and that parties will consider other inputs when prioritising reforms and investments</w:t>
            </w:r>
            <w:r w:rsidRPr="00C5111C">
              <w:rPr>
                <w:color w:val="000000"/>
              </w:rPr>
              <w:t xml:space="preserve">. </w:t>
            </w:r>
          </w:p>
          <w:p w14:paraId="5C1A25A7" w14:textId="7B70E22E" w:rsidR="00C13F18" w:rsidRPr="00C5111C" w:rsidRDefault="00C13F18" w:rsidP="009E5DBC">
            <w:pPr>
              <w:rPr>
                <w:b/>
                <w:color w:val="000000"/>
              </w:rPr>
            </w:pPr>
            <w:r w:rsidRPr="0028151D">
              <w:rPr>
                <w:color w:val="000000"/>
              </w:rPr>
              <w:t xml:space="preserve">Some recommendations made by the Panel will inform the overarching direction and national priorities in the next Agreement, while others will support jurisdictions to address specific areas of need including through bilateral agreements. Accordingly, implementation of the reforms and targets in this report will be subject to negotiations between the Commonwealth and jurisdictions to ensure actions included in the next </w:t>
            </w:r>
            <w:r w:rsidR="008B372F">
              <w:rPr>
                <w:color w:val="000000"/>
              </w:rPr>
              <w:t>A</w:t>
            </w:r>
            <w:r w:rsidRPr="0028151D">
              <w:rPr>
                <w:color w:val="000000"/>
              </w:rPr>
              <w:t>greement best respond to needs and priorities at the national and local levels</w:t>
            </w:r>
            <w:r w:rsidRPr="00C5111C">
              <w:rPr>
                <w:color w:val="000000"/>
              </w:rPr>
              <w:t>.</w:t>
            </w:r>
          </w:p>
          <w:p w14:paraId="1BF50068" w14:textId="5F50C37B" w:rsidR="00C13F18" w:rsidRPr="00C5111C" w:rsidRDefault="00C13F18">
            <w:pPr>
              <w:spacing w:after="0"/>
              <w:rPr>
                <w:rFonts w:ascii="Calibri" w:eastAsia="Calibri" w:hAnsi="Calibri" w:cs="Arial"/>
                <w:b/>
                <w:color w:val="000000"/>
              </w:rPr>
            </w:pPr>
            <w:r w:rsidRPr="0028151D">
              <w:rPr>
                <w:color w:val="000000"/>
              </w:rPr>
              <w:t xml:space="preserve">The Panel has not considered issues of funding as this was outside the Terms of Reference for the Review. </w:t>
            </w:r>
            <w:r>
              <w:rPr>
                <w:rFonts w:ascii="Calibri" w:eastAsia="Calibri" w:hAnsi="Calibri" w:cs="Arial"/>
                <w:color w:val="000000"/>
              </w:rPr>
              <w:br/>
            </w:r>
          </w:p>
        </w:tc>
      </w:tr>
    </w:tbl>
    <w:p w14:paraId="7DB541F2" w14:textId="77777777" w:rsidR="00C13F18" w:rsidRDefault="00C13F18" w:rsidP="00BB708D"/>
    <w:p w14:paraId="2DAFCCD0" w14:textId="77777777" w:rsidR="00C13F18" w:rsidRDefault="00C13F18" w:rsidP="0055536C">
      <w:pPr>
        <w:pStyle w:val="Heading4"/>
      </w:pPr>
      <w:bookmarkStart w:id="6" w:name="_Toc152855287"/>
      <w:r>
        <w:lastRenderedPageBreak/>
        <w:t>One: Lift Student Outcomes</w:t>
      </w:r>
      <w:bookmarkEnd w:id="6"/>
    </w:p>
    <w:p w14:paraId="693C59F3" w14:textId="6C51D0F4" w:rsidR="007E10D5" w:rsidRDefault="00C13F18" w:rsidP="00E40B51">
      <w:r w:rsidRPr="00A30845">
        <w:t xml:space="preserve">Australia performs above the </w:t>
      </w:r>
      <w:r w:rsidR="006B0E04">
        <w:rPr>
          <w:rStyle w:val="normaltextrun"/>
          <w:rFonts w:ascii="Calibri" w:hAnsi="Calibri" w:cs="Calibri"/>
          <w:color w:val="000000"/>
          <w:bdr w:val="none" w:sz="0" w:space="0" w:color="auto" w:frame="1"/>
        </w:rPr>
        <w:t>Organisation for Economic Co-operation and Development (</w:t>
      </w:r>
      <w:r w:rsidRPr="00A30845">
        <w:t>OECD</w:t>
      </w:r>
      <w:r w:rsidR="006B0E04">
        <w:t>)</w:t>
      </w:r>
      <w:r w:rsidRPr="00A30845">
        <w:t xml:space="preserve"> average in </w:t>
      </w:r>
      <w:r w:rsidR="00C70318">
        <w:t>the Programme for International Student Assessment (</w:t>
      </w:r>
      <w:r w:rsidRPr="00A30845">
        <w:t>PISA</w:t>
      </w:r>
      <w:r w:rsidR="00C70318">
        <w:t>)</w:t>
      </w:r>
      <w:r w:rsidRPr="00A30845">
        <w:t xml:space="preserve"> and has fewer underperforming students than the OECD average</w:t>
      </w:r>
      <w:r w:rsidR="001B107B">
        <w:t>.</w:t>
      </w:r>
      <w:r w:rsidR="00974086">
        <w:rPr>
          <w:rStyle w:val="EndnoteReference"/>
        </w:rPr>
        <w:endnoteReference w:id="4"/>
      </w:r>
      <w:r w:rsidR="00CD0DF8">
        <w:t xml:space="preserve"> </w:t>
      </w:r>
      <w:r w:rsidR="00A2745B">
        <w:t xml:space="preserve">Australia’s </w:t>
      </w:r>
      <w:r w:rsidR="00B811F0">
        <w:t xml:space="preserve">relative </w:t>
      </w:r>
      <w:r w:rsidR="00A2745B">
        <w:t xml:space="preserve">international </w:t>
      </w:r>
      <w:r w:rsidR="00B811F0">
        <w:t>performance</w:t>
      </w:r>
      <w:r w:rsidR="00A2745B">
        <w:t xml:space="preserve"> as measured by </w:t>
      </w:r>
      <w:r w:rsidR="00C70318">
        <w:t>PISA improved between 2018 and 2022.</w:t>
      </w:r>
      <w:r w:rsidR="006241AA">
        <w:rPr>
          <w:rStyle w:val="EndnoteReference"/>
        </w:rPr>
        <w:endnoteReference w:id="5"/>
      </w:r>
      <w:r w:rsidR="00C70318">
        <w:t xml:space="preserve"> </w:t>
      </w:r>
      <w:r w:rsidR="006C5BD3" w:rsidRPr="00A30845">
        <w:t>Further,</w:t>
      </w:r>
      <w:r w:rsidRPr="00A30845">
        <w:t xml:space="preserve"> the impact of students’ socio-economic </w:t>
      </w:r>
      <w:r w:rsidR="00292390">
        <w:t>status had a lower-than-average impact on reading performance in PISA 2018, and average impact on mathematics performance in 2022.</w:t>
      </w:r>
      <w:r w:rsidR="0009318F">
        <w:rPr>
          <w:rStyle w:val="EndnoteReference"/>
        </w:rPr>
        <w:endnoteReference w:id="6"/>
      </w:r>
      <w:r w:rsidRPr="00A30845">
        <w:t xml:space="preserve"> </w:t>
      </w:r>
      <w:r w:rsidR="009C61FD">
        <w:t xml:space="preserve">Australia’s enrolment </w:t>
      </w:r>
      <w:r w:rsidR="00CA20E4" w:rsidRPr="00A30845">
        <w:t xml:space="preserve">rate in upper secondary vocational education </w:t>
      </w:r>
      <w:r w:rsidR="00CA20E4">
        <w:t>for 20 to 24 year-olds is above the OECD average</w:t>
      </w:r>
      <w:r w:rsidR="008F46F0">
        <w:t>,</w:t>
      </w:r>
      <w:r w:rsidR="00CA20E4">
        <w:rPr>
          <w:rStyle w:val="EndnoteReference"/>
        </w:rPr>
        <w:endnoteReference w:id="7"/>
      </w:r>
      <w:r w:rsidR="00CA20E4">
        <w:t xml:space="preserve"> </w:t>
      </w:r>
      <w:r w:rsidR="0090713B">
        <w:t xml:space="preserve">as </w:t>
      </w:r>
      <w:r w:rsidR="37B9BE4E">
        <w:t>are</w:t>
      </w:r>
      <w:r w:rsidR="00CA20E4">
        <w:t xml:space="preserve"> </w:t>
      </w:r>
      <w:r w:rsidR="004B1D9C">
        <w:t>the a</w:t>
      </w:r>
      <w:r w:rsidRPr="00A30845">
        <w:t xml:space="preserve">ttainment rates in upper secondary education and </w:t>
      </w:r>
      <w:r w:rsidR="00245C4E">
        <w:t>tertiary education</w:t>
      </w:r>
      <w:r w:rsidRPr="1D8654F9">
        <w:t>.</w:t>
      </w:r>
      <w:r w:rsidR="005715A8">
        <w:rPr>
          <w:rStyle w:val="EndnoteReference"/>
        </w:rPr>
        <w:endnoteReference w:id="8"/>
      </w:r>
      <w:r w:rsidR="007E10D5">
        <w:t xml:space="preserve"> </w:t>
      </w:r>
      <w:r w:rsidRPr="00CF6A21">
        <w:t xml:space="preserve">However, </w:t>
      </w:r>
      <w:r w:rsidRPr="1D8654F9">
        <w:t xml:space="preserve">while Australia is performing </w:t>
      </w:r>
      <w:r w:rsidR="6A38E539" w:rsidRPr="1D8654F9">
        <w:t>well</w:t>
      </w:r>
      <w:r w:rsidR="00EB523B">
        <w:t>,</w:t>
      </w:r>
      <w:r w:rsidRPr="1D8654F9">
        <w:t xml:space="preserve"> there is significant opportunity to strengthen our education system.</w:t>
      </w:r>
      <w:r w:rsidRPr="002F134E">
        <w:t xml:space="preserve"> </w:t>
      </w:r>
    </w:p>
    <w:p w14:paraId="4C51109E" w14:textId="6A19ED9D" w:rsidR="00C13F18" w:rsidRDefault="00C13F18" w:rsidP="00E40B51">
      <w:pPr>
        <w:rPr>
          <w:rFonts w:ascii="Calibri" w:eastAsia="Calibri" w:hAnsi="Calibri" w:cs="Calibri"/>
        </w:rPr>
      </w:pPr>
      <w:r w:rsidRPr="002F134E">
        <w:t xml:space="preserve">Since the </w:t>
      </w:r>
      <w:r>
        <w:t>2011</w:t>
      </w:r>
      <w:r w:rsidRPr="002F134E">
        <w:t xml:space="preserve"> Gonski </w:t>
      </w:r>
      <w:r>
        <w:t>report</w:t>
      </w:r>
      <w:r w:rsidRPr="002F134E">
        <w:t xml:space="preserve">, efforts to improve student outcomes have </w:t>
      </w:r>
      <w:r>
        <w:t xml:space="preserve">had </w:t>
      </w:r>
      <w:r w:rsidRPr="002F134E">
        <w:t>mixed</w:t>
      </w:r>
      <w:r>
        <w:t xml:space="preserve"> results</w:t>
      </w:r>
      <w:r w:rsidRPr="002F134E">
        <w:t>.</w:t>
      </w:r>
      <w:r w:rsidRPr="002F134E">
        <w:rPr>
          <w:vertAlign w:val="superscript"/>
        </w:rPr>
        <w:endnoteReference w:id="9"/>
      </w:r>
      <w:r w:rsidRPr="002F134E">
        <w:t xml:space="preserve"> The</w:t>
      </w:r>
      <w:r>
        <w:t xml:space="preserve"> school education system is performing well for some students</w:t>
      </w:r>
      <w:r w:rsidRPr="002F134E">
        <w:t xml:space="preserve">: for example, between 2011 and 2022, the proportion of </w:t>
      </w:r>
      <w:r w:rsidRPr="00910FA4">
        <w:t>20 to 24</w:t>
      </w:r>
      <w:r>
        <w:t>-</w:t>
      </w:r>
      <w:r w:rsidRPr="00910FA4">
        <w:t>year</w:t>
      </w:r>
      <w:r>
        <w:t>-</w:t>
      </w:r>
      <w:r w:rsidRPr="00910FA4">
        <w:t>olds</w:t>
      </w:r>
      <w:r w:rsidRPr="002F134E">
        <w:t xml:space="preserve"> who attained Year 12</w:t>
      </w:r>
      <w:r>
        <w:t>, Certificate III</w:t>
      </w:r>
      <w:r w:rsidRPr="002F134E">
        <w:t xml:space="preserve"> or </w:t>
      </w:r>
      <w:r>
        <w:t xml:space="preserve">higher </w:t>
      </w:r>
      <w:r w:rsidRPr="002F134E">
        <w:t>increased.</w:t>
      </w:r>
      <w:r w:rsidRPr="002F134E">
        <w:rPr>
          <w:vertAlign w:val="superscript"/>
        </w:rPr>
        <w:endnoteReference w:id="10"/>
      </w:r>
      <w:r w:rsidRPr="002F134E">
        <w:t xml:space="preserve"> </w:t>
      </w:r>
      <w:r w:rsidRPr="00A30845">
        <w:t>However, Australia’s overall performance in national and international school-age assessments has shown mixed results and the proportion of students regularly attending school continues to fall, in a trend that pre-dates COVID</w:t>
      </w:r>
      <w:r w:rsidRPr="00A30845">
        <w:noBreakHyphen/>
        <w:t>19.</w:t>
      </w:r>
      <w:r w:rsidRPr="00A30845">
        <w:rPr>
          <w:vertAlign w:val="superscript"/>
        </w:rPr>
        <w:endnoteReference w:id="11"/>
      </w:r>
      <w:r w:rsidRPr="00A30845">
        <w:t xml:space="preserve"> Academic outcomes for students from priority equity cohorts are consistently below those of the broader student population, with gaps that have not significantly narrowed, pointing to ongoing systemic barriers to achievement.</w:t>
      </w:r>
      <w:r w:rsidRPr="002F134E">
        <w:rPr>
          <w:rFonts w:ascii="Calibri" w:eastAsia="Calibri" w:hAnsi="Calibri" w:cs="Times New Roman"/>
          <w:vertAlign w:val="superscript"/>
        </w:rPr>
        <w:endnoteReference w:id="12"/>
      </w:r>
      <w:r w:rsidRPr="00CA3C00">
        <w:rPr>
          <w:rFonts w:ascii="Calibri" w:eastAsia="Calibri" w:hAnsi="Calibri" w:cs="Times New Roman"/>
        </w:rPr>
        <w:t xml:space="preserve"> </w:t>
      </w:r>
      <w:r w:rsidRPr="4D9798A7">
        <w:rPr>
          <w:rFonts w:ascii="Calibri" w:eastAsia="Calibri" w:hAnsi="Calibri" w:cs="Calibri"/>
        </w:rPr>
        <w:t>At the same time, the knowledge</w:t>
      </w:r>
      <w:r>
        <w:rPr>
          <w:rFonts w:ascii="Calibri" w:eastAsia="Calibri" w:hAnsi="Calibri" w:cs="Calibri"/>
        </w:rPr>
        <w:t xml:space="preserve"> and</w:t>
      </w:r>
      <w:r w:rsidRPr="4D9798A7">
        <w:rPr>
          <w:rFonts w:ascii="Calibri" w:eastAsia="Calibri" w:hAnsi="Calibri" w:cs="Calibri"/>
        </w:rPr>
        <w:t xml:space="preserve"> skills that young people will need to master in order to thrive in adult life and succeed in the Australian economy continue to </w:t>
      </w:r>
      <w:r>
        <w:rPr>
          <w:rFonts w:ascii="Calibri" w:eastAsia="Calibri" w:hAnsi="Calibri" w:cs="Calibri"/>
        </w:rPr>
        <w:t>evolve</w:t>
      </w:r>
      <w:r w:rsidRPr="4D9798A7">
        <w:rPr>
          <w:rFonts w:ascii="Calibri" w:eastAsia="Calibri" w:hAnsi="Calibri" w:cs="Calibri"/>
        </w:rPr>
        <w:t>.</w:t>
      </w:r>
    </w:p>
    <w:p w14:paraId="5CF75B0F" w14:textId="33183D19" w:rsidR="00C13F18" w:rsidRDefault="00C13F18" w:rsidP="00BB708D">
      <w:r w:rsidRPr="00A30845">
        <w:t>To improve student outcomes, the Panel considers it vital that governments, school systems and approved authorities put in place mechanisms to ensure all students receive evidence-based instruction in the classroom and that this be structured around a multi-tiered system of supports</w:t>
      </w:r>
      <w:r w:rsidRPr="002F134E">
        <w:t xml:space="preserve"> (</w:t>
      </w:r>
      <w:r w:rsidRPr="002F134E">
        <w:rPr>
          <w:b/>
          <w:bCs/>
        </w:rPr>
        <w:t>Recommendation 1A</w:t>
      </w:r>
      <w:r w:rsidRPr="002F134E">
        <w:t xml:space="preserve">). Noting the particular importance of targeting effort at students most at risk of falling behind, the Panel advocates for all </w:t>
      </w:r>
      <w:r>
        <w:t xml:space="preserve">approved authorities to support schools </w:t>
      </w:r>
      <w:r w:rsidRPr="002F134E">
        <w:t>to embed the ‘assess, teach, assess and adjust’ approach they have seen in action across the country to support early identification of student needs, provide targeted and intensive support so students can catch</w:t>
      </w:r>
      <w:r>
        <w:t xml:space="preserve"> </w:t>
      </w:r>
      <w:r w:rsidRPr="002F134E">
        <w:t>up, and monitor students to ensure they keep up with their peers.</w:t>
      </w:r>
      <w:r>
        <w:t xml:space="preserve"> Many teachers </w:t>
      </w:r>
      <w:r w:rsidR="008D2DD0">
        <w:t>and schools</w:t>
      </w:r>
      <w:r>
        <w:t xml:space="preserve"> across Australia already embed such an approach in their classroom</w:t>
      </w:r>
      <w:r w:rsidR="00DA72B6">
        <w:t>s</w:t>
      </w:r>
      <w:r>
        <w:t xml:space="preserve"> to track understanding and progress of their students and the Panel recommends that systems and approved authorities support all teachers to embed such practice. </w:t>
      </w:r>
    </w:p>
    <w:p w14:paraId="186D2A3D" w14:textId="39E37BA0" w:rsidR="00C13F18" w:rsidRDefault="00C13F18" w:rsidP="00BB708D">
      <w:r>
        <w:t>In order to reach their full potential, s</w:t>
      </w:r>
      <w:r w:rsidRPr="002F134E">
        <w:t xml:space="preserve">tudents </w:t>
      </w:r>
      <w:r>
        <w:t>must</w:t>
      </w:r>
      <w:r w:rsidRPr="002F134E">
        <w:t xml:space="preserve"> be equipped with a sophisticated repertoire of knowledge</w:t>
      </w:r>
      <w:r>
        <w:t>, skills</w:t>
      </w:r>
      <w:r w:rsidRPr="002F134E">
        <w:t xml:space="preserve"> and general capabilities spanning the breadth of the curriculum. </w:t>
      </w:r>
      <w:r w:rsidRPr="00A30845">
        <w:t>Supporting students to access and attain core literacy and numeracy skills is crucial to their ability to develop this wider repertoire. Strengthening existing and effective universal screening for literacy</w:t>
      </w:r>
      <w:r w:rsidR="00204E59" w:rsidRPr="00A30845">
        <w:t>, including</w:t>
      </w:r>
      <w:r w:rsidRPr="00A30845">
        <w:t xml:space="preserve"> phonics</w:t>
      </w:r>
      <w:r w:rsidR="00B74CD3" w:rsidRPr="00A30845">
        <w:t>,</w:t>
      </w:r>
      <w:r w:rsidRPr="00A30845">
        <w:t xml:space="preserve"> and numeracy in Year 1 is good practice which ensures students who are at risk of falling behind can be identified early and provided the supports they need to catch up and keep up</w:t>
      </w:r>
      <w:r w:rsidRPr="002F134E">
        <w:t xml:space="preserve"> (</w:t>
      </w:r>
      <w:r w:rsidRPr="002F134E">
        <w:rPr>
          <w:b/>
          <w:bCs/>
        </w:rPr>
        <w:t>Recommendation 1B</w:t>
      </w:r>
      <w:r w:rsidRPr="002F134E">
        <w:t xml:space="preserve">). </w:t>
      </w:r>
    </w:p>
    <w:p w14:paraId="2EFA2D32" w14:textId="0DB22CE9" w:rsidR="00C13F18" w:rsidRDefault="00C13F18" w:rsidP="00BB708D">
      <w:r w:rsidRPr="00A30845">
        <w:t>All</w:t>
      </w:r>
      <w:r w:rsidRPr="00A30845" w:rsidDel="4CA351E9">
        <w:t xml:space="preserve"> </w:t>
      </w:r>
      <w:r w:rsidRPr="00A30845">
        <w:t>educators should have access to the highest quality evidence-based professional development and curriculum resources to enhance their teaching expertise, empower</w:t>
      </w:r>
      <w:r w:rsidRPr="00A30845" w:rsidDel="4CA351E9">
        <w:t xml:space="preserve"> </w:t>
      </w:r>
      <w:r w:rsidRPr="00A30845">
        <w:t xml:space="preserve">them to use their professional judgement and exercise the </w:t>
      </w:r>
      <w:r w:rsidR="00817EAE" w:rsidRPr="00A30845">
        <w:t>full</w:t>
      </w:r>
      <w:r w:rsidRPr="00A30845">
        <w:t xml:space="preserve"> </w:t>
      </w:r>
      <w:r w:rsidRPr="00A30845" w:rsidDel="00817EAE">
        <w:t>repertoire</w:t>
      </w:r>
      <w:r w:rsidRPr="00A30845">
        <w:t xml:space="preserve"> of pedagogical tools to support the individual needs of their students</w:t>
      </w:r>
      <w:r>
        <w:t xml:space="preserve"> (</w:t>
      </w:r>
      <w:r w:rsidRPr="1D8654F9">
        <w:rPr>
          <w:b/>
          <w:bCs/>
        </w:rPr>
        <w:t>Recommendation 1C</w:t>
      </w:r>
      <w:r>
        <w:t>).</w:t>
      </w:r>
      <w:r w:rsidRPr="1D8654F9">
        <w:rPr>
          <w:b/>
          <w:bCs/>
        </w:rPr>
        <w:t xml:space="preserve"> </w:t>
      </w:r>
      <w:r>
        <w:t>This should</w:t>
      </w:r>
      <w:r w:rsidR="005351EC" w:rsidRPr="005351EC">
        <w:t xml:space="preserve"> align with the </w:t>
      </w:r>
      <w:r w:rsidR="00E83478">
        <w:t>core content</w:t>
      </w:r>
      <w:r w:rsidR="005351EC" w:rsidRPr="005351EC">
        <w:t xml:space="preserve"> in </w:t>
      </w:r>
      <w:r w:rsidR="005351EC" w:rsidRPr="00957302">
        <w:rPr>
          <w:i/>
        </w:rPr>
        <w:t>Strong Beginnings: Report of the Teacher Education Expert Panel</w:t>
      </w:r>
      <w:r w:rsidR="005351EC" w:rsidRPr="005351EC">
        <w:t xml:space="preserve"> and</w:t>
      </w:r>
      <w:r>
        <w:t xml:space="preserve"> include the establishment of a </w:t>
      </w:r>
      <w:r>
        <w:lastRenderedPageBreak/>
        <w:t>national framework for professional development accreditation and quality-assuring curriculum materials.</w:t>
      </w:r>
    </w:p>
    <w:p w14:paraId="4EA49222" w14:textId="5FF0FDD7" w:rsidR="00C13F18" w:rsidRDefault="00C13F18" w:rsidP="00BB708D">
      <w:r w:rsidRPr="00A30845">
        <w:t>The Panel heard that more needs to be done to support the post-school outcomes of students</w:t>
      </w:r>
      <w:r>
        <w:t>.</w:t>
      </w:r>
      <w:r w:rsidRPr="002F134E">
        <w:t xml:space="preserve"> </w:t>
      </w:r>
      <w:r>
        <w:rPr>
          <w:rFonts w:ascii="Calibri" w:eastAsia="Calibri" w:hAnsi="Calibri" w:cs="Calibri"/>
        </w:rPr>
        <w:t>Some</w:t>
      </w:r>
      <w:r w:rsidRPr="0F43E005">
        <w:rPr>
          <w:rFonts w:ascii="Calibri" w:eastAsia="Calibri" w:hAnsi="Calibri" w:cs="Calibri"/>
        </w:rPr>
        <w:t xml:space="preserve"> </w:t>
      </w:r>
      <w:r>
        <w:rPr>
          <w:rFonts w:ascii="Calibri" w:eastAsia="Calibri" w:hAnsi="Calibri" w:cs="Calibri"/>
        </w:rPr>
        <w:t xml:space="preserve">jurisdictions </w:t>
      </w:r>
      <w:r w:rsidRPr="0F43E005">
        <w:rPr>
          <w:rFonts w:ascii="Calibri" w:eastAsia="Calibri" w:hAnsi="Calibri" w:cs="Calibri"/>
        </w:rPr>
        <w:t xml:space="preserve">are already working to reform their pathways, curriculum, and assessment systems to support more students </w:t>
      </w:r>
      <w:r>
        <w:rPr>
          <w:rFonts w:ascii="Calibri" w:eastAsia="Calibri" w:hAnsi="Calibri" w:cs="Calibri"/>
        </w:rPr>
        <w:t xml:space="preserve">to </w:t>
      </w:r>
      <w:r w:rsidRPr="0F43E005">
        <w:rPr>
          <w:rFonts w:ascii="Calibri" w:eastAsia="Calibri" w:hAnsi="Calibri" w:cs="Calibri"/>
        </w:rPr>
        <w:t>mak</w:t>
      </w:r>
      <w:r>
        <w:rPr>
          <w:rFonts w:ascii="Calibri" w:eastAsia="Calibri" w:hAnsi="Calibri" w:cs="Calibri"/>
        </w:rPr>
        <w:t>e</w:t>
      </w:r>
      <w:r w:rsidRPr="0F43E005">
        <w:rPr>
          <w:rFonts w:ascii="Calibri" w:eastAsia="Calibri" w:hAnsi="Calibri" w:cs="Calibri"/>
        </w:rPr>
        <w:t xml:space="preserve"> a successful post-secondary transition. </w:t>
      </w:r>
      <w:r w:rsidR="00F92969" w:rsidRPr="00F92969">
        <w:rPr>
          <w:rFonts w:ascii="Calibri" w:eastAsia="Calibri" w:hAnsi="Calibri" w:cs="Calibri"/>
        </w:rPr>
        <w:t>For example, reviews such as the Gonski–Shergold review of the New South Wales vocational education and training sector and the Firth review of vocational and applied learning pathways in senior secondary schooling in Victoria have informed reforms.</w:t>
      </w:r>
      <w:r w:rsidR="00F92969">
        <w:rPr>
          <w:rFonts w:ascii="Calibri" w:eastAsia="Calibri" w:hAnsi="Calibri" w:cs="Calibri"/>
        </w:rPr>
        <w:t xml:space="preserve"> </w:t>
      </w:r>
      <w:r>
        <w:t xml:space="preserve">However, </w:t>
      </w:r>
      <w:r w:rsidRPr="002F134E">
        <w:t>a more rigorous and targeted approach during school is needed</w:t>
      </w:r>
      <w:r>
        <w:t xml:space="preserve">. </w:t>
      </w:r>
      <w:r w:rsidRPr="00A30845">
        <w:t>Jurisdictions should outline specific actions and initiatives they will take to ensure all students can transition successfully to further training, education and employment when they finish school</w:t>
      </w:r>
      <w:r w:rsidRPr="002F134E">
        <w:t xml:space="preserve"> (</w:t>
      </w:r>
      <w:r w:rsidRPr="002F134E">
        <w:rPr>
          <w:b/>
          <w:bCs/>
        </w:rPr>
        <w:t>Recommendation 1D</w:t>
      </w:r>
      <w:r w:rsidRPr="002F134E">
        <w:t>).</w:t>
      </w:r>
    </w:p>
    <w:p w14:paraId="1A86FA52" w14:textId="77777777" w:rsidR="00C13F18" w:rsidRDefault="00C13F18" w:rsidP="003315EE">
      <w:pPr>
        <w:pStyle w:val="Heading4"/>
        <w:rPr>
          <w:color w:val="01698C" w:themeColor="background2"/>
          <w:sz w:val="26"/>
        </w:rPr>
      </w:pPr>
      <w:bookmarkStart w:id="7" w:name="_Toc152855288"/>
      <w:r w:rsidRPr="002F134E">
        <w:t>Two: Improv</w:t>
      </w:r>
      <w:r>
        <w:t>e</w:t>
      </w:r>
      <w:r w:rsidRPr="002F134E">
        <w:t xml:space="preserve"> Equity</w:t>
      </w:r>
      <w:bookmarkEnd w:id="7"/>
    </w:p>
    <w:p w14:paraId="473DD8B5" w14:textId="2D9741C5" w:rsidR="00C13F18" w:rsidRDefault="00C13F18" w:rsidP="00BB708D">
      <w:r w:rsidRPr="002F134E">
        <w:t xml:space="preserve">All students should have access to a high-quality education, irrespective of their circumstances, background or postcode. </w:t>
      </w:r>
      <w:r w:rsidRPr="00A30845">
        <w:t>The Panel</w:t>
      </w:r>
      <w:r w:rsidRPr="00A30845" w:rsidDel="4CA351E9">
        <w:t xml:space="preserve"> </w:t>
      </w:r>
      <w:r w:rsidRPr="00A30845">
        <w:t>heard that far too many students face barriers to participation and achievement, particularly those who come from priority equity cohorts</w:t>
      </w:r>
      <w:r w:rsidRPr="002F134E">
        <w:t xml:space="preserve">. </w:t>
      </w:r>
      <w:r>
        <w:t>T</w:t>
      </w:r>
      <w:r w:rsidRPr="002F134E">
        <w:t>he needs of priority equity cohorts</w:t>
      </w:r>
      <w:r>
        <w:t>, including</w:t>
      </w:r>
      <w:r w:rsidRPr="002F134E">
        <w:t xml:space="preserve"> </w:t>
      </w:r>
      <w:r>
        <w:t>First Nations students; students living in regional, rural and remote locations; students with disability; and students from educationally disadvantaged backgrounds, must be urgently addressed</w:t>
      </w:r>
      <w:r w:rsidRPr="002F134E">
        <w:t xml:space="preserve">, including </w:t>
      </w:r>
      <w:r w:rsidRPr="00C5776D">
        <w:t xml:space="preserve">actions and partnerships </w:t>
      </w:r>
      <w:r>
        <w:t>focused on</w:t>
      </w:r>
      <w:r w:rsidRPr="00C5776D">
        <w:t xml:space="preserve"> addressing entrenched and</w:t>
      </w:r>
      <w:r>
        <w:t xml:space="preserve"> compounding</w:t>
      </w:r>
      <w:r w:rsidRPr="00C5776D">
        <w:t xml:space="preserve"> </w:t>
      </w:r>
      <w:r w:rsidRPr="002F134E">
        <w:t xml:space="preserve">disadvantage, to </w:t>
      </w:r>
      <w:r>
        <w:t>support</w:t>
      </w:r>
      <w:r w:rsidRPr="002F134E">
        <w:t xml:space="preserve"> them to </w:t>
      </w:r>
      <w:r>
        <w:t>reach their full potential</w:t>
      </w:r>
      <w:r w:rsidRPr="002F134E">
        <w:t xml:space="preserve">. </w:t>
      </w:r>
      <w:r w:rsidRPr="00A30845">
        <w:t>A first step must be to ensure that all schools have access to 100 per cent of Schooling Resource Standard funding as soon as possible</w:t>
      </w:r>
      <w:r w:rsidRPr="002F134E">
        <w:t>.</w:t>
      </w:r>
    </w:p>
    <w:p w14:paraId="25C59B7D" w14:textId="347D4B74" w:rsidR="00C13F18" w:rsidRDefault="00C13F18" w:rsidP="00BB708D">
      <w:r w:rsidRPr="00A30845">
        <w:t>Australian schools have some of the highest levels of social segregation</w:t>
      </w:r>
      <w:r w:rsidRPr="00A30845">
        <w:rPr>
          <w:rStyle w:val="EndnoteReference"/>
        </w:rPr>
        <w:endnoteReference w:id="13"/>
      </w:r>
      <w:r w:rsidRPr="00A30845">
        <w:t xml:space="preserve"> and this trend has worsened over time.</w:t>
      </w:r>
      <w:r>
        <w:t xml:space="preserve"> </w:t>
      </w:r>
      <w:r w:rsidRPr="00C448EF">
        <w:t xml:space="preserve">The </w:t>
      </w:r>
      <w:r>
        <w:t xml:space="preserve">quasi </w:t>
      </w:r>
      <w:r w:rsidRPr="00C448EF">
        <w:t>market</w:t>
      </w:r>
      <w:r>
        <w:t>-</w:t>
      </w:r>
      <w:r w:rsidRPr="00C448EF">
        <w:t>based nature of the Australian education system leads to limited socio</w:t>
      </w:r>
      <w:r>
        <w:noBreakHyphen/>
      </w:r>
      <w:r w:rsidRPr="00C448EF">
        <w:t>educational diversity in some schools and entrenches disadvantage for many students.</w:t>
      </w:r>
      <w:r w:rsidRPr="002F134E">
        <w:t xml:space="preserve"> </w:t>
      </w:r>
      <w:r w:rsidRPr="00A30845">
        <w:t xml:space="preserve">The Panel considers that significant further work is required by </w:t>
      </w:r>
      <w:r w:rsidRPr="00A30845">
        <w:rPr>
          <w:color w:val="000000"/>
        </w:rPr>
        <w:t>governments</w:t>
      </w:r>
      <w:r w:rsidRPr="00A30845">
        <w:rPr>
          <w:b/>
          <w:color w:val="000000"/>
        </w:rPr>
        <w:t xml:space="preserve">, </w:t>
      </w:r>
      <w:r w:rsidRPr="00A30845">
        <w:rPr>
          <w:color w:val="000000"/>
        </w:rPr>
        <w:t xml:space="preserve">school systems and approved authorities </w:t>
      </w:r>
      <w:r w:rsidRPr="00A30845">
        <w:t>to ensure all students can learn in a socio</w:t>
      </w:r>
      <w:r w:rsidRPr="00A30845">
        <w:noBreakHyphen/>
        <w:t>educationally diverse environment (</w:t>
      </w:r>
      <w:r w:rsidRPr="00A30845">
        <w:rPr>
          <w:b/>
        </w:rPr>
        <w:t>Recommendation 2A</w:t>
      </w:r>
      <w:r w:rsidRPr="00A30845">
        <w:t>). Schools with concentrations of disadvantage should also be supported to attract and retain highly</w:t>
      </w:r>
      <w:r w:rsidR="001E0226" w:rsidRPr="00A30845">
        <w:t xml:space="preserve"> </w:t>
      </w:r>
      <w:r w:rsidRPr="00A30845">
        <w:t>effective teachers and leade</w:t>
      </w:r>
      <w:r w:rsidRPr="002F134E">
        <w:t>rs</w:t>
      </w:r>
      <w:r>
        <w:t xml:space="preserve">, accompanied by high-quality curriculum resources and effective professional </w:t>
      </w:r>
      <w:r w:rsidR="00551D0F">
        <w:t>development</w:t>
      </w:r>
      <w:r>
        <w:t>,</w:t>
      </w:r>
      <w:r w:rsidRPr="002F134E">
        <w:t xml:space="preserve"> who can </w:t>
      </w:r>
      <w:r>
        <w:t>provide education that</w:t>
      </w:r>
      <w:r w:rsidRPr="002F134E">
        <w:t xml:space="preserve"> meet</w:t>
      </w:r>
      <w:r>
        <w:t>s</w:t>
      </w:r>
      <w:r w:rsidRPr="002F134E">
        <w:t xml:space="preserve"> individual student needs.</w:t>
      </w:r>
    </w:p>
    <w:p w14:paraId="28EAE17B" w14:textId="2199B686" w:rsidR="00C13F18" w:rsidRDefault="00C13F18" w:rsidP="00BB708D">
      <w:r w:rsidRPr="00A87A74">
        <w:t>Many students and their families have difficulty in navigating and accessing the services students require to effectively engage in education</w:t>
      </w:r>
      <w:r>
        <w:t>.</w:t>
      </w:r>
      <w:r w:rsidRPr="002F134E">
        <w:t xml:space="preserve"> </w:t>
      </w:r>
      <w:r w:rsidRPr="00A30845">
        <w:t>The Panel believes governments should support schools to better connect students to a wide range of community and health services (including allied health services). The Panel has seen the success of ‘full-service school’ models in connecting students to services and believes that such models must be more widely implemented to better meet the needs of students experiencing disadvantage</w:t>
      </w:r>
      <w:r w:rsidRPr="002F134E">
        <w:t xml:space="preserve"> (</w:t>
      </w:r>
      <w:r w:rsidRPr="002F134E">
        <w:rPr>
          <w:b/>
          <w:bCs/>
        </w:rPr>
        <w:t>Recommendation 2B</w:t>
      </w:r>
      <w:r w:rsidRPr="002F134E">
        <w:t>).</w:t>
      </w:r>
    </w:p>
    <w:p w14:paraId="55D8E1B5" w14:textId="45C467DF" w:rsidR="00C13F18" w:rsidRDefault="00C13F18" w:rsidP="00BB708D">
      <w:r>
        <w:t xml:space="preserve">Far too many </w:t>
      </w:r>
      <w:r w:rsidRPr="00AE1B8C">
        <w:t xml:space="preserve">First Nations </w:t>
      </w:r>
      <w:r>
        <w:t>students are not being supported to reach their full learning potential</w:t>
      </w:r>
      <w:r w:rsidRPr="00AE1B8C">
        <w:t xml:space="preserve">. </w:t>
      </w:r>
      <w:r w:rsidRPr="00A30845">
        <w:t>To better support these students, there should be a First Nations led approach to developing a First Nations Education Policy (</w:t>
      </w:r>
      <w:r w:rsidRPr="00A30845">
        <w:rPr>
          <w:b/>
        </w:rPr>
        <w:t>Recommendation 2C</w:t>
      </w:r>
      <w:r w:rsidRPr="00A30845">
        <w:t>). The policy should support governments, school systems and approved authorities to implement evidence-based approaches to build the cultural responsiveness of teaching staff, assessments and assessment tools. The policy should also inform the design of curriculum, projects and language resources to ensure they are culturally appropriate</w:t>
      </w:r>
      <w:r>
        <w:t>.</w:t>
      </w:r>
      <w:r w:rsidRPr="002F134E">
        <w:t xml:space="preserve">  </w:t>
      </w:r>
    </w:p>
    <w:p w14:paraId="7C57B52A" w14:textId="0AF4D6CD" w:rsidR="00C13F18" w:rsidRDefault="008640C9" w:rsidP="00BB708D">
      <w:bookmarkStart w:id="8" w:name="_Hlk151387366"/>
      <w:r>
        <w:lastRenderedPageBreak/>
        <w:t>In</w:t>
      </w:r>
      <w:r w:rsidR="00C13F18" w:rsidRPr="00A30845">
        <w:t xml:space="preserve"> 2022, over one in five students receive an educational adjustment in Australian schools</w:t>
      </w:r>
      <w:r w:rsidR="00C13F18" w:rsidRPr="00A30845">
        <w:rPr>
          <w:rStyle w:val="EndnoteReference"/>
        </w:rPr>
        <w:endnoteReference w:id="14"/>
      </w:r>
      <w:r w:rsidR="00C13F18" w:rsidRPr="00A30845">
        <w:t xml:space="preserve">  Further, in 2018, nearly nine in ten school students with a disability attended a mainstream school.</w:t>
      </w:r>
      <w:r w:rsidR="00C13F18" w:rsidRPr="00A30845">
        <w:rPr>
          <w:rStyle w:val="EndnoteReference"/>
        </w:rPr>
        <w:endnoteReference w:id="15"/>
      </w:r>
      <w:r w:rsidR="00C13F18" w:rsidRPr="00A30845">
        <w:t xml:space="preserve"> This requires that inclusive education be embedded across the school system to support the needs of students with disability</w:t>
      </w:r>
      <w:r w:rsidR="00C13F18">
        <w:t xml:space="preserve">. </w:t>
      </w:r>
      <w:bookmarkEnd w:id="8"/>
      <w:r w:rsidR="00C13F18">
        <w:t xml:space="preserve">Recent reviews including the </w:t>
      </w:r>
      <w:r w:rsidR="00C13F18" w:rsidRPr="0086336F">
        <w:t>Royal Commission into Violence, Abuse, Neglect and Exploitation of People with Disability</w:t>
      </w:r>
      <w:r w:rsidR="00C13F18">
        <w:t xml:space="preserve">, and the </w:t>
      </w:r>
      <w:r w:rsidR="00C13F18" w:rsidRPr="002B22DF">
        <w:t>National Disability Insurance Scheme Review</w:t>
      </w:r>
      <w:r w:rsidR="00C13F18">
        <w:t xml:space="preserve">, show that </w:t>
      </w:r>
      <w:r w:rsidR="00C13F18" w:rsidRPr="00F974A2">
        <w:t xml:space="preserve">more could be done to strengthen </w:t>
      </w:r>
      <w:r w:rsidR="00C13F18">
        <w:t xml:space="preserve">the </w:t>
      </w:r>
      <w:r w:rsidR="00C13F18" w:rsidRPr="00F974A2">
        <w:t>quality of inclusive</w:t>
      </w:r>
      <w:r w:rsidR="00C13F18">
        <w:t xml:space="preserve"> education, and that there is an urgent need to better support students with disability. </w:t>
      </w:r>
      <w:r w:rsidR="00C13F18" w:rsidRPr="00A30845">
        <w:t>The Panel considers that governments, school systems and approved authorities must commit to continuing to build the capability of schools and educators to embed inclusive education in their school culture and teaching practices</w:t>
      </w:r>
      <w:r w:rsidR="00C13F18">
        <w:t xml:space="preserve"> </w:t>
      </w:r>
      <w:r w:rsidR="00C13F18" w:rsidRPr="002F134E">
        <w:t>(</w:t>
      </w:r>
      <w:r w:rsidR="00C13F18" w:rsidRPr="002F134E">
        <w:rPr>
          <w:b/>
          <w:bCs/>
        </w:rPr>
        <w:t>Recommendation 2D</w:t>
      </w:r>
      <w:r w:rsidR="00C13F18" w:rsidRPr="002F134E">
        <w:t>)</w:t>
      </w:r>
      <w:r w:rsidR="00C13F18">
        <w:t xml:space="preserve">. This would </w:t>
      </w:r>
      <w:r w:rsidR="00C13F18" w:rsidRPr="002F134E">
        <w:t xml:space="preserve">ensure every student with disability receives an education that values their strengths and capabilities. </w:t>
      </w:r>
      <w:r w:rsidR="00C13F18">
        <w:t xml:space="preserve">Further, </w:t>
      </w:r>
      <w:r w:rsidR="00C13F18" w:rsidRPr="002A5B2C">
        <w:t>the Panel supports calls for the design and implementation of inclusive education policies to</w:t>
      </w:r>
      <w:r w:rsidR="00C13F18">
        <w:t xml:space="preserve"> be </w:t>
      </w:r>
      <w:r w:rsidR="00C13F18" w:rsidRPr="002A5B2C">
        <w:t>co</w:t>
      </w:r>
      <w:r w:rsidR="00C13F18">
        <w:t>-</w:t>
      </w:r>
      <w:r w:rsidR="00C13F18" w:rsidRPr="002A5B2C">
        <w:t>designed</w:t>
      </w:r>
      <w:r w:rsidR="00C13F18">
        <w:t xml:space="preserve"> with </w:t>
      </w:r>
      <w:r w:rsidR="00C13F18" w:rsidRPr="002A5B2C">
        <w:t xml:space="preserve">students with </w:t>
      </w:r>
      <w:r w:rsidR="00C13F18">
        <w:t>disability.</w:t>
      </w:r>
    </w:p>
    <w:p w14:paraId="4BCE1959" w14:textId="77777777" w:rsidR="00C13F18" w:rsidRDefault="00C13F18" w:rsidP="006F559A">
      <w:pPr>
        <w:pStyle w:val="Heading4"/>
        <w:rPr>
          <w:color w:val="01698C" w:themeColor="background2"/>
          <w:sz w:val="26"/>
        </w:rPr>
      </w:pPr>
      <w:bookmarkStart w:id="9" w:name="_Toc152855289"/>
      <w:r w:rsidRPr="002F134E">
        <w:t>Three: Improv</w:t>
      </w:r>
      <w:r>
        <w:t>e</w:t>
      </w:r>
      <w:r w:rsidRPr="002F134E">
        <w:t xml:space="preserve"> Student Wellbeing</w:t>
      </w:r>
      <w:bookmarkEnd w:id="9"/>
    </w:p>
    <w:p w14:paraId="3CAF465F" w14:textId="344DAF94" w:rsidR="00C13F18" w:rsidRDefault="00C13F18" w:rsidP="00BB708D">
      <w:r w:rsidRPr="00A30845">
        <w:t>Positive mental health and wellbeing is a crucial foundation for lifting student achievement, engagement and attendance. However, data</w:t>
      </w:r>
      <w:r w:rsidRPr="00A30845">
        <w:rPr>
          <w:rFonts w:ascii="Calibri" w:hAnsi="Calibri" w:cs="Calibri"/>
        </w:rPr>
        <w:t xml:space="preserve"> shows increasing prevalence of </w:t>
      </w:r>
      <w:r w:rsidRPr="00A30845">
        <w:rPr>
          <w:rFonts w:ascii="Calibri" w:eastAsia="Calibri" w:hAnsi="Calibri" w:cs="Calibri"/>
        </w:rPr>
        <w:t>psychological distress among young people over the last 10</w:t>
      </w:r>
      <w:r w:rsidRPr="00A30845">
        <w:rPr>
          <w:rFonts w:ascii="Calibri" w:hAnsi="Calibri" w:cs="Calibri"/>
        </w:rPr>
        <w:t xml:space="preserve"> years</w:t>
      </w:r>
      <w:r w:rsidRPr="002F134E">
        <w:rPr>
          <w:rFonts w:ascii="Calibri" w:hAnsi="Calibri" w:cs="Calibri"/>
        </w:rPr>
        <w:t>.</w:t>
      </w:r>
      <w:r w:rsidRPr="002F134E">
        <w:rPr>
          <w:rFonts w:ascii="Calibri" w:hAnsi="Calibri" w:cs="Calibri"/>
          <w:vertAlign w:val="superscript"/>
        </w:rPr>
        <w:endnoteReference w:id="16"/>
      </w:r>
      <w:r w:rsidRPr="002F134E">
        <w:rPr>
          <w:rFonts w:ascii="Calibri" w:hAnsi="Calibri" w:cs="Calibri"/>
        </w:rPr>
        <w:t xml:space="preserve"> </w:t>
      </w:r>
      <w:r>
        <w:t>While</w:t>
      </w:r>
      <w:r w:rsidRPr="002F134E">
        <w:t xml:space="preserve"> governments, </w:t>
      </w:r>
      <w:r>
        <w:t>school</w:t>
      </w:r>
      <w:r w:rsidRPr="002F134E">
        <w:t xml:space="preserve"> systems and approved authorities have made substantial investments in student mental health and wellbeing initiatives, there is a cluttered and fragmented landscape of supports which can be difficult for students, families and schools to navigate.</w:t>
      </w:r>
    </w:p>
    <w:p w14:paraId="2B2B7897" w14:textId="2355973C" w:rsidR="00C13F18" w:rsidRDefault="00C13F18" w:rsidP="00BB708D">
      <w:r w:rsidRPr="00A30845">
        <w:t>The drivers of poor wellbeing in school-aged children and young people are varied, and improving student wellbeing cannot be the work of schools alone</w:t>
      </w:r>
      <w:r w:rsidRPr="002F134E">
        <w:t xml:space="preserve">. </w:t>
      </w:r>
    </w:p>
    <w:p w14:paraId="4232B6B6" w14:textId="6C14B6FF" w:rsidR="00C13F18" w:rsidRDefault="00C13F18" w:rsidP="1D8654F9">
      <w:r w:rsidRPr="00A30845">
        <w:t>The Panel regards developing a national wellbeing measure to be a priority for the next Agreement</w:t>
      </w:r>
      <w:r w:rsidR="006628A1">
        <w:t xml:space="preserve"> (</w:t>
      </w:r>
      <w:r w:rsidR="006628A1" w:rsidRPr="1D8654F9">
        <w:rPr>
          <w:b/>
          <w:bCs/>
        </w:rPr>
        <w:t>Recommendation 3A</w:t>
      </w:r>
      <w:r w:rsidR="006628A1">
        <w:t>)</w:t>
      </w:r>
      <w:r w:rsidRPr="00A30845">
        <w:t>. This will allow governments, school systems and approved authorities to monitor and evaluate the effectiveness of efforts and investments aimed at improving wellbeing outcomes at a national and cohort level. Importantly this measure should not be used to compare the performance of schools or schooling systems</w:t>
      </w:r>
      <w:r>
        <w:t xml:space="preserve">. </w:t>
      </w:r>
    </w:p>
    <w:p w14:paraId="3DBDF6AC" w14:textId="4B83B836" w:rsidR="00C13F18" w:rsidRDefault="00C13F18" w:rsidP="1D8654F9">
      <w:r>
        <w:t>Many aspects of student wellbeing are well outside of the control of any school. This is why the measure should focus only on</w:t>
      </w:r>
      <w:r w:rsidRPr="1D8654F9">
        <w:rPr>
          <w:color w:val="000000" w:themeColor="text1"/>
        </w:rPr>
        <w:t xml:space="preserve"> domains squarely within the remit of schools: belonging, safety, cultural safety, engagement, and classroom disruption</w:t>
      </w:r>
      <w:r>
        <w:t>.</w:t>
      </w:r>
      <w:r w:rsidRPr="1D8654F9">
        <w:rPr>
          <w:b/>
          <w:bCs/>
        </w:rPr>
        <w:t xml:space="preserve"> </w:t>
      </w:r>
      <w:r w:rsidRPr="00A30845">
        <w:t>In addition, investments in specialist staff, professional development, and evidence-based resources for staff could better place schools and systems to meet the wellbeing needs of students</w:t>
      </w:r>
      <w:r>
        <w:t xml:space="preserve"> (</w:t>
      </w:r>
      <w:r w:rsidRPr="1D8654F9">
        <w:rPr>
          <w:b/>
          <w:bCs/>
        </w:rPr>
        <w:t>Recommendation 3B</w:t>
      </w:r>
      <w:r>
        <w:t>).</w:t>
      </w:r>
    </w:p>
    <w:p w14:paraId="3BACF8B4" w14:textId="77777777" w:rsidR="00C13F18" w:rsidRDefault="00C13F18" w:rsidP="006F559A">
      <w:pPr>
        <w:pStyle w:val="Heading4"/>
      </w:pPr>
      <w:bookmarkStart w:id="10" w:name="_Toc152855290"/>
      <w:r w:rsidRPr="002F134E">
        <w:t>Four: Attract and Retain Teachers</w:t>
      </w:r>
      <w:bookmarkEnd w:id="10"/>
    </w:p>
    <w:p w14:paraId="648DE067" w14:textId="173EBDC5" w:rsidR="00C13F18" w:rsidRDefault="00C13F18" w:rsidP="00BB708D">
      <w:r w:rsidRPr="00A30845">
        <w:t xml:space="preserve">Australia’s teachers are skilled, knowledgeable and </w:t>
      </w:r>
      <w:r w:rsidR="0032429A" w:rsidRPr="00A30845">
        <w:t xml:space="preserve">committed </w:t>
      </w:r>
      <w:r w:rsidRPr="00A30845">
        <w:t>individuals who are committed to creating positive and meaningful school experiences for all students</w:t>
      </w:r>
      <w:r>
        <w:t xml:space="preserve">. The teaching profession is </w:t>
      </w:r>
      <w:r w:rsidRPr="002F134E">
        <w:t>multi-faceted</w:t>
      </w:r>
      <w:r>
        <w:t>,</w:t>
      </w:r>
      <w:r w:rsidRPr="002F134E">
        <w:t xml:space="preserve"> requiring broad expertise, deep pedagogical and content knowledge, and the ability to manage challenging classroom and school situations. </w:t>
      </w:r>
    </w:p>
    <w:p w14:paraId="6B42F35D" w14:textId="0A0F3B44" w:rsidR="00C13F18" w:rsidRDefault="00C13F18" w:rsidP="00235AA4">
      <w:r w:rsidRPr="00A30845">
        <w:t>Teaching is the most influential in-school factor in improving student outcomes,</w:t>
      </w:r>
      <w:r w:rsidR="005137C9">
        <w:rPr>
          <w:rStyle w:val="EndnoteReference"/>
        </w:rPr>
        <w:endnoteReference w:id="17"/>
      </w:r>
      <w:r w:rsidR="00D70F5A">
        <w:t xml:space="preserve"> </w:t>
      </w:r>
      <w:r w:rsidRPr="00A30845">
        <w:t>however the Panel also acknowledges that teachers do not work in isolation. Highly-effective teaching must be accompanied by effective support and training for educators, a positive learning environment that promotes a culture of learning, access to high quality resources, and supportive partnerships with parents and communities.</w:t>
      </w:r>
      <w:r>
        <w:t xml:space="preserve"> </w:t>
      </w:r>
    </w:p>
    <w:p w14:paraId="3FA9916B" w14:textId="2F7E0723" w:rsidR="00C13F18" w:rsidRDefault="00C13F18" w:rsidP="00BB708D">
      <w:r w:rsidRPr="00A30845">
        <w:lastRenderedPageBreak/>
        <w:t>However, expectations and workloads of teachers have grown over time,</w:t>
      </w:r>
      <w:r>
        <w:t xml:space="preserve"> along with changing economic, cultural and demographic conditions.</w:t>
      </w:r>
      <w:r w:rsidRPr="002F134E">
        <w:t xml:space="preserve"> </w:t>
      </w:r>
      <w:r w:rsidRPr="00A30845">
        <w:t>Despite the dedication and efforts of teachers, these demands are taking a huge toll on the workforce and are undermining the sector’s ability to attract and retain teachers. Impacts are more acute in schools serving students who experience disadvantage, and in regional</w:t>
      </w:r>
      <w:r w:rsidR="009C2E8E">
        <w:t>, rural</w:t>
      </w:r>
      <w:r w:rsidRPr="00A30845">
        <w:t xml:space="preserve"> and remote communities</w:t>
      </w:r>
      <w:r w:rsidRPr="002F134E">
        <w:t>.</w:t>
      </w:r>
      <w:r>
        <w:t xml:space="preserve"> </w:t>
      </w:r>
      <w:r w:rsidRPr="00A30845">
        <w:t xml:space="preserve">It was also reiterated to the Panel through consultation </w:t>
      </w:r>
      <w:r w:rsidRPr="00A30845">
        <w:rPr>
          <w:rFonts w:ascii="Calibri" w:hAnsi="Calibri" w:cs="Calibri"/>
        </w:rPr>
        <w:t>the challenge of implementing reform in the context of workforce shortages</w:t>
      </w:r>
      <w:r w:rsidR="007F03CB">
        <w:rPr>
          <w:rFonts w:ascii="Calibri" w:hAnsi="Calibri" w:cs="Calibri"/>
        </w:rPr>
        <w:t>.</w:t>
      </w:r>
    </w:p>
    <w:p w14:paraId="78B77D3D" w14:textId="5D02F359" w:rsidR="00C13F18" w:rsidRDefault="00C13F18" w:rsidP="00BB708D">
      <w:r w:rsidRPr="00A30845">
        <w:t>Reducing teacher workloads and building educator capability is necessary to support attraction and retention</w:t>
      </w:r>
      <w:r w:rsidRPr="002F134E">
        <w:t xml:space="preserve">. The </w:t>
      </w:r>
      <w:r w:rsidRPr="001A5F2D">
        <w:t>Panel considers that many of the recommend</w:t>
      </w:r>
      <w:r>
        <w:t>ations</w:t>
      </w:r>
      <w:r w:rsidRPr="001A5F2D">
        <w:t xml:space="preserve"> across the </w:t>
      </w:r>
      <w:r>
        <w:t xml:space="preserve">seven </w:t>
      </w:r>
      <w:r w:rsidRPr="001A5F2D">
        <w:t xml:space="preserve">reform directions </w:t>
      </w:r>
      <w:r>
        <w:t xml:space="preserve">will </w:t>
      </w:r>
      <w:r w:rsidRPr="001A5F2D">
        <w:t>reduce workload</w:t>
      </w:r>
      <w:r>
        <w:t>s</w:t>
      </w:r>
      <w:r w:rsidRPr="001A5F2D">
        <w:t xml:space="preserve"> </w:t>
      </w:r>
      <w:r>
        <w:t>while empowering teachers to lift student outcomes</w:t>
      </w:r>
      <w:r w:rsidRPr="001A5F2D">
        <w:t xml:space="preserve"> </w:t>
      </w:r>
      <w:r>
        <w:t xml:space="preserve">(see </w:t>
      </w:r>
      <w:r w:rsidRPr="007E4B19">
        <w:t>Box 1</w:t>
      </w:r>
      <w:r w:rsidR="008223B0">
        <w:t>3</w:t>
      </w:r>
      <w:r>
        <w:t xml:space="preserve">). In addition, </w:t>
      </w:r>
      <w:r w:rsidRPr="00A30845">
        <w:t>giving more teachers and school leaders greater access to specialised training in managing complex educational settings; providing more quality professional development, including mentoring and coaching; and continuing to implement the National Teacher Workforce Action Plan will lift educator capability</w:t>
      </w:r>
      <w:r>
        <w:t xml:space="preserve"> </w:t>
      </w:r>
      <w:r w:rsidRPr="002F134E">
        <w:t>(</w:t>
      </w:r>
      <w:r w:rsidRPr="002F134E">
        <w:rPr>
          <w:b/>
          <w:bCs/>
        </w:rPr>
        <w:t>Recommendation 4A</w:t>
      </w:r>
      <w:r w:rsidRPr="002F134E">
        <w:t>).</w:t>
      </w:r>
    </w:p>
    <w:p w14:paraId="324C8C2A" w14:textId="13E29D1D" w:rsidR="00C13F18" w:rsidRDefault="00C13F18" w:rsidP="00BB708D">
      <w:r w:rsidRPr="00A30845">
        <w:t>More must be done to ensure the classroom workforce is diverse</w:t>
      </w:r>
      <w:r w:rsidRPr="002F134E">
        <w:t>. The Panel heard</w:t>
      </w:r>
      <w:r>
        <w:t xml:space="preserve"> about</w:t>
      </w:r>
      <w:r w:rsidRPr="002F134E">
        <w:t xml:space="preserve"> the lack of diversity </w:t>
      </w:r>
      <w:r>
        <w:t>among</w:t>
      </w:r>
      <w:r w:rsidRPr="002F134E">
        <w:t xml:space="preserve"> classroom teachers, </w:t>
      </w:r>
      <w:r w:rsidRPr="00A30845">
        <w:t>and the need to address cultural safety and racism in schools in order to attract a workforce that better reflects the diverse communities they serve</w:t>
      </w:r>
      <w:r w:rsidRPr="002F134E">
        <w:t xml:space="preserve"> (</w:t>
      </w:r>
      <w:r w:rsidRPr="002F134E">
        <w:rPr>
          <w:b/>
          <w:bCs/>
        </w:rPr>
        <w:t>Recommendation 4</w:t>
      </w:r>
      <w:r>
        <w:rPr>
          <w:b/>
          <w:bCs/>
        </w:rPr>
        <w:t>B</w:t>
      </w:r>
      <w:r w:rsidRPr="002F134E">
        <w:t>). The Panel also heard that</w:t>
      </w:r>
      <w:r>
        <w:t xml:space="preserve"> many</w:t>
      </w:r>
      <w:r w:rsidRPr="002F134E">
        <w:t xml:space="preserve"> teachers do not feel adequately recognised or valued, despite competitive starting salaries. </w:t>
      </w:r>
      <w:r w:rsidRPr="00A30845">
        <w:t>Better incentives, enhanced career pathways and better employment conditions are needed to attract and retain teachers and school staff</w:t>
      </w:r>
      <w:r w:rsidRPr="002F134E">
        <w:t xml:space="preserve"> (</w:t>
      </w:r>
      <w:r w:rsidRPr="002F134E">
        <w:rPr>
          <w:b/>
          <w:bCs/>
        </w:rPr>
        <w:t>Recommendation 4</w:t>
      </w:r>
      <w:r>
        <w:rPr>
          <w:b/>
          <w:bCs/>
        </w:rPr>
        <w:t>C</w:t>
      </w:r>
      <w:r w:rsidRPr="002F134E">
        <w:t>).</w:t>
      </w:r>
    </w:p>
    <w:p w14:paraId="3DA9FC9A" w14:textId="4AB2F1B0" w:rsidR="00C13F18" w:rsidRDefault="00C13F18" w:rsidP="00BB708D">
      <w:r w:rsidRPr="00A30845">
        <w:t>Greater national registration consistency would support school systems to more effectively plan and deploy a national teacher workforce. The Panel believes that jurisdictions should further work together to drive the harmonisation of teacher registration across Australia, encourage teacher mobility, and allow for greater data sharing</w:t>
      </w:r>
      <w:r w:rsidRPr="002F134E">
        <w:t xml:space="preserve"> (</w:t>
      </w:r>
      <w:r w:rsidRPr="002F134E">
        <w:rPr>
          <w:b/>
          <w:bCs/>
        </w:rPr>
        <w:t>Recommendation 4D</w:t>
      </w:r>
      <w:r w:rsidRPr="002F134E">
        <w:t>).</w:t>
      </w:r>
    </w:p>
    <w:p w14:paraId="3D4C7584" w14:textId="77777777" w:rsidR="00C13F18" w:rsidRDefault="00C13F18" w:rsidP="00991FA3">
      <w:pPr>
        <w:pStyle w:val="Heading4"/>
        <w:rPr>
          <w:color w:val="01698C" w:themeColor="background2"/>
          <w:sz w:val="26"/>
        </w:rPr>
      </w:pPr>
      <w:bookmarkStart w:id="11" w:name="_Toc152855291"/>
      <w:r w:rsidRPr="002F134E">
        <w:t>Five: R</w:t>
      </w:r>
      <w:r w:rsidRPr="003E3225">
        <w:t>educ</w:t>
      </w:r>
      <w:r>
        <w:t>e</w:t>
      </w:r>
      <w:r w:rsidRPr="003E3225">
        <w:t xml:space="preserve"> Data Gaps and Limitations</w:t>
      </w:r>
      <w:bookmarkEnd w:id="11"/>
    </w:p>
    <w:p w14:paraId="39450D10" w14:textId="32B081D6" w:rsidR="00C13F18" w:rsidRDefault="00C13F18" w:rsidP="00BB708D">
      <w:r>
        <w:t xml:space="preserve">The use of and opportunities provided by data to inform learning, decision-making and system organisation are growing. While there are important innovations taking place and new technologies are available to support educational decision-making, </w:t>
      </w:r>
      <w:r w:rsidRPr="002F134E">
        <w:t>significant</w:t>
      </w:r>
      <w:r>
        <w:t xml:space="preserve"> data</w:t>
      </w:r>
      <w:r w:rsidRPr="002F134E">
        <w:t xml:space="preserve"> gaps and limitations </w:t>
      </w:r>
      <w:r>
        <w:t xml:space="preserve">remain. In particular, </w:t>
      </w:r>
      <w:r w:rsidRPr="00A30845">
        <w:t>the Panel heard from stakeholders that data gaps for priority equity cohorts are profound, especially for students with disability. This constrains the ability of governments, school systems and approved authorities to understand system performance, promote accountability, and support real improvements in student outcomes</w:t>
      </w:r>
      <w:r w:rsidRPr="002F134E">
        <w:t>.</w:t>
      </w:r>
    </w:p>
    <w:p w14:paraId="2912FCED" w14:textId="553E93CB" w:rsidR="00C13F18" w:rsidRDefault="00C13F18" w:rsidP="1D8654F9">
      <w:pPr>
        <w:rPr>
          <w:rFonts w:ascii="Calibri" w:eastAsia="Calibri" w:hAnsi="Calibri" w:cs="Calibri"/>
        </w:rPr>
      </w:pPr>
      <w:r w:rsidRPr="00A30845">
        <w:t>Reporting on current NSRA priorities and targets is dispersed, with no standalone source where the public and stakeholders can gain a ‘clear read’ of progress against NSRA outcomes</w:t>
      </w:r>
      <w:r>
        <w:t xml:space="preserve">. This impedes the community’s ability to hold governments, school systems and approved authorities accountable. </w:t>
      </w:r>
      <w:r w:rsidRPr="00A30845">
        <w:t>The Panel recommends that an existing independent body take on the role of data custodian and be tasked with the development of a more mature approach to data governance and sharing, which would support coordination of both existing and new education data</w:t>
      </w:r>
      <w:r>
        <w:t xml:space="preserve"> (</w:t>
      </w:r>
      <w:r w:rsidRPr="1D8654F9">
        <w:rPr>
          <w:b/>
          <w:bCs/>
        </w:rPr>
        <w:t>Recommendation 5A</w:t>
      </w:r>
      <w:r>
        <w:t>).</w:t>
      </w:r>
    </w:p>
    <w:p w14:paraId="587DC8F8" w14:textId="119D88D0" w:rsidR="00C13F18" w:rsidRDefault="00C13F18" w:rsidP="00BB708D">
      <w:r>
        <w:t xml:space="preserve">The Panel heard concerns from stakeholders on additional data collection, including the potential for unfair comparisons between schools and systems, and the burden it could place on teachers and schools. </w:t>
      </w:r>
      <w:r w:rsidRPr="00A30845">
        <w:t xml:space="preserve">Rather than recommend additional data collections, the Panel believes there are opportunities to better use existing data that is collected by governments, school systems and </w:t>
      </w:r>
      <w:r w:rsidRPr="00A30845">
        <w:lastRenderedPageBreak/>
        <w:t>approved authorities, including through linking data and improving access to information about student outcomes and experiences</w:t>
      </w:r>
      <w:r>
        <w:t>.</w:t>
      </w:r>
    </w:p>
    <w:p w14:paraId="6C93A6C3" w14:textId="06529E5A" w:rsidR="00C13F18" w:rsidRDefault="00C13F18" w:rsidP="00BB708D">
      <w:r>
        <w:t xml:space="preserve">For example, </w:t>
      </w:r>
      <w:r w:rsidRPr="00A30845">
        <w:t>the Unique Student Identifier (USI) remains a key opportunity to develop a solid foundation for enhanced data linkage by establishing a clearer picture of each student’s education journey.</w:t>
      </w:r>
      <w:r w:rsidRPr="002F134E">
        <w:t xml:space="preserve"> </w:t>
      </w:r>
      <w:r w:rsidRPr="00A30845">
        <w:t>The Panel urges governments, school systems and approved authorities to accelerate and broaden implementation of the USI</w:t>
      </w:r>
      <w:r w:rsidRPr="002F134E">
        <w:t xml:space="preserve"> </w:t>
      </w:r>
      <w:r>
        <w:t>and align it with the development of a robust digital infrastructure for Australia’s skills and lifelong learning system, as outlined in the recent Employment White Paper</w:t>
      </w:r>
      <w:r w:rsidRPr="002F134E">
        <w:t xml:space="preserve"> (</w:t>
      </w:r>
      <w:r w:rsidRPr="002F134E">
        <w:rPr>
          <w:b/>
          <w:bCs/>
        </w:rPr>
        <w:t>Recommendation 5B</w:t>
      </w:r>
      <w:r w:rsidRPr="002F134E">
        <w:t>).</w:t>
      </w:r>
    </w:p>
    <w:p w14:paraId="77716A6B" w14:textId="77777777" w:rsidR="00C13F18" w:rsidRDefault="00C13F18" w:rsidP="00BB708D">
      <w:r w:rsidRPr="00A30845">
        <w:t>The Panel has identified actions needed to ensure the Measurement Framework for Schooling in Australia is equipped to track national priority outcomes and objectives</w:t>
      </w:r>
      <w:r w:rsidRPr="002F134E">
        <w:t xml:space="preserve"> (</w:t>
      </w:r>
      <w:r w:rsidRPr="002F134E">
        <w:rPr>
          <w:b/>
          <w:bCs/>
        </w:rPr>
        <w:t>Recommendation 5C</w:t>
      </w:r>
      <w:r w:rsidRPr="002F134E">
        <w:t>). Student-level disaggregated data on the achievement</w:t>
      </w:r>
      <w:r>
        <w:t>s</w:t>
      </w:r>
      <w:r w:rsidRPr="002F134E">
        <w:t xml:space="preserve"> and outcomes of students, including students in priority equity cohorts, and data on other outcomes of national interest is needed. Setting and using consistent definitions for students from priority equity cohorts in data collection activities will also reduce data limitations and improve the capacity of </w:t>
      </w:r>
      <w:r>
        <w:t>all stakeholders</w:t>
      </w:r>
      <w:r w:rsidRPr="002F134E">
        <w:t xml:space="preserve"> and systems to better meet the needs of these students.</w:t>
      </w:r>
    </w:p>
    <w:p w14:paraId="550C7425" w14:textId="77777777" w:rsidR="00C13F18" w:rsidRDefault="00C13F18" w:rsidP="00F32313">
      <w:pPr>
        <w:pStyle w:val="Heading4"/>
        <w:rPr>
          <w:color w:val="01698C" w:themeColor="background2"/>
          <w:sz w:val="26"/>
        </w:rPr>
      </w:pPr>
      <w:bookmarkStart w:id="12" w:name="_Toc152855292"/>
      <w:r>
        <w:t>Six: Enhance Funding Transparency and Accountability</w:t>
      </w:r>
      <w:bookmarkEnd w:id="12"/>
    </w:p>
    <w:p w14:paraId="59D09139" w14:textId="62933D8C" w:rsidR="00C13F18" w:rsidRDefault="00C13F18" w:rsidP="00BB708D">
      <w:r w:rsidRPr="00A30845">
        <w:t>The Productivity Commission expressed concern that t</w:t>
      </w:r>
      <w:r w:rsidRPr="00A30845">
        <w:rPr>
          <w:rFonts w:ascii="Calibri" w:eastAsia="Calibri" w:hAnsi="Calibri" w:cs="Calibri"/>
        </w:rPr>
        <w:t>he absence of a standalone report on Australia’s performance against sub-outcomes of the current NSRA diminished transparency</w:t>
      </w:r>
      <w:r w:rsidRPr="1D8654F9">
        <w:rPr>
          <w:rFonts w:ascii="Calibri" w:eastAsia="Calibri" w:hAnsi="Calibri" w:cs="Calibri"/>
        </w:rPr>
        <w:t>.</w:t>
      </w:r>
      <w:r>
        <w:rPr>
          <w:rStyle w:val="EndnoteReference"/>
          <w:rFonts w:ascii="Calibri" w:eastAsia="Calibri" w:hAnsi="Calibri" w:cs="Calibri"/>
        </w:rPr>
        <w:endnoteReference w:id="18"/>
      </w:r>
      <w:r w:rsidR="00AF7082">
        <w:rPr>
          <w:rFonts w:ascii="Calibri" w:eastAsia="Calibri" w:hAnsi="Calibri" w:cs="Calibri"/>
        </w:rPr>
        <w:t xml:space="preserve"> </w:t>
      </w:r>
      <w:r w:rsidR="00D67F7A">
        <w:t>There is</w:t>
      </w:r>
      <w:r w:rsidRPr="002F134E">
        <w:t xml:space="preserve"> a lack of transparency and accountability in current funding arrangements</w:t>
      </w:r>
      <w:r>
        <w:t xml:space="preserve"> tracing back over decades</w:t>
      </w:r>
      <w:r w:rsidRPr="002F134E">
        <w:t>.</w:t>
      </w:r>
      <w:r>
        <w:rPr>
          <w:rStyle w:val="EndnoteReference"/>
        </w:rPr>
        <w:endnoteReference w:id="19"/>
      </w:r>
      <w:r w:rsidRPr="002F134E">
        <w:t xml:space="preserve"> </w:t>
      </w:r>
      <w:r w:rsidRPr="00A30845">
        <w:t>Families and communities do not have visibility of how public funding is allocated and expended, particularly in relation to how needs-based loadings flow through to schools</w:t>
      </w:r>
      <w:r w:rsidRPr="002F134E">
        <w:t>. Data collected and evaluations undertaken are</w:t>
      </w:r>
      <w:r>
        <w:t xml:space="preserve"> often</w:t>
      </w:r>
      <w:r w:rsidRPr="002F134E">
        <w:t xml:space="preserve"> not published. These issues mean our system is falling short </w:t>
      </w:r>
      <w:r>
        <w:t xml:space="preserve">of </w:t>
      </w:r>
      <w:r w:rsidRPr="002F134E">
        <w:t xml:space="preserve">community expectations of </w:t>
      </w:r>
      <w:r w:rsidRPr="002F134E" w:rsidDel="00023688">
        <w:t>transparency</w:t>
      </w:r>
      <w:r>
        <w:t xml:space="preserve"> and</w:t>
      </w:r>
      <w:r w:rsidRPr="002F134E">
        <w:t xml:space="preserve"> limit</w:t>
      </w:r>
      <w:r>
        <w:t xml:space="preserve"> our</w:t>
      </w:r>
      <w:r w:rsidRPr="002F134E">
        <w:t xml:space="preserve"> understanding of how investment or policy changes </w:t>
      </w:r>
      <w:r>
        <w:t>may</w:t>
      </w:r>
      <w:r w:rsidRPr="002F134E">
        <w:t xml:space="preserve"> impact student outcomes.</w:t>
      </w:r>
    </w:p>
    <w:p w14:paraId="3160131F" w14:textId="77777777" w:rsidR="00C13F18" w:rsidRDefault="00C13F18" w:rsidP="00BB708D">
      <w:r>
        <w:t xml:space="preserve">Past national school agreements have required schools and systems to take a needs-based approach to student resourcing; however, the current constraints on transparency prevent the community from having confidence in the needs-based models used. </w:t>
      </w:r>
      <w:r w:rsidRPr="00A30845">
        <w:t>A more comprehensive and coherent level of funding transparency across all schools is essential</w:t>
      </w:r>
      <w:r>
        <w:t>.</w:t>
      </w:r>
    </w:p>
    <w:p w14:paraId="4DCA56D1" w14:textId="1A3CBA4E" w:rsidR="00C13F18" w:rsidRDefault="00C13F18" w:rsidP="00BB708D">
      <w:r w:rsidRPr="00A30845">
        <w:t>School systems should be required to publish nationally consistent, detailed, and accurate information on their school funding models, annual funding allocations to schools, and school expenditure</w:t>
      </w:r>
      <w:r>
        <w:t>. This will</w:t>
      </w:r>
      <w:r w:rsidRPr="002F134E">
        <w:t xml:space="preserve"> improve transparency and drive the most effective use of recurrent and needs-based funding (</w:t>
      </w:r>
      <w:r w:rsidRPr="002F134E">
        <w:rPr>
          <w:b/>
          <w:bCs/>
        </w:rPr>
        <w:t>Recommendation 6A</w:t>
      </w:r>
      <w:r w:rsidRPr="002F134E">
        <w:t xml:space="preserve">). </w:t>
      </w:r>
      <w:r w:rsidRPr="00A30845">
        <w:t>Critically, the Panel is proposing that this additional funding transparency be provided by governments, school systems and approved authorities from existing data sources</w:t>
      </w:r>
      <w:r w:rsidR="00AF7082" w:rsidRPr="00A30845">
        <w:t>, ensuring it</w:t>
      </w:r>
      <w:r w:rsidRPr="00A30845">
        <w:t xml:space="preserve"> would not be an additional burden on schools, educators and leaders.</w:t>
      </w:r>
      <w:r>
        <w:t xml:space="preserve"> </w:t>
      </w:r>
      <w:r w:rsidRPr="00A30845">
        <w:t>The Panel also sees a particular need for greater transparency regarding students with disability</w:t>
      </w:r>
      <w:r w:rsidRPr="002F134E">
        <w:t xml:space="preserve">, with a focus on increasing school-level accountability with respect to meeting their obligations under the </w:t>
      </w:r>
      <w:r w:rsidRPr="002F134E">
        <w:rPr>
          <w:i/>
          <w:iCs/>
        </w:rPr>
        <w:t>Disability Standards for Education 2005</w:t>
      </w:r>
      <w:r w:rsidRPr="002F134E">
        <w:t>, including current levels of adjustment and outcomes for students with disability (</w:t>
      </w:r>
      <w:r w:rsidRPr="002F134E">
        <w:rPr>
          <w:b/>
          <w:bCs/>
        </w:rPr>
        <w:t>Recommendation 6B</w:t>
      </w:r>
      <w:r w:rsidRPr="002F134E">
        <w:t>).</w:t>
      </w:r>
    </w:p>
    <w:p w14:paraId="66715F7F" w14:textId="374C1E4F" w:rsidR="00C13F18" w:rsidRDefault="00C13F18" w:rsidP="001057EA">
      <w:pPr>
        <w:pStyle w:val="Heading4"/>
      </w:pPr>
      <w:bookmarkStart w:id="13" w:name="_Toc152855293"/>
      <w:r>
        <w:t>Seven: Support Innovation and Achieve Reform</w:t>
      </w:r>
      <w:bookmarkEnd w:id="13"/>
    </w:p>
    <w:p w14:paraId="26698798" w14:textId="3D3933E1" w:rsidR="00C13F18" w:rsidRDefault="00C13F18" w:rsidP="00BB708D">
      <w:r>
        <w:t>The Panel heard from educators and system administrators about the toll that relentless change and instability take on the workforce, including their capacity to improve student outcomes</w:t>
      </w:r>
      <w:r w:rsidRPr="00A30845">
        <w:t xml:space="preserve">. It is critical </w:t>
      </w:r>
      <w:r w:rsidRPr="00A30845">
        <w:lastRenderedPageBreak/>
        <w:t>that the reforms laid out in this report are given time to be designed, implemented, measured, and evaluated. The next Agreement should therefore have a 10-year operation cycle, balanced with shorter bilateral agreements and a midpoint review to adjust direction as required. This would provide the education system with the time and consistency needed to implement reforms and learn from practice, research, and evidence to realise shared national objectives</w:t>
      </w:r>
      <w:r>
        <w:t xml:space="preserve"> (</w:t>
      </w:r>
      <w:r w:rsidRPr="1D8654F9">
        <w:rPr>
          <w:b/>
          <w:bCs/>
        </w:rPr>
        <w:t>Recommendation 7A</w:t>
      </w:r>
      <w:r>
        <w:t>). Importantly, the targets and measures should mature in line with timeline to fully fund schools.</w:t>
      </w:r>
    </w:p>
    <w:p w14:paraId="3983A0BF" w14:textId="26C3F105" w:rsidR="00C13F18" w:rsidRDefault="00C13F18" w:rsidP="00BB708D">
      <w:r>
        <w:t xml:space="preserve">Under the current NSRA, the relationship between targets, outcomes and National Policy Initiatives is often vague, and national and bilateral reform initiatives do not work together to systematically address key priorities. </w:t>
      </w:r>
      <w:r w:rsidRPr="00A30845">
        <w:t>It is essential that governments use the next Agreement to clearly set out their theory of change as recommended by the Productivity Commission</w:t>
      </w:r>
      <w:r w:rsidRPr="00A30845">
        <w:rPr>
          <w:rStyle w:val="EndnoteReference"/>
        </w:rPr>
        <w:endnoteReference w:id="20"/>
      </w:r>
      <w:r w:rsidRPr="00A30845">
        <w:t xml:space="preserve"> and ensure monitoring, reporting, and knowledge-sharing mechanisms best support effective implementation of reform. This includes setting and monitoring appropriate targets for student outcomes</w:t>
      </w:r>
      <w:r>
        <w:t>.</w:t>
      </w:r>
    </w:p>
    <w:p w14:paraId="27F8B5E4" w14:textId="51F1C3C8" w:rsidR="00C13F18" w:rsidRDefault="00C13F18" w:rsidP="00BB708D">
      <w:pPr>
        <w:spacing w:after="0" w:line="240" w:lineRule="auto"/>
      </w:pPr>
      <w:r w:rsidRPr="00A30845">
        <w:t>National targets are essential to focusing effort, directing investment, holding governments, school</w:t>
      </w:r>
      <w:r w:rsidRPr="00A30845" w:rsidDel="00AD6132">
        <w:t xml:space="preserve"> </w:t>
      </w:r>
      <w:r w:rsidRPr="00A30845">
        <w:t>systems and approved authorities to account, and building public awareness of education priorities.</w:t>
      </w:r>
      <w:r w:rsidRPr="00A30845">
        <w:rPr>
          <w:rStyle w:val="EndnoteReference"/>
        </w:rPr>
        <w:endnoteReference w:id="21"/>
      </w:r>
      <w:r w:rsidRPr="00A30845">
        <w:t xml:space="preserve"> The Panel proposes a small number of focused targets for the next </w:t>
      </w:r>
      <w:r w:rsidRPr="00A30845" w:rsidDel="00340CB5">
        <w:t>Agreement</w:t>
      </w:r>
      <w:r w:rsidRPr="00A30845">
        <w:t xml:space="preserve"> designed to direct effort to the fundamental building blocks of educational equity and excellence</w:t>
      </w:r>
      <w:r>
        <w:t xml:space="preserve"> (see Figure 1).</w:t>
      </w:r>
      <w:r w:rsidR="00FB5397">
        <w:t xml:space="preserve"> </w:t>
      </w:r>
      <w:r w:rsidR="00FB5397" w:rsidRPr="00FB5397">
        <w:t xml:space="preserve">The </w:t>
      </w:r>
      <w:r w:rsidR="00FB5397">
        <w:t>targets proposed in this report</w:t>
      </w:r>
      <w:r w:rsidR="00FB5397" w:rsidRPr="00FB5397">
        <w:t xml:space="preserve"> should replace the existing targets and sub-outcomes in the current NSRA.</w:t>
      </w:r>
      <w:r w:rsidR="00FB5397">
        <w:rPr>
          <w:sz w:val="24"/>
          <w:szCs w:val="24"/>
        </w:rPr>
        <w:t xml:space="preserve"> </w:t>
      </w:r>
    </w:p>
    <w:p w14:paraId="09BA80A7" w14:textId="09915864" w:rsidR="00C13F18" w:rsidRDefault="00C13F18" w:rsidP="00BB708D">
      <w:pPr>
        <w:spacing w:after="0" w:line="240" w:lineRule="auto"/>
      </w:pPr>
      <w:r>
        <w:t xml:space="preserve"> </w:t>
      </w:r>
    </w:p>
    <w:p w14:paraId="52E64229" w14:textId="77777777" w:rsidR="00C13F18" w:rsidRPr="00865368" w:rsidRDefault="00C13F18" w:rsidP="00485F51">
      <w:pPr>
        <w:pStyle w:val="Caption"/>
      </w:pPr>
      <w:r w:rsidRPr="00865368">
        <w:t>Figure 1: Overview of the proposed targets</w:t>
      </w:r>
    </w:p>
    <w:p w14:paraId="66850146" w14:textId="6E615A26" w:rsidR="00C13F18" w:rsidRDefault="006C7507" w:rsidP="00BB708D">
      <w:pPr>
        <w:pStyle w:val="paragraph"/>
        <w:keepNext/>
        <w:spacing w:before="0" w:beforeAutospacing="0" w:after="0" w:afterAutospacing="0"/>
        <w:textAlignment w:val="baseline"/>
        <w:rPr>
          <w:rFonts w:asciiTheme="minorHAnsi" w:eastAsiaTheme="minorHAnsi" w:hAnsiTheme="minorHAnsi" w:cstheme="minorBidi"/>
          <w:b/>
          <w:iCs/>
          <w:sz w:val="22"/>
          <w:szCs w:val="18"/>
          <w:lang w:eastAsia="en-US"/>
        </w:rPr>
      </w:pPr>
      <w:r>
        <w:rPr>
          <w:noProof/>
        </w:rPr>
        <w:drawing>
          <wp:inline distT="0" distB="0" distL="0" distR="0" wp14:anchorId="4006D9DC" wp14:editId="3E2A2735">
            <wp:extent cx="5731510" cy="3705225"/>
            <wp:effectExtent l="0" t="0" r="2540" b="9525"/>
            <wp:docPr id="1490473736" name="Picture 1490473736" descr="A diagram showing a high-level overview of the seven proposed targets in the report. They are broken down into three overarching themes, which are that all students realise their potential, all students attend school, and the workforce is diverse. All students realising their potential encompasses the early schooling, learning gain, learning proficiency, equity in education, and post-school pathways targets. The targets for all students realise their potential is preceded by the statement that all targets have a focus on equity and will be required to be disaggregated by priority cohorts. All students attending school encompasses the attendance target. The workforce is diverse relates to the diversity target. This provides an overview of the targets and the themes that each one is aiming to achiev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0473736" name="Picture 1490473736" descr="A diagram showing a high-level overview of the seven proposed targets in the report. They are broken down into three overarching themes, which are that all students realise their potential, all students attend school, and the workforce is diverse. All students realising their potential encompasses the early schooling, learning gain, learning proficiency, equity in education, and post-school pathways targets. The targets for all students realise their potential is preceded by the statement that all targets have a focus on equity and will be required to be disaggregated by priority cohorts. All students attending school encompasses the attendance target. The workforce is diverse relates to the diversity target. This provides an overview of the targets and the themes that each one is aiming to achieve."/>
                    <pic:cNvPicPr/>
                  </pic:nvPicPr>
                  <pic:blipFill>
                    <a:blip r:embed="rId27"/>
                    <a:stretch>
                      <a:fillRect/>
                    </a:stretch>
                  </pic:blipFill>
                  <pic:spPr>
                    <a:xfrm>
                      <a:off x="0" y="0"/>
                      <a:ext cx="5731510" cy="3705225"/>
                    </a:xfrm>
                    <a:prstGeom prst="rect">
                      <a:avLst/>
                    </a:prstGeom>
                  </pic:spPr>
                </pic:pic>
              </a:graphicData>
            </a:graphic>
          </wp:inline>
        </w:drawing>
      </w:r>
    </w:p>
    <w:p w14:paraId="178EC73A" w14:textId="0C43EBDB" w:rsidR="00C13F18" w:rsidRDefault="00C13F18" w:rsidP="00BB708D">
      <w:pPr>
        <w:spacing w:before="240"/>
      </w:pPr>
      <w:r w:rsidRPr="00A30845">
        <w:t xml:space="preserve">To successfully measure progress against the targets in the next </w:t>
      </w:r>
      <w:r w:rsidRPr="00A30845" w:rsidDel="00340CB5">
        <w:t>Agreement</w:t>
      </w:r>
      <w:r w:rsidRPr="00A30845">
        <w:t>, governments and education agencies need to develop and implement robust measurement tools, including those with capacity to disaggregate data</w:t>
      </w:r>
      <w:r>
        <w:t xml:space="preserve"> </w:t>
      </w:r>
      <w:r w:rsidRPr="002F134E">
        <w:t>(</w:t>
      </w:r>
      <w:r w:rsidRPr="002F134E">
        <w:rPr>
          <w:b/>
          <w:bCs/>
        </w:rPr>
        <w:t>Recommendation 7B</w:t>
      </w:r>
      <w:r w:rsidRPr="002F134E">
        <w:t>)</w:t>
      </w:r>
      <w:r>
        <w:t>.</w:t>
      </w:r>
      <w:r w:rsidRPr="002F134E">
        <w:t xml:space="preserve"> </w:t>
      </w:r>
      <w:r>
        <w:t>W</w:t>
      </w:r>
      <w:r w:rsidRPr="002F134E">
        <w:t>here no nationally consistent data against a target is currently available</w:t>
      </w:r>
      <w:r>
        <w:t>,</w:t>
      </w:r>
      <w:r w:rsidRPr="005B0125">
        <w:t xml:space="preserve"> </w:t>
      </w:r>
      <w:r w:rsidRPr="002F134E">
        <w:t>interim measures</w:t>
      </w:r>
      <w:r w:rsidRPr="005B0125">
        <w:t xml:space="preserve"> </w:t>
      </w:r>
      <w:r>
        <w:t xml:space="preserve">will need to be </w:t>
      </w:r>
      <w:r w:rsidRPr="002F134E">
        <w:t>use</w:t>
      </w:r>
      <w:r>
        <w:t>d</w:t>
      </w:r>
      <w:r w:rsidRPr="002F134E">
        <w:t xml:space="preserve">. Moreover, </w:t>
      </w:r>
      <w:r w:rsidRPr="00A30845">
        <w:t xml:space="preserve">the Panel believes that an interactive public reporting tool should be developed, and annual reports tabled in the </w:t>
      </w:r>
      <w:r w:rsidRPr="00A30845">
        <w:lastRenderedPageBreak/>
        <w:t>Australian Parliament to ensure every family, educator, and administrator can easily find and access information to understand how their schooling system is performing and how reform objectives are being realised</w:t>
      </w:r>
      <w:r w:rsidRPr="002F134E">
        <w:t xml:space="preserve"> (</w:t>
      </w:r>
      <w:r w:rsidRPr="002F134E">
        <w:rPr>
          <w:b/>
          <w:bCs/>
        </w:rPr>
        <w:t>Recommendation 7C</w:t>
      </w:r>
      <w:r w:rsidRPr="002F134E">
        <w:t>).</w:t>
      </w:r>
    </w:p>
    <w:p w14:paraId="5B7DCC04" w14:textId="46020683" w:rsidR="00C13F18" w:rsidRDefault="00C13F18" w:rsidP="00BB708D">
      <w:r>
        <w:t xml:space="preserve">In relation to First Nations Australians, all governments have committed to the Priority Reforms under the National Agreement on Closing the Gap (CTG). Given this commitment, </w:t>
      </w:r>
      <w:r w:rsidRPr="00A30845">
        <w:t>the Panel believes that the next Agreement should be developed in partnership with key First Nations education representatives, including with organisations such as the National Aboriginal and Torres Strait Islander Education Corporation, the National Aboriginal and Torres Strait Islander Principals Association, and the Coalition of Peaks as appropriate</w:t>
      </w:r>
      <w:r>
        <w:t xml:space="preserve"> (</w:t>
      </w:r>
      <w:r w:rsidRPr="1D8654F9">
        <w:rPr>
          <w:b/>
          <w:bCs/>
        </w:rPr>
        <w:t>Recommendation 7D</w:t>
      </w:r>
      <w:r>
        <w:t xml:space="preserve">). </w:t>
      </w:r>
      <w:r w:rsidRPr="00A30845">
        <w:t>The Panel recommends making an explicit connection between the bilateral agreements for the next Agreement and the corresponding CTG Implementation Plan</w:t>
      </w:r>
      <w:r>
        <w:t>. The next Agreement should also require governments, school systems and approved authorities to build their schools’ capacity to undertake shared decision-making with First Nations parents and community leaders, working with educators and school leaders to determine the approaches that will best support the needs of First Nations students.</w:t>
      </w:r>
    </w:p>
    <w:p w14:paraId="0408AE64" w14:textId="77777777" w:rsidR="00C13F18" w:rsidRDefault="00C13F18" w:rsidP="00BB708D">
      <w:pPr>
        <w:rPr>
          <w:rFonts w:cstheme="minorHAnsi"/>
        </w:rPr>
      </w:pPr>
      <w:r w:rsidRPr="00DB22A9">
        <w:rPr>
          <w:rFonts w:cstheme="minorHAnsi"/>
        </w:rPr>
        <w:t xml:space="preserve">Lastly, </w:t>
      </w:r>
      <w:r w:rsidRPr="00A30845">
        <w:rPr>
          <w:rFonts w:cstheme="minorHAnsi"/>
        </w:rPr>
        <w:t>to realise the full benefits of reform, a structured approach to funding trials and evaluations of innovative models is needed</w:t>
      </w:r>
      <w:r w:rsidRPr="00DB22A9">
        <w:rPr>
          <w:rFonts w:cstheme="minorHAnsi"/>
        </w:rPr>
        <w:t>. This will ensure that approaches</w:t>
      </w:r>
      <w:r w:rsidRPr="00DB22A9" w:rsidDel="00E75288">
        <w:rPr>
          <w:rFonts w:cstheme="minorHAnsi"/>
        </w:rPr>
        <w:t xml:space="preserve"> to</w:t>
      </w:r>
      <w:r w:rsidRPr="00DB22A9">
        <w:rPr>
          <w:rFonts w:cstheme="minorHAnsi"/>
        </w:rPr>
        <w:t xml:space="preserve"> teaching and learning, schooling organisation, and workforce design remain relevant and informed by robust and independently evaluated evidence. </w:t>
      </w:r>
      <w:r w:rsidRPr="00A30845">
        <w:rPr>
          <w:rFonts w:cstheme="minorHAnsi"/>
        </w:rPr>
        <w:t>The Panel believes that a structured innovation fund should be established to support projects that align with this vision</w:t>
      </w:r>
      <w:r w:rsidRPr="00DB22A9">
        <w:rPr>
          <w:rFonts w:cstheme="minorHAnsi"/>
        </w:rPr>
        <w:t xml:space="preserve"> (</w:t>
      </w:r>
      <w:r w:rsidRPr="00DB22A9">
        <w:rPr>
          <w:rFonts w:cstheme="minorHAnsi"/>
          <w:b/>
          <w:bCs/>
        </w:rPr>
        <w:t>Recommendation 7E</w:t>
      </w:r>
      <w:r w:rsidRPr="00DB22A9">
        <w:rPr>
          <w:rFonts w:cstheme="minorHAnsi"/>
        </w:rPr>
        <w:t>). To complement this, there is a need for governments to publicly celebrate and share success and best practice, to build community understanding of the vital role of education and shine a light on all the ways in which the system is improving.</w:t>
      </w:r>
    </w:p>
    <w:p w14:paraId="5C16EC3F" w14:textId="77777777" w:rsidR="00C13F18" w:rsidRDefault="00C13F18" w:rsidP="0067194F">
      <w:pPr>
        <w:pStyle w:val="Heading3"/>
        <w:rPr>
          <w:shd w:val="clear" w:color="auto" w:fill="FFFFFF"/>
        </w:rPr>
      </w:pPr>
      <w:bookmarkStart w:id="14" w:name="_Toc152855294"/>
      <w:r w:rsidRPr="002F134E">
        <w:rPr>
          <w:shd w:val="clear" w:color="auto" w:fill="FFFFFF"/>
        </w:rPr>
        <w:t>Call to action</w:t>
      </w:r>
      <w:bookmarkEnd w:id="14"/>
    </w:p>
    <w:p w14:paraId="689A8DB8" w14:textId="7DE70B5F" w:rsidR="00C13F18" w:rsidRDefault="00C13F18" w:rsidP="00BB708D">
      <w:r>
        <w:t xml:space="preserve">There is a moral and economic urgency to strengthen the Australian schooling system so that it better supports the needs of all students. This cannot be achieved by taking a piecemeal approach. </w:t>
      </w:r>
      <w:r w:rsidRPr="00A30845">
        <w:t>Implementation of the full reform agenda outlined in this Review is necessary to ensure Australia’s school system supports high quality, equitable education for all students</w:t>
      </w:r>
      <w:r>
        <w:t xml:space="preserve">. </w:t>
      </w:r>
    </w:p>
    <w:p w14:paraId="76721662" w14:textId="56C0A42F" w:rsidR="00C13F18" w:rsidRDefault="00C13F18" w:rsidP="00BB708D">
      <w:r w:rsidRPr="00A30845">
        <w:t>The Panel has outlined the logic underpinning the reform directions and ha</w:t>
      </w:r>
      <w:r w:rsidR="00C11DE8" w:rsidRPr="00A30845">
        <w:t>s</w:t>
      </w:r>
      <w:r w:rsidRPr="00A30845">
        <w:t xml:space="preserve"> deliberately focused on the elements necessary for successful implementation – being a clear vision, specific and measurable recommendations, and targets for tracking progress and promoting transparency and accountability. Together, these elements form a roadmap for parties to</w:t>
      </w:r>
      <w:r w:rsidRPr="00A30845" w:rsidDel="4CA351E9">
        <w:t xml:space="preserve"> </w:t>
      </w:r>
      <w:r w:rsidRPr="00A30845">
        <w:t>the next Agreement to take to help bring the Mparntwe vision to life (see Figure 2).</w:t>
      </w:r>
    </w:p>
    <w:p w14:paraId="11D1A437" w14:textId="097DD79E" w:rsidR="00C13F18" w:rsidRDefault="00C13F18" w:rsidP="00485F51">
      <w:pPr>
        <w:pStyle w:val="Caption"/>
      </w:pPr>
      <w:r w:rsidDel="00A97E72">
        <w:lastRenderedPageBreak/>
        <w:t xml:space="preserve"> </w:t>
      </w:r>
      <w:r w:rsidRPr="00FB4267">
        <w:t xml:space="preserve">Figure </w:t>
      </w:r>
      <w:r>
        <w:t>2</w:t>
      </w:r>
      <w:r w:rsidRPr="00FB4267">
        <w:t xml:space="preserve">: </w:t>
      </w:r>
      <w:r>
        <w:t>A system-wide roadmap to bring the Mparntwe vision to life</w:t>
      </w:r>
    </w:p>
    <w:p w14:paraId="32959A23" w14:textId="7FBF273D" w:rsidR="00C13F18" w:rsidRDefault="002C7D91" w:rsidP="00BB708D">
      <w:pPr>
        <w:keepNext/>
        <w:keepLines/>
      </w:pPr>
      <w:r>
        <w:rPr>
          <w:noProof/>
        </w:rPr>
        <w:drawing>
          <wp:inline distT="0" distB="0" distL="0" distR="0" wp14:anchorId="236D6BC1" wp14:editId="5E917B00">
            <wp:extent cx="5731510" cy="5199380"/>
            <wp:effectExtent l="0" t="0" r="2540" b="1270"/>
            <wp:docPr id="1443858225" name="Picture 1443858225" descr="A diagram showing the system-wide roadmap to bringing the Mparntwe vision to life. This is “by December 2034, our education system promotes equity and excellence and Australians are confident and creative individuals, successful lifelong learners, and active and informed members of the community”. This is supported by 7 reform directions responding to student and teacher needs. These reforms are lifting outcomes for all students, achieving equity in schooling, improving student wellbeing, attracting and retaining teachers, making better use of data, greater funding transparency and accountability, and mechanisms for innovation and reform. These are underpinned by coherent action, which are collective whole of system action, implementation with fidelity, and public oversight through a targets dashboard. There are seven targets tracking progress and holding governments and systems to account: &#10;&#10;Target 1: Early Schooling – proficiency in year 1 phonics and numeracy checks. &#10;&#10;Target 2: Learning gain – learning gain across the curriculum. &#10;&#10;Target 3: Learning proficiency – proficiency in NAPLAN for reading and numeracy. &#10;&#10;Target 4: Equity in education – Attainment of Year 12 or equivalent and similar distribution pf outcomes. &#10;&#10;Target 5: Post-school pathways – progress into further education and training. &#10;&#10;Target 6: Attendance – Students attending school 90 per cent of the time. &#10;&#10;Target 7: Workforce diversity – First Nations people in the teaching profess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3858225" name="Picture 1443858225" descr="A diagram showing the system-wide roadmap to bringing the Mparntwe vision to life. This is “by December 2034, our education system promotes equity and excellence and Australians are confident and creative individuals, successful lifelong learners, and active and informed members of the community”. This is supported by 7 reform directions responding to student and teacher needs. These reforms are lifting outcomes for all students, achieving equity in schooling, improving student wellbeing, attracting and retaining teachers, making better use of data, greater funding transparency and accountability, and mechanisms for innovation and reform. These are underpinned by coherent action, which are collective whole of system action, implementation with fidelity, and public oversight through a targets dashboard. There are seven targets tracking progress and holding governments and systems to account: &#10;&#10;Target 1: Early Schooling – proficiency in year 1 phonics and numeracy checks. &#10;&#10;Target 2: Learning gain – learning gain across the curriculum. &#10;&#10;Target 3: Learning proficiency – proficiency in NAPLAN for reading and numeracy. &#10;&#10;Target 4: Equity in education – Attainment of Year 12 or equivalent and similar distribution pf outcomes. &#10;&#10;Target 5: Post-school pathways – progress into further education and training. &#10;&#10;Target 6: Attendance – Students attending school 90 per cent of the time. &#10;&#10;Target 7: Workforce diversity – First Nations people in the teaching profession. "/>
                    <pic:cNvPicPr/>
                  </pic:nvPicPr>
                  <pic:blipFill>
                    <a:blip r:embed="rId28"/>
                    <a:stretch>
                      <a:fillRect/>
                    </a:stretch>
                  </pic:blipFill>
                  <pic:spPr>
                    <a:xfrm>
                      <a:off x="0" y="0"/>
                      <a:ext cx="5731510" cy="5199380"/>
                    </a:xfrm>
                    <a:prstGeom prst="rect">
                      <a:avLst/>
                    </a:prstGeom>
                  </pic:spPr>
                </pic:pic>
              </a:graphicData>
            </a:graphic>
          </wp:inline>
        </w:drawing>
      </w:r>
    </w:p>
    <w:p w14:paraId="2D11B6DA" w14:textId="3E110C3C" w:rsidR="00C13F18" w:rsidRDefault="00C13F18" w:rsidP="00BB708D">
      <w:pPr>
        <w:spacing w:after="160"/>
      </w:pPr>
      <w:r>
        <w:br/>
        <w:t>Through the Panel’s consultations, a</w:t>
      </w:r>
      <w:r w:rsidRPr="002F134E">
        <w:t xml:space="preserve">ll stakeholders have demonstrated </w:t>
      </w:r>
      <w:r>
        <w:t xml:space="preserve">their </w:t>
      </w:r>
      <w:r w:rsidRPr="002F134E">
        <w:t xml:space="preserve">shared </w:t>
      </w:r>
      <w:r>
        <w:t xml:space="preserve">commitment to </w:t>
      </w:r>
      <w:r w:rsidRPr="002F134E">
        <w:t>bring</w:t>
      </w:r>
      <w:r>
        <w:t>ing</w:t>
      </w:r>
      <w:r w:rsidRPr="002F134E">
        <w:t xml:space="preserve"> the Mparntwe vision to life. Given this common purpose and the</w:t>
      </w:r>
      <w:r>
        <w:t xml:space="preserve"> high</w:t>
      </w:r>
      <w:r w:rsidRPr="002F134E">
        <w:t xml:space="preserve"> degree of goodwill and urgency</w:t>
      </w:r>
      <w:r>
        <w:t xml:space="preserve"> expressed</w:t>
      </w:r>
      <w:r w:rsidRPr="002F134E">
        <w:t xml:space="preserve">, the Panel </w:t>
      </w:r>
      <w:r>
        <w:t>believes</w:t>
      </w:r>
      <w:r w:rsidRPr="002F134E">
        <w:t xml:space="preserve"> that stakeholders have demonstrated </w:t>
      </w:r>
      <w:r>
        <w:t>a willingness</w:t>
      </w:r>
      <w:r w:rsidRPr="002F134E">
        <w:t xml:space="preserve"> to work together to drive </w:t>
      </w:r>
      <w:r>
        <w:t xml:space="preserve">meaningful </w:t>
      </w:r>
      <w:r w:rsidRPr="002F134E">
        <w:t>change and support Australia’s next generation to reach their full potential.</w:t>
      </w:r>
    </w:p>
    <w:p w14:paraId="12927F09" w14:textId="37677BB0" w:rsidR="00C13F18" w:rsidRDefault="00C13F18" w:rsidP="00F203A4">
      <w:r w:rsidRPr="00A30845">
        <w:t>Critical to the successful implementation of the reform agenda by all jurisdictions, school systems and approved authorities will be appropriate sequencing and prioritisation. Some recommendations in this Review include dates to indicate their urgency and the desire for a national approach to be taken. Others, however, do not have a timeframe, allowing governments to prioritise reforms in a manner that reflects the needs of their school systems. As such, the Panel urges governments to consider the theory of change, prioritisation and sequencing as part of negotiations for the next Agreement.</w:t>
      </w:r>
      <w:r>
        <w:t xml:space="preserve"> </w:t>
      </w:r>
    </w:p>
    <w:p w14:paraId="30EA3541" w14:textId="1800D5E6" w:rsidR="00C13F18" w:rsidRDefault="00C13F18" w:rsidP="00BB708D">
      <w:r w:rsidRPr="00A30845">
        <w:t xml:space="preserve">The Panel has emphasised throughout the report the holistic development of all students (anchored in the foundation skills of literacy and numeracy), the importance of collaboration among educators and school leaders with community, the criticality of continuing to enhance educator’s skills and </w:t>
      </w:r>
      <w:r w:rsidRPr="00A30845">
        <w:lastRenderedPageBreak/>
        <w:t xml:space="preserve">knowledge, and </w:t>
      </w:r>
      <w:r w:rsidR="00EE38F5" w:rsidRPr="00A30845">
        <w:t>the</w:t>
      </w:r>
      <w:r w:rsidRPr="00A30845">
        <w:t xml:space="preserve"> importance of positive, culturally safe learning cultures</w:t>
      </w:r>
      <w:r w:rsidR="00EE38F5" w:rsidRPr="00A30845">
        <w:t>,</w:t>
      </w:r>
      <w:r w:rsidRPr="00A30845">
        <w:t xml:space="preserve"> and opportunities for pedagogical innovation anchored in evidence. This approach to reform must be seen by governments, school systems and approved authorities as systemic change and be adapted and embedded in a way that has regard for local context and lasting sustainable change.</w:t>
      </w:r>
      <w:r>
        <w:t xml:space="preserve">  </w:t>
      </w:r>
    </w:p>
    <w:p w14:paraId="08C9A9DC" w14:textId="731A8C8D" w:rsidR="00C13F18" w:rsidRPr="00EF534C" w:rsidRDefault="00C13F18" w:rsidP="00BB708D">
      <w:r w:rsidRPr="00A30845">
        <w:t xml:space="preserve">The Panel acknowledges the ambition of the reform agenda outlined in this Review. Implementation will require effort, investment, and patience from all stakeholders. We urge Education Ministers to heed our call to action when negotiating the next </w:t>
      </w:r>
      <w:r w:rsidRPr="00A30845" w:rsidDel="0089264C">
        <w:t>Agreement</w:t>
      </w:r>
      <w:r w:rsidRPr="00A30845">
        <w:t xml:space="preserve"> and commit fully to the </w:t>
      </w:r>
      <w:r w:rsidR="00A33926" w:rsidRPr="00A30845">
        <w:t>recommendations</w:t>
      </w:r>
      <w:r w:rsidRPr="00A30845">
        <w:t>, investments, and system changes in the reform package</w:t>
      </w:r>
      <w:r w:rsidRPr="002F134E">
        <w:t>. The Panel is confident that the nation’s dedicated educators, school leaders</w:t>
      </w:r>
      <w:r>
        <w:t>,</w:t>
      </w:r>
      <w:r w:rsidRPr="002F134E">
        <w:t xml:space="preserve"> and administrators</w:t>
      </w:r>
      <w:r w:rsidR="00A33926">
        <w:t>,</w:t>
      </w:r>
      <w:r>
        <w:t xml:space="preserve"> when resourced appropriately</w:t>
      </w:r>
      <w:r w:rsidR="00A33926">
        <w:t>,</w:t>
      </w:r>
      <w:r>
        <w:t xml:space="preserve"> </w:t>
      </w:r>
      <w:r w:rsidRPr="002F134E">
        <w:t xml:space="preserve">are equal to the challenge of </w:t>
      </w:r>
      <w:r>
        <w:t>making</w:t>
      </w:r>
      <w:r w:rsidRPr="002F134E">
        <w:t xml:space="preserve"> the changes </w:t>
      </w:r>
      <w:r>
        <w:t xml:space="preserve">that are </w:t>
      </w:r>
      <w:r w:rsidRPr="002F134E">
        <w:t>required to create a better and fairer education system. The nation’s future – our children – are depending on all of us.</w:t>
      </w:r>
    </w:p>
    <w:p w14:paraId="2063D3E9" w14:textId="2896034F" w:rsidR="00C13F18" w:rsidRDefault="00C13F18" w:rsidP="00485F51">
      <w:r>
        <w:br w:type="page"/>
      </w:r>
    </w:p>
    <w:p w14:paraId="30C55CB9" w14:textId="77777777" w:rsidR="00C13F18" w:rsidRDefault="00C13F18" w:rsidP="00BB708D">
      <w:pPr>
        <w:pStyle w:val="Heading2"/>
      </w:pPr>
      <w:bookmarkStart w:id="15" w:name="_Toc152855295"/>
      <w:r>
        <w:lastRenderedPageBreak/>
        <w:t>Recommendations</w:t>
      </w:r>
      <w:bookmarkEnd w:id="15"/>
    </w:p>
    <w:p w14:paraId="1E82FF33" w14:textId="77777777" w:rsidR="00C13F18" w:rsidRDefault="00C13F18" w:rsidP="00844F63">
      <w:pPr>
        <w:pStyle w:val="Heading3"/>
      </w:pPr>
      <w:bookmarkStart w:id="16" w:name="_Toc152855296"/>
      <w:r w:rsidRPr="005E061F">
        <w:t>Lifting student outcomes for all students (Chapter 1)</w:t>
      </w:r>
      <w:bookmarkEnd w:id="16"/>
    </w:p>
    <w:tbl>
      <w:tblPr>
        <w:tblStyle w:val="GridTable6Colorful-Accent1"/>
        <w:tblW w:w="0" w:type="auto"/>
        <w:tblLook w:val="0400" w:firstRow="0" w:lastRow="0" w:firstColumn="0" w:lastColumn="0" w:noHBand="0" w:noVBand="1"/>
      </w:tblPr>
      <w:tblGrid>
        <w:gridCol w:w="8996"/>
      </w:tblGrid>
      <w:tr w:rsidR="00C13F18" w14:paraId="4F83273C" w14:textId="0606C990" w:rsidTr="004D2155">
        <w:trPr>
          <w:cnfStyle w:val="000000100000" w:firstRow="0" w:lastRow="0" w:firstColumn="0" w:lastColumn="0" w:oddVBand="0" w:evenVBand="0" w:oddHBand="1" w:evenHBand="0" w:firstRowFirstColumn="0" w:firstRowLastColumn="0" w:lastRowFirstColumn="0" w:lastRowLastColumn="0"/>
        </w:trPr>
        <w:tc>
          <w:tcPr>
            <w:tcW w:w="901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228500C6" w14:textId="77777777" w:rsidR="00C13F18" w:rsidRPr="004D2155" w:rsidRDefault="00C13F18">
            <w:pPr>
              <w:jc w:val="center"/>
              <w:rPr>
                <w:b/>
                <w:color w:val="000000"/>
                <w:u w:val="single"/>
              </w:rPr>
            </w:pPr>
            <w:bookmarkStart w:id="17" w:name="_Hlk150854054"/>
            <w:r w:rsidRPr="00C674B8">
              <w:rPr>
                <w:b/>
                <w:color w:val="000000"/>
                <w:u w:val="single"/>
              </w:rPr>
              <w:t>RECOMMENDATION 1A</w:t>
            </w:r>
          </w:p>
          <w:p w14:paraId="637B7D13" w14:textId="1F53238E" w:rsidR="00C13F18" w:rsidRPr="00F14367" w:rsidRDefault="00C13F18">
            <w:pPr>
              <w:rPr>
                <w:b/>
                <w:color w:val="000000"/>
              </w:rPr>
            </w:pPr>
            <w:r w:rsidRPr="00F14367">
              <w:rPr>
                <w:color w:val="000000"/>
              </w:rPr>
              <w:t>To improve student outcomes, the Panel recommends that all governments</w:t>
            </w:r>
            <w:r>
              <w:rPr>
                <w:color w:val="000000"/>
              </w:rPr>
              <w:t>, school systems and approved authorities</w:t>
            </w:r>
            <w:r w:rsidRPr="00F14367">
              <w:rPr>
                <w:color w:val="000000"/>
              </w:rPr>
              <w:t xml:space="preserve"> embed the use of a multi-tiered system of supports framework for student learning across all schools to ensure that:</w:t>
            </w:r>
          </w:p>
          <w:p w14:paraId="137A373E" w14:textId="33498F36" w:rsidR="00C13F18" w:rsidRPr="00F14367" w:rsidRDefault="00C13F18" w:rsidP="00FA4F9F">
            <w:pPr>
              <w:pStyle w:val="paragraph"/>
              <w:numPr>
                <w:ilvl w:val="0"/>
                <w:numId w:val="63"/>
              </w:numPr>
              <w:spacing w:before="0" w:beforeAutospacing="0" w:after="0" w:afterAutospacing="0"/>
              <w:textAlignment w:val="baseline"/>
              <w:rPr>
                <w:rStyle w:val="normaltextrun"/>
                <w:rFonts w:ascii="Calibri" w:hAnsi="Calibri" w:cs="Calibri"/>
                <w:b/>
                <w:color w:val="000000"/>
                <w:sz w:val="22"/>
                <w:szCs w:val="22"/>
              </w:rPr>
            </w:pPr>
            <w:r w:rsidRPr="00F14367">
              <w:rPr>
                <w:rStyle w:val="normaltextrun"/>
                <w:rFonts w:ascii="Calibri" w:hAnsi="Calibri" w:cs="Calibri"/>
                <w:color w:val="000000"/>
                <w:sz w:val="22"/>
                <w:szCs w:val="22"/>
              </w:rPr>
              <w:t>all students receive high-quality Tier 1 classroom instruction</w:t>
            </w:r>
          </w:p>
          <w:p w14:paraId="52A60A3B" w14:textId="77777777" w:rsidR="00C13F18" w:rsidRPr="00F14367" w:rsidRDefault="00C13F18" w:rsidP="00FA4F9F">
            <w:pPr>
              <w:pStyle w:val="paragraph"/>
              <w:numPr>
                <w:ilvl w:val="0"/>
                <w:numId w:val="63"/>
              </w:numPr>
              <w:spacing w:before="0" w:beforeAutospacing="0" w:after="0" w:afterAutospacing="0"/>
              <w:textAlignment w:val="baseline"/>
              <w:rPr>
                <w:rStyle w:val="normaltextrun"/>
                <w:rFonts w:ascii="Calibri" w:hAnsi="Calibri" w:cs="Calibri"/>
                <w:b/>
                <w:color w:val="000000"/>
                <w:sz w:val="22"/>
                <w:szCs w:val="22"/>
              </w:rPr>
            </w:pPr>
            <w:r w:rsidRPr="00F14367">
              <w:rPr>
                <w:rStyle w:val="normaltextrun"/>
                <w:rFonts w:ascii="Calibri" w:hAnsi="Calibri" w:cs="Calibri"/>
                <w:color w:val="000000"/>
                <w:sz w:val="22"/>
                <w:szCs w:val="22"/>
              </w:rPr>
              <w:t>all students are regularly screened from Foundation Year, with systems nominating their screening methods to identify where additional support is required</w:t>
            </w:r>
          </w:p>
          <w:p w14:paraId="46E368ED" w14:textId="37A36314" w:rsidR="00C13F18" w:rsidRPr="00F14367" w:rsidRDefault="00C13F18" w:rsidP="00FA4F9F">
            <w:pPr>
              <w:pStyle w:val="ListParagraph"/>
              <w:numPr>
                <w:ilvl w:val="0"/>
                <w:numId w:val="63"/>
              </w:numPr>
              <w:spacing w:after="160"/>
              <w:rPr>
                <w:b/>
                <w:color w:val="000000"/>
              </w:rPr>
            </w:pPr>
            <w:r w:rsidRPr="00F14367">
              <w:rPr>
                <w:rStyle w:val="normaltextrun"/>
                <w:rFonts w:ascii="Calibri" w:hAnsi="Calibri" w:cs="Calibri"/>
                <w:color w:val="000000"/>
              </w:rPr>
              <w:t>all students who need additional support to catch up will access targeted and intensive evidence-based Tier 2 and 3 supports, including small-group or individual ‘catch</w:t>
            </w:r>
            <w:r w:rsidR="00FB5E12">
              <w:rPr>
                <w:rStyle w:val="normaltextrun"/>
                <w:rFonts w:ascii="Calibri" w:hAnsi="Calibri" w:cs="Calibri"/>
                <w:color w:val="000000"/>
              </w:rPr>
              <w:t>recomm</w:t>
            </w:r>
            <w:r w:rsidRPr="00F14367">
              <w:rPr>
                <w:rStyle w:val="normaltextrun"/>
                <w:rFonts w:ascii="Calibri" w:hAnsi="Calibri" w:cs="Calibri"/>
                <w:color w:val="000000"/>
              </w:rPr>
              <w:t>-up’ tutoring with adequate dosage</w:t>
            </w:r>
            <w:r w:rsidRPr="00F14367">
              <w:rPr>
                <w:color w:val="000000"/>
              </w:rPr>
              <w:t>.</w:t>
            </w:r>
          </w:p>
          <w:p w14:paraId="1D3D30BB" w14:textId="5C8EFFAC" w:rsidR="00C13F18" w:rsidRPr="000E28AF" w:rsidRDefault="00C13F18" w:rsidP="1D8654F9">
            <w:pPr>
              <w:spacing w:after="160"/>
              <w:rPr>
                <w:rFonts w:cs="Calibri"/>
                <w:b/>
                <w:color w:val="000000"/>
              </w:rPr>
            </w:pPr>
            <w:r w:rsidRPr="1D8654F9">
              <w:rPr>
                <w:color w:val="000000" w:themeColor="text1"/>
              </w:rPr>
              <w:t xml:space="preserve">To support implementation fidelity, all governments should implement </w:t>
            </w:r>
            <w:r w:rsidRPr="1D8654F9">
              <w:rPr>
                <w:rFonts w:cs="Calibri"/>
                <w:i/>
                <w:color w:val="000000" w:themeColor="text1"/>
              </w:rPr>
              <w:t>Strong Beginnings: Report of the Teacher Education Expert Panel</w:t>
            </w:r>
            <w:r w:rsidRPr="1D8654F9">
              <w:rPr>
                <w:rFonts w:cs="Calibri"/>
                <w:color w:val="000000" w:themeColor="text1"/>
              </w:rPr>
              <w:t>, to ensure teachers have knowledge of the evidence-based practices that have the greatest impact on student learning.</w:t>
            </w:r>
          </w:p>
        </w:tc>
      </w:tr>
      <w:bookmarkEnd w:id="17"/>
    </w:tbl>
    <w:p w14:paraId="75851690" w14:textId="77777777" w:rsidR="00C13F18" w:rsidRPr="00022975" w:rsidRDefault="00C13F18" w:rsidP="00BB708D"/>
    <w:tbl>
      <w:tblPr>
        <w:tblStyle w:val="GridTable6Colorful-Accent1"/>
        <w:tblW w:w="9026" w:type="dxa"/>
        <w:tblLook w:val="0400" w:firstRow="0" w:lastRow="0" w:firstColumn="0" w:lastColumn="0" w:noHBand="0" w:noVBand="1"/>
      </w:tblPr>
      <w:tblGrid>
        <w:gridCol w:w="9026"/>
      </w:tblGrid>
      <w:tr w:rsidR="00C13F18" w14:paraId="4979F6B8" w14:textId="4C872428"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DBF967D" w14:textId="77777777" w:rsidR="00C13F18" w:rsidRPr="004D2155" w:rsidRDefault="00C13F18">
            <w:pPr>
              <w:jc w:val="center"/>
              <w:rPr>
                <w:b/>
                <w:color w:val="000000"/>
                <w:u w:val="single"/>
              </w:rPr>
            </w:pPr>
            <w:r w:rsidRPr="00C674B8">
              <w:rPr>
                <w:b/>
                <w:color w:val="000000"/>
                <w:u w:val="single"/>
              </w:rPr>
              <w:t>RECOMMENDATION 1B</w:t>
            </w:r>
          </w:p>
          <w:p w14:paraId="09FCFCC6" w14:textId="39CCC102" w:rsidR="00C13F18" w:rsidRPr="006A6755" w:rsidRDefault="00C13F18">
            <w:pPr>
              <w:rPr>
                <w:b/>
                <w:color w:val="000000"/>
              </w:rPr>
            </w:pPr>
            <w:r w:rsidRPr="006A6755">
              <w:rPr>
                <w:color w:val="000000"/>
              </w:rPr>
              <w:t>The Panel recommends that governments</w:t>
            </w:r>
            <w:r>
              <w:rPr>
                <w:color w:val="000000"/>
              </w:rPr>
              <w:t>,</w:t>
            </w:r>
            <w:r w:rsidRPr="006A6755">
              <w:rPr>
                <w:color w:val="000000"/>
              </w:rPr>
              <w:t xml:space="preserve"> </w:t>
            </w:r>
            <w:r>
              <w:rPr>
                <w:color w:val="000000"/>
              </w:rPr>
              <w:t xml:space="preserve">school systems and approved </w:t>
            </w:r>
            <w:r w:rsidRPr="00F21F6A">
              <w:rPr>
                <w:color w:val="auto"/>
              </w:rPr>
              <w:t xml:space="preserve">authorities </w:t>
            </w:r>
            <w:r w:rsidRPr="00F21F6A">
              <w:rPr>
                <w:rStyle w:val="normaltextrun"/>
                <w:rFonts w:ascii="Calibri" w:hAnsi="Calibri" w:cs="Calibri"/>
                <w:color w:val="auto"/>
              </w:rPr>
              <w:t xml:space="preserve">institute </w:t>
            </w:r>
            <w:r w:rsidRPr="006A6755">
              <w:rPr>
                <w:rStyle w:val="normaltextrun"/>
                <w:rFonts w:ascii="Calibri" w:hAnsi="Calibri" w:cs="Calibri"/>
                <w:color w:val="000000"/>
              </w:rPr>
              <w:t xml:space="preserve">the Year 1 Phonics Check across all schools by </w:t>
            </w:r>
            <w:r w:rsidRPr="00200540">
              <w:rPr>
                <w:rStyle w:val="normaltextrun"/>
                <w:rFonts w:ascii="Calibri" w:hAnsi="Calibri" w:cs="Calibri"/>
                <w:color w:val="000000"/>
              </w:rPr>
              <w:t>t</w:t>
            </w:r>
            <w:r w:rsidRPr="005462B6">
              <w:rPr>
                <w:rStyle w:val="normaltextrun"/>
                <w:rFonts w:ascii="Calibri" w:hAnsi="Calibri" w:cs="Calibri"/>
                <w:color w:val="000000"/>
              </w:rPr>
              <w:t xml:space="preserve">he end of </w:t>
            </w:r>
            <w:r w:rsidRPr="006A6755">
              <w:rPr>
                <w:rStyle w:val="normaltextrun"/>
                <w:rFonts w:ascii="Calibri" w:hAnsi="Calibri" w:cs="Calibri"/>
                <w:color w:val="000000"/>
              </w:rPr>
              <w:t xml:space="preserve">2026. In addition, a similarly robust and nationally consistent screening check should be agreed and implemented for numeracy by </w:t>
            </w:r>
            <w:r w:rsidRPr="00774C85">
              <w:rPr>
                <w:rStyle w:val="normaltextrun"/>
                <w:rFonts w:ascii="Calibri" w:hAnsi="Calibri" w:cs="Calibri"/>
                <w:color w:val="000000"/>
              </w:rPr>
              <w:t>t</w:t>
            </w:r>
            <w:r w:rsidRPr="005462B6">
              <w:rPr>
                <w:rStyle w:val="normaltextrun"/>
                <w:rFonts w:ascii="Calibri" w:hAnsi="Calibri" w:cs="Calibri"/>
                <w:color w:val="000000"/>
              </w:rPr>
              <w:t xml:space="preserve">he end of </w:t>
            </w:r>
            <w:r w:rsidRPr="006A6755">
              <w:rPr>
                <w:rStyle w:val="normaltextrun"/>
                <w:rFonts w:ascii="Calibri" w:hAnsi="Calibri" w:cs="Calibri"/>
                <w:color w:val="000000"/>
              </w:rPr>
              <w:t>202</w:t>
            </w:r>
            <w:r>
              <w:rPr>
                <w:rStyle w:val="normaltextrun"/>
                <w:rFonts w:ascii="Calibri" w:hAnsi="Calibri" w:cs="Calibri"/>
                <w:color w:val="000000"/>
              </w:rPr>
              <w:t>8</w:t>
            </w:r>
            <w:r w:rsidRPr="006A6755">
              <w:rPr>
                <w:rStyle w:val="normaltextrun"/>
                <w:rFonts w:ascii="Calibri" w:hAnsi="Calibri" w:cs="Calibri"/>
                <w:color w:val="000000"/>
              </w:rPr>
              <w:t xml:space="preserve">. </w:t>
            </w:r>
            <w:r w:rsidRPr="006A6755">
              <w:rPr>
                <w:color w:val="000000"/>
              </w:rPr>
              <w:t>The data should be reported nationally to support an understanding of early literacy and numeracy improvement.</w:t>
            </w:r>
          </w:p>
        </w:tc>
      </w:tr>
    </w:tbl>
    <w:p w14:paraId="66FAD2EC" w14:textId="77777777" w:rsidR="00C13F18" w:rsidRDefault="00C13F18" w:rsidP="00BB708D">
      <w:pPr>
        <w:rPr>
          <w:lang w:eastAsia="en-AU"/>
        </w:rPr>
      </w:pPr>
    </w:p>
    <w:tbl>
      <w:tblPr>
        <w:tblStyle w:val="GridTable6Colorful-Accent1"/>
        <w:tblW w:w="9026" w:type="dxa"/>
        <w:tblLook w:val="0400" w:firstRow="0" w:lastRow="0" w:firstColumn="0" w:lastColumn="0" w:noHBand="0" w:noVBand="1"/>
      </w:tblPr>
      <w:tblGrid>
        <w:gridCol w:w="9026"/>
      </w:tblGrid>
      <w:tr w:rsidR="00C13F18" w14:paraId="6FD5F272" w14:textId="12936A6C"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F7A9F05" w14:textId="77777777" w:rsidR="00C13F18" w:rsidRPr="004D2155" w:rsidRDefault="00C13F18">
            <w:pPr>
              <w:jc w:val="center"/>
              <w:rPr>
                <w:b/>
                <w:color w:val="000000"/>
                <w:u w:val="single"/>
              </w:rPr>
            </w:pPr>
            <w:r w:rsidRPr="00C674B8">
              <w:rPr>
                <w:b/>
                <w:color w:val="000000"/>
                <w:u w:val="single"/>
              </w:rPr>
              <w:lastRenderedPageBreak/>
              <w:t>RECOMMENDATION 1C</w:t>
            </w:r>
          </w:p>
          <w:p w14:paraId="5E33633F" w14:textId="03F205B5" w:rsidR="00C13F18" w:rsidRPr="002E726C" w:rsidRDefault="00C13F18">
            <w:pPr>
              <w:rPr>
                <w:b/>
                <w:color w:val="000000"/>
              </w:rPr>
            </w:pPr>
            <w:r w:rsidRPr="002E726C">
              <w:rPr>
                <w:color w:val="000000"/>
              </w:rPr>
              <w:t>The Panel recommends that governments</w:t>
            </w:r>
            <w:r>
              <w:rPr>
                <w:color w:val="000000"/>
              </w:rPr>
              <w:t>,</w:t>
            </w:r>
            <w:r w:rsidRPr="002E726C">
              <w:rPr>
                <w:color w:val="000000"/>
              </w:rPr>
              <w:t xml:space="preserve"> </w:t>
            </w:r>
            <w:r>
              <w:rPr>
                <w:color w:val="000000"/>
              </w:rPr>
              <w:t xml:space="preserve">school systems and approved authorities </w:t>
            </w:r>
            <w:r w:rsidRPr="002E726C">
              <w:rPr>
                <w:color w:val="000000"/>
              </w:rPr>
              <w:t xml:space="preserve">ensure </w:t>
            </w:r>
            <w:r>
              <w:rPr>
                <w:color w:val="000000"/>
              </w:rPr>
              <w:t xml:space="preserve">all </w:t>
            </w:r>
            <w:r w:rsidRPr="002E726C">
              <w:rPr>
                <w:color w:val="000000"/>
              </w:rPr>
              <w:t xml:space="preserve">educators </w:t>
            </w:r>
            <w:r>
              <w:rPr>
                <w:color w:val="000000"/>
              </w:rPr>
              <w:t xml:space="preserve">and school leaders </w:t>
            </w:r>
            <w:r w:rsidRPr="002E726C">
              <w:rPr>
                <w:color w:val="000000"/>
              </w:rPr>
              <w:t>have access to the highest quality evidence-based professional development and curriculum resources by:</w:t>
            </w:r>
          </w:p>
          <w:p w14:paraId="74735F52" w14:textId="77777777" w:rsidR="00C13F18" w:rsidRPr="002E726C" w:rsidRDefault="00C13F18" w:rsidP="00FA4F9F">
            <w:pPr>
              <w:numPr>
                <w:ilvl w:val="0"/>
                <w:numId w:val="1"/>
              </w:numPr>
              <w:spacing w:after="0"/>
              <w:ind w:left="709"/>
              <w:rPr>
                <w:rFonts w:cs="Calibri"/>
                <w:b/>
                <w:color w:val="000000"/>
              </w:rPr>
            </w:pPr>
            <w:r w:rsidRPr="002E726C">
              <w:rPr>
                <w:rFonts w:cs="Calibri"/>
                <w:color w:val="000000"/>
              </w:rPr>
              <w:t xml:space="preserve">updating guidance on effective teaching practice to ensure it is aligned to </w:t>
            </w:r>
            <w:r w:rsidRPr="002E726C">
              <w:rPr>
                <w:rFonts w:cs="Calibri"/>
                <w:i/>
                <w:color w:val="000000"/>
              </w:rPr>
              <w:t>Strong Beginnings: Report of the Teacher Education Expert Panel</w:t>
            </w:r>
          </w:p>
          <w:p w14:paraId="091CBB2A" w14:textId="11930183" w:rsidR="00C13F18" w:rsidRPr="002E726C" w:rsidRDefault="00C13F18" w:rsidP="00FA4F9F">
            <w:pPr>
              <w:numPr>
                <w:ilvl w:val="0"/>
                <w:numId w:val="1"/>
              </w:numPr>
              <w:spacing w:after="0"/>
              <w:ind w:left="709"/>
              <w:rPr>
                <w:rFonts w:cs="Calibri"/>
                <w:b/>
                <w:color w:val="000000"/>
              </w:rPr>
            </w:pPr>
            <w:r w:rsidRPr="1D8654F9">
              <w:rPr>
                <w:rFonts w:cs="Calibri"/>
                <w:color w:val="000000" w:themeColor="text1"/>
              </w:rPr>
              <w:t xml:space="preserve">investing in </w:t>
            </w:r>
            <w:r>
              <w:rPr>
                <w:rFonts w:cs="Calibri"/>
                <w:color w:val="000000" w:themeColor="text1"/>
              </w:rPr>
              <w:t xml:space="preserve">highly effective and evidence-based </w:t>
            </w:r>
            <w:r w:rsidRPr="1D8654F9">
              <w:rPr>
                <w:rFonts w:cs="Calibri"/>
                <w:color w:val="000000" w:themeColor="text1"/>
              </w:rPr>
              <w:t>professional development, including micro-credentials</w:t>
            </w:r>
            <w:r w:rsidR="002402B3">
              <w:rPr>
                <w:rFonts w:cs="Calibri"/>
                <w:color w:val="000000" w:themeColor="text1"/>
              </w:rPr>
              <w:t xml:space="preserve">, that aligns with </w:t>
            </w:r>
            <w:r w:rsidR="00C30B8C">
              <w:rPr>
                <w:rFonts w:cs="Calibri"/>
                <w:color w:val="000000" w:themeColor="text1"/>
              </w:rPr>
              <w:t xml:space="preserve">the core content in </w:t>
            </w:r>
            <w:r w:rsidR="00C30B8C">
              <w:rPr>
                <w:rFonts w:cs="Calibri"/>
                <w:i/>
                <w:color w:val="000000" w:themeColor="text1"/>
              </w:rPr>
              <w:t>Strong Beginnings</w:t>
            </w:r>
            <w:r w:rsidRPr="1D8654F9">
              <w:rPr>
                <w:rFonts w:cs="Calibri"/>
                <w:color w:val="000000" w:themeColor="text1"/>
              </w:rPr>
              <w:t xml:space="preserve"> </w:t>
            </w:r>
          </w:p>
          <w:p w14:paraId="2E44DCCD" w14:textId="70E384E7" w:rsidR="00C13F18" w:rsidRPr="002E726C" w:rsidRDefault="00C13F18" w:rsidP="00FA4F9F">
            <w:pPr>
              <w:numPr>
                <w:ilvl w:val="0"/>
                <w:numId w:val="1"/>
              </w:numPr>
              <w:spacing w:after="0"/>
              <w:ind w:left="709"/>
              <w:rPr>
                <w:rFonts w:cs="Calibri"/>
                <w:b/>
                <w:color w:val="000000"/>
              </w:rPr>
            </w:pPr>
            <w:r w:rsidRPr="002E726C">
              <w:rPr>
                <w:rFonts w:cs="Calibri"/>
                <w:color w:val="000000"/>
              </w:rPr>
              <w:t xml:space="preserve">establishing an agreed national framework for professional development accreditation by the end of </w:t>
            </w:r>
            <w:r>
              <w:rPr>
                <w:rFonts w:cs="Calibri"/>
                <w:color w:val="000000"/>
              </w:rPr>
              <w:t>202</w:t>
            </w:r>
            <w:r w:rsidR="00E42FAF">
              <w:rPr>
                <w:rFonts w:cs="Calibri"/>
                <w:color w:val="000000"/>
              </w:rPr>
              <w:t>5</w:t>
            </w:r>
            <w:r w:rsidRPr="002E726C">
              <w:rPr>
                <w:rFonts w:cs="Calibri"/>
                <w:color w:val="000000"/>
              </w:rPr>
              <w:t xml:space="preserve"> with strengthened criteria to ensure professional development is high quality and evidence based, and commit professional development accreditation authorities to applying these criteria, including for micro-credentials</w:t>
            </w:r>
          </w:p>
          <w:p w14:paraId="22D77433" w14:textId="636E96C4" w:rsidR="00C13F18" w:rsidRPr="002E726C" w:rsidRDefault="00C13F18" w:rsidP="00FA4F9F">
            <w:pPr>
              <w:numPr>
                <w:ilvl w:val="0"/>
                <w:numId w:val="1"/>
              </w:numPr>
              <w:spacing w:after="0"/>
              <w:ind w:left="709"/>
              <w:textAlignment w:val="baseline"/>
              <w:rPr>
                <w:rStyle w:val="normaltextrun"/>
                <w:rFonts w:ascii="Calibri" w:eastAsia="Calibri" w:hAnsi="Calibri" w:cs="Calibri"/>
                <w:b/>
                <w:color w:val="000000"/>
                <w:lang w:val="en-GB"/>
              </w:rPr>
            </w:pPr>
            <w:r w:rsidRPr="002E726C">
              <w:rPr>
                <w:rFonts w:ascii="Calibri" w:hAnsi="Calibri" w:cs="Calibri"/>
                <w:color w:val="000000"/>
              </w:rPr>
              <w:t>investing in and promoting</w:t>
            </w:r>
            <w:r w:rsidRPr="002E726C">
              <w:rPr>
                <w:rStyle w:val="normaltextrun"/>
                <w:rFonts w:ascii="Calibri" w:hAnsi="Calibri" w:cs="Calibri"/>
                <w:color w:val="000000"/>
              </w:rPr>
              <w:t xml:space="preserve"> evidence-based </w:t>
            </w:r>
            <w:r w:rsidR="003431C2">
              <w:rPr>
                <w:rStyle w:val="normaltextrun"/>
                <w:rFonts w:ascii="Calibri" w:hAnsi="Calibri" w:cs="Calibri"/>
                <w:color w:val="000000"/>
              </w:rPr>
              <w:t>a</w:t>
            </w:r>
            <w:r w:rsidR="003431C2" w:rsidRPr="003431C2">
              <w:rPr>
                <w:rStyle w:val="normaltextrun"/>
                <w:rFonts w:ascii="Calibri" w:hAnsi="Calibri"/>
                <w:color w:val="000000"/>
              </w:rPr>
              <w:t>nd</w:t>
            </w:r>
            <w:r w:rsidR="003431C2">
              <w:rPr>
                <w:rStyle w:val="normaltextrun"/>
                <w:rFonts w:ascii="Calibri" w:hAnsi="Calibri"/>
                <w:color w:val="000000"/>
              </w:rPr>
              <w:t xml:space="preserve"> </w:t>
            </w:r>
            <w:r>
              <w:rPr>
                <w:rStyle w:val="normaltextrun"/>
                <w:rFonts w:ascii="Calibri" w:hAnsi="Calibri" w:cs="Calibri"/>
                <w:color w:val="000000"/>
              </w:rPr>
              <w:t>q</w:t>
            </w:r>
            <w:r w:rsidRPr="000E2044">
              <w:rPr>
                <w:rStyle w:val="normaltextrun"/>
                <w:rFonts w:cs="Calibri"/>
                <w:color w:val="000000"/>
              </w:rPr>
              <w:t>uality assured</w:t>
            </w:r>
            <w:r>
              <w:rPr>
                <w:rStyle w:val="normaltextrun"/>
                <w:rFonts w:cs="Calibri"/>
                <w:color w:val="000000"/>
              </w:rPr>
              <w:t xml:space="preserve"> </w:t>
            </w:r>
            <w:r w:rsidRPr="002E726C">
              <w:rPr>
                <w:rStyle w:val="normaltextrun"/>
                <w:rFonts w:ascii="Calibri" w:hAnsi="Calibri" w:cs="Calibri"/>
                <w:color w:val="000000"/>
              </w:rPr>
              <w:t>curriculum resources that are easily available and will help to reduce workload, which schools can adopt if they choose</w:t>
            </w:r>
          </w:p>
          <w:p w14:paraId="3E918632" w14:textId="5EB7AF4E" w:rsidR="00C13F18" w:rsidRPr="002E726C" w:rsidRDefault="00C13F18" w:rsidP="00FA4F9F">
            <w:pPr>
              <w:numPr>
                <w:ilvl w:val="0"/>
                <w:numId w:val="1"/>
              </w:numPr>
              <w:spacing w:after="0"/>
              <w:ind w:left="709"/>
              <w:textAlignment w:val="baseline"/>
              <w:rPr>
                <w:rFonts w:ascii="Calibri" w:hAnsi="Calibri" w:cs="Calibri"/>
                <w:b/>
                <w:color w:val="000000"/>
              </w:rPr>
            </w:pPr>
            <w:r w:rsidRPr="002E726C">
              <w:rPr>
                <w:rFonts w:ascii="Calibri" w:hAnsi="Calibri" w:cs="Calibri"/>
                <w:color w:val="000000"/>
              </w:rPr>
              <w:t>e</w:t>
            </w:r>
            <w:r w:rsidRPr="002E726C">
              <w:rPr>
                <w:rStyle w:val="normaltextrun"/>
                <w:rFonts w:ascii="Calibri" w:hAnsi="Calibri" w:cs="Calibri"/>
                <w:color w:val="000000"/>
              </w:rPr>
              <w:t xml:space="preserve">stablishing an independent process to quality assure comprehensive and sequenced curriculum materials against rigorous criteria, including materials created by education departments and institutions, and the commercial and not-for-profit education sectors, </w:t>
            </w:r>
            <w:r w:rsidRPr="00F21F6A">
              <w:rPr>
                <w:rStyle w:val="normaltextrun"/>
                <w:rFonts w:ascii="Calibri" w:hAnsi="Calibri" w:cs="Calibri"/>
                <w:color w:val="auto"/>
              </w:rPr>
              <w:t xml:space="preserve">by </w:t>
            </w:r>
            <w:r w:rsidRPr="00F21F6A">
              <w:rPr>
                <w:rStyle w:val="normaltextrun"/>
                <w:rFonts w:ascii="Calibri" w:hAnsi="Calibri"/>
                <w:color w:val="auto"/>
              </w:rPr>
              <w:t xml:space="preserve">the end of </w:t>
            </w:r>
            <w:r w:rsidR="00E42FAF" w:rsidRPr="00F21F6A">
              <w:rPr>
                <w:rStyle w:val="normaltextrun"/>
                <w:rFonts w:ascii="Calibri" w:hAnsi="Calibri"/>
                <w:color w:val="auto"/>
              </w:rPr>
              <w:t>202</w:t>
            </w:r>
            <w:r w:rsidR="00E42FAF">
              <w:rPr>
                <w:rStyle w:val="normaltextrun"/>
                <w:rFonts w:ascii="Calibri" w:hAnsi="Calibri"/>
                <w:color w:val="auto"/>
              </w:rPr>
              <w:t>6</w:t>
            </w:r>
            <w:r w:rsidRPr="00F21F6A">
              <w:rPr>
                <w:rStyle w:val="normaltextrun"/>
                <w:rFonts w:ascii="Calibri" w:hAnsi="Calibri" w:cs="Calibri"/>
                <w:color w:val="auto"/>
              </w:rPr>
              <w:t>.</w:t>
            </w:r>
          </w:p>
        </w:tc>
      </w:tr>
    </w:tbl>
    <w:p w14:paraId="7DC2E7C9" w14:textId="77777777" w:rsidR="00C13F18" w:rsidRDefault="00C13F18" w:rsidP="00BB708D">
      <w:pPr>
        <w:rPr>
          <w:rFonts w:eastAsia="Calibri"/>
          <w:kern w:val="2"/>
          <w14:ligatures w14:val="standardContextual"/>
        </w:rPr>
      </w:pPr>
    </w:p>
    <w:tbl>
      <w:tblPr>
        <w:tblStyle w:val="GridTable6Colorful-Accent1"/>
        <w:tblW w:w="9026" w:type="dxa"/>
        <w:tblLook w:val="0400" w:firstRow="0" w:lastRow="0" w:firstColumn="0" w:lastColumn="0" w:noHBand="0" w:noVBand="1"/>
      </w:tblPr>
      <w:tblGrid>
        <w:gridCol w:w="9026"/>
      </w:tblGrid>
      <w:tr w:rsidR="00C13F18" w14:paraId="0F6752F9" w14:textId="4358853A"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9430B46" w14:textId="77777777" w:rsidR="00C13F18" w:rsidRPr="004D2155" w:rsidRDefault="00C13F18">
            <w:pPr>
              <w:jc w:val="center"/>
              <w:rPr>
                <w:b/>
                <w:color w:val="000000"/>
                <w:u w:val="single"/>
              </w:rPr>
            </w:pPr>
            <w:r w:rsidRPr="00C674B8">
              <w:rPr>
                <w:b/>
                <w:color w:val="000000"/>
                <w:u w:val="single"/>
              </w:rPr>
              <w:t>RECOMMENDATION 1D</w:t>
            </w:r>
          </w:p>
          <w:p w14:paraId="5C143CA4" w14:textId="09FE6E3E" w:rsidR="00C13F18" w:rsidRPr="007E555C" w:rsidRDefault="00C13F18">
            <w:pPr>
              <w:rPr>
                <w:rFonts w:cs="Calibri"/>
                <w:b/>
                <w:color w:val="000000"/>
              </w:rPr>
            </w:pPr>
            <w:r w:rsidRPr="007E555C">
              <w:rPr>
                <w:rFonts w:cs="Calibri"/>
                <w:color w:val="000000"/>
              </w:rPr>
              <w:t xml:space="preserve">The Panel recommends that </w:t>
            </w:r>
            <w:r w:rsidRPr="007E555C">
              <w:rPr>
                <w:color w:val="000000"/>
              </w:rPr>
              <w:t>governments</w:t>
            </w:r>
            <w:r>
              <w:rPr>
                <w:color w:val="000000"/>
              </w:rPr>
              <w:t>, school systems and approved authorities</w:t>
            </w:r>
            <w:r w:rsidRPr="007E555C">
              <w:rPr>
                <w:color w:val="000000"/>
              </w:rPr>
              <w:t xml:space="preserve"> </w:t>
            </w:r>
            <w:r w:rsidRPr="007E555C">
              <w:rPr>
                <w:rFonts w:cs="Calibri"/>
                <w:color w:val="000000"/>
              </w:rPr>
              <w:t xml:space="preserve">outline specific actions and initiatives they will take, including relevant timeframes, to prepare all students to transition to further training, education, or employment when they finish school. These </w:t>
            </w:r>
            <w:r w:rsidRPr="000F091A">
              <w:rPr>
                <w:rFonts w:cs="Calibri"/>
                <w:color w:val="000000"/>
              </w:rPr>
              <w:t xml:space="preserve">should </w:t>
            </w:r>
            <w:r w:rsidRPr="007E555C">
              <w:rPr>
                <w:rFonts w:cs="Calibri"/>
                <w:color w:val="000000"/>
              </w:rPr>
              <w:t xml:space="preserve">be included in bilateral agreements for increased accountability. </w:t>
            </w:r>
            <w:r w:rsidRPr="007E555C">
              <w:rPr>
                <w:color w:val="000000"/>
              </w:rPr>
              <w:t>Actions, which should be evaluated for efficacy,</w:t>
            </w:r>
            <w:r w:rsidRPr="007E555C">
              <w:rPr>
                <w:rStyle w:val="normaltextrun"/>
                <w:rFonts w:cs="Calibri"/>
                <w:color w:val="000000"/>
              </w:rPr>
              <w:t xml:space="preserve"> may include enhanced career education for students</w:t>
            </w:r>
            <w:r w:rsidRPr="007E555C">
              <w:rPr>
                <w:rStyle w:val="eop"/>
                <w:rFonts w:cs="Calibri"/>
                <w:color w:val="000000"/>
              </w:rPr>
              <w:t>, targeted</w:t>
            </w:r>
            <w:r w:rsidRPr="007E555C">
              <w:rPr>
                <w:color w:val="000000"/>
              </w:rPr>
              <w:t xml:space="preserve"> programs for students from priority equity cohorts, and </w:t>
            </w:r>
            <w:r w:rsidRPr="007E555C">
              <w:rPr>
                <w:rStyle w:val="normaltextrun"/>
                <w:rFonts w:cs="Calibri"/>
                <w:color w:val="000000"/>
              </w:rPr>
              <w:t>strengthened partnerships with local employers and with vocational education and training and higher education providers.</w:t>
            </w:r>
          </w:p>
        </w:tc>
      </w:tr>
    </w:tbl>
    <w:p w14:paraId="09E6C372" w14:textId="77777777" w:rsidR="00C13F18" w:rsidRPr="00DF0556" w:rsidRDefault="00C13F18" w:rsidP="00BB708D">
      <w:pPr>
        <w:rPr>
          <w:b/>
        </w:rPr>
      </w:pPr>
    </w:p>
    <w:p w14:paraId="74E4AD99" w14:textId="77777777" w:rsidR="00C13F18" w:rsidRDefault="00C13F18" w:rsidP="00844F63">
      <w:pPr>
        <w:pStyle w:val="Heading3"/>
      </w:pPr>
      <w:bookmarkStart w:id="18" w:name="_Toc152855297"/>
      <w:r w:rsidRPr="00CA3C00">
        <w:t>Achieving equity in schooling (Chapter 2)</w:t>
      </w:r>
      <w:bookmarkEnd w:id="18"/>
      <w:r w:rsidRPr="00CA3C00">
        <w:t xml:space="preserve"> </w:t>
      </w:r>
    </w:p>
    <w:tbl>
      <w:tblPr>
        <w:tblStyle w:val="GridTable6Colorful-Accent1"/>
        <w:tblW w:w="9026" w:type="dxa"/>
        <w:tblLook w:val="0400" w:firstRow="0" w:lastRow="0" w:firstColumn="0" w:lastColumn="0" w:noHBand="0" w:noVBand="1"/>
      </w:tblPr>
      <w:tblGrid>
        <w:gridCol w:w="9026"/>
      </w:tblGrid>
      <w:tr w:rsidR="00C13F18" w14:paraId="64A386F1" w14:textId="037F7275"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3E4C7D6" w14:textId="77777777" w:rsidR="00C13F18" w:rsidRPr="004D2155" w:rsidRDefault="00C13F18">
            <w:pPr>
              <w:jc w:val="center"/>
              <w:rPr>
                <w:b/>
                <w:color w:val="000000"/>
                <w:u w:val="single"/>
              </w:rPr>
            </w:pPr>
            <w:r w:rsidRPr="00C674B8">
              <w:rPr>
                <w:b/>
                <w:color w:val="000000"/>
                <w:u w:val="single"/>
              </w:rPr>
              <w:t>RECOMMENDATION 2A</w:t>
            </w:r>
          </w:p>
          <w:p w14:paraId="7AD31CF4" w14:textId="1826B132" w:rsidR="00C13F18" w:rsidRPr="00C5104A" w:rsidRDefault="00C13F18">
            <w:pPr>
              <w:rPr>
                <w:b/>
                <w:color w:val="000000"/>
              </w:rPr>
            </w:pPr>
            <w:r w:rsidRPr="00C5104A">
              <w:rPr>
                <w:color w:val="000000"/>
              </w:rPr>
              <w:t>The Panel recommends that governments</w:t>
            </w:r>
            <w:r>
              <w:rPr>
                <w:color w:val="000000"/>
              </w:rPr>
              <w:t>, school systems</w:t>
            </w:r>
            <w:r w:rsidRPr="00C5104A">
              <w:rPr>
                <w:color w:val="000000"/>
              </w:rPr>
              <w:t xml:space="preserve"> </w:t>
            </w:r>
            <w:r>
              <w:rPr>
                <w:color w:val="000000"/>
              </w:rPr>
              <w:t xml:space="preserve">and approved authorities </w:t>
            </w:r>
            <w:r w:rsidRPr="00C5104A">
              <w:rPr>
                <w:color w:val="000000"/>
              </w:rPr>
              <w:t>commit to increasing socio-economic diversity by:</w:t>
            </w:r>
          </w:p>
          <w:p w14:paraId="100AB009" w14:textId="34A1F240" w:rsidR="00C13F18" w:rsidRPr="00C5104A" w:rsidRDefault="00C13F18" w:rsidP="1D8654F9">
            <w:pPr>
              <w:pStyle w:val="ListParagraph"/>
              <w:numPr>
                <w:ilvl w:val="0"/>
                <w:numId w:val="64"/>
              </w:numPr>
              <w:spacing w:after="0"/>
              <w:rPr>
                <w:b/>
                <w:color w:val="000000"/>
              </w:rPr>
            </w:pPr>
            <w:r w:rsidRPr="1D8654F9">
              <w:rPr>
                <w:color w:val="000000" w:themeColor="text1"/>
              </w:rPr>
              <w:t>incentivising</w:t>
            </w:r>
            <w:r>
              <w:rPr>
                <w:color w:val="000000" w:themeColor="text1"/>
              </w:rPr>
              <w:t>,</w:t>
            </w:r>
            <w:r w:rsidRPr="1D8654F9">
              <w:rPr>
                <w:color w:val="000000" w:themeColor="text1"/>
              </w:rPr>
              <w:t xml:space="preserve"> or continuing to incentivise, highly-effective teachers and principals to work in schools with high numbers of students experiencing socio-economic disadvantage</w:t>
            </w:r>
          </w:p>
          <w:p w14:paraId="050FF242" w14:textId="27C8D20E" w:rsidR="00C13F18" w:rsidRPr="00C5104A" w:rsidRDefault="00C13F18" w:rsidP="00FA4F9F">
            <w:pPr>
              <w:pStyle w:val="ListParagraph"/>
              <w:numPr>
                <w:ilvl w:val="0"/>
                <w:numId w:val="64"/>
              </w:numPr>
              <w:spacing w:after="0"/>
              <w:contextualSpacing w:val="0"/>
              <w:rPr>
                <w:b/>
                <w:color w:val="000000"/>
              </w:rPr>
            </w:pPr>
            <w:r w:rsidRPr="1D8654F9">
              <w:rPr>
                <w:color w:val="000000" w:themeColor="text1"/>
              </w:rPr>
              <w:t>reviewing existing policy settings by the end of 2027 and implementing new policy levers to increase socio</w:t>
            </w:r>
            <w:r w:rsidRPr="1D8654F9">
              <w:rPr>
                <w:rFonts w:ascii="Cambria Math" w:hAnsi="Cambria Math" w:cs="Cambria Math"/>
                <w:color w:val="000000" w:themeColor="text1"/>
              </w:rPr>
              <w:t>‑</w:t>
            </w:r>
            <w:r w:rsidRPr="1D8654F9">
              <w:rPr>
                <w:color w:val="000000" w:themeColor="text1"/>
              </w:rPr>
              <w:t>economic diversity in schools and lift student outcomes</w:t>
            </w:r>
          </w:p>
          <w:p w14:paraId="1BFA1926" w14:textId="3904AFC4" w:rsidR="00C13F18" w:rsidRPr="002F6BB8" w:rsidRDefault="00C13F18" w:rsidP="00F21F6A">
            <w:pPr>
              <w:pStyle w:val="ListParagraph"/>
              <w:numPr>
                <w:ilvl w:val="0"/>
                <w:numId w:val="64"/>
              </w:numPr>
              <w:spacing w:after="0"/>
              <w:contextualSpacing w:val="0"/>
              <w:rPr>
                <w:color w:val="000000" w:themeColor="text1"/>
                <w:u w:val="single"/>
              </w:rPr>
            </w:pPr>
            <w:r w:rsidRPr="1D8654F9">
              <w:rPr>
                <w:rStyle w:val="normaltextrun"/>
                <w:color w:val="000000" w:themeColor="text1"/>
              </w:rPr>
              <w:t>tracking (and annually publicly reporting on) the socio-economic diversity of schools and systems by the end of 2025, to monitor the level of diversity and support further work to increase diversity as part of the next Agreement and its implementation framework.</w:t>
            </w:r>
          </w:p>
        </w:tc>
      </w:tr>
    </w:tbl>
    <w:p w14:paraId="707CB7F8" w14:textId="77777777" w:rsidR="00C13F18" w:rsidRPr="007E555C" w:rsidRDefault="00C13F18" w:rsidP="00BB708D"/>
    <w:tbl>
      <w:tblPr>
        <w:tblStyle w:val="GridTable6Colorful-Accent1"/>
        <w:tblW w:w="9026" w:type="dxa"/>
        <w:tblLook w:val="0400" w:firstRow="0" w:lastRow="0" w:firstColumn="0" w:lastColumn="0" w:noHBand="0" w:noVBand="1"/>
      </w:tblPr>
      <w:tblGrid>
        <w:gridCol w:w="9026"/>
      </w:tblGrid>
      <w:tr w:rsidR="00C13F18" w14:paraId="57FC9442" w14:textId="5C2E0B26"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7BAA9EED" w14:textId="77777777" w:rsidR="00C13F18" w:rsidRPr="004D2155" w:rsidRDefault="00C13F18">
            <w:pPr>
              <w:jc w:val="center"/>
              <w:rPr>
                <w:b/>
                <w:color w:val="000000"/>
                <w:u w:val="single"/>
              </w:rPr>
            </w:pPr>
            <w:r w:rsidRPr="00C674B8">
              <w:rPr>
                <w:b/>
                <w:color w:val="000000"/>
                <w:u w:val="single"/>
              </w:rPr>
              <w:lastRenderedPageBreak/>
              <w:t>RECOMMENDATION 2B</w:t>
            </w:r>
          </w:p>
          <w:p w14:paraId="5B9FD16C" w14:textId="77777777" w:rsidR="00C13F18" w:rsidRPr="00D5223C" w:rsidRDefault="00C13F18">
            <w:pPr>
              <w:rPr>
                <w:b/>
                <w:color w:val="000000" w:themeColor="text1"/>
              </w:rPr>
            </w:pPr>
            <w:r w:rsidRPr="00D5223C">
              <w:rPr>
                <w:color w:val="000000" w:themeColor="text1"/>
              </w:rPr>
              <w:t xml:space="preserve">To ensure that all students come to school ready and able to learn, the Panel recommends that all governments take steps to embed and strengthen linkages between schools and </w:t>
            </w:r>
            <w:r>
              <w:rPr>
                <w:color w:val="000000" w:themeColor="text1"/>
              </w:rPr>
              <w:t xml:space="preserve">other </w:t>
            </w:r>
            <w:r w:rsidRPr="00D5223C">
              <w:rPr>
                <w:color w:val="000000" w:themeColor="text1"/>
              </w:rPr>
              <w:t>services, such as community, family, health (including speech and occupational therapists), and disability support services, by:</w:t>
            </w:r>
          </w:p>
          <w:p w14:paraId="1D3208A8" w14:textId="77777777" w:rsidR="00C13F18" w:rsidRPr="00D5223C" w:rsidRDefault="00C13F18" w:rsidP="00FA4F9F">
            <w:pPr>
              <w:pStyle w:val="ListParagraph"/>
              <w:numPr>
                <w:ilvl w:val="0"/>
                <w:numId w:val="80"/>
              </w:numPr>
              <w:spacing w:after="0"/>
              <w:contextualSpacing w:val="0"/>
              <w:rPr>
                <w:rStyle w:val="normaltextrun"/>
                <w:rFonts w:ascii="Calibri" w:eastAsia="Calibri" w:hAnsi="Calibri" w:cs="Calibri"/>
                <w:b/>
                <w:color w:val="000000" w:themeColor="text1"/>
                <w:lang w:val="en-GB"/>
              </w:rPr>
            </w:pPr>
            <w:r w:rsidRPr="00D5223C">
              <w:rPr>
                <w:color w:val="000000" w:themeColor="text1"/>
              </w:rPr>
              <w:t>implementing full</w:t>
            </w:r>
            <w:r w:rsidRPr="00D5223C">
              <w:rPr>
                <w:rStyle w:val="normaltextrun"/>
                <w:rFonts w:ascii="Calibri" w:hAnsi="Calibri" w:cs="Calibri"/>
                <w:color w:val="000000" w:themeColor="text1"/>
              </w:rPr>
              <w:t>-service school models that better integrate these services within schools and improve partnerships between schools and external agencies, institutions and community members. Priority should be given to schools with a high concentration of students experiencing disadvantage, and care should be taken to avoid cost-shifting from other portfolios to education</w:t>
            </w:r>
          </w:p>
          <w:p w14:paraId="701E5DAC" w14:textId="4CF1AFDF" w:rsidR="00C13F18" w:rsidRPr="002F6BB8" w:rsidRDefault="00C13F18" w:rsidP="00F21F6A">
            <w:pPr>
              <w:pStyle w:val="ListParagraph"/>
              <w:numPr>
                <w:ilvl w:val="0"/>
                <w:numId w:val="80"/>
              </w:numPr>
              <w:spacing w:after="0"/>
              <w:contextualSpacing w:val="0"/>
              <w:rPr>
                <w:color w:val="000000" w:themeColor="text1"/>
                <w:u w:val="single"/>
              </w:rPr>
            </w:pPr>
            <w:r w:rsidRPr="00D5223C">
              <w:rPr>
                <w:color w:val="000000" w:themeColor="text1"/>
              </w:rPr>
              <w:t xml:space="preserve">committing to a 12-month whole-of-government review of the interactions between education and other key Commonwealth and state-based services, with recommendations to </w:t>
            </w:r>
            <w:r w:rsidRPr="00D5223C">
              <w:rPr>
                <w:rStyle w:val="normaltextrun"/>
                <w:rFonts w:ascii="Calibri" w:hAnsi="Calibri" w:cs="Calibri"/>
                <w:color w:val="000000" w:themeColor="text1"/>
              </w:rPr>
              <w:t xml:space="preserve">National Cabinet </w:t>
            </w:r>
            <w:r w:rsidR="00744F1F" w:rsidRPr="00744F1F">
              <w:rPr>
                <w:rStyle w:val="normaltextrun"/>
                <w:rFonts w:ascii="Calibri" w:hAnsi="Calibri" w:cs="Calibri"/>
                <w:color w:val="000000" w:themeColor="text1"/>
              </w:rPr>
              <w:t>by the end of 2026</w:t>
            </w:r>
            <w:r w:rsidR="00744F1F">
              <w:rPr>
                <w:rStyle w:val="normaltextrun"/>
                <w:rFonts w:ascii="Calibri" w:hAnsi="Calibri" w:cs="Calibri"/>
                <w:color w:val="000000" w:themeColor="text1"/>
              </w:rPr>
              <w:t xml:space="preserve"> </w:t>
            </w:r>
            <w:r w:rsidRPr="00D5223C">
              <w:rPr>
                <w:rStyle w:val="normaltextrun"/>
                <w:rFonts w:ascii="Calibri" w:hAnsi="Calibri" w:cs="Calibri"/>
                <w:color w:val="000000" w:themeColor="text1"/>
              </w:rPr>
              <w:t>focused on improving the effectiveness of service delivery to school-aged children through streamlining referral pathways, improved uptake of screening and services before and during school years among priority equity cohorts, and greater preventative investment.</w:t>
            </w:r>
          </w:p>
        </w:tc>
      </w:tr>
    </w:tbl>
    <w:p w14:paraId="0FD07CB9" w14:textId="77777777" w:rsidR="00C13F18" w:rsidRDefault="00C13F18" w:rsidP="00BB708D">
      <w:pPr>
        <w:spacing w:after="160"/>
        <w:rPr>
          <w:rStyle w:val="Heading5Char"/>
        </w:rPr>
      </w:pPr>
    </w:p>
    <w:tbl>
      <w:tblPr>
        <w:tblStyle w:val="GridTable6Colorful-Accent1"/>
        <w:tblW w:w="9026" w:type="dxa"/>
        <w:tblLook w:val="0400" w:firstRow="0" w:lastRow="0" w:firstColumn="0" w:lastColumn="0" w:noHBand="0" w:noVBand="1"/>
      </w:tblPr>
      <w:tblGrid>
        <w:gridCol w:w="9026"/>
      </w:tblGrid>
      <w:tr w:rsidR="00C13F18" w14:paraId="6CBE5B05" w14:textId="1BEEAA80"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C4D8964" w14:textId="77777777" w:rsidR="00C13F18" w:rsidRPr="004D2155" w:rsidRDefault="00C13F18">
            <w:pPr>
              <w:jc w:val="center"/>
              <w:rPr>
                <w:b/>
                <w:color w:val="000000"/>
                <w:u w:val="single"/>
              </w:rPr>
            </w:pPr>
            <w:r w:rsidRPr="00C674B8">
              <w:rPr>
                <w:b/>
                <w:color w:val="000000"/>
                <w:u w:val="single"/>
              </w:rPr>
              <w:t>RECOMMENDATION 2C</w:t>
            </w:r>
          </w:p>
          <w:p w14:paraId="559CA668" w14:textId="1F5C1B50" w:rsidR="00C13F18" w:rsidRPr="008008E2" w:rsidRDefault="00C13F18">
            <w:pPr>
              <w:rPr>
                <w:b/>
                <w:color w:val="000000"/>
                <w:lang w:eastAsia="en-AU"/>
              </w:rPr>
            </w:pPr>
            <w:r w:rsidRPr="008008E2">
              <w:rPr>
                <w:color w:val="000000"/>
                <w:lang w:eastAsia="en-AU"/>
              </w:rPr>
              <w:t>The Panel recommends that governments work together in partnership with key First Nations education stakeholders, including education and community leaders, students and organisations such as the National Aboriginal and Torres Strait Islander Education Corporation</w:t>
            </w:r>
            <w:r>
              <w:rPr>
                <w:color w:val="000000"/>
                <w:lang w:eastAsia="en-AU"/>
              </w:rPr>
              <w:t>,</w:t>
            </w:r>
            <w:r w:rsidRPr="008008E2">
              <w:rPr>
                <w:color w:val="000000"/>
                <w:lang w:eastAsia="en-AU"/>
              </w:rPr>
              <w:t xml:space="preserve"> the National Aboriginal and Torres Strait Islander Principals Association, </w:t>
            </w:r>
            <w:r w:rsidRPr="006D0C78">
              <w:rPr>
                <w:color w:val="000000" w:themeColor="text1"/>
              </w:rPr>
              <w:t>and the Coalition of Peaks</w:t>
            </w:r>
            <w:r>
              <w:rPr>
                <w:color w:val="000000" w:themeColor="text1"/>
              </w:rPr>
              <w:t xml:space="preserve"> as appropriate</w:t>
            </w:r>
            <w:r w:rsidRPr="007F2584">
              <w:rPr>
                <w:color w:val="000000" w:themeColor="text1"/>
              </w:rPr>
              <w:t>,</w:t>
            </w:r>
            <w:r w:rsidRPr="008008E2">
              <w:rPr>
                <w:color w:val="000000"/>
                <w:lang w:eastAsia="en-AU"/>
              </w:rPr>
              <w:t xml:space="preserve"> to develop a national First Nations Education Policy </w:t>
            </w:r>
            <w:r>
              <w:rPr>
                <w:color w:val="000000"/>
                <w:lang w:eastAsia="en-AU"/>
              </w:rPr>
              <w:t>before</w:t>
            </w:r>
            <w:r w:rsidRPr="008008E2">
              <w:rPr>
                <w:color w:val="000000"/>
                <w:lang w:eastAsia="en-AU"/>
              </w:rPr>
              <w:t xml:space="preserve"> the end of 2026, which should include:</w:t>
            </w:r>
          </w:p>
          <w:p w14:paraId="75A8BEE4" w14:textId="7791E222" w:rsidR="00C13F18" w:rsidRPr="008008E2" w:rsidRDefault="00C13F18" w:rsidP="00FA4F9F">
            <w:pPr>
              <w:pStyle w:val="ListParagraph"/>
              <w:numPr>
                <w:ilvl w:val="0"/>
                <w:numId w:val="62"/>
              </w:numPr>
              <w:spacing w:after="160"/>
              <w:rPr>
                <w:b/>
                <w:color w:val="000000"/>
              </w:rPr>
            </w:pPr>
            <w:r w:rsidRPr="008008E2">
              <w:rPr>
                <w:color w:val="000000"/>
                <w:lang w:eastAsia="en-AU"/>
              </w:rPr>
              <w:t>implementing evidence-based approaches to build the cultural responsiveness of all teaching staff and inform the design of curriculum, projects and language resources in collaboration with communities</w:t>
            </w:r>
            <w:r w:rsidR="00471F97">
              <w:rPr>
                <w:color w:val="000000"/>
                <w:lang w:eastAsia="en-AU"/>
              </w:rPr>
              <w:t xml:space="preserve"> </w:t>
            </w:r>
            <w:r w:rsidR="00471F97" w:rsidRPr="00DF509F">
              <w:rPr>
                <w:color w:val="000000"/>
                <w:lang w:eastAsia="en-AU"/>
              </w:rPr>
              <w:t>and an evaluation of the effectiveness of the</w:t>
            </w:r>
            <w:r w:rsidR="00B21FE5">
              <w:rPr>
                <w:color w:val="000000"/>
                <w:lang w:eastAsia="en-AU"/>
              </w:rPr>
              <w:t xml:space="preserve"> policy</w:t>
            </w:r>
          </w:p>
          <w:p w14:paraId="65B02C3C" w14:textId="77777777" w:rsidR="00C13F18" w:rsidRPr="008008E2" w:rsidRDefault="00C13F18" w:rsidP="00FA4F9F">
            <w:pPr>
              <w:pStyle w:val="ListParagraph"/>
              <w:numPr>
                <w:ilvl w:val="0"/>
                <w:numId w:val="62"/>
              </w:numPr>
              <w:spacing w:after="160"/>
              <w:rPr>
                <w:b/>
                <w:color w:val="000000"/>
              </w:rPr>
            </w:pPr>
            <w:r w:rsidRPr="008008E2">
              <w:rPr>
                <w:color w:val="000000"/>
                <w:lang w:eastAsia="en-AU"/>
              </w:rPr>
              <w:t>building culturally responsive frameworks to prepare teachers for schools with high proportions of First Nations students</w:t>
            </w:r>
          </w:p>
          <w:p w14:paraId="329DD9EE" w14:textId="77777777" w:rsidR="00C13F18" w:rsidRPr="00C315D8" w:rsidRDefault="00C13F18" w:rsidP="00FA4F9F">
            <w:pPr>
              <w:pStyle w:val="ListParagraph"/>
              <w:numPr>
                <w:ilvl w:val="0"/>
                <w:numId w:val="62"/>
              </w:numPr>
              <w:spacing w:after="160"/>
              <w:rPr>
                <w:b/>
                <w:color w:val="000000"/>
                <w:lang w:eastAsia="en-AU"/>
              </w:rPr>
            </w:pPr>
            <w:r w:rsidRPr="008008E2">
              <w:rPr>
                <w:color w:val="000000"/>
                <w:lang w:eastAsia="en-AU"/>
              </w:rPr>
              <w:t>developing culturally appropriate assessments and assessment tools.</w:t>
            </w:r>
          </w:p>
        </w:tc>
      </w:tr>
    </w:tbl>
    <w:p w14:paraId="5DB6CDAB" w14:textId="77777777" w:rsidR="00C13F18" w:rsidRPr="007E64D0" w:rsidRDefault="00C13F18" w:rsidP="00BB708D">
      <w:pPr>
        <w:spacing w:after="160"/>
        <w:rPr>
          <w:rFonts w:asciiTheme="majorHAnsi" w:eastAsiaTheme="majorEastAsia" w:hAnsiTheme="majorHAnsi" w:cstheme="majorBidi"/>
          <w:b/>
          <w:color w:val="01698C" w:themeColor="background2"/>
          <w:sz w:val="26"/>
        </w:rPr>
      </w:pPr>
    </w:p>
    <w:tbl>
      <w:tblPr>
        <w:tblStyle w:val="GridTable6Colorful-Accent1"/>
        <w:tblW w:w="9026" w:type="dxa"/>
        <w:tblLook w:val="0400" w:firstRow="0" w:lastRow="0" w:firstColumn="0" w:lastColumn="0" w:noHBand="0" w:noVBand="1"/>
      </w:tblPr>
      <w:tblGrid>
        <w:gridCol w:w="9026"/>
      </w:tblGrid>
      <w:tr w:rsidR="00C13F18" w:rsidRPr="00EB189E" w14:paraId="0C82F4F1" w14:textId="0F5438C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8FD06E4" w14:textId="77777777" w:rsidR="00C13F18" w:rsidRPr="004D2155" w:rsidRDefault="00C13F18">
            <w:pPr>
              <w:jc w:val="center"/>
              <w:rPr>
                <w:b/>
                <w:color w:val="000000"/>
                <w:u w:val="single"/>
              </w:rPr>
            </w:pPr>
            <w:r w:rsidRPr="00C674B8">
              <w:rPr>
                <w:b/>
                <w:color w:val="000000"/>
                <w:u w:val="single"/>
              </w:rPr>
              <w:t>RECOMMENDATION 2D</w:t>
            </w:r>
          </w:p>
          <w:p w14:paraId="2DFE36A4" w14:textId="22C5BB26" w:rsidR="00C13F18" w:rsidRPr="007E64D0" w:rsidRDefault="00C13F18">
            <w:pPr>
              <w:pStyle w:val="paragraph"/>
              <w:spacing w:before="0" w:beforeAutospacing="0" w:after="0" w:afterAutospacing="0"/>
              <w:textAlignment w:val="baseline"/>
              <w:rPr>
                <w:rFonts w:ascii="Calibri" w:hAnsi="Calibri" w:cs="Calibri"/>
                <w:b/>
                <w:color w:val="000000"/>
                <w:sz w:val="22"/>
                <w:szCs w:val="22"/>
              </w:rPr>
            </w:pPr>
            <w:r w:rsidRPr="007E64D0">
              <w:rPr>
                <w:rStyle w:val="normaltextrun"/>
                <w:rFonts w:ascii="Calibri" w:hAnsi="Calibri" w:cs="Calibri"/>
                <w:color w:val="000000"/>
                <w:sz w:val="22"/>
                <w:szCs w:val="22"/>
              </w:rPr>
              <w:t>The Panel recommends that all governments</w:t>
            </w:r>
            <w:r>
              <w:rPr>
                <w:rStyle w:val="normaltextrun"/>
                <w:rFonts w:ascii="Calibri" w:hAnsi="Calibri" w:cs="Calibri"/>
                <w:color w:val="000000"/>
                <w:sz w:val="22"/>
                <w:szCs w:val="22"/>
              </w:rPr>
              <w:t>,</w:t>
            </w:r>
            <w:r w:rsidRPr="007E64D0">
              <w:rPr>
                <w:rStyle w:val="normaltextrun"/>
                <w:rFonts w:ascii="Calibri" w:hAnsi="Calibri" w:cs="Calibri"/>
                <w:color w:val="000000"/>
                <w:sz w:val="22"/>
                <w:szCs w:val="22"/>
              </w:rPr>
              <w:t xml:space="preserve"> </w:t>
            </w:r>
            <w:r w:rsidRPr="00D80A0E">
              <w:rPr>
                <w:rStyle w:val="normaltextrun"/>
                <w:rFonts w:ascii="Calibri" w:hAnsi="Calibri" w:cs="Calibri"/>
                <w:color w:val="000000"/>
                <w:sz w:val="22"/>
                <w:szCs w:val="22"/>
              </w:rPr>
              <w:t>school systems and approved authorities</w:t>
            </w:r>
            <w:r w:rsidRPr="007E64D0">
              <w:rPr>
                <w:rStyle w:val="normaltextrun"/>
                <w:rFonts w:ascii="Calibri" w:hAnsi="Calibri" w:cs="Calibri"/>
                <w:color w:val="000000"/>
                <w:sz w:val="22"/>
                <w:szCs w:val="22"/>
              </w:rPr>
              <w:t xml:space="preserve"> jointly develop an implementation plan to deliver on their commitment under </w:t>
            </w:r>
            <w:r w:rsidRPr="007E64D0">
              <w:rPr>
                <w:rStyle w:val="normaltextrun"/>
                <w:rFonts w:ascii="Calibri" w:hAnsi="Calibri" w:cs="Calibri"/>
                <w:i/>
                <w:color w:val="000000"/>
                <w:sz w:val="22"/>
                <w:szCs w:val="22"/>
              </w:rPr>
              <w:t>Australia’s Disability Strategy 2021–2031</w:t>
            </w:r>
            <w:r w:rsidRPr="007E64D0">
              <w:rPr>
                <w:rStyle w:val="normaltextrun"/>
                <w:rFonts w:ascii="Calibri" w:hAnsi="Calibri" w:cs="Calibri"/>
                <w:color w:val="000000"/>
                <w:sz w:val="22"/>
                <w:szCs w:val="22"/>
              </w:rPr>
              <w:t xml:space="preserve"> to build capability in delivery of inclusive education for students with disability</w:t>
            </w:r>
            <w:r w:rsidRPr="007E64D0">
              <w:rPr>
                <w:rStyle w:val="normaltextrun"/>
                <w:rFonts w:ascii="Calibri" w:eastAsia="Calibri" w:hAnsi="Calibri" w:cs="Calibri"/>
                <w:color w:val="000000"/>
                <w:sz w:val="22"/>
                <w:szCs w:val="22"/>
                <w:lang w:val="en-GB" w:eastAsia="en-US"/>
              </w:rPr>
              <w:t>.</w:t>
            </w:r>
          </w:p>
        </w:tc>
      </w:tr>
    </w:tbl>
    <w:p w14:paraId="16FB8058" w14:textId="77777777" w:rsidR="00C13F18" w:rsidRDefault="00C13F18" w:rsidP="00BB708D">
      <w:pPr>
        <w:spacing w:after="160"/>
        <w:rPr>
          <w:rFonts w:ascii="Calibri" w:eastAsia="Calibri" w:hAnsi="Calibri" w:cs="Arial"/>
          <w:kern w:val="2"/>
          <w14:ligatures w14:val="standardContextual"/>
        </w:rPr>
      </w:pPr>
    </w:p>
    <w:p w14:paraId="49776BB0" w14:textId="77777777" w:rsidR="00C13F18" w:rsidRDefault="00C13F18" w:rsidP="00C22DFB">
      <w:pPr>
        <w:pStyle w:val="Heading3"/>
        <w:rPr>
          <w:lang w:eastAsia="en-AU"/>
        </w:rPr>
      </w:pPr>
      <w:bookmarkStart w:id="19" w:name="_Toc152855298"/>
      <w:r w:rsidRPr="005E061F">
        <w:rPr>
          <w:lang w:eastAsia="en-AU"/>
        </w:rPr>
        <w:lastRenderedPageBreak/>
        <w:t>Improving student wellbeing (Chapter 3)</w:t>
      </w:r>
      <w:bookmarkEnd w:id="19"/>
    </w:p>
    <w:tbl>
      <w:tblPr>
        <w:tblStyle w:val="GridTable6Colorful-Accent1"/>
        <w:tblW w:w="9026" w:type="dxa"/>
        <w:tblLook w:val="0400" w:firstRow="0" w:lastRow="0" w:firstColumn="0" w:lastColumn="0" w:noHBand="0" w:noVBand="1"/>
      </w:tblPr>
      <w:tblGrid>
        <w:gridCol w:w="9026"/>
      </w:tblGrid>
      <w:tr w:rsidR="00C13F18" w:rsidRPr="00EB189E" w14:paraId="1AF9C327" w14:textId="3DFE80E5"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56B0FDD" w14:textId="77777777" w:rsidR="00C13F18" w:rsidRPr="004D2155" w:rsidRDefault="00C13F18">
            <w:pPr>
              <w:jc w:val="center"/>
              <w:rPr>
                <w:b/>
                <w:color w:val="000000"/>
                <w:u w:val="single"/>
              </w:rPr>
            </w:pPr>
            <w:r w:rsidRPr="00C674B8">
              <w:rPr>
                <w:b/>
                <w:color w:val="000000"/>
                <w:u w:val="single"/>
              </w:rPr>
              <w:t>RECOMMENDATION 3A</w:t>
            </w:r>
          </w:p>
          <w:p w14:paraId="774C4B5A" w14:textId="47CD24AB" w:rsidR="00C13F18" w:rsidRPr="006218DD" w:rsidRDefault="00C13F18">
            <w:pPr>
              <w:rPr>
                <w:b/>
                <w:color w:val="000000"/>
              </w:rPr>
            </w:pPr>
            <w:r w:rsidRPr="006218DD">
              <w:rPr>
                <w:color w:val="000000"/>
              </w:rPr>
              <w:t>To support improvements in wellbeing, the Panel recommends that governments</w:t>
            </w:r>
            <w:r>
              <w:rPr>
                <w:color w:val="000000"/>
              </w:rPr>
              <w:t>, school systems and approved authorities</w:t>
            </w:r>
            <w:r w:rsidRPr="006218DD">
              <w:rPr>
                <w:color w:val="000000"/>
              </w:rPr>
              <w:t xml:space="preserve"> work together to develop a national measure of student wellbeing </w:t>
            </w:r>
            <w:r w:rsidR="00A1170A">
              <w:rPr>
                <w:color w:val="000000"/>
              </w:rPr>
              <w:t>by the end of 2028,</w:t>
            </w:r>
            <w:r w:rsidRPr="006218DD">
              <w:rPr>
                <w:color w:val="000000"/>
              </w:rPr>
              <w:t xml:space="preserve"> which:</w:t>
            </w:r>
          </w:p>
          <w:p w14:paraId="44F3B322" w14:textId="77777777" w:rsidR="00C13F18" w:rsidRPr="006218DD" w:rsidRDefault="00C13F18" w:rsidP="00FA4F9F">
            <w:pPr>
              <w:numPr>
                <w:ilvl w:val="0"/>
                <w:numId w:val="61"/>
              </w:numPr>
              <w:spacing w:after="0"/>
              <w:rPr>
                <w:b/>
                <w:color w:val="000000"/>
              </w:rPr>
            </w:pPr>
            <w:r w:rsidRPr="006218DD">
              <w:rPr>
                <w:color w:val="000000"/>
              </w:rPr>
              <w:t>collects, aggregates and reports on consistent and comparable national wellbeing data covering (at minimum) the in-school domains of belonging, safety, cultural safety, engagement and classroom disruption, in a way that builds on jurisdictions’ existing data collection where available</w:t>
            </w:r>
          </w:p>
          <w:p w14:paraId="542BE782" w14:textId="77777777" w:rsidR="00C13F18" w:rsidRPr="006218DD" w:rsidRDefault="00C13F18" w:rsidP="00FA4F9F">
            <w:pPr>
              <w:numPr>
                <w:ilvl w:val="0"/>
                <w:numId w:val="61"/>
              </w:numPr>
              <w:spacing w:after="0"/>
              <w:rPr>
                <w:b/>
                <w:color w:val="000000"/>
              </w:rPr>
            </w:pPr>
            <w:r w:rsidRPr="006218DD">
              <w:rPr>
                <w:color w:val="000000"/>
              </w:rPr>
              <w:t>provides a structured framework to support the efforts of schools, systems, researchers and governments to evaluate the impact of policies, inform policy design, and improve accountability and reporting at the school, system and national levels</w:t>
            </w:r>
          </w:p>
          <w:p w14:paraId="335D3CFF" w14:textId="77777777" w:rsidR="00C13F18" w:rsidRPr="006218DD" w:rsidRDefault="00C13F18" w:rsidP="00FA4F9F">
            <w:pPr>
              <w:numPr>
                <w:ilvl w:val="0"/>
                <w:numId w:val="61"/>
              </w:numPr>
              <w:spacing w:after="0"/>
              <w:rPr>
                <w:b/>
                <w:color w:val="000000"/>
              </w:rPr>
            </w:pPr>
            <w:r w:rsidRPr="006218DD">
              <w:rPr>
                <w:color w:val="000000"/>
              </w:rPr>
              <w:t>enables disaggregation of data by priority equity cohort and school type, intersectional and longitudinal analyses, and linkage to other data sets relevant to student wellbeing.</w:t>
            </w:r>
          </w:p>
        </w:tc>
      </w:tr>
    </w:tbl>
    <w:p w14:paraId="7AC071B3" w14:textId="77777777" w:rsidR="00C13F18" w:rsidRPr="007E64D0" w:rsidRDefault="00C13F18" w:rsidP="00BB708D">
      <w:pPr>
        <w:rPr>
          <w:lang w:eastAsia="en-AU"/>
        </w:rPr>
      </w:pPr>
    </w:p>
    <w:tbl>
      <w:tblPr>
        <w:tblStyle w:val="GridTable6Colorful-Accent1"/>
        <w:tblW w:w="9026" w:type="dxa"/>
        <w:tblLook w:val="0400" w:firstRow="0" w:lastRow="0" w:firstColumn="0" w:lastColumn="0" w:noHBand="0" w:noVBand="1"/>
      </w:tblPr>
      <w:tblGrid>
        <w:gridCol w:w="9026"/>
      </w:tblGrid>
      <w:tr w:rsidR="00C13F18" w14:paraId="415E43E5" w14:textId="70FCE88A"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3D6EB9E" w14:textId="77777777" w:rsidR="00C13F18" w:rsidRPr="004D2155" w:rsidRDefault="00C13F18">
            <w:pPr>
              <w:jc w:val="center"/>
              <w:rPr>
                <w:b/>
                <w:color w:val="000000"/>
                <w:u w:val="single"/>
              </w:rPr>
            </w:pPr>
            <w:r w:rsidRPr="00C674B8">
              <w:rPr>
                <w:b/>
                <w:color w:val="000000"/>
                <w:u w:val="single"/>
              </w:rPr>
              <w:t>RECOMMENDATION 3B</w:t>
            </w:r>
          </w:p>
          <w:p w14:paraId="2719F586" w14:textId="4074C939" w:rsidR="00C13F18" w:rsidRPr="001C04EC" w:rsidRDefault="00C13F18">
            <w:pPr>
              <w:rPr>
                <w:b/>
                <w:color w:val="000000"/>
              </w:rPr>
            </w:pPr>
            <w:r w:rsidRPr="001C04EC">
              <w:rPr>
                <w:color w:val="000000"/>
              </w:rPr>
              <w:t>The Panel recommends that governments</w:t>
            </w:r>
            <w:r>
              <w:rPr>
                <w:color w:val="000000"/>
              </w:rPr>
              <w:t>, school systems</w:t>
            </w:r>
            <w:r w:rsidRPr="001C04EC">
              <w:rPr>
                <w:color w:val="000000"/>
              </w:rPr>
              <w:t xml:space="preserve"> </w:t>
            </w:r>
            <w:r>
              <w:rPr>
                <w:color w:val="000000"/>
              </w:rPr>
              <w:t xml:space="preserve">and approved authorities </w:t>
            </w:r>
            <w:r w:rsidRPr="001C04EC">
              <w:rPr>
                <w:color w:val="000000"/>
              </w:rPr>
              <w:t>prioritise investment in evidence-based resources for preventing, identifying, implementing and evaluating wellbeing outcomes in schools, such as:</w:t>
            </w:r>
          </w:p>
          <w:p w14:paraId="29ECE974" w14:textId="630ECEC2" w:rsidR="00C13F18" w:rsidRPr="001C04EC" w:rsidRDefault="00C13F18" w:rsidP="00FA4F9F">
            <w:pPr>
              <w:pStyle w:val="ListParagraph"/>
              <w:numPr>
                <w:ilvl w:val="0"/>
                <w:numId w:val="60"/>
              </w:numPr>
              <w:spacing w:after="0"/>
              <w:rPr>
                <w:b/>
                <w:color w:val="000000"/>
              </w:rPr>
            </w:pPr>
            <w:r w:rsidRPr="1D8654F9">
              <w:rPr>
                <w:color w:val="000000" w:themeColor="text1"/>
              </w:rPr>
              <w:t>dedicated in-school functions (e.g. ‘wellbeing coordinators’) to assist with referrals, support whole-school capability and monitor and evaluate outcomes</w:t>
            </w:r>
          </w:p>
          <w:p w14:paraId="00C4BD78" w14:textId="77777777" w:rsidR="00C13F18" w:rsidRPr="001C04EC" w:rsidRDefault="00C13F18" w:rsidP="00FA4F9F">
            <w:pPr>
              <w:numPr>
                <w:ilvl w:val="0"/>
                <w:numId w:val="60"/>
              </w:numPr>
              <w:spacing w:after="0"/>
              <w:rPr>
                <w:b/>
                <w:color w:val="000000"/>
              </w:rPr>
            </w:pPr>
            <w:r w:rsidRPr="001C04EC">
              <w:rPr>
                <w:color w:val="000000"/>
              </w:rPr>
              <w:t>access to professional counselling and psychology services consistent with the needs of individual schools, including via clear referral pathways to affordable and timely services outside of the school gate or the provision of these services within the school</w:t>
            </w:r>
          </w:p>
          <w:p w14:paraId="16A54C29" w14:textId="43D75EB0" w:rsidR="00C13F18" w:rsidRPr="001C04EC" w:rsidRDefault="00C13F18" w:rsidP="00FA4F9F">
            <w:pPr>
              <w:pStyle w:val="ListParagraph"/>
              <w:numPr>
                <w:ilvl w:val="0"/>
                <w:numId w:val="60"/>
              </w:numPr>
              <w:spacing w:after="160"/>
              <w:rPr>
                <w:b/>
                <w:color w:val="000000"/>
              </w:rPr>
            </w:pPr>
            <w:r w:rsidRPr="001C04EC">
              <w:rPr>
                <w:color w:val="000000"/>
              </w:rPr>
              <w:t xml:space="preserve">professional development for </w:t>
            </w:r>
            <w:r>
              <w:rPr>
                <w:color w:val="000000"/>
              </w:rPr>
              <w:t>e</w:t>
            </w:r>
            <w:r w:rsidRPr="00365013">
              <w:rPr>
                <w:color w:val="000000"/>
              </w:rPr>
              <w:t>ducators</w:t>
            </w:r>
            <w:r w:rsidRPr="001C04EC">
              <w:rPr>
                <w:color w:val="000000"/>
              </w:rPr>
              <w:t xml:space="preserve"> and school leaders to help identify students at risk, </w:t>
            </w:r>
            <w:r w:rsidR="00B867E4">
              <w:rPr>
                <w:color w:val="000000"/>
              </w:rPr>
              <w:t>provide</w:t>
            </w:r>
            <w:r w:rsidR="00B867E4" w:rsidRPr="001C04EC">
              <w:rPr>
                <w:color w:val="000000"/>
              </w:rPr>
              <w:t xml:space="preserve"> </w:t>
            </w:r>
            <w:r w:rsidRPr="001C04EC">
              <w:rPr>
                <w:color w:val="000000"/>
              </w:rPr>
              <w:t>appropriate adjustments, and promote safe and inclusive school environments, including a zero-tolerance approach to racism</w:t>
            </w:r>
          </w:p>
          <w:p w14:paraId="5E6770C6" w14:textId="77777777" w:rsidR="00C13F18" w:rsidRPr="001C04EC" w:rsidRDefault="00C13F18" w:rsidP="00FA4F9F">
            <w:pPr>
              <w:pStyle w:val="ListParagraph"/>
              <w:numPr>
                <w:ilvl w:val="0"/>
                <w:numId w:val="60"/>
              </w:numPr>
              <w:spacing w:after="160"/>
              <w:rPr>
                <w:color w:val="000000"/>
              </w:rPr>
            </w:pPr>
            <w:r w:rsidRPr="001C04EC">
              <w:rPr>
                <w:color w:val="000000"/>
              </w:rPr>
              <w:t>system-wide and whole-school policies and frameworks to improve culture and behaviour, address racism and other discrimination, and reduce bullying and harassment.</w:t>
            </w:r>
          </w:p>
        </w:tc>
      </w:tr>
    </w:tbl>
    <w:p w14:paraId="585F6FD2" w14:textId="77777777" w:rsidR="00C13F18" w:rsidRDefault="00C13F18" w:rsidP="00BB708D">
      <w:pPr>
        <w:spacing w:after="160"/>
        <w:rPr>
          <w:rFonts w:ascii="Calibri" w:eastAsia="Calibri" w:hAnsi="Calibri" w:cs="Arial"/>
          <w:b/>
          <w:bCs/>
          <w:kern w:val="2"/>
          <w14:ligatures w14:val="standardContextual"/>
        </w:rPr>
      </w:pPr>
    </w:p>
    <w:p w14:paraId="6051BE01" w14:textId="26BC3D76" w:rsidR="00C13F18" w:rsidRPr="00485F51" w:rsidRDefault="00C13F18" w:rsidP="00ED307B">
      <w:pPr>
        <w:pStyle w:val="Heading3"/>
      </w:pPr>
      <w:bookmarkStart w:id="20" w:name="_Toc152855299"/>
      <w:r w:rsidRPr="005E061F">
        <w:lastRenderedPageBreak/>
        <w:t xml:space="preserve">Attracting and retaining </w:t>
      </w:r>
      <w:r w:rsidRPr="00C61AE1">
        <w:t>teachers (Chapter 4)</w:t>
      </w:r>
      <w:bookmarkEnd w:id="20"/>
    </w:p>
    <w:tbl>
      <w:tblPr>
        <w:tblStyle w:val="GridTable6Colorful-Accent1"/>
        <w:tblW w:w="9026" w:type="dxa"/>
        <w:tblLook w:val="0400" w:firstRow="0" w:lastRow="0" w:firstColumn="0" w:lastColumn="0" w:noHBand="0" w:noVBand="1"/>
      </w:tblPr>
      <w:tblGrid>
        <w:gridCol w:w="9026"/>
      </w:tblGrid>
      <w:tr w:rsidR="00C13F18" w14:paraId="1E1543F0" w14:textId="22D5F719"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AF309B9" w14:textId="77777777" w:rsidR="00C13F18" w:rsidRPr="004D2155" w:rsidRDefault="00C13F18">
            <w:pPr>
              <w:jc w:val="center"/>
              <w:rPr>
                <w:b/>
                <w:color w:val="000000"/>
                <w:u w:val="single"/>
              </w:rPr>
            </w:pPr>
            <w:r w:rsidRPr="00C674B8">
              <w:rPr>
                <w:b/>
                <w:color w:val="000000"/>
                <w:u w:val="single"/>
              </w:rPr>
              <w:t>RECOMMENDATION 4A</w:t>
            </w:r>
          </w:p>
          <w:p w14:paraId="18C8E47D" w14:textId="745290E1" w:rsidR="00C13F18" w:rsidRPr="00D5223C" w:rsidRDefault="00C13F18">
            <w:pPr>
              <w:pStyle w:val="paragraph"/>
              <w:spacing w:after="0"/>
              <w:textAlignment w:val="baseline"/>
              <w:rPr>
                <w:rStyle w:val="normaltextrun"/>
                <w:rFonts w:ascii="Calibri" w:eastAsia="Calibri" w:hAnsi="Calibri" w:cs="Calibri"/>
                <w:b/>
                <w:color w:val="000000" w:themeColor="text1"/>
                <w:kern w:val="2"/>
                <w:sz w:val="22"/>
                <w:szCs w:val="22"/>
                <w:lang w:eastAsia="en-US"/>
                <w14:ligatures w14:val="standardContextual"/>
              </w:rPr>
            </w:pPr>
            <w:r w:rsidRPr="00D5223C">
              <w:rPr>
                <w:rStyle w:val="normaltextrun"/>
                <w:rFonts w:ascii="Calibri" w:hAnsi="Calibri" w:cs="Calibri"/>
                <w:color w:val="000000" w:themeColor="text1"/>
                <w:sz w:val="22"/>
                <w:szCs w:val="22"/>
              </w:rPr>
              <w:t>The Panel recommends that governments</w:t>
            </w:r>
            <w:r>
              <w:rPr>
                <w:rStyle w:val="normaltextrun"/>
                <w:rFonts w:ascii="Calibri" w:hAnsi="Calibri" w:cs="Calibri"/>
                <w:color w:val="000000" w:themeColor="text1"/>
                <w:sz w:val="22"/>
                <w:szCs w:val="22"/>
              </w:rPr>
              <w:t>,</w:t>
            </w:r>
            <w:r>
              <w:rPr>
                <w:rStyle w:val="normaltextrun"/>
                <w:rFonts w:ascii="Calibri" w:hAnsi="Calibri" w:cs="Calibri"/>
                <w:color w:val="000000" w:themeColor="text1"/>
              </w:rPr>
              <w:t xml:space="preserve"> </w:t>
            </w:r>
            <w:r w:rsidRPr="001E1065">
              <w:rPr>
                <w:rStyle w:val="normaltextrun"/>
                <w:rFonts w:ascii="Calibri" w:hAnsi="Calibri" w:cs="Calibri"/>
                <w:color w:val="000000" w:themeColor="text1"/>
                <w:sz w:val="22"/>
                <w:szCs w:val="22"/>
              </w:rPr>
              <w:t>school systems</w:t>
            </w:r>
            <w:r w:rsidRPr="001E1065">
              <w:rPr>
                <w:rStyle w:val="normaltextrun"/>
                <w:rFonts w:ascii="Calibri" w:hAnsi="Calibri" w:cs="Calibri"/>
                <w:color w:val="000000" w:themeColor="text1"/>
                <w:sz w:val="20"/>
                <w:szCs w:val="20"/>
              </w:rPr>
              <w:t xml:space="preserve"> </w:t>
            </w:r>
            <w:r w:rsidRPr="00D35759">
              <w:rPr>
                <w:rStyle w:val="normaltextrun"/>
                <w:rFonts w:ascii="Calibri" w:hAnsi="Calibri"/>
                <w:color w:val="000000" w:themeColor="text1"/>
                <w:sz w:val="22"/>
                <w:szCs w:val="22"/>
              </w:rPr>
              <w:t>and approved authorities</w:t>
            </w:r>
            <w:r w:rsidRPr="00D35759">
              <w:rPr>
                <w:rStyle w:val="normaltextrun"/>
                <w:rFonts w:ascii="Calibri" w:hAnsi="Calibri" w:cs="Calibri"/>
                <w:color w:val="000000" w:themeColor="text1"/>
                <w:sz w:val="20"/>
                <w:szCs w:val="20"/>
              </w:rPr>
              <w:t xml:space="preserve"> </w:t>
            </w:r>
            <w:r w:rsidRPr="00D5223C">
              <w:rPr>
                <w:rStyle w:val="normaltextrun"/>
                <w:rFonts w:ascii="Calibri" w:hAnsi="Calibri" w:cs="Calibri"/>
                <w:color w:val="000000" w:themeColor="text1"/>
                <w:sz w:val="22"/>
                <w:szCs w:val="22"/>
              </w:rPr>
              <w:t xml:space="preserve">commit to further enhance the capability and impact of </w:t>
            </w:r>
            <w:r>
              <w:rPr>
                <w:rStyle w:val="normaltextrun"/>
                <w:rFonts w:ascii="Calibri" w:hAnsi="Calibri" w:cs="Calibri"/>
                <w:color w:val="000000" w:themeColor="text1"/>
                <w:sz w:val="22"/>
                <w:szCs w:val="22"/>
              </w:rPr>
              <w:t>e</w:t>
            </w:r>
            <w:r w:rsidRPr="00FD6089">
              <w:rPr>
                <w:rStyle w:val="normaltextrun"/>
                <w:rFonts w:ascii="Calibri" w:hAnsi="Calibri" w:cs="Calibri"/>
                <w:color w:val="000000" w:themeColor="text1"/>
                <w:sz w:val="22"/>
                <w:szCs w:val="22"/>
              </w:rPr>
              <w:t>ducators and</w:t>
            </w:r>
            <w:r w:rsidRPr="00D5223C">
              <w:rPr>
                <w:rStyle w:val="normaltextrun"/>
                <w:rFonts w:ascii="Calibri" w:hAnsi="Calibri" w:cs="Calibri"/>
                <w:color w:val="000000" w:themeColor="text1"/>
                <w:sz w:val="22"/>
                <w:szCs w:val="22"/>
              </w:rPr>
              <w:t xml:space="preserve"> school leaders by:</w:t>
            </w:r>
          </w:p>
          <w:p w14:paraId="6DF24090" w14:textId="2A699CBC" w:rsidR="00C13F18" w:rsidRPr="00D5223C" w:rsidRDefault="00C13F18" w:rsidP="00FA4F9F">
            <w:pPr>
              <w:numPr>
                <w:ilvl w:val="0"/>
                <w:numId w:val="77"/>
              </w:numPr>
              <w:spacing w:after="0"/>
              <w:textAlignment w:val="baseline"/>
              <w:rPr>
                <w:rStyle w:val="normaltextrun"/>
                <w:rFonts w:ascii="Calibri" w:hAnsi="Calibri" w:cs="Calibri"/>
                <w:b/>
                <w:color w:val="000000" w:themeColor="text1"/>
              </w:rPr>
            </w:pPr>
            <w:r w:rsidRPr="00D5223C">
              <w:rPr>
                <w:rFonts w:eastAsia="Times New Roman"/>
                <w:color w:val="000000" w:themeColor="text1"/>
                <w:lang w:eastAsia="en-AU"/>
              </w:rPr>
              <w:t xml:space="preserve">addressing workload </w:t>
            </w:r>
            <w:r>
              <w:rPr>
                <w:rFonts w:eastAsia="Times New Roman"/>
                <w:color w:val="000000" w:themeColor="text1"/>
                <w:lang w:eastAsia="en-AU"/>
              </w:rPr>
              <w:t xml:space="preserve">challenges </w:t>
            </w:r>
            <w:r w:rsidRPr="00D5223C">
              <w:rPr>
                <w:rFonts w:eastAsia="Times New Roman"/>
                <w:color w:val="000000" w:themeColor="text1"/>
                <w:lang w:eastAsia="en-AU"/>
              </w:rPr>
              <w:t xml:space="preserve">through relevant reforms outlined in </w:t>
            </w:r>
            <w:r w:rsidRPr="00D5223C">
              <w:rPr>
                <w:rStyle w:val="normaltextrun"/>
                <w:rFonts w:ascii="Calibri" w:hAnsi="Calibri" w:cs="Calibri"/>
                <w:color w:val="000000" w:themeColor="text1"/>
              </w:rPr>
              <w:t>Box 1</w:t>
            </w:r>
            <w:r w:rsidR="008223B0">
              <w:rPr>
                <w:rStyle w:val="normaltextrun"/>
                <w:rFonts w:ascii="Calibri" w:hAnsi="Calibri" w:cs="Calibri"/>
                <w:color w:val="000000" w:themeColor="text1"/>
              </w:rPr>
              <w:t>3</w:t>
            </w:r>
            <w:r w:rsidRPr="00D5223C">
              <w:rPr>
                <w:rStyle w:val="normaltextrun"/>
                <w:rFonts w:ascii="Calibri" w:hAnsi="Calibri" w:cs="Calibri"/>
                <w:color w:val="000000" w:themeColor="text1"/>
              </w:rPr>
              <w:t xml:space="preserve"> with specific strategies to be outlined in bilateral agreements, including timeframes, and reported on publicly</w:t>
            </w:r>
          </w:p>
          <w:p w14:paraId="01A3B426" w14:textId="62976A89" w:rsidR="00C13F18" w:rsidRPr="00D5223C" w:rsidRDefault="00C13F18" w:rsidP="00FA4F9F">
            <w:pPr>
              <w:numPr>
                <w:ilvl w:val="0"/>
                <w:numId w:val="77"/>
              </w:numPr>
              <w:spacing w:after="0"/>
              <w:textAlignment w:val="baseline"/>
              <w:rPr>
                <w:rStyle w:val="normaltextrun"/>
                <w:rFonts w:ascii="Calibri" w:hAnsi="Calibri" w:cs="Calibri"/>
                <w:b/>
                <w:color w:val="000000" w:themeColor="text1"/>
              </w:rPr>
            </w:pPr>
            <w:r w:rsidRPr="00D5223C">
              <w:rPr>
                <w:rFonts w:eastAsia="Times New Roman"/>
                <w:color w:val="000000" w:themeColor="text1"/>
                <w:lang w:eastAsia="en-AU"/>
              </w:rPr>
              <w:t xml:space="preserve">building </w:t>
            </w:r>
            <w:r w:rsidRPr="007755A2">
              <w:rPr>
                <w:rFonts w:eastAsia="Times New Roman"/>
                <w:color w:val="000000" w:themeColor="text1"/>
                <w:lang w:eastAsia="en-AU"/>
              </w:rPr>
              <w:t>e</w:t>
            </w:r>
            <w:r w:rsidRPr="000E428A">
              <w:rPr>
                <w:rFonts w:eastAsia="Times New Roman"/>
                <w:color w:val="000000" w:themeColor="text1"/>
                <w:lang w:eastAsia="en-AU"/>
              </w:rPr>
              <w:t>ducator</w:t>
            </w:r>
            <w:r w:rsidRPr="00D5223C">
              <w:rPr>
                <w:rFonts w:eastAsia="Times New Roman"/>
                <w:color w:val="000000" w:themeColor="text1"/>
                <w:lang w:eastAsia="en-AU"/>
              </w:rPr>
              <w:t xml:space="preserve"> and school leader capability in </w:t>
            </w:r>
            <w:r w:rsidRPr="00D5223C">
              <w:rPr>
                <w:rStyle w:val="normaltextrun"/>
                <w:rFonts w:ascii="Calibri" w:hAnsi="Calibri" w:cs="Calibri"/>
                <w:color w:val="000000" w:themeColor="text1"/>
              </w:rPr>
              <w:t>complex educational settings, such as specialised training focused on managing complex behaviour and trauma-informed practice</w:t>
            </w:r>
          </w:p>
          <w:p w14:paraId="0042D593" w14:textId="3660C038" w:rsidR="00C13F18" w:rsidRPr="00D5223C" w:rsidRDefault="00C13F18" w:rsidP="00FA4F9F">
            <w:pPr>
              <w:numPr>
                <w:ilvl w:val="0"/>
                <w:numId w:val="77"/>
              </w:numPr>
              <w:spacing w:after="0"/>
              <w:textAlignment w:val="baseline"/>
              <w:rPr>
                <w:rStyle w:val="normaltextrun"/>
                <w:rFonts w:ascii="Calibri" w:hAnsi="Calibri" w:cs="Calibri"/>
                <w:b/>
                <w:color w:val="000000" w:themeColor="text1"/>
              </w:rPr>
            </w:pPr>
            <w:r w:rsidRPr="00D5223C">
              <w:rPr>
                <w:rFonts w:eastAsia="Times New Roman"/>
                <w:color w:val="000000" w:themeColor="text1"/>
                <w:lang w:eastAsia="en-AU"/>
              </w:rPr>
              <w:t xml:space="preserve">providing universal access to mentoring for </w:t>
            </w:r>
            <w:r>
              <w:rPr>
                <w:rFonts w:eastAsia="Times New Roman"/>
                <w:color w:val="000000" w:themeColor="text1"/>
                <w:lang w:eastAsia="en-AU"/>
              </w:rPr>
              <w:t xml:space="preserve">teachers and </w:t>
            </w:r>
            <w:r w:rsidRPr="00D5223C">
              <w:rPr>
                <w:rFonts w:eastAsia="Times New Roman"/>
                <w:color w:val="000000" w:themeColor="text1"/>
                <w:lang w:eastAsia="en-AU"/>
              </w:rPr>
              <w:t xml:space="preserve">school leaders, and supporting </w:t>
            </w:r>
            <w:r>
              <w:rPr>
                <w:rFonts w:eastAsia="Times New Roman"/>
                <w:color w:val="000000" w:themeColor="text1"/>
                <w:lang w:eastAsia="en-AU"/>
              </w:rPr>
              <w:t xml:space="preserve">principals </w:t>
            </w:r>
            <w:r w:rsidRPr="00D5223C">
              <w:rPr>
                <w:rFonts w:eastAsia="Times New Roman"/>
                <w:color w:val="000000" w:themeColor="text1"/>
                <w:lang w:eastAsia="en-AU"/>
              </w:rPr>
              <w:t>with quality professional development (aligned to the Australian Professional Standard for Principals)</w:t>
            </w:r>
          </w:p>
          <w:p w14:paraId="1F080B9F" w14:textId="619B5E3C" w:rsidR="00C13F18" w:rsidRPr="00D5223C" w:rsidRDefault="00C13F18" w:rsidP="00FA4F9F">
            <w:pPr>
              <w:numPr>
                <w:ilvl w:val="0"/>
                <w:numId w:val="77"/>
              </w:numPr>
              <w:spacing w:after="0"/>
              <w:textAlignment w:val="baseline"/>
              <w:rPr>
                <w:rStyle w:val="normaltextrun"/>
                <w:rFonts w:ascii="Calibri" w:hAnsi="Calibri" w:cs="Calibri"/>
                <w:b/>
                <w:color w:val="000000" w:themeColor="text1"/>
              </w:rPr>
            </w:pPr>
            <w:r w:rsidRPr="00D5223C">
              <w:rPr>
                <w:rFonts w:eastAsia="Times New Roman"/>
                <w:color w:val="000000" w:themeColor="text1"/>
                <w:lang w:eastAsia="en-AU"/>
              </w:rPr>
              <w:t xml:space="preserve">commissioning the </w:t>
            </w:r>
            <w:r w:rsidRPr="00D5223C">
              <w:rPr>
                <w:color w:val="000000" w:themeColor="text1"/>
              </w:rPr>
              <w:t>Australian Institute for Teachers and School Leaders</w:t>
            </w:r>
            <w:r w:rsidRPr="00D5223C">
              <w:rPr>
                <w:rFonts w:eastAsia="Times New Roman"/>
                <w:color w:val="000000" w:themeColor="text1"/>
                <w:lang w:eastAsia="en-AU"/>
              </w:rPr>
              <w:t xml:space="preserve">, in consultation with the </w:t>
            </w:r>
            <w:r w:rsidRPr="00D5223C">
              <w:rPr>
                <w:color w:val="000000" w:themeColor="text1"/>
              </w:rPr>
              <w:t>Australian Education Research Organisation</w:t>
            </w:r>
            <w:r w:rsidRPr="00D5223C">
              <w:rPr>
                <w:rFonts w:eastAsia="Times New Roman"/>
                <w:color w:val="000000" w:themeColor="text1"/>
                <w:lang w:eastAsia="en-AU"/>
              </w:rPr>
              <w:t xml:space="preserve">, to recommend further strategies to boost the </w:t>
            </w:r>
            <w:r w:rsidRPr="00D5223C">
              <w:rPr>
                <w:rStyle w:val="normaltextrun"/>
                <w:rFonts w:ascii="Calibri" w:hAnsi="Calibri" w:cs="Calibri"/>
                <w:color w:val="000000" w:themeColor="text1"/>
              </w:rPr>
              <w:t xml:space="preserve">impact and quality of the schools workforce to Education Ministers by </w:t>
            </w:r>
            <w:r w:rsidRPr="003708DC">
              <w:rPr>
                <w:rFonts w:ascii="Calibri" w:hAnsi="Calibri" w:cs="Calibri"/>
                <w:color w:val="000000" w:themeColor="text1"/>
              </w:rPr>
              <w:t>the end of</w:t>
            </w:r>
            <w:r w:rsidRPr="00D5223C">
              <w:rPr>
                <w:rStyle w:val="normaltextrun"/>
                <w:rFonts w:ascii="Calibri" w:hAnsi="Calibri" w:cs="Calibri"/>
                <w:color w:val="000000" w:themeColor="text1"/>
              </w:rPr>
              <w:t xml:space="preserve"> 2026</w:t>
            </w:r>
          </w:p>
          <w:p w14:paraId="69AFF34A" w14:textId="1AEA58C1" w:rsidR="00C13F18" w:rsidRPr="001C5D4C" w:rsidRDefault="00C13F18" w:rsidP="00F21F6A">
            <w:pPr>
              <w:numPr>
                <w:ilvl w:val="0"/>
                <w:numId w:val="77"/>
              </w:numPr>
              <w:spacing w:after="0"/>
              <w:textAlignment w:val="baseline"/>
              <w:rPr>
                <w:color w:val="000000" w:themeColor="text1"/>
                <w:u w:val="single"/>
              </w:rPr>
            </w:pPr>
            <w:r w:rsidRPr="0076098F">
              <w:rPr>
                <w:rStyle w:val="normaltextrun"/>
                <w:rFonts w:ascii="Calibri" w:hAnsi="Calibri" w:cs="Calibri"/>
                <w:color w:val="000000" w:themeColor="text1"/>
              </w:rPr>
              <w:t xml:space="preserve">continuing to </w:t>
            </w:r>
            <w:r w:rsidRPr="00D5223C">
              <w:rPr>
                <w:rStyle w:val="normaltextrun"/>
                <w:rFonts w:ascii="Calibri" w:hAnsi="Calibri" w:cs="Calibri"/>
                <w:color w:val="000000" w:themeColor="text1"/>
              </w:rPr>
              <w:t>implemen</w:t>
            </w:r>
            <w:r>
              <w:rPr>
                <w:rStyle w:val="normaltextrun"/>
                <w:rFonts w:ascii="Calibri" w:hAnsi="Calibri" w:cs="Calibri"/>
                <w:color w:val="000000" w:themeColor="text1"/>
              </w:rPr>
              <w:t>t</w:t>
            </w:r>
            <w:r w:rsidRPr="00D5223C">
              <w:rPr>
                <w:rStyle w:val="normaltextrun"/>
                <w:rFonts w:ascii="Calibri" w:hAnsi="Calibri" w:cs="Calibri"/>
                <w:color w:val="000000" w:themeColor="text1"/>
              </w:rPr>
              <w:t xml:space="preserve"> the National Teacher Workforce Action Plan.</w:t>
            </w:r>
          </w:p>
        </w:tc>
      </w:tr>
    </w:tbl>
    <w:p w14:paraId="30DC10CD" w14:textId="77777777" w:rsidR="00C13F18" w:rsidRPr="001C04EC" w:rsidRDefault="00C13F18" w:rsidP="00BB708D"/>
    <w:tbl>
      <w:tblPr>
        <w:tblStyle w:val="GridTable6Colorful-Accent1"/>
        <w:tblW w:w="9026" w:type="dxa"/>
        <w:tblLook w:val="0400" w:firstRow="0" w:lastRow="0" w:firstColumn="0" w:lastColumn="0" w:noHBand="0" w:noVBand="1"/>
      </w:tblPr>
      <w:tblGrid>
        <w:gridCol w:w="9026"/>
      </w:tblGrid>
      <w:tr w:rsidR="00C13F18" w14:paraId="21C56CB8" w14:textId="6E6D831B"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57D4E4F" w14:textId="77777777" w:rsidR="00C13F18" w:rsidRPr="004D2155" w:rsidRDefault="00C13F18">
            <w:pPr>
              <w:jc w:val="center"/>
              <w:rPr>
                <w:b/>
                <w:color w:val="000000"/>
                <w:u w:val="single"/>
              </w:rPr>
            </w:pPr>
            <w:r w:rsidRPr="00C674B8">
              <w:rPr>
                <w:b/>
                <w:color w:val="000000"/>
                <w:u w:val="single"/>
              </w:rPr>
              <w:t>RECOMMENDATION 4B</w:t>
            </w:r>
          </w:p>
          <w:p w14:paraId="3331EB44" w14:textId="77777777" w:rsidR="00C13F18" w:rsidRPr="00530B16" w:rsidRDefault="00C13F18">
            <w:pPr>
              <w:pStyle w:val="paragraph"/>
              <w:spacing w:after="0"/>
              <w:textAlignment w:val="baseline"/>
              <w:rPr>
                <w:rFonts w:ascii="Calibri" w:hAnsi="Calibri" w:cs="Calibri"/>
                <w:b/>
                <w:color w:val="000000"/>
                <w:sz w:val="22"/>
                <w:szCs w:val="22"/>
              </w:rPr>
            </w:pPr>
            <w:r w:rsidRPr="00530B16">
              <w:rPr>
                <w:rFonts w:ascii="Calibri" w:hAnsi="Calibri" w:cs="Calibri"/>
                <w:color w:val="000000"/>
                <w:sz w:val="22"/>
                <w:szCs w:val="22"/>
              </w:rPr>
              <w:t>The Panel recommends that governments commit to improving the diversity of the classroom workforce, with a specific focus on First Nations staff, by:</w:t>
            </w:r>
          </w:p>
          <w:p w14:paraId="1D1B5CE2" w14:textId="77777777" w:rsidR="00C13F18" w:rsidRPr="00530B16" w:rsidRDefault="00C13F18" w:rsidP="00FA4F9F">
            <w:pPr>
              <w:numPr>
                <w:ilvl w:val="0"/>
                <w:numId w:val="83"/>
              </w:numPr>
              <w:spacing w:after="0"/>
              <w:textAlignment w:val="baseline"/>
              <w:rPr>
                <w:rFonts w:ascii="Calibri" w:eastAsia="Times New Roman" w:hAnsi="Calibri" w:cs="Calibri"/>
                <w:b/>
                <w:color w:val="000000"/>
                <w:lang w:eastAsia="en-AU"/>
              </w:rPr>
            </w:pPr>
            <w:r w:rsidRPr="00530B16">
              <w:rPr>
                <w:rFonts w:ascii="Calibri" w:eastAsia="Times New Roman" w:hAnsi="Calibri" w:cs="Calibri"/>
                <w:color w:val="000000"/>
                <w:lang w:eastAsia="en-AU"/>
              </w:rPr>
              <w:t>jurisdictions taking actions in partnership with First Nations peoples to address racism and cultural safety</w:t>
            </w:r>
          </w:p>
          <w:p w14:paraId="3DC70106" w14:textId="77777777" w:rsidR="00C13F18" w:rsidRPr="00530B16" w:rsidRDefault="00C13F18" w:rsidP="00FA4F9F">
            <w:pPr>
              <w:numPr>
                <w:ilvl w:val="0"/>
                <w:numId w:val="83"/>
              </w:numPr>
              <w:spacing w:after="0"/>
              <w:textAlignment w:val="baseline"/>
              <w:rPr>
                <w:rFonts w:ascii="Calibri" w:eastAsia="Times New Roman" w:hAnsi="Calibri" w:cs="Calibri"/>
                <w:b/>
                <w:color w:val="000000"/>
                <w:lang w:eastAsia="en-AU"/>
              </w:rPr>
            </w:pPr>
            <w:r w:rsidRPr="00530B16">
              <w:rPr>
                <w:rFonts w:ascii="Calibri" w:eastAsia="Times New Roman" w:hAnsi="Calibri" w:cs="Calibri"/>
                <w:color w:val="000000"/>
                <w:lang w:eastAsia="en-AU"/>
              </w:rPr>
              <w:t>better recognising the professionalism, value and experience of First Nations assistant teachers by the end of 2026 by:</w:t>
            </w:r>
          </w:p>
          <w:p w14:paraId="167F227E" w14:textId="77777777" w:rsidR="00C13F18" w:rsidRPr="00530B16" w:rsidRDefault="00C13F18" w:rsidP="00FA4F9F">
            <w:pPr>
              <w:numPr>
                <w:ilvl w:val="1"/>
                <w:numId w:val="62"/>
              </w:numPr>
              <w:spacing w:after="0"/>
              <w:textAlignment w:val="baseline"/>
              <w:rPr>
                <w:rFonts w:ascii="Calibri" w:eastAsia="Times New Roman" w:hAnsi="Calibri" w:cs="Calibri"/>
                <w:b/>
                <w:color w:val="000000"/>
                <w:lang w:eastAsia="en-AU"/>
              </w:rPr>
            </w:pPr>
            <w:r w:rsidRPr="00530B16">
              <w:rPr>
                <w:rFonts w:ascii="Calibri" w:eastAsia="Times New Roman" w:hAnsi="Calibri" w:cs="Calibri"/>
                <w:color w:val="000000"/>
                <w:lang w:eastAsia="en-AU"/>
              </w:rPr>
              <w:t xml:space="preserve">recognising First Nations assistant teachers in the </w:t>
            </w:r>
            <w:r w:rsidRPr="00D11905">
              <w:rPr>
                <w:rFonts w:ascii="Calibri" w:eastAsia="Times New Roman" w:hAnsi="Calibri" w:cs="Calibri"/>
                <w:color w:val="000000"/>
                <w:lang w:eastAsia="en-AU"/>
              </w:rPr>
              <w:t>Australian Professional Standards for Teachers</w:t>
            </w:r>
            <w:r w:rsidRPr="00530B16">
              <w:rPr>
                <w:rFonts w:ascii="Calibri" w:eastAsia="Times New Roman" w:hAnsi="Calibri" w:cs="Calibri"/>
                <w:color w:val="000000"/>
                <w:lang w:eastAsia="en-AU"/>
              </w:rPr>
              <w:t xml:space="preserve"> with clearly defined roles and scaled progression that confirm leadership, with flexibility for roles to reflect local school contexts</w:t>
            </w:r>
          </w:p>
          <w:p w14:paraId="265AF10D" w14:textId="77777777" w:rsidR="00C13F18" w:rsidRPr="00530B16" w:rsidRDefault="00C13F18" w:rsidP="00FA4F9F">
            <w:pPr>
              <w:numPr>
                <w:ilvl w:val="1"/>
                <w:numId w:val="62"/>
              </w:numPr>
              <w:spacing w:after="0"/>
              <w:textAlignment w:val="baseline"/>
              <w:rPr>
                <w:rFonts w:ascii="Calibri" w:eastAsia="Times New Roman" w:hAnsi="Calibri" w:cs="Calibri"/>
                <w:b/>
                <w:color w:val="000000"/>
                <w:lang w:eastAsia="en-AU"/>
              </w:rPr>
            </w:pPr>
            <w:r w:rsidRPr="00530B16">
              <w:rPr>
                <w:rFonts w:ascii="Calibri" w:eastAsia="Times New Roman" w:hAnsi="Calibri" w:cs="Calibri"/>
                <w:color w:val="000000"/>
                <w:lang w:eastAsia="en-AU"/>
              </w:rPr>
              <w:t>ensuring First Nations assistant teachers have remuneration commensurate with their roles, qualifications and capability</w:t>
            </w:r>
          </w:p>
          <w:p w14:paraId="09DE38D2" w14:textId="77777777" w:rsidR="00C13F18" w:rsidRPr="00530B16" w:rsidRDefault="00C13F18" w:rsidP="00FA4F9F">
            <w:pPr>
              <w:numPr>
                <w:ilvl w:val="1"/>
                <w:numId w:val="62"/>
              </w:numPr>
              <w:spacing w:after="0"/>
              <w:textAlignment w:val="baseline"/>
              <w:rPr>
                <w:rStyle w:val="normaltextrun"/>
                <w:rFonts w:ascii="Calibri" w:eastAsia="Times New Roman" w:hAnsi="Calibri" w:cs="Calibri"/>
                <w:b/>
                <w:color w:val="000000"/>
                <w:lang w:eastAsia="en-AU"/>
              </w:rPr>
            </w:pPr>
            <w:r w:rsidRPr="00530B16">
              <w:rPr>
                <w:rFonts w:ascii="Calibri" w:eastAsia="Calibri" w:hAnsi="Calibri" w:cs="Calibri"/>
                <w:color w:val="000000"/>
              </w:rPr>
              <w:t>improving access to pathways that accelerate them into teaching, including through teacher regulatory authorities better recognising prior learning – for example, a streamlined two-year initial teacher education offering to recognise the prior knowledge and experiences of Aboriginal Education Officers and enable them to acquire formal qualifications to teach without teacher supervision</w:t>
            </w:r>
          </w:p>
          <w:p w14:paraId="2D369380" w14:textId="77777777" w:rsidR="00C13F18" w:rsidRPr="00530B16" w:rsidRDefault="00C13F18" w:rsidP="00FA4F9F">
            <w:pPr>
              <w:numPr>
                <w:ilvl w:val="0"/>
                <w:numId w:val="83"/>
              </w:numPr>
              <w:spacing w:after="0"/>
              <w:textAlignment w:val="baseline"/>
              <w:rPr>
                <w:color w:val="000000"/>
              </w:rPr>
            </w:pPr>
            <w:r w:rsidRPr="00530B16">
              <w:rPr>
                <w:color w:val="000000"/>
                <w:kern w:val="2"/>
                <w14:ligatures w14:val="standardContextual"/>
              </w:rPr>
              <w:t>collecting and reporting data on the First Nations teacher workforce, to support measurement against Target 7 (see Recommendation 7B)</w:t>
            </w:r>
            <w:r w:rsidRPr="00530B16">
              <w:rPr>
                <w:color w:val="000000"/>
              </w:rPr>
              <w:t>.</w:t>
            </w:r>
          </w:p>
        </w:tc>
      </w:tr>
    </w:tbl>
    <w:p w14:paraId="2DE892CE" w14:textId="77777777" w:rsidR="00C13F18" w:rsidRDefault="00C13F18" w:rsidP="00BB708D"/>
    <w:tbl>
      <w:tblPr>
        <w:tblStyle w:val="GridTable6Colorful-Accent1"/>
        <w:tblW w:w="9026" w:type="dxa"/>
        <w:tblLook w:val="0400" w:firstRow="0" w:lastRow="0" w:firstColumn="0" w:lastColumn="0" w:noHBand="0" w:noVBand="1"/>
      </w:tblPr>
      <w:tblGrid>
        <w:gridCol w:w="9026"/>
      </w:tblGrid>
      <w:tr w:rsidR="00C13F18" w14:paraId="18FC10FB" w14:textId="2A7495F3"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E54B902" w14:textId="77777777" w:rsidR="00C13F18" w:rsidRPr="004D2155" w:rsidRDefault="00C13F18">
            <w:pPr>
              <w:jc w:val="center"/>
              <w:rPr>
                <w:b/>
                <w:color w:val="000000"/>
                <w:u w:val="single"/>
              </w:rPr>
            </w:pPr>
            <w:r w:rsidRPr="00C674B8">
              <w:rPr>
                <w:b/>
                <w:color w:val="000000"/>
                <w:u w:val="single"/>
              </w:rPr>
              <w:lastRenderedPageBreak/>
              <w:t>RECOMMENDATION 4C</w:t>
            </w:r>
          </w:p>
          <w:p w14:paraId="234A6934" w14:textId="2B5B9378" w:rsidR="00C13F18" w:rsidRPr="00BB6061" w:rsidRDefault="00C13F18">
            <w:pPr>
              <w:pStyle w:val="paragraph"/>
              <w:spacing w:before="0" w:beforeAutospacing="0" w:after="240" w:afterAutospacing="0"/>
              <w:textAlignment w:val="baseline"/>
              <w:rPr>
                <w:rStyle w:val="normaltextrun"/>
                <w:rFonts w:ascii="Calibri" w:eastAsiaTheme="minorHAnsi" w:hAnsi="Calibri" w:cs="Calibri"/>
                <w:b/>
                <w:color w:val="000000" w:themeColor="text1"/>
                <w:sz w:val="22"/>
                <w:szCs w:val="22"/>
                <w:lang w:eastAsia="en-US"/>
              </w:rPr>
            </w:pPr>
            <w:r w:rsidRPr="00BB6061">
              <w:rPr>
                <w:rStyle w:val="normaltextrun"/>
                <w:rFonts w:ascii="Calibri" w:hAnsi="Calibri" w:cs="Calibri"/>
                <w:color w:val="000000" w:themeColor="text1"/>
                <w:sz w:val="22"/>
                <w:szCs w:val="22"/>
              </w:rPr>
              <w:t>The Panel recommends that governments develop and adopt new national career pathway frameworks by the end of 202</w:t>
            </w:r>
            <w:r>
              <w:rPr>
                <w:rStyle w:val="normaltextrun"/>
                <w:rFonts w:ascii="Calibri" w:hAnsi="Calibri" w:cs="Calibri"/>
                <w:color w:val="000000" w:themeColor="text1"/>
                <w:sz w:val="22"/>
                <w:szCs w:val="22"/>
              </w:rPr>
              <w:t>7</w:t>
            </w:r>
            <w:r w:rsidRPr="00BB6061">
              <w:rPr>
                <w:rStyle w:val="normaltextrun"/>
                <w:rFonts w:ascii="Calibri" w:hAnsi="Calibri" w:cs="Calibri"/>
                <w:color w:val="000000" w:themeColor="text1"/>
                <w:sz w:val="22"/>
                <w:szCs w:val="22"/>
              </w:rPr>
              <w:t xml:space="preserve"> to better recognise and deploy teaching expertise and enhance the status of the profession. This should include:</w:t>
            </w:r>
          </w:p>
          <w:p w14:paraId="78B2C3CF" w14:textId="77777777" w:rsidR="00C13F18" w:rsidRPr="00BB6061" w:rsidRDefault="00C13F18" w:rsidP="00FA4F9F">
            <w:pPr>
              <w:pStyle w:val="paragraph"/>
              <w:numPr>
                <w:ilvl w:val="0"/>
                <w:numId w:val="54"/>
              </w:numPr>
              <w:spacing w:before="0" w:beforeAutospacing="0" w:after="0" w:afterAutospacing="0"/>
              <w:textAlignment w:val="baseline"/>
              <w:rPr>
                <w:rStyle w:val="normaltextrun"/>
                <w:rFonts w:ascii="Calibri" w:hAnsi="Calibri" w:cs="Calibri"/>
                <w:b/>
                <w:color w:val="000000" w:themeColor="text1"/>
                <w:sz w:val="22"/>
                <w:szCs w:val="22"/>
              </w:rPr>
            </w:pPr>
            <w:r w:rsidRPr="00BB6061">
              <w:rPr>
                <w:rStyle w:val="normaltextrun"/>
                <w:rFonts w:ascii="Calibri" w:hAnsi="Calibri" w:cs="Calibri"/>
                <w:color w:val="000000" w:themeColor="text1"/>
                <w:sz w:val="22"/>
                <w:szCs w:val="22"/>
              </w:rPr>
              <w:t>establishing two new subject-specific roles for teachers (a school-based ‘instructional specialist’ and region-based ‘master teachers’) which are limited in number, selected via a rigorous competitive process to identify candidates with the required skills and level of expertise, remunerated appropriately, and ideally sit alongside Highly Accomplished and Lead Teacher qualifications</w:t>
            </w:r>
          </w:p>
          <w:p w14:paraId="7D0EC6D2" w14:textId="77777777" w:rsidR="00C13F18" w:rsidRPr="00BB6061" w:rsidRDefault="00C13F18" w:rsidP="00FA4F9F">
            <w:pPr>
              <w:pStyle w:val="paragraph"/>
              <w:numPr>
                <w:ilvl w:val="0"/>
                <w:numId w:val="54"/>
              </w:numPr>
              <w:spacing w:before="0" w:beforeAutospacing="0" w:after="0" w:afterAutospacing="0"/>
              <w:textAlignment w:val="baseline"/>
              <w:rPr>
                <w:rStyle w:val="normaltextrun"/>
                <w:rFonts w:ascii="Calibri" w:hAnsi="Calibri" w:cs="Calibri"/>
                <w:b/>
                <w:color w:val="000000" w:themeColor="text1"/>
                <w:sz w:val="22"/>
                <w:szCs w:val="22"/>
              </w:rPr>
            </w:pPr>
            <w:r w:rsidRPr="00BB6061">
              <w:rPr>
                <w:rStyle w:val="normaltextrun"/>
                <w:rFonts w:ascii="Calibri" w:hAnsi="Calibri" w:cs="Calibri"/>
                <w:color w:val="000000" w:themeColor="text1"/>
                <w:sz w:val="22"/>
                <w:szCs w:val="22"/>
              </w:rPr>
              <w:t>clearly defining the roles, responsibilities and core capabilities of all teaching roles in the framework, including teaching assistants, mentors, tutors, support staff and school leaders, to support professionalisation and establish clearer career pathways</w:t>
            </w:r>
          </w:p>
          <w:p w14:paraId="3AEE5269" w14:textId="77777777" w:rsidR="00C13F18" w:rsidRPr="00BB6061" w:rsidRDefault="00C13F18" w:rsidP="00FA4F9F">
            <w:pPr>
              <w:pStyle w:val="paragraph"/>
              <w:numPr>
                <w:ilvl w:val="0"/>
                <w:numId w:val="54"/>
              </w:numPr>
              <w:spacing w:before="0" w:beforeAutospacing="0" w:after="0" w:afterAutospacing="0"/>
              <w:textAlignment w:val="baseline"/>
              <w:rPr>
                <w:rFonts w:ascii="Calibri" w:hAnsi="Calibri" w:cs="Calibri"/>
                <w:b/>
                <w:color w:val="000000" w:themeColor="text1"/>
                <w:sz w:val="22"/>
                <w:szCs w:val="22"/>
              </w:rPr>
            </w:pPr>
            <w:r w:rsidRPr="00BB6061">
              <w:rPr>
                <w:rStyle w:val="normaltextrun"/>
                <w:rFonts w:ascii="Calibri" w:hAnsi="Calibri" w:cs="Calibri"/>
                <w:color w:val="000000" w:themeColor="text1"/>
                <w:sz w:val="22"/>
                <w:szCs w:val="22"/>
              </w:rPr>
              <w:t>ensuring all educators receive greater recognition and reward for their expertise, including pay commensurate with their role, skills, qualifications, and the complexity of their school</w:t>
            </w:r>
          </w:p>
          <w:p w14:paraId="63DC642D" w14:textId="77777777" w:rsidR="00C13F18" w:rsidRPr="00076E9A" w:rsidRDefault="00C13F18" w:rsidP="00FA4F9F">
            <w:pPr>
              <w:pStyle w:val="ListParagraph"/>
              <w:numPr>
                <w:ilvl w:val="0"/>
                <w:numId w:val="54"/>
              </w:numPr>
              <w:rPr>
                <w:b/>
                <w:color w:val="000000" w:themeColor="text1"/>
              </w:rPr>
            </w:pPr>
            <w:r w:rsidRPr="00BB6061">
              <w:rPr>
                <w:color w:val="000000" w:themeColor="text1"/>
              </w:rPr>
              <w:t>considering reforms to the tertiary education sector to ensure that initial teacher education students do not face financial hardship when undertaking mandatory teaching practicums, subject to recommendations by the Universities Accord Expert Panel.</w:t>
            </w:r>
          </w:p>
        </w:tc>
      </w:tr>
    </w:tbl>
    <w:p w14:paraId="19241F9D" w14:textId="77777777" w:rsidR="00C13F18" w:rsidRDefault="00C13F18" w:rsidP="00BB708D"/>
    <w:tbl>
      <w:tblPr>
        <w:tblStyle w:val="GridTable6Colorful-Accent1"/>
        <w:tblW w:w="9026" w:type="dxa"/>
        <w:tblLook w:val="0400" w:firstRow="0" w:lastRow="0" w:firstColumn="0" w:lastColumn="0" w:noHBand="0" w:noVBand="1"/>
      </w:tblPr>
      <w:tblGrid>
        <w:gridCol w:w="9026"/>
      </w:tblGrid>
      <w:tr w:rsidR="00C13F18" w14:paraId="638E0696" w14:textId="262A9F1C"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19DD86E1" w14:textId="77777777" w:rsidR="00C13F18" w:rsidRPr="004D2155" w:rsidRDefault="00C13F18">
            <w:pPr>
              <w:jc w:val="center"/>
              <w:rPr>
                <w:b/>
                <w:color w:val="000000"/>
                <w:u w:val="single"/>
              </w:rPr>
            </w:pPr>
            <w:r w:rsidRPr="00C674B8">
              <w:rPr>
                <w:b/>
                <w:color w:val="000000"/>
                <w:u w:val="single"/>
              </w:rPr>
              <w:t>RECOMMENDATION 4D</w:t>
            </w:r>
          </w:p>
          <w:p w14:paraId="628C2C18" w14:textId="77777777" w:rsidR="00C13F18" w:rsidRPr="00076E9A" w:rsidRDefault="00C13F18">
            <w:pPr>
              <w:pStyle w:val="paragraph"/>
              <w:spacing w:before="0" w:beforeAutospacing="0" w:after="240" w:afterAutospacing="0"/>
              <w:textAlignment w:val="baseline"/>
              <w:rPr>
                <w:rStyle w:val="normaltextrun"/>
                <w:rFonts w:ascii="Calibri" w:hAnsi="Calibri" w:cs="Calibri"/>
                <w:b/>
                <w:color w:val="000000"/>
                <w:sz w:val="22"/>
                <w:szCs w:val="22"/>
              </w:rPr>
            </w:pPr>
            <w:r w:rsidRPr="00076E9A">
              <w:rPr>
                <w:rStyle w:val="normaltextrun"/>
                <w:rFonts w:ascii="Calibri" w:hAnsi="Calibri" w:cs="Calibri"/>
                <w:color w:val="000000"/>
                <w:sz w:val="22"/>
                <w:szCs w:val="22"/>
              </w:rPr>
              <w:t>The Panel recommends that jurisdictions work together to drive:</w:t>
            </w:r>
          </w:p>
          <w:p w14:paraId="36848410" w14:textId="77777777" w:rsidR="00C13F18" w:rsidRPr="00076E9A" w:rsidRDefault="00C13F18" w:rsidP="00FA4F9F">
            <w:pPr>
              <w:pStyle w:val="paragraph"/>
              <w:numPr>
                <w:ilvl w:val="0"/>
                <w:numId w:val="59"/>
              </w:numPr>
              <w:spacing w:before="0" w:beforeAutospacing="0" w:after="0" w:afterAutospacing="0"/>
              <w:textAlignment w:val="baseline"/>
              <w:rPr>
                <w:rStyle w:val="normaltextrun"/>
                <w:rFonts w:ascii="Calibri" w:hAnsi="Calibri" w:cs="Calibri"/>
                <w:b/>
                <w:color w:val="000000"/>
                <w:sz w:val="22"/>
                <w:szCs w:val="22"/>
              </w:rPr>
            </w:pPr>
            <w:r w:rsidRPr="00076E9A">
              <w:rPr>
                <w:rStyle w:val="normaltextrun"/>
                <w:rFonts w:ascii="Calibri" w:hAnsi="Calibri" w:cs="Calibri"/>
                <w:color w:val="000000"/>
                <w:sz w:val="22"/>
                <w:szCs w:val="22"/>
              </w:rPr>
              <w:t xml:space="preserve">national harmonisation of teacher registration requirements, including internationally qualified teachers, high-quality professional development, assessment of teachers against the </w:t>
            </w:r>
            <w:r w:rsidRPr="00B63B18">
              <w:rPr>
                <w:rStyle w:val="normaltextrun"/>
                <w:rFonts w:ascii="Calibri" w:hAnsi="Calibri" w:cs="Calibri"/>
                <w:color w:val="000000"/>
                <w:sz w:val="22"/>
                <w:szCs w:val="22"/>
              </w:rPr>
              <w:t>Australian Professional Standards for Teachers</w:t>
            </w:r>
            <w:r w:rsidRPr="00076E9A">
              <w:rPr>
                <w:rStyle w:val="normaltextrun"/>
                <w:rFonts w:ascii="Calibri" w:hAnsi="Calibri" w:cs="Calibri"/>
                <w:color w:val="000000"/>
                <w:sz w:val="22"/>
                <w:szCs w:val="22"/>
              </w:rPr>
              <w:t>,</w:t>
            </w:r>
            <w:r w:rsidRPr="00076E9A">
              <w:rPr>
                <w:rStyle w:val="normaltextrun"/>
                <w:rFonts w:ascii="Calibri" w:hAnsi="Calibri" w:cs="Calibri"/>
                <w:i/>
                <w:color w:val="000000"/>
                <w:sz w:val="22"/>
                <w:szCs w:val="22"/>
              </w:rPr>
              <w:t xml:space="preserve"> </w:t>
            </w:r>
            <w:r w:rsidRPr="00076E9A">
              <w:rPr>
                <w:rStyle w:val="normaltextrun"/>
                <w:rFonts w:ascii="Calibri" w:hAnsi="Calibri" w:cs="Calibri"/>
                <w:color w:val="000000"/>
                <w:sz w:val="22"/>
                <w:szCs w:val="22"/>
              </w:rPr>
              <w:t>and Teacher Performance Assessments</w:t>
            </w:r>
          </w:p>
          <w:p w14:paraId="14CB3082" w14:textId="7A7BB6FC" w:rsidR="00C13F18" w:rsidRPr="00076E9A" w:rsidRDefault="00C13F18" w:rsidP="00FA4F9F">
            <w:pPr>
              <w:pStyle w:val="paragraph"/>
              <w:numPr>
                <w:ilvl w:val="0"/>
                <w:numId w:val="59"/>
              </w:numPr>
              <w:spacing w:before="0" w:beforeAutospacing="0" w:after="0" w:afterAutospacing="0"/>
              <w:textAlignment w:val="baseline"/>
              <w:rPr>
                <w:rStyle w:val="normaltextrun"/>
                <w:rFonts w:ascii="Calibri" w:hAnsi="Calibri" w:cs="Calibri"/>
                <w:b/>
                <w:color w:val="000000"/>
                <w:sz w:val="22"/>
                <w:szCs w:val="22"/>
              </w:rPr>
            </w:pPr>
            <w:r w:rsidRPr="00076E9A">
              <w:rPr>
                <w:rStyle w:val="normaltextrun"/>
                <w:rFonts w:ascii="Calibri" w:hAnsi="Calibri" w:cs="Calibri"/>
                <w:color w:val="000000"/>
                <w:sz w:val="22"/>
                <w:szCs w:val="22"/>
              </w:rPr>
              <w:t>teacher mobility</w:t>
            </w:r>
            <w:r w:rsidRPr="002B5A7E">
              <w:rPr>
                <w:rStyle w:val="normaltextrun"/>
                <w:rFonts w:ascii="Calibri" w:hAnsi="Calibri" w:cs="Calibri"/>
                <w:color w:val="000000"/>
                <w:sz w:val="22"/>
                <w:szCs w:val="22"/>
              </w:rPr>
              <w:t xml:space="preserve"> </w:t>
            </w:r>
            <w:r w:rsidRPr="00E4721E">
              <w:rPr>
                <w:rStyle w:val="normaltextrun"/>
                <w:rFonts w:ascii="Calibri" w:hAnsi="Calibri" w:cs="Calibri"/>
                <w:color w:val="000000"/>
                <w:sz w:val="22"/>
                <w:szCs w:val="22"/>
              </w:rPr>
              <w:t>and improved child safety</w:t>
            </w:r>
            <w:r w:rsidRPr="00327F23">
              <w:rPr>
                <w:rStyle w:val="normaltextrun"/>
                <w:rFonts w:ascii="Calibri" w:hAnsi="Calibri" w:cs="Calibri"/>
                <w:color w:val="000000"/>
                <w:sz w:val="20"/>
                <w:szCs w:val="20"/>
              </w:rPr>
              <w:t xml:space="preserve"> </w:t>
            </w:r>
            <w:r w:rsidRPr="00076E9A">
              <w:rPr>
                <w:rStyle w:val="normaltextrun"/>
                <w:rFonts w:ascii="Calibri" w:hAnsi="Calibri" w:cs="Calibri"/>
                <w:color w:val="000000"/>
                <w:sz w:val="22"/>
                <w:szCs w:val="22"/>
              </w:rPr>
              <w:t>across jurisdictions through automatic mutual recognition and reduced red tape</w:t>
            </w:r>
          </w:p>
          <w:p w14:paraId="5210A4C5" w14:textId="77777777" w:rsidR="00C13F18" w:rsidRPr="005E6C7D" w:rsidRDefault="00C13F18" w:rsidP="00FA4F9F">
            <w:pPr>
              <w:pStyle w:val="paragraph"/>
              <w:numPr>
                <w:ilvl w:val="0"/>
                <w:numId w:val="59"/>
              </w:numPr>
              <w:spacing w:before="0" w:beforeAutospacing="0" w:after="0" w:afterAutospacing="0"/>
              <w:textAlignment w:val="baseline"/>
              <w:rPr>
                <w:rFonts w:ascii="Calibri" w:hAnsi="Calibri" w:cs="Calibri"/>
                <w:b/>
                <w:color w:val="000000"/>
                <w:sz w:val="22"/>
                <w:szCs w:val="22"/>
              </w:rPr>
            </w:pPr>
            <w:r w:rsidRPr="00076E9A">
              <w:rPr>
                <w:rStyle w:val="normaltextrun"/>
                <w:rFonts w:ascii="Calibri" w:hAnsi="Calibri" w:cs="Calibri"/>
                <w:color w:val="000000"/>
                <w:sz w:val="22"/>
                <w:szCs w:val="22"/>
              </w:rPr>
              <w:t>data sharing for workforce planning, identifying national workforce issues, and filling temporary teaching positions</w:t>
            </w:r>
            <w:r w:rsidRPr="00076E9A">
              <w:rPr>
                <w:rFonts w:ascii="Calibri" w:hAnsi="Calibri" w:cs="Calibri"/>
                <w:color w:val="000000"/>
                <w:sz w:val="22"/>
                <w:szCs w:val="22"/>
              </w:rPr>
              <w:t>.</w:t>
            </w:r>
          </w:p>
        </w:tc>
      </w:tr>
    </w:tbl>
    <w:p w14:paraId="35FE558A" w14:textId="0D74EE8D" w:rsidR="00C13F18" w:rsidRDefault="00C13F18" w:rsidP="00BB708D">
      <w:pPr>
        <w:spacing w:after="160"/>
        <w:rPr>
          <w:rFonts w:asciiTheme="majorHAnsi" w:eastAsiaTheme="majorEastAsia" w:hAnsiTheme="majorHAnsi" w:cstheme="majorBidi"/>
          <w:b/>
          <w:color w:val="01698C" w:themeColor="background2"/>
          <w:sz w:val="26"/>
        </w:rPr>
      </w:pPr>
    </w:p>
    <w:p w14:paraId="79247089" w14:textId="77777777" w:rsidR="00C13F18" w:rsidRDefault="00C13F18" w:rsidP="001F5709">
      <w:pPr>
        <w:pStyle w:val="Heading3"/>
      </w:pPr>
      <w:bookmarkStart w:id="21" w:name="_Toc152855300"/>
      <w:r w:rsidRPr="005E061F">
        <w:lastRenderedPageBreak/>
        <w:t>Making better use of data (Chapter 5)</w:t>
      </w:r>
      <w:bookmarkEnd w:id="21"/>
    </w:p>
    <w:tbl>
      <w:tblPr>
        <w:tblStyle w:val="GridTable6Colorful-Accent1"/>
        <w:tblW w:w="9026" w:type="dxa"/>
        <w:tblLook w:val="0400" w:firstRow="0" w:lastRow="0" w:firstColumn="0" w:lastColumn="0" w:noHBand="0" w:noVBand="1"/>
      </w:tblPr>
      <w:tblGrid>
        <w:gridCol w:w="9026"/>
      </w:tblGrid>
      <w:tr w:rsidR="00C13F18" w:rsidRPr="00EB189E" w14:paraId="13CF4AC3" w14:textId="11B6A3D6"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5FE3D12" w14:textId="77777777" w:rsidR="00C13F18" w:rsidRPr="004D2155" w:rsidRDefault="00C13F18">
            <w:pPr>
              <w:jc w:val="center"/>
              <w:rPr>
                <w:b/>
                <w:color w:val="000000"/>
                <w:u w:val="single"/>
              </w:rPr>
            </w:pPr>
            <w:r w:rsidRPr="00C674B8">
              <w:rPr>
                <w:b/>
                <w:color w:val="000000"/>
                <w:u w:val="single"/>
              </w:rPr>
              <w:t>RECOMMENDATION 5A</w:t>
            </w:r>
          </w:p>
          <w:p w14:paraId="0579946A" w14:textId="47CB692A" w:rsidR="00C13F18" w:rsidRPr="00A4740D" w:rsidRDefault="00C13F18">
            <w:pPr>
              <w:rPr>
                <w:b/>
                <w:color w:val="000000"/>
              </w:rPr>
            </w:pPr>
            <w:r w:rsidRPr="00A4740D">
              <w:rPr>
                <w:color w:val="000000"/>
              </w:rPr>
              <w:t>To facilitate a more mature approach to data governance and data-sharing arrangements, the Panel recommends that an independent data custodian be tasked with:</w:t>
            </w:r>
          </w:p>
          <w:p w14:paraId="243F54D1" w14:textId="77777777" w:rsidR="00C13F18" w:rsidRPr="00A4740D" w:rsidRDefault="00C13F18" w:rsidP="00FA4F9F">
            <w:pPr>
              <w:pStyle w:val="ListParagraph"/>
              <w:numPr>
                <w:ilvl w:val="0"/>
                <w:numId w:val="56"/>
              </w:numPr>
              <w:rPr>
                <w:rFonts w:eastAsia="Times New Roman" w:cs="Calibri"/>
                <w:b/>
                <w:color w:val="000000"/>
                <w:lang w:eastAsia="en-AU"/>
              </w:rPr>
            </w:pPr>
            <w:r w:rsidRPr="00A4740D">
              <w:rPr>
                <w:color w:val="000000"/>
              </w:rPr>
              <w:t>developing a coordinated, system-wide national approach to the collection and sharing of education data</w:t>
            </w:r>
          </w:p>
          <w:p w14:paraId="2CA59325" w14:textId="77777777" w:rsidR="00C13F18" w:rsidRPr="00A4740D" w:rsidRDefault="00C13F18" w:rsidP="00FA4F9F">
            <w:pPr>
              <w:pStyle w:val="ListParagraph"/>
              <w:numPr>
                <w:ilvl w:val="0"/>
                <w:numId w:val="56"/>
              </w:numPr>
              <w:rPr>
                <w:rFonts w:eastAsia="Times New Roman" w:cs="Calibri"/>
                <w:b/>
                <w:color w:val="000000"/>
                <w:lang w:eastAsia="en-AU"/>
              </w:rPr>
            </w:pPr>
            <w:r w:rsidRPr="00A4740D">
              <w:rPr>
                <w:color w:val="000000"/>
              </w:rPr>
              <w:t>developing consistent data collection principles and metadata standards</w:t>
            </w:r>
          </w:p>
          <w:p w14:paraId="670AB546" w14:textId="77777777" w:rsidR="00C13F18" w:rsidRPr="00A4740D" w:rsidRDefault="00C13F18" w:rsidP="00FA4F9F">
            <w:pPr>
              <w:pStyle w:val="ListParagraph"/>
              <w:numPr>
                <w:ilvl w:val="0"/>
                <w:numId w:val="56"/>
              </w:numPr>
              <w:spacing w:after="160"/>
              <w:rPr>
                <w:rFonts w:eastAsia="Times New Roman" w:cs="Calibri"/>
                <w:b/>
                <w:color w:val="000000"/>
                <w:lang w:eastAsia="en-AU"/>
              </w:rPr>
            </w:pPr>
            <w:r w:rsidRPr="00A4740D">
              <w:rPr>
                <w:color w:val="000000"/>
              </w:rPr>
              <w:t>managing the secure sharing and linkage of relevant data sets</w:t>
            </w:r>
          </w:p>
          <w:p w14:paraId="20D93F89" w14:textId="77777777" w:rsidR="00C13F18" w:rsidRPr="00A4740D" w:rsidRDefault="00C13F18" w:rsidP="00FA4F9F">
            <w:pPr>
              <w:pStyle w:val="ListParagraph"/>
              <w:numPr>
                <w:ilvl w:val="0"/>
                <w:numId w:val="56"/>
              </w:numPr>
              <w:spacing w:after="160"/>
              <w:rPr>
                <w:rStyle w:val="normaltextrun"/>
                <w:rFonts w:cs="Calibri"/>
                <w:b/>
                <w:color w:val="000000"/>
              </w:rPr>
            </w:pPr>
            <w:r w:rsidRPr="00A4740D">
              <w:rPr>
                <w:rStyle w:val="normaltextrun"/>
                <w:rFonts w:cs="Calibri"/>
                <w:color w:val="000000"/>
              </w:rPr>
              <w:t>improving access for approved policymakers and researchers to data linkage projects, including access to integrated school and de-identified student-level data</w:t>
            </w:r>
          </w:p>
          <w:p w14:paraId="49671CF9" w14:textId="77777777" w:rsidR="00C13F18" w:rsidRPr="00A4740D" w:rsidRDefault="00C13F18" w:rsidP="00FA4F9F">
            <w:pPr>
              <w:pStyle w:val="ListParagraph"/>
              <w:numPr>
                <w:ilvl w:val="0"/>
                <w:numId w:val="56"/>
              </w:numPr>
              <w:spacing w:after="160"/>
              <w:rPr>
                <w:rFonts w:eastAsia="Times New Roman" w:cs="Calibri"/>
                <w:b/>
                <w:color w:val="000000"/>
                <w:lang w:eastAsia="en-AU"/>
              </w:rPr>
            </w:pPr>
            <w:r w:rsidRPr="00A4740D">
              <w:rPr>
                <w:rStyle w:val="normaltextrun"/>
                <w:rFonts w:cs="Calibri"/>
                <w:color w:val="000000"/>
              </w:rPr>
              <w:t>supporting further data linkage projects aimed at enhancing the shared understanding</w:t>
            </w:r>
            <w:r w:rsidRPr="00A4740D">
              <w:rPr>
                <w:rStyle w:val="normaltextrun"/>
                <w:rFonts w:eastAsia="Times New Roman" w:cs="Calibri"/>
                <w:color w:val="000000"/>
                <w:lang w:eastAsia="en-AU"/>
              </w:rPr>
              <w:t xml:space="preserve"> of what works to lift student progress and inform the development of government policies.</w:t>
            </w:r>
          </w:p>
        </w:tc>
      </w:tr>
    </w:tbl>
    <w:p w14:paraId="1273C733" w14:textId="77777777" w:rsidR="00C13F18" w:rsidRPr="005E6C7D" w:rsidRDefault="00C13F18" w:rsidP="00BB708D"/>
    <w:tbl>
      <w:tblPr>
        <w:tblStyle w:val="GridTable6Colorful-Accent1"/>
        <w:tblW w:w="9026" w:type="dxa"/>
        <w:tblLook w:val="0400" w:firstRow="0" w:lastRow="0" w:firstColumn="0" w:lastColumn="0" w:noHBand="0" w:noVBand="1"/>
      </w:tblPr>
      <w:tblGrid>
        <w:gridCol w:w="9026"/>
      </w:tblGrid>
      <w:tr w:rsidR="00C13F18" w:rsidRPr="00EB189E" w14:paraId="4B10C812" w14:textId="7DCBBE7A"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7EADB761" w14:textId="77777777" w:rsidR="00C13F18" w:rsidRPr="004D2155" w:rsidRDefault="00C13F18">
            <w:pPr>
              <w:jc w:val="center"/>
              <w:rPr>
                <w:b/>
                <w:color w:val="000000"/>
                <w:u w:val="single"/>
              </w:rPr>
            </w:pPr>
            <w:r w:rsidRPr="00C674B8">
              <w:rPr>
                <w:b/>
                <w:color w:val="000000"/>
                <w:u w:val="single"/>
              </w:rPr>
              <w:t>RECOMMENDATION 5B</w:t>
            </w:r>
          </w:p>
          <w:p w14:paraId="69610BDB" w14:textId="26CEEAA3" w:rsidR="00C13F18" w:rsidRPr="00DD3007" w:rsidRDefault="00C13F18">
            <w:pPr>
              <w:rPr>
                <w:rFonts w:eastAsia="Times New Roman" w:cs="Calibri"/>
                <w:b/>
                <w:color w:val="000000"/>
                <w:lang w:eastAsia="en-AU"/>
              </w:rPr>
            </w:pPr>
            <w:r w:rsidRPr="1D8654F9">
              <w:rPr>
                <w:rStyle w:val="normaltextrun"/>
                <w:rFonts w:eastAsia="Times New Roman" w:cs="Calibri"/>
                <w:color w:val="000000" w:themeColor="text1"/>
                <w:lang w:eastAsia="en-AU"/>
              </w:rPr>
              <w:t>The Panel recommends governments</w:t>
            </w:r>
            <w:r>
              <w:rPr>
                <w:rStyle w:val="normaltextrun"/>
                <w:rFonts w:eastAsia="Times New Roman" w:cs="Calibri"/>
                <w:color w:val="000000" w:themeColor="text1"/>
                <w:lang w:eastAsia="en-AU"/>
              </w:rPr>
              <w:t>, school systems</w:t>
            </w:r>
            <w:r w:rsidRPr="1D8654F9">
              <w:rPr>
                <w:rStyle w:val="normaltextrun"/>
                <w:rFonts w:eastAsia="Times New Roman" w:cs="Calibri"/>
                <w:color w:val="000000" w:themeColor="text1"/>
                <w:lang w:eastAsia="en-AU"/>
              </w:rPr>
              <w:t xml:space="preserve"> and </w:t>
            </w:r>
            <w:r>
              <w:rPr>
                <w:rStyle w:val="normaltextrun"/>
                <w:rFonts w:eastAsia="Times New Roman" w:cs="Calibri"/>
                <w:color w:val="000000" w:themeColor="text1"/>
                <w:lang w:eastAsia="en-AU"/>
              </w:rPr>
              <w:t xml:space="preserve">approved authorities </w:t>
            </w:r>
            <w:r w:rsidRPr="1D8654F9">
              <w:rPr>
                <w:rStyle w:val="normaltextrun"/>
                <w:rFonts w:eastAsia="Times New Roman" w:cs="Calibri"/>
                <w:color w:val="000000" w:themeColor="text1"/>
                <w:lang w:eastAsia="en-AU"/>
              </w:rPr>
              <w:t>implement the Unique Student Identifier as a matter of urgency to enable links to student-level data on progress and performance to show student education and transition pathways, including linking early childhood through to higher education/vocational education and training</w:t>
            </w:r>
            <w:r w:rsidR="000A71BE" w:rsidRPr="005121DE">
              <w:rPr>
                <w:rStyle w:val="normaltextrun"/>
                <w:rFonts w:eastAsia="Times New Roman" w:cs="Calibri"/>
                <w:color w:val="000000" w:themeColor="text1"/>
                <w:lang w:eastAsia="en-AU"/>
              </w:rPr>
              <w:t>,</w:t>
            </w:r>
            <w:r w:rsidR="000A71BE" w:rsidRPr="000C7039">
              <w:rPr>
                <w:rStyle w:val="normaltextrun"/>
                <w:rFonts w:eastAsia="Times New Roman" w:cs="Calibri"/>
                <w:color w:val="000000" w:themeColor="text1"/>
                <w:lang w:eastAsia="en-AU"/>
              </w:rPr>
              <w:t xml:space="preserve"> </w:t>
            </w:r>
            <w:r w:rsidR="000A71BE" w:rsidRPr="000C7039">
              <w:rPr>
                <w:rStyle w:val="normaltextrun"/>
                <w:rFonts w:eastAsia="Times New Roman" w:cs="Calibri"/>
                <w:color w:val="000000"/>
                <w:lang w:eastAsia="en-AU"/>
              </w:rPr>
              <w:t>to commence from 2027</w:t>
            </w:r>
            <w:r w:rsidRPr="005121DE">
              <w:rPr>
                <w:rStyle w:val="normaltextrun"/>
                <w:rFonts w:eastAsia="Times New Roman" w:cs="Calibri"/>
                <w:color w:val="000000" w:themeColor="text1"/>
                <w:lang w:eastAsia="en-AU"/>
              </w:rPr>
              <w:t>.</w:t>
            </w:r>
          </w:p>
        </w:tc>
      </w:tr>
    </w:tbl>
    <w:p w14:paraId="5DD82983" w14:textId="77777777" w:rsidR="00C13F18" w:rsidRDefault="00C13F18" w:rsidP="00BB708D">
      <w:pPr>
        <w:spacing w:after="160"/>
        <w:rPr>
          <w:rFonts w:ascii="Calibri" w:eastAsia="Calibri" w:hAnsi="Calibri" w:cs="Arial"/>
          <w:b/>
          <w:bCs/>
          <w:kern w:val="2"/>
          <w14:ligatures w14:val="standardContextual"/>
        </w:rPr>
      </w:pPr>
    </w:p>
    <w:tbl>
      <w:tblPr>
        <w:tblStyle w:val="GridTable6Colorful-Accent1"/>
        <w:tblW w:w="9026" w:type="dxa"/>
        <w:tblLook w:val="0400" w:firstRow="0" w:lastRow="0" w:firstColumn="0" w:lastColumn="0" w:noHBand="0" w:noVBand="1"/>
      </w:tblPr>
      <w:tblGrid>
        <w:gridCol w:w="9026"/>
      </w:tblGrid>
      <w:tr w:rsidR="00C13F18" w:rsidRPr="00EB189E" w14:paraId="20A6F612" w14:textId="51F9C39A"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8BD71AA" w14:textId="77777777" w:rsidR="00C13F18" w:rsidRPr="004D2155" w:rsidRDefault="00C13F18">
            <w:pPr>
              <w:jc w:val="center"/>
              <w:rPr>
                <w:b/>
                <w:color w:val="000000"/>
                <w:u w:val="single"/>
              </w:rPr>
            </w:pPr>
            <w:r w:rsidRPr="004D2155">
              <w:rPr>
                <w:b/>
                <w:color w:val="000000"/>
                <w:u w:val="single"/>
              </w:rPr>
              <w:lastRenderedPageBreak/>
              <w:t>RECOMMENDATION 5C</w:t>
            </w:r>
          </w:p>
          <w:p w14:paraId="26BE4FE4" w14:textId="77777777" w:rsidR="00C13F18" w:rsidRPr="00D53DDC" w:rsidRDefault="00C13F18">
            <w:pPr>
              <w:pStyle w:val="paragraph"/>
              <w:spacing w:before="0" w:beforeAutospacing="0" w:after="240" w:afterAutospacing="0"/>
              <w:textAlignment w:val="baseline"/>
              <w:rPr>
                <w:rStyle w:val="normaltextrun"/>
                <w:rFonts w:ascii="Calibri" w:hAnsi="Calibri" w:cs="Calibri"/>
                <w:b/>
                <w:color w:val="000000"/>
                <w:sz w:val="22"/>
                <w:szCs w:val="22"/>
              </w:rPr>
            </w:pPr>
            <w:r w:rsidRPr="00D53DDC">
              <w:rPr>
                <w:rStyle w:val="normaltextrun"/>
                <w:rFonts w:ascii="Calibri" w:hAnsi="Calibri" w:cs="Calibri"/>
                <w:color w:val="000000"/>
                <w:sz w:val="22"/>
                <w:szCs w:val="22"/>
              </w:rPr>
              <w:t>To understand the progress of students and report on Australia’s education goals, the Panel recommends governments commit to revising the Measurement Framework for Schooling in Australia to ensure it collects essential data, including:</w:t>
            </w:r>
          </w:p>
          <w:p w14:paraId="6E0B9C17" w14:textId="77777777" w:rsidR="00C13F18" w:rsidRPr="00D53DDC" w:rsidRDefault="00C13F18" w:rsidP="00FA4F9F">
            <w:pPr>
              <w:pStyle w:val="ListParagraph"/>
              <w:numPr>
                <w:ilvl w:val="0"/>
                <w:numId w:val="67"/>
              </w:numPr>
              <w:spacing w:after="0" w:line="256" w:lineRule="auto"/>
              <w:rPr>
                <w:rStyle w:val="normaltextrun"/>
                <w:rFonts w:cs="Calibri"/>
                <w:b/>
                <w:color w:val="000000"/>
              </w:rPr>
            </w:pPr>
            <w:r w:rsidRPr="00D53DDC">
              <w:rPr>
                <w:rStyle w:val="normaltextrun"/>
                <w:rFonts w:cs="Calibri"/>
                <w:color w:val="000000"/>
              </w:rPr>
              <w:t>student-level, disaggregated data on the achievement and outcomes of students, including:</w:t>
            </w:r>
          </w:p>
          <w:p w14:paraId="4E701C62" w14:textId="77777777" w:rsidR="00C13F18" w:rsidRPr="00D53DDC" w:rsidRDefault="00C13F18" w:rsidP="00FA4F9F">
            <w:pPr>
              <w:pStyle w:val="paragraph"/>
              <w:numPr>
                <w:ilvl w:val="0"/>
                <w:numId w:val="84"/>
              </w:numPr>
              <w:spacing w:before="0" w:beforeAutospacing="0" w:after="0" w:afterAutospacing="0"/>
              <w:textAlignment w:val="baseline"/>
              <w:rPr>
                <w:rStyle w:val="normaltextrun"/>
                <w:rFonts w:ascii="Calibri" w:hAnsi="Calibri" w:cs="Calibri"/>
                <w:b/>
                <w:color w:val="000000"/>
                <w:sz w:val="22"/>
                <w:szCs w:val="22"/>
              </w:rPr>
            </w:pPr>
            <w:r w:rsidRPr="00D53DDC">
              <w:rPr>
                <w:rStyle w:val="normaltextrun"/>
                <w:rFonts w:ascii="Calibri" w:hAnsi="Calibri" w:cs="Calibri"/>
                <w:color w:val="000000"/>
                <w:sz w:val="22"/>
                <w:szCs w:val="22"/>
              </w:rPr>
              <w:t>reporting progress of students who were assessed by NAPLAN as ‘needs additional support’ or ‘developing’ in subsequent NAPLAN assessments by the end of 2025</w:t>
            </w:r>
          </w:p>
          <w:p w14:paraId="3DFDC986" w14:textId="6BA7ACF9" w:rsidR="00C13F18" w:rsidRPr="00D53DDC" w:rsidRDefault="00C13F18" w:rsidP="00FA4F9F">
            <w:pPr>
              <w:pStyle w:val="paragraph"/>
              <w:numPr>
                <w:ilvl w:val="0"/>
                <w:numId w:val="84"/>
              </w:numPr>
              <w:spacing w:before="0" w:beforeAutospacing="0" w:after="0" w:afterAutospacing="0"/>
              <w:textAlignment w:val="baseline"/>
              <w:rPr>
                <w:rStyle w:val="normaltextrun"/>
                <w:rFonts w:ascii="Calibri" w:eastAsia="Calibri" w:hAnsi="Calibri" w:cs="Calibri"/>
                <w:b/>
                <w:color w:val="000000"/>
                <w:sz w:val="22"/>
                <w:szCs w:val="22"/>
              </w:rPr>
            </w:pPr>
            <w:r w:rsidRPr="00D53DDC">
              <w:rPr>
                <w:rStyle w:val="normaltextrun"/>
                <w:rFonts w:ascii="Calibri" w:eastAsia="Calibri" w:hAnsi="Calibri" w:cs="Calibri"/>
                <w:color w:val="000000"/>
                <w:sz w:val="22"/>
                <w:szCs w:val="22"/>
              </w:rPr>
              <w:t xml:space="preserve">measuring progress of students against the key learning areas of the Australian Curriculum </w:t>
            </w:r>
            <w:r w:rsidRPr="00E4721E">
              <w:rPr>
                <w:rStyle w:val="normaltextrun"/>
                <w:rFonts w:asciiTheme="minorHAnsi" w:eastAsia="Calibri" w:hAnsiTheme="minorHAnsi" w:cstheme="minorHAnsi"/>
                <w:color w:val="000000"/>
                <w:sz w:val="22"/>
                <w:szCs w:val="22"/>
              </w:rPr>
              <w:t xml:space="preserve">by </w:t>
            </w:r>
            <w:r w:rsidRPr="00E4721E">
              <w:rPr>
                <w:rStyle w:val="normaltextrun"/>
                <w:rFonts w:asciiTheme="minorHAnsi" w:hAnsiTheme="minorHAnsi" w:cstheme="minorHAnsi"/>
                <w:color w:val="000000"/>
                <w:sz w:val="22"/>
                <w:szCs w:val="22"/>
              </w:rPr>
              <w:t>the end of</w:t>
            </w:r>
            <w:r w:rsidRPr="00E4721E">
              <w:rPr>
                <w:rStyle w:val="normaltextrun"/>
                <w:rFonts w:asciiTheme="minorHAnsi" w:eastAsia="Calibri" w:hAnsiTheme="minorHAnsi" w:cstheme="minorHAnsi"/>
                <w:color w:val="000000"/>
                <w:sz w:val="22"/>
                <w:szCs w:val="22"/>
              </w:rPr>
              <w:t xml:space="preserve"> 2029</w:t>
            </w:r>
          </w:p>
          <w:p w14:paraId="4C28DF10" w14:textId="7D85DDE6" w:rsidR="00C13F18" w:rsidRPr="00D53DDC" w:rsidRDefault="00C13F18" w:rsidP="00FA4F9F">
            <w:pPr>
              <w:pStyle w:val="paragraph"/>
              <w:numPr>
                <w:ilvl w:val="0"/>
                <w:numId w:val="84"/>
              </w:numPr>
              <w:spacing w:before="0" w:beforeAutospacing="0" w:after="0" w:afterAutospacing="0"/>
              <w:textAlignment w:val="baseline"/>
              <w:rPr>
                <w:rStyle w:val="normaltextrun"/>
                <w:rFonts w:ascii="Calibri" w:eastAsia="Calibri" w:hAnsi="Calibri" w:cs="Calibri"/>
                <w:b/>
                <w:color w:val="000000"/>
                <w:kern w:val="2"/>
                <w:sz w:val="22"/>
                <w:szCs w:val="22"/>
                <w:lang w:eastAsia="en-US"/>
                <w14:ligatures w14:val="standardContextual"/>
              </w:rPr>
            </w:pPr>
            <w:r w:rsidRPr="00D53DDC">
              <w:rPr>
                <w:rStyle w:val="normaltextrun"/>
                <w:rFonts w:ascii="Calibri" w:hAnsi="Calibri" w:cs="Calibri"/>
                <w:color w:val="000000"/>
                <w:sz w:val="22"/>
                <w:szCs w:val="22"/>
              </w:rPr>
              <w:t xml:space="preserve">collecting national outcomes data for students with disability, including developing a nationally consistent approach to measuring the learning progression of those students with disability for whom standard assessment methods (such as NAPLAN) and progression against the annual learning growth targets of the Australian Curriculum are not appropriate measures, by </w:t>
            </w:r>
            <w:r>
              <w:rPr>
                <w:rStyle w:val="normaltextrun"/>
                <w:rFonts w:ascii="Calibri" w:hAnsi="Calibri" w:cs="Calibri"/>
                <w:color w:val="000000"/>
                <w:sz w:val="22"/>
                <w:szCs w:val="22"/>
              </w:rPr>
              <w:t>the end of</w:t>
            </w:r>
            <w:r w:rsidRPr="00D53DDC">
              <w:rPr>
                <w:rStyle w:val="normaltextrun"/>
                <w:rFonts w:ascii="Calibri" w:hAnsi="Calibri" w:cs="Calibri"/>
                <w:color w:val="000000"/>
                <w:sz w:val="22"/>
                <w:szCs w:val="22"/>
              </w:rPr>
              <w:t xml:space="preserve"> 202</w:t>
            </w:r>
            <w:r>
              <w:rPr>
                <w:rStyle w:val="normaltextrun"/>
                <w:rFonts w:ascii="Calibri" w:hAnsi="Calibri" w:cs="Calibri"/>
                <w:color w:val="000000"/>
                <w:sz w:val="22"/>
                <w:szCs w:val="22"/>
              </w:rPr>
              <w:t>9</w:t>
            </w:r>
          </w:p>
          <w:p w14:paraId="57024A4B" w14:textId="139EBDC3" w:rsidR="00C13F18" w:rsidRPr="00D53DDC" w:rsidRDefault="00C13F18" w:rsidP="00FA4F9F">
            <w:pPr>
              <w:pStyle w:val="paragraph"/>
              <w:numPr>
                <w:ilvl w:val="0"/>
                <w:numId w:val="84"/>
              </w:numPr>
              <w:spacing w:before="0" w:beforeAutospacing="0" w:after="0" w:afterAutospacing="0"/>
              <w:textAlignment w:val="baseline"/>
              <w:rPr>
                <w:rStyle w:val="normaltextrun"/>
                <w:rFonts w:ascii="Calibri" w:hAnsi="Calibri" w:cs="Calibri"/>
                <w:b/>
                <w:color w:val="000000"/>
                <w:sz w:val="22"/>
                <w:szCs w:val="22"/>
              </w:rPr>
            </w:pPr>
            <w:r w:rsidRPr="00D53DDC">
              <w:rPr>
                <w:rStyle w:val="normaltextrun"/>
                <w:rFonts w:ascii="Calibri" w:hAnsi="Calibri" w:cs="Calibri"/>
                <w:color w:val="000000"/>
                <w:sz w:val="22"/>
                <w:szCs w:val="22"/>
              </w:rPr>
              <w:t xml:space="preserve">identifying and defining priority equity cohorts clearly, by replacing ‘language background other than English’ (LBOTE) with ‘English as an additional language or dialect’ (EAL/D) and including students in out-of-home care by </w:t>
            </w:r>
            <w:r>
              <w:rPr>
                <w:rStyle w:val="normaltextrun"/>
                <w:rFonts w:ascii="Calibri" w:hAnsi="Calibri" w:cs="Calibri"/>
                <w:color w:val="000000"/>
                <w:sz w:val="22"/>
                <w:szCs w:val="22"/>
              </w:rPr>
              <w:t>the end of</w:t>
            </w:r>
            <w:r w:rsidRPr="00D53DDC">
              <w:rPr>
                <w:rStyle w:val="normaltextrun"/>
                <w:rFonts w:ascii="Calibri" w:hAnsi="Calibri" w:cs="Calibri"/>
                <w:color w:val="000000"/>
                <w:sz w:val="22"/>
                <w:szCs w:val="22"/>
              </w:rPr>
              <w:t xml:space="preserve"> 202</w:t>
            </w:r>
            <w:r>
              <w:rPr>
                <w:rStyle w:val="normaltextrun"/>
                <w:rFonts w:ascii="Calibri" w:hAnsi="Calibri" w:cs="Calibri"/>
                <w:color w:val="000000"/>
                <w:sz w:val="22"/>
                <w:szCs w:val="22"/>
              </w:rPr>
              <w:t>7</w:t>
            </w:r>
          </w:p>
          <w:p w14:paraId="0DE90527" w14:textId="4BE2A965" w:rsidR="00C13F18" w:rsidRPr="00D53DDC" w:rsidRDefault="00C13F18" w:rsidP="00FA4F9F">
            <w:pPr>
              <w:pStyle w:val="paragraph"/>
              <w:numPr>
                <w:ilvl w:val="0"/>
                <w:numId w:val="84"/>
              </w:numPr>
              <w:spacing w:before="0" w:beforeAutospacing="0" w:after="0" w:afterAutospacing="0"/>
              <w:textAlignment w:val="baseline"/>
              <w:rPr>
                <w:rStyle w:val="normaltextrun"/>
                <w:rFonts w:ascii="Calibri" w:eastAsia="Calibri" w:hAnsi="Calibri" w:cs="Calibri"/>
                <w:b/>
                <w:color w:val="000000"/>
                <w:sz w:val="22"/>
                <w:szCs w:val="22"/>
              </w:rPr>
            </w:pPr>
            <w:r w:rsidRPr="00D53DDC">
              <w:rPr>
                <w:rStyle w:val="normaltextrun"/>
                <w:rFonts w:ascii="Calibri" w:hAnsi="Calibri" w:cs="Calibri"/>
                <w:color w:val="000000"/>
                <w:sz w:val="22"/>
                <w:szCs w:val="22"/>
              </w:rPr>
              <w:t xml:space="preserve">report First Nations student outcomes, with reporting on these data to be scrutinised by First Nations experts to give effect to Priority Reform 4 from the Closing the Gap Agreement, by </w:t>
            </w:r>
            <w:r>
              <w:rPr>
                <w:rStyle w:val="normaltextrun"/>
                <w:rFonts w:ascii="Calibri" w:hAnsi="Calibri" w:cs="Calibri"/>
                <w:color w:val="000000"/>
                <w:sz w:val="22"/>
                <w:szCs w:val="22"/>
              </w:rPr>
              <w:t>the end of</w:t>
            </w:r>
            <w:r w:rsidRPr="00D53DDC">
              <w:rPr>
                <w:rStyle w:val="normaltextrun"/>
                <w:rFonts w:ascii="Calibri" w:hAnsi="Calibri" w:cs="Calibri"/>
                <w:color w:val="000000"/>
                <w:sz w:val="22"/>
                <w:szCs w:val="22"/>
              </w:rPr>
              <w:t xml:space="preserve"> 202</w:t>
            </w:r>
            <w:r>
              <w:rPr>
                <w:rStyle w:val="normaltextrun"/>
                <w:rFonts w:ascii="Calibri" w:hAnsi="Calibri" w:cs="Calibri"/>
                <w:color w:val="000000"/>
                <w:sz w:val="22"/>
                <w:szCs w:val="22"/>
              </w:rPr>
              <w:t>6</w:t>
            </w:r>
          </w:p>
          <w:p w14:paraId="3F775DD8" w14:textId="77777777" w:rsidR="00C13F18" w:rsidRPr="00D53DDC" w:rsidRDefault="00C13F18" w:rsidP="00FA4F9F">
            <w:pPr>
              <w:pStyle w:val="ListParagraph"/>
              <w:numPr>
                <w:ilvl w:val="0"/>
                <w:numId w:val="67"/>
              </w:numPr>
              <w:spacing w:after="0" w:line="256" w:lineRule="auto"/>
              <w:rPr>
                <w:rStyle w:val="normaltextrun"/>
                <w:rFonts w:cs="Calibri"/>
                <w:b/>
                <w:color w:val="000000"/>
              </w:rPr>
            </w:pPr>
            <w:r w:rsidRPr="00D53DDC">
              <w:rPr>
                <w:rStyle w:val="normaltextrun"/>
                <w:rFonts w:cs="Calibri"/>
                <w:color w:val="000000"/>
              </w:rPr>
              <w:t>data on other outcomes of national interest:</w:t>
            </w:r>
          </w:p>
          <w:p w14:paraId="6157F58B" w14:textId="77777777" w:rsidR="00C13F18" w:rsidRPr="00D53DDC" w:rsidRDefault="00C13F18" w:rsidP="00FA4F9F">
            <w:pPr>
              <w:pStyle w:val="paragraph"/>
              <w:numPr>
                <w:ilvl w:val="0"/>
                <w:numId w:val="65"/>
              </w:numPr>
              <w:spacing w:before="0" w:beforeAutospacing="0" w:after="0" w:afterAutospacing="0"/>
              <w:textAlignment w:val="baseline"/>
              <w:rPr>
                <w:rStyle w:val="normaltextrun"/>
                <w:rFonts w:ascii="Calibri" w:hAnsi="Calibri" w:cs="Calibri"/>
                <w:b/>
                <w:color w:val="000000"/>
                <w:sz w:val="22"/>
                <w:szCs w:val="22"/>
              </w:rPr>
            </w:pPr>
            <w:r w:rsidRPr="00D53DDC">
              <w:rPr>
                <w:rStyle w:val="normaltextrun"/>
                <w:rFonts w:ascii="Calibri" w:hAnsi="Calibri" w:cs="Calibri"/>
                <w:color w:val="000000"/>
                <w:sz w:val="22"/>
                <w:szCs w:val="22"/>
              </w:rPr>
              <w:t>key agreed indicators through the Post-School Destinations data linkage project by the end of 2026</w:t>
            </w:r>
          </w:p>
          <w:p w14:paraId="0673B9AE" w14:textId="51897370" w:rsidR="00C13F18" w:rsidRPr="00D53DDC" w:rsidRDefault="00C13F18" w:rsidP="00FA4F9F">
            <w:pPr>
              <w:pStyle w:val="paragraph"/>
              <w:numPr>
                <w:ilvl w:val="0"/>
                <w:numId w:val="65"/>
              </w:numPr>
              <w:spacing w:before="0" w:beforeAutospacing="0" w:after="0" w:afterAutospacing="0"/>
              <w:textAlignment w:val="baseline"/>
              <w:rPr>
                <w:rFonts w:ascii="Calibri" w:eastAsia="Calibri" w:hAnsi="Calibri" w:cs="Calibri"/>
                <w:color w:val="000000"/>
                <w:sz w:val="22"/>
                <w:szCs w:val="22"/>
              </w:rPr>
            </w:pPr>
            <w:r w:rsidRPr="00D53DDC">
              <w:rPr>
                <w:rStyle w:val="normaltextrun"/>
                <w:rFonts w:ascii="Calibri" w:hAnsi="Calibri" w:cs="Calibri"/>
                <w:color w:val="000000"/>
                <w:sz w:val="22"/>
                <w:szCs w:val="22"/>
              </w:rPr>
              <w:t>the implementation fidelity and impact of major reforms undertaken as part of the next National School Reform Agreement in a transparent and comparable way.</w:t>
            </w:r>
          </w:p>
        </w:tc>
      </w:tr>
    </w:tbl>
    <w:p w14:paraId="403ACA4F" w14:textId="77777777" w:rsidR="00C13F18" w:rsidRDefault="00C13F18" w:rsidP="00BB708D">
      <w:pPr>
        <w:spacing w:after="160"/>
        <w:rPr>
          <w:rFonts w:ascii="Calibri" w:eastAsia="Calibri" w:hAnsi="Calibri" w:cs="Arial"/>
          <w:b/>
          <w:bCs/>
          <w:kern w:val="2"/>
          <w14:ligatures w14:val="standardContextual"/>
        </w:rPr>
      </w:pPr>
    </w:p>
    <w:p w14:paraId="2A701443" w14:textId="77777777" w:rsidR="00C13F18" w:rsidRPr="00485F51" w:rsidRDefault="00C13F18" w:rsidP="00C61AE1">
      <w:pPr>
        <w:pStyle w:val="Heading3"/>
      </w:pPr>
      <w:bookmarkStart w:id="22" w:name="_Toc152855301"/>
      <w:r w:rsidRPr="00C61AE1">
        <w:lastRenderedPageBreak/>
        <w:t>Improving funding transparency and accountability mechanisms (Chapter 6)</w:t>
      </w:r>
      <w:bookmarkEnd w:id="22"/>
      <w:r w:rsidRPr="00485F51">
        <w:t xml:space="preserve"> </w:t>
      </w:r>
    </w:p>
    <w:tbl>
      <w:tblPr>
        <w:tblStyle w:val="GridTable6Colorful-Accent1"/>
        <w:tblW w:w="9026" w:type="dxa"/>
        <w:tblLook w:val="0400" w:firstRow="0" w:lastRow="0" w:firstColumn="0" w:lastColumn="0" w:noHBand="0" w:noVBand="1"/>
      </w:tblPr>
      <w:tblGrid>
        <w:gridCol w:w="9026"/>
      </w:tblGrid>
      <w:tr w:rsidR="00C13F18" w14:paraId="08643B5A" w14:textId="5BB1367A"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28C626D5" w14:textId="77777777" w:rsidR="00C13F18" w:rsidRPr="004D2155" w:rsidRDefault="00C13F18">
            <w:pPr>
              <w:jc w:val="center"/>
              <w:rPr>
                <w:b/>
                <w:color w:val="000000"/>
                <w:u w:val="single"/>
              </w:rPr>
            </w:pPr>
            <w:r w:rsidRPr="00C674B8">
              <w:rPr>
                <w:b/>
                <w:color w:val="000000"/>
                <w:u w:val="single"/>
              </w:rPr>
              <w:t>RECOMMENDATION 6A</w:t>
            </w:r>
          </w:p>
          <w:p w14:paraId="05264C8E" w14:textId="6DE049C1" w:rsidR="003B581F" w:rsidRPr="00F21F6A" w:rsidRDefault="00C13F18" w:rsidP="003B581F">
            <w:pPr>
              <w:pStyle w:val="paragraph"/>
              <w:spacing w:before="0" w:beforeAutospacing="0" w:after="240" w:afterAutospacing="0"/>
              <w:textAlignment w:val="baseline"/>
              <w:rPr>
                <w:rStyle w:val="normaltextrun"/>
                <w:rFonts w:ascii="Calibri" w:eastAsiaTheme="minorEastAsia" w:hAnsi="Calibri" w:cs="Calibri"/>
                <w:b/>
                <w:color w:val="auto"/>
                <w:sz w:val="22"/>
                <w:szCs w:val="22"/>
                <w:lang w:eastAsia="en-US"/>
              </w:rPr>
            </w:pPr>
            <w:r w:rsidRPr="00F21F6A">
              <w:rPr>
                <w:rStyle w:val="normaltextrun"/>
                <w:rFonts w:ascii="Calibri" w:hAnsi="Calibri" w:cs="Calibri"/>
                <w:color w:val="auto"/>
                <w:sz w:val="22"/>
                <w:szCs w:val="22"/>
              </w:rPr>
              <w:t>The Panel recommends that</w:t>
            </w:r>
            <w:r w:rsidR="003B581F">
              <w:rPr>
                <w:rStyle w:val="normaltextrun"/>
                <w:rFonts w:ascii="Calibri" w:hAnsi="Calibri" w:cs="Calibri"/>
                <w:color w:val="auto"/>
                <w:sz w:val="22"/>
                <w:szCs w:val="22"/>
              </w:rPr>
              <w:t xml:space="preserve"> by the end of 2026,</w:t>
            </w:r>
            <w:r w:rsidRPr="00F21F6A">
              <w:rPr>
                <w:rStyle w:val="normaltextrun"/>
                <w:rFonts w:ascii="Calibri" w:hAnsi="Calibri" w:cs="Calibri"/>
                <w:color w:val="auto"/>
                <w:sz w:val="22"/>
                <w:szCs w:val="22"/>
              </w:rPr>
              <w:t xml:space="preserve"> </w:t>
            </w:r>
            <w:r w:rsidRPr="00D52142">
              <w:rPr>
                <w:rStyle w:val="normaltextrun"/>
                <w:rFonts w:ascii="Calibri" w:eastAsiaTheme="majorEastAsia" w:hAnsi="Calibri" w:cs="Calibri"/>
                <w:color w:val="000000" w:themeColor="text1"/>
                <w:sz w:val="22"/>
                <w:szCs w:val="22"/>
              </w:rPr>
              <w:t>a</w:t>
            </w:r>
            <w:r w:rsidRPr="003D62C3">
              <w:rPr>
                <w:rStyle w:val="normaltextrun"/>
                <w:rFonts w:ascii="Calibri" w:eastAsiaTheme="majorEastAsia" w:hAnsi="Calibri" w:cs="Calibri"/>
                <w:color w:val="000000" w:themeColor="text1"/>
                <w:sz w:val="22"/>
                <w:szCs w:val="22"/>
              </w:rPr>
              <w:t xml:space="preserve">n existing independent resourcing body is strengthened </w:t>
            </w:r>
            <w:r w:rsidRPr="00D52142">
              <w:rPr>
                <w:rStyle w:val="normaltextrun"/>
                <w:rFonts w:ascii="Calibri" w:eastAsiaTheme="majorEastAsia" w:hAnsi="Calibri" w:cs="Calibri"/>
                <w:color w:val="000000" w:themeColor="text1"/>
                <w:sz w:val="22"/>
                <w:szCs w:val="22"/>
              </w:rPr>
              <w:t xml:space="preserve">and is </w:t>
            </w:r>
            <w:r w:rsidRPr="00F21F6A">
              <w:rPr>
                <w:rStyle w:val="normaltextrun"/>
                <w:rFonts w:ascii="Calibri" w:eastAsiaTheme="majorEastAsia" w:hAnsi="Calibri" w:cs="Calibri"/>
                <w:color w:val="auto"/>
                <w:sz w:val="22"/>
                <w:szCs w:val="22"/>
              </w:rPr>
              <w:t>tasked with collecting and reporting</w:t>
            </w:r>
            <w:r w:rsidRPr="00F21F6A">
              <w:rPr>
                <w:rStyle w:val="normaltextrun"/>
                <w:rFonts w:ascii="Calibri" w:hAnsi="Calibri" w:cs="Calibri"/>
                <w:color w:val="auto"/>
                <w:sz w:val="22"/>
                <w:szCs w:val="22"/>
              </w:rPr>
              <w:t xml:space="preserve"> nationally consistent, detailed and accurate information on </w:t>
            </w:r>
            <w:r w:rsidR="00976027">
              <w:rPr>
                <w:rStyle w:val="normaltextrun"/>
                <w:rFonts w:ascii="Calibri" w:hAnsi="Calibri" w:cs="Calibri"/>
                <w:color w:val="auto"/>
                <w:sz w:val="22"/>
                <w:szCs w:val="22"/>
              </w:rPr>
              <w:t>a</w:t>
            </w:r>
            <w:r w:rsidR="003B581F" w:rsidRPr="00F21F6A">
              <w:rPr>
                <w:rStyle w:val="normaltextrun"/>
                <w:rFonts w:ascii="Calibri" w:hAnsi="Calibri" w:cs="Calibri"/>
                <w:color w:val="auto"/>
                <w:sz w:val="22"/>
                <w:szCs w:val="22"/>
              </w:rPr>
              <w:t xml:space="preserve">pproved </w:t>
            </w:r>
            <w:r w:rsidR="00976027">
              <w:rPr>
                <w:rStyle w:val="normaltextrun"/>
                <w:rFonts w:ascii="Calibri" w:hAnsi="Calibri" w:cs="Calibri"/>
                <w:color w:val="auto"/>
                <w:sz w:val="22"/>
                <w:szCs w:val="22"/>
              </w:rPr>
              <w:t>s</w:t>
            </w:r>
            <w:r w:rsidR="003B581F" w:rsidRPr="00F21F6A">
              <w:rPr>
                <w:rStyle w:val="normaltextrun"/>
                <w:rFonts w:ascii="Calibri" w:hAnsi="Calibri" w:cs="Calibri"/>
                <w:color w:val="auto"/>
                <w:sz w:val="22"/>
                <w:szCs w:val="22"/>
              </w:rPr>
              <w:t xml:space="preserve">ystem </w:t>
            </w:r>
            <w:r w:rsidR="00976027">
              <w:rPr>
                <w:rStyle w:val="normaltextrun"/>
                <w:rFonts w:ascii="Calibri" w:hAnsi="Calibri" w:cs="Calibri"/>
                <w:color w:val="auto"/>
                <w:sz w:val="22"/>
                <w:szCs w:val="22"/>
              </w:rPr>
              <w:t>a</w:t>
            </w:r>
            <w:r w:rsidRPr="00F21F6A">
              <w:rPr>
                <w:rStyle w:val="normaltextrun"/>
                <w:rFonts w:ascii="Calibri" w:hAnsi="Calibri" w:cs="Calibri"/>
                <w:color w:val="auto"/>
                <w:sz w:val="22"/>
                <w:szCs w:val="22"/>
              </w:rPr>
              <w:t xml:space="preserve">uthorities’ school funding models, annual funding allocations, and expenditure to improve transparency of funding arrangements. </w:t>
            </w:r>
            <w:r w:rsidR="003B581F" w:rsidRPr="00F21F6A">
              <w:rPr>
                <w:rStyle w:val="normaltextrun"/>
                <w:rFonts w:ascii="Calibri" w:hAnsi="Calibri" w:cs="Calibri"/>
                <w:color w:val="auto"/>
                <w:sz w:val="22"/>
                <w:szCs w:val="22"/>
              </w:rPr>
              <w:t>This should include:</w:t>
            </w:r>
          </w:p>
          <w:p w14:paraId="29539F15" w14:textId="5417FFE8" w:rsidR="003B581F" w:rsidRPr="00AB47A2" w:rsidRDefault="382404E3" w:rsidP="003B581F">
            <w:pPr>
              <w:pStyle w:val="ListParagraph"/>
              <w:numPr>
                <w:ilvl w:val="0"/>
                <w:numId w:val="82"/>
              </w:numPr>
              <w:rPr>
                <w:rStyle w:val="normaltextrun"/>
                <w:rFonts w:ascii="Calibri" w:hAnsi="Calibri" w:cs="Calibri"/>
                <w:b/>
                <w:color w:val="000000" w:themeColor="text1"/>
              </w:rPr>
            </w:pPr>
            <w:r w:rsidRPr="0AC7E471">
              <w:rPr>
                <w:color w:val="auto"/>
              </w:rPr>
              <w:t>a</w:t>
            </w:r>
            <w:r w:rsidR="003B581F" w:rsidRPr="0AC7E471">
              <w:rPr>
                <w:rStyle w:val="normaltextrun"/>
                <w:rFonts w:ascii="Calibri" w:hAnsi="Calibri" w:cs="Calibri"/>
                <w:color w:val="auto"/>
              </w:rPr>
              <w:t>llocation information reported by school, broken down by base, size, location and equity loading across both ‘nominal’ allocations (budgeted staffing salary) and actual allocations (actual staffing salary</w:t>
            </w:r>
            <w:r w:rsidR="003B581F" w:rsidRPr="0AC7E471">
              <w:rPr>
                <w:rStyle w:val="normaltextrun"/>
                <w:rFonts w:ascii="Calibri" w:hAnsi="Calibri" w:cs="Calibri"/>
                <w:color w:val="000000" w:themeColor="text1"/>
              </w:rPr>
              <w:t>)</w:t>
            </w:r>
          </w:p>
          <w:p w14:paraId="080ABBA5" w14:textId="77777777" w:rsidR="003B581F" w:rsidRPr="00AB47A2" w:rsidRDefault="003B581F" w:rsidP="003B581F">
            <w:pPr>
              <w:pStyle w:val="ListParagraph"/>
              <w:numPr>
                <w:ilvl w:val="0"/>
                <w:numId w:val="82"/>
              </w:numPr>
              <w:rPr>
                <w:rStyle w:val="normaltextrun"/>
                <w:rFonts w:ascii="Calibri" w:hAnsi="Calibri" w:cs="Calibri"/>
                <w:b/>
                <w:color w:val="000000" w:themeColor="text1"/>
              </w:rPr>
            </w:pPr>
            <w:r w:rsidRPr="00AB47A2">
              <w:rPr>
                <w:color w:val="000000" w:themeColor="text1"/>
              </w:rPr>
              <w:t>e</w:t>
            </w:r>
            <w:r w:rsidRPr="00AB47A2">
              <w:rPr>
                <w:rStyle w:val="normaltextrun"/>
                <w:rFonts w:ascii="Calibri" w:hAnsi="Calibri" w:cs="Calibri"/>
                <w:color w:val="000000" w:themeColor="text1"/>
              </w:rPr>
              <w:t>xpenditure information</w:t>
            </w:r>
            <w:r>
              <w:rPr>
                <w:rStyle w:val="normaltextrun"/>
                <w:rFonts w:ascii="Calibri" w:hAnsi="Calibri" w:cs="Calibri"/>
                <w:color w:val="000000" w:themeColor="text1"/>
              </w:rPr>
              <w:t xml:space="preserve"> by school</w:t>
            </w:r>
            <w:r w:rsidRPr="00AB47A2">
              <w:rPr>
                <w:rStyle w:val="normaltextrun"/>
                <w:rFonts w:ascii="Calibri" w:hAnsi="Calibri" w:cs="Calibri"/>
                <w:color w:val="000000" w:themeColor="text1"/>
              </w:rPr>
              <w:t xml:space="preserve"> reported across agreed categories</w:t>
            </w:r>
          </w:p>
          <w:p w14:paraId="1ECD5710" w14:textId="77777777" w:rsidR="003B581F" w:rsidRPr="00AB47A2" w:rsidRDefault="003B581F" w:rsidP="003B581F">
            <w:pPr>
              <w:pStyle w:val="ListParagraph"/>
              <w:numPr>
                <w:ilvl w:val="0"/>
                <w:numId w:val="82"/>
              </w:numPr>
              <w:rPr>
                <w:rStyle w:val="normaltextrun"/>
                <w:rFonts w:ascii="Calibri" w:hAnsi="Calibri" w:cs="Calibri"/>
                <w:b/>
                <w:color w:val="000000" w:themeColor="text1"/>
              </w:rPr>
            </w:pPr>
            <w:r>
              <w:rPr>
                <w:color w:val="auto"/>
              </w:rPr>
              <w:t xml:space="preserve">information regarding allocations and expenditure on centralised and regional support programs </w:t>
            </w:r>
          </w:p>
          <w:p w14:paraId="19B6799D" w14:textId="089FE973" w:rsidR="00C13F18" w:rsidRPr="001F17C7" w:rsidRDefault="003B581F" w:rsidP="00FA4F9F">
            <w:pPr>
              <w:pStyle w:val="ListParagraph"/>
              <w:numPr>
                <w:ilvl w:val="0"/>
                <w:numId w:val="82"/>
              </w:numPr>
              <w:rPr>
                <w:rFonts w:ascii="Calibri" w:hAnsi="Calibri" w:cs="Calibri"/>
                <w:b/>
                <w:color w:val="000000"/>
              </w:rPr>
            </w:pPr>
            <w:r w:rsidRPr="00D40478">
              <w:rPr>
                <w:rStyle w:val="normaltextrun"/>
                <w:rFonts w:eastAsiaTheme="minorEastAsia"/>
              </w:rPr>
              <w:t>r</w:t>
            </w:r>
            <w:r w:rsidRPr="0AC7E471">
              <w:rPr>
                <w:rStyle w:val="normaltextrun"/>
                <w:rFonts w:ascii="Calibri" w:hAnsi="Calibri" w:cs="Calibri"/>
                <w:color w:val="auto"/>
              </w:rPr>
              <w:t>eporting this information, including by requiring all schools, including government schools, to complete a modified version of the School Financial Questionnaire.</w:t>
            </w:r>
          </w:p>
        </w:tc>
      </w:tr>
    </w:tbl>
    <w:p w14:paraId="0845B1D5" w14:textId="77777777" w:rsidR="00C13F18" w:rsidRDefault="00C13F18" w:rsidP="00BB708D"/>
    <w:tbl>
      <w:tblPr>
        <w:tblStyle w:val="GridTable6Colorful-Accent1"/>
        <w:tblW w:w="9057" w:type="dxa"/>
        <w:tblLook w:val="0400" w:firstRow="0" w:lastRow="0" w:firstColumn="0" w:lastColumn="0" w:noHBand="0" w:noVBand="1"/>
      </w:tblPr>
      <w:tblGrid>
        <w:gridCol w:w="9057"/>
      </w:tblGrid>
      <w:tr w:rsidR="00C13F18" w14:paraId="6CC2E00C" w14:textId="3C67305D" w:rsidTr="00485F51">
        <w:trPr>
          <w:cnfStyle w:val="000000100000" w:firstRow="0" w:lastRow="0" w:firstColumn="0" w:lastColumn="0" w:oddVBand="0" w:evenVBand="0" w:oddHBand="1" w:evenHBand="0" w:firstRowFirstColumn="0" w:firstRowLastColumn="0" w:lastRowFirstColumn="0" w:lastRowLastColumn="0"/>
          <w:trHeight w:val="254"/>
        </w:trPr>
        <w:tc>
          <w:tcPr>
            <w:tcW w:w="0"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74C3EC74" w14:textId="77777777" w:rsidR="00C13F18" w:rsidRPr="004D2155" w:rsidRDefault="00C13F18">
            <w:pPr>
              <w:jc w:val="center"/>
              <w:rPr>
                <w:rFonts w:cs="Calibri"/>
                <w:b/>
                <w:color w:val="000000"/>
                <w:u w:val="single"/>
              </w:rPr>
            </w:pPr>
            <w:r w:rsidRPr="00C674B8">
              <w:rPr>
                <w:rFonts w:cs="Calibri"/>
                <w:b/>
                <w:color w:val="000000"/>
                <w:u w:val="single"/>
              </w:rPr>
              <w:t>RECOMMENDATION 6B</w:t>
            </w:r>
          </w:p>
          <w:p w14:paraId="1572DF63" w14:textId="77777777" w:rsidR="00236505" w:rsidRPr="00CD5FE2" w:rsidRDefault="00C13F18" w:rsidP="00236505">
            <w:pPr>
              <w:rPr>
                <w:rStyle w:val="normaltextrun"/>
                <w:rFonts w:cs="Calibri"/>
                <w:b/>
                <w:color w:val="000000"/>
              </w:rPr>
            </w:pPr>
            <w:r w:rsidRPr="00394C22">
              <w:rPr>
                <w:rStyle w:val="normaltextrun"/>
                <w:rFonts w:eastAsia="Times New Roman" w:cs="Calibri"/>
                <w:color w:val="000000"/>
                <w:lang w:eastAsia="en-AU"/>
              </w:rPr>
              <w:t xml:space="preserve">The Panel recommends that concrete steps be taken to review and strengthen the support for students with disability and provide more transparency on current levels of support. </w:t>
            </w:r>
            <w:r w:rsidR="00236505" w:rsidRPr="00CD5FE2">
              <w:rPr>
                <w:rStyle w:val="normaltextrun"/>
                <w:rFonts w:eastAsia="Times New Roman" w:cs="Calibri"/>
                <w:color w:val="000000"/>
                <w:lang w:eastAsia="en-AU"/>
              </w:rPr>
              <w:t>This should include g</w:t>
            </w:r>
            <w:r w:rsidR="00236505" w:rsidRPr="00CD5FE2">
              <w:rPr>
                <w:rStyle w:val="normaltextrun"/>
                <w:rFonts w:cs="Calibri"/>
                <w:color w:val="000000"/>
              </w:rPr>
              <w:t>reater accountability and reporting on supports needed by students with disability, including through:</w:t>
            </w:r>
          </w:p>
          <w:p w14:paraId="72F09A86" w14:textId="77777777" w:rsidR="00236505" w:rsidRPr="00CD5FE2" w:rsidRDefault="00236505" w:rsidP="00236505">
            <w:pPr>
              <w:pStyle w:val="ListParagraph"/>
              <w:numPr>
                <w:ilvl w:val="0"/>
                <w:numId w:val="66"/>
              </w:numPr>
              <w:spacing w:after="0"/>
              <w:rPr>
                <w:rStyle w:val="normaltextrun"/>
                <w:rFonts w:cs="Calibri"/>
                <w:b/>
                <w:color w:val="000000"/>
              </w:rPr>
            </w:pPr>
            <w:r w:rsidRPr="00CD5FE2">
              <w:rPr>
                <w:rStyle w:val="normaltextrun"/>
                <w:rFonts w:cs="Calibri"/>
                <w:color w:val="000000"/>
              </w:rPr>
              <w:t>the Commonwealth Government conducting a post-implementation review of the operation of the Nationally Consistent Collection of Data on School Students with Disability (NCCD), with outcomes reported to Education Ministers by the end of 2025</w:t>
            </w:r>
          </w:p>
          <w:p w14:paraId="1365046A" w14:textId="01352663" w:rsidR="00236505" w:rsidRPr="00CD5FE2" w:rsidRDefault="00236505" w:rsidP="00236505">
            <w:pPr>
              <w:pStyle w:val="ListParagraph"/>
              <w:numPr>
                <w:ilvl w:val="0"/>
                <w:numId w:val="66"/>
              </w:numPr>
              <w:spacing w:after="0"/>
              <w:rPr>
                <w:rStyle w:val="normaltextrun"/>
                <w:rFonts w:cs="Calibri"/>
                <w:b/>
                <w:color w:val="000000"/>
              </w:rPr>
            </w:pPr>
            <w:r w:rsidRPr="00CD5FE2">
              <w:rPr>
                <w:rStyle w:val="normaltextrun"/>
                <w:color w:val="000000"/>
              </w:rPr>
              <w:t xml:space="preserve">the Australian Curriculum, Assessment and Reporting Authority, with support from all governments and </w:t>
            </w:r>
            <w:r w:rsidR="00976027">
              <w:rPr>
                <w:rStyle w:val="normaltextrun"/>
                <w:color w:val="000000"/>
              </w:rPr>
              <w:t>a</w:t>
            </w:r>
            <w:r w:rsidRPr="00CD5FE2">
              <w:rPr>
                <w:rStyle w:val="normaltextrun"/>
                <w:color w:val="000000"/>
              </w:rPr>
              <w:t xml:space="preserve">pproved </w:t>
            </w:r>
            <w:r w:rsidR="00976027">
              <w:rPr>
                <w:rStyle w:val="normaltextrun"/>
                <w:color w:val="000000"/>
              </w:rPr>
              <w:t>a</w:t>
            </w:r>
            <w:r w:rsidRPr="00CD5FE2">
              <w:rPr>
                <w:rStyle w:val="normaltextrun"/>
                <w:color w:val="000000"/>
              </w:rPr>
              <w:t>uthorities, publishing school-level NCCD data by educational adjustment level on the MySchool website from 2025, with the collection of disaggregated data to allow for intersectional analysis</w:t>
            </w:r>
          </w:p>
          <w:p w14:paraId="3BDB7276" w14:textId="25A65EA4" w:rsidR="00C13F18" w:rsidRPr="00B87333" w:rsidRDefault="00236505" w:rsidP="00FA4F9F">
            <w:pPr>
              <w:pStyle w:val="ListParagraph"/>
              <w:numPr>
                <w:ilvl w:val="0"/>
                <w:numId w:val="66"/>
              </w:numPr>
              <w:spacing w:after="0"/>
              <w:rPr>
                <w:color w:val="000000" w:themeColor="text1"/>
                <w:u w:val="single"/>
              </w:rPr>
            </w:pPr>
            <w:r w:rsidRPr="1D8654F9">
              <w:rPr>
                <w:rStyle w:val="normaltextrun"/>
                <w:rFonts w:ascii="Calibri" w:eastAsia="Times New Roman" w:hAnsi="Calibri" w:cs="Calibri"/>
                <w:color w:val="000000" w:themeColor="text1"/>
                <w:lang w:eastAsia="en-AU"/>
              </w:rPr>
              <w:t>governments agreeing on actions by the end of 2</w:t>
            </w:r>
            <w:r w:rsidRPr="1D8654F9">
              <w:rPr>
                <w:rStyle w:val="normaltextrun"/>
                <w:rFonts w:ascii="Calibri" w:eastAsia="Times New Roman" w:hAnsi="Calibri"/>
                <w:color w:val="auto"/>
                <w:lang w:eastAsia="en-AU"/>
              </w:rPr>
              <w:t>026</w:t>
            </w:r>
            <w:r w:rsidRPr="1D8654F9">
              <w:rPr>
                <w:rStyle w:val="normaltextrun"/>
                <w:rFonts w:ascii="Calibri" w:eastAsia="Times New Roman" w:hAnsi="Calibri" w:cs="Calibri"/>
                <w:color w:val="000000" w:themeColor="text1"/>
                <w:lang w:eastAsia="en-AU"/>
              </w:rPr>
              <w:t xml:space="preserve"> to strengthen the accountability of </w:t>
            </w:r>
            <w:r w:rsidR="00976027">
              <w:rPr>
                <w:rStyle w:val="normaltextrun"/>
                <w:rFonts w:ascii="Calibri" w:eastAsia="Times New Roman" w:hAnsi="Calibri" w:cs="Calibri"/>
                <w:color w:val="000000" w:themeColor="text1"/>
                <w:lang w:eastAsia="en-AU"/>
              </w:rPr>
              <w:t>a</w:t>
            </w:r>
            <w:r w:rsidR="00C13F18" w:rsidRPr="1D8654F9" w:rsidDel="00236505">
              <w:rPr>
                <w:rStyle w:val="normaltextrun"/>
                <w:rFonts w:ascii="Calibri" w:eastAsia="Times New Roman" w:hAnsi="Calibri" w:cs="Calibri"/>
                <w:color w:val="000000" w:themeColor="text1"/>
                <w:lang w:eastAsia="en-AU"/>
              </w:rPr>
              <w:t xml:space="preserve">pproved </w:t>
            </w:r>
            <w:r w:rsidR="00976027">
              <w:rPr>
                <w:rStyle w:val="normaltextrun"/>
                <w:rFonts w:ascii="Calibri" w:eastAsia="Times New Roman" w:hAnsi="Calibri" w:cs="Calibri"/>
                <w:color w:val="000000" w:themeColor="text1"/>
                <w:lang w:eastAsia="en-AU"/>
              </w:rPr>
              <w:t>a</w:t>
            </w:r>
            <w:r w:rsidRPr="1D8654F9">
              <w:rPr>
                <w:rStyle w:val="normaltextrun"/>
                <w:rFonts w:ascii="Calibri" w:eastAsia="Times New Roman" w:hAnsi="Calibri" w:cs="Calibri"/>
                <w:color w:val="000000" w:themeColor="text1"/>
                <w:lang w:eastAsia="en-AU"/>
              </w:rPr>
              <w:t xml:space="preserve">uthorities for compliance with the </w:t>
            </w:r>
            <w:r w:rsidRPr="1D8654F9">
              <w:rPr>
                <w:rStyle w:val="normaltextrun"/>
                <w:rFonts w:ascii="Calibri" w:eastAsia="Times New Roman" w:hAnsi="Calibri" w:cs="Calibri"/>
                <w:i/>
                <w:color w:val="000000" w:themeColor="text1"/>
                <w:lang w:eastAsia="en-AU"/>
              </w:rPr>
              <w:t>Disability Standards for Education 2005</w:t>
            </w:r>
            <w:r w:rsidRPr="1D8654F9">
              <w:rPr>
                <w:rStyle w:val="normaltextrun"/>
                <w:rFonts w:ascii="Calibri" w:eastAsia="Times New Roman" w:hAnsi="Calibri" w:cs="Calibri"/>
                <w:color w:val="000000" w:themeColor="text1"/>
                <w:lang w:eastAsia="en-AU"/>
              </w:rPr>
              <w:t>.</w:t>
            </w:r>
          </w:p>
        </w:tc>
      </w:tr>
    </w:tbl>
    <w:p w14:paraId="0B1A1BA2" w14:textId="77777777" w:rsidR="00C13F18" w:rsidRPr="008A2F1B" w:rsidRDefault="00C13F18" w:rsidP="00BB708D">
      <w:pPr>
        <w:spacing w:after="160"/>
        <w:rPr>
          <w:rFonts w:ascii="Calibri Light" w:eastAsia="Yu Gothic Light" w:hAnsi="Calibri Light" w:cs="Times New Roman"/>
          <w:color w:val="2F5496"/>
          <w:kern w:val="2"/>
          <w:sz w:val="26"/>
          <w:szCs w:val="26"/>
          <w14:ligatures w14:val="standardContextual"/>
        </w:rPr>
      </w:pPr>
    </w:p>
    <w:p w14:paraId="03A2BF4A" w14:textId="77777777" w:rsidR="00C13F18" w:rsidRDefault="00C13F18" w:rsidP="008E3D42">
      <w:pPr>
        <w:pStyle w:val="Heading3"/>
      </w:pPr>
      <w:bookmarkStart w:id="23" w:name="_Toc152855302"/>
      <w:r>
        <w:t>Implementing m</w:t>
      </w:r>
      <w:r w:rsidRPr="005E061F">
        <w:t xml:space="preserve">echanisms to </w:t>
      </w:r>
      <w:r>
        <w:t>s</w:t>
      </w:r>
      <w:r w:rsidRPr="005E061F">
        <w:t xml:space="preserve">upport </w:t>
      </w:r>
      <w:r>
        <w:t>i</w:t>
      </w:r>
      <w:r w:rsidRPr="005E061F">
        <w:t xml:space="preserve">nnovation and </w:t>
      </w:r>
      <w:r>
        <w:t>a</w:t>
      </w:r>
      <w:r w:rsidRPr="005E061F">
        <w:t xml:space="preserve">chieve </w:t>
      </w:r>
      <w:r>
        <w:t>r</w:t>
      </w:r>
      <w:r w:rsidRPr="005E061F">
        <w:t>eform (Chapter 7)</w:t>
      </w:r>
      <w:bookmarkEnd w:id="23"/>
    </w:p>
    <w:tbl>
      <w:tblPr>
        <w:tblStyle w:val="GridTable6Colorful-Accent1"/>
        <w:tblW w:w="5000" w:type="pct"/>
        <w:tblLook w:val="0400" w:firstRow="0" w:lastRow="0" w:firstColumn="0" w:lastColumn="0" w:noHBand="0" w:noVBand="1"/>
      </w:tblPr>
      <w:tblGrid>
        <w:gridCol w:w="8996"/>
      </w:tblGrid>
      <w:tr w:rsidR="00C13F18" w14:paraId="3BEECF12" w14:textId="2751AC21" w:rsidTr="00485F51">
        <w:trPr>
          <w:cnfStyle w:val="000000100000" w:firstRow="0" w:lastRow="0" w:firstColumn="0" w:lastColumn="0" w:oddVBand="0" w:evenVBand="0" w:oddHBand="1" w:evenHBand="0" w:firstRowFirstColumn="0" w:firstRowLastColumn="0" w:lastRowFirstColumn="0" w:lastRowLastColumn="0"/>
          <w:trHeight w:val="1680"/>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15913E85" w14:textId="77777777" w:rsidR="00C13F18" w:rsidRPr="004D2155" w:rsidRDefault="00C13F18">
            <w:pPr>
              <w:jc w:val="center"/>
              <w:rPr>
                <w:b/>
                <w:color w:val="000000"/>
                <w:u w:val="single"/>
              </w:rPr>
            </w:pPr>
            <w:r w:rsidRPr="00C674B8">
              <w:rPr>
                <w:b/>
                <w:color w:val="000000"/>
                <w:u w:val="single"/>
              </w:rPr>
              <w:t>RECOMMENDATION 7A</w:t>
            </w:r>
          </w:p>
          <w:p w14:paraId="0018367B" w14:textId="77777777" w:rsidR="00C13F18" w:rsidRPr="00EF700D" w:rsidRDefault="00C13F18">
            <w:pPr>
              <w:pStyle w:val="paragraph"/>
              <w:spacing w:before="0" w:beforeAutospacing="0" w:after="0" w:afterAutospacing="0"/>
              <w:textAlignment w:val="baseline"/>
              <w:rPr>
                <w:rFonts w:ascii="Calibri" w:hAnsi="Calibri" w:cs="Calibri"/>
                <w:b/>
                <w:color w:val="000000"/>
                <w:sz w:val="22"/>
                <w:szCs w:val="22"/>
              </w:rPr>
            </w:pPr>
            <w:r w:rsidRPr="00EF700D">
              <w:rPr>
                <w:rStyle w:val="normaltextrun"/>
                <w:rFonts w:ascii="Calibri" w:hAnsi="Calibri" w:cs="Calibri"/>
                <w:color w:val="000000"/>
                <w:sz w:val="22"/>
                <w:szCs w:val="22"/>
              </w:rPr>
              <w:t>The Panel recommends that the next Agreement should operate for 10 years to provide the education system with sufficient time and consistency to realise the reform objectives. This should be supported by a mid-point review to inform five-year bilateral agreements, creating the opportunity to gauge progress and strengthen system learning throughout the 2020s and 2030s.</w:t>
            </w:r>
          </w:p>
        </w:tc>
      </w:tr>
    </w:tbl>
    <w:p w14:paraId="538ABCD5" w14:textId="77777777" w:rsidR="00C13F18" w:rsidRDefault="00C13F18" w:rsidP="00BB708D"/>
    <w:tbl>
      <w:tblPr>
        <w:tblStyle w:val="GridTable6Colorful-Accent1"/>
        <w:tblW w:w="9026" w:type="dxa"/>
        <w:tblLook w:val="0400" w:firstRow="0" w:lastRow="0" w:firstColumn="0" w:lastColumn="0" w:noHBand="0" w:noVBand="1"/>
      </w:tblPr>
      <w:tblGrid>
        <w:gridCol w:w="9026"/>
      </w:tblGrid>
      <w:tr w:rsidR="00C13F18" w14:paraId="73525970" w14:textId="331A135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C7B0FF3" w14:textId="77777777" w:rsidR="00C13F18" w:rsidRPr="004D2155" w:rsidRDefault="00C13F18">
            <w:pPr>
              <w:jc w:val="center"/>
              <w:rPr>
                <w:b/>
                <w:color w:val="000000"/>
                <w:u w:val="single"/>
              </w:rPr>
            </w:pPr>
            <w:r w:rsidRPr="00C674B8">
              <w:rPr>
                <w:b/>
                <w:color w:val="000000"/>
                <w:u w:val="single"/>
              </w:rPr>
              <w:lastRenderedPageBreak/>
              <w:t>RECOMMENDATION 7B</w:t>
            </w:r>
          </w:p>
          <w:p w14:paraId="29673D81" w14:textId="77777777" w:rsidR="00141302" w:rsidRPr="00CD5FE2" w:rsidRDefault="00C13F18" w:rsidP="00141302">
            <w:pPr>
              <w:pStyle w:val="paragraph"/>
              <w:spacing w:before="0" w:beforeAutospacing="0" w:after="24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 xml:space="preserve">The Panel recommends that the next Agreement measure progress against six </w:t>
            </w:r>
            <w:r w:rsidR="00141302">
              <w:rPr>
                <w:rFonts w:ascii="Calibri" w:hAnsi="Calibri" w:cs="Calibri"/>
                <w:color w:val="000000" w:themeColor="text1"/>
                <w:sz w:val="22"/>
                <w:szCs w:val="22"/>
              </w:rPr>
              <w:t xml:space="preserve">national </w:t>
            </w:r>
            <w:r w:rsidRPr="00CD5FE2">
              <w:rPr>
                <w:rFonts w:ascii="Calibri" w:hAnsi="Calibri" w:cs="Calibri"/>
                <w:color w:val="000000" w:themeColor="text1"/>
                <w:sz w:val="22"/>
                <w:szCs w:val="22"/>
              </w:rPr>
              <w:t>student</w:t>
            </w:r>
            <w:r w:rsidR="00141302" w:rsidRPr="0DACE16B">
              <w:rPr>
                <w:rFonts w:ascii="Calibri" w:hAnsi="Calibri" w:cs="Calibri"/>
                <w:color w:val="000000" w:themeColor="text1"/>
                <w:sz w:val="22"/>
                <w:szCs w:val="22"/>
              </w:rPr>
              <w:t xml:space="preserve"> </w:t>
            </w:r>
            <w:r w:rsidRPr="00CD5FE2">
              <w:rPr>
                <w:rFonts w:ascii="Calibri" w:hAnsi="Calibri" w:cs="Calibri"/>
                <w:color w:val="000000" w:themeColor="text1"/>
                <w:sz w:val="22"/>
                <w:szCs w:val="22"/>
              </w:rPr>
              <w:t xml:space="preserve">focused targets and one workforce-focused target (outlined below), centred on the reforms proposed in this report. </w:t>
            </w:r>
            <w:r w:rsidR="00141302" w:rsidRPr="00CD5FE2">
              <w:rPr>
                <w:rFonts w:ascii="Calibri" w:hAnsi="Calibri" w:cs="Calibri"/>
                <w:color w:val="000000" w:themeColor="text1"/>
                <w:sz w:val="22"/>
                <w:szCs w:val="22"/>
              </w:rPr>
              <w:t>To facilitate monitoring and reporting of progress against these targets, governments will need to</w:t>
            </w:r>
            <w:r w:rsidR="00141302">
              <w:rPr>
                <w:rFonts w:ascii="Calibri" w:hAnsi="Calibri" w:cs="Calibri"/>
                <w:color w:val="000000" w:themeColor="text1"/>
                <w:sz w:val="22"/>
                <w:szCs w:val="22"/>
              </w:rPr>
              <w:t>:</w:t>
            </w:r>
          </w:p>
          <w:p w14:paraId="78AF421F" w14:textId="77777777" w:rsidR="00141302" w:rsidRPr="00CD5FE2" w:rsidRDefault="00141302" w:rsidP="00141302">
            <w:pPr>
              <w:pStyle w:val="paragraph"/>
              <w:numPr>
                <w:ilvl w:val="0"/>
                <w:numId w:val="5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develop and implement robust, nationally consistent measurement tools to accurately measure and report against all targets, including for:</w:t>
            </w:r>
          </w:p>
          <w:p w14:paraId="76888B4E" w14:textId="77777777" w:rsidR="00141302" w:rsidRPr="00CD5FE2" w:rsidRDefault="00141302" w:rsidP="00141302">
            <w:pPr>
              <w:pStyle w:val="paragraph"/>
              <w:numPr>
                <w:ilvl w:val="1"/>
                <w:numId w:val="5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Year 1 phonics and numeracy skills (as per Recommendation 1B)</w:t>
            </w:r>
          </w:p>
          <w:p w14:paraId="6F552CD7" w14:textId="77777777" w:rsidR="00141302" w:rsidRPr="00CD5FE2" w:rsidRDefault="00141302" w:rsidP="00141302">
            <w:pPr>
              <w:pStyle w:val="paragraph"/>
              <w:numPr>
                <w:ilvl w:val="1"/>
                <w:numId w:val="5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curriculum-wide learning gain (as per Recommendation 5C)</w:t>
            </w:r>
          </w:p>
          <w:p w14:paraId="31A61789" w14:textId="77777777" w:rsidR="00141302" w:rsidRPr="00CD5FE2" w:rsidRDefault="00141302" w:rsidP="00141302">
            <w:pPr>
              <w:pStyle w:val="paragraph"/>
              <w:numPr>
                <w:ilvl w:val="1"/>
                <w:numId w:val="55"/>
              </w:numPr>
              <w:spacing w:before="0" w:beforeAutospacing="0" w:after="0" w:afterAutospacing="0"/>
              <w:textAlignment w:val="baseline"/>
              <w:rPr>
                <w:rFonts w:ascii="Calibri" w:hAnsi="Calibri" w:cs="Calibri"/>
                <w:b/>
                <w:color w:val="000000" w:themeColor="text1"/>
                <w:sz w:val="22"/>
                <w:szCs w:val="22"/>
              </w:rPr>
            </w:pPr>
            <w:r w:rsidRPr="1D8654F9">
              <w:rPr>
                <w:rFonts w:ascii="Calibri" w:hAnsi="Calibri" w:cs="Calibri"/>
                <w:color w:val="000000" w:themeColor="text1"/>
                <w:sz w:val="22"/>
                <w:szCs w:val="22"/>
              </w:rPr>
              <w:t xml:space="preserve">measuring </w:t>
            </w:r>
            <w:r>
              <w:rPr>
                <w:rFonts w:ascii="Calibri" w:hAnsi="Calibri" w:cs="Calibri"/>
                <w:color w:val="000000" w:themeColor="text1"/>
                <w:sz w:val="22"/>
                <w:szCs w:val="22"/>
              </w:rPr>
              <w:t xml:space="preserve">student outcome </w:t>
            </w:r>
            <w:r w:rsidRPr="1D8654F9">
              <w:rPr>
                <w:rFonts w:ascii="Calibri" w:hAnsi="Calibri" w:cs="Calibri"/>
                <w:color w:val="000000" w:themeColor="text1"/>
                <w:sz w:val="22"/>
                <w:szCs w:val="22"/>
              </w:rPr>
              <w:t>gaps</w:t>
            </w:r>
            <w:r>
              <w:rPr>
                <w:rFonts w:ascii="Calibri" w:hAnsi="Calibri" w:cs="Calibri"/>
                <w:color w:val="000000" w:themeColor="text1"/>
                <w:sz w:val="22"/>
                <w:szCs w:val="22"/>
              </w:rPr>
              <w:t xml:space="preserve"> across social groups</w:t>
            </w:r>
            <w:r w:rsidRPr="1D8654F9">
              <w:rPr>
                <w:rFonts w:ascii="Calibri" w:hAnsi="Calibri" w:cs="Calibri"/>
                <w:color w:val="000000" w:themeColor="text1"/>
                <w:sz w:val="22"/>
                <w:szCs w:val="22"/>
              </w:rPr>
              <w:t xml:space="preserve"> (as per the definition of equity in Finding 7)</w:t>
            </w:r>
          </w:p>
          <w:p w14:paraId="4BE1BE1B" w14:textId="77777777" w:rsidR="00141302" w:rsidRPr="00CD5FE2" w:rsidRDefault="00141302" w:rsidP="00141302">
            <w:pPr>
              <w:pStyle w:val="paragraph"/>
              <w:numPr>
                <w:ilvl w:val="1"/>
                <w:numId w:val="5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post-school pathways (as per recommendation 5C)</w:t>
            </w:r>
          </w:p>
          <w:p w14:paraId="2E46FBC2" w14:textId="77777777" w:rsidR="00141302" w:rsidRPr="00CD5FE2" w:rsidRDefault="00141302" w:rsidP="00141302">
            <w:pPr>
              <w:pStyle w:val="paragraph"/>
              <w:numPr>
                <w:ilvl w:val="1"/>
                <w:numId w:val="55"/>
              </w:numPr>
              <w:spacing w:before="0" w:beforeAutospacing="0" w:after="0" w:afterAutospacing="0"/>
              <w:textAlignment w:val="baseline"/>
              <w:rPr>
                <w:rFonts w:ascii="Calibri" w:hAnsi="Calibri" w:cs="Calibri"/>
                <w:b/>
                <w:color w:val="000000" w:themeColor="text1"/>
                <w:sz w:val="22"/>
                <w:szCs w:val="22"/>
              </w:rPr>
            </w:pPr>
            <w:r w:rsidRPr="1D8654F9">
              <w:rPr>
                <w:rFonts w:ascii="Calibri" w:hAnsi="Calibri" w:cs="Calibri"/>
                <w:color w:val="000000" w:themeColor="text1"/>
                <w:sz w:val="22"/>
                <w:szCs w:val="22"/>
              </w:rPr>
              <w:t>student learning engagement (as per Recommendation 3A)</w:t>
            </w:r>
          </w:p>
          <w:p w14:paraId="7435152B" w14:textId="77777777" w:rsidR="00141302" w:rsidRPr="00CD5FE2" w:rsidRDefault="00141302" w:rsidP="00141302">
            <w:pPr>
              <w:pStyle w:val="paragraph"/>
              <w:numPr>
                <w:ilvl w:val="1"/>
                <w:numId w:val="55"/>
              </w:numPr>
              <w:spacing w:before="0" w:beforeAutospacing="0" w:after="0" w:afterAutospacing="0"/>
              <w:textAlignment w:val="baseline"/>
              <w:rPr>
                <w:rFonts w:ascii="Calibri" w:hAnsi="Calibri" w:cs="Calibri"/>
                <w:b/>
                <w:color w:val="000000" w:themeColor="text1"/>
                <w:sz w:val="22"/>
                <w:szCs w:val="22"/>
              </w:rPr>
            </w:pPr>
            <w:r w:rsidRPr="1D8654F9">
              <w:rPr>
                <w:rFonts w:ascii="Calibri" w:hAnsi="Calibri" w:cs="Calibri"/>
                <w:color w:val="000000" w:themeColor="text1"/>
                <w:sz w:val="22"/>
                <w:szCs w:val="22"/>
              </w:rPr>
              <w:t>workforce diversity (as per Recommendation 4B)</w:t>
            </w:r>
          </w:p>
          <w:p w14:paraId="337A0EB4" w14:textId="77777777" w:rsidR="00141302" w:rsidRPr="00CD5FE2" w:rsidRDefault="00141302" w:rsidP="00141302">
            <w:pPr>
              <w:pStyle w:val="paragraph"/>
              <w:numPr>
                <w:ilvl w:val="0"/>
                <w:numId w:val="55"/>
              </w:numPr>
              <w:spacing w:before="0" w:beforeAutospacing="0" w:after="0" w:afterAutospacing="0"/>
              <w:textAlignment w:val="baseline"/>
              <w:rPr>
                <w:b/>
                <w:color w:val="000000" w:themeColor="text1"/>
              </w:rPr>
            </w:pPr>
            <w:r w:rsidRPr="00CD5FE2">
              <w:rPr>
                <w:rFonts w:ascii="Calibri" w:hAnsi="Calibri" w:cs="Calibri"/>
                <w:color w:val="000000" w:themeColor="text1"/>
                <w:sz w:val="22"/>
                <w:szCs w:val="22"/>
              </w:rPr>
              <w:t>enhance capacity to disaggregate by priority equity cohorts</w:t>
            </w:r>
          </w:p>
          <w:p w14:paraId="163E6917" w14:textId="728C5887" w:rsidR="00C13F18" w:rsidRPr="009F57CA" w:rsidRDefault="00141302" w:rsidP="00FA4F9F">
            <w:pPr>
              <w:pStyle w:val="NoSpacing"/>
              <w:numPr>
                <w:ilvl w:val="0"/>
                <w:numId w:val="55"/>
              </w:numPr>
              <w:rPr>
                <w:b/>
                <w:color w:val="000000"/>
              </w:rPr>
            </w:pPr>
            <w:r w:rsidRPr="00CD5FE2">
              <w:rPr>
                <w:color w:val="000000" w:themeColor="text1"/>
              </w:rPr>
              <w:t>remain open to refining existing data collection or moving to superior data sources as these become available.</w:t>
            </w:r>
          </w:p>
        </w:tc>
      </w:tr>
    </w:tbl>
    <w:p w14:paraId="393E25D5" w14:textId="77777777" w:rsidR="00C13F18" w:rsidRPr="0066253C" w:rsidRDefault="00C13F18" w:rsidP="00BB708D"/>
    <w:tbl>
      <w:tblPr>
        <w:tblStyle w:val="GridTable6Colorful-Accent1"/>
        <w:tblW w:w="9026" w:type="dxa"/>
        <w:tblLook w:val="0400" w:firstRow="0" w:lastRow="0" w:firstColumn="0" w:lastColumn="0" w:noHBand="0" w:noVBand="1"/>
      </w:tblPr>
      <w:tblGrid>
        <w:gridCol w:w="9026"/>
      </w:tblGrid>
      <w:tr w:rsidR="00C13F18" w14:paraId="2FC19C89" w14:textId="41EA371A"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203E37DE" w14:textId="77777777" w:rsidR="00C13F18" w:rsidRPr="004D2155" w:rsidRDefault="00C13F18">
            <w:pPr>
              <w:jc w:val="center"/>
              <w:rPr>
                <w:b/>
                <w:color w:val="000000"/>
                <w:u w:val="single"/>
              </w:rPr>
            </w:pPr>
            <w:r w:rsidRPr="00C674B8">
              <w:rPr>
                <w:b/>
                <w:color w:val="000000"/>
                <w:u w:val="single"/>
              </w:rPr>
              <w:t>RECOMMENDATION 7C</w:t>
            </w:r>
          </w:p>
          <w:p w14:paraId="4221F1AC" w14:textId="77777777" w:rsidR="00D9479C" w:rsidRPr="00CD5FE2" w:rsidRDefault="00D9479C" w:rsidP="00D9479C">
            <w:pPr>
              <w:rPr>
                <w:rStyle w:val="normaltextrun"/>
                <w:rFonts w:eastAsia="Times New Roman" w:cs="Calibri"/>
                <w:b/>
                <w:color w:val="000000"/>
                <w:lang w:eastAsia="en-AU"/>
              </w:rPr>
            </w:pPr>
            <w:r w:rsidRPr="00CD5FE2">
              <w:rPr>
                <w:rStyle w:val="normaltextrun"/>
                <w:rFonts w:cs="Calibri"/>
                <w:color w:val="000000"/>
              </w:rPr>
              <w:t xml:space="preserve">The </w:t>
            </w:r>
            <w:r w:rsidRPr="00CD5FE2">
              <w:rPr>
                <w:rStyle w:val="normaltextrun"/>
                <w:rFonts w:eastAsia="Times New Roman" w:cs="Calibri"/>
                <w:color w:val="000000"/>
                <w:lang w:eastAsia="en-AU"/>
              </w:rPr>
              <w:t>Panel recommends that enhanced accountability be supported through the following reporting mechanisms:</w:t>
            </w:r>
          </w:p>
          <w:p w14:paraId="2B412A54" w14:textId="77777777" w:rsidR="00D9479C" w:rsidRPr="00CD5FE2" w:rsidRDefault="00D9479C" w:rsidP="00D9479C">
            <w:pPr>
              <w:pStyle w:val="ListParagraph"/>
              <w:numPr>
                <w:ilvl w:val="0"/>
                <w:numId w:val="57"/>
              </w:numPr>
              <w:rPr>
                <w:rStyle w:val="normaltextrun"/>
                <w:b/>
              </w:rPr>
            </w:pPr>
            <w:r w:rsidRPr="00CD5FE2">
              <w:rPr>
                <w:rStyle w:val="normaltextrun"/>
                <w:rFonts w:cs="Calibri"/>
                <w:color w:val="000000"/>
              </w:rPr>
              <w:t xml:space="preserve">an </w:t>
            </w:r>
            <w:r w:rsidRPr="00CD5FE2">
              <w:rPr>
                <w:rStyle w:val="normaltextrun"/>
                <w:rFonts w:eastAsia="Times New Roman" w:cs="Calibri"/>
                <w:color w:val="000000"/>
                <w:lang w:eastAsia="en-AU"/>
              </w:rPr>
              <w:t>accessible and interactive public reporting tool</w:t>
            </w:r>
            <w:r w:rsidRPr="00CD5FE2">
              <w:rPr>
                <w:rStyle w:val="normaltextrun"/>
                <w:rFonts w:cs="Calibri"/>
                <w:color w:val="000000"/>
              </w:rPr>
              <w:t xml:space="preserve"> on progress against the targets and reforms in the next Agreement, similar to the Closing the Gap dashboard, to be developed by the Productivity Commission </w:t>
            </w:r>
            <w:r w:rsidRPr="00621E94">
              <w:rPr>
                <w:rStyle w:val="normaltextrun"/>
                <w:rFonts w:cs="Calibri"/>
                <w:color w:val="000000"/>
              </w:rPr>
              <w:t>o</w:t>
            </w:r>
            <w:r w:rsidRPr="00621E94">
              <w:rPr>
                <w:rStyle w:val="normaltextrun"/>
                <w:color w:val="000000"/>
              </w:rPr>
              <w:t>r other appropriate body</w:t>
            </w:r>
            <w:r>
              <w:rPr>
                <w:rStyle w:val="normaltextrun"/>
                <w:color w:val="000000"/>
              </w:rPr>
              <w:t xml:space="preserve"> </w:t>
            </w:r>
            <w:r w:rsidRPr="00CD5FE2">
              <w:rPr>
                <w:rStyle w:val="normaltextrun"/>
                <w:rFonts w:cs="Calibri"/>
                <w:color w:val="000000"/>
              </w:rPr>
              <w:t>by mid-2025</w:t>
            </w:r>
          </w:p>
          <w:p w14:paraId="2A76EF28" w14:textId="52200E0C" w:rsidR="00C13F18" w:rsidRPr="00037141" w:rsidRDefault="00D9479C" w:rsidP="00FA4F9F">
            <w:pPr>
              <w:pStyle w:val="ListParagraph"/>
              <w:numPr>
                <w:ilvl w:val="0"/>
                <w:numId w:val="57"/>
              </w:numPr>
              <w:rPr>
                <w:b/>
              </w:rPr>
            </w:pPr>
            <w:r w:rsidRPr="000D35BA">
              <w:rPr>
                <w:rStyle w:val="normaltextrun"/>
                <w:rFonts w:cs="Calibri"/>
                <w:color w:val="000000"/>
              </w:rPr>
              <w:t>f</w:t>
            </w:r>
            <w:r w:rsidRPr="00863F26">
              <w:rPr>
                <w:rStyle w:val="normaltextrun"/>
                <w:rFonts w:cs="Calibri"/>
                <w:color w:val="000000"/>
              </w:rPr>
              <w:t xml:space="preserve">rom the commencement of the next Agreement, the delivery of </w:t>
            </w:r>
            <w:r w:rsidRPr="000D35BA">
              <w:rPr>
                <w:rStyle w:val="normaltextrun"/>
                <w:rFonts w:cs="Calibri"/>
                <w:color w:val="000000"/>
              </w:rPr>
              <w:t>annual reports, prepared with input from governments, s</w:t>
            </w:r>
            <w:r w:rsidRPr="00863F26">
              <w:rPr>
                <w:rStyle w:val="normaltextrun"/>
                <w:rFonts w:cs="Calibri"/>
                <w:color w:val="000000"/>
              </w:rPr>
              <w:t xml:space="preserve">chool </w:t>
            </w:r>
            <w:r w:rsidRPr="000D35BA">
              <w:rPr>
                <w:rStyle w:val="normaltextrun"/>
                <w:rFonts w:cs="Calibri"/>
                <w:color w:val="000000"/>
              </w:rPr>
              <w:t>systems and approved authorities, tabled in the Australian Parliament, focused on clearly articulating progress against reforms, including implementation updates.</w:t>
            </w:r>
          </w:p>
        </w:tc>
      </w:tr>
    </w:tbl>
    <w:p w14:paraId="319F06CB" w14:textId="77777777" w:rsidR="00C13F18" w:rsidRDefault="00C13F18" w:rsidP="00BB708D">
      <w:pPr>
        <w:spacing w:after="160"/>
        <w:rPr>
          <w:rFonts w:ascii="Calibri" w:eastAsia="Calibri" w:hAnsi="Calibri" w:cs="Arial"/>
          <w:kern w:val="2"/>
          <w14:ligatures w14:val="standardContextual"/>
        </w:rPr>
      </w:pPr>
    </w:p>
    <w:tbl>
      <w:tblPr>
        <w:tblStyle w:val="GridTable6Colorful-Accent1"/>
        <w:tblW w:w="9026" w:type="dxa"/>
        <w:tblLook w:val="0400" w:firstRow="0" w:lastRow="0" w:firstColumn="0" w:lastColumn="0" w:noHBand="0" w:noVBand="1"/>
      </w:tblPr>
      <w:tblGrid>
        <w:gridCol w:w="9026"/>
      </w:tblGrid>
      <w:tr w:rsidR="00C13F18" w14:paraId="3B4855F1" w14:textId="4AAA9FB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CD4571D" w14:textId="77777777" w:rsidR="00C13F18" w:rsidRPr="004D2155" w:rsidRDefault="00C13F18">
            <w:pPr>
              <w:jc w:val="center"/>
              <w:rPr>
                <w:b/>
                <w:color w:val="000000"/>
                <w:u w:val="single"/>
              </w:rPr>
            </w:pPr>
            <w:r w:rsidRPr="00C674B8">
              <w:rPr>
                <w:b/>
                <w:color w:val="000000"/>
                <w:u w:val="single"/>
              </w:rPr>
              <w:lastRenderedPageBreak/>
              <w:t>RECOMMENDATION 7D</w:t>
            </w:r>
          </w:p>
          <w:p w14:paraId="391EC44F" w14:textId="7A896E79" w:rsidR="00C13F18" w:rsidRPr="009E60B4" w:rsidRDefault="00C13F18">
            <w:pPr>
              <w:rPr>
                <w:rStyle w:val="normaltextrun"/>
                <w:rFonts w:eastAsia="Times New Roman" w:cs="Calibri"/>
                <w:b/>
                <w:color w:val="000000" w:themeColor="text1"/>
                <w:lang w:eastAsia="en-AU"/>
              </w:rPr>
            </w:pPr>
            <w:r w:rsidRPr="009E60B4">
              <w:rPr>
                <w:rStyle w:val="normaltextrun"/>
                <w:rFonts w:eastAsia="Times New Roman" w:cs="Calibri"/>
                <w:color w:val="000000" w:themeColor="text1"/>
                <w:lang w:eastAsia="en-AU"/>
              </w:rPr>
              <w:t>The Panel recommends that</w:t>
            </w:r>
            <w:r w:rsidRPr="009E60B4">
              <w:rPr>
                <w:color w:val="000000" w:themeColor="text1"/>
              </w:rPr>
              <w:t xml:space="preserve"> all governments </w:t>
            </w:r>
            <w:r w:rsidRPr="009E60B4">
              <w:rPr>
                <w:rStyle w:val="normaltextrun"/>
                <w:rFonts w:eastAsia="Times New Roman" w:cs="Calibri"/>
                <w:color w:val="000000" w:themeColor="text1"/>
                <w:lang w:eastAsia="en-AU"/>
              </w:rPr>
              <w:t xml:space="preserve">operationalise their commitment to partnership and shared decision-making under the Closing the Gap (CTG) Agreement by ensuring the next Agreement is </w:t>
            </w:r>
            <w:r w:rsidR="00641AAA" w:rsidRPr="00641AAA">
              <w:rPr>
                <w:rStyle w:val="normaltextrun"/>
                <w:rFonts w:eastAsia="Times New Roman" w:cs="Calibri"/>
                <w:color w:val="000000" w:themeColor="text1"/>
                <w:lang w:eastAsia="en-AU"/>
              </w:rPr>
              <w:t>d</w:t>
            </w:r>
            <w:r w:rsidR="00641AAA" w:rsidRPr="007A7CF0">
              <w:rPr>
                <w:rStyle w:val="normaltextrun"/>
                <w:rFonts w:eastAsia="Times New Roman" w:cs="Calibri"/>
                <w:color w:val="000000" w:themeColor="text1"/>
                <w:lang w:eastAsia="en-AU"/>
              </w:rPr>
              <w:t xml:space="preserve">eveloped </w:t>
            </w:r>
            <w:r w:rsidRPr="009E60B4">
              <w:rPr>
                <w:rStyle w:val="normaltextrun"/>
                <w:rFonts w:eastAsia="Times New Roman" w:cs="Calibri"/>
                <w:color w:val="000000" w:themeColor="text1"/>
                <w:lang w:eastAsia="en-AU"/>
              </w:rPr>
              <w:t>and implemented in partnership with First Nations organisations. This should include:</w:t>
            </w:r>
          </w:p>
          <w:p w14:paraId="6C5DDD31" w14:textId="09C72DAE" w:rsidR="00C13F18" w:rsidRPr="009E60B4" w:rsidRDefault="00C13F18" w:rsidP="00FA4F9F">
            <w:pPr>
              <w:pStyle w:val="ListParagraph"/>
              <w:numPr>
                <w:ilvl w:val="0"/>
                <w:numId w:val="58"/>
              </w:numPr>
              <w:spacing w:line="256" w:lineRule="auto"/>
              <w:rPr>
                <w:rStyle w:val="normaltextrun"/>
                <w:b/>
                <w:color w:val="000000" w:themeColor="text1"/>
              </w:rPr>
            </w:pPr>
            <w:r w:rsidRPr="009E60B4">
              <w:rPr>
                <w:rStyle w:val="normaltextrun"/>
                <w:color w:val="000000" w:themeColor="text1"/>
              </w:rPr>
              <w:t>establishing and supporting a mechanism that allows governments to work in a genuine formal partnership with key First Nations education stakeholders including the</w:t>
            </w:r>
            <w:r w:rsidRPr="009E60B4">
              <w:rPr>
                <w:color w:val="000000" w:themeColor="text1"/>
              </w:rPr>
              <w:t xml:space="preserve"> </w:t>
            </w:r>
            <w:r w:rsidRPr="009E60B4">
              <w:rPr>
                <w:rStyle w:val="normaltextrun"/>
                <w:color w:val="000000" w:themeColor="text1"/>
              </w:rPr>
              <w:t>National Aboriginal and Torres Strait Islander Education Corporation</w:t>
            </w:r>
            <w:r>
              <w:rPr>
                <w:rStyle w:val="normaltextrun"/>
                <w:color w:val="000000" w:themeColor="text1"/>
              </w:rPr>
              <w:t>,</w:t>
            </w:r>
            <w:r w:rsidRPr="009E60B4">
              <w:rPr>
                <w:rStyle w:val="normaltextrun"/>
                <w:color w:val="000000" w:themeColor="text1"/>
              </w:rPr>
              <w:t xml:space="preserve"> the </w:t>
            </w:r>
            <w:r w:rsidRPr="009E60B4">
              <w:rPr>
                <w:color w:val="000000" w:themeColor="text1"/>
              </w:rPr>
              <w:t>National Aboriginal and Torres Strait Islander Principals Association</w:t>
            </w:r>
            <w:r w:rsidRPr="00CA3C00">
              <w:rPr>
                <w:rStyle w:val="normaltextrun"/>
                <w:color w:val="000000" w:themeColor="text1"/>
              </w:rPr>
              <w:t xml:space="preserve"> </w:t>
            </w:r>
            <w:r w:rsidRPr="008A35D0">
              <w:rPr>
                <w:rStyle w:val="normaltextrun"/>
                <w:rFonts w:cstheme="minorHAnsi"/>
                <w:color w:val="000000" w:themeColor="text1"/>
              </w:rPr>
              <w:t>and the Coalition of Peaks as appropriate</w:t>
            </w:r>
            <w:r>
              <w:rPr>
                <w:rStyle w:val="normaltextrun"/>
                <w:rFonts w:cstheme="minorHAnsi"/>
                <w:color w:val="000000" w:themeColor="text1"/>
              </w:rPr>
              <w:t xml:space="preserve"> </w:t>
            </w:r>
            <w:r w:rsidRPr="009E60B4">
              <w:rPr>
                <w:rStyle w:val="normaltextrun"/>
                <w:color w:val="000000" w:themeColor="text1"/>
              </w:rPr>
              <w:t>at the system level, embedding the CTG Priority Reforms to help transform ways of working, and creating an explicit connection between bilateral agreements and CTG</w:t>
            </w:r>
          </w:p>
          <w:p w14:paraId="67FBA07A" w14:textId="77777777" w:rsidR="00C13F18" w:rsidRPr="009E60B4" w:rsidRDefault="00C13F18" w:rsidP="00FA4F9F">
            <w:pPr>
              <w:pStyle w:val="ListParagraph"/>
              <w:numPr>
                <w:ilvl w:val="0"/>
                <w:numId w:val="58"/>
              </w:numPr>
              <w:spacing w:line="256" w:lineRule="auto"/>
              <w:rPr>
                <w:rFonts w:cs="Calibri"/>
                <w:b/>
                <w:color w:val="000000" w:themeColor="text1"/>
              </w:rPr>
            </w:pPr>
            <w:r w:rsidRPr="009E60B4">
              <w:rPr>
                <w:rStyle w:val="normaltextrun"/>
                <w:rFonts w:cs="Calibri"/>
                <w:color w:val="000000" w:themeColor="text1"/>
              </w:rPr>
              <w:t>systematising models that enhance First Nations parental and community engagement and move towards co-design or shared decision-making.</w:t>
            </w:r>
          </w:p>
        </w:tc>
      </w:tr>
    </w:tbl>
    <w:p w14:paraId="30549E77" w14:textId="77777777" w:rsidR="007A7CF0" w:rsidRDefault="007A7CF0" w:rsidP="00BB708D">
      <w:pPr>
        <w:spacing w:after="160"/>
        <w:rPr>
          <w:rFonts w:ascii="Calibri" w:eastAsia="Calibri" w:hAnsi="Calibri" w:cs="Arial"/>
          <w:b/>
          <w:kern w:val="2"/>
          <w14:ligatures w14:val="standardContextual"/>
        </w:rPr>
      </w:pPr>
    </w:p>
    <w:tbl>
      <w:tblPr>
        <w:tblStyle w:val="GridTable6Colorful-Accent1"/>
        <w:tblW w:w="9026" w:type="dxa"/>
        <w:tblLook w:val="0400" w:firstRow="0" w:lastRow="0" w:firstColumn="0" w:lastColumn="0" w:noHBand="0" w:noVBand="1"/>
      </w:tblPr>
      <w:tblGrid>
        <w:gridCol w:w="9026"/>
      </w:tblGrid>
      <w:tr w:rsidR="00C13F18" w14:paraId="19DCD835" w14:textId="1DDB44CF"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1C9CF734" w14:textId="77777777" w:rsidR="00C13F18" w:rsidRPr="004D2155" w:rsidRDefault="00C13F18">
            <w:pPr>
              <w:jc w:val="center"/>
              <w:rPr>
                <w:rFonts w:cs="Calibri"/>
                <w:b/>
                <w:color w:val="000000"/>
                <w:u w:val="single"/>
              </w:rPr>
            </w:pPr>
            <w:r w:rsidRPr="00C674B8">
              <w:rPr>
                <w:rFonts w:cs="Calibri"/>
                <w:b/>
                <w:color w:val="000000"/>
                <w:u w:val="single"/>
              </w:rPr>
              <w:t>RECOMMENDATION 7E</w:t>
            </w:r>
          </w:p>
          <w:p w14:paraId="74C3B994" w14:textId="77777777" w:rsidR="00495DAF" w:rsidRPr="00CD5FE2" w:rsidRDefault="00C13F18" w:rsidP="00495DAF">
            <w:pPr>
              <w:spacing w:line="256" w:lineRule="auto"/>
              <w:rPr>
                <w:rFonts w:ascii="Calibri" w:hAnsi="Calibri" w:cs="Calibri"/>
                <w:b/>
                <w:color w:val="000000" w:themeColor="text1"/>
                <w:lang w:val="en-US"/>
              </w:rPr>
            </w:pPr>
            <w:r w:rsidRPr="00E97087">
              <w:rPr>
                <w:rFonts w:ascii="Calibri" w:hAnsi="Calibri" w:cs="Calibri"/>
                <w:color w:val="000000" w:themeColor="text1"/>
                <w:lang w:val="en-US"/>
              </w:rPr>
              <w:t>The Panel recommends that</w:t>
            </w:r>
            <w:r w:rsidRPr="00E97087" w:rsidDel="004F08EC">
              <w:rPr>
                <w:rFonts w:ascii="Calibri" w:hAnsi="Calibri" w:cs="Calibri"/>
                <w:color w:val="000000" w:themeColor="text1"/>
                <w:lang w:val="en-US"/>
              </w:rPr>
              <w:t xml:space="preserve"> </w:t>
            </w:r>
            <w:r w:rsidRPr="00E97087">
              <w:rPr>
                <w:rFonts w:ascii="Calibri" w:hAnsi="Calibri" w:cs="Calibri"/>
                <w:color w:val="000000" w:themeColor="text1"/>
                <w:lang w:val="en-US"/>
              </w:rPr>
              <w:t>governments establish a co-funded ‘structured innovation fund’ to drive disciplined research, support school improvement, and encourage the development of new models and forms of schooling, subject to robust criteria and independent and publicly reported evaluation, including randomised controlled trials where appropriate. Projects should include:</w:t>
            </w:r>
          </w:p>
          <w:p w14:paraId="13B353D6" w14:textId="77777777" w:rsidR="00495DAF" w:rsidRPr="00CD5FE2" w:rsidRDefault="00495DAF" w:rsidP="00495DAF">
            <w:pPr>
              <w:pStyle w:val="ListParagraph"/>
              <w:numPr>
                <w:ilvl w:val="0"/>
                <w:numId w:val="81"/>
              </w:numPr>
              <w:spacing w:line="256" w:lineRule="auto"/>
              <w:rPr>
                <w:rStyle w:val="normaltextrun"/>
                <w:b/>
                <w:color w:val="000000" w:themeColor="text1"/>
              </w:rPr>
            </w:pPr>
            <w:r w:rsidRPr="00CD5FE2">
              <w:rPr>
                <w:rStyle w:val="normaltextrun"/>
                <w:color w:val="000000" w:themeColor="text1"/>
              </w:rPr>
              <w:t>cost-effective full-service school models which reduce workload for educators and school leaders</w:t>
            </w:r>
          </w:p>
          <w:p w14:paraId="61A3EFF6" w14:textId="77777777" w:rsidR="00495DAF" w:rsidRPr="00CD5FE2" w:rsidRDefault="00495DAF" w:rsidP="00495DAF">
            <w:pPr>
              <w:pStyle w:val="ListParagraph"/>
              <w:numPr>
                <w:ilvl w:val="0"/>
                <w:numId w:val="81"/>
              </w:numPr>
              <w:spacing w:line="256" w:lineRule="auto"/>
              <w:rPr>
                <w:rStyle w:val="normaltextrun"/>
                <w:b/>
                <w:color w:val="000000" w:themeColor="text1"/>
              </w:rPr>
            </w:pPr>
            <w:r w:rsidRPr="00CD5FE2">
              <w:rPr>
                <w:rStyle w:val="normaltextrun"/>
                <w:color w:val="000000" w:themeColor="text1"/>
              </w:rPr>
              <w:t>remote teaching of subjects that are hard to staff</w:t>
            </w:r>
          </w:p>
          <w:p w14:paraId="6939AB8C" w14:textId="77777777" w:rsidR="00495DAF" w:rsidRPr="00CD5FE2" w:rsidRDefault="00495DAF" w:rsidP="00495DAF">
            <w:pPr>
              <w:pStyle w:val="ListParagraph"/>
              <w:numPr>
                <w:ilvl w:val="0"/>
                <w:numId w:val="81"/>
              </w:numPr>
              <w:spacing w:line="256" w:lineRule="auto"/>
              <w:rPr>
                <w:rStyle w:val="normaltextrun"/>
                <w:b/>
                <w:color w:val="000000" w:themeColor="text1"/>
              </w:rPr>
            </w:pPr>
            <w:r w:rsidRPr="00CD5FE2">
              <w:rPr>
                <w:rStyle w:val="normaltextrun"/>
                <w:color w:val="000000" w:themeColor="text1"/>
              </w:rPr>
              <w:t>culturally responsible and inclusive teaching practices that provide the best outcomes for First Nations students</w:t>
            </w:r>
          </w:p>
          <w:p w14:paraId="64770B60" w14:textId="77777777" w:rsidR="00495DAF" w:rsidRPr="00CD5FE2" w:rsidRDefault="00495DAF" w:rsidP="00495DAF">
            <w:pPr>
              <w:pStyle w:val="ListParagraph"/>
              <w:numPr>
                <w:ilvl w:val="0"/>
                <w:numId w:val="81"/>
              </w:numPr>
              <w:spacing w:line="256" w:lineRule="auto"/>
              <w:rPr>
                <w:rStyle w:val="normaltextrun"/>
                <w:b/>
                <w:color w:val="000000" w:themeColor="text1"/>
              </w:rPr>
            </w:pPr>
            <w:r w:rsidRPr="00CD5FE2">
              <w:rPr>
                <w:rStyle w:val="normaltextrun"/>
                <w:color w:val="000000" w:themeColor="text1"/>
              </w:rPr>
              <w:t>alternative school settings and delivery models that might better support student engagement and achievement for students with complex needs</w:t>
            </w:r>
          </w:p>
          <w:p w14:paraId="455CF2D6" w14:textId="61E5D1C4" w:rsidR="00C13F18" w:rsidRPr="00E97087" w:rsidRDefault="00495DAF" w:rsidP="00FA4F9F">
            <w:pPr>
              <w:pStyle w:val="ListParagraph"/>
              <w:numPr>
                <w:ilvl w:val="0"/>
                <w:numId w:val="81"/>
              </w:numPr>
              <w:spacing w:line="256" w:lineRule="auto"/>
              <w:rPr>
                <w:b/>
                <w:color w:val="000000" w:themeColor="text1"/>
              </w:rPr>
            </w:pPr>
            <w:r w:rsidRPr="00CD5FE2">
              <w:rPr>
                <w:rStyle w:val="normaltextrun"/>
                <w:color w:val="000000" w:themeColor="text1"/>
              </w:rPr>
              <w:t>innovative school operating models within government systems or across school sectors, which test different modes of delivery (including bilingual schools), staffing models, and governance frameworks (including networks of schools).</w:t>
            </w:r>
          </w:p>
        </w:tc>
      </w:tr>
    </w:tbl>
    <w:p w14:paraId="69393452" w14:textId="77777777" w:rsidR="007A7CF0" w:rsidRDefault="007A7CF0" w:rsidP="00485F51"/>
    <w:p w14:paraId="56B1DB89" w14:textId="77777777" w:rsidR="007A7CF0" w:rsidRDefault="007A7CF0" w:rsidP="00485F51">
      <w:r>
        <w:br w:type="page"/>
      </w:r>
    </w:p>
    <w:p w14:paraId="11E2DFBC" w14:textId="52991B1C" w:rsidR="00C13F18" w:rsidRDefault="00C13F18" w:rsidP="00BB708D">
      <w:pPr>
        <w:pStyle w:val="Heading2"/>
      </w:pPr>
      <w:bookmarkStart w:id="24" w:name="_Toc152855303"/>
      <w:r>
        <w:lastRenderedPageBreak/>
        <w:t>Introduction</w:t>
      </w:r>
      <w:bookmarkEnd w:id="24"/>
    </w:p>
    <w:p w14:paraId="47ADF368" w14:textId="77777777" w:rsidR="00C13F18" w:rsidRDefault="00C13F18" w:rsidP="00BB708D">
      <w:pPr>
        <w:pStyle w:val="Heading3"/>
      </w:pPr>
      <w:bookmarkStart w:id="25" w:name="_Toc147257139"/>
      <w:bookmarkStart w:id="26" w:name="_Toc147302823"/>
      <w:bookmarkStart w:id="27" w:name="_Toc152855304"/>
      <w:r>
        <w:t>About the Review</w:t>
      </w:r>
      <w:bookmarkEnd w:id="25"/>
      <w:bookmarkEnd w:id="26"/>
      <w:bookmarkEnd w:id="27"/>
    </w:p>
    <w:p w14:paraId="775FBAE3" w14:textId="1B816089" w:rsidR="00C13F18" w:rsidRDefault="00C13F18" w:rsidP="00BB708D">
      <w:r>
        <w:t>On 16 December 2022, all Education Ministers announced their intention to establish an expert panel to inform the next national school agreement. On 29 March 2023</w:t>
      </w:r>
      <w:r w:rsidR="00EA7778">
        <w:t>,</w:t>
      </w:r>
      <w:r>
        <w:t xml:space="preserve"> the Commonwealth Minister for Education, the Hon Jason Clare MP, announced the Expert Panel and Terms of Reference for the </w:t>
      </w:r>
      <w:r w:rsidRPr="00CA3C00">
        <w:t>Review to Inform a Better and Fairer Education System</w:t>
      </w:r>
      <w:r>
        <w:t xml:space="preserve"> (the Review),</w:t>
      </w:r>
      <w:r w:rsidRPr="00893230">
        <w:t xml:space="preserve"> </w:t>
      </w:r>
      <w:r>
        <w:t>with the following five focus areas:</w:t>
      </w:r>
    </w:p>
    <w:p w14:paraId="2E919C10" w14:textId="77777777" w:rsidR="00C13F18" w:rsidRDefault="00C13F18" w:rsidP="00FA4F9F">
      <w:pPr>
        <w:pStyle w:val="ListParagraph"/>
        <w:numPr>
          <w:ilvl w:val="0"/>
          <w:numId w:val="36"/>
        </w:numPr>
      </w:pPr>
      <w:r>
        <w:t>targets and reform areas to drive measurable improvements for all students, particularly those most at risk of falling behind</w:t>
      </w:r>
    </w:p>
    <w:p w14:paraId="231CE68F" w14:textId="77777777" w:rsidR="00C13F18" w:rsidRDefault="00C13F18" w:rsidP="00FA4F9F">
      <w:pPr>
        <w:pStyle w:val="ListParagraph"/>
        <w:numPr>
          <w:ilvl w:val="0"/>
          <w:numId w:val="36"/>
        </w:numPr>
      </w:pPr>
      <w:r>
        <w:t>improving student mental health and wellbeing</w:t>
      </w:r>
    </w:p>
    <w:p w14:paraId="26C5C023" w14:textId="77777777" w:rsidR="00C13F18" w:rsidRDefault="00C13F18" w:rsidP="00FA4F9F">
      <w:pPr>
        <w:pStyle w:val="ListParagraph"/>
        <w:numPr>
          <w:ilvl w:val="0"/>
          <w:numId w:val="36"/>
        </w:numPr>
      </w:pPr>
      <w:r>
        <w:t>attracting and retaining teachers</w:t>
      </w:r>
    </w:p>
    <w:p w14:paraId="0B68BD6F" w14:textId="77777777" w:rsidR="00C13F18" w:rsidRDefault="00C13F18" w:rsidP="00FA4F9F">
      <w:pPr>
        <w:pStyle w:val="ListParagraph"/>
        <w:numPr>
          <w:ilvl w:val="0"/>
          <w:numId w:val="36"/>
        </w:numPr>
      </w:pPr>
      <w:r>
        <w:t>using data collection to best inform improvements to student outcomes</w:t>
      </w:r>
    </w:p>
    <w:p w14:paraId="4C380013" w14:textId="77777777" w:rsidR="00C13F18" w:rsidRDefault="00C13F18" w:rsidP="00FA4F9F">
      <w:pPr>
        <w:pStyle w:val="ListParagraph"/>
        <w:numPr>
          <w:ilvl w:val="0"/>
          <w:numId w:val="36"/>
        </w:numPr>
      </w:pPr>
      <w:r>
        <w:t>ensuring transparency and accountability of public funding.</w:t>
      </w:r>
    </w:p>
    <w:p w14:paraId="1B67ADF3" w14:textId="77777777" w:rsidR="00C13F18" w:rsidRDefault="00C13F18" w:rsidP="00BB708D">
      <w:r>
        <w:t>The Terms of Reference (see Appendix A) explicitly stated the Review would</w:t>
      </w:r>
      <w:r w:rsidRPr="00FD246F">
        <w:t xml:space="preserve"> not revisit how the School</w:t>
      </w:r>
      <w:r>
        <w:t>ing</w:t>
      </w:r>
      <w:r w:rsidRPr="00FD246F">
        <w:t xml:space="preserve"> Resourc</w:t>
      </w:r>
      <w:r>
        <w:t>e</w:t>
      </w:r>
      <w:r w:rsidRPr="00FD246F">
        <w:t xml:space="preserve"> Standard </w:t>
      </w:r>
      <w:r>
        <w:t xml:space="preserve">(SRS) </w:t>
      </w:r>
      <w:r w:rsidRPr="00FD246F">
        <w:t>is calculated.</w:t>
      </w:r>
    </w:p>
    <w:tbl>
      <w:tblPr>
        <w:tblStyle w:val="GridTable4-Accent3"/>
        <w:tblW w:w="9026" w:type="dxa"/>
        <w:shd w:val="clear" w:color="auto" w:fill="D9D9D9" w:themeFill="accent6" w:themeFillShade="D9"/>
        <w:tblLook w:val="0400" w:firstRow="0" w:lastRow="0" w:firstColumn="0" w:lastColumn="0" w:noHBand="0" w:noVBand="1"/>
      </w:tblPr>
      <w:tblGrid>
        <w:gridCol w:w="9026"/>
      </w:tblGrid>
      <w:tr w:rsidR="00C13F18" w14:paraId="00530D82"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808080" w:themeColor="accent6" w:themeShade="80"/>
              <w:left w:val="single" w:sz="12" w:space="0" w:color="808080" w:themeColor="accent6" w:themeShade="80"/>
              <w:bottom w:val="single" w:sz="12" w:space="0" w:color="808080" w:themeColor="accent6" w:themeShade="80"/>
              <w:right w:val="single" w:sz="12" w:space="0" w:color="808080" w:themeColor="accent6" w:themeShade="80"/>
            </w:tcBorders>
            <w:shd w:val="clear" w:color="auto" w:fill="D9D9D9" w:themeFill="accent6" w:themeFillShade="D9"/>
          </w:tcPr>
          <w:p w14:paraId="7388FCF8" w14:textId="77777777" w:rsidR="00C13F18" w:rsidRPr="007F5CD0" w:rsidRDefault="00C13F18">
            <w:pPr>
              <w:spacing w:after="0"/>
              <w:rPr>
                <w:b/>
                <w:color w:val="000000" w:themeColor="text1"/>
              </w:rPr>
            </w:pPr>
            <w:bookmarkStart w:id="28" w:name="_Hlk149038949"/>
          </w:p>
          <w:p w14:paraId="695DB10D" w14:textId="62742445" w:rsidR="00C13F18" w:rsidRPr="004D2155" w:rsidRDefault="00C13F18">
            <w:pPr>
              <w:jc w:val="center"/>
              <w:rPr>
                <w:b/>
                <w:color w:val="000000" w:themeColor="text1"/>
                <w:u w:val="single"/>
              </w:rPr>
            </w:pPr>
            <w:r w:rsidRPr="00C674B8">
              <w:rPr>
                <w:b/>
                <w:color w:val="000000" w:themeColor="text1"/>
                <w:u w:val="single"/>
              </w:rPr>
              <w:t xml:space="preserve">Box </w:t>
            </w:r>
            <w:r w:rsidR="004C7910" w:rsidRPr="00C674B8">
              <w:rPr>
                <w:b/>
                <w:color w:val="000000" w:themeColor="text1"/>
                <w:u w:val="single"/>
              </w:rPr>
              <w:t>3</w:t>
            </w:r>
            <w:r w:rsidRPr="00C674B8">
              <w:rPr>
                <w:b/>
                <w:color w:val="000000" w:themeColor="text1"/>
                <w:u w:val="single"/>
              </w:rPr>
              <w:t>: The role of a national agreement in system reform</w:t>
            </w:r>
          </w:p>
          <w:p w14:paraId="4A5E1C69" w14:textId="632239E4" w:rsidR="00C13F18" w:rsidRPr="00A30845" w:rsidRDefault="00C13F18" w:rsidP="1D8654F9">
            <w:pPr>
              <w:spacing w:after="0"/>
              <w:rPr>
                <w:b/>
                <w:color w:val="000000" w:themeColor="text1"/>
              </w:rPr>
            </w:pPr>
            <w:r w:rsidRPr="1D8654F9">
              <w:rPr>
                <w:color w:val="000000" w:themeColor="text1"/>
              </w:rPr>
              <w:t xml:space="preserve">The Terms of Reference asked the Panel to focus its recommendations on targets and reforms to inform the next national school agreement. National agreements focus on mutual accountability and national action to improve outcomes for students, parents and teachers. </w:t>
            </w:r>
            <w:r w:rsidRPr="0028151D">
              <w:rPr>
                <w:color w:val="000000" w:themeColor="text1"/>
              </w:rPr>
              <w:t>The Panel has focused its recommendations on actions parties should consider in negotiating the next national agreement. Some recommendations will support the next national agreement to set the overarching direction for school education in Australia. Other recommendations will support jurisdictions to identify the specific actions they may commit to in their bilateral agreements, over and above existing efforts.</w:t>
            </w:r>
          </w:p>
          <w:p w14:paraId="1774B613" w14:textId="77777777" w:rsidR="00C13F18" w:rsidRPr="00A30845" w:rsidRDefault="00C13F18">
            <w:pPr>
              <w:spacing w:after="0"/>
              <w:rPr>
                <w:b/>
                <w:color w:val="000000" w:themeColor="text1"/>
              </w:rPr>
            </w:pPr>
          </w:p>
          <w:p w14:paraId="7379A6C7" w14:textId="1CA05C6F" w:rsidR="00C13F18" w:rsidRPr="00A30845" w:rsidRDefault="00C13F18">
            <w:pPr>
              <w:spacing w:after="0"/>
              <w:rPr>
                <w:b/>
                <w:color w:val="000000" w:themeColor="text1"/>
              </w:rPr>
            </w:pPr>
            <w:r w:rsidRPr="0028151D">
              <w:rPr>
                <w:color w:val="000000" w:themeColor="text1"/>
              </w:rPr>
              <w:t>However, there is a lot of work to be done outside of the national agreement, both within the education sector and in other sectors that impact on whether students come to school ready and able to learn. Many learning gaps and barriers to education are driven by factors outside of the school system. A strong focus on addressing these barriers through the school system is essential but will not be sufficient to achieve equity.</w:t>
            </w:r>
          </w:p>
          <w:p w14:paraId="1D00231F" w14:textId="77777777" w:rsidR="00C13F18" w:rsidRPr="00A30845" w:rsidRDefault="00C13F18">
            <w:pPr>
              <w:spacing w:after="0"/>
              <w:rPr>
                <w:b/>
                <w:color w:val="000000" w:themeColor="text1"/>
              </w:rPr>
            </w:pPr>
          </w:p>
          <w:p w14:paraId="2950156F" w14:textId="465179C6" w:rsidR="00C13F18" w:rsidRPr="00F47B53" w:rsidRDefault="00C13F18">
            <w:pPr>
              <w:spacing w:after="0"/>
              <w:rPr>
                <w:b/>
                <w:color w:val="000000" w:themeColor="text1"/>
              </w:rPr>
            </w:pPr>
            <w:r w:rsidRPr="0028151D">
              <w:rPr>
                <w:color w:val="000000" w:themeColor="text1"/>
              </w:rPr>
              <w:t>Many</w:t>
            </w:r>
            <w:r w:rsidRPr="0028151D" w:rsidDel="4CA351E9">
              <w:rPr>
                <w:color w:val="000000" w:themeColor="text1"/>
              </w:rPr>
              <w:t xml:space="preserve"> </w:t>
            </w:r>
            <w:r w:rsidRPr="0028151D">
              <w:rPr>
                <w:color w:val="000000" w:themeColor="text1"/>
              </w:rPr>
              <w:t>stakeholders will need to be involved in the efforts to continue to strengthen our education system. This will include, educators, school leaders, parents and communities across the government and non-government sectors</w:t>
            </w:r>
            <w:r w:rsidRPr="00A30845">
              <w:rPr>
                <w:color w:val="000000" w:themeColor="text1"/>
              </w:rPr>
              <w:t>.</w:t>
            </w:r>
            <w:r w:rsidRPr="1D8654F9">
              <w:rPr>
                <w:color w:val="000000" w:themeColor="text1"/>
              </w:rPr>
              <w:t xml:space="preserve"> This report includes case studies to highlight the exemplary work happening in schools and communities. The desire to build on this and ensure all students have the knowledge, skills and capabilities they need to fully participate in society and be successful lifelong learners is the driving force behind this report. A new dynamic is needed to achieve this. A renewed spirit of cooperation and shared endeavour is necessary to uplift Australian educational performance and rival international peers in the future.</w:t>
            </w:r>
          </w:p>
        </w:tc>
      </w:tr>
      <w:bookmarkEnd w:id="28"/>
    </w:tbl>
    <w:p w14:paraId="0D39E0F6" w14:textId="77777777" w:rsidR="00C13F18" w:rsidRDefault="00C13F18" w:rsidP="00BB708D">
      <w:pPr>
        <w:pStyle w:val="NoSpacing"/>
      </w:pPr>
    </w:p>
    <w:p w14:paraId="007801B5" w14:textId="77777777" w:rsidR="00C13F18" w:rsidRDefault="00C13F18" w:rsidP="00BB708D">
      <w:pPr>
        <w:pStyle w:val="Heading3"/>
      </w:pPr>
      <w:bookmarkStart w:id="29" w:name="_Toc147257140"/>
      <w:bookmarkStart w:id="30" w:name="_Toc147302824"/>
      <w:bookmarkStart w:id="31" w:name="_Toc152855305"/>
      <w:r>
        <w:lastRenderedPageBreak/>
        <w:t>Immediate, systemic and long-term action is necessary to achieve the Review’s ambition</w:t>
      </w:r>
      <w:bookmarkEnd w:id="29"/>
      <w:bookmarkEnd w:id="30"/>
      <w:bookmarkEnd w:id="31"/>
    </w:p>
    <w:p w14:paraId="16E6316C" w14:textId="6D17B2FF" w:rsidR="00C13F18" w:rsidRDefault="00C13F18" w:rsidP="00BB708D">
      <w:pPr>
        <w:rPr>
          <w:rStyle w:val="normaltextrun"/>
          <w:rFonts w:ascii="Calibri" w:hAnsi="Calibri" w:cs="Calibri"/>
        </w:rPr>
      </w:pPr>
      <w:r w:rsidRPr="1D8654F9">
        <w:rPr>
          <w:rStyle w:val="normaltextrun"/>
          <w:rFonts w:ascii="Calibri" w:hAnsi="Calibri" w:cs="Calibri"/>
        </w:rPr>
        <w:t>The 2010 Review of Funding for Schooling and the 2017 Review to Achieve Educational Excellence in Australian Schools, led by David Gonski AC, envisioned an education system where every school received a minimum level of funding and every Australian student received a world-class education tailored to their needs</w:t>
      </w:r>
      <w:r w:rsidRPr="00A30845">
        <w:rPr>
          <w:rStyle w:val="normaltextrun"/>
          <w:rFonts w:ascii="Calibri" w:hAnsi="Calibri" w:cs="Calibri"/>
        </w:rPr>
        <w:t>. Thirteen years on from the Review of Funding for Schooling, and despite significant additional funding and reforms, the aims of these two reviews have not been fully achieved</w:t>
      </w:r>
      <w:r w:rsidRPr="00A30845">
        <w:t>. While most non-government schools are at or above the minimum funding standard,</w:t>
      </w:r>
      <w:r w:rsidRPr="00A30845" w:rsidDel="4CA351E9">
        <w:t xml:space="preserve"> </w:t>
      </w:r>
      <w:r w:rsidRPr="00A30845">
        <w:t>many government schools are still not being funded to this benchmark.</w:t>
      </w:r>
    </w:p>
    <w:p w14:paraId="1802BB0E" w14:textId="38CBA6E8" w:rsidR="00C13F18" w:rsidRDefault="00C13F18" w:rsidP="1D8654F9">
      <w:pPr>
        <w:rPr>
          <w:rFonts w:ascii="Calibri" w:hAnsi="Calibri" w:cs="Calibri"/>
        </w:rPr>
      </w:pPr>
      <w:r w:rsidRPr="1D8654F9">
        <w:rPr>
          <w:rStyle w:val="normaltextrun"/>
          <w:rFonts w:ascii="Calibri" w:hAnsi="Calibri" w:cs="Calibri"/>
        </w:rPr>
        <w:t>The transformative potential of high-quality education and its impacts on life outcomes has been the driving influence</w:t>
      </w:r>
      <w:r>
        <w:t xml:space="preserve"> behind the reviews of Australia’s school education over the last decade. This Review focuses on </w:t>
      </w:r>
      <w:r w:rsidRPr="1D8654F9">
        <w:rPr>
          <w:rStyle w:val="normaltextrun"/>
          <w:rFonts w:ascii="Calibri" w:eastAsia="Times New Roman" w:hAnsi="Calibri" w:cs="Calibri"/>
          <w:lang w:eastAsia="en-AU"/>
        </w:rPr>
        <w:t>policies and</w:t>
      </w:r>
      <w:r w:rsidRPr="1D8654F9">
        <w:rPr>
          <w:rStyle w:val="normaltextrun"/>
          <w:rFonts w:ascii="Calibri" w:hAnsi="Calibri" w:cs="Calibri"/>
        </w:rPr>
        <w:t xml:space="preserve"> reforms </w:t>
      </w:r>
      <w:r w:rsidRPr="1D8654F9" w:rsidDel="4CA351E9">
        <w:rPr>
          <w:rStyle w:val="normaltextrun"/>
          <w:rFonts w:ascii="Calibri" w:hAnsi="Calibri" w:cs="Calibri"/>
        </w:rPr>
        <w:t xml:space="preserve">to </w:t>
      </w:r>
      <w:r w:rsidRPr="1D8654F9">
        <w:rPr>
          <w:rStyle w:val="normaltextrun"/>
          <w:rFonts w:ascii="Calibri" w:hAnsi="Calibri" w:cs="Calibri"/>
        </w:rPr>
        <w:t xml:space="preserve">support student development, outcomes and wellbeing, with an emphasis on meeting the needs of individual students. </w:t>
      </w:r>
      <w:r w:rsidRPr="00A30845">
        <w:rPr>
          <w:rStyle w:val="normaltextrun"/>
          <w:rFonts w:ascii="Calibri" w:hAnsi="Calibri" w:cs="Calibri"/>
        </w:rPr>
        <w:t>This is the central theme the Panel has encountered throughout the Review: Australia offers high-quality education to many students, but not to all.</w:t>
      </w:r>
    </w:p>
    <w:p w14:paraId="3BCED6B4" w14:textId="77777777" w:rsidR="00C13F18" w:rsidRDefault="00C13F18" w:rsidP="00BB708D">
      <w:r>
        <w:t xml:space="preserve">The Panel acknowledges the rich and detailed work of previous reviews and the fact that many valuable recommendations were not implemented completely or with fidelity. The </w:t>
      </w:r>
      <w:r w:rsidRPr="00CA3C00">
        <w:t>Review of Funding for Schooling</w:t>
      </w:r>
      <w:r w:rsidRPr="007F1D9D">
        <w:t xml:space="preserve"> </w:t>
      </w:r>
      <w:r>
        <w:t>laid the groundwork for Australia’s current education system by recommending a national commitment to addressing educational disadvantage through a needs-based funding model that ensures adequate financial resources for all schools.</w:t>
      </w:r>
    </w:p>
    <w:p w14:paraId="090F9E24" w14:textId="1DC73C03" w:rsidR="00C13F18" w:rsidRDefault="00C13F18" w:rsidP="00BB708D">
      <w:r>
        <w:t xml:space="preserve">The 2013 National Plan for School Improvement established a new funding approach linked to reforms based </w:t>
      </w:r>
      <w:r w:rsidRPr="00910FA4">
        <w:t>on</w:t>
      </w:r>
      <w:r>
        <w:t xml:space="preserve"> evidence about what makes a difference to school performance and student outcomes. The </w:t>
      </w:r>
      <w:r w:rsidRPr="00CA3C00">
        <w:t>Review to Achieve Education</w:t>
      </w:r>
      <w:r>
        <w:t>al</w:t>
      </w:r>
      <w:r w:rsidRPr="00CA3C00">
        <w:t xml:space="preserve"> Excellence in Australian Schools</w:t>
      </w:r>
      <w:r>
        <w:t xml:space="preserve"> backed this up in 2018 with a call for a national commitment to address performance slippage by investing in evidence-based interventions that promised to achieve concrete gains for all students, in all parts of the country.</w:t>
      </w:r>
      <w:r>
        <w:rPr>
          <w:rStyle w:val="EndnoteReference"/>
        </w:rPr>
        <w:endnoteReference w:id="22"/>
      </w:r>
    </w:p>
    <w:p w14:paraId="373277D0" w14:textId="77777777" w:rsidR="00C13F18" w:rsidRDefault="00C13F18" w:rsidP="00BB708D">
      <w:r w:rsidRPr="00A30845">
        <w:t>Over the last decade (since the first Gonski review), Australian student outcomes have been mixed</w:t>
      </w:r>
      <w:r>
        <w:t>.</w:t>
      </w:r>
      <w:r>
        <w:rPr>
          <w:rStyle w:val="EndnoteReference"/>
        </w:rPr>
        <w:endnoteReference w:id="23"/>
      </w:r>
      <w:r>
        <w:t xml:space="preserve"> There have been some improvements – for example, the proportion of </w:t>
      </w:r>
      <w:r w:rsidRPr="00910FA4">
        <w:t>20</w:t>
      </w:r>
      <w:r>
        <w:t>-</w:t>
      </w:r>
      <w:r w:rsidRPr="00910FA4">
        <w:t xml:space="preserve"> to 24</w:t>
      </w:r>
      <w:r>
        <w:t>-</w:t>
      </w:r>
      <w:r w:rsidRPr="00910FA4">
        <w:t>year</w:t>
      </w:r>
      <w:r>
        <w:t>-</w:t>
      </w:r>
      <w:r w:rsidRPr="00910FA4">
        <w:t>olds</w:t>
      </w:r>
      <w:r>
        <w:t xml:space="preserve"> who have attained Year 12, Certificate III or higher has increased from 82.7 per cent in 2011 to 90.1 per cent in 2022.</w:t>
      </w:r>
      <w:r>
        <w:rPr>
          <w:rStyle w:val="EndnoteReference"/>
        </w:rPr>
        <w:endnoteReference w:id="24"/>
      </w:r>
      <w:r>
        <w:t xml:space="preserve"> First Nations young people have experienced an even bigger increase, from 51.8 per cent in 2011 to 68.1 per cent in 2021.</w:t>
      </w:r>
      <w:r>
        <w:rPr>
          <w:rStyle w:val="EndnoteReference"/>
        </w:rPr>
        <w:endnoteReference w:id="25"/>
      </w:r>
    </w:p>
    <w:p w14:paraId="262B2AE6" w14:textId="4B7E7363" w:rsidR="00C13F18" w:rsidRDefault="00C13F18" w:rsidP="00BB708D">
      <w:r w:rsidRPr="00A30845">
        <w:t>However, despite areas of improvement and that Australia still performs above the OECD average, Australia’s overall performance in national and international assessments has not improved and the proportion of students regularly attending school continues to fall – a trend that pre-dates COVID</w:t>
      </w:r>
      <w:r w:rsidRPr="00A30845">
        <w:noBreakHyphen/>
        <w:t>19.</w:t>
      </w:r>
      <w:r>
        <w:rPr>
          <w:rStyle w:val="EndnoteReference"/>
        </w:rPr>
        <w:endnoteReference w:id="26"/>
      </w:r>
      <w:r>
        <w:t xml:space="preserve"> Academic outcomes of students from priority equity cohorts are consistently below those of the broader student population, pointing to ongoing systemic barriers.</w:t>
      </w:r>
      <w:r>
        <w:rPr>
          <w:rStyle w:val="EndnoteReference"/>
        </w:rPr>
        <w:endnoteReference w:id="27"/>
      </w:r>
      <w:r>
        <w:t xml:space="preserve"> These learning outcomes have real and lasting impacts on the lives of Australians and on the economy. Better educational achievement results in high individual incomes and higher national income overall.</w:t>
      </w:r>
      <w:r>
        <w:rPr>
          <w:rStyle w:val="EndnoteReference"/>
        </w:rPr>
        <w:endnoteReference w:id="28"/>
      </w:r>
    </w:p>
    <w:p w14:paraId="61198634" w14:textId="22219580" w:rsidR="00C13F18" w:rsidRDefault="00C13F18" w:rsidP="00BB708D">
      <w:r w:rsidRPr="00A30845">
        <w:t>There are many complex, interlinked factors that may be contributing to limited progress on student outcomes since the first Gonski review. These factors could include most government schools (and a very small number of non-government schools) not</w:t>
      </w:r>
      <w:r w:rsidRPr="00A30845" w:rsidDel="4CA351E9">
        <w:t xml:space="preserve"> </w:t>
      </w:r>
      <w:r w:rsidRPr="00A30845">
        <w:t>being funded at 100 per cent of the SRS; implementation challenges and delays; and out-of-school factors that impact student outcomes.</w:t>
      </w:r>
      <w:r>
        <w:t xml:space="preserve"> The </w:t>
      </w:r>
      <w:r>
        <w:lastRenderedPageBreak/>
        <w:t>Productivity Commission also identified a lack of a theory of change and the absence of targeted, comprehensive and new initiatives aimed at supporting students from priority equity cohorts in the current National School Reform Agreement (NSRA).</w:t>
      </w:r>
      <w:r>
        <w:rPr>
          <w:rStyle w:val="EndnoteReference"/>
        </w:rPr>
        <w:endnoteReference w:id="29"/>
      </w:r>
      <w:r>
        <w:t xml:space="preserve"> Another key factor that was reiterated to the Panel in its extensive consultations was the challenge of implementing reform in the context of workforce shortages and increasing teacher workload. Importantly, system reform is challenging and iterative, and requires time for results to flow through. The Panel acknowledges these challenges as potential contributors to the limited progress made since Gonski and has considered these factors in formulating the recommendations in this report.</w:t>
      </w:r>
    </w:p>
    <w:p w14:paraId="2B3E7220" w14:textId="77777777" w:rsidR="00C13F18" w:rsidRDefault="00C13F18" w:rsidP="00BB708D">
      <w:r w:rsidRPr="00A30845">
        <w:t>With this in mind, this report builds on the work of previous reviews, particularly the Productivity Commission Review of the National School Reform Agreement, the Quality Initial Teacher Education (QITE) Review, the National Teacher Workforce Action Plan (NTWAP)</w:t>
      </w:r>
      <w:r w:rsidRPr="00A30845">
        <w:rPr>
          <w:rStyle w:val="EndnoteReference"/>
        </w:rPr>
        <w:endnoteReference w:id="30"/>
      </w:r>
      <w:r w:rsidRPr="00A30845">
        <w:t xml:space="preserve"> and, most recently, the Report of the Teacher Education Expert Panel (TEEP): </w:t>
      </w:r>
      <w:r w:rsidRPr="00A30845">
        <w:rPr>
          <w:i/>
        </w:rPr>
        <w:t xml:space="preserve">Strong Beginnings: </w:t>
      </w:r>
      <w:r w:rsidRPr="00A30845" w:rsidDel="00C609E6">
        <w:rPr>
          <w:i/>
        </w:rPr>
        <w:t>R</w:t>
      </w:r>
      <w:r w:rsidRPr="00A30845">
        <w:rPr>
          <w:i/>
        </w:rPr>
        <w:t>eport of the Teacher Education Expert Panel</w:t>
      </w:r>
      <w:r w:rsidRPr="00A30845">
        <w:t>, released on 6 July 2023.</w:t>
      </w:r>
      <w:r>
        <w:t xml:space="preserve"> The Panel recognises the role of existing government strategies and aims to address any gaps rather than create duplication (e.g. with the </w:t>
      </w:r>
      <w:r w:rsidRPr="00CA3C00">
        <w:t>Closing the Gap</w:t>
      </w:r>
      <w:r w:rsidRPr="1D8654F9">
        <w:rPr>
          <w:i/>
          <w:iCs/>
        </w:rPr>
        <w:t xml:space="preserve"> </w:t>
      </w:r>
      <w:r w:rsidRPr="00EB0CEF">
        <w:t>Agreement</w:t>
      </w:r>
      <w:r>
        <w:t xml:space="preserve"> and </w:t>
      </w:r>
      <w:r w:rsidRPr="1D8654F9">
        <w:rPr>
          <w:i/>
          <w:iCs/>
        </w:rPr>
        <w:t>Australia’s Disability Strategy 2021–2031</w:t>
      </w:r>
      <w:r>
        <w:t>). The Panel has also been cognisant of the outcomes and recommendations of the Royal Commission into Violence, Abuse, Neglect and Exploitation of People with Disability.</w:t>
      </w:r>
    </w:p>
    <w:p w14:paraId="15AD0B6C" w14:textId="704D5DF3" w:rsidR="00C13F18" w:rsidRDefault="00C13F18" w:rsidP="00BB708D">
      <w:pPr>
        <w:rPr>
          <w:rStyle w:val="eop"/>
          <w:rFonts w:cstheme="minorHAnsi"/>
          <w:color w:val="000000"/>
        </w:rPr>
      </w:pPr>
      <w:r w:rsidRPr="00EC19B3">
        <w:t>With</w:t>
      </w:r>
      <w:r w:rsidRPr="1D8654F9">
        <w:rPr>
          <w:rStyle w:val="normaltextrun"/>
          <w:i/>
          <w:iCs/>
          <w:color w:val="000000"/>
        </w:rPr>
        <w:t xml:space="preserve"> </w:t>
      </w:r>
      <w:r w:rsidRPr="1D8654F9">
        <w:rPr>
          <w:rStyle w:val="normaltextrun"/>
          <w:color w:val="000000"/>
        </w:rPr>
        <w:t xml:space="preserve">respect to </w:t>
      </w:r>
      <w:r w:rsidRPr="1D8654F9">
        <w:rPr>
          <w:rStyle w:val="normaltextrun"/>
          <w:i/>
          <w:iCs/>
          <w:color w:val="000000"/>
        </w:rPr>
        <w:t xml:space="preserve">Strong </w:t>
      </w:r>
      <w:r w:rsidRPr="1D8654F9" w:rsidDel="00C609E6">
        <w:rPr>
          <w:rStyle w:val="normaltextrun"/>
          <w:i/>
          <w:iCs/>
          <w:color w:val="000000"/>
        </w:rPr>
        <w:t>B</w:t>
      </w:r>
      <w:r w:rsidRPr="1D8654F9">
        <w:rPr>
          <w:rStyle w:val="normaltextrun"/>
          <w:i/>
          <w:iCs/>
          <w:color w:val="000000"/>
        </w:rPr>
        <w:t>eginnings</w:t>
      </w:r>
      <w:r w:rsidRPr="1D8654F9">
        <w:rPr>
          <w:rStyle w:val="normaltextrun"/>
          <w:color w:val="000000"/>
        </w:rPr>
        <w:t>, which provides advice on how to improve initial teacher education (ITE) to better prepare beginning teachers for the classroom, Education Ministers have provided in-principle support for all 14 recommendations.</w:t>
      </w:r>
      <w:r w:rsidRPr="1D8654F9">
        <w:rPr>
          <w:rStyle w:val="EndnoteReference"/>
          <w:color w:val="000000"/>
        </w:rPr>
        <w:endnoteReference w:id="31"/>
      </w:r>
      <w:r w:rsidRPr="1D8654F9">
        <w:rPr>
          <w:rStyle w:val="normaltextrun"/>
          <w:color w:val="000000"/>
        </w:rPr>
        <w:t xml:space="preserve"> These are designed to:</w:t>
      </w:r>
    </w:p>
    <w:p w14:paraId="2A9BE0E3" w14:textId="77777777" w:rsidR="00C13F18" w:rsidRDefault="00C13F18" w:rsidP="00FA4F9F">
      <w:pPr>
        <w:pStyle w:val="paragraph"/>
        <w:numPr>
          <w:ilvl w:val="0"/>
          <w:numId w:val="23"/>
        </w:numPr>
        <w:spacing w:before="0" w:beforeAutospacing="0" w:after="0" w:afterAutospacing="0"/>
        <w:textAlignment w:val="baseline"/>
        <w:rPr>
          <w:rStyle w:val="normaltextrun"/>
          <w:rFonts w:asciiTheme="minorHAnsi" w:hAnsiTheme="minorHAnsi" w:cstheme="minorHAnsi"/>
          <w:color w:val="000000"/>
          <w:sz w:val="22"/>
          <w:szCs w:val="22"/>
        </w:rPr>
      </w:pPr>
      <w:r w:rsidRPr="006B4CA5">
        <w:rPr>
          <w:rStyle w:val="normaltextrun"/>
          <w:rFonts w:asciiTheme="minorHAnsi" w:hAnsiTheme="minorHAnsi" w:cstheme="minorHAnsi"/>
          <w:color w:val="000000"/>
          <w:sz w:val="22"/>
          <w:szCs w:val="22"/>
        </w:rPr>
        <w:t>strengthen ITE programs to deliver confident, effective beginning teachers (Recommendations 1</w:t>
      </w:r>
      <w:r>
        <w:rPr>
          <w:rStyle w:val="normaltextrun"/>
          <w:rFonts w:asciiTheme="minorHAnsi" w:hAnsiTheme="minorHAnsi" w:cstheme="minorHAnsi"/>
          <w:color w:val="000000"/>
          <w:sz w:val="22"/>
          <w:szCs w:val="22"/>
        </w:rPr>
        <w:t xml:space="preserve"> to </w:t>
      </w:r>
      <w:r w:rsidRPr="006B4CA5">
        <w:rPr>
          <w:rStyle w:val="normaltextrun"/>
          <w:rFonts w:asciiTheme="minorHAnsi" w:hAnsiTheme="minorHAnsi" w:cstheme="minorHAnsi"/>
          <w:color w:val="000000"/>
          <w:sz w:val="22"/>
          <w:szCs w:val="22"/>
        </w:rPr>
        <w:t>3)</w:t>
      </w:r>
    </w:p>
    <w:p w14:paraId="390F3636" w14:textId="77777777" w:rsidR="00C13F18" w:rsidRDefault="00C13F18" w:rsidP="00FA4F9F">
      <w:pPr>
        <w:pStyle w:val="paragraph"/>
        <w:numPr>
          <w:ilvl w:val="0"/>
          <w:numId w:val="23"/>
        </w:numPr>
        <w:spacing w:before="0" w:beforeAutospacing="0" w:after="0" w:afterAutospacing="0"/>
        <w:textAlignment w:val="baseline"/>
        <w:rPr>
          <w:rStyle w:val="normaltextrun"/>
          <w:rFonts w:asciiTheme="minorHAnsi" w:hAnsiTheme="minorHAnsi" w:cstheme="minorHAnsi"/>
          <w:sz w:val="22"/>
          <w:szCs w:val="22"/>
          <w:lang w:val="en-GB"/>
        </w:rPr>
      </w:pPr>
      <w:r w:rsidRPr="006B4CA5">
        <w:rPr>
          <w:rStyle w:val="normaltextrun"/>
          <w:rFonts w:asciiTheme="minorHAnsi" w:hAnsiTheme="minorHAnsi" w:cstheme="minorHAnsi"/>
          <w:color w:val="000000"/>
          <w:sz w:val="22"/>
          <w:szCs w:val="22"/>
        </w:rPr>
        <w:t xml:space="preserve">draw a stronger link between performance and funding of </w:t>
      </w:r>
      <w:r>
        <w:rPr>
          <w:rStyle w:val="normaltextrun"/>
          <w:rFonts w:asciiTheme="minorHAnsi" w:hAnsiTheme="minorHAnsi" w:cstheme="minorHAnsi"/>
          <w:sz w:val="22"/>
          <w:szCs w:val="22"/>
          <w:lang w:val="en-GB"/>
        </w:rPr>
        <w:t>ITE</w:t>
      </w:r>
      <w:r w:rsidRPr="006B4CA5">
        <w:rPr>
          <w:rStyle w:val="normaltextrun"/>
          <w:rFonts w:asciiTheme="minorHAnsi" w:hAnsiTheme="minorHAnsi" w:cstheme="minorHAnsi"/>
          <w:sz w:val="22"/>
          <w:szCs w:val="22"/>
          <w:lang w:val="en-GB"/>
        </w:rPr>
        <w:t xml:space="preserve"> (Recommendations 4</w:t>
      </w:r>
      <w:r>
        <w:rPr>
          <w:rStyle w:val="normaltextrun"/>
          <w:rFonts w:asciiTheme="minorHAnsi" w:hAnsiTheme="minorHAnsi" w:cstheme="minorHAnsi"/>
          <w:sz w:val="22"/>
          <w:szCs w:val="22"/>
          <w:lang w:val="en-GB"/>
        </w:rPr>
        <w:t xml:space="preserve"> to </w:t>
      </w:r>
      <w:r w:rsidRPr="006B4CA5">
        <w:rPr>
          <w:rStyle w:val="normaltextrun"/>
          <w:rFonts w:asciiTheme="minorHAnsi" w:hAnsiTheme="minorHAnsi" w:cstheme="minorHAnsi"/>
          <w:sz w:val="22"/>
          <w:szCs w:val="22"/>
          <w:lang w:val="en-GB"/>
        </w:rPr>
        <w:t>7)</w:t>
      </w:r>
    </w:p>
    <w:p w14:paraId="179F95FA" w14:textId="77777777" w:rsidR="00C13F18" w:rsidRDefault="00C13F18" w:rsidP="00FA4F9F">
      <w:pPr>
        <w:pStyle w:val="paragraph"/>
        <w:numPr>
          <w:ilvl w:val="0"/>
          <w:numId w:val="23"/>
        </w:numPr>
        <w:spacing w:before="0" w:beforeAutospacing="0" w:after="0" w:afterAutospacing="0"/>
        <w:textAlignment w:val="baseline"/>
        <w:rPr>
          <w:rStyle w:val="normaltextrun"/>
          <w:rFonts w:asciiTheme="minorHAnsi" w:hAnsiTheme="minorHAnsi" w:cstheme="minorHAnsi"/>
          <w:color w:val="000000"/>
          <w:sz w:val="22"/>
          <w:szCs w:val="22"/>
        </w:rPr>
      </w:pPr>
      <w:r w:rsidRPr="006B4CA5">
        <w:rPr>
          <w:rStyle w:val="normaltextrun"/>
          <w:rFonts w:asciiTheme="minorHAnsi" w:hAnsiTheme="minorHAnsi" w:cstheme="minorHAnsi"/>
          <w:color w:val="000000"/>
          <w:sz w:val="22"/>
          <w:szCs w:val="22"/>
        </w:rPr>
        <w:t>improve practical teaching experience (Recommendations 8</w:t>
      </w:r>
      <w:r>
        <w:rPr>
          <w:rStyle w:val="normaltextrun"/>
          <w:rFonts w:asciiTheme="minorHAnsi" w:hAnsiTheme="minorHAnsi" w:cstheme="minorHAnsi"/>
          <w:color w:val="000000"/>
          <w:sz w:val="22"/>
          <w:szCs w:val="22"/>
        </w:rPr>
        <w:t xml:space="preserve"> to </w:t>
      </w:r>
      <w:r w:rsidRPr="006B4CA5">
        <w:rPr>
          <w:rStyle w:val="normaltextrun"/>
          <w:rFonts w:asciiTheme="minorHAnsi" w:hAnsiTheme="minorHAnsi" w:cstheme="minorHAnsi"/>
          <w:color w:val="000000"/>
          <w:sz w:val="22"/>
          <w:szCs w:val="22"/>
        </w:rPr>
        <w:t>11)</w:t>
      </w:r>
    </w:p>
    <w:p w14:paraId="604961EC" w14:textId="77777777" w:rsidR="00C13F18" w:rsidRDefault="00C13F18" w:rsidP="00FA4F9F">
      <w:pPr>
        <w:pStyle w:val="paragraph"/>
        <w:numPr>
          <w:ilvl w:val="0"/>
          <w:numId w:val="23"/>
        </w:numPr>
        <w:spacing w:before="0" w:beforeAutospacing="0" w:after="0" w:afterAutospacing="0"/>
        <w:textAlignment w:val="baseline"/>
        <w:rPr>
          <w:rStyle w:val="normaltextrun"/>
          <w:rFonts w:asciiTheme="minorHAnsi" w:hAnsiTheme="minorHAnsi" w:cstheme="minorHAnsi"/>
          <w:sz w:val="22"/>
          <w:szCs w:val="22"/>
          <w:lang w:val="en-GB"/>
        </w:rPr>
      </w:pPr>
      <w:r w:rsidRPr="006B4CA5">
        <w:rPr>
          <w:rStyle w:val="normaltextrun"/>
          <w:rFonts w:asciiTheme="minorHAnsi" w:hAnsiTheme="minorHAnsi" w:cstheme="minorHAnsi"/>
          <w:color w:val="000000"/>
          <w:sz w:val="22"/>
          <w:szCs w:val="22"/>
        </w:rPr>
        <w:t xml:space="preserve">enhance postgraduate </w:t>
      </w:r>
      <w:r>
        <w:rPr>
          <w:rStyle w:val="normaltextrun"/>
          <w:rFonts w:asciiTheme="minorHAnsi" w:hAnsiTheme="minorHAnsi" w:cstheme="minorHAnsi"/>
          <w:sz w:val="22"/>
          <w:szCs w:val="22"/>
          <w:lang w:val="en-GB"/>
        </w:rPr>
        <w:t>ITE</w:t>
      </w:r>
      <w:r w:rsidRPr="006B4CA5">
        <w:rPr>
          <w:rStyle w:val="normaltextrun"/>
          <w:rFonts w:asciiTheme="minorHAnsi" w:hAnsiTheme="minorHAnsi" w:cstheme="minorHAnsi"/>
          <w:sz w:val="22"/>
          <w:szCs w:val="22"/>
          <w:lang w:val="en-GB"/>
        </w:rPr>
        <w:t xml:space="preserve"> programs for mid-career entrants (Recommendations 12</w:t>
      </w:r>
      <w:r>
        <w:rPr>
          <w:rStyle w:val="normaltextrun"/>
          <w:rFonts w:asciiTheme="minorHAnsi" w:hAnsiTheme="minorHAnsi" w:cstheme="minorHAnsi"/>
          <w:sz w:val="22"/>
          <w:szCs w:val="22"/>
          <w:lang w:val="en-GB"/>
        </w:rPr>
        <w:t xml:space="preserve"> to </w:t>
      </w:r>
      <w:r w:rsidRPr="006B4CA5">
        <w:rPr>
          <w:rStyle w:val="normaltextrun"/>
          <w:rFonts w:asciiTheme="minorHAnsi" w:hAnsiTheme="minorHAnsi" w:cstheme="minorHAnsi"/>
          <w:sz w:val="22"/>
          <w:szCs w:val="22"/>
          <w:lang w:val="en-GB"/>
        </w:rPr>
        <w:t>14).</w:t>
      </w:r>
    </w:p>
    <w:p w14:paraId="7A3E8D39" w14:textId="77777777" w:rsidR="00C13F18" w:rsidRDefault="00C13F18" w:rsidP="00BB708D">
      <w:pPr>
        <w:pStyle w:val="paragraph"/>
        <w:spacing w:before="0" w:beforeAutospacing="0" w:after="0" w:afterAutospacing="0"/>
        <w:ind w:left="360"/>
        <w:textAlignment w:val="baseline"/>
        <w:rPr>
          <w:rFonts w:asciiTheme="minorHAnsi" w:hAnsiTheme="minorHAnsi" w:cstheme="minorHAnsi"/>
          <w:sz w:val="22"/>
          <w:szCs w:val="22"/>
        </w:rPr>
      </w:pPr>
    </w:p>
    <w:p w14:paraId="4CBCB287" w14:textId="33EB2B5C" w:rsidR="00C13F18" w:rsidRDefault="00C13F18" w:rsidP="00BB708D">
      <w:r>
        <w:t>The Panel recognises the Commonwealth Minister for Education’s ambition for this review and the concurrent reviews into the early childhood education system and universities, to reform the end</w:t>
      </w:r>
      <w:r>
        <w:noBreakHyphen/>
        <w:t>to</w:t>
      </w:r>
      <w:r>
        <w:noBreakHyphen/>
        <w:t xml:space="preserve">end education experience for Australians. This ambition </w:t>
      </w:r>
      <w:r w:rsidDel="00D569E5">
        <w:t xml:space="preserve">to </w:t>
      </w:r>
      <w:r w:rsidDel="003C2445">
        <w:t>“</w:t>
      </w:r>
      <w:r>
        <w:t>Make our education system so much better and fairer. And our economy stronger and more productive</w:t>
      </w:r>
      <w:r w:rsidDel="003C2445">
        <w:t>”</w:t>
      </w:r>
      <w:r>
        <w:rPr>
          <w:rStyle w:val="EndnoteReference"/>
        </w:rPr>
        <w:endnoteReference w:id="32"/>
      </w:r>
      <w:r>
        <w:t xml:space="preserve"> has informed the Panel’s deliberations. To that end, the Panel has deliberated on the inadequacy of the national data set on early literacy and numeracy. </w:t>
      </w:r>
      <w:r w:rsidRPr="002F2F13">
        <w:t>Recommendation 1B and Target 1 aim to</w:t>
      </w:r>
      <w:r>
        <w:t xml:space="preserve"> build this national data set and support better transitions between early childhood education and school through systematising Year 1 literacy and numeracy screening checks. </w:t>
      </w:r>
      <w:r w:rsidRPr="00433FD2">
        <w:t>Recommendations 1D and 5C, and Targets 4 and 5</w:t>
      </w:r>
      <w:r>
        <w:t>, support better transitions to post-school education or employment, by improving data linkage and tracking of post-school destinations with the aim of closing the gap between students from low socio-economic status (SES) and high-SES backgrounds.</w:t>
      </w:r>
    </w:p>
    <w:p w14:paraId="7E19B164" w14:textId="77777777" w:rsidR="00C13F18" w:rsidRDefault="00C13F18" w:rsidP="00BB708D">
      <w:pPr>
        <w:pStyle w:val="Heading3"/>
      </w:pPr>
      <w:bookmarkStart w:id="32" w:name="_Toc147257141"/>
      <w:bookmarkStart w:id="33" w:name="_Toc147302825"/>
      <w:bookmarkStart w:id="34" w:name="_Toc152855306"/>
      <w:r>
        <w:t>A diverse range of stakeholders have informed the recommendations to benefit all students</w:t>
      </w:r>
      <w:bookmarkEnd w:id="32"/>
      <w:bookmarkEnd w:id="33"/>
      <w:bookmarkEnd w:id="34"/>
    </w:p>
    <w:p w14:paraId="3AB74D0D" w14:textId="2D71CCEF" w:rsidR="00C13F18" w:rsidRDefault="00C13F18" w:rsidP="00BB708D">
      <w:r>
        <w:t xml:space="preserve">The Panel acknowledges the extensive stakeholder consultation that informed previous reviews. The Panel’s aim was to avoid duplicating previous consultation efforts while ensuring stakeholders, including students, educators, school leaders and parents, had the opportunity to contribute their </w:t>
      </w:r>
      <w:r>
        <w:lastRenderedPageBreak/>
        <w:t>views. The Panel sought to achieve this by focusing consultation on its Terms of Reference and the solutions to the challenges facing Australia’s schools.</w:t>
      </w:r>
    </w:p>
    <w:p w14:paraId="2513D227" w14:textId="77777777" w:rsidR="00C13F18" w:rsidRDefault="00C13F18" w:rsidP="00BB708D">
      <w:r w:rsidRPr="00A30845">
        <w:t>To ensure the Panel captured the views of a wide range of stakeholders, several methods of consultation were used, including direct meetings with stakeholder groups, virtual workshops and roundtables, school visits, a survey, and a consultation paper (see Figure 3).</w:t>
      </w:r>
    </w:p>
    <w:p w14:paraId="0471E143" w14:textId="01CFC3F8" w:rsidR="00C13F18" w:rsidRDefault="00C13F18" w:rsidP="00BB708D">
      <w:r>
        <w:t xml:space="preserve">The Ministerial Reference Group, established by the Commonwealth Minister for Education and supported by all Education Ministers, provided an important sounding board for the Panel. This included students and teachers from across the country, system leaders, academics, First Nations educators and mental health practitioners. This, and the virtual workshops, allowed the Panel to hear directly from Australians involved in education on a daily basis. </w:t>
      </w:r>
    </w:p>
    <w:p w14:paraId="1FDB7892" w14:textId="77777777" w:rsidR="00C13F18" w:rsidRDefault="00C13F18" w:rsidP="00BB708D">
      <w:r w:rsidRPr="00C82647">
        <w:t xml:space="preserve">The Panel would </w:t>
      </w:r>
      <w:r>
        <w:t xml:space="preserve">like to </w:t>
      </w:r>
      <w:r w:rsidRPr="00C82647">
        <w:t xml:space="preserve">particularly acknowledge the </w:t>
      </w:r>
      <w:r>
        <w:t>school leaders, educators and students of the</w:t>
      </w:r>
      <w:r w:rsidRPr="00C82647">
        <w:t xml:space="preserve"> </w:t>
      </w:r>
      <w:r w:rsidRPr="00E7251B">
        <w:t>92</w:t>
      </w:r>
      <w:r w:rsidRPr="00C82647">
        <w:t xml:space="preserve"> schools</w:t>
      </w:r>
      <w:r>
        <w:t xml:space="preserve"> visited</w:t>
      </w:r>
      <w:r w:rsidRPr="00C82647">
        <w:t xml:space="preserve">, who made time in their busy schedules to speak to the Panel and share their </w:t>
      </w:r>
      <w:r>
        <w:t>experiences</w:t>
      </w:r>
      <w:r w:rsidRPr="00C82647">
        <w:t>.</w:t>
      </w:r>
    </w:p>
    <w:p w14:paraId="41AD397A" w14:textId="77777777" w:rsidR="00C13F18" w:rsidRDefault="00C13F18" w:rsidP="00485F51">
      <w:pPr>
        <w:pStyle w:val="Caption"/>
      </w:pPr>
      <w:r w:rsidRPr="00FC3407">
        <w:t xml:space="preserve">Figure </w:t>
      </w:r>
      <w:r>
        <w:t>3</w:t>
      </w:r>
      <w:r w:rsidRPr="00FC3407">
        <w:t>: Summary of stakeholder engagement</w:t>
      </w:r>
    </w:p>
    <w:p w14:paraId="2D82DF41" w14:textId="6BBB7A16" w:rsidR="00C13F18" w:rsidRDefault="006A08E1" w:rsidP="00BB708D">
      <w:pPr>
        <w:keepNext/>
        <w:keepLines/>
        <w:rPr>
          <w:b/>
          <w:color w:val="01698C" w:themeColor="background2"/>
        </w:rPr>
      </w:pPr>
      <w:r>
        <w:rPr>
          <w:noProof/>
        </w:rPr>
        <w:drawing>
          <wp:inline distT="0" distB="0" distL="0" distR="0" wp14:anchorId="57324DFB" wp14:editId="6147E78D">
            <wp:extent cx="5731510" cy="1126490"/>
            <wp:effectExtent l="0" t="0" r="2540" b="0"/>
            <wp:docPr id="940799602" name="Picture 940799602" descr="A diagram showing the number and nature of stakeholder engagements conducted during the review. &#10;&#10;29 meetings with jurisdictions. &#10;&#10;92 school visits. &#10;&#10;108 meetings with other stakeholders. &#10;&#10;3 virtual workshops. &#10;&#10;24,968 survey responses. &#10;&#10;266 submissions to the consultation paper. &#10;&#10;2 Ministerial Reference Group meeting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0799602" name="Picture 1" descr="A diagram showing the number and nature of stakeholder engagements conducted during the review. &#10;&#10;29 meetings with jurisdictions. &#10;&#10;92 school visits. &#10;&#10;108 meetings with other stakeholders. &#10;&#10;3 virtual workshops. &#10;&#10;24,968 survey responses. &#10;&#10;266 submissions to the consultation paper. &#10;&#10;2 Ministerial Reference Group meetings. "/>
                    <pic:cNvPicPr/>
                  </pic:nvPicPr>
                  <pic:blipFill>
                    <a:blip r:embed="rId29"/>
                    <a:stretch>
                      <a:fillRect/>
                    </a:stretch>
                  </pic:blipFill>
                  <pic:spPr>
                    <a:xfrm>
                      <a:off x="0" y="0"/>
                      <a:ext cx="5731510" cy="1126490"/>
                    </a:xfrm>
                    <a:prstGeom prst="rect">
                      <a:avLst/>
                    </a:prstGeom>
                  </pic:spPr>
                </pic:pic>
              </a:graphicData>
            </a:graphic>
          </wp:inline>
        </w:drawing>
      </w:r>
    </w:p>
    <w:p w14:paraId="10BB839A" w14:textId="77777777" w:rsidR="00C13F18" w:rsidRDefault="00C13F18" w:rsidP="00BB708D">
      <w:pPr>
        <w:pStyle w:val="Heading4"/>
      </w:pPr>
      <w:bookmarkStart w:id="35" w:name="_Toc147257142"/>
      <w:bookmarkStart w:id="36" w:name="_Toc147302826"/>
      <w:bookmarkStart w:id="37" w:name="_Toc152855307"/>
      <w:r>
        <w:t>Stakeholders have a shared desire to improve student outcomes</w:t>
      </w:r>
      <w:bookmarkEnd w:id="35"/>
      <w:bookmarkEnd w:id="36"/>
      <w:bookmarkEnd w:id="37"/>
    </w:p>
    <w:p w14:paraId="04B46D43" w14:textId="54909D9C" w:rsidR="00C13F18" w:rsidRDefault="00C13F18" w:rsidP="00BB708D">
      <w:r w:rsidRPr="00A30845">
        <w:t>The Panel held over 100 stakeholder meetings, including with educators, school leaders and support staff, education unions, national education agencies, non-government sector school stakeholders, parents, youth and student bodies, and other key groups</w:t>
      </w:r>
      <w:r>
        <w:t xml:space="preserve"> (a complete list of stakeholders consulted is at </w:t>
      </w:r>
      <w:r w:rsidRPr="007973D2">
        <w:t xml:space="preserve">Appendix </w:t>
      </w:r>
      <w:r w:rsidR="00533D79">
        <w:t>D</w:t>
      </w:r>
      <w:r>
        <w:t>).</w:t>
      </w:r>
    </w:p>
    <w:p w14:paraId="18D04D4D" w14:textId="62374C56" w:rsidR="00C13F18" w:rsidRDefault="00C13F18" w:rsidP="00BB708D">
      <w:pPr>
        <w:pStyle w:val="NoSpacing"/>
      </w:pPr>
      <w:r>
        <w:t>The unifying theme of these consultation activities was the desire to make Australia’s good education system the best it can be for all students, teachers, parents and the nation. Stakeholders expressed a wide variety of views to the Panel on the pathway to a better and fairer education system. The Panel has considered these views and the broader evidence in its deliberations and in formulating the recommendations for this report.</w:t>
      </w:r>
    </w:p>
    <w:p w14:paraId="0A325207" w14:textId="77777777" w:rsidR="00C13F18" w:rsidRDefault="00C13F18" w:rsidP="00BB708D">
      <w:pPr>
        <w:pStyle w:val="Heading4"/>
      </w:pPr>
      <w:bookmarkStart w:id="38" w:name="_Toc147257143"/>
      <w:bookmarkStart w:id="39" w:name="_Toc147302827"/>
      <w:bookmarkStart w:id="40" w:name="_Toc152855308"/>
      <w:r>
        <w:t>School visits were critical to developing the Panel’s understanding of the issues and different contexts across Australian schools</w:t>
      </w:r>
      <w:bookmarkEnd w:id="38"/>
      <w:bookmarkEnd w:id="39"/>
      <w:bookmarkEnd w:id="40"/>
    </w:p>
    <w:p w14:paraId="47817BDB" w14:textId="7246A844" w:rsidR="00C13F18" w:rsidRDefault="00C13F18" w:rsidP="00BB708D">
      <w:pPr>
        <w:keepNext/>
      </w:pPr>
      <w:r w:rsidRPr="00A30845">
        <w:t>The Panel visited 92 schools across every state and territory, including government, Catholic, and independent schools in major cities, regional communities and remote areas (see Figure 4). Institutions offering boarding facilities, distance/isolated education, and/or flexible models of alternative education were also included.</w:t>
      </w:r>
      <w:r>
        <w:t xml:space="preserve"> The schools the Panel visited had a range of cohort characteristics such as differing socio-economic backgrounds, language backgrounds other than English, and First Nations representation.</w:t>
      </w:r>
    </w:p>
    <w:p w14:paraId="4D796BEE" w14:textId="4AFB544B" w:rsidR="00C13F18" w:rsidRDefault="00C13F18" w:rsidP="00BB708D">
      <w:pPr>
        <w:keepNext/>
      </w:pPr>
      <w:r>
        <w:t xml:space="preserve">These visits were invaluable and showed the Panel the very diverse contexts in which Australian schools operate. Many stakeholders the Panel met emphasised the need to allow schools to tailor </w:t>
      </w:r>
      <w:r>
        <w:lastRenderedPageBreak/>
        <w:t xml:space="preserve">their approaches to the needs of their students and the communities they operate in. The Panel thanks the educators and school leaders, as well as the students, for being so generous in sharing their time and experiences (see </w:t>
      </w:r>
      <w:r w:rsidRPr="0035586A">
        <w:t xml:space="preserve">Box </w:t>
      </w:r>
      <w:r w:rsidR="003D16C9">
        <w:t>4</w:t>
      </w:r>
      <w:r>
        <w:t>).</w:t>
      </w:r>
    </w:p>
    <w:p w14:paraId="462E6E77" w14:textId="77777777" w:rsidR="00C13F18" w:rsidRDefault="00C13F18" w:rsidP="00485F51">
      <w:pPr>
        <w:pStyle w:val="Caption"/>
      </w:pPr>
      <w:r w:rsidRPr="00FC3407">
        <w:t xml:space="preserve">Figure </w:t>
      </w:r>
      <w:r>
        <w:t>4</w:t>
      </w:r>
      <w:r w:rsidRPr="00FC3407">
        <w:t>: School visit map</w:t>
      </w:r>
    </w:p>
    <w:p w14:paraId="7E509F5F" w14:textId="4F1F922F" w:rsidR="00C13F18" w:rsidRDefault="002B0ED4" w:rsidP="00BB708D">
      <w:pPr>
        <w:keepNext/>
        <w:keepLines/>
        <w:rPr>
          <w:b/>
          <w:szCs w:val="18"/>
        </w:rPr>
      </w:pPr>
      <w:r>
        <w:rPr>
          <w:noProof/>
        </w:rPr>
        <w:drawing>
          <wp:inline distT="0" distB="0" distL="0" distR="0" wp14:anchorId="490757AE" wp14:editId="2903D436">
            <wp:extent cx="5731200" cy="4616800"/>
            <wp:effectExtent l="0" t="0" r="3175" b="0"/>
            <wp:docPr id="364987777" name="Picture 364987777" descr="A map of Australia with pins showing the number of school visits conducted by the Panel and the areas the schools were located.  &#10;&#10;Queensland: 3 schools in East Arnhem Region, 2 schools in Mount Isa, 2 schools in Western Cape York, 6 schools in Cairns and surrounds, 2 schools in Palm Island, 2 schools in Charters Towers. &#10;&#10;New South Wales: 2 schools in Broken Hill, 1 school in Newcastle, 5 schools in Sydney and surrounds. &#10;&#10;Australian Capital Territory: 4 schools in Canberra and surrounds. &#10;&#10;Victoria: 1 school in Churchill, 3 schools in Melbourne, 2 schools in Ballarat. &#10;&#10;Tasmania: 6 schools in Hobart. &#10;&#10;South Australia: 3 schools in the APY Lands, 3 schools in Whyalla, 6 schools in Adelaide and surrounds. &#10;&#10;Northern Territory: 8 schools in Darwin and surrounds, 3 schools in Katherine, 1 school in Ngukurr, 4 schools in Alice Springs. &#10;&#10;Western Australia: 2 schools in the East Kimberley region, 5 schools in Broome, 2 schools in Fitzroy Crossing, 1 school in Boddington and 11 schools in Perth and surround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4987777" name="Graphic 1" descr="A map of Australia with pins showing the number of school visits conducted by the Panel and the areas the schools were located.  &#10;&#10;Queensland: 3 schools in East Arnhem Region, 2 schools in Mount Isa, 2 schools in Western Cape York, 6 schools in Cairns and surrounds, 2 schools in Palm Island, 2 schools in Charters Towers. &#10;&#10;New South Wales: 2 schools in Broken Hill, 1 school in Newcastle, 5 schools in Sydney and surrounds. &#10;&#10;Australian Capital Territory: 4 schools in Canberra and surrounds. &#10;&#10;Victoria: 1 school in Churchill, 3 schools in Melbourne, 2 schools in Ballarat. &#10;&#10;Tasmania: 6 schools in Hobart. &#10;&#10;South Australia: 3 schools in the APY Lands, 3 schools in Whyalla, 6 schools in Adelaide and surrounds. &#10;&#10;Northern Territory: 8 schools in Darwin and surrounds, 3 schools in Katherine, 1 school in Ngukurr, 4 schools in Alice Springs. &#10;&#10;Western Australia: 2 schools in the East Kimberley region, 5 schools in Broome, 2 schools in Fitzroy Crossing, 1 school in Boddington and 11 schools in Perth and surrounds. "/>
                    <pic:cNvPicPr/>
                  </pic:nvPicPr>
                  <pic:blipFill>
                    <a:blip r:embed="rId30">
                      <a:extLst>
                        <a:ext uri="{96DAC541-7B7A-43D3-8B79-37D633B846F1}">
                          <asvg:svgBlip xmlns:asvg="http://schemas.microsoft.com/office/drawing/2016/SVG/main" r:embed="rId31"/>
                        </a:ext>
                      </a:extLst>
                    </a:blip>
                    <a:stretch>
                      <a:fillRect/>
                    </a:stretch>
                  </pic:blipFill>
                  <pic:spPr>
                    <a:xfrm>
                      <a:off x="0" y="0"/>
                      <a:ext cx="5731200" cy="4616800"/>
                    </a:xfrm>
                    <a:prstGeom prst="rect">
                      <a:avLst/>
                    </a:prstGeom>
                  </pic:spPr>
                </pic:pic>
              </a:graphicData>
            </a:graphic>
          </wp:inline>
        </w:drawing>
      </w:r>
    </w:p>
    <w:p w14:paraId="75FEFF09" w14:textId="77777777" w:rsidR="00C13F18" w:rsidRDefault="00C13F18" w:rsidP="00BB708D">
      <w:pPr>
        <w:spacing w:after="160"/>
        <w:rPr>
          <w:b/>
          <w:szCs w:val="18"/>
        </w:rPr>
      </w:pPr>
      <w:r>
        <w:rPr>
          <w:b/>
          <w:szCs w:val="18"/>
        </w:rPr>
        <w:br w:type="page"/>
      </w:r>
    </w:p>
    <w:tbl>
      <w:tblPr>
        <w:tblStyle w:val="GridTable4-Accent3"/>
        <w:tblW w:w="9026" w:type="dxa"/>
        <w:shd w:val="clear" w:color="auto" w:fill="D9D9D9" w:themeFill="accent6" w:themeFillShade="D9"/>
        <w:tblLook w:val="0400" w:firstRow="0" w:lastRow="0" w:firstColumn="0" w:lastColumn="0" w:noHBand="0" w:noVBand="1"/>
      </w:tblPr>
      <w:tblGrid>
        <w:gridCol w:w="9026"/>
      </w:tblGrid>
      <w:tr w:rsidR="00C13F18" w14:paraId="4EC78B4C"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808080" w:themeColor="accent6" w:themeShade="80"/>
              <w:left w:val="single" w:sz="12" w:space="0" w:color="808080"/>
              <w:bottom w:val="single" w:sz="12" w:space="0" w:color="808080"/>
              <w:right w:val="single" w:sz="12" w:space="0" w:color="808080" w:themeColor="accent6" w:themeShade="80"/>
            </w:tcBorders>
            <w:shd w:val="clear" w:color="auto" w:fill="D9D9D9" w:themeFill="accent6" w:themeFillShade="D9"/>
          </w:tcPr>
          <w:p w14:paraId="528B0277" w14:textId="77777777" w:rsidR="00C13F18" w:rsidRPr="007F5CD0" w:rsidRDefault="00C13F18">
            <w:pPr>
              <w:spacing w:after="0"/>
              <w:rPr>
                <w:b/>
                <w:color w:val="000000" w:themeColor="text1"/>
              </w:rPr>
            </w:pPr>
          </w:p>
          <w:p w14:paraId="39EA755C" w14:textId="26DDAD4B" w:rsidR="00C13F18" w:rsidRPr="004D2155" w:rsidRDefault="00C13F18">
            <w:pPr>
              <w:jc w:val="center"/>
              <w:rPr>
                <w:b/>
                <w:color w:val="000000" w:themeColor="text1"/>
                <w:u w:val="single"/>
              </w:rPr>
            </w:pPr>
            <w:r w:rsidRPr="00C674B8">
              <w:rPr>
                <w:b/>
                <w:color w:val="000000" w:themeColor="text1"/>
                <w:u w:val="single"/>
              </w:rPr>
              <w:t xml:space="preserve">Box </w:t>
            </w:r>
            <w:r w:rsidR="003D16C9" w:rsidRPr="00C674B8">
              <w:rPr>
                <w:b/>
                <w:color w:val="000000" w:themeColor="text1"/>
                <w:u w:val="single"/>
              </w:rPr>
              <w:t>4</w:t>
            </w:r>
            <w:r w:rsidRPr="00C674B8">
              <w:rPr>
                <w:b/>
                <w:color w:val="000000" w:themeColor="text1"/>
                <w:u w:val="single"/>
              </w:rPr>
              <w:t>: Acknowledgement of the immense efforts of all school staff and their role in informing the Review</w:t>
            </w:r>
          </w:p>
          <w:p w14:paraId="72A51400" w14:textId="7B43F458" w:rsidR="00C13F18" w:rsidRPr="001F3465" w:rsidRDefault="00C13F18">
            <w:pPr>
              <w:spacing w:after="0"/>
              <w:rPr>
                <w:b/>
                <w:color w:val="000000" w:themeColor="text1"/>
              </w:rPr>
            </w:pPr>
            <w:r w:rsidRPr="001F3465">
              <w:rPr>
                <w:color w:val="000000" w:themeColor="text1"/>
              </w:rPr>
              <w:t>The Panel would like to acknowledge Australia’s educators and school leaders for their dedication to their craft and their students. To ensure the voices of these experts were heard, the Panel undertook visits to schools in every jurisdiction, including those in regional and remote areas, to understand the diverse contexts and needs of schools across the country.</w:t>
            </w:r>
          </w:p>
          <w:p w14:paraId="41FD2C13" w14:textId="77777777" w:rsidR="00C13F18" w:rsidRPr="001F3465" w:rsidRDefault="00C13F18">
            <w:pPr>
              <w:spacing w:after="0"/>
              <w:rPr>
                <w:b/>
                <w:color w:val="000000" w:themeColor="text1"/>
              </w:rPr>
            </w:pPr>
          </w:p>
          <w:p w14:paraId="2890BA48" w14:textId="77777777" w:rsidR="00C13F18" w:rsidRPr="001F3465" w:rsidRDefault="00C13F18">
            <w:pPr>
              <w:spacing w:after="0"/>
              <w:rPr>
                <w:b/>
                <w:color w:val="000000" w:themeColor="text1"/>
              </w:rPr>
            </w:pPr>
            <w:r w:rsidRPr="001F3465">
              <w:rPr>
                <w:color w:val="000000" w:themeColor="text1"/>
              </w:rPr>
              <w:t>The school visits afforded the Panel the opportunity to speak to many staff and students; our recommendations, findings and targets have been shaped by their valuable insights into both the challenges and the opportunities in education. We saw many examples of the passion and dedication that drives staff to make a difference every day and heard their ideas on what would help them continue to do this. We saw educators driving improvements to the way they teach and learn, and benefited from their views on what they need to be able to fulfil their commitment to lift student outcomes. We witnessed the diversity of ways in which schools engage meaningfully with their broader communities, adding richness and meaning to their students’ educational experience and fostering a sense of belonging. This has been key to informing our view that improving belonging and wellbeing are critical to realising all other educational goals. We visited schools that were understaffed, seeing first-hand the pressure this was placing on staff and school leaders, and hearing their accounts of the impact this had on students; and we were also privileged to hear compelling examples of what had worked to keep great teachers in the schools that needed them most.</w:t>
            </w:r>
          </w:p>
          <w:p w14:paraId="53472CC7" w14:textId="77777777" w:rsidR="00C13F18" w:rsidRPr="001F3465" w:rsidRDefault="00C13F18">
            <w:pPr>
              <w:spacing w:after="0"/>
              <w:rPr>
                <w:b/>
                <w:color w:val="000000" w:themeColor="text1"/>
              </w:rPr>
            </w:pPr>
          </w:p>
          <w:p w14:paraId="6C8DB937" w14:textId="7F42A52A" w:rsidR="00C13F18" w:rsidRPr="001F3465" w:rsidRDefault="00C13F18">
            <w:pPr>
              <w:spacing w:after="0"/>
              <w:rPr>
                <w:b/>
                <w:color w:val="000000" w:themeColor="text1"/>
              </w:rPr>
            </w:pPr>
            <w:r w:rsidRPr="001F3465">
              <w:rPr>
                <w:color w:val="000000" w:themeColor="text1"/>
              </w:rPr>
              <w:t>These consultation activities highlighted that we should strive to provide consistently high</w:t>
            </w:r>
            <w:r w:rsidRPr="001F3465">
              <w:rPr>
                <w:color w:val="000000" w:themeColor="text1"/>
              </w:rPr>
              <w:noBreakHyphen/>
              <w:t xml:space="preserve">quality teaching and learning for all students regardless of their postcode or </w:t>
            </w:r>
            <w:r w:rsidR="00ED7EF7" w:rsidRPr="001F3465">
              <w:rPr>
                <w:color w:val="000000" w:themeColor="text1"/>
              </w:rPr>
              <w:t>background and</w:t>
            </w:r>
            <w:r w:rsidRPr="001F3465">
              <w:rPr>
                <w:color w:val="000000" w:themeColor="text1"/>
              </w:rPr>
              <w:t xml:space="preserve"> provided clarity on the national direction required to achieve this. The visits have underscored the equity issues within the current system and the importance of addressing these as a matter of urgency. The visits also kept the diversity of Australia’s schools front of mind, prompting the Panel to continually consider how to balance the national objectives of excellence and equity with the need for local responsiveness. Overwhelmingly, we heard that any reform direction undertaken by governments should seek to address teacher workloads and build the sustainability and diversity of the workforce.</w:t>
            </w:r>
          </w:p>
          <w:p w14:paraId="1407548A" w14:textId="77777777" w:rsidR="00C13F18" w:rsidRPr="001F3465" w:rsidRDefault="00C13F18">
            <w:pPr>
              <w:spacing w:after="0"/>
              <w:rPr>
                <w:b/>
                <w:color w:val="000000" w:themeColor="text1"/>
              </w:rPr>
            </w:pPr>
          </w:p>
          <w:p w14:paraId="7842F8C9" w14:textId="77777777" w:rsidR="00C13F18" w:rsidRPr="001F3465" w:rsidRDefault="00C13F18">
            <w:pPr>
              <w:spacing w:after="0"/>
              <w:rPr>
                <w:b/>
                <w:color w:val="000000" w:themeColor="text1"/>
              </w:rPr>
            </w:pPr>
            <w:r w:rsidRPr="001F3465">
              <w:rPr>
                <w:color w:val="000000" w:themeColor="text1"/>
              </w:rPr>
              <w:t>The Panel thanks all educators, school leaders and students who took the time to share their experience, expertise and insights with us. We seek to repay your generosity by delivering a report that prioritises reforms that will help you continue making a difference for every student.</w:t>
            </w:r>
          </w:p>
          <w:p w14:paraId="47ACE485" w14:textId="77777777" w:rsidR="00C13F18" w:rsidRPr="00C22FEA" w:rsidRDefault="00C13F18">
            <w:pPr>
              <w:spacing w:after="0"/>
              <w:rPr>
                <w:b/>
                <w:color w:val="000000" w:themeColor="text1"/>
                <w:u w:val="single"/>
              </w:rPr>
            </w:pPr>
          </w:p>
        </w:tc>
      </w:tr>
    </w:tbl>
    <w:p w14:paraId="5837B94D" w14:textId="77777777" w:rsidR="00C13F18" w:rsidRDefault="00C13F18" w:rsidP="00BB708D">
      <w:pPr>
        <w:pStyle w:val="NoSpacing"/>
      </w:pPr>
    </w:p>
    <w:tbl>
      <w:tblPr>
        <w:tblStyle w:val="GridTable4-Accent3"/>
        <w:tblW w:w="9026" w:type="dxa"/>
        <w:tblLook w:val="0400" w:firstRow="0" w:lastRow="0" w:firstColumn="0" w:lastColumn="0" w:noHBand="0" w:noVBand="1"/>
      </w:tblPr>
      <w:tblGrid>
        <w:gridCol w:w="9026"/>
      </w:tblGrid>
      <w:tr w:rsidR="00C13F18" w14:paraId="46C19968"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6CCC9EE1" w14:textId="77777777" w:rsidR="00C13F18" w:rsidRPr="00C674B8" w:rsidRDefault="00C13F18">
            <w:pPr>
              <w:spacing w:after="160"/>
              <w:jc w:val="center"/>
              <w:rPr>
                <w:b/>
                <w:color w:val="000000" w:themeColor="text1"/>
                <w:u w:val="single"/>
              </w:rPr>
            </w:pPr>
            <w:r w:rsidRPr="00C674B8">
              <w:rPr>
                <w:b/>
                <w:color w:val="000000" w:themeColor="text1"/>
                <w:u w:val="single"/>
              </w:rPr>
              <w:t>FINDING 1</w:t>
            </w:r>
          </w:p>
          <w:p w14:paraId="00F80AC3" w14:textId="70C631E6" w:rsidR="00C13F18" w:rsidRPr="006C31C9" w:rsidRDefault="00C13F18">
            <w:pPr>
              <w:spacing w:after="160"/>
              <w:rPr>
                <w:b/>
                <w:color w:val="000000" w:themeColor="text1"/>
              </w:rPr>
            </w:pPr>
            <w:r w:rsidRPr="00284B08">
              <w:rPr>
                <w:color w:val="000000" w:themeColor="text1"/>
              </w:rPr>
              <w:t>The Panel acknowledges the diversity across schools in Australia, with differing locations, student numbers, characteristics, and workforce needs. As part of the Terms of Reference for the Review, the Panel was asked to make recommendations at a national level. The Panel acknowledges that the recommendations in this report will need to be implemented according to local contexts.</w:t>
            </w:r>
          </w:p>
        </w:tc>
      </w:tr>
    </w:tbl>
    <w:p w14:paraId="0C26F7F6" w14:textId="77777777" w:rsidR="00C13F18" w:rsidRDefault="00C13F18" w:rsidP="00BB708D">
      <w:pPr>
        <w:pStyle w:val="Heading3"/>
      </w:pPr>
      <w:bookmarkStart w:id="41" w:name="_Toc147257144"/>
      <w:bookmarkStart w:id="42" w:name="_Toc147302828"/>
      <w:bookmarkStart w:id="43" w:name="_Toc152855309"/>
      <w:r>
        <w:lastRenderedPageBreak/>
        <w:t>The challenges facing Australia’s school education system are complex and interlinked</w:t>
      </w:r>
      <w:bookmarkEnd w:id="41"/>
      <w:bookmarkEnd w:id="42"/>
      <w:bookmarkEnd w:id="43"/>
    </w:p>
    <w:p w14:paraId="4E035AC1" w14:textId="77777777" w:rsidR="00C13F18" w:rsidRDefault="00C13F18" w:rsidP="00BB708D">
      <w:pPr>
        <w:pStyle w:val="Heading4"/>
      </w:pPr>
      <w:bookmarkStart w:id="44" w:name="_Toc147257145"/>
      <w:bookmarkStart w:id="45" w:name="_Toc147302829"/>
      <w:bookmarkStart w:id="46" w:name="_Toc152855310"/>
      <w:r>
        <w:t>Seven thematic challenges have framed the Panel’s thinking</w:t>
      </w:r>
      <w:bookmarkEnd w:id="44"/>
      <w:bookmarkEnd w:id="45"/>
      <w:bookmarkEnd w:id="46"/>
    </w:p>
    <w:p w14:paraId="5CA5DC72" w14:textId="54C5F8B1" w:rsidR="00C13F18" w:rsidRDefault="00C13F18" w:rsidP="1D8654F9">
      <w:r>
        <w:t xml:space="preserve">Through its extensive consultations, the Panel heard about the strengths of Australia’s school system, but also that more could be done to support the needs of all students. The Panel identified seven thematic challenges that have </w:t>
      </w:r>
      <w:r w:rsidR="002C167D">
        <w:t xml:space="preserve">informed </w:t>
      </w:r>
      <w:r>
        <w:t>the Panel’s recommended reform directions</w:t>
      </w:r>
      <w:r w:rsidR="6F54ADA7">
        <w:t>,</w:t>
      </w:r>
      <w:r>
        <w:t xml:space="preserve"> underpinned by specific measurable and </w:t>
      </w:r>
      <w:r w:rsidR="00104808">
        <w:t>evidence based</w:t>
      </w:r>
      <w:r>
        <w:t xml:space="preserve"> actions (recommendations) that could be prioritised through the next Agreement to achieve the vision of a better and fairer education system</w:t>
      </w:r>
      <w:r w:rsidR="496BAF39">
        <w:t xml:space="preserve">. </w:t>
      </w:r>
      <w:r w:rsidR="1488ECC0">
        <w:t>T</w:t>
      </w:r>
      <w:r>
        <w:t xml:space="preserve">hese </w:t>
      </w:r>
      <w:r w:rsidR="39BBCA17">
        <w:t>reform</w:t>
      </w:r>
      <w:r>
        <w:t xml:space="preserve"> directions are broadly consistent with the Terms of Reference.</w:t>
      </w:r>
    </w:p>
    <w:p w14:paraId="0C4DE1B7" w14:textId="45931294" w:rsidR="00C13F18" w:rsidRDefault="00C13F18" w:rsidP="00BB708D">
      <w:r w:rsidRPr="00915BC2">
        <w:t>For some</w:t>
      </w:r>
      <w:r>
        <w:t xml:space="preserve"> Australian</w:t>
      </w:r>
      <w:r>
        <w:rPr>
          <w:b/>
          <w:bCs/>
        </w:rPr>
        <w:t xml:space="preserve"> </w:t>
      </w:r>
      <w:r w:rsidRPr="00B06093">
        <w:t>students,</w:t>
      </w:r>
      <w:r>
        <w:rPr>
          <w:b/>
          <w:bCs/>
        </w:rPr>
        <w:t xml:space="preserve"> learning</w:t>
      </w:r>
      <w:r w:rsidRPr="002C5D73">
        <w:rPr>
          <w:b/>
          <w:bCs/>
        </w:rPr>
        <w:t xml:space="preserve"> </w:t>
      </w:r>
      <w:r w:rsidRPr="007F6BC7">
        <w:rPr>
          <w:b/>
          <w:bCs/>
        </w:rPr>
        <w:t>outcomes</w:t>
      </w:r>
      <w:r>
        <w:rPr>
          <w:b/>
          <w:bCs/>
        </w:rPr>
        <w:t xml:space="preserve"> (</w:t>
      </w:r>
      <w:r w:rsidRPr="00BB2A91">
        <w:rPr>
          <w:b/>
          <w:bCs/>
        </w:rPr>
        <w:t>theme one</w:t>
      </w:r>
      <w:r>
        <w:rPr>
          <w:b/>
          <w:bCs/>
        </w:rPr>
        <w:t>)</w:t>
      </w:r>
      <w:r>
        <w:t xml:space="preserve"> have continued to strengthen while others </w:t>
      </w:r>
      <w:r w:rsidRPr="004D0945">
        <w:t xml:space="preserve">have </w:t>
      </w:r>
      <w:r>
        <w:t>been flat</w:t>
      </w:r>
      <w:r w:rsidRPr="004D0945">
        <w:t xml:space="preserve"> or </w:t>
      </w:r>
      <w:r>
        <w:t xml:space="preserve">in decline for many years. Too many students are starting school educationally unprepared or are falling behind in foundational knowledge and skills such as literacy and numeracy. </w:t>
      </w:r>
      <w:r w:rsidRPr="00A30845">
        <w:t>Fewer than one in five students who are below the minimum standard in Year 3 catch up and keep up by Year 9.</w:t>
      </w:r>
      <w:r w:rsidRPr="00A30845">
        <w:rPr>
          <w:rStyle w:val="EndnoteReference"/>
        </w:rPr>
        <w:endnoteReference w:id="33"/>
      </w:r>
      <w:r w:rsidRPr="00A30845">
        <w:t xml:space="preserve"> In the 2023 NAPLAN results, one-third of students were not meeting expectations of proficiency in literacy and numeracy.</w:t>
      </w:r>
      <w:r>
        <w:rPr>
          <w:rStyle w:val="EndnoteReference"/>
        </w:rPr>
        <w:endnoteReference w:id="34"/>
      </w:r>
      <w:r>
        <w:t xml:space="preserve"> Attendance levels</w:t>
      </w:r>
      <w:r>
        <w:rPr>
          <w:rStyle w:val="EndnoteReference"/>
        </w:rPr>
        <w:endnoteReference w:id="35"/>
      </w:r>
      <w:r>
        <w:t xml:space="preserve"> in Australia have been in steady decline, falling from 77.8 per cent in 2015 to 73.1 per cent in 2019.</w:t>
      </w:r>
      <w:r>
        <w:rPr>
          <w:rStyle w:val="EndnoteReference"/>
        </w:rPr>
        <w:endnoteReference w:id="36"/>
      </w:r>
      <w:r>
        <w:t xml:space="preserve"> Following the COVID-19 pandemic, attendance levels dropped further to 71.2 per cent in 2021 and 49.9 per cent in 2022.</w:t>
      </w:r>
      <w:r>
        <w:rPr>
          <w:rStyle w:val="EndnoteReference"/>
        </w:rPr>
        <w:endnoteReference w:id="37"/>
      </w:r>
      <w:r>
        <w:t xml:space="preserve"> In addition to declining attendance levels, high school apparent retention rates from the start of secondary school to Year 12 dropped from a peak of 84.8 per cent in 2017 to 80.5 per cent in 2022. Attendance is an inadequate proxy measure for engagement, however it is the best data available to provide a sense of students’ belonging in a school environment. The Panel notes that there may be many factors that impact attendance that are not correlated with engagement and changing societal attitudes post COVID to attendance when unwell. </w:t>
      </w:r>
    </w:p>
    <w:p w14:paraId="22D8CF2C" w14:textId="77777777" w:rsidR="00C13F18" w:rsidRDefault="00C13F18" w:rsidP="00BB708D">
      <w:r w:rsidRPr="004D0945">
        <w:t xml:space="preserve">The </w:t>
      </w:r>
      <w:r w:rsidRPr="1D8654F9">
        <w:rPr>
          <w:b/>
          <w:bCs/>
        </w:rPr>
        <w:t>equity gap (theme two)</w:t>
      </w:r>
      <w:r w:rsidRPr="004D0945">
        <w:t xml:space="preserve"> in </w:t>
      </w:r>
      <w:r>
        <w:t xml:space="preserve">learning </w:t>
      </w:r>
      <w:r w:rsidRPr="004D0945">
        <w:t>outcomes between cohorts of students is growing and inequality is entrenched</w:t>
      </w:r>
      <w:r>
        <w:t>.</w:t>
      </w:r>
      <w:r w:rsidRPr="004D0945">
        <w:t xml:space="preserve"> </w:t>
      </w:r>
      <w:r>
        <w:t xml:space="preserve">In particular, </w:t>
      </w:r>
      <w:r w:rsidRPr="00E31F28">
        <w:t>learning gaps are widening for students</w:t>
      </w:r>
      <w:r>
        <w:t xml:space="preserve"> from </w:t>
      </w:r>
      <w:r w:rsidRPr="006F2318">
        <w:t>low</w:t>
      </w:r>
      <w:r w:rsidRPr="006F2318" w:rsidDel="006F2318">
        <w:t xml:space="preserve"> socio-educational</w:t>
      </w:r>
      <w:r w:rsidRPr="006F2318">
        <w:t xml:space="preserve"> backgrounds</w:t>
      </w:r>
      <w:r w:rsidRPr="00E31F28">
        <w:t xml:space="preserve">, negatively impacting </w:t>
      </w:r>
      <w:r>
        <w:t>education</w:t>
      </w:r>
      <w:r w:rsidRPr="00E31F28">
        <w:t xml:space="preserve"> attainment and later life outcomes</w:t>
      </w:r>
      <w:r>
        <w:t xml:space="preserve">, including income. </w:t>
      </w:r>
      <w:r w:rsidRPr="00A30845">
        <w:t xml:space="preserve">NAPLAN data shows that the learning gap for students of low </w:t>
      </w:r>
      <w:r w:rsidRPr="00A30845" w:rsidDel="006F2318">
        <w:t>socio-educational status</w:t>
      </w:r>
      <w:r w:rsidRPr="00A30845">
        <w:t xml:space="preserve"> compared to their high socio-educational status peers has risen from 1.4 years in 2008 to 2.3 years in 2022 for Year 3 reading</w:t>
      </w:r>
      <w:r>
        <w:t>.</w:t>
      </w:r>
      <w:r>
        <w:rPr>
          <w:rStyle w:val="EndnoteReference"/>
        </w:rPr>
        <w:endnoteReference w:id="38"/>
      </w:r>
    </w:p>
    <w:p w14:paraId="72908C78" w14:textId="38A69A3F" w:rsidR="00C13F18" w:rsidRDefault="00C13F18" w:rsidP="00BB708D">
      <w:r w:rsidRPr="00A30845">
        <w:t xml:space="preserve">Australia has one of the </w:t>
      </w:r>
      <w:r w:rsidRPr="00A30845">
        <w:rPr>
          <w:rFonts w:ascii="Calibri" w:eastAsia="Calibri" w:hAnsi="Calibri" w:cs="Calibri"/>
        </w:rPr>
        <w:t xml:space="preserve">highest </w:t>
      </w:r>
      <w:r w:rsidRPr="00A30845">
        <w:t xml:space="preserve">levels of social segregation across schools </w:t>
      </w:r>
      <w:r w:rsidRPr="00A30845">
        <w:rPr>
          <w:rFonts w:ascii="Calibri" w:eastAsia="Calibri" w:hAnsi="Calibri" w:cs="Calibri"/>
        </w:rPr>
        <w:t xml:space="preserve">in </w:t>
      </w:r>
      <w:r w:rsidRPr="00A30845">
        <w:t>Organisation for Economic Co-operation and Development</w:t>
      </w:r>
      <w:r w:rsidRPr="00A30845">
        <w:rPr>
          <w:rFonts w:ascii="Calibri" w:eastAsia="Calibri" w:hAnsi="Calibri" w:cs="Calibri"/>
        </w:rPr>
        <w:t xml:space="preserve"> (OECD) countries</w:t>
      </w:r>
      <w:r>
        <w:t xml:space="preserve">. The impacts of concentration of disadvantage can be severe and result in poorer education outcomes. An </w:t>
      </w:r>
      <w:r w:rsidRPr="00ED763C">
        <w:t xml:space="preserve">OECD report </w:t>
      </w:r>
      <w:r>
        <w:t xml:space="preserve">also </w:t>
      </w:r>
      <w:r w:rsidRPr="00ED763C">
        <w:t xml:space="preserve">shows that social segregation that clusters students </w:t>
      </w:r>
      <w:r>
        <w:t xml:space="preserve">from </w:t>
      </w:r>
      <w:r w:rsidRPr="006F2318" w:rsidDel="00245918">
        <w:t xml:space="preserve">a </w:t>
      </w:r>
      <w:r w:rsidRPr="006F2318">
        <w:t>low</w:t>
      </w:r>
      <w:r w:rsidRPr="006F2318" w:rsidDel="006F2318">
        <w:t xml:space="preserve"> socio-economic</w:t>
      </w:r>
      <w:r w:rsidRPr="006F2318">
        <w:t xml:space="preserve"> backgrounds</w:t>
      </w:r>
      <w:r w:rsidRPr="00ED763C">
        <w:t xml:space="preserve"> in </w:t>
      </w:r>
      <w:r>
        <w:t xml:space="preserve">schools where the majority of students are from a low </w:t>
      </w:r>
      <w:r w:rsidDel="006F2318">
        <w:t xml:space="preserve">socio-economic </w:t>
      </w:r>
      <w:r>
        <w:t>background</w:t>
      </w:r>
      <w:r w:rsidRPr="00ED763C">
        <w:t xml:space="preserve"> dampens student expectations for the future</w:t>
      </w:r>
      <w:r>
        <w:t>, weakens levels of student confidence, reduces community engagement of school leavers, and undermines social cohesion.</w:t>
      </w:r>
      <w:r>
        <w:rPr>
          <w:rStyle w:val="EndnoteReference"/>
        </w:rPr>
        <w:endnoteReference w:id="39"/>
      </w:r>
    </w:p>
    <w:p w14:paraId="2E69CE5B" w14:textId="4D3EFA97" w:rsidR="00C13F18" w:rsidRDefault="00C13F18" w:rsidP="00BB708D">
      <w:r w:rsidRPr="00F21F6A">
        <w:rPr>
          <w:b/>
        </w:rPr>
        <w:t>M</w:t>
      </w:r>
      <w:r w:rsidRPr="1D8654F9">
        <w:rPr>
          <w:b/>
          <w:bCs/>
        </w:rPr>
        <w:t xml:space="preserve">ental health and wellbeing (theme three) </w:t>
      </w:r>
      <w:r w:rsidRPr="000229B7">
        <w:t>has a significant impact on student learning and poor mental health and wellbeing</w:t>
      </w:r>
      <w:r w:rsidRPr="00C50303">
        <w:t xml:space="preserve"> </w:t>
      </w:r>
      <w:r>
        <w:t>is increasing among Australia’s children and young people</w:t>
      </w:r>
      <w:r w:rsidR="4FC8A139" w:rsidRPr="00104808">
        <w:t>,</w:t>
      </w:r>
      <w:r w:rsidRPr="2C3BF73C">
        <w:rPr>
          <w:b/>
        </w:rPr>
        <w:t xml:space="preserve"> </w:t>
      </w:r>
      <w:r w:rsidR="4FC8A139" w:rsidRPr="00104808">
        <w:t>which</w:t>
      </w:r>
      <w:r>
        <w:t xml:space="preserve"> impacts</w:t>
      </w:r>
      <w:r w:rsidRPr="00C50303">
        <w:t xml:space="preserve"> </w:t>
      </w:r>
      <w:r>
        <w:t xml:space="preserve">student </w:t>
      </w:r>
      <w:r w:rsidRPr="00C50303">
        <w:t>outcomes</w:t>
      </w:r>
      <w:r>
        <w:t xml:space="preserve">. </w:t>
      </w:r>
      <w:r w:rsidRPr="00A30845">
        <w:t>As many as one in five children and young people experience poor social and emotional wellbeing</w:t>
      </w:r>
      <w:r>
        <w:t>.</w:t>
      </w:r>
      <w:r>
        <w:rPr>
          <w:rStyle w:val="EndnoteReference"/>
        </w:rPr>
        <w:endnoteReference w:id="40"/>
      </w:r>
      <w:r>
        <w:t xml:space="preserve"> </w:t>
      </w:r>
      <w:r>
        <w:rPr>
          <w:rStyle w:val="normaltextrun"/>
          <w:rFonts w:ascii="Calibri" w:hAnsi="Calibri" w:cs="Calibri"/>
        </w:rPr>
        <w:t xml:space="preserve">National mental health and wellbeing data shows high prevalence of poor and declining mental health and wellbeing in children and adolescents, with 38.8 per cent of people aged 16 to 24 experiencing a mental health disorder in the 12 months prior to the survey </w:t>
      </w:r>
      <w:r>
        <w:rPr>
          <w:rStyle w:val="normaltextrun"/>
          <w:rFonts w:ascii="Calibri" w:hAnsi="Calibri" w:cs="Calibri"/>
        </w:rPr>
        <w:lastRenderedPageBreak/>
        <w:t>(taken in 2020 to 2022).</w:t>
      </w:r>
      <w:r>
        <w:rPr>
          <w:rStyle w:val="EndnoteReference"/>
          <w:rFonts w:ascii="Calibri" w:hAnsi="Calibri" w:cs="Calibri"/>
        </w:rPr>
        <w:endnoteReference w:id="41"/>
      </w:r>
      <w:r>
        <w:rPr>
          <w:rStyle w:val="normaltextrun"/>
          <w:rFonts w:ascii="Calibri" w:hAnsi="Calibri" w:cs="Calibri"/>
        </w:rPr>
        <w:t xml:space="preserve"> </w:t>
      </w:r>
      <w:r>
        <w:t>Adding to deteriorating outcomes, a cluttered and fragmented landscape of supports makes it difficult for students, educators and families to get the support students need. This can have a profound impact on student learning, with evidence showing that by</w:t>
      </w:r>
      <w:r w:rsidRPr="00401475">
        <w:t xml:space="preserve"> Year 9, students experiencing poor mental health are on average 1.5 years to </w:t>
      </w:r>
      <w:r>
        <w:t xml:space="preserve">2.8 </w:t>
      </w:r>
      <w:r w:rsidRPr="00401475">
        <w:t xml:space="preserve">years behind </w:t>
      </w:r>
      <w:r>
        <w:t xml:space="preserve">their peers </w:t>
      </w:r>
      <w:r w:rsidRPr="00401475">
        <w:t>in literacy and numeracy outcomes.</w:t>
      </w:r>
      <w:r>
        <w:rPr>
          <w:rStyle w:val="EndnoteReference"/>
        </w:rPr>
        <w:endnoteReference w:id="42"/>
      </w:r>
      <w:r>
        <w:t xml:space="preserve"> There is also a growing body of evidence which shows students with reading difficulties are more likely to report mental health and wellbeing problems.</w:t>
      </w:r>
      <w:r>
        <w:rPr>
          <w:rStyle w:val="EndnoteReference"/>
        </w:rPr>
        <w:endnoteReference w:id="43"/>
      </w:r>
    </w:p>
    <w:p w14:paraId="2C1E4F27" w14:textId="363C944E" w:rsidR="00C13F18" w:rsidRDefault="00C13F18" w:rsidP="1D8654F9">
      <w:r w:rsidRPr="00A30845">
        <w:t>Teachers are committed and focused on supporting their students, and more needs to be done to support and recognise teachers to encourage them to enter into and stay in the profession.</w:t>
      </w:r>
      <w:r>
        <w:t xml:space="preserve"> Challenges in </w:t>
      </w:r>
      <w:r w:rsidRPr="1D8654F9">
        <w:rPr>
          <w:b/>
          <w:bCs/>
        </w:rPr>
        <w:t>attracting and retaining teachers (theme four)</w:t>
      </w:r>
      <w:r>
        <w:t xml:space="preserve"> have led to workforce shortages. Attrition rates are high, with around one in five beginning teachers leaving within the first three years of entering the teaching profession,</w:t>
      </w:r>
      <w:r>
        <w:rPr>
          <w:rStyle w:val="EndnoteReference"/>
        </w:rPr>
        <w:endnoteReference w:id="44"/>
      </w:r>
      <w:r>
        <w:t xml:space="preserve"> and almost 45 per cent of teachers aged 50 and over intending to leave the profession in the next five years.</w:t>
      </w:r>
      <w:r>
        <w:rPr>
          <w:rStyle w:val="EndnoteReference"/>
        </w:rPr>
        <w:endnoteReference w:id="45"/>
      </w:r>
    </w:p>
    <w:p w14:paraId="21CF59B2" w14:textId="4D123453" w:rsidR="00C13F18" w:rsidRDefault="00C13F18" w:rsidP="00BB708D">
      <w:r>
        <w:t>Recent reviews of the teaching profession suggest, despite the efforts of school systems and approved authorities, teachers feel overworked and have an unsustainable work/life balance, complex workloads, high levels of stress, and a heavy administrative load. The Panel has also heard this through stakeholder consultations and on many school visits.</w:t>
      </w:r>
    </w:p>
    <w:p w14:paraId="2AB0C2EE" w14:textId="77777777" w:rsidR="00C13F18" w:rsidRDefault="00C13F18" w:rsidP="00BB708D">
      <w:r>
        <w:t>Despite the widespread nature of current teacher workforce issues, the impacts are felt disproportionately by government schools, schools in regional and remote areas, and schools with high levels of socio-educational disadvantage. Noting the significant work already underway to support the teaching workforce, this report aims to align and build upon these efforts, and focus resources where they are most needed.</w:t>
      </w:r>
    </w:p>
    <w:p w14:paraId="5A32DFF4" w14:textId="1EB78C4D" w:rsidR="00C13F18" w:rsidRDefault="00C13F18" w:rsidP="00BB708D">
      <w:r>
        <w:t xml:space="preserve">Governments, school systems and approved authorities currently collect a lot of data with the aim of improving student outcomes. </w:t>
      </w:r>
      <w:r w:rsidRPr="00A30845">
        <w:t xml:space="preserve">However, </w:t>
      </w:r>
      <w:r w:rsidRPr="00A30845">
        <w:rPr>
          <w:b/>
        </w:rPr>
        <w:t>gaps and limitations in data (theme five)</w:t>
      </w:r>
      <w:r w:rsidRPr="00A30845">
        <w:t xml:space="preserve"> remain which limit opportunities to better understand system performance, promote accountability and drive real improvements in student outcomes.</w:t>
      </w:r>
      <w:r>
        <w:t xml:space="preserve"> The Panel heard from stakeholders that data gaps for priority cohorts were profound, in particular for students with disability, and some data is collected but not published. Reporting on current NSRA priorities and targets is also dispersed across several sources, with no standalone source where the public can gain a ‘clear read’ of progress against the current NSRA outcomes, which impedes the community’s ability to hold governments accountable.</w:t>
      </w:r>
    </w:p>
    <w:p w14:paraId="6CC67605" w14:textId="77777777" w:rsidR="00C13F18" w:rsidRDefault="00C13F18" w:rsidP="00BB708D">
      <w:r>
        <w:t xml:space="preserve">In considering recommendations and this report, the Panel took into account the concerns it heard from stakeholders on additional data collection, </w:t>
      </w:r>
      <w:r w:rsidRPr="00A30845">
        <w:t>including the potential for unfair comparisons between schools and systems, and the workload burden it could place on teachers and schools</w:t>
      </w:r>
      <w:r>
        <w:t>. The Panel supports data collection only where it has a clear purpose, where it contributes to improving student outcomes or transparency, and where benefits outweigh the cost of collecting the data.</w:t>
      </w:r>
    </w:p>
    <w:p w14:paraId="14AA8A9E" w14:textId="22CBE76C" w:rsidR="00C13F18" w:rsidRDefault="00C13F18" w:rsidP="00BB708D">
      <w:r w:rsidRPr="000C434A">
        <w:t xml:space="preserve">There is a </w:t>
      </w:r>
      <w:r w:rsidRPr="00436FAA">
        <w:rPr>
          <w:b/>
        </w:rPr>
        <w:t>lack of transparency and accountability</w:t>
      </w:r>
      <w:r>
        <w:rPr>
          <w:b/>
        </w:rPr>
        <w:t xml:space="preserve"> (theme six)</w:t>
      </w:r>
      <w:r w:rsidRPr="000C434A">
        <w:t xml:space="preserve"> in funding arrangements, limiting policy opportunities and public awareness</w:t>
      </w:r>
      <w:r>
        <w:t xml:space="preserve">. </w:t>
      </w:r>
      <w:r w:rsidRPr="00A30845">
        <w:t>Families and communities do not have visibility of funding allocations, particularly how student loadings flow through to schools. Data is often collected, but this information is not always published. This limits the ability of the school system to meet community expectations of transparency in education and how investment or policy changes impact student outcomes.</w:t>
      </w:r>
    </w:p>
    <w:p w14:paraId="6D9478FB" w14:textId="0379E252" w:rsidR="00C13F18" w:rsidRDefault="00C13F18" w:rsidP="00BB708D">
      <w:r>
        <w:t xml:space="preserve">The </w:t>
      </w:r>
      <w:r w:rsidRPr="000A7C6C">
        <w:rPr>
          <w:b/>
          <w:bCs/>
        </w:rPr>
        <w:t>settings of the current NSRA</w:t>
      </w:r>
      <w:r>
        <w:t xml:space="preserve"> </w:t>
      </w:r>
      <w:r w:rsidRPr="00024870">
        <w:rPr>
          <w:b/>
        </w:rPr>
        <w:t>do not support long</w:t>
      </w:r>
      <w:r>
        <w:rPr>
          <w:b/>
        </w:rPr>
        <w:t>-</w:t>
      </w:r>
      <w:r w:rsidRPr="00024870">
        <w:rPr>
          <w:b/>
        </w:rPr>
        <w:t>term reform or innovation</w:t>
      </w:r>
      <w:r>
        <w:rPr>
          <w:b/>
          <w:bCs/>
        </w:rPr>
        <w:t xml:space="preserve"> (theme seven)</w:t>
      </w:r>
      <w:r>
        <w:t xml:space="preserve">. </w:t>
      </w:r>
      <w:r w:rsidRPr="00A30845">
        <w:t xml:space="preserve">The five-year timeframe for the current NSRA limits the potential for longer-term, strategic reform. </w:t>
      </w:r>
      <w:r w:rsidRPr="00A30845">
        <w:lastRenderedPageBreak/>
        <w:t>Commitments such as Closing the Gap Priority Reforms are also not captured in the current NSRA, preventing governments from being held to account for implementing them in the education system.</w:t>
      </w:r>
      <w:r>
        <w:t xml:space="preserve"> Progress of the reforms is also not shared publicly, impeding public trust and appetite for improvement and innovation.</w:t>
      </w:r>
    </w:p>
    <w:p w14:paraId="73F22E1D" w14:textId="77777777" w:rsidR="00C13F18" w:rsidRDefault="00C13F18" w:rsidP="00BB708D">
      <w:pPr>
        <w:pStyle w:val="Heading4"/>
      </w:pPr>
      <w:bookmarkStart w:id="47" w:name="_Toc147257146"/>
      <w:bookmarkStart w:id="48" w:name="_Toc147302830"/>
      <w:bookmarkStart w:id="49" w:name="_Toc152855311"/>
      <w:r>
        <w:t>Some issues cut across multiple thematic challenges</w:t>
      </w:r>
      <w:bookmarkEnd w:id="47"/>
      <w:bookmarkEnd w:id="48"/>
      <w:bookmarkEnd w:id="49"/>
    </w:p>
    <w:p w14:paraId="2CE01555" w14:textId="77777777" w:rsidR="00C13F18" w:rsidRDefault="00C13F18" w:rsidP="00BB708D">
      <w:r>
        <w:t>The Panel has identified issues that cut across all seven themes identified above, including the principle of subsidiarity, student complexity and school funding.</w:t>
      </w:r>
    </w:p>
    <w:p w14:paraId="2B9F2F07" w14:textId="749972ED" w:rsidR="00C13F18" w:rsidRDefault="00C13F18" w:rsidP="00BB708D">
      <w:r>
        <w:t xml:space="preserve">The SRS was developed based on the </w:t>
      </w:r>
      <w:r w:rsidRPr="001222C6">
        <w:rPr>
          <w:b/>
        </w:rPr>
        <w:t>principle of subsidiarity and flexibility</w:t>
      </w:r>
      <w:r>
        <w:t xml:space="preserve">, with the acknowledgement that systems and schools are best placed to know and meet the needs of their students. </w:t>
      </w:r>
      <w:r>
        <w:rPr>
          <w:rStyle w:val="eop"/>
          <w:rFonts w:ascii="Calibri" w:hAnsi="Calibri" w:cs="Calibri"/>
          <w:color w:val="000000"/>
          <w:shd w:val="clear" w:color="auto" w:fill="FFFFFF"/>
        </w:rPr>
        <w:t xml:space="preserve">Subsidiarity provides </w:t>
      </w:r>
      <w:r w:rsidR="004D23AA">
        <w:rPr>
          <w:rStyle w:val="eop"/>
          <w:rFonts w:ascii="Calibri" w:hAnsi="Calibri" w:cs="Calibri"/>
          <w:color w:val="000000"/>
          <w:shd w:val="clear" w:color="auto" w:fill="FFFFFF"/>
        </w:rPr>
        <w:t>a</w:t>
      </w:r>
      <w:r>
        <w:rPr>
          <w:rStyle w:val="eop"/>
          <w:rFonts w:ascii="Calibri" w:hAnsi="Calibri" w:cs="Calibri"/>
          <w:color w:val="000000"/>
          <w:shd w:val="clear" w:color="auto" w:fill="FFFFFF"/>
        </w:rPr>
        <w:t xml:space="preserve">pproved </w:t>
      </w:r>
      <w:r w:rsidR="004D23AA">
        <w:rPr>
          <w:rStyle w:val="eop"/>
          <w:rFonts w:ascii="Calibri" w:hAnsi="Calibri" w:cs="Calibri"/>
          <w:color w:val="000000"/>
          <w:shd w:val="clear" w:color="auto" w:fill="FFFFFF"/>
        </w:rPr>
        <w:t>a</w:t>
      </w:r>
      <w:r>
        <w:rPr>
          <w:rStyle w:val="eop"/>
          <w:rFonts w:ascii="Calibri" w:hAnsi="Calibri" w:cs="Calibri"/>
          <w:color w:val="000000"/>
          <w:shd w:val="clear" w:color="auto" w:fill="FFFFFF"/>
        </w:rPr>
        <w:t>uthorities with the ability to re-allocate SRS funding across their schools according to their own needs-based funding model.</w:t>
      </w:r>
    </w:p>
    <w:p w14:paraId="14DBEE85" w14:textId="0F17FE36" w:rsidR="00C13F18" w:rsidRDefault="00C13F18" w:rsidP="00BB708D">
      <w:r>
        <w:t xml:space="preserve">Some stakeholders noted that a national approach was important to ensure consistency and a focus on certain issues, such as student outcomes. Many stakeholders also called for greater transparency in system-level funding models to provide confidence as to how funds are invested, particularly the additional loadings provided for equity cohorts. However, the Panel also heard that </w:t>
      </w:r>
      <w:r w:rsidR="004D23AA">
        <w:t>a</w:t>
      </w:r>
      <w:r>
        <w:t xml:space="preserve">pproved </w:t>
      </w:r>
      <w:r w:rsidR="004D23AA">
        <w:t>a</w:t>
      </w:r>
      <w:r>
        <w:t>uthorities, schools and teachers needed flexibility to implement initiatives and respond to local contexts.</w:t>
      </w:r>
    </w:p>
    <w:p w14:paraId="545A2906" w14:textId="77777777" w:rsidR="00C13F18" w:rsidRDefault="00C13F18" w:rsidP="00BB708D">
      <w:r>
        <w:t xml:space="preserve">The Panel considers that there is an attainable balance between subsidiarity and greater consistency which would deliver improved outcomes and transparency. Some practices will be relevant regardless of location – for example, adapting teaching to individual student needs – but certain elements of these supports could be tailored at the local level. </w:t>
      </w:r>
      <w:r w:rsidRPr="00A30845">
        <w:t>In developing the recommendations and this report, the Panel maintains the principle of subsidiarity while also looking to address issues of consistency, funding transparency and accountability to ensure the system works effectively and delivers not just better outcomes but also public confidence.</w:t>
      </w:r>
    </w:p>
    <w:p w14:paraId="57554A66" w14:textId="1AD1AF3F" w:rsidR="00C13F18" w:rsidRDefault="00C13F18" w:rsidP="1D8654F9">
      <w:pPr>
        <w:rPr>
          <w:rStyle w:val="normaltextrun"/>
          <w:rFonts w:ascii="Calibri" w:hAnsi="Calibri" w:cs="Calibri"/>
        </w:rPr>
      </w:pPr>
      <w:r>
        <w:t xml:space="preserve">There has been an increase in the </w:t>
      </w:r>
      <w:r w:rsidRPr="00DE610F">
        <w:rPr>
          <w:b/>
          <w:bCs/>
        </w:rPr>
        <w:t>number of students</w:t>
      </w:r>
      <w:r>
        <w:rPr>
          <w:b/>
          <w:bCs/>
        </w:rPr>
        <w:t xml:space="preserve"> identified as having</w:t>
      </w:r>
      <w:r w:rsidRPr="00DE610F">
        <w:rPr>
          <w:b/>
          <w:bCs/>
        </w:rPr>
        <w:t xml:space="preserve"> a disability</w:t>
      </w:r>
      <w:r w:rsidRPr="00CA3C00">
        <w:t>.</w:t>
      </w:r>
      <w:r>
        <w:t xml:space="preserve"> </w:t>
      </w:r>
      <w:r w:rsidRPr="00A30845">
        <w:t>In 2022, 22.5 per cent of school students in Australia received an educational adjustment due to their disability, up from 18 per cent in 2015.</w:t>
      </w:r>
      <w:r w:rsidRPr="00A30845">
        <w:rPr>
          <w:rStyle w:val="EndnoteReference"/>
        </w:rPr>
        <w:endnoteReference w:id="46"/>
      </w:r>
      <w:r w:rsidRPr="00A30845">
        <w:t xml:space="preserve"> The majority of students with disability are enrolled in government schools,</w:t>
      </w:r>
      <w:r w:rsidRPr="00A30845">
        <w:rPr>
          <w:rStyle w:val="EndnoteReference"/>
        </w:rPr>
        <w:endnoteReference w:id="47"/>
      </w:r>
      <w:r w:rsidR="00674EB1">
        <w:t xml:space="preserve"> and attend</w:t>
      </w:r>
      <w:r w:rsidRPr="00A30845">
        <w:t xml:space="preserve"> mainstream schools.</w:t>
      </w:r>
      <w:r w:rsidRPr="00A30845">
        <w:rPr>
          <w:rStyle w:val="EndnoteReference"/>
        </w:rPr>
        <w:endnoteReference w:id="48"/>
      </w:r>
      <w:r>
        <w:t xml:space="preserve"> </w:t>
      </w:r>
    </w:p>
    <w:p w14:paraId="21E4BAAD" w14:textId="5D61163B" w:rsidR="00C13F18" w:rsidRDefault="00C13F18" w:rsidP="00BB708D">
      <w:pPr>
        <w:rPr>
          <w:rStyle w:val="normaltextrun"/>
          <w:rFonts w:ascii="Calibri" w:hAnsi="Calibri" w:cs="Calibri"/>
        </w:rPr>
      </w:pPr>
      <w:r>
        <w:t>There has also been an increase in the number of students identified as having complex needs and many children have also experienced trauma. For example, t</w:t>
      </w:r>
      <w:r>
        <w:rPr>
          <w:rStyle w:val="normaltextrun"/>
          <w:rFonts w:ascii="Calibri" w:hAnsi="Calibri" w:cs="Calibri"/>
        </w:rPr>
        <w:t xml:space="preserve">he Australian Child Maltreatment Study found that over 62 per cent of Australians experienced maltreatment in childhood, highlighting the need for </w:t>
      </w:r>
      <w:r w:rsidRPr="71AC87B5">
        <w:rPr>
          <w:rStyle w:val="normaltextrun"/>
          <w:rFonts w:ascii="Calibri" w:hAnsi="Calibri" w:cs="Calibri"/>
        </w:rPr>
        <w:t>trauma</w:t>
      </w:r>
      <w:r>
        <w:rPr>
          <w:rStyle w:val="normaltextrun"/>
          <w:rFonts w:ascii="Calibri" w:hAnsi="Calibri" w:cs="Calibri"/>
        </w:rPr>
        <w:t>-</w:t>
      </w:r>
      <w:r w:rsidRPr="71AC87B5">
        <w:rPr>
          <w:rStyle w:val="normaltextrun"/>
          <w:rFonts w:ascii="Calibri" w:hAnsi="Calibri" w:cs="Calibri"/>
        </w:rPr>
        <w:t>informed</w:t>
      </w:r>
      <w:r>
        <w:rPr>
          <w:rStyle w:val="normaltextrun"/>
          <w:rFonts w:ascii="Calibri" w:hAnsi="Calibri" w:cs="Calibri"/>
        </w:rPr>
        <w:t xml:space="preserve"> practice within schools.</w:t>
      </w:r>
      <w:r>
        <w:rPr>
          <w:rStyle w:val="EndnoteReference"/>
          <w:rFonts w:ascii="Calibri" w:hAnsi="Calibri" w:cs="Calibri"/>
        </w:rPr>
        <w:endnoteReference w:id="49"/>
      </w:r>
      <w:r>
        <w:t xml:space="preserve"> Complexity can also be compounded by disruptive behaviour in schools, with 37 per cent of Australian lower secondary school principals reporting weekly intimidation or bullying among students.</w:t>
      </w:r>
      <w:r>
        <w:rPr>
          <w:rStyle w:val="EndnoteReference"/>
        </w:rPr>
        <w:endnoteReference w:id="50"/>
      </w:r>
    </w:p>
    <w:p w14:paraId="5EDA3D1D" w14:textId="173A6E1E" w:rsidR="00C13F18" w:rsidRDefault="00C13F18" w:rsidP="00BB708D">
      <w:pPr>
        <w:rPr>
          <w:rStyle w:val="EndnoteReference"/>
        </w:rPr>
      </w:pPr>
      <w:r>
        <w:t xml:space="preserve">The combination of increasing numbers of students requiring adjustments, increasing numbers of students with complex needs, disruptive behaviour, and students being exposed to trauma can create a complex environment for leaders, teachers and students.  </w:t>
      </w:r>
      <w:r w:rsidRPr="00A30845">
        <w:t>The Panel heard that this increase in student complexity can result in higher workload and mental load and affect the ability of teachers and schools to prepare for and teach effectively.</w:t>
      </w:r>
    </w:p>
    <w:p w14:paraId="75675933" w14:textId="77777777" w:rsidR="00C13F18" w:rsidRDefault="00C13F18" w:rsidP="00BB708D">
      <w:r>
        <w:lastRenderedPageBreak/>
        <w:t xml:space="preserve">Although the Commonwealth and states and territories committed to the SRS funding model following the first Gonski </w:t>
      </w:r>
      <w:r w:rsidDel="00193959">
        <w:t>R</w:t>
      </w:r>
      <w:r>
        <w:t>eview</w:t>
      </w:r>
      <w:r w:rsidRPr="006271C1">
        <w:rPr>
          <w:b/>
          <w:bCs/>
        </w:rPr>
        <w:t xml:space="preserve">, </w:t>
      </w:r>
      <w:r w:rsidRPr="00604E5E">
        <w:rPr>
          <w:b/>
          <w:bCs/>
        </w:rPr>
        <w:t>some schools are still not being funded to the minimum standard</w:t>
      </w:r>
      <w:r>
        <w:t>. This is most pronounced for government schools, with 98 per cent still being funded below the SRS on average.</w:t>
      </w:r>
      <w:r>
        <w:rPr>
          <w:rStyle w:val="EndnoteReference"/>
        </w:rPr>
        <w:endnoteReference w:id="51"/>
      </w:r>
    </w:p>
    <w:p w14:paraId="18D5E74D" w14:textId="6EBD497A" w:rsidR="00C13F18" w:rsidRDefault="00C13F18" w:rsidP="00BB708D">
      <w:r>
        <w:t>The Panel notes the commitment from the Commonwealth Minister for Education and the Australian Government to work with state and territory governments to get every school to 100 per cent of its SRS. While the Australian Capital Territory is at 100 per cent, and New South Wales has committed to get every school to 100 per cent</w:t>
      </w:r>
      <w:r>
        <w:rPr>
          <w:rStyle w:val="EndnoteReference"/>
        </w:rPr>
        <w:endnoteReference w:id="52"/>
      </w:r>
      <w:r>
        <w:t xml:space="preserve">, </w:t>
      </w:r>
      <w:r w:rsidDel="00FB36FF">
        <w:t xml:space="preserve">other states and territories </w:t>
      </w:r>
      <w:r>
        <w:t>do not currently have agreed trajectories or commitments to reach 100 per cent of the SRS.</w:t>
      </w:r>
    </w:p>
    <w:p w14:paraId="61172C7E" w14:textId="0F20653C" w:rsidR="00C13F18" w:rsidRDefault="00C13F18" w:rsidP="00BB708D">
      <w:r w:rsidRPr="00A30845">
        <w:t>Underfunding of schools, and government schools in particular, is undermining other reform efforts, with real implications for student educational and wellbeing outcomes, teacher attraction and retention, and ultimately confidence in the public education system.</w:t>
      </w:r>
      <w:r>
        <w:t xml:space="preserve"> Governments should work together to address this issue as a priority and fund government schools to 100 per cent of the SRS. Governments should also work together to get the small number of non-government schools who are not fully funded to their full SRS.</w:t>
      </w:r>
    </w:p>
    <w:p w14:paraId="5112CE77" w14:textId="77777777" w:rsidR="00C13F18" w:rsidRDefault="00C13F18" w:rsidP="00BB708D">
      <w:pPr>
        <w:pStyle w:val="Heading3"/>
      </w:pPr>
      <w:bookmarkStart w:id="50" w:name="_Toc147257147"/>
      <w:bookmarkStart w:id="51" w:name="_Toc147302831"/>
      <w:bookmarkStart w:id="52" w:name="_Toc152855312"/>
      <w:r>
        <w:t>Bringing the Mparntwe vision to life will improve Australian schools</w:t>
      </w:r>
      <w:bookmarkEnd w:id="50"/>
      <w:bookmarkEnd w:id="51"/>
      <w:bookmarkEnd w:id="52"/>
    </w:p>
    <w:p w14:paraId="59878C43" w14:textId="27517F4B" w:rsidR="00C13F18" w:rsidRDefault="00C13F18" w:rsidP="1D8654F9">
      <w:pPr>
        <w:spacing w:after="160"/>
        <w:rPr>
          <w:noProof/>
        </w:rPr>
      </w:pPr>
      <w:r>
        <w:t>The challenges set out above are not insurmountable. Change is possible and is already happening in many schools and jurisdictions across the country because of the skill, passion and determination of the educator workforce, the genuine goodwill from system administrators, partnerships with communities and families, and inspirational young Australians striving to reach their full potential. National p</w:t>
      </w:r>
      <w:r w:rsidRPr="00354FF3">
        <w:t>rogress requires a renewed effort</w:t>
      </w:r>
      <w:r>
        <w:t xml:space="preserve"> by governments, school systems and approved authorities </w:t>
      </w:r>
      <w:r w:rsidRPr="00354FF3">
        <w:t xml:space="preserve">to systematise </w:t>
      </w:r>
      <w:r>
        <w:t xml:space="preserve">new policies and </w:t>
      </w:r>
      <w:r w:rsidRPr="00354FF3">
        <w:t>good practice across all schools and jurisdictions</w:t>
      </w:r>
      <w:r>
        <w:t xml:space="preserve">, with local adaptation to support success. The </w:t>
      </w:r>
      <w:r w:rsidRPr="1D8654F9">
        <w:rPr>
          <w:i/>
          <w:iCs/>
        </w:rPr>
        <w:t xml:space="preserve">2019 Alice Springs (Mparntwe) Education Declaration </w:t>
      </w:r>
      <w:r>
        <w:t>(Mparntwe) sets out a vision for Australia’s education system, which the Panel has placed at the centre of its deliberations.</w:t>
      </w:r>
      <w:r>
        <w:rPr>
          <w:rStyle w:val="EndnoteReference"/>
        </w:rPr>
        <w:endnoteReference w:id="53"/>
      </w:r>
    </w:p>
    <w:p w14:paraId="401CC8CC" w14:textId="77777777" w:rsidR="00C13F18" w:rsidRDefault="00C13F18" w:rsidP="00BB708D">
      <w:pPr>
        <w:spacing w:after="160"/>
        <w:rPr>
          <w:noProof/>
        </w:rPr>
      </w:pPr>
      <w:r>
        <w:rPr>
          <w:noProof/>
        </w:rPr>
        <mc:AlternateContent>
          <mc:Choice Requires="wps">
            <w:drawing>
              <wp:inline distT="0" distB="0" distL="0" distR="0" wp14:anchorId="652D88FE" wp14:editId="1EED6645">
                <wp:extent cx="5494020" cy="1403985"/>
                <wp:effectExtent l="0" t="0" r="0" b="0"/>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403985"/>
                        </a:xfrm>
                        <a:prstGeom prst="rect">
                          <a:avLst/>
                        </a:prstGeom>
                        <a:noFill/>
                        <a:ln w="9525">
                          <a:noFill/>
                          <a:miter lim="800000"/>
                          <a:headEnd/>
                          <a:tailEnd/>
                        </a:ln>
                      </wps:spPr>
                      <wps:txbx>
                        <w:txbxContent>
                          <w:p w14:paraId="45123CAE" w14:textId="77777777" w:rsidR="00C13F18" w:rsidRPr="0034229A" w:rsidRDefault="00C13F18" w:rsidP="00BB708D">
                            <w:pPr>
                              <w:pBdr>
                                <w:top w:val="single" w:sz="24" w:space="9" w:color="3D8CAD" w:themeColor="accent1"/>
                                <w:bottom w:val="single" w:sz="24" w:space="8" w:color="3D8CAD" w:themeColor="accent1"/>
                              </w:pBdr>
                              <w:spacing w:after="0"/>
                              <w:rPr>
                                <w:i/>
                                <w:color w:val="3D8CAD" w:themeColor="accent1"/>
                                <w:sz w:val="24"/>
                                <w:szCs w:val="24"/>
                              </w:rPr>
                            </w:pPr>
                            <w:r>
                              <w:rPr>
                                <w:i/>
                                <w:color w:val="3D8CAD" w:themeColor="accent1"/>
                                <w:sz w:val="24"/>
                                <w:szCs w:val="24"/>
                              </w:rPr>
                              <w:t xml:space="preserve">Our vision is for </w:t>
                            </w:r>
                            <w:r w:rsidRPr="0034229A">
                              <w:rPr>
                                <w:i/>
                                <w:color w:val="3D8CAD" w:themeColor="accent1"/>
                                <w:sz w:val="24"/>
                                <w:szCs w:val="24"/>
                              </w:rPr>
                              <w:t>a world class</w:t>
                            </w:r>
                            <w:r>
                              <w:rPr>
                                <w:i/>
                                <w:color w:val="3D8CAD" w:themeColor="accent1"/>
                                <w:sz w:val="24"/>
                                <w:szCs w:val="24"/>
                              </w:rPr>
                              <w:t xml:space="preserve"> </w:t>
                            </w:r>
                            <w:r w:rsidRPr="0034229A">
                              <w:rPr>
                                <w:i/>
                                <w:color w:val="3D8CAD" w:themeColor="accent1"/>
                                <w:sz w:val="24"/>
                                <w:szCs w:val="24"/>
                              </w:rPr>
                              <w:t>education system that encourages</w:t>
                            </w:r>
                            <w:r>
                              <w:rPr>
                                <w:i/>
                                <w:color w:val="3D8CAD" w:themeColor="accent1"/>
                                <w:sz w:val="24"/>
                                <w:szCs w:val="24"/>
                              </w:rPr>
                              <w:t xml:space="preserve"> </w:t>
                            </w:r>
                            <w:r w:rsidRPr="0034229A">
                              <w:rPr>
                                <w:i/>
                                <w:color w:val="3D8CAD" w:themeColor="accent1"/>
                                <w:sz w:val="24"/>
                                <w:szCs w:val="24"/>
                              </w:rPr>
                              <w:t>and supports every student to</w:t>
                            </w:r>
                            <w:r>
                              <w:rPr>
                                <w:i/>
                                <w:color w:val="3D8CAD" w:themeColor="accent1"/>
                                <w:sz w:val="24"/>
                                <w:szCs w:val="24"/>
                              </w:rPr>
                              <w:t xml:space="preserve"> </w:t>
                            </w:r>
                            <w:r w:rsidRPr="0034229A">
                              <w:rPr>
                                <w:i/>
                                <w:color w:val="3D8CAD" w:themeColor="accent1"/>
                                <w:sz w:val="24"/>
                                <w:szCs w:val="24"/>
                              </w:rPr>
                              <w:t>be the very best they can be,</w:t>
                            </w:r>
                            <w:r>
                              <w:rPr>
                                <w:i/>
                                <w:color w:val="3D8CAD" w:themeColor="accent1"/>
                                <w:sz w:val="24"/>
                                <w:szCs w:val="24"/>
                              </w:rPr>
                              <w:t xml:space="preserve"> </w:t>
                            </w:r>
                            <w:r w:rsidRPr="0034229A">
                              <w:rPr>
                                <w:i/>
                                <w:color w:val="3D8CAD" w:themeColor="accent1"/>
                                <w:sz w:val="24"/>
                                <w:szCs w:val="24"/>
                              </w:rPr>
                              <w:t>no matter where they live or</w:t>
                            </w:r>
                            <w:r>
                              <w:rPr>
                                <w:i/>
                                <w:color w:val="3D8CAD" w:themeColor="accent1"/>
                                <w:sz w:val="24"/>
                                <w:szCs w:val="24"/>
                              </w:rPr>
                              <w:t xml:space="preserve"> </w:t>
                            </w:r>
                            <w:r w:rsidRPr="0034229A">
                              <w:rPr>
                                <w:i/>
                                <w:color w:val="3D8CAD" w:themeColor="accent1"/>
                                <w:sz w:val="24"/>
                                <w:szCs w:val="24"/>
                              </w:rPr>
                              <w:t>what kind of learning challenges</w:t>
                            </w:r>
                            <w:r>
                              <w:rPr>
                                <w:i/>
                                <w:color w:val="3D8CAD" w:themeColor="accent1"/>
                                <w:sz w:val="24"/>
                                <w:szCs w:val="24"/>
                              </w:rPr>
                              <w:t xml:space="preserve"> </w:t>
                            </w:r>
                            <w:r w:rsidRPr="0034229A">
                              <w:rPr>
                                <w:i/>
                                <w:color w:val="3D8CAD" w:themeColor="accent1"/>
                                <w:sz w:val="24"/>
                                <w:szCs w:val="24"/>
                              </w:rPr>
                              <w:t>they may face.</w:t>
                            </w:r>
                          </w:p>
                        </w:txbxContent>
                      </wps:txbx>
                      <wps:bodyPr rot="0" vert="horz" wrap="square" lIns="91440" tIns="45720" rIns="91440" bIns="45720" anchor="t" anchorCtr="0">
                        <a:spAutoFit/>
                      </wps:bodyPr>
                    </wps:wsp>
                  </a:graphicData>
                </a:graphic>
              </wp:inline>
            </w:drawing>
          </mc:Choice>
          <mc:Fallback>
            <w:pict>
              <v:shape w14:anchorId="652D88FE" id="Text Box 3" o:spid="_x0000_s1027" type="#_x0000_t202" style="width:432.6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j8We/AEAANUDAAAOAAAAZHJzL2Uyb0RvYy54bWysU9uO0zAQfUfiHyy/0yQlhTZqulp2KUJa&#10;LtLCBziO01jYHmO7TcrXM3ay3QreEHmwxp74zJwzx9ubUStyEs5LMDUtFjklwnBopTnU9Pu3/as1&#10;JT4w0zIFRtT0LDy92b18sR1sJZbQg2qFIwhifDXYmvYh2CrLPO+FZn4BVhhMduA0C7h1h6x1bEB0&#10;rbJlnr/JBnCtdcCF93h6PyXpLuF3neDhS9d5EYiqKfYW0urS2sQ1221ZdXDM9pLPbbB/6EIzabDo&#10;BeqeBUaOTv4FpSV34KELCw46g66TXCQOyKbI/2Dz2DMrEhcUx9uLTP7/wfLPp0f71ZEwvoMRB5hI&#10;ePsA/IcnBu56Zg7i1jkYesFaLFxEybLB+mq+GqX2lY8gzfAJWhwyOwZIQGPndFQFeRJExwGcL6KL&#10;MRCOh6tyU+ZLTHHMFWX+erNepRqserpunQ8fBGgSg5o6nGqCZ6cHH2I7rHr6JVYzsJdKpckqQ4aa&#10;blbLVbpwldEyoPGU1DVd5/GbrBBZvjdtuhyYVFOMBZSZaUemE+cwNiOR7axJVKGB9ow6OJh8hu8C&#10;gx7cL0oG9FhN/c8jc4IS9dGglpuiLKMp06ZcvY0quOtMc51hhiNUTQMlU3gXkpEjZW9vUfO9TGo8&#10;dzK3jN5JIs0+j+a83qe/nl/j7jcAAAD//wMAUEsDBBQABgAIAAAAIQAFtD1r2gAAAAUBAAAPAAAA&#10;ZHJzL2Rvd25yZXYueG1sTI9PS8NAEMXvgt9hGcGb3STQUmI2pfgHPHixxvs0O2aD2dmQnTbpt3f1&#10;opeBx3u895tqt/hBnWmKfWAD+SoDRdwG23NnoHl/vtuCioJscQhMBi4UYVdfX1VY2jDzG50P0qlU&#10;wrFEA05kLLWOrSOPcRVG4uR9hsmjJDl12k44p3I/6CLLNtpjz2nB4UgPjtqvw8kbELH7/NI8+fjy&#10;sbw+zi5r19gYc3uz7O9BCS3yF4Yf/IQOdWI6hhPbqAYD6RH5vcnbbtYFqKOBoshz0HWl/9PX3wAA&#10;AP//AwBQSwECLQAUAAYACAAAACEAtoM4kv4AAADhAQAAEwAAAAAAAAAAAAAAAAAAAAAAW0NvbnRl&#10;bnRfVHlwZXNdLnhtbFBLAQItABQABgAIAAAAIQA4/SH/1gAAAJQBAAALAAAAAAAAAAAAAAAAAC8B&#10;AABfcmVscy8ucmVsc1BLAQItABQABgAIAAAAIQAij8We/AEAANUDAAAOAAAAAAAAAAAAAAAAAC4C&#10;AABkcnMvZTJvRG9jLnhtbFBLAQItABQABgAIAAAAIQAFtD1r2gAAAAUBAAAPAAAAAAAAAAAAAAAA&#10;AFYEAABkcnMvZG93bnJldi54bWxQSwUGAAAAAAQABADzAAAAXQUAAAAA&#10;" filled="f" stroked="f">
                <v:textbox style="mso-fit-shape-to-text:t">
                  <w:txbxContent>
                    <w:p w14:paraId="45123CAE" w14:textId="77777777" w:rsidR="00C13F18" w:rsidRPr="0034229A" w:rsidRDefault="00C13F18" w:rsidP="00BB708D">
                      <w:pPr>
                        <w:pBdr>
                          <w:top w:val="single" w:sz="24" w:space="9" w:color="3D8CAD" w:themeColor="accent1"/>
                          <w:bottom w:val="single" w:sz="24" w:space="8" w:color="3D8CAD" w:themeColor="accent1"/>
                        </w:pBdr>
                        <w:spacing w:after="0"/>
                        <w:rPr>
                          <w:i/>
                          <w:color w:val="3D8CAD" w:themeColor="accent1"/>
                          <w:sz w:val="24"/>
                          <w:szCs w:val="24"/>
                        </w:rPr>
                      </w:pPr>
                      <w:r>
                        <w:rPr>
                          <w:i/>
                          <w:color w:val="3D8CAD" w:themeColor="accent1"/>
                          <w:sz w:val="24"/>
                          <w:szCs w:val="24"/>
                        </w:rPr>
                        <w:t xml:space="preserve">Our vision is for </w:t>
                      </w:r>
                      <w:r w:rsidRPr="0034229A">
                        <w:rPr>
                          <w:i/>
                          <w:color w:val="3D8CAD" w:themeColor="accent1"/>
                          <w:sz w:val="24"/>
                          <w:szCs w:val="24"/>
                        </w:rPr>
                        <w:t>a world class</w:t>
                      </w:r>
                      <w:r>
                        <w:rPr>
                          <w:i/>
                          <w:color w:val="3D8CAD" w:themeColor="accent1"/>
                          <w:sz w:val="24"/>
                          <w:szCs w:val="24"/>
                        </w:rPr>
                        <w:t xml:space="preserve"> </w:t>
                      </w:r>
                      <w:r w:rsidRPr="0034229A">
                        <w:rPr>
                          <w:i/>
                          <w:color w:val="3D8CAD" w:themeColor="accent1"/>
                          <w:sz w:val="24"/>
                          <w:szCs w:val="24"/>
                        </w:rPr>
                        <w:t>education system that encourages</w:t>
                      </w:r>
                      <w:r>
                        <w:rPr>
                          <w:i/>
                          <w:color w:val="3D8CAD" w:themeColor="accent1"/>
                          <w:sz w:val="24"/>
                          <w:szCs w:val="24"/>
                        </w:rPr>
                        <w:t xml:space="preserve"> </w:t>
                      </w:r>
                      <w:r w:rsidRPr="0034229A">
                        <w:rPr>
                          <w:i/>
                          <w:color w:val="3D8CAD" w:themeColor="accent1"/>
                          <w:sz w:val="24"/>
                          <w:szCs w:val="24"/>
                        </w:rPr>
                        <w:t>and supports every student to</w:t>
                      </w:r>
                      <w:r>
                        <w:rPr>
                          <w:i/>
                          <w:color w:val="3D8CAD" w:themeColor="accent1"/>
                          <w:sz w:val="24"/>
                          <w:szCs w:val="24"/>
                        </w:rPr>
                        <w:t xml:space="preserve"> </w:t>
                      </w:r>
                      <w:r w:rsidRPr="0034229A">
                        <w:rPr>
                          <w:i/>
                          <w:color w:val="3D8CAD" w:themeColor="accent1"/>
                          <w:sz w:val="24"/>
                          <w:szCs w:val="24"/>
                        </w:rPr>
                        <w:t>be the very best they can be,</w:t>
                      </w:r>
                      <w:r>
                        <w:rPr>
                          <w:i/>
                          <w:color w:val="3D8CAD" w:themeColor="accent1"/>
                          <w:sz w:val="24"/>
                          <w:szCs w:val="24"/>
                        </w:rPr>
                        <w:t xml:space="preserve"> </w:t>
                      </w:r>
                      <w:r w:rsidRPr="0034229A">
                        <w:rPr>
                          <w:i/>
                          <w:color w:val="3D8CAD" w:themeColor="accent1"/>
                          <w:sz w:val="24"/>
                          <w:szCs w:val="24"/>
                        </w:rPr>
                        <w:t>no matter where they live or</w:t>
                      </w:r>
                      <w:r>
                        <w:rPr>
                          <w:i/>
                          <w:color w:val="3D8CAD" w:themeColor="accent1"/>
                          <w:sz w:val="24"/>
                          <w:szCs w:val="24"/>
                        </w:rPr>
                        <w:t xml:space="preserve"> </w:t>
                      </w:r>
                      <w:r w:rsidRPr="0034229A">
                        <w:rPr>
                          <w:i/>
                          <w:color w:val="3D8CAD" w:themeColor="accent1"/>
                          <w:sz w:val="24"/>
                          <w:szCs w:val="24"/>
                        </w:rPr>
                        <w:t>what kind of learning challenges</w:t>
                      </w:r>
                      <w:r>
                        <w:rPr>
                          <w:i/>
                          <w:color w:val="3D8CAD" w:themeColor="accent1"/>
                          <w:sz w:val="24"/>
                          <w:szCs w:val="24"/>
                        </w:rPr>
                        <w:t xml:space="preserve"> </w:t>
                      </w:r>
                      <w:r w:rsidRPr="0034229A">
                        <w:rPr>
                          <w:i/>
                          <w:color w:val="3D8CAD" w:themeColor="accent1"/>
                          <w:sz w:val="24"/>
                          <w:szCs w:val="24"/>
                        </w:rPr>
                        <w:t>they may face.</w:t>
                      </w:r>
                    </w:p>
                  </w:txbxContent>
                </v:textbox>
                <w10:anchorlock/>
              </v:shape>
            </w:pict>
          </mc:Fallback>
        </mc:AlternateContent>
      </w:r>
    </w:p>
    <w:p w14:paraId="2B500783" w14:textId="77777777" w:rsidR="00C13F18" w:rsidRDefault="00C13F18" w:rsidP="00BB708D">
      <w:pPr>
        <w:spacing w:after="160"/>
      </w:pPr>
      <w:r w:rsidRPr="00A30845">
        <w:t>This vision is not a reality yet because of the lack of strong follow-up actions and funding to embed good practice in every classroom, school and system following Mparntwe.</w:t>
      </w:r>
      <w:r w:rsidRPr="00354FF3">
        <w:t xml:space="preserve"> The recommendations in this Review set out the </w:t>
      </w:r>
      <w:r>
        <w:t xml:space="preserve">policies and </w:t>
      </w:r>
      <w:r w:rsidRPr="00354FF3">
        <w:t xml:space="preserve">reforms that </w:t>
      </w:r>
      <w:r>
        <w:t>will</w:t>
      </w:r>
      <w:r w:rsidRPr="00354FF3">
        <w:t xml:space="preserve"> ensure good practice is implemented across the system, intentionally and not by chance.</w:t>
      </w:r>
      <w:r>
        <w:t xml:space="preserve"> This will help bring the Mparntwe vision to life and support Australian children to reach their full potential by making progress against its two goals:</w:t>
      </w:r>
    </w:p>
    <w:p w14:paraId="383CF86B" w14:textId="77777777" w:rsidR="00C13F18" w:rsidRDefault="00C13F18" w:rsidP="00FA4F9F">
      <w:pPr>
        <w:pStyle w:val="ListParagraph"/>
        <w:numPr>
          <w:ilvl w:val="0"/>
          <w:numId w:val="21"/>
        </w:numPr>
        <w:spacing w:after="160"/>
      </w:pPr>
      <w:r>
        <w:t>The Australian education system promotes excellence and equity.</w:t>
      </w:r>
    </w:p>
    <w:p w14:paraId="1612F3D2" w14:textId="77777777" w:rsidR="00C13F18" w:rsidRDefault="00C13F18" w:rsidP="00FA4F9F">
      <w:pPr>
        <w:pStyle w:val="ListParagraph"/>
        <w:numPr>
          <w:ilvl w:val="0"/>
          <w:numId w:val="21"/>
        </w:numPr>
        <w:spacing w:after="160"/>
      </w:pPr>
      <w:r>
        <w:t>All young Australians become confident and creative individuals, successful lifelong learners, and active and informed members of the community.</w:t>
      </w:r>
    </w:p>
    <w:p w14:paraId="702075AF" w14:textId="2657EB9D" w:rsidR="00C13F18" w:rsidRDefault="00C13F18" w:rsidP="00BB708D">
      <w:pPr>
        <w:spacing w:after="160"/>
      </w:pPr>
      <w:r>
        <w:t xml:space="preserve">These two goals capture the purpose of education in Australia. Strong foundational literacy and numeracy skills support students to develop deep knowledge across broader curriculum areas however students need much more than this; they need to be able to thrive in the context of rapid social, technological, environmental and economic change. Students need to develop their cultural, </w:t>
      </w:r>
      <w:r>
        <w:lastRenderedPageBreak/>
        <w:t>intellectual, physical, social, emotional, moral, spiritual and wellbeing skills and identities to keep learning throughout life.</w:t>
      </w:r>
    </w:p>
    <w:p w14:paraId="284FB5D5" w14:textId="77777777" w:rsidR="00C13F18" w:rsidRDefault="00C13F18" w:rsidP="00BB708D">
      <w:pPr>
        <w:spacing w:after="160"/>
      </w:pPr>
      <w:r>
        <w:t>Australia is not alone in pursuing a broad and ambitious purpose for education. The OECD Learning Compass 2030 sets out an aspirational vision for the future of education. It emphasises the need for students to learn to navigate themselves through unfamiliar contexts by developing a broad range of competencies, core foundations and transformative competencies. The United Nations Educational, Scientific and Cultural Organisation (UNESCO) Futures of Education report similarly envisions an ambitious purpose of education for the future, identifying several proposals and calls to action in pursuit of a new social contract for education.</w:t>
      </w:r>
    </w:p>
    <w:p w14:paraId="41A86D75" w14:textId="06296958" w:rsidR="00C13F18" w:rsidRDefault="00C13F18" w:rsidP="0028151D">
      <w:pPr>
        <w:spacing w:after="160"/>
      </w:pPr>
      <w:r w:rsidRPr="0028151D">
        <w:t xml:space="preserve">The Productivity Commission called for the next school funding agreements to clearly articulate a theory of change linking reforms to the long-term outcomes. With this in mind, the Panel has identified seven reform directions   underpinned by specific measurable and evidence-based actions (recommendations) that could be prioritised through the next Agreement to achieve the vision of a better and fairer education system. These reforms, recommendations, targets and measures create a clear pathway through which governments, school systems and approved authorities, in collaboration with system stakeholders, can better target their efforts and investment to improve student learning outcomes.  </w:t>
      </w:r>
    </w:p>
    <w:p w14:paraId="3A99839B" w14:textId="3F341E2E" w:rsidR="00C13F18" w:rsidRDefault="00C13F18" w:rsidP="0028151D">
      <w:pPr>
        <w:spacing w:after="160"/>
      </w:pPr>
      <w:r w:rsidRPr="0028151D">
        <w:t xml:space="preserve">Critical to the successful implementation of the reform agenda in all jurisdictions, school systems and approved authorities will be appropriate sequencing and prioritisation. The Panel have outlined the logic underpinning the recommendations and have deliberately focused on the elements necessary for successful implementation – being a clear vision, specific and measurable outcomes, tangible interventions and mechanisms for measurement.  </w:t>
      </w:r>
    </w:p>
    <w:p w14:paraId="7D6A5B8A" w14:textId="4D1A7B25" w:rsidR="00C13F18" w:rsidRDefault="00C13F18" w:rsidP="0028151D">
      <w:pPr>
        <w:spacing w:after="160"/>
      </w:pPr>
      <w:r w:rsidRPr="0028151D">
        <w:t>The Panel has emphasised throughout the report the holistic development of all students (anchored in the foundation skills of literacy and numeracy), the importance of collaboration among educators and schools leaders with community, the criticality of continuing to enhance educator’s skills and knowledge, and importance of positive, culturally safe learning cultures and the opportunities for pedagogical innovation anchored in evidence. This approach to reform must be seen by governments, school systems and approved authorities as systemic change and be adapted and embedded in a way that has regard for local context and lasting sustainable change.</w:t>
      </w:r>
      <w:r w:rsidRPr="1D8654F9">
        <w:rPr>
          <w:rFonts w:ascii="Calibri" w:eastAsia="Calibri" w:hAnsi="Calibri" w:cs="Calibri"/>
          <w:color w:val="D13438"/>
          <w:u w:val="single"/>
        </w:rPr>
        <w:t xml:space="preserve">  </w:t>
      </w:r>
      <w:r w:rsidRPr="1D8654F9">
        <w:rPr>
          <w:rFonts w:ascii="Calibri" w:eastAsia="Calibri" w:hAnsi="Calibri" w:cs="Calibri"/>
          <w:color w:val="D13438"/>
          <w:lang w:val="en-GB"/>
        </w:rPr>
        <w:t xml:space="preserve"> </w:t>
      </w:r>
    </w:p>
    <w:p w14:paraId="14FF7E94" w14:textId="15F6BF34" w:rsidR="00C13F18" w:rsidRDefault="00C13F18" w:rsidP="00BB708D">
      <w:pPr>
        <w:spacing w:after="160"/>
      </w:pPr>
      <w:r w:rsidRPr="0028151D">
        <w:rPr>
          <w:b/>
        </w:rPr>
        <w:t>S</w:t>
      </w:r>
      <w:r w:rsidRPr="1D8654F9">
        <w:rPr>
          <w:b/>
          <w:bCs/>
        </w:rPr>
        <w:t>even reform directions</w:t>
      </w:r>
      <w:r>
        <w:t xml:space="preserve"> from the seven themes should be considered by both the government and non-government sectors to collectively support progress towards the Mparntwe goals:</w:t>
      </w:r>
    </w:p>
    <w:p w14:paraId="28A7B135" w14:textId="77777777" w:rsidR="00C13F18" w:rsidRDefault="00C13F18" w:rsidP="00FA4F9F">
      <w:pPr>
        <w:pStyle w:val="ListParagraph"/>
        <w:numPr>
          <w:ilvl w:val="0"/>
          <w:numId w:val="22"/>
        </w:numPr>
        <w:spacing w:after="160"/>
      </w:pPr>
      <w:r>
        <w:t>Provide all students with the support they need to lift their learning outcomes.</w:t>
      </w:r>
    </w:p>
    <w:p w14:paraId="444615FF" w14:textId="77777777" w:rsidR="00C13F18" w:rsidRDefault="00C13F18" w:rsidP="00FA4F9F">
      <w:pPr>
        <w:pStyle w:val="ListParagraph"/>
        <w:numPr>
          <w:ilvl w:val="0"/>
          <w:numId w:val="22"/>
        </w:numPr>
        <w:spacing w:after="160"/>
      </w:pPr>
      <w:r>
        <w:t>Improve equity so that all students access an excellent education and the supports they need.</w:t>
      </w:r>
    </w:p>
    <w:p w14:paraId="4FC6A603" w14:textId="77777777" w:rsidR="00C13F18" w:rsidRDefault="00C13F18" w:rsidP="00FA4F9F">
      <w:pPr>
        <w:pStyle w:val="ListParagraph"/>
        <w:numPr>
          <w:ilvl w:val="0"/>
          <w:numId w:val="22"/>
        </w:numPr>
        <w:spacing w:after="160"/>
      </w:pPr>
      <w:r>
        <w:t>Improve student wellbeing by prioritising investment and measuring impact.</w:t>
      </w:r>
    </w:p>
    <w:p w14:paraId="12DB9AC8" w14:textId="77777777" w:rsidR="00C13F18" w:rsidRDefault="00C13F18" w:rsidP="00FA4F9F">
      <w:pPr>
        <w:pStyle w:val="ListParagraph"/>
        <w:numPr>
          <w:ilvl w:val="0"/>
          <w:numId w:val="22"/>
        </w:numPr>
        <w:spacing w:after="160"/>
      </w:pPr>
      <w:r>
        <w:t>Recognise and support educators and school leaders by prioritising high-impact reforms and monitoring progress.</w:t>
      </w:r>
    </w:p>
    <w:p w14:paraId="0DCDAE65" w14:textId="77777777" w:rsidR="00C13F18" w:rsidRDefault="00C13F18" w:rsidP="00FA4F9F">
      <w:pPr>
        <w:pStyle w:val="ListParagraph"/>
        <w:numPr>
          <w:ilvl w:val="0"/>
          <w:numId w:val="22"/>
        </w:numPr>
        <w:spacing w:after="160"/>
      </w:pPr>
      <w:r>
        <w:t>Collect and use data to inform evidence-based decision-making with a focus on lifting outcomes.</w:t>
      </w:r>
    </w:p>
    <w:p w14:paraId="26A813F6" w14:textId="77777777" w:rsidR="00C13F18" w:rsidRDefault="00C13F18" w:rsidP="00FA4F9F">
      <w:pPr>
        <w:pStyle w:val="ListParagraph"/>
        <w:numPr>
          <w:ilvl w:val="0"/>
          <w:numId w:val="22"/>
        </w:numPr>
        <w:spacing w:after="160"/>
      </w:pPr>
      <w:r>
        <w:t>Establish transparency and accountability mechanisms that build public trust and provide a foundation to improve student outcomes.</w:t>
      </w:r>
    </w:p>
    <w:p w14:paraId="191291D9" w14:textId="77777777" w:rsidR="00C13F18" w:rsidRDefault="00C13F18" w:rsidP="00FA4F9F">
      <w:pPr>
        <w:pStyle w:val="ListParagraph"/>
        <w:numPr>
          <w:ilvl w:val="0"/>
          <w:numId w:val="22"/>
        </w:numPr>
        <w:spacing w:after="160"/>
      </w:pPr>
      <w:r>
        <w:t>Establish governance mechanisms to support a structured approach to continuous improvement.</w:t>
      </w:r>
    </w:p>
    <w:p w14:paraId="7871DE43" w14:textId="77777777" w:rsidR="00C13F18" w:rsidRDefault="00C13F18" w:rsidP="00BB708D">
      <w:pPr>
        <w:spacing w:after="160"/>
      </w:pPr>
      <w:r>
        <w:lastRenderedPageBreak/>
        <w:t xml:space="preserve">Across the seven reform directions, the Panel has </w:t>
      </w:r>
      <w:r w:rsidRPr="00726DE3">
        <w:t xml:space="preserve">made </w:t>
      </w:r>
      <w:r w:rsidRPr="006F2318">
        <w:t>24 recommendations</w:t>
      </w:r>
      <w:r>
        <w:t xml:space="preserve"> to create a better and fairer education system.</w:t>
      </w:r>
    </w:p>
    <w:p w14:paraId="4368A587" w14:textId="77777777" w:rsidR="00C13F18" w:rsidRPr="00A30845" w:rsidRDefault="00C13F18" w:rsidP="00BB708D">
      <w:pPr>
        <w:spacing w:after="160"/>
      </w:pPr>
      <w:r w:rsidRPr="00A30845">
        <w:t>Some recommendations are designed to be implemented within a short- or medium</w:t>
      </w:r>
      <w:r w:rsidRPr="00A30845">
        <w:noBreakHyphen/>
        <w:t>term horizon because of the presence of a strong evidence base, a supportive stakeholder environment or a low cost and relatively straightforward implementation.</w:t>
      </w:r>
    </w:p>
    <w:p w14:paraId="20A3092E" w14:textId="77777777" w:rsidR="00C13F18" w:rsidRDefault="00C13F18" w:rsidP="00BB708D">
      <w:pPr>
        <w:spacing w:after="160"/>
      </w:pPr>
      <w:r w:rsidRPr="00A30845">
        <w:t xml:space="preserve">Other recommendations are more complex and will require more groundwork to achieve. Stakeholders have emphasised the need for long-term commitment and sufficient time for reforms to gain traction and impact to be monitored. For this reason, the Panel recommends that the next </w:t>
      </w:r>
      <w:r w:rsidRPr="00A30845" w:rsidDel="0089264C">
        <w:t>Agreement</w:t>
      </w:r>
      <w:r w:rsidRPr="00A30845">
        <w:t xml:space="preserve"> be set over a period of 10 years, with shorter bilateral terms and an opportunity to formally review after 5 years.</w:t>
      </w:r>
    </w:p>
    <w:p w14:paraId="59EF04F1" w14:textId="740D6DA4" w:rsidR="00C13F18" w:rsidRDefault="00C13F18" w:rsidP="1D8654F9">
      <w:pPr>
        <w:spacing w:after="160"/>
      </w:pPr>
      <w:r>
        <w:t xml:space="preserve">The Panel has also identified a number of findings which align with the seven reform directions. The findings reflect feedback received during the consultation process as key areas for action, however have not been included as recommendations as they were either outside the Terms of Reference for the Review, or there was not a clear pathway to implementation. </w:t>
      </w:r>
    </w:p>
    <w:p w14:paraId="29A3FB16" w14:textId="77777777" w:rsidR="00C13F18" w:rsidRDefault="00C13F18" w:rsidP="00BB708D">
      <w:pPr>
        <w:spacing w:after="160"/>
      </w:pPr>
      <w:r w:rsidRPr="00A30845">
        <w:t>The reform directions are supported by measurable and achievable targets, which are designed to be national in scope. Bilateral agreements can augment the national targets with jurisdiction-specific targets and reforms. Trajectories for the achievement of targets should be identified in bilateral agreements and reported publicly.</w:t>
      </w:r>
    </w:p>
    <w:p w14:paraId="12E43883" w14:textId="3611E736" w:rsidR="00C13F18" w:rsidRDefault="00C13F18" w:rsidP="00BB708D">
      <w:pPr>
        <w:spacing w:after="160"/>
      </w:pPr>
      <w:r w:rsidRPr="007E4AEE">
        <w:t>With a unified purpose of bringing the Mparntwe</w:t>
      </w:r>
      <w:r>
        <w:t xml:space="preserve"> vision to life, and placing students at the centre of all deliberations, the Panel believes there is a real opportunity for the next </w:t>
      </w:r>
      <w:r w:rsidDel="007E58BC">
        <w:t>school agreement</w:t>
      </w:r>
      <w:r>
        <w:t xml:space="preserve"> to set up our next generation and the Australian economy for success (see Box </w:t>
      </w:r>
      <w:r w:rsidR="003D16C9">
        <w:t>5</w:t>
      </w:r>
      <w:r>
        <w:t>).</w:t>
      </w:r>
    </w:p>
    <w:tbl>
      <w:tblPr>
        <w:tblStyle w:val="GridTable4-Accent31"/>
        <w:tblW w:w="5000" w:type="pct"/>
        <w:shd w:val="clear" w:color="auto" w:fill="D9D9D9"/>
        <w:tblLook w:val="0400" w:firstRow="0" w:lastRow="0" w:firstColumn="0" w:lastColumn="0" w:noHBand="0" w:noVBand="1"/>
      </w:tblPr>
      <w:tblGrid>
        <w:gridCol w:w="8996"/>
      </w:tblGrid>
      <w:tr w:rsidR="00C13F18" w:rsidRPr="00340097" w14:paraId="0F3388F3" w14:textId="77777777" w:rsidTr="00485F51">
        <w:trPr>
          <w:cnfStyle w:val="000000100000" w:firstRow="0" w:lastRow="0" w:firstColumn="0" w:lastColumn="0" w:oddVBand="0" w:evenVBand="0" w:oddHBand="1" w:evenHBand="0" w:firstRowFirstColumn="0" w:firstRowLastColumn="0" w:lastRowFirstColumn="0" w:lastRowLastColumn="0"/>
          <w:trHeight w:val="821"/>
        </w:trPr>
        <w:tc>
          <w:tcPr>
            <w:tcW w:w="0" w:type="pct"/>
            <w:tcBorders>
              <w:top w:val="single" w:sz="12" w:space="0" w:color="808080" w:themeColor="accent6" w:themeShade="80"/>
              <w:left w:val="single" w:sz="12" w:space="0" w:color="808080" w:themeColor="accent6" w:themeShade="80"/>
              <w:bottom w:val="single" w:sz="12" w:space="0" w:color="808080" w:themeColor="accent6" w:themeShade="80"/>
              <w:right w:val="single" w:sz="12" w:space="0" w:color="808080" w:themeColor="accent6" w:themeShade="80"/>
            </w:tcBorders>
            <w:shd w:val="clear" w:color="auto" w:fill="D9D9D9" w:themeFill="accent6" w:themeFillShade="D9"/>
          </w:tcPr>
          <w:p w14:paraId="5858B1EF" w14:textId="67DFDABB" w:rsidR="00C13F18" w:rsidRPr="00C674B8" w:rsidRDefault="00C13F18">
            <w:pPr>
              <w:spacing w:line="256" w:lineRule="auto"/>
              <w:jc w:val="center"/>
              <w:textAlignment w:val="baseline"/>
              <w:rPr>
                <w:rFonts w:eastAsia="Calibri" w:cstheme="minorHAnsi"/>
                <w:b/>
                <w:color w:val="000000"/>
              </w:rPr>
            </w:pPr>
            <w:r w:rsidRPr="00C674B8">
              <w:rPr>
                <w:rFonts w:eastAsia="Calibri" w:cstheme="minorHAnsi"/>
                <w:b/>
                <w:color w:val="000000"/>
                <w:u w:val="single"/>
              </w:rPr>
              <w:t xml:space="preserve">Box </w:t>
            </w:r>
            <w:r w:rsidR="003D16C9" w:rsidRPr="00C674B8">
              <w:rPr>
                <w:rFonts w:eastAsia="Calibri" w:cstheme="minorHAnsi"/>
                <w:b/>
                <w:color w:val="000000"/>
                <w:u w:val="single"/>
              </w:rPr>
              <w:t>5</w:t>
            </w:r>
            <w:r w:rsidRPr="00C674B8">
              <w:rPr>
                <w:rFonts w:eastAsia="Calibri" w:cstheme="minorHAnsi"/>
                <w:b/>
                <w:color w:val="000000"/>
                <w:u w:val="single"/>
              </w:rPr>
              <w:t>: The reform agenda presented in this Review outlines a pathway to bringing the Mparntwe vision to life</w:t>
            </w:r>
          </w:p>
          <w:p w14:paraId="5DAF0E71" w14:textId="447A9984" w:rsidR="00C13F18" w:rsidRDefault="00C13F18">
            <w:pPr>
              <w:spacing w:line="256" w:lineRule="auto"/>
              <w:textAlignment w:val="baseline"/>
              <w:rPr>
                <w:rFonts w:eastAsia="Times New Roman" w:cstheme="minorHAnsi"/>
                <w:b/>
                <w:color w:val="0D0D0D"/>
              </w:rPr>
            </w:pPr>
            <w:r>
              <w:rPr>
                <w:rFonts w:eastAsia="Times New Roman" w:cstheme="minorHAnsi"/>
                <w:color w:val="0D0D0D"/>
              </w:rPr>
              <w:t>The reforms in this Review will strengthen Australia’s school education system and b</w:t>
            </w:r>
            <w:r w:rsidRPr="002B7B71">
              <w:rPr>
                <w:rFonts w:eastAsia="Times New Roman" w:cstheme="minorHAnsi"/>
                <w:color w:val="0D0D0D"/>
              </w:rPr>
              <w:t xml:space="preserve">ring the Mparntwe </w:t>
            </w:r>
            <w:r>
              <w:rPr>
                <w:rFonts w:eastAsia="Times New Roman" w:cstheme="minorHAnsi"/>
                <w:color w:val="0D0D0D"/>
              </w:rPr>
              <w:t>v</w:t>
            </w:r>
            <w:r w:rsidRPr="002B7B71">
              <w:rPr>
                <w:rFonts w:eastAsia="Times New Roman" w:cstheme="minorHAnsi"/>
                <w:color w:val="0D0D0D"/>
              </w:rPr>
              <w:t xml:space="preserve">ision to life. </w:t>
            </w:r>
            <w:r>
              <w:rPr>
                <w:rFonts w:eastAsia="Times New Roman" w:cstheme="minorHAnsi"/>
                <w:color w:val="0D0D0D"/>
              </w:rPr>
              <w:t>A</w:t>
            </w:r>
            <w:r w:rsidRPr="002B7B71">
              <w:rPr>
                <w:rFonts w:eastAsia="Times New Roman" w:cstheme="minorHAnsi"/>
                <w:color w:val="0D0D0D"/>
              </w:rPr>
              <w:t xml:space="preserve">ddressing inequalities through the school system is essential to achieving this </w:t>
            </w:r>
            <w:r>
              <w:rPr>
                <w:rFonts w:eastAsia="Times New Roman" w:cstheme="minorHAnsi"/>
                <w:color w:val="0D0D0D"/>
              </w:rPr>
              <w:t>v</w:t>
            </w:r>
            <w:r w:rsidRPr="002B7B71">
              <w:rPr>
                <w:rFonts w:eastAsia="Times New Roman" w:cstheme="minorHAnsi"/>
                <w:color w:val="0D0D0D"/>
              </w:rPr>
              <w:t xml:space="preserve">ision but will not be sufficient to achieve equity of education. Implementation of the full reform agenda is necessary to ensure Australia’s school system </w:t>
            </w:r>
            <w:r w:rsidRPr="00D533DE">
              <w:rPr>
                <w:rFonts w:eastAsia="Times New Roman" w:cstheme="minorHAnsi"/>
                <w:color w:val="0D0D0D"/>
              </w:rPr>
              <w:t>p</w:t>
            </w:r>
            <w:r w:rsidRPr="00D533DE">
              <w:rPr>
                <w:rFonts w:cstheme="minorHAnsi"/>
                <w:color w:val="0D0D0D"/>
              </w:rPr>
              <w:t>rovides</w:t>
            </w:r>
            <w:r w:rsidRPr="002B7B71">
              <w:rPr>
                <w:rFonts w:eastAsia="Times New Roman" w:cstheme="minorHAnsi"/>
                <w:color w:val="0D0D0D"/>
              </w:rPr>
              <w:t xml:space="preserve"> high-quality and equitable education to all students.</w:t>
            </w:r>
          </w:p>
          <w:p w14:paraId="1FC9DF1E" w14:textId="77777777" w:rsidR="00C13F18" w:rsidRDefault="00C13F18">
            <w:pPr>
              <w:spacing w:line="256" w:lineRule="auto"/>
              <w:textAlignment w:val="baseline"/>
              <w:rPr>
                <w:rFonts w:eastAsia="Times New Roman"/>
                <w:b/>
                <w:color w:val="0D0D0D" w:themeColor="text1" w:themeTint="F2"/>
              </w:rPr>
            </w:pPr>
            <w:r w:rsidRPr="41680FA9">
              <w:rPr>
                <w:rFonts w:eastAsia="Times New Roman"/>
                <w:color w:val="0D0D0D" w:themeColor="text1" w:themeTint="F2"/>
              </w:rPr>
              <w:t>The seven</w:t>
            </w:r>
            <w:r>
              <w:rPr>
                <w:rFonts w:eastAsia="Times New Roman"/>
                <w:color w:val="0D0D0D" w:themeColor="text1" w:themeTint="F2"/>
              </w:rPr>
              <w:t xml:space="preserve"> </w:t>
            </w:r>
            <w:r w:rsidRPr="41680FA9">
              <w:rPr>
                <w:rFonts w:eastAsia="Times New Roman"/>
                <w:color w:val="0D0D0D" w:themeColor="text1" w:themeTint="F2"/>
              </w:rPr>
              <w:t xml:space="preserve">reform directions outlined in this Review </w:t>
            </w:r>
            <w:r>
              <w:rPr>
                <w:rFonts w:eastAsia="Times New Roman"/>
                <w:color w:val="0D0D0D" w:themeColor="text1" w:themeTint="F2"/>
              </w:rPr>
              <w:t>respond to</w:t>
            </w:r>
            <w:r w:rsidRPr="41680FA9">
              <w:rPr>
                <w:rFonts w:eastAsia="Times New Roman"/>
                <w:color w:val="0D0D0D" w:themeColor="text1" w:themeTint="F2"/>
              </w:rPr>
              <w:t xml:space="preserve"> challenges currently facing the school system as heard from stakeholders across Australia. The reforms will support the needs of all students, with a strong emphasis on improving student achievement</w:t>
            </w:r>
            <w:r>
              <w:rPr>
                <w:rFonts w:eastAsia="Times New Roman"/>
                <w:color w:val="0D0D0D" w:themeColor="text1" w:themeTint="F2"/>
              </w:rPr>
              <w:t xml:space="preserve"> and</w:t>
            </w:r>
            <w:r w:rsidRPr="41680FA9">
              <w:rPr>
                <w:rFonts w:eastAsia="Times New Roman"/>
                <w:color w:val="0D0D0D" w:themeColor="text1" w:themeTint="F2"/>
              </w:rPr>
              <w:t xml:space="preserve"> wellbeing and supporting Australia’s education workforce. The recommendations that support the reform directions set out policies and actions that will </w:t>
            </w:r>
            <w:r>
              <w:rPr>
                <w:rFonts w:eastAsia="Times New Roman"/>
                <w:color w:val="0D0D0D" w:themeColor="text1" w:themeTint="F2"/>
              </w:rPr>
              <w:t>improve</w:t>
            </w:r>
            <w:r w:rsidRPr="41680FA9">
              <w:rPr>
                <w:rFonts w:eastAsia="Times New Roman"/>
                <w:color w:val="0D0D0D" w:themeColor="text1" w:themeTint="F2"/>
              </w:rPr>
              <w:t xml:space="preserve"> </w:t>
            </w:r>
            <w:r>
              <w:rPr>
                <w:rFonts w:eastAsia="Times New Roman"/>
                <w:color w:val="0D0D0D" w:themeColor="text1" w:themeTint="F2"/>
              </w:rPr>
              <w:t xml:space="preserve">the </w:t>
            </w:r>
            <w:r w:rsidRPr="41680FA9">
              <w:rPr>
                <w:rFonts w:eastAsia="Times New Roman"/>
                <w:color w:val="0D0D0D" w:themeColor="text1" w:themeTint="F2"/>
              </w:rPr>
              <w:t>school system, intentionally and not by chance, and should be embedded in the next national school agreement.</w:t>
            </w:r>
          </w:p>
          <w:p w14:paraId="1E81421D" w14:textId="2E603FB6" w:rsidR="00C13F18" w:rsidRDefault="00C13F18">
            <w:pPr>
              <w:spacing w:line="256" w:lineRule="auto"/>
              <w:textAlignment w:val="baseline"/>
              <w:rPr>
                <w:rFonts w:eastAsia="Times New Roman" w:cstheme="minorHAnsi"/>
                <w:b/>
                <w:color w:val="0D0D0D"/>
              </w:rPr>
            </w:pPr>
            <w:r w:rsidRPr="00ED7EF7">
              <w:rPr>
                <w:rFonts w:eastAsia="Times New Roman" w:cstheme="minorHAnsi"/>
                <w:color w:val="0D0D0D"/>
              </w:rPr>
              <w:t>To ensure these recommendations are effectively implemented, it is crucial that governments, school systems and approved authorities work collaboratively to uplift educational excellence and equity in all jurisdictions and in all sectors.</w:t>
            </w:r>
            <w:r w:rsidRPr="002B7B71">
              <w:rPr>
                <w:rFonts w:eastAsia="Times New Roman" w:cstheme="minorHAnsi"/>
                <w:color w:val="0D0D0D"/>
              </w:rPr>
              <w:t xml:space="preserve"> In addition, it is crucial that the reform directions are effectively measured and reported on by embedding targets in the next </w:t>
            </w:r>
            <w:r w:rsidRPr="002B7B71" w:rsidDel="007E58BC">
              <w:rPr>
                <w:rFonts w:eastAsia="Times New Roman" w:cstheme="minorHAnsi"/>
                <w:color w:val="0D0D0D"/>
              </w:rPr>
              <w:t>national school agreement</w:t>
            </w:r>
            <w:r w:rsidRPr="002B7B71">
              <w:rPr>
                <w:rFonts w:eastAsia="Times New Roman" w:cstheme="minorHAnsi"/>
                <w:color w:val="0D0D0D"/>
              </w:rPr>
              <w:t>.</w:t>
            </w:r>
          </w:p>
          <w:p w14:paraId="5FD21F8F" w14:textId="3D78EC07" w:rsidR="00C13F18" w:rsidRDefault="00C13F18">
            <w:pPr>
              <w:spacing w:line="256" w:lineRule="auto"/>
              <w:textAlignment w:val="baseline"/>
              <w:rPr>
                <w:rFonts w:eastAsia="Times New Roman" w:cstheme="minorHAnsi"/>
                <w:b/>
                <w:color w:val="0D0D0D"/>
              </w:rPr>
            </w:pPr>
            <w:r w:rsidRPr="002B7B71">
              <w:rPr>
                <w:rFonts w:eastAsia="Times New Roman" w:cstheme="minorHAnsi"/>
                <w:color w:val="0D0D0D"/>
              </w:rPr>
              <w:t>Targets are essential to focusing effort, holding governments</w:t>
            </w:r>
            <w:r>
              <w:rPr>
                <w:rFonts w:eastAsia="Times New Roman" w:cstheme="minorHAnsi"/>
                <w:color w:val="0D0D0D"/>
              </w:rPr>
              <w:t>, school systems and approved authorities</w:t>
            </w:r>
            <w:r w:rsidRPr="002B7B71">
              <w:rPr>
                <w:rFonts w:eastAsia="Times New Roman" w:cstheme="minorHAnsi"/>
                <w:color w:val="0D0D0D"/>
              </w:rPr>
              <w:t xml:space="preserve"> to account, and building public awareness of the reform agenda. The targets outlined </w:t>
            </w:r>
            <w:r w:rsidRPr="002B7B71">
              <w:rPr>
                <w:rFonts w:eastAsia="Times New Roman" w:cstheme="minorHAnsi"/>
                <w:color w:val="0D0D0D"/>
              </w:rPr>
              <w:lastRenderedPageBreak/>
              <w:t xml:space="preserve">in this Review are ambitious national measures that have been designed to focus effort and investment on </w:t>
            </w:r>
            <w:r>
              <w:rPr>
                <w:rFonts w:eastAsia="Times New Roman" w:cstheme="minorHAnsi"/>
                <w:color w:val="0D0D0D"/>
              </w:rPr>
              <w:t>ensuring</w:t>
            </w:r>
            <w:r w:rsidRPr="00D0445D">
              <w:rPr>
                <w:rFonts w:eastAsia="Times New Roman" w:cstheme="minorHAnsi"/>
                <w:color w:val="0D0D0D"/>
              </w:rPr>
              <w:t xml:space="preserve"> educational equity and excellence.</w:t>
            </w:r>
          </w:p>
          <w:p w14:paraId="1B11A6AA" w14:textId="77777777" w:rsidR="00C13F18" w:rsidRPr="00340097" w:rsidRDefault="00C13F18">
            <w:pPr>
              <w:spacing w:line="256" w:lineRule="auto"/>
              <w:textAlignment w:val="baseline"/>
              <w:rPr>
                <w:rFonts w:ascii="Calibri" w:eastAsia="Times New Roman" w:hAnsi="Calibri" w:cs="Arial"/>
                <w:color w:val="0D0D0D"/>
                <w:sz w:val="20"/>
                <w:szCs w:val="20"/>
              </w:rPr>
            </w:pPr>
            <w:r w:rsidRPr="00B47570">
              <w:rPr>
                <w:rFonts w:eastAsia="Times New Roman" w:cstheme="minorHAnsi"/>
                <w:color w:val="0D0D0D"/>
              </w:rPr>
              <w:t>If implemented systemically and with fidelity, this reform agenda will help bring the Mpar</w:t>
            </w:r>
            <w:r>
              <w:rPr>
                <w:rFonts w:eastAsia="Times New Roman" w:cstheme="minorHAnsi"/>
                <w:color w:val="0D0D0D"/>
              </w:rPr>
              <w:t>n</w:t>
            </w:r>
            <w:r w:rsidRPr="00B47570">
              <w:rPr>
                <w:rFonts w:eastAsia="Times New Roman" w:cstheme="minorHAnsi"/>
                <w:color w:val="0D0D0D"/>
              </w:rPr>
              <w:t>twe vision to life and support all Australian students to reach their full potential.</w:t>
            </w:r>
          </w:p>
        </w:tc>
      </w:tr>
    </w:tbl>
    <w:p w14:paraId="471986CD" w14:textId="77777777" w:rsidR="00C13F18" w:rsidRDefault="00C13F18" w:rsidP="00BB708D">
      <w:pPr>
        <w:spacing w:after="160"/>
      </w:pPr>
    </w:p>
    <w:p w14:paraId="39554CFA" w14:textId="77777777" w:rsidR="00C13F18" w:rsidRDefault="00C13F18" w:rsidP="00485F51">
      <w:r>
        <w:br w:type="page"/>
      </w:r>
    </w:p>
    <w:p w14:paraId="1876D8E2" w14:textId="77777777" w:rsidR="00C13F18" w:rsidRDefault="00C13F18" w:rsidP="00BB708D">
      <w:pPr>
        <w:pStyle w:val="Heading2"/>
      </w:pPr>
      <w:bookmarkStart w:id="53" w:name="_Toc152855313"/>
      <w:r w:rsidRPr="007E3C1B">
        <w:lastRenderedPageBreak/>
        <w:t>Chapter 1: Lifting student outcomes for all students</w:t>
      </w:r>
      <w:bookmarkEnd w:id="53"/>
    </w:p>
    <w:p w14:paraId="226B0336" w14:textId="77777777" w:rsidR="00C13F18" w:rsidRDefault="00C13F18" w:rsidP="00BB708D">
      <w:pPr>
        <w:pBdr>
          <w:top w:val="single" w:sz="4" w:space="1" w:color="auto"/>
          <w:left w:val="single" w:sz="4" w:space="4" w:color="auto"/>
          <w:bottom w:val="single" w:sz="4" w:space="1" w:color="auto"/>
          <w:right w:val="single" w:sz="4" w:space="4" w:color="auto"/>
        </w:pBdr>
        <w:rPr>
          <w:rFonts w:ascii="Calibri" w:eastAsia="Calibri" w:hAnsi="Calibri" w:cs="Calibri"/>
          <w:b/>
        </w:rPr>
      </w:pPr>
      <w:r w:rsidRPr="001B2ADE">
        <w:rPr>
          <w:rFonts w:ascii="Calibri" w:eastAsia="Calibri" w:hAnsi="Calibri" w:cs="Times New Roman"/>
          <w:b/>
        </w:rPr>
        <w:t>Key points:</w:t>
      </w:r>
    </w:p>
    <w:p w14:paraId="7E66EF6D" w14:textId="6303AA3F" w:rsidR="00C13F18" w:rsidRDefault="00C13F18" w:rsidP="00FA4F9F">
      <w:pPr>
        <w:numPr>
          <w:ilvl w:val="0"/>
          <w:numId w:val="39"/>
        </w:numPr>
        <w:pBdr>
          <w:top w:val="single" w:sz="4" w:space="1" w:color="auto"/>
          <w:left w:val="single" w:sz="4" w:space="4" w:color="auto"/>
          <w:bottom w:val="single" w:sz="4" w:space="1" w:color="auto"/>
          <w:right w:val="single" w:sz="4" w:space="4" w:color="auto"/>
        </w:pBdr>
        <w:spacing w:after="0"/>
        <w:ind w:left="360"/>
        <w:contextualSpacing/>
        <w:rPr>
          <w:rFonts w:ascii="Calibri" w:eastAsia="Calibri" w:hAnsi="Calibri" w:cs="Calibri"/>
          <w:color w:val="000000"/>
          <w:bdr w:val="none" w:sz="0" w:space="0" w:color="auto" w:frame="1"/>
        </w:rPr>
      </w:pPr>
      <w:r w:rsidRPr="001B2ADE">
        <w:rPr>
          <w:rFonts w:ascii="Calibri" w:eastAsia="Calibri" w:hAnsi="Calibri" w:cs="Times New Roman"/>
        </w:rPr>
        <w:t>Australia’s school education system is performing well for many students</w:t>
      </w:r>
      <w:r w:rsidR="0090424C" w:rsidRPr="00EF2163">
        <w:rPr>
          <w:rFonts w:ascii="Calibri" w:eastAsia="Calibri" w:hAnsi="Calibri" w:cs="Times New Roman"/>
        </w:rPr>
        <w:t>;</w:t>
      </w:r>
      <w:r w:rsidRPr="00EF2163">
        <w:rPr>
          <w:rFonts w:ascii="Calibri" w:eastAsia="Calibri" w:hAnsi="Calibri" w:cs="Calibri"/>
        </w:rPr>
        <w:t xml:space="preserve"> however</w:t>
      </w:r>
      <w:r w:rsidR="0090424C" w:rsidRPr="00EF2163">
        <w:rPr>
          <w:rFonts w:ascii="Calibri" w:eastAsia="Calibri" w:hAnsi="Calibri" w:cs="Calibri"/>
        </w:rPr>
        <w:t>,</w:t>
      </w:r>
      <w:r>
        <w:rPr>
          <w:rFonts w:ascii="Calibri" w:eastAsia="Calibri" w:hAnsi="Calibri" w:cs="Calibri"/>
        </w:rPr>
        <w:t xml:space="preserve"> </w:t>
      </w:r>
      <w:r w:rsidRPr="001B2ADE">
        <w:rPr>
          <w:rFonts w:ascii="Calibri" w:eastAsia="Calibri" w:hAnsi="Calibri" w:cs="Calibri"/>
        </w:rPr>
        <w:t>academic performance remains mixed, with too many students falling behind</w:t>
      </w:r>
      <w:r>
        <w:rPr>
          <w:rFonts w:ascii="Calibri" w:eastAsia="Calibri" w:hAnsi="Calibri" w:cs="Calibri"/>
        </w:rPr>
        <w:t xml:space="preserve"> and</w:t>
      </w:r>
      <w:r w:rsidRPr="001B2ADE">
        <w:rPr>
          <w:rFonts w:ascii="Calibri" w:eastAsia="Calibri" w:hAnsi="Calibri" w:cs="Calibri"/>
        </w:rPr>
        <w:t xml:space="preserve"> persistent achievement gaps for students from priority equity cohorts.</w:t>
      </w:r>
      <w:r>
        <w:rPr>
          <w:rFonts w:ascii="Calibri" w:eastAsia="Calibri" w:hAnsi="Calibri" w:cs="Calibri"/>
        </w:rPr>
        <w:t xml:space="preserve"> </w:t>
      </w:r>
      <w:r w:rsidRPr="00C27AFD">
        <w:rPr>
          <w:rFonts w:ascii="Calibri" w:eastAsia="Calibri" w:hAnsi="Calibri" w:cs="Calibri"/>
          <w:color w:val="000000"/>
          <w:bdr w:val="none" w:sz="0" w:space="0" w:color="auto" w:frame="1"/>
        </w:rPr>
        <w:t>The performance of high-potential Australian students could also be improved, in line with stronger outcomes in other high-performing countries.</w:t>
      </w:r>
    </w:p>
    <w:p w14:paraId="4DFC2D5F" w14:textId="6D085641" w:rsidR="00C13F18" w:rsidRDefault="00C13F18" w:rsidP="00FA4F9F">
      <w:pPr>
        <w:numPr>
          <w:ilvl w:val="0"/>
          <w:numId w:val="39"/>
        </w:numPr>
        <w:pBdr>
          <w:top w:val="single" w:sz="4" w:space="1" w:color="auto"/>
          <w:left w:val="single" w:sz="4" w:space="4" w:color="auto"/>
          <w:bottom w:val="single" w:sz="4" w:space="1" w:color="auto"/>
          <w:right w:val="single" w:sz="4" w:space="4" w:color="auto"/>
        </w:pBdr>
        <w:spacing w:after="0" w:line="240" w:lineRule="auto"/>
        <w:ind w:left="360"/>
        <w:rPr>
          <w:rFonts w:ascii="Calibri" w:eastAsia="Calibri" w:hAnsi="Calibri" w:cs="Calibri"/>
        </w:rPr>
      </w:pPr>
      <w:r w:rsidRPr="7F5C69C4">
        <w:rPr>
          <w:rFonts w:ascii="Calibri" w:eastAsia="Calibri" w:hAnsi="Calibri" w:cs="Calibri"/>
        </w:rPr>
        <w:t>Greater use of high</w:t>
      </w:r>
      <w:r>
        <w:rPr>
          <w:rFonts w:ascii="Calibri" w:eastAsia="Calibri" w:hAnsi="Calibri" w:cs="Calibri"/>
        </w:rPr>
        <w:t>-</w:t>
      </w:r>
      <w:r w:rsidRPr="7F5C69C4">
        <w:rPr>
          <w:rFonts w:ascii="Calibri" w:eastAsia="Calibri" w:hAnsi="Calibri" w:cs="Calibri"/>
        </w:rPr>
        <w:t>impact, whole-school evidence-based teaching approaches is key to maximising student achievement, particularly for ensuring students have a strong grasp of foundational skills like literacy and numeracy.</w:t>
      </w:r>
      <w:r>
        <w:rPr>
          <w:rFonts w:ascii="Calibri" w:eastAsia="Calibri" w:hAnsi="Calibri" w:cs="Calibri"/>
        </w:rPr>
        <w:t xml:space="preserve"> </w:t>
      </w:r>
    </w:p>
    <w:p w14:paraId="5E656A41" w14:textId="1EA72DB2" w:rsidR="00C13F18" w:rsidRDefault="00C13F18" w:rsidP="00FA4F9F">
      <w:pPr>
        <w:numPr>
          <w:ilvl w:val="0"/>
          <w:numId w:val="39"/>
        </w:numPr>
        <w:pBdr>
          <w:top w:val="single" w:sz="4" w:space="1" w:color="auto"/>
          <w:left w:val="single" w:sz="4" w:space="4" w:color="auto"/>
          <w:bottom w:val="single" w:sz="4" w:space="1" w:color="auto"/>
          <w:right w:val="single" w:sz="4" w:space="4" w:color="auto"/>
        </w:pBdr>
        <w:spacing w:after="0" w:line="240" w:lineRule="auto"/>
        <w:ind w:left="360"/>
        <w:rPr>
          <w:rFonts w:ascii="Calibri" w:eastAsia="Calibri" w:hAnsi="Calibri" w:cs="Calibri"/>
        </w:rPr>
      </w:pPr>
      <w:r w:rsidRPr="001B2ADE">
        <w:rPr>
          <w:rFonts w:ascii="Calibri" w:eastAsia="Calibri" w:hAnsi="Calibri" w:cs="Calibri"/>
        </w:rPr>
        <w:t>Every</w:t>
      </w:r>
      <w:r w:rsidRPr="001B2ADE" w:rsidDel="00C51936">
        <w:rPr>
          <w:rFonts w:ascii="Calibri" w:eastAsia="Calibri" w:hAnsi="Calibri" w:cs="Calibri"/>
        </w:rPr>
        <w:t xml:space="preserve"> </w:t>
      </w:r>
      <w:r>
        <w:rPr>
          <w:rFonts w:ascii="Calibri" w:eastAsia="Calibri" w:hAnsi="Calibri" w:cs="Calibri"/>
        </w:rPr>
        <w:t>classroom</w:t>
      </w:r>
      <w:r w:rsidRPr="001B2ADE">
        <w:rPr>
          <w:rFonts w:ascii="Calibri" w:eastAsia="Calibri" w:hAnsi="Calibri" w:cs="Calibri"/>
        </w:rPr>
        <w:t xml:space="preserve"> should embed a</w:t>
      </w:r>
      <w:r w:rsidRPr="69F58503">
        <w:rPr>
          <w:rFonts w:ascii="Calibri" w:eastAsia="Calibri" w:hAnsi="Calibri" w:cs="Calibri"/>
        </w:rPr>
        <w:t xml:space="preserve"> continuous teaching and learning cycle incorporating an </w:t>
      </w:r>
      <w:r w:rsidRPr="001B2ADE">
        <w:rPr>
          <w:rFonts w:ascii="Calibri" w:eastAsia="Calibri" w:hAnsi="Calibri" w:cs="Calibri"/>
        </w:rPr>
        <w:t>‘</w:t>
      </w:r>
      <w:r w:rsidRPr="69F58503">
        <w:rPr>
          <w:rFonts w:ascii="Calibri" w:eastAsia="Calibri" w:hAnsi="Calibri" w:cs="Calibri"/>
        </w:rPr>
        <w:t>assess</w:t>
      </w:r>
      <w:r w:rsidRPr="001B2ADE">
        <w:rPr>
          <w:rFonts w:ascii="Calibri" w:eastAsia="Calibri" w:hAnsi="Calibri" w:cs="Calibri"/>
        </w:rPr>
        <w:t xml:space="preserve">, </w:t>
      </w:r>
      <w:r w:rsidRPr="69F58503">
        <w:rPr>
          <w:rFonts w:ascii="Calibri" w:eastAsia="Calibri" w:hAnsi="Calibri" w:cs="Calibri"/>
        </w:rPr>
        <w:t>teach</w:t>
      </w:r>
      <w:r>
        <w:rPr>
          <w:rFonts w:ascii="Calibri" w:eastAsia="Calibri" w:hAnsi="Calibri" w:cs="Calibri"/>
        </w:rPr>
        <w:t xml:space="preserve">, </w:t>
      </w:r>
      <w:r w:rsidRPr="69F58503">
        <w:rPr>
          <w:rFonts w:ascii="Calibri" w:eastAsia="Calibri" w:hAnsi="Calibri" w:cs="Calibri"/>
        </w:rPr>
        <w:t xml:space="preserve">assess </w:t>
      </w:r>
      <w:r>
        <w:rPr>
          <w:rFonts w:ascii="Calibri" w:eastAsia="Calibri" w:hAnsi="Calibri" w:cs="Calibri"/>
        </w:rPr>
        <w:t xml:space="preserve">and </w:t>
      </w:r>
      <w:r w:rsidRPr="69F58503">
        <w:rPr>
          <w:rFonts w:ascii="Calibri" w:eastAsia="Calibri" w:hAnsi="Calibri" w:cs="Calibri"/>
        </w:rPr>
        <w:t>adjust</w:t>
      </w:r>
      <w:r>
        <w:rPr>
          <w:rFonts w:ascii="Calibri" w:eastAsia="Calibri" w:hAnsi="Calibri" w:cs="Calibri"/>
        </w:rPr>
        <w:t>’</w:t>
      </w:r>
      <w:r w:rsidRPr="001B2ADE">
        <w:rPr>
          <w:rFonts w:ascii="Calibri" w:eastAsia="Calibri" w:hAnsi="Calibri" w:cs="Calibri"/>
        </w:rPr>
        <w:t xml:space="preserve"> approach to support early identification of student needs, provide targeted and intensive support so students can catch</w:t>
      </w:r>
      <w:r>
        <w:rPr>
          <w:rFonts w:ascii="Calibri" w:eastAsia="Calibri" w:hAnsi="Calibri" w:cs="Calibri"/>
        </w:rPr>
        <w:t xml:space="preserve"> </w:t>
      </w:r>
      <w:r w:rsidRPr="001B2ADE">
        <w:rPr>
          <w:rFonts w:ascii="Calibri" w:eastAsia="Calibri" w:hAnsi="Calibri" w:cs="Calibri"/>
        </w:rPr>
        <w:t>up, and monitor students to ensure they keep up with their peers.</w:t>
      </w:r>
    </w:p>
    <w:p w14:paraId="73AA2A29" w14:textId="0E90D458" w:rsidR="00C13F18" w:rsidRDefault="00C13F18" w:rsidP="00FA4F9F">
      <w:pPr>
        <w:numPr>
          <w:ilvl w:val="0"/>
          <w:numId w:val="39"/>
        </w:numPr>
        <w:pBdr>
          <w:top w:val="single" w:sz="4" w:space="1" w:color="auto"/>
          <w:left w:val="single" w:sz="4" w:space="4" w:color="auto"/>
          <w:bottom w:val="single" w:sz="4" w:space="1" w:color="auto"/>
          <w:right w:val="single" w:sz="4" w:space="4" w:color="auto"/>
        </w:pBdr>
        <w:spacing w:after="0" w:line="240" w:lineRule="auto"/>
        <w:ind w:left="360"/>
        <w:rPr>
          <w:rFonts w:ascii="Calibri" w:eastAsia="Calibri" w:hAnsi="Calibri" w:cs="Calibri"/>
        </w:rPr>
      </w:pPr>
      <w:r w:rsidRPr="001B2ADE">
        <w:rPr>
          <w:rFonts w:ascii="Calibri" w:eastAsia="Calibri" w:hAnsi="Calibri" w:cs="Calibri"/>
        </w:rPr>
        <w:t>Providing</w:t>
      </w:r>
      <w:r w:rsidRPr="001B2ADE" w:rsidDel="00C02671">
        <w:rPr>
          <w:rFonts w:ascii="Calibri" w:eastAsia="Calibri" w:hAnsi="Calibri" w:cs="Calibri"/>
        </w:rPr>
        <w:t xml:space="preserve"> </w:t>
      </w:r>
      <w:r>
        <w:rPr>
          <w:rFonts w:ascii="Calibri" w:eastAsia="Calibri" w:hAnsi="Calibri" w:cs="Calibri"/>
        </w:rPr>
        <w:t>educators</w:t>
      </w:r>
      <w:r w:rsidRPr="001B2ADE">
        <w:rPr>
          <w:rFonts w:ascii="Calibri" w:eastAsia="Calibri" w:hAnsi="Calibri" w:cs="Calibri"/>
        </w:rPr>
        <w:t xml:space="preserve"> with strengthened professional development and collaboration opportunities and better access to robust evidence-based curriculum resources will set them up for success by empowering them to use their teaching expertise more effectively and address individual student needs.</w:t>
      </w:r>
    </w:p>
    <w:p w14:paraId="62204BF9" w14:textId="77777777" w:rsidR="00C13F18" w:rsidRDefault="00C13F18" w:rsidP="00FA4F9F">
      <w:pPr>
        <w:numPr>
          <w:ilvl w:val="0"/>
          <w:numId w:val="39"/>
        </w:numPr>
        <w:pBdr>
          <w:top w:val="single" w:sz="4" w:space="1" w:color="auto"/>
          <w:left w:val="single" w:sz="4" w:space="4" w:color="auto"/>
          <w:bottom w:val="single" w:sz="4" w:space="1" w:color="auto"/>
          <w:right w:val="single" w:sz="4" w:space="4" w:color="auto"/>
        </w:pBdr>
        <w:spacing w:after="0" w:line="240" w:lineRule="auto"/>
        <w:ind w:left="360"/>
        <w:rPr>
          <w:rFonts w:ascii="Calibri" w:eastAsia="Calibri" w:hAnsi="Calibri" w:cs="Calibri"/>
        </w:rPr>
      </w:pPr>
      <w:r w:rsidRPr="00C27AFD">
        <w:rPr>
          <w:rFonts w:ascii="Calibri" w:eastAsia="Calibri" w:hAnsi="Calibri" w:cs="Calibri"/>
        </w:rPr>
        <w:t>Emerging technologies such as artificial intelligence should be harnessed where appropriate to enhance the use of new and evidence-based teaching approaches to engage students.</w:t>
      </w:r>
    </w:p>
    <w:p w14:paraId="0C0F6AA6" w14:textId="77777777" w:rsidR="00C13F18" w:rsidRDefault="00C13F18" w:rsidP="00FA4F9F">
      <w:pPr>
        <w:numPr>
          <w:ilvl w:val="0"/>
          <w:numId w:val="39"/>
        </w:numPr>
        <w:pBdr>
          <w:top w:val="single" w:sz="4" w:space="1" w:color="auto"/>
          <w:left w:val="single" w:sz="4" w:space="4" w:color="auto"/>
          <w:bottom w:val="single" w:sz="4" w:space="1" w:color="auto"/>
          <w:right w:val="single" w:sz="4" w:space="4" w:color="auto"/>
        </w:pBdr>
        <w:spacing w:after="0"/>
        <w:ind w:left="360"/>
        <w:contextualSpacing/>
        <w:rPr>
          <w:rFonts w:ascii="Calibri" w:eastAsia="Calibri" w:hAnsi="Calibri" w:cs="Calibri"/>
        </w:rPr>
      </w:pPr>
      <w:r w:rsidRPr="001B2ADE">
        <w:rPr>
          <w:rFonts w:ascii="Calibri" w:eastAsia="Calibri" w:hAnsi="Calibri" w:cs="Calibri"/>
        </w:rPr>
        <w:t xml:space="preserve">In addition to developing strong foundational literacy and numeracy skills, schools should also </w:t>
      </w:r>
      <w:r>
        <w:rPr>
          <w:rFonts w:ascii="Calibri" w:eastAsia="Calibri" w:hAnsi="Calibri" w:cs="Calibri"/>
        </w:rPr>
        <w:t>teach</w:t>
      </w:r>
      <w:r w:rsidRPr="001B2ADE">
        <w:rPr>
          <w:rFonts w:ascii="Calibri" w:eastAsia="Calibri" w:hAnsi="Calibri" w:cs="Calibri"/>
        </w:rPr>
        <w:t xml:space="preserve"> students knowledge and general capabilities spanning the breadth of the curriculum</w:t>
      </w:r>
      <w:r>
        <w:rPr>
          <w:rFonts w:ascii="Calibri" w:eastAsia="Calibri" w:hAnsi="Calibri" w:cs="Calibri"/>
        </w:rPr>
        <w:t>,</w:t>
      </w:r>
      <w:r w:rsidRPr="001B2ADE">
        <w:rPr>
          <w:rFonts w:ascii="Calibri" w:eastAsia="Calibri" w:hAnsi="Calibri" w:cs="Calibri"/>
        </w:rPr>
        <w:t xml:space="preserve"> along with a range of enriching experiences, to provide students with the best opportunity to reach their full potential.</w:t>
      </w:r>
    </w:p>
    <w:p w14:paraId="467B17F4" w14:textId="77777777" w:rsidR="00C13F18" w:rsidRDefault="00C13F18" w:rsidP="00FA4F9F">
      <w:pPr>
        <w:numPr>
          <w:ilvl w:val="0"/>
          <w:numId w:val="39"/>
        </w:numPr>
        <w:pBdr>
          <w:top w:val="single" w:sz="4" w:space="1" w:color="auto"/>
          <w:left w:val="single" w:sz="4" w:space="4" w:color="auto"/>
          <w:bottom w:val="single" w:sz="4" w:space="1" w:color="auto"/>
          <w:right w:val="single" w:sz="4" w:space="4" w:color="auto"/>
        </w:pBdr>
        <w:spacing w:after="0" w:line="240" w:lineRule="auto"/>
        <w:ind w:left="360"/>
        <w:rPr>
          <w:rFonts w:ascii="Calibri" w:eastAsia="Calibri" w:hAnsi="Calibri" w:cs="Calibri"/>
        </w:rPr>
      </w:pPr>
      <w:r w:rsidRPr="007E4B19">
        <w:rPr>
          <w:rFonts w:ascii="Calibri" w:eastAsia="Calibri" w:hAnsi="Calibri" w:cs="Calibri"/>
        </w:rPr>
        <w:t>Students will be empowered to make informed decisions about further education, training and employment if they understand their individual strengths, interests and aspirations and are provided clear advice about the range of post</w:t>
      </w:r>
      <w:r>
        <w:rPr>
          <w:rFonts w:ascii="Calibri" w:eastAsia="Calibri" w:hAnsi="Calibri" w:cs="Calibri"/>
        </w:rPr>
        <w:t>-</w:t>
      </w:r>
      <w:r w:rsidRPr="007E4B19">
        <w:rPr>
          <w:rFonts w:ascii="Calibri" w:eastAsia="Calibri" w:hAnsi="Calibri" w:cs="Calibri"/>
        </w:rPr>
        <w:t>school pathways early in their schooling.</w:t>
      </w:r>
    </w:p>
    <w:p w14:paraId="7B52C793" w14:textId="6F54D4E7" w:rsidR="00C13F18" w:rsidRDefault="002362F7" w:rsidP="003118EE">
      <w:pPr>
        <w:pStyle w:val="Heading3"/>
      </w:pPr>
      <w:bookmarkStart w:id="54" w:name="_Toc146307981"/>
      <w:bookmarkStart w:id="55" w:name="_Toc147257149"/>
      <w:bookmarkStart w:id="56" w:name="_Toc147493063"/>
      <w:bookmarkStart w:id="57" w:name="_Toc152855314"/>
      <w:r>
        <w:t xml:space="preserve">1.1 </w:t>
      </w:r>
      <w:r w:rsidR="00C13F18" w:rsidRPr="004B16F0">
        <w:t>Context</w:t>
      </w:r>
      <w:bookmarkEnd w:id="54"/>
      <w:bookmarkEnd w:id="55"/>
      <w:bookmarkEnd w:id="56"/>
      <w:bookmarkEnd w:id="57"/>
    </w:p>
    <w:p w14:paraId="31BF4DBC" w14:textId="73AC741F" w:rsidR="00C13F18" w:rsidRDefault="00C13F18" w:rsidP="00BB708D">
      <w:pPr>
        <w:rPr>
          <w:rFonts w:ascii="Calibri" w:eastAsia="Calibri" w:hAnsi="Calibri" w:cs="Times New Roman"/>
        </w:rPr>
      </w:pPr>
      <w:r w:rsidRPr="001B2ADE">
        <w:rPr>
          <w:rFonts w:ascii="Calibri" w:eastAsia="Calibri" w:hAnsi="Calibri" w:cs="Times New Roman"/>
        </w:rPr>
        <w:t xml:space="preserve">The </w:t>
      </w:r>
      <w:r w:rsidRPr="006F2318">
        <w:rPr>
          <w:rFonts w:ascii="Calibri" w:eastAsia="Calibri" w:hAnsi="Calibri" w:cs="Times New Roman"/>
        </w:rPr>
        <w:t>highest performing</w:t>
      </w:r>
      <w:r w:rsidRPr="001B2ADE">
        <w:rPr>
          <w:rFonts w:ascii="Calibri" w:eastAsia="Calibri" w:hAnsi="Calibri" w:cs="Times New Roman"/>
        </w:rPr>
        <w:t xml:space="preserve"> education systems are those that combine excellence with equity, providing students with the</w:t>
      </w:r>
      <w:r>
        <w:rPr>
          <w:rFonts w:ascii="Calibri" w:eastAsia="Calibri" w:hAnsi="Calibri" w:cs="Times New Roman"/>
        </w:rPr>
        <w:t xml:space="preserve"> same</w:t>
      </w:r>
      <w:r w:rsidRPr="001B2ADE">
        <w:rPr>
          <w:rFonts w:ascii="Calibri" w:eastAsia="Calibri" w:hAnsi="Calibri" w:cs="Times New Roman"/>
        </w:rPr>
        <w:t xml:space="preserve"> knowledge, skills and capabilities regardless of their background.</w:t>
      </w:r>
      <w:r w:rsidRPr="001B2ADE">
        <w:rPr>
          <w:rFonts w:ascii="Calibri" w:eastAsia="Calibri" w:hAnsi="Calibri" w:cs="Times New Roman"/>
          <w:vertAlign w:val="superscript"/>
        </w:rPr>
        <w:endnoteReference w:id="54"/>
      </w:r>
      <w:r w:rsidRPr="001B2ADE">
        <w:rPr>
          <w:rFonts w:ascii="Calibri" w:eastAsia="Calibri" w:hAnsi="Calibri" w:cs="Times New Roman"/>
        </w:rPr>
        <w:t xml:space="preserve"> </w:t>
      </w:r>
      <w:r w:rsidRPr="00A30845">
        <w:rPr>
          <w:rFonts w:ascii="Calibri" w:eastAsia="Calibri" w:hAnsi="Calibri" w:cs="Times New Roman"/>
        </w:rPr>
        <w:t>While Australia’s school education system is performing well for many students, it could be better and fairer for all students.</w:t>
      </w:r>
    </w:p>
    <w:p w14:paraId="01F6340A" w14:textId="77777777" w:rsidR="00A4751D" w:rsidRDefault="00C13F18" w:rsidP="00BB708D">
      <w:pPr>
        <w:rPr>
          <w:rFonts w:ascii="Calibri" w:eastAsia="Calibri" w:hAnsi="Calibri" w:cs="Arial"/>
        </w:rPr>
      </w:pPr>
      <w:r w:rsidRPr="00C27AFD">
        <w:rPr>
          <w:rFonts w:ascii="Calibri" w:eastAsia="Calibri" w:hAnsi="Calibri" w:cs="Arial"/>
        </w:rPr>
        <w:t xml:space="preserve">Increasingly, schooling must equip individuals with the skills to pursue further training or education, as more than </w:t>
      </w:r>
      <w:r w:rsidRPr="006F2318">
        <w:rPr>
          <w:rFonts w:ascii="Calibri" w:eastAsia="Calibri" w:hAnsi="Calibri" w:cs="Arial"/>
        </w:rPr>
        <w:t>nine in 10</w:t>
      </w:r>
      <w:r w:rsidRPr="00C27AFD">
        <w:rPr>
          <w:rFonts w:ascii="Calibri" w:eastAsia="Calibri" w:hAnsi="Calibri" w:cs="Arial"/>
        </w:rPr>
        <w:t xml:space="preserve"> jobs </w:t>
      </w:r>
      <w:r>
        <w:rPr>
          <w:rFonts w:ascii="Calibri" w:eastAsia="Calibri" w:hAnsi="Calibri" w:cs="Arial"/>
        </w:rPr>
        <w:t xml:space="preserve">are projected to </w:t>
      </w:r>
      <w:r w:rsidRPr="00C27AFD">
        <w:rPr>
          <w:rFonts w:ascii="Calibri" w:eastAsia="Calibri" w:hAnsi="Calibri" w:cs="Arial"/>
        </w:rPr>
        <w:t xml:space="preserve">require </w:t>
      </w:r>
      <w:r>
        <w:rPr>
          <w:rFonts w:ascii="Calibri" w:eastAsia="Calibri" w:hAnsi="Calibri" w:cs="Arial"/>
        </w:rPr>
        <w:t>post-school</w:t>
      </w:r>
      <w:r w:rsidRPr="00C27AFD">
        <w:rPr>
          <w:rFonts w:ascii="Calibri" w:eastAsia="Calibri" w:hAnsi="Calibri" w:cs="Arial"/>
        </w:rPr>
        <w:t xml:space="preserve"> qualifications in the future.</w:t>
      </w:r>
      <w:r w:rsidRPr="00C27AFD">
        <w:rPr>
          <w:rFonts w:ascii="Calibri" w:eastAsia="Calibri" w:hAnsi="Calibri" w:cs="Arial"/>
          <w:vertAlign w:val="superscript"/>
        </w:rPr>
        <w:endnoteReference w:id="55"/>
      </w:r>
      <w:r w:rsidRPr="00C27AFD">
        <w:rPr>
          <w:rFonts w:ascii="Calibri" w:eastAsia="Calibri" w:hAnsi="Calibri" w:cs="Arial"/>
        </w:rPr>
        <w:t xml:space="preserve"> Research demonstrates that improved educational outcomes and higher educational attainment can lead to a range of </w:t>
      </w:r>
      <w:r w:rsidRPr="00C27AFD">
        <w:rPr>
          <w:rFonts w:ascii="Calibri" w:eastAsia="Times New Roman" w:hAnsi="Calibri" w:cs="Arial"/>
        </w:rPr>
        <w:t>positive health, economic and social benefits,</w:t>
      </w:r>
      <w:r w:rsidRPr="00C27AFD">
        <w:rPr>
          <w:rFonts w:ascii="Calibri" w:eastAsia="Calibri" w:hAnsi="Calibri" w:cs="Arial"/>
        </w:rPr>
        <w:t xml:space="preserve"> contributing to a more equitable, cohesive and productive society.</w:t>
      </w:r>
      <w:r w:rsidRPr="00C27AFD">
        <w:rPr>
          <w:rFonts w:ascii="Calibri" w:eastAsia="Calibri" w:hAnsi="Calibri" w:cs="Arial"/>
          <w:vertAlign w:val="superscript"/>
        </w:rPr>
        <w:endnoteReference w:id="56"/>
      </w:r>
      <w:r w:rsidR="00402BDE">
        <w:rPr>
          <w:rFonts w:ascii="Calibri" w:eastAsia="Calibri" w:hAnsi="Calibri" w:cs="Arial"/>
        </w:rPr>
        <w:t xml:space="preserve"> </w:t>
      </w:r>
    </w:p>
    <w:p w14:paraId="365F6FD5" w14:textId="491D64D8" w:rsidR="001825D8" w:rsidRDefault="003C44F9" w:rsidP="00BB708D">
      <w:pPr>
        <w:rPr>
          <w:rFonts w:ascii="Calibri" w:eastAsia="Calibri" w:hAnsi="Calibri" w:cs="Times New Roman"/>
        </w:rPr>
      </w:pPr>
      <w:r>
        <w:rPr>
          <w:rFonts w:ascii="Calibri" w:eastAsia="Calibri" w:hAnsi="Calibri" w:cs="Arial"/>
        </w:rPr>
        <w:t xml:space="preserve">Australian students perform </w:t>
      </w:r>
      <w:r w:rsidR="00B96351">
        <w:rPr>
          <w:rFonts w:ascii="Calibri" w:eastAsia="Calibri" w:hAnsi="Calibri" w:cs="Arial"/>
        </w:rPr>
        <w:t>strongly</w:t>
      </w:r>
      <w:r>
        <w:rPr>
          <w:rFonts w:ascii="Calibri" w:eastAsia="Calibri" w:hAnsi="Calibri" w:cs="Arial"/>
        </w:rPr>
        <w:t xml:space="preserve"> in in</w:t>
      </w:r>
      <w:r w:rsidR="00B96351">
        <w:rPr>
          <w:rFonts w:ascii="Calibri" w:eastAsia="Calibri" w:hAnsi="Calibri" w:cs="Arial"/>
        </w:rPr>
        <w:t xml:space="preserve">ternational assessments </w:t>
      </w:r>
      <w:r w:rsidR="008175AB">
        <w:rPr>
          <w:rFonts w:ascii="Calibri" w:eastAsia="Calibri" w:hAnsi="Calibri" w:cs="Arial"/>
        </w:rPr>
        <w:t xml:space="preserve">and </w:t>
      </w:r>
      <w:r w:rsidR="00B96351">
        <w:rPr>
          <w:rFonts w:ascii="Calibri" w:eastAsia="Calibri" w:hAnsi="Calibri" w:cs="Arial"/>
        </w:rPr>
        <w:t>compare favourabl</w:t>
      </w:r>
      <w:r w:rsidR="008175AB">
        <w:rPr>
          <w:rFonts w:ascii="Calibri" w:eastAsia="Calibri" w:hAnsi="Calibri" w:cs="Arial"/>
        </w:rPr>
        <w:t>y</w:t>
      </w:r>
      <w:r w:rsidR="00B96351">
        <w:rPr>
          <w:rFonts w:ascii="Calibri" w:eastAsia="Calibri" w:hAnsi="Calibri" w:cs="Arial"/>
        </w:rPr>
        <w:t xml:space="preserve"> to the </w:t>
      </w:r>
      <w:r w:rsidR="00B96351">
        <w:rPr>
          <w:rFonts w:ascii="Calibri" w:eastAsia="Calibri" w:hAnsi="Calibri" w:cs="Times New Roman"/>
        </w:rPr>
        <w:t xml:space="preserve">Organisation for Economic Co-operation and Development (OECD) average in </w:t>
      </w:r>
      <w:r w:rsidR="00E77570">
        <w:rPr>
          <w:rFonts w:ascii="Calibri" w:eastAsia="Calibri" w:hAnsi="Calibri" w:cs="Times New Roman"/>
        </w:rPr>
        <w:t>many domains</w:t>
      </w:r>
      <w:r w:rsidR="00B96351">
        <w:rPr>
          <w:rFonts w:ascii="Calibri" w:eastAsia="Calibri" w:hAnsi="Calibri" w:cs="Times New Roman"/>
        </w:rPr>
        <w:t>.</w:t>
      </w:r>
      <w:r w:rsidR="00B96351">
        <w:rPr>
          <w:rFonts w:ascii="Calibri" w:eastAsia="Calibri" w:hAnsi="Calibri" w:cs="Arial"/>
        </w:rPr>
        <w:t xml:space="preserve"> </w:t>
      </w:r>
      <w:r w:rsidR="006C09BA">
        <w:t xml:space="preserve">Australia’s </w:t>
      </w:r>
      <w:r w:rsidR="006C09BA" w:rsidRPr="00A30845">
        <w:t xml:space="preserve">enrolment rate in upper secondary vocational education </w:t>
      </w:r>
      <w:r w:rsidR="006C09BA">
        <w:t xml:space="preserve">for 20 to 24 year-olds is above </w:t>
      </w:r>
      <w:r w:rsidR="006C09BA">
        <w:lastRenderedPageBreak/>
        <w:t>the OECD average</w:t>
      </w:r>
      <w:r w:rsidR="00B2593C">
        <w:t>.</w:t>
      </w:r>
      <w:r w:rsidR="006C09BA">
        <w:rPr>
          <w:rStyle w:val="EndnoteReference"/>
        </w:rPr>
        <w:endnoteReference w:id="57"/>
      </w:r>
      <w:r w:rsidR="006C09BA">
        <w:t xml:space="preserve"> </w:t>
      </w:r>
      <w:r w:rsidR="0019768C">
        <w:rPr>
          <w:rFonts w:ascii="Calibri" w:eastAsia="Calibri" w:hAnsi="Calibri" w:cs="Arial"/>
        </w:rPr>
        <w:t>The</w:t>
      </w:r>
      <w:r w:rsidR="00217311">
        <w:rPr>
          <w:rFonts w:ascii="Calibri" w:eastAsia="Calibri" w:hAnsi="Calibri" w:cs="Arial"/>
        </w:rPr>
        <w:t xml:space="preserve"> attainment </w:t>
      </w:r>
      <w:r w:rsidR="0019768C">
        <w:rPr>
          <w:rFonts w:ascii="Calibri" w:eastAsia="Calibri" w:hAnsi="Calibri" w:cs="Arial"/>
        </w:rPr>
        <w:t>rate</w:t>
      </w:r>
      <w:r w:rsidR="00217311">
        <w:rPr>
          <w:rFonts w:ascii="Calibri" w:eastAsia="Calibri" w:hAnsi="Calibri" w:cs="Arial"/>
        </w:rPr>
        <w:t xml:space="preserve"> </w:t>
      </w:r>
      <w:r w:rsidR="00584C38">
        <w:rPr>
          <w:rFonts w:ascii="Calibri" w:eastAsia="Calibri" w:hAnsi="Calibri" w:cs="Arial"/>
        </w:rPr>
        <w:t xml:space="preserve">for </w:t>
      </w:r>
      <w:r w:rsidR="00456C00">
        <w:rPr>
          <w:rFonts w:ascii="Calibri" w:eastAsia="Calibri" w:hAnsi="Calibri" w:cs="Arial"/>
        </w:rPr>
        <w:t xml:space="preserve">Australians </w:t>
      </w:r>
      <w:r w:rsidR="00775F45">
        <w:rPr>
          <w:rFonts w:ascii="Calibri" w:eastAsia="Calibri" w:hAnsi="Calibri" w:cs="Arial"/>
        </w:rPr>
        <w:t xml:space="preserve">who </w:t>
      </w:r>
      <w:r w:rsidR="00704995">
        <w:rPr>
          <w:rFonts w:ascii="Calibri" w:eastAsia="Calibri" w:hAnsi="Calibri" w:cs="Arial"/>
        </w:rPr>
        <w:t xml:space="preserve">at least </w:t>
      </w:r>
      <w:r w:rsidR="00775F45">
        <w:rPr>
          <w:rFonts w:ascii="Calibri" w:eastAsia="Calibri" w:hAnsi="Calibri" w:cs="Arial"/>
        </w:rPr>
        <w:t xml:space="preserve">have </w:t>
      </w:r>
      <w:r w:rsidR="00E6604A">
        <w:rPr>
          <w:rFonts w:ascii="Calibri" w:eastAsia="Calibri" w:hAnsi="Calibri" w:cs="Arial"/>
        </w:rPr>
        <w:t xml:space="preserve">an upper secondary </w:t>
      </w:r>
      <w:r w:rsidR="009E5904">
        <w:rPr>
          <w:rFonts w:ascii="Calibri" w:eastAsia="Calibri" w:hAnsi="Calibri" w:cs="Arial"/>
        </w:rPr>
        <w:t>qualification</w:t>
      </w:r>
      <w:r w:rsidR="00E6604A">
        <w:rPr>
          <w:rFonts w:ascii="Calibri" w:eastAsia="Calibri" w:hAnsi="Calibri" w:cs="Arial"/>
        </w:rPr>
        <w:t xml:space="preserve"> is </w:t>
      </w:r>
      <w:r w:rsidR="00E77570">
        <w:rPr>
          <w:rFonts w:ascii="Calibri" w:eastAsia="Calibri" w:hAnsi="Calibri" w:cs="Arial"/>
        </w:rPr>
        <w:t>above</w:t>
      </w:r>
      <w:r w:rsidR="00A4751D">
        <w:rPr>
          <w:rFonts w:ascii="Calibri" w:eastAsia="Calibri" w:hAnsi="Calibri" w:cs="Arial"/>
        </w:rPr>
        <w:t xml:space="preserve"> the </w:t>
      </w:r>
      <w:r w:rsidR="00A4751D">
        <w:rPr>
          <w:rFonts w:ascii="Calibri" w:eastAsia="Calibri" w:hAnsi="Calibri" w:cs="Times New Roman"/>
        </w:rPr>
        <w:t>OECD average</w:t>
      </w:r>
      <w:r w:rsidR="000244B8" w:rsidRPr="000244B8">
        <w:rPr>
          <w:rFonts w:ascii="Calibri" w:eastAsia="Calibri" w:hAnsi="Calibri" w:cs="Arial"/>
        </w:rPr>
        <w:t xml:space="preserve"> </w:t>
      </w:r>
      <w:r w:rsidR="002744C8">
        <w:rPr>
          <w:rFonts w:ascii="Calibri" w:eastAsia="Calibri" w:hAnsi="Calibri" w:cs="Arial"/>
        </w:rPr>
        <w:t xml:space="preserve">as is the </w:t>
      </w:r>
      <w:r w:rsidR="009F7495">
        <w:rPr>
          <w:rFonts w:ascii="Calibri" w:eastAsia="Calibri" w:hAnsi="Calibri" w:cs="Arial"/>
        </w:rPr>
        <w:t>terti</w:t>
      </w:r>
      <w:r w:rsidR="00A4751D">
        <w:rPr>
          <w:rFonts w:ascii="Calibri" w:eastAsia="Calibri" w:hAnsi="Calibri" w:cs="Arial"/>
        </w:rPr>
        <w:t xml:space="preserve">ary education </w:t>
      </w:r>
      <w:r w:rsidR="002744C8">
        <w:rPr>
          <w:rFonts w:ascii="Calibri" w:eastAsia="Calibri" w:hAnsi="Calibri" w:cs="Arial"/>
        </w:rPr>
        <w:t>attainment</w:t>
      </w:r>
      <w:r w:rsidR="00AC5FEC">
        <w:rPr>
          <w:rFonts w:ascii="Calibri" w:eastAsia="Calibri" w:hAnsi="Calibri" w:cs="Arial"/>
        </w:rPr>
        <w:t xml:space="preserve"> rate.</w:t>
      </w:r>
      <w:r w:rsidR="00DD5FA4">
        <w:rPr>
          <w:rStyle w:val="EndnoteReference"/>
          <w:rFonts w:ascii="Calibri" w:eastAsia="Calibri" w:hAnsi="Calibri" w:cs="Arial"/>
        </w:rPr>
        <w:endnoteReference w:id="58"/>
      </w:r>
      <w:r w:rsidR="000244B8">
        <w:rPr>
          <w:rFonts w:ascii="Calibri" w:eastAsia="Calibri" w:hAnsi="Calibri" w:cs="Arial"/>
        </w:rPr>
        <w:t xml:space="preserve"> </w:t>
      </w:r>
      <w:r w:rsidR="00AC66D5">
        <w:rPr>
          <w:rFonts w:ascii="Calibri" w:eastAsia="Calibri" w:hAnsi="Calibri" w:cs="Times New Roman"/>
        </w:rPr>
        <w:t>Australian students</w:t>
      </w:r>
      <w:r w:rsidR="00685984">
        <w:rPr>
          <w:rFonts w:ascii="Calibri" w:eastAsia="Calibri" w:hAnsi="Calibri" w:cs="Times New Roman"/>
        </w:rPr>
        <w:t>’</w:t>
      </w:r>
      <w:r w:rsidR="001825D8">
        <w:rPr>
          <w:rFonts w:ascii="Calibri" w:eastAsia="Calibri" w:hAnsi="Calibri" w:cs="Times New Roman"/>
        </w:rPr>
        <w:t xml:space="preserve"> </w:t>
      </w:r>
      <w:r w:rsidR="007B4308">
        <w:rPr>
          <w:rFonts w:ascii="Calibri" w:eastAsia="Calibri" w:hAnsi="Calibri" w:cs="Times New Roman"/>
        </w:rPr>
        <w:t>most recent</w:t>
      </w:r>
      <w:r w:rsidR="00D66C48">
        <w:rPr>
          <w:rFonts w:ascii="Calibri" w:eastAsia="Calibri" w:hAnsi="Calibri" w:cs="Times New Roman"/>
        </w:rPr>
        <w:t xml:space="preserve"> </w:t>
      </w:r>
      <w:r w:rsidR="00AE2407">
        <w:rPr>
          <w:rFonts w:ascii="Calibri" w:eastAsia="Calibri" w:hAnsi="Calibri" w:cs="Times New Roman"/>
        </w:rPr>
        <w:t xml:space="preserve">mean scores </w:t>
      </w:r>
      <w:r w:rsidR="00C242D2">
        <w:rPr>
          <w:rFonts w:ascii="Calibri" w:eastAsia="Calibri" w:hAnsi="Calibri" w:cs="Times New Roman"/>
        </w:rPr>
        <w:t xml:space="preserve">in the </w:t>
      </w:r>
      <w:r w:rsidR="00FB321B">
        <w:rPr>
          <w:rFonts w:ascii="Calibri" w:eastAsia="Calibri" w:hAnsi="Calibri" w:cs="Times New Roman"/>
        </w:rPr>
        <w:t xml:space="preserve">OECD’s </w:t>
      </w:r>
      <w:r w:rsidR="00C242D2">
        <w:rPr>
          <w:rFonts w:ascii="Calibri" w:eastAsia="Calibri" w:hAnsi="Calibri" w:cs="Times New Roman"/>
        </w:rPr>
        <w:t xml:space="preserve">Programme for </w:t>
      </w:r>
      <w:r w:rsidR="00C242D2" w:rsidRPr="001B2ADE">
        <w:rPr>
          <w:rFonts w:ascii="Calibri" w:eastAsia="Calibri" w:hAnsi="Calibri" w:cs="Times New Roman"/>
        </w:rPr>
        <w:t>International Student Assessment (PISA)</w:t>
      </w:r>
      <w:r w:rsidR="00AE2407">
        <w:rPr>
          <w:rFonts w:ascii="Calibri" w:eastAsia="Calibri" w:hAnsi="Calibri" w:cs="Times New Roman"/>
        </w:rPr>
        <w:t xml:space="preserve"> </w:t>
      </w:r>
      <w:r w:rsidR="00255E51">
        <w:rPr>
          <w:rFonts w:ascii="Calibri" w:eastAsia="Calibri" w:hAnsi="Calibri" w:cs="Times New Roman"/>
        </w:rPr>
        <w:t>reaffirms Australia as a high performing country in this assessment</w:t>
      </w:r>
      <w:r w:rsidR="00A61563">
        <w:rPr>
          <w:rFonts w:ascii="Calibri" w:eastAsia="Calibri" w:hAnsi="Calibri" w:cs="Times New Roman"/>
        </w:rPr>
        <w:t xml:space="preserve">. </w:t>
      </w:r>
      <w:r w:rsidR="00935811" w:rsidRPr="5C29403A">
        <w:rPr>
          <w:rFonts w:ascii="Calibri" w:eastAsia="Calibri" w:hAnsi="Calibri" w:cs="Times New Roman"/>
        </w:rPr>
        <w:t>Australia’s PISA 2022 results were above the OECD average for all three domains (reading, mathematics and science).</w:t>
      </w:r>
      <w:r w:rsidR="00935811">
        <w:rPr>
          <w:rStyle w:val="EndnoteReference"/>
          <w:rFonts w:ascii="Calibri" w:eastAsia="Calibri" w:hAnsi="Calibri" w:cs="Times New Roman"/>
        </w:rPr>
        <w:endnoteReference w:id="59"/>
      </w:r>
      <w:r w:rsidR="00774F7F">
        <w:rPr>
          <w:rFonts w:ascii="Calibri" w:eastAsia="Calibri" w:hAnsi="Calibri" w:cs="Times New Roman"/>
        </w:rPr>
        <w:t xml:space="preserve"> </w:t>
      </w:r>
      <w:r w:rsidR="00AA3B08">
        <w:rPr>
          <w:rFonts w:ascii="Calibri" w:eastAsia="Calibri" w:hAnsi="Calibri" w:cs="Times New Roman"/>
        </w:rPr>
        <w:t>T</w:t>
      </w:r>
      <w:r w:rsidR="0078405D">
        <w:rPr>
          <w:rFonts w:ascii="Calibri" w:eastAsia="Calibri" w:hAnsi="Calibri" w:cs="Times New Roman"/>
        </w:rPr>
        <w:t>here are</w:t>
      </w:r>
      <w:r w:rsidR="00C242D2">
        <w:rPr>
          <w:rFonts w:ascii="Calibri" w:eastAsia="Calibri" w:hAnsi="Calibri" w:cs="Times New Roman"/>
        </w:rPr>
        <w:t xml:space="preserve"> </w:t>
      </w:r>
      <w:r w:rsidR="00774F7F">
        <w:rPr>
          <w:rFonts w:ascii="Calibri" w:eastAsia="Calibri" w:hAnsi="Calibri" w:cs="Times New Roman"/>
        </w:rPr>
        <w:t xml:space="preserve">also </w:t>
      </w:r>
      <w:r w:rsidR="00D802FA">
        <w:rPr>
          <w:rFonts w:ascii="Calibri" w:eastAsia="Calibri" w:hAnsi="Calibri" w:cs="Times New Roman"/>
        </w:rPr>
        <w:t xml:space="preserve">more high performing </w:t>
      </w:r>
      <w:r w:rsidR="002B289E">
        <w:rPr>
          <w:rFonts w:ascii="Calibri" w:eastAsia="Calibri" w:hAnsi="Calibri" w:cs="Times New Roman"/>
        </w:rPr>
        <w:t xml:space="preserve">students </w:t>
      </w:r>
      <w:r w:rsidR="00AC2CC0">
        <w:rPr>
          <w:rFonts w:ascii="Calibri" w:eastAsia="Calibri" w:hAnsi="Calibri" w:cs="Times New Roman"/>
        </w:rPr>
        <w:t xml:space="preserve">and </w:t>
      </w:r>
      <w:r w:rsidR="00C242D2">
        <w:rPr>
          <w:rFonts w:ascii="Calibri" w:eastAsia="Calibri" w:hAnsi="Calibri" w:cs="Times New Roman"/>
        </w:rPr>
        <w:t xml:space="preserve">fewer </w:t>
      </w:r>
      <w:r w:rsidR="009B5A31">
        <w:rPr>
          <w:rFonts w:ascii="Calibri" w:eastAsia="Calibri" w:hAnsi="Calibri" w:cs="Times New Roman"/>
        </w:rPr>
        <w:t xml:space="preserve">low </w:t>
      </w:r>
      <w:r w:rsidR="00C242D2">
        <w:rPr>
          <w:rFonts w:ascii="Calibri" w:eastAsia="Calibri" w:hAnsi="Calibri" w:cs="Times New Roman"/>
        </w:rPr>
        <w:t>performing students</w:t>
      </w:r>
      <w:r w:rsidR="00E77570">
        <w:rPr>
          <w:rFonts w:ascii="Calibri" w:eastAsia="Calibri" w:hAnsi="Calibri" w:cs="Times New Roman"/>
        </w:rPr>
        <w:t xml:space="preserve"> </w:t>
      </w:r>
      <w:r w:rsidR="00AC2CC0">
        <w:rPr>
          <w:rFonts w:ascii="Calibri" w:eastAsia="Calibri" w:hAnsi="Calibri" w:cs="Times New Roman"/>
        </w:rPr>
        <w:t>in all domains</w:t>
      </w:r>
      <w:r w:rsidR="00C242D2">
        <w:rPr>
          <w:rFonts w:ascii="Calibri" w:eastAsia="Calibri" w:hAnsi="Calibri" w:cs="Times New Roman"/>
        </w:rPr>
        <w:t xml:space="preserve"> than the OECD average.</w:t>
      </w:r>
      <w:r w:rsidR="007414D6">
        <w:rPr>
          <w:rStyle w:val="EndnoteReference"/>
          <w:rFonts w:ascii="Calibri" w:eastAsia="Calibri" w:hAnsi="Calibri" w:cs="Times New Roman"/>
        </w:rPr>
        <w:endnoteReference w:id="60"/>
      </w:r>
      <w:r w:rsidR="00C242D2">
        <w:rPr>
          <w:rFonts w:ascii="Calibri" w:eastAsia="Calibri" w:hAnsi="Calibri" w:cs="Times New Roman"/>
        </w:rPr>
        <w:t xml:space="preserve"> </w:t>
      </w:r>
      <w:r w:rsidR="00424B94">
        <w:rPr>
          <w:rFonts w:ascii="Calibri" w:eastAsia="Calibri" w:hAnsi="Calibri" w:cs="Times New Roman"/>
        </w:rPr>
        <w:t xml:space="preserve">Socio-economic </w:t>
      </w:r>
      <w:r w:rsidR="003919D3">
        <w:rPr>
          <w:rFonts w:ascii="Calibri" w:eastAsia="Calibri" w:hAnsi="Calibri" w:cs="Times New Roman"/>
        </w:rPr>
        <w:t>status</w:t>
      </w:r>
      <w:r w:rsidR="00CF62C2">
        <w:rPr>
          <w:rFonts w:ascii="Calibri" w:eastAsia="Calibri" w:hAnsi="Calibri" w:cs="Times New Roman"/>
        </w:rPr>
        <w:t xml:space="preserve"> </w:t>
      </w:r>
      <w:r w:rsidR="00292390">
        <w:t>had a lower-than-average impact on reading performance in PISA 2018, and average impact on mathematics performance in 2022</w:t>
      </w:r>
      <w:r w:rsidR="000E4703">
        <w:rPr>
          <w:rFonts w:ascii="Calibri" w:eastAsia="Calibri" w:hAnsi="Calibri" w:cs="Times New Roman"/>
        </w:rPr>
        <w:t>.</w:t>
      </w:r>
      <w:r w:rsidR="009D75E5">
        <w:rPr>
          <w:rStyle w:val="EndnoteReference"/>
          <w:rFonts w:ascii="Calibri" w:eastAsia="Calibri" w:hAnsi="Calibri" w:cs="Times New Roman"/>
        </w:rPr>
        <w:endnoteReference w:id="61"/>
      </w:r>
    </w:p>
    <w:p w14:paraId="4DD2B46C" w14:textId="73B81C3D" w:rsidR="00C13F18" w:rsidRDefault="00161574" w:rsidP="00BB708D">
      <w:pPr>
        <w:rPr>
          <w:rFonts w:ascii="Calibri" w:eastAsia="Calibri" w:hAnsi="Calibri" w:cs="Arial"/>
        </w:rPr>
      </w:pPr>
      <w:r>
        <w:rPr>
          <w:rFonts w:ascii="Calibri" w:eastAsia="Calibri" w:hAnsi="Calibri" w:cs="Arial"/>
        </w:rPr>
        <w:t>However</w:t>
      </w:r>
      <w:r w:rsidR="00A133AF">
        <w:rPr>
          <w:rFonts w:ascii="Calibri" w:eastAsia="Calibri" w:hAnsi="Calibri" w:cs="Arial"/>
        </w:rPr>
        <w:t>,</w:t>
      </w:r>
      <w:r>
        <w:rPr>
          <w:rFonts w:ascii="Calibri" w:eastAsia="Calibri" w:hAnsi="Calibri" w:cs="Arial"/>
        </w:rPr>
        <w:t xml:space="preserve"> t</w:t>
      </w:r>
      <w:r w:rsidR="00C13F18" w:rsidRPr="00C27AFD">
        <w:rPr>
          <w:rFonts w:ascii="Calibri" w:eastAsia="Calibri" w:hAnsi="Calibri" w:cs="Arial"/>
        </w:rPr>
        <w:t xml:space="preserve">he 2023 National Assessment Program </w:t>
      </w:r>
      <w:r w:rsidR="00C13F18">
        <w:rPr>
          <w:rFonts w:ascii="Calibri" w:eastAsia="Calibri" w:hAnsi="Calibri" w:cs="Arial"/>
        </w:rPr>
        <w:t>–</w:t>
      </w:r>
      <w:r w:rsidR="00C13F18" w:rsidRPr="00C27AFD">
        <w:rPr>
          <w:rFonts w:ascii="Calibri" w:eastAsia="Calibri" w:hAnsi="Calibri" w:cs="Arial"/>
        </w:rPr>
        <w:t xml:space="preserve"> Literacy and Numeracy (NAPLAN) results show that around one-third of students fall short of Australia’s new measures of literacy and numeracy proficiency, and that certain students are more likely to face challenges in developing these core skills.</w:t>
      </w:r>
      <w:r w:rsidR="00C13F18" w:rsidRPr="00C27AFD">
        <w:rPr>
          <w:rFonts w:ascii="Calibri" w:eastAsia="Calibri" w:hAnsi="Calibri" w:cs="Arial"/>
          <w:vertAlign w:val="superscript"/>
        </w:rPr>
        <w:endnoteReference w:id="62"/>
      </w:r>
      <w:r w:rsidR="00C13F18" w:rsidRPr="00C27AFD">
        <w:rPr>
          <w:rFonts w:ascii="Calibri" w:eastAsia="Calibri" w:hAnsi="Calibri" w:cs="Arial"/>
        </w:rPr>
        <w:t xml:space="preserve"> While NAPLAN does not reflect the full suite of skills and knowledge a student needs to be successful in all facets of life, a focus on literacy and numeracy skills is warranted given the importance of these skills to accessing the full curriculum, engaging with training and employment opportunities, and community participation.</w:t>
      </w:r>
    </w:p>
    <w:p w14:paraId="2760673B" w14:textId="7245D58C" w:rsidR="00C13F18" w:rsidRDefault="00C13F18" w:rsidP="00BB708D">
      <w:pPr>
        <w:rPr>
          <w:rFonts w:ascii="Calibri" w:eastAsia="Calibri" w:hAnsi="Calibri" w:cs="Calibri"/>
        </w:rPr>
      </w:pPr>
      <w:r w:rsidRPr="1D8654F9">
        <w:rPr>
          <w:rFonts w:ascii="Calibri" w:eastAsia="Calibri" w:hAnsi="Calibri" w:cs="Arial"/>
        </w:rPr>
        <w:t xml:space="preserve">Research indicates that literacy and numeracy achievement gaps can be prevented and addressed by responding to individual student needs using the best available teaching practices grounded in evidence. In addition, school and classroom learning environments can have a significant impact on learning outcomes. A culture for learning, students’ sense of safety (including physical, emotional, cultural and psychological safety) and the level of classroom disruption have implications for learning outcomes, as well as implications for equity, wellbeing and teaching (further discussed in Chapters 2 to 4). Determining learning progress at key points in the schooling process provides an opportunity to identify and support students at risk of falling behind. Each student’s learning gain should be recognised as success irrespective of whether they meet learning benchmarks (measuring learning gain is discussed further in Chapters 5 and 7). It is important that educators are supported to engage with evidence-based professional development and have professional agency to use the full repertoire of pedagogical tools </w:t>
      </w:r>
      <w:r w:rsidRPr="1D8654F9" w:rsidDel="4CA351E9">
        <w:rPr>
          <w:rFonts w:ascii="Calibri" w:eastAsia="Calibri" w:hAnsi="Calibri" w:cs="Arial"/>
        </w:rPr>
        <w:t xml:space="preserve">to </w:t>
      </w:r>
      <w:r w:rsidRPr="1D8654F9">
        <w:rPr>
          <w:rFonts w:ascii="Calibri" w:eastAsia="Calibri" w:hAnsi="Calibri" w:cs="Arial"/>
        </w:rPr>
        <w:t>gauge and respond to individual student need. Further work to support students to bring their skills and knowledge together to pursue meaningful pathways beyond schooling is also required. Together, these reforms would ensure that all students have the best chance of obtaining critical foundational skills</w:t>
      </w:r>
      <w:r w:rsidR="009D3358" w:rsidRPr="00A63414">
        <w:rPr>
          <w:rFonts w:ascii="Calibri" w:eastAsia="Calibri" w:hAnsi="Calibri" w:cs="Arial"/>
        </w:rPr>
        <w:t>,</w:t>
      </w:r>
      <w:r w:rsidRPr="1D8654F9">
        <w:rPr>
          <w:rFonts w:ascii="Calibri" w:eastAsia="Calibri" w:hAnsi="Calibri" w:cs="Arial"/>
        </w:rPr>
        <w:t xml:space="preserve"> including reading, writing and numeracy</w:t>
      </w:r>
      <w:r w:rsidRPr="1D8654F9">
        <w:rPr>
          <w:rFonts w:ascii="Calibri" w:eastAsia="Calibri" w:hAnsi="Calibri" w:cs="Calibri"/>
        </w:rPr>
        <w:t>.</w:t>
      </w:r>
    </w:p>
    <w:p w14:paraId="38650DAA" w14:textId="77777777" w:rsidR="00C13F18" w:rsidRDefault="00C13F18" w:rsidP="00BB708D">
      <w:pPr>
        <w:pStyle w:val="Heading3"/>
      </w:pPr>
      <w:bookmarkStart w:id="58" w:name="_Toc152855315"/>
      <w:r w:rsidRPr="00C27AFD">
        <w:t>1.2 Key consultation themes and analysis</w:t>
      </w:r>
      <w:bookmarkEnd w:id="58"/>
    </w:p>
    <w:p w14:paraId="17C9F453" w14:textId="77777777" w:rsidR="00C13F18" w:rsidRDefault="00C13F18" w:rsidP="00BB708D">
      <w:pPr>
        <w:pStyle w:val="Heading4"/>
      </w:pPr>
      <w:bookmarkStart w:id="59" w:name="_Toc152855316"/>
      <w:r w:rsidRPr="00C27AFD">
        <w:t xml:space="preserve">1.2.1 Student </w:t>
      </w:r>
      <w:r>
        <w:t>academic</w:t>
      </w:r>
      <w:bookmarkStart w:id="60" w:name="_Toc147493065"/>
      <w:r>
        <w:t xml:space="preserve"> </w:t>
      </w:r>
      <w:r w:rsidRPr="00C27AFD">
        <w:t>performance is mixed and many students who fall behind do not catch</w:t>
      </w:r>
      <w:r>
        <w:t xml:space="preserve"> </w:t>
      </w:r>
      <w:r w:rsidRPr="00C27AFD">
        <w:t>up</w:t>
      </w:r>
      <w:bookmarkEnd w:id="60"/>
      <w:r w:rsidRPr="00C27AFD">
        <w:t xml:space="preserve"> and keep</w:t>
      </w:r>
      <w:r>
        <w:t xml:space="preserve"> </w:t>
      </w:r>
      <w:r w:rsidRPr="00C27AFD">
        <w:t>up</w:t>
      </w:r>
      <w:bookmarkEnd w:id="59"/>
    </w:p>
    <w:p w14:paraId="39AEC528" w14:textId="77777777" w:rsidR="00C13F18" w:rsidRDefault="00C13F18" w:rsidP="00BB708D">
      <w:pPr>
        <w:pStyle w:val="Heading5"/>
      </w:pPr>
      <w:r w:rsidRPr="00C27AFD">
        <w:t>Student educational attainment is improving but there is still a large gap between certain students</w:t>
      </w:r>
    </w:p>
    <w:p w14:paraId="00CE616F" w14:textId="77777777" w:rsidR="00C13F18" w:rsidRDefault="00C13F18" w:rsidP="00BB708D">
      <w:pPr>
        <w:rPr>
          <w:rFonts w:ascii="Calibri" w:eastAsia="Calibri" w:hAnsi="Calibri" w:cs="Arial"/>
        </w:rPr>
      </w:pPr>
      <w:r w:rsidRPr="00C27AFD">
        <w:rPr>
          <w:rFonts w:ascii="Calibri" w:eastAsia="Calibri" w:hAnsi="Calibri" w:cs="Arial"/>
        </w:rPr>
        <w:t xml:space="preserve">The current measure of educational attainment in the National School Reform Agreement (NSRA) is defined as completing Year 12 or equivalent or gaining a non-school qualification at Certificate III level or above. There is a well-established link between attainment of a Year 12 certificate, or equivalent qualification, and positive life outcomes for students. Evidence suggests that young people who complete secondary school have, on average, annual incomes 14 per cent higher and an unemployment rate 2.2 percentage points lower than people who do not complete secondary </w:t>
      </w:r>
      <w:r w:rsidRPr="00C27AFD">
        <w:rPr>
          <w:rFonts w:ascii="Calibri" w:eastAsia="Calibri" w:hAnsi="Calibri" w:cs="Arial"/>
        </w:rPr>
        <w:lastRenderedPageBreak/>
        <w:t>school.</w:t>
      </w:r>
      <w:r w:rsidRPr="00C27AFD">
        <w:rPr>
          <w:rFonts w:ascii="Calibri" w:eastAsia="Calibri" w:hAnsi="Calibri" w:cs="Arial"/>
          <w:vertAlign w:val="superscript"/>
        </w:rPr>
        <w:endnoteReference w:id="63"/>
      </w:r>
      <w:r w:rsidRPr="00C27AFD">
        <w:rPr>
          <w:rFonts w:ascii="Calibri" w:eastAsia="Calibri" w:hAnsi="Calibri" w:cs="Arial"/>
        </w:rPr>
        <w:t xml:space="preserve"> It also found that they tend to exhibit higher levels of civic engagement and trust and healthy behaviours such as increased exercise and reduced incidence of smoking.</w:t>
      </w:r>
      <w:r w:rsidRPr="00C27AFD">
        <w:rPr>
          <w:rFonts w:ascii="Calibri" w:eastAsia="Calibri" w:hAnsi="Calibri" w:cs="Arial"/>
          <w:vertAlign w:val="superscript"/>
        </w:rPr>
        <w:endnoteReference w:id="64"/>
      </w:r>
    </w:p>
    <w:p w14:paraId="087C80E5" w14:textId="0A8E5C4D" w:rsidR="00C13F18" w:rsidRDefault="00C13F18" w:rsidP="00BB708D">
      <w:pPr>
        <w:rPr>
          <w:rFonts w:ascii="Calibri" w:eastAsia="Calibri" w:hAnsi="Calibri" w:cs="Arial"/>
        </w:rPr>
      </w:pPr>
      <w:r w:rsidRPr="00C27AFD">
        <w:rPr>
          <w:rFonts w:ascii="Calibri" w:eastAsia="Calibri" w:hAnsi="Calibri" w:cs="Arial"/>
        </w:rPr>
        <w:t>The percentage of students attaining their Year 12 certificate or equivalent</w:t>
      </w:r>
      <w:r>
        <w:rPr>
          <w:rFonts w:ascii="Calibri" w:eastAsia="Calibri" w:hAnsi="Calibri" w:cs="Arial"/>
        </w:rPr>
        <w:t>,</w:t>
      </w:r>
      <w:r w:rsidRPr="00C27AFD">
        <w:rPr>
          <w:rFonts w:ascii="Calibri" w:eastAsia="Calibri" w:hAnsi="Calibri" w:cs="Arial"/>
        </w:rPr>
        <w:t xml:space="preserve"> or a non-school qualification at Certificate III level or above</w:t>
      </w:r>
      <w:r>
        <w:rPr>
          <w:rFonts w:ascii="Calibri" w:eastAsia="Calibri" w:hAnsi="Calibri" w:cs="Arial"/>
        </w:rPr>
        <w:t>,</w:t>
      </w:r>
      <w:r w:rsidRPr="00C27AFD" w:rsidDel="00DD3A94">
        <w:rPr>
          <w:rFonts w:ascii="Calibri" w:eastAsia="Calibri" w:hAnsi="Calibri" w:cs="Arial"/>
        </w:rPr>
        <w:t xml:space="preserve"> </w:t>
      </w:r>
      <w:r w:rsidR="0088095B">
        <w:rPr>
          <w:rFonts w:ascii="Calibri" w:eastAsia="Calibri" w:hAnsi="Calibri" w:cs="Arial"/>
        </w:rPr>
        <w:t xml:space="preserve">have </w:t>
      </w:r>
      <w:r w:rsidRPr="00C27AFD">
        <w:rPr>
          <w:rFonts w:ascii="Calibri" w:eastAsia="Calibri" w:hAnsi="Calibri" w:cs="Arial"/>
        </w:rPr>
        <w:t>steadily increas</w:t>
      </w:r>
      <w:r w:rsidR="0088095B">
        <w:rPr>
          <w:rFonts w:ascii="Calibri" w:eastAsia="Calibri" w:hAnsi="Calibri" w:cs="Arial"/>
        </w:rPr>
        <w:t>ed</w:t>
      </w:r>
      <w:r w:rsidRPr="00C27AFD">
        <w:rPr>
          <w:rFonts w:ascii="Calibri" w:eastAsia="Calibri" w:hAnsi="Calibri" w:cs="Arial"/>
        </w:rPr>
        <w:t xml:space="preserve"> from 80</w:t>
      </w:r>
      <w:r>
        <w:rPr>
          <w:rFonts w:ascii="Calibri" w:eastAsia="Calibri" w:hAnsi="Calibri" w:cs="Arial"/>
        </w:rPr>
        <w:t>.3</w:t>
      </w:r>
      <w:r w:rsidRPr="00C27AFD">
        <w:rPr>
          <w:rFonts w:ascii="Calibri" w:eastAsia="Calibri" w:hAnsi="Calibri" w:cs="Arial"/>
        </w:rPr>
        <w:t xml:space="preserve"> per cent in 2004 to 90</w:t>
      </w:r>
      <w:r>
        <w:rPr>
          <w:rFonts w:ascii="Calibri" w:eastAsia="Calibri" w:hAnsi="Calibri" w:cs="Arial"/>
        </w:rPr>
        <w:t>.1 </w:t>
      </w:r>
      <w:r w:rsidRPr="00C27AFD">
        <w:rPr>
          <w:rFonts w:ascii="Calibri" w:eastAsia="Calibri" w:hAnsi="Calibri" w:cs="Arial"/>
        </w:rPr>
        <w:t>per cent in 2022.</w:t>
      </w:r>
      <w:r w:rsidRPr="00C27AFD">
        <w:rPr>
          <w:rFonts w:ascii="Calibri" w:eastAsia="Calibri" w:hAnsi="Calibri" w:cs="Arial"/>
          <w:vertAlign w:val="superscript"/>
        </w:rPr>
        <w:endnoteReference w:id="65"/>
      </w:r>
      <w:r w:rsidRPr="00C27AFD">
        <w:rPr>
          <w:rFonts w:ascii="Calibri" w:eastAsia="Calibri" w:hAnsi="Calibri" w:cs="Arial"/>
        </w:rPr>
        <w:t xml:space="preserve"> The remaining 10 per cent of young people aged 20 to 24 (without</w:t>
      </w:r>
      <w:r w:rsidRPr="1D8654F9">
        <w:rPr>
          <w:rFonts w:ascii="Calibri" w:eastAsia="Calibri" w:hAnsi="Calibri" w:cs="Arial"/>
          <w:i/>
          <w:iCs/>
        </w:rPr>
        <w:t xml:space="preserve"> </w:t>
      </w:r>
      <w:r w:rsidRPr="00C27AFD">
        <w:rPr>
          <w:rFonts w:ascii="Calibri" w:eastAsia="Calibri" w:hAnsi="Calibri" w:cs="Arial"/>
        </w:rPr>
        <w:t>a Year 12 certificate or equivalent</w:t>
      </w:r>
      <w:r>
        <w:rPr>
          <w:rFonts w:ascii="Calibri" w:eastAsia="Calibri" w:hAnsi="Calibri" w:cs="Arial"/>
        </w:rPr>
        <w:t xml:space="preserve">, </w:t>
      </w:r>
      <w:r w:rsidRPr="00C27AFD">
        <w:rPr>
          <w:rFonts w:ascii="Calibri" w:eastAsia="Calibri" w:hAnsi="Calibri" w:cs="Arial"/>
        </w:rPr>
        <w:t>or a non-school qualification at Certificate III level or above) are more likely to be experiencing disadvantage than their peers and may need additional support to achieve this goal.</w:t>
      </w:r>
      <w:r w:rsidRPr="00C27AFD">
        <w:rPr>
          <w:rFonts w:ascii="Calibri" w:eastAsia="Calibri" w:hAnsi="Calibri" w:cs="Arial"/>
          <w:vertAlign w:val="superscript"/>
        </w:rPr>
        <w:endnoteReference w:id="66"/>
      </w:r>
    </w:p>
    <w:p w14:paraId="2B69930E" w14:textId="77777777" w:rsidR="00C13F18" w:rsidRDefault="00C13F18" w:rsidP="00BB708D">
      <w:pPr>
        <w:spacing w:after="0"/>
        <w:rPr>
          <w:rFonts w:ascii="Calibri" w:eastAsia="Calibri" w:hAnsi="Calibri" w:cs="Calibri"/>
          <w:bCs/>
        </w:rPr>
      </w:pPr>
      <w:r w:rsidRPr="1D8654F9">
        <w:rPr>
          <w:rFonts w:ascii="Calibri" w:eastAsia="Calibri" w:hAnsi="Calibri" w:cs="Calibri"/>
        </w:rPr>
        <w:t>In 2021, just over two-thirds (68.1 per cent) of First Nations people aged 20 to 24 years had a Year 12 or equivalent qualification, well below the total population (90.7 per cent; see also Chapter 7).</w:t>
      </w:r>
      <w:r w:rsidRPr="1D8654F9">
        <w:rPr>
          <w:rStyle w:val="EndnoteReference"/>
          <w:rFonts w:ascii="Calibri" w:eastAsia="Calibri" w:hAnsi="Calibri" w:cs="Calibri"/>
        </w:rPr>
        <w:endnoteReference w:id="67"/>
      </w:r>
      <w:r w:rsidRPr="1D8654F9">
        <w:rPr>
          <w:rFonts w:ascii="Calibri" w:eastAsia="Calibri" w:hAnsi="Calibri" w:cs="Calibri"/>
        </w:rPr>
        <w:t xml:space="preserve"> There is also a significant difference in attainment depending on socio-economic status. Nationally, in 2021, around 85 per cent of students from a high socio-economic status (SES) area obtained a Year 12 or equivalent certificate, in contrast to 74 per cent of students from low-SES areas.</w:t>
      </w:r>
      <w:r w:rsidRPr="1D8654F9">
        <w:rPr>
          <w:rFonts w:ascii="Calibri" w:eastAsia="Calibri" w:hAnsi="Calibri" w:cs="Calibri"/>
          <w:vertAlign w:val="superscript"/>
        </w:rPr>
        <w:endnoteReference w:id="68"/>
      </w:r>
      <w:r w:rsidRPr="1D8654F9">
        <w:rPr>
          <w:rFonts w:ascii="Calibri" w:eastAsia="Calibri" w:hAnsi="Calibri" w:cs="Calibri"/>
        </w:rPr>
        <w:t xml:space="preserve"> A similar disparity is apparent based on regionality. Nationally, in 2021, 82.1 per cent of students from major cities obtained a Year 12 or equivalent certificate – in comparison to students in inner regional (71.0 per cent), outer regional (74.4 per cent) and remote and very remote (63.2 per cent) locations.</w:t>
      </w:r>
      <w:r w:rsidRPr="1D8654F9">
        <w:rPr>
          <w:rFonts w:ascii="Calibri" w:eastAsia="Calibri" w:hAnsi="Calibri" w:cs="Calibri"/>
          <w:vertAlign w:val="superscript"/>
        </w:rPr>
        <w:endnoteReference w:id="69"/>
      </w:r>
    </w:p>
    <w:p w14:paraId="0C3B5878" w14:textId="77777777" w:rsidR="00C13F18" w:rsidRDefault="00C13F18" w:rsidP="00BB708D">
      <w:pPr>
        <w:spacing w:after="0"/>
        <w:rPr>
          <w:rFonts w:ascii="Calibri" w:eastAsia="Calibri" w:hAnsi="Calibri" w:cs="Arial"/>
          <w:noProof/>
        </w:rPr>
      </w:pPr>
    </w:p>
    <w:p w14:paraId="5BBD9D4A" w14:textId="77777777" w:rsidR="00C13F18" w:rsidRDefault="00C13F18" w:rsidP="00BB708D">
      <w:pPr>
        <w:pStyle w:val="Heading5"/>
      </w:pPr>
      <w:r w:rsidRPr="1313D9B4">
        <w:t xml:space="preserve">Student achievement data shows that </w:t>
      </w:r>
      <w:r w:rsidRPr="1313D9B4">
        <w:rPr>
          <w:bCs/>
        </w:rPr>
        <w:t>Australia</w:t>
      </w:r>
      <w:r>
        <w:rPr>
          <w:bCs/>
        </w:rPr>
        <w:t>n</w:t>
      </w:r>
      <w:r w:rsidRPr="1313D9B4">
        <w:rPr>
          <w:bCs/>
        </w:rPr>
        <w:t xml:space="preserve"> performance internationally is</w:t>
      </w:r>
      <w:r w:rsidRPr="1313D9B4">
        <w:t xml:space="preserve"> behind top</w:t>
      </w:r>
      <w:r>
        <w:t>-</w:t>
      </w:r>
      <w:r w:rsidRPr="1313D9B4">
        <w:t>performing countries and some students need additional support to catch</w:t>
      </w:r>
      <w:r>
        <w:t xml:space="preserve"> </w:t>
      </w:r>
      <w:r w:rsidRPr="1313D9B4">
        <w:t>up and keep</w:t>
      </w:r>
      <w:r>
        <w:t xml:space="preserve"> </w:t>
      </w:r>
      <w:r w:rsidRPr="1313D9B4">
        <w:t>up</w:t>
      </w:r>
    </w:p>
    <w:p w14:paraId="14481017" w14:textId="3E04CB81" w:rsidR="00C13F18" w:rsidRDefault="00C13F18" w:rsidP="00BB708D">
      <w:pPr>
        <w:rPr>
          <w:rFonts w:ascii="Calibri" w:eastAsia="Calibri" w:hAnsi="Calibri" w:cs="Times New Roman"/>
        </w:rPr>
      </w:pPr>
      <w:r w:rsidRPr="00C27AFD">
        <w:rPr>
          <w:rFonts w:ascii="Calibri" w:eastAsia="Calibri" w:hAnsi="Calibri" w:cs="Times New Roman"/>
        </w:rPr>
        <w:t xml:space="preserve">In Australia, </w:t>
      </w:r>
      <w:r>
        <w:rPr>
          <w:rFonts w:ascii="Calibri" w:eastAsia="Calibri" w:hAnsi="Calibri" w:cs="Times New Roman"/>
        </w:rPr>
        <w:t>student achievement</w:t>
      </w:r>
      <w:r w:rsidRPr="00C27AFD">
        <w:rPr>
          <w:rFonts w:ascii="Calibri" w:eastAsia="Calibri" w:hAnsi="Calibri" w:cs="Times New Roman"/>
        </w:rPr>
        <w:t xml:space="preserve"> is measured annually through NAPLAN.</w:t>
      </w:r>
      <w:r w:rsidRPr="001B2ADE">
        <w:rPr>
          <w:rFonts w:ascii="Calibri" w:eastAsia="Calibri" w:hAnsi="Calibri" w:cs="Times New Roman"/>
        </w:rPr>
        <w:t xml:space="preserve"> It is important to note that NAPLAN was revised in 2023 and student achievement is now reported against four levels of proficiency: Exceeding, Strong, Developing and Needs Additional Support, with the first two equating with proficiency.</w:t>
      </w:r>
      <w:r w:rsidRPr="001B2ADE">
        <w:rPr>
          <w:rFonts w:ascii="Calibri" w:eastAsia="Calibri" w:hAnsi="Calibri" w:cs="Times New Roman"/>
          <w:vertAlign w:val="superscript"/>
        </w:rPr>
        <w:endnoteReference w:id="70"/>
      </w:r>
      <w:r w:rsidR="009E3CCB" w:rsidRPr="009E3CCB">
        <w:rPr>
          <w:rFonts w:cs="Calibri"/>
        </w:rPr>
        <w:t xml:space="preserve"> </w:t>
      </w:r>
      <w:r w:rsidR="009E3CCB" w:rsidRPr="009E3CCB">
        <w:rPr>
          <w:rFonts w:ascii="Calibri" w:eastAsia="Calibri" w:hAnsi="Calibri" w:cs="Times New Roman"/>
        </w:rPr>
        <w:t>These changes, which created a higher threshold for proficiency than NAPLAN from 2008 to 2022, affect comparability with previous years. This report includes references to both the 2023 NAPLAN and the 2008 to 2022 NAPLAN series, the latter of which is useful when looking at student progress over time.</w:t>
      </w:r>
    </w:p>
    <w:p w14:paraId="2B9E093D" w14:textId="77777777" w:rsidR="00C13F18" w:rsidRDefault="00C13F18" w:rsidP="00BB708D">
      <w:pPr>
        <w:rPr>
          <w:rFonts w:ascii="Calibri" w:eastAsia="Calibri" w:hAnsi="Calibri" w:cs="Times New Roman"/>
        </w:rPr>
      </w:pPr>
      <w:r w:rsidRPr="00C27AFD">
        <w:rPr>
          <w:rFonts w:ascii="Calibri Light" w:eastAsia="Times New Roman" w:hAnsi="Calibri Light" w:cs="Times New Roman"/>
          <w:b/>
          <w:noProof/>
          <w:color w:val="01698C"/>
          <w:sz w:val="26"/>
        </w:rPr>
        <mc:AlternateContent>
          <mc:Choice Requires="wps">
            <w:drawing>
              <wp:inline distT="0" distB="0" distL="0" distR="0" wp14:anchorId="1479316C" wp14:editId="0869B33C">
                <wp:extent cx="5494020" cy="882650"/>
                <wp:effectExtent l="0" t="0" r="0" b="0"/>
                <wp:docPr id="566124513" name="Text Box 5661245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882650"/>
                        </a:xfrm>
                        <a:prstGeom prst="rect">
                          <a:avLst/>
                        </a:prstGeom>
                        <a:noFill/>
                        <a:ln w="9525">
                          <a:noFill/>
                          <a:miter lim="800000"/>
                          <a:headEnd/>
                          <a:tailEnd/>
                        </a:ln>
                      </wps:spPr>
                      <wps:txbx>
                        <w:txbxContent>
                          <w:p w14:paraId="67AEAF62" w14:textId="77777777" w:rsidR="00C13F18" w:rsidRDefault="00C13F18" w:rsidP="00BB708D">
                            <w:pPr>
                              <w:pBdr>
                                <w:top w:val="single" w:sz="24" w:space="8" w:color="3D8CAD"/>
                                <w:bottom w:val="single" w:sz="24" w:space="8" w:color="3D8CAD"/>
                              </w:pBdr>
                              <w:spacing w:after="0"/>
                              <w:jc w:val="center"/>
                              <w:rPr>
                                <w:i/>
                                <w:sz w:val="24"/>
                                <w:szCs w:val="24"/>
                              </w:rPr>
                            </w:pPr>
                            <w:r w:rsidRPr="001B2ADE">
                              <w:rPr>
                                <w:i/>
                                <w:color w:val="3D8CAD"/>
                                <w:sz w:val="24"/>
                                <w:szCs w:val="24"/>
                              </w:rPr>
                              <w:t>A measure of the performance of an education system is the share of students who do not meet year-level expectations.</w:t>
                            </w:r>
                          </w:p>
                        </w:txbxContent>
                      </wps:txbx>
                      <wps:bodyPr rot="0" vertOverflow="clip" horzOverflow="clip" vert="horz" wrap="square" lIns="91440" tIns="45720" rIns="91440" bIns="45720" anchor="t" anchorCtr="0">
                        <a:noAutofit/>
                      </wps:bodyPr>
                    </wps:wsp>
                  </a:graphicData>
                </a:graphic>
              </wp:inline>
            </w:drawing>
          </mc:Choice>
          <mc:Fallback>
            <w:pict>
              <v:shape w14:anchorId="1479316C" id="Text Box 566124513" o:spid="_x0000_s1028" type="#_x0000_t202" style="width:432.6pt;height:6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9greCwIAAPwDAAAOAAAAZHJzL2Uyb0RvYy54bWysU1Fv2yAQfp+0/4B4X+xYSZdYcaquXadJ&#10;3Tqp2w8gGGI04BiQ2Nmv34HdNOrepvFwAo777r7vjs31YDQ5Ch8U2IbOZyUlwnJold039Mf3+3cr&#10;SkJktmUarGjoSQR6vX37ZtO7WlTQgW6FJwhiQ927hnYxurooAu+EYWEGTlh0SvCGRTz6fdF61iO6&#10;0UVVlldFD751HrgIAW/vRifdZnwpBY+PUgYRiW4o1haz9dnuki22G1bvPXOd4lMZ7B+qMExZTHqG&#10;umORkYNXf0EZxT0EkHHGwRQgpeIic0A28/IVm6eOOZG5oDjBnWUK/w+Wfz0+uW+exOEDDNjATCK4&#10;B+A/A7Fw2zG7FzfeQ98J1mLieZKs6F2op9AkdahDAtn1X6DFJrNDhAw0SG+SKsiTIDo24HQWXQyR&#10;cLxcLtaLskIXR99qVV0tc1cKVj9HOx/iJwGGpE1DPTY1o7PjQ4ipGlY/P0nJLNwrrXNjtSV9Q9fL&#10;apkDLjxGRZw7rQzmLNMaJyGR/GjbHByZ0uMeE2g7sU5ER8px2A1EtQ2tUmwSYQftCWXwMI4Zfov4&#10;iEZqwCq4Vo6SDvzv13fpHXYUPZT0OIoNDb8OzAtK9GeLkq/ni0Wa3XxYLN8nsfylZ3fpYZYjVEMj&#10;JeP2NuZ5H6W5wdZIlVV7qXiihiOWxZy+Q5rhy3N+9fJpt38AAAD//wMAUEsDBBQABgAIAAAAIQAT&#10;oNbR2wAAAAUBAAAPAAAAZHJzL2Rvd25yZXYueG1sTI/NTsMwEITvSH0Haytxo+sWWrUhToVAXEGU&#10;H4mbG2+TqPE6it0mvD0LF7iMtJrRzLf5dvStOlMfm8AG5jMNirgMruHKwNvr49UaVEyWnW0Dk4Ev&#10;irAtJhe5zVwY+IXOu1QpKeGYWQN1Sl2GGMuavI2z0BGLdwi9t0nOvkLX20HKfYsLrVfobcOyUNuO&#10;7msqj7uTN/D+dPj8uNHP1YNfdkMYNbLfoDGX0/HuFlSiMf2F4Qdf0KEQpn04sYuqNSCPpF8Vb71a&#10;LkDtJXS90YBFjv/pi28AAAD//wMAUEsBAi0AFAAGAAgAAAAhALaDOJL+AAAA4QEAABMAAAAAAAAA&#10;AAAAAAAAAAAAAFtDb250ZW50X1R5cGVzXS54bWxQSwECLQAUAAYACAAAACEAOP0h/9YAAACUAQAA&#10;CwAAAAAAAAAAAAAAAAAvAQAAX3JlbHMvLnJlbHNQSwECLQAUAAYACAAAACEA9PYK3gsCAAD8AwAA&#10;DgAAAAAAAAAAAAAAAAAuAgAAZHJzL2Uyb0RvYy54bWxQSwECLQAUAAYACAAAACEAE6DW0dsAAAAF&#10;AQAADwAAAAAAAAAAAAAAAABlBAAAZHJzL2Rvd25yZXYueG1sUEsFBgAAAAAEAAQA8wAAAG0FAAAA&#10;AA==&#10;" filled="f" stroked="f">
                <v:textbox>
                  <w:txbxContent>
                    <w:p w14:paraId="67AEAF62" w14:textId="77777777" w:rsidR="00C13F18" w:rsidRDefault="00C13F18" w:rsidP="00BB708D">
                      <w:pPr>
                        <w:pBdr>
                          <w:top w:val="single" w:sz="24" w:space="8" w:color="3D8CAD"/>
                          <w:bottom w:val="single" w:sz="24" w:space="8" w:color="3D8CAD"/>
                        </w:pBdr>
                        <w:spacing w:after="0"/>
                        <w:jc w:val="center"/>
                        <w:rPr>
                          <w:i/>
                          <w:sz w:val="24"/>
                          <w:szCs w:val="24"/>
                        </w:rPr>
                      </w:pPr>
                      <w:r w:rsidRPr="001B2ADE">
                        <w:rPr>
                          <w:i/>
                          <w:color w:val="3D8CAD"/>
                          <w:sz w:val="24"/>
                          <w:szCs w:val="24"/>
                        </w:rPr>
                        <w:t>A measure of the performance of an education system is the share of students who do not meet year-level expectations.</w:t>
                      </w:r>
                    </w:p>
                  </w:txbxContent>
                </v:textbox>
                <w10:anchorlock/>
              </v:shape>
            </w:pict>
          </mc:Fallback>
        </mc:AlternateContent>
      </w:r>
    </w:p>
    <w:p w14:paraId="68D53C8E" w14:textId="5F3CF385" w:rsidR="00C13F18" w:rsidRDefault="00C13F18" w:rsidP="00BB708D">
      <w:pPr>
        <w:jc w:val="right"/>
        <w:rPr>
          <w:rFonts w:ascii="Calibri" w:eastAsia="Calibri" w:hAnsi="Calibri" w:cs="Times New Roman"/>
        </w:rPr>
      </w:pPr>
      <w:r w:rsidRPr="550B2369">
        <w:rPr>
          <w:rFonts w:ascii="Calibri" w:eastAsia="Calibri" w:hAnsi="Calibri" w:cs="Times New Roman"/>
          <w:i/>
          <w:color w:val="3D8CAD" w:themeColor="accent1"/>
          <w:sz w:val="24"/>
          <w:szCs w:val="24"/>
        </w:rPr>
        <w:t xml:space="preserve">Equity Economics report in the Code </w:t>
      </w:r>
      <w:r w:rsidRPr="550B2369">
        <w:rPr>
          <w:rFonts w:ascii="Calibri" w:eastAsia="Calibri" w:hAnsi="Calibri" w:cs="Times New Roman"/>
          <w:i/>
          <w:iCs/>
          <w:color w:val="3D8CAD" w:themeColor="accent1"/>
          <w:sz w:val="24"/>
          <w:szCs w:val="24"/>
        </w:rPr>
        <w:t>R</w:t>
      </w:r>
      <w:r w:rsidR="00A36AAB">
        <w:rPr>
          <w:rFonts w:ascii="Calibri" w:eastAsia="Calibri" w:hAnsi="Calibri" w:cs="Times New Roman"/>
          <w:i/>
          <w:iCs/>
          <w:color w:val="3D8CAD" w:themeColor="accent1"/>
          <w:sz w:val="24"/>
          <w:szCs w:val="24"/>
        </w:rPr>
        <w:t>E</w:t>
      </w:r>
      <w:r w:rsidRPr="550B2369">
        <w:rPr>
          <w:rFonts w:ascii="Calibri" w:eastAsia="Calibri" w:hAnsi="Calibri" w:cs="Times New Roman"/>
          <w:i/>
          <w:iCs/>
          <w:color w:val="3D8CAD" w:themeColor="accent1"/>
          <w:sz w:val="24"/>
          <w:szCs w:val="24"/>
        </w:rPr>
        <w:t>aD</w:t>
      </w:r>
      <w:r w:rsidRPr="550B2369">
        <w:rPr>
          <w:rFonts w:ascii="Calibri" w:eastAsia="Calibri" w:hAnsi="Calibri" w:cs="Times New Roman"/>
          <w:i/>
          <w:color w:val="3D8CAD" w:themeColor="accent1"/>
          <w:sz w:val="24"/>
          <w:szCs w:val="24"/>
        </w:rPr>
        <w:t xml:space="preserve"> submission</w:t>
      </w:r>
    </w:p>
    <w:p w14:paraId="5780F3CB" w14:textId="77777777" w:rsidR="00C13F18" w:rsidRDefault="00C13F18" w:rsidP="00BB708D">
      <w:pPr>
        <w:rPr>
          <w:rFonts w:ascii="Calibri" w:eastAsia="Calibri" w:hAnsi="Calibri" w:cs="Times New Roman"/>
        </w:rPr>
      </w:pPr>
      <w:r w:rsidRPr="00C27AFD">
        <w:rPr>
          <w:rFonts w:ascii="Calibri" w:eastAsia="Calibri" w:hAnsi="Calibri" w:cs="Times New Roman"/>
        </w:rPr>
        <w:t xml:space="preserve">In the 2023 NAPLAN, between 32 and </w:t>
      </w:r>
      <w:r>
        <w:rPr>
          <w:rFonts w:ascii="Calibri" w:eastAsia="Calibri" w:hAnsi="Calibri" w:cs="Times New Roman"/>
        </w:rPr>
        <w:t>34</w:t>
      </w:r>
      <w:r w:rsidRPr="001B2ADE">
        <w:rPr>
          <w:rFonts w:ascii="Calibri" w:eastAsia="Calibri" w:hAnsi="Calibri" w:cs="Times New Roman"/>
        </w:rPr>
        <w:t xml:space="preserve"> per cent of students (across Year</w:t>
      </w:r>
      <w:r>
        <w:rPr>
          <w:rFonts w:ascii="Calibri" w:eastAsia="Calibri" w:hAnsi="Calibri" w:cs="Times New Roman"/>
        </w:rPr>
        <w:t>s</w:t>
      </w:r>
      <w:r w:rsidRPr="001B2ADE">
        <w:rPr>
          <w:rFonts w:ascii="Calibri" w:eastAsia="Calibri" w:hAnsi="Calibri" w:cs="Times New Roman"/>
        </w:rPr>
        <w:t xml:space="preserve"> 3, 5, 7 and 9) did not meet the higher expectations for literacy and numeracy.</w:t>
      </w:r>
      <w:r w:rsidRPr="001B2ADE">
        <w:rPr>
          <w:rFonts w:ascii="Calibri" w:eastAsia="Calibri" w:hAnsi="Calibri" w:cs="Times New Roman"/>
          <w:vertAlign w:val="superscript"/>
        </w:rPr>
        <w:endnoteReference w:id="71"/>
      </w:r>
      <w:r w:rsidRPr="001B2ADE">
        <w:rPr>
          <w:rFonts w:ascii="Calibri" w:eastAsia="Calibri" w:hAnsi="Calibri" w:cs="Times New Roman"/>
        </w:rPr>
        <w:t xml:space="preserve"> Nearly 10 per cent of students on average, across years and domains, were </w:t>
      </w:r>
      <w:r>
        <w:rPr>
          <w:rFonts w:ascii="Calibri" w:eastAsia="Calibri" w:hAnsi="Calibri" w:cs="Times New Roman"/>
        </w:rPr>
        <w:t>at</w:t>
      </w:r>
      <w:r w:rsidRPr="001B2ADE">
        <w:rPr>
          <w:rFonts w:ascii="Calibri" w:eastAsia="Calibri" w:hAnsi="Calibri" w:cs="Times New Roman"/>
        </w:rPr>
        <w:t xml:space="preserve"> the Needs Additional Support proficiency level.</w:t>
      </w:r>
      <w:r w:rsidRPr="00C27AFD">
        <w:rPr>
          <w:rFonts w:ascii="Calibri" w:eastAsia="Calibri" w:hAnsi="Calibri" w:cs="Times New Roman"/>
          <w:vertAlign w:val="superscript"/>
        </w:rPr>
        <w:endnoteReference w:id="72"/>
      </w:r>
    </w:p>
    <w:p w14:paraId="09159548" w14:textId="1447B9D8" w:rsidR="00C13F18" w:rsidRDefault="00C13F18" w:rsidP="00BB708D">
      <w:pPr>
        <w:rPr>
          <w:rFonts w:ascii="Calibri" w:eastAsia="Calibri" w:hAnsi="Calibri" w:cs="Times New Roman"/>
        </w:rPr>
      </w:pPr>
      <w:r w:rsidRPr="001B2ADE">
        <w:rPr>
          <w:rFonts w:ascii="Calibri" w:eastAsia="Calibri" w:hAnsi="Calibri" w:cs="Times New Roman"/>
        </w:rPr>
        <w:t xml:space="preserve">NAPLAN </w:t>
      </w:r>
      <w:r w:rsidRPr="4144A03D">
        <w:rPr>
          <w:rFonts w:ascii="Calibri" w:eastAsia="Calibri" w:hAnsi="Calibri" w:cs="Times New Roman"/>
        </w:rPr>
        <w:t>is intended as a broad, aggregate measure of student progress. According to the OECD, national scale evaluations and assessments generally reflect the need for capability to assess</w:t>
      </w:r>
      <w:r>
        <w:rPr>
          <w:rFonts w:ascii="Calibri" w:eastAsia="Calibri" w:hAnsi="Calibri" w:cs="Times New Roman"/>
        </w:rPr>
        <w:t xml:space="preserve"> how </w:t>
      </w:r>
      <w:r w:rsidRPr="4144A03D">
        <w:rPr>
          <w:rFonts w:ascii="Calibri" w:eastAsia="Calibri" w:hAnsi="Calibri" w:cs="Times New Roman"/>
        </w:rPr>
        <w:t xml:space="preserve">education systems are contributing to broader social and economic development, providing the public, </w:t>
      </w:r>
      <w:r>
        <w:rPr>
          <w:rFonts w:ascii="Calibri" w:eastAsia="Calibri" w:hAnsi="Calibri" w:cs="Times New Roman"/>
        </w:rPr>
        <w:t xml:space="preserve">educators </w:t>
      </w:r>
      <w:r w:rsidRPr="4144A03D">
        <w:rPr>
          <w:rFonts w:ascii="Calibri" w:eastAsia="Calibri" w:hAnsi="Calibri" w:cs="Times New Roman"/>
        </w:rPr>
        <w:t xml:space="preserve">and policymakers with information to assess whether their decisions and </w:t>
      </w:r>
      <w:r w:rsidRPr="4144A03D">
        <w:rPr>
          <w:rFonts w:ascii="Calibri" w:eastAsia="Calibri" w:hAnsi="Calibri" w:cs="Times New Roman"/>
        </w:rPr>
        <w:lastRenderedPageBreak/>
        <w:t>investment are based on evidence.</w:t>
      </w:r>
      <w:r w:rsidRPr="00C27AFD">
        <w:rPr>
          <w:rFonts w:ascii="Calibri" w:eastAsia="Calibri" w:hAnsi="Calibri" w:cs="Times New Roman"/>
          <w:vertAlign w:val="superscript"/>
        </w:rPr>
        <w:endnoteReference w:id="73"/>
      </w:r>
      <w:r w:rsidRPr="00C27AFD">
        <w:rPr>
          <w:rFonts w:ascii="Calibri" w:eastAsia="Calibri" w:hAnsi="Calibri" w:cs="Times New Roman"/>
        </w:rPr>
        <w:t xml:space="preserve"> NAPLAN focuses</w:t>
      </w:r>
      <w:r w:rsidRPr="001B2ADE">
        <w:rPr>
          <w:rFonts w:ascii="Calibri" w:eastAsia="Calibri" w:hAnsi="Calibri" w:cs="Times New Roman"/>
        </w:rPr>
        <w:t xml:space="preserve"> on the core skills </w:t>
      </w:r>
      <w:r w:rsidRPr="4144A03D">
        <w:rPr>
          <w:rFonts w:ascii="Calibri" w:eastAsia="Calibri" w:hAnsi="Calibri" w:cs="Times New Roman"/>
        </w:rPr>
        <w:t xml:space="preserve">of </w:t>
      </w:r>
      <w:r w:rsidRPr="001B2ADE">
        <w:rPr>
          <w:rFonts w:ascii="Calibri" w:eastAsia="Calibri" w:hAnsi="Calibri" w:cs="Times New Roman"/>
        </w:rPr>
        <w:t xml:space="preserve">literacy </w:t>
      </w:r>
      <w:r w:rsidRPr="4144A03D">
        <w:rPr>
          <w:rFonts w:ascii="Calibri" w:eastAsia="Calibri" w:hAnsi="Calibri" w:cs="Times New Roman"/>
        </w:rPr>
        <w:t xml:space="preserve">(including reading, writing, and conventions of language) </w:t>
      </w:r>
      <w:r w:rsidRPr="001B2ADE">
        <w:rPr>
          <w:rFonts w:ascii="Calibri" w:eastAsia="Calibri" w:hAnsi="Calibri" w:cs="Times New Roman"/>
        </w:rPr>
        <w:t>and numeracy</w:t>
      </w:r>
      <w:r w:rsidRPr="4144A03D">
        <w:rPr>
          <w:rFonts w:ascii="Calibri" w:eastAsia="Calibri" w:hAnsi="Calibri" w:cs="Times New Roman"/>
        </w:rPr>
        <w:t xml:space="preserve"> </w:t>
      </w:r>
      <w:r w:rsidRPr="001B2ADE">
        <w:rPr>
          <w:rFonts w:ascii="Calibri" w:eastAsia="Calibri" w:hAnsi="Calibri" w:cs="Times New Roman"/>
        </w:rPr>
        <w:t>needed to engage with the full curriculum</w:t>
      </w:r>
      <w:r w:rsidRPr="4144A03D">
        <w:rPr>
          <w:rFonts w:ascii="Calibri" w:eastAsia="Calibri" w:hAnsi="Calibri" w:cs="Times New Roman"/>
        </w:rPr>
        <w:t>.</w:t>
      </w:r>
    </w:p>
    <w:p w14:paraId="1C0C992A" w14:textId="405712AD" w:rsidR="00C13F18" w:rsidRDefault="00C13F18" w:rsidP="00BB708D">
      <w:pPr>
        <w:rPr>
          <w:rFonts w:ascii="Calibri" w:eastAsia="Calibri" w:hAnsi="Calibri" w:cs="Times New Roman"/>
        </w:rPr>
      </w:pPr>
      <w:r w:rsidRPr="4144A03D">
        <w:rPr>
          <w:rFonts w:ascii="Calibri" w:eastAsia="Calibri" w:hAnsi="Calibri" w:cs="Times New Roman"/>
        </w:rPr>
        <w:t>However</w:t>
      </w:r>
      <w:r w:rsidRPr="001B2ADE">
        <w:rPr>
          <w:rFonts w:ascii="Calibri" w:eastAsia="Calibri" w:hAnsi="Calibri" w:cs="Times New Roman"/>
        </w:rPr>
        <w:t xml:space="preserve">, </w:t>
      </w:r>
      <w:r w:rsidRPr="4144A03D">
        <w:rPr>
          <w:rFonts w:ascii="Calibri" w:eastAsia="Calibri" w:hAnsi="Calibri" w:cs="Times New Roman"/>
        </w:rPr>
        <w:t>it is important to note that any form of standardised assessment or test will have inherent limitations and gaps</w:t>
      </w:r>
      <w:r w:rsidR="005547C6" w:rsidRPr="00B236A6">
        <w:rPr>
          <w:rFonts w:ascii="Calibri" w:eastAsia="Calibri" w:hAnsi="Calibri" w:cs="Times New Roman"/>
        </w:rPr>
        <w:t>,</w:t>
      </w:r>
      <w:r>
        <w:rPr>
          <w:rFonts w:ascii="Calibri" w:eastAsia="Calibri" w:hAnsi="Calibri" w:cs="Times New Roman"/>
        </w:rPr>
        <w:t xml:space="preserve"> and this includes NAPLAN</w:t>
      </w:r>
      <w:r w:rsidRPr="4144A03D">
        <w:rPr>
          <w:rFonts w:ascii="Calibri" w:eastAsia="Calibri" w:hAnsi="Calibri" w:cs="Times New Roman"/>
        </w:rPr>
        <w:t xml:space="preserve">. </w:t>
      </w:r>
      <w:r>
        <w:rPr>
          <w:rFonts w:ascii="Calibri" w:eastAsia="Calibri" w:hAnsi="Calibri" w:cs="Times New Roman"/>
        </w:rPr>
        <w:t>Firstly, NAPLAN</w:t>
      </w:r>
      <w:r w:rsidRPr="4144A03D">
        <w:rPr>
          <w:rFonts w:ascii="Calibri" w:eastAsia="Calibri" w:hAnsi="Calibri" w:cs="Times New Roman"/>
        </w:rPr>
        <w:t xml:space="preserve"> does not </w:t>
      </w:r>
      <w:r w:rsidRPr="001B2ADE">
        <w:rPr>
          <w:rFonts w:ascii="Calibri" w:eastAsia="Calibri" w:hAnsi="Calibri" w:cs="Times New Roman"/>
        </w:rPr>
        <w:t>measur</w:t>
      </w:r>
      <w:r w:rsidRPr="4144A03D">
        <w:rPr>
          <w:rFonts w:ascii="Calibri" w:eastAsia="Calibri" w:hAnsi="Calibri" w:cs="Times New Roman"/>
        </w:rPr>
        <w:t>e</w:t>
      </w:r>
      <w:r w:rsidRPr="001B2ADE">
        <w:rPr>
          <w:rFonts w:ascii="Calibri" w:eastAsia="Calibri" w:hAnsi="Calibri" w:cs="Times New Roman"/>
        </w:rPr>
        <w:t xml:space="preserve"> proficiency across </w:t>
      </w:r>
      <w:r w:rsidRPr="4144A03D">
        <w:rPr>
          <w:rFonts w:ascii="Calibri" w:eastAsia="Calibri" w:hAnsi="Calibri" w:cs="Times New Roman"/>
        </w:rPr>
        <w:t xml:space="preserve">all areas of the </w:t>
      </w:r>
      <w:r w:rsidRPr="001B2ADE">
        <w:rPr>
          <w:rFonts w:ascii="Calibri" w:eastAsia="Calibri" w:hAnsi="Calibri" w:cs="Times New Roman"/>
        </w:rPr>
        <w:t>curriculum itself</w:t>
      </w:r>
      <w:r>
        <w:rPr>
          <w:rFonts w:ascii="Calibri" w:eastAsia="Calibri" w:hAnsi="Calibri" w:cs="Times New Roman"/>
        </w:rPr>
        <w:t>;</w:t>
      </w:r>
      <w:r w:rsidRPr="001B2ADE">
        <w:rPr>
          <w:rFonts w:ascii="Calibri" w:eastAsia="Calibri" w:hAnsi="Calibri" w:cs="Times New Roman"/>
        </w:rPr>
        <w:t xml:space="preserve"> nor does it measure</w:t>
      </w:r>
      <w:r w:rsidRPr="4144A03D">
        <w:rPr>
          <w:rFonts w:ascii="Calibri" w:eastAsia="Calibri" w:hAnsi="Calibri" w:cs="Times New Roman"/>
        </w:rPr>
        <w:t xml:space="preserve"> other general capabilities (</w:t>
      </w:r>
      <w:r>
        <w:rPr>
          <w:rFonts w:ascii="Calibri" w:eastAsia="Calibri" w:hAnsi="Calibri" w:cs="Times New Roman"/>
        </w:rPr>
        <w:t>discussed later in this chapter</w:t>
      </w:r>
      <w:r w:rsidRPr="4144A03D">
        <w:rPr>
          <w:rFonts w:ascii="Calibri" w:eastAsia="Calibri" w:hAnsi="Calibri" w:cs="Times New Roman"/>
        </w:rPr>
        <w:t xml:space="preserve">) </w:t>
      </w:r>
      <w:r w:rsidRPr="001B2ADE">
        <w:rPr>
          <w:rFonts w:ascii="Calibri" w:eastAsia="Calibri" w:hAnsi="Calibri" w:cs="Times New Roman"/>
        </w:rPr>
        <w:t>required for many of the further education and employment opportunities</w:t>
      </w:r>
      <w:r w:rsidRPr="4144A03D">
        <w:rPr>
          <w:rFonts w:ascii="Calibri" w:eastAsia="Calibri" w:hAnsi="Calibri" w:cs="Times New Roman"/>
        </w:rPr>
        <w:t xml:space="preserve"> </w:t>
      </w:r>
      <w:r w:rsidRPr="001B2ADE">
        <w:rPr>
          <w:rFonts w:ascii="Calibri" w:eastAsia="Calibri" w:hAnsi="Calibri" w:cs="Times New Roman"/>
        </w:rPr>
        <w:t>and civic engagement</w:t>
      </w:r>
      <w:r w:rsidRPr="4144A03D">
        <w:rPr>
          <w:rFonts w:ascii="Calibri" w:eastAsia="Calibri" w:hAnsi="Calibri" w:cs="Times New Roman"/>
        </w:rPr>
        <w:t xml:space="preserve"> </w:t>
      </w:r>
      <w:r w:rsidRPr="001B2ADE">
        <w:rPr>
          <w:rFonts w:ascii="Calibri" w:eastAsia="Calibri" w:hAnsi="Calibri" w:cs="Times New Roman"/>
        </w:rPr>
        <w:t>that students</w:t>
      </w:r>
      <w:r>
        <w:rPr>
          <w:rFonts w:ascii="Calibri" w:eastAsia="Calibri" w:hAnsi="Calibri" w:cs="Times New Roman"/>
        </w:rPr>
        <w:t xml:space="preserve"> aspire to</w:t>
      </w:r>
      <w:r w:rsidRPr="001B2ADE">
        <w:rPr>
          <w:rFonts w:ascii="Calibri" w:eastAsia="Calibri" w:hAnsi="Calibri" w:cs="Times New Roman"/>
        </w:rPr>
        <w:t xml:space="preserve">. </w:t>
      </w:r>
      <w:r>
        <w:rPr>
          <w:rFonts w:ascii="Calibri" w:eastAsia="Calibri" w:hAnsi="Calibri" w:cs="Times New Roman"/>
        </w:rPr>
        <w:t>The importance of developing measures of progress against key learning areas of the Australian Curriculum is discussed in Chapters 5 and 7.</w:t>
      </w:r>
    </w:p>
    <w:p w14:paraId="2A5CA7F7" w14:textId="7781B44D" w:rsidR="00C13F18" w:rsidRDefault="00C13F18" w:rsidP="00BB708D">
      <w:pPr>
        <w:rPr>
          <w:rFonts w:ascii="Calibri" w:eastAsia="Calibri" w:hAnsi="Calibri" w:cs="Times New Roman"/>
        </w:rPr>
      </w:pPr>
      <w:r>
        <w:rPr>
          <w:rFonts w:ascii="Calibri" w:eastAsia="Calibri" w:hAnsi="Calibri" w:cs="Times New Roman"/>
        </w:rPr>
        <w:t>Secondly, a</w:t>
      </w:r>
      <w:r w:rsidRPr="001B2ADE">
        <w:rPr>
          <w:rFonts w:ascii="Calibri" w:eastAsia="Calibri" w:hAnsi="Calibri" w:cs="Times New Roman"/>
        </w:rPr>
        <w:t>lthough NAPLAN tests are intended to be taken by every Australian student in Years 3, 5, 7 and 9, not all students sit the tests. Students from remote and very remote locations, students from low</w:t>
      </w:r>
      <w:r>
        <w:rPr>
          <w:rFonts w:ascii="Calibri" w:eastAsia="Calibri" w:hAnsi="Calibri" w:cs="Times New Roman"/>
        </w:rPr>
        <w:t>-SES</w:t>
      </w:r>
      <w:r w:rsidRPr="001B2ADE">
        <w:rPr>
          <w:rFonts w:ascii="Calibri" w:eastAsia="Calibri" w:hAnsi="Calibri" w:cs="Times New Roman"/>
        </w:rPr>
        <w:t xml:space="preserve"> backgrounds (as measured by parental education), and First Nations students have lower rates of participation than the average.</w:t>
      </w:r>
      <w:r w:rsidRPr="00C27AFD">
        <w:rPr>
          <w:rFonts w:ascii="Calibri" w:eastAsia="Calibri" w:hAnsi="Calibri" w:cs="Times New Roman"/>
          <w:vertAlign w:val="superscript"/>
        </w:rPr>
        <w:endnoteReference w:id="74"/>
      </w:r>
      <w:r w:rsidRPr="001B2ADE">
        <w:rPr>
          <w:rFonts w:ascii="Calibri" w:eastAsia="Calibri" w:hAnsi="Calibri" w:cs="Times New Roman"/>
        </w:rPr>
        <w:t xml:space="preserve"> </w:t>
      </w:r>
      <w:r w:rsidRPr="4144A03D">
        <w:rPr>
          <w:rFonts w:ascii="Calibri" w:eastAsia="Calibri" w:hAnsi="Calibri" w:cs="Times New Roman"/>
        </w:rPr>
        <w:t xml:space="preserve">While adjustments are available for </w:t>
      </w:r>
      <w:r w:rsidRPr="001B2ADE">
        <w:rPr>
          <w:rFonts w:ascii="Calibri" w:eastAsia="Calibri" w:hAnsi="Calibri" w:cs="Times New Roman"/>
        </w:rPr>
        <w:t>students with disability</w:t>
      </w:r>
      <w:r w:rsidRPr="4144A03D">
        <w:rPr>
          <w:rFonts w:ascii="Calibri" w:eastAsia="Calibri" w:hAnsi="Calibri" w:cs="Times New Roman"/>
        </w:rPr>
        <w:t xml:space="preserve"> to undertake NAPLAN, some of these students</w:t>
      </w:r>
      <w:r w:rsidRPr="001B2ADE">
        <w:rPr>
          <w:rFonts w:ascii="Calibri" w:eastAsia="Calibri" w:hAnsi="Calibri" w:cs="Times New Roman"/>
        </w:rPr>
        <w:t xml:space="preserve"> may </w:t>
      </w:r>
      <w:r w:rsidRPr="4144A03D">
        <w:rPr>
          <w:rFonts w:ascii="Calibri" w:eastAsia="Calibri" w:hAnsi="Calibri" w:cs="Times New Roman"/>
        </w:rPr>
        <w:t xml:space="preserve">also </w:t>
      </w:r>
      <w:r w:rsidRPr="001B2ADE">
        <w:rPr>
          <w:rFonts w:ascii="Calibri" w:eastAsia="Calibri" w:hAnsi="Calibri" w:cs="Times New Roman"/>
        </w:rPr>
        <w:t>be exempt if their disability severely limits their capacity to participate in standardised testing</w:t>
      </w:r>
      <w:r w:rsidRPr="4144A03D">
        <w:rPr>
          <w:rFonts w:ascii="Calibri" w:eastAsia="Calibri" w:hAnsi="Calibri" w:cs="Times New Roman"/>
        </w:rPr>
        <w:t>.</w:t>
      </w:r>
      <w:r w:rsidRPr="001B2ADE">
        <w:rPr>
          <w:rFonts w:ascii="Calibri" w:eastAsia="Calibri" w:hAnsi="Calibri" w:cs="Times New Roman"/>
        </w:rPr>
        <w:t xml:space="preserve"> This </w:t>
      </w:r>
      <w:r w:rsidRPr="1D8654F9">
        <w:rPr>
          <w:rFonts w:ascii="Calibri" w:eastAsia="Calibri" w:hAnsi="Calibri" w:cs="Times New Roman"/>
        </w:rPr>
        <w:t xml:space="preserve">reflects a lack of suitable assessments for these groups of students and leads to </w:t>
      </w:r>
      <w:r w:rsidRPr="001B2ADE">
        <w:rPr>
          <w:rFonts w:ascii="Calibri" w:eastAsia="Calibri" w:hAnsi="Calibri" w:cs="Times New Roman"/>
        </w:rPr>
        <w:t>reduc</w:t>
      </w:r>
      <w:r w:rsidRPr="1D8654F9">
        <w:rPr>
          <w:rFonts w:ascii="Calibri" w:eastAsia="Calibri" w:hAnsi="Calibri" w:cs="Times New Roman"/>
        </w:rPr>
        <w:t>tions in</w:t>
      </w:r>
      <w:r w:rsidRPr="001B2ADE">
        <w:rPr>
          <w:rFonts w:ascii="Calibri" w:eastAsia="Calibri" w:hAnsi="Calibri" w:cs="Times New Roman"/>
        </w:rPr>
        <w:t xml:space="preserve"> the accuracy and interpretability of results for these</w:t>
      </w:r>
      <w:r w:rsidRPr="4144A03D">
        <w:rPr>
          <w:rFonts w:ascii="Calibri" w:eastAsia="Calibri" w:hAnsi="Calibri" w:cs="Times New Roman"/>
        </w:rPr>
        <w:t xml:space="preserve"> groups of</w:t>
      </w:r>
      <w:r w:rsidRPr="001B2ADE">
        <w:rPr>
          <w:rFonts w:ascii="Calibri" w:eastAsia="Calibri" w:hAnsi="Calibri" w:cs="Times New Roman"/>
        </w:rPr>
        <w:t xml:space="preserve"> students</w:t>
      </w:r>
      <w:r w:rsidRPr="4144A03D">
        <w:rPr>
          <w:rFonts w:ascii="Calibri" w:eastAsia="Calibri" w:hAnsi="Calibri" w:cs="Times New Roman"/>
        </w:rPr>
        <w:t>, particularly when coupled with broader data gaps.</w:t>
      </w:r>
      <w:r>
        <w:rPr>
          <w:rFonts w:ascii="Calibri" w:eastAsia="Calibri" w:hAnsi="Calibri" w:cs="Times New Roman"/>
        </w:rPr>
        <w:t xml:space="preserve"> </w:t>
      </w:r>
      <w:r w:rsidRPr="4144A03D">
        <w:rPr>
          <w:rFonts w:ascii="Calibri" w:eastAsia="Calibri" w:hAnsi="Calibri" w:cs="Times New Roman"/>
        </w:rPr>
        <w:t>It</w:t>
      </w:r>
      <w:r>
        <w:rPr>
          <w:rFonts w:ascii="Calibri" w:eastAsia="Calibri" w:hAnsi="Calibri" w:cs="Times New Roman"/>
        </w:rPr>
        <w:t xml:space="preserve"> indicates that other existing or new tools would be more suitable to </w:t>
      </w:r>
      <w:r w:rsidRPr="1D8654F9">
        <w:rPr>
          <w:rFonts w:ascii="Calibri" w:eastAsia="Calibri" w:hAnsi="Calibri" w:cs="Times New Roman"/>
        </w:rPr>
        <w:t xml:space="preserve">support educators in </w:t>
      </w:r>
      <w:r>
        <w:rPr>
          <w:rFonts w:ascii="Calibri" w:eastAsia="Calibri" w:hAnsi="Calibri" w:cs="Times New Roman"/>
        </w:rPr>
        <w:t>measur</w:t>
      </w:r>
      <w:r w:rsidRPr="1D8654F9">
        <w:rPr>
          <w:rFonts w:ascii="Calibri" w:eastAsia="Calibri" w:hAnsi="Calibri" w:cs="Times New Roman"/>
        </w:rPr>
        <w:t>ing</w:t>
      </w:r>
      <w:r>
        <w:rPr>
          <w:rFonts w:ascii="Calibri" w:eastAsia="Calibri" w:hAnsi="Calibri" w:cs="Times New Roman"/>
        </w:rPr>
        <w:t xml:space="preserve"> learning progress</w:t>
      </w:r>
      <w:r w:rsidRPr="4144A03D">
        <w:rPr>
          <w:rFonts w:ascii="Calibri" w:eastAsia="Calibri" w:hAnsi="Calibri" w:cs="Times New Roman"/>
        </w:rPr>
        <w:t xml:space="preserve"> (discussed in Chapter 5).</w:t>
      </w:r>
      <w:r w:rsidRPr="1D8654F9">
        <w:rPr>
          <w:rFonts w:ascii="Calibri" w:eastAsia="Calibri" w:hAnsi="Calibri" w:cs="Times New Roman"/>
        </w:rPr>
        <w:t xml:space="preserve"> It also does not reflect the regular and sustained student achievement that educators observe </w:t>
      </w:r>
      <w:r w:rsidR="00A84916" w:rsidRPr="00EF2163">
        <w:rPr>
          <w:rFonts w:ascii="Calibri" w:eastAsia="Calibri" w:hAnsi="Calibri" w:cs="Times New Roman"/>
        </w:rPr>
        <w:t>every day</w:t>
      </w:r>
      <w:r w:rsidRPr="1D8654F9">
        <w:rPr>
          <w:rFonts w:ascii="Calibri" w:eastAsia="Calibri" w:hAnsi="Calibri" w:cs="Times New Roman"/>
        </w:rPr>
        <w:t xml:space="preserve"> in classroom environments which are more conducive to students demonstrating the full range of knowledge, skills and capabilities.</w:t>
      </w:r>
    </w:p>
    <w:p w14:paraId="3FA4820D" w14:textId="77777777" w:rsidR="00C13F18" w:rsidRDefault="00C13F18" w:rsidP="00BB708D">
      <w:pPr>
        <w:rPr>
          <w:rFonts w:ascii="Calibri" w:eastAsia="Calibri" w:hAnsi="Calibri" w:cs="Times New Roman"/>
        </w:rPr>
      </w:pPr>
      <w:r w:rsidRPr="00C27AFD">
        <w:rPr>
          <w:rFonts w:ascii="Calibri" w:eastAsia="Calibri" w:hAnsi="Calibri" w:cs="Arial"/>
        </w:rPr>
        <w:t>Thirdly, while work has been done to limit biases, some First Nations and culturally and linguistically diverse (CALD) stakeholders consider that there is room for improvement to ensure that NAPLAN is culturally appropriate for all students. NAPLAN uses a tailored test design to adapt to students’ performance and match questions to their achievement level.</w:t>
      </w:r>
      <w:r w:rsidRPr="00C27AFD">
        <w:rPr>
          <w:rFonts w:ascii="Calibri" w:eastAsia="Calibri" w:hAnsi="Calibri" w:cs="Arial"/>
          <w:vertAlign w:val="superscript"/>
        </w:rPr>
        <w:endnoteReference w:id="75"/>
      </w:r>
      <w:r w:rsidRPr="00C27AFD">
        <w:rPr>
          <w:rFonts w:ascii="Calibri" w:eastAsia="Calibri" w:hAnsi="Calibri" w:cs="Arial"/>
        </w:rPr>
        <w:t xml:space="preserve"> Each year’s questions are also developed via an 18-month review process,</w:t>
      </w:r>
      <w:r w:rsidRPr="00C27AFD">
        <w:rPr>
          <w:rFonts w:ascii="Calibri" w:eastAsia="Calibri" w:hAnsi="Calibri" w:cs="Arial"/>
          <w:color w:val="1F1F11"/>
        </w:rPr>
        <w:t xml:space="preserve"> including trialling potential questions with representative samples of students (both First Nations and non-First Nations) from each jurisdiction, sector and geolocation.</w:t>
      </w:r>
      <w:r w:rsidRPr="00C27AFD">
        <w:rPr>
          <w:rFonts w:ascii="Calibri" w:eastAsia="Calibri" w:hAnsi="Calibri" w:cs="Arial"/>
          <w:color w:val="1F1F11"/>
          <w:vertAlign w:val="superscript"/>
        </w:rPr>
        <w:endnoteReference w:id="76"/>
      </w:r>
      <w:r w:rsidRPr="00C27AFD">
        <w:rPr>
          <w:rFonts w:ascii="Calibri" w:eastAsia="Calibri" w:hAnsi="Calibri" w:cs="Arial"/>
          <w:color w:val="1F1F11"/>
        </w:rPr>
        <w:t xml:space="preserve"> </w:t>
      </w:r>
      <w:r w:rsidRPr="4144A03D">
        <w:rPr>
          <w:rFonts w:ascii="Calibri" w:eastAsia="Calibri" w:hAnsi="Calibri" w:cs="Times New Roman"/>
        </w:rPr>
        <w:t xml:space="preserve">Nonetheless, it is likely that </w:t>
      </w:r>
      <w:r w:rsidRPr="001B2ADE">
        <w:rPr>
          <w:rFonts w:ascii="Calibri" w:eastAsia="Calibri" w:hAnsi="Calibri" w:cs="Times New Roman"/>
        </w:rPr>
        <w:t>NAPLAN will continue to under-assess the skill</w:t>
      </w:r>
      <w:r>
        <w:rPr>
          <w:rFonts w:ascii="Calibri" w:eastAsia="Calibri" w:hAnsi="Calibri" w:cs="Times New Roman"/>
        </w:rPr>
        <w:t xml:space="preserve"> </w:t>
      </w:r>
      <w:r w:rsidRPr="001B2ADE">
        <w:rPr>
          <w:rFonts w:ascii="Calibri" w:eastAsia="Calibri" w:hAnsi="Calibri" w:cs="Times New Roman"/>
        </w:rPr>
        <w:t>level</w:t>
      </w:r>
      <w:r w:rsidRPr="4144A03D">
        <w:rPr>
          <w:rFonts w:ascii="Calibri" w:eastAsia="Calibri" w:hAnsi="Calibri" w:cs="Times New Roman"/>
        </w:rPr>
        <w:t xml:space="preserve">s and progress </w:t>
      </w:r>
      <w:r w:rsidRPr="001B2ADE">
        <w:rPr>
          <w:rFonts w:ascii="Calibri" w:eastAsia="Calibri" w:hAnsi="Calibri" w:cs="Times New Roman"/>
        </w:rPr>
        <w:t>of some First Nations and CALD students.</w:t>
      </w:r>
      <w:r w:rsidRPr="001B2ADE">
        <w:rPr>
          <w:rFonts w:ascii="Calibri" w:eastAsia="Calibri" w:hAnsi="Calibri" w:cs="Times New Roman"/>
          <w:vertAlign w:val="superscript"/>
        </w:rPr>
        <w:endnoteReference w:id="77"/>
      </w:r>
    </w:p>
    <w:p w14:paraId="251E05F7" w14:textId="77777777" w:rsidR="00C13F18" w:rsidRDefault="00C13F18" w:rsidP="00957302">
      <w:r w:rsidRPr="001B2ADE">
        <w:t>Notwithstanding these issues,</w:t>
      </w:r>
      <w:r>
        <w:t xml:space="preserve"> </w:t>
      </w:r>
      <w:r w:rsidRPr="001B2ADE">
        <w:t xml:space="preserve">NAPLAN </w:t>
      </w:r>
      <w:r w:rsidRPr="00C27AFD">
        <w:t>is</w:t>
      </w:r>
      <w:r>
        <w:t xml:space="preserve"> </w:t>
      </w:r>
      <w:r w:rsidRPr="4144A03D">
        <w:t>Australia’s</w:t>
      </w:r>
      <w:r w:rsidRPr="001B2ADE">
        <w:t xml:space="preserve"> </w:t>
      </w:r>
      <w:r w:rsidRPr="1313D9B4">
        <w:t>only national</w:t>
      </w:r>
      <w:r w:rsidRPr="00C27AFD">
        <w:t xml:space="preserve"> </w:t>
      </w:r>
      <w:r w:rsidRPr="001B2ADE">
        <w:t xml:space="preserve">assessment tool to </w:t>
      </w:r>
      <w:r w:rsidRPr="4144A03D">
        <w:t>monitor</w:t>
      </w:r>
      <w:r w:rsidRPr="001B2ADE">
        <w:t xml:space="preserve"> whether the education system is </w:t>
      </w:r>
      <w:r w:rsidRPr="1313D9B4">
        <w:t>serving all</w:t>
      </w:r>
      <w:r w:rsidRPr="00C27AFD">
        <w:t xml:space="preserve"> students.</w:t>
      </w:r>
      <w:r w:rsidRPr="4144A03D">
        <w:t xml:space="preserve"> It allows schools and systems to analyse student learning growth as they move through school, and informs policy design and decision</w:t>
      </w:r>
      <w:r>
        <w:t>-</w:t>
      </w:r>
      <w:r w:rsidRPr="4144A03D">
        <w:t xml:space="preserve">making, including for students most at risk of falling behind. It is not intended to replace the need for assessment of students’ individual learning needs or targeted teaching interventions. Ideally, </w:t>
      </w:r>
      <w:r>
        <w:t>NAPLAN</w:t>
      </w:r>
      <w:r w:rsidRPr="4144A03D">
        <w:t xml:space="preserve"> should form one component of a broader assessment system.</w:t>
      </w:r>
      <w:r w:rsidRPr="00C27AFD">
        <w:rPr>
          <w:vertAlign w:val="superscript"/>
        </w:rPr>
        <w:endnoteReference w:id="78"/>
      </w:r>
    </w:p>
    <w:p w14:paraId="13315ACB" w14:textId="4CD82713" w:rsidR="00C13F18" w:rsidRDefault="00C13F18" w:rsidP="00957302">
      <w:pPr>
        <w:rPr>
          <w:rFonts w:ascii="Calibri" w:eastAsia="Calibri" w:hAnsi="Calibri" w:cs="Times New Roman"/>
        </w:rPr>
      </w:pPr>
      <w:r w:rsidRPr="001B2ADE">
        <w:t xml:space="preserve">Australia also engages in international assessments, </w:t>
      </w:r>
      <w:r w:rsidRPr="4144A03D">
        <w:t xml:space="preserve">in which our recent </w:t>
      </w:r>
      <w:r w:rsidRPr="001B2ADE">
        <w:t xml:space="preserve">results </w:t>
      </w:r>
      <w:r>
        <w:t>demonstrate that Australia has</w:t>
      </w:r>
      <w:r w:rsidRPr="4144A03D">
        <w:t xml:space="preserve"> been </w:t>
      </w:r>
      <w:r>
        <w:t>a strong performer in some domains but indicate a</w:t>
      </w:r>
      <w:r w:rsidRPr="4144A03D">
        <w:t xml:space="preserve"> </w:t>
      </w:r>
      <w:r w:rsidRPr="00C27AFD">
        <w:t>declin</w:t>
      </w:r>
      <w:r>
        <w:t>e</w:t>
      </w:r>
      <w:r w:rsidRPr="00C27AFD">
        <w:t xml:space="preserve"> </w:t>
      </w:r>
      <w:r>
        <w:t>overall,</w:t>
      </w:r>
      <w:r w:rsidRPr="00C27AFD">
        <w:t xml:space="preserve"> relative to past performance and </w:t>
      </w:r>
      <w:r w:rsidRPr="1313D9B4">
        <w:t xml:space="preserve">many </w:t>
      </w:r>
      <w:r w:rsidRPr="00C27AFD">
        <w:t>comparable countries.</w:t>
      </w:r>
      <w:r w:rsidRPr="001B2ADE">
        <w:t xml:space="preserve"> As outlined below, Australia’s performance in these assessments tells a picture of broadly improving performance in primary school but </w:t>
      </w:r>
      <w:r>
        <w:t>plateauing</w:t>
      </w:r>
      <w:r w:rsidRPr="001B2ADE">
        <w:t xml:space="preserve"> or declining performance at the secondary level. We have a system where the proportion of low </w:t>
      </w:r>
      <w:r>
        <w:t>performers</w:t>
      </w:r>
      <w:r w:rsidRPr="001B2ADE">
        <w:t xml:space="preserve"> is growing</w:t>
      </w:r>
      <w:r w:rsidRPr="00C27AFD">
        <w:rPr>
          <w:vertAlign w:val="superscript"/>
        </w:rPr>
        <w:endnoteReference w:id="79"/>
      </w:r>
      <w:r w:rsidRPr="4144A03D">
        <w:t xml:space="preserve"> </w:t>
      </w:r>
      <w:r w:rsidRPr="001B2ADE">
        <w:t>and there are persistent achievement gaps, with average student performance for equity cohorts remaining behind the Australian average for all students.</w:t>
      </w:r>
    </w:p>
    <w:p w14:paraId="6774DF4E" w14:textId="4EA6AEC6" w:rsidR="00C13F18" w:rsidRDefault="00C13F18" w:rsidP="00FA4F9F">
      <w:pPr>
        <w:numPr>
          <w:ilvl w:val="0"/>
          <w:numId w:val="40"/>
        </w:numPr>
        <w:spacing w:after="0" w:line="256" w:lineRule="auto"/>
        <w:contextualSpacing/>
        <w:rPr>
          <w:rFonts w:ascii="Calibri" w:eastAsia="Calibri" w:hAnsi="Calibri" w:cs="Times New Roman"/>
        </w:rPr>
      </w:pPr>
      <w:r w:rsidRPr="001B2ADE">
        <w:rPr>
          <w:rFonts w:ascii="Calibri" w:eastAsia="Calibri" w:hAnsi="Calibri" w:cs="Times New Roman"/>
        </w:rPr>
        <w:t xml:space="preserve">The OECD’s PISA </w:t>
      </w:r>
      <w:r w:rsidR="0002052C">
        <w:rPr>
          <w:rFonts w:ascii="Calibri" w:eastAsia="Calibri" w:hAnsi="Calibri" w:cs="Times New Roman"/>
        </w:rPr>
        <w:t>test</w:t>
      </w:r>
      <w:r w:rsidR="00A84AA4">
        <w:rPr>
          <w:rFonts w:ascii="Calibri" w:eastAsia="Calibri" w:hAnsi="Calibri" w:cs="Times New Roman"/>
        </w:rPr>
        <w:t>s</w:t>
      </w:r>
      <w:r w:rsidR="0002052C" w:rsidRPr="001B2ADE">
        <w:rPr>
          <w:rFonts w:ascii="Calibri" w:eastAsia="Calibri" w:hAnsi="Calibri" w:cs="Times New Roman"/>
        </w:rPr>
        <w:t xml:space="preserve"> </w:t>
      </w:r>
      <w:r w:rsidRPr="001B2ADE">
        <w:rPr>
          <w:rFonts w:ascii="Calibri" w:eastAsia="Calibri" w:hAnsi="Calibri" w:cs="Times New Roman"/>
        </w:rPr>
        <w:t>15-year-olds’ ability to use their reading, mathematics and science knowledge</w:t>
      </w:r>
      <w:r w:rsidR="0002052C">
        <w:rPr>
          <w:rFonts w:ascii="Calibri" w:eastAsia="Calibri" w:hAnsi="Calibri" w:cs="Times New Roman"/>
        </w:rPr>
        <w:t xml:space="preserve"> in real-life scenarios</w:t>
      </w:r>
      <w:r w:rsidRPr="001B2ADE">
        <w:rPr>
          <w:rFonts w:ascii="Calibri" w:eastAsia="Calibri" w:hAnsi="Calibri" w:cs="Times New Roman"/>
        </w:rPr>
        <w:t xml:space="preserve">. Australia remains a relatively high performer in PISA, </w:t>
      </w:r>
      <w:r w:rsidR="00A43D0A">
        <w:rPr>
          <w:rFonts w:ascii="Calibri" w:eastAsia="Calibri" w:hAnsi="Calibri" w:cs="Times New Roman"/>
        </w:rPr>
        <w:lastRenderedPageBreak/>
        <w:t xml:space="preserve">performing above the OECD average in all three domains in PISA 2022 and increasing its international </w:t>
      </w:r>
      <w:r w:rsidR="00BA44AF">
        <w:rPr>
          <w:rFonts w:ascii="Calibri" w:eastAsia="Calibri" w:hAnsi="Calibri" w:cs="Times New Roman"/>
        </w:rPr>
        <w:t>performance</w:t>
      </w:r>
      <w:r w:rsidR="00A43D0A">
        <w:rPr>
          <w:rFonts w:ascii="Calibri" w:eastAsia="Calibri" w:hAnsi="Calibri" w:cs="Times New Roman"/>
        </w:rPr>
        <w:t xml:space="preserve"> relative to other OECD countries</w:t>
      </w:r>
      <w:r w:rsidR="00046210">
        <w:rPr>
          <w:rFonts w:ascii="Calibri" w:eastAsia="Calibri" w:hAnsi="Calibri" w:cs="Times New Roman"/>
        </w:rPr>
        <w:t>.</w:t>
      </w:r>
      <w:r w:rsidR="0044138E">
        <w:rPr>
          <w:rStyle w:val="EndnoteReference"/>
          <w:rFonts w:ascii="Calibri" w:eastAsia="Calibri" w:hAnsi="Calibri" w:cs="Times New Roman"/>
        </w:rPr>
        <w:endnoteReference w:id="80"/>
      </w:r>
      <w:r w:rsidR="00046210">
        <w:rPr>
          <w:rFonts w:ascii="Calibri" w:eastAsia="Calibri" w:hAnsi="Calibri" w:cs="Times New Roman"/>
        </w:rPr>
        <w:t xml:space="preserve"> </w:t>
      </w:r>
      <w:r w:rsidR="00347327">
        <w:rPr>
          <w:rFonts w:ascii="Calibri" w:eastAsia="Calibri" w:hAnsi="Calibri" w:cs="Times New Roman"/>
        </w:rPr>
        <w:t>This reflects that</w:t>
      </w:r>
      <w:r w:rsidR="00046210">
        <w:rPr>
          <w:rFonts w:ascii="Calibri" w:eastAsia="Calibri" w:hAnsi="Calibri" w:cs="Times New Roman"/>
        </w:rPr>
        <w:t xml:space="preserve"> </w:t>
      </w:r>
      <w:r w:rsidR="007A29B9">
        <w:rPr>
          <w:rFonts w:ascii="Calibri" w:eastAsia="Calibri" w:hAnsi="Calibri" w:cs="Times New Roman"/>
        </w:rPr>
        <w:t xml:space="preserve">Australia’s mean </w:t>
      </w:r>
      <w:r w:rsidR="00640A85">
        <w:rPr>
          <w:rFonts w:ascii="Calibri" w:eastAsia="Calibri" w:hAnsi="Calibri" w:cs="Times New Roman"/>
        </w:rPr>
        <w:t xml:space="preserve">scores and proficiency across domains </w:t>
      </w:r>
      <w:r w:rsidR="00226CE9">
        <w:rPr>
          <w:rFonts w:ascii="Calibri" w:eastAsia="Calibri" w:hAnsi="Calibri" w:cs="Times New Roman"/>
        </w:rPr>
        <w:t xml:space="preserve">remained relatively stable </w:t>
      </w:r>
      <w:r w:rsidR="004F227A">
        <w:rPr>
          <w:rFonts w:ascii="Calibri" w:eastAsia="Calibri" w:hAnsi="Calibri" w:cs="Times New Roman"/>
        </w:rPr>
        <w:t xml:space="preserve">between </w:t>
      </w:r>
      <w:r w:rsidR="001B2C4C">
        <w:rPr>
          <w:rFonts w:ascii="Calibri" w:eastAsia="Calibri" w:hAnsi="Calibri" w:cs="Times New Roman"/>
        </w:rPr>
        <w:t>2018 and 2022</w:t>
      </w:r>
      <w:r w:rsidR="00195DB2">
        <w:rPr>
          <w:rFonts w:ascii="Calibri" w:eastAsia="Calibri" w:hAnsi="Calibri" w:cs="Times New Roman"/>
        </w:rPr>
        <w:t xml:space="preserve">, but the performance of some other countries declined over this period. </w:t>
      </w:r>
      <w:r w:rsidR="00AC721C">
        <w:rPr>
          <w:rFonts w:ascii="Calibri" w:eastAsia="Calibri" w:hAnsi="Calibri" w:cs="Times New Roman"/>
        </w:rPr>
        <w:t>However, the proportion of Australian students who attained the National Proficient Standard has decreased in each domain since PISA assessments were first conducted for each domain.</w:t>
      </w:r>
      <w:r w:rsidR="009539B9">
        <w:rPr>
          <w:rStyle w:val="EndnoteReference"/>
          <w:rFonts w:ascii="Calibri" w:eastAsia="Calibri" w:hAnsi="Calibri" w:cs="Times New Roman"/>
        </w:rPr>
        <w:endnoteReference w:id="81"/>
      </w:r>
      <w:r w:rsidR="00AC721C" w:rsidRPr="001B2ADE">
        <w:rPr>
          <w:rFonts w:ascii="Calibri" w:eastAsia="Calibri" w:hAnsi="Calibri" w:cs="Times New Roman"/>
        </w:rPr>
        <w:t xml:space="preserve"> </w:t>
      </w:r>
      <w:r w:rsidRPr="001B2ADE">
        <w:rPr>
          <w:rFonts w:ascii="Calibri" w:eastAsia="Calibri" w:hAnsi="Calibri" w:cs="Times New Roman"/>
        </w:rPr>
        <w:t xml:space="preserve">In </w:t>
      </w:r>
      <w:r w:rsidR="00FF2FAD" w:rsidRPr="001B2ADE">
        <w:rPr>
          <w:rFonts w:ascii="Calibri" w:eastAsia="Calibri" w:hAnsi="Calibri" w:cs="Times New Roman"/>
        </w:rPr>
        <w:t>20</w:t>
      </w:r>
      <w:r w:rsidR="00FF2FAD">
        <w:rPr>
          <w:rFonts w:ascii="Calibri" w:eastAsia="Calibri" w:hAnsi="Calibri" w:cs="Times New Roman"/>
        </w:rPr>
        <w:t>22</w:t>
      </w:r>
      <w:r w:rsidRPr="001B2ADE">
        <w:rPr>
          <w:rFonts w:ascii="Calibri" w:eastAsia="Calibri" w:hAnsi="Calibri" w:cs="Times New Roman"/>
        </w:rPr>
        <w:t xml:space="preserve">, </w:t>
      </w:r>
      <w:r w:rsidR="00013697">
        <w:rPr>
          <w:rFonts w:ascii="Calibri" w:eastAsia="Calibri" w:hAnsi="Calibri" w:cs="Times New Roman"/>
        </w:rPr>
        <w:t>between</w:t>
      </w:r>
      <w:r w:rsidR="00FF2FAD">
        <w:rPr>
          <w:rFonts w:ascii="Calibri" w:eastAsia="Calibri" w:hAnsi="Calibri" w:cs="Times New Roman"/>
        </w:rPr>
        <w:t xml:space="preserve"> </w:t>
      </w:r>
      <w:r w:rsidR="00CE390A">
        <w:rPr>
          <w:rFonts w:ascii="Calibri" w:eastAsia="Calibri" w:hAnsi="Calibri" w:cs="Times New Roman"/>
        </w:rPr>
        <w:t>4</w:t>
      </w:r>
      <w:r w:rsidR="00013697">
        <w:rPr>
          <w:rFonts w:ascii="Calibri" w:eastAsia="Calibri" w:hAnsi="Calibri" w:cs="Times New Roman"/>
        </w:rPr>
        <w:t>2</w:t>
      </w:r>
      <w:r w:rsidR="005957EE">
        <w:rPr>
          <w:rFonts w:ascii="Calibri" w:eastAsia="Calibri" w:hAnsi="Calibri" w:cs="Times New Roman"/>
        </w:rPr>
        <w:t xml:space="preserve"> to 49</w:t>
      </w:r>
      <w:r w:rsidR="00FF2FAD">
        <w:rPr>
          <w:rFonts w:ascii="Calibri" w:eastAsia="Calibri" w:hAnsi="Calibri" w:cs="Times New Roman"/>
        </w:rPr>
        <w:t xml:space="preserve"> per cent of</w:t>
      </w:r>
      <w:r w:rsidRPr="001B2ADE">
        <w:rPr>
          <w:rFonts w:ascii="Calibri" w:eastAsia="Calibri" w:hAnsi="Calibri" w:cs="Times New Roman"/>
        </w:rPr>
        <w:t xml:space="preserve"> Australian students </w:t>
      </w:r>
      <w:r w:rsidR="007712B4">
        <w:rPr>
          <w:rFonts w:ascii="Calibri" w:eastAsia="Calibri" w:hAnsi="Calibri" w:cs="Times New Roman"/>
        </w:rPr>
        <w:t>did not meet</w:t>
      </w:r>
      <w:r w:rsidRPr="001B2ADE">
        <w:rPr>
          <w:rFonts w:ascii="Calibri" w:eastAsia="Calibri" w:hAnsi="Calibri" w:cs="Times New Roman"/>
        </w:rPr>
        <w:t xml:space="preserve"> Australia’s </w:t>
      </w:r>
      <w:r w:rsidR="004C3431">
        <w:rPr>
          <w:rFonts w:ascii="Calibri" w:eastAsia="Calibri" w:hAnsi="Calibri" w:cs="Times New Roman"/>
        </w:rPr>
        <w:t>National P</w:t>
      </w:r>
      <w:r w:rsidRPr="001B2ADE">
        <w:rPr>
          <w:rFonts w:ascii="Calibri" w:eastAsia="Calibri" w:hAnsi="Calibri" w:cs="Times New Roman"/>
        </w:rPr>
        <w:t>roficien</w:t>
      </w:r>
      <w:r w:rsidR="004C3431">
        <w:rPr>
          <w:rFonts w:ascii="Calibri" w:eastAsia="Calibri" w:hAnsi="Calibri" w:cs="Times New Roman"/>
        </w:rPr>
        <w:t>t</w:t>
      </w:r>
      <w:r w:rsidRPr="001B2ADE">
        <w:rPr>
          <w:rFonts w:ascii="Calibri" w:eastAsia="Calibri" w:hAnsi="Calibri" w:cs="Times New Roman"/>
        </w:rPr>
        <w:t xml:space="preserve"> </w:t>
      </w:r>
      <w:r w:rsidR="004C3431">
        <w:rPr>
          <w:rFonts w:ascii="Calibri" w:eastAsia="Calibri" w:hAnsi="Calibri" w:cs="Times New Roman"/>
        </w:rPr>
        <w:t>S</w:t>
      </w:r>
      <w:r w:rsidRPr="001B2ADE">
        <w:rPr>
          <w:rFonts w:ascii="Calibri" w:eastAsia="Calibri" w:hAnsi="Calibri" w:cs="Times New Roman"/>
        </w:rPr>
        <w:t xml:space="preserve">tandard </w:t>
      </w:r>
      <w:r w:rsidR="004C3431">
        <w:rPr>
          <w:rFonts w:ascii="Calibri" w:eastAsia="Calibri" w:hAnsi="Calibri" w:cs="Times New Roman"/>
        </w:rPr>
        <w:t xml:space="preserve">(set at Level 3, higher than the international </w:t>
      </w:r>
      <w:r w:rsidRPr="001B2ADE">
        <w:rPr>
          <w:rFonts w:ascii="Calibri" w:eastAsia="Calibri" w:hAnsi="Calibri" w:cs="Times New Roman"/>
        </w:rPr>
        <w:t xml:space="preserve">proficiency </w:t>
      </w:r>
      <w:r w:rsidR="004C3431">
        <w:rPr>
          <w:rFonts w:ascii="Calibri" w:eastAsia="Calibri" w:hAnsi="Calibri" w:cs="Times New Roman"/>
        </w:rPr>
        <w:t xml:space="preserve">of Level 2, and representing a ‘challenging but reasonable’ </w:t>
      </w:r>
      <w:r w:rsidRPr="001B2ADE">
        <w:rPr>
          <w:rFonts w:ascii="Calibri" w:eastAsia="Calibri" w:hAnsi="Calibri" w:cs="Times New Roman"/>
        </w:rPr>
        <w:t>standard</w:t>
      </w:r>
      <w:r w:rsidR="00716E6F">
        <w:rPr>
          <w:rFonts w:ascii="Calibri" w:eastAsia="Calibri" w:hAnsi="Calibri" w:cs="Times New Roman"/>
        </w:rPr>
        <w:t>)</w:t>
      </w:r>
      <w:r w:rsidRPr="001B2ADE">
        <w:rPr>
          <w:rFonts w:ascii="Calibri" w:eastAsia="Calibri" w:hAnsi="Calibri" w:cs="Times New Roman"/>
        </w:rPr>
        <w:t xml:space="preserve"> </w:t>
      </w:r>
      <w:r w:rsidR="0060465F">
        <w:rPr>
          <w:rFonts w:ascii="Calibri" w:eastAsia="Calibri" w:hAnsi="Calibri" w:cs="Times New Roman"/>
        </w:rPr>
        <w:t>across</w:t>
      </w:r>
      <w:r w:rsidRPr="001B2ADE">
        <w:rPr>
          <w:rFonts w:ascii="Calibri" w:eastAsia="Calibri" w:hAnsi="Calibri" w:cs="Times New Roman"/>
        </w:rPr>
        <w:t xml:space="preserve"> PISA’s three domains.</w:t>
      </w:r>
      <w:r w:rsidRPr="001B2ADE">
        <w:rPr>
          <w:rFonts w:ascii="Calibri" w:eastAsia="Calibri" w:hAnsi="Calibri" w:cs="Times New Roman"/>
          <w:vertAlign w:val="superscript"/>
        </w:rPr>
        <w:endnoteReference w:id="82"/>
      </w:r>
      <w:r w:rsidR="00A92019">
        <w:rPr>
          <w:rFonts w:ascii="Calibri" w:eastAsia="Calibri" w:hAnsi="Calibri" w:cs="Times New Roman"/>
        </w:rPr>
        <w:t xml:space="preserve"> </w:t>
      </w:r>
    </w:p>
    <w:p w14:paraId="09A7B112" w14:textId="77777777" w:rsidR="00C13F18" w:rsidRDefault="00C13F18" w:rsidP="00FA4F9F">
      <w:pPr>
        <w:numPr>
          <w:ilvl w:val="0"/>
          <w:numId w:val="40"/>
        </w:numPr>
        <w:spacing w:after="0" w:line="256" w:lineRule="auto"/>
        <w:contextualSpacing/>
        <w:rPr>
          <w:rFonts w:ascii="Calibri" w:eastAsia="Calibri" w:hAnsi="Calibri" w:cs="Times New Roman"/>
        </w:rPr>
      </w:pPr>
      <w:r w:rsidRPr="001B2ADE">
        <w:rPr>
          <w:rFonts w:ascii="Calibri" w:eastAsia="Calibri" w:hAnsi="Calibri" w:cs="Times New Roman"/>
        </w:rPr>
        <w:t>Recent results (2019) in the Trends in International Mathematics and Science Study (TIMSS) (which assesses mathematics and science knowledge at the Year 4 and Year 8 levels) show that Australia’s average performance has improved, but we remain well behind the leading country, Singapore. There is also a proportion of students with low achievement (approximately 20 to 30</w:t>
      </w:r>
      <w:r>
        <w:rPr>
          <w:rFonts w:ascii="Calibri" w:eastAsia="Calibri" w:hAnsi="Calibri" w:cs="Times New Roman"/>
        </w:rPr>
        <w:t> </w:t>
      </w:r>
      <w:r w:rsidRPr="001B2ADE">
        <w:rPr>
          <w:rFonts w:ascii="Calibri" w:eastAsia="Calibri" w:hAnsi="Calibri" w:cs="Times New Roman"/>
        </w:rPr>
        <w:t xml:space="preserve">per cent of students do not meet the </w:t>
      </w:r>
      <w:r>
        <w:rPr>
          <w:rFonts w:ascii="Calibri" w:eastAsia="Calibri" w:hAnsi="Calibri" w:cs="Times New Roman"/>
        </w:rPr>
        <w:t>national proficient</w:t>
      </w:r>
      <w:r w:rsidRPr="00C27AFD">
        <w:rPr>
          <w:rFonts w:ascii="Calibri" w:eastAsia="Calibri" w:hAnsi="Calibri" w:cs="Times New Roman"/>
        </w:rPr>
        <w:t xml:space="preserve"> standard, varying by year level and domain).</w:t>
      </w:r>
      <w:r w:rsidRPr="00C27AFD">
        <w:rPr>
          <w:rFonts w:ascii="Calibri" w:eastAsia="Calibri" w:hAnsi="Calibri" w:cs="Times New Roman"/>
          <w:vertAlign w:val="superscript"/>
        </w:rPr>
        <w:endnoteReference w:id="83"/>
      </w:r>
    </w:p>
    <w:p w14:paraId="0140AB14" w14:textId="77777777" w:rsidR="00C13F18" w:rsidRDefault="00C13F18" w:rsidP="00FA4F9F">
      <w:pPr>
        <w:numPr>
          <w:ilvl w:val="0"/>
          <w:numId w:val="40"/>
        </w:numPr>
        <w:spacing w:after="0" w:line="256" w:lineRule="auto"/>
        <w:contextualSpacing/>
        <w:rPr>
          <w:rFonts w:ascii="Calibri" w:eastAsia="Calibri" w:hAnsi="Calibri" w:cs="Times New Roman"/>
          <w:bdr w:val="none" w:sz="0" w:space="0" w:color="auto" w:frame="1"/>
        </w:rPr>
      </w:pPr>
      <w:r w:rsidRPr="001B2ADE">
        <w:rPr>
          <w:rFonts w:ascii="Calibri" w:eastAsia="Calibri" w:hAnsi="Calibri" w:cs="Times New Roman"/>
        </w:rPr>
        <w:t>In the Progress in International Reading Literacy Study (PIRLS), which measures reading achievement in Year 4, Australia’s gains between 2011 and 2016 were sustained but not improved on in the five years to 2021, when 20 per cent of students did not meet Australia’s proficiency standard (compared with only 14 per cent in England, and 8 per cent in Hong Kong).</w:t>
      </w:r>
      <w:r w:rsidRPr="001B2ADE">
        <w:rPr>
          <w:rFonts w:ascii="Calibri" w:eastAsia="Calibri" w:hAnsi="Calibri" w:cs="Times New Roman"/>
          <w:vertAlign w:val="superscript"/>
        </w:rPr>
        <w:endnoteReference w:id="84"/>
      </w:r>
    </w:p>
    <w:p w14:paraId="28EFBFD6" w14:textId="77777777" w:rsidR="00C13F18" w:rsidRDefault="00C13F18" w:rsidP="00BB708D">
      <w:pPr>
        <w:spacing w:after="0" w:line="256" w:lineRule="auto"/>
        <w:rPr>
          <w:rFonts w:ascii="Calibri" w:eastAsia="Calibri" w:hAnsi="Calibri" w:cs="Times New Roman"/>
          <w:bdr w:val="none" w:sz="0" w:space="0" w:color="auto" w:frame="1"/>
        </w:rPr>
      </w:pPr>
    </w:p>
    <w:p w14:paraId="109F369C" w14:textId="77777777" w:rsidR="00C13F18" w:rsidRDefault="00C13F18" w:rsidP="00BB708D">
      <w:pPr>
        <w:pStyle w:val="Heading5"/>
        <w:rPr>
          <w:bCs/>
        </w:rPr>
      </w:pPr>
      <w:r w:rsidRPr="1313D9B4">
        <w:t xml:space="preserve">Students from priority equity cohorts are over-represented among those students who fall behind </w:t>
      </w:r>
      <w:r>
        <w:t xml:space="preserve">in </w:t>
      </w:r>
      <w:r>
        <w:rPr>
          <w:bCs/>
        </w:rPr>
        <w:t>school</w:t>
      </w:r>
    </w:p>
    <w:p w14:paraId="46FEB0B0" w14:textId="77777777" w:rsidR="00C13F18" w:rsidRDefault="00C13F18" w:rsidP="00BB708D">
      <w:pPr>
        <w:rPr>
          <w:rFonts w:ascii="Calibri" w:eastAsia="Calibri" w:hAnsi="Calibri" w:cs="Times New Roman"/>
        </w:rPr>
      </w:pPr>
      <w:r w:rsidRPr="001B2ADE">
        <w:rPr>
          <w:rFonts w:ascii="Calibri" w:eastAsia="Calibri" w:hAnsi="Calibri" w:cs="Times New Roman"/>
        </w:rPr>
        <w:t xml:space="preserve">There continues to be persistent achievement gaps between students from a priority equity </w:t>
      </w:r>
      <w:r>
        <w:rPr>
          <w:rFonts w:ascii="Calibri" w:eastAsia="Calibri" w:hAnsi="Calibri" w:cs="Times New Roman"/>
        </w:rPr>
        <w:t>cohort</w:t>
      </w:r>
      <w:r w:rsidRPr="001B2ADE">
        <w:rPr>
          <w:rFonts w:ascii="Calibri" w:eastAsia="Calibri" w:hAnsi="Calibri" w:cs="Times New Roman"/>
        </w:rPr>
        <w:t xml:space="preserve"> and students who are not from a priority equity </w:t>
      </w:r>
      <w:r>
        <w:rPr>
          <w:rFonts w:ascii="Calibri" w:eastAsia="Calibri" w:hAnsi="Calibri" w:cs="Times New Roman"/>
        </w:rPr>
        <w:t>cohort</w:t>
      </w:r>
      <w:r w:rsidRPr="001B2ADE">
        <w:rPr>
          <w:rFonts w:ascii="Calibri" w:eastAsia="Calibri" w:hAnsi="Calibri" w:cs="Times New Roman"/>
        </w:rPr>
        <w:t>.</w:t>
      </w:r>
      <w:r w:rsidRPr="001B2ADE" w:rsidDel="0052496A">
        <w:rPr>
          <w:rFonts w:ascii="Calibri" w:eastAsia="Calibri" w:hAnsi="Calibri" w:cs="Times New Roman"/>
        </w:rPr>
        <w:t xml:space="preserve"> </w:t>
      </w:r>
      <w:r w:rsidRPr="00C27AFD">
        <w:rPr>
          <w:rFonts w:ascii="Calibri" w:eastAsia="Calibri" w:hAnsi="Calibri" w:cs="Arial"/>
        </w:rPr>
        <w:t>Priority equity cohorts are defined in the current NSRA to include First Nations students, students living in regional, rural and remote locations, students with disability and students from educationally disadvantaged backgrounds.</w:t>
      </w:r>
      <w:r w:rsidRPr="00C27AFD">
        <w:rPr>
          <w:rFonts w:ascii="Calibri" w:eastAsia="Calibri" w:hAnsi="Calibri" w:cs="Arial"/>
          <w:vertAlign w:val="superscript"/>
        </w:rPr>
        <w:endnoteReference w:id="85"/>
      </w:r>
    </w:p>
    <w:p w14:paraId="33CD2000" w14:textId="3EBEE89C" w:rsidR="00C13F18" w:rsidRDefault="00C13F18" w:rsidP="00BB708D">
      <w:pPr>
        <w:rPr>
          <w:rFonts w:ascii="Calibri" w:eastAsia="Calibri" w:hAnsi="Calibri" w:cs="Times New Roman"/>
        </w:rPr>
      </w:pPr>
      <w:r w:rsidRPr="4144A03D">
        <w:rPr>
          <w:rFonts w:ascii="Calibri" w:eastAsia="Calibri" w:hAnsi="Calibri" w:cs="Times New Roman"/>
        </w:rPr>
        <w:t xml:space="preserve">Productivity Commission analysis of 2021 NAPLAN data found that of the 10 per cent of students falling below </w:t>
      </w:r>
      <w:r w:rsidR="00E82903">
        <w:rPr>
          <w:rFonts w:ascii="Calibri" w:eastAsia="Calibri" w:hAnsi="Calibri" w:cs="Times New Roman"/>
        </w:rPr>
        <w:t xml:space="preserve">the </w:t>
      </w:r>
      <w:r w:rsidRPr="4144A03D">
        <w:rPr>
          <w:rFonts w:ascii="Calibri" w:eastAsia="Calibri" w:hAnsi="Calibri" w:cs="Times New Roman"/>
        </w:rPr>
        <w:t xml:space="preserve">minimum standard, only 3 per cent were counted </w:t>
      </w:r>
      <w:r>
        <w:rPr>
          <w:rFonts w:ascii="Calibri" w:eastAsia="Calibri" w:hAnsi="Calibri" w:cs="Times New Roman"/>
        </w:rPr>
        <w:t>in</w:t>
      </w:r>
      <w:r w:rsidRPr="4144A03D">
        <w:rPr>
          <w:rFonts w:ascii="Calibri" w:eastAsia="Calibri" w:hAnsi="Calibri" w:cs="Times New Roman"/>
        </w:rPr>
        <w:t xml:space="preserve"> one of the priority equity cohorts identified in the NSRA.</w:t>
      </w:r>
      <w:r w:rsidRPr="001B2ADE">
        <w:rPr>
          <w:rFonts w:ascii="Calibri" w:eastAsia="Calibri" w:hAnsi="Calibri" w:cs="Times New Roman"/>
          <w:vertAlign w:val="superscript"/>
        </w:rPr>
        <w:endnoteReference w:id="86"/>
      </w:r>
      <w:r w:rsidRPr="001B2ADE">
        <w:rPr>
          <w:rFonts w:ascii="Calibri" w:eastAsia="Calibri" w:hAnsi="Calibri" w:cs="Times New Roman"/>
        </w:rPr>
        <w:t xml:space="preserve"> However, students from priority equity groups are more likely to perform below learning expectations</w:t>
      </w:r>
      <w:r w:rsidRPr="4144A03D">
        <w:rPr>
          <w:rFonts w:ascii="Calibri" w:eastAsia="Calibri" w:hAnsi="Calibri" w:cs="Times New Roman"/>
        </w:rPr>
        <w:t>. They are also</w:t>
      </w:r>
      <w:r w:rsidRPr="001B2ADE">
        <w:rPr>
          <w:rFonts w:ascii="Calibri" w:eastAsia="Calibri" w:hAnsi="Calibri" w:cs="Times New Roman"/>
        </w:rPr>
        <w:t xml:space="preserve"> less likely to catch</w:t>
      </w:r>
      <w:r>
        <w:rPr>
          <w:rFonts w:ascii="Calibri" w:eastAsia="Calibri" w:hAnsi="Calibri" w:cs="Times New Roman"/>
        </w:rPr>
        <w:t xml:space="preserve"> </w:t>
      </w:r>
      <w:r w:rsidRPr="001B2ADE">
        <w:rPr>
          <w:rFonts w:ascii="Calibri" w:eastAsia="Calibri" w:hAnsi="Calibri" w:cs="Times New Roman"/>
        </w:rPr>
        <w:t>up by Year 9.</w:t>
      </w:r>
      <w:r w:rsidRPr="001B2ADE">
        <w:rPr>
          <w:rFonts w:ascii="Calibri" w:eastAsia="Calibri" w:hAnsi="Calibri" w:cs="Times New Roman"/>
          <w:vertAlign w:val="superscript"/>
        </w:rPr>
        <w:endnoteReference w:id="87"/>
      </w:r>
    </w:p>
    <w:p w14:paraId="5F5169E1" w14:textId="77777777" w:rsidR="00C13F18" w:rsidRDefault="00C13F18" w:rsidP="00BB708D">
      <w:pPr>
        <w:rPr>
          <w:rFonts w:ascii="Calibri" w:eastAsia="Calibri" w:hAnsi="Calibri" w:cs="Arial"/>
          <w:sz w:val="20"/>
          <w:szCs w:val="20"/>
        </w:rPr>
      </w:pPr>
      <w:r w:rsidRPr="00C27AFD">
        <w:rPr>
          <w:rFonts w:ascii="Calibri" w:eastAsia="Calibri" w:hAnsi="Calibri" w:cs="Arial"/>
        </w:rPr>
        <w:t xml:space="preserve">Many factors impact on the learning experience, attainment and achievement of students from priority equity cohorts, </w:t>
      </w:r>
      <w:r w:rsidRPr="00141017">
        <w:rPr>
          <w:rFonts w:ascii="Calibri" w:eastAsia="Calibri" w:hAnsi="Calibri" w:cs="Times New Roman"/>
        </w:rPr>
        <w:t xml:space="preserve">discussed </w:t>
      </w:r>
      <w:r w:rsidRPr="4144A03D">
        <w:rPr>
          <w:rFonts w:ascii="Calibri" w:eastAsia="Calibri" w:hAnsi="Calibri" w:cs="Times New Roman"/>
        </w:rPr>
        <w:t xml:space="preserve">further </w:t>
      </w:r>
      <w:r w:rsidRPr="00141017">
        <w:rPr>
          <w:rFonts w:ascii="Calibri" w:eastAsia="Calibri" w:hAnsi="Calibri" w:cs="Times New Roman"/>
        </w:rPr>
        <w:t xml:space="preserve">in Chapter </w:t>
      </w:r>
      <w:r>
        <w:rPr>
          <w:rFonts w:ascii="Calibri" w:eastAsia="Calibri" w:hAnsi="Calibri" w:cs="Times New Roman"/>
        </w:rPr>
        <w:t>2</w:t>
      </w:r>
      <w:r w:rsidRPr="00141017">
        <w:rPr>
          <w:rFonts w:ascii="Calibri" w:eastAsia="Calibri" w:hAnsi="Calibri" w:cs="Times New Roman"/>
        </w:rPr>
        <w:t xml:space="preserve">. </w:t>
      </w:r>
      <w:r>
        <w:rPr>
          <w:rFonts w:ascii="Calibri" w:eastAsia="Calibri" w:hAnsi="Calibri" w:cs="Times New Roman"/>
        </w:rPr>
        <w:t>T</w:t>
      </w:r>
      <w:r w:rsidRPr="00141017">
        <w:rPr>
          <w:rFonts w:ascii="Calibri" w:eastAsia="Calibri" w:hAnsi="Calibri" w:cs="Times New Roman"/>
        </w:rPr>
        <w:t xml:space="preserve">he 2023 NAPLAN </w:t>
      </w:r>
      <w:r w:rsidRPr="006F2318">
        <w:rPr>
          <w:rFonts w:ascii="Calibri" w:eastAsia="Calibri" w:hAnsi="Calibri" w:cs="Times New Roman"/>
        </w:rPr>
        <w:t>data shows</w:t>
      </w:r>
      <w:r w:rsidRPr="00141017">
        <w:rPr>
          <w:rFonts w:ascii="Calibri" w:eastAsia="Calibri" w:hAnsi="Calibri" w:cs="Times New Roman"/>
        </w:rPr>
        <w:t xml:space="preserve"> that parent</w:t>
      </w:r>
      <w:r>
        <w:rPr>
          <w:rFonts w:ascii="Calibri" w:eastAsia="Calibri" w:hAnsi="Calibri" w:cs="Times New Roman"/>
        </w:rPr>
        <w:t>al</w:t>
      </w:r>
      <w:r w:rsidRPr="00141017">
        <w:rPr>
          <w:rFonts w:ascii="Calibri" w:eastAsia="Calibri" w:hAnsi="Calibri" w:cs="Times New Roman"/>
        </w:rPr>
        <w:t xml:space="preserve"> education is by far the most influential determinant of educational proficiency (see Figure </w:t>
      </w:r>
      <w:r>
        <w:rPr>
          <w:rFonts w:ascii="Calibri" w:eastAsia="Calibri" w:hAnsi="Calibri" w:cs="Times New Roman"/>
        </w:rPr>
        <w:t>5</w:t>
      </w:r>
      <w:r w:rsidRPr="00141017">
        <w:rPr>
          <w:rFonts w:ascii="Calibri" w:eastAsia="Calibri" w:hAnsi="Calibri" w:cs="Times New Roman"/>
        </w:rPr>
        <w:t>).</w:t>
      </w:r>
      <w:r w:rsidRPr="00141017">
        <w:rPr>
          <w:rFonts w:ascii="Calibri" w:eastAsia="Calibri" w:hAnsi="Calibri" w:cs="Times New Roman"/>
          <w:vertAlign w:val="superscript"/>
        </w:rPr>
        <w:endnoteReference w:id="88"/>
      </w:r>
      <w:r w:rsidRPr="00141017">
        <w:rPr>
          <w:rFonts w:ascii="Calibri" w:eastAsia="Calibri" w:hAnsi="Calibri" w:cs="Times New Roman"/>
        </w:rPr>
        <w:t xml:space="preserve"> It is worth noting that many students belong to more than one priority equity cohort</w:t>
      </w:r>
      <w:r w:rsidRPr="4144A03D">
        <w:rPr>
          <w:rFonts w:ascii="Calibri" w:eastAsia="Calibri" w:hAnsi="Calibri" w:cs="Times New Roman"/>
        </w:rPr>
        <w:t xml:space="preserve">, which </w:t>
      </w:r>
      <w:r w:rsidRPr="00141017">
        <w:rPr>
          <w:rFonts w:ascii="Calibri" w:eastAsia="Calibri" w:hAnsi="Calibri" w:cs="Times New Roman"/>
        </w:rPr>
        <w:t>can have a compounding effect on outcomes for those students. For example, only 18 per cent of First Nations students in remote areas received a Strong or Exceeding proficiency level for reading in the 2023 NAPLAN, compared with 43 per cent of First Nations students in major cities.</w:t>
      </w:r>
      <w:r w:rsidRPr="00141017">
        <w:rPr>
          <w:rFonts w:ascii="Calibri" w:eastAsia="Calibri" w:hAnsi="Calibri" w:cs="Times New Roman"/>
          <w:vertAlign w:val="superscript"/>
        </w:rPr>
        <w:endnoteReference w:id="89"/>
      </w:r>
      <w:r w:rsidRPr="00141017">
        <w:rPr>
          <w:rFonts w:ascii="Calibri" w:eastAsia="Calibri" w:hAnsi="Calibri" w:cs="Times New Roman"/>
        </w:rPr>
        <w:t xml:space="preserve"> </w:t>
      </w:r>
      <w:r>
        <w:rPr>
          <w:rFonts w:ascii="Calibri" w:eastAsia="Calibri" w:hAnsi="Calibri" w:cs="Times New Roman"/>
        </w:rPr>
        <w:t>While t</w:t>
      </w:r>
      <w:r w:rsidRPr="00141017">
        <w:rPr>
          <w:rFonts w:ascii="Calibri" w:eastAsia="Calibri" w:hAnsi="Calibri" w:cs="Times New Roman"/>
        </w:rPr>
        <w:t xml:space="preserve">his is </w:t>
      </w:r>
      <w:r w:rsidRPr="4144A03D">
        <w:rPr>
          <w:rFonts w:ascii="Calibri" w:eastAsia="Calibri" w:hAnsi="Calibri" w:cs="Times New Roman"/>
        </w:rPr>
        <w:t xml:space="preserve">a </w:t>
      </w:r>
      <w:r w:rsidRPr="00141017">
        <w:rPr>
          <w:rFonts w:ascii="Calibri" w:eastAsia="Calibri" w:hAnsi="Calibri" w:cs="Times New Roman"/>
        </w:rPr>
        <w:t xml:space="preserve">sizeable gap, many students falling behind </w:t>
      </w:r>
      <w:r w:rsidRPr="4144A03D">
        <w:rPr>
          <w:rFonts w:ascii="Calibri" w:eastAsia="Calibri" w:hAnsi="Calibri" w:cs="Times New Roman"/>
        </w:rPr>
        <w:t xml:space="preserve">are </w:t>
      </w:r>
      <w:r>
        <w:rPr>
          <w:rFonts w:ascii="Calibri" w:eastAsia="Calibri" w:hAnsi="Calibri" w:cs="Times New Roman"/>
        </w:rPr>
        <w:t>not from a priority</w:t>
      </w:r>
      <w:r w:rsidRPr="00141017">
        <w:rPr>
          <w:rFonts w:ascii="Calibri" w:eastAsia="Calibri" w:hAnsi="Calibri" w:cs="Times New Roman"/>
        </w:rPr>
        <w:t xml:space="preserve"> equity cohort</w:t>
      </w:r>
      <w:r>
        <w:rPr>
          <w:rFonts w:ascii="Calibri" w:eastAsia="Calibri" w:hAnsi="Calibri" w:cs="Times New Roman"/>
        </w:rPr>
        <w:t>.</w:t>
      </w:r>
      <w:r w:rsidRPr="00C27AFD">
        <w:rPr>
          <w:rFonts w:ascii="Calibri" w:eastAsia="Calibri" w:hAnsi="Calibri" w:cs="Times New Roman"/>
          <w:vertAlign w:val="superscript"/>
        </w:rPr>
        <w:endnoteReference w:id="90"/>
      </w:r>
      <w:r w:rsidRPr="00141017">
        <w:rPr>
          <w:rFonts w:ascii="Calibri" w:eastAsia="Calibri" w:hAnsi="Calibri" w:cs="Times New Roman"/>
        </w:rPr>
        <w:t xml:space="preserve"> </w:t>
      </w:r>
      <w:r>
        <w:rPr>
          <w:rFonts w:ascii="Calibri" w:eastAsia="Calibri" w:hAnsi="Calibri" w:cs="Times New Roman"/>
        </w:rPr>
        <w:t xml:space="preserve">This </w:t>
      </w:r>
      <w:r w:rsidRPr="00141017">
        <w:rPr>
          <w:rFonts w:ascii="Calibri" w:eastAsia="Calibri" w:hAnsi="Calibri" w:cs="Times New Roman"/>
        </w:rPr>
        <w:t>highlight</w:t>
      </w:r>
      <w:r>
        <w:rPr>
          <w:rFonts w:ascii="Calibri" w:eastAsia="Calibri" w:hAnsi="Calibri" w:cs="Times New Roman"/>
        </w:rPr>
        <w:t>s</w:t>
      </w:r>
      <w:r w:rsidRPr="00141017">
        <w:rPr>
          <w:rFonts w:ascii="Calibri" w:eastAsia="Calibri" w:hAnsi="Calibri" w:cs="Times New Roman"/>
        </w:rPr>
        <w:t xml:space="preserve"> </w:t>
      </w:r>
      <w:r>
        <w:rPr>
          <w:rFonts w:ascii="Calibri" w:eastAsia="Calibri" w:hAnsi="Calibri" w:cs="Times New Roman"/>
        </w:rPr>
        <w:t xml:space="preserve">the broad range of students needing support and </w:t>
      </w:r>
      <w:r w:rsidRPr="00141017">
        <w:rPr>
          <w:rFonts w:ascii="Calibri" w:eastAsia="Calibri" w:hAnsi="Calibri" w:cs="Times New Roman"/>
        </w:rPr>
        <w:t xml:space="preserve">the importance of early assessment </w:t>
      </w:r>
      <w:r>
        <w:rPr>
          <w:rFonts w:ascii="Calibri" w:eastAsia="Calibri" w:hAnsi="Calibri" w:cs="Times New Roman"/>
        </w:rPr>
        <w:t>to</w:t>
      </w:r>
      <w:r w:rsidRPr="00141017">
        <w:rPr>
          <w:rFonts w:ascii="Calibri" w:eastAsia="Calibri" w:hAnsi="Calibri" w:cs="Times New Roman"/>
        </w:rPr>
        <w:t xml:space="preserve"> ensur</w:t>
      </w:r>
      <w:r>
        <w:rPr>
          <w:rFonts w:ascii="Calibri" w:eastAsia="Calibri" w:hAnsi="Calibri" w:cs="Times New Roman"/>
        </w:rPr>
        <w:t>e</w:t>
      </w:r>
      <w:r w:rsidRPr="00141017">
        <w:rPr>
          <w:rFonts w:ascii="Calibri" w:eastAsia="Calibri" w:hAnsi="Calibri" w:cs="Times New Roman"/>
        </w:rPr>
        <w:t xml:space="preserve"> that </w:t>
      </w:r>
      <w:r>
        <w:rPr>
          <w:rFonts w:ascii="Calibri" w:eastAsia="Calibri" w:hAnsi="Calibri" w:cs="Times New Roman"/>
        </w:rPr>
        <w:t>targeted learning interventions</w:t>
      </w:r>
      <w:r w:rsidRPr="00141017">
        <w:rPr>
          <w:rFonts w:ascii="Calibri" w:eastAsia="Calibri" w:hAnsi="Calibri" w:cs="Times New Roman"/>
        </w:rPr>
        <w:t xml:space="preserve"> are based on the context and proficiency of each </w:t>
      </w:r>
      <w:r>
        <w:rPr>
          <w:rFonts w:ascii="Calibri" w:eastAsia="Calibri" w:hAnsi="Calibri" w:cs="Times New Roman"/>
        </w:rPr>
        <w:t>student rather than targeting student cohorts</w:t>
      </w:r>
      <w:r w:rsidRPr="00141017">
        <w:rPr>
          <w:rFonts w:ascii="Calibri" w:eastAsia="Calibri" w:hAnsi="Calibri" w:cs="Times New Roman"/>
        </w:rPr>
        <w:t>.</w:t>
      </w:r>
    </w:p>
    <w:p w14:paraId="5157BA53" w14:textId="7EC0F41C" w:rsidR="00C13F18" w:rsidRDefault="00C13F18" w:rsidP="00485F51">
      <w:pPr>
        <w:pStyle w:val="Caption"/>
        <w:spacing w:after="120"/>
      </w:pPr>
      <w:r w:rsidRPr="001B2ADE">
        <w:lastRenderedPageBreak/>
        <w:t xml:space="preserve">Figure </w:t>
      </w:r>
      <w:r>
        <w:t>5</w:t>
      </w:r>
      <w:r w:rsidRPr="001B2ADE">
        <w:t xml:space="preserve">: </w:t>
      </w:r>
      <w:r>
        <w:t>P</w:t>
      </w:r>
      <w:r w:rsidRPr="001B2ADE">
        <w:t xml:space="preserve">roportion of students in strong and exceeding levels for Year 9 </w:t>
      </w:r>
      <w:r>
        <w:t>r</w:t>
      </w:r>
      <w:r w:rsidRPr="001B2ADE">
        <w:t>eading by First Nations status, gender, parental education, and geolocation, 2023</w:t>
      </w:r>
    </w:p>
    <w:p w14:paraId="1BAAD99D" w14:textId="2CFA6468" w:rsidR="00C13F18" w:rsidRPr="00244979" w:rsidRDefault="00AF5B5C" w:rsidP="00BB708D">
      <w:pPr>
        <w:spacing w:after="0"/>
      </w:pPr>
      <w:r>
        <w:rPr>
          <w:noProof/>
        </w:rPr>
        <w:drawing>
          <wp:inline distT="0" distB="0" distL="0" distR="0" wp14:anchorId="604E41D0" wp14:editId="31100EFC">
            <wp:extent cx="5731200" cy="2767631"/>
            <wp:effectExtent l="0" t="0" r="0" b="0"/>
            <wp:docPr id="382135698" name="Picture 382135698" descr="Stacked column graph of the proportion of students in strong and exceeding levels for Year 9 reading by First Nations status, gender, parental education, and geolocation based on 2023 NAPLAN results. It shows parental education is the most influential determinant of educational proficiency with 81 per cent of students whose parents hold a bachelor’s degree or higher were in the strong and exceeding levels for Year 9 reading compared to 31 per cent of students whose parents’ highest level of education is Year 11 completion and below. The graph shows that 65 per cent of non-First Nations students were in the strong and exceeding levels for Year 9 reading compared to 29 per cent for First Nations students. The graph shows that 67 per cent of students in major cities were in the strong and exceeding levels for Year 9 reading compared to 41 per cent of students in remote locations. It also shows that 67 per cent of females were in the strong and exceeding levels for Year 9 reading compared to 58 per cent of mal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2135698" name="Graphic 1" descr="Stacked column graph of the proportion of students in strong and exceeding levels for Year 9 reading by First Nations status, gender, parental education, and geolocation based on 2023 NAPLAN results. It shows parental education is the most influential determinant of educational proficiency with 81 per cent of students whose parents hold a bachelor’s degree or higher were in the strong and exceeding levels for Year 9 reading compared to 31 per cent of students whose parents’ highest level of education is Year 11 completion and below. The graph shows that 65 per cent of non-First Nations students were in the strong and exceeding levels for Year 9 reading compared to 29 per cent for First Nations students. The graph shows that 67 per cent of students in major cities were in the strong and exceeding levels for Year 9 reading compared to 41 per cent of students in remote locations. It also shows that 67 per cent of females were in the strong and exceeding levels for Year 9 reading compared to 58 per cent of males. "/>
                    <pic:cNvPicPr/>
                  </pic:nvPicPr>
                  <pic:blipFill>
                    <a:blip r:embed="rId32">
                      <a:extLst>
                        <a:ext uri="{96DAC541-7B7A-43D3-8B79-37D633B846F1}">
                          <asvg:svgBlip xmlns:asvg="http://schemas.microsoft.com/office/drawing/2016/SVG/main" r:embed="rId33"/>
                        </a:ext>
                      </a:extLst>
                    </a:blip>
                    <a:stretch>
                      <a:fillRect/>
                    </a:stretch>
                  </pic:blipFill>
                  <pic:spPr>
                    <a:xfrm>
                      <a:off x="0" y="0"/>
                      <a:ext cx="5731200" cy="2767631"/>
                    </a:xfrm>
                    <a:prstGeom prst="rect">
                      <a:avLst/>
                    </a:prstGeom>
                  </pic:spPr>
                </pic:pic>
              </a:graphicData>
            </a:graphic>
          </wp:inline>
        </w:drawing>
      </w:r>
    </w:p>
    <w:p w14:paraId="046B16A2" w14:textId="77777777" w:rsidR="00C13F18" w:rsidRDefault="00C13F18" w:rsidP="00BB708D">
      <w:pPr>
        <w:pStyle w:val="Source"/>
      </w:pPr>
      <w:r w:rsidRPr="001B2ADE">
        <w:t>Source: Department of Education internal analysis of NAPLAN 2023 results.</w:t>
      </w:r>
    </w:p>
    <w:p w14:paraId="1B4FF9FA" w14:textId="5A462B82" w:rsidR="00C13F18" w:rsidRDefault="00C13F18" w:rsidP="00BB708D">
      <w:pPr>
        <w:rPr>
          <w:rFonts w:ascii="Calibri" w:eastAsia="Calibri" w:hAnsi="Calibri" w:cs="Calibri"/>
        </w:rPr>
      </w:pPr>
      <w:r w:rsidRPr="001B2ADE">
        <w:rPr>
          <w:rFonts w:ascii="Calibri" w:eastAsia="Calibri" w:hAnsi="Calibri" w:cs="Times New Roman"/>
        </w:rPr>
        <w:t>It is concerning that performance gaps tend to increase across the school years. Students whose parents ha</w:t>
      </w:r>
      <w:r>
        <w:rPr>
          <w:rFonts w:ascii="Calibri" w:eastAsia="Calibri" w:hAnsi="Calibri" w:cs="Times New Roman"/>
        </w:rPr>
        <w:t>ve</w:t>
      </w:r>
      <w:r w:rsidRPr="001B2ADE">
        <w:rPr>
          <w:rFonts w:ascii="Calibri" w:eastAsia="Calibri" w:hAnsi="Calibri" w:cs="Times New Roman"/>
        </w:rPr>
        <w:t xml:space="preserve"> not completed secondary education have an average </w:t>
      </w:r>
      <w:r w:rsidRPr="006F2318">
        <w:rPr>
          <w:rFonts w:ascii="Calibri" w:eastAsia="Calibri" w:hAnsi="Calibri" w:cs="Times New Roman"/>
        </w:rPr>
        <w:t xml:space="preserve">Year 9 </w:t>
      </w:r>
      <w:r>
        <w:rPr>
          <w:rFonts w:ascii="Calibri" w:eastAsia="Calibri" w:hAnsi="Calibri" w:cs="Times New Roman"/>
        </w:rPr>
        <w:t>r</w:t>
      </w:r>
      <w:r w:rsidRPr="006F2318">
        <w:rPr>
          <w:rFonts w:ascii="Calibri" w:eastAsia="Calibri" w:hAnsi="Calibri" w:cs="Times New Roman"/>
        </w:rPr>
        <w:t>eading</w:t>
      </w:r>
      <w:r w:rsidRPr="001B2ADE">
        <w:rPr>
          <w:rFonts w:ascii="Calibri" w:eastAsia="Calibri" w:hAnsi="Calibri" w:cs="Times New Roman"/>
        </w:rPr>
        <w:t xml:space="preserve"> score similar to th</w:t>
      </w:r>
      <w:r>
        <w:rPr>
          <w:rFonts w:ascii="Calibri" w:eastAsia="Calibri" w:hAnsi="Calibri" w:cs="Times New Roman"/>
        </w:rPr>
        <w:t>at</w:t>
      </w:r>
      <w:r w:rsidRPr="001B2ADE">
        <w:rPr>
          <w:rFonts w:ascii="Calibri" w:eastAsia="Calibri" w:hAnsi="Calibri" w:cs="Times New Roman"/>
        </w:rPr>
        <w:t xml:space="preserve"> of Year 5 students whose parents ha</w:t>
      </w:r>
      <w:r>
        <w:rPr>
          <w:rFonts w:ascii="Calibri" w:eastAsia="Calibri" w:hAnsi="Calibri" w:cs="Times New Roman"/>
        </w:rPr>
        <w:t>ve</w:t>
      </w:r>
      <w:r w:rsidRPr="001B2ADE">
        <w:rPr>
          <w:rFonts w:ascii="Calibri" w:eastAsia="Calibri" w:hAnsi="Calibri" w:cs="Times New Roman"/>
        </w:rPr>
        <w:t xml:space="preserve"> a tertiary qualification.</w:t>
      </w:r>
      <w:r w:rsidRPr="001B2ADE">
        <w:rPr>
          <w:rFonts w:ascii="Calibri" w:eastAsia="Calibri" w:hAnsi="Calibri" w:cs="Times New Roman"/>
          <w:vertAlign w:val="superscript"/>
        </w:rPr>
        <w:endnoteReference w:id="91"/>
      </w:r>
      <w:r w:rsidRPr="001B2ADE">
        <w:rPr>
          <w:rFonts w:ascii="Calibri" w:eastAsia="Calibri" w:hAnsi="Calibri" w:cs="Times New Roman"/>
        </w:rPr>
        <w:t xml:space="preserve"> </w:t>
      </w:r>
      <w:r>
        <w:rPr>
          <w:rFonts w:ascii="Calibri" w:eastAsia="Calibri" w:hAnsi="Calibri" w:cs="Times New Roman"/>
        </w:rPr>
        <w:t>Longitudinal analysis of NAPLAN results by t</w:t>
      </w:r>
      <w:r w:rsidRPr="001B2ADE">
        <w:rPr>
          <w:rFonts w:ascii="Calibri" w:eastAsia="Calibri" w:hAnsi="Calibri" w:cs="Times New Roman"/>
        </w:rPr>
        <w:t>he Australian Education Research Organisation (AERO</w:t>
      </w:r>
      <w:r w:rsidRPr="5F2C8032">
        <w:rPr>
          <w:rFonts w:ascii="Calibri" w:eastAsia="Calibri" w:hAnsi="Calibri" w:cs="Times New Roman"/>
        </w:rPr>
        <w:t>)</w:t>
      </w:r>
      <w:r w:rsidRPr="001B2ADE">
        <w:rPr>
          <w:rFonts w:ascii="Calibri" w:eastAsia="Calibri" w:hAnsi="Calibri" w:cs="Times New Roman"/>
        </w:rPr>
        <w:t xml:space="preserve"> found that most students with low performance do not catch</w:t>
      </w:r>
      <w:r>
        <w:rPr>
          <w:rFonts w:ascii="Calibri" w:eastAsia="Calibri" w:hAnsi="Calibri" w:cs="Times New Roman"/>
        </w:rPr>
        <w:t xml:space="preserve"> </w:t>
      </w:r>
      <w:r w:rsidRPr="001B2ADE">
        <w:rPr>
          <w:rFonts w:ascii="Calibri" w:eastAsia="Calibri" w:hAnsi="Calibri" w:cs="Times New Roman"/>
        </w:rPr>
        <w:t xml:space="preserve">up </w:t>
      </w:r>
      <w:r>
        <w:rPr>
          <w:rFonts w:ascii="Calibri" w:eastAsia="Calibri" w:hAnsi="Calibri" w:cs="Times New Roman"/>
        </w:rPr>
        <w:t xml:space="preserve">and keep up </w:t>
      </w:r>
      <w:r w:rsidRPr="001B2ADE">
        <w:rPr>
          <w:rFonts w:ascii="Calibri" w:eastAsia="Calibri" w:hAnsi="Calibri" w:cs="Times New Roman"/>
        </w:rPr>
        <w:t xml:space="preserve">to their peers, with </w:t>
      </w:r>
      <w:r w:rsidRPr="001B2ADE">
        <w:rPr>
          <w:rFonts w:ascii="Calibri" w:eastAsia="Calibri" w:hAnsi="Calibri" w:cs="Calibri"/>
        </w:rPr>
        <w:t xml:space="preserve">fewer than one in five students (17 per cent and 19 per cent for reading and numeracy respectively) </w:t>
      </w:r>
      <w:r>
        <w:rPr>
          <w:rFonts w:ascii="Calibri" w:eastAsia="Calibri" w:hAnsi="Calibri" w:cs="Calibri"/>
        </w:rPr>
        <w:t>who</w:t>
      </w:r>
      <w:r w:rsidRPr="001B2ADE">
        <w:rPr>
          <w:rFonts w:ascii="Calibri" w:eastAsia="Calibri" w:hAnsi="Calibri" w:cs="Calibri"/>
        </w:rPr>
        <w:t xml:space="preserve"> perform at or below the </w:t>
      </w:r>
      <w:r>
        <w:rPr>
          <w:rFonts w:ascii="Calibri" w:eastAsia="Calibri" w:hAnsi="Calibri" w:cs="Times New Roman"/>
        </w:rPr>
        <w:t>N</w:t>
      </w:r>
      <w:r w:rsidRPr="001B2ADE">
        <w:rPr>
          <w:rFonts w:ascii="Calibri" w:eastAsia="Calibri" w:hAnsi="Calibri" w:cs="Times New Roman"/>
        </w:rPr>
        <w:t xml:space="preserve">ational </w:t>
      </w:r>
      <w:r>
        <w:rPr>
          <w:rFonts w:ascii="Calibri" w:eastAsia="Calibri" w:hAnsi="Calibri" w:cs="Times New Roman"/>
        </w:rPr>
        <w:t>M</w:t>
      </w:r>
      <w:r w:rsidRPr="001B2ADE">
        <w:rPr>
          <w:rFonts w:ascii="Calibri" w:eastAsia="Calibri" w:hAnsi="Calibri" w:cs="Times New Roman"/>
        </w:rPr>
        <w:t xml:space="preserve">inimum </w:t>
      </w:r>
      <w:r>
        <w:rPr>
          <w:rFonts w:ascii="Calibri" w:eastAsia="Calibri" w:hAnsi="Calibri" w:cs="Times New Roman"/>
        </w:rPr>
        <w:t>S</w:t>
      </w:r>
      <w:r w:rsidRPr="001B2ADE">
        <w:rPr>
          <w:rFonts w:ascii="Calibri" w:eastAsia="Calibri" w:hAnsi="Calibri" w:cs="Times New Roman"/>
        </w:rPr>
        <w:t xml:space="preserve">tandard </w:t>
      </w:r>
      <w:r w:rsidRPr="001B2ADE">
        <w:rPr>
          <w:rFonts w:ascii="Calibri" w:eastAsia="Calibri" w:hAnsi="Calibri" w:cs="Calibri"/>
        </w:rPr>
        <w:t>in Year 3 catching up to their peers by Year 9.</w:t>
      </w:r>
      <w:r w:rsidRPr="001B2ADE">
        <w:rPr>
          <w:rFonts w:ascii="Calibri" w:eastAsia="Calibri" w:hAnsi="Calibri" w:cs="Calibri"/>
          <w:vertAlign w:val="superscript"/>
        </w:rPr>
        <w:endnoteReference w:id="92"/>
      </w:r>
      <w:r w:rsidRPr="001B2ADE">
        <w:rPr>
          <w:rFonts w:ascii="Calibri" w:eastAsia="Calibri" w:hAnsi="Calibri" w:cs="Calibri"/>
        </w:rPr>
        <w:t xml:space="preserve"> Many students who improved their performance between Year 3 and Year 5 did not maintain this higher performance in secondary school, </w:t>
      </w:r>
      <w:r w:rsidR="0072168D">
        <w:rPr>
          <w:rFonts w:ascii="Calibri" w:eastAsia="Calibri" w:hAnsi="Calibri" w:cs="Calibri"/>
        </w:rPr>
        <w:t xml:space="preserve">demonstrating that while early intervention is effective, there is a need for continued monitoring to ensure </w:t>
      </w:r>
      <w:r w:rsidR="0076099C">
        <w:rPr>
          <w:rFonts w:ascii="Calibri" w:eastAsia="Calibri" w:hAnsi="Calibri" w:cs="Calibri"/>
        </w:rPr>
        <w:t>that students who have caught up, keep up.</w:t>
      </w:r>
    </w:p>
    <w:p w14:paraId="6635BD57" w14:textId="77777777" w:rsidR="00C13F18" w:rsidRDefault="00C13F18" w:rsidP="00BB708D">
      <w:pPr>
        <w:rPr>
          <w:rFonts w:ascii="Calibri" w:eastAsia="Calibri" w:hAnsi="Calibri" w:cs="Calibri"/>
        </w:rPr>
      </w:pPr>
      <w:r>
        <w:rPr>
          <w:rFonts w:ascii="Calibri" w:eastAsia="Calibri" w:hAnsi="Calibri" w:cs="Calibri"/>
        </w:rPr>
        <w:t xml:space="preserve">While NAPLAN does not disaggregate data by disability status, it is important to note that the increasing number of students with </w:t>
      </w:r>
      <w:r w:rsidRPr="006F2318">
        <w:rPr>
          <w:rFonts w:ascii="Calibri" w:eastAsia="Calibri" w:hAnsi="Calibri" w:cs="Calibri"/>
        </w:rPr>
        <w:t>an imputed disability</w:t>
      </w:r>
      <w:r>
        <w:rPr>
          <w:rFonts w:ascii="Calibri" w:eastAsia="Calibri" w:hAnsi="Calibri" w:cs="Calibri"/>
        </w:rPr>
        <w:t xml:space="preserve"> reflects the growing need to have adjustments and learning support in schools to address this concern (discussed further in Chapter 2).</w:t>
      </w:r>
    </w:p>
    <w:p w14:paraId="36ADA46C" w14:textId="77777777" w:rsidR="00C13F18" w:rsidRDefault="00C13F18" w:rsidP="00BB708D">
      <w:pPr>
        <w:pStyle w:val="Heading5"/>
      </w:pPr>
      <w:r w:rsidRPr="00C27AFD">
        <w:t>Student attendance and engagement is linked to academic achievement</w:t>
      </w:r>
    </w:p>
    <w:p w14:paraId="3E8999B4" w14:textId="78885713" w:rsidR="00C13F18" w:rsidRDefault="00C13F18" w:rsidP="00BB708D">
      <w:pPr>
        <w:rPr>
          <w:rFonts w:ascii="Calibri" w:eastAsia="Calibri" w:hAnsi="Calibri" w:cs="Arial"/>
        </w:rPr>
      </w:pPr>
      <w:r w:rsidRPr="00C27AFD">
        <w:rPr>
          <w:rFonts w:ascii="Calibri" w:eastAsia="Calibri" w:hAnsi="Calibri" w:cs="Arial"/>
        </w:rPr>
        <w:t>There is a well-established link between positive student engagement with school, individual student outcomes and longer</w:t>
      </w:r>
      <w:r>
        <w:rPr>
          <w:rFonts w:ascii="Calibri" w:eastAsia="Calibri" w:hAnsi="Calibri" w:cs="Arial"/>
        </w:rPr>
        <w:t>-</w:t>
      </w:r>
      <w:r w:rsidRPr="00C27AFD">
        <w:rPr>
          <w:rFonts w:ascii="Calibri" w:eastAsia="Calibri" w:hAnsi="Calibri" w:cs="Arial"/>
        </w:rPr>
        <w:t>term social and economic success.</w:t>
      </w:r>
      <w:r w:rsidRPr="00C27AFD">
        <w:rPr>
          <w:rFonts w:ascii="Calibri" w:eastAsia="Calibri" w:hAnsi="Calibri" w:cs="Arial"/>
          <w:vertAlign w:val="superscript"/>
        </w:rPr>
        <w:endnoteReference w:id="93"/>
      </w:r>
      <w:r w:rsidRPr="00C27AFD">
        <w:rPr>
          <w:rFonts w:ascii="Calibri" w:eastAsia="Calibri" w:hAnsi="Calibri" w:cs="Arial"/>
        </w:rPr>
        <w:t xml:space="preserve"> Although some student absences</w:t>
      </w:r>
      <w:r w:rsidR="002149C8">
        <w:rPr>
          <w:rFonts w:ascii="Calibri" w:eastAsia="Calibri" w:hAnsi="Calibri" w:cs="Arial"/>
        </w:rPr>
        <w:t>,</w:t>
      </w:r>
      <w:r w:rsidRPr="00C27AFD">
        <w:rPr>
          <w:rFonts w:ascii="Calibri" w:eastAsia="Calibri" w:hAnsi="Calibri" w:cs="Arial"/>
        </w:rPr>
        <w:t xml:space="preserve"> such as </w:t>
      </w:r>
      <w:r>
        <w:rPr>
          <w:rFonts w:ascii="Calibri" w:eastAsia="Calibri" w:hAnsi="Calibri" w:cs="Arial"/>
        </w:rPr>
        <w:t xml:space="preserve">for </w:t>
      </w:r>
      <w:r w:rsidRPr="00C27AFD">
        <w:rPr>
          <w:rFonts w:ascii="Calibri" w:eastAsia="Calibri" w:hAnsi="Calibri" w:cs="Arial"/>
        </w:rPr>
        <w:t>illness</w:t>
      </w:r>
      <w:r w:rsidR="002149C8">
        <w:rPr>
          <w:rFonts w:ascii="Calibri" w:eastAsia="Calibri" w:hAnsi="Calibri" w:cs="Arial"/>
        </w:rPr>
        <w:t>,</w:t>
      </w:r>
      <w:r w:rsidRPr="00C27AFD">
        <w:rPr>
          <w:rFonts w:ascii="Calibri" w:eastAsia="Calibri" w:hAnsi="Calibri" w:cs="Arial"/>
        </w:rPr>
        <w:t xml:space="preserve"> are unavoidable, regular absence </w:t>
      </w:r>
      <w:r w:rsidRPr="1D8654F9">
        <w:rPr>
          <w:rFonts w:ascii="Calibri" w:eastAsia="Calibri" w:hAnsi="Calibri" w:cs="Arial"/>
        </w:rPr>
        <w:t xml:space="preserve">can sometimes </w:t>
      </w:r>
      <w:r w:rsidRPr="00C27AFD">
        <w:rPr>
          <w:rFonts w:ascii="Calibri" w:eastAsia="Calibri" w:hAnsi="Calibri" w:cs="Arial"/>
        </w:rPr>
        <w:t>be an indicator of disengagement.</w:t>
      </w:r>
      <w:r w:rsidRPr="00C27AFD">
        <w:rPr>
          <w:rFonts w:ascii="Calibri" w:eastAsia="Calibri" w:hAnsi="Calibri" w:cs="Arial"/>
          <w:vertAlign w:val="superscript"/>
        </w:rPr>
        <w:endnoteReference w:id="94"/>
      </w:r>
      <w:r w:rsidRPr="00C27AFD">
        <w:rPr>
          <w:rFonts w:ascii="Calibri" w:eastAsia="Calibri" w:hAnsi="Calibri" w:cs="Arial"/>
        </w:rPr>
        <w:t xml:space="preserve"> </w:t>
      </w:r>
      <w:r w:rsidRPr="00A30845">
        <w:rPr>
          <w:rFonts w:ascii="Calibri" w:eastAsia="Calibri" w:hAnsi="Calibri" w:cs="Arial"/>
        </w:rPr>
        <w:t>A variety of factors such as student characteristics, quality of teaching and teaching methodology, classroom environment and peers can influence the level of student engagement.</w:t>
      </w:r>
      <w:r w:rsidRPr="00C27AFD">
        <w:rPr>
          <w:rFonts w:ascii="Calibri" w:eastAsia="Calibri" w:hAnsi="Calibri" w:cs="Arial"/>
        </w:rPr>
        <w:t xml:space="preserve"> At a school level, engagement usually stems from increasing motivation and aspiration, students attaching value to their education, feeling safe and welcome in their learning environment, and having </w:t>
      </w:r>
      <w:r w:rsidR="00565DF7">
        <w:rPr>
          <w:rFonts w:ascii="Calibri" w:eastAsia="Calibri" w:hAnsi="Calibri" w:cs="Arial"/>
        </w:rPr>
        <w:t>support</w:t>
      </w:r>
      <w:r w:rsidR="00565DF7" w:rsidRPr="00C27AFD">
        <w:rPr>
          <w:rFonts w:ascii="Calibri" w:eastAsia="Calibri" w:hAnsi="Calibri" w:cs="Arial"/>
        </w:rPr>
        <w:t>ive</w:t>
      </w:r>
      <w:r w:rsidRPr="00C27AFD">
        <w:rPr>
          <w:rFonts w:ascii="Calibri" w:eastAsia="Calibri" w:hAnsi="Calibri" w:cs="Arial"/>
        </w:rPr>
        <w:t xml:space="preserve"> and respectful relationships.</w:t>
      </w:r>
      <w:r w:rsidRPr="00C27AFD">
        <w:rPr>
          <w:rFonts w:ascii="Calibri" w:eastAsia="Calibri" w:hAnsi="Calibri" w:cs="Arial"/>
          <w:vertAlign w:val="superscript"/>
        </w:rPr>
        <w:endnoteReference w:id="95"/>
      </w:r>
      <w:r w:rsidRPr="00C27AFD">
        <w:rPr>
          <w:rFonts w:ascii="Calibri" w:eastAsia="Calibri" w:hAnsi="Calibri" w:cs="Arial"/>
        </w:rPr>
        <w:t xml:space="preserve"> Many of these engagement drivers will be more comprehensively discussed in Chapters 2 and 3.</w:t>
      </w:r>
    </w:p>
    <w:p w14:paraId="3FDA5965" w14:textId="22D096B6" w:rsidR="00C13F18" w:rsidRDefault="00C13F18" w:rsidP="00BB708D">
      <w:pPr>
        <w:rPr>
          <w:rFonts w:ascii="Calibri" w:eastAsia="Calibri" w:hAnsi="Calibri" w:cs="Arial"/>
        </w:rPr>
      </w:pPr>
      <w:r w:rsidRPr="00C27AFD">
        <w:rPr>
          <w:rFonts w:ascii="Calibri" w:eastAsia="Calibri" w:hAnsi="Calibri" w:cs="Arial"/>
        </w:rPr>
        <w:t xml:space="preserve">If students feel </w:t>
      </w:r>
      <w:r>
        <w:rPr>
          <w:rFonts w:ascii="Calibri" w:eastAsia="Calibri" w:hAnsi="Calibri" w:cs="Arial"/>
        </w:rPr>
        <w:t xml:space="preserve">that </w:t>
      </w:r>
      <w:r w:rsidRPr="00C27AFD">
        <w:rPr>
          <w:rFonts w:ascii="Calibri" w:eastAsia="Calibri" w:hAnsi="Calibri" w:cs="Arial"/>
        </w:rPr>
        <w:t xml:space="preserve">they have a voice and that they belong in school, they </w:t>
      </w:r>
      <w:r w:rsidRPr="1D8654F9">
        <w:rPr>
          <w:rFonts w:ascii="Calibri" w:eastAsia="Calibri" w:hAnsi="Calibri" w:cs="Arial"/>
        </w:rPr>
        <w:t>are more likely to</w:t>
      </w:r>
      <w:r w:rsidRPr="00C27AFD">
        <w:rPr>
          <w:rFonts w:ascii="Calibri" w:eastAsia="Calibri" w:hAnsi="Calibri" w:cs="Arial"/>
        </w:rPr>
        <w:t xml:space="preserve"> attend school. Almost 70 per cent of students who participated in the </w:t>
      </w:r>
      <w:r>
        <w:rPr>
          <w:rFonts w:ascii="Calibri" w:eastAsia="Calibri" w:hAnsi="Calibri" w:cs="Arial"/>
        </w:rPr>
        <w:t>R</w:t>
      </w:r>
      <w:r w:rsidRPr="00C27AFD">
        <w:rPr>
          <w:rFonts w:ascii="Calibri" w:eastAsia="Calibri" w:hAnsi="Calibri" w:cs="Arial"/>
        </w:rPr>
        <w:t xml:space="preserve">eview’s survey indicated that their </w:t>
      </w:r>
      <w:r w:rsidRPr="00C27AFD">
        <w:rPr>
          <w:rFonts w:ascii="Calibri" w:eastAsia="Calibri" w:hAnsi="Calibri" w:cs="Arial"/>
        </w:rPr>
        <w:lastRenderedPageBreak/>
        <w:t>school puts in effort to make them feel like they belong at school</w:t>
      </w:r>
      <w:r>
        <w:rPr>
          <w:rFonts w:ascii="Calibri" w:eastAsia="Calibri" w:hAnsi="Calibri" w:cs="Arial"/>
        </w:rPr>
        <w:t>,</w:t>
      </w:r>
      <w:r w:rsidRPr="00C27AFD">
        <w:rPr>
          <w:rFonts w:ascii="Calibri" w:eastAsia="Calibri" w:hAnsi="Calibri" w:cs="Arial"/>
        </w:rPr>
        <w:t xml:space="preserve"> with students who speak a language other than English at home more likely to say this (</w:t>
      </w:r>
      <w:r>
        <w:rPr>
          <w:rFonts w:ascii="Calibri" w:eastAsia="Calibri" w:hAnsi="Calibri" w:cs="Arial"/>
        </w:rPr>
        <w:t xml:space="preserve">over </w:t>
      </w:r>
      <w:r w:rsidRPr="00C27AFD">
        <w:rPr>
          <w:rFonts w:ascii="Calibri" w:eastAsia="Calibri" w:hAnsi="Calibri" w:cs="Arial"/>
        </w:rPr>
        <w:t>78 per cent).</w:t>
      </w:r>
      <w:r>
        <w:rPr>
          <w:rStyle w:val="EndnoteReference"/>
          <w:rFonts w:ascii="Calibri" w:eastAsia="Calibri" w:hAnsi="Calibri" w:cs="Arial"/>
        </w:rPr>
        <w:endnoteReference w:id="96"/>
      </w:r>
    </w:p>
    <w:p w14:paraId="36A44AB6" w14:textId="0ACFC719" w:rsidR="00C13F18" w:rsidRDefault="00C13F18" w:rsidP="00BB708D">
      <w:pPr>
        <w:rPr>
          <w:rFonts w:ascii="Calibri" w:eastAsia="Calibri" w:hAnsi="Calibri" w:cs="Arial"/>
        </w:rPr>
      </w:pPr>
      <w:r w:rsidRPr="00C27AFD">
        <w:rPr>
          <w:rFonts w:ascii="Calibri" w:eastAsia="Calibri" w:hAnsi="Calibri" w:cs="Arial"/>
        </w:rPr>
        <w:t>However, engagement is difficult to measure because it involves subjective factors that are specific to individual students</w:t>
      </w:r>
      <w:r>
        <w:rPr>
          <w:rFonts w:ascii="Calibri" w:eastAsia="Calibri" w:hAnsi="Calibri" w:cs="Arial"/>
        </w:rPr>
        <w:t xml:space="preserve"> and are not within the control of schools, educators and school leaders</w:t>
      </w:r>
      <w:r w:rsidRPr="00C27AFD">
        <w:rPr>
          <w:rFonts w:ascii="Calibri" w:eastAsia="Calibri" w:hAnsi="Calibri" w:cs="Arial"/>
        </w:rPr>
        <w:t xml:space="preserve">. For this reason, student attendance is used as a proxy measure of student engagement in the </w:t>
      </w:r>
      <w:r w:rsidRPr="005F58AA">
        <w:rPr>
          <w:rFonts w:ascii="Calibri" w:eastAsia="Calibri" w:hAnsi="Calibri" w:cs="Arial"/>
        </w:rPr>
        <w:t>Measurement Framework for Schooling</w:t>
      </w:r>
      <w:r>
        <w:rPr>
          <w:rFonts w:ascii="Calibri" w:eastAsia="Calibri" w:hAnsi="Calibri" w:cs="Arial"/>
        </w:rPr>
        <w:t xml:space="preserve"> in Australia</w:t>
      </w:r>
      <w:r w:rsidRPr="00C27AFD">
        <w:rPr>
          <w:rFonts w:ascii="Calibri" w:eastAsia="Calibri" w:hAnsi="Calibri" w:cs="Arial"/>
        </w:rPr>
        <w:t>, which is used to report against the NSRA’s current outcome that all students are engaged in their schooling.</w:t>
      </w:r>
    </w:p>
    <w:p w14:paraId="57D30BD8" w14:textId="445AFFED" w:rsidR="00C13F18" w:rsidRDefault="00C13F18" w:rsidP="00BB708D">
      <w:pPr>
        <w:rPr>
          <w:rFonts w:ascii="Calibri" w:eastAsia="Calibri" w:hAnsi="Calibri" w:cs="Arial"/>
        </w:rPr>
      </w:pPr>
      <w:r w:rsidRPr="00A30845">
        <w:rPr>
          <w:rFonts w:ascii="Calibri" w:eastAsia="Calibri" w:hAnsi="Calibri" w:cs="Arial"/>
        </w:rPr>
        <w:t>School attendance in Australia has been in steady decline since at least 2015.</w:t>
      </w:r>
      <w:r w:rsidRPr="00C27AFD">
        <w:rPr>
          <w:rFonts w:ascii="Calibri" w:eastAsia="Calibri" w:hAnsi="Calibri" w:cs="Arial"/>
        </w:rPr>
        <w:t xml:space="preserve"> Attendance levels</w:t>
      </w:r>
      <w:r>
        <w:rPr>
          <w:rFonts w:ascii="Calibri" w:eastAsia="Calibri" w:hAnsi="Calibri" w:cs="Arial"/>
        </w:rPr>
        <w:t xml:space="preserve"> have </w:t>
      </w:r>
      <w:r w:rsidRPr="00C27AFD">
        <w:rPr>
          <w:rFonts w:ascii="Calibri" w:eastAsia="Calibri" w:hAnsi="Calibri" w:cs="Arial"/>
        </w:rPr>
        <w:t xml:space="preserve">decreased for all students and for certain student cohorts (Figure </w:t>
      </w:r>
      <w:r>
        <w:rPr>
          <w:rFonts w:ascii="Calibri" w:eastAsia="Calibri" w:hAnsi="Calibri" w:cs="Arial"/>
        </w:rPr>
        <w:t>6</w:t>
      </w:r>
      <w:r w:rsidRPr="00C27AFD">
        <w:rPr>
          <w:rFonts w:ascii="Calibri" w:eastAsia="Calibri" w:hAnsi="Calibri" w:cs="Arial"/>
        </w:rPr>
        <w:t xml:space="preserve">). The national decline in attendance level is also apparent across government and non-government schools (Figure </w:t>
      </w:r>
      <w:r>
        <w:rPr>
          <w:rFonts w:ascii="Calibri" w:eastAsia="Calibri" w:hAnsi="Calibri" w:cs="Arial"/>
        </w:rPr>
        <w:t>7</w:t>
      </w:r>
      <w:r w:rsidRPr="00C27AFD">
        <w:rPr>
          <w:rFonts w:ascii="Calibri" w:eastAsia="Calibri" w:hAnsi="Calibri" w:cs="Arial"/>
        </w:rPr>
        <w:t>).</w:t>
      </w:r>
      <w:r w:rsidRPr="1D8654F9">
        <w:rPr>
          <w:rFonts w:ascii="Calibri" w:eastAsia="Calibri" w:hAnsi="Calibri" w:cs="Arial"/>
        </w:rPr>
        <w:t xml:space="preserve"> The Panel recognises the significant impact of the COVID-19 pandemic on student attendance and the potential for it to have lasting effects on how school education is delivered and student and parent expectations, </w:t>
      </w:r>
      <w:r w:rsidR="000617F4">
        <w:rPr>
          <w:rFonts w:ascii="Calibri" w:eastAsia="Calibri" w:hAnsi="Calibri" w:cs="Arial"/>
        </w:rPr>
        <w:t>all</w:t>
      </w:r>
      <w:r w:rsidR="000617F4" w:rsidRPr="1D8654F9">
        <w:rPr>
          <w:rFonts w:ascii="Calibri" w:eastAsia="Calibri" w:hAnsi="Calibri" w:cs="Arial"/>
        </w:rPr>
        <w:t xml:space="preserve"> </w:t>
      </w:r>
      <w:r w:rsidRPr="1D8654F9">
        <w:rPr>
          <w:rFonts w:ascii="Calibri" w:eastAsia="Calibri" w:hAnsi="Calibri" w:cs="Arial"/>
        </w:rPr>
        <w:t>of which will influence school attendance</w:t>
      </w:r>
      <w:r w:rsidR="005B7298">
        <w:rPr>
          <w:rFonts w:ascii="Calibri" w:eastAsia="Calibri" w:hAnsi="Calibri" w:cs="Arial"/>
        </w:rPr>
        <w:t xml:space="preserve"> </w:t>
      </w:r>
      <w:r w:rsidR="00430503">
        <w:rPr>
          <w:rFonts w:ascii="Calibri" w:eastAsia="Calibri" w:hAnsi="Calibri" w:cs="Arial"/>
        </w:rPr>
        <w:t>level</w:t>
      </w:r>
      <w:r w:rsidR="00007B6D">
        <w:rPr>
          <w:rFonts w:ascii="Calibri" w:eastAsia="Calibri" w:hAnsi="Calibri" w:cs="Arial"/>
        </w:rPr>
        <w:t>s</w:t>
      </w:r>
      <w:r w:rsidRPr="1D8654F9">
        <w:rPr>
          <w:rFonts w:ascii="Calibri" w:eastAsia="Calibri" w:hAnsi="Calibri" w:cs="Arial"/>
        </w:rPr>
        <w:t xml:space="preserve">. In addition, for reasons discussed further in Chapter 2, there </w:t>
      </w:r>
      <w:r w:rsidRPr="1D8654F9" w:rsidDel="171BB419">
        <w:rPr>
          <w:rFonts w:ascii="Calibri" w:eastAsia="Calibri" w:hAnsi="Calibri" w:cs="Arial"/>
        </w:rPr>
        <w:t>ha</w:t>
      </w:r>
      <w:r w:rsidR="007D5B3F">
        <w:rPr>
          <w:rFonts w:ascii="Calibri" w:eastAsia="Calibri" w:hAnsi="Calibri" w:cs="Arial"/>
        </w:rPr>
        <w:t>ve</w:t>
      </w:r>
      <w:r w:rsidRPr="1D8654F9" w:rsidDel="171BB419">
        <w:rPr>
          <w:rFonts w:ascii="Calibri" w:eastAsia="Calibri" w:hAnsi="Calibri" w:cs="Arial"/>
        </w:rPr>
        <w:t xml:space="preserve"> also </w:t>
      </w:r>
      <w:r w:rsidRPr="1D8654F9">
        <w:rPr>
          <w:rFonts w:ascii="Calibri" w:eastAsia="Calibri" w:hAnsi="Calibri" w:cs="Arial"/>
        </w:rPr>
        <w:t xml:space="preserve">been increases in the number of students undertaking schooling via </w:t>
      </w:r>
      <w:r>
        <w:t>part-time or hybrid learning options,</w:t>
      </w:r>
      <w:r>
        <w:rPr>
          <w:rStyle w:val="EndnoteReference"/>
        </w:rPr>
        <w:endnoteReference w:id="97"/>
      </w:r>
      <w:r>
        <w:t xml:space="preserve"> although exact numbers are unclear due to data gaps</w:t>
      </w:r>
      <w:r>
        <w:rPr>
          <w:rStyle w:val="EndnoteReference"/>
        </w:rPr>
        <w:endnoteReference w:id="98"/>
      </w:r>
      <w:r>
        <w:t xml:space="preserve"> and differences in legislative and policy requirements in each jurisdiction.      </w:t>
      </w:r>
    </w:p>
    <w:p w14:paraId="567A549B" w14:textId="77777777" w:rsidR="00C13F18" w:rsidRDefault="00C13F18" w:rsidP="00485F51">
      <w:pPr>
        <w:pStyle w:val="Caption"/>
        <w:spacing w:after="120"/>
      </w:pPr>
      <w:r w:rsidRPr="00C27AFD">
        <w:t xml:space="preserve">Figure </w:t>
      </w:r>
      <w:r>
        <w:t>6</w:t>
      </w:r>
      <w:r w:rsidRPr="00C27AFD">
        <w:t>: Attendance level of all students, Indigenous students and students living in very remote areas (2015</w:t>
      </w:r>
      <w:r>
        <w:t>–</w:t>
      </w:r>
      <w:r w:rsidRPr="00C27AFD">
        <w:t>2022)</w:t>
      </w:r>
    </w:p>
    <w:p w14:paraId="331C0827" w14:textId="38D81006" w:rsidR="00C13F18" w:rsidRDefault="00AE7196" w:rsidP="00BB708D">
      <w:pPr>
        <w:keepNext/>
        <w:keepLines/>
      </w:pPr>
      <w:r>
        <w:rPr>
          <w:noProof/>
        </w:rPr>
        <w:drawing>
          <wp:inline distT="0" distB="0" distL="0" distR="0" wp14:anchorId="3FBDF55F" wp14:editId="5905A768">
            <wp:extent cx="5731200" cy="2265538"/>
            <wp:effectExtent l="0" t="0" r="0" b="0"/>
            <wp:docPr id="1265776525" name="Picture 1265776525" descr="Line graph of the attendance level (as a percentage) of all students, indigenous students and students living in very remote areas for each year from 2015 to 2022. It shows similar attendance level trajectories for each cohort but a significant gap in the attendance level of indigenous students and students living in very remote areas in comparison to all students. In 2021, the attendance level for all students was 71.2 per cent in comparison to 41.3 per cent of Indigenous and 30.6 per cent of students in very remote locations. In 2022, the attendance level declined for all cohorts displayed in the graph with the attendance level for all students falling to 49.9 per cent in comparison to 26.6 per cent of Indigenous and 19.7 per cent of students in very remote location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5776525" name="Graphic 1" descr="Line graph of the attendance level (as a percentage) of all students, indigenous students and students living in very remote areas for each year from 2015 to 2022. It shows similar attendance level trajectories for each cohort but a significant gap in the attendance level of indigenous students and students living in very remote areas in comparison to all students. In 2021, the attendance level for all students was 71.2 per cent in comparison to 41.3 per cent of Indigenous and 30.6 per cent of students in very remote locations. In 2022, the attendance level declined for all cohorts displayed in the graph with the attendance level for all students falling to 49.9 per cent in comparison to 26.6 per cent of Indigenous and 19.7 per cent of students in very remote locations. "/>
                    <pic:cNvPicPr/>
                  </pic:nvPicPr>
                  <pic:blipFill>
                    <a:blip r:embed="rId34">
                      <a:extLst>
                        <a:ext uri="{96DAC541-7B7A-43D3-8B79-37D633B846F1}">
                          <asvg:svgBlip xmlns:asvg="http://schemas.microsoft.com/office/drawing/2016/SVG/main" r:embed="rId35"/>
                        </a:ext>
                      </a:extLst>
                    </a:blip>
                    <a:stretch>
                      <a:fillRect/>
                    </a:stretch>
                  </pic:blipFill>
                  <pic:spPr>
                    <a:xfrm>
                      <a:off x="0" y="0"/>
                      <a:ext cx="5731200" cy="2265538"/>
                    </a:xfrm>
                    <a:prstGeom prst="rect">
                      <a:avLst/>
                    </a:prstGeom>
                  </pic:spPr>
                </pic:pic>
              </a:graphicData>
            </a:graphic>
          </wp:inline>
        </w:drawing>
      </w:r>
    </w:p>
    <w:p w14:paraId="5571876C" w14:textId="77777777" w:rsidR="00C13F18" w:rsidRDefault="00C13F18" w:rsidP="00BB708D">
      <w:pPr>
        <w:pStyle w:val="Source"/>
      </w:pPr>
      <w:r w:rsidRPr="001B2ADE">
        <w:t>Source:</w:t>
      </w:r>
      <w:r>
        <w:t xml:space="preserve"> ACARA, National Report on Schooling in Australia data portal.</w:t>
      </w:r>
      <w:r w:rsidRPr="00C27AFD">
        <w:rPr>
          <w:vertAlign w:val="superscript"/>
        </w:rPr>
        <w:endnoteReference w:id="99"/>
      </w:r>
    </w:p>
    <w:p w14:paraId="5262BD88" w14:textId="77777777" w:rsidR="00865368" w:rsidRDefault="00C13F18" w:rsidP="00485F51">
      <w:pPr>
        <w:pStyle w:val="Caption"/>
        <w:spacing w:after="120"/>
      </w:pPr>
      <w:r w:rsidRPr="00C27AFD">
        <w:lastRenderedPageBreak/>
        <w:t xml:space="preserve">Figure </w:t>
      </w:r>
      <w:r>
        <w:t>7</w:t>
      </w:r>
      <w:r w:rsidRPr="00C27AFD">
        <w:t>:</w:t>
      </w:r>
      <w:r w:rsidRPr="00C27AFD">
        <w:rPr>
          <w:color w:val="000000"/>
          <w:sz w:val="20"/>
          <w:szCs w:val="20"/>
        </w:rPr>
        <w:t xml:space="preserve"> </w:t>
      </w:r>
      <w:r w:rsidRPr="00C27AFD">
        <w:t>Secondary school attendance level by school sector (2015</w:t>
      </w:r>
      <w:r>
        <w:t>–</w:t>
      </w:r>
      <w:r w:rsidRPr="00C27AFD">
        <w:t xml:space="preserve">2022) </w:t>
      </w:r>
    </w:p>
    <w:p w14:paraId="68015D8F" w14:textId="2EA21740" w:rsidR="00C13F18" w:rsidRPr="000E4089" w:rsidRDefault="00F2189B" w:rsidP="00485F51">
      <w:pPr>
        <w:pStyle w:val="Caption"/>
      </w:pPr>
      <w:r>
        <w:rPr>
          <w:noProof/>
        </w:rPr>
        <w:drawing>
          <wp:inline distT="0" distB="0" distL="0" distR="0" wp14:anchorId="00092C07" wp14:editId="598980AA">
            <wp:extent cx="5731198" cy="2265538"/>
            <wp:effectExtent l="0" t="0" r="0" b="0"/>
            <wp:docPr id="347620632" name="Picture 347620632" descr="Line graph secondary school attendance level (as a percentage) by school sector for each year from 2015 to 2022. It shows similar attendance level trajectories for the government and non-government sector but the non-government sector has a consistently higher attendance level in comparison to the government sector attendance level. In 2015, the non-government sector had an attendance level of 79.4 per cent in comparison to 68.5 per cent for the government sector. The gap of approximately 11 percentage points was maintained for the next four years. There was no attendance data in 2020. In 2021, the attendance level gap between the government and non-government sectors increased to 14.2 percentage points due largely to a decline in the government sector attendance rate. In 2022, the attendance level gap between the sectors reduced to 7.8 per cent with both sectors experiencing a decline. The non-government sector attendance level dropped to 49.9 per cent compared to 42.1 per cent for the government secto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620632" name="Graphic 347620632" descr="Line graph secondary school attendance level (as a percentage) by school sector for each year from 2015 to 2022. It shows similar attendance level trajectories for the government and non-government sector but the non-government sector has a consistently higher attendance level in comparison to the government sector attendance level. In 2015, the non-government sector had an attendance level of 79.4 per cent in comparison to 68.5 per cent for the government sector. The gap of approximately 11 percentage points was maintained for the next four years. There was no attendance data in 2020. In 2021, the attendance level gap between the government and non-government sectors increased to 14.2 percentage points due largely to a decline in the government sector attendance rate. In 2022, the attendance level gap between the sectors reduced to 7.8 per cent with both sectors experiencing a decline. The non-government sector attendance level dropped to 49.9 per cent compared to 42.1 per cent for the government sector. "/>
                    <pic:cNvPicPr/>
                  </pic:nvPicPr>
                  <pic: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ic:blipFill>
                  <pic:spPr>
                    <a:xfrm>
                      <a:off x="0" y="0"/>
                      <a:ext cx="5731198" cy="2265538"/>
                    </a:xfrm>
                    <a:prstGeom prst="rect">
                      <a:avLst/>
                    </a:prstGeom>
                  </pic:spPr>
                </pic:pic>
              </a:graphicData>
            </a:graphic>
          </wp:inline>
        </w:drawing>
      </w:r>
    </w:p>
    <w:p w14:paraId="176F1B6E" w14:textId="77777777" w:rsidR="00C13F18" w:rsidRDefault="00C13F18" w:rsidP="00BB708D">
      <w:pPr>
        <w:pStyle w:val="Source"/>
        <w:rPr>
          <w:rFonts w:cs="Arial"/>
        </w:rPr>
      </w:pPr>
      <w:r w:rsidRPr="001B2ADE">
        <w:t>Source:</w:t>
      </w:r>
      <w:r>
        <w:t xml:space="preserve"> ACARA, National Report on Schooling in Australia data portal.</w:t>
      </w:r>
      <w:r w:rsidRPr="00C27AFD">
        <w:rPr>
          <w:vertAlign w:val="superscript"/>
        </w:rPr>
        <w:endnoteReference w:id="100"/>
      </w:r>
    </w:p>
    <w:p w14:paraId="1C7C14B1" w14:textId="2EB5B29F" w:rsidR="00C13F18" w:rsidRDefault="00C13F18" w:rsidP="00BB708D">
      <w:pPr>
        <w:rPr>
          <w:rFonts w:ascii="Calibri" w:eastAsia="Calibri" w:hAnsi="Calibri" w:cs="Times New Roman"/>
        </w:rPr>
      </w:pPr>
      <w:r w:rsidRPr="00C27AFD">
        <w:rPr>
          <w:rFonts w:ascii="Calibri" w:eastAsia="Calibri" w:hAnsi="Calibri" w:cs="Arial"/>
        </w:rPr>
        <w:t xml:space="preserve">Any absence from school </w:t>
      </w:r>
      <w:r w:rsidRPr="1D8654F9">
        <w:rPr>
          <w:rFonts w:ascii="Calibri" w:eastAsia="Calibri" w:hAnsi="Calibri" w:cs="Arial"/>
        </w:rPr>
        <w:t xml:space="preserve">can </w:t>
      </w:r>
      <w:r w:rsidRPr="00C27AFD">
        <w:rPr>
          <w:rFonts w:ascii="Calibri" w:eastAsia="Calibri" w:hAnsi="Calibri" w:cs="Arial"/>
        </w:rPr>
        <w:t>constitute a loss of educational opportunity. For example, s</w:t>
      </w:r>
      <w:r w:rsidRPr="3CBC000E">
        <w:rPr>
          <w:rFonts w:ascii="Calibri" w:eastAsia="Calibri" w:hAnsi="Calibri" w:cs="Times New Roman"/>
        </w:rPr>
        <w:t>tudents absent from school one day a week throughout their schooling will miss the equivalent of three years of school</w:t>
      </w:r>
      <w:r w:rsidRPr="00C27AFD">
        <w:rPr>
          <w:rFonts w:ascii="Calibri" w:eastAsia="Calibri" w:hAnsi="Calibri" w:cs="Times New Roman"/>
        </w:rPr>
        <w:t xml:space="preserve"> in Australia</w:t>
      </w:r>
      <w:r w:rsidRPr="3CBC000E">
        <w:rPr>
          <w:rFonts w:ascii="Calibri" w:eastAsia="Calibri" w:hAnsi="Calibri" w:cs="Times New Roman"/>
        </w:rPr>
        <w:t>.</w:t>
      </w:r>
      <w:r w:rsidRPr="00C27AFD">
        <w:rPr>
          <w:rFonts w:ascii="Calibri" w:eastAsia="Calibri" w:hAnsi="Calibri" w:cs="Times New Roman"/>
          <w:vertAlign w:val="superscript"/>
        </w:rPr>
        <w:endnoteReference w:id="101"/>
      </w:r>
      <w:r w:rsidRPr="3CBC000E">
        <w:rPr>
          <w:rFonts w:ascii="Calibri" w:eastAsia="Calibri" w:hAnsi="Calibri" w:cs="Times New Roman"/>
        </w:rPr>
        <w:t xml:space="preserve"> </w:t>
      </w:r>
      <w:r>
        <w:rPr>
          <w:rFonts w:ascii="Calibri" w:eastAsia="Calibri" w:hAnsi="Calibri" w:cs="Times New Roman"/>
        </w:rPr>
        <w:t>There is a link between l</w:t>
      </w:r>
      <w:r w:rsidRPr="3CBC000E">
        <w:rPr>
          <w:rFonts w:ascii="Calibri" w:eastAsia="Calibri" w:hAnsi="Calibri" w:cs="Times New Roman"/>
        </w:rPr>
        <w:t xml:space="preserve">ow levels of school attendance </w:t>
      </w:r>
      <w:r>
        <w:rPr>
          <w:rFonts w:ascii="Calibri" w:eastAsia="Calibri" w:hAnsi="Calibri" w:cs="Times New Roman"/>
        </w:rPr>
        <w:t>and</w:t>
      </w:r>
      <w:r w:rsidRPr="3CBC000E">
        <w:rPr>
          <w:rFonts w:ascii="Calibri" w:eastAsia="Calibri" w:hAnsi="Calibri" w:cs="Times New Roman"/>
        </w:rPr>
        <w:t xml:space="preserve"> achievement</w:t>
      </w:r>
      <w:r>
        <w:rPr>
          <w:rFonts w:ascii="Calibri" w:eastAsia="Calibri" w:hAnsi="Calibri" w:cs="Times New Roman"/>
        </w:rPr>
        <w:t>.</w:t>
      </w:r>
      <w:r w:rsidRPr="00C27AFD">
        <w:rPr>
          <w:rFonts w:ascii="Calibri" w:eastAsia="Calibri" w:hAnsi="Calibri" w:cs="Times New Roman"/>
          <w:vertAlign w:val="superscript"/>
        </w:rPr>
        <w:endnoteReference w:id="102"/>
      </w:r>
      <w:r w:rsidRPr="3CBC000E">
        <w:rPr>
          <w:rFonts w:ascii="Calibri" w:eastAsia="Calibri" w:hAnsi="Calibri" w:cs="Times New Roman"/>
        </w:rPr>
        <w:t xml:space="preserve"> </w:t>
      </w:r>
      <w:r>
        <w:rPr>
          <w:rFonts w:ascii="Calibri" w:eastAsia="Calibri" w:hAnsi="Calibri" w:cs="Times New Roman"/>
        </w:rPr>
        <w:t xml:space="preserve">Previous research conducted by </w:t>
      </w:r>
      <w:r w:rsidRPr="3CBC000E">
        <w:rPr>
          <w:rFonts w:ascii="Calibri" w:eastAsia="Calibri" w:hAnsi="Calibri" w:cs="Times New Roman"/>
        </w:rPr>
        <w:t xml:space="preserve">The Smith Family shows </w:t>
      </w:r>
      <w:r>
        <w:rPr>
          <w:rFonts w:ascii="Calibri" w:eastAsia="Calibri" w:hAnsi="Calibri" w:cs="Times New Roman"/>
        </w:rPr>
        <w:t>that students with higher attendance were more likely to receive satisfactory or above English grades in subsequent years.</w:t>
      </w:r>
      <w:r w:rsidRPr="00C27AFD">
        <w:rPr>
          <w:rFonts w:ascii="Calibri" w:eastAsia="Calibri" w:hAnsi="Calibri" w:cs="Times New Roman"/>
          <w:vertAlign w:val="superscript"/>
        </w:rPr>
        <w:endnoteReference w:id="103"/>
      </w:r>
      <w:r>
        <w:rPr>
          <w:rFonts w:ascii="Calibri" w:eastAsia="Calibri" w:hAnsi="Calibri" w:cs="Times New Roman"/>
        </w:rPr>
        <w:t xml:space="preserve"> The relationship between attendance and achievement was similar for maths. This aligns with a 2013 Queensland report on attendance and student performance for Year 5 students which found that students achieved </w:t>
      </w:r>
      <w:r w:rsidRPr="00C27AFD">
        <w:rPr>
          <w:rFonts w:ascii="Calibri" w:eastAsia="Calibri" w:hAnsi="Calibri" w:cs="Arial"/>
        </w:rPr>
        <w:t xml:space="preserve">an average of </w:t>
      </w:r>
      <w:r w:rsidRPr="00B62217">
        <w:rPr>
          <w:rFonts w:ascii="Calibri" w:eastAsia="Calibri" w:hAnsi="Calibri" w:cs="Arial"/>
        </w:rPr>
        <w:t>2 to 3 NAPLAN scale points</w:t>
      </w:r>
      <w:r w:rsidRPr="00C27AFD">
        <w:rPr>
          <w:rFonts w:ascii="Calibri" w:eastAsia="Calibri" w:hAnsi="Calibri" w:cs="Arial"/>
        </w:rPr>
        <w:t xml:space="preserve"> higher in numeracy, reading, spelling, </w:t>
      </w:r>
      <w:r w:rsidRPr="00B62217">
        <w:rPr>
          <w:rFonts w:ascii="Calibri" w:eastAsia="Calibri" w:hAnsi="Calibri" w:cs="Arial"/>
        </w:rPr>
        <w:t>writing</w:t>
      </w:r>
      <w:r>
        <w:rPr>
          <w:rFonts w:ascii="Calibri" w:eastAsia="Calibri" w:hAnsi="Calibri" w:cs="Arial"/>
        </w:rPr>
        <w:t>,</w:t>
      </w:r>
      <w:r w:rsidRPr="00B62217">
        <w:rPr>
          <w:rFonts w:ascii="Calibri" w:eastAsia="Calibri" w:hAnsi="Calibri" w:cs="Arial"/>
        </w:rPr>
        <w:t xml:space="preserve"> grammar</w:t>
      </w:r>
      <w:r>
        <w:rPr>
          <w:rFonts w:ascii="Calibri" w:eastAsia="Calibri" w:hAnsi="Calibri" w:cs="Arial"/>
        </w:rPr>
        <w:t>,</w:t>
      </w:r>
      <w:r w:rsidRPr="00B62217">
        <w:rPr>
          <w:rFonts w:ascii="Calibri" w:eastAsia="Calibri" w:hAnsi="Calibri" w:cs="Arial"/>
        </w:rPr>
        <w:t xml:space="preserve"> and punctuation</w:t>
      </w:r>
      <w:r w:rsidRPr="00C27AFD">
        <w:rPr>
          <w:rFonts w:ascii="Calibri" w:eastAsia="Calibri" w:hAnsi="Calibri" w:cs="Arial"/>
        </w:rPr>
        <w:t xml:space="preserve"> </w:t>
      </w:r>
      <w:r>
        <w:rPr>
          <w:rFonts w:ascii="Calibri" w:eastAsia="Calibri" w:hAnsi="Calibri" w:cs="Times New Roman"/>
        </w:rPr>
        <w:t>for every 1 percentage point increase in attendance, although the report acknowledges the results were likely influenced by a range of other factors.</w:t>
      </w:r>
      <w:r w:rsidRPr="00C27AFD">
        <w:rPr>
          <w:rFonts w:ascii="Calibri" w:eastAsia="Calibri" w:hAnsi="Calibri" w:cs="Times New Roman"/>
          <w:vertAlign w:val="superscript"/>
        </w:rPr>
        <w:t xml:space="preserve"> </w:t>
      </w:r>
      <w:r w:rsidRPr="00C27AFD">
        <w:rPr>
          <w:rFonts w:ascii="Calibri" w:eastAsia="Calibri" w:hAnsi="Calibri" w:cs="Times New Roman"/>
          <w:vertAlign w:val="superscript"/>
        </w:rPr>
        <w:endnoteReference w:id="104"/>
      </w:r>
    </w:p>
    <w:p w14:paraId="3348DC57" w14:textId="26C79ECA" w:rsidR="00C13F18" w:rsidRDefault="00C13F18" w:rsidP="00BB708D">
      <w:pPr>
        <w:rPr>
          <w:rFonts w:ascii="Calibri" w:eastAsia="Calibri" w:hAnsi="Calibri" w:cs="Times New Roman"/>
        </w:rPr>
      </w:pPr>
      <w:r w:rsidRPr="00C27AFD">
        <w:rPr>
          <w:rFonts w:ascii="Calibri" w:eastAsia="Calibri" w:hAnsi="Calibri" w:cs="Arial"/>
        </w:rPr>
        <w:t>Evidence highlights that disengagement from school can start early and become more entrenched over time.</w:t>
      </w:r>
      <w:r w:rsidRPr="00C27AFD">
        <w:rPr>
          <w:rFonts w:ascii="Calibri" w:eastAsia="Calibri" w:hAnsi="Calibri" w:cs="Arial"/>
          <w:vertAlign w:val="superscript"/>
        </w:rPr>
        <w:endnoteReference w:id="105"/>
      </w:r>
      <w:r w:rsidRPr="00C27AFD">
        <w:rPr>
          <w:rFonts w:ascii="Calibri" w:eastAsia="Calibri" w:hAnsi="Calibri" w:cs="Arial"/>
        </w:rPr>
        <w:t xml:space="preserve"> It is therefore important to ensure </w:t>
      </w:r>
      <w:r>
        <w:rPr>
          <w:rFonts w:ascii="Calibri" w:eastAsia="Calibri" w:hAnsi="Calibri" w:cs="Arial"/>
        </w:rPr>
        <w:t xml:space="preserve">that </w:t>
      </w:r>
      <w:r w:rsidRPr="00C27AFD">
        <w:rPr>
          <w:rFonts w:ascii="Calibri" w:eastAsia="Calibri" w:hAnsi="Calibri" w:cs="Arial"/>
        </w:rPr>
        <w:t xml:space="preserve">students are positively engaged throughout their schooling and that additional needs for support are identified, met early, and sustained through school. </w:t>
      </w:r>
      <w:r w:rsidRPr="3CBC000E">
        <w:rPr>
          <w:rFonts w:ascii="Calibri" w:eastAsia="Calibri" w:hAnsi="Calibri" w:cs="Times New Roman"/>
        </w:rPr>
        <w:t xml:space="preserve">There are </w:t>
      </w:r>
      <w:r>
        <w:rPr>
          <w:rFonts w:ascii="Calibri" w:eastAsia="Calibri" w:hAnsi="Calibri" w:cs="Times New Roman"/>
        </w:rPr>
        <w:t>several</w:t>
      </w:r>
      <w:r w:rsidRPr="3CBC000E">
        <w:rPr>
          <w:rFonts w:ascii="Calibri" w:eastAsia="Calibri" w:hAnsi="Calibri" w:cs="Times New Roman"/>
        </w:rPr>
        <w:t xml:space="preserve"> approaches which can be used to influence</w:t>
      </w:r>
      <w:r>
        <w:rPr>
          <w:rFonts w:ascii="Calibri" w:eastAsia="Calibri" w:hAnsi="Calibri" w:cs="Times New Roman"/>
        </w:rPr>
        <w:t xml:space="preserve"> student engagement and</w:t>
      </w:r>
      <w:r w:rsidRPr="3CBC000E">
        <w:rPr>
          <w:rFonts w:ascii="Calibri" w:eastAsia="Calibri" w:hAnsi="Calibri" w:cs="Times New Roman"/>
        </w:rPr>
        <w:t xml:space="preserve"> </w:t>
      </w:r>
      <w:r>
        <w:rPr>
          <w:rFonts w:ascii="Calibri" w:eastAsia="Calibri" w:hAnsi="Calibri" w:cs="Times New Roman"/>
        </w:rPr>
        <w:t xml:space="preserve">increase </w:t>
      </w:r>
      <w:r w:rsidRPr="3CBC000E">
        <w:rPr>
          <w:rFonts w:ascii="Calibri" w:eastAsia="Calibri" w:hAnsi="Calibri" w:cs="Times New Roman"/>
        </w:rPr>
        <w:t xml:space="preserve">school attendance. </w:t>
      </w:r>
      <w:r>
        <w:rPr>
          <w:rFonts w:ascii="Calibri" w:eastAsia="Calibri" w:hAnsi="Calibri" w:cs="Times New Roman"/>
        </w:rPr>
        <w:t xml:space="preserve">Multiple factors influence engagement, so </w:t>
      </w:r>
      <w:r w:rsidRPr="00B62217">
        <w:rPr>
          <w:rFonts w:ascii="Calibri" w:eastAsia="Calibri" w:hAnsi="Calibri" w:cs="Times New Roman"/>
        </w:rPr>
        <w:t>approaches</w:t>
      </w:r>
      <w:r>
        <w:rPr>
          <w:rFonts w:ascii="Calibri" w:eastAsia="Calibri" w:hAnsi="Calibri" w:cs="Times New Roman"/>
        </w:rPr>
        <w:t xml:space="preserve"> which recognise individual student needs and provide tailored strategies are more likely to be effective. This can be through a tiered model of support (</w:t>
      </w:r>
      <w:r w:rsidRPr="00B62217">
        <w:rPr>
          <w:rFonts w:ascii="Calibri" w:eastAsia="Calibri" w:hAnsi="Calibri" w:cs="Times New Roman"/>
        </w:rPr>
        <w:t>see section</w:t>
      </w:r>
      <w:r>
        <w:rPr>
          <w:rFonts w:ascii="Calibri" w:eastAsia="Calibri" w:hAnsi="Calibri" w:cs="Times New Roman"/>
        </w:rPr>
        <w:t xml:space="preserve"> 1.2.2) in combination with universal strategies that create inclusive learning environments and promote student belonging and engagement.</w:t>
      </w:r>
      <w:r w:rsidRPr="00C27AFD">
        <w:rPr>
          <w:rFonts w:ascii="Calibri" w:eastAsia="Calibri" w:hAnsi="Calibri" w:cs="Times New Roman"/>
          <w:vertAlign w:val="superscript"/>
        </w:rPr>
        <w:endnoteReference w:id="106"/>
      </w:r>
      <w:r>
        <w:rPr>
          <w:rFonts w:ascii="Calibri" w:eastAsia="Calibri" w:hAnsi="Calibri" w:cs="Times New Roman"/>
        </w:rPr>
        <w:t xml:space="preserve">Several submissions to the review </w:t>
      </w:r>
      <w:r w:rsidRPr="1D8654F9">
        <w:rPr>
          <w:rFonts w:ascii="Calibri" w:eastAsia="Calibri" w:hAnsi="Calibri" w:cs="Times New Roman"/>
        </w:rPr>
        <w:t xml:space="preserve">also </w:t>
      </w:r>
      <w:r>
        <w:rPr>
          <w:rFonts w:ascii="Calibri" w:eastAsia="Calibri" w:hAnsi="Calibri" w:cs="Times New Roman"/>
        </w:rPr>
        <w:t>identified the positive impact that community and parent engagement can have on student attendance</w:t>
      </w:r>
      <w:r w:rsidRPr="1D8654F9">
        <w:rPr>
          <w:rFonts w:ascii="Calibri" w:eastAsia="Calibri" w:hAnsi="Calibri" w:cs="Times New Roman"/>
        </w:rPr>
        <w:t xml:space="preserve"> in addition to other student outcomes</w:t>
      </w:r>
      <w:r>
        <w:rPr>
          <w:rFonts w:ascii="Calibri" w:eastAsia="Calibri" w:hAnsi="Calibri" w:cs="Times New Roman"/>
        </w:rPr>
        <w:t>.</w:t>
      </w:r>
      <w:r w:rsidRPr="00C27AFD">
        <w:rPr>
          <w:rFonts w:ascii="Calibri" w:eastAsia="Calibri" w:hAnsi="Calibri" w:cs="Times New Roman"/>
          <w:vertAlign w:val="superscript"/>
        </w:rPr>
        <w:endnoteReference w:id="107"/>
      </w:r>
      <w:r>
        <w:rPr>
          <w:rFonts w:ascii="Calibri" w:eastAsia="Calibri" w:hAnsi="Calibri" w:cs="Times New Roman"/>
        </w:rPr>
        <w:t xml:space="preserve"> </w:t>
      </w:r>
      <w:r w:rsidRPr="1D8654F9">
        <w:rPr>
          <w:rFonts w:ascii="Calibri" w:eastAsia="Calibri" w:hAnsi="Calibri" w:cs="Times New Roman"/>
        </w:rPr>
        <w:t xml:space="preserve">Catholic School Parents Australia suggested there be more focus on embedding parent engagement practices in all schools. </w:t>
      </w:r>
      <w:r>
        <w:rPr>
          <w:rFonts w:ascii="Calibri" w:eastAsia="Calibri" w:hAnsi="Calibri" w:cs="Times New Roman"/>
        </w:rPr>
        <w:t>T</w:t>
      </w:r>
      <w:r w:rsidRPr="1D8654F9">
        <w:rPr>
          <w:rFonts w:ascii="Calibri" w:eastAsia="Calibri" w:hAnsi="Calibri" w:cs="Times New Roman"/>
        </w:rPr>
        <w:t>he Australian Research Alliance for Children and Youth have developed a guide to implement successful family engagement practices to help schools work more collaboratively with families and support student outcomes.</w:t>
      </w:r>
      <w:r>
        <w:rPr>
          <w:rStyle w:val="EndnoteReference"/>
          <w:rFonts w:ascii="Calibri" w:eastAsia="Calibri" w:hAnsi="Calibri" w:cs="Times New Roman"/>
        </w:rPr>
        <w:endnoteReference w:id="108"/>
      </w:r>
    </w:p>
    <w:p w14:paraId="0D39C003" w14:textId="4F9F3D4A" w:rsidR="00C13F18" w:rsidRDefault="00C13F18" w:rsidP="00BB708D">
      <w:pPr>
        <w:rPr>
          <w:rFonts w:ascii="Calibri" w:eastAsia="Calibri" w:hAnsi="Calibri" w:cs="Times New Roman"/>
        </w:rPr>
      </w:pPr>
      <w:r w:rsidRPr="3CBC000E">
        <w:rPr>
          <w:rFonts w:ascii="Calibri" w:eastAsia="Calibri" w:hAnsi="Calibri" w:cs="Times New Roman"/>
        </w:rPr>
        <w:t>Although student attendance is important, it is not a measure of student engagement. Firstly, it does not assess other aspects of student engagement important for learning</w:t>
      </w:r>
      <w:r>
        <w:rPr>
          <w:rFonts w:ascii="Calibri" w:eastAsia="Calibri" w:hAnsi="Calibri" w:cs="Times New Roman"/>
        </w:rPr>
        <w:t>,</w:t>
      </w:r>
      <w:r w:rsidRPr="3CBC000E">
        <w:rPr>
          <w:rFonts w:ascii="Calibri" w:eastAsia="Calibri" w:hAnsi="Calibri" w:cs="Times New Roman"/>
        </w:rPr>
        <w:t xml:space="preserve"> such as emotional and cognitive engagement</w:t>
      </w:r>
      <w:r w:rsidRPr="1D8654F9">
        <w:rPr>
          <w:rFonts w:ascii="Calibri" w:eastAsia="Calibri" w:hAnsi="Calibri" w:cs="Times New Roman"/>
        </w:rPr>
        <w:t>, or alternative ways in which students may be engaging in learning</w:t>
      </w:r>
      <w:r w:rsidRPr="3CBC000E">
        <w:rPr>
          <w:rFonts w:ascii="Calibri" w:eastAsia="Calibri" w:hAnsi="Calibri" w:cs="Times New Roman"/>
        </w:rPr>
        <w:t xml:space="preserve">. Secondly, it provides no understanding of the drivers </w:t>
      </w:r>
      <w:r>
        <w:rPr>
          <w:rFonts w:ascii="Calibri" w:eastAsia="Calibri" w:hAnsi="Calibri" w:cs="Times New Roman"/>
        </w:rPr>
        <w:t>of</w:t>
      </w:r>
      <w:r w:rsidRPr="3CBC000E">
        <w:rPr>
          <w:rFonts w:ascii="Calibri" w:eastAsia="Calibri" w:hAnsi="Calibri" w:cs="Times New Roman"/>
        </w:rPr>
        <w:t xml:space="preserve"> an individual student’s non-attendance. The University of Tasmania submission identified measures which provide greater insight on student attendance</w:t>
      </w:r>
      <w:r>
        <w:rPr>
          <w:rFonts w:ascii="Calibri" w:eastAsia="Calibri" w:hAnsi="Calibri" w:cs="Times New Roman"/>
        </w:rPr>
        <w:t>,</w:t>
      </w:r>
      <w:r w:rsidRPr="3CBC000E">
        <w:rPr>
          <w:rFonts w:ascii="Calibri" w:eastAsia="Calibri" w:hAnsi="Calibri" w:cs="Times New Roman"/>
        </w:rPr>
        <w:t xml:space="preserve"> such as social inclusion and perceived connectedness to school, both aspects of student </w:t>
      </w:r>
      <w:r w:rsidRPr="3CBC000E">
        <w:rPr>
          <w:rFonts w:ascii="Calibri" w:eastAsia="Calibri" w:hAnsi="Calibri" w:cs="Times New Roman"/>
        </w:rPr>
        <w:lastRenderedPageBreak/>
        <w:t>engagement. Submissions also raised the value of delineating the reasons for school absences as part of the measure.</w:t>
      </w:r>
      <w:r w:rsidRPr="00C27AFD">
        <w:rPr>
          <w:rFonts w:ascii="Calibri" w:eastAsia="Calibri" w:hAnsi="Calibri" w:cs="Times New Roman"/>
          <w:vertAlign w:val="superscript"/>
        </w:rPr>
        <w:endnoteReference w:id="109"/>
      </w:r>
      <w:r w:rsidRPr="3CBC000E">
        <w:rPr>
          <w:rFonts w:ascii="Calibri" w:eastAsia="Calibri" w:hAnsi="Calibri" w:cs="Times New Roman"/>
        </w:rPr>
        <w:t xml:space="preserve"> How measurement of student engagement could be improved under the next </w:t>
      </w:r>
      <w:r w:rsidDel="0089264C">
        <w:rPr>
          <w:rFonts w:ascii="Calibri" w:eastAsia="Calibri" w:hAnsi="Calibri" w:cs="Times New Roman"/>
        </w:rPr>
        <w:t>Agreement</w:t>
      </w:r>
      <w:r w:rsidRPr="3CBC000E">
        <w:rPr>
          <w:rFonts w:ascii="Calibri" w:eastAsia="Calibri" w:hAnsi="Calibri" w:cs="Times New Roman"/>
        </w:rPr>
        <w:t xml:space="preserve">, via a new national </w:t>
      </w:r>
      <w:r>
        <w:rPr>
          <w:rFonts w:ascii="Calibri" w:eastAsia="Calibri" w:hAnsi="Calibri" w:cs="Times New Roman"/>
        </w:rPr>
        <w:t xml:space="preserve">wellbeing </w:t>
      </w:r>
      <w:r w:rsidRPr="3CBC000E">
        <w:rPr>
          <w:rFonts w:ascii="Calibri" w:eastAsia="Calibri" w:hAnsi="Calibri" w:cs="Times New Roman"/>
        </w:rPr>
        <w:t xml:space="preserve">measure </w:t>
      </w:r>
      <w:r>
        <w:rPr>
          <w:rFonts w:ascii="Calibri" w:eastAsia="Calibri" w:hAnsi="Calibri" w:cs="Times New Roman"/>
        </w:rPr>
        <w:t xml:space="preserve">which includes </w:t>
      </w:r>
      <w:r w:rsidRPr="3CBC000E">
        <w:rPr>
          <w:rFonts w:ascii="Calibri" w:eastAsia="Calibri" w:hAnsi="Calibri" w:cs="Times New Roman"/>
        </w:rPr>
        <w:t>engagement, is discussed in more detail in Chapter</w:t>
      </w:r>
      <w:r>
        <w:rPr>
          <w:rFonts w:ascii="Calibri" w:eastAsia="Calibri" w:hAnsi="Calibri" w:cs="Times New Roman"/>
        </w:rPr>
        <w:t> </w:t>
      </w:r>
      <w:r w:rsidRPr="3CBC000E">
        <w:rPr>
          <w:rFonts w:ascii="Calibri" w:eastAsia="Calibri" w:hAnsi="Calibri" w:cs="Times New Roman"/>
        </w:rPr>
        <w:t xml:space="preserve">3. </w:t>
      </w:r>
      <w:r>
        <w:rPr>
          <w:rFonts w:ascii="Calibri" w:eastAsia="Calibri" w:hAnsi="Calibri" w:cs="Times New Roman"/>
        </w:rPr>
        <w:t>Targets for</w:t>
      </w:r>
      <w:r w:rsidRPr="3CBC000E">
        <w:rPr>
          <w:rFonts w:ascii="Calibri" w:eastAsia="Calibri" w:hAnsi="Calibri" w:cs="Times New Roman"/>
        </w:rPr>
        <w:t xml:space="preserve"> student attendance </w:t>
      </w:r>
      <w:r>
        <w:rPr>
          <w:rFonts w:ascii="Calibri" w:eastAsia="Calibri" w:hAnsi="Calibri" w:cs="Times New Roman"/>
        </w:rPr>
        <w:t>are</w:t>
      </w:r>
      <w:r w:rsidRPr="3CBC000E">
        <w:rPr>
          <w:rFonts w:ascii="Calibri" w:eastAsia="Calibri" w:hAnsi="Calibri" w:cs="Times New Roman"/>
        </w:rPr>
        <w:t xml:space="preserve"> considered in Chapter </w:t>
      </w:r>
      <w:r>
        <w:rPr>
          <w:rFonts w:ascii="Calibri" w:eastAsia="Calibri" w:hAnsi="Calibri" w:cs="Times New Roman"/>
        </w:rPr>
        <w:t>7</w:t>
      </w:r>
      <w:r w:rsidRPr="3CBC000E">
        <w:rPr>
          <w:rFonts w:ascii="Calibri" w:eastAsia="Calibri" w:hAnsi="Calibri" w:cs="Times New Roman"/>
        </w:rPr>
        <w:t>.</w:t>
      </w:r>
    </w:p>
    <w:p w14:paraId="7B87F4B9" w14:textId="4BA62A47" w:rsidR="00C13F18" w:rsidRDefault="00C13F18" w:rsidP="00BB708D">
      <w:pPr>
        <w:pStyle w:val="Heading4"/>
      </w:pPr>
      <w:bookmarkStart w:id="63" w:name="_Toc147257152"/>
      <w:bookmarkStart w:id="64" w:name="_Toc147493066"/>
      <w:bookmarkStart w:id="65" w:name="_Toc152855317"/>
      <w:r w:rsidRPr="00C27AFD">
        <w:t xml:space="preserve">1.2.2 Lifting </w:t>
      </w:r>
      <w:r>
        <w:t xml:space="preserve">student </w:t>
      </w:r>
      <w:r w:rsidRPr="00C27AFD">
        <w:t xml:space="preserve">outcomes starts with all students receiving </w:t>
      </w:r>
      <w:r w:rsidR="00FD6CC3">
        <w:t>high-quality</w:t>
      </w:r>
      <w:r w:rsidRPr="00C27AFD">
        <w:t xml:space="preserve"> classroom instruction</w:t>
      </w:r>
      <w:bookmarkEnd w:id="63"/>
      <w:bookmarkEnd w:id="64"/>
      <w:bookmarkEnd w:id="65"/>
    </w:p>
    <w:p w14:paraId="29C461E8" w14:textId="2AD50A67" w:rsidR="00C13F18" w:rsidRDefault="00C13F18" w:rsidP="00BB708D">
      <w:pPr>
        <w:pStyle w:val="Heading5"/>
      </w:pPr>
      <w:r w:rsidRPr="00C27AFD">
        <w:t xml:space="preserve">Implementing a multi-tiered system of supports will lift </w:t>
      </w:r>
      <w:r w:rsidRPr="00BD3967">
        <w:t>achievement</w:t>
      </w:r>
      <w:r w:rsidRPr="00C27AFD">
        <w:t xml:space="preserve"> for all students</w:t>
      </w:r>
    </w:p>
    <w:p w14:paraId="311E05E6" w14:textId="40BF7FFA" w:rsidR="00C13F18" w:rsidRDefault="00C13F18" w:rsidP="00BB708D">
      <w:pPr>
        <w:rPr>
          <w:rFonts w:ascii="Calibri" w:eastAsia="Calibri" w:hAnsi="Calibri" w:cs="Times New Roman"/>
        </w:rPr>
      </w:pPr>
      <w:r w:rsidRPr="00A30845">
        <w:rPr>
          <w:rFonts w:ascii="Calibri" w:eastAsia="Calibri" w:hAnsi="Calibri" w:cs="Times New Roman"/>
        </w:rPr>
        <w:t>The Australian education system in both the government and non-government sector is working well for most students, however persistent achievement gaps between some students is a concern and should be a focus for systemic reforms.</w:t>
      </w:r>
      <w:r>
        <w:rPr>
          <w:rFonts w:ascii="Calibri" w:eastAsia="Calibri" w:hAnsi="Calibri" w:cs="Times New Roman"/>
        </w:rPr>
        <w:t xml:space="preserve"> </w:t>
      </w:r>
      <w:r w:rsidRPr="00A30845">
        <w:rPr>
          <w:rFonts w:ascii="Calibri" w:eastAsia="Calibri" w:hAnsi="Calibri" w:cs="Times New Roman"/>
        </w:rPr>
        <w:t>While these gaps reflect a range of drivers, including outside of school factors, a concerted effort by governments, school systems and approved authorities to increase support inside the school gate</w:t>
      </w:r>
      <w:r>
        <w:rPr>
          <w:rFonts w:ascii="Calibri" w:eastAsia="Calibri" w:hAnsi="Calibri" w:cs="Times New Roman"/>
        </w:rPr>
        <w:t xml:space="preserve"> is needed to ensure </w:t>
      </w:r>
      <w:r w:rsidRPr="001B2ADE">
        <w:rPr>
          <w:rFonts w:ascii="Calibri" w:eastAsia="Calibri" w:hAnsi="Calibri" w:cs="Times New Roman"/>
        </w:rPr>
        <w:t xml:space="preserve">students who start school behind, or who fall behind, </w:t>
      </w:r>
      <w:r>
        <w:rPr>
          <w:rFonts w:ascii="Calibri" w:eastAsia="Calibri" w:hAnsi="Calibri" w:cs="Times New Roman"/>
        </w:rPr>
        <w:t xml:space="preserve">are provided </w:t>
      </w:r>
      <w:r w:rsidRPr="001B2ADE">
        <w:rPr>
          <w:rFonts w:ascii="Calibri" w:eastAsia="Calibri" w:hAnsi="Calibri" w:cs="Times New Roman"/>
        </w:rPr>
        <w:t>with more effective supports so that they catch</w:t>
      </w:r>
      <w:r>
        <w:rPr>
          <w:rFonts w:ascii="Calibri" w:eastAsia="Calibri" w:hAnsi="Calibri" w:cs="Times New Roman"/>
        </w:rPr>
        <w:t xml:space="preserve"> </w:t>
      </w:r>
      <w:r w:rsidRPr="001B2ADE">
        <w:rPr>
          <w:rFonts w:ascii="Calibri" w:eastAsia="Calibri" w:hAnsi="Calibri" w:cs="Times New Roman"/>
        </w:rPr>
        <w:t>up to and keep up with their peers</w:t>
      </w:r>
      <w:r>
        <w:rPr>
          <w:rFonts w:ascii="Calibri" w:eastAsia="Calibri" w:hAnsi="Calibri" w:cs="Times New Roman"/>
        </w:rPr>
        <w:t xml:space="preserve">. </w:t>
      </w:r>
      <w:r w:rsidRPr="00A30845">
        <w:rPr>
          <w:rFonts w:ascii="Calibri" w:eastAsia="Calibri" w:hAnsi="Calibri" w:cs="Times New Roman"/>
        </w:rPr>
        <w:t xml:space="preserve">This would complement and build on the strong systems already in place </w:t>
      </w:r>
      <w:r w:rsidR="00391228" w:rsidRPr="00A30845">
        <w:rPr>
          <w:rFonts w:ascii="Calibri" w:eastAsia="Calibri" w:hAnsi="Calibri" w:cs="Times New Roman"/>
        </w:rPr>
        <w:t>that are</w:t>
      </w:r>
      <w:r w:rsidRPr="00A30845">
        <w:rPr>
          <w:rFonts w:ascii="Calibri" w:eastAsia="Calibri" w:hAnsi="Calibri" w:cs="Times New Roman"/>
        </w:rPr>
        <w:t xml:space="preserve"> working well for other students.</w:t>
      </w:r>
      <w:r>
        <w:rPr>
          <w:rFonts w:ascii="Calibri" w:eastAsia="Calibri" w:hAnsi="Calibri" w:cs="Times New Roman"/>
        </w:rPr>
        <w:t xml:space="preserve"> </w:t>
      </w:r>
    </w:p>
    <w:p w14:paraId="6DECCF21" w14:textId="4C038E99" w:rsidR="00C13F18" w:rsidRDefault="00C13F18" w:rsidP="00BB708D">
      <w:pPr>
        <w:rPr>
          <w:rFonts w:ascii="Calibri" w:eastAsia="Calibri" w:hAnsi="Calibri" w:cs="Times New Roman"/>
        </w:rPr>
      </w:pPr>
      <w:r w:rsidRPr="00A30845">
        <w:rPr>
          <w:rFonts w:ascii="Calibri" w:eastAsia="Calibri" w:hAnsi="Calibri" w:cs="Times New Roman"/>
        </w:rPr>
        <w:t>Teachers have the biggest impact on student achievement inside the school gates</w:t>
      </w:r>
      <w:r w:rsidRPr="00A30845">
        <w:rPr>
          <w:rFonts w:ascii="Calibri" w:eastAsia="Calibri" w:hAnsi="Calibri" w:cs="Times New Roman"/>
          <w:vertAlign w:val="superscript"/>
        </w:rPr>
        <w:endnoteReference w:id="110"/>
      </w:r>
      <w:r w:rsidRPr="00A30845">
        <w:rPr>
          <w:rFonts w:ascii="Calibri" w:eastAsia="Calibri" w:hAnsi="Calibri" w:cs="Times New Roman"/>
        </w:rPr>
        <w:t xml:space="preserve"> and have a critical role in lifting achievement, but they cannot improve student outcomes in isolation.</w:t>
      </w:r>
      <w:r w:rsidRPr="1D8654F9" w:rsidDel="4CA351E9">
        <w:rPr>
          <w:rFonts w:ascii="Calibri" w:eastAsia="Calibri" w:hAnsi="Calibri" w:cs="Times New Roman"/>
        </w:rPr>
        <w:t xml:space="preserve"> </w:t>
      </w:r>
      <w:r w:rsidRPr="00A30845">
        <w:rPr>
          <w:rFonts w:ascii="Calibri" w:eastAsia="Calibri" w:hAnsi="Calibri" w:cs="Times New Roman"/>
        </w:rPr>
        <w:t>Teachers require system support and the right resources if they are to create effective learning environments using their broad repertoire of tools including a variety of effective pedagogies, approaches and skills to cater to different student needs and different school contexts.</w:t>
      </w:r>
      <w:r w:rsidRPr="001B2ADE">
        <w:rPr>
          <w:rFonts w:ascii="Calibri" w:eastAsia="Calibri" w:hAnsi="Calibri" w:cs="Times New Roman"/>
        </w:rPr>
        <w:t xml:space="preserve"> </w:t>
      </w:r>
      <w:r w:rsidRPr="1D8654F9" w:rsidDel="4CA351E9">
        <w:rPr>
          <w:rFonts w:ascii="Calibri" w:eastAsia="Calibri" w:hAnsi="Calibri" w:cs="Times New Roman"/>
        </w:rPr>
        <w:t xml:space="preserve"> </w:t>
      </w:r>
      <w:r w:rsidRPr="001B2ADE">
        <w:rPr>
          <w:rFonts w:ascii="Calibri" w:eastAsia="Calibri" w:hAnsi="Calibri" w:cs="Times New Roman"/>
        </w:rPr>
        <w:t>This would have a range of positive impacts in providing students with a sense of success, care and engagement, making it more likely that they finish school with the foundational skills they need to pursue further education, training and employment.</w:t>
      </w:r>
    </w:p>
    <w:p w14:paraId="30D31AA1" w14:textId="47E58E78" w:rsidR="00C13F18" w:rsidRDefault="00C13F18" w:rsidP="00BB708D">
      <w:pPr>
        <w:rPr>
          <w:rFonts w:ascii="Calibri" w:eastAsia="Calibri" w:hAnsi="Calibri" w:cs="Calibri"/>
          <w:color w:val="000000"/>
          <w:bdr w:val="none" w:sz="0" w:space="0" w:color="auto" w:frame="1"/>
        </w:rPr>
      </w:pPr>
      <w:r w:rsidRPr="00A30845">
        <w:rPr>
          <w:rFonts w:ascii="Calibri" w:eastAsia="Calibri" w:hAnsi="Calibri" w:cs="Times New Roman"/>
        </w:rPr>
        <w:t>Many schools are already implementing tiered intervention support models successfully, including the multi-tiered system of supports (MTSS) model. Governments, school systems and approved authorities should focus</w:t>
      </w:r>
      <w:r w:rsidRPr="00A30845" w:rsidDel="009A750E">
        <w:rPr>
          <w:rFonts w:ascii="Calibri" w:eastAsia="Calibri" w:hAnsi="Calibri" w:cs="Times New Roman"/>
        </w:rPr>
        <w:t xml:space="preserve"> </w:t>
      </w:r>
      <w:r w:rsidRPr="00A30845">
        <w:rPr>
          <w:rFonts w:ascii="Calibri" w:eastAsia="Calibri" w:hAnsi="Calibri" w:cs="Times New Roman"/>
        </w:rPr>
        <w:t xml:space="preserve">on further enhancing implementation of support models </w:t>
      </w:r>
      <w:r w:rsidRPr="00A30845">
        <w:rPr>
          <w:rFonts w:ascii="Calibri" w:eastAsia="Calibri" w:hAnsi="Calibri" w:cs="Calibri"/>
          <w:color w:val="000000"/>
          <w:bdr w:val="none" w:sz="0" w:space="0" w:color="auto" w:frame="1"/>
        </w:rPr>
        <w:t>systemically and with fidelity across all Australian schools in the government and non-government sectors.</w:t>
      </w:r>
    </w:p>
    <w:p w14:paraId="2DB14CDC" w14:textId="75C32325" w:rsidR="00C13F18" w:rsidRDefault="00C13F18" w:rsidP="00BB708D">
      <w:pPr>
        <w:rPr>
          <w:rFonts w:ascii="Calibri" w:eastAsia="Calibri" w:hAnsi="Calibri" w:cs="Times New Roman"/>
          <w:color w:val="000000"/>
        </w:rPr>
      </w:pPr>
      <w:r w:rsidRPr="001B2ADE">
        <w:rPr>
          <w:rFonts w:ascii="Calibri" w:eastAsia="Calibri" w:hAnsi="Calibri" w:cs="Times New Roman"/>
        </w:rPr>
        <w:t>There is evidence that a MTSS model is effective at lifting outcomes for all students. The submission from Dr Kate de Bruin, Dr Eugénie Kestel and Dr Mariko Francis outlined the findings of the systemic review of this model, including improved academic and behavioural outcomes for all students.</w:t>
      </w:r>
      <w:r w:rsidRPr="001B2ADE">
        <w:rPr>
          <w:rFonts w:ascii="Calibri" w:eastAsia="Calibri" w:hAnsi="Calibri" w:cs="Times New Roman"/>
          <w:vertAlign w:val="superscript"/>
        </w:rPr>
        <w:endnoteReference w:id="111"/>
      </w:r>
      <w:r w:rsidRPr="001B2ADE">
        <w:rPr>
          <w:rFonts w:ascii="Calibri" w:eastAsia="Calibri" w:hAnsi="Calibri" w:cs="Times New Roman"/>
        </w:rPr>
        <w:t xml:space="preserve"> </w:t>
      </w:r>
      <w:r w:rsidRPr="1D8654F9">
        <w:rPr>
          <w:rFonts w:ascii="Calibri" w:eastAsia="Calibri" w:hAnsi="Calibri" w:cs="Times New Roman"/>
        </w:rPr>
        <w:t xml:space="preserve"> </w:t>
      </w:r>
      <w:r w:rsidRPr="1D8654F9">
        <w:rPr>
          <w:rFonts w:ascii="Calibri" w:eastAsia="Calibri" w:hAnsi="Calibri" w:cs="Times New Roman"/>
          <w:color w:val="000000" w:themeColor="text1"/>
        </w:rPr>
        <w:t>Some Australian schools are implementing MTSS models with positive student outcomes. The Western Australian (WA) Government submission noted that ‘MTSS is fundamental to the state’s efforts to ensure all students receive the support they require to succeed’.</w:t>
      </w:r>
      <w:r w:rsidRPr="001B2ADE">
        <w:rPr>
          <w:rFonts w:ascii="Calibri" w:eastAsia="Calibri" w:hAnsi="Calibri" w:cs="Times New Roman"/>
          <w:color w:val="000000"/>
          <w:vertAlign w:val="superscript"/>
        </w:rPr>
        <w:endnoteReference w:id="112"/>
      </w:r>
      <w:r w:rsidRPr="1D8654F9">
        <w:rPr>
          <w:rFonts w:ascii="Calibri" w:eastAsia="Calibri" w:hAnsi="Calibri" w:cs="Times New Roman"/>
          <w:color w:val="000000" w:themeColor="text1"/>
        </w:rPr>
        <w:t xml:space="preserve"> These demonstrate how the government and non-government sector can build on the strong systems in place to improve outcomes.</w:t>
      </w:r>
    </w:p>
    <w:p w14:paraId="05DE5A82" w14:textId="6139EB22" w:rsidR="00C13F18" w:rsidRDefault="00C13F18" w:rsidP="00BB708D">
      <w:pPr>
        <w:rPr>
          <w:rFonts w:ascii="Calibri" w:eastAsia="Calibri" w:hAnsi="Calibri" w:cs="Calibri"/>
          <w:color w:val="000000"/>
          <w:bdr w:val="none" w:sz="0" w:space="0" w:color="auto" w:frame="1"/>
        </w:rPr>
      </w:pPr>
    </w:p>
    <w:p w14:paraId="3E42E4C0" w14:textId="77777777" w:rsidR="00C13F18" w:rsidRDefault="00C13F18" w:rsidP="00CB0271">
      <w:pPr>
        <w:keepNext/>
        <w:keepLines/>
        <w:autoSpaceDE w:val="0"/>
        <w:autoSpaceDN w:val="0"/>
        <w:adjustRightInd w:val="0"/>
        <w:rPr>
          <w:rFonts w:ascii="Calibri" w:eastAsia="Calibri" w:hAnsi="Calibri" w:cs="Times New Roman"/>
        </w:rPr>
      </w:pPr>
      <w:r w:rsidRPr="00C27AFD">
        <w:rPr>
          <w:rFonts w:ascii="Calibri" w:eastAsia="Calibri" w:hAnsi="Calibri" w:cs="Times New Roman"/>
          <w:noProof/>
        </w:rPr>
        <w:lastRenderedPageBreak/>
        <mc:AlternateContent>
          <mc:Choice Requires="wps">
            <w:drawing>
              <wp:inline distT="0" distB="0" distL="0" distR="0" wp14:anchorId="70B580B8" wp14:editId="7E180661">
                <wp:extent cx="5575300" cy="991870"/>
                <wp:effectExtent l="0" t="0" r="0" b="0"/>
                <wp:docPr id="1501060936" name="Text Box 15010609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5300" cy="991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8B2A14" w14:textId="77777777" w:rsidR="00C13F18"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Evidence-based practices should be implemented within a multi-tiered system of support (MTSS). This system operates on a public health framework with prevention as a fundamental principle across all tiers of support.</w:t>
                            </w:r>
                          </w:p>
                          <w:p w14:paraId="7CDA152F" w14:textId="77777777" w:rsidR="00C13F18" w:rsidRDefault="00C13F18" w:rsidP="00BB708D"/>
                          <w:p w14:paraId="556B96B2"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B8116CA"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4253FAFB"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2AD0407B"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2468B99"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766290D" w14:textId="77777777" w:rsidR="00C13F18" w:rsidRDefault="00C13F18" w:rsidP="00BB708D">
                            <w:pPr>
                              <w:pBdr>
                                <w:top w:val="single" w:sz="24" w:space="6" w:color="3D8CAD"/>
                                <w:bottom w:val="single" w:sz="24" w:space="8" w:color="3D8CAD"/>
                              </w:pBdr>
                              <w:spacing w:after="0"/>
                              <w:jc w:val="center"/>
                              <w:rPr>
                                <w:i/>
                                <w:sz w:val="24"/>
                                <w:szCs w:val="24"/>
                              </w:rPr>
                            </w:pPr>
                          </w:p>
                          <w:p w14:paraId="6541A19A" w14:textId="77777777" w:rsidR="00C13F18" w:rsidRDefault="00C13F18" w:rsidP="00BB708D">
                            <w:pPr>
                              <w:pBdr>
                                <w:top w:val="single" w:sz="24" w:space="6" w:color="3D8CAD"/>
                                <w:bottom w:val="single" w:sz="24" w:space="8" w:color="3D8CAD"/>
                              </w:pBdr>
                              <w:spacing w:after="0"/>
                              <w:jc w:val="center"/>
                              <w:rPr>
                                <w:i/>
                                <w:sz w:val="24"/>
                                <w:szCs w:val="24"/>
                              </w:rPr>
                            </w:pPr>
                          </w:p>
                          <w:p w14:paraId="21E16E88" w14:textId="77777777" w:rsidR="00C13F18" w:rsidRDefault="00C13F18" w:rsidP="00BB708D">
                            <w:pPr>
                              <w:rPr>
                                <w:i/>
                                <w:sz w:val="24"/>
                                <w:szCs w:val="24"/>
                              </w:rPr>
                            </w:pPr>
                          </w:p>
                          <w:p w14:paraId="605A2C39" w14:textId="77777777" w:rsidR="00C13F18" w:rsidRDefault="00C13F18" w:rsidP="00BB708D"/>
                          <w:p w14:paraId="7E5F7838" w14:textId="77777777" w:rsidR="00C13F18" w:rsidRDefault="00C13F18" w:rsidP="00BB708D"/>
                          <w:p w14:paraId="2F9403AA" w14:textId="77777777" w:rsidR="00C13F18" w:rsidRDefault="00C13F18" w:rsidP="00BB708D"/>
                          <w:p w14:paraId="5C5D6C65"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07143E27"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2EA12161" w14:textId="77777777" w:rsidR="00C13F18" w:rsidRDefault="00C13F18" w:rsidP="00BB708D">
                            <w:pPr>
                              <w:pBdr>
                                <w:top w:val="single" w:sz="24" w:space="6" w:color="3D8CAD"/>
                                <w:bottom w:val="single" w:sz="24" w:space="8" w:color="3D8CAD"/>
                              </w:pBdr>
                              <w:spacing w:after="0"/>
                              <w:jc w:val="center"/>
                              <w:rPr>
                                <w:i/>
                                <w:sz w:val="24"/>
                                <w:szCs w:val="24"/>
                              </w:rPr>
                            </w:pPr>
                          </w:p>
                          <w:p w14:paraId="768A5D74" w14:textId="77777777" w:rsidR="00C13F18" w:rsidRDefault="00C13F18" w:rsidP="00BB708D">
                            <w:pPr>
                              <w:pBdr>
                                <w:top w:val="single" w:sz="24" w:space="6" w:color="3D8CAD"/>
                                <w:bottom w:val="single" w:sz="24" w:space="8" w:color="3D8CAD"/>
                              </w:pBdr>
                              <w:spacing w:after="0"/>
                              <w:jc w:val="center"/>
                              <w:rPr>
                                <w:i/>
                                <w:sz w:val="24"/>
                                <w:szCs w:val="24"/>
                              </w:rPr>
                            </w:pPr>
                          </w:p>
                          <w:p w14:paraId="35301577" w14:textId="77777777" w:rsidR="00C13F18" w:rsidRDefault="00C13F18" w:rsidP="00BB708D">
                            <w:pPr>
                              <w:pBdr>
                                <w:top w:val="single" w:sz="24" w:space="6" w:color="3D8CAD"/>
                                <w:bottom w:val="single" w:sz="24" w:space="8" w:color="3D8CAD"/>
                              </w:pBdr>
                              <w:spacing w:after="0"/>
                              <w:jc w:val="center"/>
                              <w:rPr>
                                <w:i/>
                                <w:sz w:val="24"/>
                                <w:szCs w:val="24"/>
                              </w:rPr>
                            </w:pPr>
                          </w:p>
                          <w:p w14:paraId="10B4467B" w14:textId="77777777" w:rsidR="00C13F18" w:rsidRDefault="00C13F18" w:rsidP="00BB708D">
                            <w:pPr>
                              <w:pBdr>
                                <w:top w:val="single" w:sz="24" w:space="6" w:color="3D8CAD"/>
                                <w:bottom w:val="single" w:sz="24" w:space="8" w:color="3D8CAD"/>
                              </w:pBdr>
                              <w:spacing w:after="0"/>
                              <w:jc w:val="center"/>
                              <w:rPr>
                                <w:i/>
                                <w:sz w:val="24"/>
                                <w:szCs w:val="24"/>
                              </w:rPr>
                            </w:pPr>
                          </w:p>
                          <w:p w14:paraId="6F00A4C3" w14:textId="77777777" w:rsidR="00C13F18" w:rsidRDefault="00C13F18" w:rsidP="00BB708D">
                            <w:pPr>
                              <w:pBdr>
                                <w:top w:val="single" w:sz="24" w:space="6" w:color="3D8CAD"/>
                                <w:bottom w:val="single" w:sz="24" w:space="8" w:color="3D8CAD"/>
                              </w:pBdr>
                              <w:spacing w:after="0"/>
                              <w:jc w:val="center"/>
                              <w:rPr>
                                <w:i/>
                                <w:sz w:val="24"/>
                                <w:szCs w:val="24"/>
                              </w:rPr>
                            </w:pPr>
                          </w:p>
                          <w:p w14:paraId="06BDC301" w14:textId="77777777" w:rsidR="00C13F18" w:rsidRDefault="00C13F18" w:rsidP="00BB708D">
                            <w:pPr>
                              <w:pBdr>
                                <w:top w:val="single" w:sz="24" w:space="6" w:color="3D8CAD"/>
                                <w:bottom w:val="single" w:sz="24" w:space="8" w:color="3D8CAD"/>
                              </w:pBdr>
                              <w:spacing w:after="0"/>
                              <w:jc w:val="center"/>
                              <w:rPr>
                                <w:i/>
                                <w:sz w:val="24"/>
                                <w:szCs w:val="24"/>
                              </w:rPr>
                            </w:pPr>
                          </w:p>
                          <w:p w14:paraId="38EEC213" w14:textId="77777777" w:rsidR="00C13F18" w:rsidRDefault="00C13F18" w:rsidP="00BB708D">
                            <w:pPr>
                              <w:pBdr>
                                <w:top w:val="single" w:sz="24" w:space="6" w:color="3D8CAD"/>
                                <w:bottom w:val="single" w:sz="24" w:space="8" w:color="3D8CAD"/>
                              </w:pBdr>
                              <w:spacing w:after="0"/>
                              <w:jc w:val="center"/>
                              <w:rPr>
                                <w:i/>
                                <w:sz w:val="24"/>
                                <w:szCs w:val="24"/>
                              </w:rPr>
                            </w:pPr>
                          </w:p>
                          <w:p w14:paraId="3A981C08" w14:textId="77777777" w:rsidR="00C13F18" w:rsidRDefault="00C13F18" w:rsidP="00BB708D">
                            <w:pPr>
                              <w:pBdr>
                                <w:top w:val="single" w:sz="24" w:space="6" w:color="3D8CAD"/>
                                <w:bottom w:val="single" w:sz="24" w:space="8" w:color="3D8CAD"/>
                              </w:pBdr>
                              <w:spacing w:after="0"/>
                              <w:jc w:val="center"/>
                              <w:rPr>
                                <w:i/>
                                <w:sz w:val="24"/>
                                <w:szCs w:val="24"/>
                              </w:rPr>
                            </w:pPr>
                          </w:p>
                          <w:p w14:paraId="78784388" w14:textId="77777777" w:rsidR="00C13F18" w:rsidRDefault="00C13F18" w:rsidP="00BB708D">
                            <w:pPr>
                              <w:pBdr>
                                <w:top w:val="single" w:sz="24" w:space="6" w:color="3D8CAD"/>
                                <w:bottom w:val="single" w:sz="24" w:space="8" w:color="3D8CAD"/>
                              </w:pBdr>
                              <w:spacing w:after="0"/>
                              <w:jc w:val="center"/>
                              <w:rPr>
                                <w:i/>
                                <w:sz w:val="24"/>
                                <w:szCs w:val="24"/>
                              </w:rPr>
                            </w:pPr>
                          </w:p>
                          <w:p w14:paraId="38C3B670" w14:textId="77777777" w:rsidR="00C13F18" w:rsidRDefault="00C13F18" w:rsidP="00BB708D">
                            <w:pPr>
                              <w:pBdr>
                                <w:top w:val="single" w:sz="24" w:space="6" w:color="3D8CAD"/>
                                <w:bottom w:val="single" w:sz="24" w:space="8" w:color="3D8CAD"/>
                              </w:pBdr>
                              <w:spacing w:after="0"/>
                              <w:jc w:val="center"/>
                              <w:rPr>
                                <w:i/>
                                <w:sz w:val="24"/>
                                <w:szCs w:val="24"/>
                              </w:rPr>
                            </w:pPr>
                          </w:p>
                          <w:p w14:paraId="473AAE3E" w14:textId="77777777" w:rsidR="00C13F18" w:rsidRDefault="00C13F18" w:rsidP="00BB708D">
                            <w:pPr>
                              <w:pBdr>
                                <w:top w:val="single" w:sz="24" w:space="6" w:color="3D8CAD"/>
                                <w:bottom w:val="single" w:sz="24" w:space="8" w:color="3D8CAD"/>
                              </w:pBdr>
                              <w:spacing w:after="0"/>
                              <w:jc w:val="center"/>
                              <w:rPr>
                                <w:i/>
                                <w:sz w:val="24"/>
                                <w:szCs w:val="24"/>
                              </w:rPr>
                            </w:pPr>
                          </w:p>
                          <w:p w14:paraId="313B6C46" w14:textId="77777777" w:rsidR="00C13F18" w:rsidRDefault="00C13F18" w:rsidP="00BB708D">
                            <w:pPr>
                              <w:pBdr>
                                <w:top w:val="single" w:sz="24" w:space="6" w:color="3D8CAD"/>
                                <w:bottom w:val="single" w:sz="24" w:space="8" w:color="3D8CAD"/>
                              </w:pBdr>
                              <w:spacing w:after="0"/>
                              <w:jc w:val="center"/>
                              <w:rPr>
                                <w:i/>
                                <w:sz w:val="24"/>
                                <w:szCs w:val="24"/>
                              </w:rPr>
                            </w:pPr>
                          </w:p>
                          <w:p w14:paraId="4FB5748C" w14:textId="77777777" w:rsidR="00C13F18" w:rsidRDefault="00C13F18" w:rsidP="00BB708D">
                            <w:pPr>
                              <w:pBdr>
                                <w:top w:val="single" w:sz="24" w:space="6" w:color="3D8CAD"/>
                                <w:bottom w:val="single" w:sz="24" w:space="8" w:color="3D8CAD"/>
                              </w:pBdr>
                              <w:spacing w:after="0"/>
                              <w:jc w:val="center"/>
                              <w:rPr>
                                <w:i/>
                                <w:sz w:val="24"/>
                                <w:szCs w:val="24"/>
                              </w:rPr>
                            </w:pPr>
                          </w:p>
                          <w:p w14:paraId="7F4504C2" w14:textId="77777777" w:rsidR="00C13F18" w:rsidRDefault="00C13F18" w:rsidP="00BB708D">
                            <w:pPr>
                              <w:pBdr>
                                <w:top w:val="single" w:sz="24" w:space="6" w:color="3D8CAD"/>
                                <w:bottom w:val="single" w:sz="24" w:space="8" w:color="3D8CAD"/>
                              </w:pBdr>
                              <w:spacing w:after="0"/>
                              <w:jc w:val="center"/>
                              <w:rPr>
                                <w:i/>
                                <w:sz w:val="24"/>
                                <w:szCs w:val="24"/>
                              </w:rPr>
                            </w:pPr>
                          </w:p>
                          <w:p w14:paraId="15D487E1" w14:textId="77777777" w:rsidR="00C13F18" w:rsidRDefault="00C13F18" w:rsidP="00BB708D">
                            <w:pPr>
                              <w:pBdr>
                                <w:top w:val="single" w:sz="24" w:space="6" w:color="3D8CAD"/>
                                <w:bottom w:val="single" w:sz="24" w:space="8" w:color="3D8CAD"/>
                              </w:pBdr>
                              <w:spacing w:after="0"/>
                              <w:jc w:val="center"/>
                              <w:rPr>
                                <w:i/>
                                <w:sz w:val="24"/>
                                <w:szCs w:val="24"/>
                              </w:rPr>
                            </w:pPr>
                          </w:p>
                          <w:p w14:paraId="156D90E4" w14:textId="77777777" w:rsidR="00C13F18" w:rsidRDefault="00C13F18" w:rsidP="00BB708D">
                            <w:pPr>
                              <w:pBdr>
                                <w:top w:val="single" w:sz="24" w:space="6" w:color="3D8CAD"/>
                                <w:bottom w:val="single" w:sz="24" w:space="8" w:color="3D8CAD"/>
                              </w:pBdr>
                              <w:spacing w:after="0"/>
                              <w:jc w:val="center"/>
                              <w:rPr>
                                <w:i/>
                                <w:sz w:val="24"/>
                                <w:szCs w:val="24"/>
                              </w:rPr>
                            </w:pPr>
                          </w:p>
                          <w:p w14:paraId="275C3F9D" w14:textId="77777777" w:rsidR="00C13F18" w:rsidRDefault="00C13F18" w:rsidP="00BB708D">
                            <w:pPr>
                              <w:pBdr>
                                <w:top w:val="single" w:sz="24" w:space="6" w:color="3D8CAD"/>
                                <w:bottom w:val="single" w:sz="24" w:space="8" w:color="3D8CAD"/>
                              </w:pBdr>
                              <w:spacing w:after="0"/>
                              <w:jc w:val="center"/>
                              <w:rPr>
                                <w:i/>
                                <w:sz w:val="24"/>
                                <w:szCs w:val="24"/>
                              </w:rPr>
                            </w:pPr>
                          </w:p>
                          <w:p w14:paraId="19013A23" w14:textId="77777777" w:rsidR="00C13F18" w:rsidRDefault="00C13F18" w:rsidP="00BB708D">
                            <w:pPr>
                              <w:pBdr>
                                <w:top w:val="single" w:sz="24" w:space="6" w:color="3D8CAD"/>
                                <w:bottom w:val="single" w:sz="24" w:space="8" w:color="3D8CAD"/>
                              </w:pBdr>
                              <w:spacing w:after="0"/>
                              <w:jc w:val="center"/>
                              <w:rPr>
                                <w:i/>
                                <w:sz w:val="24"/>
                                <w:szCs w:val="24"/>
                              </w:rPr>
                            </w:pPr>
                          </w:p>
                          <w:p w14:paraId="5F200ADC" w14:textId="77777777" w:rsidR="00C13F18" w:rsidRDefault="00C13F18" w:rsidP="00BB708D">
                            <w:pPr>
                              <w:pBdr>
                                <w:top w:val="single" w:sz="24" w:space="6" w:color="3D8CAD"/>
                                <w:bottom w:val="single" w:sz="24" w:space="8" w:color="3D8CAD"/>
                              </w:pBdr>
                              <w:spacing w:after="0"/>
                              <w:jc w:val="center"/>
                              <w:rPr>
                                <w:i/>
                                <w:sz w:val="24"/>
                                <w:szCs w:val="24"/>
                              </w:rPr>
                            </w:pPr>
                          </w:p>
                          <w:p w14:paraId="6B4D71F6" w14:textId="77777777" w:rsidR="00C13F18" w:rsidRDefault="00C13F18" w:rsidP="00BB708D">
                            <w:pPr>
                              <w:pBdr>
                                <w:top w:val="single" w:sz="24" w:space="6" w:color="3D8CAD"/>
                                <w:bottom w:val="single" w:sz="24" w:space="8" w:color="3D8CAD"/>
                              </w:pBdr>
                              <w:spacing w:after="0"/>
                              <w:jc w:val="center"/>
                              <w:rPr>
                                <w:i/>
                                <w:sz w:val="24"/>
                                <w:szCs w:val="24"/>
                              </w:rPr>
                            </w:pPr>
                          </w:p>
                          <w:p w14:paraId="1519D49E" w14:textId="77777777" w:rsidR="00C13F18" w:rsidRDefault="00C13F18" w:rsidP="00BB708D">
                            <w:pPr>
                              <w:pBdr>
                                <w:top w:val="single" w:sz="24" w:space="6" w:color="3D8CAD"/>
                                <w:bottom w:val="single" w:sz="24" w:space="8" w:color="3D8CAD"/>
                              </w:pBdr>
                              <w:spacing w:after="0"/>
                              <w:jc w:val="center"/>
                              <w:rPr>
                                <w:i/>
                                <w:sz w:val="24"/>
                                <w:szCs w:val="24"/>
                              </w:rPr>
                            </w:pPr>
                          </w:p>
                          <w:p w14:paraId="1AFE7AC1" w14:textId="77777777" w:rsidR="00C13F18" w:rsidRDefault="00C13F18" w:rsidP="00BB708D">
                            <w:pPr>
                              <w:pBdr>
                                <w:top w:val="single" w:sz="24" w:space="6" w:color="3D8CAD"/>
                                <w:bottom w:val="single" w:sz="24" w:space="8" w:color="3D8CAD"/>
                              </w:pBdr>
                              <w:spacing w:after="0"/>
                              <w:jc w:val="center"/>
                              <w:rPr>
                                <w:i/>
                                <w:sz w:val="24"/>
                                <w:szCs w:val="24"/>
                              </w:rPr>
                            </w:pPr>
                          </w:p>
                          <w:p w14:paraId="2FB81149" w14:textId="77777777" w:rsidR="00C13F18" w:rsidRDefault="00C13F18" w:rsidP="00BB708D">
                            <w:pPr>
                              <w:pBdr>
                                <w:top w:val="single" w:sz="24" w:space="6" w:color="3D8CAD"/>
                                <w:bottom w:val="single" w:sz="24" w:space="8" w:color="3D8CAD"/>
                              </w:pBdr>
                              <w:spacing w:after="0"/>
                              <w:jc w:val="center"/>
                              <w:rPr>
                                <w:i/>
                                <w:sz w:val="24"/>
                                <w:szCs w:val="24"/>
                              </w:rPr>
                            </w:pPr>
                          </w:p>
                          <w:p w14:paraId="437BE8D3" w14:textId="77777777" w:rsidR="00C13F18" w:rsidRDefault="00C13F18" w:rsidP="00BB708D">
                            <w:pPr>
                              <w:pBdr>
                                <w:top w:val="single" w:sz="24" w:space="6" w:color="3D8CAD"/>
                                <w:bottom w:val="single" w:sz="24" w:space="8" w:color="3D8CAD"/>
                              </w:pBdr>
                              <w:spacing w:after="0"/>
                              <w:jc w:val="center"/>
                              <w:rPr>
                                <w:i/>
                                <w:sz w:val="24"/>
                                <w:szCs w:val="24"/>
                              </w:rPr>
                            </w:pPr>
                          </w:p>
                          <w:p w14:paraId="039FAF30" w14:textId="77777777" w:rsidR="00C13F18" w:rsidRDefault="00C13F18" w:rsidP="00BB708D">
                            <w:pPr>
                              <w:pBdr>
                                <w:top w:val="single" w:sz="24" w:space="6" w:color="3D8CAD"/>
                                <w:bottom w:val="single" w:sz="24" w:space="8" w:color="3D8CAD"/>
                              </w:pBdr>
                              <w:spacing w:after="0"/>
                              <w:jc w:val="center"/>
                              <w:rPr>
                                <w:i/>
                                <w:sz w:val="24"/>
                                <w:szCs w:val="24"/>
                              </w:rPr>
                            </w:pPr>
                          </w:p>
                          <w:p w14:paraId="20107152" w14:textId="77777777" w:rsidR="00C13F18" w:rsidRDefault="00C13F18" w:rsidP="00BB708D">
                            <w:pPr>
                              <w:pBdr>
                                <w:top w:val="single" w:sz="24" w:space="6" w:color="3D8CAD"/>
                                <w:bottom w:val="single" w:sz="24" w:space="8" w:color="3D8CAD"/>
                              </w:pBdr>
                              <w:spacing w:after="0"/>
                              <w:jc w:val="center"/>
                              <w:rPr>
                                <w:i/>
                                <w:sz w:val="24"/>
                                <w:szCs w:val="24"/>
                              </w:rPr>
                            </w:pPr>
                          </w:p>
                          <w:p w14:paraId="31D82910" w14:textId="77777777" w:rsidR="00C13F18" w:rsidRDefault="00C13F18" w:rsidP="00BB708D">
                            <w:pPr>
                              <w:pBdr>
                                <w:top w:val="single" w:sz="24" w:space="6" w:color="3D8CAD"/>
                                <w:bottom w:val="single" w:sz="24" w:space="8" w:color="3D8CAD"/>
                              </w:pBdr>
                              <w:spacing w:after="0"/>
                              <w:jc w:val="center"/>
                              <w:rPr>
                                <w:i/>
                                <w:sz w:val="24"/>
                                <w:szCs w:val="24"/>
                              </w:rPr>
                            </w:pPr>
                          </w:p>
                          <w:p w14:paraId="4CAC0F39" w14:textId="77777777" w:rsidR="00C13F18" w:rsidRDefault="00C13F18" w:rsidP="00BB708D">
                            <w:pPr>
                              <w:pBdr>
                                <w:top w:val="single" w:sz="24" w:space="6" w:color="3D8CAD"/>
                                <w:bottom w:val="single" w:sz="24" w:space="8" w:color="3D8CAD"/>
                              </w:pBdr>
                              <w:spacing w:after="0"/>
                              <w:jc w:val="center"/>
                              <w:rPr>
                                <w:i/>
                                <w:sz w:val="24"/>
                                <w:szCs w:val="24"/>
                              </w:rPr>
                            </w:pPr>
                          </w:p>
                          <w:p w14:paraId="7FD0D153" w14:textId="77777777" w:rsidR="00C13F18" w:rsidRDefault="00C13F18" w:rsidP="00BB708D">
                            <w:pPr>
                              <w:pBdr>
                                <w:top w:val="single" w:sz="24" w:space="6" w:color="3D8CAD"/>
                                <w:bottom w:val="single" w:sz="24" w:space="8" w:color="3D8CAD"/>
                              </w:pBdr>
                              <w:spacing w:after="0"/>
                              <w:jc w:val="center"/>
                              <w:rPr>
                                <w:i/>
                                <w:sz w:val="24"/>
                                <w:szCs w:val="24"/>
                              </w:rPr>
                            </w:pPr>
                          </w:p>
                          <w:p w14:paraId="08FB5245" w14:textId="77777777" w:rsidR="00C13F18" w:rsidRDefault="00C13F18" w:rsidP="00BB708D">
                            <w:pPr>
                              <w:pBdr>
                                <w:top w:val="single" w:sz="24" w:space="6" w:color="3D8CAD"/>
                                <w:bottom w:val="single" w:sz="24" w:space="8" w:color="3D8CAD"/>
                              </w:pBdr>
                              <w:spacing w:after="0"/>
                              <w:jc w:val="center"/>
                              <w:rPr>
                                <w:i/>
                                <w:sz w:val="24"/>
                                <w:szCs w:val="24"/>
                              </w:rPr>
                            </w:pPr>
                          </w:p>
                        </w:txbxContent>
                      </wps:txbx>
                      <wps:bodyPr rot="0" vert="horz" wrap="square" lIns="91440" tIns="45720" rIns="91440" bIns="45720" anchor="t" anchorCtr="0" upright="1">
                        <a:noAutofit/>
                      </wps:bodyPr>
                    </wps:wsp>
                  </a:graphicData>
                </a:graphic>
              </wp:inline>
            </w:drawing>
          </mc:Choice>
          <mc:Fallback>
            <w:pict>
              <v:shape w14:anchorId="70B580B8" id="Text Box 1501060936" o:spid="_x0000_s1029" type="#_x0000_t202" style="width:439pt;height:78.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s7ks5QEAAKgDAAAOAAAAZHJzL2Uyb0RvYy54bWysU9tu2zAMfR+wfxD0vthOk6Ux4hRdiw4D&#10;ugvQ7QNkWYqF2aJGKbGzrx8lp2m2vQ17EURSPjznkN7cjH3HDgq9AVvxYpZzpqyExthdxb99fXhz&#10;zZkPwjaiA6sqflSe32xfv9oMrlRzaKFrFDICsb4cXMXbEFyZZV62qhd+Bk5ZKmrAXgQKcZc1KAZC&#10;77tsnudvswGwcQhSeU/Z+6nItwlfayXDZ629CqyrOHEL6cR01vHMthtR7lC41sgTDfEPLHphLDU9&#10;Q92LINgezV9QvZEIHnSYSegz0NpIlTSQmiL/Q81TK5xKWsgc7842+f8HKz8dntwXZGF8ByMNMInw&#10;7hHkd88s3LXC7tQtIgytEg01LqJl2eB8efo0Wu1LH0Hq4SM0NGSxD5CARo19dIV0MkKnARzPpqsx&#10;MEnJ5XK1vMqpJKm2XhfXqzSVTJTPXzv04b2CnsVLxZGGmtDF4dGHyEaUz09iMwsPpuvSYDv7W4Ie&#10;xkxiHwlP1MNYj8w0Fb+K0qKYGpojyUGY1oXWmy4t4E/OBlqVivsfe4GKs+6DJUvWxWIRdysFi+Vq&#10;TgFeVurLirCSoCoeOJuud2Hax71Ds2up0zQEC7dkozZJ4QurE31ahyT8tLpx3y7j9OrlB9v+AgAA&#10;//8DAFBLAwQUAAYACAAAACEAYLR+itkAAAAFAQAADwAAAGRycy9kb3ducmV2LnhtbEyPQUvDQBCF&#10;74L/YRnBm9212BpjNkUUr4pVC71Ns9MkmJ0N2W0T/72jl3oZeLzHm+8Vq8l36khDbANbuJ4ZUMRV&#10;cC3XFj7en68yUDEhO+wCk4VvirAqz88KzF0Y+Y2O61QrKeGYo4UmpT7XOlYNeYyz0BOLtw+DxyRy&#10;qLUbcJRy3+m5MUvtsWX50GBPjw1VX+uDt/D5st9ubsxr/eQX/Rgmo9nfaWsvL6aHe1CJpnQKwy++&#10;oEMpTLtwYBdVZ0GGpL8rXnabidxJaLGcgy4L/Z++/AEAAP//AwBQSwECLQAUAAYACAAAACEAtoM4&#10;kv4AAADhAQAAEwAAAAAAAAAAAAAAAAAAAAAAW0NvbnRlbnRfVHlwZXNdLnhtbFBLAQItABQABgAI&#10;AAAAIQA4/SH/1gAAAJQBAAALAAAAAAAAAAAAAAAAAC8BAABfcmVscy8ucmVsc1BLAQItABQABgAI&#10;AAAAIQDOs7ks5QEAAKgDAAAOAAAAAAAAAAAAAAAAAC4CAABkcnMvZTJvRG9jLnhtbFBLAQItABQA&#10;BgAIAAAAIQBgtH6K2QAAAAUBAAAPAAAAAAAAAAAAAAAAAD8EAABkcnMvZG93bnJldi54bWxQSwUG&#10;AAAAAAQABADzAAAARQUAAAAA&#10;" filled="f" stroked="f">
                <v:textbox>
                  <w:txbxContent>
                    <w:p w14:paraId="338B2A14" w14:textId="77777777" w:rsidR="00C13F18"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Evidence-based practices should be implemented within a multi-tiered system of support (MTSS). This system operates on a public health framework with prevention as a fundamental principle across all tiers of support.</w:t>
                      </w:r>
                    </w:p>
                    <w:p w14:paraId="7CDA152F" w14:textId="77777777" w:rsidR="00C13F18" w:rsidRDefault="00C13F18" w:rsidP="00BB708D"/>
                    <w:p w14:paraId="556B96B2"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B8116CA"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4253FAFB"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2AD0407B"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2468B99"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766290D" w14:textId="77777777" w:rsidR="00C13F18" w:rsidRDefault="00C13F18" w:rsidP="00BB708D">
                      <w:pPr>
                        <w:pBdr>
                          <w:top w:val="single" w:sz="24" w:space="6" w:color="3D8CAD"/>
                          <w:bottom w:val="single" w:sz="24" w:space="8" w:color="3D8CAD"/>
                        </w:pBdr>
                        <w:spacing w:after="0"/>
                        <w:jc w:val="center"/>
                        <w:rPr>
                          <w:i/>
                          <w:sz w:val="24"/>
                          <w:szCs w:val="24"/>
                        </w:rPr>
                      </w:pPr>
                    </w:p>
                    <w:p w14:paraId="6541A19A" w14:textId="77777777" w:rsidR="00C13F18" w:rsidRDefault="00C13F18" w:rsidP="00BB708D">
                      <w:pPr>
                        <w:pBdr>
                          <w:top w:val="single" w:sz="24" w:space="6" w:color="3D8CAD"/>
                          <w:bottom w:val="single" w:sz="24" w:space="8" w:color="3D8CAD"/>
                        </w:pBdr>
                        <w:spacing w:after="0"/>
                        <w:jc w:val="center"/>
                        <w:rPr>
                          <w:i/>
                          <w:sz w:val="24"/>
                          <w:szCs w:val="24"/>
                        </w:rPr>
                      </w:pPr>
                    </w:p>
                    <w:p w14:paraId="21E16E88" w14:textId="77777777" w:rsidR="00C13F18" w:rsidRDefault="00C13F18" w:rsidP="00BB708D">
                      <w:pPr>
                        <w:rPr>
                          <w:i/>
                          <w:sz w:val="24"/>
                          <w:szCs w:val="24"/>
                        </w:rPr>
                      </w:pPr>
                    </w:p>
                    <w:p w14:paraId="605A2C39" w14:textId="77777777" w:rsidR="00C13F18" w:rsidRDefault="00C13F18" w:rsidP="00BB708D"/>
                    <w:p w14:paraId="7E5F7838" w14:textId="77777777" w:rsidR="00C13F18" w:rsidRDefault="00C13F18" w:rsidP="00BB708D"/>
                    <w:p w14:paraId="2F9403AA" w14:textId="77777777" w:rsidR="00C13F18" w:rsidRDefault="00C13F18" w:rsidP="00BB708D"/>
                    <w:p w14:paraId="5C5D6C65"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07143E27"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2EA12161" w14:textId="77777777" w:rsidR="00C13F18" w:rsidRDefault="00C13F18" w:rsidP="00BB708D">
                      <w:pPr>
                        <w:pBdr>
                          <w:top w:val="single" w:sz="24" w:space="6" w:color="3D8CAD"/>
                          <w:bottom w:val="single" w:sz="24" w:space="8" w:color="3D8CAD"/>
                        </w:pBdr>
                        <w:spacing w:after="0"/>
                        <w:jc w:val="center"/>
                        <w:rPr>
                          <w:i/>
                          <w:sz w:val="24"/>
                          <w:szCs w:val="24"/>
                        </w:rPr>
                      </w:pPr>
                    </w:p>
                    <w:p w14:paraId="768A5D74" w14:textId="77777777" w:rsidR="00C13F18" w:rsidRDefault="00C13F18" w:rsidP="00BB708D">
                      <w:pPr>
                        <w:pBdr>
                          <w:top w:val="single" w:sz="24" w:space="6" w:color="3D8CAD"/>
                          <w:bottom w:val="single" w:sz="24" w:space="8" w:color="3D8CAD"/>
                        </w:pBdr>
                        <w:spacing w:after="0"/>
                        <w:jc w:val="center"/>
                        <w:rPr>
                          <w:i/>
                          <w:sz w:val="24"/>
                          <w:szCs w:val="24"/>
                        </w:rPr>
                      </w:pPr>
                    </w:p>
                    <w:p w14:paraId="35301577" w14:textId="77777777" w:rsidR="00C13F18" w:rsidRDefault="00C13F18" w:rsidP="00BB708D">
                      <w:pPr>
                        <w:pBdr>
                          <w:top w:val="single" w:sz="24" w:space="6" w:color="3D8CAD"/>
                          <w:bottom w:val="single" w:sz="24" w:space="8" w:color="3D8CAD"/>
                        </w:pBdr>
                        <w:spacing w:after="0"/>
                        <w:jc w:val="center"/>
                        <w:rPr>
                          <w:i/>
                          <w:sz w:val="24"/>
                          <w:szCs w:val="24"/>
                        </w:rPr>
                      </w:pPr>
                    </w:p>
                    <w:p w14:paraId="10B4467B" w14:textId="77777777" w:rsidR="00C13F18" w:rsidRDefault="00C13F18" w:rsidP="00BB708D">
                      <w:pPr>
                        <w:pBdr>
                          <w:top w:val="single" w:sz="24" w:space="6" w:color="3D8CAD"/>
                          <w:bottom w:val="single" w:sz="24" w:space="8" w:color="3D8CAD"/>
                        </w:pBdr>
                        <w:spacing w:after="0"/>
                        <w:jc w:val="center"/>
                        <w:rPr>
                          <w:i/>
                          <w:sz w:val="24"/>
                          <w:szCs w:val="24"/>
                        </w:rPr>
                      </w:pPr>
                    </w:p>
                    <w:p w14:paraId="6F00A4C3" w14:textId="77777777" w:rsidR="00C13F18" w:rsidRDefault="00C13F18" w:rsidP="00BB708D">
                      <w:pPr>
                        <w:pBdr>
                          <w:top w:val="single" w:sz="24" w:space="6" w:color="3D8CAD"/>
                          <w:bottom w:val="single" w:sz="24" w:space="8" w:color="3D8CAD"/>
                        </w:pBdr>
                        <w:spacing w:after="0"/>
                        <w:jc w:val="center"/>
                        <w:rPr>
                          <w:i/>
                          <w:sz w:val="24"/>
                          <w:szCs w:val="24"/>
                        </w:rPr>
                      </w:pPr>
                    </w:p>
                    <w:p w14:paraId="06BDC301" w14:textId="77777777" w:rsidR="00C13F18" w:rsidRDefault="00C13F18" w:rsidP="00BB708D">
                      <w:pPr>
                        <w:pBdr>
                          <w:top w:val="single" w:sz="24" w:space="6" w:color="3D8CAD"/>
                          <w:bottom w:val="single" w:sz="24" w:space="8" w:color="3D8CAD"/>
                        </w:pBdr>
                        <w:spacing w:after="0"/>
                        <w:jc w:val="center"/>
                        <w:rPr>
                          <w:i/>
                          <w:sz w:val="24"/>
                          <w:szCs w:val="24"/>
                        </w:rPr>
                      </w:pPr>
                    </w:p>
                    <w:p w14:paraId="38EEC213" w14:textId="77777777" w:rsidR="00C13F18" w:rsidRDefault="00C13F18" w:rsidP="00BB708D">
                      <w:pPr>
                        <w:pBdr>
                          <w:top w:val="single" w:sz="24" w:space="6" w:color="3D8CAD"/>
                          <w:bottom w:val="single" w:sz="24" w:space="8" w:color="3D8CAD"/>
                        </w:pBdr>
                        <w:spacing w:after="0"/>
                        <w:jc w:val="center"/>
                        <w:rPr>
                          <w:i/>
                          <w:sz w:val="24"/>
                          <w:szCs w:val="24"/>
                        </w:rPr>
                      </w:pPr>
                    </w:p>
                    <w:p w14:paraId="3A981C08" w14:textId="77777777" w:rsidR="00C13F18" w:rsidRDefault="00C13F18" w:rsidP="00BB708D">
                      <w:pPr>
                        <w:pBdr>
                          <w:top w:val="single" w:sz="24" w:space="6" w:color="3D8CAD"/>
                          <w:bottom w:val="single" w:sz="24" w:space="8" w:color="3D8CAD"/>
                        </w:pBdr>
                        <w:spacing w:after="0"/>
                        <w:jc w:val="center"/>
                        <w:rPr>
                          <w:i/>
                          <w:sz w:val="24"/>
                          <w:szCs w:val="24"/>
                        </w:rPr>
                      </w:pPr>
                    </w:p>
                    <w:p w14:paraId="78784388" w14:textId="77777777" w:rsidR="00C13F18" w:rsidRDefault="00C13F18" w:rsidP="00BB708D">
                      <w:pPr>
                        <w:pBdr>
                          <w:top w:val="single" w:sz="24" w:space="6" w:color="3D8CAD"/>
                          <w:bottom w:val="single" w:sz="24" w:space="8" w:color="3D8CAD"/>
                        </w:pBdr>
                        <w:spacing w:after="0"/>
                        <w:jc w:val="center"/>
                        <w:rPr>
                          <w:i/>
                          <w:sz w:val="24"/>
                          <w:szCs w:val="24"/>
                        </w:rPr>
                      </w:pPr>
                    </w:p>
                    <w:p w14:paraId="38C3B670" w14:textId="77777777" w:rsidR="00C13F18" w:rsidRDefault="00C13F18" w:rsidP="00BB708D">
                      <w:pPr>
                        <w:pBdr>
                          <w:top w:val="single" w:sz="24" w:space="6" w:color="3D8CAD"/>
                          <w:bottom w:val="single" w:sz="24" w:space="8" w:color="3D8CAD"/>
                        </w:pBdr>
                        <w:spacing w:after="0"/>
                        <w:jc w:val="center"/>
                        <w:rPr>
                          <w:i/>
                          <w:sz w:val="24"/>
                          <w:szCs w:val="24"/>
                        </w:rPr>
                      </w:pPr>
                    </w:p>
                    <w:p w14:paraId="473AAE3E" w14:textId="77777777" w:rsidR="00C13F18" w:rsidRDefault="00C13F18" w:rsidP="00BB708D">
                      <w:pPr>
                        <w:pBdr>
                          <w:top w:val="single" w:sz="24" w:space="6" w:color="3D8CAD"/>
                          <w:bottom w:val="single" w:sz="24" w:space="8" w:color="3D8CAD"/>
                        </w:pBdr>
                        <w:spacing w:after="0"/>
                        <w:jc w:val="center"/>
                        <w:rPr>
                          <w:i/>
                          <w:sz w:val="24"/>
                          <w:szCs w:val="24"/>
                        </w:rPr>
                      </w:pPr>
                    </w:p>
                    <w:p w14:paraId="313B6C46" w14:textId="77777777" w:rsidR="00C13F18" w:rsidRDefault="00C13F18" w:rsidP="00BB708D">
                      <w:pPr>
                        <w:pBdr>
                          <w:top w:val="single" w:sz="24" w:space="6" w:color="3D8CAD"/>
                          <w:bottom w:val="single" w:sz="24" w:space="8" w:color="3D8CAD"/>
                        </w:pBdr>
                        <w:spacing w:after="0"/>
                        <w:jc w:val="center"/>
                        <w:rPr>
                          <w:i/>
                          <w:sz w:val="24"/>
                          <w:szCs w:val="24"/>
                        </w:rPr>
                      </w:pPr>
                    </w:p>
                    <w:p w14:paraId="4FB5748C" w14:textId="77777777" w:rsidR="00C13F18" w:rsidRDefault="00C13F18" w:rsidP="00BB708D">
                      <w:pPr>
                        <w:pBdr>
                          <w:top w:val="single" w:sz="24" w:space="6" w:color="3D8CAD"/>
                          <w:bottom w:val="single" w:sz="24" w:space="8" w:color="3D8CAD"/>
                        </w:pBdr>
                        <w:spacing w:after="0"/>
                        <w:jc w:val="center"/>
                        <w:rPr>
                          <w:i/>
                          <w:sz w:val="24"/>
                          <w:szCs w:val="24"/>
                        </w:rPr>
                      </w:pPr>
                    </w:p>
                    <w:p w14:paraId="7F4504C2" w14:textId="77777777" w:rsidR="00C13F18" w:rsidRDefault="00C13F18" w:rsidP="00BB708D">
                      <w:pPr>
                        <w:pBdr>
                          <w:top w:val="single" w:sz="24" w:space="6" w:color="3D8CAD"/>
                          <w:bottom w:val="single" w:sz="24" w:space="8" w:color="3D8CAD"/>
                        </w:pBdr>
                        <w:spacing w:after="0"/>
                        <w:jc w:val="center"/>
                        <w:rPr>
                          <w:i/>
                          <w:sz w:val="24"/>
                          <w:szCs w:val="24"/>
                        </w:rPr>
                      </w:pPr>
                    </w:p>
                    <w:p w14:paraId="15D487E1" w14:textId="77777777" w:rsidR="00C13F18" w:rsidRDefault="00C13F18" w:rsidP="00BB708D">
                      <w:pPr>
                        <w:pBdr>
                          <w:top w:val="single" w:sz="24" w:space="6" w:color="3D8CAD"/>
                          <w:bottom w:val="single" w:sz="24" w:space="8" w:color="3D8CAD"/>
                        </w:pBdr>
                        <w:spacing w:after="0"/>
                        <w:jc w:val="center"/>
                        <w:rPr>
                          <w:i/>
                          <w:sz w:val="24"/>
                          <w:szCs w:val="24"/>
                        </w:rPr>
                      </w:pPr>
                    </w:p>
                    <w:p w14:paraId="156D90E4" w14:textId="77777777" w:rsidR="00C13F18" w:rsidRDefault="00C13F18" w:rsidP="00BB708D">
                      <w:pPr>
                        <w:pBdr>
                          <w:top w:val="single" w:sz="24" w:space="6" w:color="3D8CAD"/>
                          <w:bottom w:val="single" w:sz="24" w:space="8" w:color="3D8CAD"/>
                        </w:pBdr>
                        <w:spacing w:after="0"/>
                        <w:jc w:val="center"/>
                        <w:rPr>
                          <w:i/>
                          <w:sz w:val="24"/>
                          <w:szCs w:val="24"/>
                        </w:rPr>
                      </w:pPr>
                    </w:p>
                    <w:p w14:paraId="275C3F9D" w14:textId="77777777" w:rsidR="00C13F18" w:rsidRDefault="00C13F18" w:rsidP="00BB708D">
                      <w:pPr>
                        <w:pBdr>
                          <w:top w:val="single" w:sz="24" w:space="6" w:color="3D8CAD"/>
                          <w:bottom w:val="single" w:sz="24" w:space="8" w:color="3D8CAD"/>
                        </w:pBdr>
                        <w:spacing w:after="0"/>
                        <w:jc w:val="center"/>
                        <w:rPr>
                          <w:i/>
                          <w:sz w:val="24"/>
                          <w:szCs w:val="24"/>
                        </w:rPr>
                      </w:pPr>
                    </w:p>
                    <w:p w14:paraId="19013A23" w14:textId="77777777" w:rsidR="00C13F18" w:rsidRDefault="00C13F18" w:rsidP="00BB708D">
                      <w:pPr>
                        <w:pBdr>
                          <w:top w:val="single" w:sz="24" w:space="6" w:color="3D8CAD"/>
                          <w:bottom w:val="single" w:sz="24" w:space="8" w:color="3D8CAD"/>
                        </w:pBdr>
                        <w:spacing w:after="0"/>
                        <w:jc w:val="center"/>
                        <w:rPr>
                          <w:i/>
                          <w:sz w:val="24"/>
                          <w:szCs w:val="24"/>
                        </w:rPr>
                      </w:pPr>
                    </w:p>
                    <w:p w14:paraId="5F200ADC" w14:textId="77777777" w:rsidR="00C13F18" w:rsidRDefault="00C13F18" w:rsidP="00BB708D">
                      <w:pPr>
                        <w:pBdr>
                          <w:top w:val="single" w:sz="24" w:space="6" w:color="3D8CAD"/>
                          <w:bottom w:val="single" w:sz="24" w:space="8" w:color="3D8CAD"/>
                        </w:pBdr>
                        <w:spacing w:after="0"/>
                        <w:jc w:val="center"/>
                        <w:rPr>
                          <w:i/>
                          <w:sz w:val="24"/>
                          <w:szCs w:val="24"/>
                        </w:rPr>
                      </w:pPr>
                    </w:p>
                    <w:p w14:paraId="6B4D71F6" w14:textId="77777777" w:rsidR="00C13F18" w:rsidRDefault="00C13F18" w:rsidP="00BB708D">
                      <w:pPr>
                        <w:pBdr>
                          <w:top w:val="single" w:sz="24" w:space="6" w:color="3D8CAD"/>
                          <w:bottom w:val="single" w:sz="24" w:space="8" w:color="3D8CAD"/>
                        </w:pBdr>
                        <w:spacing w:after="0"/>
                        <w:jc w:val="center"/>
                        <w:rPr>
                          <w:i/>
                          <w:sz w:val="24"/>
                          <w:szCs w:val="24"/>
                        </w:rPr>
                      </w:pPr>
                    </w:p>
                    <w:p w14:paraId="1519D49E" w14:textId="77777777" w:rsidR="00C13F18" w:rsidRDefault="00C13F18" w:rsidP="00BB708D">
                      <w:pPr>
                        <w:pBdr>
                          <w:top w:val="single" w:sz="24" w:space="6" w:color="3D8CAD"/>
                          <w:bottom w:val="single" w:sz="24" w:space="8" w:color="3D8CAD"/>
                        </w:pBdr>
                        <w:spacing w:after="0"/>
                        <w:jc w:val="center"/>
                        <w:rPr>
                          <w:i/>
                          <w:sz w:val="24"/>
                          <w:szCs w:val="24"/>
                        </w:rPr>
                      </w:pPr>
                    </w:p>
                    <w:p w14:paraId="1AFE7AC1" w14:textId="77777777" w:rsidR="00C13F18" w:rsidRDefault="00C13F18" w:rsidP="00BB708D">
                      <w:pPr>
                        <w:pBdr>
                          <w:top w:val="single" w:sz="24" w:space="6" w:color="3D8CAD"/>
                          <w:bottom w:val="single" w:sz="24" w:space="8" w:color="3D8CAD"/>
                        </w:pBdr>
                        <w:spacing w:after="0"/>
                        <w:jc w:val="center"/>
                        <w:rPr>
                          <w:i/>
                          <w:sz w:val="24"/>
                          <w:szCs w:val="24"/>
                        </w:rPr>
                      </w:pPr>
                    </w:p>
                    <w:p w14:paraId="2FB81149" w14:textId="77777777" w:rsidR="00C13F18" w:rsidRDefault="00C13F18" w:rsidP="00BB708D">
                      <w:pPr>
                        <w:pBdr>
                          <w:top w:val="single" w:sz="24" w:space="6" w:color="3D8CAD"/>
                          <w:bottom w:val="single" w:sz="24" w:space="8" w:color="3D8CAD"/>
                        </w:pBdr>
                        <w:spacing w:after="0"/>
                        <w:jc w:val="center"/>
                        <w:rPr>
                          <w:i/>
                          <w:sz w:val="24"/>
                          <w:szCs w:val="24"/>
                        </w:rPr>
                      </w:pPr>
                    </w:p>
                    <w:p w14:paraId="437BE8D3" w14:textId="77777777" w:rsidR="00C13F18" w:rsidRDefault="00C13F18" w:rsidP="00BB708D">
                      <w:pPr>
                        <w:pBdr>
                          <w:top w:val="single" w:sz="24" w:space="6" w:color="3D8CAD"/>
                          <w:bottom w:val="single" w:sz="24" w:space="8" w:color="3D8CAD"/>
                        </w:pBdr>
                        <w:spacing w:after="0"/>
                        <w:jc w:val="center"/>
                        <w:rPr>
                          <w:i/>
                          <w:sz w:val="24"/>
                          <w:szCs w:val="24"/>
                        </w:rPr>
                      </w:pPr>
                    </w:p>
                    <w:p w14:paraId="039FAF30" w14:textId="77777777" w:rsidR="00C13F18" w:rsidRDefault="00C13F18" w:rsidP="00BB708D">
                      <w:pPr>
                        <w:pBdr>
                          <w:top w:val="single" w:sz="24" w:space="6" w:color="3D8CAD"/>
                          <w:bottom w:val="single" w:sz="24" w:space="8" w:color="3D8CAD"/>
                        </w:pBdr>
                        <w:spacing w:after="0"/>
                        <w:jc w:val="center"/>
                        <w:rPr>
                          <w:i/>
                          <w:sz w:val="24"/>
                          <w:szCs w:val="24"/>
                        </w:rPr>
                      </w:pPr>
                    </w:p>
                    <w:p w14:paraId="20107152" w14:textId="77777777" w:rsidR="00C13F18" w:rsidRDefault="00C13F18" w:rsidP="00BB708D">
                      <w:pPr>
                        <w:pBdr>
                          <w:top w:val="single" w:sz="24" w:space="6" w:color="3D8CAD"/>
                          <w:bottom w:val="single" w:sz="24" w:space="8" w:color="3D8CAD"/>
                        </w:pBdr>
                        <w:spacing w:after="0"/>
                        <w:jc w:val="center"/>
                        <w:rPr>
                          <w:i/>
                          <w:sz w:val="24"/>
                          <w:szCs w:val="24"/>
                        </w:rPr>
                      </w:pPr>
                    </w:p>
                    <w:p w14:paraId="31D82910" w14:textId="77777777" w:rsidR="00C13F18" w:rsidRDefault="00C13F18" w:rsidP="00BB708D">
                      <w:pPr>
                        <w:pBdr>
                          <w:top w:val="single" w:sz="24" w:space="6" w:color="3D8CAD"/>
                          <w:bottom w:val="single" w:sz="24" w:space="8" w:color="3D8CAD"/>
                        </w:pBdr>
                        <w:spacing w:after="0"/>
                        <w:jc w:val="center"/>
                        <w:rPr>
                          <w:i/>
                          <w:sz w:val="24"/>
                          <w:szCs w:val="24"/>
                        </w:rPr>
                      </w:pPr>
                    </w:p>
                    <w:p w14:paraId="4CAC0F39" w14:textId="77777777" w:rsidR="00C13F18" w:rsidRDefault="00C13F18" w:rsidP="00BB708D">
                      <w:pPr>
                        <w:pBdr>
                          <w:top w:val="single" w:sz="24" w:space="6" w:color="3D8CAD"/>
                          <w:bottom w:val="single" w:sz="24" w:space="8" w:color="3D8CAD"/>
                        </w:pBdr>
                        <w:spacing w:after="0"/>
                        <w:jc w:val="center"/>
                        <w:rPr>
                          <w:i/>
                          <w:sz w:val="24"/>
                          <w:szCs w:val="24"/>
                        </w:rPr>
                      </w:pPr>
                    </w:p>
                    <w:p w14:paraId="7FD0D153" w14:textId="77777777" w:rsidR="00C13F18" w:rsidRDefault="00C13F18" w:rsidP="00BB708D">
                      <w:pPr>
                        <w:pBdr>
                          <w:top w:val="single" w:sz="24" w:space="6" w:color="3D8CAD"/>
                          <w:bottom w:val="single" w:sz="24" w:space="8" w:color="3D8CAD"/>
                        </w:pBdr>
                        <w:spacing w:after="0"/>
                        <w:jc w:val="center"/>
                        <w:rPr>
                          <w:i/>
                          <w:sz w:val="24"/>
                          <w:szCs w:val="24"/>
                        </w:rPr>
                      </w:pPr>
                    </w:p>
                    <w:p w14:paraId="08FB5245" w14:textId="77777777" w:rsidR="00C13F18" w:rsidRDefault="00C13F18" w:rsidP="00BB708D">
                      <w:pPr>
                        <w:pBdr>
                          <w:top w:val="single" w:sz="24" w:space="6" w:color="3D8CAD"/>
                          <w:bottom w:val="single" w:sz="24" w:space="8" w:color="3D8CAD"/>
                        </w:pBdr>
                        <w:spacing w:after="0"/>
                        <w:jc w:val="center"/>
                        <w:rPr>
                          <w:i/>
                          <w:sz w:val="24"/>
                          <w:szCs w:val="24"/>
                        </w:rPr>
                      </w:pPr>
                    </w:p>
                  </w:txbxContent>
                </v:textbox>
                <w10:anchorlock/>
              </v:shape>
            </w:pict>
          </mc:Fallback>
        </mc:AlternateContent>
      </w:r>
    </w:p>
    <w:p w14:paraId="274E6415" w14:textId="77777777" w:rsidR="00C13F18" w:rsidRDefault="00C13F18" w:rsidP="00CB0271">
      <w:pPr>
        <w:keepNext/>
        <w:keepLines/>
        <w:jc w:val="right"/>
        <w:rPr>
          <w:rFonts w:ascii="Calibri" w:eastAsia="Calibri" w:hAnsi="Calibri" w:cs="Times New Roman"/>
          <w:i/>
          <w:color w:val="3D8CAD"/>
          <w:sz w:val="24"/>
          <w:szCs w:val="24"/>
        </w:rPr>
      </w:pPr>
      <w:r w:rsidRPr="001B2ADE">
        <w:rPr>
          <w:rFonts w:ascii="Calibri" w:eastAsia="Calibri" w:hAnsi="Calibri" w:cs="Times New Roman"/>
          <w:i/>
          <w:color w:val="3D8CAD"/>
          <w:sz w:val="24"/>
          <w:szCs w:val="24"/>
        </w:rPr>
        <w:t>Faculty of Education, Monash University</w:t>
      </w:r>
    </w:p>
    <w:p w14:paraId="0562344D" w14:textId="77777777" w:rsidR="00C13F18" w:rsidRDefault="00C13F18" w:rsidP="00BB708D">
      <w:pPr>
        <w:rPr>
          <w:rFonts w:ascii="Calibri" w:eastAsia="Calibri" w:hAnsi="Calibri" w:cs="Times New Roman"/>
        </w:rPr>
      </w:pPr>
      <w:r w:rsidRPr="001B2ADE">
        <w:rPr>
          <w:rFonts w:ascii="Calibri" w:eastAsia="Calibri" w:hAnsi="Calibri" w:cs="Times New Roman"/>
        </w:rPr>
        <w:t>MTSS is generally characterised by a number of core components:</w:t>
      </w:r>
    </w:p>
    <w:p w14:paraId="237D2A11" w14:textId="77777777" w:rsidR="00C13F18" w:rsidRDefault="00C13F18" w:rsidP="00FA4F9F">
      <w:pPr>
        <w:numPr>
          <w:ilvl w:val="0"/>
          <w:numId w:val="86"/>
        </w:numPr>
        <w:spacing w:after="200" w:line="256" w:lineRule="auto"/>
        <w:contextualSpacing/>
        <w:rPr>
          <w:rFonts w:ascii="Calibri" w:eastAsia="Calibri" w:hAnsi="Calibri" w:cs="Times New Roman"/>
        </w:rPr>
      </w:pPr>
      <w:r w:rsidRPr="001B2ADE">
        <w:rPr>
          <w:rFonts w:ascii="Calibri" w:eastAsia="Calibri" w:hAnsi="Calibri" w:cs="Times New Roman"/>
        </w:rPr>
        <w:t xml:space="preserve">a coordinated system of supports across a sliding scale of increasingly intensive tiers (usually three – see Figure </w:t>
      </w:r>
      <w:r>
        <w:rPr>
          <w:rFonts w:ascii="Calibri" w:eastAsia="Calibri" w:hAnsi="Calibri" w:cs="Times New Roman"/>
        </w:rPr>
        <w:t>8</w:t>
      </w:r>
      <w:r w:rsidRPr="001B2ADE">
        <w:rPr>
          <w:rFonts w:ascii="Calibri" w:eastAsia="Calibri" w:hAnsi="Calibri" w:cs="Times New Roman"/>
        </w:rPr>
        <w:t>)</w:t>
      </w:r>
    </w:p>
    <w:p w14:paraId="13C39B94" w14:textId="77777777" w:rsidR="00C13F18" w:rsidRDefault="00C13F18" w:rsidP="00FA4F9F">
      <w:pPr>
        <w:numPr>
          <w:ilvl w:val="0"/>
          <w:numId w:val="86"/>
        </w:numPr>
        <w:spacing w:after="200" w:line="256" w:lineRule="auto"/>
        <w:contextualSpacing/>
        <w:rPr>
          <w:rFonts w:ascii="Calibri" w:eastAsia="Calibri" w:hAnsi="Calibri" w:cs="Times New Roman"/>
        </w:rPr>
      </w:pPr>
      <w:r w:rsidRPr="001B2ADE">
        <w:rPr>
          <w:rFonts w:ascii="Calibri" w:eastAsia="Calibri" w:hAnsi="Calibri" w:cs="Times New Roman"/>
        </w:rPr>
        <w:t>the use of evidence-based practices at each tier</w:t>
      </w:r>
    </w:p>
    <w:p w14:paraId="52344898" w14:textId="77777777" w:rsidR="00C13F18" w:rsidRDefault="00C13F18" w:rsidP="00FA4F9F">
      <w:pPr>
        <w:numPr>
          <w:ilvl w:val="0"/>
          <w:numId w:val="86"/>
        </w:numPr>
        <w:spacing w:after="200" w:line="256" w:lineRule="auto"/>
        <w:contextualSpacing/>
        <w:rPr>
          <w:rFonts w:ascii="Calibri" w:eastAsia="Calibri" w:hAnsi="Calibri" w:cs="Times New Roman"/>
        </w:rPr>
      </w:pPr>
      <w:r w:rsidRPr="001B2ADE">
        <w:rPr>
          <w:rFonts w:ascii="Calibri" w:eastAsia="Calibri" w:hAnsi="Calibri" w:cs="Times New Roman"/>
        </w:rPr>
        <w:t>universal screening of all students</w:t>
      </w:r>
      <w:r>
        <w:rPr>
          <w:rFonts w:ascii="Calibri" w:eastAsia="Calibri" w:hAnsi="Calibri" w:cs="Times New Roman"/>
        </w:rPr>
        <w:t>’</w:t>
      </w:r>
      <w:r w:rsidRPr="001B2ADE">
        <w:rPr>
          <w:rFonts w:ascii="Calibri" w:eastAsia="Calibri" w:hAnsi="Calibri" w:cs="Times New Roman"/>
        </w:rPr>
        <w:t xml:space="preserve"> academic progress, behaviour and wellbeing</w:t>
      </w:r>
    </w:p>
    <w:p w14:paraId="3AD1C22A" w14:textId="77777777" w:rsidR="00C13F18" w:rsidRDefault="00C13F18" w:rsidP="00FA4F9F">
      <w:pPr>
        <w:numPr>
          <w:ilvl w:val="0"/>
          <w:numId w:val="86"/>
        </w:numPr>
        <w:spacing w:after="200" w:line="256" w:lineRule="auto"/>
        <w:contextualSpacing/>
        <w:rPr>
          <w:rFonts w:ascii="Calibri" w:eastAsia="Calibri" w:hAnsi="Calibri" w:cs="Times New Roman"/>
        </w:rPr>
      </w:pPr>
      <w:r w:rsidRPr="001B2ADE">
        <w:rPr>
          <w:rFonts w:ascii="Calibri" w:eastAsia="Calibri" w:hAnsi="Calibri" w:cs="Times New Roman"/>
        </w:rPr>
        <w:t>progress monitoring to ensure tiered supports are having the desired impact on students</w:t>
      </w:r>
    </w:p>
    <w:p w14:paraId="11DE6EB7" w14:textId="26CE5BAA" w:rsidR="00C13F18" w:rsidRPr="00865368" w:rsidRDefault="00C13F18" w:rsidP="00485F51">
      <w:pPr>
        <w:numPr>
          <w:ilvl w:val="0"/>
          <w:numId w:val="86"/>
        </w:numPr>
        <w:spacing w:after="200" w:line="256" w:lineRule="auto"/>
        <w:contextualSpacing/>
        <w:rPr>
          <w:rFonts w:ascii="Calibri" w:eastAsia="Calibri" w:hAnsi="Calibri" w:cs="Times New Roman"/>
        </w:rPr>
      </w:pPr>
      <w:r w:rsidRPr="001B2ADE">
        <w:rPr>
          <w:rFonts w:ascii="Calibri" w:eastAsia="Calibri" w:hAnsi="Calibri" w:cs="Times New Roman"/>
        </w:rPr>
        <w:t>data-based decision-making for the determination of additional tiers of support.</w:t>
      </w:r>
    </w:p>
    <w:p w14:paraId="1D4A0E3E" w14:textId="77777777" w:rsidR="00C13F18" w:rsidRDefault="00C13F18" w:rsidP="00485F51">
      <w:pPr>
        <w:pStyle w:val="Caption"/>
      </w:pPr>
      <w:r w:rsidRPr="001B2ADE">
        <w:t xml:space="preserve">Figure </w:t>
      </w:r>
      <w:r>
        <w:t>8</w:t>
      </w:r>
      <w:r w:rsidRPr="001B2ADE">
        <w:t>: MTSS model</w:t>
      </w:r>
      <w:r>
        <w:t xml:space="preserve"> –</w:t>
      </w:r>
      <w:r w:rsidRPr="001B2ADE">
        <w:t xml:space="preserve"> a </w:t>
      </w:r>
      <w:r w:rsidRPr="00E151BD">
        <w:t>coordinated</w:t>
      </w:r>
      <w:r w:rsidRPr="001B2ADE">
        <w:t xml:space="preserve"> system across three tiers of </w:t>
      </w:r>
      <w:r w:rsidRPr="00E151BD">
        <w:t>support</w:t>
      </w:r>
    </w:p>
    <w:p w14:paraId="3D1116FF" w14:textId="15D4D9DE" w:rsidR="00C13F18" w:rsidRDefault="00FF1EE9" w:rsidP="00BB708D">
      <w:pPr>
        <w:keepNext/>
        <w:keepLines/>
        <w:jc w:val="right"/>
        <w:rPr>
          <w:rFonts w:ascii="Calibri" w:eastAsia="Calibri" w:hAnsi="Calibri" w:cs="Times New Roman"/>
          <w:color w:val="000000"/>
        </w:rPr>
      </w:pPr>
      <w:r>
        <w:rPr>
          <w:noProof/>
        </w:rPr>
        <w:drawing>
          <wp:inline distT="0" distB="0" distL="0" distR="0" wp14:anchorId="38AAF49C" wp14:editId="08E85D83">
            <wp:extent cx="5731510" cy="3347085"/>
            <wp:effectExtent l="0" t="0" r="2540" b="5715"/>
            <wp:docPr id="460718023" name="Picture 460718023" descr="A diagram representing the multi-tiered system of supports (MTSS) model. It shows a pyramid separated into three sections to reflect the three tiers of support. The bottom third of the pyramid (the base) relates to Tier 1, aimed at all students. Tier 1 includes supports where learning gaps are prevented from arising in the first place by providing high-quality universal instruction for all students. The middle third represents Tier 2, related to targeted and additional learning support for an estimated 15 per cent of students. Tier 2 includes targeted and additional support, usually in small groups, is provided to students who are at risk of falling behind. The top third (top of pyramid) is Tier 3, related to intensive learning support for an estimated 5 per cent of students that don’t respond to Tier 2 support. Tier 3 includes intensive support, often on a one-on-one basis, being provided to students who do not respond adequately to Tier 2 intervention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0718023" name="Picture 1" descr="A diagram representing the multi-tiered system of supports (MTSS) model. It shows a pyramid separated into three sections to reflect the three tiers of support. The bottom third of the pyramid (the base) relates to Tier 1, aimed at all students. Tier 1 includes supports where learning gaps are prevented from arising in the first place by providing high-quality universal instruction for all students. The middle third represents Tier 2, related to targeted and additional learning support for an estimated 15 per cent of students. Tier 2 includes targeted and additional support, usually in small groups, is provided to students who are at risk of falling behind. The top third (top of pyramid) is Tier 3, related to intensive learning support for an estimated 5 per cent of students that don’t respond to Tier 2 support. Tier 3 includes intensive support, often on a one-on-one basis, being provided to students who do not respond adequately to Tier 2 interventions. "/>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5731510" cy="3347085"/>
                    </a:xfrm>
                    <a:prstGeom prst="rect">
                      <a:avLst/>
                    </a:prstGeom>
                    <a:noFill/>
                    <a:ln>
                      <a:noFill/>
                    </a:ln>
                  </pic:spPr>
                </pic:pic>
              </a:graphicData>
            </a:graphic>
          </wp:inline>
        </w:drawing>
      </w:r>
    </w:p>
    <w:p w14:paraId="0B01CC81" w14:textId="0D9D6E6B" w:rsidR="00C13F18" w:rsidRDefault="00C13F18" w:rsidP="00BB708D">
      <w:pPr>
        <w:pStyle w:val="Source"/>
        <w:rPr>
          <w:rFonts w:ascii="Calibri" w:eastAsia="Calibri" w:hAnsi="Calibri" w:cs="Times New Roman"/>
          <w:color w:val="000000"/>
          <w:szCs w:val="18"/>
        </w:rPr>
      </w:pPr>
      <w:r w:rsidRPr="00605BA4">
        <w:rPr>
          <w:rFonts w:ascii="Calibri" w:eastAsia="Calibri" w:hAnsi="Calibri" w:cs="Times New Roman"/>
          <w:color w:val="000000"/>
        </w:rPr>
        <w:t>Source: Code R</w:t>
      </w:r>
      <w:r w:rsidR="00576BA1">
        <w:rPr>
          <w:rFonts w:ascii="Calibri" w:eastAsia="Calibri" w:hAnsi="Calibri" w:cs="Times New Roman"/>
          <w:color w:val="000000"/>
        </w:rPr>
        <w:t>E</w:t>
      </w:r>
      <w:r w:rsidRPr="00605BA4">
        <w:rPr>
          <w:rFonts w:ascii="Calibri" w:eastAsia="Calibri" w:hAnsi="Calibri" w:cs="Times New Roman"/>
          <w:color w:val="000000"/>
        </w:rPr>
        <w:t xml:space="preserve">aD Dyslexia Foundation submission; </w:t>
      </w:r>
      <w:r w:rsidRPr="00DD5116">
        <w:t>Dr Kate de Bruin, Dr Eugénie Kestel and Dr Mariko Francis submission.</w:t>
      </w:r>
    </w:p>
    <w:p w14:paraId="5F0F27B6" w14:textId="6BA1B51E" w:rsidR="00C13F18" w:rsidRDefault="00C13F18" w:rsidP="00BB708D">
      <w:pPr>
        <w:rPr>
          <w:rFonts w:ascii="Calibri" w:eastAsia="Calibri" w:hAnsi="Calibri" w:cs="Times New Roman"/>
        </w:rPr>
      </w:pPr>
      <w:r w:rsidRPr="001B2ADE">
        <w:rPr>
          <w:rFonts w:ascii="Calibri" w:eastAsia="Calibri" w:hAnsi="Calibri" w:cs="Times New Roman"/>
        </w:rPr>
        <w:t xml:space="preserve">All three tiers are aligned </w:t>
      </w:r>
      <w:r>
        <w:rPr>
          <w:rFonts w:ascii="Calibri" w:eastAsia="Calibri" w:hAnsi="Calibri" w:cs="Times New Roman"/>
        </w:rPr>
        <w:t>so that there is a coordinated approach to teaching, determined by student need</w:t>
      </w:r>
      <w:r w:rsidRPr="001B2ADE">
        <w:rPr>
          <w:rFonts w:ascii="Calibri" w:eastAsia="Calibri" w:hAnsi="Calibri" w:cs="Times New Roman"/>
        </w:rPr>
        <w:t xml:space="preserve">. The foundation is high-quality instruction in Tier 1, </w:t>
      </w:r>
      <w:r w:rsidRPr="00C27AFD">
        <w:rPr>
          <w:rFonts w:ascii="Calibri" w:eastAsia="Calibri" w:hAnsi="Calibri" w:cs="Arial"/>
        </w:rPr>
        <w:t>designed to effectively provide a positive and engaging learning environment, efficiently teach the widest and most diverse cohort, and foster connection and pro</w:t>
      </w:r>
      <w:r w:rsidRPr="00C27AFD">
        <w:rPr>
          <w:rFonts w:ascii="Calibri" w:eastAsia="Calibri" w:hAnsi="Calibri" w:cs="Arial"/>
        </w:rPr>
        <w:noBreakHyphen/>
        <w:t xml:space="preserve">social interactions between students. It </w:t>
      </w:r>
      <w:r w:rsidRPr="001B2ADE">
        <w:rPr>
          <w:rFonts w:ascii="Calibri" w:eastAsia="Calibri" w:hAnsi="Calibri" w:cs="Times New Roman"/>
        </w:rPr>
        <w:t>maximis</w:t>
      </w:r>
      <w:r>
        <w:rPr>
          <w:rFonts w:ascii="Calibri" w:eastAsia="Calibri" w:hAnsi="Calibri" w:cs="Times New Roman"/>
        </w:rPr>
        <w:t>es</w:t>
      </w:r>
      <w:r w:rsidRPr="001B2ADE">
        <w:rPr>
          <w:rFonts w:ascii="Calibri" w:eastAsia="Calibri" w:hAnsi="Calibri" w:cs="Times New Roman"/>
        </w:rPr>
        <w:t xml:space="preserve"> the number of students learning and thriving and minimis</w:t>
      </w:r>
      <w:r>
        <w:rPr>
          <w:rFonts w:ascii="Calibri" w:eastAsia="Calibri" w:hAnsi="Calibri" w:cs="Times New Roman"/>
        </w:rPr>
        <w:t>es</w:t>
      </w:r>
      <w:r w:rsidRPr="001B2ADE">
        <w:rPr>
          <w:rFonts w:ascii="Calibri" w:eastAsia="Calibri" w:hAnsi="Calibri" w:cs="Times New Roman"/>
        </w:rPr>
        <w:t xml:space="preserve"> the number who require additional support. Tier 2 and Tier 3 offer more intensive instruction to students needing additional academic, social-emotional, or behavioural support.</w:t>
      </w:r>
      <w:r w:rsidRPr="001B2ADE">
        <w:rPr>
          <w:rFonts w:ascii="Calibri" w:eastAsia="Calibri" w:hAnsi="Calibri" w:cs="Times New Roman"/>
          <w:vertAlign w:val="superscript"/>
        </w:rPr>
        <w:endnoteReference w:id="113"/>
      </w:r>
    </w:p>
    <w:p w14:paraId="63734975" w14:textId="05FE73A9" w:rsidR="00C13F18" w:rsidRDefault="00C13F18" w:rsidP="00BB708D">
      <w:pPr>
        <w:rPr>
          <w:rFonts w:ascii="Calibri" w:eastAsia="Calibri" w:hAnsi="Calibri" w:cs="Times New Roman"/>
        </w:rPr>
      </w:pPr>
      <w:r w:rsidRPr="001B2ADE">
        <w:rPr>
          <w:rFonts w:ascii="Calibri" w:eastAsia="Calibri" w:hAnsi="Calibri" w:cs="Times New Roman"/>
        </w:rPr>
        <w:t xml:space="preserve">Under the MTSS model, students are regularly assessed in all tiers to identify if </w:t>
      </w:r>
      <w:r>
        <w:rPr>
          <w:rFonts w:ascii="Calibri" w:eastAsia="Calibri" w:hAnsi="Calibri" w:cs="Times New Roman"/>
        </w:rPr>
        <w:t>they</w:t>
      </w:r>
      <w:r w:rsidRPr="001B2ADE">
        <w:rPr>
          <w:rFonts w:ascii="Calibri" w:eastAsia="Calibri" w:hAnsi="Calibri" w:cs="Times New Roman"/>
        </w:rPr>
        <w:t xml:space="preserve"> need further support across all domains (academic, behavioural </w:t>
      </w:r>
      <w:r>
        <w:rPr>
          <w:rFonts w:ascii="Calibri" w:eastAsia="Calibri" w:hAnsi="Calibri" w:cs="Times New Roman"/>
        </w:rPr>
        <w:t>and</w:t>
      </w:r>
      <w:r w:rsidRPr="001B2ADE">
        <w:rPr>
          <w:rFonts w:ascii="Calibri" w:eastAsia="Calibri" w:hAnsi="Calibri" w:cs="Times New Roman"/>
        </w:rPr>
        <w:t xml:space="preserve"> wellbeing), the type of support they may </w:t>
      </w:r>
      <w:r w:rsidRPr="001B2ADE">
        <w:rPr>
          <w:rFonts w:ascii="Calibri" w:eastAsia="Calibri" w:hAnsi="Calibri" w:cs="Times New Roman"/>
        </w:rPr>
        <w:lastRenderedPageBreak/>
        <w:t>need to address individual risk factors, and if they are making progress against their learning objectives.</w:t>
      </w:r>
      <w:r>
        <w:rPr>
          <w:rFonts w:ascii="Calibri" w:eastAsia="Calibri" w:hAnsi="Calibri" w:cs="Times New Roman"/>
        </w:rPr>
        <w:t xml:space="preserve"> This individualised student teaching approach supports student engagement and can help reduce the prevalence of disruptive behaviours resulting from disengagement. This enables teachers to focus more of their time on classroom instruction and planning. </w:t>
      </w:r>
      <w:r w:rsidRPr="001B2ADE">
        <w:rPr>
          <w:rFonts w:ascii="Calibri" w:eastAsia="Calibri" w:hAnsi="Calibri" w:cs="Times New Roman"/>
        </w:rPr>
        <w:t xml:space="preserve">As noted in the submission from </w:t>
      </w:r>
      <w:r w:rsidRPr="00B62217">
        <w:rPr>
          <w:rFonts w:ascii="Calibri" w:eastAsia="Calibri" w:hAnsi="Calibri" w:cs="Times New Roman"/>
        </w:rPr>
        <w:t>Dr de Bruin</w:t>
      </w:r>
      <w:r>
        <w:rPr>
          <w:rFonts w:ascii="Calibri" w:eastAsia="Calibri" w:hAnsi="Calibri" w:cs="Times New Roman"/>
        </w:rPr>
        <w:t>, Dr Kestel and Dr Francis</w:t>
      </w:r>
      <w:r w:rsidRPr="001B2ADE">
        <w:rPr>
          <w:rFonts w:ascii="Calibri" w:eastAsia="Calibri" w:hAnsi="Calibri" w:cs="Times New Roman"/>
        </w:rPr>
        <w:t>, the intention is always to return students who need additional support back to Tier 1</w:t>
      </w:r>
      <w:r>
        <w:rPr>
          <w:rFonts w:ascii="Calibri" w:eastAsia="Calibri" w:hAnsi="Calibri" w:cs="Times New Roman"/>
        </w:rPr>
        <w:t>,</w:t>
      </w:r>
      <w:r w:rsidRPr="001B2ADE">
        <w:rPr>
          <w:rFonts w:ascii="Calibri" w:eastAsia="Calibri" w:hAnsi="Calibri" w:cs="Times New Roman"/>
        </w:rPr>
        <w:t xml:space="preserve"> noting that more sustained support may be required depending on </w:t>
      </w:r>
      <w:r>
        <w:rPr>
          <w:rFonts w:ascii="Calibri" w:eastAsia="Calibri" w:hAnsi="Calibri" w:cs="Times New Roman"/>
        </w:rPr>
        <w:t xml:space="preserve">the complex learning needs of some </w:t>
      </w:r>
      <w:r w:rsidRPr="001B2ADE">
        <w:rPr>
          <w:rFonts w:ascii="Calibri" w:eastAsia="Calibri" w:hAnsi="Calibri" w:cs="Times New Roman"/>
        </w:rPr>
        <w:t>student</w:t>
      </w:r>
      <w:r>
        <w:rPr>
          <w:rFonts w:ascii="Calibri" w:eastAsia="Calibri" w:hAnsi="Calibri" w:cs="Times New Roman"/>
        </w:rPr>
        <w:t>s</w:t>
      </w:r>
      <w:r w:rsidRPr="001B2ADE">
        <w:rPr>
          <w:rFonts w:ascii="Calibri" w:eastAsia="Calibri" w:hAnsi="Calibri" w:cs="Times New Roman"/>
        </w:rPr>
        <w:t>.</w:t>
      </w:r>
    </w:p>
    <w:p w14:paraId="48DF7594" w14:textId="35AE2D38" w:rsidR="00C13F18" w:rsidRDefault="00C13F18" w:rsidP="1D8654F9">
      <w:pPr>
        <w:keepLines/>
        <w:rPr>
          <w:rFonts w:ascii="Calibri" w:eastAsia="Calibri" w:hAnsi="Calibri" w:cs="Times New Roman"/>
        </w:rPr>
      </w:pPr>
      <w:r w:rsidRPr="001B2ADE">
        <w:rPr>
          <w:rFonts w:ascii="Calibri" w:eastAsia="Calibri" w:hAnsi="Calibri" w:cs="Times New Roman"/>
          <w:color w:val="000000"/>
        </w:rPr>
        <w:t>Several stakeholders supported the MTSS model</w:t>
      </w:r>
      <w:r w:rsidRPr="1D8654F9">
        <w:rPr>
          <w:rFonts w:ascii="Calibri" w:eastAsia="Calibri" w:hAnsi="Calibri" w:cs="Times New Roman"/>
        </w:rPr>
        <w:t xml:space="preserve"> includ</w:t>
      </w:r>
      <w:r>
        <w:rPr>
          <w:rFonts w:ascii="Calibri" w:eastAsia="Calibri" w:hAnsi="Calibri" w:cs="Times New Roman"/>
        </w:rPr>
        <w:t>ing</w:t>
      </w:r>
      <w:r w:rsidRPr="1D8654F9">
        <w:rPr>
          <w:rFonts w:ascii="Calibri" w:eastAsia="Calibri" w:hAnsi="Calibri" w:cs="Times New Roman"/>
        </w:rPr>
        <w:t xml:space="preserve"> the Code R</w:t>
      </w:r>
      <w:r w:rsidR="008C5EB8">
        <w:rPr>
          <w:rFonts w:ascii="Calibri" w:eastAsia="Calibri" w:hAnsi="Calibri" w:cs="Times New Roman"/>
        </w:rPr>
        <w:t>E</w:t>
      </w:r>
      <w:r w:rsidRPr="1D8654F9">
        <w:rPr>
          <w:rFonts w:ascii="Calibri" w:eastAsia="Calibri" w:hAnsi="Calibri" w:cs="Times New Roman"/>
        </w:rPr>
        <w:t>aD Dyslexia Network, Australian Association of Special Education, University of Tasmania, Centre for Inclusive Education, Northern Territory Principals’ Association, MultiLit, Independent Schools Australia, Flinders University, and Monash University Faculty of Education.</w:t>
      </w:r>
    </w:p>
    <w:p w14:paraId="21FC026D" w14:textId="0D647CA7" w:rsidR="00C13F18" w:rsidRDefault="00C13F18" w:rsidP="00BB708D">
      <w:pPr>
        <w:rPr>
          <w:rFonts w:ascii="Calibri" w:eastAsia="Calibri" w:hAnsi="Calibri" w:cs="Times New Roman"/>
        </w:rPr>
      </w:pPr>
      <w:r w:rsidRPr="001B2ADE">
        <w:rPr>
          <w:rFonts w:ascii="Calibri" w:eastAsia="Calibri" w:hAnsi="Calibri" w:cs="Times New Roman"/>
          <w:color w:val="000000"/>
        </w:rPr>
        <w:t>AERO’s submission recommended the adoption of a systemic approach to help students catch</w:t>
      </w:r>
      <w:r>
        <w:rPr>
          <w:rFonts w:ascii="Calibri" w:eastAsia="Calibri" w:hAnsi="Calibri" w:cs="Times New Roman"/>
          <w:color w:val="000000"/>
        </w:rPr>
        <w:t xml:space="preserve"> </w:t>
      </w:r>
      <w:r w:rsidRPr="001B2ADE">
        <w:rPr>
          <w:rFonts w:ascii="Calibri" w:eastAsia="Calibri" w:hAnsi="Calibri" w:cs="Times New Roman"/>
          <w:color w:val="000000"/>
        </w:rPr>
        <w:t>up (</w:t>
      </w:r>
      <w:r>
        <w:rPr>
          <w:rFonts w:ascii="Calibri" w:eastAsia="Calibri" w:hAnsi="Calibri" w:cs="Times New Roman"/>
          <w:color w:val="000000"/>
        </w:rPr>
        <w:t>e.g.</w:t>
      </w:r>
      <w:r w:rsidRPr="001B2ADE">
        <w:rPr>
          <w:rFonts w:ascii="Calibri" w:eastAsia="Calibri" w:hAnsi="Calibri" w:cs="Times New Roman"/>
          <w:color w:val="000000"/>
        </w:rPr>
        <w:t xml:space="preserve"> through small-group catch-up tutoring) within an MTSS model</w:t>
      </w:r>
      <w:r w:rsidRPr="001B2ADE">
        <w:rPr>
          <w:rFonts w:ascii="Calibri" w:eastAsia="Calibri" w:hAnsi="Calibri" w:cs="Times New Roman"/>
        </w:rPr>
        <w:t>. The MTSS model encourages the integration of a support package within schools by providing a clear structure aligned to evidence, starting with high-quality universal classroom instruction.</w:t>
      </w:r>
      <w:r w:rsidRPr="001B2ADE">
        <w:rPr>
          <w:rFonts w:ascii="Calibri" w:eastAsia="Calibri" w:hAnsi="Calibri" w:cs="Times New Roman"/>
          <w:vertAlign w:val="superscript"/>
        </w:rPr>
        <w:endnoteReference w:id="114"/>
      </w:r>
      <w:r w:rsidRPr="001B2ADE">
        <w:rPr>
          <w:rFonts w:ascii="Calibri" w:eastAsia="Calibri" w:hAnsi="Calibri" w:cs="Times New Roman"/>
        </w:rPr>
        <w:t xml:space="preserve">  </w:t>
      </w:r>
      <w:r w:rsidRPr="00C27AFD">
        <w:rPr>
          <w:rFonts w:ascii="Calibri" w:eastAsia="Calibri" w:hAnsi="Calibri" w:cs="Arial"/>
          <w:noProof/>
        </w:rPr>
        <mc:AlternateContent>
          <mc:Choice Requires="wps">
            <w:drawing>
              <wp:inline distT="91440" distB="91440" distL="114300" distR="114300" wp14:anchorId="791CA4C1" wp14:editId="5AE977B3">
                <wp:extent cx="5575300" cy="982980"/>
                <wp:effectExtent l="0" t="0" r="0" b="0"/>
                <wp:docPr id="2056871980" name="Text Box 20568719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5300" cy="982980"/>
                        </a:xfrm>
                        <a:prstGeom prst="rect">
                          <a:avLst/>
                        </a:prstGeom>
                        <a:noFill/>
                        <a:ln w="9525">
                          <a:noFill/>
                          <a:miter lim="800000"/>
                          <a:headEnd/>
                          <a:tailEnd/>
                        </a:ln>
                      </wps:spPr>
                      <wps:txbx>
                        <w:txbxContent>
                          <w:p w14:paraId="2C8FD0F2" w14:textId="77777777" w:rsidR="00C13F18" w:rsidRDefault="00C13F18" w:rsidP="00BB708D">
                            <w:pPr>
                              <w:pBdr>
                                <w:top w:val="single" w:sz="24" w:space="6" w:color="3D8CAD"/>
                                <w:bottom w:val="single" w:sz="24" w:space="8" w:color="3D8CAD"/>
                              </w:pBdr>
                              <w:spacing w:after="0"/>
                              <w:jc w:val="center"/>
                              <w:rPr>
                                <w:i/>
                                <w:sz w:val="24"/>
                                <w:szCs w:val="24"/>
                              </w:rPr>
                            </w:pPr>
                            <w:r w:rsidRPr="001B2ADE">
                              <w:rPr>
                                <w:i/>
                                <w:color w:val="3D8CAD"/>
                                <w:sz w:val="24"/>
                                <w:szCs w:val="24"/>
                              </w:rPr>
                              <w:t>A student-centred approach would prioritise early intervention plus targeted support in order to bridge the learning gap for students. The sooner learning gaps are identified and supported, the better the educational outcomes a student will have.</w:t>
                            </w:r>
                          </w:p>
                        </w:txbxContent>
                      </wps:txbx>
                      <wps:bodyPr rot="0" vertOverflow="clip" horzOverflow="clip" vert="horz" wrap="square" lIns="91440" tIns="45720" rIns="91440" bIns="45720" anchor="t" anchorCtr="0">
                        <a:noAutofit/>
                      </wps:bodyPr>
                    </wps:wsp>
                  </a:graphicData>
                </a:graphic>
              </wp:inline>
            </w:drawing>
          </mc:Choice>
          <mc:Fallback>
            <w:pict>
              <v:shape w14:anchorId="791CA4C1" id="Text Box 2056871980" o:spid="_x0000_s1030" type="#_x0000_t202" style="width:439pt;height:77.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O2nDAIAAPwDAAAOAAAAZHJzL2Uyb0RvYy54bWysU8FuGyEQvVfqPyDu9a5db2OvvI7SpKkq&#10;pU2lpB+AWfCiAkMBe9f9+gys41jpLSoHxDDMm3lvhtXlYDTZCx8U2IZOJyUlwnJold029Nfj7YcF&#10;JSEy2zINVjT0IAK9XL9/t+pdLWbQgW6FJwhiQ927hnYxurooAu+EYWECTlh0SvCGRTT9tmg96xHd&#10;6GJWlp+KHnzrPHARAt7ejE66zvhSCh7vpQwiEt1QrC3m3ed9k/ZivWL11jPXKX4sg72hCsOUxaQn&#10;qBsWGdl59Q+UUdxDABknHEwBUiouMgdkMy1fsXnomBOZC4oT3Emm8P9g+Y/9g/vpSRw+w4ANzCSC&#10;uwP+OxAL1x2zW3HlPfSdYC0mnibJit6F+hiapA51SCCb/ju02GS2i5CBBulNUgV5EkTHBhxOoosh&#10;Eo6XVXVRfSzRxdG3XMyWi9yVgtXP0c6H+FWAIenQUI9NzehsfxdiqobVz09SMgu3SuvcWG1Jj6DV&#10;rMoBZx6jIs6dVqahizKtcRISyS+2zcGRKT2eMYG2R9aJ6Eg5DpuBqLah8xSbRNhAe0AZPIxjht8i&#10;3uMmNWAVXCtHSQf+7+u79A47ih5KehzFhoY/O+YFJfqbRcmX0/k8zW425tXFDA1/7tmce5jlCNXQ&#10;SMl4vI553kdprrA1UmXVXio+UsMRy2Iev0Oa4XM7v3r5tOsnAAAA//8DAFBLAwQUAAYACAAAACEA&#10;mNmlPdkAAAAFAQAADwAAAGRycy9kb3ducmV2LnhtbEyPQUvDQBCF74L/YRnBm51VWhtjNkUUrxZr&#10;Fbxts9MkmJ0N2W0T/71TL3oZeLzHm+8Vq8l36khDbAMbuJ5pUMRVcC3XBrZvz1cZqJgsO9sFJgPf&#10;FGFVnp8VNndh5Fc6blKtpIRjbg00KfU5Yqwa8jbOQk8s3j4M3iaRQ41usKOU+w5vtL5Fb1uWD43t&#10;6bGh6mtz8AbeX/afH3O9rp/8oh/DpJH9HRpzeTE93INKNKW/MJzwBR1KYdqFA7uoOgMyJP1e8bJl&#10;JnInocU8AywL/E9f/gAAAP//AwBQSwECLQAUAAYACAAAACEAtoM4kv4AAADhAQAAEwAAAAAAAAAA&#10;AAAAAAAAAAAAW0NvbnRlbnRfVHlwZXNdLnhtbFBLAQItABQABgAIAAAAIQA4/SH/1gAAAJQBAAAL&#10;AAAAAAAAAAAAAAAAAC8BAABfcmVscy8ucmVsc1BLAQItABQABgAIAAAAIQAxQO2nDAIAAPwDAAAO&#10;AAAAAAAAAAAAAAAAAC4CAABkcnMvZTJvRG9jLnhtbFBLAQItABQABgAIAAAAIQCY2aU92QAAAAUB&#10;AAAPAAAAAAAAAAAAAAAAAGYEAABkcnMvZG93bnJldi54bWxQSwUGAAAAAAQABADzAAAAbAUAAAAA&#10;" filled="f" stroked="f">
                <v:textbox>
                  <w:txbxContent>
                    <w:p w14:paraId="2C8FD0F2" w14:textId="77777777" w:rsidR="00C13F18" w:rsidRDefault="00C13F18" w:rsidP="00BB708D">
                      <w:pPr>
                        <w:pBdr>
                          <w:top w:val="single" w:sz="24" w:space="6" w:color="3D8CAD"/>
                          <w:bottom w:val="single" w:sz="24" w:space="8" w:color="3D8CAD"/>
                        </w:pBdr>
                        <w:spacing w:after="0"/>
                        <w:jc w:val="center"/>
                        <w:rPr>
                          <w:i/>
                          <w:sz w:val="24"/>
                          <w:szCs w:val="24"/>
                        </w:rPr>
                      </w:pPr>
                      <w:r w:rsidRPr="001B2ADE">
                        <w:rPr>
                          <w:i/>
                          <w:color w:val="3D8CAD"/>
                          <w:sz w:val="24"/>
                          <w:szCs w:val="24"/>
                        </w:rPr>
                        <w:t>A student-centred approach would prioritise early intervention plus targeted support in order to bridge the learning gap for students. The sooner learning gaps are identified and supported, the better the educational outcomes a student will have.</w:t>
                      </w:r>
                    </w:p>
                  </w:txbxContent>
                </v:textbox>
                <w10:anchorlock/>
              </v:shape>
            </w:pict>
          </mc:Fallback>
        </mc:AlternateContent>
      </w:r>
    </w:p>
    <w:p w14:paraId="5BF5D654" w14:textId="77777777" w:rsidR="00C13F18" w:rsidRDefault="00C13F18" w:rsidP="00BB708D">
      <w:pPr>
        <w:spacing w:after="0"/>
        <w:jc w:val="right"/>
        <w:rPr>
          <w:rFonts w:ascii="Calibri" w:eastAsia="Calibri" w:hAnsi="Calibri" w:cs="Calibri"/>
          <w:color w:val="3D8CAD"/>
        </w:rPr>
      </w:pPr>
      <w:r w:rsidRPr="001B2ADE">
        <w:rPr>
          <w:rFonts w:ascii="Calibri" w:eastAsia="Calibri" w:hAnsi="Calibri" w:cs="Calibri"/>
          <w:i/>
          <w:color w:val="3D8CAD"/>
          <w:sz w:val="24"/>
          <w:szCs w:val="24"/>
        </w:rPr>
        <w:t>Independent Schools Australia</w:t>
      </w:r>
    </w:p>
    <w:p w14:paraId="012C4057" w14:textId="77777777" w:rsidR="00C13F18" w:rsidRDefault="00C13F18" w:rsidP="00485F51">
      <w:pPr>
        <w:spacing w:after="0"/>
        <w:rPr>
          <w:rFonts w:ascii="Calibri" w:eastAsia="Calibri" w:hAnsi="Calibri" w:cs="Times New Roman"/>
          <w:color w:val="000000"/>
        </w:rPr>
      </w:pPr>
    </w:p>
    <w:p w14:paraId="1EA66716" w14:textId="77777777" w:rsidR="00C13F18" w:rsidRDefault="00C13F18" w:rsidP="00BB708D">
      <w:pPr>
        <w:rPr>
          <w:rFonts w:ascii="Calibri" w:eastAsia="Calibri" w:hAnsi="Calibri" w:cs="Times New Roman"/>
          <w:color w:val="000000"/>
        </w:rPr>
      </w:pPr>
      <w:r w:rsidRPr="00C27AFD">
        <w:rPr>
          <w:rFonts w:ascii="Calibri" w:eastAsia="Calibri" w:hAnsi="Calibri" w:cs="Times New Roman"/>
        </w:rPr>
        <w:t xml:space="preserve">While many stakeholders raised the benefit of MTSS models for students who have fallen behind, it is important to note that this tiered approach can also support high-potential students. The Tasmanian Association for the Gifted submission suggested that disengagement and underachievement for some high-potential students begins in primary school. This highlights that </w:t>
      </w:r>
      <w:r w:rsidRPr="00A30845">
        <w:rPr>
          <w:rFonts w:ascii="Calibri" w:eastAsia="Calibri" w:hAnsi="Calibri" w:cs="Times New Roman"/>
        </w:rPr>
        <w:t>early identification and response with appropriate pedagogical practices and support strategies, including MTSS models, is important to ensure that high-potential students are identified and encouraged to reach their full potential</w:t>
      </w:r>
      <w:r w:rsidRPr="00C27AFD">
        <w:rPr>
          <w:rFonts w:ascii="Calibri" w:eastAsia="Calibri" w:hAnsi="Calibri" w:cs="Times New Roman"/>
        </w:rPr>
        <w:t>.</w:t>
      </w:r>
    </w:p>
    <w:p w14:paraId="70CD778A" w14:textId="760997C7" w:rsidR="00C13F18" w:rsidRDefault="00C13F18" w:rsidP="00BB708D">
      <w:pPr>
        <w:spacing w:after="160"/>
        <w:rPr>
          <w:rFonts w:ascii="Calibri" w:eastAsia="Calibri" w:hAnsi="Calibri" w:cs="Calibri"/>
          <w:color w:val="000000" w:themeColor="text1"/>
        </w:rPr>
      </w:pPr>
      <w:r w:rsidRPr="001B2ADE">
        <w:rPr>
          <w:rFonts w:ascii="Calibri" w:eastAsia="Calibri" w:hAnsi="Calibri" w:cs="Times New Roman"/>
          <w:color w:val="000000"/>
        </w:rPr>
        <w:t xml:space="preserve">Critical to the success of the MTSS model is regular monitoring and </w:t>
      </w:r>
      <w:r w:rsidRPr="001B2ADE">
        <w:rPr>
          <w:rFonts w:ascii="Calibri" w:eastAsia="Calibri" w:hAnsi="Calibri" w:cs="Times New Roman"/>
          <w:bdr w:val="none" w:sz="0" w:space="0" w:color="auto" w:frame="1"/>
        </w:rPr>
        <w:t>evidence-based teaching and learning</w:t>
      </w:r>
      <w:r>
        <w:rPr>
          <w:rFonts w:ascii="Calibri" w:eastAsia="Calibri" w:hAnsi="Calibri" w:cs="Times New Roman"/>
          <w:bdr w:val="none" w:sz="0" w:space="0" w:color="auto" w:frame="1"/>
        </w:rPr>
        <w:t xml:space="preserve">. </w:t>
      </w:r>
      <w:r w:rsidRPr="1D8654F9">
        <w:rPr>
          <w:rFonts w:ascii="Calibri" w:eastAsia="Calibri" w:hAnsi="Calibri" w:cs="Calibri"/>
          <w:i/>
          <w:iCs/>
          <w:color w:val="000000" w:themeColor="text1"/>
        </w:rPr>
        <w:t xml:space="preserve"> </w:t>
      </w:r>
      <w:r>
        <w:rPr>
          <w:rFonts w:ascii="Calibri" w:eastAsia="Calibri" w:hAnsi="Calibri" w:cs="Times New Roman"/>
          <w:bdr w:val="none" w:sz="0" w:space="0" w:color="auto" w:frame="1"/>
        </w:rPr>
        <w:t>Al</w:t>
      </w:r>
      <w:r w:rsidRPr="001B2ADE">
        <w:rPr>
          <w:rFonts w:ascii="Calibri" w:eastAsia="Calibri" w:hAnsi="Calibri" w:cs="Times New Roman"/>
          <w:bdr w:val="none" w:sz="0" w:space="0" w:color="auto" w:frame="1"/>
        </w:rPr>
        <w:t>l</w:t>
      </w:r>
      <w:r w:rsidRPr="001B2ADE">
        <w:rPr>
          <w:rFonts w:ascii="Calibri" w:eastAsia="Calibri" w:hAnsi="Calibri" w:cs="Times New Roman"/>
        </w:rPr>
        <w:t xml:space="preserve"> tiers of the MTSS model require</w:t>
      </w:r>
      <w:r w:rsidRPr="1D8654F9" w:rsidDel="4CA351E9">
        <w:rPr>
          <w:rFonts w:ascii="Calibri" w:eastAsia="Calibri" w:hAnsi="Calibri" w:cs="Times New Roman"/>
        </w:rPr>
        <w:t xml:space="preserve"> </w:t>
      </w:r>
      <w:r w:rsidRPr="1D8654F9">
        <w:rPr>
          <w:rFonts w:ascii="Calibri" w:eastAsia="Calibri" w:hAnsi="Calibri" w:cs="Times New Roman"/>
        </w:rPr>
        <w:t xml:space="preserve">educators </w:t>
      </w:r>
      <w:r>
        <w:rPr>
          <w:rFonts w:ascii="Calibri" w:eastAsia="Calibri" w:hAnsi="Calibri" w:cs="Times New Roman"/>
        </w:rPr>
        <w:t>to</w:t>
      </w:r>
      <w:r w:rsidRPr="001B2ADE">
        <w:rPr>
          <w:rFonts w:ascii="Calibri" w:eastAsia="Calibri" w:hAnsi="Calibri" w:cs="Times New Roman"/>
        </w:rPr>
        <w:t xml:space="preserve"> </w:t>
      </w:r>
      <w:r>
        <w:rPr>
          <w:rFonts w:ascii="Calibri" w:eastAsia="Calibri" w:hAnsi="Calibri" w:cs="Times New Roman"/>
        </w:rPr>
        <w:t xml:space="preserve">assess </w:t>
      </w:r>
      <w:r w:rsidRPr="001B2ADE">
        <w:rPr>
          <w:rFonts w:ascii="Calibri" w:eastAsia="Calibri" w:hAnsi="Calibri" w:cs="Times New Roman"/>
        </w:rPr>
        <w:t>whether students are proficient or require additional support and then leverage their expertise to choose and apply high-</w:t>
      </w:r>
      <w:r w:rsidR="008F0CFF">
        <w:rPr>
          <w:rFonts w:ascii="Calibri" w:eastAsia="Calibri" w:hAnsi="Calibri" w:cs="Times New Roman"/>
        </w:rPr>
        <w:t>impact</w:t>
      </w:r>
      <w:r w:rsidR="008F0CFF" w:rsidRPr="001B2ADE">
        <w:rPr>
          <w:rFonts w:ascii="Calibri" w:eastAsia="Calibri" w:hAnsi="Calibri" w:cs="Times New Roman"/>
        </w:rPr>
        <w:t xml:space="preserve"> </w:t>
      </w:r>
      <w:r w:rsidRPr="001B2ADE">
        <w:rPr>
          <w:rFonts w:ascii="Calibri" w:eastAsia="Calibri" w:hAnsi="Calibri" w:cs="Times New Roman"/>
        </w:rPr>
        <w:t>pedagogy</w:t>
      </w:r>
      <w:r>
        <w:rPr>
          <w:rStyle w:val="EndnoteReference"/>
          <w:rFonts w:ascii="Calibri" w:eastAsia="Calibri" w:hAnsi="Calibri" w:cs="Times New Roman"/>
        </w:rPr>
        <w:endnoteReference w:id="115"/>
      </w:r>
      <w:r w:rsidRPr="001B2ADE">
        <w:rPr>
          <w:rFonts w:ascii="Calibri" w:eastAsia="Calibri" w:hAnsi="Calibri" w:cs="Times New Roman"/>
        </w:rPr>
        <w:t xml:space="preserve"> and curriculum materials to suit the needs of the students</w:t>
      </w:r>
      <w:r w:rsidRPr="001B2ADE">
        <w:rPr>
          <w:rFonts w:ascii="Calibri" w:eastAsia="Calibri" w:hAnsi="Calibri" w:cs="Times New Roman"/>
          <w:bdr w:val="none" w:sz="0" w:space="0" w:color="auto" w:frame="1"/>
        </w:rPr>
        <w:t xml:space="preserve">. </w:t>
      </w:r>
      <w:r>
        <w:rPr>
          <w:rFonts w:ascii="Calibri" w:eastAsia="Calibri" w:hAnsi="Calibri" w:cs="Times New Roman"/>
        </w:rPr>
        <w:t>School systems and approved authorities</w:t>
      </w:r>
      <w:r w:rsidRPr="1D8654F9">
        <w:rPr>
          <w:rFonts w:ascii="Calibri" w:eastAsia="Calibri" w:hAnsi="Calibri" w:cs="Times New Roman"/>
        </w:rPr>
        <w:t xml:space="preserve"> should continue to provide educators with the resources and support to perform these critical functions. </w:t>
      </w:r>
      <w:r w:rsidRPr="3C8C5C71">
        <w:rPr>
          <w:rFonts w:ascii="Calibri" w:eastAsia="Calibri" w:hAnsi="Calibri" w:cs="Times New Roman"/>
        </w:rPr>
        <w:t>Th</w:t>
      </w:r>
      <w:r w:rsidRPr="46D34069">
        <w:rPr>
          <w:rFonts w:ascii="Calibri" w:eastAsia="Calibri" w:hAnsi="Calibri" w:cs="Times New Roman"/>
        </w:rPr>
        <w:t xml:space="preserve">ese two issues will be explored further in </w:t>
      </w:r>
      <w:r w:rsidRPr="00B62217">
        <w:rPr>
          <w:rFonts w:ascii="Calibri" w:eastAsia="Calibri" w:hAnsi="Calibri" w:cs="Times New Roman"/>
        </w:rPr>
        <w:t>sections</w:t>
      </w:r>
      <w:r w:rsidRPr="46D34069">
        <w:rPr>
          <w:rFonts w:ascii="Calibri" w:eastAsia="Calibri" w:hAnsi="Calibri" w:cs="Times New Roman"/>
        </w:rPr>
        <w:t xml:space="preserve"> </w:t>
      </w:r>
      <w:r>
        <w:rPr>
          <w:rFonts w:ascii="Calibri" w:eastAsia="Calibri" w:hAnsi="Calibri" w:cs="Times New Roman"/>
        </w:rPr>
        <w:t>1</w:t>
      </w:r>
      <w:r w:rsidRPr="46D34069">
        <w:rPr>
          <w:rFonts w:ascii="Calibri" w:eastAsia="Calibri" w:hAnsi="Calibri" w:cs="Times New Roman"/>
        </w:rPr>
        <w:t xml:space="preserve">.2.3 and </w:t>
      </w:r>
      <w:r>
        <w:rPr>
          <w:rFonts w:ascii="Calibri" w:eastAsia="Calibri" w:hAnsi="Calibri" w:cs="Times New Roman"/>
        </w:rPr>
        <w:t>1</w:t>
      </w:r>
      <w:r w:rsidRPr="46D34069">
        <w:rPr>
          <w:rFonts w:ascii="Calibri" w:eastAsia="Calibri" w:hAnsi="Calibri" w:cs="Times New Roman"/>
        </w:rPr>
        <w:t>.2.4 respectively</w:t>
      </w:r>
      <w:r w:rsidRPr="46D34069">
        <w:rPr>
          <w:rFonts w:ascii="Calibri" w:eastAsia="Calibri" w:hAnsi="Calibri" w:cs="Times New Roman"/>
          <w:color w:val="000000" w:themeColor="text1"/>
        </w:rPr>
        <w:t>.</w:t>
      </w:r>
    </w:p>
    <w:p w14:paraId="156FE8B3" w14:textId="77777777" w:rsidR="00C13F18" w:rsidRDefault="00C13F18" w:rsidP="00BB708D">
      <w:pPr>
        <w:pStyle w:val="Heading4"/>
      </w:pPr>
      <w:bookmarkStart w:id="66" w:name="_Toc147493067"/>
      <w:bookmarkStart w:id="67" w:name="_Toc152855318"/>
      <w:r w:rsidRPr="00C27AFD">
        <w:t>1.2.3 Students who fall behind should be identified early and receive targeted and intensive support</w:t>
      </w:r>
      <w:bookmarkEnd w:id="66"/>
      <w:bookmarkEnd w:id="67"/>
    </w:p>
    <w:p w14:paraId="013EEB21" w14:textId="77777777" w:rsidR="00C13F18" w:rsidRDefault="00C13F18" w:rsidP="00BB708D">
      <w:pPr>
        <w:pStyle w:val="Heading5"/>
      </w:pPr>
      <w:r w:rsidRPr="00C27AFD">
        <w:t xml:space="preserve">Identifying students who fall behind early </w:t>
      </w:r>
      <w:r w:rsidRPr="00BD3967">
        <w:t>is</w:t>
      </w:r>
      <w:r w:rsidRPr="00C27AFD">
        <w:t xml:space="preserve"> important, including during periods of transition</w:t>
      </w:r>
    </w:p>
    <w:p w14:paraId="65CF0B21" w14:textId="6910B6B6" w:rsidR="00C13F18" w:rsidRDefault="00C13F18" w:rsidP="1D8654F9">
      <w:pPr>
        <w:rPr>
          <w:rFonts w:ascii="Calibri" w:eastAsia="Calibri" w:hAnsi="Calibri" w:cs="Times New Roman"/>
        </w:rPr>
      </w:pPr>
      <w:r w:rsidRPr="1D8654F9">
        <w:rPr>
          <w:rFonts w:ascii="Calibri" w:eastAsia="Calibri" w:hAnsi="Calibri" w:cs="Times New Roman"/>
        </w:rPr>
        <w:t xml:space="preserve">Implementing high-quality Tier 1 classroom teaching supports learning outcomes for all students.  It is important that students who start school behind or fall behind are identified as early as possible </w:t>
      </w:r>
      <w:r w:rsidRPr="1D8654F9">
        <w:rPr>
          <w:rFonts w:ascii="Calibri" w:eastAsia="Calibri" w:hAnsi="Calibri" w:cs="Times New Roman"/>
        </w:rPr>
        <w:lastRenderedPageBreak/>
        <w:t xml:space="preserve">so they can receive targeted and intensive support under Tiers 2 and 3. As noted earlier, early and regular assessment is a key feature of the MTSS model </w:t>
      </w:r>
      <w:r w:rsidRPr="1D8654F9">
        <w:rPr>
          <w:rFonts w:ascii="Calibri" w:eastAsia="Calibri" w:hAnsi="Calibri" w:cs="Arial"/>
        </w:rPr>
        <w:t>and one that is familiar to schools using similar models for the implementation of Positive Behaviour for Learning (PBL) and languages.</w:t>
      </w:r>
    </w:p>
    <w:p w14:paraId="52EAEF65" w14:textId="413E430D" w:rsidR="00C13F18" w:rsidRDefault="00C13F18" w:rsidP="00BB708D">
      <w:pPr>
        <w:rPr>
          <w:rFonts w:ascii="Calibri" w:eastAsia="Calibri" w:hAnsi="Calibri" w:cs="Times New Roman"/>
        </w:rPr>
      </w:pPr>
      <w:r w:rsidRPr="001B2ADE">
        <w:rPr>
          <w:rFonts w:ascii="Calibri" w:eastAsia="Calibri" w:hAnsi="Calibri" w:cs="Times New Roman"/>
        </w:rPr>
        <w:t>Establishing a baseline of how students are performing is particularly important when students start school</w:t>
      </w:r>
      <w:r>
        <w:rPr>
          <w:rFonts w:ascii="Calibri" w:eastAsia="Calibri" w:hAnsi="Calibri" w:cs="Times New Roman"/>
        </w:rPr>
        <w:t>.</w:t>
      </w:r>
      <w:r w:rsidRPr="001B2ADE">
        <w:rPr>
          <w:rFonts w:ascii="Calibri" w:eastAsia="Calibri" w:hAnsi="Calibri" w:cs="Times New Roman"/>
        </w:rPr>
        <w:t xml:space="preserve"> </w:t>
      </w:r>
      <w:r>
        <w:rPr>
          <w:rFonts w:ascii="Calibri" w:eastAsia="Calibri" w:hAnsi="Calibri" w:cs="Times New Roman"/>
        </w:rPr>
        <w:t>A</w:t>
      </w:r>
      <w:r w:rsidRPr="001B2ADE">
        <w:rPr>
          <w:rFonts w:ascii="Calibri" w:eastAsia="Calibri" w:hAnsi="Calibri" w:cs="Times New Roman"/>
        </w:rPr>
        <w:t>s there is limited information sharing from preschools and early childhood education and care services about children’s learning</w:t>
      </w:r>
      <w:r>
        <w:rPr>
          <w:rFonts w:ascii="Calibri" w:eastAsia="Calibri" w:hAnsi="Calibri" w:cs="Times New Roman"/>
        </w:rPr>
        <w:t>,</w:t>
      </w:r>
      <w:r w:rsidRPr="001B2ADE">
        <w:rPr>
          <w:rFonts w:ascii="Calibri" w:eastAsia="Calibri" w:hAnsi="Calibri" w:cs="Times New Roman"/>
        </w:rPr>
        <w:t xml:space="preserve"> it is crucial to identify children who start behind early. </w:t>
      </w:r>
      <w:r w:rsidRPr="00A30845">
        <w:rPr>
          <w:rFonts w:ascii="Calibri" w:eastAsia="Calibri" w:hAnsi="Calibri" w:cs="Times New Roman"/>
        </w:rPr>
        <w:t>Most jurisdictions and systems already implement Foundation Year literacy and numeracy screening to identify students who require additional support</w:t>
      </w:r>
      <w:r w:rsidRPr="001B2ADE">
        <w:rPr>
          <w:rFonts w:ascii="Calibri" w:eastAsia="Calibri" w:hAnsi="Calibri" w:cs="Times New Roman"/>
        </w:rPr>
        <w:t xml:space="preserve">. </w:t>
      </w:r>
      <w:r>
        <w:rPr>
          <w:rFonts w:ascii="Calibri" w:eastAsia="Calibri" w:hAnsi="Calibri" w:cs="Times New Roman"/>
        </w:rPr>
        <w:t>For example, government systems use a range of screening tools including BASE (Australian Capital Territory (ACT)), Best Start Assessment (NSW), English Online Interview (Victoria), On-Entry Assessment (WA), Early Start (Queensland),</w:t>
      </w:r>
      <w:r w:rsidRPr="00C27AFD">
        <w:rPr>
          <w:rFonts w:ascii="Calibri" w:eastAsia="Calibri" w:hAnsi="Calibri" w:cs="Arial"/>
        </w:rPr>
        <w:t xml:space="preserve"> Phonological Awareness Skills Mapping (some schools in South Australia), Progressive Achievement Tests (Tasmania) and the Foundations of Early Literacy Assessment (Northern Territory</w:t>
      </w:r>
      <w:r>
        <w:rPr>
          <w:rFonts w:ascii="Calibri" w:eastAsia="Calibri" w:hAnsi="Calibri" w:cs="Arial"/>
        </w:rPr>
        <w:t xml:space="preserve"> (NT)</w:t>
      </w:r>
      <w:r w:rsidRPr="00C27AFD">
        <w:rPr>
          <w:rFonts w:ascii="Calibri" w:eastAsia="Calibri" w:hAnsi="Calibri" w:cs="Arial"/>
        </w:rPr>
        <w:t>).</w:t>
      </w:r>
      <w:r>
        <w:rPr>
          <w:rFonts w:ascii="Calibri" w:eastAsia="Calibri" w:hAnsi="Calibri" w:cs="Times New Roman"/>
        </w:rPr>
        <w:t xml:space="preserve"> Another tool used by</w:t>
      </w:r>
      <w:r w:rsidRPr="001B2ADE">
        <w:rPr>
          <w:rFonts w:ascii="Calibri" w:eastAsia="Calibri" w:hAnsi="Calibri" w:cs="Times New Roman"/>
        </w:rPr>
        <w:t xml:space="preserve"> </w:t>
      </w:r>
      <w:r>
        <w:rPr>
          <w:rFonts w:ascii="Calibri" w:eastAsia="Calibri" w:hAnsi="Calibri" w:cs="Times New Roman"/>
        </w:rPr>
        <w:t xml:space="preserve">some </w:t>
      </w:r>
      <w:r w:rsidRPr="001B2ADE">
        <w:rPr>
          <w:rFonts w:ascii="Calibri" w:eastAsia="Calibri" w:hAnsi="Calibri" w:cs="Times New Roman"/>
        </w:rPr>
        <w:t xml:space="preserve">schools </w:t>
      </w:r>
      <w:r>
        <w:rPr>
          <w:rFonts w:ascii="Calibri" w:eastAsia="Calibri" w:hAnsi="Calibri" w:cs="Times New Roman"/>
        </w:rPr>
        <w:t>is the</w:t>
      </w:r>
      <w:r w:rsidRPr="001B2ADE">
        <w:rPr>
          <w:rFonts w:ascii="Calibri" w:eastAsia="Calibri" w:hAnsi="Calibri" w:cs="Times New Roman"/>
        </w:rPr>
        <w:t xml:space="preserve"> Early Language and Literacy Development Index (see Case </w:t>
      </w:r>
      <w:r>
        <w:rPr>
          <w:rFonts w:ascii="Calibri" w:eastAsia="Calibri" w:hAnsi="Calibri" w:cs="Times New Roman"/>
        </w:rPr>
        <w:t>S</w:t>
      </w:r>
      <w:r w:rsidRPr="001B2ADE">
        <w:rPr>
          <w:rFonts w:ascii="Calibri" w:eastAsia="Calibri" w:hAnsi="Calibri" w:cs="Times New Roman"/>
        </w:rPr>
        <w:t xml:space="preserve">tudy </w:t>
      </w:r>
      <w:r>
        <w:rPr>
          <w:rFonts w:ascii="Calibri" w:eastAsia="Calibri" w:hAnsi="Calibri" w:cs="Times New Roman"/>
        </w:rPr>
        <w:t>1</w:t>
      </w:r>
      <w:r w:rsidRPr="001B2ADE">
        <w:rPr>
          <w:rFonts w:ascii="Calibri" w:eastAsia="Calibri" w:hAnsi="Calibri" w:cs="Times New Roman"/>
        </w:rPr>
        <w:t>).</w:t>
      </w:r>
    </w:p>
    <w:p w14:paraId="19EEC50B" w14:textId="0C9F28E3" w:rsidR="00C13F18" w:rsidRDefault="00C13F18" w:rsidP="00BB708D">
      <w:pPr>
        <w:rPr>
          <w:rFonts w:ascii="Calibri" w:eastAsia="Calibri" w:hAnsi="Calibri" w:cs="Times New Roman"/>
        </w:rPr>
      </w:pPr>
      <w:r w:rsidRPr="001B2ADE">
        <w:rPr>
          <w:rFonts w:ascii="Calibri" w:eastAsia="Calibri" w:hAnsi="Calibri" w:cs="Times New Roman"/>
        </w:rPr>
        <w:t xml:space="preserve">However, the significant proportion of students who are falling behind indicates that </w:t>
      </w:r>
      <w:r>
        <w:rPr>
          <w:rFonts w:ascii="Calibri" w:eastAsia="Calibri" w:hAnsi="Calibri" w:cs="Times New Roman"/>
        </w:rPr>
        <w:t>despite the significant efforts of systems and schools,</w:t>
      </w:r>
      <w:r w:rsidRPr="001B2ADE">
        <w:rPr>
          <w:rFonts w:ascii="Calibri" w:eastAsia="Calibri" w:hAnsi="Calibri" w:cs="Times New Roman"/>
        </w:rPr>
        <w:t xml:space="preserve"> current approaches are not providing all students with foundational literacy and numeracy skills. Submissions, including from the Centre for Independent Studies and Code R</w:t>
      </w:r>
      <w:r w:rsidR="00AF70D3">
        <w:rPr>
          <w:rFonts w:ascii="Calibri" w:eastAsia="Calibri" w:hAnsi="Calibri" w:cs="Times New Roman"/>
        </w:rPr>
        <w:t>E</w:t>
      </w:r>
      <w:r>
        <w:rPr>
          <w:rFonts w:ascii="Calibri" w:eastAsia="Calibri" w:hAnsi="Calibri" w:cs="Times New Roman"/>
        </w:rPr>
        <w:t>a</w:t>
      </w:r>
      <w:r w:rsidRPr="001B2ADE">
        <w:rPr>
          <w:rFonts w:ascii="Calibri" w:eastAsia="Calibri" w:hAnsi="Calibri" w:cs="Times New Roman"/>
        </w:rPr>
        <w:t>D Dyslexia Network, raised concerns that the additional needs of students</w:t>
      </w:r>
      <w:r>
        <w:rPr>
          <w:rFonts w:ascii="Calibri" w:eastAsia="Calibri" w:hAnsi="Calibri" w:cs="Times New Roman"/>
        </w:rPr>
        <w:t xml:space="preserve"> were not being identified</w:t>
      </w:r>
      <w:r w:rsidRPr="001B2ADE">
        <w:rPr>
          <w:rFonts w:ascii="Calibri" w:eastAsia="Calibri" w:hAnsi="Calibri" w:cs="Times New Roman"/>
        </w:rPr>
        <w:t xml:space="preserve">, hindering </w:t>
      </w:r>
      <w:r>
        <w:rPr>
          <w:rFonts w:ascii="Calibri" w:eastAsia="Calibri" w:hAnsi="Calibri" w:cs="Times New Roman"/>
        </w:rPr>
        <w:t xml:space="preserve">school’s </w:t>
      </w:r>
      <w:r w:rsidRPr="001B2ADE">
        <w:rPr>
          <w:rFonts w:ascii="Calibri" w:eastAsia="Calibri" w:hAnsi="Calibri" w:cs="Times New Roman"/>
        </w:rPr>
        <w:t xml:space="preserve">ability to develop teaching strategies best suited to meet </w:t>
      </w:r>
      <w:r w:rsidRPr="2A79181E">
        <w:rPr>
          <w:rFonts w:ascii="Calibri" w:eastAsia="Calibri" w:hAnsi="Calibri" w:cs="Times New Roman"/>
        </w:rPr>
        <w:t>students’</w:t>
      </w:r>
      <w:r w:rsidRPr="001B2ADE">
        <w:rPr>
          <w:rFonts w:ascii="Calibri" w:eastAsia="Calibri" w:hAnsi="Calibri" w:cs="Times New Roman"/>
        </w:rPr>
        <w:t xml:space="preserve"> needs</w:t>
      </w:r>
      <w:r w:rsidRPr="00C27AFD">
        <w:rPr>
          <w:rFonts w:ascii="Calibri" w:eastAsia="Calibri" w:hAnsi="Calibri" w:cs="Graphik Regular"/>
          <w:color w:val="000000"/>
        </w:rPr>
        <w:t>.</w:t>
      </w:r>
    </w:p>
    <w:tbl>
      <w:tblPr>
        <w:tblStyle w:val="GridTable4-Accent41"/>
        <w:tblW w:w="9026" w:type="dxa"/>
        <w:tblLook w:val="0400" w:firstRow="0" w:lastRow="0" w:firstColumn="0" w:lastColumn="0" w:noHBand="0" w:noVBand="1"/>
      </w:tblPr>
      <w:tblGrid>
        <w:gridCol w:w="9026"/>
      </w:tblGrid>
      <w:tr w:rsidR="00C13F18" w:rsidRPr="00C27AFD" w14:paraId="225F071C"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left w:val="single" w:sz="12" w:space="0" w:color="FFCC59"/>
              <w:bottom w:val="single" w:sz="12" w:space="0" w:color="FFCC59"/>
              <w:right w:val="single" w:sz="12" w:space="0" w:color="FFCC59"/>
            </w:tcBorders>
            <w:shd w:val="clear" w:color="auto" w:fill="FFEABC"/>
          </w:tcPr>
          <w:p w14:paraId="7809F82E" w14:textId="77777777" w:rsidR="00C13F18" w:rsidRPr="00C674B8" w:rsidRDefault="00C13F18">
            <w:pPr>
              <w:jc w:val="center"/>
              <w:rPr>
                <w:rFonts w:ascii="Calibri" w:eastAsia="Calibri" w:hAnsi="Calibri" w:cs="Arial"/>
                <w:b/>
                <w:color w:val="000000"/>
                <w:u w:val="single"/>
              </w:rPr>
            </w:pPr>
            <w:bookmarkStart w:id="68" w:name="_Hlk149068283"/>
            <w:r w:rsidRPr="00C674B8">
              <w:rPr>
                <w:rFonts w:ascii="Calibri" w:eastAsia="Calibri" w:hAnsi="Calibri" w:cs="Arial"/>
                <w:b/>
                <w:color w:val="000000"/>
                <w:u w:val="single"/>
              </w:rPr>
              <w:t>Case Study 1: Measuring oral language and early literacy in early primary school with the Early Language and Literacy Development Index</w:t>
            </w:r>
          </w:p>
          <w:p w14:paraId="3182FDF7" w14:textId="097A67BE" w:rsidR="00C13F18" w:rsidRDefault="00C13F18">
            <w:pPr>
              <w:rPr>
                <w:rFonts w:ascii="Calibri" w:eastAsia="Calibri" w:hAnsi="Calibri" w:cs="Arial"/>
                <w:b/>
                <w:color w:val="000000"/>
              </w:rPr>
            </w:pPr>
            <w:r w:rsidRPr="00B564C1">
              <w:rPr>
                <w:rFonts w:ascii="Calibri" w:eastAsia="Calibri" w:hAnsi="Calibri" w:cs="Arial"/>
                <w:color w:val="000000"/>
              </w:rPr>
              <w:t xml:space="preserve">An example of the efficacy of early literacy screening and targeted literacy intervention is the implementation of the Australian </w:t>
            </w:r>
            <w:r w:rsidR="00D644E0">
              <w:rPr>
                <w:rFonts w:ascii="Calibri" w:eastAsia="Calibri" w:hAnsi="Calibri" w:cs="Arial"/>
                <w:color w:val="000000"/>
              </w:rPr>
              <w:t>Literacy and Numeracy</w:t>
            </w:r>
            <w:r w:rsidRPr="00B564C1">
              <w:rPr>
                <w:rFonts w:ascii="Calibri" w:eastAsia="Calibri" w:hAnsi="Calibri" w:cs="Arial"/>
                <w:color w:val="000000"/>
              </w:rPr>
              <w:t xml:space="preserve"> Foundation (ALNF) Early Language and Literacy Development Index (ELLDI) at </w:t>
            </w:r>
            <w:r w:rsidRPr="000C2AA5">
              <w:rPr>
                <w:rFonts w:ascii="Calibri" w:eastAsia="Calibri" w:hAnsi="Calibri" w:cs="Arial"/>
                <w:color w:val="000000"/>
              </w:rPr>
              <w:t xml:space="preserve">a regional </w:t>
            </w:r>
            <w:r w:rsidR="001D1E64">
              <w:rPr>
                <w:rFonts w:ascii="Calibri" w:eastAsia="Calibri" w:hAnsi="Calibri" w:cs="Arial"/>
                <w:color w:val="000000"/>
              </w:rPr>
              <w:t xml:space="preserve">government </w:t>
            </w:r>
            <w:r w:rsidRPr="000C2AA5">
              <w:rPr>
                <w:rFonts w:ascii="Calibri" w:eastAsia="Calibri" w:hAnsi="Calibri" w:cs="Arial"/>
                <w:color w:val="000000"/>
              </w:rPr>
              <w:t>primary school</w:t>
            </w:r>
            <w:r w:rsidRPr="00B564C1">
              <w:rPr>
                <w:rFonts w:ascii="Calibri" w:eastAsia="Calibri" w:hAnsi="Calibri" w:cs="Arial"/>
                <w:color w:val="000000"/>
              </w:rPr>
              <w:t>. The ELLDI is a formative assessment tool which places students at one of four points on a scale measuring their early language and literacy development.</w:t>
            </w:r>
          </w:p>
          <w:p w14:paraId="0955ACF3" w14:textId="48E1E0C4" w:rsidR="00C13F18" w:rsidRDefault="00C13F18">
            <w:pPr>
              <w:rPr>
                <w:rFonts w:ascii="Calibri" w:eastAsia="Calibri" w:hAnsi="Calibri" w:cs="Arial"/>
                <w:b/>
                <w:color w:val="000000"/>
              </w:rPr>
            </w:pPr>
            <w:r w:rsidRPr="00B564C1">
              <w:rPr>
                <w:rFonts w:ascii="Calibri" w:eastAsia="Calibri" w:hAnsi="Calibri" w:cs="Arial"/>
                <w:color w:val="000000"/>
              </w:rPr>
              <w:t>In 2020,</w:t>
            </w:r>
            <w:r w:rsidDel="00486771">
              <w:rPr>
                <w:rFonts w:ascii="Calibri" w:eastAsia="Calibri" w:hAnsi="Calibri" w:cs="Arial"/>
                <w:color w:val="000000"/>
              </w:rPr>
              <w:t xml:space="preserve"> </w:t>
            </w:r>
            <w:r>
              <w:rPr>
                <w:rFonts w:ascii="Calibri" w:eastAsia="Calibri" w:hAnsi="Calibri" w:cs="Arial"/>
                <w:color w:val="000000"/>
              </w:rPr>
              <w:t xml:space="preserve">23 children across two transition classrooms participated in the ELLDI at the school. The ELLDI </w:t>
            </w:r>
            <w:r w:rsidRPr="00B564C1">
              <w:rPr>
                <w:rFonts w:ascii="Calibri" w:eastAsia="Calibri" w:hAnsi="Calibri" w:cs="Arial"/>
                <w:color w:val="000000"/>
              </w:rPr>
              <w:t>complement</w:t>
            </w:r>
            <w:r>
              <w:rPr>
                <w:rFonts w:ascii="Calibri" w:eastAsia="Calibri" w:hAnsi="Calibri" w:cs="Arial"/>
                <w:color w:val="000000"/>
              </w:rPr>
              <w:t>ed</w:t>
            </w:r>
            <w:r w:rsidRPr="00B564C1">
              <w:rPr>
                <w:rFonts w:ascii="Calibri" w:eastAsia="Calibri" w:hAnsi="Calibri" w:cs="Arial"/>
                <w:color w:val="000000"/>
              </w:rPr>
              <w:t xml:space="preserve"> the </w:t>
            </w:r>
            <w:r>
              <w:rPr>
                <w:rFonts w:ascii="Calibri" w:eastAsia="Calibri" w:hAnsi="Calibri" w:cs="Arial"/>
                <w:color w:val="000000"/>
              </w:rPr>
              <w:t>school’s</w:t>
            </w:r>
            <w:r w:rsidRPr="00B564C1">
              <w:rPr>
                <w:rFonts w:ascii="Calibri" w:eastAsia="Calibri" w:hAnsi="Calibri" w:cs="Arial"/>
                <w:color w:val="000000"/>
              </w:rPr>
              <w:t xml:space="preserve"> existing use of the </w:t>
            </w:r>
            <w:r>
              <w:rPr>
                <w:rFonts w:ascii="Calibri" w:eastAsia="Calibri" w:hAnsi="Calibri" w:cs="Arial"/>
                <w:color w:val="000000"/>
              </w:rPr>
              <w:t>ALNF’s</w:t>
            </w:r>
            <w:r w:rsidRPr="00B564C1">
              <w:rPr>
                <w:rFonts w:ascii="Calibri" w:eastAsia="Calibri" w:hAnsi="Calibri" w:cs="Arial"/>
                <w:color w:val="000000"/>
              </w:rPr>
              <w:t xml:space="preserve"> Early Language and Literacy (EL&amp;L) Program</w:t>
            </w:r>
            <w:r>
              <w:rPr>
                <w:rFonts w:ascii="Calibri" w:eastAsia="Calibri" w:hAnsi="Calibri" w:cs="Arial"/>
                <w:color w:val="000000"/>
              </w:rPr>
              <w:t xml:space="preserve">, which </w:t>
            </w:r>
            <w:r w:rsidRPr="00B564C1">
              <w:rPr>
                <w:rFonts w:ascii="Calibri" w:eastAsia="Calibri" w:hAnsi="Calibri" w:cs="Arial"/>
                <w:color w:val="000000"/>
              </w:rPr>
              <w:t xml:space="preserve">provides educators with </w:t>
            </w:r>
            <w:r>
              <w:rPr>
                <w:rFonts w:ascii="Calibri" w:eastAsia="Calibri" w:hAnsi="Calibri" w:cs="Arial"/>
                <w:color w:val="000000"/>
              </w:rPr>
              <w:t>‘</w:t>
            </w:r>
            <w:r w:rsidRPr="00B564C1">
              <w:rPr>
                <w:rFonts w:ascii="Calibri" w:eastAsia="Calibri" w:hAnsi="Calibri" w:cs="Arial"/>
                <w:color w:val="000000"/>
              </w:rPr>
              <w:t>speech-pathology-meets education</w:t>
            </w:r>
            <w:r>
              <w:rPr>
                <w:rFonts w:ascii="Calibri" w:eastAsia="Calibri" w:hAnsi="Calibri" w:cs="Arial"/>
                <w:color w:val="000000"/>
              </w:rPr>
              <w:t>’</w:t>
            </w:r>
            <w:r w:rsidRPr="00B564C1">
              <w:rPr>
                <w:rFonts w:ascii="Calibri" w:eastAsia="Calibri" w:hAnsi="Calibri" w:cs="Arial"/>
                <w:color w:val="000000"/>
              </w:rPr>
              <w:t xml:space="preserve"> resources and strategies to support students at risk of falling behind in their literacy skills. </w:t>
            </w:r>
            <w:r>
              <w:rPr>
                <w:rFonts w:ascii="Calibri" w:eastAsia="Calibri" w:hAnsi="Calibri" w:cs="Arial"/>
                <w:color w:val="000000"/>
              </w:rPr>
              <w:t>Data</w:t>
            </w:r>
            <w:r w:rsidRPr="00B564C1">
              <w:rPr>
                <w:rFonts w:ascii="Calibri" w:eastAsia="Calibri" w:hAnsi="Calibri" w:cs="Arial"/>
                <w:color w:val="000000"/>
              </w:rPr>
              <w:t xml:space="preserve"> gained in </w:t>
            </w:r>
            <w:r>
              <w:rPr>
                <w:rFonts w:ascii="Calibri" w:eastAsia="Calibri" w:hAnsi="Calibri" w:cs="Arial"/>
                <w:color w:val="000000"/>
              </w:rPr>
              <w:t>the ELLDI</w:t>
            </w:r>
            <w:r w:rsidRPr="00B564C1">
              <w:rPr>
                <w:rFonts w:ascii="Calibri" w:eastAsia="Calibri" w:hAnsi="Calibri" w:cs="Arial"/>
                <w:color w:val="000000"/>
              </w:rPr>
              <w:t xml:space="preserve"> interviews </w:t>
            </w:r>
            <w:r>
              <w:rPr>
                <w:rFonts w:ascii="Calibri" w:eastAsia="Calibri" w:hAnsi="Calibri" w:cs="Arial"/>
                <w:color w:val="000000"/>
              </w:rPr>
              <w:t xml:space="preserve">enabled ALNF </w:t>
            </w:r>
            <w:r w:rsidRPr="00B564C1">
              <w:rPr>
                <w:rFonts w:ascii="Calibri" w:eastAsia="Calibri" w:hAnsi="Calibri" w:cs="Arial"/>
                <w:color w:val="000000"/>
              </w:rPr>
              <w:t xml:space="preserve">to provide feedback and resources to educators to support a data-driven tailored approach to student learning under the EL&amp;L </w:t>
            </w:r>
            <w:r>
              <w:rPr>
                <w:rFonts w:ascii="Calibri" w:eastAsia="Calibri" w:hAnsi="Calibri" w:cs="Arial"/>
                <w:color w:val="000000"/>
              </w:rPr>
              <w:t>P</w:t>
            </w:r>
            <w:r w:rsidRPr="00B564C1">
              <w:rPr>
                <w:rFonts w:ascii="Calibri" w:eastAsia="Calibri" w:hAnsi="Calibri" w:cs="Arial"/>
                <w:color w:val="000000"/>
              </w:rPr>
              <w:t xml:space="preserve">rogram. </w:t>
            </w:r>
            <w:r>
              <w:rPr>
                <w:rFonts w:ascii="Calibri" w:eastAsia="Calibri" w:hAnsi="Calibri" w:cs="Arial"/>
                <w:color w:val="000000"/>
              </w:rPr>
              <w:t>C</w:t>
            </w:r>
            <w:r w:rsidRPr="00B564C1">
              <w:rPr>
                <w:rFonts w:ascii="Calibri" w:eastAsia="Calibri" w:hAnsi="Calibri" w:cs="Arial"/>
                <w:color w:val="000000"/>
              </w:rPr>
              <w:t>lassroom teachers, intervention staff, special education teachers and a member of the school leadership team attended regular co-planning sessions with the ALNF staff throughout the year.</w:t>
            </w:r>
          </w:p>
          <w:p w14:paraId="36D88CF1" w14:textId="5A54A400" w:rsidR="00C13F18" w:rsidRDefault="00C13F18">
            <w:pPr>
              <w:rPr>
                <w:rFonts w:ascii="Calibri" w:eastAsia="Calibri" w:hAnsi="Calibri" w:cs="Arial"/>
                <w:b/>
                <w:color w:val="000000"/>
              </w:rPr>
            </w:pPr>
            <w:r w:rsidRPr="00B564C1">
              <w:rPr>
                <w:rFonts w:ascii="Calibri" w:eastAsia="Calibri" w:hAnsi="Calibri" w:cs="Arial"/>
                <w:color w:val="000000"/>
              </w:rPr>
              <w:t>Educators reported that the implementation of the ELLDI index allowed the</w:t>
            </w:r>
            <w:r>
              <w:rPr>
                <w:rFonts w:ascii="Calibri" w:eastAsia="Calibri" w:hAnsi="Calibri" w:cs="Arial"/>
                <w:color w:val="000000"/>
              </w:rPr>
              <w:t xml:space="preserve"> school</w:t>
            </w:r>
            <w:r w:rsidRPr="00B564C1">
              <w:rPr>
                <w:rFonts w:ascii="Calibri" w:eastAsia="Calibri" w:hAnsi="Calibri" w:cs="Arial"/>
                <w:color w:val="000000"/>
              </w:rPr>
              <w:t xml:space="preserve"> to track individual student literacy development and target their strategies, activities and language to the needs of individual students.</w:t>
            </w:r>
            <w:r>
              <w:rPr>
                <w:rFonts w:ascii="Calibri" w:eastAsia="Calibri" w:hAnsi="Calibri" w:cs="Arial"/>
                <w:color w:val="000000"/>
              </w:rPr>
              <w:t xml:space="preserve"> </w:t>
            </w:r>
            <w:r w:rsidRPr="00B564C1">
              <w:rPr>
                <w:rFonts w:ascii="Calibri" w:eastAsia="Calibri" w:hAnsi="Calibri" w:cs="Arial"/>
                <w:color w:val="000000"/>
              </w:rPr>
              <w:t>Educators also noted a stronger understanding of early language and literacy development, increased and more intentional use of EL&amp;L strategies, and greater confidence in supporting student literacy growth.</w:t>
            </w:r>
          </w:p>
          <w:p w14:paraId="2CA3C8E7" w14:textId="77777777" w:rsidR="00C13F18" w:rsidRPr="0025136F" w:rsidRDefault="00C13F18">
            <w:pPr>
              <w:rPr>
                <w:rFonts w:ascii="Calibri" w:eastAsia="Calibri" w:hAnsi="Calibri" w:cs="Arial"/>
                <w:b/>
                <w:color w:val="000000"/>
                <w:sz w:val="20"/>
                <w:szCs w:val="20"/>
              </w:rPr>
            </w:pPr>
            <w:r w:rsidRPr="00B564C1">
              <w:rPr>
                <w:rFonts w:ascii="Calibri" w:eastAsia="Calibri" w:hAnsi="Calibri" w:cs="Arial"/>
                <w:color w:val="000000"/>
                <w:sz w:val="20"/>
                <w:szCs w:val="20"/>
              </w:rPr>
              <w:t>Source:</w:t>
            </w:r>
            <w:r w:rsidRPr="00B564C1">
              <w:rPr>
                <w:rFonts w:ascii="Calibri" w:eastAsia="Calibri" w:hAnsi="Calibri" w:cs="Arial"/>
                <w:sz w:val="20"/>
                <w:szCs w:val="20"/>
              </w:rPr>
              <w:t xml:space="preserve"> </w:t>
            </w:r>
            <w:r w:rsidRPr="00B564C1">
              <w:rPr>
                <w:rFonts w:ascii="Calibri" w:eastAsia="Calibri" w:hAnsi="Calibri" w:cs="Arial"/>
                <w:color w:val="000000"/>
                <w:sz w:val="20"/>
                <w:szCs w:val="20"/>
              </w:rPr>
              <w:t>Groom</w:t>
            </w:r>
            <w:r w:rsidRPr="00B564C1" w:rsidDel="006C627F">
              <w:rPr>
                <w:rFonts w:ascii="Calibri" w:eastAsia="Calibri" w:hAnsi="Calibri" w:cs="Arial"/>
                <w:color w:val="000000"/>
                <w:sz w:val="20"/>
                <w:szCs w:val="20"/>
              </w:rPr>
              <w:t xml:space="preserve"> S</w:t>
            </w:r>
            <w:r w:rsidRPr="00B564C1">
              <w:rPr>
                <w:rFonts w:ascii="Calibri" w:eastAsia="Calibri" w:hAnsi="Calibri" w:cs="Arial"/>
                <w:color w:val="000000"/>
                <w:sz w:val="20"/>
                <w:szCs w:val="20"/>
              </w:rPr>
              <w:t>, Mendel</w:t>
            </w:r>
            <w:r w:rsidRPr="00B564C1" w:rsidDel="006C627F">
              <w:rPr>
                <w:rFonts w:ascii="Calibri" w:eastAsia="Calibri" w:hAnsi="Calibri" w:cs="Arial"/>
                <w:color w:val="000000"/>
                <w:sz w:val="20"/>
                <w:szCs w:val="20"/>
              </w:rPr>
              <w:t xml:space="preserve"> M</w:t>
            </w:r>
            <w:r w:rsidRPr="00B564C1">
              <w:rPr>
                <w:rFonts w:ascii="Calibri" w:eastAsia="Calibri" w:hAnsi="Calibri" w:cs="Arial"/>
                <w:color w:val="000000"/>
                <w:sz w:val="20"/>
                <w:szCs w:val="20"/>
              </w:rPr>
              <w:t xml:space="preserve">, Brace </w:t>
            </w:r>
            <w:r w:rsidRPr="00B564C1" w:rsidDel="006C627F">
              <w:rPr>
                <w:rFonts w:ascii="Calibri" w:eastAsia="Calibri" w:hAnsi="Calibri" w:cs="Arial"/>
                <w:color w:val="000000"/>
                <w:sz w:val="20"/>
                <w:szCs w:val="20"/>
              </w:rPr>
              <w:t xml:space="preserve">E, </w:t>
            </w:r>
            <w:r w:rsidRPr="00B564C1">
              <w:rPr>
                <w:rFonts w:ascii="Calibri" w:eastAsia="Calibri" w:hAnsi="Calibri" w:cs="Arial"/>
                <w:color w:val="000000"/>
                <w:sz w:val="20"/>
                <w:szCs w:val="20"/>
              </w:rPr>
              <w:t>and</w:t>
            </w:r>
            <w:r>
              <w:rPr>
                <w:rFonts w:ascii="Calibri" w:eastAsia="Calibri" w:hAnsi="Calibri" w:cs="Arial"/>
                <w:color w:val="000000"/>
                <w:sz w:val="20"/>
                <w:szCs w:val="20"/>
              </w:rPr>
              <w:t xml:space="preserve"> </w:t>
            </w:r>
            <w:r w:rsidRPr="00B564C1">
              <w:rPr>
                <w:rFonts w:ascii="Calibri" w:eastAsia="Calibri" w:hAnsi="Calibri" w:cs="Arial"/>
                <w:color w:val="000000"/>
                <w:sz w:val="20"/>
                <w:szCs w:val="20"/>
              </w:rPr>
              <w:t xml:space="preserve">Pryor </w:t>
            </w:r>
            <w:r w:rsidRPr="00B564C1" w:rsidDel="006C627F">
              <w:rPr>
                <w:rFonts w:ascii="Calibri" w:eastAsia="Calibri" w:hAnsi="Calibri" w:cs="Arial"/>
                <w:color w:val="000000"/>
                <w:sz w:val="20"/>
                <w:szCs w:val="20"/>
              </w:rPr>
              <w:t xml:space="preserve">P </w:t>
            </w:r>
            <w:r w:rsidRPr="00B564C1">
              <w:rPr>
                <w:rFonts w:ascii="Calibri" w:eastAsia="Calibri" w:hAnsi="Calibri" w:cs="Arial"/>
                <w:color w:val="000000"/>
                <w:sz w:val="20"/>
                <w:szCs w:val="20"/>
              </w:rPr>
              <w:t xml:space="preserve">(2022) </w:t>
            </w:r>
            <w:hyperlink r:id="rId39" w:history="1">
              <w:r w:rsidRPr="005F0CBA">
                <w:rPr>
                  <w:rStyle w:val="Hyperlink"/>
                  <w:rFonts w:ascii="Calibri" w:eastAsia="Calibri" w:hAnsi="Calibri" w:cs="Arial"/>
                  <w:i/>
                  <w:sz w:val="20"/>
                  <w:szCs w:val="20"/>
                </w:rPr>
                <w:t>Evidence-informed early language and literacy practice: Implementation of a new formative assessment for early language and literacy development</w:t>
              </w:r>
            </w:hyperlink>
            <w:r w:rsidRPr="00B564C1">
              <w:rPr>
                <w:rFonts w:ascii="Calibri" w:eastAsia="Calibri" w:hAnsi="Calibri" w:cs="Arial"/>
                <w:color w:val="000000"/>
                <w:sz w:val="20"/>
                <w:szCs w:val="20"/>
              </w:rPr>
              <w:t xml:space="preserve">, The </w:t>
            </w:r>
            <w:r w:rsidRPr="00B564C1">
              <w:rPr>
                <w:rFonts w:ascii="Calibri" w:eastAsia="Calibri" w:hAnsi="Calibri" w:cs="Arial"/>
                <w:color w:val="000000"/>
                <w:sz w:val="20"/>
                <w:szCs w:val="20"/>
              </w:rPr>
              <w:lastRenderedPageBreak/>
              <w:t xml:space="preserve">Australian Literacy and Numeracy Foundation, paper presented at the 2022 ACER Research Conference, accessed </w:t>
            </w:r>
            <w:r>
              <w:rPr>
                <w:rFonts w:ascii="Calibri" w:eastAsia="Calibri" w:hAnsi="Calibri" w:cs="Arial"/>
                <w:color w:val="000000"/>
                <w:sz w:val="20"/>
                <w:szCs w:val="20"/>
              </w:rPr>
              <w:t>27 October</w:t>
            </w:r>
            <w:r w:rsidRPr="00B564C1">
              <w:rPr>
                <w:rFonts w:ascii="Calibri" w:eastAsia="Calibri" w:hAnsi="Calibri" w:cs="Arial"/>
                <w:color w:val="000000"/>
                <w:sz w:val="20"/>
                <w:szCs w:val="20"/>
              </w:rPr>
              <w:t xml:space="preserve"> 2023.</w:t>
            </w:r>
          </w:p>
        </w:tc>
      </w:tr>
    </w:tbl>
    <w:bookmarkEnd w:id="68"/>
    <w:p w14:paraId="32A071B3" w14:textId="4A96B339" w:rsidR="00C13F18" w:rsidRDefault="00C13F18" w:rsidP="00BB708D">
      <w:pPr>
        <w:rPr>
          <w:rFonts w:ascii="Calibri" w:eastAsia="Calibri" w:hAnsi="Calibri" w:cs="Times New Roman"/>
        </w:rPr>
      </w:pPr>
      <w:r>
        <w:rPr>
          <w:rFonts w:ascii="Calibri" w:eastAsia="Calibri" w:hAnsi="Calibri" w:cs="Times New Roman"/>
        </w:rPr>
        <w:lastRenderedPageBreak/>
        <w:t>School systems</w:t>
      </w:r>
      <w:r w:rsidRPr="1D8654F9">
        <w:rPr>
          <w:rFonts w:ascii="Calibri" w:eastAsia="Calibri" w:hAnsi="Calibri" w:cs="Times New Roman"/>
        </w:rPr>
        <w:t xml:space="preserve"> and </w:t>
      </w:r>
      <w:r>
        <w:rPr>
          <w:rFonts w:ascii="Calibri" w:eastAsia="Calibri" w:hAnsi="Calibri" w:cs="Times New Roman"/>
        </w:rPr>
        <w:t>approved authorities</w:t>
      </w:r>
      <w:r w:rsidRPr="1D8654F9">
        <w:rPr>
          <w:rFonts w:ascii="Calibri" w:eastAsia="Calibri" w:hAnsi="Calibri" w:cs="Times New Roman"/>
        </w:rPr>
        <w:t xml:space="preserve"> should ensure that schools</w:t>
      </w:r>
      <w:r w:rsidRPr="1D8654F9" w:rsidDel="4CA351E9">
        <w:rPr>
          <w:rFonts w:ascii="Calibri" w:eastAsia="Calibri" w:hAnsi="Calibri" w:cs="Times New Roman"/>
        </w:rPr>
        <w:t xml:space="preserve"> </w:t>
      </w:r>
      <w:r w:rsidRPr="1D8654F9">
        <w:rPr>
          <w:rFonts w:ascii="Calibri" w:eastAsia="Calibri" w:hAnsi="Calibri" w:cs="Times New Roman"/>
        </w:rPr>
        <w:t xml:space="preserve">that do not have a Foundation Year screening check </w:t>
      </w:r>
      <w:r w:rsidR="0074598C">
        <w:rPr>
          <w:rFonts w:ascii="Calibri" w:eastAsia="Calibri" w:hAnsi="Calibri" w:cs="Times New Roman"/>
        </w:rPr>
        <w:t>are</w:t>
      </w:r>
      <w:r w:rsidR="0074598C" w:rsidRPr="1D8654F9">
        <w:rPr>
          <w:rFonts w:ascii="Calibri" w:eastAsia="Calibri" w:hAnsi="Calibri" w:cs="Times New Roman"/>
        </w:rPr>
        <w:t xml:space="preserve"> </w:t>
      </w:r>
      <w:r w:rsidRPr="1D8654F9">
        <w:rPr>
          <w:rFonts w:ascii="Calibri" w:eastAsia="Calibri" w:hAnsi="Calibri" w:cs="Times New Roman"/>
        </w:rPr>
        <w:t>supported to nominate their own robust screening approach and implement this as soon as possible to eliminate screening gaps across the school system. All</w:t>
      </w:r>
      <w:r w:rsidRPr="1D8654F9" w:rsidDel="005B2390">
        <w:rPr>
          <w:rFonts w:ascii="Calibri" w:eastAsia="Calibri" w:hAnsi="Calibri" w:cs="Times New Roman"/>
        </w:rPr>
        <w:t xml:space="preserve"> </w:t>
      </w:r>
      <w:r>
        <w:rPr>
          <w:rFonts w:ascii="Calibri" w:eastAsia="Calibri" w:hAnsi="Calibri" w:cs="Times New Roman"/>
        </w:rPr>
        <w:t>school systems</w:t>
      </w:r>
      <w:r w:rsidRPr="1D8654F9">
        <w:rPr>
          <w:rFonts w:ascii="Calibri" w:eastAsia="Calibri" w:hAnsi="Calibri" w:cs="Times New Roman"/>
        </w:rPr>
        <w:t xml:space="preserve"> and approved authorities should also adopt the same Year 1 Phonics Check and agree on the design and implementation of a national numeracy check as part of the next Agreement to ensure a national measure of early literacy and numeracy development in Year 1 (discussed later in this section).</w:t>
      </w:r>
    </w:p>
    <w:p w14:paraId="5036A02A" w14:textId="0A23B1FA" w:rsidR="00C13F18" w:rsidRDefault="00C13F18" w:rsidP="00BB708D">
      <w:pPr>
        <w:rPr>
          <w:rFonts w:ascii="Calibri" w:eastAsia="Calibri" w:hAnsi="Calibri" w:cs="Times New Roman"/>
        </w:rPr>
      </w:pPr>
      <w:r>
        <w:rPr>
          <w:rFonts w:ascii="Calibri" w:eastAsia="Calibri" w:hAnsi="Calibri" w:cs="Times New Roman"/>
        </w:rPr>
        <w:t>As</w:t>
      </w:r>
      <w:r w:rsidRPr="001B2ADE">
        <w:rPr>
          <w:rFonts w:ascii="Calibri" w:eastAsia="Calibri" w:hAnsi="Calibri" w:cs="Times New Roman"/>
        </w:rPr>
        <w:t xml:space="preserve"> there is </w:t>
      </w:r>
      <w:r>
        <w:rPr>
          <w:rFonts w:ascii="Calibri" w:eastAsia="Calibri" w:hAnsi="Calibri" w:cs="Times New Roman"/>
        </w:rPr>
        <w:t xml:space="preserve">currently </w:t>
      </w:r>
      <w:r w:rsidRPr="001B2ADE">
        <w:rPr>
          <w:rFonts w:ascii="Calibri" w:eastAsia="Calibri" w:hAnsi="Calibri" w:cs="Times New Roman"/>
        </w:rPr>
        <w:t xml:space="preserve">limited student-level data sharing between schools, jurisdictions should commit to either making screening data more easily shared or implementing screening tools for incoming students – with a particular focus </w:t>
      </w:r>
      <w:r>
        <w:rPr>
          <w:rFonts w:ascii="Calibri" w:eastAsia="Calibri" w:hAnsi="Calibri" w:cs="Times New Roman"/>
        </w:rPr>
        <w:t>on</w:t>
      </w:r>
      <w:r w:rsidRPr="001B2ADE">
        <w:rPr>
          <w:rFonts w:ascii="Calibri" w:eastAsia="Calibri" w:hAnsi="Calibri" w:cs="Times New Roman"/>
        </w:rPr>
        <w:t xml:space="preserve"> the transition to secondary school</w:t>
      </w:r>
      <w:r>
        <w:rPr>
          <w:rFonts w:ascii="Calibri" w:eastAsia="Calibri" w:hAnsi="Calibri" w:cs="Times New Roman"/>
        </w:rPr>
        <w:t xml:space="preserve"> or between school sectors</w:t>
      </w:r>
      <w:r w:rsidRPr="001B2ADE">
        <w:rPr>
          <w:rFonts w:ascii="Calibri" w:eastAsia="Calibri" w:hAnsi="Calibri" w:cs="Times New Roman"/>
        </w:rPr>
        <w:t>, to ensure Tier 2 or 3 interventions are in place as soon as a student commences in a new environment.</w:t>
      </w:r>
      <w:r>
        <w:rPr>
          <w:rFonts w:ascii="Calibri" w:eastAsia="Calibri" w:hAnsi="Calibri" w:cs="Times New Roman"/>
        </w:rPr>
        <w:t xml:space="preserve"> This should be completed in close consultation with the non-government sector to ensure smooth transitions for students moving between sectors.</w:t>
      </w:r>
    </w:p>
    <w:p w14:paraId="5AAB57AE" w14:textId="77777777" w:rsidR="00C13F18" w:rsidRDefault="00C13F18" w:rsidP="00BB708D">
      <w:pPr>
        <w:pStyle w:val="Heading5"/>
      </w:pPr>
      <w:r w:rsidRPr="00CA3C00">
        <w:t>Improving information on childhood development would support transitions into school</w:t>
      </w:r>
    </w:p>
    <w:p w14:paraId="7A4F81AE" w14:textId="43FA5CB6" w:rsidR="00C13F18" w:rsidRDefault="00C13F18" w:rsidP="00BB708D">
      <w:pPr>
        <w:rPr>
          <w:rFonts w:ascii="Calibri" w:eastAsia="Calibri" w:hAnsi="Calibri" w:cs="Times New Roman"/>
        </w:rPr>
      </w:pPr>
      <w:r w:rsidRPr="00C27AFD">
        <w:rPr>
          <w:rFonts w:ascii="Calibri" w:eastAsia="Calibri" w:hAnsi="Calibri" w:cs="Times New Roman"/>
        </w:rPr>
        <w:t xml:space="preserve">The early years, between </w:t>
      </w:r>
      <w:r>
        <w:rPr>
          <w:rFonts w:ascii="Calibri" w:eastAsia="Calibri" w:hAnsi="Calibri" w:cs="Times New Roman"/>
        </w:rPr>
        <w:t>birth</w:t>
      </w:r>
      <w:r w:rsidRPr="00B62217">
        <w:rPr>
          <w:rFonts w:ascii="Calibri" w:eastAsia="Calibri" w:hAnsi="Calibri" w:cs="Times New Roman"/>
        </w:rPr>
        <w:t xml:space="preserve"> and </w:t>
      </w:r>
      <w:r>
        <w:rPr>
          <w:rFonts w:ascii="Calibri" w:eastAsia="Calibri" w:hAnsi="Calibri" w:cs="Times New Roman"/>
        </w:rPr>
        <w:t>five</w:t>
      </w:r>
      <w:r w:rsidRPr="00B62217">
        <w:rPr>
          <w:rFonts w:ascii="Calibri" w:eastAsia="Calibri" w:hAnsi="Calibri" w:cs="Times New Roman"/>
        </w:rPr>
        <w:t xml:space="preserve"> years</w:t>
      </w:r>
      <w:r w:rsidRPr="00C27AFD">
        <w:rPr>
          <w:rFonts w:ascii="Calibri" w:eastAsia="Calibri" w:hAnsi="Calibri" w:cs="Times New Roman"/>
        </w:rPr>
        <w:t xml:space="preserve">, is a key time for building developmental and educational outcomes for Australian children, including for preparation for school. There is currently limited information available on outcomes for children in early childhood </w:t>
      </w:r>
      <w:r w:rsidRPr="20A3DDDE">
        <w:rPr>
          <w:rFonts w:ascii="Calibri" w:eastAsia="Calibri" w:hAnsi="Calibri" w:cs="Times New Roman"/>
        </w:rPr>
        <w:t xml:space="preserve">education </w:t>
      </w:r>
      <w:r w:rsidRPr="00C27AFD">
        <w:rPr>
          <w:rFonts w:ascii="Calibri" w:eastAsia="Calibri" w:hAnsi="Calibri" w:cs="Times New Roman"/>
        </w:rPr>
        <w:t>and care</w:t>
      </w:r>
      <w:r>
        <w:rPr>
          <w:rFonts w:ascii="Calibri" w:eastAsia="Calibri" w:hAnsi="Calibri" w:cs="Times New Roman"/>
        </w:rPr>
        <w:t xml:space="preserve"> (ECEC)</w:t>
      </w:r>
      <w:r w:rsidRPr="00C27AFD">
        <w:rPr>
          <w:rFonts w:ascii="Calibri" w:eastAsia="Calibri" w:hAnsi="Calibri" w:cs="Times New Roman"/>
        </w:rPr>
        <w:t xml:space="preserve"> and their readiness to transition into formal schooling. Often there is not a ‘warm handover’ for students between </w:t>
      </w:r>
      <w:r>
        <w:rPr>
          <w:rFonts w:ascii="Calibri" w:eastAsia="Calibri" w:hAnsi="Calibri" w:cs="Times New Roman"/>
        </w:rPr>
        <w:t>ECEC and preschool</w:t>
      </w:r>
      <w:r w:rsidRPr="00C27AFD">
        <w:rPr>
          <w:rFonts w:ascii="Calibri" w:eastAsia="Calibri" w:hAnsi="Calibri" w:cs="Times New Roman"/>
        </w:rPr>
        <w:t xml:space="preserve"> or</w:t>
      </w:r>
      <w:r>
        <w:rPr>
          <w:rFonts w:ascii="Calibri" w:eastAsia="Calibri" w:hAnsi="Calibri" w:cs="Times New Roman"/>
        </w:rPr>
        <w:t xml:space="preserve"> between</w:t>
      </w:r>
      <w:r w:rsidRPr="00C27AFD">
        <w:rPr>
          <w:rFonts w:ascii="Calibri" w:eastAsia="Calibri" w:hAnsi="Calibri" w:cs="Times New Roman"/>
        </w:rPr>
        <w:t xml:space="preserve"> preschool and school. This section explores two measures:</w:t>
      </w:r>
    </w:p>
    <w:p w14:paraId="572ED763" w14:textId="77777777" w:rsidR="00C13F18" w:rsidRDefault="00C13F18" w:rsidP="00FA4F9F">
      <w:pPr>
        <w:numPr>
          <w:ilvl w:val="0"/>
          <w:numId w:val="71"/>
        </w:numPr>
        <w:contextualSpacing/>
        <w:rPr>
          <w:rFonts w:ascii="Calibri" w:eastAsia="Calibri" w:hAnsi="Calibri" w:cs="Times New Roman"/>
        </w:rPr>
      </w:pPr>
      <w:r w:rsidRPr="00C27AFD">
        <w:rPr>
          <w:rFonts w:ascii="Calibri" w:eastAsia="Calibri" w:hAnsi="Calibri" w:cs="Times New Roman"/>
        </w:rPr>
        <w:t>the Australian Early Development Census (AEDC)</w:t>
      </w:r>
      <w:r>
        <w:rPr>
          <w:rFonts w:ascii="Calibri" w:eastAsia="Calibri" w:hAnsi="Calibri" w:cs="Times New Roman"/>
        </w:rPr>
        <w:t>,</w:t>
      </w:r>
      <w:r w:rsidRPr="00C27AFD">
        <w:rPr>
          <w:rFonts w:ascii="Calibri" w:eastAsia="Calibri" w:hAnsi="Calibri" w:cs="Times New Roman"/>
        </w:rPr>
        <w:t xml:space="preserve"> which provides an assessment of outcomes in early childhood development on a national level</w:t>
      </w:r>
      <w:r>
        <w:rPr>
          <w:rStyle w:val="EndnoteReference"/>
          <w:rFonts w:ascii="Calibri" w:eastAsia="Calibri" w:hAnsi="Calibri" w:cs="Times New Roman"/>
        </w:rPr>
        <w:endnoteReference w:id="116"/>
      </w:r>
    </w:p>
    <w:p w14:paraId="3B09CF73" w14:textId="77777777" w:rsidR="00C13F18" w:rsidRDefault="00C13F18" w:rsidP="00FA4F9F">
      <w:pPr>
        <w:numPr>
          <w:ilvl w:val="0"/>
          <w:numId w:val="71"/>
        </w:numPr>
        <w:contextualSpacing/>
        <w:rPr>
          <w:rFonts w:ascii="Calibri" w:eastAsia="Calibri" w:hAnsi="Calibri" w:cs="Times New Roman"/>
        </w:rPr>
      </w:pPr>
      <w:r w:rsidRPr="002A6C31">
        <w:rPr>
          <w:rFonts w:ascii="Calibri" w:eastAsia="Calibri" w:hAnsi="Calibri" w:cs="Times New Roman"/>
        </w:rPr>
        <w:t>the Preschool Outcomes Measure, a tool for preschool teachers and educators in development under the Preschool Reform Agreement.</w:t>
      </w:r>
      <w:r>
        <w:rPr>
          <w:rStyle w:val="EndnoteReference"/>
          <w:rFonts w:ascii="Calibri" w:eastAsia="Calibri" w:hAnsi="Calibri" w:cs="Times New Roman"/>
        </w:rPr>
        <w:endnoteReference w:id="117"/>
      </w:r>
    </w:p>
    <w:p w14:paraId="02684A7E" w14:textId="77777777" w:rsidR="00C13F18" w:rsidRDefault="00C13F18" w:rsidP="00BB708D">
      <w:pPr>
        <w:ind w:left="720"/>
        <w:contextualSpacing/>
      </w:pPr>
    </w:p>
    <w:p w14:paraId="75FE83D6" w14:textId="795AED9E" w:rsidR="00C13F18" w:rsidRDefault="00C13F18" w:rsidP="00BB708D">
      <w:r w:rsidRPr="00C27AFD">
        <w:t>The AEDC is</w:t>
      </w:r>
      <w:r w:rsidR="00F67D5A">
        <w:t xml:space="preserve"> a</w:t>
      </w:r>
      <w:r w:rsidRPr="00C27AFD">
        <w:t xml:space="preserve"> nationwide developmental assessment administered every three years to children enrolled in their first year of full-time school. The AEDC measures development against five domains: language and cognitive skills (school-based), social competence, emotional maturity, communication skills and general knowledge, and physical health and wellbeing, using over 100 questions that have been developed by adapting a Canadian tool.</w:t>
      </w:r>
    </w:p>
    <w:p w14:paraId="40148E33" w14:textId="76C3922C" w:rsidR="00C13F18" w:rsidRDefault="00C13F18" w:rsidP="00BB708D">
      <w:r>
        <w:t>The</w:t>
      </w:r>
      <w:r w:rsidRPr="00C27AFD">
        <w:t xml:space="preserve"> AEDC is a population-level census and designed to support an understanding of early development at the individual level. The AEDC is not validated as an individual screening tool, so it cannot be used as a diagnostic assessment and individual results are not provided to students and parents. School-level data is not published publicly but is available to school principals to help inform school-level planning. As a </w:t>
      </w:r>
      <w:r w:rsidRPr="00B62217">
        <w:t>point</w:t>
      </w:r>
      <w:r>
        <w:t>-</w:t>
      </w:r>
      <w:r w:rsidRPr="00B62217">
        <w:t>in</w:t>
      </w:r>
      <w:r>
        <w:t>-</w:t>
      </w:r>
      <w:r w:rsidRPr="00B62217">
        <w:t>time measure</w:t>
      </w:r>
      <w:r w:rsidRPr="00C27AFD">
        <w:t xml:space="preserve"> held every three years, the AEDC cannot track whether students or cohorts found to be developmentally at</w:t>
      </w:r>
      <w:r>
        <w:t xml:space="preserve"> </w:t>
      </w:r>
      <w:r w:rsidRPr="00C27AFD">
        <w:t>risk or developmentally vulnerable catch</w:t>
      </w:r>
      <w:r>
        <w:t xml:space="preserve"> </w:t>
      </w:r>
      <w:r w:rsidRPr="00C27AFD">
        <w:t xml:space="preserve">up. Moreover, some of the domains, such as physical health and wellbeing, </w:t>
      </w:r>
      <w:r w:rsidRPr="00E82A6F">
        <w:t>whil</w:t>
      </w:r>
      <w:r>
        <w:t>e</w:t>
      </w:r>
      <w:r w:rsidRPr="00C27AFD">
        <w:t xml:space="preserve"> critical to informing school responses, are often beyond the capacity </w:t>
      </w:r>
      <w:r>
        <w:t>of</w:t>
      </w:r>
      <w:r w:rsidRPr="00C27AFD">
        <w:t xml:space="preserve"> schools to address.</w:t>
      </w:r>
    </w:p>
    <w:p w14:paraId="6FA002D5" w14:textId="77777777" w:rsidR="00C13F18" w:rsidRDefault="00C13F18" w:rsidP="00BB708D">
      <w:r w:rsidRPr="00C27AFD">
        <w:lastRenderedPageBreak/>
        <w:t>For these reasons, the AEDC is not well</w:t>
      </w:r>
      <w:r>
        <w:t xml:space="preserve"> </w:t>
      </w:r>
      <w:r w:rsidRPr="00C27AFD">
        <w:t xml:space="preserve">suited to serving as the foundation for a target or indicator of student progress in </w:t>
      </w:r>
      <w:r>
        <w:t>F</w:t>
      </w:r>
      <w:r w:rsidRPr="00C27AFD">
        <w:t xml:space="preserve">oundation </w:t>
      </w:r>
      <w:r>
        <w:t>Y</w:t>
      </w:r>
      <w:r w:rsidRPr="00C27AFD">
        <w:t>ear.</w:t>
      </w:r>
    </w:p>
    <w:p w14:paraId="68998A15" w14:textId="55130B2A" w:rsidR="00C13F18" w:rsidRDefault="00C13F18" w:rsidP="00BB708D">
      <w:r w:rsidRPr="00C27AFD">
        <w:t>In the longer</w:t>
      </w:r>
      <w:r>
        <w:t xml:space="preserve"> </w:t>
      </w:r>
      <w:r w:rsidRPr="00C27AFD">
        <w:t>term, governments</w:t>
      </w:r>
      <w:r>
        <w:t>,</w:t>
      </w:r>
      <w:r w:rsidRPr="00C27AFD">
        <w:t xml:space="preserve"> should explore possible options to track early childhood development at an individual level. This would help establish an evidence base for how schools, in collaboration with other services and systems, can best support children who are found to be at risk or vulnerable to catch</w:t>
      </w:r>
      <w:r>
        <w:t xml:space="preserve"> </w:t>
      </w:r>
      <w:r w:rsidRPr="00C27AFD">
        <w:t>up.</w:t>
      </w:r>
    </w:p>
    <w:p w14:paraId="65532643" w14:textId="0746E75D" w:rsidR="00C13F18" w:rsidRDefault="00C13F18" w:rsidP="00BB708D">
      <w:r w:rsidRPr="00C27AFD">
        <w:t>Governments have committed to work collaboratively to improve the preschool evidence base through a range of data reforms under the Preschool Reform Agreement, including a new national formative assessment tool known as the Preschool Outcomes Measure</w:t>
      </w:r>
      <w:r>
        <w:t xml:space="preserve"> and a national research agenda in preschool outcomes</w:t>
      </w:r>
      <w:r w:rsidRPr="00C27AFD">
        <w:t>. In</w:t>
      </w:r>
      <w:r w:rsidDel="4CA351E9">
        <w:t xml:space="preserve"> </w:t>
      </w:r>
      <w:r>
        <w:t xml:space="preserve">October </w:t>
      </w:r>
      <w:r w:rsidRPr="00C27AFD">
        <w:t xml:space="preserve">2023, Education Ministers </w:t>
      </w:r>
      <w:r>
        <w:t xml:space="preserve">agreed that the measure will be developed throughout 2024 and trialled nationally </w:t>
      </w:r>
      <w:r w:rsidRPr="00C27AFD">
        <w:t>on a voluntary basis in 2025.</w:t>
      </w:r>
      <w:r w:rsidRPr="00C27AFD">
        <w:rPr>
          <w:vertAlign w:val="superscript"/>
        </w:rPr>
        <w:endnoteReference w:id="118"/>
      </w:r>
      <w:r w:rsidRPr="00C27AFD">
        <w:t xml:space="preserve"> The measure will focus on two priority areas, executive function and oral language and literacy, and be </w:t>
      </w:r>
      <w:r>
        <w:t>trialled</w:t>
      </w:r>
      <w:r w:rsidRPr="00C27AFD">
        <w:t xml:space="preserve"> using either the new measure under development or any aligned tool already in use by states and territories.</w:t>
      </w:r>
    </w:p>
    <w:p w14:paraId="41EFC1FD" w14:textId="226DD692" w:rsidR="00C13F18" w:rsidRDefault="00C13F18" w:rsidP="00BB708D">
      <w:r w:rsidRPr="00C27AFD">
        <w:t xml:space="preserve">The Preschool Outcomes Measure is designed to support educator practice. </w:t>
      </w:r>
      <w:r>
        <w:t>It</w:t>
      </w:r>
      <w:r w:rsidRPr="00C27AFD">
        <w:t xml:space="preserve"> is not a test and cannot be used to benchmark children, educators, services or jurisdictions. The Panel considers that the development of the Preschool Outcomes Measure, combined with the </w:t>
      </w:r>
      <w:r>
        <w:t xml:space="preserve">accompanying </w:t>
      </w:r>
      <w:r w:rsidRPr="00C27AFD">
        <w:t>national research agenda</w:t>
      </w:r>
      <w:r>
        <w:t xml:space="preserve"> in preschool outcomes</w:t>
      </w:r>
      <w:r w:rsidRPr="00C27AFD">
        <w:t>, will deliver a greater understanding of children’s learning and development and that this, in turn, could be used to provide useful insights upon school entry</w:t>
      </w:r>
      <w:r>
        <w:t>.</w:t>
      </w:r>
    </w:p>
    <w:p w14:paraId="25F1E519" w14:textId="4B671827" w:rsidR="00C13F18" w:rsidRDefault="00C13F18" w:rsidP="00BB708D">
      <w:r>
        <w:t xml:space="preserve">The trial will be evaluated in late 2025 to support decisions on next steps for future implementation. </w:t>
      </w:r>
      <w:r w:rsidRPr="00F21F6A">
        <w:t>Subject to outcomes from the trial, and over the longer term, governments could also consider opportunities to enhance the Preschool Outcomes Measure, including the potential to include additional domains or age cohorts.</w:t>
      </w:r>
    </w:p>
    <w:p w14:paraId="4BEEAFEC" w14:textId="62EBABCF" w:rsidR="00C13F18" w:rsidRDefault="00C13F18" w:rsidP="00BB708D">
      <w:r w:rsidRPr="00C27AFD">
        <w:t>In addition, there is potential further intersection with the Australian Government’s Early Years Strategy, which will seek to support improved coordination between Commonwealth programs, funding and frameworks impacting early childhood development</w:t>
      </w:r>
      <w:r w:rsidR="0036214F">
        <w:t xml:space="preserve">, and the </w:t>
      </w:r>
      <w:r w:rsidR="0036214F">
        <w:rPr>
          <w:rStyle w:val="normaltextrun"/>
          <w:rFonts w:ascii="Calibri" w:hAnsi="Calibri" w:cs="Calibri"/>
          <w:color w:val="000000"/>
          <w:shd w:val="clear" w:color="auto" w:fill="FFFFFF"/>
        </w:rPr>
        <w:t xml:space="preserve">National Aboriginal and Torres Strait Islander Early Childhood Strategy, </w:t>
      </w:r>
      <w:r w:rsidR="00216B24">
        <w:rPr>
          <w:rStyle w:val="normaltextrun"/>
          <w:rFonts w:ascii="Calibri" w:hAnsi="Calibri" w:cs="Calibri"/>
          <w:color w:val="000000"/>
          <w:shd w:val="clear" w:color="auto" w:fill="FFFFFF"/>
        </w:rPr>
        <w:t>which aims to</w:t>
      </w:r>
      <w:r w:rsidR="0036214F">
        <w:rPr>
          <w:rStyle w:val="normaltextrun"/>
          <w:rFonts w:ascii="Calibri" w:hAnsi="Calibri" w:cs="Calibri"/>
          <w:color w:val="000000"/>
          <w:shd w:val="clear" w:color="auto" w:fill="FFFFFF"/>
        </w:rPr>
        <w:t xml:space="preserve"> improve outcomes for First Nations people over their life course.  </w:t>
      </w:r>
      <w:r w:rsidR="0036214F">
        <w:rPr>
          <w:rStyle w:val="eop"/>
          <w:rFonts w:ascii="Calibri" w:hAnsi="Calibri" w:cs="Calibri"/>
          <w:color w:val="000000"/>
          <w:shd w:val="clear" w:color="auto" w:fill="FFFFFF"/>
        </w:rPr>
        <w:t> </w:t>
      </w:r>
    </w:p>
    <w:tbl>
      <w:tblPr>
        <w:tblStyle w:val="GridTable4-Accent31"/>
        <w:tblW w:w="9026" w:type="dxa"/>
        <w:tblLook w:val="0400" w:firstRow="0" w:lastRow="0" w:firstColumn="0" w:lastColumn="0" w:noHBand="0" w:noVBand="1"/>
      </w:tblPr>
      <w:tblGrid>
        <w:gridCol w:w="9026"/>
      </w:tblGrid>
      <w:tr w:rsidR="00C13F18" w:rsidRPr="00C27AFD" w14:paraId="64AAD6D9"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left w:val="single" w:sz="12" w:space="0" w:color="93BDB1"/>
              <w:bottom w:val="single" w:sz="12" w:space="0" w:color="93BDB1"/>
              <w:right w:val="single" w:sz="12" w:space="0" w:color="93BDB1"/>
            </w:tcBorders>
            <w:shd w:val="clear" w:color="auto" w:fill="D3E4DF"/>
          </w:tcPr>
          <w:p w14:paraId="1EDFC149" w14:textId="77777777" w:rsidR="00C13F18" w:rsidRPr="00C674B8" w:rsidRDefault="00C13F18">
            <w:pPr>
              <w:keepNext/>
              <w:keepLines/>
              <w:jc w:val="center"/>
              <w:rPr>
                <w:rFonts w:ascii="Calibri" w:eastAsia="Calibri" w:hAnsi="Calibri" w:cs="Arial"/>
                <w:b/>
                <w:color w:val="000000"/>
                <w:u w:val="single"/>
              </w:rPr>
            </w:pPr>
            <w:r w:rsidRPr="00C674B8">
              <w:rPr>
                <w:rFonts w:ascii="Calibri" w:eastAsia="Calibri" w:hAnsi="Calibri" w:cs="Arial"/>
                <w:b/>
                <w:color w:val="000000"/>
                <w:u w:val="single"/>
              </w:rPr>
              <w:t>FINDING 2</w:t>
            </w:r>
          </w:p>
          <w:p w14:paraId="0906CB1D" w14:textId="77777777" w:rsidR="00C13F18" w:rsidRPr="00CE6926" w:rsidRDefault="00C13F18">
            <w:pPr>
              <w:keepLines/>
              <w:rPr>
                <w:rFonts w:ascii="Calibri" w:eastAsia="Calibri" w:hAnsi="Calibri" w:cs="Arial"/>
                <w:b/>
                <w:color w:val="000000"/>
              </w:rPr>
            </w:pPr>
            <w:r w:rsidRPr="00CE6926">
              <w:rPr>
                <w:rFonts w:ascii="Calibri" w:eastAsia="Calibri" w:hAnsi="Calibri" w:cs="Arial"/>
                <w:color w:val="000000"/>
              </w:rPr>
              <w:t>Governments should consider options to leverage the work being undertaken through the Preschool Outcomes Measure, including through the national research agenda in preschool outcomes, to establish effective early screening mechanisms and better understand transitions into school.</w:t>
            </w:r>
          </w:p>
        </w:tc>
      </w:tr>
    </w:tbl>
    <w:p w14:paraId="09012F55" w14:textId="77777777" w:rsidR="00C13F18" w:rsidRDefault="00C13F18" w:rsidP="00BB708D">
      <w:pPr>
        <w:rPr>
          <w:rFonts w:ascii="Calibri" w:eastAsia="Calibri" w:hAnsi="Calibri" w:cs="Arial"/>
        </w:rPr>
      </w:pPr>
    </w:p>
    <w:p w14:paraId="0D8183F5" w14:textId="77777777" w:rsidR="00C13F18" w:rsidRDefault="00C13F18" w:rsidP="00BB708D">
      <w:pPr>
        <w:pStyle w:val="Heading5"/>
      </w:pPr>
      <w:r w:rsidRPr="00C27AFD">
        <w:t>Targeted and intensive support can be instrumental in helping students to catch</w:t>
      </w:r>
      <w:r>
        <w:t xml:space="preserve"> </w:t>
      </w:r>
      <w:r w:rsidRPr="00C27AFD">
        <w:t>up</w:t>
      </w:r>
    </w:p>
    <w:p w14:paraId="3CB00AB2" w14:textId="062B0276" w:rsidR="00C13F18" w:rsidRDefault="00C13F18" w:rsidP="00BB708D">
      <w:pPr>
        <w:rPr>
          <w:rFonts w:ascii="Calibri" w:eastAsia="Calibri" w:hAnsi="Calibri" w:cs="Times New Roman"/>
        </w:rPr>
      </w:pPr>
      <w:r w:rsidRPr="001B2ADE">
        <w:rPr>
          <w:rFonts w:ascii="Calibri" w:eastAsia="Calibri" w:hAnsi="Calibri" w:cs="Times New Roman"/>
        </w:rPr>
        <w:t>Once identified as having fallen behind, students need support to catch</w:t>
      </w:r>
      <w:r>
        <w:rPr>
          <w:rFonts w:ascii="Calibri" w:eastAsia="Calibri" w:hAnsi="Calibri" w:cs="Times New Roman"/>
        </w:rPr>
        <w:t xml:space="preserve"> </w:t>
      </w:r>
      <w:r w:rsidRPr="001B2ADE">
        <w:rPr>
          <w:rFonts w:ascii="Calibri" w:eastAsia="Calibri" w:hAnsi="Calibri" w:cs="Times New Roman"/>
        </w:rPr>
        <w:t xml:space="preserve">up to their peers. </w:t>
      </w:r>
      <w:r w:rsidRPr="00A30845">
        <w:rPr>
          <w:rFonts w:ascii="Calibri" w:eastAsia="Calibri" w:hAnsi="Calibri" w:cs="Times New Roman"/>
        </w:rPr>
        <w:t xml:space="preserve">The implementation of systematic provision of additional support for students who have fallen behind </w:t>
      </w:r>
      <w:r w:rsidR="005B3644" w:rsidRPr="00A30845">
        <w:rPr>
          <w:rFonts w:ascii="Calibri" w:eastAsia="Calibri" w:hAnsi="Calibri" w:cs="Times New Roman"/>
        </w:rPr>
        <w:t>i</w:t>
      </w:r>
      <w:r w:rsidRPr="00A30845">
        <w:rPr>
          <w:rFonts w:ascii="Calibri" w:eastAsia="Calibri" w:hAnsi="Calibri" w:cs="Times New Roman"/>
        </w:rPr>
        <w:t>s essential for lifting student outcomes and building an education system with high levels of excellence and equity.</w:t>
      </w:r>
      <w:r w:rsidR="00151B7D">
        <w:rPr>
          <w:rStyle w:val="EndnoteReference"/>
          <w:rFonts w:ascii="Calibri" w:eastAsia="Calibri" w:hAnsi="Calibri" w:cs="Times New Roman"/>
        </w:rPr>
        <w:endnoteReference w:id="119"/>
      </w:r>
      <w:r w:rsidRPr="001B2ADE">
        <w:rPr>
          <w:rFonts w:ascii="Calibri" w:eastAsia="Calibri" w:hAnsi="Calibri" w:cs="Times New Roman"/>
        </w:rPr>
        <w:t xml:space="preserve"> </w:t>
      </w:r>
      <w:r w:rsidRPr="1D8654F9">
        <w:rPr>
          <w:rFonts w:ascii="Calibri" w:eastAsia="Calibri" w:hAnsi="Calibri" w:cs="Times New Roman"/>
        </w:rPr>
        <w:t xml:space="preserve">A number of </w:t>
      </w:r>
      <w:r w:rsidRPr="001B2ADE">
        <w:rPr>
          <w:rFonts w:ascii="Calibri" w:eastAsia="Calibri" w:hAnsi="Calibri" w:cs="Times New Roman"/>
        </w:rPr>
        <w:t>submission</w:t>
      </w:r>
      <w:r w:rsidRPr="1D8654F9">
        <w:rPr>
          <w:rFonts w:ascii="Calibri" w:eastAsia="Calibri" w:hAnsi="Calibri" w:cs="Times New Roman"/>
        </w:rPr>
        <w:t>s</w:t>
      </w:r>
      <w:r w:rsidRPr="001B2ADE">
        <w:rPr>
          <w:rFonts w:ascii="Calibri" w:eastAsia="Calibri" w:hAnsi="Calibri" w:cs="Times New Roman"/>
        </w:rPr>
        <w:t xml:space="preserve"> further noted that high</w:t>
      </w:r>
      <w:r>
        <w:rPr>
          <w:rFonts w:ascii="Calibri" w:eastAsia="Calibri" w:hAnsi="Calibri" w:cs="Times New Roman"/>
        </w:rPr>
        <w:noBreakHyphen/>
      </w:r>
      <w:r w:rsidRPr="001B2ADE">
        <w:rPr>
          <w:rFonts w:ascii="Calibri" w:eastAsia="Calibri" w:hAnsi="Calibri" w:cs="Times New Roman"/>
        </w:rPr>
        <w:t>performing systems like</w:t>
      </w:r>
      <w:r>
        <w:rPr>
          <w:rFonts w:ascii="Calibri" w:eastAsia="Calibri" w:hAnsi="Calibri" w:cs="Times New Roman"/>
        </w:rPr>
        <w:t xml:space="preserve"> </w:t>
      </w:r>
      <w:r>
        <w:rPr>
          <w:rFonts w:ascii="Calibri" w:eastAsia="Calibri" w:hAnsi="Calibri" w:cs="Times New Roman"/>
        </w:rPr>
        <w:lastRenderedPageBreak/>
        <w:t>those of</w:t>
      </w:r>
      <w:r w:rsidRPr="001B2ADE">
        <w:rPr>
          <w:rFonts w:ascii="Calibri" w:eastAsia="Calibri" w:hAnsi="Calibri" w:cs="Times New Roman"/>
        </w:rPr>
        <w:t xml:space="preserve"> Singapore, Finland and Hong Kong all offered catch-up supports and that the high visibility and availability of these supports reduced the stigma around their take-up.</w:t>
      </w:r>
      <w:r>
        <w:rPr>
          <w:rStyle w:val="EndnoteReference"/>
          <w:rFonts w:ascii="Calibri" w:eastAsia="Calibri" w:hAnsi="Calibri" w:cs="Times New Roman"/>
        </w:rPr>
        <w:endnoteReference w:id="120"/>
      </w:r>
      <w:r w:rsidRPr="001B2ADE">
        <w:rPr>
          <w:rFonts w:ascii="Calibri" w:eastAsia="Calibri" w:hAnsi="Calibri" w:cs="Times New Roman"/>
        </w:rPr>
        <w:t xml:space="preserve"> </w:t>
      </w:r>
    </w:p>
    <w:p w14:paraId="48972D73" w14:textId="77777777" w:rsidR="00C13F18" w:rsidRDefault="00C13F18" w:rsidP="00CB0271">
      <w:pPr>
        <w:keepNext/>
        <w:keepLines/>
        <w:rPr>
          <w:rFonts w:ascii="Calibri" w:eastAsia="Calibri" w:hAnsi="Calibri" w:cs="Times New Roman"/>
        </w:rPr>
      </w:pPr>
      <w:r w:rsidRPr="00C27AFD">
        <w:rPr>
          <w:rFonts w:ascii="Calibri" w:eastAsia="Calibri" w:hAnsi="Calibri" w:cs="Times New Roman"/>
          <w:noProof/>
        </w:rPr>
        <mc:AlternateContent>
          <mc:Choice Requires="wps">
            <w:drawing>
              <wp:inline distT="0" distB="0" distL="0" distR="0" wp14:anchorId="49A1E3F8" wp14:editId="62B3880B">
                <wp:extent cx="5575300" cy="948318"/>
                <wp:effectExtent l="0" t="0" r="0" b="4445"/>
                <wp:docPr id="426243959" name="Text Box 4262439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5300" cy="948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44FB061" w14:textId="77777777" w:rsidR="00C13F18"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MTSS offers a coordinated approach, meaning that improvements can be achieved for priority equity students within the context of supporting achievement for all, rather than as separate add-ons.</w:t>
                            </w:r>
                          </w:p>
                          <w:p w14:paraId="202E3243" w14:textId="77777777" w:rsidR="00C13F18" w:rsidRDefault="00C13F18" w:rsidP="00BB708D"/>
                          <w:p w14:paraId="274AF096"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00FC5F78"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6CE7422D"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EE2B267"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59E3211D"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97A2D93" w14:textId="77777777" w:rsidR="00C13F18" w:rsidRDefault="00C13F18" w:rsidP="00BB708D">
                            <w:pPr>
                              <w:pBdr>
                                <w:top w:val="single" w:sz="24" w:space="6" w:color="3D8CAD"/>
                                <w:bottom w:val="single" w:sz="24" w:space="8" w:color="3D8CAD"/>
                              </w:pBdr>
                              <w:spacing w:after="0"/>
                              <w:jc w:val="center"/>
                              <w:rPr>
                                <w:i/>
                                <w:sz w:val="24"/>
                                <w:szCs w:val="24"/>
                              </w:rPr>
                            </w:pPr>
                          </w:p>
                          <w:p w14:paraId="5F334AA6" w14:textId="77777777" w:rsidR="00C13F18" w:rsidRDefault="00C13F18" w:rsidP="00BB708D">
                            <w:pPr>
                              <w:pBdr>
                                <w:top w:val="single" w:sz="24" w:space="6" w:color="3D8CAD"/>
                                <w:bottom w:val="single" w:sz="24" w:space="8" w:color="3D8CAD"/>
                              </w:pBdr>
                              <w:spacing w:after="0"/>
                              <w:jc w:val="center"/>
                              <w:rPr>
                                <w:i/>
                                <w:sz w:val="24"/>
                                <w:szCs w:val="24"/>
                              </w:rPr>
                            </w:pPr>
                          </w:p>
                          <w:p w14:paraId="4DC3B206" w14:textId="77777777" w:rsidR="00C13F18" w:rsidRDefault="00C13F18" w:rsidP="00BB708D">
                            <w:pPr>
                              <w:rPr>
                                <w:i/>
                                <w:sz w:val="24"/>
                                <w:szCs w:val="24"/>
                              </w:rPr>
                            </w:pPr>
                          </w:p>
                          <w:p w14:paraId="67916359" w14:textId="77777777" w:rsidR="00C13F18" w:rsidRDefault="00C13F18" w:rsidP="00BB708D"/>
                          <w:p w14:paraId="4F9D3EFF" w14:textId="77777777" w:rsidR="00C13F18" w:rsidRDefault="00C13F18" w:rsidP="00BB708D"/>
                          <w:p w14:paraId="5E86AB87" w14:textId="77777777" w:rsidR="00C13F18" w:rsidRDefault="00C13F18" w:rsidP="00BB708D"/>
                          <w:p w14:paraId="6F6F53A6"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CE8FFF1"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1AF851D" w14:textId="77777777" w:rsidR="00C13F18" w:rsidRDefault="00C13F18" w:rsidP="00BB708D">
                            <w:pPr>
                              <w:pBdr>
                                <w:top w:val="single" w:sz="24" w:space="6" w:color="3D8CAD"/>
                                <w:bottom w:val="single" w:sz="24" w:space="8" w:color="3D8CAD"/>
                              </w:pBdr>
                              <w:spacing w:after="0"/>
                              <w:jc w:val="center"/>
                              <w:rPr>
                                <w:i/>
                                <w:sz w:val="24"/>
                                <w:szCs w:val="24"/>
                              </w:rPr>
                            </w:pPr>
                          </w:p>
                          <w:p w14:paraId="359264BB" w14:textId="77777777" w:rsidR="00C13F18" w:rsidRDefault="00C13F18" w:rsidP="00BB708D">
                            <w:pPr>
                              <w:pBdr>
                                <w:top w:val="single" w:sz="24" w:space="6" w:color="3D8CAD"/>
                                <w:bottom w:val="single" w:sz="24" w:space="8" w:color="3D8CAD"/>
                              </w:pBdr>
                              <w:spacing w:after="0"/>
                              <w:jc w:val="center"/>
                              <w:rPr>
                                <w:i/>
                                <w:sz w:val="24"/>
                                <w:szCs w:val="24"/>
                              </w:rPr>
                            </w:pPr>
                          </w:p>
                          <w:p w14:paraId="4C2F2071" w14:textId="77777777" w:rsidR="00C13F18" w:rsidRDefault="00C13F18" w:rsidP="00BB708D">
                            <w:pPr>
                              <w:pBdr>
                                <w:top w:val="single" w:sz="24" w:space="6" w:color="3D8CAD"/>
                                <w:bottom w:val="single" w:sz="24" w:space="8" w:color="3D8CAD"/>
                              </w:pBdr>
                              <w:spacing w:after="0"/>
                              <w:jc w:val="center"/>
                              <w:rPr>
                                <w:i/>
                                <w:sz w:val="24"/>
                                <w:szCs w:val="24"/>
                              </w:rPr>
                            </w:pPr>
                          </w:p>
                          <w:p w14:paraId="46FC65F8" w14:textId="77777777" w:rsidR="00C13F18" w:rsidRDefault="00C13F18" w:rsidP="00BB708D">
                            <w:pPr>
                              <w:pBdr>
                                <w:top w:val="single" w:sz="24" w:space="6" w:color="3D8CAD"/>
                                <w:bottom w:val="single" w:sz="24" w:space="8" w:color="3D8CAD"/>
                              </w:pBdr>
                              <w:spacing w:after="0"/>
                              <w:jc w:val="center"/>
                              <w:rPr>
                                <w:i/>
                                <w:sz w:val="24"/>
                                <w:szCs w:val="24"/>
                              </w:rPr>
                            </w:pPr>
                          </w:p>
                          <w:p w14:paraId="5BE0A98B" w14:textId="77777777" w:rsidR="00C13F18" w:rsidRDefault="00C13F18" w:rsidP="00BB708D">
                            <w:pPr>
                              <w:pBdr>
                                <w:top w:val="single" w:sz="24" w:space="6" w:color="3D8CAD"/>
                                <w:bottom w:val="single" w:sz="24" w:space="8" w:color="3D8CAD"/>
                              </w:pBdr>
                              <w:spacing w:after="0"/>
                              <w:jc w:val="center"/>
                              <w:rPr>
                                <w:i/>
                                <w:sz w:val="24"/>
                                <w:szCs w:val="24"/>
                              </w:rPr>
                            </w:pPr>
                          </w:p>
                          <w:p w14:paraId="54D51A27" w14:textId="77777777" w:rsidR="00C13F18" w:rsidRDefault="00C13F18" w:rsidP="00BB708D">
                            <w:pPr>
                              <w:pBdr>
                                <w:top w:val="single" w:sz="24" w:space="6" w:color="3D8CAD"/>
                                <w:bottom w:val="single" w:sz="24" w:space="8" w:color="3D8CAD"/>
                              </w:pBdr>
                              <w:spacing w:after="0"/>
                              <w:jc w:val="center"/>
                              <w:rPr>
                                <w:i/>
                                <w:sz w:val="24"/>
                                <w:szCs w:val="24"/>
                              </w:rPr>
                            </w:pPr>
                          </w:p>
                          <w:p w14:paraId="0E593026" w14:textId="77777777" w:rsidR="00C13F18" w:rsidRDefault="00C13F18" w:rsidP="00BB708D">
                            <w:pPr>
                              <w:pBdr>
                                <w:top w:val="single" w:sz="24" w:space="6" w:color="3D8CAD"/>
                                <w:bottom w:val="single" w:sz="24" w:space="8" w:color="3D8CAD"/>
                              </w:pBdr>
                              <w:spacing w:after="0"/>
                              <w:jc w:val="center"/>
                              <w:rPr>
                                <w:i/>
                                <w:sz w:val="24"/>
                                <w:szCs w:val="24"/>
                              </w:rPr>
                            </w:pPr>
                          </w:p>
                          <w:p w14:paraId="0E98DD73" w14:textId="77777777" w:rsidR="00C13F18" w:rsidRDefault="00C13F18" w:rsidP="00BB708D">
                            <w:pPr>
                              <w:pBdr>
                                <w:top w:val="single" w:sz="24" w:space="6" w:color="3D8CAD"/>
                                <w:bottom w:val="single" w:sz="24" w:space="8" w:color="3D8CAD"/>
                              </w:pBdr>
                              <w:spacing w:after="0"/>
                              <w:jc w:val="center"/>
                              <w:rPr>
                                <w:i/>
                                <w:sz w:val="24"/>
                                <w:szCs w:val="24"/>
                              </w:rPr>
                            </w:pPr>
                          </w:p>
                          <w:p w14:paraId="19744EBC" w14:textId="77777777" w:rsidR="00C13F18" w:rsidRDefault="00C13F18" w:rsidP="00BB708D">
                            <w:pPr>
                              <w:pBdr>
                                <w:top w:val="single" w:sz="24" w:space="6" w:color="3D8CAD"/>
                                <w:bottom w:val="single" w:sz="24" w:space="8" w:color="3D8CAD"/>
                              </w:pBdr>
                              <w:spacing w:after="0"/>
                              <w:jc w:val="center"/>
                              <w:rPr>
                                <w:i/>
                                <w:sz w:val="24"/>
                                <w:szCs w:val="24"/>
                              </w:rPr>
                            </w:pPr>
                          </w:p>
                          <w:p w14:paraId="1DFD407D" w14:textId="77777777" w:rsidR="00C13F18" w:rsidRDefault="00C13F18" w:rsidP="00BB708D">
                            <w:pPr>
                              <w:pBdr>
                                <w:top w:val="single" w:sz="24" w:space="6" w:color="3D8CAD"/>
                                <w:bottom w:val="single" w:sz="24" w:space="8" w:color="3D8CAD"/>
                              </w:pBdr>
                              <w:spacing w:after="0"/>
                              <w:jc w:val="center"/>
                              <w:rPr>
                                <w:i/>
                                <w:sz w:val="24"/>
                                <w:szCs w:val="24"/>
                              </w:rPr>
                            </w:pPr>
                          </w:p>
                          <w:p w14:paraId="179FCC1C" w14:textId="77777777" w:rsidR="00C13F18" w:rsidRDefault="00C13F18" w:rsidP="00BB708D">
                            <w:pPr>
                              <w:pBdr>
                                <w:top w:val="single" w:sz="24" w:space="6" w:color="3D8CAD"/>
                                <w:bottom w:val="single" w:sz="24" w:space="8" w:color="3D8CAD"/>
                              </w:pBdr>
                              <w:spacing w:after="0"/>
                              <w:jc w:val="center"/>
                              <w:rPr>
                                <w:i/>
                                <w:sz w:val="24"/>
                                <w:szCs w:val="24"/>
                              </w:rPr>
                            </w:pPr>
                          </w:p>
                          <w:p w14:paraId="686619B3" w14:textId="77777777" w:rsidR="00C13F18" w:rsidRDefault="00C13F18" w:rsidP="00BB708D">
                            <w:pPr>
                              <w:pBdr>
                                <w:top w:val="single" w:sz="24" w:space="6" w:color="3D8CAD"/>
                                <w:bottom w:val="single" w:sz="24" w:space="8" w:color="3D8CAD"/>
                              </w:pBdr>
                              <w:spacing w:after="0"/>
                              <w:jc w:val="center"/>
                              <w:rPr>
                                <w:i/>
                                <w:sz w:val="24"/>
                                <w:szCs w:val="24"/>
                              </w:rPr>
                            </w:pPr>
                          </w:p>
                          <w:p w14:paraId="2FF4C577" w14:textId="77777777" w:rsidR="00C13F18" w:rsidRDefault="00C13F18" w:rsidP="00BB708D">
                            <w:pPr>
                              <w:pBdr>
                                <w:top w:val="single" w:sz="24" w:space="6" w:color="3D8CAD"/>
                                <w:bottom w:val="single" w:sz="24" w:space="8" w:color="3D8CAD"/>
                              </w:pBdr>
                              <w:spacing w:after="0"/>
                              <w:jc w:val="center"/>
                              <w:rPr>
                                <w:i/>
                                <w:sz w:val="24"/>
                                <w:szCs w:val="24"/>
                              </w:rPr>
                            </w:pPr>
                          </w:p>
                          <w:p w14:paraId="5C482D1C" w14:textId="77777777" w:rsidR="00C13F18" w:rsidRDefault="00C13F18" w:rsidP="00BB708D">
                            <w:pPr>
                              <w:pBdr>
                                <w:top w:val="single" w:sz="24" w:space="6" w:color="3D8CAD"/>
                                <w:bottom w:val="single" w:sz="24" w:space="8" w:color="3D8CAD"/>
                              </w:pBdr>
                              <w:spacing w:after="0"/>
                              <w:jc w:val="center"/>
                              <w:rPr>
                                <w:i/>
                                <w:sz w:val="24"/>
                                <w:szCs w:val="24"/>
                              </w:rPr>
                            </w:pPr>
                          </w:p>
                          <w:p w14:paraId="57F784EE" w14:textId="77777777" w:rsidR="00C13F18" w:rsidRDefault="00C13F18" w:rsidP="00BB708D">
                            <w:pPr>
                              <w:pBdr>
                                <w:top w:val="single" w:sz="24" w:space="6" w:color="3D8CAD"/>
                                <w:bottom w:val="single" w:sz="24" w:space="8" w:color="3D8CAD"/>
                              </w:pBdr>
                              <w:spacing w:after="0"/>
                              <w:jc w:val="center"/>
                              <w:rPr>
                                <w:i/>
                                <w:sz w:val="24"/>
                                <w:szCs w:val="24"/>
                              </w:rPr>
                            </w:pPr>
                          </w:p>
                          <w:p w14:paraId="4DB37EAB" w14:textId="77777777" w:rsidR="00C13F18" w:rsidRDefault="00C13F18" w:rsidP="00BB708D">
                            <w:pPr>
                              <w:pBdr>
                                <w:top w:val="single" w:sz="24" w:space="6" w:color="3D8CAD"/>
                                <w:bottom w:val="single" w:sz="24" w:space="8" w:color="3D8CAD"/>
                              </w:pBdr>
                              <w:spacing w:after="0"/>
                              <w:jc w:val="center"/>
                              <w:rPr>
                                <w:i/>
                                <w:sz w:val="24"/>
                                <w:szCs w:val="24"/>
                              </w:rPr>
                            </w:pPr>
                          </w:p>
                          <w:p w14:paraId="7A0F48A6" w14:textId="77777777" w:rsidR="00C13F18" w:rsidRDefault="00C13F18" w:rsidP="00BB708D">
                            <w:pPr>
                              <w:pBdr>
                                <w:top w:val="single" w:sz="24" w:space="6" w:color="3D8CAD"/>
                                <w:bottom w:val="single" w:sz="24" w:space="8" w:color="3D8CAD"/>
                              </w:pBdr>
                              <w:spacing w:after="0"/>
                              <w:jc w:val="center"/>
                              <w:rPr>
                                <w:i/>
                                <w:sz w:val="24"/>
                                <w:szCs w:val="24"/>
                              </w:rPr>
                            </w:pPr>
                          </w:p>
                          <w:p w14:paraId="3763030A" w14:textId="77777777" w:rsidR="00C13F18" w:rsidRDefault="00C13F18" w:rsidP="00BB708D">
                            <w:pPr>
                              <w:pBdr>
                                <w:top w:val="single" w:sz="24" w:space="6" w:color="3D8CAD"/>
                                <w:bottom w:val="single" w:sz="24" w:space="8" w:color="3D8CAD"/>
                              </w:pBdr>
                              <w:spacing w:after="0"/>
                              <w:jc w:val="center"/>
                              <w:rPr>
                                <w:i/>
                                <w:sz w:val="24"/>
                                <w:szCs w:val="24"/>
                              </w:rPr>
                            </w:pPr>
                          </w:p>
                          <w:p w14:paraId="6C785E7D" w14:textId="77777777" w:rsidR="00C13F18" w:rsidRDefault="00C13F18" w:rsidP="00BB708D">
                            <w:pPr>
                              <w:pBdr>
                                <w:top w:val="single" w:sz="24" w:space="6" w:color="3D8CAD"/>
                                <w:bottom w:val="single" w:sz="24" w:space="8" w:color="3D8CAD"/>
                              </w:pBdr>
                              <w:spacing w:after="0"/>
                              <w:jc w:val="center"/>
                              <w:rPr>
                                <w:i/>
                                <w:sz w:val="24"/>
                                <w:szCs w:val="24"/>
                              </w:rPr>
                            </w:pPr>
                          </w:p>
                          <w:p w14:paraId="60CDC2AA" w14:textId="77777777" w:rsidR="00C13F18" w:rsidRDefault="00C13F18" w:rsidP="00BB708D">
                            <w:pPr>
                              <w:pBdr>
                                <w:top w:val="single" w:sz="24" w:space="6" w:color="3D8CAD"/>
                                <w:bottom w:val="single" w:sz="24" w:space="8" w:color="3D8CAD"/>
                              </w:pBdr>
                              <w:spacing w:after="0"/>
                              <w:jc w:val="center"/>
                              <w:rPr>
                                <w:i/>
                                <w:sz w:val="24"/>
                                <w:szCs w:val="24"/>
                              </w:rPr>
                            </w:pPr>
                          </w:p>
                          <w:p w14:paraId="50B1EB45" w14:textId="77777777" w:rsidR="00C13F18" w:rsidRDefault="00C13F18" w:rsidP="00BB708D">
                            <w:pPr>
                              <w:pBdr>
                                <w:top w:val="single" w:sz="24" w:space="6" w:color="3D8CAD"/>
                                <w:bottom w:val="single" w:sz="24" w:space="8" w:color="3D8CAD"/>
                              </w:pBdr>
                              <w:spacing w:after="0"/>
                              <w:jc w:val="center"/>
                              <w:rPr>
                                <w:i/>
                                <w:sz w:val="24"/>
                                <w:szCs w:val="24"/>
                              </w:rPr>
                            </w:pPr>
                          </w:p>
                          <w:p w14:paraId="549B850A" w14:textId="77777777" w:rsidR="00C13F18" w:rsidRDefault="00C13F18" w:rsidP="00BB708D">
                            <w:pPr>
                              <w:pBdr>
                                <w:top w:val="single" w:sz="24" w:space="6" w:color="3D8CAD"/>
                                <w:bottom w:val="single" w:sz="24" w:space="8" w:color="3D8CAD"/>
                              </w:pBdr>
                              <w:spacing w:after="0"/>
                              <w:jc w:val="center"/>
                              <w:rPr>
                                <w:i/>
                                <w:sz w:val="24"/>
                                <w:szCs w:val="24"/>
                              </w:rPr>
                            </w:pPr>
                          </w:p>
                          <w:p w14:paraId="6D4BBBB4" w14:textId="77777777" w:rsidR="00C13F18" w:rsidRDefault="00C13F18" w:rsidP="00BB708D">
                            <w:pPr>
                              <w:pBdr>
                                <w:top w:val="single" w:sz="24" w:space="6" w:color="3D8CAD"/>
                                <w:bottom w:val="single" w:sz="24" w:space="8" w:color="3D8CAD"/>
                              </w:pBdr>
                              <w:spacing w:after="0"/>
                              <w:jc w:val="center"/>
                              <w:rPr>
                                <w:i/>
                                <w:sz w:val="24"/>
                                <w:szCs w:val="24"/>
                              </w:rPr>
                            </w:pPr>
                          </w:p>
                          <w:p w14:paraId="0D6CD7E3" w14:textId="77777777" w:rsidR="00C13F18" w:rsidRDefault="00C13F18" w:rsidP="00BB708D">
                            <w:pPr>
                              <w:pBdr>
                                <w:top w:val="single" w:sz="24" w:space="6" w:color="3D8CAD"/>
                                <w:bottom w:val="single" w:sz="24" w:space="8" w:color="3D8CAD"/>
                              </w:pBdr>
                              <w:spacing w:after="0"/>
                              <w:jc w:val="center"/>
                              <w:rPr>
                                <w:i/>
                                <w:sz w:val="24"/>
                                <w:szCs w:val="24"/>
                              </w:rPr>
                            </w:pPr>
                          </w:p>
                          <w:p w14:paraId="23A2DDBB" w14:textId="77777777" w:rsidR="00C13F18" w:rsidRDefault="00C13F18" w:rsidP="00BB708D">
                            <w:pPr>
                              <w:pBdr>
                                <w:top w:val="single" w:sz="24" w:space="6" w:color="3D8CAD"/>
                                <w:bottom w:val="single" w:sz="24" w:space="8" w:color="3D8CAD"/>
                              </w:pBdr>
                              <w:spacing w:after="0"/>
                              <w:jc w:val="center"/>
                              <w:rPr>
                                <w:i/>
                                <w:sz w:val="24"/>
                                <w:szCs w:val="24"/>
                              </w:rPr>
                            </w:pPr>
                          </w:p>
                          <w:p w14:paraId="3A21269A" w14:textId="77777777" w:rsidR="00C13F18" w:rsidRDefault="00C13F18" w:rsidP="00BB708D">
                            <w:pPr>
                              <w:pBdr>
                                <w:top w:val="single" w:sz="24" w:space="6" w:color="3D8CAD"/>
                                <w:bottom w:val="single" w:sz="24" w:space="8" w:color="3D8CAD"/>
                              </w:pBdr>
                              <w:spacing w:after="0"/>
                              <w:jc w:val="center"/>
                              <w:rPr>
                                <w:i/>
                                <w:sz w:val="24"/>
                                <w:szCs w:val="24"/>
                              </w:rPr>
                            </w:pPr>
                          </w:p>
                          <w:p w14:paraId="24D2A95B" w14:textId="77777777" w:rsidR="00C13F18" w:rsidRDefault="00C13F18" w:rsidP="00BB708D">
                            <w:pPr>
                              <w:pBdr>
                                <w:top w:val="single" w:sz="24" w:space="6" w:color="3D8CAD"/>
                                <w:bottom w:val="single" w:sz="24" w:space="8" w:color="3D8CAD"/>
                              </w:pBdr>
                              <w:spacing w:after="0"/>
                              <w:jc w:val="center"/>
                              <w:rPr>
                                <w:i/>
                                <w:sz w:val="24"/>
                                <w:szCs w:val="24"/>
                              </w:rPr>
                            </w:pPr>
                          </w:p>
                          <w:p w14:paraId="40B7BF81" w14:textId="77777777" w:rsidR="00C13F18" w:rsidRDefault="00C13F18" w:rsidP="00BB708D">
                            <w:pPr>
                              <w:pBdr>
                                <w:top w:val="single" w:sz="24" w:space="6" w:color="3D8CAD"/>
                                <w:bottom w:val="single" w:sz="24" w:space="8" w:color="3D8CAD"/>
                              </w:pBdr>
                              <w:spacing w:after="0"/>
                              <w:jc w:val="center"/>
                              <w:rPr>
                                <w:i/>
                                <w:sz w:val="24"/>
                                <w:szCs w:val="24"/>
                              </w:rPr>
                            </w:pPr>
                          </w:p>
                          <w:p w14:paraId="643AA196" w14:textId="77777777" w:rsidR="00C13F18" w:rsidRDefault="00C13F18" w:rsidP="00BB708D">
                            <w:pPr>
                              <w:pBdr>
                                <w:top w:val="single" w:sz="24" w:space="6" w:color="3D8CAD"/>
                                <w:bottom w:val="single" w:sz="24" w:space="8" w:color="3D8CAD"/>
                              </w:pBdr>
                              <w:spacing w:after="0"/>
                              <w:jc w:val="center"/>
                              <w:rPr>
                                <w:i/>
                                <w:sz w:val="24"/>
                                <w:szCs w:val="24"/>
                              </w:rPr>
                            </w:pPr>
                          </w:p>
                        </w:txbxContent>
                      </wps:txbx>
                      <wps:bodyPr rot="0" vert="horz" wrap="square" lIns="91440" tIns="45720" rIns="91440" bIns="45720" anchor="t" anchorCtr="0" upright="1">
                        <a:noAutofit/>
                      </wps:bodyPr>
                    </wps:wsp>
                  </a:graphicData>
                </a:graphic>
              </wp:inline>
            </w:drawing>
          </mc:Choice>
          <mc:Fallback>
            <w:pict>
              <v:shape w14:anchorId="49A1E3F8" id="Text Box 426243959" o:spid="_x0000_s1031" type="#_x0000_t202" style="width:439pt;height:74.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JxpC5AEAAKgDAAAOAAAAZHJzL2Uyb0RvYy54bWysU9tu2zAMfR+wfxD0vthOkzU14hRdiw4D&#10;ugvQ9QNkWYqF2aJGKbGzrx8lp2m2vg17EURSPjznkF5fj33H9gq9AVvxYpZzpqyExthtxZ++379b&#10;ceaDsI3owKqKH5Tn15u3b9aDK9UcWugahYxArC8HV/E2BFdmmZet6oWfgVOWihqwF4FC3GYNioHQ&#10;+y6b5/n7bABsHIJU3lP2biryTcLXWsnwVWuvAusqTtxCOjGddTyzzVqUWxSuNfJIQ/wDi14YS01P&#10;UHciCLZD8wqqNxLBgw4zCX0GWhupkgZSU+R/qXlshVNJC5nj3ckm//9g5Zf9o/uGLIwfYKQBJhHe&#10;PYD84ZmF21bYrbpBhKFVoqHGRbQsG5wvj59Gq33pI0g9fIaGhix2ARLQqLGPrpBORug0gMPJdDUG&#10;Jim5XF4uL3IqSapdLVYXxSq1EOXz1w59+KigZ/FScaShJnSxf/AhshHl85PYzMK96bo02M7+kaCH&#10;MZPYR8IT9TDWIzMNMYl9o5gamgPJQZjWhdabLi3gL84GWpWK+587gYqz7pMlS66KxSLuVgoWy8s5&#10;BXheqc8rwkqCqnjgbLrehmkfdw7NtqVO0xAs3JCN2iSFL6yO9GkdkvDj6sZ9O4/Tq5cfbPMbAAD/&#10;/wMAUEsDBBQABgAIAAAAIQCHx9m+2QAAAAUBAAAPAAAAZHJzL2Rvd25yZXYueG1sTI/BTsMwEETv&#10;SPyDtUjcqA0UmoY4FQJxBbVQJG7beJtExOsodpvw9yxc4LLSaEazb4rV5Dt1pCG2gS1czgwo4iq4&#10;lmsLb69PFxmomJAddoHJwhdFWJWnJwXmLoy8puMm1UpKOOZooUmpz7WOVUMe4yz0xOLtw+AxiRxq&#10;7QYcpdx3+sqYW+2xZfnQYE8PDVWfm4O3sH3ef7zPzUv96G/6MUxGs19qa8/Ppvs7UImm9BeGH3xB&#10;h1KYduHALqrOggxJv1e8bJGJ3ElovrwGXRb6P335DQAA//8DAFBLAQItABQABgAIAAAAIQC2gziS&#10;/gAAAOEBAAATAAAAAAAAAAAAAAAAAAAAAABbQ29udGVudF9UeXBlc10ueG1sUEsBAi0AFAAGAAgA&#10;AAAhADj9If/WAAAAlAEAAAsAAAAAAAAAAAAAAAAALwEAAF9yZWxzLy5yZWxzUEsBAi0AFAAGAAgA&#10;AAAhABonGkLkAQAAqAMAAA4AAAAAAAAAAAAAAAAALgIAAGRycy9lMm9Eb2MueG1sUEsBAi0AFAAG&#10;AAgAAAAhAIfH2b7ZAAAABQEAAA8AAAAAAAAAAAAAAAAAPgQAAGRycy9kb3ducmV2LnhtbFBLBQYA&#10;AAAABAAEAPMAAABEBQAAAAA=&#10;" filled="f" stroked="f">
                <v:textbox>
                  <w:txbxContent>
                    <w:p w14:paraId="244FB061" w14:textId="77777777" w:rsidR="00C13F18"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MTSS offers a coordinated approach, meaning that improvements can be achieved for priority equity students within the context of supporting achievement for all, rather than as separate add-ons.</w:t>
                      </w:r>
                    </w:p>
                    <w:p w14:paraId="202E3243" w14:textId="77777777" w:rsidR="00C13F18" w:rsidRDefault="00C13F18" w:rsidP="00BB708D"/>
                    <w:p w14:paraId="274AF096"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00FC5F78"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6CE7422D"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EE2B267"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59E3211D"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97A2D93" w14:textId="77777777" w:rsidR="00C13F18" w:rsidRDefault="00C13F18" w:rsidP="00BB708D">
                      <w:pPr>
                        <w:pBdr>
                          <w:top w:val="single" w:sz="24" w:space="6" w:color="3D8CAD"/>
                          <w:bottom w:val="single" w:sz="24" w:space="8" w:color="3D8CAD"/>
                        </w:pBdr>
                        <w:spacing w:after="0"/>
                        <w:jc w:val="center"/>
                        <w:rPr>
                          <w:i/>
                          <w:sz w:val="24"/>
                          <w:szCs w:val="24"/>
                        </w:rPr>
                      </w:pPr>
                    </w:p>
                    <w:p w14:paraId="5F334AA6" w14:textId="77777777" w:rsidR="00C13F18" w:rsidRDefault="00C13F18" w:rsidP="00BB708D">
                      <w:pPr>
                        <w:pBdr>
                          <w:top w:val="single" w:sz="24" w:space="6" w:color="3D8CAD"/>
                          <w:bottom w:val="single" w:sz="24" w:space="8" w:color="3D8CAD"/>
                        </w:pBdr>
                        <w:spacing w:after="0"/>
                        <w:jc w:val="center"/>
                        <w:rPr>
                          <w:i/>
                          <w:sz w:val="24"/>
                          <w:szCs w:val="24"/>
                        </w:rPr>
                      </w:pPr>
                    </w:p>
                    <w:p w14:paraId="4DC3B206" w14:textId="77777777" w:rsidR="00C13F18" w:rsidRDefault="00C13F18" w:rsidP="00BB708D">
                      <w:pPr>
                        <w:rPr>
                          <w:i/>
                          <w:sz w:val="24"/>
                          <w:szCs w:val="24"/>
                        </w:rPr>
                      </w:pPr>
                    </w:p>
                    <w:p w14:paraId="67916359" w14:textId="77777777" w:rsidR="00C13F18" w:rsidRDefault="00C13F18" w:rsidP="00BB708D"/>
                    <w:p w14:paraId="4F9D3EFF" w14:textId="77777777" w:rsidR="00C13F18" w:rsidRDefault="00C13F18" w:rsidP="00BB708D"/>
                    <w:p w14:paraId="5E86AB87" w14:textId="77777777" w:rsidR="00C13F18" w:rsidRDefault="00C13F18" w:rsidP="00BB708D"/>
                    <w:p w14:paraId="6F6F53A6"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CE8FFF1"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1AF851D" w14:textId="77777777" w:rsidR="00C13F18" w:rsidRDefault="00C13F18" w:rsidP="00BB708D">
                      <w:pPr>
                        <w:pBdr>
                          <w:top w:val="single" w:sz="24" w:space="6" w:color="3D8CAD"/>
                          <w:bottom w:val="single" w:sz="24" w:space="8" w:color="3D8CAD"/>
                        </w:pBdr>
                        <w:spacing w:after="0"/>
                        <w:jc w:val="center"/>
                        <w:rPr>
                          <w:i/>
                          <w:sz w:val="24"/>
                          <w:szCs w:val="24"/>
                        </w:rPr>
                      </w:pPr>
                    </w:p>
                    <w:p w14:paraId="359264BB" w14:textId="77777777" w:rsidR="00C13F18" w:rsidRDefault="00C13F18" w:rsidP="00BB708D">
                      <w:pPr>
                        <w:pBdr>
                          <w:top w:val="single" w:sz="24" w:space="6" w:color="3D8CAD"/>
                          <w:bottom w:val="single" w:sz="24" w:space="8" w:color="3D8CAD"/>
                        </w:pBdr>
                        <w:spacing w:after="0"/>
                        <w:jc w:val="center"/>
                        <w:rPr>
                          <w:i/>
                          <w:sz w:val="24"/>
                          <w:szCs w:val="24"/>
                        </w:rPr>
                      </w:pPr>
                    </w:p>
                    <w:p w14:paraId="4C2F2071" w14:textId="77777777" w:rsidR="00C13F18" w:rsidRDefault="00C13F18" w:rsidP="00BB708D">
                      <w:pPr>
                        <w:pBdr>
                          <w:top w:val="single" w:sz="24" w:space="6" w:color="3D8CAD"/>
                          <w:bottom w:val="single" w:sz="24" w:space="8" w:color="3D8CAD"/>
                        </w:pBdr>
                        <w:spacing w:after="0"/>
                        <w:jc w:val="center"/>
                        <w:rPr>
                          <w:i/>
                          <w:sz w:val="24"/>
                          <w:szCs w:val="24"/>
                        </w:rPr>
                      </w:pPr>
                    </w:p>
                    <w:p w14:paraId="46FC65F8" w14:textId="77777777" w:rsidR="00C13F18" w:rsidRDefault="00C13F18" w:rsidP="00BB708D">
                      <w:pPr>
                        <w:pBdr>
                          <w:top w:val="single" w:sz="24" w:space="6" w:color="3D8CAD"/>
                          <w:bottom w:val="single" w:sz="24" w:space="8" w:color="3D8CAD"/>
                        </w:pBdr>
                        <w:spacing w:after="0"/>
                        <w:jc w:val="center"/>
                        <w:rPr>
                          <w:i/>
                          <w:sz w:val="24"/>
                          <w:szCs w:val="24"/>
                        </w:rPr>
                      </w:pPr>
                    </w:p>
                    <w:p w14:paraId="5BE0A98B" w14:textId="77777777" w:rsidR="00C13F18" w:rsidRDefault="00C13F18" w:rsidP="00BB708D">
                      <w:pPr>
                        <w:pBdr>
                          <w:top w:val="single" w:sz="24" w:space="6" w:color="3D8CAD"/>
                          <w:bottom w:val="single" w:sz="24" w:space="8" w:color="3D8CAD"/>
                        </w:pBdr>
                        <w:spacing w:after="0"/>
                        <w:jc w:val="center"/>
                        <w:rPr>
                          <w:i/>
                          <w:sz w:val="24"/>
                          <w:szCs w:val="24"/>
                        </w:rPr>
                      </w:pPr>
                    </w:p>
                    <w:p w14:paraId="54D51A27" w14:textId="77777777" w:rsidR="00C13F18" w:rsidRDefault="00C13F18" w:rsidP="00BB708D">
                      <w:pPr>
                        <w:pBdr>
                          <w:top w:val="single" w:sz="24" w:space="6" w:color="3D8CAD"/>
                          <w:bottom w:val="single" w:sz="24" w:space="8" w:color="3D8CAD"/>
                        </w:pBdr>
                        <w:spacing w:after="0"/>
                        <w:jc w:val="center"/>
                        <w:rPr>
                          <w:i/>
                          <w:sz w:val="24"/>
                          <w:szCs w:val="24"/>
                        </w:rPr>
                      </w:pPr>
                    </w:p>
                    <w:p w14:paraId="0E593026" w14:textId="77777777" w:rsidR="00C13F18" w:rsidRDefault="00C13F18" w:rsidP="00BB708D">
                      <w:pPr>
                        <w:pBdr>
                          <w:top w:val="single" w:sz="24" w:space="6" w:color="3D8CAD"/>
                          <w:bottom w:val="single" w:sz="24" w:space="8" w:color="3D8CAD"/>
                        </w:pBdr>
                        <w:spacing w:after="0"/>
                        <w:jc w:val="center"/>
                        <w:rPr>
                          <w:i/>
                          <w:sz w:val="24"/>
                          <w:szCs w:val="24"/>
                        </w:rPr>
                      </w:pPr>
                    </w:p>
                    <w:p w14:paraId="0E98DD73" w14:textId="77777777" w:rsidR="00C13F18" w:rsidRDefault="00C13F18" w:rsidP="00BB708D">
                      <w:pPr>
                        <w:pBdr>
                          <w:top w:val="single" w:sz="24" w:space="6" w:color="3D8CAD"/>
                          <w:bottom w:val="single" w:sz="24" w:space="8" w:color="3D8CAD"/>
                        </w:pBdr>
                        <w:spacing w:after="0"/>
                        <w:jc w:val="center"/>
                        <w:rPr>
                          <w:i/>
                          <w:sz w:val="24"/>
                          <w:szCs w:val="24"/>
                        </w:rPr>
                      </w:pPr>
                    </w:p>
                    <w:p w14:paraId="19744EBC" w14:textId="77777777" w:rsidR="00C13F18" w:rsidRDefault="00C13F18" w:rsidP="00BB708D">
                      <w:pPr>
                        <w:pBdr>
                          <w:top w:val="single" w:sz="24" w:space="6" w:color="3D8CAD"/>
                          <w:bottom w:val="single" w:sz="24" w:space="8" w:color="3D8CAD"/>
                        </w:pBdr>
                        <w:spacing w:after="0"/>
                        <w:jc w:val="center"/>
                        <w:rPr>
                          <w:i/>
                          <w:sz w:val="24"/>
                          <w:szCs w:val="24"/>
                        </w:rPr>
                      </w:pPr>
                    </w:p>
                    <w:p w14:paraId="1DFD407D" w14:textId="77777777" w:rsidR="00C13F18" w:rsidRDefault="00C13F18" w:rsidP="00BB708D">
                      <w:pPr>
                        <w:pBdr>
                          <w:top w:val="single" w:sz="24" w:space="6" w:color="3D8CAD"/>
                          <w:bottom w:val="single" w:sz="24" w:space="8" w:color="3D8CAD"/>
                        </w:pBdr>
                        <w:spacing w:after="0"/>
                        <w:jc w:val="center"/>
                        <w:rPr>
                          <w:i/>
                          <w:sz w:val="24"/>
                          <w:szCs w:val="24"/>
                        </w:rPr>
                      </w:pPr>
                    </w:p>
                    <w:p w14:paraId="179FCC1C" w14:textId="77777777" w:rsidR="00C13F18" w:rsidRDefault="00C13F18" w:rsidP="00BB708D">
                      <w:pPr>
                        <w:pBdr>
                          <w:top w:val="single" w:sz="24" w:space="6" w:color="3D8CAD"/>
                          <w:bottom w:val="single" w:sz="24" w:space="8" w:color="3D8CAD"/>
                        </w:pBdr>
                        <w:spacing w:after="0"/>
                        <w:jc w:val="center"/>
                        <w:rPr>
                          <w:i/>
                          <w:sz w:val="24"/>
                          <w:szCs w:val="24"/>
                        </w:rPr>
                      </w:pPr>
                    </w:p>
                    <w:p w14:paraId="686619B3" w14:textId="77777777" w:rsidR="00C13F18" w:rsidRDefault="00C13F18" w:rsidP="00BB708D">
                      <w:pPr>
                        <w:pBdr>
                          <w:top w:val="single" w:sz="24" w:space="6" w:color="3D8CAD"/>
                          <w:bottom w:val="single" w:sz="24" w:space="8" w:color="3D8CAD"/>
                        </w:pBdr>
                        <w:spacing w:after="0"/>
                        <w:jc w:val="center"/>
                        <w:rPr>
                          <w:i/>
                          <w:sz w:val="24"/>
                          <w:szCs w:val="24"/>
                        </w:rPr>
                      </w:pPr>
                    </w:p>
                    <w:p w14:paraId="2FF4C577" w14:textId="77777777" w:rsidR="00C13F18" w:rsidRDefault="00C13F18" w:rsidP="00BB708D">
                      <w:pPr>
                        <w:pBdr>
                          <w:top w:val="single" w:sz="24" w:space="6" w:color="3D8CAD"/>
                          <w:bottom w:val="single" w:sz="24" w:space="8" w:color="3D8CAD"/>
                        </w:pBdr>
                        <w:spacing w:after="0"/>
                        <w:jc w:val="center"/>
                        <w:rPr>
                          <w:i/>
                          <w:sz w:val="24"/>
                          <w:szCs w:val="24"/>
                        </w:rPr>
                      </w:pPr>
                    </w:p>
                    <w:p w14:paraId="5C482D1C" w14:textId="77777777" w:rsidR="00C13F18" w:rsidRDefault="00C13F18" w:rsidP="00BB708D">
                      <w:pPr>
                        <w:pBdr>
                          <w:top w:val="single" w:sz="24" w:space="6" w:color="3D8CAD"/>
                          <w:bottom w:val="single" w:sz="24" w:space="8" w:color="3D8CAD"/>
                        </w:pBdr>
                        <w:spacing w:after="0"/>
                        <w:jc w:val="center"/>
                        <w:rPr>
                          <w:i/>
                          <w:sz w:val="24"/>
                          <w:szCs w:val="24"/>
                        </w:rPr>
                      </w:pPr>
                    </w:p>
                    <w:p w14:paraId="57F784EE" w14:textId="77777777" w:rsidR="00C13F18" w:rsidRDefault="00C13F18" w:rsidP="00BB708D">
                      <w:pPr>
                        <w:pBdr>
                          <w:top w:val="single" w:sz="24" w:space="6" w:color="3D8CAD"/>
                          <w:bottom w:val="single" w:sz="24" w:space="8" w:color="3D8CAD"/>
                        </w:pBdr>
                        <w:spacing w:after="0"/>
                        <w:jc w:val="center"/>
                        <w:rPr>
                          <w:i/>
                          <w:sz w:val="24"/>
                          <w:szCs w:val="24"/>
                        </w:rPr>
                      </w:pPr>
                    </w:p>
                    <w:p w14:paraId="4DB37EAB" w14:textId="77777777" w:rsidR="00C13F18" w:rsidRDefault="00C13F18" w:rsidP="00BB708D">
                      <w:pPr>
                        <w:pBdr>
                          <w:top w:val="single" w:sz="24" w:space="6" w:color="3D8CAD"/>
                          <w:bottom w:val="single" w:sz="24" w:space="8" w:color="3D8CAD"/>
                        </w:pBdr>
                        <w:spacing w:after="0"/>
                        <w:jc w:val="center"/>
                        <w:rPr>
                          <w:i/>
                          <w:sz w:val="24"/>
                          <w:szCs w:val="24"/>
                        </w:rPr>
                      </w:pPr>
                    </w:p>
                    <w:p w14:paraId="7A0F48A6" w14:textId="77777777" w:rsidR="00C13F18" w:rsidRDefault="00C13F18" w:rsidP="00BB708D">
                      <w:pPr>
                        <w:pBdr>
                          <w:top w:val="single" w:sz="24" w:space="6" w:color="3D8CAD"/>
                          <w:bottom w:val="single" w:sz="24" w:space="8" w:color="3D8CAD"/>
                        </w:pBdr>
                        <w:spacing w:after="0"/>
                        <w:jc w:val="center"/>
                        <w:rPr>
                          <w:i/>
                          <w:sz w:val="24"/>
                          <w:szCs w:val="24"/>
                        </w:rPr>
                      </w:pPr>
                    </w:p>
                    <w:p w14:paraId="3763030A" w14:textId="77777777" w:rsidR="00C13F18" w:rsidRDefault="00C13F18" w:rsidP="00BB708D">
                      <w:pPr>
                        <w:pBdr>
                          <w:top w:val="single" w:sz="24" w:space="6" w:color="3D8CAD"/>
                          <w:bottom w:val="single" w:sz="24" w:space="8" w:color="3D8CAD"/>
                        </w:pBdr>
                        <w:spacing w:after="0"/>
                        <w:jc w:val="center"/>
                        <w:rPr>
                          <w:i/>
                          <w:sz w:val="24"/>
                          <w:szCs w:val="24"/>
                        </w:rPr>
                      </w:pPr>
                    </w:p>
                    <w:p w14:paraId="6C785E7D" w14:textId="77777777" w:rsidR="00C13F18" w:rsidRDefault="00C13F18" w:rsidP="00BB708D">
                      <w:pPr>
                        <w:pBdr>
                          <w:top w:val="single" w:sz="24" w:space="6" w:color="3D8CAD"/>
                          <w:bottom w:val="single" w:sz="24" w:space="8" w:color="3D8CAD"/>
                        </w:pBdr>
                        <w:spacing w:after="0"/>
                        <w:jc w:val="center"/>
                        <w:rPr>
                          <w:i/>
                          <w:sz w:val="24"/>
                          <w:szCs w:val="24"/>
                        </w:rPr>
                      </w:pPr>
                    </w:p>
                    <w:p w14:paraId="60CDC2AA" w14:textId="77777777" w:rsidR="00C13F18" w:rsidRDefault="00C13F18" w:rsidP="00BB708D">
                      <w:pPr>
                        <w:pBdr>
                          <w:top w:val="single" w:sz="24" w:space="6" w:color="3D8CAD"/>
                          <w:bottom w:val="single" w:sz="24" w:space="8" w:color="3D8CAD"/>
                        </w:pBdr>
                        <w:spacing w:after="0"/>
                        <w:jc w:val="center"/>
                        <w:rPr>
                          <w:i/>
                          <w:sz w:val="24"/>
                          <w:szCs w:val="24"/>
                        </w:rPr>
                      </w:pPr>
                    </w:p>
                    <w:p w14:paraId="50B1EB45" w14:textId="77777777" w:rsidR="00C13F18" w:rsidRDefault="00C13F18" w:rsidP="00BB708D">
                      <w:pPr>
                        <w:pBdr>
                          <w:top w:val="single" w:sz="24" w:space="6" w:color="3D8CAD"/>
                          <w:bottom w:val="single" w:sz="24" w:space="8" w:color="3D8CAD"/>
                        </w:pBdr>
                        <w:spacing w:after="0"/>
                        <w:jc w:val="center"/>
                        <w:rPr>
                          <w:i/>
                          <w:sz w:val="24"/>
                          <w:szCs w:val="24"/>
                        </w:rPr>
                      </w:pPr>
                    </w:p>
                    <w:p w14:paraId="549B850A" w14:textId="77777777" w:rsidR="00C13F18" w:rsidRDefault="00C13F18" w:rsidP="00BB708D">
                      <w:pPr>
                        <w:pBdr>
                          <w:top w:val="single" w:sz="24" w:space="6" w:color="3D8CAD"/>
                          <w:bottom w:val="single" w:sz="24" w:space="8" w:color="3D8CAD"/>
                        </w:pBdr>
                        <w:spacing w:after="0"/>
                        <w:jc w:val="center"/>
                        <w:rPr>
                          <w:i/>
                          <w:sz w:val="24"/>
                          <w:szCs w:val="24"/>
                        </w:rPr>
                      </w:pPr>
                    </w:p>
                    <w:p w14:paraId="6D4BBBB4" w14:textId="77777777" w:rsidR="00C13F18" w:rsidRDefault="00C13F18" w:rsidP="00BB708D">
                      <w:pPr>
                        <w:pBdr>
                          <w:top w:val="single" w:sz="24" w:space="6" w:color="3D8CAD"/>
                          <w:bottom w:val="single" w:sz="24" w:space="8" w:color="3D8CAD"/>
                        </w:pBdr>
                        <w:spacing w:after="0"/>
                        <w:jc w:val="center"/>
                        <w:rPr>
                          <w:i/>
                          <w:sz w:val="24"/>
                          <w:szCs w:val="24"/>
                        </w:rPr>
                      </w:pPr>
                    </w:p>
                    <w:p w14:paraId="0D6CD7E3" w14:textId="77777777" w:rsidR="00C13F18" w:rsidRDefault="00C13F18" w:rsidP="00BB708D">
                      <w:pPr>
                        <w:pBdr>
                          <w:top w:val="single" w:sz="24" w:space="6" w:color="3D8CAD"/>
                          <w:bottom w:val="single" w:sz="24" w:space="8" w:color="3D8CAD"/>
                        </w:pBdr>
                        <w:spacing w:after="0"/>
                        <w:jc w:val="center"/>
                        <w:rPr>
                          <w:i/>
                          <w:sz w:val="24"/>
                          <w:szCs w:val="24"/>
                        </w:rPr>
                      </w:pPr>
                    </w:p>
                    <w:p w14:paraId="23A2DDBB" w14:textId="77777777" w:rsidR="00C13F18" w:rsidRDefault="00C13F18" w:rsidP="00BB708D">
                      <w:pPr>
                        <w:pBdr>
                          <w:top w:val="single" w:sz="24" w:space="6" w:color="3D8CAD"/>
                          <w:bottom w:val="single" w:sz="24" w:space="8" w:color="3D8CAD"/>
                        </w:pBdr>
                        <w:spacing w:after="0"/>
                        <w:jc w:val="center"/>
                        <w:rPr>
                          <w:i/>
                          <w:sz w:val="24"/>
                          <w:szCs w:val="24"/>
                        </w:rPr>
                      </w:pPr>
                    </w:p>
                    <w:p w14:paraId="3A21269A" w14:textId="77777777" w:rsidR="00C13F18" w:rsidRDefault="00C13F18" w:rsidP="00BB708D">
                      <w:pPr>
                        <w:pBdr>
                          <w:top w:val="single" w:sz="24" w:space="6" w:color="3D8CAD"/>
                          <w:bottom w:val="single" w:sz="24" w:space="8" w:color="3D8CAD"/>
                        </w:pBdr>
                        <w:spacing w:after="0"/>
                        <w:jc w:val="center"/>
                        <w:rPr>
                          <w:i/>
                          <w:sz w:val="24"/>
                          <w:szCs w:val="24"/>
                        </w:rPr>
                      </w:pPr>
                    </w:p>
                    <w:p w14:paraId="24D2A95B" w14:textId="77777777" w:rsidR="00C13F18" w:rsidRDefault="00C13F18" w:rsidP="00BB708D">
                      <w:pPr>
                        <w:pBdr>
                          <w:top w:val="single" w:sz="24" w:space="6" w:color="3D8CAD"/>
                          <w:bottom w:val="single" w:sz="24" w:space="8" w:color="3D8CAD"/>
                        </w:pBdr>
                        <w:spacing w:after="0"/>
                        <w:jc w:val="center"/>
                        <w:rPr>
                          <w:i/>
                          <w:sz w:val="24"/>
                          <w:szCs w:val="24"/>
                        </w:rPr>
                      </w:pPr>
                    </w:p>
                    <w:p w14:paraId="40B7BF81" w14:textId="77777777" w:rsidR="00C13F18" w:rsidRDefault="00C13F18" w:rsidP="00BB708D">
                      <w:pPr>
                        <w:pBdr>
                          <w:top w:val="single" w:sz="24" w:space="6" w:color="3D8CAD"/>
                          <w:bottom w:val="single" w:sz="24" w:space="8" w:color="3D8CAD"/>
                        </w:pBdr>
                        <w:spacing w:after="0"/>
                        <w:jc w:val="center"/>
                        <w:rPr>
                          <w:i/>
                          <w:sz w:val="24"/>
                          <w:szCs w:val="24"/>
                        </w:rPr>
                      </w:pPr>
                    </w:p>
                    <w:p w14:paraId="643AA196" w14:textId="77777777" w:rsidR="00C13F18" w:rsidRDefault="00C13F18" w:rsidP="00BB708D">
                      <w:pPr>
                        <w:pBdr>
                          <w:top w:val="single" w:sz="24" w:space="6" w:color="3D8CAD"/>
                          <w:bottom w:val="single" w:sz="24" w:space="8" w:color="3D8CAD"/>
                        </w:pBdr>
                        <w:spacing w:after="0"/>
                        <w:jc w:val="center"/>
                        <w:rPr>
                          <w:i/>
                          <w:sz w:val="24"/>
                          <w:szCs w:val="24"/>
                        </w:rPr>
                      </w:pPr>
                    </w:p>
                  </w:txbxContent>
                </v:textbox>
                <w10:anchorlock/>
              </v:shape>
            </w:pict>
          </mc:Fallback>
        </mc:AlternateContent>
      </w:r>
    </w:p>
    <w:p w14:paraId="6AB765FF" w14:textId="77777777" w:rsidR="00C13F18" w:rsidRDefault="00C13F18" w:rsidP="00CB0271">
      <w:pPr>
        <w:keepNext/>
        <w:keepLines/>
        <w:jc w:val="right"/>
        <w:rPr>
          <w:rFonts w:ascii="Calibri" w:eastAsia="Calibri" w:hAnsi="Calibri" w:cs="Times New Roman"/>
          <w:i/>
          <w:color w:val="3D8CAD"/>
          <w:sz w:val="24"/>
          <w:szCs w:val="24"/>
        </w:rPr>
      </w:pPr>
      <w:r w:rsidRPr="001B2ADE">
        <w:rPr>
          <w:rFonts w:ascii="Calibri" w:eastAsia="Calibri" w:hAnsi="Calibri" w:cs="Times New Roman"/>
          <w:i/>
          <w:color w:val="3D8CAD"/>
          <w:sz w:val="24"/>
          <w:szCs w:val="24"/>
        </w:rPr>
        <w:t>Dr Kate de Bruin, Dr Eugénie Kestel and Dr Mariko Francis</w:t>
      </w:r>
    </w:p>
    <w:p w14:paraId="18D0E3F2" w14:textId="4F98C7CC" w:rsidR="00C13F18" w:rsidRDefault="00C13F18" w:rsidP="00BB708D">
      <w:pPr>
        <w:rPr>
          <w:rFonts w:ascii="Calibri" w:eastAsia="Calibri" w:hAnsi="Calibri" w:cs="Times New Roman"/>
        </w:rPr>
      </w:pPr>
      <w:r w:rsidRPr="1D8654F9">
        <w:rPr>
          <w:rFonts w:ascii="Calibri" w:eastAsia="Calibri" w:hAnsi="Calibri" w:cs="Times New Roman"/>
        </w:rPr>
        <w:t xml:space="preserve">Educators </w:t>
      </w:r>
      <w:r w:rsidRPr="001B2ADE">
        <w:rPr>
          <w:rFonts w:ascii="Calibri" w:eastAsia="Calibri" w:hAnsi="Calibri" w:cs="Times New Roman"/>
        </w:rPr>
        <w:t xml:space="preserve">want to help </w:t>
      </w:r>
      <w:r w:rsidRPr="1D8654F9">
        <w:rPr>
          <w:rFonts w:ascii="Calibri" w:eastAsia="Calibri" w:hAnsi="Calibri" w:cs="Times New Roman"/>
        </w:rPr>
        <w:t>all students to succeed</w:t>
      </w:r>
      <w:r w:rsidRPr="001B2ADE">
        <w:rPr>
          <w:rFonts w:ascii="Calibri" w:eastAsia="Calibri" w:hAnsi="Calibri" w:cs="Times New Roman"/>
        </w:rPr>
        <w:t xml:space="preserve">. Of the 13,684 educators surveyed </w:t>
      </w:r>
      <w:r>
        <w:rPr>
          <w:rFonts w:ascii="Calibri" w:eastAsia="Calibri" w:hAnsi="Calibri" w:cs="Times New Roman"/>
        </w:rPr>
        <w:t>for</w:t>
      </w:r>
      <w:r w:rsidRPr="001B2ADE">
        <w:rPr>
          <w:rFonts w:ascii="Calibri" w:eastAsia="Calibri" w:hAnsi="Calibri" w:cs="Times New Roman"/>
        </w:rPr>
        <w:t xml:space="preserve"> the Review,</w:t>
      </w:r>
      <w:r>
        <w:rPr>
          <w:rFonts w:ascii="Calibri" w:eastAsia="Calibri" w:hAnsi="Calibri" w:cs="Times New Roman"/>
        </w:rPr>
        <w:t xml:space="preserve"> 39.8</w:t>
      </w:r>
      <w:r w:rsidRPr="001B2ADE">
        <w:rPr>
          <w:rFonts w:ascii="Calibri" w:eastAsia="Calibri" w:hAnsi="Calibri" w:cs="Times New Roman"/>
        </w:rPr>
        <w:t xml:space="preserve"> per cent identified helping </w:t>
      </w:r>
      <w:r>
        <w:rPr>
          <w:rFonts w:ascii="Calibri" w:eastAsia="Calibri" w:hAnsi="Calibri" w:cs="Times New Roman"/>
        </w:rPr>
        <w:t>students who are falling behind, especially those experiencing disadvantage,</w:t>
      </w:r>
      <w:r w:rsidRPr="001B2ADE">
        <w:rPr>
          <w:rFonts w:ascii="Calibri" w:eastAsia="Calibri" w:hAnsi="Calibri" w:cs="Times New Roman"/>
        </w:rPr>
        <w:t xml:space="preserve"> as a key priority for the next </w:t>
      </w:r>
      <w:r w:rsidDel="0089264C">
        <w:rPr>
          <w:rFonts w:ascii="Calibri" w:eastAsia="Calibri" w:hAnsi="Calibri" w:cs="Times New Roman"/>
        </w:rPr>
        <w:t>A</w:t>
      </w:r>
      <w:r w:rsidRPr="001B2ADE" w:rsidDel="0089264C">
        <w:rPr>
          <w:rFonts w:ascii="Calibri" w:eastAsia="Calibri" w:hAnsi="Calibri" w:cs="Times New Roman"/>
        </w:rPr>
        <w:t>greement</w:t>
      </w:r>
      <w:r w:rsidRPr="001B2ADE">
        <w:rPr>
          <w:rFonts w:ascii="Calibri" w:eastAsia="Calibri" w:hAnsi="Calibri" w:cs="Times New Roman"/>
        </w:rPr>
        <w:t>.</w:t>
      </w:r>
      <w:r w:rsidRPr="001B2ADE">
        <w:rPr>
          <w:rFonts w:ascii="Calibri" w:eastAsia="Calibri" w:hAnsi="Calibri" w:cs="Times New Roman"/>
          <w:vertAlign w:val="superscript"/>
        </w:rPr>
        <w:endnoteReference w:id="121"/>
      </w:r>
      <w:r w:rsidRPr="001B2ADE">
        <w:rPr>
          <w:rFonts w:ascii="Calibri" w:eastAsia="Calibri" w:hAnsi="Calibri" w:cs="Times New Roman"/>
        </w:rPr>
        <w:t xml:space="preserve"> But many </w:t>
      </w:r>
      <w:r w:rsidRPr="1D8654F9">
        <w:rPr>
          <w:rFonts w:ascii="Calibri" w:eastAsia="Calibri" w:hAnsi="Calibri" w:cs="Times New Roman"/>
        </w:rPr>
        <w:t xml:space="preserve">educators </w:t>
      </w:r>
      <w:r w:rsidRPr="001B2ADE">
        <w:rPr>
          <w:rFonts w:ascii="Calibri" w:eastAsia="Calibri" w:hAnsi="Calibri" w:cs="Times New Roman"/>
        </w:rPr>
        <w:t>do not feel that current supports are adequate. An AERO survey found that around half of</w:t>
      </w:r>
      <w:r w:rsidRPr="1D8654F9">
        <w:rPr>
          <w:rFonts w:ascii="Calibri" w:eastAsia="Calibri" w:hAnsi="Calibri" w:cs="Times New Roman"/>
        </w:rPr>
        <w:t xml:space="preserve"> the</w:t>
      </w:r>
      <w:r w:rsidRPr="001B2ADE">
        <w:rPr>
          <w:rFonts w:ascii="Calibri" w:eastAsia="Calibri" w:hAnsi="Calibri" w:cs="Times New Roman"/>
        </w:rPr>
        <w:t xml:space="preserve"> secondary school</w:t>
      </w:r>
      <w:r w:rsidRPr="1D8654F9">
        <w:rPr>
          <w:rFonts w:ascii="Calibri" w:eastAsia="Calibri" w:hAnsi="Calibri" w:cs="Times New Roman"/>
        </w:rPr>
        <w:t xml:space="preserve"> teacher</w:t>
      </w:r>
      <w:r w:rsidRPr="001B2ADE">
        <w:rPr>
          <w:rFonts w:ascii="Calibri" w:eastAsia="Calibri" w:hAnsi="Calibri" w:cs="Times New Roman"/>
        </w:rPr>
        <w:t xml:space="preserve">s </w:t>
      </w:r>
      <w:r w:rsidRPr="1D8654F9">
        <w:rPr>
          <w:rFonts w:ascii="Calibri" w:eastAsia="Calibri" w:hAnsi="Calibri" w:cs="Times New Roman"/>
        </w:rPr>
        <w:t xml:space="preserve">surveyed, </w:t>
      </w:r>
      <w:r w:rsidRPr="001B2ADE">
        <w:rPr>
          <w:rFonts w:ascii="Calibri" w:eastAsia="Calibri" w:hAnsi="Calibri" w:cs="Times New Roman"/>
        </w:rPr>
        <w:t>are</w:t>
      </w:r>
      <w:r w:rsidRPr="1D8654F9">
        <w:rPr>
          <w:rFonts w:ascii="Calibri" w:eastAsia="Calibri" w:hAnsi="Calibri" w:cs="Times New Roman"/>
        </w:rPr>
        <w:t xml:space="preserve"> regularly</w:t>
      </w:r>
      <w:r w:rsidRPr="001B2ADE">
        <w:rPr>
          <w:rFonts w:ascii="Calibri" w:eastAsia="Calibri" w:hAnsi="Calibri" w:cs="Times New Roman"/>
        </w:rPr>
        <w:t xml:space="preserve"> providing </w:t>
      </w:r>
      <w:r w:rsidRPr="1D8654F9">
        <w:rPr>
          <w:rFonts w:ascii="Calibri" w:eastAsia="Calibri" w:hAnsi="Calibri" w:cs="Times New Roman"/>
        </w:rPr>
        <w:t xml:space="preserve">additional </w:t>
      </w:r>
      <w:r w:rsidRPr="001B2ADE">
        <w:rPr>
          <w:rFonts w:ascii="Calibri" w:eastAsia="Calibri" w:hAnsi="Calibri" w:cs="Times New Roman"/>
        </w:rPr>
        <w:t>support (beyond tailored teaching in the classroom) for students who struggle with literacy and numeracy</w:t>
      </w:r>
      <w:r w:rsidRPr="1D8654F9">
        <w:rPr>
          <w:rFonts w:ascii="Calibri" w:eastAsia="Calibri" w:hAnsi="Calibri" w:cs="Times New Roman"/>
        </w:rPr>
        <w:t xml:space="preserve"> while a further 33 to 40 per cent indicated additional support was only provided sometimes</w:t>
      </w:r>
      <w:r>
        <w:rPr>
          <w:rFonts w:ascii="Calibri" w:eastAsia="Calibri" w:hAnsi="Calibri" w:cs="Times New Roman"/>
        </w:rPr>
        <w:t>;</w:t>
      </w:r>
      <w:r w:rsidRPr="001B2ADE">
        <w:rPr>
          <w:rFonts w:ascii="Calibri" w:eastAsia="Calibri" w:hAnsi="Calibri" w:cs="Times New Roman"/>
        </w:rPr>
        <w:t xml:space="preserve"> however</w:t>
      </w:r>
      <w:r>
        <w:rPr>
          <w:rFonts w:ascii="Calibri" w:eastAsia="Calibri" w:hAnsi="Calibri" w:cs="Times New Roman"/>
        </w:rPr>
        <w:t>,</w:t>
      </w:r>
      <w:r w:rsidRPr="001B2ADE">
        <w:rPr>
          <w:rFonts w:ascii="Calibri" w:eastAsia="Calibri" w:hAnsi="Calibri" w:cs="Times New Roman"/>
        </w:rPr>
        <w:t xml:space="preserve"> two in five teachers and leaders surveyed were not confident this support was effective.</w:t>
      </w:r>
      <w:r w:rsidRPr="001B2ADE">
        <w:rPr>
          <w:rFonts w:ascii="Calibri" w:eastAsia="Calibri" w:hAnsi="Calibri" w:cs="Times New Roman"/>
          <w:vertAlign w:val="superscript"/>
        </w:rPr>
        <w:endnoteReference w:id="122"/>
      </w:r>
      <w:r w:rsidRPr="1D8654F9">
        <w:rPr>
          <w:rFonts w:ascii="Calibri" w:eastAsia="Calibri" w:hAnsi="Calibri" w:cs="Times New Roman"/>
        </w:rPr>
        <w:t xml:space="preserve"> It is important to note that more than half of the survey respondents cited a lack of available staff as a barrier to providing additional support, highlighting the challenges and impact of workforce shortages.</w:t>
      </w:r>
    </w:p>
    <w:p w14:paraId="20C57B81" w14:textId="38584CD2" w:rsidR="00C13F18" w:rsidRDefault="00C13F18" w:rsidP="00BB708D">
      <w:pPr>
        <w:rPr>
          <w:rFonts w:ascii="Calibri" w:eastAsia="Calibri" w:hAnsi="Calibri" w:cs="Times New Roman"/>
        </w:rPr>
      </w:pPr>
      <w:r w:rsidRPr="001B2ADE">
        <w:rPr>
          <w:rFonts w:ascii="Calibri" w:eastAsia="Calibri" w:hAnsi="Calibri" w:cs="Times New Roman"/>
          <w:color w:val="000000"/>
        </w:rPr>
        <w:t>There is clear evidence to support the efficacy of small</w:t>
      </w:r>
      <w:r>
        <w:rPr>
          <w:rFonts w:ascii="Calibri" w:eastAsia="Calibri" w:hAnsi="Calibri" w:cs="Times New Roman"/>
          <w:color w:val="000000"/>
        </w:rPr>
        <w:t>-</w:t>
      </w:r>
      <w:r w:rsidRPr="001B2ADE">
        <w:rPr>
          <w:rFonts w:ascii="Calibri" w:eastAsia="Calibri" w:hAnsi="Calibri" w:cs="Times New Roman"/>
          <w:color w:val="000000"/>
        </w:rPr>
        <w:t>group tutoring as a Tier 2 strategy to support students.</w:t>
      </w:r>
      <w:r w:rsidR="00023680">
        <w:rPr>
          <w:rStyle w:val="EndnoteReference"/>
          <w:rFonts w:ascii="Calibri" w:eastAsia="Calibri" w:hAnsi="Calibri" w:cs="Times New Roman"/>
          <w:color w:val="000000"/>
        </w:rPr>
        <w:endnoteReference w:id="123"/>
      </w:r>
      <w:r w:rsidRPr="001B2ADE">
        <w:rPr>
          <w:rFonts w:ascii="Calibri" w:eastAsia="Calibri" w:hAnsi="Calibri" w:cs="Times New Roman"/>
          <w:color w:val="000000"/>
        </w:rPr>
        <w:t xml:space="preserve"> </w:t>
      </w:r>
      <w:r w:rsidRPr="001B2ADE">
        <w:rPr>
          <w:rFonts w:ascii="Calibri" w:eastAsia="Calibri" w:hAnsi="Calibri" w:cs="Times New Roman"/>
        </w:rPr>
        <w:t>The Grattan Institute’s submission noted the</w:t>
      </w:r>
      <w:r>
        <w:rPr>
          <w:rFonts w:ascii="Calibri" w:eastAsia="Calibri" w:hAnsi="Calibri" w:cs="Times New Roman"/>
        </w:rPr>
        <w:t xml:space="preserve"> research summary by</w:t>
      </w:r>
      <w:r w:rsidRPr="001B2ADE">
        <w:rPr>
          <w:rFonts w:ascii="Calibri" w:eastAsia="Calibri" w:hAnsi="Calibri" w:cs="Times New Roman"/>
        </w:rPr>
        <w:t xml:space="preserve"> Evidence for Learning</w:t>
      </w:r>
      <w:r>
        <w:rPr>
          <w:rFonts w:ascii="Calibri" w:eastAsia="Calibri" w:hAnsi="Calibri" w:cs="Times New Roman"/>
        </w:rPr>
        <w:t>,</w:t>
      </w:r>
      <w:r w:rsidRPr="001B2ADE">
        <w:rPr>
          <w:rFonts w:ascii="Calibri" w:eastAsia="Calibri" w:hAnsi="Calibri" w:cs="Times New Roman"/>
        </w:rPr>
        <w:t xml:space="preserve"> </w:t>
      </w:r>
      <w:r w:rsidRPr="001B2ADE">
        <w:rPr>
          <w:rFonts w:ascii="Calibri" w:eastAsia="Calibri" w:hAnsi="Calibri" w:cs="Times New Roman"/>
          <w:color w:val="000000"/>
        </w:rPr>
        <w:t>which showed that the average impact of small</w:t>
      </w:r>
      <w:r>
        <w:rPr>
          <w:rFonts w:ascii="Calibri" w:eastAsia="Calibri" w:hAnsi="Calibri" w:cs="Times New Roman"/>
          <w:color w:val="000000"/>
        </w:rPr>
        <w:t>-</w:t>
      </w:r>
      <w:r w:rsidRPr="001B2ADE">
        <w:rPr>
          <w:rFonts w:ascii="Calibri" w:eastAsia="Calibri" w:hAnsi="Calibri" w:cs="Times New Roman"/>
          <w:color w:val="000000"/>
        </w:rPr>
        <w:t xml:space="preserve">group tuition is </w:t>
      </w:r>
      <w:r w:rsidRPr="1D8654F9">
        <w:rPr>
          <w:rFonts w:ascii="Calibri" w:eastAsia="Calibri" w:hAnsi="Calibri" w:cs="Times New Roman"/>
          <w:i/>
          <w:iCs/>
          <w:color w:val="000000"/>
        </w:rPr>
        <w:t>four additional months’ progress</w:t>
      </w:r>
      <w:r w:rsidRPr="001B2ADE">
        <w:rPr>
          <w:rFonts w:ascii="Calibri" w:eastAsia="Calibri" w:hAnsi="Calibri" w:cs="Times New Roman"/>
          <w:color w:val="000000"/>
        </w:rPr>
        <w:t xml:space="preserve"> over the course of a year.</w:t>
      </w:r>
      <w:r w:rsidRPr="001B2ADE">
        <w:rPr>
          <w:rFonts w:ascii="Calibri" w:eastAsia="Calibri" w:hAnsi="Calibri" w:cs="Times New Roman"/>
          <w:color w:val="000000"/>
          <w:vertAlign w:val="superscript"/>
        </w:rPr>
        <w:endnoteReference w:id="124"/>
      </w:r>
      <w:r w:rsidRPr="001B2ADE">
        <w:rPr>
          <w:rFonts w:ascii="Calibri" w:eastAsia="Calibri" w:hAnsi="Calibri" w:cs="Times New Roman"/>
        </w:rPr>
        <w:t xml:space="preserve"> Panel members saw examples of its success in schools supporting students from various backgrounds in different school contexts to improve their learning outcomes. In the Review’s survey, the most frequently mentioned investment that parents wanted to see to help their children learn was small</w:t>
      </w:r>
      <w:r>
        <w:rPr>
          <w:rFonts w:ascii="Calibri" w:eastAsia="Calibri" w:hAnsi="Calibri" w:cs="Times New Roman"/>
        </w:rPr>
        <w:t>-</w:t>
      </w:r>
      <w:r w:rsidRPr="001B2ADE">
        <w:rPr>
          <w:rFonts w:ascii="Calibri" w:eastAsia="Calibri" w:hAnsi="Calibri" w:cs="Times New Roman"/>
        </w:rPr>
        <w:t>group or individual tutoring to help those who had fallen behind, which was nominated by over 54 per cent of parents and guardians.</w:t>
      </w:r>
      <w:r w:rsidRPr="001B2ADE">
        <w:rPr>
          <w:rFonts w:ascii="Calibri" w:eastAsia="Calibri" w:hAnsi="Calibri" w:cs="Times New Roman"/>
          <w:vertAlign w:val="superscript"/>
        </w:rPr>
        <w:endnoteReference w:id="125"/>
      </w:r>
    </w:p>
    <w:p w14:paraId="531FCD5E" w14:textId="77777777" w:rsidR="00C13F18" w:rsidRDefault="00C13F18" w:rsidP="00BB708D">
      <w:pPr>
        <w:rPr>
          <w:rFonts w:ascii="Calibri" w:eastAsia="Calibri" w:hAnsi="Calibri" w:cs="Times New Roman"/>
        </w:rPr>
      </w:pPr>
      <w:r w:rsidRPr="00C27AFD">
        <w:rPr>
          <w:rFonts w:ascii="Times New Roman" w:eastAsia="Calibri" w:hAnsi="Times New Roman" w:cs="Times New Roman"/>
          <w:noProof/>
          <w:sz w:val="24"/>
          <w:szCs w:val="24"/>
          <w:lang w:eastAsia="en-AU"/>
        </w:rPr>
        <mc:AlternateContent>
          <mc:Choice Requires="wps">
            <w:drawing>
              <wp:inline distT="0" distB="0" distL="0" distR="0" wp14:anchorId="1C76FDDE" wp14:editId="1BF5E865">
                <wp:extent cx="5579745" cy="1112520"/>
                <wp:effectExtent l="0" t="0" r="0" b="0"/>
                <wp:docPr id="1239199663" name="Text Box 12391996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9745" cy="1112520"/>
                        </a:xfrm>
                        <a:prstGeom prst="rect">
                          <a:avLst/>
                        </a:prstGeom>
                        <a:noFill/>
                        <a:ln w="9525">
                          <a:noFill/>
                          <a:miter lim="800000"/>
                          <a:headEnd/>
                          <a:tailEnd/>
                        </a:ln>
                      </wps:spPr>
                      <wps:txbx>
                        <w:txbxContent>
                          <w:p w14:paraId="3855DCA5" w14:textId="51E47EF0" w:rsidR="00C13F18" w:rsidRPr="001B2ADE" w:rsidRDefault="00C13F18" w:rsidP="00BB708D">
                            <w:pPr>
                              <w:pBdr>
                                <w:top w:val="single" w:sz="24" w:space="6" w:color="3D8CAD"/>
                                <w:bottom w:val="single" w:sz="24" w:space="8" w:color="3D8CAD"/>
                              </w:pBdr>
                              <w:spacing w:line="240" w:lineRule="auto"/>
                              <w:contextualSpacing/>
                              <w:jc w:val="center"/>
                              <w:rPr>
                                <w:i/>
                                <w:color w:val="3D8CAD"/>
                                <w:sz w:val="24"/>
                                <w:szCs w:val="24"/>
                              </w:rPr>
                            </w:pPr>
                            <w:r w:rsidRPr="001B2ADE">
                              <w:rPr>
                                <w:i/>
                                <w:color w:val="3D8CAD"/>
                                <w:sz w:val="24"/>
                                <w:szCs w:val="24"/>
                              </w:rPr>
                              <w:t>Evidence tells us that for success to be achieved with small group tutoring, targeted interventions should be delivered to small groups of students (e.g. 2</w:t>
                            </w:r>
                            <w:r>
                              <w:rPr>
                                <w:i/>
                                <w:color w:val="3D8CAD"/>
                                <w:sz w:val="24"/>
                                <w:szCs w:val="24"/>
                              </w:rPr>
                              <w:t>–</w:t>
                            </w:r>
                            <w:r w:rsidRPr="001B2ADE">
                              <w:rPr>
                                <w:i/>
                                <w:color w:val="3D8CAD"/>
                                <w:sz w:val="24"/>
                                <w:szCs w:val="24"/>
                              </w:rPr>
                              <w:t>5), at frequent intervals (e.g. 3 or more times per week) with each session running for close to an hour, for a defined period.</w:t>
                            </w:r>
                          </w:p>
                        </w:txbxContent>
                      </wps:txbx>
                      <wps:bodyPr rot="0" vertOverflow="clip" horzOverflow="clip" vert="horz" wrap="square" lIns="91440" tIns="45720" rIns="91440" bIns="45720" anchor="t" anchorCtr="0">
                        <a:noAutofit/>
                      </wps:bodyPr>
                    </wps:wsp>
                  </a:graphicData>
                </a:graphic>
              </wp:inline>
            </w:drawing>
          </mc:Choice>
          <mc:Fallback>
            <w:pict>
              <v:shape w14:anchorId="1C76FDDE" id="Text Box 1239199663" o:spid="_x0000_s1032" type="#_x0000_t202" style="width:439.35pt;height:87.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2rq8DgIAAP0DAAAOAAAAZHJzL2Uyb0RvYy54bWysU8FuGyEQvVfqPyDu9XotbxyvjKM0aapK&#10;aVIp7QdgFryoLEMBe9f9+g6s41jJLSqHETDMm3lvhtXV0Bmylz5osIyWkykl0gpotN0y+uvn3adL&#10;SkLktuEGrGT0IAO9Wn/8sOpdLWfQgmmkJwhiQ907RtsYXV0UQbSy42ECTlp0KvAdj3j026LxvEf0&#10;zhSz6fSi6ME3zoOQIeDt7eik64yvlBTxUakgIzGMYm0xW5/tJtliveL11nPXanEsg7+jio5ri0lP&#10;ULc8crLz+g1Up4WHACpOBHQFKKWFzByQTTl9xeap5U5mLihOcCeZwv+DFQ/7J/fDkzh8hgEbmEkE&#10;dw/idyAWblput/Lae+hbyRtMXCbJit6F+hiapA51SCCb/js02GS+i5CBBuW7pAryJIiODTicRJdD&#10;JAIvq2qxXMwrSgT6yrKcVbPcloLXz+HOh/hVQkfShlGPXc3wfH8fYiqH189PUjYLd9qY3FljSc/o&#10;sppVOeDM0+mIg2d0x+jlNK1xFBLLL7bJwZFrM+4xgbFH2onpyDkOm4HohtGLFJtU2EBzQB08jHOG&#10;/yI+olEGsAphtKOkBf/39V16hy1FDyU9ziKj4c+Oe0mJ+WZR82U5n6fhzYd5tUCBiD/3bM493AqE&#10;YjRSMm5vYh74UZpr7I3SWbWXio/UcMaymMf/kIb4/Jxfvfza9T8AAAD//wMAUEsDBBQABgAIAAAA&#10;IQCECxrF2gAAAAUBAAAPAAAAZHJzL2Rvd25yZXYueG1sTI/NTsMwEITvSLyDtUjcqE1FSQhxKgTi&#10;CqL8SNy28TaJiNdR7Dbh7Vm4lMtIqxnNfFuuZ9+rA42xC2zhcmFAEdfBddxYeHt9vMhBxYTssA9M&#10;Fr4pwro6PSmxcGHiFzpsUqOkhGOBFtqUhkLrWLfkMS7CQCzeLowek5xjo92Ik5T7Xi+NudYeO5aF&#10;Fge6b6n+2uy9hfen3efHlXluHvxqmMJsNPsbbe352Xx3CyrRnI5h+MUXdKiEaRv27KLqLcgj6U/F&#10;y7M8A7WVULZagq5K/Z+++gEAAP//AwBQSwECLQAUAAYACAAAACEAtoM4kv4AAADhAQAAEwAAAAAA&#10;AAAAAAAAAAAAAAAAW0NvbnRlbnRfVHlwZXNdLnhtbFBLAQItABQABgAIAAAAIQA4/SH/1gAAAJQB&#10;AAALAAAAAAAAAAAAAAAAAC8BAABfcmVscy8ucmVsc1BLAQItABQABgAIAAAAIQBE2rq8DgIAAP0D&#10;AAAOAAAAAAAAAAAAAAAAAC4CAABkcnMvZTJvRG9jLnhtbFBLAQItABQABgAIAAAAIQCECxrF2gAA&#10;AAUBAAAPAAAAAAAAAAAAAAAAAGgEAABkcnMvZG93bnJldi54bWxQSwUGAAAAAAQABADzAAAAbwUA&#10;AAAA&#10;" filled="f" stroked="f">
                <v:textbox>
                  <w:txbxContent>
                    <w:p w14:paraId="3855DCA5" w14:textId="51E47EF0" w:rsidR="00C13F18" w:rsidRPr="001B2ADE" w:rsidRDefault="00C13F18" w:rsidP="00BB708D">
                      <w:pPr>
                        <w:pBdr>
                          <w:top w:val="single" w:sz="24" w:space="6" w:color="3D8CAD"/>
                          <w:bottom w:val="single" w:sz="24" w:space="8" w:color="3D8CAD"/>
                        </w:pBdr>
                        <w:spacing w:line="240" w:lineRule="auto"/>
                        <w:contextualSpacing/>
                        <w:jc w:val="center"/>
                        <w:rPr>
                          <w:i/>
                          <w:color w:val="3D8CAD"/>
                          <w:sz w:val="24"/>
                          <w:szCs w:val="24"/>
                        </w:rPr>
                      </w:pPr>
                      <w:r w:rsidRPr="001B2ADE">
                        <w:rPr>
                          <w:i/>
                          <w:color w:val="3D8CAD"/>
                          <w:sz w:val="24"/>
                          <w:szCs w:val="24"/>
                        </w:rPr>
                        <w:t>Evidence tells us that for success to be achieved with small group tutoring, targeted interventions should be delivered to small groups of students (e.g. 2</w:t>
                      </w:r>
                      <w:r>
                        <w:rPr>
                          <w:i/>
                          <w:color w:val="3D8CAD"/>
                          <w:sz w:val="24"/>
                          <w:szCs w:val="24"/>
                        </w:rPr>
                        <w:t>–</w:t>
                      </w:r>
                      <w:r w:rsidRPr="001B2ADE">
                        <w:rPr>
                          <w:i/>
                          <w:color w:val="3D8CAD"/>
                          <w:sz w:val="24"/>
                          <w:szCs w:val="24"/>
                        </w:rPr>
                        <w:t>5), at frequent intervals (e.g. 3 or more times per week) with each session running for close to an hour, for a defined period.</w:t>
                      </w:r>
                    </w:p>
                  </w:txbxContent>
                </v:textbox>
                <w10:anchorlock/>
              </v:shape>
            </w:pict>
          </mc:Fallback>
        </mc:AlternateContent>
      </w:r>
    </w:p>
    <w:p w14:paraId="06167042" w14:textId="77777777" w:rsidR="00C13F18" w:rsidRDefault="00C13F18" w:rsidP="00BB708D">
      <w:pPr>
        <w:jc w:val="right"/>
        <w:rPr>
          <w:rFonts w:ascii="Calibri" w:eastAsia="Calibri" w:hAnsi="Calibri" w:cs="Times New Roman"/>
        </w:rPr>
      </w:pPr>
      <w:r w:rsidRPr="001B2ADE">
        <w:rPr>
          <w:rFonts w:ascii="Calibri" w:eastAsia="Calibri" w:hAnsi="Calibri" w:cs="Times New Roman"/>
          <w:i/>
          <w:color w:val="3D8CAD"/>
          <w:sz w:val="24"/>
          <w:szCs w:val="24"/>
        </w:rPr>
        <w:t>AERO</w:t>
      </w:r>
    </w:p>
    <w:p w14:paraId="25DD570A" w14:textId="77777777" w:rsidR="00C13F18" w:rsidRDefault="00C13F18" w:rsidP="00BB708D">
      <w:pPr>
        <w:rPr>
          <w:rFonts w:ascii="Calibri" w:eastAsia="Calibri" w:hAnsi="Calibri" w:cs="Times New Roman"/>
        </w:rPr>
      </w:pPr>
      <w:r w:rsidRPr="00A30845">
        <w:rPr>
          <w:rFonts w:ascii="Calibri" w:eastAsia="Calibri" w:hAnsi="Calibri" w:cs="Times New Roman"/>
        </w:rPr>
        <w:t>Many schools already use catch-up tutoring (or equivalent).</w:t>
      </w:r>
      <w:r w:rsidRPr="001B2ADE">
        <w:rPr>
          <w:rFonts w:ascii="Calibri" w:eastAsia="Calibri" w:hAnsi="Calibri" w:cs="Times New Roman"/>
        </w:rPr>
        <w:t xml:space="preserve"> This has been a focus in many schools in recent years</w:t>
      </w:r>
      <w:r>
        <w:rPr>
          <w:rFonts w:ascii="Calibri" w:eastAsia="Calibri" w:hAnsi="Calibri" w:cs="Times New Roman"/>
        </w:rPr>
        <w:t>;</w:t>
      </w:r>
      <w:r w:rsidRPr="001B2ADE">
        <w:rPr>
          <w:rFonts w:ascii="Calibri" w:eastAsia="Calibri" w:hAnsi="Calibri" w:cs="Times New Roman"/>
        </w:rPr>
        <w:t xml:space="preserve"> for instance</w:t>
      </w:r>
      <w:r>
        <w:rPr>
          <w:rFonts w:ascii="Calibri" w:eastAsia="Calibri" w:hAnsi="Calibri" w:cs="Times New Roman"/>
        </w:rPr>
        <w:t>,</w:t>
      </w:r>
      <w:r w:rsidRPr="001B2ADE">
        <w:rPr>
          <w:rFonts w:ascii="Calibri" w:eastAsia="Calibri" w:hAnsi="Calibri" w:cs="Times New Roman"/>
        </w:rPr>
        <w:t xml:space="preserve"> both </w:t>
      </w:r>
      <w:r w:rsidRPr="00B62217">
        <w:rPr>
          <w:rFonts w:ascii="Calibri" w:eastAsia="Calibri" w:hAnsi="Calibri" w:cs="Times New Roman"/>
        </w:rPr>
        <w:t>NSW</w:t>
      </w:r>
      <w:r w:rsidRPr="001B2ADE">
        <w:rPr>
          <w:rFonts w:ascii="Calibri" w:eastAsia="Calibri" w:hAnsi="Calibri" w:cs="Times New Roman"/>
        </w:rPr>
        <w:t xml:space="preserve"> and Victoria implemented catch-up tutoring programs in response to the COVID</w:t>
      </w:r>
      <w:r w:rsidRPr="001B2ADE">
        <w:rPr>
          <w:rFonts w:ascii="Calibri" w:eastAsia="Calibri" w:hAnsi="Calibri" w:cs="Times New Roman"/>
        </w:rPr>
        <w:noBreakHyphen/>
        <w:t xml:space="preserve">19 pandemic and both governments have committed to the continuation of these programs. </w:t>
      </w:r>
      <w:r w:rsidRPr="001B2ADE">
        <w:rPr>
          <w:rFonts w:ascii="Calibri" w:eastAsia="Calibri" w:hAnsi="Calibri" w:cs="Times New Roman"/>
          <w:color w:val="000000"/>
        </w:rPr>
        <w:t xml:space="preserve">The </w:t>
      </w:r>
      <w:r w:rsidRPr="00B62217">
        <w:rPr>
          <w:rFonts w:ascii="Calibri" w:eastAsia="Calibri" w:hAnsi="Calibri" w:cs="Times New Roman"/>
          <w:color w:val="000000"/>
        </w:rPr>
        <w:t>NSW</w:t>
      </w:r>
      <w:r w:rsidRPr="001B2ADE">
        <w:rPr>
          <w:rFonts w:ascii="Calibri" w:eastAsia="Calibri" w:hAnsi="Calibri" w:cs="Times New Roman"/>
          <w:color w:val="000000"/>
        </w:rPr>
        <w:t xml:space="preserve"> Government’s early evaluation of cross-sectoral </w:t>
      </w:r>
      <w:r w:rsidRPr="00E82A6F">
        <w:rPr>
          <w:rFonts w:ascii="Calibri" w:eastAsia="Calibri" w:hAnsi="Calibri" w:cs="Times New Roman"/>
          <w:color w:val="000000"/>
        </w:rPr>
        <w:t>small-group</w:t>
      </w:r>
      <w:r w:rsidRPr="001B2ADE">
        <w:rPr>
          <w:rFonts w:ascii="Calibri" w:eastAsia="Calibri" w:hAnsi="Calibri" w:cs="Times New Roman"/>
          <w:color w:val="000000"/>
        </w:rPr>
        <w:t xml:space="preserve"> </w:t>
      </w:r>
      <w:r w:rsidRPr="001B2ADE">
        <w:rPr>
          <w:rFonts w:ascii="Calibri" w:eastAsia="Calibri" w:hAnsi="Calibri" w:cs="Times New Roman"/>
        </w:rPr>
        <w:t>tutoring</w:t>
      </w:r>
      <w:r w:rsidRPr="001B2ADE">
        <w:rPr>
          <w:rFonts w:ascii="Calibri" w:eastAsia="Calibri" w:hAnsi="Calibri" w:cs="Times New Roman"/>
          <w:color w:val="000000"/>
        </w:rPr>
        <w:t xml:space="preserve"> indicates</w:t>
      </w:r>
      <w:r>
        <w:rPr>
          <w:rFonts w:ascii="Calibri" w:eastAsia="Calibri" w:hAnsi="Calibri" w:cs="Times New Roman"/>
          <w:color w:val="000000"/>
        </w:rPr>
        <w:t xml:space="preserve"> that</w:t>
      </w:r>
      <w:r w:rsidRPr="001B2ADE">
        <w:rPr>
          <w:rFonts w:ascii="Calibri" w:eastAsia="Calibri" w:hAnsi="Calibri" w:cs="Times New Roman"/>
          <w:color w:val="000000"/>
        </w:rPr>
        <w:t xml:space="preserve"> it improves student confidence and engagement in learning. They found the program had a significant impact on student development</w:t>
      </w:r>
      <w:r>
        <w:rPr>
          <w:rFonts w:ascii="Calibri" w:eastAsia="Calibri" w:hAnsi="Calibri" w:cs="Times New Roman"/>
          <w:color w:val="000000"/>
        </w:rPr>
        <w:t>,</w:t>
      </w:r>
      <w:r w:rsidRPr="001B2ADE">
        <w:rPr>
          <w:rFonts w:ascii="Calibri" w:eastAsia="Calibri" w:hAnsi="Calibri" w:cs="Times New Roman"/>
          <w:color w:val="000000"/>
        </w:rPr>
        <w:t xml:space="preserve"> resulting in growth that would not have been achievable in the classroom alone.</w:t>
      </w:r>
      <w:r w:rsidRPr="001B2ADE">
        <w:rPr>
          <w:rFonts w:ascii="Calibri" w:eastAsia="Calibri" w:hAnsi="Calibri" w:cs="Times New Roman"/>
          <w:color w:val="000000"/>
          <w:vertAlign w:val="superscript"/>
        </w:rPr>
        <w:endnoteReference w:id="126"/>
      </w:r>
    </w:p>
    <w:p w14:paraId="3760E3EA" w14:textId="77777777" w:rsidR="00C13F18" w:rsidRDefault="00C13F18" w:rsidP="00BB708D">
      <w:pPr>
        <w:rPr>
          <w:rFonts w:ascii="Calibri" w:eastAsia="Calibri" w:hAnsi="Calibri" w:cs="Times New Roman"/>
        </w:rPr>
      </w:pPr>
      <w:r w:rsidRPr="001B2ADE">
        <w:rPr>
          <w:rFonts w:ascii="Calibri" w:eastAsia="Calibri" w:hAnsi="Calibri" w:cs="Times New Roman"/>
        </w:rPr>
        <w:lastRenderedPageBreak/>
        <w:t xml:space="preserve">In some cases, organisations have </w:t>
      </w:r>
      <w:r>
        <w:rPr>
          <w:rFonts w:ascii="Calibri" w:eastAsia="Calibri" w:hAnsi="Calibri" w:cs="Times New Roman"/>
        </w:rPr>
        <w:t>provided</w:t>
      </w:r>
      <w:r w:rsidRPr="001B2ADE">
        <w:rPr>
          <w:rFonts w:ascii="Calibri" w:eastAsia="Calibri" w:hAnsi="Calibri" w:cs="Times New Roman"/>
        </w:rPr>
        <w:t xml:space="preserve"> targeted support to help students catch</w:t>
      </w:r>
      <w:r>
        <w:rPr>
          <w:rFonts w:ascii="Calibri" w:eastAsia="Calibri" w:hAnsi="Calibri" w:cs="Times New Roman"/>
        </w:rPr>
        <w:t xml:space="preserve"> </w:t>
      </w:r>
      <w:r w:rsidRPr="001B2ADE">
        <w:rPr>
          <w:rFonts w:ascii="Calibri" w:eastAsia="Calibri" w:hAnsi="Calibri" w:cs="Times New Roman"/>
        </w:rPr>
        <w:t>up outside of school settings</w:t>
      </w:r>
      <w:r>
        <w:rPr>
          <w:rFonts w:ascii="Calibri" w:eastAsia="Calibri" w:hAnsi="Calibri" w:cs="Times New Roman"/>
        </w:rPr>
        <w:t xml:space="preserve"> – for example, The Smith Family’s </w:t>
      </w:r>
      <w:r w:rsidRPr="00CA3C00">
        <w:rPr>
          <w:rFonts w:ascii="Calibri" w:eastAsia="Calibri" w:hAnsi="Calibri" w:cs="Times New Roman"/>
        </w:rPr>
        <w:t>Catch-Up Learning</w:t>
      </w:r>
      <w:r>
        <w:rPr>
          <w:rFonts w:ascii="Calibri" w:eastAsia="Calibri" w:hAnsi="Calibri" w:cs="Times New Roman"/>
          <w:i/>
        </w:rPr>
        <w:t xml:space="preserve"> </w:t>
      </w:r>
      <w:r>
        <w:rPr>
          <w:rFonts w:ascii="Calibri" w:eastAsia="Calibri" w:hAnsi="Calibri" w:cs="Times New Roman"/>
        </w:rPr>
        <w:t>program (see Case S</w:t>
      </w:r>
      <w:r w:rsidRPr="00C27AFD">
        <w:rPr>
          <w:rFonts w:ascii="Calibri" w:eastAsia="Calibri" w:hAnsi="Calibri" w:cs="Times New Roman"/>
        </w:rPr>
        <w:t>tudy 2).</w:t>
      </w:r>
    </w:p>
    <w:tbl>
      <w:tblPr>
        <w:tblStyle w:val="GridTable4-Accent41"/>
        <w:tblW w:w="9026" w:type="dxa"/>
        <w:tblLook w:val="0400" w:firstRow="0" w:lastRow="0" w:firstColumn="0" w:lastColumn="0" w:noHBand="0" w:noVBand="1"/>
      </w:tblPr>
      <w:tblGrid>
        <w:gridCol w:w="9026"/>
      </w:tblGrid>
      <w:tr w:rsidR="00C13F18" w:rsidRPr="00C27AFD" w14:paraId="1CBC0210"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left w:val="single" w:sz="12" w:space="0" w:color="FFCC59"/>
              <w:bottom w:val="single" w:sz="12" w:space="0" w:color="FFCC59"/>
              <w:right w:val="single" w:sz="12" w:space="0" w:color="FFCC59"/>
            </w:tcBorders>
            <w:shd w:val="clear" w:color="auto" w:fill="FFEABC"/>
          </w:tcPr>
          <w:p w14:paraId="1B145436" w14:textId="77777777" w:rsidR="00C13F18" w:rsidRPr="00C674B8" w:rsidRDefault="00C13F18">
            <w:pPr>
              <w:jc w:val="center"/>
              <w:rPr>
                <w:rFonts w:ascii="Calibri" w:eastAsia="Calibri" w:hAnsi="Calibri" w:cs="Arial"/>
                <w:b/>
                <w:color w:val="000000"/>
                <w:u w:val="single"/>
              </w:rPr>
            </w:pPr>
            <w:r w:rsidRPr="00C674B8">
              <w:rPr>
                <w:rFonts w:ascii="Calibri" w:eastAsia="Calibri" w:hAnsi="Calibri" w:cs="Arial"/>
                <w:b/>
                <w:color w:val="000000"/>
                <w:u w:val="single"/>
              </w:rPr>
              <w:t>Case Study 2: The Smith Family’s Catch-Up Learning program</w:t>
            </w:r>
          </w:p>
          <w:p w14:paraId="75EF6B0A" w14:textId="77777777" w:rsidR="00C13F18" w:rsidRPr="00171A71" w:rsidRDefault="00C13F18">
            <w:pPr>
              <w:rPr>
                <w:rFonts w:ascii="Calibri" w:eastAsia="Calibri" w:hAnsi="Calibri" w:cs="Arial"/>
                <w:b/>
                <w:color w:val="000000"/>
              </w:rPr>
            </w:pPr>
            <w:r w:rsidRPr="00BD3967">
              <w:rPr>
                <w:rFonts w:ascii="Calibri" w:eastAsia="Calibri" w:hAnsi="Calibri" w:cs="Arial"/>
                <w:color w:val="000000"/>
              </w:rPr>
              <w:t xml:space="preserve">The Smith Family conducted the Catch-Up Learning program in response to the COVID-19 pandemic. The program </w:t>
            </w:r>
            <w:r w:rsidRPr="00171A71">
              <w:rPr>
                <w:rFonts w:ascii="Calibri" w:eastAsia="Calibri" w:hAnsi="Calibri" w:cs="Arial"/>
                <w:color w:val="000000"/>
              </w:rPr>
              <w:t>was:</w:t>
            </w:r>
          </w:p>
          <w:p w14:paraId="7CEA4D26" w14:textId="77777777" w:rsidR="00C13F18" w:rsidRPr="00171A71" w:rsidRDefault="00C13F18" w:rsidP="00FA4F9F">
            <w:pPr>
              <w:numPr>
                <w:ilvl w:val="0"/>
                <w:numId w:val="72"/>
              </w:numPr>
              <w:spacing w:after="0"/>
              <w:contextualSpacing/>
              <w:rPr>
                <w:rFonts w:ascii="Calibri" w:eastAsia="Calibri" w:hAnsi="Calibri" w:cs="Arial"/>
                <w:b/>
                <w:color w:val="000000"/>
              </w:rPr>
            </w:pPr>
            <w:r w:rsidRPr="00171A71">
              <w:rPr>
                <w:rFonts w:ascii="Calibri" w:eastAsia="Calibri" w:hAnsi="Calibri" w:cs="Arial"/>
                <w:color w:val="000000"/>
              </w:rPr>
              <w:t>an online home-based tutoring program for students in Years 4 to 8</w:t>
            </w:r>
          </w:p>
          <w:p w14:paraId="439EA803" w14:textId="77777777" w:rsidR="00C13F18" w:rsidRPr="00171A71" w:rsidRDefault="00C13F18" w:rsidP="00FA4F9F">
            <w:pPr>
              <w:numPr>
                <w:ilvl w:val="0"/>
                <w:numId w:val="72"/>
              </w:numPr>
              <w:spacing w:after="0"/>
              <w:contextualSpacing/>
              <w:rPr>
                <w:rFonts w:ascii="Calibri" w:eastAsia="Calibri" w:hAnsi="Calibri" w:cs="Arial"/>
                <w:b/>
                <w:color w:val="000000"/>
              </w:rPr>
            </w:pPr>
            <w:r w:rsidRPr="00171A71">
              <w:rPr>
                <w:rFonts w:ascii="Calibri" w:eastAsia="Calibri" w:hAnsi="Calibri" w:cs="Arial"/>
                <w:color w:val="000000"/>
              </w:rPr>
              <w:t>delivered by qualified teachers who provided one-on-one sessions in literacy and numeracy three times a week over a 20-week period</w:t>
            </w:r>
          </w:p>
          <w:p w14:paraId="38A042A6" w14:textId="77777777" w:rsidR="00C13F18" w:rsidRPr="00171A71" w:rsidRDefault="00C13F18" w:rsidP="00FA4F9F">
            <w:pPr>
              <w:numPr>
                <w:ilvl w:val="0"/>
                <w:numId w:val="72"/>
              </w:numPr>
              <w:spacing w:after="0"/>
              <w:contextualSpacing/>
              <w:rPr>
                <w:rFonts w:ascii="Calibri" w:eastAsia="Calibri" w:hAnsi="Calibri" w:cs="Arial"/>
                <w:b/>
                <w:color w:val="000000"/>
              </w:rPr>
            </w:pPr>
            <w:r w:rsidRPr="00171A71">
              <w:rPr>
                <w:rFonts w:ascii="Calibri" w:eastAsia="Calibri" w:hAnsi="Calibri" w:cs="Arial"/>
                <w:color w:val="000000"/>
              </w:rPr>
              <w:t>aimed at students experiencing financial disadvantage who were part of The Smith Family’s Learning for Life program and were struggling in literacy and numeracy</w:t>
            </w:r>
          </w:p>
          <w:p w14:paraId="77299FAF" w14:textId="77777777" w:rsidR="00C13F18" w:rsidRPr="00171A71" w:rsidRDefault="00C13F18" w:rsidP="00FA4F9F">
            <w:pPr>
              <w:numPr>
                <w:ilvl w:val="0"/>
                <w:numId w:val="72"/>
              </w:numPr>
              <w:contextualSpacing/>
              <w:rPr>
                <w:rFonts w:ascii="Calibri" w:eastAsia="Calibri" w:hAnsi="Calibri" w:cs="Arial"/>
                <w:b/>
                <w:color w:val="000000"/>
              </w:rPr>
            </w:pPr>
            <w:r w:rsidRPr="00171A71">
              <w:rPr>
                <w:rFonts w:ascii="Calibri" w:eastAsia="Calibri" w:hAnsi="Calibri" w:cs="Arial"/>
                <w:color w:val="000000"/>
              </w:rPr>
              <w:t>trialled in late 2020 to mid-2021 and then expanded into a second trial in 2022.</w:t>
            </w:r>
          </w:p>
          <w:p w14:paraId="12E0046C" w14:textId="77777777" w:rsidR="00C13F18" w:rsidRPr="00171A71" w:rsidRDefault="00C13F18">
            <w:pPr>
              <w:ind w:left="720"/>
              <w:contextualSpacing/>
              <w:rPr>
                <w:rFonts w:ascii="Calibri" w:eastAsia="Calibri" w:hAnsi="Calibri" w:cs="Arial"/>
                <w:b/>
                <w:color w:val="000000"/>
              </w:rPr>
            </w:pPr>
          </w:p>
          <w:p w14:paraId="371662D9" w14:textId="32216F6A" w:rsidR="00C13F18" w:rsidRPr="00BD3967" w:rsidRDefault="00C13F18">
            <w:pPr>
              <w:rPr>
                <w:rFonts w:ascii="Calibri" w:eastAsia="Calibri" w:hAnsi="Calibri" w:cs="Arial"/>
                <w:b/>
                <w:color w:val="000000"/>
              </w:rPr>
            </w:pPr>
            <w:r w:rsidRPr="00171A71">
              <w:rPr>
                <w:rFonts w:ascii="Calibri" w:eastAsia="Calibri" w:hAnsi="Calibri" w:cs="Arial"/>
                <w:color w:val="000000"/>
              </w:rPr>
              <w:t xml:space="preserve">Students were from across Australia. One in five were First Nations students and almost half of participating students had </w:t>
            </w:r>
            <w:r w:rsidR="00B271F2">
              <w:rPr>
                <w:rFonts w:ascii="Calibri" w:eastAsia="Calibri" w:hAnsi="Calibri" w:cs="Arial"/>
                <w:color w:val="000000"/>
              </w:rPr>
              <w:t>“health or disabilit</w:t>
            </w:r>
            <w:r w:rsidR="00A22FAF">
              <w:rPr>
                <w:rFonts w:ascii="Calibri" w:eastAsia="Calibri" w:hAnsi="Calibri" w:cs="Arial"/>
                <w:color w:val="000000"/>
              </w:rPr>
              <w:t>y issue/s</w:t>
            </w:r>
            <w:r w:rsidR="0027662E">
              <w:rPr>
                <w:rFonts w:ascii="Calibri" w:eastAsia="Calibri" w:hAnsi="Calibri" w:cs="Arial"/>
                <w:color w:val="000000"/>
              </w:rPr>
              <w:t>.</w:t>
            </w:r>
            <w:r w:rsidR="00A22FAF">
              <w:rPr>
                <w:rFonts w:ascii="Calibri" w:eastAsia="Calibri" w:hAnsi="Calibri" w:cs="Arial"/>
                <w:color w:val="000000"/>
              </w:rPr>
              <w:t>”</w:t>
            </w:r>
            <w:r w:rsidRPr="00171A71">
              <w:rPr>
                <w:rFonts w:ascii="Calibri" w:eastAsia="Calibri" w:hAnsi="Calibri" w:cs="Arial"/>
                <w:color w:val="000000"/>
              </w:rPr>
              <w:t xml:space="preserve"> By the end of the Catch-Up Learning pilot, 67 per cent of students achieved higher than expected progress in numeracy, and 53 per cent of students achieved higher than expected progress in literacy. Program completion</w:t>
            </w:r>
            <w:r w:rsidRPr="00BD3967">
              <w:rPr>
                <w:rFonts w:ascii="Calibri" w:eastAsia="Calibri" w:hAnsi="Calibri" w:cs="Arial"/>
                <w:color w:val="000000"/>
              </w:rPr>
              <w:t xml:space="preserve"> was also high, at 83 per cent, and average program attendance for students who completed the program was also high, at 86 per cent. The evaluation of the Catch-Up Learning program trials shows the impact that catch-up tutoring can have for students who fall behind.</w:t>
            </w:r>
          </w:p>
          <w:p w14:paraId="70DB00D6" w14:textId="77777777" w:rsidR="00C13F18" w:rsidRPr="0025136F" w:rsidRDefault="00C13F18">
            <w:pPr>
              <w:rPr>
                <w:rFonts w:ascii="Calibri" w:eastAsia="Calibri" w:hAnsi="Calibri" w:cs="Arial"/>
                <w:b/>
                <w:color w:val="000000"/>
                <w:sz w:val="20"/>
                <w:szCs w:val="20"/>
              </w:rPr>
            </w:pPr>
            <w:r w:rsidRPr="00DE02F3">
              <w:rPr>
                <w:rFonts w:ascii="Calibri" w:eastAsia="Calibri" w:hAnsi="Calibri" w:cs="Arial"/>
                <w:color w:val="000000"/>
                <w:sz w:val="20"/>
                <w:szCs w:val="20"/>
              </w:rPr>
              <w:t>Source: The Smith Family (2022)</w:t>
            </w:r>
            <w:r w:rsidRPr="00DE02F3">
              <w:rPr>
                <w:rFonts w:ascii="Calibri" w:eastAsia="Calibri" w:hAnsi="Calibri" w:cs="Arial"/>
                <w:sz w:val="20"/>
                <w:szCs w:val="20"/>
              </w:rPr>
              <w:t xml:space="preserve"> </w:t>
            </w:r>
            <w:hyperlink r:id="rId40" w:history="1">
              <w:r w:rsidRPr="00DE02F3">
                <w:rPr>
                  <w:rFonts w:ascii="Calibri" w:eastAsia="Calibri" w:hAnsi="Calibri" w:cs="Arial"/>
                  <w:i/>
                  <w:color w:val="01698C"/>
                  <w:sz w:val="20"/>
                  <w:szCs w:val="20"/>
                  <w:u w:val="single"/>
                </w:rPr>
                <w:t xml:space="preserve">The Catch-Up Learning program: </w:t>
              </w:r>
              <w:r>
                <w:rPr>
                  <w:rFonts w:ascii="Calibri" w:eastAsia="Calibri" w:hAnsi="Calibri" w:cs="Arial"/>
                  <w:i/>
                  <w:color w:val="01698C"/>
                  <w:sz w:val="20"/>
                  <w:szCs w:val="20"/>
                  <w:u w:val="single"/>
                </w:rPr>
                <w:t>s</w:t>
              </w:r>
              <w:r w:rsidRPr="00DE02F3">
                <w:rPr>
                  <w:rFonts w:ascii="Calibri" w:eastAsia="Calibri" w:hAnsi="Calibri" w:cs="Arial"/>
                  <w:i/>
                  <w:color w:val="01698C"/>
                  <w:sz w:val="20"/>
                  <w:szCs w:val="20"/>
                  <w:u w:val="single"/>
                </w:rPr>
                <w:t>upporting students experiencing disadvantage through online tutoring at home</w:t>
              </w:r>
            </w:hyperlink>
            <w:r w:rsidRPr="00604EE1">
              <w:rPr>
                <w:rFonts w:ascii="Calibri" w:eastAsia="Calibri" w:hAnsi="Calibri" w:cs="Arial"/>
                <w:color w:val="000000"/>
                <w:sz w:val="20"/>
                <w:szCs w:val="20"/>
              </w:rPr>
              <w:t xml:space="preserve">, </w:t>
            </w:r>
            <w:r w:rsidRPr="00546057">
              <w:rPr>
                <w:rFonts w:ascii="Calibri" w:eastAsia="Calibri" w:hAnsi="Calibri" w:cs="Arial"/>
                <w:color w:val="000000"/>
                <w:sz w:val="20"/>
                <w:szCs w:val="20"/>
              </w:rPr>
              <w:t>The Smith Family, accessed 27</w:t>
            </w:r>
            <w:r w:rsidRPr="00546057">
              <w:rPr>
                <w:rFonts w:eastAsia="Calibri" w:cs="Arial"/>
                <w:color w:val="000000"/>
                <w:sz w:val="20"/>
                <w:szCs w:val="20"/>
              </w:rPr>
              <w:t xml:space="preserve"> October</w:t>
            </w:r>
            <w:r w:rsidRPr="00DE02F3">
              <w:rPr>
                <w:rFonts w:ascii="Calibri" w:eastAsia="Calibri" w:hAnsi="Calibri" w:cs="Arial"/>
                <w:color w:val="000000"/>
                <w:sz w:val="20"/>
                <w:szCs w:val="20"/>
              </w:rPr>
              <w:t xml:space="preserve"> 2023.</w:t>
            </w:r>
          </w:p>
        </w:tc>
      </w:tr>
    </w:tbl>
    <w:p w14:paraId="73A7DE13" w14:textId="2D44FD20" w:rsidR="00C13F18" w:rsidRDefault="00C13F18" w:rsidP="00BB708D">
      <w:pPr>
        <w:spacing w:before="240"/>
        <w:rPr>
          <w:rFonts w:ascii="Calibri" w:eastAsia="Calibri" w:hAnsi="Calibri" w:cs="Times New Roman"/>
          <w:color w:val="000000"/>
        </w:rPr>
      </w:pPr>
      <w:r w:rsidRPr="00C27AFD">
        <w:rPr>
          <w:rFonts w:ascii="Calibri" w:eastAsia="Calibri" w:hAnsi="Calibri" w:cs="Times New Roman"/>
          <w:color w:val="000000"/>
        </w:rPr>
        <w:t>Some students will require Tier 3 support, which is more intensive instructional support and can be provided through increased frequency and longer periods of instruction. It is generally provided to smaller group</w:t>
      </w:r>
      <w:r>
        <w:rPr>
          <w:rFonts w:ascii="Calibri" w:eastAsia="Calibri" w:hAnsi="Calibri" w:cs="Times New Roman"/>
          <w:color w:val="000000"/>
        </w:rPr>
        <w:t>s</w:t>
      </w:r>
      <w:r w:rsidRPr="00C27AFD">
        <w:rPr>
          <w:rFonts w:ascii="Calibri" w:eastAsia="Calibri" w:hAnsi="Calibri" w:cs="Times New Roman"/>
          <w:color w:val="000000"/>
        </w:rPr>
        <w:t xml:space="preserve"> or </w:t>
      </w:r>
      <w:r w:rsidRPr="00E82A6F">
        <w:rPr>
          <w:rFonts w:ascii="Calibri" w:eastAsia="Calibri" w:hAnsi="Calibri" w:cs="Times New Roman"/>
          <w:color w:val="000000"/>
        </w:rPr>
        <w:t>one</w:t>
      </w:r>
      <w:r>
        <w:rPr>
          <w:rFonts w:ascii="Calibri" w:eastAsia="Calibri" w:hAnsi="Calibri" w:cs="Times New Roman"/>
          <w:color w:val="000000"/>
        </w:rPr>
        <w:t xml:space="preserve"> </w:t>
      </w:r>
      <w:r w:rsidRPr="00E82A6F">
        <w:rPr>
          <w:rFonts w:ascii="Calibri" w:eastAsia="Calibri" w:hAnsi="Calibri" w:cs="Times New Roman"/>
          <w:color w:val="000000"/>
        </w:rPr>
        <w:t>on</w:t>
      </w:r>
      <w:r>
        <w:rPr>
          <w:rFonts w:ascii="Calibri" w:eastAsia="Calibri" w:hAnsi="Calibri" w:cs="Times New Roman"/>
          <w:color w:val="000000"/>
        </w:rPr>
        <w:t xml:space="preserve"> </w:t>
      </w:r>
      <w:r w:rsidRPr="00E82A6F">
        <w:rPr>
          <w:rFonts w:ascii="Calibri" w:eastAsia="Calibri" w:hAnsi="Calibri" w:cs="Times New Roman"/>
          <w:color w:val="000000"/>
        </w:rPr>
        <w:t>one</w:t>
      </w:r>
      <w:r w:rsidRPr="00C27AFD">
        <w:rPr>
          <w:rFonts w:ascii="Calibri" w:eastAsia="Calibri" w:hAnsi="Calibri" w:cs="Times New Roman"/>
          <w:color w:val="000000"/>
        </w:rPr>
        <w:t xml:space="preserve">, so that teaching can be tailored to the individual. It may also involve the use of more specialised teachers to provide this </w:t>
      </w:r>
      <w:r>
        <w:rPr>
          <w:rFonts w:ascii="Calibri" w:eastAsia="Calibri" w:hAnsi="Calibri" w:cs="Times New Roman"/>
          <w:color w:val="000000"/>
        </w:rPr>
        <w:t>additional</w:t>
      </w:r>
      <w:r w:rsidRPr="00C27AFD">
        <w:rPr>
          <w:rFonts w:ascii="Calibri" w:eastAsia="Calibri" w:hAnsi="Calibri" w:cs="Times New Roman"/>
          <w:color w:val="000000"/>
        </w:rPr>
        <w:t xml:space="preserve"> support, such as literacy specialists or qualified special educators depending on the student</w:t>
      </w:r>
      <w:r>
        <w:rPr>
          <w:rFonts w:ascii="Calibri" w:eastAsia="Calibri" w:hAnsi="Calibri" w:cs="Times New Roman"/>
          <w:color w:val="000000"/>
        </w:rPr>
        <w:t>’</w:t>
      </w:r>
      <w:r w:rsidRPr="00C27AFD">
        <w:rPr>
          <w:rFonts w:ascii="Calibri" w:eastAsia="Calibri" w:hAnsi="Calibri" w:cs="Times New Roman"/>
          <w:color w:val="000000"/>
        </w:rPr>
        <w:t>s needs.</w:t>
      </w:r>
    </w:p>
    <w:p w14:paraId="09FF7CEF" w14:textId="28507DC3" w:rsidR="00C13F18" w:rsidRDefault="00C13F18" w:rsidP="00BB708D">
      <w:pPr>
        <w:rPr>
          <w:rFonts w:ascii="Calibri" w:eastAsia="Calibri" w:hAnsi="Calibri" w:cs="Times New Roman"/>
        </w:rPr>
      </w:pPr>
      <w:r w:rsidRPr="00A30845">
        <w:rPr>
          <w:rFonts w:ascii="Calibri" w:eastAsia="Calibri" w:hAnsi="Calibri" w:cs="Times New Roman"/>
        </w:rPr>
        <w:t>The provision of targeted and intensive support can also be an effective part of an inclusive model of education, as it can be used to adapt teaching practices and layer support according to student need.</w:t>
      </w:r>
      <w:r w:rsidRPr="001B2ADE">
        <w:rPr>
          <w:rFonts w:ascii="Calibri" w:eastAsia="Calibri" w:hAnsi="Calibri" w:cs="Times New Roman"/>
        </w:rPr>
        <w:t xml:space="preserve"> This approach was strongly supported as effective for lifting outcomes of students with disability in submissions from the Centre for Inclusive Education, Australian Association of Special Education, Queensland Advocacy for Inclusion</w:t>
      </w:r>
      <w:r>
        <w:rPr>
          <w:rFonts w:ascii="Calibri" w:eastAsia="Calibri" w:hAnsi="Calibri" w:cs="Times New Roman"/>
        </w:rPr>
        <w:t>,</w:t>
      </w:r>
      <w:r w:rsidRPr="001B2ADE">
        <w:rPr>
          <w:rFonts w:ascii="Calibri" w:eastAsia="Calibri" w:hAnsi="Calibri" w:cs="Times New Roman"/>
        </w:rPr>
        <w:t xml:space="preserve"> and Code R</w:t>
      </w:r>
      <w:r w:rsidR="00960DE1">
        <w:rPr>
          <w:rFonts w:ascii="Calibri" w:eastAsia="Calibri" w:hAnsi="Calibri" w:cs="Times New Roman"/>
        </w:rPr>
        <w:t>E</w:t>
      </w:r>
      <w:r w:rsidRPr="001B2ADE">
        <w:rPr>
          <w:rFonts w:ascii="Calibri" w:eastAsia="Calibri" w:hAnsi="Calibri" w:cs="Times New Roman"/>
        </w:rPr>
        <w:t>aD Dyslexia Network.</w:t>
      </w:r>
    </w:p>
    <w:p w14:paraId="2968A462" w14:textId="382EE119" w:rsidR="00C13F18" w:rsidRDefault="00C13F18" w:rsidP="00BB708D">
      <w:pPr>
        <w:rPr>
          <w:rFonts w:ascii="Calibri" w:eastAsia="Calibri" w:hAnsi="Calibri" w:cs="Times New Roman"/>
        </w:rPr>
      </w:pPr>
      <w:r w:rsidRPr="00A30845">
        <w:rPr>
          <w:rFonts w:ascii="Calibri" w:eastAsia="Calibri" w:hAnsi="Calibri" w:cs="Times New Roman"/>
        </w:rPr>
        <w:t>It is crucial that targeted and intensive support is provided within a school’s core comprehensive and coordinated approach to supporting students and improving learning outcomes</w:t>
      </w:r>
      <w:r w:rsidRPr="001B2ADE">
        <w:rPr>
          <w:rFonts w:ascii="Calibri" w:eastAsia="Calibri" w:hAnsi="Calibri" w:cs="Times New Roman"/>
        </w:rPr>
        <w:t>. A standalone catch-up tutoring program that is not part of a fully implemented model</w:t>
      </w:r>
      <w:r w:rsidRPr="1D8654F9" w:rsidDel="4CA351E9">
        <w:rPr>
          <w:rFonts w:ascii="Calibri" w:eastAsia="Calibri" w:hAnsi="Calibri" w:cs="Times New Roman"/>
        </w:rPr>
        <w:t xml:space="preserve"> </w:t>
      </w:r>
      <w:r w:rsidRPr="001B2ADE">
        <w:rPr>
          <w:rFonts w:ascii="Calibri" w:eastAsia="Calibri" w:hAnsi="Calibri" w:cs="Times New Roman"/>
        </w:rPr>
        <w:t xml:space="preserve">is insufficient to achieve the change required to close learning gaps. </w:t>
      </w:r>
      <w:r w:rsidRPr="00A30845">
        <w:rPr>
          <w:rFonts w:ascii="Calibri" w:eastAsia="Calibri" w:hAnsi="Calibri" w:cs="Times New Roman"/>
        </w:rPr>
        <w:t>The effectiveness of small-group catch-up tutoring can be influenced by the fidelity of implementation, such as how it is staffed, the frequency of sessions, effective student grouping and regular assessment to monitor student progress</w:t>
      </w:r>
      <w:r w:rsidRPr="001B2ADE">
        <w:rPr>
          <w:rFonts w:ascii="Calibri" w:eastAsia="Calibri" w:hAnsi="Calibri" w:cs="Times New Roman"/>
        </w:rPr>
        <w:t>.</w:t>
      </w:r>
      <w:r w:rsidRPr="001B2ADE">
        <w:rPr>
          <w:rFonts w:ascii="Calibri" w:eastAsia="Calibri" w:hAnsi="Calibri" w:cs="Times New Roman"/>
          <w:vertAlign w:val="superscript"/>
        </w:rPr>
        <w:endnoteReference w:id="127"/>
      </w:r>
      <w:r w:rsidRPr="4144A03D">
        <w:rPr>
          <w:rFonts w:ascii="Calibri" w:eastAsia="Calibri" w:hAnsi="Calibri" w:cs="Times New Roman"/>
        </w:rPr>
        <w:t xml:space="preserve"> </w:t>
      </w:r>
      <w:r w:rsidRPr="00A30845">
        <w:rPr>
          <w:rFonts w:ascii="Calibri" w:eastAsia="Calibri" w:hAnsi="Calibri" w:cs="Times New Roman"/>
        </w:rPr>
        <w:t>This type of reform can be particularly challenging in the context of workforce shortages and already high teacher workloads.</w:t>
      </w:r>
      <w:r w:rsidRPr="1D8654F9">
        <w:rPr>
          <w:rFonts w:ascii="Calibri" w:eastAsia="Calibri" w:hAnsi="Calibri" w:cs="Times New Roman"/>
        </w:rPr>
        <w:t xml:space="preserve"> Systems and schools </w:t>
      </w:r>
      <w:r w:rsidDel="009B0C56">
        <w:rPr>
          <w:rFonts w:ascii="Calibri" w:eastAsia="Calibri" w:hAnsi="Calibri" w:cs="Times New Roman"/>
        </w:rPr>
        <w:t xml:space="preserve">should </w:t>
      </w:r>
      <w:r w:rsidRPr="1D8654F9">
        <w:rPr>
          <w:rFonts w:ascii="Calibri" w:eastAsia="Calibri" w:hAnsi="Calibri" w:cs="Times New Roman"/>
        </w:rPr>
        <w:t xml:space="preserve">factor in these issues when </w:t>
      </w:r>
      <w:r w:rsidDel="009B0C56">
        <w:rPr>
          <w:rFonts w:ascii="Calibri" w:eastAsia="Calibri" w:hAnsi="Calibri" w:cs="Times New Roman"/>
        </w:rPr>
        <w:t>consider</w:t>
      </w:r>
      <w:r w:rsidRPr="1D8654F9">
        <w:rPr>
          <w:rFonts w:ascii="Calibri" w:eastAsia="Calibri" w:hAnsi="Calibri" w:cs="Times New Roman"/>
        </w:rPr>
        <w:t>ing</w:t>
      </w:r>
      <w:r w:rsidDel="009B0C56">
        <w:rPr>
          <w:rFonts w:ascii="Calibri" w:eastAsia="Calibri" w:hAnsi="Calibri" w:cs="Times New Roman"/>
        </w:rPr>
        <w:t xml:space="preserve"> the most effective ways to implement MTSS, including catch-up tutoring, and this can be an area of focus as MTSS is rolled out systematically across schools.</w:t>
      </w:r>
      <w:r w:rsidDel="009B0C56">
        <w:rPr>
          <w:rStyle w:val="EndnoteReference"/>
          <w:rFonts w:ascii="Calibri" w:eastAsia="Calibri" w:hAnsi="Calibri" w:cs="Times New Roman"/>
        </w:rPr>
        <w:endnoteReference w:id="128"/>
      </w:r>
    </w:p>
    <w:tbl>
      <w:tblPr>
        <w:tblStyle w:val="GridTable6Colorful-Accent11"/>
        <w:tblW w:w="9026" w:type="dxa"/>
        <w:tblLook w:val="0400" w:firstRow="0" w:lastRow="0" w:firstColumn="0" w:lastColumn="0" w:noHBand="0" w:noVBand="1"/>
      </w:tblPr>
      <w:tblGrid>
        <w:gridCol w:w="9026"/>
      </w:tblGrid>
      <w:tr w:rsidR="00C13F18" w14:paraId="13F4CE1E"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2E7708FD" w14:textId="77777777" w:rsidR="00C13F18" w:rsidRPr="00C674B8" w:rsidRDefault="00C13F18">
            <w:pPr>
              <w:jc w:val="center"/>
              <w:rPr>
                <w:rFonts w:ascii="Calibri" w:eastAsia="Calibri" w:hAnsi="Calibri" w:cs="Arial"/>
                <w:b/>
                <w:color w:val="000000"/>
                <w:u w:val="single"/>
              </w:rPr>
            </w:pPr>
            <w:r w:rsidRPr="00C674B8">
              <w:rPr>
                <w:rFonts w:ascii="Calibri" w:eastAsia="Calibri" w:hAnsi="Calibri" w:cs="Arial"/>
                <w:b/>
                <w:color w:val="000000"/>
                <w:u w:val="single"/>
              </w:rPr>
              <w:lastRenderedPageBreak/>
              <w:t>RECOMMENDATION 1A</w:t>
            </w:r>
          </w:p>
          <w:p w14:paraId="27A08D08" w14:textId="17707503" w:rsidR="00C13F18" w:rsidRPr="008B7263" w:rsidRDefault="00C13F18">
            <w:pPr>
              <w:rPr>
                <w:rFonts w:ascii="Calibri" w:eastAsia="Calibri" w:hAnsi="Calibri" w:cs="Times New Roman"/>
                <w:b/>
                <w:color w:val="000000"/>
              </w:rPr>
            </w:pPr>
            <w:r w:rsidRPr="008B7263">
              <w:rPr>
                <w:rFonts w:ascii="Calibri" w:eastAsia="Calibri" w:hAnsi="Calibri" w:cs="Times New Roman"/>
                <w:color w:val="000000"/>
              </w:rPr>
              <w:t>To improve student outcomes, the Panel recommends that all governments</w:t>
            </w:r>
            <w:r>
              <w:rPr>
                <w:rFonts w:ascii="Calibri" w:eastAsia="Calibri" w:hAnsi="Calibri" w:cs="Times New Roman"/>
                <w:color w:val="000000"/>
              </w:rPr>
              <w:t>, school systems</w:t>
            </w:r>
            <w:r w:rsidRPr="008B7263">
              <w:rPr>
                <w:rFonts w:ascii="Calibri" w:eastAsia="Calibri" w:hAnsi="Calibri" w:cs="Times New Roman"/>
                <w:color w:val="000000"/>
              </w:rPr>
              <w:t xml:space="preserve"> </w:t>
            </w:r>
            <w:r>
              <w:rPr>
                <w:rFonts w:ascii="Calibri" w:eastAsia="Calibri" w:hAnsi="Calibri" w:cs="Times New Roman"/>
                <w:color w:val="000000"/>
              </w:rPr>
              <w:t>and approved authorities</w:t>
            </w:r>
            <w:r w:rsidRPr="008B7263">
              <w:rPr>
                <w:rFonts w:ascii="Calibri" w:eastAsia="Calibri" w:hAnsi="Calibri" w:cs="Times New Roman"/>
                <w:color w:val="000000"/>
              </w:rPr>
              <w:t xml:space="preserve"> embed the use of a multi-tiered system of supports framework for student learning across all schools to ensure that:</w:t>
            </w:r>
          </w:p>
          <w:p w14:paraId="554F2B72" w14:textId="4978B0BD" w:rsidR="00C13F18" w:rsidRPr="008B7263" w:rsidRDefault="00C13F18" w:rsidP="00F73609">
            <w:pPr>
              <w:numPr>
                <w:ilvl w:val="0"/>
                <w:numId w:val="89"/>
              </w:numPr>
              <w:spacing w:after="0"/>
              <w:textAlignment w:val="baseline"/>
              <w:rPr>
                <w:rFonts w:ascii="Calibri" w:eastAsia="Times New Roman" w:hAnsi="Calibri" w:cs="Calibri"/>
                <w:b/>
                <w:color w:val="000000"/>
                <w:lang w:eastAsia="en-AU"/>
              </w:rPr>
            </w:pPr>
            <w:r w:rsidRPr="008B7263">
              <w:rPr>
                <w:rFonts w:ascii="Calibri" w:eastAsia="Times New Roman" w:hAnsi="Calibri" w:cs="Calibri"/>
                <w:color w:val="000000"/>
                <w:lang w:eastAsia="en-AU"/>
              </w:rPr>
              <w:t>all students receive high-quality Tier 1 classroom instruction</w:t>
            </w:r>
          </w:p>
          <w:p w14:paraId="59428F73" w14:textId="77777777" w:rsidR="00C13F18" w:rsidRPr="008B7263" w:rsidRDefault="00C13F18" w:rsidP="00F73609">
            <w:pPr>
              <w:numPr>
                <w:ilvl w:val="0"/>
                <w:numId w:val="89"/>
              </w:numPr>
              <w:spacing w:after="0"/>
              <w:textAlignment w:val="baseline"/>
              <w:rPr>
                <w:rFonts w:ascii="Calibri" w:eastAsia="Times New Roman" w:hAnsi="Calibri" w:cs="Calibri"/>
                <w:b/>
                <w:color w:val="000000"/>
                <w:lang w:eastAsia="en-AU"/>
              </w:rPr>
            </w:pPr>
            <w:r w:rsidRPr="008B7263">
              <w:rPr>
                <w:rFonts w:ascii="Calibri" w:eastAsia="Times New Roman" w:hAnsi="Calibri" w:cs="Calibri"/>
                <w:color w:val="000000"/>
                <w:lang w:eastAsia="en-AU"/>
              </w:rPr>
              <w:t>all students are regularly screened from Foundation Y</w:t>
            </w:r>
            <w:r w:rsidRPr="008B7263" w:rsidDel="00796DC0">
              <w:rPr>
                <w:rFonts w:ascii="Calibri" w:eastAsia="Times New Roman" w:hAnsi="Calibri" w:cs="Calibri"/>
                <w:color w:val="000000"/>
                <w:lang w:eastAsia="en-AU"/>
              </w:rPr>
              <w:t>ear</w:t>
            </w:r>
            <w:r w:rsidRPr="008B7263">
              <w:rPr>
                <w:rFonts w:ascii="Calibri" w:eastAsia="Times New Roman" w:hAnsi="Calibri" w:cs="Calibri"/>
                <w:color w:val="000000"/>
                <w:lang w:eastAsia="en-AU"/>
              </w:rPr>
              <w:t>,</w:t>
            </w:r>
            <w:r w:rsidRPr="008B7263" w:rsidDel="00F60C55">
              <w:rPr>
                <w:rFonts w:ascii="Calibri" w:eastAsia="Times New Roman" w:hAnsi="Calibri" w:cs="Calibri"/>
                <w:color w:val="000000"/>
                <w:lang w:eastAsia="en-AU"/>
              </w:rPr>
              <w:t xml:space="preserve"> </w:t>
            </w:r>
            <w:r w:rsidRPr="008B7263">
              <w:rPr>
                <w:rFonts w:ascii="Calibri" w:eastAsia="Times New Roman" w:hAnsi="Calibri" w:cs="Calibri"/>
                <w:color w:val="000000"/>
                <w:lang w:eastAsia="en-AU"/>
              </w:rPr>
              <w:t>with systems nominating their screening methods to identify where additional support is required</w:t>
            </w:r>
          </w:p>
          <w:p w14:paraId="69862337" w14:textId="77777777" w:rsidR="00C13F18" w:rsidRPr="00FE6E66" w:rsidRDefault="00C13F18" w:rsidP="00F73609">
            <w:pPr>
              <w:numPr>
                <w:ilvl w:val="0"/>
                <w:numId w:val="89"/>
              </w:numPr>
              <w:spacing w:after="160"/>
              <w:contextualSpacing/>
              <w:rPr>
                <w:rFonts w:ascii="Calibri" w:eastAsia="Calibri" w:hAnsi="Calibri" w:cs="Times New Roman"/>
                <w:b/>
                <w:color w:val="000000"/>
              </w:rPr>
            </w:pPr>
            <w:r w:rsidRPr="008B7263">
              <w:rPr>
                <w:rFonts w:ascii="Calibri" w:eastAsia="Calibri" w:hAnsi="Calibri" w:cs="Calibri"/>
                <w:color w:val="000000"/>
              </w:rPr>
              <w:t>all students who need additional support to catch up will access targeted and intensive evidence-based Tier 2 and 3 supports, including small-group or individual ‘catch-up’ tutoring with adequate dosage</w:t>
            </w:r>
            <w:r w:rsidRPr="008B7263">
              <w:rPr>
                <w:rFonts w:ascii="Calibri" w:eastAsia="Calibri" w:hAnsi="Calibri" w:cs="Times New Roman"/>
                <w:color w:val="000000"/>
              </w:rPr>
              <w:t>.</w:t>
            </w:r>
          </w:p>
          <w:p w14:paraId="74EDF977" w14:textId="77777777" w:rsidR="00FC2A4D" w:rsidRPr="00485F51" w:rsidRDefault="00FC2A4D" w:rsidP="00485F51">
            <w:pPr>
              <w:spacing w:after="160"/>
              <w:ind w:left="360"/>
              <w:contextualSpacing/>
              <w:rPr>
                <w:rFonts w:ascii="Calibri" w:eastAsia="Calibri" w:hAnsi="Calibri" w:cs="Times New Roman"/>
                <w:b/>
                <w:color w:val="000000"/>
              </w:rPr>
            </w:pPr>
          </w:p>
          <w:p w14:paraId="5A01D929" w14:textId="20B96CD0" w:rsidR="00C13F18" w:rsidRPr="00812ADD" w:rsidRDefault="00430C0E" w:rsidP="00485F51">
            <w:pPr>
              <w:spacing w:after="160"/>
              <w:contextualSpacing/>
              <w:rPr>
                <w:rFonts w:ascii="Calibri" w:eastAsia="Calibri" w:hAnsi="Calibri" w:cs="Times New Roman"/>
                <w:b/>
                <w:color w:val="000000"/>
              </w:rPr>
            </w:pPr>
            <w:r>
              <w:rPr>
                <w:rFonts w:ascii="Calibri" w:eastAsia="Calibri" w:hAnsi="Calibri" w:cs="Times New Roman"/>
                <w:color w:val="000000" w:themeColor="text1"/>
              </w:rPr>
              <w:t>T</w:t>
            </w:r>
            <w:r w:rsidR="00C13F18" w:rsidRPr="1D8654F9">
              <w:rPr>
                <w:rFonts w:ascii="Calibri" w:eastAsia="Calibri" w:hAnsi="Calibri" w:cs="Times New Roman"/>
                <w:color w:val="000000" w:themeColor="text1"/>
              </w:rPr>
              <w:t xml:space="preserve">o support implementation fidelity, all governments should implement </w:t>
            </w:r>
            <w:r w:rsidR="00C13F18" w:rsidRPr="1D8654F9">
              <w:rPr>
                <w:rFonts w:ascii="Calibri" w:eastAsia="Calibri" w:hAnsi="Calibri" w:cs="Calibri"/>
                <w:i/>
                <w:color w:val="000000" w:themeColor="text1"/>
              </w:rPr>
              <w:t>Strong Beginnings: Report of the Teacher Education Expert Panel</w:t>
            </w:r>
            <w:r w:rsidR="00C13F18" w:rsidRPr="1D8654F9">
              <w:rPr>
                <w:rFonts w:ascii="Calibri" w:eastAsia="Calibri" w:hAnsi="Calibri" w:cs="Calibri"/>
                <w:color w:val="000000" w:themeColor="text1"/>
              </w:rPr>
              <w:t>, to ensure teachers have knowledge of the evidence-based practices that have the greatest impact on student learning.</w:t>
            </w:r>
          </w:p>
        </w:tc>
      </w:tr>
    </w:tbl>
    <w:p w14:paraId="31940EAB" w14:textId="77777777" w:rsidR="00C13F18" w:rsidRDefault="00C13F18" w:rsidP="00BB708D"/>
    <w:p w14:paraId="180391B0" w14:textId="797E4A87" w:rsidR="00C13F18" w:rsidRDefault="00C13F18" w:rsidP="00BB708D">
      <w:pPr>
        <w:pStyle w:val="Heading5"/>
      </w:pPr>
      <w:r w:rsidRPr="00C27AFD">
        <w:t>Universal</w:t>
      </w:r>
      <w:r w:rsidRPr="00C27AFD" w:rsidDel="00BA6347">
        <w:t xml:space="preserve"> </w:t>
      </w:r>
      <w:r>
        <w:t>literacy</w:t>
      </w:r>
      <w:r w:rsidRPr="00C27AFD">
        <w:t xml:space="preserve"> and numeracy screening would support a nationally consistent understanding of how students are developing their literacy and numeracy skills</w:t>
      </w:r>
    </w:p>
    <w:p w14:paraId="5BF8BF10" w14:textId="68FA2101" w:rsidR="00C13F18" w:rsidRDefault="00C13F18" w:rsidP="00BB708D">
      <w:pPr>
        <w:rPr>
          <w:rFonts w:ascii="Calibri" w:eastAsia="Times New Roman" w:hAnsi="Calibri" w:cs="Times New Roman"/>
          <w:bdr w:val="none" w:sz="0" w:space="0" w:color="auto" w:frame="1"/>
          <w:lang w:eastAsia="en-AU"/>
        </w:rPr>
      </w:pPr>
      <w:r w:rsidRPr="00A30845">
        <w:rPr>
          <w:rFonts w:ascii="Calibri" w:eastAsia="Times New Roman" w:hAnsi="Calibri" w:cs="Times New Roman"/>
          <w:bdr w:val="none" w:sz="0" w:space="0" w:color="auto" w:frame="1"/>
          <w:lang w:eastAsia="en-AU"/>
        </w:rPr>
        <w:t>School systems, approved authorities and individual schools recognise the importance of universal screening as a fundamental diagnostic tool to inform effective teaching practice.</w:t>
      </w:r>
      <w:r>
        <w:rPr>
          <w:rFonts w:ascii="Calibri" w:eastAsia="Times New Roman" w:hAnsi="Calibri" w:cs="Times New Roman"/>
          <w:bdr w:val="none" w:sz="0" w:space="0" w:color="auto" w:frame="1"/>
          <w:lang w:eastAsia="en-AU"/>
        </w:rPr>
        <w:t xml:space="preserve"> They support educators to use screening tools to monitor student progress and identify students who have fallen behind in literacy and numeracy skills. The screening tools vary by system and by sector, but often are used in Foundation Year to establish a baseline when students start school, with follow-up screening in early primary school to see if students catch up and keep up.</w:t>
      </w:r>
    </w:p>
    <w:p w14:paraId="70C6B681" w14:textId="77777777" w:rsidR="00C13F18" w:rsidRDefault="00C13F18" w:rsidP="00BB708D">
      <w:pPr>
        <w:rPr>
          <w:rFonts w:ascii="Calibri" w:eastAsia="Times New Roman" w:hAnsi="Calibri" w:cs="Times New Roman"/>
          <w:bdr w:val="none" w:sz="0" w:space="0" w:color="auto" w:frame="1"/>
          <w:lang w:eastAsia="en-AU"/>
        </w:rPr>
      </w:pPr>
      <w:r>
        <w:rPr>
          <w:rFonts w:ascii="Calibri" w:eastAsia="Times New Roman" w:hAnsi="Calibri" w:cs="Times New Roman"/>
          <w:bdr w:val="none" w:sz="0" w:space="0" w:color="auto" w:frame="1"/>
          <w:lang w:eastAsia="en-AU"/>
        </w:rPr>
        <w:t>As the screening tools vary, national reporting on universal literacy and numeracy screening tools would support a national snapshot of progress on early literacy and numeracy skills. Universal screening would also embed a consistent focus on early literacy and numeracy skills across schools and support students who transition between schools.</w:t>
      </w:r>
    </w:p>
    <w:p w14:paraId="12547012" w14:textId="602B7C10" w:rsidR="00C13F18" w:rsidRDefault="00C13F18" w:rsidP="00BB708D">
      <w:pPr>
        <w:rPr>
          <w:rFonts w:ascii="Calibri" w:eastAsia="Times New Roman" w:hAnsi="Calibri" w:cs="Times New Roman"/>
          <w:bdr w:val="none" w:sz="0" w:space="0" w:color="auto" w:frame="1"/>
          <w:lang w:eastAsia="en-AU"/>
        </w:rPr>
      </w:pPr>
      <w:r w:rsidRPr="1D8654F9">
        <w:rPr>
          <w:rFonts w:ascii="Calibri" w:eastAsia="Times New Roman" w:hAnsi="Calibri" w:cs="Times New Roman"/>
          <w:lang w:eastAsia="en-AU"/>
        </w:rPr>
        <w:t>Phonics is a key component of learning to read, with studies showing that systematic phonics instruction is the most effective way of teaching the majority of children to decode words on a page. This is an essential skill for making sense of text. Evidence-based phonics programs have been continually recommended by international reviews looking into methods for the teaching of reading to lift reading results.</w:t>
      </w:r>
      <w:r w:rsidRPr="001C02D7">
        <w:rPr>
          <w:rFonts w:ascii="Calibri" w:eastAsia="Times New Roman" w:hAnsi="Calibri" w:cs="Times New Roman"/>
          <w:bdr w:val="none" w:sz="0" w:space="0" w:color="auto" w:frame="1"/>
          <w:vertAlign w:val="superscript"/>
          <w:lang w:eastAsia="en-AU"/>
        </w:rPr>
        <w:endnoteReference w:id="129"/>
      </w:r>
      <w:r w:rsidRPr="1D8654F9">
        <w:rPr>
          <w:rFonts w:ascii="Calibri" w:eastAsia="Times New Roman" w:hAnsi="Calibri" w:cs="Times New Roman"/>
          <w:lang w:eastAsia="en-AU"/>
        </w:rPr>
        <w:t xml:space="preserve"> These findings have been confirmed by other research in the intervening years.</w:t>
      </w:r>
      <w:r w:rsidRPr="001C02D7">
        <w:rPr>
          <w:rFonts w:ascii="Calibri" w:eastAsia="Times New Roman" w:hAnsi="Calibri" w:cs="Times New Roman"/>
          <w:bdr w:val="none" w:sz="0" w:space="0" w:color="auto" w:frame="1"/>
          <w:vertAlign w:val="superscript"/>
          <w:lang w:eastAsia="en-AU"/>
        </w:rPr>
        <w:endnoteReference w:id="130"/>
      </w:r>
      <w:r w:rsidRPr="1D8654F9">
        <w:rPr>
          <w:rFonts w:ascii="Calibri" w:eastAsia="Times New Roman" w:hAnsi="Calibri" w:cs="Times New Roman"/>
          <w:lang w:eastAsia="en-AU"/>
        </w:rPr>
        <w:t xml:space="preserve"> Most </w:t>
      </w:r>
      <w:r>
        <w:rPr>
          <w:rFonts w:ascii="Calibri" w:eastAsia="Times New Roman" w:hAnsi="Calibri" w:cs="Times New Roman"/>
          <w:lang w:eastAsia="en-AU"/>
        </w:rPr>
        <w:t>systems and approved authorities</w:t>
      </w:r>
      <w:r w:rsidRPr="1D8654F9">
        <w:rPr>
          <w:rFonts w:ascii="Calibri" w:eastAsia="Times New Roman" w:hAnsi="Calibri" w:cs="Times New Roman"/>
          <w:lang w:eastAsia="en-AU"/>
        </w:rPr>
        <w:t xml:space="preserve"> recognise the value of phonics and use phonics assessments as one of several effective screening tools. </w:t>
      </w:r>
    </w:p>
    <w:p w14:paraId="4C5C2A18" w14:textId="77777777" w:rsidR="00C13F18" w:rsidRDefault="00C13F18" w:rsidP="00BB708D">
      <w:pPr>
        <w:rPr>
          <w:rFonts w:ascii="Calibri" w:eastAsia="Times New Roman" w:hAnsi="Calibri" w:cs="Times New Roman"/>
          <w:bdr w:val="none" w:sz="0" w:space="0" w:color="auto" w:frame="1"/>
          <w:lang w:eastAsia="en-AU"/>
        </w:rPr>
      </w:pPr>
      <w:r w:rsidRPr="00C27AFD">
        <w:rPr>
          <w:rFonts w:ascii="Calibri" w:eastAsia="Times New Roman" w:hAnsi="Calibri" w:cs="Times New Roman"/>
          <w:lang w:eastAsia="en-AU"/>
        </w:rPr>
        <w:t xml:space="preserve">It is important to note that while </w:t>
      </w:r>
      <w:r>
        <w:rPr>
          <w:rFonts w:ascii="Calibri" w:eastAsia="Times New Roman" w:hAnsi="Calibri" w:cs="Times New Roman"/>
          <w:lang w:eastAsia="en-AU"/>
        </w:rPr>
        <w:t xml:space="preserve">effective </w:t>
      </w:r>
      <w:r w:rsidRPr="00C27AFD">
        <w:rPr>
          <w:rFonts w:ascii="Calibri" w:eastAsia="Times New Roman" w:hAnsi="Calibri" w:cs="Times New Roman"/>
          <w:lang w:eastAsia="en-AU"/>
        </w:rPr>
        <w:t xml:space="preserve">phonics </w:t>
      </w:r>
      <w:r>
        <w:rPr>
          <w:rFonts w:ascii="Calibri" w:eastAsia="Times New Roman" w:hAnsi="Calibri" w:cs="Times New Roman"/>
          <w:lang w:eastAsia="en-AU"/>
        </w:rPr>
        <w:t xml:space="preserve">instruction </w:t>
      </w:r>
      <w:r w:rsidRPr="00C27AFD">
        <w:rPr>
          <w:rFonts w:ascii="Calibri" w:eastAsia="Times New Roman" w:hAnsi="Calibri" w:cs="Times New Roman"/>
          <w:lang w:eastAsia="en-AU"/>
        </w:rPr>
        <w:t xml:space="preserve">is </w:t>
      </w:r>
      <w:r>
        <w:rPr>
          <w:rFonts w:ascii="Calibri" w:eastAsia="Times New Roman" w:hAnsi="Calibri" w:cs="Times New Roman"/>
          <w:lang w:eastAsia="en-AU"/>
        </w:rPr>
        <w:t>important</w:t>
      </w:r>
      <w:r w:rsidRPr="00C27AFD">
        <w:rPr>
          <w:rFonts w:ascii="Calibri" w:eastAsia="Times New Roman" w:hAnsi="Calibri" w:cs="Times New Roman"/>
          <w:lang w:eastAsia="en-AU"/>
        </w:rPr>
        <w:t xml:space="preserve">, </w:t>
      </w:r>
      <w:r w:rsidRPr="00A30845">
        <w:rPr>
          <w:rFonts w:ascii="Calibri" w:eastAsia="Times New Roman" w:hAnsi="Calibri" w:cs="Times New Roman"/>
          <w:lang w:eastAsia="en-AU"/>
        </w:rPr>
        <w:t xml:space="preserve">the development of </w:t>
      </w:r>
      <w:r w:rsidRPr="00A30845">
        <w:rPr>
          <w:rFonts w:ascii="Calibri" w:eastAsia="Calibri" w:hAnsi="Calibri" w:cs="Arial"/>
        </w:rPr>
        <w:t>oral language proficiency, phonemic awareness, vocabulary, fluency and comprehension</w:t>
      </w:r>
      <w:r w:rsidRPr="00A30845">
        <w:rPr>
          <w:rFonts w:ascii="Calibri" w:eastAsia="Times New Roman" w:hAnsi="Calibri" w:cs="Arial"/>
          <w:i/>
          <w:lang w:eastAsia="en-AU"/>
        </w:rPr>
        <w:t xml:space="preserve"> </w:t>
      </w:r>
      <w:r w:rsidRPr="00A30845">
        <w:rPr>
          <w:rFonts w:ascii="Calibri" w:eastAsia="Times New Roman" w:hAnsi="Calibri" w:cs="Arial"/>
          <w:lang w:eastAsia="en-AU"/>
        </w:rPr>
        <w:t>(which, alongside phonics, are known as the ‘big six’ components of successful reading) are also important,</w:t>
      </w:r>
      <w:r w:rsidRPr="00A30845">
        <w:rPr>
          <w:rFonts w:ascii="Calibri" w:eastAsia="Times New Roman" w:hAnsi="Calibri" w:cs="Times New Roman"/>
          <w:lang w:eastAsia="en-AU"/>
        </w:rPr>
        <w:t xml:space="preserve"> as is nurturing an enjoyment of reading</w:t>
      </w:r>
      <w:r w:rsidRPr="00C27AFD">
        <w:rPr>
          <w:rFonts w:ascii="Calibri" w:eastAsia="Times New Roman" w:hAnsi="Calibri" w:cs="Times New Roman"/>
          <w:lang w:eastAsia="en-AU"/>
        </w:rPr>
        <w:t xml:space="preserve">. </w:t>
      </w:r>
      <w:r w:rsidRPr="001C02D7">
        <w:rPr>
          <w:rFonts w:ascii="Calibri" w:eastAsia="Times New Roman" w:hAnsi="Calibri" w:cs="Times New Roman"/>
          <w:bdr w:val="none" w:sz="0" w:space="0" w:color="auto" w:frame="1"/>
          <w:lang w:eastAsia="en-AU"/>
        </w:rPr>
        <w:t>Ensuring a</w:t>
      </w:r>
      <w:r>
        <w:rPr>
          <w:rFonts w:ascii="Calibri" w:eastAsia="Times New Roman" w:hAnsi="Calibri" w:cs="Times New Roman"/>
          <w:bdr w:val="none" w:sz="0" w:space="0" w:color="auto" w:frame="1"/>
          <w:lang w:eastAsia="en-AU"/>
        </w:rPr>
        <w:t xml:space="preserve">n effective </w:t>
      </w:r>
      <w:r w:rsidRPr="001C02D7">
        <w:rPr>
          <w:rFonts w:ascii="Calibri" w:eastAsia="Times New Roman" w:hAnsi="Calibri" w:cs="Times New Roman"/>
          <w:bdr w:val="none" w:sz="0" w:space="0" w:color="auto" w:frame="1"/>
          <w:lang w:eastAsia="en-AU"/>
        </w:rPr>
        <w:t xml:space="preserve">focus on phonics </w:t>
      </w:r>
      <w:r>
        <w:rPr>
          <w:rFonts w:ascii="Calibri" w:eastAsia="Times New Roman" w:hAnsi="Calibri" w:cs="Times New Roman"/>
          <w:lang w:eastAsia="en-AU"/>
        </w:rPr>
        <w:t>implemented</w:t>
      </w:r>
      <w:r w:rsidRPr="001C02D7">
        <w:rPr>
          <w:rFonts w:ascii="Calibri" w:eastAsia="Times New Roman" w:hAnsi="Calibri" w:cs="Times New Roman"/>
          <w:lang w:eastAsia="en-AU"/>
        </w:rPr>
        <w:t xml:space="preserve"> in a systematic way </w:t>
      </w:r>
      <w:r w:rsidRPr="001C02D7">
        <w:rPr>
          <w:rFonts w:ascii="Calibri" w:eastAsia="Times New Roman" w:hAnsi="Calibri" w:cs="Times New Roman"/>
          <w:bdr w:val="none" w:sz="0" w:space="0" w:color="auto" w:frame="1"/>
          <w:lang w:eastAsia="en-AU"/>
        </w:rPr>
        <w:t xml:space="preserve">across all schools, with assessment and national reporting of results of a phonics screening check to monitor progress in early primary school, would support students to </w:t>
      </w:r>
      <w:r w:rsidRPr="001C02D7">
        <w:rPr>
          <w:rFonts w:ascii="Calibri" w:eastAsia="Times New Roman" w:hAnsi="Calibri" w:cs="Times New Roman"/>
          <w:lang w:eastAsia="en-AU"/>
        </w:rPr>
        <w:t>develop essential early</w:t>
      </w:r>
      <w:r w:rsidRPr="001C02D7">
        <w:rPr>
          <w:rFonts w:ascii="Calibri" w:eastAsia="Times New Roman" w:hAnsi="Calibri" w:cs="Times New Roman"/>
          <w:bdr w:val="none" w:sz="0" w:space="0" w:color="auto" w:frame="1"/>
          <w:lang w:eastAsia="en-AU"/>
        </w:rPr>
        <w:t xml:space="preserve"> read</w:t>
      </w:r>
      <w:r w:rsidRPr="001C02D7">
        <w:rPr>
          <w:rFonts w:ascii="Calibri" w:eastAsia="Times New Roman" w:hAnsi="Calibri" w:cs="Times New Roman"/>
          <w:lang w:eastAsia="en-AU"/>
        </w:rPr>
        <w:t>ing skills</w:t>
      </w:r>
      <w:r w:rsidRPr="001C02D7">
        <w:rPr>
          <w:rFonts w:ascii="Calibri" w:eastAsia="Times New Roman" w:hAnsi="Calibri" w:cs="Times New Roman"/>
          <w:bdr w:val="none" w:sz="0" w:space="0" w:color="auto" w:frame="1"/>
          <w:lang w:eastAsia="en-AU"/>
        </w:rPr>
        <w:t>. The Panel notes that this does not detract from the importance of culturally appropriate teaching and learning. Evidence</w:t>
      </w:r>
      <w:r>
        <w:rPr>
          <w:rFonts w:ascii="Calibri" w:eastAsia="Times New Roman" w:hAnsi="Calibri" w:cs="Times New Roman"/>
          <w:bdr w:val="none" w:sz="0" w:space="0" w:color="auto" w:frame="1"/>
          <w:lang w:eastAsia="en-AU"/>
        </w:rPr>
        <w:t>-</w:t>
      </w:r>
      <w:r w:rsidRPr="001C02D7">
        <w:rPr>
          <w:rFonts w:ascii="Calibri" w:eastAsia="Times New Roman" w:hAnsi="Calibri" w:cs="Times New Roman"/>
          <w:bdr w:val="none" w:sz="0" w:space="0" w:color="auto" w:frame="1"/>
          <w:lang w:eastAsia="en-AU"/>
        </w:rPr>
        <w:t xml:space="preserve">based phonics instruction aligned with the </w:t>
      </w:r>
      <w:r w:rsidRPr="001C02D7">
        <w:rPr>
          <w:rFonts w:ascii="Calibri" w:eastAsia="Times New Roman" w:hAnsi="Calibri" w:cs="Times New Roman"/>
          <w:bdr w:val="none" w:sz="0" w:space="0" w:color="auto" w:frame="1"/>
          <w:lang w:eastAsia="en-AU"/>
        </w:rPr>
        <w:lastRenderedPageBreak/>
        <w:t>science of how students learn should be part of a rich, broader literacy curriculum that is responsive to the diversity of student backgrounds.</w:t>
      </w:r>
    </w:p>
    <w:p w14:paraId="06C7C678" w14:textId="77777777" w:rsidR="00C13F18" w:rsidRDefault="00C13F18" w:rsidP="00BB708D">
      <w:pPr>
        <w:rPr>
          <w:rFonts w:ascii="Calibri" w:eastAsia="Calibri" w:hAnsi="Calibri" w:cs="Times New Roman"/>
        </w:rPr>
      </w:pPr>
      <w:r w:rsidRPr="001B2ADE">
        <w:rPr>
          <w:rFonts w:ascii="Calibri" w:eastAsia="Calibri" w:hAnsi="Calibri" w:cs="Times New Roman"/>
        </w:rPr>
        <w:t xml:space="preserve">Stakeholders identified the need for reforms which </w:t>
      </w:r>
      <w:r w:rsidRPr="00A30845">
        <w:rPr>
          <w:rFonts w:ascii="Calibri" w:eastAsia="Calibri" w:hAnsi="Calibri" w:cs="Times New Roman"/>
        </w:rPr>
        <w:t>improve the literacy and numeracy standards of Australian students across primary and secondary school, with early student achievement important for students to properly engage with the full curriculum content and achieve their potential in later years</w:t>
      </w:r>
      <w:r w:rsidRPr="001B2ADE">
        <w:rPr>
          <w:rFonts w:ascii="Calibri" w:eastAsia="Calibri" w:hAnsi="Calibri" w:cs="Times New Roman"/>
        </w:rPr>
        <w:t xml:space="preserve">. This was evident </w:t>
      </w:r>
      <w:r>
        <w:rPr>
          <w:rFonts w:ascii="Calibri" w:eastAsia="Calibri" w:hAnsi="Calibri" w:cs="Times New Roman"/>
        </w:rPr>
        <w:t>from</w:t>
      </w:r>
      <w:r w:rsidRPr="001B2ADE">
        <w:rPr>
          <w:rFonts w:ascii="Calibri" w:eastAsia="Calibri" w:hAnsi="Calibri" w:cs="Times New Roman"/>
        </w:rPr>
        <w:t xml:space="preserve"> the Review’s survey</w:t>
      </w:r>
      <w:r>
        <w:rPr>
          <w:rFonts w:ascii="Calibri" w:eastAsia="Calibri" w:hAnsi="Calibri" w:cs="Times New Roman"/>
        </w:rPr>
        <w:t>, which</w:t>
      </w:r>
      <w:r w:rsidRPr="001B2ADE">
        <w:rPr>
          <w:rFonts w:ascii="Calibri" w:eastAsia="Calibri" w:hAnsi="Calibri" w:cs="Times New Roman"/>
        </w:rPr>
        <w:t xml:space="preserve"> show</w:t>
      </w:r>
      <w:r>
        <w:rPr>
          <w:rFonts w:ascii="Calibri" w:eastAsia="Calibri" w:hAnsi="Calibri" w:cs="Times New Roman"/>
        </w:rPr>
        <w:t>ed</w:t>
      </w:r>
      <w:r w:rsidRPr="001B2ADE">
        <w:rPr>
          <w:rFonts w:ascii="Calibri" w:eastAsia="Calibri" w:hAnsi="Calibri" w:cs="Times New Roman"/>
        </w:rPr>
        <w:t xml:space="preserve"> that a large proportion of parents and guardians identified numeracy (70</w:t>
      </w:r>
      <w:r>
        <w:rPr>
          <w:rFonts w:ascii="Calibri" w:eastAsia="Calibri" w:hAnsi="Calibri" w:cs="Times New Roman"/>
        </w:rPr>
        <w:t>.6</w:t>
      </w:r>
      <w:r w:rsidRPr="001B2ADE">
        <w:rPr>
          <w:rFonts w:ascii="Calibri" w:eastAsia="Calibri" w:hAnsi="Calibri" w:cs="Times New Roman"/>
        </w:rPr>
        <w:t xml:space="preserve"> per cent) and reading (60</w:t>
      </w:r>
      <w:r>
        <w:rPr>
          <w:rFonts w:ascii="Calibri" w:eastAsia="Calibri" w:hAnsi="Calibri" w:cs="Times New Roman"/>
        </w:rPr>
        <w:t>.6</w:t>
      </w:r>
      <w:r w:rsidRPr="001B2ADE">
        <w:rPr>
          <w:rFonts w:ascii="Calibri" w:eastAsia="Calibri" w:hAnsi="Calibri" w:cs="Times New Roman"/>
        </w:rPr>
        <w:t xml:space="preserve"> per cent) as the top two most important learning areas for their child at school.</w:t>
      </w:r>
      <w:r w:rsidRPr="001B2ADE">
        <w:rPr>
          <w:rFonts w:ascii="Calibri" w:eastAsia="Calibri" w:hAnsi="Calibri" w:cs="Times New Roman"/>
          <w:vertAlign w:val="superscript"/>
        </w:rPr>
        <w:endnoteReference w:id="131"/>
      </w:r>
    </w:p>
    <w:p w14:paraId="3915A4B7" w14:textId="1B2CF95A" w:rsidR="00C13F18" w:rsidRDefault="00C13F18" w:rsidP="00BB708D">
      <w:pPr>
        <w:rPr>
          <w:rFonts w:ascii="Calibri" w:eastAsia="Calibri" w:hAnsi="Calibri" w:cs="Times New Roman"/>
        </w:rPr>
      </w:pPr>
      <w:r>
        <w:rPr>
          <w:rFonts w:ascii="Calibri" w:eastAsia="Calibri" w:hAnsi="Calibri" w:cs="Times New Roman"/>
        </w:rPr>
        <w:t>I</w:t>
      </w:r>
      <w:r w:rsidRPr="1313D9B4">
        <w:rPr>
          <w:rFonts w:ascii="Calibri" w:eastAsia="Calibri" w:hAnsi="Calibri" w:cs="Times New Roman"/>
        </w:rPr>
        <w:t>n an open letter to all Education Ministers</w:t>
      </w:r>
      <w:r>
        <w:rPr>
          <w:rFonts w:ascii="Calibri" w:eastAsia="Calibri" w:hAnsi="Calibri" w:cs="Times New Roman"/>
        </w:rPr>
        <w:t>, a coalition of 44 academics and education leaders raised their concerns about the number of Australian children without the literacy skills to effectively engage in the modern world</w:t>
      </w:r>
      <w:r w:rsidRPr="00C27AFD">
        <w:rPr>
          <w:rFonts w:ascii="Calibri" w:eastAsia="Calibri" w:hAnsi="Calibri" w:cs="Times New Roman"/>
        </w:rPr>
        <w:t>.</w:t>
      </w:r>
      <w:r w:rsidRPr="00C27AFD">
        <w:rPr>
          <w:rFonts w:ascii="Calibri" w:eastAsia="Calibri" w:hAnsi="Calibri" w:cs="Times New Roman"/>
          <w:vertAlign w:val="superscript"/>
        </w:rPr>
        <w:endnoteReference w:id="132"/>
      </w:r>
      <w:r w:rsidRPr="00C27AFD">
        <w:rPr>
          <w:rFonts w:ascii="Calibri" w:eastAsia="Calibri" w:hAnsi="Calibri" w:cs="Times New Roman"/>
        </w:rPr>
        <w:t xml:space="preserve"> </w:t>
      </w:r>
      <w:r w:rsidRPr="1313D9B4">
        <w:rPr>
          <w:rFonts w:ascii="Calibri" w:eastAsia="Calibri" w:hAnsi="Calibri" w:cs="Times New Roman"/>
        </w:rPr>
        <w:t xml:space="preserve">This letter identified </w:t>
      </w:r>
      <w:r w:rsidRPr="00C27AFD">
        <w:rPr>
          <w:rFonts w:ascii="Calibri" w:eastAsia="Calibri" w:hAnsi="Calibri" w:cs="Times New Roman"/>
        </w:rPr>
        <w:t>six policy reform initiatives</w:t>
      </w:r>
      <w:r>
        <w:rPr>
          <w:rFonts w:ascii="Calibri" w:eastAsia="Calibri" w:hAnsi="Calibri" w:cs="Times New Roman"/>
        </w:rPr>
        <w:t>,</w:t>
      </w:r>
      <w:r w:rsidRPr="00C27AFD">
        <w:rPr>
          <w:rFonts w:ascii="Calibri" w:eastAsia="Calibri" w:hAnsi="Calibri" w:cs="Times New Roman"/>
        </w:rPr>
        <w:t xml:space="preserve"> based on robust research</w:t>
      </w:r>
      <w:r>
        <w:rPr>
          <w:rFonts w:ascii="Calibri" w:eastAsia="Calibri" w:hAnsi="Calibri" w:cs="Times New Roman"/>
        </w:rPr>
        <w:t>,</w:t>
      </w:r>
      <w:r w:rsidRPr="00C27AFD">
        <w:rPr>
          <w:rFonts w:ascii="Calibri" w:eastAsia="Calibri" w:hAnsi="Calibri" w:cs="Times New Roman"/>
        </w:rPr>
        <w:t xml:space="preserve"> to improve literacy outcome</w:t>
      </w:r>
      <w:r>
        <w:rPr>
          <w:rFonts w:ascii="Calibri" w:eastAsia="Calibri" w:hAnsi="Calibri" w:cs="Times New Roman"/>
        </w:rPr>
        <w:t>s</w:t>
      </w:r>
      <w:r w:rsidRPr="00C27AFD">
        <w:rPr>
          <w:rFonts w:ascii="Calibri" w:eastAsia="Calibri" w:hAnsi="Calibri" w:cs="Times New Roman"/>
        </w:rPr>
        <w:t xml:space="preserve">. </w:t>
      </w:r>
      <w:r w:rsidRPr="1313D9B4">
        <w:rPr>
          <w:rFonts w:ascii="Calibri" w:eastAsia="Calibri" w:hAnsi="Calibri" w:cs="Times New Roman"/>
        </w:rPr>
        <w:t>The</w:t>
      </w:r>
      <w:r>
        <w:rPr>
          <w:rFonts w:ascii="Calibri" w:eastAsia="Calibri" w:hAnsi="Calibri" w:cs="Times New Roman"/>
        </w:rPr>
        <w:t>se</w:t>
      </w:r>
      <w:r w:rsidRPr="1313D9B4">
        <w:rPr>
          <w:rFonts w:ascii="Calibri" w:eastAsia="Calibri" w:hAnsi="Calibri" w:cs="Times New Roman"/>
        </w:rPr>
        <w:t xml:space="preserve"> reforms included </w:t>
      </w:r>
      <w:r w:rsidRPr="00C27AFD">
        <w:rPr>
          <w:rFonts w:ascii="Calibri" w:eastAsia="Calibri" w:hAnsi="Calibri" w:cs="Times New Roman"/>
        </w:rPr>
        <w:t xml:space="preserve">universal screening through </w:t>
      </w:r>
      <w:r>
        <w:rPr>
          <w:rFonts w:ascii="Calibri" w:eastAsia="Calibri" w:hAnsi="Calibri" w:cs="Times New Roman"/>
        </w:rPr>
        <w:t>the</w:t>
      </w:r>
      <w:r w:rsidRPr="00C27AFD">
        <w:rPr>
          <w:rFonts w:ascii="Calibri" w:eastAsia="Calibri" w:hAnsi="Calibri" w:cs="Times New Roman"/>
        </w:rPr>
        <w:t xml:space="preserve"> Year 1 Phonics Check</w:t>
      </w:r>
      <w:r w:rsidRPr="1313D9B4">
        <w:rPr>
          <w:rFonts w:ascii="Calibri" w:eastAsia="Calibri" w:hAnsi="Calibri" w:cs="Times New Roman"/>
        </w:rPr>
        <w:t>,</w:t>
      </w:r>
      <w:r w:rsidRPr="00C27AFD">
        <w:rPr>
          <w:rFonts w:ascii="Calibri" w:eastAsia="Calibri" w:hAnsi="Calibri" w:cs="Times New Roman"/>
        </w:rPr>
        <w:t xml:space="preserve"> supported </w:t>
      </w:r>
      <w:r w:rsidRPr="1313D9B4">
        <w:rPr>
          <w:rFonts w:ascii="Calibri" w:eastAsia="Calibri" w:hAnsi="Calibri" w:cs="Times New Roman"/>
        </w:rPr>
        <w:t xml:space="preserve">by </w:t>
      </w:r>
      <w:r w:rsidRPr="00C27AFD">
        <w:rPr>
          <w:rFonts w:ascii="Calibri" w:eastAsia="Calibri" w:hAnsi="Calibri" w:cs="Times New Roman"/>
        </w:rPr>
        <w:t>the provision of high</w:t>
      </w:r>
      <w:r>
        <w:rPr>
          <w:rFonts w:ascii="Calibri" w:eastAsia="Calibri" w:hAnsi="Calibri" w:cs="Times New Roman"/>
        </w:rPr>
        <w:noBreakHyphen/>
      </w:r>
      <w:r w:rsidRPr="00C27AFD">
        <w:rPr>
          <w:rFonts w:ascii="Calibri" w:eastAsia="Calibri" w:hAnsi="Calibri" w:cs="Times New Roman"/>
        </w:rPr>
        <w:t xml:space="preserve">quality literacy instruction and access to tiered learning interventions for students who need extra support. </w:t>
      </w:r>
      <w:r w:rsidRPr="1313D9B4">
        <w:rPr>
          <w:rFonts w:ascii="Calibri" w:eastAsia="Calibri" w:hAnsi="Calibri" w:cs="Times New Roman"/>
        </w:rPr>
        <w:t xml:space="preserve">Other proposed reforms included supporting teachers to </w:t>
      </w:r>
      <w:r w:rsidRPr="1D8654F9">
        <w:rPr>
          <w:rFonts w:ascii="Calibri" w:eastAsia="Calibri" w:hAnsi="Calibri" w:cs="Times New Roman"/>
        </w:rPr>
        <w:t xml:space="preserve">further </w:t>
      </w:r>
      <w:r w:rsidRPr="1313D9B4">
        <w:rPr>
          <w:rFonts w:ascii="Calibri" w:eastAsia="Calibri" w:hAnsi="Calibri" w:cs="Times New Roman"/>
        </w:rPr>
        <w:t>develop their evidence</w:t>
      </w:r>
      <w:r>
        <w:rPr>
          <w:rFonts w:ascii="Calibri" w:eastAsia="Calibri" w:hAnsi="Calibri" w:cs="Times New Roman"/>
        </w:rPr>
        <w:noBreakHyphen/>
      </w:r>
      <w:r w:rsidRPr="1313D9B4">
        <w:rPr>
          <w:rFonts w:ascii="Calibri" w:eastAsia="Calibri" w:hAnsi="Calibri" w:cs="Times New Roman"/>
        </w:rPr>
        <w:t>based teaching practices and improving access to</w:t>
      </w:r>
      <w:r w:rsidRPr="00C27AFD">
        <w:rPr>
          <w:rFonts w:ascii="Calibri" w:eastAsia="Calibri" w:hAnsi="Calibri" w:cs="Times New Roman"/>
        </w:rPr>
        <w:t xml:space="preserve"> reliable</w:t>
      </w:r>
      <w:r w:rsidR="0041751E">
        <w:rPr>
          <w:rFonts w:ascii="Calibri" w:eastAsia="Calibri" w:hAnsi="Calibri" w:cs="Times New Roman"/>
        </w:rPr>
        <w:t>,</w:t>
      </w:r>
      <w:r w:rsidRPr="00C27AFD">
        <w:rPr>
          <w:rFonts w:ascii="Calibri" w:eastAsia="Calibri" w:hAnsi="Calibri" w:cs="Times New Roman"/>
        </w:rPr>
        <w:t xml:space="preserve"> evidence-based literacy instruction materials. Lastly, the</w:t>
      </w:r>
      <w:r>
        <w:rPr>
          <w:rFonts w:ascii="Calibri" w:eastAsia="Calibri" w:hAnsi="Calibri" w:cs="Times New Roman"/>
        </w:rPr>
        <w:t xml:space="preserve"> letter stated that the</w:t>
      </w:r>
      <w:r w:rsidRPr="00C27AFD">
        <w:rPr>
          <w:rFonts w:ascii="Calibri" w:eastAsia="Calibri" w:hAnsi="Calibri" w:cs="Times New Roman"/>
        </w:rPr>
        <w:t xml:space="preserve"> </w:t>
      </w:r>
      <w:r>
        <w:rPr>
          <w:rFonts w:ascii="Calibri" w:eastAsia="Calibri" w:hAnsi="Calibri" w:cs="Times New Roman"/>
        </w:rPr>
        <w:t xml:space="preserve">proposed </w:t>
      </w:r>
      <w:r w:rsidRPr="00C27AFD">
        <w:rPr>
          <w:rFonts w:ascii="Calibri" w:eastAsia="Calibri" w:hAnsi="Calibri" w:cs="Times New Roman"/>
        </w:rPr>
        <w:t xml:space="preserve">reforms should be supported by national literacy benchmarks which recognise that 95 per cent of students can </w:t>
      </w:r>
      <w:r w:rsidRPr="1313D9B4">
        <w:rPr>
          <w:rFonts w:ascii="Calibri" w:eastAsia="Calibri" w:hAnsi="Calibri" w:cs="Times New Roman"/>
        </w:rPr>
        <w:t>reach proficiency</w:t>
      </w:r>
      <w:r w:rsidRPr="00C27AFD">
        <w:rPr>
          <w:rFonts w:ascii="Calibri" w:eastAsia="Calibri" w:hAnsi="Calibri" w:cs="Times New Roman"/>
        </w:rPr>
        <w:t xml:space="preserve"> when they are supported</w:t>
      </w:r>
      <w:r>
        <w:rPr>
          <w:rFonts w:ascii="Calibri" w:eastAsia="Calibri" w:hAnsi="Calibri" w:cs="Times New Roman"/>
        </w:rPr>
        <w:t>.</w:t>
      </w:r>
    </w:p>
    <w:p w14:paraId="42B23F33" w14:textId="0A15E7BF" w:rsidR="00C13F18" w:rsidRDefault="00C13F18" w:rsidP="00BB708D">
      <w:pPr>
        <w:rPr>
          <w:rFonts w:ascii="Calibri" w:eastAsia="Times New Roman" w:hAnsi="Calibri" w:cs="Times New Roman"/>
          <w:bdr w:val="none" w:sz="0" w:space="0" w:color="auto" w:frame="1"/>
          <w:lang w:eastAsia="en-AU"/>
        </w:rPr>
      </w:pPr>
      <w:r w:rsidRPr="001B2ADE">
        <w:rPr>
          <w:rFonts w:ascii="Calibri" w:eastAsia="Calibri" w:hAnsi="Calibri" w:cs="Times New Roman"/>
        </w:rPr>
        <w:t>The</w:t>
      </w:r>
      <w:r>
        <w:rPr>
          <w:rFonts w:ascii="Calibri" w:eastAsia="Calibri" w:hAnsi="Calibri" w:cs="Times New Roman"/>
        </w:rPr>
        <w:t xml:space="preserve"> reforms put forward by the coalition of academics and education leaders align with the</w:t>
      </w:r>
      <w:r w:rsidRPr="001B2ADE">
        <w:rPr>
          <w:rFonts w:ascii="Calibri" w:eastAsia="Calibri" w:hAnsi="Calibri" w:cs="Times New Roman"/>
        </w:rPr>
        <w:t xml:space="preserve"> Equity Economics report in Code </w:t>
      </w:r>
      <w:r>
        <w:rPr>
          <w:rFonts w:ascii="Calibri" w:eastAsia="Calibri" w:hAnsi="Calibri" w:cs="Times New Roman"/>
        </w:rPr>
        <w:t>R</w:t>
      </w:r>
      <w:r w:rsidR="00D15AFA">
        <w:rPr>
          <w:rFonts w:ascii="Calibri" w:eastAsia="Calibri" w:hAnsi="Calibri" w:cs="Times New Roman"/>
        </w:rPr>
        <w:t>E</w:t>
      </w:r>
      <w:r w:rsidRPr="001B2ADE">
        <w:rPr>
          <w:rFonts w:ascii="Calibri" w:eastAsia="Calibri" w:hAnsi="Calibri" w:cs="Times New Roman"/>
        </w:rPr>
        <w:t>aD Dyslexia Network’s submission</w:t>
      </w:r>
      <w:r>
        <w:rPr>
          <w:rFonts w:ascii="Calibri" w:eastAsia="Calibri" w:hAnsi="Calibri" w:cs="Times New Roman"/>
        </w:rPr>
        <w:t>,</w:t>
      </w:r>
      <w:r w:rsidRPr="001B2ADE">
        <w:rPr>
          <w:rFonts w:ascii="Calibri" w:eastAsia="Calibri" w:hAnsi="Calibri" w:cs="Times New Roman"/>
        </w:rPr>
        <w:t xml:space="preserve"> </w:t>
      </w:r>
      <w:r>
        <w:rPr>
          <w:rFonts w:ascii="Calibri" w:eastAsia="Calibri" w:hAnsi="Calibri" w:cs="Times New Roman"/>
        </w:rPr>
        <w:t xml:space="preserve">which </w:t>
      </w:r>
      <w:r w:rsidRPr="001B2ADE">
        <w:rPr>
          <w:rFonts w:ascii="Calibri" w:eastAsia="Calibri" w:hAnsi="Calibri" w:cs="Times New Roman"/>
        </w:rPr>
        <w:t xml:space="preserve">made five </w:t>
      </w:r>
      <w:r>
        <w:rPr>
          <w:rFonts w:ascii="Calibri" w:eastAsia="Calibri" w:hAnsi="Calibri" w:cs="Times New Roman"/>
        </w:rPr>
        <w:t xml:space="preserve">similar </w:t>
      </w:r>
      <w:r w:rsidRPr="001B2ADE">
        <w:rPr>
          <w:rFonts w:ascii="Calibri" w:eastAsia="Calibri" w:hAnsi="Calibri" w:cs="Times New Roman"/>
        </w:rPr>
        <w:t>recommendations to improve literacy</w:t>
      </w:r>
      <w:r w:rsidRPr="00C27AFD">
        <w:rPr>
          <w:rFonts w:ascii="Calibri" w:eastAsia="Calibri" w:hAnsi="Calibri" w:cs="Times New Roman"/>
        </w:rPr>
        <w:t xml:space="preserve">. </w:t>
      </w:r>
      <w:r w:rsidRPr="1313D9B4">
        <w:rPr>
          <w:rFonts w:ascii="Calibri" w:eastAsia="Calibri" w:hAnsi="Calibri" w:cs="Times New Roman"/>
        </w:rPr>
        <w:t xml:space="preserve">The economic impact of illiteracy was estimated by Equity Economics to be as high as $44 billion annually from lower employment and earning and increased health costs. The </w:t>
      </w:r>
      <w:r w:rsidRPr="001B2ADE">
        <w:rPr>
          <w:rFonts w:ascii="Calibri" w:eastAsia="Calibri" w:hAnsi="Calibri" w:cs="Times New Roman"/>
        </w:rPr>
        <w:t>cost of the recommended support</w:t>
      </w:r>
      <w:r>
        <w:rPr>
          <w:rFonts w:ascii="Calibri" w:eastAsia="Calibri" w:hAnsi="Calibri" w:cs="Times New Roman"/>
        </w:rPr>
        <w:t xml:space="preserve"> is estimated</w:t>
      </w:r>
      <w:r w:rsidRPr="001B2ADE">
        <w:rPr>
          <w:rFonts w:ascii="Calibri" w:eastAsia="Calibri" w:hAnsi="Calibri" w:cs="Times New Roman"/>
        </w:rPr>
        <w:t xml:space="preserve"> to be $942 million per year, </w:t>
      </w:r>
      <w:r w:rsidRPr="66F597AC">
        <w:rPr>
          <w:rFonts w:ascii="Calibri" w:eastAsia="Calibri" w:hAnsi="Calibri" w:cs="Times New Roman"/>
        </w:rPr>
        <w:t xml:space="preserve">with an estimated return on investment (based on higher future earnings) of </w:t>
      </w:r>
      <w:r w:rsidRPr="001B2ADE">
        <w:rPr>
          <w:rFonts w:ascii="Calibri" w:eastAsia="Calibri" w:hAnsi="Calibri" w:cs="Times New Roman"/>
        </w:rPr>
        <w:t>$12 billion.</w:t>
      </w:r>
      <w:r w:rsidRPr="001B2ADE">
        <w:rPr>
          <w:rFonts w:ascii="Calibri" w:eastAsia="Calibri" w:hAnsi="Calibri" w:cs="Times New Roman"/>
          <w:vertAlign w:val="superscript"/>
        </w:rPr>
        <w:endnoteReference w:id="133"/>
      </w:r>
    </w:p>
    <w:p w14:paraId="4B2F6EB4" w14:textId="77777777" w:rsidR="00C13F18" w:rsidRDefault="00C13F18" w:rsidP="00BB708D">
      <w:pPr>
        <w:rPr>
          <w:rFonts w:ascii="Calibri" w:eastAsia="Calibri" w:hAnsi="Calibri" w:cs="Times New Roman"/>
          <w:i/>
          <w:color w:val="3D8CAD"/>
          <w:sz w:val="24"/>
          <w:szCs w:val="24"/>
          <w:bdr w:val="none" w:sz="0" w:space="0" w:color="auto" w:frame="1"/>
          <w:lang w:eastAsia="en-AU"/>
        </w:rPr>
      </w:pPr>
      <w:r w:rsidRPr="00C27AFD">
        <w:rPr>
          <w:rFonts w:ascii="Calibri" w:eastAsia="Calibri" w:hAnsi="Calibri" w:cs="Arial"/>
          <w:noProof/>
        </w:rPr>
        <mc:AlternateContent>
          <mc:Choice Requires="wps">
            <w:drawing>
              <wp:inline distT="91440" distB="91440" distL="114300" distR="114300" wp14:anchorId="43E12DC1" wp14:editId="30A50E65">
                <wp:extent cx="5579745" cy="1009015"/>
                <wp:effectExtent l="0" t="0" r="0" b="635"/>
                <wp:docPr id="372637341" name="Text Box 3726373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9745" cy="1009015"/>
                        </a:xfrm>
                        <a:prstGeom prst="rect">
                          <a:avLst/>
                        </a:prstGeom>
                        <a:noFill/>
                        <a:ln w="9525">
                          <a:noFill/>
                          <a:miter lim="800000"/>
                          <a:headEnd/>
                          <a:tailEnd/>
                        </a:ln>
                      </wps:spPr>
                      <wps:txbx>
                        <w:txbxContent>
                          <w:p w14:paraId="50FE8806" w14:textId="77777777" w:rsidR="00C13F18" w:rsidRPr="001B2ADE" w:rsidRDefault="00C13F18" w:rsidP="00BB708D">
                            <w:pPr>
                              <w:pBdr>
                                <w:top w:val="single" w:sz="24" w:space="8" w:color="3D8CAD"/>
                                <w:bottom w:val="single" w:sz="24" w:space="8" w:color="3D8CAD"/>
                              </w:pBdr>
                              <w:spacing w:after="0"/>
                              <w:jc w:val="center"/>
                              <w:rPr>
                                <w:i/>
                                <w:color w:val="3D8CAD"/>
                                <w:sz w:val="24"/>
                                <w:szCs w:val="24"/>
                              </w:rPr>
                            </w:pPr>
                            <w:r w:rsidRPr="001B2ADE">
                              <w:rPr>
                                <w:i/>
                                <w:color w:val="3D8CAD"/>
                                <w:sz w:val="24"/>
                                <w:szCs w:val="24"/>
                              </w:rPr>
                              <w:t>Universal screening is the most effective and cost-efficient way to ensure any student at risk of falling behind in their learning is identified early and given the help they need to catch up.</w:t>
                            </w:r>
                          </w:p>
                        </w:txbxContent>
                      </wps:txbx>
                      <wps:bodyPr rot="0" vertOverflow="clip" horzOverflow="clip" vert="horz" wrap="square" lIns="91440" tIns="45720" rIns="91440" bIns="45720" anchor="t" anchorCtr="0">
                        <a:noAutofit/>
                      </wps:bodyPr>
                    </wps:wsp>
                  </a:graphicData>
                </a:graphic>
              </wp:inline>
            </w:drawing>
          </mc:Choice>
          <mc:Fallback>
            <w:pict>
              <v:shape w14:anchorId="43E12DC1" id="Text Box 372637341" o:spid="_x0000_s1033" type="#_x0000_t202" style="width:439.35pt;height:79.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QjAKDQIAAP0DAAAOAAAAZHJzL2Uyb0RvYy54bWysU1Fv2yAQfp+0/4B4X2xH8dJYIVXXrtOk&#10;bp3U7QcQDDEa5hiQ2Nmv34HTNOrepvGAOI777r7vjvX12BtykD5osIxWs5ISaQW02u4Y/fH9/t0V&#10;JSFy23IDVjJ6lIFeb96+WQ+ukXPowLTSEwSxoRkco12MrimKIDrZ8zADJy06FfieRzT9rmg9HxC9&#10;N8W8LN8XA/jWeRAyBLy9m5x0k/GVkiI+KhVkJIZRrC3m3ed9m/Zis+bNznPXaXEqg/9DFT3XFpOe&#10;oe545GTv9V9QvRYeAqg4E9AXoJQWMnNANlX5is1Tx53MXFCc4M4yhf8HK74entw3T+L4AUZsYCYR&#10;3AOIn4FYuO243ckb72HoJG8xcZUkKwYXmlNokjo0IYFshy/QYpP5PkIGGpXvkyrIkyA6NuB4Fl2O&#10;kQi8rOvlarmoKRHoq8pyVVZ1zsGb53DnQ/wkoSfpwKjHrmZ4fngIMZXDm+cnKZuFe21M7qyxZGB0&#10;Vc/rHHDh6XXEwTO6Z/SqTGsahcTyo21zcOTaTGdMYOyJdmI6cY7jdiS6ZXSZYpMKW2iPqIOHac7w&#10;X8RH3JQBrEIY7SjpwP9+fZfeYUvRQ8mAs8ho+LXnXlJiPlvUfFUtFml4s7Gol3M0/KVne+nhViAU&#10;o5GS6Xgb88BP0txgb5TOqr1UfKKGM5bFPP2HNMSXdn718ms3fwAAAP//AwBQSwMEFAAGAAgAAAAh&#10;AHiXeD3aAAAABQEAAA8AAABkcnMvZG93bnJldi54bWxMj0FLw0AQhe+C/2EZwZudVaxNYzZFFK+K&#10;VQu9bbPTJJidDdltE/+9o5d6eTC8x3vfFKvJd+pIQ2wDG7ieaVDEVXAt1wY+3p+vMlAxWXa2C0wG&#10;vinCqjw/K2zuwshvdFynWkkJx9waaFLqc8RYNeRtnIWeWLx9GLxNcg41usGOUu47vNH6Dr1tWRYa&#10;29NjQ9XX+uANfL7st5tb/Vo/+Xk/hkkj+yUac3kxPdyDSjSlUxh+8QUdSmHahQO7qDoD8kj6U/Gy&#10;RbYAtZPQPFsClgX+py9/AAAA//8DAFBLAQItABQABgAIAAAAIQC2gziS/gAAAOEBAAATAAAAAAAA&#10;AAAAAAAAAAAAAABbQ29udGVudF9UeXBlc10ueG1sUEsBAi0AFAAGAAgAAAAhADj9If/WAAAAlAEA&#10;AAsAAAAAAAAAAAAAAAAALwEAAF9yZWxzLy5yZWxzUEsBAi0AFAAGAAgAAAAhALNCMAoNAgAA/QMA&#10;AA4AAAAAAAAAAAAAAAAALgIAAGRycy9lMm9Eb2MueG1sUEsBAi0AFAAGAAgAAAAhAHiXeD3aAAAA&#10;BQEAAA8AAAAAAAAAAAAAAAAAZwQAAGRycy9kb3ducmV2LnhtbFBLBQYAAAAABAAEAPMAAABuBQAA&#10;AAA=&#10;" filled="f" stroked="f">
                <v:textbox>
                  <w:txbxContent>
                    <w:p w14:paraId="50FE8806" w14:textId="77777777" w:rsidR="00C13F18" w:rsidRPr="001B2ADE" w:rsidRDefault="00C13F18" w:rsidP="00BB708D">
                      <w:pPr>
                        <w:pBdr>
                          <w:top w:val="single" w:sz="24" w:space="8" w:color="3D8CAD"/>
                          <w:bottom w:val="single" w:sz="24" w:space="8" w:color="3D8CAD"/>
                        </w:pBdr>
                        <w:spacing w:after="0"/>
                        <w:jc w:val="center"/>
                        <w:rPr>
                          <w:i/>
                          <w:color w:val="3D8CAD"/>
                          <w:sz w:val="24"/>
                          <w:szCs w:val="24"/>
                        </w:rPr>
                      </w:pPr>
                      <w:r w:rsidRPr="001B2ADE">
                        <w:rPr>
                          <w:i/>
                          <w:color w:val="3D8CAD"/>
                          <w:sz w:val="24"/>
                          <w:szCs w:val="24"/>
                        </w:rPr>
                        <w:t>Universal screening is the most effective and cost-efficient way to ensure any student at risk of falling behind in their learning is identified early and given the help they need to catch up.</w:t>
                      </w:r>
                    </w:p>
                  </w:txbxContent>
                </v:textbox>
                <w10:anchorlock/>
              </v:shape>
            </w:pict>
          </mc:Fallback>
        </mc:AlternateContent>
      </w:r>
    </w:p>
    <w:p w14:paraId="75B6CDCC" w14:textId="77777777" w:rsidR="00C13F18" w:rsidRDefault="00C13F18" w:rsidP="00BB708D">
      <w:pPr>
        <w:spacing w:after="0"/>
        <w:jc w:val="right"/>
        <w:rPr>
          <w:rFonts w:ascii="Calibri" w:eastAsia="Calibri" w:hAnsi="Calibri" w:cs="Times New Roman"/>
        </w:rPr>
      </w:pPr>
      <w:r w:rsidRPr="001B2ADE">
        <w:rPr>
          <w:rFonts w:ascii="Calibri" w:eastAsia="Calibri" w:hAnsi="Calibri" w:cs="Times New Roman"/>
          <w:i/>
          <w:color w:val="3D8CAD"/>
          <w:sz w:val="24"/>
          <w:szCs w:val="24"/>
        </w:rPr>
        <w:t>Grattan Institute</w:t>
      </w:r>
    </w:p>
    <w:p w14:paraId="01020639" w14:textId="77777777" w:rsidR="00C13F18" w:rsidRDefault="00C13F18" w:rsidP="00BB708D">
      <w:pPr>
        <w:rPr>
          <w:rFonts w:ascii="Calibri" w:eastAsia="Calibri" w:hAnsi="Calibri" w:cs="Graphik Regular"/>
          <w:color w:val="000000"/>
        </w:rPr>
      </w:pPr>
    </w:p>
    <w:p w14:paraId="45B5569A" w14:textId="77777777" w:rsidR="00C13F18" w:rsidRDefault="00C13F18" w:rsidP="00BB708D">
      <w:pPr>
        <w:rPr>
          <w:rFonts w:ascii="Calibri" w:eastAsia="Calibri" w:hAnsi="Calibri" w:cs="Graphik Regular"/>
          <w:color w:val="000000"/>
        </w:rPr>
      </w:pPr>
      <w:r>
        <w:rPr>
          <w:rFonts w:ascii="Calibri" w:eastAsia="Calibri" w:hAnsi="Calibri" w:cs="Graphik Regular"/>
          <w:color w:val="000000"/>
        </w:rPr>
        <w:t xml:space="preserve">Screening can be a useful tool in ensuring that phonics skills, as an essential building block of literacy, are on track. </w:t>
      </w:r>
      <w:r w:rsidRPr="00C27AFD">
        <w:rPr>
          <w:rFonts w:ascii="Calibri" w:eastAsia="Calibri" w:hAnsi="Calibri" w:cs="Graphik Regular"/>
          <w:color w:val="000000"/>
        </w:rPr>
        <w:t xml:space="preserve">The </w:t>
      </w:r>
      <w:r w:rsidRPr="00E82A6F">
        <w:rPr>
          <w:rFonts w:ascii="Calibri" w:eastAsia="Calibri" w:hAnsi="Calibri" w:cs="Graphik Regular"/>
          <w:color w:val="000000"/>
        </w:rPr>
        <w:t>United Kingdom (UK)</w:t>
      </w:r>
      <w:r w:rsidRPr="00C27AFD">
        <w:rPr>
          <w:rFonts w:ascii="Calibri" w:eastAsia="Calibri" w:hAnsi="Calibri" w:cs="Graphik Regular"/>
          <w:color w:val="000000"/>
        </w:rPr>
        <w:t xml:space="preserve"> Government implemented </w:t>
      </w:r>
      <w:r>
        <w:rPr>
          <w:rFonts w:ascii="Calibri" w:eastAsia="Calibri" w:hAnsi="Calibri" w:cs="Graphik Regular"/>
          <w:color w:val="000000"/>
        </w:rPr>
        <w:t>its</w:t>
      </w:r>
      <w:r w:rsidRPr="00C27AFD">
        <w:rPr>
          <w:rFonts w:ascii="Calibri" w:eastAsia="Calibri" w:hAnsi="Calibri" w:cs="Graphik Regular"/>
          <w:color w:val="000000"/>
        </w:rPr>
        <w:t xml:space="preserve"> own mandatory Year 1 Phonics Screening Check in 2012</w:t>
      </w:r>
      <w:r>
        <w:rPr>
          <w:rFonts w:ascii="Calibri" w:eastAsia="Calibri" w:hAnsi="Calibri" w:cs="Graphik Regular"/>
          <w:color w:val="000000"/>
        </w:rPr>
        <w:t>, and an evaluation in 2015 showed that proficiency had improved in three years.</w:t>
      </w:r>
      <w:r w:rsidRPr="00C27AFD">
        <w:rPr>
          <w:rFonts w:ascii="Calibri" w:eastAsia="Calibri" w:hAnsi="Calibri" w:cs="Graphik Regular"/>
          <w:color w:val="000000"/>
          <w:vertAlign w:val="superscript"/>
        </w:rPr>
        <w:endnoteReference w:id="134"/>
      </w:r>
      <w:r>
        <w:rPr>
          <w:rFonts w:ascii="Calibri" w:eastAsia="Calibri" w:hAnsi="Calibri" w:cs="Graphik Regular"/>
          <w:color w:val="000000"/>
        </w:rPr>
        <w:t xml:space="preserve"> Proficiency has continued to improve over time (even with a decline during the COVID-19 pandemic), with 79 per cent of students meeting the expected standard in 2023 in Year 1 and 89 per cent by the end of Year 2.</w:t>
      </w:r>
      <w:r w:rsidRPr="00C27AFD">
        <w:rPr>
          <w:rFonts w:ascii="Calibri" w:eastAsia="Calibri" w:hAnsi="Calibri" w:cs="Graphik Regular"/>
          <w:color w:val="000000"/>
          <w:vertAlign w:val="superscript"/>
        </w:rPr>
        <w:endnoteReference w:id="135"/>
      </w:r>
      <w:r w:rsidRPr="00C27AFD">
        <w:rPr>
          <w:rFonts w:ascii="Calibri" w:eastAsia="Calibri" w:hAnsi="Calibri" w:cs="Graphik Regular"/>
          <w:color w:val="000000"/>
        </w:rPr>
        <w:t xml:space="preserve"> </w:t>
      </w:r>
      <w:r>
        <w:rPr>
          <w:rFonts w:ascii="Calibri" w:eastAsia="Calibri" w:hAnsi="Calibri" w:cs="Graphik Regular"/>
          <w:color w:val="000000"/>
        </w:rPr>
        <w:t xml:space="preserve">The strongest predictor of the performance of </w:t>
      </w:r>
      <w:r w:rsidRPr="71AC87B5">
        <w:rPr>
          <w:rFonts w:ascii="Calibri" w:eastAsia="Calibri" w:hAnsi="Calibri" w:cs="Graphik Regular"/>
          <w:color w:val="000000" w:themeColor="text1"/>
        </w:rPr>
        <w:t xml:space="preserve">English </w:t>
      </w:r>
      <w:r>
        <w:rPr>
          <w:rFonts w:ascii="Calibri" w:eastAsia="Calibri" w:hAnsi="Calibri" w:cs="Graphik Regular"/>
          <w:color w:val="000000"/>
        </w:rPr>
        <w:t xml:space="preserve">students in PIRLS 2021 was performance in the </w:t>
      </w:r>
      <w:r w:rsidRPr="00C27AFD">
        <w:rPr>
          <w:rFonts w:ascii="Calibri" w:eastAsia="Calibri" w:hAnsi="Calibri" w:cs="Graphik Regular"/>
          <w:color w:val="000000"/>
        </w:rPr>
        <w:t>Year 1 Phonics Screening Check</w:t>
      </w:r>
      <w:r>
        <w:rPr>
          <w:rFonts w:ascii="Calibri" w:eastAsia="Calibri" w:hAnsi="Calibri" w:cs="Graphik Regular"/>
          <w:color w:val="000000"/>
        </w:rPr>
        <w:t xml:space="preserve">, for which a </w:t>
      </w:r>
      <w:r w:rsidRPr="00E82A6F">
        <w:rPr>
          <w:rFonts w:ascii="Calibri" w:eastAsia="Calibri" w:hAnsi="Calibri" w:cs="Graphik Regular"/>
          <w:color w:val="000000"/>
        </w:rPr>
        <w:t>1</w:t>
      </w:r>
      <w:r w:rsidRPr="00E82A6F">
        <w:rPr>
          <w:rFonts w:ascii="Calibri" w:eastAsia="Calibri" w:hAnsi="Calibri" w:cs="Graphik Regular"/>
          <w:color w:val="000000"/>
        </w:rPr>
        <w:noBreakHyphen/>
        <w:t>point</w:t>
      </w:r>
      <w:r>
        <w:rPr>
          <w:rFonts w:ascii="Calibri" w:eastAsia="Calibri" w:hAnsi="Calibri" w:cs="Graphik Regular"/>
          <w:color w:val="000000"/>
        </w:rPr>
        <w:t xml:space="preserve"> increase was associated with nearly a 4-point gain in PIRLS 2021.</w:t>
      </w:r>
      <w:r>
        <w:rPr>
          <w:rStyle w:val="EndnoteReference"/>
          <w:rFonts w:ascii="Calibri" w:eastAsia="Calibri" w:hAnsi="Calibri" w:cs="Graphik Regular"/>
          <w:color w:val="000000"/>
        </w:rPr>
        <w:endnoteReference w:id="136"/>
      </w:r>
      <w:r>
        <w:rPr>
          <w:rFonts w:ascii="Calibri" w:eastAsia="Calibri" w:hAnsi="Calibri" w:cs="Graphik Regular"/>
          <w:color w:val="000000"/>
        </w:rPr>
        <w:t xml:space="preserve"> This positive correlation may have helped reading performance</w:t>
      </w:r>
      <w:r w:rsidRPr="71AC87B5">
        <w:rPr>
          <w:rFonts w:ascii="Calibri" w:eastAsia="Calibri" w:hAnsi="Calibri" w:cs="Graphik Regular"/>
          <w:color w:val="000000" w:themeColor="text1"/>
        </w:rPr>
        <w:t xml:space="preserve"> in England</w:t>
      </w:r>
      <w:r>
        <w:rPr>
          <w:rFonts w:ascii="Calibri" w:eastAsia="Calibri" w:hAnsi="Calibri" w:cs="Graphik Regular"/>
          <w:color w:val="000000"/>
        </w:rPr>
        <w:t xml:space="preserve"> remain stable for Year 5 students, when the international median dropped 19 points between PIRLS 2016 and PIRLS 2021.</w:t>
      </w:r>
      <w:r>
        <w:rPr>
          <w:rStyle w:val="EndnoteReference"/>
          <w:rFonts w:ascii="Calibri" w:eastAsia="Calibri" w:hAnsi="Calibri" w:cs="Graphik Regular"/>
          <w:color w:val="000000"/>
        </w:rPr>
        <w:endnoteReference w:id="137"/>
      </w:r>
    </w:p>
    <w:p w14:paraId="58C83DFE" w14:textId="77777777" w:rsidR="00C13F18" w:rsidRDefault="00C13F18" w:rsidP="00BB708D">
      <w:pPr>
        <w:rPr>
          <w:rFonts w:ascii="Calibri" w:eastAsia="Calibri" w:hAnsi="Calibri" w:cs="Graphik Regular"/>
          <w:color w:val="000000"/>
        </w:rPr>
      </w:pPr>
      <w:r w:rsidRPr="00C27AFD">
        <w:rPr>
          <w:rFonts w:ascii="Calibri" w:eastAsia="Calibri" w:hAnsi="Calibri" w:cs="Graphik Regular"/>
          <w:color w:val="000000"/>
        </w:rPr>
        <w:lastRenderedPageBreak/>
        <w:t xml:space="preserve">The </w:t>
      </w:r>
      <w:r w:rsidRPr="00E82A6F">
        <w:rPr>
          <w:rFonts w:ascii="Calibri" w:eastAsia="Calibri" w:hAnsi="Calibri" w:cs="Graphik Regular"/>
          <w:color w:val="000000"/>
        </w:rPr>
        <w:t>South Australian (SA)</w:t>
      </w:r>
      <w:r w:rsidRPr="00C27AFD">
        <w:rPr>
          <w:rFonts w:ascii="Calibri" w:eastAsia="Calibri" w:hAnsi="Calibri" w:cs="Graphik Regular"/>
          <w:color w:val="000000"/>
        </w:rPr>
        <w:t xml:space="preserve"> Government developed a paper-based phonics check based on the UK version</w:t>
      </w:r>
      <w:r>
        <w:rPr>
          <w:rFonts w:ascii="Calibri" w:eastAsia="Calibri" w:hAnsi="Calibri" w:cs="Graphik Regular"/>
          <w:color w:val="000000"/>
        </w:rPr>
        <w:t xml:space="preserve">, which was implemented in public schools in 2018. Proficiency in the </w:t>
      </w:r>
      <w:r w:rsidRPr="003338CE">
        <w:rPr>
          <w:rFonts w:ascii="Calibri" w:eastAsia="Calibri" w:hAnsi="Calibri" w:cs="Arial"/>
          <w:color w:val="000000"/>
        </w:rPr>
        <w:t>Year 1 Phonics Screening Check</w:t>
      </w:r>
      <w:r>
        <w:rPr>
          <w:rFonts w:ascii="Calibri" w:eastAsia="Calibri" w:hAnsi="Calibri" w:cs="Arial"/>
          <w:color w:val="000000"/>
        </w:rPr>
        <w:t xml:space="preserve"> has improved over time </w:t>
      </w:r>
      <w:r w:rsidRPr="00C27AFD">
        <w:rPr>
          <w:rFonts w:ascii="Calibri" w:eastAsia="Calibri" w:hAnsi="Calibri" w:cs="Graphik Regular"/>
          <w:color w:val="000000"/>
        </w:rPr>
        <w:t>(see Case Study 3).</w:t>
      </w:r>
    </w:p>
    <w:tbl>
      <w:tblPr>
        <w:tblStyle w:val="GridTable4-Accent41"/>
        <w:tblW w:w="9026" w:type="dxa"/>
        <w:tblLook w:val="0400" w:firstRow="0" w:lastRow="0" w:firstColumn="0" w:lastColumn="0" w:noHBand="0" w:noVBand="1"/>
      </w:tblPr>
      <w:tblGrid>
        <w:gridCol w:w="9026"/>
      </w:tblGrid>
      <w:tr w:rsidR="00C13F18" w:rsidRPr="00C27AFD" w14:paraId="2FACF8A4"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left w:val="single" w:sz="12" w:space="0" w:color="FFCC59"/>
              <w:bottom w:val="single" w:sz="12" w:space="0" w:color="FFCC59"/>
              <w:right w:val="single" w:sz="12" w:space="0" w:color="FFCC59"/>
            </w:tcBorders>
            <w:shd w:val="clear" w:color="auto" w:fill="FFEABC"/>
          </w:tcPr>
          <w:p w14:paraId="14FF1BBB" w14:textId="77777777" w:rsidR="00C13F18" w:rsidRPr="00C674B8" w:rsidRDefault="00C13F18">
            <w:pPr>
              <w:jc w:val="center"/>
              <w:rPr>
                <w:rFonts w:ascii="Calibri" w:eastAsia="Calibri" w:hAnsi="Calibri" w:cs="Arial"/>
                <w:b/>
                <w:color w:val="000000"/>
                <w:u w:val="single"/>
              </w:rPr>
            </w:pPr>
            <w:r w:rsidRPr="00C674B8">
              <w:rPr>
                <w:rFonts w:ascii="Calibri" w:eastAsia="Calibri" w:hAnsi="Calibri" w:cs="Arial"/>
                <w:b/>
                <w:color w:val="000000"/>
                <w:u w:val="single"/>
              </w:rPr>
              <w:t>Case Study 3: South Australian Phonics Screening Check</w:t>
            </w:r>
          </w:p>
          <w:p w14:paraId="19D7A256" w14:textId="77777777" w:rsidR="00C13F18" w:rsidRDefault="00C13F18">
            <w:pPr>
              <w:rPr>
                <w:rFonts w:ascii="Calibri" w:eastAsia="Calibri" w:hAnsi="Calibri" w:cs="Arial"/>
                <w:b/>
                <w:color w:val="000000"/>
              </w:rPr>
            </w:pPr>
            <w:r w:rsidRPr="003338CE">
              <w:rPr>
                <w:rFonts w:ascii="Calibri" w:eastAsia="Calibri" w:hAnsi="Calibri" w:cs="Arial"/>
                <w:color w:val="000000"/>
              </w:rPr>
              <w:t xml:space="preserve">The Year 1 Phonics Screening Check is a short assessment (five to seven minutes) which indicates how Year 1 students are progressing in decoding and blending letters into sounds. It was implemented across all Year 1 students in </w:t>
            </w:r>
            <w:r>
              <w:rPr>
                <w:rFonts w:ascii="Calibri" w:eastAsia="Calibri" w:hAnsi="Calibri" w:cs="Arial"/>
                <w:color w:val="000000"/>
              </w:rPr>
              <w:t>SA</w:t>
            </w:r>
            <w:r w:rsidRPr="003338CE">
              <w:rPr>
                <w:rFonts w:ascii="Calibri" w:eastAsia="Calibri" w:hAnsi="Calibri" w:cs="Arial"/>
                <w:color w:val="000000"/>
              </w:rPr>
              <w:t xml:space="preserve"> public schools in 2018</w:t>
            </w:r>
            <w:r>
              <w:rPr>
                <w:rFonts w:ascii="Calibri" w:eastAsia="Calibri" w:hAnsi="Calibri" w:cs="Arial"/>
                <w:color w:val="000000"/>
              </w:rPr>
              <w:t>.</w:t>
            </w:r>
          </w:p>
          <w:p w14:paraId="007B8913" w14:textId="3C70434E" w:rsidR="00C13F18" w:rsidRDefault="00C13F18">
            <w:pPr>
              <w:rPr>
                <w:rFonts w:ascii="Calibri" w:eastAsia="Calibri" w:hAnsi="Calibri" w:cs="Arial"/>
                <w:b/>
                <w:color w:val="000000"/>
              </w:rPr>
            </w:pPr>
            <w:r w:rsidRPr="003338CE">
              <w:rPr>
                <w:rFonts w:ascii="Calibri" w:eastAsia="Calibri" w:hAnsi="Calibri" w:cs="Arial"/>
                <w:color w:val="000000"/>
              </w:rPr>
              <w:t xml:space="preserve">Classroom teachers conduct the assessment individually with students in a quiet room. Students are asked to read up to 40 real and made-up words aloud. Reading made-up words demonstrates that students can use phonics skills rather than just their memory or guessing strategies. </w:t>
            </w:r>
            <w:r w:rsidRPr="0005504C">
              <w:rPr>
                <w:rFonts w:ascii="Calibri" w:eastAsia="Calibri" w:hAnsi="Calibri" w:cs="Arial"/>
                <w:color w:val="000000"/>
              </w:rPr>
              <w:t>The phonics screening check is conducted in Term 3 and updated each year with a different set of words to those used in the previous year. Teachers analyse the results and</w:t>
            </w:r>
            <w:r>
              <w:rPr>
                <w:rFonts w:ascii="Calibri" w:eastAsia="Calibri" w:hAnsi="Calibri" w:cs="Arial"/>
                <w:color w:val="000000"/>
              </w:rPr>
              <w:t>,</w:t>
            </w:r>
            <w:r w:rsidRPr="0005504C">
              <w:rPr>
                <w:rFonts w:ascii="Calibri" w:eastAsia="Calibri" w:hAnsi="Calibri" w:cs="Arial"/>
                <w:color w:val="000000"/>
              </w:rPr>
              <w:t xml:space="preserve"> if necessary, plan for any additional support students might need.</w:t>
            </w:r>
            <w:r>
              <w:rPr>
                <w:rFonts w:ascii="Calibri" w:eastAsia="Calibri" w:hAnsi="Calibri" w:cs="Arial"/>
                <w:color w:val="000000"/>
              </w:rPr>
              <w:t xml:space="preserve"> </w:t>
            </w:r>
            <w:r w:rsidRPr="003338CE">
              <w:rPr>
                <w:rFonts w:ascii="Calibri" w:eastAsia="Calibri" w:hAnsi="Calibri" w:cs="Arial"/>
                <w:color w:val="000000"/>
              </w:rPr>
              <w:t>Teachers and school leaders are supported with training and resources to use the phonics screening check to ensure</w:t>
            </w:r>
            <w:r>
              <w:rPr>
                <w:rFonts w:ascii="Calibri" w:eastAsia="Calibri" w:hAnsi="Calibri" w:cs="Arial"/>
                <w:color w:val="000000"/>
              </w:rPr>
              <w:t xml:space="preserve"> the</w:t>
            </w:r>
            <w:r w:rsidRPr="003338CE">
              <w:rPr>
                <w:rFonts w:ascii="Calibri" w:eastAsia="Calibri" w:hAnsi="Calibri" w:cs="Arial"/>
                <w:color w:val="000000"/>
              </w:rPr>
              <w:t xml:space="preserve"> quality and consistency of its application.</w:t>
            </w:r>
          </w:p>
          <w:p w14:paraId="1E464A7D" w14:textId="77777777" w:rsidR="00C13F18" w:rsidRDefault="00C13F18">
            <w:pPr>
              <w:rPr>
                <w:rFonts w:ascii="Calibri" w:eastAsia="Calibri" w:hAnsi="Calibri" w:cs="Arial"/>
                <w:b/>
                <w:color w:val="000000"/>
              </w:rPr>
            </w:pPr>
            <w:r w:rsidRPr="003338CE">
              <w:rPr>
                <w:rFonts w:ascii="Calibri" w:eastAsia="Calibri" w:hAnsi="Calibri" w:cs="Arial"/>
                <w:color w:val="000000"/>
              </w:rPr>
              <w:t>Results from the check from 2018 to 2022 show that:</w:t>
            </w:r>
          </w:p>
          <w:p w14:paraId="09A453D0" w14:textId="77777777" w:rsidR="00C13F18" w:rsidRDefault="00C13F18" w:rsidP="00FA4F9F">
            <w:pPr>
              <w:numPr>
                <w:ilvl w:val="0"/>
                <w:numId w:val="43"/>
              </w:numPr>
              <w:spacing w:line="256" w:lineRule="auto"/>
              <w:contextualSpacing/>
              <w:rPr>
                <w:rFonts w:ascii="Calibri" w:eastAsia="Calibri" w:hAnsi="Calibri" w:cs="Arial"/>
                <w:b/>
                <w:color w:val="000000"/>
              </w:rPr>
            </w:pPr>
            <w:r>
              <w:rPr>
                <w:rFonts w:ascii="Calibri" w:eastAsia="Calibri" w:hAnsi="Calibri" w:cs="Arial"/>
                <w:color w:val="000000"/>
              </w:rPr>
              <w:t>t</w:t>
            </w:r>
            <w:r w:rsidRPr="003338CE">
              <w:rPr>
                <w:rFonts w:ascii="Calibri" w:eastAsia="Calibri" w:hAnsi="Calibri" w:cs="Arial"/>
                <w:color w:val="000000"/>
              </w:rPr>
              <w:t>he total number of students meeting the benchmark rose by 25 percentage points</w:t>
            </w:r>
          </w:p>
          <w:p w14:paraId="00300C99" w14:textId="77777777" w:rsidR="00C13F18" w:rsidRDefault="00C13F18" w:rsidP="00FA4F9F">
            <w:pPr>
              <w:numPr>
                <w:ilvl w:val="0"/>
                <w:numId w:val="43"/>
              </w:numPr>
              <w:spacing w:line="256" w:lineRule="auto"/>
              <w:contextualSpacing/>
              <w:rPr>
                <w:rFonts w:ascii="Calibri" w:eastAsia="Calibri" w:hAnsi="Calibri" w:cs="Arial"/>
                <w:b/>
                <w:color w:val="000000"/>
              </w:rPr>
            </w:pPr>
            <w:r>
              <w:rPr>
                <w:rFonts w:ascii="Calibri" w:eastAsia="Calibri" w:hAnsi="Calibri" w:cs="Arial"/>
                <w:color w:val="000000"/>
              </w:rPr>
              <w:t>s</w:t>
            </w:r>
            <w:r w:rsidRPr="003338CE">
              <w:rPr>
                <w:rFonts w:ascii="Calibri" w:eastAsia="Calibri" w:hAnsi="Calibri" w:cs="Arial"/>
                <w:color w:val="000000"/>
              </w:rPr>
              <w:t>tudents with a verified disability who met the benchmark rose by 27 percentage points</w:t>
            </w:r>
          </w:p>
          <w:p w14:paraId="4E6003FD" w14:textId="77777777" w:rsidR="00C13F18" w:rsidRDefault="00C13F18" w:rsidP="00FA4F9F">
            <w:pPr>
              <w:numPr>
                <w:ilvl w:val="0"/>
                <w:numId w:val="43"/>
              </w:numPr>
              <w:spacing w:line="256" w:lineRule="auto"/>
              <w:contextualSpacing/>
              <w:rPr>
                <w:rFonts w:ascii="Calibri" w:eastAsia="Calibri" w:hAnsi="Calibri" w:cs="Arial"/>
                <w:b/>
                <w:color w:val="000000"/>
              </w:rPr>
            </w:pPr>
            <w:r>
              <w:rPr>
                <w:rFonts w:ascii="Calibri" w:eastAsia="Calibri" w:hAnsi="Calibri" w:cs="Arial"/>
                <w:color w:val="000000"/>
              </w:rPr>
              <w:t>s</w:t>
            </w:r>
            <w:r w:rsidRPr="003338CE">
              <w:rPr>
                <w:rFonts w:ascii="Calibri" w:eastAsia="Calibri" w:hAnsi="Calibri" w:cs="Arial"/>
                <w:color w:val="000000"/>
              </w:rPr>
              <w:t>tudents in the most disadvantaged schools who met the benchmark rose by 23 percentage points</w:t>
            </w:r>
          </w:p>
          <w:p w14:paraId="5485DE29" w14:textId="77777777" w:rsidR="00C13F18" w:rsidRDefault="00C13F18" w:rsidP="00FA4F9F">
            <w:pPr>
              <w:numPr>
                <w:ilvl w:val="0"/>
                <w:numId w:val="43"/>
              </w:numPr>
              <w:spacing w:line="256" w:lineRule="auto"/>
              <w:contextualSpacing/>
              <w:rPr>
                <w:rFonts w:ascii="Calibri" w:eastAsia="Calibri" w:hAnsi="Calibri" w:cs="Arial"/>
                <w:b/>
                <w:color w:val="000000"/>
              </w:rPr>
            </w:pPr>
            <w:r w:rsidRPr="003338CE">
              <w:rPr>
                <w:rFonts w:ascii="Calibri" w:eastAsia="Calibri" w:hAnsi="Calibri" w:cs="Arial"/>
                <w:color w:val="000000"/>
              </w:rPr>
              <w:t>First Nations students who met the benchmark increased by 19 percentage points.</w:t>
            </w:r>
          </w:p>
          <w:p w14:paraId="2EA8A1E3" w14:textId="77777777" w:rsidR="00C13F18" w:rsidRDefault="00C13F18">
            <w:pPr>
              <w:spacing w:line="256" w:lineRule="auto"/>
              <w:contextualSpacing/>
              <w:rPr>
                <w:rFonts w:ascii="Calibri" w:eastAsia="Calibri" w:hAnsi="Calibri" w:cs="Arial"/>
                <w:color w:val="000000"/>
              </w:rPr>
            </w:pPr>
          </w:p>
          <w:p w14:paraId="165756E3" w14:textId="77777777" w:rsidR="00C13F18" w:rsidRPr="00D324F1" w:rsidRDefault="00C13F18">
            <w:pPr>
              <w:rPr>
                <w:b/>
              </w:rPr>
            </w:pPr>
            <w:r w:rsidRPr="0009642B">
              <w:rPr>
                <w:rFonts w:ascii="Calibri" w:eastAsia="Calibri" w:hAnsi="Calibri" w:cs="Arial"/>
                <w:color w:val="000000"/>
                <w:sz w:val="20"/>
                <w:szCs w:val="20"/>
              </w:rPr>
              <w:t xml:space="preserve">Source: </w:t>
            </w:r>
            <w:r w:rsidRPr="0009642B">
              <w:rPr>
                <w:sz w:val="20"/>
                <w:szCs w:val="20"/>
              </w:rPr>
              <w:t xml:space="preserve">Department for Education (2023) </w:t>
            </w:r>
            <w:hyperlink r:id="rId41" w:history="1">
              <w:r w:rsidRPr="0009642B">
                <w:rPr>
                  <w:rStyle w:val="Hyperlink"/>
                  <w:i/>
                  <w:sz w:val="20"/>
                  <w:szCs w:val="20"/>
                </w:rPr>
                <w:t>Phonics screening check for student understanding of letters and sounds</w:t>
              </w:r>
            </w:hyperlink>
            <w:r w:rsidRPr="0009642B">
              <w:rPr>
                <w:sz w:val="20"/>
                <w:szCs w:val="20"/>
              </w:rPr>
              <w:t xml:space="preserve">, Department </w:t>
            </w:r>
            <w:r>
              <w:rPr>
                <w:sz w:val="20"/>
                <w:szCs w:val="20"/>
              </w:rPr>
              <w:t>for</w:t>
            </w:r>
            <w:r w:rsidRPr="0009642B">
              <w:rPr>
                <w:sz w:val="20"/>
                <w:szCs w:val="20"/>
              </w:rPr>
              <w:t xml:space="preserve"> Education, South Australian Government, accessed </w:t>
            </w:r>
            <w:r>
              <w:rPr>
                <w:sz w:val="20"/>
                <w:szCs w:val="20"/>
              </w:rPr>
              <w:t>27</w:t>
            </w:r>
            <w:r w:rsidRPr="0009642B">
              <w:rPr>
                <w:sz w:val="20"/>
                <w:szCs w:val="20"/>
              </w:rPr>
              <w:t xml:space="preserve"> October 2023.</w:t>
            </w:r>
            <w:r>
              <w:rPr>
                <w:rFonts w:ascii="Calibri" w:eastAsia="Calibri" w:hAnsi="Calibri" w:cs="Arial"/>
                <w:color w:val="000000"/>
                <w:sz w:val="20"/>
                <w:szCs w:val="20"/>
              </w:rPr>
              <w:t xml:space="preserve"> </w:t>
            </w:r>
          </w:p>
        </w:tc>
      </w:tr>
    </w:tbl>
    <w:p w14:paraId="19CB6B92" w14:textId="77777777" w:rsidR="00C13F18" w:rsidRDefault="00C13F18" w:rsidP="00BB708D">
      <w:pPr>
        <w:spacing w:after="0" w:line="240" w:lineRule="auto"/>
        <w:rPr>
          <w:rFonts w:ascii="Calibri" w:eastAsia="Calibri" w:hAnsi="Calibri" w:cs="Times New Roman"/>
        </w:rPr>
      </w:pPr>
    </w:p>
    <w:p w14:paraId="2BEA7829" w14:textId="7719BDFE" w:rsidR="00C13F18" w:rsidRDefault="00C13F18" w:rsidP="00BB708D">
      <w:pPr>
        <w:rPr>
          <w:rFonts w:ascii="Calibri" w:eastAsia="Calibri" w:hAnsi="Calibri" w:cs="Graphik Regular"/>
          <w:color w:val="000000"/>
        </w:rPr>
      </w:pPr>
      <w:r w:rsidRPr="001B2ADE">
        <w:rPr>
          <w:rFonts w:ascii="Calibri" w:eastAsia="Calibri" w:hAnsi="Calibri" w:cs="Times New Roman"/>
          <w:bdr w:val="none" w:sz="0" w:space="0" w:color="auto" w:frame="1"/>
        </w:rPr>
        <w:t xml:space="preserve">In 2017, an Australian Government </w:t>
      </w:r>
      <w:r w:rsidRPr="001B2ADE">
        <w:rPr>
          <w:rFonts w:ascii="Calibri" w:eastAsia="Calibri" w:hAnsi="Calibri" w:cs="Times New Roman"/>
        </w:rPr>
        <w:t xml:space="preserve">Expert Advisory Panel </w:t>
      </w:r>
      <w:r w:rsidRPr="00D44761">
        <w:rPr>
          <w:rFonts w:ascii="Calibri" w:eastAsia="Calibri" w:hAnsi="Calibri" w:cs="Times New Roman"/>
        </w:rPr>
        <w:t>(the Expert Advisory Panel)</w:t>
      </w:r>
      <w:r w:rsidRPr="001B2ADE">
        <w:rPr>
          <w:rFonts w:ascii="Calibri" w:eastAsia="Calibri" w:hAnsi="Calibri" w:cs="Times New Roman"/>
        </w:rPr>
        <w:t xml:space="preserve"> recommended </w:t>
      </w:r>
      <w:r w:rsidRPr="001B2ADE">
        <w:rPr>
          <w:rFonts w:ascii="Calibri" w:eastAsia="Times New Roman" w:hAnsi="Calibri" w:cs="Times New Roman"/>
          <w:bdr w:val="none" w:sz="0" w:space="0" w:color="auto" w:frame="1"/>
          <w:lang w:eastAsia="en-AU"/>
        </w:rPr>
        <w:t>a consistent national Year 1 literacy check focused on phonics and a Year 1 numeracy assessment focused on number sense and position/location.</w:t>
      </w:r>
      <w:r w:rsidRPr="001B2ADE">
        <w:rPr>
          <w:rFonts w:ascii="Calibri" w:eastAsia="Times New Roman" w:hAnsi="Calibri" w:cs="Times New Roman"/>
          <w:bdr w:val="none" w:sz="0" w:space="0" w:color="auto" w:frame="1"/>
          <w:vertAlign w:val="superscript"/>
          <w:lang w:eastAsia="en-AU"/>
        </w:rPr>
        <w:endnoteReference w:id="138"/>
      </w:r>
      <w:r w:rsidRPr="001B2ADE">
        <w:rPr>
          <w:rFonts w:ascii="Calibri" w:eastAsia="Calibri" w:hAnsi="Calibri" w:cs="Graphik Regular"/>
          <w:color w:val="000000"/>
        </w:rPr>
        <w:t xml:space="preserve"> The Australian Government subsequently developed an online version of the South Australian Year 1 Phonics Screening Check, </w:t>
      </w:r>
      <w:r>
        <w:rPr>
          <w:rFonts w:ascii="Calibri" w:eastAsia="Calibri" w:hAnsi="Calibri" w:cs="Graphik Regular"/>
          <w:color w:val="000000"/>
        </w:rPr>
        <w:t>called the Year 1 Phonics Check.</w:t>
      </w:r>
      <w:r w:rsidRPr="00C27AFD">
        <w:rPr>
          <w:rFonts w:ascii="Calibri" w:eastAsia="Calibri" w:hAnsi="Calibri" w:cs="Graphik Regular"/>
          <w:color w:val="000000"/>
          <w:vertAlign w:val="superscript"/>
        </w:rPr>
        <w:endnoteReference w:id="139"/>
      </w:r>
    </w:p>
    <w:p w14:paraId="5D10989B" w14:textId="6091F11A" w:rsidR="00C13F18" w:rsidRDefault="00C13F18" w:rsidP="00BB708D">
      <w:pPr>
        <w:rPr>
          <w:rFonts w:ascii="Calibri" w:eastAsia="Calibri" w:hAnsi="Calibri" w:cs="Graphik Regular"/>
          <w:color w:val="000000"/>
        </w:rPr>
      </w:pPr>
      <w:r w:rsidRPr="00C27AFD">
        <w:rPr>
          <w:rFonts w:ascii="Calibri" w:eastAsia="Calibri" w:hAnsi="Calibri" w:cs="Graphik Regular"/>
          <w:color w:val="000000"/>
        </w:rPr>
        <w:t xml:space="preserve">A Year 1 phonics testing process is mandatory for government schools in NSW, Victoria, </w:t>
      </w:r>
      <w:r w:rsidRPr="00E82A6F">
        <w:rPr>
          <w:rFonts w:ascii="Calibri" w:eastAsia="Calibri" w:hAnsi="Calibri" w:cs="Graphik Regular"/>
          <w:color w:val="000000"/>
        </w:rPr>
        <w:t>WA</w:t>
      </w:r>
      <w:r w:rsidRPr="00C27AFD">
        <w:rPr>
          <w:rFonts w:ascii="Calibri" w:eastAsia="Calibri" w:hAnsi="Calibri" w:cs="Graphik Regular"/>
          <w:color w:val="000000"/>
        </w:rPr>
        <w:t>, SA and Tasmania. In October 2023, the Queensland Government announced a consistent statewide approach to teaching reading, including the adoption of the Year 1 Phonics Check to strengthen key screening points.</w:t>
      </w:r>
      <w:r w:rsidRPr="00C27AFD">
        <w:rPr>
          <w:rFonts w:ascii="Calibri" w:eastAsia="Calibri" w:hAnsi="Calibri" w:cs="Graphik Regular"/>
          <w:color w:val="000000"/>
          <w:vertAlign w:val="superscript"/>
        </w:rPr>
        <w:endnoteReference w:id="140"/>
      </w:r>
      <w:r w:rsidRPr="00C27AFD">
        <w:rPr>
          <w:rFonts w:ascii="Calibri" w:eastAsia="Calibri" w:hAnsi="Calibri" w:cs="Graphik Regular"/>
          <w:color w:val="000000"/>
        </w:rPr>
        <w:t xml:space="preserve"> The </w:t>
      </w:r>
      <w:r w:rsidRPr="00B07B48">
        <w:rPr>
          <w:rFonts w:ascii="Calibri" w:eastAsia="Calibri" w:hAnsi="Calibri" w:cs="Graphik Regular"/>
          <w:color w:val="000000"/>
        </w:rPr>
        <w:t>ACT</w:t>
      </w:r>
      <w:r w:rsidRPr="00C27AFD">
        <w:rPr>
          <w:rFonts w:ascii="Calibri" w:eastAsia="Calibri" w:hAnsi="Calibri" w:cs="Graphik Regular"/>
          <w:color w:val="000000"/>
        </w:rPr>
        <w:t xml:space="preserve"> and </w:t>
      </w:r>
      <w:r w:rsidRPr="00B07B48">
        <w:rPr>
          <w:rFonts w:ascii="Calibri" w:eastAsia="Calibri" w:hAnsi="Calibri" w:cs="Graphik Regular"/>
          <w:color w:val="000000"/>
        </w:rPr>
        <w:t>NT</w:t>
      </w:r>
      <w:r w:rsidRPr="00C27AFD">
        <w:rPr>
          <w:rFonts w:ascii="Calibri" w:eastAsia="Calibri" w:hAnsi="Calibri" w:cs="Graphik Regular"/>
          <w:color w:val="000000"/>
        </w:rPr>
        <w:t xml:space="preserve"> have not mandated a </w:t>
      </w:r>
      <w:r>
        <w:rPr>
          <w:rFonts w:ascii="Calibri" w:eastAsia="Calibri" w:hAnsi="Calibri" w:cs="Graphik Regular"/>
          <w:color w:val="000000"/>
        </w:rPr>
        <w:t>p</w:t>
      </w:r>
      <w:r w:rsidRPr="00C27AFD">
        <w:rPr>
          <w:rFonts w:ascii="Calibri" w:eastAsia="Calibri" w:hAnsi="Calibri" w:cs="Graphik Regular"/>
          <w:color w:val="000000"/>
        </w:rPr>
        <w:t xml:space="preserve">honics </w:t>
      </w:r>
      <w:r>
        <w:rPr>
          <w:rFonts w:ascii="Calibri" w:eastAsia="Calibri" w:hAnsi="Calibri" w:cs="Graphik Regular"/>
          <w:color w:val="000000"/>
        </w:rPr>
        <w:t>c</w:t>
      </w:r>
      <w:r w:rsidRPr="00C27AFD">
        <w:rPr>
          <w:rFonts w:ascii="Calibri" w:eastAsia="Calibri" w:hAnsi="Calibri" w:cs="Graphik Regular"/>
          <w:color w:val="000000"/>
        </w:rPr>
        <w:t>heck for students in Year 1, although the NT conducted a Year 1 Phonics Check trial in 2022. Most of the phonics checks used by jurisdictions align with the Australian Government’s Year 1 Phonics Check</w:t>
      </w:r>
      <w:r>
        <w:rPr>
          <w:rFonts w:ascii="Calibri" w:eastAsia="Calibri" w:hAnsi="Calibri" w:cs="Graphik Regular"/>
          <w:color w:val="000000"/>
        </w:rPr>
        <w:t>;</w:t>
      </w:r>
      <w:r w:rsidRPr="00C27AFD">
        <w:rPr>
          <w:rFonts w:ascii="Calibri" w:eastAsia="Calibri" w:hAnsi="Calibri" w:cs="Graphik Regular"/>
          <w:color w:val="000000"/>
        </w:rPr>
        <w:t xml:space="preserve"> however</w:t>
      </w:r>
      <w:r>
        <w:rPr>
          <w:rFonts w:ascii="Calibri" w:eastAsia="Calibri" w:hAnsi="Calibri" w:cs="Graphik Regular"/>
          <w:color w:val="000000"/>
        </w:rPr>
        <w:t>,</w:t>
      </w:r>
      <w:r w:rsidRPr="00C27AFD">
        <w:rPr>
          <w:rFonts w:ascii="Calibri" w:eastAsia="Calibri" w:hAnsi="Calibri" w:cs="Graphik Regular"/>
          <w:color w:val="000000"/>
        </w:rPr>
        <w:t xml:space="preserve"> there is some inconsistency. For example, the WA Government supports individual schools in selecting a phonics assessment from a WA Government endorsed list. The Victorian Government’s phonics assessment forms part of its English Online Interview assessment, and students are assessed </w:t>
      </w:r>
      <w:r w:rsidRPr="0005504C">
        <w:rPr>
          <w:rFonts w:ascii="Calibri" w:eastAsia="Calibri" w:hAnsi="Calibri" w:cs="Graphik Regular"/>
          <w:color w:val="000000"/>
        </w:rPr>
        <w:t>against a much smaller word sample</w:t>
      </w:r>
      <w:r w:rsidRPr="00C27AFD">
        <w:rPr>
          <w:rFonts w:ascii="Calibri" w:eastAsia="Calibri" w:hAnsi="Calibri" w:cs="Graphik Regular"/>
          <w:color w:val="000000"/>
        </w:rPr>
        <w:t xml:space="preserve"> than</w:t>
      </w:r>
      <w:r>
        <w:rPr>
          <w:rFonts w:ascii="Calibri" w:eastAsia="Calibri" w:hAnsi="Calibri" w:cs="Graphik Regular"/>
          <w:color w:val="000000"/>
        </w:rPr>
        <w:t xml:space="preserve"> in</w:t>
      </w:r>
      <w:r w:rsidRPr="00C27AFD">
        <w:rPr>
          <w:rFonts w:ascii="Calibri" w:eastAsia="Calibri" w:hAnsi="Calibri" w:cs="Graphik Regular"/>
          <w:color w:val="000000"/>
        </w:rPr>
        <w:t xml:space="preserve"> the Year 1 Phonics Check.</w:t>
      </w:r>
    </w:p>
    <w:p w14:paraId="60BB58BC" w14:textId="13D2623F" w:rsidR="00C13F18" w:rsidRDefault="00C13F18" w:rsidP="00BB708D">
      <w:pPr>
        <w:contextualSpacing/>
        <w:rPr>
          <w:rFonts w:ascii="Calibri" w:eastAsia="Calibri" w:hAnsi="Calibri" w:cs="Calibri"/>
        </w:rPr>
      </w:pPr>
      <w:r>
        <w:rPr>
          <w:rFonts w:ascii="Calibri" w:eastAsia="Calibri" w:hAnsi="Calibri" w:cs="Graphik Regular"/>
          <w:color w:val="000000"/>
        </w:rPr>
        <w:t>T</w:t>
      </w:r>
      <w:r w:rsidRPr="00C27AFD">
        <w:rPr>
          <w:rFonts w:ascii="Calibri" w:eastAsia="Calibri" w:hAnsi="Calibri" w:cs="Graphik Regular"/>
        </w:rPr>
        <w:t>he</w:t>
      </w:r>
      <w:r w:rsidRPr="00566B74">
        <w:rPr>
          <w:rFonts w:ascii="Calibri" w:eastAsia="Calibri" w:hAnsi="Calibri" w:cs="Graphik Regular"/>
        </w:rPr>
        <w:t xml:space="preserve"> Australia</w:t>
      </w:r>
      <w:r w:rsidR="00A41011">
        <w:rPr>
          <w:rFonts w:ascii="Calibri" w:eastAsia="Calibri" w:hAnsi="Calibri" w:cs="Graphik Regular"/>
        </w:rPr>
        <w:t>n</w:t>
      </w:r>
      <w:r w:rsidRPr="00566B74">
        <w:rPr>
          <w:rFonts w:ascii="Calibri" w:eastAsia="Calibri" w:hAnsi="Calibri" w:cs="Graphik Regular"/>
        </w:rPr>
        <w:t xml:space="preserve"> Government’s 40</w:t>
      </w:r>
      <w:r>
        <w:rPr>
          <w:rFonts w:ascii="Calibri" w:eastAsia="Calibri" w:hAnsi="Calibri" w:cs="Graphik Regular"/>
        </w:rPr>
        <w:t>-</w:t>
      </w:r>
      <w:r w:rsidRPr="00566B74">
        <w:rPr>
          <w:rFonts w:ascii="Calibri" w:eastAsia="Calibri" w:hAnsi="Calibri" w:cs="Graphik Regular"/>
        </w:rPr>
        <w:t xml:space="preserve">item Year 1 Phonics Check </w:t>
      </w:r>
      <w:r>
        <w:rPr>
          <w:rFonts w:ascii="Calibri" w:eastAsia="Calibri" w:hAnsi="Calibri" w:cs="Graphik Regular"/>
        </w:rPr>
        <w:t xml:space="preserve">aligns with existing approaches to phonics assessment for most jurisdictions and </w:t>
      </w:r>
      <w:r>
        <w:rPr>
          <w:rFonts w:ascii="Calibri" w:eastAsia="Calibri" w:hAnsi="Calibri" w:cs="Calibri"/>
        </w:rPr>
        <w:t>is</w:t>
      </w:r>
      <w:r w:rsidRPr="00C27AFD">
        <w:rPr>
          <w:rFonts w:ascii="Calibri" w:eastAsia="Calibri" w:hAnsi="Calibri" w:cs="Calibri"/>
        </w:rPr>
        <w:t xml:space="preserve"> </w:t>
      </w:r>
      <w:r w:rsidRPr="00566B74">
        <w:rPr>
          <w:rFonts w:ascii="Calibri" w:eastAsia="Calibri" w:hAnsi="Calibri" w:cs="Calibri"/>
        </w:rPr>
        <w:t xml:space="preserve">the appropriate screening tool </w:t>
      </w:r>
      <w:r>
        <w:rPr>
          <w:rFonts w:ascii="Calibri" w:eastAsia="Calibri" w:hAnsi="Calibri" w:cs="Calibri"/>
        </w:rPr>
        <w:t xml:space="preserve">to obtain a national </w:t>
      </w:r>
      <w:r>
        <w:rPr>
          <w:rFonts w:ascii="Calibri" w:eastAsia="Calibri" w:hAnsi="Calibri" w:cs="Calibri"/>
        </w:rPr>
        <w:lastRenderedPageBreak/>
        <w:t>picture of student progress before Year 3</w:t>
      </w:r>
      <w:r w:rsidRPr="00C27AFD">
        <w:rPr>
          <w:rFonts w:ascii="Calibri" w:eastAsia="Calibri" w:hAnsi="Calibri" w:cs="Graphik Regular"/>
          <w:color w:val="000000"/>
        </w:rPr>
        <w:t xml:space="preserve">. </w:t>
      </w:r>
      <w:r>
        <w:rPr>
          <w:rFonts w:ascii="Calibri" w:eastAsia="Calibri" w:hAnsi="Calibri" w:cs="Graphik Regular"/>
          <w:color w:val="000000"/>
        </w:rPr>
        <w:t>The Year 1 Phonics Check should be administered in Term 3. Year 1 s</w:t>
      </w:r>
      <w:r w:rsidRPr="00C27AFD">
        <w:rPr>
          <w:rFonts w:ascii="Calibri" w:eastAsia="Calibri" w:hAnsi="Calibri" w:cs="Calibri"/>
        </w:rPr>
        <w:t xml:space="preserve">tudents who are not assessed as proficient or who do not take part in the Year 1 Phonics Check </w:t>
      </w:r>
      <w:r>
        <w:rPr>
          <w:rFonts w:ascii="Calibri" w:eastAsia="Calibri" w:hAnsi="Calibri" w:cs="Calibri"/>
        </w:rPr>
        <w:t xml:space="preserve">should receive supports to catch-up and participate in a resit assessment </w:t>
      </w:r>
      <w:r w:rsidRPr="00C27AFD">
        <w:rPr>
          <w:rFonts w:ascii="Calibri" w:eastAsia="Calibri" w:hAnsi="Calibri" w:cs="Calibri"/>
        </w:rPr>
        <w:t xml:space="preserve">in Year 2. </w:t>
      </w:r>
      <w:r>
        <w:rPr>
          <w:rFonts w:ascii="Calibri" w:eastAsia="Calibri" w:hAnsi="Calibri" w:cs="Calibri"/>
        </w:rPr>
        <w:t>As outlined in Chapter 7, national reporting of results should also be part of implementation.</w:t>
      </w:r>
    </w:p>
    <w:p w14:paraId="0E4809C1" w14:textId="77777777" w:rsidR="00C13F18" w:rsidRDefault="00C13F18" w:rsidP="00BB708D">
      <w:pPr>
        <w:contextualSpacing/>
        <w:rPr>
          <w:rFonts w:ascii="Calibri" w:eastAsia="Calibri" w:hAnsi="Calibri" w:cs="Times New Roman"/>
        </w:rPr>
      </w:pPr>
    </w:p>
    <w:p w14:paraId="7CAAE256" w14:textId="319AC3BF" w:rsidR="00C13F18" w:rsidRDefault="00C13F18" w:rsidP="00BB708D">
      <w:pPr>
        <w:rPr>
          <w:rFonts w:ascii="Calibri" w:eastAsia="Calibri" w:hAnsi="Calibri" w:cs="Arial"/>
        </w:rPr>
      </w:pPr>
      <w:r w:rsidRPr="00C27AFD">
        <w:rPr>
          <w:rFonts w:ascii="Calibri" w:eastAsia="Calibri" w:hAnsi="Calibri" w:cs="Arial"/>
        </w:rPr>
        <w:t xml:space="preserve">The Panel is aware that </w:t>
      </w:r>
      <w:r w:rsidRPr="00A30845">
        <w:rPr>
          <w:rFonts w:ascii="Calibri" w:eastAsia="Calibri" w:hAnsi="Calibri" w:cs="Arial"/>
        </w:rPr>
        <w:t>school systems and approved authorities support the use of other high-quality screening tools to assess the literacy progress of students as part of teaching practice</w:t>
      </w:r>
      <w:r>
        <w:rPr>
          <w:rFonts w:ascii="Calibri" w:eastAsia="Calibri" w:hAnsi="Calibri" w:cs="Arial"/>
        </w:rPr>
        <w:t>, as outlined earlier in this section</w:t>
      </w:r>
      <w:r w:rsidRPr="00C27AFD">
        <w:rPr>
          <w:rFonts w:ascii="Calibri" w:eastAsia="Calibri" w:hAnsi="Calibri" w:cs="Arial"/>
        </w:rPr>
        <w:t xml:space="preserve">. The recommendation of the Year 1 Phonics Check should not displace these valuable tools; rather, it should be a supplementary assessment which teachers can </w:t>
      </w:r>
      <w:r>
        <w:rPr>
          <w:rFonts w:ascii="Calibri" w:eastAsia="Calibri" w:hAnsi="Calibri" w:cs="Arial"/>
        </w:rPr>
        <w:t xml:space="preserve">also </w:t>
      </w:r>
      <w:r w:rsidRPr="00C27AFD">
        <w:rPr>
          <w:rFonts w:ascii="Calibri" w:eastAsia="Calibri" w:hAnsi="Calibri" w:cs="Arial"/>
        </w:rPr>
        <w:t>use to identify students who need additional support and inform their teaching practice accordingly. It</w:t>
      </w:r>
      <w:r>
        <w:rPr>
          <w:rFonts w:ascii="Calibri" w:eastAsia="Calibri" w:hAnsi="Calibri" w:cs="Arial"/>
        </w:rPr>
        <w:t xml:space="preserve"> will</w:t>
      </w:r>
      <w:r w:rsidRPr="00C27AFD">
        <w:rPr>
          <w:rFonts w:ascii="Calibri" w:eastAsia="Calibri" w:hAnsi="Calibri" w:cs="Arial"/>
        </w:rPr>
        <w:t xml:space="preserve"> also provide a national picture of student progress.</w:t>
      </w:r>
    </w:p>
    <w:p w14:paraId="42BA0A68" w14:textId="4A4B3AF1" w:rsidR="00C13F18" w:rsidRDefault="00C13F18" w:rsidP="00BB708D">
      <w:pPr>
        <w:rPr>
          <w:rFonts w:ascii="Calibri" w:eastAsia="Calibri" w:hAnsi="Calibri" w:cs="Arial"/>
          <w:b/>
        </w:rPr>
      </w:pPr>
      <w:r w:rsidRPr="00C27AFD">
        <w:rPr>
          <w:rFonts w:ascii="Calibri" w:eastAsia="Calibri" w:hAnsi="Calibri" w:cs="Arial"/>
        </w:rPr>
        <w:t>In addition, governments</w:t>
      </w:r>
      <w:r>
        <w:rPr>
          <w:rFonts w:ascii="Calibri" w:eastAsia="Calibri" w:hAnsi="Calibri" w:cs="Arial"/>
        </w:rPr>
        <w:t>, school systems and approved authorities</w:t>
      </w:r>
      <w:r w:rsidRPr="00C27AFD">
        <w:rPr>
          <w:rFonts w:ascii="Calibri" w:eastAsia="Calibri" w:hAnsi="Calibri" w:cs="Arial"/>
        </w:rPr>
        <w:t xml:space="preserve"> should </w:t>
      </w:r>
      <w:r>
        <w:rPr>
          <w:rFonts w:ascii="Calibri" w:eastAsia="Calibri" w:hAnsi="Calibri" w:cs="Arial"/>
        </w:rPr>
        <w:t xml:space="preserve">work together to </w:t>
      </w:r>
      <w:r w:rsidRPr="00C27AFD">
        <w:rPr>
          <w:rFonts w:ascii="Calibri" w:eastAsia="Calibri" w:hAnsi="Calibri" w:cs="Arial"/>
        </w:rPr>
        <w:t>develop a Year 1 numeracy check to similarly assess early maths skill development. The Expert Advisory Panel in 2017 recommended the development of a new screening tool and there has been subsequent work by governments that could be leveraged. For example, the MultiLit submission proposed the ‘</w:t>
      </w:r>
      <w:r>
        <w:rPr>
          <w:rFonts w:ascii="Calibri" w:eastAsia="Calibri" w:hAnsi="Calibri" w:cs="Arial"/>
        </w:rPr>
        <w:t xml:space="preserve">Year 1 </w:t>
      </w:r>
      <w:r w:rsidRPr="00C27AFD">
        <w:rPr>
          <w:rFonts w:ascii="Calibri" w:eastAsia="Calibri" w:hAnsi="Calibri" w:cs="Arial"/>
        </w:rPr>
        <w:t>Number Check’ on the Australian Government’s Mathematics Hub.</w:t>
      </w:r>
      <w:r>
        <w:rPr>
          <w:rStyle w:val="EndnoteReference"/>
          <w:rFonts w:ascii="Calibri" w:eastAsia="Calibri" w:hAnsi="Calibri" w:cs="Arial"/>
        </w:rPr>
        <w:endnoteReference w:id="141"/>
      </w:r>
      <w:r w:rsidRPr="00C27AFD">
        <w:rPr>
          <w:rFonts w:ascii="Calibri" w:eastAsia="Calibri" w:hAnsi="Calibri" w:cs="Arial"/>
        </w:rPr>
        <w:t xml:space="preserve"> </w:t>
      </w:r>
      <w:r>
        <w:rPr>
          <w:rFonts w:ascii="Calibri" w:eastAsia="Calibri" w:hAnsi="Calibri" w:cs="Arial"/>
        </w:rPr>
        <w:t xml:space="preserve">This assessment, which is </w:t>
      </w:r>
      <w:r w:rsidRPr="00C27AFD">
        <w:rPr>
          <w:rFonts w:ascii="Calibri" w:eastAsia="Calibri" w:hAnsi="Calibri" w:cs="Arial"/>
        </w:rPr>
        <w:t>funded by the Australian Government</w:t>
      </w:r>
      <w:r>
        <w:rPr>
          <w:rFonts w:ascii="Calibri" w:eastAsia="Calibri" w:hAnsi="Calibri" w:cs="Arial"/>
        </w:rPr>
        <w:t>,</w:t>
      </w:r>
      <w:r w:rsidRPr="00C27AFD">
        <w:rPr>
          <w:rFonts w:ascii="Calibri" w:eastAsia="Calibri" w:hAnsi="Calibri" w:cs="Arial"/>
        </w:rPr>
        <w:t xml:space="preserve"> should be explored to determine its validity</w:t>
      </w:r>
      <w:r>
        <w:rPr>
          <w:rFonts w:ascii="Calibri" w:eastAsia="Calibri" w:hAnsi="Calibri" w:cs="Arial"/>
        </w:rPr>
        <w:t>,</w:t>
      </w:r>
      <w:r w:rsidRPr="00C27AFD">
        <w:rPr>
          <w:rFonts w:ascii="Calibri" w:eastAsia="Calibri" w:hAnsi="Calibri" w:cs="Arial"/>
        </w:rPr>
        <w:t xml:space="preserve"> reliability, and fitness for purpose as a systemic assessment.</w:t>
      </w:r>
    </w:p>
    <w:tbl>
      <w:tblPr>
        <w:tblStyle w:val="GridTable6Colorful-Accent11"/>
        <w:tblW w:w="9026" w:type="dxa"/>
        <w:tblLook w:val="0400" w:firstRow="0" w:lastRow="0" w:firstColumn="0" w:lastColumn="0" w:noHBand="0" w:noVBand="1"/>
      </w:tblPr>
      <w:tblGrid>
        <w:gridCol w:w="9026"/>
      </w:tblGrid>
      <w:tr w:rsidR="00C13F18" w:rsidRPr="00C27AFD" w14:paraId="6958720E"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left w:val="single" w:sz="12" w:space="0" w:color="3D8CAD"/>
              <w:bottom w:val="single" w:sz="12" w:space="0" w:color="3D8CAD"/>
              <w:right w:val="single" w:sz="12" w:space="0" w:color="3D8CAD"/>
            </w:tcBorders>
            <w:shd w:val="clear" w:color="auto" w:fill="ADD2E2"/>
          </w:tcPr>
          <w:p w14:paraId="762E19B6" w14:textId="77777777" w:rsidR="00C13F18" w:rsidRPr="00C674B8" w:rsidRDefault="00C13F18">
            <w:pPr>
              <w:jc w:val="center"/>
              <w:rPr>
                <w:rFonts w:ascii="Calibri" w:eastAsia="Calibri" w:hAnsi="Calibri" w:cs="Arial"/>
                <w:b/>
                <w:color w:val="000000"/>
                <w:u w:val="single"/>
              </w:rPr>
            </w:pPr>
            <w:r w:rsidRPr="00C674B8">
              <w:rPr>
                <w:rFonts w:ascii="Calibri" w:eastAsia="Calibri" w:hAnsi="Calibri" w:cs="Arial"/>
                <w:b/>
                <w:color w:val="000000"/>
                <w:u w:val="single"/>
              </w:rPr>
              <w:t>RECOMMENDATION 1B</w:t>
            </w:r>
          </w:p>
          <w:p w14:paraId="619D4477" w14:textId="09FD1454" w:rsidR="00C13F18" w:rsidRPr="003338CE" w:rsidRDefault="00C13F18">
            <w:pPr>
              <w:rPr>
                <w:rFonts w:ascii="Calibri" w:eastAsia="Calibri" w:hAnsi="Calibri" w:cs="Arial"/>
                <w:b/>
                <w:color w:val="000000"/>
                <w:u w:val="single"/>
              </w:rPr>
            </w:pPr>
            <w:r w:rsidRPr="00383A6C">
              <w:rPr>
                <w:rFonts w:ascii="Calibri" w:eastAsia="Calibri" w:hAnsi="Calibri" w:cs="Arial"/>
                <w:color w:val="000000"/>
              </w:rPr>
              <w:t>The Panel recommends that governments</w:t>
            </w:r>
            <w:r>
              <w:rPr>
                <w:rFonts w:ascii="Calibri" w:eastAsia="Calibri" w:hAnsi="Calibri" w:cs="Arial"/>
                <w:color w:val="000000"/>
              </w:rPr>
              <w:t>, school systems</w:t>
            </w:r>
            <w:r w:rsidRPr="00383A6C">
              <w:rPr>
                <w:rFonts w:ascii="Calibri" w:eastAsia="Calibri" w:hAnsi="Calibri" w:cs="Arial"/>
                <w:color w:val="000000"/>
              </w:rPr>
              <w:t xml:space="preserve"> </w:t>
            </w:r>
            <w:r>
              <w:rPr>
                <w:rFonts w:ascii="Calibri" w:eastAsia="Calibri" w:hAnsi="Calibri" w:cs="Arial"/>
                <w:color w:val="000000"/>
              </w:rPr>
              <w:t>and approved authorities</w:t>
            </w:r>
            <w:r w:rsidRPr="00383A6C">
              <w:rPr>
                <w:rFonts w:ascii="Calibri" w:eastAsia="Calibri" w:hAnsi="Calibri" w:cs="Arial"/>
                <w:color w:val="000000"/>
              </w:rPr>
              <w:t xml:space="preserve"> </w:t>
            </w:r>
            <w:r>
              <w:rPr>
                <w:rFonts w:ascii="Calibri" w:eastAsia="Calibri" w:hAnsi="Calibri" w:cs="Arial"/>
                <w:color w:val="000000"/>
              </w:rPr>
              <w:t>institute</w:t>
            </w:r>
            <w:r w:rsidRPr="00383A6C">
              <w:rPr>
                <w:rFonts w:ascii="Calibri" w:eastAsia="Calibri" w:hAnsi="Calibri" w:cs="Arial"/>
                <w:color w:val="000000"/>
              </w:rPr>
              <w:t xml:space="preserve"> the Year 1 Phonics Check across all schools by </w:t>
            </w:r>
            <w:r>
              <w:rPr>
                <w:rFonts w:ascii="Calibri" w:eastAsia="Calibri" w:hAnsi="Calibri" w:cs="Arial"/>
                <w:color w:val="000000"/>
              </w:rPr>
              <w:t>the end of</w:t>
            </w:r>
            <w:r w:rsidRPr="00383A6C">
              <w:rPr>
                <w:rFonts w:ascii="Calibri" w:eastAsia="Calibri" w:hAnsi="Calibri" w:cs="Arial"/>
                <w:color w:val="000000"/>
              </w:rPr>
              <w:t xml:space="preserve"> 2026. In addition, a similarly robust and nationally consistent screening check should be agreed and implemented for numeracy by </w:t>
            </w:r>
            <w:r>
              <w:rPr>
                <w:rFonts w:ascii="Calibri" w:eastAsia="Calibri" w:hAnsi="Calibri" w:cs="Arial"/>
                <w:color w:val="000000"/>
              </w:rPr>
              <w:t>the end of</w:t>
            </w:r>
            <w:r w:rsidRPr="00383A6C">
              <w:rPr>
                <w:rFonts w:ascii="Calibri" w:eastAsia="Calibri" w:hAnsi="Calibri" w:cs="Arial"/>
                <w:color w:val="000000"/>
              </w:rPr>
              <w:t xml:space="preserve"> 202</w:t>
            </w:r>
            <w:r>
              <w:rPr>
                <w:rFonts w:ascii="Calibri" w:eastAsia="Calibri" w:hAnsi="Calibri" w:cs="Arial"/>
                <w:color w:val="000000"/>
              </w:rPr>
              <w:t>8</w:t>
            </w:r>
            <w:r w:rsidRPr="00383A6C">
              <w:rPr>
                <w:rFonts w:ascii="Calibri" w:eastAsia="Calibri" w:hAnsi="Calibri" w:cs="Arial"/>
                <w:color w:val="000000"/>
              </w:rPr>
              <w:t>. The data should be reported nationally to support an understanding of early literacy and numeracy improvement.</w:t>
            </w:r>
          </w:p>
        </w:tc>
      </w:tr>
    </w:tbl>
    <w:p w14:paraId="011C615A" w14:textId="1BCCE008" w:rsidR="00C13F18" w:rsidRDefault="00C13F18" w:rsidP="00BB708D">
      <w:pPr>
        <w:pStyle w:val="Heading4"/>
      </w:pPr>
      <w:bookmarkStart w:id="69" w:name="_Toc147493068"/>
      <w:bookmarkStart w:id="70" w:name="_Toc152855319"/>
      <w:r w:rsidRPr="00C27AFD">
        <w:t>1.2</w:t>
      </w:r>
      <w:bookmarkStart w:id="71" w:name="_Toc147257153"/>
      <w:r w:rsidRPr="00C27AFD">
        <w:t xml:space="preserve">.4 A system-wide approach is needed to </w:t>
      </w:r>
      <w:r>
        <w:t xml:space="preserve">strengthen </w:t>
      </w:r>
      <w:r w:rsidR="00FD6CC3">
        <w:t>evidence-based</w:t>
      </w:r>
      <w:r w:rsidRPr="00C27AFD">
        <w:t xml:space="preserve"> practice, with educators supported through clear guidelines, </w:t>
      </w:r>
      <w:r>
        <w:t>effective</w:t>
      </w:r>
      <w:r w:rsidRPr="00C27AFD">
        <w:t xml:space="preserve"> professional development and </w:t>
      </w:r>
      <w:r w:rsidR="00FD6CC3">
        <w:t xml:space="preserve">high-quality </w:t>
      </w:r>
      <w:r w:rsidRPr="00C27AFD">
        <w:t>curriculum resources</w:t>
      </w:r>
      <w:bookmarkEnd w:id="69"/>
      <w:bookmarkEnd w:id="70"/>
      <w:bookmarkEnd w:id="71"/>
    </w:p>
    <w:p w14:paraId="38CF5A24" w14:textId="77777777" w:rsidR="00C13F18" w:rsidRDefault="00C13F18" w:rsidP="00BB708D">
      <w:pPr>
        <w:pStyle w:val="Heading5"/>
      </w:pPr>
      <w:r>
        <w:t>T</w:t>
      </w:r>
      <w:r w:rsidRPr="00C27AFD">
        <w:t>eachers</w:t>
      </w:r>
      <w:r>
        <w:t xml:space="preserve"> should be </w:t>
      </w:r>
      <w:r w:rsidRPr="00BD3967">
        <w:t>supported</w:t>
      </w:r>
      <w:r w:rsidRPr="00C27AFD">
        <w:t xml:space="preserve"> to </w:t>
      </w:r>
      <w:r>
        <w:t xml:space="preserve">further </w:t>
      </w:r>
      <w:r w:rsidRPr="00C27AFD">
        <w:t>use evidence-based practice</w:t>
      </w:r>
    </w:p>
    <w:p w14:paraId="05C1E383" w14:textId="55C6BF97" w:rsidR="00C13F18" w:rsidRDefault="00C13F18" w:rsidP="00BB708D">
      <w:pPr>
        <w:rPr>
          <w:rFonts w:ascii="Calibri" w:eastAsia="Calibri" w:hAnsi="Calibri" w:cs="Calibri"/>
          <w:color w:val="000000"/>
        </w:rPr>
      </w:pPr>
      <w:r w:rsidRPr="00A30845">
        <w:rPr>
          <w:rFonts w:ascii="Calibri" w:eastAsia="Calibri" w:hAnsi="Calibri" w:cs="Calibri"/>
          <w:color w:val="000000"/>
        </w:rPr>
        <w:t xml:space="preserve">Teachers want to have the greatest impact on their students’ learning and should be supported with </w:t>
      </w:r>
      <w:r w:rsidRPr="00A30845">
        <w:rPr>
          <w:rFonts w:ascii="Calibri" w:eastAsia="Calibri" w:hAnsi="Calibri" w:cs="Calibri"/>
          <w:color w:val="000000" w:themeColor="text1"/>
        </w:rPr>
        <w:t xml:space="preserve">system and school level support, including effective </w:t>
      </w:r>
      <w:r w:rsidRPr="00A30845">
        <w:rPr>
          <w:rFonts w:ascii="Calibri" w:eastAsia="Calibri" w:hAnsi="Calibri" w:cs="Calibri"/>
          <w:color w:val="000000"/>
        </w:rPr>
        <w:t xml:space="preserve">training and tools to </w:t>
      </w:r>
      <w:r w:rsidRPr="00A30845">
        <w:rPr>
          <w:rFonts w:ascii="Calibri" w:eastAsia="Calibri" w:hAnsi="Calibri" w:cs="Calibri"/>
          <w:color w:val="000000" w:themeColor="text1"/>
        </w:rPr>
        <w:t>update their knowledge about</w:t>
      </w:r>
      <w:r w:rsidRPr="00A30845">
        <w:rPr>
          <w:rFonts w:ascii="Calibri" w:eastAsia="Calibri" w:hAnsi="Calibri" w:cs="Calibri"/>
          <w:color w:val="000000"/>
        </w:rPr>
        <w:t xml:space="preserve"> </w:t>
      </w:r>
      <w:r w:rsidRPr="00A30845">
        <w:rPr>
          <w:rFonts w:ascii="Calibri" w:eastAsia="Calibri" w:hAnsi="Calibri" w:cs="Calibri"/>
          <w:color w:val="000000" w:themeColor="text1"/>
        </w:rPr>
        <w:t>the</w:t>
      </w:r>
      <w:r w:rsidRPr="00A30845">
        <w:rPr>
          <w:rFonts w:ascii="Calibri" w:eastAsia="Calibri" w:hAnsi="Calibri" w:cs="Calibri"/>
          <w:color w:val="000000"/>
        </w:rPr>
        <w:t xml:space="preserve"> instructional practices</w:t>
      </w:r>
      <w:r w:rsidRPr="00A30845">
        <w:rPr>
          <w:rFonts w:ascii="Calibri" w:eastAsia="Calibri" w:hAnsi="Calibri" w:cs="Calibri"/>
          <w:color w:val="000000" w:themeColor="text1"/>
        </w:rPr>
        <w:t xml:space="preserve"> that</w:t>
      </w:r>
      <w:r w:rsidRPr="00A30845">
        <w:rPr>
          <w:rFonts w:ascii="Calibri" w:eastAsia="Calibri" w:hAnsi="Calibri" w:cs="Calibri"/>
          <w:color w:val="000000"/>
        </w:rPr>
        <w:t xml:space="preserve"> are more effective than others, and </w:t>
      </w:r>
      <w:r w:rsidRPr="00A30845">
        <w:rPr>
          <w:rFonts w:ascii="Calibri" w:eastAsia="Calibri" w:hAnsi="Calibri" w:cs="Calibri"/>
          <w:color w:val="000000" w:themeColor="text1"/>
        </w:rPr>
        <w:t xml:space="preserve">when and </w:t>
      </w:r>
      <w:r w:rsidRPr="00A30845">
        <w:rPr>
          <w:rFonts w:ascii="Calibri" w:eastAsia="Calibri" w:hAnsi="Calibri" w:cs="Calibri"/>
          <w:color w:val="000000"/>
        </w:rPr>
        <w:t>how to implement them appropriately</w:t>
      </w:r>
      <w:r w:rsidRPr="00C27AFD">
        <w:rPr>
          <w:rFonts w:ascii="Calibri" w:eastAsia="Calibri" w:hAnsi="Calibri" w:cs="Calibri"/>
          <w:color w:val="000000"/>
        </w:rPr>
        <w:t xml:space="preserve">. </w:t>
      </w:r>
      <w:r w:rsidRPr="00C27AFD">
        <w:rPr>
          <w:rFonts w:ascii="Calibri" w:eastAsia="Calibri" w:hAnsi="Calibri" w:cs="Arial"/>
        </w:rPr>
        <w:t>Over three</w:t>
      </w:r>
      <w:r>
        <w:rPr>
          <w:rFonts w:ascii="Calibri" w:eastAsia="Calibri" w:hAnsi="Calibri" w:cs="Arial"/>
        </w:rPr>
        <w:t>-</w:t>
      </w:r>
      <w:r w:rsidRPr="00C27AFD">
        <w:rPr>
          <w:rFonts w:ascii="Calibri" w:eastAsia="Calibri" w:hAnsi="Calibri" w:cs="Arial"/>
        </w:rPr>
        <w:t>quarters of teachers report regularly using evidence-based practices in their classroom.</w:t>
      </w:r>
      <w:r w:rsidRPr="00C27AFD">
        <w:rPr>
          <w:rFonts w:ascii="Calibri" w:eastAsia="Calibri" w:hAnsi="Calibri" w:cs="Arial"/>
          <w:vertAlign w:val="superscript"/>
        </w:rPr>
        <w:endnoteReference w:id="142"/>
      </w:r>
      <w:r w:rsidRPr="00C27AFD">
        <w:rPr>
          <w:rFonts w:ascii="Calibri" w:eastAsia="Calibri" w:hAnsi="Calibri" w:cs="Calibri"/>
          <w:color w:val="000000"/>
          <w:shd w:val="clear" w:color="auto" w:fill="FFFFFF"/>
        </w:rPr>
        <w:t xml:space="preserve"> </w:t>
      </w:r>
      <w:r w:rsidRPr="00C27AFD">
        <w:rPr>
          <w:rFonts w:ascii="Calibri" w:eastAsia="Calibri" w:hAnsi="Calibri" w:cs="Arial"/>
        </w:rPr>
        <w:t>However, evidence</w:t>
      </w:r>
      <w:r>
        <w:rPr>
          <w:rFonts w:ascii="Calibri" w:eastAsia="Calibri" w:hAnsi="Calibri" w:cs="Arial"/>
        </w:rPr>
        <w:noBreakHyphen/>
      </w:r>
      <w:r w:rsidRPr="00C27AFD">
        <w:rPr>
          <w:rFonts w:ascii="Calibri" w:eastAsia="Calibri" w:hAnsi="Calibri" w:cs="Arial"/>
        </w:rPr>
        <w:t xml:space="preserve">based teaching practice </w:t>
      </w:r>
      <w:r w:rsidRPr="1D8654F9">
        <w:rPr>
          <w:rFonts w:ascii="Calibri" w:eastAsia="Calibri" w:hAnsi="Calibri" w:cs="Arial"/>
        </w:rPr>
        <w:t>could be</w:t>
      </w:r>
      <w:r w:rsidRPr="00C27AFD">
        <w:rPr>
          <w:rFonts w:ascii="Calibri" w:eastAsia="Calibri" w:hAnsi="Calibri" w:cs="Arial"/>
        </w:rPr>
        <w:t xml:space="preserve"> used </w:t>
      </w:r>
      <w:r w:rsidRPr="1D8654F9">
        <w:rPr>
          <w:rFonts w:ascii="Calibri" w:eastAsia="Calibri" w:hAnsi="Calibri" w:cs="Arial"/>
        </w:rPr>
        <w:t xml:space="preserve">more </w:t>
      </w:r>
      <w:r w:rsidRPr="00C27AFD">
        <w:rPr>
          <w:rFonts w:ascii="Calibri" w:eastAsia="Calibri" w:hAnsi="Calibri" w:cs="Arial"/>
        </w:rPr>
        <w:t>consistently, confidently or comprehensively</w:t>
      </w:r>
      <w:r w:rsidRPr="00C27AFD">
        <w:rPr>
          <w:rFonts w:ascii="Calibri" w:eastAsia="Calibri" w:hAnsi="Calibri" w:cs="Calibri"/>
          <w:color w:val="000000"/>
        </w:rPr>
        <w:t xml:space="preserve"> by teachers and leaders in every </w:t>
      </w:r>
      <w:r w:rsidRPr="1D8654F9">
        <w:rPr>
          <w:rFonts w:ascii="Calibri" w:eastAsia="Calibri" w:hAnsi="Calibri" w:cs="Calibri"/>
          <w:color w:val="000000" w:themeColor="text1"/>
        </w:rPr>
        <w:t>classroom</w:t>
      </w:r>
      <w:r w:rsidRPr="00C27AFD">
        <w:rPr>
          <w:rFonts w:ascii="Calibri" w:eastAsia="Calibri" w:hAnsi="Calibri" w:cs="Calibri"/>
          <w:color w:val="000000"/>
        </w:rPr>
        <w:t>.</w:t>
      </w:r>
      <w:r w:rsidRPr="00C27AFD">
        <w:rPr>
          <w:rFonts w:ascii="Calibri" w:eastAsia="Calibri" w:hAnsi="Calibri" w:cs="Calibri"/>
          <w:color w:val="000000"/>
          <w:vertAlign w:val="superscript"/>
        </w:rPr>
        <w:endnoteReference w:id="143"/>
      </w:r>
    </w:p>
    <w:p w14:paraId="7A41BBA7" w14:textId="4069914E" w:rsidR="00C13F18" w:rsidRDefault="00C13F18" w:rsidP="00BB708D">
      <w:pPr>
        <w:rPr>
          <w:rFonts w:ascii="Calibri" w:eastAsia="Calibri" w:hAnsi="Calibri" w:cs="Arial"/>
        </w:rPr>
      </w:pPr>
      <w:r w:rsidRPr="00C27AFD">
        <w:rPr>
          <w:rFonts w:ascii="Calibri" w:eastAsia="Calibri" w:hAnsi="Calibri" w:cs="Arial"/>
        </w:rPr>
        <w:t xml:space="preserve">The work of the Teacher Education Expert Panel in </w:t>
      </w:r>
      <w:r w:rsidRPr="1D8654F9">
        <w:rPr>
          <w:rFonts w:ascii="Calibri" w:eastAsia="Calibri" w:hAnsi="Calibri" w:cs="Arial"/>
          <w:i/>
          <w:iCs/>
        </w:rPr>
        <w:t xml:space="preserve">Strong </w:t>
      </w:r>
      <w:r w:rsidRPr="1D8654F9" w:rsidDel="00C609E6">
        <w:rPr>
          <w:rFonts w:ascii="Calibri" w:eastAsia="Calibri" w:hAnsi="Calibri" w:cs="Arial"/>
          <w:i/>
          <w:iCs/>
        </w:rPr>
        <w:t>B</w:t>
      </w:r>
      <w:r w:rsidRPr="1D8654F9">
        <w:rPr>
          <w:rFonts w:ascii="Calibri" w:eastAsia="Calibri" w:hAnsi="Calibri" w:cs="Arial"/>
          <w:i/>
          <w:iCs/>
        </w:rPr>
        <w:t>eginnings</w:t>
      </w:r>
      <w:r w:rsidRPr="00C27AFD">
        <w:rPr>
          <w:rFonts w:ascii="Calibri" w:eastAsia="Calibri" w:hAnsi="Calibri" w:cs="Arial"/>
        </w:rPr>
        <w:t xml:space="preserve"> provides a comprehensive overview of the ‘core content’ that ITE students should be taught (see Box </w:t>
      </w:r>
      <w:r w:rsidR="003D16C9">
        <w:rPr>
          <w:rFonts w:ascii="Calibri" w:eastAsia="Calibri" w:hAnsi="Calibri" w:cs="Arial"/>
        </w:rPr>
        <w:t>6</w:t>
      </w:r>
      <w:r w:rsidRPr="00C27AFD">
        <w:rPr>
          <w:rFonts w:ascii="Calibri" w:eastAsia="Calibri" w:hAnsi="Calibri" w:cs="Arial"/>
        </w:rPr>
        <w:t>).</w:t>
      </w:r>
      <w:r>
        <w:rPr>
          <w:rStyle w:val="EndnoteReference"/>
          <w:rFonts w:ascii="Calibri" w:eastAsia="Calibri" w:hAnsi="Calibri" w:cs="Arial"/>
        </w:rPr>
        <w:endnoteReference w:id="144"/>
      </w:r>
      <w:r w:rsidRPr="00C27AFD">
        <w:rPr>
          <w:rFonts w:ascii="Calibri" w:eastAsia="Calibri" w:hAnsi="Calibri" w:cs="Arial"/>
        </w:rPr>
        <w:t xml:space="preserve"> The core content includes</w:t>
      </w:r>
      <w:r w:rsidR="006456DA">
        <w:rPr>
          <w:rFonts w:ascii="Calibri" w:eastAsia="Calibri" w:hAnsi="Calibri" w:cs="Arial"/>
        </w:rPr>
        <w:t xml:space="preserve"> </w:t>
      </w:r>
      <w:r w:rsidR="00EE3968">
        <w:rPr>
          <w:rFonts w:ascii="Calibri" w:eastAsia="Calibri" w:hAnsi="Calibri" w:cs="Arial"/>
        </w:rPr>
        <w:t>evidence-based</w:t>
      </w:r>
      <w:r w:rsidRPr="00C27AFD">
        <w:rPr>
          <w:rFonts w:ascii="Calibri" w:eastAsia="Calibri" w:hAnsi="Calibri" w:cs="Arial"/>
        </w:rPr>
        <w:t xml:space="preserve"> pedagogical approaches </w:t>
      </w:r>
      <w:r w:rsidR="006E007F">
        <w:rPr>
          <w:rFonts w:ascii="Calibri" w:eastAsia="Calibri" w:hAnsi="Calibri" w:cs="Arial"/>
        </w:rPr>
        <w:t>like</w:t>
      </w:r>
      <w:r w:rsidR="006E007F" w:rsidRPr="00C27AFD">
        <w:rPr>
          <w:rFonts w:ascii="Calibri" w:eastAsia="Calibri" w:hAnsi="Calibri" w:cs="Arial"/>
        </w:rPr>
        <w:t xml:space="preserve"> </w:t>
      </w:r>
      <w:r w:rsidRPr="00C27AFD">
        <w:rPr>
          <w:rFonts w:ascii="Calibri" w:eastAsia="Calibri" w:hAnsi="Calibri" w:cs="Arial"/>
        </w:rPr>
        <w:t>how the brain works to optimise learning</w:t>
      </w:r>
      <w:r>
        <w:rPr>
          <w:rFonts w:ascii="Calibri" w:eastAsia="Calibri" w:hAnsi="Calibri" w:cs="Arial"/>
        </w:rPr>
        <w:t>,</w:t>
      </w:r>
      <w:r w:rsidRPr="00C27AFD">
        <w:rPr>
          <w:rFonts w:ascii="Calibri" w:eastAsia="Calibri" w:hAnsi="Calibri" w:cs="Arial"/>
        </w:rPr>
        <w:t xml:space="preserve"> as well as </w:t>
      </w:r>
      <w:r w:rsidRPr="1D8654F9">
        <w:rPr>
          <w:rFonts w:ascii="Calibri" w:eastAsia="Calibri" w:hAnsi="Calibri" w:cs="Arial"/>
        </w:rPr>
        <w:t xml:space="preserve">contemporary </w:t>
      </w:r>
      <w:r w:rsidRPr="00C27AFD">
        <w:rPr>
          <w:rFonts w:ascii="Calibri" w:eastAsia="Calibri" w:hAnsi="Calibri" w:cs="Arial"/>
        </w:rPr>
        <w:t>best practice for classroom management and responsive teaching. In July 2023, Education Ministers provided in-principle agreement to the recommendations of the Teacher Education Expert Panel</w:t>
      </w:r>
      <w:r>
        <w:rPr>
          <w:rFonts w:ascii="Calibri" w:eastAsia="Calibri" w:hAnsi="Calibri" w:cs="Arial"/>
        </w:rPr>
        <w:t xml:space="preserve">. </w:t>
      </w:r>
    </w:p>
    <w:p w14:paraId="46C8F62B" w14:textId="02EE3C1D" w:rsidR="00C13F18" w:rsidRDefault="00C13F18" w:rsidP="00BB708D">
      <w:pPr>
        <w:rPr>
          <w:rFonts w:ascii="Calibri" w:eastAsia="Calibri" w:hAnsi="Calibri" w:cs="Arial"/>
        </w:rPr>
      </w:pPr>
      <w:r w:rsidRPr="00C27AFD">
        <w:rPr>
          <w:rFonts w:ascii="Calibri" w:eastAsia="Calibri" w:hAnsi="Calibri" w:cs="Arial"/>
        </w:rPr>
        <w:lastRenderedPageBreak/>
        <w:t xml:space="preserve">The next step is to ensure that in-service educators are similarly equipped </w:t>
      </w:r>
      <w:r>
        <w:rPr>
          <w:rFonts w:ascii="Calibri" w:eastAsia="Calibri" w:hAnsi="Calibri" w:cs="Arial"/>
        </w:rPr>
        <w:t>to support student learning</w:t>
      </w:r>
      <w:r w:rsidRPr="00C27AFD">
        <w:rPr>
          <w:rFonts w:ascii="Calibri" w:eastAsia="Calibri" w:hAnsi="Calibri" w:cs="Arial"/>
        </w:rPr>
        <w:t xml:space="preserve"> by improving access </w:t>
      </w:r>
      <w:r w:rsidRPr="00683D55">
        <w:rPr>
          <w:rFonts w:ascii="Calibri" w:eastAsia="Calibri" w:hAnsi="Calibri" w:cs="Arial"/>
        </w:rPr>
        <w:t xml:space="preserve">to high-quality </w:t>
      </w:r>
      <w:r w:rsidRPr="00C27AFD">
        <w:rPr>
          <w:rFonts w:ascii="Calibri" w:eastAsia="Calibri" w:hAnsi="Calibri" w:cs="Arial"/>
        </w:rPr>
        <w:t>professional development</w:t>
      </w:r>
      <w:r>
        <w:rPr>
          <w:rFonts w:ascii="Calibri" w:eastAsia="Calibri" w:hAnsi="Calibri" w:cs="Arial"/>
        </w:rPr>
        <w:t>, collaboration</w:t>
      </w:r>
      <w:r w:rsidRPr="00C27AFD">
        <w:rPr>
          <w:rFonts w:ascii="Calibri" w:eastAsia="Calibri" w:hAnsi="Calibri" w:cs="Arial"/>
        </w:rPr>
        <w:t xml:space="preserve"> and </w:t>
      </w:r>
      <w:r>
        <w:rPr>
          <w:rFonts w:ascii="Calibri" w:eastAsia="Calibri" w:hAnsi="Calibri" w:cs="Arial"/>
        </w:rPr>
        <w:t xml:space="preserve">teaching </w:t>
      </w:r>
      <w:r w:rsidRPr="00C27AFD">
        <w:rPr>
          <w:rFonts w:ascii="Calibri" w:eastAsia="Calibri" w:hAnsi="Calibri" w:cs="Arial"/>
        </w:rPr>
        <w:t>tools</w:t>
      </w:r>
      <w:r>
        <w:rPr>
          <w:rFonts w:ascii="Calibri" w:eastAsia="Calibri" w:hAnsi="Calibri" w:cs="Arial"/>
        </w:rPr>
        <w:t>.</w:t>
      </w:r>
      <w:r w:rsidRPr="00C27AFD">
        <w:rPr>
          <w:rFonts w:ascii="Calibri" w:eastAsia="Calibri" w:hAnsi="Calibri" w:cs="Calibri"/>
        </w:rPr>
        <w:t xml:space="preserve"> </w:t>
      </w:r>
      <w:r>
        <w:rPr>
          <w:rFonts w:ascii="Calibri" w:eastAsia="Calibri" w:hAnsi="Calibri" w:cs="Calibri"/>
        </w:rPr>
        <w:t xml:space="preserve">This would improve </w:t>
      </w:r>
      <w:r>
        <w:rPr>
          <w:rFonts w:ascii="Calibri" w:eastAsia="Calibri" w:hAnsi="Calibri" w:cs="Arial"/>
        </w:rPr>
        <w:t>c</w:t>
      </w:r>
      <w:r w:rsidRPr="1313D9B4">
        <w:rPr>
          <w:rFonts w:ascii="Calibri" w:eastAsia="Calibri" w:hAnsi="Calibri" w:cs="Arial"/>
        </w:rPr>
        <w:t>onsisten</w:t>
      </w:r>
      <w:r>
        <w:rPr>
          <w:rFonts w:ascii="Calibri" w:eastAsia="Calibri" w:hAnsi="Calibri" w:cs="Arial"/>
        </w:rPr>
        <w:t xml:space="preserve">t and effective use of evidence-based pedagogies </w:t>
      </w:r>
      <w:r w:rsidRPr="1313D9B4">
        <w:rPr>
          <w:rFonts w:ascii="Calibri" w:eastAsia="Calibri" w:hAnsi="Calibri" w:cs="Arial"/>
        </w:rPr>
        <w:t xml:space="preserve">across the teaching profession </w:t>
      </w:r>
      <w:r>
        <w:rPr>
          <w:rFonts w:ascii="Calibri" w:eastAsia="Calibri" w:hAnsi="Calibri" w:cs="Arial"/>
        </w:rPr>
        <w:t xml:space="preserve">and </w:t>
      </w:r>
      <w:r w:rsidRPr="1313D9B4">
        <w:rPr>
          <w:rFonts w:ascii="Calibri" w:eastAsia="Calibri" w:hAnsi="Calibri" w:cs="Arial"/>
        </w:rPr>
        <w:t xml:space="preserve">is key to enhancing professionalisation, minimising workloads and building public confidence in the system. </w:t>
      </w:r>
      <w:r w:rsidRPr="00A30845">
        <w:rPr>
          <w:rFonts w:ascii="Calibri" w:eastAsia="Calibri" w:hAnsi="Calibri" w:cs="Arial"/>
        </w:rPr>
        <w:t xml:space="preserve">The Panel spoke with school leaders who are implementing a whole-school approach to increasing the uptake of </w:t>
      </w:r>
      <w:r w:rsidR="006044B8">
        <w:rPr>
          <w:rFonts w:ascii="Calibri" w:eastAsia="Calibri" w:hAnsi="Calibri" w:cs="Arial"/>
        </w:rPr>
        <w:t>high</w:t>
      </w:r>
      <w:r w:rsidR="00683D55">
        <w:rPr>
          <w:rFonts w:ascii="Calibri" w:eastAsia="Calibri" w:hAnsi="Calibri" w:cs="Arial"/>
        </w:rPr>
        <w:t>-</w:t>
      </w:r>
      <w:r w:rsidR="006044B8">
        <w:rPr>
          <w:rFonts w:ascii="Calibri" w:eastAsia="Calibri" w:hAnsi="Calibri" w:cs="Arial"/>
        </w:rPr>
        <w:t>impact</w:t>
      </w:r>
      <w:r w:rsidRPr="00A30845">
        <w:rPr>
          <w:rFonts w:ascii="Calibri" w:eastAsia="Calibri" w:hAnsi="Calibri" w:cs="Arial"/>
        </w:rPr>
        <w:t xml:space="preserve"> and consistent teaching practices</w:t>
      </w:r>
      <w:r w:rsidRPr="1313D9B4">
        <w:rPr>
          <w:rFonts w:ascii="Calibri" w:eastAsia="Calibri" w:hAnsi="Calibri" w:cs="Arial"/>
        </w:rPr>
        <w:t xml:space="preserve">. Many of these leaders supported greater consistency </w:t>
      </w:r>
      <w:r>
        <w:rPr>
          <w:rFonts w:ascii="Calibri" w:eastAsia="Calibri" w:hAnsi="Calibri" w:cs="Arial"/>
        </w:rPr>
        <w:t>in effective approaches a</w:t>
      </w:r>
      <w:r w:rsidRPr="1313D9B4">
        <w:rPr>
          <w:rFonts w:ascii="Calibri" w:eastAsia="Calibri" w:hAnsi="Calibri" w:cs="Arial"/>
        </w:rPr>
        <w:t xml:space="preserve">cross schools, to </w:t>
      </w:r>
      <w:r>
        <w:rPr>
          <w:rFonts w:ascii="Calibri" w:eastAsia="Calibri" w:hAnsi="Calibri" w:cs="Arial"/>
        </w:rPr>
        <w:t>increase</w:t>
      </w:r>
      <w:r w:rsidRPr="1313D9B4">
        <w:rPr>
          <w:rFonts w:ascii="Calibri" w:eastAsia="Calibri" w:hAnsi="Calibri" w:cs="Arial"/>
        </w:rPr>
        <w:t xml:space="preserve"> opportunities for staff collaboration and minimise the time and effort required to </w:t>
      </w:r>
      <w:r>
        <w:rPr>
          <w:rFonts w:ascii="Calibri" w:eastAsia="Calibri" w:hAnsi="Calibri" w:cs="Arial"/>
        </w:rPr>
        <w:t xml:space="preserve">induct </w:t>
      </w:r>
      <w:r w:rsidRPr="1313D9B4">
        <w:rPr>
          <w:rFonts w:ascii="Calibri" w:eastAsia="Calibri" w:hAnsi="Calibri" w:cs="Arial"/>
        </w:rPr>
        <w:t xml:space="preserve">new students and staff </w:t>
      </w:r>
      <w:r>
        <w:rPr>
          <w:rFonts w:ascii="Calibri" w:eastAsia="Calibri" w:hAnsi="Calibri" w:cs="Arial"/>
        </w:rPr>
        <w:t>in</w:t>
      </w:r>
      <w:r w:rsidRPr="1313D9B4">
        <w:rPr>
          <w:rFonts w:ascii="Calibri" w:eastAsia="Calibri" w:hAnsi="Calibri" w:cs="Arial"/>
        </w:rPr>
        <w:t xml:space="preserve">to </w:t>
      </w:r>
      <w:r>
        <w:rPr>
          <w:rFonts w:ascii="Calibri" w:eastAsia="Calibri" w:hAnsi="Calibri" w:cs="Arial"/>
        </w:rPr>
        <w:t>whole-school approaches to teaching and learning</w:t>
      </w:r>
      <w:r w:rsidRPr="1313D9B4">
        <w:rPr>
          <w:rFonts w:ascii="Calibri" w:eastAsia="Calibri" w:hAnsi="Calibri" w:cs="Arial"/>
        </w:rPr>
        <w:t xml:space="preserve">. The benefits </w:t>
      </w:r>
      <w:r>
        <w:rPr>
          <w:rFonts w:ascii="Calibri" w:eastAsia="Calibri" w:hAnsi="Calibri" w:cs="Arial"/>
        </w:rPr>
        <w:t xml:space="preserve">of </w:t>
      </w:r>
      <w:r w:rsidR="00B22E85">
        <w:rPr>
          <w:rFonts w:ascii="Calibri" w:eastAsia="Calibri" w:hAnsi="Calibri" w:cs="Arial"/>
        </w:rPr>
        <w:t>increased</w:t>
      </w:r>
      <w:r>
        <w:rPr>
          <w:rFonts w:ascii="Calibri" w:eastAsia="Calibri" w:hAnsi="Calibri" w:cs="Arial"/>
        </w:rPr>
        <w:t xml:space="preserve"> </w:t>
      </w:r>
      <w:r w:rsidRPr="1313D9B4">
        <w:rPr>
          <w:rFonts w:ascii="Calibri" w:eastAsia="Calibri" w:hAnsi="Calibri" w:cs="Arial"/>
        </w:rPr>
        <w:t>consisten</w:t>
      </w:r>
      <w:r>
        <w:rPr>
          <w:rFonts w:ascii="Calibri" w:eastAsia="Calibri" w:hAnsi="Calibri" w:cs="Arial"/>
        </w:rPr>
        <w:t>cy in effective approaches</w:t>
      </w:r>
      <w:r w:rsidRPr="1313D9B4">
        <w:rPr>
          <w:rFonts w:ascii="Calibri" w:eastAsia="Calibri" w:hAnsi="Calibri" w:cs="Arial"/>
        </w:rPr>
        <w:t xml:space="preserve"> could be greater for schools where staff and students are </w:t>
      </w:r>
      <w:r>
        <w:rPr>
          <w:rFonts w:ascii="Calibri" w:eastAsia="Calibri" w:hAnsi="Calibri" w:cs="Arial"/>
        </w:rPr>
        <w:t xml:space="preserve">more </w:t>
      </w:r>
      <w:r w:rsidRPr="1313D9B4">
        <w:rPr>
          <w:rFonts w:ascii="Calibri" w:eastAsia="Calibri" w:hAnsi="Calibri" w:cs="Arial"/>
        </w:rPr>
        <w:t>mobile or transient, or where a high proportion of students experience socio-educational disadvantage.</w:t>
      </w:r>
    </w:p>
    <w:p w14:paraId="2698BD3E" w14:textId="2ED004C9" w:rsidR="00C13F18" w:rsidRDefault="00C13F18" w:rsidP="00BB708D">
      <w:pPr>
        <w:rPr>
          <w:rFonts w:ascii="Calibri" w:eastAsia="Calibri" w:hAnsi="Calibri" w:cs="Calibri"/>
          <w:color w:val="000000"/>
        </w:rPr>
      </w:pPr>
      <w:r w:rsidRPr="00A30845">
        <w:rPr>
          <w:rFonts w:ascii="Calibri" w:eastAsia="Calibri" w:hAnsi="Calibri" w:cs="Calibri"/>
        </w:rPr>
        <w:t>Educators and school leaders have the expertise and professional judgement to identify the individual needs of students and ensure that the pedagogy and materials on offer are well targeted, and they can be supported by greater consistency in teaching approaches.</w:t>
      </w:r>
      <w:r w:rsidRPr="00C27AFD">
        <w:rPr>
          <w:rFonts w:ascii="Calibri" w:eastAsia="Calibri" w:hAnsi="Calibri" w:cs="Calibri"/>
        </w:rPr>
        <w:t xml:space="preserve"> </w:t>
      </w:r>
      <w:r w:rsidRPr="00C27AFD">
        <w:rPr>
          <w:rFonts w:ascii="Calibri" w:eastAsia="Calibri" w:hAnsi="Calibri" w:cs="Calibri"/>
          <w:color w:val="000000"/>
        </w:rPr>
        <w:t xml:space="preserve">One of the most effective ways that </w:t>
      </w:r>
      <w:r>
        <w:rPr>
          <w:rFonts w:ascii="Calibri" w:eastAsia="Calibri" w:hAnsi="Calibri" w:cs="Calibri"/>
          <w:color w:val="000000"/>
        </w:rPr>
        <w:t xml:space="preserve">school </w:t>
      </w:r>
      <w:r w:rsidRPr="00C27AFD">
        <w:rPr>
          <w:rFonts w:ascii="Calibri" w:eastAsia="Calibri" w:hAnsi="Calibri" w:cs="Calibri"/>
          <w:color w:val="000000"/>
        </w:rPr>
        <w:t xml:space="preserve">systems </w:t>
      </w:r>
      <w:r>
        <w:rPr>
          <w:rFonts w:ascii="Calibri" w:eastAsia="Calibri" w:hAnsi="Calibri" w:cs="Calibri"/>
          <w:color w:val="000000"/>
        </w:rPr>
        <w:t>and approved authorities</w:t>
      </w:r>
      <w:r w:rsidRPr="00C27AFD">
        <w:rPr>
          <w:rFonts w:ascii="Calibri" w:eastAsia="Calibri" w:hAnsi="Calibri" w:cs="Calibri"/>
          <w:color w:val="000000"/>
        </w:rPr>
        <w:t xml:space="preserve"> can support </w:t>
      </w:r>
      <w:r>
        <w:rPr>
          <w:rFonts w:ascii="Calibri" w:eastAsia="Calibri" w:hAnsi="Calibri" w:cs="Calibri"/>
          <w:color w:val="000000"/>
        </w:rPr>
        <w:t>educators</w:t>
      </w:r>
      <w:r w:rsidRPr="00C27AFD">
        <w:rPr>
          <w:rFonts w:ascii="Calibri" w:eastAsia="Calibri" w:hAnsi="Calibri" w:cs="Calibri"/>
          <w:color w:val="000000"/>
        </w:rPr>
        <w:t xml:space="preserve"> in applying effective teaching practices is to develop clear policy direction and expectations about the use of </w:t>
      </w:r>
      <w:r w:rsidR="007477E7">
        <w:rPr>
          <w:rFonts w:ascii="Calibri" w:eastAsia="Calibri" w:hAnsi="Calibri" w:cs="Arial"/>
        </w:rPr>
        <w:t>highly</w:t>
      </w:r>
      <w:r w:rsidR="005B13B8">
        <w:rPr>
          <w:rFonts w:ascii="Calibri" w:eastAsia="Calibri" w:hAnsi="Calibri" w:cs="Arial"/>
        </w:rPr>
        <w:noBreakHyphen/>
      </w:r>
      <w:r w:rsidR="006E097E">
        <w:rPr>
          <w:rFonts w:ascii="Calibri" w:eastAsia="Calibri" w:hAnsi="Calibri" w:cs="Arial"/>
        </w:rPr>
        <w:t>effective</w:t>
      </w:r>
      <w:r>
        <w:rPr>
          <w:rFonts w:ascii="Calibri" w:eastAsia="Calibri" w:hAnsi="Calibri" w:cs="Arial"/>
        </w:rPr>
        <w:t xml:space="preserve"> </w:t>
      </w:r>
      <w:r w:rsidRPr="00C27AFD">
        <w:rPr>
          <w:rFonts w:ascii="Calibri" w:eastAsia="Calibri" w:hAnsi="Calibri" w:cs="Calibri"/>
          <w:color w:val="000000"/>
        </w:rPr>
        <w:t xml:space="preserve">practice and provide resources which would support implementation in schools. </w:t>
      </w:r>
      <w:r>
        <w:rPr>
          <w:rFonts w:ascii="Calibri" w:eastAsia="Calibri" w:hAnsi="Calibri" w:cs="Calibri"/>
          <w:color w:val="000000"/>
        </w:rPr>
        <w:t xml:space="preserve">This would empower schools to develop whole-school approaches to teaching, including curriculum planning. </w:t>
      </w:r>
      <w:r w:rsidRPr="00A30845">
        <w:rPr>
          <w:rFonts w:ascii="Calibri" w:eastAsia="Calibri" w:hAnsi="Calibri" w:cs="Calibri"/>
          <w:color w:val="000000"/>
        </w:rPr>
        <w:t xml:space="preserve">A whole-school curriculum approach can facilitate teacher collaboration and reduce teacher workload associated with </w:t>
      </w:r>
      <w:r w:rsidR="00F6714B">
        <w:rPr>
          <w:rFonts w:ascii="Calibri" w:eastAsia="Calibri" w:hAnsi="Calibri" w:cs="Calibri"/>
          <w:color w:val="000000"/>
        </w:rPr>
        <w:t xml:space="preserve">teaching the </w:t>
      </w:r>
      <w:r w:rsidRPr="00A30845">
        <w:rPr>
          <w:rFonts w:ascii="Calibri" w:eastAsia="Calibri" w:hAnsi="Calibri" w:cs="Calibri"/>
          <w:color w:val="000000"/>
        </w:rPr>
        <w:t>curriculum.</w:t>
      </w:r>
    </w:p>
    <w:p w14:paraId="4CA0C366" w14:textId="6A31EA57" w:rsidR="00C13F18" w:rsidRDefault="00C13F18" w:rsidP="00BB708D">
      <w:pPr>
        <w:rPr>
          <w:rFonts w:ascii="Calibri" w:eastAsia="Calibri" w:hAnsi="Calibri" w:cs="Calibri"/>
        </w:rPr>
      </w:pPr>
      <w:r w:rsidRPr="00C27AFD">
        <w:rPr>
          <w:rFonts w:ascii="Calibri" w:eastAsia="Calibri" w:hAnsi="Calibri" w:cs="Arial"/>
        </w:rPr>
        <w:t>Governments</w:t>
      </w:r>
      <w:r>
        <w:rPr>
          <w:rFonts w:ascii="Calibri" w:eastAsia="Calibri" w:hAnsi="Calibri" w:cs="Arial"/>
        </w:rPr>
        <w:t>, school systems</w:t>
      </w:r>
      <w:r w:rsidRPr="00C27AFD">
        <w:rPr>
          <w:rFonts w:ascii="Calibri" w:eastAsia="Calibri" w:hAnsi="Calibri" w:cs="Arial"/>
        </w:rPr>
        <w:t xml:space="preserve"> </w:t>
      </w:r>
      <w:r>
        <w:rPr>
          <w:rFonts w:ascii="Calibri" w:eastAsia="Calibri" w:hAnsi="Calibri" w:cs="Arial"/>
        </w:rPr>
        <w:t xml:space="preserve">and approved authorities </w:t>
      </w:r>
      <w:r w:rsidRPr="00C27AFD">
        <w:rPr>
          <w:rFonts w:ascii="Calibri" w:eastAsia="Calibri" w:hAnsi="Calibri" w:cs="Arial"/>
        </w:rPr>
        <w:t xml:space="preserve">should </w:t>
      </w:r>
      <w:r w:rsidRPr="00C27AFD">
        <w:rPr>
          <w:rFonts w:ascii="Calibri" w:eastAsia="Calibri" w:hAnsi="Calibri" w:cs="Arial"/>
          <w:color w:val="000000"/>
        </w:rPr>
        <w:t>update their guidance on effective teaching practice to ensure it align</w:t>
      </w:r>
      <w:r>
        <w:rPr>
          <w:rFonts w:ascii="Calibri" w:eastAsia="Calibri" w:hAnsi="Calibri" w:cs="Arial"/>
          <w:color w:val="000000"/>
        </w:rPr>
        <w:t>s</w:t>
      </w:r>
      <w:r w:rsidRPr="00C27AFD">
        <w:rPr>
          <w:rFonts w:ascii="Calibri" w:eastAsia="Calibri" w:hAnsi="Calibri" w:cs="Arial"/>
          <w:color w:val="000000"/>
        </w:rPr>
        <w:t xml:space="preserve"> with what has been recommended in </w:t>
      </w:r>
      <w:r w:rsidRPr="00C27AFD">
        <w:rPr>
          <w:rFonts w:ascii="Calibri" w:eastAsia="Calibri" w:hAnsi="Calibri" w:cs="Arial"/>
          <w:i/>
          <w:color w:val="000000"/>
        </w:rPr>
        <w:t xml:space="preserve">Strong </w:t>
      </w:r>
      <w:r w:rsidRPr="00C27AFD" w:rsidDel="00C609E6">
        <w:rPr>
          <w:rFonts w:ascii="Calibri" w:eastAsia="Calibri" w:hAnsi="Calibri" w:cs="Arial"/>
          <w:i/>
          <w:color w:val="000000"/>
        </w:rPr>
        <w:t>B</w:t>
      </w:r>
      <w:r w:rsidRPr="00C27AFD">
        <w:rPr>
          <w:rFonts w:ascii="Calibri" w:eastAsia="Calibri" w:hAnsi="Calibri" w:cs="Arial"/>
          <w:i/>
          <w:color w:val="000000"/>
        </w:rPr>
        <w:t>eginnings</w:t>
      </w:r>
      <w:r w:rsidRPr="00C27AFD">
        <w:rPr>
          <w:rFonts w:ascii="Calibri" w:eastAsia="Calibri" w:hAnsi="Calibri" w:cs="Arial"/>
          <w:color w:val="000000"/>
        </w:rPr>
        <w:t xml:space="preserve">. </w:t>
      </w:r>
      <w:r w:rsidRPr="00351966">
        <w:rPr>
          <w:rFonts w:ascii="Calibri" w:eastAsia="Calibri" w:hAnsi="Calibri" w:cs="Arial"/>
          <w:color w:val="000000"/>
        </w:rPr>
        <w:t xml:space="preserve">For example, this could include conducting audits of departmental programs, policies and professional learning to ensure they are consistently promoting and supporting implementation of the core content in </w:t>
      </w:r>
      <w:r w:rsidRPr="00351966">
        <w:rPr>
          <w:rFonts w:ascii="Calibri" w:eastAsia="Calibri" w:hAnsi="Calibri" w:cs="Arial"/>
          <w:i/>
          <w:color w:val="000000"/>
        </w:rPr>
        <w:t xml:space="preserve">Strong </w:t>
      </w:r>
      <w:r w:rsidRPr="00351966" w:rsidDel="00C609E6">
        <w:rPr>
          <w:rFonts w:ascii="Calibri" w:eastAsia="Calibri" w:hAnsi="Calibri" w:cs="Arial"/>
          <w:i/>
          <w:color w:val="000000"/>
        </w:rPr>
        <w:t>B</w:t>
      </w:r>
      <w:r w:rsidRPr="00351966">
        <w:rPr>
          <w:rFonts w:ascii="Calibri" w:eastAsia="Calibri" w:hAnsi="Calibri" w:cs="Arial"/>
          <w:i/>
          <w:color w:val="000000"/>
        </w:rPr>
        <w:t>eginnings</w:t>
      </w:r>
      <w:r w:rsidR="00957302">
        <w:rPr>
          <w:rFonts w:ascii="Calibri" w:eastAsia="Calibri" w:hAnsi="Calibri" w:cs="Arial"/>
          <w:i/>
          <w:color w:val="000000"/>
        </w:rPr>
        <w:t xml:space="preserve"> </w:t>
      </w:r>
      <w:r w:rsidR="00957302">
        <w:rPr>
          <w:rFonts w:ascii="Calibri" w:eastAsia="Calibri" w:hAnsi="Calibri" w:cs="Arial"/>
          <w:iCs/>
          <w:color w:val="000000"/>
        </w:rPr>
        <w:t>(see Box 6)</w:t>
      </w:r>
      <w:r w:rsidRPr="00351966">
        <w:rPr>
          <w:rFonts w:ascii="Calibri" w:eastAsia="Calibri" w:hAnsi="Calibri" w:cs="Arial"/>
          <w:color w:val="000000"/>
        </w:rPr>
        <w:t xml:space="preserve">. </w:t>
      </w:r>
      <w:r>
        <w:rPr>
          <w:rFonts w:ascii="Calibri" w:eastAsia="Calibri" w:hAnsi="Calibri" w:cs="Calibri"/>
        </w:rPr>
        <w:t>E</w:t>
      </w:r>
      <w:r w:rsidRPr="00C27AFD">
        <w:rPr>
          <w:rFonts w:ascii="Calibri" w:eastAsia="Calibri" w:hAnsi="Calibri" w:cs="Calibri"/>
        </w:rPr>
        <w:t xml:space="preserve">ducators should be engaged early in planning to ensure that implementation approaches are effective and do not have unintended consequences </w:t>
      </w:r>
      <w:r>
        <w:rPr>
          <w:rFonts w:ascii="Calibri" w:eastAsia="Calibri" w:hAnsi="Calibri" w:cs="Calibri"/>
        </w:rPr>
        <w:t>for</w:t>
      </w:r>
      <w:r w:rsidRPr="00C27AFD">
        <w:rPr>
          <w:rFonts w:ascii="Calibri" w:eastAsia="Calibri" w:hAnsi="Calibri" w:cs="Calibri"/>
        </w:rPr>
        <w:t xml:space="preserve"> the workforce or students.</w:t>
      </w:r>
    </w:p>
    <w:p w14:paraId="7681706F" w14:textId="5239EFA0" w:rsidR="00C13F18" w:rsidRDefault="00C13F18" w:rsidP="1D8654F9">
      <w:pPr>
        <w:rPr>
          <w:rFonts w:ascii="Calibri" w:eastAsia="Calibri" w:hAnsi="Calibri" w:cs="Arial"/>
          <w:color w:val="000000" w:themeColor="text1"/>
          <w:vertAlign w:val="superscript"/>
        </w:rPr>
      </w:pPr>
      <w:r>
        <w:rPr>
          <w:rFonts w:ascii="Calibri" w:eastAsia="Calibri" w:hAnsi="Calibri" w:cs="Arial"/>
        </w:rPr>
        <w:t>S</w:t>
      </w:r>
      <w:r w:rsidRPr="00B95F65">
        <w:rPr>
          <w:rFonts w:ascii="Calibri" w:eastAsia="Calibri" w:hAnsi="Calibri" w:cs="Arial"/>
        </w:rPr>
        <w:t xml:space="preserve">tudents’ sense of safety (cultural, psychological and physical) and </w:t>
      </w:r>
      <w:r>
        <w:rPr>
          <w:rFonts w:ascii="Calibri" w:eastAsia="Calibri" w:hAnsi="Calibri" w:cs="Arial"/>
        </w:rPr>
        <w:t xml:space="preserve">sense of </w:t>
      </w:r>
      <w:r w:rsidRPr="00B95F65">
        <w:rPr>
          <w:rFonts w:ascii="Calibri" w:eastAsia="Calibri" w:hAnsi="Calibri" w:cs="Arial"/>
        </w:rPr>
        <w:t>belonging are both prerequisites for learning and critical to learning outcomes.</w:t>
      </w:r>
      <w:r w:rsidRPr="00B95F65">
        <w:rPr>
          <w:rFonts w:ascii="Calibri" w:eastAsia="Calibri" w:hAnsi="Calibri" w:cs="Arial"/>
          <w:vertAlign w:val="superscript"/>
        </w:rPr>
        <w:endnoteReference w:id="145"/>
      </w:r>
      <w:r w:rsidRPr="00B95F65">
        <w:rPr>
          <w:rFonts w:ascii="Calibri" w:eastAsia="Calibri" w:hAnsi="Calibri" w:cs="Arial"/>
        </w:rPr>
        <w:t xml:space="preserve"> Previous analysis of the relationships between engagement, classroom practices and NAPLAN reading performance found that a Year 7 student who is attentive in class could be six months ahead in their learning by Year 9, compared to a student who is disruptive or breaks school rules.</w:t>
      </w:r>
      <w:r w:rsidRPr="00B95F65">
        <w:rPr>
          <w:rFonts w:ascii="Calibri" w:eastAsia="Calibri" w:hAnsi="Calibri" w:cs="Arial"/>
          <w:vertAlign w:val="superscript"/>
        </w:rPr>
        <w:endnoteReference w:id="146"/>
      </w:r>
      <w:r w:rsidRPr="00B95F65">
        <w:rPr>
          <w:rFonts w:ascii="Calibri" w:eastAsia="Calibri" w:hAnsi="Calibri" w:cs="Arial"/>
        </w:rPr>
        <w:t xml:space="preserve"> Evidence also shows that classroom disruption can negatively impact the learning outcomes of other students,</w:t>
      </w:r>
      <w:r w:rsidRPr="00023787">
        <w:rPr>
          <w:rFonts w:ascii="Calibri" w:eastAsia="Calibri" w:hAnsi="Calibri" w:cs="Arial"/>
          <w:vertAlign w:val="superscript"/>
        </w:rPr>
        <w:endnoteReference w:id="147"/>
      </w:r>
      <w:r w:rsidRPr="00B95F65">
        <w:rPr>
          <w:rFonts w:ascii="Calibri" w:eastAsia="Calibri" w:hAnsi="Calibri" w:cs="Arial"/>
        </w:rPr>
        <w:t xml:space="preserve"> that classroom management (minimising disruptive behaviour) maximises students’ on-task learning time,</w:t>
      </w:r>
      <w:r w:rsidRPr="00023787">
        <w:rPr>
          <w:rFonts w:ascii="Calibri" w:eastAsia="Calibri" w:hAnsi="Calibri" w:cs="Arial"/>
          <w:vertAlign w:val="superscript"/>
        </w:rPr>
        <w:endnoteReference w:id="148"/>
      </w:r>
      <w:r w:rsidRPr="00B95F65">
        <w:rPr>
          <w:rFonts w:ascii="Calibri" w:eastAsia="Calibri" w:hAnsi="Calibri" w:cs="Arial"/>
        </w:rPr>
        <w:t xml:space="preserve"> and that reduced classroom disruption may benefit students’ sense of belonging at school.</w:t>
      </w:r>
      <w:r w:rsidRPr="00B95F65">
        <w:rPr>
          <w:rFonts w:ascii="Calibri" w:eastAsia="Calibri" w:hAnsi="Calibri" w:cs="Arial"/>
          <w:vertAlign w:val="superscript"/>
        </w:rPr>
        <w:endnoteReference w:id="149"/>
      </w:r>
      <w:r w:rsidRPr="00B95F65">
        <w:rPr>
          <w:rFonts w:ascii="Calibri" w:eastAsia="Calibri" w:hAnsi="Calibri" w:cs="Arial"/>
        </w:rPr>
        <w:t xml:space="preserve"> </w:t>
      </w:r>
      <w:r w:rsidRPr="00B95F65">
        <w:rPr>
          <w:rFonts w:ascii="Calibri" w:eastAsia="Calibri" w:hAnsi="Calibri" w:cs="Arial"/>
          <w:color w:val="000000" w:themeColor="text1"/>
        </w:rPr>
        <w:t>In addition, over 34 per cent of parents and guardians in the Review’s survey identified classroom disruption as a barrier to student learning.</w:t>
      </w:r>
      <w:r>
        <w:rPr>
          <w:rStyle w:val="EndnoteReference"/>
          <w:rFonts w:ascii="Calibri" w:eastAsia="Calibri" w:hAnsi="Calibri" w:cs="Arial"/>
          <w:color w:val="000000" w:themeColor="text1"/>
        </w:rPr>
        <w:endnoteReference w:id="150"/>
      </w:r>
      <w:r w:rsidRPr="00B95F65">
        <w:rPr>
          <w:rFonts w:ascii="Calibri" w:eastAsia="Calibri" w:hAnsi="Calibri" w:cs="Arial"/>
          <w:color w:val="000000" w:themeColor="text1"/>
        </w:rPr>
        <w:t xml:space="preserve"> It was also the second most common area (over 40 per cent) identified by students </w:t>
      </w:r>
      <w:r>
        <w:rPr>
          <w:rFonts w:ascii="Calibri" w:eastAsia="Calibri" w:hAnsi="Calibri" w:cs="Arial"/>
          <w:color w:val="000000" w:themeColor="text1"/>
        </w:rPr>
        <w:t>when asked what</w:t>
      </w:r>
      <w:r w:rsidRPr="00B95F65">
        <w:rPr>
          <w:rFonts w:ascii="Calibri" w:eastAsia="Calibri" w:hAnsi="Calibri" w:cs="Arial"/>
          <w:color w:val="000000" w:themeColor="text1"/>
        </w:rPr>
        <w:t xml:space="preserve"> they wanted schools to invest in to lift student outcomes.</w:t>
      </w:r>
      <w:r w:rsidRPr="00B95F65">
        <w:rPr>
          <w:rFonts w:ascii="Calibri" w:eastAsia="Calibri" w:hAnsi="Calibri" w:cs="Arial"/>
          <w:color w:val="000000"/>
          <w:shd w:val="clear" w:color="auto" w:fill="FFFFFF"/>
          <w:vertAlign w:val="superscript"/>
        </w:rPr>
        <w:endnoteReference w:id="151"/>
      </w:r>
      <w:r w:rsidRPr="1D8654F9">
        <w:rPr>
          <w:rFonts w:ascii="Calibri" w:eastAsia="Calibri" w:hAnsi="Calibri" w:cs="Arial"/>
          <w:color w:val="000000" w:themeColor="text1"/>
          <w:vertAlign w:val="superscript"/>
        </w:rPr>
        <w:t xml:space="preserve">  </w:t>
      </w:r>
      <w:r w:rsidRPr="1D8654F9">
        <w:rPr>
          <w:rFonts w:ascii="Calibri" w:eastAsia="Calibri" w:hAnsi="Calibri" w:cs="Arial"/>
        </w:rPr>
        <w:t>This is further discussed in</w:t>
      </w:r>
      <w:r w:rsidRPr="1D8654F9">
        <w:rPr>
          <w:rFonts w:ascii="Calibri" w:eastAsia="Calibri" w:hAnsi="Calibri" w:cs="Calibri"/>
        </w:rPr>
        <w:t xml:space="preserve"> Chapters 2 to 4.</w:t>
      </w:r>
    </w:p>
    <w:p w14:paraId="5EC33B72" w14:textId="64234338" w:rsidR="00C13F18" w:rsidRDefault="00C13F18" w:rsidP="00BB708D">
      <w:pPr>
        <w:rPr>
          <w:rFonts w:ascii="Calibri" w:eastAsia="Calibri" w:hAnsi="Calibri" w:cs="Calibri"/>
        </w:rPr>
      </w:pPr>
      <w:r w:rsidRPr="00B95F65">
        <w:rPr>
          <w:rFonts w:ascii="Calibri" w:eastAsia="Calibri" w:hAnsi="Calibri" w:cs="Calibri"/>
        </w:rPr>
        <w:t xml:space="preserve">A number of jurisdictions have implemented programs like </w:t>
      </w:r>
      <w:r w:rsidRPr="00B62217">
        <w:rPr>
          <w:rFonts w:ascii="Calibri" w:eastAsia="Calibri" w:hAnsi="Calibri" w:cs="Calibri"/>
        </w:rPr>
        <w:t>PBL</w:t>
      </w:r>
      <w:r w:rsidRPr="00B95F65">
        <w:rPr>
          <w:rFonts w:ascii="Calibri" w:eastAsia="Calibri" w:hAnsi="Calibri" w:cs="Calibri"/>
        </w:rPr>
        <w:t xml:space="preserve">, an evidence-based approach to creating a safe and positive learning environment. </w:t>
      </w:r>
      <w:r>
        <w:rPr>
          <w:rFonts w:ascii="Calibri" w:eastAsia="Calibri" w:hAnsi="Calibri" w:cs="Calibri"/>
        </w:rPr>
        <w:t>As with</w:t>
      </w:r>
      <w:r w:rsidRPr="00B95F65">
        <w:rPr>
          <w:rFonts w:ascii="Calibri" w:eastAsia="Calibri" w:hAnsi="Calibri" w:cs="Calibri"/>
        </w:rPr>
        <w:t xml:space="preserve"> evidence-based teaching practices, the effectiveness of these models is highly dependent on the fidelity of implementation at a school and </w:t>
      </w:r>
      <w:r w:rsidRPr="00B95F65">
        <w:rPr>
          <w:rFonts w:ascii="Calibri" w:eastAsia="Calibri" w:hAnsi="Calibri" w:cs="Calibri"/>
        </w:rPr>
        <w:lastRenderedPageBreak/>
        <w:t xml:space="preserve">classroom level. How classroom disruption can be addressed in the next </w:t>
      </w:r>
      <w:r w:rsidDel="0089264C">
        <w:rPr>
          <w:rFonts w:ascii="Calibri" w:eastAsia="Calibri" w:hAnsi="Calibri" w:cs="Calibri"/>
        </w:rPr>
        <w:t>Agreement</w:t>
      </w:r>
      <w:r w:rsidRPr="00B95F65">
        <w:rPr>
          <w:rFonts w:ascii="Calibri" w:eastAsia="Calibri" w:hAnsi="Calibri" w:cs="Calibri"/>
        </w:rPr>
        <w:t xml:space="preserve"> is discussed in subsequent </w:t>
      </w:r>
      <w:r>
        <w:rPr>
          <w:rFonts w:ascii="Calibri" w:eastAsia="Calibri" w:hAnsi="Calibri" w:cs="Calibri"/>
        </w:rPr>
        <w:t>c</w:t>
      </w:r>
      <w:r w:rsidRPr="00B95F65">
        <w:rPr>
          <w:rFonts w:ascii="Calibri" w:eastAsia="Calibri" w:hAnsi="Calibri" w:cs="Calibri"/>
        </w:rPr>
        <w:t>hapters.</w:t>
      </w:r>
    </w:p>
    <w:tbl>
      <w:tblPr>
        <w:tblStyle w:val="GridTable4-Accent31"/>
        <w:tblW w:w="9026" w:type="dxa"/>
        <w:shd w:val="clear" w:color="auto" w:fill="D9D9D9"/>
        <w:tblLook w:val="0400" w:firstRow="0" w:lastRow="0" w:firstColumn="0" w:lastColumn="0" w:noHBand="0" w:noVBand="1"/>
      </w:tblPr>
      <w:tblGrid>
        <w:gridCol w:w="9026"/>
      </w:tblGrid>
      <w:tr w:rsidR="00C13F18" w:rsidRPr="00C27AFD" w14:paraId="2F3918CF"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808080"/>
              <w:left w:val="single" w:sz="12" w:space="0" w:color="808080"/>
              <w:bottom w:val="single" w:sz="12" w:space="0" w:color="808080"/>
              <w:right w:val="single" w:sz="12" w:space="0" w:color="808080"/>
            </w:tcBorders>
            <w:shd w:val="clear" w:color="auto" w:fill="D9D9D9"/>
          </w:tcPr>
          <w:p w14:paraId="02CC7EA0" w14:textId="17F806B5" w:rsidR="00C13F18" w:rsidRPr="00C674B8" w:rsidRDefault="00C13F18">
            <w:pPr>
              <w:keepNext/>
              <w:jc w:val="center"/>
              <w:rPr>
                <w:rFonts w:ascii="Calibri" w:eastAsia="Calibri" w:hAnsi="Calibri" w:cs="Arial"/>
                <w:b/>
                <w:color w:val="000000"/>
                <w:u w:val="single"/>
              </w:rPr>
            </w:pPr>
            <w:r w:rsidRPr="00C674B8">
              <w:rPr>
                <w:rFonts w:ascii="Calibri" w:eastAsia="Calibri" w:hAnsi="Calibri" w:cs="Arial"/>
                <w:b/>
                <w:color w:val="000000"/>
                <w:u w:val="single"/>
              </w:rPr>
              <w:t xml:space="preserve">Box </w:t>
            </w:r>
            <w:r w:rsidR="003D16C9" w:rsidRPr="00C674B8">
              <w:rPr>
                <w:rFonts w:ascii="Calibri" w:eastAsia="Calibri" w:hAnsi="Calibri" w:cs="Arial"/>
                <w:b/>
                <w:color w:val="000000"/>
                <w:u w:val="single"/>
              </w:rPr>
              <w:t>6</w:t>
            </w:r>
            <w:r w:rsidRPr="00C674B8">
              <w:rPr>
                <w:rFonts w:ascii="Calibri" w:eastAsia="Calibri" w:hAnsi="Calibri" w:cs="Arial"/>
                <w:b/>
                <w:color w:val="000000"/>
                <w:u w:val="single"/>
              </w:rPr>
              <w:t xml:space="preserve">: The core content learning areas in </w:t>
            </w:r>
            <w:r w:rsidRPr="00C674B8">
              <w:rPr>
                <w:rFonts w:ascii="Calibri" w:eastAsia="Calibri" w:hAnsi="Calibri" w:cs="Arial"/>
                <w:b/>
                <w:i/>
                <w:color w:val="000000"/>
                <w:u w:val="single"/>
              </w:rPr>
              <w:t xml:space="preserve">Strong </w:t>
            </w:r>
            <w:r w:rsidRPr="00C674B8" w:rsidDel="00C609E6">
              <w:rPr>
                <w:rFonts w:ascii="Calibri" w:eastAsia="Calibri" w:hAnsi="Calibri" w:cs="Arial"/>
                <w:b/>
                <w:i/>
                <w:color w:val="000000"/>
                <w:u w:val="single"/>
              </w:rPr>
              <w:t>B</w:t>
            </w:r>
            <w:r w:rsidRPr="00C674B8">
              <w:rPr>
                <w:rFonts w:ascii="Calibri" w:eastAsia="Calibri" w:hAnsi="Calibri" w:cs="Arial"/>
                <w:b/>
                <w:i/>
                <w:color w:val="000000"/>
                <w:u w:val="single"/>
              </w:rPr>
              <w:t>eginnings</w:t>
            </w:r>
          </w:p>
          <w:p w14:paraId="7A227D6A" w14:textId="77777777" w:rsidR="00C13F18" w:rsidRPr="00C27AFD" w:rsidRDefault="00C13F18">
            <w:pPr>
              <w:rPr>
                <w:rFonts w:ascii="Calibri" w:eastAsia="Calibri" w:hAnsi="Calibri" w:cs="Arial"/>
                <w:color w:val="000000"/>
              </w:rPr>
            </w:pPr>
            <w:r w:rsidRPr="00941EDD">
              <w:rPr>
                <w:rFonts w:ascii="Calibri" w:eastAsia="Calibri" w:hAnsi="Calibri" w:cs="Arial"/>
                <w:color w:val="000000"/>
              </w:rPr>
              <w:t xml:space="preserve">The Teacher Education Expert Panel defined four types of core content in </w:t>
            </w:r>
            <w:r w:rsidRPr="00941EDD">
              <w:rPr>
                <w:rFonts w:ascii="Calibri" w:eastAsia="Calibri" w:hAnsi="Calibri" w:cs="Arial"/>
                <w:i/>
                <w:color w:val="000000"/>
              </w:rPr>
              <w:t xml:space="preserve">Strong </w:t>
            </w:r>
            <w:r w:rsidRPr="00941EDD" w:rsidDel="00C609E6">
              <w:rPr>
                <w:rFonts w:ascii="Calibri" w:eastAsia="Calibri" w:hAnsi="Calibri" w:cs="Arial"/>
                <w:i/>
                <w:color w:val="000000"/>
              </w:rPr>
              <w:t>B</w:t>
            </w:r>
            <w:r w:rsidRPr="00941EDD">
              <w:rPr>
                <w:rFonts w:ascii="Calibri" w:eastAsia="Calibri" w:hAnsi="Calibri" w:cs="Arial"/>
                <w:i/>
                <w:color w:val="000000"/>
              </w:rPr>
              <w:t>eginnings</w:t>
            </w:r>
            <w:r w:rsidRPr="00941EDD">
              <w:rPr>
                <w:rFonts w:ascii="Calibri" w:eastAsia="Calibri" w:hAnsi="Calibri" w:cs="Arial"/>
                <w:color w:val="000000"/>
              </w:rPr>
              <w:t>:</w:t>
            </w:r>
          </w:p>
          <w:tbl>
            <w:tblPr>
              <w:tblStyle w:val="TableGrid1"/>
              <w:tblW w:w="0" w:type="auto"/>
              <w:tblLook w:val="04A0" w:firstRow="1" w:lastRow="0" w:firstColumn="1" w:lastColumn="0" w:noHBand="0" w:noVBand="1"/>
            </w:tblPr>
            <w:tblGrid>
              <w:gridCol w:w="4349"/>
              <w:gridCol w:w="4350"/>
            </w:tblGrid>
            <w:tr w:rsidR="00C13F18" w:rsidRPr="00C27AFD" w14:paraId="47317F3B" w14:textId="77777777">
              <w:tc>
                <w:tcPr>
                  <w:tcW w:w="4349" w:type="dxa"/>
                </w:tcPr>
                <w:p w14:paraId="18323BAE" w14:textId="77777777" w:rsidR="00C13F18" w:rsidRDefault="00C13F18" w:rsidP="00FA4F9F">
                  <w:pPr>
                    <w:numPr>
                      <w:ilvl w:val="0"/>
                      <w:numId w:val="44"/>
                    </w:numPr>
                    <w:spacing w:after="0" w:line="256" w:lineRule="auto"/>
                    <w:contextualSpacing/>
                    <w:rPr>
                      <w:rFonts w:ascii="Calibri" w:eastAsia="Calibri" w:hAnsi="Calibri" w:cs="Arial"/>
                      <w:b/>
                      <w:color w:val="000000"/>
                      <w:u w:val="single"/>
                    </w:rPr>
                  </w:pPr>
                  <w:r w:rsidRPr="002771C8">
                    <w:rPr>
                      <w:rFonts w:ascii="Calibri" w:eastAsia="Calibri" w:hAnsi="Calibri" w:cs="Arial"/>
                      <w:b/>
                      <w:color w:val="000000"/>
                      <w:u w:val="single"/>
                    </w:rPr>
                    <w:t>The brain and learning:</w:t>
                  </w:r>
                </w:p>
                <w:p w14:paraId="5A284977"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Novice v</w:t>
                  </w:r>
                  <w:r>
                    <w:rPr>
                      <w:rFonts w:ascii="Calibri" w:eastAsia="Calibri" w:hAnsi="Calibri" w:cs="Arial"/>
                      <w:bCs/>
                      <w:color w:val="000000"/>
                    </w:rPr>
                    <w:t>ersu</w:t>
                  </w:r>
                  <w:r w:rsidRPr="00941EDD">
                    <w:rPr>
                      <w:rFonts w:ascii="Calibri" w:eastAsia="Calibri" w:hAnsi="Calibri" w:cs="Arial"/>
                      <w:bCs/>
                      <w:color w:val="000000"/>
                    </w:rPr>
                    <w:t>s expert learners</w:t>
                  </w:r>
                </w:p>
                <w:p w14:paraId="56975077"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How the brain learns and retains information</w:t>
                  </w:r>
                </w:p>
                <w:p w14:paraId="05F6D733"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Short- and long-term memory</w:t>
                  </w:r>
                </w:p>
                <w:p w14:paraId="69AA7D91"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Cognitive load</w:t>
                  </w:r>
                </w:p>
                <w:p w14:paraId="4CA00CCD"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How the brain masters knowledge</w:t>
                  </w:r>
                </w:p>
                <w:p w14:paraId="3317E83E"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Neuromyths</w:t>
                  </w:r>
                </w:p>
                <w:p w14:paraId="37356F36" w14:textId="77777777" w:rsidR="00C13F18" w:rsidRPr="00C27AFD" w:rsidRDefault="00C13F18">
                  <w:pPr>
                    <w:ind w:left="360"/>
                    <w:rPr>
                      <w:rFonts w:ascii="Calibri" w:eastAsia="Calibri" w:hAnsi="Calibri" w:cs="Arial"/>
                      <w:color w:val="000000"/>
                    </w:rPr>
                  </w:pPr>
                </w:p>
              </w:tc>
              <w:tc>
                <w:tcPr>
                  <w:tcW w:w="4350" w:type="dxa"/>
                </w:tcPr>
                <w:p w14:paraId="17F8388C" w14:textId="77777777" w:rsidR="00C13F18" w:rsidRDefault="00C13F18" w:rsidP="00FA4F9F">
                  <w:pPr>
                    <w:numPr>
                      <w:ilvl w:val="0"/>
                      <w:numId w:val="44"/>
                    </w:numPr>
                    <w:spacing w:after="0" w:line="256" w:lineRule="auto"/>
                    <w:contextualSpacing/>
                    <w:rPr>
                      <w:rFonts w:ascii="Calibri" w:eastAsia="Calibri" w:hAnsi="Calibri" w:cs="Arial"/>
                      <w:b/>
                      <w:color w:val="000000"/>
                      <w:u w:val="single"/>
                    </w:rPr>
                  </w:pPr>
                  <w:r w:rsidRPr="002771C8">
                    <w:rPr>
                      <w:rFonts w:ascii="Calibri" w:eastAsia="Calibri" w:hAnsi="Calibri" w:cs="Arial"/>
                      <w:b/>
                      <w:color w:val="000000"/>
                      <w:u w:val="single"/>
                    </w:rPr>
                    <w:t>Effective pedagogical practices:</w:t>
                  </w:r>
                </w:p>
                <w:p w14:paraId="289E02BE"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Planning and sequencing</w:t>
                  </w:r>
                </w:p>
                <w:p w14:paraId="50DBE91F"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Explicit modelling and scaffolding</w:t>
                  </w:r>
                </w:p>
                <w:p w14:paraId="1F8B29A6"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Assessment and feedback</w:t>
                  </w:r>
                </w:p>
                <w:p w14:paraId="38C9818C"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Literacy</w:t>
                  </w:r>
                  <w:r>
                    <w:rPr>
                      <w:rFonts w:ascii="Calibri" w:eastAsia="Calibri" w:hAnsi="Calibri" w:cs="Arial"/>
                      <w:bCs/>
                      <w:color w:val="000000"/>
                    </w:rPr>
                    <w:t>, including</w:t>
                  </w:r>
                  <w:r w:rsidRPr="00090283" w:rsidDel="00090283">
                    <w:rPr>
                      <w:rFonts w:ascii="Calibri" w:eastAsia="Calibri" w:hAnsi="Calibri" w:cs="Arial"/>
                      <w:bCs/>
                      <w:color w:val="000000"/>
                    </w:rPr>
                    <w:t xml:space="preserve"> </w:t>
                  </w:r>
                  <w:r>
                    <w:rPr>
                      <w:rFonts w:ascii="Calibri" w:eastAsia="Calibri" w:hAnsi="Calibri" w:cs="Arial"/>
                      <w:bCs/>
                      <w:color w:val="000000"/>
                    </w:rPr>
                    <w:t>e</w:t>
                  </w:r>
                  <w:r w:rsidRPr="00821902">
                    <w:rPr>
                      <w:rFonts w:ascii="Calibri" w:eastAsia="Calibri" w:hAnsi="Calibri" w:cs="Arial"/>
                      <w:bCs/>
                      <w:color w:val="000000"/>
                    </w:rPr>
                    <w:t xml:space="preserve">arly </w:t>
                  </w:r>
                  <w:r w:rsidRPr="00090283" w:rsidDel="00090283">
                    <w:rPr>
                      <w:rFonts w:ascii="Calibri" w:eastAsia="Calibri" w:hAnsi="Calibri" w:cs="Arial"/>
                      <w:bCs/>
                      <w:color w:val="000000"/>
                    </w:rPr>
                    <w:t>reading/phonics</w:t>
                  </w:r>
                  <w:r>
                    <w:rPr>
                      <w:rFonts w:ascii="Calibri" w:eastAsia="Calibri" w:hAnsi="Calibri" w:cs="Arial"/>
                      <w:bCs/>
                      <w:color w:val="000000"/>
                    </w:rPr>
                    <w:t>, and e</w:t>
                  </w:r>
                  <w:r w:rsidRPr="00090283" w:rsidDel="00090283">
                    <w:rPr>
                      <w:rFonts w:ascii="Calibri" w:eastAsia="Calibri" w:hAnsi="Calibri" w:cs="Arial"/>
                      <w:bCs/>
                      <w:color w:val="000000"/>
                    </w:rPr>
                    <w:t>xplicit reading and writing comprehension</w:t>
                  </w:r>
                </w:p>
                <w:p w14:paraId="257BB333"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Numeracy</w:t>
                  </w:r>
                  <w:r>
                    <w:rPr>
                      <w:rFonts w:ascii="Calibri" w:eastAsia="Calibri" w:hAnsi="Calibri" w:cs="Arial"/>
                      <w:bCs/>
                      <w:color w:val="000000"/>
                    </w:rPr>
                    <w:t>, including the s</w:t>
                  </w:r>
                  <w:r w:rsidRPr="00821902">
                    <w:rPr>
                      <w:rFonts w:ascii="Calibri" w:eastAsia="Calibri" w:hAnsi="Calibri" w:cs="Arial"/>
                      <w:bCs/>
                      <w:color w:val="000000"/>
                    </w:rPr>
                    <w:t>ix</w:t>
                  </w:r>
                  <w:r w:rsidRPr="00090283" w:rsidDel="00090283">
                    <w:rPr>
                      <w:rFonts w:ascii="Calibri" w:eastAsia="Calibri" w:hAnsi="Calibri" w:cs="Arial"/>
                      <w:bCs/>
                      <w:color w:val="000000"/>
                    </w:rPr>
                    <w:t xml:space="preserve"> strands of mathematics</w:t>
                  </w:r>
                  <w:r>
                    <w:rPr>
                      <w:rFonts w:ascii="Calibri" w:eastAsia="Calibri" w:hAnsi="Calibri" w:cs="Arial"/>
                      <w:bCs/>
                      <w:color w:val="000000"/>
                    </w:rPr>
                    <w:t>, and e</w:t>
                  </w:r>
                  <w:r w:rsidRPr="00821902">
                    <w:rPr>
                      <w:rFonts w:ascii="Calibri" w:eastAsia="Calibri" w:hAnsi="Calibri" w:cs="Arial"/>
                      <w:bCs/>
                      <w:color w:val="000000"/>
                    </w:rPr>
                    <w:t>xplicit</w:t>
                  </w:r>
                  <w:r w:rsidRPr="00090283" w:rsidDel="00090283">
                    <w:rPr>
                      <w:rFonts w:ascii="Calibri" w:eastAsia="Calibri" w:hAnsi="Calibri" w:cs="Arial"/>
                      <w:bCs/>
                      <w:color w:val="000000"/>
                    </w:rPr>
                    <w:t xml:space="preserve"> instruction</w:t>
                  </w:r>
                </w:p>
                <w:p w14:paraId="15966F1E" w14:textId="77777777" w:rsidR="00C13F18" w:rsidRPr="00C27AFD" w:rsidRDefault="00C13F18" w:rsidP="00FA4F9F">
                  <w:pPr>
                    <w:numPr>
                      <w:ilvl w:val="0"/>
                      <w:numId w:val="42"/>
                    </w:numPr>
                    <w:spacing w:after="0"/>
                    <w:ind w:left="360"/>
                    <w:contextualSpacing/>
                    <w:rPr>
                      <w:rFonts w:ascii="Calibri" w:eastAsia="Calibri" w:hAnsi="Calibri" w:cs="Arial"/>
                      <w:b/>
                      <w:color w:val="000000"/>
                    </w:rPr>
                  </w:pPr>
                  <w:r w:rsidRPr="00941EDD">
                    <w:rPr>
                      <w:rFonts w:ascii="Calibri" w:eastAsia="Calibri" w:hAnsi="Calibri" w:cs="Arial"/>
                      <w:bCs/>
                      <w:color w:val="000000"/>
                    </w:rPr>
                    <w:t>Multi-tiered systems of support</w:t>
                  </w:r>
                </w:p>
              </w:tc>
            </w:tr>
            <w:tr w:rsidR="00C13F18" w:rsidRPr="00C27AFD" w14:paraId="06C4B2E1" w14:textId="77777777">
              <w:tc>
                <w:tcPr>
                  <w:tcW w:w="4349" w:type="dxa"/>
                </w:tcPr>
                <w:p w14:paraId="50EAD027" w14:textId="77777777" w:rsidR="00C13F18" w:rsidRDefault="00C13F18" w:rsidP="00FA4F9F">
                  <w:pPr>
                    <w:numPr>
                      <w:ilvl w:val="0"/>
                      <w:numId w:val="44"/>
                    </w:numPr>
                    <w:spacing w:after="0" w:line="256" w:lineRule="auto"/>
                    <w:contextualSpacing/>
                    <w:rPr>
                      <w:rFonts w:ascii="Calibri" w:eastAsia="Calibri" w:hAnsi="Calibri" w:cs="Arial"/>
                      <w:b/>
                      <w:color w:val="000000"/>
                      <w:u w:val="single"/>
                    </w:rPr>
                  </w:pPr>
                  <w:r w:rsidRPr="002771C8">
                    <w:rPr>
                      <w:rFonts w:ascii="Calibri" w:eastAsia="Calibri" w:hAnsi="Calibri" w:cs="Arial"/>
                      <w:b/>
                      <w:color w:val="000000"/>
                      <w:u w:val="single"/>
                    </w:rPr>
                    <w:t>Classroom management:</w:t>
                  </w:r>
                </w:p>
                <w:p w14:paraId="5B403A37"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Rules and routines</w:t>
                  </w:r>
                </w:p>
                <w:p w14:paraId="4A0625D9"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Proactive practices</w:t>
                  </w:r>
                </w:p>
                <w:p w14:paraId="68E6D5D0"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High expectations</w:t>
                  </w:r>
                </w:p>
                <w:p w14:paraId="7AA5808C"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Goal setting</w:t>
                  </w:r>
                </w:p>
                <w:p w14:paraId="3A4181F5"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High-quality and explicit teaching</w:t>
                  </w:r>
                </w:p>
                <w:p w14:paraId="7E235AA8"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Predictable environment</w:t>
                  </w:r>
                </w:p>
                <w:p w14:paraId="2D59EA40" w14:textId="77777777" w:rsidR="00C13F18" w:rsidRDefault="00C13F18" w:rsidP="00FA4F9F">
                  <w:pPr>
                    <w:numPr>
                      <w:ilvl w:val="0"/>
                      <w:numId w:val="42"/>
                    </w:numPr>
                    <w:spacing w:after="0"/>
                    <w:ind w:left="360"/>
                    <w:contextualSpacing/>
                    <w:rPr>
                      <w:rFonts w:ascii="Calibri" w:eastAsia="Calibri" w:hAnsi="Calibri" w:cs="Arial"/>
                      <w:bCs/>
                      <w:color w:val="000000"/>
                    </w:rPr>
                  </w:pPr>
                  <w:r w:rsidRPr="00B132DA">
                    <w:rPr>
                      <w:rFonts w:ascii="Calibri" w:eastAsia="Calibri" w:hAnsi="Calibri" w:cs="Arial"/>
                      <w:bCs/>
                      <w:color w:val="000000"/>
                    </w:rPr>
                    <w:t>Managing behaviour</w:t>
                  </w:r>
                </w:p>
                <w:p w14:paraId="6D7C5F9B"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Pre-planning and using calm, consistent, proportional responses</w:t>
                  </w:r>
                </w:p>
                <w:p w14:paraId="576CACA7"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Modelling desired behaviour</w:t>
                  </w:r>
                </w:p>
                <w:p w14:paraId="7F285982" w14:textId="77777777" w:rsidR="00C13F18" w:rsidRDefault="00C13F18">
                  <w:pPr>
                    <w:ind w:left="360"/>
                    <w:contextualSpacing/>
                    <w:rPr>
                      <w:rFonts w:ascii="Calibri" w:eastAsia="Calibri" w:hAnsi="Calibri" w:cs="Arial"/>
                      <w:bCs/>
                      <w:color w:val="000000"/>
                    </w:rPr>
                  </w:pPr>
                  <w:r w:rsidRPr="00090283">
                    <w:rPr>
                      <w:rFonts w:ascii="Calibri" w:eastAsia="Calibri" w:hAnsi="Calibri" w:cs="Arial"/>
                      <w:bCs/>
                      <w:color w:val="000000"/>
                    </w:rPr>
                    <w:t>» Responding to persistent misbehaviour</w:t>
                  </w:r>
                </w:p>
                <w:p w14:paraId="49FEBE12" w14:textId="77777777" w:rsidR="00C13F18" w:rsidRPr="00121E29" w:rsidRDefault="00C13F18" w:rsidP="00FA4F9F">
                  <w:pPr>
                    <w:numPr>
                      <w:ilvl w:val="0"/>
                      <w:numId w:val="42"/>
                    </w:numPr>
                    <w:spacing w:after="0"/>
                    <w:ind w:left="360"/>
                    <w:contextualSpacing/>
                    <w:rPr>
                      <w:rFonts w:ascii="Calibri" w:eastAsia="Calibri" w:hAnsi="Calibri" w:cs="Arial"/>
                      <w:color w:val="000000"/>
                    </w:rPr>
                  </w:pPr>
                  <w:r w:rsidRPr="00821030">
                    <w:rPr>
                      <w:rFonts w:ascii="Calibri" w:eastAsia="Calibri" w:hAnsi="Calibri" w:cs="Arial"/>
                      <w:bCs/>
                      <w:color w:val="000000"/>
                    </w:rPr>
                    <w:t>Whole-school behaviour frameworks</w:t>
                  </w:r>
                </w:p>
              </w:tc>
              <w:tc>
                <w:tcPr>
                  <w:tcW w:w="4350" w:type="dxa"/>
                </w:tcPr>
                <w:p w14:paraId="4CCE9D78" w14:textId="77777777" w:rsidR="00C13F18" w:rsidRDefault="00C13F18" w:rsidP="00FA4F9F">
                  <w:pPr>
                    <w:numPr>
                      <w:ilvl w:val="0"/>
                      <w:numId w:val="44"/>
                    </w:numPr>
                    <w:spacing w:after="0" w:line="256" w:lineRule="auto"/>
                    <w:contextualSpacing/>
                    <w:rPr>
                      <w:rFonts w:ascii="Calibri" w:eastAsia="Calibri" w:hAnsi="Calibri" w:cs="Arial"/>
                      <w:b/>
                      <w:color w:val="000000"/>
                      <w:u w:val="single"/>
                    </w:rPr>
                  </w:pPr>
                  <w:r w:rsidRPr="002771C8">
                    <w:rPr>
                      <w:rFonts w:ascii="Calibri" w:eastAsia="Calibri" w:hAnsi="Calibri" w:cs="Arial"/>
                      <w:b/>
                      <w:color w:val="000000"/>
                      <w:u w:val="single"/>
                    </w:rPr>
                    <w:t>Responsive teaching:</w:t>
                  </w:r>
                </w:p>
                <w:p w14:paraId="2D7BD1C5" w14:textId="77777777" w:rsidR="00C13F18" w:rsidRDefault="00C13F18" w:rsidP="00FA4F9F">
                  <w:pPr>
                    <w:numPr>
                      <w:ilvl w:val="0"/>
                      <w:numId w:val="42"/>
                    </w:numPr>
                    <w:spacing w:after="0"/>
                    <w:ind w:left="360"/>
                    <w:contextualSpacing/>
                    <w:rPr>
                      <w:rFonts w:ascii="Calibri" w:eastAsia="Calibri" w:hAnsi="Calibri" w:cs="Arial"/>
                      <w:bCs/>
                      <w:color w:val="000000"/>
                    </w:rPr>
                  </w:pPr>
                  <w:r w:rsidRPr="00941EDD">
                    <w:rPr>
                      <w:rFonts w:ascii="Calibri" w:eastAsia="Calibri" w:hAnsi="Calibri" w:cs="Arial"/>
                      <w:bCs/>
                      <w:color w:val="000000"/>
                    </w:rPr>
                    <w:t>First Nations peoples, their cultures and perspectives</w:t>
                  </w:r>
                </w:p>
                <w:p w14:paraId="022B4FDB" w14:textId="77777777" w:rsidR="00C13F18" w:rsidRDefault="00C13F18" w:rsidP="00FA4F9F">
                  <w:pPr>
                    <w:numPr>
                      <w:ilvl w:val="0"/>
                      <w:numId w:val="42"/>
                    </w:numPr>
                    <w:spacing w:after="0"/>
                    <w:ind w:left="360"/>
                    <w:contextualSpacing/>
                    <w:rPr>
                      <w:rFonts w:ascii="Calibri" w:eastAsia="Calibri" w:hAnsi="Calibri" w:cs="Arial"/>
                      <w:bCs/>
                      <w:color w:val="000000"/>
                    </w:rPr>
                  </w:pPr>
                  <w:r w:rsidRPr="00821030">
                    <w:rPr>
                      <w:rFonts w:ascii="Calibri" w:eastAsia="Calibri" w:hAnsi="Calibri" w:cs="Arial"/>
                      <w:bCs/>
                      <w:color w:val="000000"/>
                    </w:rPr>
                    <w:t>Cultural responsiveness, including EAL/D</w:t>
                  </w:r>
                </w:p>
                <w:p w14:paraId="52A33D81" w14:textId="77777777" w:rsidR="00C13F18" w:rsidRDefault="00C13F18" w:rsidP="00FA4F9F">
                  <w:pPr>
                    <w:numPr>
                      <w:ilvl w:val="0"/>
                      <w:numId w:val="42"/>
                    </w:numPr>
                    <w:spacing w:after="0"/>
                    <w:ind w:left="360"/>
                    <w:contextualSpacing/>
                    <w:rPr>
                      <w:rFonts w:ascii="Calibri" w:eastAsia="Calibri" w:hAnsi="Calibri" w:cs="Arial"/>
                      <w:bCs/>
                      <w:color w:val="000000"/>
                    </w:rPr>
                  </w:pPr>
                  <w:r w:rsidRPr="00B132DA">
                    <w:rPr>
                      <w:rFonts w:ascii="Calibri" w:eastAsia="Calibri" w:hAnsi="Calibri" w:cs="Arial"/>
                      <w:bCs/>
                      <w:color w:val="000000"/>
                    </w:rPr>
                    <w:t>Family engagement for learning</w:t>
                  </w:r>
                </w:p>
                <w:p w14:paraId="5B7B5980" w14:textId="77777777" w:rsidR="00C13F18" w:rsidRDefault="00C13F18" w:rsidP="00FA4F9F">
                  <w:pPr>
                    <w:numPr>
                      <w:ilvl w:val="0"/>
                      <w:numId w:val="42"/>
                    </w:numPr>
                    <w:spacing w:after="0"/>
                    <w:ind w:left="360"/>
                    <w:contextualSpacing/>
                    <w:rPr>
                      <w:rFonts w:ascii="Calibri" w:eastAsia="Calibri" w:hAnsi="Calibri" w:cs="Arial"/>
                      <w:color w:val="000000"/>
                    </w:rPr>
                  </w:pPr>
                  <w:r w:rsidRPr="00B132DA">
                    <w:rPr>
                      <w:rFonts w:ascii="Calibri" w:eastAsia="Calibri" w:hAnsi="Calibri" w:cs="Arial"/>
                      <w:bCs/>
                      <w:color w:val="000000"/>
                    </w:rPr>
                    <w:t>Diverse learning needs, including students with disability</w:t>
                  </w:r>
                </w:p>
                <w:p w14:paraId="262579F7" w14:textId="77777777" w:rsidR="00C13F18" w:rsidRPr="00C27AFD" w:rsidRDefault="00C13F18">
                  <w:pPr>
                    <w:spacing w:after="0"/>
                    <w:ind w:left="360"/>
                    <w:contextualSpacing/>
                    <w:rPr>
                      <w:rFonts w:ascii="Calibri" w:eastAsia="Calibri" w:hAnsi="Calibri" w:cs="Arial"/>
                      <w:color w:val="000000"/>
                    </w:rPr>
                  </w:pPr>
                  <w:r w:rsidRPr="00090283">
                    <w:rPr>
                      <w:rFonts w:ascii="Calibri" w:eastAsia="Calibri" w:hAnsi="Calibri" w:cs="Arial"/>
                      <w:bCs/>
                      <w:color w:val="000000"/>
                    </w:rPr>
                    <w:t xml:space="preserve">» Legislation and obligations for students with disability </w:t>
                  </w:r>
                </w:p>
              </w:tc>
            </w:tr>
          </w:tbl>
          <w:p w14:paraId="430F136A" w14:textId="77777777" w:rsidR="00C13F18" w:rsidRDefault="00C13F18">
            <w:pPr>
              <w:rPr>
                <w:rFonts w:ascii="Calibri" w:eastAsia="Calibri" w:hAnsi="Calibri" w:cs="Arial"/>
                <w:b/>
                <w:color w:val="000000"/>
                <w:sz w:val="20"/>
                <w:szCs w:val="20"/>
                <w:u w:val="single"/>
              </w:rPr>
            </w:pPr>
          </w:p>
          <w:p w14:paraId="3468B3C2" w14:textId="77777777" w:rsidR="00C13F18" w:rsidRDefault="00C13F18">
            <w:pPr>
              <w:spacing w:after="0"/>
              <w:rPr>
                <w:rFonts w:cstheme="minorHAnsi"/>
                <w:color w:val="000000" w:themeColor="text1"/>
                <w:sz w:val="20"/>
                <w:szCs w:val="20"/>
              </w:rPr>
            </w:pPr>
            <w:r w:rsidRPr="00D8110C">
              <w:rPr>
                <w:rFonts w:ascii="Calibri" w:eastAsia="Calibri" w:hAnsi="Calibri" w:cs="Arial"/>
                <w:color w:val="000000"/>
                <w:sz w:val="20"/>
                <w:szCs w:val="20"/>
              </w:rPr>
              <w:t xml:space="preserve">Source: </w:t>
            </w:r>
            <w:r>
              <w:rPr>
                <w:rFonts w:ascii="Calibri" w:eastAsia="Calibri" w:hAnsi="Calibri" w:cs="Arial"/>
                <w:color w:val="000000"/>
                <w:sz w:val="20"/>
                <w:szCs w:val="20"/>
              </w:rPr>
              <w:t>Adapted from</w:t>
            </w:r>
            <w:r w:rsidRPr="00821030">
              <w:rPr>
                <w:rFonts w:ascii="Calibri" w:eastAsia="Calibri" w:hAnsi="Calibri" w:cs="Arial"/>
                <w:color w:val="000000"/>
                <w:sz w:val="20"/>
                <w:szCs w:val="20"/>
              </w:rPr>
              <w:t xml:space="preserve"> </w:t>
            </w:r>
            <w:r w:rsidRPr="00821030">
              <w:rPr>
                <w:rFonts w:cstheme="minorHAnsi"/>
                <w:color w:val="000000" w:themeColor="text1"/>
                <w:sz w:val="20"/>
                <w:szCs w:val="20"/>
              </w:rPr>
              <w:t>Scott</w:t>
            </w:r>
            <w:r w:rsidRPr="00821030" w:rsidDel="006C627F">
              <w:rPr>
                <w:rFonts w:cstheme="minorHAnsi"/>
                <w:color w:val="000000" w:themeColor="text1"/>
                <w:sz w:val="20"/>
                <w:szCs w:val="20"/>
              </w:rPr>
              <w:t xml:space="preserve"> M</w:t>
            </w:r>
            <w:r w:rsidRPr="00821030">
              <w:rPr>
                <w:rFonts w:cstheme="minorHAnsi"/>
                <w:color w:val="000000" w:themeColor="text1"/>
                <w:sz w:val="20"/>
                <w:szCs w:val="20"/>
              </w:rPr>
              <w:t>, Louden</w:t>
            </w:r>
            <w:r w:rsidRPr="00821030" w:rsidDel="006C627F">
              <w:rPr>
                <w:rFonts w:cstheme="minorHAnsi"/>
                <w:color w:val="000000" w:themeColor="text1"/>
                <w:sz w:val="20"/>
                <w:szCs w:val="20"/>
              </w:rPr>
              <w:t xml:space="preserve"> B</w:t>
            </w:r>
            <w:r w:rsidRPr="00821030">
              <w:rPr>
                <w:rFonts w:cstheme="minorHAnsi"/>
                <w:color w:val="000000" w:themeColor="text1"/>
                <w:sz w:val="20"/>
                <w:szCs w:val="20"/>
              </w:rPr>
              <w:t>, Simons</w:t>
            </w:r>
            <w:r w:rsidRPr="00821030" w:rsidDel="006C627F">
              <w:rPr>
                <w:rFonts w:cstheme="minorHAnsi"/>
                <w:color w:val="000000" w:themeColor="text1"/>
                <w:sz w:val="20"/>
                <w:szCs w:val="20"/>
              </w:rPr>
              <w:t xml:space="preserve"> M</w:t>
            </w:r>
            <w:r w:rsidRPr="00821030">
              <w:rPr>
                <w:rFonts w:cstheme="minorHAnsi"/>
                <w:color w:val="000000" w:themeColor="text1"/>
                <w:sz w:val="20"/>
                <w:szCs w:val="20"/>
              </w:rPr>
              <w:t>, Donovan</w:t>
            </w:r>
            <w:r w:rsidRPr="00821030" w:rsidDel="006C627F">
              <w:rPr>
                <w:rFonts w:cstheme="minorHAnsi"/>
                <w:color w:val="000000" w:themeColor="text1"/>
                <w:sz w:val="20"/>
                <w:szCs w:val="20"/>
              </w:rPr>
              <w:t xml:space="preserve"> J</w:t>
            </w:r>
            <w:r w:rsidRPr="00821030">
              <w:rPr>
                <w:rFonts w:cstheme="minorHAnsi"/>
                <w:color w:val="000000" w:themeColor="text1"/>
                <w:sz w:val="20"/>
                <w:szCs w:val="20"/>
              </w:rPr>
              <w:t>, Peach</w:t>
            </w:r>
            <w:r w:rsidRPr="00821030" w:rsidDel="006C627F">
              <w:rPr>
                <w:rFonts w:cstheme="minorHAnsi"/>
                <w:color w:val="000000" w:themeColor="text1"/>
                <w:sz w:val="20"/>
                <w:szCs w:val="20"/>
              </w:rPr>
              <w:t xml:space="preserve"> A,</w:t>
            </w:r>
            <w:r w:rsidRPr="00821030">
              <w:rPr>
                <w:rFonts w:cstheme="minorHAnsi"/>
                <w:color w:val="000000" w:themeColor="text1"/>
                <w:sz w:val="20"/>
                <w:szCs w:val="20"/>
              </w:rPr>
              <w:t xml:space="preserve"> and West</w:t>
            </w:r>
            <w:r w:rsidRPr="00821030" w:rsidDel="006C627F">
              <w:rPr>
                <w:rFonts w:cstheme="minorHAnsi"/>
                <w:color w:val="000000" w:themeColor="text1"/>
                <w:sz w:val="20"/>
                <w:szCs w:val="20"/>
              </w:rPr>
              <w:t xml:space="preserve"> R</w:t>
            </w:r>
            <w:r w:rsidRPr="00821030">
              <w:rPr>
                <w:rFonts w:cstheme="minorHAnsi"/>
                <w:color w:val="000000" w:themeColor="text1"/>
                <w:sz w:val="20"/>
                <w:szCs w:val="20"/>
              </w:rPr>
              <w:t xml:space="preserve"> (2023)</w:t>
            </w:r>
            <w:r w:rsidRPr="00821030">
              <w:rPr>
                <w:rFonts w:cstheme="minorHAnsi"/>
                <w:sz w:val="20"/>
                <w:szCs w:val="20"/>
              </w:rPr>
              <w:t xml:space="preserve"> </w:t>
            </w:r>
            <w:hyperlink r:id="rId42" w:history="1">
              <w:r w:rsidRPr="00F21F6A">
                <w:rPr>
                  <w:rStyle w:val="Hyperlink"/>
                  <w:rFonts w:cstheme="minorHAnsi"/>
                  <w:i/>
                  <w:sz w:val="20"/>
                  <w:szCs w:val="20"/>
                </w:rPr>
                <w:t xml:space="preserve">Strong Beginnings: </w:t>
              </w:r>
              <w:r w:rsidRPr="00F21F6A" w:rsidDel="00C609E6">
                <w:rPr>
                  <w:rStyle w:val="Hyperlink"/>
                  <w:rFonts w:cstheme="minorHAnsi"/>
                  <w:i/>
                  <w:sz w:val="20"/>
                  <w:szCs w:val="20"/>
                </w:rPr>
                <w:t>R</w:t>
              </w:r>
              <w:r w:rsidRPr="00F21F6A">
                <w:rPr>
                  <w:rStyle w:val="Hyperlink"/>
                  <w:rFonts w:cstheme="minorHAnsi"/>
                  <w:i/>
                  <w:sz w:val="20"/>
                  <w:szCs w:val="20"/>
                </w:rPr>
                <w:t>eport of the Teacher Education Expert Panel</w:t>
              </w:r>
            </w:hyperlink>
            <w:r w:rsidRPr="00821030">
              <w:rPr>
                <w:rFonts w:cstheme="minorHAnsi"/>
                <w:color w:val="000000" w:themeColor="text1"/>
                <w:sz w:val="20"/>
                <w:szCs w:val="20"/>
              </w:rPr>
              <w:t xml:space="preserve">, Department of Education, Australian Government, accessed </w:t>
            </w:r>
            <w:r>
              <w:rPr>
                <w:rFonts w:cstheme="minorHAnsi"/>
                <w:color w:val="000000" w:themeColor="text1"/>
                <w:sz w:val="20"/>
                <w:szCs w:val="20"/>
              </w:rPr>
              <w:t>27 October</w:t>
            </w:r>
            <w:r w:rsidRPr="00821030">
              <w:rPr>
                <w:rFonts w:cstheme="minorHAnsi"/>
                <w:color w:val="000000" w:themeColor="text1"/>
                <w:sz w:val="20"/>
                <w:szCs w:val="20"/>
              </w:rPr>
              <w:t xml:space="preserve"> 2023.</w:t>
            </w:r>
          </w:p>
          <w:p w14:paraId="2FC4E2AF" w14:textId="77777777" w:rsidR="00C13F18" w:rsidRPr="00821030" w:rsidRDefault="00C13F18">
            <w:pPr>
              <w:spacing w:after="0"/>
              <w:rPr>
                <w:rFonts w:cstheme="minorHAnsi"/>
                <w:b/>
                <w:sz w:val="20"/>
                <w:szCs w:val="20"/>
              </w:rPr>
            </w:pPr>
            <w:r>
              <w:rPr>
                <w:rFonts w:cstheme="minorHAnsi"/>
                <w:color w:val="000000" w:themeColor="text1"/>
                <w:sz w:val="20"/>
                <w:szCs w:val="20"/>
              </w:rPr>
              <w:t>Note: EAL/D = English as an additional language or dialect.</w:t>
            </w:r>
          </w:p>
        </w:tc>
      </w:tr>
    </w:tbl>
    <w:p w14:paraId="3C7990BF" w14:textId="77777777" w:rsidR="00C13F18" w:rsidRDefault="00C13F18" w:rsidP="00BB708D"/>
    <w:p w14:paraId="1EB2B72C" w14:textId="77777777" w:rsidR="00C13F18" w:rsidRDefault="00C13F18" w:rsidP="00BB708D">
      <w:pPr>
        <w:pStyle w:val="Heading5"/>
      </w:pPr>
      <w:r w:rsidRPr="1313D9B4">
        <w:t xml:space="preserve">Explicit instruction is an important </w:t>
      </w:r>
      <w:r w:rsidRPr="00BD3967">
        <w:t>pedagogical</w:t>
      </w:r>
      <w:r w:rsidRPr="1313D9B4">
        <w:t xml:space="preserve"> tool that all teachers should be </w:t>
      </w:r>
      <w:r w:rsidRPr="00023787">
        <w:t>equipped to</w:t>
      </w:r>
      <w:r w:rsidRPr="1313D9B4">
        <w:t xml:space="preserve"> use</w:t>
      </w:r>
    </w:p>
    <w:p w14:paraId="74ED7A08" w14:textId="65725A3B" w:rsidR="00C13F18" w:rsidRDefault="00C13F18" w:rsidP="00BB708D">
      <w:pPr>
        <w:autoSpaceDE w:val="0"/>
        <w:autoSpaceDN w:val="0"/>
        <w:adjustRightInd w:val="0"/>
        <w:rPr>
          <w:rFonts w:ascii="Calibri" w:eastAsia="Calibri" w:hAnsi="Calibri" w:cs="Times New Roman"/>
        </w:rPr>
      </w:pPr>
      <w:r w:rsidRPr="00A30845">
        <w:rPr>
          <w:rFonts w:ascii="Calibri" w:eastAsia="Calibri" w:hAnsi="Calibri" w:cs="Times New Roman"/>
        </w:rPr>
        <w:t>Educators have extensive expertise and a broad suite of tools and should be trusted to use agency in determining the most effective teaching approaches to lift the outcomes of the students in their classroom.</w:t>
      </w:r>
      <w:r w:rsidRPr="00C27AFD">
        <w:rPr>
          <w:rFonts w:ascii="Calibri" w:eastAsia="Calibri" w:hAnsi="Calibri" w:cs="Times New Roman"/>
        </w:rPr>
        <w:t xml:space="preserve"> The submission from the Teachers and Teaching Research Centre (University of Newcastle) noted that a range of teaching approaches are valid, impactful and can be complementary, including explicit instruction and inquiry-based learning. </w:t>
      </w:r>
    </w:p>
    <w:p w14:paraId="6D83CF13" w14:textId="74FF76E5" w:rsidR="00C13F18" w:rsidRDefault="00C13F18" w:rsidP="00BB708D">
      <w:pPr>
        <w:autoSpaceDE w:val="0"/>
        <w:autoSpaceDN w:val="0"/>
        <w:adjustRightInd w:val="0"/>
        <w:rPr>
          <w:rFonts w:ascii="Calibri" w:eastAsia="Calibri" w:hAnsi="Calibri" w:cs="Times New Roman"/>
        </w:rPr>
      </w:pPr>
      <w:r w:rsidRPr="1313D9B4">
        <w:rPr>
          <w:rFonts w:ascii="Calibri" w:eastAsia="Calibri" w:hAnsi="Calibri" w:cs="Times New Roman"/>
        </w:rPr>
        <w:t>The use of e</w:t>
      </w:r>
      <w:r w:rsidRPr="00C27AFD">
        <w:rPr>
          <w:rFonts w:ascii="Calibri" w:eastAsia="Calibri" w:hAnsi="Calibri" w:cs="Times New Roman"/>
        </w:rPr>
        <w:t xml:space="preserve">xplicit teaching is supported by extensive empirical research and should </w:t>
      </w:r>
      <w:r w:rsidRPr="00023787">
        <w:rPr>
          <w:rFonts w:ascii="Calibri" w:eastAsia="Calibri" w:hAnsi="Calibri" w:cs="Times New Roman"/>
        </w:rPr>
        <w:t>therefore occupy an important place within a teacher</w:t>
      </w:r>
      <w:r>
        <w:rPr>
          <w:rFonts w:ascii="Calibri" w:eastAsia="Calibri" w:hAnsi="Calibri" w:cs="Times New Roman"/>
        </w:rPr>
        <w:t>’</w:t>
      </w:r>
      <w:r w:rsidRPr="00023787">
        <w:rPr>
          <w:rFonts w:ascii="Calibri" w:eastAsia="Calibri" w:hAnsi="Calibri" w:cs="Times New Roman"/>
        </w:rPr>
        <w:t>s repertoire.</w:t>
      </w:r>
      <w:r w:rsidRPr="00023787">
        <w:rPr>
          <w:rFonts w:ascii="Calibri" w:eastAsia="Calibri" w:hAnsi="Calibri" w:cs="Times New Roman"/>
          <w:vertAlign w:val="superscript"/>
        </w:rPr>
        <w:endnoteReference w:id="152"/>
      </w:r>
      <w:r w:rsidRPr="00023787">
        <w:rPr>
          <w:rFonts w:ascii="Calibri" w:eastAsia="Calibri" w:hAnsi="Calibri" w:cs="Times New Roman"/>
        </w:rPr>
        <w:t xml:space="preserve"> </w:t>
      </w:r>
      <w:r w:rsidRPr="1D8654F9">
        <w:rPr>
          <w:rFonts w:ascii="Calibri" w:eastAsia="Calibri" w:hAnsi="Calibri" w:cs="Times New Roman"/>
        </w:rPr>
        <w:t>However t</w:t>
      </w:r>
      <w:r w:rsidRPr="1D8654F9">
        <w:rPr>
          <w:rFonts w:ascii="Calibri" w:eastAsia="Calibri" w:hAnsi="Calibri" w:cs="Arial"/>
        </w:rPr>
        <w:t>he Panel is not recommending that explicit instruction be the only pedagogical approach used in all Australian classrooms. The Panel is recommending that there should be a reform focus by governments</w:t>
      </w:r>
      <w:r>
        <w:rPr>
          <w:rFonts w:ascii="Calibri" w:eastAsia="Calibri" w:hAnsi="Calibri" w:cs="Arial"/>
        </w:rPr>
        <w:t xml:space="preserve">, school systems </w:t>
      </w:r>
      <w:r w:rsidRPr="1D8654F9">
        <w:rPr>
          <w:rFonts w:ascii="Calibri" w:eastAsia="Calibri" w:hAnsi="Calibri" w:cs="Arial"/>
        </w:rPr>
        <w:t xml:space="preserve">and </w:t>
      </w:r>
      <w:r>
        <w:rPr>
          <w:rFonts w:ascii="Calibri" w:eastAsia="Calibri" w:hAnsi="Calibri" w:cs="Arial"/>
        </w:rPr>
        <w:lastRenderedPageBreak/>
        <w:t>approved authorities</w:t>
      </w:r>
      <w:r w:rsidRPr="1D8654F9">
        <w:rPr>
          <w:rFonts w:ascii="Calibri" w:eastAsia="Calibri" w:hAnsi="Calibri" w:cs="Arial"/>
        </w:rPr>
        <w:t xml:space="preserve"> to include embedding explicit instruction as part of a whole-school approach to effective teaching in their schools.</w:t>
      </w:r>
    </w:p>
    <w:p w14:paraId="62C0ADC3" w14:textId="212602A8" w:rsidR="00C13F18" w:rsidRDefault="00C13F18" w:rsidP="008B0CD4">
      <w:pPr>
        <w:autoSpaceDE w:val="0"/>
        <w:autoSpaceDN w:val="0"/>
        <w:adjustRightInd w:val="0"/>
        <w:rPr>
          <w:rFonts w:ascii="Calibri" w:eastAsia="Calibri" w:hAnsi="Calibri" w:cs="Arial"/>
        </w:rPr>
      </w:pPr>
      <w:r w:rsidRPr="00663E9F">
        <w:rPr>
          <w:rFonts w:ascii="Calibri" w:eastAsia="Calibri" w:hAnsi="Calibri" w:cs="Times New Roman"/>
        </w:rPr>
        <w:t>E</w:t>
      </w:r>
      <w:r w:rsidRPr="00023787">
        <w:rPr>
          <w:rFonts w:ascii="Calibri" w:eastAsia="Calibri" w:hAnsi="Calibri" w:cs="Times New Roman"/>
        </w:rPr>
        <w:t>xplicit instruction is part of t</w:t>
      </w:r>
      <w:r w:rsidRPr="00C27AFD">
        <w:rPr>
          <w:rFonts w:ascii="Calibri" w:eastAsia="Calibri" w:hAnsi="Calibri" w:cs="Times New Roman"/>
        </w:rPr>
        <w:t xml:space="preserve">he core content recommended in </w:t>
      </w:r>
      <w:r w:rsidRPr="1313D9B4">
        <w:rPr>
          <w:rFonts w:ascii="Calibri" w:eastAsia="Calibri" w:hAnsi="Calibri" w:cs="Times New Roman"/>
          <w:i/>
          <w:iCs/>
        </w:rPr>
        <w:t xml:space="preserve">Strong </w:t>
      </w:r>
      <w:r w:rsidRPr="1313D9B4" w:rsidDel="00C609E6">
        <w:rPr>
          <w:rFonts w:ascii="Calibri" w:eastAsia="Calibri" w:hAnsi="Calibri" w:cs="Times New Roman"/>
          <w:i/>
          <w:iCs/>
        </w:rPr>
        <w:t>B</w:t>
      </w:r>
      <w:r w:rsidRPr="1313D9B4">
        <w:rPr>
          <w:rFonts w:ascii="Calibri" w:eastAsia="Calibri" w:hAnsi="Calibri" w:cs="Times New Roman"/>
          <w:i/>
          <w:iCs/>
        </w:rPr>
        <w:t>eginnings</w:t>
      </w:r>
      <w:r w:rsidRPr="00C27AFD">
        <w:rPr>
          <w:rFonts w:ascii="Calibri" w:eastAsia="Calibri" w:hAnsi="Calibri" w:cs="Times New Roman"/>
        </w:rPr>
        <w:t>, and so should be incorporated into the guidance on effective teaching practice at the jurisdictional</w:t>
      </w:r>
      <w:r>
        <w:rPr>
          <w:rFonts w:ascii="Calibri" w:eastAsia="Calibri" w:hAnsi="Calibri" w:cs="Times New Roman"/>
        </w:rPr>
        <w:t xml:space="preserve"> </w:t>
      </w:r>
      <w:r w:rsidRPr="00C27AFD">
        <w:rPr>
          <w:rFonts w:ascii="Calibri" w:eastAsia="Calibri" w:hAnsi="Calibri" w:cs="Times New Roman"/>
        </w:rPr>
        <w:t>level</w:t>
      </w:r>
      <w:r w:rsidRPr="1313D9B4">
        <w:rPr>
          <w:rFonts w:ascii="Calibri" w:eastAsia="Calibri" w:hAnsi="Calibri" w:cs="Times New Roman"/>
          <w:i/>
          <w:iCs/>
        </w:rPr>
        <w:t xml:space="preserve"> </w:t>
      </w:r>
      <w:r w:rsidRPr="00C27AFD">
        <w:rPr>
          <w:rFonts w:ascii="Calibri" w:eastAsia="Calibri" w:hAnsi="Calibri" w:cs="Times New Roman"/>
        </w:rPr>
        <w:t xml:space="preserve">(see Box </w:t>
      </w:r>
      <w:r w:rsidR="00957302">
        <w:rPr>
          <w:rFonts w:ascii="Calibri" w:eastAsia="Calibri" w:hAnsi="Calibri" w:cs="Times New Roman"/>
        </w:rPr>
        <w:t>6</w:t>
      </w:r>
      <w:r w:rsidRPr="00C27AFD">
        <w:rPr>
          <w:rFonts w:ascii="Calibri" w:eastAsia="Calibri" w:hAnsi="Calibri" w:cs="Times New Roman"/>
        </w:rPr>
        <w:t>).</w:t>
      </w:r>
      <w:r w:rsidRPr="1D8654F9">
        <w:rPr>
          <w:rFonts w:ascii="Calibri" w:eastAsia="Calibri" w:hAnsi="Calibri" w:cs="Arial"/>
        </w:rPr>
        <w:t xml:space="preserve"> It</w:t>
      </w:r>
      <w:r w:rsidRPr="00C27AFD">
        <w:rPr>
          <w:rFonts w:ascii="Calibri" w:eastAsia="Calibri" w:hAnsi="Calibri" w:cs="Arial"/>
        </w:rPr>
        <w:t xml:space="preserve"> involves fully explaining and effectively demonstrating what novice learners need to learn</w:t>
      </w:r>
      <w:r>
        <w:rPr>
          <w:rFonts w:ascii="Calibri" w:eastAsia="Calibri" w:hAnsi="Calibri" w:cs="Arial"/>
        </w:rPr>
        <w:t xml:space="preserve"> – </w:t>
      </w:r>
      <w:r w:rsidRPr="00C27AFD">
        <w:rPr>
          <w:rFonts w:ascii="Calibri" w:eastAsia="Calibri" w:hAnsi="Calibri" w:cs="Arial"/>
        </w:rPr>
        <w:t>for example</w:t>
      </w:r>
      <w:r>
        <w:rPr>
          <w:rFonts w:ascii="Calibri" w:eastAsia="Calibri" w:hAnsi="Calibri" w:cs="Arial"/>
        </w:rPr>
        <w:t>,</w:t>
      </w:r>
      <w:r w:rsidRPr="00C27AFD">
        <w:rPr>
          <w:rFonts w:ascii="Calibri" w:eastAsia="Calibri" w:hAnsi="Calibri" w:cs="Arial"/>
        </w:rPr>
        <w:t xml:space="preserve"> breaking down the content, providing comprehensive explanations and </w:t>
      </w:r>
      <w:r>
        <w:rPr>
          <w:rFonts w:ascii="Calibri" w:eastAsia="Calibri" w:hAnsi="Calibri" w:cs="Arial"/>
        </w:rPr>
        <w:t xml:space="preserve">providing </w:t>
      </w:r>
      <w:r w:rsidRPr="00C27AFD">
        <w:rPr>
          <w:rFonts w:ascii="Calibri" w:eastAsia="Calibri" w:hAnsi="Calibri" w:cs="Arial"/>
        </w:rPr>
        <w:t>step</w:t>
      </w:r>
      <w:r w:rsidRPr="00C27AFD">
        <w:rPr>
          <w:rFonts w:ascii="Calibri" w:eastAsia="Calibri" w:hAnsi="Calibri" w:cs="Arial"/>
        </w:rPr>
        <w:noBreakHyphen/>
        <w:t>by</w:t>
      </w:r>
      <w:r>
        <w:rPr>
          <w:rFonts w:ascii="Calibri" w:eastAsia="Calibri" w:hAnsi="Calibri" w:cs="Arial"/>
        </w:rPr>
        <w:t>-</w:t>
      </w:r>
      <w:r w:rsidRPr="00C27AFD">
        <w:rPr>
          <w:rFonts w:ascii="Calibri" w:eastAsia="Calibri" w:hAnsi="Calibri" w:cs="Arial"/>
        </w:rPr>
        <w:t>step guidance until students are ready to learn an area independently.</w:t>
      </w:r>
      <w:r w:rsidRPr="00C27AFD">
        <w:rPr>
          <w:rFonts w:ascii="Calibri" w:eastAsia="Calibri" w:hAnsi="Calibri" w:cs="Arial"/>
          <w:vertAlign w:val="superscript"/>
        </w:rPr>
        <w:endnoteReference w:id="153"/>
      </w:r>
      <w:r w:rsidRPr="00C27AFD">
        <w:rPr>
          <w:rFonts w:ascii="Calibri" w:eastAsia="Calibri" w:hAnsi="Calibri" w:cs="Arial"/>
        </w:rPr>
        <w:t xml:space="preserve"> </w:t>
      </w:r>
      <w:r w:rsidRPr="1313D9B4">
        <w:rPr>
          <w:rFonts w:ascii="Calibri" w:eastAsia="Calibri" w:hAnsi="Calibri" w:cs="Arial"/>
        </w:rPr>
        <w:t xml:space="preserve">Explicit instruction goes beyond teachers </w:t>
      </w:r>
      <w:r>
        <w:rPr>
          <w:rFonts w:ascii="Calibri" w:eastAsia="Calibri" w:hAnsi="Calibri" w:cs="Arial"/>
        </w:rPr>
        <w:t>imparting</w:t>
      </w:r>
      <w:r w:rsidRPr="1313D9B4">
        <w:rPr>
          <w:rFonts w:ascii="Calibri" w:eastAsia="Calibri" w:hAnsi="Calibri" w:cs="Arial"/>
        </w:rPr>
        <w:t xml:space="preserve"> content; it includes </w:t>
      </w:r>
      <w:r w:rsidRPr="00023787">
        <w:rPr>
          <w:rFonts w:ascii="Calibri" w:eastAsia="Calibri" w:hAnsi="Calibri" w:cs="Arial"/>
        </w:rPr>
        <w:t>teachers supporting rich whole-class student discussions</w:t>
      </w:r>
      <w:r>
        <w:rPr>
          <w:rFonts w:ascii="Calibri" w:eastAsia="Calibri" w:hAnsi="Calibri" w:cs="Arial"/>
        </w:rPr>
        <w:t>,</w:t>
      </w:r>
      <w:r w:rsidRPr="00023787">
        <w:rPr>
          <w:rFonts w:ascii="Calibri" w:eastAsia="Calibri" w:hAnsi="Calibri" w:cs="Arial"/>
        </w:rPr>
        <w:t xml:space="preserve"> and students working together to share and break down ideas</w:t>
      </w:r>
      <w:r w:rsidRPr="1313D9B4">
        <w:rPr>
          <w:rFonts w:ascii="Calibri" w:eastAsia="Calibri" w:hAnsi="Calibri" w:cs="Arial"/>
        </w:rPr>
        <w:t xml:space="preserve"> with other students under guidance</w:t>
      </w:r>
      <w:r w:rsidRPr="00C27AFD" w:rsidDel="00EB00BC">
        <w:rPr>
          <w:rFonts w:ascii="Calibri" w:eastAsia="Calibri" w:hAnsi="Calibri" w:cs="Arial"/>
        </w:rPr>
        <w:t>.</w:t>
      </w:r>
      <w:r>
        <w:rPr>
          <w:rStyle w:val="EndnoteReference"/>
          <w:rFonts w:ascii="Calibri" w:eastAsia="Calibri" w:hAnsi="Calibri" w:cs="Arial"/>
        </w:rPr>
        <w:endnoteReference w:id="154"/>
      </w:r>
    </w:p>
    <w:p w14:paraId="14D6F8DF" w14:textId="77777777" w:rsidR="00C13F18" w:rsidRDefault="00C13F18" w:rsidP="00BB708D">
      <w:pPr>
        <w:rPr>
          <w:rFonts w:ascii="Calibri" w:eastAsia="Calibri" w:hAnsi="Calibri" w:cs="Graphik Regular"/>
          <w:color w:val="000000"/>
        </w:rPr>
      </w:pPr>
      <w:r w:rsidRPr="00C27AFD">
        <w:rPr>
          <w:rFonts w:ascii="Calibri" w:eastAsia="Calibri" w:hAnsi="Calibri" w:cs="Graphik Regular"/>
          <w:color w:val="000000"/>
        </w:rPr>
        <w:t>Explicit instruction closely aligns with cognitive load theory, which looks at the best ways to support students to transfer new information from short-term working memory to long-term memory.</w:t>
      </w:r>
      <w:r>
        <w:rPr>
          <w:rStyle w:val="EndnoteReference"/>
          <w:rFonts w:ascii="Calibri" w:eastAsia="Calibri" w:hAnsi="Calibri" w:cs="Graphik Regular"/>
          <w:color w:val="000000"/>
        </w:rPr>
        <w:endnoteReference w:id="155"/>
      </w:r>
      <w:r w:rsidRPr="00C27AFD">
        <w:rPr>
          <w:rFonts w:ascii="Calibri" w:eastAsia="Calibri" w:hAnsi="Calibri" w:cs="Graphik Regular"/>
          <w:color w:val="000000"/>
        </w:rPr>
        <w:t xml:space="preserve"> In effect, this means </w:t>
      </w:r>
      <w:r w:rsidRPr="00F2008D">
        <w:rPr>
          <w:rFonts w:ascii="Calibri" w:eastAsia="Calibri" w:hAnsi="Calibri" w:cs="Graphik Regular"/>
          <w:color w:val="000000"/>
        </w:rPr>
        <w:t>breaking down what</w:t>
      </w:r>
      <w:r w:rsidRPr="00C27AFD">
        <w:rPr>
          <w:rFonts w:ascii="Calibri" w:eastAsia="Calibri" w:hAnsi="Calibri" w:cs="Graphik Regular"/>
          <w:color w:val="000000"/>
        </w:rPr>
        <w:t xml:space="preserve"> students need to learn into smaller parts and in short sessions to prevent excessive demands on working memory (‘cognitive overload’). Effectively managing cognitive load helps students retain information and build on that knowledge over time.</w:t>
      </w:r>
    </w:p>
    <w:p w14:paraId="16162D20" w14:textId="77777777" w:rsidR="00C13F18" w:rsidRDefault="00C13F18" w:rsidP="00BB708D">
      <w:pPr>
        <w:rPr>
          <w:rFonts w:ascii="Calibri" w:eastAsia="Calibri" w:hAnsi="Calibri" w:cs="Graphik Regular"/>
          <w:color w:val="000000"/>
        </w:rPr>
      </w:pPr>
      <w:r w:rsidRPr="1313D9B4">
        <w:rPr>
          <w:rFonts w:ascii="Calibri" w:eastAsia="Calibri" w:hAnsi="Calibri" w:cs="Times New Roman"/>
        </w:rPr>
        <w:t>There was strong support from many stakeholders for the use of explicit instruction to teach novel skills. Learning Difficulties Australia’s submission called for explicit instruction to be a standard approach to all new learning</w:t>
      </w:r>
      <w:r>
        <w:rPr>
          <w:rFonts w:ascii="Calibri" w:eastAsia="Calibri" w:hAnsi="Calibri" w:cs="Times New Roman"/>
        </w:rPr>
        <w:t>, and AERO</w:t>
      </w:r>
      <w:r w:rsidRPr="1313D9B4">
        <w:rPr>
          <w:rFonts w:ascii="Calibri" w:eastAsia="Calibri" w:hAnsi="Calibri" w:cs="Times New Roman"/>
        </w:rPr>
        <w:t>’s submission supported the use of e</w:t>
      </w:r>
      <w:r w:rsidRPr="1313D9B4">
        <w:rPr>
          <w:rFonts w:ascii="Calibri" w:eastAsia="Calibri" w:hAnsi="Calibri" w:cs="Graphik Regular"/>
          <w:color w:val="000000" w:themeColor="text1"/>
        </w:rPr>
        <w:t xml:space="preserve">xplicit instruction </w:t>
      </w:r>
      <w:r>
        <w:rPr>
          <w:rFonts w:ascii="Calibri" w:eastAsia="Calibri" w:hAnsi="Calibri" w:cs="Graphik Regular"/>
          <w:color w:val="000000" w:themeColor="text1"/>
        </w:rPr>
        <w:t>as part of an MTSS model</w:t>
      </w:r>
      <w:r w:rsidRPr="1313D9B4">
        <w:rPr>
          <w:rFonts w:ascii="Calibri" w:eastAsia="Calibri" w:hAnsi="Calibri" w:cs="Graphik Regular"/>
          <w:color w:val="000000" w:themeColor="text1"/>
        </w:rPr>
        <w:t>.</w:t>
      </w:r>
    </w:p>
    <w:p w14:paraId="5360E9AF" w14:textId="4A40A3A6" w:rsidR="00C13F18" w:rsidRDefault="00C13F18" w:rsidP="00BB708D">
      <w:pPr>
        <w:rPr>
          <w:rFonts w:ascii="Calibri" w:eastAsia="Calibri" w:hAnsi="Calibri" w:cs="Arial"/>
        </w:rPr>
      </w:pPr>
      <w:r w:rsidRPr="1313D9B4">
        <w:rPr>
          <w:rFonts w:ascii="Calibri" w:eastAsia="Calibri" w:hAnsi="Calibri" w:cs="Arial"/>
        </w:rPr>
        <w:t xml:space="preserve">Many </w:t>
      </w:r>
      <w:r>
        <w:rPr>
          <w:rFonts w:ascii="Calibri" w:eastAsia="Calibri" w:hAnsi="Calibri" w:cs="Arial"/>
        </w:rPr>
        <w:t>governments</w:t>
      </w:r>
      <w:r w:rsidRPr="1313D9B4">
        <w:rPr>
          <w:rFonts w:ascii="Calibri" w:eastAsia="Calibri" w:hAnsi="Calibri" w:cs="Arial"/>
        </w:rPr>
        <w:t>, school systems and approved authorities</w:t>
      </w:r>
      <w:r w:rsidRPr="1D8654F9" w:rsidDel="0D0B2784">
        <w:rPr>
          <w:rFonts w:ascii="Calibri" w:eastAsia="Calibri" w:hAnsi="Calibri" w:cs="Arial"/>
        </w:rPr>
        <w:t xml:space="preserve"> </w:t>
      </w:r>
      <w:r w:rsidRPr="1313D9B4">
        <w:rPr>
          <w:rFonts w:ascii="Calibri" w:eastAsia="Calibri" w:hAnsi="Calibri" w:cs="Arial"/>
        </w:rPr>
        <w:t xml:space="preserve">have already made commitments in this area. The Tasmanian Government is </w:t>
      </w:r>
      <w:r>
        <w:rPr>
          <w:rFonts w:ascii="Calibri" w:eastAsia="Calibri" w:hAnsi="Calibri" w:cs="Arial"/>
        </w:rPr>
        <w:t>implementing</w:t>
      </w:r>
      <w:r w:rsidRPr="1313D9B4">
        <w:rPr>
          <w:rFonts w:ascii="Calibri" w:eastAsia="Calibri" w:hAnsi="Calibri" w:cs="Arial"/>
        </w:rPr>
        <w:t xml:space="preserve"> explicit instruction in all government schools by 2026 as part of its push to improve literacy.</w:t>
      </w:r>
      <w:r w:rsidRPr="1313D9B4">
        <w:rPr>
          <w:rStyle w:val="EndnoteReference"/>
          <w:rFonts w:ascii="Calibri" w:eastAsia="Calibri" w:hAnsi="Calibri" w:cs="Arial"/>
        </w:rPr>
        <w:endnoteReference w:id="156"/>
      </w:r>
      <w:r w:rsidRPr="1313D9B4">
        <w:rPr>
          <w:rFonts w:ascii="Calibri" w:eastAsia="Calibri" w:hAnsi="Calibri" w:cs="Arial"/>
        </w:rPr>
        <w:t xml:space="preserve"> The NSW Government has also committed to </w:t>
      </w:r>
      <w:r>
        <w:rPr>
          <w:rFonts w:ascii="Calibri" w:eastAsia="Calibri" w:hAnsi="Calibri" w:cs="Arial"/>
        </w:rPr>
        <w:t>adopting</w:t>
      </w:r>
      <w:r w:rsidRPr="1313D9B4">
        <w:rPr>
          <w:rFonts w:ascii="Calibri" w:eastAsia="Calibri" w:hAnsi="Calibri" w:cs="Arial"/>
        </w:rPr>
        <w:t xml:space="preserve"> effective teaching </w:t>
      </w:r>
      <w:r>
        <w:rPr>
          <w:rFonts w:ascii="Calibri" w:eastAsia="Calibri" w:hAnsi="Calibri" w:cs="Arial"/>
        </w:rPr>
        <w:t xml:space="preserve">practice </w:t>
      </w:r>
      <w:r w:rsidRPr="1313D9B4">
        <w:rPr>
          <w:rFonts w:ascii="Calibri" w:eastAsia="Calibri" w:hAnsi="Calibri" w:cs="Arial"/>
        </w:rPr>
        <w:t>including explicit teaching in the NSW Plan for Public Education.</w:t>
      </w:r>
      <w:r w:rsidRPr="1313D9B4">
        <w:rPr>
          <w:rFonts w:ascii="Calibri" w:eastAsia="Calibri" w:hAnsi="Calibri" w:cs="Arial"/>
          <w:vertAlign w:val="superscript"/>
        </w:rPr>
        <w:endnoteReference w:id="157"/>
      </w:r>
    </w:p>
    <w:tbl>
      <w:tblPr>
        <w:tblStyle w:val="GridTable4-Accent41"/>
        <w:tblW w:w="5000" w:type="pct"/>
        <w:shd w:val="clear" w:color="auto" w:fill="FFEABC" w:themeFill="accent4" w:themeFillTint="66"/>
        <w:tblLook w:val="0400" w:firstRow="0" w:lastRow="0" w:firstColumn="0" w:lastColumn="0" w:noHBand="0" w:noVBand="1"/>
      </w:tblPr>
      <w:tblGrid>
        <w:gridCol w:w="8996"/>
      </w:tblGrid>
      <w:tr w:rsidR="00C13F18" w:rsidRPr="00C27AFD" w14:paraId="216BC946" w14:textId="77777777" w:rsidTr="00485F51">
        <w:trPr>
          <w:cnfStyle w:val="000000100000" w:firstRow="0" w:lastRow="0" w:firstColumn="0" w:lastColumn="0" w:oddVBand="0" w:evenVBand="0" w:oddHBand="1" w:evenHBand="0" w:firstRowFirstColumn="0" w:firstRowLastColumn="0" w:lastRowFirstColumn="0" w:lastRowLastColumn="0"/>
        </w:trPr>
        <w:tc>
          <w:tcPr>
            <w:tcW w:w="0" w:type="pct"/>
            <w:tcBorders>
              <w:top w:val="single" w:sz="12" w:space="0" w:color="FFCC59"/>
              <w:left w:val="single" w:sz="12" w:space="0" w:color="FFCC59"/>
              <w:bottom w:val="single" w:sz="12" w:space="0" w:color="FFCC59"/>
              <w:right w:val="single" w:sz="12" w:space="0" w:color="FFCC59"/>
            </w:tcBorders>
            <w:shd w:val="clear" w:color="auto" w:fill="FFEABC" w:themeFill="accent4" w:themeFillTint="66"/>
          </w:tcPr>
          <w:p w14:paraId="47F1CAB2" w14:textId="77777777" w:rsidR="00C13F18" w:rsidRPr="007F72CD" w:rsidRDefault="00C13F18">
            <w:pPr>
              <w:shd w:val="clear" w:color="auto" w:fill="FFE09B"/>
              <w:jc w:val="center"/>
              <w:rPr>
                <w:rFonts w:ascii="Calibri" w:eastAsia="Calibri" w:hAnsi="Calibri" w:cs="Arial"/>
                <w:b/>
                <w:color w:val="000000"/>
                <w:u w:val="single"/>
              </w:rPr>
            </w:pPr>
            <w:r w:rsidRPr="007F72CD">
              <w:rPr>
                <w:rFonts w:ascii="Calibri" w:eastAsia="Calibri" w:hAnsi="Calibri" w:cs="Arial"/>
                <w:b/>
                <w:color w:val="000000"/>
                <w:u w:val="single"/>
                <w:shd w:val="clear" w:color="auto" w:fill="FFEABC"/>
              </w:rPr>
              <w:t>Case Study 4: Educators use explicit teaching to boost reading, writing and numeracy results</w:t>
            </w:r>
          </w:p>
          <w:p w14:paraId="21F9ECA0" w14:textId="6BA42A0B" w:rsidR="00C13F18" w:rsidRDefault="00C13F18">
            <w:pPr>
              <w:rPr>
                <w:rFonts w:ascii="Calibri" w:eastAsia="Calibri" w:hAnsi="Calibri" w:cs="Calibri"/>
                <w:b/>
                <w:bCs/>
              </w:rPr>
            </w:pPr>
            <w:r w:rsidRPr="003338CE">
              <w:rPr>
                <w:rFonts w:ascii="Calibri" w:eastAsia="Calibri" w:hAnsi="Calibri" w:cs="Calibri"/>
              </w:rPr>
              <w:t>In an effort to improve student engagement and literacy and numeracy results, a</w:t>
            </w:r>
            <w:r w:rsidR="005D6248">
              <w:rPr>
                <w:rFonts w:ascii="Calibri" w:eastAsia="Calibri" w:hAnsi="Calibri" w:cs="Calibri"/>
              </w:rPr>
              <w:t>n inner</w:t>
            </w:r>
            <w:r w:rsidRPr="003338CE">
              <w:rPr>
                <w:rFonts w:ascii="Calibri" w:eastAsia="Calibri" w:hAnsi="Calibri" w:cs="Calibri"/>
              </w:rPr>
              <w:t xml:space="preserve"> </w:t>
            </w:r>
            <w:r w:rsidR="007556A2">
              <w:rPr>
                <w:rFonts w:ascii="Calibri" w:eastAsia="Calibri" w:hAnsi="Calibri" w:cs="Calibri"/>
              </w:rPr>
              <w:t xml:space="preserve">regional </w:t>
            </w:r>
            <w:r w:rsidR="00EA3B51">
              <w:rPr>
                <w:rFonts w:ascii="Calibri" w:eastAsia="Calibri" w:hAnsi="Calibri" w:cs="Calibri"/>
              </w:rPr>
              <w:t>government primary</w:t>
            </w:r>
            <w:r w:rsidR="007556A2">
              <w:rPr>
                <w:rFonts w:ascii="Calibri" w:eastAsia="Calibri" w:hAnsi="Calibri" w:cs="Calibri"/>
              </w:rPr>
              <w:t xml:space="preserve"> school </w:t>
            </w:r>
            <w:r w:rsidRPr="003338CE">
              <w:rPr>
                <w:rFonts w:ascii="Calibri" w:eastAsia="Calibri" w:hAnsi="Calibri" w:cs="Calibri"/>
              </w:rPr>
              <w:t xml:space="preserve">shifted </w:t>
            </w:r>
            <w:r w:rsidR="00137B32">
              <w:rPr>
                <w:rFonts w:ascii="Calibri" w:eastAsia="Calibri" w:hAnsi="Calibri" w:cs="Calibri"/>
              </w:rPr>
              <w:t xml:space="preserve">in 2018 </w:t>
            </w:r>
            <w:r w:rsidRPr="003338CE">
              <w:rPr>
                <w:rFonts w:ascii="Calibri" w:eastAsia="Calibri" w:hAnsi="Calibri" w:cs="Calibri"/>
              </w:rPr>
              <w:t>to a whole-school teaching approach based on the science of how students learn. Explicit and structured teaching of fundamental reading, writing and numeracy skills is practi</w:t>
            </w:r>
            <w:r>
              <w:rPr>
                <w:rFonts w:ascii="Calibri" w:eastAsia="Calibri" w:hAnsi="Calibri" w:cs="Calibri"/>
              </w:rPr>
              <w:t>s</w:t>
            </w:r>
            <w:r w:rsidRPr="003338CE">
              <w:rPr>
                <w:rFonts w:ascii="Calibri" w:eastAsia="Calibri" w:hAnsi="Calibri" w:cs="Calibri"/>
              </w:rPr>
              <w:t xml:space="preserve">ed consistently throughout the school to provide students with a solid foundation for broader learning. </w:t>
            </w:r>
            <w:r w:rsidRPr="003338CE" w:rsidDel="00D42B25">
              <w:rPr>
                <w:rFonts w:ascii="Calibri" w:eastAsia="Calibri" w:hAnsi="Calibri" w:cs="Calibri"/>
              </w:rPr>
              <w:t>Explicit teaching is practi</w:t>
            </w:r>
            <w:r>
              <w:rPr>
                <w:rFonts w:ascii="Calibri" w:eastAsia="Calibri" w:hAnsi="Calibri" w:cs="Calibri"/>
              </w:rPr>
              <w:t>s</w:t>
            </w:r>
            <w:r w:rsidRPr="003338CE" w:rsidDel="00D42B25">
              <w:rPr>
                <w:rFonts w:ascii="Calibri" w:eastAsia="Calibri" w:hAnsi="Calibri" w:cs="Calibri"/>
              </w:rPr>
              <w:t>ed as part of a comprehensive learning curriculum</w:t>
            </w:r>
            <w:r>
              <w:rPr>
                <w:rFonts w:ascii="Calibri" w:eastAsia="Calibri" w:hAnsi="Calibri" w:cs="Calibri"/>
              </w:rPr>
              <w:t>, which includes</w:t>
            </w:r>
            <w:r w:rsidRPr="003338CE" w:rsidDel="008B7A06">
              <w:rPr>
                <w:rFonts w:ascii="Calibri" w:eastAsia="Calibri" w:hAnsi="Calibri" w:cs="Calibri"/>
              </w:rPr>
              <w:t xml:space="preserve"> excursions</w:t>
            </w:r>
            <w:r>
              <w:rPr>
                <w:rFonts w:ascii="Calibri" w:eastAsia="Calibri" w:hAnsi="Calibri" w:cs="Calibri"/>
              </w:rPr>
              <w:t xml:space="preserve">, </w:t>
            </w:r>
            <w:r w:rsidRPr="003338CE">
              <w:rPr>
                <w:rFonts w:ascii="Calibri" w:eastAsia="Calibri" w:hAnsi="Calibri" w:cs="Calibri"/>
              </w:rPr>
              <w:t>engag</w:t>
            </w:r>
            <w:r>
              <w:rPr>
                <w:rFonts w:ascii="Calibri" w:eastAsia="Calibri" w:hAnsi="Calibri" w:cs="Calibri"/>
              </w:rPr>
              <w:t>ing</w:t>
            </w:r>
            <w:r w:rsidRPr="003338CE" w:rsidDel="008B7A06">
              <w:rPr>
                <w:rFonts w:ascii="Calibri" w:eastAsia="Calibri" w:hAnsi="Calibri" w:cs="Calibri"/>
              </w:rPr>
              <w:t xml:space="preserve"> with rich texts</w:t>
            </w:r>
            <w:r>
              <w:rPr>
                <w:rFonts w:ascii="Calibri" w:eastAsia="Calibri" w:hAnsi="Calibri" w:cs="Calibri"/>
              </w:rPr>
              <w:t>,</w:t>
            </w:r>
            <w:r w:rsidRPr="003338CE" w:rsidDel="008B7A06">
              <w:rPr>
                <w:rFonts w:ascii="Calibri" w:eastAsia="Calibri" w:hAnsi="Calibri" w:cs="Calibri"/>
              </w:rPr>
              <w:t xml:space="preserve"> and immersive experiences to build background knowledge and vocabulary as part of the literacy program.</w:t>
            </w:r>
          </w:p>
          <w:p w14:paraId="0BF7876D" w14:textId="77777777" w:rsidR="00C13F18" w:rsidRDefault="00C13F18">
            <w:pPr>
              <w:rPr>
                <w:rFonts w:ascii="Calibri" w:eastAsia="Calibri" w:hAnsi="Calibri" w:cs="Calibri"/>
                <w:b/>
                <w:bCs/>
              </w:rPr>
            </w:pPr>
            <w:r w:rsidRPr="003338CE">
              <w:rPr>
                <w:rFonts w:ascii="Calibri" w:eastAsia="Calibri" w:hAnsi="Calibri" w:cs="Calibri"/>
              </w:rPr>
              <w:t xml:space="preserve">Since the change in approach, students have achieved improved literacy and numeracy results and are performing well against national standards. The school </w:t>
            </w:r>
            <w:r>
              <w:rPr>
                <w:rFonts w:ascii="Calibri" w:eastAsia="Calibri" w:hAnsi="Calibri" w:cs="Calibri"/>
              </w:rPr>
              <w:t>p</w:t>
            </w:r>
            <w:r w:rsidRPr="003338CE">
              <w:rPr>
                <w:rFonts w:ascii="Calibri" w:eastAsia="Calibri" w:hAnsi="Calibri" w:cs="Calibri"/>
              </w:rPr>
              <w:t>rincipal and staff noted the positive effects of this achievement on students’ engagement and sense of wellbeing.</w:t>
            </w:r>
          </w:p>
          <w:p w14:paraId="32131726" w14:textId="13EDD180" w:rsidR="00C13F18" w:rsidRPr="00C27AFD" w:rsidRDefault="00C13F18">
            <w:pPr>
              <w:rPr>
                <w:rFonts w:ascii="Calibri" w:eastAsia="Calibri" w:hAnsi="Calibri" w:cs="Arial"/>
              </w:rPr>
            </w:pPr>
            <w:r w:rsidRPr="003338CE">
              <w:rPr>
                <w:rFonts w:ascii="Calibri" w:eastAsia="Calibri" w:hAnsi="Calibri" w:cs="Arial"/>
              </w:rPr>
              <w:t>A</w:t>
            </w:r>
            <w:r w:rsidR="00A935F1">
              <w:rPr>
                <w:rFonts w:ascii="Calibri" w:eastAsia="Calibri" w:hAnsi="Calibri" w:cs="Arial"/>
              </w:rPr>
              <w:t xml:space="preserve">n outer regional government primary school </w:t>
            </w:r>
            <w:r w:rsidRPr="003338CE">
              <w:rPr>
                <w:rFonts w:ascii="Calibri" w:eastAsia="Calibri" w:hAnsi="Calibri" w:cs="Arial"/>
              </w:rPr>
              <w:t>demonstrated a clear commitment to improving student outcomes through the use of small</w:t>
            </w:r>
            <w:r>
              <w:rPr>
                <w:rFonts w:ascii="Calibri" w:eastAsia="Calibri" w:hAnsi="Calibri" w:cs="Arial"/>
              </w:rPr>
              <w:t>-</w:t>
            </w:r>
            <w:r w:rsidRPr="003338CE">
              <w:rPr>
                <w:rFonts w:ascii="Calibri" w:eastAsia="Calibri" w:hAnsi="Calibri" w:cs="Arial"/>
              </w:rPr>
              <w:t>group explicit teaching of reading, writing and maths. The school has implemented a whole</w:t>
            </w:r>
            <w:r>
              <w:rPr>
                <w:rFonts w:ascii="Calibri" w:eastAsia="Calibri" w:hAnsi="Calibri" w:cs="Arial"/>
              </w:rPr>
              <w:t>-</w:t>
            </w:r>
            <w:r w:rsidRPr="003338CE">
              <w:rPr>
                <w:rFonts w:ascii="Calibri" w:eastAsia="Calibri" w:hAnsi="Calibri" w:cs="Arial"/>
              </w:rPr>
              <w:t>school program with all students participating in age</w:t>
            </w:r>
            <w:r>
              <w:rPr>
                <w:rFonts w:ascii="Calibri" w:eastAsia="Calibri" w:hAnsi="Calibri" w:cs="Arial"/>
              </w:rPr>
              <w:t>-</w:t>
            </w:r>
            <w:r w:rsidRPr="003338CE">
              <w:rPr>
                <w:rFonts w:ascii="Calibri" w:eastAsia="Calibri" w:hAnsi="Calibri" w:cs="Arial"/>
              </w:rPr>
              <w:t xml:space="preserve"> and level</w:t>
            </w:r>
            <w:r>
              <w:rPr>
                <w:rFonts w:ascii="Calibri" w:eastAsia="Calibri" w:hAnsi="Calibri" w:cs="Arial"/>
              </w:rPr>
              <w:t>-</w:t>
            </w:r>
            <w:r w:rsidRPr="003338CE">
              <w:rPr>
                <w:rFonts w:ascii="Calibri" w:eastAsia="Calibri" w:hAnsi="Calibri" w:cs="Arial"/>
              </w:rPr>
              <w:t xml:space="preserve">appropriate learning experiences. Students are grouped according to competencies and regular testing occurs to ensure materials are pitched at appropriate levels and </w:t>
            </w:r>
            <w:r>
              <w:rPr>
                <w:rFonts w:ascii="Calibri" w:eastAsia="Calibri" w:hAnsi="Calibri" w:cs="Arial"/>
              </w:rPr>
              <w:t xml:space="preserve">students are </w:t>
            </w:r>
            <w:r>
              <w:rPr>
                <w:rFonts w:ascii="Calibri" w:eastAsia="Calibri" w:hAnsi="Calibri" w:cs="Arial"/>
              </w:rPr>
              <w:lastRenderedPageBreak/>
              <w:t>highly visible</w:t>
            </w:r>
            <w:r w:rsidRPr="003338CE">
              <w:rPr>
                <w:rFonts w:ascii="Calibri" w:eastAsia="Calibri" w:hAnsi="Calibri" w:cs="Arial"/>
              </w:rPr>
              <w:t xml:space="preserve"> in small groups. This approach has resulted in significant improvements in the school’s NAPLAN performance. </w:t>
            </w:r>
          </w:p>
        </w:tc>
      </w:tr>
    </w:tbl>
    <w:p w14:paraId="3F154C4F" w14:textId="77777777" w:rsidR="00C13F18" w:rsidRDefault="00C13F18" w:rsidP="00BB708D">
      <w:pPr>
        <w:autoSpaceDE w:val="0"/>
        <w:autoSpaceDN w:val="0"/>
        <w:adjustRightInd w:val="0"/>
        <w:rPr>
          <w:rFonts w:ascii="Calibri" w:eastAsia="Calibri" w:hAnsi="Calibri" w:cs="Times New Roman"/>
        </w:rPr>
      </w:pPr>
    </w:p>
    <w:p w14:paraId="2F1D5049" w14:textId="6A894D44" w:rsidR="00C13F18" w:rsidRDefault="00C13F18" w:rsidP="00BB708D">
      <w:pPr>
        <w:autoSpaceDE w:val="0"/>
        <w:autoSpaceDN w:val="0"/>
        <w:adjustRightInd w:val="0"/>
        <w:rPr>
          <w:rFonts w:ascii="Calibri" w:eastAsia="Calibri" w:hAnsi="Calibri" w:cs="Graphik Regular"/>
          <w:color w:val="000000"/>
        </w:rPr>
      </w:pPr>
      <w:r>
        <w:rPr>
          <w:rFonts w:ascii="Calibri" w:eastAsia="Calibri" w:hAnsi="Calibri" w:cs="Times New Roman"/>
        </w:rPr>
        <w:t>Educators</w:t>
      </w:r>
      <w:r w:rsidRPr="00C27AFD" w:rsidDel="00C00AFA">
        <w:rPr>
          <w:rFonts w:ascii="Calibri" w:eastAsia="Calibri" w:hAnsi="Calibri" w:cs="Times New Roman"/>
        </w:rPr>
        <w:t xml:space="preserve"> </w:t>
      </w:r>
      <w:r>
        <w:rPr>
          <w:rFonts w:ascii="Calibri" w:eastAsia="Calibri" w:hAnsi="Calibri" w:cs="Times New Roman"/>
        </w:rPr>
        <w:t>should also be supported to develop</w:t>
      </w:r>
      <w:r w:rsidRPr="00C27AFD">
        <w:rPr>
          <w:rFonts w:ascii="Calibri" w:eastAsia="Calibri" w:hAnsi="Calibri" w:cs="Times New Roman"/>
        </w:rPr>
        <w:t xml:space="preserve"> the pedagogical skills to support students to engage in play-based learning, open</w:t>
      </w:r>
      <w:r>
        <w:rPr>
          <w:rFonts w:ascii="Calibri" w:eastAsia="Calibri" w:hAnsi="Calibri" w:cs="Times New Roman"/>
        </w:rPr>
        <w:t>-</w:t>
      </w:r>
      <w:r w:rsidRPr="00C27AFD">
        <w:rPr>
          <w:rFonts w:ascii="Calibri" w:eastAsia="Calibri" w:hAnsi="Calibri" w:cs="Times New Roman"/>
        </w:rPr>
        <w:t xml:space="preserve">ended problems or inquiry projects as appropriate for particular stages of learning or different contexts. </w:t>
      </w:r>
      <w:r w:rsidRPr="00C27AFD">
        <w:rPr>
          <w:rFonts w:ascii="Calibri" w:eastAsia="Calibri" w:hAnsi="Calibri" w:cs="Graphik Regular"/>
          <w:color w:val="000000"/>
        </w:rPr>
        <w:t>The submission from</w:t>
      </w:r>
      <w:r>
        <w:rPr>
          <w:rFonts w:ascii="Calibri" w:eastAsia="Calibri" w:hAnsi="Calibri" w:cs="Graphik Regular"/>
          <w:color w:val="000000"/>
        </w:rPr>
        <w:t xml:space="preserve"> the</w:t>
      </w:r>
      <w:r w:rsidRPr="00C27AFD">
        <w:rPr>
          <w:rFonts w:ascii="Calibri" w:eastAsia="Calibri" w:hAnsi="Calibri" w:cs="Graphik Regular"/>
          <w:color w:val="000000"/>
        </w:rPr>
        <w:t xml:space="preserve"> Commonwealth Scientific and Industrial Research Organisation (CSIRO) provided interesting examples of inquiry</w:t>
      </w:r>
      <w:r>
        <w:rPr>
          <w:rFonts w:ascii="Calibri" w:eastAsia="Calibri" w:hAnsi="Calibri" w:cs="Graphik Regular"/>
          <w:color w:val="000000"/>
        </w:rPr>
        <w:noBreakHyphen/>
      </w:r>
      <w:r w:rsidRPr="00C27AFD">
        <w:rPr>
          <w:rFonts w:ascii="Calibri" w:eastAsia="Calibri" w:hAnsi="Calibri" w:cs="Graphik Regular"/>
          <w:color w:val="000000"/>
        </w:rPr>
        <w:t xml:space="preserve">based learning and its application to teaching </w:t>
      </w:r>
      <w:r>
        <w:rPr>
          <w:rFonts w:ascii="Calibri" w:eastAsia="Calibri" w:hAnsi="Calibri" w:cs="Graphik Regular"/>
          <w:color w:val="000000"/>
        </w:rPr>
        <w:t>s</w:t>
      </w:r>
      <w:r w:rsidRPr="00C27AFD">
        <w:rPr>
          <w:rFonts w:ascii="Calibri" w:eastAsia="Calibri" w:hAnsi="Calibri" w:cs="Graphik Regular"/>
          <w:color w:val="000000"/>
        </w:rPr>
        <w:t xml:space="preserve">cience, </w:t>
      </w:r>
      <w:r>
        <w:rPr>
          <w:rFonts w:ascii="Calibri" w:eastAsia="Calibri" w:hAnsi="Calibri" w:cs="Graphik Regular"/>
          <w:color w:val="000000"/>
        </w:rPr>
        <w:t>t</w:t>
      </w:r>
      <w:r w:rsidRPr="00C27AFD">
        <w:rPr>
          <w:rFonts w:ascii="Calibri" w:eastAsia="Calibri" w:hAnsi="Calibri" w:cs="Graphik Regular"/>
          <w:color w:val="000000"/>
        </w:rPr>
        <w:t xml:space="preserve">echnology, </w:t>
      </w:r>
      <w:r>
        <w:rPr>
          <w:rFonts w:ascii="Calibri" w:eastAsia="Calibri" w:hAnsi="Calibri" w:cs="Graphik Regular"/>
          <w:color w:val="000000"/>
        </w:rPr>
        <w:t>e</w:t>
      </w:r>
      <w:r w:rsidRPr="00C27AFD">
        <w:rPr>
          <w:rFonts w:ascii="Calibri" w:eastAsia="Calibri" w:hAnsi="Calibri" w:cs="Graphik Regular"/>
          <w:color w:val="000000"/>
        </w:rPr>
        <w:t xml:space="preserve">ngineering and </w:t>
      </w:r>
      <w:r>
        <w:rPr>
          <w:rFonts w:ascii="Calibri" w:eastAsia="Calibri" w:hAnsi="Calibri" w:cs="Graphik Regular"/>
          <w:color w:val="000000"/>
        </w:rPr>
        <w:t>m</w:t>
      </w:r>
      <w:r w:rsidRPr="00C27AFD">
        <w:rPr>
          <w:rFonts w:ascii="Calibri" w:eastAsia="Calibri" w:hAnsi="Calibri" w:cs="Graphik Regular"/>
          <w:color w:val="000000"/>
        </w:rPr>
        <w:t>athematics (STEM) subjects in a variety of contexts, including in a First Nations context.</w:t>
      </w:r>
    </w:p>
    <w:p w14:paraId="129DD557" w14:textId="77777777" w:rsidR="00C13F18" w:rsidRDefault="00C13F18" w:rsidP="00BB708D">
      <w:pPr>
        <w:autoSpaceDE w:val="0"/>
        <w:autoSpaceDN w:val="0"/>
        <w:adjustRightInd w:val="0"/>
        <w:rPr>
          <w:rFonts w:ascii="Calibri" w:eastAsia="Calibri" w:hAnsi="Calibri" w:cs="Graphik Regular"/>
          <w:color w:val="000000"/>
        </w:rPr>
      </w:pPr>
      <w:r w:rsidRPr="00C27AFD">
        <w:rPr>
          <w:rFonts w:ascii="Calibri" w:eastAsia="Calibri" w:hAnsi="Calibri" w:cs="Times New Roman"/>
          <w:noProof/>
        </w:rPr>
        <mc:AlternateContent>
          <mc:Choice Requires="wps">
            <w:drawing>
              <wp:inline distT="91440" distB="91440" distL="114300" distR="114300" wp14:anchorId="472604E5" wp14:editId="1896949E">
                <wp:extent cx="5575300" cy="785004"/>
                <wp:effectExtent l="0" t="0" r="0" b="0"/>
                <wp:docPr id="1280970533" name="Text Box 12809705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5300" cy="785004"/>
                        </a:xfrm>
                        <a:prstGeom prst="rect">
                          <a:avLst/>
                        </a:prstGeom>
                        <a:noFill/>
                        <a:ln w="9525">
                          <a:noFill/>
                          <a:miter lim="800000"/>
                          <a:headEnd/>
                          <a:tailEnd/>
                        </a:ln>
                      </wps:spPr>
                      <wps:txbx>
                        <w:txbxContent>
                          <w:p w14:paraId="4FB51F1A" w14:textId="77777777" w:rsidR="00C13F18" w:rsidRPr="00922B40" w:rsidRDefault="00C13F18" w:rsidP="00BB708D">
                            <w:pPr>
                              <w:pBdr>
                                <w:top w:val="single" w:sz="24" w:space="6" w:color="3D8CAD"/>
                                <w:bottom w:val="single" w:sz="24" w:space="8" w:color="3D8CAD"/>
                              </w:pBdr>
                              <w:spacing w:after="0"/>
                              <w:jc w:val="center"/>
                              <w:rPr>
                                <w:i/>
                                <w:sz w:val="24"/>
                                <w:szCs w:val="24"/>
                              </w:rPr>
                            </w:pPr>
                            <w:r w:rsidRPr="001B2ADE">
                              <w:rPr>
                                <w:i/>
                                <w:color w:val="3D8CAD"/>
                                <w:sz w:val="24"/>
                                <w:szCs w:val="24"/>
                              </w:rPr>
                              <w:t>Any evidence-based teaching practice needs to be responsive to context (place-based) and the specific students (personalised) in that context.</w:t>
                            </w:r>
                          </w:p>
                        </w:txbxContent>
                      </wps:txbx>
                      <wps:bodyPr rot="0" vert="horz" wrap="square" lIns="91440" tIns="45720" rIns="91440" bIns="45720" anchor="t" anchorCtr="0">
                        <a:noAutofit/>
                      </wps:bodyPr>
                    </wps:wsp>
                  </a:graphicData>
                </a:graphic>
              </wp:inline>
            </w:drawing>
          </mc:Choice>
          <mc:Fallback>
            <w:pict>
              <v:shape w14:anchorId="472604E5" id="Text Box 1280970533" o:spid="_x0000_s1034" type="#_x0000_t202" style="width:439pt;height:61.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yBc0+wEAANQDAAAOAAAAZHJzL2Uyb0RvYy54bWysU9uO2yAQfa/Uf0C8N3bSuMlacVbb3W5V&#10;aXuRtv0AAjhGBYYCiZ1+/Q7Ym43at6p+QMB4zsw5c9hcD0aTo/RBgW3ofFZSIi0Hoey+oT++379Z&#10;UxIis4JpsLKhJxno9fb1q03varmADrSQniCIDXXvGtrF6OqiCLyThoUZOGkx2II3LOLR7wvhWY/o&#10;RheLsnxX9OCF88BlCHh7NwbpNuO3reTxa9sGGYluKPYW8+rzuktrsd2weu+Z6xSf2mD/0IVhymLR&#10;M9Qdi4wcvPoLyijuIUAbZxxMAW2ruMwckM28/IPNY8eczFxQnODOMoX/B8u/HB/dN0/i8B4GHGAm&#10;EdwD8J+BWLjtmN3LG++h7yQTWHieJCt6F+opNUkd6pBAdv1nEDhkdoiQgYbWm6QK8iSIjgM4nUWX&#10;QyQcL6tqVb0tMcQxtlpXZbnMJVj9nO18iB8lGJI2DfU41IzOjg8hpm5Y/fxLKmbhXmmdB6st6Rt6&#10;VS2qnHARMSqi77QyDV2X6RudkEh+sCInR6b0uMcC2k6sE9GRchx2A1ECAVJuEmEH4oQyeBhths8C&#10;Nx3435T0aLGGhl8H5iUl+pNFKa/my2XyZD4sq9UCD/4ysruMMMsRqqGRknF7G7OPR8o3KHmrshov&#10;nUwto3WySJPNkzcvz/mvl8e4fQIAAP//AwBQSwMEFAAGAAgAAAAhAMXveyHZAAAABQEAAA8AAABk&#10;cnMvZG93bnJldi54bWxMj8FOwzAQRO9I/IO1SNyoTYE2hDgVAnEFtVAkbtt4m0TE6yh2m/D3LFzg&#10;stJoRrNvitXkO3WkIbaBLVzODCjiKriWawtvr08XGaiYkB12gcnCF0VYlacnBeYujLym4ybVSko4&#10;5mihSanPtY5VQx7jLPTE4u3D4DGJHGrtBhyl3Hd6bsxCe2xZPjTY00ND1efm4C1sn/cf79fmpX70&#10;N/0YJqPZ32prz8+m+ztQiab0F4YffEGHUph24cAuqs6CDEm/V7xsmYncSWh+tQBdFvo/ffkNAAD/&#10;/wMAUEsBAi0AFAAGAAgAAAAhALaDOJL+AAAA4QEAABMAAAAAAAAAAAAAAAAAAAAAAFtDb250ZW50&#10;X1R5cGVzXS54bWxQSwECLQAUAAYACAAAACEAOP0h/9YAAACUAQAACwAAAAAAAAAAAAAAAAAvAQAA&#10;X3JlbHMvLnJlbHNQSwECLQAUAAYACAAAACEAucgXNPsBAADUAwAADgAAAAAAAAAAAAAAAAAuAgAA&#10;ZHJzL2Uyb0RvYy54bWxQSwECLQAUAAYACAAAACEAxe97IdkAAAAFAQAADwAAAAAAAAAAAAAAAABV&#10;BAAAZHJzL2Rvd25yZXYueG1sUEsFBgAAAAAEAAQA8wAAAFsFAAAAAA==&#10;" filled="f" stroked="f">
                <v:textbox>
                  <w:txbxContent>
                    <w:p w14:paraId="4FB51F1A" w14:textId="77777777" w:rsidR="00C13F18" w:rsidRPr="00922B40" w:rsidRDefault="00C13F18" w:rsidP="00BB708D">
                      <w:pPr>
                        <w:pBdr>
                          <w:top w:val="single" w:sz="24" w:space="6" w:color="3D8CAD"/>
                          <w:bottom w:val="single" w:sz="24" w:space="8" w:color="3D8CAD"/>
                        </w:pBdr>
                        <w:spacing w:after="0"/>
                        <w:jc w:val="center"/>
                        <w:rPr>
                          <w:i/>
                          <w:sz w:val="24"/>
                          <w:szCs w:val="24"/>
                        </w:rPr>
                      </w:pPr>
                      <w:r w:rsidRPr="001B2ADE">
                        <w:rPr>
                          <w:i/>
                          <w:color w:val="3D8CAD"/>
                          <w:sz w:val="24"/>
                          <w:szCs w:val="24"/>
                        </w:rPr>
                        <w:t>Any evidence-based teaching practice needs to be responsive to context (place-based) and the specific students (personalised) in that context.</w:t>
                      </w:r>
                    </w:p>
                  </w:txbxContent>
                </v:textbox>
                <w10:anchorlock/>
              </v:shape>
            </w:pict>
          </mc:Fallback>
        </mc:AlternateContent>
      </w:r>
    </w:p>
    <w:p w14:paraId="4C0E35C2" w14:textId="77777777" w:rsidR="00C13F18" w:rsidRDefault="00C13F18" w:rsidP="00BB708D">
      <w:pPr>
        <w:jc w:val="right"/>
        <w:rPr>
          <w:rFonts w:ascii="Calibri" w:eastAsia="Calibri" w:hAnsi="Calibri" w:cs="Graphik Regular"/>
          <w:color w:val="000000"/>
        </w:rPr>
      </w:pPr>
      <w:r w:rsidRPr="00C27AFD">
        <w:rPr>
          <w:rFonts w:ascii="Calibri" w:eastAsia="Calibri" w:hAnsi="Calibri" w:cs="Times New Roman"/>
          <w:i/>
          <w:color w:val="3D8CAD"/>
          <w:sz w:val="24"/>
          <w:szCs w:val="24"/>
        </w:rPr>
        <w:t>School of Education and Professional Studies, Griffith University</w:t>
      </w:r>
    </w:p>
    <w:p w14:paraId="5831346F" w14:textId="77777777" w:rsidR="00C13F18" w:rsidRDefault="00C13F18" w:rsidP="00BB708D">
      <w:pPr>
        <w:autoSpaceDE w:val="0"/>
        <w:autoSpaceDN w:val="0"/>
        <w:adjustRightInd w:val="0"/>
        <w:rPr>
          <w:rFonts w:ascii="Calibri" w:eastAsia="Calibri" w:hAnsi="Calibri" w:cs="Graphik Regular"/>
          <w:color w:val="000000"/>
        </w:rPr>
      </w:pPr>
      <w:r w:rsidRPr="00C27AFD">
        <w:rPr>
          <w:rFonts w:ascii="Calibri" w:eastAsia="Calibri" w:hAnsi="Calibri" w:cs="Graphik Regular"/>
          <w:color w:val="000000"/>
        </w:rPr>
        <w:t>Another practice highlighted by stakeholders is two-way learning. Montessori Australia’s submission and the many visits to schools with high numbers of First Nations students highlighted the efficacy of two-way learning approaches, which value the knowledge and languages that First Nations students and staff bring to the classroom. Two-way learning can be applied to all curriculum areas, with examples seen by the Panel in science, history and geography, the arts and literature</w:t>
      </w:r>
      <w:r>
        <w:rPr>
          <w:rFonts w:ascii="Calibri" w:eastAsia="Calibri" w:hAnsi="Calibri" w:cs="Graphik Regular"/>
          <w:color w:val="000000"/>
        </w:rPr>
        <w:t>,</w:t>
      </w:r>
      <w:r w:rsidRPr="00C27AFD">
        <w:rPr>
          <w:rFonts w:ascii="Calibri" w:eastAsia="Calibri" w:hAnsi="Calibri" w:cs="Graphik Regular"/>
          <w:color w:val="000000"/>
        </w:rPr>
        <w:t xml:space="preserve"> and is best executed when First Nations staff and community are at the centre of the lesson design process from the outset.</w:t>
      </w:r>
    </w:p>
    <w:p w14:paraId="72B561CF" w14:textId="3DAB2D42" w:rsidR="00C13F18" w:rsidRDefault="00C13F18" w:rsidP="00BB708D">
      <w:pPr>
        <w:pStyle w:val="Heading5"/>
      </w:pPr>
      <w:r w:rsidRPr="00C27AFD">
        <w:t>A professional development framework</w:t>
      </w:r>
      <w:r>
        <w:t xml:space="preserve"> is needed</w:t>
      </w:r>
      <w:r w:rsidRPr="00C27AFD">
        <w:t xml:space="preserve"> to quality assure and support high</w:t>
      </w:r>
      <w:r w:rsidR="00A43D31">
        <w:noBreakHyphen/>
      </w:r>
      <w:r w:rsidRPr="00C27AFD">
        <w:t>impact learning</w:t>
      </w:r>
    </w:p>
    <w:p w14:paraId="33763A16" w14:textId="5599F20B" w:rsidR="00C13F18" w:rsidRDefault="00C13F18" w:rsidP="00BB708D">
      <w:pPr>
        <w:rPr>
          <w:rFonts w:ascii="Calibri" w:eastAsia="Calibri" w:hAnsi="Calibri" w:cs="Calibri"/>
        </w:rPr>
      </w:pPr>
      <w:r w:rsidRPr="1D8654F9">
        <w:rPr>
          <w:rFonts w:ascii="Calibri" w:eastAsia="Calibri" w:hAnsi="Calibri" w:cs="Times New Roman"/>
        </w:rPr>
        <w:t>Like all professions</w:t>
      </w:r>
      <w:r w:rsidRPr="00A30845">
        <w:rPr>
          <w:rFonts w:ascii="Calibri" w:eastAsia="Calibri" w:hAnsi="Calibri" w:cs="Times New Roman"/>
        </w:rPr>
        <w:t>, teachers are at their strongest when they are up-to-date with the latest research and quality practices.</w:t>
      </w:r>
      <w:r w:rsidRPr="1D8654F9">
        <w:rPr>
          <w:rFonts w:ascii="Calibri" w:eastAsia="Calibri" w:hAnsi="Calibri" w:cs="Times New Roman"/>
        </w:rPr>
        <w:t xml:space="preserve"> </w:t>
      </w:r>
      <w:r>
        <w:rPr>
          <w:rFonts w:ascii="Calibri" w:eastAsia="Calibri" w:hAnsi="Calibri" w:cs="Times New Roman"/>
        </w:rPr>
        <w:t xml:space="preserve">Sixty-eight </w:t>
      </w:r>
      <w:r w:rsidRPr="001B2ADE" w:rsidDel="00854977">
        <w:rPr>
          <w:rFonts w:ascii="Calibri" w:eastAsia="Calibri" w:hAnsi="Calibri" w:cs="Times New Roman"/>
        </w:rPr>
        <w:t>per cent of teachers report having regular opportunities for professional development, but only around 35 per cent of teachers say that most professional development opportunities help make them a better teacher.</w:t>
      </w:r>
      <w:r w:rsidRPr="001B2ADE">
        <w:rPr>
          <w:rFonts w:ascii="Calibri" w:eastAsia="Calibri" w:hAnsi="Calibri" w:cs="Times New Roman"/>
          <w:vertAlign w:val="superscript"/>
        </w:rPr>
        <w:endnoteReference w:id="158"/>
      </w:r>
    </w:p>
    <w:p w14:paraId="599F2972" w14:textId="6B8BBF96" w:rsidR="00C13F18" w:rsidRDefault="00C13F18" w:rsidP="00BB708D">
      <w:pPr>
        <w:rPr>
          <w:rFonts w:ascii="Calibri" w:eastAsia="Calibri" w:hAnsi="Calibri" w:cs="Calibri"/>
        </w:rPr>
      </w:pPr>
      <w:r w:rsidRPr="00A30845">
        <w:rPr>
          <w:rFonts w:ascii="Calibri" w:eastAsia="Calibri" w:hAnsi="Calibri" w:cs="Calibri"/>
        </w:rPr>
        <w:t xml:space="preserve">Systems, approved authorities and schools should provide better access to, and invest in, the professional learning of </w:t>
      </w:r>
      <w:r w:rsidRPr="00A30845" w:rsidDel="4CA351E9">
        <w:rPr>
          <w:rFonts w:ascii="Calibri" w:eastAsia="Calibri" w:hAnsi="Calibri" w:cs="Calibri"/>
        </w:rPr>
        <w:t>educators</w:t>
      </w:r>
      <w:r w:rsidRPr="00A30845">
        <w:rPr>
          <w:rFonts w:ascii="Calibri" w:eastAsia="Calibri" w:hAnsi="Calibri" w:cs="Calibri"/>
        </w:rPr>
        <w:t xml:space="preserve"> and school leaders through a structured professional learning framework which is evidence based and supports whole-school teaching approaches.</w:t>
      </w:r>
      <w:r w:rsidRPr="00A30845" w:rsidDel="003C73DB">
        <w:rPr>
          <w:rFonts w:ascii="Calibri" w:eastAsia="Calibri" w:hAnsi="Calibri" w:cs="Calibri"/>
        </w:rPr>
        <w:t xml:space="preserve"> </w:t>
      </w:r>
      <w:r w:rsidRPr="00A30845">
        <w:rPr>
          <w:rFonts w:ascii="Calibri" w:eastAsia="Calibri" w:hAnsi="Calibri" w:cs="Calibri"/>
        </w:rPr>
        <w:t xml:space="preserve">These frameworks should be developed in consultation with teachers and school leaders </w:t>
      </w:r>
      <w:r w:rsidR="00A1233E" w:rsidRPr="00A30845">
        <w:rPr>
          <w:rFonts w:ascii="Calibri" w:eastAsia="Calibri" w:hAnsi="Calibri" w:cs="Calibri"/>
        </w:rPr>
        <w:t>to ensure</w:t>
      </w:r>
      <w:r w:rsidRPr="00A30845">
        <w:rPr>
          <w:rFonts w:ascii="Calibri" w:eastAsia="Calibri" w:hAnsi="Calibri" w:cs="Calibri"/>
        </w:rPr>
        <w:t xml:space="preserve"> consistent and quality professional development opportunities which are tailored to the educator’s experience, interests and individual school context.</w:t>
      </w:r>
      <w:r w:rsidRPr="1D8654F9">
        <w:rPr>
          <w:rFonts w:ascii="Calibri" w:eastAsia="Calibri" w:hAnsi="Calibri" w:cs="Calibri"/>
        </w:rPr>
        <w:t xml:space="preserve"> Some teacher registration authorities have a process for accrediting professional development, including to determine if it counts toward compulsory professional development hours for teacher registration, but there are opportunities to adopt a stronger universal approach.</w:t>
      </w:r>
    </w:p>
    <w:p w14:paraId="4A05D0E2" w14:textId="77777777" w:rsidR="00C13F18" w:rsidRDefault="00C13F18" w:rsidP="00BB708D">
      <w:pPr>
        <w:rPr>
          <w:rFonts w:ascii="Calibri" w:eastAsia="Calibri" w:hAnsi="Calibri" w:cs="Calibri"/>
        </w:rPr>
      </w:pPr>
      <w:r w:rsidRPr="00C27AFD">
        <w:rPr>
          <w:rFonts w:ascii="Calibri" w:eastAsia="Calibri" w:hAnsi="Calibri" w:cs="Times New Roman"/>
          <w:noProof/>
        </w:rPr>
        <w:lastRenderedPageBreak/>
        <mc:AlternateContent>
          <mc:Choice Requires="wps">
            <w:drawing>
              <wp:inline distT="0" distB="0" distL="0" distR="0" wp14:anchorId="63D0398D" wp14:editId="463CD35A">
                <wp:extent cx="5575300" cy="950026"/>
                <wp:effectExtent l="0" t="0" r="0" b="2540"/>
                <wp:docPr id="1866051640" name="Text Box 18660516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5300" cy="950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7708E0" w14:textId="77777777" w:rsidR="00C13F18"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There is a clear need for further Professional Development in this space to support teachers and the broader school network to elevate a basic level of understanding of MTSS and to build their capacity to work in and across multi-disciplinary teams.</w:t>
                            </w:r>
                          </w:p>
                          <w:p w14:paraId="5B9C70CF" w14:textId="77777777" w:rsidR="00C13F18" w:rsidRDefault="00C13F18" w:rsidP="00BB708D"/>
                          <w:p w14:paraId="1BA0A3B9"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CB5A09B"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5EDF678C"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B944ED6"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43A12D93"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95E4555" w14:textId="77777777" w:rsidR="00C13F18" w:rsidRDefault="00C13F18" w:rsidP="00BB708D">
                            <w:pPr>
                              <w:pBdr>
                                <w:top w:val="single" w:sz="24" w:space="6" w:color="3D8CAD"/>
                                <w:bottom w:val="single" w:sz="24" w:space="8" w:color="3D8CAD"/>
                              </w:pBdr>
                              <w:spacing w:after="0"/>
                              <w:jc w:val="center"/>
                              <w:rPr>
                                <w:i/>
                                <w:sz w:val="24"/>
                                <w:szCs w:val="24"/>
                              </w:rPr>
                            </w:pPr>
                          </w:p>
                          <w:p w14:paraId="50969B0E" w14:textId="77777777" w:rsidR="00C13F18" w:rsidRDefault="00C13F18" w:rsidP="00BB708D">
                            <w:pPr>
                              <w:pBdr>
                                <w:top w:val="single" w:sz="24" w:space="6" w:color="3D8CAD"/>
                                <w:bottom w:val="single" w:sz="24" w:space="8" w:color="3D8CAD"/>
                              </w:pBdr>
                              <w:spacing w:after="0"/>
                              <w:jc w:val="center"/>
                              <w:rPr>
                                <w:i/>
                                <w:sz w:val="24"/>
                                <w:szCs w:val="24"/>
                              </w:rPr>
                            </w:pPr>
                          </w:p>
                          <w:p w14:paraId="3CC7455F" w14:textId="77777777" w:rsidR="00C13F18" w:rsidRDefault="00C13F18" w:rsidP="00BB708D">
                            <w:pPr>
                              <w:rPr>
                                <w:i/>
                                <w:sz w:val="24"/>
                                <w:szCs w:val="24"/>
                              </w:rPr>
                            </w:pPr>
                          </w:p>
                          <w:p w14:paraId="43BD2CD2" w14:textId="77777777" w:rsidR="00C13F18" w:rsidRDefault="00C13F18" w:rsidP="00BB708D"/>
                          <w:p w14:paraId="4B6D4FED" w14:textId="77777777" w:rsidR="00C13F18" w:rsidRDefault="00C13F18" w:rsidP="00BB708D"/>
                          <w:p w14:paraId="3BA0168F" w14:textId="77777777" w:rsidR="00C13F18" w:rsidRDefault="00C13F18" w:rsidP="00BB708D"/>
                          <w:p w14:paraId="078E2F2A"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4B40F1C"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AB48F7F" w14:textId="77777777" w:rsidR="00C13F18" w:rsidRDefault="00C13F18" w:rsidP="00BB708D">
                            <w:pPr>
                              <w:pBdr>
                                <w:top w:val="single" w:sz="24" w:space="6" w:color="3D8CAD"/>
                                <w:bottom w:val="single" w:sz="24" w:space="8" w:color="3D8CAD"/>
                              </w:pBdr>
                              <w:spacing w:after="0"/>
                              <w:jc w:val="center"/>
                              <w:rPr>
                                <w:i/>
                                <w:sz w:val="24"/>
                                <w:szCs w:val="24"/>
                              </w:rPr>
                            </w:pPr>
                          </w:p>
                          <w:p w14:paraId="3BF1CB63" w14:textId="77777777" w:rsidR="00C13F18" w:rsidRDefault="00C13F18" w:rsidP="00BB708D">
                            <w:pPr>
                              <w:pBdr>
                                <w:top w:val="single" w:sz="24" w:space="6" w:color="3D8CAD"/>
                                <w:bottom w:val="single" w:sz="24" w:space="8" w:color="3D8CAD"/>
                              </w:pBdr>
                              <w:spacing w:after="0"/>
                              <w:jc w:val="center"/>
                              <w:rPr>
                                <w:i/>
                                <w:sz w:val="24"/>
                                <w:szCs w:val="24"/>
                              </w:rPr>
                            </w:pPr>
                          </w:p>
                          <w:p w14:paraId="46145D0C" w14:textId="77777777" w:rsidR="00C13F18" w:rsidRDefault="00C13F18" w:rsidP="00BB708D">
                            <w:pPr>
                              <w:pBdr>
                                <w:top w:val="single" w:sz="24" w:space="6" w:color="3D8CAD"/>
                                <w:bottom w:val="single" w:sz="24" w:space="8" w:color="3D8CAD"/>
                              </w:pBdr>
                              <w:spacing w:after="0"/>
                              <w:jc w:val="center"/>
                              <w:rPr>
                                <w:i/>
                                <w:sz w:val="24"/>
                                <w:szCs w:val="24"/>
                              </w:rPr>
                            </w:pPr>
                          </w:p>
                          <w:p w14:paraId="16426529" w14:textId="77777777" w:rsidR="00C13F18" w:rsidRDefault="00C13F18" w:rsidP="00BB708D">
                            <w:pPr>
                              <w:pBdr>
                                <w:top w:val="single" w:sz="24" w:space="6" w:color="3D8CAD"/>
                                <w:bottom w:val="single" w:sz="24" w:space="8" w:color="3D8CAD"/>
                              </w:pBdr>
                              <w:spacing w:after="0"/>
                              <w:jc w:val="center"/>
                              <w:rPr>
                                <w:i/>
                                <w:sz w:val="24"/>
                                <w:szCs w:val="24"/>
                              </w:rPr>
                            </w:pPr>
                          </w:p>
                          <w:p w14:paraId="0C2F9A88" w14:textId="77777777" w:rsidR="00C13F18" w:rsidRDefault="00C13F18" w:rsidP="00BB708D">
                            <w:pPr>
                              <w:pBdr>
                                <w:top w:val="single" w:sz="24" w:space="6" w:color="3D8CAD"/>
                                <w:bottom w:val="single" w:sz="24" w:space="8" w:color="3D8CAD"/>
                              </w:pBdr>
                              <w:spacing w:after="0"/>
                              <w:jc w:val="center"/>
                              <w:rPr>
                                <w:i/>
                                <w:sz w:val="24"/>
                                <w:szCs w:val="24"/>
                              </w:rPr>
                            </w:pPr>
                          </w:p>
                          <w:p w14:paraId="19481592" w14:textId="77777777" w:rsidR="00C13F18" w:rsidRDefault="00C13F18" w:rsidP="00BB708D">
                            <w:pPr>
                              <w:pBdr>
                                <w:top w:val="single" w:sz="24" w:space="6" w:color="3D8CAD"/>
                                <w:bottom w:val="single" w:sz="24" w:space="8" w:color="3D8CAD"/>
                              </w:pBdr>
                              <w:spacing w:after="0"/>
                              <w:jc w:val="center"/>
                              <w:rPr>
                                <w:i/>
                                <w:sz w:val="24"/>
                                <w:szCs w:val="24"/>
                              </w:rPr>
                            </w:pPr>
                          </w:p>
                          <w:p w14:paraId="7D70446C" w14:textId="77777777" w:rsidR="00C13F18" w:rsidRDefault="00C13F18" w:rsidP="00BB708D">
                            <w:pPr>
                              <w:pBdr>
                                <w:top w:val="single" w:sz="24" w:space="6" w:color="3D8CAD"/>
                                <w:bottom w:val="single" w:sz="24" w:space="8" w:color="3D8CAD"/>
                              </w:pBdr>
                              <w:spacing w:after="0"/>
                              <w:jc w:val="center"/>
                              <w:rPr>
                                <w:i/>
                                <w:sz w:val="24"/>
                                <w:szCs w:val="24"/>
                              </w:rPr>
                            </w:pPr>
                          </w:p>
                          <w:p w14:paraId="56FDE0E3" w14:textId="77777777" w:rsidR="00C13F18" w:rsidRDefault="00C13F18" w:rsidP="00BB708D">
                            <w:pPr>
                              <w:pBdr>
                                <w:top w:val="single" w:sz="24" w:space="6" w:color="3D8CAD"/>
                                <w:bottom w:val="single" w:sz="24" w:space="8" w:color="3D8CAD"/>
                              </w:pBdr>
                              <w:spacing w:after="0"/>
                              <w:jc w:val="center"/>
                              <w:rPr>
                                <w:i/>
                                <w:sz w:val="24"/>
                                <w:szCs w:val="24"/>
                              </w:rPr>
                            </w:pPr>
                          </w:p>
                          <w:p w14:paraId="64A955D4" w14:textId="77777777" w:rsidR="00C13F18" w:rsidRDefault="00C13F18" w:rsidP="00BB708D">
                            <w:pPr>
                              <w:pBdr>
                                <w:top w:val="single" w:sz="24" w:space="6" w:color="3D8CAD"/>
                                <w:bottom w:val="single" w:sz="24" w:space="8" w:color="3D8CAD"/>
                              </w:pBdr>
                              <w:spacing w:after="0"/>
                              <w:jc w:val="center"/>
                              <w:rPr>
                                <w:i/>
                                <w:sz w:val="24"/>
                                <w:szCs w:val="24"/>
                              </w:rPr>
                            </w:pPr>
                          </w:p>
                          <w:p w14:paraId="4F4E9F66" w14:textId="77777777" w:rsidR="00C13F18" w:rsidRDefault="00C13F18" w:rsidP="00BB708D">
                            <w:pPr>
                              <w:pBdr>
                                <w:top w:val="single" w:sz="24" w:space="6" w:color="3D8CAD"/>
                                <w:bottom w:val="single" w:sz="24" w:space="8" w:color="3D8CAD"/>
                              </w:pBdr>
                              <w:spacing w:after="0"/>
                              <w:jc w:val="center"/>
                              <w:rPr>
                                <w:i/>
                                <w:sz w:val="24"/>
                                <w:szCs w:val="24"/>
                              </w:rPr>
                            </w:pPr>
                          </w:p>
                          <w:p w14:paraId="1645EFCA" w14:textId="77777777" w:rsidR="00C13F18" w:rsidRDefault="00C13F18" w:rsidP="00BB708D">
                            <w:pPr>
                              <w:pBdr>
                                <w:top w:val="single" w:sz="24" w:space="6" w:color="3D8CAD"/>
                                <w:bottom w:val="single" w:sz="24" w:space="8" w:color="3D8CAD"/>
                              </w:pBdr>
                              <w:spacing w:after="0"/>
                              <w:jc w:val="center"/>
                              <w:rPr>
                                <w:i/>
                                <w:sz w:val="24"/>
                                <w:szCs w:val="24"/>
                              </w:rPr>
                            </w:pPr>
                          </w:p>
                          <w:p w14:paraId="140CC2CC" w14:textId="77777777" w:rsidR="00C13F18" w:rsidRDefault="00C13F18" w:rsidP="00BB708D">
                            <w:pPr>
                              <w:pBdr>
                                <w:top w:val="single" w:sz="24" w:space="6" w:color="3D8CAD"/>
                                <w:bottom w:val="single" w:sz="24" w:space="8" w:color="3D8CAD"/>
                              </w:pBdr>
                              <w:spacing w:after="0"/>
                              <w:jc w:val="center"/>
                              <w:rPr>
                                <w:i/>
                                <w:sz w:val="24"/>
                                <w:szCs w:val="24"/>
                              </w:rPr>
                            </w:pPr>
                          </w:p>
                          <w:p w14:paraId="4899B83E" w14:textId="77777777" w:rsidR="00C13F18" w:rsidRDefault="00C13F18" w:rsidP="00BB708D">
                            <w:pPr>
                              <w:pBdr>
                                <w:top w:val="single" w:sz="24" w:space="6" w:color="3D8CAD"/>
                                <w:bottom w:val="single" w:sz="24" w:space="8" w:color="3D8CAD"/>
                              </w:pBdr>
                              <w:spacing w:after="0"/>
                              <w:jc w:val="center"/>
                              <w:rPr>
                                <w:i/>
                                <w:sz w:val="24"/>
                                <w:szCs w:val="24"/>
                              </w:rPr>
                            </w:pPr>
                          </w:p>
                          <w:p w14:paraId="4C3DFBD6" w14:textId="77777777" w:rsidR="00C13F18" w:rsidRDefault="00C13F18" w:rsidP="00BB708D">
                            <w:pPr>
                              <w:pBdr>
                                <w:top w:val="single" w:sz="24" w:space="6" w:color="3D8CAD"/>
                                <w:bottom w:val="single" w:sz="24" w:space="8" w:color="3D8CAD"/>
                              </w:pBdr>
                              <w:spacing w:after="0"/>
                              <w:jc w:val="center"/>
                              <w:rPr>
                                <w:i/>
                                <w:sz w:val="24"/>
                                <w:szCs w:val="24"/>
                              </w:rPr>
                            </w:pPr>
                          </w:p>
                          <w:p w14:paraId="00F32E5E" w14:textId="77777777" w:rsidR="00C13F18" w:rsidRDefault="00C13F18" w:rsidP="00BB708D">
                            <w:pPr>
                              <w:pBdr>
                                <w:top w:val="single" w:sz="24" w:space="6" w:color="3D8CAD"/>
                                <w:bottom w:val="single" w:sz="24" w:space="8" w:color="3D8CAD"/>
                              </w:pBdr>
                              <w:spacing w:after="0"/>
                              <w:jc w:val="center"/>
                              <w:rPr>
                                <w:i/>
                                <w:sz w:val="24"/>
                                <w:szCs w:val="24"/>
                              </w:rPr>
                            </w:pPr>
                          </w:p>
                          <w:p w14:paraId="0C4675AA" w14:textId="77777777" w:rsidR="00C13F18" w:rsidRDefault="00C13F18" w:rsidP="00BB708D">
                            <w:pPr>
                              <w:pBdr>
                                <w:top w:val="single" w:sz="24" w:space="6" w:color="3D8CAD"/>
                                <w:bottom w:val="single" w:sz="24" w:space="8" w:color="3D8CAD"/>
                              </w:pBdr>
                              <w:spacing w:after="0"/>
                              <w:jc w:val="center"/>
                              <w:rPr>
                                <w:i/>
                                <w:sz w:val="24"/>
                                <w:szCs w:val="24"/>
                              </w:rPr>
                            </w:pPr>
                          </w:p>
                          <w:p w14:paraId="061CA001" w14:textId="77777777" w:rsidR="00C13F18" w:rsidRDefault="00C13F18" w:rsidP="00BB708D">
                            <w:pPr>
                              <w:pBdr>
                                <w:top w:val="single" w:sz="24" w:space="6" w:color="3D8CAD"/>
                                <w:bottom w:val="single" w:sz="24" w:space="8" w:color="3D8CAD"/>
                              </w:pBdr>
                              <w:spacing w:after="0"/>
                              <w:jc w:val="center"/>
                              <w:rPr>
                                <w:i/>
                                <w:sz w:val="24"/>
                                <w:szCs w:val="24"/>
                              </w:rPr>
                            </w:pPr>
                          </w:p>
                          <w:p w14:paraId="1332E98C" w14:textId="77777777" w:rsidR="00C13F18" w:rsidRDefault="00C13F18" w:rsidP="00BB708D">
                            <w:pPr>
                              <w:pBdr>
                                <w:top w:val="single" w:sz="24" w:space="6" w:color="3D8CAD"/>
                                <w:bottom w:val="single" w:sz="24" w:space="8" w:color="3D8CAD"/>
                              </w:pBdr>
                              <w:spacing w:after="0"/>
                              <w:jc w:val="center"/>
                              <w:rPr>
                                <w:i/>
                                <w:sz w:val="24"/>
                                <w:szCs w:val="24"/>
                              </w:rPr>
                            </w:pPr>
                          </w:p>
                          <w:p w14:paraId="23364AE8" w14:textId="77777777" w:rsidR="00C13F18" w:rsidRDefault="00C13F18" w:rsidP="00BB708D">
                            <w:pPr>
                              <w:pBdr>
                                <w:top w:val="single" w:sz="24" w:space="6" w:color="3D8CAD"/>
                                <w:bottom w:val="single" w:sz="24" w:space="8" w:color="3D8CAD"/>
                              </w:pBdr>
                              <w:spacing w:after="0"/>
                              <w:jc w:val="center"/>
                              <w:rPr>
                                <w:i/>
                                <w:sz w:val="24"/>
                                <w:szCs w:val="24"/>
                              </w:rPr>
                            </w:pPr>
                          </w:p>
                          <w:p w14:paraId="74E47A76" w14:textId="77777777" w:rsidR="00C13F18" w:rsidRDefault="00C13F18" w:rsidP="00BB708D">
                            <w:pPr>
                              <w:pBdr>
                                <w:top w:val="single" w:sz="24" w:space="6" w:color="3D8CAD"/>
                                <w:bottom w:val="single" w:sz="24" w:space="8" w:color="3D8CAD"/>
                              </w:pBdr>
                              <w:spacing w:after="0"/>
                              <w:jc w:val="center"/>
                              <w:rPr>
                                <w:i/>
                                <w:sz w:val="24"/>
                                <w:szCs w:val="24"/>
                              </w:rPr>
                            </w:pPr>
                          </w:p>
                          <w:p w14:paraId="7C3AF0B2" w14:textId="77777777" w:rsidR="00C13F18" w:rsidRDefault="00C13F18" w:rsidP="00BB708D">
                            <w:pPr>
                              <w:pBdr>
                                <w:top w:val="single" w:sz="24" w:space="6" w:color="3D8CAD"/>
                                <w:bottom w:val="single" w:sz="24" w:space="8" w:color="3D8CAD"/>
                              </w:pBdr>
                              <w:spacing w:after="0"/>
                              <w:jc w:val="center"/>
                              <w:rPr>
                                <w:i/>
                                <w:sz w:val="24"/>
                                <w:szCs w:val="24"/>
                              </w:rPr>
                            </w:pPr>
                          </w:p>
                          <w:p w14:paraId="7C30CD94" w14:textId="77777777" w:rsidR="00C13F18" w:rsidRDefault="00C13F18" w:rsidP="00BB708D">
                            <w:pPr>
                              <w:pBdr>
                                <w:top w:val="single" w:sz="24" w:space="6" w:color="3D8CAD"/>
                                <w:bottom w:val="single" w:sz="24" w:space="8" w:color="3D8CAD"/>
                              </w:pBdr>
                              <w:spacing w:after="0"/>
                              <w:jc w:val="center"/>
                              <w:rPr>
                                <w:i/>
                                <w:sz w:val="24"/>
                                <w:szCs w:val="24"/>
                              </w:rPr>
                            </w:pPr>
                          </w:p>
                          <w:p w14:paraId="774B9CC6" w14:textId="77777777" w:rsidR="00C13F18" w:rsidRDefault="00C13F18" w:rsidP="00BB708D">
                            <w:pPr>
                              <w:pBdr>
                                <w:top w:val="single" w:sz="24" w:space="6" w:color="3D8CAD"/>
                                <w:bottom w:val="single" w:sz="24" w:space="8" w:color="3D8CAD"/>
                              </w:pBdr>
                              <w:spacing w:after="0"/>
                              <w:jc w:val="center"/>
                              <w:rPr>
                                <w:i/>
                                <w:sz w:val="24"/>
                                <w:szCs w:val="24"/>
                              </w:rPr>
                            </w:pPr>
                          </w:p>
                          <w:p w14:paraId="2ACA5B6E" w14:textId="77777777" w:rsidR="00C13F18" w:rsidRDefault="00C13F18" w:rsidP="00BB708D">
                            <w:pPr>
                              <w:pBdr>
                                <w:top w:val="single" w:sz="24" w:space="6" w:color="3D8CAD"/>
                                <w:bottom w:val="single" w:sz="24" w:space="8" w:color="3D8CAD"/>
                              </w:pBdr>
                              <w:spacing w:after="0"/>
                              <w:jc w:val="center"/>
                              <w:rPr>
                                <w:i/>
                                <w:sz w:val="24"/>
                                <w:szCs w:val="24"/>
                              </w:rPr>
                            </w:pPr>
                          </w:p>
                          <w:p w14:paraId="30225C69" w14:textId="77777777" w:rsidR="00C13F18" w:rsidRDefault="00C13F18" w:rsidP="00BB708D">
                            <w:pPr>
                              <w:pBdr>
                                <w:top w:val="single" w:sz="24" w:space="6" w:color="3D8CAD"/>
                                <w:bottom w:val="single" w:sz="24" w:space="8" w:color="3D8CAD"/>
                              </w:pBdr>
                              <w:spacing w:after="0"/>
                              <w:jc w:val="center"/>
                              <w:rPr>
                                <w:i/>
                                <w:sz w:val="24"/>
                                <w:szCs w:val="24"/>
                              </w:rPr>
                            </w:pPr>
                          </w:p>
                          <w:p w14:paraId="313FECA1" w14:textId="77777777" w:rsidR="00C13F18" w:rsidRDefault="00C13F18" w:rsidP="00BB708D">
                            <w:pPr>
                              <w:pBdr>
                                <w:top w:val="single" w:sz="24" w:space="6" w:color="3D8CAD"/>
                                <w:bottom w:val="single" w:sz="24" w:space="8" w:color="3D8CAD"/>
                              </w:pBdr>
                              <w:spacing w:after="0"/>
                              <w:jc w:val="center"/>
                              <w:rPr>
                                <w:i/>
                                <w:sz w:val="24"/>
                                <w:szCs w:val="24"/>
                              </w:rPr>
                            </w:pPr>
                          </w:p>
                          <w:p w14:paraId="7C65B713" w14:textId="77777777" w:rsidR="00C13F18" w:rsidRDefault="00C13F18" w:rsidP="00BB708D">
                            <w:pPr>
                              <w:pBdr>
                                <w:top w:val="single" w:sz="24" w:space="6" w:color="3D8CAD"/>
                                <w:bottom w:val="single" w:sz="24" w:space="8" w:color="3D8CAD"/>
                              </w:pBdr>
                              <w:spacing w:after="0"/>
                              <w:jc w:val="center"/>
                              <w:rPr>
                                <w:i/>
                                <w:sz w:val="24"/>
                                <w:szCs w:val="24"/>
                              </w:rPr>
                            </w:pPr>
                          </w:p>
                          <w:p w14:paraId="652D44E4" w14:textId="77777777" w:rsidR="00C13F18" w:rsidRDefault="00C13F18" w:rsidP="00BB708D">
                            <w:pPr>
                              <w:pBdr>
                                <w:top w:val="single" w:sz="24" w:space="6" w:color="3D8CAD"/>
                                <w:bottom w:val="single" w:sz="24" w:space="8" w:color="3D8CAD"/>
                              </w:pBdr>
                              <w:spacing w:after="0"/>
                              <w:jc w:val="center"/>
                              <w:rPr>
                                <w:i/>
                                <w:sz w:val="24"/>
                                <w:szCs w:val="24"/>
                              </w:rPr>
                            </w:pPr>
                          </w:p>
                          <w:p w14:paraId="14B8DBBD" w14:textId="77777777" w:rsidR="00C13F18" w:rsidRDefault="00C13F18" w:rsidP="00BB708D">
                            <w:pPr>
                              <w:pBdr>
                                <w:top w:val="single" w:sz="24" w:space="6" w:color="3D8CAD"/>
                                <w:bottom w:val="single" w:sz="24" w:space="8" w:color="3D8CAD"/>
                              </w:pBdr>
                              <w:spacing w:after="0"/>
                              <w:jc w:val="center"/>
                              <w:rPr>
                                <w:i/>
                                <w:sz w:val="24"/>
                                <w:szCs w:val="24"/>
                              </w:rPr>
                            </w:pPr>
                          </w:p>
                        </w:txbxContent>
                      </wps:txbx>
                      <wps:bodyPr rot="0" vert="horz" wrap="square" lIns="91440" tIns="45720" rIns="91440" bIns="45720" anchor="t" anchorCtr="0" upright="1">
                        <a:noAutofit/>
                      </wps:bodyPr>
                    </wps:wsp>
                  </a:graphicData>
                </a:graphic>
              </wp:inline>
            </w:drawing>
          </mc:Choice>
          <mc:Fallback>
            <w:pict>
              <v:shape w14:anchorId="63D0398D" id="Text Box 1866051640" o:spid="_x0000_s1035" type="#_x0000_t202" style="width:439pt;height:74.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JTmU4wEAAKgDAAAOAAAAZHJzL2Uyb0RvYy54bWysU1Fv0zAQfkfiP1h+p0lLs7Go6TQ2DSGN&#10;gTT4AY5jJxaJz5zdJuXXc3a6rsAb4sXy3Tnffd93l831NPRsr9AbsBVfLnLOlJXQGNtW/NvX+zfv&#10;OPNB2Eb0YFXFD8rz6+3rV5vRlWoFHfSNQkYg1pejq3gXgiuzzMtODcIvwClLRQ04iEAhtlmDYiT0&#10;oc9WeX6RjYCNQ5DKe8rezUW+TfhaKxk+a+1VYH3FiVtIJ6azjme23YiyReE6I480xD+wGISx1PQE&#10;dSeCYDs0f0ENRiJ40GEhYchAayNV0kBqlvkfap464VTSQuZ4d7LJ/z9Y+bh/cl+Qhek9TDTAJMK7&#10;B5DfPbNw2wnbqhtEGDslGmq8jJZlo/Pl8dNotS99BKnHT9DQkMUuQAKaNA7RFdLJCJ0GcDiZrqbA&#10;JCWL4rJ4m1NJUu2qyPPVRWohyuevHfrwQcHA4qXiSENN6GL/4ENkI8rnJ7GZhXvT92mwvf0tQQ9j&#10;JrGPhGfqYaonZhpqHvtGMTU0B5KDMK8LrTddOsCfnI20KhX3P3YCFWf9R0uWXC3X67hbKVgXlysK&#10;8LxSn1eElQRV8cDZfL0N8z7uHJq2o07zECzckI3aJIUvrI70aR2S8OPqxn07j9Orlx9s+wsAAP//&#10;AwBQSwMEFAAGAAgAAAAhAD1KU4DZAAAABQEAAA8AAABkcnMvZG93bnJldi54bWxMj0FLw0AQhe+C&#10;/2EZwZudVWpNYzZFFK+KVQu9bbPTJJidDdltE/+9o5d6GXi8x5vvFavJd+pIQ2wDG7ieaVDEVXAt&#10;1wY+3p+vMlAxWXa2C0wGvinCqjw/K2zuwshvdFynWkkJx9waaFLqc8RYNeRtnIWeWLx9GLxNIoca&#10;3WBHKfcd3mi9QG9blg+N7emxoeprffAGPl/2281cv9ZP/rYfw6SR/RKNubyYHu5BJZrSKQy/+IIO&#10;pTDtwoFdVJ0BGZL+rnjZXSZyJ6H5cgFYFvifvvwBAAD//wMAUEsBAi0AFAAGAAgAAAAhALaDOJL+&#10;AAAA4QEAABMAAAAAAAAAAAAAAAAAAAAAAFtDb250ZW50X1R5cGVzXS54bWxQSwECLQAUAAYACAAA&#10;ACEAOP0h/9YAAACUAQAACwAAAAAAAAAAAAAAAAAvAQAAX3JlbHMvLnJlbHNQSwECLQAUAAYACAAA&#10;ACEA9iU5lOMBAACoAwAADgAAAAAAAAAAAAAAAAAuAgAAZHJzL2Uyb0RvYy54bWxQSwECLQAUAAYA&#10;CAAAACEAPUpTgNkAAAAFAQAADwAAAAAAAAAAAAAAAAA9BAAAZHJzL2Rvd25yZXYueG1sUEsFBgAA&#10;AAAEAAQA8wAAAEMFAAAAAA==&#10;" filled="f" stroked="f">
                <v:textbox>
                  <w:txbxContent>
                    <w:p w14:paraId="727708E0" w14:textId="77777777" w:rsidR="00C13F18"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There is a clear need for further Professional Development in this space to support teachers and the broader school network to elevate a basic level of understanding of MTSS and to build their capacity to work in and across multi-disciplinary teams.</w:t>
                      </w:r>
                    </w:p>
                    <w:p w14:paraId="5B9C70CF" w14:textId="77777777" w:rsidR="00C13F18" w:rsidRDefault="00C13F18" w:rsidP="00BB708D"/>
                    <w:p w14:paraId="1BA0A3B9"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CB5A09B"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5EDF678C"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B944ED6"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43A12D93"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195E4555" w14:textId="77777777" w:rsidR="00C13F18" w:rsidRDefault="00C13F18" w:rsidP="00BB708D">
                      <w:pPr>
                        <w:pBdr>
                          <w:top w:val="single" w:sz="24" w:space="6" w:color="3D8CAD"/>
                          <w:bottom w:val="single" w:sz="24" w:space="8" w:color="3D8CAD"/>
                        </w:pBdr>
                        <w:spacing w:after="0"/>
                        <w:jc w:val="center"/>
                        <w:rPr>
                          <w:i/>
                          <w:sz w:val="24"/>
                          <w:szCs w:val="24"/>
                        </w:rPr>
                      </w:pPr>
                    </w:p>
                    <w:p w14:paraId="50969B0E" w14:textId="77777777" w:rsidR="00C13F18" w:rsidRDefault="00C13F18" w:rsidP="00BB708D">
                      <w:pPr>
                        <w:pBdr>
                          <w:top w:val="single" w:sz="24" w:space="6" w:color="3D8CAD"/>
                          <w:bottom w:val="single" w:sz="24" w:space="8" w:color="3D8CAD"/>
                        </w:pBdr>
                        <w:spacing w:after="0"/>
                        <w:jc w:val="center"/>
                        <w:rPr>
                          <w:i/>
                          <w:sz w:val="24"/>
                          <w:szCs w:val="24"/>
                        </w:rPr>
                      </w:pPr>
                    </w:p>
                    <w:p w14:paraId="3CC7455F" w14:textId="77777777" w:rsidR="00C13F18" w:rsidRDefault="00C13F18" w:rsidP="00BB708D">
                      <w:pPr>
                        <w:rPr>
                          <w:i/>
                          <w:sz w:val="24"/>
                          <w:szCs w:val="24"/>
                        </w:rPr>
                      </w:pPr>
                    </w:p>
                    <w:p w14:paraId="43BD2CD2" w14:textId="77777777" w:rsidR="00C13F18" w:rsidRDefault="00C13F18" w:rsidP="00BB708D"/>
                    <w:p w14:paraId="4B6D4FED" w14:textId="77777777" w:rsidR="00C13F18" w:rsidRDefault="00C13F18" w:rsidP="00BB708D"/>
                    <w:p w14:paraId="3BA0168F" w14:textId="77777777" w:rsidR="00C13F18" w:rsidRDefault="00C13F18" w:rsidP="00BB708D"/>
                    <w:p w14:paraId="078E2F2A"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74B40F1C" w14:textId="77777777" w:rsidR="00C13F18" w:rsidRDefault="00C13F18" w:rsidP="00BB708D">
                      <w:pPr>
                        <w:pBdr>
                          <w:top w:val="single" w:sz="24" w:space="6" w:color="3D8CAD"/>
                          <w:bottom w:val="single" w:sz="24" w:space="8" w:color="3D8CAD"/>
                        </w:pBdr>
                        <w:spacing w:after="0"/>
                        <w:jc w:val="center"/>
                        <w:rPr>
                          <w:i/>
                          <w:color w:val="3D8CAD"/>
                          <w:sz w:val="24"/>
                          <w:szCs w:val="24"/>
                        </w:rPr>
                      </w:pPr>
                    </w:p>
                    <w:p w14:paraId="3AB48F7F" w14:textId="77777777" w:rsidR="00C13F18" w:rsidRDefault="00C13F18" w:rsidP="00BB708D">
                      <w:pPr>
                        <w:pBdr>
                          <w:top w:val="single" w:sz="24" w:space="6" w:color="3D8CAD"/>
                          <w:bottom w:val="single" w:sz="24" w:space="8" w:color="3D8CAD"/>
                        </w:pBdr>
                        <w:spacing w:after="0"/>
                        <w:jc w:val="center"/>
                        <w:rPr>
                          <w:i/>
                          <w:sz w:val="24"/>
                          <w:szCs w:val="24"/>
                        </w:rPr>
                      </w:pPr>
                    </w:p>
                    <w:p w14:paraId="3BF1CB63" w14:textId="77777777" w:rsidR="00C13F18" w:rsidRDefault="00C13F18" w:rsidP="00BB708D">
                      <w:pPr>
                        <w:pBdr>
                          <w:top w:val="single" w:sz="24" w:space="6" w:color="3D8CAD"/>
                          <w:bottom w:val="single" w:sz="24" w:space="8" w:color="3D8CAD"/>
                        </w:pBdr>
                        <w:spacing w:after="0"/>
                        <w:jc w:val="center"/>
                        <w:rPr>
                          <w:i/>
                          <w:sz w:val="24"/>
                          <w:szCs w:val="24"/>
                        </w:rPr>
                      </w:pPr>
                    </w:p>
                    <w:p w14:paraId="46145D0C" w14:textId="77777777" w:rsidR="00C13F18" w:rsidRDefault="00C13F18" w:rsidP="00BB708D">
                      <w:pPr>
                        <w:pBdr>
                          <w:top w:val="single" w:sz="24" w:space="6" w:color="3D8CAD"/>
                          <w:bottom w:val="single" w:sz="24" w:space="8" w:color="3D8CAD"/>
                        </w:pBdr>
                        <w:spacing w:after="0"/>
                        <w:jc w:val="center"/>
                        <w:rPr>
                          <w:i/>
                          <w:sz w:val="24"/>
                          <w:szCs w:val="24"/>
                        </w:rPr>
                      </w:pPr>
                    </w:p>
                    <w:p w14:paraId="16426529" w14:textId="77777777" w:rsidR="00C13F18" w:rsidRDefault="00C13F18" w:rsidP="00BB708D">
                      <w:pPr>
                        <w:pBdr>
                          <w:top w:val="single" w:sz="24" w:space="6" w:color="3D8CAD"/>
                          <w:bottom w:val="single" w:sz="24" w:space="8" w:color="3D8CAD"/>
                        </w:pBdr>
                        <w:spacing w:after="0"/>
                        <w:jc w:val="center"/>
                        <w:rPr>
                          <w:i/>
                          <w:sz w:val="24"/>
                          <w:szCs w:val="24"/>
                        </w:rPr>
                      </w:pPr>
                    </w:p>
                    <w:p w14:paraId="0C2F9A88" w14:textId="77777777" w:rsidR="00C13F18" w:rsidRDefault="00C13F18" w:rsidP="00BB708D">
                      <w:pPr>
                        <w:pBdr>
                          <w:top w:val="single" w:sz="24" w:space="6" w:color="3D8CAD"/>
                          <w:bottom w:val="single" w:sz="24" w:space="8" w:color="3D8CAD"/>
                        </w:pBdr>
                        <w:spacing w:after="0"/>
                        <w:jc w:val="center"/>
                        <w:rPr>
                          <w:i/>
                          <w:sz w:val="24"/>
                          <w:szCs w:val="24"/>
                        </w:rPr>
                      </w:pPr>
                    </w:p>
                    <w:p w14:paraId="19481592" w14:textId="77777777" w:rsidR="00C13F18" w:rsidRDefault="00C13F18" w:rsidP="00BB708D">
                      <w:pPr>
                        <w:pBdr>
                          <w:top w:val="single" w:sz="24" w:space="6" w:color="3D8CAD"/>
                          <w:bottom w:val="single" w:sz="24" w:space="8" w:color="3D8CAD"/>
                        </w:pBdr>
                        <w:spacing w:after="0"/>
                        <w:jc w:val="center"/>
                        <w:rPr>
                          <w:i/>
                          <w:sz w:val="24"/>
                          <w:szCs w:val="24"/>
                        </w:rPr>
                      </w:pPr>
                    </w:p>
                    <w:p w14:paraId="7D70446C" w14:textId="77777777" w:rsidR="00C13F18" w:rsidRDefault="00C13F18" w:rsidP="00BB708D">
                      <w:pPr>
                        <w:pBdr>
                          <w:top w:val="single" w:sz="24" w:space="6" w:color="3D8CAD"/>
                          <w:bottom w:val="single" w:sz="24" w:space="8" w:color="3D8CAD"/>
                        </w:pBdr>
                        <w:spacing w:after="0"/>
                        <w:jc w:val="center"/>
                        <w:rPr>
                          <w:i/>
                          <w:sz w:val="24"/>
                          <w:szCs w:val="24"/>
                        </w:rPr>
                      </w:pPr>
                    </w:p>
                    <w:p w14:paraId="56FDE0E3" w14:textId="77777777" w:rsidR="00C13F18" w:rsidRDefault="00C13F18" w:rsidP="00BB708D">
                      <w:pPr>
                        <w:pBdr>
                          <w:top w:val="single" w:sz="24" w:space="6" w:color="3D8CAD"/>
                          <w:bottom w:val="single" w:sz="24" w:space="8" w:color="3D8CAD"/>
                        </w:pBdr>
                        <w:spacing w:after="0"/>
                        <w:jc w:val="center"/>
                        <w:rPr>
                          <w:i/>
                          <w:sz w:val="24"/>
                          <w:szCs w:val="24"/>
                        </w:rPr>
                      </w:pPr>
                    </w:p>
                    <w:p w14:paraId="64A955D4" w14:textId="77777777" w:rsidR="00C13F18" w:rsidRDefault="00C13F18" w:rsidP="00BB708D">
                      <w:pPr>
                        <w:pBdr>
                          <w:top w:val="single" w:sz="24" w:space="6" w:color="3D8CAD"/>
                          <w:bottom w:val="single" w:sz="24" w:space="8" w:color="3D8CAD"/>
                        </w:pBdr>
                        <w:spacing w:after="0"/>
                        <w:jc w:val="center"/>
                        <w:rPr>
                          <w:i/>
                          <w:sz w:val="24"/>
                          <w:szCs w:val="24"/>
                        </w:rPr>
                      </w:pPr>
                    </w:p>
                    <w:p w14:paraId="4F4E9F66" w14:textId="77777777" w:rsidR="00C13F18" w:rsidRDefault="00C13F18" w:rsidP="00BB708D">
                      <w:pPr>
                        <w:pBdr>
                          <w:top w:val="single" w:sz="24" w:space="6" w:color="3D8CAD"/>
                          <w:bottom w:val="single" w:sz="24" w:space="8" w:color="3D8CAD"/>
                        </w:pBdr>
                        <w:spacing w:after="0"/>
                        <w:jc w:val="center"/>
                        <w:rPr>
                          <w:i/>
                          <w:sz w:val="24"/>
                          <w:szCs w:val="24"/>
                        </w:rPr>
                      </w:pPr>
                    </w:p>
                    <w:p w14:paraId="1645EFCA" w14:textId="77777777" w:rsidR="00C13F18" w:rsidRDefault="00C13F18" w:rsidP="00BB708D">
                      <w:pPr>
                        <w:pBdr>
                          <w:top w:val="single" w:sz="24" w:space="6" w:color="3D8CAD"/>
                          <w:bottom w:val="single" w:sz="24" w:space="8" w:color="3D8CAD"/>
                        </w:pBdr>
                        <w:spacing w:after="0"/>
                        <w:jc w:val="center"/>
                        <w:rPr>
                          <w:i/>
                          <w:sz w:val="24"/>
                          <w:szCs w:val="24"/>
                        </w:rPr>
                      </w:pPr>
                    </w:p>
                    <w:p w14:paraId="140CC2CC" w14:textId="77777777" w:rsidR="00C13F18" w:rsidRDefault="00C13F18" w:rsidP="00BB708D">
                      <w:pPr>
                        <w:pBdr>
                          <w:top w:val="single" w:sz="24" w:space="6" w:color="3D8CAD"/>
                          <w:bottom w:val="single" w:sz="24" w:space="8" w:color="3D8CAD"/>
                        </w:pBdr>
                        <w:spacing w:after="0"/>
                        <w:jc w:val="center"/>
                        <w:rPr>
                          <w:i/>
                          <w:sz w:val="24"/>
                          <w:szCs w:val="24"/>
                        </w:rPr>
                      </w:pPr>
                    </w:p>
                    <w:p w14:paraId="4899B83E" w14:textId="77777777" w:rsidR="00C13F18" w:rsidRDefault="00C13F18" w:rsidP="00BB708D">
                      <w:pPr>
                        <w:pBdr>
                          <w:top w:val="single" w:sz="24" w:space="6" w:color="3D8CAD"/>
                          <w:bottom w:val="single" w:sz="24" w:space="8" w:color="3D8CAD"/>
                        </w:pBdr>
                        <w:spacing w:after="0"/>
                        <w:jc w:val="center"/>
                        <w:rPr>
                          <w:i/>
                          <w:sz w:val="24"/>
                          <w:szCs w:val="24"/>
                        </w:rPr>
                      </w:pPr>
                    </w:p>
                    <w:p w14:paraId="4C3DFBD6" w14:textId="77777777" w:rsidR="00C13F18" w:rsidRDefault="00C13F18" w:rsidP="00BB708D">
                      <w:pPr>
                        <w:pBdr>
                          <w:top w:val="single" w:sz="24" w:space="6" w:color="3D8CAD"/>
                          <w:bottom w:val="single" w:sz="24" w:space="8" w:color="3D8CAD"/>
                        </w:pBdr>
                        <w:spacing w:after="0"/>
                        <w:jc w:val="center"/>
                        <w:rPr>
                          <w:i/>
                          <w:sz w:val="24"/>
                          <w:szCs w:val="24"/>
                        </w:rPr>
                      </w:pPr>
                    </w:p>
                    <w:p w14:paraId="00F32E5E" w14:textId="77777777" w:rsidR="00C13F18" w:rsidRDefault="00C13F18" w:rsidP="00BB708D">
                      <w:pPr>
                        <w:pBdr>
                          <w:top w:val="single" w:sz="24" w:space="6" w:color="3D8CAD"/>
                          <w:bottom w:val="single" w:sz="24" w:space="8" w:color="3D8CAD"/>
                        </w:pBdr>
                        <w:spacing w:after="0"/>
                        <w:jc w:val="center"/>
                        <w:rPr>
                          <w:i/>
                          <w:sz w:val="24"/>
                          <w:szCs w:val="24"/>
                        </w:rPr>
                      </w:pPr>
                    </w:p>
                    <w:p w14:paraId="0C4675AA" w14:textId="77777777" w:rsidR="00C13F18" w:rsidRDefault="00C13F18" w:rsidP="00BB708D">
                      <w:pPr>
                        <w:pBdr>
                          <w:top w:val="single" w:sz="24" w:space="6" w:color="3D8CAD"/>
                          <w:bottom w:val="single" w:sz="24" w:space="8" w:color="3D8CAD"/>
                        </w:pBdr>
                        <w:spacing w:after="0"/>
                        <w:jc w:val="center"/>
                        <w:rPr>
                          <w:i/>
                          <w:sz w:val="24"/>
                          <w:szCs w:val="24"/>
                        </w:rPr>
                      </w:pPr>
                    </w:p>
                    <w:p w14:paraId="061CA001" w14:textId="77777777" w:rsidR="00C13F18" w:rsidRDefault="00C13F18" w:rsidP="00BB708D">
                      <w:pPr>
                        <w:pBdr>
                          <w:top w:val="single" w:sz="24" w:space="6" w:color="3D8CAD"/>
                          <w:bottom w:val="single" w:sz="24" w:space="8" w:color="3D8CAD"/>
                        </w:pBdr>
                        <w:spacing w:after="0"/>
                        <w:jc w:val="center"/>
                        <w:rPr>
                          <w:i/>
                          <w:sz w:val="24"/>
                          <w:szCs w:val="24"/>
                        </w:rPr>
                      </w:pPr>
                    </w:p>
                    <w:p w14:paraId="1332E98C" w14:textId="77777777" w:rsidR="00C13F18" w:rsidRDefault="00C13F18" w:rsidP="00BB708D">
                      <w:pPr>
                        <w:pBdr>
                          <w:top w:val="single" w:sz="24" w:space="6" w:color="3D8CAD"/>
                          <w:bottom w:val="single" w:sz="24" w:space="8" w:color="3D8CAD"/>
                        </w:pBdr>
                        <w:spacing w:after="0"/>
                        <w:jc w:val="center"/>
                        <w:rPr>
                          <w:i/>
                          <w:sz w:val="24"/>
                          <w:szCs w:val="24"/>
                        </w:rPr>
                      </w:pPr>
                    </w:p>
                    <w:p w14:paraId="23364AE8" w14:textId="77777777" w:rsidR="00C13F18" w:rsidRDefault="00C13F18" w:rsidP="00BB708D">
                      <w:pPr>
                        <w:pBdr>
                          <w:top w:val="single" w:sz="24" w:space="6" w:color="3D8CAD"/>
                          <w:bottom w:val="single" w:sz="24" w:space="8" w:color="3D8CAD"/>
                        </w:pBdr>
                        <w:spacing w:after="0"/>
                        <w:jc w:val="center"/>
                        <w:rPr>
                          <w:i/>
                          <w:sz w:val="24"/>
                          <w:szCs w:val="24"/>
                        </w:rPr>
                      </w:pPr>
                    </w:p>
                    <w:p w14:paraId="74E47A76" w14:textId="77777777" w:rsidR="00C13F18" w:rsidRDefault="00C13F18" w:rsidP="00BB708D">
                      <w:pPr>
                        <w:pBdr>
                          <w:top w:val="single" w:sz="24" w:space="6" w:color="3D8CAD"/>
                          <w:bottom w:val="single" w:sz="24" w:space="8" w:color="3D8CAD"/>
                        </w:pBdr>
                        <w:spacing w:after="0"/>
                        <w:jc w:val="center"/>
                        <w:rPr>
                          <w:i/>
                          <w:sz w:val="24"/>
                          <w:szCs w:val="24"/>
                        </w:rPr>
                      </w:pPr>
                    </w:p>
                    <w:p w14:paraId="7C3AF0B2" w14:textId="77777777" w:rsidR="00C13F18" w:rsidRDefault="00C13F18" w:rsidP="00BB708D">
                      <w:pPr>
                        <w:pBdr>
                          <w:top w:val="single" w:sz="24" w:space="6" w:color="3D8CAD"/>
                          <w:bottom w:val="single" w:sz="24" w:space="8" w:color="3D8CAD"/>
                        </w:pBdr>
                        <w:spacing w:after="0"/>
                        <w:jc w:val="center"/>
                        <w:rPr>
                          <w:i/>
                          <w:sz w:val="24"/>
                          <w:szCs w:val="24"/>
                        </w:rPr>
                      </w:pPr>
                    </w:p>
                    <w:p w14:paraId="7C30CD94" w14:textId="77777777" w:rsidR="00C13F18" w:rsidRDefault="00C13F18" w:rsidP="00BB708D">
                      <w:pPr>
                        <w:pBdr>
                          <w:top w:val="single" w:sz="24" w:space="6" w:color="3D8CAD"/>
                          <w:bottom w:val="single" w:sz="24" w:space="8" w:color="3D8CAD"/>
                        </w:pBdr>
                        <w:spacing w:after="0"/>
                        <w:jc w:val="center"/>
                        <w:rPr>
                          <w:i/>
                          <w:sz w:val="24"/>
                          <w:szCs w:val="24"/>
                        </w:rPr>
                      </w:pPr>
                    </w:p>
                    <w:p w14:paraId="774B9CC6" w14:textId="77777777" w:rsidR="00C13F18" w:rsidRDefault="00C13F18" w:rsidP="00BB708D">
                      <w:pPr>
                        <w:pBdr>
                          <w:top w:val="single" w:sz="24" w:space="6" w:color="3D8CAD"/>
                          <w:bottom w:val="single" w:sz="24" w:space="8" w:color="3D8CAD"/>
                        </w:pBdr>
                        <w:spacing w:after="0"/>
                        <w:jc w:val="center"/>
                        <w:rPr>
                          <w:i/>
                          <w:sz w:val="24"/>
                          <w:szCs w:val="24"/>
                        </w:rPr>
                      </w:pPr>
                    </w:p>
                    <w:p w14:paraId="2ACA5B6E" w14:textId="77777777" w:rsidR="00C13F18" w:rsidRDefault="00C13F18" w:rsidP="00BB708D">
                      <w:pPr>
                        <w:pBdr>
                          <w:top w:val="single" w:sz="24" w:space="6" w:color="3D8CAD"/>
                          <w:bottom w:val="single" w:sz="24" w:space="8" w:color="3D8CAD"/>
                        </w:pBdr>
                        <w:spacing w:after="0"/>
                        <w:jc w:val="center"/>
                        <w:rPr>
                          <w:i/>
                          <w:sz w:val="24"/>
                          <w:szCs w:val="24"/>
                        </w:rPr>
                      </w:pPr>
                    </w:p>
                    <w:p w14:paraId="30225C69" w14:textId="77777777" w:rsidR="00C13F18" w:rsidRDefault="00C13F18" w:rsidP="00BB708D">
                      <w:pPr>
                        <w:pBdr>
                          <w:top w:val="single" w:sz="24" w:space="6" w:color="3D8CAD"/>
                          <w:bottom w:val="single" w:sz="24" w:space="8" w:color="3D8CAD"/>
                        </w:pBdr>
                        <w:spacing w:after="0"/>
                        <w:jc w:val="center"/>
                        <w:rPr>
                          <w:i/>
                          <w:sz w:val="24"/>
                          <w:szCs w:val="24"/>
                        </w:rPr>
                      </w:pPr>
                    </w:p>
                    <w:p w14:paraId="313FECA1" w14:textId="77777777" w:rsidR="00C13F18" w:rsidRDefault="00C13F18" w:rsidP="00BB708D">
                      <w:pPr>
                        <w:pBdr>
                          <w:top w:val="single" w:sz="24" w:space="6" w:color="3D8CAD"/>
                          <w:bottom w:val="single" w:sz="24" w:space="8" w:color="3D8CAD"/>
                        </w:pBdr>
                        <w:spacing w:after="0"/>
                        <w:jc w:val="center"/>
                        <w:rPr>
                          <w:i/>
                          <w:sz w:val="24"/>
                          <w:szCs w:val="24"/>
                        </w:rPr>
                      </w:pPr>
                    </w:p>
                    <w:p w14:paraId="7C65B713" w14:textId="77777777" w:rsidR="00C13F18" w:rsidRDefault="00C13F18" w:rsidP="00BB708D">
                      <w:pPr>
                        <w:pBdr>
                          <w:top w:val="single" w:sz="24" w:space="6" w:color="3D8CAD"/>
                          <w:bottom w:val="single" w:sz="24" w:space="8" w:color="3D8CAD"/>
                        </w:pBdr>
                        <w:spacing w:after="0"/>
                        <w:jc w:val="center"/>
                        <w:rPr>
                          <w:i/>
                          <w:sz w:val="24"/>
                          <w:szCs w:val="24"/>
                        </w:rPr>
                      </w:pPr>
                    </w:p>
                    <w:p w14:paraId="652D44E4" w14:textId="77777777" w:rsidR="00C13F18" w:rsidRDefault="00C13F18" w:rsidP="00BB708D">
                      <w:pPr>
                        <w:pBdr>
                          <w:top w:val="single" w:sz="24" w:space="6" w:color="3D8CAD"/>
                          <w:bottom w:val="single" w:sz="24" w:space="8" w:color="3D8CAD"/>
                        </w:pBdr>
                        <w:spacing w:after="0"/>
                        <w:jc w:val="center"/>
                        <w:rPr>
                          <w:i/>
                          <w:sz w:val="24"/>
                          <w:szCs w:val="24"/>
                        </w:rPr>
                      </w:pPr>
                    </w:p>
                    <w:p w14:paraId="14B8DBBD" w14:textId="77777777" w:rsidR="00C13F18" w:rsidRDefault="00C13F18" w:rsidP="00BB708D">
                      <w:pPr>
                        <w:pBdr>
                          <w:top w:val="single" w:sz="24" w:space="6" w:color="3D8CAD"/>
                          <w:bottom w:val="single" w:sz="24" w:space="8" w:color="3D8CAD"/>
                        </w:pBdr>
                        <w:spacing w:after="0"/>
                        <w:jc w:val="center"/>
                        <w:rPr>
                          <w:i/>
                          <w:sz w:val="24"/>
                          <w:szCs w:val="24"/>
                        </w:rPr>
                      </w:pPr>
                    </w:p>
                  </w:txbxContent>
                </v:textbox>
                <w10:anchorlock/>
              </v:shape>
            </w:pict>
          </mc:Fallback>
        </mc:AlternateContent>
      </w:r>
    </w:p>
    <w:p w14:paraId="5C2B391A" w14:textId="77777777" w:rsidR="00C13F18" w:rsidRDefault="00C13F18" w:rsidP="00BB708D">
      <w:pPr>
        <w:spacing w:after="0" w:line="240" w:lineRule="auto"/>
        <w:jc w:val="right"/>
        <w:rPr>
          <w:rFonts w:ascii="Calibri" w:eastAsia="Calibri" w:hAnsi="Calibri" w:cs="Calibri"/>
          <w:i/>
          <w:color w:val="3D8CAD"/>
        </w:rPr>
      </w:pPr>
      <w:r w:rsidRPr="001B2ADE">
        <w:rPr>
          <w:rFonts w:ascii="Calibri" w:eastAsia="Calibri" w:hAnsi="Calibri" w:cs="Calibri"/>
          <w:i/>
          <w:color w:val="3D8CAD"/>
        </w:rPr>
        <w:t>Flinders University</w:t>
      </w:r>
    </w:p>
    <w:p w14:paraId="013A93D5" w14:textId="77777777" w:rsidR="00C13F18" w:rsidRDefault="00C13F18" w:rsidP="00BB708D">
      <w:pPr>
        <w:rPr>
          <w:rFonts w:ascii="Calibri" w:eastAsia="Calibri" w:hAnsi="Calibri" w:cs="Calibri"/>
          <w:color w:val="000000"/>
          <w:shd w:val="clear" w:color="auto" w:fill="FFFFFF"/>
        </w:rPr>
      </w:pPr>
    </w:p>
    <w:p w14:paraId="3F460FBF" w14:textId="77777777" w:rsidR="00C13F18" w:rsidRDefault="00C13F18" w:rsidP="00BB708D">
      <w:pPr>
        <w:rPr>
          <w:rFonts w:ascii="Calibri" w:eastAsia="Calibri" w:hAnsi="Calibri" w:cs="Calibri"/>
          <w:color w:val="000000"/>
        </w:rPr>
      </w:pPr>
      <w:r w:rsidRPr="001B2ADE">
        <w:rPr>
          <w:rFonts w:ascii="Calibri" w:eastAsia="Calibri" w:hAnsi="Calibri" w:cs="Calibri"/>
          <w:color w:val="000000"/>
          <w:shd w:val="clear" w:color="auto" w:fill="FFFFFF"/>
        </w:rPr>
        <w:t xml:space="preserve">This could be achieved through the development of an accreditation framework for professional development. This framework should be accompanied by </w:t>
      </w:r>
      <w:r w:rsidRPr="00C27AFD">
        <w:rPr>
          <w:rFonts w:ascii="Calibri" w:eastAsia="Calibri" w:hAnsi="Calibri" w:cs="Calibri"/>
          <w:color w:val="000000"/>
        </w:rPr>
        <w:t xml:space="preserve">increased investment in </w:t>
      </w:r>
      <w:r w:rsidRPr="001B2ADE">
        <w:rPr>
          <w:rFonts w:ascii="Calibri" w:eastAsia="Calibri" w:hAnsi="Calibri" w:cs="Calibri"/>
          <w:color w:val="000000"/>
          <w:shd w:val="clear" w:color="auto" w:fill="FFFFFF"/>
        </w:rPr>
        <w:t>quality</w:t>
      </w:r>
      <w:r>
        <w:rPr>
          <w:rFonts w:ascii="Calibri" w:eastAsia="Calibri" w:hAnsi="Calibri" w:cs="Calibri"/>
          <w:color w:val="000000"/>
          <w:shd w:val="clear" w:color="auto" w:fill="FFFFFF"/>
        </w:rPr>
        <w:t>-</w:t>
      </w:r>
      <w:r w:rsidRPr="001B2ADE">
        <w:rPr>
          <w:rFonts w:ascii="Calibri" w:eastAsia="Calibri" w:hAnsi="Calibri" w:cs="Calibri"/>
          <w:color w:val="000000"/>
          <w:shd w:val="clear" w:color="auto" w:fill="FFFFFF"/>
        </w:rPr>
        <w:t>assur</w:t>
      </w:r>
      <w:r w:rsidRPr="00C27AFD">
        <w:rPr>
          <w:rFonts w:ascii="Calibri" w:eastAsia="Calibri" w:hAnsi="Calibri" w:cs="Calibri"/>
          <w:color w:val="000000"/>
        </w:rPr>
        <w:t>ed</w:t>
      </w:r>
      <w:r w:rsidRPr="001B2ADE">
        <w:rPr>
          <w:rFonts w:ascii="Calibri" w:eastAsia="Calibri" w:hAnsi="Calibri" w:cs="Calibri"/>
          <w:color w:val="000000"/>
          <w:shd w:val="clear" w:color="auto" w:fill="FFFFFF"/>
        </w:rPr>
        <w:t xml:space="preserve"> micro-credentials to support consistency and access to high-quality learning. The approach in the </w:t>
      </w:r>
      <w:r>
        <w:rPr>
          <w:rFonts w:ascii="Calibri" w:eastAsia="Calibri" w:hAnsi="Calibri" w:cs="Calibri"/>
          <w:color w:val="000000"/>
          <w:shd w:val="clear" w:color="auto" w:fill="FFFFFF"/>
        </w:rPr>
        <w:t xml:space="preserve">UK </w:t>
      </w:r>
      <w:r w:rsidRPr="001B2ADE">
        <w:rPr>
          <w:rFonts w:ascii="Calibri" w:eastAsia="Calibri" w:hAnsi="Calibri" w:cs="Calibri"/>
          <w:color w:val="000000"/>
          <w:shd w:val="clear" w:color="auto" w:fill="FFFFFF"/>
        </w:rPr>
        <w:t>with National Professional Qualifications</w:t>
      </w:r>
      <w:r w:rsidRPr="00C27AFD">
        <w:rPr>
          <w:rFonts w:ascii="Calibri" w:eastAsia="Calibri" w:hAnsi="Calibri" w:cs="Calibri"/>
          <w:color w:val="000000"/>
        </w:rPr>
        <w:t xml:space="preserve"> (NPQ)</w:t>
      </w:r>
      <w:r w:rsidRPr="001B2ADE">
        <w:rPr>
          <w:rFonts w:ascii="Calibri" w:eastAsia="Calibri" w:hAnsi="Calibri" w:cs="Calibri"/>
          <w:color w:val="000000"/>
          <w:shd w:val="clear" w:color="auto" w:fill="FFFFFF"/>
        </w:rPr>
        <w:t xml:space="preserve"> provides an example of how this model could work. </w:t>
      </w:r>
      <w:r w:rsidRPr="00C27AFD">
        <w:rPr>
          <w:rFonts w:ascii="Calibri" w:eastAsia="Calibri" w:hAnsi="Calibri" w:cs="Calibri"/>
          <w:color w:val="000000"/>
        </w:rPr>
        <w:t>The UK’s NPQ are a suite of professional learning courses designed to develop the knowledge, skills and capabilities of teachers and school leaders in specific</w:t>
      </w:r>
      <w:r>
        <w:rPr>
          <w:rFonts w:ascii="Calibri" w:eastAsia="Calibri" w:hAnsi="Calibri" w:cs="Calibri"/>
          <w:color w:val="000000"/>
          <w:shd w:val="clear" w:color="auto" w:fill="FFFFFF"/>
        </w:rPr>
        <w:t xml:space="preserve"> </w:t>
      </w:r>
      <w:r w:rsidRPr="00C27AFD">
        <w:rPr>
          <w:rFonts w:ascii="Calibri" w:eastAsia="Calibri" w:hAnsi="Calibri" w:cs="Calibri"/>
          <w:color w:val="000000"/>
        </w:rPr>
        <w:t>areas of expertise and align with the experience of individual teachers and school leaders. Accredited training providers deliver NPQ</w:t>
      </w:r>
      <w:r>
        <w:rPr>
          <w:rFonts w:ascii="Calibri" w:eastAsia="Calibri" w:hAnsi="Calibri" w:cs="Calibri"/>
          <w:color w:val="000000"/>
        </w:rPr>
        <w:t>,</w:t>
      </w:r>
      <w:r w:rsidRPr="00C27AFD">
        <w:rPr>
          <w:rFonts w:ascii="Calibri" w:eastAsia="Calibri" w:hAnsi="Calibri" w:cs="Calibri"/>
          <w:color w:val="000000"/>
        </w:rPr>
        <w:t xml:space="preserve"> and the UK Government schools inspector</w:t>
      </w:r>
      <w:r>
        <w:rPr>
          <w:rFonts w:ascii="Calibri" w:eastAsia="Calibri" w:hAnsi="Calibri" w:cs="Calibri"/>
          <w:color w:val="000000"/>
        </w:rPr>
        <w:t xml:space="preserve"> –</w:t>
      </w:r>
      <w:r w:rsidRPr="00C27AFD">
        <w:rPr>
          <w:rFonts w:ascii="Calibri" w:eastAsia="Calibri" w:hAnsi="Calibri" w:cs="Calibri"/>
          <w:color w:val="000000"/>
        </w:rPr>
        <w:t xml:space="preserve"> the Office for Standards in Education, Childre</w:t>
      </w:r>
      <w:r w:rsidRPr="71AC87B5">
        <w:rPr>
          <w:rFonts w:ascii="Calibri" w:eastAsia="Calibri" w:hAnsi="Calibri" w:cs="Calibri"/>
          <w:color w:val="000000" w:themeColor="text1"/>
        </w:rPr>
        <w:t>n’</w:t>
      </w:r>
      <w:r w:rsidRPr="00C27AFD">
        <w:rPr>
          <w:rFonts w:ascii="Calibri" w:eastAsia="Calibri" w:hAnsi="Calibri" w:cs="Calibri"/>
          <w:color w:val="000000"/>
        </w:rPr>
        <w:t>s Services and Skills (</w:t>
      </w:r>
      <w:r w:rsidRPr="00DC4D4D">
        <w:rPr>
          <w:rFonts w:ascii="Calibri" w:eastAsia="Calibri" w:hAnsi="Calibri" w:cs="Calibri"/>
          <w:color w:val="000000"/>
        </w:rPr>
        <w:t>Ofsted</w:t>
      </w:r>
      <w:r w:rsidRPr="00C27AFD">
        <w:rPr>
          <w:rFonts w:ascii="Calibri" w:eastAsia="Calibri" w:hAnsi="Calibri" w:cs="Calibri"/>
          <w:color w:val="000000"/>
        </w:rPr>
        <w:t>)</w:t>
      </w:r>
      <w:r>
        <w:rPr>
          <w:rFonts w:ascii="Calibri" w:eastAsia="Calibri" w:hAnsi="Calibri" w:cs="Calibri"/>
          <w:color w:val="000000"/>
        </w:rPr>
        <w:t xml:space="preserve"> –</w:t>
      </w:r>
      <w:r w:rsidRPr="00C27AFD">
        <w:rPr>
          <w:rFonts w:ascii="Calibri" w:eastAsia="Calibri" w:hAnsi="Calibri" w:cs="Calibri"/>
          <w:color w:val="000000"/>
        </w:rPr>
        <w:t xml:space="preserve"> regulates the providers to ensure the quality of training.</w:t>
      </w:r>
      <w:r w:rsidRPr="00C27AFD">
        <w:rPr>
          <w:rFonts w:ascii="Calibri" w:eastAsia="Calibri" w:hAnsi="Calibri" w:cs="Calibri"/>
          <w:color w:val="000000"/>
          <w:shd w:val="clear" w:color="auto" w:fill="FFFFFF"/>
          <w:vertAlign w:val="superscript"/>
        </w:rPr>
        <w:endnoteReference w:id="159"/>
      </w:r>
    </w:p>
    <w:p w14:paraId="7DD6E328" w14:textId="3B58C8BA" w:rsidR="00C13F18" w:rsidRDefault="00C13F18" w:rsidP="00BB708D">
      <w:pPr>
        <w:rPr>
          <w:rFonts w:ascii="Calibri" w:eastAsia="Calibri" w:hAnsi="Calibri" w:cs="Calibri"/>
          <w:color w:val="000000"/>
          <w:shd w:val="clear" w:color="auto" w:fill="FFFFFF"/>
        </w:rPr>
      </w:pPr>
      <w:r>
        <w:rPr>
          <w:rFonts w:ascii="Calibri" w:eastAsia="Calibri" w:hAnsi="Calibri" w:cs="Calibri"/>
          <w:color w:val="000000"/>
          <w:shd w:val="clear" w:color="auto" w:fill="FFFFFF"/>
        </w:rPr>
        <w:t>Q</w:t>
      </w:r>
      <w:r w:rsidRPr="001B2ADE">
        <w:rPr>
          <w:rFonts w:ascii="Calibri" w:eastAsia="Calibri" w:hAnsi="Calibri" w:cs="Calibri"/>
          <w:color w:val="000000"/>
          <w:shd w:val="clear" w:color="auto" w:fill="FFFFFF"/>
        </w:rPr>
        <w:t xml:space="preserve">uality assurance of literacy, mathematics and behaviour professional development should be prioritised to support the implementation of evidence-based practices recommended in this </w:t>
      </w:r>
      <w:r>
        <w:rPr>
          <w:rFonts w:ascii="Calibri" w:eastAsia="Calibri" w:hAnsi="Calibri" w:cs="Calibri"/>
          <w:color w:val="000000"/>
          <w:shd w:val="clear" w:color="auto" w:fill="FFFFFF"/>
        </w:rPr>
        <w:t>c</w:t>
      </w:r>
      <w:r w:rsidRPr="001B2ADE">
        <w:rPr>
          <w:rFonts w:ascii="Calibri" w:eastAsia="Calibri" w:hAnsi="Calibri" w:cs="Calibri"/>
          <w:color w:val="000000"/>
          <w:shd w:val="clear" w:color="auto" w:fill="FFFFFF"/>
        </w:rPr>
        <w:t>hapter. It is not necessary for all professional development to be through micro</w:t>
      </w:r>
      <w:r>
        <w:rPr>
          <w:rFonts w:ascii="Calibri" w:eastAsia="Calibri" w:hAnsi="Calibri" w:cs="Calibri"/>
          <w:color w:val="000000"/>
          <w:shd w:val="clear" w:color="auto" w:fill="FFFFFF"/>
        </w:rPr>
        <w:t>-</w:t>
      </w:r>
      <w:r w:rsidRPr="001B2ADE">
        <w:rPr>
          <w:rFonts w:ascii="Calibri" w:eastAsia="Calibri" w:hAnsi="Calibri" w:cs="Calibri"/>
          <w:color w:val="000000"/>
          <w:shd w:val="clear" w:color="auto" w:fill="FFFFFF"/>
        </w:rPr>
        <w:t>credentials</w:t>
      </w:r>
      <w:r>
        <w:rPr>
          <w:rFonts w:ascii="Calibri" w:eastAsia="Calibri" w:hAnsi="Calibri" w:cs="Calibri"/>
          <w:color w:val="000000"/>
          <w:shd w:val="clear" w:color="auto" w:fill="FFFFFF"/>
        </w:rPr>
        <w:t>;</w:t>
      </w:r>
      <w:r w:rsidRPr="001B2ADE">
        <w:rPr>
          <w:rFonts w:ascii="Calibri" w:eastAsia="Calibri" w:hAnsi="Calibri" w:cs="Calibri"/>
          <w:color w:val="000000"/>
          <w:shd w:val="clear" w:color="auto" w:fill="FFFFFF"/>
        </w:rPr>
        <w:t xml:space="preserve"> it is only essential that all professional development opportunities are of a high quality.</w:t>
      </w:r>
    </w:p>
    <w:p w14:paraId="37D579DB" w14:textId="2822558B" w:rsidR="00C13F18" w:rsidRDefault="00C13F18" w:rsidP="00BB708D">
      <w:pPr>
        <w:rPr>
          <w:rFonts w:ascii="Calibri" w:eastAsia="Calibri" w:hAnsi="Calibri" w:cs="Calibri"/>
        </w:rPr>
      </w:pPr>
      <w:r w:rsidRPr="00A30845">
        <w:rPr>
          <w:rFonts w:ascii="Calibri" w:eastAsia="Calibri" w:hAnsi="Calibri" w:cs="Calibri"/>
        </w:rPr>
        <w:t>There should be scope for informal and formal learning opportunities, leveraging the expertise of teachers</w:t>
      </w:r>
      <w:r w:rsidR="00E43464">
        <w:rPr>
          <w:rFonts w:ascii="Calibri" w:eastAsia="Calibri" w:hAnsi="Calibri" w:cs="Calibri"/>
        </w:rPr>
        <w:t>, who are highly skilled in a particular area,</w:t>
      </w:r>
      <w:r w:rsidRPr="00A30845">
        <w:rPr>
          <w:rFonts w:ascii="Calibri" w:eastAsia="Calibri" w:hAnsi="Calibri" w:cs="Calibri"/>
        </w:rPr>
        <w:t xml:space="preserve"> within their school and across their geographic area. For example, opportunities for teachers to collaborate within their school and with teachers in neighbouring schools can support sharing of best practice and peer learning</w:t>
      </w:r>
      <w:r w:rsidRPr="001B2ADE">
        <w:rPr>
          <w:rFonts w:ascii="Calibri" w:eastAsia="Calibri" w:hAnsi="Calibri" w:cs="Calibri"/>
        </w:rPr>
        <w:t xml:space="preserve">. However, many submissions, including the submission from the Teachers and Teaching Research Centre, highlighted that teachers do </w:t>
      </w:r>
      <w:r w:rsidRPr="001B2ADE">
        <w:rPr>
          <w:rFonts w:ascii="Calibri" w:eastAsia="Calibri" w:hAnsi="Calibri" w:cs="Times New Roman"/>
        </w:rPr>
        <w:t xml:space="preserve">not always have the required time to collaborate, plan, and participate in evidence-based, pedagogy-focused professional development. </w:t>
      </w:r>
      <w:r w:rsidRPr="001B2ADE">
        <w:rPr>
          <w:rFonts w:ascii="Calibri" w:eastAsia="Calibri" w:hAnsi="Calibri" w:cs="Calibri"/>
          <w:shd w:val="clear" w:color="auto" w:fill="FFFFFF"/>
        </w:rPr>
        <w:t xml:space="preserve">Further investment in the workforce (outlined in Chapter </w:t>
      </w:r>
      <w:r>
        <w:rPr>
          <w:rFonts w:ascii="Calibri" w:eastAsia="Calibri" w:hAnsi="Calibri" w:cs="Calibri"/>
          <w:shd w:val="clear" w:color="auto" w:fill="FFFFFF"/>
        </w:rPr>
        <w:t>4</w:t>
      </w:r>
      <w:r w:rsidRPr="001B2ADE">
        <w:rPr>
          <w:rFonts w:ascii="Calibri" w:eastAsia="Calibri" w:hAnsi="Calibri" w:cs="Calibri"/>
          <w:shd w:val="clear" w:color="auto" w:fill="FFFFFF"/>
        </w:rPr>
        <w:t xml:space="preserve">) would provide teachers with more time to engage in </w:t>
      </w:r>
      <w:r w:rsidRPr="001B2ADE">
        <w:rPr>
          <w:rFonts w:ascii="Calibri" w:eastAsia="Calibri" w:hAnsi="Calibri" w:cs="Calibri"/>
        </w:rPr>
        <w:t>formal professional development and collaboration with their peers, both within school and broadly across the system network.</w:t>
      </w:r>
    </w:p>
    <w:p w14:paraId="13B09802" w14:textId="2C8A1A34" w:rsidR="00C13F18" w:rsidRDefault="00C13F18" w:rsidP="00BB708D">
      <w:pPr>
        <w:rPr>
          <w:rFonts w:ascii="Calibri" w:eastAsia="Calibri" w:hAnsi="Calibri" w:cs="Times New Roman"/>
        </w:rPr>
      </w:pPr>
      <w:r w:rsidRPr="001B2ADE">
        <w:rPr>
          <w:rFonts w:ascii="Calibri" w:eastAsia="Calibri" w:hAnsi="Calibri" w:cs="Times New Roman"/>
        </w:rPr>
        <w:t>The professional development of casual teachers should also be a focus. Students have, on average, one full year with a casual teacher across their schooling, so there is considerable benefit in providing casual teachers with support to undertake professional development in schools.</w:t>
      </w:r>
      <w:r w:rsidRPr="001B2ADE">
        <w:rPr>
          <w:rFonts w:ascii="Calibri" w:eastAsia="Calibri" w:hAnsi="Calibri" w:cs="Times New Roman"/>
          <w:vertAlign w:val="superscript"/>
        </w:rPr>
        <w:endnoteReference w:id="160"/>
      </w:r>
      <w:r w:rsidRPr="001B2ADE">
        <w:rPr>
          <w:rFonts w:ascii="Calibri" w:eastAsia="Calibri" w:hAnsi="Calibri" w:cs="Times New Roman"/>
        </w:rPr>
        <w:t> Typically, casual teachers are responsible for maintaining their own registration and professional development, which can be costly depending on the number of days they work. They may also miss out on opportunities to engage regularly in other collaborative activities including mentoring.</w:t>
      </w:r>
    </w:p>
    <w:p w14:paraId="78C44935" w14:textId="77777777" w:rsidR="00C13F18" w:rsidRDefault="00C13F18" w:rsidP="00BB708D">
      <w:pPr>
        <w:rPr>
          <w:rFonts w:ascii="Calibri" w:eastAsia="Calibri" w:hAnsi="Calibri" w:cs="Times New Roman"/>
        </w:rPr>
      </w:pPr>
      <w:r w:rsidRPr="001B2ADE">
        <w:rPr>
          <w:rFonts w:ascii="Calibri" w:eastAsia="Calibri" w:hAnsi="Calibri" w:cs="Times New Roman"/>
        </w:rPr>
        <w:t xml:space="preserve">Similarly, teaching assistants, </w:t>
      </w:r>
      <w:r w:rsidRPr="00DC4D4D">
        <w:rPr>
          <w:rFonts w:ascii="Calibri" w:eastAsia="Calibri" w:hAnsi="Calibri" w:cs="Times New Roman"/>
        </w:rPr>
        <w:t>Aboriginal Education Workers</w:t>
      </w:r>
      <w:r w:rsidRPr="001B2ADE">
        <w:rPr>
          <w:rFonts w:ascii="Calibri" w:eastAsia="Calibri" w:hAnsi="Calibri" w:cs="Times New Roman"/>
        </w:rPr>
        <w:t xml:space="preserve">, and other support staff should have access to high-quality professional development, as they play an increasingly significant part </w:t>
      </w:r>
      <w:r>
        <w:rPr>
          <w:rFonts w:ascii="Calibri" w:eastAsia="Calibri" w:hAnsi="Calibri" w:cs="Times New Roman"/>
        </w:rPr>
        <w:t>in</w:t>
      </w:r>
      <w:r w:rsidRPr="001B2ADE">
        <w:rPr>
          <w:rFonts w:ascii="Calibri" w:eastAsia="Calibri" w:hAnsi="Calibri" w:cs="Times New Roman"/>
        </w:rPr>
        <w:t xml:space="preserve"> the educator workforce. The important role of these educators was noted in submissions and during school visits, including in the </w:t>
      </w:r>
      <w:r>
        <w:rPr>
          <w:rFonts w:ascii="Calibri" w:eastAsia="Calibri" w:hAnsi="Calibri" w:cs="Times New Roman"/>
        </w:rPr>
        <w:t>provision</w:t>
      </w:r>
      <w:r w:rsidRPr="001B2ADE">
        <w:rPr>
          <w:rFonts w:ascii="Calibri" w:eastAsia="Calibri" w:hAnsi="Calibri" w:cs="Times New Roman"/>
        </w:rPr>
        <w:t xml:space="preserve"> of tiered and targeted support. Further discussion of this workforce is in following chapters.</w:t>
      </w:r>
    </w:p>
    <w:p w14:paraId="1D397735" w14:textId="77777777" w:rsidR="00C13F18" w:rsidRDefault="00C13F18" w:rsidP="00BB708D">
      <w:pPr>
        <w:pStyle w:val="Heading5"/>
      </w:pPr>
      <w:r w:rsidRPr="00C27AFD">
        <w:lastRenderedPageBreak/>
        <w:t xml:space="preserve">High-quality curriculum materials would support </w:t>
      </w:r>
      <w:r>
        <w:t xml:space="preserve">effective </w:t>
      </w:r>
      <w:r w:rsidRPr="00C27AFD">
        <w:t>teach</w:t>
      </w:r>
      <w:r>
        <w:t>ing</w:t>
      </w:r>
    </w:p>
    <w:p w14:paraId="409EF6F5" w14:textId="77777777" w:rsidR="00C13F18" w:rsidRDefault="00C13F18" w:rsidP="00BB708D">
      <w:pPr>
        <w:rPr>
          <w:rFonts w:ascii="Calibri" w:eastAsia="Calibri" w:hAnsi="Calibri" w:cs="Times New Roman"/>
        </w:rPr>
      </w:pPr>
      <w:r w:rsidRPr="001B2ADE">
        <w:rPr>
          <w:rFonts w:ascii="Calibri" w:eastAsia="Calibri" w:hAnsi="Calibri" w:cs="Times New Roman"/>
        </w:rPr>
        <w:t>Research shows that when teachers use high-quality curriculum materials – that is, coherent, evidence-based curriculum materials aligned with curriculum standards – in their classrooms, they can boost student achievement.</w:t>
      </w:r>
      <w:r w:rsidRPr="00C27AFD">
        <w:rPr>
          <w:rFonts w:ascii="Calibri" w:eastAsia="Calibri" w:hAnsi="Calibri" w:cs="Times New Roman"/>
          <w:vertAlign w:val="superscript"/>
        </w:rPr>
        <w:endnoteReference w:id="161"/>
      </w:r>
    </w:p>
    <w:p w14:paraId="2D74F284" w14:textId="325B6F18" w:rsidR="00C13F18" w:rsidRDefault="00C13F18" w:rsidP="00BB708D">
      <w:pPr>
        <w:rPr>
          <w:rFonts w:ascii="Calibri" w:eastAsia="Calibri" w:hAnsi="Calibri" w:cs="Times New Roman"/>
        </w:rPr>
      </w:pPr>
      <w:r w:rsidRPr="00A30845">
        <w:rPr>
          <w:rFonts w:ascii="Calibri" w:eastAsia="Calibri" w:hAnsi="Calibri" w:cs="Times New Roman"/>
        </w:rPr>
        <w:t>Teachers do a tremendous amount of work planning their lessons to cover the curriculum and engage all students in their classrooms</w:t>
      </w:r>
      <w:r>
        <w:rPr>
          <w:rFonts w:ascii="Calibri" w:eastAsia="Calibri" w:hAnsi="Calibri" w:cs="Times New Roman"/>
        </w:rPr>
        <w:t>. To do this, they</w:t>
      </w:r>
      <w:r w:rsidRPr="001B2ADE">
        <w:rPr>
          <w:rFonts w:ascii="Calibri" w:eastAsia="Calibri" w:hAnsi="Calibri" w:cs="Times New Roman"/>
        </w:rPr>
        <w:t xml:space="preserve"> are already accessing curriculum resources from a variety of sources</w:t>
      </w:r>
      <w:r>
        <w:rPr>
          <w:rFonts w:ascii="Calibri" w:eastAsia="Calibri" w:hAnsi="Calibri" w:cs="Times New Roman"/>
        </w:rPr>
        <w:t>,</w:t>
      </w:r>
      <w:r w:rsidRPr="4144A03D">
        <w:rPr>
          <w:rFonts w:ascii="Calibri" w:eastAsia="Calibri" w:hAnsi="Calibri" w:cs="Times New Roman"/>
        </w:rPr>
        <w:t xml:space="preserve"> including social media websites that host materials of highly variable quality</w:t>
      </w:r>
      <w:r w:rsidRPr="001B2ADE">
        <w:rPr>
          <w:rFonts w:ascii="Calibri" w:eastAsia="Calibri" w:hAnsi="Calibri" w:cs="Times New Roman"/>
        </w:rPr>
        <w:t>. There are</w:t>
      </w:r>
      <w:r w:rsidRPr="4144A03D">
        <w:rPr>
          <w:rFonts w:ascii="Calibri" w:eastAsia="Calibri" w:hAnsi="Calibri" w:cs="Times New Roman"/>
        </w:rPr>
        <w:t xml:space="preserve"> also</w:t>
      </w:r>
      <w:r w:rsidRPr="001B2ADE">
        <w:rPr>
          <w:rFonts w:ascii="Calibri" w:eastAsia="Calibri" w:hAnsi="Calibri" w:cs="Times New Roman"/>
        </w:rPr>
        <w:t xml:space="preserve"> several commercial and not-for-profit providers and education institutions which produce a range of curriculum resources to support teachers</w:t>
      </w:r>
      <w:r w:rsidRPr="1D8654F9">
        <w:rPr>
          <w:rFonts w:ascii="Calibri" w:eastAsia="Calibri" w:hAnsi="Calibri" w:cs="Times New Roman"/>
        </w:rPr>
        <w:t>. H</w:t>
      </w:r>
      <w:r w:rsidRPr="001B2ADE">
        <w:rPr>
          <w:rFonts w:ascii="Calibri" w:eastAsia="Calibri" w:hAnsi="Calibri" w:cs="Times New Roman"/>
        </w:rPr>
        <w:t>owever</w:t>
      </w:r>
      <w:r>
        <w:rPr>
          <w:rFonts w:ascii="Calibri" w:eastAsia="Calibri" w:hAnsi="Calibri" w:cs="Times New Roman"/>
        </w:rPr>
        <w:t>,</w:t>
      </w:r>
      <w:r w:rsidRPr="001B2ADE">
        <w:rPr>
          <w:rFonts w:ascii="Calibri" w:eastAsia="Calibri" w:hAnsi="Calibri" w:cs="Times New Roman"/>
        </w:rPr>
        <w:t xml:space="preserve"> the quality of these materials and resources is</w:t>
      </w:r>
      <w:r w:rsidRPr="4144A03D">
        <w:rPr>
          <w:rFonts w:ascii="Calibri" w:eastAsia="Calibri" w:hAnsi="Calibri" w:cs="Times New Roman"/>
        </w:rPr>
        <w:t xml:space="preserve"> </w:t>
      </w:r>
      <w:r w:rsidRPr="001B2ADE">
        <w:rPr>
          <w:rFonts w:ascii="Calibri" w:eastAsia="Calibri" w:hAnsi="Calibri" w:cs="Times New Roman"/>
        </w:rPr>
        <w:t>variable</w:t>
      </w:r>
      <w:r w:rsidRPr="1D8654F9">
        <w:rPr>
          <w:rFonts w:ascii="Calibri" w:eastAsia="Calibri" w:hAnsi="Calibri" w:cs="Times New Roman"/>
        </w:rPr>
        <w:t xml:space="preserve">, and school leaders and educators who are already time-poor </w:t>
      </w:r>
      <w:r w:rsidRPr="001B2ADE">
        <w:rPr>
          <w:rFonts w:ascii="Calibri" w:eastAsia="Calibri" w:hAnsi="Calibri" w:cs="Times New Roman"/>
        </w:rPr>
        <w:t xml:space="preserve">may find it difficult to determine which </w:t>
      </w:r>
      <w:r>
        <w:rPr>
          <w:rFonts w:ascii="Calibri" w:eastAsia="Calibri" w:hAnsi="Calibri" w:cs="Times New Roman"/>
        </w:rPr>
        <w:t>are</w:t>
      </w:r>
      <w:r w:rsidRPr="001B2ADE">
        <w:rPr>
          <w:rFonts w:ascii="Calibri" w:eastAsia="Calibri" w:hAnsi="Calibri" w:cs="Times New Roman"/>
        </w:rPr>
        <w:t xml:space="preserve"> best to use or</w:t>
      </w:r>
      <w:r>
        <w:rPr>
          <w:rFonts w:ascii="Calibri" w:eastAsia="Calibri" w:hAnsi="Calibri" w:cs="Times New Roman"/>
        </w:rPr>
        <w:t xml:space="preserve"> which</w:t>
      </w:r>
      <w:r w:rsidRPr="001B2ADE">
        <w:rPr>
          <w:rFonts w:ascii="Calibri" w:eastAsia="Calibri" w:hAnsi="Calibri" w:cs="Times New Roman"/>
        </w:rPr>
        <w:t xml:space="preserve"> require explicit training and support to </w:t>
      </w:r>
      <w:r>
        <w:rPr>
          <w:rFonts w:ascii="Calibri" w:eastAsia="Calibri" w:hAnsi="Calibri" w:cs="Times New Roman"/>
        </w:rPr>
        <w:t>enliven</w:t>
      </w:r>
      <w:r w:rsidRPr="001B2ADE">
        <w:rPr>
          <w:rFonts w:ascii="Calibri" w:eastAsia="Calibri" w:hAnsi="Calibri" w:cs="Times New Roman"/>
        </w:rPr>
        <w:t xml:space="preserve"> </w:t>
      </w:r>
      <w:r>
        <w:rPr>
          <w:rFonts w:ascii="Calibri" w:eastAsia="Calibri" w:hAnsi="Calibri" w:cs="Times New Roman"/>
        </w:rPr>
        <w:t>them</w:t>
      </w:r>
      <w:r w:rsidRPr="001B2ADE">
        <w:rPr>
          <w:rFonts w:ascii="Calibri" w:eastAsia="Calibri" w:hAnsi="Calibri" w:cs="Times New Roman"/>
        </w:rPr>
        <w:t>.</w:t>
      </w:r>
      <w:r w:rsidRPr="001B2ADE">
        <w:rPr>
          <w:rFonts w:ascii="Calibri" w:eastAsia="Calibri" w:hAnsi="Calibri" w:cs="Times New Roman"/>
          <w:vertAlign w:val="superscript"/>
        </w:rPr>
        <w:endnoteReference w:id="162"/>
      </w:r>
      <w:r w:rsidRPr="001B2ADE">
        <w:rPr>
          <w:rFonts w:ascii="Calibri" w:eastAsia="Calibri" w:hAnsi="Calibri" w:cs="Times New Roman"/>
        </w:rPr>
        <w:t xml:space="preserve"> Without any quality assurance processes in place to regulate them, </w:t>
      </w:r>
      <w:r w:rsidRPr="4144A03D">
        <w:rPr>
          <w:rFonts w:ascii="Calibri" w:eastAsia="Calibri" w:hAnsi="Calibri" w:cs="Times New Roman"/>
        </w:rPr>
        <w:t xml:space="preserve">schools and </w:t>
      </w:r>
      <w:r w:rsidRPr="001B2ADE">
        <w:rPr>
          <w:rFonts w:ascii="Calibri" w:eastAsia="Calibri" w:hAnsi="Calibri" w:cs="Times New Roman"/>
        </w:rPr>
        <w:t>teachers are required to spend a significant amount of time determin</w:t>
      </w:r>
      <w:r>
        <w:rPr>
          <w:rFonts w:ascii="Calibri" w:eastAsia="Calibri" w:hAnsi="Calibri" w:cs="Times New Roman"/>
        </w:rPr>
        <w:t>ing</w:t>
      </w:r>
      <w:r w:rsidRPr="001B2ADE">
        <w:rPr>
          <w:rFonts w:ascii="Calibri" w:eastAsia="Calibri" w:hAnsi="Calibri" w:cs="Times New Roman"/>
        </w:rPr>
        <w:t xml:space="preserve"> whether the available resources are appropriate for use</w:t>
      </w:r>
      <w:r>
        <w:rPr>
          <w:rFonts w:ascii="Calibri" w:eastAsia="Calibri" w:hAnsi="Calibri" w:cs="Times New Roman"/>
        </w:rPr>
        <w:t>,</w:t>
      </w:r>
      <w:r w:rsidRPr="001B2ADE">
        <w:rPr>
          <w:rFonts w:ascii="Calibri" w:eastAsia="Calibri" w:hAnsi="Calibri" w:cs="Times New Roman"/>
        </w:rPr>
        <w:t xml:space="preserve"> and may not always have the evidence to determine wh</w:t>
      </w:r>
      <w:r>
        <w:rPr>
          <w:rFonts w:ascii="Calibri" w:eastAsia="Calibri" w:hAnsi="Calibri" w:cs="Times New Roman"/>
        </w:rPr>
        <w:t>ich ones are</w:t>
      </w:r>
      <w:r w:rsidRPr="001B2ADE">
        <w:rPr>
          <w:rFonts w:ascii="Calibri" w:eastAsia="Calibri" w:hAnsi="Calibri" w:cs="Times New Roman"/>
        </w:rPr>
        <w:t xml:space="preserve"> suitable.</w:t>
      </w:r>
    </w:p>
    <w:p w14:paraId="7A887FCD" w14:textId="77777777" w:rsidR="00C13F18" w:rsidRDefault="00C13F18" w:rsidP="00BB708D">
      <w:pPr>
        <w:spacing w:after="0"/>
        <w:rPr>
          <w:rFonts w:ascii="Calibri" w:eastAsia="Calibri" w:hAnsi="Calibri" w:cs="Times New Roman"/>
        </w:rPr>
      </w:pPr>
      <w:r w:rsidRPr="001B2ADE">
        <w:rPr>
          <w:rFonts w:ascii="Calibri" w:eastAsia="Calibri" w:hAnsi="Calibri" w:cs="Times New Roman"/>
        </w:rPr>
        <w:t>Additionally, teachers have identified gaps in the curriculum materials currently available</w:t>
      </w:r>
      <w:r>
        <w:rPr>
          <w:rFonts w:ascii="Calibri" w:eastAsia="Calibri" w:hAnsi="Calibri" w:cs="Times New Roman"/>
        </w:rPr>
        <w:t>,</w:t>
      </w:r>
      <w:r w:rsidRPr="001B2ADE">
        <w:rPr>
          <w:rFonts w:ascii="Calibri" w:eastAsia="Calibri" w:hAnsi="Calibri" w:cs="Times New Roman"/>
        </w:rPr>
        <w:t xml:space="preserve"> </w:t>
      </w:r>
      <w:r>
        <w:rPr>
          <w:rFonts w:ascii="Calibri" w:eastAsia="Calibri" w:hAnsi="Calibri" w:cs="Times New Roman"/>
        </w:rPr>
        <w:t>including</w:t>
      </w:r>
      <w:r w:rsidRPr="001B2ADE">
        <w:rPr>
          <w:rFonts w:ascii="Calibri" w:eastAsia="Calibri" w:hAnsi="Calibri" w:cs="Times New Roman"/>
        </w:rPr>
        <w:t xml:space="preserve"> for:</w:t>
      </w:r>
    </w:p>
    <w:p w14:paraId="619BD11C" w14:textId="77777777" w:rsidR="00C13F18" w:rsidRDefault="00C13F18" w:rsidP="00FA4F9F">
      <w:pPr>
        <w:numPr>
          <w:ilvl w:val="0"/>
          <w:numId w:val="41"/>
        </w:numPr>
        <w:spacing w:line="256" w:lineRule="auto"/>
        <w:contextualSpacing/>
        <w:rPr>
          <w:rFonts w:ascii="Calibri" w:eastAsia="Calibri" w:hAnsi="Calibri" w:cs="Times New Roman"/>
        </w:rPr>
      </w:pPr>
      <w:r w:rsidRPr="001B2ADE">
        <w:rPr>
          <w:rFonts w:ascii="Calibri" w:eastAsia="Calibri" w:hAnsi="Calibri" w:cs="Times New Roman"/>
        </w:rPr>
        <w:t>primary school history, social sciences and sciences</w:t>
      </w:r>
    </w:p>
    <w:p w14:paraId="31B1FFE8" w14:textId="77777777" w:rsidR="00C13F18" w:rsidRDefault="00C13F18" w:rsidP="00FA4F9F">
      <w:pPr>
        <w:numPr>
          <w:ilvl w:val="0"/>
          <w:numId w:val="41"/>
        </w:numPr>
        <w:spacing w:line="256" w:lineRule="auto"/>
        <w:contextualSpacing/>
        <w:rPr>
          <w:rFonts w:ascii="Calibri" w:eastAsia="Calibri" w:hAnsi="Calibri" w:cs="Times New Roman"/>
        </w:rPr>
      </w:pPr>
      <w:r w:rsidRPr="001B2ADE">
        <w:rPr>
          <w:rFonts w:ascii="Calibri" w:eastAsia="Calibri" w:hAnsi="Calibri" w:cs="Times New Roman"/>
        </w:rPr>
        <w:t>supporting differentiated teaching of students with disability</w:t>
      </w:r>
    </w:p>
    <w:p w14:paraId="14B32DDE" w14:textId="77777777" w:rsidR="00C13F18" w:rsidRDefault="00C13F18" w:rsidP="00FA4F9F">
      <w:pPr>
        <w:numPr>
          <w:ilvl w:val="0"/>
          <w:numId w:val="41"/>
        </w:numPr>
        <w:spacing w:line="256" w:lineRule="auto"/>
        <w:contextualSpacing/>
        <w:rPr>
          <w:rFonts w:ascii="Calibri" w:eastAsia="Calibri" w:hAnsi="Calibri" w:cs="Times New Roman"/>
        </w:rPr>
      </w:pPr>
      <w:r w:rsidRPr="001B2ADE">
        <w:rPr>
          <w:rFonts w:ascii="Calibri" w:eastAsia="Calibri" w:hAnsi="Calibri" w:cs="Times New Roman"/>
        </w:rPr>
        <w:t xml:space="preserve">building the First Nations cultural capability of educators and students, </w:t>
      </w:r>
      <w:r>
        <w:rPr>
          <w:rFonts w:ascii="Calibri" w:eastAsia="Calibri" w:hAnsi="Calibri" w:cs="Times New Roman"/>
        </w:rPr>
        <w:t>to effectively and confidently cover</w:t>
      </w:r>
      <w:r w:rsidRPr="001B2ADE">
        <w:rPr>
          <w:rFonts w:ascii="Calibri" w:eastAsia="Calibri" w:hAnsi="Calibri" w:cs="Times New Roman"/>
        </w:rPr>
        <w:t xml:space="preserve"> First Nations curriculum content</w:t>
      </w:r>
    </w:p>
    <w:p w14:paraId="38F3552C" w14:textId="77777777" w:rsidR="00C13F18" w:rsidRDefault="00C13F18" w:rsidP="00FA4F9F">
      <w:pPr>
        <w:numPr>
          <w:ilvl w:val="0"/>
          <w:numId w:val="41"/>
        </w:numPr>
        <w:spacing w:line="256" w:lineRule="auto"/>
        <w:contextualSpacing/>
        <w:rPr>
          <w:rFonts w:ascii="Calibri" w:eastAsia="Calibri" w:hAnsi="Calibri" w:cs="Times New Roman"/>
        </w:rPr>
      </w:pPr>
      <w:r w:rsidRPr="001B2ADE">
        <w:rPr>
          <w:rFonts w:ascii="Calibri" w:eastAsia="Calibri" w:hAnsi="Calibri" w:cs="Times New Roman"/>
        </w:rPr>
        <w:t>enabling teaching in remote and online settings</w:t>
      </w:r>
    </w:p>
    <w:p w14:paraId="6A174350" w14:textId="77777777" w:rsidR="00C13F18" w:rsidRDefault="00C13F18" w:rsidP="00FA4F9F">
      <w:pPr>
        <w:numPr>
          <w:ilvl w:val="0"/>
          <w:numId w:val="41"/>
        </w:numPr>
        <w:spacing w:line="257" w:lineRule="auto"/>
        <w:ind w:left="765" w:hanging="357"/>
        <w:rPr>
          <w:rFonts w:ascii="Calibri" w:eastAsia="Calibri" w:hAnsi="Calibri" w:cs="Times New Roman"/>
        </w:rPr>
      </w:pPr>
      <w:r w:rsidRPr="69F58503">
        <w:rPr>
          <w:rFonts w:ascii="Calibri" w:eastAsia="Calibri" w:hAnsi="Calibri" w:cs="Times New Roman"/>
        </w:rPr>
        <w:t>science, technology, engineering and mathematics</w:t>
      </w:r>
      <w:r w:rsidRPr="001B2ADE">
        <w:rPr>
          <w:rFonts w:ascii="Calibri" w:eastAsia="Calibri" w:hAnsi="Calibri" w:cs="Times New Roman"/>
        </w:rPr>
        <w:t>.</w:t>
      </w:r>
    </w:p>
    <w:p w14:paraId="197E3519" w14:textId="77777777" w:rsidR="00C13F18" w:rsidRDefault="00C13F18" w:rsidP="00BB708D">
      <w:pPr>
        <w:spacing w:before="240"/>
        <w:rPr>
          <w:rFonts w:ascii="Calibri" w:eastAsia="Calibri" w:hAnsi="Calibri" w:cs="Times New Roman"/>
        </w:rPr>
      </w:pPr>
      <w:r w:rsidRPr="001B2ADE">
        <w:rPr>
          <w:rFonts w:ascii="Calibri" w:eastAsia="Calibri" w:hAnsi="Calibri" w:cs="Times New Roman"/>
        </w:rPr>
        <w:t xml:space="preserve">The idea of providing </w:t>
      </w:r>
      <w:r>
        <w:rPr>
          <w:rFonts w:ascii="Calibri" w:eastAsia="Calibri" w:hAnsi="Calibri" w:cs="Times New Roman"/>
        </w:rPr>
        <w:t xml:space="preserve">high-quality, comprehensive and well-sequenced curriculum </w:t>
      </w:r>
      <w:r w:rsidRPr="001B2ADE">
        <w:rPr>
          <w:rFonts w:ascii="Calibri" w:eastAsia="Calibri" w:hAnsi="Calibri" w:cs="Times New Roman"/>
        </w:rPr>
        <w:t xml:space="preserve">resources to fill these gaps and support teachers </w:t>
      </w:r>
      <w:r>
        <w:rPr>
          <w:rFonts w:ascii="Calibri" w:eastAsia="Calibri" w:hAnsi="Calibri" w:cs="Times New Roman"/>
        </w:rPr>
        <w:t>to</w:t>
      </w:r>
      <w:r w:rsidRPr="001B2ADE">
        <w:rPr>
          <w:rFonts w:ascii="Calibri" w:eastAsia="Calibri" w:hAnsi="Calibri" w:cs="Times New Roman"/>
        </w:rPr>
        <w:t xml:space="preserve"> provid</w:t>
      </w:r>
      <w:r>
        <w:rPr>
          <w:rFonts w:ascii="Calibri" w:eastAsia="Calibri" w:hAnsi="Calibri" w:cs="Times New Roman"/>
        </w:rPr>
        <w:t>e</w:t>
      </w:r>
      <w:r w:rsidRPr="001B2ADE">
        <w:rPr>
          <w:rFonts w:ascii="Calibri" w:eastAsia="Calibri" w:hAnsi="Calibri" w:cs="Times New Roman"/>
        </w:rPr>
        <w:t xml:space="preserve"> high</w:t>
      </w:r>
      <w:r>
        <w:rPr>
          <w:rFonts w:ascii="Calibri" w:eastAsia="Calibri" w:hAnsi="Calibri" w:cs="Times New Roman"/>
        </w:rPr>
        <w:t>ly effective instruction and</w:t>
      </w:r>
      <w:r w:rsidRPr="001B2ADE">
        <w:rPr>
          <w:rFonts w:ascii="Calibri" w:eastAsia="Calibri" w:hAnsi="Calibri" w:cs="Times New Roman"/>
        </w:rPr>
        <w:t xml:space="preserve"> lessen teacher workloads received mixed responses from stakeholders across the education sector. </w:t>
      </w:r>
      <w:r>
        <w:rPr>
          <w:noProof/>
        </w:rPr>
        <mc:AlternateContent>
          <mc:Choice Requires="wps">
            <w:drawing>
              <wp:inline distT="91440" distB="91440" distL="114300" distR="114300" wp14:anchorId="26850A93" wp14:editId="58F36BF0">
                <wp:extent cx="5734685" cy="1009650"/>
                <wp:effectExtent l="0" t="0" r="0" b="0"/>
                <wp:docPr id="1939555105" name="Text Box 19395551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1009650"/>
                        </a:xfrm>
                        <a:prstGeom prst="rect">
                          <a:avLst/>
                        </a:prstGeom>
                        <a:noFill/>
                        <a:ln w="9525">
                          <a:noFill/>
                          <a:miter lim="800000"/>
                          <a:headEnd/>
                          <a:tailEnd/>
                        </a:ln>
                      </wps:spPr>
                      <wps:txbx>
                        <w:txbxContent>
                          <w:p w14:paraId="12D28D46" w14:textId="77777777" w:rsidR="00C13F18" w:rsidRPr="001B2ADE" w:rsidRDefault="00C13F18" w:rsidP="00BB708D">
                            <w:pPr>
                              <w:pBdr>
                                <w:top w:val="single" w:sz="24" w:space="8" w:color="3D8CAD"/>
                                <w:bottom w:val="single" w:sz="24" w:space="8" w:color="3D8CAD"/>
                              </w:pBdr>
                              <w:spacing w:after="0"/>
                              <w:jc w:val="center"/>
                              <w:rPr>
                                <w:i/>
                                <w:color w:val="3D8CAD"/>
                                <w:sz w:val="24"/>
                                <w:szCs w:val="24"/>
                              </w:rPr>
                            </w:pPr>
                            <w:r w:rsidRPr="00642ECA">
                              <w:rPr>
                                <w:i/>
                                <w:color w:val="3D8CAD"/>
                                <w:sz w:val="24"/>
                                <w:szCs w:val="24"/>
                              </w:rPr>
                              <w:t>Many teachers tell us they struggle with this choice; that they can access thousands of curriculum resources online but they want guidance on which ones are high-quality, the precise content to teach and how to sequence content across subjects and year levels</w:t>
                            </w:r>
                            <w:r>
                              <w:rPr>
                                <w:i/>
                                <w:color w:val="3D8CAD"/>
                                <w:sz w:val="24"/>
                                <w:szCs w:val="24"/>
                              </w:rPr>
                              <w:t>.</w:t>
                            </w:r>
                          </w:p>
                        </w:txbxContent>
                      </wps:txbx>
                      <wps:bodyPr rot="0" vertOverflow="clip" horzOverflow="clip" vert="horz" wrap="square" lIns="91440" tIns="45720" rIns="91440" bIns="45720" anchor="t" anchorCtr="0">
                        <a:noAutofit/>
                      </wps:bodyPr>
                    </wps:wsp>
                  </a:graphicData>
                </a:graphic>
              </wp:inline>
            </w:drawing>
          </mc:Choice>
          <mc:Fallback>
            <w:pict>
              <v:shape w14:anchorId="26850A93" id="Text Box 1939555105" o:spid="_x0000_s1036" type="#_x0000_t202" style="width:451.55pt;height:7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9AmYDgIAAP4DAAAOAAAAZHJzL2Uyb0RvYy54bWysU8FuGyEQvVfqPyDu9a5dr2OvvI7SpKkq&#10;pU2ltB+AWfCiAkMBe9f9+g6s41jprSoHxDDMm3lvhvX1YDQ5CB8U2IZOJyUlwnJold019Mf3+3dL&#10;SkJktmUarGjoUQR6vXn7Zt27WsygA90KTxDEhrp3De1idHVRBN4Jw8IEnLDolOANi2j6XdF61iO6&#10;0cWsLBdFD751HrgIAW/vRifdZHwpBY+PUgYRiW4o1hbz7vO+TXuxWbN655nrFD+Vwf6hCsOUxaRn&#10;qDsWGdl79ReUUdxDABknHEwBUiouMgdkMy1fsXnqmBOZC4oT3Fmm8P9g+dfDk/vmSRw+wIANzCSC&#10;ewD+MxALtx2zO3HjPfSdYC0mnibJit6F+hSapA51SCDb/gu02GS2j5CBBulNUgV5EkTHBhzPoosh&#10;Eo6X1dX7+WJZUcLRNy3L1aLKbSlY/RzufIifBBiSDg312NUMzw4PIaZyWP38JGWzcK+0zp3VlvQN&#10;XVWzKgdceIyKOHhamYYuy7TGUUgsP9o2B0em9HjGBNqeaCemI+c4bAei2lR1Ck4ybKE9ohAexkHD&#10;jxEfcZMasAyulaOkA//79V16hz1FDyU9DmNDw68984IS/dmi6KvpfJ6mNxvz6mqGhr/0bC89zHKE&#10;amikZDzexjzxozY32BypsmwvFZ+44ZBlNU8fIk3xpZ1fvXzbzR8AAAD//wMAUEsDBBQABgAIAAAA&#10;IQCK0PEz2gAAAAUBAAAPAAAAZHJzL2Rvd25yZXYueG1sTI/NTsMwEITvSLyDtUjcqN1CEQlxqgrE&#10;lYryI3HbxtskIl5HsduEt+/CBS4jrWY0822xmnynjjTENrCF+cyAIq6Ca7m28Pb6dHUHKiZkh11g&#10;svBNEVbl+VmBuQsjv9Bxm2olJRxztNCk1Odax6ohj3EWemLx9mHwmOQcau0GHKXcd3phzK322LIs&#10;NNjTQ0PV1/bgLbw/7z8/bsymfvTLfgyT0ewzbe3lxbS+B5VoSn9h+MEXdCiFaRcO7KLqLMgj6VfF&#10;y8z1HNROQsvMgC4L/Z++PAEAAP//AwBQSwECLQAUAAYACAAAACEAtoM4kv4AAADhAQAAEwAAAAAA&#10;AAAAAAAAAAAAAAAAW0NvbnRlbnRfVHlwZXNdLnhtbFBLAQItABQABgAIAAAAIQA4/SH/1gAAAJQB&#10;AAALAAAAAAAAAAAAAAAAAC8BAABfcmVscy8ucmVsc1BLAQItABQABgAIAAAAIQA49AmYDgIAAP4D&#10;AAAOAAAAAAAAAAAAAAAAAC4CAABkcnMvZTJvRG9jLnhtbFBLAQItABQABgAIAAAAIQCK0PEz2gAA&#10;AAUBAAAPAAAAAAAAAAAAAAAAAGgEAABkcnMvZG93bnJldi54bWxQSwUGAAAAAAQABADzAAAAbwUA&#10;AAAA&#10;" filled="f" stroked="f">
                <v:textbox>
                  <w:txbxContent>
                    <w:p w14:paraId="12D28D46" w14:textId="77777777" w:rsidR="00C13F18" w:rsidRPr="001B2ADE" w:rsidRDefault="00C13F18" w:rsidP="00BB708D">
                      <w:pPr>
                        <w:pBdr>
                          <w:top w:val="single" w:sz="24" w:space="8" w:color="3D8CAD"/>
                          <w:bottom w:val="single" w:sz="24" w:space="8" w:color="3D8CAD"/>
                        </w:pBdr>
                        <w:spacing w:after="0"/>
                        <w:jc w:val="center"/>
                        <w:rPr>
                          <w:i/>
                          <w:color w:val="3D8CAD"/>
                          <w:sz w:val="24"/>
                          <w:szCs w:val="24"/>
                        </w:rPr>
                      </w:pPr>
                      <w:r w:rsidRPr="00642ECA">
                        <w:rPr>
                          <w:i/>
                          <w:color w:val="3D8CAD"/>
                          <w:sz w:val="24"/>
                          <w:szCs w:val="24"/>
                        </w:rPr>
                        <w:t>Many teachers tell us they struggle with this choice; that they can access thousands of curriculum resources online but they want guidance on which ones are high-quality, the precise content to teach and how to sequence content across subjects and year levels</w:t>
                      </w:r>
                      <w:r>
                        <w:rPr>
                          <w:i/>
                          <w:color w:val="3D8CAD"/>
                          <w:sz w:val="24"/>
                          <w:szCs w:val="24"/>
                        </w:rPr>
                        <w:t>.</w:t>
                      </w:r>
                    </w:p>
                  </w:txbxContent>
                </v:textbox>
                <w10:anchorlock/>
              </v:shape>
            </w:pict>
          </mc:Fallback>
        </mc:AlternateContent>
      </w:r>
    </w:p>
    <w:p w14:paraId="19C7BC2D" w14:textId="77777777" w:rsidR="00C13F18" w:rsidRDefault="00C13F18" w:rsidP="00BB708D">
      <w:pPr>
        <w:ind w:left="770"/>
        <w:contextualSpacing/>
        <w:jc w:val="right"/>
        <w:rPr>
          <w:rFonts w:ascii="Calibri" w:eastAsia="Calibri" w:hAnsi="Calibri" w:cs="Times New Roman"/>
        </w:rPr>
      </w:pPr>
      <w:r>
        <w:rPr>
          <w:rFonts w:ascii="Calibri" w:eastAsia="Calibri" w:hAnsi="Calibri" w:cs="Times New Roman"/>
          <w:i/>
          <w:color w:val="3D8CAD"/>
          <w:sz w:val="24"/>
          <w:szCs w:val="24"/>
        </w:rPr>
        <w:t>Learning First</w:t>
      </w:r>
    </w:p>
    <w:p w14:paraId="1E8AD7C0" w14:textId="77777777" w:rsidR="00C13F18" w:rsidRDefault="00C13F18" w:rsidP="00BB708D">
      <w:pPr>
        <w:rPr>
          <w:rFonts w:ascii="Calibri" w:eastAsia="Calibri" w:hAnsi="Calibri" w:cs="Arial"/>
        </w:rPr>
      </w:pPr>
    </w:p>
    <w:p w14:paraId="4F83AC94" w14:textId="77777777" w:rsidR="00C13F18" w:rsidRDefault="00C13F18" w:rsidP="00BB708D">
      <w:pPr>
        <w:rPr>
          <w:rFonts w:ascii="Calibri" w:eastAsia="Calibri" w:hAnsi="Calibri" w:cs="Arial"/>
        </w:rPr>
      </w:pPr>
      <w:r w:rsidRPr="00C27AFD">
        <w:rPr>
          <w:rFonts w:ascii="Calibri" w:eastAsia="Calibri" w:hAnsi="Calibri" w:cs="Arial"/>
        </w:rPr>
        <w:t>Some stakeholders expressed concern about resources which disempower teachers. For example, the Australian Education Union submission expressed the view that while evidence-based practices are developed with best intentions, the reality of their implementation can be de</w:t>
      </w:r>
      <w:r>
        <w:rPr>
          <w:rFonts w:ascii="Calibri" w:eastAsia="Calibri" w:hAnsi="Calibri" w:cs="Arial"/>
        </w:rPr>
        <w:noBreakHyphen/>
      </w:r>
      <w:r w:rsidRPr="00C27AFD">
        <w:rPr>
          <w:rFonts w:ascii="Calibri" w:eastAsia="Calibri" w:hAnsi="Calibri" w:cs="Arial"/>
        </w:rPr>
        <w:t>professionalising.</w:t>
      </w:r>
      <w:r w:rsidRPr="00C27AFD">
        <w:rPr>
          <w:rFonts w:ascii="Calibri" w:eastAsia="Calibri" w:hAnsi="Calibri" w:cs="Arial"/>
          <w:vertAlign w:val="superscript"/>
        </w:rPr>
        <w:endnoteReference w:id="163"/>
      </w:r>
    </w:p>
    <w:p w14:paraId="09807CB7" w14:textId="77777777" w:rsidR="00C13F18" w:rsidRDefault="00C13F18" w:rsidP="00BB708D">
      <w:pPr>
        <w:rPr>
          <w:rFonts w:ascii="Calibri" w:eastAsia="Calibri" w:hAnsi="Calibri" w:cs="Arial"/>
        </w:rPr>
      </w:pPr>
      <w:r w:rsidRPr="00C27AFD">
        <w:rPr>
          <w:rFonts w:ascii="Calibri" w:eastAsia="Calibri" w:hAnsi="Calibri" w:cs="Arial"/>
        </w:rPr>
        <w:t>There were varying opinions on the impact on workloads, too. The Grattan Institute submission noted survey evidence that shows teachers spend three hours less each week sourcing and creating materials when they have access to high-quality shared resources for all of their subjects.</w:t>
      </w:r>
      <w:r w:rsidRPr="00C27AFD">
        <w:rPr>
          <w:rFonts w:ascii="Calibri" w:eastAsia="Calibri" w:hAnsi="Calibri" w:cs="Arial"/>
          <w:vertAlign w:val="superscript"/>
        </w:rPr>
        <w:endnoteReference w:id="164"/>
      </w:r>
      <w:r w:rsidRPr="00C27AFD">
        <w:rPr>
          <w:rFonts w:ascii="Calibri" w:eastAsia="Calibri" w:hAnsi="Calibri" w:cs="Arial"/>
        </w:rPr>
        <w:t xml:space="preserve"> Other submissions, such as from the Teachers and Teaching Research Centre, considered that while there is merit to providing teachers with such resources, they are not a panacea for getting back time.</w:t>
      </w:r>
    </w:p>
    <w:p w14:paraId="213D2EE1" w14:textId="45AA08E0" w:rsidR="00C13F18" w:rsidRDefault="00C13F18" w:rsidP="00BB708D">
      <w:pPr>
        <w:rPr>
          <w:rFonts w:ascii="Calibri" w:eastAsia="Calibri" w:hAnsi="Calibri" w:cs="Arial"/>
          <w:color w:val="000000"/>
        </w:rPr>
      </w:pPr>
      <w:r w:rsidRPr="00C27AFD">
        <w:rPr>
          <w:rFonts w:ascii="Calibri" w:eastAsia="Calibri" w:hAnsi="Calibri" w:cs="Arial"/>
        </w:rPr>
        <w:lastRenderedPageBreak/>
        <w:t xml:space="preserve">Several submissions have supported the notion that improving access to high-quality curriculum materials can better support the </w:t>
      </w:r>
      <w:r>
        <w:rPr>
          <w:rFonts w:ascii="Calibri" w:eastAsia="Calibri" w:hAnsi="Calibri" w:cs="Arial"/>
        </w:rPr>
        <w:t>uptake and implementation</w:t>
      </w:r>
      <w:r w:rsidRPr="00C27AFD">
        <w:rPr>
          <w:rFonts w:ascii="Calibri" w:eastAsia="Calibri" w:hAnsi="Calibri" w:cs="Arial"/>
        </w:rPr>
        <w:t xml:space="preserve"> of </w:t>
      </w:r>
      <w:r w:rsidR="00A95C2B">
        <w:rPr>
          <w:rFonts w:ascii="Calibri" w:eastAsia="Calibri" w:hAnsi="Calibri" w:cs="Arial"/>
        </w:rPr>
        <w:t>effective</w:t>
      </w:r>
      <w:r w:rsidRPr="00C27AFD">
        <w:rPr>
          <w:rFonts w:ascii="Calibri" w:eastAsia="Calibri" w:hAnsi="Calibri" w:cs="Arial"/>
        </w:rPr>
        <w:t xml:space="preserve"> teaching approaches and improve student outcomes, with some submissions recognising the South Australian Government’s Literacy Guarantee Unit as an effective model in </w:t>
      </w:r>
      <w:r>
        <w:rPr>
          <w:rFonts w:ascii="Calibri" w:eastAsia="Calibri" w:hAnsi="Calibri" w:cs="Arial"/>
        </w:rPr>
        <w:t>providing</w:t>
      </w:r>
      <w:r w:rsidRPr="00C27AFD">
        <w:rPr>
          <w:rFonts w:ascii="Calibri" w:eastAsia="Calibri" w:hAnsi="Calibri" w:cs="Arial"/>
        </w:rPr>
        <w:t xml:space="preserve"> high-quality curriculum materials and professional development for schools.</w:t>
      </w:r>
      <w:r w:rsidRPr="00C27AFD">
        <w:rPr>
          <w:rFonts w:ascii="Calibri" w:eastAsia="Calibri" w:hAnsi="Calibri" w:cs="Arial"/>
          <w:vertAlign w:val="superscript"/>
        </w:rPr>
        <w:endnoteReference w:id="165"/>
      </w:r>
      <w:r w:rsidRPr="00C27AFD">
        <w:rPr>
          <w:rFonts w:ascii="Calibri" w:eastAsia="Calibri" w:hAnsi="Calibri" w:cs="Arial"/>
        </w:rPr>
        <w:t xml:space="preserve"> </w:t>
      </w:r>
      <w:r w:rsidRPr="00C27AFD">
        <w:rPr>
          <w:rFonts w:ascii="Calibri" w:eastAsia="Calibri" w:hAnsi="Calibri" w:cs="Arial"/>
          <w:color w:val="000000"/>
        </w:rPr>
        <w:t>The Literacy Guarantee Unit offers a comprehensive program, including a team of literacy coaches who provide intensive support to teachers and an extensive suite of professional learning covering the key components of reading.</w:t>
      </w:r>
      <w:r>
        <w:rPr>
          <w:rFonts w:ascii="Calibri" w:eastAsia="Calibri" w:hAnsi="Calibri" w:cs="Arial"/>
          <w:color w:val="000000"/>
        </w:rPr>
        <w:t xml:space="preserve"> The OECD has recently reported its view that the provision of high-quality evidence-based curriculum resources could reduce teacher workload and improve student outcomes.</w:t>
      </w:r>
      <w:r>
        <w:rPr>
          <w:rStyle w:val="EndnoteReference"/>
          <w:rFonts w:ascii="Calibri" w:eastAsia="Calibri" w:hAnsi="Calibri" w:cs="Arial"/>
          <w:color w:val="000000"/>
        </w:rPr>
        <w:endnoteReference w:id="166"/>
      </w:r>
    </w:p>
    <w:p w14:paraId="433C42A2" w14:textId="77777777" w:rsidR="00C13F18" w:rsidRDefault="00C13F18" w:rsidP="00BB708D">
      <w:pPr>
        <w:rPr>
          <w:rFonts w:ascii="Calibri" w:eastAsia="Calibri" w:hAnsi="Calibri" w:cs="Times New Roman"/>
        </w:rPr>
      </w:pPr>
      <w:r w:rsidRPr="001B2ADE">
        <w:rPr>
          <w:rFonts w:ascii="Calibri" w:eastAsia="Calibri" w:hAnsi="Calibri" w:cs="Times New Roman"/>
        </w:rPr>
        <w:t>The Australian Curriculum Assessment and Reporting Authority (ACARA) was tasked</w:t>
      </w:r>
      <w:r w:rsidRPr="00C27AFD">
        <w:rPr>
          <w:rFonts w:ascii="Calibri" w:eastAsia="Calibri" w:hAnsi="Calibri" w:cs="Times New Roman"/>
          <w:vertAlign w:val="superscript"/>
        </w:rPr>
        <w:endnoteReference w:id="167"/>
      </w:r>
      <w:r w:rsidRPr="001B2ADE">
        <w:rPr>
          <w:rFonts w:ascii="Calibri" w:eastAsia="Calibri" w:hAnsi="Calibri" w:cs="Times New Roman"/>
        </w:rPr>
        <w:t xml:space="preserve"> to bring forward a proposal to Education Ministers for the development and delivery of curriculum resources in response to Action 19 of the National Teacher Workforce Action Plan. This work should be consistent with Recommendation 1</w:t>
      </w:r>
      <w:r w:rsidRPr="4144A03D">
        <w:rPr>
          <w:rFonts w:ascii="Calibri" w:eastAsia="Calibri" w:hAnsi="Calibri" w:cs="Times New Roman"/>
        </w:rPr>
        <w:t>C</w:t>
      </w:r>
      <w:r w:rsidRPr="001B2ADE">
        <w:rPr>
          <w:rFonts w:ascii="Calibri" w:eastAsia="Calibri" w:hAnsi="Calibri" w:cs="Times New Roman"/>
        </w:rPr>
        <w:t xml:space="preserve"> to ensure there is no ambiguity in implementation.</w:t>
      </w:r>
    </w:p>
    <w:p w14:paraId="79D512F8" w14:textId="6B23DF99" w:rsidR="00C13F18" w:rsidRDefault="00C13F18" w:rsidP="00BB708D">
      <w:pPr>
        <w:rPr>
          <w:rFonts w:ascii="Calibri" w:eastAsia="Calibri" w:hAnsi="Calibri" w:cs="Times New Roman"/>
        </w:rPr>
      </w:pPr>
      <w:r w:rsidRPr="00C27AFD">
        <w:rPr>
          <w:rFonts w:ascii="Calibri" w:eastAsia="Calibri" w:hAnsi="Calibri" w:cs="Times New Roman"/>
        </w:rPr>
        <w:t>Given that teachers are already accessing a plethora of curriculum materials from a wide range of sources, the Panel considers that there should be a</w:t>
      </w:r>
      <w:r>
        <w:rPr>
          <w:rFonts w:ascii="Calibri" w:eastAsia="Calibri" w:hAnsi="Calibri" w:cs="Times New Roman"/>
        </w:rPr>
        <w:t>n independent</w:t>
      </w:r>
      <w:r w:rsidRPr="00C27AFD">
        <w:rPr>
          <w:rFonts w:ascii="Calibri" w:eastAsia="Calibri" w:hAnsi="Calibri" w:cs="Times New Roman"/>
        </w:rPr>
        <w:t xml:space="preserve"> quality assurance mechanism in place to </w:t>
      </w:r>
      <w:r w:rsidRPr="00C27AFD">
        <w:rPr>
          <w:rFonts w:ascii="Calibri" w:eastAsia="Calibri" w:hAnsi="Calibri" w:cs="Arial"/>
        </w:rPr>
        <w:t>review comprehensive and sequenced curriculum materials, including digital and print textbooks and instructional programs</w:t>
      </w:r>
      <w:r w:rsidRPr="00C27AFD">
        <w:rPr>
          <w:rFonts w:ascii="Calibri" w:eastAsia="Calibri" w:hAnsi="Calibri" w:cs="Times New Roman"/>
        </w:rPr>
        <w:t>.</w:t>
      </w:r>
      <w:r w:rsidRPr="001B2ADE">
        <w:rPr>
          <w:rFonts w:ascii="Calibri" w:eastAsia="Calibri" w:hAnsi="Calibri" w:cs="Times New Roman"/>
        </w:rPr>
        <w:t xml:space="preserve"> This would ensure that </w:t>
      </w:r>
      <w:r w:rsidRPr="4144A03D">
        <w:rPr>
          <w:rFonts w:ascii="Calibri" w:eastAsia="Calibri" w:hAnsi="Calibri" w:cs="Times New Roman"/>
        </w:rPr>
        <w:t>school</w:t>
      </w:r>
      <w:r>
        <w:rPr>
          <w:rFonts w:ascii="Calibri" w:eastAsia="Calibri" w:hAnsi="Calibri" w:cs="Times New Roman"/>
        </w:rPr>
        <w:t xml:space="preserve"> leaders and educators </w:t>
      </w:r>
      <w:r w:rsidRPr="001B2ADE">
        <w:rPr>
          <w:rFonts w:ascii="Calibri" w:eastAsia="Calibri" w:hAnsi="Calibri" w:cs="Times New Roman"/>
        </w:rPr>
        <w:t xml:space="preserve">are confident that the materials </w:t>
      </w:r>
      <w:r w:rsidRPr="4144A03D">
        <w:rPr>
          <w:rFonts w:ascii="Calibri" w:eastAsia="Calibri" w:hAnsi="Calibri" w:cs="Times New Roman"/>
        </w:rPr>
        <w:t xml:space="preserve">they select </w:t>
      </w:r>
      <w:r w:rsidRPr="001B2ADE">
        <w:rPr>
          <w:rFonts w:ascii="Calibri" w:eastAsia="Calibri" w:hAnsi="Calibri" w:cs="Times New Roman"/>
        </w:rPr>
        <w:t xml:space="preserve">are effective, and they can easily identify materials suitable to their students. </w:t>
      </w:r>
      <w:r>
        <w:rPr>
          <w:rFonts w:ascii="Calibri" w:eastAsia="Calibri" w:hAnsi="Calibri" w:cs="Times New Roman"/>
        </w:rPr>
        <w:t>It would also reduce the time that teachers spend finding suitable resources or developing materials themselves.</w:t>
      </w:r>
    </w:p>
    <w:p w14:paraId="7E45B74A" w14:textId="77777777" w:rsidR="00C13F18" w:rsidRDefault="00C13F18" w:rsidP="00BB708D">
      <w:pPr>
        <w:rPr>
          <w:rFonts w:ascii="Calibri" w:eastAsia="Calibri" w:hAnsi="Calibri" w:cs="Times New Roman"/>
        </w:rPr>
      </w:pPr>
      <w:r w:rsidRPr="001B2ADE">
        <w:rPr>
          <w:rFonts w:ascii="Calibri" w:eastAsia="Calibri" w:hAnsi="Calibri" w:cs="Times New Roman"/>
        </w:rPr>
        <w:t>The United States provides an example of how to achieve independent quality</w:t>
      </w:r>
      <w:r>
        <w:rPr>
          <w:rFonts w:ascii="Calibri" w:eastAsia="Calibri" w:hAnsi="Calibri" w:cs="Times New Roman"/>
        </w:rPr>
        <w:t xml:space="preserve"> assurance</w:t>
      </w:r>
      <w:r w:rsidRPr="001B2ADE">
        <w:rPr>
          <w:rFonts w:ascii="Calibri" w:eastAsia="Calibri" w:hAnsi="Calibri" w:cs="Times New Roman"/>
        </w:rPr>
        <w:t xml:space="preserve"> of curriculum materials. EdReports is an independent not-for-profit organisation that engages expert educators such as classroom teachers and principals to conducts evaluations of </w:t>
      </w:r>
      <w:r w:rsidRPr="4144A03D">
        <w:rPr>
          <w:rFonts w:ascii="Calibri" w:eastAsia="Calibri" w:hAnsi="Calibri" w:cs="Times New Roman"/>
        </w:rPr>
        <w:t xml:space="preserve">comprehensive </w:t>
      </w:r>
      <w:r w:rsidRPr="001B2ADE">
        <w:rPr>
          <w:rFonts w:ascii="Calibri" w:eastAsia="Calibri" w:hAnsi="Calibri" w:cs="Times New Roman"/>
        </w:rPr>
        <w:t>instructional materials.</w:t>
      </w:r>
      <w:r w:rsidRPr="001B2ADE">
        <w:rPr>
          <w:rFonts w:ascii="Calibri" w:eastAsia="Calibri" w:hAnsi="Calibri" w:cs="Times New Roman"/>
          <w:vertAlign w:val="superscript"/>
        </w:rPr>
        <w:endnoteReference w:id="168"/>
      </w:r>
      <w:r w:rsidRPr="001B2ADE">
        <w:rPr>
          <w:rFonts w:ascii="Calibri" w:eastAsia="Calibri" w:hAnsi="Calibri" w:cs="Times New Roman"/>
        </w:rPr>
        <w:t xml:space="preserve"> Evaluations are available to students and teachers without charge due to the financial support from multiple charity and philanthropic organisations</w:t>
      </w:r>
      <w:r w:rsidRPr="4144A03D">
        <w:rPr>
          <w:rFonts w:ascii="Calibri" w:eastAsia="Calibri" w:hAnsi="Calibri" w:cs="Times New Roman"/>
        </w:rPr>
        <w:t xml:space="preserve"> and from government</w:t>
      </w:r>
      <w:r w:rsidRPr="001B2ADE">
        <w:rPr>
          <w:rFonts w:ascii="Calibri" w:eastAsia="Calibri" w:hAnsi="Calibri" w:cs="Times New Roman"/>
        </w:rPr>
        <w:t>. Then it can be up to schools to decide how and when to use these materials, and whether they would offer workload reduction, consistency or other benefits to themselves and their students.</w:t>
      </w:r>
    </w:p>
    <w:p w14:paraId="5395942F" w14:textId="5A45D522" w:rsidR="00C13F18" w:rsidRDefault="00C13F18" w:rsidP="00BB708D">
      <w:pPr>
        <w:rPr>
          <w:rFonts w:ascii="Calibri" w:eastAsia="Calibri" w:hAnsi="Calibri" w:cs="Times New Roman"/>
        </w:rPr>
      </w:pPr>
      <w:r w:rsidRPr="001B2ADE">
        <w:rPr>
          <w:rFonts w:ascii="Calibri" w:eastAsia="Calibri" w:hAnsi="Calibri" w:cs="Times New Roman"/>
        </w:rPr>
        <w:t xml:space="preserve">There is also scope for </w:t>
      </w:r>
      <w:r>
        <w:rPr>
          <w:rFonts w:ascii="Calibri" w:eastAsia="Calibri" w:hAnsi="Calibri" w:cs="Times New Roman"/>
        </w:rPr>
        <w:t>school systems</w:t>
      </w:r>
      <w:r w:rsidRPr="001B2ADE">
        <w:rPr>
          <w:rFonts w:ascii="Calibri" w:eastAsia="Calibri" w:hAnsi="Calibri" w:cs="Times New Roman"/>
        </w:rPr>
        <w:t xml:space="preserve"> </w:t>
      </w:r>
      <w:r>
        <w:rPr>
          <w:rFonts w:ascii="Calibri" w:eastAsia="Calibri" w:hAnsi="Calibri" w:cs="Times New Roman"/>
        </w:rPr>
        <w:t>and approved authorities</w:t>
      </w:r>
      <w:r w:rsidRPr="001B2ADE">
        <w:rPr>
          <w:rFonts w:ascii="Calibri" w:eastAsia="Calibri" w:hAnsi="Calibri" w:cs="Times New Roman"/>
        </w:rPr>
        <w:t xml:space="preserve"> to develop their own comprehensive, high-quality materials to address identified gaps or support implementation of key priorities. </w:t>
      </w:r>
      <w:r w:rsidRPr="00C27AFD">
        <w:rPr>
          <w:rFonts w:ascii="Calibri" w:eastAsia="Calibri" w:hAnsi="Calibri" w:cs="Arial"/>
        </w:rPr>
        <w:t>These materials should also be quality</w:t>
      </w:r>
      <w:r>
        <w:rPr>
          <w:rFonts w:ascii="Calibri" w:eastAsia="Calibri" w:hAnsi="Calibri" w:cs="Arial"/>
        </w:rPr>
        <w:t xml:space="preserve"> </w:t>
      </w:r>
      <w:r w:rsidRPr="00C27AFD">
        <w:rPr>
          <w:rFonts w:ascii="Calibri" w:eastAsia="Calibri" w:hAnsi="Calibri" w:cs="Arial"/>
        </w:rPr>
        <w:t>assured.</w:t>
      </w:r>
    </w:p>
    <w:tbl>
      <w:tblPr>
        <w:tblStyle w:val="GridTable6Colorful-Accent11"/>
        <w:tblW w:w="9026" w:type="dxa"/>
        <w:tblLook w:val="0400" w:firstRow="0" w:lastRow="0" w:firstColumn="0" w:lastColumn="0" w:noHBand="0" w:noVBand="1"/>
      </w:tblPr>
      <w:tblGrid>
        <w:gridCol w:w="9026"/>
      </w:tblGrid>
      <w:tr w:rsidR="00C13F18" w14:paraId="1B3D0386"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2C62A41F" w14:textId="77777777" w:rsidR="00C13F18" w:rsidRPr="007F72CD" w:rsidRDefault="00C13F18">
            <w:pPr>
              <w:jc w:val="center"/>
              <w:rPr>
                <w:rFonts w:ascii="Calibri" w:eastAsia="Calibri" w:hAnsi="Calibri" w:cs="Arial"/>
                <w:b/>
                <w:color w:val="000000"/>
                <w:u w:val="single"/>
              </w:rPr>
            </w:pPr>
            <w:r w:rsidRPr="007F72CD">
              <w:rPr>
                <w:rFonts w:ascii="Calibri" w:eastAsia="Calibri" w:hAnsi="Calibri" w:cs="Arial"/>
                <w:b/>
                <w:color w:val="000000"/>
                <w:u w:val="single"/>
              </w:rPr>
              <w:t>RECOMMENDATION 1C</w:t>
            </w:r>
          </w:p>
          <w:p w14:paraId="5F3EF2F4" w14:textId="70C259E3" w:rsidR="00C13F18" w:rsidRPr="00383A6C" w:rsidRDefault="00C13F18">
            <w:pPr>
              <w:rPr>
                <w:b/>
                <w:bCs/>
                <w:color w:val="000000"/>
              </w:rPr>
            </w:pPr>
            <w:r w:rsidRPr="00383A6C">
              <w:rPr>
                <w:color w:val="000000"/>
              </w:rPr>
              <w:t>The Panel recommends that governments</w:t>
            </w:r>
            <w:r>
              <w:rPr>
                <w:color w:val="000000"/>
              </w:rPr>
              <w:t>, school systems</w:t>
            </w:r>
            <w:r w:rsidRPr="00383A6C">
              <w:rPr>
                <w:color w:val="000000"/>
              </w:rPr>
              <w:t xml:space="preserve"> </w:t>
            </w:r>
            <w:r>
              <w:rPr>
                <w:color w:val="000000"/>
              </w:rPr>
              <w:t xml:space="preserve">and approved authorities </w:t>
            </w:r>
            <w:r w:rsidRPr="00383A6C">
              <w:rPr>
                <w:color w:val="000000"/>
              </w:rPr>
              <w:t xml:space="preserve">ensure </w:t>
            </w:r>
            <w:r>
              <w:rPr>
                <w:color w:val="000000"/>
              </w:rPr>
              <w:t>all</w:t>
            </w:r>
            <w:r w:rsidRPr="00383A6C">
              <w:rPr>
                <w:color w:val="000000"/>
              </w:rPr>
              <w:t xml:space="preserve"> educators </w:t>
            </w:r>
            <w:r>
              <w:rPr>
                <w:color w:val="000000"/>
              </w:rPr>
              <w:t>and school leaders</w:t>
            </w:r>
            <w:r w:rsidRPr="00383A6C">
              <w:rPr>
                <w:color w:val="000000"/>
              </w:rPr>
              <w:t xml:space="preserve"> have access to the highest quality evidence-based professional development and curriculum resources by:</w:t>
            </w:r>
          </w:p>
          <w:p w14:paraId="0CFB759A" w14:textId="77777777" w:rsidR="00C13F18" w:rsidRPr="00383A6C" w:rsidRDefault="00C13F18" w:rsidP="00FA4F9F">
            <w:pPr>
              <w:numPr>
                <w:ilvl w:val="0"/>
                <w:numId w:val="45"/>
              </w:numPr>
              <w:spacing w:after="0"/>
              <w:rPr>
                <w:rFonts w:cs="Calibri"/>
                <w:b/>
                <w:bCs/>
                <w:color w:val="000000"/>
              </w:rPr>
            </w:pPr>
            <w:r w:rsidRPr="00383A6C">
              <w:rPr>
                <w:rFonts w:cs="Calibri"/>
                <w:color w:val="000000"/>
              </w:rPr>
              <w:t xml:space="preserve">updating guidance on effective teaching practice to ensure it is aligned to </w:t>
            </w:r>
            <w:r w:rsidRPr="00383A6C">
              <w:rPr>
                <w:rFonts w:cs="Calibri"/>
                <w:i/>
                <w:color w:val="000000"/>
              </w:rPr>
              <w:t xml:space="preserve">Strong Beginnings: </w:t>
            </w:r>
            <w:r w:rsidRPr="00383A6C" w:rsidDel="00C609E6">
              <w:rPr>
                <w:rFonts w:cs="Calibri"/>
                <w:i/>
                <w:color w:val="000000"/>
              </w:rPr>
              <w:t>R</w:t>
            </w:r>
            <w:r w:rsidRPr="00383A6C">
              <w:rPr>
                <w:rFonts w:cs="Calibri"/>
                <w:i/>
                <w:color w:val="000000"/>
              </w:rPr>
              <w:t>eport of the Teacher Education Expert Panel</w:t>
            </w:r>
          </w:p>
          <w:p w14:paraId="25DB4B32" w14:textId="17C1B15F" w:rsidR="00C13F18" w:rsidRPr="00383A6C" w:rsidRDefault="00C13F18" w:rsidP="00FA4F9F">
            <w:pPr>
              <w:numPr>
                <w:ilvl w:val="0"/>
                <w:numId w:val="45"/>
              </w:numPr>
              <w:spacing w:after="0"/>
              <w:rPr>
                <w:rFonts w:cs="Calibri"/>
                <w:b/>
                <w:bCs/>
                <w:color w:val="000000"/>
              </w:rPr>
            </w:pPr>
            <w:r w:rsidRPr="1D8654F9">
              <w:rPr>
                <w:rFonts w:cs="Calibri"/>
                <w:color w:val="000000" w:themeColor="text1"/>
              </w:rPr>
              <w:t>investing in highly effective and evidence</w:t>
            </w:r>
            <w:r>
              <w:rPr>
                <w:rFonts w:cs="Calibri"/>
                <w:color w:val="000000" w:themeColor="text1"/>
              </w:rPr>
              <w:t>-</w:t>
            </w:r>
            <w:r w:rsidRPr="1D8654F9">
              <w:rPr>
                <w:rFonts w:cs="Calibri"/>
                <w:color w:val="000000" w:themeColor="text1"/>
              </w:rPr>
              <w:t>based professional development, including micro-credentials</w:t>
            </w:r>
            <w:r w:rsidR="00B533D8">
              <w:rPr>
                <w:rFonts w:cs="Calibri"/>
                <w:color w:val="000000" w:themeColor="text1"/>
              </w:rPr>
              <w:t xml:space="preserve">, </w:t>
            </w:r>
            <w:r w:rsidR="00857DAC">
              <w:rPr>
                <w:rFonts w:cs="Calibri"/>
                <w:color w:val="000000" w:themeColor="text1"/>
              </w:rPr>
              <w:t xml:space="preserve">that aligns with the core content in </w:t>
            </w:r>
            <w:r w:rsidR="00857DAC">
              <w:rPr>
                <w:rFonts w:cs="Calibri"/>
                <w:i/>
                <w:iCs/>
                <w:color w:val="000000" w:themeColor="text1"/>
              </w:rPr>
              <w:t>Strong Beginnings</w:t>
            </w:r>
          </w:p>
          <w:p w14:paraId="68E0841E" w14:textId="272363DA" w:rsidR="00C13F18" w:rsidRPr="00383A6C" w:rsidRDefault="00C13F18" w:rsidP="00FA4F9F">
            <w:pPr>
              <w:numPr>
                <w:ilvl w:val="0"/>
                <w:numId w:val="45"/>
              </w:numPr>
              <w:spacing w:after="0"/>
              <w:rPr>
                <w:rFonts w:cs="Calibri"/>
                <w:b/>
                <w:bCs/>
                <w:color w:val="000000"/>
              </w:rPr>
            </w:pPr>
            <w:r w:rsidRPr="00383A6C">
              <w:rPr>
                <w:rFonts w:cs="Calibri"/>
                <w:color w:val="000000"/>
              </w:rPr>
              <w:t>establishing an agreed national framework for professional development accreditation by the end of 202</w:t>
            </w:r>
            <w:r w:rsidR="00A612DC">
              <w:rPr>
                <w:rFonts w:cs="Calibri"/>
                <w:color w:val="000000"/>
              </w:rPr>
              <w:t>5</w:t>
            </w:r>
            <w:r w:rsidR="003431C2">
              <w:rPr>
                <w:rFonts w:cs="Calibri"/>
                <w:color w:val="000000"/>
              </w:rPr>
              <w:t xml:space="preserve"> </w:t>
            </w:r>
            <w:r w:rsidRPr="00383A6C">
              <w:rPr>
                <w:rFonts w:cs="Calibri"/>
                <w:color w:val="000000"/>
              </w:rPr>
              <w:t>with strengthened criteria to ensure professional development is high quality and evidence based, and commit professional development accreditation authorities to applying these criteria, including for micro-credentials</w:t>
            </w:r>
          </w:p>
          <w:p w14:paraId="083973A1" w14:textId="396360B0" w:rsidR="00C13F18" w:rsidRPr="00383A6C" w:rsidRDefault="00C13F18" w:rsidP="00FA4F9F">
            <w:pPr>
              <w:numPr>
                <w:ilvl w:val="0"/>
                <w:numId w:val="45"/>
              </w:numPr>
              <w:spacing w:after="0"/>
              <w:textAlignment w:val="baseline"/>
              <w:rPr>
                <w:rStyle w:val="normaltextrun"/>
                <w:rFonts w:ascii="Calibri" w:eastAsia="Calibri" w:hAnsi="Calibri" w:cs="Calibri"/>
                <w:b/>
                <w:bCs/>
                <w:color w:val="000000"/>
                <w:lang w:val="en-GB"/>
              </w:rPr>
            </w:pPr>
            <w:r w:rsidRPr="1D8654F9">
              <w:rPr>
                <w:rFonts w:ascii="Calibri" w:hAnsi="Calibri" w:cs="Calibri"/>
                <w:color w:val="000000" w:themeColor="text1"/>
              </w:rPr>
              <w:lastRenderedPageBreak/>
              <w:t>investing in and promoting</w:t>
            </w:r>
            <w:r w:rsidRPr="1D8654F9">
              <w:rPr>
                <w:rStyle w:val="normaltextrun"/>
                <w:rFonts w:ascii="Calibri" w:hAnsi="Calibri" w:cs="Calibri"/>
                <w:color w:val="000000" w:themeColor="text1"/>
              </w:rPr>
              <w:t xml:space="preserve"> evidence</w:t>
            </w:r>
            <w:r w:rsidRPr="00661528">
              <w:rPr>
                <w:rStyle w:val="normaltextrun"/>
                <w:rFonts w:ascii="Calibri" w:hAnsi="Calibri" w:cs="Calibri"/>
                <w:color w:val="auto"/>
              </w:rPr>
              <w:t>-</w:t>
            </w:r>
            <w:r w:rsidRPr="00E014E5">
              <w:rPr>
                <w:rStyle w:val="normaltextrun"/>
                <w:rFonts w:ascii="Calibri" w:hAnsi="Calibri" w:cs="Calibri"/>
                <w:color w:val="auto"/>
              </w:rPr>
              <w:t xml:space="preserve">based </w:t>
            </w:r>
            <w:r w:rsidR="0044169C" w:rsidRPr="00EE4F02">
              <w:rPr>
                <w:rStyle w:val="normaltextrun"/>
                <w:rFonts w:ascii="Calibri" w:hAnsi="Calibri"/>
                <w:color w:val="auto"/>
              </w:rPr>
              <w:t>and</w:t>
            </w:r>
            <w:r w:rsidRPr="00E014E5">
              <w:rPr>
                <w:rStyle w:val="normaltextrun"/>
                <w:rFonts w:ascii="Calibri" w:hAnsi="Calibri" w:cs="Calibri"/>
                <w:color w:val="auto"/>
              </w:rPr>
              <w:t xml:space="preserve"> quality </w:t>
            </w:r>
            <w:r w:rsidRPr="00661528">
              <w:rPr>
                <w:rStyle w:val="normaltextrun"/>
                <w:rFonts w:ascii="Calibri" w:hAnsi="Calibri" w:cs="Calibri"/>
                <w:color w:val="auto"/>
              </w:rPr>
              <w:t xml:space="preserve">assured </w:t>
            </w:r>
            <w:r w:rsidRPr="1D8654F9">
              <w:rPr>
                <w:rStyle w:val="normaltextrun"/>
                <w:rFonts w:ascii="Calibri" w:hAnsi="Calibri" w:cs="Calibri"/>
                <w:color w:val="000000" w:themeColor="text1"/>
              </w:rPr>
              <w:t>curriculum resources that are easily available and will help to reduce workload, which schools can adopt if they choose</w:t>
            </w:r>
          </w:p>
          <w:p w14:paraId="1F159D37" w14:textId="348123AB" w:rsidR="00C13F18" w:rsidRPr="00383A6C" w:rsidRDefault="00C13F18" w:rsidP="00FA4F9F">
            <w:pPr>
              <w:numPr>
                <w:ilvl w:val="0"/>
                <w:numId w:val="45"/>
              </w:numPr>
              <w:textAlignment w:val="baseline"/>
              <w:rPr>
                <w:rFonts w:ascii="Calibri" w:hAnsi="Calibri" w:cs="Calibri"/>
                <w:b/>
                <w:bCs/>
                <w:color w:val="000000"/>
              </w:rPr>
            </w:pPr>
            <w:r w:rsidRPr="00383A6C">
              <w:rPr>
                <w:rFonts w:ascii="Calibri" w:hAnsi="Calibri" w:cs="Calibri"/>
                <w:color w:val="000000"/>
              </w:rPr>
              <w:t>e</w:t>
            </w:r>
            <w:r w:rsidRPr="00383A6C">
              <w:rPr>
                <w:rStyle w:val="normaltextrun"/>
                <w:rFonts w:ascii="Calibri" w:hAnsi="Calibri" w:cs="Calibri"/>
                <w:color w:val="000000"/>
              </w:rPr>
              <w:t xml:space="preserve">stablishing an independent process to quality assure comprehensive and sequenced curriculum materials against rigorous criteria, including materials created by education departments and institutions, and the commercial and not-for-profit education sectors, by </w:t>
            </w:r>
            <w:r w:rsidRPr="00684265">
              <w:rPr>
                <w:rStyle w:val="normaltextrun"/>
                <w:rFonts w:ascii="Calibri" w:hAnsi="Calibri" w:cs="Calibri"/>
                <w:color w:val="000000"/>
              </w:rPr>
              <w:t xml:space="preserve">the end of </w:t>
            </w:r>
            <w:r w:rsidR="00A612DC" w:rsidRPr="00684265">
              <w:rPr>
                <w:rStyle w:val="normaltextrun"/>
                <w:rFonts w:ascii="Calibri" w:hAnsi="Calibri" w:cs="Calibri"/>
                <w:color w:val="000000"/>
              </w:rPr>
              <w:t>202</w:t>
            </w:r>
            <w:r w:rsidR="00A612DC">
              <w:rPr>
                <w:rStyle w:val="normaltextrun"/>
                <w:rFonts w:ascii="Calibri" w:hAnsi="Calibri" w:cs="Calibri"/>
                <w:color w:val="000000"/>
              </w:rPr>
              <w:t>6</w:t>
            </w:r>
            <w:r w:rsidRPr="00383A6C">
              <w:rPr>
                <w:rStyle w:val="normaltextrun"/>
                <w:rFonts w:ascii="Calibri" w:hAnsi="Calibri" w:cs="Calibri"/>
                <w:color w:val="000000"/>
              </w:rPr>
              <w:t>.</w:t>
            </w:r>
          </w:p>
        </w:tc>
      </w:tr>
    </w:tbl>
    <w:p w14:paraId="0EBCFC88" w14:textId="594227E4" w:rsidR="00C13F18" w:rsidRDefault="00C13F18" w:rsidP="00BB708D">
      <w:pPr>
        <w:pStyle w:val="Heading4"/>
      </w:pPr>
      <w:bookmarkStart w:id="78" w:name="_Toc147257154"/>
      <w:bookmarkStart w:id="79" w:name="_Toc147493069"/>
      <w:bookmarkStart w:id="80" w:name="_Toc152855320"/>
      <w:r w:rsidRPr="00C27AFD">
        <w:lastRenderedPageBreak/>
        <w:t xml:space="preserve">1.2.5 Digital </w:t>
      </w:r>
      <w:r w:rsidRPr="00BD3967">
        <w:t>technologies</w:t>
      </w:r>
      <w:r>
        <w:t xml:space="preserve"> and artificial intelligence</w:t>
      </w:r>
      <w:r w:rsidRPr="00C27AFD">
        <w:t xml:space="preserve"> can assist educators </w:t>
      </w:r>
      <w:r>
        <w:t xml:space="preserve">to </w:t>
      </w:r>
      <w:r w:rsidRPr="00C27AFD">
        <w:t xml:space="preserve">support </w:t>
      </w:r>
      <w:bookmarkEnd w:id="78"/>
      <w:bookmarkEnd w:id="79"/>
      <w:r w:rsidRPr="00C27AFD">
        <w:t>personalise</w:t>
      </w:r>
      <w:r>
        <w:t>d student</w:t>
      </w:r>
      <w:r w:rsidRPr="00C27AFD">
        <w:t xml:space="preserve"> learning and improve outcomes</w:t>
      </w:r>
      <w:bookmarkEnd w:id="80"/>
    </w:p>
    <w:p w14:paraId="0330A083" w14:textId="345884C8" w:rsidR="00C13F18" w:rsidRDefault="00C13F18" w:rsidP="00BB708D">
      <w:pPr>
        <w:rPr>
          <w:rFonts w:ascii="Calibri" w:eastAsia="Calibri" w:hAnsi="Calibri" w:cs="Arial"/>
        </w:rPr>
      </w:pPr>
      <w:r w:rsidRPr="00C27AFD">
        <w:rPr>
          <w:rFonts w:ascii="Calibri" w:eastAsia="Calibri" w:hAnsi="Calibri" w:cs="Arial"/>
        </w:rPr>
        <w:t xml:space="preserve">Many submissions expressed views on the use of digital resources in school classrooms, and several of these submissions expressed support for the use of digital technologies and digital innovation, including generative </w:t>
      </w:r>
      <w:r>
        <w:rPr>
          <w:rFonts w:ascii="Calibri" w:eastAsia="Calibri" w:hAnsi="Calibri" w:cs="Arial"/>
        </w:rPr>
        <w:t>a</w:t>
      </w:r>
      <w:r w:rsidRPr="00C27AFD">
        <w:rPr>
          <w:rFonts w:ascii="Calibri" w:eastAsia="Calibri" w:hAnsi="Calibri" w:cs="Arial"/>
        </w:rPr>
        <w:t xml:space="preserve">rtificial </w:t>
      </w:r>
      <w:r>
        <w:rPr>
          <w:rFonts w:ascii="Calibri" w:eastAsia="Calibri" w:hAnsi="Calibri" w:cs="Arial"/>
        </w:rPr>
        <w:t>i</w:t>
      </w:r>
      <w:r w:rsidRPr="00C27AFD">
        <w:rPr>
          <w:rFonts w:ascii="Calibri" w:eastAsia="Calibri" w:hAnsi="Calibri" w:cs="Arial"/>
        </w:rPr>
        <w:t xml:space="preserve">ntelligence (AI), in schools as a tool to support both </w:t>
      </w:r>
      <w:r>
        <w:rPr>
          <w:rFonts w:ascii="Calibri" w:eastAsia="Calibri" w:hAnsi="Calibri" w:cs="Arial"/>
        </w:rPr>
        <w:t>educators</w:t>
      </w:r>
      <w:r w:rsidRPr="00C27AFD">
        <w:rPr>
          <w:rFonts w:ascii="Calibri" w:eastAsia="Calibri" w:hAnsi="Calibri" w:cs="Arial"/>
        </w:rPr>
        <w:t xml:space="preserve"> and students.</w:t>
      </w:r>
    </w:p>
    <w:p w14:paraId="7B8A706B" w14:textId="77777777" w:rsidR="00C13F18" w:rsidRDefault="00C13F18" w:rsidP="00BB708D">
      <w:pPr>
        <w:rPr>
          <w:rFonts w:ascii="Calibri" w:eastAsia="Calibri" w:hAnsi="Calibri" w:cs="Arial"/>
        </w:rPr>
      </w:pPr>
      <w:r w:rsidRPr="00C27AFD">
        <w:rPr>
          <w:rFonts w:ascii="Calibri" w:eastAsia="Calibri" w:hAnsi="Calibri" w:cs="Arial"/>
        </w:rPr>
        <w:t>Generative AI is a type of computer-based model that can generate new content, such as text, images, audio and video. It utilises machine learning, a process in which it is trained to recognise complex patterns in large data sets, producing outputs that can closely resemble human-generated content, without further explicit programming.</w:t>
      </w:r>
      <w:r w:rsidRPr="00C27AFD">
        <w:rPr>
          <w:rFonts w:ascii="Calibri" w:eastAsia="Calibri" w:hAnsi="Calibri" w:cs="Arial"/>
          <w:vertAlign w:val="superscript"/>
        </w:rPr>
        <w:endnoteReference w:id="169"/>
      </w:r>
    </w:p>
    <w:p w14:paraId="0907A6DF" w14:textId="77777777" w:rsidR="00C13F18" w:rsidRDefault="00C13F18" w:rsidP="00BB708D">
      <w:pPr>
        <w:rPr>
          <w:rFonts w:ascii="Calibri" w:eastAsia="Calibri" w:hAnsi="Calibri" w:cs="Arial"/>
        </w:rPr>
      </w:pPr>
      <w:r w:rsidRPr="00C27AFD">
        <w:rPr>
          <w:rFonts w:ascii="Calibri" w:eastAsia="Calibri" w:hAnsi="Calibri" w:cs="Arial"/>
        </w:rPr>
        <w:t xml:space="preserve">Generative AI and the application of this innovative technology in education is a rapidly developing space. The South Australian and Queensland </w:t>
      </w:r>
      <w:r w:rsidRPr="00DC4D4D">
        <w:rPr>
          <w:rFonts w:ascii="Calibri" w:eastAsia="Calibri" w:hAnsi="Calibri" w:cs="Arial"/>
        </w:rPr>
        <w:t>Governments</w:t>
      </w:r>
      <w:r w:rsidRPr="00C27AFD">
        <w:rPr>
          <w:rFonts w:ascii="Calibri" w:eastAsia="Calibri" w:hAnsi="Calibri" w:cs="Arial"/>
        </w:rPr>
        <w:t xml:space="preserve"> have announced they have developed AI tools and are trialling them in schools across the states.</w:t>
      </w:r>
      <w:r w:rsidRPr="00C27AFD">
        <w:rPr>
          <w:rFonts w:ascii="Calibri" w:eastAsia="Calibri" w:hAnsi="Calibri" w:cs="Times New Roman"/>
          <w:vertAlign w:val="superscript"/>
        </w:rPr>
        <w:endnoteReference w:id="170"/>
      </w:r>
      <w:r w:rsidRPr="00C27AFD">
        <w:rPr>
          <w:rFonts w:ascii="Calibri" w:eastAsia="Calibri" w:hAnsi="Calibri" w:cs="Arial"/>
        </w:rPr>
        <w:t xml:space="preserve"> Further, in May 2023, the </w:t>
      </w:r>
      <w:r w:rsidRPr="00F66854">
        <w:rPr>
          <w:rFonts w:ascii="Calibri" w:eastAsia="Calibri" w:hAnsi="Calibri" w:cs="Arial"/>
        </w:rPr>
        <w:t>House</w:t>
      </w:r>
      <w:r>
        <w:rPr>
          <w:rFonts w:ascii="Calibri" w:eastAsia="Calibri" w:hAnsi="Calibri" w:cs="Arial"/>
        </w:rPr>
        <w:t xml:space="preserve"> of Representatives</w:t>
      </w:r>
      <w:r w:rsidRPr="00F66854">
        <w:rPr>
          <w:rFonts w:ascii="Calibri" w:eastAsia="Calibri" w:hAnsi="Calibri" w:cs="Arial"/>
        </w:rPr>
        <w:t xml:space="preserve"> Standing Committee</w:t>
      </w:r>
      <w:r w:rsidRPr="00C27AFD">
        <w:rPr>
          <w:rFonts w:ascii="Calibri" w:eastAsia="Calibri" w:hAnsi="Calibri" w:cs="Arial"/>
        </w:rPr>
        <w:t xml:space="preserve"> on Employment, Education and Training established an inquiry into the use of generative AI in the Australian education system. The </w:t>
      </w:r>
      <w:r w:rsidRPr="00DC4D4D">
        <w:rPr>
          <w:rFonts w:ascii="Calibri" w:eastAsia="Calibri" w:hAnsi="Calibri" w:cs="Arial"/>
        </w:rPr>
        <w:t>Committee</w:t>
      </w:r>
      <w:r w:rsidRPr="00C27AFD">
        <w:rPr>
          <w:rFonts w:ascii="Calibri" w:eastAsia="Calibri" w:hAnsi="Calibri" w:cs="Arial"/>
        </w:rPr>
        <w:t xml:space="preserve"> will inquire into the issues and opportunities presented by generative AI, and comprehensively explore current and future impacts on Australia’s early childhood education, schools, and higher education sectors.</w:t>
      </w:r>
      <w:r w:rsidRPr="00C27AFD">
        <w:rPr>
          <w:rFonts w:ascii="Calibri" w:eastAsia="Calibri" w:hAnsi="Calibri" w:cs="Arial"/>
          <w:vertAlign w:val="superscript"/>
        </w:rPr>
        <w:endnoteReference w:id="171"/>
      </w:r>
    </w:p>
    <w:p w14:paraId="05997615" w14:textId="2F02E61E" w:rsidR="00C13F18" w:rsidRDefault="00C13F18" w:rsidP="00BB708D">
      <w:pPr>
        <w:rPr>
          <w:rFonts w:ascii="Calibri" w:eastAsia="Calibri" w:hAnsi="Calibri" w:cs="Arial"/>
        </w:rPr>
      </w:pPr>
      <w:r w:rsidRPr="00C27AFD">
        <w:rPr>
          <w:rFonts w:ascii="Calibri" w:eastAsia="Calibri" w:hAnsi="Calibri" w:cs="Arial"/>
        </w:rPr>
        <w:t>The Panel heard that</w:t>
      </w:r>
      <w:r>
        <w:rPr>
          <w:rFonts w:ascii="Calibri" w:eastAsia="Calibri" w:hAnsi="Calibri" w:cs="Arial"/>
        </w:rPr>
        <w:t xml:space="preserve"> </w:t>
      </w:r>
      <w:r w:rsidRPr="00A30845">
        <w:rPr>
          <w:rFonts w:ascii="Calibri" w:eastAsia="Calibri" w:hAnsi="Calibri" w:cs="Arial"/>
        </w:rPr>
        <w:t>innovative digital technologies provide many opportunities – for example, that they can help educators identify the learning needs of students and design targeted and personalised support for them.</w:t>
      </w:r>
    </w:p>
    <w:p w14:paraId="6B53B887" w14:textId="77777777" w:rsidR="00C13F18" w:rsidRDefault="00C13F18" w:rsidP="00BB708D">
      <w:pPr>
        <w:rPr>
          <w:rFonts w:ascii="Calibri" w:eastAsia="Calibri" w:hAnsi="Calibri" w:cs="Arial"/>
        </w:rPr>
      </w:pPr>
      <w:r w:rsidRPr="00C27AFD">
        <w:rPr>
          <w:rFonts w:ascii="Calibri" w:eastAsia="Calibri" w:hAnsi="Calibri" w:cs="Arial"/>
        </w:rPr>
        <w:t xml:space="preserve">Education Services Australia (ESA) noted that technology can support teachers in </w:t>
      </w:r>
      <w:r>
        <w:rPr>
          <w:rFonts w:ascii="Calibri" w:eastAsia="Calibri" w:hAnsi="Calibri" w:cs="Arial"/>
        </w:rPr>
        <w:t>assessing</w:t>
      </w:r>
      <w:r w:rsidRPr="00C27AFD">
        <w:rPr>
          <w:rFonts w:ascii="Calibri" w:eastAsia="Calibri" w:hAnsi="Calibri" w:cs="Arial"/>
        </w:rPr>
        <w:t xml:space="preserve"> student progress and inform their teaching approach to help students catch</w:t>
      </w:r>
      <w:r>
        <w:rPr>
          <w:rFonts w:ascii="Calibri" w:eastAsia="Calibri" w:hAnsi="Calibri" w:cs="Arial"/>
        </w:rPr>
        <w:t xml:space="preserve"> </w:t>
      </w:r>
      <w:r w:rsidRPr="00C27AFD">
        <w:rPr>
          <w:rFonts w:ascii="Calibri" w:eastAsia="Calibri" w:hAnsi="Calibri" w:cs="Arial"/>
        </w:rPr>
        <w:t>up.</w:t>
      </w:r>
      <w:r w:rsidRPr="00C27AFD">
        <w:rPr>
          <w:rFonts w:ascii="Calibri" w:eastAsia="Calibri" w:hAnsi="Calibri" w:cs="Arial"/>
          <w:vertAlign w:val="superscript"/>
        </w:rPr>
        <w:endnoteReference w:id="172"/>
      </w:r>
      <w:r w:rsidRPr="00C27AFD">
        <w:rPr>
          <w:rFonts w:ascii="Calibri" w:eastAsia="Calibri" w:hAnsi="Calibri" w:cs="Arial"/>
        </w:rPr>
        <w:t xml:space="preserve"> The submission from Leslie Loble stated that </w:t>
      </w:r>
      <w:r>
        <w:rPr>
          <w:rFonts w:ascii="Calibri" w:eastAsia="Calibri" w:hAnsi="Calibri" w:cs="Arial"/>
        </w:rPr>
        <w:t>‘</w:t>
      </w:r>
      <w:r w:rsidRPr="00C27AFD">
        <w:rPr>
          <w:rFonts w:ascii="Calibri" w:eastAsia="Calibri" w:hAnsi="Calibri" w:cs="Arial"/>
        </w:rPr>
        <w:t>Evidence shows that student-oriented applications, such as adaptive and personalised learning tools and intelligent tutoring systems, can create learning paths for students that adapt as they progress and encourage them to reflect on their learning</w:t>
      </w:r>
      <w:r>
        <w:rPr>
          <w:rFonts w:ascii="Calibri" w:eastAsia="Calibri" w:hAnsi="Calibri" w:cs="Arial"/>
        </w:rPr>
        <w:t>’</w:t>
      </w:r>
      <w:r w:rsidRPr="00C27AFD">
        <w:rPr>
          <w:rFonts w:ascii="Calibri" w:eastAsia="Calibri" w:hAnsi="Calibri" w:cs="Arial"/>
        </w:rPr>
        <w:t>.</w:t>
      </w:r>
      <w:r w:rsidRPr="00C27AFD">
        <w:rPr>
          <w:rFonts w:ascii="Calibri" w:eastAsia="Calibri" w:hAnsi="Calibri" w:cs="Arial"/>
          <w:vertAlign w:val="superscript"/>
        </w:rPr>
        <w:endnoteReference w:id="173"/>
      </w:r>
    </w:p>
    <w:p w14:paraId="05DAF607" w14:textId="77777777" w:rsidR="00C13F18" w:rsidRDefault="00C13F18" w:rsidP="00BB708D">
      <w:pPr>
        <w:rPr>
          <w:rFonts w:ascii="Calibri" w:eastAsia="Calibri" w:hAnsi="Calibri" w:cs="Arial"/>
        </w:rPr>
      </w:pPr>
      <w:r w:rsidRPr="00C27AFD">
        <w:rPr>
          <w:rFonts w:ascii="Calibri" w:eastAsia="Calibri" w:hAnsi="Calibri" w:cs="Arial"/>
        </w:rPr>
        <w:t xml:space="preserve">In addition to </w:t>
      </w:r>
      <w:r w:rsidRPr="00A30845">
        <w:rPr>
          <w:rFonts w:ascii="Calibri" w:eastAsia="Calibri" w:hAnsi="Calibri" w:cs="Arial"/>
        </w:rPr>
        <w:t>enabling personalised student learning, some stakeholders suggested digital technologies, including generative AI, could benefit students by enhancing creativity, increasing student engagement and enjoyment, and helping students to understand how they are progressing and what they might want to focus on to improve their performance</w:t>
      </w:r>
      <w:r w:rsidRPr="00C27AFD">
        <w:rPr>
          <w:rFonts w:ascii="Calibri" w:eastAsia="Calibri" w:hAnsi="Calibri" w:cs="Arial"/>
        </w:rPr>
        <w:t>. Generative AI may also increase accessibility and inclusivity, including for students with disability and CALD backgrounds, and address equity divides by providing universal access to resources.</w:t>
      </w:r>
      <w:r w:rsidRPr="00C27AFD">
        <w:rPr>
          <w:rFonts w:ascii="Calibri" w:eastAsia="Calibri" w:hAnsi="Calibri" w:cs="Arial"/>
          <w:vertAlign w:val="superscript"/>
        </w:rPr>
        <w:endnoteReference w:id="174"/>
      </w:r>
    </w:p>
    <w:p w14:paraId="3C1D1C12" w14:textId="77777777" w:rsidR="00C13F18" w:rsidRPr="00C27AFD" w:rsidRDefault="00C13F18" w:rsidP="00BB708D">
      <w:pPr>
        <w:rPr>
          <w:rFonts w:ascii="Calibri" w:eastAsia="Calibri" w:hAnsi="Calibri" w:cs="Arial"/>
        </w:rPr>
      </w:pPr>
      <w:r w:rsidRPr="00C27AFD">
        <w:rPr>
          <w:rFonts w:ascii="Calibri" w:eastAsia="Calibri" w:hAnsi="Calibri" w:cs="Arial"/>
        </w:rPr>
        <w:t xml:space="preserve">While </w:t>
      </w:r>
      <w:r w:rsidRPr="00A30845">
        <w:rPr>
          <w:rFonts w:ascii="Calibri" w:eastAsia="Calibri" w:hAnsi="Calibri" w:cs="Arial"/>
        </w:rPr>
        <w:t>the use of technologies can increase accessibility of high-quality resources and teaching</w:t>
      </w:r>
      <w:r w:rsidRPr="00C27AFD">
        <w:rPr>
          <w:rFonts w:ascii="Calibri" w:eastAsia="Calibri" w:hAnsi="Calibri" w:cs="Arial"/>
        </w:rPr>
        <w:t>, Australia’s digital divide also drives further inequality across the system. During the COVID</w:t>
      </w:r>
      <w:r w:rsidRPr="00C27AFD">
        <w:rPr>
          <w:rFonts w:ascii="Calibri" w:eastAsia="Calibri" w:hAnsi="Calibri" w:cs="Arial"/>
        </w:rPr>
        <w:noBreakHyphen/>
        <w:t xml:space="preserve">19 </w:t>
      </w:r>
      <w:r w:rsidRPr="00C27AFD">
        <w:rPr>
          <w:rFonts w:ascii="Calibri" w:eastAsia="Calibri" w:hAnsi="Calibri" w:cs="Arial"/>
        </w:rPr>
        <w:lastRenderedPageBreak/>
        <w:t>pandemic, disadvantaged students were 40 times more likely to lack a computer than their better</w:t>
      </w:r>
      <w:r>
        <w:rPr>
          <w:rFonts w:ascii="Calibri" w:eastAsia="Calibri" w:hAnsi="Calibri" w:cs="Arial"/>
        </w:rPr>
        <w:noBreakHyphen/>
      </w:r>
      <w:r w:rsidRPr="00C27AFD">
        <w:rPr>
          <w:rFonts w:ascii="Calibri" w:eastAsia="Calibri" w:hAnsi="Calibri" w:cs="Arial"/>
        </w:rPr>
        <w:t>off peers</w:t>
      </w:r>
      <w:r>
        <w:rPr>
          <w:rFonts w:ascii="Calibri" w:eastAsia="Calibri" w:hAnsi="Calibri" w:cs="Arial"/>
        </w:rPr>
        <w:t>.</w:t>
      </w:r>
      <w:r w:rsidRPr="00C27AFD">
        <w:rPr>
          <w:rFonts w:ascii="Calibri" w:eastAsia="Calibri" w:hAnsi="Calibri" w:cs="Arial"/>
          <w:vertAlign w:val="superscript"/>
        </w:rPr>
        <w:endnoteReference w:id="175"/>
      </w:r>
      <w:r w:rsidRPr="00C27AFD">
        <w:rPr>
          <w:rFonts w:ascii="Calibri" w:eastAsia="Calibri" w:hAnsi="Calibri" w:cs="Arial"/>
        </w:rPr>
        <w:t xml:space="preserve"> Australia’s Digital Inclusion Index shows that students from </w:t>
      </w:r>
      <w:r w:rsidRPr="00DC4D4D">
        <w:rPr>
          <w:rFonts w:ascii="Calibri" w:eastAsia="Calibri" w:hAnsi="Calibri" w:cs="Arial"/>
        </w:rPr>
        <w:t>low</w:t>
      </w:r>
      <w:r>
        <w:rPr>
          <w:rFonts w:ascii="Calibri" w:eastAsia="Calibri" w:hAnsi="Calibri" w:cs="Arial"/>
        </w:rPr>
        <w:t>-SES</w:t>
      </w:r>
      <w:r w:rsidRPr="00DC4D4D">
        <w:rPr>
          <w:rFonts w:ascii="Calibri" w:eastAsia="Calibri" w:hAnsi="Calibri" w:cs="Arial"/>
        </w:rPr>
        <w:t xml:space="preserve"> backgrounds</w:t>
      </w:r>
      <w:r w:rsidRPr="00C27AFD">
        <w:rPr>
          <w:rFonts w:ascii="Calibri" w:eastAsia="Calibri" w:hAnsi="Calibri" w:cs="Arial"/>
        </w:rPr>
        <w:t xml:space="preserve"> and in regional areas experience lower levels of digital access, and First Nations people</w:t>
      </w:r>
      <w:r>
        <w:rPr>
          <w:rFonts w:ascii="Calibri" w:eastAsia="Calibri" w:hAnsi="Calibri" w:cs="Arial"/>
        </w:rPr>
        <w:t>s</w:t>
      </w:r>
      <w:r w:rsidRPr="00C27AFD">
        <w:rPr>
          <w:rFonts w:ascii="Calibri" w:eastAsia="Calibri" w:hAnsi="Calibri" w:cs="Arial"/>
        </w:rPr>
        <w:t xml:space="preserve"> experience even lower levels of digital inclusion.</w:t>
      </w:r>
      <w:r w:rsidRPr="00C27AFD">
        <w:rPr>
          <w:rFonts w:ascii="Calibri" w:eastAsia="Calibri" w:hAnsi="Calibri" w:cs="Arial"/>
          <w:vertAlign w:val="superscript"/>
        </w:rPr>
        <w:endnoteReference w:id="176"/>
      </w:r>
      <w:r w:rsidRPr="00C27AFD">
        <w:rPr>
          <w:rFonts w:ascii="Calibri" w:eastAsia="Calibri" w:hAnsi="Calibri" w:cs="Arial"/>
        </w:rPr>
        <w:t xml:space="preserve"> As surmised in the submission from Leslie Loble, </w:t>
      </w:r>
      <w:r>
        <w:rPr>
          <w:rFonts w:ascii="Calibri" w:eastAsia="Calibri" w:hAnsi="Calibri" w:cs="Arial"/>
        </w:rPr>
        <w:t>unless we</w:t>
      </w:r>
      <w:r w:rsidRPr="00C27AFD">
        <w:rPr>
          <w:rFonts w:ascii="Calibri" w:eastAsia="Calibri" w:hAnsi="Calibri" w:cs="Arial"/>
        </w:rPr>
        <w:t xml:space="preserve"> address the digital divide, there is a risk that disadvantage will be further entrenched in Australia’s school system.</w:t>
      </w:r>
      <w:r w:rsidRPr="00C27AFD">
        <w:rPr>
          <w:rFonts w:ascii="Calibri" w:eastAsia="Calibri" w:hAnsi="Calibri" w:cs="Arial"/>
          <w:vertAlign w:val="superscript"/>
        </w:rPr>
        <w:endnoteReference w:id="177"/>
      </w:r>
    </w:p>
    <w:tbl>
      <w:tblPr>
        <w:tblStyle w:val="GridTable4-Accent31"/>
        <w:tblW w:w="9026" w:type="dxa"/>
        <w:tblLook w:val="0400" w:firstRow="0" w:lastRow="0" w:firstColumn="0" w:lastColumn="0" w:noHBand="0" w:noVBand="1"/>
      </w:tblPr>
      <w:tblGrid>
        <w:gridCol w:w="9026"/>
      </w:tblGrid>
      <w:tr w:rsidR="00C13F18" w14:paraId="6691946D"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left w:val="single" w:sz="12" w:space="0" w:color="93BDB1"/>
              <w:bottom w:val="single" w:sz="12" w:space="0" w:color="93BDB1"/>
              <w:right w:val="single" w:sz="12" w:space="0" w:color="93BDB1"/>
            </w:tcBorders>
            <w:shd w:val="clear" w:color="auto" w:fill="D3E4DF"/>
          </w:tcPr>
          <w:p w14:paraId="43CABADA" w14:textId="77777777" w:rsidR="00C13F18" w:rsidRPr="007F72CD" w:rsidRDefault="00C13F18">
            <w:pPr>
              <w:keepNext/>
              <w:jc w:val="center"/>
              <w:rPr>
                <w:rFonts w:ascii="Calibri" w:eastAsia="Calibri" w:hAnsi="Calibri" w:cs="Arial"/>
                <w:b/>
                <w:color w:val="000000"/>
                <w:u w:val="single"/>
              </w:rPr>
            </w:pPr>
            <w:r w:rsidRPr="007F72CD">
              <w:rPr>
                <w:rFonts w:ascii="Calibri" w:eastAsia="Calibri" w:hAnsi="Calibri" w:cs="Arial"/>
                <w:b/>
                <w:color w:val="000000"/>
                <w:u w:val="single"/>
              </w:rPr>
              <w:t>FINDING 3</w:t>
            </w:r>
          </w:p>
          <w:p w14:paraId="536F0EA4" w14:textId="63BFEBD0" w:rsidR="00C13F18" w:rsidRPr="003338CE" w:rsidRDefault="00C13F18">
            <w:pPr>
              <w:rPr>
                <w:rFonts w:ascii="Calibri" w:eastAsia="Calibri" w:hAnsi="Calibri" w:cs="Arial"/>
                <w:b/>
                <w:color w:val="000000"/>
              </w:rPr>
            </w:pPr>
            <w:r w:rsidRPr="003338CE">
              <w:rPr>
                <w:rFonts w:ascii="Calibri" w:eastAsia="Calibri" w:hAnsi="Calibri" w:cs="Arial"/>
                <w:color w:val="000000"/>
              </w:rPr>
              <w:t>Governments</w:t>
            </w:r>
            <w:r>
              <w:rPr>
                <w:rFonts w:ascii="Calibri" w:eastAsia="Calibri" w:hAnsi="Calibri" w:cs="Arial"/>
                <w:color w:val="000000"/>
              </w:rPr>
              <w:t>, school systems and approved authorities</w:t>
            </w:r>
            <w:r w:rsidRPr="003338CE">
              <w:rPr>
                <w:rFonts w:ascii="Calibri" w:eastAsia="Calibri" w:hAnsi="Calibri" w:cs="Arial"/>
                <w:color w:val="000000"/>
              </w:rPr>
              <w:t xml:space="preserve"> need to support the digital inclusion of students from disadvantaged backgrounds to prevent the use of digital technology in education settings from further entrenching inequality.</w:t>
            </w:r>
          </w:p>
        </w:tc>
      </w:tr>
    </w:tbl>
    <w:p w14:paraId="79F7F42F" w14:textId="77777777" w:rsidR="00C13F18" w:rsidRDefault="00C13F18" w:rsidP="00BB708D">
      <w:pPr>
        <w:spacing w:before="240"/>
        <w:rPr>
          <w:rFonts w:ascii="Calibri" w:eastAsia="Calibri" w:hAnsi="Calibri" w:cs="Arial"/>
        </w:rPr>
      </w:pPr>
      <w:r w:rsidRPr="00C27AFD">
        <w:rPr>
          <w:rFonts w:ascii="Calibri" w:eastAsia="Calibri" w:hAnsi="Calibri" w:cs="Arial"/>
        </w:rPr>
        <w:t xml:space="preserve">The Panel also heard of risks which need to be mitigated to ensure generative AI can be used safely in schools. These can include plagiarism and academic integrity, undermining </w:t>
      </w:r>
      <w:r>
        <w:rPr>
          <w:rFonts w:ascii="Calibri" w:eastAsia="Calibri" w:hAnsi="Calibri" w:cs="Arial"/>
        </w:rPr>
        <w:t>t</w:t>
      </w:r>
      <w:r w:rsidRPr="00C27AFD">
        <w:rPr>
          <w:rFonts w:ascii="Calibri" w:eastAsia="Calibri" w:hAnsi="Calibri" w:cs="Arial"/>
        </w:rPr>
        <w:t>he validity of take</w:t>
      </w:r>
      <w:r>
        <w:rPr>
          <w:rFonts w:ascii="Calibri" w:eastAsia="Calibri" w:hAnsi="Calibri" w:cs="Arial"/>
        </w:rPr>
        <w:noBreakHyphen/>
      </w:r>
      <w:r w:rsidRPr="00C27AFD">
        <w:rPr>
          <w:rFonts w:ascii="Calibri" w:eastAsia="Calibri" w:hAnsi="Calibri" w:cs="Arial"/>
        </w:rPr>
        <w:t>home projects and essays as an indicator of student learning, misinformation, bias and stereotyping, privacy and data security, emotional and psychological impact, and ethical use and accountability.</w:t>
      </w:r>
      <w:r w:rsidRPr="00C27AFD">
        <w:rPr>
          <w:rFonts w:ascii="Calibri" w:eastAsia="Calibri" w:hAnsi="Calibri" w:cs="Arial"/>
          <w:vertAlign w:val="superscript"/>
        </w:rPr>
        <w:endnoteReference w:id="178"/>
      </w:r>
    </w:p>
    <w:p w14:paraId="385FA011" w14:textId="1D42E444" w:rsidR="00C13F18" w:rsidRDefault="00C13F18" w:rsidP="00BB708D">
      <w:pPr>
        <w:rPr>
          <w:rFonts w:ascii="Calibri" w:eastAsia="Calibri" w:hAnsi="Calibri" w:cs="Arial"/>
        </w:rPr>
      </w:pPr>
      <w:r w:rsidRPr="00C27AFD">
        <w:rPr>
          <w:rFonts w:ascii="Calibri" w:eastAsia="Calibri" w:hAnsi="Calibri" w:cs="Arial"/>
        </w:rPr>
        <w:t xml:space="preserve">Several submissions received by the Panel also expressed concerns about the increasing use of digital technologies, with respondents cautioning that technology is not a cure-all, especially for reducing </w:t>
      </w:r>
      <w:r w:rsidRPr="1D8654F9">
        <w:rPr>
          <w:rFonts w:ascii="Calibri" w:eastAsia="Calibri" w:hAnsi="Calibri" w:cs="Arial"/>
        </w:rPr>
        <w:t xml:space="preserve">teacher </w:t>
      </w:r>
      <w:r w:rsidRPr="00C27AFD">
        <w:rPr>
          <w:rFonts w:ascii="Calibri" w:eastAsia="Calibri" w:hAnsi="Calibri" w:cs="Arial"/>
        </w:rPr>
        <w:t xml:space="preserve">workloads, and should not be used to replace the expertise of teachers. As noted by Leslie Loble, </w:t>
      </w:r>
      <w:r>
        <w:rPr>
          <w:rFonts w:ascii="Calibri" w:eastAsia="Calibri" w:hAnsi="Calibri" w:cs="Arial"/>
        </w:rPr>
        <w:t>‘</w:t>
      </w:r>
      <w:r w:rsidRPr="00C27AFD">
        <w:rPr>
          <w:rFonts w:ascii="Calibri" w:eastAsia="Calibri" w:hAnsi="Calibri" w:cs="Arial"/>
        </w:rPr>
        <w:t>Edtech has the potential to support both improved student learning and teacher experience, providing that it is … in service of, not seeking to replace, the teacher as the learning professional with a holistic understanding of the young people in their class</w:t>
      </w:r>
      <w:r>
        <w:rPr>
          <w:rFonts w:ascii="Calibri" w:eastAsia="Calibri" w:hAnsi="Calibri" w:cs="Arial"/>
        </w:rPr>
        <w:t>’</w:t>
      </w:r>
      <w:r w:rsidRPr="00C27AFD">
        <w:rPr>
          <w:rFonts w:ascii="Calibri" w:eastAsia="Calibri" w:hAnsi="Calibri" w:cs="Arial"/>
        </w:rPr>
        <w:t>.</w:t>
      </w:r>
      <w:r w:rsidRPr="00C27AFD">
        <w:rPr>
          <w:rFonts w:ascii="Calibri" w:eastAsia="Calibri" w:hAnsi="Calibri" w:cs="Arial"/>
          <w:vertAlign w:val="superscript"/>
        </w:rPr>
        <w:endnoteReference w:id="179"/>
      </w:r>
    </w:p>
    <w:p w14:paraId="478C82B8" w14:textId="77777777" w:rsidR="00C13F18" w:rsidRDefault="00C13F18" w:rsidP="00BB708D">
      <w:pPr>
        <w:jc w:val="right"/>
        <w:rPr>
          <w:rFonts w:ascii="Calibri" w:eastAsia="Calibri" w:hAnsi="Calibri" w:cs="Times New Roman"/>
          <w:i/>
          <w:color w:val="3D8CAD"/>
          <w:sz w:val="24"/>
          <w:szCs w:val="24"/>
        </w:rPr>
      </w:pPr>
      <w:r w:rsidRPr="00C27AFD">
        <w:rPr>
          <w:rFonts w:ascii="Calibri" w:eastAsia="Calibri" w:hAnsi="Calibri" w:cs="Times New Roman"/>
          <w:noProof/>
        </w:rPr>
        <mc:AlternateContent>
          <mc:Choice Requires="wps">
            <w:drawing>
              <wp:inline distT="0" distB="0" distL="0" distR="0" wp14:anchorId="0D80BB6B" wp14:editId="2D3D9EEA">
                <wp:extent cx="5494020" cy="1219200"/>
                <wp:effectExtent l="0" t="0" r="0" b="0"/>
                <wp:docPr id="1796880334" name="Text Box 17968803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219200"/>
                        </a:xfrm>
                        <a:prstGeom prst="rect">
                          <a:avLst/>
                        </a:prstGeom>
                        <a:noFill/>
                        <a:ln w="9525">
                          <a:noFill/>
                          <a:miter lim="800000"/>
                          <a:headEnd/>
                          <a:tailEnd/>
                        </a:ln>
                      </wps:spPr>
                      <wps:txbx>
                        <w:txbxContent>
                          <w:p w14:paraId="32825EF8" w14:textId="77777777" w:rsidR="00C13F18" w:rsidRDefault="00C13F18" w:rsidP="00BB708D">
                            <w:pPr>
                              <w:pBdr>
                                <w:top w:val="single" w:sz="24" w:space="8" w:color="3D8CAD"/>
                                <w:bottom w:val="single" w:sz="24" w:space="8" w:color="3D8CAD"/>
                              </w:pBdr>
                              <w:spacing w:after="0"/>
                              <w:jc w:val="center"/>
                              <w:rPr>
                                <w:i/>
                                <w:sz w:val="24"/>
                                <w:szCs w:val="24"/>
                              </w:rPr>
                            </w:pPr>
                            <w:r w:rsidRPr="001B2ADE">
                              <w:rPr>
                                <w:i/>
                                <w:color w:val="3D8CAD"/>
                                <w:sz w:val="24"/>
                                <w:szCs w:val="24"/>
                              </w:rPr>
                              <w:t>AI-enabled education technology can become a powerful tool in creating a more equitable and effective education system that benefits students and teachers. However, the risks associated with the misuse of data, perpetuating biases and undermining the role of educators, cannot be ignored.</w:t>
                            </w:r>
                          </w:p>
                        </w:txbxContent>
                      </wps:txbx>
                      <wps:bodyPr rot="0" vertOverflow="clip" horzOverflow="clip" vert="horz" wrap="square" lIns="91440" tIns="45720" rIns="91440" bIns="45720" anchor="t" anchorCtr="0">
                        <a:noAutofit/>
                      </wps:bodyPr>
                    </wps:wsp>
                  </a:graphicData>
                </a:graphic>
              </wp:inline>
            </w:drawing>
          </mc:Choice>
          <mc:Fallback>
            <w:pict>
              <v:shape w14:anchorId="0D80BB6B" id="Text Box 1796880334" o:spid="_x0000_s1037" type="#_x0000_t202" style="width:432.6pt;height: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m52tCwIAAP4DAAAOAAAAZHJzL2Uyb0RvYy54bWysU1Fv2yAQfp+0/4B4X2xHydZYcaquXadJ&#10;XTup2w8gGGI04BiQ2Nmv34HdNGrfqvFwAo777r7vjvXlYDQ5CB8U2IZWs5ISYTm0yu4a+uvn7YcL&#10;SkJktmUarGjoUQR6uXn/bt27WsyhA90KTxDEhrp3De1idHVRBN4Jw8IMnLDolOANi3j0u6L1rEd0&#10;o4t5WX4sevCt88BFCHh7MzrpJuNLKXh8kDKISHRDsbaYrc92m2yxWbN655nrFJ/KYG+owjBlMekJ&#10;6oZFRvZevYIyinsIIOOMgylASsVF5oBsqvIFm8eOOZG5oDjBnWQK/w+W3x8e3Q9P4vAZBmxgJhHc&#10;HfDfgVi47pjdiSvvoe8EazFxlSQrehfqKTRJHeqQQLb9d2ixyWwfIQMN0pukCvIkiI4NOJ5EF0Mk&#10;HC+Xi9WinKOLo6+aVytsa87B6qdw50P8KsCQtGmox65meHa4CzGVw+qnJymbhVulde6stqRv6Go5&#10;X+aAM49REQdPK9PQizKtcRQSyy+2zcGRKT3uMYG2E+3EdOQch+1AVItVZ1GSDFtojyiEh3HQ8GPE&#10;BzRSA5bBtXKUdOD/vrxL77Cn6KGkx2FsaPizZ15Qor9ZFH1VLRZpevNhsfyU5PLnnu25h1mOUA2N&#10;lIzb65gnftTmCpsjVZbtueKJGw5ZVnP6EGmKz8/51fO33fwDAAD//wMAUEsDBBQABgAIAAAAIQBg&#10;M5Ii2gAAAAUBAAAPAAAAZHJzL2Rvd25yZXYueG1sTI9BS8NAEIXvgv9hGcGb3TXY0qbZFFG8KrYq&#10;eJtmp0lodjZkt038945e9PJgeI/3vik2k+/UmYbYBrZwOzOgiKvgWq4tvO2ebpagYkJ22AUmC18U&#10;YVNeXhSYuzDyK523qVZSwjFHC01Kfa51rBryGGehJxbvEAaPSc6h1m7AUcp9pzNjFtpjy7LQYE8P&#10;DVXH7clbeH8+fH7cmZf60c/7MUxGs19pa6+vpvs1qERT+gvDD76gQylM+3BiF1VnQR5JvyrecjHP&#10;QO0ltMoM6LLQ/+nLbwAAAP//AwBQSwECLQAUAAYACAAAACEAtoM4kv4AAADhAQAAEwAAAAAAAAAA&#10;AAAAAAAAAAAAW0NvbnRlbnRfVHlwZXNdLnhtbFBLAQItABQABgAIAAAAIQA4/SH/1gAAAJQBAAAL&#10;AAAAAAAAAAAAAAAAAC8BAABfcmVscy8ucmVsc1BLAQItABQABgAIAAAAIQANm52tCwIAAP4DAAAO&#10;AAAAAAAAAAAAAAAAAC4CAABkcnMvZTJvRG9jLnhtbFBLAQItABQABgAIAAAAIQBgM5Ii2gAAAAUB&#10;AAAPAAAAAAAAAAAAAAAAAGUEAABkcnMvZG93bnJldi54bWxQSwUGAAAAAAQABADzAAAAbAUAAAAA&#10;" filled="f" stroked="f">
                <v:textbox>
                  <w:txbxContent>
                    <w:p w14:paraId="32825EF8" w14:textId="77777777" w:rsidR="00C13F18" w:rsidRDefault="00C13F18" w:rsidP="00BB708D">
                      <w:pPr>
                        <w:pBdr>
                          <w:top w:val="single" w:sz="24" w:space="8" w:color="3D8CAD"/>
                          <w:bottom w:val="single" w:sz="24" w:space="8" w:color="3D8CAD"/>
                        </w:pBdr>
                        <w:spacing w:after="0"/>
                        <w:jc w:val="center"/>
                        <w:rPr>
                          <w:i/>
                          <w:sz w:val="24"/>
                          <w:szCs w:val="24"/>
                        </w:rPr>
                      </w:pPr>
                      <w:r w:rsidRPr="001B2ADE">
                        <w:rPr>
                          <w:i/>
                          <w:color w:val="3D8CAD"/>
                          <w:sz w:val="24"/>
                          <w:szCs w:val="24"/>
                        </w:rPr>
                        <w:t>AI-enabled education technology can become a powerful tool in creating a more equitable and effective education system that benefits students and teachers. However, the risks associated with the misuse of data, perpetuating biases and undermining the role of educators, cannot be ignored.</w:t>
                      </w:r>
                    </w:p>
                  </w:txbxContent>
                </v:textbox>
                <w10:anchorlock/>
              </v:shape>
            </w:pict>
          </mc:Fallback>
        </mc:AlternateContent>
      </w:r>
      <w:r w:rsidRPr="001B2ADE">
        <w:rPr>
          <w:rFonts w:ascii="Calibri" w:eastAsia="Calibri" w:hAnsi="Calibri" w:cs="Times New Roman"/>
        </w:rPr>
        <w:t xml:space="preserve"> </w:t>
      </w:r>
      <w:r w:rsidRPr="001B2ADE">
        <w:rPr>
          <w:rFonts w:ascii="Calibri" w:eastAsia="Calibri" w:hAnsi="Calibri" w:cs="Times New Roman"/>
          <w:i/>
          <w:color w:val="3D8CAD"/>
          <w:sz w:val="24"/>
          <w:szCs w:val="24"/>
        </w:rPr>
        <w:t>Education Services Australia Limited</w:t>
      </w:r>
    </w:p>
    <w:p w14:paraId="747F9ED0" w14:textId="77777777" w:rsidR="00C13F18" w:rsidRDefault="00C13F18" w:rsidP="00BB708D">
      <w:pPr>
        <w:rPr>
          <w:rFonts w:ascii="Calibri" w:eastAsia="Calibri" w:hAnsi="Calibri" w:cs="Arial"/>
        </w:rPr>
      </w:pPr>
      <w:r w:rsidRPr="00C27AFD">
        <w:rPr>
          <w:rFonts w:ascii="Calibri" w:eastAsia="Calibri" w:hAnsi="Calibri" w:cs="Arial"/>
        </w:rPr>
        <w:t>Notwithstanding these risks, the use of innovative digital technologies, including generative AI, will likely accelerate and</w:t>
      </w:r>
      <w:r>
        <w:rPr>
          <w:rFonts w:ascii="Calibri" w:eastAsia="Calibri" w:hAnsi="Calibri" w:cs="Arial"/>
        </w:rPr>
        <w:t>,</w:t>
      </w:r>
      <w:r w:rsidRPr="00C27AFD">
        <w:rPr>
          <w:rFonts w:ascii="Calibri" w:eastAsia="Calibri" w:hAnsi="Calibri" w:cs="Arial"/>
        </w:rPr>
        <w:t xml:space="preserve"> </w:t>
      </w:r>
      <w:r>
        <w:rPr>
          <w:rFonts w:ascii="Calibri" w:eastAsia="Calibri" w:hAnsi="Calibri" w:cs="Arial"/>
        </w:rPr>
        <w:t>therefore</w:t>
      </w:r>
      <w:r w:rsidRPr="00C27AFD">
        <w:rPr>
          <w:rFonts w:ascii="Calibri" w:eastAsia="Calibri" w:hAnsi="Calibri" w:cs="Arial"/>
        </w:rPr>
        <w:t xml:space="preserve">, mitigations are needed to ensure it is used safely and effectively. In its submission to </w:t>
      </w:r>
      <w:r w:rsidRPr="00F66854">
        <w:rPr>
          <w:rFonts w:ascii="Calibri" w:eastAsia="Calibri" w:hAnsi="Calibri" w:cs="Arial"/>
        </w:rPr>
        <w:t xml:space="preserve">the </w:t>
      </w:r>
      <w:r>
        <w:rPr>
          <w:rFonts w:ascii="Calibri" w:eastAsia="Calibri" w:hAnsi="Calibri" w:cs="Arial"/>
        </w:rPr>
        <w:t>House of Representatives</w:t>
      </w:r>
      <w:r w:rsidRPr="00F66854">
        <w:rPr>
          <w:rFonts w:ascii="Calibri" w:eastAsia="Calibri" w:hAnsi="Calibri" w:cs="Arial"/>
        </w:rPr>
        <w:t xml:space="preserve"> inquiry</w:t>
      </w:r>
      <w:r w:rsidRPr="00C27AFD">
        <w:rPr>
          <w:rFonts w:ascii="Calibri" w:eastAsia="Calibri" w:hAnsi="Calibri" w:cs="Arial"/>
        </w:rPr>
        <w:t xml:space="preserve">, the Tasmanian Department for Education, Children and Young People noted that </w:t>
      </w:r>
      <w:r>
        <w:rPr>
          <w:rFonts w:ascii="Calibri" w:eastAsia="Calibri" w:hAnsi="Calibri" w:cs="Arial"/>
        </w:rPr>
        <w:t>‘</w:t>
      </w:r>
      <w:r w:rsidRPr="00C27AFD">
        <w:rPr>
          <w:rFonts w:ascii="Calibri" w:eastAsia="Calibri" w:hAnsi="Calibri" w:cs="Arial"/>
        </w:rPr>
        <w:t>AI within education is here to stay. As educators and policy makers, we must continue to be proactive and forward-thinking in our response and approach. It is in the best interests of Tasmanian students that AI be harnessed as a learning and teaching tool</w:t>
      </w:r>
      <w:r>
        <w:rPr>
          <w:rFonts w:ascii="Calibri" w:eastAsia="Calibri" w:hAnsi="Calibri" w:cs="Arial"/>
        </w:rPr>
        <w:t>’</w:t>
      </w:r>
      <w:r w:rsidRPr="00C27AFD">
        <w:rPr>
          <w:rFonts w:ascii="Calibri" w:eastAsia="Calibri" w:hAnsi="Calibri" w:cs="Arial"/>
        </w:rPr>
        <w:t>.</w:t>
      </w:r>
      <w:r w:rsidRPr="00C27AFD">
        <w:rPr>
          <w:rFonts w:ascii="Calibri" w:eastAsia="Calibri" w:hAnsi="Calibri" w:cs="Arial"/>
          <w:vertAlign w:val="superscript"/>
        </w:rPr>
        <w:endnoteReference w:id="180"/>
      </w:r>
    </w:p>
    <w:p w14:paraId="5EFC86D3" w14:textId="0888D547" w:rsidR="00C13F18" w:rsidRDefault="00C13F18" w:rsidP="00BB708D">
      <w:pPr>
        <w:rPr>
          <w:rFonts w:ascii="Calibri" w:eastAsia="Calibri" w:hAnsi="Calibri" w:cs="Arial"/>
        </w:rPr>
      </w:pPr>
      <w:r w:rsidRPr="00C27AFD">
        <w:rPr>
          <w:rFonts w:ascii="Calibri" w:eastAsia="Calibri" w:hAnsi="Calibri" w:cs="Arial"/>
        </w:rPr>
        <w:t xml:space="preserve">Two mitigations to support the safe and effective use of generative AI were heard consistently by the Panel. </w:t>
      </w:r>
      <w:r>
        <w:rPr>
          <w:rFonts w:ascii="Calibri" w:eastAsia="Calibri" w:hAnsi="Calibri" w:cs="Arial"/>
        </w:rPr>
        <w:t>The f</w:t>
      </w:r>
      <w:r w:rsidRPr="00C27AFD">
        <w:rPr>
          <w:rFonts w:ascii="Calibri" w:eastAsia="Calibri" w:hAnsi="Calibri" w:cs="Arial"/>
        </w:rPr>
        <w:t>irst</w:t>
      </w:r>
      <w:r>
        <w:rPr>
          <w:rFonts w:ascii="Calibri" w:eastAsia="Calibri" w:hAnsi="Calibri" w:cs="Arial"/>
        </w:rPr>
        <w:t xml:space="preserve"> is the</w:t>
      </w:r>
      <w:r w:rsidRPr="00C27AFD">
        <w:rPr>
          <w:rFonts w:ascii="Calibri" w:eastAsia="Calibri" w:hAnsi="Calibri" w:cs="Arial"/>
        </w:rPr>
        <w:t xml:space="preserve"> need for governments to establish a framework to guide the use of generative AI in schools.</w:t>
      </w:r>
      <w:r w:rsidRPr="00C27AFD">
        <w:rPr>
          <w:rFonts w:ascii="Calibri" w:eastAsia="Calibri" w:hAnsi="Calibri" w:cs="Arial"/>
          <w:vertAlign w:val="superscript"/>
        </w:rPr>
        <w:endnoteReference w:id="181"/>
      </w:r>
      <w:r w:rsidRPr="00C27AFD">
        <w:rPr>
          <w:rFonts w:ascii="Calibri" w:eastAsia="Calibri" w:hAnsi="Calibri" w:cs="Arial"/>
        </w:rPr>
        <w:t xml:space="preserve"> </w:t>
      </w:r>
      <w:r w:rsidR="003430EE">
        <w:rPr>
          <w:rFonts w:ascii="Calibri" w:eastAsia="Calibri" w:hAnsi="Calibri" w:cs="Arial"/>
        </w:rPr>
        <w:t xml:space="preserve">On </w:t>
      </w:r>
      <w:r w:rsidR="009350CC">
        <w:rPr>
          <w:rFonts w:ascii="Calibri" w:eastAsia="Calibri" w:hAnsi="Calibri" w:cs="Arial"/>
        </w:rPr>
        <w:t>1</w:t>
      </w:r>
      <w:r w:rsidR="00AF1E0C">
        <w:rPr>
          <w:rFonts w:ascii="Calibri" w:eastAsia="Calibri" w:hAnsi="Calibri" w:cs="Arial"/>
        </w:rPr>
        <w:t xml:space="preserve"> December</w:t>
      </w:r>
      <w:r w:rsidRPr="00C27AFD">
        <w:rPr>
          <w:rFonts w:ascii="Calibri" w:eastAsia="Calibri" w:hAnsi="Calibri" w:cs="Arial"/>
        </w:rPr>
        <w:t xml:space="preserve"> 2023, Education Ministers </w:t>
      </w:r>
      <w:r w:rsidR="00E043BF">
        <w:rPr>
          <w:rFonts w:ascii="Calibri" w:eastAsia="Calibri" w:hAnsi="Calibri" w:cs="Arial"/>
        </w:rPr>
        <w:t>released the Australian</w:t>
      </w:r>
      <w:r w:rsidRPr="00C27AFD">
        <w:rPr>
          <w:rFonts w:ascii="Calibri" w:eastAsia="Calibri" w:hAnsi="Calibri" w:cs="Arial"/>
        </w:rPr>
        <w:t xml:space="preserve"> </w:t>
      </w:r>
      <w:r w:rsidR="00534B97">
        <w:rPr>
          <w:rFonts w:ascii="Calibri" w:eastAsia="Calibri" w:hAnsi="Calibri" w:cs="Arial"/>
        </w:rPr>
        <w:t>F</w:t>
      </w:r>
      <w:r w:rsidRPr="00C27AFD">
        <w:rPr>
          <w:rFonts w:ascii="Calibri" w:eastAsia="Calibri" w:hAnsi="Calibri" w:cs="Arial"/>
        </w:rPr>
        <w:t xml:space="preserve">ramework for </w:t>
      </w:r>
      <w:r w:rsidR="00B378B5">
        <w:rPr>
          <w:rFonts w:ascii="Calibri" w:eastAsia="Calibri" w:hAnsi="Calibri" w:cs="Arial"/>
        </w:rPr>
        <w:t>Generative</w:t>
      </w:r>
      <w:r w:rsidRPr="00C27AFD">
        <w:rPr>
          <w:rFonts w:ascii="Calibri" w:eastAsia="Calibri" w:hAnsi="Calibri" w:cs="Arial"/>
        </w:rPr>
        <w:t xml:space="preserve"> AI in </w:t>
      </w:r>
      <w:r w:rsidR="00222905">
        <w:rPr>
          <w:rFonts w:ascii="Calibri" w:eastAsia="Calibri" w:hAnsi="Calibri" w:cs="Arial"/>
        </w:rPr>
        <w:t>S</w:t>
      </w:r>
      <w:r w:rsidRPr="00C27AFD">
        <w:rPr>
          <w:rFonts w:ascii="Calibri" w:eastAsia="Calibri" w:hAnsi="Calibri" w:cs="Arial"/>
        </w:rPr>
        <w:t>chools</w:t>
      </w:r>
      <w:r w:rsidR="004F4BFB">
        <w:rPr>
          <w:rFonts w:ascii="Calibri" w:eastAsia="Calibri" w:hAnsi="Calibri" w:cs="Arial"/>
        </w:rPr>
        <w:t xml:space="preserve"> (the Framework)</w:t>
      </w:r>
      <w:r w:rsidRPr="00C27AFD">
        <w:rPr>
          <w:rFonts w:ascii="Calibri" w:eastAsia="Calibri" w:hAnsi="Calibri" w:cs="Arial"/>
        </w:rPr>
        <w:t xml:space="preserve">. The </w:t>
      </w:r>
      <w:r w:rsidR="004F4BFB">
        <w:rPr>
          <w:rFonts w:ascii="Calibri" w:eastAsia="Calibri" w:hAnsi="Calibri" w:cs="Arial"/>
        </w:rPr>
        <w:t>F</w:t>
      </w:r>
      <w:r w:rsidRPr="00DC4D4D">
        <w:rPr>
          <w:rFonts w:ascii="Calibri" w:eastAsia="Calibri" w:hAnsi="Calibri" w:cs="Arial"/>
        </w:rPr>
        <w:t>ramework</w:t>
      </w:r>
      <w:r w:rsidRPr="00C27AFD">
        <w:rPr>
          <w:rFonts w:ascii="Calibri" w:eastAsia="Calibri" w:hAnsi="Calibri" w:cs="Arial"/>
        </w:rPr>
        <w:t xml:space="preserve"> will be implemented from Term 1 2024 and will guide </w:t>
      </w:r>
      <w:r w:rsidR="003A1670">
        <w:rPr>
          <w:rFonts w:ascii="Calibri" w:eastAsia="Calibri" w:hAnsi="Calibri" w:cs="Arial"/>
        </w:rPr>
        <w:t xml:space="preserve">the responsible and ethical use </w:t>
      </w:r>
      <w:r w:rsidR="002973F3">
        <w:rPr>
          <w:rFonts w:ascii="Calibri" w:eastAsia="Calibri" w:hAnsi="Calibri" w:cs="Arial"/>
        </w:rPr>
        <w:t>o</w:t>
      </w:r>
      <w:r w:rsidR="003A1670">
        <w:rPr>
          <w:rFonts w:ascii="Calibri" w:eastAsia="Calibri" w:hAnsi="Calibri" w:cs="Arial"/>
        </w:rPr>
        <w:t>f generative AI</w:t>
      </w:r>
      <w:r w:rsidR="00686531">
        <w:rPr>
          <w:rFonts w:ascii="Calibri" w:eastAsia="Calibri" w:hAnsi="Calibri" w:cs="Arial"/>
        </w:rPr>
        <w:t xml:space="preserve"> tools </w:t>
      </w:r>
      <w:r w:rsidR="009D1F5B">
        <w:rPr>
          <w:rFonts w:ascii="Calibri" w:eastAsia="Calibri" w:hAnsi="Calibri" w:cs="Arial"/>
        </w:rPr>
        <w:t>in ways that benefit students, school and society</w:t>
      </w:r>
      <w:r w:rsidR="002A1933">
        <w:rPr>
          <w:rFonts w:ascii="Calibri" w:eastAsia="Calibri" w:hAnsi="Calibri" w:cs="Arial"/>
        </w:rPr>
        <w:t>.</w:t>
      </w:r>
      <w:r w:rsidR="009D1F5B">
        <w:rPr>
          <w:rFonts w:ascii="Calibri" w:eastAsia="Calibri" w:hAnsi="Calibri" w:cs="Arial"/>
        </w:rPr>
        <w:t xml:space="preserve"> </w:t>
      </w:r>
      <w:r w:rsidR="002A1933" w:rsidRPr="002A1933">
        <w:rPr>
          <w:rFonts w:ascii="Calibri" w:eastAsia="Calibri" w:hAnsi="Calibri" w:cs="Arial"/>
        </w:rPr>
        <w:t xml:space="preserve">The Framework supports all people connected with school education </w:t>
      </w:r>
      <w:r w:rsidR="002A1933" w:rsidRPr="002A1933">
        <w:rPr>
          <w:rFonts w:ascii="Calibri" w:eastAsia="Calibri" w:hAnsi="Calibri" w:cs="Arial"/>
        </w:rPr>
        <w:lastRenderedPageBreak/>
        <w:t>including school leaders, teachers, support staff, service providers, parents, guardians, students and policy makers.</w:t>
      </w:r>
      <w:r w:rsidRPr="00C27AFD">
        <w:rPr>
          <w:rFonts w:ascii="Calibri" w:eastAsia="Calibri" w:hAnsi="Calibri" w:cs="Arial"/>
          <w:vertAlign w:val="superscript"/>
        </w:rPr>
        <w:endnoteReference w:id="182"/>
      </w:r>
    </w:p>
    <w:p w14:paraId="18CD30D6" w14:textId="77777777" w:rsidR="00C13F18" w:rsidRDefault="00C13F18" w:rsidP="00BB708D">
      <w:pPr>
        <w:rPr>
          <w:rFonts w:ascii="Calibri" w:eastAsia="Calibri" w:hAnsi="Calibri" w:cs="Arial"/>
        </w:rPr>
      </w:pPr>
      <w:r w:rsidRPr="00C27AFD">
        <w:rPr>
          <w:rFonts w:ascii="Calibri" w:eastAsia="Calibri" w:hAnsi="Calibri" w:cs="Arial"/>
        </w:rPr>
        <w:t>The second mitigation is to upskill teachers to be able to integrate generative AI in their teaching practice.</w:t>
      </w:r>
      <w:r w:rsidRPr="00C27AFD">
        <w:rPr>
          <w:rFonts w:ascii="Calibri" w:eastAsia="Calibri" w:hAnsi="Calibri" w:cs="Arial"/>
          <w:vertAlign w:val="superscript"/>
        </w:rPr>
        <w:endnoteReference w:id="183"/>
      </w:r>
      <w:r w:rsidRPr="00C27AFD">
        <w:rPr>
          <w:rFonts w:ascii="Calibri" w:eastAsia="Calibri" w:hAnsi="Calibri" w:cs="Arial"/>
        </w:rPr>
        <w:t xml:space="preserve"> The Association of Heads of Independent Schools of Australia recommended the development of free online short courses so that teachers have the opportunity to fill skills gaps created by technological disruption.</w:t>
      </w:r>
      <w:r w:rsidRPr="00C27AFD">
        <w:rPr>
          <w:rFonts w:ascii="Calibri" w:eastAsia="Calibri" w:hAnsi="Calibri" w:cs="Arial"/>
          <w:vertAlign w:val="superscript"/>
        </w:rPr>
        <w:endnoteReference w:id="184"/>
      </w:r>
    </w:p>
    <w:p w14:paraId="12D72F9A" w14:textId="77777777" w:rsidR="00C13F18" w:rsidRDefault="00C13F18" w:rsidP="00BB708D">
      <w:pPr>
        <w:rPr>
          <w:rFonts w:ascii="Calibri" w:eastAsia="Calibri" w:hAnsi="Calibri" w:cs="Times New Roman"/>
        </w:rPr>
      </w:pPr>
      <w:r w:rsidRPr="00C27AFD">
        <w:rPr>
          <w:rFonts w:ascii="Calibri" w:eastAsia="Calibri" w:hAnsi="Calibri" w:cs="Times New Roman"/>
          <w:noProof/>
        </w:rPr>
        <mc:AlternateContent>
          <mc:Choice Requires="wps">
            <w:drawing>
              <wp:inline distT="91440" distB="91440" distL="114300" distR="114300" wp14:anchorId="63DBCCC0" wp14:editId="024AC290">
                <wp:extent cx="5494020" cy="979805"/>
                <wp:effectExtent l="0" t="0" r="0" b="0"/>
                <wp:docPr id="1693414903" name="Text Box 16934149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979805"/>
                        </a:xfrm>
                        <a:prstGeom prst="rect">
                          <a:avLst/>
                        </a:prstGeom>
                        <a:noFill/>
                        <a:ln w="9525">
                          <a:noFill/>
                          <a:miter lim="800000"/>
                          <a:headEnd/>
                          <a:tailEnd/>
                        </a:ln>
                      </wps:spPr>
                      <wps:txbx>
                        <w:txbxContent>
                          <w:p w14:paraId="4E820DD6" w14:textId="77777777" w:rsidR="00C13F18" w:rsidRPr="001B2ADE"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With the use of generative AI in education increasing, teachers and school leaders will require training and support if this is to be used ethically, effectively and be a support to teaching and learning and not another added burden.</w:t>
                            </w:r>
                          </w:p>
                        </w:txbxContent>
                      </wps:txbx>
                      <wps:bodyPr rot="0" vertOverflow="clip" horzOverflow="clip" vert="horz" wrap="square" lIns="91440" tIns="45720" rIns="91440" bIns="45720" anchor="t" anchorCtr="0">
                        <a:spAutoFit/>
                      </wps:bodyPr>
                    </wps:wsp>
                  </a:graphicData>
                </a:graphic>
              </wp:inline>
            </w:drawing>
          </mc:Choice>
          <mc:Fallback>
            <w:pict>
              <v:shape w14:anchorId="63DBCCC0" id="Text Box 1693414903" o:spid="_x0000_s1038" type="#_x0000_t202" style="width:432.6pt;height:77.1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XFNDQIAAP0DAAAOAAAAZHJzL2Uyb0RvYy54bWysU8Fu2zAMvQ/YPwi6L3aCZG2MOEXXLsOA&#10;bh3Q7QMUWY6FSaJGKbGzrx8lp2nQ3YbpQEii+Mj3SK1uBmvYQWHQ4Go+nZScKSeh0W5X8x/fN++u&#10;OQtRuEYYcKrmRxX4zfrtm1XvKzWDDkyjkBGIC1Xva97F6KuiCLJTVoQJeOXI2QJaEemIu6JB0RO6&#10;NcWsLN8XPWDjEaQKgW7vRydfZ/y2VTI+tm1QkZmaU20xW8x2m2yxXolqh8J3Wp7KEP9QhRXaUdIz&#10;1L2Igu1R/wVltUQI0MaJBFtA22qpMgdiMy1fsXnqhFeZC4kT/Fmm8P9g5dfDk/+GLA4fYKAGZhLB&#10;P4D8GZiDu064nbpFhL5ToqHE0yRZ0ftQnUKT1KEKCWTbf4GGmiz2ETLQ0KJNqhBPRujUgONZdDVE&#10;JulyMV/Oyxm5JPmWV8vrcpFTiOo52mOInxRYljY1R2pqRheHhxBTNaJ6fpKSOdhoY3JjjWM9gS5m&#10;ixxw4bE60twZbWt+XaY1TkIi+dE1OTgKbcY9JTDuxDoRHSnHYTsw3ZAksxScVNhCcyQdEMY5o38R&#10;H8m0BqgMabTnrAP8/fouvaOWkoeznmax5uHXXqDizHx2pPlyOp+n4c2H+eIqqYWXnu2lRzhJUDWP&#10;nI3bu5gHPmkT/C31ZqOzbC8Vn7jRjGU1T/8hDfHlOb96+bXrPwAAAP//AwBQSwMEFAAGAAgAAAAh&#10;APNJnGTaAAAABQEAAA8AAABkcnMvZG93bnJldi54bWxMj81OwzAQhO9IvIO1SNyo00KqKsSpKn4k&#10;Dlwo4b6NlzgitqN426Rvz8IFLiOtZjTzbbmdfa9ONKYuBgPLRQaKQhNtF1oD9fvzzQZUYgwW+xjI&#10;wJkSbKvLixILG6fwRqc9t0pKQirQgGMeCq1T48hjWsSBgnifcfTIco6ttiNOUu57vcqytfbYBVlw&#10;ONCDo+Zrf/QGmO1uea6ffHr5mF8fJ5c1OdbGXF/Nu3tQTDP/heEHX9ChEqZDPAabVG9AHuFfFW+z&#10;zlegDhLK725BV6X+T199AwAA//8DAFBLAQItABQABgAIAAAAIQC2gziS/gAAAOEBAAATAAAAAAAA&#10;AAAAAAAAAAAAAABbQ29udGVudF9UeXBlc10ueG1sUEsBAi0AFAAGAAgAAAAhADj9If/WAAAAlAEA&#10;AAsAAAAAAAAAAAAAAAAALwEAAF9yZWxzLy5yZWxzUEsBAi0AFAAGAAgAAAAhAJm9cU0NAgAA/QMA&#10;AA4AAAAAAAAAAAAAAAAALgIAAGRycy9lMm9Eb2MueG1sUEsBAi0AFAAGAAgAAAAhAPNJnGTaAAAA&#10;BQEAAA8AAAAAAAAAAAAAAAAAZwQAAGRycy9kb3ducmV2LnhtbFBLBQYAAAAABAAEAPMAAABuBQAA&#10;AAA=&#10;" filled="f" stroked="f">
                <v:textbox style="mso-fit-shape-to-text:t">
                  <w:txbxContent>
                    <w:p w14:paraId="4E820DD6" w14:textId="77777777" w:rsidR="00C13F18" w:rsidRPr="001B2ADE"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With the use of generative AI in education increasing, teachers and school leaders will require training and support if this is to be used ethically, effectively and be a support to teaching and learning and not another added burden.</w:t>
                      </w:r>
                    </w:p>
                  </w:txbxContent>
                </v:textbox>
                <w10:anchorlock/>
              </v:shape>
            </w:pict>
          </mc:Fallback>
        </mc:AlternateContent>
      </w:r>
    </w:p>
    <w:p w14:paraId="6449E0B7" w14:textId="77777777" w:rsidR="00C13F18" w:rsidRDefault="00C13F18" w:rsidP="00BB708D">
      <w:pPr>
        <w:spacing w:after="0" w:line="240" w:lineRule="auto"/>
        <w:jc w:val="right"/>
        <w:textAlignment w:val="baseline"/>
        <w:rPr>
          <w:rFonts w:ascii="Calibri" w:eastAsia="Times New Roman" w:hAnsi="Calibri" w:cs="Calibri"/>
          <w:lang w:eastAsia="en-AU"/>
        </w:rPr>
      </w:pPr>
      <w:r w:rsidRPr="001B2ADE">
        <w:rPr>
          <w:rFonts w:ascii="Calibri" w:eastAsia="Times New Roman" w:hAnsi="Calibri" w:cs="Times New Roman"/>
          <w:i/>
          <w:color w:val="3D8CAD"/>
          <w:sz w:val="24"/>
          <w:szCs w:val="24"/>
        </w:rPr>
        <w:t>Independent Schools Australia</w:t>
      </w:r>
    </w:p>
    <w:p w14:paraId="013EA80C" w14:textId="77777777" w:rsidR="00C13F18" w:rsidRDefault="00C13F18" w:rsidP="00BB708D">
      <w:pPr>
        <w:rPr>
          <w:rFonts w:ascii="Calibri" w:eastAsia="Calibri" w:hAnsi="Calibri" w:cs="Times New Roman"/>
        </w:rPr>
      </w:pPr>
    </w:p>
    <w:tbl>
      <w:tblPr>
        <w:tblStyle w:val="GridTable4-Accent31"/>
        <w:tblW w:w="9026" w:type="dxa"/>
        <w:tblLook w:val="0400" w:firstRow="0" w:lastRow="0" w:firstColumn="0" w:lastColumn="0" w:noHBand="0" w:noVBand="1"/>
      </w:tblPr>
      <w:tblGrid>
        <w:gridCol w:w="9026"/>
      </w:tblGrid>
      <w:tr w:rsidR="00C13F18" w:rsidRPr="00C27AFD" w14:paraId="07C7CB55"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left w:val="single" w:sz="12" w:space="0" w:color="93BDB1"/>
              <w:bottom w:val="single" w:sz="12" w:space="0" w:color="93BDB1"/>
              <w:right w:val="single" w:sz="12" w:space="0" w:color="93BDB1"/>
            </w:tcBorders>
            <w:shd w:val="clear" w:color="auto" w:fill="D3E4DF"/>
          </w:tcPr>
          <w:p w14:paraId="5BC1867C" w14:textId="77777777" w:rsidR="00C13F18" w:rsidRPr="007F72CD" w:rsidRDefault="00C13F18">
            <w:pPr>
              <w:jc w:val="center"/>
              <w:rPr>
                <w:rFonts w:ascii="Calibri" w:eastAsia="Calibri" w:hAnsi="Calibri" w:cs="Arial"/>
                <w:b/>
                <w:color w:val="000000"/>
                <w:u w:val="single"/>
              </w:rPr>
            </w:pPr>
            <w:r w:rsidRPr="007F72CD">
              <w:rPr>
                <w:rFonts w:ascii="Calibri" w:eastAsia="Calibri" w:hAnsi="Calibri" w:cs="Arial"/>
                <w:b/>
                <w:color w:val="000000"/>
                <w:u w:val="single"/>
              </w:rPr>
              <w:t>FINDING 4</w:t>
            </w:r>
          </w:p>
          <w:p w14:paraId="2A5130BF" w14:textId="77777777" w:rsidR="00C13F18" w:rsidRPr="00A15948" w:rsidRDefault="00C13F18">
            <w:pPr>
              <w:rPr>
                <w:b/>
                <w:bCs/>
                <w:color w:val="000000"/>
              </w:rPr>
            </w:pPr>
            <w:r w:rsidRPr="00A15948">
              <w:rPr>
                <w:color w:val="000000"/>
              </w:rPr>
              <w:t xml:space="preserve">As part </w:t>
            </w:r>
            <w:r w:rsidRPr="00A15948">
              <w:rPr>
                <w:color w:val="000000" w:themeColor="text1"/>
              </w:rPr>
              <w:t>of the implementation of the reforms in the next Agreement, governments should focus on the potential for digital technologies and digital innovation, including generative AI, to support teaching, learning and assessment approaches to improve the learning experience of students and drive powerful learning and progress in student achievement. Governments should develop appropriate safeguards in advance to mitigate associated risks with the use of these technologies in education settings.</w:t>
            </w:r>
          </w:p>
        </w:tc>
      </w:tr>
    </w:tbl>
    <w:p w14:paraId="16D03B59" w14:textId="77777777" w:rsidR="00C13F18" w:rsidRDefault="00C13F18" w:rsidP="00BB708D">
      <w:pPr>
        <w:rPr>
          <w:rFonts w:ascii="Calibri" w:eastAsia="Calibri" w:hAnsi="Calibri" w:cs="Times New Roman"/>
        </w:rPr>
      </w:pPr>
    </w:p>
    <w:p w14:paraId="4D81730A" w14:textId="77777777" w:rsidR="00C13F18" w:rsidRDefault="00C13F18" w:rsidP="00BB708D">
      <w:pPr>
        <w:pStyle w:val="Heading4"/>
      </w:pPr>
      <w:bookmarkStart w:id="81" w:name="_Toc147493070"/>
      <w:bookmarkStart w:id="82" w:name="_Toc152855321"/>
      <w:r w:rsidRPr="00C27AFD">
        <w:t>1.2.6 General capabilities are essential skills for students who will need to be lifelong learners in a complex world</w:t>
      </w:r>
      <w:bookmarkEnd w:id="81"/>
      <w:bookmarkEnd w:id="82"/>
    </w:p>
    <w:p w14:paraId="7A2718D3" w14:textId="77777777" w:rsidR="00C13F18" w:rsidRDefault="00C13F18" w:rsidP="00BB708D">
      <w:r w:rsidRPr="00C27AFD">
        <w:t xml:space="preserve">The </w:t>
      </w:r>
      <w:r w:rsidRPr="1D8654F9">
        <w:rPr>
          <w:i/>
          <w:iCs/>
        </w:rPr>
        <w:t xml:space="preserve">2019 Alice Springs (Mparntwe) </w:t>
      </w:r>
      <w:r w:rsidRPr="1D8654F9" w:rsidDel="00893230">
        <w:rPr>
          <w:i/>
          <w:iCs/>
        </w:rPr>
        <w:t xml:space="preserve">Education </w:t>
      </w:r>
      <w:r w:rsidRPr="1D8654F9">
        <w:rPr>
          <w:i/>
          <w:iCs/>
        </w:rPr>
        <w:t>Declaration</w:t>
      </w:r>
      <w:r w:rsidRPr="00C27AFD">
        <w:t xml:space="preserve"> states that </w:t>
      </w:r>
      <w:r>
        <w:t>‘</w:t>
      </w:r>
      <w:r w:rsidRPr="00C27AFD">
        <w:t>education plays a vital role in promoting the intellectual, physical, social, emotional, moral, spiritual and aesthetic development and wellbeing of young Australians, and in ensuring the nation’s ongoing economic prosperity and social cohesion</w:t>
      </w:r>
      <w:r>
        <w:t>’</w:t>
      </w:r>
      <w:r w:rsidRPr="00C27AFD">
        <w:t>.</w:t>
      </w:r>
      <w:r w:rsidRPr="00C27AFD">
        <w:rPr>
          <w:vertAlign w:val="superscript"/>
        </w:rPr>
        <w:endnoteReference w:id="185"/>
      </w:r>
      <w:r w:rsidRPr="00C27AFD">
        <w:t xml:space="preserve"> It recognises that </w:t>
      </w:r>
      <w:r w:rsidRPr="00A30845">
        <w:t>students need to be equipped with a broad array of knowledge, skills and capabilities for a world that is undergoing transformation and be prepared to not only participate in society but also formulate solutions to address future economic, social and environmental challenges.</w:t>
      </w:r>
    </w:p>
    <w:p w14:paraId="48F060D2" w14:textId="77777777" w:rsidR="00C13F18" w:rsidRDefault="00C13F18" w:rsidP="00BB708D">
      <w:pPr>
        <w:rPr>
          <w:rFonts w:ascii="Calibri" w:eastAsia="Calibri" w:hAnsi="Calibri" w:cs="Times New Roman"/>
        </w:rPr>
      </w:pPr>
      <w:r w:rsidRPr="001B2ADE">
        <w:rPr>
          <w:rFonts w:ascii="Calibri" w:eastAsia="Calibri" w:hAnsi="Calibri" w:cs="Times New Roman"/>
        </w:rPr>
        <w:t xml:space="preserve">General capabilities </w:t>
      </w:r>
      <w:r>
        <w:rPr>
          <w:rFonts w:ascii="Calibri" w:eastAsia="Calibri" w:hAnsi="Calibri" w:cs="Times New Roman"/>
        </w:rPr>
        <w:t>(</w:t>
      </w:r>
      <w:r w:rsidRPr="001B2ADE">
        <w:rPr>
          <w:rFonts w:ascii="Calibri" w:eastAsia="Calibri" w:hAnsi="Calibri" w:cs="Times New Roman"/>
        </w:rPr>
        <w:t xml:space="preserve">also </w:t>
      </w:r>
      <w:r>
        <w:rPr>
          <w:rFonts w:ascii="Calibri" w:eastAsia="Calibri" w:hAnsi="Calibri" w:cs="Times New Roman"/>
        </w:rPr>
        <w:t xml:space="preserve">sometimes </w:t>
      </w:r>
      <w:r w:rsidRPr="001B2ADE">
        <w:rPr>
          <w:rFonts w:ascii="Calibri" w:eastAsia="Calibri" w:hAnsi="Calibri" w:cs="Times New Roman"/>
        </w:rPr>
        <w:t>referred to as transversal skills or 21</w:t>
      </w:r>
      <w:r w:rsidRPr="00D96B63">
        <w:rPr>
          <w:rFonts w:ascii="Calibri" w:eastAsia="Calibri" w:hAnsi="Calibri" w:cs="Times New Roman"/>
          <w:vertAlign w:val="superscript"/>
        </w:rPr>
        <w:t>st</w:t>
      </w:r>
      <w:r w:rsidRPr="001B2ADE">
        <w:rPr>
          <w:rFonts w:ascii="Calibri" w:eastAsia="Calibri" w:hAnsi="Calibri" w:cs="Times New Roman"/>
        </w:rPr>
        <w:t xml:space="preserve"> century skills</w:t>
      </w:r>
      <w:r>
        <w:rPr>
          <w:rFonts w:ascii="Calibri" w:eastAsia="Calibri" w:hAnsi="Calibri" w:cs="Times New Roman"/>
        </w:rPr>
        <w:t>)</w:t>
      </w:r>
      <w:r w:rsidRPr="001B2ADE">
        <w:rPr>
          <w:rFonts w:ascii="Calibri" w:eastAsia="Calibri" w:hAnsi="Calibri" w:cs="Times New Roman"/>
        </w:rPr>
        <w:t xml:space="preserve"> are</w:t>
      </w:r>
      <w:r w:rsidRPr="4144A03D">
        <w:rPr>
          <w:rFonts w:ascii="Calibri" w:eastAsia="Calibri" w:hAnsi="Calibri" w:cs="Times New Roman"/>
        </w:rPr>
        <w:t xml:space="preserve"> </w:t>
      </w:r>
      <w:r>
        <w:rPr>
          <w:rFonts w:ascii="Calibri" w:eastAsia="Calibri" w:hAnsi="Calibri" w:cs="Times New Roman"/>
        </w:rPr>
        <w:t>essential</w:t>
      </w:r>
      <w:r w:rsidRPr="001B2ADE">
        <w:rPr>
          <w:rFonts w:ascii="Calibri" w:eastAsia="Calibri" w:hAnsi="Calibri" w:cs="Times New Roman"/>
        </w:rPr>
        <w:t xml:space="preserve"> skills that are not specifically related to a particular job, task, academic discipline or area of knowledge</w:t>
      </w:r>
      <w:r w:rsidRPr="4144A03D">
        <w:rPr>
          <w:rFonts w:ascii="Calibri" w:eastAsia="Calibri" w:hAnsi="Calibri" w:cs="Times New Roman"/>
        </w:rPr>
        <w:t>,</w:t>
      </w:r>
      <w:r w:rsidRPr="001B2ADE">
        <w:rPr>
          <w:rFonts w:ascii="Calibri" w:eastAsia="Calibri" w:hAnsi="Calibri" w:cs="Times New Roman"/>
        </w:rPr>
        <w:t xml:space="preserve"> such as critical and innovative thinking, interpersonal skills, intrapersonal skills, global citizenship, and media and information literacy.</w:t>
      </w:r>
      <w:r w:rsidRPr="00C27AFD">
        <w:rPr>
          <w:rFonts w:ascii="Calibri" w:eastAsia="Calibri" w:hAnsi="Calibri" w:cs="Times New Roman"/>
          <w:vertAlign w:val="superscript"/>
        </w:rPr>
        <w:endnoteReference w:id="186"/>
      </w:r>
      <w:r w:rsidRPr="00866376">
        <w:rPr>
          <w:rFonts w:ascii="Calibri" w:eastAsia="Calibri" w:hAnsi="Calibri" w:cs="Times New Roman"/>
        </w:rPr>
        <w:t xml:space="preserve"> </w:t>
      </w:r>
      <w:r w:rsidRPr="00C27AFD">
        <w:rPr>
          <w:rFonts w:ascii="Calibri" w:eastAsia="Calibri" w:hAnsi="Calibri" w:cs="Times New Roman"/>
        </w:rPr>
        <w:t>I</w:t>
      </w:r>
      <w:r w:rsidRPr="00C27AFD">
        <w:rPr>
          <w:rFonts w:ascii="Calibri" w:eastAsia="Calibri" w:hAnsi="Calibri" w:cs="Calibri"/>
        </w:rPr>
        <w:t xml:space="preserve">t is </w:t>
      </w:r>
      <w:r>
        <w:rPr>
          <w:rFonts w:ascii="Calibri" w:eastAsia="Calibri" w:hAnsi="Calibri" w:cs="Calibri"/>
        </w:rPr>
        <w:t>important that students build these skills and can</w:t>
      </w:r>
      <w:r w:rsidRPr="00C27AFD">
        <w:rPr>
          <w:rFonts w:ascii="Calibri" w:eastAsia="Calibri" w:hAnsi="Calibri" w:cs="Calibri"/>
        </w:rPr>
        <w:t xml:space="preserve"> use them effectively in complex and uncertain situations.</w:t>
      </w:r>
      <w:r w:rsidRPr="00C27AFD">
        <w:rPr>
          <w:rFonts w:ascii="Calibri" w:eastAsia="Calibri" w:hAnsi="Calibri" w:cs="Calibri"/>
          <w:vertAlign w:val="superscript"/>
        </w:rPr>
        <w:endnoteReference w:id="187"/>
      </w:r>
    </w:p>
    <w:p w14:paraId="48BF3008" w14:textId="721E5F43" w:rsidR="00C13F18" w:rsidRDefault="00C13F18" w:rsidP="00BB708D">
      <w:pPr>
        <w:rPr>
          <w:rFonts w:ascii="Calibri" w:eastAsia="Calibri" w:hAnsi="Calibri" w:cs="Times New Roman"/>
        </w:rPr>
      </w:pPr>
      <w:r>
        <w:rPr>
          <w:rFonts w:ascii="Calibri" w:eastAsia="Calibri" w:hAnsi="Calibri" w:cs="Times New Roman"/>
        </w:rPr>
        <w:t xml:space="preserve">International organisations are placing increased importance on the acquisition of skills in general capabilities. The </w:t>
      </w:r>
      <w:r>
        <w:t>United Nations Educational, Scientific and Cultural Organisation</w:t>
      </w:r>
      <w:r>
        <w:rPr>
          <w:rStyle w:val="EndnoteReference"/>
          <w:rFonts w:ascii="Calibri" w:eastAsia="Calibri" w:hAnsi="Calibri" w:cs="Times New Roman"/>
        </w:rPr>
        <w:endnoteReference w:id="188"/>
      </w:r>
      <w:r>
        <w:t xml:space="preserve"> </w:t>
      </w:r>
      <w:r>
        <w:rPr>
          <w:rFonts w:ascii="Calibri" w:eastAsia="Calibri" w:hAnsi="Calibri" w:cs="Times New Roman"/>
        </w:rPr>
        <w:t xml:space="preserve">and the OECD (see Box </w:t>
      </w:r>
      <w:r w:rsidR="00411F0B">
        <w:rPr>
          <w:rFonts w:ascii="Calibri" w:eastAsia="Calibri" w:hAnsi="Calibri" w:cs="Times New Roman"/>
        </w:rPr>
        <w:t>7</w:t>
      </w:r>
      <w:r>
        <w:rPr>
          <w:rFonts w:ascii="Calibri" w:eastAsia="Calibri" w:hAnsi="Calibri" w:cs="Times New Roman"/>
        </w:rPr>
        <w:t>) have both developed their own vision of the integrated sets of knowledge, skills and competences students will need to engage in an unpredictable and rapidly changing world.</w:t>
      </w:r>
    </w:p>
    <w:tbl>
      <w:tblPr>
        <w:tblStyle w:val="GridTable4-Accent31"/>
        <w:tblW w:w="9026" w:type="dxa"/>
        <w:shd w:val="clear" w:color="auto" w:fill="D9D9D9"/>
        <w:tblLook w:val="0400" w:firstRow="0" w:lastRow="0" w:firstColumn="0" w:lastColumn="0" w:noHBand="0" w:noVBand="1"/>
      </w:tblPr>
      <w:tblGrid>
        <w:gridCol w:w="9026"/>
      </w:tblGrid>
      <w:tr w:rsidR="00C13F18" w:rsidRPr="00C27AFD" w14:paraId="42AC7989"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808080"/>
              <w:left w:val="single" w:sz="12" w:space="0" w:color="808080"/>
              <w:bottom w:val="single" w:sz="12" w:space="0" w:color="808080"/>
              <w:right w:val="single" w:sz="12" w:space="0" w:color="808080"/>
            </w:tcBorders>
            <w:shd w:val="clear" w:color="auto" w:fill="D9D9D9"/>
          </w:tcPr>
          <w:p w14:paraId="69A27147" w14:textId="1239775E" w:rsidR="00C13F18" w:rsidRPr="007F72CD" w:rsidRDefault="00C13F18">
            <w:pPr>
              <w:jc w:val="center"/>
              <w:rPr>
                <w:rFonts w:ascii="Calibri" w:eastAsia="Calibri" w:hAnsi="Calibri" w:cs="Arial"/>
                <w:b/>
                <w:color w:val="000000"/>
                <w:u w:val="single"/>
              </w:rPr>
            </w:pPr>
            <w:r w:rsidRPr="007F72CD">
              <w:rPr>
                <w:rFonts w:ascii="Calibri" w:eastAsia="Calibri" w:hAnsi="Calibri" w:cs="Arial"/>
                <w:b/>
                <w:color w:val="000000"/>
                <w:u w:val="single"/>
              </w:rPr>
              <w:lastRenderedPageBreak/>
              <w:t xml:space="preserve">Box </w:t>
            </w:r>
            <w:r w:rsidR="00411F0B" w:rsidRPr="007F72CD">
              <w:rPr>
                <w:rFonts w:ascii="Calibri" w:eastAsia="Calibri" w:hAnsi="Calibri" w:cs="Arial"/>
                <w:b/>
                <w:color w:val="000000"/>
                <w:u w:val="single"/>
              </w:rPr>
              <w:t>7</w:t>
            </w:r>
            <w:r w:rsidRPr="007F72CD">
              <w:rPr>
                <w:rFonts w:ascii="Calibri" w:eastAsia="Calibri" w:hAnsi="Calibri" w:cs="Arial"/>
                <w:b/>
                <w:color w:val="000000"/>
                <w:u w:val="single"/>
              </w:rPr>
              <w:t>: Organisation for Economic Co-operation and Development – Learning Compass 2030</w:t>
            </w:r>
          </w:p>
          <w:p w14:paraId="17E0B0D9" w14:textId="77777777" w:rsidR="00C13F18" w:rsidRDefault="00C13F18">
            <w:pPr>
              <w:rPr>
                <w:rFonts w:ascii="Calibri" w:eastAsia="Calibri" w:hAnsi="Calibri" w:cs="Arial"/>
                <w:b/>
                <w:bCs/>
                <w:color w:val="000000" w:themeColor="text1"/>
              </w:rPr>
            </w:pPr>
            <w:r w:rsidRPr="009D006A">
              <w:rPr>
                <w:rFonts w:ascii="Calibri" w:eastAsia="Calibri" w:hAnsi="Calibri" w:cs="Arial"/>
                <w:color w:val="000000" w:themeColor="text1"/>
              </w:rPr>
              <w:t>The Organisation for Economic Co</w:t>
            </w:r>
            <w:r>
              <w:rPr>
                <w:rFonts w:ascii="Calibri" w:eastAsia="Calibri" w:hAnsi="Calibri" w:cs="Arial"/>
                <w:color w:val="000000" w:themeColor="text1"/>
              </w:rPr>
              <w:t>-</w:t>
            </w:r>
            <w:r w:rsidRPr="009D006A">
              <w:rPr>
                <w:rFonts w:ascii="Calibri" w:eastAsia="Calibri" w:hAnsi="Calibri" w:cs="Arial"/>
                <w:color w:val="000000" w:themeColor="text1"/>
              </w:rPr>
              <w:t>operation and Development (OECD) has developed a vision for the future of education which recognises the need to equip students with an integrated range of knowledge, skills and competences to be active, responsible and engaged members of society.</w:t>
            </w:r>
          </w:p>
          <w:p w14:paraId="21ED3892" w14:textId="41A50586" w:rsidR="00C13F18" w:rsidRDefault="00C13F18">
            <w:pPr>
              <w:rPr>
                <w:rFonts w:ascii="Calibri" w:eastAsia="Calibri" w:hAnsi="Calibri" w:cs="Arial"/>
                <w:b/>
                <w:bCs/>
                <w:color w:val="000000" w:themeColor="text1"/>
              </w:rPr>
            </w:pPr>
            <w:r w:rsidRPr="009D006A">
              <w:rPr>
                <w:rFonts w:ascii="Calibri" w:eastAsia="Calibri" w:hAnsi="Calibri" w:cs="Arial"/>
                <w:color w:val="000000" w:themeColor="text1"/>
              </w:rPr>
              <w:t>The OECD Learning Compass 2030 articulates the types of skills students need to thrive in the future</w:t>
            </w:r>
            <w:r>
              <w:rPr>
                <w:rFonts w:ascii="Calibri" w:eastAsia="Calibri" w:hAnsi="Calibri" w:cs="Arial"/>
                <w:color w:val="000000" w:themeColor="text1"/>
              </w:rPr>
              <w:t>. These</w:t>
            </w:r>
            <w:r w:rsidRPr="009D006A">
              <w:rPr>
                <w:rFonts w:ascii="Calibri" w:eastAsia="Calibri" w:hAnsi="Calibri" w:cs="Arial"/>
                <w:color w:val="000000" w:themeColor="text1"/>
              </w:rPr>
              <w:t xml:space="preserve"> include</w:t>
            </w:r>
            <w:r w:rsidRPr="009D006A">
              <w:rPr>
                <w:color w:val="000000" w:themeColor="text1"/>
              </w:rPr>
              <w:t xml:space="preserve"> </w:t>
            </w:r>
            <w:r w:rsidRPr="009D006A">
              <w:rPr>
                <w:rFonts w:ascii="Calibri" w:eastAsia="Calibri" w:hAnsi="Calibri" w:cs="Arial"/>
                <w:color w:val="000000" w:themeColor="text1"/>
              </w:rPr>
              <w:t>cognitive and meta-cognitive skills (e.g. critical thinking, creative thinking, learning to learn and self-regulation); social and emotional skills (e.g. empathy, self-efficacy and collaboration</w:t>
            </w:r>
            <w:r w:rsidR="0020058B">
              <w:rPr>
                <w:rFonts w:ascii="Calibri" w:eastAsia="Calibri" w:hAnsi="Calibri" w:cs="Arial"/>
                <w:color w:val="000000" w:themeColor="text1"/>
              </w:rPr>
              <w:t>)</w:t>
            </w:r>
            <w:r w:rsidR="0008698A">
              <w:rPr>
                <w:rFonts w:ascii="Calibri" w:eastAsia="Calibri" w:hAnsi="Calibri" w:cs="Arial"/>
                <w:color w:val="000000" w:themeColor="text1"/>
              </w:rPr>
              <w:t>;</w:t>
            </w:r>
            <w:r w:rsidRPr="009D006A">
              <w:rPr>
                <w:rFonts w:ascii="Calibri" w:eastAsia="Calibri" w:hAnsi="Calibri" w:cs="Arial"/>
                <w:color w:val="000000" w:themeColor="text1"/>
              </w:rPr>
              <w:t xml:space="preserve"> and practical and physical skills (e.g. using new information and communication technology devices).</w:t>
            </w:r>
          </w:p>
          <w:p w14:paraId="249FF44F" w14:textId="77777777" w:rsidR="00C13F18" w:rsidRPr="00BD3967" w:rsidRDefault="00C13F18">
            <w:pPr>
              <w:rPr>
                <w:rFonts w:ascii="Calibri" w:eastAsia="Calibri" w:hAnsi="Calibri" w:cs="Arial"/>
                <w:b/>
                <w:bCs/>
                <w:color w:val="000000" w:themeColor="text1"/>
              </w:rPr>
            </w:pPr>
            <w:r w:rsidRPr="00BD3967">
              <w:rPr>
                <w:rFonts w:ascii="Calibri" w:eastAsia="Calibri" w:hAnsi="Calibri" w:cs="Arial"/>
                <w:color w:val="000000" w:themeColor="text1"/>
              </w:rPr>
              <w:t>Students will also need transformative competencies which enable them to be self-aware and learn how to contribute to an evolving society. Three key transformative competencies are:</w:t>
            </w:r>
          </w:p>
          <w:p w14:paraId="276C482D" w14:textId="77777777" w:rsidR="00C13F18" w:rsidRPr="00BD3967" w:rsidRDefault="00C13F18" w:rsidP="00FA4F9F">
            <w:pPr>
              <w:pStyle w:val="ListParagraph"/>
              <w:numPr>
                <w:ilvl w:val="0"/>
                <w:numId w:val="85"/>
              </w:numPr>
              <w:rPr>
                <w:rFonts w:ascii="Calibri" w:eastAsia="Calibri" w:hAnsi="Calibri" w:cs="Arial"/>
                <w:b/>
                <w:bCs/>
                <w:color w:val="000000" w:themeColor="text1"/>
              </w:rPr>
            </w:pPr>
            <w:r w:rsidRPr="005462B6">
              <w:rPr>
                <w:rFonts w:ascii="Calibri" w:eastAsia="Calibri" w:hAnsi="Calibri" w:cs="Arial"/>
                <w:color w:val="000000" w:themeColor="text1"/>
              </w:rPr>
              <w:t>creating new value, which develops student</w:t>
            </w:r>
            <w:r w:rsidRPr="00BD3967">
              <w:rPr>
                <w:rFonts w:ascii="Calibri" w:eastAsia="Calibri" w:hAnsi="Calibri" w:cs="Arial"/>
                <w:color w:val="000000" w:themeColor="text1"/>
              </w:rPr>
              <w:t>s’</w:t>
            </w:r>
            <w:r w:rsidRPr="005462B6">
              <w:rPr>
                <w:rFonts w:ascii="Calibri" w:eastAsia="Calibri" w:hAnsi="Calibri" w:cs="Arial"/>
                <w:color w:val="000000" w:themeColor="text1"/>
              </w:rPr>
              <w:t xml:space="preserve"> innovation, enabling them to be creative, adaptable and collaborative</w:t>
            </w:r>
          </w:p>
          <w:p w14:paraId="0019B926" w14:textId="77777777" w:rsidR="00C13F18" w:rsidRPr="00BD3967" w:rsidRDefault="00C13F18" w:rsidP="00FA4F9F">
            <w:pPr>
              <w:pStyle w:val="ListParagraph"/>
              <w:numPr>
                <w:ilvl w:val="0"/>
                <w:numId w:val="85"/>
              </w:numPr>
              <w:rPr>
                <w:rFonts w:ascii="Calibri" w:eastAsia="Calibri" w:hAnsi="Calibri" w:cs="Arial"/>
                <w:b/>
                <w:bCs/>
                <w:color w:val="000000" w:themeColor="text1"/>
              </w:rPr>
            </w:pPr>
            <w:r w:rsidRPr="005462B6">
              <w:rPr>
                <w:rFonts w:ascii="Calibri" w:eastAsia="Calibri" w:hAnsi="Calibri" w:cs="Arial"/>
                <w:color w:val="000000" w:themeColor="text1"/>
              </w:rPr>
              <w:t>reconciling tensions and dilemmas, which enables students to manage competing</w:t>
            </w:r>
            <w:r w:rsidRPr="00BD3967">
              <w:rPr>
                <w:rFonts w:ascii="Calibri" w:eastAsia="Calibri" w:hAnsi="Calibri" w:cs="Arial"/>
                <w:color w:val="000000" w:themeColor="text1"/>
              </w:rPr>
              <w:t xml:space="preserve"> </w:t>
            </w:r>
            <w:r w:rsidRPr="005462B6">
              <w:rPr>
                <w:rFonts w:ascii="Calibri" w:eastAsia="Calibri" w:hAnsi="Calibri" w:cs="Arial"/>
                <w:color w:val="000000" w:themeColor="text1"/>
              </w:rPr>
              <w:t>demands and diverse perspectives and think about broader implications and issues</w:t>
            </w:r>
          </w:p>
          <w:p w14:paraId="75E08F43" w14:textId="77777777" w:rsidR="00C13F18" w:rsidRPr="00BD3967" w:rsidRDefault="00C13F18" w:rsidP="00FA4F9F">
            <w:pPr>
              <w:pStyle w:val="ListParagraph"/>
              <w:numPr>
                <w:ilvl w:val="0"/>
                <w:numId w:val="85"/>
              </w:numPr>
              <w:rPr>
                <w:rFonts w:ascii="Calibri" w:eastAsia="Calibri" w:hAnsi="Calibri" w:cs="Arial"/>
                <w:b/>
                <w:bCs/>
                <w:color w:val="000000" w:themeColor="text1"/>
              </w:rPr>
            </w:pPr>
            <w:r w:rsidRPr="00BD3967">
              <w:rPr>
                <w:rFonts w:ascii="Calibri" w:eastAsia="Calibri" w:hAnsi="Calibri" w:cs="Arial"/>
                <w:color w:val="000000" w:themeColor="text1"/>
              </w:rPr>
              <w:t>taking responsibility, which ensures students can consider the impact of their actions in the context of societal values, goals and norms.</w:t>
            </w:r>
          </w:p>
          <w:p w14:paraId="42E500D7" w14:textId="77777777" w:rsidR="00C13F18" w:rsidRDefault="00C13F18">
            <w:pPr>
              <w:rPr>
                <w:rFonts w:ascii="Calibri" w:eastAsia="Calibri" w:hAnsi="Calibri" w:cs="Arial"/>
                <w:b/>
                <w:bCs/>
                <w:color w:val="000000" w:themeColor="text1"/>
              </w:rPr>
            </w:pPr>
            <w:r w:rsidRPr="009D006A">
              <w:rPr>
                <w:rFonts w:ascii="Calibri" w:eastAsia="Calibri" w:hAnsi="Calibri" w:cs="Arial"/>
                <w:color w:val="000000" w:themeColor="text1"/>
              </w:rPr>
              <w:t>The Learning Compass also recognises the importance</w:t>
            </w:r>
            <w:r>
              <w:rPr>
                <w:rFonts w:ascii="Calibri" w:eastAsia="Calibri" w:hAnsi="Calibri" w:cs="Arial"/>
                <w:color w:val="000000" w:themeColor="text1"/>
              </w:rPr>
              <w:t xml:space="preserve"> of</w:t>
            </w:r>
            <w:r w:rsidRPr="009D006A">
              <w:rPr>
                <w:rFonts w:ascii="Calibri" w:eastAsia="Calibri" w:hAnsi="Calibri" w:cs="Arial"/>
                <w:color w:val="000000" w:themeColor="text1"/>
              </w:rPr>
              <w:t xml:space="preserve"> </w:t>
            </w:r>
            <w:r>
              <w:rPr>
                <w:rFonts w:ascii="Calibri" w:eastAsia="Calibri" w:hAnsi="Calibri" w:cs="Arial"/>
                <w:color w:val="000000" w:themeColor="text1"/>
              </w:rPr>
              <w:t xml:space="preserve">building </w:t>
            </w:r>
            <w:r w:rsidRPr="009D006A">
              <w:rPr>
                <w:rFonts w:ascii="Calibri" w:eastAsia="Calibri" w:hAnsi="Calibri" w:cs="Arial"/>
                <w:color w:val="000000" w:themeColor="text1"/>
              </w:rPr>
              <w:t xml:space="preserve">a learning environment which recognises individual student strengths and needs </w:t>
            </w:r>
            <w:r>
              <w:rPr>
                <w:rFonts w:ascii="Calibri" w:eastAsia="Calibri" w:hAnsi="Calibri" w:cs="Arial"/>
                <w:color w:val="000000" w:themeColor="text1"/>
              </w:rPr>
              <w:t>to</w:t>
            </w:r>
            <w:r w:rsidRPr="009D006A">
              <w:rPr>
                <w:rFonts w:ascii="Calibri" w:eastAsia="Calibri" w:hAnsi="Calibri" w:cs="Arial"/>
                <w:color w:val="000000" w:themeColor="text1"/>
              </w:rPr>
              <w:t xml:space="preserve"> develop student agency. Students with the broader range of knowledge, skills and competences outlined in the framework will be better prepared to engage in a variety of contexts, deal with complex situations and create positive change in society</w:t>
            </w:r>
            <w:r>
              <w:rPr>
                <w:rFonts w:ascii="Calibri" w:eastAsia="Calibri" w:hAnsi="Calibri" w:cs="Arial"/>
                <w:color w:val="000000" w:themeColor="text1"/>
              </w:rPr>
              <w:t xml:space="preserve"> – outcomes that align strongly with Australia’s Mparntwe.</w:t>
            </w:r>
          </w:p>
          <w:p w14:paraId="665E1730" w14:textId="77777777" w:rsidR="00C13F18" w:rsidRPr="009D006A" w:rsidRDefault="00C13F18">
            <w:pPr>
              <w:spacing w:after="0"/>
              <w:rPr>
                <w:rFonts w:ascii="Calibri" w:eastAsia="Calibri" w:hAnsi="Calibri" w:cs="Arial"/>
                <w:color w:val="000000"/>
                <w:sz w:val="20"/>
                <w:szCs w:val="20"/>
              </w:rPr>
            </w:pPr>
            <w:r w:rsidRPr="009D006A">
              <w:rPr>
                <w:rFonts w:ascii="Calibri" w:eastAsia="Calibri" w:hAnsi="Calibri" w:cs="Arial"/>
                <w:color w:val="000000"/>
                <w:sz w:val="20"/>
                <w:szCs w:val="20"/>
              </w:rPr>
              <w:t>Source: Organisation for Economic Co</w:t>
            </w:r>
            <w:r>
              <w:rPr>
                <w:rFonts w:ascii="Calibri" w:eastAsia="Calibri" w:hAnsi="Calibri" w:cs="Arial"/>
                <w:color w:val="000000"/>
                <w:sz w:val="20"/>
                <w:szCs w:val="20"/>
              </w:rPr>
              <w:t>-</w:t>
            </w:r>
            <w:r w:rsidRPr="009D006A">
              <w:rPr>
                <w:rFonts w:ascii="Calibri" w:eastAsia="Calibri" w:hAnsi="Calibri" w:cs="Arial"/>
                <w:color w:val="000000"/>
                <w:sz w:val="20"/>
                <w:szCs w:val="20"/>
              </w:rPr>
              <w:t xml:space="preserve">operation and Development (OECD) (2018) </w:t>
            </w:r>
            <w:hyperlink r:id="rId43" w:history="1">
              <w:r w:rsidRPr="009D006A">
                <w:rPr>
                  <w:rStyle w:val="Hyperlink"/>
                  <w:rFonts w:ascii="Calibri" w:eastAsia="Calibri" w:hAnsi="Calibri" w:cs="Arial"/>
                  <w:i/>
                  <w:iCs/>
                  <w:kern w:val="2"/>
                  <w:sz w:val="20"/>
                  <w:szCs w:val="20"/>
                  <w14:ligatures w14:val="standardContextual"/>
                </w:rPr>
                <w:t>The Future of Education and Skills</w:t>
              </w:r>
              <w:r w:rsidRPr="009D006A">
                <w:rPr>
                  <w:rStyle w:val="Hyperlink"/>
                  <w:rFonts w:ascii="Calibri" w:eastAsia="Calibri" w:hAnsi="Calibri" w:cs="Arial"/>
                  <w:i/>
                  <w:iCs/>
                  <w:sz w:val="20"/>
                  <w:szCs w:val="20"/>
                </w:rPr>
                <w:t>: Education 2030</w:t>
              </w:r>
            </w:hyperlink>
            <w:r w:rsidRPr="009D006A">
              <w:rPr>
                <w:rFonts w:ascii="Calibri" w:eastAsia="Calibri" w:hAnsi="Calibri" w:cs="Arial"/>
                <w:color w:val="000000"/>
                <w:sz w:val="20"/>
                <w:szCs w:val="20"/>
              </w:rPr>
              <w:t>, OECD, accessed 2</w:t>
            </w:r>
            <w:r>
              <w:rPr>
                <w:rFonts w:ascii="Calibri" w:eastAsia="Calibri" w:hAnsi="Calibri" w:cs="Arial"/>
                <w:color w:val="000000"/>
                <w:sz w:val="20"/>
                <w:szCs w:val="20"/>
              </w:rPr>
              <w:t>7</w:t>
            </w:r>
            <w:r w:rsidRPr="009D006A">
              <w:rPr>
                <w:rFonts w:ascii="Calibri" w:eastAsia="Calibri" w:hAnsi="Calibri" w:cs="Arial"/>
                <w:color w:val="000000"/>
                <w:sz w:val="20"/>
                <w:szCs w:val="20"/>
              </w:rPr>
              <w:t xml:space="preserve"> October 2023; Organisation for Economic Co-operation and Development (OECD) (2019) </w:t>
            </w:r>
            <w:hyperlink r:id="rId44" w:tgtFrame="_blank" w:history="1">
              <w:r w:rsidRPr="009D006A">
                <w:rPr>
                  <w:rStyle w:val="Hyperlink"/>
                  <w:rFonts w:ascii="Calibri" w:eastAsia="Calibri" w:hAnsi="Calibri" w:cs="Arial"/>
                  <w:i/>
                  <w:iCs/>
                  <w:sz w:val="20"/>
                  <w:szCs w:val="20"/>
                </w:rPr>
                <w:t>OECD Future of Education and Skills 2030</w:t>
              </w:r>
              <w:r>
                <w:rPr>
                  <w:rStyle w:val="Hyperlink"/>
                  <w:rFonts w:ascii="Calibri" w:eastAsia="Calibri" w:hAnsi="Calibri" w:cs="Arial"/>
                  <w:i/>
                  <w:iCs/>
                  <w:sz w:val="20"/>
                  <w:szCs w:val="20"/>
                </w:rPr>
                <w:t xml:space="preserve"> – </w:t>
              </w:r>
              <w:r w:rsidRPr="009D006A">
                <w:rPr>
                  <w:rStyle w:val="Hyperlink"/>
                  <w:rFonts w:ascii="Calibri" w:eastAsia="Calibri" w:hAnsi="Calibri" w:cs="Arial"/>
                  <w:i/>
                  <w:iCs/>
                  <w:sz w:val="20"/>
                  <w:szCs w:val="20"/>
                </w:rPr>
                <w:t>Conceptual learning framework</w:t>
              </w:r>
              <w:r>
                <w:rPr>
                  <w:rStyle w:val="Hyperlink"/>
                  <w:rFonts w:ascii="Calibri" w:eastAsia="Calibri" w:hAnsi="Calibri" w:cs="Arial"/>
                  <w:i/>
                  <w:iCs/>
                  <w:sz w:val="20"/>
                  <w:szCs w:val="20"/>
                </w:rPr>
                <w:t>:</w:t>
              </w:r>
              <w:r w:rsidRPr="009D006A">
                <w:rPr>
                  <w:rStyle w:val="Hyperlink"/>
                  <w:rFonts w:ascii="Calibri" w:eastAsia="Calibri" w:hAnsi="Calibri" w:cs="Arial"/>
                  <w:i/>
                  <w:iCs/>
                  <w:sz w:val="20"/>
                  <w:szCs w:val="20"/>
                </w:rPr>
                <w:t xml:space="preserve"> Learning Compass 2030</w:t>
              </w:r>
            </w:hyperlink>
            <w:r w:rsidRPr="00CA3C00">
              <w:rPr>
                <w:rFonts w:ascii="Calibri" w:eastAsia="Calibri" w:hAnsi="Calibri" w:cs="Arial"/>
                <w:color w:val="000000"/>
                <w:sz w:val="20"/>
                <w:szCs w:val="20"/>
              </w:rPr>
              <w:t>,</w:t>
            </w:r>
            <w:r w:rsidRPr="00AC7017">
              <w:rPr>
                <w:rFonts w:ascii="Calibri" w:eastAsia="Calibri" w:hAnsi="Calibri" w:cs="Arial"/>
                <w:color w:val="000000"/>
                <w:sz w:val="20"/>
                <w:szCs w:val="20"/>
              </w:rPr>
              <w:t xml:space="preserve"> </w:t>
            </w:r>
            <w:r w:rsidRPr="009D006A">
              <w:rPr>
                <w:rFonts w:ascii="Calibri" w:eastAsia="Calibri" w:hAnsi="Calibri" w:cs="Arial"/>
                <w:color w:val="000000"/>
                <w:sz w:val="20"/>
                <w:szCs w:val="20"/>
              </w:rPr>
              <w:t>OECD, accessed 2</w:t>
            </w:r>
            <w:r>
              <w:rPr>
                <w:rFonts w:ascii="Calibri" w:eastAsia="Calibri" w:hAnsi="Calibri" w:cs="Arial"/>
                <w:color w:val="000000"/>
                <w:sz w:val="20"/>
                <w:szCs w:val="20"/>
              </w:rPr>
              <w:t>7</w:t>
            </w:r>
            <w:r w:rsidRPr="009D006A">
              <w:rPr>
                <w:rFonts w:ascii="Calibri" w:eastAsia="Calibri" w:hAnsi="Calibri" w:cs="Arial"/>
                <w:color w:val="000000"/>
                <w:sz w:val="20"/>
                <w:szCs w:val="20"/>
              </w:rPr>
              <w:t xml:space="preserve"> October 2023. </w:t>
            </w:r>
          </w:p>
        </w:tc>
      </w:tr>
    </w:tbl>
    <w:p w14:paraId="6DBF423A" w14:textId="77777777" w:rsidR="00C13F18" w:rsidRDefault="00C13F18" w:rsidP="00BB708D">
      <w:pPr>
        <w:rPr>
          <w:rFonts w:ascii="Calibri" w:eastAsia="Calibri" w:hAnsi="Calibri" w:cs="Times New Roman"/>
        </w:rPr>
      </w:pPr>
    </w:p>
    <w:p w14:paraId="5D5C9385" w14:textId="77777777" w:rsidR="00C13F18" w:rsidRDefault="00C13F18" w:rsidP="00BB708D">
      <w:pPr>
        <w:rPr>
          <w:rFonts w:ascii="Calibri" w:eastAsia="Calibri" w:hAnsi="Calibri" w:cs="Arial"/>
        </w:rPr>
      </w:pPr>
      <w:r w:rsidRPr="001B2ADE">
        <w:rPr>
          <w:rFonts w:ascii="Calibri" w:eastAsia="Calibri" w:hAnsi="Calibri" w:cs="Times New Roman"/>
        </w:rPr>
        <w:t xml:space="preserve">In a 2019 survey by the then Department of Employment, Skills, Small and Family Business, 75 per cent of employers identified </w:t>
      </w:r>
      <w:r w:rsidRPr="4144A03D">
        <w:rPr>
          <w:rFonts w:ascii="Calibri" w:eastAsia="Calibri" w:hAnsi="Calibri" w:cs="Times New Roman"/>
        </w:rPr>
        <w:t>‘</w:t>
      </w:r>
      <w:r w:rsidRPr="001B2ADE">
        <w:rPr>
          <w:rFonts w:ascii="Calibri" w:eastAsia="Calibri" w:hAnsi="Calibri" w:cs="Times New Roman"/>
        </w:rPr>
        <w:t>employability skills</w:t>
      </w:r>
      <w:r w:rsidRPr="4144A03D">
        <w:rPr>
          <w:rFonts w:ascii="Calibri" w:eastAsia="Calibri" w:hAnsi="Calibri" w:cs="Times New Roman"/>
        </w:rPr>
        <w:t>’</w:t>
      </w:r>
      <w:r w:rsidRPr="001B2ADE">
        <w:rPr>
          <w:rFonts w:ascii="Calibri" w:eastAsia="Calibri" w:hAnsi="Calibri" w:cs="Times New Roman"/>
        </w:rPr>
        <w:t>, including skills relating to resilience and flexibility, and managing tasks and staffing logistics outside more conventional and established working arrangements, to be as important as, if not more important than, technical skills.</w:t>
      </w:r>
      <w:r w:rsidRPr="001B2ADE">
        <w:rPr>
          <w:rFonts w:ascii="Calibri" w:eastAsia="Calibri" w:hAnsi="Calibri" w:cs="Times New Roman"/>
          <w:vertAlign w:val="superscript"/>
        </w:rPr>
        <w:endnoteReference w:id="189"/>
      </w:r>
      <w:r w:rsidRPr="4144A03D">
        <w:rPr>
          <w:rFonts w:ascii="Calibri" w:eastAsia="Calibri" w:hAnsi="Calibri" w:cs="Times New Roman"/>
        </w:rPr>
        <w:t xml:space="preserve"> ‘Employability skills’ do not displace the </w:t>
      </w:r>
      <w:r w:rsidRPr="00C27AFD">
        <w:rPr>
          <w:rFonts w:ascii="Calibri" w:eastAsia="Calibri" w:hAnsi="Calibri" w:cs="Arial"/>
        </w:rPr>
        <w:t xml:space="preserve">importance of foundational literacy and numeracy skills, which are recognised as key elements underpinning workforce participation, </w:t>
      </w:r>
      <w:r>
        <w:rPr>
          <w:rFonts w:ascii="Calibri" w:eastAsia="Calibri" w:hAnsi="Calibri" w:cs="Arial"/>
        </w:rPr>
        <w:t>classroom impact</w:t>
      </w:r>
      <w:r w:rsidRPr="00C27AFD">
        <w:rPr>
          <w:rFonts w:ascii="Calibri" w:eastAsia="Calibri" w:hAnsi="Calibri" w:cs="Arial"/>
        </w:rPr>
        <w:t>, and social inclusion.</w:t>
      </w:r>
      <w:r w:rsidRPr="00C27AFD">
        <w:rPr>
          <w:rFonts w:ascii="Calibri" w:eastAsia="Calibri" w:hAnsi="Calibri" w:cs="Arial"/>
          <w:shd w:val="clear" w:color="auto" w:fill="FFFFFF"/>
          <w:vertAlign w:val="superscript"/>
        </w:rPr>
        <w:endnoteReference w:id="190"/>
      </w:r>
      <w:r w:rsidRPr="00C27AFD">
        <w:rPr>
          <w:rFonts w:ascii="Calibri" w:eastAsia="Calibri" w:hAnsi="Calibri" w:cs="Arial"/>
        </w:rPr>
        <w:t xml:space="preserve"> Rather, general capabilities complement and build upon literacy and numeracy skills to help students reach their full potential.</w:t>
      </w:r>
    </w:p>
    <w:p w14:paraId="4394373F" w14:textId="77777777" w:rsidR="00C13F18" w:rsidRDefault="00C13F18" w:rsidP="00BB708D">
      <w:pPr>
        <w:rPr>
          <w:rFonts w:ascii="Calibri" w:eastAsia="Calibri" w:hAnsi="Calibri" w:cs="Calibri"/>
        </w:rPr>
      </w:pPr>
      <w:r w:rsidRPr="001B2ADE">
        <w:rPr>
          <w:rFonts w:ascii="Calibri" w:eastAsia="Calibri" w:hAnsi="Calibri" w:cs="Times New Roman"/>
        </w:rPr>
        <w:t xml:space="preserve">The Australian Curriculum </w:t>
      </w:r>
      <w:r w:rsidRPr="001B2ADE">
        <w:rPr>
          <w:rFonts w:ascii="Calibri" w:eastAsia="Calibri" w:hAnsi="Calibri" w:cs="Calibri"/>
        </w:rPr>
        <w:t xml:space="preserve">has a focus on developing general capabilities, designed to equip students with an array of skills, behaviours and dispositions to live and work successfully. </w:t>
      </w:r>
      <w:r w:rsidRPr="00C27AFD">
        <w:rPr>
          <w:rFonts w:ascii="Calibri" w:eastAsia="Calibri" w:hAnsi="Calibri" w:cs="Calibri"/>
        </w:rPr>
        <w:t>The</w:t>
      </w:r>
      <w:r w:rsidRPr="4144A03D">
        <w:rPr>
          <w:rFonts w:ascii="Calibri" w:eastAsia="Calibri" w:hAnsi="Calibri" w:cs="Calibri"/>
        </w:rPr>
        <w:t xml:space="preserve"> general capabilities </w:t>
      </w:r>
      <w:r w:rsidRPr="00C27AFD">
        <w:rPr>
          <w:rFonts w:ascii="Calibri" w:eastAsia="Calibri" w:hAnsi="Calibri" w:cs="Calibri"/>
        </w:rPr>
        <w:t>are taught across all learning areas throughout school</w:t>
      </w:r>
      <w:r>
        <w:rPr>
          <w:rFonts w:ascii="Calibri" w:eastAsia="Calibri" w:hAnsi="Calibri" w:cs="Calibri"/>
        </w:rPr>
        <w:t>.</w:t>
      </w:r>
      <w:r w:rsidRPr="00C27AFD">
        <w:rPr>
          <w:rFonts w:ascii="Calibri" w:eastAsia="Calibri" w:hAnsi="Calibri" w:cs="Calibri"/>
        </w:rPr>
        <w:t xml:space="preserve"> </w:t>
      </w:r>
      <w:r>
        <w:rPr>
          <w:rFonts w:ascii="Calibri" w:eastAsia="Calibri" w:hAnsi="Calibri" w:cs="Calibri"/>
        </w:rPr>
        <w:t>T</w:t>
      </w:r>
      <w:r w:rsidRPr="001B2ADE">
        <w:rPr>
          <w:rFonts w:ascii="Calibri" w:eastAsia="Calibri" w:hAnsi="Calibri" w:cs="Calibri"/>
        </w:rPr>
        <w:t xml:space="preserve">hey include literacy, numeracy, </w:t>
      </w:r>
      <w:r>
        <w:rPr>
          <w:rFonts w:ascii="Calibri" w:eastAsia="Calibri" w:hAnsi="Calibri" w:cs="Calibri"/>
          <w:color w:val="000000"/>
        </w:rPr>
        <w:t>i</w:t>
      </w:r>
      <w:r w:rsidRPr="001B2ADE">
        <w:rPr>
          <w:rFonts w:ascii="Calibri" w:eastAsia="Calibri" w:hAnsi="Calibri" w:cs="Calibri"/>
          <w:color w:val="000000"/>
        </w:rPr>
        <w:t xml:space="preserve">nformation and </w:t>
      </w:r>
      <w:r w:rsidRPr="00DC4D4D">
        <w:rPr>
          <w:rFonts w:ascii="Calibri" w:eastAsia="Calibri" w:hAnsi="Calibri" w:cs="Calibri"/>
          <w:color w:val="000000"/>
        </w:rPr>
        <w:t>communication</w:t>
      </w:r>
      <w:r>
        <w:rPr>
          <w:rFonts w:ascii="Calibri" w:eastAsia="Calibri" w:hAnsi="Calibri" w:cs="Calibri"/>
          <w:color w:val="000000"/>
        </w:rPr>
        <w:t>s</w:t>
      </w:r>
      <w:r w:rsidRPr="001B2ADE">
        <w:rPr>
          <w:rFonts w:ascii="Calibri" w:eastAsia="Calibri" w:hAnsi="Calibri" w:cs="Calibri"/>
          <w:color w:val="000000"/>
        </w:rPr>
        <w:t xml:space="preserve"> </w:t>
      </w:r>
      <w:r>
        <w:rPr>
          <w:rFonts w:ascii="Calibri" w:eastAsia="Calibri" w:hAnsi="Calibri" w:cs="Calibri"/>
          <w:color w:val="000000"/>
        </w:rPr>
        <w:t>t</w:t>
      </w:r>
      <w:r w:rsidRPr="001B2ADE">
        <w:rPr>
          <w:rFonts w:ascii="Calibri" w:eastAsia="Calibri" w:hAnsi="Calibri" w:cs="Calibri"/>
          <w:color w:val="000000"/>
        </w:rPr>
        <w:t>echnology</w:t>
      </w:r>
      <w:r>
        <w:rPr>
          <w:rFonts w:ascii="Calibri" w:eastAsia="Calibri" w:hAnsi="Calibri" w:cs="Calibri"/>
          <w:color w:val="000000"/>
        </w:rPr>
        <w:t xml:space="preserve"> (ICT)</w:t>
      </w:r>
      <w:r w:rsidRPr="001B2ADE">
        <w:rPr>
          <w:rFonts w:ascii="Calibri" w:eastAsia="Calibri" w:hAnsi="Calibri" w:cs="Calibri"/>
          <w:color w:val="000000"/>
        </w:rPr>
        <w:t xml:space="preserve">, </w:t>
      </w:r>
      <w:r w:rsidRPr="00C27AFD">
        <w:rPr>
          <w:rFonts w:ascii="Calibri" w:eastAsia="Calibri" w:hAnsi="Calibri" w:cs="Calibri"/>
          <w:color w:val="000000"/>
        </w:rPr>
        <w:t>critical and creative thinking, personal</w:t>
      </w:r>
      <w:r w:rsidRPr="00C27AFD">
        <w:rPr>
          <w:rFonts w:ascii="Calibri" w:eastAsia="Calibri" w:hAnsi="Calibri" w:cs="Calibri"/>
        </w:rPr>
        <w:t xml:space="preserve"> and</w:t>
      </w:r>
      <w:r w:rsidRPr="001B2ADE">
        <w:rPr>
          <w:rFonts w:ascii="Calibri" w:eastAsia="Calibri" w:hAnsi="Calibri" w:cs="Calibri"/>
        </w:rPr>
        <w:t xml:space="preserve"> </w:t>
      </w:r>
      <w:r>
        <w:rPr>
          <w:rFonts w:ascii="Calibri" w:eastAsia="Calibri" w:hAnsi="Calibri" w:cs="Calibri"/>
        </w:rPr>
        <w:t>s</w:t>
      </w:r>
      <w:r w:rsidRPr="001B2ADE">
        <w:rPr>
          <w:rFonts w:ascii="Calibri" w:eastAsia="Calibri" w:hAnsi="Calibri" w:cs="Calibri"/>
        </w:rPr>
        <w:t xml:space="preserve">ocial capability, </w:t>
      </w:r>
      <w:r>
        <w:rPr>
          <w:rFonts w:ascii="Calibri" w:eastAsia="Calibri" w:hAnsi="Calibri" w:cs="Calibri"/>
        </w:rPr>
        <w:t>e</w:t>
      </w:r>
      <w:r w:rsidRPr="001B2ADE">
        <w:rPr>
          <w:rFonts w:ascii="Calibri" w:eastAsia="Calibri" w:hAnsi="Calibri" w:cs="Calibri"/>
        </w:rPr>
        <w:t xml:space="preserve">thical </w:t>
      </w:r>
      <w:r>
        <w:rPr>
          <w:rFonts w:ascii="Calibri" w:eastAsia="Calibri" w:hAnsi="Calibri" w:cs="Calibri"/>
        </w:rPr>
        <w:t>u</w:t>
      </w:r>
      <w:r w:rsidRPr="001B2ADE">
        <w:rPr>
          <w:rFonts w:ascii="Calibri" w:eastAsia="Calibri" w:hAnsi="Calibri" w:cs="Calibri"/>
        </w:rPr>
        <w:t xml:space="preserve">nderstanding and </w:t>
      </w:r>
      <w:r>
        <w:rPr>
          <w:rFonts w:ascii="Calibri" w:eastAsia="Calibri" w:hAnsi="Calibri" w:cs="Calibri"/>
        </w:rPr>
        <w:t>i</w:t>
      </w:r>
      <w:r w:rsidRPr="001B2ADE">
        <w:rPr>
          <w:rFonts w:ascii="Calibri" w:eastAsia="Calibri" w:hAnsi="Calibri" w:cs="Calibri"/>
        </w:rPr>
        <w:t xml:space="preserve">ntercultural </w:t>
      </w:r>
      <w:r w:rsidRPr="00C27AFD">
        <w:rPr>
          <w:rFonts w:ascii="Calibri" w:eastAsia="Calibri" w:hAnsi="Calibri" w:cs="Calibri"/>
        </w:rPr>
        <w:t>understanding.</w:t>
      </w:r>
      <w:r w:rsidRPr="001B2ADE">
        <w:rPr>
          <w:rFonts w:ascii="Calibri" w:eastAsia="Calibri" w:hAnsi="Calibri" w:cs="Calibri"/>
        </w:rPr>
        <w:t xml:space="preserve"> These capabilities are addressed through the content of the discipline-based learning areas, where there is an opportunity to add depth to student learning. </w:t>
      </w:r>
      <w:r w:rsidRPr="00A30845">
        <w:rPr>
          <w:rFonts w:ascii="Calibri" w:eastAsia="Calibri" w:hAnsi="Calibri" w:cs="Calibri"/>
        </w:rPr>
        <w:t xml:space="preserve">Many individual schools and sectors are already making a concerted </w:t>
      </w:r>
      <w:r w:rsidRPr="00A30845">
        <w:rPr>
          <w:rFonts w:ascii="Calibri" w:eastAsia="Calibri" w:hAnsi="Calibri" w:cs="Calibri"/>
        </w:rPr>
        <w:lastRenderedPageBreak/>
        <w:t>effort to support the teaching and assessment of general capabilities but</w:t>
      </w:r>
      <w:r w:rsidRPr="00A30845">
        <w:rPr>
          <w:rFonts w:ascii="Calibri" w:eastAsia="Calibri" w:hAnsi="Calibri" w:cs="Times New Roman"/>
        </w:rPr>
        <w:t xml:space="preserve"> the challenge is the absence of a strong research base to inform teachers on how to best teach these skills</w:t>
      </w:r>
      <w:r w:rsidRPr="001B2ADE">
        <w:rPr>
          <w:rFonts w:ascii="Calibri" w:eastAsia="Calibri" w:hAnsi="Calibri" w:cs="Times New Roman"/>
        </w:rPr>
        <w:t>.</w:t>
      </w:r>
      <w:r w:rsidRPr="001B2ADE">
        <w:rPr>
          <w:rFonts w:ascii="Calibri" w:eastAsia="Calibri" w:hAnsi="Calibri" w:cs="Times New Roman"/>
          <w:vertAlign w:val="superscript"/>
        </w:rPr>
        <w:endnoteReference w:id="191"/>
      </w:r>
    </w:p>
    <w:p w14:paraId="2818553D" w14:textId="77777777" w:rsidR="00C13F18" w:rsidRDefault="00C13F18" w:rsidP="00BB708D">
      <w:pPr>
        <w:rPr>
          <w:rFonts w:ascii="Calibri" w:eastAsia="Calibri" w:hAnsi="Calibri" w:cs="Calibri"/>
          <w:color w:val="000000"/>
        </w:rPr>
      </w:pPr>
      <w:r w:rsidRPr="00A30845">
        <w:rPr>
          <w:rFonts w:ascii="Calibri" w:eastAsia="Calibri" w:hAnsi="Calibri" w:cs="Times New Roman"/>
        </w:rPr>
        <w:t xml:space="preserve">Another challenge is how to assess student competency and progress. </w:t>
      </w:r>
      <w:r w:rsidRPr="00A30845">
        <w:rPr>
          <w:rFonts w:ascii="Calibri" w:eastAsia="Calibri" w:hAnsi="Calibri" w:cs="Calibri"/>
        </w:rPr>
        <w:t>Additionally, t</w:t>
      </w:r>
      <w:r w:rsidRPr="00A30845">
        <w:rPr>
          <w:rFonts w:ascii="Calibri" w:eastAsia="Calibri" w:hAnsi="Calibri" w:cs="Times New Roman"/>
        </w:rPr>
        <w:t>raditional assessment methods are not suitable</w:t>
      </w:r>
      <w:r w:rsidRPr="001B2ADE">
        <w:rPr>
          <w:rFonts w:ascii="Calibri" w:eastAsia="Calibri" w:hAnsi="Calibri" w:cs="Times New Roman"/>
        </w:rPr>
        <w:t xml:space="preserve"> because these skills operate together, rather than in isolation, which means measuring them in isolation is not valid.</w:t>
      </w:r>
      <w:r w:rsidRPr="001B2ADE">
        <w:rPr>
          <w:rFonts w:ascii="Calibri" w:eastAsia="Calibri" w:hAnsi="Calibri" w:cs="Times New Roman"/>
          <w:vertAlign w:val="superscript"/>
        </w:rPr>
        <w:endnoteReference w:id="192"/>
      </w:r>
      <w:r w:rsidRPr="001B2ADE">
        <w:rPr>
          <w:rFonts w:ascii="Calibri" w:eastAsia="Calibri" w:hAnsi="Calibri" w:cs="Times New Roman"/>
        </w:rPr>
        <w:t xml:space="preserve"> The Centre for Assessment Reform and Innovation at the Australian Council for Educational Research has completed initial work to develop an assessment framework for measuring and monitoring general capabilities. </w:t>
      </w:r>
      <w:r>
        <w:rPr>
          <w:rFonts w:ascii="Calibri" w:eastAsia="Calibri" w:hAnsi="Calibri" w:cs="Times New Roman"/>
        </w:rPr>
        <w:t>It</w:t>
      </w:r>
      <w:r w:rsidRPr="001B2ADE">
        <w:rPr>
          <w:rFonts w:ascii="Calibri" w:eastAsia="Calibri" w:hAnsi="Calibri" w:cs="Times New Roman"/>
        </w:rPr>
        <w:t xml:space="preserve"> found that critical thinking, creative thinking, and collaboration can be assessed through a multiple skills assessment within domain</w:t>
      </w:r>
      <w:r>
        <w:rPr>
          <w:rFonts w:ascii="Calibri" w:eastAsia="Calibri" w:hAnsi="Calibri" w:cs="Times New Roman"/>
        </w:rPr>
        <w:t>-</w:t>
      </w:r>
      <w:r w:rsidRPr="00DC4D4D">
        <w:rPr>
          <w:rFonts w:ascii="Calibri" w:eastAsia="Calibri" w:hAnsi="Calibri" w:cs="Times New Roman"/>
        </w:rPr>
        <w:t>orientated</w:t>
      </w:r>
      <w:r w:rsidRPr="001B2ADE">
        <w:rPr>
          <w:rFonts w:ascii="Calibri" w:eastAsia="Calibri" w:hAnsi="Calibri" w:cs="Times New Roman"/>
        </w:rPr>
        <w:t xml:space="preserve"> problem-based tasks.</w:t>
      </w:r>
      <w:r w:rsidRPr="001B2ADE">
        <w:rPr>
          <w:rFonts w:ascii="Calibri" w:eastAsia="Calibri" w:hAnsi="Calibri" w:cs="Times New Roman"/>
          <w:vertAlign w:val="superscript"/>
        </w:rPr>
        <w:endnoteReference w:id="193"/>
      </w:r>
      <w:r w:rsidRPr="001B2ADE">
        <w:rPr>
          <w:rFonts w:ascii="Calibri" w:eastAsia="Calibri" w:hAnsi="Calibri" w:cs="Times New Roman"/>
        </w:rPr>
        <w:t xml:space="preserve"> However</w:t>
      </w:r>
      <w:r>
        <w:rPr>
          <w:rFonts w:ascii="Calibri" w:eastAsia="Calibri" w:hAnsi="Calibri" w:cs="Times New Roman"/>
        </w:rPr>
        <w:t>,</w:t>
      </w:r>
      <w:r w:rsidRPr="001B2ADE">
        <w:rPr>
          <w:rFonts w:ascii="Calibri" w:eastAsia="Calibri" w:hAnsi="Calibri" w:cs="Times New Roman"/>
        </w:rPr>
        <w:t xml:space="preserve"> there were inefficiencies with the assessment process and more work is required to fully develop a suitable approach. Moreover, </w:t>
      </w:r>
      <w:r>
        <w:rPr>
          <w:rFonts w:ascii="Calibri" w:eastAsia="Calibri" w:hAnsi="Calibri" w:cs="Times New Roman"/>
        </w:rPr>
        <w:t>it</w:t>
      </w:r>
      <w:r w:rsidRPr="001B2ADE">
        <w:rPr>
          <w:rFonts w:ascii="Calibri" w:eastAsia="Calibri" w:hAnsi="Calibri" w:cs="Times New Roman"/>
        </w:rPr>
        <w:t xml:space="preserve"> suggested that advancement will only occur </w:t>
      </w:r>
      <w:r w:rsidRPr="001B2ADE">
        <w:rPr>
          <w:rFonts w:ascii="Calibri" w:eastAsia="Calibri" w:hAnsi="Calibri" w:cs="Calibri"/>
          <w:color w:val="000000"/>
        </w:rPr>
        <w:t xml:space="preserve">if </w:t>
      </w:r>
      <w:r>
        <w:rPr>
          <w:rFonts w:ascii="Calibri" w:eastAsia="Calibri" w:hAnsi="Calibri" w:cs="Calibri"/>
          <w:color w:val="000000"/>
        </w:rPr>
        <w:t>‘</w:t>
      </w:r>
      <w:r w:rsidRPr="001B2ADE">
        <w:rPr>
          <w:rFonts w:ascii="Calibri" w:eastAsia="Calibri" w:hAnsi="Calibri" w:cs="Calibri"/>
          <w:color w:val="000000"/>
        </w:rPr>
        <w:t>embedding the skills can be aligned across the curriculum, assessment and pedagogy’.</w:t>
      </w:r>
      <w:r w:rsidRPr="001B2ADE">
        <w:rPr>
          <w:rFonts w:ascii="Calibri" w:eastAsia="Calibri" w:hAnsi="Calibri" w:cs="Calibri"/>
          <w:color w:val="000000"/>
          <w:vertAlign w:val="superscript"/>
        </w:rPr>
        <w:endnoteReference w:id="194"/>
      </w:r>
    </w:p>
    <w:p w14:paraId="488AC779" w14:textId="61EED69D" w:rsidR="00C13F18" w:rsidRDefault="00C13F18" w:rsidP="00BB708D">
      <w:pPr>
        <w:rPr>
          <w:rFonts w:ascii="Calibri" w:eastAsia="Calibri" w:hAnsi="Calibri" w:cs="Times New Roman"/>
        </w:rPr>
      </w:pPr>
      <w:r>
        <w:rPr>
          <w:rFonts w:ascii="Calibri" w:eastAsia="Calibri" w:hAnsi="Calibri" w:cs="Times New Roman"/>
        </w:rPr>
        <w:t>Currently, the National Assessment Program includes sample assessments for Science literacy, Civics and Citizenship and ICT literacy. These assessments were established in 2003, 2004 and 2005 respectively, and are conducted on a rolling three-yearly cycle to provide information about students’ proficiency against each knowledge area. The proficient standards represent a</w:t>
      </w:r>
      <w:r w:rsidRPr="00DB35F1">
        <w:rPr>
          <w:rFonts w:ascii="Calibri" w:eastAsia="Calibri" w:hAnsi="Calibri" w:cs="Times New Roman"/>
        </w:rPr>
        <w:t xml:space="preserve"> reasonable expectation of student achievement on the scale</w:t>
      </w:r>
      <w:r>
        <w:rPr>
          <w:rFonts w:ascii="Calibri" w:eastAsia="Calibri" w:hAnsi="Calibri" w:cs="Times New Roman"/>
        </w:rPr>
        <w:t xml:space="preserve"> and were set at the time each assessment was established. </w:t>
      </w:r>
      <w:r w:rsidRPr="00C27AFD">
        <w:rPr>
          <w:rFonts w:ascii="Calibri" w:eastAsia="Calibri" w:hAnsi="Calibri" w:cs="Times New Roman"/>
        </w:rPr>
        <w:t>The most recent results for each assessment show that between 53 and 58 per cent of students in Year 6 were at or above the proficient standards.</w:t>
      </w:r>
      <w:r>
        <w:rPr>
          <w:rStyle w:val="EndnoteReference"/>
          <w:rFonts w:ascii="Calibri" w:eastAsia="Calibri" w:hAnsi="Calibri" w:cs="Times New Roman"/>
        </w:rPr>
        <w:endnoteReference w:id="195"/>
      </w:r>
      <w:r w:rsidRPr="00C27AFD">
        <w:rPr>
          <w:rFonts w:ascii="Calibri" w:eastAsia="Calibri" w:hAnsi="Calibri" w:cs="Times New Roman"/>
        </w:rPr>
        <w:t xml:space="preserve"> </w:t>
      </w:r>
      <w:r w:rsidRPr="1D8654F9">
        <w:rPr>
          <w:rFonts w:ascii="Calibri" w:eastAsia="Calibri" w:hAnsi="Calibri" w:cs="Times New Roman"/>
        </w:rPr>
        <w:t>There is a distinct decline in the proportion of Year 10 students attaining the proficient standard for the most recent Science and ICT literacy assessments, with 50 per cent and 46 per cent of students respectively at or above the proficient standard</w:t>
      </w:r>
      <w:r w:rsidRPr="00C27AFD">
        <w:rPr>
          <w:rFonts w:ascii="Calibri" w:eastAsia="Calibri" w:hAnsi="Calibri" w:cs="Times New Roman"/>
        </w:rPr>
        <w:t>.</w:t>
      </w:r>
      <w:r>
        <w:rPr>
          <w:rStyle w:val="EndnoteReference"/>
          <w:rFonts w:ascii="Calibri" w:eastAsia="Calibri" w:hAnsi="Calibri" w:cs="Times New Roman"/>
        </w:rPr>
        <w:endnoteReference w:id="196"/>
      </w:r>
      <w:r w:rsidRPr="00C27AFD">
        <w:rPr>
          <w:rFonts w:ascii="Calibri" w:eastAsia="Calibri" w:hAnsi="Calibri" w:cs="Times New Roman"/>
        </w:rPr>
        <w:t xml:space="preserve"> </w:t>
      </w:r>
      <w:r w:rsidRPr="1D8654F9">
        <w:rPr>
          <w:rFonts w:ascii="Calibri" w:eastAsia="Calibri" w:hAnsi="Calibri" w:cs="Times New Roman"/>
        </w:rPr>
        <w:t xml:space="preserve">There was a more pronounced decline in the Civics and Citizenship assessment with </w:t>
      </w:r>
      <w:r w:rsidRPr="00C27AFD">
        <w:rPr>
          <w:rFonts w:ascii="Calibri" w:eastAsia="Calibri" w:hAnsi="Calibri" w:cs="Times New Roman"/>
        </w:rPr>
        <w:t xml:space="preserve"> only 38 per cent of Year 10 students at or above the proficient standard </w:t>
      </w:r>
      <w:r>
        <w:rPr>
          <w:rFonts w:ascii="Calibri" w:eastAsia="Calibri" w:hAnsi="Calibri" w:cs="Times New Roman"/>
        </w:rPr>
        <w:t>,</w:t>
      </w:r>
      <w:r w:rsidRPr="00C27AFD">
        <w:rPr>
          <w:rFonts w:ascii="Calibri" w:eastAsia="Calibri" w:hAnsi="Calibri" w:cs="Times New Roman"/>
        </w:rPr>
        <w:t xml:space="preserve"> indicating potential knowledge gaps about core democratic and social systems, principles and institutions</w:t>
      </w:r>
      <w:r>
        <w:rPr>
          <w:rFonts w:ascii="Calibri" w:eastAsia="Calibri" w:hAnsi="Calibri" w:cs="Times New Roman"/>
        </w:rPr>
        <w:t>.</w:t>
      </w:r>
      <w:r w:rsidRPr="00C27AFD">
        <w:rPr>
          <w:rFonts w:ascii="Calibri" w:eastAsia="Calibri" w:hAnsi="Calibri" w:cs="Times New Roman"/>
          <w:vertAlign w:val="superscript"/>
        </w:rPr>
        <w:endnoteReference w:id="197"/>
      </w:r>
    </w:p>
    <w:p w14:paraId="0F133D49" w14:textId="77777777" w:rsidR="00C13F18" w:rsidRDefault="00C13F18" w:rsidP="00BB708D">
      <w:pPr>
        <w:rPr>
          <w:rFonts w:ascii="Calibri" w:eastAsia="Calibri" w:hAnsi="Calibri" w:cs="Times New Roman"/>
        </w:rPr>
      </w:pPr>
      <w:r w:rsidRPr="00B06217">
        <w:rPr>
          <w:rFonts w:ascii="Calibri" w:eastAsia="Calibri" w:hAnsi="Calibri" w:cs="Times New Roman"/>
        </w:rPr>
        <w:t>A limitation with these assessments is that despite testing a broader range of skills, they do not cover all the general capabilities in the curriculum and are only conducted periodically on a representative sample</w:t>
      </w:r>
      <w:r>
        <w:rPr>
          <w:rFonts w:ascii="Calibri" w:eastAsia="Calibri" w:hAnsi="Calibri" w:cs="Times New Roman"/>
        </w:rPr>
        <w:t xml:space="preserve"> of Year 6 and Year 10 students. Governments could also consider if the proficient standards need updating to reflect a contemporary expectation of student proficiency in these learning domains and if more focus should be directed to monitoring student progress with the aim of improving results in these assessments.</w:t>
      </w:r>
    </w:p>
    <w:p w14:paraId="7022C234" w14:textId="77777777" w:rsidR="00C13F18" w:rsidRDefault="00C13F18" w:rsidP="00BB708D">
      <w:pPr>
        <w:rPr>
          <w:rFonts w:ascii="Calibri" w:eastAsia="Calibri" w:hAnsi="Calibri" w:cs="Times New Roman"/>
        </w:rPr>
      </w:pPr>
      <w:r w:rsidRPr="001B2ADE">
        <w:rPr>
          <w:rFonts w:ascii="Calibri" w:eastAsia="Calibri" w:hAnsi="Calibri" w:cs="Times New Roman"/>
        </w:rPr>
        <w:t>Given the importance of general capabilities to future employment prospects and ensuring students can be lifelong learners, governments should consider how to support teachers in using effective teaching and assessment practices in relation to develop</w:t>
      </w:r>
      <w:r>
        <w:rPr>
          <w:rFonts w:ascii="Calibri" w:eastAsia="Calibri" w:hAnsi="Calibri" w:cs="Times New Roman"/>
        </w:rPr>
        <w:t>ing</w:t>
      </w:r>
      <w:r w:rsidRPr="001B2ADE">
        <w:rPr>
          <w:rFonts w:ascii="Calibri" w:eastAsia="Calibri" w:hAnsi="Calibri" w:cs="Times New Roman"/>
        </w:rPr>
        <w:t xml:space="preserve"> students’ general capabilities.</w:t>
      </w:r>
    </w:p>
    <w:tbl>
      <w:tblPr>
        <w:tblStyle w:val="GridTable4-Accent31"/>
        <w:tblW w:w="9026" w:type="dxa"/>
        <w:tblLook w:val="0400" w:firstRow="0" w:lastRow="0" w:firstColumn="0" w:lastColumn="0" w:noHBand="0" w:noVBand="1"/>
      </w:tblPr>
      <w:tblGrid>
        <w:gridCol w:w="9026"/>
      </w:tblGrid>
      <w:tr w:rsidR="00C13F18" w:rsidRPr="00C27AFD" w14:paraId="46481720"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008136F0" w14:textId="77777777" w:rsidR="00C13F18" w:rsidRPr="007F72CD" w:rsidRDefault="00C13F18">
            <w:pPr>
              <w:jc w:val="center"/>
              <w:rPr>
                <w:rFonts w:ascii="Calibri" w:eastAsia="Calibri" w:hAnsi="Calibri" w:cs="Arial"/>
                <w:b/>
                <w:color w:val="000000"/>
                <w:u w:val="single"/>
              </w:rPr>
            </w:pPr>
            <w:r w:rsidRPr="007F72CD">
              <w:rPr>
                <w:rFonts w:ascii="Calibri" w:eastAsia="Calibri" w:hAnsi="Calibri" w:cs="Arial"/>
                <w:b/>
                <w:color w:val="000000"/>
                <w:u w:val="single"/>
              </w:rPr>
              <w:t>FINDING 5</w:t>
            </w:r>
          </w:p>
          <w:p w14:paraId="782533FB" w14:textId="77777777" w:rsidR="00C13F18" w:rsidRPr="00A15948" w:rsidRDefault="00C13F18">
            <w:pPr>
              <w:rPr>
                <w:rFonts w:ascii="Calibri" w:eastAsia="Calibri" w:hAnsi="Calibri" w:cs="Arial"/>
                <w:b/>
                <w:bCs/>
                <w:color w:val="000000"/>
              </w:rPr>
            </w:pPr>
            <w:r w:rsidRPr="00A15948">
              <w:rPr>
                <w:rFonts w:ascii="Calibri" w:eastAsia="Calibri" w:hAnsi="Calibri" w:cs="Arial"/>
                <w:color w:val="000000" w:themeColor="text1"/>
                <w:lang w:val="en-US"/>
              </w:rPr>
              <w:t>The Commonwealth should work with jurisdictions to further explore options for developing new, robust and effective methods of assessment of students’ general capabilities, given the established importance of critical, creative and collaborative skills to Australia’s future prosperity and democratic resilience.</w:t>
            </w:r>
          </w:p>
        </w:tc>
      </w:tr>
    </w:tbl>
    <w:p w14:paraId="56ABFE11" w14:textId="77777777" w:rsidR="00C13F18" w:rsidRDefault="00C13F18" w:rsidP="00BB708D">
      <w:pPr>
        <w:pStyle w:val="Heading4"/>
      </w:pPr>
      <w:bookmarkStart w:id="83" w:name="_Toc147493071"/>
      <w:bookmarkStart w:id="84" w:name="_Toc152855322"/>
      <w:r w:rsidRPr="00C27AFD">
        <w:lastRenderedPageBreak/>
        <w:t>1.2.7</w:t>
      </w:r>
      <w:r w:rsidRPr="00C27AFD" w:rsidDel="000C0E8C">
        <w:t xml:space="preserve"> </w:t>
      </w:r>
      <w:r w:rsidRPr="00C27AFD">
        <w:t>Students need practical measures to support their aspirations and transition to further education, training and employment</w:t>
      </w:r>
      <w:bookmarkEnd w:id="83"/>
      <w:bookmarkEnd w:id="84"/>
    </w:p>
    <w:p w14:paraId="1F3EAB0B" w14:textId="77777777" w:rsidR="00C13F18" w:rsidRDefault="00C13F18" w:rsidP="00BB708D">
      <w:pPr>
        <w:rPr>
          <w:rFonts w:ascii="Calibri" w:eastAsia="Calibri" w:hAnsi="Calibri" w:cs="Arial"/>
        </w:rPr>
      </w:pPr>
      <w:r w:rsidRPr="00C27AFD">
        <w:rPr>
          <w:rFonts w:ascii="Calibri" w:eastAsia="Calibri" w:hAnsi="Calibri" w:cs="Arial"/>
        </w:rPr>
        <w:t>There is a well-established link between attainment of a Year 12 certificate, or equivalent qualification, and positive life outcomes for students.</w:t>
      </w:r>
      <w:r w:rsidRPr="00C27AFD">
        <w:rPr>
          <w:rFonts w:ascii="Calibri" w:eastAsia="Calibri" w:hAnsi="Calibri" w:cs="Arial"/>
          <w:vertAlign w:val="superscript"/>
        </w:rPr>
        <w:endnoteReference w:id="198"/>
      </w:r>
      <w:r w:rsidRPr="00C27AFD">
        <w:rPr>
          <w:rFonts w:ascii="Calibri" w:eastAsia="Calibri" w:hAnsi="Calibri" w:cs="Arial"/>
        </w:rPr>
        <w:t xml:space="preserve"> Research highlights that students with a Year 12 certificate or equivalent qualification are in a strong position to obtain further qualifications, either through higher education or </w:t>
      </w:r>
      <w:r>
        <w:rPr>
          <w:rFonts w:ascii="Calibri" w:eastAsia="Calibri" w:hAnsi="Calibri" w:cs="Arial"/>
        </w:rPr>
        <w:t xml:space="preserve">through </w:t>
      </w:r>
      <w:r w:rsidRPr="00C27AFD">
        <w:rPr>
          <w:rFonts w:ascii="Calibri" w:eastAsia="Calibri" w:hAnsi="Calibri" w:cs="Arial"/>
        </w:rPr>
        <w:t>vocational education and training (VET), and that individuals with these further qualifications are more likely to be employed and work in high</w:t>
      </w:r>
      <w:r>
        <w:rPr>
          <w:rFonts w:ascii="Calibri" w:eastAsia="Calibri" w:hAnsi="Calibri" w:cs="Arial"/>
        </w:rPr>
        <w:t>-</w:t>
      </w:r>
      <w:r w:rsidRPr="00C27AFD">
        <w:rPr>
          <w:rFonts w:ascii="Calibri" w:eastAsia="Calibri" w:hAnsi="Calibri" w:cs="Arial"/>
        </w:rPr>
        <w:t>skill occupations.</w:t>
      </w:r>
      <w:r w:rsidRPr="00C27AFD">
        <w:rPr>
          <w:rFonts w:ascii="Calibri" w:eastAsia="Calibri" w:hAnsi="Calibri" w:cs="Arial"/>
          <w:vertAlign w:val="superscript"/>
        </w:rPr>
        <w:endnoteReference w:id="199"/>
      </w:r>
    </w:p>
    <w:p w14:paraId="423488CE" w14:textId="77777777" w:rsidR="00C13F18" w:rsidRDefault="00C13F18" w:rsidP="00BB708D">
      <w:pPr>
        <w:rPr>
          <w:rFonts w:ascii="Calibri" w:eastAsia="Calibri" w:hAnsi="Calibri" w:cs="Times New Roman"/>
        </w:rPr>
      </w:pPr>
      <w:r>
        <w:rPr>
          <w:rFonts w:ascii="Calibri" w:eastAsia="Calibri" w:hAnsi="Calibri" w:cs="Times New Roman"/>
        </w:rPr>
        <w:t xml:space="preserve">However, it is </w:t>
      </w:r>
      <w:r w:rsidRPr="00C27AFD">
        <w:rPr>
          <w:rFonts w:ascii="Calibri" w:eastAsia="Calibri" w:hAnsi="Calibri" w:cs="Arial"/>
        </w:rPr>
        <w:t>important to ensure flexible pathways exist for young people to attain a Year 12 or equivalent qualification, particularly for students experiencing disadvantage</w:t>
      </w:r>
      <w:r>
        <w:rPr>
          <w:rFonts w:ascii="Calibri" w:eastAsia="Calibri" w:hAnsi="Calibri" w:cs="Arial"/>
        </w:rPr>
        <w:t>,</w:t>
      </w:r>
      <w:r w:rsidRPr="00C27AFD">
        <w:rPr>
          <w:rFonts w:ascii="Calibri" w:eastAsia="Calibri" w:hAnsi="Calibri" w:cs="Arial"/>
        </w:rPr>
        <w:t xml:space="preserve"> because</w:t>
      </w:r>
      <w:r w:rsidRPr="00FA4291">
        <w:rPr>
          <w:rFonts w:ascii="Calibri" w:eastAsia="Calibri" w:hAnsi="Calibri" w:cs="Times New Roman"/>
        </w:rPr>
        <w:t xml:space="preserve"> </w:t>
      </w:r>
      <w:r>
        <w:rPr>
          <w:rFonts w:ascii="Calibri" w:eastAsia="Calibri" w:hAnsi="Calibri" w:cs="Times New Roman"/>
        </w:rPr>
        <w:t xml:space="preserve">not all students thrive in traditional school learning environments. </w:t>
      </w:r>
      <w:r w:rsidRPr="001B2ADE">
        <w:rPr>
          <w:rFonts w:ascii="Calibri" w:eastAsia="Calibri" w:hAnsi="Calibri" w:cs="Times New Roman"/>
        </w:rPr>
        <w:t xml:space="preserve">As will be discussed further in Chapter </w:t>
      </w:r>
      <w:r>
        <w:rPr>
          <w:rFonts w:ascii="Calibri" w:eastAsia="Calibri" w:hAnsi="Calibri" w:cs="Times New Roman"/>
        </w:rPr>
        <w:t>2</w:t>
      </w:r>
      <w:r w:rsidRPr="001B2ADE">
        <w:rPr>
          <w:rFonts w:ascii="Calibri" w:eastAsia="Calibri" w:hAnsi="Calibri" w:cs="Times New Roman"/>
        </w:rPr>
        <w:t xml:space="preserve">, the Panel has heard that First Nations students require a culturally appropriate and responsive learning environment </w:t>
      </w:r>
      <w:r>
        <w:rPr>
          <w:rFonts w:ascii="Calibri" w:eastAsia="Calibri" w:hAnsi="Calibri" w:cs="Times New Roman"/>
        </w:rPr>
        <w:t xml:space="preserve">that </w:t>
      </w:r>
      <w:r w:rsidRPr="001B2ADE">
        <w:rPr>
          <w:rFonts w:ascii="Calibri" w:eastAsia="Calibri" w:hAnsi="Calibri" w:cs="Times New Roman"/>
        </w:rPr>
        <w:t>allow</w:t>
      </w:r>
      <w:r>
        <w:rPr>
          <w:rFonts w:ascii="Calibri" w:eastAsia="Calibri" w:hAnsi="Calibri" w:cs="Times New Roman"/>
        </w:rPr>
        <w:t>s</w:t>
      </w:r>
      <w:r w:rsidRPr="001B2ADE">
        <w:rPr>
          <w:rFonts w:ascii="Calibri" w:eastAsia="Calibri" w:hAnsi="Calibri" w:cs="Times New Roman"/>
        </w:rPr>
        <w:t xml:space="preserve"> students to see themselves as successful learners and promotes better engagement in the classroom.</w:t>
      </w:r>
      <w:r w:rsidRPr="001B2ADE">
        <w:rPr>
          <w:rFonts w:ascii="Calibri" w:eastAsia="Calibri" w:hAnsi="Calibri" w:cs="Times New Roman"/>
          <w:vertAlign w:val="superscript"/>
        </w:rPr>
        <w:endnoteReference w:id="200"/>
      </w:r>
    </w:p>
    <w:p w14:paraId="74712F6F" w14:textId="77777777" w:rsidR="00C13F18" w:rsidRDefault="00C13F18" w:rsidP="00BB708D">
      <w:pPr>
        <w:rPr>
          <w:rFonts w:ascii="Calibri" w:eastAsia="Calibri" w:hAnsi="Calibri" w:cs="Times New Roman"/>
        </w:rPr>
      </w:pPr>
      <w:r>
        <w:rPr>
          <w:rFonts w:ascii="Calibri" w:eastAsia="Calibri" w:hAnsi="Calibri" w:cs="Times New Roman"/>
        </w:rPr>
        <w:t>Gaining access to quality secondary education can be challenging. For example, i</w:t>
      </w:r>
      <w:r w:rsidRPr="4144A03D">
        <w:rPr>
          <w:rFonts w:ascii="Calibri" w:eastAsia="Calibri" w:hAnsi="Calibri" w:cs="Times New Roman"/>
        </w:rPr>
        <w:t>t is estimated that around 13,000 remote First Nations students and families have no or limited access to secondary schooling</w:t>
      </w:r>
      <w:r>
        <w:rPr>
          <w:rFonts w:ascii="Calibri" w:eastAsia="Calibri" w:hAnsi="Calibri" w:cs="Times New Roman"/>
        </w:rPr>
        <w:t xml:space="preserve"> (discussed further in Chapter 2)</w:t>
      </w:r>
      <w:r w:rsidRPr="4144A03D">
        <w:rPr>
          <w:rFonts w:ascii="Calibri" w:eastAsia="Calibri" w:hAnsi="Calibri" w:cs="Times New Roman"/>
        </w:rPr>
        <w:t>.</w:t>
      </w:r>
      <w:r w:rsidRPr="00767861">
        <w:rPr>
          <w:rFonts w:ascii="Calibri" w:eastAsia="Calibri" w:hAnsi="Calibri" w:cs="Times New Roman"/>
          <w:vertAlign w:val="superscript"/>
        </w:rPr>
        <w:endnoteReference w:id="201"/>
      </w:r>
    </w:p>
    <w:p w14:paraId="3535A50B" w14:textId="284BDAEC" w:rsidR="00C13F18" w:rsidRDefault="00C13F18" w:rsidP="00BB708D">
      <w:pPr>
        <w:rPr>
          <w:rFonts w:ascii="Calibri" w:eastAsia="Calibri" w:hAnsi="Calibri" w:cs="Times New Roman"/>
        </w:rPr>
      </w:pPr>
      <w:r w:rsidRPr="4144A03D">
        <w:rPr>
          <w:rFonts w:ascii="Calibri" w:eastAsia="Calibri" w:hAnsi="Calibri" w:cs="Times New Roman"/>
        </w:rPr>
        <w:t xml:space="preserve">Stakeholders have highlighted that it is students from priority equity cohort groups who often face the greatest difficulties staying engaged and whose attainment and transition pathways beyond school are more likely to be limited as a result. It is important to note </w:t>
      </w:r>
      <w:r>
        <w:rPr>
          <w:rFonts w:ascii="Calibri" w:eastAsia="Calibri" w:hAnsi="Calibri" w:cs="Times New Roman"/>
        </w:rPr>
        <w:t xml:space="preserve">that </w:t>
      </w:r>
      <w:r w:rsidRPr="4144A03D">
        <w:rPr>
          <w:rFonts w:ascii="Calibri" w:eastAsia="Calibri" w:hAnsi="Calibri" w:cs="Times New Roman"/>
        </w:rPr>
        <w:t>this is not about individual aspiration or capability</w:t>
      </w:r>
      <w:r>
        <w:rPr>
          <w:rFonts w:ascii="Calibri" w:eastAsia="Calibri" w:hAnsi="Calibri" w:cs="Times New Roman"/>
        </w:rPr>
        <w:t>. T</w:t>
      </w:r>
      <w:r w:rsidRPr="4144A03D">
        <w:rPr>
          <w:rFonts w:ascii="Calibri" w:eastAsia="Calibri" w:hAnsi="Calibri" w:cs="Times New Roman"/>
        </w:rPr>
        <w:t xml:space="preserve">here is clear evidence </w:t>
      </w:r>
      <w:r w:rsidRPr="00C27AFD">
        <w:rPr>
          <w:rFonts w:ascii="Calibri" w:eastAsia="Calibri" w:hAnsi="Calibri" w:cs="Arial"/>
        </w:rPr>
        <w:t>that students from these cohorts who are able to overcome barriers</w:t>
      </w:r>
      <w:r>
        <w:rPr>
          <w:rFonts w:ascii="Calibri" w:eastAsia="Calibri" w:hAnsi="Calibri" w:cs="Arial"/>
        </w:rPr>
        <w:t xml:space="preserve"> </w:t>
      </w:r>
      <w:r w:rsidRPr="00C27AFD">
        <w:rPr>
          <w:rFonts w:ascii="Calibri" w:eastAsia="Calibri" w:hAnsi="Calibri" w:cs="Arial"/>
        </w:rPr>
        <w:t>demonstrate they are just as capable of succeeding in their chosen pathways as other students.</w:t>
      </w:r>
      <w:r w:rsidRPr="00C27AFD">
        <w:rPr>
          <w:rFonts w:ascii="Calibri" w:eastAsia="Calibri" w:hAnsi="Calibri" w:cs="Arial"/>
          <w:vertAlign w:val="superscript"/>
        </w:rPr>
        <w:endnoteReference w:id="202"/>
      </w:r>
      <w:r w:rsidRPr="00C27AFD" w:rsidDel="00115D1A">
        <w:rPr>
          <w:rFonts w:ascii="Calibri" w:eastAsia="Calibri" w:hAnsi="Calibri" w:cs="Arial"/>
        </w:rPr>
        <w:t xml:space="preserve"> </w:t>
      </w:r>
      <w:r w:rsidRPr="4144A03D">
        <w:rPr>
          <w:rFonts w:ascii="Calibri" w:eastAsia="Calibri" w:hAnsi="Calibri" w:cs="Times New Roman"/>
        </w:rPr>
        <w:t>Advocacy groups for students with disability highlight that educational attainment and engagement for these students is affected by a number of challenges, including facing exclusionary school practices as well as limited access to appropriate supports</w:t>
      </w:r>
      <w:r w:rsidR="002703D2" w:rsidRPr="00A63414">
        <w:rPr>
          <w:rFonts w:ascii="Calibri" w:eastAsia="Calibri" w:hAnsi="Calibri" w:cs="Times New Roman"/>
        </w:rPr>
        <w:t xml:space="preserve"> (as discussed </w:t>
      </w:r>
      <w:r w:rsidR="008B1874" w:rsidRPr="00A63414">
        <w:rPr>
          <w:rFonts w:ascii="Calibri" w:eastAsia="Calibri" w:hAnsi="Calibri" w:cs="Times New Roman"/>
        </w:rPr>
        <w:t>further</w:t>
      </w:r>
      <w:r w:rsidR="002703D2" w:rsidRPr="00A63414">
        <w:rPr>
          <w:rFonts w:ascii="Calibri" w:eastAsia="Calibri" w:hAnsi="Calibri" w:cs="Times New Roman"/>
        </w:rPr>
        <w:t xml:space="preserve"> in Chapter 6)</w:t>
      </w:r>
      <w:r w:rsidRPr="00A63414">
        <w:rPr>
          <w:rFonts w:ascii="Calibri" w:eastAsia="Calibri" w:hAnsi="Calibri" w:cs="Times New Roman"/>
        </w:rPr>
        <w:t>.</w:t>
      </w:r>
      <w:r w:rsidRPr="001B2ADE">
        <w:rPr>
          <w:rFonts w:ascii="Calibri" w:eastAsia="Calibri" w:hAnsi="Calibri" w:cs="Times New Roman"/>
          <w:vertAlign w:val="superscript"/>
        </w:rPr>
        <w:endnoteReference w:id="203"/>
      </w:r>
      <w:r w:rsidRPr="4144A03D">
        <w:rPr>
          <w:rFonts w:ascii="Calibri" w:eastAsia="Calibri" w:hAnsi="Calibri" w:cs="Times New Roman"/>
        </w:rPr>
        <w:t xml:space="preserve"> Similarly, it is evident that students experiencing socio-economic disadvantage face compounding disadvantage and often a lack of information</w:t>
      </w:r>
      <w:r>
        <w:rPr>
          <w:rFonts w:ascii="Calibri" w:eastAsia="Calibri" w:hAnsi="Calibri" w:cs="Times New Roman"/>
        </w:rPr>
        <w:t xml:space="preserve"> about</w:t>
      </w:r>
      <w:r w:rsidRPr="4144A03D">
        <w:rPr>
          <w:rFonts w:ascii="Calibri" w:eastAsia="Calibri" w:hAnsi="Calibri" w:cs="Times New Roman"/>
        </w:rPr>
        <w:t xml:space="preserve"> and stewardship </w:t>
      </w:r>
      <w:r>
        <w:rPr>
          <w:rFonts w:ascii="Calibri" w:eastAsia="Calibri" w:hAnsi="Calibri" w:cs="Times New Roman"/>
        </w:rPr>
        <w:t>of</w:t>
      </w:r>
      <w:r w:rsidRPr="4144A03D">
        <w:rPr>
          <w:rFonts w:ascii="Calibri" w:eastAsia="Calibri" w:hAnsi="Calibri" w:cs="Times New Roman"/>
        </w:rPr>
        <w:t xml:space="preserve"> pathways and options</w:t>
      </w:r>
      <w:r>
        <w:rPr>
          <w:rFonts w:ascii="Calibri" w:eastAsia="Calibri" w:hAnsi="Calibri" w:cs="Times New Roman"/>
        </w:rPr>
        <w:t>, which</w:t>
      </w:r>
      <w:r w:rsidRPr="4144A03D">
        <w:rPr>
          <w:rFonts w:ascii="Calibri" w:eastAsia="Calibri" w:hAnsi="Calibri" w:cs="Times New Roman"/>
        </w:rPr>
        <w:t xml:space="preserve"> can undermine their capacity to plan and </w:t>
      </w:r>
      <w:r>
        <w:rPr>
          <w:rFonts w:ascii="Calibri" w:eastAsia="Calibri" w:hAnsi="Calibri" w:cs="Times New Roman"/>
        </w:rPr>
        <w:t>follow</w:t>
      </w:r>
      <w:r w:rsidRPr="4144A03D">
        <w:rPr>
          <w:rFonts w:ascii="Calibri" w:eastAsia="Calibri" w:hAnsi="Calibri" w:cs="Times New Roman"/>
        </w:rPr>
        <w:t xml:space="preserve"> meaningful </w:t>
      </w:r>
      <w:r w:rsidRPr="00DC4D4D">
        <w:rPr>
          <w:rFonts w:ascii="Calibri" w:eastAsia="Calibri" w:hAnsi="Calibri" w:cs="Times New Roman"/>
        </w:rPr>
        <w:t>post</w:t>
      </w:r>
      <w:r>
        <w:rPr>
          <w:rFonts w:ascii="Calibri" w:eastAsia="Calibri" w:hAnsi="Calibri" w:cs="Times New Roman"/>
        </w:rPr>
        <w:t>-</w:t>
      </w:r>
      <w:r w:rsidRPr="00DC4D4D">
        <w:rPr>
          <w:rFonts w:ascii="Calibri" w:eastAsia="Calibri" w:hAnsi="Calibri" w:cs="Times New Roman"/>
        </w:rPr>
        <w:t>school</w:t>
      </w:r>
      <w:r w:rsidRPr="4144A03D">
        <w:rPr>
          <w:rFonts w:ascii="Calibri" w:eastAsia="Calibri" w:hAnsi="Calibri" w:cs="Times New Roman"/>
        </w:rPr>
        <w:t xml:space="preserve"> pathways. </w:t>
      </w:r>
      <w:r w:rsidRPr="00C27AFD">
        <w:rPr>
          <w:rFonts w:ascii="Calibri" w:eastAsia="Calibri" w:hAnsi="Calibri" w:cs="Arial"/>
          <w:noProof/>
        </w:rPr>
        <mc:AlternateContent>
          <mc:Choice Requires="wps">
            <w:drawing>
              <wp:inline distT="91440" distB="91440" distL="114300" distR="114300" wp14:anchorId="0916B581" wp14:editId="473DC944">
                <wp:extent cx="5724525" cy="1190625"/>
                <wp:effectExtent l="0" t="0" r="0" b="0"/>
                <wp:docPr id="1697415655" name="Text Box 16974156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24525" cy="1190625"/>
                        </a:xfrm>
                        <a:prstGeom prst="rect">
                          <a:avLst/>
                        </a:prstGeom>
                        <a:noFill/>
                        <a:ln w="9525">
                          <a:noFill/>
                          <a:miter lim="800000"/>
                          <a:headEnd/>
                          <a:tailEnd/>
                        </a:ln>
                      </wps:spPr>
                      <wps:txbx>
                        <w:txbxContent>
                          <w:p w14:paraId="6E5997FE" w14:textId="77777777" w:rsidR="00C13F18" w:rsidRPr="001B2ADE"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The contemporary job market demands a highly skilled and adaptable workforce. However, a growing skills gap exists between what schools offer and what employers seek. Career education endeavours to address this gap by aligning educational programs with the job market demands.</w:t>
                            </w:r>
                          </w:p>
                        </w:txbxContent>
                      </wps:txbx>
                      <wps:bodyPr rot="0" vertOverflow="clip" horzOverflow="clip" vert="horz" wrap="square" lIns="91440" tIns="45720" rIns="91440" bIns="45720" anchor="t" anchorCtr="0">
                        <a:noAutofit/>
                      </wps:bodyPr>
                    </wps:wsp>
                  </a:graphicData>
                </a:graphic>
              </wp:inline>
            </w:drawing>
          </mc:Choice>
          <mc:Fallback>
            <w:pict>
              <v:shape w14:anchorId="0916B581" id="Text Box 1697415655" o:spid="_x0000_s1039" type="#_x0000_t202" style="width:450.75pt;height:93.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9ChfCQIAAP4DAAAOAAAAZHJzL2Uyb0RvYy54bWysU8FuGyEQvVfqPyDu9e66dhqvvI7SpKkq&#10;pU2lpB+AWfCiAkMBe9f9+gys41juLSqHEcMMj3lvhuXVYDTZCR8U2IZWk5ISYTm0ym4a+uvp7sMl&#10;JSEy2zINVjR0LwK9Wr1/t+xdLabQgW6FJwhiQ927hnYxurooAu+EYWECTlgMSvCGRXT9pmg96xHd&#10;6GJalhdFD751HrgIAU9vxyBdZXwpBY8PUgYRiW4o1haz9dmuky1WS1ZvPHOd4ocy2BuqMExZfPQI&#10;dcsiI1uv/oEyinsIIOOEgylASsVF5oBsqvKMzWPHnMhcUJzgjjKF/wfLf+we3U9P4vAZBmxgJhHc&#10;PfDfgVi46ZjdiGvvoe8Ea/HhKklW9C7Uh6tJ6lCHBLLuv0OLTWbbCBlokN4kVZAnQXRswP4ouhgi&#10;4Xg4/zSdzadzSjjGqmpRXqCT3mD1y3XnQ/wqwJC0aajHrmZ4trsPcUx9SUmvWbhTWufOakv6hi4S&#10;/lnEqIiDp5Vp6GWZ1jgKieUX2+bLkSk97rEWbQ+0E9ORcxzWA1EtVv0xXU4yrKHdoxAexkHDjxEf&#10;0EgNWAbXylHSgf97fpbysKcYoaTHYWxo+LNlXlCiv1kUfVHNZml6szNDxdDxp5H1aYRZjlANjZSM&#10;25uYJ35U4BqbI1WW7bXiAzccsiz84UOkKT71c9brt109AwAA//8DAFBLAwQUAAYACAAAACEAON6K&#10;fNoAAAAFAQAADwAAAGRycy9kb3ducmV2LnhtbEyPQUvDQBCF74L/YRnBm92tGG1jNkUUr4pVC71N&#10;s9MkmJ0N2W0T/72jl3p5MLzHe98Uq8l36khDbANbmM8MKOIquJZrCx/vz1cLUDEhO+wCk4VvirAq&#10;z88KzF0Y+Y2O61QrKeGYo4UmpT7XOlYNeYyz0BOLtw+DxyTnUGs34CjlvtPXxtxqjy3LQoM9PTZU&#10;fa0P3sLny367uTGv9ZPP+jFMRrNfamsvL6aHe1CJpnQKwy++oEMpTLtwYBdVZ0EeSX8q3tLMM1A7&#10;CS3uMtBlof/Tlz8AAAD//wMAUEsBAi0AFAAGAAgAAAAhALaDOJL+AAAA4QEAABMAAAAAAAAAAAAA&#10;AAAAAAAAAFtDb250ZW50X1R5cGVzXS54bWxQSwECLQAUAAYACAAAACEAOP0h/9YAAACUAQAACwAA&#10;AAAAAAAAAAAAAAAvAQAAX3JlbHMvLnJlbHNQSwECLQAUAAYACAAAACEAJvQoXwkCAAD+AwAADgAA&#10;AAAAAAAAAAAAAAAuAgAAZHJzL2Uyb0RvYy54bWxQSwECLQAUAAYACAAAACEAON6KfNoAAAAFAQAA&#10;DwAAAAAAAAAAAAAAAABjBAAAZHJzL2Rvd25yZXYueG1sUEsFBgAAAAAEAAQA8wAAAGoFAAAAAA==&#10;" filled="f" stroked="f">
                <v:textbox>
                  <w:txbxContent>
                    <w:p w14:paraId="6E5997FE" w14:textId="77777777" w:rsidR="00C13F18" w:rsidRPr="001B2ADE" w:rsidRDefault="00C13F18" w:rsidP="00BB708D">
                      <w:pPr>
                        <w:pBdr>
                          <w:top w:val="single" w:sz="24" w:space="6" w:color="3D8CAD"/>
                          <w:bottom w:val="single" w:sz="24" w:space="8" w:color="3D8CAD"/>
                        </w:pBdr>
                        <w:spacing w:after="0"/>
                        <w:jc w:val="center"/>
                        <w:rPr>
                          <w:i/>
                          <w:color w:val="3D8CAD"/>
                          <w:sz w:val="24"/>
                          <w:szCs w:val="24"/>
                        </w:rPr>
                      </w:pPr>
                      <w:r w:rsidRPr="001B2ADE">
                        <w:rPr>
                          <w:i/>
                          <w:color w:val="3D8CAD"/>
                          <w:sz w:val="24"/>
                          <w:szCs w:val="24"/>
                        </w:rPr>
                        <w:t>The contemporary job market demands a highly skilled and adaptable workforce. However, a growing skills gap exists between what schools offer and what employers seek. Career education endeavours to address this gap by aligning educational programs with the job market demands.</w:t>
                      </w:r>
                    </w:p>
                  </w:txbxContent>
                </v:textbox>
                <w10:anchorlock/>
              </v:shape>
            </w:pict>
          </mc:Fallback>
        </mc:AlternateContent>
      </w:r>
    </w:p>
    <w:p w14:paraId="66096A3D" w14:textId="77777777" w:rsidR="00C13F18" w:rsidRDefault="00C13F18" w:rsidP="00BB708D">
      <w:pPr>
        <w:jc w:val="right"/>
        <w:rPr>
          <w:rFonts w:ascii="Calibri" w:eastAsia="Calibri" w:hAnsi="Calibri" w:cs="Times New Roman"/>
        </w:rPr>
      </w:pPr>
      <w:r w:rsidRPr="001B2ADE">
        <w:rPr>
          <w:rFonts w:ascii="Calibri" w:eastAsia="Calibri" w:hAnsi="Calibri" w:cs="Times New Roman"/>
          <w:i/>
          <w:color w:val="3D8CAD"/>
          <w:sz w:val="24"/>
          <w:szCs w:val="24"/>
        </w:rPr>
        <w:t>Career Industry Council of Australia</w:t>
      </w:r>
    </w:p>
    <w:p w14:paraId="123D9ECC" w14:textId="77777777" w:rsidR="00C13F18" w:rsidRDefault="00C13F18" w:rsidP="00BB708D">
      <w:pPr>
        <w:rPr>
          <w:rFonts w:ascii="Calibri" w:eastAsia="Calibri" w:hAnsi="Calibri" w:cs="Calibri"/>
        </w:rPr>
      </w:pPr>
      <w:r w:rsidRPr="00C27AFD">
        <w:rPr>
          <w:rFonts w:ascii="Calibri" w:eastAsia="Calibri" w:hAnsi="Calibri" w:cs="Arial"/>
        </w:rPr>
        <w:t>Evidence highlights that disengagement from school can start early and become more entrenched over time.</w:t>
      </w:r>
      <w:r w:rsidRPr="00C27AFD">
        <w:rPr>
          <w:rFonts w:ascii="Calibri" w:eastAsia="Calibri" w:hAnsi="Calibri" w:cs="Arial"/>
          <w:vertAlign w:val="superscript"/>
        </w:rPr>
        <w:endnoteReference w:id="204"/>
      </w:r>
      <w:r w:rsidRPr="00C27AFD">
        <w:rPr>
          <w:rFonts w:ascii="Calibri" w:eastAsia="Calibri" w:hAnsi="Calibri" w:cs="Arial"/>
        </w:rPr>
        <w:t xml:space="preserve"> </w:t>
      </w:r>
      <w:r w:rsidRPr="00A30845">
        <w:rPr>
          <w:rFonts w:ascii="Calibri" w:eastAsia="Calibri" w:hAnsi="Calibri" w:cs="Arial"/>
        </w:rPr>
        <w:t>It is therefore important that preparation for successful post-school transitions should begin early and continue throughout schooling, rather than only being considered during the senior secondary years.</w:t>
      </w:r>
      <w:r w:rsidRPr="00C27AFD">
        <w:rPr>
          <w:rFonts w:ascii="Calibri" w:eastAsia="Calibri" w:hAnsi="Calibri" w:cs="Arial"/>
        </w:rPr>
        <w:t xml:space="preserve"> </w:t>
      </w:r>
      <w:r w:rsidRPr="2D06858F">
        <w:rPr>
          <w:rFonts w:ascii="Calibri" w:eastAsia="Calibri" w:hAnsi="Calibri" w:cs="Calibri"/>
        </w:rPr>
        <w:t>Young people should be supported to make informed decisions about education, training and career pathways so they can make a successful transition from school to further study and work.</w:t>
      </w:r>
    </w:p>
    <w:p w14:paraId="6101BC84" w14:textId="43E39E1C" w:rsidR="00C13F18" w:rsidRDefault="00C13F18" w:rsidP="00BB708D">
      <w:pPr>
        <w:rPr>
          <w:rFonts w:ascii="Calibri" w:eastAsia="Calibri" w:hAnsi="Calibri" w:cs="Calibri"/>
        </w:rPr>
      </w:pPr>
      <w:r w:rsidRPr="00EC73ED">
        <w:rPr>
          <w:rFonts w:ascii="Calibri" w:eastAsia="Calibri" w:hAnsi="Calibri" w:cs="Times New Roman"/>
        </w:rPr>
        <w:lastRenderedPageBreak/>
        <w:t xml:space="preserve">Post-school transitions can be supported through better career education and cross-sector partnerships. </w:t>
      </w:r>
      <w:r w:rsidRPr="00EC73ED">
        <w:rPr>
          <w:rFonts w:ascii="Calibri" w:eastAsia="Calibri" w:hAnsi="Calibri" w:cs="Calibri"/>
        </w:rPr>
        <w:t xml:space="preserve">Individualised career guidance should be provided before senior secondary school and </w:t>
      </w:r>
      <w:r w:rsidRPr="1D8654F9">
        <w:rPr>
          <w:rFonts w:ascii="Calibri" w:eastAsia="Calibri" w:hAnsi="Calibri" w:cs="Calibri"/>
        </w:rPr>
        <w:t>p</w:t>
      </w:r>
      <w:r w:rsidRPr="00EC73ED">
        <w:rPr>
          <w:rFonts w:ascii="Calibri" w:eastAsia="Calibri" w:hAnsi="Calibri" w:cs="Calibri"/>
        </w:rPr>
        <w:t>arents should also have access to career advice so they can support decision-making.</w:t>
      </w:r>
      <w:r w:rsidRPr="00C27AFD">
        <w:rPr>
          <w:rFonts w:ascii="Calibri" w:eastAsia="Calibri" w:hAnsi="Calibri" w:cs="Calibri"/>
          <w:vertAlign w:val="superscript"/>
        </w:rPr>
        <w:endnoteReference w:id="205"/>
      </w:r>
      <w:r w:rsidRPr="00C27AFD">
        <w:rPr>
          <w:rFonts w:ascii="Tahoma" w:eastAsia="Calibri" w:hAnsi="Tahoma" w:cs="Tahoma"/>
        </w:rPr>
        <w:t xml:space="preserve"> </w:t>
      </w:r>
      <w:r w:rsidRPr="00EC73ED">
        <w:rPr>
          <w:rFonts w:ascii="Calibri" w:eastAsia="Calibri" w:hAnsi="Calibri" w:cs="Calibri"/>
        </w:rPr>
        <w:t>A 2017 survey found that 48 per cent of teenagers say their parents were the primary influence on their career planning.</w:t>
      </w:r>
      <w:r w:rsidRPr="00C27AFD">
        <w:rPr>
          <w:rFonts w:ascii="Calibri" w:eastAsia="Calibri" w:hAnsi="Calibri" w:cs="Calibri"/>
          <w:vertAlign w:val="superscript"/>
        </w:rPr>
        <w:endnoteReference w:id="206"/>
      </w:r>
    </w:p>
    <w:p w14:paraId="1AAA0DF0" w14:textId="77777777" w:rsidR="00C13F18" w:rsidRDefault="00C13F18" w:rsidP="00BB708D">
      <w:pPr>
        <w:rPr>
          <w:rFonts w:ascii="Calibri" w:eastAsia="Calibri" w:hAnsi="Calibri" w:cs="Arial"/>
          <w:color w:val="FF0000"/>
        </w:rPr>
      </w:pPr>
      <w:r w:rsidRPr="1D8654F9">
        <w:rPr>
          <w:rFonts w:ascii="Calibri" w:eastAsia="Calibri" w:hAnsi="Calibri" w:cs="Arial"/>
          <w:i/>
          <w:iCs/>
        </w:rPr>
        <w:t>Looking to the future: Report of the review of senior secondary pathways into work, further education and training</w:t>
      </w:r>
      <w:r w:rsidRPr="00C27AFD">
        <w:rPr>
          <w:rFonts w:ascii="Calibri" w:eastAsia="Calibri" w:hAnsi="Calibri" w:cs="Arial"/>
        </w:rPr>
        <w:t xml:space="preserve"> (</w:t>
      </w:r>
      <w:r>
        <w:rPr>
          <w:rFonts w:ascii="Calibri" w:eastAsia="Calibri" w:hAnsi="Calibri" w:cs="Arial"/>
        </w:rPr>
        <w:t xml:space="preserve">the </w:t>
      </w:r>
      <w:r w:rsidRPr="00C27AFD">
        <w:rPr>
          <w:rFonts w:ascii="Calibri" w:eastAsia="Calibri" w:hAnsi="Calibri" w:cs="Arial"/>
        </w:rPr>
        <w:t xml:space="preserve">Shergold </w:t>
      </w:r>
      <w:r>
        <w:rPr>
          <w:rFonts w:ascii="Calibri" w:eastAsia="Calibri" w:hAnsi="Calibri" w:cs="Arial"/>
        </w:rPr>
        <w:t>r</w:t>
      </w:r>
      <w:r w:rsidRPr="00DC4D4D">
        <w:rPr>
          <w:rFonts w:ascii="Calibri" w:eastAsia="Calibri" w:hAnsi="Calibri" w:cs="Arial"/>
        </w:rPr>
        <w:t>eview</w:t>
      </w:r>
      <w:r w:rsidRPr="00C27AFD">
        <w:rPr>
          <w:rFonts w:ascii="Calibri" w:eastAsia="Calibri" w:hAnsi="Calibri" w:cs="Arial"/>
        </w:rPr>
        <w:t>) heard that career advice nationally is inadequate. It suggested that teachers have limited career education knowledge, especially on non-university or blended pathways</w:t>
      </w:r>
      <w:r>
        <w:rPr>
          <w:rFonts w:ascii="Calibri" w:eastAsia="Calibri" w:hAnsi="Calibri" w:cs="Arial"/>
        </w:rPr>
        <w:t>,</w:t>
      </w:r>
      <w:r w:rsidRPr="00C27AFD">
        <w:rPr>
          <w:rFonts w:ascii="Calibri" w:eastAsia="Calibri" w:hAnsi="Calibri" w:cs="Arial"/>
        </w:rPr>
        <w:t xml:space="preserve"> and</w:t>
      </w:r>
      <w:r>
        <w:rPr>
          <w:rFonts w:ascii="Calibri" w:eastAsia="Calibri" w:hAnsi="Calibri" w:cs="Arial"/>
        </w:rPr>
        <w:t xml:space="preserve"> that</w:t>
      </w:r>
      <w:r w:rsidRPr="00C27AFD">
        <w:rPr>
          <w:rFonts w:ascii="Calibri" w:eastAsia="Calibri" w:hAnsi="Calibri" w:cs="Arial"/>
        </w:rPr>
        <w:t xml:space="preserve"> improvements were needed</w:t>
      </w:r>
      <w:r w:rsidRPr="00C27AFD" w:rsidDel="00577984">
        <w:rPr>
          <w:rFonts w:ascii="Calibri" w:eastAsia="Calibri" w:hAnsi="Calibri" w:cs="Arial"/>
        </w:rPr>
        <w:t xml:space="preserve"> </w:t>
      </w:r>
      <w:r w:rsidRPr="00C27AFD">
        <w:rPr>
          <w:rFonts w:ascii="Calibri" w:eastAsia="Calibri" w:hAnsi="Calibri" w:cs="Arial"/>
        </w:rPr>
        <w:t>to increase information on the future labour market, apply new models to decision-making, and employ the right people to work face to face with students.</w:t>
      </w:r>
      <w:r w:rsidRPr="00C27AFD">
        <w:rPr>
          <w:rFonts w:ascii="Calibri" w:eastAsia="Calibri" w:hAnsi="Calibri" w:cs="Calibri"/>
          <w:vertAlign w:val="superscript"/>
        </w:rPr>
        <w:endnoteReference w:id="207"/>
      </w:r>
      <w:r w:rsidRPr="00C27AFD">
        <w:rPr>
          <w:rFonts w:ascii="Calibri" w:eastAsia="Calibri" w:hAnsi="Calibri" w:cs="Arial"/>
        </w:rPr>
        <w:t xml:space="preserve"> The Smith Family’s submission said that high</w:t>
      </w:r>
      <w:r>
        <w:rPr>
          <w:rFonts w:ascii="Calibri" w:eastAsia="Calibri" w:hAnsi="Calibri" w:cs="Arial"/>
        </w:rPr>
        <w:t>-</w:t>
      </w:r>
      <w:r w:rsidRPr="00C27AFD">
        <w:rPr>
          <w:rFonts w:ascii="Calibri" w:eastAsia="Calibri" w:hAnsi="Calibri" w:cs="Arial"/>
        </w:rPr>
        <w:t>quality and appropriately sequenced careers support is a key contributor to encouraging young people to complete Year 12 or equivalent and to the</w:t>
      </w:r>
      <w:r>
        <w:rPr>
          <w:rFonts w:ascii="Calibri" w:eastAsia="Calibri" w:hAnsi="Calibri" w:cs="Arial"/>
        </w:rPr>
        <w:t>ir</w:t>
      </w:r>
      <w:r w:rsidRPr="00C27AFD">
        <w:rPr>
          <w:rFonts w:ascii="Calibri" w:eastAsia="Calibri" w:hAnsi="Calibri" w:cs="Arial"/>
        </w:rPr>
        <w:t xml:space="preserve"> being in work, training or further study </w:t>
      </w:r>
      <w:r w:rsidRPr="00DC4D4D">
        <w:rPr>
          <w:rFonts w:ascii="Calibri" w:eastAsia="Calibri" w:hAnsi="Calibri" w:cs="Arial"/>
        </w:rPr>
        <w:t>post</w:t>
      </w:r>
      <w:r>
        <w:rPr>
          <w:rFonts w:ascii="Calibri" w:eastAsia="Calibri" w:hAnsi="Calibri" w:cs="Arial"/>
        </w:rPr>
        <w:t xml:space="preserve"> </w:t>
      </w:r>
      <w:r w:rsidRPr="00DC4D4D">
        <w:rPr>
          <w:rFonts w:ascii="Calibri" w:eastAsia="Calibri" w:hAnsi="Calibri" w:cs="Arial"/>
        </w:rPr>
        <w:t>school</w:t>
      </w:r>
      <w:r w:rsidRPr="00C27AFD">
        <w:rPr>
          <w:rFonts w:ascii="Calibri" w:eastAsia="Calibri" w:hAnsi="Calibri" w:cs="Arial"/>
        </w:rPr>
        <w:t>.</w:t>
      </w:r>
      <w:r w:rsidRPr="00C27AFD">
        <w:rPr>
          <w:rFonts w:ascii="Calibri" w:eastAsia="Calibri" w:hAnsi="Calibri" w:cs="Arial"/>
          <w:vertAlign w:val="superscript"/>
        </w:rPr>
        <w:endnoteReference w:id="208"/>
      </w:r>
    </w:p>
    <w:p w14:paraId="08E57EF1" w14:textId="193AE233" w:rsidR="00C13F18" w:rsidRDefault="00C13F18" w:rsidP="00BB708D">
      <w:pPr>
        <w:rPr>
          <w:rFonts w:ascii="Calibri" w:eastAsia="Calibri" w:hAnsi="Calibri" w:cs="Arial"/>
        </w:rPr>
      </w:pPr>
      <w:r w:rsidRPr="00A30845">
        <w:rPr>
          <w:rFonts w:ascii="Calibri" w:eastAsia="Calibri" w:hAnsi="Calibri" w:cs="Arial"/>
        </w:rPr>
        <w:t>The NSW and Victorian Governments commissioned reviews aimed at improving their VET systems.</w:t>
      </w:r>
      <w:r w:rsidRPr="00A30845">
        <w:rPr>
          <w:rFonts w:ascii="Calibri" w:eastAsia="Calibri" w:hAnsi="Calibri" w:cs="Arial"/>
          <w:vertAlign w:val="superscript"/>
        </w:rPr>
        <w:endnoteReference w:id="209"/>
      </w:r>
      <w:r w:rsidRPr="00A30845">
        <w:rPr>
          <w:rFonts w:ascii="Calibri" w:eastAsia="Calibri" w:hAnsi="Calibri" w:cs="Arial"/>
        </w:rPr>
        <w:t xml:space="preserve"> </w:t>
      </w:r>
      <w:r w:rsidR="00840C5D" w:rsidRPr="00957302">
        <w:t>In 2020, Professor Peter Shergold AC and David Gonski AC were commissioned to lead a review of the NSW vocational education and training sector. In 2019, the Victorian Government commissioned John Firth to conduct a review into vocational learning pathways in senior secondary schooling.</w:t>
      </w:r>
      <w:r w:rsidR="00840C5D" w:rsidRPr="00A30845">
        <w:t xml:space="preserve"> </w:t>
      </w:r>
      <w:r w:rsidRPr="00A30845">
        <w:rPr>
          <w:rFonts w:ascii="Calibri" w:eastAsia="Calibri" w:hAnsi="Calibri" w:cs="Arial"/>
        </w:rPr>
        <w:t>In response, they each committed to reforms which support students to make successful secondary school transitions to further education, training and employment</w:t>
      </w:r>
      <w:r>
        <w:rPr>
          <w:rFonts w:ascii="Calibri" w:eastAsia="Calibri" w:hAnsi="Calibri" w:cs="Arial"/>
        </w:rPr>
        <w:t>,</w:t>
      </w:r>
      <w:r w:rsidRPr="00C27AFD">
        <w:rPr>
          <w:rFonts w:ascii="Calibri" w:eastAsia="Calibri" w:hAnsi="Calibri" w:cs="Arial"/>
        </w:rPr>
        <w:t xml:space="preserve"> such as improving the quality of vocational education and providing more vocational pathways in high schools.</w:t>
      </w:r>
    </w:p>
    <w:p w14:paraId="6743935A" w14:textId="730558E3" w:rsidR="00C13F18" w:rsidRDefault="00C13F18" w:rsidP="00BB708D">
      <w:pPr>
        <w:rPr>
          <w:rFonts w:ascii="Calibri" w:eastAsia="Calibri" w:hAnsi="Calibri" w:cs="Times New Roman"/>
        </w:rPr>
      </w:pPr>
      <w:r w:rsidRPr="00A30845">
        <w:rPr>
          <w:rFonts w:ascii="Calibri" w:eastAsia="Calibri" w:hAnsi="Calibri" w:cs="Times New Roman"/>
        </w:rPr>
        <w:t>Several jurisdictions are also undertaking work to improve career education</w:t>
      </w:r>
      <w:r w:rsidRPr="00C27AFD">
        <w:rPr>
          <w:rFonts w:ascii="Calibri" w:eastAsia="Calibri" w:hAnsi="Calibri" w:cs="Times New Roman"/>
        </w:rPr>
        <w:t xml:space="preserve">, and this could inform further reforms across jurisdictions. For example, the Victorian Government provides a comprehensive approach to career education. </w:t>
      </w:r>
      <w:r>
        <w:rPr>
          <w:rFonts w:ascii="Calibri" w:eastAsia="Calibri" w:hAnsi="Calibri" w:cs="Times New Roman"/>
        </w:rPr>
        <w:t>Its</w:t>
      </w:r>
      <w:r w:rsidRPr="00C27AFD">
        <w:rPr>
          <w:rFonts w:ascii="Calibri" w:eastAsia="Calibri" w:hAnsi="Calibri" w:cs="Times New Roman"/>
        </w:rPr>
        <w:t xml:space="preserve"> policy has a focus on early career exploration and building student</w:t>
      </w:r>
      <w:r>
        <w:rPr>
          <w:rFonts w:ascii="Calibri" w:eastAsia="Calibri" w:hAnsi="Calibri" w:cs="Times New Roman"/>
        </w:rPr>
        <w:t>s’</w:t>
      </w:r>
      <w:r w:rsidRPr="00C27AFD">
        <w:rPr>
          <w:rFonts w:ascii="Calibri" w:eastAsia="Calibri" w:hAnsi="Calibri" w:cs="Times New Roman"/>
        </w:rPr>
        <w:t xml:space="preserve"> awareness of their strengths, interests, skills and values. This knowledge can inform student</w:t>
      </w:r>
      <w:r>
        <w:rPr>
          <w:rFonts w:ascii="Calibri" w:eastAsia="Calibri" w:hAnsi="Calibri" w:cs="Times New Roman"/>
        </w:rPr>
        <w:t>s’</w:t>
      </w:r>
      <w:r w:rsidRPr="00C27AFD">
        <w:rPr>
          <w:rFonts w:ascii="Calibri" w:eastAsia="Calibri" w:hAnsi="Calibri" w:cs="Times New Roman"/>
        </w:rPr>
        <w:t xml:space="preserve"> choice about subjects and courses which align with their career aspirations. The Victorian Government is investing in the workforce to build career education capacity within schools. The framework also includes targeted programs for First Nations students, students with </w:t>
      </w:r>
      <w:r w:rsidRPr="000948EB">
        <w:rPr>
          <w:rFonts w:ascii="Calibri" w:eastAsia="Calibri" w:hAnsi="Calibri" w:cs="Times New Roman"/>
        </w:rPr>
        <w:t>disability</w:t>
      </w:r>
      <w:r w:rsidRPr="00C27AFD">
        <w:rPr>
          <w:rFonts w:ascii="Calibri" w:eastAsia="Calibri" w:hAnsi="Calibri" w:cs="Times New Roman"/>
        </w:rPr>
        <w:t xml:space="preserve">, </w:t>
      </w:r>
      <w:r>
        <w:rPr>
          <w:rFonts w:ascii="Calibri" w:eastAsia="Calibri" w:hAnsi="Calibri" w:cs="Times New Roman"/>
        </w:rPr>
        <w:t xml:space="preserve">and </w:t>
      </w:r>
      <w:r w:rsidRPr="00C27AFD">
        <w:rPr>
          <w:rFonts w:ascii="Calibri" w:eastAsia="Calibri" w:hAnsi="Calibri" w:cs="Times New Roman"/>
        </w:rPr>
        <w:t xml:space="preserve">students in </w:t>
      </w:r>
      <w:r w:rsidRPr="000948EB">
        <w:rPr>
          <w:rFonts w:ascii="Calibri" w:eastAsia="Calibri" w:hAnsi="Calibri" w:cs="Times New Roman"/>
        </w:rPr>
        <w:t>out</w:t>
      </w:r>
      <w:r>
        <w:rPr>
          <w:rFonts w:ascii="Calibri" w:eastAsia="Calibri" w:hAnsi="Calibri" w:cs="Times New Roman"/>
        </w:rPr>
        <w:t>-</w:t>
      </w:r>
      <w:r w:rsidRPr="000948EB">
        <w:rPr>
          <w:rFonts w:ascii="Calibri" w:eastAsia="Calibri" w:hAnsi="Calibri" w:cs="Times New Roman"/>
        </w:rPr>
        <w:t>of</w:t>
      </w:r>
      <w:r>
        <w:rPr>
          <w:rFonts w:ascii="Calibri" w:eastAsia="Calibri" w:hAnsi="Calibri" w:cs="Times New Roman"/>
        </w:rPr>
        <w:t>-</w:t>
      </w:r>
      <w:r w:rsidRPr="000948EB">
        <w:rPr>
          <w:rFonts w:ascii="Calibri" w:eastAsia="Calibri" w:hAnsi="Calibri" w:cs="Times New Roman"/>
        </w:rPr>
        <w:t>home care</w:t>
      </w:r>
      <w:r w:rsidRPr="00C27AFD">
        <w:rPr>
          <w:rFonts w:ascii="Calibri" w:eastAsia="Calibri" w:hAnsi="Calibri" w:cs="Times New Roman"/>
        </w:rPr>
        <w:t xml:space="preserve"> or in youth detention, and to engage parents in career planning. The South Australian Government has adopted a similar model to Victoria</w:t>
      </w:r>
      <w:r>
        <w:rPr>
          <w:rFonts w:ascii="Calibri" w:eastAsia="Calibri" w:hAnsi="Calibri" w:cs="Times New Roman"/>
        </w:rPr>
        <w:t>’s</w:t>
      </w:r>
      <w:r w:rsidRPr="00C27AFD">
        <w:rPr>
          <w:rFonts w:ascii="Calibri" w:eastAsia="Calibri" w:hAnsi="Calibri" w:cs="Times New Roman"/>
        </w:rPr>
        <w:t>. Other jurisdictions may consider how to strengthen their approaches to ensure students are provided with a broader scope of career education activities integrated into their schooling.</w:t>
      </w:r>
    </w:p>
    <w:p w14:paraId="2678DF8E" w14:textId="77777777" w:rsidR="00C13F18" w:rsidRDefault="00C13F18" w:rsidP="00BB708D">
      <w:pPr>
        <w:rPr>
          <w:rFonts w:ascii="Calibri" w:eastAsia="Calibri" w:hAnsi="Calibri" w:cs="Times New Roman"/>
        </w:rPr>
      </w:pPr>
      <w:r w:rsidRPr="001B2ADE">
        <w:rPr>
          <w:rFonts w:ascii="Calibri" w:eastAsia="Calibri" w:hAnsi="Calibri" w:cs="Times New Roman"/>
        </w:rPr>
        <w:t>James Cook University’s submission emphasised a need to provide students in areas with significant non</w:t>
      </w:r>
      <w:r w:rsidRPr="6CD9959D">
        <w:rPr>
          <w:rFonts w:ascii="Calibri" w:eastAsia="Calibri" w:hAnsi="Calibri" w:cs="Times New Roman"/>
        </w:rPr>
        <w:t>-</w:t>
      </w:r>
      <w:r w:rsidRPr="001B2ADE">
        <w:rPr>
          <w:rFonts w:ascii="Calibri" w:eastAsia="Calibri" w:hAnsi="Calibri" w:cs="Times New Roman"/>
        </w:rPr>
        <w:t>school</w:t>
      </w:r>
      <w:r>
        <w:rPr>
          <w:rFonts w:ascii="Calibri" w:eastAsia="Calibri" w:hAnsi="Calibri" w:cs="Times New Roman"/>
        </w:rPr>
        <w:t>-</w:t>
      </w:r>
      <w:r w:rsidRPr="001B2ADE">
        <w:rPr>
          <w:rFonts w:ascii="Calibri" w:eastAsia="Calibri" w:hAnsi="Calibri" w:cs="Times New Roman"/>
        </w:rPr>
        <w:t>leaver populations</w:t>
      </w:r>
      <w:r w:rsidRPr="41F73DB9">
        <w:rPr>
          <w:rFonts w:ascii="Calibri" w:eastAsia="Calibri" w:hAnsi="Calibri" w:cs="Times New Roman"/>
        </w:rPr>
        <w:t xml:space="preserve"> who are underprepared for further education</w:t>
      </w:r>
      <w:r>
        <w:rPr>
          <w:rFonts w:ascii="Calibri" w:eastAsia="Calibri" w:hAnsi="Calibri" w:cs="Times New Roman"/>
        </w:rPr>
        <w:t xml:space="preserve"> </w:t>
      </w:r>
      <w:r w:rsidRPr="001B2ADE">
        <w:rPr>
          <w:rFonts w:ascii="Calibri" w:eastAsia="Calibri" w:hAnsi="Calibri" w:cs="Times New Roman"/>
        </w:rPr>
        <w:t xml:space="preserve">with greater access to post-school pathway courses to </w:t>
      </w:r>
      <w:r w:rsidRPr="41F73DB9">
        <w:rPr>
          <w:rFonts w:ascii="Calibri" w:eastAsia="Calibri" w:hAnsi="Calibri" w:cs="Times New Roman"/>
        </w:rPr>
        <w:t>support students to transition successfully to further education and training</w:t>
      </w:r>
      <w:r w:rsidRPr="001B2ADE">
        <w:rPr>
          <w:rFonts w:ascii="Calibri" w:eastAsia="Calibri" w:hAnsi="Calibri" w:cs="Times New Roman"/>
        </w:rPr>
        <w:t>. Independent Schools Australia’s submission supported the use of targeted transition plans for at-risk students that are codesigned with the student and (where possible) their family to assist them in making informed decisions about achievable future pathways, based on their goals, interests and individual circumstances.</w:t>
      </w:r>
    </w:p>
    <w:p w14:paraId="062507BB" w14:textId="77777777" w:rsidR="00C13F18" w:rsidRDefault="00C13F18" w:rsidP="00BB708D">
      <w:pPr>
        <w:rPr>
          <w:rFonts w:ascii="Calibri" w:eastAsia="Calibri" w:hAnsi="Calibri" w:cs="Times New Roman"/>
        </w:rPr>
      </w:pPr>
      <w:r w:rsidRPr="001B2ADE">
        <w:rPr>
          <w:rFonts w:ascii="Calibri" w:eastAsia="Calibri" w:hAnsi="Calibri" w:cs="Times New Roman"/>
        </w:rPr>
        <w:t>There may be opportunities to better use technology to support students’ choices about pathways. ESA</w:t>
      </w:r>
      <w:r>
        <w:rPr>
          <w:rFonts w:ascii="Calibri" w:eastAsia="Calibri" w:hAnsi="Calibri" w:cs="Times New Roman"/>
        </w:rPr>
        <w:t>’s</w:t>
      </w:r>
      <w:r w:rsidRPr="001B2ADE">
        <w:rPr>
          <w:rFonts w:ascii="Calibri" w:eastAsia="Calibri" w:hAnsi="Calibri" w:cs="Times New Roman"/>
        </w:rPr>
        <w:t xml:space="preserve"> submission identified the importance of high</w:t>
      </w:r>
      <w:r w:rsidRPr="48E08F73">
        <w:rPr>
          <w:rFonts w:ascii="Calibri" w:eastAsia="Calibri" w:hAnsi="Calibri" w:cs="Times New Roman"/>
        </w:rPr>
        <w:t>-</w:t>
      </w:r>
      <w:r w:rsidRPr="001B2ADE">
        <w:rPr>
          <w:rFonts w:ascii="Calibri" w:eastAsia="Calibri" w:hAnsi="Calibri" w:cs="Times New Roman"/>
        </w:rPr>
        <w:t xml:space="preserve">quality career guidance to ensure students can make an informed choice about their career pathway and suggested digital technologies could be used to address existing gaps in the provision of career resources. ESA also highlighted the value of providing students with pathways to undertake a variety of work experience opportunities, </w:t>
      </w:r>
      <w:r w:rsidRPr="001B2ADE">
        <w:rPr>
          <w:rFonts w:ascii="Calibri" w:eastAsia="Calibri" w:hAnsi="Calibri" w:cs="Times New Roman"/>
        </w:rPr>
        <w:lastRenderedPageBreak/>
        <w:t xml:space="preserve">particularly students who face geographic and </w:t>
      </w:r>
      <w:r w:rsidRPr="000948EB">
        <w:rPr>
          <w:rFonts w:ascii="Calibri" w:eastAsia="Calibri" w:hAnsi="Calibri" w:cs="Times New Roman"/>
        </w:rPr>
        <w:t>socio</w:t>
      </w:r>
      <w:r>
        <w:rPr>
          <w:rFonts w:ascii="Calibri" w:eastAsia="Calibri" w:hAnsi="Calibri" w:cs="Times New Roman"/>
        </w:rPr>
        <w:t>-</w:t>
      </w:r>
      <w:r w:rsidRPr="000948EB">
        <w:rPr>
          <w:rFonts w:ascii="Calibri" w:eastAsia="Calibri" w:hAnsi="Calibri" w:cs="Times New Roman"/>
        </w:rPr>
        <w:t>economic</w:t>
      </w:r>
      <w:r w:rsidRPr="001B2ADE">
        <w:rPr>
          <w:rFonts w:ascii="Calibri" w:eastAsia="Calibri" w:hAnsi="Calibri" w:cs="Times New Roman"/>
        </w:rPr>
        <w:t xml:space="preserve"> barriers to engaging in a broader range of industries.</w:t>
      </w:r>
    </w:p>
    <w:p w14:paraId="55A64CCD" w14:textId="77777777" w:rsidR="00C13F18" w:rsidRDefault="00C13F18" w:rsidP="00BB708D">
      <w:pPr>
        <w:rPr>
          <w:rFonts w:ascii="Calibri" w:eastAsia="Calibri" w:hAnsi="Calibri" w:cs="Times New Roman"/>
        </w:rPr>
      </w:pPr>
      <w:r w:rsidRPr="00C27AFD">
        <w:rPr>
          <w:rFonts w:ascii="Calibri" w:eastAsia="Calibri" w:hAnsi="Calibri" w:cs="Times New Roman"/>
        </w:rPr>
        <w:t>The Panel also observed (see Case Study 5)</w:t>
      </w:r>
      <w:r>
        <w:rPr>
          <w:rFonts w:ascii="Calibri" w:eastAsia="Calibri" w:hAnsi="Calibri" w:cs="Times New Roman"/>
        </w:rPr>
        <w:t>,</w:t>
      </w:r>
      <w:r w:rsidRPr="00C27AFD">
        <w:rPr>
          <w:rFonts w:ascii="Calibri" w:eastAsia="Calibri" w:hAnsi="Calibri" w:cs="Times New Roman"/>
        </w:rPr>
        <w:t xml:space="preserve"> and heard </w:t>
      </w:r>
      <w:r>
        <w:rPr>
          <w:rFonts w:ascii="Calibri" w:eastAsia="Calibri" w:hAnsi="Calibri" w:cs="Times New Roman"/>
        </w:rPr>
        <w:t xml:space="preserve">about </w:t>
      </w:r>
      <w:r w:rsidRPr="00C27AFD">
        <w:rPr>
          <w:rFonts w:ascii="Calibri" w:eastAsia="Calibri" w:hAnsi="Calibri" w:cs="Times New Roman"/>
        </w:rPr>
        <w:t>from several stakeholders</w:t>
      </w:r>
      <w:r>
        <w:rPr>
          <w:rFonts w:ascii="Calibri" w:eastAsia="Calibri" w:hAnsi="Calibri" w:cs="Times New Roman"/>
        </w:rPr>
        <w:t>,</w:t>
      </w:r>
      <w:r w:rsidRPr="00C27AFD">
        <w:rPr>
          <w:rFonts w:ascii="Calibri" w:eastAsia="Calibri" w:hAnsi="Calibri" w:cs="Times New Roman"/>
        </w:rPr>
        <w:t xml:space="preserve"> programs underway to better prepare students transitioning beyond school. </w:t>
      </w:r>
      <w:r>
        <w:rPr>
          <w:rFonts w:ascii="Calibri" w:eastAsia="Calibri" w:hAnsi="Calibri" w:cs="Times New Roman"/>
        </w:rPr>
        <w:t xml:space="preserve">The </w:t>
      </w:r>
      <w:r w:rsidRPr="00C27AFD">
        <w:rPr>
          <w:rFonts w:ascii="Calibri" w:eastAsia="Calibri" w:hAnsi="Calibri" w:cs="Times New Roman"/>
        </w:rPr>
        <w:t>Australian Schools Plus</w:t>
      </w:r>
      <w:r>
        <w:rPr>
          <w:rFonts w:ascii="Calibri" w:eastAsia="Calibri" w:hAnsi="Calibri" w:cs="Times New Roman"/>
        </w:rPr>
        <w:t xml:space="preserve"> </w:t>
      </w:r>
      <w:r w:rsidRPr="00C27AFD">
        <w:rPr>
          <w:rFonts w:ascii="Calibri" w:eastAsia="Calibri" w:hAnsi="Calibri" w:cs="Times New Roman"/>
        </w:rPr>
        <w:t xml:space="preserve">submission highlighted the program at Beenleigh State High School, which supports students to develop critical skills for work and build a portfolio of micro-credentials and training from agencies and businesses. More students signed up </w:t>
      </w:r>
      <w:r w:rsidRPr="00C27AFD">
        <w:rPr>
          <w:rFonts w:ascii="Calibri" w:eastAsia="Calibri" w:hAnsi="Calibri" w:cs="Times New Roman"/>
          <w:color w:val="000000"/>
        </w:rPr>
        <w:t>to full-time school-based apprenticeships and vocational modules while still at school and transitioned into employment</w:t>
      </w:r>
      <w:r w:rsidRPr="00C27AFD" w:rsidDel="009F11FC">
        <w:rPr>
          <w:rFonts w:ascii="Calibri" w:eastAsia="Calibri" w:hAnsi="Calibri" w:cs="Times New Roman"/>
          <w:color w:val="000000"/>
        </w:rPr>
        <w:t>.</w:t>
      </w:r>
    </w:p>
    <w:tbl>
      <w:tblPr>
        <w:tblStyle w:val="GridTable4-Accent41"/>
        <w:tblW w:w="9026" w:type="dxa"/>
        <w:tblLook w:val="0400" w:firstRow="0" w:lastRow="0" w:firstColumn="0" w:lastColumn="0" w:noHBand="0" w:noVBand="1"/>
      </w:tblPr>
      <w:tblGrid>
        <w:gridCol w:w="9026"/>
      </w:tblGrid>
      <w:tr w:rsidR="00C13F18" w:rsidRPr="00C27AFD" w14:paraId="0FF1299A"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left w:val="single" w:sz="12" w:space="0" w:color="FFCC59"/>
              <w:bottom w:val="single" w:sz="12" w:space="0" w:color="FFCC59"/>
              <w:right w:val="single" w:sz="12" w:space="0" w:color="FFCC59"/>
            </w:tcBorders>
            <w:shd w:val="clear" w:color="auto" w:fill="FFEABC"/>
          </w:tcPr>
          <w:p w14:paraId="67DD3354" w14:textId="77777777" w:rsidR="00C13F18" w:rsidRPr="007F72CD" w:rsidRDefault="00C13F18">
            <w:pPr>
              <w:jc w:val="center"/>
              <w:rPr>
                <w:rFonts w:ascii="Calibri" w:eastAsia="Calibri" w:hAnsi="Calibri" w:cs="Arial"/>
                <w:b/>
                <w:color w:val="000000"/>
                <w:u w:val="single"/>
              </w:rPr>
            </w:pPr>
            <w:r w:rsidRPr="007F72CD">
              <w:rPr>
                <w:rFonts w:ascii="Calibri" w:eastAsia="Calibri" w:hAnsi="Calibri" w:cs="Arial"/>
                <w:b/>
                <w:color w:val="000000"/>
                <w:u w:val="single"/>
              </w:rPr>
              <w:t>Case Study 5: Supporting flexible post-school pathways</w:t>
            </w:r>
          </w:p>
          <w:p w14:paraId="2C071C12" w14:textId="258AC563" w:rsidR="00C13F18" w:rsidRDefault="00C13F18">
            <w:pPr>
              <w:textAlignment w:val="baseline"/>
              <w:rPr>
                <w:rFonts w:ascii="Calibri" w:eastAsia="Times New Roman" w:hAnsi="Calibri" w:cs="Calibri"/>
                <w:b/>
                <w:bCs/>
                <w:color w:val="000000" w:themeColor="text1"/>
                <w:lang w:eastAsia="en-AU"/>
              </w:rPr>
            </w:pPr>
            <w:r w:rsidRPr="001960A5">
              <w:rPr>
                <w:rFonts w:ascii="Calibri" w:eastAsia="Times New Roman" w:hAnsi="Calibri" w:cs="Calibri"/>
                <w:color w:val="000000" w:themeColor="text1"/>
                <w:lang w:eastAsia="en-AU"/>
              </w:rPr>
              <w:t xml:space="preserve">Realising the importance of focusing on post-school pathways to enhance student engagement and support outcomes, </w:t>
            </w:r>
            <w:r w:rsidR="00E43678">
              <w:rPr>
                <w:rFonts w:ascii="Calibri" w:eastAsia="Times New Roman" w:hAnsi="Calibri" w:cs="Calibri"/>
                <w:color w:val="000000" w:themeColor="text1"/>
                <w:lang w:eastAsia="en-AU"/>
              </w:rPr>
              <w:t>a</w:t>
            </w:r>
            <w:r w:rsidRPr="001960A5">
              <w:rPr>
                <w:rFonts w:ascii="Calibri" w:eastAsia="Times New Roman" w:hAnsi="Calibri" w:cs="Calibri"/>
                <w:color w:val="000000" w:themeColor="text1"/>
                <w:lang w:eastAsia="en-AU"/>
              </w:rPr>
              <w:t xml:space="preserve"> large regional government secondary school has established alternative pathways for students who have become disengaged </w:t>
            </w:r>
            <w:r>
              <w:rPr>
                <w:rFonts w:ascii="Calibri" w:eastAsia="Times New Roman" w:hAnsi="Calibri" w:cs="Calibri"/>
                <w:color w:val="000000" w:themeColor="text1"/>
                <w:lang w:eastAsia="en-AU"/>
              </w:rPr>
              <w:t>from</w:t>
            </w:r>
            <w:r w:rsidRPr="001960A5">
              <w:rPr>
                <w:rFonts w:ascii="Calibri" w:eastAsia="Times New Roman" w:hAnsi="Calibri" w:cs="Calibri"/>
                <w:color w:val="000000" w:themeColor="text1"/>
                <w:lang w:eastAsia="en-AU"/>
              </w:rPr>
              <w:t xml:space="preserve"> the mainstream curriculum.</w:t>
            </w:r>
          </w:p>
          <w:p w14:paraId="27CCB05D" w14:textId="77777777" w:rsidR="00C13F18" w:rsidRDefault="00C13F18">
            <w:pPr>
              <w:textAlignment w:val="baseline"/>
              <w:rPr>
                <w:rFonts w:ascii="Calibri" w:eastAsia="Times New Roman" w:hAnsi="Calibri" w:cs="Calibri"/>
                <w:b/>
                <w:bCs/>
                <w:color w:val="000000" w:themeColor="text1"/>
                <w:lang w:eastAsia="en-AU"/>
              </w:rPr>
            </w:pPr>
            <w:r w:rsidRPr="001960A5">
              <w:rPr>
                <w:rFonts w:ascii="Calibri" w:eastAsia="Times New Roman" w:hAnsi="Calibri" w:cs="Calibri"/>
                <w:color w:val="000000" w:themeColor="text1"/>
                <w:lang w:eastAsia="en-AU"/>
              </w:rPr>
              <w:t>The school provides an academy that has a strong focus on employability for Year 10 to Year 12 students who have become disengaged. The academy’s focus is to support students to attain VET qualifications, with students engaging in work experience, gaining apprenticeships or traineeships and undertaking school-based apprenticeships and traineeships. The school supports the students to research areas of interest to them and seek out work experience in those areas. The academy has high rates of success with students developing the skills they need to succeed after school, whether that be through further education or</w:t>
            </w:r>
            <w:r>
              <w:rPr>
                <w:rFonts w:ascii="Calibri" w:eastAsia="Times New Roman" w:hAnsi="Calibri" w:cs="Calibri"/>
                <w:color w:val="000000" w:themeColor="text1"/>
                <w:lang w:eastAsia="en-AU"/>
              </w:rPr>
              <w:t xml:space="preserve"> through</w:t>
            </w:r>
            <w:r w:rsidRPr="001960A5">
              <w:rPr>
                <w:rFonts w:ascii="Calibri" w:eastAsia="Times New Roman" w:hAnsi="Calibri" w:cs="Calibri"/>
                <w:color w:val="000000" w:themeColor="text1"/>
                <w:lang w:eastAsia="en-AU"/>
              </w:rPr>
              <w:t xml:space="preserve"> employment.</w:t>
            </w:r>
          </w:p>
          <w:p w14:paraId="7296A0BF" w14:textId="2D7C7C88" w:rsidR="00C13F18" w:rsidRPr="00AC7017" w:rsidRDefault="00C13F18">
            <w:pPr>
              <w:textAlignment w:val="baseline"/>
              <w:rPr>
                <w:rFonts w:ascii="Calibri" w:eastAsia="Times New Roman" w:hAnsi="Calibri" w:cs="Calibri"/>
                <w:b/>
                <w:bCs/>
                <w:color w:val="000000" w:themeColor="text1"/>
                <w:lang w:eastAsia="en-AU"/>
              </w:rPr>
            </w:pPr>
            <w:r w:rsidRPr="001960A5">
              <w:rPr>
                <w:rFonts w:ascii="Calibri" w:eastAsia="Times New Roman" w:hAnsi="Calibri" w:cs="Calibri"/>
                <w:color w:val="000000" w:themeColor="text1"/>
                <w:lang w:eastAsia="en-AU"/>
              </w:rPr>
              <w:t>For students who want to keep a pathway to further education open, the school also offers the Big Picture Education model</w:t>
            </w:r>
            <w:r>
              <w:rPr>
                <w:rFonts w:ascii="Calibri" w:eastAsia="Times New Roman" w:hAnsi="Calibri" w:cs="Calibri"/>
                <w:color w:val="000000" w:themeColor="text1"/>
                <w:lang w:eastAsia="en-AU"/>
              </w:rPr>
              <w:t>,</w:t>
            </w:r>
            <w:r w:rsidRPr="001960A5">
              <w:rPr>
                <w:rFonts w:ascii="Calibri" w:eastAsia="Times New Roman" w:hAnsi="Calibri" w:cs="Calibri"/>
                <w:color w:val="000000" w:themeColor="text1"/>
                <w:lang w:eastAsia="en-AU"/>
              </w:rPr>
              <w:t xml:space="preserve"> which encourages the students to take responsibility for their learning by supporting them to explore their own topics of interest. Around 10 per cent of the</w:t>
            </w:r>
            <w:r>
              <w:rPr>
                <w:rFonts w:ascii="Calibri" w:eastAsia="Times New Roman" w:hAnsi="Calibri" w:cs="Calibri"/>
                <w:color w:val="000000" w:themeColor="text1"/>
                <w:lang w:eastAsia="en-AU"/>
              </w:rPr>
              <w:t xml:space="preserve"> </w:t>
            </w:r>
            <w:r w:rsidRPr="001960A5">
              <w:rPr>
                <w:rFonts w:ascii="Calibri" w:eastAsia="Times New Roman" w:hAnsi="Calibri" w:cs="Calibri"/>
                <w:color w:val="000000" w:themeColor="text1"/>
                <w:lang w:eastAsia="en-AU"/>
              </w:rPr>
              <w:t>students opt</w:t>
            </w:r>
            <w:r>
              <w:rPr>
                <w:rFonts w:ascii="Calibri" w:eastAsia="Times New Roman" w:hAnsi="Calibri" w:cs="Calibri"/>
                <w:color w:val="000000" w:themeColor="text1"/>
                <w:lang w:eastAsia="en-AU"/>
              </w:rPr>
              <w:t xml:space="preserve"> </w:t>
            </w:r>
            <w:r w:rsidR="006C6CCC" w:rsidRPr="00A63414">
              <w:rPr>
                <w:rFonts w:ascii="Calibri" w:eastAsia="Times New Roman" w:hAnsi="Calibri" w:cs="Calibri"/>
                <w:color w:val="000000" w:themeColor="text1"/>
                <w:lang w:eastAsia="en-AU"/>
              </w:rPr>
              <w:t>into</w:t>
            </w:r>
            <w:r w:rsidRPr="001960A5">
              <w:rPr>
                <w:rFonts w:ascii="Calibri" w:eastAsia="Times New Roman" w:hAnsi="Calibri" w:cs="Calibri"/>
                <w:color w:val="000000" w:themeColor="text1"/>
                <w:lang w:eastAsia="en-AU"/>
              </w:rPr>
              <w:t xml:space="preserve"> the model</w:t>
            </w:r>
            <w:r>
              <w:rPr>
                <w:rFonts w:ascii="Calibri" w:eastAsia="Times New Roman" w:hAnsi="Calibri" w:cs="Calibri"/>
                <w:color w:val="000000" w:themeColor="text1"/>
                <w:lang w:eastAsia="en-AU"/>
              </w:rPr>
              <w:t>. They</w:t>
            </w:r>
            <w:r w:rsidRPr="001960A5">
              <w:rPr>
                <w:rFonts w:ascii="Calibri" w:eastAsia="Times New Roman" w:hAnsi="Calibri" w:cs="Calibri"/>
                <w:color w:val="000000" w:themeColor="text1"/>
                <w:lang w:eastAsia="en-AU"/>
              </w:rPr>
              <w:t xml:space="preserve"> can </w:t>
            </w:r>
            <w:r w:rsidRPr="00AC7017">
              <w:rPr>
                <w:rFonts w:ascii="Calibri" w:eastAsia="Times New Roman" w:hAnsi="Calibri" w:cs="Calibri"/>
                <w:color w:val="000000" w:themeColor="text1"/>
                <w:lang w:eastAsia="en-AU"/>
              </w:rPr>
              <w:t xml:space="preserve">receive a Big Picture Learning Credential, an internationally recognised accreditation that can be used as an alternative pathway to university, further education and employment, rather than obtaining </w:t>
            </w:r>
            <w:r w:rsidR="00E26945">
              <w:rPr>
                <w:rFonts w:ascii="Calibri" w:eastAsia="Times New Roman" w:hAnsi="Calibri" w:cs="Calibri"/>
                <w:color w:val="000000" w:themeColor="text1"/>
                <w:lang w:eastAsia="en-AU"/>
              </w:rPr>
              <w:t>a Year 12 certificate</w:t>
            </w:r>
            <w:r w:rsidRPr="00AC7017">
              <w:rPr>
                <w:rFonts w:ascii="Calibri" w:eastAsia="Times New Roman" w:hAnsi="Calibri" w:cs="Calibri"/>
                <w:color w:val="000000" w:themeColor="text1"/>
                <w:lang w:eastAsia="en-AU"/>
              </w:rPr>
              <w:t>.</w:t>
            </w:r>
          </w:p>
          <w:p w14:paraId="17A1ABBC" w14:textId="540E4AE3" w:rsidR="00C13F18" w:rsidRPr="00AC7017" w:rsidRDefault="00C13F18">
            <w:pPr>
              <w:textAlignment w:val="baseline"/>
              <w:rPr>
                <w:rFonts w:ascii="Calibri" w:eastAsia="Times New Roman" w:hAnsi="Calibri" w:cs="Calibri"/>
                <w:b/>
                <w:bCs/>
                <w:color w:val="000000" w:themeColor="text1"/>
                <w:lang w:eastAsia="en-AU"/>
              </w:rPr>
            </w:pPr>
            <w:r w:rsidRPr="00AC7017">
              <w:rPr>
                <w:rFonts w:ascii="Calibri" w:eastAsia="Times New Roman" w:hAnsi="Calibri" w:cs="Calibri"/>
                <w:color w:val="000000" w:themeColor="text1"/>
                <w:lang w:eastAsia="en-AU"/>
              </w:rPr>
              <w:t>A</w:t>
            </w:r>
            <w:r w:rsidR="00A653F3">
              <w:rPr>
                <w:rFonts w:ascii="Calibri" w:eastAsia="Times New Roman" w:hAnsi="Calibri" w:cs="Calibri"/>
                <w:color w:val="000000" w:themeColor="text1"/>
                <w:lang w:eastAsia="en-AU"/>
              </w:rPr>
              <w:t xml:space="preserve"> metropolitan </w:t>
            </w:r>
            <w:r w:rsidRPr="00AC7017">
              <w:rPr>
                <w:rFonts w:ascii="Calibri" w:eastAsia="Times New Roman" w:hAnsi="Calibri" w:cs="Calibri"/>
                <w:color w:val="000000" w:themeColor="text1"/>
                <w:lang w:eastAsia="en-AU"/>
              </w:rPr>
              <w:t>government secondary school similarly provides meaningful engagement and employment pathway programs to its students, with positive results. The school caters to a culturally diverse student population, with over 95 per cent of students having a language background other than English. The school also has a high proportion of students from a low socio-economic status background. </w:t>
            </w:r>
          </w:p>
          <w:p w14:paraId="304617F3" w14:textId="435BD7C2" w:rsidR="00C13F18" w:rsidRDefault="00C13F18">
            <w:pPr>
              <w:textAlignment w:val="baseline"/>
              <w:rPr>
                <w:rFonts w:ascii="Calibri" w:eastAsia="Times New Roman" w:hAnsi="Calibri" w:cs="Calibri"/>
                <w:b/>
                <w:bCs/>
                <w:color w:val="000000" w:themeColor="text1"/>
                <w:lang w:eastAsia="en-AU"/>
              </w:rPr>
            </w:pPr>
            <w:r w:rsidRPr="00AC7017">
              <w:rPr>
                <w:rFonts w:ascii="Calibri" w:eastAsia="Times New Roman" w:hAnsi="Calibri" w:cs="Calibri"/>
                <w:color w:val="000000" w:themeColor="text1"/>
                <w:lang w:eastAsia="en-AU"/>
              </w:rPr>
              <w:t>Engagement and employment pathways are a strong focus for the school, and a key part of this is its barbering program. With support from community donations, the school built an industry</w:t>
            </w:r>
            <w:r w:rsidR="009D157C">
              <w:rPr>
                <w:rFonts w:ascii="Calibri" w:eastAsia="Times New Roman" w:hAnsi="Calibri" w:cs="Calibri"/>
                <w:color w:val="000000" w:themeColor="text1"/>
                <w:lang w:eastAsia="en-AU"/>
              </w:rPr>
              <w:noBreakHyphen/>
            </w:r>
            <w:r w:rsidRPr="00AC7017">
              <w:rPr>
                <w:rFonts w:ascii="Calibri" w:eastAsia="Times New Roman" w:hAnsi="Calibri" w:cs="Calibri"/>
                <w:color w:val="000000" w:themeColor="text1"/>
                <w:lang w:eastAsia="en-AU"/>
              </w:rPr>
              <w:t>standard barbershop on site and provides barbery</w:t>
            </w:r>
            <w:r w:rsidRPr="001960A5">
              <w:rPr>
                <w:rFonts w:ascii="Calibri" w:eastAsia="Times New Roman" w:hAnsi="Calibri" w:cs="Calibri"/>
                <w:color w:val="000000" w:themeColor="text1"/>
                <w:lang w:eastAsia="en-AU"/>
              </w:rPr>
              <w:t xml:space="preserve"> classes to students from a qualified barber. The purpose of these classes is to provide visibility of post-school employment options, as well as a pathway to a career after school.</w:t>
            </w:r>
          </w:p>
          <w:p w14:paraId="0C119827" w14:textId="77777777" w:rsidR="00C13F18" w:rsidRDefault="00C13F18">
            <w:pPr>
              <w:textAlignment w:val="baseline"/>
              <w:rPr>
                <w:rFonts w:ascii="Calibri" w:eastAsia="Times New Roman" w:hAnsi="Calibri" w:cs="Calibri"/>
                <w:b/>
                <w:bCs/>
                <w:color w:val="000000" w:themeColor="text1"/>
                <w:lang w:eastAsia="en-AU"/>
              </w:rPr>
            </w:pPr>
            <w:r w:rsidRPr="001960A5">
              <w:rPr>
                <w:rFonts w:ascii="Calibri" w:eastAsia="Times New Roman" w:hAnsi="Calibri" w:cs="Calibri"/>
                <w:color w:val="000000" w:themeColor="text1"/>
                <w:lang w:eastAsia="en-AU"/>
              </w:rPr>
              <w:t>The school’s gaming classroom is also industry</w:t>
            </w:r>
            <w:r>
              <w:rPr>
                <w:rFonts w:ascii="Calibri" w:eastAsia="Times New Roman" w:hAnsi="Calibri" w:cs="Calibri"/>
                <w:color w:val="000000" w:themeColor="text1"/>
                <w:lang w:eastAsia="en-AU"/>
              </w:rPr>
              <w:t xml:space="preserve"> </w:t>
            </w:r>
            <w:r w:rsidRPr="001960A5">
              <w:rPr>
                <w:rFonts w:ascii="Calibri" w:eastAsia="Times New Roman" w:hAnsi="Calibri" w:cs="Calibri"/>
                <w:color w:val="000000" w:themeColor="text1"/>
                <w:lang w:eastAsia="en-AU"/>
              </w:rPr>
              <w:t>standard and is used to support students to develop digital and information technology skills such as coding, which are relevant for a variety of careers. Staff build practical links to literacy and numeracy in these classes and have seen a significant improvement in student academic results. Following the implementation of these programs, the school has seen a dramatic increase in attendance rates, as well as a decrease in the need for disciplinary interventions for behaviour. </w:t>
            </w:r>
          </w:p>
          <w:p w14:paraId="1A06BF9A" w14:textId="77777777" w:rsidR="00C13F18" w:rsidRPr="00C27AFD" w:rsidRDefault="00C13F18">
            <w:pPr>
              <w:textAlignment w:val="baseline"/>
              <w:rPr>
                <w:rFonts w:ascii="Segoe UI" w:eastAsia="Times New Roman" w:hAnsi="Segoe UI" w:cs="Segoe UI"/>
                <w:sz w:val="18"/>
                <w:szCs w:val="18"/>
                <w:lang w:eastAsia="en-AU"/>
              </w:rPr>
            </w:pPr>
            <w:r w:rsidRPr="001960A5">
              <w:rPr>
                <w:rFonts w:ascii="Calibri" w:eastAsia="Times New Roman" w:hAnsi="Calibri" w:cs="Calibri"/>
                <w:color w:val="000000" w:themeColor="text1"/>
                <w:lang w:eastAsia="en-AU"/>
              </w:rPr>
              <w:lastRenderedPageBreak/>
              <w:t xml:space="preserve">Both </w:t>
            </w:r>
            <w:r>
              <w:rPr>
                <w:rFonts w:ascii="Calibri" w:eastAsia="Times New Roman" w:hAnsi="Calibri" w:cs="Calibri"/>
                <w:color w:val="000000" w:themeColor="text1"/>
                <w:lang w:eastAsia="en-AU"/>
              </w:rPr>
              <w:t xml:space="preserve">of these </w:t>
            </w:r>
            <w:r w:rsidRPr="001960A5">
              <w:rPr>
                <w:rFonts w:ascii="Calibri" w:eastAsia="Times New Roman" w:hAnsi="Calibri" w:cs="Calibri"/>
                <w:color w:val="000000" w:themeColor="text1"/>
                <w:lang w:eastAsia="en-AU"/>
              </w:rPr>
              <w:t xml:space="preserve">schools demonstrate the critical value that an emphasis on post-school pathways can </w:t>
            </w:r>
            <w:r>
              <w:rPr>
                <w:rFonts w:ascii="Calibri" w:eastAsia="Times New Roman" w:hAnsi="Calibri" w:cs="Calibri"/>
                <w:color w:val="000000" w:themeColor="text1"/>
                <w:lang w:eastAsia="en-AU"/>
              </w:rPr>
              <w:t>offer</w:t>
            </w:r>
            <w:r w:rsidRPr="001960A5">
              <w:rPr>
                <w:rFonts w:ascii="Calibri" w:eastAsia="Times New Roman" w:hAnsi="Calibri" w:cs="Calibri"/>
                <w:color w:val="000000" w:themeColor="text1"/>
                <w:lang w:eastAsia="en-AU"/>
              </w:rPr>
              <w:t xml:space="preserve"> to </w:t>
            </w:r>
            <w:r>
              <w:rPr>
                <w:rFonts w:ascii="Calibri" w:eastAsia="Times New Roman" w:hAnsi="Calibri" w:cs="Calibri"/>
                <w:color w:val="000000" w:themeColor="text1"/>
                <w:lang w:eastAsia="en-AU"/>
              </w:rPr>
              <w:t>support student</w:t>
            </w:r>
            <w:r w:rsidRPr="001960A5">
              <w:rPr>
                <w:rFonts w:ascii="Calibri" w:eastAsia="Times New Roman" w:hAnsi="Calibri" w:cs="Calibri"/>
                <w:color w:val="000000" w:themeColor="text1"/>
                <w:lang w:eastAsia="en-AU"/>
              </w:rPr>
              <w:t xml:space="preserve"> engagement and outcomes, particularly for students from priority equity cohorts. </w:t>
            </w:r>
          </w:p>
        </w:tc>
      </w:tr>
    </w:tbl>
    <w:p w14:paraId="31D5A454" w14:textId="77777777" w:rsidR="00C13F18" w:rsidRDefault="00C13F18" w:rsidP="00BB708D">
      <w:pPr>
        <w:spacing w:before="240"/>
        <w:rPr>
          <w:rFonts w:ascii="Calibri" w:eastAsia="Calibri" w:hAnsi="Calibri" w:cs="Times New Roman"/>
        </w:rPr>
      </w:pPr>
      <w:r w:rsidRPr="00A30845">
        <w:rPr>
          <w:rFonts w:ascii="Calibri" w:eastAsia="Calibri" w:hAnsi="Calibri" w:cs="Times New Roman"/>
        </w:rPr>
        <w:lastRenderedPageBreak/>
        <w:t xml:space="preserve">Students </w:t>
      </w:r>
      <w:r w:rsidRPr="00A30845">
        <w:rPr>
          <w:rFonts w:ascii="Calibri" w:eastAsia="Calibri" w:hAnsi="Calibri" w:cs="Arial"/>
        </w:rPr>
        <w:t>who are able to make informed decisions about education, training and career pathways are more likely to make a successful transition from school to further study and work</w:t>
      </w:r>
      <w:r w:rsidRPr="00C27AFD">
        <w:rPr>
          <w:rFonts w:ascii="Calibri" w:eastAsia="Calibri" w:hAnsi="Calibri" w:cs="Arial"/>
        </w:rPr>
        <w:t xml:space="preserve">. </w:t>
      </w:r>
      <w:r w:rsidRPr="001B2ADE">
        <w:rPr>
          <w:rFonts w:ascii="Calibri" w:eastAsia="Calibri" w:hAnsi="Calibri" w:cs="Times New Roman"/>
        </w:rPr>
        <w:t xml:space="preserve">Evidence and experiences presented through stakeholder submissions have indicated the </w:t>
      </w:r>
      <w:r w:rsidRPr="000948EB">
        <w:rPr>
          <w:rFonts w:ascii="Calibri" w:eastAsia="Calibri" w:hAnsi="Calibri" w:cs="Times New Roman"/>
        </w:rPr>
        <w:t>need</w:t>
      </w:r>
      <w:r>
        <w:rPr>
          <w:rFonts w:ascii="Calibri" w:eastAsia="Calibri" w:hAnsi="Calibri" w:cs="Times New Roman"/>
        </w:rPr>
        <w:t xml:space="preserve"> for</w:t>
      </w:r>
      <w:r w:rsidRPr="000948EB">
        <w:rPr>
          <w:rFonts w:ascii="Calibri" w:eastAsia="Calibri" w:hAnsi="Calibri" w:cs="Times New Roman"/>
        </w:rPr>
        <w:t xml:space="preserve"> a variety</w:t>
      </w:r>
      <w:r w:rsidRPr="001B2ADE">
        <w:rPr>
          <w:rFonts w:ascii="Calibri" w:eastAsia="Calibri" w:hAnsi="Calibri" w:cs="Times New Roman"/>
        </w:rPr>
        <w:t xml:space="preserve"> of learning opportunities to support students to effectively transition from school. This includes elevating employability skills within the curriculum, upskilling teachers, and embedding appropriate curriculum, pedagogy, assessment and reporting.</w:t>
      </w:r>
    </w:p>
    <w:p w14:paraId="6C0E0ADF" w14:textId="34A8BE8E" w:rsidR="00C13F18" w:rsidRDefault="00C13F18" w:rsidP="00BB708D">
      <w:pPr>
        <w:rPr>
          <w:rFonts w:ascii="Calibri" w:eastAsia="Calibri" w:hAnsi="Calibri" w:cs="Times New Roman"/>
        </w:rPr>
      </w:pPr>
      <w:r w:rsidRPr="001B2ADE">
        <w:rPr>
          <w:rFonts w:ascii="Calibri" w:eastAsia="Calibri" w:hAnsi="Calibri" w:cs="Times New Roman"/>
        </w:rPr>
        <w:t xml:space="preserve">Governments should </w:t>
      </w:r>
      <w:r w:rsidR="00F6681C">
        <w:rPr>
          <w:rFonts w:ascii="Calibri" w:eastAsia="Calibri" w:hAnsi="Calibri" w:cs="Times New Roman"/>
        </w:rPr>
        <w:t xml:space="preserve">expand on existing </w:t>
      </w:r>
      <w:r w:rsidRPr="001B2ADE">
        <w:rPr>
          <w:rFonts w:ascii="Calibri" w:eastAsia="Calibri" w:hAnsi="Calibri" w:cs="Times New Roman"/>
        </w:rPr>
        <w:t xml:space="preserve">work to support all students to transition to further training, education or employment </w:t>
      </w:r>
      <w:r>
        <w:rPr>
          <w:rFonts w:ascii="Calibri" w:eastAsia="Calibri" w:hAnsi="Calibri" w:cs="Times New Roman"/>
        </w:rPr>
        <w:t>through investments in</w:t>
      </w:r>
      <w:r w:rsidRPr="001B2ADE">
        <w:rPr>
          <w:rFonts w:ascii="Calibri" w:eastAsia="Calibri" w:hAnsi="Calibri" w:cs="Times New Roman"/>
        </w:rPr>
        <w:t xml:space="preserve"> the next </w:t>
      </w:r>
      <w:r w:rsidDel="0089264C">
        <w:rPr>
          <w:rFonts w:ascii="Calibri" w:eastAsia="Calibri" w:hAnsi="Calibri" w:cs="Times New Roman"/>
        </w:rPr>
        <w:t>Agreement</w:t>
      </w:r>
      <w:r w:rsidRPr="001B2ADE">
        <w:rPr>
          <w:rFonts w:ascii="Calibri" w:eastAsia="Calibri" w:hAnsi="Calibri" w:cs="Times New Roman"/>
        </w:rPr>
        <w:t xml:space="preserve">. Attainment and post-school outcomes should be tracked, including through targets (see Chapter </w:t>
      </w:r>
      <w:r>
        <w:rPr>
          <w:rFonts w:ascii="Calibri" w:eastAsia="Calibri" w:hAnsi="Calibri" w:cs="Times New Roman"/>
        </w:rPr>
        <w:t>7</w:t>
      </w:r>
      <w:r w:rsidRPr="001B2ADE">
        <w:rPr>
          <w:rFonts w:ascii="Calibri" w:eastAsia="Calibri" w:hAnsi="Calibri" w:cs="Times New Roman"/>
        </w:rPr>
        <w:t>).</w:t>
      </w:r>
    </w:p>
    <w:tbl>
      <w:tblPr>
        <w:tblStyle w:val="GridTable6Colorful-Accent11"/>
        <w:tblW w:w="9026" w:type="dxa"/>
        <w:tblLook w:val="0400" w:firstRow="0" w:lastRow="0" w:firstColumn="0" w:lastColumn="0" w:noHBand="0" w:noVBand="1"/>
      </w:tblPr>
      <w:tblGrid>
        <w:gridCol w:w="9026"/>
      </w:tblGrid>
      <w:tr w:rsidR="00C13F18" w14:paraId="5FCD8AF6"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71C3FD7A" w14:textId="77777777" w:rsidR="00C13F18" w:rsidRPr="007F72CD" w:rsidRDefault="00C13F18">
            <w:pPr>
              <w:jc w:val="center"/>
              <w:rPr>
                <w:rFonts w:ascii="Calibri" w:eastAsia="Calibri" w:hAnsi="Calibri" w:cs="Arial"/>
                <w:b/>
                <w:color w:val="000000"/>
                <w:u w:val="single"/>
              </w:rPr>
            </w:pPr>
            <w:r w:rsidRPr="007F72CD">
              <w:rPr>
                <w:rFonts w:ascii="Calibri" w:eastAsia="Calibri" w:hAnsi="Calibri" w:cs="Arial"/>
                <w:b/>
                <w:color w:val="000000"/>
                <w:u w:val="single"/>
              </w:rPr>
              <w:t>RECOMMENDATION 1D</w:t>
            </w:r>
          </w:p>
          <w:p w14:paraId="06E023E4" w14:textId="0F10B505" w:rsidR="00C13F18" w:rsidRPr="00CD5FE2" w:rsidRDefault="00C13F18">
            <w:pPr>
              <w:rPr>
                <w:rFonts w:ascii="Calibri" w:eastAsia="Calibri" w:hAnsi="Calibri" w:cs="Times New Roman"/>
                <w:b/>
                <w:bCs/>
              </w:rPr>
            </w:pPr>
            <w:r w:rsidRPr="00CD5FE2">
              <w:rPr>
                <w:rFonts w:cs="Calibri"/>
                <w:color w:val="000000"/>
              </w:rPr>
              <w:t xml:space="preserve">The Panel recommends that </w:t>
            </w:r>
            <w:r w:rsidRPr="00CD5FE2" w:rsidDel="000555F2">
              <w:rPr>
                <w:color w:val="000000"/>
              </w:rPr>
              <w:t>governments</w:t>
            </w:r>
            <w:r>
              <w:rPr>
                <w:color w:val="000000"/>
              </w:rPr>
              <w:t>, school systems</w:t>
            </w:r>
            <w:r w:rsidRPr="00CD5FE2" w:rsidDel="000555F2">
              <w:rPr>
                <w:color w:val="000000"/>
              </w:rPr>
              <w:t xml:space="preserve"> </w:t>
            </w:r>
            <w:r>
              <w:rPr>
                <w:color w:val="000000"/>
              </w:rPr>
              <w:t>and approved authorities</w:t>
            </w:r>
            <w:r w:rsidRPr="00CD5FE2" w:rsidDel="000555F2">
              <w:rPr>
                <w:color w:val="000000"/>
              </w:rPr>
              <w:t xml:space="preserve"> </w:t>
            </w:r>
            <w:r w:rsidRPr="00CD5FE2">
              <w:rPr>
                <w:rFonts w:cs="Calibri"/>
                <w:color w:val="000000"/>
              </w:rPr>
              <w:t xml:space="preserve">outline specific actions and initiatives they will take, including relevant timeframes, to prepare all students to transition to further training, education, or employment when they finish school. These should be included in bilateral agreements for increased accountability. </w:t>
            </w:r>
            <w:r w:rsidRPr="00CD5FE2">
              <w:rPr>
                <w:color w:val="000000"/>
              </w:rPr>
              <w:t>Actions, which should be evaluated for efficacy,</w:t>
            </w:r>
            <w:r w:rsidRPr="00CD5FE2">
              <w:rPr>
                <w:rStyle w:val="normaltextrun"/>
                <w:rFonts w:cs="Calibri"/>
                <w:color w:val="000000"/>
              </w:rPr>
              <w:t xml:space="preserve"> may include enhanced career education for students</w:t>
            </w:r>
            <w:r w:rsidRPr="00CD5FE2">
              <w:rPr>
                <w:rStyle w:val="eop"/>
                <w:rFonts w:cs="Calibri"/>
                <w:color w:val="000000"/>
              </w:rPr>
              <w:t>, targeted</w:t>
            </w:r>
            <w:r w:rsidRPr="00CD5FE2">
              <w:rPr>
                <w:color w:val="000000"/>
              </w:rPr>
              <w:t xml:space="preserve"> programs for students from priority equity cohorts, and </w:t>
            </w:r>
            <w:r w:rsidRPr="00CD5FE2">
              <w:rPr>
                <w:rStyle w:val="normaltextrun"/>
                <w:rFonts w:cs="Calibri"/>
                <w:color w:val="000000"/>
              </w:rPr>
              <w:t>strengthened partnerships with local employers and with vocational education and training and higher education providers.</w:t>
            </w:r>
          </w:p>
        </w:tc>
      </w:tr>
    </w:tbl>
    <w:p w14:paraId="6B58F4DA" w14:textId="77777777" w:rsidR="00C13F18" w:rsidRDefault="00C13F18" w:rsidP="00BB708D"/>
    <w:p w14:paraId="4EB64834" w14:textId="77777777" w:rsidR="00C13F18" w:rsidRDefault="00C13F18" w:rsidP="00BB708D">
      <w:pPr>
        <w:spacing w:after="160"/>
        <w:rPr>
          <w:rFonts w:asciiTheme="majorHAnsi" w:eastAsiaTheme="majorEastAsia" w:hAnsiTheme="majorHAnsi" w:cstheme="majorBidi"/>
          <w:b/>
          <w:color w:val="DC3874" w:themeColor="text2"/>
          <w:sz w:val="44"/>
          <w:szCs w:val="26"/>
        </w:rPr>
      </w:pPr>
      <w:r>
        <w:br w:type="page"/>
      </w:r>
    </w:p>
    <w:p w14:paraId="41FCDA38" w14:textId="77777777" w:rsidR="00C13F18" w:rsidRDefault="00C13F18" w:rsidP="00BB708D">
      <w:pPr>
        <w:pStyle w:val="Heading2"/>
      </w:pPr>
      <w:bookmarkStart w:id="85" w:name="_Toc152855323"/>
      <w:r>
        <w:lastRenderedPageBreak/>
        <w:t>Chapter 2: Achieving equity in schooling</w:t>
      </w:r>
      <w:bookmarkEnd w:id="85"/>
    </w:p>
    <w:p w14:paraId="1C4C5C54" w14:textId="77777777" w:rsidR="00C13F18" w:rsidRDefault="00C13F18" w:rsidP="00BB708D">
      <w:pPr>
        <w:pBdr>
          <w:top w:val="single" w:sz="4" w:space="1" w:color="auto"/>
          <w:left w:val="single" w:sz="4" w:space="4" w:color="auto"/>
          <w:bottom w:val="single" w:sz="4" w:space="1" w:color="auto"/>
          <w:right w:val="single" w:sz="4" w:space="4" w:color="auto"/>
        </w:pBdr>
        <w:rPr>
          <w:b/>
        </w:rPr>
      </w:pPr>
      <w:r w:rsidRPr="00E73E66">
        <w:rPr>
          <w:b/>
        </w:rPr>
        <w:t>Key points</w:t>
      </w:r>
      <w:r>
        <w:rPr>
          <w:b/>
        </w:rPr>
        <w:t>:</w:t>
      </w:r>
    </w:p>
    <w:p w14:paraId="387ECF05" w14:textId="77777777"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t xml:space="preserve">Some students, </w:t>
      </w:r>
      <w:r w:rsidRPr="00E73E66">
        <w:t>including those from priority equity cohorts</w:t>
      </w:r>
      <w:r>
        <w:t>,</w:t>
      </w:r>
      <w:r w:rsidRPr="000208BB">
        <w:t xml:space="preserve"> </w:t>
      </w:r>
      <w:r>
        <w:t>face</w:t>
      </w:r>
      <w:r w:rsidRPr="00E73E66">
        <w:t xml:space="preserve"> barriers to participation and achievement.</w:t>
      </w:r>
    </w:p>
    <w:p w14:paraId="73D8B7BF" w14:textId="77777777"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t>A shared definition of equity in education would allow j</w:t>
      </w:r>
      <w:r w:rsidRPr="00284DB4">
        <w:t xml:space="preserve">urisdictions </w:t>
      </w:r>
      <w:r>
        <w:t>to</w:t>
      </w:r>
      <w:r w:rsidRPr="00284DB4">
        <w:t xml:space="preserve"> focus </w:t>
      </w:r>
      <w:r>
        <w:t xml:space="preserve">policies and measure </w:t>
      </w:r>
      <w:r w:rsidRPr="00284DB4">
        <w:t xml:space="preserve">outcomes </w:t>
      </w:r>
      <w:r>
        <w:t xml:space="preserve">of </w:t>
      </w:r>
      <w:r w:rsidRPr="00284DB4">
        <w:t>students from priority equity cohorts</w:t>
      </w:r>
      <w:r>
        <w:t>.</w:t>
      </w:r>
    </w:p>
    <w:p w14:paraId="5C0E1EC9" w14:textId="2B2B95F7"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contextualSpacing/>
      </w:pPr>
      <w:r>
        <w:t>A</w:t>
      </w:r>
      <w:r w:rsidRPr="00E73E66">
        <w:t>ll jurisdictions should fully fund schools within a comparable timeframe to ensure students and educators in all schools have access to 100 per cent of Schooling Resource Standard (SRS) funding.</w:t>
      </w:r>
    </w:p>
    <w:p w14:paraId="24BFDD5D" w14:textId="3127EE4A"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rsidRPr="00E73E66">
        <w:t xml:space="preserve">The Panel considers that significant further work is required to ensure students learn in a </w:t>
      </w:r>
      <w:r>
        <w:t>socio</w:t>
      </w:r>
      <w:r>
        <w:noBreakHyphen/>
        <w:t>educationally</w:t>
      </w:r>
      <w:r w:rsidRPr="00E73E66">
        <w:t xml:space="preserve"> diverse environment. Policy options to increase </w:t>
      </w:r>
      <w:r>
        <w:t>socio-educational</w:t>
      </w:r>
      <w:r w:rsidRPr="00E73E66">
        <w:t xml:space="preserve"> diversity and to address segregation within and between schools should be implemented as a priority.</w:t>
      </w:r>
    </w:p>
    <w:p w14:paraId="6F9BF22D" w14:textId="0177153D"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rsidRPr="00E73E66">
        <w:t xml:space="preserve">Systems should ensure schools with concentrations of disadvantage have </w:t>
      </w:r>
      <w:r>
        <w:t>highly</w:t>
      </w:r>
      <w:r w:rsidR="005A6AEE">
        <w:t xml:space="preserve"> </w:t>
      </w:r>
      <w:r>
        <w:t>effective</w:t>
      </w:r>
      <w:r w:rsidRPr="00E73E66">
        <w:t xml:space="preserve"> </w:t>
      </w:r>
      <w:r>
        <w:t>teachers</w:t>
      </w:r>
      <w:r w:rsidRPr="00E73E66">
        <w:t xml:space="preserve"> and leaders who can </w:t>
      </w:r>
      <w:r>
        <w:t>ensure students receive a high-quality education</w:t>
      </w:r>
      <w:r w:rsidRPr="00E73E66">
        <w:t>.</w:t>
      </w:r>
    </w:p>
    <w:p w14:paraId="4CA6ADCB" w14:textId="77777777"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rsidRPr="00E73E66">
        <w:t xml:space="preserve">Systems should adopt </w:t>
      </w:r>
      <w:r>
        <w:t>full-service</w:t>
      </w:r>
      <w:r w:rsidRPr="00E73E66">
        <w:t xml:space="preserve"> school models which support the needs of students at school so they can reach their learning potential, with the school acting as a hub for community </w:t>
      </w:r>
      <w:r>
        <w:t xml:space="preserve">and health </w:t>
      </w:r>
      <w:r w:rsidRPr="00E73E66">
        <w:t>services.</w:t>
      </w:r>
    </w:p>
    <w:p w14:paraId="316631EB" w14:textId="77777777"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rsidRPr="00E73E66">
        <w:t>To enable First Nations students to reach their potential, there should be a First Nations led approach to develop</w:t>
      </w:r>
      <w:r>
        <w:t>ing</w:t>
      </w:r>
      <w:r w:rsidRPr="00E73E66">
        <w:t xml:space="preserve"> a First Nations Education Policy</w:t>
      </w:r>
      <w:r>
        <w:t>,</w:t>
      </w:r>
      <w:r w:rsidRPr="00E73E66">
        <w:t xml:space="preserve"> and systems should strengthen cultural capability in all schools.</w:t>
      </w:r>
    </w:p>
    <w:p w14:paraId="3895D0CC" w14:textId="77777777"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rsidRPr="00E73E66">
        <w:t xml:space="preserve">Schools need to </w:t>
      </w:r>
      <w:r>
        <w:t>better</w:t>
      </w:r>
      <w:r w:rsidRPr="00E73E66">
        <w:t xml:space="preserve"> support students with disability to achieve through inclusive education, </w:t>
      </w:r>
      <w:r>
        <w:t>by</w:t>
      </w:r>
      <w:r w:rsidRPr="00E73E66">
        <w:t xml:space="preserve"> adapting the environment and teaching practices to support students with disability </w:t>
      </w:r>
      <w:r>
        <w:t>in</w:t>
      </w:r>
      <w:r w:rsidRPr="00E73E66">
        <w:t xml:space="preserve"> partnership with families and communities.</w:t>
      </w:r>
    </w:p>
    <w:p w14:paraId="66780670" w14:textId="77777777" w:rsidR="00C13F18" w:rsidRDefault="00C13F18" w:rsidP="00FA4F9F">
      <w:pPr>
        <w:numPr>
          <w:ilvl w:val="0"/>
          <w:numId w:val="8"/>
        </w:numPr>
        <w:pBdr>
          <w:top w:val="single" w:sz="4" w:space="1" w:color="auto"/>
          <w:left w:val="single" w:sz="4" w:space="4" w:color="auto"/>
          <w:bottom w:val="single" w:sz="4" w:space="1" w:color="auto"/>
          <w:right w:val="single" w:sz="4" w:space="4" w:color="auto"/>
        </w:pBdr>
        <w:spacing w:after="0"/>
        <w:ind w:left="360"/>
      </w:pPr>
      <w:r w:rsidRPr="00E73E66">
        <w:t>Students living in out-of-home care should be recognised as a priority equity cohort, reflecting the significant barriers they face to attend</w:t>
      </w:r>
      <w:r>
        <w:t>ing</w:t>
      </w:r>
      <w:r w:rsidRPr="00E73E66">
        <w:t xml:space="preserve"> and engag</w:t>
      </w:r>
      <w:r>
        <w:t>ing</w:t>
      </w:r>
      <w:r w:rsidRPr="00E73E66">
        <w:t xml:space="preserve"> in school, and the resulting gaps in achievement for students living in out-of-home care.</w:t>
      </w:r>
    </w:p>
    <w:p w14:paraId="259BD8D8" w14:textId="77777777" w:rsidR="00C13F18" w:rsidRDefault="00C13F18" w:rsidP="00D83331">
      <w:pPr>
        <w:pStyle w:val="Heading3"/>
        <w:rPr>
          <w:b w:val="0"/>
        </w:rPr>
      </w:pPr>
      <w:bookmarkStart w:id="86" w:name="_Toc147302842"/>
      <w:bookmarkStart w:id="87" w:name="_Toc147257158"/>
      <w:bookmarkStart w:id="88" w:name="_Toc152855324"/>
      <w:r w:rsidRPr="00E73E66" w:rsidDel="00E43464">
        <w:t xml:space="preserve">2.1 </w:t>
      </w:r>
      <w:r w:rsidRPr="00E73E66">
        <w:t>Context</w:t>
      </w:r>
      <w:bookmarkEnd w:id="86"/>
      <w:bookmarkEnd w:id="87"/>
      <w:bookmarkEnd w:id="88"/>
    </w:p>
    <w:p w14:paraId="66DAAE5C" w14:textId="40C55D9E" w:rsidR="00C13F18" w:rsidRDefault="00C13F18" w:rsidP="00BB708D">
      <w:r w:rsidRPr="00E73E66">
        <w:t>All students deserve to have access to a high</w:t>
      </w:r>
      <w:r w:rsidRPr="00E73E66">
        <w:noBreakHyphen/>
        <w:t xml:space="preserve">quality education and be able to thrive in school. </w:t>
      </w:r>
      <w:r>
        <w:t>H</w:t>
      </w:r>
      <w:r w:rsidRPr="00E73E66">
        <w:t>igh</w:t>
      </w:r>
      <w:r w:rsidRPr="00E73E66">
        <w:noBreakHyphen/>
        <w:t>quality education opens pathways to further education, training and employment post</w:t>
      </w:r>
      <w:r w:rsidRPr="00E73E66">
        <w:noBreakHyphen/>
        <w:t>school. This chapter focuses on the experience of students from priority equity cohorts, particularly students from socio</w:t>
      </w:r>
      <w:r w:rsidRPr="00E73E66">
        <w:noBreakHyphen/>
        <w:t>educationally disadvantaged backgrounds, First Nations students, students with disability</w:t>
      </w:r>
      <w:r>
        <w:t>,</w:t>
      </w:r>
      <w:r w:rsidRPr="00E73E66">
        <w:t xml:space="preserve"> and students living in out</w:t>
      </w:r>
      <w:r w:rsidRPr="00E73E66">
        <w:noBreakHyphen/>
        <w:t>of</w:t>
      </w:r>
      <w:r w:rsidRPr="00E73E66">
        <w:noBreakHyphen/>
        <w:t>home care.</w:t>
      </w:r>
    </w:p>
    <w:p w14:paraId="6E5FDBBB" w14:textId="60CB5E11" w:rsidR="00C13F18" w:rsidRDefault="00C13F18" w:rsidP="00BB708D">
      <w:r w:rsidRPr="00E73E66">
        <w:t>Building a more equitable education system for all students has long been a goal of governments</w:t>
      </w:r>
      <w:r>
        <w:t>, school systems</w:t>
      </w:r>
      <w:r w:rsidRPr="00E73E66">
        <w:t xml:space="preserve"> </w:t>
      </w:r>
      <w:r>
        <w:t xml:space="preserve">and approved authorities, </w:t>
      </w:r>
      <w:r w:rsidRPr="00E73E66">
        <w:t xml:space="preserve">and an objective of education agreements. However, </w:t>
      </w:r>
      <w:r w:rsidRPr="00A30845">
        <w:t>the Productivity Commission’s 2022 review of the National School Reform Agreement (NSRA) found that governments have not been successful at ensuring equity in outcomes across cohorts, as is reflected in metrics such as the National Assessment Program – Literacy and Numeracy (NAPLAN) and Year 12 completion</w:t>
      </w:r>
      <w:r w:rsidRPr="00E73E66">
        <w:t>.</w:t>
      </w:r>
      <w:r w:rsidRPr="00E73E66">
        <w:rPr>
          <w:vertAlign w:val="superscript"/>
        </w:rPr>
        <w:endnoteReference w:id="210"/>
      </w:r>
      <w:r w:rsidRPr="00E73E66">
        <w:t xml:space="preserve"> Many submissions highlighted the urgency of addressing the needs of students from priority equity cohorts, including initiatives targeted at compounding and entrenched disadvantage.</w:t>
      </w:r>
    </w:p>
    <w:p w14:paraId="6E7D8CBE" w14:textId="6C126F4C" w:rsidR="00C13F18" w:rsidRDefault="00C13F18" w:rsidP="00BB708D">
      <w:r w:rsidRPr="00A30845">
        <w:t>A precondition of ensuring equity</w:t>
      </w:r>
      <w:r w:rsidR="00E43464" w:rsidRPr="00A30845">
        <w:t xml:space="preserve"> </w:t>
      </w:r>
      <w:r w:rsidRPr="00A30845">
        <w:t>in the Australian school system is full funding for all schools.</w:t>
      </w:r>
      <w:r w:rsidRPr="00E73E66">
        <w:t xml:space="preserve"> Full funding will ensure schools can offer well</w:t>
      </w:r>
      <w:r w:rsidRPr="00E73E66">
        <w:noBreakHyphen/>
        <w:t>resourced and well</w:t>
      </w:r>
      <w:r w:rsidRPr="00E73E66">
        <w:noBreakHyphen/>
        <w:t>staffed learning environments, a</w:t>
      </w:r>
      <w:r>
        <w:t xml:space="preserve">s </w:t>
      </w:r>
      <w:r>
        <w:lastRenderedPageBreak/>
        <w:t>envisaged</w:t>
      </w:r>
      <w:r w:rsidRPr="00E73E66">
        <w:t xml:space="preserve"> in the original Gonski report.</w:t>
      </w:r>
      <w:r w:rsidR="00435016">
        <w:rPr>
          <w:rStyle w:val="EndnoteReference"/>
        </w:rPr>
        <w:endnoteReference w:id="211"/>
      </w:r>
      <w:r w:rsidRPr="00E73E66">
        <w:t xml:space="preserve"> Funding schools in accordance with the proportional amounts estimated under the original SRS would inject more funds into government schools, particularly the government schools which have higher proportions of students from priority equity cohorts, and address inequities across jurisdictions.</w:t>
      </w:r>
    </w:p>
    <w:p w14:paraId="618D3FF2" w14:textId="140174EC" w:rsidR="00C13F18" w:rsidRDefault="00C13F18" w:rsidP="00BB708D">
      <w:r w:rsidRPr="00E73E66">
        <w:t xml:space="preserve">The </w:t>
      </w:r>
      <w:r>
        <w:t xml:space="preserve">quasi </w:t>
      </w:r>
      <w:r w:rsidRPr="00E73E66">
        <w:t>market</w:t>
      </w:r>
      <w:r w:rsidRPr="00E73E66">
        <w:noBreakHyphen/>
        <w:t xml:space="preserve">based nature of the Australian education system entrenches disadvantage. Compared to similar </w:t>
      </w:r>
      <w:r>
        <w:t>Organisation for Economic Co-operation and Development (</w:t>
      </w:r>
      <w:r w:rsidRPr="00E73E66">
        <w:t>OECD</w:t>
      </w:r>
      <w:r>
        <w:t>)</w:t>
      </w:r>
      <w:r w:rsidRPr="00E73E66">
        <w:t xml:space="preserve"> countries, </w:t>
      </w:r>
      <w:r w:rsidRPr="00A30845">
        <w:t>Australian schools have some of the highest levels of social segregation, and this trend has worsened over time</w:t>
      </w:r>
      <w:r w:rsidRPr="00E73E66">
        <w:t>.</w:t>
      </w:r>
      <w:r w:rsidRPr="00E73E66">
        <w:rPr>
          <w:vertAlign w:val="superscript"/>
        </w:rPr>
        <w:endnoteReference w:id="212"/>
      </w:r>
      <w:r w:rsidRPr="00E73E66">
        <w:t xml:space="preserve"> This has a direct impact on outcomes: students from educationally and socio</w:t>
      </w:r>
      <w:r w:rsidRPr="00E73E66">
        <w:noBreakHyphen/>
        <w:t>economically disadvantaged backgrounds are more likely to be behind in learning when enrolled in schools with high concentrations of disadvantaged students than when enrolled in schools with a more diverse student profile.</w:t>
      </w:r>
      <w:r w:rsidRPr="00E73E66">
        <w:rPr>
          <w:vertAlign w:val="superscript"/>
        </w:rPr>
        <w:endnoteReference w:id="213"/>
      </w:r>
    </w:p>
    <w:p w14:paraId="02DB088D" w14:textId="77F843EE" w:rsidR="00C13F18" w:rsidRDefault="00C13F18" w:rsidP="00BB708D">
      <w:r w:rsidRPr="00A30845">
        <w:t>Concentrating students experiencing disadvantage in particular schools also places greater pressure on the educators in these schools.</w:t>
      </w:r>
      <w:r w:rsidRPr="00E73E66" w:rsidDel="00217237">
        <w:t xml:space="preserve"> </w:t>
      </w:r>
      <w:r w:rsidRPr="00E73E66">
        <w:t xml:space="preserve">In effect, the current system entrenches educational disadvantage and makes it less likely that other reforms will realise Australia’s longstanding ambition of equity and excellence. Governments need to commit to reviewing historic and current policy and funding settings (both within and outside the education sector) and to collaborating </w:t>
      </w:r>
      <w:r>
        <w:t>with the non</w:t>
      </w:r>
      <w:r>
        <w:noBreakHyphen/>
        <w:t xml:space="preserve">government sector </w:t>
      </w:r>
      <w:r w:rsidRPr="00E73E66">
        <w:t xml:space="preserve">on the changes needed to improve diversity </w:t>
      </w:r>
      <w:r>
        <w:t xml:space="preserve">in </w:t>
      </w:r>
      <w:r w:rsidRPr="00E73E66">
        <w:t>school.</w:t>
      </w:r>
    </w:p>
    <w:p w14:paraId="27E3B056" w14:textId="0A52EE1C" w:rsidR="00C13F18" w:rsidRDefault="00C13F18" w:rsidP="00BB708D">
      <w:r w:rsidRPr="00A30845">
        <w:t>In addition to funding and improving the diversity in schools, targeted approaches are also needed to level the playing field.</w:t>
      </w:r>
      <w:r w:rsidRPr="00E73E66">
        <w:t xml:space="preserve"> The experience and outcomes of students are significantly impacted by life outside school, and students often have no control over events which shape the pathways they take through education. Not all supports needed by students in equity cohorts sit within the education system. Wider adoption of full</w:t>
      </w:r>
      <w:r w:rsidRPr="00E73E66">
        <w:noBreakHyphen/>
        <w:t>service school models can help connect students to the services and supports they need to come to school ready and able to learn.</w:t>
      </w:r>
    </w:p>
    <w:p w14:paraId="64F0A60A" w14:textId="39F622C8" w:rsidR="00C13F18" w:rsidRDefault="00C13F18" w:rsidP="00BB708D">
      <w:r w:rsidRPr="00E73E66">
        <w:t>To ensure First Nations students learn in a culturally responsive and safe learning environment, governments need to make space for genuine partnership and First Nations led approaches to education policy</w:t>
      </w:r>
      <w:r>
        <w:t>, including in embedded Closing the Gap (CTG) priorities and reforms</w:t>
      </w:r>
      <w:r w:rsidRPr="00E73E66">
        <w:t>. To support students with disability and students in out</w:t>
      </w:r>
      <w:r w:rsidRPr="00E73E66">
        <w:noBreakHyphen/>
        <w:t>of</w:t>
      </w:r>
      <w:r w:rsidRPr="00E73E66">
        <w:noBreakHyphen/>
        <w:t>home care, governments need to implement inclusive education initiatives, including increasing educator</w:t>
      </w:r>
      <w:r>
        <w:t>s’</w:t>
      </w:r>
      <w:r w:rsidRPr="00E73E66">
        <w:t xml:space="preserve"> capability to assess students and provide educational adjustments.</w:t>
      </w:r>
    </w:p>
    <w:p w14:paraId="7F1EB375" w14:textId="77777777" w:rsidR="00C13F18" w:rsidRDefault="00C13F18" w:rsidP="00BB708D">
      <w:pPr>
        <w:pStyle w:val="Heading3"/>
      </w:pPr>
      <w:bookmarkStart w:id="89" w:name="_Toc147302843"/>
      <w:bookmarkStart w:id="90" w:name="_Toc147257159"/>
      <w:bookmarkStart w:id="91" w:name="_Toc152855325"/>
      <w:r w:rsidRPr="00E73E66">
        <w:t>2.2 Key consultation themes and analysis</w:t>
      </w:r>
      <w:bookmarkEnd w:id="89"/>
      <w:bookmarkEnd w:id="90"/>
      <w:bookmarkEnd w:id="91"/>
    </w:p>
    <w:p w14:paraId="57D789F0" w14:textId="77777777" w:rsidR="00C13F18" w:rsidRDefault="00C13F18" w:rsidP="00BB708D">
      <w:pPr>
        <w:pStyle w:val="Heading4"/>
      </w:pPr>
      <w:bookmarkStart w:id="92" w:name="_Toc152855326"/>
      <w:r w:rsidRPr="00284DB4">
        <w:t>2.2.1 Students from priority equity cohorts can require additional support</w:t>
      </w:r>
      <w:bookmarkEnd w:id="92"/>
    </w:p>
    <w:p w14:paraId="02D38E8A" w14:textId="77777777" w:rsidR="00C13F18" w:rsidRDefault="00C13F18" w:rsidP="00BB708D">
      <w:r w:rsidRPr="00284DB4">
        <w:t>Opportunities and outcomes in education are still too often determined by the background and characteristics of students and which school they attend. Some, though not all, students from priority equity cohorts need more support to achieve minimum or basic skills, and this is reflected in the needs-based loadings in the school funding system.</w:t>
      </w:r>
      <w:r w:rsidRPr="00284DB4">
        <w:rPr>
          <w:vertAlign w:val="superscript"/>
        </w:rPr>
        <w:endnoteReference w:id="214"/>
      </w:r>
    </w:p>
    <w:p w14:paraId="090FE927" w14:textId="77777777" w:rsidR="00C13F18" w:rsidRDefault="00C13F18" w:rsidP="00BB708D">
      <w:r w:rsidRPr="00284DB4">
        <w:t xml:space="preserve">Students from priority equity </w:t>
      </w:r>
      <w:r>
        <w:t>cohorts</w:t>
      </w:r>
      <w:r w:rsidRPr="00284DB4">
        <w:t xml:space="preserve"> experience disadvantage when systems and schools fail to provide the opportunities required to allow all students to flourish. Within and across priority equity cohorts, there are significant differences in student outcomes and the educational needs of students. For many students, their background, community, culture and characteristics are a source of pride and an integral part of their identity. They can provide strength and a drive to succeed.</w:t>
      </w:r>
    </w:p>
    <w:p w14:paraId="4270264E" w14:textId="77777777" w:rsidR="00C13F18" w:rsidRPr="00A63414" w:rsidRDefault="00C13F18" w:rsidP="00BB708D">
      <w:r w:rsidRPr="00284DB4">
        <w:lastRenderedPageBreak/>
        <w:t xml:space="preserve">However, for reasons beyond the control of children (and often their families), students from priority equity cohorts may be coming to school from a complex and sometimes traumatic environment. Some </w:t>
      </w:r>
      <w:r w:rsidRPr="00A30845">
        <w:t>research suggests the impact of these out-of-school factors could account for up to 60 per cent of the variability in student test scores</w:t>
      </w:r>
      <w:r w:rsidRPr="00284DB4">
        <w:t>.</w:t>
      </w:r>
      <w:r w:rsidRPr="00284DB4">
        <w:rPr>
          <w:vertAlign w:val="superscript"/>
        </w:rPr>
        <w:endnoteReference w:id="215"/>
      </w:r>
    </w:p>
    <w:p w14:paraId="637A6474" w14:textId="05FDA96B" w:rsidR="00C13F18" w:rsidRDefault="00C13F18" w:rsidP="00BB708D">
      <w:r w:rsidRPr="00284DB4">
        <w:t>Berry Street’s submission raised the importance of safety and wellbeing at home for how students present in the classroom</w:t>
      </w:r>
      <w:r>
        <w:t>.</w:t>
      </w:r>
      <w:r w:rsidRPr="00284DB4">
        <w:t xml:space="preserve"> </w:t>
      </w:r>
      <w:r>
        <w:t>T</w:t>
      </w:r>
      <w:r w:rsidRPr="00284DB4">
        <w:t>his includes things such as access to breakfast and adequate nutrition, restorative sleep, and a stress</w:t>
      </w:r>
      <w:r w:rsidRPr="00284DB4">
        <w:noBreakHyphen/>
        <w:t xml:space="preserve">free morning. The submission from the Victorian Council of Social </w:t>
      </w:r>
      <w:r w:rsidRPr="000948EB">
        <w:t>Service</w:t>
      </w:r>
      <w:r w:rsidRPr="00284DB4">
        <w:t xml:space="preserve"> also raised the direct role that child poverty, hunger, poor nutrition, housing stress, family violence, racism and inequality, and structural inequalities in our society have on a student’s participation and attainment in learning.</w:t>
      </w:r>
    </w:p>
    <w:p w14:paraId="696C96CC" w14:textId="32A11D96" w:rsidR="00C13F18" w:rsidRDefault="00C13F18" w:rsidP="00BB708D">
      <w:r w:rsidRPr="00A30845">
        <w:t>These factors make it more likely that students from priority equity cohorts will start school behind.</w:t>
      </w:r>
      <w:r w:rsidRPr="00284DB4">
        <w:t xml:space="preserve"> Students from the</w:t>
      </w:r>
      <w:r w:rsidDel="4CA351E9">
        <w:t xml:space="preserve"> </w:t>
      </w:r>
      <w:r>
        <w:t xml:space="preserve">lowest </w:t>
      </w:r>
      <w:r w:rsidRPr="00284DB4">
        <w:t xml:space="preserve">socio-economic status (SES) quintile, for example, are more than four times </w:t>
      </w:r>
      <w:r>
        <w:t>as</w:t>
      </w:r>
      <w:r w:rsidRPr="00284DB4">
        <w:t xml:space="preserve"> likely to be developmentally vulnerable </w:t>
      </w:r>
      <w:r>
        <w:t>i</w:t>
      </w:r>
      <w:r w:rsidRPr="000948EB">
        <w:t>n</w:t>
      </w:r>
      <w:r w:rsidRPr="00284DB4">
        <w:t xml:space="preserve"> language and cognitive skills than students from the most advantaged quintile in the Australian Early Development Census.</w:t>
      </w:r>
      <w:r w:rsidRPr="00284DB4">
        <w:rPr>
          <w:vertAlign w:val="superscript"/>
        </w:rPr>
        <w:endnoteReference w:id="216"/>
      </w:r>
      <w:r w:rsidRPr="00284DB4">
        <w:t xml:space="preserve"> These students are more than three times </w:t>
      </w:r>
      <w:r>
        <w:t>as</w:t>
      </w:r>
      <w:r w:rsidRPr="00284DB4">
        <w:t xml:space="preserve"> likely to be developmentally vulnerable </w:t>
      </w:r>
      <w:r>
        <w:t>i</w:t>
      </w:r>
      <w:r w:rsidRPr="000948EB">
        <w:t>n</w:t>
      </w:r>
      <w:r w:rsidRPr="00284DB4">
        <w:t xml:space="preserve"> communication skills and general knowledge than students from the most advantaged quintile.</w:t>
      </w:r>
      <w:r w:rsidRPr="00284DB4">
        <w:rPr>
          <w:vertAlign w:val="superscript"/>
        </w:rPr>
        <w:endnoteReference w:id="217"/>
      </w:r>
    </w:p>
    <w:p w14:paraId="05E1F617" w14:textId="77777777" w:rsidR="00C13F18" w:rsidRDefault="00C13F18" w:rsidP="00BB708D">
      <w:r w:rsidRPr="00A30845">
        <w:t>Even those students from low-SES backgrounds who start school on track are more likely to fall behind after they start school</w:t>
      </w:r>
      <w:r w:rsidRPr="00284DB4">
        <w:t xml:space="preserve">. Looking at student progress over time in the Longitudinal Study of Australian Children, students from low-SES backgrounds were more likely to drift from early success in literacy and numeracy to be struggling in the middle years of primary school. </w:t>
      </w:r>
      <w:r>
        <w:t>I</w:t>
      </w:r>
      <w:r w:rsidRPr="00284DB4">
        <w:t xml:space="preserve">n the lowest </w:t>
      </w:r>
      <w:r>
        <w:t>SES quartile, 20.5</w:t>
      </w:r>
      <w:r w:rsidRPr="00284DB4">
        <w:t xml:space="preserve"> per cent of students drifted down over time, compared with </w:t>
      </w:r>
      <w:r>
        <w:t>6.5</w:t>
      </w:r>
      <w:r w:rsidRPr="00284DB4">
        <w:t xml:space="preserve"> per cent of students in the highest </w:t>
      </w:r>
      <w:r>
        <w:t>SES quartile</w:t>
      </w:r>
      <w:r w:rsidRPr="00284DB4">
        <w:t>.</w:t>
      </w:r>
      <w:r w:rsidRPr="00284DB4">
        <w:rPr>
          <w:vertAlign w:val="superscript"/>
        </w:rPr>
        <w:endnoteReference w:id="218"/>
      </w:r>
      <w:r w:rsidRPr="00284DB4">
        <w:t xml:space="preserve"> This reinforces the need for continuing monitoring and a </w:t>
      </w:r>
      <w:r>
        <w:t>m</w:t>
      </w:r>
      <w:r w:rsidRPr="009949E6">
        <w:t xml:space="preserve">ulti-tiered </w:t>
      </w:r>
      <w:r>
        <w:t>s</w:t>
      </w:r>
      <w:r w:rsidRPr="009949E6">
        <w:t xml:space="preserve">ystem of </w:t>
      </w:r>
      <w:r>
        <w:t>s</w:t>
      </w:r>
      <w:r w:rsidRPr="009949E6">
        <w:t>upports</w:t>
      </w:r>
      <w:r w:rsidRPr="00284DB4">
        <w:t xml:space="preserve"> (MTSS) model (recommended in Chapter 1) but also points to the fact that schools are not always serving the needs of this cohort of students.</w:t>
      </w:r>
    </w:p>
    <w:p w14:paraId="48AA8C00" w14:textId="2BE34687" w:rsidR="00C13F18" w:rsidRDefault="00C13F18" w:rsidP="008751DC">
      <w:pPr>
        <w:spacing w:after="0"/>
      </w:pPr>
      <w:r w:rsidRPr="00284DB4">
        <w:t xml:space="preserve">In addition to taking </w:t>
      </w:r>
      <w:r>
        <w:t xml:space="preserve">the </w:t>
      </w:r>
      <w:r w:rsidRPr="00284DB4">
        <w:t xml:space="preserve">national steps outlined throughout this </w:t>
      </w:r>
      <w:r>
        <w:t>Review</w:t>
      </w:r>
      <w:r w:rsidRPr="00284DB4">
        <w:t xml:space="preserve">, </w:t>
      </w:r>
      <w:r w:rsidRPr="00A30845">
        <w:t xml:space="preserve">governments should consider the targeted support </w:t>
      </w:r>
      <w:r w:rsidR="00C61D67" w:rsidRPr="00A30845">
        <w:t xml:space="preserve">needed </w:t>
      </w:r>
      <w:r w:rsidR="00850EDF" w:rsidRPr="00A30845">
        <w:t>t</w:t>
      </w:r>
      <w:r w:rsidR="0073414E" w:rsidRPr="00A30845">
        <w:t>hat</w:t>
      </w:r>
      <w:r w:rsidR="00850EDF" w:rsidRPr="00A30845">
        <w:t xml:space="preserve"> </w:t>
      </w:r>
      <w:r w:rsidR="009E4F23" w:rsidRPr="00A30845">
        <w:t>enable</w:t>
      </w:r>
      <w:r w:rsidR="0073414E" w:rsidRPr="00A30845">
        <w:t>s</w:t>
      </w:r>
      <w:r w:rsidRPr="00A30845">
        <w:t xml:space="preserve"> students from low-SES backgrounds to catch up, stay on track and reach their potential</w:t>
      </w:r>
      <w:r>
        <w:t>.</w:t>
      </w:r>
      <w:r w:rsidDel="4CA351E9">
        <w:t xml:space="preserve"> </w:t>
      </w:r>
      <w:r>
        <w:t xml:space="preserve">Governments should consider investment in reforms to implement supports for students from low-SES backgrounds </w:t>
      </w:r>
      <w:r w:rsidRPr="00284DB4">
        <w:t xml:space="preserve">as a matter of urgency. The need for governments to act is supported by findings from the </w:t>
      </w:r>
      <w:r w:rsidRPr="009E2EF5">
        <w:t>Review</w:t>
      </w:r>
      <w:r w:rsidRPr="00CA3C00">
        <w:t>’s</w:t>
      </w:r>
      <w:r w:rsidRPr="009E2EF5">
        <w:t xml:space="preserve"> </w:t>
      </w:r>
      <w:r w:rsidRPr="00CA3C00">
        <w:t>s</w:t>
      </w:r>
      <w:r w:rsidRPr="009E2EF5">
        <w:t>urvey</w:t>
      </w:r>
      <w:r>
        <w:t>,</w:t>
      </w:r>
      <w:r w:rsidRPr="00284DB4">
        <w:t xml:space="preserve"> in which teachers reported</w:t>
      </w:r>
      <w:r>
        <w:t xml:space="preserve"> </w:t>
      </w:r>
      <w:r w:rsidRPr="00284DB4">
        <w:t>more support to manage students with complex and diverse need</w:t>
      </w:r>
      <w:r>
        <w:t>s</w:t>
      </w:r>
      <w:r w:rsidRPr="00284DB4">
        <w:t xml:space="preserve"> as the </w:t>
      </w:r>
      <w:r w:rsidRPr="009E2EF5">
        <w:t>second highest</w:t>
      </w:r>
      <w:r w:rsidRPr="00284DB4">
        <w:t xml:space="preserve"> rated factor needed for lifting student outcomes (62.3 per cent).</w:t>
      </w:r>
      <w:r w:rsidRPr="00284DB4">
        <w:rPr>
          <w:vertAlign w:val="superscript"/>
        </w:rPr>
        <w:endnoteReference w:id="219"/>
      </w:r>
    </w:p>
    <w:p w14:paraId="51C9A5F4" w14:textId="77777777" w:rsidR="00C13F18" w:rsidRDefault="00C13F18" w:rsidP="00BB708D">
      <w:pPr>
        <w:spacing w:after="0" w:line="240" w:lineRule="auto"/>
      </w:pPr>
    </w:p>
    <w:tbl>
      <w:tblPr>
        <w:tblStyle w:val="GridTable4-Accent3"/>
        <w:tblW w:w="9026" w:type="dxa"/>
        <w:tblLook w:val="0400" w:firstRow="0" w:lastRow="0" w:firstColumn="0" w:lastColumn="0" w:noHBand="0" w:noVBand="1"/>
      </w:tblPr>
      <w:tblGrid>
        <w:gridCol w:w="9026"/>
      </w:tblGrid>
      <w:tr w:rsidR="00C13F18" w14:paraId="3E3055D0"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3FF06632" w14:textId="77777777" w:rsidR="00C13F18" w:rsidRPr="007F72CD" w:rsidRDefault="00C13F18">
            <w:pPr>
              <w:jc w:val="center"/>
              <w:rPr>
                <w:b/>
                <w:color w:val="000000" w:themeColor="text1"/>
                <w:u w:val="single"/>
              </w:rPr>
            </w:pPr>
            <w:r w:rsidRPr="007F72CD">
              <w:rPr>
                <w:b/>
                <w:color w:val="000000" w:themeColor="text1"/>
                <w:u w:val="single"/>
              </w:rPr>
              <w:t>FINDING 6</w:t>
            </w:r>
          </w:p>
          <w:p w14:paraId="048D5CDE" w14:textId="77777777" w:rsidR="00C13F18" w:rsidRPr="003107D5" w:rsidRDefault="00C13F18">
            <w:pPr>
              <w:rPr>
                <w:b/>
                <w:bCs/>
                <w:color w:val="000000" w:themeColor="text1"/>
              </w:rPr>
            </w:pPr>
            <w:r w:rsidRPr="003107D5">
              <w:rPr>
                <w:color w:val="000000" w:themeColor="text1"/>
              </w:rPr>
              <w:t>A range of out</w:t>
            </w:r>
            <w:r>
              <w:rPr>
                <w:color w:val="000000" w:themeColor="text1"/>
              </w:rPr>
              <w:t>-</w:t>
            </w:r>
            <w:r w:rsidRPr="003107D5">
              <w:rPr>
                <w:color w:val="000000" w:themeColor="text1"/>
              </w:rPr>
              <w:t>of</w:t>
            </w:r>
            <w:r>
              <w:rPr>
                <w:color w:val="000000" w:themeColor="text1"/>
              </w:rPr>
              <w:t>-</w:t>
            </w:r>
            <w:r w:rsidRPr="003107D5">
              <w:rPr>
                <w:color w:val="000000" w:themeColor="text1"/>
              </w:rPr>
              <w:t xml:space="preserve">school factors impact engagement, achievement and attainment for </w:t>
            </w:r>
            <w:r>
              <w:rPr>
                <w:color w:val="000000" w:themeColor="text1"/>
              </w:rPr>
              <w:t>all</w:t>
            </w:r>
            <w:r w:rsidRPr="003107D5">
              <w:rPr>
                <w:color w:val="000000" w:themeColor="text1"/>
              </w:rPr>
              <w:t xml:space="preserve"> students, and governments should consider </w:t>
            </w:r>
            <w:r>
              <w:rPr>
                <w:color w:val="000000" w:themeColor="text1"/>
              </w:rPr>
              <w:t>in particular</w:t>
            </w:r>
            <w:r w:rsidRPr="003107D5">
              <w:rPr>
                <w:color w:val="000000" w:themeColor="text1"/>
              </w:rPr>
              <w:t xml:space="preserve"> how to best support students from low </w:t>
            </w:r>
            <w:r>
              <w:rPr>
                <w:color w:val="000000" w:themeColor="text1"/>
              </w:rPr>
              <w:t>socio-economic status</w:t>
            </w:r>
            <w:r w:rsidRPr="003107D5">
              <w:rPr>
                <w:color w:val="000000" w:themeColor="text1"/>
              </w:rPr>
              <w:t xml:space="preserve"> backgrounds as part of the implementation of relevant reforms in the next Agreement.</w:t>
            </w:r>
          </w:p>
        </w:tc>
      </w:tr>
    </w:tbl>
    <w:p w14:paraId="5F58E9FF" w14:textId="77777777" w:rsidR="00C13F18" w:rsidRDefault="00C13F18" w:rsidP="00BB708D">
      <w:pPr>
        <w:spacing w:after="0" w:line="240" w:lineRule="auto"/>
      </w:pPr>
    </w:p>
    <w:p w14:paraId="6BC8597F" w14:textId="0E5DC893" w:rsidR="00C13F18" w:rsidRDefault="00C13F18" w:rsidP="008751DC">
      <w:pPr>
        <w:spacing w:after="0"/>
      </w:pPr>
      <w:r>
        <w:t>G</w:t>
      </w:r>
      <w:r w:rsidRPr="00B13F19">
        <w:t>overnments, school systems and approved authorities</w:t>
      </w:r>
      <w:r w:rsidRPr="00284DB4">
        <w:t xml:space="preserve"> should focus on how schools can improve outcomes for students from priority equity cohorts by looking at the strengths and potential of every student.</w:t>
      </w:r>
      <w:r w:rsidRPr="00284DB4">
        <w:rPr>
          <w:vertAlign w:val="superscript"/>
        </w:rPr>
        <w:endnoteReference w:id="220"/>
      </w:r>
      <w:r w:rsidRPr="00284DB4">
        <w:t xml:space="preserve"> One way to do this is for </w:t>
      </w:r>
      <w:r w:rsidRPr="00A30845">
        <w:t xml:space="preserve">governments to agree to a shared definition of equity in education in the next </w:t>
      </w:r>
      <w:r w:rsidRPr="00A30845" w:rsidDel="0089264C">
        <w:t>Agreement</w:t>
      </w:r>
      <w:r w:rsidRPr="00A30845">
        <w:t xml:space="preserve">. This definition could encompass the outcomes in the current NSRA – that is, ensuring equity in minimum or basic skills such as literacy and numeracy, and ensuing </w:t>
      </w:r>
      <w:r w:rsidRPr="00A30845">
        <w:lastRenderedPageBreak/>
        <w:t>equity in outcomes across students</w:t>
      </w:r>
      <w:r w:rsidRPr="00284DB4">
        <w:t>.</w:t>
      </w:r>
      <w:r w:rsidRPr="00284DB4">
        <w:rPr>
          <w:vertAlign w:val="superscript"/>
        </w:rPr>
        <w:endnoteReference w:id="221"/>
      </w:r>
      <w:r w:rsidRPr="1D8654F9">
        <w:rPr>
          <w:vertAlign w:val="superscript"/>
        </w:rPr>
        <w:t xml:space="preserve">  </w:t>
      </w:r>
      <w:r>
        <w:t xml:space="preserve">Accompanying this shared definition of equity should be an equity target that reports on both student attainment and student achievement. </w:t>
      </w:r>
    </w:p>
    <w:p w14:paraId="42DB9D8D" w14:textId="5305B5D2" w:rsidR="00C13F18" w:rsidRDefault="00C13F18" w:rsidP="1D8654F9">
      <w:pPr>
        <w:spacing w:after="0" w:line="240" w:lineRule="auto"/>
      </w:pPr>
    </w:p>
    <w:tbl>
      <w:tblPr>
        <w:tblStyle w:val="GridTable4-Accent3"/>
        <w:tblW w:w="9026" w:type="dxa"/>
        <w:tblLook w:val="0400" w:firstRow="0" w:lastRow="0" w:firstColumn="0" w:lastColumn="0" w:noHBand="0" w:noVBand="1"/>
      </w:tblPr>
      <w:tblGrid>
        <w:gridCol w:w="9026"/>
      </w:tblGrid>
      <w:tr w:rsidR="00C13F18" w14:paraId="6CDA57E7"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001E3D6C" w14:textId="77777777" w:rsidR="00C13F18" w:rsidRPr="007F72CD" w:rsidRDefault="00C13F18">
            <w:pPr>
              <w:jc w:val="center"/>
              <w:rPr>
                <w:b/>
                <w:color w:val="000000" w:themeColor="text1"/>
                <w:u w:val="single"/>
              </w:rPr>
            </w:pPr>
            <w:r w:rsidRPr="007F72CD">
              <w:rPr>
                <w:b/>
                <w:color w:val="000000" w:themeColor="text1"/>
                <w:u w:val="single"/>
              </w:rPr>
              <w:t>FINDING 7</w:t>
            </w:r>
          </w:p>
          <w:p w14:paraId="23271B72" w14:textId="77777777" w:rsidR="00C13F18" w:rsidRPr="00A15948" w:rsidRDefault="00C13F18">
            <w:pPr>
              <w:rPr>
                <w:b/>
                <w:bCs/>
                <w:color w:val="000000"/>
              </w:rPr>
            </w:pPr>
            <w:r w:rsidRPr="00A15948">
              <w:rPr>
                <w:color w:val="000000"/>
              </w:rPr>
              <w:t>All parties should agree on a shared definition of equity in education to be used in the next Agreement. For example, that definition could state that:</w:t>
            </w:r>
          </w:p>
          <w:p w14:paraId="2E54BBA2" w14:textId="77777777" w:rsidR="00C13F18" w:rsidRPr="00A15948" w:rsidRDefault="00C13F18" w:rsidP="00FA4F9F">
            <w:pPr>
              <w:pStyle w:val="ListParagraph"/>
              <w:numPr>
                <w:ilvl w:val="0"/>
                <w:numId w:val="12"/>
              </w:numPr>
              <w:rPr>
                <w:b/>
                <w:bCs/>
                <w:color w:val="000000"/>
              </w:rPr>
            </w:pPr>
            <w:r w:rsidRPr="00A15948">
              <w:rPr>
                <w:color w:val="000000"/>
              </w:rPr>
              <w:t xml:space="preserve">all students should achieve at least a minimum level of education that enables them to realise their talents and to be active, informed citizens, which in the Australian context means successfully completing </w:t>
            </w:r>
            <w:r w:rsidRPr="00A15948">
              <w:rPr>
                <w:rFonts w:ascii="Calibri" w:hAnsi="Calibri" w:cs="Calibri"/>
                <w:color w:val="000000"/>
              </w:rPr>
              <w:t>Year 12 or equivalent level of education, or a non-school qualification at Certificate III level or above</w:t>
            </w:r>
          </w:p>
          <w:p w14:paraId="03AF0834" w14:textId="77777777" w:rsidR="00C13F18" w:rsidRPr="00A00A4D" w:rsidRDefault="00C13F18" w:rsidP="00FA4F9F">
            <w:pPr>
              <w:pStyle w:val="ListParagraph"/>
              <w:numPr>
                <w:ilvl w:val="0"/>
                <w:numId w:val="12"/>
              </w:numPr>
            </w:pPr>
            <w:r w:rsidRPr="00A15948">
              <w:rPr>
                <w:color w:val="000000"/>
              </w:rPr>
              <w:t xml:space="preserve">students from different social groups achieve a similar level and range of outcomes, which means </w:t>
            </w:r>
            <w:r w:rsidRPr="00A15948">
              <w:rPr>
                <w:color w:val="000000"/>
                <w:lang w:val="en-GB"/>
              </w:rPr>
              <w:t>students in priority equity cohorts should achieve a similar average and similar distribution of outcomes to those of more advantaged students.</w:t>
            </w:r>
          </w:p>
        </w:tc>
      </w:tr>
    </w:tbl>
    <w:p w14:paraId="0F6B2EC9" w14:textId="77777777" w:rsidR="00C13F18" w:rsidRDefault="00C13F18" w:rsidP="00D83331">
      <w:pPr>
        <w:pStyle w:val="Heading4"/>
      </w:pPr>
      <w:bookmarkStart w:id="93" w:name="_Toc152855327"/>
      <w:r w:rsidRPr="00CE7992" w:rsidDel="00E43464">
        <w:t xml:space="preserve">2.2.2 </w:t>
      </w:r>
      <w:r w:rsidRPr="00CE7992">
        <w:t>Fully funding schools up to the Schooling Resource Standard is critical</w:t>
      </w:r>
      <w:bookmarkEnd w:id="93"/>
    </w:p>
    <w:p w14:paraId="1DEE7DDC" w14:textId="5B573186" w:rsidR="00C13F18" w:rsidRDefault="00C13F18" w:rsidP="00BB708D">
      <w:r w:rsidRPr="00A30845">
        <w:t>Currently, government schools in all jurisdictions except the Australian Capital Territory (ACT) are, on average, yet to be funded to 100 per cent of the SRS. In contrast, non-government schools in all jurisdictions except the Northe</w:t>
      </w:r>
      <w:r w:rsidR="00352A4B">
        <w:t>r</w:t>
      </w:r>
      <w:r w:rsidRPr="00A30845">
        <w:t>n Territory (NT) are, on average, funded at or above their full funding level</w:t>
      </w:r>
      <w:r>
        <w:t>.</w:t>
      </w:r>
      <w:r>
        <w:rPr>
          <w:rStyle w:val="EndnoteReference"/>
        </w:rPr>
        <w:endnoteReference w:id="222"/>
      </w:r>
      <w:r>
        <w:t xml:space="preserve"> </w:t>
      </w:r>
    </w:p>
    <w:p w14:paraId="2C5E810B" w14:textId="7D9A131E" w:rsidR="00C13F18" w:rsidRDefault="00C13F18" w:rsidP="00BB708D">
      <w:r>
        <w:t>The SRS is an estimate of how much total public funding a school needs to meet its students’ educational needs. It is made up of a base amount and up to six needs-based loadings and calculated by the Commonwealth Department of Education for each school every year. In 2023, the Commonwealth funded at least 20 per cent of each government school’s SRS and 80 per cent of each non-government school’s SRS. The NSRA bilateral agreements set out the minimum funding contributions jurisdictions are required make in order to receive Commonwealth funding.</w:t>
      </w:r>
      <w:r>
        <w:rPr>
          <w:rStyle w:val="EndnoteReference"/>
        </w:rPr>
        <w:endnoteReference w:id="223"/>
      </w:r>
    </w:p>
    <w:p w14:paraId="615F142C" w14:textId="7C4834A1" w:rsidR="00C13F18" w:rsidRDefault="00C13F18" w:rsidP="00BB708D">
      <w:r w:rsidRPr="00CE7992">
        <w:t xml:space="preserve">Many submissions identified the negative impacts of the failure to reach 100 per cent of the SRS on schools. This includes submissions from the Australian Education Union, Australian Council of State School Organisations and Save Our Schools. There is clear support for ensuring that </w:t>
      </w:r>
      <w:r>
        <w:t>all</w:t>
      </w:r>
      <w:r w:rsidRPr="00CE7992">
        <w:t xml:space="preserve"> schools are fully funded to 100 per cent of the SRS.</w:t>
      </w:r>
    </w:p>
    <w:p w14:paraId="1795BF1E" w14:textId="77777777" w:rsidR="00C13F18" w:rsidRDefault="00C13F18" w:rsidP="00BB708D">
      <w:r w:rsidRPr="00CE7992">
        <w:rPr>
          <w:noProof/>
        </w:rPr>
        <mc:AlternateContent>
          <mc:Choice Requires="wps">
            <w:drawing>
              <wp:inline distT="0" distB="0" distL="0" distR="0" wp14:anchorId="285F1767" wp14:editId="63118F93">
                <wp:extent cx="5575300" cy="1403985"/>
                <wp:effectExtent l="0" t="0" r="0" b="0"/>
                <wp:docPr id="1409316760" name="Text Box 14093167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75300" cy="1403985"/>
                        </a:xfrm>
                        <a:prstGeom prst="rect">
                          <a:avLst/>
                        </a:prstGeom>
                        <a:noFill/>
                        <a:ln w="9525">
                          <a:noFill/>
                          <a:miter lim="800000"/>
                          <a:headEnd/>
                          <a:tailEnd/>
                        </a:ln>
                      </wps:spPr>
                      <wps:txbx>
                        <w:txbxContent>
                          <w:p w14:paraId="7E28CF86" w14:textId="77777777" w:rsidR="00C13F18" w:rsidRPr="00922B40" w:rsidRDefault="00C13F18" w:rsidP="00BB708D">
                            <w:pPr>
                              <w:pBdr>
                                <w:top w:val="single" w:sz="24" w:space="6" w:color="3D8CAD" w:themeColor="accent1"/>
                                <w:bottom w:val="single" w:sz="24" w:space="8" w:color="3D8CAD" w:themeColor="accent1"/>
                              </w:pBdr>
                              <w:spacing w:after="0"/>
                              <w:jc w:val="center"/>
                              <w:rPr>
                                <w:i/>
                                <w:sz w:val="24"/>
                                <w:szCs w:val="24"/>
                              </w:rPr>
                            </w:pPr>
                            <w:r w:rsidRPr="002906F9">
                              <w:rPr>
                                <w:i/>
                                <w:color w:val="3D8CAD" w:themeColor="accent1"/>
                                <w:sz w:val="24"/>
                                <w:szCs w:val="24"/>
                              </w:rPr>
                              <w:t>Full funding of public schools is the only way to ensure that the teaching profession is properly supported to deliver high</w:t>
                            </w:r>
                            <w:r>
                              <w:rPr>
                                <w:i/>
                                <w:color w:val="3D8CAD" w:themeColor="accent1"/>
                                <w:sz w:val="24"/>
                                <w:szCs w:val="24"/>
                              </w:rPr>
                              <w:t>-</w:t>
                            </w:r>
                            <w:r w:rsidRPr="002906F9">
                              <w:rPr>
                                <w:i/>
                                <w:color w:val="3D8CAD" w:themeColor="accent1"/>
                                <w:sz w:val="24"/>
                                <w:szCs w:val="24"/>
                              </w:rPr>
                              <w:t>quality teaching and learning programs that ensure every child has the opportunity to succeed.</w:t>
                            </w:r>
                          </w:p>
                        </w:txbxContent>
                      </wps:txbx>
                      <wps:bodyPr rot="0" vert="horz" wrap="square" lIns="91440" tIns="45720" rIns="91440" bIns="45720" anchor="t" anchorCtr="0">
                        <a:spAutoFit/>
                      </wps:bodyPr>
                    </wps:wsp>
                  </a:graphicData>
                </a:graphic>
              </wp:inline>
            </w:drawing>
          </mc:Choice>
          <mc:Fallback>
            <w:pict>
              <v:shape w14:anchorId="285F1767" id="Text Box 1409316760" o:spid="_x0000_s1040" type="#_x0000_t202" style="width:439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yNn/gEAANYDAAAOAAAAZHJzL2Uyb0RvYy54bWysU11v2yAUfZ+0/4B4X+yk8ZpYcaquXaZJ&#10;3YfU7gdgjGM04DIgsbNfvwt202h7q+YHBFzfc+8597C5GbQiR+G8BFPR+SynRBgOjTT7iv542r1b&#10;UeIDMw1TYERFT8LTm+3bN5velmIBHahGOIIgxpe9rWgXgi2zzPNOaOZnYIXBYAtOs4BHt88ax3pE&#10;1ypb5Pn7rAfXWAdceI+392OQbhN+2woevrWtF4GoimJvIa0urXVcs+2GlXvHbCf51AZ7RReaSYNF&#10;z1D3LDBycPIfKC25Aw9tmHHQGbSt5CJxQDbz/C82jx2zInFBcbw9y+T/Hyz/eny03x0JwwcYcICJ&#10;hLcPwH96YuCuY2Yvbp2DvhOswcLzKFnWW19OqVFqX/oIUvdfoMEhs0OABDS0TkdVkCdBdBzA6Sy6&#10;GALheFkU18VVjiGOsfkyv1qvilSDlc/p1vnwSYAmcVNRh1NN8Oz44ENsh5XPv8RqBnZSqTRZZUhf&#10;0XWxKFLCRUTLgMZTUld0lcdvtEJk+dE0KTkwqcY9FlBmoh2ZjpzDUA9ENrHrmBxlqKE5oRAORqPh&#10;w8BNB+43JT2arKL+14E5QYn6bFDM9Xy5jK5Mh2VxvcCDu4zUlxFmOEJVNFAybu9CcnLk7O0tir6T&#10;SY6XTqae0TxJpcno0Z2X5/TXy3Pc/gEAAP//AwBQSwMEFAAGAAgAAAAhAGDTg87ZAAAABQEAAA8A&#10;AABkcnMvZG93bnJldi54bWxMj09Lw0AQxe+C32EZwZvdJKCGmE0p/oEevNjG+zQ7JsHsbMhum/Tb&#10;d/SilwePN7z3m3K9uEGdaAq9ZwPpKgFF3Hjbc2ug3r/d5aBCRLY4eCYDZwqwrq6vSiysn/mDTrvY&#10;KinhUKCBLsax0Do0HTkMKz8SS/blJ4dR7NRqO+Es5W7QWZI8aIc9y0KHIz131Hzvjs5AjHaTnutX&#10;F7afy/vL3CXNPdbG3N4smydQkZb4dww/+IIOlTAd/JFtUIMBeST+qmT5Yy72YCDL0hR0Ver/9NUF&#10;AAD//wMAUEsBAi0AFAAGAAgAAAAhALaDOJL+AAAA4QEAABMAAAAAAAAAAAAAAAAAAAAAAFtDb250&#10;ZW50X1R5cGVzXS54bWxQSwECLQAUAAYACAAAACEAOP0h/9YAAACUAQAACwAAAAAAAAAAAAAAAAAv&#10;AQAAX3JlbHMvLnJlbHNQSwECLQAUAAYACAAAACEAbGMjZ/4BAADWAwAADgAAAAAAAAAAAAAAAAAu&#10;AgAAZHJzL2Uyb0RvYy54bWxQSwECLQAUAAYACAAAACEAYNODztkAAAAFAQAADwAAAAAAAAAAAAAA&#10;AABYBAAAZHJzL2Rvd25yZXYueG1sUEsFBgAAAAAEAAQA8wAAAF4FAAAAAA==&#10;" filled="f" stroked="f">
                <v:textbox style="mso-fit-shape-to-text:t">
                  <w:txbxContent>
                    <w:p w14:paraId="7E28CF86" w14:textId="77777777" w:rsidR="00C13F18" w:rsidRPr="00922B40" w:rsidRDefault="00C13F18" w:rsidP="00BB708D">
                      <w:pPr>
                        <w:pBdr>
                          <w:top w:val="single" w:sz="24" w:space="6" w:color="3D8CAD" w:themeColor="accent1"/>
                          <w:bottom w:val="single" w:sz="24" w:space="8" w:color="3D8CAD" w:themeColor="accent1"/>
                        </w:pBdr>
                        <w:spacing w:after="0"/>
                        <w:jc w:val="center"/>
                        <w:rPr>
                          <w:i/>
                          <w:sz w:val="24"/>
                          <w:szCs w:val="24"/>
                        </w:rPr>
                      </w:pPr>
                      <w:r w:rsidRPr="002906F9">
                        <w:rPr>
                          <w:i/>
                          <w:color w:val="3D8CAD" w:themeColor="accent1"/>
                          <w:sz w:val="24"/>
                          <w:szCs w:val="24"/>
                        </w:rPr>
                        <w:t>Full funding of public schools is the only way to ensure that the teaching profession is properly supported to deliver high</w:t>
                      </w:r>
                      <w:r>
                        <w:rPr>
                          <w:i/>
                          <w:color w:val="3D8CAD" w:themeColor="accent1"/>
                          <w:sz w:val="24"/>
                          <w:szCs w:val="24"/>
                        </w:rPr>
                        <w:t>-</w:t>
                      </w:r>
                      <w:r w:rsidRPr="002906F9">
                        <w:rPr>
                          <w:i/>
                          <w:color w:val="3D8CAD" w:themeColor="accent1"/>
                          <w:sz w:val="24"/>
                          <w:szCs w:val="24"/>
                        </w:rPr>
                        <w:t>quality teaching and learning programs that ensure every child has the opportunity to succeed.</w:t>
                      </w:r>
                    </w:p>
                  </w:txbxContent>
                </v:textbox>
                <w10:anchorlock/>
              </v:shape>
            </w:pict>
          </mc:Fallback>
        </mc:AlternateContent>
      </w:r>
    </w:p>
    <w:p w14:paraId="66D1A149" w14:textId="77777777" w:rsidR="00C13F18" w:rsidRDefault="00C13F18" w:rsidP="00BB708D">
      <w:pPr>
        <w:jc w:val="right"/>
      </w:pPr>
      <w:r w:rsidRPr="00CE7992">
        <w:rPr>
          <w:i/>
          <w:color w:val="3D8CAD" w:themeColor="accent1"/>
          <w:sz w:val="24"/>
          <w:szCs w:val="24"/>
        </w:rPr>
        <w:t>Australian Education Union</w:t>
      </w:r>
    </w:p>
    <w:p w14:paraId="132560FD" w14:textId="5AEE009C" w:rsidR="00C13F18" w:rsidRDefault="00C13F18" w:rsidP="00BB708D">
      <w:r w:rsidRPr="00A30845">
        <w:t>The fact that inequality in funding persists – and is predicted to persist in nearly every jurisdiction – is an issue that requires urgent action.</w:t>
      </w:r>
      <w:r w:rsidRPr="00CE7992">
        <w:t xml:space="preserve"> </w:t>
      </w:r>
      <w:r w:rsidRPr="00A30845">
        <w:t>The issue of funding gaps is particularly acute in the NT, which has a socio</w:t>
      </w:r>
      <w:r w:rsidRPr="00A30845">
        <w:noBreakHyphen/>
        <w:t>economically diverse population and geographic context.</w:t>
      </w:r>
      <w:r w:rsidRPr="00CE7992">
        <w:t xml:space="preserve"> The Australian Government has provided additional transition support to the NT for distribution to individual government schools since 2018, but significant </w:t>
      </w:r>
      <w:r w:rsidRPr="00D76249">
        <w:t>funding gaps persist compared with the SRS</w:t>
      </w:r>
      <w:r w:rsidRPr="00CE7992">
        <w:t>.</w:t>
      </w:r>
      <w:r w:rsidRPr="00CE7992">
        <w:rPr>
          <w:vertAlign w:val="superscript"/>
        </w:rPr>
        <w:endnoteReference w:id="224"/>
      </w:r>
      <w:r w:rsidRPr="00CE7992">
        <w:t xml:space="preserve"> At present, NT </w:t>
      </w:r>
      <w:r>
        <w:lastRenderedPageBreak/>
        <w:t>g</w:t>
      </w:r>
      <w:r w:rsidRPr="00CE7992">
        <w:t xml:space="preserve">overnment schools will only reach 80.5 per cent of the SRS in 2023 (see Figure </w:t>
      </w:r>
      <w:r>
        <w:t>9</w:t>
      </w:r>
      <w:r w:rsidRPr="00CE7992">
        <w:t>) and the NT Government has not made any commitments to increase its funding shares further.</w:t>
      </w:r>
    </w:p>
    <w:p w14:paraId="1C0679DE" w14:textId="77777777" w:rsidR="00C13F18" w:rsidRDefault="00C13F18" w:rsidP="00485F51">
      <w:pPr>
        <w:pStyle w:val="Caption"/>
      </w:pPr>
      <w:r w:rsidRPr="00CE7992">
        <w:t>Figure</w:t>
      </w:r>
      <w:r>
        <w:t xml:space="preserve"> 9</w:t>
      </w:r>
      <w:r w:rsidRPr="00CE7992">
        <w:t xml:space="preserve">: Share of funding for government schools from the Australian and </w:t>
      </w:r>
      <w:r>
        <w:t>s</w:t>
      </w:r>
      <w:r w:rsidRPr="00CE7992">
        <w:t xml:space="preserve">tate and </w:t>
      </w:r>
      <w:r>
        <w:t>t</w:t>
      </w:r>
      <w:r w:rsidRPr="00CE7992">
        <w:t xml:space="preserve">erritory </w:t>
      </w:r>
      <w:r>
        <w:t>g</w:t>
      </w:r>
      <w:r w:rsidRPr="00CE7992">
        <w:t>overnments up to the School</w:t>
      </w:r>
      <w:r>
        <w:t>ing</w:t>
      </w:r>
      <w:r w:rsidRPr="00CE7992">
        <w:t xml:space="preserve"> Resourc</w:t>
      </w:r>
      <w:r>
        <w:t>e</w:t>
      </w:r>
      <w:r w:rsidRPr="00CE7992">
        <w:t xml:space="preserve"> Standard (2018–2023)</w:t>
      </w:r>
    </w:p>
    <w:p w14:paraId="3F7DF6B7" w14:textId="25E3E57E" w:rsidR="00C13F18" w:rsidRDefault="00E953CC" w:rsidP="00BB708D">
      <w:pPr>
        <w:keepNext/>
        <w:keepLines/>
        <w:spacing w:after="0" w:line="240" w:lineRule="auto"/>
        <w:rPr>
          <w:sz w:val="20"/>
          <w:szCs w:val="20"/>
        </w:rPr>
      </w:pPr>
      <w:r>
        <w:rPr>
          <w:noProof/>
        </w:rPr>
        <w:drawing>
          <wp:inline distT="0" distB="0" distL="0" distR="0" wp14:anchorId="5FD53C3F" wp14:editId="7DCA24F7">
            <wp:extent cx="5731200" cy="2498215"/>
            <wp:effectExtent l="0" t="0" r="0" b="0"/>
            <wp:docPr id="1812278054" name="Picture 1812278054" descr="Stacked column graph of funding contributions up to the Schooling Resource Standard from the Australian Government and Sate and Territory governments for government schools in each jurisdiction from 2018 to 2023. The graph shows that in 2023, the ACT was the only jurisdiction to reach 100% and the NT was the furthest from reaching 100%.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2278054" name="Graphic 1" descr="Stacked column graph of funding contributions up to the Schooling Resource Standard from the Australian Government and Sate and Territory governments for government schools in each jurisdiction from 2018 to 2023. The graph shows that in 2023, the ACT was the only jurisdiction to reach 100% and the NT was the furthest from reaching 100%. "/>
                    <pic:cNvPicPr/>
                  </pic:nvPicPr>
                  <pic:blipFill>
                    <a:blip r:embed="rId45">
                      <a:extLst>
                        <a:ext uri="{96DAC541-7B7A-43D3-8B79-37D633B846F1}">
                          <asvg:svgBlip xmlns:asvg="http://schemas.microsoft.com/office/drawing/2016/SVG/main" r:embed="rId46"/>
                        </a:ext>
                      </a:extLst>
                    </a:blip>
                    <a:stretch>
                      <a:fillRect/>
                    </a:stretch>
                  </pic:blipFill>
                  <pic:spPr>
                    <a:xfrm>
                      <a:off x="0" y="0"/>
                      <a:ext cx="5731200" cy="2498215"/>
                    </a:xfrm>
                    <a:prstGeom prst="rect">
                      <a:avLst/>
                    </a:prstGeom>
                  </pic:spPr>
                </pic:pic>
              </a:graphicData>
            </a:graphic>
          </wp:inline>
        </w:drawing>
      </w:r>
    </w:p>
    <w:p w14:paraId="5E6EA5BE" w14:textId="740296E7" w:rsidR="00C13F18" w:rsidRDefault="00C13F18" w:rsidP="00BB708D">
      <w:pPr>
        <w:pStyle w:val="Source"/>
      </w:pPr>
      <w:r w:rsidRPr="00CE7992">
        <w:t xml:space="preserve">Source: Department of Education (2023) Internal analysis of </w:t>
      </w:r>
      <w:r>
        <w:t xml:space="preserve">agreed </w:t>
      </w:r>
      <w:r w:rsidRPr="00CE7992">
        <w:t xml:space="preserve">government </w:t>
      </w:r>
      <w:r>
        <w:t>funding</w:t>
      </w:r>
      <w:r w:rsidRPr="00CE7992">
        <w:t xml:space="preserve"> </w:t>
      </w:r>
      <w:r>
        <w:t>for</w:t>
      </w:r>
      <w:r w:rsidRPr="00CE7992">
        <w:t xml:space="preserve"> government schools 2018</w:t>
      </w:r>
      <w:r>
        <w:t>–</w:t>
      </w:r>
      <w:r w:rsidRPr="00CE7992">
        <w:t>2023</w:t>
      </w:r>
      <w:r>
        <w:t>,</w:t>
      </w:r>
      <w:r w:rsidRPr="00D37047">
        <w:t xml:space="preserve"> </w:t>
      </w:r>
      <w:r>
        <w:t xml:space="preserve">Department of Education, </w:t>
      </w:r>
      <w:r w:rsidRPr="00CE7992">
        <w:t>Australian Government.</w:t>
      </w:r>
    </w:p>
    <w:p w14:paraId="55D94D01" w14:textId="77777777" w:rsidR="00C13F18" w:rsidRDefault="00C13F18" w:rsidP="00BB708D">
      <w:r w:rsidRPr="00CE7992">
        <w:t>The NT Government’s submission identified the challenges of providing a quality education across a highly regional and remote environment with a diverse student population. Panel members visited schools across the NT and observed first</w:t>
      </w:r>
      <w:r w:rsidRPr="00CE7992">
        <w:noBreakHyphen/>
        <w:t xml:space="preserve">hand successful initiatives in many schools but also the challenges that some schools and communities face in providing an equitable and culturally responsive school experience. The consistent issues </w:t>
      </w:r>
      <w:r>
        <w:t>identified</w:t>
      </w:r>
      <w:r w:rsidRPr="00CE7992">
        <w:t xml:space="preserve"> were insufficient funding and a lack of qualified personnel.</w:t>
      </w:r>
    </w:p>
    <w:p w14:paraId="0C6BF72F" w14:textId="7AAF745D" w:rsidR="00C13F18" w:rsidRDefault="00C13F18" w:rsidP="00BB708D">
      <w:r w:rsidRPr="00CE7992">
        <w:t xml:space="preserve">Funding challenges are complex. One driver is the NT’s ‘effective enrolment’ formula for allocating school funding </w:t>
      </w:r>
      <w:r>
        <w:t>which</w:t>
      </w:r>
      <w:r w:rsidRPr="00CE7992">
        <w:t xml:space="preserve"> combines school enrolment data and attendance data (an average of the two highest non-consecutive weeks in each term over one year). </w:t>
      </w:r>
      <w:r>
        <w:t>In 2022, t</w:t>
      </w:r>
      <w:r w:rsidRPr="00CE7992">
        <w:t>he NT Government commissioned Deloitte Access Economics to review this policy</w:t>
      </w:r>
      <w:r>
        <w:t>.</w:t>
      </w:r>
      <w:r w:rsidRPr="00CE7992">
        <w:t xml:space="preserve"> </w:t>
      </w:r>
      <w:r>
        <w:t>The review found</w:t>
      </w:r>
      <w:r w:rsidRPr="00CE7992">
        <w:t xml:space="preserve"> that effective enrolment does not align with school resourcing needs as it provides insufficient support to schools with high educational needs and low or fluctuating attendance.</w:t>
      </w:r>
      <w:r w:rsidRPr="00CE7992">
        <w:rPr>
          <w:vertAlign w:val="superscript"/>
        </w:rPr>
        <w:endnoteReference w:id="225"/>
      </w:r>
    </w:p>
    <w:p w14:paraId="24F6750E" w14:textId="30566432" w:rsidR="00C13F18" w:rsidRDefault="00C13F18" w:rsidP="00BB708D">
      <w:r w:rsidRPr="00CE7992">
        <w:t xml:space="preserve">The Panel notes that the NT Government has accepted all the recommendations of the Deloitte Access Economics </w:t>
      </w:r>
      <w:r>
        <w:t>review</w:t>
      </w:r>
      <w:r w:rsidRPr="00CE7992">
        <w:t xml:space="preserve"> and committed to move away from effective enrolment as part of a broader school funding reform package.</w:t>
      </w:r>
      <w:r w:rsidRPr="00CE7992">
        <w:rPr>
          <w:vertAlign w:val="superscript"/>
        </w:rPr>
        <w:endnoteReference w:id="226"/>
      </w:r>
      <w:r w:rsidRPr="00CE7992">
        <w:t xml:space="preserve"> The Panel considers that the NT must accelerate action on this commitment, and that the Commonwealth should assist the NT to do so.</w:t>
      </w:r>
    </w:p>
    <w:p w14:paraId="1DF56FA8" w14:textId="77777777" w:rsidR="00C13F18" w:rsidRDefault="00C13F18" w:rsidP="00BB708D">
      <w:pPr>
        <w:spacing w:after="160"/>
      </w:pPr>
      <w:r w:rsidRPr="00CE7992">
        <w:t>Many of the schools visited by the Panel in the NT predomina</w:t>
      </w:r>
      <w:r>
        <w:t>n</w:t>
      </w:r>
      <w:r w:rsidRPr="00CE7992">
        <w:t xml:space="preserve">tly serve First Nations students and remote communities. Significant resources often </w:t>
      </w:r>
      <w:r>
        <w:t>go</w:t>
      </w:r>
      <w:r w:rsidRPr="00CE7992">
        <w:t xml:space="preserve"> into supporting attendance and meeting the staff</w:t>
      </w:r>
      <w:r w:rsidRPr="00CE7992">
        <w:noBreakHyphen/>
        <w:t>intensive needs of students</w:t>
      </w:r>
      <w:r>
        <w:t xml:space="preserve"> at these schools</w:t>
      </w:r>
      <w:r w:rsidRPr="00CE7992">
        <w:t xml:space="preserve">. Workforce challenges become more acute as remoteness and community complexity increase. </w:t>
      </w:r>
      <w:r>
        <w:t>T</w:t>
      </w:r>
      <w:r w:rsidRPr="00CE7992">
        <w:t>he importance of attracting highly</w:t>
      </w:r>
      <w:r w:rsidRPr="00CE7992" w:rsidDel="00834C96">
        <w:noBreakHyphen/>
      </w:r>
      <w:r w:rsidRPr="00CE7992">
        <w:t xml:space="preserve">skilled staff to schools with high proportions of </w:t>
      </w:r>
      <w:r w:rsidRPr="00D76249">
        <w:t>students</w:t>
      </w:r>
      <w:r w:rsidRPr="00CE7992">
        <w:t xml:space="preserve"> </w:t>
      </w:r>
      <w:r>
        <w:t>from priority equity cohorts</w:t>
      </w:r>
      <w:r w:rsidRPr="00CE7992">
        <w:t xml:space="preserve"> is discussed further on in this </w:t>
      </w:r>
      <w:r w:rsidRPr="00CE7992" w:rsidDel="00834C96">
        <w:t>C</w:t>
      </w:r>
      <w:r w:rsidRPr="00CE7992">
        <w:t>hapter and</w:t>
      </w:r>
      <w:r>
        <w:t xml:space="preserve"> in</w:t>
      </w:r>
      <w:r w:rsidRPr="00CE7992">
        <w:t xml:space="preserve"> Chapter</w:t>
      </w:r>
      <w:r>
        <w:t> </w:t>
      </w:r>
      <w:r w:rsidRPr="00CE7992">
        <w:t>4</w:t>
      </w:r>
      <w:r>
        <w:t>.</w:t>
      </w:r>
      <w:r w:rsidRPr="00CE7992">
        <w:t xml:space="preserve"> </w:t>
      </w:r>
      <w:r w:rsidRPr="00A30845">
        <w:t>The Panel considers that supporting the NT to reach 100 per cent of its SRS as soon as possible is key to ensuring that resources are not a constraint</w:t>
      </w:r>
      <w:r w:rsidRPr="00CE7992">
        <w:t>.</w:t>
      </w:r>
    </w:p>
    <w:p w14:paraId="6BC94424" w14:textId="77777777" w:rsidR="00C13F18" w:rsidRPr="00CE7992" w:rsidRDefault="00C13F18" w:rsidP="00BB708D">
      <w:pPr>
        <w:spacing w:after="160"/>
      </w:pPr>
      <w:r w:rsidRPr="00CE7992">
        <w:lastRenderedPageBreak/>
        <w:t>However, more funding is not a panacea. How the funds are spent is arguably more important. Changes in the use of existing funding may be required to close the gaps in achievement and attainment for students from equity cohorts. For example, while the ACT is at full funding, some ACT students continue to need additional support to meet proficiency levels. This is not unexpected given that increased funding is necessary but alone not sufficient to improve outcomes, and</w:t>
      </w:r>
      <w:r>
        <w:t xml:space="preserve"> that</w:t>
      </w:r>
      <w:r w:rsidRPr="00CE7992">
        <w:t xml:space="preserve"> there are many out-of-school factors which influence learning.</w:t>
      </w:r>
      <w:r w:rsidRPr="00CE7992">
        <w:rPr>
          <w:vertAlign w:val="superscript"/>
        </w:rPr>
        <w:endnoteReference w:id="227"/>
      </w:r>
    </w:p>
    <w:tbl>
      <w:tblPr>
        <w:tblStyle w:val="GridTable4-Accent3"/>
        <w:tblW w:w="5000" w:type="pct"/>
        <w:tblLook w:val="0400" w:firstRow="0" w:lastRow="0" w:firstColumn="0" w:lastColumn="0" w:noHBand="0" w:noVBand="1"/>
      </w:tblPr>
      <w:tblGrid>
        <w:gridCol w:w="8996"/>
      </w:tblGrid>
      <w:tr w:rsidR="00C13F18" w14:paraId="09AC5A28"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0" w:type="pct"/>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2347F731" w14:textId="77777777" w:rsidR="00C13F18" w:rsidRPr="007F72CD" w:rsidRDefault="00C13F18">
            <w:pPr>
              <w:jc w:val="center"/>
              <w:rPr>
                <w:b/>
                <w:color w:val="000000" w:themeColor="text1"/>
                <w:u w:val="single"/>
              </w:rPr>
            </w:pPr>
            <w:r w:rsidRPr="007F72CD">
              <w:rPr>
                <w:b/>
                <w:color w:val="000000" w:themeColor="text1"/>
                <w:u w:val="single"/>
              </w:rPr>
              <w:t>FINDING 8</w:t>
            </w:r>
          </w:p>
          <w:p w14:paraId="1AE2CBAD" w14:textId="3DFC2952" w:rsidR="00C13F18" w:rsidRPr="00A15948" w:rsidRDefault="00C13F18">
            <w:pPr>
              <w:rPr>
                <w:b/>
                <w:bCs/>
                <w:color w:val="000000" w:themeColor="text1"/>
              </w:rPr>
            </w:pPr>
            <w:r w:rsidRPr="00A15948">
              <w:rPr>
                <w:color w:val="000000"/>
              </w:rPr>
              <w:t>All jurisdictions need to take action to deliver commitments on the Schooling Resource Standard (SRS) and ensure full funding of schools as soon as possible. In particular, the Panel notes the special circumstances of the Northern Territory, which may require additional support to reach 100 per cent of its SRS</w:t>
            </w:r>
            <w:r w:rsidRPr="00A15948">
              <w:rPr>
                <w:color w:val="000000" w:themeColor="text1"/>
              </w:rPr>
              <w:t xml:space="preserve">. </w:t>
            </w:r>
          </w:p>
        </w:tc>
      </w:tr>
    </w:tbl>
    <w:p w14:paraId="357E2196" w14:textId="77777777" w:rsidR="00C13F18" w:rsidRDefault="00C13F18" w:rsidP="00957302">
      <w:pPr>
        <w:spacing w:before="240"/>
      </w:pPr>
      <w:r w:rsidRPr="00CE7992">
        <w:t>Many stakeholders also raised the</w:t>
      </w:r>
      <w:r>
        <w:t xml:space="preserve"> issue of</w:t>
      </w:r>
      <w:r w:rsidRPr="00CE7992">
        <w:t xml:space="preserve"> gaps in resourcing between government and non</w:t>
      </w:r>
      <w:r w:rsidRPr="00CE7992">
        <w:noBreakHyphen/>
        <w:t>government schools, and the perception that resourcing is aligned to the quality of education. This incentivises families with the means to do so to choose non</w:t>
      </w:r>
      <w:r w:rsidRPr="00CE7992">
        <w:noBreakHyphen/>
        <w:t>government schools. As will be explored in the next sections, this has led to a socio</w:t>
      </w:r>
      <w:r w:rsidRPr="00CE7992">
        <w:noBreakHyphen/>
        <w:t xml:space="preserve">economic divide across Australia’s schools which has many negative impacts on student outcomes, but it is also relevant to a discussion of funding. </w:t>
      </w:r>
      <w:r w:rsidRPr="00A30845">
        <w:t>The call to action around reaching full funding for government schools – across all jurisdictions – is all the more urgent because of the full funding arrangements that already exist in the non</w:t>
      </w:r>
      <w:r w:rsidRPr="00A30845">
        <w:noBreakHyphen/>
        <w:t>government sector</w:t>
      </w:r>
      <w:r w:rsidRPr="00CE7992">
        <w:t>.</w:t>
      </w:r>
    </w:p>
    <w:p w14:paraId="42DB523B" w14:textId="77777777" w:rsidR="00C13F18" w:rsidRDefault="00C13F18" w:rsidP="00D83331">
      <w:pPr>
        <w:pStyle w:val="Heading4"/>
        <w:rPr>
          <w:sz w:val="24"/>
          <w:szCs w:val="24"/>
        </w:rPr>
      </w:pPr>
      <w:bookmarkStart w:id="94" w:name="_Toc152855328"/>
      <w:r w:rsidRPr="008478C0" w:rsidDel="00E43464">
        <w:t xml:space="preserve">2.2.3 </w:t>
      </w:r>
      <w:r w:rsidRPr="008478C0">
        <w:t>Increasing the socio-educational diversity across Australian schools would improve outcomes for those most at risk of falling behind</w:t>
      </w:r>
      <w:bookmarkEnd w:id="94"/>
    </w:p>
    <w:p w14:paraId="72EE79FF" w14:textId="12396366" w:rsidR="00C13F18" w:rsidRDefault="00C13F18" w:rsidP="00BB708D">
      <w:pPr>
        <w:pStyle w:val="Heading5"/>
      </w:pPr>
      <w:r w:rsidRPr="008478C0">
        <w:t>Concentration</w:t>
      </w:r>
      <w:r w:rsidR="007D5B4F">
        <w:t>s</w:t>
      </w:r>
      <w:r w:rsidRPr="008478C0">
        <w:t xml:space="preserve"> of socio-educational disadvantage in government schools is increasing</w:t>
      </w:r>
    </w:p>
    <w:p w14:paraId="41CB204D" w14:textId="0DCA14B2" w:rsidR="00C13F18" w:rsidRDefault="00C13F18" w:rsidP="00BB708D">
      <w:r w:rsidRPr="008478C0">
        <w:t xml:space="preserve">Beyond being places of academic learning, </w:t>
      </w:r>
      <w:r>
        <w:t>schools</w:t>
      </w:r>
      <w:r w:rsidRPr="008478C0">
        <w:t xml:space="preserve"> are universal community-based touchpoints </w:t>
      </w:r>
      <w:r>
        <w:t>which</w:t>
      </w:r>
      <w:r w:rsidRPr="008478C0">
        <w:t xml:space="preserve"> bring together people from many different backgrounds. The system’s ability to </w:t>
      </w:r>
      <w:r>
        <w:t>realise</w:t>
      </w:r>
      <w:r w:rsidRPr="008478C0">
        <w:t xml:space="preserve"> the goals of </w:t>
      </w:r>
      <w:r w:rsidRPr="008478C0">
        <w:rPr>
          <w:i/>
          <w:iCs/>
        </w:rPr>
        <w:t>Mparntwe</w:t>
      </w:r>
      <w:r w:rsidRPr="008478C0">
        <w:t xml:space="preserve">, including </w:t>
      </w:r>
      <w:r>
        <w:t>for students to have</w:t>
      </w:r>
      <w:r w:rsidRPr="008478C0">
        <w:t xml:space="preserve"> the capacity to relate to others, prepare for </w:t>
      </w:r>
      <w:r>
        <w:t>being</w:t>
      </w:r>
      <w:r w:rsidRPr="008478C0">
        <w:t xml:space="preserve"> community and workforce members, and understand their role as global citizens, is highly dependent on schools being sites of diversity.</w:t>
      </w:r>
    </w:p>
    <w:p w14:paraId="28A2FCC5" w14:textId="2D8E9F64" w:rsidR="00C13F18" w:rsidRDefault="00C13F18" w:rsidP="00BB708D">
      <w:r w:rsidRPr="008478C0">
        <w:t>When diversity is absent, and particularly when students from highly</w:t>
      </w:r>
      <w:r w:rsidRPr="008478C0" w:rsidDel="00834C96">
        <w:t>-</w:t>
      </w:r>
      <w:r w:rsidRPr="008478C0">
        <w:t>advantaged or highly</w:t>
      </w:r>
      <w:r w:rsidRPr="008478C0" w:rsidDel="00834C96">
        <w:noBreakHyphen/>
      </w:r>
      <w:r w:rsidRPr="008478C0">
        <w:t xml:space="preserve">disadvantaged backgrounds are concentrated into schools, students have limited opportunities to learn with and from people who are different to them. Schools with concentrations such as this are said to be ‘residualised’. This can be defined as schools where </w:t>
      </w:r>
      <w:r w:rsidRPr="008478C0">
        <w:rPr>
          <w:rFonts w:ascii="Calibri" w:eastAsia="Calibri" w:hAnsi="Calibri" w:cs="Calibri"/>
        </w:rPr>
        <w:t>50 per cent or more of students are in the lowest or highest Index of Community Socio-</w:t>
      </w:r>
      <w:r>
        <w:rPr>
          <w:rFonts w:ascii="Calibri" w:eastAsia="Calibri" w:hAnsi="Calibri" w:cs="Calibri"/>
        </w:rPr>
        <w:t>E</w:t>
      </w:r>
      <w:r w:rsidRPr="008478C0">
        <w:rPr>
          <w:rFonts w:ascii="Calibri" w:eastAsia="Calibri" w:hAnsi="Calibri" w:cs="Calibri"/>
        </w:rPr>
        <w:t>ducational Advantage (ICSEA) quartile.</w:t>
      </w:r>
      <w:r w:rsidRPr="008478C0">
        <w:t xml:space="preserve"> Residualisation entrench</w:t>
      </w:r>
      <w:r>
        <w:t>es</w:t>
      </w:r>
      <w:r w:rsidRPr="008478C0">
        <w:t xml:space="preserve"> social divides and fragmentation</w:t>
      </w:r>
      <w:r>
        <w:t xml:space="preserve"> and widens gaps in outcomes and opportunities between different groups of students</w:t>
      </w:r>
      <w:r w:rsidRPr="008478C0">
        <w:t>.</w:t>
      </w:r>
      <w:r w:rsidRPr="008478C0">
        <w:rPr>
          <w:vertAlign w:val="superscript"/>
        </w:rPr>
        <w:endnoteReference w:id="228"/>
      </w:r>
    </w:p>
    <w:p w14:paraId="0FC7E065" w14:textId="77777777" w:rsidR="00C13F18" w:rsidRDefault="00C13F18" w:rsidP="00BB708D">
      <w:pPr>
        <w:rPr>
          <w:rFonts w:ascii="Calibri" w:eastAsia="Calibri" w:hAnsi="Calibri" w:cs="Calibri"/>
        </w:rPr>
      </w:pPr>
      <w:r w:rsidRPr="00A30845">
        <w:rPr>
          <w:rFonts w:ascii="Calibri" w:eastAsia="Calibri" w:hAnsi="Calibri" w:cs="Calibri"/>
        </w:rPr>
        <w:t>In Australia, 51 per cent of socio-educationally disadvantaged students attend schools with students from similar backgrounds.</w:t>
      </w:r>
      <w:r w:rsidRPr="00A30845">
        <w:rPr>
          <w:rFonts w:ascii="Calibri" w:eastAsia="Calibri" w:hAnsi="Calibri" w:cs="Calibri"/>
          <w:vertAlign w:val="superscript"/>
        </w:rPr>
        <w:endnoteReference w:id="229"/>
      </w:r>
      <w:r w:rsidRPr="00A30845">
        <w:rPr>
          <w:rFonts w:ascii="Calibri" w:eastAsia="Calibri" w:hAnsi="Calibri" w:cs="Calibri"/>
        </w:rPr>
        <w:t xml:space="preserve"> This is one of the highest concentrations in the OECD.</w:t>
      </w:r>
      <w:r w:rsidRPr="00A30845">
        <w:rPr>
          <w:rStyle w:val="EndnoteReference"/>
          <w:rFonts w:ascii="Calibri" w:eastAsia="Calibri" w:hAnsi="Calibri" w:cs="Calibri"/>
        </w:rPr>
        <w:endnoteReference w:id="230"/>
      </w:r>
      <w:r w:rsidRPr="00A30845">
        <w:rPr>
          <w:rFonts w:ascii="Calibri" w:eastAsia="Calibri" w:hAnsi="Calibri" w:cs="Calibri"/>
        </w:rPr>
        <w:t xml:space="preserve"> Concentrations of disadvantage have also been worsening over time and at a higher rate in Australia than in most other OECD countries (</w:t>
      </w:r>
      <w:r w:rsidRPr="008478C0">
        <w:rPr>
          <w:rFonts w:ascii="Calibri" w:eastAsia="Calibri" w:hAnsi="Calibri" w:cs="Calibri"/>
        </w:rPr>
        <w:t xml:space="preserve">see Figure </w:t>
      </w:r>
      <w:r>
        <w:rPr>
          <w:rFonts w:ascii="Calibri" w:eastAsia="Calibri" w:hAnsi="Calibri" w:cs="Calibri"/>
        </w:rPr>
        <w:t>10</w:t>
      </w:r>
      <w:r w:rsidRPr="008478C0">
        <w:rPr>
          <w:rFonts w:ascii="Calibri" w:eastAsia="Calibri" w:hAnsi="Calibri" w:cs="Calibri"/>
        </w:rPr>
        <w:t>).</w:t>
      </w:r>
    </w:p>
    <w:p w14:paraId="01F83978" w14:textId="77777777" w:rsidR="00C13F18" w:rsidRDefault="00C13F18" w:rsidP="00485F51">
      <w:pPr>
        <w:pStyle w:val="Caption"/>
      </w:pPr>
      <w:r w:rsidRPr="008478C0">
        <w:lastRenderedPageBreak/>
        <w:t xml:space="preserve">Figure </w:t>
      </w:r>
      <w:r>
        <w:t>10</w:t>
      </w:r>
      <w:r w:rsidRPr="008478C0">
        <w:t>: Change in the concentration of disadvantaged students in disadvantaged schools across the OECD from 2006 to 2015</w:t>
      </w:r>
    </w:p>
    <w:p w14:paraId="2AC15B9B" w14:textId="7AC94650" w:rsidR="00C13F18" w:rsidRDefault="00DC24A6" w:rsidP="00BB708D">
      <w:pPr>
        <w:spacing w:after="0" w:line="240" w:lineRule="auto"/>
      </w:pPr>
      <w:r>
        <w:rPr>
          <w:noProof/>
        </w:rPr>
        <w:drawing>
          <wp:inline distT="0" distB="0" distL="0" distR="0" wp14:anchorId="55AFEBB7" wp14:editId="6D9238A2">
            <wp:extent cx="5731200" cy="2657415"/>
            <wp:effectExtent l="0" t="0" r="0" b="0"/>
            <wp:docPr id="274964912" name="Picture 274964912" descr="Column graph of the percentage change in the concentration of disadvantaged students in disadvantaged schools by OECD country from 2006 to 2015. The graph shows that the growth in the concentration of disadvantaged students in disadvantaged schools in Australia is significantly higher than the OECD averag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964912" name="Graphic 1" descr="Column graph of the percentage change in the concentration of disadvantaged students in disadvantaged schools by OECD country from 2006 to 2015. The graph shows that the growth in the concentration of disadvantaged students in disadvantaged schools in Australia is significantly higher than the OECD average. "/>
                    <pic:cNvPicPr/>
                  </pic:nvPicPr>
                  <pic:blipFill>
                    <a:blip r:embed="rId47">
                      <a:extLst>
                        <a:ext uri="{96DAC541-7B7A-43D3-8B79-37D633B846F1}">
                          <asvg:svgBlip xmlns:asvg="http://schemas.microsoft.com/office/drawing/2016/SVG/main" r:embed="rId48"/>
                        </a:ext>
                      </a:extLst>
                    </a:blip>
                    <a:stretch>
                      <a:fillRect/>
                    </a:stretch>
                  </pic:blipFill>
                  <pic:spPr>
                    <a:xfrm>
                      <a:off x="0" y="0"/>
                      <a:ext cx="5731200" cy="2657415"/>
                    </a:xfrm>
                    <a:prstGeom prst="rect">
                      <a:avLst/>
                    </a:prstGeom>
                  </pic:spPr>
                </pic:pic>
              </a:graphicData>
            </a:graphic>
          </wp:inline>
        </w:drawing>
      </w:r>
    </w:p>
    <w:p w14:paraId="56E406D3" w14:textId="77777777" w:rsidR="00C13F18" w:rsidRDefault="00C13F18" w:rsidP="00BB708D">
      <w:pPr>
        <w:pStyle w:val="Source"/>
      </w:pPr>
      <w:r w:rsidRPr="008478C0">
        <w:t xml:space="preserve">Source: </w:t>
      </w:r>
      <w:r>
        <w:t>Organisation for Economic Co-operation and Development (</w:t>
      </w:r>
      <w:r w:rsidRPr="008478C0">
        <w:t>OECD</w:t>
      </w:r>
      <w:r>
        <w:t>)</w:t>
      </w:r>
      <w:r w:rsidRPr="008478C0">
        <w:t xml:space="preserve"> (2018) </w:t>
      </w:r>
      <w:hyperlink r:id="rId49" w:history="1">
        <w:r w:rsidRPr="00CA3C00">
          <w:rPr>
            <w:rStyle w:val="Hyperlink"/>
            <w:i/>
            <w:iCs/>
          </w:rPr>
          <w:t>Equity in Education: Breaking Down Barriers to Social Mobility</w:t>
        </w:r>
      </w:hyperlink>
      <w:r w:rsidRPr="008478C0">
        <w:t xml:space="preserve">, OECD, accessed </w:t>
      </w:r>
      <w:r>
        <w:t>27 October</w:t>
      </w:r>
      <w:r w:rsidRPr="008478C0">
        <w:t xml:space="preserve"> 2023. </w:t>
      </w:r>
      <w:r>
        <w:t xml:space="preserve">Department of Education internal analysis using data from PISA. </w:t>
      </w:r>
      <w:r w:rsidRPr="008478C0">
        <w:t>The OECD defines disadvantaged students a</w:t>
      </w:r>
      <w:r>
        <w:t>s</w:t>
      </w:r>
      <w:r w:rsidRPr="008478C0">
        <w:t xml:space="preserve"> students in the bottom quarter of the national distribution of the PISA </w:t>
      </w:r>
      <w:r w:rsidRPr="00D76249">
        <w:t>index of economic, social and cultural status</w:t>
      </w:r>
      <w:r w:rsidRPr="008478C0">
        <w:t xml:space="preserve"> (ESCS). Disadvantaged schools are schools in the bottom quarter of the national distribution of the school-level ESCS index, which is calculated as the average ESCS index among students in a school.</w:t>
      </w:r>
    </w:p>
    <w:p w14:paraId="04E6C25E" w14:textId="5B4288D6" w:rsidR="00C13F18" w:rsidRDefault="00C13F18" w:rsidP="00BB708D">
      <w:r w:rsidRPr="00A30845">
        <w:t>At the national level, data suggests that residualisation has increased over time</w:t>
      </w:r>
      <w:r w:rsidRPr="008478C0">
        <w:t>. Between 2015</w:t>
      </w:r>
      <w:r>
        <w:t xml:space="preserve"> to </w:t>
      </w:r>
      <w:r w:rsidRPr="008478C0">
        <w:t>2017 and 2018</w:t>
      </w:r>
      <w:r>
        <w:t xml:space="preserve"> to </w:t>
      </w:r>
      <w:r w:rsidRPr="008478C0">
        <w:t xml:space="preserve">2022, the Duncan Segregation Index scores of concentrations of disadvantaged students increased in all jurisdictions except the </w:t>
      </w:r>
      <w:r>
        <w:t>ACT</w:t>
      </w:r>
      <w:r w:rsidRPr="008478C0">
        <w:t xml:space="preserve"> and the </w:t>
      </w:r>
      <w:r>
        <w:t>NT</w:t>
      </w:r>
      <w:r w:rsidRPr="008478C0">
        <w:t>.</w:t>
      </w:r>
      <w:r w:rsidRPr="008478C0">
        <w:rPr>
          <w:vertAlign w:val="superscript"/>
        </w:rPr>
        <w:endnoteReference w:id="231"/>
      </w:r>
      <w:r w:rsidRPr="008478C0">
        <w:t xml:space="preserve"> During this period, the </w:t>
      </w:r>
      <w:r>
        <w:t>NT</w:t>
      </w:r>
      <w:r w:rsidRPr="008478C0">
        <w:t xml:space="preserve"> and New South Wales</w:t>
      </w:r>
      <w:r>
        <w:t xml:space="preserve"> (NSW)</w:t>
      </w:r>
      <w:r w:rsidRPr="008478C0">
        <w:t xml:space="preserve"> had higher scores than the national average.</w:t>
      </w:r>
    </w:p>
    <w:p w14:paraId="23BB5157" w14:textId="566CF415" w:rsidR="00C13F18" w:rsidRDefault="00C13F18" w:rsidP="00BB708D">
      <w:r w:rsidRPr="008478C0">
        <w:rPr>
          <w:rFonts w:ascii="Calibri" w:eastAsia="Calibri" w:hAnsi="Calibri" w:cs="Calibri"/>
        </w:rPr>
        <w:t>Residualisation occurs across all sectors of Australia’s education system. Schools with high concentrations of students who are socio</w:t>
      </w:r>
      <w:r w:rsidRPr="008478C0">
        <w:rPr>
          <w:rFonts w:ascii="Calibri" w:eastAsia="Calibri" w:hAnsi="Calibri" w:cs="Calibri"/>
        </w:rPr>
        <w:noBreakHyphen/>
        <w:t xml:space="preserve">educationally disadvantaged are mostly in the government school sector. In contrast, </w:t>
      </w:r>
      <w:r w:rsidRPr="008478C0">
        <w:t xml:space="preserve">schools with </w:t>
      </w:r>
      <w:r w:rsidRPr="008478C0">
        <w:rPr>
          <w:rFonts w:ascii="Calibri" w:eastAsia="Calibri" w:hAnsi="Calibri" w:cs="Calibri"/>
        </w:rPr>
        <w:t>high concentrations socio</w:t>
      </w:r>
      <w:r w:rsidRPr="008478C0">
        <w:rPr>
          <w:rFonts w:ascii="Calibri" w:eastAsia="Calibri" w:hAnsi="Calibri" w:cs="Calibri"/>
        </w:rPr>
        <w:noBreakHyphen/>
        <w:t xml:space="preserve">educationally advantaged students </w:t>
      </w:r>
      <w:r w:rsidRPr="008478C0">
        <w:t>are mostly non</w:t>
      </w:r>
      <w:r w:rsidRPr="008478C0">
        <w:noBreakHyphen/>
        <w:t xml:space="preserve">government (see Figure </w:t>
      </w:r>
      <w:r>
        <w:t>11</w:t>
      </w:r>
      <w:r w:rsidRPr="008478C0">
        <w:t>).</w:t>
      </w:r>
      <w:r w:rsidRPr="008478C0">
        <w:rPr>
          <w:vertAlign w:val="superscript"/>
        </w:rPr>
        <w:endnoteReference w:id="232"/>
      </w:r>
      <w:r w:rsidRPr="008478C0">
        <w:t xml:space="preserve"> Around 14 per cent of all students (around 545,000 students) attend a school with high proportions of </w:t>
      </w:r>
      <w:r w:rsidRPr="008478C0">
        <w:rPr>
          <w:rFonts w:ascii="Calibri" w:eastAsia="Calibri" w:hAnsi="Calibri" w:cs="Calibri"/>
        </w:rPr>
        <w:t xml:space="preserve">socio-educationally disadvantaged </w:t>
      </w:r>
      <w:r w:rsidRPr="008478C0">
        <w:t>students</w:t>
      </w:r>
      <w:r>
        <w:t>;</w:t>
      </w:r>
      <w:r w:rsidRPr="008478C0">
        <w:t xml:space="preserve"> nearly all of </w:t>
      </w:r>
      <w:r>
        <w:t>these students</w:t>
      </w:r>
      <w:r w:rsidRPr="008478C0">
        <w:t xml:space="preserve"> attend government schools. </w:t>
      </w:r>
      <w:r w:rsidR="00C77702">
        <w:t>B</w:t>
      </w:r>
      <w:r w:rsidR="00C77702" w:rsidRPr="008478C0">
        <w:t>etween 2018 and 2022</w:t>
      </w:r>
      <w:r w:rsidR="00485CC4">
        <w:t>,</w:t>
      </w:r>
      <w:r w:rsidR="00C77702">
        <w:t xml:space="preserve"> </w:t>
      </w:r>
      <w:r w:rsidR="00DB7A92">
        <w:t xml:space="preserve">over </w:t>
      </w:r>
      <w:r w:rsidR="009A3254">
        <w:br/>
      </w:r>
      <w:r w:rsidR="00DB7A92">
        <w:t xml:space="preserve">38 per cent of schools with </w:t>
      </w:r>
      <w:r w:rsidRPr="008478C0">
        <w:t>high</w:t>
      </w:r>
      <w:r w:rsidR="005C78BC">
        <w:t xml:space="preserve"> </w:t>
      </w:r>
      <w:r w:rsidR="00A05E7B">
        <w:t>concentrations of disadvantage</w:t>
      </w:r>
      <w:r w:rsidR="00491DBB">
        <w:t xml:space="preserve"> </w:t>
      </w:r>
      <w:r w:rsidR="00DB7A92">
        <w:t xml:space="preserve">experienced an increase in </w:t>
      </w:r>
      <w:r w:rsidR="00EC31D7">
        <w:t>its</w:t>
      </w:r>
      <w:r w:rsidR="00DB7A92">
        <w:t xml:space="preserve"> </w:t>
      </w:r>
      <w:r w:rsidR="00DB7A92" w:rsidRPr="008478C0">
        <w:t>concentration of disadvantage</w:t>
      </w:r>
      <w:r w:rsidRPr="008478C0">
        <w:t xml:space="preserve">, meaning segregation in these schools </w:t>
      </w:r>
      <w:r w:rsidR="00EC31D7">
        <w:t xml:space="preserve">had </w:t>
      </w:r>
      <w:r w:rsidRPr="008478C0">
        <w:t>become more severe over time.</w:t>
      </w:r>
      <w:r w:rsidRPr="008478C0">
        <w:rPr>
          <w:vertAlign w:val="superscript"/>
        </w:rPr>
        <w:endnoteReference w:id="233"/>
      </w:r>
    </w:p>
    <w:p w14:paraId="642C2B21" w14:textId="77777777" w:rsidR="00C13F18" w:rsidRDefault="00C13F18" w:rsidP="00485F51">
      <w:pPr>
        <w:pStyle w:val="Caption"/>
      </w:pPr>
      <w:r w:rsidRPr="008478C0">
        <w:lastRenderedPageBreak/>
        <w:t xml:space="preserve">Figure </w:t>
      </w:r>
      <w:r>
        <w:t>11</w:t>
      </w:r>
      <w:r w:rsidRPr="008478C0">
        <w:t xml:space="preserve">: </w:t>
      </w:r>
      <w:r>
        <w:t>Proportion</w:t>
      </w:r>
      <w:r w:rsidRPr="008478C0">
        <w:t xml:space="preserve"> of schools with concentrations of advantage and disadvantage by sector </w:t>
      </w:r>
      <w:r>
        <w:t>(2018–2022)</w:t>
      </w:r>
    </w:p>
    <w:p w14:paraId="0D7F777E" w14:textId="341CF9AB" w:rsidR="00C13F18" w:rsidRDefault="00D057C8" w:rsidP="00BB708D">
      <w:pPr>
        <w:keepNext/>
        <w:keepLines/>
      </w:pPr>
      <w:r>
        <w:rPr>
          <w:noProof/>
        </w:rPr>
        <w:drawing>
          <wp:inline distT="0" distB="0" distL="0" distR="0" wp14:anchorId="143ADDC8" wp14:editId="74ECB97C">
            <wp:extent cx="5731200" cy="2302277"/>
            <wp:effectExtent l="0" t="0" r="0" b="0"/>
            <wp:docPr id="1546531423" name="Picture 1546531423" descr="Column graph of the proportion of schools with concentrations of advantage and disadvantage by sector over 2018–2022. The graph shows that government schools have the greatest proportion of schools with concentrations of disadvantage, while independent schools have the greatest proportion of schools with concentrations of advantag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6531423" name="Graphic 1" descr="Column graph of the proportion of schools with concentrations of advantage and disadvantage by sector over 2018–2022. The graph shows that government schools have the greatest proportion of schools with concentrations of disadvantage, while independent schools have the greatest proportion of schools with concentrations of advantage.  "/>
                    <pic:cNvPicPr/>
                  </pic:nvPicPr>
                  <pic:blipFill>
                    <a:blip r:embed="rId50">
                      <a:extLst>
                        <a:ext uri="{96DAC541-7B7A-43D3-8B79-37D633B846F1}">
                          <asvg:svgBlip xmlns:asvg="http://schemas.microsoft.com/office/drawing/2016/SVG/main" r:embed="rId51"/>
                        </a:ext>
                      </a:extLst>
                    </a:blip>
                    <a:stretch>
                      <a:fillRect/>
                    </a:stretch>
                  </pic:blipFill>
                  <pic:spPr>
                    <a:xfrm>
                      <a:off x="0" y="0"/>
                      <a:ext cx="5731200" cy="2302277"/>
                    </a:xfrm>
                    <a:prstGeom prst="rect">
                      <a:avLst/>
                    </a:prstGeom>
                  </pic:spPr>
                </pic:pic>
              </a:graphicData>
            </a:graphic>
          </wp:inline>
        </w:drawing>
      </w:r>
    </w:p>
    <w:p w14:paraId="6E17E2D4" w14:textId="77777777" w:rsidR="00C13F18" w:rsidRDefault="00C13F18" w:rsidP="00BB708D">
      <w:pPr>
        <w:pStyle w:val="Source"/>
      </w:pPr>
      <w:r w:rsidRPr="008478C0">
        <w:t>Source: Australian Government Department of Education internal analysis using ACARA schools data (2015</w:t>
      </w:r>
      <w:r>
        <w:t>–</w:t>
      </w:r>
      <w:r w:rsidRPr="008478C0">
        <w:t xml:space="preserve">2022). Percentages represent the proportion of schools in each sector with concentrated disadvantage or advantage, based on student socio-economic advantage (SEA) quartile proportions within schools and change in these proportions over time. Due to missing data on SEA, approximately 10 per cent of schools </w:t>
      </w:r>
      <w:r>
        <w:t>could not</w:t>
      </w:r>
      <w:r w:rsidRPr="008478C0">
        <w:t xml:space="preserve"> be categorised as reflecting the absence or presence of concentrated disadvantage or advantage.</w:t>
      </w:r>
    </w:p>
    <w:p w14:paraId="2565D8DA" w14:textId="77777777" w:rsidR="00C13F18" w:rsidRDefault="00C13F18" w:rsidP="00BB708D">
      <w:r w:rsidRPr="008478C0">
        <w:t xml:space="preserve">Patterns of concentration vary across geographical areas and jurisdictions. Schools with high concentrations of advantage are </w:t>
      </w:r>
      <w:r w:rsidRPr="00D76249">
        <w:t>over</w:t>
      </w:r>
      <w:r>
        <w:t>-</w:t>
      </w:r>
      <w:r w:rsidRPr="00D76249">
        <w:t>represented</w:t>
      </w:r>
      <w:r w:rsidRPr="008478C0">
        <w:t xml:space="preserve"> in major cities, with over 96 per cent of these schools located in a major capital city.</w:t>
      </w:r>
      <w:r w:rsidRPr="008478C0">
        <w:rPr>
          <w:vertAlign w:val="superscript"/>
        </w:rPr>
        <w:endnoteReference w:id="234"/>
      </w:r>
      <w:r w:rsidRPr="008478C0">
        <w:t xml:space="preserve"> </w:t>
      </w:r>
      <w:r>
        <w:t>S</w:t>
      </w:r>
      <w:r w:rsidRPr="008478C0">
        <w:t xml:space="preserve">chools with increasing concentrations of advantage </w:t>
      </w:r>
      <w:r>
        <w:t>are</w:t>
      </w:r>
      <w:r w:rsidRPr="008478C0">
        <w:t xml:space="preserve"> also largely located in major cities, indicating that this trend is continuing. Across jurisdictions, over 90 per cent of all students in schools with high and increasing concentrations of advantage were in either NSW or Victoria,</w:t>
      </w:r>
      <w:r w:rsidRPr="008478C0">
        <w:rPr>
          <w:vertAlign w:val="superscript"/>
        </w:rPr>
        <w:endnoteReference w:id="235"/>
      </w:r>
      <w:r w:rsidRPr="008478C0">
        <w:t xml:space="preserve"> whereas these jurisdictions account for only 56 per cent of all students.</w:t>
      </w:r>
      <w:r w:rsidRPr="008478C0">
        <w:rPr>
          <w:vertAlign w:val="superscript"/>
        </w:rPr>
        <w:endnoteReference w:id="236"/>
      </w:r>
    </w:p>
    <w:p w14:paraId="4F3CE428" w14:textId="77777777" w:rsidR="00C13F18" w:rsidRDefault="00C13F18" w:rsidP="00BB708D">
      <w:pPr>
        <w:rPr>
          <w:rFonts w:ascii="Calibri" w:eastAsia="Calibri" w:hAnsi="Calibri" w:cs="Calibri"/>
        </w:rPr>
      </w:pPr>
      <w:r w:rsidRPr="008478C0">
        <w:rPr>
          <w:rFonts w:ascii="Calibri" w:eastAsia="Calibri" w:hAnsi="Calibri" w:cs="Calibri"/>
        </w:rPr>
        <w:t>Residualisation in our education system is driven by a variety of factors. Some lie beyond the education system – for example, social housing concentrations or transport routes and options creating barriers to physical mobility. However, school enrolment policies are also a factor. Among government schools, enrolment boundaries can act as barriers that entrench existing social disadvantage arising from housing and social exclusion issues. Sectoral concentration is driven by a high proportion of students from advantaged backgrounds in fee</w:t>
      </w:r>
      <w:r w:rsidRPr="008478C0">
        <w:rPr>
          <w:rFonts w:ascii="Calibri" w:eastAsia="Calibri" w:hAnsi="Calibri" w:cs="Calibri"/>
        </w:rPr>
        <w:noBreakHyphen/>
        <w:t>paying non</w:t>
      </w:r>
      <w:r w:rsidRPr="008478C0">
        <w:rPr>
          <w:rFonts w:ascii="Calibri" w:eastAsia="Calibri" w:hAnsi="Calibri" w:cs="Calibri"/>
        </w:rPr>
        <w:noBreakHyphen/>
        <w:t>government schools, where enrolment depends on familial means to pay or on securing a scholarship based on familial ties to the school or excellence in academia, music or sport</w:t>
      </w:r>
      <w:r>
        <w:rPr>
          <w:rFonts w:ascii="Calibri" w:eastAsia="Calibri" w:hAnsi="Calibri" w:cs="Calibri"/>
        </w:rPr>
        <w:t>,</w:t>
      </w:r>
      <w:r w:rsidRPr="008478C0">
        <w:rPr>
          <w:rFonts w:ascii="Calibri" w:eastAsia="Calibri" w:hAnsi="Calibri" w:cs="Calibri"/>
        </w:rPr>
        <w:t xml:space="preserve"> which students experiencing disadvantage may encounter barriers to attain</w:t>
      </w:r>
      <w:r>
        <w:rPr>
          <w:rFonts w:ascii="Calibri" w:eastAsia="Calibri" w:hAnsi="Calibri" w:cs="Calibri"/>
        </w:rPr>
        <w:t>ing</w:t>
      </w:r>
      <w:r w:rsidRPr="008478C0">
        <w:rPr>
          <w:rFonts w:ascii="Calibri" w:eastAsia="Calibri" w:hAnsi="Calibri" w:cs="Calibri"/>
        </w:rPr>
        <w:t>. Residualisation also contributes to entrenching disadvantage. That is, as schools with higher levels of advantage appear to perform well, they become more desirable, and people with the means to enter will have more incentives to do so.</w:t>
      </w:r>
    </w:p>
    <w:p w14:paraId="6E09BEE0" w14:textId="77777777" w:rsidR="00C13F18" w:rsidRDefault="00C13F18" w:rsidP="00BB708D">
      <w:pPr>
        <w:pStyle w:val="Heading5"/>
      </w:pPr>
      <w:r w:rsidRPr="008478C0">
        <w:t>Residualisation in Australian schools leads to poorer student outcomes</w:t>
      </w:r>
    </w:p>
    <w:p w14:paraId="06EC8A3E" w14:textId="77777777" w:rsidR="00C13F18" w:rsidRDefault="00C13F18" w:rsidP="00BB708D">
      <w:pPr>
        <w:spacing w:after="160"/>
      </w:pPr>
      <w:r w:rsidRPr="008478C0">
        <w:t>Concentrations of disadvantage not only undermine the capacity of schools to build diverse communities of future citizens but also lead to poorer learning outcomes for students experiencing disadvantage.</w:t>
      </w:r>
    </w:p>
    <w:p w14:paraId="3B803188" w14:textId="50F7A0F9" w:rsidR="00C13F18" w:rsidRDefault="00C13F18" w:rsidP="00BB708D">
      <w:pPr>
        <w:spacing w:after="160"/>
      </w:pPr>
      <w:r w:rsidRPr="00A30845">
        <w:t>Students from priority equity cohorts demonstrate, on average, less learning growth if they attend a school with a high concentration of disadvantage</w:t>
      </w:r>
      <w:r w:rsidRPr="008478C0">
        <w:t>.</w:t>
      </w:r>
      <w:r w:rsidRPr="008478C0">
        <w:rPr>
          <w:vertAlign w:val="superscript"/>
        </w:rPr>
        <w:endnoteReference w:id="237"/>
      </w:r>
      <w:r w:rsidRPr="008478C0">
        <w:t xml:space="preserve"> </w:t>
      </w:r>
      <w:r w:rsidRPr="00A30845">
        <w:t xml:space="preserve">In contrast, OECD analysis suggests that students experiencing disadvantage who attend advantaged schools score 86 points higher in PISA </w:t>
      </w:r>
      <w:r w:rsidR="00991FD1">
        <w:t xml:space="preserve">2015 </w:t>
      </w:r>
      <w:r w:rsidRPr="00A30845">
        <w:t xml:space="preserve">science testing, the equivalent of three years of school, than their peers experiencing </w:t>
      </w:r>
      <w:r w:rsidRPr="00A30845">
        <w:lastRenderedPageBreak/>
        <w:t>disadvantage who attend disadvantaged schools</w:t>
      </w:r>
      <w:r w:rsidRPr="008478C0">
        <w:t>.</w:t>
      </w:r>
      <w:r w:rsidRPr="008478C0">
        <w:rPr>
          <w:vertAlign w:val="superscript"/>
        </w:rPr>
        <w:endnoteReference w:id="238"/>
      </w:r>
      <w:r w:rsidRPr="008478C0">
        <w:t xml:space="preserve"> In general, </w:t>
      </w:r>
      <w:r w:rsidRPr="00A30845">
        <w:t>the SES profile of the school may be a stronger predictor of academic achievement than the student’s individual family socio</w:t>
      </w:r>
      <w:r w:rsidRPr="00A30845">
        <w:noBreakHyphen/>
        <w:t>economic status</w:t>
      </w:r>
      <w:r w:rsidRPr="008478C0">
        <w:t>.</w:t>
      </w:r>
      <w:r w:rsidRPr="008478C0">
        <w:rPr>
          <w:vertAlign w:val="superscript"/>
        </w:rPr>
        <w:endnoteReference w:id="239"/>
      </w:r>
      <w:r w:rsidRPr="008478C0">
        <w:t xml:space="preserve"> This is true in the Australian setting too, with research suggesting that 78 per cent of low</w:t>
      </w:r>
      <w:r w:rsidRPr="008478C0">
        <w:noBreakHyphen/>
        <w:t xml:space="preserve">SES students in high-SES schools performed at or above NAPLAN’s </w:t>
      </w:r>
      <w:r w:rsidRPr="0004674A">
        <w:t>National Minimum Standards</w:t>
      </w:r>
      <w:r w:rsidRPr="008478C0">
        <w:t xml:space="preserve"> in 2017; that proportion f</w:t>
      </w:r>
      <w:r>
        <w:t>ell</w:t>
      </w:r>
      <w:r w:rsidRPr="008478C0">
        <w:t xml:space="preserve"> to 38 per cent for low</w:t>
      </w:r>
      <w:r w:rsidRPr="008478C0">
        <w:noBreakHyphen/>
        <w:t>SES students in low</w:t>
      </w:r>
      <w:r w:rsidRPr="008478C0">
        <w:noBreakHyphen/>
        <w:t>SES schools.</w:t>
      </w:r>
      <w:r w:rsidRPr="008478C0">
        <w:rPr>
          <w:vertAlign w:val="superscript"/>
        </w:rPr>
        <w:endnoteReference w:id="240"/>
      </w:r>
    </w:p>
    <w:p w14:paraId="3FF91369" w14:textId="77777777" w:rsidR="00C13F18" w:rsidRDefault="00C13F18" w:rsidP="00BB708D">
      <w:pPr>
        <w:spacing w:after="160"/>
      </w:pPr>
      <w:r w:rsidRPr="008478C0">
        <w:t>These gaps in student achievement translate into different post</w:t>
      </w:r>
      <w:r w:rsidRPr="008478C0">
        <w:noBreakHyphen/>
        <w:t>school outcomes. Students in schools with concentrated disadvantage are significantly less likely to pursue higher education. About 19 per cent of students in schools with high concentrations of disadvantage continue on to higher education after leaving school, compared to 78 per cent of students in schools with high concentrations of advantage and 39 per cent of students across all schools, on average.</w:t>
      </w:r>
      <w:r w:rsidRPr="008478C0">
        <w:rPr>
          <w:vertAlign w:val="superscript"/>
        </w:rPr>
        <w:endnoteReference w:id="241"/>
      </w:r>
      <w:r w:rsidRPr="008478C0">
        <w:t xml:space="preserve"> Increasing levels of both </w:t>
      </w:r>
      <w:r>
        <w:t>Y</w:t>
      </w:r>
      <w:r w:rsidRPr="008478C0">
        <w:t xml:space="preserve">ear 12 or equivalent attainment and pathways into tertiary education for students from educationally disadvantaged backgrounds is important given that nine out of 10 future jobs </w:t>
      </w:r>
      <w:r>
        <w:t>are projected to require</w:t>
      </w:r>
      <w:r w:rsidRPr="008478C0">
        <w:t xml:space="preserve"> post</w:t>
      </w:r>
      <w:r w:rsidRPr="008478C0">
        <w:noBreakHyphen/>
        <w:t>school qualifications.</w:t>
      </w:r>
      <w:r w:rsidRPr="008478C0">
        <w:rPr>
          <w:vertAlign w:val="superscript"/>
        </w:rPr>
        <w:endnoteReference w:id="242"/>
      </w:r>
    </w:p>
    <w:p w14:paraId="516A774A" w14:textId="35648722" w:rsidR="00C13F18" w:rsidRDefault="00C13F18" w:rsidP="00BB708D">
      <w:pPr>
        <w:spacing w:after="160"/>
      </w:pPr>
      <w:r w:rsidRPr="008478C0">
        <w:t>The Productivity Commission identifies peer effects and less experienced teachers in schools with high concentrations of disadvantage as drivers of poorer student outcomes.</w:t>
      </w:r>
      <w:r w:rsidRPr="008478C0">
        <w:rPr>
          <w:vertAlign w:val="superscript"/>
        </w:rPr>
        <w:endnoteReference w:id="243"/>
      </w:r>
      <w:r w:rsidRPr="008478C0">
        <w:t xml:space="preserve"> Concentrations of disadvantage can also lower the expectations of achievement and participation among some students, parents and teachers, which compounds the barriers face</w:t>
      </w:r>
      <w:r>
        <w:t>d</w:t>
      </w:r>
      <w:r w:rsidRPr="008478C0">
        <w:t xml:space="preserve"> by students. Learning environments are also impacted. The Panel spoke with teachers who reported greater difficulties with classroom disruption in schools with concentrations of disadvantage, increasing the cognitive load for students</w:t>
      </w:r>
      <w:r>
        <w:t>, increasing</w:t>
      </w:r>
      <w:r w:rsidRPr="008478C0">
        <w:t xml:space="preserve"> teacher </w:t>
      </w:r>
      <w:r>
        <w:t xml:space="preserve">workloads </w:t>
      </w:r>
      <w:r w:rsidRPr="008478C0">
        <w:t xml:space="preserve">and </w:t>
      </w:r>
      <w:r>
        <w:t>thereby</w:t>
      </w:r>
      <w:r w:rsidRPr="008478C0">
        <w:t xml:space="preserve"> reducing teaching time for students. </w:t>
      </w:r>
      <w:r w:rsidRPr="008478C0">
        <w:rPr>
          <w:rFonts w:ascii="Calibri" w:hAnsi="Calibri" w:cs="Calibri"/>
          <w:color w:val="000000"/>
          <w:shd w:val="clear" w:color="auto" w:fill="FFFFFF"/>
        </w:rPr>
        <w:t>Across most OECD countries,</w:t>
      </w:r>
      <w:r w:rsidRPr="008478C0">
        <w:t xml:space="preserve"> high concentrations of disadvantage are also linked to increasing </w:t>
      </w:r>
      <w:r w:rsidRPr="008478C0">
        <w:rPr>
          <w:rFonts w:ascii="Calibri" w:hAnsi="Calibri" w:cs="Calibri"/>
          <w:color w:val="000000"/>
          <w:shd w:val="clear" w:color="auto" w:fill="FFFFFF"/>
        </w:rPr>
        <w:t>complexity of student needs and challenging behaviours.</w:t>
      </w:r>
      <w:r w:rsidRPr="008478C0">
        <w:rPr>
          <w:rFonts w:ascii="Calibri" w:hAnsi="Calibri" w:cs="Calibri"/>
          <w:color w:val="000000"/>
          <w:shd w:val="clear" w:color="auto" w:fill="FFFFFF"/>
          <w:vertAlign w:val="superscript"/>
        </w:rPr>
        <w:endnoteReference w:id="244"/>
      </w:r>
      <w:r w:rsidRPr="008478C0">
        <w:rPr>
          <w:rFonts w:ascii="Calibri" w:hAnsi="Calibri" w:cs="Calibri"/>
          <w:color w:val="000000"/>
          <w:shd w:val="clear" w:color="auto" w:fill="FFFFFF"/>
        </w:rPr>
        <w:t> </w:t>
      </w:r>
      <w:r w:rsidRPr="008478C0">
        <w:t>This further impacts educator workloads</w:t>
      </w:r>
      <w:r>
        <w:t>,</w:t>
      </w:r>
      <w:r w:rsidRPr="008478C0">
        <w:t xml:space="preserve"> with teachers and school leaders stepping in to coordinate supports for students.</w:t>
      </w:r>
      <w:r w:rsidRPr="008478C0">
        <w:rPr>
          <w:vertAlign w:val="superscript"/>
        </w:rPr>
        <w:endnoteReference w:id="245"/>
      </w:r>
    </w:p>
    <w:p w14:paraId="7C6F2B0B" w14:textId="77777777" w:rsidR="00C13F18" w:rsidRDefault="00C13F18" w:rsidP="00BB708D">
      <w:pPr>
        <w:pStyle w:val="Heading5"/>
      </w:pPr>
      <w:r w:rsidRPr="008478C0">
        <w:t>Changes to existing policy settings could improve socio</w:t>
      </w:r>
      <w:r w:rsidRPr="008478C0">
        <w:noBreakHyphen/>
        <w:t>educational diversity</w:t>
      </w:r>
    </w:p>
    <w:p w14:paraId="4FD34B0B" w14:textId="2CDCC018" w:rsidR="00C13F18" w:rsidRDefault="00C13F18" w:rsidP="00BB708D">
      <w:pPr>
        <w:spacing w:after="160"/>
      </w:pPr>
      <w:r>
        <w:t>A</w:t>
      </w:r>
      <w:r w:rsidRPr="008478C0">
        <w:t xml:space="preserve"> range of policy levers </w:t>
      </w:r>
      <w:r>
        <w:t xml:space="preserve">exist which </w:t>
      </w:r>
      <w:r w:rsidRPr="008478C0">
        <w:t>could be used to increase the socio</w:t>
      </w:r>
      <w:r w:rsidRPr="008478C0">
        <w:noBreakHyphen/>
        <w:t>educational diversity of schools. Australia can learn from international experience, as there</w:t>
      </w:r>
      <w:r>
        <w:t xml:space="preserve"> are</w:t>
      </w:r>
      <w:r w:rsidRPr="008478C0">
        <w:t xml:space="preserve"> a number of countries </w:t>
      </w:r>
      <w:r>
        <w:t>which</w:t>
      </w:r>
      <w:r w:rsidRPr="008478C0">
        <w:t xml:space="preserve"> have been able to effect change. Research commissioned by this Review has provided analysis </w:t>
      </w:r>
      <w:r>
        <w:t>of</w:t>
      </w:r>
      <w:r w:rsidRPr="008478C0">
        <w:t xml:space="preserve"> how these </w:t>
      </w:r>
      <w:r>
        <w:t>policy levers</w:t>
      </w:r>
      <w:r w:rsidRPr="008478C0">
        <w:t xml:space="preserve"> could transfer to the Australian setting (see Box</w:t>
      </w:r>
      <w:r>
        <w:t> </w:t>
      </w:r>
      <w:r w:rsidR="00411F0B">
        <w:t>8</w:t>
      </w:r>
      <w:r w:rsidRPr="008478C0">
        <w:t xml:space="preserve">). </w:t>
      </w:r>
      <w:r w:rsidRPr="00A30845">
        <w:t>Governments, school systems and approved authorities should commit to taking national steps to increase socio-educational diversity in schools, and this will require careful consideration of which policies are most effective overseas and which might be most effectively transferred to the Australian context</w:t>
      </w:r>
      <w:r w:rsidRPr="008478C0">
        <w:t>.</w:t>
      </w:r>
    </w:p>
    <w:tbl>
      <w:tblPr>
        <w:tblStyle w:val="GridTable4-Accent3"/>
        <w:tblW w:w="0" w:type="auto"/>
        <w:shd w:val="clear" w:color="auto" w:fill="D9D9D9" w:themeFill="accent6" w:themeFillShade="D9"/>
        <w:tblLayout w:type="fixed"/>
        <w:tblLook w:val="0400" w:firstRow="0" w:lastRow="0" w:firstColumn="0" w:lastColumn="0" w:noHBand="0" w:noVBand="1"/>
      </w:tblPr>
      <w:tblGrid>
        <w:gridCol w:w="8998"/>
      </w:tblGrid>
      <w:tr w:rsidR="00C13F18" w14:paraId="6C1D2A9A" w14:textId="77777777" w:rsidTr="00485F51">
        <w:trPr>
          <w:cnfStyle w:val="000000100000" w:firstRow="0" w:lastRow="0" w:firstColumn="0" w:lastColumn="0" w:oddVBand="0" w:evenVBand="0" w:oddHBand="1" w:evenHBand="0" w:firstRowFirstColumn="0" w:firstRowLastColumn="0" w:lastRowFirstColumn="0" w:lastRowLastColumn="0"/>
          <w:trHeight w:val="9893"/>
        </w:trPr>
        <w:tc>
          <w:tcPr>
            <w:tcW w:w="8998" w:type="dxa"/>
            <w:tcBorders>
              <w:top w:val="single" w:sz="12" w:space="0" w:color="808080" w:themeColor="accent6" w:themeShade="80"/>
              <w:left w:val="single" w:sz="12" w:space="0" w:color="808080" w:themeColor="accent6" w:themeShade="80"/>
              <w:bottom w:val="single" w:sz="12" w:space="0" w:color="808080" w:themeColor="accent6" w:themeShade="80"/>
              <w:right w:val="single" w:sz="12" w:space="0" w:color="808080" w:themeColor="accent6" w:themeShade="80"/>
            </w:tcBorders>
            <w:shd w:val="clear" w:color="auto" w:fill="D9D9D9" w:themeFill="accent6" w:themeFillShade="D9"/>
          </w:tcPr>
          <w:p w14:paraId="77F2BD2F" w14:textId="2BC212DD" w:rsidR="00C13F18" w:rsidRPr="00485F51" w:rsidRDefault="00C13F18">
            <w:pPr>
              <w:spacing w:after="160" w:line="256" w:lineRule="auto"/>
              <w:jc w:val="center"/>
              <w:textAlignment w:val="baseline"/>
              <w:rPr>
                <w:rFonts w:ascii="Calibri" w:eastAsia="Calibri" w:hAnsi="Calibri"/>
                <w:b/>
                <w:bCs/>
                <w:color w:val="000000"/>
                <w:spacing w:val="-2"/>
                <w:u w:val="single"/>
              </w:rPr>
            </w:pPr>
            <w:r w:rsidRPr="00485F51">
              <w:rPr>
                <w:rFonts w:ascii="Calibri" w:eastAsia="Calibri" w:hAnsi="Calibri"/>
                <w:b/>
                <w:bCs/>
                <w:color w:val="000000"/>
                <w:spacing w:val="-2"/>
                <w:u w:val="single"/>
              </w:rPr>
              <w:lastRenderedPageBreak/>
              <w:t xml:space="preserve">Box </w:t>
            </w:r>
            <w:r w:rsidR="00411F0B" w:rsidRPr="00485F51">
              <w:rPr>
                <w:rFonts w:ascii="Calibri" w:eastAsia="Calibri" w:hAnsi="Calibri"/>
                <w:b/>
                <w:bCs/>
                <w:color w:val="000000"/>
                <w:spacing w:val="-2"/>
                <w:u w:val="single"/>
              </w:rPr>
              <w:t>8</w:t>
            </w:r>
            <w:r w:rsidRPr="00485F51">
              <w:rPr>
                <w:rFonts w:ascii="Calibri" w:eastAsia="Calibri" w:hAnsi="Calibri"/>
                <w:b/>
                <w:bCs/>
                <w:color w:val="000000"/>
                <w:spacing w:val="-2"/>
                <w:u w:val="single"/>
              </w:rPr>
              <w:t>: International examples of policy levers to increase socio</w:t>
            </w:r>
            <w:r w:rsidRPr="00485F51">
              <w:rPr>
                <w:rFonts w:ascii="Calibri" w:eastAsia="Calibri" w:hAnsi="Calibri"/>
                <w:b/>
                <w:bCs/>
                <w:color w:val="000000"/>
                <w:spacing w:val="-2"/>
                <w:u w:val="single"/>
              </w:rPr>
              <w:noBreakHyphen/>
              <w:t>economic diversity across schools</w:t>
            </w:r>
          </w:p>
          <w:p w14:paraId="3650AC43" w14:textId="77777777" w:rsidR="00C13F18" w:rsidRDefault="00C13F18" w:rsidP="00485F51">
            <w:pPr>
              <w:textAlignment w:val="baseline"/>
              <w:rPr>
                <w:rFonts w:ascii="Calibri" w:eastAsia="Times New Roman" w:hAnsi="Calibri"/>
                <w:color w:val="0D0D0D"/>
              </w:rPr>
            </w:pPr>
            <w:r w:rsidRPr="00701C14">
              <w:rPr>
                <w:rFonts w:ascii="Calibri" w:eastAsia="Times New Roman" w:hAnsi="Calibri"/>
                <w:color w:val="0D0D0D"/>
              </w:rPr>
              <w:t>Governments and school systems around the world use different policy interventions to address the risk or appearance of segregation between schools along racial or socio</w:t>
            </w:r>
            <w:r w:rsidRPr="00701C14">
              <w:rPr>
                <w:rFonts w:ascii="Calibri" w:eastAsia="Times New Roman" w:hAnsi="Calibri"/>
                <w:color w:val="0D0D0D"/>
              </w:rPr>
              <w:noBreakHyphen/>
              <w:t xml:space="preserve">economic lines. These interventions fall into </w:t>
            </w:r>
            <w:r>
              <w:rPr>
                <w:rFonts w:ascii="Calibri" w:eastAsia="Times New Roman" w:hAnsi="Calibri"/>
                <w:color w:val="0D0D0D"/>
              </w:rPr>
              <w:t>10</w:t>
            </w:r>
            <w:r w:rsidRPr="00701C14">
              <w:rPr>
                <w:rFonts w:ascii="Calibri" w:eastAsia="Times New Roman" w:hAnsi="Calibri"/>
                <w:color w:val="0D0D0D"/>
              </w:rPr>
              <w:t xml:space="preserve"> broad categories, with no option able to solve the issue of segregation on its own. The interventions outlined below have successfully resulted in desegregation in a range of countries. They have achieved this by diversifying enrolments in schools with concentrations of disadvantage, and by making disadvantaged schools more attractive to advantaged students.</w:t>
            </w:r>
          </w:p>
          <w:p w14:paraId="4C91260A" w14:textId="7373FE41" w:rsidR="002E6E12" w:rsidRPr="00485F51" w:rsidRDefault="002E6E12" w:rsidP="00485F51">
            <w:pPr>
              <w:pStyle w:val="Caption"/>
              <w:spacing w:after="60"/>
              <w:rPr>
                <w:rFonts w:ascii="Calibri" w:eastAsia="Times New Roman" w:hAnsi="Calibri"/>
                <w:b w:val="0"/>
              </w:rPr>
            </w:pPr>
            <w:r w:rsidRPr="002E6E12">
              <w:t>Interventions to diversify enrolments at schools with concentrations of disadvantage</w:t>
            </w:r>
          </w:p>
          <w:tbl>
            <w:tblPr>
              <w:tblW w:w="490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794"/>
              <w:gridCol w:w="1775"/>
              <w:gridCol w:w="6040"/>
            </w:tblGrid>
            <w:tr w:rsidR="00C13F18" w:rsidRPr="00473867" w14:paraId="7FE6092D" w14:textId="77777777" w:rsidTr="00485F51">
              <w:trPr>
                <w:trHeight w:val="88"/>
              </w:trPr>
              <w:tc>
                <w:tcPr>
                  <w:tcW w:w="461" w:type="pct"/>
                </w:tcPr>
                <w:p w14:paraId="4FED474D" w14:textId="77777777" w:rsidR="00C13F18" w:rsidRPr="00473867" w:rsidRDefault="00C13F18">
                  <w:pPr>
                    <w:autoSpaceDE w:val="0"/>
                    <w:autoSpaceDN w:val="0"/>
                    <w:adjustRightInd w:val="0"/>
                    <w:spacing w:after="0" w:line="240" w:lineRule="auto"/>
                    <w:rPr>
                      <w:rFonts w:cstheme="minorHAnsi"/>
                      <w:color w:val="000000"/>
                    </w:rPr>
                  </w:pPr>
                  <w:r w:rsidRPr="00473867">
                    <w:rPr>
                      <w:rFonts w:cstheme="minorHAnsi"/>
                      <w:b/>
                      <w:bCs/>
                      <w:color w:val="000000"/>
                    </w:rPr>
                    <w:t xml:space="preserve">No. </w:t>
                  </w:r>
                </w:p>
              </w:tc>
              <w:tc>
                <w:tcPr>
                  <w:tcW w:w="1031" w:type="pct"/>
                </w:tcPr>
                <w:p w14:paraId="5CD54151" w14:textId="77777777" w:rsidR="00C13F18" w:rsidRPr="00473867" w:rsidRDefault="00C13F18">
                  <w:pPr>
                    <w:autoSpaceDE w:val="0"/>
                    <w:autoSpaceDN w:val="0"/>
                    <w:adjustRightInd w:val="0"/>
                    <w:spacing w:after="0" w:line="240" w:lineRule="auto"/>
                    <w:rPr>
                      <w:rFonts w:cstheme="minorHAnsi"/>
                      <w:color w:val="000000"/>
                    </w:rPr>
                  </w:pPr>
                  <w:r w:rsidRPr="00473867">
                    <w:rPr>
                      <w:rFonts w:cstheme="minorHAnsi"/>
                      <w:b/>
                      <w:bCs/>
                      <w:color w:val="000000"/>
                    </w:rPr>
                    <w:t xml:space="preserve">Intervention type </w:t>
                  </w:r>
                </w:p>
              </w:tc>
              <w:tc>
                <w:tcPr>
                  <w:tcW w:w="3509" w:type="pct"/>
                </w:tcPr>
                <w:p w14:paraId="7C37B34A" w14:textId="77777777" w:rsidR="00C13F18" w:rsidRPr="00473867" w:rsidRDefault="00C13F18">
                  <w:pPr>
                    <w:autoSpaceDE w:val="0"/>
                    <w:autoSpaceDN w:val="0"/>
                    <w:adjustRightInd w:val="0"/>
                    <w:spacing w:after="0" w:line="240" w:lineRule="auto"/>
                    <w:rPr>
                      <w:rFonts w:cstheme="minorHAnsi"/>
                      <w:color w:val="000000"/>
                    </w:rPr>
                  </w:pPr>
                  <w:r w:rsidRPr="00473867">
                    <w:rPr>
                      <w:rFonts w:cstheme="minorHAnsi"/>
                      <w:b/>
                      <w:bCs/>
                      <w:color w:val="000000"/>
                    </w:rPr>
                    <w:t xml:space="preserve">Description and examples where applied </w:t>
                  </w:r>
                </w:p>
              </w:tc>
            </w:tr>
            <w:tr w:rsidR="00C13F18" w:rsidRPr="00473867" w14:paraId="666A3C92" w14:textId="77777777" w:rsidTr="00485F51">
              <w:trPr>
                <w:trHeight w:val="443"/>
              </w:trPr>
              <w:tc>
                <w:tcPr>
                  <w:tcW w:w="461" w:type="pct"/>
                </w:tcPr>
                <w:p w14:paraId="59267954" w14:textId="77777777" w:rsidR="00C13F18" w:rsidRPr="00473867" w:rsidRDefault="00C13F18">
                  <w:pPr>
                    <w:autoSpaceDE w:val="0"/>
                    <w:autoSpaceDN w:val="0"/>
                    <w:adjustRightInd w:val="0"/>
                    <w:spacing w:after="0" w:line="240" w:lineRule="auto"/>
                    <w:rPr>
                      <w:rFonts w:cstheme="minorHAnsi"/>
                      <w:color w:val="000000"/>
                    </w:rPr>
                  </w:pPr>
                  <w:r w:rsidRPr="00473867">
                    <w:rPr>
                      <w:rFonts w:cstheme="minorHAnsi"/>
                      <w:color w:val="000000"/>
                    </w:rPr>
                    <w:t xml:space="preserve">1. </w:t>
                  </w:r>
                </w:p>
              </w:tc>
              <w:tc>
                <w:tcPr>
                  <w:tcW w:w="1031" w:type="pct"/>
                </w:tcPr>
                <w:p w14:paraId="34096A9A" w14:textId="77777777" w:rsidR="00C13F18" w:rsidRDefault="00C13F18">
                  <w:pPr>
                    <w:autoSpaceDE w:val="0"/>
                    <w:autoSpaceDN w:val="0"/>
                    <w:adjustRightInd w:val="0"/>
                    <w:spacing w:after="0" w:line="240" w:lineRule="auto"/>
                    <w:rPr>
                      <w:rFonts w:cstheme="minorHAnsi"/>
                      <w:b/>
                      <w:bCs/>
                      <w:color w:val="000000"/>
                    </w:rPr>
                  </w:pPr>
                  <w:r w:rsidRPr="00473867">
                    <w:rPr>
                      <w:rFonts w:cstheme="minorHAnsi"/>
                      <w:b/>
                      <w:bCs/>
                      <w:color w:val="000000"/>
                    </w:rPr>
                    <w:t>Legislated quotas</w:t>
                  </w:r>
                </w:p>
                <w:p w14:paraId="684B5CAD" w14:textId="77777777" w:rsidR="00C13F18" w:rsidRPr="00473867" w:rsidRDefault="00C13F18">
                  <w:pPr>
                    <w:autoSpaceDE w:val="0"/>
                    <w:autoSpaceDN w:val="0"/>
                    <w:adjustRightInd w:val="0"/>
                    <w:spacing w:after="0" w:line="240" w:lineRule="auto"/>
                    <w:rPr>
                      <w:rFonts w:cstheme="minorHAnsi"/>
                      <w:color w:val="000000"/>
                    </w:rPr>
                  </w:pPr>
                  <w:r>
                    <w:rPr>
                      <w:rFonts w:cstheme="minorHAnsi"/>
                      <w:i/>
                      <w:iCs/>
                      <w:color w:val="000000"/>
                    </w:rPr>
                    <w:t xml:space="preserve"> </w:t>
                  </w:r>
                </w:p>
              </w:tc>
              <w:tc>
                <w:tcPr>
                  <w:tcW w:w="3509" w:type="pct"/>
                </w:tcPr>
                <w:p w14:paraId="2E2F44AC" w14:textId="77777777" w:rsidR="00C13F18" w:rsidRPr="00473867" w:rsidRDefault="00C13F18" w:rsidP="00485F51">
                  <w:pPr>
                    <w:autoSpaceDE w:val="0"/>
                    <w:autoSpaceDN w:val="0"/>
                    <w:adjustRightInd w:val="0"/>
                    <w:spacing w:after="0" w:line="260" w:lineRule="exact"/>
                    <w:rPr>
                      <w:rFonts w:cstheme="minorHAnsi"/>
                      <w:color w:val="000000"/>
                    </w:rPr>
                  </w:pPr>
                  <w:r w:rsidRPr="00473867">
                    <w:rPr>
                      <w:rFonts w:cstheme="minorHAnsi"/>
                      <w:color w:val="000000"/>
                    </w:rPr>
                    <w:t>Stipulate the minimum number or percentage of students from vulnerable cohorts that high</w:t>
                  </w:r>
                  <w:r>
                    <w:rPr>
                      <w:rFonts w:cstheme="minorHAnsi"/>
                      <w:color w:val="000000"/>
                    </w:rPr>
                    <w:noBreakHyphen/>
                  </w:r>
                  <w:r w:rsidRPr="00473867">
                    <w:rPr>
                      <w:rFonts w:cstheme="minorHAnsi"/>
                      <w:color w:val="000000"/>
                    </w:rPr>
                    <w:t xml:space="preserve">demand schools must accept or prioritise in cases of excess capacity. Quotas are administered independently, with penalties for noncompliance </w:t>
                  </w:r>
                  <w:r>
                    <w:rPr>
                      <w:rFonts w:cstheme="minorHAnsi"/>
                      <w:color w:val="000000"/>
                    </w:rPr>
                    <w:t xml:space="preserve">(e.g. as used in </w:t>
                  </w:r>
                  <w:r w:rsidRPr="00473867">
                    <w:rPr>
                      <w:rFonts w:cstheme="minorHAnsi"/>
                      <w:color w:val="000000"/>
                    </w:rPr>
                    <w:t>Belgium and Chile</w:t>
                  </w:r>
                  <w:r>
                    <w:rPr>
                      <w:rFonts w:cstheme="minorHAnsi"/>
                      <w:color w:val="000000"/>
                    </w:rPr>
                    <w:t>).</w:t>
                  </w:r>
                </w:p>
              </w:tc>
            </w:tr>
            <w:tr w:rsidR="00C13F18" w:rsidRPr="00473867" w14:paraId="00822082" w14:textId="77777777" w:rsidTr="00485F51">
              <w:trPr>
                <w:trHeight w:val="323"/>
              </w:trPr>
              <w:tc>
                <w:tcPr>
                  <w:tcW w:w="461" w:type="pct"/>
                </w:tcPr>
                <w:p w14:paraId="14A28ED3" w14:textId="77777777" w:rsidR="00C13F18" w:rsidRPr="00473867" w:rsidRDefault="00C13F18">
                  <w:pPr>
                    <w:autoSpaceDE w:val="0"/>
                    <w:autoSpaceDN w:val="0"/>
                    <w:adjustRightInd w:val="0"/>
                    <w:spacing w:after="0" w:line="240" w:lineRule="auto"/>
                    <w:rPr>
                      <w:rFonts w:cstheme="minorHAnsi"/>
                      <w:color w:val="000000"/>
                    </w:rPr>
                  </w:pPr>
                  <w:r w:rsidRPr="00473867">
                    <w:rPr>
                      <w:rFonts w:cstheme="minorHAnsi"/>
                      <w:color w:val="000000"/>
                    </w:rPr>
                    <w:t xml:space="preserve">2. </w:t>
                  </w:r>
                </w:p>
              </w:tc>
              <w:tc>
                <w:tcPr>
                  <w:tcW w:w="1031" w:type="pct"/>
                </w:tcPr>
                <w:p w14:paraId="3B4DE9B4" w14:textId="77777777" w:rsidR="00C13F18" w:rsidRDefault="00C13F18">
                  <w:pPr>
                    <w:autoSpaceDE w:val="0"/>
                    <w:autoSpaceDN w:val="0"/>
                    <w:adjustRightInd w:val="0"/>
                    <w:spacing w:after="0" w:line="240" w:lineRule="auto"/>
                    <w:rPr>
                      <w:rFonts w:cstheme="minorHAnsi"/>
                      <w:b/>
                      <w:bCs/>
                      <w:color w:val="000000"/>
                    </w:rPr>
                  </w:pPr>
                  <w:r w:rsidRPr="00473867">
                    <w:rPr>
                      <w:rFonts w:cstheme="minorHAnsi"/>
                      <w:b/>
                      <w:bCs/>
                      <w:color w:val="000000"/>
                    </w:rPr>
                    <w:t>Removal of fees</w:t>
                  </w:r>
                </w:p>
                <w:p w14:paraId="370B68F2" w14:textId="77777777" w:rsidR="00C13F18" w:rsidRPr="00473867" w:rsidRDefault="00C13F18">
                  <w:pPr>
                    <w:autoSpaceDE w:val="0"/>
                    <w:autoSpaceDN w:val="0"/>
                    <w:adjustRightInd w:val="0"/>
                    <w:spacing w:after="0" w:line="240" w:lineRule="auto"/>
                    <w:rPr>
                      <w:rFonts w:cstheme="minorHAnsi"/>
                      <w:color w:val="000000"/>
                    </w:rPr>
                  </w:pPr>
                  <w:r>
                    <w:rPr>
                      <w:rFonts w:cstheme="minorHAnsi"/>
                      <w:i/>
                      <w:iCs/>
                      <w:color w:val="000000"/>
                    </w:rPr>
                    <w:t xml:space="preserve"> </w:t>
                  </w:r>
                </w:p>
              </w:tc>
              <w:tc>
                <w:tcPr>
                  <w:tcW w:w="3509" w:type="pct"/>
                </w:tcPr>
                <w:p w14:paraId="4BC5DB7D" w14:textId="77777777" w:rsidR="00C13F18" w:rsidRPr="00473867" w:rsidRDefault="00C13F18" w:rsidP="00485F51">
                  <w:pPr>
                    <w:autoSpaceDE w:val="0"/>
                    <w:autoSpaceDN w:val="0"/>
                    <w:adjustRightInd w:val="0"/>
                    <w:spacing w:after="0" w:line="260" w:lineRule="exact"/>
                    <w:rPr>
                      <w:rFonts w:cstheme="minorHAnsi"/>
                      <w:color w:val="000000"/>
                    </w:rPr>
                  </w:pPr>
                  <w:r>
                    <w:rPr>
                      <w:rFonts w:cstheme="minorHAnsi"/>
                      <w:color w:val="000000"/>
                    </w:rPr>
                    <w:t xml:space="preserve">Requires governments to fully fund schools on the condition that they cannot charge fees. Typically, this involves bringing schools into the public system while allowing them to maintain special characteristics (e.g. being faith based). For instance, </w:t>
                  </w:r>
                  <w:r w:rsidRPr="00473867">
                    <w:rPr>
                      <w:rFonts w:cstheme="minorHAnsi"/>
                      <w:color w:val="000000"/>
                    </w:rPr>
                    <w:t>Canadian provinces fully fund religious non</w:t>
                  </w:r>
                  <w:r>
                    <w:rPr>
                      <w:rFonts w:cstheme="minorHAnsi"/>
                      <w:color w:val="000000"/>
                    </w:rPr>
                    <w:noBreakHyphen/>
                  </w:r>
                  <w:r w:rsidRPr="00473867">
                    <w:rPr>
                      <w:rFonts w:cstheme="minorHAnsi"/>
                      <w:color w:val="000000"/>
                    </w:rPr>
                    <w:t xml:space="preserve">government schools </w:t>
                  </w:r>
                  <w:r>
                    <w:rPr>
                      <w:rFonts w:cstheme="minorHAnsi"/>
                      <w:color w:val="000000"/>
                    </w:rPr>
                    <w:t xml:space="preserve">which no longer </w:t>
                  </w:r>
                  <w:r w:rsidRPr="00473867">
                    <w:rPr>
                      <w:rFonts w:cstheme="minorHAnsi"/>
                      <w:color w:val="000000"/>
                    </w:rPr>
                    <w:t xml:space="preserve">charge fees. In Chile, private school fees were removed to reduce social segregation and lift achievement. </w:t>
                  </w:r>
                </w:p>
              </w:tc>
            </w:tr>
            <w:tr w:rsidR="00C13F18" w:rsidRPr="00473867" w14:paraId="4578D2A6" w14:textId="77777777" w:rsidTr="00485F51">
              <w:trPr>
                <w:trHeight w:val="323"/>
              </w:trPr>
              <w:tc>
                <w:tcPr>
                  <w:tcW w:w="461" w:type="pct"/>
                </w:tcPr>
                <w:p w14:paraId="1B25C364" w14:textId="77777777" w:rsidR="00C13F18" w:rsidRPr="00473867" w:rsidRDefault="00C13F18">
                  <w:pPr>
                    <w:autoSpaceDE w:val="0"/>
                    <w:autoSpaceDN w:val="0"/>
                    <w:adjustRightInd w:val="0"/>
                    <w:spacing w:after="0" w:line="240" w:lineRule="auto"/>
                    <w:rPr>
                      <w:rFonts w:cstheme="minorHAnsi"/>
                      <w:color w:val="000000"/>
                    </w:rPr>
                  </w:pPr>
                  <w:r>
                    <w:rPr>
                      <w:rFonts w:cstheme="minorHAnsi"/>
                      <w:color w:val="000000"/>
                    </w:rPr>
                    <w:t>3.</w:t>
                  </w:r>
                </w:p>
              </w:tc>
              <w:tc>
                <w:tcPr>
                  <w:tcW w:w="1031" w:type="pct"/>
                </w:tcPr>
                <w:p w14:paraId="12C59498" w14:textId="77777777" w:rsidR="00C13F18" w:rsidRPr="00473867" w:rsidRDefault="00C13F18">
                  <w:pPr>
                    <w:autoSpaceDE w:val="0"/>
                    <w:autoSpaceDN w:val="0"/>
                    <w:adjustRightInd w:val="0"/>
                    <w:spacing w:after="0" w:line="240" w:lineRule="auto"/>
                    <w:rPr>
                      <w:rFonts w:cstheme="minorHAnsi"/>
                      <w:b/>
                      <w:bCs/>
                      <w:color w:val="000000"/>
                    </w:rPr>
                  </w:pPr>
                  <w:r>
                    <w:rPr>
                      <w:rFonts w:cstheme="minorHAnsi"/>
                      <w:b/>
                      <w:bCs/>
                      <w:color w:val="000000"/>
                    </w:rPr>
                    <w:t xml:space="preserve">Reducing </w:t>
                  </w:r>
                  <w:r w:rsidRPr="00473867">
                    <w:rPr>
                      <w:rFonts w:cstheme="minorHAnsi"/>
                      <w:b/>
                      <w:bCs/>
                      <w:color w:val="000000"/>
                    </w:rPr>
                    <w:t>academic selectivity</w:t>
                  </w:r>
                  <w:r>
                    <w:rPr>
                      <w:rFonts w:cstheme="minorHAnsi"/>
                      <w:b/>
                      <w:bCs/>
                      <w:color w:val="000000"/>
                    </w:rPr>
                    <w:t xml:space="preserve"> and tracking</w:t>
                  </w:r>
                  <w:r w:rsidRPr="0016323C">
                    <w:rPr>
                      <w:rFonts w:cstheme="minorHAnsi"/>
                      <w:b/>
                      <w:bCs/>
                      <w:color w:val="000000"/>
                      <w:vertAlign w:val="superscript"/>
                    </w:rPr>
                    <w:t>1</w:t>
                  </w:r>
                </w:p>
              </w:tc>
              <w:tc>
                <w:tcPr>
                  <w:tcW w:w="3509" w:type="pct"/>
                </w:tcPr>
                <w:p w14:paraId="40E25237" w14:textId="77777777" w:rsidR="00C13F18" w:rsidRDefault="00C13F18" w:rsidP="00485F51">
                  <w:pPr>
                    <w:autoSpaceDE w:val="0"/>
                    <w:autoSpaceDN w:val="0"/>
                    <w:adjustRightInd w:val="0"/>
                    <w:spacing w:after="0" w:line="260" w:lineRule="exact"/>
                    <w:rPr>
                      <w:rFonts w:cstheme="minorHAnsi"/>
                      <w:color w:val="000000"/>
                    </w:rPr>
                  </w:pPr>
                  <w:r>
                    <w:rPr>
                      <w:rFonts w:cstheme="minorHAnsi"/>
                      <w:color w:val="000000"/>
                    </w:rPr>
                    <w:t>Can be achieved by</w:t>
                  </w:r>
                  <w:r w:rsidRPr="00473867">
                    <w:rPr>
                      <w:rFonts w:cstheme="minorHAnsi"/>
                      <w:color w:val="000000"/>
                    </w:rPr>
                    <w:t xml:space="preserve"> mak</w:t>
                  </w:r>
                  <w:r>
                    <w:rPr>
                      <w:rFonts w:cstheme="minorHAnsi"/>
                      <w:color w:val="000000"/>
                    </w:rPr>
                    <w:t>ing</w:t>
                  </w:r>
                  <w:r w:rsidRPr="00473867">
                    <w:rPr>
                      <w:rFonts w:cstheme="minorHAnsi"/>
                      <w:color w:val="000000"/>
                    </w:rPr>
                    <w:t xml:space="preserve"> public funding contingent on removing academic filters in selecting students (e.g. as in Chile) </w:t>
                  </w:r>
                  <w:r>
                    <w:rPr>
                      <w:rFonts w:cstheme="minorHAnsi"/>
                      <w:color w:val="000000"/>
                    </w:rPr>
                    <w:t>and by</w:t>
                  </w:r>
                  <w:r w:rsidRPr="00473867">
                    <w:rPr>
                      <w:rFonts w:cstheme="minorHAnsi"/>
                      <w:color w:val="000000"/>
                    </w:rPr>
                    <w:t xml:space="preserve"> delay</w:t>
                  </w:r>
                  <w:r>
                    <w:rPr>
                      <w:rFonts w:cstheme="minorHAnsi"/>
                      <w:color w:val="000000"/>
                    </w:rPr>
                    <w:t>ing</w:t>
                  </w:r>
                  <w:r w:rsidRPr="00473867">
                    <w:rPr>
                      <w:rFonts w:cstheme="minorHAnsi"/>
                      <w:color w:val="000000"/>
                    </w:rPr>
                    <w:t xml:space="preserve"> tracking</w:t>
                  </w:r>
                  <w:r>
                    <w:rPr>
                      <w:rFonts w:cstheme="minorHAnsi"/>
                      <w:color w:val="000000"/>
                    </w:rPr>
                    <w:t xml:space="preserve"> (also known as streaming)</w:t>
                  </w:r>
                  <w:r w:rsidRPr="00473867">
                    <w:rPr>
                      <w:rFonts w:cstheme="minorHAnsi"/>
                      <w:color w:val="000000"/>
                    </w:rPr>
                    <w:t xml:space="preserve"> of students into different secondary school streams (e.g. Poland’s extension of comprehensive schooling)</w:t>
                  </w:r>
                  <w:r>
                    <w:rPr>
                      <w:rFonts w:cstheme="minorHAnsi"/>
                      <w:color w:val="000000"/>
                    </w:rPr>
                    <w:t>.</w:t>
                  </w:r>
                </w:p>
              </w:tc>
            </w:tr>
            <w:tr w:rsidR="00C13F18" w:rsidRPr="00473867" w14:paraId="0143BBA1" w14:textId="77777777" w:rsidTr="00485F51">
              <w:trPr>
                <w:trHeight w:val="323"/>
              </w:trPr>
              <w:tc>
                <w:tcPr>
                  <w:tcW w:w="461" w:type="pct"/>
                </w:tcPr>
                <w:p w14:paraId="4735F130" w14:textId="77777777" w:rsidR="00C13F18" w:rsidRDefault="00C13F18">
                  <w:pPr>
                    <w:autoSpaceDE w:val="0"/>
                    <w:autoSpaceDN w:val="0"/>
                    <w:adjustRightInd w:val="0"/>
                    <w:spacing w:after="0" w:line="240" w:lineRule="auto"/>
                    <w:rPr>
                      <w:rFonts w:cstheme="minorHAnsi"/>
                      <w:color w:val="000000"/>
                    </w:rPr>
                  </w:pPr>
                  <w:r>
                    <w:rPr>
                      <w:rFonts w:cstheme="minorHAnsi"/>
                      <w:color w:val="000000"/>
                    </w:rPr>
                    <w:t>4.</w:t>
                  </w:r>
                  <w:r w:rsidRPr="00473867">
                    <w:rPr>
                      <w:rFonts w:cstheme="minorHAnsi"/>
                      <w:color w:val="000000"/>
                    </w:rPr>
                    <w:t xml:space="preserve"> </w:t>
                  </w:r>
                </w:p>
              </w:tc>
              <w:tc>
                <w:tcPr>
                  <w:tcW w:w="1031" w:type="pct"/>
                </w:tcPr>
                <w:p w14:paraId="7B7291D4" w14:textId="77777777" w:rsidR="00C13F18" w:rsidRDefault="00C13F18">
                  <w:pPr>
                    <w:autoSpaceDE w:val="0"/>
                    <w:autoSpaceDN w:val="0"/>
                    <w:adjustRightInd w:val="0"/>
                    <w:spacing w:after="0" w:line="240" w:lineRule="auto"/>
                    <w:rPr>
                      <w:rFonts w:cstheme="minorHAnsi"/>
                      <w:color w:val="000000"/>
                    </w:rPr>
                  </w:pPr>
                  <w:r>
                    <w:rPr>
                      <w:rFonts w:cstheme="minorHAnsi"/>
                      <w:b/>
                      <w:bCs/>
                      <w:color w:val="000000"/>
                    </w:rPr>
                    <w:t>Fee capping</w:t>
                  </w:r>
                </w:p>
                <w:p w14:paraId="75517895" w14:textId="77777777" w:rsidR="00C13F18" w:rsidRDefault="00C13F18">
                  <w:pPr>
                    <w:autoSpaceDE w:val="0"/>
                    <w:autoSpaceDN w:val="0"/>
                    <w:adjustRightInd w:val="0"/>
                    <w:spacing w:after="0" w:line="240" w:lineRule="auto"/>
                    <w:rPr>
                      <w:rFonts w:cstheme="minorHAnsi"/>
                      <w:b/>
                      <w:bCs/>
                      <w:color w:val="000000"/>
                    </w:rPr>
                  </w:pPr>
                  <w:r>
                    <w:rPr>
                      <w:rFonts w:cstheme="minorHAnsi"/>
                      <w:i/>
                      <w:iCs/>
                      <w:color w:val="000000"/>
                    </w:rPr>
                    <w:t xml:space="preserve"> </w:t>
                  </w:r>
                </w:p>
              </w:tc>
              <w:tc>
                <w:tcPr>
                  <w:tcW w:w="3509" w:type="pct"/>
                </w:tcPr>
                <w:p w14:paraId="518BF506" w14:textId="77777777" w:rsidR="00C13F18" w:rsidRDefault="00C13F18" w:rsidP="00485F51">
                  <w:pPr>
                    <w:autoSpaceDE w:val="0"/>
                    <w:autoSpaceDN w:val="0"/>
                    <w:adjustRightInd w:val="0"/>
                    <w:spacing w:after="0" w:line="260" w:lineRule="exact"/>
                    <w:rPr>
                      <w:rFonts w:cstheme="minorHAnsi"/>
                      <w:color w:val="000000"/>
                    </w:rPr>
                  </w:pPr>
                  <w:r>
                    <w:rPr>
                      <w:rFonts w:cstheme="minorHAnsi"/>
                      <w:color w:val="000000"/>
                    </w:rPr>
                    <w:t xml:space="preserve">Regulations that set the upper limit for school fees, requiring schools to seek approval of fees, or that attach conditions to the imposition of fees. For example, </w:t>
                  </w:r>
                  <w:r w:rsidRPr="00473867">
                    <w:rPr>
                      <w:rFonts w:cstheme="minorHAnsi"/>
                      <w:color w:val="000000"/>
                    </w:rPr>
                    <w:t>New Zealand allows private schools integrated into the public system to charge modest ‘dues’ for use on approved capital projects. Private schools in Hong Kong can receive public funding on a sliding scale but must set aside 10</w:t>
                  </w:r>
                  <w:r>
                    <w:rPr>
                      <w:rFonts w:cstheme="minorHAnsi"/>
                      <w:color w:val="000000"/>
                    </w:rPr>
                    <w:t xml:space="preserve"> per cent</w:t>
                  </w:r>
                  <w:r w:rsidRPr="00473867">
                    <w:rPr>
                      <w:rFonts w:cstheme="minorHAnsi"/>
                      <w:color w:val="000000"/>
                    </w:rPr>
                    <w:t xml:space="preserve"> of fee income for scholarships. Quebec caps private school fees at around </w:t>
                  </w:r>
                  <w:r w:rsidRPr="0004674A">
                    <w:rPr>
                      <w:rFonts w:cstheme="minorHAnsi"/>
                      <w:color w:val="000000"/>
                    </w:rPr>
                    <w:t>$A</w:t>
                  </w:r>
                  <w:r w:rsidRPr="00473867">
                    <w:rPr>
                      <w:rFonts w:cstheme="minorHAnsi"/>
                      <w:color w:val="000000"/>
                    </w:rPr>
                    <w:t>5</w:t>
                  </w:r>
                  <w:r>
                    <w:rPr>
                      <w:rFonts w:cstheme="minorHAnsi"/>
                      <w:color w:val="000000"/>
                    </w:rPr>
                    <w:t>,</w:t>
                  </w:r>
                  <w:r w:rsidRPr="00473867">
                    <w:rPr>
                      <w:rFonts w:cstheme="minorHAnsi"/>
                      <w:color w:val="000000"/>
                    </w:rPr>
                    <w:t xml:space="preserve">000. </w:t>
                  </w:r>
                </w:p>
              </w:tc>
            </w:tr>
            <w:tr w:rsidR="00C13F18" w:rsidRPr="00473867" w14:paraId="03B26F87" w14:textId="77777777" w:rsidTr="00485F51">
              <w:trPr>
                <w:trHeight w:val="323"/>
              </w:trPr>
              <w:tc>
                <w:tcPr>
                  <w:tcW w:w="461" w:type="pct"/>
                </w:tcPr>
                <w:p w14:paraId="1E81B7CD" w14:textId="77777777" w:rsidR="00C13F18" w:rsidRDefault="00C13F18">
                  <w:pPr>
                    <w:autoSpaceDE w:val="0"/>
                    <w:autoSpaceDN w:val="0"/>
                    <w:adjustRightInd w:val="0"/>
                    <w:spacing w:after="0" w:line="240" w:lineRule="auto"/>
                    <w:rPr>
                      <w:rFonts w:cstheme="minorHAnsi"/>
                      <w:color w:val="000000"/>
                    </w:rPr>
                  </w:pPr>
                  <w:r>
                    <w:rPr>
                      <w:rFonts w:cstheme="minorHAnsi"/>
                      <w:color w:val="000000"/>
                    </w:rPr>
                    <w:t>5.</w:t>
                  </w:r>
                </w:p>
              </w:tc>
              <w:tc>
                <w:tcPr>
                  <w:tcW w:w="1031" w:type="pct"/>
                </w:tcPr>
                <w:p w14:paraId="717502AC" w14:textId="77777777" w:rsidR="00C13F18" w:rsidRDefault="00C13F18">
                  <w:pPr>
                    <w:autoSpaceDE w:val="0"/>
                    <w:autoSpaceDN w:val="0"/>
                    <w:adjustRightInd w:val="0"/>
                    <w:spacing w:after="0" w:line="240" w:lineRule="auto"/>
                    <w:rPr>
                      <w:rFonts w:cstheme="minorHAnsi"/>
                      <w:b/>
                      <w:bCs/>
                      <w:color w:val="000000"/>
                    </w:rPr>
                  </w:pPr>
                  <w:r w:rsidRPr="00E872D6">
                    <w:rPr>
                      <w:rFonts w:cstheme="minorHAnsi"/>
                      <w:b/>
                      <w:bCs/>
                      <w:color w:val="000000"/>
                    </w:rPr>
                    <w:t>Zone flexing</w:t>
                  </w:r>
                  <w:r>
                    <w:rPr>
                      <w:rFonts w:cstheme="minorHAnsi"/>
                      <w:b/>
                      <w:bCs/>
                      <w:color w:val="000000"/>
                    </w:rPr>
                    <w:t xml:space="preserve"> (including</w:t>
                  </w:r>
                  <w:r w:rsidRPr="00E872D6">
                    <w:rPr>
                      <w:rFonts w:cstheme="minorHAnsi"/>
                      <w:b/>
                      <w:bCs/>
                      <w:color w:val="000000"/>
                    </w:rPr>
                    <w:t xml:space="preserve"> with enrolment lotteries</w:t>
                  </w:r>
                  <w:r>
                    <w:rPr>
                      <w:rFonts w:cstheme="minorHAnsi"/>
                      <w:b/>
                      <w:bCs/>
                      <w:color w:val="000000"/>
                    </w:rPr>
                    <w:t>)</w:t>
                  </w:r>
                </w:p>
                <w:p w14:paraId="30F4659A" w14:textId="77777777" w:rsidR="00C13F18" w:rsidRDefault="00C13F18">
                  <w:pPr>
                    <w:autoSpaceDE w:val="0"/>
                    <w:autoSpaceDN w:val="0"/>
                    <w:adjustRightInd w:val="0"/>
                    <w:spacing w:after="0" w:line="240" w:lineRule="auto"/>
                    <w:rPr>
                      <w:rFonts w:cstheme="minorHAnsi"/>
                      <w:b/>
                      <w:bCs/>
                      <w:color w:val="000000"/>
                    </w:rPr>
                  </w:pPr>
                  <w:r>
                    <w:rPr>
                      <w:rFonts w:cstheme="minorHAnsi"/>
                      <w:i/>
                      <w:iCs/>
                      <w:color w:val="000000"/>
                    </w:rPr>
                    <w:t xml:space="preserve"> </w:t>
                  </w:r>
                </w:p>
              </w:tc>
              <w:tc>
                <w:tcPr>
                  <w:tcW w:w="3509" w:type="pct"/>
                </w:tcPr>
                <w:p w14:paraId="2AEA9066" w14:textId="77777777" w:rsidR="00C13F18" w:rsidRDefault="00C13F18" w:rsidP="00485F51">
                  <w:pPr>
                    <w:autoSpaceDE w:val="0"/>
                    <w:autoSpaceDN w:val="0"/>
                    <w:adjustRightInd w:val="0"/>
                    <w:spacing w:after="0" w:line="260" w:lineRule="exact"/>
                    <w:rPr>
                      <w:rFonts w:cstheme="minorHAnsi"/>
                      <w:color w:val="000000"/>
                    </w:rPr>
                  </w:pPr>
                  <w:r>
                    <w:rPr>
                      <w:rFonts w:cstheme="minorHAnsi"/>
                      <w:color w:val="000000"/>
                    </w:rPr>
                    <w:t xml:space="preserve">Redefining school zones or building exceptions </w:t>
                  </w:r>
                  <w:r w:rsidRPr="00E872D6">
                    <w:rPr>
                      <w:rFonts w:cstheme="minorHAnsi"/>
                      <w:color w:val="000000"/>
                    </w:rPr>
                    <w:t>to allow out</w:t>
                  </w:r>
                  <w:r>
                    <w:rPr>
                      <w:rFonts w:cstheme="minorHAnsi"/>
                      <w:color w:val="000000"/>
                    </w:rPr>
                    <w:noBreakHyphen/>
                  </w:r>
                  <w:r w:rsidRPr="00E872D6">
                    <w:rPr>
                      <w:rFonts w:cstheme="minorHAnsi"/>
                      <w:color w:val="000000"/>
                    </w:rPr>
                    <w:t>of</w:t>
                  </w:r>
                  <w:r>
                    <w:rPr>
                      <w:rFonts w:cstheme="minorHAnsi"/>
                      <w:color w:val="000000"/>
                    </w:rPr>
                    <w:noBreakHyphen/>
                    <w:t>catchment</w:t>
                  </w:r>
                  <w:r w:rsidRPr="00E872D6">
                    <w:rPr>
                      <w:rFonts w:cstheme="minorHAnsi"/>
                      <w:color w:val="000000"/>
                    </w:rPr>
                    <w:t xml:space="preserve"> enrolments in schools</w:t>
                  </w:r>
                  <w:r>
                    <w:rPr>
                      <w:rFonts w:cstheme="minorHAnsi"/>
                      <w:color w:val="000000"/>
                    </w:rPr>
                    <w:t>. Flexing can be done in conjunction with lotteries which allocate places at in</w:t>
                  </w:r>
                  <w:r>
                    <w:rPr>
                      <w:rFonts w:cstheme="minorHAnsi"/>
                      <w:color w:val="000000"/>
                    </w:rPr>
                    <w:noBreakHyphen/>
                    <w:t>demand schools to out</w:t>
                  </w:r>
                  <w:r>
                    <w:rPr>
                      <w:rFonts w:cstheme="minorHAnsi"/>
                      <w:color w:val="000000"/>
                    </w:rPr>
                    <w:noBreakHyphen/>
                    <w:t>of</w:t>
                  </w:r>
                  <w:r>
                    <w:rPr>
                      <w:rFonts w:cstheme="minorHAnsi"/>
                      <w:color w:val="000000"/>
                    </w:rPr>
                    <w:noBreakHyphen/>
                    <w:t xml:space="preserve">zone students (e.g. as in the </w:t>
                  </w:r>
                  <w:r w:rsidRPr="0004674A">
                    <w:rPr>
                      <w:rFonts w:cstheme="minorHAnsi"/>
                      <w:color w:val="000000"/>
                    </w:rPr>
                    <w:t>US</w:t>
                  </w:r>
                  <w:r w:rsidRPr="00E872D6">
                    <w:rPr>
                      <w:rFonts w:cstheme="minorHAnsi"/>
                      <w:color w:val="000000"/>
                    </w:rPr>
                    <w:t xml:space="preserve"> and Europe</w:t>
                  </w:r>
                  <w:r>
                    <w:rPr>
                      <w:rFonts w:cstheme="minorHAnsi"/>
                      <w:color w:val="000000"/>
                    </w:rPr>
                    <w:t>).</w:t>
                  </w:r>
                  <w:r w:rsidRPr="00E872D6">
                    <w:rPr>
                      <w:rFonts w:cstheme="minorHAnsi"/>
                      <w:color w:val="000000"/>
                    </w:rPr>
                    <w:t xml:space="preserve"> Lotteries can also be used to fill quotas</w:t>
                  </w:r>
                  <w:r>
                    <w:rPr>
                      <w:rFonts w:cstheme="minorHAnsi"/>
                      <w:color w:val="000000"/>
                    </w:rPr>
                    <w:t>.</w:t>
                  </w:r>
                </w:p>
              </w:tc>
            </w:tr>
            <w:tr w:rsidR="002E6E12" w:rsidRPr="00473867" w14:paraId="32CA59D2" w14:textId="77777777" w:rsidTr="00485F51">
              <w:trPr>
                <w:trHeight w:val="323"/>
              </w:trPr>
              <w:tc>
                <w:tcPr>
                  <w:tcW w:w="461" w:type="pct"/>
                </w:tcPr>
                <w:p w14:paraId="42E9E8CA" w14:textId="73BC990B" w:rsidR="002E6E12" w:rsidRDefault="002E6E12">
                  <w:pPr>
                    <w:autoSpaceDE w:val="0"/>
                    <w:autoSpaceDN w:val="0"/>
                    <w:adjustRightInd w:val="0"/>
                    <w:spacing w:after="0" w:line="240" w:lineRule="auto"/>
                    <w:rPr>
                      <w:rFonts w:cstheme="minorHAnsi"/>
                      <w:color w:val="000000"/>
                    </w:rPr>
                  </w:pPr>
                  <w:r>
                    <w:rPr>
                      <w:rFonts w:cstheme="minorHAnsi"/>
                      <w:color w:val="000000"/>
                    </w:rPr>
                    <w:t>6.</w:t>
                  </w:r>
                </w:p>
              </w:tc>
              <w:tc>
                <w:tcPr>
                  <w:tcW w:w="1031" w:type="pct"/>
                </w:tcPr>
                <w:p w14:paraId="646DA16B" w14:textId="77777777" w:rsidR="002E6E12" w:rsidRDefault="002E6E12" w:rsidP="002E6E12">
                  <w:pPr>
                    <w:autoSpaceDE w:val="0"/>
                    <w:autoSpaceDN w:val="0"/>
                    <w:adjustRightInd w:val="0"/>
                    <w:spacing w:after="0" w:line="240" w:lineRule="auto"/>
                    <w:rPr>
                      <w:rFonts w:cstheme="minorHAnsi"/>
                      <w:b/>
                      <w:bCs/>
                      <w:color w:val="000000"/>
                    </w:rPr>
                  </w:pPr>
                  <w:r>
                    <w:rPr>
                      <w:rFonts w:cstheme="minorHAnsi"/>
                      <w:b/>
                      <w:bCs/>
                      <w:color w:val="000000"/>
                    </w:rPr>
                    <w:t>Controlled choice (including p</w:t>
                  </w:r>
                  <w:r w:rsidRPr="00E872D6">
                    <w:rPr>
                      <w:rFonts w:cstheme="minorHAnsi"/>
                      <w:b/>
                      <w:bCs/>
                      <w:color w:val="000000"/>
                    </w:rPr>
                    <w:t>reference matching</w:t>
                  </w:r>
                  <w:r>
                    <w:rPr>
                      <w:rFonts w:cstheme="minorHAnsi"/>
                      <w:b/>
                      <w:bCs/>
                      <w:color w:val="000000"/>
                    </w:rPr>
                    <w:t>)</w:t>
                  </w:r>
                </w:p>
                <w:p w14:paraId="22946F51" w14:textId="77777777" w:rsidR="002E6E12" w:rsidRPr="00E872D6" w:rsidRDefault="002E6E12">
                  <w:pPr>
                    <w:autoSpaceDE w:val="0"/>
                    <w:autoSpaceDN w:val="0"/>
                    <w:adjustRightInd w:val="0"/>
                    <w:spacing w:after="0" w:line="240" w:lineRule="auto"/>
                    <w:rPr>
                      <w:rFonts w:cstheme="minorHAnsi"/>
                      <w:b/>
                      <w:bCs/>
                      <w:color w:val="000000"/>
                    </w:rPr>
                  </w:pPr>
                </w:p>
              </w:tc>
              <w:tc>
                <w:tcPr>
                  <w:tcW w:w="3509" w:type="pct"/>
                </w:tcPr>
                <w:p w14:paraId="337F396A" w14:textId="7C8B0D51" w:rsidR="002E6E12" w:rsidRDefault="002E6E12" w:rsidP="00485F51">
                  <w:pPr>
                    <w:autoSpaceDE w:val="0"/>
                    <w:autoSpaceDN w:val="0"/>
                    <w:adjustRightInd w:val="0"/>
                    <w:spacing w:after="0" w:line="260" w:lineRule="exact"/>
                    <w:rPr>
                      <w:rFonts w:cstheme="minorHAnsi"/>
                      <w:color w:val="000000"/>
                    </w:rPr>
                  </w:pPr>
                  <w:r>
                    <w:rPr>
                      <w:rFonts w:cstheme="minorHAnsi"/>
                      <w:color w:val="000000"/>
                    </w:rPr>
                    <w:t>Families</w:t>
                  </w:r>
                  <w:r w:rsidRPr="00E872D6">
                    <w:rPr>
                      <w:rFonts w:cstheme="minorHAnsi"/>
                      <w:color w:val="000000"/>
                    </w:rPr>
                    <w:t xml:space="preserve"> express ranked preferences of schools they want to </w:t>
                  </w:r>
                  <w:r>
                    <w:rPr>
                      <w:rFonts w:cstheme="minorHAnsi"/>
                      <w:color w:val="000000"/>
                    </w:rPr>
                    <w:t>enrol in</w:t>
                  </w:r>
                  <w:r w:rsidRPr="00E872D6">
                    <w:rPr>
                      <w:rFonts w:cstheme="minorHAnsi"/>
                      <w:color w:val="000000"/>
                    </w:rPr>
                    <w:t>,</w:t>
                  </w:r>
                  <w:r>
                    <w:rPr>
                      <w:rFonts w:cstheme="minorHAnsi"/>
                      <w:color w:val="000000"/>
                    </w:rPr>
                    <w:t xml:space="preserve"> including out</w:t>
                  </w:r>
                  <w:r>
                    <w:rPr>
                      <w:rFonts w:cstheme="minorHAnsi"/>
                      <w:color w:val="000000"/>
                    </w:rPr>
                    <w:noBreakHyphen/>
                    <w:t>of</w:t>
                  </w:r>
                  <w:r>
                    <w:rPr>
                      <w:rFonts w:cstheme="minorHAnsi"/>
                      <w:color w:val="000000"/>
                    </w:rPr>
                    <w:noBreakHyphen/>
                    <w:t>catchment schools,</w:t>
                  </w:r>
                  <w:r w:rsidRPr="00E872D6">
                    <w:rPr>
                      <w:rFonts w:cstheme="minorHAnsi"/>
                      <w:color w:val="000000"/>
                    </w:rPr>
                    <w:t xml:space="preserve"> and an algorithm determines the best match. Tied results are resolved through random allocation. </w:t>
                  </w:r>
                  <w:r w:rsidRPr="003F2D16">
                    <w:rPr>
                      <w:rFonts w:cstheme="minorHAnsi"/>
                      <w:color w:val="000000"/>
                    </w:rPr>
                    <w:t xml:space="preserve">Schools may </w:t>
                  </w:r>
                  <w:r w:rsidRPr="0004674A">
                    <w:rPr>
                      <w:rFonts w:cstheme="minorHAnsi"/>
                      <w:color w:val="000000"/>
                    </w:rPr>
                    <w:t>express</w:t>
                  </w:r>
                  <w:r w:rsidRPr="003F2D16">
                    <w:rPr>
                      <w:rFonts w:cstheme="minorHAnsi"/>
                      <w:color w:val="000000"/>
                    </w:rPr>
                    <w:t xml:space="preserve"> priority for students from </w:t>
                  </w:r>
                  <w:r>
                    <w:rPr>
                      <w:rFonts w:cstheme="minorHAnsi"/>
                      <w:color w:val="000000"/>
                    </w:rPr>
                    <w:t>equity cohorts to increase diversity or to meet quotas (e.g. as in the US and France).</w:t>
                  </w:r>
                </w:p>
              </w:tc>
            </w:tr>
          </w:tbl>
          <w:p w14:paraId="5B4D71BB" w14:textId="77777777" w:rsidR="002E6E12" w:rsidRDefault="002E6E12" w:rsidP="00306D04">
            <w:pPr>
              <w:spacing w:before="120" w:line="256" w:lineRule="auto"/>
              <w:textAlignment w:val="baseline"/>
              <w:rPr>
                <w:rFonts w:ascii="Calibri" w:eastAsia="Times New Roman" w:hAnsi="Calibri"/>
                <w:color w:val="0D0D0D"/>
                <w:sz w:val="20"/>
                <w:szCs w:val="20"/>
              </w:rPr>
            </w:pPr>
            <w:r w:rsidRPr="00904B5F">
              <w:rPr>
                <w:rFonts w:ascii="Calibri" w:eastAsia="Times New Roman" w:hAnsi="Calibri"/>
                <w:color w:val="0D0D0D"/>
                <w:sz w:val="20"/>
                <w:szCs w:val="20"/>
                <w:vertAlign w:val="superscript"/>
              </w:rPr>
              <w:t>1</w:t>
            </w:r>
            <w:r w:rsidRPr="00904B5F">
              <w:rPr>
                <w:rFonts w:ascii="Calibri" w:eastAsia="Times New Roman" w:hAnsi="Calibri"/>
                <w:color w:val="0D0D0D"/>
                <w:sz w:val="20"/>
                <w:szCs w:val="20"/>
              </w:rPr>
              <w:t xml:space="preserve"> Tracking, also known as streaming, is the process of placing students into different types of secondary or senior secondary schools based on assessments of their academic aptitude.</w:t>
            </w:r>
          </w:p>
          <w:p w14:paraId="5BB85C81" w14:textId="77777777" w:rsidR="002E6E12" w:rsidRPr="00485F51" w:rsidRDefault="002E6E12" w:rsidP="00485F51">
            <w:pPr>
              <w:spacing w:before="120" w:after="0" w:line="256" w:lineRule="auto"/>
              <w:textAlignment w:val="baseline"/>
              <w:rPr>
                <w:rFonts w:ascii="Calibri" w:eastAsia="Times New Roman" w:hAnsi="Calibri"/>
                <w:b/>
                <w:bCs/>
                <w:color w:val="0D0D0D"/>
                <w:sz w:val="10"/>
                <w:szCs w:val="10"/>
              </w:rPr>
            </w:pPr>
          </w:p>
          <w:p w14:paraId="6085620C" w14:textId="69CDA402" w:rsidR="002E6E12" w:rsidRDefault="002E6E12" w:rsidP="00485F51">
            <w:pPr>
              <w:pStyle w:val="Caption"/>
              <w:spacing w:after="60"/>
              <w:rPr>
                <w:rFonts w:ascii="Calibri" w:eastAsia="Times New Roman" w:hAnsi="Calibri"/>
                <w:color w:val="0D0D0D"/>
                <w:sz w:val="20"/>
                <w:szCs w:val="20"/>
                <w:vertAlign w:val="superscript"/>
              </w:rPr>
            </w:pPr>
            <w:r>
              <w:t>Interventions to make disadvantaged schools more attractive to a diverse range of students</w:t>
            </w:r>
          </w:p>
          <w:tbl>
            <w:tblPr>
              <w:tblW w:w="490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794"/>
              <w:gridCol w:w="1997"/>
              <w:gridCol w:w="5818"/>
            </w:tblGrid>
            <w:tr w:rsidR="002E6E12" w:rsidRPr="00473867" w14:paraId="61026BAB" w14:textId="77777777" w:rsidTr="00485F51">
              <w:trPr>
                <w:trHeight w:val="88"/>
              </w:trPr>
              <w:tc>
                <w:tcPr>
                  <w:tcW w:w="461" w:type="pct"/>
                </w:tcPr>
                <w:p w14:paraId="018F69B8" w14:textId="77777777" w:rsidR="002E6E12" w:rsidRPr="00473867" w:rsidRDefault="002E6E12" w:rsidP="002E6E12">
                  <w:pPr>
                    <w:autoSpaceDE w:val="0"/>
                    <w:autoSpaceDN w:val="0"/>
                    <w:adjustRightInd w:val="0"/>
                    <w:spacing w:after="0" w:line="240" w:lineRule="auto"/>
                    <w:rPr>
                      <w:rFonts w:cstheme="minorHAnsi"/>
                      <w:color w:val="000000"/>
                    </w:rPr>
                  </w:pPr>
                  <w:r w:rsidRPr="00473867">
                    <w:rPr>
                      <w:rFonts w:cstheme="minorHAnsi"/>
                      <w:b/>
                      <w:bCs/>
                      <w:color w:val="000000"/>
                    </w:rPr>
                    <w:t xml:space="preserve">No. </w:t>
                  </w:r>
                </w:p>
              </w:tc>
              <w:tc>
                <w:tcPr>
                  <w:tcW w:w="1160" w:type="pct"/>
                </w:tcPr>
                <w:p w14:paraId="75D770F0" w14:textId="77777777" w:rsidR="002E6E12" w:rsidRPr="00473867" w:rsidRDefault="002E6E12" w:rsidP="002E6E12">
                  <w:pPr>
                    <w:autoSpaceDE w:val="0"/>
                    <w:autoSpaceDN w:val="0"/>
                    <w:adjustRightInd w:val="0"/>
                    <w:spacing w:after="0" w:line="240" w:lineRule="auto"/>
                    <w:rPr>
                      <w:rFonts w:cstheme="minorHAnsi"/>
                      <w:color w:val="000000"/>
                    </w:rPr>
                  </w:pPr>
                  <w:r w:rsidRPr="00473867">
                    <w:rPr>
                      <w:rFonts w:cstheme="minorHAnsi"/>
                      <w:b/>
                      <w:bCs/>
                      <w:color w:val="000000"/>
                    </w:rPr>
                    <w:t xml:space="preserve">Intervention type </w:t>
                  </w:r>
                </w:p>
              </w:tc>
              <w:tc>
                <w:tcPr>
                  <w:tcW w:w="3379" w:type="pct"/>
                </w:tcPr>
                <w:p w14:paraId="651490C3" w14:textId="77777777" w:rsidR="002E6E12" w:rsidRPr="00473867" w:rsidRDefault="002E6E12" w:rsidP="002E6E12">
                  <w:pPr>
                    <w:autoSpaceDE w:val="0"/>
                    <w:autoSpaceDN w:val="0"/>
                    <w:adjustRightInd w:val="0"/>
                    <w:spacing w:after="0" w:line="240" w:lineRule="auto"/>
                    <w:rPr>
                      <w:rFonts w:cstheme="minorHAnsi"/>
                      <w:color w:val="000000"/>
                    </w:rPr>
                  </w:pPr>
                  <w:r w:rsidRPr="00473867">
                    <w:rPr>
                      <w:rFonts w:cstheme="minorHAnsi"/>
                      <w:b/>
                      <w:bCs/>
                      <w:color w:val="000000"/>
                    </w:rPr>
                    <w:t xml:space="preserve">Description and examples where applied </w:t>
                  </w:r>
                </w:p>
              </w:tc>
            </w:tr>
            <w:tr w:rsidR="002E6E12" w:rsidRPr="00473867" w14:paraId="6E34DCD4" w14:textId="77777777" w:rsidTr="00485F51">
              <w:trPr>
                <w:trHeight w:val="323"/>
              </w:trPr>
              <w:tc>
                <w:tcPr>
                  <w:tcW w:w="461" w:type="pct"/>
                </w:tcPr>
                <w:p w14:paraId="2CBE3EE8" w14:textId="77777777" w:rsidR="002E6E12" w:rsidRDefault="002E6E12" w:rsidP="002E6E12">
                  <w:pPr>
                    <w:autoSpaceDE w:val="0"/>
                    <w:autoSpaceDN w:val="0"/>
                    <w:adjustRightInd w:val="0"/>
                    <w:spacing w:after="0" w:line="240" w:lineRule="auto"/>
                    <w:rPr>
                      <w:rFonts w:cstheme="minorHAnsi"/>
                      <w:color w:val="000000"/>
                    </w:rPr>
                  </w:pPr>
                  <w:r>
                    <w:rPr>
                      <w:rFonts w:cstheme="minorHAnsi"/>
                      <w:color w:val="000000"/>
                    </w:rPr>
                    <w:t>7.</w:t>
                  </w:r>
                </w:p>
              </w:tc>
              <w:tc>
                <w:tcPr>
                  <w:tcW w:w="1160" w:type="pct"/>
                </w:tcPr>
                <w:p w14:paraId="19801A02" w14:textId="77777777" w:rsidR="002E6E12" w:rsidRDefault="002E6E12" w:rsidP="002E6E12">
                  <w:pPr>
                    <w:autoSpaceDE w:val="0"/>
                    <w:autoSpaceDN w:val="0"/>
                    <w:adjustRightInd w:val="0"/>
                    <w:spacing w:after="0" w:line="240" w:lineRule="auto"/>
                    <w:rPr>
                      <w:rFonts w:cstheme="minorHAnsi"/>
                      <w:b/>
                      <w:bCs/>
                      <w:color w:val="000000"/>
                    </w:rPr>
                  </w:pPr>
                  <w:r w:rsidRPr="00E872D6">
                    <w:rPr>
                      <w:rFonts w:cstheme="minorHAnsi"/>
                      <w:b/>
                      <w:bCs/>
                      <w:color w:val="000000"/>
                    </w:rPr>
                    <w:t>Financial incentives</w:t>
                  </w:r>
                  <w:r>
                    <w:rPr>
                      <w:rFonts w:cstheme="minorHAnsi"/>
                      <w:b/>
                      <w:bCs/>
                      <w:color w:val="000000"/>
                    </w:rPr>
                    <w:t xml:space="preserve"> to schools</w:t>
                  </w:r>
                </w:p>
                <w:p w14:paraId="62727C64" w14:textId="77777777" w:rsidR="002E6E12" w:rsidRDefault="002E6E12" w:rsidP="002E6E12">
                  <w:pPr>
                    <w:autoSpaceDE w:val="0"/>
                    <w:autoSpaceDN w:val="0"/>
                    <w:adjustRightInd w:val="0"/>
                    <w:spacing w:after="0" w:line="240" w:lineRule="auto"/>
                    <w:rPr>
                      <w:rFonts w:cstheme="minorHAnsi"/>
                      <w:b/>
                      <w:bCs/>
                      <w:color w:val="000000"/>
                    </w:rPr>
                  </w:pPr>
                  <w:r>
                    <w:rPr>
                      <w:rFonts w:cstheme="minorHAnsi"/>
                      <w:i/>
                      <w:iCs/>
                      <w:color w:val="000000"/>
                    </w:rPr>
                    <w:t xml:space="preserve"> </w:t>
                  </w:r>
                </w:p>
              </w:tc>
              <w:tc>
                <w:tcPr>
                  <w:tcW w:w="3379" w:type="pct"/>
                </w:tcPr>
                <w:p w14:paraId="5D1AF4F9" w14:textId="77777777" w:rsidR="002E6E12" w:rsidRDefault="002E6E12" w:rsidP="00485F51">
                  <w:pPr>
                    <w:autoSpaceDE w:val="0"/>
                    <w:autoSpaceDN w:val="0"/>
                    <w:adjustRightInd w:val="0"/>
                    <w:spacing w:after="0" w:line="260" w:lineRule="exact"/>
                    <w:rPr>
                      <w:rFonts w:cstheme="minorHAnsi"/>
                      <w:color w:val="000000"/>
                    </w:rPr>
                  </w:pPr>
                  <w:r w:rsidRPr="00E872D6">
                    <w:rPr>
                      <w:rFonts w:cstheme="minorHAnsi"/>
                      <w:color w:val="000000"/>
                    </w:rPr>
                    <w:t>Additional public funding provided to schools based on the number or proportion of disadvantaged students</w:t>
                  </w:r>
                  <w:r>
                    <w:rPr>
                      <w:rFonts w:cstheme="minorHAnsi"/>
                      <w:color w:val="000000"/>
                    </w:rPr>
                    <w:t xml:space="preserve"> enrolled –</w:t>
                  </w:r>
                  <w:r w:rsidRPr="00E872D6">
                    <w:rPr>
                      <w:rFonts w:cstheme="minorHAnsi"/>
                      <w:color w:val="000000"/>
                    </w:rPr>
                    <w:t xml:space="preserve"> </w:t>
                  </w:r>
                  <w:r>
                    <w:rPr>
                      <w:rFonts w:cstheme="minorHAnsi"/>
                      <w:color w:val="000000"/>
                    </w:rPr>
                    <w:t xml:space="preserve">for </w:t>
                  </w:r>
                  <w:r w:rsidRPr="00E872D6">
                    <w:rPr>
                      <w:rFonts w:cstheme="minorHAnsi"/>
                      <w:color w:val="000000"/>
                    </w:rPr>
                    <w:t>example</w:t>
                  </w:r>
                  <w:r>
                    <w:rPr>
                      <w:rFonts w:cstheme="minorHAnsi"/>
                      <w:color w:val="000000"/>
                    </w:rPr>
                    <w:t>,</w:t>
                  </w:r>
                  <w:r w:rsidRPr="00E872D6">
                    <w:rPr>
                      <w:rFonts w:cstheme="minorHAnsi"/>
                      <w:color w:val="000000"/>
                    </w:rPr>
                    <w:t xml:space="preserve"> the UK’s Pupil Premium. Disadvantage is determined in different ways (e.g. eligibility for free lunch</w:t>
                  </w:r>
                  <w:r>
                    <w:rPr>
                      <w:rFonts w:cstheme="minorHAnsi"/>
                      <w:color w:val="000000"/>
                    </w:rPr>
                    <w:t xml:space="preserve"> as in the </w:t>
                  </w:r>
                  <w:r w:rsidRPr="0004674A">
                    <w:rPr>
                      <w:rFonts w:cstheme="minorHAnsi"/>
                      <w:color w:val="000000"/>
                    </w:rPr>
                    <w:t>US</w:t>
                  </w:r>
                  <w:r>
                    <w:rPr>
                      <w:rFonts w:cstheme="minorHAnsi"/>
                      <w:color w:val="000000"/>
                    </w:rPr>
                    <w:t xml:space="preserve"> and UK</w:t>
                  </w:r>
                  <w:r w:rsidRPr="00E872D6">
                    <w:rPr>
                      <w:rFonts w:cstheme="minorHAnsi"/>
                      <w:color w:val="000000"/>
                    </w:rPr>
                    <w:t>, or a combination of SES and academic indicators</w:t>
                  </w:r>
                  <w:r>
                    <w:rPr>
                      <w:rFonts w:cstheme="minorHAnsi"/>
                      <w:color w:val="000000"/>
                    </w:rPr>
                    <w:t xml:space="preserve"> as in Hong Kong</w:t>
                  </w:r>
                  <w:r w:rsidRPr="00E872D6">
                    <w:rPr>
                      <w:rFonts w:cstheme="minorHAnsi"/>
                      <w:color w:val="000000"/>
                    </w:rPr>
                    <w:t>).</w:t>
                  </w:r>
                </w:p>
              </w:tc>
            </w:tr>
            <w:tr w:rsidR="002E6E12" w:rsidRPr="00473867" w14:paraId="7B2BDF1A" w14:textId="77777777" w:rsidTr="00485F51">
              <w:trPr>
                <w:trHeight w:val="323"/>
              </w:trPr>
              <w:tc>
                <w:tcPr>
                  <w:tcW w:w="461" w:type="pct"/>
                </w:tcPr>
                <w:p w14:paraId="7D08B230" w14:textId="77777777" w:rsidR="002E6E12" w:rsidRDefault="002E6E12" w:rsidP="002E6E12">
                  <w:pPr>
                    <w:autoSpaceDE w:val="0"/>
                    <w:autoSpaceDN w:val="0"/>
                    <w:adjustRightInd w:val="0"/>
                    <w:spacing w:after="0" w:line="240" w:lineRule="auto"/>
                    <w:rPr>
                      <w:rFonts w:cstheme="minorHAnsi"/>
                      <w:color w:val="000000"/>
                    </w:rPr>
                  </w:pPr>
                  <w:r>
                    <w:rPr>
                      <w:rFonts w:cstheme="minorHAnsi"/>
                      <w:color w:val="000000"/>
                    </w:rPr>
                    <w:t>8.</w:t>
                  </w:r>
                </w:p>
              </w:tc>
              <w:tc>
                <w:tcPr>
                  <w:tcW w:w="1160" w:type="pct"/>
                </w:tcPr>
                <w:p w14:paraId="51A8E155" w14:textId="77777777" w:rsidR="002E6E12" w:rsidRDefault="002E6E12" w:rsidP="002E6E12">
                  <w:pPr>
                    <w:autoSpaceDE w:val="0"/>
                    <w:autoSpaceDN w:val="0"/>
                    <w:adjustRightInd w:val="0"/>
                    <w:spacing w:after="0" w:line="240" w:lineRule="auto"/>
                    <w:rPr>
                      <w:rFonts w:cstheme="minorHAnsi"/>
                      <w:b/>
                      <w:bCs/>
                      <w:color w:val="000000"/>
                    </w:rPr>
                  </w:pPr>
                  <w:r>
                    <w:rPr>
                      <w:rFonts w:cstheme="minorHAnsi"/>
                      <w:b/>
                      <w:bCs/>
                      <w:color w:val="000000"/>
                    </w:rPr>
                    <w:t>I</w:t>
                  </w:r>
                  <w:r w:rsidRPr="00E872D6">
                    <w:rPr>
                      <w:rFonts w:cstheme="minorHAnsi"/>
                      <w:b/>
                      <w:bCs/>
                      <w:color w:val="000000"/>
                    </w:rPr>
                    <w:t>ncentives</w:t>
                  </w:r>
                  <w:r>
                    <w:rPr>
                      <w:rFonts w:cstheme="minorHAnsi"/>
                      <w:b/>
                      <w:bCs/>
                      <w:color w:val="000000"/>
                    </w:rPr>
                    <w:t xml:space="preserve"> to educators</w:t>
                  </w:r>
                </w:p>
                <w:p w14:paraId="56D96A7F" w14:textId="77777777" w:rsidR="002E6E12" w:rsidRPr="00E872D6" w:rsidRDefault="002E6E12" w:rsidP="002E6E12">
                  <w:pPr>
                    <w:autoSpaceDE w:val="0"/>
                    <w:autoSpaceDN w:val="0"/>
                    <w:adjustRightInd w:val="0"/>
                    <w:spacing w:after="0" w:line="240" w:lineRule="auto"/>
                    <w:rPr>
                      <w:rFonts w:cstheme="minorHAnsi"/>
                      <w:b/>
                      <w:bCs/>
                      <w:color w:val="000000"/>
                    </w:rPr>
                  </w:pPr>
                </w:p>
              </w:tc>
              <w:tc>
                <w:tcPr>
                  <w:tcW w:w="3379" w:type="pct"/>
                </w:tcPr>
                <w:p w14:paraId="6DD76433" w14:textId="77777777" w:rsidR="002E6E12" w:rsidRPr="00E872D6" w:rsidRDefault="002E6E12" w:rsidP="00485F51">
                  <w:pPr>
                    <w:autoSpaceDE w:val="0"/>
                    <w:autoSpaceDN w:val="0"/>
                    <w:adjustRightInd w:val="0"/>
                    <w:spacing w:after="0" w:line="260" w:lineRule="exact"/>
                    <w:rPr>
                      <w:rFonts w:cstheme="minorHAnsi"/>
                      <w:color w:val="000000"/>
                    </w:rPr>
                  </w:pPr>
                  <w:r w:rsidRPr="4FAAF050">
                    <w:rPr>
                      <w:color w:val="000000" w:themeColor="text1"/>
                    </w:rPr>
                    <w:t xml:space="preserve">Quality educators are incentivised to move to and remain in schools with higher concentrations of disadvantage. These incentives can be direct (such as a bonus or salary increase) or indirect (such as prioritisation for promotion). For example, in Canada educators receive </w:t>
                  </w:r>
                  <w:r>
                    <w:rPr>
                      <w:color w:val="000000" w:themeColor="text1"/>
                    </w:rPr>
                    <w:t>‘</w:t>
                  </w:r>
                  <w:r w:rsidRPr="4FAAF050">
                    <w:rPr>
                      <w:color w:val="000000" w:themeColor="text1"/>
                    </w:rPr>
                    <w:t>Welcome to Community</w:t>
                  </w:r>
                  <w:r>
                    <w:rPr>
                      <w:color w:val="000000" w:themeColor="text1"/>
                    </w:rPr>
                    <w:t>’</w:t>
                  </w:r>
                  <w:r w:rsidRPr="4FAAF050">
                    <w:rPr>
                      <w:color w:val="000000" w:themeColor="text1"/>
                    </w:rPr>
                    <w:t xml:space="preserve"> bonuses for moving to rural British Columbia, and in England educators in challenging schools receive professional development and leadership training through the Teaching and Leadership Innovation Fund.</w:t>
                  </w:r>
                  <w:r>
                    <w:rPr>
                      <w:color w:val="000000" w:themeColor="text1"/>
                    </w:rPr>
                    <w:t xml:space="preserve"> </w:t>
                  </w:r>
                </w:p>
              </w:tc>
            </w:tr>
            <w:tr w:rsidR="002E6E12" w:rsidRPr="00473867" w14:paraId="0B2453B3" w14:textId="77777777" w:rsidTr="00485F51">
              <w:trPr>
                <w:trHeight w:val="323"/>
              </w:trPr>
              <w:tc>
                <w:tcPr>
                  <w:tcW w:w="461" w:type="pct"/>
                </w:tcPr>
                <w:p w14:paraId="5D1ADBE9" w14:textId="77777777" w:rsidR="002E6E12" w:rsidRDefault="002E6E12" w:rsidP="002E6E12">
                  <w:pPr>
                    <w:autoSpaceDE w:val="0"/>
                    <w:autoSpaceDN w:val="0"/>
                    <w:adjustRightInd w:val="0"/>
                    <w:spacing w:after="0" w:line="240" w:lineRule="auto"/>
                    <w:rPr>
                      <w:rFonts w:cstheme="minorHAnsi"/>
                      <w:color w:val="000000"/>
                    </w:rPr>
                  </w:pPr>
                  <w:r>
                    <w:rPr>
                      <w:rFonts w:cstheme="minorHAnsi"/>
                      <w:color w:val="000000"/>
                    </w:rPr>
                    <w:t>9.</w:t>
                  </w:r>
                </w:p>
              </w:tc>
              <w:tc>
                <w:tcPr>
                  <w:tcW w:w="1160" w:type="pct"/>
                </w:tcPr>
                <w:p w14:paraId="6A735009" w14:textId="77777777" w:rsidR="002E6E12" w:rsidRDefault="002E6E12" w:rsidP="002E6E12">
                  <w:pPr>
                    <w:autoSpaceDE w:val="0"/>
                    <w:autoSpaceDN w:val="0"/>
                    <w:adjustRightInd w:val="0"/>
                    <w:spacing w:after="0" w:line="240" w:lineRule="auto"/>
                    <w:rPr>
                      <w:rFonts w:cstheme="minorHAnsi"/>
                      <w:b/>
                      <w:bCs/>
                      <w:color w:val="000000"/>
                    </w:rPr>
                  </w:pPr>
                  <w:r w:rsidRPr="00E872D6">
                    <w:rPr>
                      <w:rFonts w:cstheme="minorHAnsi"/>
                      <w:b/>
                      <w:bCs/>
                      <w:color w:val="000000"/>
                    </w:rPr>
                    <w:t>Alternative teaching</w:t>
                  </w:r>
                  <w:r>
                    <w:rPr>
                      <w:rFonts w:cstheme="minorHAnsi"/>
                      <w:b/>
                      <w:bCs/>
                      <w:color w:val="000000"/>
                    </w:rPr>
                    <w:t>, assessment</w:t>
                  </w:r>
                  <w:r w:rsidRPr="00E872D6">
                    <w:rPr>
                      <w:rFonts w:cstheme="minorHAnsi"/>
                      <w:b/>
                      <w:bCs/>
                      <w:color w:val="000000"/>
                    </w:rPr>
                    <w:t xml:space="preserve"> and delivery models</w:t>
                  </w:r>
                </w:p>
                <w:p w14:paraId="64D253AA" w14:textId="77777777" w:rsidR="002E6E12" w:rsidRDefault="002E6E12" w:rsidP="002E6E12">
                  <w:pPr>
                    <w:autoSpaceDE w:val="0"/>
                    <w:autoSpaceDN w:val="0"/>
                    <w:adjustRightInd w:val="0"/>
                    <w:spacing w:after="0" w:line="240" w:lineRule="auto"/>
                    <w:rPr>
                      <w:rFonts w:cstheme="minorHAnsi"/>
                      <w:b/>
                      <w:bCs/>
                      <w:color w:val="000000"/>
                    </w:rPr>
                  </w:pPr>
                  <w:r>
                    <w:rPr>
                      <w:rFonts w:cstheme="minorHAnsi"/>
                      <w:i/>
                      <w:iCs/>
                      <w:color w:val="000000"/>
                    </w:rPr>
                    <w:t xml:space="preserve"> </w:t>
                  </w:r>
                </w:p>
              </w:tc>
              <w:tc>
                <w:tcPr>
                  <w:tcW w:w="3379" w:type="pct"/>
                </w:tcPr>
                <w:p w14:paraId="73E09E43" w14:textId="77777777" w:rsidR="002E6E12" w:rsidRDefault="002E6E12" w:rsidP="00485F51">
                  <w:pPr>
                    <w:autoSpaceDE w:val="0"/>
                    <w:autoSpaceDN w:val="0"/>
                    <w:adjustRightInd w:val="0"/>
                    <w:spacing w:after="0" w:line="260" w:lineRule="exact"/>
                    <w:rPr>
                      <w:rFonts w:cstheme="minorHAnsi"/>
                      <w:color w:val="000000"/>
                    </w:rPr>
                  </w:pPr>
                  <w:r>
                    <w:rPr>
                      <w:rFonts w:cstheme="minorHAnsi"/>
                      <w:color w:val="000000"/>
                    </w:rPr>
                    <w:t xml:space="preserve">There are a variety of alternative teaching models that </w:t>
                  </w:r>
                  <w:r w:rsidRPr="008649B1">
                    <w:rPr>
                      <w:rFonts w:cstheme="minorHAnsi"/>
                      <w:color w:val="000000"/>
                    </w:rPr>
                    <w:t>reconfigur</w:t>
                  </w:r>
                  <w:r>
                    <w:rPr>
                      <w:rFonts w:cstheme="minorHAnsi"/>
                      <w:color w:val="000000"/>
                    </w:rPr>
                    <w:t>e</w:t>
                  </w:r>
                  <w:r w:rsidRPr="008649B1">
                    <w:rPr>
                      <w:rFonts w:cstheme="minorHAnsi"/>
                      <w:color w:val="000000"/>
                    </w:rPr>
                    <w:t xml:space="preserve"> </w:t>
                  </w:r>
                  <w:r>
                    <w:rPr>
                      <w:rFonts w:cstheme="minorHAnsi"/>
                      <w:color w:val="000000"/>
                    </w:rPr>
                    <w:t xml:space="preserve">student learning </w:t>
                  </w:r>
                  <w:r w:rsidRPr="008649B1">
                    <w:rPr>
                      <w:rFonts w:cstheme="minorHAnsi"/>
                      <w:color w:val="000000"/>
                    </w:rPr>
                    <w:t xml:space="preserve">to provide </w:t>
                  </w:r>
                  <w:r>
                    <w:rPr>
                      <w:rFonts w:cstheme="minorHAnsi"/>
                      <w:color w:val="000000"/>
                    </w:rPr>
                    <w:t>more</w:t>
                  </w:r>
                  <w:r w:rsidRPr="008649B1">
                    <w:rPr>
                      <w:rFonts w:cstheme="minorHAnsi"/>
                      <w:color w:val="000000"/>
                    </w:rPr>
                    <w:t xml:space="preserve"> personalised and community</w:t>
                  </w:r>
                  <w:r>
                    <w:rPr>
                      <w:rFonts w:cstheme="minorHAnsi"/>
                      <w:color w:val="000000"/>
                    </w:rPr>
                    <w:noBreakHyphen/>
                  </w:r>
                  <w:r w:rsidRPr="008649B1">
                    <w:rPr>
                      <w:rFonts w:cstheme="minorHAnsi"/>
                      <w:color w:val="000000"/>
                    </w:rPr>
                    <w:t>based education</w:t>
                  </w:r>
                  <w:r>
                    <w:rPr>
                      <w:rFonts w:cstheme="minorHAnsi"/>
                      <w:color w:val="000000"/>
                    </w:rPr>
                    <w:t>. For example, s</w:t>
                  </w:r>
                  <w:r w:rsidRPr="00E872D6">
                    <w:rPr>
                      <w:rFonts w:cstheme="minorHAnsi"/>
                      <w:color w:val="000000"/>
                    </w:rPr>
                    <w:t xml:space="preserve">chools in Australia, New Zealand and elsewhere offer online and extension programs that expose students to </w:t>
                  </w:r>
                  <w:r>
                    <w:rPr>
                      <w:rFonts w:cstheme="minorHAnsi"/>
                      <w:color w:val="000000"/>
                    </w:rPr>
                    <w:t xml:space="preserve">a </w:t>
                  </w:r>
                  <w:r w:rsidRPr="00E872D6">
                    <w:rPr>
                      <w:rFonts w:cstheme="minorHAnsi"/>
                      <w:color w:val="000000"/>
                    </w:rPr>
                    <w:t xml:space="preserve">much broader and </w:t>
                  </w:r>
                  <w:r>
                    <w:rPr>
                      <w:rFonts w:cstheme="minorHAnsi"/>
                      <w:color w:val="000000"/>
                    </w:rPr>
                    <w:t xml:space="preserve">more </w:t>
                  </w:r>
                  <w:r w:rsidRPr="00E872D6">
                    <w:rPr>
                      <w:rFonts w:cstheme="minorHAnsi"/>
                      <w:color w:val="000000"/>
                    </w:rPr>
                    <w:t>diverse range of peers and enable personalised learning that improves engagement and agency.</w:t>
                  </w:r>
                </w:p>
              </w:tc>
            </w:tr>
            <w:tr w:rsidR="002E6E12" w:rsidRPr="00473867" w14:paraId="65AF4972" w14:textId="77777777" w:rsidTr="00485F51">
              <w:trPr>
                <w:trHeight w:val="323"/>
              </w:trPr>
              <w:tc>
                <w:tcPr>
                  <w:tcW w:w="461" w:type="pct"/>
                </w:tcPr>
                <w:p w14:paraId="0BABA81D" w14:textId="77777777" w:rsidR="002E6E12" w:rsidRDefault="002E6E12" w:rsidP="002E6E12">
                  <w:pPr>
                    <w:autoSpaceDE w:val="0"/>
                    <w:autoSpaceDN w:val="0"/>
                    <w:adjustRightInd w:val="0"/>
                    <w:spacing w:after="0" w:line="240" w:lineRule="auto"/>
                    <w:rPr>
                      <w:rFonts w:cstheme="minorHAnsi"/>
                      <w:color w:val="000000"/>
                    </w:rPr>
                  </w:pPr>
                  <w:r>
                    <w:rPr>
                      <w:rFonts w:cstheme="minorHAnsi"/>
                      <w:color w:val="000000"/>
                    </w:rPr>
                    <w:t>10.</w:t>
                  </w:r>
                </w:p>
              </w:tc>
              <w:tc>
                <w:tcPr>
                  <w:tcW w:w="1160" w:type="pct"/>
                </w:tcPr>
                <w:p w14:paraId="535D08D9" w14:textId="77777777" w:rsidR="002E6E12" w:rsidRDefault="002E6E12" w:rsidP="002E6E12">
                  <w:pPr>
                    <w:autoSpaceDE w:val="0"/>
                    <w:autoSpaceDN w:val="0"/>
                    <w:adjustRightInd w:val="0"/>
                    <w:spacing w:after="0" w:line="240" w:lineRule="auto"/>
                    <w:rPr>
                      <w:rFonts w:cstheme="minorHAnsi"/>
                      <w:b/>
                      <w:bCs/>
                      <w:color w:val="000000"/>
                    </w:rPr>
                  </w:pPr>
                  <w:r w:rsidRPr="00960C21">
                    <w:rPr>
                      <w:rFonts w:cstheme="minorHAnsi"/>
                      <w:b/>
                      <w:bCs/>
                      <w:color w:val="000000"/>
                    </w:rPr>
                    <w:t>Networked schools and teaching capacity exchange</w:t>
                  </w:r>
                </w:p>
                <w:p w14:paraId="33293C08" w14:textId="77777777" w:rsidR="002E6E12" w:rsidRDefault="002E6E12" w:rsidP="002E6E12">
                  <w:pPr>
                    <w:autoSpaceDE w:val="0"/>
                    <w:autoSpaceDN w:val="0"/>
                    <w:adjustRightInd w:val="0"/>
                    <w:spacing w:after="0" w:line="240" w:lineRule="auto"/>
                    <w:rPr>
                      <w:rFonts w:cstheme="minorHAnsi"/>
                      <w:b/>
                      <w:bCs/>
                      <w:color w:val="000000"/>
                    </w:rPr>
                  </w:pPr>
                </w:p>
              </w:tc>
              <w:tc>
                <w:tcPr>
                  <w:tcW w:w="3379" w:type="pct"/>
                </w:tcPr>
                <w:p w14:paraId="4FF0D885" w14:textId="77777777" w:rsidR="002E6E12" w:rsidRDefault="002E6E12" w:rsidP="00485F51">
                  <w:pPr>
                    <w:autoSpaceDE w:val="0"/>
                    <w:autoSpaceDN w:val="0"/>
                    <w:adjustRightInd w:val="0"/>
                    <w:spacing w:after="0" w:line="260" w:lineRule="exact"/>
                    <w:rPr>
                      <w:rFonts w:cstheme="minorHAnsi"/>
                      <w:color w:val="000000"/>
                    </w:rPr>
                  </w:pPr>
                  <w:r w:rsidRPr="008755E3">
                    <w:rPr>
                      <w:rFonts w:cstheme="minorHAnsi"/>
                      <w:color w:val="000000"/>
                    </w:rPr>
                    <w:t xml:space="preserve">When two or more schools pool resources, share facilities, collaborate in professional learning communities and/or share responsibility for </w:t>
                  </w:r>
                  <w:r>
                    <w:rPr>
                      <w:rFonts w:cstheme="minorHAnsi"/>
                      <w:color w:val="000000"/>
                    </w:rPr>
                    <w:t>teaching the</w:t>
                  </w:r>
                  <w:r w:rsidRPr="008755E3">
                    <w:rPr>
                      <w:rFonts w:cstheme="minorHAnsi"/>
                      <w:color w:val="000000"/>
                    </w:rPr>
                    <w:t xml:space="preserve"> curriculum</w:t>
                  </w:r>
                  <w:r>
                    <w:rPr>
                      <w:rFonts w:cstheme="minorHAnsi"/>
                      <w:color w:val="000000"/>
                    </w:rPr>
                    <w:t xml:space="preserve">. This </w:t>
                  </w:r>
                  <w:r w:rsidRPr="00CB0DB9">
                    <w:rPr>
                      <w:rFonts w:cstheme="minorHAnsi"/>
                      <w:color w:val="000000"/>
                    </w:rPr>
                    <w:t>enable</w:t>
                  </w:r>
                  <w:r>
                    <w:rPr>
                      <w:rFonts w:cstheme="minorHAnsi"/>
                      <w:color w:val="000000"/>
                    </w:rPr>
                    <w:t>s</w:t>
                  </w:r>
                  <w:r w:rsidRPr="00CB0DB9">
                    <w:rPr>
                      <w:rFonts w:cstheme="minorHAnsi"/>
                      <w:color w:val="000000"/>
                    </w:rPr>
                    <w:t xml:space="preserve"> teachers and school leaders to move between schools, and to bring students from</w:t>
                  </w:r>
                  <w:r>
                    <w:rPr>
                      <w:rFonts w:cstheme="minorHAnsi"/>
                      <w:color w:val="000000"/>
                    </w:rPr>
                    <w:t xml:space="preserve"> </w:t>
                  </w:r>
                  <w:r w:rsidRPr="00CB0DB9">
                    <w:rPr>
                      <w:rFonts w:cstheme="minorHAnsi"/>
                      <w:color w:val="000000"/>
                    </w:rPr>
                    <w:t>different schools and backgrounds together to take part in common curricular and co</w:t>
                  </w:r>
                  <w:r>
                    <w:rPr>
                      <w:rFonts w:cstheme="minorHAnsi"/>
                      <w:color w:val="000000"/>
                    </w:rPr>
                    <w:noBreakHyphen/>
                  </w:r>
                  <w:r w:rsidRPr="00CB0DB9">
                    <w:rPr>
                      <w:rFonts w:cstheme="minorHAnsi"/>
                      <w:color w:val="000000"/>
                    </w:rPr>
                    <w:t>curricular activities.</w:t>
                  </w:r>
                  <w:r>
                    <w:rPr>
                      <w:rFonts w:cstheme="minorHAnsi"/>
                      <w:color w:val="000000"/>
                    </w:rPr>
                    <w:t xml:space="preserve"> For example, in England, Multi-Academy Trusts (MATs) (non-profit companies) operate multiple schools. MATs identify common approaches to teaching across their schools, and teachers interact to share knowledge and practices. In China, </w:t>
                  </w:r>
                  <w:r w:rsidRPr="009C3338">
                    <w:rPr>
                      <w:rFonts w:cstheme="minorHAnsi"/>
                      <w:color w:val="000000"/>
                    </w:rPr>
                    <w:t>school districts contract high</w:t>
                  </w:r>
                  <w:r>
                    <w:rPr>
                      <w:rFonts w:cstheme="minorHAnsi"/>
                      <w:color w:val="000000"/>
                    </w:rPr>
                    <w:noBreakHyphen/>
                  </w:r>
                  <w:r w:rsidRPr="009C3338">
                    <w:rPr>
                      <w:rFonts w:cstheme="minorHAnsi"/>
                      <w:color w:val="000000"/>
                    </w:rPr>
                    <w:t xml:space="preserve">performing </w:t>
                  </w:r>
                  <w:r>
                    <w:rPr>
                      <w:rFonts w:cstheme="minorHAnsi"/>
                      <w:color w:val="000000"/>
                    </w:rPr>
                    <w:t>and</w:t>
                  </w:r>
                  <w:r w:rsidRPr="009C3338">
                    <w:rPr>
                      <w:rFonts w:cstheme="minorHAnsi"/>
                      <w:color w:val="000000"/>
                    </w:rPr>
                    <w:t xml:space="preserve"> low</w:t>
                  </w:r>
                  <w:r>
                    <w:rPr>
                      <w:rFonts w:cstheme="minorHAnsi"/>
                      <w:color w:val="000000"/>
                    </w:rPr>
                    <w:noBreakHyphen/>
                  </w:r>
                  <w:r w:rsidRPr="009C3338">
                    <w:rPr>
                      <w:rFonts w:cstheme="minorHAnsi"/>
                      <w:color w:val="000000"/>
                    </w:rPr>
                    <w:t>performing school</w:t>
                  </w:r>
                  <w:r>
                    <w:rPr>
                      <w:rFonts w:cstheme="minorHAnsi"/>
                      <w:color w:val="000000"/>
                    </w:rPr>
                    <w:t>s to work together for two years. In this period they are required to implement programs and practices to address underachievement. Teachers and school leaders are also able to move between the two schools to share knowledge.</w:t>
                  </w:r>
                </w:p>
              </w:tc>
            </w:tr>
          </w:tbl>
          <w:p w14:paraId="5FCD9014" w14:textId="77777777" w:rsidR="00C13F18" w:rsidRPr="00904B5F" w:rsidRDefault="00C13F18" w:rsidP="00485F51">
            <w:pPr>
              <w:spacing w:before="120" w:line="256" w:lineRule="auto"/>
              <w:textAlignment w:val="baseline"/>
              <w:rPr>
                <w:rFonts w:ascii="Calibri" w:eastAsia="Times New Roman" w:hAnsi="Calibri"/>
                <w:b/>
                <w:bCs/>
                <w:color w:val="0D0D0D"/>
                <w:sz w:val="20"/>
                <w:szCs w:val="20"/>
              </w:rPr>
            </w:pPr>
            <w:r w:rsidRPr="00904B5F">
              <w:rPr>
                <w:rFonts w:ascii="Calibri" w:eastAsia="Times New Roman" w:hAnsi="Calibri"/>
                <w:color w:val="0D0D0D"/>
                <w:sz w:val="20"/>
                <w:szCs w:val="20"/>
              </w:rPr>
              <w:t xml:space="preserve">Source: Nous Group (2023) </w:t>
            </w:r>
            <w:r w:rsidRPr="00904B5F">
              <w:rPr>
                <w:rFonts w:ascii="Calibri" w:eastAsia="Times New Roman" w:hAnsi="Calibri"/>
                <w:i/>
                <w:iCs/>
                <w:color w:val="0D0D0D"/>
                <w:sz w:val="20"/>
                <w:szCs w:val="20"/>
              </w:rPr>
              <w:t>Review of policy interventions to increase socio</w:t>
            </w:r>
            <w:r w:rsidRPr="00904B5F">
              <w:rPr>
                <w:rFonts w:ascii="Calibri" w:eastAsia="Times New Roman" w:hAnsi="Calibri"/>
                <w:i/>
                <w:iCs/>
                <w:color w:val="0D0D0D"/>
                <w:sz w:val="20"/>
                <w:szCs w:val="20"/>
              </w:rPr>
              <w:noBreakHyphen/>
              <w:t xml:space="preserve">economic diversity and improve learning </w:t>
            </w:r>
            <w:r w:rsidRPr="00BE3D93">
              <w:rPr>
                <w:rFonts w:ascii="Calibri" w:eastAsia="Times New Roman" w:hAnsi="Calibri"/>
                <w:i/>
                <w:iCs/>
                <w:color w:val="0D0D0D"/>
                <w:sz w:val="20"/>
                <w:szCs w:val="20"/>
              </w:rPr>
              <w:t>outcomes</w:t>
            </w:r>
            <w:r w:rsidRPr="00904B5F">
              <w:rPr>
                <w:rFonts w:ascii="Calibri" w:eastAsia="Times New Roman" w:hAnsi="Calibri"/>
                <w:color w:val="0D0D0D"/>
                <w:sz w:val="20"/>
                <w:szCs w:val="20"/>
              </w:rPr>
              <w:t xml:space="preserve">, </w:t>
            </w:r>
            <w:r>
              <w:rPr>
                <w:rFonts w:ascii="Calibri" w:eastAsia="Times New Roman" w:hAnsi="Calibri"/>
                <w:color w:val="0D0D0D"/>
                <w:sz w:val="20"/>
                <w:szCs w:val="20"/>
              </w:rPr>
              <w:t>report to</w:t>
            </w:r>
            <w:r w:rsidRPr="00904B5F">
              <w:rPr>
                <w:rFonts w:ascii="Calibri" w:eastAsia="Times New Roman" w:hAnsi="Calibri"/>
                <w:color w:val="0D0D0D"/>
                <w:sz w:val="20"/>
                <w:szCs w:val="20"/>
              </w:rPr>
              <w:t xml:space="preserve"> the Australian Government Department of Education for the Expert Panel leading the Review for a Better and Fairer School System.</w:t>
            </w:r>
          </w:p>
        </w:tc>
      </w:tr>
    </w:tbl>
    <w:p w14:paraId="35F83FE5" w14:textId="77777777" w:rsidR="00C13F18" w:rsidRDefault="00C13F18" w:rsidP="00BB708D">
      <w:pPr>
        <w:spacing w:after="160"/>
      </w:pPr>
    </w:p>
    <w:p w14:paraId="0FB8080A" w14:textId="4F5A8053" w:rsidR="00C13F18" w:rsidRDefault="00C13F18" w:rsidP="00BB708D">
      <w:r w:rsidRPr="008478C0">
        <w:t>The evidence</w:t>
      </w:r>
      <w:r>
        <w:t xml:space="preserve"> of success</w:t>
      </w:r>
      <w:r w:rsidRPr="008478C0">
        <w:t xml:space="preserve"> </w:t>
      </w:r>
      <w:r>
        <w:t>for</w:t>
      </w:r>
      <w:r w:rsidRPr="008478C0">
        <w:t xml:space="preserve"> each of the policy options outlined in Box </w:t>
      </w:r>
      <w:r w:rsidR="00411F0B">
        <w:t>8</w:t>
      </w:r>
      <w:r w:rsidRPr="008478C0">
        <w:t xml:space="preserve"> var</w:t>
      </w:r>
      <w:r>
        <w:t>ies</w:t>
      </w:r>
      <w:r w:rsidRPr="008478C0">
        <w:t xml:space="preserve"> in strength and it is hard to isolate the impact of one intervention from another. Countries that have seen the most significant impacts </w:t>
      </w:r>
      <w:r>
        <w:t xml:space="preserve">have </w:t>
      </w:r>
      <w:r w:rsidRPr="008478C0">
        <w:t xml:space="preserve">generally employed multiple strategies, supported by </w:t>
      </w:r>
      <w:r>
        <w:t xml:space="preserve">clear evidence and </w:t>
      </w:r>
      <w:r w:rsidRPr="008478C0">
        <w:t>robust and respected governance structures. Overall</w:t>
      </w:r>
      <w:r>
        <w:t>,</w:t>
      </w:r>
      <w:r w:rsidRPr="008478C0">
        <w:t xml:space="preserve"> evidence suggests that no single policy intervention can solve the issue of segregation, and</w:t>
      </w:r>
      <w:r>
        <w:t xml:space="preserve"> that</w:t>
      </w:r>
      <w:r w:rsidRPr="008478C0">
        <w:t xml:space="preserve"> the greatest impact can be achieved by </w:t>
      </w:r>
      <w:r w:rsidRPr="008478C0">
        <w:lastRenderedPageBreak/>
        <w:t>employing a combination of interventions.</w:t>
      </w:r>
      <w:r w:rsidRPr="008478C0">
        <w:rPr>
          <w:vertAlign w:val="superscript"/>
        </w:rPr>
        <w:endnoteReference w:id="246"/>
      </w:r>
      <w:r w:rsidRPr="008478C0">
        <w:t xml:space="preserve"> This should include interventions in both the government and non-government sectors, and collaboration between the sectors, to ensure students have pathways to enrol in </w:t>
      </w:r>
      <w:r>
        <w:t xml:space="preserve">high-quality schooling </w:t>
      </w:r>
      <w:r w:rsidRPr="008478C0">
        <w:t>and diversity can be increased in both sectors.</w:t>
      </w:r>
    </w:p>
    <w:p w14:paraId="221924ED" w14:textId="61D25D6E" w:rsidR="00C13F18" w:rsidRDefault="00C13F18" w:rsidP="00BB708D">
      <w:r w:rsidRPr="008478C0">
        <w:t xml:space="preserve">Translating one or more of these interventions to an Australian context requires consideration of questions about scalability, the degree of departure from current approaches, likely </w:t>
      </w:r>
      <w:r>
        <w:t>reactions</w:t>
      </w:r>
      <w:r w:rsidRPr="008478C0">
        <w:t xml:space="preserve"> among system stakeholders, and the practical implementation hurdles to overcome. </w:t>
      </w:r>
      <w:r>
        <w:t>Consideration should also be given to the potential impact each intervention will have on increasing socio-educational diversity and student outcomes (see Figure 12).</w:t>
      </w:r>
    </w:p>
    <w:p w14:paraId="39AA61E7" w14:textId="4CBCBFB4" w:rsidR="00C13F18" w:rsidRPr="00EF490E" w:rsidRDefault="00C13F18" w:rsidP="00485F51">
      <w:pPr>
        <w:pStyle w:val="Caption"/>
      </w:pPr>
      <w:r w:rsidRPr="00EF490E">
        <w:t xml:space="preserve">Figure </w:t>
      </w:r>
      <w:r>
        <w:t>12</w:t>
      </w:r>
      <w:r w:rsidRPr="00EF490E">
        <w:t xml:space="preserve">: </w:t>
      </w:r>
      <w:r>
        <w:t>Considerations for implementing policy levers to increase socio-economic diversity in Australian schools.</w:t>
      </w:r>
      <w:r w:rsidRPr="00EF490E">
        <w:t xml:space="preserve"> </w:t>
      </w:r>
    </w:p>
    <w:tbl>
      <w:tblPr>
        <w:tblStyle w:val="TableGrid1"/>
        <w:tblW w:w="9016" w:type="dxa"/>
        <w:tblLayout w:type="fixed"/>
        <w:tblLook w:val="04A0" w:firstRow="1" w:lastRow="0" w:firstColumn="1" w:lastColumn="0" w:noHBand="0" w:noVBand="1"/>
      </w:tblPr>
      <w:tblGrid>
        <w:gridCol w:w="2825"/>
        <w:gridCol w:w="2063"/>
        <w:gridCol w:w="2064"/>
        <w:gridCol w:w="2064"/>
      </w:tblGrid>
      <w:tr w:rsidR="00C13F18" w:rsidRPr="00EF490E" w14:paraId="477D81F4"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shd w:val="clear" w:color="auto" w:fill="01698C"/>
            <w:tcMar>
              <w:left w:w="108" w:type="dxa"/>
              <w:right w:w="108" w:type="dxa"/>
            </w:tcMar>
            <w:vAlign w:val="center"/>
          </w:tcPr>
          <w:p w14:paraId="587AB189" w14:textId="74493E4C" w:rsidR="00C13F18" w:rsidRPr="00EF490E" w:rsidRDefault="002A6176">
            <w:pPr>
              <w:rPr>
                <w:rFonts w:ascii="Calibri" w:eastAsia="Calibri" w:hAnsi="Calibri" w:cs="Calibri"/>
                <w:color w:val="FFFFFF"/>
              </w:rPr>
            </w:pPr>
            <w:r w:rsidRPr="00485F51">
              <w:rPr>
                <w:rFonts w:ascii="Calibri" w:eastAsia="Calibri" w:hAnsi="Calibri" w:cs="Calibri"/>
                <w:color w:val="01698C"/>
              </w:rPr>
              <w:t>Intervention type</w:t>
            </w:r>
          </w:p>
        </w:tc>
        <w:tc>
          <w:tcPr>
            <w:tcW w:w="2063" w:type="dxa"/>
            <w:tcBorders>
              <w:top w:val="single" w:sz="8" w:space="0" w:color="000000"/>
              <w:left w:val="single" w:sz="8" w:space="0" w:color="000000"/>
              <w:bottom w:val="single" w:sz="8" w:space="0" w:color="000000"/>
              <w:right w:val="single" w:sz="8" w:space="0" w:color="000000"/>
            </w:tcBorders>
            <w:shd w:val="clear" w:color="auto" w:fill="01698C"/>
            <w:tcMar>
              <w:left w:w="108" w:type="dxa"/>
              <w:right w:w="108" w:type="dxa"/>
            </w:tcMar>
            <w:vAlign w:val="center"/>
          </w:tcPr>
          <w:p w14:paraId="75F9ADB5" w14:textId="77777777" w:rsidR="00C13F18" w:rsidRPr="00AB2242" w:rsidRDefault="00C13F18">
            <w:pPr>
              <w:rPr>
                <w:rFonts w:ascii="Calibri" w:eastAsia="Calibri" w:hAnsi="Calibri" w:cs="Arial"/>
                <w:b/>
              </w:rPr>
            </w:pPr>
            <w:r w:rsidRPr="00AB2242">
              <w:rPr>
                <w:rFonts w:ascii="Calibri" w:eastAsia="Calibri" w:hAnsi="Calibri" w:cs="Calibri"/>
                <w:b/>
                <w:color w:val="FFFFFF"/>
              </w:rPr>
              <w:t xml:space="preserve">Impact on SES diversity </w:t>
            </w:r>
          </w:p>
        </w:tc>
        <w:tc>
          <w:tcPr>
            <w:tcW w:w="2064" w:type="dxa"/>
            <w:tcBorders>
              <w:top w:val="single" w:sz="8" w:space="0" w:color="000000"/>
              <w:left w:val="single" w:sz="8" w:space="0" w:color="000000"/>
              <w:bottom w:val="single" w:sz="8" w:space="0" w:color="000000"/>
              <w:right w:val="single" w:sz="8" w:space="0" w:color="000000"/>
            </w:tcBorders>
            <w:shd w:val="clear" w:color="auto" w:fill="01698C"/>
            <w:tcMar>
              <w:left w:w="108" w:type="dxa"/>
              <w:right w:w="108" w:type="dxa"/>
            </w:tcMar>
            <w:vAlign w:val="center"/>
          </w:tcPr>
          <w:p w14:paraId="0689E9E6" w14:textId="77777777" w:rsidR="00C13F18" w:rsidRPr="00AB2242" w:rsidRDefault="00C13F18">
            <w:pPr>
              <w:rPr>
                <w:rFonts w:ascii="Calibri" w:eastAsia="Calibri" w:hAnsi="Calibri" w:cs="Arial"/>
                <w:b/>
              </w:rPr>
            </w:pPr>
            <w:r w:rsidRPr="00AB2242">
              <w:rPr>
                <w:rFonts w:ascii="Calibri" w:eastAsia="Calibri" w:hAnsi="Calibri" w:cs="Calibri"/>
                <w:b/>
                <w:color w:val="FFFFFF"/>
              </w:rPr>
              <w:t>Impact on educational outcomes</w:t>
            </w:r>
          </w:p>
        </w:tc>
        <w:tc>
          <w:tcPr>
            <w:tcW w:w="2064" w:type="dxa"/>
            <w:tcBorders>
              <w:top w:val="single" w:sz="8" w:space="0" w:color="000000"/>
              <w:left w:val="single" w:sz="8" w:space="0" w:color="000000"/>
              <w:bottom w:val="single" w:sz="8" w:space="0" w:color="000000"/>
              <w:right w:val="single" w:sz="8" w:space="0" w:color="000000"/>
            </w:tcBorders>
            <w:shd w:val="clear" w:color="auto" w:fill="01698C"/>
            <w:tcMar>
              <w:left w:w="108" w:type="dxa"/>
              <w:right w:w="108" w:type="dxa"/>
            </w:tcMar>
            <w:vAlign w:val="center"/>
          </w:tcPr>
          <w:p w14:paraId="73DEDAD1" w14:textId="77777777" w:rsidR="00C13F18" w:rsidRPr="00AB2242" w:rsidRDefault="00C13F18">
            <w:pPr>
              <w:rPr>
                <w:rFonts w:ascii="Calibri" w:eastAsia="Calibri" w:hAnsi="Calibri" w:cs="Arial"/>
                <w:b/>
              </w:rPr>
            </w:pPr>
            <w:r w:rsidRPr="00AB2242">
              <w:rPr>
                <w:rFonts w:ascii="Calibri" w:eastAsia="Calibri" w:hAnsi="Calibri" w:cs="Calibri"/>
                <w:b/>
                <w:color w:val="FFFFFF"/>
              </w:rPr>
              <w:t>Transferability to Australia</w:t>
            </w:r>
          </w:p>
        </w:tc>
      </w:tr>
      <w:tr w:rsidR="00C13F18" w:rsidRPr="00EF490E" w14:paraId="42B19E02"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34EF5B90"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Legislated quotas</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5D9868B2" w14:textId="77777777" w:rsidR="00C13F18" w:rsidRPr="00EF490E" w:rsidRDefault="00C13F18">
            <w:pPr>
              <w:rPr>
                <w:rFonts w:ascii="Calibri" w:eastAsia="Calibri" w:hAnsi="Calibri" w:cs="Arial"/>
              </w:rPr>
            </w:pPr>
            <w:r>
              <w:rPr>
                <w:rFonts w:ascii="Calibri" w:eastAsia="Calibri" w:hAnsi="Calibri" w:cs="Arial"/>
              </w:rPr>
              <w:t xml:space="preserve">Mixed </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3AF55625" w14:textId="77777777" w:rsidR="00C13F18" w:rsidRPr="00EF490E" w:rsidRDefault="00C13F18">
            <w:pPr>
              <w:rPr>
                <w:rFonts w:ascii="Calibri" w:eastAsia="Calibri" w:hAnsi="Calibri" w:cs="Arial"/>
              </w:rPr>
            </w:pPr>
            <w:r w:rsidRPr="00C87753">
              <w:rPr>
                <w:rFonts w:ascii="Calibri" w:eastAsia="Calibri" w:hAnsi="Calibri" w:cs="Arial"/>
              </w:rPr>
              <w:t>Mixed</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70F6AF57" w14:textId="77777777" w:rsidR="00C13F18" w:rsidRPr="00EF490E" w:rsidRDefault="00C13F18">
            <w:pPr>
              <w:rPr>
                <w:rFonts w:ascii="Calibri" w:eastAsia="Calibri" w:hAnsi="Calibri" w:cs="Arial"/>
              </w:rPr>
            </w:pPr>
            <w:r>
              <w:rPr>
                <w:rFonts w:ascii="Calibri" w:eastAsia="Calibri" w:hAnsi="Calibri" w:cs="Arial"/>
              </w:rPr>
              <w:t>Low – Medium</w:t>
            </w:r>
          </w:p>
        </w:tc>
      </w:tr>
      <w:tr w:rsidR="00C13F18" w:rsidRPr="00EF490E" w14:paraId="3BA92A84"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330780E1"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Removal of fees</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41E7FC86" w14:textId="77777777" w:rsidR="00C13F18" w:rsidRPr="00EF490E" w:rsidRDefault="00C13F18">
            <w:pPr>
              <w:rPr>
                <w:rFonts w:ascii="Calibri" w:eastAsia="Calibri" w:hAnsi="Calibri" w:cs="Arial"/>
              </w:rPr>
            </w:pPr>
            <w:r>
              <w:rPr>
                <w:rFonts w:ascii="Calibri" w:eastAsia="Calibri" w:hAnsi="Calibri" w:cs="Arial"/>
              </w:rPr>
              <w:t xml:space="preserve">High </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7BCF70C6" w14:textId="77777777" w:rsidR="00C13F18" w:rsidRPr="00EF490E" w:rsidRDefault="00C13F18">
            <w:pPr>
              <w:rPr>
                <w:rFonts w:ascii="Calibri" w:eastAsia="Calibri" w:hAnsi="Calibri" w:cs="Arial"/>
              </w:rPr>
            </w:pPr>
            <w:r w:rsidRPr="00C87753">
              <w:rPr>
                <w:rFonts w:ascii="Calibri" w:eastAsia="Calibri" w:hAnsi="Calibri" w:cs="Arial"/>
              </w:rPr>
              <w:t>Mixed</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602662CD" w14:textId="77777777" w:rsidR="00C13F18" w:rsidRPr="00EF490E" w:rsidRDefault="00C13F18">
            <w:pPr>
              <w:rPr>
                <w:rFonts w:ascii="Calibri" w:eastAsia="Calibri" w:hAnsi="Calibri" w:cs="Arial"/>
              </w:rPr>
            </w:pPr>
            <w:r>
              <w:rPr>
                <w:rFonts w:ascii="Calibri" w:eastAsia="Calibri" w:hAnsi="Calibri" w:cs="Arial"/>
              </w:rPr>
              <w:t xml:space="preserve">Low – Medium </w:t>
            </w:r>
          </w:p>
        </w:tc>
      </w:tr>
      <w:tr w:rsidR="00C13F18" w:rsidRPr="00EF490E" w14:paraId="7A4E754F"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63D0CDD6" w14:textId="77777777" w:rsidR="00C13F18" w:rsidRPr="00EF490E" w:rsidRDefault="00C13F18" w:rsidP="00F73609">
            <w:pPr>
              <w:pStyle w:val="ListParagraph"/>
              <w:numPr>
                <w:ilvl w:val="0"/>
                <w:numId w:val="92"/>
              </w:numPr>
              <w:ind w:left="454"/>
              <w:rPr>
                <w:rFonts w:ascii="Calibri" w:eastAsia="Calibri" w:hAnsi="Calibri" w:cs="Arial"/>
              </w:rPr>
            </w:pPr>
            <w:r w:rsidRPr="00EF490E">
              <w:rPr>
                <w:rFonts w:cstheme="minorHAnsi"/>
                <w:b/>
                <w:bCs/>
                <w:color w:val="000000"/>
              </w:rPr>
              <w:t>Reducing academic selectivity and tracking</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5C757A4F" w14:textId="77777777" w:rsidR="00C13F18" w:rsidRPr="00EF490E" w:rsidRDefault="00C13F18">
            <w:pPr>
              <w:rPr>
                <w:rFonts w:ascii="Calibri" w:eastAsia="Calibri" w:hAnsi="Calibri" w:cs="Arial"/>
              </w:rPr>
            </w:pPr>
            <w:r>
              <w:rPr>
                <w:rFonts w:ascii="Calibri" w:eastAsia="Calibri" w:hAnsi="Calibri" w:cs="Arial"/>
              </w:rPr>
              <w:t>Mixed</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21E2144C" w14:textId="77777777" w:rsidR="00C13F18" w:rsidRPr="00EF490E" w:rsidRDefault="00C13F18">
            <w:pPr>
              <w:rPr>
                <w:rFonts w:ascii="Calibri" w:eastAsia="Calibri" w:hAnsi="Calibri" w:cs="Arial"/>
              </w:rPr>
            </w:pPr>
            <w:r>
              <w:rPr>
                <w:rFonts w:ascii="Calibri" w:eastAsia="Calibri" w:hAnsi="Calibri" w:cs="Arial"/>
              </w:rPr>
              <w:t>Unclear</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79317B27" w14:textId="77777777" w:rsidR="00C13F18" w:rsidRPr="00EF490E" w:rsidRDefault="00C13F18">
            <w:pPr>
              <w:rPr>
                <w:rFonts w:ascii="Calibri" w:eastAsia="Calibri" w:hAnsi="Calibri" w:cs="Arial"/>
              </w:rPr>
            </w:pPr>
            <w:r>
              <w:rPr>
                <w:rFonts w:ascii="Calibri" w:eastAsia="Calibri" w:hAnsi="Calibri" w:cs="Arial"/>
              </w:rPr>
              <w:t xml:space="preserve">Low </w:t>
            </w:r>
          </w:p>
        </w:tc>
      </w:tr>
      <w:tr w:rsidR="00C13F18" w:rsidRPr="00EF490E" w14:paraId="4D540E71"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2EF75881"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color w:val="000000"/>
              </w:rPr>
            </w:pPr>
            <w:r w:rsidRPr="00EF490E">
              <w:rPr>
                <w:rFonts w:cstheme="minorHAnsi"/>
                <w:b/>
                <w:bCs/>
                <w:color w:val="000000"/>
              </w:rPr>
              <w:t>Fee capping</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620B09A1" w14:textId="77777777" w:rsidR="00C13F18" w:rsidRPr="00EF490E" w:rsidRDefault="00C13F18">
            <w:pPr>
              <w:rPr>
                <w:rFonts w:ascii="Calibri" w:eastAsia="Calibri" w:hAnsi="Calibri" w:cs="Arial"/>
              </w:rPr>
            </w:pPr>
            <w:r>
              <w:rPr>
                <w:rFonts w:ascii="Calibri" w:eastAsia="Calibri" w:hAnsi="Calibri" w:cs="Arial"/>
              </w:rPr>
              <w:t>High</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5C7D4B3D" w14:textId="77777777" w:rsidR="00C13F18" w:rsidRPr="00EF490E" w:rsidRDefault="00C13F18">
            <w:pPr>
              <w:rPr>
                <w:rFonts w:ascii="Calibri" w:eastAsia="Calibri" w:hAnsi="Calibri" w:cs="Arial"/>
              </w:rPr>
            </w:pPr>
            <w:r w:rsidRPr="006C472E">
              <w:rPr>
                <w:rFonts w:ascii="Calibri" w:eastAsia="Calibri" w:hAnsi="Calibri" w:cs="Arial"/>
              </w:rPr>
              <w:t>Mixed</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4DBC56A0" w14:textId="77777777" w:rsidR="00C13F18" w:rsidRPr="00EF490E" w:rsidRDefault="00C13F18">
            <w:pPr>
              <w:rPr>
                <w:rFonts w:ascii="Calibri" w:eastAsia="Calibri" w:hAnsi="Calibri" w:cs="Arial"/>
              </w:rPr>
            </w:pPr>
            <w:r w:rsidRPr="00854A73">
              <w:rPr>
                <w:rFonts w:ascii="Calibri" w:eastAsia="Calibri" w:hAnsi="Calibri" w:cs="Arial"/>
              </w:rPr>
              <w:t>Medium</w:t>
            </w:r>
          </w:p>
        </w:tc>
      </w:tr>
      <w:tr w:rsidR="00C13F18" w:rsidRPr="00EF490E" w14:paraId="537DB212"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2CBAE87B"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Zone flexing (including with enrolment lotteries)</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197591F3" w14:textId="77777777" w:rsidR="00C13F18" w:rsidRPr="00EF490E" w:rsidRDefault="00C13F18">
            <w:pPr>
              <w:rPr>
                <w:rFonts w:ascii="Calibri" w:eastAsia="Calibri" w:hAnsi="Calibri" w:cs="Arial"/>
              </w:rPr>
            </w:pPr>
            <w:r>
              <w:rPr>
                <w:rFonts w:ascii="Calibri" w:eastAsia="Calibri" w:hAnsi="Calibri" w:cs="Arial"/>
              </w:rPr>
              <w:t>Mixed</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4E6CD3E5" w14:textId="77777777" w:rsidR="00C13F18" w:rsidRPr="00EF490E" w:rsidRDefault="00C13F18">
            <w:pPr>
              <w:rPr>
                <w:rFonts w:ascii="Calibri" w:eastAsia="Calibri" w:hAnsi="Calibri" w:cs="Arial"/>
              </w:rPr>
            </w:pPr>
            <w:r w:rsidRPr="006C472E">
              <w:rPr>
                <w:rFonts w:ascii="Calibri" w:eastAsia="Calibri" w:hAnsi="Calibri" w:cs="Arial"/>
              </w:rPr>
              <w:t>Mixed</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4009D002" w14:textId="77777777" w:rsidR="00C13F18" w:rsidRPr="00EF490E" w:rsidRDefault="00C13F18">
            <w:pPr>
              <w:rPr>
                <w:rFonts w:ascii="Calibri" w:eastAsia="Calibri" w:hAnsi="Calibri" w:cs="Arial"/>
              </w:rPr>
            </w:pPr>
            <w:r w:rsidRPr="00854A73">
              <w:rPr>
                <w:rFonts w:ascii="Calibri" w:eastAsia="Calibri" w:hAnsi="Calibri" w:cs="Arial"/>
              </w:rPr>
              <w:t>Medium</w:t>
            </w:r>
          </w:p>
        </w:tc>
      </w:tr>
      <w:tr w:rsidR="00C13F18" w:rsidRPr="00EF490E" w14:paraId="6A66C6DB"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1825321C"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Controlled choice (including preference matching)</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66002048" w14:textId="77777777" w:rsidR="00C13F18" w:rsidRPr="00EF490E" w:rsidRDefault="00C13F18">
            <w:pPr>
              <w:rPr>
                <w:rFonts w:ascii="Calibri" w:eastAsia="Calibri" w:hAnsi="Calibri" w:cs="Arial"/>
              </w:rPr>
            </w:pPr>
            <w:r w:rsidRPr="00DE4E84">
              <w:rPr>
                <w:rFonts w:ascii="Calibri" w:eastAsia="Calibri" w:hAnsi="Calibri" w:cs="Arial"/>
              </w:rPr>
              <w:t>High</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2DE34845" w14:textId="77777777" w:rsidR="00C13F18" w:rsidRPr="00EF490E" w:rsidRDefault="00C13F18">
            <w:pPr>
              <w:rPr>
                <w:rFonts w:ascii="Calibri" w:eastAsia="Calibri" w:hAnsi="Calibri" w:cs="Arial"/>
              </w:rPr>
            </w:pPr>
            <w:r>
              <w:rPr>
                <w:rFonts w:ascii="Calibri" w:eastAsia="Calibri" w:hAnsi="Calibri" w:cs="Arial"/>
              </w:rPr>
              <w:t xml:space="preserve">Medium </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035837F1" w14:textId="77777777" w:rsidR="00C13F18" w:rsidRPr="00EF490E" w:rsidRDefault="00C13F18">
            <w:pPr>
              <w:rPr>
                <w:rFonts w:ascii="Calibri" w:eastAsia="Calibri" w:hAnsi="Calibri" w:cs="Arial"/>
              </w:rPr>
            </w:pPr>
            <w:r>
              <w:rPr>
                <w:rFonts w:ascii="Calibri" w:eastAsia="Calibri" w:hAnsi="Calibri" w:cs="Arial"/>
              </w:rPr>
              <w:t>Low</w:t>
            </w:r>
          </w:p>
        </w:tc>
      </w:tr>
      <w:tr w:rsidR="00C13F18" w:rsidRPr="00EF490E" w14:paraId="4C8DF2F1"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03E7A324"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Financial incentives to schools</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686A5EE9" w14:textId="77777777" w:rsidR="00C13F18" w:rsidRPr="00EF490E" w:rsidRDefault="00C13F18">
            <w:pPr>
              <w:rPr>
                <w:rFonts w:ascii="Calibri" w:eastAsia="Calibri" w:hAnsi="Calibri" w:cs="Arial"/>
              </w:rPr>
            </w:pPr>
            <w:r w:rsidRPr="00DE4E84">
              <w:rPr>
                <w:rFonts w:ascii="Calibri" w:eastAsia="Calibri" w:hAnsi="Calibri" w:cs="Arial"/>
              </w:rPr>
              <w:t>High</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53C811BF" w14:textId="77777777" w:rsidR="00C13F18" w:rsidRPr="00EF490E" w:rsidRDefault="00C13F18">
            <w:pPr>
              <w:rPr>
                <w:rFonts w:ascii="Calibri" w:eastAsia="Calibri" w:hAnsi="Calibri" w:cs="Arial"/>
              </w:rPr>
            </w:pPr>
            <w:r>
              <w:rPr>
                <w:rFonts w:ascii="Calibri" w:eastAsia="Calibri" w:hAnsi="Calibri" w:cs="Arial"/>
              </w:rPr>
              <w:t>High</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3D5DA4F4" w14:textId="77777777" w:rsidR="00C13F18" w:rsidRPr="00EF490E" w:rsidRDefault="00C13F18">
            <w:pPr>
              <w:rPr>
                <w:rFonts w:ascii="Calibri" w:eastAsia="Calibri" w:hAnsi="Calibri" w:cs="Arial"/>
              </w:rPr>
            </w:pPr>
            <w:r w:rsidRPr="00A05B19">
              <w:rPr>
                <w:rFonts w:ascii="Calibri" w:eastAsia="Calibri" w:hAnsi="Calibri" w:cs="Arial"/>
              </w:rPr>
              <w:t>High</w:t>
            </w:r>
          </w:p>
        </w:tc>
      </w:tr>
      <w:tr w:rsidR="00C13F18" w:rsidRPr="00EF490E" w14:paraId="170F0B2D"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7CADDA45"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Incentives to educators</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349B7749" w14:textId="77777777" w:rsidR="00C13F18" w:rsidRPr="00EF490E" w:rsidRDefault="00C13F18">
            <w:pPr>
              <w:rPr>
                <w:rFonts w:ascii="Calibri" w:eastAsia="Calibri" w:hAnsi="Calibri" w:cs="Arial"/>
              </w:rPr>
            </w:pPr>
            <w:r>
              <w:rPr>
                <w:rFonts w:ascii="Calibri" w:eastAsia="Calibri" w:hAnsi="Calibri" w:cs="Arial"/>
              </w:rPr>
              <w:t xml:space="preserve">Unclear </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4B3C0CDA" w14:textId="77777777" w:rsidR="00C13F18" w:rsidRPr="00EF490E" w:rsidRDefault="00C13F18">
            <w:pPr>
              <w:rPr>
                <w:rFonts w:ascii="Calibri" w:eastAsia="Calibri" w:hAnsi="Calibri" w:cs="Arial"/>
              </w:rPr>
            </w:pPr>
            <w:r>
              <w:rPr>
                <w:rFonts w:ascii="Calibri" w:eastAsia="Calibri" w:hAnsi="Calibri" w:cs="Arial"/>
              </w:rPr>
              <w:t>Mixed</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59C5DF29" w14:textId="77777777" w:rsidR="00C13F18" w:rsidRPr="00EF490E" w:rsidRDefault="00C13F18">
            <w:pPr>
              <w:rPr>
                <w:rFonts w:ascii="Calibri" w:eastAsia="Calibri" w:hAnsi="Calibri" w:cs="Arial"/>
              </w:rPr>
            </w:pPr>
            <w:r w:rsidRPr="00A05B19">
              <w:rPr>
                <w:rFonts w:ascii="Calibri" w:eastAsia="Calibri" w:hAnsi="Calibri" w:cs="Arial"/>
              </w:rPr>
              <w:t>High</w:t>
            </w:r>
          </w:p>
        </w:tc>
      </w:tr>
      <w:tr w:rsidR="00C13F18" w:rsidRPr="00EF490E" w14:paraId="47A38E43"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372C8AAD"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Alternative teaching, assessment and delivery models</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42D0D3B5" w14:textId="77777777" w:rsidR="00C13F18" w:rsidRPr="00EF490E" w:rsidRDefault="00C13F18">
            <w:pPr>
              <w:rPr>
                <w:rFonts w:ascii="Calibri" w:eastAsia="Calibri" w:hAnsi="Calibri" w:cs="Arial"/>
              </w:rPr>
            </w:pPr>
            <w:r>
              <w:rPr>
                <w:rFonts w:ascii="Calibri" w:eastAsia="Calibri" w:hAnsi="Calibri" w:cs="Arial"/>
              </w:rPr>
              <w:t>High</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60569DD2" w14:textId="77777777" w:rsidR="00C13F18" w:rsidRPr="00EF490E" w:rsidRDefault="00C13F18">
            <w:pPr>
              <w:rPr>
                <w:rFonts w:ascii="Calibri" w:eastAsia="Calibri" w:hAnsi="Calibri" w:cs="Arial"/>
              </w:rPr>
            </w:pPr>
            <w:r w:rsidRPr="00332AA1">
              <w:rPr>
                <w:rFonts w:ascii="Calibri" w:eastAsia="Calibri" w:hAnsi="Calibri" w:cs="Arial"/>
              </w:rPr>
              <w:t>High</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75F15DAC" w14:textId="77777777" w:rsidR="00C13F18" w:rsidRPr="00EF490E" w:rsidRDefault="00C13F18">
            <w:pPr>
              <w:rPr>
                <w:rFonts w:ascii="Calibri" w:eastAsia="Calibri" w:hAnsi="Calibri" w:cs="Arial"/>
              </w:rPr>
            </w:pPr>
            <w:r w:rsidRPr="00A05B19">
              <w:rPr>
                <w:rFonts w:ascii="Calibri" w:eastAsia="Calibri" w:hAnsi="Calibri" w:cs="Arial"/>
              </w:rPr>
              <w:t>High</w:t>
            </w:r>
          </w:p>
        </w:tc>
      </w:tr>
      <w:tr w:rsidR="00C13F18" w:rsidRPr="00EF490E" w14:paraId="475643B8" w14:textId="77777777" w:rsidTr="00485F51">
        <w:trPr>
          <w:trHeight w:val="300"/>
          <w:tblHeader/>
        </w:trPr>
        <w:tc>
          <w:tcPr>
            <w:tcW w:w="2825"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68958710" w14:textId="77777777" w:rsidR="00C13F18" w:rsidRPr="00EF490E" w:rsidRDefault="00C13F18" w:rsidP="00F73609">
            <w:pPr>
              <w:pStyle w:val="ListParagraph"/>
              <w:numPr>
                <w:ilvl w:val="0"/>
                <w:numId w:val="92"/>
              </w:numPr>
              <w:autoSpaceDE w:val="0"/>
              <w:autoSpaceDN w:val="0"/>
              <w:adjustRightInd w:val="0"/>
              <w:spacing w:after="0"/>
              <w:ind w:left="454"/>
              <w:rPr>
                <w:rFonts w:cstheme="minorHAnsi"/>
                <w:b/>
                <w:bCs/>
                <w:color w:val="000000"/>
              </w:rPr>
            </w:pPr>
            <w:r w:rsidRPr="00EF490E">
              <w:rPr>
                <w:rFonts w:cstheme="minorHAnsi"/>
                <w:b/>
                <w:bCs/>
                <w:color w:val="000000"/>
              </w:rPr>
              <w:t>Networked schools and teaching capacity exchange</w:t>
            </w:r>
          </w:p>
        </w:tc>
        <w:tc>
          <w:tcPr>
            <w:tcW w:w="2063"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4B6B7223" w14:textId="77777777" w:rsidR="00C13F18" w:rsidRPr="00EF490E" w:rsidRDefault="00C13F18">
            <w:pPr>
              <w:rPr>
                <w:rFonts w:ascii="Calibri" w:eastAsia="Calibri" w:hAnsi="Calibri" w:cs="Arial"/>
              </w:rPr>
            </w:pPr>
            <w:r>
              <w:rPr>
                <w:rFonts w:ascii="Calibri" w:eastAsia="Calibri" w:hAnsi="Calibri" w:cs="Arial"/>
              </w:rPr>
              <w:t>Unclear</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7406962F" w14:textId="77777777" w:rsidR="00C13F18" w:rsidRPr="00EF490E" w:rsidRDefault="00C13F18">
            <w:pPr>
              <w:rPr>
                <w:rFonts w:ascii="Calibri" w:eastAsia="Calibri" w:hAnsi="Calibri" w:cs="Arial"/>
              </w:rPr>
            </w:pPr>
            <w:r w:rsidRPr="00332AA1">
              <w:rPr>
                <w:rFonts w:ascii="Calibri" w:eastAsia="Calibri" w:hAnsi="Calibri" w:cs="Arial"/>
              </w:rPr>
              <w:t>High</w:t>
            </w:r>
          </w:p>
        </w:tc>
        <w:tc>
          <w:tcPr>
            <w:tcW w:w="2064" w:type="dxa"/>
            <w:tcBorders>
              <w:top w:val="single" w:sz="8" w:space="0" w:color="000000"/>
              <w:left w:val="single" w:sz="8" w:space="0" w:color="000000"/>
              <w:bottom w:val="single" w:sz="8" w:space="0" w:color="000000"/>
              <w:right w:val="single" w:sz="8" w:space="0" w:color="000000"/>
            </w:tcBorders>
            <w:tcMar>
              <w:left w:w="108" w:type="dxa"/>
              <w:right w:w="108" w:type="dxa"/>
            </w:tcMar>
          </w:tcPr>
          <w:p w14:paraId="3BBC7160" w14:textId="77777777" w:rsidR="00C13F18" w:rsidRPr="00EF490E" w:rsidRDefault="00C13F18">
            <w:pPr>
              <w:rPr>
                <w:rFonts w:ascii="Calibri" w:eastAsia="Calibri" w:hAnsi="Calibri" w:cs="Arial"/>
              </w:rPr>
            </w:pPr>
            <w:r w:rsidRPr="00A05B19">
              <w:rPr>
                <w:rFonts w:ascii="Calibri" w:eastAsia="Calibri" w:hAnsi="Calibri" w:cs="Arial"/>
              </w:rPr>
              <w:t>High</w:t>
            </w:r>
          </w:p>
        </w:tc>
      </w:tr>
    </w:tbl>
    <w:p w14:paraId="5370CD7F" w14:textId="77777777" w:rsidR="00C13F18" w:rsidRDefault="00C13F18" w:rsidP="00BB708D">
      <w:r w:rsidRPr="00EF490E">
        <w:rPr>
          <w:rFonts w:ascii="Calibri" w:eastAsia="Calibri" w:hAnsi="Calibri" w:cs="Arial"/>
          <w:sz w:val="18"/>
        </w:rPr>
        <w:t>Source:</w:t>
      </w:r>
      <w:r w:rsidRPr="00EF490E">
        <w:rPr>
          <w:rFonts w:ascii="Calibri" w:eastAsia="Calibri" w:hAnsi="Calibri" w:cs="Arial"/>
          <w:sz w:val="20"/>
          <w:szCs w:val="20"/>
        </w:rPr>
        <w:t xml:space="preserve"> </w:t>
      </w:r>
      <w:r w:rsidRPr="00EF490E">
        <w:rPr>
          <w:rFonts w:ascii="Calibri" w:eastAsia="Calibri" w:hAnsi="Calibri" w:cs="Arial"/>
          <w:sz w:val="18"/>
        </w:rPr>
        <w:t>Nous Group (2023) Review of policy interventions to increase socio economic diversity and improve learning outcomes, report to the Australian Government Department of Education for the Expert Panel leading the Review for a Better and Fairer School System.</w:t>
      </w:r>
    </w:p>
    <w:p w14:paraId="2988714E" w14:textId="4FFFBF04" w:rsidR="00C13F18" w:rsidRDefault="00C13F18" w:rsidP="00BB708D">
      <w:pPr>
        <w:rPr>
          <w:lang w:eastAsia="en-AU"/>
        </w:rPr>
      </w:pPr>
      <w:r w:rsidRPr="008478C0">
        <w:t xml:space="preserve">Consideration </w:t>
      </w:r>
      <w:r>
        <w:t xml:space="preserve">should </w:t>
      </w:r>
      <w:r w:rsidRPr="008478C0">
        <w:t>also be given to the different contexts and cohorts present in schools with concentrations of disadvantage, and whether these policy levers would be effective in these contexts. For example, Nous does not recommend reducing concentrations of First Nations students in schools</w:t>
      </w:r>
      <w:r>
        <w:t>;</w:t>
      </w:r>
      <w:r w:rsidRPr="008478C0">
        <w:rPr>
          <w:lang w:eastAsia="en-AU"/>
        </w:rPr>
        <w:t xml:space="preserve"> rather, </w:t>
      </w:r>
      <w:r>
        <w:rPr>
          <w:lang w:eastAsia="en-AU"/>
        </w:rPr>
        <w:t xml:space="preserve">it recommends </w:t>
      </w:r>
      <w:r w:rsidRPr="008478C0">
        <w:rPr>
          <w:lang w:eastAsia="en-AU"/>
        </w:rPr>
        <w:t>ensuring the schools they attend are fully equipped to meet their educational needs in a culturally safe way.</w:t>
      </w:r>
      <w:r w:rsidRPr="008478C0">
        <w:rPr>
          <w:vertAlign w:val="superscript"/>
          <w:lang w:eastAsia="en-AU"/>
        </w:rPr>
        <w:endnoteReference w:id="247"/>
      </w:r>
      <w:r w:rsidRPr="1D8654F9">
        <w:rPr>
          <w:lang w:eastAsia="en-AU"/>
        </w:rPr>
        <w:t xml:space="preserve"> </w:t>
      </w:r>
    </w:p>
    <w:p w14:paraId="726F93F3" w14:textId="77777777" w:rsidR="00C13F18" w:rsidRDefault="00C13F18" w:rsidP="00BB708D">
      <w:pPr>
        <w:pStyle w:val="Heading6"/>
        <w:rPr>
          <w:b w:val="0"/>
        </w:rPr>
      </w:pPr>
      <w:r w:rsidRPr="008478C0">
        <w:lastRenderedPageBreak/>
        <w:t>Enrolment and fees policies in non</w:t>
      </w:r>
      <w:r w:rsidRPr="008478C0">
        <w:noBreakHyphen/>
        <w:t xml:space="preserve">government schools </w:t>
      </w:r>
      <w:r>
        <w:t>affect socio-economic diversity</w:t>
      </w:r>
    </w:p>
    <w:p w14:paraId="3D8BD095" w14:textId="77777777" w:rsidR="00C13F18" w:rsidRDefault="00C13F18" w:rsidP="00BB708D">
      <w:r w:rsidRPr="008478C0">
        <w:t>Non</w:t>
      </w:r>
      <w:r w:rsidRPr="008478C0">
        <w:noBreakHyphen/>
        <w:t>government schools and systems can play an important role in increasing the socio</w:t>
      </w:r>
      <w:r w:rsidRPr="008478C0">
        <w:noBreakHyphen/>
        <w:t xml:space="preserve">economic diversity within their schools through enrolment policies. In New Zealand, the </w:t>
      </w:r>
      <w:r>
        <w:t>UK</w:t>
      </w:r>
      <w:r w:rsidRPr="008478C0">
        <w:t xml:space="preserve"> and Canada, </w:t>
      </w:r>
      <w:r>
        <w:t xml:space="preserve">for example, </w:t>
      </w:r>
      <w:r w:rsidRPr="008478C0">
        <w:t>governments regulate non</w:t>
      </w:r>
      <w:r w:rsidRPr="008478C0">
        <w:noBreakHyphen/>
        <w:t>government school enrolment policies to increase the diversity of the students.</w:t>
      </w:r>
      <w:r w:rsidRPr="008478C0">
        <w:rPr>
          <w:vertAlign w:val="superscript"/>
        </w:rPr>
        <w:endnoteReference w:id="248"/>
      </w:r>
      <w:r w:rsidRPr="008478C0">
        <w:t xml:space="preserve"> Applying inclusive enrolment policies in Australia is one way </w:t>
      </w:r>
      <w:r>
        <w:t>in which</w:t>
      </w:r>
      <w:r w:rsidRPr="008478C0">
        <w:t xml:space="preserve"> non</w:t>
      </w:r>
      <w:r w:rsidRPr="008478C0">
        <w:noBreakHyphen/>
        <w:t xml:space="preserve">government schools can increase enrolments of students from diverse backgrounds and reduce concentrations of </w:t>
      </w:r>
      <w:r>
        <w:t>dis</w:t>
      </w:r>
      <w:r w:rsidRPr="008478C0">
        <w:t>advantage.</w:t>
      </w:r>
    </w:p>
    <w:p w14:paraId="37CDAEFC" w14:textId="17315B1E" w:rsidR="00C13F18" w:rsidRDefault="00C13F18" w:rsidP="00BB708D">
      <w:r w:rsidRPr="008478C0">
        <w:t>Some non</w:t>
      </w:r>
      <w:r w:rsidRPr="008478C0">
        <w:noBreakHyphen/>
        <w:t>government schools charge high fees, which naturally limits access to students from low</w:t>
      </w:r>
      <w:r w:rsidR="00D15CF8">
        <w:noBreakHyphen/>
        <w:t>income</w:t>
      </w:r>
      <w:r w:rsidRPr="008478C0">
        <w:t xml:space="preserve"> and middle</w:t>
      </w:r>
      <w:r>
        <w:t>-</w:t>
      </w:r>
      <w:r w:rsidRPr="008478C0">
        <w:t>income families. In addition, fees charged by non</w:t>
      </w:r>
      <w:r w:rsidRPr="008478C0">
        <w:noBreakHyphen/>
        <w:t>government schools have continued to increase at faster rates than wage growth and inflation, indicating that some families are willing and able to pay these fees, even if it means putting themselves under financial pressure.</w:t>
      </w:r>
      <w:r w:rsidRPr="008478C0">
        <w:rPr>
          <w:vertAlign w:val="superscript"/>
        </w:rPr>
        <w:endnoteReference w:id="249"/>
      </w:r>
      <w:r w:rsidRPr="008478C0">
        <w:t xml:space="preserve"> Providing recurrent public funding to high</w:t>
      </w:r>
      <w:r>
        <w:t>-</w:t>
      </w:r>
      <w:r w:rsidRPr="008478C0">
        <w:t>fee</w:t>
      </w:r>
      <w:r>
        <w:t xml:space="preserve"> </w:t>
      </w:r>
      <w:r w:rsidRPr="008478C0">
        <w:t>non</w:t>
      </w:r>
      <w:r w:rsidRPr="008478C0">
        <w:noBreakHyphen/>
        <w:t>government schools exacerbates the resource gap between government and non</w:t>
      </w:r>
      <w:r>
        <w:t>-</w:t>
      </w:r>
      <w:r w:rsidRPr="008478C0">
        <w:t>government</w:t>
      </w:r>
      <w:r>
        <w:t xml:space="preserve"> </w:t>
      </w:r>
      <w:r w:rsidRPr="008478C0">
        <w:t>schools further.</w:t>
      </w:r>
    </w:p>
    <w:p w14:paraId="68BEBEA1" w14:textId="77777777" w:rsidR="00C13F18" w:rsidRDefault="00C13F18" w:rsidP="00BB708D">
      <w:r>
        <w:t>In</w:t>
      </w:r>
      <w:r w:rsidRPr="008478C0">
        <w:t xml:space="preserve"> the current funding model, governments provide a minimum public contribution to the </w:t>
      </w:r>
      <w:r>
        <w:t>best</w:t>
      </w:r>
      <w:r w:rsidRPr="008478C0">
        <w:t>-resourced schools, even when the private tuition fees alone would exceed the SRS.</w:t>
      </w:r>
      <w:r w:rsidRPr="008478C0">
        <w:rPr>
          <w:vertAlign w:val="superscript"/>
        </w:rPr>
        <w:endnoteReference w:id="250"/>
      </w:r>
      <w:r w:rsidRPr="008478C0">
        <w:t xml:space="preserve"> Providing public funding to high-fee non</w:t>
      </w:r>
      <w:r w:rsidRPr="008478C0">
        <w:noBreakHyphen/>
        <w:t>government schools likely provides minimal measurable educational benefit.</w:t>
      </w:r>
      <w:r w:rsidRPr="008478C0">
        <w:rPr>
          <w:vertAlign w:val="superscript"/>
        </w:rPr>
        <w:endnoteReference w:id="251"/>
      </w:r>
      <w:r w:rsidRPr="008478C0">
        <w:t xml:space="preserve"> In a context where most government systems are not at 100 per cent of the SRS, and students experiencing disadvantage are less likely to achieve minimum standards, this situation raises </w:t>
      </w:r>
      <w:r>
        <w:t>the</w:t>
      </w:r>
      <w:r w:rsidRPr="008478C0">
        <w:t xml:space="preserve"> question of whether resources should be targeted to schools most in need.</w:t>
      </w:r>
    </w:p>
    <w:p w14:paraId="78A41275" w14:textId="60895725" w:rsidR="00C13F18" w:rsidRDefault="00C13F18" w:rsidP="00BB708D">
      <w:r w:rsidRPr="008478C0">
        <w:t>Some submissions proposed that non</w:t>
      </w:r>
      <w:r w:rsidRPr="008478C0">
        <w:noBreakHyphen/>
        <w:t>government schools could choose between implementing inclusive enrolment policies and receiving public funding</w:t>
      </w:r>
      <w:r>
        <w:t>, or</w:t>
      </w:r>
      <w:r w:rsidRPr="008478C0">
        <w:t xml:space="preserve"> applying their own enrolment policies. For example, the submission from Professors Jane Kenway, Fazal Rizvi and Barbara Preston suggested that public funding for non</w:t>
      </w:r>
      <w:r w:rsidRPr="008478C0">
        <w:noBreakHyphen/>
        <w:t>government schools should be conditional on amending their fee structures, entry policies and governance practices to be more accessible</w:t>
      </w:r>
      <w:r>
        <w:t xml:space="preserve">, </w:t>
      </w:r>
      <w:r w:rsidRPr="00B532BA">
        <w:t>as is the case in several other countries and systems where non-government schools receive recurrent public funding</w:t>
      </w:r>
      <w:r w:rsidRPr="008478C0">
        <w:t>. This view</w:t>
      </w:r>
      <w:r>
        <w:t xml:space="preserve"> was also</w:t>
      </w:r>
      <w:r w:rsidRPr="008478C0">
        <w:t xml:space="preserve"> supported by several stakeholders convened by </w:t>
      </w:r>
      <w:r>
        <w:t xml:space="preserve">the </w:t>
      </w:r>
      <w:r w:rsidRPr="008478C0">
        <w:t>Paul Ramsay Foundation to discuss this issue in September 2023.</w:t>
      </w:r>
    </w:p>
    <w:p w14:paraId="496508E4" w14:textId="2CCE76F0" w:rsidR="00C13F18" w:rsidRDefault="00C13F18" w:rsidP="00BB708D">
      <w:pPr>
        <w:rPr>
          <w:rFonts w:ascii="Calibri" w:hAnsi="Calibri" w:cs="Calibri"/>
          <w:bCs/>
          <w:color w:val="000000" w:themeColor="text1"/>
        </w:rPr>
      </w:pPr>
      <w:r w:rsidRPr="008478C0">
        <w:rPr>
          <w:rFonts w:ascii="Calibri" w:hAnsi="Calibri" w:cs="Calibri"/>
          <w:bCs/>
          <w:color w:val="000000" w:themeColor="text1"/>
        </w:rPr>
        <w:t>It is important to note that some non</w:t>
      </w:r>
      <w:r w:rsidRPr="008478C0">
        <w:rPr>
          <w:rFonts w:ascii="Calibri" w:hAnsi="Calibri" w:cs="Calibri"/>
          <w:bCs/>
          <w:color w:val="000000" w:themeColor="text1"/>
        </w:rPr>
        <w:noBreakHyphen/>
        <w:t>government schools try to keep fees attainable for low-</w:t>
      </w:r>
      <w:r w:rsidR="008A53B7">
        <w:rPr>
          <w:rFonts w:ascii="Calibri" w:hAnsi="Calibri" w:cs="Calibri"/>
          <w:bCs/>
          <w:color w:val="000000" w:themeColor="text1"/>
        </w:rPr>
        <w:t>income</w:t>
      </w:r>
      <w:r w:rsidRPr="008478C0">
        <w:rPr>
          <w:rFonts w:ascii="Calibri" w:hAnsi="Calibri" w:cs="Calibri"/>
          <w:color w:val="000000" w:themeColor="text1"/>
        </w:rPr>
        <w:t xml:space="preserve"> and </w:t>
      </w:r>
      <w:r w:rsidRPr="008478C0">
        <w:rPr>
          <w:rFonts w:ascii="Calibri" w:hAnsi="Calibri" w:cs="Calibri"/>
          <w:bCs/>
          <w:color w:val="000000" w:themeColor="text1"/>
        </w:rPr>
        <w:t>middle</w:t>
      </w:r>
      <w:r w:rsidRPr="008478C0">
        <w:rPr>
          <w:rFonts w:ascii="Calibri" w:hAnsi="Calibri" w:cs="Calibri"/>
          <w:bCs/>
          <w:color w:val="000000" w:themeColor="text1"/>
        </w:rPr>
        <w:noBreakHyphen/>
        <w:t xml:space="preserve">income families. Others go further, by fully subsidising large proportions of their student cohort, in effect divorcing capacity to pay from enrolment and creating exceptionally diverse learning environments (see Case Study </w:t>
      </w:r>
      <w:r>
        <w:rPr>
          <w:rFonts w:ascii="Calibri" w:hAnsi="Calibri" w:cs="Calibri"/>
          <w:bCs/>
          <w:color w:val="000000" w:themeColor="text1"/>
        </w:rPr>
        <w:t>6</w:t>
      </w:r>
      <w:r w:rsidRPr="008478C0">
        <w:rPr>
          <w:rFonts w:ascii="Calibri" w:hAnsi="Calibri" w:cs="Calibri"/>
          <w:bCs/>
          <w:color w:val="000000" w:themeColor="text1"/>
        </w:rPr>
        <w:t>).</w:t>
      </w:r>
    </w:p>
    <w:tbl>
      <w:tblPr>
        <w:tblStyle w:val="GridTable4-Accent4"/>
        <w:tblW w:w="9026" w:type="dxa"/>
        <w:tblLook w:val="0400" w:firstRow="0" w:lastRow="0" w:firstColumn="0" w:lastColumn="0" w:noHBand="0" w:noVBand="1"/>
      </w:tblPr>
      <w:tblGrid>
        <w:gridCol w:w="9026"/>
      </w:tblGrid>
      <w:tr w:rsidR="00C13F18" w14:paraId="295CF5D4"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4412EC5E" w14:textId="77777777" w:rsidR="00C13F18" w:rsidRPr="007F72CD" w:rsidRDefault="00C13F18">
            <w:pPr>
              <w:jc w:val="center"/>
              <w:rPr>
                <w:b/>
                <w:color w:val="000000" w:themeColor="text1"/>
                <w:u w:val="single"/>
              </w:rPr>
            </w:pPr>
            <w:r w:rsidRPr="007F72CD">
              <w:rPr>
                <w:b/>
                <w:color w:val="000000" w:themeColor="text1"/>
                <w:u w:val="single"/>
              </w:rPr>
              <w:t>Case Study 6: Inclusive enrolment policies can increase diversity in schools</w:t>
            </w:r>
          </w:p>
          <w:p w14:paraId="2502AE50" w14:textId="05CCFC98" w:rsidR="00C13F18" w:rsidRDefault="00C13F18">
            <w:pPr>
              <w:rPr>
                <w:b/>
                <w:color w:val="000000" w:themeColor="text1"/>
              </w:rPr>
            </w:pPr>
            <w:r w:rsidRPr="00B52608">
              <w:rPr>
                <w:color w:val="000000" w:themeColor="text1"/>
              </w:rPr>
              <w:t xml:space="preserve">A </w:t>
            </w:r>
            <w:r w:rsidRPr="00FB545F">
              <w:rPr>
                <w:color w:val="000000" w:themeColor="text1"/>
              </w:rPr>
              <w:t xml:space="preserve">visit to a large </w:t>
            </w:r>
            <w:r w:rsidR="008D3A86">
              <w:rPr>
                <w:color w:val="000000" w:themeColor="text1"/>
              </w:rPr>
              <w:t>metropolitan</w:t>
            </w:r>
            <w:r w:rsidRPr="00FB545F">
              <w:rPr>
                <w:color w:val="000000" w:themeColor="text1"/>
              </w:rPr>
              <w:t xml:space="preserve"> K</w:t>
            </w:r>
            <w:r>
              <w:rPr>
                <w:color w:val="000000" w:themeColor="text1"/>
              </w:rPr>
              <w:t>–</w:t>
            </w:r>
            <w:r w:rsidRPr="00FB545F">
              <w:rPr>
                <w:color w:val="000000" w:themeColor="text1"/>
              </w:rPr>
              <w:t xml:space="preserve">12 </w:t>
            </w:r>
            <w:r w:rsidR="0036773F">
              <w:rPr>
                <w:color w:val="000000" w:themeColor="text1"/>
              </w:rPr>
              <w:t>non-government</w:t>
            </w:r>
            <w:r w:rsidRPr="00FB545F">
              <w:rPr>
                <w:color w:val="000000" w:themeColor="text1"/>
              </w:rPr>
              <w:t xml:space="preserve"> </w:t>
            </w:r>
            <w:r>
              <w:rPr>
                <w:color w:val="000000" w:themeColor="text1"/>
              </w:rPr>
              <w:t>s</w:t>
            </w:r>
            <w:r w:rsidRPr="00FB545F">
              <w:rPr>
                <w:color w:val="000000" w:themeColor="text1"/>
              </w:rPr>
              <w:t>chool demonstrated</w:t>
            </w:r>
            <w:r w:rsidRPr="00B52608">
              <w:rPr>
                <w:color w:val="000000" w:themeColor="text1"/>
              </w:rPr>
              <w:t xml:space="preserve"> the impact that inclusive enrolment practices and strong teaching and learning can have on creating socio</w:t>
            </w:r>
            <w:r w:rsidRPr="00B52608">
              <w:rPr>
                <w:color w:val="000000" w:themeColor="text1"/>
              </w:rPr>
              <w:noBreakHyphen/>
              <w:t>educationally diverse school environments that successfully cater to a broad spectrum of needs.</w:t>
            </w:r>
          </w:p>
          <w:p w14:paraId="72E5F692" w14:textId="77777777" w:rsidR="00C13F18" w:rsidRDefault="00C13F18">
            <w:pPr>
              <w:rPr>
                <w:b/>
                <w:color w:val="000000" w:themeColor="text1"/>
              </w:rPr>
            </w:pPr>
            <w:r w:rsidRPr="00B52608">
              <w:rPr>
                <w:color w:val="000000" w:themeColor="text1"/>
              </w:rPr>
              <w:t>Since 2005, the school has taken a non</w:t>
            </w:r>
            <w:r w:rsidRPr="00B52608">
              <w:rPr>
                <w:color w:val="000000" w:themeColor="text1"/>
              </w:rPr>
              <w:noBreakHyphen/>
              <w:t>discriminatory approach to enrolment. This has meant a full fee discount to any student with a Health Care Card</w:t>
            </w:r>
            <w:r>
              <w:rPr>
                <w:color w:val="000000" w:themeColor="text1"/>
              </w:rPr>
              <w:t>,</w:t>
            </w:r>
            <w:r w:rsidRPr="00B52608">
              <w:rPr>
                <w:color w:val="000000" w:themeColor="text1"/>
              </w:rPr>
              <w:t xml:space="preserve"> and no religious affiliation requirements. As a result, around 50 per cent of students enrolled at the school do not pay any fees and the school community is also very culturally and linguistically diverse (63 per cent of students come from a </w:t>
            </w:r>
            <w:r>
              <w:rPr>
                <w:color w:val="000000" w:themeColor="text1"/>
              </w:rPr>
              <w:t>l</w:t>
            </w:r>
            <w:r w:rsidRPr="00B52608">
              <w:rPr>
                <w:color w:val="000000" w:themeColor="text1"/>
              </w:rPr>
              <w:t xml:space="preserve">anguage </w:t>
            </w:r>
            <w:r>
              <w:rPr>
                <w:color w:val="000000" w:themeColor="text1"/>
              </w:rPr>
              <w:t>b</w:t>
            </w:r>
            <w:r w:rsidRPr="00B52608">
              <w:rPr>
                <w:color w:val="000000" w:themeColor="text1"/>
              </w:rPr>
              <w:t xml:space="preserve">ackground other than English, including many from humanitarian visa </w:t>
            </w:r>
            <w:r w:rsidRPr="00B52608">
              <w:rPr>
                <w:color w:val="000000" w:themeColor="text1"/>
              </w:rPr>
              <w:lastRenderedPageBreak/>
              <w:t>backgrounds).</w:t>
            </w:r>
            <w:r>
              <w:rPr>
                <w:color w:val="000000" w:themeColor="text1"/>
              </w:rPr>
              <w:t xml:space="preserve"> </w:t>
            </w:r>
            <w:r w:rsidRPr="00B52608">
              <w:rPr>
                <w:color w:val="000000" w:themeColor="text1"/>
              </w:rPr>
              <w:t>The school survey results show that the school community and its emphasis on inclusion are viewed positively and are highly valued by staff, parents and students.</w:t>
            </w:r>
          </w:p>
          <w:p w14:paraId="7B313220" w14:textId="77777777" w:rsidR="00C13F18" w:rsidRPr="00C22FEA" w:rsidRDefault="00C13F18">
            <w:pPr>
              <w:rPr>
                <w:b/>
                <w:color w:val="000000" w:themeColor="text1"/>
                <w:u w:val="single"/>
              </w:rPr>
            </w:pPr>
            <w:r w:rsidRPr="00B52608">
              <w:rPr>
                <w:color w:val="000000" w:themeColor="text1"/>
              </w:rPr>
              <w:t>These inclusive enrolment policies are then supported by a rigorous approach to identifying and meeting the needs of the students. The school invests in teacher</w:t>
            </w:r>
            <w:r w:rsidRPr="00B52608">
              <w:rPr>
                <w:color w:val="000000" w:themeColor="text1"/>
              </w:rPr>
              <w:noBreakHyphen/>
              <w:t>led screening to identify students who require additional support</w:t>
            </w:r>
            <w:r>
              <w:rPr>
                <w:color w:val="000000" w:themeColor="text1"/>
              </w:rPr>
              <w:t>.</w:t>
            </w:r>
            <w:r w:rsidRPr="00B52608">
              <w:rPr>
                <w:color w:val="000000" w:themeColor="text1"/>
              </w:rPr>
              <w:t xml:space="preserve"> </w:t>
            </w:r>
            <w:r>
              <w:rPr>
                <w:color w:val="000000" w:themeColor="text1"/>
              </w:rPr>
              <w:t>I</w:t>
            </w:r>
            <w:r w:rsidRPr="00B52608">
              <w:rPr>
                <w:color w:val="000000" w:themeColor="text1"/>
              </w:rPr>
              <w:t>t estimate</w:t>
            </w:r>
            <w:r>
              <w:rPr>
                <w:color w:val="000000" w:themeColor="text1"/>
              </w:rPr>
              <w:t>s</w:t>
            </w:r>
            <w:r w:rsidRPr="00B52608">
              <w:rPr>
                <w:color w:val="000000" w:themeColor="text1"/>
              </w:rPr>
              <w:t xml:space="preserve"> </w:t>
            </w:r>
            <w:r>
              <w:rPr>
                <w:color w:val="000000" w:themeColor="text1"/>
              </w:rPr>
              <w:t>that</w:t>
            </w:r>
            <w:r w:rsidRPr="00B52608">
              <w:rPr>
                <w:color w:val="000000" w:themeColor="text1"/>
              </w:rPr>
              <w:t xml:space="preserve"> around 50 per cent of students require targeted Tier 2 supports to gain the literacy and numeracy proficiency required to engage in the broader curriculum. NAPLAN </w:t>
            </w:r>
            <w:r w:rsidRPr="00850281">
              <w:rPr>
                <w:color w:val="000000" w:themeColor="text1"/>
              </w:rPr>
              <w:t>data show</w:t>
            </w:r>
            <w:r>
              <w:rPr>
                <w:color w:val="000000" w:themeColor="text1"/>
              </w:rPr>
              <w:t>s</w:t>
            </w:r>
            <w:r w:rsidRPr="00B52608">
              <w:rPr>
                <w:color w:val="000000" w:themeColor="text1"/>
              </w:rPr>
              <w:t xml:space="preserve"> the approach works: while Year 3 NAPLAN students who require additional support start well behind the national average, by Year 9 they have caught</w:t>
            </w:r>
            <w:r>
              <w:rPr>
                <w:color w:val="000000" w:themeColor="text1"/>
              </w:rPr>
              <w:t xml:space="preserve"> </w:t>
            </w:r>
            <w:r w:rsidRPr="00B52608">
              <w:rPr>
                <w:color w:val="000000" w:themeColor="text1"/>
              </w:rPr>
              <w:t>up.</w:t>
            </w:r>
          </w:p>
        </w:tc>
      </w:tr>
    </w:tbl>
    <w:p w14:paraId="6E4F97C3" w14:textId="77777777" w:rsidR="00C13F18" w:rsidRDefault="00C13F18" w:rsidP="00BB708D">
      <w:pPr>
        <w:keepNext/>
        <w:spacing w:before="240"/>
      </w:pPr>
      <w:r w:rsidRPr="008478C0">
        <w:rPr>
          <w:noProof/>
        </w:rPr>
        <w:lastRenderedPageBreak/>
        <mc:AlternateContent>
          <mc:Choice Requires="wps">
            <w:drawing>
              <wp:inline distT="0" distB="0" distL="0" distR="0" wp14:anchorId="2072FFF0" wp14:editId="76D151EE">
                <wp:extent cx="5473337" cy="1403985"/>
                <wp:effectExtent l="0" t="0" r="0" b="0"/>
                <wp:docPr id="42"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73337" cy="1403985"/>
                        </a:xfrm>
                        <a:prstGeom prst="rect">
                          <a:avLst/>
                        </a:prstGeom>
                        <a:noFill/>
                        <a:ln w="9525">
                          <a:noFill/>
                          <a:miter lim="800000"/>
                          <a:headEnd/>
                          <a:tailEnd/>
                        </a:ln>
                      </wps:spPr>
                      <wps:txbx>
                        <w:txbxContent>
                          <w:p w14:paraId="7EAE4961" w14:textId="77777777" w:rsidR="00C13F18" w:rsidRPr="009F357E" w:rsidRDefault="00C13F18" w:rsidP="00BB708D">
                            <w:pPr>
                              <w:keepNext/>
                              <w:pBdr>
                                <w:top w:val="single" w:sz="24" w:space="6" w:color="3D8CAD" w:themeColor="accent1"/>
                                <w:bottom w:val="single" w:sz="24" w:space="8" w:color="3D8CAD" w:themeColor="accent1"/>
                              </w:pBdr>
                              <w:spacing w:after="0"/>
                              <w:jc w:val="center"/>
                              <w:rPr>
                                <w:i/>
                                <w:sz w:val="24"/>
                                <w:szCs w:val="24"/>
                              </w:rPr>
                            </w:pPr>
                            <w:r w:rsidRPr="009F357E">
                              <w:rPr>
                                <w:i/>
                                <w:color w:val="3D8CAD" w:themeColor="accent1"/>
                                <w:sz w:val="24"/>
                                <w:szCs w:val="24"/>
                              </w:rPr>
                              <w:t>Success should be measured in terms of reducing school</w:t>
                            </w:r>
                            <w:r>
                              <w:rPr>
                                <w:i/>
                                <w:color w:val="3D8CAD" w:themeColor="accent1"/>
                                <w:sz w:val="24"/>
                                <w:szCs w:val="24"/>
                              </w:rPr>
                              <w:noBreakHyphen/>
                            </w:r>
                            <w:r w:rsidRPr="009F357E">
                              <w:rPr>
                                <w:i/>
                                <w:color w:val="3D8CAD" w:themeColor="accent1"/>
                                <w:sz w:val="24"/>
                                <w:szCs w:val="24"/>
                              </w:rPr>
                              <w:t>based disadvantage and the ability for children experiencing disadvantage to go to school with peers from socio</w:t>
                            </w:r>
                            <w:r>
                              <w:rPr>
                                <w:i/>
                                <w:color w:val="3D8CAD" w:themeColor="accent1"/>
                                <w:sz w:val="24"/>
                                <w:szCs w:val="24"/>
                              </w:rPr>
                              <w:noBreakHyphen/>
                            </w:r>
                            <w:r w:rsidRPr="009F357E">
                              <w:rPr>
                                <w:i/>
                                <w:color w:val="3D8CAD" w:themeColor="accent1"/>
                                <w:sz w:val="24"/>
                                <w:szCs w:val="24"/>
                              </w:rPr>
                              <w:t>economically mixed backgrounds and feel safe, valued and a sense of belonging.</w:t>
                            </w:r>
                          </w:p>
                        </w:txbxContent>
                      </wps:txbx>
                      <wps:bodyPr rot="0" vert="horz" wrap="square" lIns="91440" tIns="45720" rIns="91440" bIns="45720" anchor="t" anchorCtr="0">
                        <a:spAutoFit/>
                      </wps:bodyPr>
                    </wps:wsp>
                  </a:graphicData>
                </a:graphic>
              </wp:inline>
            </w:drawing>
          </mc:Choice>
          <mc:Fallback>
            <w:pict>
              <v:shape w14:anchorId="2072FFF0" id="Text Box 42" o:spid="_x0000_s1041" type="#_x0000_t202" style="width:430.95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OyQc/wEAANYDAAAOAAAAZHJzL2Uyb0RvYy54bWysU9uO2yAQfa/Uf0C8N7YTp0msOKvtblNV&#10;2l6k3X4AwThGBYYCiZ1+fQeczUbt26p+QAxjzsw5c1jfDFqRo3BegqlpMckpEYZDI82+pj+etu+W&#10;lPjATMMUGFHTk/D0ZvP2zbq3lZhCB6oRjiCI8VVva9qFYKss87wTmvkJWGEw2YLTLGDo9lnjWI/o&#10;WmXTPH+f9eAa64AL7/H0fkzSTcJvW8HDt7b1IhBVU+wtpNWldRfXbLNm1d4x20l+boO9ogvNpMGi&#10;F6h7Fhg5OPkPlJbcgYc2TDjoDNpWcpE4IJsi/4vNY8esSFxQHG8vMvn/B8u/Hh/td0fC8AEGHGAi&#10;4e0D8J+eGLjrmNmLW+eg7wRrsHARJct666vz1Si1r3wE2fVfoMEhs0OABDS0TkdVkCdBdBzA6SK6&#10;GALheDgvF7PZbEEJx1xR5rPVcp5qsOr5unU+fBKgSdzU1OFUEzw7PvgQ22HV8y+xmoGtVCpNVhnS&#10;13Q1n87ThauMlgGNp6Su6TKP32iFyPKjadLlwKQa91hAmTPtyHTkHIbdQGSDXaeGoww7aE4ohIPR&#10;aPgwcNOB+01Jjyarqf91YE5Qoj4bFHNVlGV0ZQrK+WKKgbvO7K4zzHCEqmmgZNzeheTkyNnbWxR9&#10;K5McL52ce0bzJJXORo/uvI7TXy/PcfMHAAD//wMAUEsDBBQABgAIAAAAIQAbOSIz2gAAAAUBAAAP&#10;AAAAZHJzL2Rvd25yZXYueG1sTI/NTsMwEITvSLyDtUjcqJNIVCXEqSp+JA5cKOG+jZc4Il5H8bZJ&#10;3x7DBS4rjWY08221XfygTjTFPrCBfJWBIm6D7bkz0Lw/32xARUG2OAQmA2eKsK0vLyosbZj5jU57&#10;6VQq4ViiAScyllrH1pHHuAojcfI+w+RRkpw6bSecU7kfdJFla+2x57TgcKQHR+3X/ugNiNhdfm6e&#10;fHz5WF4fZ5e1t9gYc3217O5BCS3yF4Yf/IQOdWI6hCPbqAYD6RH5vcnbrPM7UAcDRZHnoOtK/6ev&#10;vwEAAP//AwBQSwECLQAUAAYACAAAACEAtoM4kv4AAADhAQAAEwAAAAAAAAAAAAAAAAAAAAAAW0Nv&#10;bnRlbnRfVHlwZXNdLnhtbFBLAQItABQABgAIAAAAIQA4/SH/1gAAAJQBAAALAAAAAAAAAAAAAAAA&#10;AC8BAABfcmVscy8ucmVsc1BLAQItABQABgAIAAAAIQC3OyQc/wEAANYDAAAOAAAAAAAAAAAAAAAA&#10;AC4CAABkcnMvZTJvRG9jLnhtbFBLAQItABQABgAIAAAAIQAbOSIz2gAAAAUBAAAPAAAAAAAAAAAA&#10;AAAAAFkEAABkcnMvZG93bnJldi54bWxQSwUGAAAAAAQABADzAAAAYAUAAAAA&#10;" filled="f" stroked="f">
                <v:textbox style="mso-fit-shape-to-text:t">
                  <w:txbxContent>
                    <w:p w14:paraId="7EAE4961" w14:textId="77777777" w:rsidR="00C13F18" w:rsidRPr="009F357E" w:rsidRDefault="00C13F18" w:rsidP="00BB708D">
                      <w:pPr>
                        <w:keepNext/>
                        <w:pBdr>
                          <w:top w:val="single" w:sz="24" w:space="6" w:color="3D8CAD" w:themeColor="accent1"/>
                          <w:bottom w:val="single" w:sz="24" w:space="8" w:color="3D8CAD" w:themeColor="accent1"/>
                        </w:pBdr>
                        <w:spacing w:after="0"/>
                        <w:jc w:val="center"/>
                        <w:rPr>
                          <w:i/>
                          <w:sz w:val="24"/>
                          <w:szCs w:val="24"/>
                        </w:rPr>
                      </w:pPr>
                      <w:r w:rsidRPr="009F357E">
                        <w:rPr>
                          <w:i/>
                          <w:color w:val="3D8CAD" w:themeColor="accent1"/>
                          <w:sz w:val="24"/>
                          <w:szCs w:val="24"/>
                        </w:rPr>
                        <w:t>Success should be measured in terms of reducing school</w:t>
                      </w:r>
                      <w:r>
                        <w:rPr>
                          <w:i/>
                          <w:color w:val="3D8CAD" w:themeColor="accent1"/>
                          <w:sz w:val="24"/>
                          <w:szCs w:val="24"/>
                        </w:rPr>
                        <w:noBreakHyphen/>
                      </w:r>
                      <w:r w:rsidRPr="009F357E">
                        <w:rPr>
                          <w:i/>
                          <w:color w:val="3D8CAD" w:themeColor="accent1"/>
                          <w:sz w:val="24"/>
                          <w:szCs w:val="24"/>
                        </w:rPr>
                        <w:t>based disadvantage and the ability for children experiencing disadvantage to go to school with peers from socio</w:t>
                      </w:r>
                      <w:r>
                        <w:rPr>
                          <w:i/>
                          <w:color w:val="3D8CAD" w:themeColor="accent1"/>
                          <w:sz w:val="24"/>
                          <w:szCs w:val="24"/>
                        </w:rPr>
                        <w:noBreakHyphen/>
                      </w:r>
                      <w:r w:rsidRPr="009F357E">
                        <w:rPr>
                          <w:i/>
                          <w:color w:val="3D8CAD" w:themeColor="accent1"/>
                          <w:sz w:val="24"/>
                          <w:szCs w:val="24"/>
                        </w:rPr>
                        <w:t>economically mixed backgrounds and feel safe, valued and a sense of belonging.</w:t>
                      </w:r>
                    </w:p>
                  </w:txbxContent>
                </v:textbox>
                <w10:anchorlock/>
              </v:shape>
            </w:pict>
          </mc:Fallback>
        </mc:AlternateContent>
      </w:r>
    </w:p>
    <w:p w14:paraId="7E7DF432" w14:textId="77777777" w:rsidR="00C13F18" w:rsidRDefault="00C13F18" w:rsidP="00BB708D">
      <w:pPr>
        <w:jc w:val="right"/>
      </w:pPr>
      <w:r w:rsidRPr="008478C0">
        <w:rPr>
          <w:i/>
          <w:color w:val="3D8CAD" w:themeColor="accent1"/>
          <w:sz w:val="24"/>
          <w:szCs w:val="24"/>
        </w:rPr>
        <w:t>Brotherhood of St. La</w:t>
      </w:r>
      <w:r>
        <w:rPr>
          <w:i/>
          <w:color w:val="3D8CAD" w:themeColor="accent1"/>
          <w:sz w:val="24"/>
          <w:szCs w:val="24"/>
        </w:rPr>
        <w:t>u</w:t>
      </w:r>
      <w:r w:rsidRPr="008478C0">
        <w:rPr>
          <w:i/>
          <w:color w:val="3D8CAD" w:themeColor="accent1"/>
          <w:sz w:val="24"/>
          <w:szCs w:val="24"/>
        </w:rPr>
        <w:t>rence</w:t>
      </w:r>
    </w:p>
    <w:p w14:paraId="410E12C8" w14:textId="77777777" w:rsidR="00C13F18" w:rsidRDefault="00C13F18" w:rsidP="00BB708D">
      <w:r w:rsidRPr="008478C0">
        <w:t>Other consultations suggested scholarship programs aimed at equity cohorts as another mechanism for diversifying enrolments at non</w:t>
      </w:r>
      <w:r w:rsidRPr="008478C0">
        <w:noBreakHyphen/>
        <w:t>government schools. For instance, the Catholic Schools Scholarship Program in South Australia offers full</w:t>
      </w:r>
      <w:r>
        <w:t>-</w:t>
      </w:r>
      <w:r w:rsidRPr="008478C0">
        <w:t>tuition scholarships to primary and secondary school-aged students in out</w:t>
      </w:r>
      <w:r w:rsidRPr="008478C0">
        <w:noBreakHyphen/>
        <w:t>of</w:t>
      </w:r>
      <w:r w:rsidRPr="008478C0">
        <w:noBreakHyphen/>
        <w:t>home care. It is important that schools allocate these enrolments on a fee</w:t>
      </w:r>
      <w:r w:rsidRPr="008478C0">
        <w:noBreakHyphen/>
        <w:t>free and non</w:t>
      </w:r>
      <w:r w:rsidRPr="008478C0">
        <w:noBreakHyphen/>
        <w:t xml:space="preserve">selective basis where possible. </w:t>
      </w:r>
      <w:r>
        <w:t>I</w:t>
      </w:r>
      <w:r w:rsidRPr="008478C0">
        <w:t>nternational evidence shows that schools that are selective in their enrolment policy tend to attract students with greater ability and higher socio</w:t>
      </w:r>
      <w:r w:rsidRPr="008478C0">
        <w:noBreakHyphen/>
        <w:t>economic status, leaving the schools they came from further residualised.</w:t>
      </w:r>
      <w:r w:rsidRPr="008478C0">
        <w:rPr>
          <w:vertAlign w:val="superscript"/>
        </w:rPr>
        <w:endnoteReference w:id="252"/>
      </w:r>
    </w:p>
    <w:p w14:paraId="53F35CCB" w14:textId="5DF9DA66" w:rsidR="00C13F18" w:rsidRDefault="00C13F18" w:rsidP="00BB708D">
      <w:pPr>
        <w:pStyle w:val="Heading6"/>
        <w:rPr>
          <w:b w:val="0"/>
        </w:rPr>
      </w:pPr>
      <w:r w:rsidRPr="008478C0">
        <w:t xml:space="preserve">Attracting and retaining </w:t>
      </w:r>
      <w:r>
        <w:t>highly</w:t>
      </w:r>
      <w:r w:rsidR="00AF6245">
        <w:t xml:space="preserve"> </w:t>
      </w:r>
      <w:r>
        <w:t xml:space="preserve">effective </w:t>
      </w:r>
      <w:r w:rsidRPr="008478C0">
        <w:t>teachers in disadvantaged schools will improve student outcomes</w:t>
      </w:r>
    </w:p>
    <w:p w14:paraId="3A3BC54B" w14:textId="09D3415D" w:rsidR="00C13F18" w:rsidRDefault="00C13F18" w:rsidP="00BB708D">
      <w:r w:rsidRPr="008478C0">
        <w:t xml:space="preserve">As outlined in Box </w:t>
      </w:r>
      <w:r w:rsidR="00411F0B">
        <w:t>8</w:t>
      </w:r>
      <w:r w:rsidRPr="008478C0">
        <w:t>,</w:t>
      </w:r>
      <w:r>
        <w:t xml:space="preserve"> there are many international examples of governments implementing incentives for teachers to move to, and remain in, disadvantaged schools as a mechanism to improve socio-educational diversity in schools. Further, </w:t>
      </w:r>
      <w:r w:rsidRPr="00A30845">
        <w:t>the Panel heard of the importance of attracting and retaining highly</w:t>
      </w:r>
      <w:r w:rsidR="00AF6245" w:rsidRPr="00A30845">
        <w:t xml:space="preserve"> </w:t>
      </w:r>
      <w:r w:rsidRPr="00A30845">
        <w:t>effective teachers to schools with high concentrations of disadvantage to improve student outcomes, as</w:t>
      </w:r>
      <w:r w:rsidRPr="008478C0">
        <w:t xml:space="preserve"> discussed in Chapter 1. </w:t>
      </w:r>
    </w:p>
    <w:p w14:paraId="220C9727" w14:textId="77777777" w:rsidR="00C13F18" w:rsidRDefault="00C13F18" w:rsidP="00BB708D">
      <w:pPr>
        <w:spacing w:after="0" w:line="240" w:lineRule="auto"/>
      </w:pPr>
      <w:r w:rsidRPr="008478C0">
        <w:rPr>
          <w:noProof/>
        </w:rPr>
        <mc:AlternateContent>
          <mc:Choice Requires="wps">
            <w:drawing>
              <wp:inline distT="0" distB="0" distL="0" distR="0" wp14:anchorId="57411D0F" wp14:editId="78049D31">
                <wp:extent cx="5473337" cy="1403985"/>
                <wp:effectExtent l="0" t="0" r="0" b="0"/>
                <wp:docPr id="1868938898" name="Text Box 18689388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73337" cy="1403985"/>
                        </a:xfrm>
                        <a:prstGeom prst="rect">
                          <a:avLst/>
                        </a:prstGeom>
                        <a:noFill/>
                        <a:ln w="9525">
                          <a:noFill/>
                          <a:miter lim="800000"/>
                          <a:headEnd/>
                          <a:tailEnd/>
                        </a:ln>
                      </wps:spPr>
                      <wps:txbx>
                        <w:txbxContent>
                          <w:p w14:paraId="7F41F842" w14:textId="77777777" w:rsidR="00C13F18" w:rsidRPr="009F357E" w:rsidRDefault="00C13F18" w:rsidP="00BB708D">
                            <w:pPr>
                              <w:pBdr>
                                <w:top w:val="single" w:sz="24" w:space="6" w:color="3D8CAD" w:themeColor="accent1"/>
                                <w:bottom w:val="single" w:sz="24" w:space="8" w:color="3D8CAD" w:themeColor="accent1"/>
                              </w:pBdr>
                              <w:spacing w:after="0"/>
                              <w:jc w:val="center"/>
                              <w:rPr>
                                <w:i/>
                                <w:sz w:val="24"/>
                                <w:szCs w:val="24"/>
                              </w:rPr>
                            </w:pPr>
                            <w:r w:rsidRPr="00957876">
                              <w:rPr>
                                <w:i/>
                                <w:color w:val="3D8CAD" w:themeColor="accent1"/>
                                <w:sz w:val="24"/>
                                <w:szCs w:val="24"/>
                              </w:rPr>
                              <w:t>Schools with concentrations of disadvantage need to be magnets for all students and the best principals and teachers</w:t>
                            </w:r>
                            <w:r w:rsidRPr="009F357E">
                              <w:rPr>
                                <w:i/>
                                <w:color w:val="3D8CAD" w:themeColor="accent1"/>
                                <w:sz w:val="24"/>
                                <w:szCs w:val="24"/>
                              </w:rPr>
                              <w:t>.</w:t>
                            </w:r>
                          </w:p>
                        </w:txbxContent>
                      </wps:txbx>
                      <wps:bodyPr rot="0" vert="horz" wrap="square" lIns="91440" tIns="45720" rIns="91440" bIns="45720" anchor="t" anchorCtr="0">
                        <a:spAutoFit/>
                      </wps:bodyPr>
                    </wps:wsp>
                  </a:graphicData>
                </a:graphic>
              </wp:inline>
            </w:drawing>
          </mc:Choice>
          <mc:Fallback>
            <w:pict>
              <v:shape w14:anchorId="57411D0F" id="Text Box 1868938898" o:spid="_x0000_s1042" type="#_x0000_t202" style="width:430.95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5ebdAAIAANYDAAAOAAAAZHJzL2Uyb0RvYy54bWysU9uO2yAQfa/Uf0C8N3Zum8SKs9ruNlWl&#10;7UXa9gMwxjEqMBRI7PTrd8DebNS+VfUDAsZzZs6Zw/a214qchPMSTEmnk5wSYTjU0hxK+uP7/t2a&#10;Eh+YqZkCI0p6Fp7e7t6+2Xa2EDNoQdXCEQQxvuhsSdsQbJFlnrdCMz8BKwwGG3CaBTy6Q1Y71iG6&#10;Vtksz2+yDlxtHXDhPd4+DEG6S/hNI3j42jReBKJKir2FtLq0VnHNdltWHByzreRjG+wfutBMGix6&#10;gXpggZGjk39BackdeGjChIPOoGkkF4kDspnmf7B5apkViQuK4+1FJv//YPmX05P95kjo30OPA0wk&#10;vH0E/tMTA/ctMwdx5xx0rWA1Fp5GybLO+mJMjVL7wkeQqvsMNQ6ZHQMkoL5xOqqCPAmi4wDOF9FF&#10;HwjHy+ViNZ/PV5RwjE0X+XyzXqYarHhJt86HjwI0iZuSOpxqgmenRx9iO6x4+SVWM7CXSqXJKkO6&#10;km6Ws2VKuIpoGdB4SuqSrvP4DVaILD+YOiUHJtWwxwLKjLQj04Fz6KueyBq7vonJUYYK6jMK4WAw&#10;Gj4M3LTgflPSoclK6n8dmROUqE8GxdxMF4voynRYLFczPLjrSHUdYYYjVEkDJcP2PiQnR87e3qHo&#10;e5nkeO1k7BnNk1QajR7deX1Of70+x90zAAAA//8DAFBLAwQUAAYACAAAACEAGzkiM9oAAAAFAQAA&#10;DwAAAGRycy9kb3ducmV2LnhtbEyPzU7DMBCE70i8g7VI3KiTSFQlxKkqfiQOXCjhvo2XOCJeR/G2&#10;Sd8ewwUuK41mNPNttV38oE40xT6wgXyVgSJug+25M9C8P99sQEVBtjgEJgNnirCtLy8qLG2Y+Y1O&#10;e+lUKuFYogEnMpZax9aRx7gKI3HyPsPkUZKcOm0nnFO5H3SRZWvtsee04HCkB0ft1/7oDYjYXX5u&#10;nnx8+VheH2eXtbfYGHN9tezuQQkt8heGH/yEDnViOoQj26gGA+kR+b3J26zzO1AHA0WR56DrSv+n&#10;r78BAAD//wMAUEsBAi0AFAAGAAgAAAAhALaDOJL+AAAA4QEAABMAAAAAAAAAAAAAAAAAAAAAAFtD&#10;b250ZW50X1R5cGVzXS54bWxQSwECLQAUAAYACAAAACEAOP0h/9YAAACUAQAACwAAAAAAAAAAAAAA&#10;AAAvAQAAX3JlbHMvLnJlbHNQSwECLQAUAAYACAAAACEAgOXm3QACAADWAwAADgAAAAAAAAAAAAAA&#10;AAAuAgAAZHJzL2Uyb0RvYy54bWxQSwECLQAUAAYACAAAACEAGzkiM9oAAAAFAQAADwAAAAAAAAAA&#10;AAAAAABaBAAAZHJzL2Rvd25yZXYueG1sUEsFBgAAAAAEAAQA8wAAAGEFAAAAAA==&#10;" filled="f" stroked="f">
                <v:textbox style="mso-fit-shape-to-text:t">
                  <w:txbxContent>
                    <w:p w14:paraId="7F41F842" w14:textId="77777777" w:rsidR="00C13F18" w:rsidRPr="009F357E" w:rsidRDefault="00C13F18" w:rsidP="00BB708D">
                      <w:pPr>
                        <w:pBdr>
                          <w:top w:val="single" w:sz="24" w:space="6" w:color="3D8CAD" w:themeColor="accent1"/>
                          <w:bottom w:val="single" w:sz="24" w:space="8" w:color="3D8CAD" w:themeColor="accent1"/>
                        </w:pBdr>
                        <w:spacing w:after="0"/>
                        <w:jc w:val="center"/>
                        <w:rPr>
                          <w:i/>
                          <w:sz w:val="24"/>
                          <w:szCs w:val="24"/>
                        </w:rPr>
                      </w:pPr>
                      <w:r w:rsidRPr="00957876">
                        <w:rPr>
                          <w:i/>
                          <w:color w:val="3D8CAD" w:themeColor="accent1"/>
                          <w:sz w:val="24"/>
                          <w:szCs w:val="24"/>
                        </w:rPr>
                        <w:t>Schools with concentrations of disadvantage need to be magnets for all students and the best principals and teachers</w:t>
                      </w:r>
                      <w:r w:rsidRPr="009F357E">
                        <w:rPr>
                          <w:i/>
                          <w:color w:val="3D8CAD" w:themeColor="accent1"/>
                          <w:sz w:val="24"/>
                          <w:szCs w:val="24"/>
                        </w:rPr>
                        <w:t>.</w:t>
                      </w:r>
                    </w:p>
                  </w:txbxContent>
                </v:textbox>
                <w10:anchorlock/>
              </v:shape>
            </w:pict>
          </mc:Fallback>
        </mc:AlternateContent>
      </w:r>
    </w:p>
    <w:p w14:paraId="580F82E4" w14:textId="77777777" w:rsidR="00C13F18" w:rsidRDefault="00C13F18" w:rsidP="00BB708D">
      <w:pPr>
        <w:jc w:val="right"/>
        <w:rPr>
          <w:i/>
          <w:color w:val="3D8CAD" w:themeColor="accent1"/>
          <w:sz w:val="24"/>
          <w:szCs w:val="24"/>
        </w:rPr>
      </w:pPr>
      <w:r w:rsidRPr="008478C0">
        <w:rPr>
          <w:i/>
          <w:color w:val="3D8CAD" w:themeColor="accent1"/>
          <w:sz w:val="24"/>
          <w:szCs w:val="24"/>
        </w:rPr>
        <w:t>A Ministerial Reference Group member</w:t>
      </w:r>
    </w:p>
    <w:p w14:paraId="661D48DB" w14:textId="34B4182E" w:rsidR="00C13F18" w:rsidRDefault="00C13F18" w:rsidP="00BB708D">
      <w:r w:rsidRPr="002256FD">
        <w:rPr>
          <w:rFonts w:ascii="Calibri" w:hAnsi="Calibri" w:cs="Calibri"/>
          <w:color w:val="000000"/>
        </w:rPr>
        <w:t>Disadvantaged schools often experience high staff turnover, including school leaders.</w:t>
      </w:r>
      <w:r>
        <w:rPr>
          <w:rStyle w:val="EndnoteReference"/>
          <w:rFonts w:ascii="Calibri" w:hAnsi="Calibri" w:cs="Calibri"/>
          <w:color w:val="000000"/>
        </w:rPr>
        <w:endnoteReference w:id="253"/>
      </w:r>
      <w:r w:rsidRPr="002256FD">
        <w:rPr>
          <w:rFonts w:ascii="Calibri" w:hAnsi="Calibri" w:cs="Calibri"/>
          <w:color w:val="000000"/>
        </w:rPr>
        <w:t xml:space="preserve"> This influences teaching consistency and continuity, student engagement and </w:t>
      </w:r>
      <w:r w:rsidRPr="008478C0">
        <w:rPr>
          <w:rFonts w:ascii="Calibri" w:hAnsi="Calibri" w:cs="Calibri"/>
          <w:color w:val="000000" w:themeColor="text1"/>
        </w:rPr>
        <w:t>ultimately</w:t>
      </w:r>
      <w:r w:rsidRPr="002256FD">
        <w:rPr>
          <w:rFonts w:ascii="Calibri" w:hAnsi="Calibri" w:cs="Calibri"/>
          <w:color w:val="000000"/>
        </w:rPr>
        <w:t xml:space="preserve"> learning outcomes. Even the most experienced teachers need time in the school to understand the individual needs of each student</w:t>
      </w:r>
      <w:r>
        <w:rPr>
          <w:rFonts w:ascii="Calibri" w:hAnsi="Calibri" w:cs="Calibri"/>
          <w:color w:val="000000"/>
        </w:rPr>
        <w:t xml:space="preserve"> and</w:t>
      </w:r>
      <w:r w:rsidRPr="002256FD">
        <w:rPr>
          <w:rFonts w:ascii="Calibri" w:hAnsi="Calibri" w:cs="Calibri"/>
          <w:color w:val="000000"/>
        </w:rPr>
        <w:t xml:space="preserve"> the influence of their family, community</w:t>
      </w:r>
      <w:r w:rsidRPr="008478C0">
        <w:rPr>
          <w:rFonts w:ascii="Calibri" w:hAnsi="Calibri" w:cs="Calibri"/>
          <w:color w:val="000000" w:themeColor="text1"/>
        </w:rPr>
        <w:t xml:space="preserve"> and cultural background. Regular turnover prevents teachers from building mutual trust and understanding of these issues, which has been identified as particularly important for teaching First Nations students.</w:t>
      </w:r>
    </w:p>
    <w:p w14:paraId="0C80E635" w14:textId="48387A21" w:rsidR="00C13F18" w:rsidRDefault="00C13F18" w:rsidP="00BB708D">
      <w:r>
        <w:lastRenderedPageBreak/>
        <w:t>S</w:t>
      </w:r>
      <w:r w:rsidRPr="008478C0">
        <w:t xml:space="preserve">taff shortages are a chronic issue for many schools with high concentrations of disadvantage. Submissions from the Northern Territory Principals’ Association and the Centre for Research in Educational and Social Inclusion noted that schools with concentrations of disadvantage can find it harder to fill educator and school leader roles. This is supported by </w:t>
      </w:r>
      <w:r w:rsidRPr="008478C0">
        <w:rPr>
          <w:rFonts w:ascii="Calibri" w:hAnsi="Calibri" w:cs="Calibri"/>
        </w:rPr>
        <w:t>OECD data showing that 34 per cent of students enrolled in a disadvantaged Australian school attend a school whose principal reported that instruction is hindered by a lack of teaching staff</w:t>
      </w:r>
      <w:r>
        <w:rPr>
          <w:rFonts w:ascii="Calibri" w:hAnsi="Calibri" w:cs="Calibri"/>
        </w:rPr>
        <w:t>, compared to 3 per cent of students in an advantaged school</w:t>
      </w:r>
      <w:r w:rsidRPr="008478C0">
        <w:rPr>
          <w:rFonts w:ascii="Calibri" w:hAnsi="Calibri" w:cs="Calibri"/>
        </w:rPr>
        <w:t>.</w:t>
      </w:r>
      <w:r w:rsidRPr="008478C0">
        <w:rPr>
          <w:rFonts w:ascii="Calibri" w:hAnsi="Calibri" w:cs="Calibri"/>
          <w:vertAlign w:val="superscript"/>
        </w:rPr>
        <w:endnoteReference w:id="254"/>
      </w:r>
      <w:r w:rsidRPr="008478C0">
        <w:rPr>
          <w:rFonts w:ascii="Calibri" w:hAnsi="Calibri" w:cs="Calibri"/>
        </w:rPr>
        <w:t xml:space="preserve"> </w:t>
      </w:r>
      <w:r w:rsidRPr="008478C0">
        <w:t>Shortages can result in increased instances of out</w:t>
      </w:r>
      <w:r w:rsidRPr="008478C0">
        <w:noBreakHyphen/>
        <w:t>of</w:t>
      </w:r>
      <w:r w:rsidRPr="008478C0">
        <w:noBreakHyphen/>
        <w:t>field teaching and higher workloads, leading to</w:t>
      </w:r>
      <w:r w:rsidR="00E43464">
        <w:t xml:space="preserve"> t</w:t>
      </w:r>
      <w:r w:rsidR="00E43464">
        <w:rPr>
          <w:rFonts w:cs="Calibri"/>
          <w:color w:val="000000" w:themeColor="text1"/>
        </w:rPr>
        <w:t>eachers feeling</w:t>
      </w:r>
      <w:r w:rsidRPr="008478C0">
        <w:t xml:space="preserve"> overworked or burnt-out </w:t>
      </w:r>
      <w:r w:rsidR="00E43464">
        <w:t xml:space="preserve">and </w:t>
      </w:r>
      <w:r w:rsidRPr="008478C0">
        <w:t>limited in the quality of teaching they can provide.</w:t>
      </w:r>
      <w:r w:rsidRPr="008478C0">
        <w:rPr>
          <w:vertAlign w:val="superscript"/>
        </w:rPr>
        <w:endnoteReference w:id="255"/>
      </w:r>
      <w:r>
        <w:t xml:space="preserve"> Teachers in schools with high concentrations of disadvantage need more support and resources so they can grow and stay in their roles, and continue to support the students who are most at risk of falling behind. </w:t>
      </w:r>
    </w:p>
    <w:p w14:paraId="480C4144" w14:textId="3D9F3CDC" w:rsidR="00C13F18" w:rsidRDefault="00C13F18" w:rsidP="00BB708D">
      <w:r w:rsidRPr="008478C0">
        <w:rPr>
          <w:rFonts w:ascii="Calibri" w:hAnsi="Calibri" w:cs="Calibri"/>
          <w:color w:val="000000"/>
          <w:shd w:val="clear" w:color="auto" w:fill="FFFFFF"/>
        </w:rPr>
        <w:t>Australian research suggests that schools with high concentrations of disadvantage also typically have fewer experienced teachers.</w:t>
      </w:r>
      <w:r w:rsidRPr="008478C0">
        <w:rPr>
          <w:vertAlign w:val="superscript"/>
        </w:rPr>
        <w:endnoteReference w:id="256"/>
      </w:r>
      <w:r w:rsidRPr="008478C0">
        <w:rPr>
          <w:rFonts w:ascii="Calibri" w:hAnsi="Calibri" w:cs="Calibri"/>
          <w:color w:val="000000"/>
          <w:shd w:val="clear" w:color="auto" w:fill="FFFFFF"/>
        </w:rPr>
        <w:t xml:space="preserve"> </w:t>
      </w:r>
      <w:r w:rsidRPr="008478C0">
        <w:t>The prevalence of out</w:t>
      </w:r>
      <w:r w:rsidRPr="008478C0">
        <w:noBreakHyphen/>
        <w:t>of</w:t>
      </w:r>
      <w:r w:rsidRPr="008478C0">
        <w:noBreakHyphen/>
        <w:t>field teaching in these schools can have a detrimental impact on early</w:t>
      </w:r>
      <w:r>
        <w:t>-</w:t>
      </w:r>
      <w:r w:rsidRPr="008478C0">
        <w:t>career teachers who do not have deep knowledge or training in some of the subjects they are teaching</w:t>
      </w:r>
      <w:r>
        <w:t>,</w:t>
      </w:r>
      <w:r w:rsidRPr="008478C0">
        <w:t xml:space="preserve"> and can</w:t>
      </w:r>
      <w:r>
        <w:t xml:space="preserve"> reduce</w:t>
      </w:r>
      <w:r w:rsidRPr="008478C0">
        <w:t xml:space="preserve"> their self</w:t>
      </w:r>
      <w:r w:rsidRPr="008478C0">
        <w:noBreakHyphen/>
        <w:t>efficacy, confidence and commitment to remain in the school or</w:t>
      </w:r>
      <w:r>
        <w:t>,</w:t>
      </w:r>
      <w:r w:rsidRPr="008478C0">
        <w:t xml:space="preserve"> worse, the profession.</w:t>
      </w:r>
    </w:p>
    <w:p w14:paraId="1930A885" w14:textId="6421B7AA" w:rsidR="00C13F18" w:rsidRPr="008478C0" w:rsidRDefault="00C13F18" w:rsidP="00BB708D">
      <w:r w:rsidRPr="00A30845">
        <w:t>When staffing and leadership issues are addressed, schools with disadvantaged students can flourish and support improved outcomes for their students</w:t>
      </w:r>
      <w:r w:rsidRPr="008478C0">
        <w:t xml:space="preserve"> (see Case Study </w:t>
      </w:r>
      <w:r>
        <w:t>7</w:t>
      </w:r>
      <w:r w:rsidRPr="008478C0">
        <w:t>).</w:t>
      </w:r>
    </w:p>
    <w:tbl>
      <w:tblPr>
        <w:tblStyle w:val="GridTable4-Accent4"/>
        <w:tblW w:w="9026" w:type="dxa"/>
        <w:tblLook w:val="0400" w:firstRow="0" w:lastRow="0" w:firstColumn="0" w:lastColumn="0" w:noHBand="0" w:noVBand="1"/>
      </w:tblPr>
      <w:tblGrid>
        <w:gridCol w:w="9026"/>
      </w:tblGrid>
      <w:tr w:rsidR="00C13F18" w14:paraId="542F478C"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7ABDAF7C" w14:textId="77777777" w:rsidR="00C13F18" w:rsidRPr="007F72CD" w:rsidRDefault="00C13F18">
            <w:pPr>
              <w:jc w:val="center"/>
              <w:rPr>
                <w:b/>
                <w:color w:val="000000" w:themeColor="text1"/>
                <w:u w:val="single"/>
              </w:rPr>
            </w:pPr>
            <w:r w:rsidRPr="007F72CD">
              <w:rPr>
                <w:b/>
                <w:color w:val="000000" w:themeColor="text1"/>
                <w:u w:val="single"/>
              </w:rPr>
              <w:t>Case Study 7: Quality teaching and leadership drive student outcomes</w:t>
            </w:r>
          </w:p>
          <w:p w14:paraId="5A021897" w14:textId="77777777" w:rsidR="00C13F18" w:rsidRDefault="00C13F18">
            <w:pPr>
              <w:rPr>
                <w:b/>
                <w:color w:val="000000" w:themeColor="text1"/>
              </w:rPr>
            </w:pPr>
            <w:r w:rsidRPr="00C97849">
              <w:rPr>
                <w:color w:val="000000" w:themeColor="text1"/>
              </w:rPr>
              <w:t xml:space="preserve">The Panel was able to see </w:t>
            </w:r>
            <w:r w:rsidRPr="00FF730F">
              <w:rPr>
                <w:color w:val="000000" w:themeColor="text1"/>
              </w:rPr>
              <w:t>first</w:t>
            </w:r>
            <w:r w:rsidRPr="001D1C2C">
              <w:rPr>
                <w:color w:val="000000" w:themeColor="text1"/>
              </w:rPr>
              <w:t>-</w:t>
            </w:r>
            <w:r w:rsidRPr="00FF730F">
              <w:rPr>
                <w:color w:val="000000" w:themeColor="text1"/>
              </w:rPr>
              <w:t>hand</w:t>
            </w:r>
            <w:r w:rsidRPr="00C97849">
              <w:rPr>
                <w:color w:val="000000" w:themeColor="text1"/>
              </w:rPr>
              <w:t xml:space="preserve"> the enormous impact that high</w:t>
            </w:r>
            <w:r w:rsidRPr="5F50211E">
              <w:rPr>
                <w:color w:val="000000" w:themeColor="text1"/>
              </w:rPr>
              <w:t>-</w:t>
            </w:r>
            <w:r w:rsidRPr="00C97849">
              <w:rPr>
                <w:color w:val="000000" w:themeColor="text1"/>
              </w:rPr>
              <w:t>quality leadership can have on lifting student outcomes in schools with high levels of socio</w:t>
            </w:r>
            <w:r w:rsidRPr="5F50211E">
              <w:rPr>
                <w:color w:val="000000" w:themeColor="text1"/>
              </w:rPr>
              <w:t>-</w:t>
            </w:r>
            <w:r w:rsidRPr="00C97849">
              <w:rPr>
                <w:color w:val="000000" w:themeColor="text1"/>
              </w:rPr>
              <w:t>educational disadvantage.</w:t>
            </w:r>
          </w:p>
          <w:p w14:paraId="1D762C1A" w14:textId="10728B60" w:rsidR="00C13F18" w:rsidRDefault="00C13F18">
            <w:pPr>
              <w:rPr>
                <w:b/>
                <w:color w:val="000000" w:themeColor="text1"/>
              </w:rPr>
            </w:pPr>
            <w:r w:rsidRPr="00FB545F">
              <w:rPr>
                <w:color w:val="000000" w:themeColor="text1"/>
              </w:rPr>
              <w:t xml:space="preserve">One </w:t>
            </w:r>
            <w:r w:rsidR="00131161">
              <w:rPr>
                <w:color w:val="000000" w:themeColor="text1"/>
              </w:rPr>
              <w:t>metropolitan</w:t>
            </w:r>
            <w:r w:rsidRPr="00FB545F">
              <w:rPr>
                <w:color w:val="000000" w:themeColor="text1"/>
              </w:rPr>
              <w:t xml:space="preserve"> government high school </w:t>
            </w:r>
            <w:r w:rsidRPr="00C97849">
              <w:rPr>
                <w:color w:val="000000" w:themeColor="text1"/>
              </w:rPr>
              <w:t xml:space="preserve">demonstrated how the journey to lifting outcomes, which has taken over a decade, began with a strong leadership team that had a clear and ambitious vision for its students. The vision centred around </w:t>
            </w:r>
            <w:r w:rsidR="7FA4956B" w:rsidRPr="4B932770">
              <w:rPr>
                <w:color w:val="000000" w:themeColor="text1"/>
              </w:rPr>
              <w:t>two</w:t>
            </w:r>
            <w:r w:rsidR="18B05E35" w:rsidRPr="3CC531F7">
              <w:rPr>
                <w:color w:val="000000" w:themeColor="text1"/>
              </w:rPr>
              <w:t xml:space="preserve"> overarching </w:t>
            </w:r>
            <w:r w:rsidR="56833A9E" w:rsidRPr="751871B1">
              <w:rPr>
                <w:color w:val="000000" w:themeColor="text1"/>
              </w:rPr>
              <w:t>goals</w:t>
            </w:r>
            <w:r w:rsidRPr="00C97849">
              <w:rPr>
                <w:color w:val="000000" w:themeColor="text1"/>
              </w:rPr>
              <w:t xml:space="preserve"> – that every student would have a pathway into something meaningful after Year 12, and</w:t>
            </w:r>
            <w:r>
              <w:rPr>
                <w:color w:val="000000" w:themeColor="text1"/>
              </w:rPr>
              <w:t xml:space="preserve"> that</w:t>
            </w:r>
            <w:r w:rsidRPr="00C97849">
              <w:rPr>
                <w:color w:val="000000" w:themeColor="text1"/>
              </w:rPr>
              <w:t xml:space="preserve"> this would make the school a ‘school of choice’ for people in the area.</w:t>
            </w:r>
          </w:p>
          <w:p w14:paraId="5986B3B7" w14:textId="77777777" w:rsidR="00C13F18" w:rsidRDefault="00C13F18">
            <w:pPr>
              <w:rPr>
                <w:b/>
                <w:color w:val="000000" w:themeColor="text1"/>
              </w:rPr>
            </w:pPr>
            <w:r w:rsidRPr="00C97849">
              <w:rPr>
                <w:color w:val="000000" w:themeColor="text1"/>
              </w:rPr>
              <w:t xml:space="preserve">School leaders identified early that the key challenge to achieving this vision was low literacy; as a first action they engaged a literacy specialist as an </w:t>
            </w:r>
            <w:r>
              <w:rPr>
                <w:color w:val="000000" w:themeColor="text1"/>
              </w:rPr>
              <w:t>a</w:t>
            </w:r>
            <w:r w:rsidRPr="00C97849">
              <w:rPr>
                <w:color w:val="000000" w:themeColor="text1"/>
              </w:rPr>
              <w:t xml:space="preserve">ssistant </w:t>
            </w:r>
            <w:r>
              <w:rPr>
                <w:color w:val="000000" w:themeColor="text1"/>
              </w:rPr>
              <w:t>p</w:t>
            </w:r>
            <w:r w:rsidRPr="00C97849">
              <w:rPr>
                <w:color w:val="000000" w:themeColor="text1"/>
              </w:rPr>
              <w:t>rincipal to work in consultation with staff to design and drive a whole</w:t>
            </w:r>
            <w:r>
              <w:rPr>
                <w:color w:val="000000" w:themeColor="text1"/>
              </w:rPr>
              <w:t>-</w:t>
            </w:r>
            <w:r w:rsidRPr="00C97849">
              <w:rPr>
                <w:color w:val="000000" w:themeColor="text1"/>
              </w:rPr>
              <w:t>school approach to lifting literacy skills and improving the quality of teaching across all subjects. They developed a whole</w:t>
            </w:r>
            <w:r>
              <w:rPr>
                <w:color w:val="000000" w:themeColor="text1"/>
              </w:rPr>
              <w:t>-</w:t>
            </w:r>
            <w:r w:rsidRPr="00C97849">
              <w:rPr>
                <w:color w:val="000000" w:themeColor="text1"/>
              </w:rPr>
              <w:t xml:space="preserve">school </w:t>
            </w:r>
            <w:r>
              <w:rPr>
                <w:color w:val="000000" w:themeColor="text1"/>
              </w:rPr>
              <w:t>i</w:t>
            </w:r>
            <w:r w:rsidRPr="00C97849">
              <w:rPr>
                <w:color w:val="000000" w:themeColor="text1"/>
              </w:rPr>
              <w:t xml:space="preserve">nstructional </w:t>
            </w:r>
            <w:r>
              <w:rPr>
                <w:color w:val="000000" w:themeColor="text1"/>
              </w:rPr>
              <w:t>m</w:t>
            </w:r>
            <w:r w:rsidRPr="00C97849">
              <w:rPr>
                <w:color w:val="000000" w:themeColor="text1"/>
              </w:rPr>
              <w:t>odel encompassing both learning and classroom behaviour. The school also put in place a very robust intervention stream for students in Years 7 to 10 with complex needs who needed intensive additional support to engage in learning and build core skills. Staff say this has meaningfully improved skills and trajectories for participants.</w:t>
            </w:r>
          </w:p>
          <w:p w14:paraId="1FA95E41" w14:textId="7DF36184" w:rsidR="00C13F18" w:rsidRDefault="00C13F18">
            <w:pPr>
              <w:rPr>
                <w:b/>
                <w:color w:val="000000" w:themeColor="text1"/>
              </w:rPr>
            </w:pPr>
            <w:r w:rsidRPr="00C97849">
              <w:rPr>
                <w:color w:val="000000" w:themeColor="text1"/>
              </w:rPr>
              <w:t xml:space="preserve">They also identified </w:t>
            </w:r>
            <w:r w:rsidRPr="3780C882">
              <w:rPr>
                <w:color w:val="000000" w:themeColor="text1"/>
              </w:rPr>
              <w:t>aspiration</w:t>
            </w:r>
            <w:r w:rsidRPr="00C97849">
              <w:rPr>
                <w:color w:val="000000" w:themeColor="text1"/>
              </w:rPr>
              <w:t xml:space="preserve"> as an issue</w:t>
            </w:r>
            <w:r>
              <w:rPr>
                <w:color w:val="000000" w:themeColor="text1"/>
              </w:rPr>
              <w:t>.</w:t>
            </w:r>
            <w:r w:rsidRPr="00C97849">
              <w:rPr>
                <w:color w:val="000000" w:themeColor="text1"/>
              </w:rPr>
              <w:t xml:space="preserve"> </w:t>
            </w:r>
            <w:r>
              <w:rPr>
                <w:color w:val="000000" w:themeColor="text1"/>
              </w:rPr>
              <w:t>T</w:t>
            </w:r>
            <w:r w:rsidRPr="00C97849">
              <w:rPr>
                <w:color w:val="000000" w:themeColor="text1"/>
              </w:rPr>
              <w:t xml:space="preserve">o lift </w:t>
            </w:r>
            <w:r w:rsidR="004C1648" w:rsidRPr="0FA0CFBF">
              <w:rPr>
                <w:color w:val="000000" w:themeColor="text1"/>
              </w:rPr>
              <w:t>aspiration</w:t>
            </w:r>
            <w:r w:rsidR="004C1648" w:rsidRPr="00C97849">
              <w:rPr>
                <w:color w:val="000000" w:themeColor="text1"/>
              </w:rPr>
              <w:t>,</w:t>
            </w:r>
            <w:r w:rsidRPr="00C97849">
              <w:rPr>
                <w:color w:val="000000" w:themeColor="text1"/>
              </w:rPr>
              <w:t xml:space="preserve"> they set solid targets (</w:t>
            </w:r>
            <w:r>
              <w:rPr>
                <w:color w:val="000000" w:themeColor="text1"/>
              </w:rPr>
              <w:t>e.g.</w:t>
            </w:r>
            <w:r w:rsidRPr="00C97849">
              <w:rPr>
                <w:color w:val="000000" w:themeColor="text1"/>
              </w:rPr>
              <w:t xml:space="preserve"> that 90 per cent of students would achieve their </w:t>
            </w:r>
            <w:r w:rsidR="004C1648">
              <w:rPr>
                <w:color w:val="000000" w:themeColor="text1"/>
              </w:rPr>
              <w:t>Year 12 certificate</w:t>
            </w:r>
            <w:r w:rsidR="77B175C9" w:rsidRPr="31BAF62D">
              <w:rPr>
                <w:color w:val="000000" w:themeColor="text1"/>
              </w:rPr>
              <w:t>)</w:t>
            </w:r>
            <w:r w:rsidR="004C1648">
              <w:rPr>
                <w:color w:val="000000" w:themeColor="text1"/>
              </w:rPr>
              <w:t xml:space="preserve"> </w:t>
            </w:r>
            <w:r w:rsidRPr="00C97849">
              <w:rPr>
                <w:color w:val="000000" w:themeColor="text1"/>
              </w:rPr>
              <w:t>and dedicated staff</w:t>
            </w:r>
            <w:r w:rsidRPr="1A15FF5A">
              <w:rPr>
                <w:color w:val="000000" w:themeColor="text1"/>
              </w:rPr>
              <w:t xml:space="preserve"> </w:t>
            </w:r>
            <w:r w:rsidRPr="00C97849">
              <w:rPr>
                <w:color w:val="000000" w:themeColor="text1"/>
              </w:rPr>
              <w:t>resources to achieving these goals, including</w:t>
            </w:r>
            <w:r>
              <w:rPr>
                <w:color w:val="000000" w:themeColor="text1"/>
              </w:rPr>
              <w:t xml:space="preserve"> establishing</w:t>
            </w:r>
            <w:r w:rsidRPr="00C97849">
              <w:rPr>
                <w:color w:val="000000" w:themeColor="text1"/>
              </w:rPr>
              <w:t xml:space="preserve"> a dedicated senior school pathway role within student services and introducing a suite of specialist and excellence programs for </w:t>
            </w:r>
            <w:r w:rsidRPr="007306F6">
              <w:rPr>
                <w:color w:val="000000" w:themeColor="text1"/>
              </w:rPr>
              <w:t>academics</w:t>
            </w:r>
            <w:r w:rsidRPr="00C97849">
              <w:rPr>
                <w:color w:val="000000" w:themeColor="text1"/>
              </w:rPr>
              <w:t xml:space="preserve">, music, STEM, and Aboriginal leadership. These measures improved </w:t>
            </w:r>
            <w:r w:rsidRPr="78EA3F09">
              <w:rPr>
                <w:color w:val="000000" w:themeColor="text1"/>
              </w:rPr>
              <w:t>aspiration among</w:t>
            </w:r>
            <w:r w:rsidRPr="00C97849">
              <w:rPr>
                <w:color w:val="000000" w:themeColor="text1"/>
              </w:rPr>
              <w:t xml:space="preserve"> students – even those not participating in these programs – and fostered a strong sense of school pride and identity.</w:t>
            </w:r>
          </w:p>
          <w:p w14:paraId="3F91B73C" w14:textId="242134EE" w:rsidR="00C13F18" w:rsidRPr="003204BC" w:rsidRDefault="00C13F18">
            <w:pPr>
              <w:rPr>
                <w:b/>
                <w:color w:val="000000" w:themeColor="text1"/>
              </w:rPr>
            </w:pPr>
            <w:r w:rsidRPr="00C97849">
              <w:rPr>
                <w:color w:val="000000" w:themeColor="text1"/>
              </w:rPr>
              <w:t xml:space="preserve">The results have taken time but are clear: a continuous lifting of outcomes. NAPLAN results demonstrate that while incoming Year 7 students are starting behind students from a similar </w:t>
            </w:r>
            <w:r w:rsidRPr="00C97849">
              <w:rPr>
                <w:color w:val="000000" w:themeColor="text1"/>
              </w:rPr>
              <w:lastRenderedPageBreak/>
              <w:t>background, the school’s approach means</w:t>
            </w:r>
            <w:r>
              <w:rPr>
                <w:color w:val="000000" w:themeColor="text1"/>
              </w:rPr>
              <w:t xml:space="preserve"> that</w:t>
            </w:r>
            <w:r w:rsidRPr="00C97849">
              <w:rPr>
                <w:color w:val="000000" w:themeColor="text1"/>
              </w:rPr>
              <w:t xml:space="preserve"> by Year 9, students are above or well above students from similar background</w:t>
            </w:r>
            <w:r>
              <w:rPr>
                <w:color w:val="000000" w:themeColor="text1"/>
              </w:rPr>
              <w:t>s in other schools</w:t>
            </w:r>
            <w:r w:rsidRPr="00C97849">
              <w:rPr>
                <w:color w:val="000000" w:themeColor="text1"/>
              </w:rPr>
              <w:t xml:space="preserve">. In fact, </w:t>
            </w:r>
            <w:r>
              <w:rPr>
                <w:color w:val="000000" w:themeColor="text1"/>
              </w:rPr>
              <w:t xml:space="preserve">the school’s </w:t>
            </w:r>
            <w:r w:rsidRPr="00C97849">
              <w:rPr>
                <w:color w:val="000000" w:themeColor="text1"/>
              </w:rPr>
              <w:t xml:space="preserve">2019 Year 7s had essentially caught up to the Australian average in reading and numeracy by 2021. The school is also very close to achieving its 90 per cent </w:t>
            </w:r>
            <w:r w:rsidR="00E439A7">
              <w:rPr>
                <w:color w:val="000000" w:themeColor="text1"/>
              </w:rPr>
              <w:t>Year 12 certificate attainment</w:t>
            </w:r>
            <w:r w:rsidR="00E439A7" w:rsidRPr="00C97849">
              <w:rPr>
                <w:color w:val="000000" w:themeColor="text1"/>
              </w:rPr>
              <w:t xml:space="preserve"> </w:t>
            </w:r>
            <w:r w:rsidRPr="00C97849">
              <w:rPr>
                <w:color w:val="000000" w:themeColor="text1"/>
              </w:rPr>
              <w:t>goal (88 per cent in 2021, up from 69.7 per cent in 2016).</w:t>
            </w:r>
          </w:p>
        </w:tc>
      </w:tr>
    </w:tbl>
    <w:p w14:paraId="34D89C07" w14:textId="77777777" w:rsidR="00C13F18" w:rsidRPr="008478C0" w:rsidRDefault="00C13F18" w:rsidP="00BB708D">
      <w:r>
        <w:lastRenderedPageBreak/>
        <w:br/>
      </w:r>
      <w:r w:rsidRPr="008478C0">
        <w:t>T</w:t>
      </w:r>
      <w:r>
        <w:t xml:space="preserve">he Panel heard that </w:t>
      </w:r>
      <w:r w:rsidRPr="008478C0">
        <w:t xml:space="preserve">increasing </w:t>
      </w:r>
      <w:r w:rsidRPr="008478C0">
        <w:rPr>
          <w:rFonts w:ascii="Calibri" w:hAnsi="Calibri" w:cs="Calibri"/>
          <w:color w:val="000000"/>
          <w:shd w:val="clear" w:color="auto" w:fill="FFFFFF"/>
        </w:rPr>
        <w:t xml:space="preserve">complexity of student needs </w:t>
      </w:r>
      <w:r>
        <w:rPr>
          <w:rFonts w:ascii="Calibri" w:hAnsi="Calibri" w:cs="Calibri"/>
          <w:color w:val="000000"/>
          <w:shd w:val="clear" w:color="auto" w:fill="FFFFFF"/>
        </w:rPr>
        <w:t xml:space="preserve">in schools with concentrations of disadvantage </w:t>
      </w:r>
      <w:r>
        <w:t>is placing growing pressure on</w:t>
      </w:r>
      <w:r w:rsidRPr="008478C0">
        <w:t xml:space="preserve"> educator workloads.</w:t>
      </w:r>
      <w:r w:rsidRPr="008478C0">
        <w:rPr>
          <w:vertAlign w:val="superscript"/>
        </w:rPr>
        <w:endnoteReference w:id="257"/>
      </w:r>
      <w:r w:rsidRPr="008478C0">
        <w:t xml:space="preserve"> There is opportunity to use greater funding and resources to trial innovative models which can reduce workload pressures and attract educators to work in schools with a concentration of disadvantage, as is already happening in some schools (see Case Study </w:t>
      </w:r>
      <w:r>
        <w:t>8</w:t>
      </w:r>
      <w:r w:rsidRPr="008478C0">
        <w:t>).</w:t>
      </w:r>
    </w:p>
    <w:tbl>
      <w:tblPr>
        <w:tblStyle w:val="GridTable4-Accent4"/>
        <w:tblW w:w="9026" w:type="dxa"/>
        <w:tblLook w:val="0400" w:firstRow="0" w:lastRow="0" w:firstColumn="0" w:lastColumn="0" w:noHBand="0" w:noVBand="1"/>
      </w:tblPr>
      <w:tblGrid>
        <w:gridCol w:w="9026"/>
      </w:tblGrid>
      <w:tr w:rsidR="00C13F18" w14:paraId="63C808E6"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4BE3D2C6" w14:textId="5C3F1CF7" w:rsidR="00C13F18" w:rsidRPr="007F72CD" w:rsidRDefault="00C13F18">
            <w:pPr>
              <w:jc w:val="center"/>
              <w:rPr>
                <w:b/>
                <w:color w:val="000000" w:themeColor="text1"/>
                <w:u w:val="single"/>
              </w:rPr>
            </w:pPr>
            <w:r w:rsidRPr="007F72CD">
              <w:rPr>
                <w:b/>
                <w:color w:val="000000" w:themeColor="text1"/>
                <w:u w:val="single"/>
              </w:rPr>
              <w:t>Case Study 8: Increasing time for teacher collaboration to support students</w:t>
            </w:r>
          </w:p>
          <w:p w14:paraId="7E19D828" w14:textId="57F7AE6C" w:rsidR="00C13F18" w:rsidRPr="00AC7017" w:rsidRDefault="00C13F18">
            <w:pPr>
              <w:rPr>
                <w:b/>
                <w:color w:val="000000" w:themeColor="text1"/>
              </w:rPr>
            </w:pPr>
            <w:r w:rsidRPr="00413DA2">
              <w:rPr>
                <w:color w:val="000000" w:themeColor="text1"/>
              </w:rPr>
              <w:t xml:space="preserve">The use of innovative teaching models was evident </w:t>
            </w:r>
            <w:r w:rsidRPr="00FB545F">
              <w:rPr>
                <w:color w:val="000000" w:themeColor="text1"/>
              </w:rPr>
              <w:t>at a</w:t>
            </w:r>
            <w:r w:rsidR="00297F0B">
              <w:rPr>
                <w:color w:val="000000" w:themeColor="text1"/>
              </w:rPr>
              <w:t xml:space="preserve"> metropolitan</w:t>
            </w:r>
            <w:r w:rsidRPr="00FB545F">
              <w:rPr>
                <w:color w:val="000000" w:themeColor="text1"/>
              </w:rPr>
              <w:t xml:space="preserve"> </w:t>
            </w:r>
            <w:r w:rsidR="00297F0B">
              <w:rPr>
                <w:color w:val="000000" w:themeColor="text1"/>
              </w:rPr>
              <w:t>non-government</w:t>
            </w:r>
            <w:r w:rsidRPr="00FB545F">
              <w:rPr>
                <w:color w:val="000000" w:themeColor="text1"/>
              </w:rPr>
              <w:t xml:space="preserve"> secondary school. This</w:t>
            </w:r>
            <w:r w:rsidRPr="00413DA2">
              <w:rPr>
                <w:color w:val="000000" w:themeColor="text1"/>
              </w:rPr>
              <w:t xml:space="preserve"> school aims to engage and reignite</w:t>
            </w:r>
            <w:r>
              <w:rPr>
                <w:color w:val="000000" w:themeColor="text1"/>
              </w:rPr>
              <w:t xml:space="preserve"> the</w:t>
            </w:r>
            <w:r w:rsidRPr="00413DA2">
              <w:rPr>
                <w:color w:val="000000" w:themeColor="text1"/>
              </w:rPr>
              <w:t xml:space="preserve"> </w:t>
            </w:r>
            <w:r w:rsidRPr="00AC7017">
              <w:rPr>
                <w:color w:val="000000" w:themeColor="text1"/>
              </w:rPr>
              <w:t>interest of vulnerable students who have disengaged from mainstream education. The school receives philanthropic funding as well as Commonwealth and state funding.</w:t>
            </w:r>
          </w:p>
          <w:p w14:paraId="40867BC1" w14:textId="67F85637" w:rsidR="00C13F18" w:rsidRDefault="00C13F18">
            <w:pPr>
              <w:rPr>
                <w:b/>
                <w:color w:val="000000" w:themeColor="text1"/>
              </w:rPr>
            </w:pPr>
            <w:r w:rsidRPr="63F50EBD">
              <w:rPr>
                <w:color w:val="000000" w:themeColor="text1"/>
              </w:rPr>
              <w:t xml:space="preserve">The school outlined that it has implemented several initiatives, such as giving </w:t>
            </w:r>
            <w:r w:rsidRPr="63F50EBD" w:rsidDel="0094381E">
              <w:rPr>
                <w:color w:val="000000" w:themeColor="text1"/>
              </w:rPr>
              <w:t>teachers and youth workers</w:t>
            </w:r>
            <w:r>
              <w:rPr>
                <w:color w:val="000000" w:themeColor="text1"/>
              </w:rPr>
              <w:t xml:space="preserve"> additional time</w:t>
            </w:r>
            <w:r w:rsidRPr="63F50EBD">
              <w:rPr>
                <w:color w:val="000000" w:themeColor="text1"/>
              </w:rPr>
              <w:t xml:space="preserve"> to plan</w:t>
            </w:r>
            <w:r>
              <w:rPr>
                <w:color w:val="000000" w:themeColor="text1"/>
              </w:rPr>
              <w:t xml:space="preserve"> and </w:t>
            </w:r>
            <w:r w:rsidRPr="63F50EBD">
              <w:rPr>
                <w:color w:val="000000" w:themeColor="text1"/>
              </w:rPr>
              <w:t>collaborate with other staff or to undertake professional development.</w:t>
            </w:r>
            <w:r w:rsidRPr="004F2E74" w:rsidDel="0094381E">
              <w:rPr>
                <w:color w:val="000000" w:themeColor="text1"/>
              </w:rPr>
              <w:t xml:space="preserve"> </w:t>
            </w:r>
            <w:r w:rsidRPr="63F50EBD">
              <w:rPr>
                <w:color w:val="000000" w:themeColor="text1"/>
              </w:rPr>
              <w:t>In addition, youth workers are integrated into the classroom model alongside teachers to increase student to teacher ratios.</w:t>
            </w:r>
          </w:p>
          <w:p w14:paraId="02467375" w14:textId="1BAF015B" w:rsidR="00C13F18" w:rsidRPr="002B4E1B" w:rsidRDefault="00C13F18">
            <w:pPr>
              <w:rPr>
                <w:b/>
                <w:color w:val="000000" w:themeColor="text1"/>
              </w:rPr>
            </w:pPr>
            <w:r w:rsidRPr="00413DA2">
              <w:rPr>
                <w:color w:val="000000" w:themeColor="text1"/>
              </w:rPr>
              <w:t xml:space="preserve">The combination of these two approaches has relieved some of the pressure </w:t>
            </w:r>
            <w:r w:rsidRPr="6645E8B1">
              <w:rPr>
                <w:color w:val="000000" w:themeColor="text1"/>
              </w:rPr>
              <w:t>on</w:t>
            </w:r>
            <w:r w:rsidRPr="00413DA2">
              <w:rPr>
                <w:color w:val="000000" w:themeColor="text1"/>
              </w:rPr>
              <w:t xml:space="preserve"> teachers, especially those working with students </w:t>
            </w:r>
            <w:r>
              <w:rPr>
                <w:color w:val="000000" w:themeColor="text1"/>
              </w:rPr>
              <w:t>who</w:t>
            </w:r>
            <w:r w:rsidRPr="00413DA2">
              <w:rPr>
                <w:color w:val="000000" w:themeColor="text1"/>
              </w:rPr>
              <w:t xml:space="preserve"> have complex needs arising from trauma, mental health issues and other special circumstances. Giving teachers more time to design programs </w:t>
            </w:r>
            <w:r w:rsidR="5B6E9B2A" w:rsidRPr="15D5FC37">
              <w:rPr>
                <w:color w:val="000000" w:themeColor="text1"/>
              </w:rPr>
              <w:t>that</w:t>
            </w:r>
            <w:r w:rsidRPr="00413DA2">
              <w:rPr>
                <w:color w:val="000000" w:themeColor="text1"/>
              </w:rPr>
              <w:t xml:space="preserve"> best accommodate students’ needs</w:t>
            </w:r>
            <w:r>
              <w:rPr>
                <w:color w:val="000000" w:themeColor="text1"/>
              </w:rPr>
              <w:t>,</w:t>
            </w:r>
            <w:r w:rsidRPr="00413DA2">
              <w:rPr>
                <w:color w:val="000000" w:themeColor="text1"/>
              </w:rPr>
              <w:t xml:space="preserve"> as well as </w:t>
            </w:r>
            <w:r>
              <w:rPr>
                <w:color w:val="000000" w:themeColor="text1"/>
              </w:rPr>
              <w:t>higher</w:t>
            </w:r>
            <w:r w:rsidRPr="00413DA2">
              <w:rPr>
                <w:color w:val="000000" w:themeColor="text1"/>
              </w:rPr>
              <w:t xml:space="preserve"> student</w:t>
            </w:r>
            <w:r w:rsidRPr="5890D7EF">
              <w:rPr>
                <w:color w:val="000000" w:themeColor="text1"/>
              </w:rPr>
              <w:t xml:space="preserve"> </w:t>
            </w:r>
            <w:r w:rsidRPr="00413DA2">
              <w:rPr>
                <w:color w:val="000000" w:themeColor="text1"/>
              </w:rPr>
              <w:t>to</w:t>
            </w:r>
            <w:r w:rsidRPr="5890D7EF">
              <w:rPr>
                <w:color w:val="000000" w:themeColor="text1"/>
              </w:rPr>
              <w:t xml:space="preserve"> </w:t>
            </w:r>
            <w:r w:rsidRPr="00413DA2">
              <w:rPr>
                <w:color w:val="000000" w:themeColor="text1"/>
              </w:rPr>
              <w:t>teacher ratios</w:t>
            </w:r>
            <w:r>
              <w:rPr>
                <w:color w:val="000000" w:themeColor="text1"/>
              </w:rPr>
              <w:t>,</w:t>
            </w:r>
            <w:r w:rsidRPr="00413DA2">
              <w:rPr>
                <w:color w:val="000000" w:themeColor="text1"/>
              </w:rPr>
              <w:t xml:space="preserve"> is working well </w:t>
            </w:r>
            <w:r>
              <w:rPr>
                <w:color w:val="000000" w:themeColor="text1"/>
              </w:rPr>
              <w:t>to</w:t>
            </w:r>
            <w:r w:rsidRPr="00413DA2">
              <w:rPr>
                <w:color w:val="000000" w:themeColor="text1"/>
              </w:rPr>
              <w:t xml:space="preserve"> ensur</w:t>
            </w:r>
            <w:r>
              <w:rPr>
                <w:color w:val="000000" w:themeColor="text1"/>
              </w:rPr>
              <w:t>e</w:t>
            </w:r>
            <w:r w:rsidRPr="00413DA2">
              <w:rPr>
                <w:color w:val="000000" w:themeColor="text1"/>
              </w:rPr>
              <w:t xml:space="preserve"> classes are engaging and tailored and</w:t>
            </w:r>
            <w:r>
              <w:rPr>
                <w:color w:val="000000" w:themeColor="text1"/>
              </w:rPr>
              <w:t xml:space="preserve"> to</w:t>
            </w:r>
            <w:r w:rsidRPr="00413DA2">
              <w:rPr>
                <w:color w:val="000000" w:themeColor="text1"/>
              </w:rPr>
              <w:t xml:space="preserve"> support staff wellbeing, which is critical to retention and sustainability. </w:t>
            </w:r>
          </w:p>
        </w:tc>
      </w:tr>
    </w:tbl>
    <w:p w14:paraId="0C0A3EA5" w14:textId="77777777" w:rsidR="00C13F18" w:rsidRDefault="00C13F18" w:rsidP="00BB708D"/>
    <w:p w14:paraId="0011F751" w14:textId="1AC57A0B" w:rsidR="00C13F18" w:rsidRDefault="00C13F18" w:rsidP="00BB708D">
      <w:r w:rsidRPr="00A30845">
        <w:t xml:space="preserve">Governments, school systems and approved authorities should commit to increasing socio-educational diversity in schools by considering policy options that could be implemented in the next </w:t>
      </w:r>
      <w:r w:rsidRPr="00A30845" w:rsidDel="00D61B7B">
        <w:t>Agreement</w:t>
      </w:r>
      <w:r w:rsidRPr="00A30845">
        <w:t>, and in the longer term. Reporting on the socio-educational diversity of schools, at the jurisdiction- and system-level, will support understanding of whether current policies are working and inform future reforms</w:t>
      </w:r>
      <w:r w:rsidRPr="008478C0">
        <w:t>.</w:t>
      </w:r>
      <w:r>
        <w:rPr>
          <w:rStyle w:val="EndnoteReference"/>
        </w:rPr>
        <w:endnoteReference w:id="258"/>
      </w:r>
      <w:r w:rsidRPr="008478C0">
        <w:t xml:space="preserve"> Experiences from other countries show that governments</w:t>
      </w:r>
      <w:r>
        <w:t>, school systems and approved authorities</w:t>
      </w:r>
      <w:r w:rsidRPr="008478C0">
        <w:t xml:space="preserve"> need to take concrete action to increase socio</w:t>
      </w:r>
      <w:r>
        <w:t>-</w:t>
      </w:r>
      <w:r w:rsidRPr="008478C0">
        <w:t>economic diversity, reduce residualisation</w:t>
      </w:r>
      <w:r>
        <w:t>,</w:t>
      </w:r>
      <w:r w:rsidRPr="008478C0">
        <w:t xml:space="preserve"> and ensure that all students are in a school where they can fulfil their potential.</w:t>
      </w:r>
    </w:p>
    <w:p w14:paraId="39CEEB79" w14:textId="00D0BAC0" w:rsidR="00C13F18" w:rsidRDefault="00C13F18" w:rsidP="00BB708D">
      <w:r w:rsidRPr="00A30845">
        <w:t>Many</w:t>
      </w:r>
      <w:r w:rsidRPr="00A30845" w:rsidDel="00F53F3F">
        <w:t xml:space="preserve"> </w:t>
      </w:r>
      <w:r w:rsidRPr="00A30845">
        <w:t>governments, school systems and approved authorities have implemented incentives to continue to encourage highly</w:t>
      </w:r>
      <w:r w:rsidRPr="00A30845">
        <w:noBreakHyphen/>
        <w:t>effective teachers and school leaders to work in schools with concentrations of disadvantage. Effective teaching is the most influential in-school factor in improving student outcomes,</w:t>
      </w:r>
      <w:r w:rsidRPr="00A30845">
        <w:rPr>
          <w:rFonts w:ascii="Calibri" w:eastAsia="Calibri" w:hAnsi="Calibri" w:cs="Times New Roman"/>
          <w:vertAlign w:val="superscript"/>
        </w:rPr>
        <w:t xml:space="preserve"> </w:t>
      </w:r>
      <w:r w:rsidRPr="00A30845">
        <w:rPr>
          <w:rFonts w:ascii="Calibri" w:eastAsia="Calibri" w:hAnsi="Calibri" w:cs="Times New Roman"/>
          <w:vertAlign w:val="superscript"/>
        </w:rPr>
        <w:endnoteReference w:id="259"/>
      </w:r>
      <w:r w:rsidRPr="00A30845">
        <w:t xml:space="preserve"> however the Panel also acknowledges that teachers do not work in isolation. Incentives for teachers should be accompanied by effective support and training, a positive learning environment that promotes a culture of learning, access to high quality resources, and supportive partnerships with parents and communities</w:t>
      </w:r>
      <w:r>
        <w:t>, as discussed in Chapter 1.</w:t>
      </w:r>
    </w:p>
    <w:p w14:paraId="4C499AD1" w14:textId="087F39F8" w:rsidR="00C13F18" w:rsidRDefault="00C13F18" w:rsidP="00BB708D">
      <w:r w:rsidRPr="00A30845">
        <w:lastRenderedPageBreak/>
        <w:t>Incentivising, or continuing to incentivise, highly</w:t>
      </w:r>
      <w:r w:rsidR="00AF6245" w:rsidRPr="00A30845">
        <w:t xml:space="preserve"> </w:t>
      </w:r>
      <w:r w:rsidRPr="00A30845">
        <w:t>effective teachers to work in schools with concentrations of disadvantage and supporting a culture of high achievement through whole-school strategies to improve outcomes and wellbeing will help improve student outcomes in these schools and give greater choice to parents and students</w:t>
      </w:r>
      <w:r>
        <w:t>. This could work in concert with the implementation of full-service school models (as discussed in section 2.2.4), which will support access to the wraparound services that students need to thrive.</w:t>
      </w:r>
    </w:p>
    <w:tbl>
      <w:tblPr>
        <w:tblStyle w:val="GridTable6Colorful-Accent1"/>
        <w:tblW w:w="9026" w:type="dxa"/>
        <w:tblLook w:val="0400" w:firstRow="0" w:lastRow="0" w:firstColumn="0" w:lastColumn="0" w:noHBand="0" w:noVBand="1"/>
      </w:tblPr>
      <w:tblGrid>
        <w:gridCol w:w="9026"/>
      </w:tblGrid>
      <w:tr w:rsidR="00C13F18" w14:paraId="1F7C612E"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EC52D34" w14:textId="77777777" w:rsidR="00C13F18" w:rsidRPr="00E67523" w:rsidRDefault="00C13F18">
            <w:pPr>
              <w:jc w:val="center"/>
              <w:rPr>
                <w:b/>
                <w:color w:val="000000"/>
                <w:u w:val="single"/>
              </w:rPr>
            </w:pPr>
            <w:r w:rsidRPr="007F72CD">
              <w:rPr>
                <w:b/>
                <w:color w:val="000000"/>
                <w:u w:val="single"/>
              </w:rPr>
              <w:t>RECOMMENDATION 2A</w:t>
            </w:r>
          </w:p>
          <w:p w14:paraId="2D63ECDF" w14:textId="2F8FA0F0" w:rsidR="00C13F18" w:rsidRPr="00C5104A" w:rsidRDefault="00C13F18">
            <w:pPr>
              <w:rPr>
                <w:b/>
                <w:color w:val="000000"/>
              </w:rPr>
            </w:pPr>
            <w:r w:rsidRPr="00C5104A">
              <w:rPr>
                <w:color w:val="000000"/>
              </w:rPr>
              <w:t>The Panel recommends that governments</w:t>
            </w:r>
            <w:r>
              <w:rPr>
                <w:color w:val="000000"/>
              </w:rPr>
              <w:t>, school systems</w:t>
            </w:r>
            <w:r w:rsidRPr="00C5104A">
              <w:rPr>
                <w:color w:val="000000"/>
              </w:rPr>
              <w:t xml:space="preserve"> </w:t>
            </w:r>
            <w:r>
              <w:rPr>
                <w:color w:val="000000"/>
              </w:rPr>
              <w:t xml:space="preserve">and approved authorities </w:t>
            </w:r>
            <w:r w:rsidRPr="00C5104A">
              <w:rPr>
                <w:color w:val="000000"/>
              </w:rPr>
              <w:t>commit to increasing socio-economic diversity by:</w:t>
            </w:r>
          </w:p>
          <w:p w14:paraId="6D82FDB4" w14:textId="7D544F2F" w:rsidR="00C13F18" w:rsidRPr="00C5104A" w:rsidRDefault="00C13F18" w:rsidP="00F73609">
            <w:pPr>
              <w:pStyle w:val="ListParagraph"/>
              <w:numPr>
                <w:ilvl w:val="0"/>
                <w:numId w:val="90"/>
              </w:numPr>
              <w:spacing w:after="0"/>
              <w:rPr>
                <w:b/>
                <w:color w:val="000000"/>
              </w:rPr>
            </w:pPr>
            <w:r>
              <w:rPr>
                <w:color w:val="000000" w:themeColor="text1"/>
              </w:rPr>
              <w:t>i</w:t>
            </w:r>
            <w:r w:rsidRPr="1D8654F9">
              <w:rPr>
                <w:color w:val="000000" w:themeColor="text1"/>
              </w:rPr>
              <w:t>ncentivising, or continuing to incentivise, highly</w:t>
            </w:r>
            <w:r w:rsidR="008E494A">
              <w:rPr>
                <w:color w:val="000000" w:themeColor="text1"/>
              </w:rPr>
              <w:t>-</w:t>
            </w:r>
            <w:r w:rsidRPr="1D8654F9">
              <w:rPr>
                <w:color w:val="000000" w:themeColor="text1"/>
              </w:rPr>
              <w:t>effective teachers and principals to work in schools with high numbers of students experiencing socio-economic disadvantage</w:t>
            </w:r>
          </w:p>
          <w:p w14:paraId="554BC24C" w14:textId="3F465FFC" w:rsidR="00C13F18" w:rsidRPr="00C5104A" w:rsidRDefault="00C13F18" w:rsidP="00F73609">
            <w:pPr>
              <w:pStyle w:val="ListParagraph"/>
              <w:numPr>
                <w:ilvl w:val="0"/>
                <w:numId w:val="90"/>
              </w:numPr>
              <w:spacing w:after="0"/>
              <w:contextualSpacing w:val="0"/>
              <w:rPr>
                <w:b/>
                <w:color w:val="000000"/>
              </w:rPr>
            </w:pPr>
            <w:r w:rsidRPr="00C5104A">
              <w:rPr>
                <w:color w:val="000000"/>
              </w:rPr>
              <w:t xml:space="preserve">reviewing existing policy settings by </w:t>
            </w:r>
            <w:r>
              <w:rPr>
                <w:color w:val="000000"/>
              </w:rPr>
              <w:t xml:space="preserve">the end of </w:t>
            </w:r>
            <w:r w:rsidRPr="00C5104A">
              <w:rPr>
                <w:color w:val="000000"/>
              </w:rPr>
              <w:t xml:space="preserve">2027 </w:t>
            </w:r>
            <w:r w:rsidR="00180508" w:rsidRPr="00C5104A">
              <w:rPr>
                <w:color w:val="000000"/>
              </w:rPr>
              <w:t xml:space="preserve">and implementing new policy levers </w:t>
            </w:r>
            <w:r w:rsidRPr="00C5104A">
              <w:rPr>
                <w:color w:val="000000"/>
              </w:rPr>
              <w:t>to increase socio</w:t>
            </w:r>
            <w:r w:rsidRPr="00C5104A">
              <w:rPr>
                <w:rFonts w:ascii="Cambria Math" w:hAnsi="Cambria Math" w:cs="Cambria Math"/>
                <w:color w:val="000000"/>
              </w:rPr>
              <w:t>‑</w:t>
            </w:r>
            <w:r w:rsidRPr="00C5104A">
              <w:rPr>
                <w:color w:val="000000"/>
              </w:rPr>
              <w:t>economic diversity in schools and lift student outcomes</w:t>
            </w:r>
          </w:p>
          <w:p w14:paraId="338F6758" w14:textId="2B476775" w:rsidR="00C13F18" w:rsidRPr="00F21F6A" w:rsidRDefault="00C13F18" w:rsidP="00F21F6A">
            <w:pPr>
              <w:pStyle w:val="ListParagraph"/>
              <w:numPr>
                <w:ilvl w:val="0"/>
                <w:numId w:val="90"/>
              </w:numPr>
              <w:spacing w:after="0"/>
              <w:contextualSpacing w:val="0"/>
              <w:rPr>
                <w:color w:val="000000" w:themeColor="text1"/>
                <w:u w:val="single"/>
              </w:rPr>
            </w:pPr>
            <w:r w:rsidRPr="00C5104A">
              <w:rPr>
                <w:rStyle w:val="normaltextrun"/>
                <w:color w:val="000000"/>
              </w:rPr>
              <w:t xml:space="preserve">tracking (and annually publicly reporting on) the socio-economic diversity of schools and systems by </w:t>
            </w:r>
            <w:r w:rsidRPr="00ED3AEC">
              <w:rPr>
                <w:rStyle w:val="normaltextrun"/>
                <w:color w:val="000000"/>
              </w:rPr>
              <w:t>t</w:t>
            </w:r>
            <w:r w:rsidRPr="0023048E">
              <w:rPr>
                <w:rStyle w:val="normaltextrun"/>
                <w:color w:val="000000"/>
              </w:rPr>
              <w:t>he end of</w:t>
            </w:r>
            <w:r>
              <w:rPr>
                <w:rStyle w:val="normaltextrun"/>
                <w:color w:val="000000"/>
              </w:rPr>
              <w:t xml:space="preserve"> </w:t>
            </w:r>
            <w:r w:rsidRPr="00C5104A">
              <w:rPr>
                <w:rStyle w:val="normaltextrun"/>
                <w:color w:val="000000"/>
              </w:rPr>
              <w:t>2025, to monitor the level of diversity and support further work to increase diversity as part of the next Agreement and its implementation framework.</w:t>
            </w:r>
          </w:p>
        </w:tc>
      </w:tr>
    </w:tbl>
    <w:p w14:paraId="01A8DCC2" w14:textId="77777777" w:rsidR="00C13F18" w:rsidRDefault="00C13F18" w:rsidP="00BB708D">
      <w:pPr>
        <w:pStyle w:val="Heading4"/>
      </w:pPr>
      <w:bookmarkStart w:id="95" w:name="_Toc147302845"/>
      <w:bookmarkStart w:id="96" w:name="_Toc147257161"/>
      <w:bookmarkStart w:id="97" w:name="_Toc152855329"/>
      <w:r w:rsidRPr="00A87A74">
        <w:t>2.2.4 Schools need better linkages to external services, families and communities to support student attendance, engagement and outcomes</w:t>
      </w:r>
      <w:bookmarkEnd w:id="95"/>
      <w:bookmarkEnd w:id="96"/>
      <w:bookmarkEnd w:id="97"/>
    </w:p>
    <w:p w14:paraId="4629B70C" w14:textId="02ADBBF0" w:rsidR="00C13F18" w:rsidRDefault="00C13F18" w:rsidP="00BB708D">
      <w:r w:rsidRPr="00A87A74">
        <w:t xml:space="preserve">Student outcomes depend </w:t>
      </w:r>
      <w:r w:rsidDel="4CA351E9">
        <w:t xml:space="preserve">on </w:t>
      </w:r>
      <w:r>
        <w:t xml:space="preserve">many factors including </w:t>
      </w:r>
      <w:r w:rsidRPr="00A87A74">
        <w:t>the health and social needs of children being met before they enter the classroom. Evidence demonstrates that when these pre</w:t>
      </w:r>
      <w:r w:rsidRPr="00A87A74">
        <w:noBreakHyphen/>
        <w:t>conditions for learning are addressed, student engagement and learning outcomes improve.</w:t>
      </w:r>
      <w:r w:rsidRPr="00A87A74">
        <w:rPr>
          <w:vertAlign w:val="superscript"/>
        </w:rPr>
        <w:endnoteReference w:id="260"/>
      </w:r>
    </w:p>
    <w:p w14:paraId="49602685" w14:textId="77777777" w:rsidR="00C13F18" w:rsidRDefault="00C13F18" w:rsidP="00BB708D">
      <w:r w:rsidRPr="00A87A74">
        <w:t xml:space="preserve">Many students and their families have difficulty in navigating and accessing the services students require to effectively engage in education, leaving them without the support needed to realise their potential. This can range, for example, from ensuring students have breakfast and lunch each day to supporting access to allied health or community services. </w:t>
      </w:r>
      <w:r w:rsidRPr="00A30845">
        <w:t>The need to improve access to non</w:t>
      </w:r>
      <w:r w:rsidRPr="00A30845">
        <w:noBreakHyphen/>
        <w:t>education supports and services to help address student needs, whether located within or externally to schools, was raised consistently during school visits, in consultation meetings and through the submission process</w:t>
      </w:r>
      <w:r w:rsidRPr="00A87A74">
        <w:t>.</w:t>
      </w:r>
    </w:p>
    <w:p w14:paraId="08B2957C" w14:textId="5E0F9C0F" w:rsidR="00C13F18" w:rsidRDefault="00C13F18" w:rsidP="00BB708D">
      <w:r w:rsidRPr="00A87A74">
        <w:t>For example, in the Review</w:t>
      </w:r>
      <w:r>
        <w:t>’s</w:t>
      </w:r>
      <w:r w:rsidRPr="00A87A74">
        <w:t xml:space="preserve"> </w:t>
      </w:r>
      <w:r>
        <w:t>s</w:t>
      </w:r>
      <w:r w:rsidRPr="00A87A74">
        <w:t xml:space="preserve">urvey, educators identified </w:t>
      </w:r>
      <w:r>
        <w:t>‘</w:t>
      </w:r>
      <w:r w:rsidRPr="00A87A74">
        <w:t xml:space="preserve">More school counselling, psychologists or mental health support </w:t>
      </w:r>
      <w:r w:rsidRPr="00543502">
        <w:t>officer</w:t>
      </w:r>
      <w:r>
        <w:t>s’</w:t>
      </w:r>
      <w:r w:rsidRPr="00A87A74">
        <w:t xml:space="preserve"> and</w:t>
      </w:r>
      <w:r>
        <w:t xml:space="preserve"> ‘</w:t>
      </w:r>
      <w:r w:rsidRPr="00A87A74">
        <w:t>Making other support services, such as nurses, speech pathologists and occupational therapists, available within the school contex</w:t>
      </w:r>
      <w:r>
        <w:t>t’</w:t>
      </w:r>
      <w:r w:rsidRPr="00A87A74">
        <w:t xml:space="preserve"> as the first and second top areas for government investment.</w:t>
      </w:r>
      <w:r w:rsidRPr="00A87A74">
        <w:rPr>
          <w:vertAlign w:val="superscript"/>
        </w:rPr>
        <w:endnoteReference w:id="261"/>
      </w:r>
      <w:r>
        <w:t xml:space="preserve"> The submission from the Community Public Service Union also noted the need for public funding in school infrastructure to enable allied health services such as speech pathologists and occupational therapists to support students within schools.</w:t>
      </w:r>
      <w:r>
        <w:rPr>
          <w:rStyle w:val="EndnoteReference"/>
        </w:rPr>
        <w:endnoteReference w:id="262"/>
      </w:r>
    </w:p>
    <w:p w14:paraId="461D6F5E" w14:textId="66C8434C" w:rsidR="00C13F18" w:rsidRDefault="00C13F18" w:rsidP="00BB708D">
      <w:r w:rsidRPr="00A30845">
        <w:t>While the Panel acknowledges that responsibility for provision of many of these needs lies predominantly beyond the school gate, in practice, many schools are having to take on service coordination and advocacy roles for which they are not adequately resourced or equipped. Moreover, given the lack of socio</w:t>
      </w:r>
      <w:r w:rsidRPr="00A30845">
        <w:noBreakHyphen/>
        <w:t>educational diversity across schools, this issue disproportionately impacts certain student cohorts and schools with higher proportions of students from educationally disadvantaged backgrounds who may face more inherent challenges and be less able to access required support services</w:t>
      </w:r>
      <w:r>
        <w:t xml:space="preserve"> (e.g. see Case Study 9)</w:t>
      </w:r>
      <w:r w:rsidRPr="00A87A74">
        <w:t>.</w:t>
      </w:r>
    </w:p>
    <w:p w14:paraId="72464143" w14:textId="77777777" w:rsidR="00C13F18" w:rsidRDefault="00C13F18" w:rsidP="00BB708D">
      <w:pPr>
        <w:pStyle w:val="Heading5"/>
        <w:rPr>
          <w:b w:val="0"/>
        </w:rPr>
      </w:pPr>
      <w:r w:rsidRPr="00A87A74">
        <w:lastRenderedPageBreak/>
        <w:t>Full-service school models could strengthen connections with communities and support students to access the resources they need to learn</w:t>
      </w:r>
    </w:p>
    <w:p w14:paraId="0C42988F" w14:textId="68A28AB4" w:rsidR="00C13F18" w:rsidRDefault="00C13F18" w:rsidP="00BB708D">
      <w:pPr>
        <w:spacing w:before="120" w:after="120"/>
      </w:pPr>
      <w:r w:rsidRPr="00A87A74">
        <w:t xml:space="preserve">Full-service schools, also known as extended schools or community </w:t>
      </w:r>
      <w:r w:rsidRPr="1D8654F9">
        <w:t>hub</w:t>
      </w:r>
      <w:r w:rsidRPr="00A87A74">
        <w:t xml:space="preserve"> models, work in partnership with </w:t>
      </w:r>
      <w:r w:rsidRPr="00543502">
        <w:t>other</w:t>
      </w:r>
      <w:r>
        <w:t xml:space="preserve"> service providers</w:t>
      </w:r>
      <w:r w:rsidRPr="00A87A74">
        <w:t xml:space="preserve"> to provide third</w:t>
      </w:r>
      <w:r>
        <w:t>-</w:t>
      </w:r>
      <w:r w:rsidRPr="00A87A74">
        <w:t>party and government services to students and the community to complement the educational role of schools. While there is no single definition</w:t>
      </w:r>
      <w:r>
        <w:t xml:space="preserve"> of full-service schools</w:t>
      </w:r>
      <w:r w:rsidRPr="00A87A74">
        <w:t xml:space="preserve">, the following explanation is useful: </w:t>
      </w:r>
      <w:r>
        <w:t>‘</w:t>
      </w:r>
      <w:r w:rsidRPr="00A87A74">
        <w:t>Schools that provide a range of services and activities, often beyond the school day, to help meet the needs of children, their families and the wider community</w:t>
      </w:r>
      <w:r>
        <w:t>’</w:t>
      </w:r>
      <w:r w:rsidRPr="00A87A74">
        <w:t>.</w:t>
      </w:r>
      <w:r w:rsidRPr="00A87A74">
        <w:rPr>
          <w:vertAlign w:val="superscript"/>
        </w:rPr>
        <w:endnoteReference w:id="263"/>
      </w:r>
    </w:p>
    <w:p w14:paraId="71E36B1B" w14:textId="3EB010CE" w:rsidR="00C13F18" w:rsidRDefault="00C13F18" w:rsidP="00BB708D">
      <w:r w:rsidRPr="00A30845">
        <w:t>Full-service schools have been found to improve students’ school readiness, engagement and motivation, and researchers have also noted that they improve equity of access to essential services, which is particularly important for people experiencing disadvantage</w:t>
      </w:r>
      <w:r w:rsidRPr="00A87A74">
        <w:t>.</w:t>
      </w:r>
      <w:r w:rsidRPr="00A87A74">
        <w:rPr>
          <w:vertAlign w:val="superscript"/>
        </w:rPr>
        <w:endnoteReference w:id="264"/>
      </w:r>
      <w:r w:rsidRPr="00A87A74">
        <w:t xml:space="preserve"> Further, integrating full</w:t>
      </w:r>
      <w:r w:rsidRPr="00A87A74">
        <w:noBreakHyphen/>
        <w:t>service models into early childhood education and preschool settings provide</w:t>
      </w:r>
      <w:r>
        <w:t>s</w:t>
      </w:r>
      <w:r w:rsidRPr="00A87A74">
        <w:t xml:space="preserve"> children better access to services needed to participate in early learning, setting them up for starting school with the social and foundational skills they need to flourish.</w:t>
      </w:r>
    </w:p>
    <w:p w14:paraId="3C90DDC0" w14:textId="77777777" w:rsidR="00C13F18" w:rsidRDefault="00C13F18" w:rsidP="00BB708D">
      <w:r w:rsidRPr="00A87A74">
        <w:t xml:space="preserve">Australian researchers have described a range of positive outcomes </w:t>
      </w:r>
      <w:r>
        <w:t>from full-service schools. These</w:t>
      </w:r>
      <w:r w:rsidRPr="00A87A74">
        <w:t xml:space="preserve"> includ</w:t>
      </w:r>
      <w:r>
        <w:t>e</w:t>
      </w:r>
      <w:r w:rsidRPr="00A87A74">
        <w:t xml:space="preserve"> improved educational outcomes, self</w:t>
      </w:r>
      <w:r w:rsidRPr="00A87A74">
        <w:noBreakHyphen/>
        <w:t>confidence and wellbeing for young people; better communication between schools and families; and earlier identification of additional needs and quicker access to services for students.</w:t>
      </w:r>
      <w:r w:rsidRPr="00A87A74">
        <w:rPr>
          <w:vertAlign w:val="superscript"/>
        </w:rPr>
        <w:endnoteReference w:id="265"/>
      </w:r>
      <w:r w:rsidRPr="00A87A74">
        <w:t xml:space="preserve"> These benefits have further positive impacts, such </w:t>
      </w:r>
      <w:r>
        <w:t xml:space="preserve">as </w:t>
      </w:r>
      <w:r w:rsidRPr="00A87A74">
        <w:t xml:space="preserve">increasing </w:t>
      </w:r>
      <w:r>
        <w:t xml:space="preserve">a </w:t>
      </w:r>
      <w:r w:rsidRPr="00A87A74">
        <w:t>school’s ability to manage complex classroom behaviours, benefiting all students (and educators). Moreover, by systematising roles to link services to need, the model reduces pressure on educators and school leaders to fill this role, ensuring they can focus on teaching and learning.</w:t>
      </w:r>
    </w:p>
    <w:p w14:paraId="1C97DACE" w14:textId="03817A84" w:rsidR="00C13F18" w:rsidRDefault="00C13F18" w:rsidP="00BB708D">
      <w:r w:rsidRPr="00A30845">
        <w:t>The Panel considers full-service</w:t>
      </w:r>
      <w:r w:rsidRPr="00A30845" w:rsidDel="004F7771">
        <w:t xml:space="preserve"> </w:t>
      </w:r>
      <w:r w:rsidRPr="00A30845">
        <w:t>school models are one way to harness and coordinate efforts to address student needs and support student learning. Full-service schools already exist in Australia but could be implemented more widely across government and non-government sectors, with a strong focus on schools with</w:t>
      </w:r>
      <w:r w:rsidRPr="00A30845" w:rsidDel="00802488">
        <w:t xml:space="preserve"> a</w:t>
      </w:r>
      <w:r w:rsidRPr="00A30845">
        <w:t xml:space="preserve"> high concentration of students experiencing disadvantage</w:t>
      </w:r>
      <w:r w:rsidRPr="00A87A74">
        <w:t>. Importantly, not every school needs to be a full-service</w:t>
      </w:r>
      <w:r w:rsidRPr="00A87A74" w:rsidDel="00802488">
        <w:t xml:space="preserve"> </w:t>
      </w:r>
      <w:r w:rsidRPr="00A87A74">
        <w:t>school, and there is no one right way to develop a full-service school model</w:t>
      </w:r>
      <w:r>
        <w:t xml:space="preserve"> (the approaches taken by two schools are discussed in Case Study 10)</w:t>
      </w:r>
      <w:r w:rsidRPr="00A87A74">
        <w:t>. In addition, it is important that resources are prioritised to support the schools most in need. Where the full model is not appropriate, other options to strengthen linkages with external services exist, some of which are discussed in Chapter 3 in relation to student mental health and wellbeing.</w:t>
      </w:r>
    </w:p>
    <w:tbl>
      <w:tblPr>
        <w:tblStyle w:val="GridTable4-Accent4"/>
        <w:tblW w:w="9026" w:type="dxa"/>
        <w:tblLook w:val="0400" w:firstRow="0" w:lastRow="0" w:firstColumn="0" w:lastColumn="0" w:noHBand="0" w:noVBand="1"/>
      </w:tblPr>
      <w:tblGrid>
        <w:gridCol w:w="9026"/>
      </w:tblGrid>
      <w:tr w:rsidR="00C13F18" w14:paraId="172F3272"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08B1D254" w14:textId="77777777" w:rsidR="00C13F18" w:rsidRPr="007F72CD" w:rsidRDefault="00C13F18">
            <w:pPr>
              <w:jc w:val="center"/>
              <w:rPr>
                <w:b/>
                <w:color w:val="000000"/>
                <w:u w:val="single"/>
              </w:rPr>
            </w:pPr>
            <w:r w:rsidRPr="007F72CD">
              <w:rPr>
                <w:b/>
                <w:color w:val="000000"/>
                <w:u w:val="single"/>
              </w:rPr>
              <w:t>Case Study 9: The need for a systemic approach to improving access to external services</w:t>
            </w:r>
          </w:p>
          <w:p w14:paraId="28DE8A8D" w14:textId="53EB3E19" w:rsidR="00C13F18" w:rsidRDefault="00C13F18">
            <w:pPr>
              <w:rPr>
                <w:b/>
                <w:color w:val="000000"/>
              </w:rPr>
            </w:pPr>
            <w:r w:rsidRPr="009F6E5F">
              <w:rPr>
                <w:color w:val="000000"/>
              </w:rPr>
              <w:t xml:space="preserve">Evidence of schools having to take the lead on facilitating access to external services was </w:t>
            </w:r>
            <w:r>
              <w:rPr>
                <w:color w:val="000000"/>
              </w:rPr>
              <w:t>apparent</w:t>
            </w:r>
            <w:r w:rsidRPr="009F6E5F">
              <w:rPr>
                <w:color w:val="000000"/>
              </w:rPr>
              <w:t xml:space="preserve"> in many schools the Panel visited, including a </w:t>
            </w:r>
            <w:r w:rsidR="00342F19">
              <w:rPr>
                <w:color w:val="000000"/>
              </w:rPr>
              <w:t xml:space="preserve">regional </w:t>
            </w:r>
            <w:r w:rsidRPr="009F6E5F">
              <w:rPr>
                <w:color w:val="000000"/>
              </w:rPr>
              <w:t>government primary school. The school services a student cohort with a high level of complex needs, including a high proportion of students with disabilities and/or individual learning requirements. Many of these students are struggling to access the allied health and community supports they need, exacerbating the educational disadvantage they experience.</w:t>
            </w:r>
          </w:p>
          <w:p w14:paraId="7C76193D" w14:textId="6DBBD8A7" w:rsidR="00C13F18" w:rsidRDefault="00C13F18">
            <w:pPr>
              <w:rPr>
                <w:b/>
                <w:color w:val="000000"/>
              </w:rPr>
            </w:pPr>
            <w:r w:rsidRPr="009F6E5F">
              <w:rPr>
                <w:color w:val="000000"/>
              </w:rPr>
              <w:t xml:space="preserve">The school’s strong leadership identified the need to take a strategic approach to investing in the services that will make the greatest impact for its students. This includes prioritising engaging extra classroom staff, which could be challenging given the complexity of the school, and creating composite classrooms to </w:t>
            </w:r>
            <w:r>
              <w:rPr>
                <w:color w:val="000000"/>
              </w:rPr>
              <w:t xml:space="preserve">support </w:t>
            </w:r>
            <w:r w:rsidRPr="009F6E5F">
              <w:rPr>
                <w:color w:val="000000"/>
              </w:rPr>
              <w:t xml:space="preserve">targeted education interventions for students with similar learning levels and needs. In line with Recommendation 2A(i), the school leaders believe that </w:t>
            </w:r>
            <w:r>
              <w:rPr>
                <w:color w:val="000000"/>
              </w:rPr>
              <w:lastRenderedPageBreak/>
              <w:t xml:space="preserve">there is a need to </w:t>
            </w:r>
            <w:r w:rsidRPr="009F6E5F">
              <w:rPr>
                <w:color w:val="000000"/>
              </w:rPr>
              <w:t>creat</w:t>
            </w:r>
            <w:r>
              <w:rPr>
                <w:color w:val="000000"/>
              </w:rPr>
              <w:t>e</w:t>
            </w:r>
            <w:r w:rsidRPr="009F6E5F">
              <w:rPr>
                <w:color w:val="000000"/>
              </w:rPr>
              <w:t xml:space="preserve"> better incentives for high</w:t>
            </w:r>
            <w:r>
              <w:rPr>
                <w:color w:val="000000"/>
              </w:rPr>
              <w:t>ly</w:t>
            </w:r>
            <w:r w:rsidRPr="009F6E5F">
              <w:rPr>
                <w:color w:val="000000"/>
              </w:rPr>
              <w:t>-</w:t>
            </w:r>
            <w:r>
              <w:rPr>
                <w:color w:val="000000"/>
              </w:rPr>
              <w:t>effective</w:t>
            </w:r>
            <w:r w:rsidRPr="009F6E5F">
              <w:rPr>
                <w:color w:val="000000"/>
              </w:rPr>
              <w:t xml:space="preserve"> teachers to work in their school, suggesting complexity loadings for remuneration.</w:t>
            </w:r>
          </w:p>
          <w:p w14:paraId="59B32714" w14:textId="77777777" w:rsidR="00C13F18" w:rsidRDefault="00C13F18">
            <w:pPr>
              <w:rPr>
                <w:b/>
                <w:color w:val="000000"/>
              </w:rPr>
            </w:pPr>
            <w:r w:rsidRPr="009F6E5F">
              <w:rPr>
                <w:color w:val="000000"/>
              </w:rPr>
              <w:t xml:space="preserve">However, out of necessity, the school is also using its budget to bring funded allied and community services into the school to help students get the supports that will make them better able to learn. This is challenging for the school on many levels, including the challenges faced in finding health or social workers to work in school settings. It also requires the school’s leaders to make difficult choices which </w:t>
            </w:r>
            <w:r>
              <w:rPr>
                <w:color w:val="000000"/>
              </w:rPr>
              <w:t>do not arise</w:t>
            </w:r>
            <w:r w:rsidRPr="009F6E5F">
              <w:rPr>
                <w:color w:val="000000"/>
              </w:rPr>
              <w:t xml:space="preserve"> for their colleagues working in less complex settings. The investment in these services is critical to addressing needs that are pre-requisites for learning; but every dollar invested in these supports is a dollar not going to supporting high</w:t>
            </w:r>
            <w:r w:rsidRPr="009F6E5F">
              <w:rPr>
                <w:color w:val="000000"/>
              </w:rPr>
              <w:noBreakHyphen/>
              <w:t>quality teaching and learning, which is also critical to improving student outcomes.</w:t>
            </w:r>
          </w:p>
          <w:p w14:paraId="48EF1616" w14:textId="77777777" w:rsidR="00C13F18" w:rsidRPr="00C62D7B" w:rsidRDefault="00C13F18">
            <w:pPr>
              <w:rPr>
                <w:b/>
              </w:rPr>
            </w:pPr>
            <w:r w:rsidRPr="009F6E5F">
              <w:rPr>
                <w:color w:val="000000"/>
              </w:rPr>
              <w:t>These issues occur in schools across the country. The experience</w:t>
            </w:r>
            <w:r>
              <w:rPr>
                <w:color w:val="000000"/>
              </w:rPr>
              <w:t>s</w:t>
            </w:r>
            <w:r w:rsidRPr="009F6E5F">
              <w:rPr>
                <w:color w:val="000000"/>
              </w:rPr>
              <w:t xml:space="preserve"> of these schools emphasise the need for a more systemic approach to improving access to these services.</w:t>
            </w:r>
          </w:p>
        </w:tc>
      </w:tr>
    </w:tbl>
    <w:p w14:paraId="08AEFAD6" w14:textId="77777777" w:rsidR="00C13F18" w:rsidRDefault="00C13F18" w:rsidP="00BB708D"/>
    <w:p w14:paraId="3BD998CB" w14:textId="1BBD2400" w:rsidR="00C13F18" w:rsidRDefault="00C13F18" w:rsidP="00BB708D">
      <w:r w:rsidRPr="00A30845">
        <w:t>The implementation of full-service</w:t>
      </w:r>
      <w:r w:rsidRPr="00A30845" w:rsidDel="00F2112D">
        <w:t xml:space="preserve"> </w:t>
      </w:r>
      <w:r w:rsidRPr="00A30845">
        <w:t>models needs to take into account how schools can be sites for service provision while maintaining their focus on learning, not adding to the workload of educators and school leaders, and being cognisant of workforce shortages and pressures across the education health and allied health sectors</w:t>
      </w:r>
      <w:r w:rsidRPr="00A87A74">
        <w:t>. For example</w:t>
      </w:r>
      <w:r w:rsidRPr="00A87A74" w:rsidDel="003C7BFA">
        <w:t>,</w:t>
      </w:r>
      <w:r w:rsidRPr="00A87A74">
        <w:t xml:space="preserve"> schools looking to develop into full-service schools may need to recruit the expertise of a coordinator or partnership broker to manage cross</w:t>
      </w:r>
      <w:r>
        <w:noBreakHyphen/>
      </w:r>
      <w:r w:rsidRPr="00A87A74">
        <w:t>sector</w:t>
      </w:r>
      <w:r w:rsidRPr="00A87A74" w:rsidDel="003C7BFA">
        <w:t xml:space="preserve"> </w:t>
      </w:r>
      <w:r w:rsidRPr="00A87A74">
        <w:t>collaboration.</w:t>
      </w:r>
    </w:p>
    <w:p w14:paraId="25C76E4D" w14:textId="0611B9AB" w:rsidR="00C13F18" w:rsidRPr="00A87A74" w:rsidRDefault="00C13F18" w:rsidP="00BB708D">
      <w:r w:rsidRPr="00A30845">
        <w:t>Importantly, full-service schools aim to be a ‘hub’ of services (either physical or virtual), not to take on the funding and delivery of all services. It is essential that full-service schools and similar models are not used to ‘cost shift’ from other portfolios into the education portfolio</w:t>
      </w:r>
      <w:r>
        <w:t xml:space="preserve">. This is a call to action to health, community and family services (amongst other) portfolios to lean in to this critical issue, given the future prosperity of Australia depends on the education of our young people. </w:t>
      </w:r>
      <w:r w:rsidR="00BB2D6A">
        <w:t xml:space="preserve"> </w:t>
      </w:r>
    </w:p>
    <w:tbl>
      <w:tblPr>
        <w:tblStyle w:val="GridTable4-Accent4"/>
        <w:tblW w:w="9026" w:type="dxa"/>
        <w:tblLook w:val="0400" w:firstRow="0" w:lastRow="0" w:firstColumn="0" w:lastColumn="0" w:noHBand="0" w:noVBand="1"/>
      </w:tblPr>
      <w:tblGrid>
        <w:gridCol w:w="9026"/>
      </w:tblGrid>
      <w:tr w:rsidR="00C13F18" w14:paraId="28095C97"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6EDF4F8B" w14:textId="77777777" w:rsidR="00C13F18" w:rsidRPr="007F72CD" w:rsidRDefault="00C13F18">
            <w:pPr>
              <w:jc w:val="center"/>
              <w:rPr>
                <w:b/>
                <w:color w:val="000000" w:themeColor="text1"/>
                <w:u w:val="single"/>
              </w:rPr>
            </w:pPr>
            <w:r w:rsidRPr="007F72CD">
              <w:rPr>
                <w:b/>
                <w:color w:val="000000" w:themeColor="text1"/>
                <w:u w:val="single"/>
              </w:rPr>
              <w:lastRenderedPageBreak/>
              <w:t>Case Study 10: Full-service schools support students to connect with services that support learning – whether done at scale or in spirit</w:t>
            </w:r>
          </w:p>
          <w:p w14:paraId="07FB83F5" w14:textId="5E9EA41D" w:rsidR="00C13F18" w:rsidRDefault="00C13F18">
            <w:pPr>
              <w:spacing w:after="160"/>
              <w:rPr>
                <w:b/>
                <w:color w:val="000000" w:themeColor="text1"/>
              </w:rPr>
            </w:pPr>
            <w:r w:rsidRPr="003D6936">
              <w:rPr>
                <w:color w:val="000000" w:themeColor="text1"/>
              </w:rPr>
              <w:t>The impact that a full</w:t>
            </w:r>
            <w:r w:rsidRPr="3D74FD52">
              <w:rPr>
                <w:color w:val="000000" w:themeColor="text1"/>
              </w:rPr>
              <w:t>-</w:t>
            </w:r>
            <w:r w:rsidRPr="003D6936">
              <w:rPr>
                <w:color w:val="000000" w:themeColor="text1"/>
              </w:rPr>
              <w:t xml:space="preserve">service school model can have </w:t>
            </w:r>
            <w:r>
              <w:rPr>
                <w:color w:val="000000" w:themeColor="text1"/>
              </w:rPr>
              <w:t xml:space="preserve">in </w:t>
            </w:r>
            <w:r w:rsidRPr="003D6936">
              <w:rPr>
                <w:color w:val="000000" w:themeColor="text1"/>
              </w:rPr>
              <w:t>supporting high</w:t>
            </w:r>
            <w:r w:rsidRPr="3D74FD52">
              <w:rPr>
                <w:color w:val="000000" w:themeColor="text1"/>
              </w:rPr>
              <w:t>-</w:t>
            </w:r>
            <w:r w:rsidRPr="003D6936">
              <w:rPr>
                <w:color w:val="000000" w:themeColor="text1"/>
              </w:rPr>
              <w:t xml:space="preserve">quality teaching and learning was evident </w:t>
            </w:r>
            <w:r w:rsidRPr="006457AF">
              <w:rPr>
                <w:color w:val="000000" w:themeColor="text1"/>
              </w:rPr>
              <w:t xml:space="preserve">at </w:t>
            </w:r>
            <w:r w:rsidRPr="003D6936">
              <w:rPr>
                <w:color w:val="000000" w:themeColor="text1"/>
              </w:rPr>
              <w:t xml:space="preserve">a large </w:t>
            </w:r>
            <w:r w:rsidR="0031699A">
              <w:rPr>
                <w:color w:val="000000" w:themeColor="text1"/>
              </w:rPr>
              <w:t xml:space="preserve">government </w:t>
            </w:r>
            <w:r w:rsidRPr="003D6936">
              <w:rPr>
                <w:color w:val="000000" w:themeColor="text1"/>
              </w:rPr>
              <w:t>primary school in the outer suburbs of a major capital city. The school services a high</w:t>
            </w:r>
            <w:r>
              <w:rPr>
                <w:color w:val="000000" w:themeColor="text1"/>
              </w:rPr>
              <w:t>-</w:t>
            </w:r>
            <w:r w:rsidRPr="003D6936">
              <w:rPr>
                <w:color w:val="000000" w:themeColor="text1"/>
              </w:rPr>
              <w:t xml:space="preserve">needs student cohort, with many students experiencing disadvantage, coming from </w:t>
            </w:r>
            <w:r w:rsidRPr="00F66ECD">
              <w:rPr>
                <w:color w:val="000000" w:themeColor="text1"/>
              </w:rPr>
              <w:t>trauma backgrounds</w:t>
            </w:r>
            <w:r w:rsidRPr="003D6936">
              <w:rPr>
                <w:color w:val="000000" w:themeColor="text1"/>
              </w:rPr>
              <w:t>, or having health issues or disabilities.</w:t>
            </w:r>
          </w:p>
          <w:p w14:paraId="5701F63D" w14:textId="77777777" w:rsidR="00C13F18" w:rsidRDefault="00C13F18">
            <w:pPr>
              <w:spacing w:after="160"/>
              <w:rPr>
                <w:b/>
                <w:color w:val="000000" w:themeColor="text1"/>
              </w:rPr>
            </w:pPr>
            <w:r w:rsidRPr="003D6936">
              <w:rPr>
                <w:color w:val="000000" w:themeColor="text1"/>
              </w:rPr>
              <w:t xml:space="preserve">Many parents </w:t>
            </w:r>
            <w:r>
              <w:rPr>
                <w:color w:val="000000" w:themeColor="text1"/>
              </w:rPr>
              <w:t>and</w:t>
            </w:r>
            <w:r w:rsidRPr="003D6936">
              <w:rPr>
                <w:color w:val="000000" w:themeColor="text1"/>
              </w:rPr>
              <w:t xml:space="preserve"> guardians had not had positive experiences of school and needed more assistance to enable them to support students at home and foster student engagement. Many students had undiagnosed health issues or disabilities, meaning they were unable to engage effectively in learning. Staff were seeing a high degree of challenging behaviours in their classrooms because the underlying needs of many children were not being met.</w:t>
            </w:r>
          </w:p>
          <w:p w14:paraId="015070C2" w14:textId="6C4D971B" w:rsidR="00C13F18" w:rsidRDefault="00C13F18">
            <w:pPr>
              <w:spacing w:after="160"/>
              <w:rPr>
                <w:b/>
                <w:color w:val="000000" w:themeColor="text1"/>
              </w:rPr>
            </w:pPr>
            <w:r w:rsidRPr="003D6936">
              <w:rPr>
                <w:color w:val="000000" w:themeColor="text1"/>
              </w:rPr>
              <w:t>School leaders identified that the school needed to bring wraparound services on site to address these needs and ensure that students were able to engage and succeed in their learning. The model in place starts from birth and includes co</w:t>
            </w:r>
            <w:r w:rsidRPr="3D74FD52">
              <w:rPr>
                <w:color w:val="000000" w:themeColor="text1"/>
              </w:rPr>
              <w:t>-</w:t>
            </w:r>
            <w:r w:rsidRPr="003D6936">
              <w:rPr>
                <w:color w:val="000000" w:themeColor="text1"/>
              </w:rPr>
              <w:t xml:space="preserve">locating a parenting and early learning centre on school grounds to build relationships with families early and help parents develop knowledge about child development and learning. To support earlier diagnosis of health and disability issues, the school also has </w:t>
            </w:r>
            <w:r w:rsidR="00DE5E03">
              <w:rPr>
                <w:color w:val="000000" w:themeColor="text1"/>
              </w:rPr>
              <w:t>a</w:t>
            </w:r>
            <w:r w:rsidRPr="003D6936">
              <w:rPr>
                <w:color w:val="000000" w:themeColor="text1"/>
              </w:rPr>
              <w:t xml:space="preserve"> range of health and allied health staff (including a </w:t>
            </w:r>
            <w:r w:rsidRPr="3D74FD52">
              <w:rPr>
                <w:color w:val="000000" w:themeColor="text1"/>
              </w:rPr>
              <w:t>full</w:t>
            </w:r>
            <w:r>
              <w:rPr>
                <w:color w:val="000000" w:themeColor="text1"/>
              </w:rPr>
              <w:t>-</w:t>
            </w:r>
            <w:r w:rsidRPr="3D74FD52">
              <w:rPr>
                <w:color w:val="000000" w:themeColor="text1"/>
              </w:rPr>
              <w:t>time</w:t>
            </w:r>
            <w:r w:rsidRPr="003D6936">
              <w:rPr>
                <w:color w:val="000000" w:themeColor="text1"/>
              </w:rPr>
              <w:t xml:space="preserve"> child health nurse, speech therapists and occupational therapists) </w:t>
            </w:r>
            <w:r w:rsidRPr="3D74FD52">
              <w:rPr>
                <w:color w:val="000000" w:themeColor="text1"/>
              </w:rPr>
              <w:t>on</w:t>
            </w:r>
            <w:r>
              <w:rPr>
                <w:color w:val="000000" w:themeColor="text1"/>
              </w:rPr>
              <w:t xml:space="preserve"> </w:t>
            </w:r>
            <w:r w:rsidRPr="3D74FD52">
              <w:rPr>
                <w:color w:val="000000" w:themeColor="text1"/>
              </w:rPr>
              <w:t>site</w:t>
            </w:r>
            <w:r w:rsidRPr="003D6936">
              <w:rPr>
                <w:color w:val="000000" w:themeColor="text1"/>
              </w:rPr>
              <w:t>, while social workers, student support officers and family support officers help families navigate complex diagnosis and support referral pathways.</w:t>
            </w:r>
          </w:p>
          <w:p w14:paraId="060279DA" w14:textId="25DD4B31" w:rsidR="00C13F18" w:rsidRPr="00C2680E" w:rsidRDefault="00C13F18">
            <w:pPr>
              <w:spacing w:after="160"/>
              <w:rPr>
                <w:b/>
                <w:color w:val="000000" w:themeColor="text1"/>
              </w:rPr>
            </w:pPr>
            <w:r w:rsidRPr="003D6936">
              <w:rPr>
                <w:color w:val="000000" w:themeColor="text1"/>
              </w:rPr>
              <w:t xml:space="preserve">A smaller </w:t>
            </w:r>
            <w:r w:rsidR="00D87FBB">
              <w:rPr>
                <w:color w:val="000000" w:themeColor="text1"/>
              </w:rPr>
              <w:t>government</w:t>
            </w:r>
            <w:r w:rsidRPr="003D6936">
              <w:rPr>
                <w:color w:val="000000" w:themeColor="text1"/>
              </w:rPr>
              <w:t xml:space="preserve"> school very close by, servicing the same community, is also bringing a full</w:t>
            </w:r>
            <w:r w:rsidRPr="3D74FD52">
              <w:rPr>
                <w:color w:val="000000" w:themeColor="text1"/>
              </w:rPr>
              <w:t>-</w:t>
            </w:r>
            <w:r w:rsidRPr="003D6936">
              <w:rPr>
                <w:color w:val="000000" w:themeColor="text1"/>
              </w:rPr>
              <w:t xml:space="preserve">service and community development mindset to bear on its approach to addressing the needs of families and students. This school’s leadership takes the view that schools are publicly funded sites of </w:t>
            </w:r>
            <w:r w:rsidRPr="27CE88B8">
              <w:rPr>
                <w:color w:val="000000" w:themeColor="text1"/>
              </w:rPr>
              <w:t>child</w:t>
            </w:r>
            <w:r w:rsidR="00C4642A">
              <w:rPr>
                <w:color w:val="000000" w:themeColor="text1"/>
              </w:rPr>
              <w:noBreakHyphen/>
            </w:r>
            <w:r w:rsidRPr="27CE88B8">
              <w:rPr>
                <w:color w:val="000000" w:themeColor="text1"/>
              </w:rPr>
              <w:t>centred</w:t>
            </w:r>
            <w:r w:rsidRPr="003D6936">
              <w:rPr>
                <w:color w:val="000000" w:themeColor="text1"/>
              </w:rPr>
              <w:t xml:space="preserve"> infrastructure and should therefore be available for any service that can support one of their students or families. The school proactively builds relationships with universities, </w:t>
            </w:r>
            <w:r w:rsidRPr="3D74FD52">
              <w:rPr>
                <w:color w:val="000000" w:themeColor="text1"/>
              </w:rPr>
              <w:t>non</w:t>
            </w:r>
            <w:r>
              <w:rPr>
                <w:color w:val="000000" w:themeColor="text1"/>
              </w:rPr>
              <w:t>-</w:t>
            </w:r>
            <w:r w:rsidRPr="3D74FD52">
              <w:rPr>
                <w:color w:val="000000" w:themeColor="text1"/>
              </w:rPr>
              <w:t>education</w:t>
            </w:r>
            <w:r w:rsidRPr="003D6936">
              <w:rPr>
                <w:color w:val="000000" w:themeColor="text1"/>
              </w:rPr>
              <w:t xml:space="preserve"> services and non-governmental organisations to offer on</w:t>
            </w:r>
            <w:r>
              <w:rPr>
                <w:color w:val="000000" w:themeColor="text1"/>
              </w:rPr>
              <w:t>-</w:t>
            </w:r>
            <w:r w:rsidRPr="003D6936">
              <w:rPr>
                <w:color w:val="000000" w:themeColor="text1"/>
              </w:rPr>
              <w:t xml:space="preserve">site child development and health services (including speech and occupational therapy); </w:t>
            </w:r>
            <w:r w:rsidRPr="27CE88B8">
              <w:rPr>
                <w:color w:val="000000" w:themeColor="text1"/>
              </w:rPr>
              <w:t>autism support</w:t>
            </w:r>
            <w:r w:rsidRPr="003D6936">
              <w:rPr>
                <w:color w:val="000000" w:themeColor="text1"/>
              </w:rPr>
              <w:t xml:space="preserve"> services; breakfast clubs; alcohol and other drug</w:t>
            </w:r>
            <w:r>
              <w:rPr>
                <w:color w:val="000000" w:themeColor="text1"/>
              </w:rPr>
              <w:t xml:space="preserve"> treatment and prevention</w:t>
            </w:r>
            <w:r w:rsidRPr="003D6936">
              <w:rPr>
                <w:color w:val="000000" w:themeColor="text1"/>
              </w:rPr>
              <w:t xml:space="preserve"> services for parents; counselling for domestic violence; and engagement and extension programs for after school and on weekends. The school takes a </w:t>
            </w:r>
            <w:r w:rsidRPr="00F66ECD">
              <w:rPr>
                <w:color w:val="000000" w:themeColor="text1"/>
              </w:rPr>
              <w:t>nurture group</w:t>
            </w:r>
            <w:r w:rsidRPr="003D6936">
              <w:rPr>
                <w:color w:val="000000" w:themeColor="text1"/>
              </w:rPr>
              <w:t xml:space="preserve"> approach to </w:t>
            </w:r>
            <w:r>
              <w:rPr>
                <w:color w:val="000000" w:themeColor="text1"/>
              </w:rPr>
              <w:t>implementing</w:t>
            </w:r>
            <w:r w:rsidRPr="003D6936">
              <w:rPr>
                <w:color w:val="000000" w:themeColor="text1"/>
              </w:rPr>
              <w:t xml:space="preserve"> </w:t>
            </w:r>
            <w:r w:rsidRPr="27CE88B8">
              <w:rPr>
                <w:color w:val="000000" w:themeColor="text1"/>
              </w:rPr>
              <w:t>evidence</w:t>
            </w:r>
            <w:r>
              <w:rPr>
                <w:color w:val="000000" w:themeColor="text1"/>
              </w:rPr>
              <w:t>-</w:t>
            </w:r>
            <w:r w:rsidRPr="27CE88B8">
              <w:rPr>
                <w:color w:val="000000" w:themeColor="text1"/>
              </w:rPr>
              <w:t>based</w:t>
            </w:r>
            <w:r w:rsidRPr="003D6936">
              <w:rPr>
                <w:color w:val="000000" w:themeColor="text1"/>
              </w:rPr>
              <w:t xml:space="preserve"> targeted interventions directly in the classroom. </w:t>
            </w:r>
          </w:p>
        </w:tc>
      </w:tr>
    </w:tbl>
    <w:p w14:paraId="0A31DB44" w14:textId="77777777" w:rsidR="00C13F18" w:rsidRDefault="00C13F18" w:rsidP="00BB708D">
      <w:pPr>
        <w:spacing w:after="0" w:line="240" w:lineRule="auto"/>
      </w:pPr>
    </w:p>
    <w:p w14:paraId="35B5820E" w14:textId="77777777" w:rsidR="00C13F18" w:rsidRDefault="00C13F18" w:rsidP="00BB708D">
      <w:r w:rsidRPr="00A87A74">
        <w:t>There is widespread support for the full-service school model. The Western Australian Government noted in its submission that it is investigating opportunities to expand services and programs to support students, which may include an expansion of a full-service school approach. The Queensland Government</w:t>
      </w:r>
      <w:r>
        <w:t xml:space="preserve"> in its submission</w:t>
      </w:r>
      <w:r w:rsidRPr="00A87A74">
        <w:t xml:space="preserve"> highlighted its Partnership Initiative, which provides holistic whole</w:t>
      </w:r>
      <w:r>
        <w:noBreakHyphen/>
      </w:r>
      <w:r w:rsidRPr="00A87A74">
        <w:t>of</w:t>
      </w:r>
      <w:r w:rsidRPr="00A87A74">
        <w:noBreakHyphen/>
        <w:t xml:space="preserve">government partnerships to schools in communities with a high degree of complexity and vulnerability. The NSW Government announced a similar partnership between </w:t>
      </w:r>
      <w:r>
        <w:t>its</w:t>
      </w:r>
      <w:r w:rsidRPr="00A87A74">
        <w:t xml:space="preserve"> Department of Education and Department of Health which will see health professionals from Local Health Districts deliver free health and development checks to children in participating preschools.</w:t>
      </w:r>
      <w:r w:rsidRPr="00A87A74">
        <w:rPr>
          <w:vertAlign w:val="superscript"/>
        </w:rPr>
        <w:endnoteReference w:id="266"/>
      </w:r>
    </w:p>
    <w:p w14:paraId="0F4B13B7" w14:textId="120E73D7" w:rsidR="00C13F18" w:rsidRDefault="00C13F18" w:rsidP="00BB708D">
      <w:r w:rsidRPr="00A87A74">
        <w:t xml:space="preserve">The National Aboriginal and Torres Strait Islander Principals Association submission recommended implementing full-service school models that incorporate education and health services to meet the diverse needs of First Nations students. The submission from Catholic Schools NSW highlighted the ‘community hub’ approach which provides students and families with greater access to referral and wraparound services. Other submissions called for coordinated support for community and health </w:t>
      </w:r>
      <w:r w:rsidRPr="00A87A74">
        <w:lastRenderedPageBreak/>
        <w:t>services, including allied health, without specifically calling for a full-service model</w:t>
      </w:r>
      <w:r>
        <w:t xml:space="preserve"> –</w:t>
      </w:r>
      <w:r w:rsidRPr="00A87A74">
        <w:t xml:space="preserve"> for example</w:t>
      </w:r>
      <w:r>
        <w:t>,</w:t>
      </w:r>
      <w:r w:rsidRPr="00A87A74">
        <w:t xml:space="preserve"> the submission from the Australian Government Primary Principals Association.</w:t>
      </w:r>
    </w:p>
    <w:p w14:paraId="4E400D53" w14:textId="77777777" w:rsidR="00C13F18" w:rsidRDefault="00C13F18" w:rsidP="00BB708D">
      <w:r w:rsidRPr="00A87A74">
        <w:rPr>
          <w:noProof/>
        </w:rPr>
        <mc:AlternateContent>
          <mc:Choice Requires="wps">
            <w:drawing>
              <wp:inline distT="0" distB="0" distL="0" distR="0" wp14:anchorId="640F4B59" wp14:editId="39CA7A90">
                <wp:extent cx="5355590" cy="1403985"/>
                <wp:effectExtent l="0" t="0" r="0" b="0"/>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55590" cy="1403985"/>
                        </a:xfrm>
                        <a:prstGeom prst="rect">
                          <a:avLst/>
                        </a:prstGeom>
                        <a:noFill/>
                        <a:ln w="9525">
                          <a:noFill/>
                          <a:miter lim="800000"/>
                          <a:headEnd/>
                          <a:tailEnd/>
                        </a:ln>
                      </wps:spPr>
                      <wps:txbx>
                        <w:txbxContent>
                          <w:p w14:paraId="20DDFD15" w14:textId="77777777" w:rsidR="00C13F18" w:rsidRPr="00922B40" w:rsidRDefault="00C13F18" w:rsidP="00BB708D">
                            <w:pPr>
                              <w:pBdr>
                                <w:top w:val="single" w:sz="24" w:space="6" w:color="3D8CAD" w:themeColor="accent1"/>
                                <w:bottom w:val="single" w:sz="24" w:space="8" w:color="3D8CAD" w:themeColor="accent1"/>
                              </w:pBdr>
                              <w:spacing w:after="0"/>
                              <w:jc w:val="center"/>
                              <w:rPr>
                                <w:i/>
                                <w:sz w:val="24"/>
                                <w:szCs w:val="24"/>
                              </w:rPr>
                            </w:pPr>
                            <w:r w:rsidRPr="00A16C14">
                              <w:rPr>
                                <w:i/>
                                <w:color w:val="3D8CAD" w:themeColor="accent1"/>
                                <w:sz w:val="24"/>
                                <w:szCs w:val="24"/>
                              </w:rPr>
                              <w:t>This place</w:t>
                            </w:r>
                            <w:r>
                              <w:rPr>
                                <w:i/>
                                <w:color w:val="3D8CAD" w:themeColor="accent1"/>
                                <w:sz w:val="24"/>
                                <w:szCs w:val="24"/>
                              </w:rPr>
                              <w:noBreakHyphen/>
                            </w:r>
                            <w:r w:rsidRPr="00A16C14">
                              <w:rPr>
                                <w:i/>
                                <w:color w:val="3D8CAD" w:themeColor="accent1"/>
                                <w:sz w:val="24"/>
                                <w:szCs w:val="24"/>
                              </w:rPr>
                              <w:t>based approach to schools as community hubs will increase their role as holistic learning places for all. In terms of families of refugee</w:t>
                            </w:r>
                            <w:r>
                              <w:rPr>
                                <w:i/>
                                <w:color w:val="3D8CAD" w:themeColor="accent1"/>
                                <w:sz w:val="24"/>
                                <w:szCs w:val="24"/>
                              </w:rPr>
                              <w:noBreakHyphen/>
                            </w:r>
                            <w:r w:rsidRPr="00A16C14">
                              <w:rPr>
                                <w:i/>
                                <w:color w:val="3D8CAD" w:themeColor="accent1"/>
                                <w:sz w:val="24"/>
                                <w:szCs w:val="24"/>
                              </w:rPr>
                              <w:t>background and other culturally diverse students, the community hub model increases educational engagement, family/school relationships, language acquisition and intercultural connectedness across the community.</w:t>
                            </w:r>
                          </w:p>
                        </w:txbxContent>
                      </wps:txbx>
                      <wps:bodyPr rot="0" vert="horz" wrap="square" lIns="91440" tIns="45720" rIns="91440" bIns="45720" anchor="t" anchorCtr="0">
                        <a:spAutoFit/>
                      </wps:bodyPr>
                    </wps:wsp>
                  </a:graphicData>
                </a:graphic>
              </wp:inline>
            </w:drawing>
          </mc:Choice>
          <mc:Fallback>
            <w:pict>
              <v:shape w14:anchorId="640F4B59" id="Text Box 36" o:spid="_x0000_s1043" type="#_x0000_t202" style="width:421.7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1aJ/wEAANYDAAAOAAAAZHJzL2Uyb0RvYy54bWysU11v2yAUfZ+0/4B4X+yk8ZpYcaquXaZJ&#10;3YfU7gdgjGM04DIgsbNfvwt202h7q+YHBFzfc+8597C5GbQiR+G8BFPR+SynRBgOjTT7iv542r1b&#10;UeIDMw1TYERFT8LTm+3bN5velmIBHahGOIIgxpe9rWgXgi2zzPNOaOZnYIXBYAtOs4BHt88ax3pE&#10;1ypb5Pn7rAfXWAdceI+392OQbhN+2woevrWtF4GoimJvIa0urXVcs+2GlXvHbCf51AZ7RReaSYNF&#10;z1D3LDBycPIfKC25Aw9tmHHQGbSt5CJxQDbz/C82jx2zInFBcbw9y+T/Hyz/eny03x0JwwcYcICJ&#10;hLcPwH96YuCuY2Yvbp2DvhOswcLzKFnWW19OqVFqX/oIUvdfoMEhs0OABDS0TkdVkCdBdBzA6Sy6&#10;GALheFlcFUWxxhDH2HyZX61XRarByud063z4JECTuKmow6kmeHZ88CG2w8rnX2I1AzupVJqsMqSv&#10;6LpYFCnhIqJlQOMpqSu6yuM3WiGy/GialByYVOMeCygz0Y5MR85hqAciG+z6OiZHGWpoTiiEg9Fo&#10;+DBw04H7TUmPJquo/3VgTlCiPhsUcz1fLqMr02FZXC/w4C4j9WWEGY5QFQ2UjNu7kJwcOXt7i6Lv&#10;ZJLjpZOpZzRPUmkyenTn5Tn99fIct38AAAD//wMAUEsDBBQABgAIAAAAIQDCrCGH2wAAAAUBAAAP&#10;AAAAZHJzL2Rvd25yZXYueG1sTI/NTsMwEITvSLyDtUjcqJNQUBXiVBU/EgculHDfxtskaryO4m2T&#10;vj2GC72sNJrRzLfFena9OtEYOs8G0kUCirj2tuPGQPX1drcCFQTZYu+ZDJwpwLq8viowt37iTzpt&#10;pVGxhEOOBlqRIdc61C05DAs/EEdv70eHEuXYaDviFMtdr7MkedQOO44LLQ703FJ92B6dARG7Sc/V&#10;qwvv3/PHy9Qm9QNWxtzezJsnUEKz/IfhFz+iQxmZdv7INqjeQHxE/m70Vsv7JaidgSxLU9BloS/p&#10;yx8AAAD//wMAUEsBAi0AFAAGAAgAAAAhALaDOJL+AAAA4QEAABMAAAAAAAAAAAAAAAAAAAAAAFtD&#10;b250ZW50X1R5cGVzXS54bWxQSwECLQAUAAYACAAAACEAOP0h/9YAAACUAQAACwAAAAAAAAAAAAAA&#10;AAAvAQAAX3JlbHMvLnJlbHNQSwECLQAUAAYACAAAACEAoxdWif8BAADWAwAADgAAAAAAAAAAAAAA&#10;AAAuAgAAZHJzL2Uyb0RvYy54bWxQSwECLQAUAAYACAAAACEAwqwhh9sAAAAFAQAADwAAAAAAAAAA&#10;AAAAAABZBAAAZHJzL2Rvd25yZXYueG1sUEsFBgAAAAAEAAQA8wAAAGEFAAAAAA==&#10;" filled="f" stroked="f">
                <v:textbox style="mso-fit-shape-to-text:t">
                  <w:txbxContent>
                    <w:p w14:paraId="20DDFD15" w14:textId="77777777" w:rsidR="00C13F18" w:rsidRPr="00922B40" w:rsidRDefault="00C13F18" w:rsidP="00BB708D">
                      <w:pPr>
                        <w:pBdr>
                          <w:top w:val="single" w:sz="24" w:space="6" w:color="3D8CAD" w:themeColor="accent1"/>
                          <w:bottom w:val="single" w:sz="24" w:space="8" w:color="3D8CAD" w:themeColor="accent1"/>
                        </w:pBdr>
                        <w:spacing w:after="0"/>
                        <w:jc w:val="center"/>
                        <w:rPr>
                          <w:i/>
                          <w:sz w:val="24"/>
                          <w:szCs w:val="24"/>
                        </w:rPr>
                      </w:pPr>
                      <w:r w:rsidRPr="00A16C14">
                        <w:rPr>
                          <w:i/>
                          <w:color w:val="3D8CAD" w:themeColor="accent1"/>
                          <w:sz w:val="24"/>
                          <w:szCs w:val="24"/>
                        </w:rPr>
                        <w:t>This place</w:t>
                      </w:r>
                      <w:r>
                        <w:rPr>
                          <w:i/>
                          <w:color w:val="3D8CAD" w:themeColor="accent1"/>
                          <w:sz w:val="24"/>
                          <w:szCs w:val="24"/>
                        </w:rPr>
                        <w:noBreakHyphen/>
                      </w:r>
                      <w:r w:rsidRPr="00A16C14">
                        <w:rPr>
                          <w:i/>
                          <w:color w:val="3D8CAD" w:themeColor="accent1"/>
                          <w:sz w:val="24"/>
                          <w:szCs w:val="24"/>
                        </w:rPr>
                        <w:t>based approach to schools as community hubs will increase their role as holistic learning places for all. In terms of families of refugee</w:t>
                      </w:r>
                      <w:r>
                        <w:rPr>
                          <w:i/>
                          <w:color w:val="3D8CAD" w:themeColor="accent1"/>
                          <w:sz w:val="24"/>
                          <w:szCs w:val="24"/>
                        </w:rPr>
                        <w:noBreakHyphen/>
                      </w:r>
                      <w:r w:rsidRPr="00A16C14">
                        <w:rPr>
                          <w:i/>
                          <w:color w:val="3D8CAD" w:themeColor="accent1"/>
                          <w:sz w:val="24"/>
                          <w:szCs w:val="24"/>
                        </w:rPr>
                        <w:t>background and other culturally diverse students, the community hub model increases educational engagement, family/school relationships, language acquisition and intercultural connectedness across the community.</w:t>
                      </w:r>
                    </w:p>
                  </w:txbxContent>
                </v:textbox>
                <w10:anchorlock/>
              </v:shape>
            </w:pict>
          </mc:Fallback>
        </mc:AlternateContent>
      </w:r>
    </w:p>
    <w:p w14:paraId="0A4C0BB0" w14:textId="77777777" w:rsidR="00C13F18" w:rsidRDefault="00C13F18" w:rsidP="00BB708D">
      <w:pPr>
        <w:jc w:val="right"/>
      </w:pPr>
      <w:r w:rsidRPr="00A87A74">
        <w:rPr>
          <w:i/>
          <w:color w:val="3D8CAD" w:themeColor="accent1"/>
          <w:sz w:val="24"/>
          <w:szCs w:val="24"/>
        </w:rPr>
        <w:t>Refugee Education Special Interest Group</w:t>
      </w:r>
    </w:p>
    <w:p w14:paraId="22690CF2" w14:textId="77777777" w:rsidR="00C13F18" w:rsidRDefault="00C13F18" w:rsidP="00BB708D">
      <w:pPr>
        <w:pStyle w:val="Heading6"/>
      </w:pPr>
      <w:r>
        <w:t xml:space="preserve">Development of </w:t>
      </w:r>
      <w:r w:rsidRPr="00274BA6">
        <w:t>full-service schools</w:t>
      </w:r>
      <w:r>
        <w:t xml:space="preserve"> should be based on known success factors</w:t>
      </w:r>
    </w:p>
    <w:p w14:paraId="3322679F" w14:textId="77777777" w:rsidR="00C13F18" w:rsidRDefault="00C13F18" w:rsidP="00BB708D">
      <w:r w:rsidRPr="00A30845">
        <w:t>Three overarching principles appear to lay the groundwork for success in the development of full</w:t>
      </w:r>
      <w:r w:rsidRPr="00A30845">
        <w:noBreakHyphen/>
        <w:t>service schools: locally driven design; cross-sector collaboration; and support for partnership development to better coordinate services while reducing workload for educators</w:t>
      </w:r>
      <w:r w:rsidRPr="00A87A74">
        <w:t>.</w:t>
      </w:r>
    </w:p>
    <w:p w14:paraId="49EE1215" w14:textId="50B99FA5" w:rsidR="00C13F18" w:rsidRDefault="00C13F18" w:rsidP="00BB708D">
      <w:pPr>
        <w:spacing w:after="120"/>
      </w:pPr>
      <w:r w:rsidRPr="00A87A74">
        <w:t>Full</w:t>
      </w:r>
      <w:r>
        <w:t>-</w:t>
      </w:r>
      <w:r w:rsidRPr="00A87A74">
        <w:t>service schools are most effective when the nature of extended services and the mode of operation are determined at the local level, informed by those with an understanding of local circumstances and the needs of students and the community. The importance of locally</w:t>
      </w:r>
      <w:r>
        <w:t>-</w:t>
      </w:r>
      <w:r w:rsidRPr="00A87A74">
        <w:t>led design is well illustrated by a regional community school that the Panel visited. At this school, one of the roles of the wellbeing coordinator is to coordinate local resources, including resources donated by the community</w:t>
      </w:r>
      <w:r>
        <w:t xml:space="preserve">, </w:t>
      </w:r>
      <w:r w:rsidRPr="00A87A74">
        <w:t>to address the needs of families. Having the coordination of community resources managed by the school’s wellbeing coordinator has built trust with families and increased the ability of students and their families to easily draw on the resources of the community when needed.</w:t>
      </w:r>
    </w:p>
    <w:p w14:paraId="4D3888DE" w14:textId="7C2E5607" w:rsidR="00C13F18" w:rsidRDefault="00C13F18" w:rsidP="00BB708D">
      <w:pPr>
        <w:spacing w:before="120" w:after="120"/>
      </w:pPr>
      <w:r w:rsidRPr="00A87A74">
        <w:rPr>
          <w:lang w:eastAsia="en-AU"/>
        </w:rPr>
        <w:t xml:space="preserve">There is clear value in </w:t>
      </w:r>
      <w:r>
        <w:rPr>
          <w:lang w:eastAsia="en-AU"/>
        </w:rPr>
        <w:t xml:space="preserve">the </w:t>
      </w:r>
      <w:r w:rsidRPr="00A87A74">
        <w:rPr>
          <w:lang w:eastAsia="en-AU"/>
        </w:rPr>
        <w:t>education, health, disability and community sectors working collaboratively and facilitating connections at the local level. The cornerstone of the full-service school is the collaborative partnerships formed with a wide range of government agencies, non</w:t>
      </w:r>
      <w:r>
        <w:rPr>
          <w:lang w:eastAsia="en-AU"/>
        </w:rPr>
        <w:noBreakHyphen/>
      </w:r>
      <w:r w:rsidRPr="00A87A74">
        <w:rPr>
          <w:lang w:eastAsia="en-AU"/>
        </w:rPr>
        <w:t>profit organisations, educational institutions, businesses and members of the community.</w:t>
      </w:r>
      <w:r w:rsidRPr="00A87A74">
        <w:rPr>
          <w:vertAlign w:val="superscript"/>
        </w:rPr>
        <w:endnoteReference w:id="267"/>
      </w:r>
    </w:p>
    <w:p w14:paraId="0CE7934E" w14:textId="6D80B336" w:rsidR="00C13F18" w:rsidRDefault="00C13F18" w:rsidP="00BB708D">
      <w:pPr>
        <w:spacing w:after="120"/>
      </w:pPr>
      <w:r w:rsidRPr="00A87A74">
        <w:t>Full</w:t>
      </w:r>
      <w:r>
        <w:t>-</w:t>
      </w:r>
      <w:r w:rsidRPr="00A87A74">
        <w:t>service schools rely on a collaborative approach but</w:t>
      </w:r>
      <w:r w:rsidRPr="00A87A74">
        <w:rPr>
          <w:rFonts w:eastAsia="Times New Roman"/>
          <w:color w:val="000000" w:themeColor="text1"/>
        </w:rPr>
        <w:t xml:space="preserve"> developing and sustaining effective cross</w:t>
      </w:r>
      <w:r>
        <w:rPr>
          <w:rFonts w:eastAsia="Times New Roman"/>
          <w:color w:val="000000" w:themeColor="text1"/>
        </w:rPr>
        <w:noBreakHyphen/>
      </w:r>
      <w:r w:rsidRPr="00A87A74">
        <w:rPr>
          <w:rFonts w:eastAsia="Times New Roman"/>
          <w:color w:val="000000" w:themeColor="text1"/>
        </w:rPr>
        <w:t xml:space="preserve">sector partnerships is not easy. </w:t>
      </w:r>
      <w:r w:rsidRPr="00A87A74">
        <w:t>To support collaboration in a way that reduces workload pressures on educators and school leaders, an independent intermediary with expertise in partnership development (</w:t>
      </w:r>
      <w:r>
        <w:t>e.g.</w:t>
      </w:r>
      <w:r w:rsidRPr="00A87A74">
        <w:t xml:space="preserve"> a partnership broker or coordinator) can provide the support needed to maximise</w:t>
      </w:r>
      <w:r>
        <w:t xml:space="preserve"> the</w:t>
      </w:r>
      <w:r w:rsidRPr="00A87A74">
        <w:t xml:space="preserve"> efficiency, sustainability and impact of full-service schools.</w:t>
      </w:r>
    </w:p>
    <w:p w14:paraId="2B0AC4F8" w14:textId="77777777" w:rsidR="00C13F18" w:rsidRDefault="00C13F18" w:rsidP="00BB708D">
      <w:pPr>
        <w:spacing w:after="120"/>
        <w:rPr>
          <w:color w:val="000000" w:themeColor="text1"/>
          <w:lang w:eastAsia="en-AU"/>
        </w:rPr>
      </w:pPr>
      <w:r w:rsidRPr="00A87A74">
        <w:t xml:space="preserve">One of the great strengths of partnership brokers operating at a local level is the flexibility to tailor partnerships to meet the needs of specific communities and their young people. Rather than doing things ‘for’ or ‘to’ communities, partnership brokers are well placed to build the capacity of communities to work together to design and implement </w:t>
      </w:r>
      <w:r w:rsidRPr="00A87A74">
        <w:rPr>
          <w:color w:val="000000" w:themeColor="text1"/>
          <w:lang w:eastAsia="en-AU"/>
        </w:rPr>
        <w:t>locally relevant solutions.</w:t>
      </w:r>
    </w:p>
    <w:p w14:paraId="57332952" w14:textId="77777777" w:rsidR="00C13F18" w:rsidRDefault="00C13F18" w:rsidP="00BB708D">
      <w:pPr>
        <w:pStyle w:val="Heading6"/>
      </w:pPr>
      <w:r w:rsidRPr="00274BA6">
        <w:t>Challenges to implementing full-service schools</w:t>
      </w:r>
      <w:r>
        <w:t xml:space="preserve"> should be carefully considered</w:t>
      </w:r>
    </w:p>
    <w:p w14:paraId="60C516B7" w14:textId="037C6E4C" w:rsidR="00C13F18" w:rsidRDefault="00C13F18" w:rsidP="00BB708D">
      <w:r w:rsidRPr="00A87A74">
        <w:t xml:space="preserve">A key challenge associated with full-service schools is the difficulty of collaborating effectively across different sectors. </w:t>
      </w:r>
      <w:r>
        <w:t xml:space="preserve">This may be exacerbated by workforce pressures across education, health and community sectors. </w:t>
      </w:r>
      <w:r w:rsidRPr="00A87A74">
        <w:t>Sustaining the support that extended schools can offer students and families also requires planning for, and managing, change. Partnerships must have an agreed governance structure in place and a shared understanding of the model with multiple stakeholders, so that when individuals leave, partnerships are maintained.</w:t>
      </w:r>
      <w:r w:rsidRPr="00A87A74">
        <w:rPr>
          <w:vertAlign w:val="superscript"/>
        </w:rPr>
        <w:endnoteReference w:id="268"/>
      </w:r>
      <w:r w:rsidRPr="00A87A74">
        <w:t xml:space="preserve"> Researchers have also discussed the need to </w:t>
      </w:r>
      <w:r w:rsidRPr="00A87A74">
        <w:lastRenderedPageBreak/>
        <w:t>consider privacy, as some members of the community may be uncomfortable accessing services through the school.</w:t>
      </w:r>
      <w:r w:rsidRPr="00A87A74">
        <w:rPr>
          <w:vertAlign w:val="superscript"/>
        </w:rPr>
        <w:endnoteReference w:id="269"/>
      </w:r>
      <w:r w:rsidRPr="00A87A74">
        <w:t xml:space="preserve"> As discussed in Chapter 3, there are also issues in some sectors, such as mental health, that create barriers to students accessing external supports even when schools have strong linkages and partnerships in place.</w:t>
      </w:r>
    </w:p>
    <w:p w14:paraId="040541DA" w14:textId="77777777" w:rsidR="00C13F18" w:rsidRDefault="00C13F18" w:rsidP="00BB708D">
      <w:r w:rsidRPr="00A87A74">
        <w:t>There has been limited monitoring of outcomes in relation to school community partnerships in Australia.</w:t>
      </w:r>
      <w:r w:rsidRPr="00A87A74">
        <w:rPr>
          <w:vertAlign w:val="superscript"/>
        </w:rPr>
        <w:endnoteReference w:id="270"/>
      </w:r>
      <w:r w:rsidRPr="00A87A74">
        <w:t xml:space="preserve"> A broader rollout of the full-service school models should be accompanied by robust evaluation to ensure implementation issues are identified and can be addressed. This could be considered </w:t>
      </w:r>
      <w:r>
        <w:t>in relation to</w:t>
      </w:r>
      <w:r w:rsidRPr="00A87A74">
        <w:t xml:space="preserve"> the structured innovation fund</w:t>
      </w:r>
      <w:r>
        <w:t xml:space="preserve"> discussed</w:t>
      </w:r>
      <w:r w:rsidRPr="00A87A74">
        <w:t xml:space="preserve"> in Chapter 7. Findings should be shared across jurisdictions and systems to support effective and consistent implementation of these approaches.</w:t>
      </w:r>
    </w:p>
    <w:p w14:paraId="58BBF3BA" w14:textId="77777777" w:rsidR="00C13F18" w:rsidRDefault="00C13F18" w:rsidP="00BB708D">
      <w:pPr>
        <w:pStyle w:val="Heading5"/>
      </w:pPr>
      <w:r w:rsidRPr="00A87A74">
        <w:t>There is a need for a review of the intersections of education and other key service</w:t>
      </w:r>
      <w:r>
        <w:t xml:space="preserve"> </w:t>
      </w:r>
      <w:r w:rsidRPr="00A87A74">
        <w:t>delivery portfolios to ensure student needs are met</w:t>
      </w:r>
    </w:p>
    <w:p w14:paraId="3D8214DD" w14:textId="77777777" w:rsidR="00C13F18" w:rsidRDefault="00C13F18" w:rsidP="00BB708D">
      <w:r w:rsidRPr="00A30845">
        <w:t>The extent of unmet need for services for school-aged children is significant and will not be resolved through initiatives in the education portfolio alone, even in a full-service model.</w:t>
      </w:r>
      <w:r w:rsidRPr="00A87A74">
        <w:t xml:space="preserve"> There are issues beyond the scope of this Review requiring careful consideration, including levels of investment, workforce allocation, waitlists, referral pathways, and support for families to navigate complex systems.</w:t>
      </w:r>
    </w:p>
    <w:p w14:paraId="3DB5158D" w14:textId="1D57B2F8" w:rsidR="007F1670" w:rsidRDefault="00C13F18" w:rsidP="00BB708D">
      <w:pPr>
        <w:rPr>
          <w:rFonts w:ascii="Calibri" w:hAnsi="Calibri" w:cs="Calibri"/>
          <w:color w:val="000000"/>
          <w:shd w:val="clear" w:color="auto" w:fill="FFFFFF"/>
        </w:rPr>
      </w:pPr>
      <w:r w:rsidRPr="00A30845">
        <w:rPr>
          <w:rFonts w:ascii="Calibri" w:hAnsi="Calibri" w:cs="Calibri"/>
          <w:color w:val="000000"/>
          <w:shd w:val="clear" w:color="auto" w:fill="FFFFFF"/>
        </w:rPr>
        <w:t>The need for better linkages between sectors has been recognised as part of multiple national strategies and inter-governmental agreements</w:t>
      </w:r>
      <w:r w:rsidRPr="00A87A74">
        <w:rPr>
          <w:rFonts w:ascii="Calibri" w:hAnsi="Calibri" w:cs="Calibri"/>
          <w:color w:val="000000"/>
          <w:shd w:val="clear" w:color="auto" w:fill="FFFFFF"/>
        </w:rPr>
        <w:t xml:space="preserve">. </w:t>
      </w:r>
      <w:r w:rsidR="007F1670">
        <w:rPr>
          <w:rFonts w:ascii="Calibri" w:hAnsi="Calibri" w:cs="Calibri"/>
          <w:color w:val="000000"/>
          <w:shd w:val="clear" w:color="auto" w:fill="FFFFFF"/>
        </w:rPr>
        <w:t>For example,</w:t>
      </w:r>
      <w:r w:rsidR="007F1670" w:rsidRPr="007F1670">
        <w:rPr>
          <w:rFonts w:ascii="Calibri" w:hAnsi="Calibri" w:cs="Calibri"/>
          <w:color w:val="000000"/>
          <w:shd w:val="clear" w:color="auto" w:fill="FFFFFF"/>
        </w:rPr>
        <w:t xml:space="preserve"> actions under the Mental Health and Suicide Prevention National Agreement; the National Children’s Mental Health and Wellbeing Strategy, which highlights the crucial role schools play in early intervention and the need for increased coordination; Australia’s Disability Strategy 2021</w:t>
      </w:r>
      <w:r w:rsidR="007F1670">
        <w:rPr>
          <w:rFonts w:ascii="Calibri" w:hAnsi="Calibri" w:cs="Calibri"/>
          <w:color w:val="000000"/>
          <w:shd w:val="clear" w:color="auto" w:fill="FFFFFF"/>
        </w:rPr>
        <w:t>-</w:t>
      </w:r>
      <w:r w:rsidR="007F1670" w:rsidRPr="007F1670">
        <w:rPr>
          <w:rFonts w:ascii="Calibri" w:hAnsi="Calibri" w:cs="Calibri"/>
          <w:color w:val="000000"/>
          <w:shd w:val="clear" w:color="auto" w:fill="FFFFFF"/>
        </w:rPr>
        <w:t>2031</w:t>
      </w:r>
      <w:r w:rsidR="006503D4">
        <w:rPr>
          <w:rFonts w:ascii="Calibri" w:hAnsi="Calibri" w:cs="Calibri"/>
          <w:color w:val="000000"/>
          <w:shd w:val="clear" w:color="auto" w:fill="FFFFFF"/>
        </w:rPr>
        <w:t>;</w:t>
      </w:r>
      <w:r w:rsidR="007F1670">
        <w:rPr>
          <w:rFonts w:ascii="Calibri" w:hAnsi="Calibri" w:cs="Calibri"/>
          <w:color w:val="000000"/>
          <w:shd w:val="clear" w:color="auto" w:fill="FFFFFF"/>
        </w:rPr>
        <w:t xml:space="preserve"> and</w:t>
      </w:r>
      <w:r w:rsidR="007F1670" w:rsidRPr="007F1670">
        <w:rPr>
          <w:rFonts w:ascii="Calibri" w:hAnsi="Calibri" w:cs="Calibri"/>
          <w:color w:val="000000"/>
          <w:shd w:val="clear" w:color="auto" w:fill="FFFFFF"/>
        </w:rPr>
        <w:t xml:space="preserve"> </w:t>
      </w:r>
      <w:r w:rsidR="007F1670">
        <w:rPr>
          <w:rFonts w:ascii="Calibri" w:hAnsi="Calibri" w:cs="Calibri"/>
          <w:color w:val="000000"/>
          <w:shd w:val="clear" w:color="auto" w:fill="FFFFFF"/>
        </w:rPr>
        <w:t>t</w:t>
      </w:r>
      <w:r w:rsidR="007F1670" w:rsidRPr="007F1670">
        <w:rPr>
          <w:rFonts w:ascii="Calibri" w:hAnsi="Calibri" w:cs="Calibri"/>
          <w:color w:val="000000"/>
          <w:shd w:val="clear" w:color="auto" w:fill="FFFFFF"/>
        </w:rPr>
        <w:t>he National Health Reform Agreement</w:t>
      </w:r>
      <w:r w:rsidR="00CE0063">
        <w:rPr>
          <w:rFonts w:ascii="Calibri" w:hAnsi="Calibri" w:cs="Calibri"/>
          <w:color w:val="000000"/>
          <w:shd w:val="clear" w:color="auto" w:fill="FFFFFF"/>
        </w:rPr>
        <w:t>,</w:t>
      </w:r>
      <w:r w:rsidR="007F1670" w:rsidRPr="007F1670">
        <w:rPr>
          <w:rFonts w:ascii="Calibri" w:hAnsi="Calibri" w:cs="Calibri"/>
          <w:color w:val="000000"/>
          <w:shd w:val="clear" w:color="auto" w:fill="FFFFFF"/>
        </w:rPr>
        <w:t xml:space="preserve"> </w:t>
      </w:r>
      <w:r w:rsidR="007F1670">
        <w:rPr>
          <w:rFonts w:ascii="Calibri" w:hAnsi="Calibri" w:cs="Calibri"/>
          <w:color w:val="000000"/>
          <w:shd w:val="clear" w:color="auto" w:fill="FFFFFF"/>
        </w:rPr>
        <w:t xml:space="preserve">which </w:t>
      </w:r>
      <w:r w:rsidR="007F1670" w:rsidRPr="007F1670">
        <w:rPr>
          <w:rFonts w:ascii="Calibri" w:hAnsi="Calibri" w:cs="Calibri"/>
          <w:color w:val="000000"/>
          <w:shd w:val="clear" w:color="auto" w:fill="FFFFFF"/>
        </w:rPr>
        <w:t>has a strong focus on the need for local coordination and innovation</w:t>
      </w:r>
      <w:r w:rsidR="007F1670">
        <w:rPr>
          <w:rFonts w:ascii="Calibri" w:hAnsi="Calibri" w:cs="Calibri"/>
          <w:color w:val="000000"/>
          <w:shd w:val="clear" w:color="auto" w:fill="FFFFFF"/>
        </w:rPr>
        <w:t>.</w:t>
      </w:r>
    </w:p>
    <w:p w14:paraId="42674A83" w14:textId="0BC2A6F3" w:rsidR="00C13F18" w:rsidRDefault="00C13F18" w:rsidP="00BB708D">
      <w:r w:rsidRPr="00A87A74">
        <w:rPr>
          <w:rFonts w:ascii="Calibri" w:hAnsi="Calibri" w:cs="Calibri"/>
          <w:color w:val="000000"/>
          <w:shd w:val="clear" w:color="auto" w:fill="FFFFFF"/>
        </w:rPr>
        <w:t xml:space="preserve"> In </w:t>
      </w:r>
      <w:r>
        <w:rPr>
          <w:rFonts w:ascii="Calibri" w:hAnsi="Calibri" w:cs="Calibri"/>
          <w:color w:val="000000"/>
          <w:shd w:val="clear" w:color="auto" w:fill="FFFFFF"/>
        </w:rPr>
        <w:t>its</w:t>
      </w:r>
      <w:r w:rsidRPr="00A87A74">
        <w:rPr>
          <w:rFonts w:ascii="Calibri" w:hAnsi="Calibri" w:cs="Calibri"/>
          <w:color w:val="000000"/>
          <w:shd w:val="clear" w:color="auto" w:fill="FFFFFF"/>
        </w:rPr>
        <w:t xml:space="preserve"> 202</w:t>
      </w:r>
      <w:r w:rsidR="0008103B">
        <w:rPr>
          <w:rFonts w:ascii="Calibri" w:hAnsi="Calibri" w:cs="Calibri"/>
          <w:color w:val="000000"/>
          <w:shd w:val="clear" w:color="auto" w:fill="FFFFFF"/>
        </w:rPr>
        <w:t>3</w:t>
      </w:r>
      <w:r w:rsidRPr="00A87A74">
        <w:rPr>
          <w:rFonts w:ascii="Calibri" w:hAnsi="Calibri" w:cs="Calibri"/>
          <w:color w:val="000000"/>
          <w:shd w:val="clear" w:color="auto" w:fill="FFFFFF"/>
        </w:rPr>
        <w:t xml:space="preserve"> </w:t>
      </w:r>
      <w:r>
        <w:rPr>
          <w:rFonts w:ascii="Calibri" w:hAnsi="Calibri" w:cs="Calibri"/>
          <w:color w:val="000000"/>
          <w:shd w:val="clear" w:color="auto" w:fill="FFFFFF"/>
        </w:rPr>
        <w:t>r</w:t>
      </w:r>
      <w:r w:rsidRPr="00A87A74">
        <w:rPr>
          <w:rFonts w:ascii="Calibri" w:hAnsi="Calibri" w:cs="Calibri"/>
          <w:color w:val="000000"/>
          <w:shd w:val="clear" w:color="auto" w:fill="FFFFFF"/>
        </w:rPr>
        <w:t>eview</w:t>
      </w:r>
      <w:r>
        <w:rPr>
          <w:rFonts w:ascii="Calibri" w:hAnsi="Calibri" w:cs="Calibri"/>
          <w:color w:val="000000"/>
          <w:shd w:val="clear" w:color="auto" w:fill="FFFFFF"/>
        </w:rPr>
        <w:t xml:space="preserve"> of the current NSRA</w:t>
      </w:r>
      <w:r w:rsidRPr="00A87A74">
        <w:rPr>
          <w:rFonts w:ascii="Calibri" w:hAnsi="Calibri" w:cs="Calibri"/>
          <w:color w:val="000000"/>
          <w:shd w:val="clear" w:color="auto" w:fill="FFFFFF"/>
        </w:rPr>
        <w:t xml:space="preserve">, the Productivity Commission proposed that actions to improve linkages should be built into the design and implementation of the next </w:t>
      </w:r>
      <w:r w:rsidRPr="00A87A74" w:rsidDel="0089264C">
        <w:rPr>
          <w:rFonts w:ascii="Calibri" w:hAnsi="Calibri" w:cs="Calibri"/>
          <w:color w:val="000000"/>
          <w:shd w:val="clear" w:color="auto" w:fill="FFFFFF"/>
        </w:rPr>
        <w:t>Agreement</w:t>
      </w:r>
      <w:r w:rsidRPr="00A87A74">
        <w:rPr>
          <w:rFonts w:ascii="Calibri" w:hAnsi="Calibri" w:cs="Calibri"/>
          <w:color w:val="000000"/>
          <w:shd w:val="clear" w:color="auto" w:fill="FFFFFF"/>
        </w:rPr>
        <w:t>.</w:t>
      </w:r>
      <w:r w:rsidRPr="00A87A74">
        <w:rPr>
          <w:rFonts w:ascii="Calibri" w:hAnsi="Calibri" w:cs="Calibri"/>
          <w:color w:val="000000"/>
          <w:shd w:val="clear" w:color="auto" w:fill="FFFFFF"/>
          <w:vertAlign w:val="superscript"/>
        </w:rPr>
        <w:endnoteReference w:id="271"/>
      </w:r>
      <w:r w:rsidRPr="00A87A74">
        <w:rPr>
          <w:rFonts w:ascii="Calibri" w:hAnsi="Calibri" w:cs="Calibri"/>
          <w:color w:val="000000"/>
          <w:shd w:val="clear" w:color="auto" w:fill="FFFFFF"/>
        </w:rPr>
        <w:t> </w:t>
      </w:r>
      <w:r w:rsidRPr="00A30845">
        <w:rPr>
          <w:rFonts w:ascii="Calibri" w:hAnsi="Calibri" w:cs="Calibri"/>
          <w:color w:val="000000"/>
          <w:shd w:val="clear" w:color="auto" w:fill="FFFFFF"/>
        </w:rPr>
        <w:t>The Panel believe that j</w:t>
      </w:r>
      <w:r w:rsidRPr="00A30845">
        <w:t>urisdictions should work together to review the interactions between education and other sectors to strengthen linkages between schools and services, such as community, family, health, and disability support services</w:t>
      </w:r>
      <w:r w:rsidRPr="00A87A74">
        <w:t>.</w:t>
      </w:r>
    </w:p>
    <w:tbl>
      <w:tblPr>
        <w:tblStyle w:val="GridTable6Colorful-Accent1"/>
        <w:tblW w:w="9026" w:type="dxa"/>
        <w:tblLook w:val="0400" w:firstRow="0" w:lastRow="0" w:firstColumn="0" w:lastColumn="0" w:noHBand="0" w:noVBand="1"/>
      </w:tblPr>
      <w:tblGrid>
        <w:gridCol w:w="9026"/>
      </w:tblGrid>
      <w:tr w:rsidR="00C13F18" w14:paraId="14F2052E" w14:textId="77777777" w:rsidTr="00485F51">
        <w:trPr>
          <w:cnfStyle w:val="000000100000" w:firstRow="0" w:lastRow="0" w:firstColumn="0" w:lastColumn="0" w:oddVBand="0" w:evenVBand="0" w:oddHBand="1" w:evenHBand="0" w:firstRowFirstColumn="0" w:firstRowLastColumn="0" w:lastRowFirstColumn="0" w:lastRowLastColumn="0"/>
          <w:trHeight w:val="4962"/>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FA25078" w14:textId="77777777" w:rsidR="00C13F18" w:rsidRPr="00E67523" w:rsidRDefault="00C13F18">
            <w:pPr>
              <w:jc w:val="center"/>
              <w:rPr>
                <w:b/>
                <w:color w:val="000000"/>
                <w:u w:val="single"/>
              </w:rPr>
            </w:pPr>
            <w:bookmarkStart w:id="98" w:name="_Toc147302847"/>
            <w:bookmarkStart w:id="99" w:name="_Toc147257163"/>
            <w:r w:rsidRPr="007F72CD">
              <w:rPr>
                <w:b/>
                <w:color w:val="000000"/>
                <w:u w:val="single"/>
              </w:rPr>
              <w:lastRenderedPageBreak/>
              <w:t>RECOMMENDATION 2B</w:t>
            </w:r>
          </w:p>
          <w:p w14:paraId="60F5CD01" w14:textId="77777777" w:rsidR="00C13F18" w:rsidRPr="00D5223C" w:rsidRDefault="00C13F18">
            <w:pPr>
              <w:rPr>
                <w:b/>
                <w:color w:val="000000" w:themeColor="text1"/>
              </w:rPr>
            </w:pPr>
            <w:r w:rsidRPr="00D5223C">
              <w:rPr>
                <w:color w:val="000000" w:themeColor="text1"/>
              </w:rPr>
              <w:t xml:space="preserve">To ensure that all students come to school ready and able to learn, the Panel recommends that all governments take steps to embed and strengthen linkages between schools and </w:t>
            </w:r>
            <w:r>
              <w:rPr>
                <w:color w:val="000000" w:themeColor="text1"/>
              </w:rPr>
              <w:t xml:space="preserve">other </w:t>
            </w:r>
            <w:r w:rsidRPr="00D5223C">
              <w:rPr>
                <w:color w:val="000000" w:themeColor="text1"/>
              </w:rPr>
              <w:t>services, such as community, family, health (including speech and occupational therapists), and disability support services, by:</w:t>
            </w:r>
          </w:p>
          <w:p w14:paraId="50C68F28" w14:textId="77777777" w:rsidR="00C13F18" w:rsidRPr="00D5223C" w:rsidRDefault="00C13F18" w:rsidP="00F73609">
            <w:pPr>
              <w:pStyle w:val="ListParagraph"/>
              <w:numPr>
                <w:ilvl w:val="0"/>
                <w:numId w:val="91"/>
              </w:numPr>
              <w:spacing w:after="0"/>
              <w:contextualSpacing w:val="0"/>
              <w:rPr>
                <w:rStyle w:val="normaltextrun"/>
                <w:rFonts w:ascii="Calibri" w:eastAsia="Calibri" w:hAnsi="Calibri" w:cs="Calibri"/>
                <w:b/>
                <w:color w:val="000000" w:themeColor="text1"/>
                <w:lang w:val="en-GB"/>
              </w:rPr>
            </w:pPr>
            <w:r w:rsidRPr="00D5223C">
              <w:rPr>
                <w:color w:val="000000" w:themeColor="text1"/>
              </w:rPr>
              <w:t>implementing full</w:t>
            </w:r>
            <w:r w:rsidRPr="00D5223C">
              <w:rPr>
                <w:rStyle w:val="normaltextrun"/>
                <w:rFonts w:ascii="Calibri" w:hAnsi="Calibri" w:cs="Calibri"/>
                <w:color w:val="000000" w:themeColor="text1"/>
              </w:rPr>
              <w:t>-service school models that better integrate these services within schools and improve partnerships between schools and external agencies, institutions and community members. Priority should be given to schools with a high concentration of students experiencing disadvantage, and care should be taken to avoid cost-shifting from other portfolios to education</w:t>
            </w:r>
          </w:p>
          <w:p w14:paraId="71884CAA" w14:textId="6B799D0C" w:rsidR="00C13F18" w:rsidRPr="00F21F6A" w:rsidRDefault="00C13F18" w:rsidP="00F21F6A">
            <w:pPr>
              <w:pStyle w:val="ListParagraph"/>
              <w:numPr>
                <w:ilvl w:val="0"/>
                <w:numId w:val="91"/>
              </w:numPr>
              <w:spacing w:after="0"/>
              <w:contextualSpacing w:val="0"/>
              <w:rPr>
                <w:color w:val="000000" w:themeColor="text1"/>
                <w:u w:val="single"/>
              </w:rPr>
            </w:pPr>
            <w:r w:rsidRPr="00D5223C">
              <w:rPr>
                <w:color w:val="000000" w:themeColor="text1"/>
              </w:rPr>
              <w:t xml:space="preserve">committing to a 12-month whole-of-government review of the interactions between education and other key Commonwealth and state-based services, with recommendations to </w:t>
            </w:r>
            <w:r w:rsidRPr="00D5223C">
              <w:rPr>
                <w:rStyle w:val="normaltextrun"/>
                <w:rFonts w:ascii="Calibri" w:hAnsi="Calibri" w:cs="Calibri"/>
                <w:color w:val="000000" w:themeColor="text1"/>
              </w:rPr>
              <w:t xml:space="preserve">National Cabinet </w:t>
            </w:r>
            <w:r w:rsidR="00AC1830" w:rsidRPr="00F6714B">
              <w:rPr>
                <w:rStyle w:val="normaltextrun"/>
                <w:rFonts w:ascii="Calibri" w:hAnsi="Calibri" w:cs="Calibri"/>
                <w:color w:val="000000" w:themeColor="text1"/>
              </w:rPr>
              <w:t>by the end of 2026</w:t>
            </w:r>
            <w:r w:rsidR="00AC1830">
              <w:rPr>
                <w:rStyle w:val="normaltextrun"/>
                <w:rFonts w:ascii="Calibri" w:hAnsi="Calibri" w:cs="Calibri"/>
                <w:color w:val="000000" w:themeColor="text1"/>
              </w:rPr>
              <w:t xml:space="preserve"> </w:t>
            </w:r>
            <w:r w:rsidRPr="00D5223C">
              <w:rPr>
                <w:rStyle w:val="normaltextrun"/>
                <w:rFonts w:ascii="Calibri" w:hAnsi="Calibri" w:cs="Calibri"/>
                <w:color w:val="000000" w:themeColor="text1"/>
              </w:rPr>
              <w:t>focused on improving the effectiveness of service delivery to school-aged children through streamlining referral pathways, improved uptake of screening and services before and during school years among priority equity cohorts, and greater preventative investment.</w:t>
            </w:r>
          </w:p>
        </w:tc>
      </w:tr>
    </w:tbl>
    <w:p w14:paraId="23BD6D16" w14:textId="77777777" w:rsidR="00C13F18" w:rsidRDefault="00C13F18" w:rsidP="00BB708D"/>
    <w:p w14:paraId="350EA163" w14:textId="77777777" w:rsidR="00C13F18" w:rsidRDefault="00C13F18" w:rsidP="00BB708D">
      <w:pPr>
        <w:pStyle w:val="Heading4"/>
      </w:pPr>
      <w:bookmarkStart w:id="100" w:name="_Toc152855330"/>
      <w:r w:rsidRPr="00905213">
        <w:t>2.2.5 A First Nations led approach and greater cultural capability and safety in schools is key to ensuring First Nations students reach their potential</w:t>
      </w:r>
      <w:bookmarkEnd w:id="98"/>
      <w:bookmarkEnd w:id="99"/>
      <w:bookmarkEnd w:id="100"/>
    </w:p>
    <w:p w14:paraId="0D5215E1" w14:textId="77777777" w:rsidR="00C13F18" w:rsidRDefault="00C13F18" w:rsidP="00BB708D">
      <w:pPr>
        <w:pStyle w:val="Heading5"/>
      </w:pPr>
      <w:r w:rsidRPr="00905213">
        <w:t>Further work is required to support First Nations students to succeed</w:t>
      </w:r>
    </w:p>
    <w:p w14:paraId="211E1415" w14:textId="6695B23E" w:rsidR="00C13F18" w:rsidRDefault="00C13F18" w:rsidP="00BB708D">
      <w:r w:rsidRPr="00A30845">
        <w:t>Far too many First Nations students are not realising their full learning potential</w:t>
      </w:r>
      <w:r w:rsidRPr="00905213">
        <w:t xml:space="preserve"> (see Figure </w:t>
      </w:r>
      <w:r>
        <w:t>5 in Chapter 1</w:t>
      </w:r>
      <w:r w:rsidRPr="00905213">
        <w:t>)</w:t>
      </w:r>
      <w:r>
        <w:t xml:space="preserve"> and Target 5 under CTG is yet to be achieved.</w:t>
      </w:r>
      <w:r w:rsidRPr="00905213" w:rsidDel="00E93C27">
        <w:t xml:space="preserve"> </w:t>
      </w:r>
      <w:r>
        <w:t xml:space="preserve">This has </w:t>
      </w:r>
      <w:r w:rsidRPr="00905213">
        <w:t xml:space="preserve">devastating consequences for First Nations students, their families and communities. </w:t>
      </w:r>
      <w:r w:rsidRPr="00A30845">
        <w:t>One of the drivers of the learning gaps is that many schools are not providing highly effective, culturally inclusive, safe and respectful learning environments for First Nations students and staff</w:t>
      </w:r>
      <w:r w:rsidRPr="00905213">
        <w:t>.</w:t>
      </w:r>
    </w:p>
    <w:p w14:paraId="19F53E13" w14:textId="77777777" w:rsidR="00C13F18" w:rsidRDefault="00C13F18" w:rsidP="00BB708D">
      <w:r w:rsidRPr="00905213">
        <w:t>The Interim Truth and Treaty Body’s submission highlighted the enduring impact of colonisation on education outcomes of First Nations students, including through deficit thinking. Racism can also prevent First Nations students from being engaged with learning, as noted by the National Aboriginal and Torres Strait Islander Principals Association (</w:t>
      </w:r>
      <w:r w:rsidRPr="00543502">
        <w:t>NATSIPA</w:t>
      </w:r>
      <w:r w:rsidRPr="00905213">
        <w:t>) submission.</w:t>
      </w:r>
    </w:p>
    <w:p w14:paraId="705B2D93" w14:textId="266EB8CF" w:rsidR="00C13F18" w:rsidRDefault="00C13F18" w:rsidP="00BB708D">
      <w:pPr>
        <w:rPr>
          <w:rFonts w:eastAsia="Times New Roman"/>
          <w:lang w:eastAsia="en-AU"/>
        </w:rPr>
      </w:pPr>
      <w:r w:rsidRPr="00905213">
        <w:t>First Nations students are also disproportionately represented in other equity cohorts, including low</w:t>
      </w:r>
      <w:r>
        <w:t xml:space="preserve"> </w:t>
      </w:r>
      <w:r w:rsidRPr="00905213">
        <w:t>SES, regional and remote, disability, out</w:t>
      </w:r>
      <w:r w:rsidRPr="00905213">
        <w:noBreakHyphen/>
        <w:t>of</w:t>
      </w:r>
      <w:r>
        <w:t>-</w:t>
      </w:r>
      <w:r w:rsidRPr="00905213">
        <w:t>home care, the youth justice system</w:t>
      </w:r>
      <w:r>
        <w:t>,</w:t>
      </w:r>
      <w:r w:rsidRPr="00905213">
        <w:t xml:space="preserve"> and English </w:t>
      </w:r>
      <w:r>
        <w:t>a</w:t>
      </w:r>
      <w:r w:rsidRPr="00905213">
        <w:t>s an additional language or dialect (</w:t>
      </w:r>
      <w:r w:rsidRPr="00543502">
        <w:t>EAL/D</w:t>
      </w:r>
      <w:r w:rsidRPr="00905213">
        <w:t>).</w:t>
      </w:r>
      <w:r w:rsidRPr="00905213">
        <w:rPr>
          <w:vertAlign w:val="superscript"/>
        </w:rPr>
        <w:endnoteReference w:id="272"/>
      </w:r>
      <w:r w:rsidRPr="00905213">
        <w:t xml:space="preserve"> </w:t>
      </w:r>
      <w:r>
        <w:t>Therefore</w:t>
      </w:r>
      <w:r w:rsidRPr="00905213">
        <w:t>, some First Nations students require tailored support and reasonable educational adjustments to support engagement, wellbeing and learning outcomes. These support needs and educational adjustments may not always be identified or addressed by schools, and this can compound barriers to the engagement of First Nations students. I</w:t>
      </w:r>
      <w:r w:rsidRPr="00905213">
        <w:rPr>
          <w:rFonts w:eastAsia="Times New Roman"/>
          <w:lang w:eastAsia="en-AU"/>
        </w:rPr>
        <w:t xml:space="preserve">n some communities, children start school with limited or no English. Honouring a child’s first language and incorporating a bilingual and bicultural approach </w:t>
      </w:r>
      <w:r>
        <w:rPr>
          <w:rFonts w:eastAsia="Times New Roman"/>
          <w:lang w:eastAsia="en-AU"/>
        </w:rPr>
        <w:t>when teaching the</w:t>
      </w:r>
      <w:r w:rsidRPr="00905213">
        <w:rPr>
          <w:rFonts w:eastAsia="Times New Roman"/>
          <w:lang w:eastAsia="en-AU"/>
        </w:rPr>
        <w:t xml:space="preserve"> curriculum is key to ensuring </w:t>
      </w:r>
      <w:r>
        <w:rPr>
          <w:rFonts w:eastAsia="Times New Roman"/>
          <w:lang w:eastAsia="en-AU"/>
        </w:rPr>
        <w:t xml:space="preserve">these </w:t>
      </w:r>
      <w:r w:rsidRPr="00905213">
        <w:rPr>
          <w:rFonts w:eastAsia="Times New Roman"/>
          <w:lang w:eastAsia="en-AU"/>
        </w:rPr>
        <w:t>children are engaged in learning and achieve foundational skills. It provides an opportunity to recognise their existing language skills and build on these as a strength.</w:t>
      </w:r>
    </w:p>
    <w:p w14:paraId="74F055F6" w14:textId="77777777" w:rsidR="00C13F18" w:rsidRDefault="00C13F18" w:rsidP="00BB708D">
      <w:pPr>
        <w:rPr>
          <w:rFonts w:eastAsia="Times New Roman"/>
          <w:lang w:eastAsia="en-AU"/>
        </w:rPr>
      </w:pPr>
      <w:r w:rsidRPr="00905213">
        <w:rPr>
          <w:rFonts w:eastAsia="Times New Roman"/>
          <w:lang w:eastAsia="en-AU"/>
        </w:rPr>
        <w:t xml:space="preserve">The Panel heard of the importance of ensuring engagement, teaching and assessment are culturally responsive. For example, there is a diversity of views around the role and appropriateness of standardised screening and testing for First Nations students – and students from other equity </w:t>
      </w:r>
      <w:r w:rsidRPr="00905213">
        <w:rPr>
          <w:rFonts w:eastAsia="Times New Roman"/>
          <w:lang w:eastAsia="en-AU"/>
        </w:rPr>
        <w:lastRenderedPageBreak/>
        <w:t>cohorts. Noting that exemptions can be applied to NAPLAN, many see value in applying a standard assessment to all Australian students to better identify and understand the points at which intervention may be required. However, other stakeholders noted that screening and assessment tools needed to be improved to eliminate cultural bias and ensure they accurately measure skills and proficiency.</w:t>
      </w:r>
    </w:p>
    <w:p w14:paraId="431EBE6B" w14:textId="77777777" w:rsidR="00C13F18" w:rsidRDefault="00C13F18" w:rsidP="00BB708D">
      <w:pPr>
        <w:rPr>
          <w:rFonts w:eastAsia="Times New Roman"/>
          <w:lang w:eastAsia="en-AU"/>
        </w:rPr>
      </w:pPr>
      <w:r w:rsidRPr="00905213">
        <w:rPr>
          <w:rFonts w:eastAsia="Times New Roman"/>
          <w:lang w:eastAsia="en-AU"/>
        </w:rPr>
        <w:t xml:space="preserve">An example pointed to </w:t>
      </w:r>
      <w:r>
        <w:rPr>
          <w:rFonts w:eastAsia="Times New Roman"/>
          <w:lang w:eastAsia="en-AU"/>
        </w:rPr>
        <w:t xml:space="preserve">by stakeholders </w:t>
      </w:r>
      <w:r w:rsidRPr="00905213">
        <w:rPr>
          <w:rFonts w:eastAsia="Times New Roman"/>
          <w:lang w:eastAsia="en-AU"/>
        </w:rPr>
        <w:t xml:space="preserve">was the work undertaken on the Australian Early Development Census (AEDC) to ensure it measures the development of First Nations children in an appropriate way. The </w:t>
      </w:r>
      <w:r>
        <w:rPr>
          <w:rFonts w:eastAsia="Times New Roman"/>
          <w:lang w:eastAsia="en-AU"/>
        </w:rPr>
        <w:t>AEDC</w:t>
      </w:r>
      <w:r w:rsidRPr="00905213">
        <w:rPr>
          <w:rFonts w:eastAsia="Times New Roman"/>
          <w:lang w:eastAsia="en-AU"/>
        </w:rPr>
        <w:t xml:space="preserve"> is completed by teachers every three years, and teachers are supported by a cultural consultant with deep knowledge of First Nations cultures to assist in measuring the development of First Nations children.</w:t>
      </w:r>
      <w:r w:rsidRPr="00905213">
        <w:rPr>
          <w:rFonts w:eastAsia="Times New Roman"/>
          <w:vertAlign w:val="superscript"/>
          <w:lang w:eastAsia="en-AU"/>
        </w:rPr>
        <w:endnoteReference w:id="273"/>
      </w:r>
    </w:p>
    <w:p w14:paraId="0D7BF90C" w14:textId="77777777" w:rsidR="00C13F18" w:rsidRDefault="00C13F18" w:rsidP="00BB708D">
      <w:r w:rsidRPr="00905213">
        <w:t>The Panel has clearly heard the message that schools need to reflect the community that they serve, becoming an extension of it. The Indigenous Education Consultative Meeting submission raised the diversity of First Nations cultures and languages, celebrating th</w:t>
      </w:r>
      <w:r>
        <w:t>em</w:t>
      </w:r>
      <w:r w:rsidRPr="00905213">
        <w:t xml:space="preserve"> and acknowledging the</w:t>
      </w:r>
      <w:r>
        <w:t>ir</w:t>
      </w:r>
      <w:r w:rsidRPr="00905213">
        <w:t xml:space="preserve"> strength. Given this diversity, the Indigenous Education Consultative Meeting’s submission warned against one</w:t>
      </w:r>
      <w:r w:rsidRPr="00905213">
        <w:noBreakHyphen/>
        <w:t>size</w:t>
      </w:r>
      <w:r w:rsidRPr="00905213">
        <w:noBreakHyphen/>
        <w:t>fits</w:t>
      </w:r>
      <w:r w:rsidRPr="00905213">
        <w:noBreakHyphen/>
        <w:t>all approaches, claiming that the diversity of cultures and languages means that an understanding of context is essential to implementing culturally responsive practices. This can mean different practices from one community to the next, depending on the local history, experience, strengths and challenges of specific communities.</w:t>
      </w:r>
    </w:p>
    <w:p w14:paraId="680E0398" w14:textId="77777777" w:rsidR="00C13F18" w:rsidRDefault="00C13F18" w:rsidP="00BB708D">
      <w:pPr>
        <w:rPr>
          <w:rFonts w:eastAsia="Times New Roman"/>
          <w:lang w:eastAsia="en-AU"/>
        </w:rPr>
      </w:pPr>
      <w:r w:rsidRPr="00905213">
        <w:rPr>
          <w:rFonts w:eastAsia="Times New Roman"/>
          <w:lang w:eastAsia="en-AU"/>
        </w:rPr>
        <w:t>First Nations histories and culture is a cross</w:t>
      </w:r>
      <w:r>
        <w:rPr>
          <w:rFonts w:eastAsia="Times New Roman"/>
          <w:lang w:eastAsia="en-AU"/>
        </w:rPr>
        <w:t>-</w:t>
      </w:r>
      <w:r w:rsidRPr="00905213">
        <w:rPr>
          <w:rFonts w:eastAsia="Times New Roman"/>
          <w:lang w:eastAsia="en-AU"/>
        </w:rPr>
        <w:t xml:space="preserve">curriculum priority in the Australian Curriculum and </w:t>
      </w:r>
      <w:r>
        <w:rPr>
          <w:rFonts w:eastAsia="Times New Roman"/>
          <w:lang w:eastAsia="en-AU"/>
        </w:rPr>
        <w:t xml:space="preserve">it is </w:t>
      </w:r>
      <w:r w:rsidRPr="00905213">
        <w:rPr>
          <w:rFonts w:eastAsia="Times New Roman"/>
          <w:lang w:eastAsia="en-AU"/>
        </w:rPr>
        <w:t>important for all students to be well</w:t>
      </w:r>
      <w:r>
        <w:rPr>
          <w:rFonts w:eastAsia="Times New Roman"/>
          <w:lang w:eastAsia="en-AU"/>
        </w:rPr>
        <w:t xml:space="preserve"> </w:t>
      </w:r>
      <w:r w:rsidRPr="00905213">
        <w:rPr>
          <w:rFonts w:eastAsia="Times New Roman"/>
          <w:lang w:eastAsia="en-AU"/>
        </w:rPr>
        <w:t>versed in</w:t>
      </w:r>
      <w:r>
        <w:rPr>
          <w:rFonts w:eastAsia="Times New Roman"/>
          <w:lang w:eastAsia="en-AU"/>
        </w:rPr>
        <w:t>.</w:t>
      </w:r>
      <w:r w:rsidRPr="00905213">
        <w:rPr>
          <w:rFonts w:eastAsia="Times New Roman"/>
          <w:lang w:eastAsia="en-AU"/>
        </w:rPr>
        <w:t xml:space="preserve"> </w:t>
      </w:r>
      <w:r>
        <w:rPr>
          <w:rFonts w:eastAsia="Times New Roman"/>
          <w:lang w:eastAsia="en-AU"/>
        </w:rPr>
        <w:t>However,</w:t>
      </w:r>
      <w:r w:rsidRPr="00905213">
        <w:rPr>
          <w:rFonts w:eastAsia="Times New Roman"/>
          <w:lang w:eastAsia="en-AU"/>
        </w:rPr>
        <w:t xml:space="preserve"> there are shortfalls in the understanding and confidence of educators when it comes to these key topics. The Australian Teachers’ Survey 2023 found that over half (51 per cent) of teachers aged 35 years and over felt unprepared to deal with First Nations histories and culture and student diversity (another priority area), compared with 32</w:t>
      </w:r>
      <w:r>
        <w:rPr>
          <w:rFonts w:eastAsia="Times New Roman"/>
          <w:lang w:eastAsia="en-AU"/>
        </w:rPr>
        <w:t> </w:t>
      </w:r>
      <w:r w:rsidRPr="00905213">
        <w:rPr>
          <w:rFonts w:eastAsia="Times New Roman"/>
          <w:lang w:eastAsia="en-AU"/>
        </w:rPr>
        <w:t>per cent of teachers aged 18 to 34 years old who felt unprepared.</w:t>
      </w:r>
      <w:r w:rsidRPr="00905213">
        <w:rPr>
          <w:rFonts w:eastAsia="Times New Roman"/>
          <w:vertAlign w:val="superscript"/>
          <w:lang w:eastAsia="en-AU"/>
        </w:rPr>
        <w:endnoteReference w:id="274"/>
      </w:r>
      <w:r w:rsidRPr="00905213">
        <w:rPr>
          <w:rFonts w:eastAsia="Times New Roman"/>
          <w:lang w:eastAsia="en-AU"/>
        </w:rPr>
        <w:t xml:space="preserve"> This may indicate that recent graduates have received more comprehensive training in teaching these priority areas to all students. Embedding First Nations staff into the design and </w:t>
      </w:r>
      <w:r>
        <w:rPr>
          <w:rFonts w:eastAsia="Times New Roman"/>
          <w:lang w:eastAsia="en-AU"/>
        </w:rPr>
        <w:t>teaching</w:t>
      </w:r>
      <w:r w:rsidRPr="00905213">
        <w:rPr>
          <w:rFonts w:eastAsia="Times New Roman"/>
          <w:lang w:eastAsia="en-AU"/>
        </w:rPr>
        <w:t xml:space="preserve"> of curriculum is critical to improvement in this area </w:t>
      </w:r>
      <w:r w:rsidRPr="00905213">
        <w:t xml:space="preserve">(see Case Study </w:t>
      </w:r>
      <w:r>
        <w:t>11</w:t>
      </w:r>
      <w:r w:rsidRPr="00905213">
        <w:t>).</w:t>
      </w:r>
    </w:p>
    <w:p w14:paraId="7CACCDEF" w14:textId="77777777" w:rsidR="00C13F18" w:rsidRDefault="00C13F18" w:rsidP="00BB708D">
      <w:pPr>
        <w:pStyle w:val="Heading5"/>
      </w:pPr>
      <w:r w:rsidRPr="00905213">
        <w:t>A First Nations Education Policy, developed in partnership, would bring governments and communities together to improve education for First Nations students</w:t>
      </w:r>
    </w:p>
    <w:p w14:paraId="0C65435D" w14:textId="4ACDB30C" w:rsidR="00C13F18" w:rsidRDefault="00C13F18" w:rsidP="00BB708D">
      <w:r w:rsidRPr="00A30845">
        <w:t>First Nations students flourish when they are in school environments that celebrate the strengths of their cultures and communities and empower them to develop the skills, confidence and aspiration needed in their school and post</w:t>
      </w:r>
      <w:r w:rsidRPr="00A30845">
        <w:noBreakHyphen/>
        <w:t>school life.</w:t>
      </w:r>
      <w:r w:rsidRPr="00A30845">
        <w:rPr>
          <w:vertAlign w:val="superscript"/>
        </w:rPr>
        <w:endnoteReference w:id="275"/>
      </w:r>
      <w:r w:rsidRPr="00A30845">
        <w:t xml:space="preserve"> Despite the broad recognition of the importance of culturally responsive curriculum and pedagogical approaches, systemic reform has been difficult to achieve</w:t>
      </w:r>
      <w:r w:rsidRPr="00905213">
        <w:t>.</w:t>
      </w:r>
    </w:p>
    <w:p w14:paraId="23D5EBE0" w14:textId="505AB990" w:rsidR="00C13F18" w:rsidRPr="00905213" w:rsidRDefault="00C13F18" w:rsidP="00BB708D">
      <w:r w:rsidRPr="00A30845">
        <w:t>The Panel acknowledges the work of First Nations peoples to develop and influence education policies, including in line with the Closing the Gap Agreement, and the shared frustration that more progress has not been made to improve service delivery and the experience of First Nations students in schools and systems</w:t>
      </w:r>
      <w:r w:rsidRPr="00905213">
        <w:t>.</w:t>
      </w:r>
      <w:r w:rsidRPr="00905213">
        <w:rPr>
          <w:vertAlign w:val="superscript"/>
        </w:rPr>
        <w:endnoteReference w:id="276"/>
      </w:r>
      <w:r w:rsidRPr="00905213">
        <w:t xml:space="preserve"> The Indigenous Education Consultative Meeting noted in </w:t>
      </w:r>
      <w:r>
        <w:t>its</w:t>
      </w:r>
      <w:r w:rsidRPr="00905213">
        <w:t xml:space="preserve"> submission that many of the long</w:t>
      </w:r>
      <w:r>
        <w:t>-</w:t>
      </w:r>
      <w:r w:rsidRPr="00905213">
        <w:t>term goals of First Nations people</w:t>
      </w:r>
      <w:r>
        <w:t>s</w:t>
      </w:r>
      <w:r w:rsidRPr="00905213">
        <w:t xml:space="preserve"> in the 1989 National Aboriginal and Torres Strait Islander Education Policy (AEP) are yet to be achieved. </w:t>
      </w:r>
      <w:r w:rsidRPr="00A30845">
        <w:t>These goals and lessons learned from past policies and action plans, including the 1989 AEP and the 2015 National Aboriginal and Torres Strait Islander Education Strategy, should be considered when developing a new First Nations Education Policy.</w:t>
      </w:r>
    </w:p>
    <w:tbl>
      <w:tblPr>
        <w:tblStyle w:val="GridTable4-Accent4"/>
        <w:tblW w:w="9026" w:type="dxa"/>
        <w:tblLook w:val="0400" w:firstRow="0" w:lastRow="0" w:firstColumn="0" w:lastColumn="0" w:noHBand="0" w:noVBand="1"/>
      </w:tblPr>
      <w:tblGrid>
        <w:gridCol w:w="9026"/>
      </w:tblGrid>
      <w:tr w:rsidR="00C13F18" w14:paraId="204DCB23"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60C6C6D7" w14:textId="77777777" w:rsidR="00C13F18" w:rsidRPr="007F72CD" w:rsidRDefault="00C13F18">
            <w:pPr>
              <w:spacing w:after="160"/>
              <w:jc w:val="center"/>
              <w:rPr>
                <w:b/>
                <w:color w:val="000000" w:themeColor="text1"/>
                <w:u w:val="single"/>
              </w:rPr>
            </w:pPr>
            <w:r w:rsidRPr="007F72CD">
              <w:rPr>
                <w:b/>
                <w:color w:val="000000" w:themeColor="text1"/>
                <w:u w:val="single"/>
              </w:rPr>
              <w:lastRenderedPageBreak/>
              <w:t>Case Study 11: Culturally responsive teaching improves engagement</w:t>
            </w:r>
          </w:p>
          <w:p w14:paraId="44C71779" w14:textId="02BA2F42" w:rsidR="00C13F18" w:rsidRDefault="00C13F18">
            <w:pPr>
              <w:spacing w:after="160"/>
              <w:rPr>
                <w:b/>
                <w:color w:val="000000" w:themeColor="text1"/>
              </w:rPr>
            </w:pPr>
            <w:r w:rsidRPr="009365D4">
              <w:rPr>
                <w:color w:val="000000" w:themeColor="text1"/>
              </w:rPr>
              <w:t xml:space="preserve">At </w:t>
            </w:r>
            <w:r>
              <w:rPr>
                <w:color w:val="000000" w:themeColor="text1"/>
              </w:rPr>
              <w:t>a</w:t>
            </w:r>
            <w:r w:rsidRPr="009365D4">
              <w:rPr>
                <w:color w:val="000000" w:themeColor="text1"/>
              </w:rPr>
              <w:t xml:space="preserve"> </w:t>
            </w:r>
            <w:r w:rsidR="00C267D0">
              <w:rPr>
                <w:color w:val="000000" w:themeColor="text1"/>
              </w:rPr>
              <w:t xml:space="preserve">remote </w:t>
            </w:r>
            <w:r w:rsidR="000B4822">
              <w:rPr>
                <w:color w:val="000000" w:themeColor="text1"/>
              </w:rPr>
              <w:t xml:space="preserve">government </w:t>
            </w:r>
            <w:r w:rsidR="00DF56C4">
              <w:rPr>
                <w:color w:val="000000" w:themeColor="text1"/>
              </w:rPr>
              <w:t>F-12</w:t>
            </w:r>
            <w:r w:rsidRPr="009365D4">
              <w:rPr>
                <w:color w:val="000000" w:themeColor="text1"/>
              </w:rPr>
              <w:t xml:space="preserve"> school, teachers work collaboratively with First Nations educators from the local community, both in the classroom and as part of the school leadership, to </w:t>
            </w:r>
            <w:r>
              <w:rPr>
                <w:color w:val="000000" w:themeColor="text1"/>
              </w:rPr>
              <w:t xml:space="preserve">teach </w:t>
            </w:r>
            <w:r w:rsidRPr="009365D4">
              <w:rPr>
                <w:color w:val="000000" w:themeColor="text1"/>
              </w:rPr>
              <w:t>a culturally relevant curriculum to the students they serve. First Nations educators have a key role in the classroom and in leadership, working in partnership to support students with language and learning engagement.</w:t>
            </w:r>
          </w:p>
          <w:p w14:paraId="24DC4FFB" w14:textId="77777777" w:rsidR="00C13F18" w:rsidRPr="00667F93" w:rsidRDefault="00C13F18">
            <w:pPr>
              <w:spacing w:after="160"/>
              <w:rPr>
                <w:b/>
                <w:color w:val="000000" w:themeColor="text1"/>
              </w:rPr>
            </w:pPr>
            <w:r w:rsidRPr="009365D4">
              <w:rPr>
                <w:color w:val="000000" w:themeColor="text1"/>
              </w:rPr>
              <w:t xml:space="preserve">The school library program engages students </w:t>
            </w:r>
            <w:r>
              <w:rPr>
                <w:color w:val="000000" w:themeColor="text1"/>
              </w:rPr>
              <w:t>through</w:t>
            </w:r>
            <w:r w:rsidRPr="009365D4">
              <w:rPr>
                <w:color w:val="000000" w:themeColor="text1"/>
              </w:rPr>
              <w:t xml:space="preserve"> meaningful texts that reflect their backgrounds. The resources </w:t>
            </w:r>
            <w:r w:rsidRPr="00667F93">
              <w:rPr>
                <w:color w:val="000000" w:themeColor="text1"/>
              </w:rPr>
              <w:t>include Solutions for People Experiencing Learning Difficulties (SPELD) decodable readers that feature local topics and pictures of the school and surrounding communities. Library sessions include local First Nations stories, which support students to develop reading and writing skills in a meaningful context. The school uses a data wall to track the students’ literacy achievement progress, supporting teachers to make judgements about future learning needs.</w:t>
            </w:r>
          </w:p>
          <w:p w14:paraId="32F50D8D" w14:textId="77777777" w:rsidR="00C13F18" w:rsidRDefault="00C13F18">
            <w:pPr>
              <w:spacing w:after="160"/>
              <w:rPr>
                <w:b/>
                <w:color w:val="000000" w:themeColor="text1"/>
              </w:rPr>
            </w:pPr>
            <w:r w:rsidRPr="00667F93">
              <w:rPr>
                <w:color w:val="000000" w:themeColor="text1"/>
              </w:rPr>
              <w:t>The school has also embedded a culturally responsive approach to the science curriculum using two-way learning. Regular on-Country learning</w:t>
            </w:r>
            <w:r w:rsidRPr="009365D4">
              <w:rPr>
                <w:color w:val="000000" w:themeColor="text1"/>
              </w:rPr>
              <w:t xml:space="preserve"> sessions are led by First Nations educators, which complement and enrich classroom-based science learning experiences. Students have the opportunity to learn about local places of significance and traditional knowledge about the land. Classroom teachers then amend lessons to build on these experiences.</w:t>
            </w:r>
          </w:p>
          <w:p w14:paraId="7E15AAFE" w14:textId="77777777" w:rsidR="00C13F18" w:rsidRPr="001620E9" w:rsidRDefault="00C13F18">
            <w:pPr>
              <w:spacing w:after="160"/>
              <w:rPr>
                <w:b/>
                <w:color w:val="000000" w:themeColor="text1"/>
              </w:rPr>
            </w:pPr>
            <w:r w:rsidRPr="009365D4">
              <w:rPr>
                <w:color w:val="000000" w:themeColor="text1"/>
              </w:rPr>
              <w:t>Teachers spoke to the Panel about how this was the most exciting day of the week for the students as they would get to leave the traditional school environment and learn about the language, culture and history of the local area.</w:t>
            </w:r>
          </w:p>
        </w:tc>
      </w:tr>
    </w:tbl>
    <w:p w14:paraId="6376B0BD" w14:textId="77777777" w:rsidR="00C13F18" w:rsidRDefault="00C13F18" w:rsidP="00BB708D"/>
    <w:p w14:paraId="21BF5E01" w14:textId="6DDC0A9D" w:rsidR="00C13F18" w:rsidRDefault="00C13F18" w:rsidP="003118EE">
      <w:pPr>
        <w:rPr>
          <w:i/>
          <w:color w:val="3D8CAD" w:themeColor="accent1"/>
          <w:sz w:val="24"/>
          <w:szCs w:val="24"/>
        </w:rPr>
      </w:pPr>
      <w:r w:rsidRPr="00A30845">
        <w:rPr>
          <w:color w:val="000000" w:themeColor="text1"/>
        </w:rPr>
        <w:t>Governments should work together in partnership with key First Nations education stakeholders, including education and community leaders, students and organisations such as the National Aboriginal and Torres Strait Islander Education Corporation (NATSIEC), NATSIPA, and the Coalition of Peaks as appropriate, to develop a national First Nations Education Policy</w:t>
      </w:r>
      <w:r w:rsidRPr="00905213">
        <w:t>. This aligns with the calls from the Indigenous Education Consultative Meeting and Reconciliation Australia in their submissions for partnerships with First Nations people</w:t>
      </w:r>
      <w:r>
        <w:t>s</w:t>
      </w:r>
      <w:r w:rsidRPr="00905213">
        <w:t xml:space="preserve"> which respect the right to self</w:t>
      </w:r>
      <w:r w:rsidRPr="00905213">
        <w:noBreakHyphen/>
        <w:t>determination. Including NATSIEC</w:t>
      </w:r>
      <w:r>
        <w:t>,</w:t>
      </w:r>
      <w:r w:rsidRPr="00905213" w:rsidDel="00DD2B3D">
        <w:t xml:space="preserve"> </w:t>
      </w:r>
      <w:r w:rsidRPr="00905213">
        <w:t xml:space="preserve">NATSIPA, </w:t>
      </w:r>
      <w:r>
        <w:rPr>
          <w:color w:val="000000" w:themeColor="text1"/>
        </w:rPr>
        <w:t>and the Coalition of Peaks,</w:t>
      </w:r>
      <w:r w:rsidRPr="00905213">
        <w:t xml:space="preserve"> among other key First Nations representatives, </w:t>
      </w:r>
      <w:r>
        <w:t xml:space="preserve">will </w:t>
      </w:r>
      <w:r w:rsidRPr="00905213">
        <w:t xml:space="preserve">ensure </w:t>
      </w:r>
      <w:r w:rsidRPr="00543502">
        <w:t xml:space="preserve">the </w:t>
      </w:r>
      <w:r w:rsidRPr="00AD710A">
        <w:rPr>
          <w:color w:val="000000" w:themeColor="text1"/>
        </w:rPr>
        <w:t xml:space="preserve">First Nations Education </w:t>
      </w:r>
      <w:r w:rsidRPr="00543502">
        <w:t>Policy</w:t>
      </w:r>
      <w:r w:rsidRPr="00905213">
        <w:t xml:space="preserve"> </w:t>
      </w:r>
      <w:r>
        <w:t>is</w:t>
      </w:r>
      <w:r w:rsidRPr="00905213">
        <w:t xml:space="preserve"> informed by the peak body on lifelong learning for First Nations peoples and</w:t>
      </w:r>
      <w:r>
        <w:t xml:space="preserve"> by</w:t>
      </w:r>
      <w:r w:rsidRPr="00905213">
        <w:t xml:space="preserve"> representatives of First Nations school leaders and teachers.</w:t>
      </w:r>
      <w:r w:rsidR="00320993">
        <w:rPr>
          <w:noProof/>
        </w:rPr>
        <w:t xml:space="preserve"> </w:t>
      </w:r>
    </w:p>
    <w:p w14:paraId="45861857" w14:textId="79F29D01" w:rsidR="00C13F18" w:rsidRDefault="00C13F18" w:rsidP="00BB708D">
      <w:r>
        <w:t xml:space="preserve">In developing the </w:t>
      </w:r>
      <w:r w:rsidRPr="00905213">
        <w:t>First Nations Education Policy</w:t>
      </w:r>
      <w:r>
        <w:t xml:space="preserve">, consideration should be given to building in an evaluation framework that will allow governments and system stakeholders to assess the impact of the policy on First Nations student outcomes. </w:t>
      </w:r>
      <w:r w:rsidRPr="00A87A74">
        <w:t xml:space="preserve">Findings should be shared across jurisdictions and systems to support effective and consistent implementation of </w:t>
      </w:r>
      <w:r>
        <w:t>the policy</w:t>
      </w:r>
      <w:r w:rsidRPr="00A87A74">
        <w:t>.</w:t>
      </w:r>
      <w:r>
        <w:t xml:space="preserve"> Consideration should also be given to ensuring the policy can be adapted by educators and school leaders to suit local needs and contexts. </w:t>
      </w:r>
    </w:p>
    <w:p w14:paraId="4460A27D" w14:textId="5C397C9C" w:rsidR="00C13F18" w:rsidRDefault="00C13F18" w:rsidP="00BB708D">
      <w:r w:rsidRPr="00A30845">
        <w:t>The First Nations Education Policy should include consideration of culturally responsive pedagogies which embrace First Nations ways of learning and support educators to adapt the curriculum in culturally responsive ways</w:t>
      </w:r>
      <w:r w:rsidRPr="00905213">
        <w:t>.</w:t>
      </w:r>
      <w:r w:rsidRPr="00905213">
        <w:rPr>
          <w:vertAlign w:val="superscript"/>
        </w:rPr>
        <w:endnoteReference w:id="277"/>
      </w:r>
      <w:r w:rsidRPr="00905213">
        <w:t xml:space="preserve"> This aligns with commitments by governments to support First Nations cultures and </w:t>
      </w:r>
      <w:r>
        <w:t xml:space="preserve">to </w:t>
      </w:r>
      <w:r w:rsidRPr="00905213">
        <w:t>embed and practi</w:t>
      </w:r>
      <w:r>
        <w:t>s</w:t>
      </w:r>
      <w:r w:rsidRPr="00905213">
        <w:t>e meaningful cultural safety, recognising First Nation peoples</w:t>
      </w:r>
      <w:r>
        <w:t>’</w:t>
      </w:r>
      <w:r w:rsidRPr="00905213">
        <w:t xml:space="preserve"> strength in their identity under the Closing the Gap Agreement. </w:t>
      </w:r>
      <w:r w:rsidRPr="00A30845">
        <w:t xml:space="preserve">There is also an opportunity to connect the First Nations Education Policy to the First Nations Teachers’ Strategy being developed </w:t>
      </w:r>
      <w:r w:rsidRPr="00A30845">
        <w:lastRenderedPageBreak/>
        <w:t>under the National Teacher Workforce Action Plan (NTWAP), and the Closing the Gap Agreement</w:t>
      </w:r>
      <w:r>
        <w:t>.</w:t>
      </w:r>
      <w:r w:rsidRPr="00905213">
        <w:t xml:space="preserve"> </w:t>
      </w:r>
      <w:r>
        <w:t>T</w:t>
      </w:r>
      <w:r w:rsidRPr="00905213">
        <w:t>his work would be supported by greater representation from First Nations teachers in the teaching workforce.</w:t>
      </w:r>
    </w:p>
    <w:p w14:paraId="527CC7E3" w14:textId="77777777" w:rsidR="00C13F18" w:rsidRDefault="00C13F18" w:rsidP="00BB708D">
      <w:r w:rsidRPr="00A30845">
        <w:t>The First Nations Education Policy should also include approaches to build the cultural capability of educators and school leaders to ensure that all First Nations students are taught in a safe environment with high levels of engagement, belonging and expectation</w:t>
      </w:r>
      <w:r w:rsidRPr="00905213">
        <w:t>. All non-First Nations educators should have the tools to teach in a culturally respectful and culturally appropriate manner, including strengths-based approaches</w:t>
      </w:r>
      <w:r>
        <w:t>,</w:t>
      </w:r>
      <w:r w:rsidRPr="00905213">
        <w:t xml:space="preserve"> and </w:t>
      </w:r>
      <w:r>
        <w:t>to</w:t>
      </w:r>
      <w:r w:rsidRPr="00905213">
        <w:t xml:space="preserve"> build high</w:t>
      </w:r>
      <w:r>
        <w:t>-</w:t>
      </w:r>
      <w:r w:rsidRPr="00905213">
        <w:t>expectation relationships with students and communities.</w:t>
      </w:r>
      <w:r w:rsidRPr="00905213">
        <w:rPr>
          <w:vertAlign w:val="superscript"/>
        </w:rPr>
        <w:endnoteReference w:id="278"/>
      </w:r>
      <w:r w:rsidRPr="00905213">
        <w:t xml:space="preserve"> </w:t>
      </w:r>
      <w:r>
        <w:t>To develop these tools, all educators should have access to</w:t>
      </w:r>
      <w:r w:rsidRPr="00905213">
        <w:t>:</w:t>
      </w:r>
    </w:p>
    <w:p w14:paraId="180D2975" w14:textId="77777777" w:rsidR="00C13F18" w:rsidRDefault="00C13F18" w:rsidP="00FA4F9F">
      <w:pPr>
        <w:numPr>
          <w:ilvl w:val="0"/>
          <w:numId w:val="14"/>
        </w:numPr>
        <w:contextualSpacing/>
      </w:pPr>
      <w:r w:rsidRPr="00905213">
        <w:t xml:space="preserve">professional development that builds the </w:t>
      </w:r>
      <w:r>
        <w:t>culturally responsive teaching</w:t>
      </w:r>
      <w:r w:rsidRPr="00905213">
        <w:t xml:space="preserve"> capability of </w:t>
      </w:r>
      <w:r>
        <w:t>all</w:t>
      </w:r>
      <w:r w:rsidRPr="00905213">
        <w:t>-service teachers and an awareness of trauma</w:t>
      </w:r>
      <w:r>
        <w:t>-</w:t>
      </w:r>
      <w:r w:rsidRPr="00905213">
        <w:t xml:space="preserve">informed practices, building on current work to improve access to high-quality First Nations cultural responsiveness resources under the NTWAP and </w:t>
      </w:r>
      <w:r w:rsidRPr="1D8654F9">
        <w:rPr>
          <w:i/>
          <w:iCs/>
        </w:rPr>
        <w:t xml:space="preserve">Strong </w:t>
      </w:r>
      <w:r w:rsidRPr="1D8654F9" w:rsidDel="00C609E6">
        <w:rPr>
          <w:i/>
          <w:iCs/>
        </w:rPr>
        <w:t>B</w:t>
      </w:r>
      <w:r w:rsidRPr="1D8654F9">
        <w:rPr>
          <w:i/>
          <w:iCs/>
        </w:rPr>
        <w:t>eginnings</w:t>
      </w:r>
      <w:r w:rsidRPr="00905213">
        <w:rPr>
          <w:vertAlign w:val="superscript"/>
        </w:rPr>
        <w:endnoteReference w:id="279"/>
      </w:r>
    </w:p>
    <w:p w14:paraId="4BFC26C0" w14:textId="77777777" w:rsidR="00C13F18" w:rsidRDefault="00C13F18" w:rsidP="00FA4F9F">
      <w:pPr>
        <w:numPr>
          <w:ilvl w:val="0"/>
          <w:numId w:val="14"/>
        </w:numPr>
        <w:contextualSpacing/>
      </w:pPr>
      <w:r w:rsidRPr="00905213">
        <w:t>micro</w:t>
      </w:r>
      <w:r w:rsidRPr="00905213">
        <w:noBreakHyphen/>
        <w:t xml:space="preserve">credentials on cultural responsiveness </w:t>
      </w:r>
      <w:r>
        <w:t>that are</w:t>
      </w:r>
      <w:r w:rsidRPr="00905213">
        <w:t xml:space="preserve"> quality assured under the professional development accreditation framework outlined in Chapter 1</w:t>
      </w:r>
    </w:p>
    <w:p w14:paraId="236764E6" w14:textId="77777777" w:rsidR="00C13F18" w:rsidRDefault="00C13F18" w:rsidP="00FA4F9F">
      <w:pPr>
        <w:numPr>
          <w:ilvl w:val="0"/>
          <w:numId w:val="14"/>
        </w:numPr>
        <w:ind w:left="357" w:hanging="357"/>
      </w:pPr>
      <w:r w:rsidRPr="00905213">
        <w:rPr>
          <w:color w:val="000000"/>
          <w:lang w:eastAsia="en-AU"/>
        </w:rPr>
        <w:t>culturally responsive frameworks t</w:t>
      </w:r>
      <w:r>
        <w:rPr>
          <w:color w:val="000000"/>
          <w:lang w:eastAsia="en-AU"/>
        </w:rPr>
        <w:t>hat</w:t>
      </w:r>
      <w:r w:rsidRPr="00905213">
        <w:rPr>
          <w:color w:val="000000"/>
          <w:lang w:eastAsia="en-AU"/>
        </w:rPr>
        <w:t xml:space="preserve"> prepare educators for schools with high proportions of First Nations students prior to starting in the role. This work could draw on the Australian Institute for Teaching and School Leadership (AITSL) project on building a culturally responsive teaching workforce.</w:t>
      </w:r>
      <w:r w:rsidRPr="00905213">
        <w:rPr>
          <w:color w:val="000000"/>
          <w:vertAlign w:val="superscript"/>
          <w:lang w:eastAsia="en-AU"/>
        </w:rPr>
        <w:endnoteReference w:id="280"/>
      </w:r>
    </w:p>
    <w:p w14:paraId="50969A87" w14:textId="77777777" w:rsidR="00C13F18" w:rsidRDefault="00C13F18" w:rsidP="00BB708D">
      <w:r w:rsidRPr="00905213">
        <w:t xml:space="preserve">Improving cultural capability and accountability within schools for culturally safe environments will also support First Nations educators. In a 2021 </w:t>
      </w:r>
      <w:r w:rsidRPr="00543502">
        <w:t xml:space="preserve">NSW </w:t>
      </w:r>
      <w:r>
        <w:t xml:space="preserve">Department of </w:t>
      </w:r>
      <w:r w:rsidRPr="00543502">
        <w:t>Education</w:t>
      </w:r>
      <w:r w:rsidRPr="00905213">
        <w:t xml:space="preserve"> survey, 58 per cent of First Nations staff respondents reported that they had known of racism from a member of staff towards First Nations people</w:t>
      </w:r>
      <w:r>
        <w:t>s</w:t>
      </w:r>
      <w:r w:rsidRPr="00905213">
        <w:t xml:space="preserve"> in the previous year.</w:t>
      </w:r>
      <w:r w:rsidRPr="00905213">
        <w:rPr>
          <w:vertAlign w:val="superscript"/>
        </w:rPr>
        <w:endnoteReference w:id="281"/>
      </w:r>
      <w:r w:rsidRPr="00905213">
        <w:t xml:space="preserve"> Having a more inclusive environment with a zero</w:t>
      </w:r>
      <w:r w:rsidRPr="00905213">
        <w:noBreakHyphen/>
        <w:t>tolerance approach to racism may reduce First Nations teacher attrition.</w:t>
      </w:r>
      <w:r w:rsidRPr="00905213">
        <w:rPr>
          <w:vertAlign w:val="superscript"/>
        </w:rPr>
        <w:endnoteReference w:id="282"/>
      </w:r>
    </w:p>
    <w:p w14:paraId="3CB3181E" w14:textId="77777777" w:rsidR="00C13F18" w:rsidRDefault="00C13F18" w:rsidP="00BB708D">
      <w:r w:rsidRPr="00905213">
        <w:t xml:space="preserve">The Panel also recognises the workload pressures on First Nations staff, who often are called on to lead on school initiatives and build relationships with First Nations students and families in addition to their professional roles and </w:t>
      </w:r>
      <w:r>
        <w:t xml:space="preserve">the </w:t>
      </w:r>
      <w:r w:rsidRPr="00905213">
        <w:t>roles they may hold in their broader community.</w:t>
      </w:r>
      <w:r w:rsidRPr="00905213">
        <w:rPr>
          <w:vertAlign w:val="superscript"/>
        </w:rPr>
        <w:endnoteReference w:id="283"/>
      </w:r>
      <w:r w:rsidRPr="00905213">
        <w:t xml:space="preserve"> One aim of increasing the cultural capability and expectation that all educators build relationships with First Nations students and communities should be to reduce this pressure on First Nations staff.</w:t>
      </w:r>
    </w:p>
    <w:p w14:paraId="3DB10007" w14:textId="77777777" w:rsidR="00C13F18" w:rsidRPr="00905213" w:rsidRDefault="00C13F18" w:rsidP="00BB708D">
      <w:r w:rsidRPr="00905213">
        <w:t xml:space="preserve">Noting the issues canvassed above </w:t>
      </w:r>
      <w:r>
        <w:t>regarding</w:t>
      </w:r>
      <w:r w:rsidRPr="00905213">
        <w:t xml:space="preserve"> the need to improve the cultural appropriateness of assessment tools and</w:t>
      </w:r>
      <w:r>
        <w:t xml:space="preserve"> the need</w:t>
      </w:r>
      <w:r w:rsidRPr="00905213">
        <w:t xml:space="preserve"> to embed First Nations content into the curriculum, the First Nations Education Policy could prioritise these as projects.</w:t>
      </w:r>
    </w:p>
    <w:tbl>
      <w:tblPr>
        <w:tblStyle w:val="GridTable6Colorful-Accent1"/>
        <w:tblW w:w="9026" w:type="dxa"/>
        <w:tblLook w:val="0400" w:firstRow="0" w:lastRow="0" w:firstColumn="0" w:lastColumn="0" w:noHBand="0" w:noVBand="1"/>
      </w:tblPr>
      <w:tblGrid>
        <w:gridCol w:w="9026"/>
      </w:tblGrid>
      <w:tr w:rsidR="00C13F18" w14:paraId="26D4D843"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A5AF12C" w14:textId="77777777" w:rsidR="00C13F18" w:rsidRPr="00E67523" w:rsidRDefault="00C13F18">
            <w:pPr>
              <w:jc w:val="center"/>
              <w:rPr>
                <w:b/>
                <w:color w:val="000000" w:themeColor="text1"/>
                <w:u w:val="single"/>
              </w:rPr>
            </w:pPr>
            <w:r w:rsidRPr="007F72CD">
              <w:rPr>
                <w:b/>
                <w:color w:val="000000" w:themeColor="text1"/>
                <w:u w:val="single"/>
              </w:rPr>
              <w:t>RECOMMENDATION 2C</w:t>
            </w:r>
          </w:p>
          <w:p w14:paraId="1DE2FCA7" w14:textId="0F1C16C1" w:rsidR="00C13F18" w:rsidRPr="00CD5FE2" w:rsidRDefault="00C13F18">
            <w:pPr>
              <w:rPr>
                <w:b/>
                <w:color w:val="000000"/>
                <w:lang w:eastAsia="en-AU"/>
              </w:rPr>
            </w:pPr>
            <w:r w:rsidRPr="00CD5FE2">
              <w:rPr>
                <w:color w:val="000000"/>
                <w:lang w:eastAsia="en-AU"/>
              </w:rPr>
              <w:t>The Panel recommends that governments work together in partnership with key First Nations education stakeholders, including education and community leaders, students and organisations such as the National Aboriginal and Torres Strait Islander Education Corporation</w:t>
            </w:r>
            <w:r>
              <w:rPr>
                <w:color w:val="000000"/>
                <w:lang w:eastAsia="en-AU"/>
              </w:rPr>
              <w:t>,</w:t>
            </w:r>
            <w:r w:rsidRPr="00CD5FE2">
              <w:rPr>
                <w:color w:val="000000"/>
                <w:lang w:eastAsia="en-AU"/>
              </w:rPr>
              <w:t xml:space="preserve"> the National Aboriginal and Torres Strait Islander Principals Association, </w:t>
            </w:r>
            <w:r w:rsidRPr="00FA5D75">
              <w:rPr>
                <w:color w:val="000000" w:themeColor="text1"/>
              </w:rPr>
              <w:t>and the Coalition of Peaks</w:t>
            </w:r>
            <w:r>
              <w:rPr>
                <w:color w:val="000000" w:themeColor="text1"/>
              </w:rPr>
              <w:t xml:space="preserve"> as appropriate</w:t>
            </w:r>
            <w:r w:rsidRPr="00D454DC">
              <w:rPr>
                <w:color w:val="000000" w:themeColor="text1"/>
              </w:rPr>
              <w:t>,</w:t>
            </w:r>
            <w:r w:rsidRPr="00D454DC">
              <w:rPr>
                <w:color w:val="000000"/>
                <w:lang w:eastAsia="en-AU"/>
              </w:rPr>
              <w:t xml:space="preserve"> </w:t>
            </w:r>
            <w:r w:rsidRPr="00CD5FE2">
              <w:rPr>
                <w:color w:val="000000"/>
                <w:lang w:eastAsia="en-AU"/>
              </w:rPr>
              <w:t>to develop a national First Nations Education Policy b</w:t>
            </w:r>
            <w:r>
              <w:rPr>
                <w:color w:val="000000"/>
                <w:lang w:eastAsia="en-AU"/>
              </w:rPr>
              <w:t>efore</w:t>
            </w:r>
            <w:r w:rsidRPr="00CD5FE2">
              <w:rPr>
                <w:color w:val="000000"/>
                <w:lang w:eastAsia="en-AU"/>
              </w:rPr>
              <w:t xml:space="preserve"> the end of 2026, which should include:</w:t>
            </w:r>
          </w:p>
          <w:p w14:paraId="28035A14" w14:textId="1BD54919" w:rsidR="00C13F18" w:rsidRPr="00CD5FE2" w:rsidRDefault="00C13F18" w:rsidP="00FA4F9F">
            <w:pPr>
              <w:pStyle w:val="ListParagraph"/>
              <w:numPr>
                <w:ilvl w:val="0"/>
                <w:numId w:val="13"/>
              </w:numPr>
              <w:spacing w:after="160"/>
              <w:rPr>
                <w:b/>
                <w:color w:val="000000"/>
              </w:rPr>
            </w:pPr>
            <w:r w:rsidRPr="00CD5FE2">
              <w:rPr>
                <w:color w:val="000000"/>
                <w:lang w:eastAsia="en-AU"/>
              </w:rPr>
              <w:lastRenderedPageBreak/>
              <w:t>implementing evidence-based approaches to build the cultural responsiveness of all teaching staff and inform the design of curriculum, projects and language resources in collaboration with communities</w:t>
            </w:r>
            <w:r w:rsidR="00E16B7D">
              <w:rPr>
                <w:color w:val="000000"/>
                <w:lang w:eastAsia="en-AU"/>
              </w:rPr>
              <w:t xml:space="preserve"> </w:t>
            </w:r>
            <w:r w:rsidR="00E16B7D" w:rsidRPr="00CE0476">
              <w:rPr>
                <w:color w:val="000000"/>
                <w:lang w:eastAsia="en-AU"/>
              </w:rPr>
              <w:t>and an evaluation of the effectiveness of the policy</w:t>
            </w:r>
          </w:p>
          <w:p w14:paraId="23A368B7" w14:textId="77777777" w:rsidR="00C13F18" w:rsidRPr="00CD5FE2" w:rsidRDefault="00C13F18" w:rsidP="00FA4F9F">
            <w:pPr>
              <w:pStyle w:val="ListParagraph"/>
              <w:numPr>
                <w:ilvl w:val="0"/>
                <w:numId w:val="13"/>
              </w:numPr>
              <w:spacing w:after="160"/>
              <w:rPr>
                <w:b/>
                <w:color w:val="000000"/>
              </w:rPr>
            </w:pPr>
            <w:r w:rsidRPr="00CD5FE2">
              <w:rPr>
                <w:color w:val="000000"/>
                <w:lang w:eastAsia="en-AU"/>
              </w:rPr>
              <w:t>building culturally responsive frameworks to prepare teachers for schools with high proportions of First Nations students</w:t>
            </w:r>
          </w:p>
          <w:p w14:paraId="4EF4F7D7" w14:textId="77777777" w:rsidR="00C13F18" w:rsidRPr="00CA3C00" w:rsidRDefault="00C13F18" w:rsidP="00FA4F9F">
            <w:pPr>
              <w:pStyle w:val="ListParagraph"/>
              <w:numPr>
                <w:ilvl w:val="0"/>
                <w:numId w:val="13"/>
              </w:numPr>
              <w:spacing w:after="160"/>
              <w:rPr>
                <w:b/>
                <w:color w:val="000000" w:themeColor="text1"/>
              </w:rPr>
            </w:pPr>
            <w:r w:rsidRPr="00CD5FE2">
              <w:rPr>
                <w:color w:val="000000"/>
                <w:lang w:eastAsia="en-AU"/>
              </w:rPr>
              <w:t xml:space="preserve">developing culturally appropriate </w:t>
            </w:r>
            <w:r w:rsidRPr="0059503B">
              <w:rPr>
                <w:color w:val="000000"/>
                <w:lang w:eastAsia="en-AU"/>
              </w:rPr>
              <w:t>assessments and assessment tools</w:t>
            </w:r>
            <w:r w:rsidRPr="00CD5FE2">
              <w:rPr>
                <w:color w:val="000000"/>
                <w:lang w:eastAsia="en-AU"/>
              </w:rPr>
              <w:t>.</w:t>
            </w:r>
          </w:p>
        </w:tc>
      </w:tr>
    </w:tbl>
    <w:p w14:paraId="4E793E0F" w14:textId="77777777" w:rsidR="00C13F18" w:rsidRDefault="00C13F18" w:rsidP="00BB708D"/>
    <w:p w14:paraId="1C4E9660" w14:textId="4EDE5A0C" w:rsidR="00C13F18" w:rsidRDefault="00C13F18" w:rsidP="00BB708D">
      <w:pPr>
        <w:rPr>
          <w:color w:val="000000" w:themeColor="text1"/>
        </w:rPr>
      </w:pPr>
      <w:r>
        <w:t xml:space="preserve">There are a growing number of First Nations school models that prioritise learning that is culturally responsive for First Nations students. First Nations led models of schooling provide an opportunity to build the community-controlled sector, which is the focus of </w:t>
      </w:r>
      <w:r w:rsidRPr="1D8654F9">
        <w:rPr>
          <w:color w:val="000000" w:themeColor="text1"/>
        </w:rPr>
        <w:t>Priority Reform 2 of the Closing the Gap Agreement. The Panel’s view is that this could be an area for further research and that a better understanding of what works in these models may support improved education for First Nations students in mainstream schools too</w:t>
      </w:r>
      <w:r w:rsidR="0073680A">
        <w:rPr>
          <w:color w:val="000000" w:themeColor="text1"/>
        </w:rPr>
        <w:t xml:space="preserve">, including for </w:t>
      </w:r>
      <w:r w:rsidR="00CA4B99">
        <w:rPr>
          <w:color w:val="000000" w:themeColor="text1"/>
        </w:rPr>
        <w:t xml:space="preserve">schools with </w:t>
      </w:r>
      <w:r w:rsidR="0073680A">
        <w:rPr>
          <w:color w:val="000000" w:themeColor="text1"/>
        </w:rPr>
        <w:t>bicultural</w:t>
      </w:r>
      <w:r w:rsidR="00CA4B99">
        <w:rPr>
          <w:color w:val="000000" w:themeColor="text1"/>
        </w:rPr>
        <w:t>/</w:t>
      </w:r>
      <w:r w:rsidR="0073680A">
        <w:rPr>
          <w:color w:val="000000" w:themeColor="text1"/>
        </w:rPr>
        <w:t xml:space="preserve">bilingual </w:t>
      </w:r>
      <w:r w:rsidR="00CA4B99">
        <w:rPr>
          <w:color w:val="000000" w:themeColor="text1"/>
        </w:rPr>
        <w:t>settings</w:t>
      </w:r>
      <w:r w:rsidRPr="1D8654F9">
        <w:rPr>
          <w:color w:val="000000" w:themeColor="text1"/>
        </w:rPr>
        <w:t>.</w:t>
      </w:r>
    </w:p>
    <w:tbl>
      <w:tblPr>
        <w:tblStyle w:val="GridTable4-Accent3"/>
        <w:tblW w:w="9026" w:type="dxa"/>
        <w:tblLook w:val="0400" w:firstRow="0" w:lastRow="0" w:firstColumn="0" w:lastColumn="0" w:noHBand="0" w:noVBand="1"/>
      </w:tblPr>
      <w:tblGrid>
        <w:gridCol w:w="9026"/>
      </w:tblGrid>
      <w:tr w:rsidR="00C13F18" w:rsidRPr="005C191C" w14:paraId="09ACDFEB"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0DEB9AF3" w14:textId="77777777" w:rsidR="00C13F18" w:rsidRPr="007F72CD" w:rsidRDefault="00C13F18">
            <w:pPr>
              <w:spacing w:after="160"/>
              <w:jc w:val="center"/>
              <w:rPr>
                <w:b/>
                <w:color w:val="000000" w:themeColor="text1"/>
                <w:u w:val="single"/>
              </w:rPr>
            </w:pPr>
            <w:r w:rsidRPr="007F72CD">
              <w:rPr>
                <w:b/>
                <w:color w:val="000000" w:themeColor="text1"/>
                <w:u w:val="single"/>
              </w:rPr>
              <w:t>FINDING 9</w:t>
            </w:r>
          </w:p>
          <w:p w14:paraId="22A406FD" w14:textId="2D901D2D" w:rsidR="00C13F18" w:rsidRPr="005C191C" w:rsidRDefault="00C13F18">
            <w:pPr>
              <w:spacing w:after="160"/>
              <w:rPr>
                <w:b/>
                <w:color w:val="000000" w:themeColor="text1"/>
              </w:rPr>
            </w:pPr>
            <w:r w:rsidRPr="1D8654F9">
              <w:rPr>
                <w:color w:val="000000" w:themeColor="text1"/>
              </w:rPr>
              <w:t xml:space="preserve">Governments should consider further research to explore the operation and impact </w:t>
            </w:r>
            <w:r w:rsidR="00817EAE" w:rsidRPr="1D8654F9">
              <w:rPr>
                <w:color w:val="000000" w:themeColor="text1"/>
              </w:rPr>
              <w:t>of First</w:t>
            </w:r>
            <w:r w:rsidRPr="1D8654F9">
              <w:rPr>
                <w:color w:val="000000" w:themeColor="text1"/>
              </w:rPr>
              <w:t xml:space="preserve"> Nations school models in place and the interactions with building the First Nations community-controlled sector under Priority Reform 2 of the Closing the Gap Agreement. </w:t>
            </w:r>
          </w:p>
        </w:tc>
      </w:tr>
    </w:tbl>
    <w:p w14:paraId="48170334" w14:textId="77777777" w:rsidR="00C13F18" w:rsidRDefault="00C13F18" w:rsidP="00BB708D">
      <w:pPr>
        <w:spacing w:after="0" w:line="240" w:lineRule="auto"/>
      </w:pPr>
    </w:p>
    <w:p w14:paraId="35E2AAA6" w14:textId="77777777" w:rsidR="00C13F18" w:rsidRDefault="00C13F18" w:rsidP="00BB708D">
      <w:pPr>
        <w:pStyle w:val="Heading5"/>
        <w:rPr>
          <w:rFonts w:eastAsia="Times New Roman"/>
          <w:b w:val="0"/>
          <w:lang w:eastAsia="en-AU"/>
        </w:rPr>
      </w:pPr>
      <w:r w:rsidRPr="00905213">
        <w:rPr>
          <w:lang w:eastAsia="en-AU"/>
        </w:rPr>
        <w:t xml:space="preserve">Access to secondary schools for First Nations students in remote communities and adequate resourcing for boarding </w:t>
      </w:r>
      <w:r w:rsidRPr="00274BA6">
        <w:rPr>
          <w:lang w:eastAsia="en-AU"/>
        </w:rPr>
        <w:t>remains</w:t>
      </w:r>
      <w:r w:rsidRPr="00905213">
        <w:rPr>
          <w:lang w:eastAsia="en-AU"/>
        </w:rPr>
        <w:t xml:space="preserve"> challenging</w:t>
      </w:r>
    </w:p>
    <w:p w14:paraId="53B96417" w14:textId="77777777" w:rsidR="00C13F18" w:rsidRDefault="00C13F18" w:rsidP="00BB708D">
      <w:pPr>
        <w:rPr>
          <w:rFonts w:eastAsia="Times New Roman"/>
          <w:lang w:eastAsia="en-AU"/>
        </w:rPr>
      </w:pPr>
      <w:r w:rsidRPr="00905213">
        <w:rPr>
          <w:rFonts w:eastAsia="Times New Roman"/>
          <w:lang w:eastAsia="en-AU"/>
        </w:rPr>
        <w:t>As noted by the Stronger Smarter Institute submission, many First Nations students from remote areas have limited or no access to secondary school close to home.</w:t>
      </w:r>
    </w:p>
    <w:p w14:paraId="0A41B2A1" w14:textId="77777777" w:rsidR="00C13F18" w:rsidRDefault="00C13F18" w:rsidP="00BB708D">
      <w:pPr>
        <w:rPr>
          <w:rFonts w:eastAsia="Times New Roman"/>
          <w:lang w:eastAsia="en-AU"/>
        </w:rPr>
      </w:pPr>
      <w:r w:rsidRPr="00A30845">
        <w:rPr>
          <w:rFonts w:eastAsia="Times New Roman"/>
          <w:lang w:eastAsia="en-AU"/>
        </w:rPr>
        <w:t>Where there are no secondary schools accessible in remote areas, boarding schools and live</w:t>
      </w:r>
      <w:r w:rsidRPr="00A30845">
        <w:rPr>
          <w:rFonts w:eastAsia="Times New Roman"/>
          <w:lang w:eastAsia="en-AU"/>
        </w:rPr>
        <w:noBreakHyphen/>
        <w:t>in residential colleges offer students the opportunity to access the secondary education best suited to their interests and aspirations. This can provide educational opportunities but can be challenging, particularly for First Nations students who leave Country, family and community</w:t>
      </w:r>
      <w:r w:rsidRPr="00905213">
        <w:rPr>
          <w:rFonts w:eastAsia="Times New Roman"/>
          <w:lang w:eastAsia="en-AU"/>
        </w:rPr>
        <w:t>.</w:t>
      </w:r>
    </w:p>
    <w:p w14:paraId="156E9006" w14:textId="77777777" w:rsidR="00C13F18" w:rsidRDefault="00C13F18" w:rsidP="00BB708D">
      <w:pPr>
        <w:rPr>
          <w:rFonts w:eastAsia="Times New Roman"/>
          <w:lang w:eastAsia="en-AU"/>
        </w:rPr>
      </w:pPr>
      <w:r w:rsidRPr="00A30845">
        <w:rPr>
          <w:rFonts w:eastAsia="Times New Roman"/>
          <w:lang w:eastAsia="en-AU"/>
        </w:rPr>
        <w:t>Many First Nations students who attend boarding schools require additional support to ensure they maintain strong connections to culture and community, and have the required academic, social and emotional wellbeing support to succeed</w:t>
      </w:r>
      <w:r w:rsidRPr="00905213">
        <w:rPr>
          <w:rFonts w:eastAsia="Times New Roman"/>
          <w:lang w:eastAsia="en-AU"/>
        </w:rPr>
        <w:t xml:space="preserve">. Some jurisdictions noted </w:t>
      </w:r>
      <w:r>
        <w:rPr>
          <w:rFonts w:eastAsia="Times New Roman"/>
          <w:lang w:eastAsia="en-AU"/>
        </w:rPr>
        <w:t xml:space="preserve">that </w:t>
      </w:r>
      <w:r w:rsidRPr="00905213">
        <w:rPr>
          <w:rFonts w:eastAsia="Times New Roman"/>
          <w:lang w:eastAsia="en-AU"/>
        </w:rPr>
        <w:t>efforts to build on</w:t>
      </w:r>
      <w:r>
        <w:rPr>
          <w:rFonts w:eastAsia="Times New Roman"/>
          <w:lang w:eastAsia="en-AU"/>
        </w:rPr>
        <w:t>-</w:t>
      </w:r>
      <w:r w:rsidRPr="00905213">
        <w:rPr>
          <w:rFonts w:eastAsia="Times New Roman"/>
          <w:lang w:eastAsia="en-AU"/>
        </w:rPr>
        <w:t>Country boarding options have had mixed results, with these</w:t>
      </w:r>
      <w:r>
        <w:rPr>
          <w:rFonts w:eastAsia="Times New Roman"/>
          <w:lang w:eastAsia="en-AU"/>
        </w:rPr>
        <w:t xml:space="preserve"> services</w:t>
      </w:r>
      <w:r w:rsidRPr="00905213">
        <w:rPr>
          <w:rFonts w:eastAsia="Times New Roman"/>
          <w:lang w:eastAsia="en-AU"/>
        </w:rPr>
        <w:t xml:space="preserve"> often operating well under capacity.</w:t>
      </w:r>
      <w:r>
        <w:rPr>
          <w:rFonts w:eastAsia="Times New Roman"/>
          <w:lang w:eastAsia="en-AU"/>
        </w:rPr>
        <w:t xml:space="preserve"> An example of a First Nations led boarding approach designed to offer culturally responsive education to its students is discussed in Case Study 12.</w:t>
      </w:r>
    </w:p>
    <w:tbl>
      <w:tblPr>
        <w:tblStyle w:val="GridTable4-Accent4"/>
        <w:tblW w:w="9026" w:type="dxa"/>
        <w:tblLook w:val="0400" w:firstRow="0" w:lastRow="0" w:firstColumn="0" w:lastColumn="0" w:noHBand="0" w:noVBand="1"/>
      </w:tblPr>
      <w:tblGrid>
        <w:gridCol w:w="9026"/>
      </w:tblGrid>
      <w:tr w:rsidR="00C13F18" w14:paraId="564EF320"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4D97FF3C" w14:textId="77777777" w:rsidR="00C13F18" w:rsidRPr="007F72CD" w:rsidRDefault="00C13F18">
            <w:pPr>
              <w:jc w:val="center"/>
              <w:rPr>
                <w:b/>
                <w:color w:val="000000"/>
                <w:u w:val="single"/>
              </w:rPr>
            </w:pPr>
            <w:r w:rsidRPr="007F72CD">
              <w:rPr>
                <w:b/>
                <w:color w:val="000000"/>
                <w:u w:val="single"/>
              </w:rPr>
              <w:t>Case Study 12: Innovative approach to boarding for First Nations students</w:t>
            </w:r>
          </w:p>
          <w:p w14:paraId="5B277E75" w14:textId="2778996B" w:rsidR="00C13F18" w:rsidRDefault="00C13F18">
            <w:pPr>
              <w:rPr>
                <w:b/>
                <w:color w:val="000000"/>
              </w:rPr>
            </w:pPr>
            <w:r w:rsidRPr="000F36F2">
              <w:rPr>
                <w:color w:val="000000"/>
              </w:rPr>
              <w:t>The Panel observed an innovative approach to boarding for First Nations students at a</w:t>
            </w:r>
            <w:r w:rsidR="0038695C">
              <w:rPr>
                <w:color w:val="000000"/>
              </w:rPr>
              <w:t xml:space="preserve"> non-government</w:t>
            </w:r>
            <w:r w:rsidR="0038695C" w:rsidRPr="000F36F2">
              <w:rPr>
                <w:color w:val="000000"/>
              </w:rPr>
              <w:t xml:space="preserve"> </w:t>
            </w:r>
            <w:r w:rsidRPr="000F36F2">
              <w:rPr>
                <w:color w:val="000000"/>
              </w:rPr>
              <w:t>boarding school. The boarding school is designed specifically for young Indigenous mothers and their babies to live and learn together and was initiated and developed through yarning circles and community consultation with local First Nations women.</w:t>
            </w:r>
          </w:p>
          <w:p w14:paraId="152B2A4B" w14:textId="77777777" w:rsidR="00C13F18" w:rsidRDefault="00C13F18">
            <w:pPr>
              <w:rPr>
                <w:b/>
                <w:color w:val="000000"/>
              </w:rPr>
            </w:pPr>
            <w:r w:rsidRPr="000F36F2">
              <w:rPr>
                <w:color w:val="000000"/>
              </w:rPr>
              <w:t>This First Nations</w:t>
            </w:r>
            <w:r>
              <w:rPr>
                <w:color w:val="000000"/>
              </w:rPr>
              <w:t xml:space="preserve"> </w:t>
            </w:r>
            <w:r w:rsidRPr="000F36F2">
              <w:rPr>
                <w:color w:val="000000"/>
              </w:rPr>
              <w:t>led approach is evident in the school’s culturally centred curriculum</w:t>
            </w:r>
            <w:r>
              <w:rPr>
                <w:color w:val="000000"/>
              </w:rPr>
              <w:t>,</w:t>
            </w:r>
            <w:r w:rsidRPr="000F36F2">
              <w:rPr>
                <w:color w:val="000000"/>
              </w:rPr>
              <w:t xml:space="preserve"> which continues connection to ancestral language and cultural practice. First Nations input has also shaped the focus on providing each student with a tailored pathway to tertiary education or employment based on their values and dreams. Students are provided with an individual learning </w:t>
            </w:r>
            <w:r w:rsidRPr="000F36F2">
              <w:rPr>
                <w:color w:val="000000"/>
              </w:rPr>
              <w:lastRenderedPageBreak/>
              <w:t>program based on their academic level and age and are also given the opportunity to complete a vocational qualification. Students are also encouraged to undertake work experience and school</w:t>
            </w:r>
            <w:r>
              <w:rPr>
                <w:color w:val="000000"/>
              </w:rPr>
              <w:noBreakHyphen/>
            </w:r>
            <w:r w:rsidRPr="000F36F2">
              <w:rPr>
                <w:color w:val="000000"/>
              </w:rPr>
              <w:t>based traineeships.</w:t>
            </w:r>
            <w:r>
              <w:rPr>
                <w:color w:val="000000"/>
              </w:rPr>
              <w:t xml:space="preserve"> </w:t>
            </w:r>
            <w:r w:rsidRPr="000F36F2">
              <w:rPr>
                <w:color w:val="000000"/>
              </w:rPr>
              <w:t>Students are empowered to become community leaders, including through school-based leadership positions that aim to promote cultural learning.</w:t>
            </w:r>
          </w:p>
          <w:p w14:paraId="34024647" w14:textId="2647627D" w:rsidR="00C13F18" w:rsidRPr="000F36F2" w:rsidRDefault="00C13F18">
            <w:r w:rsidRPr="000F36F2">
              <w:rPr>
                <w:color w:val="000000"/>
              </w:rPr>
              <w:t>The boarding facilities include an early learning centre and health centre, and the boarding school provides health and wellbeing support to the students and their babies, including mental health support, drug and alcohol counselling, family planning, and support to raise healthy children. The purpose of the boarding school is to break the cycle of disadvantage and empower its students to become future leaders in their community. The school has successfully supported students to attain</w:t>
            </w:r>
            <w:r>
              <w:rPr>
                <w:color w:val="000000"/>
              </w:rPr>
              <w:t xml:space="preserve"> </w:t>
            </w:r>
            <w:r w:rsidR="00E13CFC">
              <w:rPr>
                <w:color w:val="000000"/>
              </w:rPr>
              <w:t>Year 12 qualifications</w:t>
            </w:r>
            <w:r w:rsidRPr="000F36F2">
              <w:rPr>
                <w:color w:val="000000"/>
              </w:rPr>
              <w:t>.</w:t>
            </w:r>
          </w:p>
        </w:tc>
      </w:tr>
    </w:tbl>
    <w:p w14:paraId="2DD1EA98" w14:textId="77777777" w:rsidR="00C13F18" w:rsidRDefault="00C13F18" w:rsidP="00BB708D">
      <w:pPr>
        <w:rPr>
          <w:rFonts w:eastAsia="Times New Roman"/>
          <w:lang w:eastAsia="en-AU"/>
        </w:rPr>
      </w:pPr>
    </w:p>
    <w:p w14:paraId="69218622" w14:textId="77777777" w:rsidR="00C13F18" w:rsidRDefault="00C13F18" w:rsidP="00BB708D">
      <w:pPr>
        <w:rPr>
          <w:rFonts w:eastAsia="Times New Roman"/>
          <w:lang w:eastAsia="en-AU"/>
        </w:rPr>
      </w:pPr>
      <w:r w:rsidRPr="1D8654F9">
        <w:rPr>
          <w:rFonts w:eastAsia="Times New Roman"/>
          <w:lang w:eastAsia="en-AU"/>
        </w:rPr>
        <w:t xml:space="preserve">The NT Government’s Review of Secondary Education notes that boarding schools, while </w:t>
      </w:r>
      <w:r>
        <w:t>giving students and families the ability to engage in aspects of secondary education that may not be viable to provide in every community</w:t>
      </w:r>
      <w:r w:rsidRPr="1D8654F9">
        <w:rPr>
          <w:rFonts w:eastAsia="Times New Roman"/>
          <w:lang w:eastAsia="en-AU"/>
        </w:rPr>
        <w:t xml:space="preserve">, do not work for many students. It recommends that quality assurance of boarding schools should be undertaken to ensure they </w:t>
      </w:r>
      <w:r>
        <w:t>provide culturally appropriate and safe environments, and meet the educational, cultural and health needs of students.</w:t>
      </w:r>
      <w:r>
        <w:rPr>
          <w:rStyle w:val="EndnoteReference"/>
        </w:rPr>
        <w:endnoteReference w:id="284"/>
      </w:r>
    </w:p>
    <w:p w14:paraId="4623BA0A" w14:textId="77777777" w:rsidR="00C13F18" w:rsidRDefault="00C13F18" w:rsidP="00BB708D">
      <w:r w:rsidRPr="00A30845">
        <w:rPr>
          <w:rFonts w:eastAsia="Times New Roman"/>
          <w:lang w:eastAsia="en-AU"/>
        </w:rPr>
        <w:t xml:space="preserve">The Panel heard </w:t>
      </w:r>
      <w:r w:rsidRPr="00A30845">
        <w:t>from First Nations students and staff about the risks of mental ill</w:t>
      </w:r>
      <w:r w:rsidRPr="00A30845">
        <w:noBreakHyphen/>
        <w:t>health, self</w:t>
      </w:r>
      <w:r w:rsidRPr="00A30845">
        <w:noBreakHyphen/>
        <w:t>harm and suicide in boarding schools and residential colleges when students do not have adequate support</w:t>
      </w:r>
      <w:r w:rsidRPr="0062711A">
        <w:t xml:space="preserve">. Moreover, the Panel heard that </w:t>
      </w:r>
      <w:r>
        <w:t>many</w:t>
      </w:r>
      <w:r w:rsidRPr="0062711A">
        <w:t xml:space="preserve"> </w:t>
      </w:r>
      <w:r>
        <w:t>residential service</w:t>
      </w:r>
      <w:r w:rsidRPr="0062711A">
        <w:t xml:space="preserve"> providers that support First Nations students from remote areas are under</w:t>
      </w:r>
      <w:r>
        <w:t>-</w:t>
      </w:r>
      <w:r w:rsidRPr="0062711A">
        <w:t>resourced and rely on students’ ABSTUDY entitlements, which do not adequately cover boarding costs and other basics such as uniforms and culturally appropriate wraparound support.</w:t>
      </w:r>
      <w:r>
        <w:t xml:space="preserve"> Additionally, </w:t>
      </w:r>
      <w:r w:rsidRPr="00A30845">
        <w:t>the Panel heard that the standard approach often taken to resourcing residential colleges does not adequately capture the different levels of need between residential services across locations</w:t>
      </w:r>
      <w:r>
        <w:t>.</w:t>
      </w:r>
    </w:p>
    <w:p w14:paraId="63A4FCDA" w14:textId="77777777" w:rsidR="00C13F18" w:rsidRDefault="00C13F18" w:rsidP="00BB708D">
      <w:pPr>
        <w:rPr>
          <w:rFonts w:eastAsia="Times New Roman"/>
        </w:rPr>
      </w:pPr>
      <w:r w:rsidRPr="0062711A">
        <w:rPr>
          <w:rFonts w:eastAsia="Times New Roman"/>
        </w:rPr>
        <w:t>The Panel notes that the Australian Government committed $21.6 million in 2023</w:t>
      </w:r>
      <w:r>
        <w:rPr>
          <w:rFonts w:eastAsia="Times New Roman"/>
        </w:rPr>
        <w:t>–</w:t>
      </w:r>
      <w:r w:rsidRPr="0062711A">
        <w:rPr>
          <w:rFonts w:eastAsia="Times New Roman"/>
        </w:rPr>
        <w:t>24 to support quality boarding for rural and remote students for an additional year, while a design review is undertaken to identify systemic reform options to better support First Nations boarding students from rural and remote areas.</w:t>
      </w:r>
      <w:r w:rsidRPr="0062711A">
        <w:rPr>
          <w:rFonts w:eastAsia="Times New Roman"/>
          <w:vertAlign w:val="superscript"/>
        </w:rPr>
        <w:endnoteReference w:id="285"/>
      </w:r>
      <w:r w:rsidRPr="0062711A">
        <w:rPr>
          <w:rFonts w:eastAsia="Times New Roman"/>
        </w:rPr>
        <w:t xml:space="preserve"> This important work should inform broader consideration of access for First Nations students to secondary schools in regional and remote communities. </w:t>
      </w:r>
      <w:r>
        <w:rPr>
          <w:rFonts w:eastAsia="Times New Roman"/>
        </w:rPr>
        <w:t>This should include consideration of alternative models of delivery, such as online modes (as discussed in section 2.2.8), which allow First Nations students to remain on Country.</w:t>
      </w:r>
    </w:p>
    <w:tbl>
      <w:tblPr>
        <w:tblStyle w:val="GridTable4-Accent3"/>
        <w:tblW w:w="9026" w:type="dxa"/>
        <w:tblLook w:val="0400" w:firstRow="0" w:lastRow="0" w:firstColumn="0" w:lastColumn="0" w:noHBand="0" w:noVBand="1"/>
      </w:tblPr>
      <w:tblGrid>
        <w:gridCol w:w="9026"/>
      </w:tblGrid>
      <w:tr w:rsidR="00C13F18" w14:paraId="1BE17252"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4B8534A0" w14:textId="77777777" w:rsidR="00C13F18" w:rsidRPr="007F72CD" w:rsidRDefault="00C13F18">
            <w:pPr>
              <w:spacing w:after="160"/>
              <w:jc w:val="center"/>
              <w:rPr>
                <w:b/>
                <w:color w:val="000000" w:themeColor="text1"/>
                <w:u w:val="single"/>
              </w:rPr>
            </w:pPr>
            <w:r w:rsidRPr="007F72CD">
              <w:rPr>
                <w:b/>
                <w:color w:val="000000" w:themeColor="text1"/>
                <w:u w:val="single"/>
              </w:rPr>
              <w:t>FINDING 10</w:t>
            </w:r>
          </w:p>
          <w:p w14:paraId="5040BA83" w14:textId="77777777" w:rsidR="00C13F18" w:rsidRPr="009571B5" w:rsidRDefault="00C13F18">
            <w:pPr>
              <w:rPr>
                <w:rFonts w:ascii="Calibri" w:eastAsia="Calibri" w:hAnsi="Calibri" w:cs="Times New Roman"/>
                <w:b/>
                <w:color w:val="000000"/>
              </w:rPr>
            </w:pPr>
            <w:r w:rsidRPr="009571B5">
              <w:rPr>
                <w:rFonts w:ascii="Calibri" w:eastAsia="Calibri" w:hAnsi="Calibri" w:cs="Times New Roman"/>
                <w:color w:val="000000"/>
              </w:rPr>
              <w:t>Governments should:</w:t>
            </w:r>
          </w:p>
          <w:p w14:paraId="5E400C01" w14:textId="77777777" w:rsidR="00C13F18" w:rsidRPr="009571B5" w:rsidRDefault="00C13F18" w:rsidP="00FA4F9F">
            <w:pPr>
              <w:pStyle w:val="ListParagraph"/>
              <w:numPr>
                <w:ilvl w:val="0"/>
                <w:numId w:val="76"/>
              </w:numPr>
              <w:rPr>
                <w:rFonts w:ascii="Calibri" w:eastAsia="Calibri" w:hAnsi="Calibri" w:cs="Times New Roman"/>
                <w:b/>
                <w:color w:val="000000"/>
              </w:rPr>
            </w:pPr>
            <w:r w:rsidRPr="009571B5">
              <w:rPr>
                <w:rFonts w:ascii="Calibri" w:eastAsia="Calibri" w:hAnsi="Calibri" w:cs="Times New Roman"/>
                <w:color w:val="000000"/>
              </w:rPr>
              <w:t>commit to actions to improve access to secondary schools in regional and remote communities, noting the relevance of Finding 13 to this issue</w:t>
            </w:r>
          </w:p>
          <w:p w14:paraId="5A196917" w14:textId="1B4C338B" w:rsidR="00C13F18" w:rsidRPr="009571B5" w:rsidRDefault="00C13F18" w:rsidP="00FA4F9F">
            <w:pPr>
              <w:pStyle w:val="ListParagraph"/>
              <w:numPr>
                <w:ilvl w:val="0"/>
                <w:numId w:val="76"/>
              </w:numPr>
              <w:jc w:val="both"/>
              <w:rPr>
                <w:color w:val="000000"/>
              </w:rPr>
            </w:pPr>
            <w:r w:rsidRPr="009571B5">
              <w:rPr>
                <w:rFonts w:ascii="Calibri" w:eastAsia="Calibri" w:hAnsi="Calibri" w:cs="Times New Roman"/>
                <w:color w:val="000000"/>
              </w:rPr>
              <w:t>work together to implement a needs-based approach to resourcing residential colleges to ensure that students and staff in these settings are appropriately supported</w:t>
            </w:r>
            <w:r w:rsidRPr="009571B5">
              <w:rPr>
                <w:color w:val="000000" w:themeColor="text1"/>
              </w:rPr>
              <w:t>.</w:t>
            </w:r>
          </w:p>
        </w:tc>
      </w:tr>
    </w:tbl>
    <w:p w14:paraId="32EB7AE6" w14:textId="77777777" w:rsidR="00C13F18" w:rsidRDefault="00C13F18" w:rsidP="00BB708D">
      <w:pPr>
        <w:pStyle w:val="Heading4"/>
      </w:pPr>
      <w:bookmarkStart w:id="101" w:name="_Toc147302848"/>
      <w:bookmarkStart w:id="102" w:name="_Toc147257164"/>
      <w:bookmarkStart w:id="103" w:name="_Toc152855331"/>
      <w:r w:rsidRPr="007F0725">
        <w:lastRenderedPageBreak/>
        <w:t>2.2.6 An inclusive education is essential to ensuring students with disability thrive</w:t>
      </w:r>
      <w:bookmarkEnd w:id="101"/>
      <w:bookmarkEnd w:id="102"/>
      <w:bookmarkEnd w:id="103"/>
    </w:p>
    <w:p w14:paraId="0ED68B7F" w14:textId="745EF672" w:rsidR="00C13F18" w:rsidRDefault="00C13F18" w:rsidP="00BB708D">
      <w:r w:rsidRPr="0071038B">
        <w:t xml:space="preserve">Every student with disability should receive an education enabling them to achieve their full potential, which includes getting access to any support and </w:t>
      </w:r>
      <w:r>
        <w:t xml:space="preserve">educational </w:t>
      </w:r>
      <w:r w:rsidRPr="0071038B">
        <w:t>adjustments</w:t>
      </w:r>
      <w:r w:rsidRPr="00105CEB">
        <w:t xml:space="preserve"> </w:t>
      </w:r>
      <w:r w:rsidRPr="0071038B">
        <w:t xml:space="preserve">required. </w:t>
      </w:r>
      <w:r w:rsidRPr="00A30845">
        <w:t>In 2022, over one in five students enrolled in Australian schools were receiving an educational adjustment due to disability.</w:t>
      </w:r>
      <w:r w:rsidRPr="00A30845">
        <w:rPr>
          <w:vertAlign w:val="superscript"/>
        </w:rPr>
        <w:endnoteReference w:id="286"/>
      </w:r>
      <w:r w:rsidRPr="00A30845">
        <w:t xml:space="preserve"> Further, in 2018, nearly nine in ten school students with a disability attended a mainstream school.</w:t>
      </w:r>
      <w:r w:rsidRPr="00A30845">
        <w:rPr>
          <w:rStyle w:val="EndnoteReference"/>
        </w:rPr>
        <w:endnoteReference w:id="287"/>
      </w:r>
      <w:r w:rsidRPr="00A30845">
        <w:t xml:space="preserve"> This is a large proportion of students; therefore it is imperative that resources and supports are available across the systems to embed inclusive education in schools.</w:t>
      </w:r>
    </w:p>
    <w:p w14:paraId="57B2349E" w14:textId="77777777" w:rsidR="00C13F18" w:rsidRDefault="00C13F18" w:rsidP="00BB708D">
      <w:r w:rsidRPr="0071038B">
        <w:t xml:space="preserve">Support is provided to students with disability through the </w:t>
      </w:r>
      <w:r w:rsidRPr="1D8654F9">
        <w:rPr>
          <w:i/>
          <w:iCs/>
        </w:rPr>
        <w:t>Disability Standards for Education 2005</w:t>
      </w:r>
      <w:r w:rsidRPr="0071038B">
        <w:t xml:space="preserve"> (DSE), which detail the obligations that education and training providers must adhere to according to the </w:t>
      </w:r>
      <w:r w:rsidRPr="1D8654F9">
        <w:rPr>
          <w:i/>
          <w:iCs/>
        </w:rPr>
        <w:t>Disability Discrimination Act 1992</w:t>
      </w:r>
      <w:r w:rsidRPr="0071038B">
        <w:t xml:space="preserve"> (DDA). </w:t>
      </w:r>
      <w:r w:rsidRPr="00A30845">
        <w:t>The DSE aims to ensure that students with disability can access and participate in education on the same basis as students without disability.</w:t>
      </w:r>
      <w:r w:rsidRPr="00A30845">
        <w:rPr>
          <w:vertAlign w:val="superscript"/>
        </w:rPr>
        <w:endnoteReference w:id="288"/>
      </w:r>
      <w:r w:rsidRPr="00A30845">
        <w:t xml:space="preserve"> This means that students with disability should have the same opportunity as students without disability to receive admission to or enrol in an institution, participate in courses or programs, and use facilities and services.</w:t>
      </w:r>
      <w:r w:rsidRPr="00A30845">
        <w:rPr>
          <w:vertAlign w:val="superscript"/>
        </w:rPr>
        <w:endnoteReference w:id="289"/>
      </w:r>
      <w:r w:rsidRPr="00A30845">
        <w:t xml:space="preserve"> Building capability to embed inclusive education in schools and teaching practice to improve educational outcomes for school students with disability is one of the key policy priorities of Australia’s Disability Strategy 2021–2031</w:t>
      </w:r>
      <w:r w:rsidRPr="0071038B">
        <w:t>.</w:t>
      </w:r>
    </w:p>
    <w:p w14:paraId="6A99750D" w14:textId="77777777" w:rsidR="00C13F18" w:rsidRDefault="00C13F18" w:rsidP="00BB708D">
      <w:r w:rsidRPr="00A30845">
        <w:t>The proportion of students identified as having disability is growing</w:t>
      </w:r>
      <w:r w:rsidRPr="0071038B">
        <w:t xml:space="preserve">. The </w:t>
      </w:r>
      <w:r>
        <w:t xml:space="preserve">Australian Bureau of Statistics </w:t>
      </w:r>
      <w:r w:rsidRPr="0071038B">
        <w:t>Survey of Disability, Ageing</w:t>
      </w:r>
      <w:r w:rsidRPr="0071038B">
        <w:rPr>
          <w:color w:val="000000"/>
          <w:shd w:val="clear" w:color="auto" w:fill="FFFFFF"/>
        </w:rPr>
        <w:t xml:space="preserve"> and Carers (SDAC), which has a different definition of disability than</w:t>
      </w:r>
      <w:r>
        <w:rPr>
          <w:color w:val="000000"/>
          <w:shd w:val="clear" w:color="auto" w:fill="FFFFFF"/>
        </w:rPr>
        <w:t xml:space="preserve"> that of</w:t>
      </w:r>
      <w:r w:rsidRPr="0071038B">
        <w:rPr>
          <w:color w:val="000000"/>
          <w:shd w:val="clear" w:color="auto" w:fill="FFFFFF"/>
        </w:rPr>
        <w:t xml:space="preserve"> the </w:t>
      </w:r>
      <w:r w:rsidRPr="0071038B">
        <w:t xml:space="preserve">Nationally Consistent Collection of Data on School Students with Disability (NCCD) </w:t>
      </w:r>
      <w:r w:rsidRPr="0071038B">
        <w:rPr>
          <w:color w:val="000000"/>
          <w:shd w:val="clear" w:color="auto" w:fill="FFFFFF"/>
        </w:rPr>
        <w:t>(which relies on self</w:t>
      </w:r>
      <w:r w:rsidRPr="0071038B">
        <w:rPr>
          <w:color w:val="000000"/>
          <w:shd w:val="clear" w:color="auto" w:fill="FFFFFF"/>
        </w:rPr>
        <w:noBreakHyphen/>
        <w:t>identification), found that 7.7 per cent of children under 15 were reported as having disability</w:t>
      </w:r>
      <w:r>
        <w:rPr>
          <w:color w:val="000000"/>
          <w:shd w:val="clear" w:color="auto" w:fill="FFFFFF"/>
        </w:rPr>
        <w:t xml:space="preserve"> in 2018</w:t>
      </w:r>
      <w:r w:rsidRPr="0071038B">
        <w:rPr>
          <w:color w:val="000000"/>
          <w:shd w:val="clear" w:color="auto" w:fill="FFFFFF"/>
        </w:rPr>
        <w:t>, up from 6.9 per cent in 2012.</w:t>
      </w:r>
      <w:r w:rsidRPr="0071038B">
        <w:rPr>
          <w:color w:val="000000"/>
          <w:shd w:val="clear" w:color="auto" w:fill="FFFFFF"/>
          <w:vertAlign w:val="superscript"/>
        </w:rPr>
        <w:endnoteReference w:id="290"/>
      </w:r>
      <w:r w:rsidRPr="0071038B">
        <w:rPr>
          <w:color w:val="000000"/>
          <w:shd w:val="clear" w:color="auto" w:fill="FFFFFF"/>
        </w:rPr>
        <w:t xml:space="preserve"> The SDAC also reported a 25.1 per cent increase in </w:t>
      </w:r>
      <w:r>
        <w:rPr>
          <w:color w:val="000000"/>
          <w:shd w:val="clear" w:color="auto" w:fill="FFFFFF"/>
        </w:rPr>
        <w:t>a</w:t>
      </w:r>
      <w:r w:rsidRPr="0071038B">
        <w:rPr>
          <w:color w:val="000000"/>
          <w:shd w:val="clear" w:color="auto" w:fill="FFFFFF"/>
        </w:rPr>
        <w:t xml:space="preserve">utism </w:t>
      </w:r>
      <w:r>
        <w:rPr>
          <w:color w:val="000000"/>
          <w:shd w:val="clear" w:color="auto" w:fill="FFFFFF"/>
        </w:rPr>
        <w:t>s</w:t>
      </w:r>
      <w:r w:rsidRPr="0071038B">
        <w:rPr>
          <w:color w:val="000000"/>
          <w:shd w:val="clear" w:color="auto" w:fill="FFFFFF"/>
        </w:rPr>
        <w:t xml:space="preserve">pectrum </w:t>
      </w:r>
      <w:r>
        <w:rPr>
          <w:color w:val="000000"/>
          <w:shd w:val="clear" w:color="auto" w:fill="FFFFFF"/>
        </w:rPr>
        <w:t>d</w:t>
      </w:r>
      <w:r w:rsidRPr="0071038B">
        <w:rPr>
          <w:color w:val="000000"/>
          <w:shd w:val="clear" w:color="auto" w:fill="FFFFFF"/>
        </w:rPr>
        <w:t xml:space="preserve">isorder </w:t>
      </w:r>
      <w:r>
        <w:rPr>
          <w:color w:val="000000"/>
          <w:shd w:val="clear" w:color="auto" w:fill="FFFFFF"/>
        </w:rPr>
        <w:t xml:space="preserve">prevalence </w:t>
      </w:r>
      <w:r w:rsidRPr="0071038B">
        <w:rPr>
          <w:color w:val="000000"/>
          <w:shd w:val="clear" w:color="auto" w:fill="FFFFFF"/>
        </w:rPr>
        <w:t>from 2015</w:t>
      </w:r>
      <w:r>
        <w:rPr>
          <w:color w:val="000000"/>
          <w:shd w:val="clear" w:color="auto" w:fill="FFFFFF"/>
        </w:rPr>
        <w:t xml:space="preserve"> to 2018</w:t>
      </w:r>
      <w:r w:rsidRPr="0071038B">
        <w:rPr>
          <w:color w:val="000000"/>
          <w:shd w:val="clear" w:color="auto" w:fill="FFFFFF"/>
        </w:rPr>
        <w:t>, with the highest prevalence rates among children and young people.</w:t>
      </w:r>
      <w:r w:rsidRPr="0071038B">
        <w:rPr>
          <w:color w:val="000000"/>
          <w:shd w:val="clear" w:color="auto" w:fill="FFFFFF"/>
          <w:vertAlign w:val="superscript"/>
        </w:rPr>
        <w:endnoteReference w:id="291"/>
      </w:r>
    </w:p>
    <w:p w14:paraId="1C2C63E5" w14:textId="77777777" w:rsidR="00C13F18" w:rsidRDefault="00C13F18" w:rsidP="00BB708D">
      <w:pPr>
        <w:rPr>
          <w:color w:val="000000"/>
          <w:shd w:val="clear" w:color="auto" w:fill="FFFFFF"/>
        </w:rPr>
      </w:pPr>
      <w:r w:rsidRPr="00A30845">
        <w:t>The proportion of students receiving educational adjustments in school is also growing</w:t>
      </w:r>
      <w:r w:rsidRPr="0071038B">
        <w:t xml:space="preserve">. The NCCD was established under the DDA and DSE to capture all students receiving an educational adjustment, based on an evidence-informed judgement </w:t>
      </w:r>
      <w:r>
        <w:t>by</w:t>
      </w:r>
      <w:r w:rsidRPr="0071038B">
        <w:t xml:space="preserve"> educators. As such, the NCCD does not require that students have a diagnosed disability to be recognised, mov</w:t>
      </w:r>
      <w:r>
        <w:t>ing</w:t>
      </w:r>
      <w:r w:rsidRPr="0071038B">
        <w:t xml:space="preserve"> away from the medical definition of disability. The NCCD shows that in 2022, 22.5 per cent of enrolled students received an educational adjustment</w:t>
      </w:r>
      <w:r>
        <w:t xml:space="preserve"> due to disability</w:t>
      </w:r>
      <w:r w:rsidRPr="0071038B">
        <w:t>, up from 21.8 per cent in 2021 and 18 per cent in 2015.</w:t>
      </w:r>
      <w:r w:rsidRPr="0071038B">
        <w:rPr>
          <w:vertAlign w:val="superscript"/>
        </w:rPr>
        <w:endnoteReference w:id="292"/>
      </w:r>
      <w:r>
        <w:t xml:space="preserve"> Eighty-six</w:t>
      </w:r>
      <w:r w:rsidRPr="0071038B">
        <w:t xml:space="preserve"> per cent of these adjustments were provided to students with cognitive or soci</w:t>
      </w:r>
      <w:r w:rsidRPr="0071038B">
        <w:rPr>
          <w:color w:val="000000"/>
          <w:shd w:val="clear" w:color="auto" w:fill="FFFFFF"/>
        </w:rPr>
        <w:t>al</w:t>
      </w:r>
      <w:r>
        <w:rPr>
          <w:color w:val="000000"/>
          <w:shd w:val="clear" w:color="auto" w:fill="FFFFFF"/>
        </w:rPr>
        <w:noBreakHyphen/>
      </w:r>
      <w:r w:rsidRPr="0071038B">
        <w:rPr>
          <w:color w:val="000000"/>
          <w:shd w:val="clear" w:color="auto" w:fill="FFFFFF"/>
        </w:rPr>
        <w:t>emotional disability. Further details regarding the level of educational adjustments recorded for the purposes of the NCCD can be found in Chapter 6 of this report.</w:t>
      </w:r>
    </w:p>
    <w:p w14:paraId="6E00F871" w14:textId="77777777" w:rsidR="00C13F18" w:rsidRDefault="00C13F18" w:rsidP="00BB708D">
      <w:r w:rsidRPr="0071038B">
        <w:t xml:space="preserve">As explored further in Chapter 5, there is a paucity of data </w:t>
      </w:r>
      <w:r>
        <w:t>on</w:t>
      </w:r>
      <w:r w:rsidRPr="0071038B">
        <w:t xml:space="preserve"> the outcomes of students with disabilities, making it difficult to know how systems are performing and what works. </w:t>
      </w:r>
      <w:r w:rsidRPr="00A30845">
        <w:t>The Panel has heard of persistent challenges in relation to schools providing necessary supports for students with disability. This can stem from barriers to identification or diagnosis for school-aged children, limited assistance for teachers, and fragmented connections with government and community supports. Recent reviews have similarly found that students with disability are not being provided the support they need, and that there is an urgent need to embed inclusive education across the system.</w:t>
      </w:r>
    </w:p>
    <w:p w14:paraId="3648065B" w14:textId="77777777" w:rsidR="00C13F18" w:rsidRDefault="00C13F18" w:rsidP="00BB708D">
      <w:r w:rsidRPr="00A30845">
        <w:t xml:space="preserve">The Royal Commission into Violence, Abuse, Neglect and Exploitation of People with Disability noted that major reforms are needed to ensure mainstream schools are equipped to offer safe, equal and </w:t>
      </w:r>
      <w:r w:rsidRPr="00A30845">
        <w:lastRenderedPageBreak/>
        <w:t>inclusive education.</w:t>
      </w:r>
      <w:r w:rsidRPr="007F0725">
        <w:t xml:space="preserve"> The Royal Commission made 15 recommendations in relation to access to inclusive education for students with disability.</w:t>
      </w:r>
      <w:r w:rsidRPr="007F0725">
        <w:rPr>
          <w:vertAlign w:val="superscript"/>
        </w:rPr>
        <w:endnoteReference w:id="293"/>
      </w:r>
      <w:r w:rsidRPr="007F0725">
        <w:t xml:space="preserve"> The recommendations include amending the DDA to cover suspensions, exclusions and expulsions</w:t>
      </w:r>
      <w:r>
        <w:t>;</w:t>
      </w:r>
      <w:r w:rsidRPr="007F0725">
        <w:t xml:space="preserve"> expanding complaint management processes to be nationally consistent with strengthened enforcement of inclusive education practices</w:t>
      </w:r>
      <w:r>
        <w:t>;</w:t>
      </w:r>
      <w:r w:rsidRPr="007F0725">
        <w:t xml:space="preserve"> and improved funding for educational adjustments.</w:t>
      </w:r>
    </w:p>
    <w:p w14:paraId="04289BEA" w14:textId="77777777" w:rsidR="00C13F18" w:rsidRDefault="00C13F18" w:rsidP="00BB708D">
      <w:r w:rsidRPr="007F0725">
        <w:t xml:space="preserve">While the Commissioners did not come to agreement on all recommendations, demonstrating the complexity </w:t>
      </w:r>
      <w:r>
        <w:t>of</w:t>
      </w:r>
      <w:r w:rsidRPr="007F0725">
        <w:t xml:space="preserve"> implementing a single approach </w:t>
      </w:r>
      <w:r>
        <w:t>to</w:t>
      </w:r>
      <w:r w:rsidRPr="007F0725">
        <w:t xml:space="preserve"> inclusive education, they did conclude that reforms are urgently needed to give students with disability choice and control over their education.</w:t>
      </w:r>
      <w:r w:rsidRPr="007F0725">
        <w:rPr>
          <w:vertAlign w:val="superscript"/>
        </w:rPr>
        <w:endnoteReference w:id="294"/>
      </w:r>
      <w:r w:rsidRPr="007F0725">
        <w:t xml:space="preserve"> For example, there were differing views on whether special/segregated schools should be phased out, or whether inclusion could be achieved by retaining non</w:t>
      </w:r>
      <w:r w:rsidRPr="007F0725">
        <w:noBreakHyphen/>
        <w:t>mainstream schools but strengthening partnerships with mainstream schools. Education Ministers have committed to continuing to listen to, and collaborate with, people with disability and their families as the response to the Royal Commission progresses.</w:t>
      </w:r>
      <w:r w:rsidRPr="007F0725">
        <w:rPr>
          <w:vertAlign w:val="superscript"/>
        </w:rPr>
        <w:endnoteReference w:id="295"/>
      </w:r>
    </w:p>
    <w:p w14:paraId="7885CF53" w14:textId="77777777" w:rsidR="00C13F18" w:rsidRDefault="00C13F18" w:rsidP="00BB708D">
      <w:r w:rsidRPr="00A30845">
        <w:t>The National Disability Insurance Scheme (NDIS) Review found that foundational supports for children with disability should be located in mainstream and community settings such as their school,</w:t>
      </w:r>
      <w:r w:rsidRPr="00A30845">
        <w:rPr>
          <w:rStyle w:val="EndnoteReference"/>
        </w:rPr>
        <w:endnoteReference w:id="296"/>
      </w:r>
      <w:r w:rsidRPr="00A30845">
        <w:t xml:space="preserve"> and that the education system needs to be much more inclusive of all children with disability to support them to reach their full potential</w:t>
      </w:r>
      <w:r>
        <w:t>.</w:t>
      </w:r>
      <w:r>
        <w:rPr>
          <w:rStyle w:val="EndnoteReference"/>
        </w:rPr>
        <w:endnoteReference w:id="297"/>
      </w:r>
      <w:r>
        <w:t xml:space="preserve"> The NDIS Review identified that there is a lack of supports for children with disability in mainstream settings and that, as a result, students with disability who do not receive funding from the NDIS miss out on the supports they need.</w:t>
      </w:r>
      <w:r>
        <w:rPr>
          <w:rStyle w:val="EndnoteReference"/>
        </w:rPr>
        <w:endnoteReference w:id="298"/>
      </w:r>
    </w:p>
    <w:p w14:paraId="406F998A" w14:textId="77777777" w:rsidR="00C13F18" w:rsidRDefault="00C13F18" w:rsidP="00BB708D">
      <w:r w:rsidRPr="007F0725">
        <w:t>The</w:t>
      </w:r>
      <w:r>
        <w:t xml:space="preserve"> Panel heard that</w:t>
      </w:r>
      <w:r w:rsidRPr="007F0725">
        <w:t xml:space="preserve"> access</w:t>
      </w:r>
      <w:r>
        <w:t xml:space="preserve"> to</w:t>
      </w:r>
      <w:r w:rsidRPr="007F0725">
        <w:t xml:space="preserve"> and use of NDIS supports varies across schools</w:t>
      </w:r>
      <w:r>
        <w:t>.</w:t>
      </w:r>
      <w:r w:rsidRPr="007F0725">
        <w:t xml:space="preserve"> </w:t>
      </w:r>
      <w:r>
        <w:t>S</w:t>
      </w:r>
      <w:r w:rsidRPr="007F0725">
        <w:t>ome schools provid</w:t>
      </w:r>
      <w:r>
        <w:t>e</w:t>
      </w:r>
      <w:r w:rsidRPr="007F0725">
        <w:t xml:space="preserve"> greater access to NDIS providers during school hours while seeking to balance any disruption to learning, and other schools limit access. Some submissions, including from the Victorian Council of Social Services, identified the interface issues between</w:t>
      </w:r>
      <w:r>
        <w:t xml:space="preserve"> the</w:t>
      </w:r>
      <w:r w:rsidRPr="007F0725">
        <w:t xml:space="preserve"> NDIS and schools as a barrier to the full participation of students with disability.</w:t>
      </w:r>
    </w:p>
    <w:p w14:paraId="14621CAD" w14:textId="77777777" w:rsidR="00C13F18" w:rsidRDefault="00C13F18" w:rsidP="00BB708D">
      <w:r w:rsidRPr="00A30845">
        <w:t>Education and disability officials should work together on guiding principles to support educators and school leaders to effectively manage and coordinate NDIS supports within the school gate</w:t>
      </w:r>
      <w:r w:rsidRPr="007F0725">
        <w:t xml:space="preserve">. This work </w:t>
      </w:r>
      <w:r>
        <w:t>sh</w:t>
      </w:r>
      <w:r w:rsidRPr="007F0725">
        <w:t>ould also consider</w:t>
      </w:r>
      <w:r>
        <w:t xml:space="preserve"> </w:t>
      </w:r>
      <w:r w:rsidRPr="007F0725">
        <w:t>contingencies to ensure students continue receiving support during periods of remote learning</w:t>
      </w:r>
      <w:r>
        <w:t xml:space="preserve">, and could draw on </w:t>
      </w:r>
      <w:r w:rsidRPr="00543502">
        <w:t xml:space="preserve">the Australian Government’s </w:t>
      </w:r>
      <w:r w:rsidRPr="00CA3C00">
        <w:t>r</w:t>
      </w:r>
      <w:r w:rsidRPr="00543502">
        <w:t>eview of the impact of COVID</w:t>
      </w:r>
      <w:r w:rsidRPr="00543502">
        <w:noBreakHyphen/>
        <w:t>19 on school students with disability</w:t>
      </w:r>
      <w:r w:rsidRPr="007F0725">
        <w:t>.</w:t>
      </w:r>
    </w:p>
    <w:p w14:paraId="12F2CEA6" w14:textId="77777777" w:rsidR="00C13F18" w:rsidRDefault="00C13F18" w:rsidP="00BB708D">
      <w:r w:rsidRPr="0071038B">
        <w:t>The different criteria to access funding and support for students with disability under the NCCD, the NDIS and state-based disability funding programs create complexity for families navigating multiple systems to find the best supports for their children. Educators are also caught</w:t>
      </w:r>
      <w:r>
        <w:t xml:space="preserve"> up in</w:t>
      </w:r>
      <w:r w:rsidRPr="0071038B">
        <w:t xml:space="preserve"> trying to navigate multiple approaches to </w:t>
      </w:r>
      <w:r>
        <w:t>inclusive education</w:t>
      </w:r>
      <w:r w:rsidRPr="0071038B">
        <w:t xml:space="preserve">, creating confusion and increasing the risk of students with disability slipping through cracks. For instance, the 2020 Review of the Disability Standards for Education heard that there was </w:t>
      </w:r>
      <w:r>
        <w:t>‘</w:t>
      </w:r>
      <w:r w:rsidRPr="0071038B">
        <w:t>significant confusion about whether the NDIS or the education provider is responsible for funding supports and adjustments. This confusion extends to the providers themselves, with parents and carers reporting that the education and NDIS providers often claim that the other is responsible for the support</w:t>
      </w:r>
      <w:r>
        <w:t>’</w:t>
      </w:r>
      <w:r w:rsidRPr="0071038B">
        <w:t>.</w:t>
      </w:r>
      <w:r w:rsidRPr="0071038B">
        <w:rPr>
          <w:vertAlign w:val="superscript"/>
        </w:rPr>
        <w:endnoteReference w:id="299"/>
      </w:r>
      <w:r w:rsidRPr="0071038B">
        <w:t xml:space="preserve"> Similarly, the Review</w:t>
      </w:r>
      <w:r>
        <w:t>’s</w:t>
      </w:r>
      <w:r w:rsidRPr="0071038B">
        <w:t xml:space="preserve"> </w:t>
      </w:r>
      <w:r>
        <w:t>s</w:t>
      </w:r>
      <w:r w:rsidRPr="0071038B">
        <w:t xml:space="preserve">urvey found that nearly 20 per cent of parents cited </w:t>
      </w:r>
      <w:r>
        <w:t>‘</w:t>
      </w:r>
      <w:r w:rsidRPr="0071038B">
        <w:t>not providing my chil</w:t>
      </w:r>
      <w:r>
        <w:t>d’</w:t>
      </w:r>
      <w:r w:rsidRPr="0071038B">
        <w:t>s reasonable adjustments</w:t>
      </w:r>
      <w:r>
        <w:t>’</w:t>
      </w:r>
      <w:r w:rsidRPr="0071038B">
        <w:t xml:space="preserve"> as a key barrier to their chil</w:t>
      </w:r>
      <w:r>
        <w:t>d</w:t>
      </w:r>
      <w:r w:rsidRPr="0071038B">
        <w:t>'s learning.</w:t>
      </w:r>
      <w:r>
        <w:rPr>
          <w:rStyle w:val="EndnoteReference"/>
        </w:rPr>
        <w:endnoteReference w:id="300"/>
      </w:r>
    </w:p>
    <w:p w14:paraId="07EE79D2" w14:textId="13CE22E9" w:rsidR="00C13F18" w:rsidRDefault="00C13F18" w:rsidP="00BB708D">
      <w:r w:rsidRPr="0071038B">
        <w:t>Outside of the NCCD, targeted funding for education support often uses categorical and threshold-based criteria rather than need, and some</w:t>
      </w:r>
      <w:r>
        <w:t xml:space="preserve"> types of support</w:t>
      </w:r>
      <w:r w:rsidRPr="0071038B">
        <w:t xml:space="preserve"> require a diagnosis, involving high costs and wait times.</w:t>
      </w:r>
      <w:r>
        <w:rPr>
          <w:rStyle w:val="EndnoteReference"/>
        </w:rPr>
        <w:endnoteReference w:id="301"/>
      </w:r>
      <w:r w:rsidRPr="0071038B">
        <w:t xml:space="preserve"> Categorical and threshold-based approaches, while necessary, also tend to </w:t>
      </w:r>
      <w:r w:rsidRPr="0071038B">
        <w:lastRenderedPageBreak/>
        <w:t>exclude common disorders and less severe presentations, regardless of a diagnosis. This results in a ‘grey zone’</w:t>
      </w:r>
      <w:r>
        <w:rPr>
          <w:rStyle w:val="EndnoteReference"/>
        </w:rPr>
        <w:endnoteReference w:id="302"/>
      </w:r>
      <w:r w:rsidRPr="0071038B">
        <w:t xml:space="preserve"> where students with disability experience difficulties but are viewed as ‘naughty’ or ‘lazy’ rather than in need of adjustments.</w:t>
      </w:r>
    </w:p>
    <w:p w14:paraId="62C413A7" w14:textId="77777777" w:rsidR="00C13F18" w:rsidRDefault="00C13F18" w:rsidP="00BB708D">
      <w:r w:rsidRPr="00A30845">
        <w:t>These data and system complexity issues create obstacles to schools providing students with disability with evidence-based, reasonable educational adjustments.</w:t>
      </w:r>
      <w:r w:rsidRPr="0071038B">
        <w:t xml:space="preserve"> This can lead to behaviour management challenges and the overuse of school disciplinary measures, as noted in submissions from Square Peg Round Whole and Queensland Advocacy for Inclusion. The Centre for Inclusive Education submission noted </w:t>
      </w:r>
      <w:r>
        <w:t xml:space="preserve">the </w:t>
      </w:r>
      <w:r w:rsidRPr="0071038B">
        <w:t>research finding that disability is a prominent underlying factor in suspensions. Evidence indicates</w:t>
      </w:r>
      <w:r>
        <w:t>,</w:t>
      </w:r>
      <w:r w:rsidRPr="0071038B">
        <w:t xml:space="preserve"> however</w:t>
      </w:r>
      <w:r>
        <w:t>,</w:t>
      </w:r>
      <w:r w:rsidRPr="0071038B">
        <w:t xml:space="preserve"> that suspensions are ineffective for many students with disability and may actually increase challenging behaviours.</w:t>
      </w:r>
      <w:r w:rsidRPr="0071038B">
        <w:rPr>
          <w:vertAlign w:val="superscript"/>
        </w:rPr>
        <w:endnoteReference w:id="303"/>
      </w:r>
      <w:r w:rsidRPr="0071038B">
        <w:t xml:space="preserve"> Crucially, evidence also shows </w:t>
      </w:r>
      <w:r>
        <w:t>that suspensions</w:t>
      </w:r>
      <w:r w:rsidRPr="0071038B">
        <w:t xml:space="preserve"> can exacerbate the risks of disengagement from education for this cohort.</w:t>
      </w:r>
      <w:r w:rsidRPr="0071038B">
        <w:rPr>
          <w:vertAlign w:val="superscript"/>
        </w:rPr>
        <w:endnoteReference w:id="304"/>
      </w:r>
    </w:p>
    <w:p w14:paraId="1732C783" w14:textId="048FDD3E" w:rsidR="00C13F18" w:rsidRDefault="00C13F18" w:rsidP="00BB708D">
      <w:r w:rsidRPr="007F0725">
        <w:t xml:space="preserve">It is important to </w:t>
      </w:r>
      <w:r>
        <w:t>use</w:t>
      </w:r>
      <w:r w:rsidRPr="007F0725">
        <w:t xml:space="preserve"> an intersectional lens when considering the experience of students with disability. For instance, the rate of disability </w:t>
      </w:r>
      <w:r>
        <w:t>among</w:t>
      </w:r>
      <w:r w:rsidRPr="007F0725">
        <w:t xml:space="preserve"> First Nations people, including children, is twice as high as that among the general population.</w:t>
      </w:r>
      <w:r w:rsidRPr="007F0725">
        <w:rPr>
          <w:vertAlign w:val="superscript"/>
        </w:rPr>
        <w:endnoteReference w:id="305"/>
      </w:r>
      <w:r w:rsidRPr="007F0725">
        <w:t xml:space="preserve"> This over</w:t>
      </w:r>
      <w:r>
        <w:t>-</w:t>
      </w:r>
      <w:r w:rsidRPr="007F0725">
        <w:t xml:space="preserve">representation is also present in data on suspensions and exclusions. For example, analysis of suspension data in </w:t>
      </w:r>
      <w:r w:rsidRPr="004669ED">
        <w:t>Queensland government schools</w:t>
      </w:r>
      <w:r w:rsidRPr="007F0725">
        <w:t xml:space="preserve"> between 2016</w:t>
      </w:r>
      <w:r>
        <w:t xml:space="preserve"> and </w:t>
      </w:r>
      <w:r w:rsidRPr="007F0725">
        <w:t>2020 shows that First Nations students with disability and in out</w:t>
      </w:r>
      <w:r w:rsidRPr="007F0725">
        <w:noBreakHyphen/>
        <w:t>of</w:t>
      </w:r>
      <w:r w:rsidRPr="007F0725">
        <w:noBreakHyphen/>
        <w:t>home care were at the greatest risk of suspension</w:t>
      </w:r>
      <w:r>
        <w:t>, with disability being the most prominent underlying factor</w:t>
      </w:r>
      <w:r w:rsidRPr="007F0725">
        <w:t>.</w:t>
      </w:r>
      <w:r w:rsidRPr="007F0725">
        <w:rPr>
          <w:vertAlign w:val="superscript"/>
        </w:rPr>
        <w:endnoteReference w:id="306"/>
      </w:r>
    </w:p>
    <w:p w14:paraId="121C97E7" w14:textId="77777777" w:rsidR="00C13F18" w:rsidRDefault="00C13F18" w:rsidP="00BB708D">
      <w:pPr>
        <w:pStyle w:val="Heading5"/>
      </w:pPr>
      <w:r>
        <w:t>An implementation plan is urgently needed to embed inclusive education across the system</w:t>
      </w:r>
    </w:p>
    <w:p w14:paraId="6DFC2BF1" w14:textId="657F49CA" w:rsidR="00C13F18" w:rsidRDefault="00C13F18" w:rsidP="00BB708D">
      <w:r>
        <w:t>I</w:t>
      </w:r>
      <w:r w:rsidRPr="007F0725">
        <w:t xml:space="preserve">nclusive education supports all students to engage in school genuinely and fully by adapting the environment and teaching practices for each student. The Australian Alliance for Inclusive Education in </w:t>
      </w:r>
      <w:r>
        <w:t>its</w:t>
      </w:r>
      <w:r w:rsidRPr="007F0725">
        <w:t xml:space="preserve"> submission defined inclusion as </w:t>
      </w:r>
      <w:r>
        <w:t>‘</w:t>
      </w:r>
      <w:r w:rsidRPr="007F0725">
        <w:t>a process of systemic reform embodying changes and modifications in content, teaching methods, approaches, structures, and strategies in education to overcome barriers with a vision serving to provide all students of the relevant age range with an equitable and participatory learning experience and environment that best corresponds to their requirements and preferences</w:t>
      </w:r>
      <w:r>
        <w:t>’</w:t>
      </w:r>
      <w:r w:rsidRPr="007F0725">
        <w:t>.</w:t>
      </w:r>
      <w:r w:rsidRPr="007F0725">
        <w:rPr>
          <w:vertAlign w:val="superscript"/>
        </w:rPr>
        <w:endnoteReference w:id="307"/>
      </w:r>
    </w:p>
    <w:p w14:paraId="7E2EB123" w14:textId="77777777" w:rsidR="00C13F18" w:rsidRDefault="00C13F18" w:rsidP="00BB708D">
      <w:r>
        <w:t>Inclusive education is crucial to support t</w:t>
      </w:r>
      <w:r w:rsidRPr="007F0725">
        <w:t>he aspirations and experiences of students with disability</w:t>
      </w:r>
      <w:r>
        <w:t>,</w:t>
      </w:r>
      <w:r w:rsidRPr="007F0725">
        <w:t xml:space="preserve"> </w:t>
      </w:r>
      <w:r>
        <w:t xml:space="preserve">which </w:t>
      </w:r>
      <w:r w:rsidRPr="007F0725">
        <w:t>can be limited by the perpetuation of negative attitudes and stereotypes. The submission from Children and Young People with Disability Australia noted that ableist attitudes can result in students with disability being excluded or marginalised in classrooms and in social situations</w:t>
      </w:r>
      <w:r>
        <w:t>,</w:t>
      </w:r>
      <w:r w:rsidRPr="007F0725">
        <w:t xml:space="preserve"> while the Centre for Disability Research and Policy submission highlighted the high rates of bullying experienced by students with disability.</w:t>
      </w:r>
    </w:p>
    <w:p w14:paraId="604E7DD4" w14:textId="77777777" w:rsidR="00C13F18" w:rsidRDefault="00C13F18" w:rsidP="00434057">
      <w:pPr>
        <w:jc w:val="right"/>
        <w:rPr>
          <w:i/>
          <w:color w:val="3D8CAD" w:themeColor="accent1"/>
          <w:sz w:val="24"/>
          <w:szCs w:val="24"/>
        </w:rPr>
      </w:pPr>
      <w:r w:rsidRPr="007F0725">
        <w:rPr>
          <w:noProof/>
        </w:rPr>
        <mc:AlternateContent>
          <mc:Choice Requires="wps">
            <w:drawing>
              <wp:inline distT="0" distB="0" distL="0" distR="0" wp14:anchorId="4008EA85" wp14:editId="3119BB05">
                <wp:extent cx="5494020" cy="1403985"/>
                <wp:effectExtent l="0" t="0" r="0" b="0"/>
                <wp:docPr id="32" name="Text Box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403985"/>
                        </a:xfrm>
                        <a:prstGeom prst="rect">
                          <a:avLst/>
                        </a:prstGeom>
                        <a:noFill/>
                        <a:ln w="9525">
                          <a:noFill/>
                          <a:miter lim="800000"/>
                          <a:headEnd/>
                          <a:tailEnd/>
                        </a:ln>
                      </wps:spPr>
                      <wps:txbx>
                        <w:txbxContent>
                          <w:p w14:paraId="7F4B44F8" w14:textId="63222268" w:rsidR="00C13F18" w:rsidRPr="00922B40"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A</w:t>
                            </w:r>
                            <w:r w:rsidRPr="00CD5487">
                              <w:rPr>
                                <w:i/>
                                <w:color w:val="3D8CAD" w:themeColor="accent1"/>
                                <w:sz w:val="24"/>
                                <w:szCs w:val="24"/>
                              </w:rPr>
                              <w:t>bleism can manifest in a range of ways within school environments. It is important for schools to actively work to create inclusive and accessible environments for all students, regardless of ability.</w:t>
                            </w:r>
                          </w:p>
                        </w:txbxContent>
                      </wps:txbx>
                      <wps:bodyPr rot="0" vert="horz" wrap="square" lIns="91440" tIns="45720" rIns="91440" bIns="45720" anchor="t" anchorCtr="0">
                        <a:spAutoFit/>
                      </wps:bodyPr>
                    </wps:wsp>
                  </a:graphicData>
                </a:graphic>
              </wp:inline>
            </w:drawing>
          </mc:Choice>
          <mc:Fallback>
            <w:pict>
              <v:shape w14:anchorId="4008EA85" id="Text Box 32" o:spid="_x0000_s1044" type="#_x0000_t202" style="width:432.6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X9Pf/gEAANYDAAAOAAAAZHJzL2Uyb0RvYy54bWysU9uO0zAQfUfiHyy/0yQlhTZqulp2KUJa&#10;LtLCBziO01jYHmO7TcrXM3ay3QreEHmwbE/mzJwzx9ubUStyEs5LMDUtFjklwnBopTnU9Pu3/as1&#10;JT4w0zIFRtT0LDy92b18sR1sJZbQg2qFIwhifDXYmvYh2CrLPO+FZn4BVhgMduA0C3h0h6x1bEB0&#10;rbJlnr/JBnCtdcCF93h7PwXpLuF3neDhS9d5EYiqKfYW0urS2sQ1221ZdXDM9pLPbbB/6EIzabDo&#10;BeqeBUaOTv4FpSV34KELCw46g66TXCQOyKbI/2Dz2DMrEhcUx9uLTP7/wfLPp0f71ZEwvoMRB5hI&#10;ePsA/IcnBu56Zg7i1jkYesFaLFxEybLB+mpOjVL7ykeQZvgELQ6ZHQMkoLFzOqqCPAmi4wDOF9HF&#10;GAjHy1W5KfMlhjjGijJ/vVmvUg1WPaVb58MHAZrETU0dTjXBs9ODD7EdVj39EqsZ2Eul0mSVIUNN&#10;N6vlKiVcRbQMaDwldU3XefwmK0SW702bkgOTatpjAWVm2pHpxDmMzUhki12vY3KUoYH2jEI4mIyG&#10;DwM3PbhflAxospr6n0fmBCXqo0ExN0VZRlemQ7l6G2Vw15HmOsIMR6iaBkqm7V1ITo6cvb1F0fcy&#10;yfHcydwzmiepNBs9uvP6nP56fo673wAAAP//AwBQSwMEFAAGAAgAAAAhAAW0PWvaAAAABQEAAA8A&#10;AABkcnMvZG93bnJldi54bWxMj09Lw0AQxe+C32EZwZvdJNBSYjal+Ac8eLHG+zQ7ZoPZ2ZCdNum3&#10;d/Wil4HHe7z3m2q3+EGdaYp9YAP5KgNF3Abbc2egeX++24KKgmxxCEwGLhRhV19fVVjaMPMbnQ/S&#10;qVTCsUQDTmQstY6tI49xFUbi5H2GyaMkOXXaTjincj/oIss22mPPacHhSA+O2q/DyRsQsfv80jz5&#10;+PKxvD7OLmvX2Bhze7Ps70EJLfIXhh/8hA51YjqGE9uoBgPpEfm9ydtu1gWoo4GiyHPQdaX/09ff&#10;AAAA//8DAFBLAQItABQABgAIAAAAIQC2gziS/gAAAOEBAAATAAAAAAAAAAAAAAAAAAAAAABbQ29u&#10;dGVudF9UeXBlc10ueG1sUEsBAi0AFAAGAAgAAAAhADj9If/WAAAAlAEAAAsAAAAAAAAAAAAAAAAA&#10;LwEAAF9yZWxzLy5yZWxzUEsBAi0AFAAGAAgAAAAhAAVf09/+AQAA1gMAAA4AAAAAAAAAAAAAAAAA&#10;LgIAAGRycy9lMm9Eb2MueG1sUEsBAi0AFAAGAAgAAAAhAAW0PWvaAAAABQEAAA8AAAAAAAAAAAAA&#10;AAAAWAQAAGRycy9kb3ducmV2LnhtbFBLBQYAAAAABAAEAPMAAABfBQAAAAA=&#10;" filled="f" stroked="f">
                <v:textbox style="mso-fit-shape-to-text:t">
                  <w:txbxContent>
                    <w:p w14:paraId="7F4B44F8" w14:textId="63222268" w:rsidR="00C13F18" w:rsidRPr="00922B40"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A</w:t>
                      </w:r>
                      <w:r w:rsidRPr="00CD5487">
                        <w:rPr>
                          <w:i/>
                          <w:color w:val="3D8CAD" w:themeColor="accent1"/>
                          <w:sz w:val="24"/>
                          <w:szCs w:val="24"/>
                        </w:rPr>
                        <w:t>bleism can manifest in a range of ways within school environments. It is important for schools to actively work to create inclusive and accessible environments for all students, regardless of ability.</w:t>
                      </w:r>
                    </w:p>
                  </w:txbxContent>
                </v:textbox>
                <w10:anchorlock/>
              </v:shape>
            </w:pict>
          </mc:Fallback>
        </mc:AlternateContent>
      </w:r>
      <w:r w:rsidRPr="007F0725">
        <w:rPr>
          <w:i/>
          <w:color w:val="3D8CAD" w:themeColor="accent1"/>
          <w:sz w:val="24"/>
          <w:szCs w:val="24"/>
        </w:rPr>
        <w:t>Children and Young People with Disability Australia</w:t>
      </w:r>
    </w:p>
    <w:p w14:paraId="3E3E206E" w14:textId="5F3EAFE9" w:rsidR="00C13F18" w:rsidRDefault="00C13F18" w:rsidP="00BB708D">
      <w:r w:rsidRPr="00A30845">
        <w:t xml:space="preserve">The Panel’s view is that governments, school systems and approved authorities could improve teaching of students with disability across all settings and that there is great value in choice. Building on examples of best practice (see Case Study 13), the Panel supports calls from several stakeholders </w:t>
      </w:r>
      <w:r w:rsidRPr="00A30845">
        <w:lastRenderedPageBreak/>
        <w:t>for the design and implementation of inclusive education policies to be co</w:t>
      </w:r>
      <w:r w:rsidRPr="00A30845">
        <w:noBreakHyphen/>
        <w:t>designed with students with disability</w:t>
      </w:r>
      <w:r w:rsidRPr="007F0725">
        <w:t>.</w:t>
      </w:r>
      <w:r w:rsidRPr="007F0725">
        <w:rPr>
          <w:vertAlign w:val="superscript"/>
        </w:rPr>
        <w:endnoteReference w:id="308"/>
      </w:r>
    </w:p>
    <w:tbl>
      <w:tblPr>
        <w:tblStyle w:val="GridTable4-Accent4"/>
        <w:tblW w:w="9026" w:type="dxa"/>
        <w:tblLook w:val="0400" w:firstRow="0" w:lastRow="0" w:firstColumn="0" w:lastColumn="0" w:noHBand="0" w:noVBand="1"/>
      </w:tblPr>
      <w:tblGrid>
        <w:gridCol w:w="9026"/>
      </w:tblGrid>
      <w:tr w:rsidR="00C13F18" w14:paraId="2DB711E7"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706F03CF" w14:textId="77777777" w:rsidR="00C13F18" w:rsidRPr="00485F51" w:rsidRDefault="00C13F18">
            <w:pPr>
              <w:jc w:val="center"/>
              <w:rPr>
                <w:b/>
                <w:u w:val="single"/>
              </w:rPr>
            </w:pPr>
            <w:r w:rsidRPr="00485F51">
              <w:rPr>
                <w:b/>
                <w:u w:val="single"/>
              </w:rPr>
              <w:t>Case Study 13: A variety of approaches to meeting the needs of students with disability – resourcing and staffing are key</w:t>
            </w:r>
          </w:p>
          <w:p w14:paraId="6DF212F5" w14:textId="1B9A1A92" w:rsidR="00C13F18" w:rsidRDefault="00C13F18">
            <w:pPr>
              <w:rPr>
                <w:b/>
                <w:color w:val="000000" w:themeColor="text1"/>
              </w:rPr>
            </w:pPr>
            <w:r>
              <w:rPr>
                <w:color w:val="000000" w:themeColor="text1"/>
              </w:rPr>
              <w:t>O</w:t>
            </w:r>
            <w:r w:rsidRPr="007F72B7">
              <w:rPr>
                <w:color w:val="000000" w:themeColor="text1"/>
              </w:rPr>
              <w:t>ne</w:t>
            </w:r>
            <w:r w:rsidR="006E4B6E">
              <w:rPr>
                <w:color w:val="000000" w:themeColor="text1"/>
              </w:rPr>
              <w:t xml:space="preserve"> metropolitan</w:t>
            </w:r>
            <w:r w:rsidRPr="007F72B7">
              <w:rPr>
                <w:color w:val="000000" w:themeColor="text1"/>
              </w:rPr>
              <w:t xml:space="preserve"> </w:t>
            </w:r>
            <w:r w:rsidRPr="007F77FA">
              <w:rPr>
                <w:color w:val="000000" w:themeColor="text1"/>
              </w:rPr>
              <w:t>g</w:t>
            </w:r>
            <w:r w:rsidRPr="00FA5D75">
              <w:rPr>
                <w:color w:val="000000" w:themeColor="text1"/>
              </w:rPr>
              <w:t>overnment</w:t>
            </w:r>
            <w:r w:rsidRPr="007F72B7">
              <w:rPr>
                <w:color w:val="000000" w:themeColor="text1"/>
              </w:rPr>
              <w:t xml:space="preserve"> primary school has invested significant resources </w:t>
            </w:r>
            <w:r>
              <w:rPr>
                <w:color w:val="000000" w:themeColor="text1"/>
              </w:rPr>
              <w:t>in</w:t>
            </w:r>
            <w:r w:rsidRPr="007F72B7">
              <w:rPr>
                <w:color w:val="000000" w:themeColor="text1"/>
              </w:rPr>
              <w:t>to providing a fully</w:t>
            </w:r>
            <w:r>
              <w:rPr>
                <w:color w:val="000000" w:themeColor="text1"/>
              </w:rPr>
              <w:t xml:space="preserve"> </w:t>
            </w:r>
            <w:r w:rsidRPr="007F72B7">
              <w:rPr>
                <w:color w:val="000000" w:themeColor="text1"/>
              </w:rPr>
              <w:t>inclusive environment. Students with disability work within classrooms alongside students who do not have disabilities. The success of this model depends on intensive resourcing (some students have a dedicated support worker with them at all times)</w:t>
            </w:r>
            <w:r>
              <w:rPr>
                <w:color w:val="000000" w:themeColor="text1"/>
              </w:rPr>
              <w:t>;</w:t>
            </w:r>
            <w:r w:rsidRPr="007F72B7">
              <w:rPr>
                <w:color w:val="000000" w:themeColor="text1"/>
              </w:rPr>
              <w:t xml:space="preserve"> a whole</w:t>
            </w:r>
            <w:r w:rsidRPr="007F72B7">
              <w:rPr>
                <w:color w:val="000000" w:themeColor="text1"/>
              </w:rPr>
              <w:noBreakHyphen/>
              <w:t>school approach to disability inclusion</w:t>
            </w:r>
            <w:r>
              <w:rPr>
                <w:color w:val="000000" w:themeColor="text1"/>
              </w:rPr>
              <w:t>,</w:t>
            </w:r>
            <w:r w:rsidRPr="007F72B7">
              <w:rPr>
                <w:color w:val="000000" w:themeColor="text1"/>
              </w:rPr>
              <w:t xml:space="preserve"> with training for all staff</w:t>
            </w:r>
            <w:r>
              <w:rPr>
                <w:color w:val="000000" w:themeColor="text1"/>
              </w:rPr>
              <w:t>;</w:t>
            </w:r>
            <w:r w:rsidRPr="007F72B7">
              <w:rPr>
                <w:color w:val="000000" w:themeColor="text1"/>
              </w:rPr>
              <w:t xml:space="preserve"> and proactively hiring and supporting the retention of staff who themselves have disability or are neurodiverse. This fully</w:t>
            </w:r>
            <w:r>
              <w:rPr>
                <w:color w:val="000000" w:themeColor="text1"/>
              </w:rPr>
              <w:t xml:space="preserve"> </w:t>
            </w:r>
            <w:r w:rsidRPr="007F72B7">
              <w:rPr>
                <w:color w:val="000000" w:themeColor="text1"/>
              </w:rPr>
              <w:t>inclusive model</w:t>
            </w:r>
            <w:r>
              <w:rPr>
                <w:color w:val="000000" w:themeColor="text1"/>
              </w:rPr>
              <w:t>,</w:t>
            </w:r>
            <w:r w:rsidRPr="007F72B7">
              <w:rPr>
                <w:color w:val="000000" w:themeColor="text1"/>
              </w:rPr>
              <w:t xml:space="preserve"> which moves beyond a medical model of disability, ensures that all students benefit from the diversity and strengths of their peers</w:t>
            </w:r>
            <w:r>
              <w:rPr>
                <w:color w:val="000000" w:themeColor="text1"/>
              </w:rPr>
              <w:t>,</w:t>
            </w:r>
            <w:r w:rsidRPr="007F72B7">
              <w:rPr>
                <w:color w:val="000000" w:themeColor="text1"/>
              </w:rPr>
              <w:t xml:space="preserve"> while students with non</w:t>
            </w:r>
            <w:r w:rsidRPr="007F72B7">
              <w:rPr>
                <w:color w:val="000000" w:themeColor="text1"/>
              </w:rPr>
              <w:noBreakHyphen/>
              <w:t xml:space="preserve">diagnosed disability who nevertheless require adjustments are already in </w:t>
            </w:r>
            <w:r>
              <w:rPr>
                <w:color w:val="000000" w:themeColor="text1"/>
              </w:rPr>
              <w:t xml:space="preserve">an </w:t>
            </w:r>
            <w:r w:rsidRPr="007F72B7">
              <w:rPr>
                <w:color w:val="000000" w:themeColor="text1"/>
              </w:rPr>
              <w:t xml:space="preserve">environment where individualised approaches are the norm. As well as the resources and staffing required to support this model, </w:t>
            </w:r>
            <w:r>
              <w:rPr>
                <w:color w:val="000000" w:themeColor="text1"/>
              </w:rPr>
              <w:t xml:space="preserve">the </w:t>
            </w:r>
            <w:r w:rsidRPr="007F72B7">
              <w:rPr>
                <w:color w:val="000000" w:themeColor="text1"/>
              </w:rPr>
              <w:t>school identified the importance of having flexible spaces to allow for integrated service delivery on site.</w:t>
            </w:r>
          </w:p>
          <w:p w14:paraId="7ACE3D75" w14:textId="14CF8730" w:rsidR="00C13F18" w:rsidRDefault="00C13F18">
            <w:pPr>
              <w:rPr>
                <w:b/>
                <w:color w:val="000000" w:themeColor="text1"/>
              </w:rPr>
            </w:pPr>
            <w:r w:rsidRPr="007F72B7">
              <w:rPr>
                <w:color w:val="000000" w:themeColor="text1"/>
              </w:rPr>
              <w:t xml:space="preserve">Another model was in place at a </w:t>
            </w:r>
            <w:r w:rsidR="0025637E">
              <w:rPr>
                <w:color w:val="000000" w:themeColor="text1"/>
              </w:rPr>
              <w:t>remote</w:t>
            </w:r>
            <w:r w:rsidRPr="007F72B7">
              <w:rPr>
                <w:color w:val="000000" w:themeColor="text1"/>
              </w:rPr>
              <w:t xml:space="preserve"> </w:t>
            </w:r>
            <w:r>
              <w:rPr>
                <w:color w:val="000000" w:themeColor="text1"/>
              </w:rPr>
              <w:t>g</w:t>
            </w:r>
            <w:r w:rsidRPr="007F72B7">
              <w:rPr>
                <w:color w:val="000000" w:themeColor="text1"/>
              </w:rPr>
              <w:t>overnment primary school</w:t>
            </w:r>
            <w:r>
              <w:rPr>
                <w:color w:val="000000" w:themeColor="text1"/>
              </w:rPr>
              <w:t>,</w:t>
            </w:r>
            <w:r w:rsidRPr="007F72B7">
              <w:rPr>
                <w:color w:val="000000" w:themeColor="text1"/>
              </w:rPr>
              <w:t xml:space="preserve"> which serves as a regional hub for students with disability. The school offers an </w:t>
            </w:r>
            <w:r>
              <w:rPr>
                <w:color w:val="000000" w:themeColor="text1"/>
              </w:rPr>
              <w:t>e</w:t>
            </w:r>
            <w:r w:rsidRPr="007F72B7">
              <w:rPr>
                <w:color w:val="000000" w:themeColor="text1"/>
              </w:rPr>
              <w:t xml:space="preserve">ducation </w:t>
            </w:r>
            <w:r>
              <w:rPr>
                <w:color w:val="000000" w:themeColor="text1"/>
              </w:rPr>
              <w:t>s</w:t>
            </w:r>
            <w:r w:rsidRPr="007F72B7">
              <w:rPr>
                <w:color w:val="000000" w:themeColor="text1"/>
              </w:rPr>
              <w:t xml:space="preserve">upport </w:t>
            </w:r>
            <w:r>
              <w:rPr>
                <w:color w:val="000000" w:themeColor="text1"/>
              </w:rPr>
              <w:t>p</w:t>
            </w:r>
            <w:r w:rsidRPr="007F72B7">
              <w:rPr>
                <w:color w:val="000000" w:themeColor="text1"/>
              </w:rPr>
              <w:t xml:space="preserve">rogram providing highly individualised learning to students with diagnosed disabilities. </w:t>
            </w:r>
            <w:r>
              <w:rPr>
                <w:color w:val="000000" w:themeColor="text1"/>
              </w:rPr>
              <w:t>It has a</w:t>
            </w:r>
            <w:r w:rsidRPr="007F72B7">
              <w:rPr>
                <w:color w:val="000000" w:themeColor="text1"/>
              </w:rPr>
              <w:t xml:space="preserve"> dedicated classroom </w:t>
            </w:r>
            <w:r>
              <w:rPr>
                <w:color w:val="000000" w:themeColor="text1"/>
              </w:rPr>
              <w:t>with</w:t>
            </w:r>
            <w:r w:rsidRPr="007F72B7">
              <w:rPr>
                <w:color w:val="000000" w:themeColor="text1"/>
              </w:rPr>
              <w:t xml:space="preserve"> a high teacher</w:t>
            </w:r>
            <w:r w:rsidRPr="007F72B7">
              <w:rPr>
                <w:color w:val="000000" w:themeColor="text1"/>
              </w:rPr>
              <w:noBreakHyphen/>
              <w:t>student ratio staffed by people with experience and expertise in disability. The classroom is adapted (as best possible, given limited infrastructure) to meet the sensory and physical needs of students</w:t>
            </w:r>
            <w:r>
              <w:rPr>
                <w:color w:val="000000" w:themeColor="text1"/>
              </w:rPr>
              <w:t>,</w:t>
            </w:r>
            <w:r w:rsidRPr="007F72B7">
              <w:rPr>
                <w:color w:val="000000" w:themeColor="text1"/>
              </w:rPr>
              <w:t xml:space="preserve"> and all students are receiving evidence</w:t>
            </w:r>
            <w:r w:rsidRPr="007F72B7">
              <w:rPr>
                <w:color w:val="000000" w:themeColor="text1"/>
              </w:rPr>
              <w:noBreakHyphen/>
              <w:t>based teaching and learning tailored to the needs of students with disability. The model is so successful that families are relocating hundreds of kilometres to enrol their children and the school is in danger of exceeding capacity without further investment and staffing: the infrastructure is old and was never fit for purpose, and finding qualified staff remains a challenge.</w:t>
            </w:r>
          </w:p>
          <w:p w14:paraId="5518A677" w14:textId="1D14DD69" w:rsidR="00C13F18" w:rsidRPr="00F3225B" w:rsidRDefault="00C13F18">
            <w:pPr>
              <w:rPr>
                <w:b/>
                <w:color w:val="000000" w:themeColor="text1"/>
              </w:rPr>
            </w:pPr>
            <w:r w:rsidRPr="007F72B7">
              <w:rPr>
                <w:color w:val="000000" w:themeColor="text1"/>
              </w:rPr>
              <w:t xml:space="preserve">The Panel also visited special schools such as a </w:t>
            </w:r>
            <w:r w:rsidR="00575CD8">
              <w:rPr>
                <w:color w:val="000000" w:themeColor="text1"/>
              </w:rPr>
              <w:t>metropolitan</w:t>
            </w:r>
            <w:r w:rsidRPr="007F72B7">
              <w:rPr>
                <w:color w:val="000000" w:themeColor="text1"/>
              </w:rPr>
              <w:t xml:space="preserve"> </w:t>
            </w:r>
            <w:r>
              <w:rPr>
                <w:color w:val="000000" w:themeColor="text1"/>
              </w:rPr>
              <w:t>g</w:t>
            </w:r>
            <w:r w:rsidRPr="007F72B7">
              <w:rPr>
                <w:color w:val="000000" w:themeColor="text1"/>
              </w:rPr>
              <w:t xml:space="preserve">overnment special education school. It was evident that by having a large number of students with specific needs, the school </w:t>
            </w:r>
            <w:r>
              <w:rPr>
                <w:color w:val="000000" w:themeColor="text1"/>
              </w:rPr>
              <w:t>is</w:t>
            </w:r>
            <w:r w:rsidRPr="007F72B7">
              <w:rPr>
                <w:color w:val="000000" w:themeColor="text1"/>
              </w:rPr>
              <w:t xml:space="preserve"> able to pool and scale resources, so students benefit from having a fully accessible playground, hydrotherapy pools</w:t>
            </w:r>
            <w:r>
              <w:rPr>
                <w:color w:val="000000" w:themeColor="text1"/>
              </w:rPr>
              <w:t xml:space="preserve"> and</w:t>
            </w:r>
            <w:r w:rsidRPr="007F72B7">
              <w:rPr>
                <w:color w:val="000000" w:themeColor="text1"/>
              </w:rPr>
              <w:t xml:space="preserve"> therapeutic rooms. The school attracts staff with expertise</w:t>
            </w:r>
            <w:r>
              <w:rPr>
                <w:color w:val="000000" w:themeColor="text1"/>
              </w:rPr>
              <w:t xml:space="preserve"> in</w:t>
            </w:r>
            <w:r w:rsidRPr="007F72B7">
              <w:rPr>
                <w:color w:val="000000" w:themeColor="text1"/>
              </w:rPr>
              <w:t xml:space="preserve"> and passion for </w:t>
            </w:r>
            <w:r>
              <w:rPr>
                <w:color w:val="000000" w:themeColor="text1"/>
              </w:rPr>
              <w:t>teaching</w:t>
            </w:r>
            <w:r w:rsidRPr="007F72B7">
              <w:rPr>
                <w:color w:val="000000" w:themeColor="text1"/>
              </w:rPr>
              <w:t xml:space="preserve"> students with special needs, making it very likely that students will consistently get the support and pedagogy that will support them. However, this model has challenges too. Recent shifts away from on</w:t>
            </w:r>
            <w:r w:rsidRPr="007F72B7">
              <w:rPr>
                <w:color w:val="000000" w:themeColor="text1"/>
              </w:rPr>
              <w:noBreakHyphen/>
              <w:t>site allied health services to working with each child’s NDIS service provider have undermined</w:t>
            </w:r>
            <w:r w:rsidRPr="007F72B7" w:rsidDel="002066EA">
              <w:rPr>
                <w:color w:val="000000" w:themeColor="text1"/>
              </w:rPr>
              <w:t xml:space="preserve"> </w:t>
            </w:r>
            <w:r w:rsidRPr="007F72B7">
              <w:rPr>
                <w:color w:val="000000" w:themeColor="text1"/>
              </w:rPr>
              <w:t>consistency and</w:t>
            </w:r>
            <w:r>
              <w:rPr>
                <w:color w:val="000000" w:themeColor="text1"/>
              </w:rPr>
              <w:t xml:space="preserve"> created</w:t>
            </w:r>
            <w:r w:rsidRPr="007F72B7">
              <w:rPr>
                <w:color w:val="000000" w:themeColor="text1"/>
              </w:rPr>
              <w:t xml:space="preserve"> a logistical challenge (and additional workload) for teachers and leadership. And even here, staff shortages are biting, with an increasing reliance on staff with no special education qualification.</w:t>
            </w:r>
            <w:r>
              <w:rPr>
                <w:color w:val="000000" w:themeColor="text1"/>
              </w:rPr>
              <w:t xml:space="preserve"> </w:t>
            </w:r>
          </w:p>
        </w:tc>
      </w:tr>
    </w:tbl>
    <w:p w14:paraId="63368942" w14:textId="77777777" w:rsidR="00C13F18" w:rsidRDefault="00C13F18" w:rsidP="00BB708D"/>
    <w:p w14:paraId="3E3C879D" w14:textId="667BF1C1" w:rsidR="00C13F18" w:rsidRDefault="00C13F18" w:rsidP="00BB708D">
      <w:r w:rsidRPr="00A30845">
        <w:t>The Panel believes that</w:t>
      </w:r>
      <w:r w:rsidRPr="00A30845" w:rsidDel="4CA351E9">
        <w:t xml:space="preserve"> </w:t>
      </w:r>
      <w:r w:rsidRPr="00A30845">
        <w:t>continuing to strengthen the capability of educators to embed inclusive education in schools and teaching practice, including through professional development and communities of practice to share what works, would support students who choose to engage in mainstream schooling to engage and flourish</w:t>
      </w:r>
      <w:r w:rsidRPr="007F0725">
        <w:t xml:space="preserve">. The submission from Children and Young People with Disability Australia highlighted </w:t>
      </w:r>
      <w:r>
        <w:t>its</w:t>
      </w:r>
      <w:r w:rsidRPr="007F0725">
        <w:t xml:space="preserve"> survey result which found </w:t>
      </w:r>
      <w:r>
        <w:t xml:space="preserve">that </w:t>
      </w:r>
      <w:r w:rsidRPr="007F0725">
        <w:t>only 35 per cent of families felt</w:t>
      </w:r>
      <w:r>
        <w:t xml:space="preserve"> that</w:t>
      </w:r>
      <w:r w:rsidRPr="007F0725">
        <w:t xml:space="preserve"> teachers and support staff ha</w:t>
      </w:r>
      <w:r>
        <w:t>d</w:t>
      </w:r>
      <w:r w:rsidRPr="007F0725">
        <w:t xml:space="preserve"> adequate training and knowledge to support the student.</w:t>
      </w:r>
      <w:r w:rsidRPr="007F0725">
        <w:rPr>
          <w:vertAlign w:val="superscript"/>
        </w:rPr>
        <w:endnoteReference w:id="309"/>
      </w:r>
      <w:r w:rsidRPr="007F0725">
        <w:t xml:space="preserve"> </w:t>
      </w:r>
      <w:r w:rsidRPr="00A30845">
        <w:t>Better use of specialist staff with knowledge of special education would assist teachers to individually support students with disability.</w:t>
      </w:r>
      <w:r w:rsidRPr="00A30845">
        <w:rPr>
          <w:vertAlign w:val="superscript"/>
        </w:rPr>
        <w:endnoteReference w:id="310"/>
      </w:r>
      <w:r w:rsidRPr="00A30845">
        <w:t xml:space="preserve"> Better training and understanding of individualised approaches would assist in breaking down the negative stereotypes which limit learning of students with </w:t>
      </w:r>
      <w:r w:rsidRPr="00A30845">
        <w:lastRenderedPageBreak/>
        <w:t xml:space="preserve">disability. The responsibility </w:t>
      </w:r>
      <w:r w:rsidR="00B9730B">
        <w:t>to</w:t>
      </w:r>
      <w:r w:rsidRPr="00A30845">
        <w:t xml:space="preserve"> ensure schools and educators have access to this rests with governments, school systems and approved authorities. Students with disability need to have their aspirations nurtured by schools, through a strengths</w:t>
      </w:r>
      <w:r w:rsidRPr="00A30845">
        <w:noBreakHyphen/>
        <w:t>based approach</w:t>
      </w:r>
      <w:r w:rsidRPr="007F0725">
        <w:t>.</w:t>
      </w:r>
      <w:r w:rsidRPr="007F0725">
        <w:rPr>
          <w:vertAlign w:val="superscript"/>
        </w:rPr>
        <w:endnoteReference w:id="311"/>
      </w:r>
    </w:p>
    <w:p w14:paraId="332B5552" w14:textId="77777777" w:rsidR="00C13F18" w:rsidRDefault="00C13F18" w:rsidP="00BB708D">
      <w:r w:rsidRPr="00A30845">
        <w:t>Along with building the capability of educators and schools, the Panel considers that a number of initiatives need to be implemented to embed inclusive education across the system. This should include developing a common understanding of best practice in inclusive education; effective ways of improving the capability of educators to embed inclusive education in their teaching practice; measuring and monitoring access, participation and outcomes for students with disability (see Recommendation 5C); and developing a national framework for measuring inclusion</w:t>
      </w:r>
      <w:r w:rsidRPr="002B7B94">
        <w:t>.</w:t>
      </w:r>
    </w:p>
    <w:p w14:paraId="207508FA" w14:textId="77777777" w:rsidR="00C13F18" w:rsidRDefault="00C13F18" w:rsidP="00BB708D">
      <w:pPr>
        <w:rPr>
          <w:i/>
          <w:iCs/>
        </w:rPr>
      </w:pPr>
      <w:r w:rsidRPr="00A30845">
        <w:t>The responses to the Disability Royal Commission and the NDIS Review should be considered in parallel to work with jurisdictions on approaches to embed inclusive education through the next Agreement</w:t>
      </w:r>
      <w:r w:rsidRPr="007F0725">
        <w:t xml:space="preserve">. </w:t>
      </w:r>
      <w:r>
        <w:t xml:space="preserve">The voices of people with disability should be central to this work, so it should be developed in consultation with students and other people with disability and with disability experts, consistent with the commitments in </w:t>
      </w:r>
      <w:r w:rsidRPr="00CA3C00">
        <w:t>Australia’s Disability Strategy</w:t>
      </w:r>
      <w:r w:rsidRPr="00A2031A">
        <w:t xml:space="preserve"> </w:t>
      </w:r>
      <w:r w:rsidRPr="00CA3C00">
        <w:t>2021–2031</w:t>
      </w:r>
      <w:r w:rsidRPr="00A2031A">
        <w:t>.</w:t>
      </w:r>
    </w:p>
    <w:p w14:paraId="44E61EA9" w14:textId="3C018EC3" w:rsidR="00C13F18" w:rsidRDefault="00C13F18" w:rsidP="00BB708D">
      <w:r>
        <w:t>Governments, school systems and approved authorities need to support schools to</w:t>
      </w:r>
      <w:r w:rsidDel="4CA351E9">
        <w:t xml:space="preserve"> </w:t>
      </w:r>
      <w:r w:rsidRPr="007F0725">
        <w:t>engage inclusively with families and the community, as strengthening partnerships would build trust and support educators to understand the experience of students and what supports they need in the classroom. Bringing together a student’s ‘circle of support’ to establish reasonable educational adjustments and support individualised learning may improve student behaviour and wellbeing.</w:t>
      </w:r>
      <w:r w:rsidRPr="007F0725">
        <w:rPr>
          <w:vertAlign w:val="superscript"/>
        </w:rPr>
        <w:endnoteReference w:id="312"/>
      </w:r>
      <w:r w:rsidRPr="007F0725">
        <w:t xml:space="preserve"> The voices of students with disability and their families should be heard when designing school</w:t>
      </w:r>
      <w:r w:rsidRPr="007F0725">
        <w:noBreakHyphen/>
        <w:t>level inclusion policies.</w:t>
      </w:r>
      <w:r w:rsidRPr="007F0725">
        <w:rPr>
          <w:vertAlign w:val="superscript"/>
        </w:rPr>
        <w:endnoteReference w:id="313"/>
      </w:r>
    </w:p>
    <w:tbl>
      <w:tblPr>
        <w:tblStyle w:val="GridTable6Colorful-Accent1"/>
        <w:tblW w:w="9026" w:type="dxa"/>
        <w:tblLook w:val="0400" w:firstRow="0" w:lastRow="0" w:firstColumn="0" w:lastColumn="0" w:noHBand="0" w:noVBand="1"/>
      </w:tblPr>
      <w:tblGrid>
        <w:gridCol w:w="9026"/>
      </w:tblGrid>
      <w:tr w:rsidR="00C13F18" w14:paraId="31CAA88B"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B3309F1" w14:textId="77777777" w:rsidR="00C13F18" w:rsidRPr="00F10215" w:rsidRDefault="00C13F18">
            <w:pPr>
              <w:jc w:val="center"/>
              <w:rPr>
                <w:b/>
                <w:color w:val="000000"/>
                <w:u w:val="single"/>
              </w:rPr>
            </w:pPr>
            <w:r w:rsidRPr="007F72CD">
              <w:rPr>
                <w:b/>
                <w:color w:val="000000"/>
                <w:u w:val="single"/>
              </w:rPr>
              <w:t>RECOMMENDATION 2D</w:t>
            </w:r>
          </w:p>
          <w:p w14:paraId="00114682" w14:textId="2D368ED0" w:rsidR="00C13F18" w:rsidRPr="004007A9" w:rsidRDefault="00C13F18" w:rsidP="1D8654F9">
            <w:pPr>
              <w:pStyle w:val="paragraph"/>
              <w:spacing w:before="0" w:beforeAutospacing="0" w:after="0" w:afterAutospacing="0"/>
              <w:textAlignment w:val="baseline"/>
              <w:rPr>
                <w:rFonts w:ascii="Calibri" w:hAnsi="Calibri" w:cs="Calibri"/>
                <w:b/>
                <w:color w:val="000000"/>
                <w:sz w:val="22"/>
                <w:szCs w:val="22"/>
              </w:rPr>
            </w:pPr>
            <w:r w:rsidRPr="1D8654F9">
              <w:rPr>
                <w:rStyle w:val="normaltextrun"/>
                <w:rFonts w:ascii="Calibri" w:hAnsi="Calibri" w:cs="Calibri"/>
                <w:color w:val="000000" w:themeColor="text1"/>
                <w:sz w:val="22"/>
                <w:szCs w:val="22"/>
              </w:rPr>
              <w:t>The Panel recommends that all governments</w:t>
            </w:r>
            <w:r>
              <w:rPr>
                <w:rStyle w:val="normaltextrun"/>
                <w:rFonts w:ascii="Calibri" w:hAnsi="Calibri" w:cs="Calibri"/>
                <w:color w:val="000000" w:themeColor="text1"/>
                <w:sz w:val="22"/>
                <w:szCs w:val="22"/>
              </w:rPr>
              <w:t>,</w:t>
            </w:r>
            <w:r w:rsidRPr="1D8654F9">
              <w:rPr>
                <w:rStyle w:val="normaltextrun"/>
                <w:rFonts w:ascii="Calibri" w:hAnsi="Calibri" w:cs="Calibri"/>
                <w:color w:val="000000" w:themeColor="text1"/>
                <w:sz w:val="22"/>
                <w:szCs w:val="22"/>
              </w:rPr>
              <w:t xml:space="preserve"> </w:t>
            </w:r>
            <w:r w:rsidRPr="00D80A0E">
              <w:rPr>
                <w:rStyle w:val="normaltextrun"/>
                <w:rFonts w:ascii="Calibri" w:hAnsi="Calibri" w:cs="Calibri"/>
                <w:color w:val="000000" w:themeColor="text1"/>
                <w:sz w:val="22"/>
                <w:szCs w:val="22"/>
              </w:rPr>
              <w:t>school systems and approved authorities</w:t>
            </w:r>
            <w:r w:rsidRPr="1D8654F9">
              <w:rPr>
                <w:rStyle w:val="normaltextrun"/>
                <w:rFonts w:ascii="Calibri" w:hAnsi="Calibri" w:cs="Calibri"/>
                <w:color w:val="000000" w:themeColor="text1"/>
                <w:sz w:val="22"/>
                <w:szCs w:val="22"/>
              </w:rPr>
              <w:t xml:space="preserve"> jointly develop an implementation plan to deliver on their commitment under </w:t>
            </w:r>
            <w:r w:rsidRPr="1D8654F9">
              <w:rPr>
                <w:rStyle w:val="normaltextrun"/>
                <w:rFonts w:ascii="Calibri" w:hAnsi="Calibri" w:cs="Calibri"/>
                <w:i/>
                <w:color w:val="000000" w:themeColor="text1"/>
                <w:sz w:val="22"/>
                <w:szCs w:val="22"/>
              </w:rPr>
              <w:t>Australia’s Disability Strategy 2021–2031</w:t>
            </w:r>
            <w:r w:rsidRPr="1D8654F9">
              <w:rPr>
                <w:rStyle w:val="normaltextrun"/>
                <w:rFonts w:ascii="Calibri" w:hAnsi="Calibri" w:cs="Calibri"/>
                <w:color w:val="000000" w:themeColor="text1"/>
                <w:sz w:val="22"/>
                <w:szCs w:val="22"/>
              </w:rPr>
              <w:t xml:space="preserve"> to build capability in delivery of inclusive education for students with disability</w:t>
            </w:r>
            <w:r w:rsidRPr="1D8654F9">
              <w:rPr>
                <w:rStyle w:val="normaltextrun"/>
                <w:rFonts w:ascii="Calibri" w:eastAsia="Calibri" w:hAnsi="Calibri" w:cs="Calibri"/>
                <w:color w:val="000000" w:themeColor="text1"/>
                <w:sz w:val="22"/>
                <w:szCs w:val="22"/>
                <w:lang w:val="en-GB" w:eastAsia="en-US"/>
              </w:rPr>
              <w:t>.</w:t>
            </w:r>
          </w:p>
        </w:tc>
      </w:tr>
    </w:tbl>
    <w:p w14:paraId="46B0A2A1" w14:textId="77777777" w:rsidR="00C13F18" w:rsidRDefault="00C13F18" w:rsidP="00BB708D"/>
    <w:p w14:paraId="015BE291" w14:textId="77777777" w:rsidR="00C13F18" w:rsidRDefault="00C13F18" w:rsidP="00BB708D">
      <w:pPr>
        <w:pStyle w:val="Heading4"/>
        <w:rPr>
          <w:b w:val="0"/>
          <w:iCs w:val="0"/>
        </w:rPr>
      </w:pPr>
      <w:bookmarkStart w:id="104" w:name="_Toc152855332"/>
      <w:r w:rsidRPr="007F0725">
        <w:t>2.2.7 Students in out</w:t>
      </w:r>
      <w:r w:rsidRPr="007F0725">
        <w:noBreakHyphen/>
        <w:t>of</w:t>
      </w:r>
      <w:r w:rsidRPr="007F0725">
        <w:noBreakHyphen/>
        <w:t>home care experience significant educational disadvantage and would benefit from being included as a priority equity cohort</w:t>
      </w:r>
      <w:bookmarkEnd w:id="104"/>
    </w:p>
    <w:p w14:paraId="3D0F939E" w14:textId="77777777" w:rsidR="00C13F18" w:rsidRDefault="00C13F18" w:rsidP="00BB708D">
      <w:r w:rsidRPr="00A30845">
        <w:t>While there were some mixed views from stakeholders on whether the list of priority equity cohorts should be expanded, there was strong support for the addition of students in out</w:t>
      </w:r>
      <w:r w:rsidRPr="00A30845">
        <w:noBreakHyphen/>
        <w:t>of</w:t>
      </w:r>
      <w:r w:rsidRPr="00A30845">
        <w:noBreakHyphen/>
        <w:t>home care (OOHC) due to the barriers they experience in education</w:t>
      </w:r>
      <w:r w:rsidRPr="007F0725">
        <w:t>. For example, submissions from Berry Street, the National Catholic Education Commission, Save the Children Australia and 54 Reasons</w:t>
      </w:r>
      <w:r>
        <w:t>,</w:t>
      </w:r>
      <w:r w:rsidRPr="007F0725">
        <w:t xml:space="preserve"> and the University of Tasmania recommended including students in OOHC as a priority equity cohort.</w:t>
      </w:r>
    </w:p>
    <w:p w14:paraId="199EDE0F" w14:textId="77777777" w:rsidR="00C13F18" w:rsidRDefault="00C13F18" w:rsidP="00BB708D">
      <w:r w:rsidRPr="00A30845">
        <w:t>There is significant evidence of educational gaps for students in OOHC. The Productivity Commission recommended including students in OOHC as a priority equity cohort, reflecting the significant barriers for students in OOHC to attending and engaging in school, and gaps in achievement outcomes.</w:t>
      </w:r>
      <w:r w:rsidRPr="007F0725">
        <w:rPr>
          <w:vertAlign w:val="superscript"/>
        </w:rPr>
        <w:endnoteReference w:id="314"/>
      </w:r>
      <w:r>
        <w:t xml:space="preserve"> </w:t>
      </w:r>
      <w:r w:rsidRPr="007F0725">
        <w:t>A few submissions also pointed to the Australian Institute for Health and Welfare</w:t>
      </w:r>
      <w:r>
        <w:t>’</w:t>
      </w:r>
      <w:r w:rsidRPr="007F0725">
        <w:t>s 2015 analysis of NAPLAN data linked with child protection data. In this analysis, students in OOHC had consistently and considerably lower rates of achieving National Minimum Standards in NAPLAN than all students, ranging from 13 to 39 per cent lower on average across domains and year levels.</w:t>
      </w:r>
      <w:r w:rsidRPr="007F0725">
        <w:rPr>
          <w:vertAlign w:val="superscript"/>
        </w:rPr>
        <w:endnoteReference w:id="315"/>
      </w:r>
    </w:p>
    <w:p w14:paraId="7EB9933A" w14:textId="77777777" w:rsidR="00C13F18" w:rsidRDefault="00C13F18" w:rsidP="00BB708D">
      <w:r w:rsidRPr="007F0725">
        <w:lastRenderedPageBreak/>
        <w:t>The Pathways of Care Longitudinal Study in NSW, the first large</w:t>
      </w:r>
      <w:r w:rsidRPr="007F0725">
        <w:noBreakHyphen/>
        <w:t>scale longitudinal study in Australia, also provides evidence of the educational disadvantage experienced by students in OOHC. Participation in NAPLAN was lower for students in OOHC than other students, and those students who could be matched in NAPLAN scored substantially lower on average than all children in NSW.</w:t>
      </w:r>
      <w:r w:rsidRPr="007F0725">
        <w:rPr>
          <w:vertAlign w:val="superscript"/>
        </w:rPr>
        <w:endnoteReference w:id="316"/>
      </w:r>
      <w:r w:rsidRPr="007F0725">
        <w:t xml:space="preserve"> One of the key findings of this study was that wellbeing was directly related to educational engagement and performance. Students in OOHC who experienced clinical symptoms or difficulties getting on with other students scored significantly lower on engagement and were at risk of receiving poorer grades and more suspensions and exclusions.</w:t>
      </w:r>
      <w:r w:rsidRPr="007F0725">
        <w:rPr>
          <w:vertAlign w:val="superscript"/>
        </w:rPr>
        <w:endnoteReference w:id="317"/>
      </w:r>
      <w:r w:rsidRPr="007F0725">
        <w:t xml:space="preserve"> The connection between wellbeing, engagement, and learning outcomes is further explored in Chapter 3.</w:t>
      </w:r>
    </w:p>
    <w:p w14:paraId="30521799" w14:textId="77777777" w:rsidR="00C13F18" w:rsidRDefault="00C13F18" w:rsidP="00BB708D">
      <w:r w:rsidRPr="007F0725">
        <w:t xml:space="preserve">There was also recognition that students in OOHC are more likely to face compounding disadvantage and barriers to learning. First Nations children are much more likely to be represented in the child protection system, and the submission from the University of Tasmania noted that this is a contributing factor </w:t>
      </w:r>
      <w:r>
        <w:t>in</w:t>
      </w:r>
      <w:r w:rsidRPr="007F0725">
        <w:t xml:space="preserve"> the achievement and attainment gaps for First Nations students. In 2022, the rate of First Nations children aged </w:t>
      </w:r>
      <w:r>
        <w:t>from birth</w:t>
      </w:r>
      <w:r w:rsidRPr="00543502">
        <w:t xml:space="preserve"> to</w:t>
      </w:r>
      <w:r w:rsidRPr="007F0725">
        <w:t xml:space="preserve"> 17 years in OOHC was almost 12 times the rate of non</w:t>
      </w:r>
      <w:r w:rsidRPr="007F0725">
        <w:noBreakHyphen/>
        <w:t>First Nations children.</w:t>
      </w:r>
      <w:r w:rsidRPr="007F0725">
        <w:rPr>
          <w:vertAlign w:val="superscript"/>
        </w:rPr>
        <w:endnoteReference w:id="318"/>
      </w:r>
      <w:r w:rsidRPr="007F0725">
        <w:t xml:space="preserve"> The submission from Berry Street highlighted the negative impact of trauma on students in OOHC. While trauma is not a disability, it can be detrimental to behaviour, wellbeing and engagement. In addition, the likelihood of frequent moves and changes in support outside of school can delay identification of disabilities which require specialist support or reasonable educational adjustments.</w:t>
      </w:r>
    </w:p>
    <w:p w14:paraId="5860286A" w14:textId="77777777" w:rsidR="00C13F18" w:rsidRDefault="00C13F18" w:rsidP="00BB708D">
      <w:r w:rsidRPr="007F0725">
        <w:t>Other stakeholders felt that the addition of priority equity cohorts may result in greater segregation or weaken the emphasis on assessing all students based on their needs. Many of the recommended reforms in this report, including the MTSS model, emphasise the need to assess all students as individuals and respond with tiered and targeted support, regardless of whether the student is from a priority equity cohort.</w:t>
      </w:r>
    </w:p>
    <w:p w14:paraId="7BFB508F" w14:textId="77777777" w:rsidR="00C13F18" w:rsidRDefault="00C13F18" w:rsidP="00BB708D">
      <w:r w:rsidRPr="00A30845">
        <w:t xml:space="preserve">The Panel believe that including students in OOHC as a priority equity cohort would be an important recognition that many of those students require greater investment and support so they can engage with and finish school. Governments should consider including students in OOHC as a priority equity cohort in the next </w:t>
      </w:r>
      <w:r w:rsidRPr="00A30845" w:rsidDel="0089264C">
        <w:t>Agreement</w:t>
      </w:r>
      <w:r w:rsidRPr="00A30845">
        <w:t xml:space="preserve"> to bolster the resources at the school</w:t>
      </w:r>
      <w:r w:rsidRPr="00A30845">
        <w:noBreakHyphen/>
        <w:t xml:space="preserve">level to support them. Data </w:t>
      </w:r>
      <w:r w:rsidRPr="00B5263C">
        <w:t>should also be collected on students in OOHC to better understand their experiences of the education system and inform targeted policies and programs</w:t>
      </w:r>
      <w:r w:rsidRPr="007F0725">
        <w:t xml:space="preserve"> (see Chapter 5 for further discussion of this data gap).</w:t>
      </w:r>
    </w:p>
    <w:tbl>
      <w:tblPr>
        <w:tblStyle w:val="GridTable4-Accent3"/>
        <w:tblW w:w="9026" w:type="dxa"/>
        <w:tblLook w:val="0400" w:firstRow="0" w:lastRow="0" w:firstColumn="0" w:lastColumn="0" w:noHBand="0" w:noVBand="1"/>
      </w:tblPr>
      <w:tblGrid>
        <w:gridCol w:w="9026"/>
      </w:tblGrid>
      <w:tr w:rsidR="00C13F18" w14:paraId="2A700A56"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734E66EC" w14:textId="77777777" w:rsidR="00C13F18" w:rsidRPr="00F10215" w:rsidRDefault="00C13F18">
            <w:pPr>
              <w:jc w:val="center"/>
              <w:rPr>
                <w:b/>
                <w:color w:val="000000"/>
                <w:u w:val="single"/>
              </w:rPr>
            </w:pPr>
            <w:r w:rsidRPr="007F72CD">
              <w:rPr>
                <w:b/>
                <w:color w:val="000000"/>
                <w:u w:val="single"/>
              </w:rPr>
              <w:t>FINDING 11</w:t>
            </w:r>
          </w:p>
          <w:p w14:paraId="21CF5802" w14:textId="77777777" w:rsidR="00C13F18" w:rsidRPr="00B23C72" w:rsidRDefault="00C13F18">
            <w:pPr>
              <w:rPr>
                <w:b/>
                <w:color w:val="000000"/>
              </w:rPr>
            </w:pPr>
            <w:r w:rsidRPr="00B23C72">
              <w:rPr>
                <w:color w:val="000000"/>
              </w:rPr>
              <w:t>Governments should consider including students living in out-of-home care as a priority equity cohort in the next Agreement, noting the recommendation to revise the Measurement Framework for Schooling in Australia to include this cohort (see Recommendation 5C).</w:t>
            </w:r>
          </w:p>
        </w:tc>
      </w:tr>
    </w:tbl>
    <w:p w14:paraId="27495544" w14:textId="77777777" w:rsidR="00C13F18" w:rsidRDefault="00C13F18" w:rsidP="00BB708D">
      <w:pPr>
        <w:pStyle w:val="Heading4"/>
        <w:rPr>
          <w:b w:val="0"/>
          <w:iCs w:val="0"/>
        </w:rPr>
      </w:pPr>
      <w:bookmarkStart w:id="105" w:name="_Toc152855333"/>
      <w:r w:rsidRPr="00815EA8">
        <w:t>2.2.8 Supporting schools with flexible approaches to teaching and managing individual student needs, and offering the full range of the curriculum and programs, would lead to greater educational equity</w:t>
      </w:r>
      <w:bookmarkEnd w:id="105"/>
    </w:p>
    <w:p w14:paraId="4358EB3E" w14:textId="0CBC0FCF" w:rsidR="00C13F18" w:rsidRDefault="00C13F18" w:rsidP="00BB708D">
      <w:r w:rsidRPr="00B5263C">
        <w:t>Alternative teaching and delivery models have been found to be effective ways to improve socio</w:t>
      </w:r>
      <w:r w:rsidRPr="00B5263C">
        <w:noBreakHyphen/>
        <w:t>economic diversity in schools and better support the learning needs of some students</w:t>
      </w:r>
      <w:r w:rsidRPr="00815EA8">
        <w:t xml:space="preserve"> (see Box</w:t>
      </w:r>
      <w:r>
        <w:t> </w:t>
      </w:r>
      <w:r w:rsidR="001071F7">
        <w:t>8</w:t>
      </w:r>
      <w:r w:rsidRPr="00815EA8">
        <w:t xml:space="preserve">). </w:t>
      </w:r>
      <w:r w:rsidRPr="00B5263C">
        <w:t xml:space="preserve">The 2023 Senate inquiry into the national trend of school refusal recommended that </w:t>
      </w:r>
      <w:r w:rsidRPr="00B5263C">
        <w:lastRenderedPageBreak/>
        <w:t>governments and the non</w:t>
      </w:r>
      <w:r w:rsidRPr="00B5263C">
        <w:noBreakHyphen/>
        <w:t>government school sector investigate ways to increase the flexibility of education, including through online learning, distance education, and specialist school settings</w:t>
      </w:r>
      <w:r w:rsidRPr="00815EA8">
        <w:t>.</w:t>
      </w:r>
      <w:r w:rsidRPr="00815EA8">
        <w:rPr>
          <w:vertAlign w:val="superscript"/>
        </w:rPr>
        <w:endnoteReference w:id="319"/>
      </w:r>
      <w:r w:rsidRPr="00815EA8">
        <w:t xml:space="preserve"> Moreover, in the Review</w:t>
      </w:r>
      <w:r>
        <w:t>’s</w:t>
      </w:r>
      <w:r w:rsidRPr="00815EA8">
        <w:t xml:space="preserve"> </w:t>
      </w:r>
      <w:r>
        <w:t>s</w:t>
      </w:r>
      <w:r w:rsidRPr="00815EA8">
        <w:t xml:space="preserve">urvey, 40.9 per cent of students nominated </w:t>
      </w:r>
      <w:r>
        <w:t>‘</w:t>
      </w:r>
      <w:r w:rsidRPr="00815EA8">
        <w:t>responding to individual needs, including adjustments</w:t>
      </w:r>
      <w:r>
        <w:t>’</w:t>
      </w:r>
      <w:r w:rsidRPr="00815EA8">
        <w:t xml:space="preserve"> as the top area for governments to invest in.</w:t>
      </w:r>
      <w:r w:rsidRPr="00815EA8">
        <w:rPr>
          <w:vertAlign w:val="superscript"/>
        </w:rPr>
        <w:endnoteReference w:id="320"/>
      </w:r>
    </w:p>
    <w:p w14:paraId="454585AF" w14:textId="77777777" w:rsidR="00C13F18" w:rsidRDefault="00C13F18" w:rsidP="00BB708D">
      <w:r w:rsidRPr="00815EA8">
        <w:t>The Panel heard from stakeholders about different approaches to teaching and learning that have successfully supported students across different equity cohorts, such as special assistance schools and online classes.</w:t>
      </w:r>
    </w:p>
    <w:p w14:paraId="17267473" w14:textId="77777777" w:rsidR="00C13F18" w:rsidRDefault="00C13F18" w:rsidP="00BB708D">
      <w:pPr>
        <w:pStyle w:val="Heading5"/>
      </w:pPr>
      <w:r w:rsidRPr="00815EA8">
        <w:t>Measuring progress of students in special assistance schools</w:t>
      </w:r>
    </w:p>
    <w:p w14:paraId="394E2C81" w14:textId="77777777" w:rsidR="00C13F18" w:rsidRDefault="00C13F18" w:rsidP="00BB708D">
      <w:r w:rsidRPr="00B5263C">
        <w:t>Special assistance schools (also known as curriculum and re-engagement in education (CARE) schools) support students in the government and non-government sectors who are unable or find it difficult to access mainstream secondary education</w:t>
      </w:r>
      <w:r w:rsidRPr="00815EA8">
        <w:t xml:space="preserve">. This includes students experiencing significant disadvantage and disengagement </w:t>
      </w:r>
      <w:r>
        <w:t>from</w:t>
      </w:r>
      <w:r w:rsidRPr="00815EA8">
        <w:t xml:space="preserve"> education</w:t>
      </w:r>
      <w:r>
        <w:t xml:space="preserve"> –</w:t>
      </w:r>
      <w:r w:rsidRPr="00815EA8">
        <w:t xml:space="preserve"> for example</w:t>
      </w:r>
      <w:r>
        <w:t>,</w:t>
      </w:r>
      <w:r w:rsidRPr="00815EA8">
        <w:t xml:space="preserve"> students with mental illness, young parents, and students who are interacting with the justice and social security systems.</w:t>
      </w:r>
    </w:p>
    <w:p w14:paraId="070E2AB5" w14:textId="0FF2D090" w:rsidR="00C13F18" w:rsidRDefault="00C13F18" w:rsidP="00BB708D">
      <w:r w:rsidRPr="00815EA8">
        <w:t xml:space="preserve">The Independent Schools Australia submission </w:t>
      </w:r>
      <w:r>
        <w:t>stated</w:t>
      </w:r>
      <w:r w:rsidRPr="00815EA8">
        <w:t xml:space="preserve"> that the shift to needs</w:t>
      </w:r>
      <w:r w:rsidRPr="00815EA8">
        <w:noBreakHyphen/>
        <w:t xml:space="preserve">based funding has supported the growth in the number of special assistance schools, which often have </w:t>
      </w:r>
      <w:r>
        <w:t>larger</w:t>
      </w:r>
      <w:r w:rsidRPr="00543502">
        <w:t xml:space="preserve"> staffing profiles</w:t>
      </w:r>
      <w:r w:rsidRPr="00815EA8">
        <w:t xml:space="preserve"> and use of specialist staff such as youth workers. Hester Hornbrook Academy’s submission noted that funding </w:t>
      </w:r>
      <w:r>
        <w:t xml:space="preserve">the </w:t>
      </w:r>
      <w:r w:rsidRPr="00815EA8">
        <w:t>needs of students with disability through the NCCD supported a multi</w:t>
      </w:r>
      <w:r w:rsidRPr="00815EA8">
        <w:noBreakHyphen/>
        <w:t>disciplinary team to work with each student.</w:t>
      </w:r>
    </w:p>
    <w:p w14:paraId="45890D10" w14:textId="77777777" w:rsidR="00C13F18" w:rsidRDefault="00C13F18" w:rsidP="00BB708D">
      <w:r w:rsidRPr="00B5263C">
        <w:t>The Panel visited several special assistance schools and saw the holistic approach to learning and wellbeing required to support students to engage with learning and with the curriculum</w:t>
      </w:r>
      <w:r>
        <w:t xml:space="preserve"> (see Case Study 14)</w:t>
      </w:r>
      <w:r w:rsidRPr="00815EA8">
        <w:t>. The Victorian Council of Social Service submission outlined the role special assistance schools have in providing wraparound support services to students who have fallen behind and who may require trauma</w:t>
      </w:r>
      <w:r w:rsidRPr="00815EA8">
        <w:noBreakHyphen/>
        <w:t>informed inclusive education and support to develop life skills. For example, Jabiru Community College’s submission described supporting students to learn executive functioning and self</w:t>
      </w:r>
      <w:r w:rsidRPr="00815EA8">
        <w:noBreakHyphen/>
        <w:t>care skills.</w:t>
      </w:r>
    </w:p>
    <w:tbl>
      <w:tblPr>
        <w:tblStyle w:val="GridTable4-Accent4"/>
        <w:tblW w:w="9026" w:type="dxa"/>
        <w:tblLook w:val="0400" w:firstRow="0" w:lastRow="0" w:firstColumn="0" w:lastColumn="0" w:noHBand="0" w:noVBand="1"/>
      </w:tblPr>
      <w:tblGrid>
        <w:gridCol w:w="9026"/>
      </w:tblGrid>
      <w:tr w:rsidR="00C13F18" w14:paraId="768F7FA0"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35C6F834" w14:textId="77777777" w:rsidR="00C13F18" w:rsidRPr="007F72CD" w:rsidRDefault="00C13F18">
            <w:pPr>
              <w:rPr>
                <w:b/>
                <w:color w:val="000000" w:themeColor="text1"/>
                <w:u w:val="single"/>
              </w:rPr>
            </w:pPr>
            <w:r w:rsidRPr="007F72CD">
              <w:rPr>
                <w:b/>
                <w:color w:val="000000" w:themeColor="text1"/>
                <w:u w:val="single"/>
              </w:rPr>
              <w:t>Case Study 14: Alternative models that work for highly disengaged and disadvantaged students</w:t>
            </w:r>
          </w:p>
          <w:p w14:paraId="2D2CB11E" w14:textId="04810787" w:rsidR="00C13F18" w:rsidRDefault="00C13F18">
            <w:pPr>
              <w:rPr>
                <w:b/>
                <w:color w:val="000000" w:themeColor="text1"/>
              </w:rPr>
            </w:pPr>
            <w:r w:rsidRPr="00113A8C">
              <w:rPr>
                <w:color w:val="000000" w:themeColor="text1"/>
              </w:rPr>
              <w:t>The Panel’s visit to an independent school in the suburbs of a major capital city provided evidence of the important work being done by some alternative models of schooling to serve the needs of students who have disengaged from mainstream schooling</w:t>
            </w:r>
            <w:r>
              <w:rPr>
                <w:color w:val="000000" w:themeColor="text1"/>
              </w:rPr>
              <w:t>,</w:t>
            </w:r>
            <w:r w:rsidRPr="00113A8C">
              <w:rPr>
                <w:color w:val="000000" w:themeColor="text1"/>
              </w:rPr>
              <w:t xml:space="preserve"> and</w:t>
            </w:r>
            <w:r>
              <w:rPr>
                <w:color w:val="000000" w:themeColor="text1"/>
              </w:rPr>
              <w:t xml:space="preserve"> of</w:t>
            </w:r>
            <w:r w:rsidRPr="00113A8C">
              <w:rPr>
                <w:color w:val="000000" w:themeColor="text1"/>
              </w:rPr>
              <w:t xml:space="preserve"> the need to ensure the success of these schools can be identified and celebrated.</w:t>
            </w:r>
          </w:p>
          <w:p w14:paraId="269397A7" w14:textId="77777777" w:rsidR="00C13F18" w:rsidRDefault="00C13F18">
            <w:pPr>
              <w:rPr>
                <w:b/>
                <w:color w:val="000000" w:themeColor="text1"/>
              </w:rPr>
            </w:pPr>
            <w:r w:rsidRPr="00113A8C">
              <w:rPr>
                <w:color w:val="000000" w:themeColor="text1"/>
              </w:rPr>
              <w:t>The school takes a student</w:t>
            </w:r>
            <w:r w:rsidRPr="00113A8C">
              <w:rPr>
                <w:color w:val="000000" w:themeColor="text1"/>
              </w:rPr>
              <w:noBreakHyphen/>
              <w:t>led approach to identifying what each individual needs to re-engage with their education and training, and the staff work collaboratively with the students to build the skills and confidence needed to plan each person a pathway to a meaningful future. The students at this school are facing a variety of challenges including substance abuse, homelessness, becoming young parents, mental health concerns, and contact with the justice system, and nearly all have trauma backgrounds.</w:t>
            </w:r>
          </w:p>
          <w:p w14:paraId="072DADA6" w14:textId="77777777" w:rsidR="00C13F18" w:rsidRDefault="00C13F18">
            <w:pPr>
              <w:rPr>
                <w:b/>
                <w:color w:val="000000" w:themeColor="text1"/>
              </w:rPr>
            </w:pPr>
            <w:r w:rsidRPr="00113A8C">
              <w:rPr>
                <w:color w:val="000000" w:themeColor="text1"/>
              </w:rPr>
              <w:t>The school employs a mix of teaching and support staff to ensure a trauma</w:t>
            </w:r>
            <w:r w:rsidRPr="00113A8C">
              <w:rPr>
                <w:color w:val="000000" w:themeColor="text1"/>
              </w:rPr>
              <w:noBreakHyphen/>
              <w:t xml:space="preserve">based approach with a focus on ensuring </w:t>
            </w:r>
            <w:r>
              <w:rPr>
                <w:color w:val="000000" w:themeColor="text1"/>
              </w:rPr>
              <w:t xml:space="preserve">that the </w:t>
            </w:r>
            <w:r w:rsidRPr="00113A8C">
              <w:rPr>
                <w:color w:val="000000" w:themeColor="text1"/>
              </w:rPr>
              <w:t xml:space="preserve">health, housing and </w:t>
            </w:r>
            <w:r>
              <w:rPr>
                <w:color w:val="000000" w:themeColor="text1"/>
              </w:rPr>
              <w:t>early childhood education</w:t>
            </w:r>
            <w:r w:rsidRPr="00113A8C">
              <w:rPr>
                <w:color w:val="000000" w:themeColor="text1"/>
              </w:rPr>
              <w:t xml:space="preserve"> </w:t>
            </w:r>
            <w:r>
              <w:rPr>
                <w:color w:val="000000" w:themeColor="text1"/>
              </w:rPr>
              <w:t>needs of</w:t>
            </w:r>
            <w:r w:rsidRPr="00113A8C">
              <w:rPr>
                <w:color w:val="000000" w:themeColor="text1"/>
              </w:rPr>
              <w:t xml:space="preserve"> students are met (</w:t>
            </w:r>
            <w:r w:rsidRPr="00113A8C" w:rsidDel="00860EDA">
              <w:rPr>
                <w:color w:val="000000" w:themeColor="text1"/>
              </w:rPr>
              <w:t>the latter</w:t>
            </w:r>
            <w:r w:rsidRPr="00113A8C">
              <w:rPr>
                <w:color w:val="000000" w:themeColor="text1"/>
              </w:rPr>
              <w:t xml:space="preserve"> on</w:t>
            </w:r>
            <w:r w:rsidRPr="00113A8C" w:rsidDel="00860EDA">
              <w:rPr>
                <w:color w:val="000000" w:themeColor="text1"/>
              </w:rPr>
              <w:noBreakHyphen/>
            </w:r>
            <w:r w:rsidRPr="00113A8C">
              <w:rPr>
                <w:color w:val="000000" w:themeColor="text1"/>
              </w:rPr>
              <w:t>site) and building positive relationships based on trust and aspiration.</w:t>
            </w:r>
          </w:p>
          <w:p w14:paraId="7E6B73D2" w14:textId="77777777" w:rsidR="00C13F18" w:rsidRDefault="00C13F18">
            <w:pPr>
              <w:rPr>
                <w:b/>
                <w:color w:val="000000" w:themeColor="text1"/>
              </w:rPr>
            </w:pPr>
            <w:r w:rsidRPr="00113A8C">
              <w:rPr>
                <w:color w:val="000000" w:themeColor="text1"/>
              </w:rPr>
              <w:t>The school offers a variety of learning environments to build capacity for engagement, including a mobile bus</w:t>
            </w:r>
            <w:r w:rsidRPr="00113A8C">
              <w:rPr>
                <w:color w:val="000000" w:themeColor="text1"/>
              </w:rPr>
              <w:noBreakHyphen/>
              <w:t xml:space="preserve">based classroom for students who are unable to be safely on the campus. Students’ </w:t>
            </w:r>
            <w:r w:rsidRPr="00113A8C">
              <w:rPr>
                <w:color w:val="000000" w:themeColor="text1"/>
              </w:rPr>
              <w:lastRenderedPageBreak/>
              <w:t xml:space="preserve">progress to a classroom where teaching focuses on building core literacy and numeracy skills </w:t>
            </w:r>
            <w:r>
              <w:rPr>
                <w:color w:val="000000" w:themeColor="text1"/>
              </w:rPr>
              <w:t>and</w:t>
            </w:r>
            <w:r w:rsidRPr="00113A8C">
              <w:rPr>
                <w:color w:val="000000" w:themeColor="text1"/>
              </w:rPr>
              <w:t xml:space="preserve"> on building a sense of success and high expectations for behaviour and engagement. The school also offers facilities that facilitate hands</w:t>
            </w:r>
            <w:r w:rsidRPr="00113A8C">
              <w:rPr>
                <w:color w:val="000000" w:themeColor="text1"/>
              </w:rPr>
              <w:noBreakHyphen/>
              <w:t>on, skills</w:t>
            </w:r>
            <w:r w:rsidRPr="00113A8C">
              <w:rPr>
                <w:color w:val="000000" w:themeColor="text1"/>
              </w:rPr>
              <w:noBreakHyphen/>
              <w:t>based learning to support students</w:t>
            </w:r>
            <w:r>
              <w:rPr>
                <w:color w:val="000000" w:themeColor="text1"/>
              </w:rPr>
              <w:t xml:space="preserve"> to</w:t>
            </w:r>
            <w:r w:rsidRPr="00113A8C">
              <w:rPr>
                <w:color w:val="000000" w:themeColor="text1"/>
              </w:rPr>
              <w:t xml:space="preserve"> develop the confidence to gain micro</w:t>
            </w:r>
            <w:r w:rsidRPr="00113A8C">
              <w:rPr>
                <w:color w:val="000000" w:themeColor="text1"/>
              </w:rPr>
              <w:noBreakHyphen/>
              <w:t>credentials</w:t>
            </w:r>
            <w:r>
              <w:rPr>
                <w:color w:val="000000" w:themeColor="text1"/>
              </w:rPr>
              <w:t xml:space="preserve"> and</w:t>
            </w:r>
            <w:r w:rsidRPr="00113A8C">
              <w:rPr>
                <w:color w:val="000000" w:themeColor="text1"/>
              </w:rPr>
              <w:t xml:space="preserve"> TAFE</w:t>
            </w:r>
            <w:r w:rsidRPr="00113A8C">
              <w:rPr>
                <w:color w:val="000000" w:themeColor="text1"/>
              </w:rPr>
              <w:noBreakHyphen/>
              <w:t>based qualifications and</w:t>
            </w:r>
            <w:r>
              <w:rPr>
                <w:color w:val="000000" w:themeColor="text1"/>
              </w:rPr>
              <w:t xml:space="preserve"> to</w:t>
            </w:r>
            <w:r w:rsidRPr="00113A8C">
              <w:rPr>
                <w:color w:val="000000" w:themeColor="text1"/>
              </w:rPr>
              <w:t xml:space="preserve"> pursue further education, training and employment. Staff support students to find pathways into a meaningful future.</w:t>
            </w:r>
          </w:p>
          <w:p w14:paraId="7B473A2B" w14:textId="56D37EF6" w:rsidR="00C13F18" w:rsidRPr="00774715" w:rsidRDefault="00C13F18">
            <w:pPr>
              <w:rPr>
                <w:b/>
                <w:color w:val="000000" w:themeColor="text1"/>
              </w:rPr>
            </w:pPr>
            <w:r w:rsidRPr="00113A8C">
              <w:rPr>
                <w:color w:val="000000" w:themeColor="text1"/>
              </w:rPr>
              <w:t xml:space="preserve">We heard from students who said the care and personalised approaches offered by the school were central to their improved outcomes. One student credited the school with </w:t>
            </w:r>
            <w:r>
              <w:rPr>
                <w:color w:val="000000" w:themeColor="text1"/>
              </w:rPr>
              <w:t>‘</w:t>
            </w:r>
            <w:r w:rsidRPr="00113A8C">
              <w:rPr>
                <w:color w:val="000000" w:themeColor="text1"/>
              </w:rPr>
              <w:t>literally sav[ing] my life – and the life of my little girl. I went from having no support and no future to having a pathway to becoming a nurse so I can help other people</w:t>
            </w:r>
            <w:r>
              <w:rPr>
                <w:color w:val="000000" w:themeColor="text1"/>
              </w:rPr>
              <w:t>’</w:t>
            </w:r>
            <w:r w:rsidRPr="00113A8C">
              <w:rPr>
                <w:color w:val="000000" w:themeColor="text1"/>
              </w:rPr>
              <w:t xml:space="preserve">; another said </w:t>
            </w:r>
            <w:r>
              <w:rPr>
                <w:color w:val="000000" w:themeColor="text1"/>
              </w:rPr>
              <w:t>‘</w:t>
            </w:r>
            <w:r w:rsidRPr="00113A8C">
              <w:rPr>
                <w:color w:val="000000" w:themeColor="text1"/>
              </w:rPr>
              <w:t xml:space="preserve">I was a </w:t>
            </w:r>
            <w:r>
              <w:rPr>
                <w:color w:val="000000" w:themeColor="text1"/>
              </w:rPr>
              <w:t>“</w:t>
            </w:r>
            <w:r w:rsidRPr="00113A8C">
              <w:rPr>
                <w:color w:val="000000" w:themeColor="text1"/>
              </w:rPr>
              <w:t>bus boy</w:t>
            </w:r>
            <w:r>
              <w:rPr>
                <w:color w:val="000000" w:themeColor="text1"/>
              </w:rPr>
              <w:t>”</w:t>
            </w:r>
            <w:r w:rsidRPr="00113A8C">
              <w:rPr>
                <w:color w:val="000000" w:themeColor="text1"/>
              </w:rPr>
              <w:t>. You couldn’t even get me into the class. I was just filled with rage. But they never lost hope in me. I’ve got an apprenticeship now. I am a leader</w:t>
            </w:r>
            <w:r>
              <w:rPr>
                <w:color w:val="000000" w:themeColor="text1"/>
              </w:rPr>
              <w:t>’</w:t>
            </w:r>
            <w:r w:rsidRPr="00113A8C">
              <w:rPr>
                <w:color w:val="000000" w:themeColor="text1"/>
              </w:rPr>
              <w:t>.</w:t>
            </w:r>
          </w:p>
        </w:tc>
      </w:tr>
    </w:tbl>
    <w:p w14:paraId="7A200EA3" w14:textId="77777777" w:rsidR="00C13F18" w:rsidRDefault="00C13F18" w:rsidP="00BB708D"/>
    <w:p w14:paraId="3ADE8A9C" w14:textId="77777777" w:rsidR="00C13F18" w:rsidRDefault="00C13F18" w:rsidP="00BB708D">
      <w:r w:rsidRPr="00B5263C">
        <w:t>The achievements of students in special assistance schools can be hard to measure in standardised tests</w:t>
      </w:r>
      <w:r w:rsidRPr="00815EA8">
        <w:t xml:space="preserve">, which was noted in the Association of Independent Schools of South Australia submission. </w:t>
      </w:r>
      <w:r w:rsidRPr="00B5263C">
        <w:t>The Panel considers that measuring different models of success would support students and schools to monitor progress and celebrate achievements. The growth in the number of special assistance schools makes this an important next step for understanding learning gain and wellbeing in students in special assistance schools. The broader decline in school engagement and attendance in recent years may lead to an increase in the number of students and families interested in special assistance schools, who would benefit from understanding key metrics for student progress</w:t>
      </w:r>
      <w:r w:rsidRPr="00815EA8">
        <w:t>.</w:t>
      </w:r>
    </w:p>
    <w:tbl>
      <w:tblPr>
        <w:tblStyle w:val="GridTable4-Accent3"/>
        <w:tblW w:w="9026" w:type="dxa"/>
        <w:tblLook w:val="0400" w:firstRow="0" w:lastRow="0" w:firstColumn="0" w:lastColumn="0" w:noHBand="0" w:noVBand="1"/>
      </w:tblPr>
      <w:tblGrid>
        <w:gridCol w:w="9026"/>
      </w:tblGrid>
      <w:tr w:rsidR="00C13F18" w:rsidRPr="009524DB" w14:paraId="5346E20C"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06786535" w14:textId="77777777" w:rsidR="00C13F18" w:rsidRPr="007F72CD" w:rsidRDefault="00C13F18">
            <w:pPr>
              <w:spacing w:after="160"/>
              <w:jc w:val="center"/>
              <w:rPr>
                <w:b/>
                <w:color w:val="000000" w:themeColor="text1"/>
                <w:u w:val="single"/>
              </w:rPr>
            </w:pPr>
            <w:r w:rsidRPr="007F72CD">
              <w:rPr>
                <w:b/>
                <w:color w:val="000000" w:themeColor="text1"/>
                <w:u w:val="single"/>
              </w:rPr>
              <w:t>FINDING 12</w:t>
            </w:r>
          </w:p>
          <w:p w14:paraId="53CF5042" w14:textId="77777777" w:rsidR="00C13F18" w:rsidRPr="009524DB" w:rsidRDefault="00C13F18">
            <w:pPr>
              <w:spacing w:after="160"/>
              <w:rPr>
                <w:b/>
                <w:color w:val="000000" w:themeColor="text1"/>
              </w:rPr>
            </w:pPr>
            <w:r w:rsidRPr="009524DB">
              <w:rPr>
                <w:color w:val="000000" w:themeColor="text1"/>
              </w:rPr>
              <w:t>Governments should consider developing measures that can track key metrics (including outcomes, attendance, engagement, wellbeing and learning</w:t>
            </w:r>
            <w:r>
              <w:rPr>
                <w:color w:val="000000" w:themeColor="text1"/>
              </w:rPr>
              <w:t xml:space="preserve"> </w:t>
            </w:r>
            <w:r w:rsidRPr="000649C1">
              <w:rPr>
                <w:color w:val="000000" w:themeColor="text1"/>
              </w:rPr>
              <w:t>progressions</w:t>
            </w:r>
            <w:r w:rsidRPr="009524DB">
              <w:rPr>
                <w:color w:val="000000" w:themeColor="text1"/>
              </w:rPr>
              <w:t xml:space="preserve">) for schools designed to support cohorts with high levels of complex needs (e.g. special assistance schools or </w:t>
            </w:r>
            <w:r w:rsidRPr="009571B5">
              <w:rPr>
                <w:color w:val="000000" w:themeColor="text1"/>
              </w:rPr>
              <w:t>curriculum and re-engagement in education (</w:t>
            </w:r>
            <w:r w:rsidRPr="009524DB">
              <w:rPr>
                <w:color w:val="000000" w:themeColor="text1"/>
              </w:rPr>
              <w:t>CARE</w:t>
            </w:r>
            <w:r>
              <w:rPr>
                <w:color w:val="000000" w:themeColor="text1"/>
              </w:rPr>
              <w:t>)</w:t>
            </w:r>
            <w:r w:rsidRPr="009524DB">
              <w:rPr>
                <w:color w:val="000000" w:themeColor="text1"/>
              </w:rPr>
              <w:t xml:space="preserve"> schools).  </w:t>
            </w:r>
          </w:p>
        </w:tc>
      </w:tr>
    </w:tbl>
    <w:p w14:paraId="615AB9AE" w14:textId="77777777" w:rsidR="00C13F18" w:rsidRDefault="00C13F18" w:rsidP="00BB708D"/>
    <w:p w14:paraId="70922173" w14:textId="77777777" w:rsidR="00C13F18" w:rsidRDefault="00C13F18" w:rsidP="00BB708D">
      <w:pPr>
        <w:pStyle w:val="Heading5"/>
      </w:pPr>
      <w:r w:rsidRPr="00815EA8">
        <w:t>Supporting access to online learning approaches can improve access to the full school curriculum and help re</w:t>
      </w:r>
      <w:r w:rsidRPr="00815EA8">
        <w:noBreakHyphen/>
        <w:t>engage students</w:t>
      </w:r>
    </w:p>
    <w:p w14:paraId="3D1DC022" w14:textId="7D0B14ED" w:rsidR="00C13F18" w:rsidRDefault="00C13F18" w:rsidP="00BB708D">
      <w:r w:rsidRPr="00B5263C">
        <w:t xml:space="preserve">The Panel </w:t>
      </w:r>
      <w:r w:rsidR="00817EAE" w:rsidRPr="00B5263C">
        <w:t>also</w:t>
      </w:r>
      <w:r w:rsidRPr="00B5263C">
        <w:t xml:space="preserve"> heard of the benefits of providing students access to online classes to enable them to access specialist subjects and teachers, particularly for students in regional, rural and remote areas. Online classes also create opportunities for students to engage directly with teachers and their peers, supporting the wellbeing of students who cannot attend classes in-person</w:t>
      </w:r>
      <w:r>
        <w:t xml:space="preserve">. </w:t>
      </w:r>
    </w:p>
    <w:p w14:paraId="5234931B" w14:textId="08B2195D" w:rsidR="00C13F18" w:rsidRDefault="00C13F18" w:rsidP="00BB708D">
      <w:r w:rsidRPr="00815EA8">
        <w:t xml:space="preserve">Students can have limited access to subjects because of geographic distance, small school sizes and workforce challenges. Workforce shortages can be exacerbated in specialist subjects, </w:t>
      </w:r>
      <w:r>
        <w:t>such as</w:t>
      </w:r>
      <w:r w:rsidRPr="00815EA8">
        <w:t xml:space="preserve"> STEM, which can limit subject access</w:t>
      </w:r>
      <w:r>
        <w:t>, especially as</w:t>
      </w:r>
      <w:r w:rsidRPr="00815EA8">
        <w:t xml:space="preserve"> many disadvantaged schools face difficulties filling educator vacancies, despite financial and other incentives to attract and retain staff.</w:t>
      </w:r>
      <w:r w:rsidRPr="00815EA8">
        <w:rPr>
          <w:vertAlign w:val="superscript"/>
        </w:rPr>
        <w:endnoteReference w:id="321"/>
      </w:r>
      <w:r>
        <w:t xml:space="preserve"> </w:t>
      </w:r>
      <w:r w:rsidRPr="00B5263C">
        <w:t>Existing avenues available to students to access subjects delivered by teachers online should be further strengthened and made more accessible. Examples are WA’s School of Isolated and Distance Education, Queensland’s School of the Air, and Victoria’s Virtual Learning Network</w:t>
      </w:r>
      <w:r w:rsidRPr="00815EA8">
        <w:t xml:space="preserve"> (outlined in Case Study 1</w:t>
      </w:r>
      <w:r>
        <w:t>5</w:t>
      </w:r>
      <w:r w:rsidRPr="00815EA8">
        <w:t>).</w:t>
      </w:r>
    </w:p>
    <w:p w14:paraId="45FC4BF9" w14:textId="77777777" w:rsidR="00C13F18" w:rsidRDefault="00C13F18" w:rsidP="00BB708D">
      <w:r w:rsidRPr="00815EA8">
        <w:lastRenderedPageBreak/>
        <w:t>The Isolated Children’s Parents’ Association</w:t>
      </w:r>
      <w:r>
        <w:t xml:space="preserve"> (ICPA)</w:t>
      </w:r>
      <w:r w:rsidRPr="00815EA8">
        <w:t xml:space="preserve"> submission highlighted the success of Aurora College</w:t>
      </w:r>
      <w:r>
        <w:t>, a virtual selective high school</w:t>
      </w:r>
      <w:r w:rsidRPr="00815EA8">
        <w:t xml:space="preserve"> which provides opportunities for gifted and talented students </w:t>
      </w:r>
      <w:r>
        <w:t xml:space="preserve">across </w:t>
      </w:r>
      <w:r w:rsidRPr="00815EA8">
        <w:t xml:space="preserve">NSW to access specialist subjects. </w:t>
      </w:r>
      <w:r>
        <w:t>Students at Aurora College must also be enrolled in an NSW Department of Education school which is classified as rural and remote.</w:t>
      </w:r>
      <w:r w:rsidRPr="00815EA8">
        <w:t xml:space="preserve"> </w:t>
      </w:r>
      <w:r>
        <w:t>ICPA</w:t>
      </w:r>
      <w:r w:rsidRPr="00815EA8">
        <w:t xml:space="preserve"> also noted</w:t>
      </w:r>
      <w:r>
        <w:t>,</w:t>
      </w:r>
      <w:r w:rsidRPr="00815EA8">
        <w:t xml:space="preserve"> however</w:t>
      </w:r>
      <w:r>
        <w:t>,</w:t>
      </w:r>
      <w:r w:rsidRPr="00815EA8">
        <w:t xml:space="preserve"> the importance of ensuring students in regional, rural and remote areas have access to high</w:t>
      </w:r>
      <w:r w:rsidRPr="00815EA8">
        <w:noBreakHyphen/>
        <w:t>speed internet and technology in order to access online subjects. In addition, the Regional Education Commission submission noted existing resource</w:t>
      </w:r>
      <w:r>
        <w:t>-</w:t>
      </w:r>
      <w:r w:rsidRPr="00815EA8">
        <w:t>sharing initiatives and virtual education delivery such as programs through university partnerships.</w:t>
      </w:r>
    </w:p>
    <w:p w14:paraId="7AFB6F23" w14:textId="71F215BD" w:rsidR="00C13F18" w:rsidRDefault="00C13F18" w:rsidP="00BB708D">
      <w:r>
        <w:t xml:space="preserve">As noted in Chapter 1, </w:t>
      </w:r>
      <w:r w:rsidRPr="00B5263C">
        <w:t>there are also a growing number of alternative delivery models where students can attend school online in a full</w:t>
      </w:r>
      <w:r w:rsidRPr="00B5263C">
        <w:noBreakHyphen/>
        <w:t>time capacity, which often attracts students who have become disengaged from their local school</w:t>
      </w:r>
      <w:r w:rsidRPr="00815EA8">
        <w:t>. Often these schools provide the flexibility for either full</w:t>
      </w:r>
      <w:r w:rsidRPr="00815EA8">
        <w:noBreakHyphen/>
        <w:t xml:space="preserve">time attendance or a dual enrolment, where students continue to attend their local school. The demand for alternative models </w:t>
      </w:r>
      <w:r>
        <w:t>has been</w:t>
      </w:r>
      <w:r w:rsidRPr="00815EA8">
        <w:t xml:space="preserve"> increas</w:t>
      </w:r>
      <w:r>
        <w:t>ing</w:t>
      </w:r>
      <w:r w:rsidRPr="00815EA8">
        <w:t>, reflecting the fall in attendance and concerns around school refusal.</w:t>
      </w:r>
    </w:p>
    <w:p w14:paraId="1AE39032" w14:textId="1D600FB5" w:rsidR="00C13F18" w:rsidRPr="00815EA8" w:rsidRDefault="00C13F18" w:rsidP="00BB708D">
      <w:pPr>
        <w:rPr>
          <w:color w:val="000000" w:themeColor="text1"/>
        </w:rPr>
      </w:pPr>
      <w:r w:rsidRPr="00815EA8">
        <w:t>Internationally, New Zealand’s state</w:t>
      </w:r>
      <w:r w:rsidRPr="00815EA8">
        <w:noBreakHyphen/>
        <w:t xml:space="preserve">run Te Kura school </w:t>
      </w:r>
      <w:r w:rsidRPr="00815EA8">
        <w:rPr>
          <w:color w:val="000000" w:themeColor="text1"/>
        </w:rPr>
        <w:t>serves almost 30,000 students per year through mostly online delivery of subjects</w:t>
      </w:r>
      <w:r w:rsidRPr="1D8654F9">
        <w:rPr>
          <w:color w:val="000000" w:themeColor="text1"/>
        </w:rPr>
        <w:t xml:space="preserve"> by teachers</w:t>
      </w:r>
      <w:r w:rsidRPr="00815EA8">
        <w:rPr>
          <w:color w:val="000000" w:themeColor="text1"/>
        </w:rPr>
        <w:t>. Approximately 40 per cent of students are dual</w:t>
      </w:r>
      <w:r w:rsidRPr="00815EA8">
        <w:rPr>
          <w:color w:val="000000" w:themeColor="text1"/>
        </w:rPr>
        <w:noBreakHyphen/>
        <w:t>enrolled, so they access subjects through Te Kura which are not available to them at their local school. For full</w:t>
      </w:r>
      <w:r w:rsidRPr="00815EA8">
        <w:rPr>
          <w:color w:val="000000" w:themeColor="text1"/>
        </w:rPr>
        <w:noBreakHyphen/>
        <w:t>time students, Te Kura has provided support for students at risk of disengagement from education, and students report higher levels of engagement and achievement at Te Kura than at their former schools.</w:t>
      </w:r>
      <w:r w:rsidRPr="00815EA8">
        <w:rPr>
          <w:color w:val="000000" w:themeColor="text1"/>
          <w:vertAlign w:val="superscript"/>
        </w:rPr>
        <w:endnoteReference w:id="322"/>
      </w:r>
    </w:p>
    <w:tbl>
      <w:tblPr>
        <w:tblStyle w:val="GridTable4-Accent4"/>
        <w:tblW w:w="8997" w:type="dxa"/>
        <w:tblLook w:val="0400" w:firstRow="0" w:lastRow="0" w:firstColumn="0" w:lastColumn="0" w:noHBand="0" w:noVBand="1"/>
      </w:tblPr>
      <w:tblGrid>
        <w:gridCol w:w="8997"/>
      </w:tblGrid>
      <w:tr w:rsidR="00C13F18" w14:paraId="5509725C" w14:textId="77777777" w:rsidTr="00485F51">
        <w:trPr>
          <w:cnfStyle w:val="000000100000" w:firstRow="0" w:lastRow="0" w:firstColumn="0" w:lastColumn="0" w:oddVBand="0" w:evenVBand="0" w:oddHBand="1" w:evenHBand="0" w:firstRowFirstColumn="0" w:firstRowLastColumn="0" w:lastRowFirstColumn="0" w:lastRowLastColumn="0"/>
        </w:trPr>
        <w:tc>
          <w:tcPr>
            <w:tcW w:w="8997"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271F9905" w14:textId="77777777" w:rsidR="00C13F18" w:rsidRPr="00A12027" w:rsidRDefault="00C13F18">
            <w:pPr>
              <w:rPr>
                <w:b/>
                <w:color w:val="000000" w:themeColor="text1"/>
                <w:u w:val="single"/>
              </w:rPr>
            </w:pPr>
            <w:r w:rsidRPr="00A12027">
              <w:rPr>
                <w:b/>
                <w:color w:val="000000" w:themeColor="text1"/>
                <w:u w:val="single"/>
              </w:rPr>
              <w:t>Case Study 15: Victoria’s Virtual Learning Network improves student access to the curriculum</w:t>
            </w:r>
          </w:p>
          <w:p w14:paraId="023E19E8" w14:textId="03791AB0" w:rsidR="00C13F18" w:rsidRDefault="00C13F18">
            <w:pPr>
              <w:rPr>
                <w:b/>
                <w:color w:val="000000" w:themeColor="text1"/>
              </w:rPr>
            </w:pPr>
            <w:r w:rsidRPr="00487595">
              <w:rPr>
                <w:color w:val="000000" w:themeColor="text1"/>
              </w:rPr>
              <w:t>Victoria’s Virtual Learning Network (VVLN) has provided 2,200 students from 120 secondary schools across Victoria with access to specialist subjects not available at their local public school over the past decade. The VVLN is an initiative of Bendigo Senior Secondary College</w:t>
            </w:r>
            <w:r>
              <w:rPr>
                <w:color w:val="000000" w:themeColor="text1"/>
              </w:rPr>
              <w:t>,</w:t>
            </w:r>
            <w:r w:rsidRPr="00487595">
              <w:rPr>
                <w:color w:val="000000" w:themeColor="text1"/>
              </w:rPr>
              <w:t xml:space="preserve"> which has developed online classes for </w:t>
            </w:r>
            <w:r w:rsidRPr="00264F7B">
              <w:rPr>
                <w:color w:val="000000" w:themeColor="text1"/>
              </w:rPr>
              <w:t>business studies, science and mathematics</w:t>
            </w:r>
            <w:r w:rsidRPr="00487595">
              <w:rPr>
                <w:color w:val="000000" w:themeColor="text1"/>
              </w:rPr>
              <w:t xml:space="preserve"> courses in line with the </w:t>
            </w:r>
            <w:r w:rsidRPr="00264F7B">
              <w:rPr>
                <w:color w:val="000000" w:themeColor="text1"/>
              </w:rPr>
              <w:t>Victorian Curriculum</w:t>
            </w:r>
            <w:r w:rsidRPr="00487595">
              <w:rPr>
                <w:color w:val="000000" w:themeColor="text1"/>
              </w:rPr>
              <w:t>.</w:t>
            </w:r>
          </w:p>
          <w:p w14:paraId="23747887" w14:textId="77777777" w:rsidR="00C13F18" w:rsidRDefault="00C13F18">
            <w:pPr>
              <w:rPr>
                <w:b/>
                <w:color w:val="000000" w:themeColor="text1"/>
              </w:rPr>
            </w:pPr>
            <w:r w:rsidRPr="00487595">
              <w:rPr>
                <w:color w:val="000000" w:themeColor="text1"/>
              </w:rPr>
              <w:t>The VVLN incorporates features to ensure students receive the instruction, support and feedback essential to their successful completion of the subject, including:</w:t>
            </w:r>
          </w:p>
          <w:p w14:paraId="4640A312" w14:textId="77777777" w:rsidR="00C13F18" w:rsidRDefault="00C13F18" w:rsidP="00FA4F9F">
            <w:pPr>
              <w:pStyle w:val="ListParagraph"/>
              <w:numPr>
                <w:ilvl w:val="0"/>
                <w:numId w:val="15"/>
              </w:numPr>
              <w:ind w:left="426"/>
              <w:rPr>
                <w:b/>
                <w:color w:val="000000" w:themeColor="text1"/>
              </w:rPr>
            </w:pPr>
            <w:r w:rsidRPr="00487595">
              <w:rPr>
                <w:color w:val="000000" w:themeColor="text1"/>
              </w:rPr>
              <w:t>Subjects are delivered online using the VVLN Moodle learning management system.</w:t>
            </w:r>
          </w:p>
          <w:p w14:paraId="38BCB3B8" w14:textId="77777777" w:rsidR="00C13F18" w:rsidRDefault="00C13F18" w:rsidP="00FA4F9F">
            <w:pPr>
              <w:pStyle w:val="ListParagraph"/>
              <w:numPr>
                <w:ilvl w:val="0"/>
                <w:numId w:val="15"/>
              </w:numPr>
              <w:ind w:left="426"/>
              <w:rPr>
                <w:b/>
                <w:color w:val="000000" w:themeColor="text1"/>
              </w:rPr>
            </w:pPr>
            <w:r w:rsidRPr="00487595">
              <w:rPr>
                <w:color w:val="000000" w:themeColor="text1"/>
              </w:rPr>
              <w:t xml:space="preserve">Students </w:t>
            </w:r>
            <w:r>
              <w:rPr>
                <w:color w:val="000000" w:themeColor="text1"/>
              </w:rPr>
              <w:t>can</w:t>
            </w:r>
            <w:r w:rsidRPr="00487595">
              <w:rPr>
                <w:color w:val="000000" w:themeColor="text1"/>
              </w:rPr>
              <w:t xml:space="preserve"> access their subject at any time, providing flexible timetabling for schools.</w:t>
            </w:r>
          </w:p>
          <w:p w14:paraId="3A476CF1" w14:textId="77777777" w:rsidR="00C13F18" w:rsidRDefault="00C13F18" w:rsidP="00FA4F9F">
            <w:pPr>
              <w:pStyle w:val="ListParagraph"/>
              <w:numPr>
                <w:ilvl w:val="0"/>
                <w:numId w:val="15"/>
              </w:numPr>
              <w:ind w:left="426"/>
              <w:rPr>
                <w:b/>
                <w:color w:val="000000" w:themeColor="text1"/>
              </w:rPr>
            </w:pPr>
            <w:r w:rsidRPr="00487595">
              <w:rPr>
                <w:color w:val="000000" w:themeColor="text1"/>
              </w:rPr>
              <w:t>Online lessons are instructional and incorporate resources including video, audio, text, simulations, and high levels of interactivity, monitoring and feedback.</w:t>
            </w:r>
          </w:p>
          <w:p w14:paraId="612B1DE2" w14:textId="77777777" w:rsidR="00C13F18" w:rsidRDefault="00C13F18" w:rsidP="00FA4F9F">
            <w:pPr>
              <w:pStyle w:val="ListParagraph"/>
              <w:numPr>
                <w:ilvl w:val="0"/>
                <w:numId w:val="15"/>
              </w:numPr>
              <w:ind w:left="426"/>
              <w:rPr>
                <w:b/>
                <w:color w:val="000000" w:themeColor="text1"/>
              </w:rPr>
            </w:pPr>
            <w:r w:rsidRPr="00487595">
              <w:rPr>
                <w:color w:val="000000" w:themeColor="text1"/>
              </w:rPr>
              <w:t>Students receive individual support through regular online contact with their teachers.</w:t>
            </w:r>
          </w:p>
          <w:p w14:paraId="4E265A1E" w14:textId="77777777" w:rsidR="00C13F18" w:rsidRDefault="00C13F18" w:rsidP="00FA4F9F">
            <w:pPr>
              <w:pStyle w:val="ListParagraph"/>
              <w:numPr>
                <w:ilvl w:val="0"/>
                <w:numId w:val="15"/>
              </w:numPr>
              <w:ind w:left="426"/>
              <w:rPr>
                <w:b/>
                <w:color w:val="000000" w:themeColor="text1"/>
              </w:rPr>
            </w:pPr>
            <w:r w:rsidRPr="00487595">
              <w:rPr>
                <w:color w:val="000000" w:themeColor="text1"/>
              </w:rPr>
              <w:t>At least once during the school year VVLN teachers visit each school for face</w:t>
            </w:r>
            <w:r w:rsidRPr="00487595">
              <w:rPr>
                <w:color w:val="000000" w:themeColor="text1"/>
              </w:rPr>
              <w:noBreakHyphen/>
              <w:t>to</w:t>
            </w:r>
            <w:r w:rsidRPr="00487595">
              <w:rPr>
                <w:color w:val="000000" w:themeColor="text1"/>
              </w:rPr>
              <w:noBreakHyphen/>
              <w:t>face meetings with students.</w:t>
            </w:r>
          </w:p>
          <w:p w14:paraId="305C03C5" w14:textId="77777777" w:rsidR="00C13F18" w:rsidRPr="00517A2F" w:rsidRDefault="00C13F18">
            <w:pPr>
              <w:rPr>
                <w:b/>
                <w:color w:val="000000" w:themeColor="text1"/>
                <w:sz w:val="20"/>
                <w:szCs w:val="20"/>
              </w:rPr>
            </w:pPr>
            <w:r w:rsidRPr="00517A2F">
              <w:rPr>
                <w:color w:val="000000" w:themeColor="text1"/>
                <w:sz w:val="20"/>
                <w:szCs w:val="20"/>
              </w:rPr>
              <w:t xml:space="preserve">Source: </w:t>
            </w:r>
            <w:r w:rsidRPr="00F52477">
              <w:rPr>
                <w:color w:val="000000" w:themeColor="text1"/>
                <w:sz w:val="20"/>
                <w:szCs w:val="20"/>
              </w:rPr>
              <w:t>Victorian Virtual Learning Network</w:t>
            </w:r>
            <w:r w:rsidRPr="00F52477" w:rsidDel="00F52477">
              <w:rPr>
                <w:color w:val="000000" w:themeColor="text1"/>
                <w:sz w:val="20"/>
                <w:szCs w:val="20"/>
              </w:rPr>
              <w:t xml:space="preserve"> </w:t>
            </w:r>
            <w:r>
              <w:rPr>
                <w:color w:val="000000" w:themeColor="text1"/>
                <w:sz w:val="20"/>
                <w:szCs w:val="20"/>
              </w:rPr>
              <w:t xml:space="preserve">(n.d.) </w:t>
            </w:r>
            <w:hyperlink r:id="rId52" w:history="1">
              <w:r w:rsidRPr="00517A2F">
                <w:rPr>
                  <w:rStyle w:val="Hyperlink"/>
                  <w:sz w:val="20"/>
                  <w:szCs w:val="20"/>
                </w:rPr>
                <w:t>Victorian Virtual Learning Network</w:t>
              </w:r>
            </w:hyperlink>
            <w:r w:rsidRPr="00517A2F">
              <w:rPr>
                <w:color w:val="000000" w:themeColor="text1"/>
                <w:sz w:val="20"/>
                <w:szCs w:val="20"/>
              </w:rPr>
              <w:t>,</w:t>
            </w:r>
            <w:r>
              <w:rPr>
                <w:color w:val="000000" w:themeColor="text1"/>
                <w:sz w:val="20"/>
                <w:szCs w:val="20"/>
              </w:rPr>
              <w:t xml:space="preserve"> Victorian </w:t>
            </w:r>
            <w:r w:rsidRPr="00F52477">
              <w:rPr>
                <w:color w:val="000000" w:themeColor="text1"/>
                <w:sz w:val="20"/>
                <w:szCs w:val="20"/>
              </w:rPr>
              <w:t>Virtual Learning Network</w:t>
            </w:r>
            <w:r>
              <w:rPr>
                <w:color w:val="000000" w:themeColor="text1"/>
                <w:sz w:val="20"/>
                <w:szCs w:val="20"/>
              </w:rPr>
              <w:t>,</w:t>
            </w:r>
            <w:r w:rsidRPr="00517A2F">
              <w:rPr>
                <w:color w:val="000000" w:themeColor="text1"/>
                <w:sz w:val="20"/>
                <w:szCs w:val="20"/>
              </w:rPr>
              <w:t xml:space="preserve"> accessed </w:t>
            </w:r>
            <w:r>
              <w:rPr>
                <w:color w:val="000000" w:themeColor="text1"/>
                <w:sz w:val="20"/>
                <w:szCs w:val="20"/>
              </w:rPr>
              <w:t>27 October</w:t>
            </w:r>
            <w:r w:rsidRPr="00517A2F">
              <w:rPr>
                <w:color w:val="000000" w:themeColor="text1"/>
                <w:sz w:val="20"/>
                <w:szCs w:val="20"/>
              </w:rPr>
              <w:t xml:space="preserve"> 2023.</w:t>
            </w:r>
          </w:p>
        </w:tc>
      </w:tr>
    </w:tbl>
    <w:p w14:paraId="66750C6F" w14:textId="77777777" w:rsidR="00C13F18" w:rsidRDefault="00C13F18" w:rsidP="00BB708D"/>
    <w:p w14:paraId="336AF66F" w14:textId="6F38E805" w:rsidR="00C13F18" w:rsidRDefault="00C13F18" w:rsidP="00BB708D">
      <w:r w:rsidRPr="00B5263C">
        <w:t xml:space="preserve">It is important that governments, school systems and approved authorities work to promote access to hybrid and online learning approaches. This will support students to have greater access and choice in schooling and subject selection, including subjects that will support students to transition </w:t>
      </w:r>
      <w:r w:rsidRPr="00B5263C">
        <w:lastRenderedPageBreak/>
        <w:t>to their preferred post</w:t>
      </w:r>
      <w:r w:rsidRPr="00B5263C">
        <w:noBreakHyphen/>
        <w:t>school training or employment. To facilitate delivery of hybrid and online learning, students and schools must have the digital, physical and human resources required to flexibly deliver subjects</w:t>
      </w:r>
      <w:r w:rsidRPr="00815EA8">
        <w:t>.</w:t>
      </w:r>
    </w:p>
    <w:tbl>
      <w:tblPr>
        <w:tblStyle w:val="GridTable4-Accent3"/>
        <w:tblW w:w="8997" w:type="dxa"/>
        <w:tblLook w:val="0400" w:firstRow="0" w:lastRow="0" w:firstColumn="0" w:lastColumn="0" w:noHBand="0" w:noVBand="1"/>
      </w:tblPr>
      <w:tblGrid>
        <w:gridCol w:w="8997"/>
      </w:tblGrid>
      <w:tr w:rsidR="00C13F18" w14:paraId="2730D657" w14:textId="77777777" w:rsidTr="00485F51">
        <w:trPr>
          <w:cnfStyle w:val="000000100000" w:firstRow="0" w:lastRow="0" w:firstColumn="0" w:lastColumn="0" w:oddVBand="0" w:evenVBand="0" w:oddHBand="1" w:evenHBand="0" w:firstRowFirstColumn="0" w:firstRowLastColumn="0" w:lastRowFirstColumn="0" w:lastRowLastColumn="0"/>
        </w:trPr>
        <w:tc>
          <w:tcPr>
            <w:tcW w:w="8997"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297CE0AF" w14:textId="77777777" w:rsidR="00C13F18" w:rsidRPr="006C7507" w:rsidRDefault="00C13F18">
            <w:pPr>
              <w:jc w:val="center"/>
              <w:rPr>
                <w:b/>
                <w:color w:val="000000" w:themeColor="text1"/>
                <w:u w:val="single"/>
              </w:rPr>
            </w:pPr>
            <w:r w:rsidRPr="006C7507">
              <w:rPr>
                <w:b/>
                <w:color w:val="000000" w:themeColor="text1"/>
                <w:u w:val="single"/>
              </w:rPr>
              <w:t>FINDING 13</w:t>
            </w:r>
          </w:p>
          <w:p w14:paraId="36C463AE" w14:textId="752A0B76" w:rsidR="00C13F18" w:rsidRPr="0000177D" w:rsidRDefault="00C13F18">
            <w:pPr>
              <w:rPr>
                <w:b/>
                <w:color w:val="000000" w:themeColor="text1"/>
              </w:rPr>
            </w:pPr>
            <w:r w:rsidRPr="003C1D78">
              <w:rPr>
                <w:color w:val="000000" w:themeColor="text1"/>
              </w:rPr>
              <w:t>Governments</w:t>
            </w:r>
            <w:r>
              <w:rPr>
                <w:color w:val="000000" w:themeColor="text1"/>
              </w:rPr>
              <w:t>,</w:t>
            </w:r>
            <w:r w:rsidRPr="003C1D78" w:rsidDel="00AD6132">
              <w:rPr>
                <w:color w:val="000000" w:themeColor="text1"/>
              </w:rPr>
              <w:t xml:space="preserve"> </w:t>
            </w:r>
            <w:r>
              <w:rPr>
                <w:color w:val="000000" w:themeColor="text1"/>
              </w:rPr>
              <w:t xml:space="preserve">school </w:t>
            </w:r>
            <w:r w:rsidRPr="003C1D78">
              <w:rPr>
                <w:color w:val="000000" w:themeColor="text1"/>
              </w:rPr>
              <w:t>systems</w:t>
            </w:r>
            <w:r>
              <w:rPr>
                <w:color w:val="000000" w:themeColor="text1"/>
              </w:rPr>
              <w:t xml:space="preserve"> and approved authorities</w:t>
            </w:r>
            <w:r w:rsidRPr="003C1D78">
              <w:rPr>
                <w:color w:val="000000" w:themeColor="text1"/>
              </w:rPr>
              <w:t xml:space="preserve"> should enable and promote access to online and alternative delivery models, particularly for students in regional, </w:t>
            </w:r>
            <w:r>
              <w:rPr>
                <w:color w:val="000000" w:themeColor="text1"/>
              </w:rPr>
              <w:t>rural,</w:t>
            </w:r>
            <w:r w:rsidRPr="003C1D78">
              <w:rPr>
                <w:color w:val="000000" w:themeColor="text1"/>
              </w:rPr>
              <w:t xml:space="preserve"> remote and </w:t>
            </w:r>
            <w:r w:rsidRPr="00546057">
              <w:rPr>
                <w:color w:val="000000"/>
              </w:rPr>
              <w:t>low</w:t>
            </w:r>
            <w:r>
              <w:rPr>
                <w:color w:val="000000"/>
              </w:rPr>
              <w:t xml:space="preserve"> </w:t>
            </w:r>
            <w:r w:rsidRPr="00546057">
              <w:rPr>
                <w:color w:val="000000"/>
              </w:rPr>
              <w:t>Index of Community Socio</w:t>
            </w:r>
            <w:r w:rsidRPr="00546057">
              <w:rPr>
                <w:color w:val="000000"/>
              </w:rPr>
              <w:noBreakHyphen/>
              <w:t xml:space="preserve">Educational Advantage </w:t>
            </w:r>
            <w:r w:rsidRPr="003C1D78">
              <w:rPr>
                <w:color w:val="000000" w:themeColor="text1"/>
              </w:rPr>
              <w:t>schools</w:t>
            </w:r>
            <w:r>
              <w:rPr>
                <w:color w:val="000000" w:themeColor="text1"/>
              </w:rPr>
              <w:t>,</w:t>
            </w:r>
            <w:r w:rsidRPr="003C1D78">
              <w:rPr>
                <w:color w:val="000000" w:themeColor="text1"/>
              </w:rPr>
              <w:t xml:space="preserve"> and students at risk of disengagement. This should include strategies to ensure students are aware of the opportunities to access subjects or school delivered online, and that schools have the necessary educational facilities, human resource capability and flexibility to </w:t>
            </w:r>
            <w:r>
              <w:rPr>
                <w:color w:val="000000" w:themeColor="text1"/>
              </w:rPr>
              <w:t>offer</w:t>
            </w:r>
            <w:r w:rsidRPr="003C1D78">
              <w:rPr>
                <w:color w:val="000000" w:themeColor="text1"/>
              </w:rPr>
              <w:t xml:space="preserve"> and integrate with online and alternative delivery models as far as practicable.</w:t>
            </w:r>
            <w:r>
              <w:rPr>
                <w:color w:val="000000" w:themeColor="text1"/>
              </w:rPr>
              <w:t xml:space="preserve"> </w:t>
            </w:r>
          </w:p>
        </w:tc>
      </w:tr>
    </w:tbl>
    <w:p w14:paraId="179B9010" w14:textId="77777777" w:rsidR="00C13F18" w:rsidRDefault="00C13F18" w:rsidP="00BB708D">
      <w:pPr>
        <w:sectPr w:rsidR="00C13F18" w:rsidSect="00BD50EC">
          <w:endnotePr>
            <w:numFmt w:val="decimal"/>
          </w:endnotePr>
          <w:type w:val="continuous"/>
          <w:pgSz w:w="11906" w:h="16838"/>
          <w:pgMar w:top="1440" w:right="1440" w:bottom="1440" w:left="1440" w:header="708" w:footer="1077" w:gutter="0"/>
          <w:cols w:space="708"/>
          <w:docGrid w:linePitch="360"/>
        </w:sectPr>
      </w:pPr>
    </w:p>
    <w:p w14:paraId="45F28217" w14:textId="77777777" w:rsidR="00C13F18" w:rsidRDefault="00C13F18" w:rsidP="00BB708D">
      <w:pPr>
        <w:pStyle w:val="Heading2"/>
      </w:pPr>
      <w:bookmarkStart w:id="106" w:name="_Toc152855334"/>
      <w:r w:rsidRPr="00905244">
        <w:lastRenderedPageBreak/>
        <w:t xml:space="preserve">Chapter 3: Improving </w:t>
      </w:r>
      <w:r>
        <w:t>s</w:t>
      </w:r>
      <w:r w:rsidRPr="00905244">
        <w:t xml:space="preserve">tudent </w:t>
      </w:r>
      <w:r>
        <w:t>w</w:t>
      </w:r>
      <w:r w:rsidRPr="00905244">
        <w:t>ellbeing</w:t>
      </w:r>
      <w:bookmarkEnd w:id="106"/>
    </w:p>
    <w:p w14:paraId="037582C0" w14:textId="77777777" w:rsidR="00C13F18" w:rsidRDefault="00C13F18" w:rsidP="00BB708D">
      <w:pPr>
        <w:pBdr>
          <w:top w:val="single" w:sz="4" w:space="0" w:color="auto"/>
          <w:left w:val="single" w:sz="4" w:space="4" w:color="auto"/>
          <w:bottom w:val="single" w:sz="4" w:space="1" w:color="auto"/>
          <w:right w:val="single" w:sz="4" w:space="4" w:color="auto"/>
        </w:pBdr>
        <w:rPr>
          <w:rFonts w:ascii="Calibri" w:eastAsia="Calibri" w:hAnsi="Calibri" w:cs="Calibri"/>
          <w:b/>
          <w:bCs/>
          <w:color w:val="000000" w:themeColor="text1"/>
        </w:rPr>
      </w:pPr>
      <w:r w:rsidRPr="003E6FD1">
        <w:rPr>
          <w:rFonts w:ascii="Calibri" w:eastAsia="Calibri" w:hAnsi="Calibri" w:cs="Calibri"/>
          <w:b/>
          <w:bCs/>
          <w:color w:val="000000" w:themeColor="text1"/>
        </w:rPr>
        <w:t>Key points:</w:t>
      </w:r>
    </w:p>
    <w:p w14:paraId="4E25C3C9" w14:textId="77777777" w:rsidR="00C13F18" w:rsidRPr="007E2F74" w:rsidRDefault="00C13F18" w:rsidP="00FA4F9F">
      <w:pPr>
        <w:pStyle w:val="ListParagraph"/>
        <w:numPr>
          <w:ilvl w:val="0"/>
          <w:numId w:val="19"/>
        </w:numPr>
        <w:pBdr>
          <w:top w:val="single" w:sz="4" w:space="0" w:color="auto"/>
          <w:left w:val="single" w:sz="4" w:space="4" w:color="auto"/>
          <w:bottom w:val="single" w:sz="4" w:space="1" w:color="auto"/>
          <w:right w:val="single" w:sz="4" w:space="4" w:color="auto"/>
        </w:pBdr>
        <w:ind w:left="426" w:hanging="426"/>
        <w:rPr>
          <w:rFonts w:ascii="Calibri" w:eastAsia="Calibri" w:hAnsi="Calibri" w:cs="Calibri"/>
          <w:color w:val="000000" w:themeColor="text1"/>
        </w:rPr>
      </w:pPr>
      <w:r w:rsidRPr="007E2F74">
        <w:rPr>
          <w:rFonts w:ascii="Calibri" w:eastAsia="Calibri" w:hAnsi="Calibri" w:cs="Calibri"/>
          <w:color w:val="000000" w:themeColor="text1"/>
        </w:rPr>
        <w:t>Wellbeing and learning outcomes are interdependent and mutually reinforcing. Positive mental health and wellbeing is a crucial foundation for broader efforts to lift achievement, engagement and attendance outcomes. Poor learning outcomes can also cause poor mental health and wellbeing at school and beyond.</w:t>
      </w:r>
    </w:p>
    <w:p w14:paraId="19D4CD2A" w14:textId="77777777" w:rsidR="00C13F18" w:rsidRPr="007E2F74" w:rsidRDefault="00C13F18" w:rsidP="00FA4F9F">
      <w:pPr>
        <w:pStyle w:val="ListParagraph"/>
        <w:numPr>
          <w:ilvl w:val="0"/>
          <w:numId w:val="19"/>
        </w:numPr>
        <w:pBdr>
          <w:top w:val="single" w:sz="4" w:space="0" w:color="auto"/>
          <w:left w:val="single" w:sz="4" w:space="4" w:color="auto"/>
          <w:bottom w:val="single" w:sz="4" w:space="1" w:color="auto"/>
          <w:right w:val="single" w:sz="4" w:space="4" w:color="auto"/>
        </w:pBdr>
        <w:ind w:left="426" w:hanging="426"/>
        <w:rPr>
          <w:rFonts w:ascii="Calibri" w:eastAsia="Calibri" w:hAnsi="Calibri" w:cs="Calibri"/>
          <w:color w:val="000000" w:themeColor="text1"/>
        </w:rPr>
      </w:pPr>
      <w:r w:rsidRPr="007E2F74">
        <w:rPr>
          <w:rFonts w:ascii="Calibri" w:eastAsia="Calibri" w:hAnsi="Calibri" w:cs="Calibri"/>
          <w:color w:val="000000" w:themeColor="text1"/>
        </w:rPr>
        <w:t>Student mental health and wellbeing have declined over recent years, with these declines often more pronounced for certain student cohorts who already face a range of challenges and barriers to learning.</w:t>
      </w:r>
    </w:p>
    <w:p w14:paraId="0A1ED6BF" w14:textId="28B059F1" w:rsidR="004D6A90" w:rsidRPr="007E2F74" w:rsidRDefault="004D6A90" w:rsidP="00FA4F9F">
      <w:pPr>
        <w:pStyle w:val="ListParagraph"/>
        <w:numPr>
          <w:ilvl w:val="0"/>
          <w:numId w:val="19"/>
        </w:numPr>
        <w:pBdr>
          <w:top w:val="single" w:sz="4" w:space="0" w:color="auto"/>
          <w:left w:val="single" w:sz="4" w:space="4" w:color="auto"/>
          <w:bottom w:val="single" w:sz="4" w:space="1" w:color="auto"/>
          <w:right w:val="single" w:sz="4" w:space="4" w:color="auto"/>
        </w:pBdr>
        <w:ind w:left="426" w:hanging="426"/>
        <w:rPr>
          <w:rFonts w:ascii="Calibri" w:eastAsia="Calibri" w:hAnsi="Calibri" w:cs="Calibri"/>
          <w:color w:val="000000" w:themeColor="text1"/>
        </w:rPr>
      </w:pPr>
      <w:r w:rsidRPr="007E2F74">
        <w:rPr>
          <w:rFonts w:ascii="Calibri" w:eastAsia="Calibri" w:hAnsi="Calibri" w:cs="Calibri"/>
        </w:rPr>
        <w:t xml:space="preserve">All levels of government have substantially invested in student mental health and wellbeing, reflecting the shared recognition of its importance and the </w:t>
      </w:r>
      <w:r w:rsidR="00442261">
        <w:rPr>
          <w:rFonts w:ascii="Calibri" w:eastAsia="Calibri" w:hAnsi="Calibri" w:cs="Calibri"/>
        </w:rPr>
        <w:t xml:space="preserve">central </w:t>
      </w:r>
      <w:r w:rsidRPr="007E2F74">
        <w:rPr>
          <w:rFonts w:ascii="Calibri" w:eastAsia="Calibri" w:hAnsi="Calibri" w:cs="Calibri"/>
        </w:rPr>
        <w:t>role of schools.</w:t>
      </w:r>
    </w:p>
    <w:p w14:paraId="13CF8141" w14:textId="58C58C65" w:rsidR="00C13F18" w:rsidRPr="007E2F74" w:rsidRDefault="00C13F18" w:rsidP="00FA4F9F">
      <w:pPr>
        <w:pStyle w:val="ListParagraph"/>
        <w:numPr>
          <w:ilvl w:val="0"/>
          <w:numId w:val="19"/>
        </w:numPr>
        <w:pBdr>
          <w:top w:val="single" w:sz="4" w:space="0" w:color="auto"/>
          <w:left w:val="single" w:sz="4" w:space="4" w:color="auto"/>
          <w:bottom w:val="single" w:sz="4" w:space="1" w:color="auto"/>
          <w:right w:val="single" w:sz="4" w:space="4" w:color="auto"/>
        </w:pBdr>
        <w:ind w:left="426" w:hanging="426"/>
        <w:rPr>
          <w:rFonts w:ascii="Calibri" w:eastAsia="Calibri" w:hAnsi="Calibri" w:cs="Calibri"/>
          <w:color w:val="000000" w:themeColor="text1"/>
        </w:rPr>
      </w:pPr>
      <w:r w:rsidRPr="007E2F74">
        <w:rPr>
          <w:rFonts w:ascii="Calibri" w:eastAsia="Calibri" w:hAnsi="Calibri" w:cs="Calibri"/>
          <w:color w:val="000000" w:themeColor="text1"/>
        </w:rPr>
        <w:t>Including a national wellbeing measure in the next Agreement is an important opportunity to develop a more cohesive understanding of national student wellbeing, monitor outcomes and ensure the effectiveness of policy design and intervention programs.</w:t>
      </w:r>
    </w:p>
    <w:p w14:paraId="1A9E488C" w14:textId="77777777" w:rsidR="00C13F18" w:rsidRPr="007E2F74" w:rsidRDefault="00C13F18" w:rsidP="00FA4F9F">
      <w:pPr>
        <w:pStyle w:val="ListParagraph"/>
        <w:numPr>
          <w:ilvl w:val="0"/>
          <w:numId w:val="19"/>
        </w:numPr>
        <w:pBdr>
          <w:top w:val="single" w:sz="4" w:space="0" w:color="auto"/>
          <w:left w:val="single" w:sz="4" w:space="4" w:color="auto"/>
          <w:bottom w:val="single" w:sz="4" w:space="1" w:color="auto"/>
          <w:right w:val="single" w:sz="4" w:space="4" w:color="auto"/>
        </w:pBdr>
        <w:ind w:left="426" w:hanging="426"/>
        <w:rPr>
          <w:rFonts w:ascii="Calibri" w:eastAsia="Calibri" w:hAnsi="Calibri" w:cs="Calibri"/>
          <w:color w:val="000000" w:themeColor="text1"/>
        </w:rPr>
      </w:pPr>
      <w:r w:rsidRPr="007E2F74">
        <w:rPr>
          <w:rFonts w:ascii="Calibri" w:eastAsia="Calibri" w:hAnsi="Calibri" w:cs="Calibri"/>
          <w:color w:val="000000" w:themeColor="text1"/>
        </w:rPr>
        <w:t>Schools are a crucial touchpoint for supporting the mental health and wellbeing of children and young people, but they need access to appropriate information, training and resources to identify, understand and support students’ wellbeing.</w:t>
      </w:r>
    </w:p>
    <w:p w14:paraId="4551E399" w14:textId="71D94C25" w:rsidR="00C13F18" w:rsidRPr="007E2F74" w:rsidRDefault="00C13F18" w:rsidP="00FA4F9F">
      <w:pPr>
        <w:pStyle w:val="ListParagraph"/>
        <w:numPr>
          <w:ilvl w:val="0"/>
          <w:numId w:val="19"/>
        </w:numPr>
        <w:pBdr>
          <w:top w:val="single" w:sz="4" w:space="0" w:color="auto"/>
          <w:left w:val="single" w:sz="4" w:space="4" w:color="auto"/>
          <w:bottom w:val="single" w:sz="4" w:space="1" w:color="auto"/>
          <w:right w:val="single" w:sz="4" w:space="4" w:color="auto"/>
        </w:pBdr>
        <w:ind w:left="426" w:hanging="426"/>
        <w:rPr>
          <w:rFonts w:ascii="Calibri" w:eastAsia="Calibri" w:hAnsi="Calibri" w:cs="Calibri"/>
          <w:color w:val="000000" w:themeColor="text1"/>
        </w:rPr>
      </w:pPr>
      <w:r w:rsidRPr="007E2F74">
        <w:rPr>
          <w:rFonts w:ascii="Calibri" w:eastAsia="Calibri" w:hAnsi="Calibri" w:cs="Calibri"/>
          <w:color w:val="000000" w:themeColor="text1"/>
        </w:rPr>
        <w:t xml:space="preserve">Guidance about effective wellbeing programs will support governments, </w:t>
      </w:r>
      <w:r w:rsidR="00321AE3" w:rsidRPr="007E2F74">
        <w:rPr>
          <w:rFonts w:ascii="Calibri" w:eastAsia="Calibri" w:hAnsi="Calibri" w:cs="Calibri"/>
          <w:color w:val="000000" w:themeColor="text1"/>
        </w:rPr>
        <w:t xml:space="preserve">school </w:t>
      </w:r>
      <w:r w:rsidRPr="007E2F74">
        <w:rPr>
          <w:rFonts w:ascii="Calibri" w:eastAsia="Calibri" w:hAnsi="Calibri" w:cs="Calibri"/>
          <w:color w:val="000000" w:themeColor="text1"/>
        </w:rPr>
        <w:t xml:space="preserve">systems and </w:t>
      </w:r>
      <w:r w:rsidR="00321AE3" w:rsidRPr="007E2F74">
        <w:rPr>
          <w:rFonts w:ascii="Calibri" w:eastAsia="Calibri" w:hAnsi="Calibri" w:cs="Calibri"/>
          <w:color w:val="000000" w:themeColor="text1"/>
        </w:rPr>
        <w:t xml:space="preserve">approved authorities </w:t>
      </w:r>
      <w:r w:rsidRPr="007E2F74">
        <w:rPr>
          <w:rFonts w:ascii="Calibri" w:eastAsia="Calibri" w:hAnsi="Calibri" w:cs="Calibri"/>
          <w:color w:val="000000" w:themeColor="text1"/>
        </w:rPr>
        <w:t>to prioritise investment in wellbeing resources that are effective and accessible to educators.</w:t>
      </w:r>
    </w:p>
    <w:p w14:paraId="71953C05" w14:textId="77777777" w:rsidR="00C13F18" w:rsidRDefault="00C13F18" w:rsidP="00BB708D">
      <w:pPr>
        <w:pStyle w:val="Heading3"/>
      </w:pPr>
      <w:bookmarkStart w:id="107" w:name="_Toc152855335"/>
      <w:r w:rsidRPr="0094088F">
        <w:t>3.1 Context</w:t>
      </w:r>
      <w:bookmarkEnd w:id="107"/>
    </w:p>
    <w:p w14:paraId="052C8B0C" w14:textId="77777777" w:rsidR="00C13F18" w:rsidRDefault="00C13F18" w:rsidP="00BB708D">
      <w:pPr>
        <w:rPr>
          <w:rStyle w:val="normaltextrun"/>
          <w:rFonts w:ascii="Calibri" w:hAnsi="Calibri" w:cs="Calibri"/>
        </w:rPr>
      </w:pPr>
      <w:r w:rsidRPr="007E2F74">
        <w:rPr>
          <w:rFonts w:ascii="Calibri" w:eastAsia="Calibri" w:hAnsi="Calibri" w:cs="Calibri"/>
        </w:rPr>
        <w:t>Learning and wellbeing are inextricably linked</w:t>
      </w:r>
      <w:r>
        <w:rPr>
          <w:rFonts w:ascii="Calibri" w:eastAsia="Calibri" w:hAnsi="Calibri" w:cs="Calibri"/>
        </w:rPr>
        <w:t xml:space="preserve">, making the reported decline in mental health and wellbeing </w:t>
      </w:r>
      <w:r w:rsidRPr="00543502">
        <w:rPr>
          <w:rFonts w:ascii="Calibri" w:eastAsia="Calibri" w:hAnsi="Calibri" w:cs="Calibri"/>
        </w:rPr>
        <w:t>among</w:t>
      </w:r>
      <w:r>
        <w:rPr>
          <w:rFonts w:ascii="Calibri" w:eastAsia="Calibri" w:hAnsi="Calibri" w:cs="Calibri"/>
        </w:rPr>
        <w:t xml:space="preserve"> students a significant area of concern. </w:t>
      </w:r>
      <w:r w:rsidRPr="5063AB61">
        <w:rPr>
          <w:rFonts w:ascii="Calibri" w:eastAsia="Calibri" w:hAnsi="Calibri" w:cs="Calibri"/>
        </w:rPr>
        <w:t xml:space="preserve">There is </w:t>
      </w:r>
      <w:r>
        <w:rPr>
          <w:rFonts w:ascii="Calibri" w:eastAsia="Calibri" w:hAnsi="Calibri" w:cs="Calibri"/>
        </w:rPr>
        <w:t>extensive</w:t>
      </w:r>
      <w:r w:rsidRPr="5063AB61">
        <w:rPr>
          <w:rFonts w:ascii="Calibri" w:eastAsia="Calibri" w:hAnsi="Calibri" w:cs="Calibri"/>
        </w:rPr>
        <w:t xml:space="preserve"> </w:t>
      </w:r>
      <w:r>
        <w:rPr>
          <w:rFonts w:ascii="Calibri" w:eastAsia="Calibri" w:hAnsi="Calibri" w:cs="Calibri"/>
        </w:rPr>
        <w:t>agreement</w:t>
      </w:r>
      <w:r w:rsidRPr="5063AB61">
        <w:rPr>
          <w:rFonts w:ascii="Calibri" w:eastAsia="Calibri" w:hAnsi="Calibri" w:cs="Calibri"/>
        </w:rPr>
        <w:t xml:space="preserve"> on the importance </w:t>
      </w:r>
      <w:r>
        <w:rPr>
          <w:rFonts w:ascii="Calibri" w:eastAsia="Calibri" w:hAnsi="Calibri" w:cs="Calibri"/>
        </w:rPr>
        <w:t xml:space="preserve">of </w:t>
      </w:r>
      <w:r w:rsidRPr="5063AB61">
        <w:rPr>
          <w:rFonts w:ascii="Calibri" w:eastAsia="Calibri" w:hAnsi="Calibri" w:cs="Calibri"/>
        </w:rPr>
        <w:t>mental health and wellbeing of children and young people</w:t>
      </w:r>
      <w:r>
        <w:rPr>
          <w:rFonts w:ascii="Calibri" w:eastAsia="Calibri" w:hAnsi="Calibri" w:cs="Calibri"/>
        </w:rPr>
        <w:t>,</w:t>
      </w:r>
      <w:r w:rsidRPr="5063AB61">
        <w:rPr>
          <w:rFonts w:ascii="Calibri" w:eastAsia="Calibri" w:hAnsi="Calibri" w:cs="Calibri"/>
        </w:rPr>
        <w:t xml:space="preserve"> </w:t>
      </w:r>
      <w:r>
        <w:rPr>
          <w:rFonts w:ascii="Calibri" w:eastAsia="Calibri" w:hAnsi="Calibri" w:cs="Calibri"/>
        </w:rPr>
        <w:t>their</w:t>
      </w:r>
      <w:r w:rsidRPr="5063AB61">
        <w:rPr>
          <w:rFonts w:ascii="Calibri" w:eastAsia="Calibri" w:hAnsi="Calibri" w:cs="Calibri"/>
        </w:rPr>
        <w:t xml:space="preserve"> influence on long-term health</w:t>
      </w:r>
      <w:r>
        <w:rPr>
          <w:rFonts w:ascii="Calibri" w:eastAsia="Calibri" w:hAnsi="Calibri" w:cs="Calibri"/>
        </w:rPr>
        <w:t xml:space="preserve"> and on</w:t>
      </w:r>
      <w:r w:rsidRPr="5063AB61">
        <w:rPr>
          <w:rFonts w:ascii="Calibri" w:eastAsia="Calibri" w:hAnsi="Calibri" w:cs="Calibri"/>
        </w:rPr>
        <w:t xml:space="preserve"> economic and social outcomes</w:t>
      </w:r>
      <w:r>
        <w:rPr>
          <w:rFonts w:ascii="Calibri" w:eastAsia="Calibri" w:hAnsi="Calibri" w:cs="Calibri"/>
        </w:rPr>
        <w:t>, and the crucial role of early intervention, all of which are embedded within</w:t>
      </w:r>
      <w:r>
        <w:rPr>
          <w:rStyle w:val="normaltextrun"/>
          <w:rFonts w:ascii="Calibri" w:hAnsi="Calibri" w:cs="Calibri"/>
        </w:rPr>
        <w:t xml:space="preserve"> national and intergovernmental policy frameworks for mental health.</w:t>
      </w:r>
      <w:r>
        <w:rPr>
          <w:rStyle w:val="EndnoteReference"/>
          <w:rFonts w:ascii="Calibri" w:hAnsi="Calibri" w:cs="Calibri"/>
        </w:rPr>
        <w:endnoteReference w:id="323"/>
      </w:r>
      <w:r>
        <w:rPr>
          <w:rStyle w:val="EndnoteReference"/>
          <w:rFonts w:ascii="Calibri" w:hAnsi="Calibri" w:cs="Calibri"/>
        </w:rPr>
        <w:t xml:space="preserve"> </w:t>
      </w:r>
      <w:r>
        <w:rPr>
          <w:rFonts w:ascii="Calibri" w:eastAsia="Calibri" w:hAnsi="Calibri" w:cs="Calibri"/>
        </w:rPr>
        <w:t xml:space="preserve">Many </w:t>
      </w:r>
      <w:r>
        <w:rPr>
          <w:rStyle w:val="normaltextrun"/>
          <w:rFonts w:ascii="Calibri" w:hAnsi="Calibri" w:cs="Calibri"/>
        </w:rPr>
        <w:t xml:space="preserve">submissions pointed to the </w:t>
      </w:r>
      <w:r w:rsidRPr="007E2F74">
        <w:rPr>
          <w:rStyle w:val="normaltextrun"/>
          <w:rFonts w:ascii="Calibri" w:hAnsi="Calibri" w:cs="Calibri"/>
        </w:rPr>
        <w:t>body of national mental health survey data showing concerning declines in young people’s mental health and wellbeing outcomes</w:t>
      </w:r>
      <w:r>
        <w:rPr>
          <w:rStyle w:val="normaltextrun"/>
          <w:rFonts w:ascii="Calibri" w:hAnsi="Calibri" w:cs="Calibri"/>
        </w:rPr>
        <w:t xml:space="preserve"> and alarming increases in suicide rates among people aged 15 to 24.</w:t>
      </w:r>
      <w:r>
        <w:rPr>
          <w:rStyle w:val="EndnoteReference"/>
          <w:rFonts w:ascii="Calibri" w:hAnsi="Calibri" w:cs="Calibri"/>
        </w:rPr>
        <w:endnoteReference w:id="324"/>
      </w:r>
      <w:r>
        <w:rPr>
          <w:rStyle w:val="normaltextrun"/>
          <w:rFonts w:ascii="Calibri" w:hAnsi="Calibri" w:cs="Calibri"/>
        </w:rPr>
        <w:t xml:space="preserve"> </w:t>
      </w:r>
      <w:r w:rsidRPr="007E2F74">
        <w:rPr>
          <w:rStyle w:val="normaltextrun"/>
          <w:rFonts w:ascii="Calibri" w:hAnsi="Calibri" w:cs="Calibri"/>
        </w:rPr>
        <w:t>Poor student mental health and wellbeing is also having significant impacts on teachers, who are at the front line</w:t>
      </w:r>
      <w:r>
        <w:rPr>
          <w:rStyle w:val="normaltextrun"/>
          <w:rFonts w:ascii="Calibri" w:hAnsi="Calibri" w:cs="Calibri"/>
        </w:rPr>
        <w:t xml:space="preserve"> of supporting students in addition to their core responsibilities (discussed in further detail in Chapter 4).</w:t>
      </w:r>
    </w:p>
    <w:p w14:paraId="18DF0F52" w14:textId="38FD913E" w:rsidR="00C13F18" w:rsidRDefault="00C13F18" w:rsidP="00BB708D">
      <w:pPr>
        <w:spacing w:line="257" w:lineRule="auto"/>
        <w:rPr>
          <w:rFonts w:ascii="Calibri" w:eastAsia="Calibri" w:hAnsi="Calibri" w:cs="Calibri"/>
        </w:rPr>
      </w:pPr>
      <w:r w:rsidRPr="5063AB61">
        <w:rPr>
          <w:rFonts w:ascii="Calibri" w:eastAsia="Calibri" w:hAnsi="Calibri" w:cs="Calibri"/>
        </w:rPr>
        <w:t xml:space="preserve">The Productivity Commission proposed that wellbeing be placed on par with student achievement, attainment and engagement as an outcome of the next </w:t>
      </w:r>
      <w:r w:rsidDel="002A47B5">
        <w:rPr>
          <w:rFonts w:ascii="Calibri" w:eastAsia="Calibri" w:hAnsi="Calibri" w:cs="Calibri"/>
        </w:rPr>
        <w:t>Agreement</w:t>
      </w:r>
      <w:r w:rsidRPr="5063AB61">
        <w:rPr>
          <w:rFonts w:ascii="Calibri" w:eastAsia="Calibri" w:hAnsi="Calibri" w:cs="Calibri"/>
        </w:rPr>
        <w:t>.</w:t>
      </w:r>
      <w:r>
        <w:rPr>
          <w:rStyle w:val="EndnoteReference"/>
          <w:rFonts w:ascii="Calibri" w:eastAsia="Calibri" w:hAnsi="Calibri" w:cs="Calibri"/>
        </w:rPr>
        <w:endnoteReference w:id="325"/>
      </w:r>
      <w:r w:rsidRPr="5063AB61">
        <w:rPr>
          <w:rFonts w:ascii="Calibri" w:eastAsia="Calibri" w:hAnsi="Calibri" w:cs="Calibri"/>
        </w:rPr>
        <w:t xml:space="preserve"> </w:t>
      </w:r>
      <w:r w:rsidRPr="009D61BB">
        <w:rPr>
          <w:rFonts w:ascii="Calibri" w:hAnsi="Calibri" w:cs="Calibri"/>
        </w:rPr>
        <w:t>Catholic School Parents Australia</w:t>
      </w:r>
      <w:r>
        <w:rPr>
          <w:rFonts w:ascii="Calibri" w:hAnsi="Calibri" w:cs="Calibri"/>
        </w:rPr>
        <w:t xml:space="preserve">’s submission suggested that </w:t>
      </w:r>
      <w:r w:rsidRPr="00674216">
        <w:rPr>
          <w:rFonts w:ascii="Calibri" w:hAnsi="Calibri" w:cs="Calibri"/>
        </w:rPr>
        <w:t>parents are now as concerned about their child’s wellbeing as they are about their academic outcome</w:t>
      </w:r>
      <w:r>
        <w:rPr>
          <w:rFonts w:ascii="Calibri" w:hAnsi="Calibri" w:cs="Calibri"/>
        </w:rPr>
        <w:t xml:space="preserve">s. </w:t>
      </w:r>
      <w:r>
        <w:rPr>
          <w:rStyle w:val="eop"/>
          <w:rFonts w:ascii="Calibri" w:hAnsi="Calibri" w:cs="Calibri"/>
        </w:rPr>
        <w:t>Whilst the</w:t>
      </w:r>
      <w:r w:rsidRPr="00420DA0">
        <w:rPr>
          <w:rStyle w:val="eop"/>
          <w:rFonts w:ascii="Calibri" w:hAnsi="Calibri" w:cs="Calibri"/>
        </w:rPr>
        <w:t xml:space="preserve"> </w:t>
      </w:r>
      <w:r>
        <w:rPr>
          <w:rStyle w:val="eop"/>
          <w:rFonts w:ascii="Calibri" w:hAnsi="Calibri" w:cs="Calibri"/>
        </w:rPr>
        <w:t xml:space="preserve">vast </w:t>
      </w:r>
      <w:r w:rsidRPr="007E2F74">
        <w:rPr>
          <w:rStyle w:val="eop"/>
          <w:rFonts w:ascii="Calibri" w:hAnsi="Calibri" w:cs="Calibri"/>
        </w:rPr>
        <w:t>majority</w:t>
      </w:r>
      <w:r w:rsidRPr="007E2F74">
        <w:rPr>
          <w:rFonts w:ascii="Calibri" w:eastAsia="Calibri" w:hAnsi="Calibri" w:cs="Calibri"/>
        </w:rPr>
        <w:t xml:space="preserve"> of stakeholders agreed on the importance of wellbeing and the need to better support schools</w:t>
      </w:r>
      <w:r>
        <w:rPr>
          <w:rFonts w:ascii="Calibri" w:eastAsia="Calibri" w:hAnsi="Calibri" w:cs="Calibri"/>
        </w:rPr>
        <w:t xml:space="preserve">, </w:t>
      </w:r>
      <w:r w:rsidRPr="5063AB61">
        <w:rPr>
          <w:rFonts w:ascii="Calibri" w:eastAsia="Calibri" w:hAnsi="Calibri" w:cs="Calibri"/>
        </w:rPr>
        <w:t xml:space="preserve">there was considerable variation in views on </w:t>
      </w:r>
      <w:r w:rsidRPr="1D8654F9">
        <w:rPr>
          <w:rFonts w:ascii="Calibri" w:eastAsia="Calibri" w:hAnsi="Calibri" w:cs="Calibri"/>
          <w:i/>
          <w:iCs/>
        </w:rPr>
        <w:t xml:space="preserve">how </w:t>
      </w:r>
      <w:r w:rsidRPr="5063AB61">
        <w:rPr>
          <w:rFonts w:ascii="Calibri" w:eastAsia="Calibri" w:hAnsi="Calibri" w:cs="Calibri"/>
        </w:rPr>
        <w:t xml:space="preserve">wellbeing should be incorporated into the next </w:t>
      </w:r>
      <w:r w:rsidDel="002A47B5">
        <w:rPr>
          <w:rFonts w:ascii="Calibri" w:eastAsia="Calibri" w:hAnsi="Calibri" w:cs="Calibri"/>
        </w:rPr>
        <w:t xml:space="preserve">Agreement </w:t>
      </w:r>
      <w:r>
        <w:rPr>
          <w:rFonts w:ascii="Calibri" w:eastAsia="Calibri" w:hAnsi="Calibri" w:cs="Calibri"/>
        </w:rPr>
        <w:t>and the role of</w:t>
      </w:r>
      <w:r w:rsidRPr="5063AB61">
        <w:rPr>
          <w:rFonts w:ascii="Calibri" w:eastAsia="Calibri" w:hAnsi="Calibri" w:cs="Calibri"/>
        </w:rPr>
        <w:t xml:space="preserve"> national </w:t>
      </w:r>
      <w:r>
        <w:rPr>
          <w:rFonts w:ascii="Calibri" w:eastAsia="Calibri" w:hAnsi="Calibri" w:cs="Calibri"/>
        </w:rPr>
        <w:t xml:space="preserve">outcomes, </w:t>
      </w:r>
      <w:r w:rsidRPr="5063AB61">
        <w:rPr>
          <w:rFonts w:ascii="Calibri" w:eastAsia="Calibri" w:hAnsi="Calibri" w:cs="Calibri"/>
        </w:rPr>
        <w:t>targets</w:t>
      </w:r>
      <w:r>
        <w:rPr>
          <w:rFonts w:ascii="Calibri" w:eastAsia="Calibri" w:hAnsi="Calibri" w:cs="Calibri"/>
        </w:rPr>
        <w:t xml:space="preserve">, </w:t>
      </w:r>
      <w:r w:rsidRPr="5063AB61">
        <w:rPr>
          <w:rFonts w:ascii="Calibri" w:eastAsia="Calibri" w:hAnsi="Calibri" w:cs="Calibri"/>
        </w:rPr>
        <w:t xml:space="preserve">and </w:t>
      </w:r>
      <w:r>
        <w:rPr>
          <w:rFonts w:ascii="Calibri" w:eastAsia="Calibri" w:hAnsi="Calibri" w:cs="Calibri"/>
        </w:rPr>
        <w:t xml:space="preserve">measures. Underlying these differences were </w:t>
      </w:r>
      <w:r w:rsidRPr="007E2F74">
        <w:rPr>
          <w:rFonts w:ascii="Calibri" w:eastAsia="Calibri" w:hAnsi="Calibri" w:cs="Calibri"/>
        </w:rPr>
        <w:t>concerns about placing onerous expectations on schools to manage issues outside of their control and arising from beyond the school gate, and the appropriate balance between the</w:t>
      </w:r>
      <w:r w:rsidRPr="5063AB61">
        <w:rPr>
          <w:rFonts w:ascii="Calibri" w:eastAsia="Calibri" w:hAnsi="Calibri" w:cs="Calibri"/>
        </w:rPr>
        <w:t xml:space="preserve"> </w:t>
      </w:r>
      <w:r w:rsidRPr="007E2F74">
        <w:rPr>
          <w:rFonts w:ascii="Calibri" w:eastAsia="Calibri" w:hAnsi="Calibri" w:cs="Calibri"/>
        </w:rPr>
        <w:t>need for national consistency and the need for local autonomy in supporting mental health and wellbeing in schools</w:t>
      </w:r>
      <w:r>
        <w:rPr>
          <w:rFonts w:ascii="Calibri" w:eastAsia="Calibri" w:hAnsi="Calibri" w:cs="Calibri"/>
        </w:rPr>
        <w:t>.</w:t>
      </w:r>
    </w:p>
    <w:p w14:paraId="405B8CF6" w14:textId="2C7FDE1B" w:rsidR="00C13F18" w:rsidRDefault="00C13F18" w:rsidP="00BB708D">
      <w:pPr>
        <w:spacing w:line="257" w:lineRule="auto"/>
        <w:rPr>
          <w:rStyle w:val="normaltextrun"/>
          <w:rFonts w:ascii="Calibri" w:hAnsi="Calibri" w:cs="Calibri"/>
        </w:rPr>
      </w:pPr>
      <w:r w:rsidRPr="007E2F74">
        <w:rPr>
          <w:rStyle w:val="normaltextrun"/>
          <w:rFonts w:ascii="Calibri" w:hAnsi="Calibri" w:cs="Calibri"/>
        </w:rPr>
        <w:lastRenderedPageBreak/>
        <w:t>Developing nationally shared definitions and consistent measures for student wellbeing across Australia is essential to enable better understanding of how student wellbeing is changing over time and how it might be influenced by policy settings and intervention programs.</w:t>
      </w:r>
      <w:r>
        <w:rPr>
          <w:rStyle w:val="normaltextrun"/>
          <w:rFonts w:ascii="Calibri" w:hAnsi="Calibri" w:cs="Calibri"/>
        </w:rPr>
        <w:t xml:space="preserve"> Students in every school deserve to feel included, connected, safe and respected – but these goals can only be achieved if they are measured. A national wellbeing measure should be agreed by all jurisdictions, build on existing data sets to develop comparable data/indicators and inform consistent approaches to implementation to help governments, educators and families to better understand how students are faring.</w:t>
      </w:r>
    </w:p>
    <w:p w14:paraId="133BA0D9" w14:textId="1DA35AD3" w:rsidR="00C13F18" w:rsidRDefault="00C13F18" w:rsidP="00BB708D">
      <w:pPr>
        <w:spacing w:line="257" w:lineRule="auto"/>
        <w:rPr>
          <w:rFonts w:ascii="Calibri" w:eastAsia="Calibri" w:hAnsi="Calibri" w:cs="Calibri"/>
        </w:rPr>
      </w:pPr>
      <w:r w:rsidRPr="729CDCAE">
        <w:t xml:space="preserve">The </w:t>
      </w:r>
      <w:r w:rsidRPr="1D8654F9">
        <w:rPr>
          <w:i/>
          <w:iCs/>
          <w:color w:val="222222"/>
        </w:rPr>
        <w:t xml:space="preserve">Australian Education Act 2013 </w:t>
      </w:r>
      <w:r w:rsidRPr="729CDCAE">
        <w:rPr>
          <w:color w:val="222222"/>
        </w:rPr>
        <w:t>requires</w:t>
      </w:r>
      <w:r w:rsidRPr="1D8654F9">
        <w:rPr>
          <w:color w:val="222222"/>
        </w:rPr>
        <w:t xml:space="preserve"> schools to place high priority on identifying and addressing the needs of school students, including reducing barriers to learning and wellbeing and providing additional support where required.</w:t>
      </w:r>
      <w:r w:rsidRPr="1D8654F9">
        <w:rPr>
          <w:rStyle w:val="EndnoteReference"/>
          <w:color w:val="222222"/>
        </w:rPr>
        <w:endnoteReference w:id="326"/>
      </w:r>
      <w:r w:rsidRPr="1D8654F9">
        <w:rPr>
          <w:color w:val="222222"/>
        </w:rPr>
        <w:t xml:space="preserve"> The importance of student wellbeing is also reflected to various degrees across a range of policy and legislative frameworks. Powell and Graham (2017) found that, at the most fundamental level, the efforts of schools to support student wellbeing arise from their legal obligation to provide a basic duty of care and minimise harm. Beyond this, guiding frameworks and policies for student wellbeing are ad hoc and highly variable, including the context in which they occur (e.g. as a standalone focus or in relation to health, safety or learning objectives), their purpose and their implementation</w:t>
      </w:r>
      <w:r w:rsidRPr="00537326">
        <w:rPr>
          <w:color w:val="222222"/>
        </w:rPr>
        <w:t>.</w:t>
      </w:r>
      <w:r w:rsidRPr="002E6A01">
        <w:rPr>
          <w:rStyle w:val="EndnoteReference"/>
          <w:color w:val="222222"/>
        </w:rPr>
        <w:endnoteReference w:id="327"/>
      </w:r>
    </w:p>
    <w:p w14:paraId="71965263" w14:textId="77777777" w:rsidR="00C13F18" w:rsidRDefault="00C13F18" w:rsidP="00BB708D">
      <w:pPr>
        <w:spacing w:line="257" w:lineRule="auto"/>
        <w:rPr>
          <w:rFonts w:ascii="Calibri" w:eastAsia="Calibri" w:hAnsi="Calibri" w:cs="Calibri"/>
        </w:rPr>
      </w:pPr>
      <w:r>
        <w:rPr>
          <w:rFonts w:ascii="Calibri" w:eastAsia="Calibri" w:hAnsi="Calibri" w:cs="Calibri"/>
        </w:rPr>
        <w:t xml:space="preserve">Evidence heard by the Panel was consistent with these findings. Agreement on the </w:t>
      </w:r>
      <w:r>
        <w:t xml:space="preserve">importance of schools </w:t>
      </w:r>
      <w:r>
        <w:rPr>
          <w:rStyle w:val="normaltextrun"/>
          <w:rFonts w:ascii="Calibri" w:hAnsi="Calibri" w:cs="Calibri"/>
        </w:rPr>
        <w:t>as a universal touchpoint and their role in prevention, early identification and intervention was consistent across a range of stakeholder groups</w:t>
      </w:r>
      <w:r>
        <w:t xml:space="preserve">, as was evidence of the lack of consistency and coordination in understanding, implementing and assessing the effectiveness of wellbeing interventions. </w:t>
      </w:r>
      <w:r>
        <w:rPr>
          <w:rFonts w:ascii="Calibri" w:eastAsia="Calibri" w:hAnsi="Calibri" w:cs="Calibri"/>
        </w:rPr>
        <w:t>The Panel also heard that</w:t>
      </w:r>
      <w:r w:rsidRPr="5063AB61">
        <w:rPr>
          <w:rFonts w:ascii="Calibri" w:eastAsia="Calibri" w:hAnsi="Calibri" w:cs="Calibri"/>
        </w:rPr>
        <w:t xml:space="preserve"> the underlying drivers of poor wellbeing are </w:t>
      </w:r>
      <w:r>
        <w:rPr>
          <w:rFonts w:ascii="Calibri" w:eastAsia="Calibri" w:hAnsi="Calibri" w:cs="Calibri"/>
        </w:rPr>
        <w:t xml:space="preserve">highly complex and </w:t>
      </w:r>
      <w:r w:rsidRPr="5063AB61">
        <w:rPr>
          <w:rFonts w:ascii="Calibri" w:eastAsia="Calibri" w:hAnsi="Calibri" w:cs="Calibri"/>
        </w:rPr>
        <w:t>variable, often overlap</w:t>
      </w:r>
      <w:r>
        <w:rPr>
          <w:rFonts w:ascii="Calibri" w:eastAsia="Calibri" w:hAnsi="Calibri" w:cs="Calibri"/>
        </w:rPr>
        <w:t>,</w:t>
      </w:r>
      <w:r w:rsidRPr="5063AB61">
        <w:rPr>
          <w:rFonts w:ascii="Calibri" w:eastAsia="Calibri" w:hAnsi="Calibri" w:cs="Calibri"/>
        </w:rPr>
        <w:t xml:space="preserve"> </w:t>
      </w:r>
      <w:r>
        <w:rPr>
          <w:rFonts w:ascii="Calibri" w:eastAsia="Calibri" w:hAnsi="Calibri" w:cs="Calibri"/>
        </w:rPr>
        <w:t>and arise from a combination of external and internal factors, including how schools respond to students who are at high risk of or already experiencing poor mental health and wellbeing</w:t>
      </w:r>
      <w:r w:rsidRPr="5063AB61">
        <w:rPr>
          <w:rFonts w:ascii="Calibri" w:eastAsia="Calibri" w:hAnsi="Calibri" w:cs="Calibri"/>
        </w:rPr>
        <w:t xml:space="preserve">. </w:t>
      </w:r>
      <w:r>
        <w:rPr>
          <w:rFonts w:ascii="Calibri" w:eastAsia="Calibri" w:hAnsi="Calibri" w:cs="Calibri"/>
        </w:rPr>
        <w:t>Students from</w:t>
      </w:r>
      <w:r w:rsidRPr="5063AB61">
        <w:rPr>
          <w:rFonts w:ascii="Calibri" w:eastAsia="Calibri" w:hAnsi="Calibri" w:cs="Calibri"/>
        </w:rPr>
        <w:t xml:space="preserve"> priority equity cohort</w:t>
      </w:r>
      <w:r>
        <w:rPr>
          <w:rFonts w:ascii="Calibri" w:eastAsia="Calibri" w:hAnsi="Calibri" w:cs="Calibri"/>
        </w:rPr>
        <w:t>s</w:t>
      </w:r>
      <w:r w:rsidRPr="5063AB61">
        <w:rPr>
          <w:rFonts w:ascii="Calibri" w:eastAsia="Calibri" w:hAnsi="Calibri" w:cs="Calibri"/>
        </w:rPr>
        <w:t xml:space="preserve"> or other disadvantaged and marginalised groups</w:t>
      </w:r>
      <w:r>
        <w:rPr>
          <w:rFonts w:ascii="Calibri" w:eastAsia="Calibri" w:hAnsi="Calibri" w:cs="Calibri"/>
        </w:rPr>
        <w:t xml:space="preserve"> are particularly at risk and may be more likely to experience </w:t>
      </w:r>
      <w:r w:rsidRPr="5063AB61">
        <w:rPr>
          <w:rFonts w:ascii="Calibri" w:eastAsia="Calibri" w:hAnsi="Calibri" w:cs="Calibri"/>
        </w:rPr>
        <w:t>trauma</w:t>
      </w:r>
      <w:r>
        <w:rPr>
          <w:rFonts w:ascii="Calibri" w:eastAsia="Calibri" w:hAnsi="Calibri" w:cs="Calibri"/>
        </w:rPr>
        <w:t xml:space="preserve"> and </w:t>
      </w:r>
      <w:r w:rsidRPr="5063AB61">
        <w:rPr>
          <w:rFonts w:ascii="Calibri" w:eastAsia="Calibri" w:hAnsi="Calibri" w:cs="Calibri"/>
        </w:rPr>
        <w:t>bullying, including cyber bullying through social media.</w:t>
      </w:r>
      <w:r>
        <w:rPr>
          <w:rStyle w:val="EndnoteReference"/>
          <w:rFonts w:ascii="Calibri" w:eastAsia="Calibri" w:hAnsi="Calibri" w:cs="Calibri"/>
        </w:rPr>
        <w:endnoteReference w:id="328"/>
      </w:r>
    </w:p>
    <w:p w14:paraId="2EE38A97" w14:textId="356DC000" w:rsidR="00C13F18" w:rsidRDefault="00C13F18" w:rsidP="00BB708D">
      <w:pPr>
        <w:rPr>
          <w:rFonts w:ascii="Calibri" w:eastAsia="Calibri" w:hAnsi="Calibri" w:cs="Calibri"/>
        </w:rPr>
      </w:pPr>
      <w:r w:rsidRPr="1D8654F9">
        <w:rPr>
          <w:rFonts w:ascii="Calibri" w:eastAsia="Calibri" w:hAnsi="Calibri" w:cs="Calibri"/>
        </w:rPr>
        <w:t>The nature of the role means e</w:t>
      </w:r>
      <w:r>
        <w:rPr>
          <w:rFonts w:ascii="Calibri" w:eastAsia="Calibri" w:hAnsi="Calibri" w:cs="Calibri"/>
        </w:rPr>
        <w:t xml:space="preserve">ducators </w:t>
      </w:r>
      <w:r w:rsidRPr="1D8654F9">
        <w:rPr>
          <w:rFonts w:ascii="Calibri" w:eastAsia="Calibri" w:hAnsi="Calibri" w:cs="Calibri"/>
        </w:rPr>
        <w:t xml:space="preserve">often </w:t>
      </w:r>
      <w:r w:rsidR="00AA0CB8">
        <w:rPr>
          <w:rFonts w:ascii="Calibri" w:eastAsia="Calibri" w:hAnsi="Calibri" w:cs="Calibri"/>
        </w:rPr>
        <w:t>help</w:t>
      </w:r>
      <w:r>
        <w:rPr>
          <w:rFonts w:ascii="Calibri" w:eastAsia="Calibri" w:hAnsi="Calibri" w:cs="Calibri"/>
        </w:rPr>
        <w:t xml:space="preserve"> to identify and support students when mental health issues arise in the classroom. </w:t>
      </w:r>
      <w:r w:rsidRPr="00937067">
        <w:rPr>
          <w:rFonts w:ascii="Calibri" w:eastAsia="Calibri" w:hAnsi="Calibri" w:cs="Calibri"/>
        </w:rPr>
        <w:t>Several submissions pointed to the extensive body of research showing that mental health issues predominantly emerge in childhood and adolescence, with 50 per cent emerging before the age of 15 and 75 per cent before the age of 24.</w:t>
      </w:r>
      <w:r w:rsidRPr="00937067">
        <w:rPr>
          <w:rStyle w:val="EndnoteReference"/>
          <w:rFonts w:ascii="Calibri" w:eastAsia="Calibri" w:hAnsi="Calibri" w:cs="Calibri"/>
        </w:rPr>
        <w:endnoteReference w:id="329"/>
      </w:r>
      <w:r w:rsidRPr="5063AB61">
        <w:rPr>
          <w:rFonts w:ascii="Calibri" w:eastAsia="Calibri" w:hAnsi="Calibri" w:cs="Calibri"/>
        </w:rPr>
        <w:t xml:space="preserve"> </w:t>
      </w:r>
      <w:r>
        <w:rPr>
          <w:rFonts w:ascii="Calibri" w:eastAsia="Calibri" w:hAnsi="Calibri" w:cs="Calibri"/>
        </w:rPr>
        <w:t>Left</w:t>
      </w:r>
      <w:r w:rsidRPr="00453656">
        <w:rPr>
          <w:rFonts w:ascii="Calibri" w:eastAsia="Calibri" w:hAnsi="Calibri" w:cs="Calibri"/>
        </w:rPr>
        <w:t xml:space="preserve"> untreated, poor mental health in childhood </w:t>
      </w:r>
      <w:r>
        <w:rPr>
          <w:rFonts w:ascii="Calibri" w:eastAsia="Calibri" w:hAnsi="Calibri" w:cs="Calibri"/>
        </w:rPr>
        <w:t>can lead</w:t>
      </w:r>
      <w:r w:rsidRPr="00453656">
        <w:rPr>
          <w:rFonts w:ascii="Calibri" w:eastAsia="Calibri" w:hAnsi="Calibri" w:cs="Calibri"/>
        </w:rPr>
        <w:t xml:space="preserve"> to </w:t>
      </w:r>
      <w:r>
        <w:rPr>
          <w:rFonts w:ascii="Calibri" w:eastAsia="Calibri" w:hAnsi="Calibri" w:cs="Calibri"/>
        </w:rPr>
        <w:t xml:space="preserve">a </w:t>
      </w:r>
      <w:r w:rsidRPr="00453656">
        <w:rPr>
          <w:rFonts w:ascii="Calibri" w:eastAsia="Calibri" w:hAnsi="Calibri" w:cs="Calibri"/>
        </w:rPr>
        <w:t>higher risk of poor outcomes in adulthood</w:t>
      </w:r>
      <w:r>
        <w:rPr>
          <w:rFonts w:ascii="Calibri" w:eastAsia="Calibri" w:hAnsi="Calibri" w:cs="Calibri"/>
        </w:rPr>
        <w:t>, pointing to the importance of early identification and support.</w:t>
      </w:r>
      <w:r>
        <w:rPr>
          <w:rStyle w:val="EndnoteReference"/>
          <w:rFonts w:ascii="Calibri" w:eastAsia="Calibri" w:hAnsi="Calibri" w:cs="Calibri"/>
        </w:rPr>
        <w:endnoteReference w:id="330"/>
      </w:r>
      <w:r>
        <w:rPr>
          <w:rFonts w:ascii="Calibri" w:eastAsia="Calibri" w:hAnsi="Calibri" w:cs="Calibri"/>
        </w:rPr>
        <w:t xml:space="preserve"> For governments, addressing mental health and wellbeing early is likely to be highly cost-effective relative to later interventions.</w:t>
      </w:r>
      <w:r>
        <w:rPr>
          <w:rStyle w:val="EndnoteReference"/>
          <w:rFonts w:ascii="Calibri" w:eastAsia="Calibri" w:hAnsi="Calibri" w:cs="Calibri"/>
        </w:rPr>
        <w:endnoteReference w:id="331"/>
      </w:r>
      <w:r>
        <w:rPr>
          <w:rFonts w:ascii="Calibri" w:eastAsia="Calibri" w:hAnsi="Calibri" w:cs="Calibri"/>
        </w:rPr>
        <w:t xml:space="preserve"> H</w:t>
      </w:r>
      <w:r w:rsidRPr="5063AB61">
        <w:rPr>
          <w:rFonts w:ascii="Calibri" w:eastAsia="Calibri" w:hAnsi="Calibri" w:cs="Calibri"/>
        </w:rPr>
        <w:t>eadspace</w:t>
      </w:r>
      <w:r>
        <w:rPr>
          <w:rFonts w:ascii="Calibri" w:eastAsia="Calibri" w:hAnsi="Calibri" w:cs="Calibri"/>
        </w:rPr>
        <w:t>’s submission</w:t>
      </w:r>
      <w:r w:rsidRPr="5063AB61">
        <w:rPr>
          <w:rFonts w:ascii="Calibri" w:eastAsia="Calibri" w:hAnsi="Calibri" w:cs="Calibri"/>
        </w:rPr>
        <w:t xml:space="preserve"> </w:t>
      </w:r>
      <w:r>
        <w:rPr>
          <w:rFonts w:ascii="Calibri" w:eastAsia="Calibri" w:hAnsi="Calibri" w:cs="Calibri"/>
        </w:rPr>
        <w:t>highlighted</w:t>
      </w:r>
      <w:r w:rsidRPr="5063AB61">
        <w:rPr>
          <w:rFonts w:ascii="Calibri" w:eastAsia="Calibri" w:hAnsi="Calibri" w:cs="Calibri"/>
        </w:rPr>
        <w:t xml:space="preserve"> that educators have a professional responsibility to foster students’ sense of school belonging and are uniquely positioned to notice changes in students’ mood and behaviour.</w:t>
      </w:r>
    </w:p>
    <w:p w14:paraId="6A48889D" w14:textId="106CC51E" w:rsidR="00C13F18" w:rsidRDefault="00C13F18" w:rsidP="00BB708D">
      <w:pPr>
        <w:rPr>
          <w:rFonts w:ascii="Calibri" w:eastAsia="Calibri" w:hAnsi="Calibri" w:cs="Calibri"/>
        </w:rPr>
      </w:pPr>
      <w:r w:rsidRPr="1780B427">
        <w:rPr>
          <w:rFonts w:eastAsia="Times New Roman"/>
          <w:lang w:eastAsia="en-AU"/>
        </w:rPr>
        <w:t xml:space="preserve">The </w:t>
      </w:r>
      <w:r w:rsidRPr="00543502">
        <w:rPr>
          <w:rFonts w:eastAsia="Times New Roman"/>
          <w:lang w:eastAsia="en-AU"/>
        </w:rPr>
        <w:t>Review’s survey</w:t>
      </w:r>
      <w:r w:rsidRPr="1780B427">
        <w:rPr>
          <w:rFonts w:eastAsia="Times New Roman"/>
          <w:lang w:eastAsia="en-AU"/>
        </w:rPr>
        <w:t xml:space="preserve"> found that </w:t>
      </w:r>
      <w:r w:rsidRPr="007E2F74">
        <w:rPr>
          <w:rFonts w:eastAsia="Times New Roman"/>
          <w:lang w:eastAsia="en-AU"/>
        </w:rPr>
        <w:t xml:space="preserve">most students and parents thought that schools </w:t>
      </w:r>
      <w:r w:rsidR="00807F09" w:rsidRPr="007E2F74">
        <w:rPr>
          <w:rFonts w:eastAsia="Times New Roman"/>
          <w:lang w:eastAsia="en-AU"/>
        </w:rPr>
        <w:t xml:space="preserve">are </w:t>
      </w:r>
      <w:r w:rsidRPr="007E2F74">
        <w:rPr>
          <w:rFonts w:eastAsia="Times New Roman"/>
          <w:lang w:eastAsia="en-AU"/>
        </w:rPr>
        <w:t>doing well,</w:t>
      </w:r>
      <w:r w:rsidRPr="1780B427">
        <w:rPr>
          <w:rFonts w:eastAsia="Times New Roman"/>
          <w:lang w:eastAsia="en-AU"/>
        </w:rPr>
        <w:t xml:space="preserve"> with 81.5 per cent of students agreeing or strongly agreeing that their school made them feel welcome.</w:t>
      </w:r>
      <w:r>
        <w:rPr>
          <w:rStyle w:val="EndnoteReference"/>
          <w:rFonts w:eastAsia="Times New Roman"/>
          <w:lang w:eastAsia="en-AU"/>
        </w:rPr>
        <w:endnoteReference w:id="332"/>
      </w:r>
      <w:r w:rsidRPr="1780B427">
        <w:rPr>
          <w:rFonts w:eastAsia="Times New Roman"/>
          <w:lang w:eastAsia="en-AU"/>
        </w:rPr>
        <w:t xml:space="preserve"> </w:t>
      </w:r>
      <w:r w:rsidRPr="009A08C7">
        <w:rPr>
          <w:rFonts w:eastAsia="Times New Roman"/>
          <w:lang w:eastAsia="en-AU"/>
        </w:rPr>
        <w:t xml:space="preserve">However, this figure was notably lower for First Nations students, with 74.9 per cent agreeing that their school made them feel welcome, compared to 82 per cent </w:t>
      </w:r>
      <w:r>
        <w:rPr>
          <w:rFonts w:eastAsia="Times New Roman"/>
          <w:lang w:eastAsia="en-AU"/>
        </w:rPr>
        <w:t>for</w:t>
      </w:r>
      <w:r w:rsidRPr="009A08C7">
        <w:rPr>
          <w:rFonts w:eastAsia="Times New Roman"/>
          <w:lang w:eastAsia="en-AU"/>
        </w:rPr>
        <w:t xml:space="preserve"> non-First Nations students.</w:t>
      </w:r>
      <w:r w:rsidRPr="009A08C7">
        <w:rPr>
          <w:rStyle w:val="EndnoteReference"/>
          <w:rFonts w:eastAsia="Times New Roman"/>
          <w:lang w:eastAsia="en-AU"/>
        </w:rPr>
        <w:endnoteReference w:id="333"/>
      </w:r>
      <w:r w:rsidRPr="1780B427">
        <w:rPr>
          <w:rFonts w:eastAsia="Times New Roman"/>
          <w:lang w:eastAsia="en-AU"/>
        </w:rPr>
        <w:t xml:space="preserve"> </w:t>
      </w:r>
      <w:r w:rsidRPr="007E2F74">
        <w:rPr>
          <w:rFonts w:ascii="Calibri" w:hAnsi="Calibri" w:cs="Calibri"/>
        </w:rPr>
        <w:t>Stakeholders also noted the</w:t>
      </w:r>
      <w:r w:rsidRPr="007E2F74">
        <w:rPr>
          <w:rFonts w:ascii="Calibri" w:eastAsia="Calibri" w:hAnsi="Calibri" w:cs="Calibri"/>
        </w:rPr>
        <w:t xml:space="preserve"> body of evidence demonstrating the links between mental health, wellbeing and learning outcomes, including the reciprocal relationship between wellbeing and academic performance,</w:t>
      </w:r>
      <w:r w:rsidRPr="007E2F74">
        <w:rPr>
          <w:rStyle w:val="EndnoteReference"/>
          <w:rFonts w:ascii="Calibri" w:eastAsia="Calibri" w:hAnsi="Calibri" w:cs="Calibri"/>
        </w:rPr>
        <w:endnoteReference w:id="334"/>
      </w:r>
      <w:r w:rsidRPr="007E2F74">
        <w:rPr>
          <w:rFonts w:ascii="Calibri" w:eastAsia="Calibri" w:hAnsi="Calibri" w:cs="Calibri"/>
        </w:rPr>
        <w:t xml:space="preserve"> increased engagement, positive peer relationships and behaviours and a stronger sense of belonging.</w:t>
      </w:r>
      <w:r w:rsidRPr="007E2F74">
        <w:rPr>
          <w:rStyle w:val="EndnoteReference"/>
          <w:rFonts w:ascii="Calibri" w:eastAsia="Calibri" w:hAnsi="Calibri" w:cs="Calibri"/>
        </w:rPr>
        <w:endnoteReference w:id="335"/>
      </w:r>
      <w:r>
        <w:rPr>
          <w:rFonts w:ascii="Calibri" w:eastAsia="Calibri" w:hAnsi="Calibri" w:cs="Calibri"/>
        </w:rPr>
        <w:t xml:space="preserve"> However, there were a range of views on what the scope of schools’ </w:t>
      </w:r>
      <w:r>
        <w:rPr>
          <w:rFonts w:ascii="Calibri" w:eastAsia="Calibri" w:hAnsi="Calibri" w:cs="Calibri"/>
        </w:rPr>
        <w:lastRenderedPageBreak/>
        <w:t>role should be, including the limits of their responsibility versus that of health, community and other allied service providers, as well as the role of families of vulnerable or at-risk students.</w:t>
      </w:r>
    </w:p>
    <w:p w14:paraId="7BADCCFE" w14:textId="77777777" w:rsidR="00C13F18" w:rsidRDefault="00C13F18" w:rsidP="00BB708D">
      <w:pPr>
        <w:spacing w:before="160" w:after="0"/>
        <w:rPr>
          <w:rStyle w:val="normaltextrun"/>
        </w:rPr>
      </w:pPr>
      <w:r w:rsidRPr="007E2F74">
        <w:rPr>
          <w:rFonts w:ascii="Calibri" w:eastAsia="Calibri" w:hAnsi="Calibri" w:cs="Calibri"/>
        </w:rPr>
        <w:t>All levels of government have substantially invested in a wide range of student mental health and wellbeing resources and programs, reflecting the shared recognition of its importance and the key role of schools.</w:t>
      </w:r>
      <w:r w:rsidRPr="6724AECE">
        <w:rPr>
          <w:rFonts w:ascii="Calibri" w:eastAsia="Calibri" w:hAnsi="Calibri" w:cs="Calibri"/>
        </w:rPr>
        <w:t xml:space="preserve"> </w:t>
      </w:r>
      <w:r>
        <w:t xml:space="preserve">Stakeholders </w:t>
      </w:r>
      <w:r w:rsidRPr="007E2F74">
        <w:t>identified several ways to enable schools to better support student wellbeing, including placing trained mental health professionals in schools, improving access to allied health services, upskilling teachers and school staff, and implementing student-driven improvement initiatives.</w:t>
      </w:r>
      <w:r w:rsidRPr="6724AECE">
        <w:rPr>
          <w:rFonts w:ascii="Calibri" w:eastAsia="Calibri" w:hAnsi="Calibri" w:cs="Calibri"/>
        </w:rPr>
        <w:t xml:space="preserve"> However, the Panel has heard that </w:t>
      </w:r>
      <w:r w:rsidRPr="007E2F74">
        <w:rPr>
          <w:rFonts w:ascii="Calibri" w:eastAsia="Calibri" w:hAnsi="Calibri" w:cs="Calibri"/>
        </w:rPr>
        <w:t>schools are struggling to navigate an overcrowded space; lack the resources, skills, and guidance needed to identify and implement effective and evidence-based interventions; and need a more clearly defined role.</w:t>
      </w:r>
      <w:r w:rsidRPr="6724AECE">
        <w:rPr>
          <w:rFonts w:ascii="Calibri" w:eastAsia="Calibri" w:hAnsi="Calibri" w:cs="Calibri"/>
        </w:rPr>
        <w:t xml:space="preserve"> </w:t>
      </w:r>
      <w:r w:rsidRPr="6724AECE">
        <w:rPr>
          <w:rStyle w:val="normaltextrun"/>
        </w:rPr>
        <w:t>The continued difficulties in accessing ne</w:t>
      </w:r>
      <w:r>
        <w:rPr>
          <w:rStyle w:val="normaltextrun"/>
        </w:rPr>
        <w:t>cessary</w:t>
      </w:r>
      <w:r w:rsidRPr="6724AECE">
        <w:rPr>
          <w:rStyle w:val="normaltextrun"/>
        </w:rPr>
        <w:t xml:space="preserve"> services within and outside the school gates amplifies the </w:t>
      </w:r>
      <w:r w:rsidRPr="007E2F74">
        <w:rPr>
          <w:rStyle w:val="normaltextrun"/>
        </w:rPr>
        <w:t>importance of supporting students and educators by prioritising investment in the resources and services that improve wellbeing and the overarching frameworks needed to support their implementation in schools.</w:t>
      </w:r>
    </w:p>
    <w:p w14:paraId="559E23EF" w14:textId="77777777" w:rsidR="00C13F18" w:rsidRDefault="00C13F18" w:rsidP="00BB708D">
      <w:pPr>
        <w:pStyle w:val="Heading3"/>
      </w:pPr>
      <w:bookmarkStart w:id="110" w:name="_Toc152855336"/>
      <w:r w:rsidRPr="0094088F">
        <w:t>3.2 Key consultation themes and analysis</w:t>
      </w:r>
      <w:bookmarkEnd w:id="110"/>
    </w:p>
    <w:p w14:paraId="2ED564D0" w14:textId="77777777" w:rsidR="00C13F18" w:rsidRDefault="00C13F18" w:rsidP="00BB708D">
      <w:pPr>
        <w:pStyle w:val="Heading4"/>
      </w:pPr>
      <w:bookmarkStart w:id="111" w:name="_Toc152855337"/>
      <w:r w:rsidRPr="002B471F">
        <w:t>3.2.1 Many factors are driving increased complexity and contributing to poor mental health and wellbeing among students</w:t>
      </w:r>
      <w:bookmarkEnd w:id="111"/>
    </w:p>
    <w:p w14:paraId="4B8942FF" w14:textId="56CC821D" w:rsidR="00C13F18" w:rsidRDefault="00C13F18" w:rsidP="00BB708D">
      <w:pPr>
        <w:spacing w:after="160"/>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 xml:space="preserve">As discussed in Chapter </w:t>
      </w:r>
      <w:r w:rsidRPr="23510A79">
        <w:rPr>
          <w:rStyle w:val="normaltextrun"/>
          <w:rFonts w:ascii="Calibri" w:eastAsia="Calibri" w:hAnsi="Calibri" w:cs="Calibri"/>
          <w:color w:val="000000" w:themeColor="text1"/>
        </w:rPr>
        <w:t>2</w:t>
      </w:r>
      <w:r>
        <w:rPr>
          <w:rStyle w:val="normaltextrun"/>
          <w:rFonts w:ascii="Calibri" w:hAnsi="Calibri" w:cs="Calibri"/>
          <w:color w:val="000000"/>
          <w:shd w:val="clear" w:color="auto" w:fill="FFFFFF"/>
        </w:rPr>
        <w:t>, student and community expectations of schools and teachers, as well as students themselves, have become increasingly complex. Schools</w:t>
      </w:r>
      <w:r w:rsidDel="4CA351E9">
        <w:rPr>
          <w:rStyle w:val="normaltextrun"/>
          <w:rFonts w:ascii="Calibri" w:hAnsi="Calibri" w:cs="Calibri"/>
          <w:color w:val="000000"/>
          <w:shd w:val="clear" w:color="auto" w:fill="FFFFFF"/>
        </w:rPr>
        <w:t xml:space="preserve"> </w:t>
      </w:r>
      <w:r>
        <w:rPr>
          <w:rStyle w:val="normaltextrun"/>
          <w:rFonts w:ascii="Calibri" w:hAnsi="Calibri" w:cs="Calibri"/>
          <w:color w:val="000000"/>
          <w:shd w:val="clear" w:color="auto" w:fill="FFFFFF"/>
        </w:rPr>
        <w:t>support students with significant variations in attributes, circumstances and backgrounds that influence their baseline ability to engage and thrive within the education system and beyond. The baseline mental health and wellbeing challenges faced by some students can be ameliorated or exacerbated depending on how schools respond.</w:t>
      </w:r>
      <w:r>
        <w:rPr>
          <w:rStyle w:val="EndnoteReference"/>
          <w:rFonts w:ascii="Calibri" w:hAnsi="Calibri" w:cs="Calibri"/>
          <w:color w:val="000000"/>
          <w:shd w:val="clear" w:color="auto" w:fill="FFFFFF"/>
        </w:rPr>
        <w:endnoteReference w:id="336"/>
      </w:r>
    </w:p>
    <w:p w14:paraId="6BDC1CC2" w14:textId="77777777" w:rsidR="00C13F18" w:rsidRDefault="00C13F18" w:rsidP="00BB708D">
      <w:pPr>
        <w:spacing w:after="160"/>
        <w:rPr>
          <w:rStyle w:val="normaltextrun"/>
          <w:rFonts w:ascii="Calibri" w:hAnsi="Calibri" w:cs="Calibri"/>
        </w:rPr>
      </w:pPr>
      <w:r w:rsidRPr="00937067">
        <w:rPr>
          <w:rStyle w:val="normaltextrun"/>
          <w:rFonts w:ascii="Calibri" w:hAnsi="Calibri" w:cs="Calibri"/>
        </w:rPr>
        <w:t>Multiple submissions</w:t>
      </w:r>
      <w:r w:rsidRPr="00937067" w:rsidDel="00BE6792">
        <w:rPr>
          <w:rStyle w:val="normaltextrun"/>
          <w:rFonts w:ascii="Calibri" w:hAnsi="Calibri" w:cs="Calibri"/>
        </w:rPr>
        <w:t xml:space="preserve"> </w:t>
      </w:r>
      <w:r w:rsidRPr="00937067">
        <w:rPr>
          <w:rStyle w:val="normaltextrun"/>
          <w:rFonts w:ascii="Calibri" w:hAnsi="Calibri" w:cs="Calibri"/>
        </w:rPr>
        <w:t xml:space="preserve">reiterated the findings of national mental health and wellbeing surveys showing increasing prevalence of poor and declining mental health and wellbeing in children and adolescents. </w:t>
      </w:r>
      <w:r w:rsidRPr="00937067">
        <w:rPr>
          <w:rFonts w:ascii="Calibri" w:hAnsi="Calibri" w:cs="Calibri"/>
        </w:rPr>
        <w:t xml:space="preserve">Several also noted increasing rates </w:t>
      </w:r>
      <w:r w:rsidRPr="00937067">
        <w:rPr>
          <w:rStyle w:val="normaltextrun"/>
          <w:rFonts w:ascii="Calibri" w:hAnsi="Calibri" w:cs="Calibri"/>
        </w:rPr>
        <w:t>of self-harm and suicidal ideation, with suicide the leading cause of death among 15- to 24-year-olds.</w:t>
      </w:r>
      <w:r w:rsidRPr="00937067">
        <w:rPr>
          <w:rStyle w:val="EndnoteReference"/>
          <w:rFonts w:ascii="Calibri" w:hAnsi="Calibri" w:cs="Calibri"/>
        </w:rPr>
        <w:endnoteReference w:id="337"/>
      </w:r>
    </w:p>
    <w:p w14:paraId="76481C6F" w14:textId="148FF19A" w:rsidR="00C13F18" w:rsidRDefault="00C13F18" w:rsidP="00BB708D">
      <w:pPr>
        <w:spacing w:after="160"/>
        <w:rPr>
          <w:rStyle w:val="normaltextrun"/>
          <w:rFonts w:ascii="Calibri" w:hAnsi="Calibri" w:cs="Calibri"/>
        </w:rPr>
      </w:pPr>
      <w:r w:rsidRPr="6724AECE">
        <w:rPr>
          <w:rStyle w:val="normaltextrun"/>
          <w:rFonts w:ascii="Calibri" w:hAnsi="Calibri" w:cs="Calibri"/>
        </w:rPr>
        <w:t>Data indicates</w:t>
      </w:r>
      <w:r>
        <w:rPr>
          <w:rStyle w:val="normaltextrun"/>
          <w:rFonts w:ascii="Calibri" w:hAnsi="Calibri" w:cs="Calibri"/>
        </w:rPr>
        <w:t xml:space="preserve"> that the prevalence of psychological distress in young people has been increasing over the last decade, </w:t>
      </w:r>
      <w:r w:rsidRPr="00464395">
        <w:rPr>
          <w:rStyle w:val="normaltextrun"/>
          <w:rFonts w:ascii="Calibri" w:hAnsi="Calibri" w:cs="Calibri"/>
        </w:rPr>
        <w:t>from 18.6 per cent in 2012 to 26.6 per cent in 2020.</w:t>
      </w:r>
      <w:r>
        <w:rPr>
          <w:rStyle w:val="EndnoteReference"/>
          <w:rFonts w:ascii="Calibri" w:hAnsi="Calibri" w:cs="Calibri"/>
        </w:rPr>
        <w:endnoteReference w:id="338"/>
      </w:r>
      <w:r w:rsidRPr="00464395">
        <w:rPr>
          <w:rStyle w:val="normaltextrun"/>
          <w:rFonts w:ascii="Calibri" w:hAnsi="Calibri" w:cs="Calibri"/>
        </w:rPr>
        <w:t xml:space="preserve"> Recent events</w:t>
      </w:r>
      <w:r>
        <w:rPr>
          <w:rStyle w:val="normaltextrun"/>
          <w:rFonts w:ascii="Calibri" w:hAnsi="Calibri" w:cs="Calibri"/>
        </w:rPr>
        <w:t>,</w:t>
      </w:r>
      <w:r w:rsidRPr="00464395">
        <w:rPr>
          <w:rStyle w:val="normaltextrun"/>
          <w:rFonts w:ascii="Calibri" w:hAnsi="Calibri" w:cs="Calibri"/>
        </w:rPr>
        <w:t xml:space="preserve"> </w:t>
      </w:r>
      <w:r>
        <w:rPr>
          <w:rStyle w:val="normaltextrun"/>
          <w:rFonts w:ascii="Calibri" w:hAnsi="Calibri" w:cs="Calibri"/>
        </w:rPr>
        <w:t xml:space="preserve">such as </w:t>
      </w:r>
      <w:r w:rsidRPr="00464395">
        <w:rPr>
          <w:rStyle w:val="normaltextrun"/>
          <w:rFonts w:ascii="Calibri" w:hAnsi="Calibri" w:cs="Calibri"/>
        </w:rPr>
        <w:t>the COVID-19 pandemic</w:t>
      </w:r>
      <w:r>
        <w:rPr>
          <w:rStyle w:val="normaltextrun"/>
          <w:rFonts w:ascii="Calibri" w:hAnsi="Calibri" w:cs="Calibri"/>
        </w:rPr>
        <w:t>,</w:t>
      </w:r>
      <w:r w:rsidRPr="00464395">
        <w:rPr>
          <w:rStyle w:val="normaltextrun"/>
          <w:rFonts w:ascii="Calibri" w:hAnsi="Calibri" w:cs="Calibri"/>
        </w:rPr>
        <w:t xml:space="preserve"> have further exacerbated mental health and wellbeing concerns among young people</w:t>
      </w:r>
      <w:r>
        <w:rPr>
          <w:rStyle w:val="normaltextrun"/>
          <w:rFonts w:ascii="Calibri" w:hAnsi="Calibri" w:cs="Calibri"/>
        </w:rPr>
        <w:t>, particularly</w:t>
      </w:r>
      <w:r w:rsidDel="0086778F">
        <w:rPr>
          <w:rStyle w:val="normaltextrun"/>
          <w:rFonts w:ascii="Calibri" w:hAnsi="Calibri" w:cs="Calibri"/>
        </w:rPr>
        <w:t xml:space="preserve"> </w:t>
      </w:r>
      <w:r>
        <w:rPr>
          <w:rStyle w:val="normaltextrun"/>
          <w:rFonts w:ascii="Calibri" w:hAnsi="Calibri" w:cs="Calibri"/>
        </w:rPr>
        <w:t>those with pre-existing anxiety or depression.</w:t>
      </w:r>
      <w:r>
        <w:rPr>
          <w:rStyle w:val="EndnoteReference"/>
          <w:rFonts w:ascii="Calibri" w:hAnsi="Calibri" w:cs="Calibri"/>
        </w:rPr>
        <w:endnoteReference w:id="339"/>
      </w:r>
      <w:r>
        <w:rPr>
          <w:rStyle w:val="normaltextrun"/>
          <w:rFonts w:ascii="Calibri" w:hAnsi="Calibri" w:cs="Calibri"/>
        </w:rPr>
        <w:t xml:space="preserve"> For example, in August 2020, 74 per cent of young people </w:t>
      </w:r>
      <w:r w:rsidRPr="6724AECE">
        <w:rPr>
          <w:rStyle w:val="normaltextrun"/>
          <w:rFonts w:ascii="Calibri" w:hAnsi="Calibri" w:cs="Calibri"/>
        </w:rPr>
        <w:t>report</w:t>
      </w:r>
      <w:r>
        <w:rPr>
          <w:rStyle w:val="normaltextrun"/>
          <w:rFonts w:ascii="Calibri" w:hAnsi="Calibri" w:cs="Calibri"/>
        </w:rPr>
        <w:t>ed</w:t>
      </w:r>
      <w:r w:rsidRPr="6724AECE">
        <w:rPr>
          <w:rStyle w:val="normaltextrun"/>
          <w:rFonts w:ascii="Calibri" w:hAnsi="Calibri" w:cs="Calibri"/>
        </w:rPr>
        <w:t xml:space="preserve"> worse mental health </w:t>
      </w:r>
      <w:r>
        <w:rPr>
          <w:rStyle w:val="normaltextrun"/>
          <w:rFonts w:ascii="Calibri" w:hAnsi="Calibri" w:cs="Calibri"/>
        </w:rPr>
        <w:t>since the outbreak</w:t>
      </w:r>
      <w:r w:rsidRPr="6724AECE">
        <w:rPr>
          <w:rStyle w:val="normaltextrun"/>
          <w:rFonts w:ascii="Calibri" w:hAnsi="Calibri" w:cs="Calibri"/>
        </w:rPr>
        <w:t xml:space="preserve"> of</w:t>
      </w:r>
      <w:r>
        <w:rPr>
          <w:rStyle w:val="normaltextrun"/>
          <w:rFonts w:ascii="Calibri" w:hAnsi="Calibri" w:cs="Calibri"/>
        </w:rPr>
        <w:t xml:space="preserve"> COVID-19,</w:t>
      </w:r>
      <w:r>
        <w:rPr>
          <w:rStyle w:val="EndnoteReference"/>
          <w:rFonts w:ascii="Calibri" w:hAnsi="Calibri" w:cs="Calibri"/>
        </w:rPr>
        <w:endnoteReference w:id="340"/>
      </w:r>
      <w:r>
        <w:rPr>
          <w:rStyle w:val="normaltextrun"/>
          <w:rFonts w:ascii="Calibri" w:hAnsi="Calibri" w:cs="Calibri"/>
        </w:rPr>
        <w:t xml:space="preserve"> and almost three-quarters of students who rated their mental health and wellbeing as poor also reported negative impacts on their education as a result of COVID-19.</w:t>
      </w:r>
      <w:r>
        <w:rPr>
          <w:rStyle w:val="EndnoteReference"/>
          <w:rFonts w:ascii="Calibri" w:hAnsi="Calibri" w:cs="Calibri"/>
        </w:rPr>
        <w:endnoteReference w:id="341"/>
      </w:r>
      <w:r>
        <w:rPr>
          <w:rStyle w:val="normaltextrun"/>
          <w:rFonts w:ascii="Calibri" w:hAnsi="Calibri" w:cs="Calibri"/>
        </w:rPr>
        <w:t xml:space="preserve"> These findings have been confirmed in the most recent National Study of Mental Health and Wellbeing summary statistics, showing that 38.8 per cent of people aged 16 to 24 years </w:t>
      </w:r>
      <w:r w:rsidRPr="6724AECE">
        <w:rPr>
          <w:rStyle w:val="normaltextrun"/>
          <w:rFonts w:ascii="Calibri" w:hAnsi="Calibri" w:cs="Calibri"/>
        </w:rPr>
        <w:t>have experienced a 12</w:t>
      </w:r>
      <w:r>
        <w:rPr>
          <w:rStyle w:val="normaltextrun"/>
          <w:rFonts w:ascii="Calibri" w:hAnsi="Calibri" w:cs="Calibri"/>
        </w:rPr>
        <w:t>-</w:t>
      </w:r>
      <w:r w:rsidRPr="6724AECE">
        <w:rPr>
          <w:rStyle w:val="normaltextrun"/>
          <w:rFonts w:ascii="Calibri" w:hAnsi="Calibri" w:cs="Calibri"/>
        </w:rPr>
        <w:t>month</w:t>
      </w:r>
      <w:r>
        <w:rPr>
          <w:rStyle w:val="normaltextrun"/>
          <w:rFonts w:ascii="Calibri" w:hAnsi="Calibri" w:cs="Calibri"/>
        </w:rPr>
        <w:t xml:space="preserve"> mental health disorder – 45.5 per cent of females and 32.4 per cent of males in this age group. Prevalence of disorders was also consistently higher for people aged 16 to 24 compared to the general population, including prevalence of anxiety disorders (31.8 per cent versus 17.2 per cent), affective (mood) disorders (13.5 per cent versus 7.5 per cent) and substance use disorders (7.9 per cent versus 3.3 per cent).</w:t>
      </w:r>
      <w:r>
        <w:rPr>
          <w:rStyle w:val="EndnoteReference"/>
          <w:rFonts w:ascii="Calibri" w:hAnsi="Calibri" w:cs="Calibri"/>
        </w:rPr>
        <w:endnoteReference w:id="342"/>
      </w:r>
    </w:p>
    <w:p w14:paraId="4777C622" w14:textId="3DA5CF6B" w:rsidR="00C13F18" w:rsidRDefault="00C13F18" w:rsidP="00BB708D">
      <w:pPr>
        <w:spacing w:after="160"/>
        <w:rPr>
          <w:color w:val="000000" w:themeColor="text1"/>
        </w:rPr>
      </w:pPr>
      <w:r>
        <w:rPr>
          <w:rStyle w:val="normaltextrun"/>
          <w:rFonts w:ascii="Calibri" w:hAnsi="Calibri" w:cs="Calibri"/>
        </w:rPr>
        <w:lastRenderedPageBreak/>
        <w:t>The reasons for the increased prevalence of poor mental health and wellbeing are multifaceted.</w:t>
      </w:r>
      <w:r w:rsidRPr="000801A2">
        <w:rPr>
          <w:rFonts w:ascii="Calibri" w:eastAsia="Calibri" w:hAnsi="Calibri" w:cs="Calibri"/>
        </w:rPr>
        <w:t xml:space="preserve"> </w:t>
      </w:r>
      <w:r>
        <w:rPr>
          <w:rFonts w:ascii="Calibri" w:eastAsia="Calibri" w:hAnsi="Calibri" w:cs="Calibri"/>
        </w:rPr>
        <w:t>They can be partly attributed to increased awareness and more accurate diagnosis (a trend also observed in increasing rates of students with disability), as well as to a complex interplay of individual, social and structural stresses and vulnerabilities, including the impact of climate change.</w:t>
      </w:r>
      <w:r>
        <w:rPr>
          <w:rStyle w:val="EndnoteReference"/>
          <w:rFonts w:ascii="Calibri" w:eastAsia="Calibri" w:hAnsi="Calibri" w:cs="Calibri"/>
        </w:rPr>
        <w:endnoteReference w:id="343"/>
      </w:r>
      <w:r>
        <w:rPr>
          <w:rFonts w:ascii="Calibri" w:eastAsia="Calibri" w:hAnsi="Calibri" w:cs="Calibri"/>
        </w:rPr>
        <w:t xml:space="preserve"> For example, </w:t>
      </w:r>
      <w:r>
        <w:rPr>
          <w:color w:val="000000" w:themeColor="text1"/>
        </w:rPr>
        <w:t>students consider social media as a factor that negatively impacts their wellbeing: 57 per cent of young people believe their mental health is getting worse, with 42 per cent citing social media as the main reason for the decline.</w:t>
      </w:r>
      <w:r>
        <w:rPr>
          <w:rStyle w:val="EndnoteReference"/>
          <w:color w:val="000000" w:themeColor="text1"/>
        </w:rPr>
        <w:endnoteReference w:id="344"/>
      </w:r>
      <w:r>
        <w:rPr>
          <w:color w:val="000000" w:themeColor="text1"/>
        </w:rPr>
        <w:t xml:space="preserve"> Stakeholders also raised concerns about the impact of bullying, including cyber bullying – which has become more prevalent as we transition to increasingly digital lifestyles.</w:t>
      </w:r>
    </w:p>
    <w:p w14:paraId="58F8F146" w14:textId="37D2CD0A" w:rsidR="00C13F18" w:rsidRDefault="00C13F18" w:rsidP="00BB708D">
      <w:pPr>
        <w:spacing w:after="160"/>
        <w:rPr>
          <w:color w:val="000000" w:themeColor="text1"/>
        </w:rPr>
      </w:pPr>
      <w:r>
        <w:rPr>
          <w:color w:val="000000" w:themeColor="text1"/>
        </w:rPr>
        <w:t>These drivers of poor mental health and wellbeing occur against a background of other, better</w:t>
      </w:r>
      <w:r>
        <w:rPr>
          <w:color w:val="000000" w:themeColor="text1"/>
        </w:rPr>
        <w:noBreakHyphen/>
        <w:t>known stressors. Childhood and adolescence have long been</w:t>
      </w:r>
      <w:r w:rsidDel="00257B13">
        <w:rPr>
          <w:color w:val="000000" w:themeColor="text1"/>
        </w:rPr>
        <w:t xml:space="preserve"> </w:t>
      </w:r>
      <w:r>
        <w:rPr>
          <w:color w:val="000000" w:themeColor="text1"/>
        </w:rPr>
        <w:t>challenging times for peer relationships and self-esteem. Similarly, academic pressure remains a significant source of stress for students, in particular ‘high</w:t>
      </w:r>
      <w:r w:rsidR="00CB763A">
        <w:rPr>
          <w:color w:val="000000" w:themeColor="text1"/>
        </w:rPr>
        <w:t>-</w:t>
      </w:r>
      <w:r>
        <w:rPr>
          <w:color w:val="000000" w:themeColor="text1"/>
        </w:rPr>
        <w:t>stakes assessments’ that are used to make decisions about promotion, admission or graduation.</w:t>
      </w:r>
      <w:r>
        <w:rPr>
          <w:rStyle w:val="EndnoteReference"/>
          <w:color w:val="000000" w:themeColor="text1"/>
        </w:rPr>
        <w:endnoteReference w:id="345"/>
      </w:r>
      <w:r>
        <w:rPr>
          <w:color w:val="000000" w:themeColor="text1"/>
        </w:rPr>
        <w:t xml:space="preserve"> International evidence shows that these are correlated with increases in depressive and anxiety symptoms. Reported rates of suicide, mental health related hospital presentations and self-harm are also higher during school terms than school holidays.</w:t>
      </w:r>
      <w:r>
        <w:rPr>
          <w:rStyle w:val="EndnoteReference"/>
          <w:color w:val="000000" w:themeColor="text1"/>
        </w:rPr>
        <w:endnoteReference w:id="346"/>
      </w:r>
      <w:r>
        <w:rPr>
          <w:color w:val="000000" w:themeColor="text1"/>
        </w:rPr>
        <w:t xml:space="preserve"> Similar results are evident in the Australian context, with </w:t>
      </w:r>
      <w:r w:rsidRPr="00E73E66">
        <w:t>National Assessment Program – Literacy and Numeracy</w:t>
      </w:r>
      <w:r>
        <w:rPr>
          <w:color w:val="000000" w:themeColor="text1"/>
        </w:rPr>
        <w:t xml:space="preserve"> (NAPLAN)</w:t>
      </w:r>
      <w:r>
        <w:rPr>
          <w:rStyle w:val="EndnoteReference"/>
          <w:color w:val="000000" w:themeColor="text1"/>
        </w:rPr>
        <w:endnoteReference w:id="347"/>
      </w:r>
      <w:r>
        <w:rPr>
          <w:color w:val="000000" w:themeColor="text1"/>
        </w:rPr>
        <w:t xml:space="preserve"> and Year 12 exams</w:t>
      </w:r>
      <w:r>
        <w:rPr>
          <w:rStyle w:val="EndnoteReference"/>
          <w:color w:val="000000" w:themeColor="text1"/>
        </w:rPr>
        <w:endnoteReference w:id="348"/>
      </w:r>
      <w:r>
        <w:rPr>
          <w:color w:val="000000" w:themeColor="text1"/>
        </w:rPr>
        <w:t xml:space="preserve"> both key contributors to high levels of stress and anxiety for students.</w:t>
      </w:r>
    </w:p>
    <w:p w14:paraId="614CEBFC" w14:textId="77777777" w:rsidR="00C13F18" w:rsidRDefault="00C13F18" w:rsidP="00BB708D">
      <w:pPr>
        <w:spacing w:after="160"/>
        <w:rPr>
          <w:color w:val="000000"/>
        </w:rPr>
      </w:pPr>
      <w:r>
        <w:t>There are also contrary views on the drivers of increased rates of poor mental health and wellbeing. S</w:t>
      </w:r>
      <w:r w:rsidRPr="00D10D00">
        <w:t xml:space="preserve">ome researchers, such as </w:t>
      </w:r>
      <w:r>
        <w:t>Foulkes and Andrews,</w:t>
      </w:r>
      <w:r w:rsidRPr="00D10D00">
        <w:t xml:space="preserve"> have proposed that ‘prevalence inflation’, where milder and more transient forms of distress are overinterpreted as me</w:t>
      </w:r>
      <w:r>
        <w:t>n</w:t>
      </w:r>
      <w:r w:rsidRPr="00D10D00">
        <w:t>tal health problems</w:t>
      </w:r>
      <w:r>
        <w:t>, is a driver. Foulkes and Andrews</w:t>
      </w:r>
      <w:r w:rsidRPr="00D10D00">
        <w:t xml:space="preserve"> </w:t>
      </w:r>
      <w:r>
        <w:t>further concluded that</w:t>
      </w:r>
      <w:r w:rsidRPr="00D10D00">
        <w:t xml:space="preserve"> </w:t>
      </w:r>
      <w:r>
        <w:t>risks of</w:t>
      </w:r>
      <w:r w:rsidRPr="00D10D00">
        <w:t xml:space="preserve"> prevalence inflation should be considered in the design and implementation of mental health interventions, particularly for more susceptible populations such as adolescents.</w:t>
      </w:r>
      <w:r w:rsidRPr="729CDCAE">
        <w:rPr>
          <w:rStyle w:val="EndnoteReference"/>
          <w:rFonts w:eastAsia="Calibri"/>
        </w:rPr>
        <w:endnoteReference w:id="349"/>
      </w:r>
      <w:r w:rsidRPr="00D10D00">
        <w:t xml:space="preserve"> </w:t>
      </w:r>
      <w:r>
        <w:t>Overall,</w:t>
      </w:r>
      <w:r w:rsidRPr="00D10D00">
        <w:t xml:space="preserve"> th</w:t>
      </w:r>
      <w:r>
        <w:t>e Panel considers that this</w:t>
      </w:r>
      <w:r w:rsidRPr="00D10D00">
        <w:t xml:space="preserve"> risk needs to be balanced </w:t>
      </w:r>
      <w:r>
        <w:t xml:space="preserve">against </w:t>
      </w:r>
      <w:r w:rsidRPr="00D10D00">
        <w:t xml:space="preserve">the overwhelming </w:t>
      </w:r>
      <w:r>
        <w:t xml:space="preserve">body of </w:t>
      </w:r>
      <w:r w:rsidRPr="00D10D00">
        <w:t>evidence</w:t>
      </w:r>
      <w:r>
        <w:t xml:space="preserve"> on mental health and wellbeing, with the</w:t>
      </w:r>
      <w:r w:rsidRPr="00D10D00">
        <w:t xml:space="preserve"> </w:t>
      </w:r>
      <w:r>
        <w:rPr>
          <w:color w:val="000000"/>
        </w:rPr>
        <w:t xml:space="preserve">most recent </w:t>
      </w:r>
      <w:r w:rsidRPr="00D10D00">
        <w:rPr>
          <w:color w:val="000000"/>
        </w:rPr>
        <w:t xml:space="preserve">Australian Bureau of Statistics (ABS) </w:t>
      </w:r>
      <w:r>
        <w:rPr>
          <w:color w:val="000000"/>
        </w:rPr>
        <w:t xml:space="preserve">data showing </w:t>
      </w:r>
      <w:r w:rsidRPr="00D10D00">
        <w:rPr>
          <w:color w:val="000000"/>
        </w:rPr>
        <w:t xml:space="preserve">that mental health disorders among young people have soared by nearly 50 per cent </w:t>
      </w:r>
      <w:r>
        <w:rPr>
          <w:color w:val="000000"/>
        </w:rPr>
        <w:t>over the last 15 years</w:t>
      </w:r>
      <w:r w:rsidRPr="00D10D00">
        <w:rPr>
          <w:color w:val="000000"/>
        </w:rPr>
        <w:t>.</w:t>
      </w:r>
      <w:r w:rsidRPr="729CDCAE">
        <w:rPr>
          <w:rStyle w:val="EndnoteReference"/>
          <w:color w:val="000000"/>
        </w:rPr>
        <w:endnoteReference w:id="350"/>
      </w:r>
    </w:p>
    <w:p w14:paraId="5F060F6B" w14:textId="77777777" w:rsidR="00C13F18" w:rsidRDefault="00C13F18" w:rsidP="00BB708D">
      <w:pPr>
        <w:spacing w:after="160"/>
        <w:rPr>
          <w:rStyle w:val="normaltextrun"/>
          <w:rFonts w:ascii="Calibri" w:hAnsi="Calibri" w:cs="Calibri"/>
        </w:rPr>
      </w:pPr>
      <w:r>
        <w:rPr>
          <w:rStyle w:val="normaltextrun"/>
          <w:rFonts w:ascii="Calibri" w:hAnsi="Calibri" w:cs="Calibri"/>
        </w:rPr>
        <w:t xml:space="preserve">It is important to note that the likelihood and consequences of poor mental health and wellbeing are not limited to any specific cohort or stage of schooling. However, </w:t>
      </w:r>
      <w:r>
        <w:rPr>
          <w:rStyle w:val="normaltextrun"/>
          <w:rFonts w:ascii="Calibri" w:hAnsi="Calibri" w:cs="Calibri"/>
          <w:color w:val="000000"/>
          <w:shd w:val="clear" w:color="auto" w:fill="FFFFFF"/>
        </w:rPr>
        <w:t>students who are</w:t>
      </w:r>
      <w:r>
        <w:rPr>
          <w:rStyle w:val="normaltextrun"/>
          <w:rFonts w:ascii="Calibri" w:hAnsi="Calibri" w:cs="Calibri"/>
        </w:rPr>
        <w:t xml:space="preserve"> developmentally vulnerable or face challenges such as trauma, maltreatment or marginalisation have been shown to be at higher risk of poor mental health and wellbeing, and consequently at higher risk of poor learning, engagement and attainment outcomes.</w:t>
      </w:r>
    </w:p>
    <w:p w14:paraId="068A52CB" w14:textId="00B4A50F" w:rsidR="00C13F18" w:rsidRDefault="00C13F18" w:rsidP="00BB708D">
      <w:pPr>
        <w:spacing w:after="160"/>
        <w:rPr>
          <w:rStyle w:val="normaltextrun"/>
          <w:rFonts w:ascii="Calibri" w:hAnsi="Calibri" w:cs="Calibri"/>
        </w:rPr>
      </w:pPr>
      <w:r>
        <w:rPr>
          <w:rStyle w:val="normaltextrun"/>
          <w:rFonts w:ascii="Calibri" w:hAnsi="Calibri" w:cs="Calibri"/>
        </w:rPr>
        <w:t xml:space="preserve">The Centre for Community Child Health noted that over 20 per cent of children start school as developmentally vulnerable </w:t>
      </w:r>
      <w:r w:rsidR="00942C02">
        <w:rPr>
          <w:rStyle w:val="normaltextrun"/>
          <w:rFonts w:ascii="Calibri" w:hAnsi="Calibri" w:cs="Calibri"/>
        </w:rPr>
        <w:t xml:space="preserve">according to </w:t>
      </w:r>
      <w:r>
        <w:rPr>
          <w:rStyle w:val="normaltextrun"/>
          <w:rFonts w:ascii="Calibri" w:hAnsi="Calibri" w:cs="Calibri"/>
        </w:rPr>
        <w:t>the five key domains significant for child development identified in the Australian Early Development Census (AEDC), meaning they are already at risk of facing challenges related to learning and school engagement.</w:t>
      </w:r>
      <w:r>
        <w:rPr>
          <w:rStyle w:val="EndnoteReference"/>
          <w:rFonts w:ascii="Calibri" w:hAnsi="Calibri" w:cs="Calibri"/>
        </w:rPr>
        <w:endnoteReference w:id="351"/>
      </w:r>
      <w:r>
        <w:rPr>
          <w:rStyle w:val="normaltextrun"/>
          <w:rFonts w:ascii="Calibri" w:hAnsi="Calibri" w:cs="Calibri"/>
        </w:rPr>
        <w:t xml:space="preserve"> This risk is particularly pronounced for children who did not participate in early childhood education prior to school.</w:t>
      </w:r>
      <w:r>
        <w:rPr>
          <w:rStyle w:val="EndnoteReference"/>
          <w:rFonts w:ascii="Calibri" w:hAnsi="Calibri" w:cs="Calibri"/>
        </w:rPr>
        <w:endnoteReference w:id="352"/>
      </w:r>
    </w:p>
    <w:p w14:paraId="0396DDD6" w14:textId="77777777" w:rsidR="00C13F18" w:rsidRDefault="00C13F18" w:rsidP="00BB708D">
      <w:pPr>
        <w:spacing w:after="160"/>
        <w:rPr>
          <w:rStyle w:val="normaltextrun"/>
          <w:rFonts w:ascii="Calibri" w:hAnsi="Calibri" w:cs="Calibri"/>
        </w:rPr>
      </w:pPr>
      <w:r>
        <w:rPr>
          <w:rStyle w:val="normaltextrun"/>
          <w:rFonts w:ascii="Calibri" w:hAnsi="Calibri" w:cs="Calibri"/>
        </w:rPr>
        <w:t>Many students have also experienced trauma, with multiple submissions noting its negative effects on wellbeing, academic and behavioural outcomes, and the need for more trauma-informed approaches to learning. Berry Street’s submission outlined that impacts of trauma include significantly lower IQ scores, lower memory and attention capabilities, and negative academic and social-emotional outcomes. Students who have experienced trauma</w:t>
      </w:r>
      <w:r w:rsidDel="00615F82">
        <w:rPr>
          <w:rStyle w:val="normaltextrun"/>
          <w:rFonts w:ascii="Calibri" w:hAnsi="Calibri" w:cs="Calibri"/>
        </w:rPr>
        <w:t xml:space="preserve"> </w:t>
      </w:r>
      <w:r>
        <w:rPr>
          <w:rStyle w:val="normaltextrun"/>
          <w:rFonts w:ascii="Calibri" w:hAnsi="Calibri" w:cs="Calibri"/>
        </w:rPr>
        <w:t>are more likely to receive suspensions and repeat grade levels.</w:t>
      </w:r>
      <w:r>
        <w:rPr>
          <w:rStyle w:val="EndnoteReference"/>
          <w:rFonts w:ascii="Calibri" w:hAnsi="Calibri" w:cs="Calibri"/>
        </w:rPr>
        <w:endnoteReference w:id="353"/>
      </w:r>
      <w:r>
        <w:rPr>
          <w:rStyle w:val="normaltextrun"/>
          <w:rFonts w:ascii="Calibri" w:hAnsi="Calibri" w:cs="Calibri"/>
        </w:rPr>
        <w:t xml:space="preserve"> The Australian Child Maltreatment Study found that over 62 per cent of Australians experienced maltreatment in childhood, including physical abuse, sexual </w:t>
      </w:r>
      <w:r>
        <w:rPr>
          <w:rStyle w:val="normaltextrun"/>
          <w:rFonts w:ascii="Calibri" w:hAnsi="Calibri" w:cs="Calibri"/>
        </w:rPr>
        <w:lastRenderedPageBreak/>
        <w:t>abuse, emotional abuse, neglect and exposure to domestic violence, highlighting the need for trauma</w:t>
      </w:r>
      <w:r>
        <w:rPr>
          <w:rStyle w:val="normaltextrun"/>
          <w:rFonts w:ascii="Calibri" w:hAnsi="Calibri" w:cs="Calibri"/>
        </w:rPr>
        <w:noBreakHyphen/>
        <w:t>informed practice within schools.</w:t>
      </w:r>
      <w:r>
        <w:rPr>
          <w:rStyle w:val="EndnoteReference"/>
          <w:rFonts w:ascii="Calibri" w:hAnsi="Calibri" w:cs="Calibri"/>
        </w:rPr>
        <w:endnoteReference w:id="354"/>
      </w:r>
    </w:p>
    <w:p w14:paraId="4DC91509" w14:textId="77777777" w:rsidR="00C13F18" w:rsidRDefault="00C13F18" w:rsidP="00BB708D">
      <w:pPr>
        <w:spacing w:after="160"/>
        <w:rPr>
          <w:rStyle w:val="normaltextrun"/>
          <w:rFonts w:ascii="Calibri" w:hAnsi="Calibri" w:cs="Calibri"/>
        </w:rPr>
      </w:pPr>
      <w:r>
        <w:rPr>
          <w:rStyle w:val="normaltextrun"/>
          <w:rFonts w:ascii="Calibri" w:hAnsi="Calibri" w:cs="Calibri"/>
        </w:rPr>
        <w:t>The wellbeing of First Nations students is negatively impacted by racism and a lack of cultural safety, with repeated exposure to racism and racist microaggressions leading to low teacher expectations and disengagement.</w:t>
      </w:r>
      <w:r>
        <w:rPr>
          <w:rStyle w:val="EndnoteReference"/>
          <w:rFonts w:ascii="Calibri" w:hAnsi="Calibri" w:cs="Calibri"/>
        </w:rPr>
        <w:endnoteReference w:id="355"/>
      </w:r>
      <w:r>
        <w:rPr>
          <w:rStyle w:val="normaltextrun"/>
          <w:rFonts w:ascii="Calibri" w:hAnsi="Calibri" w:cs="Calibri"/>
        </w:rPr>
        <w:t xml:space="preserve"> Data from </w:t>
      </w:r>
      <w:r w:rsidRPr="1D8654F9">
        <w:rPr>
          <w:i/>
          <w:iCs/>
        </w:rPr>
        <w:t>Footprints in Time: The Longitudinal Study of Indigenous Children</w:t>
      </w:r>
      <w:r>
        <w:rPr>
          <w:rStyle w:val="normaltextrun"/>
          <w:rFonts w:ascii="Calibri" w:hAnsi="Calibri" w:cs="Calibri"/>
        </w:rPr>
        <w:t xml:space="preserve"> found that students, families and carers continue to face racism in schools and that experiences of racism were associated with poorer mental health and sleep difficulties for students and families.</w:t>
      </w:r>
      <w:r>
        <w:rPr>
          <w:rStyle w:val="EndnoteReference"/>
          <w:rFonts w:ascii="Calibri" w:hAnsi="Calibri" w:cs="Calibri"/>
        </w:rPr>
        <w:endnoteReference w:id="356"/>
      </w:r>
    </w:p>
    <w:p w14:paraId="3638E03F" w14:textId="7AA92F24" w:rsidR="00C13F18" w:rsidRDefault="00C13F18" w:rsidP="00BB708D">
      <w:pPr>
        <w:spacing w:after="160"/>
      </w:pPr>
      <w:r>
        <w:t>The wellbeing of students with disability is also a key issue. In some cases,</w:t>
      </w:r>
      <w:r w:rsidDel="4CA351E9">
        <w:t xml:space="preserve"> </w:t>
      </w:r>
      <w:r>
        <w:t>a lack of resources and training in identifying and supporting students with disability (whether imputed or diagnosed) mean that adjustments provided by schools can fall short of what students with disability need to engage and learn effectively.</w:t>
      </w:r>
      <w:r w:rsidRPr="417D6D2A">
        <w:rPr>
          <w:rStyle w:val="EndnoteReference"/>
        </w:rPr>
        <w:t xml:space="preserve"> </w:t>
      </w:r>
      <w:r>
        <w:t>This can result in increased levels of stress for students with disability, which can present as disruptive and challenging classroom behaviours. It can also contribute to poor wellbeing outcomes. While legislative and policy settings for student suspensions, exclusions and expulsions vary across jurisdictions, as noted in Chapter 2, evidence indicates that students with disability are consistently overrepresented. For example, available data on suspension rates in New South Wales,</w:t>
      </w:r>
      <w:r>
        <w:rPr>
          <w:rStyle w:val="EndnoteReference"/>
        </w:rPr>
        <w:endnoteReference w:id="357"/>
      </w:r>
      <w:r>
        <w:t xml:space="preserve"> Queensland</w:t>
      </w:r>
      <w:r>
        <w:rPr>
          <w:rStyle w:val="EndnoteReference"/>
        </w:rPr>
        <w:endnoteReference w:id="358"/>
      </w:r>
      <w:r>
        <w:t xml:space="preserve"> and South Australia</w:t>
      </w:r>
      <w:r>
        <w:rPr>
          <w:rStyle w:val="EndnoteReference"/>
        </w:rPr>
        <w:endnoteReference w:id="359"/>
      </w:r>
      <w:r>
        <w:t xml:space="preserve"> show that</w:t>
      </w:r>
      <w:r w:rsidDel="4CA351E9">
        <w:t xml:space="preserve"> </w:t>
      </w:r>
      <w:r>
        <w:t xml:space="preserve">the majority of suspended students are also receiving adjustments under the </w:t>
      </w:r>
      <w:r w:rsidRPr="0071038B">
        <w:t>Nationally Consistent Collection of Data on School Students with Disability</w:t>
      </w:r>
      <w:r>
        <w:t xml:space="preserve"> (NCCD).</w:t>
      </w:r>
      <w:r w:rsidDel="4CA351E9">
        <w:t xml:space="preserve"> </w:t>
      </w:r>
      <w:r>
        <w:t>In addition, in some cases data excludes those students in the NCCD category of ‘Quality Differentiated Teaching Practice’ – meaning that overall suspension rates for students with disability may be underestimated.</w:t>
      </w:r>
      <w:r>
        <w:rPr>
          <w:rStyle w:val="EndnoteReference"/>
        </w:rPr>
        <w:endnoteReference w:id="360"/>
      </w:r>
      <w:r w:rsidRPr="737B6079">
        <w:rPr>
          <w:rStyle w:val="EndnoteReference"/>
        </w:rPr>
        <w:t xml:space="preserve"> </w:t>
      </w:r>
      <w:r>
        <w:t>Overall, these trends exacerbate an already high risk of disengagement and poor mental health and wellbeing for students with disability.</w:t>
      </w:r>
    </w:p>
    <w:p w14:paraId="3EFFB2E5" w14:textId="77777777" w:rsidR="00C13F18" w:rsidRDefault="00C13F18" w:rsidP="00BB708D">
      <w:pPr>
        <w:pStyle w:val="NoSpacing"/>
        <w:spacing w:before="160" w:line="259" w:lineRule="auto"/>
        <w:rPr>
          <w:rStyle w:val="normaltextrun"/>
          <w:rFonts w:ascii="Calibri" w:hAnsi="Calibri" w:cs="Calibri"/>
          <w:vertAlign w:val="superscript"/>
        </w:rPr>
      </w:pPr>
      <w:r w:rsidRPr="64DACAE7">
        <w:rPr>
          <w:rStyle w:val="normaltextrun"/>
          <w:rFonts w:ascii="Calibri" w:hAnsi="Calibri" w:cs="Calibri"/>
        </w:rPr>
        <w:t>Poor mental health and wellbeing is also more pronounced for cohorts not currently included in the NSRA, including students in out-of-home care and students identifying as LGBT</w:t>
      </w:r>
      <w:r>
        <w:rPr>
          <w:rStyle w:val="normaltextrun"/>
          <w:rFonts w:ascii="Calibri" w:hAnsi="Calibri" w:cs="Calibri"/>
        </w:rPr>
        <w:t>Q</w:t>
      </w:r>
      <w:r w:rsidRPr="64DACAE7">
        <w:rPr>
          <w:rStyle w:val="normaltextrun"/>
          <w:rFonts w:ascii="Calibri" w:hAnsi="Calibri" w:cs="Calibri"/>
        </w:rPr>
        <w:t xml:space="preserve">I+. As discussed in Chapter 2, students in out-of-home </w:t>
      </w:r>
      <w:r>
        <w:rPr>
          <w:rStyle w:val="normaltextrun"/>
          <w:rFonts w:ascii="Calibri" w:hAnsi="Calibri" w:cs="Calibri"/>
        </w:rPr>
        <w:t xml:space="preserve">care </w:t>
      </w:r>
      <w:r w:rsidRPr="64DACAE7">
        <w:rPr>
          <w:rStyle w:val="normaltextrun"/>
          <w:rFonts w:ascii="Calibri" w:hAnsi="Calibri" w:cs="Calibri"/>
        </w:rPr>
        <w:t xml:space="preserve">face significant barriers to education, poorer learning and engagement outcomes, and substantially </w:t>
      </w:r>
      <w:r>
        <w:rPr>
          <w:rStyle w:val="normaltextrun"/>
          <w:rFonts w:ascii="Calibri" w:hAnsi="Calibri" w:cs="Calibri"/>
        </w:rPr>
        <w:t>poorer</w:t>
      </w:r>
      <w:r w:rsidRPr="64DACAE7">
        <w:rPr>
          <w:rStyle w:val="normaltextrun"/>
          <w:rFonts w:ascii="Calibri" w:hAnsi="Calibri" w:cs="Calibri"/>
        </w:rPr>
        <w:t xml:space="preserve"> mental health and wellbeing. Data for students identifying as LGBT</w:t>
      </w:r>
      <w:r>
        <w:rPr>
          <w:rStyle w:val="normaltextrun"/>
          <w:rFonts w:ascii="Calibri" w:hAnsi="Calibri" w:cs="Calibri"/>
        </w:rPr>
        <w:t>Q</w:t>
      </w:r>
      <w:r w:rsidRPr="64DACAE7">
        <w:rPr>
          <w:rStyle w:val="normaltextrun"/>
          <w:rFonts w:ascii="Calibri" w:hAnsi="Calibri" w:cs="Calibri"/>
        </w:rPr>
        <w:t>I+ also consistently shows higher levels of psychological distress, suicidal ideation and attempted suicide relative to the general population.</w:t>
      </w:r>
      <w:r>
        <w:rPr>
          <w:rStyle w:val="EndnoteReference"/>
          <w:rFonts w:ascii="Calibri" w:hAnsi="Calibri" w:cs="Calibri"/>
        </w:rPr>
        <w:endnoteReference w:id="361"/>
      </w:r>
      <w:r w:rsidRPr="62F2848C">
        <w:rPr>
          <w:rStyle w:val="normaltextrun"/>
          <w:rFonts w:ascii="Calibri" w:hAnsi="Calibri" w:cs="Calibri"/>
        </w:rPr>
        <w:t xml:space="preserve"> There is also variation within the LGB</w:t>
      </w:r>
      <w:r>
        <w:rPr>
          <w:rStyle w:val="normaltextrun"/>
          <w:rFonts w:ascii="Calibri" w:hAnsi="Calibri" w:cs="Calibri"/>
        </w:rPr>
        <w:t>T</w:t>
      </w:r>
      <w:r w:rsidRPr="62F2848C">
        <w:rPr>
          <w:rStyle w:val="normaltextrun"/>
          <w:rFonts w:ascii="Calibri" w:hAnsi="Calibri" w:cs="Calibri"/>
        </w:rPr>
        <w:t>QI+ community, with trans and gender</w:t>
      </w:r>
      <w:r>
        <w:rPr>
          <w:rStyle w:val="normaltextrun"/>
          <w:rFonts w:ascii="Calibri" w:hAnsi="Calibri" w:cs="Calibri"/>
        </w:rPr>
        <w:t>-</w:t>
      </w:r>
      <w:r w:rsidRPr="62F2848C">
        <w:rPr>
          <w:rStyle w:val="normaltextrun"/>
          <w:rFonts w:ascii="Calibri" w:hAnsi="Calibri" w:cs="Calibri"/>
        </w:rPr>
        <w:t>diverse young people reporting higher levels of psychological distress, and bisexual people tending towards poorer mental health outcomes than single-gender</w:t>
      </w:r>
      <w:r>
        <w:rPr>
          <w:rStyle w:val="normaltextrun"/>
          <w:rFonts w:ascii="Calibri" w:hAnsi="Calibri" w:cs="Calibri"/>
        </w:rPr>
        <w:t>-</w:t>
      </w:r>
      <w:r w:rsidRPr="62F2848C">
        <w:rPr>
          <w:rStyle w:val="normaltextrun"/>
          <w:rFonts w:ascii="Calibri" w:hAnsi="Calibri" w:cs="Calibri"/>
        </w:rPr>
        <w:t>attracted people.</w:t>
      </w:r>
      <w:r>
        <w:rPr>
          <w:rStyle w:val="EndnoteReference"/>
          <w:rFonts w:ascii="Calibri" w:hAnsi="Calibri" w:cs="Calibri"/>
        </w:rPr>
        <w:endnoteReference w:id="362"/>
      </w:r>
      <w:r w:rsidRPr="62F2848C">
        <w:rPr>
          <w:rStyle w:val="normaltextrun"/>
          <w:rFonts w:ascii="Calibri" w:hAnsi="Calibri" w:cs="Calibri"/>
        </w:rPr>
        <w:t xml:space="preserve"> Intersectionality also influences mental health and wellbeing for this cohort, with First Nations LGB</w:t>
      </w:r>
      <w:r>
        <w:rPr>
          <w:rStyle w:val="normaltextrun"/>
          <w:rFonts w:ascii="Calibri" w:hAnsi="Calibri" w:cs="Calibri"/>
        </w:rPr>
        <w:t>T</w:t>
      </w:r>
      <w:r w:rsidRPr="62F2848C">
        <w:rPr>
          <w:rStyle w:val="normaltextrun"/>
          <w:rFonts w:ascii="Calibri" w:hAnsi="Calibri" w:cs="Calibri"/>
        </w:rPr>
        <w:t>QI+ young people facing multiple forms of marginalisation and discrimination and high rates of psychological distress.</w:t>
      </w:r>
      <w:r w:rsidRPr="62F2848C">
        <w:rPr>
          <w:rStyle w:val="normaltextrun"/>
          <w:rFonts w:ascii="Calibri" w:hAnsi="Calibri" w:cs="Calibri"/>
          <w:vertAlign w:val="superscript"/>
        </w:rPr>
        <w:endnoteReference w:id="363"/>
      </w:r>
    </w:p>
    <w:p w14:paraId="727EC525" w14:textId="77777777" w:rsidR="00C13F18" w:rsidRDefault="00C13F18" w:rsidP="00BB708D">
      <w:pPr>
        <w:pStyle w:val="Heading4"/>
      </w:pPr>
      <w:bookmarkStart w:id="112" w:name="_Toc152855338"/>
      <w:r w:rsidRPr="00B20937">
        <w:t>3.2.2 Measuring student wellbeing nationally would support efforts to ensure students feel included, safe and respected at school</w:t>
      </w:r>
      <w:bookmarkEnd w:id="112"/>
    </w:p>
    <w:p w14:paraId="045E0100" w14:textId="77777777" w:rsidR="00C13F18" w:rsidRDefault="00C13F18" w:rsidP="00BB708D">
      <w:pPr>
        <w:pStyle w:val="Heading5"/>
      </w:pPr>
      <w:r w:rsidRPr="002B471F">
        <w:t>A national measure of wellbeing would support students and educators</w:t>
      </w:r>
    </w:p>
    <w:p w14:paraId="2559077C" w14:textId="77777777" w:rsidR="00C13F18" w:rsidRDefault="00C13F18" w:rsidP="00BB708D">
      <w:pPr>
        <w:spacing w:after="160"/>
        <w:rPr>
          <w:color w:val="000000" w:themeColor="text1"/>
        </w:rPr>
      </w:pPr>
      <w:r>
        <w:rPr>
          <w:color w:val="000000" w:themeColor="text1"/>
        </w:rPr>
        <w:t xml:space="preserve">The Productivity Commission proposed that student wellbeing should be included as an outcome in the next </w:t>
      </w:r>
      <w:r w:rsidDel="00FF485D">
        <w:rPr>
          <w:color w:val="000000" w:themeColor="text1"/>
        </w:rPr>
        <w:t>Agreement</w:t>
      </w:r>
      <w:r>
        <w:rPr>
          <w:color w:val="000000" w:themeColor="text1"/>
        </w:rPr>
        <w:t>, supported by sub-outcomes focused on the development of a new national wellbeing measure. It further noted the potential to develop a new national measure by collecting and collating data from existing data sets held by jurisdictions.</w:t>
      </w:r>
    </w:p>
    <w:p w14:paraId="6380F982" w14:textId="17E92F72" w:rsidR="00C13F18" w:rsidRDefault="00C13F18" w:rsidP="00BB708D">
      <w:pPr>
        <w:spacing w:after="160"/>
      </w:pPr>
      <w:r>
        <w:rPr>
          <w:color w:val="000000" w:themeColor="text1"/>
        </w:rPr>
        <w:t xml:space="preserve">Throughout the Review, the Panel heard </w:t>
      </w:r>
      <w:r w:rsidRPr="007E2F74">
        <w:rPr>
          <w:color w:val="000000" w:themeColor="text1"/>
        </w:rPr>
        <w:t xml:space="preserve">widespread support for the need for some sort of monitoring of wellbeing in the next </w:t>
      </w:r>
      <w:r w:rsidRPr="007E2F74" w:rsidDel="00FF485D">
        <w:rPr>
          <w:color w:val="000000" w:themeColor="text1"/>
        </w:rPr>
        <w:t>Agreement</w:t>
      </w:r>
      <w:r w:rsidRPr="007E2F74">
        <w:rPr>
          <w:color w:val="000000" w:themeColor="text1"/>
        </w:rPr>
        <w:t>, but a range of different views on how best to achieve this</w:t>
      </w:r>
      <w:r>
        <w:rPr>
          <w:color w:val="000000" w:themeColor="text1"/>
        </w:rPr>
        <w:t xml:space="preserve">. </w:t>
      </w:r>
      <w:r>
        <w:rPr>
          <w:rStyle w:val="eop"/>
          <w:rFonts w:ascii="Calibri" w:hAnsi="Calibri" w:cs="Calibri"/>
        </w:rPr>
        <w:t xml:space="preserve">Some stakeholders, such as the submission from the </w:t>
      </w:r>
      <w:r>
        <w:t>Institute for Positive Psychology and Education,</w:t>
      </w:r>
      <w:r>
        <w:rPr>
          <w:rStyle w:val="eop"/>
          <w:rFonts w:ascii="Calibri" w:hAnsi="Calibri" w:cs="Calibri"/>
        </w:rPr>
        <w:t xml:space="preserve"> supported targets as a means to prioritise and monitor wellbeing at a national level, </w:t>
      </w:r>
      <w:r>
        <w:rPr>
          <w:rStyle w:val="eop"/>
          <w:rFonts w:ascii="Calibri" w:hAnsi="Calibri" w:cs="Calibri"/>
        </w:rPr>
        <w:lastRenderedPageBreak/>
        <w:t xml:space="preserve">proposing that they focus on students most in need. The Centre for Community Child Health submission also proposed that a wellbeing focus in the next </w:t>
      </w:r>
      <w:r w:rsidDel="00FF485D">
        <w:rPr>
          <w:rStyle w:val="eop"/>
          <w:rFonts w:ascii="Calibri" w:hAnsi="Calibri" w:cs="Calibri"/>
        </w:rPr>
        <w:t xml:space="preserve">Agreement </w:t>
      </w:r>
      <w:r>
        <w:rPr>
          <w:rStyle w:val="eop"/>
          <w:rFonts w:ascii="Calibri" w:hAnsi="Calibri" w:cs="Calibri"/>
        </w:rPr>
        <w:t xml:space="preserve">be underpinned by measures </w:t>
      </w:r>
      <w:r w:rsidRPr="009A08C7">
        <w:rPr>
          <w:rStyle w:val="eop"/>
          <w:rFonts w:ascii="Calibri" w:hAnsi="Calibri" w:cs="Calibri"/>
        </w:rPr>
        <w:t xml:space="preserve">reflecting </w:t>
      </w:r>
      <w:r>
        <w:rPr>
          <w:rStyle w:val="eop"/>
          <w:rFonts w:ascii="Calibri" w:hAnsi="Calibri" w:cs="Calibri"/>
        </w:rPr>
        <w:t>key</w:t>
      </w:r>
      <w:r w:rsidRPr="009A08C7">
        <w:rPr>
          <w:rStyle w:val="eop"/>
          <w:rFonts w:ascii="Calibri" w:hAnsi="Calibri" w:cs="Calibri"/>
        </w:rPr>
        <w:t xml:space="preserve"> domains</w:t>
      </w:r>
      <w:r>
        <w:rPr>
          <w:rStyle w:val="eop"/>
          <w:rFonts w:ascii="Calibri" w:hAnsi="Calibri" w:cs="Calibri"/>
        </w:rPr>
        <w:t xml:space="preserve"> of student wellbeing (including belonging, safety and resilience); national targets against the areas of learning, wellbeing and engagement; and</w:t>
      </w:r>
      <w:r w:rsidRPr="00111D7E">
        <w:rPr>
          <w:rStyle w:val="eop"/>
          <w:rFonts w:ascii="Calibri" w:hAnsi="Calibri" w:cs="Calibri"/>
        </w:rPr>
        <w:t xml:space="preserve"> </w:t>
      </w:r>
      <w:r>
        <w:rPr>
          <w:rStyle w:val="eop"/>
          <w:rFonts w:ascii="Calibri" w:hAnsi="Calibri" w:cs="Calibri"/>
        </w:rPr>
        <w:t>the development of a nationally consistent mechanism that enables schools to collect data to inform reporting.</w:t>
      </w:r>
    </w:p>
    <w:p w14:paraId="65F0EBC8" w14:textId="353E80E9" w:rsidR="00C13F18" w:rsidRDefault="00C13F18" w:rsidP="00BB708D">
      <w:pPr>
        <w:spacing w:after="160"/>
      </w:pPr>
      <w:r>
        <w:t xml:space="preserve">Jurisdictions uniformly supported an increased focus on wellbeing in the next </w:t>
      </w:r>
      <w:r w:rsidDel="00FF485D">
        <w:rPr>
          <w:color w:val="000000" w:themeColor="text1"/>
        </w:rPr>
        <w:t xml:space="preserve">Agreement </w:t>
      </w:r>
      <w:r>
        <w:t>but were more conditional in their support for a national wellbeing measure. The</w:t>
      </w:r>
      <w:r w:rsidRPr="5B5AF9BC">
        <w:rPr>
          <w:rFonts w:ascii="Calibri" w:hAnsi="Calibri" w:cs="Calibri"/>
        </w:rPr>
        <w:t xml:space="preserve"> </w:t>
      </w:r>
      <w:r>
        <w:rPr>
          <w:rFonts w:ascii="Calibri" w:hAnsi="Calibri" w:cs="Calibri"/>
        </w:rPr>
        <w:t>New South Wales (</w:t>
      </w:r>
      <w:r w:rsidRPr="5B5AF9BC">
        <w:rPr>
          <w:rFonts w:ascii="Calibri" w:hAnsi="Calibri" w:cs="Calibri"/>
        </w:rPr>
        <w:t>NSW</w:t>
      </w:r>
      <w:r>
        <w:rPr>
          <w:rFonts w:ascii="Calibri" w:hAnsi="Calibri" w:cs="Calibri"/>
        </w:rPr>
        <w:t>)</w:t>
      </w:r>
      <w:r w:rsidRPr="5B5AF9BC">
        <w:rPr>
          <w:rFonts w:ascii="Calibri" w:hAnsi="Calibri" w:cs="Calibri"/>
        </w:rPr>
        <w:t xml:space="preserve"> Government</w:t>
      </w:r>
      <w:r>
        <w:rPr>
          <w:rFonts w:ascii="Calibri" w:hAnsi="Calibri" w:cs="Calibri"/>
        </w:rPr>
        <w:t xml:space="preserve"> submission</w:t>
      </w:r>
      <w:r w:rsidRPr="5B5AF9BC">
        <w:rPr>
          <w:rFonts w:ascii="Calibri" w:hAnsi="Calibri" w:cs="Calibri"/>
        </w:rPr>
        <w:t xml:space="preserve"> not</w:t>
      </w:r>
      <w:r>
        <w:rPr>
          <w:rFonts w:ascii="Calibri" w:hAnsi="Calibri" w:cs="Calibri"/>
        </w:rPr>
        <w:t>ed</w:t>
      </w:r>
      <w:r w:rsidRPr="5B5AF9BC">
        <w:rPr>
          <w:rFonts w:ascii="Calibri" w:hAnsi="Calibri" w:cs="Calibri"/>
        </w:rPr>
        <w:t xml:space="preserve"> that </w:t>
      </w:r>
      <w:r w:rsidRPr="007E2F74">
        <w:rPr>
          <w:rFonts w:ascii="Calibri" w:hAnsi="Calibri" w:cs="Calibri"/>
        </w:rPr>
        <w:t>national</w:t>
      </w:r>
      <w:r w:rsidRPr="007E2F74">
        <w:rPr>
          <w:rFonts w:ascii="Calibri" w:hAnsi="Calibri" w:cs="Calibri"/>
        </w:rPr>
        <w:noBreakHyphen/>
        <w:t>level collaboration could facilitate improved wellbeing outcomes at lower cost to individual jurisdictions</w:t>
      </w:r>
      <w:r w:rsidRPr="5B5AF9BC">
        <w:rPr>
          <w:rFonts w:ascii="Calibri" w:hAnsi="Calibri" w:cs="Calibri"/>
        </w:rPr>
        <w:t xml:space="preserve"> and their local schools.</w:t>
      </w:r>
      <w:r>
        <w:t xml:space="preserve"> However, most considered that the case was yet to be made for a national focus – in particular, how </w:t>
      </w:r>
      <w:r w:rsidRPr="5B5AF9BC">
        <w:rPr>
          <w:rFonts w:ascii="Calibri" w:hAnsi="Calibri" w:cs="Calibri"/>
        </w:rPr>
        <w:t>a national measure would improve student outcomes and not increase administrative burdens on teachers</w:t>
      </w:r>
      <w:r>
        <w:t xml:space="preserve"> – and noted the </w:t>
      </w:r>
      <w:r w:rsidRPr="007E2F74">
        <w:t>need for significant preparatory work</w:t>
      </w:r>
      <w:r>
        <w:t xml:space="preserve"> before agreement could be reached. </w:t>
      </w:r>
      <w:r w:rsidRPr="5B5AF9BC">
        <w:rPr>
          <w:rStyle w:val="eop"/>
          <w:rFonts w:ascii="Calibri" w:hAnsi="Calibri" w:cs="Calibri"/>
        </w:rPr>
        <w:t xml:space="preserve">All jurisdictions emphasised the </w:t>
      </w:r>
      <w:r w:rsidRPr="007E2F74">
        <w:rPr>
          <w:rStyle w:val="eop"/>
          <w:rFonts w:ascii="Calibri" w:hAnsi="Calibri" w:cs="Calibri"/>
        </w:rPr>
        <w:t>need for any national wellbeing measure to retain relevance to local contexts, needs and circumstances</w:t>
      </w:r>
      <w:r>
        <w:t>.</w:t>
      </w:r>
    </w:p>
    <w:p w14:paraId="5CEC8BA4" w14:textId="051E328D" w:rsidR="00434057" w:rsidRDefault="00434057" w:rsidP="00BB708D">
      <w:pPr>
        <w:spacing w:after="160"/>
        <w:jc w:val="right"/>
        <w:rPr>
          <w:rFonts w:ascii="Calibri" w:eastAsia="Calibri" w:hAnsi="Calibri" w:cs="Calibri"/>
          <w:i/>
          <w:iCs/>
          <w:color w:val="3D8CAD" w:themeColor="accent1"/>
          <w:sz w:val="24"/>
          <w:szCs w:val="24"/>
        </w:rPr>
      </w:pPr>
      <w:r w:rsidRPr="007F0725">
        <w:rPr>
          <w:noProof/>
        </w:rPr>
        <mc:AlternateContent>
          <mc:Choice Requires="wps">
            <w:drawing>
              <wp:inline distT="0" distB="0" distL="0" distR="0" wp14:anchorId="7285EFC9" wp14:editId="3A3F6E5E">
                <wp:extent cx="5770245" cy="1403985"/>
                <wp:effectExtent l="0" t="0" r="0" b="0"/>
                <wp:docPr id="1100189952" name="Text Box 11001899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70245" cy="1403985"/>
                        </a:xfrm>
                        <a:prstGeom prst="rect">
                          <a:avLst/>
                        </a:prstGeom>
                        <a:noFill/>
                        <a:ln w="9525">
                          <a:noFill/>
                          <a:miter lim="800000"/>
                          <a:headEnd/>
                          <a:tailEnd/>
                        </a:ln>
                      </wps:spPr>
                      <wps:txbx>
                        <w:txbxContent>
                          <w:p w14:paraId="14E58DFA" w14:textId="77777777" w:rsidR="00434057" w:rsidRPr="00922B40" w:rsidRDefault="00434057" w:rsidP="00434057">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The Panel must consider whether the highly contextual nature of wellbeing means that local schools are best equipped to determine how to address these in-school factors, as opposed to a standardised, national implementation approach.</w:t>
                            </w:r>
                          </w:p>
                        </w:txbxContent>
                      </wps:txbx>
                      <wps:bodyPr rot="0" vert="horz" wrap="square" lIns="91440" tIns="45720" rIns="91440" bIns="45720" anchor="t" anchorCtr="0">
                        <a:spAutoFit/>
                      </wps:bodyPr>
                    </wps:wsp>
                  </a:graphicData>
                </a:graphic>
              </wp:inline>
            </w:drawing>
          </mc:Choice>
          <mc:Fallback>
            <w:pict>
              <v:shape w14:anchorId="7285EFC9" id="Text Box 1100189952" o:spid="_x0000_s1045" type="#_x0000_t202" style="width:454.35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VL8/wEAANYDAAAOAAAAZHJzL2Uyb0RvYy54bWysU9uO2yAQfa/Uf0C8N3Zcu0msOKvtblNV&#10;2l6kbT+AYByjAkOBxE6/fgeczUbtW1U/IGA8Z+acOaxvRq3IUTgvwTR0PsspEYZDK82+oT++b98s&#10;KfGBmZYpMKKhJ+Hpzeb1q/Vga1FAD6oVjiCI8fVgG9qHYOss87wXmvkZWGEw2IHTLODR7bPWsQHR&#10;tcqKPH+XDeBa64AL7/H2fgrSTcLvOsHD167zIhDVUOwtpNWldRfXbLNm9d4x20t+boP9QxeaSYNF&#10;L1D3LDBycPIvKC25Aw9dmHHQGXSd5CJxQDbz/A82jz2zInFBcby9yOT/Hyz/cny03xwJ43sYcYCJ&#10;hLcPwH96YuCuZ2Yvbp2DoResxcLzKFk2WF+fU6PUvvYRZDd8hhaHzA4BEtDYOR1VQZ4E0XEAp4vo&#10;YgyE42W1WORFWVHCMTYv87erZZVqsPo53TofPgrQJG4a6nCqCZ4dH3yI7bD6+ZdYzcBWKpUmqwwZ&#10;GrqqiiolXEW0DGg8JXVDl3n8JitElh9Mm5IDk2raYwFlzrQj04lzGHcjkS12vYrJUYYdtCcUwsFk&#10;NHwYuOnB/aZkQJM11P86MCcoUZ8Mirmal2V0ZTqU1aLAg7uO7K4jzHCEamigZNreheTkyNnbWxR9&#10;K5McL52ce0bzJJXORo/uvD6nv16e4+YJAAD//wMAUEsDBBQABgAIAAAAIQDaYU9x2gAAAAUBAAAP&#10;AAAAZHJzL2Rvd25yZXYueG1sTI/NTsMwEITvSLyDtUjcqJNIQAlxqoofiQMXSrhv4yWOiNdRvG3S&#10;t8dwgctKoxnNfFttFj+oI02xD2wgX2WgiNtge+4MNO/PV2tQUZAtDoHJwIkibOrzswpLG2Z+o+NO&#10;OpVKOJZowImMpdaxdeQxrsJInLzPMHmUJKdO2wnnVO4HXWTZjfbYc1pwONKDo/Zrd/AGROw2PzVP&#10;Pr58LK+Ps8vaa2yMubxYtveghBb5C8MPfkKHOjHtw4FtVIOB9Ij83uTdZetbUHsDRZHnoOtK/6ev&#10;vwEAAP//AwBQSwECLQAUAAYACAAAACEAtoM4kv4AAADhAQAAEwAAAAAAAAAAAAAAAAAAAAAAW0Nv&#10;bnRlbnRfVHlwZXNdLnhtbFBLAQItABQABgAIAAAAIQA4/SH/1gAAAJQBAAALAAAAAAAAAAAAAAAA&#10;AC8BAABfcmVscy8ucmVsc1BLAQItABQABgAIAAAAIQDdGVL8/wEAANYDAAAOAAAAAAAAAAAAAAAA&#10;AC4CAABkcnMvZTJvRG9jLnhtbFBLAQItABQABgAIAAAAIQDaYU9x2gAAAAUBAAAPAAAAAAAAAAAA&#10;AAAAAFkEAABkcnMvZG93bnJldi54bWxQSwUGAAAAAAQABADzAAAAYAUAAAAA&#10;" filled="f" stroked="f">
                <v:textbox style="mso-fit-shape-to-text:t">
                  <w:txbxContent>
                    <w:p w14:paraId="14E58DFA" w14:textId="77777777" w:rsidR="00434057" w:rsidRPr="00922B40" w:rsidRDefault="00434057" w:rsidP="00434057">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The Panel must consider whether the highly contextual nature of wellbeing means that local schools are best equipped to determine how to address these in-school factors, as opposed to a standardised, national implementation approach.</w:t>
                      </w:r>
                    </w:p>
                  </w:txbxContent>
                </v:textbox>
                <w10:anchorlock/>
              </v:shape>
            </w:pict>
          </mc:Fallback>
        </mc:AlternateContent>
      </w:r>
    </w:p>
    <w:p w14:paraId="669245A6" w14:textId="362FA57D" w:rsidR="00C13F18" w:rsidRDefault="00C13F18" w:rsidP="00BB708D">
      <w:pPr>
        <w:spacing w:after="160"/>
        <w:jc w:val="right"/>
        <w:rPr>
          <w:rFonts w:ascii="Calibri" w:eastAsia="Calibri" w:hAnsi="Calibri" w:cs="Calibri"/>
          <w:color w:val="3D8CAD" w:themeColor="accent1"/>
          <w:sz w:val="24"/>
          <w:szCs w:val="24"/>
        </w:rPr>
      </w:pPr>
      <w:r w:rsidRPr="59B279E2">
        <w:rPr>
          <w:rFonts w:ascii="Calibri" w:eastAsia="Calibri" w:hAnsi="Calibri" w:cs="Calibri"/>
          <w:i/>
          <w:iCs/>
          <w:color w:val="3D8CAD" w:themeColor="accent1"/>
          <w:sz w:val="24"/>
          <w:szCs w:val="24"/>
        </w:rPr>
        <w:t>N</w:t>
      </w:r>
      <w:r>
        <w:rPr>
          <w:rFonts w:ascii="Calibri" w:eastAsia="Calibri" w:hAnsi="Calibri" w:cs="Calibri"/>
          <w:i/>
          <w:iCs/>
          <w:color w:val="3D8CAD" w:themeColor="accent1"/>
          <w:sz w:val="24"/>
          <w:szCs w:val="24"/>
        </w:rPr>
        <w:t xml:space="preserve">ew </w:t>
      </w:r>
      <w:r w:rsidRPr="59B279E2">
        <w:rPr>
          <w:rFonts w:ascii="Calibri" w:eastAsia="Calibri" w:hAnsi="Calibri" w:cs="Calibri"/>
          <w:i/>
          <w:iCs/>
          <w:color w:val="3D8CAD" w:themeColor="accent1"/>
          <w:sz w:val="24"/>
          <w:szCs w:val="24"/>
        </w:rPr>
        <w:t>S</w:t>
      </w:r>
      <w:r>
        <w:rPr>
          <w:rFonts w:ascii="Calibri" w:eastAsia="Calibri" w:hAnsi="Calibri" w:cs="Calibri"/>
          <w:i/>
          <w:iCs/>
          <w:color w:val="3D8CAD" w:themeColor="accent1"/>
          <w:sz w:val="24"/>
          <w:szCs w:val="24"/>
        </w:rPr>
        <w:t xml:space="preserve">outh </w:t>
      </w:r>
      <w:r w:rsidRPr="59B279E2">
        <w:rPr>
          <w:rFonts w:ascii="Calibri" w:eastAsia="Calibri" w:hAnsi="Calibri" w:cs="Calibri"/>
          <w:i/>
          <w:iCs/>
          <w:color w:val="3D8CAD" w:themeColor="accent1"/>
          <w:sz w:val="24"/>
          <w:szCs w:val="24"/>
        </w:rPr>
        <w:t>W</w:t>
      </w:r>
      <w:r>
        <w:rPr>
          <w:rFonts w:ascii="Calibri" w:eastAsia="Calibri" w:hAnsi="Calibri" w:cs="Calibri"/>
          <w:i/>
          <w:iCs/>
          <w:color w:val="3D8CAD" w:themeColor="accent1"/>
          <w:sz w:val="24"/>
          <w:szCs w:val="24"/>
        </w:rPr>
        <w:t>ales</w:t>
      </w:r>
      <w:r w:rsidRPr="59B279E2">
        <w:rPr>
          <w:rFonts w:ascii="Calibri" w:eastAsia="Calibri" w:hAnsi="Calibri" w:cs="Calibri"/>
          <w:i/>
          <w:iCs/>
          <w:color w:val="3D8CAD" w:themeColor="accent1"/>
          <w:sz w:val="24"/>
          <w:szCs w:val="24"/>
        </w:rPr>
        <w:t xml:space="preserve"> Government</w:t>
      </w:r>
    </w:p>
    <w:p w14:paraId="1486E406" w14:textId="77777777" w:rsidR="00C13F18" w:rsidRDefault="00C13F18" w:rsidP="00BB708D">
      <w:pPr>
        <w:spacing w:after="160"/>
        <w:rPr>
          <w:color w:val="000000" w:themeColor="text1"/>
        </w:rPr>
      </w:pPr>
      <w:r w:rsidRPr="007E2F74">
        <w:rPr>
          <w:color w:val="000000" w:themeColor="text1"/>
        </w:rPr>
        <w:t>The strong preference of those in support of a new national wellbeing measure was that it reflect factors relevant to learning and within schools’ ability to influence (such as belonging, safety, cultural safety, engagement and classroom disruption). It should also allow schools and jurisdictions to retain their ability to implement wellbeing initiatives most relevant to their needs.</w:t>
      </w:r>
    </w:p>
    <w:p w14:paraId="15E6712E" w14:textId="77777777" w:rsidR="00C13F18" w:rsidRDefault="00C13F18" w:rsidP="00BB708D">
      <w:pPr>
        <w:rPr>
          <w:rFonts w:ascii="Calibri" w:eastAsia="Calibri" w:hAnsi="Calibri" w:cs="Calibri"/>
        </w:rPr>
      </w:pPr>
      <w:r>
        <w:t xml:space="preserve">A consistent area of consensus across all stakeholder groups was that </w:t>
      </w:r>
      <w:r w:rsidRPr="007E2F74">
        <w:t>any new national measure for wellbeing must</w:t>
      </w:r>
      <w:r>
        <w:t xml:space="preserve"> </w:t>
      </w:r>
      <w:r w:rsidRPr="007E2F74">
        <w:t>build on existing efforts and be balanced against teacher workloads and school or system-level administration requirements</w:t>
      </w:r>
      <w:r>
        <w:t xml:space="preserve">. </w:t>
      </w:r>
      <w:r>
        <w:rPr>
          <w:rFonts w:ascii="Calibri" w:eastAsia="Calibri" w:hAnsi="Calibri" w:cs="Calibri"/>
        </w:rPr>
        <w:t xml:space="preserve">For example, the </w:t>
      </w:r>
      <w:r w:rsidRPr="79871123">
        <w:rPr>
          <w:rFonts w:ascii="Calibri" w:eastAsia="Calibri" w:hAnsi="Calibri" w:cs="Calibri"/>
        </w:rPr>
        <w:t>Victorian Government</w:t>
      </w:r>
      <w:r>
        <w:rPr>
          <w:rFonts w:ascii="Calibri" w:eastAsia="Calibri" w:hAnsi="Calibri" w:cs="Calibri"/>
        </w:rPr>
        <w:t xml:space="preserve"> </w:t>
      </w:r>
      <w:r w:rsidRPr="79871123">
        <w:rPr>
          <w:rFonts w:ascii="Calibri" w:eastAsia="Calibri" w:hAnsi="Calibri" w:cs="Calibri"/>
        </w:rPr>
        <w:t xml:space="preserve">proposed </w:t>
      </w:r>
      <w:r>
        <w:rPr>
          <w:rFonts w:ascii="Calibri" w:eastAsia="Calibri" w:hAnsi="Calibri" w:cs="Calibri"/>
        </w:rPr>
        <w:t xml:space="preserve">the development of </w:t>
      </w:r>
      <w:r w:rsidRPr="79871123">
        <w:rPr>
          <w:rFonts w:ascii="Calibri" w:eastAsia="Calibri" w:hAnsi="Calibri" w:cs="Calibri"/>
        </w:rPr>
        <w:t>a national framework of wellbeing indicators to guide best practice for jurisdictions and school systems in measuring wellbeing and to inform</w:t>
      </w:r>
      <w:r>
        <w:rPr>
          <w:rFonts w:ascii="Calibri" w:eastAsia="Calibri" w:hAnsi="Calibri" w:cs="Calibri"/>
        </w:rPr>
        <w:t xml:space="preserve"> a</w:t>
      </w:r>
      <w:r w:rsidRPr="79871123">
        <w:rPr>
          <w:rFonts w:ascii="Calibri" w:eastAsia="Calibri" w:hAnsi="Calibri" w:cs="Calibri"/>
        </w:rPr>
        <w:t xml:space="preserve"> national evidence base. </w:t>
      </w:r>
      <w:r>
        <w:rPr>
          <w:rFonts w:ascii="Calibri" w:eastAsia="Calibri" w:hAnsi="Calibri" w:cs="Calibri"/>
        </w:rPr>
        <w:t>It</w:t>
      </w:r>
      <w:r w:rsidRPr="79871123">
        <w:rPr>
          <w:rFonts w:ascii="Calibri" w:eastAsia="Calibri" w:hAnsi="Calibri" w:cs="Calibri"/>
        </w:rPr>
        <w:t xml:space="preserve"> also noted that any </w:t>
      </w:r>
      <w:r w:rsidRPr="007E2F74">
        <w:rPr>
          <w:rFonts w:ascii="Calibri" w:eastAsia="Calibri" w:hAnsi="Calibri" w:cs="Calibri"/>
        </w:rPr>
        <w:t>new national reforms should recognise significant work on wellbeing already underway in states and territories and not constrain early movers and innovators in this space.</w:t>
      </w:r>
    </w:p>
    <w:p w14:paraId="4490B1A0" w14:textId="730DF6BF" w:rsidR="00C13F18" w:rsidRDefault="00C13F18" w:rsidP="00BB708D">
      <w:pPr>
        <w:rPr>
          <w:rStyle w:val="eop"/>
          <w:rFonts w:ascii="Calibri" w:hAnsi="Calibri" w:cs="Calibri"/>
        </w:rPr>
      </w:pPr>
      <w:r>
        <w:rPr>
          <w:rStyle w:val="eop"/>
          <w:rFonts w:ascii="Calibri" w:hAnsi="Calibri" w:cs="Calibri"/>
        </w:rPr>
        <w:t xml:space="preserve">The Panel considers that the inclusion of wellbeing as an overarching outcome, and the development of a </w:t>
      </w:r>
      <w:r w:rsidRPr="007E2F74">
        <w:rPr>
          <w:rStyle w:val="eop"/>
          <w:rFonts w:ascii="Calibri" w:hAnsi="Calibri" w:cs="Calibri"/>
        </w:rPr>
        <w:t xml:space="preserve">national wellbeing measure in the next </w:t>
      </w:r>
      <w:r w:rsidRPr="007E2F74" w:rsidDel="00F26D43">
        <w:rPr>
          <w:rStyle w:val="eop"/>
          <w:rFonts w:ascii="Calibri" w:hAnsi="Calibri" w:cs="Calibri"/>
        </w:rPr>
        <w:t>Agreement</w:t>
      </w:r>
      <w:r w:rsidR="00CE6AAF" w:rsidRPr="007E2F74">
        <w:rPr>
          <w:rStyle w:val="eop"/>
          <w:rFonts w:ascii="Calibri" w:hAnsi="Calibri" w:cs="Calibri"/>
        </w:rPr>
        <w:t>,</w:t>
      </w:r>
      <w:r w:rsidRPr="007E2F74" w:rsidDel="00F26D43">
        <w:rPr>
          <w:rStyle w:val="eop"/>
          <w:rFonts w:ascii="Calibri" w:hAnsi="Calibri" w:cs="Calibri"/>
        </w:rPr>
        <w:t xml:space="preserve"> </w:t>
      </w:r>
      <w:r w:rsidRPr="007E2F74">
        <w:rPr>
          <w:rStyle w:val="eop"/>
          <w:rFonts w:ascii="Calibri" w:hAnsi="Calibri" w:cs="Calibri"/>
        </w:rPr>
        <w:t>would lead to a better alignment of existing efforts to lift student wellbeing. Measuring wellbeing is a way to unlock and enhance the efforts of all governments, which will in turn support a range of other learning outcomes.</w:t>
      </w:r>
      <w:r>
        <w:rPr>
          <w:rStyle w:val="eop"/>
          <w:rFonts w:ascii="Calibri" w:hAnsi="Calibri" w:cs="Calibri"/>
        </w:rPr>
        <w:t xml:space="preserve"> Measurement would also </w:t>
      </w:r>
      <w:r w:rsidRPr="007E2F74">
        <w:rPr>
          <w:rStyle w:val="eop"/>
          <w:rFonts w:ascii="Calibri" w:hAnsi="Calibri" w:cs="Calibri"/>
        </w:rPr>
        <w:t>support evaluation and decision-making at the national, system and school levels.</w:t>
      </w:r>
    </w:p>
    <w:p w14:paraId="7DFB1EA3" w14:textId="77777777" w:rsidR="00C13F18" w:rsidRDefault="00C13F18" w:rsidP="00BB708D">
      <w:pPr>
        <w:rPr>
          <w:rStyle w:val="eop"/>
          <w:rFonts w:ascii="Calibri" w:hAnsi="Calibri" w:cs="Calibri"/>
        </w:rPr>
      </w:pPr>
      <w:r>
        <w:rPr>
          <w:rStyle w:val="eop"/>
          <w:rFonts w:ascii="Calibri" w:hAnsi="Calibri" w:cs="Calibri"/>
        </w:rPr>
        <w:t xml:space="preserve">However, the Panel sees </w:t>
      </w:r>
      <w:r w:rsidRPr="00B42E02">
        <w:rPr>
          <w:rStyle w:val="eop"/>
          <w:rFonts w:ascii="Calibri" w:hAnsi="Calibri" w:cs="Calibri"/>
          <w:i/>
          <w:iCs/>
        </w:rPr>
        <w:t>targets</w:t>
      </w:r>
      <w:r>
        <w:rPr>
          <w:rStyle w:val="eop"/>
          <w:rFonts w:ascii="Calibri" w:hAnsi="Calibri" w:cs="Calibri"/>
        </w:rPr>
        <w:t xml:space="preserve"> for student wellbeing as premature given the current absence of a cohesive national framework for student wellbeing. Setting targets is also not currently possible for the next </w:t>
      </w:r>
      <w:r w:rsidDel="00F26D43">
        <w:rPr>
          <w:color w:val="000000" w:themeColor="text1"/>
        </w:rPr>
        <w:t>Agreement</w:t>
      </w:r>
      <w:r w:rsidDel="00F26D43">
        <w:rPr>
          <w:rStyle w:val="eop"/>
          <w:rFonts w:ascii="Calibri" w:hAnsi="Calibri" w:cs="Calibri"/>
        </w:rPr>
        <w:t xml:space="preserve"> </w:t>
      </w:r>
      <w:r>
        <w:rPr>
          <w:rStyle w:val="eop"/>
          <w:rFonts w:ascii="Calibri" w:hAnsi="Calibri" w:cs="Calibri"/>
        </w:rPr>
        <w:t>given current data limitations, including the lack of baseline data, national consistency, and understanding of what appropriate targets could be.</w:t>
      </w:r>
    </w:p>
    <w:p w14:paraId="25D3596A" w14:textId="77777777" w:rsidR="00C13F18" w:rsidRDefault="00C13F18" w:rsidP="00BB708D">
      <w:pPr>
        <w:pStyle w:val="Heading5"/>
      </w:pPr>
      <w:r w:rsidRPr="002B471F">
        <w:lastRenderedPageBreak/>
        <w:t>The wellbeing measure should be national and focused on in-school factors</w:t>
      </w:r>
    </w:p>
    <w:p w14:paraId="3819F746" w14:textId="42945F3F" w:rsidR="00C13F18" w:rsidRDefault="00C13F18" w:rsidP="00BB708D">
      <w:pPr>
        <w:spacing w:after="160" w:line="257" w:lineRule="auto"/>
        <w:rPr>
          <w:rStyle w:val="eop"/>
          <w:rFonts w:ascii="Calibri" w:hAnsi="Calibri" w:cs="Calibri"/>
        </w:rPr>
      </w:pPr>
      <w:r>
        <w:rPr>
          <w:rStyle w:val="eop"/>
          <w:rFonts w:ascii="Calibri" w:hAnsi="Calibri" w:cs="Calibri"/>
        </w:rPr>
        <w:t xml:space="preserve">Governments </w:t>
      </w:r>
      <w:r w:rsidDel="006844F7">
        <w:rPr>
          <w:rStyle w:val="eop"/>
          <w:rFonts w:ascii="Calibri" w:hAnsi="Calibri" w:cs="Calibri"/>
        </w:rPr>
        <w:t xml:space="preserve">should </w:t>
      </w:r>
      <w:r>
        <w:rPr>
          <w:rStyle w:val="eop"/>
          <w:rFonts w:ascii="Calibri" w:hAnsi="Calibri" w:cs="Calibri"/>
        </w:rPr>
        <w:t xml:space="preserve">consider the development a national measure of student wellbeing in the context of the next </w:t>
      </w:r>
      <w:r w:rsidDel="00F26D43">
        <w:rPr>
          <w:color w:val="000000" w:themeColor="text1"/>
        </w:rPr>
        <w:t>Agreement</w:t>
      </w:r>
      <w:r>
        <w:rPr>
          <w:rStyle w:val="eop"/>
          <w:rFonts w:ascii="Calibri" w:hAnsi="Calibri" w:cs="Calibri"/>
        </w:rPr>
        <w:t>. A national measure should:</w:t>
      </w:r>
    </w:p>
    <w:p w14:paraId="57300202" w14:textId="77777777" w:rsidR="00C13F18" w:rsidRDefault="00C13F18" w:rsidP="00FA4F9F">
      <w:pPr>
        <w:pStyle w:val="ListParagraph"/>
        <w:numPr>
          <w:ilvl w:val="0"/>
          <w:numId w:val="37"/>
        </w:numPr>
        <w:spacing w:after="160" w:line="257" w:lineRule="auto"/>
        <w:rPr>
          <w:rStyle w:val="eop"/>
          <w:rFonts w:ascii="Calibri" w:hAnsi="Calibri" w:cs="Calibri"/>
        </w:rPr>
      </w:pPr>
      <w:r w:rsidRPr="00CE1423">
        <w:rPr>
          <w:rStyle w:val="eop"/>
          <w:rFonts w:ascii="Calibri" w:hAnsi="Calibri" w:cs="Calibri"/>
        </w:rPr>
        <w:t xml:space="preserve">collect and collate </w:t>
      </w:r>
      <w:r>
        <w:rPr>
          <w:rStyle w:val="eop"/>
          <w:rFonts w:ascii="Calibri" w:hAnsi="Calibri" w:cs="Calibri"/>
        </w:rPr>
        <w:t xml:space="preserve">nationally consistent </w:t>
      </w:r>
      <w:r w:rsidRPr="00CE1423">
        <w:rPr>
          <w:rStyle w:val="eop"/>
          <w:rFonts w:ascii="Calibri" w:hAnsi="Calibri" w:cs="Calibri"/>
        </w:rPr>
        <w:t>data on student wellbeing to allow for national tracking of outcomes</w:t>
      </w:r>
    </w:p>
    <w:p w14:paraId="67C9EECD" w14:textId="77777777" w:rsidR="00C13F18" w:rsidRDefault="00C13F18" w:rsidP="00FA4F9F">
      <w:pPr>
        <w:pStyle w:val="ListParagraph"/>
        <w:numPr>
          <w:ilvl w:val="0"/>
          <w:numId w:val="37"/>
        </w:numPr>
        <w:spacing w:after="160" w:line="257" w:lineRule="auto"/>
        <w:rPr>
          <w:rStyle w:val="eop"/>
          <w:rFonts w:ascii="Calibri" w:hAnsi="Calibri" w:cs="Calibri"/>
        </w:rPr>
      </w:pPr>
      <w:r w:rsidRPr="00CE1423">
        <w:rPr>
          <w:rStyle w:val="eop"/>
          <w:rFonts w:ascii="Calibri" w:hAnsi="Calibri" w:cs="Calibri"/>
        </w:rPr>
        <w:t>include appropriate de</w:t>
      </w:r>
      <w:r>
        <w:rPr>
          <w:rStyle w:val="eop"/>
          <w:rFonts w:ascii="Calibri" w:hAnsi="Calibri" w:cs="Calibri"/>
        </w:rPr>
        <w:t>-</w:t>
      </w:r>
      <w:r w:rsidRPr="00CE1423">
        <w:rPr>
          <w:rStyle w:val="eop"/>
          <w:rFonts w:ascii="Calibri" w:hAnsi="Calibri" w:cs="Calibri"/>
        </w:rPr>
        <w:t xml:space="preserve">identification and other controls to protect student privacy </w:t>
      </w:r>
      <w:r w:rsidRPr="00E82A6F">
        <w:rPr>
          <w:rStyle w:val="eop"/>
          <w:rFonts w:ascii="Calibri" w:hAnsi="Calibri" w:cs="Calibri"/>
        </w:rPr>
        <w:t>whil</w:t>
      </w:r>
      <w:r w:rsidRPr="00DC2D6C">
        <w:rPr>
          <w:rStyle w:val="eop"/>
          <w:rFonts w:ascii="Calibri" w:hAnsi="Calibri" w:cs="Calibri"/>
        </w:rPr>
        <w:t>e</w:t>
      </w:r>
      <w:r w:rsidRPr="00CE1423">
        <w:rPr>
          <w:rStyle w:val="eop"/>
          <w:rFonts w:ascii="Calibri" w:hAnsi="Calibri" w:cs="Calibri"/>
        </w:rPr>
        <w:t xml:space="preserve"> also allowing analysis by cohort, sector and other variables</w:t>
      </w:r>
    </w:p>
    <w:p w14:paraId="48DB13C7" w14:textId="0E5437D6" w:rsidR="00C13F18" w:rsidRDefault="00C13F18" w:rsidP="00FA4F9F">
      <w:pPr>
        <w:pStyle w:val="ListParagraph"/>
        <w:numPr>
          <w:ilvl w:val="0"/>
          <w:numId w:val="37"/>
        </w:numPr>
        <w:spacing w:after="160" w:line="257" w:lineRule="auto"/>
        <w:rPr>
          <w:rStyle w:val="eop"/>
          <w:rFonts w:ascii="Calibri" w:hAnsi="Calibri" w:cs="Calibri"/>
        </w:rPr>
      </w:pPr>
      <w:r w:rsidRPr="004B186B">
        <w:rPr>
          <w:rStyle w:val="eop"/>
        </w:rPr>
        <w:t xml:space="preserve">deepen understanding of the factors driving </w:t>
      </w:r>
      <w:r>
        <w:rPr>
          <w:rStyle w:val="eop"/>
        </w:rPr>
        <w:t xml:space="preserve">student </w:t>
      </w:r>
      <w:r w:rsidRPr="004B186B">
        <w:rPr>
          <w:rStyle w:val="eop"/>
        </w:rPr>
        <w:t>wellbeing</w:t>
      </w:r>
      <w:r>
        <w:rPr>
          <w:rStyle w:val="eop"/>
        </w:rPr>
        <w:t xml:space="preserve"> and of</w:t>
      </w:r>
      <w:r w:rsidRPr="004B186B">
        <w:rPr>
          <w:rStyle w:val="eop"/>
        </w:rPr>
        <w:t xml:space="preserve"> </w:t>
      </w:r>
      <w:r>
        <w:rPr>
          <w:rStyle w:val="eop"/>
        </w:rPr>
        <w:t>its</w:t>
      </w:r>
      <w:r w:rsidRPr="004B186B">
        <w:rPr>
          <w:rStyle w:val="eop"/>
        </w:rPr>
        <w:t xml:space="preserve"> </w:t>
      </w:r>
      <w:r>
        <w:rPr>
          <w:rStyle w:val="eop"/>
        </w:rPr>
        <w:t>influence on other learning</w:t>
      </w:r>
      <w:r w:rsidRPr="004B186B">
        <w:rPr>
          <w:rStyle w:val="eop"/>
        </w:rPr>
        <w:t xml:space="preserve"> </w:t>
      </w:r>
      <w:r>
        <w:rPr>
          <w:rStyle w:val="eop"/>
        </w:rPr>
        <w:t xml:space="preserve">indicators </w:t>
      </w:r>
      <w:r w:rsidRPr="004B186B">
        <w:rPr>
          <w:rStyle w:val="eop"/>
        </w:rPr>
        <w:t>(e.g. literacy, numeracy, attendance, engagement)</w:t>
      </w:r>
    </w:p>
    <w:p w14:paraId="179282F3" w14:textId="77777777" w:rsidR="00C13F18" w:rsidRDefault="00C13F18" w:rsidP="00FA4F9F">
      <w:pPr>
        <w:pStyle w:val="ListParagraph"/>
        <w:numPr>
          <w:ilvl w:val="0"/>
          <w:numId w:val="37"/>
        </w:numPr>
        <w:spacing w:after="160" w:line="257" w:lineRule="auto"/>
        <w:rPr>
          <w:rStyle w:val="eop"/>
        </w:rPr>
      </w:pPr>
      <w:r>
        <w:rPr>
          <w:rStyle w:val="eop"/>
        </w:rPr>
        <w:t>improve policy and planning to support student wellbeing, particularly for the most vulnerable.</w:t>
      </w:r>
    </w:p>
    <w:p w14:paraId="6AB66CF5" w14:textId="77777777" w:rsidR="00C13F18" w:rsidRDefault="00C13F18" w:rsidP="00BB708D">
      <w:pPr>
        <w:pStyle w:val="NoSpacing"/>
        <w:spacing w:after="160"/>
        <w:rPr>
          <w:rStyle w:val="eop"/>
          <w:rFonts w:ascii="Calibri" w:hAnsi="Calibri" w:cs="Calibri"/>
        </w:rPr>
      </w:pPr>
      <w:r>
        <w:rPr>
          <w:rStyle w:val="eop"/>
          <w:rFonts w:ascii="Calibri" w:hAnsi="Calibri" w:cs="Calibri"/>
        </w:rPr>
        <w:t xml:space="preserve">A strong theme across all stakeholder groups was that </w:t>
      </w:r>
      <w:r w:rsidRPr="007E2F74">
        <w:rPr>
          <w:rStyle w:val="eop"/>
          <w:rFonts w:ascii="Calibri" w:hAnsi="Calibri" w:cs="Calibri"/>
        </w:rPr>
        <w:t xml:space="preserve">wellbeing measures in the next </w:t>
      </w:r>
      <w:r w:rsidRPr="007E2F74" w:rsidDel="00F26D43">
        <w:rPr>
          <w:color w:val="000000" w:themeColor="text1"/>
        </w:rPr>
        <w:t xml:space="preserve">Agreement </w:t>
      </w:r>
      <w:r w:rsidRPr="007E2F74">
        <w:rPr>
          <w:rStyle w:val="eop"/>
          <w:rFonts w:ascii="Calibri" w:hAnsi="Calibri" w:cs="Calibri"/>
        </w:rPr>
        <w:t>should focus on the in-school factors that can be directly influenced by schools</w:t>
      </w:r>
      <w:r w:rsidRPr="00032E89">
        <w:rPr>
          <w:rStyle w:val="eop"/>
          <w:rFonts w:ascii="Calibri" w:hAnsi="Calibri" w:cs="Calibri"/>
        </w:rPr>
        <w:t>, rather than subjective measures</w:t>
      </w:r>
      <w:r>
        <w:rPr>
          <w:rStyle w:val="eop"/>
          <w:rFonts w:ascii="Calibri" w:hAnsi="Calibri" w:cs="Calibri"/>
        </w:rPr>
        <w:t>, which</w:t>
      </w:r>
      <w:r w:rsidRPr="00032E89" w:rsidDel="00F26D43">
        <w:rPr>
          <w:rStyle w:val="eop"/>
          <w:rFonts w:ascii="Calibri" w:hAnsi="Calibri" w:cs="Calibri"/>
        </w:rPr>
        <w:t xml:space="preserve"> </w:t>
      </w:r>
      <w:r w:rsidRPr="00032E89">
        <w:rPr>
          <w:rStyle w:val="eop"/>
          <w:rFonts w:ascii="Calibri" w:hAnsi="Calibri" w:cs="Calibri"/>
        </w:rPr>
        <w:t xml:space="preserve">are strongly influenced by outside factors and which schools have limited ability to address. Across the submissions, the key wellbeing domains raised were belonging and connectedness, safety, </w:t>
      </w:r>
      <w:r>
        <w:rPr>
          <w:rStyle w:val="eop"/>
          <w:rFonts w:ascii="Calibri" w:hAnsi="Calibri" w:cs="Calibri"/>
        </w:rPr>
        <w:t xml:space="preserve">cultural safety, </w:t>
      </w:r>
      <w:r w:rsidRPr="00032E89">
        <w:rPr>
          <w:rStyle w:val="eop"/>
          <w:rFonts w:ascii="Calibri" w:hAnsi="Calibri" w:cs="Calibri"/>
        </w:rPr>
        <w:t>socio-emotional skills, physical health</w:t>
      </w:r>
      <w:r>
        <w:rPr>
          <w:rStyle w:val="eop"/>
          <w:rFonts w:ascii="Calibri" w:hAnsi="Calibri" w:cs="Calibri"/>
        </w:rPr>
        <w:t>,</w:t>
      </w:r>
      <w:r w:rsidRPr="00032E89">
        <w:rPr>
          <w:rStyle w:val="eop"/>
          <w:rFonts w:ascii="Calibri" w:hAnsi="Calibri" w:cs="Calibri"/>
        </w:rPr>
        <w:t xml:space="preserve"> and engagement (including cognitive engagement).</w:t>
      </w:r>
      <w:r w:rsidRPr="009328B7">
        <w:rPr>
          <w:rStyle w:val="eop"/>
          <w:rFonts w:ascii="Calibri" w:hAnsi="Calibri" w:cs="Calibri"/>
        </w:rPr>
        <w:t xml:space="preserve"> Cultural safety was consistently raised in the context of belonging and connectedness for First Nations students and as part of embedding First Nations cultural capability into mainstream education settings and support programs, including for mental health and wellbeing.</w:t>
      </w:r>
    </w:p>
    <w:p w14:paraId="737ED42F" w14:textId="77777777" w:rsidR="00C13F18" w:rsidRDefault="00C13F18" w:rsidP="00BB708D">
      <w:pPr>
        <w:pStyle w:val="NoSpacing"/>
        <w:spacing w:after="160" w:line="259" w:lineRule="auto"/>
        <w:rPr>
          <w:rStyle w:val="eop"/>
          <w:rFonts w:ascii="Calibri" w:hAnsi="Calibri" w:cs="Calibri"/>
        </w:rPr>
      </w:pPr>
      <w:r w:rsidRPr="6724AECE">
        <w:rPr>
          <w:rStyle w:val="eop"/>
          <w:rFonts w:ascii="Calibri" w:hAnsi="Calibri" w:cs="Calibri"/>
        </w:rPr>
        <w:t>Classroom disruption was also raised, particularly in relation to socio-emotional development and the need to better equip teachers with training to manage disrespectful behaviours and classroom disruption. As discussed in Chapter 2, classroom disruption can arise from trauma, disability, or poor mental health and wellbeing. Classroom disruption, particularly physical and verbal aggression, property destruction and sexualised behaviour, also has significant impacts on the wellbeing of other students and teachers.</w:t>
      </w:r>
    </w:p>
    <w:p w14:paraId="639EFF77" w14:textId="52C15A6F" w:rsidR="00C13F18" w:rsidRDefault="00C13F18" w:rsidP="00BB708D">
      <w:pPr>
        <w:pStyle w:val="NoSpacing"/>
        <w:spacing w:after="160" w:line="259" w:lineRule="auto"/>
        <w:rPr>
          <w:rStyle w:val="eop"/>
          <w:rFonts w:ascii="Calibri" w:hAnsi="Calibri" w:cs="Calibri"/>
        </w:rPr>
      </w:pPr>
      <w:r w:rsidRPr="64DACAE7">
        <w:rPr>
          <w:rStyle w:val="eop"/>
          <w:rFonts w:ascii="Calibri" w:hAnsi="Calibri" w:cs="Calibri"/>
        </w:rPr>
        <w:t>All schools have obligations under Commonwealth and state-based legislation</w:t>
      </w:r>
      <w:r>
        <w:rPr>
          <w:rStyle w:val="eop"/>
          <w:rFonts w:ascii="Calibri" w:hAnsi="Calibri" w:cs="Calibri"/>
        </w:rPr>
        <w:t>,</w:t>
      </w:r>
      <w:r w:rsidRPr="64DACAE7">
        <w:rPr>
          <w:rStyle w:val="eop"/>
          <w:rFonts w:ascii="Calibri" w:hAnsi="Calibri" w:cs="Calibri"/>
        </w:rPr>
        <w:t xml:space="preserve"> as well as a common law duty of care</w:t>
      </w:r>
      <w:r>
        <w:rPr>
          <w:rStyle w:val="eop"/>
          <w:rFonts w:ascii="Calibri" w:hAnsi="Calibri" w:cs="Calibri"/>
        </w:rPr>
        <w:t>,</w:t>
      </w:r>
      <w:r w:rsidRPr="64DACAE7">
        <w:rPr>
          <w:rStyle w:val="eop"/>
          <w:rFonts w:ascii="Calibri" w:hAnsi="Calibri" w:cs="Calibri"/>
        </w:rPr>
        <w:t xml:space="preserve"> to protect their students and staff. The Panel recognises that </w:t>
      </w:r>
      <w:r w:rsidRPr="6724AECE">
        <w:rPr>
          <w:rStyle w:val="eop"/>
          <w:rFonts w:ascii="Calibri" w:hAnsi="Calibri" w:cs="Calibri"/>
        </w:rPr>
        <w:t>this will sometimes necessitate</w:t>
      </w:r>
      <w:r w:rsidRPr="64DACAE7">
        <w:rPr>
          <w:rStyle w:val="eop"/>
          <w:rFonts w:ascii="Calibri" w:hAnsi="Calibri" w:cs="Calibri"/>
        </w:rPr>
        <w:t xml:space="preserve"> schools placing limitations on the rights of some students</w:t>
      </w:r>
      <w:r>
        <w:rPr>
          <w:rStyle w:val="eop"/>
          <w:rFonts w:ascii="Calibri" w:hAnsi="Calibri" w:cs="Calibri"/>
        </w:rPr>
        <w:t>; it also recognises</w:t>
      </w:r>
      <w:r w:rsidRPr="64DACAE7">
        <w:rPr>
          <w:rStyle w:val="eop"/>
          <w:rFonts w:ascii="Calibri" w:hAnsi="Calibri" w:cs="Calibri"/>
        </w:rPr>
        <w:t xml:space="preserve"> the difficulties schools have in balancing their inclusion and duty of care obligations. Nonetheless, as discussed above and in Chapter 2, it is important that the approaches used to address classroom disruption are reasonable, proportionate and non-discriminatory. There is also a need for </w:t>
      </w:r>
      <w:r w:rsidRPr="1D8654F9">
        <w:rPr>
          <w:rStyle w:val="eop"/>
          <w:rFonts w:ascii="Calibri" w:hAnsi="Calibri" w:cs="Calibri"/>
        </w:rPr>
        <w:t xml:space="preserve">governments and systems to support </w:t>
      </w:r>
      <w:r w:rsidRPr="64DACAE7">
        <w:rPr>
          <w:rStyle w:val="eop"/>
          <w:rFonts w:ascii="Calibri" w:hAnsi="Calibri" w:cs="Calibri"/>
        </w:rPr>
        <w:t xml:space="preserve">schools </w:t>
      </w:r>
      <w:r w:rsidRPr="1D8654F9">
        <w:rPr>
          <w:rStyle w:val="eop"/>
          <w:rFonts w:ascii="Calibri" w:hAnsi="Calibri" w:cs="Calibri"/>
        </w:rPr>
        <w:t>by providing them with the resources</w:t>
      </w:r>
      <w:r w:rsidRPr="64DACAE7">
        <w:rPr>
          <w:rStyle w:val="eop"/>
          <w:rFonts w:ascii="Calibri" w:hAnsi="Calibri" w:cs="Calibri"/>
        </w:rPr>
        <w:t xml:space="preserve"> and tools to recognise the role environmental factors play. For example, the noise and disruption of mainstream classrooms are a common disrupt</w:t>
      </w:r>
      <w:r>
        <w:rPr>
          <w:rStyle w:val="eop"/>
          <w:rFonts w:ascii="Calibri" w:hAnsi="Calibri" w:cs="Calibri"/>
        </w:rPr>
        <w:t>or</w:t>
      </w:r>
      <w:r w:rsidRPr="64DACAE7">
        <w:rPr>
          <w:rStyle w:val="eop"/>
          <w:rFonts w:ascii="Calibri" w:hAnsi="Calibri" w:cs="Calibri"/>
        </w:rPr>
        <w:t xml:space="preserve"> of behaviour for some students with disability, particularly those with autism spectrum disorder, who are also less likely to be able to self-regulate.</w:t>
      </w:r>
      <w:r>
        <w:rPr>
          <w:rStyle w:val="EndnoteReference"/>
          <w:rFonts w:ascii="Calibri" w:hAnsi="Calibri" w:cs="Calibri"/>
        </w:rPr>
        <w:endnoteReference w:id="364"/>
      </w:r>
      <w:r w:rsidRPr="64DACAE7">
        <w:rPr>
          <w:rStyle w:val="eop"/>
          <w:rFonts w:ascii="Calibri" w:hAnsi="Calibri" w:cs="Calibri"/>
        </w:rPr>
        <w:t xml:space="preserve"> This means that managing classroom disruption is not just about managing undesirable behaviours but also about providing inclusive environments to help minimise occurrences of these behaviours. Consequently, in developing a domain to measure classroom disruption as part of a national wellbeing measure, it will be important that it is designed in a way that enables linkage with other wellbeing domains (such as safety</w:t>
      </w:r>
      <w:r>
        <w:rPr>
          <w:rStyle w:val="eop"/>
          <w:rFonts w:ascii="Calibri" w:hAnsi="Calibri" w:cs="Calibri"/>
        </w:rPr>
        <w:t xml:space="preserve"> and</w:t>
      </w:r>
      <w:r w:rsidRPr="64DACAE7">
        <w:rPr>
          <w:rStyle w:val="eop"/>
          <w:rFonts w:ascii="Calibri" w:hAnsi="Calibri" w:cs="Calibri"/>
        </w:rPr>
        <w:t xml:space="preserve"> cognitive engagement)</w:t>
      </w:r>
      <w:r w:rsidR="00591DAC">
        <w:rPr>
          <w:rStyle w:val="eop"/>
          <w:rFonts w:ascii="Calibri" w:hAnsi="Calibri" w:cs="Calibri"/>
        </w:rPr>
        <w:t xml:space="preserve">. It is also important that it is designed to enable linkage to </w:t>
      </w:r>
      <w:r w:rsidRPr="64DACAE7">
        <w:rPr>
          <w:rStyle w:val="eop"/>
          <w:rFonts w:ascii="Calibri" w:hAnsi="Calibri" w:cs="Calibri"/>
        </w:rPr>
        <w:t>broader data on disability and any potential new data</w:t>
      </w:r>
      <w:r>
        <w:rPr>
          <w:rStyle w:val="eop"/>
          <w:rFonts w:ascii="Calibri" w:hAnsi="Calibri" w:cs="Calibri"/>
        </w:rPr>
        <w:t xml:space="preserve"> </w:t>
      </w:r>
      <w:r w:rsidRPr="64DACAE7">
        <w:rPr>
          <w:rStyle w:val="eop"/>
          <w:rFonts w:ascii="Calibri" w:hAnsi="Calibri" w:cs="Calibri"/>
        </w:rPr>
        <w:t>set on exclusions or suspensions, both discussed in Chapter 5</w:t>
      </w:r>
      <w:r w:rsidRPr="6724AECE">
        <w:rPr>
          <w:rStyle w:val="eop"/>
          <w:rFonts w:ascii="Calibri" w:hAnsi="Calibri" w:cs="Calibri"/>
        </w:rPr>
        <w:t>.</w:t>
      </w:r>
    </w:p>
    <w:p w14:paraId="65BB63C0" w14:textId="5EB747A3" w:rsidR="00C13F18" w:rsidRDefault="00C13F18" w:rsidP="00BB708D">
      <w:pPr>
        <w:spacing w:after="160"/>
      </w:pPr>
      <w:r w:rsidRPr="007E2F74">
        <w:t>Another potential long-term benefit of a national wellbeing measure is supporting improved capacity to assess student engagement</w:t>
      </w:r>
      <w:r>
        <w:t xml:space="preserve">. As discussed in Chapter 1, student engagement is a difficult </w:t>
      </w:r>
      <w:r>
        <w:lastRenderedPageBreak/>
        <w:t xml:space="preserve">concept to measure, with attendance used as a proxy in national reporting. </w:t>
      </w:r>
      <w:r w:rsidRPr="007E2F74">
        <w:t>The key wellbeing domains identified in the submissions, although developed for the purposes of assessing student wellbeing, could also support the development of meaningful measures of student engagement to inform national reporting.</w:t>
      </w:r>
    </w:p>
    <w:p w14:paraId="60EEAFB0" w14:textId="384426F6" w:rsidR="00C13F18" w:rsidRDefault="00C13F18" w:rsidP="00BB708D">
      <w:pPr>
        <w:spacing w:after="160"/>
        <w:rPr>
          <w:rStyle w:val="eop"/>
          <w:rFonts w:ascii="Calibri" w:hAnsi="Calibri" w:cs="Calibri"/>
        </w:rPr>
      </w:pPr>
      <w:r>
        <w:rPr>
          <w:rStyle w:val="eop"/>
          <w:rFonts w:ascii="Calibri" w:hAnsi="Calibri" w:cs="Calibri"/>
        </w:rPr>
        <w:t xml:space="preserve">The majority of stakeholders also supported leveraging existing data to develop a national wellbeing measure to avoid duplication of effort. </w:t>
      </w:r>
      <w:r>
        <w:t xml:space="preserve">However, gaps and incompatibilities in existing data collections will require further work and resourcing. </w:t>
      </w:r>
      <w:r>
        <w:rPr>
          <w:rStyle w:val="eop"/>
          <w:rFonts w:ascii="Calibri" w:hAnsi="Calibri" w:cs="Calibri"/>
        </w:rPr>
        <w:t xml:space="preserve">Noting that the Australian Government </w:t>
      </w:r>
      <w:r w:rsidRPr="00CA0DD7">
        <w:rPr>
          <w:rStyle w:val="eop"/>
          <w:rFonts w:ascii="Calibri" w:hAnsi="Calibri" w:cs="Calibri"/>
        </w:rPr>
        <w:t>was planning</w:t>
      </w:r>
      <w:r w:rsidRPr="001C6519">
        <w:rPr>
          <w:rStyle w:val="eop"/>
          <w:rFonts w:ascii="Calibri" w:hAnsi="Calibri" w:cs="Calibri"/>
        </w:rPr>
        <w:t xml:space="preserve"> </w:t>
      </w:r>
      <w:r>
        <w:rPr>
          <w:rStyle w:val="eop"/>
          <w:rFonts w:ascii="Calibri" w:hAnsi="Calibri" w:cs="Calibri"/>
        </w:rPr>
        <w:t>to develop a national wellbeing measure,</w:t>
      </w:r>
      <w:r>
        <w:rPr>
          <w:rStyle w:val="EndnoteReference"/>
          <w:rFonts w:ascii="Calibri" w:hAnsi="Calibri" w:cs="Calibri"/>
        </w:rPr>
        <w:endnoteReference w:id="365"/>
      </w:r>
      <w:r>
        <w:rPr>
          <w:rStyle w:val="eop"/>
          <w:rFonts w:ascii="Calibri" w:hAnsi="Calibri" w:cs="Calibri"/>
        </w:rPr>
        <w:t xml:space="preserve"> </w:t>
      </w:r>
      <w:r w:rsidRPr="007E2F74">
        <w:rPr>
          <w:rStyle w:val="eop"/>
          <w:rFonts w:ascii="Calibri" w:hAnsi="Calibri" w:cs="Calibri"/>
        </w:rPr>
        <w:t xml:space="preserve">the next </w:t>
      </w:r>
      <w:r w:rsidRPr="007E2F74" w:rsidDel="00F26D43">
        <w:rPr>
          <w:color w:val="000000" w:themeColor="text1"/>
        </w:rPr>
        <w:t xml:space="preserve">Agreement </w:t>
      </w:r>
      <w:r w:rsidRPr="007E2F74">
        <w:rPr>
          <w:rStyle w:val="eop"/>
          <w:rFonts w:ascii="Calibri" w:hAnsi="Calibri" w:cs="Calibri"/>
        </w:rPr>
        <w:t>presents an opportunity to do so in collaboration with jurisdictions and in a way that complements and supports existing efforts. The Panel’s view is that this is achievable based on</w:t>
      </w:r>
      <w:r w:rsidR="0046675A" w:rsidRPr="007E2F74">
        <w:rPr>
          <w:rStyle w:val="eop"/>
          <w:rFonts w:ascii="Calibri" w:hAnsi="Calibri" w:cs="Calibri"/>
        </w:rPr>
        <w:t xml:space="preserve"> the</w:t>
      </w:r>
      <w:r w:rsidRPr="007E2F74">
        <w:rPr>
          <w:rStyle w:val="eop"/>
          <w:rFonts w:ascii="Calibri" w:hAnsi="Calibri" w:cs="Calibri"/>
        </w:rPr>
        <w:t xml:space="preserve"> demonstrated appetite for data linkage and national collaboration; research identifying wellbeing domains common to all jurisdictions;</w:t>
      </w:r>
      <w:r w:rsidRPr="007E2F74">
        <w:rPr>
          <w:rStyle w:val="EndnoteReference"/>
          <w:rFonts w:ascii="Calibri" w:hAnsi="Calibri" w:cs="Calibri"/>
        </w:rPr>
        <w:endnoteReference w:id="366"/>
      </w:r>
      <w:r w:rsidRPr="007E2F74">
        <w:rPr>
          <w:rStyle w:val="eop"/>
          <w:rFonts w:ascii="Calibri" w:hAnsi="Calibri" w:cs="Calibri"/>
        </w:rPr>
        <w:t xml:space="preserve"> and ongoing projects that serve as precedents</w:t>
      </w:r>
      <w:r>
        <w:rPr>
          <w:rStyle w:val="eop"/>
          <w:rFonts w:ascii="Calibri" w:hAnsi="Calibri" w:cs="Calibri"/>
        </w:rPr>
        <w:t xml:space="preserve"> (Box </w:t>
      </w:r>
      <w:r w:rsidR="001071F7">
        <w:rPr>
          <w:rStyle w:val="eop"/>
          <w:rFonts w:ascii="Calibri" w:hAnsi="Calibri" w:cs="Calibri"/>
        </w:rPr>
        <w:t>9</w:t>
      </w:r>
      <w:r>
        <w:rPr>
          <w:rStyle w:val="eop"/>
          <w:rFonts w:ascii="Calibri" w:hAnsi="Calibri" w:cs="Calibri"/>
        </w:rPr>
        <w:t>).</w:t>
      </w:r>
    </w:p>
    <w:tbl>
      <w:tblPr>
        <w:tblStyle w:val="GridTable4-Accent3"/>
        <w:tblW w:w="8997" w:type="dxa"/>
        <w:shd w:val="clear" w:color="auto" w:fill="D9D9D9" w:themeFill="accent6" w:themeFillShade="D9"/>
        <w:tblLook w:val="0400" w:firstRow="0" w:lastRow="0" w:firstColumn="0" w:lastColumn="0" w:noHBand="0" w:noVBand="1"/>
      </w:tblPr>
      <w:tblGrid>
        <w:gridCol w:w="8997"/>
      </w:tblGrid>
      <w:tr w:rsidR="00C13F18" w14:paraId="274035ED" w14:textId="77777777" w:rsidTr="00485F51">
        <w:trPr>
          <w:cnfStyle w:val="000000100000" w:firstRow="0" w:lastRow="0" w:firstColumn="0" w:lastColumn="0" w:oddVBand="0" w:evenVBand="0" w:oddHBand="1" w:evenHBand="0" w:firstRowFirstColumn="0" w:firstRowLastColumn="0" w:lastRowFirstColumn="0" w:lastRowLastColumn="0"/>
        </w:trPr>
        <w:tc>
          <w:tcPr>
            <w:tcW w:w="8997" w:type="dxa"/>
            <w:tcBorders>
              <w:top w:val="single" w:sz="12" w:space="0" w:color="808080" w:themeColor="accent6" w:themeShade="80"/>
              <w:left w:val="single" w:sz="12" w:space="0" w:color="808080"/>
              <w:bottom w:val="single" w:sz="12" w:space="0" w:color="808080"/>
              <w:right w:val="single" w:sz="12" w:space="0" w:color="808080" w:themeColor="accent6" w:themeShade="80"/>
            </w:tcBorders>
            <w:shd w:val="clear" w:color="auto" w:fill="D9D9D9" w:themeFill="accent6" w:themeFillShade="D9"/>
          </w:tcPr>
          <w:p w14:paraId="3FD6E534" w14:textId="299770AD" w:rsidR="00C13F18" w:rsidRPr="006C7507" w:rsidRDefault="00C13F18">
            <w:pPr>
              <w:keepNext/>
              <w:spacing w:after="0"/>
              <w:jc w:val="center"/>
              <w:rPr>
                <w:b/>
                <w:color w:val="000000"/>
                <w:u w:val="single"/>
              </w:rPr>
            </w:pPr>
            <w:r w:rsidRPr="006C7507">
              <w:rPr>
                <w:b/>
                <w:color w:val="000000"/>
                <w:u w:val="single"/>
              </w:rPr>
              <w:lastRenderedPageBreak/>
              <w:t xml:space="preserve">Box </w:t>
            </w:r>
            <w:r w:rsidR="001071F7" w:rsidRPr="006C7507">
              <w:rPr>
                <w:b/>
                <w:color w:val="000000"/>
                <w:u w:val="single"/>
              </w:rPr>
              <w:t>9</w:t>
            </w:r>
            <w:r w:rsidRPr="006C7507">
              <w:rPr>
                <w:b/>
                <w:color w:val="000000"/>
                <w:u w:val="single"/>
              </w:rPr>
              <w:t>: Research and collaboration on national wellbeing measures</w:t>
            </w:r>
          </w:p>
          <w:p w14:paraId="3223D5CE" w14:textId="77777777" w:rsidR="00C13F18" w:rsidRDefault="00C13F18">
            <w:pPr>
              <w:spacing w:after="0"/>
              <w:rPr>
                <w:color w:val="000000"/>
                <w:u w:val="single"/>
              </w:rPr>
            </w:pPr>
          </w:p>
          <w:p w14:paraId="23CE187A" w14:textId="77777777" w:rsidR="00C13F18" w:rsidRDefault="00C13F18">
            <w:pPr>
              <w:spacing w:after="0"/>
              <w:rPr>
                <w:b/>
                <w:color w:val="000000"/>
                <w:u w:val="single"/>
              </w:rPr>
            </w:pPr>
            <w:r w:rsidRPr="004E3658">
              <w:rPr>
                <w:color w:val="000000"/>
                <w:u w:val="single"/>
              </w:rPr>
              <w:t>National Student Wellbeing Project</w:t>
            </w:r>
          </w:p>
          <w:p w14:paraId="348DD597" w14:textId="77777777" w:rsidR="00C13F18" w:rsidRDefault="00C13F18">
            <w:pPr>
              <w:spacing w:after="0"/>
              <w:rPr>
                <w:b/>
                <w:color w:val="000000"/>
              </w:rPr>
            </w:pPr>
            <w:r w:rsidRPr="004E3658">
              <w:rPr>
                <w:color w:val="000000"/>
              </w:rPr>
              <w:t>The National Student Wellbeing Project was an initiative under the current NSRA National Policy Initiative C(iii)</w:t>
            </w:r>
            <w:r>
              <w:rPr>
                <w:color w:val="000000"/>
              </w:rPr>
              <w:t>,</w:t>
            </w:r>
            <w:r w:rsidRPr="004E3658" w:rsidDel="00B434F2">
              <w:rPr>
                <w:color w:val="000000"/>
              </w:rPr>
              <w:t xml:space="preserve"> </w:t>
            </w:r>
            <w:r w:rsidRPr="004E3658">
              <w:rPr>
                <w:color w:val="000000"/>
              </w:rPr>
              <w:t>Improving national data quality, endorsed by Education Ministers in June 2020 and led by the Australian Capital Territory (ACT) Education Directorate. The project sought to develop a national approach to understanding student wellbeing and measurement tools that could support decision-</w:t>
            </w:r>
            <w:r w:rsidRPr="00B434F2">
              <w:rPr>
                <w:color w:val="000000"/>
              </w:rPr>
              <w:t>making a</w:t>
            </w:r>
            <w:r w:rsidRPr="00DC2D6C">
              <w:rPr>
                <w:color w:val="000000"/>
              </w:rPr>
              <w:t>t</w:t>
            </w:r>
            <w:r>
              <w:rPr>
                <w:color w:val="000000"/>
              </w:rPr>
              <w:t xml:space="preserve"> </w:t>
            </w:r>
            <w:r w:rsidRPr="004E3658">
              <w:rPr>
                <w:color w:val="000000"/>
              </w:rPr>
              <w:t>both the system and school levels. The project was completed at the end of 2021 and recommended to Ministers that all jurisdictions and non-government schools prioritise the measurement of student wellbeing.</w:t>
            </w:r>
          </w:p>
          <w:p w14:paraId="4047D075" w14:textId="77777777" w:rsidR="00C13F18" w:rsidRDefault="00C13F18">
            <w:pPr>
              <w:spacing w:after="0"/>
              <w:rPr>
                <w:b/>
                <w:color w:val="000000"/>
              </w:rPr>
            </w:pPr>
          </w:p>
          <w:p w14:paraId="1E14E0BD" w14:textId="77777777" w:rsidR="00C13F18" w:rsidRDefault="00C13F18">
            <w:pPr>
              <w:spacing w:after="0"/>
              <w:rPr>
                <w:b/>
                <w:color w:val="000000"/>
                <w:u w:val="single"/>
              </w:rPr>
            </w:pPr>
            <w:r w:rsidRPr="004E3658">
              <w:rPr>
                <w:color w:val="000000"/>
                <w:u w:val="single"/>
              </w:rPr>
              <w:t>Australian Research Data Commons</w:t>
            </w:r>
          </w:p>
          <w:p w14:paraId="21FE6A09" w14:textId="77777777" w:rsidR="00C13F18" w:rsidRPr="00667F93" w:rsidRDefault="00C13F18">
            <w:pPr>
              <w:spacing w:after="0"/>
              <w:rPr>
                <w:b/>
                <w:color w:val="000000"/>
              </w:rPr>
            </w:pPr>
            <w:r w:rsidRPr="004E3658">
              <w:rPr>
                <w:color w:val="000000"/>
              </w:rPr>
              <w:t xml:space="preserve">South </w:t>
            </w:r>
            <w:r w:rsidRPr="00667F93">
              <w:rPr>
                <w:color w:val="000000"/>
              </w:rPr>
              <w:t>Australia, Tasmania and the ACT have partnered with the University of South Australia to create a data set linking comparable components of their state-based student wellbeing and engagement surveys with demographic, attendance and NAPLAN data.</w:t>
            </w:r>
          </w:p>
          <w:p w14:paraId="383697AA" w14:textId="77777777" w:rsidR="00C13F18" w:rsidRPr="00667F93" w:rsidRDefault="00C13F18">
            <w:pPr>
              <w:spacing w:after="0"/>
              <w:rPr>
                <w:b/>
                <w:color w:val="000000"/>
              </w:rPr>
            </w:pPr>
          </w:p>
          <w:p w14:paraId="216517AC" w14:textId="77777777" w:rsidR="00C13F18" w:rsidRPr="00667F93" w:rsidRDefault="00C13F18">
            <w:pPr>
              <w:spacing w:after="0"/>
              <w:rPr>
                <w:b/>
                <w:color w:val="000000"/>
                <w:u w:val="single"/>
              </w:rPr>
            </w:pPr>
            <w:r w:rsidRPr="00667F93">
              <w:rPr>
                <w:color w:val="000000"/>
                <w:u w:val="single"/>
              </w:rPr>
              <w:t>National Framework for Protecting Australia’s Children 2021–2031</w:t>
            </w:r>
          </w:p>
          <w:p w14:paraId="3E49DCD4" w14:textId="77777777" w:rsidR="00C13F18" w:rsidRPr="00667F93" w:rsidRDefault="00C13F18">
            <w:pPr>
              <w:spacing w:after="0"/>
              <w:rPr>
                <w:b/>
                <w:color w:val="000000"/>
              </w:rPr>
            </w:pPr>
            <w:r w:rsidRPr="00667F93">
              <w:rPr>
                <w:color w:val="000000"/>
              </w:rPr>
              <w:t>Safe and Supported: the National Framework for Protecting Australia’s Children 2021–2031 is a 10-year national strategy to reduce rates of child abuse and neglect through national collaboration across the systems and services supporting vulnerable and/or disadvantaged children and families. A key component of the National Framework is the Child Protection National Minimum Data Set (CPNMD), managed by the Australian Institute of Health and Welfare. The CPNMD was developed by the Australian, state and territory governments to enable a shared approach to the collection, sharing and use of child protection data and comparability across jurisdictions.</w:t>
            </w:r>
          </w:p>
          <w:p w14:paraId="32A98576" w14:textId="77777777" w:rsidR="00C13F18" w:rsidRDefault="00C13F18">
            <w:pPr>
              <w:spacing w:after="0"/>
              <w:rPr>
                <w:color w:val="000000"/>
              </w:rPr>
            </w:pPr>
          </w:p>
          <w:p w14:paraId="2C71CE8B" w14:textId="77777777" w:rsidR="00C13F18" w:rsidRDefault="00C13F18">
            <w:pPr>
              <w:spacing w:after="0"/>
              <w:rPr>
                <w:color w:val="000000"/>
              </w:rPr>
            </w:pPr>
            <w:r w:rsidRPr="004E3658">
              <w:rPr>
                <w:color w:val="000000"/>
              </w:rPr>
              <w:t>The CPNMD includes data-linking projects that have improved governments’ understanding of the experiences of children in out-of-home care and in relation to other systems (such as education, justice and health) and improved reporting on National Framework indicators. Overall, the CPNMD has allowed for a more comprehensive and accurate picture of children in the child protection system and increased capacity to identify and prioritise vulnerable groups in need of additional support.</w:t>
            </w:r>
          </w:p>
          <w:p w14:paraId="250D79B3" w14:textId="77777777" w:rsidR="00C13F18" w:rsidRDefault="00C13F18">
            <w:pPr>
              <w:spacing w:after="0"/>
              <w:rPr>
                <w:color w:val="000000"/>
              </w:rPr>
            </w:pPr>
          </w:p>
          <w:p w14:paraId="11027B48" w14:textId="73BD01C9" w:rsidR="00C13F18" w:rsidRPr="00D13F6B" w:rsidRDefault="00C13F18">
            <w:pPr>
              <w:spacing w:after="0"/>
              <w:rPr>
                <w:b/>
                <w:color w:val="000000"/>
                <w:sz w:val="20"/>
                <w:szCs w:val="20"/>
              </w:rPr>
            </w:pPr>
            <w:r w:rsidRPr="00D13F6B">
              <w:rPr>
                <w:color w:val="000000"/>
                <w:sz w:val="20"/>
                <w:szCs w:val="20"/>
                <w:shd w:val="clear" w:color="auto" w:fill="D9D9D9" w:themeFill="accent5" w:themeFillShade="D9"/>
              </w:rPr>
              <w:t xml:space="preserve">Sources: </w:t>
            </w:r>
            <w:r w:rsidRPr="00D13F6B">
              <w:rPr>
                <w:rStyle w:val="eop"/>
                <w:rFonts w:ascii="Calibri" w:hAnsi="Calibri" w:cs="Calibri"/>
                <w:sz w:val="20"/>
                <w:szCs w:val="20"/>
                <w:shd w:val="clear" w:color="auto" w:fill="D9D9D9" w:themeFill="accent5" w:themeFillShade="D9"/>
              </w:rPr>
              <w:t>Australian Education Research Organisation</w:t>
            </w:r>
            <w:r w:rsidRPr="00D13F6B">
              <w:rPr>
                <w:rFonts w:eastAsia="Calibri" w:hAnsi="Calibri" w:cs="Calibri"/>
                <w:sz w:val="20"/>
                <w:szCs w:val="20"/>
                <w:shd w:val="clear" w:color="auto" w:fill="D9D9D9" w:themeFill="accent5" w:themeFillShade="D9"/>
                <w:lang w:val="en-US"/>
              </w:rPr>
              <w:t xml:space="preserve"> </w:t>
            </w:r>
            <w:r w:rsidRPr="00D13F6B">
              <w:rPr>
                <w:rFonts w:eastAsia="Calibri" w:hAnsi="Calibri" w:cs="Calibri"/>
                <w:color w:val="000000" w:themeColor="text1"/>
                <w:sz w:val="20"/>
                <w:szCs w:val="20"/>
                <w:shd w:val="clear" w:color="auto" w:fill="D9D9D9" w:themeFill="accent5" w:themeFillShade="D9"/>
                <w:lang w:val="en-US"/>
              </w:rPr>
              <w:t>Submission, Appendix 2, pp. 10</w:t>
            </w:r>
            <w:r>
              <w:rPr>
                <w:rFonts w:eastAsia="Calibri" w:hAnsi="Calibri" w:cs="Calibri"/>
                <w:color w:val="000000" w:themeColor="text1"/>
                <w:sz w:val="20"/>
                <w:szCs w:val="20"/>
                <w:shd w:val="clear" w:color="auto" w:fill="D9D9D9" w:themeFill="accent5" w:themeFillShade="D9"/>
                <w:lang w:val="en-US"/>
              </w:rPr>
              <w:t>,</w:t>
            </w:r>
            <w:r w:rsidRPr="00D13F6B">
              <w:rPr>
                <w:rFonts w:eastAsia="Calibri" w:hAnsi="Calibri" w:cs="Calibri"/>
                <w:color w:val="000000" w:themeColor="text1"/>
                <w:sz w:val="20"/>
                <w:szCs w:val="20"/>
                <w:shd w:val="clear" w:color="auto" w:fill="D9D9D9" w:themeFill="accent5" w:themeFillShade="D9"/>
                <w:lang w:val="en-US"/>
              </w:rPr>
              <w:t xml:space="preserve"> 14; </w:t>
            </w:r>
            <w:r w:rsidRPr="00D13F6B">
              <w:rPr>
                <w:rStyle w:val="normaltextrun"/>
                <w:rFonts w:ascii="Calibri" w:hAnsi="Calibri" w:cs="Calibri"/>
                <w:color w:val="000000"/>
                <w:sz w:val="20"/>
                <w:szCs w:val="20"/>
                <w:shd w:val="clear" w:color="auto" w:fill="D9D9D9" w:themeFill="accent5" w:themeFillShade="D9"/>
              </w:rPr>
              <w:t xml:space="preserve">Productivity Commission (2022) </w:t>
            </w:r>
            <w:hyperlink r:id="rId53" w:tgtFrame="_blank" w:history="1">
              <w:r w:rsidRPr="00F21F6A">
                <w:rPr>
                  <w:rStyle w:val="Hyperlink"/>
                  <w:rFonts w:ascii="Calibri" w:hAnsi="Calibri" w:cs="Calibri"/>
                  <w:i/>
                  <w:sz w:val="20"/>
                  <w:szCs w:val="20"/>
                  <w:shd w:val="clear" w:color="auto" w:fill="D9D9D9" w:themeFill="accent5" w:themeFillShade="D9"/>
                </w:rPr>
                <w:t>Review of the National School Reform Agreement: Study Report</w:t>
              </w:r>
            </w:hyperlink>
            <w:r w:rsidRPr="00D13F6B">
              <w:rPr>
                <w:rStyle w:val="normaltextrun"/>
                <w:rFonts w:ascii="Calibri" w:hAnsi="Calibri" w:cs="Calibri"/>
                <w:color w:val="000000"/>
                <w:sz w:val="20"/>
                <w:szCs w:val="20"/>
                <w:shd w:val="clear" w:color="auto" w:fill="D9D9D9" w:themeFill="accent5" w:themeFillShade="D9"/>
              </w:rPr>
              <w:t xml:space="preserve">, Australian Government, </w:t>
            </w:r>
            <w:r w:rsidRPr="00D13F6B">
              <w:rPr>
                <w:rFonts w:eastAsia="Calibri" w:hAnsi="Calibri" w:cs="Calibri"/>
                <w:color w:val="000000" w:themeColor="text1"/>
                <w:sz w:val="20"/>
                <w:szCs w:val="20"/>
                <w:shd w:val="clear" w:color="auto" w:fill="D9D9D9" w:themeFill="accent5" w:themeFillShade="D9"/>
                <w:lang w:val="en-US"/>
              </w:rPr>
              <w:t xml:space="preserve">p. 150, </w:t>
            </w:r>
            <w:r w:rsidRPr="00D13F6B">
              <w:rPr>
                <w:rStyle w:val="normaltextrun"/>
                <w:rFonts w:ascii="Calibri" w:hAnsi="Calibri" w:cs="Calibri"/>
                <w:color w:val="000000"/>
                <w:sz w:val="20"/>
                <w:szCs w:val="20"/>
                <w:shd w:val="clear" w:color="auto" w:fill="D9D9D9" w:themeFill="accent5" w:themeFillShade="D9"/>
              </w:rPr>
              <w:t>accessed 27 October 2023</w:t>
            </w:r>
            <w:r w:rsidRPr="00D13F6B">
              <w:rPr>
                <w:rFonts w:eastAsia="Calibri" w:hAnsi="Calibri" w:cs="Calibri"/>
                <w:color w:val="000000" w:themeColor="text1"/>
                <w:sz w:val="20"/>
                <w:szCs w:val="20"/>
                <w:shd w:val="clear" w:color="auto" w:fill="D9D9D9" w:themeFill="accent5" w:themeFillShade="D9"/>
                <w:lang w:val="en-US"/>
              </w:rPr>
              <w:t xml:space="preserve">; </w:t>
            </w:r>
            <w:r w:rsidRPr="00D13F6B">
              <w:rPr>
                <w:rStyle w:val="normaltextrun"/>
                <w:rFonts w:ascii="Calibri" w:hAnsi="Calibri" w:cs="Calibri"/>
                <w:color w:val="000000"/>
                <w:sz w:val="20"/>
                <w:szCs w:val="20"/>
                <w:shd w:val="clear" w:color="auto" w:fill="D9D9D9" w:themeFill="accent5" w:themeFillShade="D9"/>
              </w:rPr>
              <w:t xml:space="preserve">Australian Research Data Commons (ARDC) (n.d.) </w:t>
            </w:r>
            <w:hyperlink r:id="rId54" w:tgtFrame="_blank" w:history="1">
              <w:r w:rsidRPr="008A5271">
                <w:rPr>
                  <w:rStyle w:val="Hyperlink"/>
                  <w:rFonts w:ascii="Calibri" w:hAnsi="Calibri" w:cs="Calibri"/>
                  <w:i/>
                  <w:sz w:val="20"/>
                  <w:szCs w:val="20"/>
                  <w:shd w:val="clear" w:color="auto" w:fill="D9D9D9" w:themeFill="accent5" w:themeFillShade="D9"/>
                </w:rPr>
                <w:t>Leveraging Data to Support Young People’s Education and Wellbeing</w:t>
              </w:r>
            </w:hyperlink>
            <w:r w:rsidRPr="008A5271">
              <w:rPr>
                <w:rStyle w:val="normaltextrun"/>
                <w:rFonts w:ascii="Calibri" w:hAnsi="Calibri" w:cs="Calibri"/>
                <w:color w:val="16161D"/>
                <w:sz w:val="20"/>
                <w:szCs w:val="20"/>
                <w:shd w:val="clear" w:color="auto" w:fill="D9D9D9" w:themeFill="accent5" w:themeFillShade="D9"/>
              </w:rPr>
              <w:t>,</w:t>
            </w:r>
            <w:r w:rsidRPr="006C627F">
              <w:rPr>
                <w:rStyle w:val="normaltextrun"/>
                <w:rFonts w:ascii="Calibri" w:hAnsi="Calibri" w:cs="Calibri"/>
                <w:color w:val="16161D"/>
                <w:sz w:val="20"/>
                <w:szCs w:val="20"/>
                <w:shd w:val="clear" w:color="auto" w:fill="D9D9D9" w:themeFill="accent5" w:themeFillShade="D9"/>
              </w:rPr>
              <w:t xml:space="preserve"> </w:t>
            </w:r>
            <w:r w:rsidRPr="00D13F6B">
              <w:rPr>
                <w:rStyle w:val="normaltextrun"/>
                <w:rFonts w:ascii="Calibri" w:hAnsi="Calibri" w:cs="Calibri"/>
                <w:color w:val="16161D"/>
                <w:sz w:val="20"/>
                <w:szCs w:val="20"/>
                <w:shd w:val="clear" w:color="auto" w:fill="D9D9D9" w:themeFill="accent5" w:themeFillShade="D9"/>
              </w:rPr>
              <w:t>ARDC, accessed 27 October 2023;</w:t>
            </w:r>
            <w:r w:rsidRPr="00D13F6B">
              <w:rPr>
                <w:rFonts w:eastAsia="Calibri" w:hAnsi="Calibri" w:cs="Calibri"/>
                <w:color w:val="000000" w:themeColor="text1"/>
                <w:sz w:val="20"/>
                <w:szCs w:val="20"/>
                <w:shd w:val="clear" w:color="auto" w:fill="D9D9D9" w:themeFill="accent5" w:themeFillShade="D9"/>
                <w:lang w:val="en-US"/>
              </w:rPr>
              <w:t xml:space="preserve"> </w:t>
            </w:r>
            <w:r w:rsidRPr="00D13F6B">
              <w:rPr>
                <w:rStyle w:val="normaltextrun"/>
                <w:rFonts w:ascii="Calibri" w:hAnsi="Calibri" w:cs="Calibri"/>
                <w:color w:val="000000"/>
                <w:sz w:val="20"/>
                <w:szCs w:val="20"/>
                <w:shd w:val="clear" w:color="auto" w:fill="D9D9D9" w:themeFill="accent5" w:themeFillShade="D9"/>
              </w:rPr>
              <w:t xml:space="preserve">Australian Institute of Health and Welfare (AIHW) (2022) </w:t>
            </w:r>
            <w:hyperlink r:id="rId55" w:tgtFrame="_blank" w:history="1">
              <w:r w:rsidRPr="00D13F6B">
                <w:rPr>
                  <w:rStyle w:val="Hyperlink"/>
                  <w:rFonts w:ascii="Calibri" w:hAnsi="Calibri" w:cs="Calibri"/>
                  <w:i/>
                  <w:sz w:val="20"/>
                  <w:szCs w:val="20"/>
                  <w:shd w:val="clear" w:color="auto" w:fill="D9D9D9" w:themeFill="accent5" w:themeFillShade="D9"/>
                </w:rPr>
                <w:t>National framework for protecting Australia’s children indicators</w:t>
              </w:r>
              <w:r w:rsidRPr="00D13F6B" w:rsidDel="00CC4FF0">
                <w:rPr>
                  <w:rStyle w:val="Hyperlink"/>
                  <w:rFonts w:ascii="Calibri" w:hAnsi="Calibri" w:cs="Calibri"/>
                  <w:i/>
                  <w:sz w:val="20"/>
                  <w:szCs w:val="20"/>
                  <w:shd w:val="clear" w:color="auto" w:fill="D9D9D9" w:themeFill="accent5" w:themeFillShade="D9"/>
                </w:rPr>
                <w:t xml:space="preserve"> </w:t>
              </w:r>
              <w:r>
                <w:rPr>
                  <w:rStyle w:val="Hyperlink"/>
                  <w:rFonts w:ascii="Calibri" w:hAnsi="Calibri" w:cs="Calibri"/>
                  <w:i/>
                  <w:sz w:val="20"/>
                  <w:szCs w:val="20"/>
                  <w:shd w:val="clear" w:color="auto" w:fill="D9D9D9" w:themeFill="accent5" w:themeFillShade="D9"/>
                </w:rPr>
                <w:t xml:space="preserve">– </w:t>
              </w:r>
              <w:r w:rsidRPr="00D13F6B">
                <w:rPr>
                  <w:rStyle w:val="Hyperlink"/>
                  <w:rFonts w:ascii="Calibri" w:hAnsi="Calibri" w:cs="Calibri"/>
                  <w:i/>
                  <w:sz w:val="20"/>
                  <w:szCs w:val="20"/>
                  <w:shd w:val="clear" w:color="auto" w:fill="D9D9D9" w:themeFill="accent5" w:themeFillShade="D9"/>
                </w:rPr>
                <w:t>Web report</w:t>
              </w:r>
            </w:hyperlink>
            <w:r w:rsidRPr="00D13F6B">
              <w:rPr>
                <w:rStyle w:val="normaltextrun"/>
                <w:rFonts w:ascii="Calibri" w:hAnsi="Calibri" w:cs="Calibri"/>
                <w:color w:val="000000"/>
                <w:sz w:val="20"/>
                <w:szCs w:val="20"/>
                <w:shd w:val="clear" w:color="auto" w:fill="D9D9D9" w:themeFill="accent5" w:themeFillShade="D9"/>
              </w:rPr>
              <w:t>, AIHW, accessed 27 October 2023</w:t>
            </w:r>
            <w:r w:rsidRPr="00D13F6B">
              <w:rPr>
                <w:rFonts w:eastAsia="Calibri" w:hAnsi="Calibri" w:cs="Calibri"/>
                <w:color w:val="000000" w:themeColor="text1"/>
                <w:sz w:val="20"/>
                <w:szCs w:val="20"/>
                <w:shd w:val="clear" w:color="auto" w:fill="D9D9D9" w:themeFill="accent5" w:themeFillShade="D9"/>
                <w:lang w:val="en-US"/>
              </w:rPr>
              <w:t xml:space="preserve">; </w:t>
            </w:r>
            <w:r w:rsidRPr="00D13F6B">
              <w:rPr>
                <w:rStyle w:val="normaltextrun"/>
                <w:rFonts w:ascii="Calibri" w:hAnsi="Calibri" w:cs="Calibri"/>
                <w:color w:val="000000"/>
                <w:sz w:val="20"/>
                <w:szCs w:val="20"/>
                <w:shd w:val="clear" w:color="auto" w:fill="D9D9D9" w:themeFill="accent5" w:themeFillShade="D9"/>
              </w:rPr>
              <w:t xml:space="preserve">Department of </w:t>
            </w:r>
            <w:r w:rsidRPr="00D13F6B">
              <w:rPr>
                <w:rStyle w:val="findhit"/>
                <w:rFonts w:ascii="Calibri" w:hAnsi="Calibri" w:cs="Calibri"/>
                <w:color w:val="000000"/>
                <w:sz w:val="20"/>
                <w:szCs w:val="20"/>
                <w:shd w:val="clear" w:color="auto" w:fill="D9D9D9" w:themeFill="accent5" w:themeFillShade="D9"/>
              </w:rPr>
              <w:t xml:space="preserve">Social Services (DSS) </w:t>
            </w:r>
            <w:r w:rsidRPr="00D13F6B">
              <w:rPr>
                <w:rStyle w:val="normaltextrun"/>
                <w:rFonts w:ascii="Calibri" w:hAnsi="Calibri" w:cs="Calibri"/>
                <w:color w:val="000000"/>
                <w:sz w:val="20"/>
                <w:szCs w:val="20"/>
                <w:shd w:val="clear" w:color="auto" w:fill="D9D9D9" w:themeFill="accent5" w:themeFillShade="D9"/>
              </w:rPr>
              <w:t xml:space="preserve">(2021) </w:t>
            </w:r>
            <w:hyperlink r:id="rId56" w:history="1">
              <w:r w:rsidRPr="00F21F6A">
                <w:rPr>
                  <w:rStyle w:val="Hyperlink"/>
                  <w:rFonts w:ascii="Calibri" w:hAnsi="Calibri" w:cs="Calibri"/>
                  <w:i/>
                  <w:sz w:val="20"/>
                  <w:szCs w:val="20"/>
                  <w:shd w:val="clear" w:color="auto" w:fill="D9D9D9" w:themeFill="accent5" w:themeFillShade="D9"/>
                </w:rPr>
                <w:t>Safe and Supported: the National Framework for Protecting Australia’s Children 2021–2031</w:t>
              </w:r>
            </w:hyperlink>
            <w:r w:rsidRPr="00D13F6B">
              <w:rPr>
                <w:rStyle w:val="normaltextrun"/>
                <w:rFonts w:ascii="Calibri" w:hAnsi="Calibri" w:cs="Calibri"/>
                <w:color w:val="000000"/>
                <w:sz w:val="20"/>
                <w:szCs w:val="20"/>
                <w:shd w:val="clear" w:color="auto" w:fill="D9D9D9" w:themeFill="accent5" w:themeFillShade="D9"/>
              </w:rPr>
              <w:t>, Australian Government,</w:t>
            </w:r>
            <w:r w:rsidRPr="00D13F6B">
              <w:rPr>
                <w:rStyle w:val="normaltextrun"/>
                <w:rFonts w:ascii="Calibri" w:hAnsi="Calibri" w:cs="Calibri"/>
                <w:i/>
                <w:color w:val="000000"/>
                <w:sz w:val="20"/>
                <w:szCs w:val="20"/>
                <w:shd w:val="clear" w:color="auto" w:fill="D9D9D9" w:themeFill="accent5" w:themeFillShade="D9"/>
              </w:rPr>
              <w:t xml:space="preserve"> </w:t>
            </w:r>
            <w:r w:rsidRPr="00D13F6B">
              <w:rPr>
                <w:rFonts w:eastAsia="Calibri" w:hAnsi="Calibri" w:cs="Calibri"/>
                <w:color w:val="000000" w:themeColor="text1"/>
                <w:sz w:val="20"/>
                <w:szCs w:val="20"/>
                <w:shd w:val="clear" w:color="auto" w:fill="D9D9D9" w:themeFill="accent5" w:themeFillShade="D9"/>
                <w:lang w:val="en-US"/>
              </w:rPr>
              <w:t>pp.</w:t>
            </w:r>
            <w:r>
              <w:rPr>
                <w:rFonts w:eastAsia="Calibri" w:hAnsi="Calibri" w:cs="Calibri"/>
                <w:color w:val="000000" w:themeColor="text1"/>
                <w:sz w:val="20"/>
                <w:szCs w:val="20"/>
                <w:shd w:val="clear" w:color="auto" w:fill="D9D9D9" w:themeFill="accent5" w:themeFillShade="D9"/>
                <w:lang w:val="en-US"/>
              </w:rPr>
              <w:t> </w:t>
            </w:r>
            <w:r w:rsidRPr="00D13F6B">
              <w:rPr>
                <w:rFonts w:eastAsia="Calibri" w:hAnsi="Calibri" w:cs="Calibri"/>
                <w:color w:val="000000" w:themeColor="text1"/>
                <w:sz w:val="20"/>
                <w:szCs w:val="20"/>
                <w:shd w:val="clear" w:color="auto" w:fill="D9D9D9" w:themeFill="accent5" w:themeFillShade="D9"/>
                <w:lang w:val="en-US"/>
              </w:rPr>
              <w:t>8</w:t>
            </w:r>
            <w:r>
              <w:rPr>
                <w:rFonts w:eastAsia="Calibri" w:hAnsi="Calibri" w:cs="Calibri"/>
                <w:color w:val="000000" w:themeColor="text1"/>
                <w:sz w:val="20"/>
                <w:szCs w:val="20"/>
                <w:shd w:val="clear" w:color="auto" w:fill="D9D9D9" w:themeFill="accent5" w:themeFillShade="D9"/>
                <w:lang w:val="en-US"/>
              </w:rPr>
              <w:t>,</w:t>
            </w:r>
            <w:r w:rsidRPr="00D13F6B">
              <w:rPr>
                <w:rFonts w:eastAsia="Calibri" w:hAnsi="Calibri" w:cs="Calibri"/>
                <w:color w:val="000000" w:themeColor="text1"/>
                <w:sz w:val="20"/>
                <w:szCs w:val="20"/>
                <w:shd w:val="clear" w:color="auto" w:fill="D9D9D9" w:themeFill="accent5" w:themeFillShade="D9"/>
                <w:lang w:val="en-US"/>
              </w:rPr>
              <w:t xml:space="preserve"> 32, </w:t>
            </w:r>
            <w:r w:rsidRPr="00D13F6B">
              <w:rPr>
                <w:rStyle w:val="normaltextrun"/>
                <w:rFonts w:ascii="Calibri" w:hAnsi="Calibri" w:cs="Calibri"/>
                <w:color w:val="000000"/>
                <w:sz w:val="20"/>
                <w:szCs w:val="20"/>
                <w:shd w:val="clear" w:color="auto" w:fill="D9D9D9" w:themeFill="accent5" w:themeFillShade="D9"/>
              </w:rPr>
              <w:t>accessed 27 October 2023.</w:t>
            </w:r>
            <w:r>
              <w:rPr>
                <w:rStyle w:val="normaltextrun"/>
                <w:rFonts w:ascii="Calibri" w:hAnsi="Calibri" w:cs="Calibri"/>
                <w:color w:val="000000"/>
                <w:sz w:val="20"/>
                <w:szCs w:val="20"/>
                <w:shd w:val="clear" w:color="auto" w:fill="D9D9D9" w:themeFill="accent5" w:themeFillShade="D9"/>
              </w:rPr>
              <w:t xml:space="preserve"> </w:t>
            </w:r>
          </w:p>
        </w:tc>
      </w:tr>
    </w:tbl>
    <w:p w14:paraId="6561847C" w14:textId="77777777" w:rsidR="00C13F18" w:rsidRDefault="00C13F18" w:rsidP="00BB708D">
      <w:pPr>
        <w:spacing w:after="160"/>
      </w:pPr>
    </w:p>
    <w:p w14:paraId="69247C82" w14:textId="31CA775D" w:rsidR="00C13F18" w:rsidRDefault="00C13F18" w:rsidP="00BB708D">
      <w:pPr>
        <w:spacing w:after="160"/>
        <w:rPr>
          <w:rStyle w:val="eop"/>
          <w:rFonts w:ascii="Calibri" w:eastAsia="Calibri" w:hAnsi="Calibri" w:cs="Calibri"/>
          <w:color w:val="000000" w:themeColor="text1"/>
        </w:rPr>
      </w:pPr>
      <w:r w:rsidRPr="1A26670F">
        <w:rPr>
          <w:rStyle w:val="eop"/>
          <w:rFonts w:ascii="Calibri" w:eastAsia="Calibri" w:hAnsi="Calibri" w:cs="Calibri"/>
          <w:color w:val="000000" w:themeColor="text1"/>
        </w:rPr>
        <w:t>Consistent with the principle of leveraging existing efforts, South Australia’s Wellbeing and Engagement Collection (WEC) provides a strong example of what a national wellbeing measure could look like, which includes most of the in-school domains identified throughout the Review (see Box</w:t>
      </w:r>
      <w:r>
        <w:rPr>
          <w:rStyle w:val="eop"/>
          <w:rFonts w:ascii="Calibri" w:eastAsia="Calibri" w:hAnsi="Calibri" w:cs="Calibri"/>
          <w:color w:val="000000" w:themeColor="text1"/>
        </w:rPr>
        <w:t> </w:t>
      </w:r>
      <w:r w:rsidR="001071F7">
        <w:rPr>
          <w:rStyle w:val="eop"/>
          <w:rFonts w:ascii="Calibri" w:eastAsia="Calibri" w:hAnsi="Calibri" w:cs="Calibri"/>
          <w:color w:val="000000" w:themeColor="text1"/>
        </w:rPr>
        <w:t>10</w:t>
      </w:r>
      <w:r w:rsidRPr="1A26670F">
        <w:rPr>
          <w:rStyle w:val="eop"/>
          <w:rFonts w:ascii="Calibri" w:eastAsia="Calibri" w:hAnsi="Calibri" w:cs="Calibri"/>
          <w:color w:val="000000" w:themeColor="text1"/>
        </w:rPr>
        <w:t xml:space="preserve">). The WEC does not cover classroom disruption and cultural safety. The Panel considers that the WEC could be modified to include these (or similar) measures. For cultural safety, there are instruments that could be adopted, but the Panel considers </w:t>
      </w:r>
      <w:r>
        <w:rPr>
          <w:rStyle w:val="eop"/>
          <w:rFonts w:ascii="Calibri" w:eastAsia="Calibri" w:hAnsi="Calibri" w:cs="Calibri"/>
          <w:color w:val="000000" w:themeColor="text1"/>
        </w:rPr>
        <w:t xml:space="preserve">that this </w:t>
      </w:r>
      <w:r w:rsidRPr="1A26670F">
        <w:rPr>
          <w:rStyle w:val="eop"/>
          <w:rFonts w:ascii="Calibri" w:eastAsia="Calibri" w:hAnsi="Calibri" w:cs="Calibri"/>
          <w:color w:val="000000" w:themeColor="text1"/>
        </w:rPr>
        <w:t>work should be led by First Nations education, wellbeing and data experts.</w:t>
      </w:r>
    </w:p>
    <w:tbl>
      <w:tblPr>
        <w:tblStyle w:val="GridTable4-Accent3"/>
        <w:tblW w:w="8997" w:type="dxa"/>
        <w:shd w:val="clear" w:color="auto" w:fill="D9D9D9" w:themeFill="accent6" w:themeFillShade="D9"/>
        <w:tblLook w:val="0400" w:firstRow="0" w:lastRow="0" w:firstColumn="0" w:lastColumn="0" w:noHBand="0" w:noVBand="1"/>
      </w:tblPr>
      <w:tblGrid>
        <w:gridCol w:w="8997"/>
      </w:tblGrid>
      <w:tr w:rsidR="00C13F18" w14:paraId="6A83F9FF" w14:textId="77777777" w:rsidTr="00485F51">
        <w:trPr>
          <w:cnfStyle w:val="000000100000" w:firstRow="0" w:lastRow="0" w:firstColumn="0" w:lastColumn="0" w:oddVBand="0" w:evenVBand="0" w:oddHBand="1" w:evenHBand="0" w:firstRowFirstColumn="0" w:firstRowLastColumn="0" w:lastRowFirstColumn="0" w:lastRowLastColumn="0"/>
        </w:trPr>
        <w:tc>
          <w:tcPr>
            <w:tcW w:w="8997" w:type="dxa"/>
            <w:tcBorders>
              <w:top w:val="single" w:sz="12" w:space="0" w:color="808080" w:themeColor="accent6" w:themeShade="80"/>
              <w:left w:val="single" w:sz="12" w:space="0" w:color="808080" w:themeColor="accent6" w:themeShade="80"/>
              <w:bottom w:val="single" w:sz="12" w:space="0" w:color="808080" w:themeColor="accent6" w:themeShade="80"/>
              <w:right w:val="single" w:sz="12" w:space="0" w:color="808080" w:themeColor="accent6" w:themeShade="80"/>
            </w:tcBorders>
            <w:shd w:val="clear" w:color="auto" w:fill="D9D9D9" w:themeFill="accent6" w:themeFillShade="D9"/>
          </w:tcPr>
          <w:p w14:paraId="37C983E8" w14:textId="3F51EE72" w:rsidR="00C13F18" w:rsidRPr="00843B53" w:rsidRDefault="00C13F18">
            <w:pPr>
              <w:jc w:val="center"/>
              <w:rPr>
                <w:b/>
                <w:bCs/>
              </w:rPr>
            </w:pPr>
            <w:r w:rsidRPr="00843B53">
              <w:rPr>
                <w:b/>
                <w:bCs/>
                <w:u w:val="single"/>
              </w:rPr>
              <w:lastRenderedPageBreak/>
              <w:t xml:space="preserve">Box </w:t>
            </w:r>
            <w:r w:rsidR="001071F7" w:rsidRPr="00843B53">
              <w:rPr>
                <w:b/>
                <w:bCs/>
                <w:u w:val="single"/>
              </w:rPr>
              <w:t>10</w:t>
            </w:r>
            <w:r w:rsidRPr="00843B53">
              <w:rPr>
                <w:b/>
                <w:bCs/>
                <w:u w:val="single"/>
              </w:rPr>
              <w:t>: South Australia’s Wellbeing and Engagement Collection</w:t>
            </w:r>
          </w:p>
          <w:p w14:paraId="48D63EB6" w14:textId="77777777" w:rsidR="00C13F18" w:rsidRPr="009571B5" w:rsidRDefault="00C13F18">
            <w:pPr>
              <w:rPr>
                <w:b/>
                <w:color w:val="000000" w:themeColor="text1"/>
              </w:rPr>
            </w:pPr>
            <w:r w:rsidRPr="009571B5">
              <w:rPr>
                <w:color w:val="000000" w:themeColor="text1"/>
              </w:rPr>
              <w:t>The South Australian Government’s Wellbeing and Engagement Collection (WEC) is a survey that collects information from students in Years 4 to 12 about non-academic factors relevant to learning and participation. The results of the survey provide schools, the community and government with insight into what needs to occur to ensure students are provided with the resources and opportunities to reach their full potential. Schools receive a de-identified electronic report based on the survey findings, and the results published in a way that prevents comparisons across schools, classrooms or students.</w:t>
            </w:r>
          </w:p>
          <w:p w14:paraId="5E30A761" w14:textId="77777777" w:rsidR="00C13F18" w:rsidRPr="009571B5" w:rsidRDefault="00C13F18">
            <w:pPr>
              <w:rPr>
                <w:b/>
                <w:color w:val="000000" w:themeColor="text1"/>
              </w:rPr>
            </w:pPr>
            <w:r w:rsidRPr="00667F93">
              <w:rPr>
                <w:color w:val="000000" w:themeColor="text1"/>
              </w:rPr>
              <w:t>While the WEC is</w:t>
            </w:r>
            <w:r w:rsidRPr="009571B5">
              <w:rPr>
                <w:color w:val="000000" w:themeColor="text1"/>
              </w:rPr>
              <w:t xml:space="preserve"> not mandatory for schools to complete, the </w:t>
            </w:r>
            <w:r w:rsidRPr="009571B5">
              <w:rPr>
                <w:rFonts w:eastAsiaTheme="minorEastAsia"/>
                <w:color w:val="000000" w:themeColor="text1"/>
              </w:rPr>
              <w:t>participation rate is around 90 per cent of South Australia’s public-sector schools</w:t>
            </w:r>
            <w:r w:rsidRPr="009571B5">
              <w:rPr>
                <w:color w:val="000000" w:themeColor="text1"/>
              </w:rPr>
              <w:t>. It is designed to take 25 to 45 minutes to complete during school. The survey asks how students think and feel about their experiences inside and outside of school, including questions related to areas of development linked to wellbeing, health and academic achievement. The four key areas and associated domains assessed through the survey are:</w:t>
            </w:r>
          </w:p>
          <w:p w14:paraId="0B921739" w14:textId="77777777" w:rsidR="00C13F18" w:rsidRPr="009571B5" w:rsidRDefault="00C13F18" w:rsidP="00FA4F9F">
            <w:pPr>
              <w:pStyle w:val="ListParagraph"/>
              <w:numPr>
                <w:ilvl w:val="0"/>
                <w:numId w:val="46"/>
              </w:numPr>
              <w:spacing w:after="160"/>
              <w:rPr>
                <w:b/>
                <w:color w:val="000000" w:themeColor="text1"/>
              </w:rPr>
            </w:pPr>
            <w:r w:rsidRPr="009571B5">
              <w:rPr>
                <w:color w:val="000000" w:themeColor="text1"/>
              </w:rPr>
              <w:t>Emotional wellbeing – Domains of happiness, optimism, satisfaction with life, emotional regulation, sadness, and worries. For Years 10 to 12, the survey includes additional domains of distress and resilience.</w:t>
            </w:r>
          </w:p>
          <w:p w14:paraId="7E919728" w14:textId="77777777" w:rsidR="00C13F18" w:rsidRPr="009571B5" w:rsidRDefault="00C13F18" w:rsidP="00FA4F9F">
            <w:pPr>
              <w:pStyle w:val="ListParagraph"/>
              <w:numPr>
                <w:ilvl w:val="0"/>
                <w:numId w:val="46"/>
              </w:numPr>
              <w:spacing w:after="160"/>
              <w:rPr>
                <w:b/>
                <w:color w:val="000000" w:themeColor="text1"/>
              </w:rPr>
            </w:pPr>
            <w:r w:rsidRPr="009571B5">
              <w:rPr>
                <w:color w:val="000000" w:themeColor="text1"/>
              </w:rPr>
              <w:t>Engagement with school – Domains of important adults at school, connectedness at school, emotional engagement with teachers, school climate, school belonging, peer belonging, friendship intimacy, physical bullying, verbal bullying, social bullying and cyber bullying.</w:t>
            </w:r>
          </w:p>
          <w:p w14:paraId="3260D53D" w14:textId="77777777" w:rsidR="00C13F18" w:rsidRPr="009571B5" w:rsidRDefault="00C13F18" w:rsidP="00FA4F9F">
            <w:pPr>
              <w:pStyle w:val="ListParagraph"/>
              <w:numPr>
                <w:ilvl w:val="0"/>
                <w:numId w:val="46"/>
              </w:numPr>
              <w:spacing w:after="160"/>
              <w:rPr>
                <w:b/>
                <w:color w:val="000000" w:themeColor="text1"/>
              </w:rPr>
            </w:pPr>
            <w:r w:rsidRPr="009571B5">
              <w:rPr>
                <w:color w:val="000000" w:themeColor="text1"/>
              </w:rPr>
              <w:t>Engagement in learning – Domains of perseverance, cognitive engagement and academic self-concept. For Years 10 to 12, the survey includes the additional domains of learning practices, meeting expectations, expectations for success, motivation to achieve goals, future goal planning, feelings about the future, and feelings about after-school study or work.</w:t>
            </w:r>
          </w:p>
          <w:p w14:paraId="47E15ACE" w14:textId="77777777" w:rsidR="00C13F18" w:rsidRDefault="00C13F18" w:rsidP="00FA4F9F">
            <w:pPr>
              <w:pStyle w:val="ListParagraph"/>
              <w:numPr>
                <w:ilvl w:val="0"/>
                <w:numId w:val="46"/>
              </w:numPr>
              <w:spacing w:after="160"/>
              <w:rPr>
                <w:b/>
              </w:rPr>
            </w:pPr>
            <w:r w:rsidRPr="0016596F">
              <w:t>Health and wellbeing out of school – Domains of overall health, nutrition, sleep, music and arts, sports and organised activities. For Years 10 to 12, the survey includes the additional domain of feelings about your body.</w:t>
            </w:r>
          </w:p>
          <w:p w14:paraId="2B655BEA" w14:textId="77777777" w:rsidR="00C13F18" w:rsidRPr="00E76E54" w:rsidRDefault="00C13F18">
            <w:pPr>
              <w:spacing w:after="0"/>
              <w:rPr>
                <w:b/>
                <w:sz w:val="20"/>
                <w:szCs w:val="20"/>
              </w:rPr>
            </w:pPr>
            <w:r w:rsidRPr="00E76E54">
              <w:rPr>
                <w:rFonts w:ascii="Calibri" w:eastAsia="Calibri" w:hAnsi="Calibri" w:cs="Calibri"/>
                <w:sz w:val="20"/>
                <w:szCs w:val="20"/>
              </w:rPr>
              <w:t xml:space="preserve">Sources: Department for Education (2023) </w:t>
            </w:r>
            <w:hyperlink r:id="rId57" w:history="1">
              <w:r w:rsidRPr="00E76E54">
                <w:rPr>
                  <w:rStyle w:val="Hyperlink"/>
                  <w:rFonts w:ascii="Calibri" w:eastAsia="Calibri" w:hAnsi="Calibri" w:cs="Calibri"/>
                  <w:i/>
                  <w:sz w:val="20"/>
                  <w:szCs w:val="20"/>
                </w:rPr>
                <w:t>Wellbeing and engagement collection overview and results</w:t>
              </w:r>
            </w:hyperlink>
            <w:r w:rsidRPr="00DC2D6C">
              <w:rPr>
                <w:rFonts w:ascii="Calibri" w:eastAsia="Calibri" w:hAnsi="Calibri" w:cs="Calibri"/>
                <w:color w:val="000000" w:themeColor="text1"/>
                <w:sz w:val="20"/>
                <w:szCs w:val="20"/>
              </w:rPr>
              <w:t>,</w:t>
            </w:r>
            <w:r w:rsidRPr="00E76E54">
              <w:rPr>
                <w:rFonts w:ascii="Calibri" w:eastAsia="Calibri" w:hAnsi="Calibri" w:cs="Calibri"/>
                <w:sz w:val="20"/>
                <w:szCs w:val="20"/>
              </w:rPr>
              <w:t xml:space="preserve"> </w:t>
            </w:r>
            <w:r w:rsidRPr="00E76E54" w:rsidDel="00E60684">
              <w:rPr>
                <w:rFonts w:ascii="Calibri" w:eastAsia="Calibri" w:hAnsi="Calibri" w:cs="Calibri"/>
                <w:sz w:val="20"/>
                <w:szCs w:val="20"/>
              </w:rPr>
              <w:t xml:space="preserve">Department for Education, </w:t>
            </w:r>
            <w:r w:rsidRPr="00E76E54">
              <w:rPr>
                <w:rFonts w:ascii="Calibri" w:eastAsia="Calibri" w:hAnsi="Calibri" w:cs="Calibri"/>
                <w:sz w:val="20"/>
                <w:szCs w:val="20"/>
              </w:rPr>
              <w:t xml:space="preserve">South Australian Government, </w:t>
            </w:r>
            <w:r w:rsidRPr="00AA6679">
              <w:rPr>
                <w:rFonts w:ascii="Calibri" w:eastAsia="Calibri" w:hAnsi="Calibri" w:cs="Calibri"/>
                <w:sz w:val="20"/>
                <w:szCs w:val="20"/>
              </w:rPr>
              <w:t>accessed 2</w:t>
            </w:r>
            <w:r w:rsidRPr="00AA6679">
              <w:rPr>
                <w:sz w:val="20"/>
                <w:szCs w:val="20"/>
              </w:rPr>
              <w:t>7 October</w:t>
            </w:r>
            <w:r w:rsidRPr="00AA6679">
              <w:rPr>
                <w:rFonts w:ascii="Calibri" w:eastAsia="Calibri" w:hAnsi="Calibri" w:cs="Calibri"/>
                <w:sz w:val="20"/>
                <w:szCs w:val="20"/>
              </w:rPr>
              <w:t xml:space="preserve"> 2023</w:t>
            </w:r>
            <w:r w:rsidRPr="00E76E54">
              <w:rPr>
                <w:rFonts w:ascii="Calibri" w:eastAsia="Calibri" w:hAnsi="Calibri" w:cs="Calibri"/>
                <w:sz w:val="20"/>
                <w:szCs w:val="20"/>
              </w:rPr>
              <w:t xml:space="preserve">; Department for Education (2022) </w:t>
            </w:r>
            <w:hyperlink r:id="rId58" w:history="1">
              <w:r w:rsidRPr="00E76E54">
                <w:rPr>
                  <w:rStyle w:val="Hyperlink"/>
                  <w:rFonts w:ascii="Calibri" w:eastAsia="Calibri" w:hAnsi="Calibri" w:cs="Calibri"/>
                  <w:i/>
                  <w:sz w:val="20"/>
                  <w:szCs w:val="20"/>
                </w:rPr>
                <w:t>Key areas of the wellbeing and engagement collection survey</w:t>
              </w:r>
            </w:hyperlink>
            <w:r w:rsidRPr="00E76E54">
              <w:rPr>
                <w:rFonts w:ascii="Calibri" w:eastAsia="Calibri" w:hAnsi="Calibri" w:cs="Calibri"/>
                <w:sz w:val="20"/>
                <w:szCs w:val="20"/>
              </w:rPr>
              <w:t xml:space="preserve">, </w:t>
            </w:r>
            <w:r w:rsidRPr="00E76E54" w:rsidDel="00E60684">
              <w:rPr>
                <w:rFonts w:ascii="Calibri" w:eastAsia="Calibri" w:hAnsi="Calibri" w:cs="Calibri"/>
                <w:sz w:val="20"/>
                <w:szCs w:val="20"/>
              </w:rPr>
              <w:t xml:space="preserve">Department for Education, </w:t>
            </w:r>
            <w:r w:rsidRPr="00E76E54">
              <w:rPr>
                <w:rFonts w:ascii="Calibri" w:eastAsia="Calibri" w:hAnsi="Calibri" w:cs="Calibri"/>
                <w:sz w:val="20"/>
                <w:szCs w:val="20"/>
              </w:rPr>
              <w:t xml:space="preserve">South Australian Government, accessed </w:t>
            </w:r>
            <w:r w:rsidRPr="00AA6679">
              <w:rPr>
                <w:rFonts w:ascii="Calibri" w:eastAsia="Calibri" w:hAnsi="Calibri" w:cs="Calibri"/>
                <w:sz w:val="20"/>
                <w:szCs w:val="20"/>
              </w:rPr>
              <w:t>2</w:t>
            </w:r>
            <w:r w:rsidRPr="00AA6679">
              <w:rPr>
                <w:sz w:val="20"/>
                <w:szCs w:val="20"/>
              </w:rPr>
              <w:t>7 October</w:t>
            </w:r>
            <w:r w:rsidRPr="00AA6679">
              <w:rPr>
                <w:rFonts w:ascii="Calibri" w:eastAsia="Calibri" w:hAnsi="Calibri" w:cs="Calibri"/>
                <w:sz w:val="20"/>
                <w:szCs w:val="20"/>
              </w:rPr>
              <w:t xml:space="preserve"> 2023</w:t>
            </w:r>
            <w:r w:rsidRPr="00E76E54">
              <w:rPr>
                <w:rFonts w:ascii="Calibri" w:eastAsia="Calibri" w:hAnsi="Calibri" w:cs="Calibri"/>
                <w:sz w:val="20"/>
                <w:szCs w:val="20"/>
              </w:rPr>
              <w:t>; Telethon Kids Institute (n</w:t>
            </w:r>
            <w:r>
              <w:rPr>
                <w:rFonts w:ascii="Calibri" w:eastAsia="Calibri" w:hAnsi="Calibri" w:cs="Calibri"/>
                <w:sz w:val="20"/>
                <w:szCs w:val="20"/>
              </w:rPr>
              <w:t>.</w:t>
            </w:r>
            <w:r w:rsidRPr="00E76E54">
              <w:rPr>
                <w:rFonts w:ascii="Calibri" w:eastAsia="Calibri" w:hAnsi="Calibri" w:cs="Calibri"/>
                <w:sz w:val="20"/>
                <w:szCs w:val="20"/>
              </w:rPr>
              <w:t>d</w:t>
            </w:r>
            <w:r>
              <w:rPr>
                <w:rFonts w:ascii="Calibri" w:eastAsia="Calibri" w:hAnsi="Calibri" w:cs="Calibri"/>
                <w:sz w:val="20"/>
                <w:szCs w:val="20"/>
              </w:rPr>
              <w:t>.</w:t>
            </w:r>
            <w:r w:rsidRPr="00E76E54">
              <w:rPr>
                <w:rFonts w:ascii="Calibri" w:eastAsia="Calibri" w:hAnsi="Calibri" w:cs="Calibri"/>
                <w:sz w:val="20"/>
                <w:szCs w:val="20"/>
              </w:rPr>
              <w:t xml:space="preserve">) </w:t>
            </w:r>
            <w:hyperlink r:id="rId59" w:anchor=":~:text=The%20WEC%20is%20now%20a,within%20the%20public%2Dschool%20sector." w:history="1">
              <w:r w:rsidRPr="00E76E54">
                <w:rPr>
                  <w:rStyle w:val="Hyperlink"/>
                  <w:rFonts w:ascii="Calibri" w:eastAsia="Calibri" w:hAnsi="Calibri" w:cs="Calibri"/>
                  <w:i/>
                  <w:sz w:val="20"/>
                  <w:szCs w:val="20"/>
                </w:rPr>
                <w:t xml:space="preserve">The Wellbeing and Engagement Collection (WEC): </w:t>
              </w:r>
              <w:r>
                <w:rPr>
                  <w:rStyle w:val="Hyperlink"/>
                  <w:rFonts w:ascii="Calibri" w:eastAsia="Calibri" w:hAnsi="Calibri" w:cs="Calibri"/>
                  <w:i/>
                  <w:sz w:val="20"/>
                  <w:szCs w:val="20"/>
                </w:rPr>
                <w:t>p</w:t>
              </w:r>
              <w:r w:rsidRPr="00E76E54">
                <w:rPr>
                  <w:rStyle w:val="Hyperlink"/>
                  <w:rFonts w:ascii="Calibri" w:eastAsia="Calibri" w:hAnsi="Calibri" w:cs="Calibri"/>
                  <w:i/>
                  <w:sz w:val="20"/>
                  <w:szCs w:val="20"/>
                </w:rPr>
                <w:t>romoting the importance of students</w:t>
              </w:r>
              <w:r>
                <w:rPr>
                  <w:rStyle w:val="Hyperlink"/>
                  <w:rFonts w:ascii="Calibri" w:eastAsia="Calibri" w:hAnsi="Calibri" w:cs="Calibri"/>
                  <w:i/>
                  <w:sz w:val="20"/>
                  <w:szCs w:val="20"/>
                </w:rPr>
                <w:t>’</w:t>
              </w:r>
              <w:r w:rsidRPr="00E76E54">
                <w:rPr>
                  <w:rStyle w:val="Hyperlink"/>
                  <w:rFonts w:ascii="Calibri" w:eastAsia="Calibri" w:hAnsi="Calibri" w:cs="Calibri"/>
                  <w:i/>
                  <w:sz w:val="20"/>
                  <w:szCs w:val="20"/>
                </w:rPr>
                <w:t xml:space="preserve"> wellbeing and mental health in schools</w:t>
              </w:r>
            </w:hyperlink>
            <w:r w:rsidRPr="00E76E54">
              <w:rPr>
                <w:rFonts w:ascii="Calibri" w:eastAsia="Calibri" w:hAnsi="Calibri" w:cs="Calibri"/>
                <w:sz w:val="20"/>
                <w:szCs w:val="20"/>
              </w:rPr>
              <w:t xml:space="preserve">, </w:t>
            </w:r>
            <w:r w:rsidRPr="00AF6370" w:rsidDel="00E60684">
              <w:rPr>
                <w:rFonts w:ascii="Calibri" w:eastAsia="Calibri" w:hAnsi="Calibri" w:cs="Calibri"/>
                <w:sz w:val="20"/>
                <w:szCs w:val="20"/>
              </w:rPr>
              <w:t>T</w:t>
            </w:r>
            <w:r w:rsidRPr="00AF6370" w:rsidDel="00E60684">
              <w:rPr>
                <w:sz w:val="20"/>
                <w:szCs w:val="20"/>
              </w:rPr>
              <w:t xml:space="preserve">elethon Kids Institute, </w:t>
            </w:r>
            <w:r w:rsidRPr="00AF6370">
              <w:rPr>
                <w:rFonts w:ascii="Calibri" w:eastAsia="Calibri" w:hAnsi="Calibri" w:cs="Calibri"/>
                <w:sz w:val="20"/>
                <w:szCs w:val="20"/>
              </w:rPr>
              <w:t>accessed</w:t>
            </w:r>
            <w:r w:rsidRPr="00E76E54">
              <w:rPr>
                <w:rFonts w:ascii="Calibri" w:eastAsia="Calibri" w:hAnsi="Calibri" w:cs="Calibri"/>
                <w:sz w:val="20"/>
                <w:szCs w:val="20"/>
              </w:rPr>
              <w:t xml:space="preserve"> 27 October 2023.</w:t>
            </w:r>
          </w:p>
        </w:tc>
      </w:tr>
    </w:tbl>
    <w:p w14:paraId="641A8B3E" w14:textId="77777777" w:rsidR="00C13F18" w:rsidRDefault="00C13F18" w:rsidP="00BB708D">
      <w:pPr>
        <w:spacing w:after="160"/>
      </w:pPr>
    </w:p>
    <w:p w14:paraId="695CC108" w14:textId="45356614" w:rsidR="00C13F18" w:rsidRDefault="00C13F18" w:rsidP="00BB708D">
      <w:pPr>
        <w:spacing w:after="160"/>
        <w:rPr>
          <w:rStyle w:val="eop"/>
          <w:rFonts w:ascii="Calibri" w:eastAsia="Calibri" w:hAnsi="Calibri" w:cs="Calibri"/>
          <w:color w:val="000000" w:themeColor="text1"/>
        </w:rPr>
      </w:pPr>
      <w:r w:rsidRPr="00264BD5">
        <w:rPr>
          <w:rStyle w:val="eop"/>
          <w:rFonts w:ascii="Calibri" w:eastAsia="Calibri" w:hAnsi="Calibri" w:cs="Calibri"/>
          <w:color w:val="000000" w:themeColor="text1"/>
        </w:rPr>
        <w:t>National measurement of student wellbeing could be achieved through use of a composite index or an equating process to ensure data is comparable across jurisdictions and can build a national picture of student wellbeing.</w:t>
      </w:r>
      <w:r>
        <w:rPr>
          <w:rStyle w:val="eop"/>
          <w:rFonts w:ascii="Calibri" w:eastAsia="Calibri" w:hAnsi="Calibri" w:cs="Calibri"/>
          <w:color w:val="000000" w:themeColor="text1"/>
        </w:rPr>
        <w:t xml:space="preserve"> </w:t>
      </w:r>
      <w:r w:rsidRPr="5279D35A">
        <w:rPr>
          <w:rStyle w:val="eop"/>
          <w:rFonts w:ascii="Calibri" w:eastAsia="Calibri" w:hAnsi="Calibri" w:cs="Calibri"/>
          <w:color w:val="000000" w:themeColor="text1"/>
        </w:rPr>
        <w:t xml:space="preserve">A key benefit of these kinds of tools is that they </w:t>
      </w:r>
      <w:r w:rsidRPr="007E2F74">
        <w:rPr>
          <w:rStyle w:val="eop"/>
          <w:rFonts w:ascii="Calibri" w:eastAsia="Calibri" w:hAnsi="Calibri" w:cs="Calibri"/>
          <w:color w:val="000000" w:themeColor="text1"/>
        </w:rPr>
        <w:t>provide a way to identify general patterns across different sets of indicators</w:t>
      </w:r>
      <w:r w:rsidRPr="5279D35A">
        <w:rPr>
          <w:rStyle w:val="eop"/>
          <w:rFonts w:ascii="Calibri" w:eastAsia="Calibri" w:hAnsi="Calibri" w:cs="Calibri"/>
          <w:color w:val="000000" w:themeColor="text1"/>
        </w:rPr>
        <w:t xml:space="preserve">. </w:t>
      </w:r>
      <w:r>
        <w:rPr>
          <w:rStyle w:val="eop"/>
          <w:rFonts w:ascii="Calibri" w:eastAsia="Calibri" w:hAnsi="Calibri" w:cs="Calibri"/>
          <w:color w:val="000000" w:themeColor="text1"/>
        </w:rPr>
        <w:t>Consequently, they</w:t>
      </w:r>
      <w:r w:rsidRPr="5279D35A">
        <w:rPr>
          <w:rStyle w:val="eop"/>
          <w:rFonts w:ascii="Calibri" w:eastAsia="Calibri" w:hAnsi="Calibri" w:cs="Calibri"/>
          <w:color w:val="000000" w:themeColor="text1"/>
        </w:rPr>
        <w:t xml:space="preserve"> </w:t>
      </w:r>
      <w:r>
        <w:rPr>
          <w:rStyle w:val="eop"/>
          <w:rFonts w:ascii="Calibri" w:eastAsia="Calibri" w:hAnsi="Calibri" w:cs="Calibri"/>
          <w:color w:val="000000" w:themeColor="text1"/>
        </w:rPr>
        <w:t>would</w:t>
      </w:r>
      <w:r w:rsidRPr="5279D35A">
        <w:rPr>
          <w:rStyle w:val="eop"/>
          <w:rFonts w:ascii="Calibri" w:eastAsia="Calibri" w:hAnsi="Calibri" w:cs="Calibri"/>
          <w:color w:val="000000" w:themeColor="text1"/>
        </w:rPr>
        <w:t xml:space="preserve"> </w:t>
      </w:r>
      <w:r w:rsidRPr="007E2F74">
        <w:rPr>
          <w:rStyle w:val="eop"/>
          <w:rFonts w:ascii="Calibri" w:eastAsia="Calibri" w:hAnsi="Calibri" w:cs="Calibri"/>
          <w:color w:val="000000" w:themeColor="text1"/>
        </w:rPr>
        <w:t xml:space="preserve">provide a way to develop a national measure while also retaining autonomy for </w:t>
      </w:r>
      <w:r w:rsidR="00143DFA" w:rsidRPr="007E2F74">
        <w:rPr>
          <w:rStyle w:val="eop"/>
          <w:rFonts w:ascii="Calibri" w:eastAsia="Calibri" w:hAnsi="Calibri" w:cs="Calibri"/>
          <w:color w:val="000000" w:themeColor="text1"/>
        </w:rPr>
        <w:t xml:space="preserve">government, school </w:t>
      </w:r>
      <w:r w:rsidRPr="007E2F74">
        <w:rPr>
          <w:rStyle w:val="eop"/>
          <w:rFonts w:ascii="Calibri" w:eastAsia="Calibri" w:hAnsi="Calibri" w:cs="Calibri"/>
          <w:color w:val="000000" w:themeColor="text1"/>
        </w:rPr>
        <w:t xml:space="preserve">systems, approved authorities and schools and </w:t>
      </w:r>
      <w:r w:rsidR="00143DFA" w:rsidRPr="007E2F74">
        <w:rPr>
          <w:rStyle w:val="eop"/>
          <w:rFonts w:ascii="Calibri" w:eastAsia="Calibri" w:hAnsi="Calibri" w:cs="Calibri"/>
          <w:color w:val="000000" w:themeColor="text1"/>
        </w:rPr>
        <w:t xml:space="preserve">their </w:t>
      </w:r>
      <w:r w:rsidRPr="007E2F74">
        <w:rPr>
          <w:rStyle w:val="eop"/>
          <w:rFonts w:ascii="Calibri" w:eastAsia="Calibri" w:hAnsi="Calibri" w:cs="Calibri"/>
          <w:color w:val="000000" w:themeColor="text1"/>
        </w:rPr>
        <w:t>ability to tailor wellbeing interventions to local circumstances. In addition, these tools provide a mechanism for leveraging wellbeing initiatives already underway and existing data.</w:t>
      </w:r>
      <w:r w:rsidRPr="5279D35A">
        <w:rPr>
          <w:rStyle w:val="eop"/>
          <w:rFonts w:ascii="Calibri" w:eastAsia="Calibri" w:hAnsi="Calibri" w:cs="Calibri"/>
          <w:color w:val="000000" w:themeColor="text1"/>
        </w:rPr>
        <w:t xml:space="preserve"> </w:t>
      </w:r>
      <w:r w:rsidRPr="1A26670F">
        <w:rPr>
          <w:rStyle w:val="eop"/>
          <w:rFonts w:ascii="Calibri" w:eastAsia="Calibri" w:hAnsi="Calibri" w:cs="Calibri"/>
          <w:color w:val="000000" w:themeColor="text1"/>
        </w:rPr>
        <w:t xml:space="preserve">In the longer term, there </w:t>
      </w:r>
      <w:r>
        <w:rPr>
          <w:rStyle w:val="eop"/>
          <w:rFonts w:ascii="Calibri" w:eastAsia="Calibri" w:hAnsi="Calibri" w:cs="Calibri"/>
          <w:color w:val="000000" w:themeColor="text1"/>
        </w:rPr>
        <w:t>c</w:t>
      </w:r>
      <w:r w:rsidRPr="1A26670F">
        <w:rPr>
          <w:rStyle w:val="eop"/>
          <w:rFonts w:ascii="Calibri" w:eastAsia="Calibri" w:hAnsi="Calibri" w:cs="Calibri"/>
          <w:color w:val="000000" w:themeColor="text1"/>
        </w:rPr>
        <w:t>ould also be scope to link a national wellbeing measure with other data</w:t>
      </w:r>
      <w:r>
        <w:rPr>
          <w:rStyle w:val="eop"/>
          <w:rFonts w:ascii="Calibri" w:eastAsia="Calibri" w:hAnsi="Calibri" w:cs="Calibri"/>
          <w:color w:val="000000" w:themeColor="text1"/>
        </w:rPr>
        <w:t xml:space="preserve"> </w:t>
      </w:r>
      <w:r w:rsidRPr="1A26670F">
        <w:rPr>
          <w:rStyle w:val="eop"/>
          <w:rFonts w:ascii="Calibri" w:eastAsia="Calibri" w:hAnsi="Calibri" w:cs="Calibri"/>
          <w:color w:val="000000" w:themeColor="text1"/>
        </w:rPr>
        <w:t xml:space="preserve">sets such as the Child Protection National Minimum Data Set and (once implemented) a national Unique Student Identifier. Including </w:t>
      </w:r>
      <w:r>
        <w:rPr>
          <w:rStyle w:val="eop"/>
          <w:rFonts w:ascii="Calibri" w:eastAsia="Calibri" w:hAnsi="Calibri" w:cs="Calibri"/>
          <w:color w:val="000000" w:themeColor="text1"/>
        </w:rPr>
        <w:t xml:space="preserve">the development of a national </w:t>
      </w:r>
      <w:r w:rsidRPr="007E2F74">
        <w:rPr>
          <w:rStyle w:val="eop"/>
          <w:rFonts w:ascii="Calibri" w:eastAsia="Calibri" w:hAnsi="Calibri" w:cs="Calibri"/>
          <w:color w:val="000000" w:themeColor="text1"/>
        </w:rPr>
        <w:lastRenderedPageBreak/>
        <w:t xml:space="preserve">wellbeing measure in the context of the next </w:t>
      </w:r>
      <w:r w:rsidRPr="007E2F74" w:rsidDel="00865937">
        <w:rPr>
          <w:color w:val="000000" w:themeColor="text1"/>
        </w:rPr>
        <w:t>Agreement</w:t>
      </w:r>
      <w:r w:rsidRPr="007E2F74">
        <w:rPr>
          <w:color w:val="000000" w:themeColor="text1"/>
        </w:rPr>
        <w:t xml:space="preserve"> would </w:t>
      </w:r>
      <w:r w:rsidRPr="007E2F74">
        <w:rPr>
          <w:rStyle w:val="eop"/>
          <w:rFonts w:ascii="Calibri" w:eastAsia="Calibri" w:hAnsi="Calibri" w:cs="Calibri"/>
          <w:color w:val="000000" w:themeColor="text1"/>
        </w:rPr>
        <w:t>provide an opportunity for national collaboration and help achieve these longer-term objectives</w:t>
      </w:r>
      <w:r w:rsidRPr="1A26670F">
        <w:rPr>
          <w:rStyle w:val="eop"/>
          <w:rFonts w:ascii="Calibri" w:eastAsia="Calibri" w:hAnsi="Calibri" w:cs="Calibri"/>
          <w:color w:val="000000" w:themeColor="text1"/>
        </w:rPr>
        <w:t>.</w:t>
      </w:r>
    </w:p>
    <w:p w14:paraId="2666453F" w14:textId="2C99DEDD" w:rsidR="00C13F18" w:rsidRDefault="00C13F18" w:rsidP="00BB708D">
      <w:pPr>
        <w:spacing w:after="160"/>
        <w:rPr>
          <w:rStyle w:val="eop"/>
          <w:rFonts w:ascii="Calibri" w:eastAsia="Calibri" w:hAnsi="Calibri" w:cs="Calibri"/>
          <w:color w:val="000000" w:themeColor="text1"/>
        </w:rPr>
      </w:pPr>
      <w:r w:rsidRPr="1A26670F">
        <w:rPr>
          <w:rStyle w:val="eop"/>
          <w:rFonts w:ascii="Calibri" w:eastAsia="Calibri" w:hAnsi="Calibri" w:cs="Calibri"/>
          <w:color w:val="000000" w:themeColor="text1"/>
        </w:rPr>
        <w:t xml:space="preserve">In making this recommendation, the Panel has carefully considered the concerns raised by stakeholders </w:t>
      </w:r>
      <w:r>
        <w:rPr>
          <w:rStyle w:val="eop"/>
          <w:rFonts w:ascii="Calibri" w:eastAsia="Calibri" w:hAnsi="Calibri" w:cs="Calibri"/>
          <w:color w:val="000000" w:themeColor="text1"/>
        </w:rPr>
        <w:t>about</w:t>
      </w:r>
      <w:r w:rsidRPr="1A26670F">
        <w:rPr>
          <w:rStyle w:val="eop"/>
          <w:rFonts w:ascii="Calibri" w:eastAsia="Calibri" w:hAnsi="Calibri" w:cs="Calibri"/>
          <w:color w:val="000000" w:themeColor="text1"/>
        </w:rPr>
        <w:t xml:space="preserve"> national wellbeing objectives, targets and measures. The Panel is confident that these </w:t>
      </w:r>
      <w:r w:rsidRPr="007E2F74">
        <w:rPr>
          <w:rStyle w:val="eop"/>
          <w:rFonts w:ascii="Calibri" w:eastAsia="Calibri" w:hAnsi="Calibri" w:cs="Calibri"/>
          <w:color w:val="000000" w:themeColor="text1"/>
        </w:rPr>
        <w:t>concerns can be addressed and managed by leveraging the significant work undertaken to date, as well as through robust governance and custodial arrangements to ensure a national wellbeing measure meets privacy and data protection requirements and minimises reporting burdens for schools, teachers and systems. Governance arrangements will also need to ensure that the tracking of student wellbeing takes place at an aggregated, systems level to prevent the risk of school-level comparisons.</w:t>
      </w:r>
      <w:r w:rsidRPr="1A26670F">
        <w:rPr>
          <w:rStyle w:val="eop"/>
          <w:rFonts w:ascii="Calibri" w:eastAsia="Calibri" w:hAnsi="Calibri" w:cs="Calibri"/>
          <w:color w:val="000000" w:themeColor="text1"/>
        </w:rPr>
        <w:t xml:space="preserve"> The Panel considers time is required to develop and refine a national measure but that all jurisdictions should be contributing data to the measure </w:t>
      </w:r>
      <w:r>
        <w:rPr>
          <w:rStyle w:val="eop"/>
          <w:rFonts w:ascii="Calibri" w:eastAsia="Calibri" w:hAnsi="Calibri" w:cs="Calibri"/>
          <w:color w:val="000000" w:themeColor="text1"/>
        </w:rPr>
        <w:t>as soon as practicable</w:t>
      </w:r>
      <w:r w:rsidRPr="1A26670F">
        <w:rPr>
          <w:rStyle w:val="eop"/>
          <w:rFonts w:ascii="Calibri" w:eastAsia="Calibri" w:hAnsi="Calibri" w:cs="Calibri"/>
          <w:color w:val="000000" w:themeColor="text1"/>
        </w:rPr>
        <w:t>.</w:t>
      </w:r>
    </w:p>
    <w:tbl>
      <w:tblPr>
        <w:tblStyle w:val="GridTable6Colorful-Accent1"/>
        <w:tblW w:w="8997" w:type="dxa"/>
        <w:tblLook w:val="0400" w:firstRow="0" w:lastRow="0" w:firstColumn="0" w:lastColumn="0" w:noHBand="0" w:noVBand="1"/>
      </w:tblPr>
      <w:tblGrid>
        <w:gridCol w:w="8997"/>
      </w:tblGrid>
      <w:tr w:rsidR="00C13F18" w14:paraId="44B88453" w14:textId="77777777" w:rsidTr="00485F51">
        <w:trPr>
          <w:cnfStyle w:val="000000100000" w:firstRow="0" w:lastRow="0" w:firstColumn="0" w:lastColumn="0" w:oddVBand="0" w:evenVBand="0" w:oddHBand="1" w:evenHBand="0" w:firstRowFirstColumn="0" w:firstRowLastColumn="0" w:lastRowFirstColumn="0" w:lastRowLastColumn="0"/>
          <w:trHeight w:val="3813"/>
        </w:trPr>
        <w:tc>
          <w:tcPr>
            <w:tcW w:w="8997"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C7B4699" w14:textId="77777777" w:rsidR="00C13F18" w:rsidRPr="006C7507" w:rsidRDefault="00C13F18">
            <w:pPr>
              <w:jc w:val="center"/>
              <w:rPr>
                <w:b/>
                <w:color w:val="000000" w:themeColor="text1"/>
                <w:u w:val="single"/>
              </w:rPr>
            </w:pPr>
            <w:r w:rsidRPr="006C7507">
              <w:rPr>
                <w:b/>
                <w:color w:val="000000" w:themeColor="text1"/>
                <w:u w:val="single"/>
              </w:rPr>
              <w:t>RECOMMENDATION 3A</w:t>
            </w:r>
          </w:p>
          <w:p w14:paraId="605024B6" w14:textId="260796B5" w:rsidR="00C13F18" w:rsidRPr="00CD5FE2" w:rsidRDefault="00C13F18">
            <w:pPr>
              <w:rPr>
                <w:b/>
                <w:color w:val="000000"/>
              </w:rPr>
            </w:pPr>
            <w:r w:rsidRPr="00CD5FE2">
              <w:rPr>
                <w:color w:val="000000"/>
              </w:rPr>
              <w:t>To support improvements in wellbeing, the Panel recommends that governments</w:t>
            </w:r>
            <w:r>
              <w:rPr>
                <w:color w:val="000000"/>
              </w:rPr>
              <w:t>, school systems and approved authorities</w:t>
            </w:r>
            <w:r w:rsidRPr="00CD5FE2">
              <w:rPr>
                <w:color w:val="000000"/>
              </w:rPr>
              <w:t xml:space="preserve"> work together to develop a national measure of student wellbeing </w:t>
            </w:r>
            <w:r w:rsidR="00004D72">
              <w:rPr>
                <w:color w:val="000000"/>
              </w:rPr>
              <w:t>by the end of 2028,</w:t>
            </w:r>
            <w:r w:rsidRPr="00CD5FE2">
              <w:rPr>
                <w:color w:val="000000"/>
              </w:rPr>
              <w:t xml:space="preserve"> which:</w:t>
            </w:r>
          </w:p>
          <w:p w14:paraId="7D9D3EBE" w14:textId="77777777" w:rsidR="00C13F18" w:rsidRPr="00CD5FE2" w:rsidRDefault="00C13F18" w:rsidP="00FA4F9F">
            <w:pPr>
              <w:numPr>
                <w:ilvl w:val="0"/>
                <w:numId w:val="50"/>
              </w:numPr>
              <w:spacing w:after="0"/>
              <w:rPr>
                <w:b/>
                <w:color w:val="000000"/>
              </w:rPr>
            </w:pPr>
            <w:r w:rsidRPr="00CD5FE2">
              <w:rPr>
                <w:color w:val="000000"/>
              </w:rPr>
              <w:t>collects, aggregates and reports on consistent and comparable national wellbeing data covering (at minimum) the in-school domains of belonging, safety, cultural safety, engagement and classroom disruption, in a way that builds on jurisdictions’ existing data collection where available</w:t>
            </w:r>
          </w:p>
          <w:p w14:paraId="147CFD0E" w14:textId="77777777" w:rsidR="00C13F18" w:rsidRPr="00CD5FE2" w:rsidRDefault="00C13F18" w:rsidP="00FA4F9F">
            <w:pPr>
              <w:numPr>
                <w:ilvl w:val="0"/>
                <w:numId w:val="50"/>
              </w:numPr>
              <w:spacing w:after="0"/>
              <w:rPr>
                <w:b/>
                <w:color w:val="000000"/>
              </w:rPr>
            </w:pPr>
            <w:r w:rsidRPr="00CD5FE2">
              <w:rPr>
                <w:color w:val="000000"/>
              </w:rPr>
              <w:t>provides a structured framework to support the efforts of schools, systems, researchers and governments to evaluate the impact of policies, inform policy design, and improve accountability and reporting at the school, system and national levels</w:t>
            </w:r>
          </w:p>
          <w:p w14:paraId="1A04C9A5" w14:textId="77777777" w:rsidR="00C13F18" w:rsidRPr="004A22C4" w:rsidRDefault="00C13F18" w:rsidP="00FA4F9F">
            <w:pPr>
              <w:numPr>
                <w:ilvl w:val="0"/>
                <w:numId w:val="50"/>
              </w:numPr>
              <w:spacing w:after="0"/>
              <w:rPr>
                <w:b/>
                <w:color w:val="000000" w:themeColor="text1"/>
              </w:rPr>
            </w:pPr>
            <w:r>
              <w:rPr>
                <w:color w:val="000000"/>
              </w:rPr>
              <w:t>e</w:t>
            </w:r>
            <w:r w:rsidRPr="00CD5FE2">
              <w:rPr>
                <w:color w:val="000000"/>
              </w:rPr>
              <w:t>nables</w:t>
            </w:r>
            <w:r w:rsidRPr="00CD5FE2" w:rsidDel="00564C58">
              <w:rPr>
                <w:color w:val="000000"/>
              </w:rPr>
              <w:t xml:space="preserve"> </w:t>
            </w:r>
            <w:r w:rsidRPr="00CD5FE2">
              <w:rPr>
                <w:color w:val="000000"/>
              </w:rPr>
              <w:t>disaggregation of data by priority equity cohort and school type, intersectional and longitudinal analyses, and linkage to other data sets relevant to student wellbeing.</w:t>
            </w:r>
            <w:r>
              <w:rPr>
                <w:color w:val="000000" w:themeColor="text1"/>
              </w:rPr>
              <w:t xml:space="preserve"> </w:t>
            </w:r>
          </w:p>
        </w:tc>
      </w:tr>
    </w:tbl>
    <w:p w14:paraId="5FB13DC1" w14:textId="77777777" w:rsidR="00C13F18" w:rsidRDefault="00C13F18" w:rsidP="00BB708D">
      <w:pPr>
        <w:pStyle w:val="Heading4"/>
      </w:pPr>
      <w:bookmarkStart w:id="113" w:name="_Toc152855339"/>
      <w:r w:rsidRPr="00B20937">
        <w:t>3.2.3 Schools play a key role in supporting student wellbeing but educators need more clearly defined boundaries and the appropriate resources and skills</w:t>
      </w:r>
      <w:bookmarkEnd w:id="113"/>
    </w:p>
    <w:p w14:paraId="2D9AF027" w14:textId="785945BC" w:rsidR="00C13F18" w:rsidRDefault="00C13F18" w:rsidP="00BF11A6">
      <w:pPr>
        <w:spacing w:after="160"/>
        <w:rPr>
          <w:rFonts w:eastAsiaTheme="minorEastAsia"/>
          <w:color w:val="000000" w:themeColor="text1"/>
        </w:rPr>
      </w:pPr>
      <w:r>
        <w:rPr>
          <w:color w:val="000000" w:themeColor="text1"/>
        </w:rPr>
        <w:t xml:space="preserve">The Panel’s view is </w:t>
      </w:r>
      <w:r w:rsidRPr="007E2F74">
        <w:rPr>
          <w:color w:val="000000" w:themeColor="text1"/>
        </w:rPr>
        <w:t>governments</w:t>
      </w:r>
      <w:r w:rsidR="00970246" w:rsidRPr="007E2F74">
        <w:rPr>
          <w:color w:val="000000" w:themeColor="text1"/>
        </w:rPr>
        <w:t>,</w:t>
      </w:r>
      <w:r w:rsidRPr="007E2F74">
        <w:rPr>
          <w:color w:val="000000" w:themeColor="text1"/>
        </w:rPr>
        <w:t xml:space="preserve"> </w:t>
      </w:r>
      <w:r w:rsidR="00BF11A6" w:rsidRPr="007E2F74">
        <w:rPr>
          <w:color w:val="000000" w:themeColor="text1"/>
        </w:rPr>
        <w:t xml:space="preserve">school </w:t>
      </w:r>
      <w:r w:rsidRPr="007E2F74">
        <w:rPr>
          <w:color w:val="000000" w:themeColor="text1"/>
        </w:rPr>
        <w:t>systems</w:t>
      </w:r>
      <w:r w:rsidR="00BF11A6" w:rsidRPr="007E2F74">
        <w:rPr>
          <w:color w:val="000000" w:themeColor="text1"/>
        </w:rPr>
        <w:t xml:space="preserve"> and approved authorities </w:t>
      </w:r>
      <w:r w:rsidRPr="007E2F74">
        <w:rPr>
          <w:color w:val="000000" w:themeColor="text1"/>
        </w:rPr>
        <w:t>have a role in ensuring that schools, school leaders and educators have the tools they need to ensure students are safe and included at school</w:t>
      </w:r>
      <w:r>
        <w:rPr>
          <w:color w:val="000000" w:themeColor="text1"/>
        </w:rPr>
        <w:t xml:space="preserve">. Students and educators should be supported by prioritising investment in evidence-based resources proven to improve wellbeing. </w:t>
      </w:r>
      <w:r w:rsidRPr="64DACAE7">
        <w:rPr>
          <w:rStyle w:val="normaltextrun"/>
          <w:rFonts w:ascii="Calibri" w:hAnsi="Calibri" w:cs="Calibri"/>
          <w:color w:val="000000" w:themeColor="text1"/>
        </w:rPr>
        <w:t xml:space="preserve">In the </w:t>
      </w:r>
      <w:r w:rsidRPr="009A08C7">
        <w:rPr>
          <w:rStyle w:val="normaltextrun"/>
          <w:rFonts w:ascii="Calibri" w:hAnsi="Calibri" w:cs="Calibri"/>
          <w:color w:val="000000" w:themeColor="text1"/>
        </w:rPr>
        <w:t>Review’s survey</w:t>
      </w:r>
      <w:r w:rsidRPr="64DACAE7">
        <w:rPr>
          <w:rStyle w:val="normaltextrun"/>
          <w:rFonts w:ascii="Calibri" w:hAnsi="Calibri" w:cs="Calibri"/>
          <w:color w:val="000000" w:themeColor="text1"/>
        </w:rPr>
        <w:t xml:space="preserve">, 84.1 per cent of educators considered student mental health and wellbeing as </w:t>
      </w:r>
      <w:r>
        <w:rPr>
          <w:rStyle w:val="normaltextrun"/>
          <w:rFonts w:ascii="Calibri" w:hAnsi="Calibri" w:cs="Calibri"/>
          <w:color w:val="000000" w:themeColor="text1"/>
        </w:rPr>
        <w:t>part of their</w:t>
      </w:r>
      <w:r w:rsidRPr="64DACAE7">
        <w:rPr>
          <w:rStyle w:val="normaltextrun"/>
          <w:rFonts w:ascii="Calibri" w:hAnsi="Calibri" w:cs="Calibri"/>
          <w:color w:val="000000" w:themeColor="text1"/>
        </w:rPr>
        <w:t xml:space="preserve"> duty of care</w:t>
      </w:r>
      <w:r>
        <w:rPr>
          <w:rStyle w:val="normaltextrun"/>
          <w:rFonts w:ascii="Calibri" w:hAnsi="Calibri" w:cs="Calibri"/>
          <w:color w:val="000000" w:themeColor="text1"/>
        </w:rPr>
        <w:t xml:space="preserve"> as an educator</w:t>
      </w:r>
      <w:r w:rsidRPr="64DACAE7">
        <w:rPr>
          <w:rStyle w:val="normaltextrun"/>
          <w:rFonts w:ascii="Calibri" w:hAnsi="Calibri" w:cs="Calibri"/>
          <w:color w:val="000000" w:themeColor="text1"/>
        </w:rPr>
        <w:t>, whil</w:t>
      </w:r>
      <w:r>
        <w:rPr>
          <w:rStyle w:val="normaltextrun"/>
          <w:rFonts w:ascii="Calibri" w:hAnsi="Calibri" w:cs="Calibri"/>
          <w:color w:val="000000" w:themeColor="text1"/>
        </w:rPr>
        <w:t>e</w:t>
      </w:r>
      <w:r w:rsidRPr="64DACAE7">
        <w:rPr>
          <w:rStyle w:val="normaltextrun"/>
          <w:rFonts w:ascii="Calibri" w:hAnsi="Calibri" w:cs="Calibri"/>
          <w:color w:val="000000" w:themeColor="text1"/>
        </w:rPr>
        <w:t xml:space="preserve"> 99.1 per cent of educators </w:t>
      </w:r>
      <w:r>
        <w:rPr>
          <w:rStyle w:val="normaltextrun"/>
          <w:rFonts w:ascii="Calibri" w:hAnsi="Calibri" w:cs="Calibri"/>
          <w:color w:val="000000" w:themeColor="text1"/>
        </w:rPr>
        <w:t>considered it important to some extent to</w:t>
      </w:r>
      <w:r w:rsidRPr="64DACAE7">
        <w:rPr>
          <w:rStyle w:val="normaltextrun"/>
          <w:rFonts w:ascii="Calibri" w:hAnsi="Calibri" w:cs="Calibri"/>
          <w:color w:val="000000" w:themeColor="text1"/>
        </w:rPr>
        <w:t xml:space="preserve"> </w:t>
      </w:r>
      <w:r>
        <w:rPr>
          <w:rStyle w:val="normaltextrun"/>
          <w:rFonts w:ascii="Calibri" w:hAnsi="Calibri" w:cs="Calibri"/>
          <w:color w:val="000000" w:themeColor="text1"/>
        </w:rPr>
        <w:t>support student mental health and wellbeing as part of their role</w:t>
      </w:r>
      <w:r w:rsidRPr="64DACAE7">
        <w:rPr>
          <w:rStyle w:val="normaltextrun"/>
          <w:rFonts w:ascii="Calibri" w:hAnsi="Calibri" w:cs="Calibri"/>
          <w:color w:val="000000" w:themeColor="text1"/>
        </w:rPr>
        <w:t>.</w:t>
      </w:r>
      <w:r>
        <w:rPr>
          <w:rStyle w:val="EndnoteReference"/>
          <w:rFonts w:ascii="Calibri" w:hAnsi="Calibri" w:cs="Calibri"/>
          <w:color w:val="000000" w:themeColor="text1"/>
        </w:rPr>
        <w:endnoteReference w:id="367"/>
      </w:r>
      <w:r w:rsidRPr="64DACAE7">
        <w:rPr>
          <w:rStyle w:val="normaltextrun"/>
          <w:rFonts w:ascii="Calibri" w:hAnsi="Calibri" w:cs="Calibri"/>
          <w:color w:val="000000" w:themeColor="text1"/>
        </w:rPr>
        <w:t xml:space="preserve"> </w:t>
      </w:r>
      <w:r w:rsidRPr="007F33C6">
        <w:t xml:space="preserve">The survey also found </w:t>
      </w:r>
      <w:r w:rsidRPr="1D8654F9">
        <w:rPr>
          <w:rFonts w:eastAsiaTheme="minorEastAsia"/>
        </w:rPr>
        <w:t>that 80.2 per cent of students indicated that support was available from their teachers, with 49.2 per cent indicating they had received wellbeing support from teachers in the previous year</w:t>
      </w:r>
      <w:r w:rsidRPr="1D8654F9">
        <w:rPr>
          <w:rFonts w:eastAsiaTheme="minorEastAsia"/>
          <w:color w:val="333333"/>
        </w:rPr>
        <w:t>.</w:t>
      </w:r>
      <w:r w:rsidRPr="1D8654F9">
        <w:rPr>
          <w:rFonts w:eastAsiaTheme="minorEastAsia"/>
          <w:color w:val="000000" w:themeColor="text1"/>
          <w:vertAlign w:val="superscript"/>
        </w:rPr>
        <w:endnoteReference w:id="368"/>
      </w:r>
    </w:p>
    <w:p w14:paraId="2BFBD63F" w14:textId="6DCAE7CA" w:rsidR="00C13F18" w:rsidRDefault="00C13F18" w:rsidP="00BB708D">
      <w:pPr>
        <w:rPr>
          <w:rStyle w:val="normaltextrun"/>
          <w:rFonts w:ascii="Calibri" w:hAnsi="Calibri" w:cs="Calibri"/>
        </w:rPr>
      </w:pPr>
      <w:r>
        <w:rPr>
          <w:rStyle w:val="normaltextrun"/>
          <w:rFonts w:ascii="Calibri" w:hAnsi="Calibri" w:cs="Calibri"/>
        </w:rPr>
        <w:t xml:space="preserve">In response to the question posed by the Panel of what good mental health and wellbeing looks like in schools, a common theme was the </w:t>
      </w:r>
      <w:r w:rsidRPr="007E2F74">
        <w:rPr>
          <w:rStyle w:val="normaltextrun"/>
          <w:rFonts w:ascii="Calibri" w:hAnsi="Calibri" w:cs="Calibri"/>
        </w:rPr>
        <w:t>preventative role of schools and providing students with skills related to learning outcomes such as perseverance through difficult tasks, social resilience, and learning to work well with others.</w:t>
      </w:r>
      <w:r>
        <w:rPr>
          <w:rStyle w:val="normaltextrun"/>
          <w:rFonts w:ascii="Calibri" w:hAnsi="Calibri" w:cs="Calibri"/>
        </w:rPr>
        <w:t xml:space="preserve"> Headspace’s submission noted that mental health and wellbeing literacy for students and their families during the school years </w:t>
      </w:r>
      <w:r w:rsidRPr="007E2F74">
        <w:t>provides tools and strategies that young people can later draw upon</w:t>
      </w:r>
      <w:r>
        <w:t xml:space="preserve"> when they experience challenging life events and transitions</w:t>
      </w:r>
      <w:r>
        <w:rPr>
          <w:rStyle w:val="normaltextrun"/>
          <w:rFonts w:ascii="Calibri" w:hAnsi="Calibri" w:cs="Calibri"/>
        </w:rPr>
        <w:t>. Orygen’s submission also viewed t</w:t>
      </w:r>
      <w:r w:rsidRPr="00705180">
        <w:rPr>
          <w:rStyle w:val="normaltextrun"/>
          <w:rFonts w:ascii="Calibri" w:hAnsi="Calibri" w:cs="Calibri"/>
        </w:rPr>
        <w:t>he development of social and emotional resilience as an essential element of student education</w:t>
      </w:r>
      <w:r>
        <w:rPr>
          <w:rStyle w:val="normaltextrun"/>
          <w:rFonts w:ascii="Calibri" w:hAnsi="Calibri" w:cs="Calibri"/>
        </w:rPr>
        <w:t xml:space="preserve"> and preparation for adulthood. Others saw the role of schools as </w:t>
      </w:r>
      <w:r>
        <w:rPr>
          <w:rStyle w:val="normaltextrun"/>
          <w:rFonts w:ascii="Calibri" w:hAnsi="Calibri" w:cs="Calibri"/>
        </w:rPr>
        <w:lastRenderedPageBreak/>
        <w:t xml:space="preserve">creating a culture in which </w:t>
      </w:r>
      <w:r w:rsidRPr="001C5295">
        <w:rPr>
          <w:rStyle w:val="normaltextrun"/>
          <w:rFonts w:ascii="Calibri" w:hAnsi="Calibri" w:cs="Calibri"/>
        </w:rPr>
        <w:t xml:space="preserve">students feel confident </w:t>
      </w:r>
      <w:r>
        <w:rPr>
          <w:rStyle w:val="normaltextrun"/>
          <w:rFonts w:ascii="Calibri" w:hAnsi="Calibri" w:cs="Calibri"/>
        </w:rPr>
        <w:t>in seeking</w:t>
      </w:r>
      <w:r w:rsidRPr="001C5295">
        <w:rPr>
          <w:rStyle w:val="normaltextrun"/>
          <w:rFonts w:ascii="Calibri" w:hAnsi="Calibri" w:cs="Calibri"/>
        </w:rPr>
        <w:t xml:space="preserve"> support from school staff, teachers </w:t>
      </w:r>
      <w:r>
        <w:rPr>
          <w:rStyle w:val="normaltextrun"/>
          <w:rFonts w:ascii="Calibri" w:hAnsi="Calibri" w:cs="Calibri"/>
        </w:rPr>
        <w:t xml:space="preserve">are empowered and </w:t>
      </w:r>
      <w:r w:rsidRPr="001C5295">
        <w:rPr>
          <w:rStyle w:val="normaltextrun"/>
          <w:rFonts w:ascii="Calibri" w:hAnsi="Calibri" w:cs="Calibri"/>
        </w:rPr>
        <w:t xml:space="preserve">equipped to guide students, and school staff </w:t>
      </w:r>
      <w:r>
        <w:rPr>
          <w:rStyle w:val="normaltextrun"/>
          <w:rFonts w:ascii="Calibri" w:hAnsi="Calibri" w:cs="Calibri"/>
        </w:rPr>
        <w:t>are able to</w:t>
      </w:r>
      <w:r w:rsidRPr="001C5295">
        <w:rPr>
          <w:rStyle w:val="normaltextrun"/>
          <w:rFonts w:ascii="Calibri" w:hAnsi="Calibri" w:cs="Calibri"/>
        </w:rPr>
        <w:t xml:space="preserve"> refer students to </w:t>
      </w:r>
      <w:r>
        <w:rPr>
          <w:rStyle w:val="normaltextrun"/>
          <w:rFonts w:ascii="Calibri" w:hAnsi="Calibri" w:cs="Calibri"/>
        </w:rPr>
        <w:t xml:space="preserve">appropriate </w:t>
      </w:r>
      <w:r w:rsidRPr="001C5295">
        <w:rPr>
          <w:rStyle w:val="normaltextrun"/>
          <w:rFonts w:ascii="Calibri" w:hAnsi="Calibri" w:cs="Calibri"/>
        </w:rPr>
        <w:t>professional support services (</w:t>
      </w:r>
      <w:r>
        <w:rPr>
          <w:rStyle w:val="normaltextrun"/>
          <w:rFonts w:ascii="Calibri" w:hAnsi="Calibri" w:cs="Calibri"/>
        </w:rPr>
        <w:t>whether on or off site</w:t>
      </w:r>
      <w:r w:rsidRPr="001C5295">
        <w:rPr>
          <w:rStyle w:val="normaltextrun"/>
          <w:rFonts w:ascii="Calibri" w:hAnsi="Calibri" w:cs="Calibri"/>
        </w:rPr>
        <w:t>).</w:t>
      </w:r>
    </w:p>
    <w:p w14:paraId="7756ECB3" w14:textId="752C9A1C" w:rsidR="00C13F18" w:rsidRDefault="00C13F18" w:rsidP="00BB708D">
      <w:r>
        <w:t xml:space="preserve">Multiple submissions also reiterated that the mental health and wellbeing space is crowded and difficult to navigate. The </w:t>
      </w:r>
      <w:r w:rsidRPr="00A30845">
        <w:t>call was not for more to be done, but for streamlining, guidance and information on the most effective use of what is already available.</w:t>
      </w:r>
      <w:r>
        <w:t xml:space="preserve"> </w:t>
      </w:r>
      <w:r>
        <w:rPr>
          <w:rStyle w:val="normaltextrun"/>
          <w:rFonts w:ascii="Calibri" w:hAnsi="Calibri" w:cs="Calibri"/>
        </w:rPr>
        <w:t xml:space="preserve">The Panel consistently heard that schools and educators need assistance to select </w:t>
      </w:r>
      <w:r w:rsidRPr="009D23DD">
        <w:rPr>
          <w:rStyle w:val="normaltextrun"/>
          <w:rFonts w:ascii="Calibri" w:hAnsi="Calibri" w:cs="Calibri"/>
        </w:rPr>
        <w:t>evidence</w:t>
      </w:r>
      <w:r>
        <w:rPr>
          <w:rStyle w:val="normaltextrun"/>
          <w:rFonts w:ascii="Calibri" w:hAnsi="Calibri" w:cs="Calibri"/>
        </w:rPr>
        <w:t>-</w:t>
      </w:r>
      <w:r w:rsidRPr="009D23DD">
        <w:rPr>
          <w:rStyle w:val="normaltextrun"/>
          <w:rFonts w:ascii="Calibri" w:hAnsi="Calibri" w:cs="Calibri"/>
        </w:rPr>
        <w:t>based</w:t>
      </w:r>
      <w:r>
        <w:rPr>
          <w:rStyle w:val="normaltextrun"/>
          <w:rFonts w:ascii="Calibri" w:hAnsi="Calibri" w:cs="Calibri"/>
        </w:rPr>
        <w:t xml:space="preserve"> and </w:t>
      </w:r>
      <w:r w:rsidRPr="009D23DD">
        <w:rPr>
          <w:rStyle w:val="normaltextrun"/>
          <w:rFonts w:ascii="Calibri" w:hAnsi="Calibri" w:cs="Calibri"/>
        </w:rPr>
        <w:t>effective</w:t>
      </w:r>
      <w:r>
        <w:rPr>
          <w:rStyle w:val="normaltextrun"/>
          <w:rFonts w:ascii="Calibri" w:hAnsi="Calibri" w:cs="Calibri"/>
        </w:rPr>
        <w:t xml:space="preserve"> programs, resources and</w:t>
      </w:r>
      <w:r w:rsidRPr="009D23DD">
        <w:rPr>
          <w:rStyle w:val="normaltextrun"/>
          <w:rFonts w:ascii="Calibri" w:hAnsi="Calibri" w:cs="Calibri"/>
        </w:rPr>
        <w:t xml:space="preserve"> interventions</w:t>
      </w:r>
      <w:r>
        <w:rPr>
          <w:rStyle w:val="normaltextrun"/>
          <w:rFonts w:ascii="Calibri" w:hAnsi="Calibri" w:cs="Calibri"/>
        </w:rPr>
        <w:t xml:space="preserve">, including guidance on </w:t>
      </w:r>
      <w:r w:rsidRPr="00DC4D4D">
        <w:rPr>
          <w:rStyle w:val="normaltextrun"/>
          <w:rFonts w:ascii="Calibri" w:hAnsi="Calibri" w:cs="Calibri"/>
        </w:rPr>
        <w:t>best</w:t>
      </w:r>
      <w:r>
        <w:rPr>
          <w:rStyle w:val="normaltextrun"/>
          <w:rFonts w:ascii="Calibri" w:hAnsi="Calibri" w:cs="Calibri"/>
        </w:rPr>
        <w:t>-</w:t>
      </w:r>
      <w:r w:rsidRPr="00DC4D4D">
        <w:rPr>
          <w:rStyle w:val="normaltextrun"/>
          <w:rFonts w:ascii="Calibri" w:hAnsi="Calibri" w:cs="Calibri"/>
        </w:rPr>
        <w:t>practice</w:t>
      </w:r>
      <w:r>
        <w:rPr>
          <w:rStyle w:val="normaltextrun"/>
          <w:rFonts w:ascii="Calibri" w:hAnsi="Calibri" w:cs="Calibri"/>
        </w:rPr>
        <w:t xml:space="preserve"> implementation and evaluating outcomes.</w:t>
      </w:r>
      <w:r>
        <w:rPr>
          <w:rStyle w:val="EndnoteReference"/>
        </w:rPr>
        <w:endnoteReference w:id="369"/>
      </w:r>
      <w:r>
        <w:rPr>
          <w:rStyle w:val="normaltextrun"/>
          <w:rFonts w:ascii="Calibri" w:hAnsi="Calibri" w:cs="Calibri"/>
        </w:rPr>
        <w:t xml:space="preserve"> </w:t>
      </w:r>
      <w:r w:rsidRPr="74A3C2DA">
        <w:rPr>
          <w:rStyle w:val="normaltextrun"/>
        </w:rPr>
        <w:t>The impact o</w:t>
      </w:r>
      <w:r w:rsidRPr="1D8654F9">
        <w:rPr>
          <w:rStyle w:val="normaltextrun"/>
        </w:rPr>
        <w:t xml:space="preserve">f </w:t>
      </w:r>
      <w:r w:rsidR="005D4444" w:rsidRPr="1D8654F9">
        <w:rPr>
          <w:rStyle w:val="normaltextrun"/>
        </w:rPr>
        <w:t>high-quality</w:t>
      </w:r>
      <w:r w:rsidRPr="1D8654F9">
        <w:rPr>
          <w:rStyle w:val="normaltextrun"/>
        </w:rPr>
        <w:t xml:space="preserve"> interventions on long term wellbeing outcomes </w:t>
      </w:r>
      <w:r w:rsidRPr="74A3C2DA">
        <w:t>was evident from a school visit</w:t>
      </w:r>
      <w:r>
        <w:t xml:space="preserve"> in South Australia</w:t>
      </w:r>
      <w:r w:rsidRPr="74A3C2DA">
        <w:t xml:space="preserve"> (</w:t>
      </w:r>
      <w:r>
        <w:t xml:space="preserve">see </w:t>
      </w:r>
      <w:r w:rsidRPr="74A3C2DA">
        <w:t>Case Study 1</w:t>
      </w:r>
      <w:r>
        <w:t>6</w:t>
      </w:r>
      <w:r w:rsidRPr="74A3C2DA">
        <w:t>).</w:t>
      </w:r>
    </w:p>
    <w:tbl>
      <w:tblPr>
        <w:tblStyle w:val="GridTable4-Accent4"/>
        <w:tblW w:w="5000" w:type="pct"/>
        <w:tblLook w:val="0400" w:firstRow="0" w:lastRow="0" w:firstColumn="0" w:lastColumn="0" w:noHBand="0" w:noVBand="1"/>
      </w:tblPr>
      <w:tblGrid>
        <w:gridCol w:w="8996"/>
      </w:tblGrid>
      <w:tr w:rsidR="00C13F18" w:rsidRPr="004A4FDE" w14:paraId="2716A407" w14:textId="77777777" w:rsidTr="00485F51">
        <w:trPr>
          <w:cnfStyle w:val="000000100000" w:firstRow="0" w:lastRow="0" w:firstColumn="0" w:lastColumn="0" w:oddVBand="0" w:evenVBand="0" w:oddHBand="1" w:evenHBand="0" w:firstRowFirstColumn="0" w:firstRowLastColumn="0" w:lastRowFirstColumn="0" w:lastRowLastColumn="0"/>
          <w:trHeight w:val="5943"/>
        </w:trPr>
        <w:tc>
          <w:tcPr>
            <w:tcW w:w="0" w:type="pct"/>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5CC3899C" w14:textId="0F3EFF70" w:rsidR="00C13F18" w:rsidRPr="00843B53" w:rsidRDefault="00C13F18">
            <w:pPr>
              <w:pStyle w:val="paragraph"/>
              <w:spacing w:after="0"/>
              <w:jc w:val="center"/>
              <w:textAlignment w:val="baseline"/>
              <w:rPr>
                <w:rStyle w:val="normaltextrun"/>
                <w:rFonts w:ascii="Calibri" w:hAnsi="Calibri" w:cs="Calibri"/>
                <w:b/>
                <w:bCs/>
                <w:sz w:val="22"/>
                <w:szCs w:val="22"/>
                <w:u w:val="single"/>
              </w:rPr>
            </w:pPr>
            <w:r w:rsidRPr="00843B53">
              <w:rPr>
                <w:rFonts w:ascii="Calibri" w:hAnsi="Calibri" w:cs="Calibri"/>
                <w:b/>
                <w:bCs/>
                <w:sz w:val="22"/>
                <w:szCs w:val="22"/>
                <w:u w:val="single"/>
              </w:rPr>
              <w:t>Case Study 16: Wellbeing Supports and School Leaders</w:t>
            </w:r>
            <w:r w:rsidRPr="00843B53">
              <w:rPr>
                <w:rFonts w:asciiTheme="minorHAnsi" w:hAnsiTheme="minorHAnsi" w:cstheme="minorHAnsi"/>
                <w:b/>
                <w:bCs/>
                <w:sz w:val="22"/>
                <w:szCs w:val="22"/>
                <w:u w:val="single"/>
              </w:rPr>
              <w:t>hip</w:t>
            </w:r>
          </w:p>
          <w:p w14:paraId="61EC6FBA" w14:textId="4C8BDCC9" w:rsidR="00C13F18" w:rsidRPr="00D275ED" w:rsidRDefault="00C13F18">
            <w:pPr>
              <w:pStyle w:val="paragraph"/>
              <w:spacing w:before="0" w:beforeAutospacing="0" w:after="0" w:afterAutospacing="0"/>
              <w:textAlignment w:val="baseline"/>
              <w:rPr>
                <w:rStyle w:val="normaltextrun"/>
                <w:rFonts w:ascii="Calibri" w:hAnsi="Calibri" w:cs="Calibri"/>
                <w:sz w:val="22"/>
                <w:szCs w:val="22"/>
              </w:rPr>
            </w:pPr>
            <w:r>
              <w:rPr>
                <w:rStyle w:val="normaltextrun"/>
                <w:rFonts w:ascii="Calibri" w:hAnsi="Calibri" w:cs="Calibri"/>
                <w:sz w:val="22"/>
                <w:szCs w:val="22"/>
              </w:rPr>
              <w:t>The Panel visited a</w:t>
            </w:r>
            <w:r w:rsidRPr="004A4FDE">
              <w:rPr>
                <w:rStyle w:val="normaltextrun"/>
                <w:rFonts w:ascii="Calibri" w:hAnsi="Calibri" w:cs="Calibri"/>
                <w:sz w:val="22"/>
                <w:szCs w:val="22"/>
              </w:rPr>
              <w:t xml:space="preserve"> metropolitan </w:t>
            </w:r>
            <w:r>
              <w:rPr>
                <w:rStyle w:val="normaltextrun"/>
                <w:rFonts w:ascii="Calibri" w:hAnsi="Calibri" w:cs="Calibri"/>
                <w:sz w:val="22"/>
                <w:szCs w:val="22"/>
              </w:rPr>
              <w:t>g</w:t>
            </w:r>
            <w:r w:rsidRPr="004A4FDE">
              <w:rPr>
                <w:rStyle w:val="normaltextrun"/>
                <w:rFonts w:ascii="Calibri" w:hAnsi="Calibri" w:cs="Calibri"/>
                <w:sz w:val="22"/>
                <w:szCs w:val="22"/>
              </w:rPr>
              <w:t xml:space="preserve">overnment </w:t>
            </w:r>
            <w:r>
              <w:rPr>
                <w:rStyle w:val="normaltextrun"/>
                <w:rFonts w:ascii="Calibri" w:hAnsi="Calibri" w:cs="Calibri"/>
                <w:sz w:val="22"/>
                <w:szCs w:val="22"/>
              </w:rPr>
              <w:t xml:space="preserve">primary </w:t>
            </w:r>
            <w:r w:rsidRPr="004A4FDE">
              <w:rPr>
                <w:rStyle w:val="normaltextrun"/>
                <w:rFonts w:ascii="Calibri" w:hAnsi="Calibri" w:cs="Calibri"/>
                <w:sz w:val="22"/>
                <w:szCs w:val="22"/>
              </w:rPr>
              <w:t>school</w:t>
            </w:r>
            <w:r w:rsidRPr="007D4CD3">
              <w:rPr>
                <w:rStyle w:val="normaltextrun"/>
                <w:rFonts w:ascii="Calibri" w:hAnsi="Calibri" w:cs="Calibri"/>
                <w:color w:val="000000" w:themeColor="text1"/>
                <w:sz w:val="22"/>
                <w:szCs w:val="22"/>
              </w:rPr>
              <w:t xml:space="preserve"> located</w:t>
            </w:r>
            <w:r w:rsidRPr="008B0CD4">
              <w:rPr>
                <w:rStyle w:val="normaltextrun"/>
                <w:rFonts w:ascii="Calibri" w:hAnsi="Calibri" w:cs="Calibri"/>
                <w:color w:val="000000" w:themeColor="text1"/>
              </w:rPr>
              <w:t xml:space="preserve"> </w:t>
            </w:r>
            <w:r w:rsidRPr="00AE74E9">
              <w:rPr>
                <w:rStyle w:val="normaltextrun"/>
                <w:rFonts w:ascii="Calibri" w:hAnsi="Calibri" w:cs="Calibri"/>
                <w:color w:val="000000" w:themeColor="text1"/>
              </w:rPr>
              <w:t>in</w:t>
            </w:r>
            <w:r w:rsidRPr="008B0CD4">
              <w:rPr>
                <w:rStyle w:val="normaltextrun"/>
                <w:rFonts w:ascii="Calibri" w:hAnsi="Calibri" w:cs="Calibri"/>
                <w:color w:val="000000" w:themeColor="text1"/>
              </w:rPr>
              <w:t xml:space="preserve"> </w:t>
            </w:r>
            <w:r w:rsidRPr="004A4FDE">
              <w:rPr>
                <w:rStyle w:val="normaltextrun"/>
                <w:rFonts w:ascii="Calibri" w:hAnsi="Calibri" w:cs="Calibri"/>
                <w:sz w:val="22"/>
                <w:szCs w:val="22"/>
              </w:rPr>
              <w:t xml:space="preserve">an area </w:t>
            </w:r>
            <w:r>
              <w:rPr>
                <w:rStyle w:val="normaltextrun"/>
                <w:rFonts w:ascii="Calibri" w:hAnsi="Calibri" w:cs="Calibri"/>
                <w:sz w:val="22"/>
                <w:szCs w:val="22"/>
              </w:rPr>
              <w:t>of</w:t>
            </w:r>
            <w:r w:rsidRPr="004A4FDE">
              <w:rPr>
                <w:rStyle w:val="normaltextrun"/>
                <w:rFonts w:ascii="Calibri" w:hAnsi="Calibri" w:cs="Calibri"/>
                <w:sz w:val="22"/>
                <w:szCs w:val="22"/>
              </w:rPr>
              <w:t xml:space="preserve"> socio-economic </w:t>
            </w:r>
            <w:r>
              <w:rPr>
                <w:rStyle w:val="normaltextrun"/>
                <w:rFonts w:ascii="Calibri" w:hAnsi="Calibri" w:cs="Calibri"/>
                <w:sz w:val="22"/>
                <w:szCs w:val="22"/>
              </w:rPr>
              <w:t>dis</w:t>
            </w:r>
            <w:r w:rsidRPr="004A4FDE">
              <w:rPr>
                <w:rStyle w:val="normaltextrun"/>
                <w:rFonts w:ascii="Calibri" w:hAnsi="Calibri" w:cs="Calibri"/>
                <w:sz w:val="22"/>
                <w:szCs w:val="22"/>
              </w:rPr>
              <w:t>advantage</w:t>
            </w:r>
            <w:r>
              <w:rPr>
                <w:rStyle w:val="normaltextrun"/>
                <w:rFonts w:ascii="Calibri" w:hAnsi="Calibri" w:cs="Calibri"/>
                <w:sz w:val="22"/>
                <w:szCs w:val="22"/>
              </w:rPr>
              <w:t xml:space="preserve"> (</w:t>
            </w:r>
            <w:r w:rsidRPr="004A4FDE">
              <w:rPr>
                <w:rStyle w:val="normaltextrun"/>
                <w:rFonts w:ascii="Calibri" w:hAnsi="Calibri" w:cs="Calibri"/>
                <w:sz w:val="22"/>
                <w:szCs w:val="22"/>
              </w:rPr>
              <w:t>including emergency accommodation for families</w:t>
            </w:r>
            <w:r w:rsidRPr="00B8781B">
              <w:rPr>
                <w:rStyle w:val="normaltextrun"/>
                <w:rFonts w:ascii="Calibri" w:hAnsi="Calibri" w:cs="Calibri"/>
                <w:sz w:val="22"/>
                <w:szCs w:val="22"/>
              </w:rPr>
              <w:t>)</w:t>
            </w:r>
            <w:r>
              <w:rPr>
                <w:rStyle w:val="normaltextrun"/>
                <w:rFonts w:ascii="Calibri" w:hAnsi="Calibri" w:cs="Calibri"/>
                <w:sz w:val="22"/>
                <w:szCs w:val="22"/>
              </w:rPr>
              <w:t xml:space="preserve"> and with a high proportion of </w:t>
            </w:r>
            <w:r w:rsidRPr="004A4FDE">
              <w:rPr>
                <w:rStyle w:val="normaltextrun"/>
                <w:rFonts w:ascii="Calibri" w:hAnsi="Calibri" w:cs="Calibri"/>
                <w:sz w:val="22"/>
                <w:szCs w:val="22"/>
              </w:rPr>
              <w:t>student</w:t>
            </w:r>
            <w:r>
              <w:rPr>
                <w:rStyle w:val="normaltextrun"/>
                <w:rFonts w:ascii="Calibri" w:hAnsi="Calibri" w:cs="Calibri"/>
                <w:sz w:val="22"/>
                <w:szCs w:val="22"/>
              </w:rPr>
              <w:t>s</w:t>
            </w:r>
            <w:r w:rsidRPr="004A4FDE">
              <w:rPr>
                <w:rStyle w:val="normaltextrun"/>
                <w:rFonts w:ascii="Calibri" w:hAnsi="Calibri" w:cs="Calibri"/>
                <w:sz w:val="22"/>
                <w:szCs w:val="22"/>
              </w:rPr>
              <w:t xml:space="preserve"> </w:t>
            </w:r>
            <w:r>
              <w:rPr>
                <w:rStyle w:val="normaltextrun"/>
                <w:rFonts w:ascii="Calibri" w:hAnsi="Calibri" w:cs="Calibri"/>
                <w:sz w:val="22"/>
                <w:szCs w:val="22"/>
              </w:rPr>
              <w:t>experiencing emotiona</w:t>
            </w:r>
            <w:r w:rsidRPr="00D275ED">
              <w:rPr>
                <w:rStyle w:val="normaltextrun"/>
                <w:rFonts w:ascii="Calibri" w:hAnsi="Calibri" w:cs="Calibri"/>
                <w:sz w:val="22"/>
                <w:szCs w:val="22"/>
              </w:rPr>
              <w:t>l</w:t>
            </w:r>
            <w:r>
              <w:rPr>
                <w:rStyle w:val="normaltextrun"/>
                <w:rFonts w:ascii="Calibri" w:hAnsi="Calibri" w:cs="Calibri"/>
                <w:sz w:val="22"/>
                <w:szCs w:val="22"/>
              </w:rPr>
              <w:t xml:space="preserve">, social and behavioural difficulties and at risk of disengagement. </w:t>
            </w:r>
          </w:p>
          <w:p w14:paraId="41828B66" w14:textId="77777777" w:rsidR="00C13F18" w:rsidRPr="007E3634" w:rsidRDefault="00C13F18">
            <w:pPr>
              <w:pStyle w:val="paragraph"/>
              <w:spacing w:before="0" w:beforeAutospacing="0" w:after="0" w:afterAutospacing="0"/>
              <w:textAlignment w:val="baseline"/>
              <w:rPr>
                <w:rStyle w:val="normaltextrun"/>
                <w:rFonts w:ascii="Calibri" w:hAnsi="Calibri" w:cs="Calibri"/>
                <w:b/>
                <w:sz w:val="22"/>
                <w:szCs w:val="22"/>
              </w:rPr>
            </w:pPr>
          </w:p>
          <w:p w14:paraId="7DDEA96B" w14:textId="0806C9A2" w:rsidR="00C13F18" w:rsidRPr="00F13E7C" w:rsidRDefault="00C13F18" w:rsidP="00D275ED">
            <w:pPr>
              <w:rPr>
                <w:rStyle w:val="normaltextrun"/>
                <w:rFonts w:ascii="Calibri" w:hAnsi="Calibri" w:cs="Calibri"/>
                <w:color w:val="000000" w:themeColor="text1"/>
              </w:rPr>
            </w:pPr>
            <w:r w:rsidRPr="004A4FDE">
              <w:rPr>
                <w:rStyle w:val="normaltextrun"/>
                <w:rFonts w:ascii="Calibri" w:hAnsi="Calibri" w:cs="Calibri"/>
              </w:rPr>
              <w:t>The school</w:t>
            </w:r>
            <w:r>
              <w:rPr>
                <w:rStyle w:val="normaltextrun"/>
                <w:rFonts w:ascii="Calibri" w:hAnsi="Calibri" w:cs="Calibri"/>
              </w:rPr>
              <w:t xml:space="preserve">’s </w:t>
            </w:r>
            <w:r w:rsidRPr="00B8781B">
              <w:rPr>
                <w:rStyle w:val="normaltextrun"/>
                <w:rFonts w:ascii="Calibri" w:hAnsi="Calibri" w:cs="Calibri"/>
              </w:rPr>
              <w:t>princip</w:t>
            </w:r>
            <w:r>
              <w:rPr>
                <w:rStyle w:val="normaltextrun"/>
                <w:rFonts w:ascii="Calibri" w:hAnsi="Calibri" w:cs="Calibri"/>
              </w:rPr>
              <w:t>a</w:t>
            </w:r>
            <w:r w:rsidRPr="00D275ED">
              <w:rPr>
                <w:rStyle w:val="normaltextrun"/>
                <w:rFonts w:ascii="Calibri" w:hAnsi="Calibri" w:cs="Calibri"/>
              </w:rPr>
              <w:t>l</w:t>
            </w:r>
            <w:r>
              <w:rPr>
                <w:rStyle w:val="normaltextrun"/>
                <w:rFonts w:ascii="Calibri" w:hAnsi="Calibri" w:cs="Calibri"/>
              </w:rPr>
              <w:t xml:space="preserve"> told the Panel that</w:t>
            </w:r>
            <w:r w:rsidRPr="004A4FDE">
              <w:rPr>
                <w:rStyle w:val="normaltextrun"/>
                <w:rFonts w:ascii="Calibri" w:hAnsi="Calibri" w:cs="Calibri"/>
              </w:rPr>
              <w:t xml:space="preserve"> </w:t>
            </w:r>
            <w:r>
              <w:rPr>
                <w:rStyle w:val="normaltextrun"/>
                <w:rFonts w:ascii="Calibri" w:hAnsi="Calibri" w:cs="Calibri"/>
              </w:rPr>
              <w:t>the school had been doing its</w:t>
            </w:r>
            <w:r w:rsidRPr="004A4FDE">
              <w:rPr>
                <w:rStyle w:val="normaltextrun"/>
                <w:rFonts w:ascii="Calibri" w:hAnsi="Calibri" w:cs="Calibri"/>
              </w:rPr>
              <w:t xml:space="preserve"> best to address the various needs of students, </w:t>
            </w:r>
            <w:r w:rsidR="00800860">
              <w:rPr>
                <w:rStyle w:val="normaltextrun"/>
                <w:rFonts w:ascii="Calibri" w:hAnsi="Calibri" w:cs="Calibri"/>
              </w:rPr>
              <w:t>f</w:t>
            </w:r>
            <w:r w:rsidR="009F7235">
              <w:rPr>
                <w:rStyle w:val="normaltextrun"/>
                <w:rFonts w:ascii="Calibri" w:hAnsi="Calibri" w:cs="Calibri"/>
              </w:rPr>
              <w:t xml:space="preserve">or example, running a breakfast program to encourage students to attend school </w:t>
            </w:r>
            <w:r w:rsidR="003558BD">
              <w:rPr>
                <w:rStyle w:val="normaltextrun"/>
                <w:rFonts w:ascii="Calibri" w:hAnsi="Calibri" w:cs="Calibri"/>
              </w:rPr>
              <w:t>as</w:t>
            </w:r>
            <w:r w:rsidR="009F7235">
              <w:rPr>
                <w:rStyle w:val="normaltextrun"/>
                <w:rFonts w:ascii="Calibri" w:hAnsi="Calibri" w:cs="Calibri"/>
              </w:rPr>
              <w:t xml:space="preserve"> </w:t>
            </w:r>
            <w:r>
              <w:rPr>
                <w:rStyle w:val="normaltextrun"/>
                <w:rFonts w:ascii="Calibri" w:hAnsi="Calibri" w:cs="Calibri"/>
              </w:rPr>
              <w:t>well as</w:t>
            </w:r>
            <w:r w:rsidRPr="004A4FDE">
              <w:rPr>
                <w:rStyle w:val="normaltextrun"/>
                <w:rFonts w:ascii="Calibri" w:hAnsi="Calibri" w:cs="Calibri"/>
              </w:rPr>
              <w:t xml:space="preserve"> </w:t>
            </w:r>
            <w:r>
              <w:rPr>
                <w:rStyle w:val="normaltextrun"/>
                <w:rFonts w:ascii="Calibri" w:hAnsi="Calibri" w:cs="Calibri"/>
              </w:rPr>
              <w:t>engage in</w:t>
            </w:r>
            <w:r w:rsidRPr="004A4FDE">
              <w:rPr>
                <w:rStyle w:val="normaltextrun"/>
                <w:rFonts w:ascii="Calibri" w:hAnsi="Calibri" w:cs="Calibri"/>
              </w:rPr>
              <w:t xml:space="preserve"> learn</w:t>
            </w:r>
            <w:r>
              <w:rPr>
                <w:rStyle w:val="normaltextrun"/>
                <w:rFonts w:ascii="Calibri" w:hAnsi="Calibri" w:cs="Calibri"/>
              </w:rPr>
              <w:t>ing</w:t>
            </w:r>
            <w:r w:rsidRPr="004A4FDE">
              <w:rPr>
                <w:rStyle w:val="normaltextrun"/>
                <w:rFonts w:ascii="Calibri" w:hAnsi="Calibri" w:cs="Calibri"/>
              </w:rPr>
              <w:t xml:space="preserve">. </w:t>
            </w:r>
            <w:r w:rsidR="00037EE5">
              <w:rPr>
                <w:rStyle w:val="normaltextrun"/>
                <w:rFonts w:ascii="Calibri" w:hAnsi="Calibri" w:cs="Calibri"/>
              </w:rPr>
              <w:t>T</w:t>
            </w:r>
            <w:r w:rsidRPr="004A4FDE">
              <w:rPr>
                <w:rStyle w:val="normaltextrun"/>
                <w:rFonts w:ascii="Calibri" w:hAnsi="Calibri" w:cs="Calibri"/>
              </w:rPr>
              <w:t xml:space="preserve">he </w:t>
            </w:r>
            <w:r w:rsidRPr="003819A0">
              <w:rPr>
                <w:rStyle w:val="normaltextrun"/>
                <w:rFonts w:ascii="Calibri" w:hAnsi="Calibri" w:cs="Calibri"/>
              </w:rPr>
              <w:t>school</w:t>
            </w:r>
            <w:r w:rsidR="00037EE5" w:rsidRPr="003819A0">
              <w:rPr>
                <w:rStyle w:val="normaltextrun"/>
                <w:rFonts w:ascii="Calibri" w:hAnsi="Calibri" w:cs="Calibri"/>
              </w:rPr>
              <w:t xml:space="preserve"> also</w:t>
            </w:r>
            <w:r w:rsidRPr="003819A0">
              <w:rPr>
                <w:rStyle w:val="normaltextrun"/>
                <w:rFonts w:ascii="Calibri" w:hAnsi="Calibri" w:cs="Calibri"/>
              </w:rPr>
              <w:t xml:space="preserve"> </w:t>
            </w:r>
            <w:r w:rsidR="009F6ED9" w:rsidRPr="009B469A">
              <w:rPr>
                <w:rStyle w:val="normaltextrun"/>
                <w:rFonts w:ascii="Calibri" w:hAnsi="Calibri" w:cs="Calibri"/>
              </w:rPr>
              <w:t xml:space="preserve">applied </w:t>
            </w:r>
            <w:r w:rsidR="00515612" w:rsidRPr="009B469A">
              <w:rPr>
                <w:rStyle w:val="normaltextrun"/>
                <w:rFonts w:ascii="Calibri" w:hAnsi="Calibri" w:cs="Calibri"/>
              </w:rPr>
              <w:t>a</w:t>
            </w:r>
            <w:r w:rsidRPr="00F00085">
              <w:t xml:space="preserve"> </w:t>
            </w:r>
            <w:r w:rsidRPr="003819A0">
              <w:t>mo</w:t>
            </w:r>
            <w:r w:rsidRPr="00712770">
              <w:t>del</w:t>
            </w:r>
            <w:r w:rsidR="003819A0">
              <w:t xml:space="preserve"> that</w:t>
            </w:r>
            <w:r w:rsidRPr="00D275ED">
              <w:t xml:space="preserve"> aim</w:t>
            </w:r>
            <w:r w:rsidR="00684C43">
              <w:t>ed</w:t>
            </w:r>
            <w:r w:rsidRPr="00D275ED">
              <w:t xml:space="preserve"> to support children to reach age-appropriate wellbeing and academic development milestones using a prescribed framework to identify and understand the strengths and development needs of each child, then provide targeted teaching to accelerate learning and remove ‘gaps’. For children with complex barriers to learning, the model includes more intensive, smaller group work for approximately 50 per cent of the child’s time (called a nurture group). The model can be </w:t>
            </w:r>
            <w:r w:rsidRPr="00F13E7C">
              <w:rPr>
                <w:color w:val="000000" w:themeColor="text1"/>
              </w:rPr>
              <w:t xml:space="preserve">customised and implemented to reflect a school’s local context. </w:t>
            </w:r>
          </w:p>
          <w:p w14:paraId="62167929" w14:textId="38E6D67D" w:rsidR="00C13F18" w:rsidRPr="00F13E7C" w:rsidRDefault="00C13F18">
            <w:pPr>
              <w:pStyle w:val="paragraph"/>
              <w:spacing w:before="0" w:beforeAutospacing="0" w:after="0" w:afterAutospacing="0"/>
              <w:textAlignment w:val="baseline"/>
              <w:rPr>
                <w:rStyle w:val="normaltextrun"/>
                <w:rFonts w:ascii="Calibri" w:hAnsi="Calibri" w:cs="Calibri"/>
                <w:color w:val="000000" w:themeColor="text1"/>
                <w:sz w:val="22"/>
                <w:szCs w:val="22"/>
              </w:rPr>
            </w:pPr>
            <w:r w:rsidRPr="00F13E7C">
              <w:rPr>
                <w:rStyle w:val="normaltextrun"/>
                <w:rFonts w:ascii="Calibri" w:hAnsi="Calibri" w:cs="Calibri"/>
                <w:color w:val="000000" w:themeColor="text1"/>
                <w:sz w:val="22"/>
                <w:szCs w:val="22"/>
              </w:rPr>
              <w:t xml:space="preserve">The school’s principal spoke highly of the positive impact of their participation in the project. Prior to the </w:t>
            </w:r>
            <w:r>
              <w:rPr>
                <w:rStyle w:val="normaltextrun"/>
                <w:rFonts w:ascii="Calibri" w:hAnsi="Calibri" w:cs="Calibri"/>
                <w:color w:val="000000" w:themeColor="text1"/>
                <w:sz w:val="22"/>
                <w:szCs w:val="22"/>
              </w:rPr>
              <w:t>trial</w:t>
            </w:r>
            <w:r w:rsidRPr="00F13E7C">
              <w:rPr>
                <w:rStyle w:val="normaltextrun"/>
                <w:rFonts w:ascii="Calibri" w:hAnsi="Calibri" w:cs="Calibri"/>
                <w:color w:val="000000" w:themeColor="text1"/>
                <w:sz w:val="22"/>
                <w:szCs w:val="22"/>
              </w:rPr>
              <w:t>, the school had experienced regular incidents of violence from students. Although violent incidents still occurred, they w</w:t>
            </w:r>
            <w:r w:rsidRPr="00F13E7C">
              <w:rPr>
                <w:rStyle w:val="normaltextrun"/>
                <w:rFonts w:ascii="Calibri" w:hAnsi="Calibri" w:cs="Calibri"/>
                <w:color w:val="000000" w:themeColor="text1"/>
              </w:rPr>
              <w:t>ere</w:t>
            </w:r>
            <w:r w:rsidRPr="00F13E7C">
              <w:rPr>
                <w:rStyle w:val="normaltextrun"/>
                <w:rFonts w:ascii="Calibri" w:hAnsi="Calibri" w:cs="Calibri"/>
                <w:color w:val="000000" w:themeColor="text1"/>
                <w:sz w:val="22"/>
                <w:szCs w:val="22"/>
              </w:rPr>
              <w:t xml:space="preserve"> less frequent and less severe. Teachers also fel</w:t>
            </w:r>
            <w:r w:rsidRPr="00F13E7C">
              <w:rPr>
                <w:rStyle w:val="normaltextrun"/>
                <w:rFonts w:ascii="Calibri" w:hAnsi="Calibri" w:cs="Calibri"/>
                <w:color w:val="000000" w:themeColor="text1"/>
              </w:rPr>
              <w:t>t</w:t>
            </w:r>
            <w:r w:rsidRPr="00F13E7C">
              <w:rPr>
                <w:rStyle w:val="normaltextrun"/>
                <w:rFonts w:ascii="Calibri" w:hAnsi="Calibri" w:cs="Calibri"/>
                <w:color w:val="000000" w:themeColor="text1"/>
                <w:sz w:val="22"/>
                <w:szCs w:val="22"/>
              </w:rPr>
              <w:t xml:space="preserve"> more confident in addressing behaviours and in their ability to assist students with more complex needs, including those living in emergency accommodation. </w:t>
            </w:r>
          </w:p>
          <w:p w14:paraId="3AAA01DF" w14:textId="4FED2595" w:rsidR="00C13F18" w:rsidRPr="00143DFA" w:rsidRDefault="00C13F18" w:rsidP="00686E4C">
            <w:pPr>
              <w:tabs>
                <w:tab w:val="left" w:pos="5090"/>
              </w:tabs>
              <w:rPr>
                <w:sz w:val="20"/>
                <w:szCs w:val="20"/>
                <w:lang w:eastAsia="en-AU"/>
              </w:rPr>
            </w:pPr>
          </w:p>
        </w:tc>
      </w:tr>
    </w:tbl>
    <w:p w14:paraId="2A9F561E" w14:textId="77777777" w:rsidR="00C13F18" w:rsidRDefault="00C13F18" w:rsidP="00BB708D"/>
    <w:p w14:paraId="3DB791DE" w14:textId="0B9604FA" w:rsidR="00C13F18" w:rsidRDefault="00C13F18" w:rsidP="00BB708D">
      <w:pPr>
        <w:spacing w:line="257" w:lineRule="auto"/>
        <w:rPr>
          <w:color w:val="212121"/>
        </w:rPr>
      </w:pPr>
      <w:r>
        <w:rPr>
          <w:rFonts w:ascii="Calibri" w:hAnsi="Calibri" w:cs="Calibri"/>
        </w:rPr>
        <w:t xml:space="preserve">Implementing evidence-based policies and programs that are appropriate for their audience is critical to ensure that </w:t>
      </w:r>
      <w:r w:rsidRPr="1D8654F9">
        <w:rPr>
          <w:rFonts w:ascii="Calibri" w:hAnsi="Calibri" w:cs="Calibri"/>
        </w:rPr>
        <w:t xml:space="preserve">school-based </w:t>
      </w:r>
      <w:r>
        <w:rPr>
          <w:rFonts w:ascii="Calibri" w:hAnsi="Calibri" w:cs="Calibri"/>
        </w:rPr>
        <w:t>wellbeing interventions will be effective and not cause unintended harm, particularly for vulnerable students. For example, the</w:t>
      </w:r>
      <w:r>
        <w:rPr>
          <w:rStyle w:val="normaltextrun"/>
          <w:rFonts w:ascii="Calibri" w:hAnsi="Calibri" w:cs="Calibri"/>
        </w:rPr>
        <w:t xml:space="preserve"> Centre for Disability Research and Policy submission noted that some school-based mental health programs </w:t>
      </w:r>
      <w:r w:rsidRPr="64DACAE7">
        <w:rPr>
          <w:rStyle w:val="normaltextrun"/>
          <w:rFonts w:ascii="Calibri" w:hAnsi="Calibri" w:cs="Calibri"/>
        </w:rPr>
        <w:t xml:space="preserve">focus </w:t>
      </w:r>
      <w:r>
        <w:rPr>
          <w:rStyle w:val="normaltextrun"/>
          <w:rFonts w:ascii="Calibri" w:hAnsi="Calibri" w:cs="Calibri"/>
        </w:rPr>
        <w:t xml:space="preserve">on </w:t>
      </w:r>
      <w:r w:rsidRPr="17A43051">
        <w:rPr>
          <w:rFonts w:ascii="Calibri" w:eastAsia="Calibri" w:hAnsi="Calibri" w:cs="Calibri"/>
        </w:rPr>
        <w:t>developing social skills for neurodivergent children being bullied rather</w:t>
      </w:r>
      <w:r>
        <w:rPr>
          <w:rFonts w:ascii="Calibri" w:eastAsia="Calibri" w:hAnsi="Calibri" w:cs="Calibri"/>
        </w:rPr>
        <w:t xml:space="preserve"> than</w:t>
      </w:r>
      <w:r w:rsidRPr="17A43051">
        <w:rPr>
          <w:rFonts w:ascii="Calibri" w:eastAsia="Calibri" w:hAnsi="Calibri" w:cs="Calibri"/>
        </w:rPr>
        <w:t xml:space="preserve"> teaching neurotypical students not </w:t>
      </w:r>
      <w:r>
        <w:rPr>
          <w:rFonts w:ascii="Calibri" w:eastAsia="Calibri" w:hAnsi="Calibri" w:cs="Calibri"/>
        </w:rPr>
        <w:t xml:space="preserve">to </w:t>
      </w:r>
      <w:r w:rsidRPr="17A43051">
        <w:rPr>
          <w:rFonts w:ascii="Calibri" w:eastAsia="Calibri" w:hAnsi="Calibri" w:cs="Calibri"/>
        </w:rPr>
        <w:t>bully, which can informally sanction bullying of students with disability</w:t>
      </w:r>
      <w:r w:rsidRPr="25BE7F2E">
        <w:rPr>
          <w:rFonts w:ascii="Calibri" w:eastAsia="Calibri" w:hAnsi="Calibri" w:cs="Calibri"/>
        </w:rPr>
        <w:t>.</w:t>
      </w:r>
      <w:r w:rsidRPr="3E3DD32E">
        <w:rPr>
          <w:rStyle w:val="EndnoteReference"/>
          <w:rFonts w:ascii="Calibri" w:hAnsi="Calibri" w:cs="Calibri"/>
        </w:rPr>
        <w:endnoteReference w:id="370"/>
      </w:r>
      <w:r>
        <w:rPr>
          <w:rStyle w:val="EndnoteReference"/>
          <w:rFonts w:ascii="Calibri" w:hAnsi="Calibri" w:cs="Calibri"/>
        </w:rPr>
        <w:t xml:space="preserve"> </w:t>
      </w:r>
      <w:r w:rsidRPr="25BE7F2E">
        <w:rPr>
          <w:rStyle w:val="normaltextrun"/>
          <w:rFonts w:ascii="Calibri" w:hAnsi="Calibri" w:cs="Calibri"/>
        </w:rPr>
        <w:t>Research</w:t>
      </w:r>
      <w:r>
        <w:rPr>
          <w:rStyle w:val="normaltextrun"/>
          <w:rFonts w:ascii="Calibri" w:hAnsi="Calibri" w:cs="Calibri"/>
        </w:rPr>
        <w:t xml:space="preserve"> has also found</w:t>
      </w:r>
      <w:r w:rsidRPr="64DACAE7">
        <w:rPr>
          <w:rStyle w:val="normaltextrun"/>
          <w:rFonts w:ascii="Calibri" w:hAnsi="Calibri" w:cs="Calibri"/>
        </w:rPr>
        <w:t xml:space="preserve"> that </w:t>
      </w:r>
      <w:r w:rsidRPr="64DACAE7">
        <w:rPr>
          <w:color w:val="212121"/>
        </w:rPr>
        <w:t xml:space="preserve">dominant approaches to individual subjective wellbeing can </w:t>
      </w:r>
      <w:r>
        <w:rPr>
          <w:color w:val="212121"/>
        </w:rPr>
        <w:t xml:space="preserve">tend to </w:t>
      </w:r>
      <w:r w:rsidRPr="64DACAE7">
        <w:rPr>
          <w:color w:val="212121"/>
        </w:rPr>
        <w:t xml:space="preserve">shift responsibility to individuals, </w:t>
      </w:r>
      <w:r w:rsidRPr="009A08C7">
        <w:rPr>
          <w:color w:val="212121"/>
        </w:rPr>
        <w:t>detracting attention from</w:t>
      </w:r>
      <w:r w:rsidRPr="64DACAE7">
        <w:rPr>
          <w:color w:val="212121"/>
        </w:rPr>
        <w:t xml:space="preserve"> deep-rooted structural inequalities and social determinants of wellbeing</w:t>
      </w:r>
      <w:r>
        <w:rPr>
          <w:rStyle w:val="EndnoteReference"/>
          <w:color w:val="212121"/>
          <w:shd w:val="clear" w:color="auto" w:fill="FFFFFF"/>
        </w:rPr>
        <w:endnoteReference w:id="371"/>
      </w:r>
      <w:r>
        <w:rPr>
          <w:color w:val="212121"/>
        </w:rPr>
        <w:t xml:space="preserve"> that are </w:t>
      </w:r>
      <w:r w:rsidRPr="5F6FFE16">
        <w:rPr>
          <w:color w:val="212121"/>
        </w:rPr>
        <w:t>more</w:t>
      </w:r>
      <w:r>
        <w:rPr>
          <w:color w:val="212121"/>
        </w:rPr>
        <w:t xml:space="preserve"> prevalent</w:t>
      </w:r>
      <w:r w:rsidRPr="64DACAE7">
        <w:rPr>
          <w:color w:val="212121"/>
        </w:rPr>
        <w:t xml:space="preserve"> for students from priority equity cohorts.</w:t>
      </w:r>
    </w:p>
    <w:p w14:paraId="4663CABD" w14:textId="77777777" w:rsidR="00C13F18" w:rsidRDefault="00C13F18" w:rsidP="00BB708D">
      <w:pPr>
        <w:spacing w:line="257" w:lineRule="auto"/>
        <w:rPr>
          <w:color w:val="000000" w:themeColor="text1"/>
        </w:rPr>
      </w:pPr>
      <w:r>
        <w:rPr>
          <w:color w:val="212121"/>
        </w:rPr>
        <w:t xml:space="preserve">The effectiveness of some approaches will also vary depending on how they are implemented, as shown by the </w:t>
      </w:r>
      <w:r>
        <w:rPr>
          <w:rStyle w:val="normaltextrun"/>
          <w:rFonts w:ascii="Calibri" w:hAnsi="Calibri" w:cs="Calibri"/>
        </w:rPr>
        <w:t>mixed wellbeing outcomes from the use of mindfulness in schools. For example, the</w:t>
      </w:r>
      <w:r>
        <w:rPr>
          <w:rFonts w:ascii="Calibri" w:hAnsi="Calibri" w:cs="Calibri"/>
        </w:rPr>
        <w:t xml:space="preserve"> University of </w:t>
      </w:r>
      <w:r w:rsidRPr="379DD411">
        <w:rPr>
          <w:rFonts w:ascii="Calibri" w:hAnsi="Calibri" w:cs="Calibri"/>
        </w:rPr>
        <w:t>Oxford’s</w:t>
      </w:r>
      <w:r>
        <w:rPr>
          <w:rFonts w:ascii="Calibri" w:hAnsi="Calibri" w:cs="Calibri"/>
        </w:rPr>
        <w:t xml:space="preserve"> MYRIAD P</w:t>
      </w:r>
      <w:r w:rsidRPr="379DD411">
        <w:rPr>
          <w:rFonts w:ascii="Calibri" w:hAnsi="Calibri" w:cs="Calibri"/>
        </w:rPr>
        <w:t>roject</w:t>
      </w:r>
      <w:r>
        <w:rPr>
          <w:rFonts w:ascii="Calibri" w:hAnsi="Calibri" w:cs="Calibri"/>
        </w:rPr>
        <w:t xml:space="preserve"> assessed the effectiveness of teaching students mindfulness </w:t>
      </w:r>
      <w:r>
        <w:rPr>
          <w:rFonts w:ascii="Calibri" w:hAnsi="Calibri" w:cs="Calibri"/>
        </w:rPr>
        <w:lastRenderedPageBreak/>
        <w:t>to help them</w:t>
      </w:r>
      <w:r w:rsidRPr="61D78403" w:rsidDel="00200090">
        <w:rPr>
          <w:rFonts w:ascii="Calibri" w:hAnsi="Calibri" w:cs="Calibri"/>
        </w:rPr>
        <w:t xml:space="preserve"> </w:t>
      </w:r>
      <w:r>
        <w:rPr>
          <w:rFonts w:ascii="Calibri" w:hAnsi="Calibri" w:cs="Calibri"/>
        </w:rPr>
        <w:t>manage stress</w:t>
      </w:r>
      <w:r w:rsidRPr="24B51C83">
        <w:rPr>
          <w:rFonts w:ascii="Calibri" w:hAnsi="Calibri" w:cs="Calibri"/>
        </w:rPr>
        <w:t>.</w:t>
      </w:r>
      <w:r w:rsidRPr="61D78403">
        <w:rPr>
          <w:rFonts w:ascii="Calibri" w:hAnsi="Calibri" w:cs="Calibri"/>
        </w:rPr>
        <w:t xml:space="preserve"> </w:t>
      </w:r>
      <w:r>
        <w:rPr>
          <w:rFonts w:ascii="Calibri" w:hAnsi="Calibri" w:cs="Calibri"/>
        </w:rPr>
        <w:t xml:space="preserve">It found that mindfulness had a negligible impact on preventing mental health problems or promoting wellbeing, and in some cases was harmful (see Case Study </w:t>
      </w:r>
      <w:r>
        <w:t>17).</w:t>
      </w:r>
      <w:r>
        <w:rPr>
          <w:rFonts w:ascii="Calibri" w:hAnsi="Calibri" w:cs="Calibri"/>
        </w:rPr>
        <w:t xml:space="preserve"> </w:t>
      </w:r>
      <w:r w:rsidRPr="009A62F8">
        <w:rPr>
          <w:color w:val="000000" w:themeColor="text1"/>
        </w:rPr>
        <w:t xml:space="preserve">This points to the need to carefully assess wellbeing interventions that are applied to all students, as well as </w:t>
      </w:r>
      <w:r>
        <w:rPr>
          <w:color w:val="000000" w:themeColor="text1"/>
        </w:rPr>
        <w:t xml:space="preserve">the need to </w:t>
      </w:r>
      <w:r w:rsidRPr="009A62F8">
        <w:rPr>
          <w:color w:val="000000" w:themeColor="text1"/>
        </w:rPr>
        <w:t>balance universal approaches with interventions that are targeted, nuanced and responsive to the needs of different student cohorts.</w:t>
      </w:r>
    </w:p>
    <w:tbl>
      <w:tblPr>
        <w:tblStyle w:val="GridTable4-Accent4"/>
        <w:tblW w:w="9026" w:type="dxa"/>
        <w:tblLook w:val="0400" w:firstRow="0" w:lastRow="0" w:firstColumn="0" w:lastColumn="0" w:noHBand="0" w:noVBand="1"/>
      </w:tblPr>
      <w:tblGrid>
        <w:gridCol w:w="9026"/>
      </w:tblGrid>
      <w:tr w:rsidR="00C13F18" w14:paraId="65FF9AF7"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7D658D5F" w14:textId="77777777" w:rsidR="00C13F18" w:rsidRPr="00843B53" w:rsidRDefault="00C13F18">
            <w:pPr>
              <w:pStyle w:val="ListBullet"/>
              <w:ind w:left="284" w:hanging="284"/>
              <w:jc w:val="center"/>
              <w:rPr>
                <w:b/>
                <w:bCs/>
                <w:u w:val="single"/>
              </w:rPr>
            </w:pPr>
            <w:r w:rsidRPr="00843B53">
              <w:rPr>
                <w:b/>
                <w:bCs/>
                <w:u w:val="single"/>
              </w:rPr>
              <w:t>Case Study 17: The MYRIAD Project evaluation of school-based mindfulness</w:t>
            </w:r>
          </w:p>
          <w:p w14:paraId="3BED781D" w14:textId="77777777" w:rsidR="00C13F18" w:rsidRDefault="00C13F18">
            <w:pPr>
              <w:pStyle w:val="ListBullet"/>
            </w:pPr>
          </w:p>
          <w:p w14:paraId="2025BB17" w14:textId="77777777" w:rsidR="00C13F18" w:rsidRDefault="00C13F18">
            <w:pPr>
              <w:pStyle w:val="ListBullet"/>
              <w:rPr>
                <w:b/>
              </w:rPr>
            </w:pPr>
            <w:r w:rsidRPr="00B04ED3">
              <w:t xml:space="preserve">The MYRIAD Project, led by the University of Oxford in the </w:t>
            </w:r>
            <w:r>
              <w:t>UK</w:t>
            </w:r>
            <w:r w:rsidRPr="00B04ED3">
              <w:t>, assessed the effectiveness, costs, accessibility and scalability of school-based mindfulness interventions to support the mental health and wellbeing of adolescents. The trial involved several studies and more than 28,000 children, 100 schools, 650 teachers and 20 million individual points of data.</w:t>
            </w:r>
          </w:p>
          <w:p w14:paraId="628730ED" w14:textId="77777777" w:rsidR="00C13F18" w:rsidRDefault="00C13F18">
            <w:pPr>
              <w:pStyle w:val="ListBullet"/>
              <w:rPr>
                <w:b/>
              </w:rPr>
            </w:pPr>
          </w:p>
          <w:p w14:paraId="776CF08D" w14:textId="77777777" w:rsidR="00C13F18" w:rsidRDefault="00C13F18">
            <w:pPr>
              <w:pStyle w:val="ListBullet"/>
              <w:rPr>
                <w:b/>
              </w:rPr>
            </w:pPr>
            <w:r w:rsidRPr="00B04ED3">
              <w:t xml:space="preserve">The trial found </w:t>
            </w:r>
            <w:r>
              <w:t>limited</w:t>
            </w:r>
            <w:r w:rsidRPr="00B04ED3">
              <w:t xml:space="preserve"> evidence that </w:t>
            </w:r>
            <w:r>
              <w:t>universal</w:t>
            </w:r>
            <w:r w:rsidRPr="00B04ED3">
              <w:t xml:space="preserve"> mindfulness interventions for early teens were more effective than the usual social and emotional approaches in preventing mental health problems or promoting wellbeing. In addition, some students who participated in the trial reported feeling worse, particularly those with underlying mental health difficulties.</w:t>
            </w:r>
          </w:p>
          <w:p w14:paraId="2955461D" w14:textId="77777777" w:rsidR="00C13F18" w:rsidRDefault="00C13F18">
            <w:pPr>
              <w:pStyle w:val="ListBullet"/>
              <w:rPr>
                <w:b/>
              </w:rPr>
            </w:pPr>
          </w:p>
          <w:p w14:paraId="476F87CC" w14:textId="77777777" w:rsidR="00C13F18" w:rsidRDefault="00C13F18">
            <w:pPr>
              <w:pStyle w:val="ListBullet"/>
              <w:rPr>
                <w:b/>
              </w:rPr>
            </w:pPr>
            <w:r>
              <w:t>The project found that universal</w:t>
            </w:r>
            <w:r w:rsidRPr="00B04ED3">
              <w:t xml:space="preserve"> mindfulness training in school – whil</w:t>
            </w:r>
            <w:r>
              <w:t>e</w:t>
            </w:r>
            <w:r w:rsidRPr="00B04ED3">
              <w:t xml:space="preserve"> an inexpensive intervention to implement – </w:t>
            </w:r>
            <w:r>
              <w:t xml:space="preserve">has </w:t>
            </w:r>
            <w:r w:rsidRPr="00D17A0C">
              <w:t xml:space="preserve">limited </w:t>
            </w:r>
            <w:r w:rsidRPr="007B4A76">
              <w:rPr>
                <w:color w:val="000000" w:themeColor="text1"/>
              </w:rPr>
              <w:t>effectiveness in</w:t>
            </w:r>
            <w:r w:rsidRPr="009A62F8">
              <w:rPr>
                <w:color w:val="000000" w:themeColor="text1"/>
              </w:rPr>
              <w:t xml:space="preserve"> </w:t>
            </w:r>
            <w:r w:rsidRPr="00B04ED3">
              <w:t>improving young people’s mental health or wellbeing</w:t>
            </w:r>
            <w:r>
              <w:t xml:space="preserve"> when implemented across schools</w:t>
            </w:r>
            <w:r w:rsidRPr="00B04ED3">
              <w:t xml:space="preserve">. </w:t>
            </w:r>
            <w:r>
              <w:t>Overall, t</w:t>
            </w:r>
            <w:r w:rsidRPr="00B04ED3">
              <w:t>h</w:t>
            </w:r>
            <w:r>
              <w:t>e</w:t>
            </w:r>
            <w:r w:rsidRPr="00B04ED3">
              <w:t xml:space="preserve"> </w:t>
            </w:r>
            <w:r>
              <w:t xml:space="preserve">results </w:t>
            </w:r>
            <w:r w:rsidRPr="00B04ED3">
              <w:t>caution against implementing universal, one-size-fits-all interventions</w:t>
            </w:r>
            <w:r>
              <w:t xml:space="preserve"> in schools</w:t>
            </w:r>
            <w:r w:rsidRPr="00B04ED3">
              <w:t xml:space="preserve"> to support student mental health and wellbeing.</w:t>
            </w:r>
          </w:p>
          <w:p w14:paraId="1CB97EF8" w14:textId="77777777" w:rsidR="00C13F18" w:rsidRDefault="00C13F18">
            <w:pPr>
              <w:pStyle w:val="ListBullet"/>
              <w:rPr>
                <w:bCs/>
              </w:rPr>
            </w:pPr>
          </w:p>
          <w:p w14:paraId="1348AC1D" w14:textId="77777777" w:rsidR="00C13F18" w:rsidRPr="00692D80" w:rsidRDefault="00C13F18">
            <w:pPr>
              <w:pStyle w:val="ListBullet"/>
              <w:rPr>
                <w:b/>
                <w:sz w:val="20"/>
                <w:szCs w:val="20"/>
              </w:rPr>
            </w:pPr>
            <w:r w:rsidRPr="00692D80">
              <w:rPr>
                <w:sz w:val="20"/>
                <w:szCs w:val="20"/>
                <w:shd w:val="clear" w:color="auto" w:fill="FFEABC" w:themeFill="accent4" w:themeFillTint="66"/>
              </w:rPr>
              <w:t xml:space="preserve">Sources: The MYRIAD Project (2023) </w:t>
            </w:r>
            <w:hyperlink r:id="rId60" w:history="1">
              <w:r w:rsidRPr="00A33E99">
                <w:rPr>
                  <w:rStyle w:val="Hyperlink"/>
                  <w:i/>
                  <w:sz w:val="20"/>
                  <w:szCs w:val="20"/>
                  <w:shd w:val="clear" w:color="auto" w:fill="FFEABC" w:themeFill="accent4" w:themeFillTint="66"/>
                </w:rPr>
                <w:t>What did we fin</w:t>
              </w:r>
              <w:r w:rsidRPr="00667F93">
                <w:rPr>
                  <w:rStyle w:val="Hyperlink"/>
                  <w:i/>
                  <w:sz w:val="20"/>
                  <w:szCs w:val="20"/>
                  <w:shd w:val="clear" w:color="auto" w:fill="FFEABC" w:themeFill="accent4" w:themeFillTint="66"/>
                </w:rPr>
                <w:t>d?</w:t>
              </w:r>
            </w:hyperlink>
            <w:r w:rsidRPr="00692D80">
              <w:rPr>
                <w:sz w:val="20"/>
                <w:szCs w:val="20"/>
                <w:shd w:val="clear" w:color="auto" w:fill="FFEABC" w:themeFill="accent4" w:themeFillTint="66"/>
              </w:rPr>
              <w:t>, University of Oxford, accessed 2</w:t>
            </w:r>
            <w:r w:rsidRPr="00692D80">
              <w:rPr>
                <w:sz w:val="20"/>
                <w:szCs w:val="20"/>
              </w:rPr>
              <w:t>7</w:t>
            </w:r>
            <w:r w:rsidRPr="00692D80">
              <w:rPr>
                <w:sz w:val="20"/>
                <w:szCs w:val="20"/>
                <w:shd w:val="clear" w:color="auto" w:fill="FFEABC" w:themeFill="accent4" w:themeFillTint="66"/>
              </w:rPr>
              <w:t xml:space="preserve"> October 2023; </w:t>
            </w:r>
            <w:r w:rsidRPr="00692D80">
              <w:rPr>
                <w:rStyle w:val="findhit"/>
                <w:rFonts w:cstheme="minorHAnsi"/>
                <w:color w:val="000000"/>
                <w:sz w:val="20"/>
                <w:szCs w:val="20"/>
                <w:shd w:val="clear" w:color="auto" w:fill="FFEABC" w:themeFill="accent4" w:themeFillTint="66"/>
              </w:rPr>
              <w:t>Hene</w:t>
            </w:r>
            <w:r w:rsidRPr="00692D80">
              <w:rPr>
                <w:rStyle w:val="normaltextrun"/>
                <w:rFonts w:cstheme="minorHAnsi"/>
                <w:color w:val="000000"/>
                <w:sz w:val="20"/>
                <w:szCs w:val="20"/>
                <w:shd w:val="clear" w:color="auto" w:fill="FFEABC" w:themeFill="accent4" w:themeFillTint="66"/>
              </w:rPr>
              <w:t xml:space="preserve">bery </w:t>
            </w:r>
            <w:r w:rsidRPr="00692D80" w:rsidDel="00E60684">
              <w:rPr>
                <w:rStyle w:val="normaltextrun"/>
                <w:rFonts w:cstheme="minorHAnsi"/>
                <w:color w:val="000000"/>
                <w:sz w:val="20"/>
                <w:szCs w:val="20"/>
                <w:shd w:val="clear" w:color="auto" w:fill="FFEABC" w:themeFill="accent4" w:themeFillTint="66"/>
              </w:rPr>
              <w:t xml:space="preserve">B </w:t>
            </w:r>
            <w:r w:rsidRPr="00692D80">
              <w:rPr>
                <w:rStyle w:val="normaltextrun"/>
                <w:rFonts w:cstheme="minorHAnsi"/>
                <w:color w:val="000000"/>
                <w:sz w:val="20"/>
                <w:szCs w:val="20"/>
                <w:shd w:val="clear" w:color="auto" w:fill="FFEABC" w:themeFill="accent4" w:themeFillTint="66"/>
              </w:rPr>
              <w:t>(202</w:t>
            </w:r>
            <w:r>
              <w:rPr>
                <w:rStyle w:val="normaltextrun"/>
                <w:rFonts w:cstheme="minorHAnsi"/>
                <w:color w:val="000000"/>
                <w:sz w:val="20"/>
                <w:szCs w:val="20"/>
                <w:shd w:val="clear" w:color="auto" w:fill="FFEABC" w:themeFill="accent4" w:themeFillTint="66"/>
              </w:rPr>
              <w:t>2</w:t>
            </w:r>
            <w:r w:rsidRPr="00692D80">
              <w:rPr>
                <w:rStyle w:val="normaltextrun"/>
                <w:rFonts w:cstheme="minorHAnsi"/>
                <w:color w:val="000000"/>
                <w:sz w:val="20"/>
                <w:szCs w:val="20"/>
                <w:shd w:val="clear" w:color="auto" w:fill="FFEABC" w:themeFill="accent4" w:themeFillTint="66"/>
              </w:rPr>
              <w:t xml:space="preserve">) </w:t>
            </w:r>
            <w:hyperlink r:id="rId61" w:tgtFrame="_blank" w:history="1">
              <w:r w:rsidRPr="00692D80">
                <w:rPr>
                  <w:rStyle w:val="normaltextrun"/>
                  <w:rFonts w:cstheme="minorHAnsi"/>
                  <w:i/>
                  <w:color w:val="01698C"/>
                  <w:sz w:val="20"/>
                  <w:szCs w:val="20"/>
                  <w:u w:val="single"/>
                  <w:shd w:val="clear" w:color="auto" w:fill="FFEABC" w:themeFill="accent4" w:themeFillTint="66"/>
                </w:rPr>
                <w:t xml:space="preserve">Deep </w:t>
              </w:r>
              <w:r>
                <w:rPr>
                  <w:rStyle w:val="normaltextrun"/>
                  <w:rFonts w:cstheme="minorHAnsi"/>
                  <w:i/>
                  <w:color w:val="01698C"/>
                  <w:sz w:val="20"/>
                  <w:szCs w:val="20"/>
                  <w:u w:val="single"/>
                  <w:shd w:val="clear" w:color="auto" w:fill="FFEABC" w:themeFill="accent4" w:themeFillTint="66"/>
                </w:rPr>
                <w:t>d</w:t>
              </w:r>
              <w:r w:rsidRPr="00692D80">
                <w:rPr>
                  <w:rStyle w:val="normaltextrun"/>
                  <w:rFonts w:cstheme="minorHAnsi"/>
                  <w:i/>
                  <w:color w:val="01698C"/>
                  <w:sz w:val="20"/>
                  <w:szCs w:val="20"/>
                  <w:u w:val="single"/>
                  <w:shd w:val="clear" w:color="auto" w:fill="FFEABC" w:themeFill="accent4" w:themeFillTint="66"/>
                </w:rPr>
                <w:t xml:space="preserve">ive: </w:t>
              </w:r>
              <w:r>
                <w:rPr>
                  <w:rStyle w:val="normaltextrun"/>
                  <w:rFonts w:cstheme="minorHAnsi"/>
                  <w:i/>
                  <w:color w:val="01698C"/>
                  <w:sz w:val="20"/>
                  <w:szCs w:val="20"/>
                  <w:u w:val="single"/>
                  <w:shd w:val="clear" w:color="auto" w:fill="FFEABC" w:themeFill="accent4" w:themeFillTint="66"/>
                </w:rPr>
                <w:t>m</w:t>
              </w:r>
              <w:r w:rsidRPr="00692D80">
                <w:rPr>
                  <w:rStyle w:val="normaltextrun"/>
                  <w:rFonts w:cstheme="minorHAnsi"/>
                  <w:i/>
                  <w:color w:val="01698C"/>
                  <w:sz w:val="20"/>
                  <w:szCs w:val="20"/>
                  <w:u w:val="single"/>
                  <w:shd w:val="clear" w:color="auto" w:fill="FFEABC" w:themeFill="accent4" w:themeFillTint="66"/>
                </w:rPr>
                <w:t>indfulness education could be doing more harm than good</w:t>
              </w:r>
            </w:hyperlink>
            <w:r w:rsidRPr="003757E5">
              <w:rPr>
                <w:rStyle w:val="normaltextrun"/>
                <w:rFonts w:cstheme="minorHAnsi"/>
                <w:color w:val="000000"/>
                <w:sz w:val="20"/>
                <w:szCs w:val="20"/>
                <w:shd w:val="clear" w:color="auto" w:fill="FFEABC" w:themeFill="accent4" w:themeFillTint="66"/>
              </w:rPr>
              <w:t xml:space="preserve">, </w:t>
            </w:r>
            <w:r w:rsidRPr="00692D80">
              <w:rPr>
                <w:rStyle w:val="normaltextrun"/>
                <w:rFonts w:cstheme="minorHAnsi"/>
                <w:color w:val="000000"/>
                <w:sz w:val="20"/>
                <w:szCs w:val="20"/>
                <w:shd w:val="clear" w:color="auto" w:fill="FFEABC" w:themeFill="accent4" w:themeFillTint="66"/>
              </w:rPr>
              <w:t xml:space="preserve">University of Melbourne, School of Psychological Sciences, accessed 27 October 2023. </w:t>
            </w:r>
          </w:p>
        </w:tc>
      </w:tr>
    </w:tbl>
    <w:p w14:paraId="19E8EC0B" w14:textId="77777777" w:rsidR="00C13F18" w:rsidRDefault="00C13F18" w:rsidP="00BB708D">
      <w:pPr>
        <w:rPr>
          <w:rStyle w:val="normaltextrun"/>
          <w:color w:val="212121"/>
          <w:shd w:val="clear" w:color="auto" w:fill="FFFFFF"/>
        </w:rPr>
      </w:pPr>
    </w:p>
    <w:p w14:paraId="17B43492" w14:textId="0E491AF7" w:rsidR="00C13F18" w:rsidRDefault="00C13F18" w:rsidP="00BB708D">
      <w:pPr>
        <w:rPr>
          <w:rStyle w:val="normaltextrun"/>
          <w:rFonts w:ascii="Calibri" w:eastAsia="Calibri" w:hAnsi="Calibri" w:cs="Calibri"/>
          <w:color w:val="000000" w:themeColor="text1"/>
        </w:rPr>
      </w:pPr>
      <w:r w:rsidRPr="00A30845">
        <w:rPr>
          <w:rStyle w:val="normaltextrun"/>
          <w:rFonts w:ascii="Calibri" w:eastAsia="Calibri" w:hAnsi="Calibri" w:cs="Calibri"/>
          <w:color w:val="000000" w:themeColor="text1"/>
        </w:rPr>
        <w:t>Making it easier for schools and teachers to understand which wellbeing interventions are most effective would reduce the pressure on educators to support students (for which they are often not resourced) and minimise the risks of ineffective or harmful practices being implemented in schools.</w:t>
      </w:r>
      <w:r w:rsidRPr="1A26670F">
        <w:rPr>
          <w:rStyle w:val="normaltextrun"/>
          <w:rFonts w:ascii="Calibri" w:eastAsia="Calibri" w:hAnsi="Calibri" w:cs="Calibri"/>
          <w:color w:val="000000" w:themeColor="text1"/>
        </w:rPr>
        <w:t xml:space="preserve"> The Panel considers that the best way to achieve this is to accelerate the existing commitment to develop national guidelines for the accreditation of mental health and wellbeing programs delivered in schools.</w:t>
      </w:r>
      <w:r>
        <w:rPr>
          <w:rStyle w:val="normaltextrun"/>
          <w:rFonts w:ascii="Calibri" w:eastAsia="Calibri" w:hAnsi="Calibri" w:cs="Calibri"/>
          <w:color w:val="000000" w:themeColor="text1"/>
        </w:rPr>
        <w:t xml:space="preserve"> Once developed, </w:t>
      </w:r>
      <w:r w:rsidRPr="00A30845">
        <w:rPr>
          <w:rStyle w:val="normaltextrun"/>
          <w:rFonts w:ascii="Calibri" w:eastAsia="Calibri" w:hAnsi="Calibri" w:cs="Calibri"/>
          <w:color w:val="000000" w:themeColor="text1"/>
        </w:rPr>
        <w:t>national guidelines would support schools in choosing mental health and wellbeing programs from a range of high quality, evidence based and accredited options, retaining flexibility for schools to choose programs relevant to their needs and circumstances.</w:t>
      </w:r>
      <w:r>
        <w:rPr>
          <w:rStyle w:val="normaltextrun"/>
          <w:rFonts w:ascii="Calibri" w:eastAsia="Calibri" w:hAnsi="Calibri" w:cs="Calibri"/>
          <w:color w:val="000000" w:themeColor="text1"/>
        </w:rPr>
        <w:t xml:space="preserve"> </w:t>
      </w:r>
    </w:p>
    <w:tbl>
      <w:tblPr>
        <w:tblStyle w:val="GridTable4-Accent3"/>
        <w:tblW w:w="9026" w:type="dxa"/>
        <w:tblLook w:val="0400" w:firstRow="0" w:lastRow="0" w:firstColumn="0" w:lastColumn="0" w:noHBand="0" w:noVBand="1"/>
      </w:tblPr>
      <w:tblGrid>
        <w:gridCol w:w="9026"/>
      </w:tblGrid>
      <w:tr w:rsidR="00C13F18" w14:paraId="34E9331D"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77517EF5" w14:textId="77777777" w:rsidR="00C13F18" w:rsidRPr="006C7507" w:rsidRDefault="00C13F18">
            <w:pPr>
              <w:keepNext/>
              <w:jc w:val="center"/>
              <w:rPr>
                <w:b/>
                <w:color w:val="000000" w:themeColor="text1"/>
                <w:u w:val="single"/>
              </w:rPr>
            </w:pPr>
            <w:r w:rsidRPr="006C7507">
              <w:rPr>
                <w:b/>
                <w:color w:val="000000" w:themeColor="text1"/>
                <w:u w:val="single"/>
              </w:rPr>
              <w:t>FINDING 14</w:t>
            </w:r>
          </w:p>
          <w:p w14:paraId="0C806682" w14:textId="77777777" w:rsidR="00C13F18" w:rsidRPr="008A332B" w:rsidRDefault="00C13F18">
            <w:pPr>
              <w:rPr>
                <w:b/>
                <w:color w:val="000000" w:themeColor="text1"/>
              </w:rPr>
            </w:pPr>
            <w:r w:rsidRPr="008A332B">
              <w:rPr>
                <w:color w:val="000000" w:themeColor="text1"/>
              </w:rPr>
              <w:t xml:space="preserve">The Australian Government should prioritise the development of national guidelines for the accreditation of mental health and wellbeing programs delivered in schools, as announced in the </w:t>
            </w:r>
            <w:r w:rsidRPr="009571B5">
              <w:rPr>
                <w:color w:val="000000"/>
              </w:rPr>
              <w:t>March 2022–23 Budget</w:t>
            </w:r>
            <w:r w:rsidRPr="008A332B">
              <w:rPr>
                <w:color w:val="000000" w:themeColor="text1"/>
              </w:rPr>
              <w:t>.</w:t>
            </w:r>
          </w:p>
        </w:tc>
      </w:tr>
    </w:tbl>
    <w:p w14:paraId="715AA79D" w14:textId="77777777" w:rsidR="00C13F18" w:rsidRDefault="00C13F18" w:rsidP="00BB708D"/>
    <w:p w14:paraId="3DDD2833" w14:textId="77777777" w:rsidR="00C13F18" w:rsidRDefault="00C13F18" w:rsidP="00BB708D">
      <w:pPr>
        <w:pStyle w:val="Heading5"/>
      </w:pPr>
      <w:r>
        <w:lastRenderedPageBreak/>
        <w:t>First Nations approaches to social and emotional wellbeing could improve outcomes for all students</w:t>
      </w:r>
    </w:p>
    <w:p w14:paraId="685BF13C" w14:textId="77777777" w:rsidR="00C13F18" w:rsidRDefault="00C13F18" w:rsidP="00BB708D">
      <w:pPr>
        <w:rPr>
          <w:rStyle w:val="normaltextrun"/>
          <w:rFonts w:ascii="Calibri" w:eastAsiaTheme="minorEastAsia" w:hAnsi="Calibri" w:cs="Calibri"/>
        </w:rPr>
      </w:pPr>
      <w:r w:rsidRPr="1D8654F9">
        <w:rPr>
          <w:rStyle w:val="normaltextrun"/>
          <w:rFonts w:ascii="Calibri" w:eastAsiaTheme="minorEastAsia" w:hAnsi="Calibri" w:cs="Calibri"/>
        </w:rPr>
        <w:t>Traditional Western approaches to mental health and wellbeing are derived from a Western medical model, which sees mental health from an illness or clinical perspective and focuses on an individual’s levels of functioning in their environment.</w:t>
      </w:r>
      <w:r>
        <w:rPr>
          <w:rStyle w:val="EndnoteReference"/>
          <w:rFonts w:ascii="Calibri" w:hAnsi="Calibri" w:cs="Calibri"/>
        </w:rPr>
        <w:endnoteReference w:id="372"/>
      </w:r>
      <w:r w:rsidRPr="1D8654F9">
        <w:rPr>
          <w:rStyle w:val="normaltextrun"/>
          <w:rFonts w:ascii="Calibri" w:eastAsiaTheme="minorEastAsia" w:hAnsi="Calibri" w:cs="Calibri"/>
        </w:rPr>
        <w:t xml:space="preserve"> In contrast, First Nations cultures have, for thousands of years, seen ‘health’ as grounded in social and emotional wellbeing (SEWB). This more holistic concept encompasses physical health, mental health, being strong in culture and community, spirituality and connectedness to Country, and centres individual wellbeing in the context of the wellbeing of families and communities. SEWB models also take into account the historical, political, social and cultural determinants of health.</w:t>
      </w:r>
      <w:r>
        <w:rPr>
          <w:rStyle w:val="EndnoteReference"/>
          <w:rFonts w:ascii="Calibri" w:hAnsi="Calibri" w:cs="Calibri"/>
        </w:rPr>
        <w:endnoteReference w:id="373"/>
      </w:r>
    </w:p>
    <w:p w14:paraId="2A427A4B" w14:textId="6A3BC18C" w:rsidR="00C13F18" w:rsidRDefault="00C13F18" w:rsidP="00BB708D">
      <w:pPr>
        <w:rPr>
          <w:rStyle w:val="normaltextrun"/>
          <w:rFonts w:ascii="Calibri" w:eastAsiaTheme="minorEastAsia" w:hAnsi="Calibri" w:cs="Calibri"/>
        </w:rPr>
      </w:pPr>
      <w:r w:rsidRPr="1D8654F9">
        <w:rPr>
          <w:rStyle w:val="normaltextrun"/>
          <w:rFonts w:ascii="Calibri" w:eastAsiaTheme="minorEastAsia" w:hAnsi="Calibri" w:cs="Calibri"/>
        </w:rPr>
        <w:t>The cultural validity of taking a SEWB approach to supporting First Nations student wellbeing is well supported by evidence and is advocated by the National Strategic Framework for Aboriginal and Torres Strait Islander Peoples’ Mental Health and Social and Emotional Wellbeing, 2017–2023.</w:t>
      </w:r>
      <w:r>
        <w:rPr>
          <w:rStyle w:val="EndnoteReference"/>
          <w:rFonts w:ascii="Calibri" w:hAnsi="Calibri" w:cs="Calibri"/>
        </w:rPr>
        <w:endnoteReference w:id="374"/>
      </w:r>
      <w:r w:rsidRPr="1D8654F9">
        <w:rPr>
          <w:rStyle w:val="normaltextrun"/>
          <w:rFonts w:ascii="Calibri" w:eastAsiaTheme="minorEastAsia" w:hAnsi="Calibri" w:cs="Calibri"/>
        </w:rPr>
        <w:t xml:space="preserve"> Education is also within the scope of the Agreement to Implement the Social and Emotional Wellbeing Partnership, being co-led by the Department of Health and Aged Care and Gayaa Dhuwi (Proud Spirit) Australia.</w:t>
      </w:r>
      <w:r>
        <w:rPr>
          <w:rStyle w:val="EndnoteReference"/>
          <w:rFonts w:ascii="Calibri" w:hAnsi="Calibri" w:cs="Calibri"/>
        </w:rPr>
        <w:endnoteReference w:id="375"/>
      </w:r>
      <w:r w:rsidRPr="1D8654F9">
        <w:rPr>
          <w:rStyle w:val="normaltextrun"/>
          <w:rFonts w:ascii="Calibri" w:eastAsiaTheme="minorEastAsia" w:hAnsi="Calibri" w:cs="Calibri"/>
        </w:rPr>
        <w:t xml:space="preserve"> The Stronger Smarter Institute’s submission advocated for SEWB approaches to be embedded as part of school culture, emphasising that any implementation of SEWB models should centre on cultural identity, establish high expectations and recognise local context.</w:t>
      </w:r>
    </w:p>
    <w:p w14:paraId="535A4D83" w14:textId="77777777" w:rsidR="00C13F18" w:rsidRDefault="00C13F18" w:rsidP="00BB708D">
      <w:pPr>
        <w:rPr>
          <w:rStyle w:val="normaltextrun"/>
          <w:rFonts w:ascii="Calibri" w:eastAsiaTheme="minorEastAsia" w:hAnsi="Calibri" w:cs="Calibri"/>
          <w:b/>
        </w:rPr>
      </w:pPr>
      <w:r w:rsidRPr="00A30845">
        <w:rPr>
          <w:rStyle w:val="normaltextrun"/>
          <w:rFonts w:ascii="Calibri" w:eastAsiaTheme="minorEastAsia" w:hAnsi="Calibri" w:cs="Calibri"/>
        </w:rPr>
        <w:t>Broader adoption of</w:t>
      </w:r>
      <w:r w:rsidRPr="00A30845" w:rsidDel="00A33E99">
        <w:rPr>
          <w:rStyle w:val="normaltextrun"/>
          <w:rFonts w:ascii="Calibri" w:eastAsiaTheme="minorEastAsia" w:hAnsi="Calibri" w:cs="Calibri"/>
        </w:rPr>
        <w:t xml:space="preserve"> </w:t>
      </w:r>
      <w:r w:rsidRPr="00A30845">
        <w:rPr>
          <w:rStyle w:val="normaltextrun"/>
          <w:rFonts w:ascii="Calibri" w:eastAsiaTheme="minorEastAsia" w:hAnsi="Calibri" w:cs="Calibri"/>
        </w:rPr>
        <w:t>First Nations approaches to wellbeing would help ensure that schools are able to provide a more culturally responsive school environment for First Nations students.</w:t>
      </w:r>
      <w:r w:rsidRPr="1D8654F9">
        <w:rPr>
          <w:rStyle w:val="normaltextrun"/>
          <w:rFonts w:ascii="Calibri" w:eastAsiaTheme="minorEastAsia" w:hAnsi="Calibri" w:cs="Calibri"/>
        </w:rPr>
        <w:t xml:space="preserve"> It would also deliver benefits to all learners, by aligning with existing national objectives and commitments. For example, the holistic approach enshrined in SEWB models aligns with the eight principles of the National Children’s Mental Health and Wellbeing Strategy, which underpin the four focus areas of the strategy, including education.</w:t>
      </w:r>
      <w:r>
        <w:rPr>
          <w:rStyle w:val="EndnoteReference"/>
          <w:rFonts w:ascii="Calibri" w:hAnsi="Calibri" w:cs="Calibri"/>
        </w:rPr>
        <w:endnoteReference w:id="376"/>
      </w:r>
      <w:r w:rsidRPr="1D8654F9">
        <w:rPr>
          <w:rStyle w:val="normaltextrun"/>
          <w:rFonts w:ascii="Calibri" w:eastAsiaTheme="minorEastAsia" w:hAnsi="Calibri" w:cs="Calibri"/>
        </w:rPr>
        <w:t xml:space="preserve"> The Panel also heard directly from stakeholders, including the Stronger Smarter Institute and the Black Dog Institute, on the value of providing First Nations SEWB models to all students.</w:t>
      </w:r>
    </w:p>
    <w:p w14:paraId="4A5C7241" w14:textId="03165472" w:rsidR="00C13F18" w:rsidRDefault="00C13F18" w:rsidP="00BB708D">
      <w:r w:rsidRPr="1D8654F9">
        <w:rPr>
          <w:rStyle w:val="normaltextrun"/>
          <w:rFonts w:ascii="Calibri" w:eastAsiaTheme="minorEastAsia" w:hAnsi="Calibri" w:cs="Calibri"/>
        </w:rPr>
        <w:t xml:space="preserve">Support should also be provided to schools in linking students to clinical services, to ensure these are both clinically and culturally validated. The Panel notes the work of the Centre of Best Practice in Aboriginal and Torres Strait Islander Suicide </w:t>
      </w:r>
      <w:r w:rsidRPr="1D8654F9">
        <w:rPr>
          <w:rStyle w:val="normaltextrun"/>
          <w:rFonts w:eastAsiaTheme="minorEastAsia"/>
        </w:rPr>
        <w:t xml:space="preserve">Prevention </w:t>
      </w:r>
      <w:r w:rsidRPr="1D8654F9">
        <w:rPr>
          <w:rStyle w:val="normaltextrun"/>
          <w:rFonts w:ascii="Calibri" w:eastAsiaTheme="minorEastAsia" w:hAnsi="Calibri" w:cs="Calibri"/>
        </w:rPr>
        <w:t>in reviewing standard mental health assessment and SEWB assessment instruments (including those developed by and for First Nations peoples) and providing advice on their cultural validity.</w:t>
      </w:r>
      <w:r>
        <w:rPr>
          <w:rStyle w:val="EndnoteReference"/>
          <w:rFonts w:ascii="Calibri" w:hAnsi="Calibri" w:cs="Calibri"/>
        </w:rPr>
        <w:endnoteReference w:id="377"/>
      </w:r>
    </w:p>
    <w:p w14:paraId="57981562" w14:textId="77777777" w:rsidR="00C13F18" w:rsidRDefault="00C13F18" w:rsidP="00BB708D">
      <w:pPr>
        <w:pStyle w:val="Heading5"/>
      </w:pPr>
      <w:r w:rsidRPr="00B20937">
        <w:t>Policies are effective when implemented at the system and whole-school level</w:t>
      </w:r>
      <w:r>
        <w:t>s</w:t>
      </w:r>
    </w:p>
    <w:p w14:paraId="00792E6A" w14:textId="305A6AC5" w:rsidR="00C13F18" w:rsidRDefault="00C13F18" w:rsidP="00BB708D">
      <w:pPr>
        <w:rPr>
          <w:rStyle w:val="normaltextrun"/>
          <w:rFonts w:ascii="Calibri" w:hAnsi="Calibri" w:cs="Calibri"/>
        </w:rPr>
      </w:pPr>
      <w:r>
        <w:rPr>
          <w:rStyle w:val="normaltextrun"/>
          <w:rFonts w:ascii="Calibri" w:hAnsi="Calibri" w:cs="Calibri"/>
        </w:rPr>
        <w:t>T</w:t>
      </w:r>
      <w:r w:rsidRPr="00336671">
        <w:rPr>
          <w:rStyle w:val="normaltextrun"/>
          <w:rFonts w:ascii="Calibri" w:hAnsi="Calibri" w:cs="Calibri"/>
        </w:rPr>
        <w:t xml:space="preserve">he diversity </w:t>
      </w:r>
      <w:r>
        <w:rPr>
          <w:rStyle w:val="normaltextrun"/>
          <w:rFonts w:ascii="Calibri" w:hAnsi="Calibri" w:cs="Calibri"/>
        </w:rPr>
        <w:t xml:space="preserve">and complex needs </w:t>
      </w:r>
      <w:r w:rsidRPr="00336671">
        <w:rPr>
          <w:rStyle w:val="normaltextrun"/>
          <w:rFonts w:ascii="Calibri" w:hAnsi="Calibri" w:cs="Calibri"/>
        </w:rPr>
        <w:t>of students</w:t>
      </w:r>
      <w:r>
        <w:rPr>
          <w:rStyle w:val="normaltextrun"/>
          <w:rFonts w:ascii="Calibri" w:hAnsi="Calibri" w:cs="Calibri"/>
        </w:rPr>
        <w:t xml:space="preserve"> mean that many schools are struggling to implement and assess the outcomes of wellbeing interventions. It is important that schools have choice and can access tailored interventions relevant to their circumstances; however, the current piecemeal approach is inefficient and overwhelming. The Panel’s view is that providing schools with the resources and guidance needed to improve student wellbeing should form part of a broader, systems-level framework that articulates a clearly defined role for schools relative to other sectors, and sets clear expectations on implementing structured, whole-school approaches to wellbeing. Expectations for schools should include addressing all aspects of mental health and wellbeing, including</w:t>
      </w:r>
      <w:r w:rsidRPr="00336671">
        <w:rPr>
          <w:rStyle w:val="normaltextrun"/>
          <w:rFonts w:ascii="Calibri" w:hAnsi="Calibri" w:cs="Calibri"/>
        </w:rPr>
        <w:t xml:space="preserve"> culture and behaviour, racism and other </w:t>
      </w:r>
      <w:r>
        <w:rPr>
          <w:rStyle w:val="normaltextrun"/>
          <w:rFonts w:ascii="Calibri" w:hAnsi="Calibri" w:cs="Calibri"/>
        </w:rPr>
        <w:t xml:space="preserve">forms of </w:t>
      </w:r>
      <w:r w:rsidRPr="00336671">
        <w:rPr>
          <w:rStyle w:val="normaltextrun"/>
          <w:rFonts w:ascii="Calibri" w:hAnsi="Calibri" w:cs="Calibri"/>
        </w:rPr>
        <w:t>discrimination</w:t>
      </w:r>
      <w:r>
        <w:rPr>
          <w:rStyle w:val="normaltextrun"/>
          <w:rFonts w:ascii="Calibri" w:hAnsi="Calibri" w:cs="Calibri"/>
        </w:rPr>
        <w:t>,</w:t>
      </w:r>
      <w:r w:rsidRPr="00336671">
        <w:rPr>
          <w:rStyle w:val="normaltextrun"/>
          <w:rFonts w:ascii="Calibri" w:hAnsi="Calibri" w:cs="Calibri"/>
        </w:rPr>
        <w:t xml:space="preserve"> and reduc</w:t>
      </w:r>
      <w:r>
        <w:rPr>
          <w:rStyle w:val="normaltextrun"/>
          <w:rFonts w:ascii="Calibri" w:hAnsi="Calibri" w:cs="Calibri"/>
        </w:rPr>
        <w:t>ing</w:t>
      </w:r>
      <w:r w:rsidRPr="00336671">
        <w:rPr>
          <w:rStyle w:val="normaltextrun"/>
          <w:rFonts w:ascii="Calibri" w:hAnsi="Calibri" w:cs="Calibri"/>
        </w:rPr>
        <w:t xml:space="preserve"> bullying and harassment</w:t>
      </w:r>
      <w:r>
        <w:rPr>
          <w:rStyle w:val="normaltextrun"/>
          <w:rFonts w:ascii="Calibri" w:hAnsi="Calibri" w:cs="Calibri"/>
        </w:rPr>
        <w:t xml:space="preserve">. However, governments and systems have the responsibility to support schools in tackling this task. </w:t>
      </w:r>
    </w:p>
    <w:p w14:paraId="43F65BDE" w14:textId="77777777" w:rsidR="00C13F18" w:rsidRDefault="00C13F18" w:rsidP="00BB708D">
      <w:pPr>
        <w:rPr>
          <w:rStyle w:val="normaltextrun"/>
          <w:rFonts w:ascii="Calibri" w:hAnsi="Calibri" w:cs="Calibri"/>
        </w:rPr>
      </w:pPr>
      <w:r w:rsidRPr="00A30845">
        <w:rPr>
          <w:rStyle w:val="normaltextrun"/>
          <w:rFonts w:ascii="Calibri" w:hAnsi="Calibri" w:cs="Calibri"/>
        </w:rPr>
        <w:lastRenderedPageBreak/>
        <w:t>A clearly defined role for schools should be a crucial element of all national and system-level frameworks for student wellbeing.</w:t>
      </w:r>
      <w:r>
        <w:rPr>
          <w:rStyle w:val="normaltextrun"/>
          <w:rFonts w:ascii="Calibri" w:hAnsi="Calibri" w:cs="Calibri"/>
        </w:rPr>
        <w:t xml:space="preserve"> Several stakeholders proposed that </w:t>
      </w:r>
      <w:r w:rsidRPr="00A30845">
        <w:rPr>
          <w:rStyle w:val="normaltextrun"/>
          <w:rFonts w:ascii="Calibri" w:hAnsi="Calibri" w:cs="Calibri"/>
        </w:rPr>
        <w:t xml:space="preserve">the primary responsibility of schools is </w:t>
      </w:r>
      <w:r w:rsidRPr="00A30845">
        <w:rPr>
          <w:rStyle w:val="normaltextrun"/>
          <w:rFonts w:ascii="Calibri" w:hAnsi="Calibri" w:cs="Calibri"/>
          <w:i/>
        </w:rPr>
        <w:t>preventative</w:t>
      </w:r>
      <w:r w:rsidRPr="00A30845">
        <w:rPr>
          <w:rStyle w:val="normaltextrun"/>
          <w:rFonts w:ascii="Calibri" w:hAnsi="Calibri" w:cs="Calibri"/>
        </w:rPr>
        <w:t xml:space="preserve"> – that is, their duty of care/key responsibility centres around the creation of safe, secure environments where everyone can reach their learning potential (i.e., environments that do not harm mental health or wellbeing). Beyond this, the responsibility of schools encompasses early intervention and targeted support, and referral pathways for at-risk students</w:t>
      </w:r>
      <w:r>
        <w:rPr>
          <w:rStyle w:val="normaltextrun"/>
          <w:rFonts w:ascii="Calibri" w:hAnsi="Calibri" w:cs="Calibri"/>
        </w:rPr>
        <w:t xml:space="preserve">. </w:t>
      </w:r>
      <w:r w:rsidRPr="00F352F9">
        <w:rPr>
          <w:rStyle w:val="normaltextrun"/>
          <w:rFonts w:ascii="Calibri" w:hAnsi="Calibri" w:cs="Calibri"/>
        </w:rPr>
        <w:t>A number of stakeholders</w:t>
      </w:r>
      <w:r w:rsidRPr="00E43DA4">
        <w:rPr>
          <w:rStyle w:val="EndnoteReference"/>
          <w:rFonts w:ascii="Calibri" w:hAnsi="Calibri" w:cs="Calibri"/>
        </w:rPr>
        <w:endnoteReference w:id="378"/>
      </w:r>
      <w:r>
        <w:rPr>
          <w:rStyle w:val="normaltextrun"/>
          <w:rFonts w:ascii="Calibri" w:hAnsi="Calibri" w:cs="Calibri"/>
        </w:rPr>
        <w:t xml:space="preserve"> proposed </w:t>
      </w:r>
      <w:r w:rsidRPr="00A30845">
        <w:rPr>
          <w:rStyle w:val="normaltextrun"/>
          <w:rFonts w:ascii="Calibri" w:hAnsi="Calibri" w:cs="Calibri"/>
        </w:rPr>
        <w:t>tiered or multi-level models as a way of providing a more structured approach to the delivery of wellbeing interventions in schools.</w:t>
      </w:r>
      <w:r>
        <w:rPr>
          <w:rStyle w:val="normaltextrun"/>
          <w:rFonts w:ascii="Calibri" w:hAnsi="Calibri" w:cs="Calibri"/>
        </w:rPr>
        <w:t xml:space="preserve"> For example, the multi-tiered system of supports (MTSS) model discussed in Chapter 1 includes screening and monitoring of students’ wellbeing as one of its core components. Several submissions also raised the Victorian Government’s Schools Mental Health</w:t>
      </w:r>
      <w:r w:rsidDel="00E03756">
        <w:rPr>
          <w:rStyle w:val="normaltextrun"/>
          <w:rFonts w:ascii="Calibri" w:hAnsi="Calibri" w:cs="Calibri"/>
        </w:rPr>
        <w:t xml:space="preserve"> </w:t>
      </w:r>
      <w:r>
        <w:rPr>
          <w:rStyle w:val="normaltextrun"/>
          <w:rFonts w:ascii="Calibri" w:hAnsi="Calibri" w:cs="Calibri"/>
        </w:rPr>
        <w:t>Menu and Fund as an example of a multi-level approach that provides guidance to schools on different levels of mental health and wellbeing supports depending on students’ needs.</w:t>
      </w:r>
      <w:r>
        <w:rPr>
          <w:rStyle w:val="EndnoteReference"/>
          <w:rFonts w:ascii="Calibri" w:hAnsi="Calibri" w:cs="Calibri"/>
        </w:rPr>
        <w:endnoteReference w:id="379"/>
      </w:r>
      <w:r>
        <w:rPr>
          <w:rStyle w:val="normaltextrun"/>
          <w:rFonts w:ascii="Calibri" w:hAnsi="Calibri" w:cs="Calibri"/>
        </w:rPr>
        <w:t xml:space="preserve"> Broadly, multi-level approaches to wellbeing include:</w:t>
      </w:r>
    </w:p>
    <w:p w14:paraId="5D2F38CD" w14:textId="77777777" w:rsidR="00C13F18" w:rsidRDefault="00C13F18" w:rsidP="00FA4F9F">
      <w:pPr>
        <w:pStyle w:val="ListParagraph"/>
        <w:numPr>
          <w:ilvl w:val="0"/>
          <w:numId w:val="38"/>
        </w:numPr>
        <w:rPr>
          <w:rStyle w:val="normaltextrun"/>
          <w:rFonts w:ascii="Calibri" w:hAnsi="Calibri" w:cs="Calibri"/>
        </w:rPr>
      </w:pPr>
      <w:r w:rsidRPr="00AA2DFA">
        <w:rPr>
          <w:rStyle w:val="normaltextrun"/>
          <w:rFonts w:ascii="Calibri" w:hAnsi="Calibri" w:cs="Calibri"/>
          <w:u w:val="single"/>
        </w:rPr>
        <w:t>Level one</w:t>
      </w:r>
      <w:r w:rsidRPr="008F6801">
        <w:rPr>
          <w:rStyle w:val="normaltextrun"/>
          <w:rFonts w:ascii="Calibri" w:hAnsi="Calibri" w:cs="Calibri"/>
        </w:rPr>
        <w:t xml:space="preserve">: </w:t>
      </w:r>
      <w:r w:rsidRPr="00AA2DFA">
        <w:rPr>
          <w:rStyle w:val="normaltextrun"/>
          <w:rFonts w:ascii="Calibri" w:hAnsi="Calibri" w:cs="Calibri"/>
          <w:i/>
          <w:iCs/>
        </w:rPr>
        <w:t xml:space="preserve">Preventative </w:t>
      </w:r>
      <w:r>
        <w:rPr>
          <w:rStyle w:val="normaltextrun"/>
          <w:rFonts w:ascii="Calibri" w:hAnsi="Calibri" w:cs="Calibri"/>
          <w:i/>
          <w:iCs/>
        </w:rPr>
        <w:t>i</w:t>
      </w:r>
      <w:r w:rsidRPr="00AA2DFA">
        <w:rPr>
          <w:rStyle w:val="normaltextrun"/>
          <w:rFonts w:ascii="Calibri" w:hAnsi="Calibri" w:cs="Calibri"/>
          <w:i/>
          <w:iCs/>
        </w:rPr>
        <w:t>nterventions</w:t>
      </w:r>
    </w:p>
    <w:p w14:paraId="77A2FE04" w14:textId="77777777" w:rsidR="00C13F18" w:rsidRDefault="00C13F18" w:rsidP="00FA4F9F">
      <w:pPr>
        <w:pStyle w:val="ListParagraph"/>
        <w:numPr>
          <w:ilvl w:val="1"/>
          <w:numId w:val="38"/>
        </w:numPr>
        <w:rPr>
          <w:rStyle w:val="normaltextrun"/>
          <w:rFonts w:ascii="Calibri" w:hAnsi="Calibri" w:cs="Calibri"/>
        </w:rPr>
      </w:pPr>
      <w:r w:rsidRPr="00AA2DFA">
        <w:rPr>
          <w:rStyle w:val="normaltextrun"/>
          <w:rFonts w:ascii="Calibri" w:hAnsi="Calibri" w:cs="Calibri"/>
        </w:rPr>
        <w:t>P</w:t>
      </w:r>
      <w:r>
        <w:rPr>
          <w:rStyle w:val="normaltextrun"/>
          <w:rFonts w:ascii="Calibri" w:hAnsi="Calibri" w:cs="Calibri"/>
        </w:rPr>
        <w:t>romotion of universal positive mental health, supportive and respectful school culture, positive behaviour, evidence-based wellbeing education and programs.</w:t>
      </w:r>
    </w:p>
    <w:p w14:paraId="42F7CEB9" w14:textId="77777777" w:rsidR="00C13F18" w:rsidRDefault="00C13F18" w:rsidP="00FA4F9F">
      <w:pPr>
        <w:pStyle w:val="ListParagraph"/>
        <w:numPr>
          <w:ilvl w:val="0"/>
          <w:numId w:val="38"/>
        </w:numPr>
        <w:rPr>
          <w:rStyle w:val="normaltextrun"/>
          <w:rFonts w:ascii="Calibri" w:hAnsi="Calibri" w:cs="Calibri"/>
        </w:rPr>
      </w:pPr>
      <w:r w:rsidRPr="00AA2DFA">
        <w:rPr>
          <w:rStyle w:val="normaltextrun"/>
          <w:rFonts w:ascii="Calibri" w:hAnsi="Calibri" w:cs="Calibri"/>
          <w:u w:val="single"/>
        </w:rPr>
        <w:t>Level two</w:t>
      </w:r>
      <w:r w:rsidRPr="008F6801">
        <w:rPr>
          <w:rStyle w:val="normaltextrun"/>
          <w:rFonts w:ascii="Calibri" w:hAnsi="Calibri" w:cs="Calibri"/>
        </w:rPr>
        <w:t xml:space="preserve">: </w:t>
      </w:r>
      <w:r w:rsidRPr="00AA2DFA">
        <w:rPr>
          <w:rStyle w:val="normaltextrun"/>
          <w:rFonts w:ascii="Calibri" w:hAnsi="Calibri" w:cs="Calibri"/>
          <w:i/>
          <w:iCs/>
        </w:rPr>
        <w:t xml:space="preserve">Targeted </w:t>
      </w:r>
      <w:r>
        <w:rPr>
          <w:rStyle w:val="normaltextrun"/>
          <w:rFonts w:ascii="Calibri" w:hAnsi="Calibri" w:cs="Calibri"/>
          <w:i/>
          <w:iCs/>
        </w:rPr>
        <w:t>s</w:t>
      </w:r>
      <w:r w:rsidRPr="00AA2DFA">
        <w:rPr>
          <w:rStyle w:val="normaltextrun"/>
          <w:rFonts w:ascii="Calibri" w:hAnsi="Calibri" w:cs="Calibri"/>
          <w:i/>
          <w:iCs/>
        </w:rPr>
        <w:t>upport</w:t>
      </w:r>
    </w:p>
    <w:p w14:paraId="37C25F02" w14:textId="77777777" w:rsidR="00C13F18" w:rsidRDefault="00C13F18" w:rsidP="00FA4F9F">
      <w:pPr>
        <w:pStyle w:val="ListParagraph"/>
        <w:numPr>
          <w:ilvl w:val="1"/>
          <w:numId w:val="38"/>
        </w:numPr>
        <w:rPr>
          <w:rStyle w:val="normaltextrun"/>
          <w:rFonts w:ascii="Calibri" w:hAnsi="Calibri" w:cs="Calibri"/>
        </w:rPr>
      </w:pPr>
      <w:r w:rsidRPr="0076662E">
        <w:rPr>
          <w:rStyle w:val="normaltextrun"/>
          <w:rFonts w:ascii="Calibri" w:hAnsi="Calibri" w:cs="Calibri"/>
        </w:rPr>
        <w:t>E</w:t>
      </w:r>
      <w:r w:rsidRPr="006D186B">
        <w:rPr>
          <w:rStyle w:val="normaltextrun"/>
          <w:rFonts w:ascii="Calibri" w:hAnsi="Calibri" w:cs="Calibri"/>
        </w:rPr>
        <w:t>arly identification and intervention and cohort</w:t>
      </w:r>
      <w:r>
        <w:rPr>
          <w:rStyle w:val="normaltextrun"/>
          <w:rFonts w:ascii="Calibri" w:hAnsi="Calibri" w:cs="Calibri"/>
        </w:rPr>
        <w:t>-</w:t>
      </w:r>
      <w:r w:rsidRPr="006D186B">
        <w:rPr>
          <w:rStyle w:val="normaltextrun"/>
          <w:rFonts w:ascii="Calibri" w:hAnsi="Calibri" w:cs="Calibri"/>
        </w:rPr>
        <w:t>specific (targeted</w:t>
      </w:r>
      <w:r>
        <w:rPr>
          <w:rStyle w:val="normaltextrun"/>
          <w:rFonts w:ascii="Calibri" w:hAnsi="Calibri" w:cs="Calibri"/>
        </w:rPr>
        <w:t>)</w:t>
      </w:r>
      <w:r w:rsidRPr="006D186B">
        <w:rPr>
          <w:rStyle w:val="normaltextrun"/>
          <w:rFonts w:ascii="Calibri" w:hAnsi="Calibri" w:cs="Calibri"/>
        </w:rPr>
        <w:t xml:space="preserve"> support.</w:t>
      </w:r>
    </w:p>
    <w:p w14:paraId="36C3945D" w14:textId="77777777" w:rsidR="00C13F18" w:rsidRDefault="00C13F18" w:rsidP="00FA4F9F">
      <w:pPr>
        <w:pStyle w:val="ListParagraph"/>
        <w:numPr>
          <w:ilvl w:val="0"/>
          <w:numId w:val="38"/>
        </w:numPr>
        <w:rPr>
          <w:rStyle w:val="normaltextrun"/>
          <w:rFonts w:ascii="Calibri" w:hAnsi="Calibri" w:cs="Calibri"/>
        </w:rPr>
      </w:pPr>
      <w:r w:rsidRPr="00AA2DFA">
        <w:rPr>
          <w:rStyle w:val="normaltextrun"/>
          <w:rFonts w:ascii="Calibri" w:hAnsi="Calibri" w:cs="Calibri"/>
          <w:u w:val="single"/>
        </w:rPr>
        <w:t>Level three</w:t>
      </w:r>
      <w:r w:rsidRPr="008F6801">
        <w:rPr>
          <w:rStyle w:val="normaltextrun"/>
          <w:rFonts w:ascii="Calibri" w:hAnsi="Calibri" w:cs="Calibri"/>
        </w:rPr>
        <w:t xml:space="preserve">: </w:t>
      </w:r>
      <w:r w:rsidRPr="00AA2DFA">
        <w:rPr>
          <w:rStyle w:val="normaltextrun"/>
          <w:rFonts w:ascii="Calibri" w:hAnsi="Calibri" w:cs="Calibri"/>
          <w:i/>
          <w:iCs/>
        </w:rPr>
        <w:t xml:space="preserve">Intensive </w:t>
      </w:r>
      <w:r>
        <w:rPr>
          <w:rStyle w:val="normaltextrun"/>
          <w:rFonts w:ascii="Calibri" w:hAnsi="Calibri" w:cs="Calibri"/>
          <w:i/>
          <w:iCs/>
        </w:rPr>
        <w:t>s</w:t>
      </w:r>
      <w:r w:rsidRPr="00AA2DFA">
        <w:rPr>
          <w:rStyle w:val="normaltextrun"/>
          <w:rFonts w:ascii="Calibri" w:hAnsi="Calibri" w:cs="Calibri"/>
          <w:i/>
          <w:iCs/>
        </w:rPr>
        <w:t>upport</w:t>
      </w:r>
    </w:p>
    <w:p w14:paraId="081F75F3" w14:textId="77777777" w:rsidR="00C13F18" w:rsidRDefault="00C13F18" w:rsidP="00FA4F9F">
      <w:pPr>
        <w:pStyle w:val="ListParagraph"/>
        <w:numPr>
          <w:ilvl w:val="1"/>
          <w:numId w:val="38"/>
        </w:numPr>
        <w:rPr>
          <w:rStyle w:val="normaltextrun"/>
          <w:rFonts w:ascii="Calibri" w:hAnsi="Calibri" w:cs="Calibri"/>
        </w:rPr>
      </w:pPr>
      <w:r>
        <w:rPr>
          <w:rStyle w:val="normaltextrun"/>
          <w:rFonts w:ascii="Calibri" w:hAnsi="Calibri" w:cs="Calibri"/>
        </w:rPr>
        <w:t>Provision of or access to referral pathways for professional support services for high-risk students.</w:t>
      </w:r>
    </w:p>
    <w:p w14:paraId="39FCADAA" w14:textId="4DCD6039" w:rsidR="00C13F18" w:rsidRDefault="00C13F18" w:rsidP="00BB708D">
      <w:r>
        <w:rPr>
          <w:rStyle w:val="normaltextrun"/>
          <w:rFonts w:ascii="Calibri" w:hAnsi="Calibri" w:cs="Calibri"/>
        </w:rPr>
        <w:t xml:space="preserve">Whilst noting that standalone mental health and wellbeing programs can be useful, several submissions also noted that a </w:t>
      </w:r>
      <w:r w:rsidRPr="00A30845">
        <w:rPr>
          <w:rStyle w:val="normaltextrun"/>
          <w:rFonts w:ascii="Calibri" w:hAnsi="Calibri" w:cs="Calibri"/>
        </w:rPr>
        <w:t>multi-level approach would address the problem of short-term funding and one-off programs. A multi-level framework for student wellbeing would provide the scaffolding for ongoing, sustained improvements in student mental health and wellbeing.</w:t>
      </w:r>
      <w:r>
        <w:rPr>
          <w:rStyle w:val="normaltextrun"/>
          <w:rFonts w:ascii="Calibri" w:hAnsi="Calibri" w:cs="Calibri"/>
        </w:rPr>
        <w:t xml:space="preserve"> Like the MTSS, it would be proactive rather than reactive and support improved outcomes for students with poor mental health and wellbeing in the context of improving outcomes for all students. It would also align with the proposal to develop a national wellbeing measure, consistent with the emphasis on data-based decision making, monitoring and evaluation inherent in the MTSS model.</w:t>
      </w:r>
      <w:r>
        <w:rPr>
          <w:rStyle w:val="EndnoteReference"/>
          <w:rFonts w:ascii="Calibri" w:hAnsi="Calibri" w:cs="Calibri"/>
        </w:rPr>
        <w:endnoteReference w:id="380"/>
      </w:r>
      <w:r>
        <w:rPr>
          <w:rStyle w:val="normaltextrun"/>
          <w:rFonts w:ascii="Calibri" w:hAnsi="Calibri" w:cs="Calibri"/>
        </w:rPr>
        <w:t xml:space="preserve"> A tiered approach does not preclude the use of standalone interventions but enables schools to be more selective in how they allocate their resources, potentially leading to cost savings. </w:t>
      </w:r>
      <w:r w:rsidRPr="00A30845">
        <w:rPr>
          <w:rStyle w:val="normaltextrun"/>
          <w:rFonts w:ascii="Calibri" w:hAnsi="Calibri" w:cs="Calibri"/>
        </w:rPr>
        <w:t>At the system level, a multi-tiered approach would also enable economies of scale across schools and systems and, by increasing the efficiency of schools’ resources</w:t>
      </w:r>
      <w:r>
        <w:rPr>
          <w:rStyle w:val="normaltextrun"/>
          <w:rFonts w:ascii="Calibri" w:hAnsi="Calibri" w:cs="Calibri"/>
        </w:rPr>
        <w:t xml:space="preserve">, enable greater scope for co-design and student-led approaches, discussed further in section </w:t>
      </w:r>
      <w:r w:rsidRPr="0049393E">
        <w:rPr>
          <w:rStyle w:val="normaltextrun"/>
          <w:rFonts w:ascii="Calibri" w:hAnsi="Calibri" w:cs="Calibri"/>
        </w:rPr>
        <w:t>4.</w:t>
      </w:r>
      <w:r>
        <w:rPr>
          <w:rStyle w:val="normaltextrun"/>
          <w:rFonts w:ascii="Calibri" w:hAnsi="Calibri" w:cs="Calibri"/>
        </w:rPr>
        <w:t>2</w:t>
      </w:r>
      <w:r w:rsidRPr="0049393E">
        <w:rPr>
          <w:rStyle w:val="normaltextrun"/>
          <w:rFonts w:ascii="Calibri" w:hAnsi="Calibri" w:cs="Calibri"/>
        </w:rPr>
        <w:t>.4</w:t>
      </w:r>
      <w:r>
        <w:rPr>
          <w:rStyle w:val="normaltextrun"/>
          <w:rFonts w:ascii="Calibri" w:hAnsi="Calibri" w:cs="Calibri"/>
        </w:rPr>
        <w:t>.</w:t>
      </w:r>
    </w:p>
    <w:p w14:paraId="2D9F2A0D" w14:textId="77777777" w:rsidR="00C13F18" w:rsidRDefault="00C13F18" w:rsidP="00BB708D">
      <w:pPr>
        <w:spacing w:after="160"/>
        <w:rPr>
          <w:rStyle w:val="normaltextrun"/>
          <w:rFonts w:ascii="Calibri" w:hAnsi="Calibri" w:cs="Calibri"/>
        </w:rPr>
      </w:pPr>
      <w:r w:rsidRPr="00A30845">
        <w:rPr>
          <w:rStyle w:val="normaltextrun"/>
          <w:rFonts w:ascii="Calibri" w:hAnsi="Calibri" w:cs="Calibri"/>
        </w:rPr>
        <w:t>Making it easier to access resources and training about what works will also reduce the pressure on educators to discover effective approaches to supporting students by themselves.</w:t>
      </w:r>
    </w:p>
    <w:p w14:paraId="4E1CFFA7" w14:textId="77777777" w:rsidR="00C13F18" w:rsidRDefault="00C13F18" w:rsidP="00BB708D">
      <w:pPr>
        <w:pStyle w:val="Heading5"/>
      </w:pPr>
      <w:r w:rsidRPr="00B20937">
        <w:t xml:space="preserve">Professional development is essential for supporting educators to </w:t>
      </w:r>
      <w:r>
        <w:t>enhance wellbeing in schools</w:t>
      </w:r>
    </w:p>
    <w:p w14:paraId="498875B8" w14:textId="6BED34CE" w:rsidR="00C13F18" w:rsidRDefault="00C13F18" w:rsidP="00BB708D">
      <w:pPr>
        <w:rPr>
          <w:rStyle w:val="normaltextrun"/>
          <w:rFonts w:ascii="Calibri" w:hAnsi="Calibri" w:cs="Calibri"/>
        </w:rPr>
      </w:pPr>
      <w:r w:rsidRPr="00A30845">
        <w:rPr>
          <w:rStyle w:val="normaltextrun"/>
          <w:rFonts w:ascii="Calibri" w:hAnsi="Calibri" w:cs="Calibri"/>
        </w:rPr>
        <w:t xml:space="preserve">A strong theme throughout the review was the need for professional development to support </w:t>
      </w:r>
      <w:r w:rsidR="001D3601" w:rsidRPr="00A30845">
        <w:rPr>
          <w:rStyle w:val="normaltextrun"/>
          <w:rFonts w:ascii="Calibri" w:hAnsi="Calibri" w:cs="Calibri"/>
        </w:rPr>
        <w:t>school leaders and educators</w:t>
      </w:r>
      <w:r w:rsidRPr="00A30845">
        <w:rPr>
          <w:rStyle w:val="normaltextrun"/>
          <w:rFonts w:ascii="Calibri" w:hAnsi="Calibri" w:cs="Calibri"/>
        </w:rPr>
        <w:t xml:space="preserve"> </w:t>
      </w:r>
      <w:r w:rsidR="00D2701C" w:rsidRPr="00A30845">
        <w:rPr>
          <w:rStyle w:val="normaltextrun"/>
          <w:rFonts w:ascii="Calibri" w:hAnsi="Calibri" w:cs="Calibri"/>
        </w:rPr>
        <w:t>to</w:t>
      </w:r>
      <w:r w:rsidRPr="00A30845">
        <w:rPr>
          <w:rStyle w:val="normaltextrun"/>
          <w:rFonts w:ascii="Calibri" w:hAnsi="Calibri" w:cs="Calibri"/>
        </w:rPr>
        <w:t xml:space="preserve"> identify, understand and implement appropriate adjustments for students at risk of or experiencing poor mental health and wellbeing, and </w:t>
      </w:r>
      <w:r w:rsidR="00D2701C" w:rsidRPr="00A30845">
        <w:rPr>
          <w:rStyle w:val="normaltextrun"/>
          <w:rFonts w:ascii="Calibri" w:hAnsi="Calibri" w:cs="Calibri"/>
        </w:rPr>
        <w:t>to</w:t>
      </w:r>
      <w:r w:rsidRPr="00A30845">
        <w:rPr>
          <w:rStyle w:val="normaltextrun"/>
          <w:rFonts w:ascii="Calibri" w:hAnsi="Calibri" w:cs="Calibri"/>
        </w:rPr>
        <w:t xml:space="preserve"> </w:t>
      </w:r>
      <w:r w:rsidR="0015398B" w:rsidRPr="00A30845">
        <w:rPr>
          <w:rStyle w:val="normaltextrun"/>
          <w:rFonts w:ascii="Calibri" w:hAnsi="Calibri" w:cs="Calibri"/>
        </w:rPr>
        <w:t>support them</w:t>
      </w:r>
      <w:r w:rsidR="00437E77" w:rsidRPr="00A30845">
        <w:rPr>
          <w:rStyle w:val="normaltextrun"/>
          <w:rFonts w:ascii="Calibri" w:hAnsi="Calibri" w:cs="Calibri"/>
        </w:rPr>
        <w:t xml:space="preserve"> to </w:t>
      </w:r>
      <w:r w:rsidRPr="00A30845">
        <w:rPr>
          <w:rStyle w:val="normaltextrun"/>
          <w:rFonts w:ascii="Calibri" w:hAnsi="Calibri" w:cs="Calibri"/>
        </w:rPr>
        <w:t>promot</w:t>
      </w:r>
      <w:r w:rsidR="00D2701C" w:rsidRPr="00A30845">
        <w:rPr>
          <w:rStyle w:val="normaltextrun"/>
          <w:rFonts w:ascii="Calibri" w:hAnsi="Calibri" w:cs="Calibri"/>
        </w:rPr>
        <w:t>e</w:t>
      </w:r>
      <w:r w:rsidRPr="00A30845">
        <w:rPr>
          <w:rStyle w:val="normaltextrun"/>
          <w:rFonts w:ascii="Calibri" w:hAnsi="Calibri" w:cs="Calibri"/>
        </w:rPr>
        <w:t xml:space="preserve"> safe, inclusive and supportive school environments.</w:t>
      </w:r>
      <w:r w:rsidR="0015398B" w:rsidRPr="00A30845">
        <w:rPr>
          <w:rStyle w:val="normaltextrun"/>
          <w:rFonts w:ascii="Calibri" w:hAnsi="Calibri" w:cs="Calibri"/>
        </w:rPr>
        <w:t xml:space="preserve"> </w:t>
      </w:r>
      <w:r w:rsidR="00FA407F" w:rsidRPr="00A30845">
        <w:rPr>
          <w:rStyle w:val="normaltextrun"/>
          <w:rFonts w:ascii="Calibri" w:hAnsi="Calibri" w:cs="Calibri"/>
        </w:rPr>
        <w:t xml:space="preserve">Further professional development </w:t>
      </w:r>
      <w:r w:rsidR="0015398B" w:rsidRPr="00A30845">
        <w:rPr>
          <w:rStyle w:val="normaltextrun"/>
          <w:rFonts w:ascii="Calibri" w:hAnsi="Calibri" w:cs="Calibri"/>
        </w:rPr>
        <w:t xml:space="preserve">should </w:t>
      </w:r>
      <w:r w:rsidR="00FA407F" w:rsidRPr="00A30845">
        <w:rPr>
          <w:rStyle w:val="normaltextrun"/>
          <w:rFonts w:ascii="Calibri" w:hAnsi="Calibri" w:cs="Calibri"/>
        </w:rPr>
        <w:t>be implemented</w:t>
      </w:r>
      <w:r w:rsidR="0015398B" w:rsidRPr="00A30845">
        <w:rPr>
          <w:rStyle w:val="normaltextrun"/>
          <w:rFonts w:ascii="Calibri" w:hAnsi="Calibri" w:cs="Calibri"/>
        </w:rPr>
        <w:t xml:space="preserve"> as part of a </w:t>
      </w:r>
      <w:r w:rsidR="00437E77" w:rsidRPr="00A30845">
        <w:rPr>
          <w:rStyle w:val="normaltextrun"/>
          <w:rFonts w:ascii="Calibri" w:hAnsi="Calibri" w:cs="Calibri"/>
        </w:rPr>
        <w:t xml:space="preserve">whole-school </w:t>
      </w:r>
      <w:r w:rsidR="00FA407F" w:rsidRPr="00A30845">
        <w:rPr>
          <w:rStyle w:val="normaltextrun"/>
          <w:rFonts w:ascii="Calibri" w:hAnsi="Calibri" w:cs="Calibri"/>
        </w:rPr>
        <w:t xml:space="preserve">and multi-tiered </w:t>
      </w:r>
      <w:r w:rsidR="00437E77" w:rsidRPr="00A30845">
        <w:rPr>
          <w:rStyle w:val="normaltextrun"/>
          <w:rFonts w:ascii="Calibri" w:hAnsi="Calibri" w:cs="Calibri"/>
        </w:rPr>
        <w:t>approach</w:t>
      </w:r>
      <w:r w:rsidR="00FA407F" w:rsidRPr="00A30845">
        <w:rPr>
          <w:rStyle w:val="normaltextrun"/>
          <w:rFonts w:ascii="Calibri" w:hAnsi="Calibri" w:cs="Calibri"/>
        </w:rPr>
        <w:t xml:space="preserve">es and </w:t>
      </w:r>
      <w:r w:rsidR="00437E77" w:rsidRPr="00A30845">
        <w:rPr>
          <w:rStyle w:val="normaltextrun"/>
          <w:rFonts w:ascii="Calibri" w:hAnsi="Calibri" w:cs="Calibri"/>
        </w:rPr>
        <w:t xml:space="preserve">underpinned by </w:t>
      </w:r>
      <w:r w:rsidR="0015398B" w:rsidRPr="00A30845">
        <w:rPr>
          <w:rStyle w:val="normaltextrun"/>
          <w:rFonts w:ascii="Calibri" w:hAnsi="Calibri" w:cs="Calibri"/>
        </w:rPr>
        <w:t xml:space="preserve">strategic, system level </w:t>
      </w:r>
      <w:r w:rsidR="00FA407F" w:rsidRPr="00A30845">
        <w:rPr>
          <w:rStyle w:val="normaltextrun"/>
          <w:rFonts w:ascii="Calibri" w:hAnsi="Calibri" w:cs="Calibri"/>
        </w:rPr>
        <w:t>support</w:t>
      </w:r>
      <w:r w:rsidR="00437E77" w:rsidRPr="00A30845">
        <w:rPr>
          <w:rStyle w:val="normaltextrun"/>
          <w:rFonts w:ascii="Calibri" w:hAnsi="Calibri" w:cs="Calibri"/>
        </w:rPr>
        <w:t xml:space="preserve"> and guidance</w:t>
      </w:r>
      <w:r w:rsidR="0015398B" w:rsidRPr="00A30845">
        <w:rPr>
          <w:rStyle w:val="normaltextrun"/>
          <w:rFonts w:ascii="Calibri" w:hAnsi="Calibri" w:cs="Calibri"/>
        </w:rPr>
        <w:t>.</w:t>
      </w:r>
      <w:r w:rsidR="0015398B">
        <w:rPr>
          <w:rStyle w:val="normaltextrun"/>
          <w:rFonts w:ascii="Calibri" w:hAnsi="Calibri" w:cs="Calibri"/>
        </w:rPr>
        <w:t xml:space="preserve">  </w:t>
      </w:r>
    </w:p>
    <w:p w14:paraId="1318FBB3" w14:textId="060FA0E0" w:rsidR="00C13F18" w:rsidRDefault="00C13F18" w:rsidP="00BB708D">
      <w:r>
        <w:rPr>
          <w:rStyle w:val="normaltextrun"/>
          <w:rFonts w:ascii="Calibri" w:hAnsi="Calibri" w:cs="Calibri"/>
        </w:rPr>
        <w:lastRenderedPageBreak/>
        <w:t>In particular, t</w:t>
      </w:r>
      <w:r w:rsidRPr="00D649CC">
        <w:rPr>
          <w:rStyle w:val="normaltextrun"/>
          <w:rFonts w:ascii="Calibri" w:hAnsi="Calibri" w:cs="Calibri"/>
        </w:rPr>
        <w:t xml:space="preserve">eachers are not </w:t>
      </w:r>
      <w:r>
        <w:rPr>
          <w:rStyle w:val="normaltextrun"/>
          <w:rFonts w:ascii="Calibri" w:hAnsi="Calibri" w:cs="Calibri"/>
        </w:rPr>
        <w:t xml:space="preserve">provided with </w:t>
      </w:r>
      <w:r w:rsidRPr="00D649CC">
        <w:rPr>
          <w:rStyle w:val="normaltextrun"/>
          <w:rFonts w:ascii="Calibri" w:hAnsi="Calibri" w:cs="Calibri"/>
        </w:rPr>
        <w:t>adequate train</w:t>
      </w:r>
      <w:r>
        <w:rPr>
          <w:rStyle w:val="normaltextrun"/>
          <w:rFonts w:ascii="Calibri" w:hAnsi="Calibri" w:cs="Calibri"/>
        </w:rPr>
        <w:t>ing</w:t>
      </w:r>
      <w:r w:rsidRPr="00D649CC">
        <w:rPr>
          <w:rStyle w:val="normaltextrun"/>
          <w:rFonts w:ascii="Calibri" w:hAnsi="Calibri" w:cs="Calibri"/>
        </w:rPr>
        <w:t xml:space="preserve"> </w:t>
      </w:r>
      <w:r>
        <w:rPr>
          <w:rStyle w:val="normaltextrun"/>
          <w:rFonts w:ascii="Calibri" w:hAnsi="Calibri" w:cs="Calibri"/>
        </w:rPr>
        <w:t xml:space="preserve">to manage </w:t>
      </w:r>
      <w:r w:rsidRPr="00D649CC">
        <w:rPr>
          <w:rStyle w:val="normaltextrun"/>
          <w:rFonts w:ascii="Calibri" w:hAnsi="Calibri" w:cs="Calibri"/>
        </w:rPr>
        <w:t xml:space="preserve">complex issues like the provision of trauma-informed care and </w:t>
      </w:r>
      <w:r>
        <w:rPr>
          <w:rStyle w:val="normaltextrun"/>
          <w:rFonts w:ascii="Calibri" w:hAnsi="Calibri" w:cs="Calibri"/>
        </w:rPr>
        <w:t xml:space="preserve">the </w:t>
      </w:r>
      <w:r w:rsidRPr="00D649CC">
        <w:rPr>
          <w:rStyle w:val="normaltextrun"/>
          <w:rFonts w:ascii="Calibri" w:hAnsi="Calibri" w:cs="Calibri"/>
        </w:rPr>
        <w:t xml:space="preserve">needs of </w:t>
      </w:r>
      <w:r>
        <w:rPr>
          <w:rStyle w:val="normaltextrun"/>
          <w:rFonts w:ascii="Calibri" w:hAnsi="Calibri" w:cs="Calibri"/>
        </w:rPr>
        <w:t>priority cohort</w:t>
      </w:r>
      <w:r w:rsidRPr="00D649CC">
        <w:rPr>
          <w:rStyle w:val="normaltextrun"/>
          <w:rFonts w:ascii="Calibri" w:hAnsi="Calibri" w:cs="Calibri"/>
        </w:rPr>
        <w:t xml:space="preserve"> groups</w:t>
      </w:r>
      <w:r>
        <w:rPr>
          <w:rStyle w:val="normaltextrun"/>
          <w:rFonts w:ascii="Calibri" w:hAnsi="Calibri" w:cs="Calibri"/>
        </w:rPr>
        <w:t xml:space="preserve">, including the impact of </w:t>
      </w:r>
      <w:r w:rsidRPr="00504AE5">
        <w:t>racism</w:t>
      </w:r>
      <w:r>
        <w:t xml:space="preserve"> on First Nations students. </w:t>
      </w:r>
      <w:r>
        <w:rPr>
          <w:rStyle w:val="normaltextrun"/>
          <w:rFonts w:ascii="Calibri" w:hAnsi="Calibri" w:cs="Calibri"/>
        </w:rPr>
        <w:t>The need to differentiate wellbeing interventions for vulnerable or marginalised students was a common theme throughout the review. Multiple submissions noted the need to increase skills in trauma-informed practice and the need to increase teachers’ capacity to recognise learning difficulties and behaviours arising from disability, including through initial teacher education.</w:t>
      </w:r>
      <w:r>
        <w:rPr>
          <w:rStyle w:val="EndnoteReference"/>
          <w:rFonts w:ascii="Calibri" w:hAnsi="Calibri" w:cs="Calibri"/>
        </w:rPr>
        <w:endnoteReference w:id="381"/>
      </w:r>
      <w:r>
        <w:rPr>
          <w:rStyle w:val="normaltextrun"/>
          <w:rFonts w:ascii="Calibri" w:hAnsi="Calibri" w:cs="Calibri"/>
        </w:rPr>
        <w:t xml:space="preserve"> B</w:t>
      </w:r>
      <w:r w:rsidRPr="00D4039C">
        <w:rPr>
          <w:rStyle w:val="normaltextrun"/>
          <w:rFonts w:ascii="Calibri" w:hAnsi="Calibri" w:cs="Calibri"/>
        </w:rPr>
        <w:t xml:space="preserve">etter training in mental health and wellbeing </w:t>
      </w:r>
      <w:r>
        <w:rPr>
          <w:rStyle w:val="normaltextrun"/>
          <w:rFonts w:ascii="Calibri" w:hAnsi="Calibri" w:cs="Calibri"/>
        </w:rPr>
        <w:t>to support</w:t>
      </w:r>
      <w:r w:rsidRPr="00D4039C">
        <w:rPr>
          <w:rStyle w:val="normaltextrun"/>
          <w:rFonts w:ascii="Calibri" w:hAnsi="Calibri" w:cs="Calibri"/>
        </w:rPr>
        <w:t xml:space="preserve"> First Nations student</w:t>
      </w:r>
      <w:r>
        <w:rPr>
          <w:rStyle w:val="normaltextrun"/>
          <w:rFonts w:ascii="Calibri" w:hAnsi="Calibri" w:cs="Calibri"/>
        </w:rPr>
        <w:t>s</w:t>
      </w:r>
      <w:r w:rsidRPr="00D4039C">
        <w:rPr>
          <w:rStyle w:val="normaltextrun"/>
          <w:rFonts w:ascii="Calibri" w:hAnsi="Calibri" w:cs="Calibri"/>
        </w:rPr>
        <w:t>, including creating culturally safe environments</w:t>
      </w:r>
      <w:r>
        <w:rPr>
          <w:rStyle w:val="normaltextrun"/>
          <w:rFonts w:ascii="Calibri" w:hAnsi="Calibri" w:cs="Calibri"/>
        </w:rPr>
        <w:t xml:space="preserve"> and</w:t>
      </w:r>
      <w:r w:rsidRPr="00D4039C">
        <w:rPr>
          <w:rStyle w:val="normaltextrun"/>
          <w:rFonts w:ascii="Calibri" w:hAnsi="Calibri" w:cs="Calibri"/>
        </w:rPr>
        <w:t xml:space="preserve"> culturally appropriate interventions, </w:t>
      </w:r>
      <w:r>
        <w:rPr>
          <w:rStyle w:val="normaltextrun"/>
          <w:rFonts w:ascii="Calibri" w:hAnsi="Calibri" w:cs="Calibri"/>
        </w:rPr>
        <w:t>was also a strong theme. For example, t</w:t>
      </w:r>
      <w:r>
        <w:t>he Partners of the Northern Territory Learning Commission’s wellbeing model involves students and teachers collaboratively working on improvement initiatives in schools, with teachers guiding the process rather than taking sole responsibility.</w:t>
      </w:r>
      <w:r>
        <w:rPr>
          <w:rStyle w:val="EndnoteReference"/>
        </w:rPr>
        <w:endnoteReference w:id="382"/>
      </w:r>
      <w:r>
        <w:rPr>
          <w:rStyle w:val="normaltextrun"/>
          <w:rFonts w:ascii="Calibri" w:hAnsi="Calibri" w:cs="Calibri"/>
        </w:rPr>
        <w:t xml:space="preserve"> </w:t>
      </w:r>
      <w:r>
        <w:t>The Stronger Smarter Institute’s submission supported the need for wellbeing frameworks to recognise racism as a form of trauma and its significant implications for how school wellbeing programs are framed and funded. The Berry Street Education Model is another example of trauma-informed professional development for teachers (Box 1</w:t>
      </w:r>
      <w:r w:rsidR="001071F7">
        <w:t>1</w:t>
      </w:r>
      <w:r>
        <w:t>).</w:t>
      </w:r>
    </w:p>
    <w:tbl>
      <w:tblPr>
        <w:tblStyle w:val="GridTable4-Accent3"/>
        <w:tblW w:w="9026" w:type="dxa"/>
        <w:shd w:val="clear" w:color="auto" w:fill="D9D9D9" w:themeFill="accent6" w:themeFillShade="D9"/>
        <w:tblLook w:val="0400" w:firstRow="0" w:lastRow="0" w:firstColumn="0" w:lastColumn="0" w:noHBand="0" w:noVBand="1"/>
      </w:tblPr>
      <w:tblGrid>
        <w:gridCol w:w="9026"/>
      </w:tblGrid>
      <w:tr w:rsidR="00C13F18" w14:paraId="606560F9"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808080" w:themeColor="accent6" w:themeShade="80"/>
              <w:left w:val="single" w:sz="12" w:space="0" w:color="808080"/>
              <w:bottom w:val="single" w:sz="12" w:space="0" w:color="808080"/>
              <w:right w:val="single" w:sz="12" w:space="0" w:color="808080" w:themeColor="accent6" w:themeShade="80"/>
            </w:tcBorders>
            <w:shd w:val="clear" w:color="auto" w:fill="D9D9D9" w:themeFill="accent6" w:themeFillShade="D9"/>
          </w:tcPr>
          <w:p w14:paraId="407CAC10" w14:textId="209B635B" w:rsidR="00C13F18" w:rsidRPr="00843B53" w:rsidRDefault="00C13F18">
            <w:pPr>
              <w:jc w:val="center"/>
              <w:rPr>
                <w:b/>
                <w:bCs/>
                <w:u w:val="single"/>
              </w:rPr>
            </w:pPr>
            <w:r w:rsidRPr="00843B53">
              <w:rPr>
                <w:b/>
                <w:bCs/>
                <w:u w:val="single"/>
              </w:rPr>
              <w:t>Box 1</w:t>
            </w:r>
            <w:r w:rsidR="001071F7" w:rsidRPr="00843B53">
              <w:rPr>
                <w:b/>
                <w:bCs/>
                <w:u w:val="single"/>
              </w:rPr>
              <w:t>1</w:t>
            </w:r>
            <w:r w:rsidRPr="00843B53">
              <w:rPr>
                <w:b/>
                <w:bCs/>
                <w:u w:val="single"/>
              </w:rPr>
              <w:t>: Trauma-informed wellbeing resources – Berry Street Education Model</w:t>
            </w:r>
          </w:p>
          <w:p w14:paraId="09E1B7D5" w14:textId="77777777" w:rsidR="00C13F18" w:rsidRPr="009571B5" w:rsidRDefault="00C13F18">
            <w:pPr>
              <w:rPr>
                <w:b/>
                <w:color w:val="000000" w:themeColor="text1"/>
              </w:rPr>
            </w:pPr>
            <w:r w:rsidRPr="00B669F2">
              <w:t xml:space="preserve">The Berry Street School is a specialist independent school in Victoria for students in Years 7 to 12 that supports vulnerable students with a history of adverse childhood experiences and/or at risk of disengaging from their education. </w:t>
            </w:r>
            <w:r w:rsidRPr="009571B5">
              <w:rPr>
                <w:color w:val="000000" w:themeColor="text1"/>
              </w:rPr>
              <w:t>Operating across four campuses (Narre Warren, Morwell, Shepparton and Ballarat), it is the seventh most disadvantaged secondary school in the state. Students at the school require extensive adjustments for their socio-emotional needs, reflected in its high funding rate per student (as per NCCD loadings). Most students also face multiple educational barriers related to their individual circumstances and backgrounds, and a large number have also spent time in, or are currently in, out-of-home care.</w:t>
            </w:r>
          </w:p>
          <w:p w14:paraId="33562DF0" w14:textId="77777777" w:rsidR="00C13F18" w:rsidRPr="009571B5" w:rsidRDefault="00C13F18">
            <w:pPr>
              <w:rPr>
                <w:b/>
                <w:color w:val="000000" w:themeColor="text1"/>
              </w:rPr>
            </w:pPr>
            <w:r w:rsidRPr="009571B5">
              <w:rPr>
                <w:color w:val="000000" w:themeColor="text1"/>
              </w:rPr>
              <w:t>The success of the Berry Street School’s approach led to the development of the Berry Street Education Model (BSEM), created to address the knowledge gap across all education settings regarding complex trauma and trauma-informed care. The BSEM is an educator-designed and evidence-led framework providing educators with the tools and strategies to create classrooms where all students are ready to learn and able to thrive, and where students are supported to meet their own learning needs. The BSEM empowers educators to:</w:t>
            </w:r>
          </w:p>
          <w:p w14:paraId="0C2D1593" w14:textId="77777777" w:rsidR="00C13F18" w:rsidRPr="009571B5" w:rsidRDefault="00C13F18" w:rsidP="00FA4F9F">
            <w:pPr>
              <w:pStyle w:val="ListParagraph"/>
              <w:numPr>
                <w:ilvl w:val="0"/>
                <w:numId w:val="47"/>
              </w:numPr>
              <w:spacing w:after="160"/>
              <w:rPr>
                <w:b/>
                <w:color w:val="000000" w:themeColor="text1"/>
              </w:rPr>
            </w:pPr>
            <w:r w:rsidRPr="009571B5">
              <w:rPr>
                <w:color w:val="000000" w:themeColor="text1"/>
              </w:rPr>
              <w:t>better understand the benefits of trauma-informed teaching for child development and ability to learn</w:t>
            </w:r>
          </w:p>
          <w:p w14:paraId="38A16386" w14:textId="77777777" w:rsidR="00C13F18" w:rsidRPr="009571B5" w:rsidRDefault="00C13F18" w:rsidP="00FA4F9F">
            <w:pPr>
              <w:pStyle w:val="ListParagraph"/>
              <w:numPr>
                <w:ilvl w:val="0"/>
                <w:numId w:val="47"/>
              </w:numPr>
              <w:spacing w:after="160"/>
              <w:rPr>
                <w:b/>
                <w:color w:val="000000" w:themeColor="text1"/>
              </w:rPr>
            </w:pPr>
            <w:r w:rsidRPr="009571B5">
              <w:rPr>
                <w:color w:val="000000" w:themeColor="text1"/>
              </w:rPr>
              <w:t>create a supportive and trauma-informed positive education classroom</w:t>
            </w:r>
          </w:p>
          <w:p w14:paraId="2273CB39" w14:textId="77777777" w:rsidR="00C13F18" w:rsidRPr="009571B5" w:rsidRDefault="00C13F18" w:rsidP="00FA4F9F">
            <w:pPr>
              <w:pStyle w:val="ListParagraph"/>
              <w:numPr>
                <w:ilvl w:val="0"/>
                <w:numId w:val="47"/>
              </w:numPr>
              <w:spacing w:after="160"/>
              <w:rPr>
                <w:b/>
                <w:color w:val="000000" w:themeColor="text1"/>
              </w:rPr>
            </w:pPr>
            <w:r w:rsidRPr="009571B5">
              <w:rPr>
                <w:color w:val="000000" w:themeColor="text1"/>
              </w:rPr>
              <w:t>bolster student–teacher relationships</w:t>
            </w:r>
          </w:p>
          <w:p w14:paraId="4F47FE62" w14:textId="77777777" w:rsidR="00C13F18" w:rsidRPr="009571B5" w:rsidRDefault="00C13F18" w:rsidP="00FA4F9F">
            <w:pPr>
              <w:pStyle w:val="ListParagraph"/>
              <w:numPr>
                <w:ilvl w:val="0"/>
                <w:numId w:val="47"/>
              </w:numPr>
              <w:spacing w:after="160"/>
              <w:rPr>
                <w:b/>
                <w:color w:val="000000" w:themeColor="text1"/>
              </w:rPr>
            </w:pPr>
            <w:r w:rsidRPr="009571B5">
              <w:rPr>
                <w:color w:val="000000" w:themeColor="text1"/>
              </w:rPr>
              <w:t>apply positive relational classroom behaviour management strategies</w:t>
            </w:r>
          </w:p>
          <w:p w14:paraId="17F6C3AE" w14:textId="77777777" w:rsidR="00C13F18" w:rsidRPr="009571B5" w:rsidRDefault="00C13F18" w:rsidP="00FA4F9F">
            <w:pPr>
              <w:pStyle w:val="ListParagraph"/>
              <w:numPr>
                <w:ilvl w:val="0"/>
                <w:numId w:val="47"/>
              </w:numPr>
              <w:spacing w:after="160"/>
              <w:rPr>
                <w:b/>
                <w:color w:val="000000" w:themeColor="text1"/>
              </w:rPr>
            </w:pPr>
            <w:r w:rsidRPr="009571B5">
              <w:rPr>
                <w:color w:val="000000" w:themeColor="text1"/>
              </w:rPr>
              <w:t>instil strengths-based practices across the school.</w:t>
            </w:r>
          </w:p>
          <w:p w14:paraId="70BDA806" w14:textId="77777777" w:rsidR="00C13F18" w:rsidRPr="009571B5" w:rsidRDefault="00C13F18">
            <w:pPr>
              <w:rPr>
                <w:b/>
                <w:color w:val="000000" w:themeColor="text1"/>
              </w:rPr>
            </w:pPr>
            <w:r w:rsidRPr="009571B5">
              <w:rPr>
                <w:color w:val="000000" w:themeColor="text1"/>
              </w:rPr>
              <w:t>The BSEM is relevant for both mainstream and specialist schools to support better engagement of all students, including those with complex unmet learning needs. To date, more than 48,000 Australian educators and staff across more than 2,000 schools have completed the BSEM foundation course.</w:t>
            </w:r>
          </w:p>
          <w:p w14:paraId="36E3E8C3" w14:textId="74F18337" w:rsidR="00C13F18" w:rsidRPr="00843B53" w:rsidRDefault="00C13F18">
            <w:pPr>
              <w:rPr>
                <w:bCs/>
                <w:sz w:val="20"/>
                <w:szCs w:val="20"/>
              </w:rPr>
            </w:pPr>
            <w:r w:rsidRPr="00843B53">
              <w:rPr>
                <w:bCs/>
                <w:color w:val="000000" w:themeColor="text1"/>
                <w:sz w:val="20"/>
                <w:szCs w:val="20"/>
              </w:rPr>
              <w:t>Source: Berry Street submission; Be</w:t>
            </w:r>
            <w:r w:rsidRPr="00843B53">
              <w:rPr>
                <w:bCs/>
                <w:sz w:val="20"/>
                <w:szCs w:val="20"/>
              </w:rPr>
              <w:t>rry Street (2023)</w:t>
            </w:r>
            <w:r w:rsidR="00B02231">
              <w:rPr>
                <w:bCs/>
                <w:sz w:val="20"/>
                <w:szCs w:val="20"/>
              </w:rPr>
              <w:t xml:space="preserve"> </w:t>
            </w:r>
            <w:hyperlink r:id="rId62" w:history="1">
              <w:r w:rsidR="00B02231" w:rsidRPr="00B02231">
                <w:rPr>
                  <w:rStyle w:val="Hyperlink"/>
                  <w:bCs/>
                  <w:i/>
                  <w:iCs/>
                  <w:sz w:val="20"/>
                  <w:szCs w:val="20"/>
                </w:rPr>
                <w:t>About BSEM</w:t>
              </w:r>
            </w:hyperlink>
            <w:r w:rsidRPr="00843B53">
              <w:rPr>
                <w:bCs/>
                <w:sz w:val="20"/>
                <w:szCs w:val="20"/>
              </w:rPr>
              <w:t xml:space="preserve">, </w:t>
            </w:r>
            <w:r w:rsidRPr="00843B53" w:rsidDel="00E60684">
              <w:rPr>
                <w:bCs/>
                <w:sz w:val="20"/>
                <w:szCs w:val="20"/>
              </w:rPr>
              <w:t xml:space="preserve">Berry Street, </w:t>
            </w:r>
            <w:r w:rsidRPr="00843B53">
              <w:rPr>
                <w:bCs/>
                <w:sz w:val="20"/>
                <w:szCs w:val="20"/>
              </w:rPr>
              <w:t xml:space="preserve">accessed 27 October 2023. </w:t>
            </w:r>
          </w:p>
        </w:tc>
      </w:tr>
    </w:tbl>
    <w:p w14:paraId="2C460C05" w14:textId="77777777" w:rsidR="00C13F18" w:rsidRDefault="00C13F18" w:rsidP="00BB708D">
      <w:pPr>
        <w:pStyle w:val="NoSpacing"/>
      </w:pPr>
    </w:p>
    <w:p w14:paraId="1647F44F" w14:textId="77777777" w:rsidR="00C13F18" w:rsidRDefault="00C13F18" w:rsidP="00BB708D">
      <w:pPr>
        <w:pStyle w:val="NoSpacing"/>
      </w:pPr>
      <w:r>
        <w:t>Mental health and wellbeing are core components of the h</w:t>
      </w:r>
      <w:r w:rsidRPr="009A08C7">
        <w:t xml:space="preserve">ealth and </w:t>
      </w:r>
      <w:r>
        <w:t>p</w:t>
      </w:r>
      <w:r w:rsidRPr="009A08C7">
        <w:t xml:space="preserve">hysical </w:t>
      </w:r>
      <w:r>
        <w:t>e</w:t>
      </w:r>
      <w:r w:rsidRPr="009A08C7">
        <w:t>ducation</w:t>
      </w:r>
      <w:r w:rsidDel="00E03756">
        <w:t xml:space="preserve"> </w:t>
      </w:r>
      <w:r>
        <w:t xml:space="preserve">learning area of the Australian Curriculum, which includes components focused on mental health and </w:t>
      </w:r>
      <w:r>
        <w:lastRenderedPageBreak/>
        <w:t>wellbeing.</w:t>
      </w:r>
      <w:r>
        <w:rPr>
          <w:rStyle w:val="EndnoteReference"/>
        </w:rPr>
        <w:endnoteReference w:id="383"/>
      </w:r>
      <w:r>
        <w:t xml:space="preserve"> In addition, the </w:t>
      </w:r>
      <w:r w:rsidRPr="001B2ADE">
        <w:rPr>
          <w:rFonts w:ascii="Calibri" w:eastAsia="Calibri" w:hAnsi="Calibri" w:cs="Times New Roman"/>
        </w:rPr>
        <w:t>Australian Curriculum Assessment and Reporting Authority</w:t>
      </w:r>
      <w:r>
        <w:t xml:space="preserve"> recently released a ‘Curriculum Connections’ online resource for teachers to help students develop their understanding of mental health and wellbeing across additional areas of the curriculum, including in the areas of d</w:t>
      </w:r>
      <w:r w:rsidRPr="009A08C7">
        <w:t xml:space="preserve">igital </w:t>
      </w:r>
      <w:r>
        <w:t>t</w:t>
      </w:r>
      <w:r w:rsidRPr="009A08C7">
        <w:t xml:space="preserve">echnologies, English, </w:t>
      </w:r>
      <w:r>
        <w:t>h</w:t>
      </w:r>
      <w:r w:rsidRPr="009A08C7">
        <w:t xml:space="preserve">umanities and </w:t>
      </w:r>
      <w:r>
        <w:t>s</w:t>
      </w:r>
      <w:r w:rsidRPr="009A08C7">
        <w:t xml:space="preserve">ocial </w:t>
      </w:r>
      <w:r>
        <w:t>s</w:t>
      </w:r>
      <w:r w:rsidRPr="009A08C7">
        <w:t>ciences</w:t>
      </w:r>
      <w:r>
        <w:t>,</w:t>
      </w:r>
      <w:r w:rsidRPr="009A08C7">
        <w:t xml:space="preserve"> and the </w:t>
      </w:r>
      <w:r>
        <w:t>a</w:t>
      </w:r>
      <w:r w:rsidRPr="009A08C7">
        <w:t>rts</w:t>
      </w:r>
      <w:r>
        <w:t>.</w:t>
      </w:r>
      <w:r>
        <w:rPr>
          <w:rStyle w:val="EndnoteReference"/>
        </w:rPr>
        <w:endnoteReference w:id="384"/>
      </w:r>
      <w:r>
        <w:t xml:space="preserve"> However, as discussed in Chapter 1, schools have a large degree of flexibility in the tools, resources and programs they are able to use in each curriculum learning area, which can result in inconsistent outcomes.</w:t>
      </w:r>
    </w:p>
    <w:p w14:paraId="61744207" w14:textId="77777777" w:rsidR="00C13F18" w:rsidRDefault="00C13F18" w:rsidP="00BB708D">
      <w:pPr>
        <w:pStyle w:val="NoSpacing"/>
      </w:pPr>
    </w:p>
    <w:p w14:paraId="441603C0" w14:textId="043F5375" w:rsidR="00C13F18" w:rsidRDefault="00C13F18" w:rsidP="00BB708D">
      <w:pPr>
        <w:pStyle w:val="NoSpacing"/>
      </w:pPr>
      <w:r>
        <w:t xml:space="preserve">Consequently, several submissions proposed that existing programs, models and resources be scaled up and/or rolled out nationally to support wellbeing outcomes under the next </w:t>
      </w:r>
      <w:r w:rsidDel="0028772C">
        <w:rPr>
          <w:color w:val="000000" w:themeColor="text1"/>
        </w:rPr>
        <w:t>Agreement</w:t>
      </w:r>
      <w:r>
        <w:t>. These include several well-established programs focused on students, teacher skills, trauma, and peer-led approaches (see Box 1</w:t>
      </w:r>
      <w:r w:rsidR="001071F7">
        <w:t>2</w:t>
      </w:r>
      <w:r>
        <w:t xml:space="preserve"> for examples).</w:t>
      </w:r>
    </w:p>
    <w:p w14:paraId="1B9AA43C" w14:textId="77777777" w:rsidR="00C13F18" w:rsidRDefault="00C13F18" w:rsidP="00BB708D">
      <w:pPr>
        <w:pStyle w:val="NoSpacing"/>
      </w:pPr>
    </w:p>
    <w:tbl>
      <w:tblPr>
        <w:tblStyle w:val="GridTable4-Accent3"/>
        <w:tblW w:w="9026" w:type="dxa"/>
        <w:shd w:val="clear" w:color="auto" w:fill="D9D9D9" w:themeFill="accent6" w:themeFillShade="D9"/>
        <w:tblLook w:val="0400" w:firstRow="0" w:lastRow="0" w:firstColumn="0" w:lastColumn="0" w:noHBand="0" w:noVBand="1"/>
      </w:tblPr>
      <w:tblGrid>
        <w:gridCol w:w="9026"/>
      </w:tblGrid>
      <w:tr w:rsidR="00C13F18" w14:paraId="097AA96F"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808080" w:themeColor="accent6" w:themeShade="80"/>
              <w:left w:val="single" w:sz="12" w:space="0" w:color="808080"/>
              <w:bottom w:val="single" w:sz="12" w:space="0" w:color="808080"/>
              <w:right w:val="single" w:sz="12" w:space="0" w:color="808080" w:themeColor="accent6" w:themeShade="80"/>
            </w:tcBorders>
            <w:shd w:val="clear" w:color="auto" w:fill="D9D9D9" w:themeFill="accent6" w:themeFillShade="D9"/>
          </w:tcPr>
          <w:p w14:paraId="169B5037" w14:textId="0C71683A" w:rsidR="00C13F18" w:rsidRPr="000F6FAB" w:rsidRDefault="00C13F18">
            <w:pPr>
              <w:jc w:val="center"/>
              <w:rPr>
                <w:b/>
                <w:bCs/>
                <w:u w:val="single"/>
              </w:rPr>
            </w:pPr>
            <w:r w:rsidRPr="000F6FAB">
              <w:rPr>
                <w:b/>
                <w:bCs/>
                <w:u w:val="single"/>
              </w:rPr>
              <w:t>Box 1</w:t>
            </w:r>
            <w:r w:rsidR="001071F7" w:rsidRPr="000F6FAB">
              <w:rPr>
                <w:b/>
                <w:bCs/>
                <w:u w:val="single"/>
              </w:rPr>
              <w:t>2</w:t>
            </w:r>
            <w:r w:rsidRPr="000F6FAB">
              <w:rPr>
                <w:b/>
                <w:bCs/>
                <w:u w:val="single"/>
              </w:rPr>
              <w:t>: Evidence-based wellbeing programs and resources</w:t>
            </w:r>
          </w:p>
          <w:p w14:paraId="5F610D38" w14:textId="77777777" w:rsidR="00C13F18" w:rsidRDefault="00C13F18">
            <w:pPr>
              <w:rPr>
                <w:b/>
              </w:rPr>
            </w:pPr>
            <w:r w:rsidRPr="00A25399">
              <w:t>Several evidence-based wellbeing programs and resources were identified by stakeholders.</w:t>
            </w:r>
          </w:p>
          <w:p w14:paraId="294502E0" w14:textId="77777777" w:rsidR="00C13F18" w:rsidRDefault="00C13F18" w:rsidP="00FA4F9F">
            <w:pPr>
              <w:pStyle w:val="ListParagraph"/>
              <w:numPr>
                <w:ilvl w:val="0"/>
                <w:numId w:val="49"/>
              </w:numPr>
              <w:spacing w:after="160"/>
              <w:rPr>
                <w:b/>
              </w:rPr>
            </w:pPr>
            <w:r w:rsidRPr="00A25399">
              <w:t>Trauma-informed practices and teacher training programs:</w:t>
            </w:r>
          </w:p>
          <w:p w14:paraId="578C0392" w14:textId="75B83FCD" w:rsidR="00C13F18" w:rsidRDefault="00C13F18" w:rsidP="00FA4F9F">
            <w:pPr>
              <w:pStyle w:val="ListParagraph"/>
              <w:numPr>
                <w:ilvl w:val="1"/>
                <w:numId w:val="49"/>
              </w:numPr>
              <w:spacing w:after="160"/>
              <w:rPr>
                <w:b/>
              </w:rPr>
            </w:pPr>
            <w:r w:rsidRPr="00A25399">
              <w:t xml:space="preserve">The Berry Street Education Model, which works on the ground with educators and school leaders to build safer, trauma-informed school cultures (see Box </w:t>
            </w:r>
            <w:r>
              <w:t>1</w:t>
            </w:r>
            <w:r w:rsidR="001071F7">
              <w:t>1</w:t>
            </w:r>
            <w:r w:rsidRPr="00A25399">
              <w:t>)</w:t>
            </w:r>
          </w:p>
          <w:p w14:paraId="3171DAB9" w14:textId="77777777" w:rsidR="00C13F18" w:rsidRDefault="00C13F18" w:rsidP="00FA4F9F">
            <w:pPr>
              <w:pStyle w:val="ListParagraph"/>
              <w:numPr>
                <w:ilvl w:val="1"/>
                <w:numId w:val="49"/>
              </w:numPr>
              <w:spacing w:after="160"/>
              <w:rPr>
                <w:b/>
              </w:rPr>
            </w:pPr>
            <w:r w:rsidRPr="00A25399">
              <w:t>The Australian National University’s BRACE Framework, which is a whole-school approach to trauma</w:t>
            </w:r>
            <w:r w:rsidRPr="00A25399">
              <w:noBreakHyphen/>
              <w:t>sensitive practice. The key components are belonging, routine, attachment, capacity and emotion</w:t>
            </w:r>
          </w:p>
          <w:p w14:paraId="77E0A726" w14:textId="77777777" w:rsidR="00C13F18" w:rsidRDefault="00C13F18" w:rsidP="00FA4F9F">
            <w:pPr>
              <w:pStyle w:val="ListParagraph"/>
              <w:numPr>
                <w:ilvl w:val="0"/>
                <w:numId w:val="48"/>
              </w:numPr>
              <w:spacing w:after="160"/>
              <w:rPr>
                <w:b/>
              </w:rPr>
            </w:pPr>
            <w:r w:rsidRPr="00A25399">
              <w:t>Programs and resources aimed at supporting wellbeing and student mental health:</w:t>
            </w:r>
          </w:p>
          <w:p w14:paraId="007942A3" w14:textId="77777777" w:rsidR="00C13F18" w:rsidRDefault="00C13F18" w:rsidP="00FA4F9F">
            <w:pPr>
              <w:pStyle w:val="ListParagraph"/>
              <w:numPr>
                <w:ilvl w:val="1"/>
                <w:numId w:val="48"/>
              </w:numPr>
              <w:spacing w:after="160"/>
              <w:rPr>
                <w:b/>
              </w:rPr>
            </w:pPr>
            <w:r w:rsidRPr="00A25399">
              <w:t>The National Student Wellbeing Program, which provides schools with pastoral care</w:t>
            </w:r>
            <w:r>
              <w:t xml:space="preserve"> and</w:t>
            </w:r>
            <w:r w:rsidRPr="00A25399">
              <w:t xml:space="preserve"> organises volunteer activities within the school community and other extracurricular activities</w:t>
            </w:r>
          </w:p>
          <w:p w14:paraId="46FE14FF" w14:textId="77777777" w:rsidR="00C13F18" w:rsidRDefault="00C13F18" w:rsidP="00FA4F9F">
            <w:pPr>
              <w:pStyle w:val="ListParagraph"/>
              <w:numPr>
                <w:ilvl w:val="1"/>
                <w:numId w:val="48"/>
              </w:numPr>
              <w:spacing w:after="160"/>
              <w:rPr>
                <w:b/>
              </w:rPr>
            </w:pPr>
            <w:r w:rsidRPr="00A25399">
              <w:t>Headspace’s Mental Health Education Program, which delivers mental health education workshops in secondary schools</w:t>
            </w:r>
          </w:p>
          <w:p w14:paraId="1C7853CE" w14:textId="77777777" w:rsidR="00C13F18" w:rsidRDefault="00C13F18" w:rsidP="00FA4F9F">
            <w:pPr>
              <w:pStyle w:val="ListParagraph"/>
              <w:numPr>
                <w:ilvl w:val="1"/>
                <w:numId w:val="48"/>
              </w:numPr>
              <w:spacing w:after="160"/>
              <w:rPr>
                <w:b/>
              </w:rPr>
            </w:pPr>
            <w:r w:rsidRPr="00A25399">
              <w:t>The SAFEMinds training program through Headspace, which focuses on early intervention</w:t>
            </w:r>
          </w:p>
          <w:p w14:paraId="4F33CA9F" w14:textId="77777777" w:rsidR="00C13F18" w:rsidRDefault="00C13F18" w:rsidP="00FA4F9F">
            <w:pPr>
              <w:pStyle w:val="ListParagraph"/>
              <w:numPr>
                <w:ilvl w:val="1"/>
                <w:numId w:val="48"/>
              </w:numPr>
              <w:spacing w:after="160"/>
              <w:rPr>
                <w:b/>
              </w:rPr>
            </w:pPr>
            <w:r w:rsidRPr="00804916">
              <w:t>Be You: Beyond Blue’s national school-based mental health training program, which promotes a whole learning community approach, supports the wellbeing of educators and equips educators to embed social and emotional learning into their pedagogical approaches</w:t>
            </w:r>
          </w:p>
          <w:p w14:paraId="10F105DD" w14:textId="77777777" w:rsidR="00C13F18" w:rsidRPr="00C21B4D" w:rsidRDefault="00C13F18" w:rsidP="00FA4F9F">
            <w:pPr>
              <w:pStyle w:val="ListParagraph"/>
              <w:numPr>
                <w:ilvl w:val="1"/>
                <w:numId w:val="48"/>
              </w:numPr>
              <w:spacing w:after="160"/>
              <w:rPr>
                <w:b/>
              </w:rPr>
            </w:pPr>
            <w:r w:rsidRPr="00804916">
              <w:t xml:space="preserve">Digital </w:t>
            </w:r>
            <w:r w:rsidRPr="00A25399">
              <w:t>wellbeing resources, such as Education Services Australia’s Student Wellbeing Hub, which provides quality</w:t>
            </w:r>
            <w:r>
              <w:t>-</w:t>
            </w:r>
            <w:r w:rsidRPr="00A25399">
              <w:t>assured information and resources.</w:t>
            </w:r>
            <w:r w:rsidRPr="00C21B4D">
              <w:t xml:space="preserve"> </w:t>
            </w:r>
          </w:p>
        </w:tc>
      </w:tr>
    </w:tbl>
    <w:p w14:paraId="41C2B900" w14:textId="77777777" w:rsidR="00C13F18" w:rsidRDefault="00C13F18" w:rsidP="00BB708D">
      <w:pPr>
        <w:pStyle w:val="NoSpacing"/>
      </w:pPr>
    </w:p>
    <w:p w14:paraId="66401F3F" w14:textId="77777777" w:rsidR="00C13F18" w:rsidRDefault="00C13F18" w:rsidP="00BB708D">
      <w:pPr>
        <w:pStyle w:val="Heading5"/>
      </w:pPr>
      <w:r w:rsidRPr="00B20937">
        <w:t>Leadership is key and dedicated in-school staff have an important role</w:t>
      </w:r>
    </w:p>
    <w:p w14:paraId="44FBA374" w14:textId="77777777" w:rsidR="00C13F18" w:rsidRDefault="00C13F18" w:rsidP="00BB708D">
      <w:pPr>
        <w:rPr>
          <w:rStyle w:val="normaltextrun"/>
          <w:rFonts w:ascii="Calibri" w:hAnsi="Calibri" w:cs="Calibri"/>
        </w:rPr>
      </w:pPr>
      <w:r>
        <w:rPr>
          <w:rStyle w:val="normaltextrun"/>
          <w:rFonts w:ascii="Calibri" w:hAnsi="Calibri" w:cs="Calibri"/>
        </w:rPr>
        <w:t xml:space="preserve">Multiple submissions also identified the role of leadership and the </w:t>
      </w:r>
      <w:r w:rsidRPr="00A30845">
        <w:rPr>
          <w:rStyle w:val="normaltextrun"/>
          <w:rFonts w:ascii="Calibri" w:hAnsi="Calibri" w:cs="Calibri"/>
        </w:rPr>
        <w:t xml:space="preserve">need for dedicated resources </w:t>
      </w:r>
      <w:r w:rsidRPr="00A30845">
        <w:rPr>
          <w:rStyle w:val="normaltextrun"/>
          <w:rFonts w:ascii="Calibri" w:hAnsi="Calibri" w:cs="Calibri"/>
          <w:i/>
        </w:rPr>
        <w:t>within</w:t>
      </w:r>
      <w:r w:rsidRPr="00A30845">
        <w:rPr>
          <w:rStyle w:val="normaltextrun"/>
          <w:rFonts w:ascii="Calibri" w:hAnsi="Calibri" w:cs="Calibri"/>
        </w:rPr>
        <w:t xml:space="preserve"> schools, such as coordinators, specialised support staff, and partnerships with local services. Wellbeing coordinators or facilitators can play a key role by connecting students and families with local community health and external support services and providing guidance on navigating the system</w:t>
      </w:r>
      <w:r>
        <w:rPr>
          <w:rStyle w:val="normaltextrun"/>
          <w:rFonts w:ascii="Calibri" w:hAnsi="Calibri" w:cs="Calibri"/>
        </w:rPr>
        <w:t>, a process that many families find daunting.</w:t>
      </w:r>
    </w:p>
    <w:p w14:paraId="04BA84BE" w14:textId="6C17DBE9" w:rsidR="00C13F18" w:rsidRDefault="00C13F18" w:rsidP="00BB708D">
      <w:pPr>
        <w:rPr>
          <w:rStyle w:val="normaltextrun"/>
          <w:rFonts w:ascii="Calibri" w:hAnsi="Calibri" w:cs="Calibri"/>
        </w:rPr>
      </w:pPr>
      <w:r w:rsidRPr="64DACAE7">
        <w:rPr>
          <w:rStyle w:val="normaltextrun"/>
          <w:rFonts w:ascii="Calibri" w:hAnsi="Calibri" w:cs="Calibri"/>
        </w:rPr>
        <w:t xml:space="preserve">Several stakeholders, including the Australian Psychological Society and </w:t>
      </w:r>
      <w:r>
        <w:rPr>
          <w:rStyle w:val="normaltextrun"/>
          <w:rFonts w:ascii="Calibri" w:hAnsi="Calibri" w:cs="Calibri"/>
        </w:rPr>
        <w:t xml:space="preserve">the </w:t>
      </w:r>
      <w:r w:rsidRPr="64DACAE7">
        <w:rPr>
          <w:rStyle w:val="normaltextrun"/>
          <w:rFonts w:ascii="Calibri" w:hAnsi="Calibri" w:cs="Calibri"/>
        </w:rPr>
        <w:t xml:space="preserve">Australian Education Union, supported the provision of psychologists in schools. In the Review’s survey, </w:t>
      </w:r>
      <w:r w:rsidRPr="00A30845">
        <w:rPr>
          <w:rStyle w:val="normaltextrun"/>
          <w:rFonts w:ascii="Calibri" w:hAnsi="Calibri" w:cs="Calibri"/>
        </w:rPr>
        <w:t>the majority of educators, parents and students identified the provision of counselling services and psychologists, as well as other health professionals, as one of the most effective ways schools could support student mental health and wellbeing.</w:t>
      </w:r>
      <w:r>
        <w:rPr>
          <w:rStyle w:val="EndnoteReference"/>
          <w:rFonts w:ascii="Calibri" w:hAnsi="Calibri" w:cs="Calibri"/>
        </w:rPr>
        <w:endnoteReference w:id="385"/>
      </w:r>
      <w:r w:rsidRPr="64DACAE7">
        <w:rPr>
          <w:rStyle w:val="normaltextrun"/>
          <w:rFonts w:ascii="Calibri" w:hAnsi="Calibri" w:cs="Calibri"/>
        </w:rPr>
        <w:t xml:space="preserve"> </w:t>
      </w:r>
      <w:r>
        <w:rPr>
          <w:rStyle w:val="normaltextrun"/>
          <w:rFonts w:ascii="Calibri" w:hAnsi="Calibri" w:cs="Calibri"/>
        </w:rPr>
        <w:t xml:space="preserve">Orygen’s submission suggested a model similar to the UK’s Trailblazer program, which involved the development of a mental health practitioner workforce and </w:t>
      </w:r>
      <w:r>
        <w:rPr>
          <w:rStyle w:val="normaltextrun"/>
          <w:rFonts w:ascii="Calibri" w:hAnsi="Calibri" w:cs="Calibri"/>
        </w:rPr>
        <w:lastRenderedPageBreak/>
        <w:t>embedding of mental health support teams in schools. Several submissions also</w:t>
      </w:r>
      <w:r w:rsidRPr="1D8654F9" w:rsidDel="4CA351E9">
        <w:rPr>
          <w:rStyle w:val="normaltextrun"/>
          <w:rFonts w:ascii="Calibri" w:hAnsi="Calibri" w:cs="Calibri"/>
        </w:rPr>
        <w:t xml:space="preserve"> </w:t>
      </w:r>
      <w:r w:rsidRPr="1D8654F9">
        <w:rPr>
          <w:rStyle w:val="normaltextrun"/>
          <w:rFonts w:ascii="Calibri" w:hAnsi="Calibri" w:cs="Calibri"/>
        </w:rPr>
        <w:t xml:space="preserve">raised </w:t>
      </w:r>
      <w:r>
        <w:rPr>
          <w:rStyle w:val="normaltextrun"/>
          <w:rFonts w:ascii="Calibri" w:hAnsi="Calibri" w:cs="Calibri"/>
        </w:rPr>
        <w:t>Victoria’s Mental Health in Primary Schools program as a successful model of in-school support in the Australian context (see Case Study 1</w:t>
      </w:r>
      <w:r w:rsidRPr="729CDCAE">
        <w:rPr>
          <w:rStyle w:val="normaltextrun"/>
          <w:rFonts w:ascii="Calibri" w:hAnsi="Calibri" w:cs="Calibri"/>
        </w:rPr>
        <w:t>8</w:t>
      </w:r>
      <w:r>
        <w:rPr>
          <w:rStyle w:val="normaltextrun"/>
          <w:rFonts w:ascii="Calibri" w:hAnsi="Calibri" w:cs="Calibri"/>
        </w:rPr>
        <w:t>).</w:t>
      </w:r>
    </w:p>
    <w:tbl>
      <w:tblPr>
        <w:tblStyle w:val="GridTable4-Accent4"/>
        <w:tblW w:w="9026" w:type="dxa"/>
        <w:tblLook w:val="0400" w:firstRow="0" w:lastRow="0" w:firstColumn="0" w:lastColumn="0" w:noHBand="0" w:noVBand="1"/>
      </w:tblPr>
      <w:tblGrid>
        <w:gridCol w:w="9026"/>
      </w:tblGrid>
      <w:tr w:rsidR="00C13F18" w14:paraId="4F384A36"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02831A36" w14:textId="77777777" w:rsidR="00C13F18" w:rsidRPr="006C7507" w:rsidRDefault="00C13F18">
            <w:pPr>
              <w:pStyle w:val="paragraph"/>
              <w:spacing w:after="0"/>
              <w:jc w:val="center"/>
              <w:textAlignment w:val="baseline"/>
              <w:rPr>
                <w:rFonts w:ascii="Calibri" w:hAnsi="Calibri" w:cs="Calibri"/>
                <w:b/>
                <w:color w:val="000000" w:themeColor="text1"/>
                <w:sz w:val="22"/>
                <w:szCs w:val="22"/>
                <w:u w:val="single"/>
              </w:rPr>
            </w:pPr>
            <w:r w:rsidRPr="006C7507">
              <w:rPr>
                <w:rFonts w:ascii="Calibri" w:hAnsi="Calibri" w:cs="Calibri"/>
                <w:b/>
                <w:color w:val="000000" w:themeColor="text1"/>
                <w:sz w:val="22"/>
                <w:szCs w:val="22"/>
                <w:u w:val="single"/>
              </w:rPr>
              <w:t>Case Study 18: In-school resources – Mental Health in Primary Schools (Victoria)</w:t>
            </w:r>
          </w:p>
          <w:p w14:paraId="7A912B08" w14:textId="6A5C6F81" w:rsidR="00C13F18" w:rsidRDefault="00C13F18">
            <w:pPr>
              <w:pStyle w:val="paragraph"/>
              <w:spacing w:before="0" w:beforeAutospacing="0" w:after="0" w:afterAutospacing="0"/>
              <w:textAlignment w:val="baseline"/>
              <w:rPr>
                <w:rStyle w:val="normaltextrun"/>
                <w:rFonts w:ascii="Calibri" w:hAnsi="Calibri" w:cs="Calibri"/>
                <w:b/>
                <w:color w:val="000000" w:themeColor="text1"/>
                <w:sz w:val="22"/>
                <w:szCs w:val="22"/>
              </w:rPr>
            </w:pPr>
            <w:r w:rsidRPr="006B5FCB">
              <w:rPr>
                <w:rStyle w:val="normaltextrun"/>
                <w:rFonts w:ascii="Calibri" w:hAnsi="Calibri" w:cs="Calibri"/>
                <w:color w:val="000000" w:themeColor="text1"/>
                <w:sz w:val="22"/>
                <w:szCs w:val="22"/>
              </w:rPr>
              <w:t>The Mental Health in Primary Schools (</w:t>
            </w:r>
            <w:r>
              <w:rPr>
                <w:rStyle w:val="normaltextrun"/>
                <w:rFonts w:ascii="Calibri" w:hAnsi="Calibri" w:cs="Calibri"/>
                <w:color w:val="000000" w:themeColor="text1"/>
                <w:sz w:val="22"/>
                <w:szCs w:val="22"/>
              </w:rPr>
              <w:t>M</w:t>
            </w:r>
            <w:r w:rsidRPr="006B5FCB">
              <w:rPr>
                <w:rStyle w:val="normaltextrun"/>
                <w:rFonts w:ascii="Calibri" w:hAnsi="Calibri" w:cs="Calibri"/>
                <w:color w:val="000000" w:themeColor="text1"/>
                <w:sz w:val="22"/>
                <w:szCs w:val="22"/>
              </w:rPr>
              <w:t>HiPS) model was developed by the Centre for Community Child Health at Murdoch Children’s Research Institute in partnership with the Graduate School of Education at the University of Melbourne</w:t>
            </w:r>
            <w:r>
              <w:rPr>
                <w:rStyle w:val="normaltextrun"/>
                <w:rFonts w:ascii="Calibri" w:hAnsi="Calibri" w:cs="Calibri"/>
                <w:color w:val="000000" w:themeColor="text1"/>
                <w:sz w:val="22"/>
                <w:szCs w:val="22"/>
              </w:rPr>
              <w:t xml:space="preserve"> </w:t>
            </w:r>
            <w:r w:rsidRPr="00E77C1B">
              <w:rPr>
                <w:rStyle w:val="normaltextrun"/>
                <w:rFonts w:ascii="Calibri" w:hAnsi="Calibri" w:cs="Calibri"/>
                <w:color w:val="000000" w:themeColor="text1"/>
                <w:sz w:val="22"/>
                <w:szCs w:val="22"/>
              </w:rPr>
              <w:t>and the Victorian Department of Education</w:t>
            </w:r>
            <w:r w:rsidRPr="006B5FCB">
              <w:rPr>
                <w:rStyle w:val="normaltextrun"/>
                <w:rFonts w:ascii="Calibri" w:hAnsi="Calibri" w:cs="Calibri"/>
                <w:color w:val="000000" w:themeColor="text1"/>
                <w:sz w:val="22"/>
                <w:szCs w:val="22"/>
              </w:rPr>
              <w:t xml:space="preserve">. </w:t>
            </w:r>
            <w:r w:rsidRPr="001B70EC">
              <w:rPr>
                <w:rStyle w:val="ui-provider"/>
                <w:rFonts w:asciiTheme="minorHAnsi" w:hAnsiTheme="minorHAnsi" w:cstheme="minorHAnsi"/>
                <w:sz w:val="22"/>
                <w:szCs w:val="22"/>
              </w:rPr>
              <w:t>M</w:t>
            </w:r>
            <w:r w:rsidRPr="006B5FCB">
              <w:rPr>
                <w:rStyle w:val="ui-provider"/>
                <w:rFonts w:asciiTheme="minorHAnsi" w:hAnsiTheme="minorHAnsi" w:cstheme="minorHAnsi"/>
                <w:color w:val="000000" w:themeColor="text1"/>
                <w:sz w:val="22"/>
                <w:szCs w:val="22"/>
              </w:rPr>
              <w:t xml:space="preserve">HiPS began with a co-designed pilot in 2020 with 10 schools, expanded to an additional 100 schools in 2022, and is currently being </w:t>
            </w:r>
            <w:r w:rsidRPr="00E77C1B">
              <w:rPr>
                <w:rStyle w:val="ui-provider"/>
                <w:rFonts w:asciiTheme="minorHAnsi" w:hAnsiTheme="minorHAnsi" w:cstheme="minorHAnsi"/>
                <w:color w:val="000000" w:themeColor="text1"/>
                <w:sz w:val="22"/>
                <w:szCs w:val="22"/>
              </w:rPr>
              <w:t>scaled up</w:t>
            </w:r>
            <w:r w:rsidRPr="006B5FCB">
              <w:rPr>
                <w:rStyle w:val="ui-provider"/>
                <w:rFonts w:asciiTheme="minorHAnsi" w:hAnsiTheme="minorHAnsi" w:cstheme="minorHAnsi"/>
                <w:color w:val="000000" w:themeColor="text1"/>
                <w:sz w:val="22"/>
                <w:szCs w:val="22"/>
              </w:rPr>
              <w:t xml:space="preserve"> statewide</w:t>
            </w:r>
            <w:r>
              <w:rPr>
                <w:rStyle w:val="ui-provider"/>
                <w:rFonts w:asciiTheme="minorHAnsi" w:hAnsiTheme="minorHAnsi" w:cstheme="minorHAnsi"/>
                <w:color w:val="000000" w:themeColor="text1"/>
                <w:sz w:val="22"/>
                <w:szCs w:val="22"/>
              </w:rPr>
              <w:t xml:space="preserve"> </w:t>
            </w:r>
            <w:r w:rsidRPr="00E77C1B">
              <w:rPr>
                <w:rStyle w:val="ui-provider"/>
                <w:rFonts w:asciiTheme="minorHAnsi" w:hAnsiTheme="minorHAnsi" w:cstheme="minorHAnsi"/>
                <w:color w:val="000000" w:themeColor="text1"/>
                <w:sz w:val="22"/>
                <w:szCs w:val="22"/>
              </w:rPr>
              <w:t>to all government primary and low-fee non-government primary schools in a phased approach to implementation between 2023 and 2026.</w:t>
            </w:r>
          </w:p>
          <w:p w14:paraId="2E2CD290" w14:textId="77777777" w:rsidR="00C13F18" w:rsidRDefault="00C13F18">
            <w:pPr>
              <w:pStyle w:val="paragraph"/>
              <w:spacing w:before="0" w:beforeAutospacing="0" w:after="0" w:afterAutospacing="0"/>
              <w:textAlignment w:val="baseline"/>
              <w:rPr>
                <w:rStyle w:val="normaltextrun"/>
                <w:rFonts w:ascii="Calibri" w:hAnsi="Calibri" w:cs="Calibri"/>
                <w:b/>
                <w:color w:val="000000" w:themeColor="text1"/>
                <w:sz w:val="22"/>
                <w:szCs w:val="22"/>
              </w:rPr>
            </w:pPr>
          </w:p>
          <w:p w14:paraId="0896A413" w14:textId="6A2B52BF" w:rsidR="00C13F18" w:rsidRPr="00852B28" w:rsidRDefault="00C13F18">
            <w:pPr>
              <w:pStyle w:val="paragraph"/>
              <w:spacing w:before="0" w:beforeAutospacing="0" w:after="0" w:afterAutospacing="0"/>
              <w:textAlignment w:val="baseline"/>
              <w:rPr>
                <w:rStyle w:val="normaltextrun"/>
                <w:rFonts w:ascii="Calibri" w:hAnsi="Calibri" w:cs="Calibri"/>
                <w:b/>
                <w:sz w:val="22"/>
                <w:szCs w:val="22"/>
              </w:rPr>
            </w:pPr>
            <w:r>
              <w:rPr>
                <w:rStyle w:val="normaltextrun"/>
                <w:rFonts w:ascii="Calibri" w:hAnsi="Calibri" w:cs="Calibri"/>
                <w:color w:val="000000" w:themeColor="text1"/>
                <w:sz w:val="22"/>
                <w:szCs w:val="22"/>
              </w:rPr>
              <w:t>M</w:t>
            </w:r>
            <w:r w:rsidRPr="006B5FCB">
              <w:rPr>
                <w:rStyle w:val="normaltextrun"/>
                <w:rFonts w:ascii="Calibri" w:hAnsi="Calibri" w:cs="Calibri"/>
                <w:color w:val="000000" w:themeColor="text1"/>
                <w:sz w:val="22"/>
                <w:szCs w:val="22"/>
              </w:rPr>
              <w:t xml:space="preserve">HiPS is based on a Mental Health and </w:t>
            </w:r>
            <w:r w:rsidRPr="00852B28">
              <w:rPr>
                <w:rStyle w:val="normaltextrun"/>
                <w:rFonts w:ascii="Calibri" w:hAnsi="Calibri" w:cs="Calibri"/>
                <w:sz w:val="22"/>
                <w:szCs w:val="22"/>
              </w:rPr>
              <w:t xml:space="preserve">Wellbeing Leader (MHWL) model that aims to increase the capacity of schools and educators to address children’s mental health and wellbeing. The core elements of the model are upskilling educators, building capacity of school staff, in particular classroom teachers, to identify and support students with mental health concerns in the classroom; support the school to create clear referral pathways internally (within school) and externally (to community services) for students identified as requiring further assessment and intervention; coordinate targeted mental health support for students by working with regional staff, school wellbeing and leadership teams, teachers, parents/carers, and external agencies. </w:t>
            </w:r>
          </w:p>
          <w:p w14:paraId="16212481" w14:textId="77777777" w:rsidR="00C13F18" w:rsidRPr="00852B28" w:rsidRDefault="00C13F18">
            <w:pPr>
              <w:pStyle w:val="paragraph"/>
              <w:spacing w:before="0" w:beforeAutospacing="0" w:after="0" w:afterAutospacing="0"/>
              <w:textAlignment w:val="baseline"/>
              <w:rPr>
                <w:rStyle w:val="normaltextrun"/>
                <w:rFonts w:ascii="Calibri" w:hAnsi="Calibri" w:cs="Calibri"/>
                <w:b/>
                <w:sz w:val="22"/>
                <w:szCs w:val="22"/>
              </w:rPr>
            </w:pPr>
          </w:p>
          <w:p w14:paraId="108213CD" w14:textId="59B6185D" w:rsidR="00C13F18" w:rsidRDefault="00C13F18">
            <w:pPr>
              <w:pStyle w:val="paragraph"/>
              <w:spacing w:before="0" w:beforeAutospacing="0" w:after="0" w:afterAutospacing="0"/>
              <w:textAlignment w:val="baseline"/>
              <w:rPr>
                <w:rStyle w:val="normaltextrun"/>
                <w:rFonts w:ascii="Calibri" w:hAnsi="Calibri" w:cs="Calibri"/>
                <w:b/>
                <w:color w:val="000000" w:themeColor="text1"/>
                <w:sz w:val="22"/>
                <w:szCs w:val="22"/>
              </w:rPr>
            </w:pPr>
            <w:r w:rsidRPr="006B5FCB">
              <w:rPr>
                <w:rStyle w:val="normaltextrun"/>
                <w:rFonts w:ascii="Calibri" w:hAnsi="Calibri" w:cs="Calibri"/>
                <w:color w:val="000000" w:themeColor="text1"/>
                <w:sz w:val="22"/>
                <w:szCs w:val="22"/>
              </w:rPr>
              <w:t>A MHW</w:t>
            </w:r>
            <w:r>
              <w:rPr>
                <w:rStyle w:val="normaltextrun"/>
                <w:rFonts w:ascii="Calibri" w:hAnsi="Calibri" w:cs="Calibri"/>
                <w:color w:val="000000" w:themeColor="text1"/>
                <w:sz w:val="22"/>
                <w:szCs w:val="22"/>
              </w:rPr>
              <w:t>L</w:t>
            </w:r>
            <w:r w:rsidRPr="006B5FCB">
              <w:rPr>
                <w:rStyle w:val="normaltextrun"/>
                <w:rFonts w:ascii="Calibri" w:hAnsi="Calibri" w:cs="Calibri"/>
                <w:color w:val="000000" w:themeColor="text1"/>
                <w:sz w:val="22"/>
                <w:szCs w:val="22"/>
              </w:rPr>
              <w:t xml:space="preserve"> is</w:t>
            </w:r>
            <w:r w:rsidRPr="006B5FCB">
              <w:rPr>
                <w:rStyle w:val="normaltextrun"/>
                <w:rFonts w:ascii="Calibri" w:hAnsi="Calibri" w:cs="Calibri"/>
                <w:i/>
                <w:color w:val="000000" w:themeColor="text1"/>
                <w:sz w:val="22"/>
                <w:szCs w:val="22"/>
              </w:rPr>
              <w:t xml:space="preserve"> </w:t>
            </w:r>
            <w:r w:rsidRPr="006B5FCB">
              <w:rPr>
                <w:rStyle w:val="normaltextrun"/>
                <w:rFonts w:ascii="Calibri" w:hAnsi="Calibri" w:cs="Calibri"/>
                <w:color w:val="000000" w:themeColor="text1"/>
                <w:sz w:val="22"/>
                <w:szCs w:val="22"/>
              </w:rPr>
              <w:t xml:space="preserve">a state government </w:t>
            </w:r>
            <w:r>
              <w:rPr>
                <w:rStyle w:val="normaltextrun"/>
                <w:rFonts w:ascii="Calibri" w:hAnsi="Calibri" w:cs="Calibri"/>
                <w:color w:val="000000" w:themeColor="text1"/>
                <w:sz w:val="22"/>
                <w:szCs w:val="22"/>
              </w:rPr>
              <w:t xml:space="preserve">funded, school-based </w:t>
            </w:r>
            <w:r w:rsidRPr="006B5FCB">
              <w:rPr>
                <w:rStyle w:val="normaltextrun"/>
                <w:rFonts w:ascii="Calibri" w:hAnsi="Calibri" w:cs="Calibri"/>
                <w:color w:val="000000" w:themeColor="text1"/>
                <w:sz w:val="22"/>
                <w:szCs w:val="22"/>
              </w:rPr>
              <w:t xml:space="preserve">staff member whose role is to </w:t>
            </w:r>
            <w:r>
              <w:rPr>
                <w:rStyle w:val="normaltextrun"/>
                <w:rFonts w:ascii="Calibri" w:hAnsi="Calibri" w:cs="Calibri"/>
                <w:color w:val="000000" w:themeColor="text1"/>
                <w:sz w:val="22"/>
                <w:szCs w:val="22"/>
              </w:rPr>
              <w:t xml:space="preserve">implement a whole school approach to </w:t>
            </w:r>
            <w:r w:rsidRPr="006B5FCB">
              <w:rPr>
                <w:rStyle w:val="normaltextrun"/>
                <w:rFonts w:ascii="Calibri" w:hAnsi="Calibri" w:cs="Calibri"/>
                <w:color w:val="000000" w:themeColor="text1"/>
                <w:sz w:val="22"/>
                <w:szCs w:val="22"/>
              </w:rPr>
              <w:t>mental health and wellbeing. The role involves</w:t>
            </w:r>
            <w:r>
              <w:rPr>
                <w:rStyle w:val="normaltextrun"/>
                <w:rFonts w:ascii="Calibri" w:hAnsi="Calibri" w:cs="Calibri"/>
                <w:color w:val="000000" w:themeColor="text1"/>
                <w:sz w:val="22"/>
                <w:szCs w:val="22"/>
              </w:rPr>
              <w:t>, but is not limited to,</w:t>
            </w:r>
            <w:r w:rsidRPr="006B5FCB">
              <w:rPr>
                <w:rStyle w:val="normaltextrun"/>
                <w:rFonts w:ascii="Calibri" w:hAnsi="Calibri" w:cs="Calibri"/>
                <w:color w:val="000000" w:themeColor="text1"/>
                <w:sz w:val="22"/>
                <w:szCs w:val="22"/>
              </w:rPr>
              <w:t xml:space="preserve"> supporting referral pathways for students identified as requiring further assessment and intervention</w:t>
            </w:r>
            <w:r>
              <w:rPr>
                <w:rStyle w:val="normaltextrun"/>
                <w:rFonts w:ascii="Calibri" w:hAnsi="Calibri" w:cs="Calibri"/>
                <w:color w:val="000000" w:themeColor="text1"/>
                <w:sz w:val="22"/>
                <w:szCs w:val="22"/>
              </w:rPr>
              <w:t>,</w:t>
            </w:r>
            <w:r w:rsidRPr="006B5FCB">
              <w:rPr>
                <w:rStyle w:val="normaltextrun"/>
                <w:rFonts w:ascii="Calibri" w:hAnsi="Calibri" w:cs="Calibri"/>
                <w:color w:val="000000" w:themeColor="text1"/>
                <w:sz w:val="22"/>
                <w:szCs w:val="22"/>
              </w:rPr>
              <w:t xml:space="preserve"> working with a range of staff both within and outside the school to engage appropriate</w:t>
            </w:r>
            <w:r>
              <w:rPr>
                <w:rStyle w:val="normaltextrun"/>
                <w:rFonts w:ascii="Calibri" w:hAnsi="Calibri" w:cs="Calibri"/>
                <w:color w:val="000000" w:themeColor="text1"/>
                <w:sz w:val="22"/>
                <w:szCs w:val="22"/>
              </w:rPr>
              <w:t xml:space="preserve"> </w:t>
            </w:r>
            <w:r w:rsidRPr="006B5FCB">
              <w:rPr>
                <w:rStyle w:val="normaltextrun"/>
                <w:rFonts w:ascii="Calibri" w:hAnsi="Calibri" w:cs="Calibri"/>
                <w:color w:val="000000" w:themeColor="text1"/>
                <w:sz w:val="22"/>
                <w:szCs w:val="22"/>
              </w:rPr>
              <w:t>mental health support</w:t>
            </w:r>
            <w:r>
              <w:rPr>
                <w:rStyle w:val="normaltextrun"/>
                <w:rFonts w:ascii="Calibri" w:hAnsi="Calibri" w:cs="Calibri"/>
                <w:color w:val="000000" w:themeColor="text1"/>
                <w:sz w:val="22"/>
                <w:szCs w:val="22"/>
              </w:rPr>
              <w:t>s, supporting social and emotional learning,</w:t>
            </w:r>
            <w:r w:rsidRPr="006B5FCB">
              <w:rPr>
                <w:rStyle w:val="normaltextrun"/>
                <w:rFonts w:ascii="Calibri" w:hAnsi="Calibri" w:cs="Calibri"/>
                <w:color w:val="000000" w:themeColor="text1"/>
                <w:sz w:val="22"/>
                <w:szCs w:val="22"/>
              </w:rPr>
              <w:t xml:space="preserve"> classroom-based adjustments</w:t>
            </w:r>
            <w:r>
              <w:rPr>
                <w:rStyle w:val="normaltextrun"/>
                <w:rFonts w:ascii="Calibri" w:hAnsi="Calibri" w:cs="Calibri"/>
                <w:color w:val="000000" w:themeColor="text1"/>
                <w:sz w:val="22"/>
                <w:szCs w:val="22"/>
              </w:rPr>
              <w:t>,</w:t>
            </w:r>
            <w:r w:rsidRPr="006B5FCB">
              <w:rPr>
                <w:rStyle w:val="normaltextrun"/>
                <w:rFonts w:ascii="Calibri" w:hAnsi="Calibri" w:cs="Calibri"/>
                <w:color w:val="000000" w:themeColor="text1"/>
                <w:sz w:val="22"/>
                <w:szCs w:val="22"/>
              </w:rPr>
              <w:t xml:space="preserve"> connecting wellbeing initiatives</w:t>
            </w:r>
            <w:r>
              <w:rPr>
                <w:rStyle w:val="normaltextrun"/>
                <w:rFonts w:ascii="Calibri" w:hAnsi="Calibri" w:cs="Calibri"/>
                <w:color w:val="000000" w:themeColor="text1"/>
                <w:sz w:val="22"/>
                <w:szCs w:val="22"/>
              </w:rPr>
              <w:t>,</w:t>
            </w:r>
            <w:r w:rsidRPr="006B5FCB">
              <w:rPr>
                <w:rStyle w:val="normaltextrun"/>
                <w:rFonts w:ascii="Calibri" w:hAnsi="Calibri" w:cs="Calibri"/>
                <w:color w:val="000000" w:themeColor="text1"/>
                <w:sz w:val="22"/>
                <w:szCs w:val="22"/>
              </w:rPr>
              <w:t xml:space="preserve"> and helping schools to utilise existing mental health investments.</w:t>
            </w:r>
          </w:p>
          <w:p w14:paraId="693E5605" w14:textId="77777777" w:rsidR="00C13F18" w:rsidRDefault="00C13F18">
            <w:pPr>
              <w:pStyle w:val="paragraph"/>
              <w:spacing w:before="0" w:beforeAutospacing="0" w:after="0" w:afterAutospacing="0"/>
              <w:textAlignment w:val="baseline"/>
              <w:rPr>
                <w:rFonts w:ascii="Segoe UI" w:hAnsi="Segoe UI" w:cs="Segoe UI"/>
                <w:b/>
                <w:color w:val="000000" w:themeColor="text1"/>
                <w:sz w:val="22"/>
                <w:szCs w:val="22"/>
              </w:rPr>
            </w:pPr>
          </w:p>
          <w:p w14:paraId="1776E0A6" w14:textId="1F0F4EA1" w:rsidR="00C13F18" w:rsidRDefault="00C13F18">
            <w:pPr>
              <w:pStyle w:val="paragraph"/>
              <w:spacing w:before="0" w:beforeAutospacing="0" w:after="0" w:afterAutospacing="0"/>
              <w:textAlignment w:val="baseline"/>
              <w:rPr>
                <w:rStyle w:val="normaltextrun"/>
                <w:rFonts w:ascii="Calibri" w:hAnsi="Calibri" w:cs="Calibri"/>
                <w:color w:val="000000" w:themeColor="text1"/>
                <w:sz w:val="22"/>
                <w:szCs w:val="22"/>
              </w:rPr>
            </w:pPr>
            <w:r w:rsidRPr="006B5FCB">
              <w:rPr>
                <w:rStyle w:val="normaltextrun"/>
                <w:rFonts w:ascii="Calibri" w:hAnsi="Calibri" w:cs="Calibri"/>
                <w:color w:val="000000" w:themeColor="text1"/>
                <w:sz w:val="22"/>
                <w:szCs w:val="22"/>
              </w:rPr>
              <w:t>Implementation of the MHW</w:t>
            </w:r>
            <w:r>
              <w:rPr>
                <w:rStyle w:val="normaltextrun"/>
                <w:rFonts w:ascii="Calibri" w:hAnsi="Calibri" w:cs="Calibri"/>
                <w:color w:val="000000" w:themeColor="text1"/>
                <w:sz w:val="22"/>
                <w:szCs w:val="22"/>
              </w:rPr>
              <w:t>L</w:t>
            </w:r>
            <w:r w:rsidRPr="006B5FCB">
              <w:rPr>
                <w:rStyle w:val="normaltextrun"/>
                <w:rFonts w:ascii="Calibri" w:hAnsi="Calibri" w:cs="Calibri"/>
                <w:color w:val="000000" w:themeColor="text1"/>
                <w:sz w:val="22"/>
                <w:szCs w:val="22"/>
              </w:rPr>
              <w:t xml:space="preserve"> model involves developing a context-specific, whole</w:t>
            </w:r>
            <w:r>
              <w:rPr>
                <w:rStyle w:val="normaltextrun"/>
                <w:rFonts w:ascii="Calibri" w:hAnsi="Calibri" w:cs="Calibri"/>
                <w:color w:val="000000" w:themeColor="text1"/>
                <w:sz w:val="22"/>
                <w:szCs w:val="22"/>
              </w:rPr>
              <w:t>-</w:t>
            </w:r>
            <w:r w:rsidRPr="006B5FCB">
              <w:rPr>
                <w:rStyle w:val="normaltextrun"/>
                <w:rFonts w:ascii="Calibri" w:hAnsi="Calibri" w:cs="Calibri"/>
                <w:color w:val="000000" w:themeColor="text1"/>
                <w:sz w:val="22"/>
                <w:szCs w:val="22"/>
              </w:rPr>
              <w:t>school plan</w:t>
            </w:r>
            <w:r w:rsidRPr="006B5FCB" w:rsidDel="00641FF2">
              <w:rPr>
                <w:rStyle w:val="normaltextrun"/>
                <w:rFonts w:ascii="Calibri" w:hAnsi="Calibri" w:cs="Calibri"/>
                <w:color w:val="000000" w:themeColor="text1"/>
                <w:sz w:val="22"/>
                <w:szCs w:val="22"/>
              </w:rPr>
              <w:t xml:space="preserve"> </w:t>
            </w:r>
            <w:r w:rsidRPr="006B5FCB">
              <w:rPr>
                <w:rStyle w:val="normaltextrun"/>
                <w:rFonts w:ascii="Calibri" w:hAnsi="Calibri" w:cs="Calibri"/>
                <w:color w:val="000000" w:themeColor="text1"/>
                <w:sz w:val="22"/>
                <w:szCs w:val="22"/>
              </w:rPr>
              <w:t xml:space="preserve">for supporting student mental health and wellbeing, </w:t>
            </w:r>
            <w:r>
              <w:rPr>
                <w:rStyle w:val="normaltextrun"/>
                <w:rFonts w:ascii="Calibri" w:hAnsi="Calibri" w:cs="Calibri"/>
                <w:color w:val="000000" w:themeColor="text1"/>
                <w:sz w:val="22"/>
                <w:szCs w:val="22"/>
              </w:rPr>
              <w:t xml:space="preserve">and </w:t>
            </w:r>
            <w:r w:rsidRPr="006B5FCB">
              <w:rPr>
                <w:rStyle w:val="normaltextrun"/>
                <w:rFonts w:ascii="Calibri" w:hAnsi="Calibri" w:cs="Calibri"/>
                <w:color w:val="000000" w:themeColor="text1"/>
                <w:sz w:val="22"/>
                <w:szCs w:val="22"/>
              </w:rPr>
              <w:t>the use of evidence to inform decision</w:t>
            </w:r>
            <w:r>
              <w:rPr>
                <w:rStyle w:val="normaltextrun"/>
                <w:rFonts w:ascii="Calibri" w:hAnsi="Calibri" w:cs="Calibri"/>
                <w:color w:val="000000" w:themeColor="text1"/>
                <w:sz w:val="22"/>
                <w:szCs w:val="22"/>
              </w:rPr>
              <w:t>-</w:t>
            </w:r>
            <w:r w:rsidRPr="006B5FCB">
              <w:rPr>
                <w:rStyle w:val="normaltextrun"/>
                <w:rFonts w:ascii="Calibri" w:hAnsi="Calibri" w:cs="Calibri"/>
                <w:color w:val="000000" w:themeColor="text1"/>
                <w:sz w:val="22"/>
                <w:szCs w:val="22"/>
              </w:rPr>
              <w:t xml:space="preserve">making on interventions to ensure they meet the overarching objectives of the plan and student needs. Embedding the use of evidence in </w:t>
            </w:r>
            <w:r>
              <w:rPr>
                <w:rStyle w:val="normaltextrun"/>
                <w:rFonts w:ascii="Calibri" w:hAnsi="Calibri" w:cs="Calibri"/>
                <w:color w:val="000000" w:themeColor="text1"/>
                <w:sz w:val="22"/>
                <w:szCs w:val="22"/>
              </w:rPr>
              <w:t>M</w:t>
            </w:r>
            <w:r w:rsidRPr="006B5FCB">
              <w:rPr>
                <w:rStyle w:val="normaltextrun"/>
                <w:rFonts w:ascii="Calibri" w:hAnsi="Calibri" w:cs="Calibri"/>
                <w:color w:val="000000" w:themeColor="text1"/>
                <w:sz w:val="22"/>
                <w:szCs w:val="22"/>
              </w:rPr>
              <w:t xml:space="preserve">HiPS </w:t>
            </w:r>
            <w:r>
              <w:rPr>
                <w:rStyle w:val="normaltextrun"/>
                <w:rFonts w:ascii="Calibri" w:hAnsi="Calibri" w:cs="Calibri"/>
                <w:color w:val="000000" w:themeColor="text1"/>
                <w:sz w:val="22"/>
                <w:szCs w:val="22"/>
              </w:rPr>
              <w:t xml:space="preserve">at a school level </w:t>
            </w:r>
            <w:r w:rsidRPr="006B5FCB">
              <w:rPr>
                <w:rStyle w:val="normaltextrun"/>
                <w:rFonts w:ascii="Calibri" w:hAnsi="Calibri" w:cs="Calibri"/>
                <w:color w:val="000000" w:themeColor="text1"/>
                <w:sz w:val="22"/>
                <w:szCs w:val="22"/>
              </w:rPr>
              <w:t xml:space="preserve">helps </w:t>
            </w:r>
            <w:r>
              <w:rPr>
                <w:rStyle w:val="normaltextrun"/>
                <w:rFonts w:ascii="Calibri" w:hAnsi="Calibri" w:cs="Calibri"/>
                <w:color w:val="000000" w:themeColor="text1"/>
                <w:sz w:val="22"/>
                <w:szCs w:val="22"/>
              </w:rPr>
              <w:t>inform</w:t>
            </w:r>
            <w:r w:rsidRPr="006B5FCB">
              <w:rPr>
                <w:rStyle w:val="normaltextrun"/>
                <w:rFonts w:ascii="Calibri" w:hAnsi="Calibri" w:cs="Calibri"/>
                <w:color w:val="000000" w:themeColor="text1"/>
                <w:sz w:val="22"/>
                <w:szCs w:val="22"/>
              </w:rPr>
              <w:t xml:space="preserve"> evidence-informed decision</w:t>
            </w:r>
            <w:r>
              <w:rPr>
                <w:rStyle w:val="normaltextrun"/>
                <w:rFonts w:ascii="Calibri" w:hAnsi="Calibri" w:cs="Calibri"/>
                <w:color w:val="000000" w:themeColor="text1"/>
                <w:sz w:val="22"/>
                <w:szCs w:val="22"/>
              </w:rPr>
              <w:t>-</w:t>
            </w:r>
            <w:r w:rsidRPr="006B5FCB">
              <w:rPr>
                <w:rStyle w:val="normaltextrun"/>
                <w:rFonts w:ascii="Calibri" w:hAnsi="Calibri" w:cs="Calibri"/>
                <w:color w:val="000000" w:themeColor="text1"/>
                <w:sz w:val="22"/>
                <w:szCs w:val="22"/>
              </w:rPr>
              <w:t>making about school-based mental health approaches and interventions at a local level.</w:t>
            </w:r>
            <w:r w:rsidRPr="006B5FCB">
              <w:rPr>
                <w:rStyle w:val="eop"/>
                <w:rFonts w:ascii="Calibri" w:hAnsi="Calibri" w:cs="Calibri"/>
                <w:color w:val="000000" w:themeColor="text1"/>
                <w:sz w:val="22"/>
                <w:szCs w:val="22"/>
              </w:rPr>
              <w:t> </w:t>
            </w:r>
            <w:r w:rsidRPr="006B5FCB">
              <w:rPr>
                <w:rStyle w:val="normaltextrun"/>
                <w:rFonts w:ascii="Calibri" w:hAnsi="Calibri" w:cs="Calibri"/>
                <w:color w:val="000000" w:themeColor="text1"/>
                <w:sz w:val="22"/>
                <w:szCs w:val="22"/>
              </w:rPr>
              <w:t xml:space="preserve"> </w:t>
            </w:r>
          </w:p>
          <w:p w14:paraId="46950A2F" w14:textId="77777777" w:rsidR="00C13F18" w:rsidRDefault="00C13F18">
            <w:pPr>
              <w:pStyle w:val="paragraph"/>
              <w:spacing w:before="0" w:beforeAutospacing="0" w:after="0" w:afterAutospacing="0"/>
              <w:textAlignment w:val="baseline"/>
              <w:rPr>
                <w:rFonts w:ascii="Calibri" w:hAnsi="Calibri" w:cs="Calibri"/>
                <w:color w:val="000000" w:themeColor="text1"/>
                <w:sz w:val="22"/>
                <w:szCs w:val="22"/>
              </w:rPr>
            </w:pPr>
          </w:p>
          <w:p w14:paraId="5EB48AA8" w14:textId="77777777" w:rsidR="00C13F18" w:rsidRPr="00B6506A" w:rsidRDefault="00C13F18">
            <w:pPr>
              <w:pStyle w:val="paragraph"/>
              <w:spacing w:before="0" w:beforeAutospacing="0" w:after="0" w:afterAutospacing="0"/>
              <w:textAlignment w:val="baseline"/>
              <w:rPr>
                <w:rFonts w:asciiTheme="minorHAnsi" w:hAnsiTheme="minorHAnsi" w:cstheme="minorHAnsi"/>
                <w:b/>
                <w:color w:val="000000" w:themeColor="text1"/>
                <w:sz w:val="22"/>
                <w:szCs w:val="22"/>
              </w:rPr>
            </w:pPr>
            <w:r w:rsidRPr="0062485F">
              <w:rPr>
                <w:rFonts w:asciiTheme="minorHAnsi" w:hAnsiTheme="minorHAnsi" w:cstheme="minorHAnsi"/>
                <w:color w:val="000000" w:themeColor="text1"/>
                <w:sz w:val="22"/>
                <w:szCs w:val="22"/>
              </w:rPr>
              <w:t xml:space="preserve">MHWL’s receive training from the Faculty of Education at the University of Melbourne, and professional development through communities of practice. The statewide expansion is being evaluated by Murdoch Children’s Research Institute in partnership with the Department of Education’s Performance and Evaluation Division. </w:t>
            </w:r>
          </w:p>
        </w:tc>
      </w:tr>
    </w:tbl>
    <w:p w14:paraId="7A6E716B" w14:textId="77777777" w:rsidR="00C13F18" w:rsidRDefault="00C13F18" w:rsidP="00CF78BF">
      <w:pPr>
        <w:spacing w:after="0" w:line="240" w:lineRule="auto"/>
        <w:rPr>
          <w:rStyle w:val="normaltextrun"/>
          <w:rFonts w:ascii="Calibri" w:hAnsi="Calibri" w:cs="Calibri"/>
        </w:rPr>
      </w:pPr>
    </w:p>
    <w:p w14:paraId="3D83EB22" w14:textId="23BDBCC7" w:rsidR="00C13F18" w:rsidRDefault="0077765E" w:rsidP="00BB708D">
      <w:pPr>
        <w:spacing w:line="257" w:lineRule="auto"/>
        <w:rPr>
          <w:rFonts w:ascii="Calibri" w:eastAsia="Calibri" w:hAnsi="Calibri" w:cs="Calibri"/>
        </w:rPr>
      </w:pPr>
      <w:r>
        <w:rPr>
          <w:rStyle w:val="normaltextrun"/>
          <w:rFonts w:ascii="Calibri" w:hAnsi="Calibri" w:cs="Calibri"/>
        </w:rPr>
        <w:t>The Panel heard that both l</w:t>
      </w:r>
      <w:r w:rsidR="00C13F18">
        <w:rPr>
          <w:rStyle w:val="normaltextrun"/>
          <w:rFonts w:ascii="Calibri" w:hAnsi="Calibri" w:cs="Calibri"/>
        </w:rPr>
        <w:t xml:space="preserve">eadership and whole-school approaches were </w:t>
      </w:r>
      <w:r w:rsidR="007340FB">
        <w:rPr>
          <w:rStyle w:val="normaltextrun"/>
          <w:rFonts w:ascii="Calibri" w:hAnsi="Calibri" w:cs="Calibri"/>
        </w:rPr>
        <w:t>needed for the success</w:t>
      </w:r>
      <w:r w:rsidR="00C13F18">
        <w:rPr>
          <w:rStyle w:val="normaltextrun"/>
          <w:rFonts w:ascii="Calibri" w:hAnsi="Calibri" w:cs="Calibri"/>
        </w:rPr>
        <w:t xml:space="preserve"> of mental health and wellbeing efforts in schools.</w:t>
      </w:r>
      <w:r w:rsidR="00C13F18" w:rsidRPr="2893231A">
        <w:rPr>
          <w:rStyle w:val="normaltextrun"/>
          <w:rFonts w:ascii="Calibri" w:hAnsi="Calibri" w:cs="Calibri"/>
          <w:vertAlign w:val="superscript"/>
        </w:rPr>
        <w:endnoteReference w:id="386"/>
      </w:r>
      <w:r w:rsidR="00C13F18">
        <w:rPr>
          <w:rStyle w:val="normaltextrun"/>
          <w:rFonts w:ascii="Calibri" w:hAnsi="Calibri" w:cs="Calibri"/>
        </w:rPr>
        <w:t xml:space="preserve"> </w:t>
      </w:r>
      <w:r w:rsidR="00C13F18">
        <w:t xml:space="preserve">The Institute for Positive Psychology in Education submission noted that identifying the factors that support teachers’ professional development, resilience and wellbeing is positively related to students’ experience, including their engagement, motivation and achievement. Consistent with the Panel’s findings on multi-level approaches discussed above, the submission also noted </w:t>
      </w:r>
      <w:r w:rsidR="00B76566">
        <w:t xml:space="preserve">it is </w:t>
      </w:r>
      <w:r w:rsidR="00C13F18">
        <w:t xml:space="preserve"> </w:t>
      </w:r>
      <w:r w:rsidR="00C13F18" w:rsidRPr="00A30845">
        <w:t xml:space="preserve">crucial </w:t>
      </w:r>
      <w:r w:rsidR="00B76566" w:rsidRPr="00A30845">
        <w:t xml:space="preserve">that </w:t>
      </w:r>
      <w:r w:rsidR="00C13F18" w:rsidRPr="00A30845">
        <w:t>efforts to support educators and school leaders</w:t>
      </w:r>
      <w:r w:rsidR="00C13F18" w:rsidRPr="00A30845">
        <w:rPr>
          <w:rStyle w:val="normaltextrun"/>
          <w:rFonts w:ascii="Calibri" w:hAnsi="Calibri" w:cs="Calibri"/>
        </w:rPr>
        <w:t xml:space="preserve"> </w:t>
      </w:r>
      <w:r w:rsidR="00B76566" w:rsidRPr="00A30845">
        <w:rPr>
          <w:rStyle w:val="normaltextrun"/>
          <w:rFonts w:ascii="Calibri" w:hAnsi="Calibri" w:cs="Calibri"/>
        </w:rPr>
        <w:t xml:space="preserve">are </w:t>
      </w:r>
      <w:r w:rsidR="00C13F18" w:rsidRPr="00A30845">
        <w:rPr>
          <w:rStyle w:val="normaltextrun"/>
          <w:rFonts w:ascii="Calibri" w:hAnsi="Calibri" w:cs="Calibri"/>
        </w:rPr>
        <w:t>underpinned by system-level support and guidance</w:t>
      </w:r>
      <w:r w:rsidR="00C13F18" w:rsidRPr="00A30845">
        <w:rPr>
          <w:rFonts w:ascii="Calibri" w:eastAsia="Calibri" w:hAnsi="Calibri" w:cs="Calibri"/>
        </w:rPr>
        <w:t xml:space="preserve">, and </w:t>
      </w:r>
      <w:r w:rsidR="000253FC" w:rsidRPr="00A30845">
        <w:rPr>
          <w:rFonts w:ascii="Calibri" w:eastAsia="Calibri" w:hAnsi="Calibri" w:cs="Calibri"/>
        </w:rPr>
        <w:t>that</w:t>
      </w:r>
      <w:r w:rsidR="00C13F18" w:rsidRPr="00A30845">
        <w:rPr>
          <w:rFonts w:ascii="Calibri" w:eastAsia="Calibri" w:hAnsi="Calibri" w:cs="Calibri"/>
        </w:rPr>
        <w:t xml:space="preserve"> multi</w:t>
      </w:r>
      <w:r w:rsidR="00C13F18" w:rsidRPr="00A30845">
        <w:rPr>
          <w:rFonts w:ascii="Calibri" w:eastAsia="Calibri" w:hAnsi="Calibri" w:cs="Calibri"/>
        </w:rPr>
        <w:noBreakHyphen/>
        <w:t>level approaches to student wellbeing</w:t>
      </w:r>
      <w:r w:rsidR="000253FC">
        <w:rPr>
          <w:rFonts w:ascii="Calibri" w:eastAsia="Calibri" w:hAnsi="Calibri" w:cs="Calibri"/>
        </w:rPr>
        <w:t xml:space="preserve"> are necessary</w:t>
      </w:r>
      <w:r w:rsidR="00C13F18" w:rsidRPr="343758A9">
        <w:rPr>
          <w:rFonts w:ascii="Calibri" w:eastAsia="Calibri" w:hAnsi="Calibri" w:cs="Calibri"/>
        </w:rPr>
        <w:t>.</w:t>
      </w:r>
      <w:r w:rsidR="00C13F18" w:rsidRPr="343758A9">
        <w:rPr>
          <w:rStyle w:val="EndnoteReference"/>
        </w:rPr>
        <w:endnoteReference w:id="387"/>
      </w:r>
    </w:p>
    <w:p w14:paraId="10A7B22C" w14:textId="7DA5498E" w:rsidR="000E5BBA" w:rsidRDefault="000E5BBA" w:rsidP="00BB708D">
      <w:pPr>
        <w:spacing w:line="257" w:lineRule="auto"/>
        <w:rPr>
          <w:rStyle w:val="normaltextrun"/>
          <w:rFonts w:ascii="Calibri" w:hAnsi="Calibri" w:cs="Calibri"/>
        </w:rPr>
      </w:pPr>
      <w:r w:rsidRPr="007F0725">
        <w:rPr>
          <w:noProof/>
        </w:rPr>
        <w:lastRenderedPageBreak/>
        <mc:AlternateContent>
          <mc:Choice Requires="wps">
            <w:drawing>
              <wp:inline distT="0" distB="0" distL="0" distR="0" wp14:anchorId="4903BF4D" wp14:editId="7E1823DE">
                <wp:extent cx="5829300" cy="1403985"/>
                <wp:effectExtent l="0" t="0" r="0" b="4445"/>
                <wp:docPr id="1229538500" name="Text Box 12295385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1403985"/>
                        </a:xfrm>
                        <a:prstGeom prst="rect">
                          <a:avLst/>
                        </a:prstGeom>
                        <a:noFill/>
                        <a:ln w="9525">
                          <a:noFill/>
                          <a:miter lim="800000"/>
                          <a:headEnd/>
                          <a:tailEnd/>
                        </a:ln>
                      </wps:spPr>
                      <wps:txbx>
                        <w:txbxContent>
                          <w:p w14:paraId="0C6AF0D1" w14:textId="77777777" w:rsidR="000E5BBA" w:rsidRPr="00922B40" w:rsidRDefault="000E5BBA" w:rsidP="000E5BBA">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In the absence of a unified model (for wellbeing), school policy makers lack a strong empirical basis for making strategic decisions about strengthening the wellbeing of teachers and students … in such a climate, school principals and teachers are faced with eclectic strategies with sparse empirical basis.</w:t>
                            </w:r>
                          </w:p>
                        </w:txbxContent>
                      </wps:txbx>
                      <wps:bodyPr rot="0" vert="horz" wrap="square" lIns="91440" tIns="45720" rIns="91440" bIns="45720" anchor="t" anchorCtr="0">
                        <a:spAutoFit/>
                      </wps:bodyPr>
                    </wps:wsp>
                  </a:graphicData>
                </a:graphic>
              </wp:inline>
            </w:drawing>
          </mc:Choice>
          <mc:Fallback>
            <w:pict>
              <v:shape w14:anchorId="4903BF4D" id="Text Box 1229538500" o:spid="_x0000_s1046" type="#_x0000_t202" style="width:459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3b08/gEAANYDAAAOAAAAZHJzL2Uyb0RvYy54bWysU11v2yAUfZ+0/4B4X+ykyZZYIVXXLtOk&#10;7kNq9wMIxjEacBmQ2Nmv7wW7abS+TfMDAq7vufece1hf90aTo/RBgWV0OikpkVZAreye0Z+P23dL&#10;SkLktuYarGT0JAO93rx9s+5cJWfQgq6lJwhiQ9U5RtsYXVUUQbTS8DABJy0GG/CGRzz6fVF73iG6&#10;0cWsLN8XHfjaeRAyBLy9G4J0k/GbRor4vWmCjEQzir3FvPq87tJabNa82nvuWiXGNvg/dGG4slj0&#10;DHXHIycHr15BGSU8BGjiRIApoGmUkJkDspmWf7F5aLmTmQuKE9xZpvD/YMW344P74UnsP0KPA8wk&#10;grsH8SsQC7ctt3t54z10reQ1Fp4myYrOhWpMTVKHKiSQXfcVahwyP0TIQH3jTVIFeRJExwGczqLL&#10;PhKBl4vlbHVVYkhgbDovr1bLRa7Bq+d050P8LMGQtGHU41QzPD/eh5ja4dXzL6maha3SOk9WW9Ix&#10;ulrMFjnhImJURONpZRhdlukbrJBYfrJ1To5c6WGPBbQdaSemA+fY73qiakZnOTnJsIP6hEJ4GIyG&#10;DwM3Lfg/lHRoMkbD7wP3khL9xaKYq+l8nlyZD/PFBwQi/jKyu4xwKxCK0UjJsL2N2cmJc3A3KPpW&#10;ZTleOhl7RvNklUajJ3denvNfL89x8wQAAP//AwBQSwMEFAAGAAgAAAAhAIFxJknZAAAABQEAAA8A&#10;AABkcnMvZG93bnJldi54bWxMj81OwzAQhO9IvIO1SNyok0igEuJUFT8SBy604b6NlzgiXkex26Rv&#10;z8IFLiONZjXzbbVZ/KBONMU+sIF8lYEiboPtuTPQ7F9u1qBiQrY4BCYDZ4qwqS8vKixtmPmdTrvU&#10;KSnhWKIBl9JYah1bRx7jKozEkn2GyWMSO3XaTjhLuR90kWV32mPPsuBwpEdH7dfu6A2kZLf5uXn2&#10;8fVjeXuaXdbeYmPM9dWyfQCVaEl/x/CDL+hQC9MhHNlGNRiQR9KvSnafr8UeDBRFnoOuK/2fvv4G&#10;AAD//wMAUEsBAi0AFAAGAAgAAAAhALaDOJL+AAAA4QEAABMAAAAAAAAAAAAAAAAAAAAAAFtDb250&#10;ZW50X1R5cGVzXS54bWxQSwECLQAUAAYACAAAACEAOP0h/9YAAACUAQAACwAAAAAAAAAAAAAAAAAv&#10;AQAAX3JlbHMvLnJlbHNQSwECLQAUAAYACAAAACEAzt29PP4BAADWAwAADgAAAAAAAAAAAAAAAAAu&#10;AgAAZHJzL2Uyb0RvYy54bWxQSwECLQAUAAYACAAAACEAgXEmSdkAAAAFAQAADwAAAAAAAAAAAAAA&#10;AABYBAAAZHJzL2Rvd25yZXYueG1sUEsFBgAAAAAEAAQA8wAAAF4FAAAAAA==&#10;" filled="f" stroked="f">
                <v:textbox style="mso-fit-shape-to-text:t">
                  <w:txbxContent>
                    <w:p w14:paraId="0C6AF0D1" w14:textId="77777777" w:rsidR="000E5BBA" w:rsidRPr="00922B40" w:rsidRDefault="000E5BBA" w:rsidP="000E5BBA">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In the absence of a unified model (for wellbeing), school policy makers lack a strong empirical basis for making strategic decisions about strengthening the wellbeing of teachers and students … in such a climate, school principals and teachers are faced with eclectic strategies with sparse empirical basis.</w:t>
                      </w:r>
                    </w:p>
                  </w:txbxContent>
                </v:textbox>
                <w10:anchorlock/>
              </v:shape>
            </w:pict>
          </mc:Fallback>
        </mc:AlternateContent>
      </w:r>
    </w:p>
    <w:p w14:paraId="08E05850" w14:textId="77777777" w:rsidR="00C13F18" w:rsidRDefault="00C13F18" w:rsidP="00BB708D">
      <w:pPr>
        <w:spacing w:after="160"/>
        <w:jc w:val="right"/>
        <w:rPr>
          <w:rFonts w:ascii="Calibri" w:eastAsia="Calibri" w:hAnsi="Calibri" w:cs="Calibri"/>
          <w:color w:val="3D8CAD" w:themeColor="accent1"/>
          <w:sz w:val="24"/>
          <w:szCs w:val="24"/>
        </w:rPr>
      </w:pPr>
      <w:r w:rsidRPr="290A8F8D">
        <w:rPr>
          <w:rStyle w:val="normaltextrun"/>
          <w:rFonts w:ascii="Calibri" w:eastAsia="Calibri" w:hAnsi="Calibri" w:cs="Calibri"/>
          <w:i/>
          <w:iCs/>
          <w:color w:val="3D8CAD" w:themeColor="accent1"/>
          <w:sz w:val="24"/>
          <w:szCs w:val="24"/>
        </w:rPr>
        <w:t xml:space="preserve">Institute for Positive Psychology, </w:t>
      </w:r>
      <w:r>
        <w:rPr>
          <w:rStyle w:val="normaltextrun"/>
          <w:rFonts w:ascii="Calibri" w:eastAsia="Calibri" w:hAnsi="Calibri" w:cs="Calibri"/>
          <w:i/>
          <w:iCs/>
          <w:color w:val="3D8CAD" w:themeColor="accent1"/>
          <w:sz w:val="24"/>
          <w:szCs w:val="24"/>
        </w:rPr>
        <w:t>Australian Catholic University</w:t>
      </w:r>
    </w:p>
    <w:p w14:paraId="21A8AA30" w14:textId="77777777" w:rsidR="00C13F18" w:rsidRDefault="00C13F18" w:rsidP="00BB708D">
      <w:pPr>
        <w:rPr>
          <w:rFonts w:ascii="Calibri" w:eastAsia="Calibri" w:hAnsi="Calibri" w:cs="Calibri"/>
          <w:color w:val="000000" w:themeColor="text1"/>
        </w:rPr>
      </w:pPr>
      <w:r>
        <w:rPr>
          <w:rStyle w:val="normaltextrun"/>
          <w:rFonts w:ascii="Calibri" w:eastAsia="Calibri" w:hAnsi="Calibri" w:cs="Calibri"/>
          <w:color w:val="000000" w:themeColor="text1"/>
        </w:rPr>
        <w:t>While s</w:t>
      </w:r>
      <w:r w:rsidRPr="290A8F8D">
        <w:rPr>
          <w:rStyle w:val="normaltextrun"/>
          <w:rFonts w:ascii="Calibri" w:eastAsia="Calibri" w:hAnsi="Calibri" w:cs="Calibri"/>
          <w:color w:val="000000" w:themeColor="text1"/>
        </w:rPr>
        <w:t>chools have a</w:t>
      </w:r>
      <w:r>
        <w:rPr>
          <w:rStyle w:val="normaltextrun"/>
          <w:rFonts w:ascii="Calibri" w:eastAsia="Calibri" w:hAnsi="Calibri" w:cs="Calibri"/>
          <w:color w:val="000000" w:themeColor="text1"/>
        </w:rPr>
        <w:t>n important</w:t>
      </w:r>
      <w:r w:rsidRPr="290A8F8D" w:rsidDel="00040538">
        <w:rPr>
          <w:rStyle w:val="normaltextrun"/>
          <w:rFonts w:ascii="Calibri" w:eastAsia="Calibri" w:hAnsi="Calibri" w:cs="Calibri"/>
          <w:color w:val="000000" w:themeColor="text1"/>
        </w:rPr>
        <w:t xml:space="preserve"> </w:t>
      </w:r>
      <w:r w:rsidRPr="290A8F8D">
        <w:rPr>
          <w:rStyle w:val="normaltextrun"/>
          <w:rFonts w:ascii="Calibri" w:eastAsia="Calibri" w:hAnsi="Calibri" w:cs="Calibri"/>
          <w:color w:val="000000" w:themeColor="text1"/>
        </w:rPr>
        <w:t>role in supporting wellbeing</w:t>
      </w:r>
      <w:r>
        <w:rPr>
          <w:rStyle w:val="normaltextrun"/>
          <w:rFonts w:ascii="Calibri" w:eastAsia="Calibri" w:hAnsi="Calibri" w:cs="Calibri"/>
          <w:color w:val="000000" w:themeColor="text1"/>
        </w:rPr>
        <w:t xml:space="preserve">, they </w:t>
      </w:r>
      <w:r w:rsidRPr="290A8F8D">
        <w:rPr>
          <w:rStyle w:val="normaltextrun"/>
          <w:rFonts w:ascii="Calibri" w:eastAsia="Calibri" w:hAnsi="Calibri" w:cs="Calibri"/>
          <w:color w:val="000000" w:themeColor="text1"/>
        </w:rPr>
        <w:t xml:space="preserve">must be able to do so in a way that does not detract from the key learning focus of schooling. The </w:t>
      </w:r>
      <w:r w:rsidRPr="00A30845">
        <w:rPr>
          <w:rStyle w:val="normaltextrun"/>
          <w:rFonts w:ascii="Calibri" w:eastAsia="Calibri" w:hAnsi="Calibri" w:cs="Calibri"/>
          <w:color w:val="000000" w:themeColor="text1"/>
        </w:rPr>
        <w:t xml:space="preserve">inclusion of wellbeing in the next </w:t>
      </w:r>
      <w:r w:rsidRPr="00A30845" w:rsidDel="00040538">
        <w:rPr>
          <w:color w:val="000000" w:themeColor="text1"/>
        </w:rPr>
        <w:t>Agreement</w:t>
      </w:r>
      <w:r w:rsidRPr="00A30845">
        <w:rPr>
          <w:color w:val="000000" w:themeColor="text1"/>
        </w:rPr>
        <w:t xml:space="preserve"> </w:t>
      </w:r>
      <w:r w:rsidRPr="00A30845">
        <w:rPr>
          <w:rStyle w:val="normaltextrun"/>
          <w:rFonts w:ascii="Calibri" w:eastAsia="Calibri" w:hAnsi="Calibri" w:cs="Calibri"/>
          <w:color w:val="000000" w:themeColor="text1"/>
        </w:rPr>
        <w:t>should be done in a way that supports clear delineation of the role of schools appropriate to their sphere of influence, core purpose and expertise. It should also aim to develop system-level, coordinated frameworks to support schools, including guidance on evidence-based interventions and whole-school implementation approaches. These frameworks should also support a more strategic approach to the allocation of resources to schools, including professional development, support staff, streamlined access to support services and greater cross-portfolio collaboration.</w:t>
      </w:r>
    </w:p>
    <w:p w14:paraId="5E95C4F5" w14:textId="77777777" w:rsidR="00C13F18" w:rsidRDefault="00C13F18" w:rsidP="00BB708D">
      <w:pPr>
        <w:pStyle w:val="Heading5"/>
      </w:pPr>
      <w:r w:rsidRPr="00D7407B">
        <w:t xml:space="preserve">Better access to and linkages with external services </w:t>
      </w:r>
      <w:r>
        <w:t>are</w:t>
      </w:r>
      <w:r w:rsidRPr="00D7407B">
        <w:t xml:space="preserve"> crucial to supporting mental health and wellbeing in schools</w:t>
      </w:r>
    </w:p>
    <w:p w14:paraId="32B1DCD2" w14:textId="4D3B2823" w:rsidR="00C13F18" w:rsidRDefault="00C13F18" w:rsidP="00BB708D">
      <w:pPr>
        <w:rPr>
          <w:rStyle w:val="normaltextrun"/>
          <w:rFonts w:ascii="Calibri" w:hAnsi="Calibri" w:cs="Calibri"/>
        </w:rPr>
      </w:pPr>
      <w:r>
        <w:t>As noted in Chapter 2, the acute need to improve service integration was a strong theme throughout the Review.</w:t>
      </w:r>
      <w:r w:rsidRPr="64DACAE7">
        <w:rPr>
          <w:rStyle w:val="EndnoteReference"/>
        </w:rPr>
        <w:t xml:space="preserve"> </w:t>
      </w:r>
      <w:r w:rsidR="00420984">
        <w:rPr>
          <w:color w:val="000000" w:themeColor="text1"/>
        </w:rPr>
        <w:t>The Panel consistently heard that s</w:t>
      </w:r>
      <w:r w:rsidRPr="64DACAE7">
        <w:rPr>
          <w:color w:val="000000" w:themeColor="text1"/>
        </w:rPr>
        <w:t>chools lack</w:t>
      </w:r>
      <w:r>
        <w:rPr>
          <w:color w:val="000000" w:themeColor="text1"/>
        </w:rPr>
        <w:t xml:space="preserve"> access to suitable internal and external resources </w:t>
      </w:r>
      <w:r w:rsidRPr="64DACAE7">
        <w:rPr>
          <w:color w:val="000000" w:themeColor="text1"/>
        </w:rPr>
        <w:t xml:space="preserve">to support mental health and wellbeing and help students reach their learning potential, including key primary health, disability, social and community services. </w:t>
      </w:r>
      <w:r>
        <w:rPr>
          <w:rStyle w:val="normaltextrun"/>
          <w:rFonts w:ascii="Calibri" w:hAnsi="Calibri" w:cs="Calibri"/>
        </w:rPr>
        <w:t>Better</w:t>
      </w:r>
      <w:r w:rsidRPr="009D23DD">
        <w:rPr>
          <w:rStyle w:val="normaltextrun"/>
          <w:rFonts w:ascii="Calibri" w:hAnsi="Calibri" w:cs="Calibri"/>
        </w:rPr>
        <w:t xml:space="preserve"> linkages </w:t>
      </w:r>
      <w:r w:rsidRPr="64DACAE7">
        <w:rPr>
          <w:rStyle w:val="normaltextrun"/>
          <w:rFonts w:ascii="Calibri" w:hAnsi="Calibri" w:cs="Calibri"/>
        </w:rPr>
        <w:t xml:space="preserve">across sectors </w:t>
      </w:r>
      <w:r>
        <w:rPr>
          <w:rStyle w:val="normaltextrun"/>
          <w:rFonts w:ascii="Calibri" w:hAnsi="Calibri" w:cs="Calibri"/>
        </w:rPr>
        <w:t>would provide both government and non-government schools with the ability to refer students to the support they need and significantly reduce the pressure they</w:t>
      </w:r>
      <w:r w:rsidRPr="64DACAE7">
        <w:rPr>
          <w:rStyle w:val="normaltextrun"/>
          <w:rFonts w:ascii="Calibri" w:hAnsi="Calibri" w:cs="Calibri"/>
        </w:rPr>
        <w:t xml:space="preserve"> face </w:t>
      </w:r>
      <w:r>
        <w:rPr>
          <w:rStyle w:val="normaltextrun"/>
          <w:rFonts w:ascii="Calibri" w:hAnsi="Calibri" w:cs="Calibri"/>
        </w:rPr>
        <w:t xml:space="preserve">to address </w:t>
      </w:r>
      <w:r w:rsidRPr="64DACAE7">
        <w:rPr>
          <w:rStyle w:val="normaltextrun"/>
          <w:rFonts w:ascii="Calibri" w:hAnsi="Calibri" w:cs="Calibri"/>
        </w:rPr>
        <w:t>mental health and wellbeing issues that</w:t>
      </w:r>
      <w:r>
        <w:rPr>
          <w:rStyle w:val="normaltextrun"/>
          <w:rFonts w:ascii="Calibri" w:hAnsi="Calibri" w:cs="Calibri"/>
        </w:rPr>
        <w:t xml:space="preserve"> they are not resourced or qualified to manage.</w:t>
      </w:r>
    </w:p>
    <w:p w14:paraId="6C713AC1" w14:textId="4B419699" w:rsidR="00C13F18" w:rsidRDefault="00C13F18" w:rsidP="00BB708D">
      <w:pPr>
        <w:rPr>
          <w:rStyle w:val="normaltextrun"/>
          <w:rFonts w:ascii="Calibri" w:hAnsi="Calibri" w:cs="Calibri"/>
        </w:rPr>
      </w:pPr>
      <w:r>
        <w:t xml:space="preserve">The </w:t>
      </w:r>
      <w:r w:rsidRPr="00A30845">
        <w:t>need to better leverage partnerships with allied health and social services</w:t>
      </w:r>
      <w:r>
        <w:t xml:space="preserve"> was noted by multiple stakeholders.</w:t>
      </w:r>
      <w:r>
        <w:rPr>
          <w:rStyle w:val="EndnoteReference"/>
        </w:rPr>
        <w:endnoteReference w:id="388"/>
      </w:r>
      <w:r>
        <w:t xml:space="preserve"> Supporting these partnerships via the full-service school model, discussed in Chapter 2, was also strongly supported.</w:t>
      </w:r>
      <w:r>
        <w:rPr>
          <w:rStyle w:val="EndnoteReference"/>
        </w:rPr>
        <w:endnoteReference w:id="389"/>
      </w:r>
      <w:r>
        <w:t xml:space="preserve"> </w:t>
      </w:r>
      <w:r>
        <w:rPr>
          <w:rStyle w:val="normaltextrun"/>
          <w:rFonts w:ascii="Calibri" w:hAnsi="Calibri" w:cs="Calibri"/>
        </w:rPr>
        <w:t>Other</w:t>
      </w:r>
      <w:r w:rsidR="000C3FBF">
        <w:rPr>
          <w:rStyle w:val="normaltextrun"/>
          <w:rFonts w:ascii="Calibri" w:hAnsi="Calibri" w:cs="Calibri"/>
        </w:rPr>
        <w:t xml:space="preserve"> stakeholders</w:t>
      </w:r>
      <w:r>
        <w:rPr>
          <w:rStyle w:val="normaltextrun"/>
          <w:rFonts w:ascii="Calibri" w:hAnsi="Calibri" w:cs="Calibri"/>
        </w:rPr>
        <w:t xml:space="preserve"> noted the need for </w:t>
      </w:r>
      <w:r w:rsidRPr="009D23DD">
        <w:rPr>
          <w:rStyle w:val="normaltextrun"/>
          <w:rFonts w:ascii="Calibri" w:hAnsi="Calibri" w:cs="Calibri"/>
        </w:rPr>
        <w:t>better referral pathways</w:t>
      </w:r>
      <w:r>
        <w:rPr>
          <w:rStyle w:val="normaltextrun"/>
          <w:rFonts w:ascii="Calibri" w:hAnsi="Calibri" w:cs="Calibri"/>
          <w:b/>
          <w:bCs/>
        </w:rPr>
        <w:t xml:space="preserve"> </w:t>
      </w:r>
      <w:r w:rsidRPr="64DACAE7">
        <w:rPr>
          <w:rStyle w:val="normaltextrun"/>
          <w:rFonts w:ascii="Calibri" w:hAnsi="Calibri" w:cs="Calibri"/>
        </w:rPr>
        <w:t>and partnerships between sectors generally</w:t>
      </w:r>
      <w:r>
        <w:rPr>
          <w:rStyle w:val="normaltextrun"/>
          <w:rFonts w:ascii="Calibri" w:hAnsi="Calibri" w:cs="Calibri"/>
        </w:rPr>
        <w:t xml:space="preserve"> –</w:t>
      </w:r>
      <w:r w:rsidDel="00040538">
        <w:rPr>
          <w:rStyle w:val="normaltextrun"/>
          <w:rFonts w:ascii="Calibri" w:hAnsi="Calibri" w:cs="Calibri"/>
        </w:rPr>
        <w:t xml:space="preserve"> </w:t>
      </w:r>
      <w:r>
        <w:rPr>
          <w:rStyle w:val="normaltextrun"/>
          <w:rFonts w:ascii="Calibri" w:hAnsi="Calibri" w:cs="Calibri"/>
        </w:rPr>
        <w:t>which do not</w:t>
      </w:r>
      <w:r w:rsidRPr="64DACAE7">
        <w:rPr>
          <w:rStyle w:val="normaltextrun"/>
          <w:rFonts w:ascii="Calibri" w:hAnsi="Calibri" w:cs="Calibri"/>
        </w:rPr>
        <w:t xml:space="preserve"> necessarily require these services to be co</w:t>
      </w:r>
      <w:r>
        <w:rPr>
          <w:rStyle w:val="normaltextrun"/>
          <w:rFonts w:ascii="Calibri" w:hAnsi="Calibri" w:cs="Calibri"/>
        </w:rPr>
        <w:noBreakHyphen/>
      </w:r>
      <w:r w:rsidRPr="64DACAE7">
        <w:rPr>
          <w:rStyle w:val="normaltextrun"/>
          <w:rFonts w:ascii="Calibri" w:hAnsi="Calibri" w:cs="Calibri"/>
        </w:rPr>
        <w:t>located within schools</w:t>
      </w:r>
      <w:r>
        <w:rPr>
          <w:rStyle w:val="normaltextrun"/>
          <w:rFonts w:ascii="Calibri" w:hAnsi="Calibri" w:cs="Calibri"/>
        </w:rPr>
        <w:t>. For example, the Centre for Community Child Health submission proposed a model of funded partnerships between school clusters and Local Health Networks/Primary Health Networks.</w:t>
      </w:r>
      <w:r>
        <w:rPr>
          <w:rStyle w:val="EndnoteReference"/>
          <w:rFonts w:ascii="Calibri" w:hAnsi="Calibri" w:cs="Calibri"/>
        </w:rPr>
        <w:endnoteReference w:id="390"/>
      </w:r>
      <w:r>
        <w:rPr>
          <w:rStyle w:val="normaltextrun"/>
          <w:rFonts w:ascii="Calibri" w:hAnsi="Calibri" w:cs="Calibri"/>
        </w:rPr>
        <w:t xml:space="preserve"> Other stakeholders noted that support for schools could be in the form of </w:t>
      </w:r>
      <w:r w:rsidRPr="009D23DD">
        <w:rPr>
          <w:rStyle w:val="normaltextrun"/>
          <w:rFonts w:ascii="Calibri" w:hAnsi="Calibri" w:cs="Calibri"/>
        </w:rPr>
        <w:t>other allied supports</w:t>
      </w:r>
      <w:r>
        <w:rPr>
          <w:rStyle w:val="normaltextrun"/>
          <w:rFonts w:ascii="Calibri" w:hAnsi="Calibri" w:cs="Calibri"/>
        </w:rPr>
        <w:t xml:space="preserve"> such as youth workers, social workers</w:t>
      </w:r>
      <w:r w:rsidRPr="64DACAE7">
        <w:rPr>
          <w:rStyle w:val="normaltextrun"/>
          <w:rFonts w:ascii="Calibri" w:hAnsi="Calibri" w:cs="Calibri"/>
        </w:rPr>
        <w:t xml:space="preserve"> or other support staff who act as intermediaries between schools and services, as well as</w:t>
      </w:r>
      <w:r>
        <w:rPr>
          <w:rStyle w:val="normaltextrun"/>
          <w:rFonts w:ascii="Calibri" w:hAnsi="Calibri" w:cs="Calibri"/>
        </w:rPr>
        <w:t xml:space="preserve"> the potential to cluster these services for groups of schools. </w:t>
      </w:r>
      <w:r w:rsidRPr="64DACAE7">
        <w:rPr>
          <w:rStyle w:val="normaltextrun"/>
          <w:rFonts w:ascii="Calibri" w:hAnsi="Calibri" w:cs="Calibri"/>
        </w:rPr>
        <w:t>Overall, the Panel heard that t</w:t>
      </w:r>
      <w:r>
        <w:rPr>
          <w:rStyle w:val="normaltextrun"/>
          <w:rFonts w:ascii="Calibri" w:hAnsi="Calibri" w:cs="Calibri"/>
        </w:rPr>
        <w:t xml:space="preserve">here are </w:t>
      </w:r>
      <w:r w:rsidRPr="00A30845">
        <w:rPr>
          <w:rStyle w:val="normaltextrun"/>
          <w:rFonts w:ascii="Calibri" w:hAnsi="Calibri" w:cs="Calibri"/>
        </w:rPr>
        <w:t>many ways to improve these linkages. The crucial element, regardless of the form, is</w:t>
      </w:r>
      <w:r w:rsidRPr="00A30845" w:rsidDel="004E0121">
        <w:rPr>
          <w:rStyle w:val="normaltextrun"/>
          <w:rFonts w:ascii="Calibri" w:hAnsi="Calibri" w:cs="Calibri"/>
        </w:rPr>
        <w:t xml:space="preserve"> </w:t>
      </w:r>
      <w:r w:rsidRPr="00A30845">
        <w:rPr>
          <w:rStyle w:val="normaltextrun"/>
          <w:rFonts w:ascii="Calibri" w:hAnsi="Calibri" w:cs="Calibri"/>
        </w:rPr>
        <w:t>a clear mechanism for all schools to identify, triage and refer when needed.</w:t>
      </w:r>
    </w:p>
    <w:p w14:paraId="4EE7EF7B" w14:textId="77777777" w:rsidR="00C13F18" w:rsidRDefault="00C13F18" w:rsidP="00541ADF">
      <w:pPr>
        <w:keepNext/>
        <w:keepLines/>
        <w:rPr>
          <w:rStyle w:val="normaltextrun"/>
          <w:rFonts w:ascii="Calibri" w:hAnsi="Calibri" w:cs="Calibri"/>
        </w:rPr>
      </w:pPr>
      <w:r w:rsidRPr="007F0725">
        <w:rPr>
          <w:noProof/>
        </w:rPr>
        <w:lastRenderedPageBreak/>
        <mc:AlternateContent>
          <mc:Choice Requires="wps">
            <w:drawing>
              <wp:inline distT="0" distB="0" distL="0" distR="0" wp14:anchorId="3130B0F0" wp14:editId="3400A6F4">
                <wp:extent cx="5746115" cy="1403985"/>
                <wp:effectExtent l="0" t="0" r="0" b="0"/>
                <wp:docPr id="1128804591" name="Text Box 11288045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46173" cy="1403985"/>
                        </a:xfrm>
                        <a:prstGeom prst="rect">
                          <a:avLst/>
                        </a:prstGeom>
                        <a:noFill/>
                        <a:ln w="9525">
                          <a:noFill/>
                          <a:miter lim="800000"/>
                          <a:headEnd/>
                          <a:tailEnd/>
                        </a:ln>
                      </wps:spPr>
                      <wps:txbx>
                        <w:txbxContent>
                          <w:p w14:paraId="7E49ADA4" w14:textId="77777777" w:rsidR="00C13F18" w:rsidRPr="00922B40" w:rsidRDefault="00C13F18" w:rsidP="00BB708D">
                            <w:pPr>
                              <w:pBdr>
                                <w:top w:val="single" w:sz="24" w:space="10"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The scale and complexity of mental health and wellbeing needs of young people can only be effectively addressed by a systems approach which involves schools, services, governments and communities working together.</w:t>
                            </w:r>
                          </w:p>
                        </w:txbxContent>
                      </wps:txbx>
                      <wps:bodyPr rot="0" vert="horz" wrap="square" lIns="91440" tIns="45720" rIns="91440" bIns="45720" anchor="t" anchorCtr="0">
                        <a:spAutoFit/>
                      </wps:bodyPr>
                    </wps:wsp>
                  </a:graphicData>
                </a:graphic>
              </wp:inline>
            </w:drawing>
          </mc:Choice>
          <mc:Fallback>
            <w:pict>
              <v:shape w14:anchorId="3130B0F0" id="Text Box 1128804591" o:spid="_x0000_s1047" type="#_x0000_t202" style="width:452.45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Ig2rAAIAANYDAAAOAAAAZHJzL2Uyb0RvYy54bWysU11v2yAUfZ+0/4B4X2ynSZtYIVXXLtOk&#10;7kPq9gMIxjEacBmQ2Nmv7wWnabS9TfMD4nLNufece1jdDkaTg/RBgWW0mpSUSCugUXbH6I/vm3cL&#10;SkLktuEarGT0KAO9Xb99s+pdLafQgW6kJwhiQ907RrsYXV0UQXTS8DABJy0mW/CGRwz9rmg87xHd&#10;6GJaltdFD75xHoQMAU8fxiRdZ/y2lSJ+bdsgI9GMYm8xrz6v27QW6xWvd567TolTG/wfujBcWSx6&#10;hnrgkZO9V39BGSU8BGjjRIApoG2VkJkDsqnKP9g8ddzJzAXFCe4sU/h/sOLL4cl98yQO72HAAWYS&#10;wT2C+BmIhfuO25288x76TvIGC1dJsqJ3oT5dTVKHOiSQbf8ZGhwy30fIQEPrTVIFeRJExwEcz6LL&#10;IRKBh/Ob2XV1c0WJwFw1K6+Wi3muweuX686H+FGCIWnDqMepZnh+eAwxtcPrl19SNQsbpXWerLak&#10;Z3Q5n87zhYuMURGNp5VhdFGmb7RCYvnBNvly5EqPeyyg7Yl2YjpyjsN2IKphdJpFSTJsoTmiEB5G&#10;o+HDwE0H/jclPZqM0fBrz72kRH+yKOayms2SK3Mwm99MMfCXme1lhluBUIxGSsbtfcxOTpyDu0PR&#10;NyrL8drJqWc0T1bpZPTkzss4//X6HNfPAAAA//8DAFBLAwQUAAYACAAAACEADyDugNoAAAAFAQAA&#10;DwAAAGRycy9kb3ducmV2LnhtbEyPzU7DMBCE70i8g7VI3KiTCBANcaqKH4kDF0q4b+MljojXUbxt&#10;0rfHcIHLSqMZzXxbbRY/qCNNsQ9sIF9loIjbYHvuDDTvz1d3oKIgWxwCk4ETRdjU52cVljbM/EbH&#10;nXQqlXAs0YATGUutY+vIY1yFkTh5n2HyKElOnbYTzqncD7rIslvtsee04HCkB0ft1+7gDYjYbX5q&#10;nnx8+VheH2eXtTfYGHN5sWzvQQkt8heGH/yEDnVi2ocD26gGA+kR+b3JW2fXa1B7A0WR56DrSv+n&#10;r78BAAD//wMAUEsBAi0AFAAGAAgAAAAhALaDOJL+AAAA4QEAABMAAAAAAAAAAAAAAAAAAAAAAFtD&#10;b250ZW50X1R5cGVzXS54bWxQSwECLQAUAAYACAAAACEAOP0h/9YAAACUAQAACwAAAAAAAAAAAAAA&#10;AAAvAQAAX3JlbHMvLnJlbHNQSwECLQAUAAYACAAAACEAaSINqwACAADWAwAADgAAAAAAAAAAAAAA&#10;AAAuAgAAZHJzL2Uyb0RvYy54bWxQSwECLQAUAAYACAAAACEADyDugNoAAAAFAQAADwAAAAAAAAAA&#10;AAAAAABaBAAAZHJzL2Rvd25yZXYueG1sUEsFBgAAAAAEAAQA8wAAAGEFAAAAAA==&#10;" filled="f" stroked="f">
                <v:textbox style="mso-fit-shape-to-text:t">
                  <w:txbxContent>
                    <w:p w14:paraId="7E49ADA4" w14:textId="77777777" w:rsidR="00C13F18" w:rsidRPr="00922B40" w:rsidRDefault="00C13F18" w:rsidP="00BB708D">
                      <w:pPr>
                        <w:pBdr>
                          <w:top w:val="single" w:sz="24" w:space="10"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The scale and complexity of mental health and wellbeing needs of young people can only be effectively addressed by a systems approach which involves schools, services, governments and communities working together.</w:t>
                      </w:r>
                    </w:p>
                  </w:txbxContent>
                </v:textbox>
                <w10:anchorlock/>
              </v:shape>
            </w:pict>
          </mc:Fallback>
        </mc:AlternateContent>
      </w:r>
    </w:p>
    <w:p w14:paraId="32DB14C8" w14:textId="77777777" w:rsidR="00C13F18" w:rsidRDefault="00C13F18" w:rsidP="00541ADF">
      <w:pPr>
        <w:keepNext/>
        <w:keepLines/>
        <w:spacing w:after="160"/>
        <w:jc w:val="right"/>
        <w:rPr>
          <w:rFonts w:ascii="Calibri" w:eastAsia="Calibri" w:hAnsi="Calibri" w:cs="Calibri"/>
          <w:i/>
          <w:iCs/>
          <w:color w:val="3D8CAD" w:themeColor="accent1"/>
          <w:sz w:val="24"/>
          <w:szCs w:val="24"/>
        </w:rPr>
      </w:pPr>
      <w:r w:rsidRPr="290A8F8D">
        <w:rPr>
          <w:rFonts w:ascii="Calibri" w:eastAsia="Calibri" w:hAnsi="Calibri" w:cs="Calibri"/>
          <w:i/>
          <w:iCs/>
          <w:color w:val="3D8CAD" w:themeColor="accent1"/>
          <w:sz w:val="24"/>
          <w:szCs w:val="24"/>
        </w:rPr>
        <w:t>Academy of the Social Sciences in Australia</w:t>
      </w:r>
    </w:p>
    <w:p w14:paraId="19B900FE" w14:textId="340E0475" w:rsidR="00C13F18" w:rsidRDefault="00C13F18" w:rsidP="00BB708D">
      <w:pPr>
        <w:rPr>
          <w:rStyle w:val="normaltextrun"/>
        </w:rPr>
      </w:pPr>
      <w:r w:rsidRPr="0094552E">
        <w:rPr>
          <w:rStyle w:val="normaltextrun"/>
        </w:rPr>
        <w:t xml:space="preserve">There are </w:t>
      </w:r>
      <w:r>
        <w:rPr>
          <w:rStyle w:val="normaltextrun"/>
        </w:rPr>
        <w:t xml:space="preserve">several </w:t>
      </w:r>
      <w:r w:rsidRPr="0094552E">
        <w:rPr>
          <w:rStyle w:val="normaltextrun"/>
        </w:rPr>
        <w:t xml:space="preserve">key challenges in improving schools’ access to external services that are outside the scope of this Review, including the impact of workforce shortages in </w:t>
      </w:r>
      <w:r>
        <w:rPr>
          <w:rStyle w:val="normaltextrun"/>
        </w:rPr>
        <w:t xml:space="preserve">the </w:t>
      </w:r>
      <w:r w:rsidRPr="0094552E">
        <w:rPr>
          <w:rStyle w:val="normaltextrun"/>
        </w:rPr>
        <w:t>mental health sector, significant wait times and high unmet need. Australia’s population and demand for services continue to increase in the midst of significant shortages across all areas of the mental health workforce, driven by high staff turnover, undersupply of new workers and the relatively high rates of casualisation in the sector.</w:t>
      </w:r>
      <w:r w:rsidRPr="00617EA0">
        <w:rPr>
          <w:rStyle w:val="normaltextrun"/>
          <w:vertAlign w:val="superscript"/>
        </w:rPr>
        <w:endnoteReference w:id="391"/>
      </w:r>
      <w:r w:rsidRPr="0094552E">
        <w:rPr>
          <w:rStyle w:val="normaltextrun"/>
        </w:rPr>
        <w:t xml:space="preserve"> Related to this is the lack of mental health support in the public health system</w:t>
      </w:r>
      <w:r w:rsidR="00087C12">
        <w:rPr>
          <w:rStyle w:val="normaltextrun"/>
        </w:rPr>
        <w:t>. T</w:t>
      </w:r>
      <w:r w:rsidRPr="0094552E">
        <w:rPr>
          <w:rStyle w:val="normaltextrun"/>
        </w:rPr>
        <w:t xml:space="preserve">he Panel heard </w:t>
      </w:r>
      <w:r w:rsidR="00087C12">
        <w:rPr>
          <w:rStyle w:val="normaltextrun"/>
        </w:rPr>
        <w:t>this</w:t>
      </w:r>
      <w:r w:rsidRPr="0094552E">
        <w:rPr>
          <w:rStyle w:val="normaltextrun"/>
        </w:rPr>
        <w:t xml:space="preserve"> is a significant barrier to students getting the support they need, particularly for low</w:t>
      </w:r>
      <w:r>
        <w:rPr>
          <w:rStyle w:val="normaltextrun"/>
        </w:rPr>
        <w:t xml:space="preserve"> socio-economic status</w:t>
      </w:r>
      <w:r w:rsidRPr="0094552E" w:rsidDel="004E0121">
        <w:rPr>
          <w:rStyle w:val="normaltextrun"/>
        </w:rPr>
        <w:t xml:space="preserve"> </w:t>
      </w:r>
      <w:r w:rsidRPr="0094552E">
        <w:rPr>
          <w:rStyle w:val="normaltextrun"/>
        </w:rPr>
        <w:t xml:space="preserve">students </w:t>
      </w:r>
      <w:r w:rsidR="00771C50">
        <w:rPr>
          <w:rStyle w:val="normaltextrun"/>
        </w:rPr>
        <w:t>who are</w:t>
      </w:r>
      <w:r w:rsidRPr="0094552E">
        <w:rPr>
          <w:rStyle w:val="normaltextrun"/>
        </w:rPr>
        <w:t xml:space="preserve"> unable to afford private treatment. Families and young people also find navigating the mental health system daunting and overwhelming, partly due to the lack of consolidated services and </w:t>
      </w:r>
      <w:r>
        <w:rPr>
          <w:rStyle w:val="normaltextrun"/>
        </w:rPr>
        <w:t xml:space="preserve">the </w:t>
      </w:r>
      <w:r w:rsidRPr="0094552E">
        <w:rPr>
          <w:rStyle w:val="normaltextrun"/>
        </w:rPr>
        <w:t>need to access multiple different mental health professionals and systems.</w:t>
      </w:r>
    </w:p>
    <w:p w14:paraId="6967DCEC" w14:textId="77777777" w:rsidR="00C13F18" w:rsidRDefault="00C13F18" w:rsidP="00BB708D">
      <w:pPr>
        <w:rPr>
          <w:rStyle w:val="normaltextrun"/>
          <w:rFonts w:cs="Calibri"/>
        </w:rPr>
      </w:pPr>
      <w:r w:rsidRPr="007F0725">
        <w:rPr>
          <w:noProof/>
        </w:rPr>
        <mc:AlternateContent>
          <mc:Choice Requires="wps">
            <w:drawing>
              <wp:inline distT="0" distB="0" distL="0" distR="0" wp14:anchorId="1811A839" wp14:editId="786F546B">
                <wp:extent cx="5731510" cy="1156836"/>
                <wp:effectExtent l="0" t="0" r="0" b="0"/>
                <wp:docPr id="1844529249" name="Text Box 18445292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1510" cy="1156836"/>
                        </a:xfrm>
                        <a:prstGeom prst="rect">
                          <a:avLst/>
                        </a:prstGeom>
                        <a:noFill/>
                        <a:ln w="9525">
                          <a:noFill/>
                          <a:miter lim="800000"/>
                          <a:headEnd/>
                          <a:tailEnd/>
                        </a:ln>
                      </wps:spPr>
                      <wps:txbx>
                        <w:txbxContent>
                          <w:p w14:paraId="6B976CEE" w14:textId="77777777" w:rsidR="00C13F18" w:rsidRPr="00922B40"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With sufficient training and guidance, school staff can successfully and confidently deliver universal wellbeing education programs and coordinate formal mental health care for those students who require increased levels of support. However, they should not be required to exceed the scope of their role to cover workforce gaps in other sectors.</w:t>
                            </w:r>
                          </w:p>
                        </w:txbxContent>
                      </wps:txbx>
                      <wps:bodyPr rot="0" vert="horz" wrap="square" lIns="91440" tIns="45720" rIns="91440" bIns="45720" anchor="t" anchorCtr="0">
                        <a:spAutoFit/>
                      </wps:bodyPr>
                    </wps:wsp>
                  </a:graphicData>
                </a:graphic>
              </wp:inline>
            </w:drawing>
          </mc:Choice>
          <mc:Fallback>
            <w:pict>
              <v:shape w14:anchorId="1811A839" id="Text Box 1844529249" o:spid="_x0000_s1048" type="#_x0000_t202" style="width:451.3pt;height:91.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rmS//wEAANYDAAAOAAAAZHJzL2Uyb0RvYy54bWysU8tu2zAQvBfoPxC813rEchzBdJAmdVEg&#10;fQBpP4CmKIsoxWVJ2pL79VlSjmO0t6I6ECRXO7szO1zdjr0mB+m8AsNoMcspkUZAo8yO0R/fN++W&#10;lPjATcM1GMnoUXp6u377ZjXYWpbQgW6kIwhifD1YRrsQbJ1lXnSy534GVhoMtuB6HvDodlnj+IDo&#10;vc7KPF9kA7jGOhDSe7x9mIJ0nfDbVorwtW29DEQzir2FtLq0buOarVe83jluOyVObfB/6KLnymDR&#10;M9QDD5zsnfoLqlfCgYc2zAT0GbStEjJxQDZF/gebp45bmbigON6eZfL/D1Z8OTzZb46E8T2MOMBE&#10;wttHED89MXDfcbOTd87B0EneYOEiSpYN1ten1Ci1r30E2Q6focEh832ABDS2ro+qIE+C6DiA41l0&#10;OQYi8LK6viqqAkMCY0VRLZZXi1SD1y/p1vnwUUJP4oZRh1NN8Pzw6ENsh9cvv8RqBjZK6zRZbcjA&#10;6E1VVinhItKrgMbTqmd0mcdvskJk+cE0KTlwpac9FtDmRDsynTiHcTsS1TBaljE5yrCF5ohCOJiM&#10;hg8DNx2435QMaDJG/a89d5IS/cmgmDfFfB5dmQ7z6rrEg7uMbC8j3AiEYjRQMm3vQ3Jy5OztHYq+&#10;UUmO105OPaN5kkono0d3Xp7TX6/Pcf0MAAD//wMAUEsDBBQABgAIAAAAIQAFhZjs2gAAAAUBAAAP&#10;AAAAZHJzL2Rvd25yZXYueG1sTI/NTsMwEITvSLyDtUjcqNNIVCXEqSp+JA5cKOG+jbdx1HgdxW6T&#10;vj0LF7iMtJrRzLflZva9OtMYu8AGlosMFHETbMetgfrz9W4NKiZki31gMnChCJvq+qrEwoaJP+i8&#10;S62SEo4FGnApDYXWsXHkMS7CQCzeIYwek5xjq+2Ik5T7XudZttIeO5YFhwM9OWqOu5M3kJLdLi/1&#10;i49vX/P78+Sy5h5rY25v5u0jqERz+gvDD76gQyVM+3BiG1VvQB5JvyreQ5avQO0ltM5z0FWp/9NX&#10;3wAAAP//AwBQSwECLQAUAAYACAAAACEAtoM4kv4AAADhAQAAEwAAAAAAAAAAAAAAAAAAAAAAW0Nv&#10;bnRlbnRfVHlwZXNdLnhtbFBLAQItABQABgAIAAAAIQA4/SH/1gAAAJQBAAALAAAAAAAAAAAAAAAA&#10;AC8BAABfcmVscy8ucmVsc1BLAQItABQABgAIAAAAIQAprmS//wEAANYDAAAOAAAAAAAAAAAAAAAA&#10;AC4CAABkcnMvZTJvRG9jLnhtbFBLAQItABQABgAIAAAAIQAFhZjs2gAAAAUBAAAPAAAAAAAAAAAA&#10;AAAAAFkEAABkcnMvZG93bnJldi54bWxQSwUGAAAAAAQABADzAAAAYAUAAAAA&#10;" filled="f" stroked="f">
                <v:textbox style="mso-fit-shape-to-text:t">
                  <w:txbxContent>
                    <w:p w14:paraId="6B976CEE" w14:textId="77777777" w:rsidR="00C13F18" w:rsidRPr="00922B40"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With sufficient training and guidance, school staff can successfully and confidently deliver universal wellbeing education programs and coordinate formal mental health care for those students who require increased levels of support. However, they should not be required to exceed the scope of their role to cover workforce gaps in other sectors.</w:t>
                      </w:r>
                    </w:p>
                  </w:txbxContent>
                </v:textbox>
                <w10:anchorlock/>
              </v:shape>
            </w:pict>
          </mc:Fallback>
        </mc:AlternateContent>
      </w:r>
    </w:p>
    <w:p w14:paraId="509342F8" w14:textId="77777777" w:rsidR="00C13F18" w:rsidRDefault="00C13F18" w:rsidP="00BB708D">
      <w:pPr>
        <w:jc w:val="right"/>
        <w:rPr>
          <w:rStyle w:val="normaltextrun"/>
          <w:rFonts w:ascii="Calibri" w:hAnsi="Calibri" w:cs="Calibri"/>
        </w:rPr>
      </w:pPr>
      <w:r w:rsidRPr="5AB6E034">
        <w:rPr>
          <w:rStyle w:val="normaltextrun"/>
          <w:rFonts w:ascii="Calibri" w:eastAsia="Calibri" w:hAnsi="Calibri" w:cs="Calibri"/>
          <w:i/>
          <w:iCs/>
          <w:color w:val="3D8BAC"/>
          <w:sz w:val="24"/>
          <w:szCs w:val="24"/>
        </w:rPr>
        <w:t>Orygen</w:t>
      </w:r>
    </w:p>
    <w:p w14:paraId="3C7CF9E3" w14:textId="77777777" w:rsidR="00C13F18" w:rsidRDefault="00C13F18" w:rsidP="00BB708D">
      <w:pPr>
        <w:rPr>
          <w:rStyle w:val="normaltextrun"/>
        </w:rPr>
      </w:pPr>
      <w:r w:rsidRPr="6724AECE">
        <w:rPr>
          <w:rStyle w:val="normaltextrun"/>
          <w:rFonts w:ascii="Calibri" w:hAnsi="Calibri" w:cs="Calibri"/>
        </w:rPr>
        <w:t>Orygen noted that dedicated and ongoing collaboration between different levels of government, departments and relevant sector representatives is required to support schools in identifying and establishing</w:t>
      </w:r>
      <w:r w:rsidRPr="64DACAE7">
        <w:rPr>
          <w:rStyle w:val="normaltextrun"/>
          <w:rFonts w:ascii="Calibri" w:hAnsi="Calibri" w:cs="Calibri"/>
        </w:rPr>
        <w:t xml:space="preserve"> these links.</w:t>
      </w:r>
      <w:r>
        <w:rPr>
          <w:rStyle w:val="EndnoteReference"/>
          <w:rFonts w:ascii="Calibri" w:hAnsi="Calibri" w:cs="Calibri"/>
        </w:rPr>
        <w:endnoteReference w:id="392"/>
      </w:r>
      <w:r w:rsidRPr="64DACAE7">
        <w:rPr>
          <w:rStyle w:val="normaltextrun"/>
          <w:rFonts w:ascii="Calibri" w:hAnsi="Calibri" w:cs="Calibri"/>
        </w:rPr>
        <w:t xml:space="preserve"> As noted in Chapter 2, the </w:t>
      </w:r>
      <w:r w:rsidRPr="00A30845">
        <w:rPr>
          <w:rStyle w:val="normaltextrun"/>
          <w:rFonts w:ascii="Calibri" w:hAnsi="Calibri" w:cs="Calibri"/>
        </w:rPr>
        <w:t xml:space="preserve">need for cross-portfolio collaboration between the education, health and disability sectors has been acknowledged in a number of national agreements and strategies and should also be reflected in the next </w:t>
      </w:r>
      <w:r w:rsidRPr="00A30845" w:rsidDel="004E0121">
        <w:rPr>
          <w:color w:val="000000" w:themeColor="text1"/>
        </w:rPr>
        <w:t>Agreement</w:t>
      </w:r>
      <w:r w:rsidRPr="00A30845">
        <w:rPr>
          <w:rStyle w:val="normaltextrun"/>
          <w:rFonts w:ascii="Calibri" w:hAnsi="Calibri" w:cs="Calibri"/>
        </w:rPr>
        <w:t>.</w:t>
      </w:r>
      <w:r w:rsidRPr="64DACAE7">
        <w:rPr>
          <w:rStyle w:val="normaltextrun"/>
          <w:rFonts w:ascii="Calibri" w:hAnsi="Calibri" w:cs="Calibri"/>
        </w:rPr>
        <w:t xml:space="preserve"> </w:t>
      </w:r>
      <w:r w:rsidRPr="64DACAE7">
        <w:rPr>
          <w:rStyle w:val="normaltextrun"/>
        </w:rPr>
        <w:t>In addition, as outlined</w:t>
      </w:r>
      <w:r w:rsidRPr="0094552E">
        <w:rPr>
          <w:rStyle w:val="normaltextrun"/>
        </w:rPr>
        <w:t xml:space="preserve"> in Recommendation </w:t>
      </w:r>
      <w:r w:rsidRPr="64DACAE7">
        <w:rPr>
          <w:rStyle w:val="normaltextrun"/>
        </w:rPr>
        <w:t>2</w:t>
      </w:r>
      <w:r>
        <w:rPr>
          <w:rStyle w:val="normaltextrun"/>
        </w:rPr>
        <w:t>B</w:t>
      </w:r>
      <w:r w:rsidRPr="0094552E">
        <w:rPr>
          <w:rStyle w:val="normaltextrun"/>
        </w:rPr>
        <w:t xml:space="preserve"> the Panel recommends further whole-of-government consideration of </w:t>
      </w:r>
      <w:r w:rsidRPr="64DACAE7">
        <w:rPr>
          <w:rStyle w:val="normaltextrun"/>
        </w:rPr>
        <w:t xml:space="preserve">how </w:t>
      </w:r>
      <w:r w:rsidRPr="0094552E">
        <w:rPr>
          <w:rStyle w:val="normaltextrun"/>
        </w:rPr>
        <w:t>cross</w:t>
      </w:r>
      <w:r>
        <w:rPr>
          <w:rStyle w:val="normaltextrun"/>
        </w:rPr>
        <w:t>-</w:t>
      </w:r>
      <w:r w:rsidRPr="0094552E">
        <w:rPr>
          <w:rStyle w:val="normaltextrun"/>
        </w:rPr>
        <w:t>portfolio linkages can be improved</w:t>
      </w:r>
      <w:r w:rsidRPr="64DACAE7">
        <w:rPr>
          <w:rStyle w:val="normaltextrun"/>
        </w:rPr>
        <w:t xml:space="preserve"> to support a range of student outcomes, including mental health and wellbeing.</w:t>
      </w:r>
    </w:p>
    <w:tbl>
      <w:tblPr>
        <w:tblStyle w:val="GridTable6Colorful-Accent1"/>
        <w:tblW w:w="5000" w:type="pct"/>
        <w:tblLook w:val="0400" w:firstRow="0" w:lastRow="0" w:firstColumn="0" w:lastColumn="0" w:noHBand="0" w:noVBand="1"/>
      </w:tblPr>
      <w:tblGrid>
        <w:gridCol w:w="8996"/>
      </w:tblGrid>
      <w:tr w:rsidR="00C13F18" w14:paraId="409E5376" w14:textId="77777777" w:rsidTr="00485F51">
        <w:trPr>
          <w:cnfStyle w:val="000000100000" w:firstRow="0" w:lastRow="0" w:firstColumn="0" w:lastColumn="0" w:oddVBand="0" w:evenVBand="0" w:oddHBand="1" w:evenHBand="0" w:firstRowFirstColumn="0" w:firstRowLastColumn="0" w:lastRowFirstColumn="0" w:lastRowLastColumn="0"/>
          <w:cantSplit/>
          <w:trHeight w:val="4365"/>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218B527B" w14:textId="77777777" w:rsidR="00C13F18" w:rsidRPr="006C7507" w:rsidRDefault="00C13F18">
            <w:pPr>
              <w:jc w:val="center"/>
              <w:rPr>
                <w:b/>
                <w:color w:val="000000" w:themeColor="text1"/>
                <w:u w:val="single"/>
              </w:rPr>
            </w:pPr>
            <w:r w:rsidRPr="006C7507">
              <w:rPr>
                <w:b/>
                <w:color w:val="000000" w:themeColor="text1"/>
                <w:u w:val="single"/>
              </w:rPr>
              <w:lastRenderedPageBreak/>
              <w:t>RECOMMENDATION 3B</w:t>
            </w:r>
          </w:p>
          <w:p w14:paraId="78E80A6D" w14:textId="00DF033B" w:rsidR="00C13F18" w:rsidRPr="00CD5FE2" w:rsidRDefault="00C13F18">
            <w:pPr>
              <w:rPr>
                <w:b/>
                <w:color w:val="000000"/>
              </w:rPr>
            </w:pPr>
            <w:r w:rsidRPr="00CD5FE2">
              <w:rPr>
                <w:color w:val="000000"/>
              </w:rPr>
              <w:t>The Panel recommends that governments</w:t>
            </w:r>
            <w:r>
              <w:rPr>
                <w:color w:val="000000"/>
              </w:rPr>
              <w:t>, school systems and approved authorities</w:t>
            </w:r>
            <w:r w:rsidRPr="00CD5FE2">
              <w:rPr>
                <w:color w:val="000000"/>
              </w:rPr>
              <w:t xml:space="preserve"> prioritise investment in evidence-based resources for preventing, identifying, implementing and evaluating wellbeing outcomes in schools, such as:</w:t>
            </w:r>
          </w:p>
          <w:p w14:paraId="78E4FE51" w14:textId="2A32A0B2" w:rsidR="00C13F18" w:rsidRPr="00CD5FE2" w:rsidRDefault="00C13F18" w:rsidP="00FA4F9F">
            <w:pPr>
              <w:pStyle w:val="ListParagraph"/>
              <w:numPr>
                <w:ilvl w:val="0"/>
                <w:numId w:val="51"/>
              </w:numPr>
              <w:spacing w:after="0"/>
              <w:rPr>
                <w:b/>
                <w:color w:val="000000"/>
              </w:rPr>
            </w:pPr>
            <w:r w:rsidRPr="00CD5FE2">
              <w:rPr>
                <w:color w:val="000000"/>
              </w:rPr>
              <w:t xml:space="preserve">dedicated in-school </w:t>
            </w:r>
            <w:r>
              <w:rPr>
                <w:color w:val="000000"/>
              </w:rPr>
              <w:t>functions</w:t>
            </w:r>
            <w:r w:rsidRPr="00CD5FE2">
              <w:rPr>
                <w:color w:val="000000"/>
              </w:rPr>
              <w:t xml:space="preserve"> (e.g. ‘wellbeing coordinators’) to assist with referrals, support whole-school capability and monitor and evaluate outcomes</w:t>
            </w:r>
          </w:p>
          <w:p w14:paraId="03FD5A0C" w14:textId="77777777" w:rsidR="00C13F18" w:rsidRPr="00CD5FE2" w:rsidRDefault="00C13F18" w:rsidP="00FA4F9F">
            <w:pPr>
              <w:numPr>
                <w:ilvl w:val="0"/>
                <w:numId w:val="51"/>
              </w:numPr>
              <w:spacing w:after="0"/>
              <w:rPr>
                <w:b/>
                <w:color w:val="000000"/>
              </w:rPr>
            </w:pPr>
            <w:r w:rsidRPr="00CD5FE2">
              <w:rPr>
                <w:color w:val="000000"/>
              </w:rPr>
              <w:t>access to professional counselling and psychology services consistent with the needs of individual schools, including via clear referral pathways to affordable and timely services outside of the school gate or the provision of these services within the school</w:t>
            </w:r>
          </w:p>
          <w:p w14:paraId="29743223" w14:textId="57EEE8CB" w:rsidR="00C13F18" w:rsidRPr="00CD5FE2" w:rsidRDefault="00C13F18" w:rsidP="00FA4F9F">
            <w:pPr>
              <w:pStyle w:val="ListParagraph"/>
              <w:numPr>
                <w:ilvl w:val="0"/>
                <w:numId w:val="51"/>
              </w:numPr>
              <w:spacing w:after="160"/>
              <w:rPr>
                <w:b/>
                <w:color w:val="000000"/>
              </w:rPr>
            </w:pPr>
            <w:r w:rsidRPr="00CD5FE2">
              <w:rPr>
                <w:color w:val="000000"/>
              </w:rPr>
              <w:t xml:space="preserve">professional development for </w:t>
            </w:r>
            <w:r>
              <w:rPr>
                <w:color w:val="000000"/>
              </w:rPr>
              <w:t>e</w:t>
            </w:r>
            <w:r w:rsidRPr="00BB5BCA">
              <w:rPr>
                <w:color w:val="000000"/>
              </w:rPr>
              <w:t>d</w:t>
            </w:r>
            <w:r w:rsidRPr="00365013">
              <w:rPr>
                <w:color w:val="000000"/>
              </w:rPr>
              <w:t>ucators</w:t>
            </w:r>
            <w:r w:rsidRPr="00CD5FE2">
              <w:rPr>
                <w:color w:val="000000"/>
              </w:rPr>
              <w:t xml:space="preserve"> and school leaders to help identify students at risk, </w:t>
            </w:r>
            <w:r w:rsidR="005E318D">
              <w:rPr>
                <w:color w:val="000000"/>
              </w:rPr>
              <w:t>provide</w:t>
            </w:r>
            <w:r w:rsidR="005E318D" w:rsidRPr="00CD5FE2">
              <w:rPr>
                <w:color w:val="000000"/>
              </w:rPr>
              <w:t xml:space="preserve"> </w:t>
            </w:r>
            <w:r w:rsidRPr="00CD5FE2">
              <w:rPr>
                <w:color w:val="000000"/>
              </w:rPr>
              <w:t>appropriate adjustments, and promote safe and inclusive school environments, including a zero-tolerance approach to racism</w:t>
            </w:r>
          </w:p>
          <w:p w14:paraId="69B42FE5" w14:textId="77777777" w:rsidR="00C13F18" w:rsidRPr="00DB3340" w:rsidRDefault="00C13F18" w:rsidP="00FA4F9F">
            <w:pPr>
              <w:pStyle w:val="ListParagraph"/>
              <w:numPr>
                <w:ilvl w:val="0"/>
                <w:numId w:val="51"/>
              </w:numPr>
              <w:spacing w:after="160"/>
              <w:rPr>
                <w:b/>
              </w:rPr>
            </w:pPr>
            <w:r w:rsidRPr="00CD5FE2">
              <w:rPr>
                <w:color w:val="000000"/>
              </w:rPr>
              <w:t>system-wide and whole-school policies and frameworks to improve culture and behaviour, address racism and other discrimination, and reduce bullying and harassment.</w:t>
            </w:r>
            <w:r w:rsidRPr="00CD5FE2">
              <w:rPr>
                <w:color w:val="000000" w:themeColor="text1"/>
              </w:rPr>
              <w:t xml:space="preserve"> </w:t>
            </w:r>
          </w:p>
        </w:tc>
      </w:tr>
    </w:tbl>
    <w:p w14:paraId="14F4A598" w14:textId="77777777" w:rsidR="00C13F18" w:rsidRDefault="00C13F18" w:rsidP="00BB708D">
      <w:pPr>
        <w:pStyle w:val="Heading4"/>
        <w:rPr>
          <w:rFonts w:ascii="Calibri Light" w:eastAsia="Calibri Light" w:hAnsi="Calibri Light" w:cs="Calibri Light"/>
          <w:b w:val="0"/>
          <w:szCs w:val="28"/>
        </w:rPr>
      </w:pPr>
      <w:bookmarkStart w:id="114" w:name="_Toc152855340"/>
      <w:r w:rsidRPr="00165E7F">
        <w:rPr>
          <w:rStyle w:val="Heading4Char"/>
          <w:b/>
        </w:rPr>
        <w:t xml:space="preserve">3.2.4 Student agency and voice </w:t>
      </w:r>
      <w:r>
        <w:rPr>
          <w:rStyle w:val="Heading4Char"/>
          <w:b/>
        </w:rPr>
        <w:t>are</w:t>
      </w:r>
      <w:r w:rsidRPr="00165E7F">
        <w:rPr>
          <w:rStyle w:val="Heading4Char"/>
          <w:b/>
        </w:rPr>
        <w:t xml:space="preserve"> important measure</w:t>
      </w:r>
      <w:r>
        <w:rPr>
          <w:rStyle w:val="Heading4Char"/>
          <w:b/>
        </w:rPr>
        <w:t>s</w:t>
      </w:r>
      <w:r w:rsidRPr="00165E7F">
        <w:rPr>
          <w:rStyle w:val="Heading4Char"/>
          <w:b/>
        </w:rPr>
        <w:t xml:space="preserve"> of wellbeing</w:t>
      </w:r>
      <w:bookmarkEnd w:id="114"/>
    </w:p>
    <w:p w14:paraId="088175E3" w14:textId="2A968BCD" w:rsidR="00C13F18" w:rsidRDefault="00C13F18" w:rsidP="00BB708D">
      <w:r w:rsidRPr="00A714B7">
        <w:t xml:space="preserve">The Panel considers that a framework for </w:t>
      </w:r>
      <w:r>
        <w:t xml:space="preserve">the </w:t>
      </w:r>
      <w:r w:rsidRPr="00A714B7">
        <w:t xml:space="preserve">inclusion of wellbeing in the next </w:t>
      </w:r>
      <w:r>
        <w:rPr>
          <w:color w:val="000000" w:themeColor="text1"/>
        </w:rPr>
        <w:t>Agreement</w:t>
      </w:r>
      <w:r w:rsidRPr="00A714B7">
        <w:t xml:space="preserve">, as discussed above, should implement and expand models to </w:t>
      </w:r>
      <w:r>
        <w:t>encourage</w:t>
      </w:r>
      <w:r w:rsidRPr="00A714B7">
        <w:t xml:space="preserve"> greater student collaboration, agency and voice within schools. Student voice was</w:t>
      </w:r>
      <w:r w:rsidRPr="00A714B7" w:rsidDel="00146320">
        <w:t xml:space="preserve"> </w:t>
      </w:r>
      <w:r>
        <w:t>identified</w:t>
      </w:r>
      <w:r w:rsidRPr="00A714B7">
        <w:t xml:space="preserve"> as a way to monitor the implementation of inclusive education practices and students’ sense of belonging,</w:t>
      </w:r>
      <w:r w:rsidRPr="00A714B7">
        <w:rPr>
          <w:rFonts w:ascii="Calibri" w:hAnsi="Calibri" w:cs="Calibri"/>
          <w:vertAlign w:val="superscript"/>
        </w:rPr>
        <w:endnoteReference w:id="393"/>
      </w:r>
      <w:r w:rsidRPr="00A714B7">
        <w:rPr>
          <w:rFonts w:ascii="Calibri" w:hAnsi="Calibri" w:cs="Calibri"/>
        </w:rPr>
        <w:t xml:space="preserve"> </w:t>
      </w:r>
      <w:r w:rsidRPr="00A714B7">
        <w:t>including via ‘inclusion scorecards’ to assist with reporting outcomes for vulnerable student populations.</w:t>
      </w:r>
      <w:r w:rsidRPr="00A714B7">
        <w:rPr>
          <w:vertAlign w:val="superscript"/>
        </w:rPr>
        <w:endnoteReference w:id="394"/>
      </w:r>
      <w:r>
        <w:t xml:space="preserve"> In </w:t>
      </w:r>
      <w:r w:rsidRPr="0004674A">
        <w:t xml:space="preserve">the Review’s </w:t>
      </w:r>
      <w:r>
        <w:t>s</w:t>
      </w:r>
      <w:r w:rsidRPr="0004674A">
        <w:t>urvey</w:t>
      </w:r>
      <w:r>
        <w:t>, students identified opportunities to talk and connect with peers as one of the best investments schools could make to support mental health and wellbeing.</w:t>
      </w:r>
    </w:p>
    <w:p w14:paraId="69944BBF" w14:textId="798EA001" w:rsidR="00C13F18" w:rsidRDefault="00C13F18" w:rsidP="007F6BED">
      <w:pPr>
        <w:rPr>
          <w:rFonts w:eastAsia="Times New Roman"/>
          <w:lang w:eastAsia="en-AU"/>
        </w:rPr>
      </w:pPr>
      <w:r w:rsidRPr="44400247">
        <w:rPr>
          <w:lang w:eastAsia="en-AU" w:bidi="en-AU"/>
        </w:rPr>
        <w:t>Student voice can be a key part of teaching approaches for vulnerable students. The Northern Territory Learning Commission</w:t>
      </w:r>
      <w:r w:rsidRPr="1D8654F9">
        <w:rPr>
          <w:lang w:eastAsia="en-AU" w:bidi="en-AU"/>
        </w:rPr>
        <w:t xml:space="preserve"> </w:t>
      </w:r>
      <w:r w:rsidRPr="44400247">
        <w:rPr>
          <w:lang w:eastAsia="en-AU" w:bidi="en-AU"/>
        </w:rPr>
        <w:t xml:space="preserve">saw student voice as a key element of its pedagogical approach </w:t>
      </w:r>
      <w:r>
        <w:rPr>
          <w:lang w:eastAsia="en-AU" w:bidi="en-AU"/>
        </w:rPr>
        <w:t>of</w:t>
      </w:r>
      <w:r w:rsidRPr="44400247">
        <w:rPr>
          <w:lang w:eastAsia="en-AU" w:bidi="en-AU"/>
        </w:rPr>
        <w:t xml:space="preserve"> </w:t>
      </w:r>
      <w:r>
        <w:rPr>
          <w:lang w:eastAsia="en-AU" w:bidi="en-AU"/>
        </w:rPr>
        <w:t>‘</w:t>
      </w:r>
      <w:r w:rsidRPr="44400247">
        <w:rPr>
          <w:lang w:eastAsia="en-AU" w:bidi="en-AU"/>
        </w:rPr>
        <w:t>students as partners in their learning</w:t>
      </w:r>
      <w:r>
        <w:rPr>
          <w:lang w:eastAsia="en-AU" w:bidi="en-AU"/>
        </w:rPr>
        <w:t>’</w:t>
      </w:r>
      <w:r w:rsidR="00313BC5">
        <w:rPr>
          <w:lang w:eastAsia="en-AU" w:bidi="en-AU"/>
        </w:rPr>
        <w:t>.</w:t>
      </w:r>
      <w:r w:rsidRPr="44400247">
        <w:rPr>
          <w:lang w:eastAsia="en-AU" w:bidi="en-AU"/>
        </w:rPr>
        <w:t xml:space="preserve"> </w:t>
      </w:r>
      <w:r w:rsidR="00313BC5">
        <w:rPr>
          <w:lang w:eastAsia="en-AU" w:bidi="en-AU"/>
        </w:rPr>
        <w:t>A</w:t>
      </w:r>
      <w:r>
        <w:rPr>
          <w:lang w:eastAsia="en-AU" w:bidi="en-AU"/>
        </w:rPr>
        <w:t xml:space="preserve">n </w:t>
      </w:r>
      <w:r w:rsidRPr="44400247">
        <w:rPr>
          <w:lang w:eastAsia="en-AU" w:bidi="en-AU"/>
        </w:rPr>
        <w:t>evaluation of th</w:t>
      </w:r>
      <w:r>
        <w:rPr>
          <w:lang w:eastAsia="en-AU" w:bidi="en-AU"/>
        </w:rPr>
        <w:t>is</w:t>
      </w:r>
      <w:r w:rsidRPr="44400247">
        <w:rPr>
          <w:lang w:eastAsia="en-AU" w:bidi="en-AU"/>
        </w:rPr>
        <w:t xml:space="preserve"> approach f</w:t>
      </w:r>
      <w:r w:rsidR="00313BC5">
        <w:rPr>
          <w:lang w:eastAsia="en-AU" w:bidi="en-AU"/>
        </w:rPr>
        <w:t>ound</w:t>
      </w:r>
      <w:r w:rsidRPr="44400247">
        <w:rPr>
          <w:lang w:eastAsia="en-AU" w:bidi="en-AU"/>
        </w:rPr>
        <w:t xml:space="preserve"> that enhanced student voice and agency contributed to improvements in critical outcomes such as writing, reading, growth and inclusion.</w:t>
      </w:r>
      <w:r w:rsidRPr="44400247">
        <w:rPr>
          <w:vertAlign w:val="superscript"/>
          <w:lang w:eastAsia="en-AU" w:bidi="en-AU"/>
        </w:rPr>
        <w:endnoteReference w:id="395"/>
      </w:r>
      <w:r w:rsidRPr="44400247">
        <w:rPr>
          <w:lang w:eastAsia="en-AU" w:bidi="en-AU"/>
        </w:rPr>
        <w:t xml:space="preserve"> </w:t>
      </w:r>
      <w:r w:rsidRPr="00A16BFB">
        <w:rPr>
          <w:rFonts w:eastAsia="Arial"/>
          <w:lang w:eastAsia="en-AU" w:bidi="en-AU"/>
        </w:rPr>
        <w:t xml:space="preserve">Student voice is also a key component of the Victorian </w:t>
      </w:r>
      <w:r>
        <w:rPr>
          <w:rFonts w:eastAsia="Arial"/>
          <w:lang w:eastAsia="en-AU" w:bidi="en-AU"/>
        </w:rPr>
        <w:t>G</w:t>
      </w:r>
      <w:r w:rsidRPr="00A16BFB">
        <w:rPr>
          <w:rFonts w:eastAsia="Arial"/>
          <w:lang w:eastAsia="en-AU" w:bidi="en-AU"/>
        </w:rPr>
        <w:t xml:space="preserve">overnment’s </w:t>
      </w:r>
      <w:r w:rsidRPr="003A32D2">
        <w:rPr>
          <w:rFonts w:eastAsia="Arial"/>
          <w:lang w:eastAsia="en-AU" w:bidi="en-AU"/>
        </w:rPr>
        <w:t>School Mental Health Planning Tool</w:t>
      </w:r>
      <w:r w:rsidRPr="1D8654F9">
        <w:rPr>
          <w:rFonts w:eastAsia="Arial"/>
          <w:lang w:eastAsia="en-AU" w:bidi="en-AU"/>
        </w:rPr>
        <w:t>,</w:t>
      </w:r>
      <w:r w:rsidRPr="00A16BFB">
        <w:rPr>
          <w:rFonts w:eastAsia="Arial"/>
          <w:lang w:eastAsia="en-AU" w:bidi="en-AU"/>
        </w:rPr>
        <w:t xml:space="preserve"> which </w:t>
      </w:r>
      <w:r w:rsidRPr="1D8654F9">
        <w:rPr>
          <w:rFonts w:eastAsia="Arial"/>
          <w:lang w:eastAsia="en-AU" w:bidi="en-AU"/>
        </w:rPr>
        <w:t xml:space="preserve">was designed to help schools better understand the mental health and wellbeing needs of their students. The tool </w:t>
      </w:r>
      <w:r w:rsidRPr="00A16BFB">
        <w:rPr>
          <w:rFonts w:eastAsia="Arial"/>
          <w:lang w:eastAsia="en-AU" w:bidi="en-AU"/>
        </w:rPr>
        <w:t xml:space="preserve">provides a framework to </w:t>
      </w:r>
      <w:r w:rsidRPr="00A16BFB">
        <w:rPr>
          <w:rFonts w:eastAsia="Times New Roman"/>
          <w:lang w:eastAsia="en-AU"/>
        </w:rPr>
        <w:t>simplify decision</w:t>
      </w:r>
      <w:r w:rsidRPr="00A16BFB">
        <w:rPr>
          <w:rFonts w:eastAsia="Times New Roman" w:cstheme="minorHAnsi"/>
          <w:lang w:eastAsia="en-AU"/>
        </w:rPr>
        <w:noBreakHyphen/>
      </w:r>
      <w:r w:rsidRPr="00A16BFB">
        <w:rPr>
          <w:rFonts w:eastAsia="Times New Roman"/>
          <w:lang w:eastAsia="en-AU"/>
        </w:rPr>
        <w:t xml:space="preserve">making for schools in selecting interventions from the Schools Mental Health Menu. The </w:t>
      </w:r>
      <w:r w:rsidRPr="1D8654F9">
        <w:rPr>
          <w:rFonts w:eastAsia="Times New Roman"/>
          <w:lang w:eastAsia="en-AU"/>
        </w:rPr>
        <w:t>It</w:t>
      </w:r>
      <w:r w:rsidRPr="00A16BFB">
        <w:rPr>
          <w:rFonts w:eastAsia="Times New Roman"/>
          <w:lang w:eastAsia="en-AU"/>
        </w:rPr>
        <w:t xml:space="preserve"> </w:t>
      </w:r>
      <w:r w:rsidRPr="1D8654F9">
        <w:rPr>
          <w:rFonts w:eastAsia="Times New Roman"/>
          <w:lang w:eastAsia="en-AU"/>
        </w:rPr>
        <w:t xml:space="preserve">also </w:t>
      </w:r>
      <w:r w:rsidRPr="00A16BFB">
        <w:rPr>
          <w:rFonts w:eastAsia="Times New Roman"/>
          <w:lang w:eastAsia="en-AU"/>
        </w:rPr>
        <w:t xml:space="preserve">supports a logical planning process </w:t>
      </w:r>
      <w:r w:rsidRPr="1D8654F9">
        <w:rPr>
          <w:rFonts w:eastAsia="Times New Roman"/>
          <w:lang w:eastAsia="en-AU"/>
        </w:rPr>
        <w:t>and highlights the importance of student voice informing school planning and approaches</w:t>
      </w:r>
      <w:r w:rsidRPr="00A16BFB">
        <w:rPr>
          <w:rFonts w:eastAsia="Times New Roman"/>
          <w:lang w:eastAsia="en-AU"/>
        </w:rPr>
        <w:t>.</w:t>
      </w:r>
      <w:r w:rsidRPr="00A16BFB">
        <w:rPr>
          <w:rFonts w:eastAsia="Times New Roman"/>
          <w:vertAlign w:val="superscript"/>
          <w:lang w:eastAsia="en-AU"/>
        </w:rPr>
        <w:endnoteReference w:id="396"/>
      </w:r>
    </w:p>
    <w:p w14:paraId="792AC6C2" w14:textId="5AD74D4E" w:rsidR="00C13F18" w:rsidRPr="00A714B7" w:rsidRDefault="00C13F18" w:rsidP="007F6BED">
      <w:pPr>
        <w:rPr>
          <w:lang w:eastAsia="en-AU" w:bidi="en-AU"/>
        </w:rPr>
      </w:pPr>
      <w:r w:rsidRPr="6724AECE">
        <w:rPr>
          <w:lang w:eastAsia="en-AU" w:bidi="en-AU"/>
        </w:rPr>
        <w:t xml:space="preserve">The importance of student voice was also evident from the Panel’s school visits, particularly </w:t>
      </w:r>
      <w:r w:rsidR="00045F57">
        <w:rPr>
          <w:lang w:eastAsia="en-AU" w:bidi="en-AU"/>
        </w:rPr>
        <w:t xml:space="preserve">at </w:t>
      </w:r>
      <w:r w:rsidRPr="6724AECE">
        <w:rPr>
          <w:lang w:eastAsia="en-AU" w:bidi="en-AU"/>
        </w:rPr>
        <w:t xml:space="preserve">schools in remote and rural areas. The Panel visited schools where student voice and agency were placed at the forefront of education. This included the establishment of student councils and students being taken through and signing agreements on their behaviour and learning goals. In these instances where the voices of students were amplified, staff felt </w:t>
      </w:r>
      <w:r>
        <w:rPr>
          <w:lang w:eastAsia="en-AU" w:bidi="en-AU"/>
        </w:rPr>
        <w:t>that</w:t>
      </w:r>
      <w:r w:rsidRPr="6724AECE">
        <w:rPr>
          <w:lang w:eastAsia="en-AU" w:bidi="en-AU"/>
        </w:rPr>
        <w:t xml:space="preserve"> they were able to effectively communicate with students and address their needs, and that benefits could be seen in engagement and wellbeing, which flowed through to learning outcomes.</w:t>
      </w:r>
    </w:p>
    <w:tbl>
      <w:tblPr>
        <w:tblStyle w:val="GridTable4-Accent3"/>
        <w:tblW w:w="9026" w:type="dxa"/>
        <w:tblLook w:val="0400" w:firstRow="0" w:lastRow="0" w:firstColumn="0" w:lastColumn="0" w:noHBand="0" w:noVBand="1"/>
      </w:tblPr>
      <w:tblGrid>
        <w:gridCol w:w="9026"/>
      </w:tblGrid>
      <w:tr w:rsidR="00C13F18" w14:paraId="2392EC26"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791801A6" w14:textId="77777777" w:rsidR="00C13F18" w:rsidRPr="006C7507" w:rsidRDefault="00C13F18" w:rsidP="00C52968">
            <w:pPr>
              <w:keepNext/>
              <w:keepLines/>
              <w:jc w:val="center"/>
              <w:rPr>
                <w:b/>
                <w:color w:val="000000" w:themeColor="text1"/>
                <w:u w:val="single"/>
              </w:rPr>
            </w:pPr>
            <w:r w:rsidRPr="006C7507">
              <w:rPr>
                <w:b/>
                <w:color w:val="000000" w:themeColor="text1"/>
                <w:u w:val="single"/>
              </w:rPr>
              <w:lastRenderedPageBreak/>
              <w:t>FINDING 15</w:t>
            </w:r>
          </w:p>
          <w:p w14:paraId="29044334" w14:textId="269A0C56" w:rsidR="00C13F18" w:rsidRPr="009F3B8B" w:rsidRDefault="00C13F18" w:rsidP="00C52968">
            <w:pPr>
              <w:keepNext/>
              <w:keepLines/>
              <w:rPr>
                <w:b/>
                <w:color w:val="000000" w:themeColor="text1"/>
              </w:rPr>
            </w:pPr>
            <w:r w:rsidRPr="009F3B8B">
              <w:rPr>
                <w:color w:val="000000" w:themeColor="text1"/>
              </w:rPr>
              <w:t xml:space="preserve">All </w:t>
            </w:r>
            <w:r>
              <w:rPr>
                <w:color w:val="000000" w:themeColor="text1"/>
              </w:rPr>
              <w:t>governments, school systems and approved authorities</w:t>
            </w:r>
            <w:r w:rsidRPr="009F3B8B">
              <w:rPr>
                <w:color w:val="000000" w:themeColor="text1"/>
              </w:rPr>
              <w:t xml:space="preserve"> should look to implement and expand models that build student collaboration, voice and agency at the school and system levels.</w:t>
            </w:r>
          </w:p>
        </w:tc>
      </w:tr>
    </w:tbl>
    <w:p w14:paraId="567A2181" w14:textId="77777777" w:rsidR="00C13F18" w:rsidRDefault="00C13F18" w:rsidP="00BB708D">
      <w:pPr>
        <w:spacing w:after="160"/>
        <w:rPr>
          <w:rFonts w:asciiTheme="majorHAnsi" w:eastAsiaTheme="majorEastAsia" w:hAnsiTheme="majorHAnsi" w:cstheme="majorBidi"/>
          <w:b/>
          <w:color w:val="DC3874" w:themeColor="text2"/>
          <w:sz w:val="44"/>
          <w:szCs w:val="26"/>
        </w:rPr>
      </w:pPr>
      <w:r>
        <w:br w:type="page"/>
      </w:r>
    </w:p>
    <w:p w14:paraId="26643871" w14:textId="77777777" w:rsidR="00C13F18" w:rsidRDefault="00C13F18" w:rsidP="00BB708D">
      <w:pPr>
        <w:pStyle w:val="Heading2"/>
      </w:pPr>
      <w:bookmarkStart w:id="115" w:name="_Toc152855341"/>
      <w:r w:rsidRPr="00A30845">
        <w:rPr>
          <w:noProof/>
        </w:rPr>
        <w:lastRenderedPageBreak/>
        <mc:AlternateContent>
          <mc:Choice Requires="wps">
            <w:drawing>
              <wp:anchor distT="45720" distB="45720" distL="114300" distR="114300" simplePos="0" relativeHeight="251658242" behindDoc="0" locked="0" layoutInCell="1" allowOverlap="1" wp14:anchorId="6206722C" wp14:editId="41E8C2C1">
                <wp:simplePos x="0" y="0"/>
                <wp:positionH relativeFrom="margin">
                  <wp:align>right</wp:align>
                </wp:positionH>
                <wp:positionV relativeFrom="paragraph">
                  <wp:posOffset>476250</wp:posOffset>
                </wp:positionV>
                <wp:extent cx="5706110" cy="4412615"/>
                <wp:effectExtent l="0" t="0" r="27940" b="26035"/>
                <wp:wrapSquare wrapText="bothSides"/>
                <wp:docPr id="665390314" name="Text Box 6653903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06110" cy="4412615"/>
                        </a:xfrm>
                        <a:prstGeom prst="rect">
                          <a:avLst/>
                        </a:prstGeom>
                        <a:solidFill>
                          <a:srgbClr val="FFFFFF"/>
                        </a:solidFill>
                        <a:ln w="6350">
                          <a:solidFill>
                            <a:srgbClr val="000000"/>
                          </a:solidFill>
                          <a:miter lim="800000"/>
                          <a:headEnd/>
                          <a:tailEnd/>
                        </a:ln>
                      </wps:spPr>
                      <wps:txbx>
                        <w:txbxContent>
                          <w:p w14:paraId="2B3AC625" w14:textId="77777777" w:rsidR="00C13F18" w:rsidRDefault="00C13F18" w:rsidP="00BB708D">
                            <w:pPr>
                              <w:rPr>
                                <w:b/>
                                <w:bCs/>
                              </w:rPr>
                            </w:pPr>
                            <w:r w:rsidRPr="00B0297C">
                              <w:rPr>
                                <w:b/>
                                <w:bCs/>
                              </w:rPr>
                              <w:t>Key points</w:t>
                            </w:r>
                            <w:r>
                              <w:rPr>
                                <w:b/>
                                <w:bCs/>
                              </w:rPr>
                              <w:t>:</w:t>
                            </w:r>
                          </w:p>
                          <w:p w14:paraId="08D051A3" w14:textId="4B2F2B6E" w:rsidR="00C13F18" w:rsidRPr="00A30845" w:rsidRDefault="00C13F18" w:rsidP="00FA4F9F">
                            <w:pPr>
                              <w:numPr>
                                <w:ilvl w:val="0"/>
                                <w:numId w:val="18"/>
                              </w:numPr>
                              <w:spacing w:after="0" w:line="276" w:lineRule="auto"/>
                              <w:textAlignment w:val="center"/>
                              <w:rPr>
                                <w:rFonts w:eastAsia="Times New Roman" w:cstheme="minorHAnsi"/>
                                <w:lang w:eastAsia="en-AU"/>
                              </w:rPr>
                            </w:pPr>
                            <w:r w:rsidRPr="00A30845">
                              <w:rPr>
                                <w:rFonts w:eastAsia="Times New Roman" w:cstheme="minorHAnsi"/>
                                <w:lang w:eastAsia="en-AU"/>
                              </w:rPr>
                              <w:t xml:space="preserve">Australia has skilled and </w:t>
                            </w:r>
                            <w:r w:rsidR="00CB5D84" w:rsidRPr="00A30845">
                              <w:rPr>
                                <w:rFonts w:eastAsia="Times New Roman" w:cstheme="minorHAnsi"/>
                                <w:lang w:eastAsia="en-AU"/>
                              </w:rPr>
                              <w:t xml:space="preserve">committed </w:t>
                            </w:r>
                            <w:r w:rsidRPr="00A30845">
                              <w:rPr>
                                <w:rFonts w:eastAsia="Times New Roman" w:cstheme="minorHAnsi"/>
                                <w:lang w:eastAsia="en-AU"/>
                              </w:rPr>
                              <w:t>educators who work in diverse contexts across the country to positively shape the lives of their students.</w:t>
                            </w:r>
                            <w:r w:rsidR="00ED722E" w:rsidRPr="00A30845">
                              <w:rPr>
                                <w:rFonts w:eastAsia="Times New Roman" w:cstheme="minorHAnsi"/>
                                <w:lang w:eastAsia="en-AU"/>
                              </w:rPr>
                              <w:t xml:space="preserve"> </w:t>
                            </w:r>
                            <w:r w:rsidRPr="00A30845">
                              <w:rPr>
                                <w:rFonts w:eastAsia="Times New Roman" w:cstheme="minorHAnsi"/>
                                <w:lang w:eastAsia="en-AU"/>
                              </w:rPr>
                              <w:t>Teaching is a challenging and complex profession requiring broad expertise, deep pedagogical content knowledge, and the ability to manage challenging classroom and school situations.</w:t>
                            </w:r>
                          </w:p>
                          <w:p w14:paraId="3AD885AD" w14:textId="1E428150" w:rsidR="00C13F18" w:rsidRPr="00A30845" w:rsidRDefault="00C13F18" w:rsidP="00FA4F9F">
                            <w:pPr>
                              <w:numPr>
                                <w:ilvl w:val="0"/>
                                <w:numId w:val="18"/>
                              </w:numPr>
                              <w:spacing w:after="0" w:line="276" w:lineRule="auto"/>
                              <w:textAlignment w:val="center"/>
                              <w:rPr>
                                <w:rFonts w:eastAsia="Times New Roman" w:cstheme="minorHAnsi"/>
                                <w:lang w:eastAsia="en-AU"/>
                              </w:rPr>
                            </w:pPr>
                            <w:r w:rsidRPr="00A30845">
                              <w:rPr>
                                <w:rFonts w:eastAsia="Times New Roman" w:cstheme="minorHAnsi"/>
                                <w:lang w:eastAsia="en-AU"/>
                              </w:rPr>
                              <w:t>Expectations of teachers have extended beyond their core role, and despite teachers’ dedication and efforts, these demands are taking a huge toll on the workforce and undermining the sector’s ability to attract and retain teachers, with impacts more acute in schools serving regional,</w:t>
                            </w:r>
                            <w:r w:rsidR="009C2E8E">
                              <w:rPr>
                                <w:rFonts w:eastAsia="Times New Roman" w:cstheme="minorHAnsi"/>
                                <w:lang w:eastAsia="en-AU"/>
                              </w:rPr>
                              <w:t xml:space="preserve"> rural,</w:t>
                            </w:r>
                            <w:r w:rsidRPr="00A30845">
                              <w:rPr>
                                <w:rFonts w:eastAsia="Times New Roman" w:cstheme="minorHAnsi"/>
                                <w:lang w:eastAsia="en-AU"/>
                              </w:rPr>
                              <w:t xml:space="preserve"> remote and disadvantaged students.</w:t>
                            </w:r>
                          </w:p>
                          <w:p w14:paraId="1F8CFED0" w14:textId="514F70F5" w:rsidR="00C13F18" w:rsidRPr="00A30845" w:rsidRDefault="00C13F18" w:rsidP="00FA4F9F">
                            <w:pPr>
                              <w:numPr>
                                <w:ilvl w:val="0"/>
                                <w:numId w:val="18"/>
                              </w:numPr>
                              <w:spacing w:after="0" w:line="276" w:lineRule="auto"/>
                              <w:textAlignment w:val="center"/>
                              <w:rPr>
                                <w:rFonts w:eastAsia="Times New Roman" w:cstheme="minorHAnsi"/>
                                <w:lang w:eastAsia="en-AU"/>
                              </w:rPr>
                            </w:pPr>
                            <w:r w:rsidRPr="00A30845">
                              <w:rPr>
                                <w:rFonts w:eastAsia="Times New Roman" w:cstheme="minorHAnsi"/>
                                <w:lang w:eastAsia="en-AU"/>
                              </w:rPr>
                              <w:t>Teachers and school leaders need to be supported to access additional time for planning</w:t>
                            </w:r>
                            <w:r w:rsidR="000B47ED" w:rsidRPr="00A30845">
                              <w:rPr>
                                <w:rFonts w:eastAsia="Times New Roman" w:cstheme="minorHAnsi"/>
                                <w:lang w:eastAsia="en-AU"/>
                              </w:rPr>
                              <w:t>,</w:t>
                            </w:r>
                            <w:r w:rsidRPr="00A30845">
                              <w:rPr>
                                <w:rFonts w:eastAsia="Times New Roman" w:cstheme="minorHAnsi"/>
                                <w:lang w:eastAsia="en-AU"/>
                              </w:rPr>
                              <w:t xml:space="preserve"> collaboration and continuous quality professional development, including mentoring</w:t>
                            </w:r>
                            <w:r w:rsidR="00B37C79" w:rsidRPr="00A30845">
                              <w:rPr>
                                <w:rFonts w:eastAsia="Times New Roman" w:cstheme="minorHAnsi"/>
                                <w:lang w:eastAsia="en-AU"/>
                              </w:rPr>
                              <w:t>,</w:t>
                            </w:r>
                            <w:r w:rsidRPr="00A30845">
                              <w:rPr>
                                <w:rFonts w:eastAsia="Times New Roman" w:cstheme="minorHAnsi"/>
                                <w:lang w:eastAsia="en-AU"/>
                              </w:rPr>
                              <w:t xml:space="preserve"> to keep pace with these expectations.</w:t>
                            </w:r>
                          </w:p>
                          <w:p w14:paraId="7F18378B" w14:textId="7867897D" w:rsidR="00C13F18" w:rsidRDefault="00C13F18" w:rsidP="00FA4F9F">
                            <w:pPr>
                              <w:numPr>
                                <w:ilvl w:val="0"/>
                                <w:numId w:val="18"/>
                              </w:numPr>
                              <w:spacing w:after="0" w:line="276" w:lineRule="auto"/>
                              <w:textAlignment w:val="center"/>
                              <w:rPr>
                                <w:rFonts w:eastAsia="Times New Roman" w:cstheme="minorHAnsi"/>
                                <w:lang w:eastAsia="en-AU"/>
                              </w:rPr>
                            </w:pPr>
                            <w:r w:rsidRPr="006A6D31">
                              <w:rPr>
                                <w:rFonts w:eastAsia="Times New Roman" w:cstheme="minorHAnsi"/>
                                <w:lang w:eastAsia="en-AU"/>
                              </w:rPr>
                              <w:t>Teacher workload is high</w:t>
                            </w:r>
                            <w:r>
                              <w:rPr>
                                <w:rFonts w:eastAsia="Times New Roman" w:cstheme="minorHAnsi"/>
                                <w:lang w:eastAsia="en-AU"/>
                              </w:rPr>
                              <w:t xml:space="preserve">; therefore </w:t>
                            </w:r>
                            <w:r w:rsidRPr="006A6D31">
                              <w:rPr>
                                <w:rFonts w:eastAsia="Times New Roman" w:cstheme="minorHAnsi"/>
                                <w:lang w:eastAsia="en-AU"/>
                              </w:rPr>
                              <w:t xml:space="preserve">reducing workload </w:t>
                            </w:r>
                            <w:r>
                              <w:rPr>
                                <w:rFonts w:eastAsia="Times New Roman" w:cstheme="minorHAnsi"/>
                                <w:lang w:eastAsia="en-AU"/>
                              </w:rPr>
                              <w:t xml:space="preserve">and </w:t>
                            </w:r>
                            <w:r w:rsidRPr="006A6D31">
                              <w:rPr>
                                <w:rFonts w:eastAsia="Times New Roman" w:cstheme="minorHAnsi"/>
                                <w:lang w:eastAsia="en-AU"/>
                              </w:rPr>
                              <w:t xml:space="preserve">building </w:t>
                            </w:r>
                            <w:r>
                              <w:rPr>
                                <w:rFonts w:eastAsia="Times New Roman" w:cstheme="minorHAnsi"/>
                                <w:lang w:eastAsia="en-AU"/>
                              </w:rPr>
                              <w:t>teacher</w:t>
                            </w:r>
                            <w:r w:rsidRPr="006A6D31">
                              <w:rPr>
                                <w:rFonts w:eastAsia="Times New Roman" w:cstheme="minorHAnsi"/>
                                <w:lang w:eastAsia="en-AU"/>
                              </w:rPr>
                              <w:t xml:space="preserve"> capability </w:t>
                            </w:r>
                            <w:r>
                              <w:rPr>
                                <w:rFonts w:eastAsia="Times New Roman" w:cstheme="minorHAnsi"/>
                                <w:lang w:eastAsia="en-AU"/>
                              </w:rPr>
                              <w:t>can lead to improved teaching impact</w:t>
                            </w:r>
                            <w:r w:rsidRPr="006A6D31">
                              <w:rPr>
                                <w:rFonts w:eastAsia="Times New Roman" w:cstheme="minorHAnsi"/>
                                <w:lang w:eastAsia="en-AU"/>
                              </w:rPr>
                              <w:t xml:space="preserve"> </w:t>
                            </w:r>
                            <w:r>
                              <w:rPr>
                                <w:rFonts w:eastAsia="Times New Roman" w:cstheme="minorHAnsi"/>
                                <w:lang w:eastAsia="en-AU"/>
                              </w:rPr>
                              <w:t>as well as</w:t>
                            </w:r>
                            <w:r w:rsidRPr="006A6D31">
                              <w:rPr>
                                <w:rFonts w:eastAsia="Times New Roman" w:cstheme="minorHAnsi"/>
                                <w:lang w:eastAsia="en-AU"/>
                              </w:rPr>
                              <w:t xml:space="preserve"> </w:t>
                            </w:r>
                            <w:r>
                              <w:rPr>
                                <w:rFonts w:eastAsia="Times New Roman" w:cstheme="minorHAnsi"/>
                                <w:lang w:eastAsia="en-AU"/>
                              </w:rPr>
                              <w:t xml:space="preserve">attracting and retaining </w:t>
                            </w:r>
                            <w:r w:rsidRPr="006A6D31">
                              <w:rPr>
                                <w:rFonts w:eastAsia="Times New Roman" w:cstheme="minorHAnsi"/>
                                <w:lang w:eastAsia="en-AU"/>
                              </w:rPr>
                              <w:t>teachers.</w:t>
                            </w:r>
                          </w:p>
                          <w:p w14:paraId="5F17C25C" w14:textId="77777777" w:rsidR="00C13F18" w:rsidRDefault="00C13F18" w:rsidP="00FA4F9F">
                            <w:pPr>
                              <w:numPr>
                                <w:ilvl w:val="0"/>
                                <w:numId w:val="18"/>
                              </w:numPr>
                              <w:spacing w:after="0" w:line="276" w:lineRule="auto"/>
                              <w:textAlignment w:val="center"/>
                              <w:rPr>
                                <w:rFonts w:eastAsia="Times New Roman" w:cstheme="minorHAnsi"/>
                                <w:lang w:eastAsia="en-AU"/>
                              </w:rPr>
                            </w:pPr>
                            <w:r w:rsidRPr="006A6D31">
                              <w:rPr>
                                <w:rFonts w:eastAsia="Times New Roman" w:cstheme="minorHAnsi"/>
                                <w:lang w:eastAsia="en-AU"/>
                              </w:rPr>
                              <w:t xml:space="preserve">Despite competitive starting salaries, teachers do not feel adequately recognised or valued, and better incentives, enhanced career pathways and </w:t>
                            </w:r>
                            <w:r>
                              <w:rPr>
                                <w:rFonts w:eastAsia="Times New Roman" w:cstheme="minorHAnsi"/>
                                <w:lang w:eastAsia="en-AU"/>
                              </w:rPr>
                              <w:t xml:space="preserve">improved </w:t>
                            </w:r>
                            <w:r w:rsidRPr="006A6D31">
                              <w:rPr>
                                <w:rFonts w:eastAsia="Times New Roman" w:cstheme="minorHAnsi"/>
                                <w:lang w:eastAsia="en-AU"/>
                              </w:rPr>
                              <w:t>employment conditions</w:t>
                            </w:r>
                            <w:r>
                              <w:rPr>
                                <w:rFonts w:eastAsia="Times New Roman" w:cstheme="minorHAnsi"/>
                                <w:lang w:eastAsia="en-AU"/>
                              </w:rPr>
                              <w:t xml:space="preserve"> are required</w:t>
                            </w:r>
                            <w:r w:rsidRPr="006A6D31">
                              <w:rPr>
                                <w:rFonts w:eastAsia="Times New Roman" w:cstheme="minorHAnsi"/>
                                <w:lang w:eastAsia="en-AU"/>
                              </w:rPr>
                              <w:t xml:space="preserve"> to attract and retain teachers in the profession.</w:t>
                            </w:r>
                          </w:p>
                          <w:p w14:paraId="03A7C7E6" w14:textId="03ADA692" w:rsidR="00C13F18" w:rsidRDefault="00C13F18" w:rsidP="00BD2F24">
                            <w:pPr>
                              <w:numPr>
                                <w:ilvl w:val="0"/>
                                <w:numId w:val="18"/>
                              </w:numPr>
                              <w:spacing w:after="0" w:line="276" w:lineRule="auto"/>
                              <w:textAlignment w:val="center"/>
                            </w:pPr>
                            <w:r>
                              <w:rPr>
                                <w:rFonts w:eastAsia="Times New Roman" w:cstheme="minorHAnsi"/>
                                <w:lang w:eastAsia="en-AU"/>
                              </w:rPr>
                              <w:t>The issue of c</w:t>
                            </w:r>
                            <w:r w:rsidRPr="006A6D31">
                              <w:rPr>
                                <w:rFonts w:eastAsia="Times New Roman" w:cstheme="minorHAnsi"/>
                                <w:lang w:eastAsia="en-AU"/>
                              </w:rPr>
                              <w:t>ultural safety and racism in schools needs to be addressed to improve the diversity of the teaching and school leader workforce and better reflect the diversity of the student population.</w:t>
                            </w:r>
                          </w:p>
                          <w:p w14:paraId="4EAAF7EE" w14:textId="77777777" w:rsidR="00C13F18" w:rsidRDefault="00C13F18" w:rsidP="008751DC">
                            <w:pPr>
                              <w:spacing w:after="0" w:line="276" w:lineRule="auto"/>
                              <w:textAlignment w:val="cente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206722C" id="Text Box 665390314" o:spid="_x0000_s1049" type="#_x0000_t202" style="position:absolute;margin-left:398.1pt;margin-top:37.5pt;width:449.3pt;height:347.45pt;z-index:251658242;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ith3FgIAACgEAAAOAAAAZHJzL2Uyb0RvYy54bWysU9tu2zAMfR+wfxD0vthOk7QzohRdugwD&#10;ugvQ7QNkWY6FyaImKbG7ry8lu2l2exmmB4EUqUPykFxfD50mR+m8AsNoMcspkUZArcye0a9fdq+u&#10;KPGBm5prMJLRB+np9ebli3VvSzmHFnQtHUEQ48veMtqGYMss86KVHfczsNKgsQHX8YCq22e14z2i&#10;dzqb5/kq68HV1oGQ3uPr7Wikm4TfNFKET03jZSCaUcwtpNulu4p3tlnzcu+4bZWY0uD/kEXHlcGg&#10;J6hbHjg5OPUbVKeEAw9NmAnoMmgaJWSqAasp8l+quW+5lakWJMfbE03+/8GKj8d7+9mRMLyBARuY&#10;ivD2DsQ3TwxsW2728sY56FvJawxcRMqy3vpy+hqp9qWPIFX/AWpsMj8ESEBD47rICtZJEB0b8HAi&#10;XQ6BCHxcXuarokCTQNtiUcxXxTLF4OXTd+t8eCehI1Fg1GFXEzw/3vkQ0+Hlk0uM5kGreqe0Torb&#10;V1vtyJHjBOzSmdB/ctOG9IyuLpb5yMBfIfJ0/gTRqYCjrFXH6NXJiZeRt7emToMWuNKjjClrMxEZ&#10;uRtZDEM1EFUzOr+IESKxFdQPSK2DcXRx1VBowf2gpMexZdR/P3AnKdHvDbbndbFYxDlPymJ5OUfF&#10;nVuqcws3AqEYDZSM4jak3YjEGbjBNjYqEfycyZQzjmPifVqdOO/nevJ6XvDNIwAAAP//AwBQSwME&#10;FAAGAAgAAAAhANWIaMjbAAAABwEAAA8AAABkcnMvZG93bnJldi54bWxMj0FPwzAMhe9I/IfISNxY&#10;uk2UtjSdAAkJcWP0wi1rvLZa4lRJtpZ/jznByXp+1nuf693irLhgiKMnBetVBgKp82akXkH7+XpX&#10;gIhJk9HWEyr4xgi75vqq1pXxM33gZZ96wSEUK61gSGmqpIzdgE7HlZ+Q2Dv64HRiGXppgp453Fm5&#10;ybJcOj0SNwx6wpcBu9P+7BS85c/pC1vzbrabrZ9b2YWjjUrd3ixPjyASLunvGH7xGR0aZjr4M5ko&#10;rAJ+JCl4uOfJblEWOYgDL/KyBNnU8j9/8wMAAP//AwBQSwECLQAUAAYACAAAACEAtoM4kv4AAADh&#10;AQAAEwAAAAAAAAAAAAAAAAAAAAAAW0NvbnRlbnRfVHlwZXNdLnhtbFBLAQItABQABgAIAAAAIQA4&#10;/SH/1gAAAJQBAAALAAAAAAAAAAAAAAAAAC8BAABfcmVscy8ucmVsc1BLAQItABQABgAIAAAAIQAX&#10;ith3FgIAACgEAAAOAAAAAAAAAAAAAAAAAC4CAABkcnMvZTJvRG9jLnhtbFBLAQItABQABgAIAAAA&#10;IQDViGjI2wAAAAcBAAAPAAAAAAAAAAAAAAAAAHAEAABkcnMvZG93bnJldi54bWxQSwUGAAAAAAQA&#10;BADzAAAAeAUAAAAA&#10;" strokeweight=".5pt">
                <v:textbox>
                  <w:txbxContent>
                    <w:p w14:paraId="2B3AC625" w14:textId="77777777" w:rsidR="00C13F18" w:rsidRDefault="00C13F18" w:rsidP="00BB708D">
                      <w:pPr>
                        <w:rPr>
                          <w:b/>
                          <w:bCs/>
                        </w:rPr>
                      </w:pPr>
                      <w:r w:rsidRPr="00B0297C">
                        <w:rPr>
                          <w:b/>
                          <w:bCs/>
                        </w:rPr>
                        <w:t>Key points</w:t>
                      </w:r>
                      <w:r>
                        <w:rPr>
                          <w:b/>
                          <w:bCs/>
                        </w:rPr>
                        <w:t>:</w:t>
                      </w:r>
                    </w:p>
                    <w:p w14:paraId="08D051A3" w14:textId="4B2F2B6E" w:rsidR="00C13F18" w:rsidRPr="00A30845" w:rsidRDefault="00C13F18" w:rsidP="00FA4F9F">
                      <w:pPr>
                        <w:numPr>
                          <w:ilvl w:val="0"/>
                          <w:numId w:val="18"/>
                        </w:numPr>
                        <w:spacing w:after="0" w:line="276" w:lineRule="auto"/>
                        <w:textAlignment w:val="center"/>
                        <w:rPr>
                          <w:rFonts w:eastAsia="Times New Roman" w:cstheme="minorHAnsi"/>
                          <w:lang w:eastAsia="en-AU"/>
                        </w:rPr>
                      </w:pPr>
                      <w:r w:rsidRPr="00A30845">
                        <w:rPr>
                          <w:rFonts w:eastAsia="Times New Roman" w:cstheme="minorHAnsi"/>
                          <w:lang w:eastAsia="en-AU"/>
                        </w:rPr>
                        <w:t xml:space="preserve">Australia has skilled and </w:t>
                      </w:r>
                      <w:r w:rsidR="00CB5D84" w:rsidRPr="00A30845">
                        <w:rPr>
                          <w:rFonts w:eastAsia="Times New Roman" w:cstheme="minorHAnsi"/>
                          <w:lang w:eastAsia="en-AU"/>
                        </w:rPr>
                        <w:t xml:space="preserve">committed </w:t>
                      </w:r>
                      <w:r w:rsidRPr="00A30845">
                        <w:rPr>
                          <w:rFonts w:eastAsia="Times New Roman" w:cstheme="minorHAnsi"/>
                          <w:lang w:eastAsia="en-AU"/>
                        </w:rPr>
                        <w:t>educators who work in diverse contexts across the country to positively shape the lives of their students.</w:t>
                      </w:r>
                      <w:r w:rsidR="00ED722E" w:rsidRPr="00A30845">
                        <w:rPr>
                          <w:rFonts w:eastAsia="Times New Roman" w:cstheme="minorHAnsi"/>
                          <w:lang w:eastAsia="en-AU"/>
                        </w:rPr>
                        <w:t xml:space="preserve"> </w:t>
                      </w:r>
                      <w:r w:rsidRPr="00A30845">
                        <w:rPr>
                          <w:rFonts w:eastAsia="Times New Roman" w:cstheme="minorHAnsi"/>
                          <w:lang w:eastAsia="en-AU"/>
                        </w:rPr>
                        <w:t>Teaching is a challenging and complex profession requiring broad expertise, deep pedagogical content knowledge, and the ability to manage challenging classroom and school situations.</w:t>
                      </w:r>
                    </w:p>
                    <w:p w14:paraId="3AD885AD" w14:textId="1E428150" w:rsidR="00C13F18" w:rsidRPr="00A30845" w:rsidRDefault="00C13F18" w:rsidP="00FA4F9F">
                      <w:pPr>
                        <w:numPr>
                          <w:ilvl w:val="0"/>
                          <w:numId w:val="18"/>
                        </w:numPr>
                        <w:spacing w:after="0" w:line="276" w:lineRule="auto"/>
                        <w:textAlignment w:val="center"/>
                        <w:rPr>
                          <w:rFonts w:eastAsia="Times New Roman" w:cstheme="minorHAnsi"/>
                          <w:lang w:eastAsia="en-AU"/>
                        </w:rPr>
                      </w:pPr>
                      <w:r w:rsidRPr="00A30845">
                        <w:rPr>
                          <w:rFonts w:eastAsia="Times New Roman" w:cstheme="minorHAnsi"/>
                          <w:lang w:eastAsia="en-AU"/>
                        </w:rPr>
                        <w:t>Expectations of teachers have extended beyond their core role, and despite teachers’ dedication and efforts, these demands are taking a huge toll on the workforce and undermining the sector’s ability to attract and retain teachers, with impacts more acute in schools serving regional,</w:t>
                      </w:r>
                      <w:r w:rsidR="009C2E8E">
                        <w:rPr>
                          <w:rFonts w:eastAsia="Times New Roman" w:cstheme="minorHAnsi"/>
                          <w:lang w:eastAsia="en-AU"/>
                        </w:rPr>
                        <w:t xml:space="preserve"> rural,</w:t>
                      </w:r>
                      <w:r w:rsidRPr="00A30845">
                        <w:rPr>
                          <w:rFonts w:eastAsia="Times New Roman" w:cstheme="minorHAnsi"/>
                          <w:lang w:eastAsia="en-AU"/>
                        </w:rPr>
                        <w:t xml:space="preserve"> remote and disadvantaged students.</w:t>
                      </w:r>
                    </w:p>
                    <w:p w14:paraId="1F8CFED0" w14:textId="514F70F5" w:rsidR="00C13F18" w:rsidRPr="00A30845" w:rsidRDefault="00C13F18" w:rsidP="00FA4F9F">
                      <w:pPr>
                        <w:numPr>
                          <w:ilvl w:val="0"/>
                          <w:numId w:val="18"/>
                        </w:numPr>
                        <w:spacing w:after="0" w:line="276" w:lineRule="auto"/>
                        <w:textAlignment w:val="center"/>
                        <w:rPr>
                          <w:rFonts w:eastAsia="Times New Roman" w:cstheme="minorHAnsi"/>
                          <w:lang w:eastAsia="en-AU"/>
                        </w:rPr>
                      </w:pPr>
                      <w:r w:rsidRPr="00A30845">
                        <w:rPr>
                          <w:rFonts w:eastAsia="Times New Roman" w:cstheme="minorHAnsi"/>
                          <w:lang w:eastAsia="en-AU"/>
                        </w:rPr>
                        <w:t>Teachers and school leaders need to be supported to access additional time for planning</w:t>
                      </w:r>
                      <w:r w:rsidR="000B47ED" w:rsidRPr="00A30845">
                        <w:rPr>
                          <w:rFonts w:eastAsia="Times New Roman" w:cstheme="minorHAnsi"/>
                          <w:lang w:eastAsia="en-AU"/>
                        </w:rPr>
                        <w:t>,</w:t>
                      </w:r>
                      <w:r w:rsidRPr="00A30845">
                        <w:rPr>
                          <w:rFonts w:eastAsia="Times New Roman" w:cstheme="minorHAnsi"/>
                          <w:lang w:eastAsia="en-AU"/>
                        </w:rPr>
                        <w:t xml:space="preserve"> collaboration and continuous quality professional development, including mentoring</w:t>
                      </w:r>
                      <w:r w:rsidR="00B37C79" w:rsidRPr="00A30845">
                        <w:rPr>
                          <w:rFonts w:eastAsia="Times New Roman" w:cstheme="minorHAnsi"/>
                          <w:lang w:eastAsia="en-AU"/>
                        </w:rPr>
                        <w:t>,</w:t>
                      </w:r>
                      <w:r w:rsidRPr="00A30845">
                        <w:rPr>
                          <w:rFonts w:eastAsia="Times New Roman" w:cstheme="minorHAnsi"/>
                          <w:lang w:eastAsia="en-AU"/>
                        </w:rPr>
                        <w:t xml:space="preserve"> to keep pace with these expectations.</w:t>
                      </w:r>
                    </w:p>
                    <w:p w14:paraId="7F18378B" w14:textId="7867897D" w:rsidR="00C13F18" w:rsidRDefault="00C13F18" w:rsidP="00FA4F9F">
                      <w:pPr>
                        <w:numPr>
                          <w:ilvl w:val="0"/>
                          <w:numId w:val="18"/>
                        </w:numPr>
                        <w:spacing w:after="0" w:line="276" w:lineRule="auto"/>
                        <w:textAlignment w:val="center"/>
                        <w:rPr>
                          <w:rFonts w:eastAsia="Times New Roman" w:cstheme="minorHAnsi"/>
                          <w:lang w:eastAsia="en-AU"/>
                        </w:rPr>
                      </w:pPr>
                      <w:r w:rsidRPr="006A6D31">
                        <w:rPr>
                          <w:rFonts w:eastAsia="Times New Roman" w:cstheme="minorHAnsi"/>
                          <w:lang w:eastAsia="en-AU"/>
                        </w:rPr>
                        <w:t>Teacher workload is high</w:t>
                      </w:r>
                      <w:r>
                        <w:rPr>
                          <w:rFonts w:eastAsia="Times New Roman" w:cstheme="minorHAnsi"/>
                          <w:lang w:eastAsia="en-AU"/>
                        </w:rPr>
                        <w:t xml:space="preserve">; therefore </w:t>
                      </w:r>
                      <w:r w:rsidRPr="006A6D31">
                        <w:rPr>
                          <w:rFonts w:eastAsia="Times New Roman" w:cstheme="minorHAnsi"/>
                          <w:lang w:eastAsia="en-AU"/>
                        </w:rPr>
                        <w:t xml:space="preserve">reducing workload </w:t>
                      </w:r>
                      <w:r>
                        <w:rPr>
                          <w:rFonts w:eastAsia="Times New Roman" w:cstheme="minorHAnsi"/>
                          <w:lang w:eastAsia="en-AU"/>
                        </w:rPr>
                        <w:t xml:space="preserve">and </w:t>
                      </w:r>
                      <w:r w:rsidRPr="006A6D31">
                        <w:rPr>
                          <w:rFonts w:eastAsia="Times New Roman" w:cstheme="minorHAnsi"/>
                          <w:lang w:eastAsia="en-AU"/>
                        </w:rPr>
                        <w:t xml:space="preserve">building </w:t>
                      </w:r>
                      <w:r>
                        <w:rPr>
                          <w:rFonts w:eastAsia="Times New Roman" w:cstheme="minorHAnsi"/>
                          <w:lang w:eastAsia="en-AU"/>
                        </w:rPr>
                        <w:t>teacher</w:t>
                      </w:r>
                      <w:r w:rsidRPr="006A6D31">
                        <w:rPr>
                          <w:rFonts w:eastAsia="Times New Roman" w:cstheme="minorHAnsi"/>
                          <w:lang w:eastAsia="en-AU"/>
                        </w:rPr>
                        <w:t xml:space="preserve"> capability </w:t>
                      </w:r>
                      <w:r>
                        <w:rPr>
                          <w:rFonts w:eastAsia="Times New Roman" w:cstheme="minorHAnsi"/>
                          <w:lang w:eastAsia="en-AU"/>
                        </w:rPr>
                        <w:t>can lead to improved teaching impact</w:t>
                      </w:r>
                      <w:r w:rsidRPr="006A6D31">
                        <w:rPr>
                          <w:rFonts w:eastAsia="Times New Roman" w:cstheme="minorHAnsi"/>
                          <w:lang w:eastAsia="en-AU"/>
                        </w:rPr>
                        <w:t xml:space="preserve"> </w:t>
                      </w:r>
                      <w:r>
                        <w:rPr>
                          <w:rFonts w:eastAsia="Times New Roman" w:cstheme="minorHAnsi"/>
                          <w:lang w:eastAsia="en-AU"/>
                        </w:rPr>
                        <w:t>as well as</w:t>
                      </w:r>
                      <w:r w:rsidRPr="006A6D31">
                        <w:rPr>
                          <w:rFonts w:eastAsia="Times New Roman" w:cstheme="minorHAnsi"/>
                          <w:lang w:eastAsia="en-AU"/>
                        </w:rPr>
                        <w:t xml:space="preserve"> </w:t>
                      </w:r>
                      <w:r>
                        <w:rPr>
                          <w:rFonts w:eastAsia="Times New Roman" w:cstheme="minorHAnsi"/>
                          <w:lang w:eastAsia="en-AU"/>
                        </w:rPr>
                        <w:t xml:space="preserve">attracting and retaining </w:t>
                      </w:r>
                      <w:r w:rsidRPr="006A6D31">
                        <w:rPr>
                          <w:rFonts w:eastAsia="Times New Roman" w:cstheme="minorHAnsi"/>
                          <w:lang w:eastAsia="en-AU"/>
                        </w:rPr>
                        <w:t>teachers.</w:t>
                      </w:r>
                    </w:p>
                    <w:p w14:paraId="5F17C25C" w14:textId="77777777" w:rsidR="00C13F18" w:rsidRDefault="00C13F18" w:rsidP="00FA4F9F">
                      <w:pPr>
                        <w:numPr>
                          <w:ilvl w:val="0"/>
                          <w:numId w:val="18"/>
                        </w:numPr>
                        <w:spacing w:after="0" w:line="276" w:lineRule="auto"/>
                        <w:textAlignment w:val="center"/>
                        <w:rPr>
                          <w:rFonts w:eastAsia="Times New Roman" w:cstheme="minorHAnsi"/>
                          <w:lang w:eastAsia="en-AU"/>
                        </w:rPr>
                      </w:pPr>
                      <w:r w:rsidRPr="006A6D31">
                        <w:rPr>
                          <w:rFonts w:eastAsia="Times New Roman" w:cstheme="minorHAnsi"/>
                          <w:lang w:eastAsia="en-AU"/>
                        </w:rPr>
                        <w:t xml:space="preserve">Despite competitive starting salaries, teachers do not feel adequately recognised or valued, and better incentives, enhanced career pathways and </w:t>
                      </w:r>
                      <w:r>
                        <w:rPr>
                          <w:rFonts w:eastAsia="Times New Roman" w:cstheme="minorHAnsi"/>
                          <w:lang w:eastAsia="en-AU"/>
                        </w:rPr>
                        <w:t xml:space="preserve">improved </w:t>
                      </w:r>
                      <w:r w:rsidRPr="006A6D31">
                        <w:rPr>
                          <w:rFonts w:eastAsia="Times New Roman" w:cstheme="minorHAnsi"/>
                          <w:lang w:eastAsia="en-AU"/>
                        </w:rPr>
                        <w:t>employment conditions</w:t>
                      </w:r>
                      <w:r>
                        <w:rPr>
                          <w:rFonts w:eastAsia="Times New Roman" w:cstheme="minorHAnsi"/>
                          <w:lang w:eastAsia="en-AU"/>
                        </w:rPr>
                        <w:t xml:space="preserve"> are required</w:t>
                      </w:r>
                      <w:r w:rsidRPr="006A6D31">
                        <w:rPr>
                          <w:rFonts w:eastAsia="Times New Roman" w:cstheme="minorHAnsi"/>
                          <w:lang w:eastAsia="en-AU"/>
                        </w:rPr>
                        <w:t xml:space="preserve"> to attract and retain teachers in the profession.</w:t>
                      </w:r>
                    </w:p>
                    <w:p w14:paraId="03A7C7E6" w14:textId="03ADA692" w:rsidR="00C13F18" w:rsidRDefault="00C13F18" w:rsidP="00BD2F24">
                      <w:pPr>
                        <w:numPr>
                          <w:ilvl w:val="0"/>
                          <w:numId w:val="18"/>
                        </w:numPr>
                        <w:spacing w:after="0" w:line="276" w:lineRule="auto"/>
                        <w:textAlignment w:val="center"/>
                      </w:pPr>
                      <w:r>
                        <w:rPr>
                          <w:rFonts w:eastAsia="Times New Roman" w:cstheme="minorHAnsi"/>
                          <w:lang w:eastAsia="en-AU"/>
                        </w:rPr>
                        <w:t>The issue of c</w:t>
                      </w:r>
                      <w:r w:rsidRPr="006A6D31">
                        <w:rPr>
                          <w:rFonts w:eastAsia="Times New Roman" w:cstheme="minorHAnsi"/>
                          <w:lang w:eastAsia="en-AU"/>
                        </w:rPr>
                        <w:t>ultural safety and racism in schools needs to be addressed to improve the diversity of the teaching and school leader workforce and better reflect the diversity of the student population.</w:t>
                      </w:r>
                    </w:p>
                    <w:p w14:paraId="4EAAF7EE" w14:textId="77777777" w:rsidR="00C13F18" w:rsidRDefault="00C13F18" w:rsidP="008751DC">
                      <w:pPr>
                        <w:spacing w:after="0" w:line="276" w:lineRule="auto"/>
                        <w:textAlignment w:val="center"/>
                      </w:pPr>
                    </w:p>
                  </w:txbxContent>
                </v:textbox>
                <w10:wrap type="square" anchorx="margin"/>
              </v:shape>
            </w:pict>
          </mc:Fallback>
        </mc:AlternateContent>
      </w:r>
      <w:r>
        <w:t xml:space="preserve">Chapter 4: Attracting and retaining </w:t>
      </w:r>
      <w:bookmarkStart w:id="116" w:name="_Toc147493089"/>
      <w:bookmarkStart w:id="117" w:name="_Toc147499503"/>
      <w:bookmarkStart w:id="118" w:name="_Toc147499583"/>
      <w:bookmarkStart w:id="119" w:name="_Toc147499694"/>
      <w:r>
        <w:t>teachers</w:t>
      </w:r>
      <w:bookmarkEnd w:id="115"/>
      <w:bookmarkEnd w:id="116"/>
      <w:bookmarkEnd w:id="117"/>
      <w:bookmarkEnd w:id="118"/>
      <w:bookmarkEnd w:id="119"/>
    </w:p>
    <w:p w14:paraId="6DD61413" w14:textId="77777777" w:rsidR="00C13F18" w:rsidRDefault="00C13F18" w:rsidP="00BB708D">
      <w:pPr>
        <w:pStyle w:val="Heading3"/>
      </w:pPr>
      <w:bookmarkStart w:id="120" w:name="_Toc147493090"/>
      <w:bookmarkStart w:id="121" w:name="_Toc147499504"/>
      <w:bookmarkStart w:id="122" w:name="_Toc147499584"/>
      <w:bookmarkStart w:id="123" w:name="_Toc147499695"/>
      <w:bookmarkStart w:id="124" w:name="_Toc152855342"/>
      <w:r>
        <w:t>4.1 Context</w:t>
      </w:r>
      <w:bookmarkEnd w:id="120"/>
      <w:bookmarkEnd w:id="121"/>
      <w:bookmarkEnd w:id="122"/>
      <w:bookmarkEnd w:id="123"/>
      <w:bookmarkEnd w:id="124"/>
    </w:p>
    <w:p w14:paraId="4516D6DC" w14:textId="33841646" w:rsidR="00C13F18" w:rsidRDefault="00C13F18" w:rsidP="00510AB2">
      <w:pPr>
        <w:spacing w:after="160"/>
        <w:rPr>
          <w:rStyle w:val="eop"/>
          <w:rFonts w:ascii="Calibri" w:hAnsi="Calibri" w:cs="Calibri"/>
          <w:color w:val="000000"/>
        </w:rPr>
      </w:pPr>
      <w:r w:rsidRPr="00A30845">
        <w:rPr>
          <w:rStyle w:val="eop"/>
          <w:rFonts w:ascii="Calibri" w:hAnsi="Calibri" w:cs="Calibri"/>
          <w:color w:val="000000" w:themeColor="text1"/>
        </w:rPr>
        <w:t xml:space="preserve">Australia has highly knowledgeable and skilled educators and school leaders who are committed to the important role they play in shaping the lives of young people. </w:t>
      </w:r>
      <w:r w:rsidR="0087066E" w:rsidRPr="00A30845">
        <w:rPr>
          <w:rStyle w:val="eop"/>
          <w:rFonts w:ascii="Calibri" w:hAnsi="Calibri" w:cs="Calibri"/>
          <w:color w:val="000000" w:themeColor="text1"/>
        </w:rPr>
        <w:t xml:space="preserve">The Panel </w:t>
      </w:r>
      <w:r w:rsidRPr="00A30845">
        <w:rPr>
          <w:rStyle w:val="eop"/>
          <w:rFonts w:ascii="Calibri" w:hAnsi="Calibri" w:cs="Calibri"/>
          <w:color w:val="000000" w:themeColor="text1"/>
        </w:rPr>
        <w:t>visit</w:t>
      </w:r>
      <w:r w:rsidR="0087066E" w:rsidRPr="00A30845">
        <w:rPr>
          <w:rStyle w:val="eop"/>
          <w:rFonts w:ascii="Calibri" w:hAnsi="Calibri" w:cs="Calibri"/>
          <w:color w:val="000000" w:themeColor="text1"/>
        </w:rPr>
        <w:t>ed</w:t>
      </w:r>
      <w:r w:rsidRPr="00A30845" w:rsidDel="0087066E">
        <w:rPr>
          <w:rStyle w:val="eop"/>
          <w:rFonts w:ascii="Calibri" w:hAnsi="Calibri" w:cs="Calibri"/>
          <w:color w:val="000000" w:themeColor="text1"/>
        </w:rPr>
        <w:t xml:space="preserve"> </w:t>
      </w:r>
      <w:r w:rsidRPr="00A30845">
        <w:rPr>
          <w:rStyle w:val="eop"/>
          <w:rFonts w:ascii="Calibri" w:hAnsi="Calibri" w:cs="Calibri"/>
          <w:color w:val="000000" w:themeColor="text1"/>
        </w:rPr>
        <w:t xml:space="preserve">schools with diverse contexts and needs across Australia </w:t>
      </w:r>
      <w:r w:rsidR="0087066E" w:rsidRPr="00A30845">
        <w:rPr>
          <w:rStyle w:val="eop"/>
          <w:rFonts w:ascii="Calibri" w:hAnsi="Calibri" w:cs="Calibri"/>
          <w:color w:val="000000" w:themeColor="text1"/>
        </w:rPr>
        <w:t>and</w:t>
      </w:r>
      <w:r w:rsidRPr="00A30845">
        <w:rPr>
          <w:rStyle w:val="eop"/>
          <w:rFonts w:ascii="Calibri" w:hAnsi="Calibri" w:cs="Calibri"/>
          <w:color w:val="000000" w:themeColor="text1"/>
        </w:rPr>
        <w:t xml:space="preserve"> witnessed educators and school dedicat</w:t>
      </w:r>
      <w:r w:rsidR="00847F39">
        <w:rPr>
          <w:rStyle w:val="eop"/>
          <w:rFonts w:ascii="Calibri" w:hAnsi="Calibri" w:cs="Calibri"/>
          <w:color w:val="000000" w:themeColor="text1"/>
        </w:rPr>
        <w:t>ed</w:t>
      </w:r>
      <w:r w:rsidRPr="00A30845">
        <w:rPr>
          <w:rStyle w:val="eop"/>
          <w:rFonts w:ascii="Calibri" w:hAnsi="Calibri" w:cs="Calibri"/>
          <w:color w:val="000000" w:themeColor="text1"/>
        </w:rPr>
        <w:t xml:space="preserve"> to creating positive and meaningful school experiences for students.</w:t>
      </w:r>
      <w:r w:rsidRPr="1D8654F9">
        <w:rPr>
          <w:rStyle w:val="eop"/>
          <w:rFonts w:ascii="Calibri" w:hAnsi="Calibri" w:cs="Calibri"/>
          <w:color w:val="000000" w:themeColor="text1"/>
        </w:rPr>
        <w:t xml:space="preserve"> There is extensive evidence showing that quality teaching is the most influential in-school factor in </w:t>
      </w:r>
      <w:r w:rsidR="002B59B7">
        <w:rPr>
          <w:rStyle w:val="eop"/>
          <w:rFonts w:ascii="Calibri" w:hAnsi="Calibri" w:cs="Calibri"/>
          <w:color w:val="000000" w:themeColor="text1"/>
        </w:rPr>
        <w:t xml:space="preserve">lifting </w:t>
      </w:r>
      <w:r w:rsidRPr="1D8654F9">
        <w:rPr>
          <w:rStyle w:val="eop"/>
          <w:rFonts w:ascii="Calibri" w:hAnsi="Calibri" w:cs="Calibri"/>
          <w:color w:val="000000" w:themeColor="text1"/>
        </w:rPr>
        <w:t>student outcomes</w:t>
      </w:r>
      <w:r w:rsidR="002B59B7">
        <w:rPr>
          <w:rStyle w:val="eop"/>
          <w:rFonts w:ascii="Calibri" w:hAnsi="Calibri" w:cs="Calibri"/>
          <w:color w:val="000000" w:themeColor="text1"/>
        </w:rPr>
        <w:t>,</w:t>
      </w:r>
      <w:r w:rsidRPr="00F832C1">
        <w:rPr>
          <w:rStyle w:val="EndnoteReference"/>
          <w:rFonts w:ascii="Calibri" w:hAnsi="Calibri" w:cs="Calibri"/>
          <w:color w:val="000000"/>
        </w:rPr>
        <w:endnoteReference w:id="397"/>
      </w:r>
      <w:r w:rsidRPr="1D8654F9">
        <w:rPr>
          <w:rStyle w:val="eop"/>
          <w:rFonts w:ascii="Calibri" w:hAnsi="Calibri" w:cs="Calibri"/>
          <w:color w:val="000000" w:themeColor="text1"/>
        </w:rPr>
        <w:t xml:space="preserve"> and </w:t>
      </w:r>
      <w:r w:rsidR="002B59B7">
        <w:rPr>
          <w:rStyle w:val="eop"/>
          <w:rFonts w:ascii="Calibri" w:hAnsi="Calibri" w:cs="Calibri"/>
          <w:color w:val="000000" w:themeColor="text1"/>
        </w:rPr>
        <w:t>the Panel considers that</w:t>
      </w:r>
      <w:r w:rsidRPr="1D8654F9">
        <w:rPr>
          <w:rStyle w:val="eop"/>
          <w:rFonts w:ascii="Calibri" w:hAnsi="Calibri" w:cs="Calibri"/>
          <w:color w:val="000000" w:themeColor="text1"/>
        </w:rPr>
        <w:t xml:space="preserve"> educators and school leaders are our most important asset for achieving the reform objectives outlined in this report.</w:t>
      </w:r>
    </w:p>
    <w:p w14:paraId="64FEE2AC" w14:textId="68322F67" w:rsidR="00C13F18" w:rsidRDefault="00C13F18" w:rsidP="00510AB2">
      <w:pPr>
        <w:spacing w:after="160"/>
        <w:rPr>
          <w:rStyle w:val="eop"/>
          <w:rFonts w:ascii="Calibri" w:hAnsi="Calibri" w:cs="Calibri"/>
          <w:color w:val="000000"/>
        </w:rPr>
      </w:pPr>
      <w:r w:rsidRPr="00A30845">
        <w:rPr>
          <w:rStyle w:val="eop"/>
          <w:rFonts w:ascii="Calibri" w:hAnsi="Calibri" w:cs="Calibri"/>
          <w:color w:val="000000"/>
        </w:rPr>
        <w:t xml:space="preserve">Whilst quality teaching is the most influential in-school factor in student outcomes, it is important to acknowledge that teachers do not work in isolation. Teachers require effective support and training, a positive </w:t>
      </w:r>
      <w:r w:rsidR="003130A8" w:rsidRPr="00A30845">
        <w:rPr>
          <w:rStyle w:val="eop"/>
          <w:rFonts w:ascii="Calibri" w:hAnsi="Calibri" w:cs="Calibri"/>
          <w:color w:val="000000"/>
        </w:rPr>
        <w:t>working</w:t>
      </w:r>
      <w:r w:rsidRPr="00A30845">
        <w:rPr>
          <w:rStyle w:val="eop"/>
          <w:rFonts w:ascii="Calibri" w:hAnsi="Calibri" w:cs="Calibri"/>
          <w:color w:val="000000"/>
        </w:rPr>
        <w:t xml:space="preserve"> environment that promotes a culture of learning, access to high</w:t>
      </w:r>
      <w:r w:rsidR="003130A8" w:rsidRPr="00A30845">
        <w:rPr>
          <w:rStyle w:val="eop"/>
          <w:rFonts w:ascii="Calibri" w:hAnsi="Calibri" w:cs="Calibri"/>
          <w:color w:val="000000"/>
        </w:rPr>
        <w:t>-</w:t>
      </w:r>
      <w:r w:rsidRPr="00A30845">
        <w:rPr>
          <w:rStyle w:val="eop"/>
          <w:rFonts w:ascii="Calibri" w:hAnsi="Calibri" w:cs="Calibri"/>
          <w:color w:val="000000"/>
        </w:rPr>
        <w:t>quality resources</w:t>
      </w:r>
      <w:r w:rsidR="003130A8" w:rsidRPr="00A30845">
        <w:rPr>
          <w:rStyle w:val="eop"/>
          <w:rFonts w:ascii="Calibri" w:hAnsi="Calibri" w:cs="Calibri"/>
          <w:color w:val="000000"/>
        </w:rPr>
        <w:t>,</w:t>
      </w:r>
      <w:r w:rsidRPr="00A30845">
        <w:rPr>
          <w:rStyle w:val="eop"/>
          <w:rFonts w:ascii="Calibri" w:hAnsi="Calibri" w:cs="Calibri"/>
          <w:color w:val="000000"/>
        </w:rPr>
        <w:t xml:space="preserve"> and supportive partnerships with parents and communities. Teachers also have the challenge of working in the context of workforce shortages which was reiterated to the </w:t>
      </w:r>
      <w:r w:rsidR="003130A8" w:rsidRPr="00A30845">
        <w:rPr>
          <w:rStyle w:val="eop"/>
          <w:rFonts w:ascii="Calibri" w:hAnsi="Calibri" w:cs="Calibri"/>
          <w:color w:val="000000"/>
        </w:rPr>
        <w:t>P</w:t>
      </w:r>
      <w:r w:rsidRPr="00A30845">
        <w:rPr>
          <w:rStyle w:val="eop"/>
          <w:rFonts w:ascii="Calibri" w:hAnsi="Calibri" w:cs="Calibri"/>
          <w:color w:val="000000"/>
        </w:rPr>
        <w:t>anel throughout consultation</w:t>
      </w:r>
      <w:r w:rsidR="003130A8" w:rsidRPr="00A30845">
        <w:rPr>
          <w:rStyle w:val="eop"/>
          <w:rFonts w:ascii="Calibri" w:hAnsi="Calibri" w:cs="Calibri"/>
          <w:color w:val="000000"/>
        </w:rPr>
        <w:t>s</w:t>
      </w:r>
      <w:r w:rsidRPr="00A30845">
        <w:rPr>
          <w:rStyle w:val="eop"/>
          <w:rFonts w:ascii="Calibri" w:hAnsi="Calibri" w:cs="Calibri"/>
          <w:color w:val="000000"/>
        </w:rPr>
        <w:t>.</w:t>
      </w:r>
      <w:r>
        <w:rPr>
          <w:rStyle w:val="eop"/>
          <w:rFonts w:ascii="Calibri" w:hAnsi="Calibri" w:cs="Calibri"/>
          <w:color w:val="000000"/>
        </w:rPr>
        <w:t xml:space="preserve"> </w:t>
      </w:r>
    </w:p>
    <w:p w14:paraId="48CD129D" w14:textId="6307F8B2" w:rsidR="00C13F18" w:rsidRPr="00327F23" w:rsidRDefault="00C13F18" w:rsidP="00327F23">
      <w:pPr>
        <w:spacing w:after="160"/>
        <w:rPr>
          <w:rFonts w:ascii="Calibri" w:hAnsi="Calibri" w:cs="Calibri"/>
          <w:color w:val="000000"/>
        </w:rPr>
      </w:pPr>
      <w:r w:rsidRPr="00F832C1">
        <w:rPr>
          <w:rStyle w:val="eop"/>
          <w:rFonts w:ascii="Calibri" w:hAnsi="Calibri" w:cs="Calibri"/>
          <w:color w:val="000000"/>
        </w:rPr>
        <w:t>Over the last decade, governments have agreed to and implemented significant reforms to support the teacher workforce and enhance</w:t>
      </w:r>
      <w:r>
        <w:rPr>
          <w:rStyle w:val="eop"/>
          <w:rFonts w:ascii="Calibri" w:hAnsi="Calibri" w:cs="Calibri"/>
          <w:color w:val="000000"/>
          <w:shd w:val="clear" w:color="auto" w:fill="FFFFFF"/>
        </w:rPr>
        <w:t xml:space="preserve"> </w:t>
      </w:r>
      <w:r w:rsidRPr="4BC836B9">
        <w:rPr>
          <w:rStyle w:val="eop"/>
          <w:rFonts w:ascii="Calibri" w:hAnsi="Calibri" w:cs="Calibri"/>
          <w:color w:val="000000" w:themeColor="text1"/>
        </w:rPr>
        <w:t>teaching quality</w:t>
      </w:r>
      <w:r w:rsidRPr="00F832C1">
        <w:rPr>
          <w:rStyle w:val="eop"/>
          <w:rFonts w:ascii="Calibri" w:hAnsi="Calibri" w:cs="Calibri"/>
          <w:color w:val="000000"/>
        </w:rPr>
        <w:t xml:space="preserve">. These </w:t>
      </w:r>
      <w:r>
        <w:rPr>
          <w:rStyle w:val="eop"/>
          <w:rFonts w:ascii="Calibri" w:hAnsi="Calibri" w:cs="Calibri"/>
          <w:color w:val="000000"/>
        </w:rPr>
        <w:t>reforms</w:t>
      </w:r>
      <w:r w:rsidRPr="00F832C1">
        <w:rPr>
          <w:rStyle w:val="eop"/>
          <w:rFonts w:ascii="Calibri" w:hAnsi="Calibri" w:cs="Calibri"/>
          <w:color w:val="000000"/>
        </w:rPr>
        <w:t xml:space="preserve"> have assisted in professionalising the workforce, and this is reflected in high graduate salaries</w:t>
      </w:r>
      <w:r w:rsidRPr="00F832C1">
        <w:rPr>
          <w:rStyle w:val="EndnoteReference"/>
          <w:rFonts w:ascii="Calibri" w:hAnsi="Calibri" w:cs="Calibri"/>
          <w:color w:val="000000"/>
        </w:rPr>
        <w:endnoteReference w:id="398"/>
      </w:r>
      <w:r w:rsidRPr="00F832C1">
        <w:rPr>
          <w:rStyle w:val="EndnoteReference"/>
          <w:rFonts w:ascii="Calibri" w:hAnsi="Calibri" w:cs="Calibri"/>
          <w:color w:val="000000"/>
        </w:rPr>
        <w:t xml:space="preserve"> </w:t>
      </w:r>
      <w:r w:rsidRPr="00F832C1">
        <w:rPr>
          <w:rFonts w:ascii="Calibri" w:hAnsi="Calibri" w:cs="Calibri"/>
          <w:color w:val="000000"/>
        </w:rPr>
        <w:t>and the degree of public trust in both the sector (</w:t>
      </w:r>
      <w:r>
        <w:rPr>
          <w:rFonts w:ascii="Calibri" w:hAnsi="Calibri" w:cs="Calibri"/>
          <w:color w:val="000000"/>
        </w:rPr>
        <w:t xml:space="preserve">teaching was the </w:t>
      </w:r>
      <w:r w:rsidRPr="00F832C1">
        <w:rPr>
          <w:rFonts w:ascii="Calibri" w:hAnsi="Calibri" w:cs="Calibri"/>
          <w:color w:val="000000"/>
        </w:rPr>
        <w:t>highest rated profession in 2023) and its professionals (teachers are consistently in the top 10 of the Ethics Index).</w:t>
      </w:r>
      <w:r w:rsidRPr="00F832C1">
        <w:rPr>
          <w:rStyle w:val="EndnoteReference"/>
          <w:rFonts w:ascii="Calibri" w:hAnsi="Calibri" w:cs="Calibri"/>
          <w:color w:val="000000"/>
        </w:rPr>
        <w:endnoteReference w:id="399"/>
      </w:r>
    </w:p>
    <w:p w14:paraId="7E4FF8A8" w14:textId="172740CD" w:rsidR="00C13F18" w:rsidRDefault="00C13F18" w:rsidP="00BB708D">
      <w:pPr>
        <w:spacing w:line="276" w:lineRule="auto"/>
        <w:rPr>
          <w:rFonts w:ascii="Calibri" w:hAnsi="Calibri" w:cs="Calibri"/>
          <w:color w:val="000000"/>
          <w:shd w:val="clear" w:color="auto" w:fill="FFFFFF"/>
        </w:rPr>
      </w:pPr>
      <w:r w:rsidRPr="00A30845">
        <w:rPr>
          <w:rFonts w:ascii="Calibri" w:hAnsi="Calibri" w:cs="Calibri"/>
          <w:color w:val="000000"/>
          <w:lang w:val="en-US"/>
        </w:rPr>
        <w:lastRenderedPageBreak/>
        <w:t xml:space="preserve">The core task of teaching </w:t>
      </w:r>
      <w:r w:rsidRPr="00A30845">
        <w:rPr>
          <w:rFonts w:ascii="Calibri" w:hAnsi="Calibri" w:cs="Calibri"/>
          <w:color w:val="000000"/>
        </w:rPr>
        <w:t xml:space="preserve">requires professional skills such as </w:t>
      </w:r>
      <w:r w:rsidRPr="00A30845">
        <w:rPr>
          <w:rFonts w:ascii="Calibri" w:hAnsi="Calibri" w:cs="Calibri"/>
          <w:color w:val="000000"/>
          <w:lang w:val="en-US"/>
        </w:rPr>
        <w:t xml:space="preserve">deep subject and curriculum knowledge, the ability to </w:t>
      </w:r>
      <w:r w:rsidRPr="00A30845">
        <w:t xml:space="preserve">plan and teach content by </w:t>
      </w:r>
      <w:r w:rsidRPr="00A30845">
        <w:rPr>
          <w:rStyle w:val="eop"/>
          <w:rFonts w:ascii="Calibri" w:hAnsi="Calibri" w:cs="Calibri"/>
          <w:color w:val="000000"/>
          <w:shd w:val="clear" w:color="auto" w:fill="FFFFFF"/>
        </w:rPr>
        <w:t xml:space="preserve">applying a range of pedagogical approaches </w:t>
      </w:r>
      <w:r w:rsidRPr="00A30845">
        <w:rPr>
          <w:rFonts w:ascii="Calibri" w:hAnsi="Calibri" w:cs="Calibri"/>
          <w:color w:val="000000"/>
          <w:lang w:val="en-US"/>
        </w:rPr>
        <w:t xml:space="preserve">appropriate for each individual student’s learning needs, and the ability to assess whether learning gain is occurring at the pace required. Teaching </w:t>
      </w:r>
      <w:r w:rsidRPr="00A30845">
        <w:rPr>
          <w:rFonts w:ascii="Calibri" w:hAnsi="Calibri" w:cs="Calibri"/>
          <w:color w:val="000000"/>
        </w:rPr>
        <w:t>also requires understanding students’ social</w:t>
      </w:r>
      <w:r w:rsidR="001A6362" w:rsidRPr="00A30845">
        <w:rPr>
          <w:rFonts w:ascii="Calibri" w:hAnsi="Calibri" w:cs="Calibri"/>
          <w:color w:val="000000"/>
        </w:rPr>
        <w:t>-</w:t>
      </w:r>
      <w:r w:rsidRPr="00A30845">
        <w:rPr>
          <w:rFonts w:ascii="Calibri" w:hAnsi="Calibri" w:cs="Calibri"/>
          <w:color w:val="000000"/>
        </w:rPr>
        <w:t>emotional development and advanced behaviour management skills.</w:t>
      </w:r>
    </w:p>
    <w:p w14:paraId="62B772C7" w14:textId="618B9CF0" w:rsidR="00C13F18" w:rsidRDefault="00C13F18" w:rsidP="00BB708D">
      <w:pPr>
        <w:spacing w:line="276" w:lineRule="auto"/>
        <w:rPr>
          <w:rFonts w:ascii="Calibri" w:hAnsi="Calibri" w:cs="Calibri"/>
          <w:color w:val="000000"/>
          <w:shd w:val="clear" w:color="auto" w:fill="FFFFFF"/>
          <w:lang w:val="en-US"/>
        </w:rPr>
      </w:pPr>
      <w:r w:rsidRPr="00A30845">
        <w:rPr>
          <w:rStyle w:val="eop"/>
          <w:rFonts w:ascii="Calibri" w:hAnsi="Calibri" w:cs="Calibri"/>
          <w:color w:val="000000"/>
          <w:shd w:val="clear" w:color="auto" w:fill="FFFFFF"/>
        </w:rPr>
        <w:t xml:space="preserve">As discussed in the </w:t>
      </w:r>
      <w:r w:rsidR="00F51A23" w:rsidRPr="00A30845">
        <w:rPr>
          <w:rStyle w:val="eop"/>
          <w:rFonts w:ascii="Calibri" w:hAnsi="Calibri" w:cs="Calibri"/>
          <w:color w:val="000000"/>
          <w:shd w:val="clear" w:color="auto" w:fill="FFFFFF"/>
        </w:rPr>
        <w:t>I</w:t>
      </w:r>
      <w:r w:rsidRPr="00A30845">
        <w:rPr>
          <w:rStyle w:val="eop"/>
          <w:rFonts w:ascii="Calibri" w:hAnsi="Calibri" w:cs="Calibri"/>
          <w:color w:val="000000"/>
          <w:shd w:val="clear" w:color="auto" w:fill="FFFFFF"/>
        </w:rPr>
        <w:t>ntroduction and Chapters 2 and 3, teachers are managing increasingly complex student needs (including poor mental health and wellbeing, disability, and trauma) to meet their core teaching responsibilities.</w:t>
      </w:r>
      <w:r w:rsidRPr="1D8654F9">
        <w:rPr>
          <w:rStyle w:val="eop"/>
          <w:rFonts w:ascii="Calibri" w:hAnsi="Calibri" w:cs="Calibri"/>
          <w:color w:val="000000" w:themeColor="text1"/>
        </w:rPr>
        <w:t xml:space="preserve"> </w:t>
      </w:r>
      <w:r>
        <w:rPr>
          <w:rStyle w:val="eop"/>
          <w:rFonts w:ascii="Calibri" w:hAnsi="Calibri" w:cs="Calibri"/>
          <w:color w:val="000000"/>
          <w:shd w:val="clear" w:color="auto" w:fill="FFFFFF"/>
        </w:rPr>
        <w:t>Teachers are required not only to</w:t>
      </w:r>
      <w:r w:rsidRPr="4BC836B9">
        <w:rPr>
          <w:rStyle w:val="eop"/>
          <w:rFonts w:ascii="Calibri" w:hAnsi="Calibri" w:cs="Calibri"/>
          <w:color w:val="000000" w:themeColor="text1"/>
        </w:rPr>
        <w:t xml:space="preserve"> teach</w:t>
      </w:r>
      <w:r>
        <w:rPr>
          <w:rStyle w:val="eop"/>
          <w:rFonts w:ascii="Calibri" w:hAnsi="Calibri" w:cs="Calibri"/>
          <w:color w:val="000000"/>
          <w:shd w:val="clear" w:color="auto" w:fill="FFFFFF"/>
        </w:rPr>
        <w:t xml:space="preserve"> but also to</w:t>
      </w:r>
      <w:r w:rsidRPr="1D8654F9">
        <w:rPr>
          <w:rStyle w:val="eop"/>
          <w:rFonts w:ascii="Calibri" w:hAnsi="Calibri" w:cs="Calibri"/>
          <w:color w:val="000000" w:themeColor="text1"/>
        </w:rPr>
        <w:t xml:space="preserve"> </w:t>
      </w:r>
      <w:r>
        <w:t>collect data</w:t>
      </w:r>
      <w:r w:rsidDel="4CA351E9">
        <w:t xml:space="preserve">, </w:t>
      </w:r>
      <w:r>
        <w:t>handle</w:t>
      </w:r>
      <w:r w:rsidRPr="00CE42D3">
        <w:t xml:space="preserve"> administration</w:t>
      </w:r>
      <w:r>
        <w:t>, undertake supervision and extra-curricular activities, support student wellbeing, manage behaviour, and continuously communicate with parents.</w:t>
      </w:r>
      <w:r>
        <w:rPr>
          <w:rStyle w:val="EndnoteReference"/>
        </w:rPr>
        <w:endnoteReference w:id="400"/>
      </w:r>
      <w:r>
        <w:t xml:space="preserve"> The last of these should not be underemphasised. One teacher </w:t>
      </w:r>
      <w:r w:rsidR="00D866E8">
        <w:t>told the Panel “</w:t>
      </w:r>
      <w:r>
        <w:t>20 years ago, I would initiate nearly all conversations with parents, and these would be formal discussions I judged were necessary and could prepare for. Now I have 60 families in my pocket [via email and applications], constantly requiring engagement including after hours. It is exhausting</w:t>
      </w:r>
      <w:r w:rsidR="00D866E8">
        <w:t>”</w:t>
      </w:r>
      <w:r>
        <w:t>.</w:t>
      </w:r>
      <w:r>
        <w:rPr>
          <w:rStyle w:val="EndnoteReference"/>
        </w:rPr>
        <w:endnoteReference w:id="401"/>
      </w:r>
    </w:p>
    <w:p w14:paraId="32BB3707" w14:textId="79E7441E" w:rsidR="00C13F18" w:rsidRDefault="00C13F18" w:rsidP="00BB708D">
      <w:pPr>
        <w:spacing w:line="276" w:lineRule="auto"/>
      </w:pPr>
      <w:r w:rsidRPr="00A30845">
        <w:rPr>
          <w:rStyle w:val="eop"/>
          <w:rFonts w:ascii="Calibri" w:hAnsi="Calibri" w:cs="Calibri"/>
          <w:color w:val="000000" w:themeColor="text1"/>
        </w:rPr>
        <w:t>Despite teaching being a highly rewarding profession, t</w:t>
      </w:r>
      <w:r w:rsidRPr="00A30845">
        <w:rPr>
          <w:rStyle w:val="eop"/>
          <w:rFonts w:ascii="Calibri" w:hAnsi="Calibri" w:cs="Calibri"/>
          <w:color w:val="000000"/>
          <w:shd w:val="clear" w:color="auto" w:fill="FFFFFF"/>
        </w:rPr>
        <w:t>hese expectations are undermining the attractiveness of the profession both for people looking to enter it and those already within it.</w:t>
      </w:r>
      <w:r>
        <w:rPr>
          <w:rStyle w:val="eop"/>
          <w:rFonts w:ascii="Calibri" w:hAnsi="Calibri" w:cs="Calibri"/>
          <w:color w:val="000000"/>
          <w:shd w:val="clear" w:color="auto" w:fill="FFFFFF"/>
        </w:rPr>
        <w:t xml:space="preserve"> Evidence heard by the Panel was consistent with research findings that </w:t>
      </w:r>
      <w:r>
        <w:rPr>
          <w:rStyle w:val="normaltextrun"/>
          <w:rFonts w:ascii="Calibri" w:hAnsi="Calibri" w:cs="Calibri"/>
          <w:color w:val="000000"/>
          <w:bdr w:val="none" w:sz="0" w:space="0" w:color="auto" w:frame="1"/>
        </w:rPr>
        <w:t>these unfavourable working conditions, when balanced against perceived low status and perceived low pay of teachers, were deterrents for many school leavers to enter the profession</w:t>
      </w:r>
      <w:r w:rsidRPr="4BC836B9">
        <w:rPr>
          <w:rStyle w:val="normaltextrun"/>
          <w:rFonts w:ascii="Calibri" w:hAnsi="Calibri" w:cs="Calibri"/>
          <w:color w:val="000000" w:themeColor="text1"/>
        </w:rPr>
        <w:t>,</w:t>
      </w:r>
      <w:r>
        <w:rPr>
          <w:rStyle w:val="EndnoteReference"/>
          <w:rFonts w:ascii="Calibri" w:hAnsi="Calibri" w:cs="Calibri"/>
          <w:color w:val="000000"/>
          <w:bdr w:val="none" w:sz="0" w:space="0" w:color="auto" w:frame="1"/>
        </w:rPr>
        <w:endnoteReference w:id="402"/>
      </w:r>
      <w:r>
        <w:rPr>
          <w:rStyle w:val="normaltextrun"/>
          <w:rFonts w:ascii="Calibri" w:hAnsi="Calibri" w:cs="Calibri"/>
          <w:color w:val="000000"/>
          <w:bdr w:val="none" w:sz="0" w:space="0" w:color="auto" w:frame="1"/>
        </w:rPr>
        <w:t xml:space="preserve"> </w:t>
      </w:r>
      <w:r w:rsidRPr="4BC836B9">
        <w:rPr>
          <w:rStyle w:val="normaltextrun"/>
          <w:rFonts w:ascii="Calibri" w:hAnsi="Calibri" w:cs="Calibri"/>
          <w:color w:val="000000" w:themeColor="text1"/>
        </w:rPr>
        <w:t>d</w:t>
      </w:r>
      <w:r>
        <w:rPr>
          <w:rStyle w:val="normaltextrun"/>
          <w:rFonts w:ascii="Calibri" w:hAnsi="Calibri" w:cs="Calibri"/>
          <w:color w:val="000000"/>
          <w:bdr w:val="none" w:sz="0" w:space="0" w:color="auto" w:frame="1"/>
        </w:rPr>
        <w:t xml:space="preserve">riving a </w:t>
      </w:r>
      <w:r>
        <w:t>decline in initial teacher education (ITE) commencements and graduates.</w:t>
      </w:r>
      <w:r>
        <w:rPr>
          <w:rStyle w:val="EndnoteReference"/>
        </w:rPr>
        <w:endnoteReference w:id="403"/>
      </w:r>
      <w:r>
        <w:t xml:space="preserve"> However, perceptions are not always accurate: the </w:t>
      </w:r>
      <w:r w:rsidRPr="009E2EF5">
        <w:t xml:space="preserve">Review’s </w:t>
      </w:r>
      <w:r w:rsidRPr="00A15124">
        <w:t>s</w:t>
      </w:r>
      <w:r w:rsidRPr="009E2EF5">
        <w:t>urvey</w:t>
      </w:r>
      <w:r>
        <w:t xml:space="preserve"> confirmed the Ethics Index’s </w:t>
      </w:r>
      <w:r w:rsidRPr="00CE42D3">
        <w:t>finding</w:t>
      </w:r>
      <w:r>
        <w:t xml:space="preserve"> that educators are held in high public esteem, indicating that parents and students highly value support from teachers and want more investment in teachers.</w:t>
      </w:r>
      <w:r>
        <w:rPr>
          <w:rStyle w:val="EndnoteReference"/>
        </w:rPr>
        <w:endnoteReference w:id="404"/>
      </w:r>
      <w:r>
        <w:t xml:space="preserve"> In addition, competitive starting salaries and school holidays are relative advantages the profession continues to offer prospective workers.</w:t>
      </w:r>
    </w:p>
    <w:p w14:paraId="533ACF40" w14:textId="37CEA9FC" w:rsidR="00C13F18" w:rsidRDefault="00C13F18" w:rsidP="00BB708D">
      <w:pPr>
        <w:spacing w:line="276" w:lineRule="auto"/>
        <w:rPr>
          <w:rStyle w:val="normaltextrun"/>
          <w:rFonts w:ascii="Calibri" w:hAnsi="Calibri" w:cs="Calibri"/>
          <w:color w:val="000000"/>
          <w:bdr w:val="none" w:sz="0" w:space="0" w:color="auto" w:frame="1"/>
        </w:rPr>
      </w:pPr>
      <w:r w:rsidRPr="00A30845">
        <w:rPr>
          <w:rStyle w:val="normaltextrun"/>
          <w:rFonts w:ascii="Calibri" w:hAnsi="Calibri" w:cs="Calibri"/>
          <w:color w:val="000000"/>
          <w:bdr w:val="none" w:sz="0" w:space="0" w:color="auto" w:frame="1"/>
        </w:rPr>
        <w:t>Retaining teachers who are already in the profession is another challenge</w:t>
      </w:r>
      <w:r>
        <w:rPr>
          <w:rStyle w:val="normaltextrun"/>
          <w:rFonts w:ascii="Calibri" w:hAnsi="Calibri" w:cs="Calibri"/>
          <w:color w:val="000000"/>
          <w:bdr w:val="none" w:sz="0" w:space="0" w:color="auto" w:frame="1"/>
        </w:rPr>
        <w:t>. It</w:t>
      </w:r>
      <w:r w:rsidDel="002F18B4">
        <w:rPr>
          <w:rStyle w:val="normaltextrun"/>
          <w:rFonts w:ascii="Calibri" w:hAnsi="Calibri" w:cs="Calibri"/>
          <w:color w:val="000000"/>
          <w:bdr w:val="none" w:sz="0" w:space="0" w:color="auto" w:frame="1"/>
        </w:rPr>
        <w:t xml:space="preserve"> </w:t>
      </w:r>
      <w:r w:rsidR="002F18B4">
        <w:rPr>
          <w:rStyle w:val="normaltextrun"/>
          <w:rFonts w:ascii="Calibri" w:hAnsi="Calibri" w:cs="Calibri"/>
          <w:color w:val="000000"/>
          <w:bdr w:val="none" w:sz="0" w:space="0" w:color="auto" w:frame="1"/>
        </w:rPr>
        <w:t>is</w:t>
      </w:r>
      <w:r>
        <w:rPr>
          <w:rStyle w:val="normaltextrun"/>
          <w:rFonts w:ascii="Calibri" w:hAnsi="Calibri" w:cs="Calibri"/>
          <w:color w:val="000000"/>
          <w:bdr w:val="none" w:sz="0" w:space="0" w:color="auto" w:frame="1"/>
        </w:rPr>
        <w:t xml:space="preserve"> estimated that around 25 per cent of teachers intend to leave the profession for reasons other than retirement.</w:t>
      </w:r>
      <w:r>
        <w:rPr>
          <w:rStyle w:val="EndnoteReference"/>
          <w:rFonts w:ascii="Calibri" w:hAnsi="Calibri" w:cs="Calibri"/>
          <w:color w:val="000000"/>
          <w:bdr w:val="none" w:sz="0" w:space="0" w:color="auto" w:frame="1"/>
        </w:rPr>
        <w:endnoteReference w:id="405"/>
      </w:r>
      <w:r>
        <w:rPr>
          <w:rStyle w:val="normaltextrun"/>
          <w:rFonts w:ascii="Calibri" w:hAnsi="Calibri" w:cs="Calibri"/>
          <w:color w:val="000000"/>
          <w:bdr w:val="none" w:sz="0" w:space="0" w:color="auto" w:frame="1"/>
        </w:rPr>
        <w:t xml:space="preserve"> These intended attrition rates are similar to those in other professions such as nursing and midwifery.</w:t>
      </w:r>
      <w:r>
        <w:rPr>
          <w:rStyle w:val="EndnoteReference"/>
          <w:rFonts w:ascii="Calibri" w:hAnsi="Calibri" w:cs="Calibri"/>
          <w:color w:val="000000"/>
          <w:bdr w:val="none" w:sz="0" w:space="0" w:color="auto" w:frame="1"/>
        </w:rPr>
        <w:endnoteReference w:id="406"/>
      </w:r>
      <w:r>
        <w:rPr>
          <w:rStyle w:val="normaltextrun"/>
          <w:rFonts w:ascii="Calibri" w:hAnsi="Calibri" w:cs="Calibri"/>
          <w:color w:val="000000"/>
          <w:bdr w:val="none" w:sz="0" w:space="0" w:color="auto" w:frame="1"/>
        </w:rPr>
        <w:t xml:space="preserve"> In the </w:t>
      </w:r>
      <w:r w:rsidRPr="009E2EF5">
        <w:rPr>
          <w:rStyle w:val="normaltextrun"/>
          <w:rFonts w:ascii="Calibri" w:hAnsi="Calibri" w:cs="Calibri"/>
          <w:color w:val="000000" w:themeColor="text1"/>
        </w:rPr>
        <w:t>R</w:t>
      </w:r>
      <w:r w:rsidRPr="009E2EF5">
        <w:rPr>
          <w:rStyle w:val="normaltextrun"/>
          <w:rFonts w:ascii="Calibri" w:hAnsi="Calibri" w:cs="Calibri"/>
          <w:color w:val="000000"/>
          <w:bdr w:val="none" w:sz="0" w:space="0" w:color="auto" w:frame="1"/>
        </w:rPr>
        <w:t>eview</w:t>
      </w:r>
      <w:r w:rsidRPr="009E2EF5">
        <w:rPr>
          <w:rStyle w:val="normaltextrun"/>
          <w:rFonts w:ascii="Calibri" w:hAnsi="Calibri" w:cs="Calibri"/>
          <w:color w:val="000000" w:themeColor="text1"/>
        </w:rPr>
        <w:t>’s</w:t>
      </w:r>
      <w:r w:rsidRPr="009E2EF5">
        <w:rPr>
          <w:rStyle w:val="normaltextrun"/>
          <w:rFonts w:ascii="Calibri" w:hAnsi="Calibri" w:cs="Calibri"/>
          <w:color w:val="000000"/>
          <w:bdr w:val="none" w:sz="0" w:space="0" w:color="auto" w:frame="1"/>
        </w:rPr>
        <w:t xml:space="preserve"> survey</w:t>
      </w:r>
      <w:r>
        <w:rPr>
          <w:rStyle w:val="normaltextrun"/>
          <w:rFonts w:ascii="Calibri" w:hAnsi="Calibri" w:cs="Calibri"/>
          <w:color w:val="000000"/>
          <w:bdr w:val="none" w:sz="0" w:space="0" w:color="auto" w:frame="1"/>
        </w:rPr>
        <w:t>, teachers nominated reduced workloads, support to address classroom disruption</w:t>
      </w:r>
      <w:r w:rsidR="003E30F8">
        <w:rPr>
          <w:rStyle w:val="normaltextrun"/>
          <w:rFonts w:ascii="Calibri" w:hAnsi="Calibri" w:cs="Calibri"/>
          <w:color w:val="000000"/>
          <w:bdr w:val="none" w:sz="0" w:space="0" w:color="auto" w:frame="1"/>
        </w:rPr>
        <w:t>,</w:t>
      </w:r>
      <w:r>
        <w:rPr>
          <w:rStyle w:val="normaltextrun"/>
          <w:rFonts w:ascii="Calibri" w:hAnsi="Calibri" w:cs="Calibri"/>
          <w:color w:val="000000"/>
          <w:bdr w:val="none" w:sz="0" w:space="0" w:color="auto" w:frame="1"/>
        </w:rPr>
        <w:t xml:space="preserve"> and greater reward and respect as priority reforms to boost retention</w:t>
      </w:r>
      <w:r w:rsidRPr="6A0EF997">
        <w:rPr>
          <w:rStyle w:val="normaltextrun"/>
          <w:rFonts w:ascii="Calibri" w:hAnsi="Calibri" w:cs="Calibri"/>
          <w:color w:val="000000" w:themeColor="text1"/>
        </w:rPr>
        <w:t>.</w:t>
      </w:r>
      <w:r>
        <w:rPr>
          <w:rStyle w:val="EndnoteReference"/>
          <w:rFonts w:ascii="Calibri" w:hAnsi="Calibri" w:cs="Calibri"/>
          <w:color w:val="000000"/>
          <w:bdr w:val="none" w:sz="0" w:space="0" w:color="auto" w:frame="1"/>
        </w:rPr>
        <w:endnoteReference w:id="407"/>
      </w:r>
      <w:r>
        <w:rPr>
          <w:rStyle w:val="normaltextrun"/>
          <w:rFonts w:ascii="Calibri" w:hAnsi="Calibri" w:cs="Calibri"/>
          <w:color w:val="000000"/>
          <w:bdr w:val="none" w:sz="0" w:space="0" w:color="auto" w:frame="1"/>
          <w:vertAlign w:val="superscript"/>
        </w:rPr>
        <w:t xml:space="preserve"> </w:t>
      </w:r>
      <w:r w:rsidRPr="6A0EF997">
        <w:rPr>
          <w:rFonts w:ascii="Calibri" w:hAnsi="Calibri" w:cs="Calibri"/>
          <w:color w:val="000000" w:themeColor="text1"/>
        </w:rPr>
        <w:t>These v</w:t>
      </w:r>
      <w:r>
        <w:rPr>
          <w:rFonts w:ascii="Calibri" w:hAnsi="Calibri" w:cs="Calibri"/>
          <w:color w:val="000000"/>
          <w:bdr w:val="none" w:sz="0" w:space="0" w:color="auto" w:frame="1"/>
        </w:rPr>
        <w:t>iews were echoed in the Australian Education Union (AEU) submission.</w:t>
      </w:r>
      <w:r w:rsidRPr="001F2982">
        <w:rPr>
          <w:rStyle w:val="normaltextrun"/>
          <w:rFonts w:ascii="Calibri" w:hAnsi="Calibri" w:cs="Calibri"/>
          <w:color w:val="000000"/>
          <w:bdr w:val="none" w:sz="0" w:space="0" w:color="auto" w:frame="1"/>
        </w:rPr>
        <w:t xml:space="preserve"> </w:t>
      </w:r>
      <w:r>
        <w:rPr>
          <w:rStyle w:val="normaltextrun"/>
          <w:rFonts w:ascii="Calibri" w:hAnsi="Calibri" w:cs="Calibri"/>
          <w:color w:val="000000"/>
          <w:bdr w:val="none" w:sz="0" w:space="0" w:color="auto" w:frame="1"/>
        </w:rPr>
        <w:t>This points to retention being one component of a broader teacher supply issue that needs to be addressed.</w:t>
      </w:r>
    </w:p>
    <w:p w14:paraId="122D9D93" w14:textId="28A82CDA" w:rsidR="00C13F18" w:rsidRDefault="00C13F18" w:rsidP="00BB708D">
      <w:pPr>
        <w:spacing w:line="276" w:lineRule="auto"/>
        <w:rPr>
          <w:rStyle w:val="eop"/>
          <w:rFonts w:ascii="Calibri" w:hAnsi="Calibri" w:cs="Calibri"/>
          <w:color w:val="000000"/>
        </w:rPr>
      </w:pPr>
      <w:r w:rsidRPr="00A30845">
        <w:t>These attraction and retention issues are compounded by demography:</w:t>
      </w:r>
      <w:r w:rsidRPr="00A30845" w:rsidDel="00CB0CD3">
        <w:t xml:space="preserve"> </w:t>
      </w:r>
      <w:r w:rsidRPr="00A30845">
        <w:t>Australia has a growing student population</w:t>
      </w:r>
      <w:r w:rsidRPr="00A30845">
        <w:rPr>
          <w:rStyle w:val="EndnoteReference"/>
        </w:rPr>
        <w:endnoteReference w:id="408"/>
      </w:r>
      <w:r w:rsidRPr="00A30845">
        <w:t xml:space="preserve"> and an ageing teacher and leadership workforce.</w:t>
      </w:r>
      <w:r w:rsidRPr="00A30845">
        <w:rPr>
          <w:rStyle w:val="EndnoteReference"/>
        </w:rPr>
        <w:endnoteReference w:id="409"/>
      </w:r>
      <w:r>
        <w:t xml:space="preserve"> The Panel observed that in some instances teacher shortages were also exacerbated by policy settings which can constrain efficient workforce utilisation, including class size limits, role limits for non-teaching staff, release time, and the freedom of teachers to select their own school and settings around the right of return after leave, which can limit the ability of schools to grant teachers permanency. </w:t>
      </w:r>
      <w:r w:rsidRPr="00A30845">
        <w:rPr>
          <w:rStyle w:val="eop"/>
          <w:rFonts w:ascii="Calibri" w:hAnsi="Calibri" w:cs="Calibri"/>
          <w:color w:val="000000"/>
        </w:rPr>
        <w:t>The Panel also notes that attraction and retention issues are far more acute in the government school sector, particularly in schools where there are higher numbers of students with additional needs, including rural and remote schools and areas with high levels of socio-economic disadvantage.</w:t>
      </w:r>
      <w:r w:rsidRPr="00A30845">
        <w:rPr>
          <w:rStyle w:val="EndnoteReference"/>
        </w:rPr>
        <w:endnoteReference w:id="410"/>
      </w:r>
    </w:p>
    <w:p w14:paraId="777F4B80" w14:textId="7CBABC40" w:rsidR="006A17BF" w:rsidRPr="00A47DE9" w:rsidRDefault="00E96342" w:rsidP="00A47DE9">
      <w:r w:rsidRPr="003118EE">
        <w:lastRenderedPageBreak/>
        <w:t>The Panel acknowledges additional work being undertaken by governments, school systems and approving authorities. As noted throughout this chapter, significant work has gone into attracting and retaining teachers</w:t>
      </w:r>
      <w:r w:rsidR="00BE5230" w:rsidRPr="003118EE">
        <w:t xml:space="preserve"> in</w:t>
      </w:r>
      <w:r w:rsidRPr="003118EE">
        <w:t xml:space="preserve"> diverse contexts around the country. </w:t>
      </w:r>
      <w:r w:rsidR="00FA09E9" w:rsidRPr="003118EE">
        <w:t>This includes</w:t>
      </w:r>
      <w:r w:rsidR="00C13F18" w:rsidRPr="003118EE">
        <w:t xml:space="preserve"> the extensive amount of work happening in each jurisdiction and nationally through the National Teacher Workforce Action Plan (NTWAP). The NTWAP was agreed by </w:t>
      </w:r>
      <w:r w:rsidR="00EA76C8" w:rsidRPr="003118EE">
        <w:t>all</w:t>
      </w:r>
      <w:r w:rsidR="00C13F18" w:rsidRPr="003118EE">
        <w:t xml:space="preserve"> Education Ministers on 15 December 2022. It sets out a pathway to addressing the national issue of teacher workforce shortages and builds on a range of initiatives already underway in jurisdictions, sectors and individual schools. The NTWAP includes actions to improve teacher supply, strengthen ITE, retain teachers already in the workforce, elevate the teaching profession</w:t>
      </w:r>
      <w:r w:rsidR="00EA76C8" w:rsidRPr="003118EE">
        <w:t>,</w:t>
      </w:r>
      <w:r w:rsidR="00C13F18" w:rsidRPr="003118EE">
        <w:t xml:space="preserve"> and better understand teacher workforce needs. Implementation of the NTWAP is a priority for all governments and systems, and the Panel has focused its recommendations on reforms that build on existing actions.</w:t>
      </w:r>
    </w:p>
    <w:p w14:paraId="340A6172" w14:textId="77777777" w:rsidR="00C13F18" w:rsidRDefault="00C13F18" w:rsidP="00BB708D">
      <w:pPr>
        <w:pStyle w:val="Heading3"/>
        <w:spacing w:line="276" w:lineRule="auto"/>
        <w:rPr>
          <w:rStyle w:val="eop"/>
          <w:rFonts w:ascii="Calibri" w:eastAsiaTheme="minorHAnsi" w:hAnsi="Calibri" w:cs="Calibri"/>
          <w:b w:val="0"/>
          <w:color w:val="000000" w:themeColor="text1"/>
          <w:sz w:val="22"/>
          <w:szCs w:val="22"/>
        </w:rPr>
      </w:pPr>
      <w:bookmarkStart w:id="125" w:name="_Toc147257178"/>
      <w:bookmarkStart w:id="126" w:name="_Toc147493091"/>
      <w:bookmarkStart w:id="127" w:name="_Toc147499505"/>
      <w:bookmarkStart w:id="128" w:name="_Toc147499585"/>
      <w:bookmarkStart w:id="129" w:name="_Toc147499696"/>
      <w:bookmarkStart w:id="130" w:name="_Toc152855343"/>
      <w:r>
        <w:t>4.2 Key consultation themes and analysis</w:t>
      </w:r>
      <w:bookmarkEnd w:id="125"/>
      <w:bookmarkEnd w:id="126"/>
      <w:bookmarkEnd w:id="127"/>
      <w:bookmarkEnd w:id="128"/>
      <w:bookmarkEnd w:id="129"/>
      <w:bookmarkEnd w:id="130"/>
    </w:p>
    <w:p w14:paraId="0D492690" w14:textId="500F4DC8" w:rsidR="00C13F18" w:rsidRDefault="00C13F18" w:rsidP="00BB708D">
      <w:pPr>
        <w:pStyle w:val="Heading4"/>
        <w:spacing w:before="0"/>
      </w:pPr>
      <w:bookmarkStart w:id="131" w:name="_Toc147257179"/>
      <w:bookmarkStart w:id="132" w:name="_Toc147493092"/>
      <w:bookmarkStart w:id="133" w:name="_Toc147499697"/>
      <w:bookmarkStart w:id="134" w:name="_Toc152855344"/>
      <w:r w:rsidRPr="0073631C">
        <w:t>4.2.1 Reducing workload</w:t>
      </w:r>
      <w:r w:rsidR="00624262">
        <w:t>s</w:t>
      </w:r>
      <w:r w:rsidRPr="0073631C">
        <w:t xml:space="preserve"> and </w:t>
      </w:r>
      <w:r>
        <w:t xml:space="preserve">supporting teachers in teaching </w:t>
      </w:r>
      <w:r w:rsidRPr="0073631C">
        <w:t xml:space="preserve">would </w:t>
      </w:r>
      <w:r>
        <w:t xml:space="preserve">enhance </w:t>
      </w:r>
      <w:r w:rsidRPr="0073631C">
        <w:t>retention</w:t>
      </w:r>
      <w:bookmarkEnd w:id="131"/>
      <w:bookmarkEnd w:id="132"/>
      <w:bookmarkEnd w:id="133"/>
      <w:bookmarkEnd w:id="134"/>
    </w:p>
    <w:p w14:paraId="4A59151D" w14:textId="77777777" w:rsidR="00C13F18" w:rsidRDefault="00C13F18" w:rsidP="00BB708D">
      <w:pPr>
        <w:pStyle w:val="Heading5"/>
      </w:pPr>
      <w:r>
        <w:t>Teacher workload is high, and reducing workload pressures would help attract and retain teachers in the profession</w:t>
      </w:r>
    </w:p>
    <w:p w14:paraId="568BD938" w14:textId="6D574A54" w:rsidR="00C13F18" w:rsidRDefault="00C13F18" w:rsidP="00BB708D">
      <w:pPr>
        <w:spacing w:line="276" w:lineRule="auto"/>
      </w:pPr>
      <w:r w:rsidRPr="00A30845">
        <w:rPr>
          <w:rFonts w:eastAsiaTheme="minorEastAsia"/>
        </w:rPr>
        <w:t>Workload was one of the most significant concerns raised by educators through the consultation process</w:t>
      </w:r>
      <w:r w:rsidR="00720877" w:rsidRPr="00A30845">
        <w:rPr>
          <w:rFonts w:eastAsiaTheme="minorEastAsia"/>
        </w:rPr>
        <w:t>.</w:t>
      </w:r>
      <w:r w:rsidRPr="1D8654F9">
        <w:rPr>
          <w:rFonts w:eastAsiaTheme="minorEastAsia"/>
        </w:rPr>
        <w:t xml:space="preserve"> </w:t>
      </w:r>
      <w:r w:rsidR="00720877">
        <w:rPr>
          <w:rFonts w:eastAsiaTheme="minorEastAsia"/>
        </w:rPr>
        <w:t>I</w:t>
      </w:r>
      <w:r w:rsidRPr="1D8654F9">
        <w:rPr>
          <w:rFonts w:eastAsiaTheme="minorEastAsia"/>
        </w:rPr>
        <w:t>t was raised in over 70 submissions to the Review</w:t>
      </w:r>
      <w:r w:rsidR="00720877">
        <w:rPr>
          <w:rFonts w:eastAsiaTheme="minorEastAsia"/>
        </w:rPr>
        <w:t xml:space="preserve"> and</w:t>
      </w:r>
      <w:r w:rsidRPr="1D8654F9">
        <w:rPr>
          <w:rFonts w:ascii="Calibri" w:eastAsiaTheme="minorEastAsia" w:hAnsi="Calibri" w:cs="Calibri"/>
          <w:color w:val="000000"/>
          <w:shd w:val="clear" w:color="auto" w:fill="FFFFFF"/>
        </w:rPr>
        <w:t xml:space="preserve"> </w:t>
      </w:r>
      <w:r w:rsidRPr="1D8654F9">
        <w:rPr>
          <w:rFonts w:eastAsiaTheme="minorEastAsia"/>
        </w:rPr>
        <w:t>the Review’s survey</w:t>
      </w:r>
      <w:r w:rsidR="00720877">
        <w:rPr>
          <w:rFonts w:eastAsiaTheme="minorEastAsia"/>
        </w:rPr>
        <w:t xml:space="preserve"> found</w:t>
      </w:r>
      <w:r w:rsidRPr="1D8654F9">
        <w:rPr>
          <w:rFonts w:eastAsiaTheme="minorEastAsia"/>
        </w:rPr>
        <w:t xml:space="preserve"> 80 per cent of educators felt that reducing teacher workloads would help support and retain teachers.</w:t>
      </w:r>
      <w:r w:rsidRPr="1D8654F9">
        <w:rPr>
          <w:rStyle w:val="EndnoteReference"/>
          <w:rFonts w:eastAsiaTheme="minorEastAsia"/>
        </w:rPr>
        <w:endnoteReference w:id="411"/>
      </w:r>
      <w:r w:rsidRPr="1D8654F9">
        <w:rPr>
          <w:rFonts w:eastAsiaTheme="minorEastAsia"/>
        </w:rPr>
        <w:t xml:space="preserve"> </w:t>
      </w:r>
      <w:r w:rsidRPr="00A30845">
        <w:rPr>
          <w:rFonts w:eastAsiaTheme="minorEastAsia"/>
        </w:rPr>
        <w:t xml:space="preserve">Jurisdictions were also cognisant of teacher workload and emphasised </w:t>
      </w:r>
      <w:r w:rsidR="00194072" w:rsidRPr="00A30845">
        <w:rPr>
          <w:rFonts w:eastAsiaTheme="minorEastAsia"/>
        </w:rPr>
        <w:t>in consultations</w:t>
      </w:r>
      <w:r w:rsidRPr="00A30845">
        <w:rPr>
          <w:rFonts w:eastAsiaTheme="minorEastAsia"/>
        </w:rPr>
        <w:t xml:space="preserve"> </w:t>
      </w:r>
      <w:r w:rsidR="00134FE2">
        <w:rPr>
          <w:rFonts w:eastAsiaTheme="minorEastAsia"/>
        </w:rPr>
        <w:t xml:space="preserve">how important it is </w:t>
      </w:r>
      <w:r w:rsidR="009B08A1" w:rsidRPr="00A30845">
        <w:rPr>
          <w:rFonts w:eastAsiaTheme="minorEastAsia"/>
        </w:rPr>
        <w:t>that</w:t>
      </w:r>
      <w:r w:rsidRPr="00A30845">
        <w:rPr>
          <w:rFonts w:eastAsiaTheme="minorEastAsia"/>
        </w:rPr>
        <w:t xml:space="preserve"> reforms avoid unnecessarily adding to workload</w:t>
      </w:r>
      <w:r w:rsidR="00194072" w:rsidRPr="00A30845">
        <w:rPr>
          <w:rFonts w:eastAsiaTheme="minorEastAsia"/>
        </w:rPr>
        <w:t>s.</w:t>
      </w:r>
      <w:r w:rsidRPr="00A30845">
        <w:rPr>
          <w:rFonts w:eastAsiaTheme="minorEastAsia"/>
        </w:rPr>
        <w:t xml:space="preserve"> </w:t>
      </w:r>
      <w:r w:rsidR="00194072" w:rsidRPr="00A30845">
        <w:rPr>
          <w:rFonts w:eastAsiaTheme="minorEastAsia"/>
        </w:rPr>
        <w:t>T</w:t>
      </w:r>
      <w:r w:rsidRPr="00A30845">
        <w:rPr>
          <w:rFonts w:eastAsiaTheme="minorEastAsia"/>
        </w:rPr>
        <w:t xml:space="preserve">he Panel has taken that to heart in determining </w:t>
      </w:r>
      <w:r w:rsidR="00194072" w:rsidRPr="00A30845">
        <w:rPr>
          <w:rFonts w:eastAsiaTheme="minorEastAsia"/>
        </w:rPr>
        <w:t>the</w:t>
      </w:r>
      <w:r w:rsidRPr="00A30845">
        <w:rPr>
          <w:rFonts w:eastAsiaTheme="minorEastAsia"/>
        </w:rPr>
        <w:t xml:space="preserve"> recommendations </w:t>
      </w:r>
      <w:r w:rsidR="00194072" w:rsidRPr="00A30845">
        <w:rPr>
          <w:rFonts w:eastAsiaTheme="minorEastAsia"/>
        </w:rPr>
        <w:t xml:space="preserve">throughout this report </w:t>
      </w:r>
      <w:r w:rsidRPr="00A30845">
        <w:rPr>
          <w:rFonts w:eastAsiaTheme="minorEastAsia"/>
        </w:rPr>
        <w:t>(see Box 1</w:t>
      </w:r>
      <w:r w:rsidR="008223B0" w:rsidRPr="00A30845">
        <w:rPr>
          <w:rFonts w:eastAsiaTheme="minorEastAsia"/>
        </w:rPr>
        <w:t>3</w:t>
      </w:r>
      <w:r w:rsidRPr="00A30845">
        <w:rPr>
          <w:rFonts w:eastAsiaTheme="minorEastAsia"/>
        </w:rPr>
        <w:t>).</w:t>
      </w:r>
    </w:p>
    <w:p w14:paraId="4E191175" w14:textId="77777777" w:rsidR="00C13F18" w:rsidRDefault="00C13F18" w:rsidP="00BB708D">
      <w:pPr>
        <w:pStyle w:val="paragraph"/>
        <w:spacing w:before="0" w:beforeAutospacing="0" w:after="240" w:afterAutospacing="0" w:line="259" w:lineRule="auto"/>
        <w:jc w:val="right"/>
        <w:textAlignment w:val="baseline"/>
        <w:rPr>
          <w:rFonts w:asciiTheme="minorHAnsi" w:eastAsiaTheme="minorHAnsi" w:hAnsiTheme="minorHAnsi" w:cstheme="minorBidi"/>
          <w:sz w:val="22"/>
          <w:szCs w:val="22"/>
          <w:lang w:eastAsia="en-US"/>
        </w:rPr>
      </w:pPr>
      <w:r>
        <w:rPr>
          <w:noProof/>
        </w:rPr>
        <mc:AlternateContent>
          <mc:Choice Requires="wps">
            <w:drawing>
              <wp:inline distT="0" distB="0" distL="0" distR="0" wp14:anchorId="1E8ED90C" wp14:editId="69295C2D">
                <wp:extent cx="5729490" cy="1492250"/>
                <wp:effectExtent l="0" t="0" r="0" b="0"/>
                <wp:docPr id="409266885" name="Text Box 4092668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29490" cy="1492250"/>
                        </a:xfrm>
                        <a:prstGeom prst="rect">
                          <a:avLst/>
                        </a:prstGeom>
                        <a:noFill/>
                        <a:ln w="9525">
                          <a:noFill/>
                          <a:miter lim="800000"/>
                          <a:headEnd/>
                          <a:tailEnd/>
                        </a:ln>
                      </wps:spPr>
                      <wps:txbx>
                        <w:txbxContent>
                          <w:p w14:paraId="0FF650E9" w14:textId="77777777" w:rsidR="00C13F18" w:rsidRDefault="00C13F18" w:rsidP="00BB708D">
                            <w:pPr>
                              <w:pBdr>
                                <w:top w:val="single" w:sz="24" w:space="13" w:color="3D8CAD" w:themeColor="accent1"/>
                                <w:bottom w:val="single" w:sz="24" w:space="8" w:color="3D8CAD" w:themeColor="accent1"/>
                              </w:pBdr>
                              <w:spacing w:after="0"/>
                              <w:jc w:val="center"/>
                              <w:rPr>
                                <w:i/>
                                <w:color w:val="3D8CAD" w:themeColor="accent1"/>
                                <w:sz w:val="24"/>
                                <w:szCs w:val="24"/>
                              </w:rPr>
                            </w:pPr>
                            <w:r w:rsidRPr="003F0EC4">
                              <w:rPr>
                                <w:i/>
                                <w:color w:val="3D8CAD" w:themeColor="accent1"/>
                                <w:sz w:val="24"/>
                                <w:szCs w:val="24"/>
                              </w:rPr>
                              <w:t>The pressure on principals and teachers has never been greater and workload is the single biggest issue that teachers face. The volume and complexity of their work has increased, along with the needs of their students, but the resource and time available to teachers has been continually eroded by the increasing complexity of the job and the entrenched underfunding of Australia’s public-school systems over the last decade</w:t>
                            </w:r>
                            <w:r>
                              <w:rPr>
                                <w:i/>
                                <w:color w:val="3D8CAD" w:themeColor="accent1"/>
                                <w:sz w:val="24"/>
                                <w:szCs w:val="24"/>
                              </w:rPr>
                              <w:t>.</w:t>
                            </w:r>
                          </w:p>
                          <w:p w14:paraId="778AC040" w14:textId="77777777" w:rsidR="00C13F18" w:rsidRDefault="00C13F18" w:rsidP="00BB708D"/>
                          <w:p w14:paraId="20FE4DA4" w14:textId="77777777" w:rsidR="00C13F18" w:rsidRDefault="00C13F18" w:rsidP="00BB708D"/>
                          <w:p w14:paraId="56F53FC1" w14:textId="77777777" w:rsidR="00C13F18" w:rsidRDefault="00C13F18" w:rsidP="00BB708D"/>
                          <w:p w14:paraId="199BAB47" w14:textId="77777777" w:rsidR="00C13F18" w:rsidRDefault="00C13F18" w:rsidP="00BB708D"/>
                          <w:p w14:paraId="0406864F" w14:textId="77777777" w:rsidR="00C13F18" w:rsidRDefault="00C13F18" w:rsidP="00BB708D"/>
                          <w:p w14:paraId="095B2B11" w14:textId="77777777" w:rsidR="00C13F18" w:rsidRDefault="00C13F18" w:rsidP="00BB708D"/>
                          <w:p w14:paraId="098FDEA8" w14:textId="77777777" w:rsidR="00C13F18" w:rsidRDefault="00C13F18" w:rsidP="00BB708D"/>
                          <w:p w14:paraId="6F5D7E56" w14:textId="77777777" w:rsidR="00C13F18" w:rsidRDefault="00C13F18" w:rsidP="00BB708D"/>
                          <w:p w14:paraId="70C4A8FE" w14:textId="77777777" w:rsidR="00C13F18" w:rsidRDefault="00C13F18" w:rsidP="00BB708D"/>
                          <w:p w14:paraId="43940CF0" w14:textId="77777777" w:rsidR="00C13F18" w:rsidRDefault="00C13F18" w:rsidP="00BB708D"/>
                          <w:p w14:paraId="21C125FC" w14:textId="77777777" w:rsidR="00C13F18" w:rsidRDefault="00C13F18" w:rsidP="00BB708D"/>
                          <w:p w14:paraId="09DB0360" w14:textId="77777777" w:rsidR="00C13F18" w:rsidRDefault="00C13F18" w:rsidP="00BB708D"/>
                          <w:p w14:paraId="321D30A6" w14:textId="77777777" w:rsidR="00C13F18" w:rsidRDefault="00C13F18" w:rsidP="00BB708D"/>
                          <w:p w14:paraId="24E021AE" w14:textId="77777777" w:rsidR="00C13F18" w:rsidRDefault="00C13F18" w:rsidP="00BB708D"/>
                          <w:p w14:paraId="4578CDBA" w14:textId="77777777" w:rsidR="00C13F18" w:rsidRDefault="00C13F18" w:rsidP="00BB708D"/>
                          <w:p w14:paraId="46793748" w14:textId="77777777" w:rsidR="00C13F18" w:rsidRDefault="00C13F18" w:rsidP="00BB708D"/>
                          <w:p w14:paraId="334A8F69" w14:textId="77777777" w:rsidR="00C13F18" w:rsidRDefault="00C13F18" w:rsidP="00BB708D"/>
                          <w:p w14:paraId="4E6C8935" w14:textId="77777777" w:rsidR="00C13F18" w:rsidRDefault="00C13F18" w:rsidP="00BB708D"/>
                          <w:p w14:paraId="34D89CD5" w14:textId="77777777" w:rsidR="00C13F18" w:rsidRDefault="00C13F18" w:rsidP="00BB708D"/>
                          <w:p w14:paraId="75056467" w14:textId="77777777" w:rsidR="00C13F18" w:rsidRDefault="00C13F18" w:rsidP="00BB708D"/>
                          <w:p w14:paraId="6AE9B921" w14:textId="77777777" w:rsidR="00C13F18" w:rsidRDefault="00C13F18" w:rsidP="00BB708D"/>
                          <w:p w14:paraId="23700E9E" w14:textId="77777777" w:rsidR="00C13F18" w:rsidRDefault="00C13F18" w:rsidP="00BB708D"/>
                          <w:p w14:paraId="1CED7EF8" w14:textId="77777777" w:rsidR="00C13F18" w:rsidRDefault="00C13F18" w:rsidP="00BB708D"/>
                          <w:p w14:paraId="5E2CB314" w14:textId="77777777" w:rsidR="00C13F18" w:rsidRDefault="00C13F18" w:rsidP="00BB708D"/>
                          <w:p w14:paraId="73DEEEF0" w14:textId="77777777" w:rsidR="00C13F18" w:rsidRDefault="00C13F18" w:rsidP="00BB708D"/>
                          <w:p w14:paraId="4A8163E0" w14:textId="77777777" w:rsidR="00C13F18" w:rsidRDefault="00C13F18" w:rsidP="00BB708D"/>
                        </w:txbxContent>
                      </wps:txbx>
                      <wps:bodyPr rot="0" vert="horz" wrap="square" lIns="91440" tIns="45720" rIns="91440" bIns="45720" anchor="t" anchorCtr="0">
                        <a:noAutofit/>
                      </wps:bodyPr>
                    </wps:wsp>
                  </a:graphicData>
                </a:graphic>
              </wp:inline>
            </w:drawing>
          </mc:Choice>
          <mc:Fallback>
            <w:pict>
              <v:shape w14:anchorId="1E8ED90C" id="Text Box 409266885" o:spid="_x0000_s1050" type="#_x0000_t202" style="width:451.15pt;height:11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Dnr6/AEAANYDAAAOAAAAZHJzL2Uyb0RvYy54bWysU8GO0zAQvSPxD5bvNE2Uwjaqu1p2WYS0&#10;LEgLH+A4TmNhe4ztNilfz9jpdiu4IXKwPJ7M87w3z5vryWhykD4osIyWiyUl0grolN0x+v3b/Zsr&#10;SkLktuMarGT0KAO93r5+tRldIysYQHfSEwSxoRkdo0OMrimKIAZpeFiAkxaTPXjDI4Z+V3Sej4hu&#10;dFEtl2+LEXznPAgZAp7ezUm6zfh9L0X80vdBRqIZxd5iXn1e27QW2w1vdp67QYlTG/wfujBcWbz0&#10;DHXHIyd7r/6CMkp4CNDHhQBTQN8rITMHZFMu/2DzNHAnMxcUJ7izTOH/wYrHw5P76kmc3sOEA8wk&#10;gnsA8SMQC7cDtzt54z2Mg+QdXlwmyYrRheZUmqQOTUgg7fgZOhwy30fIQFPvTVIFeRJExwEcz6LL&#10;KRKBh6t31bpeY0pgrqzXVbXKYyl481zufIgfJRiSNox6nGqG54eHEFM7vHn+Jd1m4V5pnSerLRkZ&#10;Xa+qVS64yBgV0XhaGUavlumbrZBYfrBdLo5c6XmPF2h7op2Yzpzj1E5EdYxWdSpOMrTQHVEID7PR&#10;8GHgZgD/i5IRTcZo+LnnXlKiP1kUc13WdXJlDmpUAgN/mWkvM9wKhGI0UjJvb2N28sz5BkXvVZbj&#10;pZNTz2ierNLJ6Mmdl3H+6+U5bn8DAAD//wMAUEsDBBQABgAIAAAAIQD5Zu5P2gAAAAUBAAAPAAAA&#10;ZHJzL2Rvd25yZXYueG1sTI9BS8NAEIXvgv9hGcGb3TW10sZMiiheFasWvE2z0ySYnQ3ZbRP/vauX&#10;ehl4vMd73xTryXXqyENovSBczwwolsrbVmqE97enqyWoEEksdV4Y4ZsDrMvzs4Jy60d55eMm1iqV&#10;SMgJoYmxz7UOVcOOwsz3LMnb+8FRTHKotR1oTOWu05kxt9pRK2mhoZ4fGq6+NgeH8PG8/9zemJf6&#10;0S360U9Gi1tpxMuL6f4OVOQpnsLwi5/QoUxMO38QG1SHkB6Jfzd5K5PNQe0QsvnCgC4L/Z++/AEA&#10;AP//AwBQSwECLQAUAAYACAAAACEAtoM4kv4AAADhAQAAEwAAAAAAAAAAAAAAAAAAAAAAW0NvbnRl&#10;bnRfVHlwZXNdLnhtbFBLAQItABQABgAIAAAAIQA4/SH/1gAAAJQBAAALAAAAAAAAAAAAAAAAAC8B&#10;AABfcmVscy8ucmVsc1BLAQItABQABgAIAAAAIQBWDnr6/AEAANYDAAAOAAAAAAAAAAAAAAAAAC4C&#10;AABkcnMvZTJvRG9jLnhtbFBLAQItABQABgAIAAAAIQD5Zu5P2gAAAAUBAAAPAAAAAAAAAAAAAAAA&#10;AFYEAABkcnMvZG93bnJldi54bWxQSwUGAAAAAAQABADzAAAAXQUAAAAA&#10;" filled="f" stroked="f">
                <v:textbox>
                  <w:txbxContent>
                    <w:p w14:paraId="0FF650E9" w14:textId="77777777" w:rsidR="00C13F18" w:rsidRDefault="00C13F18" w:rsidP="00BB708D">
                      <w:pPr>
                        <w:pBdr>
                          <w:top w:val="single" w:sz="24" w:space="13" w:color="3D8CAD" w:themeColor="accent1"/>
                          <w:bottom w:val="single" w:sz="24" w:space="8" w:color="3D8CAD" w:themeColor="accent1"/>
                        </w:pBdr>
                        <w:spacing w:after="0"/>
                        <w:jc w:val="center"/>
                        <w:rPr>
                          <w:i/>
                          <w:color w:val="3D8CAD" w:themeColor="accent1"/>
                          <w:sz w:val="24"/>
                          <w:szCs w:val="24"/>
                        </w:rPr>
                      </w:pPr>
                      <w:r w:rsidRPr="003F0EC4">
                        <w:rPr>
                          <w:i/>
                          <w:color w:val="3D8CAD" w:themeColor="accent1"/>
                          <w:sz w:val="24"/>
                          <w:szCs w:val="24"/>
                        </w:rPr>
                        <w:t>The pressure on principals and teachers has never been greater and workload is the single biggest issue that teachers face. The volume and complexity of their work has increased, along with the needs of their students, but the resource and time available to teachers has been continually eroded by the increasing complexity of the job and the entrenched underfunding of Australia’s public-school systems over the last decade</w:t>
                      </w:r>
                      <w:r>
                        <w:rPr>
                          <w:i/>
                          <w:color w:val="3D8CAD" w:themeColor="accent1"/>
                          <w:sz w:val="24"/>
                          <w:szCs w:val="24"/>
                        </w:rPr>
                        <w:t>.</w:t>
                      </w:r>
                    </w:p>
                    <w:p w14:paraId="778AC040" w14:textId="77777777" w:rsidR="00C13F18" w:rsidRDefault="00C13F18" w:rsidP="00BB708D"/>
                    <w:p w14:paraId="20FE4DA4" w14:textId="77777777" w:rsidR="00C13F18" w:rsidRDefault="00C13F18" w:rsidP="00BB708D"/>
                    <w:p w14:paraId="56F53FC1" w14:textId="77777777" w:rsidR="00C13F18" w:rsidRDefault="00C13F18" w:rsidP="00BB708D"/>
                    <w:p w14:paraId="199BAB47" w14:textId="77777777" w:rsidR="00C13F18" w:rsidRDefault="00C13F18" w:rsidP="00BB708D"/>
                    <w:p w14:paraId="0406864F" w14:textId="77777777" w:rsidR="00C13F18" w:rsidRDefault="00C13F18" w:rsidP="00BB708D"/>
                    <w:p w14:paraId="095B2B11" w14:textId="77777777" w:rsidR="00C13F18" w:rsidRDefault="00C13F18" w:rsidP="00BB708D"/>
                    <w:p w14:paraId="098FDEA8" w14:textId="77777777" w:rsidR="00C13F18" w:rsidRDefault="00C13F18" w:rsidP="00BB708D"/>
                    <w:p w14:paraId="6F5D7E56" w14:textId="77777777" w:rsidR="00C13F18" w:rsidRDefault="00C13F18" w:rsidP="00BB708D"/>
                    <w:p w14:paraId="70C4A8FE" w14:textId="77777777" w:rsidR="00C13F18" w:rsidRDefault="00C13F18" w:rsidP="00BB708D"/>
                    <w:p w14:paraId="43940CF0" w14:textId="77777777" w:rsidR="00C13F18" w:rsidRDefault="00C13F18" w:rsidP="00BB708D"/>
                    <w:p w14:paraId="21C125FC" w14:textId="77777777" w:rsidR="00C13F18" w:rsidRDefault="00C13F18" w:rsidP="00BB708D"/>
                    <w:p w14:paraId="09DB0360" w14:textId="77777777" w:rsidR="00C13F18" w:rsidRDefault="00C13F18" w:rsidP="00BB708D"/>
                    <w:p w14:paraId="321D30A6" w14:textId="77777777" w:rsidR="00C13F18" w:rsidRDefault="00C13F18" w:rsidP="00BB708D"/>
                    <w:p w14:paraId="24E021AE" w14:textId="77777777" w:rsidR="00C13F18" w:rsidRDefault="00C13F18" w:rsidP="00BB708D"/>
                    <w:p w14:paraId="4578CDBA" w14:textId="77777777" w:rsidR="00C13F18" w:rsidRDefault="00C13F18" w:rsidP="00BB708D"/>
                    <w:p w14:paraId="46793748" w14:textId="77777777" w:rsidR="00C13F18" w:rsidRDefault="00C13F18" w:rsidP="00BB708D"/>
                    <w:p w14:paraId="334A8F69" w14:textId="77777777" w:rsidR="00C13F18" w:rsidRDefault="00C13F18" w:rsidP="00BB708D"/>
                    <w:p w14:paraId="4E6C8935" w14:textId="77777777" w:rsidR="00C13F18" w:rsidRDefault="00C13F18" w:rsidP="00BB708D"/>
                    <w:p w14:paraId="34D89CD5" w14:textId="77777777" w:rsidR="00C13F18" w:rsidRDefault="00C13F18" w:rsidP="00BB708D"/>
                    <w:p w14:paraId="75056467" w14:textId="77777777" w:rsidR="00C13F18" w:rsidRDefault="00C13F18" w:rsidP="00BB708D"/>
                    <w:p w14:paraId="6AE9B921" w14:textId="77777777" w:rsidR="00C13F18" w:rsidRDefault="00C13F18" w:rsidP="00BB708D"/>
                    <w:p w14:paraId="23700E9E" w14:textId="77777777" w:rsidR="00C13F18" w:rsidRDefault="00C13F18" w:rsidP="00BB708D"/>
                    <w:p w14:paraId="1CED7EF8" w14:textId="77777777" w:rsidR="00C13F18" w:rsidRDefault="00C13F18" w:rsidP="00BB708D"/>
                    <w:p w14:paraId="5E2CB314" w14:textId="77777777" w:rsidR="00C13F18" w:rsidRDefault="00C13F18" w:rsidP="00BB708D"/>
                    <w:p w14:paraId="73DEEEF0" w14:textId="77777777" w:rsidR="00C13F18" w:rsidRDefault="00C13F18" w:rsidP="00BB708D"/>
                    <w:p w14:paraId="4A8163E0" w14:textId="77777777" w:rsidR="00C13F18" w:rsidRDefault="00C13F18" w:rsidP="00BB708D"/>
                  </w:txbxContent>
                </v:textbox>
                <w10:anchorlock/>
              </v:shape>
            </w:pict>
          </mc:Fallback>
        </mc:AlternateContent>
      </w:r>
      <w:r w:rsidRPr="006509AE">
        <w:rPr>
          <w:rFonts w:asciiTheme="minorHAnsi" w:hAnsiTheme="minorHAnsi" w:cstheme="minorHAnsi"/>
          <w:i/>
          <w:color w:val="3D8CAD" w:themeColor="accent1"/>
        </w:rPr>
        <w:t>Australian Education Union</w:t>
      </w:r>
    </w:p>
    <w:p w14:paraId="32BFA6B9" w14:textId="77777777" w:rsidR="00C13F18" w:rsidRDefault="00C13F18" w:rsidP="00BB708D">
      <w:pPr>
        <w:spacing w:line="276" w:lineRule="auto"/>
        <w:rPr>
          <w:rStyle w:val="normaltextrun"/>
          <w:rFonts w:ascii="Calibri" w:eastAsiaTheme="minorEastAsia" w:hAnsi="Calibri" w:cs="Calibri"/>
          <w:color w:val="000000"/>
        </w:rPr>
      </w:pPr>
      <w:r w:rsidRPr="1D8654F9">
        <w:rPr>
          <w:rStyle w:val="normaltextrun"/>
          <w:rFonts w:ascii="Calibri" w:eastAsiaTheme="minorEastAsia" w:hAnsi="Calibri" w:cs="Calibri"/>
          <w:color w:val="000000"/>
        </w:rPr>
        <w:t>These observations are backed by data. Analysis of teacher workloads by different organisations has demonstrated that Australian teachers work longer hours than the average working time for Australians and for teachers internationally. The Australian Teacher Workforce Data reported average working hours</w:t>
      </w:r>
      <w:r w:rsidRPr="1D8654F9">
        <w:rPr>
          <w:rStyle w:val="normaltextrun"/>
          <w:rFonts w:ascii="Calibri" w:eastAsiaTheme="minorEastAsia" w:hAnsi="Calibri" w:cs="Calibri"/>
          <w:color w:val="000000" w:themeColor="text1"/>
        </w:rPr>
        <w:t xml:space="preserve"> for full-time classroom teachers</w:t>
      </w:r>
      <w:r w:rsidRPr="1D8654F9">
        <w:rPr>
          <w:rStyle w:val="normaltextrun"/>
          <w:rFonts w:ascii="Calibri" w:eastAsiaTheme="minorEastAsia" w:hAnsi="Calibri" w:cs="Calibri"/>
          <w:color w:val="000000"/>
        </w:rPr>
        <w:t xml:space="preserve"> </w:t>
      </w:r>
      <w:r w:rsidRPr="1D8654F9">
        <w:rPr>
          <w:rStyle w:val="normaltextrun"/>
          <w:rFonts w:ascii="Calibri" w:eastAsiaTheme="minorEastAsia" w:hAnsi="Calibri" w:cs="Calibri"/>
          <w:color w:val="000000" w:themeColor="text1"/>
        </w:rPr>
        <w:t>was</w:t>
      </w:r>
      <w:r w:rsidRPr="1D8654F9">
        <w:rPr>
          <w:rStyle w:val="normaltextrun"/>
          <w:rFonts w:ascii="Calibri" w:eastAsiaTheme="minorEastAsia" w:hAnsi="Calibri" w:cs="Calibri"/>
          <w:color w:val="000000"/>
        </w:rPr>
        <w:t xml:space="preserve"> 53.</w:t>
      </w:r>
      <w:r w:rsidRPr="1D8654F9">
        <w:rPr>
          <w:rStyle w:val="normaltextrun"/>
          <w:rFonts w:ascii="Calibri" w:eastAsiaTheme="minorEastAsia" w:hAnsi="Calibri" w:cs="Calibri"/>
          <w:color w:val="000000" w:themeColor="text1"/>
        </w:rPr>
        <w:t>7</w:t>
      </w:r>
      <w:r w:rsidRPr="1D8654F9">
        <w:rPr>
          <w:rStyle w:val="normaltextrun"/>
          <w:rFonts w:ascii="Calibri" w:eastAsiaTheme="minorEastAsia" w:hAnsi="Calibri" w:cs="Calibri"/>
          <w:color w:val="000000"/>
        </w:rPr>
        <w:t xml:space="preserve"> hours per week in 2022,</w:t>
      </w:r>
      <w:r w:rsidRPr="1D8654F9">
        <w:rPr>
          <w:rStyle w:val="normaltextrun"/>
          <w:rFonts w:ascii="Calibri" w:eastAsiaTheme="minorEastAsia" w:hAnsi="Calibri" w:cs="Calibri"/>
          <w:color w:val="000000"/>
          <w:shd w:val="clear" w:color="auto" w:fill="FFFFFF"/>
        </w:rPr>
        <w:t xml:space="preserve"> equivalent to </w:t>
      </w:r>
      <w:r w:rsidRPr="1D8654F9">
        <w:rPr>
          <w:rStyle w:val="normaltextrun"/>
          <w:rFonts w:ascii="Calibri" w:eastAsiaTheme="minorEastAsia" w:hAnsi="Calibri" w:cs="Calibri"/>
          <w:color w:val="000000" w:themeColor="text1"/>
        </w:rPr>
        <w:t xml:space="preserve">more than </w:t>
      </w:r>
      <w:r w:rsidRPr="1D8654F9">
        <w:rPr>
          <w:rStyle w:val="normaltextrun"/>
          <w:rFonts w:ascii="Calibri" w:eastAsiaTheme="minorEastAsia" w:hAnsi="Calibri" w:cs="Calibri"/>
          <w:color w:val="000000"/>
          <w:shd w:val="clear" w:color="auto" w:fill="FFFFFF"/>
        </w:rPr>
        <w:t xml:space="preserve">15 hours per week above </w:t>
      </w:r>
      <w:r w:rsidRPr="1D8654F9">
        <w:rPr>
          <w:rStyle w:val="normaltextrun"/>
          <w:rFonts w:ascii="Calibri" w:eastAsiaTheme="minorEastAsia" w:hAnsi="Calibri" w:cs="Calibri"/>
          <w:color w:val="000000" w:themeColor="text1"/>
        </w:rPr>
        <w:t>the standard 38-hour working week</w:t>
      </w:r>
      <w:r w:rsidRPr="1D8654F9">
        <w:rPr>
          <w:rStyle w:val="normaltextrun"/>
          <w:rFonts w:ascii="Calibri" w:eastAsiaTheme="minorEastAsia" w:hAnsi="Calibri" w:cs="Calibri"/>
          <w:color w:val="000000"/>
        </w:rPr>
        <w:t>.</w:t>
      </w:r>
      <w:r w:rsidRPr="1D8654F9">
        <w:rPr>
          <w:rStyle w:val="EndnoteReference"/>
          <w:rFonts w:ascii="Calibri" w:eastAsiaTheme="minorEastAsia" w:hAnsi="Calibri" w:cs="Calibri"/>
          <w:color w:val="000000"/>
        </w:rPr>
        <w:endnoteReference w:id="412"/>
      </w:r>
    </w:p>
    <w:p w14:paraId="7D6BCC4A" w14:textId="2A416361" w:rsidR="00C13F18" w:rsidRDefault="00C13F18" w:rsidP="00BB708D">
      <w:pPr>
        <w:spacing w:line="276" w:lineRule="auto"/>
        <w:rPr>
          <w:rFonts w:eastAsiaTheme="minorEastAsia"/>
        </w:rPr>
      </w:pPr>
      <w:r>
        <w:rPr>
          <w:rStyle w:val="normaltextrun"/>
          <w:rFonts w:ascii="Calibri" w:hAnsi="Calibri" w:cs="Calibri"/>
          <w:color w:val="000000"/>
          <w:bdr w:val="none" w:sz="0" w:space="0" w:color="auto" w:frame="1"/>
        </w:rPr>
        <w:t xml:space="preserve">There are a range of drivers of workload pressures. </w:t>
      </w:r>
      <w:r>
        <w:t>In the AEU 2023 State of Our Schools survey, 85 per cent of teachers reported excessive administration duties as the main reason for their unsustainable workloads.</w:t>
      </w:r>
      <w:r>
        <w:rPr>
          <w:rStyle w:val="EndnoteReference"/>
        </w:rPr>
        <w:endnoteReference w:id="413"/>
      </w:r>
      <w:r w:rsidRPr="1D8654F9">
        <w:rPr>
          <w:rStyle w:val="EndnoteReference"/>
          <w:rFonts w:eastAsiaTheme="minorEastAsia"/>
        </w:rPr>
        <w:t xml:space="preserve"> </w:t>
      </w:r>
      <w:r>
        <w:rPr>
          <w:rStyle w:val="normaltextrun"/>
          <w:rFonts w:ascii="Calibri" w:hAnsi="Calibri" w:cs="Calibri"/>
          <w:color w:val="000000"/>
          <w:bdr w:val="none" w:sz="0" w:space="0" w:color="auto" w:frame="1"/>
        </w:rPr>
        <w:t>T</w:t>
      </w:r>
      <w:r w:rsidRPr="1D8654F9">
        <w:rPr>
          <w:rFonts w:eastAsiaTheme="minorEastAsia"/>
        </w:rPr>
        <w:t>eachers also report</w:t>
      </w:r>
      <w:r w:rsidR="00A7798B">
        <w:rPr>
          <w:rFonts w:eastAsiaTheme="minorEastAsia"/>
        </w:rPr>
        <w:t>ed</w:t>
      </w:r>
      <w:r w:rsidRPr="1D8654F9">
        <w:rPr>
          <w:rFonts w:eastAsiaTheme="minorEastAsia"/>
        </w:rPr>
        <w:t xml:space="preserve"> increasing student complexity and complex support needs, lack of clarity of effective and evidence-based pedagogy, and lack of support as factors that diminish their capacity to be their best.</w:t>
      </w:r>
    </w:p>
    <w:p w14:paraId="2B891EDB" w14:textId="77777777" w:rsidR="00C13F18" w:rsidRDefault="00C13F18" w:rsidP="00BB708D">
      <w:pPr>
        <w:spacing w:after="160" w:line="276" w:lineRule="auto"/>
      </w:pPr>
      <w:r w:rsidRPr="001D1804">
        <w:rPr>
          <w:rStyle w:val="normaltextrun"/>
          <w:rFonts w:ascii="Calibri" w:hAnsi="Calibri" w:cs="Calibri"/>
          <w:color w:val="000000"/>
        </w:rPr>
        <w:lastRenderedPageBreak/>
        <w:t>Teachers and school leaders have also reported that increasing workloads are affecting their health and wellbeing</w:t>
      </w:r>
      <w:r w:rsidRPr="00A30845">
        <w:rPr>
          <w:rStyle w:val="normaltextrun"/>
          <w:rFonts w:ascii="Calibri" w:hAnsi="Calibri" w:cs="Calibri"/>
          <w:color w:val="000000"/>
        </w:rPr>
        <w:t xml:space="preserve">. </w:t>
      </w:r>
      <w:r w:rsidRPr="00A30845">
        <w:rPr>
          <w:rStyle w:val="normaltextrun"/>
          <w:rFonts w:ascii="Calibri" w:hAnsi="Calibri" w:cs="Calibri"/>
          <w:color w:val="000000"/>
          <w:bdr w:val="none" w:sz="0" w:space="0" w:color="auto" w:frame="1"/>
        </w:rPr>
        <w:t>The 2022 Australian Principal Occupational Health, Safety and Wellbeing Survey (</w:t>
      </w:r>
      <w:r w:rsidRPr="00A30845">
        <w:rPr>
          <w:rStyle w:val="normaltextrun"/>
          <w:rFonts w:ascii="Calibri" w:hAnsi="Calibri" w:cs="Calibri"/>
          <w:color w:val="000000"/>
        </w:rPr>
        <w:t>the Principal survey) found that a high workload continues to be the most significant stress factor identified by leaders, followed by teacher shortages, which itself contributes to high workloads</w:t>
      </w:r>
      <w:r w:rsidRPr="001D1804">
        <w:rPr>
          <w:rStyle w:val="EndnoteReference"/>
          <w:rFonts w:ascii="Calibri" w:hAnsi="Calibri" w:cs="Calibri"/>
          <w:color w:val="000000"/>
        </w:rPr>
        <w:endnoteReference w:id="414"/>
      </w:r>
      <w:r w:rsidRPr="001D1804">
        <w:rPr>
          <w:rStyle w:val="normaltextrun"/>
          <w:rFonts w:ascii="Calibri" w:hAnsi="Calibri" w:cs="Calibri"/>
          <w:color w:val="000000"/>
        </w:rPr>
        <w:t xml:space="preserve"> (see Case Study 1</w:t>
      </w:r>
      <w:r w:rsidRPr="4BC836B9">
        <w:rPr>
          <w:rStyle w:val="normaltextrun"/>
          <w:rFonts w:ascii="Calibri" w:hAnsi="Calibri" w:cs="Calibri"/>
          <w:color w:val="000000" w:themeColor="text1"/>
        </w:rPr>
        <w:t>9</w:t>
      </w:r>
      <w:r w:rsidRPr="001D1804">
        <w:rPr>
          <w:rStyle w:val="normaltextrun"/>
          <w:rFonts w:ascii="Calibri" w:hAnsi="Calibri" w:cs="Calibri"/>
          <w:color w:val="000000"/>
        </w:rPr>
        <w:t>).</w:t>
      </w:r>
      <w:r>
        <w:rPr>
          <w:rStyle w:val="eop"/>
          <w:rFonts w:ascii="Calibri" w:hAnsi="Calibri" w:cs="Calibri"/>
          <w:color w:val="000000"/>
          <w:shd w:val="clear" w:color="auto" w:fill="FFFFFF"/>
        </w:rPr>
        <w:t> </w:t>
      </w:r>
      <w:r>
        <w:t>Poor teacher mental health and wellbeing not only undermines a teacher’s ability to do their role effectively but can also compromise the quality of teaching, including their ability to support student wellbeing and model mental health and self-care.</w:t>
      </w:r>
    </w:p>
    <w:p w14:paraId="467187A8" w14:textId="180E19F9" w:rsidR="00C13F18" w:rsidRDefault="00C13F18" w:rsidP="00BB708D">
      <w:pPr>
        <w:spacing w:after="160" w:line="276" w:lineRule="auto"/>
      </w:pPr>
      <w:r>
        <w:rPr>
          <w:color w:val="000000" w:themeColor="text1"/>
        </w:rPr>
        <w:t xml:space="preserve">The Australian Catholic University (ACU) </w:t>
      </w:r>
      <w:r w:rsidRPr="00DA1DB6">
        <w:rPr>
          <w:color w:val="000000" w:themeColor="text1"/>
        </w:rPr>
        <w:t xml:space="preserve">Institute </w:t>
      </w:r>
      <w:r>
        <w:rPr>
          <w:color w:val="000000" w:themeColor="text1"/>
        </w:rPr>
        <w:t>for</w:t>
      </w:r>
      <w:r w:rsidRPr="00DA1DB6">
        <w:rPr>
          <w:color w:val="000000" w:themeColor="text1"/>
        </w:rPr>
        <w:t xml:space="preserve"> Positive Psychology and Education</w:t>
      </w:r>
      <w:r>
        <w:rPr>
          <w:color w:val="000000" w:themeColor="text1"/>
        </w:rPr>
        <w:t xml:space="preserve"> highlighted in its submission the </w:t>
      </w:r>
      <w:r w:rsidRPr="00FF5AF7">
        <w:rPr>
          <w:color w:val="000000" w:themeColor="text1"/>
        </w:rPr>
        <w:t>importance of principals</w:t>
      </w:r>
      <w:r>
        <w:rPr>
          <w:color w:val="000000" w:themeColor="text1"/>
        </w:rPr>
        <w:t>’</w:t>
      </w:r>
      <w:r w:rsidRPr="00FF5AF7">
        <w:rPr>
          <w:color w:val="000000" w:themeColor="text1"/>
        </w:rPr>
        <w:t xml:space="preserve"> </w:t>
      </w:r>
      <w:r>
        <w:rPr>
          <w:color w:val="000000" w:themeColor="text1"/>
        </w:rPr>
        <w:t>and</w:t>
      </w:r>
      <w:r w:rsidRPr="00FF5AF7">
        <w:rPr>
          <w:color w:val="000000" w:themeColor="text1"/>
        </w:rPr>
        <w:t xml:space="preserve"> teachers’ wellbeing</w:t>
      </w:r>
      <w:r>
        <w:rPr>
          <w:color w:val="000000" w:themeColor="text1"/>
        </w:rPr>
        <w:t xml:space="preserve"> in enabling them to support student outcomes. Moreover, a 2023 meta-analysis found that </w:t>
      </w:r>
      <w:r w:rsidRPr="00FD4D4A">
        <w:rPr>
          <w:color w:val="000000" w:themeColor="text1"/>
        </w:rPr>
        <w:t>teachers’ wellbeing is significantly associated with the quality of students’ wellbeing and student engagement</w:t>
      </w:r>
      <w:r>
        <w:rPr>
          <w:color w:val="000000" w:themeColor="text1"/>
        </w:rPr>
        <w:t>.</w:t>
      </w:r>
      <w:r>
        <w:rPr>
          <w:rStyle w:val="EndnoteReference"/>
          <w:color w:val="000000" w:themeColor="text1"/>
        </w:rPr>
        <w:endnoteReference w:id="415"/>
      </w:r>
      <w:r>
        <w:rPr>
          <w:color w:val="000000" w:themeColor="text1"/>
        </w:rPr>
        <w:t xml:space="preserve"> Research has also shown that h</w:t>
      </w:r>
      <w:r w:rsidRPr="00F007FE">
        <w:rPr>
          <w:color w:val="000000" w:themeColor="text1"/>
        </w:rPr>
        <w:t xml:space="preserve">igher levels of </w:t>
      </w:r>
      <w:r>
        <w:rPr>
          <w:color w:val="000000" w:themeColor="text1"/>
        </w:rPr>
        <w:t>poor mental health</w:t>
      </w:r>
      <w:r w:rsidRPr="00F007FE">
        <w:rPr>
          <w:color w:val="000000" w:themeColor="text1"/>
        </w:rPr>
        <w:t xml:space="preserve"> </w:t>
      </w:r>
      <w:r>
        <w:rPr>
          <w:color w:val="000000" w:themeColor="text1"/>
        </w:rPr>
        <w:t xml:space="preserve">in </w:t>
      </w:r>
      <w:r w:rsidRPr="00F007FE">
        <w:rPr>
          <w:color w:val="000000" w:themeColor="text1"/>
        </w:rPr>
        <w:t>teacher</w:t>
      </w:r>
      <w:r>
        <w:rPr>
          <w:color w:val="000000" w:themeColor="text1"/>
        </w:rPr>
        <w:t>s</w:t>
      </w:r>
      <w:r w:rsidRPr="00F007FE">
        <w:rPr>
          <w:color w:val="000000" w:themeColor="text1"/>
        </w:rPr>
        <w:t xml:space="preserve"> </w:t>
      </w:r>
      <w:r>
        <w:rPr>
          <w:color w:val="000000" w:themeColor="text1"/>
        </w:rPr>
        <w:t>are</w:t>
      </w:r>
      <w:r w:rsidRPr="00F007FE">
        <w:rPr>
          <w:color w:val="000000" w:themeColor="text1"/>
        </w:rPr>
        <w:t xml:space="preserve"> associated with poorer student wellbeing and psychological distress</w:t>
      </w:r>
      <w:r>
        <w:rPr>
          <w:color w:val="000000" w:themeColor="text1"/>
        </w:rPr>
        <w:t>.</w:t>
      </w:r>
      <w:r>
        <w:rPr>
          <w:rStyle w:val="EndnoteReference"/>
          <w:color w:val="000000" w:themeColor="text1"/>
        </w:rPr>
        <w:endnoteReference w:id="416"/>
      </w:r>
      <w:r>
        <w:t xml:space="preserve"> The Panel notes that investment in resources and programs for preventing, identifying, implementing</w:t>
      </w:r>
      <w:r w:rsidR="00A16693">
        <w:t>,</w:t>
      </w:r>
      <w:r>
        <w:t xml:space="preserve"> and evaluating wellbeing outcomes in schools (</w:t>
      </w:r>
      <w:r w:rsidRPr="00C45FD8">
        <w:t>as per Recommendation 3B</w:t>
      </w:r>
      <w:r>
        <w:t>), will go some way to reducing workloads and supporting the wellbeing of teachers and students.</w:t>
      </w:r>
    </w:p>
    <w:tbl>
      <w:tblPr>
        <w:tblStyle w:val="GridTable4-Accent4"/>
        <w:tblW w:w="9026" w:type="dxa"/>
        <w:tblLook w:val="0400" w:firstRow="0" w:lastRow="0" w:firstColumn="0" w:lastColumn="0" w:noHBand="0" w:noVBand="1"/>
      </w:tblPr>
      <w:tblGrid>
        <w:gridCol w:w="9026"/>
      </w:tblGrid>
      <w:tr w:rsidR="00C13F18" w:rsidRPr="0010754A" w14:paraId="70B23E56"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0C6E188B" w14:textId="77777777" w:rsidR="00C13F18" w:rsidRPr="006C7507" w:rsidRDefault="00C13F18">
            <w:pPr>
              <w:jc w:val="center"/>
              <w:rPr>
                <w:b/>
                <w:color w:val="000000" w:themeColor="text1"/>
                <w:u w:val="single"/>
              </w:rPr>
            </w:pPr>
            <w:r w:rsidRPr="006C7507">
              <w:rPr>
                <w:b/>
                <w:color w:val="000000" w:themeColor="text1"/>
                <w:u w:val="single"/>
              </w:rPr>
              <w:t>Case Study 19: The impact of teacher shortages</w:t>
            </w:r>
          </w:p>
          <w:p w14:paraId="76B03E2C" w14:textId="77777777" w:rsidR="00C13F18" w:rsidRDefault="00C13F18">
            <w:pPr>
              <w:rPr>
                <w:rStyle w:val="eop"/>
                <w:b/>
                <w:color w:val="000000" w:themeColor="text1"/>
              </w:rPr>
            </w:pPr>
            <w:r w:rsidRPr="0010754A">
              <w:rPr>
                <w:rStyle w:val="eop"/>
                <w:color w:val="000000" w:themeColor="text1"/>
              </w:rPr>
              <w:t xml:space="preserve">At one large regional school, the highly experienced </w:t>
            </w:r>
            <w:r>
              <w:rPr>
                <w:rStyle w:val="eop"/>
                <w:color w:val="000000" w:themeColor="text1"/>
              </w:rPr>
              <w:t>p</w:t>
            </w:r>
            <w:r w:rsidRPr="0010754A">
              <w:rPr>
                <w:rStyle w:val="eop"/>
                <w:color w:val="000000" w:themeColor="text1"/>
              </w:rPr>
              <w:t>rincipal described having a 10 per cent vacancy rate at any one time, exacerbated by frequent absences due to health and workload pressures. Classes were often combined or taken by out</w:t>
            </w:r>
            <w:r>
              <w:rPr>
                <w:rStyle w:val="eop"/>
                <w:color w:val="000000" w:themeColor="text1"/>
              </w:rPr>
              <w:t>-</w:t>
            </w:r>
            <w:r w:rsidRPr="0010754A">
              <w:rPr>
                <w:rStyle w:val="eop"/>
                <w:color w:val="000000" w:themeColor="text1"/>
              </w:rPr>
              <w:t>of</w:t>
            </w:r>
            <w:r>
              <w:rPr>
                <w:rStyle w:val="eop"/>
                <w:color w:val="000000" w:themeColor="text1"/>
              </w:rPr>
              <w:t>-</w:t>
            </w:r>
            <w:r w:rsidRPr="0010754A">
              <w:rPr>
                <w:rStyle w:val="eop"/>
                <w:color w:val="000000" w:themeColor="text1"/>
              </w:rPr>
              <w:t>field teachers due to insufficient staffing, with clear impacts on the quality of teaching occurring in these instances.</w:t>
            </w:r>
          </w:p>
          <w:p w14:paraId="624E083B" w14:textId="77777777" w:rsidR="00C13F18" w:rsidRDefault="00C13F18">
            <w:pPr>
              <w:rPr>
                <w:rStyle w:val="eop"/>
                <w:b/>
                <w:color w:val="000000" w:themeColor="text1"/>
              </w:rPr>
            </w:pPr>
            <w:r w:rsidRPr="0010754A">
              <w:rPr>
                <w:rStyle w:val="eop"/>
                <w:color w:val="000000" w:themeColor="text1"/>
              </w:rPr>
              <w:t>Nearly all the staff had been in the profession for fewer than five years, and many needed more intensive support than could be provided to ensure that they learned the pedagogical and classroom management skills they would need to thrive (and remain) in the profession. The complexity of the school saw many staff leaving for less complex schools, resulting in high turnover, creating more pressures for remaining staff and the school leaders.</w:t>
            </w:r>
          </w:p>
          <w:p w14:paraId="669EAF26" w14:textId="1B6B85A6" w:rsidR="00C13F18" w:rsidRPr="00726ADF" w:rsidRDefault="00C13F18">
            <w:pPr>
              <w:rPr>
                <w:b/>
              </w:rPr>
            </w:pPr>
            <w:r w:rsidRPr="0010754A">
              <w:rPr>
                <w:rStyle w:val="eop"/>
                <w:color w:val="000000" w:themeColor="text1"/>
              </w:rPr>
              <w:t>These staffing issues had a negative impact on the leaders’ capacity to improve teaching and learning, which they saw as their biggest challenge to improving student outcomes. These issues were also impacting leadership retention.</w:t>
            </w:r>
            <w:r w:rsidR="008F061A">
              <w:rPr>
                <w:rStyle w:val="eop"/>
                <w:color w:val="000000" w:themeColor="text1"/>
              </w:rPr>
              <w:t xml:space="preserve"> </w:t>
            </w:r>
            <w:r w:rsidR="008F061A" w:rsidRPr="008F061A">
              <w:rPr>
                <w:rStyle w:val="eop"/>
                <w:color w:val="000000" w:themeColor="text1"/>
              </w:rPr>
              <w:t xml:space="preserve">The principal stated that they were feeling burnt out and </w:t>
            </w:r>
            <w:r w:rsidR="008F061A">
              <w:rPr>
                <w:rStyle w:val="eop"/>
                <w:color w:val="000000" w:themeColor="text1"/>
              </w:rPr>
              <w:t xml:space="preserve">felt like they </w:t>
            </w:r>
            <w:r w:rsidR="008F061A" w:rsidRPr="008F061A">
              <w:rPr>
                <w:rStyle w:val="eop"/>
                <w:color w:val="000000" w:themeColor="text1"/>
              </w:rPr>
              <w:t>may need to consider leaving the school and the profession earlier than expected.</w:t>
            </w:r>
            <w:r w:rsidRPr="008F061A">
              <w:rPr>
                <w:rStyle w:val="eop"/>
                <w:color w:val="000000" w:themeColor="text1"/>
              </w:rPr>
              <w:t xml:space="preserve"> </w:t>
            </w:r>
            <w:r w:rsidR="008F061A">
              <w:rPr>
                <w:rStyle w:val="eop"/>
                <w:color w:val="000000" w:themeColor="text1"/>
              </w:rPr>
              <w:t xml:space="preserve"> </w:t>
            </w:r>
            <w:r w:rsidRPr="0010754A">
              <w:rPr>
                <w:rStyle w:val="eop"/>
                <w:color w:val="000000" w:themeColor="text1"/>
              </w:rPr>
              <w:t xml:space="preserve"> </w:t>
            </w:r>
          </w:p>
        </w:tc>
      </w:tr>
    </w:tbl>
    <w:p w14:paraId="010E5AEA" w14:textId="77777777" w:rsidR="00C13F18" w:rsidRDefault="00C13F18" w:rsidP="00BB708D"/>
    <w:p w14:paraId="1EC26541" w14:textId="77777777" w:rsidR="00C13F18" w:rsidRDefault="00C13F18" w:rsidP="00BB708D">
      <w:r w:rsidRPr="5063AB61">
        <w:t xml:space="preserve">The workload challenge </w:t>
      </w:r>
      <w:r>
        <w:t>impacts retention. Australian Institute for Teaching and School Leadership (AITSL) data shows that i</w:t>
      </w:r>
      <w:r w:rsidRPr="5063AB61">
        <w:t xml:space="preserve">ntentions to stay in the teaching profession declined </w:t>
      </w:r>
      <w:r>
        <w:t>between</w:t>
      </w:r>
      <w:r w:rsidRPr="5063AB61">
        <w:t xml:space="preserve"> 2020 </w:t>
      </w:r>
      <w:r>
        <w:t>and</w:t>
      </w:r>
      <w:r w:rsidRPr="5063AB61">
        <w:t xml:space="preserve"> 2022, with </w:t>
      </w:r>
      <w:r>
        <w:t>35 per cent of</w:t>
      </w:r>
      <w:r w:rsidRPr="5063AB61">
        <w:t xml:space="preserve"> </w:t>
      </w:r>
      <w:r>
        <w:t>classroom</w:t>
      </w:r>
      <w:r w:rsidRPr="5063AB61">
        <w:t xml:space="preserve"> teachers </w:t>
      </w:r>
      <w:r>
        <w:t xml:space="preserve">in 2022 </w:t>
      </w:r>
      <w:r w:rsidRPr="5063AB61">
        <w:t>intending to leave prior to retirement, and those who are leaving intending to remain for shorter periods of time before leaving</w:t>
      </w:r>
      <w:r>
        <w:t>.</w:t>
      </w:r>
      <w:r>
        <w:rPr>
          <w:rStyle w:val="EndnoteReference"/>
          <w:rFonts w:ascii="Calibri" w:hAnsi="Calibri" w:cs="Calibri"/>
          <w:color w:val="000000"/>
          <w:shd w:val="clear" w:color="auto" w:fill="FFFFFF"/>
        </w:rPr>
        <w:endnoteReference w:id="417"/>
      </w:r>
      <w:r w:rsidDel="00BA2A33">
        <w:rPr>
          <w:rStyle w:val="eop"/>
          <w:rFonts w:ascii="Calibri" w:hAnsi="Calibri" w:cs="Calibri"/>
          <w:color w:val="000000"/>
          <w:shd w:val="clear" w:color="auto" w:fill="FFFFFF"/>
        </w:rPr>
        <w:t> </w:t>
      </w:r>
      <w:r>
        <w:t xml:space="preserve">In 2022, </w:t>
      </w:r>
      <w:r w:rsidRPr="5063AB61">
        <w:t>9</w:t>
      </w:r>
      <w:r>
        <w:t>2 </w:t>
      </w:r>
      <w:r w:rsidRPr="5063AB61">
        <w:t xml:space="preserve">per cent of </w:t>
      </w:r>
      <w:r>
        <w:t xml:space="preserve">classroom </w:t>
      </w:r>
      <w:r w:rsidRPr="5063AB61">
        <w:t xml:space="preserve">teachers </w:t>
      </w:r>
      <w:r>
        <w:t>who</w:t>
      </w:r>
      <w:r w:rsidRPr="5063AB61">
        <w:t xml:space="preserve"> completed the </w:t>
      </w:r>
      <w:r>
        <w:t xml:space="preserve">Australian Teacher Workforce Survey </w:t>
      </w:r>
      <w:r w:rsidRPr="5063AB61">
        <w:t>cited workload as their main motivation</w:t>
      </w:r>
      <w:r>
        <w:t xml:space="preserve"> for intending to leave</w:t>
      </w:r>
      <w:r w:rsidRPr="5063AB61">
        <w:t>.</w:t>
      </w:r>
      <w:r w:rsidRPr="1D8654F9">
        <w:rPr>
          <w:rStyle w:val="EndnoteReference"/>
          <w:rFonts w:eastAsiaTheme="minorEastAsia"/>
        </w:rPr>
        <w:endnoteReference w:id="418"/>
      </w:r>
      <w:r w:rsidRPr="5063AB61">
        <w:t xml:space="preserve"> </w:t>
      </w:r>
      <w:r>
        <w:t>Consistent data from exit interviews with teacher employees would be valuable in better understanding why teachers have left the profession.</w:t>
      </w:r>
    </w:p>
    <w:p w14:paraId="22B32278" w14:textId="0354DB29" w:rsidR="00C13F18" w:rsidRDefault="00C13F18" w:rsidP="00BB708D">
      <w:r w:rsidRPr="009C7E35">
        <w:t>Stakeholders indicated that government investment in additional support staff in the classroom, including increased access to qualified specialist staff (e</w:t>
      </w:r>
      <w:r>
        <w:t>.</w:t>
      </w:r>
      <w:r w:rsidRPr="009C7E35">
        <w:t xml:space="preserve">g. speech pathologists, </w:t>
      </w:r>
      <w:r>
        <w:t xml:space="preserve">psychologists and </w:t>
      </w:r>
      <w:r w:rsidRPr="009C7E35">
        <w:lastRenderedPageBreak/>
        <w:t>counsellor</w:t>
      </w:r>
      <w:r>
        <w:t>s</w:t>
      </w:r>
      <w:r w:rsidRPr="009C7E35">
        <w:t>) to assist students with additional needs</w:t>
      </w:r>
      <w:r w:rsidR="00102183">
        <w:t>,</w:t>
      </w:r>
      <w:r w:rsidRPr="009C7E35">
        <w:t xml:space="preserve"> would make a real difference </w:t>
      </w:r>
      <w:r>
        <w:t>in</w:t>
      </w:r>
      <w:r w:rsidRPr="009C7E35">
        <w:t xml:space="preserve"> reduc</w:t>
      </w:r>
      <w:r>
        <w:t>ing</w:t>
      </w:r>
      <w:r w:rsidRPr="009C7E35">
        <w:t xml:space="preserve"> teacher workload. In the Review’s survey, around 54 per cent of educators identified more specialist classroom support for students as the biggest area for government investment to improve outcomes</w:t>
      </w:r>
      <w:r w:rsidR="00686957">
        <w:t>. This</w:t>
      </w:r>
      <w:r w:rsidRPr="009C7E35">
        <w:t xml:space="preserve"> was the most common response</w:t>
      </w:r>
      <w:r w:rsidR="00686957">
        <w:t xml:space="preserve">, </w:t>
      </w:r>
      <w:r w:rsidRPr="009C7E35">
        <w:t>followed closely by funding for more teachers.</w:t>
      </w:r>
      <w:r>
        <w:rPr>
          <w:rStyle w:val="EndnoteReference"/>
        </w:rPr>
        <w:endnoteReference w:id="419"/>
      </w:r>
    </w:p>
    <w:p w14:paraId="4D3E08E2" w14:textId="12FB20C5" w:rsidR="00C13F18" w:rsidRDefault="00C13F18" w:rsidP="00BB708D">
      <w:r w:rsidRPr="00A30845">
        <w:t>The Panel notes the coordinated national effort to address workload and teacher shortages through the NTWAP</w:t>
      </w:r>
      <w:r w:rsidR="00102183">
        <w:t>,</w:t>
      </w:r>
      <w:r>
        <w:t xml:space="preserve"> </w:t>
      </w:r>
      <w:r w:rsidR="00102183">
        <w:t>including</w:t>
      </w:r>
      <w:r w:rsidRPr="0080323E">
        <w:t xml:space="preserve"> specific actions targeted at reducing teacher workload such as the Workload Reduction Fund (Action 12)</w:t>
      </w:r>
      <w:r>
        <w:t>;</w:t>
      </w:r>
      <w:r w:rsidRPr="0080323E">
        <w:t xml:space="preserve"> identifying the most effective use of ITE students, teaching assistants and other non-teaching staff (Action 21)</w:t>
      </w:r>
      <w:r>
        <w:t>;</w:t>
      </w:r>
      <w:r w:rsidRPr="0080323E">
        <w:t xml:space="preserve"> and other commitments which build on work underway to reduce unnecessary teacher workload (Action 13).</w:t>
      </w:r>
    </w:p>
    <w:p w14:paraId="5FE79988" w14:textId="005E06A3" w:rsidR="00C13F18" w:rsidRDefault="00C13F18" w:rsidP="00BB708D">
      <w:r w:rsidRPr="0080323E">
        <w:rPr>
          <w:rFonts w:ascii="Calibri" w:hAnsi="Calibri" w:cs="Calibri"/>
        </w:rPr>
        <w:t>However, more could be done</w:t>
      </w:r>
      <w:r w:rsidR="0075629E">
        <w:rPr>
          <w:rFonts w:ascii="Calibri" w:hAnsi="Calibri" w:cs="Calibri"/>
        </w:rPr>
        <w:t xml:space="preserve"> to reduce workloads</w:t>
      </w:r>
      <w:r w:rsidRPr="0080323E">
        <w:rPr>
          <w:rFonts w:ascii="Calibri" w:hAnsi="Calibri" w:cs="Calibri"/>
        </w:rPr>
        <w:t xml:space="preserve">. The Panel has heard consistently from school leaders and </w:t>
      </w:r>
      <w:r w:rsidRPr="1D8654F9">
        <w:rPr>
          <w:rFonts w:ascii="Calibri" w:hAnsi="Calibri" w:cs="Calibri"/>
        </w:rPr>
        <w:t xml:space="preserve">educators </w:t>
      </w:r>
      <w:r w:rsidRPr="0080323E">
        <w:rPr>
          <w:rFonts w:ascii="Calibri" w:hAnsi="Calibri" w:cs="Calibri"/>
        </w:rPr>
        <w:t>that additional resources would</w:t>
      </w:r>
      <w:r w:rsidRPr="729CDCAE">
        <w:t xml:space="preserve"> </w:t>
      </w:r>
      <w:r w:rsidRPr="1D8654F9">
        <w:rPr>
          <w:rFonts w:ascii="Calibri" w:hAnsi="Calibri" w:cs="Calibri"/>
        </w:rPr>
        <w:t>provide</w:t>
      </w:r>
      <w:r w:rsidRPr="0080323E">
        <w:rPr>
          <w:rFonts w:ascii="Calibri" w:hAnsi="Calibri" w:cs="Calibri"/>
        </w:rPr>
        <w:t xml:space="preserve"> staff </w:t>
      </w:r>
      <w:r w:rsidRPr="1D8654F9">
        <w:rPr>
          <w:rFonts w:ascii="Calibri" w:hAnsi="Calibri" w:cs="Calibri"/>
        </w:rPr>
        <w:t xml:space="preserve">with the </w:t>
      </w:r>
      <w:r w:rsidRPr="0080323E">
        <w:rPr>
          <w:rFonts w:ascii="Calibri" w:hAnsi="Calibri" w:cs="Calibri"/>
        </w:rPr>
        <w:t xml:space="preserve">time and resources to link </w:t>
      </w:r>
      <w:r w:rsidR="00681BA1">
        <w:rPr>
          <w:rFonts w:ascii="Calibri" w:hAnsi="Calibri" w:cs="Calibri"/>
        </w:rPr>
        <w:t xml:space="preserve">students </w:t>
      </w:r>
      <w:r w:rsidRPr="0080323E">
        <w:rPr>
          <w:rFonts w:ascii="Calibri" w:hAnsi="Calibri" w:cs="Calibri"/>
        </w:rPr>
        <w:t xml:space="preserve">with support services </w:t>
      </w:r>
      <w:r w:rsidR="00677535">
        <w:rPr>
          <w:rFonts w:ascii="Calibri" w:hAnsi="Calibri" w:cs="Calibri"/>
        </w:rPr>
        <w:t xml:space="preserve">where </w:t>
      </w:r>
      <w:r w:rsidRPr="0080323E">
        <w:rPr>
          <w:rFonts w:ascii="Calibri" w:hAnsi="Calibri" w:cs="Calibri"/>
        </w:rPr>
        <w:t>needed and free up teachers to focus on</w:t>
      </w:r>
      <w:r>
        <w:rPr>
          <w:rFonts w:ascii="Calibri" w:hAnsi="Calibri" w:cs="Calibri"/>
        </w:rPr>
        <w:t xml:space="preserve"> providing</w:t>
      </w:r>
      <w:r w:rsidRPr="0080323E">
        <w:rPr>
          <w:rFonts w:ascii="Calibri" w:hAnsi="Calibri" w:cs="Calibri"/>
        </w:rPr>
        <w:t xml:space="preserve"> quality instruction. For example, staff in schools the Panel visited in North Queensland spoke positively about the Queensland Government’s recently introduced Student Wellbeing Package, which provides funding for schools to employ additional wellbeing professionals such as psychologists, guidance officers, social workers and youth workers.</w:t>
      </w:r>
      <w:r w:rsidRPr="0080323E">
        <w:rPr>
          <w:rStyle w:val="EndnoteReference"/>
          <w:rFonts w:ascii="Calibri" w:hAnsi="Calibri" w:cs="Calibri"/>
        </w:rPr>
        <w:endnoteReference w:id="420"/>
      </w:r>
      <w:r w:rsidRPr="0080323E">
        <w:rPr>
          <w:rFonts w:ascii="Calibri" w:hAnsi="Calibri" w:cs="Calibri"/>
        </w:rPr>
        <w:t xml:space="preserve"> Staff noted that these professionals provided dual benefits: reducing pressure on teachers while improving support to students and connection with local communities. These sorts of measures could be considered for more widespread </w:t>
      </w:r>
      <w:r w:rsidRPr="00CE42D3">
        <w:rPr>
          <w:rFonts w:ascii="Calibri" w:hAnsi="Calibri" w:cs="Calibri"/>
        </w:rPr>
        <w:t>rollout</w:t>
      </w:r>
      <w:r w:rsidRPr="0080323E">
        <w:rPr>
          <w:rFonts w:ascii="Calibri" w:hAnsi="Calibri" w:cs="Calibri"/>
        </w:rPr>
        <w:t>.</w:t>
      </w:r>
    </w:p>
    <w:p w14:paraId="52F9ED3E" w14:textId="74FF77FC" w:rsidR="00C13F18" w:rsidRDefault="00C13F18" w:rsidP="00BB708D">
      <w:r w:rsidRPr="0080323E">
        <w:t>Teacher responses to the Review survey also identified support to address classroom disruption, programs to support students with complex needs, and improved mentoring and support</w:t>
      </w:r>
      <w:r>
        <w:t xml:space="preserve"> for teachers</w:t>
      </w:r>
      <w:r w:rsidRPr="0080323E">
        <w:t xml:space="preserve"> as priorities to improve retention. While </w:t>
      </w:r>
      <w:r w:rsidRPr="1D8654F9">
        <w:rPr>
          <w:rFonts w:eastAsiaTheme="minorEastAsia"/>
        </w:rPr>
        <w:t xml:space="preserve">professional development </w:t>
      </w:r>
      <w:r w:rsidR="004A38EF">
        <w:rPr>
          <w:rFonts w:eastAsiaTheme="minorEastAsia"/>
        </w:rPr>
        <w:t>(</w:t>
      </w:r>
      <w:r w:rsidRPr="1D8654F9">
        <w:rPr>
          <w:rFonts w:eastAsiaTheme="minorEastAsia"/>
        </w:rPr>
        <w:t>outlined in section 1.2.4</w:t>
      </w:r>
      <w:r w:rsidR="004A38EF">
        <w:rPr>
          <w:rFonts w:eastAsiaTheme="minorEastAsia"/>
        </w:rPr>
        <w:t>)</w:t>
      </w:r>
      <w:r w:rsidRPr="1D8654F9">
        <w:rPr>
          <w:rFonts w:eastAsiaTheme="minorEastAsia"/>
        </w:rPr>
        <w:t xml:space="preserve"> would be critical to delivering this, </w:t>
      </w:r>
      <w:r w:rsidRPr="0080323E">
        <w:t xml:space="preserve">improving access to mentors is also </w:t>
      </w:r>
      <w:r>
        <w:t>important</w:t>
      </w:r>
      <w:r w:rsidRPr="0080323E">
        <w:t>.</w:t>
      </w:r>
      <w:r w:rsidRPr="0080323E">
        <w:rPr>
          <w:rStyle w:val="EndnoteReference"/>
        </w:rPr>
        <w:endnoteReference w:id="421"/>
      </w:r>
    </w:p>
    <w:tbl>
      <w:tblPr>
        <w:tblStyle w:val="GridTable4-Accent3"/>
        <w:tblW w:w="9057" w:type="dxa"/>
        <w:shd w:val="clear" w:color="auto" w:fill="D9D9D9" w:themeFill="accent6" w:themeFillShade="D9"/>
        <w:tblLook w:val="0400" w:firstRow="0" w:lastRow="0" w:firstColumn="0" w:lastColumn="0" w:noHBand="0" w:noVBand="1"/>
      </w:tblPr>
      <w:tblGrid>
        <w:gridCol w:w="9057"/>
      </w:tblGrid>
      <w:tr w:rsidR="00C13F18" w14:paraId="4D032274" w14:textId="77777777" w:rsidTr="00485F51">
        <w:trPr>
          <w:cnfStyle w:val="000000100000" w:firstRow="0" w:lastRow="0" w:firstColumn="0" w:lastColumn="0" w:oddVBand="0" w:evenVBand="0" w:oddHBand="1" w:evenHBand="0" w:firstRowFirstColumn="0" w:firstRowLastColumn="0" w:lastRowFirstColumn="0" w:lastRowLastColumn="0"/>
        </w:trPr>
        <w:tc>
          <w:tcPr>
            <w:tcW w:w="0" w:type="dxa"/>
            <w:tcBorders>
              <w:top w:val="single" w:sz="12" w:space="0" w:color="808080" w:themeColor="accent6" w:themeShade="80"/>
              <w:left w:val="single" w:sz="12" w:space="0" w:color="808080"/>
              <w:bottom w:val="single" w:sz="12" w:space="0" w:color="808080"/>
              <w:right w:val="single" w:sz="12" w:space="0" w:color="808080" w:themeColor="accent6" w:themeShade="80"/>
            </w:tcBorders>
            <w:shd w:val="clear" w:color="auto" w:fill="D9D9D9" w:themeFill="accent6" w:themeFillShade="D9"/>
          </w:tcPr>
          <w:p w14:paraId="2E78B1B2" w14:textId="77777777" w:rsidR="00C13F18" w:rsidRPr="007F5CD0" w:rsidRDefault="00C13F18">
            <w:pPr>
              <w:spacing w:after="0"/>
              <w:rPr>
                <w:b/>
                <w:color w:val="000000" w:themeColor="text1"/>
              </w:rPr>
            </w:pPr>
          </w:p>
          <w:p w14:paraId="6745D7B2" w14:textId="58A5D33C" w:rsidR="00C13F18" w:rsidRPr="00274C41" w:rsidRDefault="00C13F18">
            <w:pPr>
              <w:jc w:val="center"/>
              <w:rPr>
                <w:b/>
                <w:color w:val="000000" w:themeColor="text1"/>
                <w:u w:val="single"/>
              </w:rPr>
            </w:pPr>
            <w:r w:rsidRPr="00C1526C">
              <w:rPr>
                <w:b/>
                <w:color w:val="000000" w:themeColor="text1"/>
                <w:u w:val="single"/>
              </w:rPr>
              <w:t>Box 1</w:t>
            </w:r>
            <w:r w:rsidR="008223B0" w:rsidRPr="00C1526C">
              <w:rPr>
                <w:b/>
                <w:color w:val="000000" w:themeColor="text1"/>
                <w:u w:val="single"/>
              </w:rPr>
              <w:t>3</w:t>
            </w:r>
            <w:r w:rsidRPr="00C1526C">
              <w:rPr>
                <w:b/>
                <w:color w:val="000000" w:themeColor="text1"/>
                <w:u w:val="single"/>
              </w:rPr>
              <w:t>: Panel recommendations to reduce teacher workload</w:t>
            </w:r>
          </w:p>
          <w:p w14:paraId="7D70C64A" w14:textId="6128075E" w:rsidR="00C13F18" w:rsidRDefault="00C13F18">
            <w:pPr>
              <w:rPr>
                <w:color w:val="000000" w:themeColor="text1"/>
              </w:rPr>
            </w:pPr>
            <w:r w:rsidRPr="00541ADF">
              <w:rPr>
                <w:color w:val="000000" w:themeColor="text1"/>
              </w:rPr>
              <w:t>The Panel is acutely aware of the persistent workload challenges faced by teachers and school leaders nationally. Stakeholders have told us through submissions, meetings and school visits that any education reform should seek to reduce the burden on teachers. The Panel considers that many of the actions recommended across the reform directions in this report could reduce workload</w:t>
            </w:r>
            <w:r w:rsidR="008B1A11" w:rsidRPr="00541ADF">
              <w:rPr>
                <w:color w:val="000000" w:themeColor="text1"/>
              </w:rPr>
              <w:t>s</w:t>
            </w:r>
            <w:r w:rsidRPr="00541ADF">
              <w:rPr>
                <w:color w:val="000000" w:themeColor="text1"/>
              </w:rPr>
              <w:t xml:space="preserve"> while empowering educators to improve student outcomes.</w:t>
            </w:r>
          </w:p>
          <w:p w14:paraId="6597D319" w14:textId="0F0046EF" w:rsidR="00F00085" w:rsidRPr="00C1526C" w:rsidRDefault="00F00085" w:rsidP="00485F51">
            <w:pPr>
              <w:pStyle w:val="Caption"/>
              <w:spacing w:after="60"/>
            </w:pPr>
            <w:r w:rsidRPr="00274C41">
              <w:t>Panel recommendations with workload reduction impacts</w:t>
            </w:r>
          </w:p>
          <w:tbl>
            <w:tblPr>
              <w:tblStyle w:val="TableGrid"/>
              <w:tblW w:w="8409" w:type="dxa"/>
              <w:tblLook w:val="04A0" w:firstRow="1" w:lastRow="0" w:firstColumn="1" w:lastColumn="0" w:noHBand="0" w:noVBand="1"/>
            </w:tblPr>
            <w:tblGrid>
              <w:gridCol w:w="4371"/>
              <w:gridCol w:w="4038"/>
            </w:tblGrid>
            <w:tr w:rsidR="00C13F18" w:rsidRPr="00024F56" w14:paraId="1B58D8B3" w14:textId="77777777" w:rsidTr="00485F51">
              <w:trPr>
                <w:trHeight w:val="242"/>
              </w:trPr>
              <w:tc>
                <w:tcPr>
                  <w:tcW w:w="0" w:type="auto"/>
                  <w:vAlign w:val="center"/>
                </w:tcPr>
                <w:p w14:paraId="4440DE8C" w14:textId="77777777" w:rsidR="00C13F18" w:rsidRPr="00024F56" w:rsidRDefault="00C13F18">
                  <w:pPr>
                    <w:spacing w:after="0"/>
                    <w:rPr>
                      <w:b/>
                      <w:bCs/>
                      <w:color w:val="000000" w:themeColor="text1"/>
                    </w:rPr>
                  </w:pPr>
                  <w:r w:rsidRPr="00024F56">
                    <w:rPr>
                      <w:b/>
                      <w:bCs/>
                      <w:color w:val="000000" w:themeColor="text1"/>
                    </w:rPr>
                    <w:t>Theme</w:t>
                  </w:r>
                </w:p>
              </w:tc>
              <w:tc>
                <w:tcPr>
                  <w:tcW w:w="4038" w:type="dxa"/>
                  <w:vAlign w:val="center"/>
                </w:tcPr>
                <w:p w14:paraId="07A68C16" w14:textId="77777777" w:rsidR="00C13F18" w:rsidRPr="00024F56" w:rsidRDefault="00C13F18">
                  <w:pPr>
                    <w:spacing w:after="0"/>
                    <w:rPr>
                      <w:b/>
                      <w:bCs/>
                      <w:color w:val="000000" w:themeColor="text1"/>
                    </w:rPr>
                  </w:pPr>
                  <w:r w:rsidRPr="00024F56">
                    <w:rPr>
                      <w:b/>
                      <w:bCs/>
                      <w:color w:val="000000" w:themeColor="text1"/>
                    </w:rPr>
                    <w:t>Recommendations</w:t>
                  </w:r>
                </w:p>
              </w:tc>
            </w:tr>
            <w:tr w:rsidR="00C13F18" w:rsidRPr="00024F56" w14:paraId="543FAD71" w14:textId="77777777" w:rsidTr="00485F51">
              <w:trPr>
                <w:trHeight w:val="242"/>
              </w:trPr>
              <w:tc>
                <w:tcPr>
                  <w:tcW w:w="0" w:type="auto"/>
                  <w:vAlign w:val="center"/>
                </w:tcPr>
                <w:p w14:paraId="3A7E010D" w14:textId="77777777" w:rsidR="00C13F18" w:rsidRPr="00024F56" w:rsidRDefault="00C13F18">
                  <w:pPr>
                    <w:spacing w:after="0"/>
                    <w:rPr>
                      <w:color w:val="000000" w:themeColor="text1"/>
                    </w:rPr>
                  </w:pPr>
                  <w:r w:rsidRPr="00024F56">
                    <w:rPr>
                      <w:color w:val="000000" w:themeColor="text1"/>
                    </w:rPr>
                    <w:t>Lifting outcomes for all students</w:t>
                  </w:r>
                </w:p>
              </w:tc>
              <w:tc>
                <w:tcPr>
                  <w:tcW w:w="4038" w:type="dxa"/>
                  <w:vAlign w:val="center"/>
                </w:tcPr>
                <w:p w14:paraId="0EFB2824" w14:textId="77777777" w:rsidR="00C13F18" w:rsidRPr="00024F56" w:rsidRDefault="00C13F18">
                  <w:pPr>
                    <w:spacing w:after="0"/>
                    <w:rPr>
                      <w:color w:val="000000" w:themeColor="text1"/>
                    </w:rPr>
                  </w:pPr>
                  <w:r w:rsidRPr="00024F56">
                    <w:rPr>
                      <w:color w:val="000000" w:themeColor="text1"/>
                    </w:rPr>
                    <w:t>1A, 1C</w:t>
                  </w:r>
                </w:p>
              </w:tc>
            </w:tr>
            <w:tr w:rsidR="00C13F18" w:rsidRPr="00024F56" w14:paraId="652A313F" w14:textId="77777777" w:rsidTr="00485F51">
              <w:trPr>
                <w:trHeight w:val="242"/>
              </w:trPr>
              <w:tc>
                <w:tcPr>
                  <w:tcW w:w="0" w:type="auto"/>
                  <w:vAlign w:val="center"/>
                </w:tcPr>
                <w:p w14:paraId="29EDA304" w14:textId="77777777" w:rsidR="00C13F18" w:rsidRPr="00024F56" w:rsidRDefault="00C13F18">
                  <w:pPr>
                    <w:spacing w:after="0"/>
                    <w:rPr>
                      <w:color w:val="000000" w:themeColor="text1"/>
                    </w:rPr>
                  </w:pPr>
                  <w:r w:rsidRPr="00024F56">
                    <w:rPr>
                      <w:color w:val="000000" w:themeColor="text1"/>
                    </w:rPr>
                    <w:t>Achieving equity in schooling</w:t>
                  </w:r>
                </w:p>
              </w:tc>
              <w:tc>
                <w:tcPr>
                  <w:tcW w:w="4038" w:type="dxa"/>
                  <w:vAlign w:val="center"/>
                </w:tcPr>
                <w:p w14:paraId="1C939790" w14:textId="77777777" w:rsidR="00C13F18" w:rsidRPr="00024F56" w:rsidRDefault="00C13F18">
                  <w:pPr>
                    <w:spacing w:after="0"/>
                    <w:rPr>
                      <w:color w:val="000000" w:themeColor="text1"/>
                    </w:rPr>
                  </w:pPr>
                  <w:r w:rsidRPr="00024F56">
                    <w:rPr>
                      <w:color w:val="000000" w:themeColor="text1"/>
                    </w:rPr>
                    <w:t>2B, 2D</w:t>
                  </w:r>
                </w:p>
              </w:tc>
            </w:tr>
            <w:tr w:rsidR="00C13F18" w:rsidRPr="00024F56" w14:paraId="5C3430AE" w14:textId="77777777" w:rsidTr="00485F51">
              <w:trPr>
                <w:trHeight w:val="242"/>
              </w:trPr>
              <w:tc>
                <w:tcPr>
                  <w:tcW w:w="0" w:type="auto"/>
                  <w:vAlign w:val="center"/>
                </w:tcPr>
                <w:p w14:paraId="1EB03819" w14:textId="77777777" w:rsidR="00C13F18" w:rsidRPr="00024F56" w:rsidRDefault="00C13F18">
                  <w:pPr>
                    <w:spacing w:after="0"/>
                    <w:rPr>
                      <w:color w:val="000000" w:themeColor="text1"/>
                    </w:rPr>
                  </w:pPr>
                  <w:r w:rsidRPr="00024F56">
                    <w:rPr>
                      <w:color w:val="000000" w:themeColor="text1"/>
                    </w:rPr>
                    <w:t>Improving student wellbeing</w:t>
                  </w:r>
                </w:p>
              </w:tc>
              <w:tc>
                <w:tcPr>
                  <w:tcW w:w="4038" w:type="dxa"/>
                  <w:vAlign w:val="center"/>
                </w:tcPr>
                <w:p w14:paraId="6964D45F" w14:textId="77777777" w:rsidR="00C13F18" w:rsidRPr="00024F56" w:rsidRDefault="00C13F18">
                  <w:pPr>
                    <w:spacing w:after="0"/>
                    <w:rPr>
                      <w:color w:val="000000" w:themeColor="text1"/>
                    </w:rPr>
                  </w:pPr>
                  <w:r w:rsidRPr="00024F56">
                    <w:rPr>
                      <w:color w:val="000000" w:themeColor="text1"/>
                    </w:rPr>
                    <w:t>3B</w:t>
                  </w:r>
                </w:p>
              </w:tc>
            </w:tr>
            <w:tr w:rsidR="00C13F18" w:rsidRPr="00024F56" w14:paraId="1ECB6BC9" w14:textId="77777777" w:rsidTr="00485F51">
              <w:trPr>
                <w:trHeight w:val="242"/>
              </w:trPr>
              <w:tc>
                <w:tcPr>
                  <w:tcW w:w="0" w:type="auto"/>
                  <w:vAlign w:val="center"/>
                </w:tcPr>
                <w:p w14:paraId="593C59D4" w14:textId="77777777" w:rsidR="00C13F18" w:rsidRPr="00024F56" w:rsidRDefault="00C13F18">
                  <w:pPr>
                    <w:spacing w:after="0"/>
                    <w:rPr>
                      <w:color w:val="000000" w:themeColor="text1"/>
                    </w:rPr>
                  </w:pPr>
                  <w:r w:rsidRPr="00024F56">
                    <w:rPr>
                      <w:color w:val="000000" w:themeColor="text1"/>
                    </w:rPr>
                    <w:t>Attracting and retaining teachers</w:t>
                  </w:r>
                </w:p>
              </w:tc>
              <w:tc>
                <w:tcPr>
                  <w:tcW w:w="4038" w:type="dxa"/>
                  <w:vAlign w:val="center"/>
                </w:tcPr>
                <w:p w14:paraId="7B4EF2F4" w14:textId="77777777" w:rsidR="00C13F18" w:rsidRPr="00024F56" w:rsidRDefault="00C13F18">
                  <w:pPr>
                    <w:spacing w:after="0"/>
                    <w:rPr>
                      <w:color w:val="000000" w:themeColor="text1"/>
                    </w:rPr>
                  </w:pPr>
                  <w:r w:rsidRPr="00024F56">
                    <w:rPr>
                      <w:color w:val="000000" w:themeColor="text1"/>
                    </w:rPr>
                    <w:t>4A, 4C, 4D</w:t>
                  </w:r>
                </w:p>
              </w:tc>
            </w:tr>
          </w:tbl>
          <w:p w14:paraId="7CF2BC48" w14:textId="77777777" w:rsidR="00C13F18" w:rsidRDefault="00C13F18">
            <w:pPr>
              <w:rPr>
                <w:color w:val="000000" w:themeColor="text1"/>
              </w:rPr>
            </w:pPr>
          </w:p>
          <w:p w14:paraId="072E1430" w14:textId="4266F223" w:rsidR="00C13F18" w:rsidRPr="00C85CC3" w:rsidRDefault="003D61EE">
            <w:pPr>
              <w:rPr>
                <w:b/>
                <w:color w:val="000000" w:themeColor="text1"/>
              </w:rPr>
            </w:pPr>
            <w:r>
              <w:rPr>
                <w:color w:val="000000" w:themeColor="text1"/>
              </w:rPr>
              <w:t>I</w:t>
            </w:r>
            <w:r w:rsidR="00C13F18" w:rsidRPr="00C85CC3">
              <w:rPr>
                <w:color w:val="000000" w:themeColor="text1"/>
              </w:rPr>
              <w:t>mproving the uptake and consistency of evidence-based teaching in schools, accompanied by high-quality professional development and curriculum resources for teachers</w:t>
            </w:r>
            <w:r w:rsidR="00440ECE">
              <w:rPr>
                <w:color w:val="000000" w:themeColor="text1"/>
              </w:rPr>
              <w:t xml:space="preserve"> </w:t>
            </w:r>
            <w:r w:rsidR="00C13F18" w:rsidRPr="00C85CC3">
              <w:rPr>
                <w:color w:val="000000" w:themeColor="text1"/>
              </w:rPr>
              <w:t xml:space="preserve">which build on the recommendations of </w:t>
            </w:r>
            <w:r w:rsidR="00C13F18" w:rsidRPr="00C85CC3">
              <w:rPr>
                <w:i/>
                <w:color w:val="000000" w:themeColor="text1"/>
              </w:rPr>
              <w:t>Strong Beginnings</w:t>
            </w:r>
            <w:r w:rsidR="00440ECE" w:rsidRPr="00C85CC3">
              <w:rPr>
                <w:color w:val="000000" w:themeColor="text1"/>
              </w:rPr>
              <w:t xml:space="preserve"> </w:t>
            </w:r>
            <w:r w:rsidR="00440ECE">
              <w:rPr>
                <w:color w:val="000000" w:themeColor="text1"/>
              </w:rPr>
              <w:t>(</w:t>
            </w:r>
            <w:r w:rsidR="00440ECE" w:rsidRPr="00C85CC3">
              <w:rPr>
                <w:color w:val="000000" w:themeColor="text1"/>
              </w:rPr>
              <w:t>Recommendations 1A and 1C</w:t>
            </w:r>
            <w:r w:rsidR="00440ECE">
              <w:rPr>
                <w:color w:val="000000" w:themeColor="text1"/>
              </w:rPr>
              <w:t>)</w:t>
            </w:r>
            <w:r w:rsidR="00C13F18" w:rsidRPr="00C85CC3">
              <w:rPr>
                <w:color w:val="000000" w:themeColor="text1"/>
              </w:rPr>
              <w:t>, would help address many issues that contribute to teacher and school leader workload</w:t>
            </w:r>
            <w:r w:rsidR="006D1D4A">
              <w:rPr>
                <w:color w:val="000000" w:themeColor="text1"/>
              </w:rPr>
              <w:t>. These will also</w:t>
            </w:r>
            <w:r w:rsidR="00C13F18" w:rsidRPr="00C85CC3">
              <w:rPr>
                <w:color w:val="000000" w:themeColor="text1"/>
              </w:rPr>
              <w:t xml:space="preserve"> create time </w:t>
            </w:r>
            <w:r w:rsidR="006D1D4A">
              <w:rPr>
                <w:color w:val="000000" w:themeColor="text1"/>
              </w:rPr>
              <w:t xml:space="preserve">for teachers </w:t>
            </w:r>
            <w:r w:rsidR="00C13F18" w:rsidRPr="00C85CC3">
              <w:rPr>
                <w:color w:val="000000" w:themeColor="text1"/>
              </w:rPr>
              <w:t xml:space="preserve">to do the planning and collaboration activities that help </w:t>
            </w:r>
            <w:r w:rsidR="006D1D4A">
              <w:rPr>
                <w:color w:val="000000" w:themeColor="text1"/>
              </w:rPr>
              <w:t>them</w:t>
            </w:r>
            <w:r w:rsidR="006D1D4A" w:rsidRPr="00C85CC3">
              <w:rPr>
                <w:color w:val="000000" w:themeColor="text1"/>
              </w:rPr>
              <w:t xml:space="preserve"> </w:t>
            </w:r>
            <w:r w:rsidR="00C13F18" w:rsidRPr="00C85CC3">
              <w:rPr>
                <w:color w:val="000000" w:themeColor="text1"/>
              </w:rPr>
              <w:t>feel supported and effective.</w:t>
            </w:r>
          </w:p>
          <w:p w14:paraId="0DC93CFF" w14:textId="6521EBB3" w:rsidR="00C13F18" w:rsidRPr="00C85CC3" w:rsidRDefault="00C13F18">
            <w:pPr>
              <w:rPr>
                <w:b/>
                <w:color w:val="000000" w:themeColor="text1"/>
              </w:rPr>
            </w:pPr>
            <w:r w:rsidRPr="00C85CC3">
              <w:rPr>
                <w:color w:val="000000" w:themeColor="text1"/>
              </w:rPr>
              <w:lastRenderedPageBreak/>
              <w:t xml:space="preserve">Recommendations to improve equity and student wellbeing (Recommendations 2B, 2D and 3B), once implemented, will similarly free up teachers </w:t>
            </w:r>
            <w:r w:rsidR="006D1D4A">
              <w:rPr>
                <w:color w:val="000000" w:themeColor="text1"/>
              </w:rPr>
              <w:t xml:space="preserve">time </w:t>
            </w:r>
            <w:r w:rsidRPr="00C85CC3">
              <w:rPr>
                <w:color w:val="000000" w:themeColor="text1"/>
              </w:rPr>
              <w:t>to focus on what they do best and ensure they are better supported in their role.</w:t>
            </w:r>
          </w:p>
          <w:p w14:paraId="7C35C804" w14:textId="02640F25" w:rsidR="00C13F18" w:rsidRPr="00C85CC3" w:rsidRDefault="00C13F18">
            <w:pPr>
              <w:spacing w:after="0"/>
              <w:rPr>
                <w:b/>
                <w:color w:val="000000" w:themeColor="text1"/>
              </w:rPr>
            </w:pPr>
            <w:r w:rsidRPr="00C85CC3">
              <w:rPr>
                <w:color w:val="000000" w:themeColor="text1"/>
              </w:rPr>
              <w:t xml:space="preserve">Attracting and retaining more teachers is an urgent national priority and has been a significant focus of this Review. The Panel witnessed the effects of staffing shortages on existing staff, who may need to take on extra classes, out-of-field teaching, additional administration, or recruitment activities to plug staffing gaps. </w:t>
            </w:r>
            <w:r w:rsidR="006D1D4A">
              <w:rPr>
                <w:color w:val="000000" w:themeColor="text1"/>
              </w:rPr>
              <w:t>The Panel</w:t>
            </w:r>
            <w:r w:rsidRPr="00C85CC3">
              <w:rPr>
                <w:color w:val="000000" w:themeColor="text1"/>
              </w:rPr>
              <w:t xml:space="preserve"> has made a number of recommendations within this chapter to address this, including greater recognition and reward, more targeted support and mentoring, and better career pathways that recognise teacher expertise and confirm the roles of this workforce.</w:t>
            </w:r>
          </w:p>
          <w:p w14:paraId="3647494D" w14:textId="77777777" w:rsidR="00C13F18" w:rsidRPr="00C85CC3" w:rsidRDefault="00C13F18">
            <w:pPr>
              <w:spacing w:after="0"/>
              <w:rPr>
                <w:b/>
                <w:color w:val="000000" w:themeColor="text1"/>
              </w:rPr>
            </w:pPr>
          </w:p>
          <w:p w14:paraId="67D3CE96" w14:textId="0E9F31CB" w:rsidR="00C13F18" w:rsidRPr="00C85CC3" w:rsidRDefault="00C13F18">
            <w:pPr>
              <w:spacing w:after="0"/>
              <w:rPr>
                <w:b/>
                <w:color w:val="000000" w:themeColor="text1"/>
              </w:rPr>
            </w:pPr>
            <w:r w:rsidRPr="00C85CC3">
              <w:rPr>
                <w:color w:val="000000" w:themeColor="text1"/>
              </w:rPr>
              <w:t>The Panel acknowledges the work already underway by all jurisdictions to reduce the workload of teachers and school leaders, and encourages governments</w:t>
            </w:r>
            <w:r w:rsidR="006D1D4A">
              <w:rPr>
                <w:color w:val="000000" w:themeColor="text1"/>
              </w:rPr>
              <w:t>, school systems and approved authorities</w:t>
            </w:r>
            <w:r w:rsidRPr="00C85CC3">
              <w:rPr>
                <w:color w:val="000000" w:themeColor="text1"/>
              </w:rPr>
              <w:t xml:space="preserve"> to continue these efforts. Reducing the additional burdens on teachers is essential to attracting more suitable people to the profession, and retaining the skilled and passionate teachers we have.</w:t>
            </w:r>
          </w:p>
          <w:p w14:paraId="43A93280" w14:textId="77777777" w:rsidR="00C13F18" w:rsidRPr="00C22FEA" w:rsidRDefault="00C13F18">
            <w:pPr>
              <w:spacing w:after="0"/>
              <w:rPr>
                <w:b/>
                <w:color w:val="000000" w:themeColor="text1"/>
                <w:u w:val="single"/>
              </w:rPr>
            </w:pPr>
          </w:p>
        </w:tc>
      </w:tr>
    </w:tbl>
    <w:p w14:paraId="0C4DA0B3" w14:textId="77777777" w:rsidR="00C13F18" w:rsidRDefault="00C13F18" w:rsidP="00BB708D"/>
    <w:p w14:paraId="191A9D5D" w14:textId="77777777" w:rsidR="00C13F18" w:rsidRDefault="00C13F18" w:rsidP="00BB708D">
      <w:pPr>
        <w:pStyle w:val="Heading5"/>
      </w:pPr>
      <w:r w:rsidRPr="00B238F3">
        <w:t xml:space="preserve">Strong leadership is crucial to </w:t>
      </w:r>
      <w:r>
        <w:t>improving outcomes, school</w:t>
      </w:r>
      <w:r w:rsidRPr="00B238F3">
        <w:t xml:space="preserve"> culture </w:t>
      </w:r>
      <w:r>
        <w:t>and staff retention</w:t>
      </w:r>
    </w:p>
    <w:p w14:paraId="2D13C450" w14:textId="53A5BD88" w:rsidR="00C13F18" w:rsidRDefault="00C13F18" w:rsidP="00BB708D">
      <w:pPr>
        <w:spacing w:line="276" w:lineRule="auto"/>
        <w:rPr>
          <w:rStyle w:val="eop"/>
          <w:rFonts w:ascii="Calibri" w:hAnsi="Calibri" w:cs="Calibri"/>
        </w:rPr>
      </w:pPr>
      <w:r w:rsidRPr="00A30845">
        <w:rPr>
          <w:rStyle w:val="eop"/>
          <w:rFonts w:ascii="Calibri" w:hAnsi="Calibri" w:cs="Calibri"/>
        </w:rPr>
        <w:t>Across the diverse contexts and needs of schools across the country, the Panel witnessed the skill and commitment of school leaders and their passion for creating school environments that support their students and educators</w:t>
      </w:r>
      <w:r>
        <w:rPr>
          <w:rStyle w:val="eop"/>
          <w:rFonts w:ascii="Calibri" w:hAnsi="Calibri" w:cs="Calibri"/>
        </w:rPr>
        <w:t>. School leaders</w:t>
      </w:r>
      <w:r w:rsidRPr="0012345A">
        <w:rPr>
          <w:rStyle w:val="eop"/>
          <w:rFonts w:ascii="Calibri" w:hAnsi="Calibri" w:cs="Calibri"/>
        </w:rPr>
        <w:t xml:space="preserve"> play a crucial role in establishing a school culture which supports effective teaching and learning</w:t>
      </w:r>
      <w:r>
        <w:rPr>
          <w:rStyle w:val="eop"/>
          <w:rFonts w:ascii="Calibri" w:hAnsi="Calibri" w:cs="Calibri"/>
        </w:rPr>
        <w:t>, in setting clear direction and priorities</w:t>
      </w:r>
      <w:r w:rsidR="009E23BF">
        <w:rPr>
          <w:rStyle w:val="eop"/>
          <w:rFonts w:ascii="Calibri" w:hAnsi="Calibri" w:cs="Calibri"/>
        </w:rPr>
        <w:t>,</w:t>
      </w:r>
      <w:r w:rsidRPr="0012345A">
        <w:rPr>
          <w:rStyle w:val="eop"/>
          <w:rFonts w:ascii="Calibri" w:hAnsi="Calibri" w:cs="Calibri"/>
        </w:rPr>
        <w:t xml:space="preserve"> and</w:t>
      </w:r>
      <w:r>
        <w:rPr>
          <w:rStyle w:val="eop"/>
          <w:rFonts w:ascii="Calibri" w:hAnsi="Calibri" w:cs="Calibri"/>
        </w:rPr>
        <w:t xml:space="preserve"> in</w:t>
      </w:r>
      <w:r w:rsidRPr="0012345A">
        <w:rPr>
          <w:rStyle w:val="eop"/>
          <w:rFonts w:ascii="Calibri" w:hAnsi="Calibri" w:cs="Calibri"/>
        </w:rPr>
        <w:t xml:space="preserve"> </w:t>
      </w:r>
      <w:r>
        <w:rPr>
          <w:rStyle w:val="eop"/>
          <w:rFonts w:ascii="Calibri" w:hAnsi="Calibri" w:cs="Calibri"/>
        </w:rPr>
        <w:t>managing workload.</w:t>
      </w:r>
      <w:r w:rsidRPr="0012345A">
        <w:rPr>
          <w:rStyle w:val="eop"/>
          <w:rFonts w:ascii="Calibri" w:hAnsi="Calibri" w:cs="Calibri"/>
        </w:rPr>
        <w:t xml:space="preserve"> </w:t>
      </w:r>
      <w:r w:rsidRPr="00A30845">
        <w:rPr>
          <w:rStyle w:val="eop"/>
          <w:rFonts w:ascii="Calibri" w:hAnsi="Calibri" w:cs="Calibri"/>
        </w:rPr>
        <w:t>Developing a supportive and inclusive school culture is critical to improving student wellbeing and learning outcomes and attracting and retaining staff.</w:t>
      </w:r>
    </w:p>
    <w:p w14:paraId="6A5F0E7F" w14:textId="77777777" w:rsidR="00C13F18" w:rsidRDefault="00C13F18" w:rsidP="00BB708D">
      <w:pPr>
        <w:pStyle w:val="NoSpacing"/>
      </w:pPr>
      <w:r>
        <w:rPr>
          <w:noProof/>
        </w:rPr>
        <mc:AlternateContent>
          <mc:Choice Requires="wps">
            <w:drawing>
              <wp:inline distT="0" distB="0" distL="0" distR="0" wp14:anchorId="72C21ABD" wp14:editId="1B88B02F">
                <wp:extent cx="5642264" cy="1374649"/>
                <wp:effectExtent l="0" t="0" r="0" b="0"/>
                <wp:docPr id="409266891" name="Text Box 4092668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42264" cy="1374649"/>
                        </a:xfrm>
                        <a:prstGeom prst="rect">
                          <a:avLst/>
                        </a:prstGeom>
                        <a:noFill/>
                        <a:ln w="9525">
                          <a:noFill/>
                          <a:miter lim="800000"/>
                          <a:headEnd/>
                          <a:tailEnd/>
                        </a:ln>
                      </wps:spPr>
                      <wps:txbx>
                        <w:txbxContent>
                          <w:p w14:paraId="60E1576C" w14:textId="77777777" w:rsidR="00C13F18" w:rsidRPr="00672E24" w:rsidRDefault="00C13F18" w:rsidP="00BB708D">
                            <w:pPr>
                              <w:pBdr>
                                <w:top w:val="single" w:sz="24" w:space="6" w:color="3D8CAD" w:themeColor="accent1"/>
                                <w:bottom w:val="single" w:sz="24" w:space="8" w:color="3D8CAD" w:themeColor="accent1"/>
                              </w:pBdr>
                              <w:spacing w:after="0"/>
                              <w:ind w:left="480"/>
                              <w:jc w:val="center"/>
                              <w:rPr>
                                <w:i/>
                                <w:color w:val="3D8CAD" w:themeColor="accent1"/>
                                <w:sz w:val="24"/>
                                <w:szCs w:val="24"/>
                              </w:rPr>
                            </w:pPr>
                            <w:r w:rsidRPr="008869BE">
                              <w:rPr>
                                <w:i/>
                                <w:color w:val="3D8CAD" w:themeColor="accent1"/>
                                <w:sz w:val="24"/>
                                <w:szCs w:val="24"/>
                              </w:rPr>
                              <w:t>Good leaders (principals, deputy principals and leading teachers) are able to provide a</w:t>
                            </w:r>
                            <w:r w:rsidRPr="000E6E40">
                              <w:rPr>
                                <w:i/>
                                <w:color w:val="3D8CAD" w:themeColor="accent1"/>
                                <w:sz w:val="24"/>
                                <w:szCs w:val="24"/>
                              </w:rPr>
                              <w:t xml:space="preserve"> </w:t>
                            </w:r>
                            <w:r w:rsidRPr="008869BE">
                              <w:rPr>
                                <w:i/>
                                <w:color w:val="3D8CAD" w:themeColor="accent1"/>
                                <w:sz w:val="24"/>
                                <w:szCs w:val="24"/>
                              </w:rPr>
                              <w:t>consistent vision for their school that meets with community approval, create a harmonious</w:t>
                            </w:r>
                            <w:r w:rsidRPr="000E6E40">
                              <w:rPr>
                                <w:i/>
                                <w:color w:val="3D8CAD" w:themeColor="accent1"/>
                                <w:sz w:val="24"/>
                                <w:szCs w:val="24"/>
                              </w:rPr>
                              <w:t xml:space="preserve"> </w:t>
                            </w:r>
                            <w:r w:rsidRPr="008869BE">
                              <w:rPr>
                                <w:i/>
                                <w:color w:val="3D8CAD" w:themeColor="accent1"/>
                                <w:sz w:val="24"/>
                                <w:szCs w:val="24"/>
                              </w:rPr>
                              <w:t>and productive teaching and learning culture, and set up processes</w:t>
                            </w:r>
                            <w:r>
                              <w:rPr>
                                <w:i/>
                                <w:color w:val="3D8CAD" w:themeColor="accent1"/>
                                <w:sz w:val="24"/>
                                <w:szCs w:val="24"/>
                              </w:rPr>
                              <w:t xml:space="preserve"> that enable everyone to concentrate on teaching and learning without dealing in constant crises</w:t>
                            </w:r>
                            <w:r w:rsidRPr="00672E24">
                              <w:rPr>
                                <w:i/>
                                <w:color w:val="3D8CAD" w:themeColor="accent1"/>
                                <w:sz w:val="24"/>
                                <w:szCs w:val="24"/>
                              </w:rPr>
                              <w:t>.</w:t>
                            </w:r>
                          </w:p>
                          <w:p w14:paraId="3FE3BC47" w14:textId="77777777" w:rsidR="00C13F18" w:rsidRDefault="00C13F18" w:rsidP="00BB708D"/>
                        </w:txbxContent>
                      </wps:txbx>
                      <wps:bodyPr rot="0" vert="horz" wrap="square" lIns="91440" tIns="45720" rIns="91440" bIns="45720" anchor="t" anchorCtr="0">
                        <a:noAutofit/>
                      </wps:bodyPr>
                    </wps:wsp>
                  </a:graphicData>
                </a:graphic>
              </wp:inline>
            </w:drawing>
          </mc:Choice>
          <mc:Fallback>
            <w:pict>
              <v:shape w14:anchorId="72C21ABD" id="Text Box 409266891" o:spid="_x0000_s1051" type="#_x0000_t202" style="width:444.25pt;height:108.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pW7//gEAANYDAAAOAAAAZHJzL2Uyb0RvYy54bWysU9uO2yAQfa/Uf0C8N3ZcJ7uxQlbb3W5V&#10;aXuRtv0AgnGMCgwFEjv9+g44m43at6p+QMB4zsw5c1jfjEaTg/RBgWV0PispkVZAq+yO0e/fHt5c&#10;UxIity3XYCWjRxnozeb1q/XgGllBD7qVniCIDc3gGO1jdE1RBNFLw8MMnLQY7MAbHvHod0Xr+YDo&#10;RhdVWS6LAXzrPAgZAt7eT0G6yfhdJ0X80nVBRqIZxd5iXn1et2ktNmve7Dx3vRKnNvg/dGG4slj0&#10;DHXPIyd7r/6CMkp4CNDFmQBTQNcpITMHZDMv/2Dz1HMnMxcUJ7izTOH/wYrPhyf31ZM4voMRB5hJ&#10;BPcI4kcgFu56bnfy1nsYeslbLDxPkhWDC80pNUkdmpBAtsMnaHHIfB8hA42dN0kV5EkQHQdwPIsu&#10;x0gEXi6WdVUta0oExuZvr+plvco1ePOc7nyIHyQYkjaMepxqhueHxxBTO7x5/iVVs/CgtM6T1ZYM&#10;jK4W1SInXESMimg8rQyj12X6Jisklu9tm5MjV3raYwFtT7QT04lzHLcjUS2jiI4JSYYttEcUwsNk&#10;NHwYuOnB/6JkQJMxGn7uuZeU6I8WxVzN6zq5Mh/qxVWFB38Z2V5GuBUIxWikZNrexezkifMtit6p&#10;LMdLJ6ee0TxZpZPRkzsvz/mvl+e4+Q0AAP//AwBQSwMEFAAGAAgAAAAhAIAo92HaAAAABQEAAA8A&#10;AABkcnMvZG93bnJldi54bWxMj0FLw0AQhe+C/2EZwZvdbTElxmyKKF4VWxW8TbPTJJidDdltE/+9&#10;oxe9DDze471vys3se3WiMXaBLSwXBhRxHVzHjYXX3eNVDiomZId9YLLwRRE21flZiYULE7/QaZsa&#10;JSUcC7TQpjQUWse6JY9xEQZi8Q5h9JhEjo12I05S7nu9MmatPXYsCy0OdN9S/bk9egtvT4eP92vz&#10;3Dz4bJjCbDT7G23t5cV8dwsq0Zz+wvCDL+hQCdM+HNlF1VuQR9LvFS/P8wzU3sJquc5AV6X+T199&#10;AwAA//8DAFBLAQItABQABgAIAAAAIQC2gziS/gAAAOEBAAATAAAAAAAAAAAAAAAAAAAAAABbQ29u&#10;dGVudF9UeXBlc10ueG1sUEsBAi0AFAAGAAgAAAAhADj9If/WAAAAlAEAAAsAAAAAAAAAAAAAAAAA&#10;LwEAAF9yZWxzLy5yZWxzUEsBAi0AFAAGAAgAAAAhAKelbv/+AQAA1gMAAA4AAAAAAAAAAAAAAAAA&#10;LgIAAGRycy9lMm9Eb2MueG1sUEsBAi0AFAAGAAgAAAAhAIAo92HaAAAABQEAAA8AAAAAAAAAAAAA&#10;AAAAWAQAAGRycy9kb3ducmV2LnhtbFBLBQYAAAAABAAEAPMAAABfBQAAAAA=&#10;" filled="f" stroked="f">
                <v:textbox>
                  <w:txbxContent>
                    <w:p w14:paraId="60E1576C" w14:textId="77777777" w:rsidR="00C13F18" w:rsidRPr="00672E24" w:rsidRDefault="00C13F18" w:rsidP="00BB708D">
                      <w:pPr>
                        <w:pBdr>
                          <w:top w:val="single" w:sz="24" w:space="6" w:color="3D8CAD" w:themeColor="accent1"/>
                          <w:bottom w:val="single" w:sz="24" w:space="8" w:color="3D8CAD" w:themeColor="accent1"/>
                        </w:pBdr>
                        <w:spacing w:after="0"/>
                        <w:ind w:left="480"/>
                        <w:jc w:val="center"/>
                        <w:rPr>
                          <w:i/>
                          <w:color w:val="3D8CAD" w:themeColor="accent1"/>
                          <w:sz w:val="24"/>
                          <w:szCs w:val="24"/>
                        </w:rPr>
                      </w:pPr>
                      <w:r w:rsidRPr="008869BE">
                        <w:rPr>
                          <w:i/>
                          <w:color w:val="3D8CAD" w:themeColor="accent1"/>
                          <w:sz w:val="24"/>
                          <w:szCs w:val="24"/>
                        </w:rPr>
                        <w:t>Good leaders (principals, deputy principals and leading teachers) are able to provide a</w:t>
                      </w:r>
                      <w:r w:rsidRPr="000E6E40">
                        <w:rPr>
                          <w:i/>
                          <w:color w:val="3D8CAD" w:themeColor="accent1"/>
                          <w:sz w:val="24"/>
                          <w:szCs w:val="24"/>
                        </w:rPr>
                        <w:t xml:space="preserve"> </w:t>
                      </w:r>
                      <w:r w:rsidRPr="008869BE">
                        <w:rPr>
                          <w:i/>
                          <w:color w:val="3D8CAD" w:themeColor="accent1"/>
                          <w:sz w:val="24"/>
                          <w:szCs w:val="24"/>
                        </w:rPr>
                        <w:t>consistent vision for their school that meets with community approval, create a harmonious</w:t>
                      </w:r>
                      <w:r w:rsidRPr="000E6E40">
                        <w:rPr>
                          <w:i/>
                          <w:color w:val="3D8CAD" w:themeColor="accent1"/>
                          <w:sz w:val="24"/>
                          <w:szCs w:val="24"/>
                        </w:rPr>
                        <w:t xml:space="preserve"> </w:t>
                      </w:r>
                      <w:r w:rsidRPr="008869BE">
                        <w:rPr>
                          <w:i/>
                          <w:color w:val="3D8CAD" w:themeColor="accent1"/>
                          <w:sz w:val="24"/>
                          <w:szCs w:val="24"/>
                        </w:rPr>
                        <w:t>and productive teaching and learning culture, and set up processes</w:t>
                      </w:r>
                      <w:r>
                        <w:rPr>
                          <w:i/>
                          <w:color w:val="3D8CAD" w:themeColor="accent1"/>
                          <w:sz w:val="24"/>
                          <w:szCs w:val="24"/>
                        </w:rPr>
                        <w:t xml:space="preserve"> that enable everyone to concentrate on teaching and learning without dealing in constant crises</w:t>
                      </w:r>
                      <w:r w:rsidRPr="00672E24">
                        <w:rPr>
                          <w:i/>
                          <w:color w:val="3D8CAD" w:themeColor="accent1"/>
                          <w:sz w:val="24"/>
                          <w:szCs w:val="24"/>
                        </w:rPr>
                        <w:t>.</w:t>
                      </w:r>
                    </w:p>
                    <w:p w14:paraId="3FE3BC47" w14:textId="77777777" w:rsidR="00C13F18" w:rsidRDefault="00C13F18" w:rsidP="00BB708D"/>
                  </w:txbxContent>
                </v:textbox>
                <w10:anchorlock/>
              </v:shape>
            </w:pict>
          </mc:Fallback>
        </mc:AlternateContent>
      </w:r>
    </w:p>
    <w:p w14:paraId="5BBC0B61" w14:textId="77777777" w:rsidR="00C13F18" w:rsidRDefault="00C13F18" w:rsidP="00BB708D">
      <w:pPr>
        <w:tabs>
          <w:tab w:val="left" w:pos="1371"/>
          <w:tab w:val="right" w:pos="9026"/>
        </w:tabs>
        <w:jc w:val="right"/>
        <w:rPr>
          <w:rStyle w:val="eop"/>
          <w:sz w:val="24"/>
          <w:szCs w:val="24"/>
        </w:rPr>
      </w:pPr>
      <w:r w:rsidRPr="001D3347">
        <w:rPr>
          <w:rFonts w:cstheme="minorHAnsi"/>
          <w:i/>
          <w:color w:val="3D8CAD" w:themeColor="accent1"/>
          <w:sz w:val="24"/>
          <w:szCs w:val="24"/>
        </w:rPr>
        <w:t>A</w:t>
      </w:r>
      <w:r w:rsidRPr="001D3347">
        <w:rPr>
          <w:i/>
          <w:color w:val="3D8CAD" w:themeColor="accent1"/>
          <w:sz w:val="24"/>
          <w:szCs w:val="24"/>
        </w:rPr>
        <w:t>lbert Park College</w:t>
      </w:r>
    </w:p>
    <w:p w14:paraId="580D81FF" w14:textId="77777777" w:rsidR="00C13F18" w:rsidRDefault="00C13F18" w:rsidP="00BB708D">
      <w:pPr>
        <w:rPr>
          <w:rFonts w:cstheme="minorHAnsi"/>
        </w:rPr>
      </w:pPr>
      <w:r w:rsidRPr="729CDCAE">
        <w:t>School leaders are critical to creating a culture of collaboration by supporting teachers to establish partnerships between schools and within school. Managing workloads to allow sufficient time for peer collaboration can help teachers and school leaders improve professional practices</w:t>
      </w:r>
      <w:r>
        <w:t xml:space="preserve"> and </w:t>
      </w:r>
      <w:r w:rsidRPr="729CDCAE">
        <w:t>think collectively about issues and challenges</w:t>
      </w:r>
      <w:r>
        <w:t>,</w:t>
      </w:r>
      <w:r w:rsidRPr="729CDCAE">
        <w:t xml:space="preserve"> leading to solutions and innovation in teaching,</w:t>
      </w:r>
      <w:r w:rsidRPr="1D8654F9">
        <w:rPr>
          <w:rStyle w:val="EndnoteReference"/>
          <w:rFonts w:eastAsiaTheme="majorEastAsia"/>
        </w:rPr>
        <w:endnoteReference w:id="422"/>
      </w:r>
      <w:r w:rsidRPr="729CDCAE">
        <w:t xml:space="preserve"> and encourage further use of evidence in education.</w:t>
      </w:r>
      <w:r w:rsidRPr="1D8654F9">
        <w:rPr>
          <w:rStyle w:val="EndnoteReference"/>
          <w:rFonts w:eastAsiaTheme="majorEastAsia"/>
        </w:rPr>
        <w:endnoteReference w:id="423"/>
      </w:r>
      <w:r w:rsidRPr="729CDCAE">
        <w:t xml:space="preserve"> This makes teachers more efficient and effective by addressing workload issues while also making staff feel more supported through improved professionalisation.</w:t>
      </w:r>
      <w:r w:rsidRPr="1D8654F9">
        <w:rPr>
          <w:rStyle w:val="EndnoteReference"/>
          <w:rFonts w:eastAsiaTheme="majorEastAsia"/>
        </w:rPr>
        <w:endnoteReference w:id="424"/>
      </w:r>
      <w:r w:rsidRPr="729CDCAE">
        <w:t xml:space="preserve"> This can in turn improve the status and desirability of the teaching profession. Whilst enhancing individual professional capacity is important, supporting and investing in collaborative professional networks is one of the most effective ways to enhance teacher and school capacity.</w:t>
      </w:r>
      <w:r w:rsidRPr="1D8654F9">
        <w:rPr>
          <w:rStyle w:val="EndnoteReference"/>
          <w:rFonts w:eastAsiaTheme="majorEastAsia"/>
        </w:rPr>
        <w:endnoteReference w:id="425"/>
      </w:r>
    </w:p>
    <w:p w14:paraId="1940F3D9" w14:textId="31C7B33C" w:rsidR="00C13F18" w:rsidRDefault="00C13F18" w:rsidP="00BB708D">
      <w:pPr>
        <w:rPr>
          <w:rFonts w:ascii="Calibri" w:hAnsi="Calibri" w:cs="Calibri"/>
        </w:rPr>
      </w:pPr>
      <w:r w:rsidRPr="0066510A">
        <w:rPr>
          <w:rStyle w:val="eop"/>
          <w:rFonts w:ascii="Calibri" w:hAnsi="Calibri" w:cs="Calibri"/>
        </w:rPr>
        <w:lastRenderedPageBreak/>
        <w:t>Just like the teachers they manage, school leaders are managing high workloads</w:t>
      </w:r>
      <w:r>
        <w:rPr>
          <w:rStyle w:val="eop"/>
          <w:rFonts w:ascii="Calibri" w:hAnsi="Calibri" w:cs="Calibri"/>
        </w:rPr>
        <w:t>,</w:t>
      </w:r>
      <w:r w:rsidRPr="0066510A">
        <w:rPr>
          <w:rStyle w:val="eop"/>
          <w:rFonts w:ascii="Calibri" w:hAnsi="Calibri" w:cs="Calibri"/>
        </w:rPr>
        <w:t xml:space="preserve"> which reduces the time they can dedicate to building an effective learning environment. </w:t>
      </w:r>
      <w:r w:rsidRPr="0066510A">
        <w:rPr>
          <w:rStyle w:val="normaltextrun"/>
          <w:rFonts w:ascii="Calibri" w:hAnsi="Calibri" w:cs="Calibri"/>
          <w:color w:val="000000"/>
          <w:bdr w:val="none" w:sz="0" w:space="0" w:color="auto" w:frame="1"/>
        </w:rPr>
        <w:t>In the Principal survey, school leaders pointed to the sheer quantity of work and lack of time to focus on teaching and learning as their two top stressors. Comments indicating a willingness to leave the profession early also tripled from the 2021 survey.</w:t>
      </w:r>
      <w:r w:rsidRPr="0066510A">
        <w:rPr>
          <w:rStyle w:val="EndnoteReference"/>
          <w:rFonts w:ascii="Calibri" w:hAnsi="Calibri" w:cs="Calibri"/>
          <w:color w:val="000000"/>
          <w:bdr w:val="none" w:sz="0" w:space="0" w:color="auto" w:frame="1"/>
        </w:rPr>
        <w:endnoteReference w:id="426"/>
      </w:r>
      <w:r w:rsidRPr="0066510A">
        <w:rPr>
          <w:rStyle w:val="eop"/>
          <w:rFonts w:ascii="Calibri" w:hAnsi="Calibri" w:cs="Calibri"/>
        </w:rPr>
        <w:t xml:space="preserve"> School leaders are now responsible for increased financial and regulatory compliance, driving system</w:t>
      </w:r>
      <w:r>
        <w:rPr>
          <w:rStyle w:val="eop"/>
          <w:rFonts w:ascii="Calibri" w:hAnsi="Calibri" w:cs="Calibri"/>
        </w:rPr>
        <w:t>-</w:t>
      </w:r>
      <w:r w:rsidRPr="0066510A">
        <w:rPr>
          <w:rStyle w:val="eop"/>
          <w:rFonts w:ascii="Calibri" w:hAnsi="Calibri" w:cs="Calibri"/>
        </w:rPr>
        <w:t>level reforms</w:t>
      </w:r>
      <w:r w:rsidR="002E5D12">
        <w:rPr>
          <w:rStyle w:val="eop"/>
          <w:rFonts w:ascii="Calibri" w:hAnsi="Calibri" w:cs="Calibri"/>
        </w:rPr>
        <w:t>,</w:t>
      </w:r>
      <w:r w:rsidRPr="0066510A">
        <w:rPr>
          <w:rStyle w:val="eop"/>
          <w:rFonts w:ascii="Calibri" w:hAnsi="Calibri" w:cs="Calibri"/>
        </w:rPr>
        <w:t xml:space="preserve"> and regular reporting and assessment.</w:t>
      </w:r>
      <w:r>
        <w:rPr>
          <w:rStyle w:val="eop"/>
          <w:rFonts w:ascii="Calibri" w:hAnsi="Calibri" w:cs="Calibri"/>
        </w:rPr>
        <w:t xml:space="preserve"> </w:t>
      </w:r>
      <w:r w:rsidRPr="0066510A">
        <w:rPr>
          <w:rStyle w:val="eop"/>
          <w:rFonts w:ascii="Calibri" w:hAnsi="Calibri" w:cs="Calibri"/>
        </w:rPr>
        <w:t>Furthermore</w:t>
      </w:r>
      <w:r w:rsidRPr="0066510A">
        <w:rPr>
          <w:rFonts w:ascii="Calibri" w:hAnsi="Calibri" w:cs="Calibri"/>
        </w:rPr>
        <w:t>, in some jurisdictions, principals in small schools still have full</w:t>
      </w:r>
      <w:r>
        <w:rPr>
          <w:rFonts w:ascii="Calibri" w:hAnsi="Calibri" w:cs="Calibri"/>
        </w:rPr>
        <w:t>-</w:t>
      </w:r>
      <w:r w:rsidRPr="0066510A">
        <w:rPr>
          <w:rFonts w:ascii="Calibri" w:hAnsi="Calibri" w:cs="Calibri"/>
        </w:rPr>
        <w:t>time teaching loads. Teaching principals have to meet the complex needs of their teaching role whil</w:t>
      </w:r>
      <w:r>
        <w:rPr>
          <w:rFonts w:ascii="Calibri" w:hAnsi="Calibri" w:cs="Calibri"/>
        </w:rPr>
        <w:t>e</w:t>
      </w:r>
      <w:r w:rsidRPr="0066510A">
        <w:rPr>
          <w:rFonts w:ascii="Calibri" w:hAnsi="Calibri" w:cs="Calibri"/>
        </w:rPr>
        <w:t xml:space="preserve"> also </w:t>
      </w:r>
      <w:r>
        <w:rPr>
          <w:rFonts w:ascii="Calibri" w:hAnsi="Calibri" w:cs="Calibri"/>
        </w:rPr>
        <w:t>performing</w:t>
      </w:r>
      <w:r w:rsidRPr="0066510A">
        <w:rPr>
          <w:rFonts w:ascii="Calibri" w:hAnsi="Calibri" w:cs="Calibri"/>
        </w:rPr>
        <w:t xml:space="preserve"> the demanding principal role.</w:t>
      </w:r>
      <w:r>
        <w:rPr>
          <w:rFonts w:ascii="Calibri" w:hAnsi="Calibri" w:cs="Calibri"/>
        </w:rPr>
        <w:t xml:space="preserve"> </w:t>
      </w:r>
      <w:r w:rsidRPr="0066510A">
        <w:rPr>
          <w:rFonts w:ascii="Calibri" w:hAnsi="Calibri" w:cs="Calibri"/>
        </w:rPr>
        <w:t>Factors such as limited out</w:t>
      </w:r>
      <w:r>
        <w:rPr>
          <w:rFonts w:ascii="Calibri" w:hAnsi="Calibri" w:cs="Calibri"/>
        </w:rPr>
        <w:t>-</w:t>
      </w:r>
      <w:r w:rsidRPr="0066510A">
        <w:rPr>
          <w:rFonts w:ascii="Calibri" w:hAnsi="Calibri" w:cs="Calibri"/>
        </w:rPr>
        <w:t>of</w:t>
      </w:r>
      <w:r>
        <w:rPr>
          <w:rFonts w:ascii="Calibri" w:hAnsi="Calibri" w:cs="Calibri"/>
        </w:rPr>
        <w:t>-</w:t>
      </w:r>
      <w:r w:rsidRPr="0066510A">
        <w:rPr>
          <w:rFonts w:ascii="Calibri" w:hAnsi="Calibri" w:cs="Calibri"/>
        </w:rPr>
        <w:t>class time, no executive staff, a small teaching team, isolation and thinly spread advisory staff can make it difficult for teaching principals to function as instructional leaders whil</w:t>
      </w:r>
      <w:r>
        <w:rPr>
          <w:rFonts w:ascii="Calibri" w:hAnsi="Calibri" w:cs="Calibri"/>
        </w:rPr>
        <w:t>e</w:t>
      </w:r>
      <w:r w:rsidRPr="0066510A">
        <w:rPr>
          <w:rFonts w:ascii="Calibri" w:hAnsi="Calibri" w:cs="Calibri"/>
        </w:rPr>
        <w:t xml:space="preserve"> also meeting the other requirements of their dual role.</w:t>
      </w:r>
      <w:r>
        <w:rPr>
          <w:rStyle w:val="EndnoteReference"/>
          <w:rFonts w:ascii="Calibri" w:hAnsi="Calibri" w:cs="Calibri"/>
        </w:rPr>
        <w:endnoteReference w:id="427"/>
      </w:r>
    </w:p>
    <w:p w14:paraId="6BD787FF" w14:textId="3D1FFBDF" w:rsidR="00C13F18" w:rsidRDefault="00C13F18" w:rsidP="00BB708D">
      <w:pPr>
        <w:rPr>
          <w:rFonts w:ascii="Calibri" w:hAnsi="Calibri" w:cs="Calibri"/>
        </w:rPr>
      </w:pPr>
      <w:r>
        <w:rPr>
          <w:rStyle w:val="eop"/>
          <w:rFonts w:ascii="Calibri" w:hAnsi="Calibri" w:cs="Calibri"/>
        </w:rPr>
        <w:t xml:space="preserve">The Australian Secondary Principals’ Association submission raised the issue of </w:t>
      </w:r>
      <w:r w:rsidR="00750C19">
        <w:rPr>
          <w:rStyle w:val="eop"/>
          <w:rFonts w:ascii="Calibri" w:hAnsi="Calibri" w:cs="Calibri"/>
        </w:rPr>
        <w:t xml:space="preserve">the </w:t>
      </w:r>
      <w:r>
        <w:rPr>
          <w:rStyle w:val="eop"/>
          <w:rFonts w:ascii="Calibri" w:hAnsi="Calibri" w:cs="Calibri"/>
        </w:rPr>
        <w:t>increasing threats of violence that school leaders are exposed to.</w:t>
      </w:r>
      <w:r>
        <w:rPr>
          <w:rStyle w:val="EndnoteReference"/>
          <w:rFonts w:ascii="Calibri" w:hAnsi="Calibri" w:cs="Calibri"/>
        </w:rPr>
        <w:endnoteReference w:id="428"/>
      </w:r>
      <w:r>
        <w:rPr>
          <w:rStyle w:val="eop"/>
          <w:rFonts w:ascii="Calibri" w:hAnsi="Calibri" w:cs="Calibri"/>
        </w:rPr>
        <w:t xml:space="preserve"> This aligns with the Principal survey findings on increased </w:t>
      </w:r>
      <w:r w:rsidRPr="0048319B">
        <w:rPr>
          <w:rFonts w:ascii="Calibri" w:hAnsi="Calibri" w:cs="Calibri"/>
        </w:rPr>
        <w:t xml:space="preserve">threats of </w:t>
      </w:r>
      <w:r>
        <w:rPr>
          <w:rFonts w:ascii="Calibri" w:hAnsi="Calibri" w:cs="Calibri"/>
        </w:rPr>
        <w:t xml:space="preserve">verbal and physical violence, </w:t>
      </w:r>
      <w:r>
        <w:rPr>
          <w:rStyle w:val="eop"/>
          <w:rFonts w:ascii="Calibri" w:hAnsi="Calibri" w:cs="Calibri"/>
        </w:rPr>
        <w:t>from both students and parents</w:t>
      </w:r>
      <w:r>
        <w:rPr>
          <w:rFonts w:ascii="Calibri" w:hAnsi="Calibri" w:cs="Calibri"/>
        </w:rPr>
        <w:t>.</w:t>
      </w:r>
      <w:r>
        <w:rPr>
          <w:rStyle w:val="EndnoteReference"/>
          <w:rFonts w:ascii="Calibri" w:hAnsi="Calibri" w:cs="Calibri"/>
        </w:rPr>
        <w:endnoteReference w:id="429"/>
      </w:r>
      <w:r>
        <w:rPr>
          <w:rFonts w:ascii="Calibri" w:hAnsi="Calibri" w:cs="Calibri"/>
        </w:rPr>
        <w:t xml:space="preserve"> These challenges affect the health and wellbeing of principals,</w:t>
      </w:r>
      <w:r>
        <w:rPr>
          <w:rStyle w:val="EndnoteReference"/>
          <w:rFonts w:ascii="Calibri" w:hAnsi="Calibri" w:cs="Calibri"/>
        </w:rPr>
        <w:endnoteReference w:id="430"/>
      </w:r>
      <w:r>
        <w:rPr>
          <w:rFonts w:ascii="Calibri" w:hAnsi="Calibri" w:cs="Calibri"/>
        </w:rPr>
        <w:t xml:space="preserve"> and they would benefit from additional support to help them manage occupational violence safely and effectively.</w:t>
      </w:r>
    </w:p>
    <w:p w14:paraId="46893C5F" w14:textId="11E37F56" w:rsidR="00C13F18" w:rsidRDefault="00C13F18" w:rsidP="00BB708D">
      <w:r w:rsidRPr="003E0A29">
        <w:rPr>
          <w:rStyle w:val="eop"/>
          <w:rFonts w:ascii="Calibri" w:hAnsi="Calibri" w:cs="Calibri"/>
        </w:rPr>
        <w:t xml:space="preserve">The </w:t>
      </w:r>
      <w:r w:rsidRPr="00CE42D3">
        <w:rPr>
          <w:rStyle w:val="eop"/>
          <w:rFonts w:ascii="Calibri" w:hAnsi="Calibri" w:cs="Calibri"/>
        </w:rPr>
        <w:t>Australian Professional Standard for Principals</w:t>
      </w:r>
      <w:r w:rsidRPr="1D8654F9">
        <w:rPr>
          <w:rStyle w:val="eop"/>
          <w:rFonts w:ascii="Calibri" w:hAnsi="Calibri" w:cs="Calibri"/>
        </w:rPr>
        <w:t xml:space="preserve"> (Principal Standards)</w:t>
      </w:r>
      <w:r w:rsidRPr="1D8654F9" w:rsidDel="4CA351E9">
        <w:rPr>
          <w:rStyle w:val="eop"/>
          <w:rFonts w:ascii="Calibri" w:hAnsi="Calibri" w:cs="Calibri"/>
        </w:rPr>
        <w:t xml:space="preserve"> </w:t>
      </w:r>
      <w:r w:rsidRPr="00CE42D3">
        <w:rPr>
          <w:rStyle w:val="eop"/>
          <w:rFonts w:ascii="Calibri" w:hAnsi="Calibri" w:cs="Calibri"/>
        </w:rPr>
        <w:t>and the Leadership Profiles</w:t>
      </w:r>
      <w:r w:rsidRPr="003E0A29">
        <w:rPr>
          <w:rStyle w:val="eop"/>
          <w:rFonts w:ascii="Calibri" w:hAnsi="Calibri" w:cs="Calibri"/>
        </w:rPr>
        <w:t xml:space="preserve"> outline the </w:t>
      </w:r>
      <w:r w:rsidRPr="00A83DC6">
        <w:rPr>
          <w:rFonts w:ascii="Calibri" w:hAnsi="Calibri" w:cs="Calibri"/>
        </w:rPr>
        <w:t>leadership capabilities required at different career stages and across different contexts.</w:t>
      </w:r>
      <w:r>
        <w:rPr>
          <w:rFonts w:ascii="Calibri" w:hAnsi="Calibri" w:cs="Calibri"/>
        </w:rPr>
        <w:t xml:space="preserve"> </w:t>
      </w:r>
      <w:r>
        <w:t>School leaders need to continue to develop their expertise in line with the Principal Standards and equip themselves with the capabilities to build an effective learning culture in the school and adapt to the changing demands of their role. S</w:t>
      </w:r>
      <w:r>
        <w:rPr>
          <w:rStyle w:val="eop"/>
          <w:rFonts w:ascii="Calibri" w:hAnsi="Calibri" w:cs="Calibri"/>
        </w:rPr>
        <w:t xml:space="preserve">ubmissions highlighted the </w:t>
      </w:r>
      <w:r w:rsidRPr="002E6AAE">
        <w:t>need for additional professional development and learning on mental health and wellbeing</w:t>
      </w:r>
      <w:r w:rsidR="00230D93">
        <w:t>,</w:t>
      </w:r>
      <w:r w:rsidRPr="002E6AAE">
        <w:t xml:space="preserve"> and the integration of wellbeing into pedagogical practices</w:t>
      </w:r>
      <w:r>
        <w:t xml:space="preserve"> to s</w:t>
      </w:r>
      <w:r w:rsidRPr="002E6AAE">
        <w:t>upport students’ and whole schools’ wellbeing</w:t>
      </w:r>
      <w:r>
        <w:t>.</w:t>
      </w:r>
      <w:r>
        <w:rPr>
          <w:rStyle w:val="EndnoteReference"/>
          <w:rFonts w:ascii="Calibri" w:hAnsi="Calibri" w:cs="Calibri"/>
        </w:rPr>
        <w:endnoteReference w:id="431"/>
      </w:r>
    </w:p>
    <w:p w14:paraId="19DDD05F" w14:textId="604C1F99" w:rsidR="00C13F18" w:rsidRDefault="00C13F18" w:rsidP="00BB708D">
      <w:pPr>
        <w:rPr>
          <w:rStyle w:val="eop"/>
          <w:rFonts w:ascii="Calibri" w:hAnsi="Calibri" w:cs="Calibri"/>
        </w:rPr>
      </w:pPr>
      <w:r>
        <w:rPr>
          <w:rStyle w:val="eop"/>
          <w:rFonts w:ascii="Calibri" w:hAnsi="Calibri" w:cs="Calibri"/>
        </w:rPr>
        <w:t xml:space="preserve">It is worth noting that school leaders are diverse and can encompass principals of large schools, teaching principals, deputy principals, senior First Nations educators, and </w:t>
      </w:r>
      <w:r w:rsidRPr="003E0A29">
        <w:rPr>
          <w:rStyle w:val="eop"/>
          <w:rFonts w:ascii="Calibri" w:hAnsi="Calibri" w:cs="Calibri"/>
        </w:rPr>
        <w:t xml:space="preserve">a growing contingent of middle leaders. AITSL estimates suggest </w:t>
      </w:r>
      <w:r>
        <w:rPr>
          <w:rStyle w:val="eop"/>
          <w:rFonts w:ascii="Calibri" w:hAnsi="Calibri" w:cs="Calibri"/>
        </w:rPr>
        <w:t xml:space="preserve">that </w:t>
      </w:r>
      <w:r w:rsidRPr="003E0A29">
        <w:t>one</w:t>
      </w:r>
      <w:r>
        <w:t xml:space="preserve"> </w:t>
      </w:r>
      <w:r w:rsidRPr="003E0A29">
        <w:t>in</w:t>
      </w:r>
      <w:r>
        <w:t xml:space="preserve"> 10</w:t>
      </w:r>
      <w:r w:rsidRPr="003E0A29">
        <w:t xml:space="preserve"> members of Australi</w:t>
      </w:r>
      <w:r>
        <w:t>a’</w:t>
      </w:r>
      <w:r w:rsidRPr="003E0A29">
        <w:t>s teacher workforce hold leadership responsibilities that are distinct from</w:t>
      </w:r>
      <w:r>
        <w:t xml:space="preserve"> those of</w:t>
      </w:r>
      <w:r w:rsidRPr="003E0A29">
        <w:t xml:space="preserve"> main role leaders (</w:t>
      </w:r>
      <w:r>
        <w:t>p</w:t>
      </w:r>
      <w:r w:rsidRPr="003E0A29">
        <w:t xml:space="preserve">rincipal and </w:t>
      </w:r>
      <w:r>
        <w:t>d</w:t>
      </w:r>
      <w:r w:rsidRPr="003E0A29">
        <w:t xml:space="preserve">eputy </w:t>
      </w:r>
      <w:r>
        <w:t>p</w:t>
      </w:r>
      <w:r w:rsidRPr="003E0A29">
        <w:t>rincipal)</w:t>
      </w:r>
      <w:r>
        <w:t xml:space="preserve"> and that these teachers typically continue to have classroom responsibilities.</w:t>
      </w:r>
      <w:r>
        <w:rPr>
          <w:rStyle w:val="EndnoteReference"/>
          <w:rFonts w:ascii="Calibri" w:hAnsi="Calibri" w:cs="Calibri"/>
        </w:rPr>
        <w:endnoteReference w:id="432"/>
      </w:r>
      <w:r>
        <w:t xml:space="preserve"> Middle leader</w:t>
      </w:r>
      <w:r>
        <w:rPr>
          <w:rFonts w:ascii="Calibri" w:hAnsi="Calibri" w:cs="Calibri"/>
        </w:rPr>
        <w:t xml:space="preserve">s have the most interaction </w:t>
      </w:r>
      <w:r w:rsidRPr="007A30ED">
        <w:rPr>
          <w:rFonts w:ascii="Calibri" w:hAnsi="Calibri" w:cs="Calibri"/>
        </w:rPr>
        <w:t xml:space="preserve">with teaching staff </w:t>
      </w:r>
      <w:r>
        <w:rPr>
          <w:rFonts w:ascii="Calibri" w:hAnsi="Calibri" w:cs="Calibri"/>
        </w:rPr>
        <w:t>and</w:t>
      </w:r>
      <w:r w:rsidRPr="007A30ED">
        <w:rPr>
          <w:rFonts w:ascii="Calibri" w:hAnsi="Calibri" w:cs="Calibri"/>
        </w:rPr>
        <w:t xml:space="preserve"> </w:t>
      </w:r>
      <w:r>
        <w:rPr>
          <w:rFonts w:ascii="Calibri" w:hAnsi="Calibri" w:cs="Calibri"/>
        </w:rPr>
        <w:t>are</w:t>
      </w:r>
      <w:r w:rsidRPr="007A30ED">
        <w:rPr>
          <w:rFonts w:ascii="Calibri" w:hAnsi="Calibri" w:cs="Calibri"/>
        </w:rPr>
        <w:t xml:space="preserve"> therefore most likely to influence teachers’ job satisfaction and sense of belonging at school</w:t>
      </w:r>
      <w:r>
        <w:rPr>
          <w:rFonts w:ascii="Calibri" w:hAnsi="Calibri" w:cs="Calibri"/>
        </w:rPr>
        <w:t>.</w:t>
      </w:r>
      <w:r>
        <w:rPr>
          <w:rStyle w:val="EndnoteReference"/>
          <w:rFonts w:ascii="Calibri" w:hAnsi="Calibri" w:cs="Calibri"/>
        </w:rPr>
        <w:endnoteReference w:id="433"/>
      </w:r>
      <w:r>
        <w:rPr>
          <w:rFonts w:ascii="Calibri" w:hAnsi="Calibri" w:cs="Calibri"/>
        </w:rPr>
        <w:t xml:space="preserve"> There is increasing recognition of the value of providing strong middle leadership development programs to strengthen their capabilities and adequately equip them to prepare for more advanced leadership roles to build a strong leadership pipeline. </w:t>
      </w:r>
      <w:r w:rsidRPr="004642BC">
        <w:rPr>
          <w:rFonts w:ascii="Calibri" w:hAnsi="Calibri" w:cs="Calibri"/>
        </w:rPr>
        <w:t xml:space="preserve">The Queensland Government </w:t>
      </w:r>
      <w:r>
        <w:rPr>
          <w:rFonts w:ascii="Calibri" w:hAnsi="Calibri" w:cs="Calibri"/>
        </w:rPr>
        <w:t>has recognised th</w:t>
      </w:r>
      <w:r w:rsidRPr="004642BC">
        <w:rPr>
          <w:rFonts w:ascii="Calibri" w:hAnsi="Calibri" w:cs="Calibri"/>
        </w:rPr>
        <w:t>is</w:t>
      </w:r>
      <w:r>
        <w:rPr>
          <w:rFonts w:ascii="Calibri" w:hAnsi="Calibri" w:cs="Calibri"/>
        </w:rPr>
        <w:t xml:space="preserve"> and</w:t>
      </w:r>
      <w:r w:rsidRPr="004642BC">
        <w:rPr>
          <w:rFonts w:ascii="Calibri" w:hAnsi="Calibri" w:cs="Calibri"/>
        </w:rPr>
        <w:t xml:space="preserve"> partner</w:t>
      </w:r>
      <w:r>
        <w:rPr>
          <w:rFonts w:ascii="Calibri" w:hAnsi="Calibri" w:cs="Calibri"/>
        </w:rPr>
        <w:t>ed</w:t>
      </w:r>
      <w:r w:rsidRPr="004642BC">
        <w:rPr>
          <w:rFonts w:ascii="Calibri" w:hAnsi="Calibri" w:cs="Calibri"/>
        </w:rPr>
        <w:t xml:space="preserve"> with </w:t>
      </w:r>
      <w:r>
        <w:rPr>
          <w:rFonts w:ascii="Calibri" w:hAnsi="Calibri" w:cs="Calibri"/>
        </w:rPr>
        <w:t xml:space="preserve">AITSL </w:t>
      </w:r>
      <w:r w:rsidRPr="004642BC">
        <w:rPr>
          <w:rFonts w:ascii="Calibri" w:hAnsi="Calibri" w:cs="Calibri"/>
        </w:rPr>
        <w:t xml:space="preserve">to develop professional standards for </w:t>
      </w:r>
      <w:r>
        <w:rPr>
          <w:rFonts w:ascii="Calibri" w:hAnsi="Calibri" w:cs="Calibri"/>
        </w:rPr>
        <w:t>m</w:t>
      </w:r>
      <w:r w:rsidRPr="004642BC">
        <w:rPr>
          <w:rFonts w:ascii="Calibri" w:hAnsi="Calibri" w:cs="Calibri"/>
        </w:rPr>
        <w:t xml:space="preserve">iddle </w:t>
      </w:r>
      <w:r>
        <w:rPr>
          <w:rFonts w:ascii="Calibri" w:hAnsi="Calibri" w:cs="Calibri"/>
        </w:rPr>
        <w:t>l</w:t>
      </w:r>
      <w:r w:rsidRPr="004642BC">
        <w:rPr>
          <w:rFonts w:ascii="Calibri" w:hAnsi="Calibri" w:cs="Calibri"/>
        </w:rPr>
        <w:t>eaders in schools</w:t>
      </w:r>
      <w:r w:rsidRPr="1D8654F9">
        <w:rPr>
          <w:rFonts w:ascii="Calibri" w:hAnsi="Calibri" w:cs="Calibri"/>
        </w:rPr>
        <w:t>, as outlined in their submission</w:t>
      </w:r>
      <w:r w:rsidRPr="004642BC">
        <w:rPr>
          <w:rFonts w:ascii="Calibri" w:hAnsi="Calibri" w:cs="Calibri"/>
        </w:rPr>
        <w:t>.</w:t>
      </w:r>
    </w:p>
    <w:p w14:paraId="6D8F8767" w14:textId="0365A438" w:rsidR="00C13F18" w:rsidRDefault="00C13F18" w:rsidP="00BB708D">
      <w:pPr>
        <w:rPr>
          <w:rStyle w:val="eop"/>
          <w:rFonts w:ascii="Calibri" w:hAnsi="Calibri" w:cs="Calibri"/>
        </w:rPr>
      </w:pPr>
      <w:r>
        <w:rPr>
          <w:rStyle w:val="eop"/>
          <w:rFonts w:ascii="Calibri" w:hAnsi="Calibri" w:cs="Calibri"/>
        </w:rPr>
        <w:t xml:space="preserve">The Panel considers that improved </w:t>
      </w:r>
      <w:r w:rsidRPr="00E30C33">
        <w:rPr>
          <w:rStyle w:val="eop"/>
          <w:rFonts w:ascii="Calibri" w:hAnsi="Calibri" w:cs="Calibri"/>
        </w:rPr>
        <w:t>access to mentoring</w:t>
      </w:r>
      <w:r>
        <w:rPr>
          <w:rStyle w:val="eop"/>
          <w:rFonts w:ascii="Calibri" w:hAnsi="Calibri" w:cs="Calibri"/>
        </w:rPr>
        <w:t xml:space="preserve">, provided by retired leaders or experienced peers, </w:t>
      </w:r>
      <w:r w:rsidRPr="00E30C33">
        <w:rPr>
          <w:rStyle w:val="eop"/>
          <w:rFonts w:ascii="Calibri" w:hAnsi="Calibri" w:cs="Calibri"/>
        </w:rPr>
        <w:t xml:space="preserve">could support </w:t>
      </w:r>
      <w:r>
        <w:rPr>
          <w:rStyle w:val="eop"/>
          <w:rFonts w:ascii="Calibri" w:hAnsi="Calibri" w:cs="Calibri"/>
        </w:rPr>
        <w:t>school leaders in</w:t>
      </w:r>
      <w:r w:rsidRPr="00E11054">
        <w:rPr>
          <w:rFonts w:ascii="Calibri" w:hAnsi="Calibri" w:cs="Calibri"/>
        </w:rPr>
        <w:t xml:space="preserve"> different and challenging requirements of education leadership</w:t>
      </w:r>
      <w:r w:rsidR="0052456A">
        <w:rPr>
          <w:rFonts w:ascii="Calibri" w:hAnsi="Calibri" w:cs="Calibri"/>
        </w:rPr>
        <w:t>.</w:t>
      </w:r>
      <w:r w:rsidRPr="00E11054">
        <w:rPr>
          <w:rFonts w:ascii="Calibri" w:hAnsi="Calibri" w:cs="Calibri"/>
        </w:rPr>
        <w:t xml:space="preserve"> </w:t>
      </w:r>
      <w:r>
        <w:rPr>
          <w:rStyle w:val="eop"/>
          <w:rFonts w:ascii="Calibri" w:hAnsi="Calibri" w:cs="Calibri"/>
        </w:rPr>
        <w:t>It would be important to ensure that school leaders are supported with adequate time to participate in mentoring programs so that this does not add to their existing workloads.</w:t>
      </w:r>
    </w:p>
    <w:p w14:paraId="364A71C8" w14:textId="77777777" w:rsidR="00C13F18" w:rsidRDefault="00C13F18" w:rsidP="00BB708D">
      <w:r>
        <w:rPr>
          <w:rStyle w:val="eop"/>
          <w:rFonts w:ascii="Calibri" w:hAnsi="Calibri" w:cs="Calibri"/>
        </w:rPr>
        <w:t xml:space="preserve">The Panel recognises the need for school leader professional development to be quality assured. Accordingly, professional development for school leaders should be included in the framework for professional development accreditation outlined in </w:t>
      </w:r>
      <w:r w:rsidRPr="00EA37BA">
        <w:rPr>
          <w:rStyle w:val="eop"/>
          <w:rFonts w:ascii="Calibri" w:hAnsi="Calibri" w:cs="Calibri"/>
        </w:rPr>
        <w:t>Chapter 1</w:t>
      </w:r>
      <w:r>
        <w:rPr>
          <w:rStyle w:val="eop"/>
          <w:rFonts w:ascii="Calibri" w:hAnsi="Calibri" w:cs="Calibri"/>
        </w:rPr>
        <w:t>.</w:t>
      </w:r>
    </w:p>
    <w:tbl>
      <w:tblPr>
        <w:tblStyle w:val="GridTable4-Accent3"/>
        <w:tblW w:w="9026" w:type="dxa"/>
        <w:tblLook w:val="0400" w:firstRow="0" w:lastRow="0" w:firstColumn="0" w:lastColumn="0" w:noHBand="0" w:noVBand="1"/>
      </w:tblPr>
      <w:tblGrid>
        <w:gridCol w:w="9026"/>
      </w:tblGrid>
      <w:tr w:rsidR="00C13F18" w:rsidRPr="008C245E" w14:paraId="03944AAD"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60FBC6C4" w14:textId="77777777" w:rsidR="00C13F18" w:rsidRPr="00C1526C" w:rsidRDefault="00C13F18">
            <w:pPr>
              <w:keepNext/>
              <w:spacing w:after="160"/>
              <w:jc w:val="center"/>
              <w:rPr>
                <w:b/>
                <w:color w:val="000000" w:themeColor="text1"/>
                <w:u w:val="single"/>
              </w:rPr>
            </w:pPr>
            <w:r w:rsidRPr="00C1526C">
              <w:rPr>
                <w:b/>
                <w:color w:val="000000" w:themeColor="text1"/>
                <w:u w:val="single"/>
              </w:rPr>
              <w:lastRenderedPageBreak/>
              <w:t>FINDING 16</w:t>
            </w:r>
          </w:p>
          <w:p w14:paraId="3605477D" w14:textId="6D599E1B" w:rsidR="00C13F18" w:rsidRPr="008C245E" w:rsidRDefault="00C13F18">
            <w:pPr>
              <w:rPr>
                <w:b/>
                <w:color w:val="000000" w:themeColor="text1"/>
              </w:rPr>
            </w:pPr>
            <w:r w:rsidRPr="009571B5">
              <w:rPr>
                <w:color w:val="000000"/>
              </w:rPr>
              <w:t xml:space="preserve">Schools with a low Index of Community Socio-Educational Advantage (ICSEA) face significant complexities and the leadership of the school is critical to meeting the needs of the students. It is key that leaders have the time, mentoring and support to lead these schools effectively. For example, principals in small, low-ICSEA schools should be enabled </w:t>
            </w:r>
            <w:r w:rsidR="00B65268">
              <w:rPr>
                <w:color w:val="000000"/>
              </w:rPr>
              <w:t xml:space="preserve">to </w:t>
            </w:r>
            <w:r w:rsidRPr="009571B5">
              <w:rPr>
                <w:color w:val="000000"/>
              </w:rPr>
              <w:t>not have a teaching load</w:t>
            </w:r>
            <w:r>
              <w:rPr>
                <w:color w:val="000000"/>
              </w:rPr>
              <w:t>, noting that the size of the student population at some schools may not make this feasible</w:t>
            </w:r>
            <w:r w:rsidRPr="009571B5">
              <w:rPr>
                <w:color w:val="000000"/>
              </w:rPr>
              <w:t>.</w:t>
            </w:r>
            <w:r>
              <w:rPr>
                <w:color w:val="000000"/>
              </w:rPr>
              <w:t xml:space="preserve"> </w:t>
            </w:r>
          </w:p>
        </w:tc>
      </w:tr>
    </w:tbl>
    <w:p w14:paraId="6B016E2A" w14:textId="77777777" w:rsidR="00C13F18" w:rsidRPr="002C6BB8" w:rsidRDefault="00C13F18" w:rsidP="00BB708D">
      <w:pPr>
        <w:pStyle w:val="NoSpacing"/>
      </w:pPr>
    </w:p>
    <w:tbl>
      <w:tblPr>
        <w:tblStyle w:val="GridTable4-Accent3"/>
        <w:tblW w:w="9026" w:type="dxa"/>
        <w:tblLook w:val="0400" w:firstRow="0" w:lastRow="0" w:firstColumn="0" w:lastColumn="0" w:noHBand="0" w:noVBand="1"/>
      </w:tblPr>
      <w:tblGrid>
        <w:gridCol w:w="9026"/>
      </w:tblGrid>
      <w:tr w:rsidR="00C13F18" w:rsidRPr="00C74689" w14:paraId="7241388C"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30EC3E9D" w14:textId="77777777" w:rsidR="00C13F18" w:rsidRPr="00C1526C" w:rsidRDefault="00C13F18">
            <w:pPr>
              <w:jc w:val="center"/>
              <w:rPr>
                <w:b/>
                <w:color w:val="000000" w:themeColor="text1"/>
                <w:u w:val="single"/>
              </w:rPr>
            </w:pPr>
            <w:r w:rsidRPr="00C1526C">
              <w:rPr>
                <w:b/>
                <w:color w:val="000000" w:themeColor="text1"/>
                <w:u w:val="single"/>
              </w:rPr>
              <w:t>FINDING 17</w:t>
            </w:r>
          </w:p>
          <w:p w14:paraId="722AE287" w14:textId="77777777" w:rsidR="00C13F18" w:rsidRPr="00C74689" w:rsidRDefault="00C13F18">
            <w:pPr>
              <w:rPr>
                <w:b/>
              </w:rPr>
            </w:pPr>
            <w:r w:rsidRPr="00C74689">
              <w:rPr>
                <w:color w:val="000000" w:themeColor="text1"/>
              </w:rPr>
              <w:t>Collaboration is important for improving professional practice, and systems, where possible, should support time for school leaders and teachers to collaborate both within schools and between schools as appropriate. ​</w:t>
            </w:r>
          </w:p>
        </w:tc>
      </w:tr>
    </w:tbl>
    <w:p w14:paraId="4B233517" w14:textId="77777777" w:rsidR="00C13F18" w:rsidRDefault="00C13F18" w:rsidP="00BB708D">
      <w:pPr>
        <w:pStyle w:val="NoSpacing"/>
      </w:pPr>
    </w:p>
    <w:p w14:paraId="20B8924B" w14:textId="0B17C422" w:rsidR="00C13F18" w:rsidRDefault="00C13F18" w:rsidP="00BB708D">
      <w:pPr>
        <w:pStyle w:val="Heading4"/>
        <w:spacing w:before="120"/>
      </w:pPr>
      <w:bookmarkStart w:id="135" w:name="_Toc147493093"/>
      <w:bookmarkStart w:id="136" w:name="_Toc147499698"/>
      <w:bookmarkStart w:id="137" w:name="_Toc152855345"/>
      <w:r>
        <w:t xml:space="preserve">4.2.2 </w:t>
      </w:r>
      <w:r w:rsidRPr="00431F1C">
        <w:t>Schools need more support to manage complex behaviour</w:t>
      </w:r>
      <w:r w:rsidR="00E522D0">
        <w:t xml:space="preserve"> and boost </w:t>
      </w:r>
      <w:r w:rsidR="0056390D">
        <w:t xml:space="preserve">the impact of </w:t>
      </w:r>
      <w:r w:rsidR="00E522D0">
        <w:t>teach</w:t>
      </w:r>
      <w:r w:rsidR="00810817">
        <w:t>ing</w:t>
      </w:r>
      <w:bookmarkEnd w:id="135"/>
      <w:bookmarkEnd w:id="136"/>
      <w:bookmarkEnd w:id="137"/>
    </w:p>
    <w:p w14:paraId="63D1000A" w14:textId="325CA6E2" w:rsidR="00C13F18" w:rsidRDefault="00C13F18" w:rsidP="00BB708D">
      <w:pPr>
        <w:rPr>
          <w:rStyle w:val="normaltextrun"/>
          <w:rFonts w:ascii="Calibri" w:hAnsi="Calibri" w:cs="Calibri"/>
          <w:color w:val="000000"/>
          <w:shd w:val="clear" w:color="auto" w:fill="FFFFFF"/>
        </w:rPr>
      </w:pPr>
      <w:r w:rsidRPr="00A30845">
        <w:rPr>
          <w:rStyle w:val="normaltextrun"/>
          <w:rFonts w:ascii="Calibri" w:hAnsi="Calibri" w:cs="Calibri"/>
          <w:color w:val="000000"/>
        </w:rPr>
        <w:t>As noted in previous chapters, there is increasing complexity in the student cohort due to a range of factors. This includes complex student behaviours that are challenging for educators,</w:t>
      </w:r>
      <w:r w:rsidRPr="00A30845">
        <w:rPr>
          <w:rStyle w:val="EndnoteReference"/>
          <w:rFonts w:ascii="Calibri" w:hAnsi="Calibri" w:cs="Calibri"/>
          <w:color w:val="000000"/>
        </w:rPr>
        <w:endnoteReference w:id="434"/>
      </w:r>
      <w:r w:rsidRPr="00A30845">
        <w:rPr>
          <w:rStyle w:val="normaltextrun"/>
          <w:rFonts w:ascii="Calibri" w:hAnsi="Calibri" w:cs="Calibri"/>
          <w:color w:val="000000"/>
        </w:rPr>
        <w:t xml:space="preserve"> trauma as a contributor to complex behaviour in classrooms,</w:t>
      </w:r>
      <w:r w:rsidRPr="00A30845">
        <w:rPr>
          <w:rStyle w:val="EndnoteReference"/>
          <w:rFonts w:ascii="Calibri" w:hAnsi="Calibri" w:cs="Calibri"/>
          <w:color w:val="000000"/>
        </w:rPr>
        <w:endnoteReference w:id="435"/>
      </w:r>
      <w:r w:rsidRPr="00A30845">
        <w:rPr>
          <w:rStyle w:val="normaltextrun"/>
          <w:rFonts w:ascii="Calibri" w:hAnsi="Calibri" w:cs="Calibri"/>
          <w:color w:val="000000"/>
        </w:rPr>
        <w:t xml:space="preserve"> and increasing disruption in Australian school classrooms</w:t>
      </w:r>
      <w:r w:rsidRPr="00A30845">
        <w:rPr>
          <w:rStyle w:val="normaltextrun"/>
          <w:rFonts w:ascii="Calibri" w:hAnsi="Calibri" w:cs="Calibri"/>
          <w:color w:val="000000" w:themeColor="text1"/>
        </w:rPr>
        <w:t>.</w:t>
      </w:r>
      <w:r w:rsidRPr="00CA428F">
        <w:rPr>
          <w:rStyle w:val="EndnoteReference"/>
          <w:rFonts w:ascii="Calibri" w:hAnsi="Calibri" w:cs="Calibri"/>
          <w:color w:val="000000"/>
        </w:rPr>
        <w:endnoteReference w:id="436"/>
      </w:r>
      <w:r w:rsidRPr="00CA428F">
        <w:rPr>
          <w:rStyle w:val="normaltextrun"/>
          <w:rFonts w:ascii="Calibri" w:hAnsi="Calibri" w:cs="Calibri"/>
          <w:color w:val="000000"/>
        </w:rPr>
        <w:t xml:space="preserve"> </w:t>
      </w:r>
      <w:r w:rsidRPr="4BC836B9">
        <w:rPr>
          <w:rStyle w:val="normaltextrun"/>
          <w:rFonts w:ascii="Calibri" w:hAnsi="Calibri" w:cs="Calibri"/>
          <w:color w:val="000000" w:themeColor="text1"/>
        </w:rPr>
        <w:t>In the Review’s survey, 38.2 per cent of educators selected ‘addressing classroom disruption’ as an effective investment that governments could make to support and retain teachers (</w:t>
      </w:r>
      <w:r w:rsidRPr="00CE42D3">
        <w:rPr>
          <w:rStyle w:val="normaltextrun"/>
          <w:rFonts w:ascii="Calibri" w:hAnsi="Calibri" w:cs="Calibri"/>
          <w:color w:val="000000" w:themeColor="text1"/>
        </w:rPr>
        <w:t>making it the second most effective investment identified by educators</w:t>
      </w:r>
      <w:r w:rsidRPr="4BC836B9">
        <w:rPr>
          <w:rStyle w:val="normaltextrun"/>
          <w:rFonts w:ascii="Calibri" w:hAnsi="Calibri" w:cs="Calibri"/>
          <w:color w:val="000000" w:themeColor="text1"/>
        </w:rPr>
        <w:t>).</w:t>
      </w:r>
      <w:r w:rsidRPr="1D8654F9">
        <w:rPr>
          <w:rStyle w:val="EndnoteReference"/>
          <w:rFonts w:eastAsiaTheme="minorEastAsia"/>
        </w:rPr>
        <w:endnoteReference w:id="437"/>
      </w:r>
      <w:r w:rsidRPr="4BC836B9">
        <w:rPr>
          <w:rStyle w:val="normaltextrun"/>
          <w:rFonts w:ascii="Calibri" w:hAnsi="Calibri" w:cs="Calibri"/>
          <w:color w:val="000000" w:themeColor="text1"/>
        </w:rPr>
        <w:t xml:space="preserve"> </w:t>
      </w:r>
      <w:r w:rsidRPr="007B4D3A">
        <w:rPr>
          <w:rStyle w:val="normaltextrun"/>
          <w:rFonts w:ascii="Calibri" w:hAnsi="Calibri" w:cs="Calibri"/>
          <w:color w:val="000000"/>
          <w:bdr w:val="none" w:sz="0" w:space="0" w:color="auto" w:frame="1"/>
        </w:rPr>
        <w:t>Chapter 3</w:t>
      </w:r>
      <w:r w:rsidRPr="00EE0DAE">
        <w:rPr>
          <w:rStyle w:val="normaltextrun"/>
          <w:rFonts w:ascii="Calibri" w:hAnsi="Calibri" w:cs="Calibri"/>
          <w:color w:val="000000"/>
          <w:bdr w:val="none" w:sz="0" w:space="0" w:color="auto" w:frame="1"/>
        </w:rPr>
        <w:t xml:space="preserve"> also highlights that classroom disruption should be included as one of the domains that would be assessed as part of a national wellbeing measure.</w:t>
      </w:r>
      <w:r>
        <w:rPr>
          <w:rStyle w:val="normaltextrun"/>
          <w:rFonts w:ascii="Calibri" w:hAnsi="Calibri" w:cs="Calibri"/>
          <w:color w:val="000000"/>
          <w:bdr w:val="none" w:sz="0" w:space="0" w:color="auto" w:frame="1"/>
        </w:rPr>
        <w:t xml:space="preserve"> </w:t>
      </w:r>
      <w:r w:rsidRPr="00CA428F">
        <w:rPr>
          <w:rStyle w:val="normaltextrun"/>
          <w:rFonts w:ascii="Calibri" w:hAnsi="Calibri" w:cs="Calibri"/>
          <w:color w:val="000000"/>
        </w:rPr>
        <w:t xml:space="preserve">As well as requiring additional support and resources to </w:t>
      </w:r>
      <w:r w:rsidR="00C25974">
        <w:rPr>
          <w:rStyle w:val="normaltextrun"/>
          <w:rFonts w:ascii="Calibri" w:hAnsi="Calibri" w:cs="Calibri"/>
          <w:color w:val="000000"/>
        </w:rPr>
        <w:t>ensure teachers</w:t>
      </w:r>
      <w:r w:rsidRPr="00CA428F">
        <w:rPr>
          <w:rStyle w:val="normaltextrun"/>
          <w:rFonts w:ascii="Calibri" w:hAnsi="Calibri" w:cs="Calibri"/>
          <w:color w:val="000000"/>
        </w:rPr>
        <w:t xml:space="preserve"> have the capability to respond to this complexity (see </w:t>
      </w:r>
      <w:r w:rsidRPr="00CE42D3">
        <w:rPr>
          <w:rStyle w:val="normaltextrun"/>
          <w:rFonts w:ascii="Calibri" w:hAnsi="Calibri" w:cs="Calibri"/>
          <w:color w:val="000000"/>
        </w:rPr>
        <w:t>Chapter</w:t>
      </w:r>
      <w:r>
        <w:rPr>
          <w:rStyle w:val="normaltextrun"/>
          <w:rFonts w:ascii="Calibri" w:hAnsi="Calibri" w:cs="Calibri"/>
          <w:color w:val="000000"/>
        </w:rPr>
        <w:t>s</w:t>
      </w:r>
      <w:r w:rsidRPr="00CE42D3">
        <w:rPr>
          <w:rStyle w:val="normaltextrun"/>
          <w:rFonts w:ascii="Calibri" w:hAnsi="Calibri" w:cs="Calibri"/>
          <w:color w:val="000000"/>
        </w:rPr>
        <w:t xml:space="preserve"> 1 and 2</w:t>
      </w:r>
      <w:r w:rsidRPr="00CA428F">
        <w:rPr>
          <w:rStyle w:val="normaltextrun"/>
          <w:rFonts w:ascii="Calibri" w:hAnsi="Calibri" w:cs="Calibri"/>
          <w:color w:val="000000"/>
        </w:rPr>
        <w:t xml:space="preserve">), this complexity also creates additional workload pressures, beyond those outlined in the previous sections. Some schools have more complexity than others, meaning this increased workload </w:t>
      </w:r>
      <w:r w:rsidRPr="00CE42D3">
        <w:rPr>
          <w:rStyle w:val="normaltextrun"/>
          <w:rFonts w:ascii="Calibri" w:hAnsi="Calibri" w:cs="Calibri"/>
          <w:color w:val="000000"/>
        </w:rPr>
        <w:t>disproportiona</w:t>
      </w:r>
      <w:r>
        <w:rPr>
          <w:rStyle w:val="normaltextrun"/>
          <w:rFonts w:ascii="Calibri" w:hAnsi="Calibri" w:cs="Calibri"/>
          <w:color w:val="000000"/>
        </w:rPr>
        <w:t>tely</w:t>
      </w:r>
      <w:r w:rsidRPr="00CA428F">
        <w:rPr>
          <w:rStyle w:val="normaltextrun"/>
          <w:rFonts w:ascii="Calibri" w:hAnsi="Calibri" w:cs="Calibri"/>
          <w:color w:val="000000"/>
        </w:rPr>
        <w:t xml:space="preserve"> impacts teachers in schools with high concentrations of students experiencing disadvantage and complex and diverse needs. This in effect creates additional workload for staff working in these schools, which must be addressed as a matter of urgency to </w:t>
      </w:r>
      <w:r>
        <w:rPr>
          <w:rStyle w:val="normaltextrun"/>
          <w:rFonts w:ascii="Calibri" w:hAnsi="Calibri" w:cs="Calibri"/>
          <w:color w:val="000000"/>
        </w:rPr>
        <w:t>resolve</w:t>
      </w:r>
      <w:r w:rsidRPr="00CA428F">
        <w:rPr>
          <w:rStyle w:val="normaltextrun"/>
          <w:rFonts w:ascii="Calibri" w:hAnsi="Calibri" w:cs="Calibri"/>
          <w:color w:val="000000"/>
        </w:rPr>
        <w:t xml:space="preserve"> the more acute attraction and retention</w:t>
      </w:r>
      <w:r>
        <w:rPr>
          <w:rStyle w:val="normaltextrun"/>
          <w:rFonts w:ascii="Calibri" w:hAnsi="Calibri" w:cs="Calibri"/>
          <w:color w:val="000000"/>
        </w:rPr>
        <w:t xml:space="preserve"> issues</w:t>
      </w:r>
      <w:r w:rsidRPr="00CA428F">
        <w:rPr>
          <w:rStyle w:val="normaltextrun"/>
          <w:rFonts w:ascii="Calibri" w:hAnsi="Calibri" w:cs="Calibri"/>
          <w:color w:val="000000"/>
        </w:rPr>
        <w:t xml:space="preserve"> faced by these schools.</w:t>
      </w:r>
    </w:p>
    <w:p w14:paraId="63FB73B2" w14:textId="50D0F75F" w:rsidR="00C13F18" w:rsidRDefault="00C13F18" w:rsidP="00BB708D">
      <w:pPr>
        <w:rPr>
          <w:rStyle w:val="eop"/>
          <w:rFonts w:ascii="Calibri" w:hAnsi="Calibri" w:cs="Calibri"/>
          <w:color w:val="000000"/>
          <w:shd w:val="clear" w:color="auto" w:fill="FFFFFF"/>
        </w:rPr>
      </w:pPr>
      <w:r w:rsidRPr="00EE0DAE">
        <w:rPr>
          <w:lang w:val="en-US"/>
        </w:rPr>
        <w:t xml:space="preserve">Evidence shows that beyond providing practical support to teachers to assist them in creating engaging classrooms, school leaders can support teachers through implementing an evidence-based, whole-school approach </w:t>
      </w:r>
      <w:r w:rsidR="002E58AB" w:rsidRPr="00CA428F">
        <w:rPr>
          <w:rStyle w:val="normaltextrun"/>
          <w:rFonts w:ascii="Calibri" w:hAnsi="Calibri" w:cs="Calibri"/>
          <w:color w:val="000000"/>
          <w:lang w:val="en-US"/>
        </w:rPr>
        <w:t xml:space="preserve">to </w:t>
      </w:r>
      <w:r w:rsidR="00A03584">
        <w:rPr>
          <w:rStyle w:val="normaltextrun"/>
          <w:rFonts w:ascii="Calibri" w:hAnsi="Calibri" w:cs="Calibri"/>
          <w:color w:val="000000"/>
          <w:lang w:val="en-US"/>
        </w:rPr>
        <w:t>making</w:t>
      </w:r>
      <w:r w:rsidR="00A03584" w:rsidRPr="00CA428F">
        <w:rPr>
          <w:rStyle w:val="normaltextrun"/>
          <w:rFonts w:ascii="Calibri" w:hAnsi="Calibri" w:cs="Calibri"/>
          <w:color w:val="000000"/>
          <w:lang w:val="en-US"/>
        </w:rPr>
        <w:t xml:space="preserve"> </w:t>
      </w:r>
      <w:r w:rsidR="002E58AB" w:rsidRPr="00CA428F">
        <w:rPr>
          <w:rStyle w:val="normaltextrun"/>
          <w:rFonts w:ascii="Calibri" w:hAnsi="Calibri" w:cs="Calibri"/>
          <w:color w:val="000000"/>
          <w:lang w:val="en-US"/>
        </w:rPr>
        <w:t>decisions about interventions</w:t>
      </w:r>
      <w:r w:rsidR="002E58AB" w:rsidRPr="00EE0DAE">
        <w:rPr>
          <w:lang w:val="en-US"/>
        </w:rPr>
        <w:t xml:space="preserve"> </w:t>
      </w:r>
      <w:r w:rsidR="00FD1F6C">
        <w:rPr>
          <w:lang w:val="en-US"/>
        </w:rPr>
        <w:t xml:space="preserve">through </w:t>
      </w:r>
      <w:r w:rsidRPr="00CA428F">
        <w:rPr>
          <w:rStyle w:val="normaltextrun"/>
          <w:rFonts w:ascii="Calibri" w:hAnsi="Calibri" w:cs="Calibri"/>
          <w:color w:val="000000"/>
          <w:lang w:val="en-US"/>
        </w:rPr>
        <w:t>a consistent set of values and guidelines.</w:t>
      </w:r>
      <w:r w:rsidRPr="00EE0DAE">
        <w:rPr>
          <w:rStyle w:val="EndnoteReference"/>
          <w:lang w:val="en-US"/>
        </w:rPr>
        <w:t xml:space="preserve"> </w:t>
      </w:r>
      <w:r w:rsidRPr="00CA428F">
        <w:rPr>
          <w:rStyle w:val="normaltextrun"/>
          <w:rFonts w:ascii="Calibri" w:hAnsi="Calibri" w:cs="Calibri"/>
          <w:color w:val="000000"/>
          <w:lang w:val="en-US"/>
        </w:rPr>
        <w:t>A whole</w:t>
      </w:r>
      <w:r>
        <w:rPr>
          <w:rStyle w:val="normaltextrun"/>
          <w:rFonts w:ascii="Calibri" w:hAnsi="Calibri" w:cs="Calibri"/>
          <w:color w:val="000000"/>
          <w:lang w:val="en-US"/>
        </w:rPr>
        <w:t>-</w:t>
      </w:r>
      <w:r w:rsidRPr="00CA428F">
        <w:rPr>
          <w:rStyle w:val="normaltextrun"/>
          <w:rFonts w:ascii="Calibri" w:hAnsi="Calibri" w:cs="Calibri"/>
          <w:color w:val="000000"/>
          <w:lang w:val="en-US"/>
        </w:rPr>
        <w:t>school approach may include emphasis</w:t>
      </w:r>
      <w:r w:rsidRPr="00EE0DAE">
        <w:rPr>
          <w:rStyle w:val="normaltextrun"/>
          <w:rFonts w:ascii="Calibri" w:hAnsi="Calibri" w:cs="Calibri"/>
          <w:color w:val="000000"/>
          <w:shd w:val="clear" w:color="auto" w:fill="FFFFFF"/>
          <w:lang w:val="en-US"/>
        </w:rPr>
        <w:t xml:space="preserve"> on a positive school culture or giving consistent acknowledgement and rewards for good behaviour.</w:t>
      </w:r>
      <w:r w:rsidRPr="00EE0DAE">
        <w:rPr>
          <w:rStyle w:val="EndnoteReference"/>
          <w:rFonts w:ascii="Calibri" w:hAnsi="Calibri" w:cs="Calibri"/>
          <w:color w:val="000000"/>
          <w:shd w:val="clear" w:color="auto" w:fill="FFFFFF"/>
        </w:rPr>
        <w:endnoteReference w:id="438"/>
      </w:r>
      <w:r w:rsidRPr="00EE0DAE">
        <w:rPr>
          <w:rStyle w:val="eop"/>
          <w:rFonts w:ascii="Calibri" w:hAnsi="Calibri" w:cs="Calibri"/>
          <w:color w:val="000000"/>
          <w:shd w:val="clear" w:color="auto" w:fill="FFFFFF"/>
        </w:rPr>
        <w:t xml:space="preserve"> It is important that these solutions are developed in collaboration with students, to ensure they have a voice.</w:t>
      </w:r>
    </w:p>
    <w:p w14:paraId="40925B5D" w14:textId="3805BB20" w:rsidR="00C13F18" w:rsidRDefault="00C13F18" w:rsidP="00BB708D">
      <w:r w:rsidRPr="00EE0DAE">
        <w:rPr>
          <w:rStyle w:val="normaltextrun"/>
          <w:rFonts w:ascii="Calibri" w:hAnsi="Calibri" w:cs="Calibri"/>
          <w:color w:val="000000"/>
          <w:shd w:val="clear" w:color="auto" w:fill="FFFFFF"/>
          <w:lang w:val="en-US"/>
        </w:rPr>
        <w:t xml:space="preserve">Research has consistently found that proactive evidence-based approaches, focusing on teaching and reinforcing expected </w:t>
      </w:r>
      <w:r w:rsidRPr="00EE0DAE">
        <w:rPr>
          <w:rStyle w:val="normaltextrun"/>
          <w:rFonts w:ascii="Calibri" w:hAnsi="Calibri" w:cs="Calibri"/>
          <w:color w:val="000000"/>
          <w:shd w:val="clear" w:color="auto" w:fill="FFFFFF"/>
        </w:rPr>
        <w:t>behaviours</w:t>
      </w:r>
      <w:r w:rsidRPr="00EE0DAE">
        <w:rPr>
          <w:rStyle w:val="normaltextrun"/>
          <w:rFonts w:ascii="Calibri" w:hAnsi="Calibri" w:cs="Calibri"/>
          <w:color w:val="000000"/>
          <w:shd w:val="clear" w:color="auto" w:fill="FFFFFF"/>
          <w:lang w:val="en-US"/>
        </w:rPr>
        <w:t xml:space="preserve">, are more effective than reactive approaches (which focus on dealing with </w:t>
      </w:r>
      <w:r w:rsidRPr="00EE0DAE">
        <w:rPr>
          <w:rStyle w:val="normaltextrun"/>
          <w:rFonts w:ascii="Calibri" w:hAnsi="Calibri" w:cs="Calibri"/>
          <w:color w:val="000000" w:themeColor="text1"/>
          <w:lang w:val="en-US"/>
        </w:rPr>
        <w:t>behavioral</w:t>
      </w:r>
      <w:r w:rsidRPr="00EE0DAE">
        <w:rPr>
          <w:rStyle w:val="normaltextrun"/>
          <w:rFonts w:ascii="Calibri" w:hAnsi="Calibri" w:cs="Calibri"/>
          <w:color w:val="000000"/>
          <w:shd w:val="clear" w:color="auto" w:fill="FFFFFF"/>
          <w:lang w:val="en-US"/>
        </w:rPr>
        <w:t xml:space="preserve"> issues after they happen).</w:t>
      </w:r>
      <w:r w:rsidRPr="00EE0DAE">
        <w:rPr>
          <w:rStyle w:val="EndnoteReference"/>
          <w:rFonts w:ascii="Calibri" w:hAnsi="Calibri" w:cs="Calibri"/>
          <w:color w:val="000000"/>
          <w:shd w:val="clear" w:color="auto" w:fill="FFFFFF"/>
          <w:lang w:val="en-US"/>
        </w:rPr>
        <w:endnoteReference w:id="439"/>
      </w:r>
      <w:r>
        <w:rPr>
          <w:rStyle w:val="eop"/>
          <w:rFonts w:ascii="Calibri" w:hAnsi="Calibri" w:cs="Calibri"/>
          <w:color w:val="000000"/>
          <w:shd w:val="clear" w:color="auto" w:fill="FFFFFF"/>
        </w:rPr>
        <w:t xml:space="preserve"> </w:t>
      </w:r>
      <w:r w:rsidRPr="00EE0DAE">
        <w:t xml:space="preserve">Focused classrooms in which teachers have </w:t>
      </w:r>
      <w:r w:rsidRPr="00EE0DAE">
        <w:rPr>
          <w:lang w:val="en-US"/>
        </w:rPr>
        <w:t>an established system of rules and routines, use explicit teaching, model appropriate behaviour, hold students to high standards</w:t>
      </w:r>
      <w:r w:rsidR="00FD1F6C">
        <w:rPr>
          <w:lang w:val="en-US"/>
        </w:rPr>
        <w:t>,</w:t>
      </w:r>
      <w:r w:rsidRPr="00EE0DAE">
        <w:rPr>
          <w:lang w:val="en-US"/>
        </w:rPr>
        <w:t xml:space="preserve"> and actively engage students in their learning </w:t>
      </w:r>
      <w:r w:rsidRPr="00EE0DAE">
        <w:t>maximise students’ on-</w:t>
      </w:r>
      <w:r>
        <w:t>task learning time by minimising disruptive behaviour and disengagement.</w:t>
      </w:r>
      <w:r>
        <w:rPr>
          <w:rStyle w:val="EndnoteReference"/>
        </w:rPr>
        <w:endnoteReference w:id="440"/>
      </w:r>
      <w:r>
        <w:t xml:space="preserve"> This yields dividends in reducing teacher workload and stress.</w:t>
      </w:r>
    </w:p>
    <w:p w14:paraId="49C7E79C" w14:textId="7BAEDE4F" w:rsidR="00C13F18" w:rsidRDefault="00C13F18" w:rsidP="00BB708D">
      <w:p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lang w:val="en-US"/>
        </w:rPr>
        <w:lastRenderedPageBreak/>
        <w:t xml:space="preserve">Systems can support schools to implement </w:t>
      </w:r>
      <w:r w:rsidRPr="00CA428F">
        <w:rPr>
          <w:rStyle w:val="normaltextrun"/>
          <w:rFonts w:ascii="Calibri" w:hAnsi="Calibri" w:cs="Calibri"/>
          <w:color w:val="000000"/>
          <w:lang w:val="en-US"/>
        </w:rPr>
        <w:t>evidence-based classroom management</w:t>
      </w:r>
      <w:r>
        <w:rPr>
          <w:rStyle w:val="normaltextrun"/>
          <w:rFonts w:ascii="Calibri" w:hAnsi="Calibri" w:cs="Calibri"/>
          <w:color w:val="000000"/>
          <w:shd w:val="clear" w:color="auto" w:fill="FFFFFF"/>
          <w:lang w:val="en-US"/>
        </w:rPr>
        <w:t xml:space="preserve"> practice by delivering professional </w:t>
      </w:r>
      <w:r w:rsidRPr="00CA428F">
        <w:rPr>
          <w:rStyle w:val="normaltextrun"/>
          <w:rFonts w:ascii="Calibri" w:hAnsi="Calibri" w:cs="Calibri"/>
          <w:color w:val="000000"/>
          <w:lang w:val="en-US"/>
        </w:rPr>
        <w:t xml:space="preserve">learning programs and providing additional guidance through school improvement frameworks, policies and processes. For example, </w:t>
      </w:r>
      <w:r w:rsidRPr="00CA428F">
        <w:rPr>
          <w:rStyle w:val="eop"/>
          <w:rFonts w:ascii="Calibri" w:hAnsi="Calibri" w:cs="Calibri"/>
          <w:color w:val="000000"/>
        </w:rPr>
        <w:t>t</w:t>
      </w:r>
      <w:r w:rsidRPr="00CA428F">
        <w:rPr>
          <w:rStyle w:val="normaltextrun"/>
          <w:rFonts w:ascii="Calibri" w:hAnsi="Calibri" w:cs="Calibri"/>
          <w:color w:val="000000"/>
        </w:rPr>
        <w:t>he Australian Education Research Organisation (AERO) is working with teachers to design a suite of resources to support classroom engagement and professional learning for teachers and school leaders. Specialised resources will also be developed for supporting certain groups of students</w:t>
      </w:r>
      <w:r>
        <w:rPr>
          <w:rStyle w:val="normaltextrun"/>
          <w:rFonts w:ascii="Calibri" w:hAnsi="Calibri" w:cs="Calibri"/>
          <w:color w:val="000000"/>
        </w:rPr>
        <w:t>,</w:t>
      </w:r>
      <w:r w:rsidRPr="00CA428F">
        <w:rPr>
          <w:rStyle w:val="normaltextrun"/>
          <w:rFonts w:ascii="Calibri" w:hAnsi="Calibri" w:cs="Calibri"/>
          <w:color w:val="000000"/>
        </w:rPr>
        <w:t xml:space="preserve"> including</w:t>
      </w:r>
      <w:r>
        <w:rPr>
          <w:rStyle w:val="normaltextrun"/>
          <w:rFonts w:ascii="Calibri" w:hAnsi="Calibri" w:cs="Calibri"/>
          <w:color w:val="000000"/>
        </w:rPr>
        <w:t xml:space="preserve"> </w:t>
      </w:r>
      <w:r w:rsidRPr="00CA428F">
        <w:rPr>
          <w:rStyle w:val="normaltextrun"/>
          <w:rFonts w:ascii="Calibri" w:hAnsi="Calibri" w:cs="Calibri"/>
          <w:color w:val="000000"/>
        </w:rPr>
        <w:t>First Nations students</w:t>
      </w:r>
      <w:r>
        <w:rPr>
          <w:rStyle w:val="normaltextrun"/>
          <w:rFonts w:ascii="Calibri" w:hAnsi="Calibri" w:cs="Calibri"/>
          <w:color w:val="000000"/>
        </w:rPr>
        <w:t>,</w:t>
      </w:r>
      <w:r w:rsidRPr="00CA428F">
        <w:rPr>
          <w:rStyle w:val="normaltextrun"/>
          <w:rFonts w:ascii="Calibri" w:hAnsi="Calibri" w:cs="Calibri"/>
          <w:color w:val="000000"/>
        </w:rPr>
        <w:t xml:space="preserve"> students </w:t>
      </w:r>
      <w:r w:rsidR="00F81F4E">
        <w:rPr>
          <w:rStyle w:val="normaltextrun"/>
          <w:rFonts w:ascii="Calibri" w:hAnsi="Calibri" w:cs="Calibri"/>
          <w:color w:val="000000"/>
        </w:rPr>
        <w:t>with</w:t>
      </w:r>
      <w:r w:rsidR="00F81F4E" w:rsidRPr="00CA428F">
        <w:rPr>
          <w:rStyle w:val="normaltextrun"/>
          <w:rFonts w:ascii="Calibri" w:hAnsi="Calibri" w:cs="Calibri"/>
          <w:color w:val="000000"/>
        </w:rPr>
        <w:t xml:space="preserve"> </w:t>
      </w:r>
      <w:r w:rsidRPr="00CA428F">
        <w:rPr>
          <w:rStyle w:val="normaltextrun"/>
          <w:rFonts w:ascii="Calibri" w:hAnsi="Calibri" w:cs="Calibri"/>
          <w:color w:val="000000"/>
        </w:rPr>
        <w:t>disability</w:t>
      </w:r>
      <w:r>
        <w:rPr>
          <w:rStyle w:val="normaltextrun"/>
          <w:rFonts w:ascii="Calibri" w:hAnsi="Calibri" w:cs="Calibri"/>
          <w:color w:val="000000"/>
        </w:rPr>
        <w:t>,</w:t>
      </w:r>
      <w:r w:rsidRPr="00CA428F">
        <w:rPr>
          <w:rStyle w:val="normaltextrun"/>
          <w:rFonts w:ascii="Calibri" w:hAnsi="Calibri" w:cs="Calibri"/>
          <w:color w:val="000000"/>
        </w:rPr>
        <w:t xml:space="preserve"> </w:t>
      </w:r>
      <w:r w:rsidRPr="00CE42D3">
        <w:rPr>
          <w:rStyle w:val="normaltextrun"/>
          <w:rFonts w:ascii="Calibri" w:hAnsi="Calibri" w:cs="Calibri"/>
          <w:color w:val="000000"/>
        </w:rPr>
        <w:t>neurodiverse</w:t>
      </w:r>
      <w:r w:rsidRPr="00CA428F">
        <w:rPr>
          <w:rStyle w:val="normaltextrun"/>
          <w:rFonts w:ascii="Calibri" w:hAnsi="Calibri" w:cs="Calibri"/>
          <w:color w:val="000000"/>
        </w:rPr>
        <w:t xml:space="preserve"> students</w:t>
      </w:r>
      <w:r>
        <w:rPr>
          <w:rStyle w:val="normaltextrun"/>
          <w:rFonts w:ascii="Calibri" w:hAnsi="Calibri" w:cs="Calibri"/>
          <w:color w:val="000000"/>
        </w:rPr>
        <w:t>, and</w:t>
      </w:r>
      <w:r w:rsidRPr="00CA428F">
        <w:rPr>
          <w:rStyle w:val="normaltextrun"/>
          <w:rFonts w:ascii="Calibri" w:hAnsi="Calibri" w:cs="Calibri"/>
          <w:color w:val="000000"/>
        </w:rPr>
        <w:t xml:space="preserve"> students experiencing</w:t>
      </w:r>
      <w:r>
        <w:rPr>
          <w:rStyle w:val="normaltextrun"/>
          <w:rFonts w:ascii="Calibri" w:hAnsi="Calibri" w:cs="Calibri"/>
          <w:color w:val="000000"/>
          <w:shd w:val="clear" w:color="auto" w:fill="FFFFFF"/>
        </w:rPr>
        <w:t xml:space="preserve"> trauma.</w:t>
      </w:r>
    </w:p>
    <w:p w14:paraId="150D29EF" w14:textId="7E9384FE" w:rsidR="00C13F18" w:rsidRDefault="00C13F18" w:rsidP="00BB708D">
      <w:pPr>
        <w:rPr>
          <w:rStyle w:val="eop"/>
        </w:rPr>
      </w:pPr>
      <w:r w:rsidRPr="00CA428F">
        <w:rPr>
          <w:rStyle w:val="normaltextrun"/>
          <w:rFonts w:ascii="Calibri" w:hAnsi="Calibri" w:cs="Calibri"/>
          <w:color w:val="000000"/>
        </w:rPr>
        <w:t>The Panel believes that more work can be done to build educator and school leader capability in complex educational settings. A key mechanism for this is high-quality professional development (as discussed in Chapter 1), including whole-school approaches to ensuring practices are trauma</w:t>
      </w:r>
      <w:r>
        <w:rPr>
          <w:rStyle w:val="normaltextrun"/>
          <w:rFonts w:ascii="Calibri" w:hAnsi="Calibri" w:cs="Calibri"/>
          <w:color w:val="000000"/>
        </w:rPr>
        <w:t xml:space="preserve"> </w:t>
      </w:r>
      <w:r w:rsidRPr="00CA428F">
        <w:rPr>
          <w:rStyle w:val="normaltextrun"/>
          <w:rFonts w:ascii="Calibri" w:hAnsi="Calibri" w:cs="Calibri"/>
          <w:color w:val="000000"/>
        </w:rPr>
        <w:t>informed</w:t>
      </w:r>
      <w:r>
        <w:rPr>
          <w:rStyle w:val="normaltextrun"/>
          <w:rFonts w:ascii="Calibri" w:hAnsi="Calibri" w:cs="Calibri"/>
          <w:color w:val="000000"/>
        </w:rPr>
        <w:t>,</w:t>
      </w:r>
      <w:r w:rsidRPr="00CA428F">
        <w:rPr>
          <w:rStyle w:val="normaltextrun"/>
          <w:rFonts w:ascii="Calibri" w:hAnsi="Calibri" w:cs="Calibri"/>
          <w:color w:val="000000"/>
        </w:rPr>
        <w:t xml:space="preserve"> and professional development that equips teachers to support students with disability and</w:t>
      </w:r>
      <w:r>
        <w:rPr>
          <w:rStyle w:val="normaltextrun"/>
          <w:rFonts w:ascii="Calibri" w:hAnsi="Calibri" w:cs="Calibri"/>
          <w:color w:val="000000"/>
        </w:rPr>
        <w:t xml:space="preserve"> meet</w:t>
      </w:r>
      <w:r w:rsidRPr="00CA428F">
        <w:rPr>
          <w:rStyle w:val="normaltextrun"/>
          <w:rFonts w:ascii="Calibri" w:hAnsi="Calibri" w:cs="Calibri"/>
          <w:color w:val="000000"/>
        </w:rPr>
        <w:t xml:space="preserve"> the growing need for educational adjustments (as discussed in Chapter</w:t>
      </w:r>
      <w:r>
        <w:rPr>
          <w:rStyle w:val="normaltextrun"/>
          <w:rFonts w:ascii="Calibri" w:hAnsi="Calibri" w:cs="Calibri"/>
          <w:color w:val="000000"/>
        </w:rPr>
        <w:t> </w:t>
      </w:r>
      <w:r w:rsidRPr="00CA428F">
        <w:rPr>
          <w:rStyle w:val="normaltextrun"/>
          <w:rFonts w:ascii="Calibri" w:hAnsi="Calibri" w:cs="Calibri"/>
          <w:color w:val="000000"/>
        </w:rPr>
        <w:t>2).</w:t>
      </w:r>
    </w:p>
    <w:p w14:paraId="350E7CA2" w14:textId="77777777" w:rsidR="00C13F18" w:rsidRDefault="00C13F18" w:rsidP="00BB708D">
      <w:pPr>
        <w:pStyle w:val="Heading5"/>
      </w:pPr>
      <w:r>
        <w:t xml:space="preserve">Further strategies to </w:t>
      </w:r>
      <w:r w:rsidRPr="009C6E41">
        <w:t>boost teaching impact</w:t>
      </w:r>
      <w:r>
        <w:t xml:space="preserve"> should be considered</w:t>
      </w:r>
    </w:p>
    <w:p w14:paraId="07D01F48" w14:textId="37813751" w:rsidR="00C13F18" w:rsidRDefault="00C13F18" w:rsidP="00BB708D">
      <w:r w:rsidRPr="00A30845">
        <w:t>Boosting the impact of the teaching and school leadership workforce is critical given workforce pressures within schools. Supporting teachers to work effectively may not only assist in addressing workload but also give teachers a high degree of self-efficacy and satisfaction.</w:t>
      </w:r>
      <w:r w:rsidRPr="00F64B92">
        <w:t xml:space="preserve"> As outlined previously in this chapter, streamlining administrative tasks, effectively deploying support staff in classrooms, quality assuring curriculum materials</w:t>
      </w:r>
      <w:r w:rsidR="00F81F4E">
        <w:t>,</w:t>
      </w:r>
      <w:r w:rsidRPr="00F64B92">
        <w:t xml:space="preserve"> and improving professional development for teachers and school leaders are strategies that can be used to reduce workload for teachers.</w:t>
      </w:r>
      <w:r>
        <w:t xml:space="preserve"> </w:t>
      </w:r>
      <w:r w:rsidRPr="00F64B92">
        <w:t>However, further strategies</w:t>
      </w:r>
      <w:r>
        <w:t xml:space="preserve"> </w:t>
      </w:r>
      <w:r w:rsidRPr="00835554">
        <w:t xml:space="preserve">to </w:t>
      </w:r>
      <w:r w:rsidRPr="00546CB6">
        <w:t xml:space="preserve">boost </w:t>
      </w:r>
      <w:r>
        <w:t xml:space="preserve">teaching impact by supporting teachers to work effectively </w:t>
      </w:r>
      <w:r w:rsidRPr="00F64B92">
        <w:t>should also be explored.</w:t>
      </w:r>
    </w:p>
    <w:p w14:paraId="2BB4889E" w14:textId="56D2C786" w:rsidR="00C13F18" w:rsidRDefault="00C13F18" w:rsidP="00BB708D">
      <w:r>
        <w:t>There is an opportunity for AITSL to conduct further work on increasing the impact of teaching, including how teachers can be best supported to work effectively that considers their individual circumstances and career stage. This work may include defining the roles, responsibilities and core capabilities for roles as outlined in Recommendation 4C. More specialised roles within the teacher workforce may result in greater classroom impact as teachers’ skills match more specifically with their core role.</w:t>
      </w:r>
      <w:r w:rsidRPr="729CDCAE">
        <w:rPr>
          <w:rStyle w:val="EndnoteReference"/>
        </w:rPr>
        <w:endnoteReference w:id="441"/>
      </w:r>
      <w:r>
        <w:t xml:space="preserve"> This may also include the effect of industrial relations agreements on classroom impact and flexibility. Ultimately, further work should be supportive of individual teachers to allow flexibility and ensure they have the maximum impact. </w:t>
      </w:r>
    </w:p>
    <w:tbl>
      <w:tblPr>
        <w:tblStyle w:val="GridTable6Colorful-Accent1"/>
        <w:tblW w:w="5000" w:type="pct"/>
        <w:tblLook w:val="0400" w:firstRow="0" w:lastRow="0" w:firstColumn="0" w:lastColumn="0" w:noHBand="0" w:noVBand="1"/>
      </w:tblPr>
      <w:tblGrid>
        <w:gridCol w:w="8996"/>
      </w:tblGrid>
      <w:tr w:rsidR="00C13F18" w14:paraId="006FB4C8" w14:textId="77777777" w:rsidTr="00485F51">
        <w:trPr>
          <w:cnfStyle w:val="000000100000" w:firstRow="0" w:lastRow="0" w:firstColumn="0" w:lastColumn="0" w:oddVBand="0" w:evenVBand="0" w:oddHBand="1" w:evenHBand="0" w:firstRowFirstColumn="0" w:firstRowLastColumn="0" w:lastRowFirstColumn="0" w:lastRowLastColumn="0"/>
          <w:trHeight w:val="4932"/>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7E9D9E2" w14:textId="77777777" w:rsidR="00C13F18" w:rsidRPr="00C1526C" w:rsidRDefault="00C13F18">
            <w:pPr>
              <w:jc w:val="center"/>
              <w:rPr>
                <w:b/>
                <w:color w:val="000000" w:themeColor="text1"/>
                <w:u w:val="single"/>
              </w:rPr>
            </w:pPr>
            <w:r w:rsidRPr="00C1526C">
              <w:rPr>
                <w:b/>
                <w:color w:val="000000" w:themeColor="text1"/>
                <w:u w:val="single"/>
              </w:rPr>
              <w:lastRenderedPageBreak/>
              <w:t>RECOMMENDATION 4A</w:t>
            </w:r>
          </w:p>
          <w:p w14:paraId="71588DB0" w14:textId="2ABD3DE3" w:rsidR="00C13F18" w:rsidRPr="00CD5FE2" w:rsidRDefault="00C13F18">
            <w:pPr>
              <w:pStyle w:val="paragraph"/>
              <w:spacing w:after="0"/>
              <w:textAlignment w:val="baseline"/>
              <w:rPr>
                <w:rStyle w:val="normaltextrun"/>
                <w:rFonts w:ascii="Calibri" w:eastAsia="Calibri" w:hAnsi="Calibri" w:cs="Calibri"/>
                <w:b/>
                <w:color w:val="000000" w:themeColor="text1"/>
                <w:kern w:val="2"/>
                <w:sz w:val="22"/>
                <w:szCs w:val="22"/>
                <w:lang w:eastAsia="en-US"/>
                <w14:ligatures w14:val="standardContextual"/>
              </w:rPr>
            </w:pPr>
            <w:r w:rsidRPr="00CD5FE2">
              <w:rPr>
                <w:rStyle w:val="normaltextrun"/>
                <w:rFonts w:ascii="Calibri" w:hAnsi="Calibri" w:cs="Calibri"/>
                <w:color w:val="000000" w:themeColor="text1"/>
                <w:sz w:val="22"/>
                <w:szCs w:val="22"/>
              </w:rPr>
              <w:t>The Panel recommends that governments</w:t>
            </w:r>
            <w:r>
              <w:rPr>
                <w:rStyle w:val="normaltextrun"/>
                <w:rFonts w:ascii="Calibri" w:hAnsi="Calibri" w:cs="Calibri"/>
                <w:color w:val="000000" w:themeColor="text1"/>
                <w:sz w:val="22"/>
                <w:szCs w:val="22"/>
              </w:rPr>
              <w:t>,</w:t>
            </w:r>
            <w:r>
              <w:rPr>
                <w:rStyle w:val="normaltextrun"/>
                <w:rFonts w:ascii="Calibri" w:hAnsi="Calibri" w:cs="Calibri"/>
                <w:color w:val="000000" w:themeColor="text1"/>
              </w:rPr>
              <w:t xml:space="preserve"> </w:t>
            </w:r>
            <w:r w:rsidRPr="00F21F6A">
              <w:rPr>
                <w:rStyle w:val="normaltextrun"/>
                <w:rFonts w:ascii="Calibri" w:hAnsi="Calibri" w:cs="Calibri"/>
                <w:color w:val="000000" w:themeColor="text1"/>
                <w:sz w:val="22"/>
                <w:szCs w:val="22"/>
              </w:rPr>
              <w:t>school systems</w:t>
            </w:r>
            <w:r>
              <w:rPr>
                <w:rStyle w:val="normaltextrun"/>
                <w:rFonts w:ascii="Calibri" w:hAnsi="Calibri" w:cs="Calibri"/>
                <w:color w:val="000000" w:themeColor="text1"/>
                <w:sz w:val="22"/>
                <w:szCs w:val="22"/>
              </w:rPr>
              <w:t xml:space="preserve"> and approved author</w:t>
            </w:r>
            <w:r w:rsidR="00A10278" w:rsidRPr="00EB2730">
              <w:rPr>
                <w:rStyle w:val="normaltextrun"/>
                <w:rFonts w:ascii="Calibri" w:hAnsi="Calibri" w:cs="Calibri"/>
                <w:color w:val="000000" w:themeColor="text1"/>
                <w:sz w:val="22"/>
                <w:szCs w:val="22"/>
              </w:rPr>
              <w:t>i</w:t>
            </w:r>
            <w:r w:rsidR="00A10278" w:rsidRPr="00EB2730">
              <w:rPr>
                <w:rStyle w:val="normaltextrun"/>
                <w:rFonts w:ascii="Calibri" w:hAnsi="Calibri" w:cs="Calibri"/>
                <w:color w:val="000000" w:themeColor="text1"/>
              </w:rPr>
              <w:t>ties</w:t>
            </w:r>
            <w:r w:rsidRPr="00F21F6A">
              <w:rPr>
                <w:rStyle w:val="normaltextrun"/>
                <w:rFonts w:ascii="Calibri" w:hAnsi="Calibri" w:cs="Calibri"/>
                <w:color w:val="000000" w:themeColor="text1"/>
                <w:sz w:val="20"/>
                <w:szCs w:val="20"/>
              </w:rPr>
              <w:t xml:space="preserve"> </w:t>
            </w:r>
            <w:r w:rsidRPr="00CD5FE2">
              <w:rPr>
                <w:rStyle w:val="normaltextrun"/>
                <w:rFonts w:ascii="Calibri" w:hAnsi="Calibri" w:cs="Calibri"/>
                <w:color w:val="000000" w:themeColor="text1"/>
                <w:sz w:val="22"/>
                <w:szCs w:val="22"/>
              </w:rPr>
              <w:t xml:space="preserve">commit to further enhance the capability and impact of </w:t>
            </w:r>
            <w:r>
              <w:rPr>
                <w:rStyle w:val="normaltextrun"/>
                <w:rFonts w:ascii="Calibri" w:hAnsi="Calibri" w:cs="Calibri"/>
                <w:color w:val="000000" w:themeColor="text1"/>
                <w:sz w:val="22"/>
                <w:szCs w:val="22"/>
              </w:rPr>
              <w:t>e</w:t>
            </w:r>
            <w:r w:rsidRPr="00D2751A">
              <w:rPr>
                <w:rStyle w:val="normaltextrun"/>
                <w:rFonts w:ascii="Calibri" w:hAnsi="Calibri" w:cs="Calibri"/>
                <w:color w:val="000000" w:themeColor="text1"/>
                <w:sz w:val="22"/>
                <w:szCs w:val="22"/>
              </w:rPr>
              <w:t>ducators and school leaders</w:t>
            </w:r>
            <w:r>
              <w:rPr>
                <w:rStyle w:val="normaltextrun"/>
                <w:color w:val="000000" w:themeColor="text1"/>
              </w:rPr>
              <w:t xml:space="preserve"> </w:t>
            </w:r>
            <w:r w:rsidRPr="00CD5FE2">
              <w:rPr>
                <w:rStyle w:val="normaltextrun"/>
                <w:rFonts w:ascii="Calibri" w:hAnsi="Calibri" w:cs="Calibri"/>
                <w:color w:val="000000" w:themeColor="text1"/>
                <w:sz w:val="22"/>
                <w:szCs w:val="22"/>
              </w:rPr>
              <w:t>by:</w:t>
            </w:r>
          </w:p>
          <w:p w14:paraId="6D4089ED" w14:textId="7C61EDB2" w:rsidR="00C13F18" w:rsidRPr="00CD5FE2" w:rsidRDefault="00C13F18" w:rsidP="00F73609">
            <w:pPr>
              <w:numPr>
                <w:ilvl w:val="0"/>
                <w:numId w:val="96"/>
              </w:numPr>
              <w:spacing w:after="0"/>
              <w:textAlignment w:val="baseline"/>
              <w:rPr>
                <w:rStyle w:val="normaltextrun"/>
                <w:rFonts w:ascii="Calibri" w:hAnsi="Calibri" w:cs="Calibri"/>
                <w:b/>
                <w:color w:val="000000" w:themeColor="text1"/>
                <w:sz w:val="24"/>
                <w:szCs w:val="24"/>
                <w:lang w:eastAsia="en-AU"/>
              </w:rPr>
            </w:pPr>
            <w:r w:rsidRPr="00CD5FE2">
              <w:rPr>
                <w:rFonts w:eastAsia="Times New Roman"/>
                <w:color w:val="000000" w:themeColor="text1"/>
                <w:lang w:eastAsia="en-AU"/>
              </w:rPr>
              <w:t xml:space="preserve">addressing workload </w:t>
            </w:r>
            <w:r>
              <w:rPr>
                <w:rFonts w:eastAsia="Times New Roman"/>
                <w:color w:val="000000" w:themeColor="text1"/>
                <w:lang w:eastAsia="en-AU"/>
              </w:rPr>
              <w:t xml:space="preserve">challenges </w:t>
            </w:r>
            <w:r w:rsidRPr="00CD5FE2">
              <w:rPr>
                <w:rFonts w:eastAsia="Times New Roman"/>
                <w:color w:val="000000" w:themeColor="text1"/>
                <w:lang w:eastAsia="en-AU"/>
              </w:rPr>
              <w:t xml:space="preserve">through relevant reforms outlined in </w:t>
            </w:r>
            <w:r w:rsidRPr="00CD5FE2">
              <w:rPr>
                <w:rStyle w:val="normaltextrun"/>
                <w:rFonts w:ascii="Calibri" w:hAnsi="Calibri" w:cs="Calibri"/>
                <w:color w:val="000000" w:themeColor="text1"/>
              </w:rPr>
              <w:t>Box 1</w:t>
            </w:r>
            <w:r w:rsidR="008223B0">
              <w:rPr>
                <w:rStyle w:val="normaltextrun"/>
                <w:rFonts w:ascii="Calibri" w:hAnsi="Calibri" w:cs="Calibri"/>
                <w:color w:val="000000" w:themeColor="text1"/>
              </w:rPr>
              <w:t>3</w:t>
            </w:r>
            <w:r w:rsidRPr="00CD5FE2">
              <w:rPr>
                <w:rStyle w:val="normaltextrun"/>
                <w:rFonts w:ascii="Calibri" w:hAnsi="Calibri" w:cs="Calibri"/>
                <w:color w:val="000000" w:themeColor="text1"/>
              </w:rPr>
              <w:t xml:space="preserve"> with specific strategies to be outlined in bilateral agreements, including timeframes, and reported on publicly</w:t>
            </w:r>
          </w:p>
          <w:p w14:paraId="5FF84600" w14:textId="4133B754" w:rsidR="00C13F18" w:rsidRPr="00CD5FE2" w:rsidRDefault="00C13F18" w:rsidP="00F73609">
            <w:pPr>
              <w:numPr>
                <w:ilvl w:val="0"/>
                <w:numId w:val="96"/>
              </w:numPr>
              <w:spacing w:after="0"/>
              <w:textAlignment w:val="baseline"/>
              <w:rPr>
                <w:rStyle w:val="normaltextrun"/>
                <w:rFonts w:ascii="Calibri" w:hAnsi="Calibri" w:cs="Calibri"/>
                <w:b/>
                <w:color w:val="000000" w:themeColor="text1"/>
              </w:rPr>
            </w:pPr>
            <w:r w:rsidRPr="00CD5FE2">
              <w:rPr>
                <w:rFonts w:eastAsia="Times New Roman"/>
                <w:color w:val="000000" w:themeColor="text1"/>
                <w:lang w:eastAsia="en-AU"/>
              </w:rPr>
              <w:t xml:space="preserve">building </w:t>
            </w:r>
            <w:r>
              <w:rPr>
                <w:rFonts w:eastAsia="Times New Roman"/>
                <w:color w:val="000000" w:themeColor="text1"/>
                <w:lang w:eastAsia="en-AU"/>
              </w:rPr>
              <w:t xml:space="preserve">education </w:t>
            </w:r>
            <w:r w:rsidRPr="00CD5FE2">
              <w:rPr>
                <w:rFonts w:eastAsia="Times New Roman"/>
                <w:color w:val="000000" w:themeColor="text1"/>
                <w:lang w:eastAsia="en-AU"/>
              </w:rPr>
              <w:t xml:space="preserve">and school leader capability in </w:t>
            </w:r>
            <w:r w:rsidRPr="00CD5FE2">
              <w:rPr>
                <w:rStyle w:val="normaltextrun"/>
                <w:rFonts w:ascii="Calibri" w:hAnsi="Calibri" w:cs="Calibri"/>
                <w:color w:val="000000" w:themeColor="text1"/>
              </w:rPr>
              <w:t>complex educational settings, such as specialised training focused on managing complex behaviour and trauma-informed practice</w:t>
            </w:r>
          </w:p>
          <w:p w14:paraId="52A26669" w14:textId="52424DEE" w:rsidR="00C13F18" w:rsidRPr="00CD5FE2" w:rsidRDefault="00C13F18" w:rsidP="00F73609">
            <w:pPr>
              <w:numPr>
                <w:ilvl w:val="0"/>
                <w:numId w:val="96"/>
              </w:numPr>
              <w:spacing w:after="0"/>
              <w:textAlignment w:val="baseline"/>
              <w:rPr>
                <w:rStyle w:val="normaltextrun"/>
                <w:rFonts w:ascii="Calibri" w:hAnsi="Calibri" w:cs="Calibri"/>
                <w:b/>
                <w:color w:val="000000" w:themeColor="text1"/>
              </w:rPr>
            </w:pPr>
            <w:r w:rsidRPr="00CD5FE2">
              <w:rPr>
                <w:rFonts w:eastAsia="Times New Roman"/>
                <w:color w:val="000000" w:themeColor="text1"/>
                <w:lang w:eastAsia="en-AU"/>
              </w:rPr>
              <w:t>providing</w:t>
            </w:r>
            <w:r w:rsidR="0024630B">
              <w:rPr>
                <w:rFonts w:eastAsia="Times New Roman"/>
                <w:color w:val="000000" w:themeColor="text1"/>
                <w:lang w:eastAsia="en-AU"/>
              </w:rPr>
              <w:t xml:space="preserve"> universal</w:t>
            </w:r>
            <w:r w:rsidRPr="00CD5FE2">
              <w:rPr>
                <w:rFonts w:eastAsia="Times New Roman"/>
                <w:color w:val="000000" w:themeColor="text1"/>
                <w:lang w:eastAsia="en-AU"/>
              </w:rPr>
              <w:t xml:space="preserve"> access to mentoring for </w:t>
            </w:r>
            <w:r>
              <w:rPr>
                <w:rFonts w:eastAsia="Times New Roman"/>
                <w:color w:val="000000" w:themeColor="text1"/>
                <w:lang w:eastAsia="en-AU"/>
              </w:rPr>
              <w:t xml:space="preserve">teachers and </w:t>
            </w:r>
            <w:r w:rsidRPr="00CD5FE2">
              <w:rPr>
                <w:rFonts w:eastAsia="Times New Roman"/>
                <w:color w:val="000000" w:themeColor="text1"/>
                <w:lang w:eastAsia="en-AU"/>
              </w:rPr>
              <w:t>school</w:t>
            </w:r>
            <w:r w:rsidRPr="00CD5FE2" w:rsidDel="00C24549">
              <w:rPr>
                <w:rFonts w:eastAsia="Times New Roman"/>
                <w:color w:val="000000" w:themeColor="text1"/>
                <w:lang w:eastAsia="en-AU"/>
              </w:rPr>
              <w:t xml:space="preserve"> leaders</w:t>
            </w:r>
            <w:r w:rsidRPr="00CD5FE2">
              <w:rPr>
                <w:rFonts w:eastAsia="Times New Roman"/>
                <w:color w:val="000000" w:themeColor="text1"/>
                <w:lang w:eastAsia="en-AU"/>
              </w:rPr>
              <w:t xml:space="preserve">, and supporting </w:t>
            </w:r>
            <w:r>
              <w:rPr>
                <w:rFonts w:eastAsia="Times New Roman"/>
                <w:color w:val="000000" w:themeColor="text1"/>
                <w:lang w:eastAsia="en-AU"/>
              </w:rPr>
              <w:t>principals</w:t>
            </w:r>
            <w:r w:rsidRPr="00CD5FE2">
              <w:rPr>
                <w:rFonts w:eastAsia="Times New Roman"/>
                <w:color w:val="000000" w:themeColor="text1"/>
                <w:lang w:eastAsia="en-AU"/>
              </w:rPr>
              <w:t xml:space="preserve"> with quality professional development (aligned to the Australian Professional Standard for Principals)</w:t>
            </w:r>
          </w:p>
          <w:p w14:paraId="3B3FA003" w14:textId="40025867" w:rsidR="00C13F18" w:rsidRPr="00CD5FE2" w:rsidRDefault="00C13F18" w:rsidP="00F73609">
            <w:pPr>
              <w:numPr>
                <w:ilvl w:val="0"/>
                <w:numId w:val="96"/>
              </w:numPr>
              <w:spacing w:after="0"/>
              <w:textAlignment w:val="baseline"/>
              <w:rPr>
                <w:rStyle w:val="normaltextrun"/>
                <w:rFonts w:ascii="Calibri" w:hAnsi="Calibri" w:cs="Calibri"/>
                <w:b/>
                <w:color w:val="000000" w:themeColor="text1"/>
              </w:rPr>
            </w:pPr>
            <w:r w:rsidRPr="00CD5FE2">
              <w:rPr>
                <w:rFonts w:eastAsia="Times New Roman"/>
                <w:color w:val="000000" w:themeColor="text1"/>
                <w:lang w:eastAsia="en-AU"/>
              </w:rPr>
              <w:t xml:space="preserve">commissioning the </w:t>
            </w:r>
            <w:r w:rsidRPr="00CD5FE2">
              <w:rPr>
                <w:color w:val="000000" w:themeColor="text1"/>
              </w:rPr>
              <w:t>Australian Institute for Teachers and School Leaders</w:t>
            </w:r>
            <w:r w:rsidRPr="00CD5FE2">
              <w:rPr>
                <w:rFonts w:eastAsia="Times New Roman"/>
                <w:color w:val="000000" w:themeColor="text1"/>
                <w:lang w:eastAsia="en-AU"/>
              </w:rPr>
              <w:t xml:space="preserve">, in consultation with the </w:t>
            </w:r>
            <w:r w:rsidRPr="00CD5FE2">
              <w:rPr>
                <w:color w:val="000000" w:themeColor="text1"/>
              </w:rPr>
              <w:t>Australian Education Research Organisation</w:t>
            </w:r>
            <w:r w:rsidRPr="00CD5FE2">
              <w:rPr>
                <w:rFonts w:eastAsia="Times New Roman"/>
                <w:color w:val="000000" w:themeColor="text1"/>
                <w:lang w:eastAsia="en-AU"/>
              </w:rPr>
              <w:t xml:space="preserve">, to recommend further strategies to boost the </w:t>
            </w:r>
            <w:r w:rsidRPr="00CD5FE2">
              <w:rPr>
                <w:rStyle w:val="normaltextrun"/>
                <w:rFonts w:ascii="Calibri" w:hAnsi="Calibri" w:cs="Calibri"/>
                <w:color w:val="000000" w:themeColor="text1"/>
              </w:rPr>
              <w:t xml:space="preserve">impact and quality of the schools workforce to Education Ministers by </w:t>
            </w:r>
            <w:r w:rsidRPr="00D95FDA">
              <w:rPr>
                <w:rStyle w:val="normaltextrun"/>
                <w:rFonts w:ascii="Calibri" w:hAnsi="Calibri" w:cs="Calibri"/>
                <w:color w:val="000000" w:themeColor="text1"/>
              </w:rPr>
              <w:t>t</w:t>
            </w:r>
            <w:r w:rsidRPr="008B0CD4">
              <w:rPr>
                <w:rStyle w:val="normaltextrun"/>
                <w:rFonts w:cs="Calibri"/>
                <w:color w:val="000000" w:themeColor="text1"/>
              </w:rPr>
              <w:t xml:space="preserve">he end of </w:t>
            </w:r>
            <w:r w:rsidRPr="00D95FDA">
              <w:rPr>
                <w:rStyle w:val="normaltextrun"/>
                <w:rFonts w:ascii="Calibri" w:hAnsi="Calibri" w:cs="Calibri"/>
                <w:color w:val="000000" w:themeColor="text1"/>
              </w:rPr>
              <w:t>2</w:t>
            </w:r>
            <w:r w:rsidRPr="00CD5FE2">
              <w:rPr>
                <w:rStyle w:val="normaltextrun"/>
                <w:rFonts w:ascii="Calibri" w:hAnsi="Calibri" w:cs="Calibri"/>
                <w:color w:val="000000" w:themeColor="text1"/>
              </w:rPr>
              <w:t>026</w:t>
            </w:r>
          </w:p>
          <w:p w14:paraId="12EA7313" w14:textId="6583C2C1" w:rsidR="00C13F18" w:rsidRPr="00CD5FE2" w:rsidRDefault="00C13F18" w:rsidP="00F73609">
            <w:pPr>
              <w:numPr>
                <w:ilvl w:val="0"/>
                <w:numId w:val="96"/>
              </w:numPr>
              <w:spacing w:after="0"/>
              <w:textAlignment w:val="baseline"/>
              <w:rPr>
                <w:rStyle w:val="normaltextrun"/>
                <w:rFonts w:ascii="Calibri" w:hAnsi="Calibri" w:cs="Calibri"/>
                <w:b/>
                <w:color w:val="000000" w:themeColor="text1"/>
              </w:rPr>
            </w:pPr>
            <w:r w:rsidRPr="00CD5FE2">
              <w:rPr>
                <w:rStyle w:val="normaltextrun"/>
                <w:rFonts w:ascii="Calibri" w:hAnsi="Calibri" w:cs="Calibri"/>
                <w:color w:val="000000" w:themeColor="text1"/>
              </w:rPr>
              <w:t xml:space="preserve"> </w:t>
            </w:r>
            <w:r w:rsidRPr="00CE5268">
              <w:rPr>
                <w:rStyle w:val="normaltextrun"/>
                <w:rFonts w:ascii="Calibri" w:hAnsi="Calibri" w:cs="Calibri"/>
                <w:color w:val="000000" w:themeColor="text1"/>
              </w:rPr>
              <w:t>co</w:t>
            </w:r>
            <w:r w:rsidRPr="005462B6">
              <w:rPr>
                <w:rStyle w:val="normaltextrun"/>
                <w:rFonts w:ascii="Calibri" w:hAnsi="Calibri" w:cs="Calibri"/>
                <w:color w:val="000000" w:themeColor="text1"/>
              </w:rPr>
              <w:t>ntinuing to implement the</w:t>
            </w:r>
            <w:r w:rsidRPr="00CD5FE2">
              <w:rPr>
                <w:rStyle w:val="normaltextrun"/>
                <w:rFonts w:ascii="Calibri" w:hAnsi="Calibri" w:cs="Calibri"/>
                <w:color w:val="000000" w:themeColor="text1"/>
              </w:rPr>
              <w:t xml:space="preserve"> National Teacher Workforce Action Plan.</w:t>
            </w:r>
          </w:p>
          <w:p w14:paraId="474D6D87" w14:textId="77777777" w:rsidR="00C13F18" w:rsidRPr="00AF694A" w:rsidRDefault="00C13F18">
            <w:pPr>
              <w:spacing w:after="0"/>
              <w:rPr>
                <w:b/>
                <w:color w:val="000000" w:themeColor="text1"/>
                <w:u w:val="single"/>
              </w:rPr>
            </w:pPr>
          </w:p>
        </w:tc>
      </w:tr>
    </w:tbl>
    <w:p w14:paraId="5876FCE0" w14:textId="77777777" w:rsidR="00C13F18" w:rsidRDefault="00C13F18" w:rsidP="00BB708D">
      <w:pPr>
        <w:pStyle w:val="Heading4"/>
      </w:pPr>
      <w:bookmarkStart w:id="138" w:name="_Toc147493094"/>
      <w:bookmarkStart w:id="139" w:name="_Toc147499699"/>
      <w:bookmarkStart w:id="140" w:name="_Toc152855346"/>
      <w:r w:rsidRPr="0077516C">
        <w:t>4.2.3 Efforts to attract and retain teachers must focus on building and supporting a diverse workforce</w:t>
      </w:r>
      <w:bookmarkEnd w:id="138"/>
      <w:bookmarkEnd w:id="139"/>
      <w:bookmarkEnd w:id="140"/>
    </w:p>
    <w:p w14:paraId="67CFFB42" w14:textId="77777777" w:rsidR="00C13F18" w:rsidRDefault="00C13F18" w:rsidP="00BB708D">
      <w:r w:rsidRPr="00A30845">
        <w:t>Diversity benefits everyone, including by making teams smarter, increasing innovation and improving performance.</w:t>
      </w:r>
      <w:r w:rsidRPr="00A30845">
        <w:rPr>
          <w:rStyle w:val="EndnoteReference"/>
        </w:rPr>
        <w:endnoteReference w:id="442"/>
      </w:r>
      <w:r w:rsidRPr="00A30845">
        <w:t xml:space="preserve"> A diverse workforce is also better positioned to recognise, develop and foster the skills and capabilities of a diverse student body.</w:t>
      </w:r>
      <w:r w:rsidRPr="00A30845">
        <w:rPr>
          <w:rStyle w:val="EndnoteReference"/>
        </w:rPr>
        <w:endnoteReference w:id="443"/>
      </w:r>
    </w:p>
    <w:p w14:paraId="30E70F22" w14:textId="6AFA0637" w:rsidR="00C13F18" w:rsidRDefault="00C13F18" w:rsidP="00BB708D">
      <w:r>
        <w:rPr>
          <w:rFonts w:ascii="Calibri" w:hAnsi="Calibri" w:cs="Calibri"/>
        </w:rPr>
        <w:t>The University of Melbourne’s</w:t>
      </w:r>
      <w:r w:rsidR="00DA6652">
        <w:rPr>
          <w:rFonts w:ascii="Calibri" w:hAnsi="Calibri" w:cs="Calibri"/>
        </w:rPr>
        <w:t xml:space="preserve"> 2023</w:t>
      </w:r>
      <w:r w:rsidRPr="1D8654F9">
        <w:rPr>
          <w:rFonts w:ascii="Calibri" w:hAnsi="Calibri" w:cs="Calibri"/>
          <w:i/>
          <w:iCs/>
        </w:rPr>
        <w:t xml:space="preserve"> Seeing ourselves at school</w:t>
      </w:r>
      <w:r w:rsidRPr="00FB73C9">
        <w:rPr>
          <w:rFonts w:ascii="Calibri" w:hAnsi="Calibri" w:cs="Calibri"/>
        </w:rPr>
        <w:t xml:space="preserve"> </w:t>
      </w:r>
      <w:r w:rsidRPr="00201CA0">
        <w:rPr>
          <w:rFonts w:ascii="Calibri" w:hAnsi="Calibri" w:cs="Calibri"/>
        </w:rPr>
        <w:t>report</w:t>
      </w:r>
      <w:r w:rsidRPr="001C1CD3">
        <w:rPr>
          <w:rFonts w:ascii="Calibri" w:hAnsi="Calibri" w:cs="Calibri"/>
        </w:rPr>
        <w:t xml:space="preserve"> </w:t>
      </w:r>
      <w:r w:rsidRPr="00FB73C9">
        <w:rPr>
          <w:rFonts w:ascii="Calibri" w:hAnsi="Calibri" w:cs="Calibri"/>
        </w:rPr>
        <w:t xml:space="preserve">found that the work of teachers from minority groups </w:t>
      </w:r>
      <w:r>
        <w:rPr>
          <w:rFonts w:ascii="Calibri" w:hAnsi="Calibri" w:cs="Calibri"/>
        </w:rPr>
        <w:t>‘</w:t>
      </w:r>
      <w:r w:rsidRPr="00FB73C9">
        <w:rPr>
          <w:rFonts w:ascii="Calibri" w:hAnsi="Calibri" w:cs="Calibri"/>
        </w:rPr>
        <w:t>supports student achievement, engagement and retention</w:t>
      </w:r>
      <w:r>
        <w:rPr>
          <w:rFonts w:ascii="Calibri" w:hAnsi="Calibri" w:cs="Calibri"/>
        </w:rPr>
        <w:t>’</w:t>
      </w:r>
      <w:r w:rsidRPr="00FB73C9">
        <w:rPr>
          <w:rFonts w:ascii="Calibri" w:hAnsi="Calibri" w:cs="Calibri"/>
        </w:rPr>
        <w:t>. Teachers from minority groups improve outcomes for all students</w:t>
      </w:r>
      <w:r w:rsidR="00E006C2">
        <w:rPr>
          <w:rFonts w:ascii="Calibri" w:hAnsi="Calibri" w:cs="Calibri"/>
        </w:rPr>
        <w:t>,</w:t>
      </w:r>
      <w:r>
        <w:rPr>
          <w:rFonts w:ascii="Calibri" w:hAnsi="Calibri" w:cs="Calibri"/>
        </w:rPr>
        <w:t xml:space="preserve"> </w:t>
      </w:r>
      <w:r w:rsidRPr="00FB73C9">
        <w:rPr>
          <w:rFonts w:ascii="Calibri" w:hAnsi="Calibri" w:cs="Calibri"/>
        </w:rPr>
        <w:t>have higher expectations of minority group students</w:t>
      </w:r>
      <w:r>
        <w:rPr>
          <w:rFonts w:ascii="Calibri" w:hAnsi="Calibri" w:cs="Calibri"/>
        </w:rPr>
        <w:t>,</w:t>
      </w:r>
      <w:r w:rsidRPr="00FB73C9">
        <w:rPr>
          <w:rFonts w:ascii="Calibri" w:hAnsi="Calibri" w:cs="Calibri"/>
        </w:rPr>
        <w:t xml:space="preserve"> and can act as role models to minority group students.</w:t>
      </w:r>
      <w:r>
        <w:rPr>
          <w:rFonts w:ascii="Calibri" w:hAnsi="Calibri" w:cs="Calibri"/>
        </w:rPr>
        <w:t xml:space="preserve"> </w:t>
      </w:r>
      <w:r w:rsidRPr="00FB73C9">
        <w:rPr>
          <w:rFonts w:ascii="Calibri" w:hAnsi="Calibri" w:cs="Calibri"/>
        </w:rPr>
        <w:t>Teachers from minority groups have also been found to have greater sensitivity</w:t>
      </w:r>
      <w:r>
        <w:rPr>
          <w:rFonts w:ascii="Calibri" w:hAnsi="Calibri" w:cs="Calibri"/>
        </w:rPr>
        <w:t xml:space="preserve"> to</w:t>
      </w:r>
      <w:r w:rsidRPr="00FB73C9">
        <w:rPr>
          <w:rFonts w:ascii="Calibri" w:hAnsi="Calibri" w:cs="Calibri"/>
        </w:rPr>
        <w:t xml:space="preserve"> and understanding of cultural issues</w:t>
      </w:r>
      <w:r w:rsidR="00E006C2">
        <w:rPr>
          <w:rFonts w:ascii="Calibri" w:hAnsi="Calibri" w:cs="Calibri"/>
        </w:rPr>
        <w:t>,</w:t>
      </w:r>
      <w:r w:rsidRPr="00FB73C9">
        <w:rPr>
          <w:rFonts w:ascii="Calibri" w:hAnsi="Calibri" w:cs="Calibri"/>
        </w:rPr>
        <w:t xml:space="preserve"> and are better at building relationships with students and parents from similar backgrounds and at building </w:t>
      </w:r>
      <w:r w:rsidR="00E006C2">
        <w:rPr>
          <w:rFonts w:ascii="Calibri" w:hAnsi="Calibri" w:cs="Calibri"/>
        </w:rPr>
        <w:t>connections</w:t>
      </w:r>
      <w:r w:rsidR="00E006C2" w:rsidRPr="00FB73C9">
        <w:rPr>
          <w:rFonts w:ascii="Calibri" w:hAnsi="Calibri" w:cs="Calibri"/>
        </w:rPr>
        <w:t xml:space="preserve"> </w:t>
      </w:r>
      <w:r w:rsidRPr="00FB73C9">
        <w:rPr>
          <w:rFonts w:ascii="Calibri" w:hAnsi="Calibri" w:cs="Calibri"/>
        </w:rPr>
        <w:t xml:space="preserve">to minority groups in local communities. Importantly, they also bring multicultural </w:t>
      </w:r>
      <w:r>
        <w:rPr>
          <w:rFonts w:ascii="Calibri" w:hAnsi="Calibri" w:cs="Calibri"/>
        </w:rPr>
        <w:t xml:space="preserve">and ableism </w:t>
      </w:r>
      <w:r w:rsidRPr="00FB73C9">
        <w:rPr>
          <w:rFonts w:ascii="Calibri" w:hAnsi="Calibri" w:cs="Calibri"/>
        </w:rPr>
        <w:t>awareness to all students in their classes.</w:t>
      </w:r>
      <w:r w:rsidRPr="00FB73C9">
        <w:rPr>
          <w:rStyle w:val="EndnoteReference"/>
          <w:rFonts w:ascii="Calibri" w:hAnsi="Calibri" w:cs="Calibri"/>
        </w:rPr>
        <w:endnoteReference w:id="444"/>
      </w:r>
    </w:p>
    <w:p w14:paraId="2B3C645E" w14:textId="52823563" w:rsidR="00C13F18" w:rsidRDefault="00C13F18" w:rsidP="00BB708D">
      <w:r w:rsidRPr="00A30845">
        <w:t>Australia is a country which values diversity and promotes a culture of inclusion. Australian schools support these values, providing students of all cultures, religions, genders</w:t>
      </w:r>
      <w:r w:rsidR="00E13666" w:rsidRPr="00A30845">
        <w:t>,</w:t>
      </w:r>
      <w:r w:rsidRPr="00A30845">
        <w:t xml:space="preserve"> and socio-economic backgrounds with the best education possible. However, the teaching workforce does not reflect the diversity of the student population or the community that it serves.</w:t>
      </w:r>
      <w:r w:rsidRPr="00FB73C9">
        <w:t xml:space="preserve"> </w:t>
      </w:r>
      <w:r>
        <w:t xml:space="preserve">Groups currently </w:t>
      </w:r>
      <w:r w:rsidRPr="00D76249">
        <w:t>under</w:t>
      </w:r>
      <w:r>
        <w:t>-</w:t>
      </w:r>
      <w:r w:rsidRPr="00D76249">
        <w:t>represented</w:t>
      </w:r>
      <w:r>
        <w:t xml:space="preserve"> in the Australian teaching workforce include First Nations peoples, those from rural and remote areas, people from </w:t>
      </w:r>
      <w:r w:rsidRPr="000948EB">
        <w:t>socio</w:t>
      </w:r>
      <w:r w:rsidRPr="00201CA0">
        <w:t>-</w:t>
      </w:r>
      <w:r w:rsidRPr="000948EB">
        <w:t>economically</w:t>
      </w:r>
      <w:r>
        <w:t xml:space="preserve"> disadvantaged backgrounds</w:t>
      </w:r>
      <w:r w:rsidR="00E13666">
        <w:t>,</w:t>
      </w:r>
      <w:r>
        <w:t xml:space="preserve"> and people with disability.</w:t>
      </w:r>
      <w:r>
        <w:rPr>
          <w:rStyle w:val="EndnoteReference"/>
        </w:rPr>
        <w:endnoteReference w:id="445"/>
      </w:r>
      <w:r>
        <w:t xml:space="preserve"> </w:t>
      </w:r>
      <w:r w:rsidRPr="009C14BB">
        <w:t>There</w:t>
      </w:r>
      <w:r w:rsidRPr="5063AB61">
        <w:t xml:space="preserve"> is also a gender disparity in the teaching workforce, with </w:t>
      </w:r>
      <w:r>
        <w:t>men</w:t>
      </w:r>
      <w:r w:rsidRPr="5063AB61">
        <w:t xml:space="preserve"> making up</w:t>
      </w:r>
      <w:r>
        <w:t xml:space="preserve"> only</w:t>
      </w:r>
      <w:r w:rsidRPr="5063AB61">
        <w:t xml:space="preserve"> 22</w:t>
      </w:r>
      <w:r>
        <w:t> </w:t>
      </w:r>
      <w:r w:rsidRPr="5063AB61">
        <w:t>per cent of the teaching workforce in 2018</w:t>
      </w:r>
      <w:r>
        <w:t>. This</w:t>
      </w:r>
      <w:r w:rsidRPr="5063AB61">
        <w:t xml:space="preserve"> disparity </w:t>
      </w:r>
      <w:r>
        <w:t>is</w:t>
      </w:r>
      <w:r w:rsidRPr="5063AB61">
        <w:t xml:space="preserve"> more evident in primary school (16</w:t>
      </w:r>
      <w:r>
        <w:t> </w:t>
      </w:r>
      <w:r w:rsidRPr="5063AB61">
        <w:t xml:space="preserve">per cent) </w:t>
      </w:r>
      <w:r>
        <w:t>than in</w:t>
      </w:r>
      <w:r w:rsidRPr="5063AB61">
        <w:t xml:space="preserve"> secondary school (around 33 per cent).</w:t>
      </w:r>
      <w:r>
        <w:rPr>
          <w:rStyle w:val="EndnoteReference"/>
        </w:rPr>
        <w:endnoteReference w:id="446"/>
      </w:r>
      <w:r w:rsidRPr="5063AB61">
        <w:t xml:space="preserve"> In 2018, </w:t>
      </w:r>
      <w:r w:rsidR="00E13666">
        <w:t xml:space="preserve">only </w:t>
      </w:r>
      <w:r w:rsidRPr="729CDCAE">
        <w:rPr>
          <w:rStyle w:val="normaltextrun"/>
          <w:rFonts w:ascii="Calibri" w:hAnsi="Calibri" w:cs="Calibri"/>
          <w:color w:val="000000" w:themeColor="text1"/>
        </w:rPr>
        <w:t>31 per cent of school leaders were male.</w:t>
      </w:r>
      <w:r w:rsidRPr="5063AB61">
        <w:rPr>
          <w:rStyle w:val="EndnoteReference"/>
        </w:rPr>
        <w:endnoteReference w:id="447"/>
      </w:r>
    </w:p>
    <w:p w14:paraId="46E33BE5" w14:textId="0AD34580" w:rsidR="00C13F18" w:rsidRDefault="00C13F18" w:rsidP="00BB708D">
      <w:pPr>
        <w:rPr>
          <w:rStyle w:val="Strong"/>
        </w:rPr>
      </w:pPr>
      <w:r w:rsidRPr="00FB73C9">
        <w:rPr>
          <w:rStyle w:val="normaltextrun"/>
          <w:rFonts w:ascii="Calibri" w:hAnsi="Calibri" w:cs="Calibri"/>
          <w:color w:val="000000"/>
          <w:shd w:val="clear" w:color="auto" w:fill="FFFFFF"/>
        </w:rPr>
        <w:t xml:space="preserve">The current proportion of First Nations teachers has been estimated using 2021 Census data </w:t>
      </w:r>
      <w:r w:rsidRPr="00B378B9">
        <w:rPr>
          <w:rStyle w:val="normaltextrun"/>
          <w:rFonts w:ascii="Calibri" w:hAnsi="Calibri" w:cs="Calibri"/>
          <w:color w:val="000000"/>
          <w:shd w:val="clear" w:color="auto" w:fill="FFFFFF"/>
        </w:rPr>
        <w:t>(see</w:t>
      </w:r>
      <w:r w:rsidRPr="4BC836B9">
        <w:rPr>
          <w:rStyle w:val="normaltextrun"/>
          <w:rFonts w:ascii="Calibri" w:hAnsi="Calibri" w:cs="Calibri"/>
          <w:color w:val="000000" w:themeColor="text1"/>
        </w:rPr>
        <w:t xml:space="preserve"> </w:t>
      </w:r>
      <w:r>
        <w:rPr>
          <w:rStyle w:val="normaltextrun"/>
          <w:rFonts w:ascii="Calibri" w:hAnsi="Calibri" w:cs="Calibri"/>
          <w:color w:val="000000" w:themeColor="text1"/>
        </w:rPr>
        <w:t>Figure 1</w:t>
      </w:r>
      <w:r w:rsidRPr="1D8654F9">
        <w:rPr>
          <w:rStyle w:val="normaltextrun"/>
          <w:rFonts w:ascii="Calibri" w:hAnsi="Calibri" w:cs="Calibri"/>
          <w:color w:val="000000" w:themeColor="text1"/>
        </w:rPr>
        <w:t>3</w:t>
      </w:r>
      <w:r w:rsidRPr="00B378B9">
        <w:rPr>
          <w:rStyle w:val="normaltextrun"/>
          <w:rFonts w:ascii="Calibri" w:hAnsi="Calibri" w:cs="Calibri"/>
          <w:color w:val="000000"/>
          <w:shd w:val="clear" w:color="auto" w:fill="FFFFFF"/>
        </w:rPr>
        <w:t>).</w:t>
      </w:r>
      <w:r w:rsidRPr="00FB73C9">
        <w:rPr>
          <w:rStyle w:val="normaltextrun"/>
          <w:rFonts w:ascii="Calibri" w:hAnsi="Calibri" w:cs="Calibri"/>
          <w:color w:val="000000"/>
          <w:shd w:val="clear" w:color="auto" w:fill="FFFFFF"/>
        </w:rPr>
        <w:t xml:space="preserve"> </w:t>
      </w:r>
      <w:r w:rsidRPr="00B378B9">
        <w:rPr>
          <w:rStyle w:val="normaltextrun"/>
          <w:rFonts w:ascii="Calibri" w:hAnsi="Calibri" w:cs="Calibri"/>
          <w:color w:val="000000"/>
          <w:shd w:val="clear" w:color="auto" w:fill="FFFFFF"/>
        </w:rPr>
        <w:t>The target in Chapter 7</w:t>
      </w:r>
      <w:r w:rsidRPr="00FB73C9">
        <w:rPr>
          <w:rStyle w:val="normaltextrun"/>
          <w:rFonts w:ascii="Calibri" w:hAnsi="Calibri" w:cs="Calibri"/>
          <w:color w:val="000000"/>
          <w:shd w:val="clear" w:color="auto" w:fill="FFFFFF"/>
        </w:rPr>
        <w:t xml:space="preserve"> has been set to lift the proportion of First Nations teachers up to </w:t>
      </w:r>
      <w:r w:rsidRPr="00FB73C9">
        <w:rPr>
          <w:rStyle w:val="normaltextrun"/>
          <w:rFonts w:ascii="Calibri" w:hAnsi="Calibri" w:cs="Calibri"/>
          <w:color w:val="000000"/>
          <w:shd w:val="clear" w:color="auto" w:fill="FFFFFF"/>
        </w:rPr>
        <w:lastRenderedPageBreak/>
        <w:t>the proportion of the First Nations working</w:t>
      </w:r>
      <w:r>
        <w:rPr>
          <w:rStyle w:val="normaltextrun"/>
          <w:rFonts w:ascii="Calibri" w:hAnsi="Calibri" w:cs="Calibri"/>
          <w:color w:val="000000"/>
          <w:shd w:val="clear" w:color="auto" w:fill="FFFFFF"/>
        </w:rPr>
        <w:t>-</w:t>
      </w:r>
      <w:r w:rsidRPr="00FB73C9">
        <w:rPr>
          <w:rStyle w:val="normaltextrun"/>
          <w:rFonts w:ascii="Calibri" w:hAnsi="Calibri" w:cs="Calibri"/>
          <w:color w:val="000000"/>
          <w:shd w:val="clear" w:color="auto" w:fill="FFFFFF"/>
        </w:rPr>
        <w:t>age population in each jurisdiction. Nationally, the proportion of First Nations people in the working-age population (</w:t>
      </w:r>
      <w:r w:rsidRPr="4BC836B9">
        <w:rPr>
          <w:rStyle w:val="normaltextrun"/>
          <w:rFonts w:ascii="Calibri" w:hAnsi="Calibri" w:cs="Calibri"/>
          <w:color w:val="000000" w:themeColor="text1"/>
        </w:rPr>
        <w:t>20 </w:t>
      </w:r>
      <w:r w:rsidRPr="00FB73C9">
        <w:rPr>
          <w:rStyle w:val="normaltextrun"/>
          <w:rFonts w:ascii="Calibri" w:hAnsi="Calibri" w:cs="Calibri"/>
          <w:color w:val="000000"/>
          <w:shd w:val="clear" w:color="auto" w:fill="FFFFFF"/>
        </w:rPr>
        <w:t xml:space="preserve">to </w:t>
      </w:r>
      <w:r w:rsidRPr="4BC836B9">
        <w:rPr>
          <w:rStyle w:val="normaltextrun"/>
          <w:rFonts w:ascii="Calibri" w:hAnsi="Calibri" w:cs="Calibri"/>
          <w:color w:val="000000" w:themeColor="text1"/>
        </w:rPr>
        <w:t>64</w:t>
      </w:r>
      <w:r w:rsidRPr="00FB73C9">
        <w:rPr>
          <w:rStyle w:val="normaltextrun"/>
          <w:rFonts w:ascii="Calibri" w:hAnsi="Calibri" w:cs="Calibri"/>
          <w:color w:val="000000"/>
          <w:shd w:val="clear" w:color="auto" w:fill="FFFFFF"/>
        </w:rPr>
        <w:t>) was 1.9 times higher than the proportion of First Nations teachers</w:t>
      </w:r>
      <w:r>
        <w:rPr>
          <w:rStyle w:val="normaltextrun"/>
          <w:rFonts w:ascii="Calibri" w:hAnsi="Calibri" w:cs="Calibri"/>
          <w:color w:val="000000"/>
          <w:shd w:val="clear" w:color="auto" w:fill="FFFFFF"/>
        </w:rPr>
        <w:t xml:space="preserve"> (20 to 64)</w:t>
      </w:r>
      <w:r w:rsidRPr="00FB73C9">
        <w:rPr>
          <w:rStyle w:val="normaltextrun"/>
          <w:rFonts w:ascii="Calibri" w:hAnsi="Calibri" w:cs="Calibri"/>
          <w:color w:val="000000"/>
          <w:shd w:val="clear" w:color="auto" w:fill="FFFFFF"/>
        </w:rPr>
        <w:t>. The proportion of First Nations</w:t>
      </w:r>
      <w:r>
        <w:rPr>
          <w:rStyle w:val="normaltextrun"/>
          <w:rFonts w:ascii="Calibri" w:hAnsi="Calibri" w:cs="Calibri"/>
          <w:color w:val="000000"/>
          <w:shd w:val="clear" w:color="auto" w:fill="FFFFFF"/>
        </w:rPr>
        <w:t xml:space="preserve"> people in the</w:t>
      </w:r>
      <w:r w:rsidRPr="00FB73C9">
        <w:rPr>
          <w:rStyle w:val="normaltextrun"/>
          <w:rFonts w:ascii="Calibri" w:hAnsi="Calibri" w:cs="Calibri"/>
          <w:color w:val="000000"/>
          <w:shd w:val="clear" w:color="auto" w:fill="FFFFFF"/>
        </w:rPr>
        <w:t xml:space="preserve"> </w:t>
      </w:r>
      <w:r w:rsidRPr="4BC836B9">
        <w:rPr>
          <w:rStyle w:val="normaltextrun"/>
          <w:rFonts w:ascii="Calibri" w:hAnsi="Calibri" w:cs="Calibri"/>
          <w:color w:val="000000" w:themeColor="text1"/>
        </w:rPr>
        <w:t>school-age population (5</w:t>
      </w:r>
      <w:r>
        <w:rPr>
          <w:rStyle w:val="normaltextrun"/>
          <w:rFonts w:ascii="Calibri" w:hAnsi="Calibri" w:cs="Calibri"/>
          <w:color w:val="000000" w:themeColor="text1"/>
        </w:rPr>
        <w:t xml:space="preserve"> to </w:t>
      </w:r>
      <w:r w:rsidRPr="4BC836B9">
        <w:rPr>
          <w:rStyle w:val="normaltextrun"/>
          <w:rFonts w:ascii="Calibri" w:hAnsi="Calibri" w:cs="Calibri"/>
          <w:color w:val="000000" w:themeColor="text1"/>
        </w:rPr>
        <w:t xml:space="preserve">18) </w:t>
      </w:r>
      <w:r w:rsidRPr="00FB73C9">
        <w:rPr>
          <w:rStyle w:val="normaltextrun"/>
          <w:rFonts w:ascii="Calibri" w:hAnsi="Calibri" w:cs="Calibri"/>
          <w:color w:val="000000"/>
          <w:shd w:val="clear" w:color="auto" w:fill="FFFFFF"/>
        </w:rPr>
        <w:t>was 3.</w:t>
      </w:r>
      <w:r w:rsidRPr="4BC836B9">
        <w:rPr>
          <w:rStyle w:val="normaltextrun"/>
          <w:rFonts w:ascii="Calibri" w:hAnsi="Calibri" w:cs="Calibri"/>
          <w:color w:val="000000" w:themeColor="text1"/>
        </w:rPr>
        <w:t>7</w:t>
      </w:r>
      <w:r w:rsidRPr="00FB73C9">
        <w:rPr>
          <w:rStyle w:val="normaltextrun"/>
          <w:rFonts w:ascii="Calibri" w:hAnsi="Calibri" w:cs="Calibri"/>
          <w:color w:val="000000"/>
          <w:shd w:val="clear" w:color="auto" w:fill="FFFFFF"/>
        </w:rPr>
        <w:t xml:space="preserve"> times higher than the proportion of First Nations teachers, reflecting the younger age structure of the First Nations population. </w:t>
      </w:r>
      <w:r>
        <w:rPr>
          <w:rStyle w:val="normaltextrun"/>
          <w:rFonts w:ascii="Calibri" w:hAnsi="Calibri" w:cs="Calibri"/>
          <w:color w:val="000000"/>
          <w:shd w:val="clear" w:color="auto" w:fill="FFFFFF"/>
        </w:rPr>
        <w:t>Around o</w:t>
      </w:r>
      <w:r w:rsidRPr="00FB73C9">
        <w:rPr>
          <w:rStyle w:val="normaltextrun"/>
          <w:rFonts w:ascii="Calibri" w:hAnsi="Calibri" w:cs="Calibri"/>
          <w:color w:val="000000"/>
          <w:shd w:val="clear" w:color="auto" w:fill="FFFFFF"/>
        </w:rPr>
        <w:t>ne</w:t>
      </w:r>
      <w:r>
        <w:rPr>
          <w:rStyle w:val="normaltextrun"/>
          <w:rFonts w:ascii="Calibri" w:hAnsi="Calibri" w:cs="Calibri"/>
          <w:color w:val="000000"/>
          <w:shd w:val="clear" w:color="auto" w:fill="FFFFFF"/>
        </w:rPr>
        <w:noBreakHyphen/>
      </w:r>
      <w:r w:rsidRPr="00FB73C9">
        <w:rPr>
          <w:rStyle w:val="normaltextrun"/>
          <w:rFonts w:ascii="Calibri" w:hAnsi="Calibri" w:cs="Calibri"/>
          <w:color w:val="000000"/>
          <w:shd w:val="clear" w:color="auto" w:fill="FFFFFF"/>
        </w:rPr>
        <w:t xml:space="preserve">third (33.1 per cent) of First Nations Australians were aged under 15 years in 2021, compared with </w:t>
      </w:r>
      <w:r>
        <w:rPr>
          <w:rStyle w:val="normaltextrun"/>
          <w:rFonts w:ascii="Calibri" w:hAnsi="Calibri" w:cs="Calibri"/>
          <w:color w:val="000000"/>
          <w:shd w:val="clear" w:color="auto" w:fill="FFFFFF"/>
        </w:rPr>
        <w:t>18</w:t>
      </w:r>
      <w:r w:rsidRPr="00FB73C9">
        <w:rPr>
          <w:rStyle w:val="normaltextrun"/>
          <w:rFonts w:ascii="Calibri" w:hAnsi="Calibri" w:cs="Calibri"/>
          <w:color w:val="000000"/>
          <w:shd w:val="clear" w:color="auto" w:fill="FFFFFF"/>
        </w:rPr>
        <w:t xml:space="preserve"> per cent of non-First Nations people in the same age group.</w:t>
      </w:r>
      <w:r>
        <w:rPr>
          <w:rStyle w:val="EndnoteReference"/>
          <w:rFonts w:ascii="Calibri" w:hAnsi="Calibri" w:cs="Calibri"/>
          <w:color w:val="000000"/>
          <w:shd w:val="clear" w:color="auto" w:fill="FFFFFF"/>
        </w:rPr>
        <w:endnoteReference w:id="448"/>
      </w:r>
    </w:p>
    <w:p w14:paraId="167DA08D" w14:textId="661DFBBE" w:rsidR="00C13F18" w:rsidRPr="00485F51" w:rsidRDefault="00C13F18" w:rsidP="00485F51">
      <w:pPr>
        <w:pStyle w:val="Caption"/>
      </w:pPr>
      <w:r w:rsidRPr="00485F51">
        <w:lastRenderedPageBreak/>
        <w:t xml:space="preserve">Figure 13: Proportion of teachers identifying as First Nations, by jurisdiction </w:t>
      </w:r>
    </w:p>
    <w:p w14:paraId="6C850B53" w14:textId="1B92180B" w:rsidR="00C13F18" w:rsidRDefault="0060025D" w:rsidP="008B0CD4">
      <w:pPr>
        <w:keepNext/>
        <w:keepLines/>
        <w:rPr>
          <w:b/>
          <w:bCs/>
        </w:rPr>
      </w:pPr>
      <w:r>
        <w:rPr>
          <w:noProof/>
        </w:rPr>
        <w:drawing>
          <wp:inline distT="0" distB="0" distL="0" distR="0" wp14:anchorId="1D143F4C" wp14:editId="689359E1">
            <wp:extent cx="5731510" cy="6819900"/>
            <wp:effectExtent l="0" t="0" r="0" b="0"/>
            <wp:docPr id="936683473" name="Picture 936683473" descr="Eight separate line graphs of the proportion of teachers identifying as First Nations, by jurisdiction, over 2011 to 2021. The figure shows that in each jurisdiction the proportion of First Nations people in the working age population was higher than the proportion of First Nations teachers and that the proportion of First Nations school-aged population was higher than the proportion of First Nations teachers. Northern Territory is on a different scale due to its higher population of First Nations peopl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6683473" name="Picture 2" descr="Eight separate line graphs of the proportion of teachers identifying as First Nations, by jurisdiction, over 2011 to 2021. The figure shows that in each jurisdiction the proportion of First Nations people in the working age population was higher than the proportion of First Nations teachers and that the proportion of First Nations school-aged population was higher than the proportion of First Nations teachers. Northern Territory is on a different scale due to its higher population of First Nations people.  "/>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bwMode="auto">
                    <a:xfrm>
                      <a:off x="0" y="0"/>
                      <a:ext cx="5731510" cy="6819900"/>
                    </a:xfrm>
                    <a:prstGeom prst="rect">
                      <a:avLst/>
                    </a:prstGeom>
                    <a:noFill/>
                    <a:ln>
                      <a:noFill/>
                    </a:ln>
                  </pic:spPr>
                </pic:pic>
              </a:graphicData>
            </a:graphic>
          </wp:inline>
        </w:drawing>
      </w:r>
    </w:p>
    <w:p w14:paraId="471061A5" w14:textId="77777777" w:rsidR="00C13F18" w:rsidRDefault="00C13F18" w:rsidP="008B0CD4">
      <w:pPr>
        <w:pStyle w:val="Source"/>
        <w:keepNext/>
        <w:keepLines/>
      </w:pPr>
      <w:r w:rsidRPr="00D81E34">
        <w:t xml:space="preserve">Source: </w:t>
      </w:r>
      <w:r>
        <w:t>Department of Education internal analysis using Australian Bureau of Statistics (ABS) Tablebuilder Census 2011, 2016 and 2021 Census data.</w:t>
      </w:r>
    </w:p>
    <w:p w14:paraId="5A7EBF65" w14:textId="14CD65F7" w:rsidR="00C13F18" w:rsidRDefault="00C13F18" w:rsidP="00BB708D">
      <w:p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 xml:space="preserve">There are similar concerns about school leader diversity. In 2018, there were approximately 19,712 school leaders working in Australian schools, comprising 6 per cent of all teaching staff. However, the demographics of school leaders do not match the gender </w:t>
      </w:r>
      <w:r w:rsidR="009C1EF1">
        <w:rPr>
          <w:rStyle w:val="normaltextrun"/>
          <w:rFonts w:ascii="Calibri" w:hAnsi="Calibri" w:cs="Calibri"/>
          <w:color w:val="000000"/>
          <w:shd w:val="clear" w:color="auto" w:fill="FFFFFF"/>
        </w:rPr>
        <w:t xml:space="preserve">or </w:t>
      </w:r>
      <w:r>
        <w:rPr>
          <w:rStyle w:val="normaltextrun"/>
          <w:rFonts w:ascii="Calibri" w:hAnsi="Calibri" w:cs="Calibri"/>
          <w:color w:val="000000"/>
          <w:shd w:val="clear" w:color="auto" w:fill="FFFFFF"/>
        </w:rPr>
        <w:t>cultural diversity of Australia’s student community.</w:t>
      </w:r>
      <w:r>
        <w:rPr>
          <w:rStyle w:val="EndnoteReference"/>
          <w:rFonts w:ascii="Calibri" w:hAnsi="Calibri" w:cs="Calibri"/>
          <w:color w:val="000000"/>
          <w:shd w:val="clear" w:color="auto" w:fill="FFFFFF"/>
        </w:rPr>
        <w:endnoteReference w:id="449"/>
      </w:r>
    </w:p>
    <w:p w14:paraId="4B817855" w14:textId="45FA18A3" w:rsidR="00C13F18" w:rsidRDefault="00C13F18" w:rsidP="00BB708D">
      <w:pPr>
        <w:rPr>
          <w:noProof/>
        </w:rPr>
      </w:pPr>
      <w:r w:rsidRPr="00A30845">
        <w:rPr>
          <w:rStyle w:val="normaltextrun"/>
          <w:rFonts w:ascii="Calibri" w:hAnsi="Calibri" w:cs="Calibri"/>
          <w:color w:val="000000"/>
          <w:shd w:val="clear" w:color="auto" w:fill="FFFFFF"/>
        </w:rPr>
        <w:t>Stakeholders offered strong support for creating a more diverse teacher workforce. It was viewed as an important aspect of strengthening inclusion, increasing student engagement</w:t>
      </w:r>
      <w:r w:rsidR="009C1EF1" w:rsidRPr="00A30845">
        <w:rPr>
          <w:rStyle w:val="normaltextrun"/>
          <w:rFonts w:ascii="Calibri" w:hAnsi="Calibri" w:cs="Calibri"/>
          <w:color w:val="000000"/>
          <w:shd w:val="clear" w:color="auto" w:fill="FFFFFF"/>
        </w:rPr>
        <w:t>,</w:t>
      </w:r>
      <w:r w:rsidRPr="00A30845">
        <w:rPr>
          <w:rStyle w:val="normaltextrun"/>
          <w:rFonts w:ascii="Calibri" w:hAnsi="Calibri" w:cs="Calibri"/>
          <w:color w:val="000000"/>
          <w:shd w:val="clear" w:color="auto" w:fill="FFFFFF"/>
        </w:rPr>
        <w:t xml:space="preserve"> and improving </w:t>
      </w:r>
      <w:r w:rsidRPr="00A30845">
        <w:rPr>
          <w:rStyle w:val="normaltextrun"/>
          <w:rFonts w:ascii="Calibri" w:hAnsi="Calibri" w:cs="Calibri"/>
          <w:color w:val="000000"/>
          <w:shd w:val="clear" w:color="auto" w:fill="FFFFFF"/>
        </w:rPr>
        <w:lastRenderedPageBreak/>
        <w:t>student outcomes.</w:t>
      </w:r>
      <w:r>
        <w:rPr>
          <w:rStyle w:val="normaltextrun"/>
          <w:rFonts w:ascii="Calibri" w:hAnsi="Calibri" w:cs="Calibri"/>
          <w:color w:val="000000"/>
          <w:shd w:val="clear" w:color="auto" w:fill="FFFFFF"/>
        </w:rPr>
        <w:t xml:space="preserve"> This was particularly evident in submissions from the Indigenous Education Consultative Meeting, the National Aboriginal and Torres Strait Islander Principals Association (NATSIPA), the Stronger Smarter Institute, the AEU</w:t>
      </w:r>
      <w:r w:rsidR="009C1EF1">
        <w:rPr>
          <w:rStyle w:val="normaltextrun"/>
          <w:rFonts w:ascii="Calibri" w:hAnsi="Calibri" w:cs="Calibri"/>
          <w:color w:val="000000"/>
          <w:shd w:val="clear" w:color="auto" w:fill="FFFFFF"/>
        </w:rPr>
        <w:t>,</w:t>
      </w:r>
      <w:r>
        <w:rPr>
          <w:rStyle w:val="normaltextrun"/>
          <w:rFonts w:ascii="Calibri" w:hAnsi="Calibri" w:cs="Calibri"/>
          <w:color w:val="000000"/>
          <w:shd w:val="clear" w:color="auto" w:fill="FFFFFF"/>
        </w:rPr>
        <w:t xml:space="preserve"> and the Regional Education Commissioner. </w:t>
      </w:r>
      <w:r w:rsidRPr="00A30845">
        <w:rPr>
          <w:rStyle w:val="normaltextrun"/>
          <w:rFonts w:ascii="Calibri" w:hAnsi="Calibri" w:cs="Calibri"/>
          <w:color w:val="000000"/>
          <w:shd w:val="clear" w:color="auto" w:fill="FFFFFF"/>
        </w:rPr>
        <w:t>Stakeholders also saw improved diversity as critical to addressing workforce shortages and transience.</w:t>
      </w:r>
    </w:p>
    <w:p w14:paraId="40F22B46" w14:textId="77777777" w:rsidR="00C13F18" w:rsidRDefault="00C13F18" w:rsidP="008B0CD4">
      <w:pPr>
        <w:keepNext/>
        <w:keepLines/>
        <w:rPr>
          <w:noProof/>
        </w:rPr>
      </w:pPr>
      <w:r>
        <w:rPr>
          <w:noProof/>
        </w:rPr>
        <mc:AlternateContent>
          <mc:Choice Requires="wps">
            <w:drawing>
              <wp:inline distT="0" distB="0" distL="0" distR="0" wp14:anchorId="37CCADD8" wp14:editId="4236107C">
                <wp:extent cx="5712460" cy="1604513"/>
                <wp:effectExtent l="0" t="0" r="0" b="0"/>
                <wp:docPr id="1137599821" name="Text Box 11375998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12460" cy="1604513"/>
                        </a:xfrm>
                        <a:prstGeom prst="rect">
                          <a:avLst/>
                        </a:prstGeom>
                        <a:noFill/>
                        <a:ln w="9525">
                          <a:noFill/>
                          <a:miter lim="800000"/>
                          <a:headEnd/>
                          <a:tailEnd/>
                        </a:ln>
                      </wps:spPr>
                      <wps:txbx>
                        <w:txbxContent>
                          <w:p w14:paraId="1EBAB4CE" w14:textId="77777777" w:rsidR="00C13F18" w:rsidRPr="00CA0CE9" w:rsidRDefault="00C13F18" w:rsidP="00BB708D">
                            <w:pPr>
                              <w:pBdr>
                                <w:top w:val="single" w:sz="24" w:space="6" w:color="3D8CAD" w:themeColor="accent1"/>
                                <w:bottom w:val="single" w:sz="24" w:space="8" w:color="3D8CAD" w:themeColor="accent1"/>
                              </w:pBdr>
                              <w:spacing w:after="0"/>
                              <w:ind w:left="480"/>
                              <w:jc w:val="center"/>
                              <w:rPr>
                                <w:i/>
                                <w:color w:val="3D8CAD" w:themeColor="accent1"/>
                                <w:sz w:val="24"/>
                                <w:szCs w:val="24"/>
                              </w:rPr>
                            </w:pPr>
                            <w:r w:rsidRPr="00CA0CE9">
                              <w:rPr>
                                <w:i/>
                                <w:color w:val="3D8CAD" w:themeColor="accent1"/>
                                <w:sz w:val="24"/>
                                <w:szCs w:val="24"/>
                              </w:rPr>
                              <w:t>One of the problems faced by rural and remote schools and schools with high percentages of First Nations students is the transience of the teaching wor</w:t>
                            </w:r>
                            <w:r>
                              <w:rPr>
                                <w:i/>
                                <w:color w:val="3D8CAD" w:themeColor="accent1"/>
                                <w:sz w:val="24"/>
                                <w:szCs w:val="24"/>
                              </w:rPr>
                              <w:t>k</w:t>
                            </w:r>
                            <w:r w:rsidRPr="00CA0CE9">
                              <w:rPr>
                                <w:i/>
                                <w:color w:val="3D8CAD" w:themeColor="accent1"/>
                                <w:sz w:val="24"/>
                                <w:szCs w:val="24"/>
                              </w:rPr>
                              <w:t>force</w:t>
                            </w:r>
                            <w:r>
                              <w:rPr>
                                <w:i/>
                                <w:color w:val="3D8CAD" w:themeColor="accent1"/>
                                <w:sz w:val="24"/>
                                <w:szCs w:val="24"/>
                              </w:rPr>
                              <w:t xml:space="preserve"> </w:t>
                            </w:r>
                            <w:r w:rsidRPr="00CA0CE9">
                              <w:rPr>
                                <w:i/>
                                <w:color w:val="3D8CAD" w:themeColor="accent1"/>
                                <w:sz w:val="24"/>
                                <w:szCs w:val="24"/>
                              </w:rPr>
                              <w:t>... [T]here is a strong relationship between the Indigeneity of a school and its rating of undesirability. Negative attitudes toward Indigenous Australians by the majority of white Australians will continue to promote negative attitudes toward teaching prospects in remote Indigenous communities.</w:t>
                            </w:r>
                          </w:p>
                          <w:p w14:paraId="7BB70179" w14:textId="77777777" w:rsidR="00C13F18" w:rsidRPr="005539C4" w:rsidRDefault="00C13F18" w:rsidP="00BB708D"/>
                        </w:txbxContent>
                      </wps:txbx>
                      <wps:bodyPr rot="0" vert="horz" wrap="square" lIns="91440" tIns="45720" rIns="91440" bIns="45720" anchor="t" anchorCtr="0">
                        <a:noAutofit/>
                      </wps:bodyPr>
                    </wps:wsp>
                  </a:graphicData>
                </a:graphic>
              </wp:inline>
            </w:drawing>
          </mc:Choice>
          <mc:Fallback>
            <w:pict>
              <v:shape w14:anchorId="37CCADD8" id="Text Box 1137599821" o:spid="_x0000_s1052" type="#_x0000_t202" style="width:449.8pt;height:126.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O3YH/QEAANYDAAAOAAAAZHJzL2Uyb0RvYy54bWysU9tuGyEQfa/Uf0C813up7SQr4yhNmqpS&#10;epGSfgBmWS8qMBSwd92v78A6jtW+Rd0HBMzOmTlnDqvr0Wiylz4osIxWs5ISaQW0ym4Z/fF0/+6S&#10;khC5bbkGKxk9yECv12/frAbXyBp60K30BEFsaAbHaB+ja4oiiF4aHmbgpMVgB97wiEe/LVrPB0Q3&#10;uqjLclkM4FvnQcgQ8PZuCtJ1xu86KeK3rgsyEs0o9hbz6vO6SWuxXvFm67nrlTi2wV/RheHKYtET&#10;1B2PnOy8+gfKKOEhQBdnAkwBXaeEzByQTVX+xeax505mLihOcCeZwv+DFV/3j+67J3H8ACMOMJMI&#10;7gHEz0As3PbcbuWN9zD0krdYuEqSFYMLzTE1SR2akEA2wxdocch8FyEDjZ03SRXkSRAdB3A4iS7H&#10;SAReLi6qer7EkMBYtSzni+p9rsGb53TnQ/wkwZC0YdTjVDM83z+EmNrhzfMvqZqFe6V1nqy2ZGD0&#10;alEvcsJZxKiIxtPKMHpZpm+yQmL50bY5OXKlpz0W0PZIOzGdOMdxMxLVMlovU3KSYQPtAYXwMBkN&#10;HwZuevC/KRnQZIyGXzvuJSX6s0Uxr6r5PLkyH+aLixoP/jyyOY9wKxCK0UjJtL2N2ckT5xsUvVNZ&#10;jpdOjj2jebJKR6Mnd56f818vz3H9BwAA//8DAFBLAwQUAAYACAAAACEAmPzuFNsAAAAFAQAADwAA&#10;AGRycy9kb3ducmV2LnhtbEyPzU7DMBCE70i8g7VI3OiaiJYmZFMhEFcQ5Ufi5sbbJCJeR7HbhLfH&#10;cIHLSqMZzXxbbmbXqyOPofNCcLnQoFhqbztpCF5fHi7WoEI0Yk3vhQm+OMCmOj0pTWH9JM983MZG&#10;pRIJhSFoYxwKxFC37ExY+IEleXs/OhOTHBu0o5lSuesx03qFznSSFloz8F3L9ef24AjeHvcf71f6&#10;qbl3y2Hys0ZxORKdn823N6Aiz/EvDD/4CR2qxLTzB7FB9QTpkfh7k7fO8xWoHUG2zK4BqxL/01ff&#10;AAAA//8DAFBLAQItABQABgAIAAAAIQC2gziS/gAAAOEBAAATAAAAAAAAAAAAAAAAAAAAAABbQ29u&#10;dGVudF9UeXBlc10ueG1sUEsBAi0AFAAGAAgAAAAhADj9If/WAAAAlAEAAAsAAAAAAAAAAAAAAAAA&#10;LwEAAF9yZWxzLy5yZWxzUEsBAi0AFAAGAAgAAAAhAKU7dgf9AQAA1gMAAA4AAAAAAAAAAAAAAAAA&#10;LgIAAGRycy9lMm9Eb2MueG1sUEsBAi0AFAAGAAgAAAAhAJj87hTbAAAABQEAAA8AAAAAAAAAAAAA&#10;AAAAVwQAAGRycy9kb3ducmV2LnhtbFBLBQYAAAAABAAEAPMAAABfBQAAAAA=&#10;" filled="f" stroked="f">
                <v:textbox>
                  <w:txbxContent>
                    <w:p w14:paraId="1EBAB4CE" w14:textId="77777777" w:rsidR="00C13F18" w:rsidRPr="00CA0CE9" w:rsidRDefault="00C13F18" w:rsidP="00BB708D">
                      <w:pPr>
                        <w:pBdr>
                          <w:top w:val="single" w:sz="24" w:space="6" w:color="3D8CAD" w:themeColor="accent1"/>
                          <w:bottom w:val="single" w:sz="24" w:space="8" w:color="3D8CAD" w:themeColor="accent1"/>
                        </w:pBdr>
                        <w:spacing w:after="0"/>
                        <w:ind w:left="480"/>
                        <w:jc w:val="center"/>
                        <w:rPr>
                          <w:i/>
                          <w:color w:val="3D8CAD" w:themeColor="accent1"/>
                          <w:sz w:val="24"/>
                          <w:szCs w:val="24"/>
                        </w:rPr>
                      </w:pPr>
                      <w:r w:rsidRPr="00CA0CE9">
                        <w:rPr>
                          <w:i/>
                          <w:color w:val="3D8CAD" w:themeColor="accent1"/>
                          <w:sz w:val="24"/>
                          <w:szCs w:val="24"/>
                        </w:rPr>
                        <w:t>One of the problems faced by rural and remote schools and schools with high percentages of First Nations students is the transience of the teaching wor</w:t>
                      </w:r>
                      <w:r>
                        <w:rPr>
                          <w:i/>
                          <w:color w:val="3D8CAD" w:themeColor="accent1"/>
                          <w:sz w:val="24"/>
                          <w:szCs w:val="24"/>
                        </w:rPr>
                        <w:t>k</w:t>
                      </w:r>
                      <w:r w:rsidRPr="00CA0CE9">
                        <w:rPr>
                          <w:i/>
                          <w:color w:val="3D8CAD" w:themeColor="accent1"/>
                          <w:sz w:val="24"/>
                          <w:szCs w:val="24"/>
                        </w:rPr>
                        <w:t>force</w:t>
                      </w:r>
                      <w:r>
                        <w:rPr>
                          <w:i/>
                          <w:color w:val="3D8CAD" w:themeColor="accent1"/>
                          <w:sz w:val="24"/>
                          <w:szCs w:val="24"/>
                        </w:rPr>
                        <w:t xml:space="preserve"> </w:t>
                      </w:r>
                      <w:r w:rsidRPr="00CA0CE9">
                        <w:rPr>
                          <w:i/>
                          <w:color w:val="3D8CAD" w:themeColor="accent1"/>
                          <w:sz w:val="24"/>
                          <w:szCs w:val="24"/>
                        </w:rPr>
                        <w:t>... [T]here is a strong relationship between the Indigeneity of a school and its rating of undesirability. Negative attitudes toward Indigenous Australians by the majority of white Australians will continue to promote negative attitudes toward teaching prospects in remote Indigenous communities.</w:t>
                      </w:r>
                    </w:p>
                    <w:p w14:paraId="7BB70179" w14:textId="77777777" w:rsidR="00C13F18" w:rsidRPr="005539C4" w:rsidRDefault="00C13F18" w:rsidP="00BB708D"/>
                  </w:txbxContent>
                </v:textbox>
                <w10:anchorlock/>
              </v:shape>
            </w:pict>
          </mc:Fallback>
        </mc:AlternateContent>
      </w:r>
    </w:p>
    <w:p w14:paraId="2572E077" w14:textId="77777777" w:rsidR="00C13F18" w:rsidRDefault="00C13F18" w:rsidP="008B0CD4">
      <w:pPr>
        <w:keepNext/>
        <w:keepLines/>
        <w:jc w:val="right"/>
        <w:rPr>
          <w:rFonts w:ascii="Calibri" w:hAnsi="Calibri" w:cs="Calibri"/>
          <w:color w:val="000000"/>
          <w:shd w:val="clear" w:color="auto" w:fill="FFFFFF"/>
        </w:rPr>
      </w:pPr>
      <w:r w:rsidRPr="002A4A12">
        <w:rPr>
          <w:i/>
          <w:color w:val="3D8CAD" w:themeColor="accent1"/>
          <w:sz w:val="24"/>
          <w:szCs w:val="24"/>
        </w:rPr>
        <w:t>National Aboriginal and Torres Strait Islander Principals Association</w:t>
      </w:r>
    </w:p>
    <w:p w14:paraId="431A0C5F" w14:textId="77777777" w:rsidR="00C13F18" w:rsidRDefault="00C13F18" w:rsidP="00BB708D">
      <w:pPr>
        <w:rPr>
          <w:rStyle w:val="normaltextrun"/>
          <w:rFonts w:ascii="Calibri" w:hAnsi="Calibri" w:cs="Calibri"/>
          <w:color w:val="000000"/>
        </w:rPr>
      </w:pPr>
      <w:r w:rsidRPr="00256CE1">
        <w:rPr>
          <w:rStyle w:val="normaltextrun"/>
          <w:rFonts w:ascii="Calibri" w:hAnsi="Calibri" w:cs="Calibri"/>
          <w:color w:val="000000"/>
        </w:rPr>
        <w:t>The value of a diverse workforce was emphasised in rural and remote areas with high proportions of First Nations students, where First Nations educators can apply their cultural knowledge effectively to build strong partnerships with local families and communities.</w:t>
      </w:r>
    </w:p>
    <w:p w14:paraId="59597BDE" w14:textId="77777777" w:rsidR="00C13F18" w:rsidRDefault="00C13F18" w:rsidP="00BB708D">
      <w:pPr>
        <w:rPr>
          <w:rStyle w:val="normaltextrun"/>
          <w:rFonts w:ascii="Calibri" w:hAnsi="Calibri" w:cs="Calibri"/>
          <w:color w:val="000000"/>
          <w:shd w:val="clear" w:color="auto" w:fill="FFFFFF"/>
        </w:rPr>
      </w:pPr>
      <w:r>
        <w:rPr>
          <w:noProof/>
        </w:rPr>
        <mc:AlternateContent>
          <mc:Choice Requires="wps">
            <w:drawing>
              <wp:inline distT="0" distB="0" distL="0" distR="0" wp14:anchorId="2F2336CC" wp14:editId="74F9EA1A">
                <wp:extent cx="5731510" cy="965200"/>
                <wp:effectExtent l="0" t="0" r="0" b="6350"/>
                <wp:docPr id="1453455456" name="Text Box 14534554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1510" cy="965200"/>
                        </a:xfrm>
                        <a:prstGeom prst="rect">
                          <a:avLst/>
                        </a:prstGeom>
                        <a:noFill/>
                        <a:ln w="9525">
                          <a:noFill/>
                          <a:miter lim="800000"/>
                          <a:headEnd/>
                          <a:tailEnd/>
                        </a:ln>
                      </wps:spPr>
                      <wps:txbx>
                        <w:txbxContent>
                          <w:p w14:paraId="36C07977" w14:textId="77777777" w:rsidR="00C13F18" w:rsidRPr="00672E24" w:rsidRDefault="00C13F18" w:rsidP="00BB708D">
                            <w:pPr>
                              <w:pBdr>
                                <w:top w:val="single" w:sz="24" w:space="6" w:color="3D8CAD" w:themeColor="accent1"/>
                                <w:bottom w:val="single" w:sz="24" w:space="8" w:color="3D8CAD" w:themeColor="accent1"/>
                              </w:pBdr>
                              <w:spacing w:after="0"/>
                              <w:ind w:left="480"/>
                              <w:jc w:val="center"/>
                              <w:rPr>
                                <w:i/>
                                <w:color w:val="3D8CAD" w:themeColor="accent1"/>
                                <w:sz w:val="24"/>
                                <w:szCs w:val="24"/>
                              </w:rPr>
                            </w:pPr>
                            <w:r w:rsidRPr="00672E24">
                              <w:rPr>
                                <w:i/>
                                <w:color w:val="3D8CAD" w:themeColor="accent1"/>
                                <w:sz w:val="24"/>
                                <w:szCs w:val="24"/>
                              </w:rPr>
                              <w:t>Teacher and non-teacher workforce diversity is critical to achieving improved outcomes, particularly in regard to the N</w:t>
                            </w:r>
                            <w:r>
                              <w:rPr>
                                <w:i/>
                                <w:color w:val="3D8CAD" w:themeColor="accent1"/>
                                <w:sz w:val="24"/>
                                <w:szCs w:val="24"/>
                              </w:rPr>
                              <w:t xml:space="preserve">orthern </w:t>
                            </w:r>
                            <w:r w:rsidRPr="00672E24">
                              <w:rPr>
                                <w:i/>
                                <w:color w:val="3D8CAD" w:themeColor="accent1"/>
                                <w:sz w:val="24"/>
                                <w:szCs w:val="24"/>
                              </w:rPr>
                              <w:t>T</w:t>
                            </w:r>
                            <w:r>
                              <w:rPr>
                                <w:i/>
                                <w:color w:val="3D8CAD" w:themeColor="accent1"/>
                                <w:sz w:val="24"/>
                                <w:szCs w:val="24"/>
                              </w:rPr>
                              <w:t>erritory</w:t>
                            </w:r>
                            <w:r w:rsidRPr="00672E24">
                              <w:rPr>
                                <w:i/>
                                <w:color w:val="3D8CAD" w:themeColor="accent1"/>
                                <w:sz w:val="24"/>
                                <w:szCs w:val="24"/>
                              </w:rPr>
                              <w:t>’s remote context and proportional levels of vulnerability and disadvantage.</w:t>
                            </w:r>
                          </w:p>
                          <w:p w14:paraId="1100A379" w14:textId="77777777" w:rsidR="00C13F18" w:rsidRDefault="00C13F18" w:rsidP="00BB708D"/>
                        </w:txbxContent>
                      </wps:txbx>
                      <wps:bodyPr rot="0" vert="horz" wrap="square" lIns="91440" tIns="45720" rIns="91440" bIns="45720" anchor="t" anchorCtr="0">
                        <a:noAutofit/>
                      </wps:bodyPr>
                    </wps:wsp>
                  </a:graphicData>
                </a:graphic>
              </wp:inline>
            </w:drawing>
          </mc:Choice>
          <mc:Fallback>
            <w:pict>
              <v:shape w14:anchorId="2F2336CC" id="Text Box 1453455456" o:spid="_x0000_s1053" type="#_x0000_t202" style="width:451.3pt;height:7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MRn9/AEAANUDAAAOAAAAZHJzL2Uyb0RvYy54bWysU9uO2yAQfa/Uf0C8N47TeC9WnNV2t1tV&#10;2l6kbT+AYByjAkMHEjv9+g44m43at6p+QMB4zsw5c1jdjNawvcKgwTW8nM05U05Cq9224d+/Pby5&#10;4ixE4VphwKmGH1TgN+vXr1aDr9UCejCtQkYgLtSDb3gfo6+LIsheWRFm4JWjYAdoRaQjbosWxUDo&#10;1hSL+fyiGABbjyBVCHR7PwX5OuN3nZLxS9cFFZlpOPUW84p53aS1WK9EvUXhey2PbYh/6MIK7ajo&#10;CepeRMF2qP+CsloiBOjiTIItoOu0VJkDsSnnf7B56oVXmQuJE/xJpvD/YOXn/ZP/iiyO72CkAWYS&#10;wT+C/BGYg7teuK26RYShV6KlwmWSrBh8qI+pSepQhwSyGT5BS0MWuwgZaOzQJlWIJyN0GsDhJLoa&#10;I5N0WV2+LauSQpJi1xcVTTWXEPVztscQPyiwLG0ajjTUjC72jyGmbkT9/Esq5uBBG5MHaxwbCLRa&#10;VDnhLGJ1JN8ZbRt+NU/f5IRE8r1rc3IU2kx7KmDckXUiOlGO42Zkum344jIlJxU20B5IB4TJZ/Qu&#10;aNMD/uJsII81PPzcCVScmY+OtLwul8tkynxYVpcLOuB5ZHMeEU4SVMMjZ9P2LmYjT5xvSfNOZzle&#10;Ojn2TN7JKh19nsx5fs5/vbzG9W8AAAD//wMAUEsDBBQABgAIAAAAIQCFYY1m2gAAAAUBAAAPAAAA&#10;ZHJzL2Rvd25yZXYueG1sTI9PS8NAEMXvQr/DMoI3O2uwxcZsSlG8KtY/4G2bnSbB7GzIbpv47Z32&#10;opcHw3u895tiPflOHWmIbWADN3MNirgKruXawPvb0/UdqJgsO9sFJgM/FGFdzi4Km7sw8isdt6lW&#10;UsIxtwaalPocMVYNeRvnoScWbx8Gb5OcQ41usKOU+w4zrZfobcuy0NieHhqqvrcHb+Djef/1eatf&#10;6ke/6McwaWS/QmOuLqfNPahEU/oLwwlf0KEUpl04sIuqMyCPpLOKt9LZEtROQotMA5YF/qcvfwEA&#10;AP//AwBQSwECLQAUAAYACAAAACEAtoM4kv4AAADhAQAAEwAAAAAAAAAAAAAAAAAAAAAAW0NvbnRl&#10;bnRfVHlwZXNdLnhtbFBLAQItABQABgAIAAAAIQA4/SH/1gAAAJQBAAALAAAAAAAAAAAAAAAAAC8B&#10;AABfcmVscy8ucmVsc1BLAQItABQABgAIAAAAIQB0MRn9/AEAANUDAAAOAAAAAAAAAAAAAAAAAC4C&#10;AABkcnMvZTJvRG9jLnhtbFBLAQItABQABgAIAAAAIQCFYY1m2gAAAAUBAAAPAAAAAAAAAAAAAAAA&#10;AFYEAABkcnMvZG93bnJldi54bWxQSwUGAAAAAAQABADzAAAAXQUAAAAA&#10;" filled="f" stroked="f">
                <v:textbox>
                  <w:txbxContent>
                    <w:p w14:paraId="36C07977" w14:textId="77777777" w:rsidR="00C13F18" w:rsidRPr="00672E24" w:rsidRDefault="00C13F18" w:rsidP="00BB708D">
                      <w:pPr>
                        <w:pBdr>
                          <w:top w:val="single" w:sz="24" w:space="6" w:color="3D8CAD" w:themeColor="accent1"/>
                          <w:bottom w:val="single" w:sz="24" w:space="8" w:color="3D8CAD" w:themeColor="accent1"/>
                        </w:pBdr>
                        <w:spacing w:after="0"/>
                        <w:ind w:left="480"/>
                        <w:jc w:val="center"/>
                        <w:rPr>
                          <w:i/>
                          <w:color w:val="3D8CAD" w:themeColor="accent1"/>
                          <w:sz w:val="24"/>
                          <w:szCs w:val="24"/>
                        </w:rPr>
                      </w:pPr>
                      <w:r w:rsidRPr="00672E24">
                        <w:rPr>
                          <w:i/>
                          <w:color w:val="3D8CAD" w:themeColor="accent1"/>
                          <w:sz w:val="24"/>
                          <w:szCs w:val="24"/>
                        </w:rPr>
                        <w:t>Teacher and non-teacher workforce diversity is critical to achieving improved outcomes, particularly in regard to the N</w:t>
                      </w:r>
                      <w:r>
                        <w:rPr>
                          <w:i/>
                          <w:color w:val="3D8CAD" w:themeColor="accent1"/>
                          <w:sz w:val="24"/>
                          <w:szCs w:val="24"/>
                        </w:rPr>
                        <w:t xml:space="preserve">orthern </w:t>
                      </w:r>
                      <w:r w:rsidRPr="00672E24">
                        <w:rPr>
                          <w:i/>
                          <w:color w:val="3D8CAD" w:themeColor="accent1"/>
                          <w:sz w:val="24"/>
                          <w:szCs w:val="24"/>
                        </w:rPr>
                        <w:t>T</w:t>
                      </w:r>
                      <w:r>
                        <w:rPr>
                          <w:i/>
                          <w:color w:val="3D8CAD" w:themeColor="accent1"/>
                          <w:sz w:val="24"/>
                          <w:szCs w:val="24"/>
                        </w:rPr>
                        <w:t>erritory</w:t>
                      </w:r>
                      <w:r w:rsidRPr="00672E24">
                        <w:rPr>
                          <w:i/>
                          <w:color w:val="3D8CAD" w:themeColor="accent1"/>
                          <w:sz w:val="24"/>
                          <w:szCs w:val="24"/>
                        </w:rPr>
                        <w:t>’s remote context and proportional levels of vulnerability and disadvantage.</w:t>
                      </w:r>
                    </w:p>
                    <w:p w14:paraId="1100A379" w14:textId="77777777" w:rsidR="00C13F18" w:rsidRDefault="00C13F18" w:rsidP="00BB708D"/>
                  </w:txbxContent>
                </v:textbox>
                <w10:anchorlock/>
              </v:shape>
            </w:pict>
          </mc:Fallback>
        </mc:AlternateContent>
      </w:r>
    </w:p>
    <w:p w14:paraId="58F1C7F1" w14:textId="77777777" w:rsidR="00C13F18" w:rsidRDefault="00C13F18" w:rsidP="00BB708D">
      <w:pPr>
        <w:spacing w:after="0"/>
        <w:jc w:val="right"/>
        <w:rPr>
          <w:i/>
          <w:color w:val="3D8CAD" w:themeColor="accent1"/>
          <w:sz w:val="24"/>
          <w:szCs w:val="24"/>
        </w:rPr>
      </w:pPr>
      <w:r w:rsidRPr="00672E24">
        <w:rPr>
          <w:i/>
          <w:color w:val="3D8CAD" w:themeColor="accent1"/>
          <w:sz w:val="24"/>
          <w:szCs w:val="24"/>
        </w:rPr>
        <w:t>N</w:t>
      </w:r>
      <w:r>
        <w:rPr>
          <w:i/>
          <w:color w:val="3D8CAD" w:themeColor="accent1"/>
          <w:sz w:val="24"/>
          <w:szCs w:val="24"/>
        </w:rPr>
        <w:t xml:space="preserve">orthern </w:t>
      </w:r>
      <w:r w:rsidRPr="00672E24">
        <w:rPr>
          <w:i/>
          <w:color w:val="3D8CAD" w:themeColor="accent1"/>
          <w:sz w:val="24"/>
          <w:szCs w:val="24"/>
        </w:rPr>
        <w:t>T</w:t>
      </w:r>
      <w:r>
        <w:rPr>
          <w:i/>
          <w:color w:val="3D8CAD" w:themeColor="accent1"/>
          <w:sz w:val="24"/>
          <w:szCs w:val="24"/>
        </w:rPr>
        <w:t>erritory</w:t>
      </w:r>
      <w:r w:rsidRPr="00672E24">
        <w:rPr>
          <w:i/>
          <w:color w:val="3D8CAD" w:themeColor="accent1"/>
          <w:sz w:val="24"/>
          <w:szCs w:val="24"/>
        </w:rPr>
        <w:t xml:space="preserve"> Government</w:t>
      </w:r>
    </w:p>
    <w:p w14:paraId="4E904FA7" w14:textId="77777777" w:rsidR="00C13F18" w:rsidRPr="00F75DDE" w:rsidRDefault="00C13F18" w:rsidP="00BB708D"/>
    <w:p w14:paraId="114C911D" w14:textId="77777777" w:rsidR="00C13F18" w:rsidRDefault="00C13F18" w:rsidP="00BB708D">
      <w:pPr>
        <w:pStyle w:val="Heading5"/>
      </w:pPr>
      <w:r w:rsidRPr="00F75DDE">
        <w:t>Challenges to creating a diverse workforce</w:t>
      </w:r>
      <w:r>
        <w:t xml:space="preserve"> need to be addressed</w:t>
      </w:r>
    </w:p>
    <w:p w14:paraId="4167B809" w14:textId="77777777" w:rsidR="00C13F18" w:rsidRDefault="00C13F18" w:rsidP="00BB708D">
      <w:pPr>
        <w:rPr>
          <w:rStyle w:val="normaltextrun"/>
          <w:rFonts w:ascii="Calibri" w:hAnsi="Calibri" w:cs="Calibri"/>
          <w:b/>
          <w:color w:val="01698C" w:themeColor="background2"/>
        </w:rPr>
      </w:pPr>
      <w:r>
        <w:rPr>
          <w:rStyle w:val="normaltextrun"/>
          <w:rFonts w:ascii="Calibri" w:hAnsi="Calibri" w:cs="Calibri"/>
        </w:rPr>
        <w:t xml:space="preserve">ITE is the major supplier of the teacher pipeline and has been considered by several reviews over the past 10 years. Access to and support to engage in ITE was identified as an issue requiring further development – in consultation with First Nations peoples – by a number of submissions </w:t>
      </w:r>
      <w:r w:rsidRPr="00E7784B">
        <w:rPr>
          <w:rStyle w:val="normaltextrun"/>
          <w:rFonts w:ascii="Calibri" w:hAnsi="Calibri" w:cs="Calibri"/>
        </w:rPr>
        <w:t xml:space="preserve">including </w:t>
      </w:r>
      <w:r>
        <w:rPr>
          <w:rStyle w:val="normaltextrun"/>
          <w:rFonts w:ascii="Calibri" w:hAnsi="Calibri" w:cs="Calibri"/>
        </w:rPr>
        <w:t xml:space="preserve">those of </w:t>
      </w:r>
      <w:r w:rsidRPr="00193573">
        <w:rPr>
          <w:rStyle w:val="normaltextrun"/>
          <w:rFonts w:ascii="Calibri" w:hAnsi="Calibri" w:cs="Calibri"/>
        </w:rPr>
        <w:t>NATSIPA and the Independent Education Union</w:t>
      </w:r>
      <w:r>
        <w:rPr>
          <w:rStyle w:val="normaltextrun"/>
          <w:rFonts w:ascii="Calibri" w:hAnsi="Calibri" w:cs="Calibri"/>
        </w:rPr>
        <w:t xml:space="preserve"> of Australia (IEU).</w:t>
      </w:r>
    </w:p>
    <w:p w14:paraId="430C1B71" w14:textId="21CAB672" w:rsidR="00C13F18" w:rsidRDefault="00C13F18" w:rsidP="00BB708D">
      <w:pPr>
        <w:rPr>
          <w:rStyle w:val="normaltextrun"/>
          <w:rFonts w:ascii="Calibri" w:hAnsi="Calibri" w:cs="Calibri"/>
        </w:rPr>
      </w:pPr>
      <w:r w:rsidRPr="004019E6">
        <w:rPr>
          <w:rStyle w:val="normaltextrun"/>
          <w:rFonts w:ascii="Calibri" w:hAnsi="Calibri" w:cs="Calibri"/>
        </w:rPr>
        <w:t xml:space="preserve">Some stakeholders </w:t>
      </w:r>
      <w:r>
        <w:rPr>
          <w:rStyle w:val="normaltextrun"/>
          <w:rFonts w:ascii="Calibri" w:hAnsi="Calibri" w:cs="Calibri"/>
        </w:rPr>
        <w:t>contended</w:t>
      </w:r>
      <w:r w:rsidRPr="004019E6">
        <w:rPr>
          <w:rStyle w:val="normaltextrun"/>
          <w:rFonts w:ascii="Calibri" w:hAnsi="Calibri" w:cs="Calibri"/>
        </w:rPr>
        <w:t xml:space="preserve"> that previous ITE reforms have had a negative impact on the diversity of the workforce. For example, the introduction of the L</w:t>
      </w:r>
      <w:r w:rsidR="007A0E95">
        <w:rPr>
          <w:rStyle w:val="normaltextrun"/>
          <w:rFonts w:ascii="Calibri" w:hAnsi="Calibri" w:cs="Calibri"/>
        </w:rPr>
        <w:t>iteracy</w:t>
      </w:r>
      <w:r w:rsidRPr="004019E6">
        <w:rPr>
          <w:rStyle w:val="normaltextrun"/>
          <w:rFonts w:ascii="Calibri" w:hAnsi="Calibri" w:cs="Calibri"/>
        </w:rPr>
        <w:t xml:space="preserve"> and Numeracy Test for Initial Teacher Education students (LANTITE) can act as a barrier for </w:t>
      </w:r>
      <w:r>
        <w:rPr>
          <w:rStyle w:val="normaltextrun"/>
          <w:rFonts w:ascii="Calibri" w:hAnsi="Calibri" w:cs="Calibri"/>
        </w:rPr>
        <w:t xml:space="preserve">some </w:t>
      </w:r>
      <w:r w:rsidRPr="004019E6">
        <w:rPr>
          <w:rStyle w:val="normaltextrun"/>
          <w:rFonts w:ascii="Calibri" w:hAnsi="Calibri" w:cs="Calibri"/>
        </w:rPr>
        <w:t xml:space="preserve">First Nations </w:t>
      </w:r>
      <w:r w:rsidR="00B56F68">
        <w:rPr>
          <w:rStyle w:val="normaltextrun"/>
          <w:rFonts w:ascii="Calibri" w:hAnsi="Calibri" w:cs="Calibri"/>
        </w:rPr>
        <w:t>people</w:t>
      </w:r>
      <w:r w:rsidR="00B56F68" w:rsidRPr="004019E6">
        <w:rPr>
          <w:rStyle w:val="normaltextrun"/>
          <w:rFonts w:ascii="Calibri" w:hAnsi="Calibri" w:cs="Calibri"/>
        </w:rPr>
        <w:t xml:space="preserve"> </w:t>
      </w:r>
      <w:r w:rsidRPr="004019E6">
        <w:rPr>
          <w:rStyle w:val="normaltextrun"/>
          <w:rFonts w:ascii="Calibri" w:hAnsi="Calibri" w:cs="Calibri"/>
        </w:rPr>
        <w:t xml:space="preserve">and </w:t>
      </w:r>
      <w:r w:rsidR="00B56F68">
        <w:rPr>
          <w:rStyle w:val="normaltextrun"/>
          <w:rFonts w:ascii="Calibri" w:hAnsi="Calibri" w:cs="Calibri"/>
        </w:rPr>
        <w:t>people</w:t>
      </w:r>
      <w:r w:rsidRPr="004019E6">
        <w:rPr>
          <w:rStyle w:val="normaltextrun"/>
          <w:rFonts w:ascii="Calibri" w:hAnsi="Calibri" w:cs="Calibri"/>
        </w:rPr>
        <w:t xml:space="preserve"> with a language background other than English to enter ITE courses</w:t>
      </w:r>
      <w:r>
        <w:rPr>
          <w:rStyle w:val="normaltextrun"/>
          <w:rFonts w:ascii="Calibri" w:hAnsi="Calibri" w:cs="Calibri"/>
        </w:rPr>
        <w:t>.</w:t>
      </w:r>
      <w:r w:rsidRPr="004019E6">
        <w:rPr>
          <w:rStyle w:val="normaltextrun"/>
          <w:rFonts w:ascii="Calibri" w:hAnsi="Calibri" w:cs="Calibri"/>
        </w:rPr>
        <w:t xml:space="preserve"> </w:t>
      </w:r>
      <w:r>
        <w:rPr>
          <w:rStyle w:val="normaltextrun"/>
          <w:rFonts w:ascii="Calibri" w:hAnsi="Calibri" w:cs="Calibri"/>
        </w:rPr>
        <w:t>There is work underway through the NTWAP to enable prospective ITE students to sit the LANTITE before they begin their studies, with initial assessments of literacy and numeracy in their first year and targeted support if they need it.</w:t>
      </w:r>
      <w:r>
        <w:rPr>
          <w:rStyle w:val="EndnoteReference"/>
          <w:rFonts w:ascii="Calibri" w:hAnsi="Calibri" w:cs="Calibri"/>
        </w:rPr>
        <w:endnoteReference w:id="450"/>
      </w:r>
    </w:p>
    <w:p w14:paraId="4285A6A7" w14:textId="78C5EF47" w:rsidR="00C13F18" w:rsidRDefault="00C13F18" w:rsidP="00BB708D">
      <w:pPr>
        <w:rPr>
          <w:rStyle w:val="normaltextrun"/>
          <w:rFonts w:ascii="Calibri" w:hAnsi="Calibri" w:cs="Calibri"/>
        </w:rPr>
      </w:pPr>
      <w:r>
        <w:rPr>
          <w:rStyle w:val="normaltextrun"/>
          <w:rFonts w:ascii="Calibri" w:hAnsi="Calibri" w:cs="Calibri"/>
        </w:rPr>
        <w:t>Creating a culturally safe work environment was a key challenge identified</w:t>
      </w:r>
      <w:r w:rsidR="000D62E7">
        <w:rPr>
          <w:rStyle w:val="normaltextrun"/>
          <w:rFonts w:ascii="Calibri" w:hAnsi="Calibri" w:cs="Calibri"/>
        </w:rPr>
        <w:t xml:space="preserve"> in consultations</w:t>
      </w:r>
      <w:r>
        <w:rPr>
          <w:rStyle w:val="normaltextrun"/>
          <w:rFonts w:ascii="Calibri" w:hAnsi="Calibri" w:cs="Calibri"/>
        </w:rPr>
        <w:t xml:space="preserve">. Cultural safety goes beyond stamping out overt racism (though this is critical) to moving to a system where First Nations and culturally and linguistically diverse (CALD) staff are recognised and valued for the cultural expertise and viewpoints they bring. The Centre for Inclusive Education (Queensland University of Technology) submission suggested that a safe and inclusive workplace culture is an </w:t>
      </w:r>
      <w:r>
        <w:rPr>
          <w:rStyle w:val="normaltextrun"/>
          <w:rFonts w:ascii="Calibri" w:hAnsi="Calibri" w:cs="Calibri"/>
        </w:rPr>
        <w:lastRenderedPageBreak/>
        <w:t>essential factor to support workforce diversity where discrimination and exclusion can be common. Their view aligns with those expressed in other submissions that raised concerns about the impact of racism and lack of cultural safety in schools, which impact First Nations teachers and students alike.</w:t>
      </w:r>
      <w:r>
        <w:rPr>
          <w:rStyle w:val="EndnoteReference"/>
          <w:rFonts w:ascii="Calibri" w:hAnsi="Calibri" w:cs="Calibri"/>
        </w:rPr>
        <w:endnoteReference w:id="451"/>
      </w:r>
      <w:r>
        <w:rPr>
          <w:rStyle w:val="normaltextrun"/>
          <w:rFonts w:ascii="Calibri" w:hAnsi="Calibri" w:cs="Calibri"/>
        </w:rPr>
        <w:t xml:space="preserve"> People who feel valued and included are more likely to engage.</w:t>
      </w:r>
    </w:p>
    <w:p w14:paraId="1C571E06" w14:textId="274F835D" w:rsidR="00C13F18" w:rsidRDefault="00C13F18" w:rsidP="00BB708D">
      <w:pPr>
        <w:rPr>
          <w:color w:val="000000" w:themeColor="text1"/>
        </w:rPr>
      </w:pPr>
      <w:r>
        <w:rPr>
          <w:rStyle w:val="normaltextrun"/>
          <w:rFonts w:ascii="Calibri" w:hAnsi="Calibri" w:cs="Calibri"/>
        </w:rPr>
        <w:t xml:space="preserve">The ACU submission noted ‘grow your own’ strategies which have been effective in several countries. These are place-based models that focus on attracting and developing local residents to work in schools within their community while they </w:t>
      </w:r>
      <w:r w:rsidRPr="1D8654F9" w:rsidDel="4CA351E9">
        <w:rPr>
          <w:rStyle w:val="normaltextrun"/>
          <w:rFonts w:ascii="Calibri" w:hAnsi="Calibri" w:cs="Calibri"/>
        </w:rPr>
        <w:t>study</w:t>
      </w:r>
      <w:r w:rsidRPr="1D8654F9">
        <w:rPr>
          <w:rStyle w:val="normaltextrun"/>
          <w:rFonts w:ascii="Calibri" w:hAnsi="Calibri" w:cs="Calibri"/>
        </w:rPr>
        <w:t xml:space="preserve"> and</w:t>
      </w:r>
      <w:r>
        <w:rPr>
          <w:rStyle w:val="normaltextrun"/>
          <w:rFonts w:ascii="Calibri" w:hAnsi="Calibri" w:cs="Calibri"/>
        </w:rPr>
        <w:t xml:space="preserve"> can increase retention after graduation (see Case Study </w:t>
      </w:r>
      <w:r w:rsidRPr="729CDCAE">
        <w:rPr>
          <w:rStyle w:val="normaltextrun"/>
          <w:rFonts w:ascii="Calibri" w:hAnsi="Calibri" w:cs="Calibri"/>
        </w:rPr>
        <w:t>20</w:t>
      </w:r>
      <w:r>
        <w:rPr>
          <w:rStyle w:val="normaltextrun"/>
          <w:rFonts w:ascii="Calibri" w:hAnsi="Calibri" w:cs="Calibri"/>
        </w:rPr>
        <w:t xml:space="preserve">). Some jurisdictions have programs that target First Nations teachers. For example, the Northern Territory Government’s Remote Aboriginal Teacher Education program </w:t>
      </w:r>
      <w:r w:rsidRPr="00140BFF">
        <w:rPr>
          <w:color w:val="000000" w:themeColor="text1"/>
        </w:rPr>
        <w:t xml:space="preserve">provides support for Aboriginal educators through delivery of a targeted suite of professional development opportunities, including non-accredited training; </w:t>
      </w:r>
      <w:r>
        <w:rPr>
          <w:color w:val="000000" w:themeColor="text1"/>
        </w:rPr>
        <w:t>v</w:t>
      </w:r>
      <w:r w:rsidRPr="00140BFF">
        <w:rPr>
          <w:color w:val="000000" w:themeColor="text1"/>
        </w:rPr>
        <w:t xml:space="preserve">ocational </w:t>
      </w:r>
      <w:r>
        <w:rPr>
          <w:color w:val="000000" w:themeColor="text1"/>
        </w:rPr>
        <w:t>e</w:t>
      </w:r>
      <w:r w:rsidRPr="00140BFF">
        <w:rPr>
          <w:color w:val="000000" w:themeColor="text1"/>
        </w:rPr>
        <w:t xml:space="preserve">ducation and </w:t>
      </w:r>
      <w:r>
        <w:rPr>
          <w:color w:val="000000" w:themeColor="text1"/>
        </w:rPr>
        <w:t>t</w:t>
      </w:r>
      <w:r w:rsidRPr="00140BFF">
        <w:rPr>
          <w:color w:val="000000" w:themeColor="text1"/>
        </w:rPr>
        <w:t>raining</w:t>
      </w:r>
      <w:r>
        <w:rPr>
          <w:color w:val="000000" w:themeColor="text1"/>
        </w:rPr>
        <w:t>;</w:t>
      </w:r>
      <w:r w:rsidRPr="00140BFF">
        <w:rPr>
          <w:color w:val="000000" w:themeColor="text1"/>
        </w:rPr>
        <w:t xml:space="preserve"> and tertiary education qualifications.</w:t>
      </w:r>
      <w:r>
        <w:rPr>
          <w:rStyle w:val="EndnoteReference"/>
          <w:color w:val="000000" w:themeColor="text1"/>
        </w:rPr>
        <w:endnoteReference w:id="452"/>
      </w:r>
    </w:p>
    <w:tbl>
      <w:tblPr>
        <w:tblStyle w:val="GridTable4-Accent4"/>
        <w:tblW w:w="9026" w:type="dxa"/>
        <w:tblLook w:val="0400" w:firstRow="0" w:lastRow="0" w:firstColumn="0" w:lastColumn="0" w:noHBand="0" w:noVBand="1"/>
      </w:tblPr>
      <w:tblGrid>
        <w:gridCol w:w="9026"/>
      </w:tblGrid>
      <w:tr w:rsidR="00C13F18" w14:paraId="06B3FBF1"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55279F59" w14:textId="77777777" w:rsidR="00C13F18" w:rsidRPr="00C1526C" w:rsidRDefault="00C13F18">
            <w:pPr>
              <w:jc w:val="center"/>
              <w:rPr>
                <w:b/>
                <w:color w:val="000000" w:themeColor="text1"/>
                <w:u w:val="single"/>
              </w:rPr>
            </w:pPr>
            <w:r w:rsidRPr="00C1526C">
              <w:rPr>
                <w:b/>
                <w:color w:val="000000" w:themeColor="text1"/>
                <w:u w:val="single"/>
              </w:rPr>
              <w:t>Case Study 20: Attract and develop local residents to teach</w:t>
            </w:r>
          </w:p>
          <w:p w14:paraId="6C190AFF" w14:textId="3885485C" w:rsidR="00C13F18" w:rsidRDefault="00C13F18">
            <w:pPr>
              <w:rPr>
                <w:b/>
                <w:color w:val="000000" w:themeColor="text1"/>
              </w:rPr>
            </w:pPr>
            <w:r w:rsidRPr="005C07DE">
              <w:rPr>
                <w:color w:val="000000" w:themeColor="text1"/>
              </w:rPr>
              <w:t xml:space="preserve">One government school the Panel visited is finding success in building its </w:t>
            </w:r>
            <w:r w:rsidRPr="009571B5">
              <w:rPr>
                <w:color w:val="000000" w:themeColor="text1"/>
              </w:rPr>
              <w:t>First Nations workforce by drawing from the local community. Of the 20 support staff in the school, eight identify</w:t>
            </w:r>
            <w:r w:rsidRPr="005C07DE">
              <w:rPr>
                <w:color w:val="000000" w:themeColor="text1"/>
              </w:rPr>
              <w:t xml:space="preserve"> as </w:t>
            </w:r>
            <w:r>
              <w:rPr>
                <w:color w:val="000000" w:themeColor="text1"/>
              </w:rPr>
              <w:t>First Nations people</w:t>
            </w:r>
            <w:r w:rsidRPr="005C07DE">
              <w:rPr>
                <w:color w:val="000000" w:themeColor="text1"/>
              </w:rPr>
              <w:t xml:space="preserve">. In addition, the </w:t>
            </w:r>
            <w:r>
              <w:rPr>
                <w:color w:val="000000" w:themeColor="text1"/>
              </w:rPr>
              <w:t>p</w:t>
            </w:r>
            <w:r w:rsidRPr="005C07DE">
              <w:rPr>
                <w:color w:val="000000" w:themeColor="text1"/>
              </w:rPr>
              <w:t xml:space="preserve">rincipal noted that </w:t>
            </w:r>
            <w:r w:rsidRPr="003E7B88">
              <w:rPr>
                <w:color w:val="000000" w:themeColor="text1"/>
              </w:rPr>
              <w:t>six</w:t>
            </w:r>
            <w:r w:rsidRPr="005C07DE">
              <w:rPr>
                <w:color w:val="000000" w:themeColor="text1"/>
              </w:rPr>
              <w:t xml:space="preserve"> support staff had recently gained a teaching diploma, meaning they were able to teach in the classroom alongside another qualified teacher. Th</w:t>
            </w:r>
            <w:r>
              <w:rPr>
                <w:color w:val="000000" w:themeColor="text1"/>
              </w:rPr>
              <w:t>is</w:t>
            </w:r>
            <w:r w:rsidRPr="005C07DE">
              <w:rPr>
                <w:color w:val="000000" w:themeColor="text1"/>
              </w:rPr>
              <w:t xml:space="preserve"> </w:t>
            </w:r>
            <w:r>
              <w:rPr>
                <w:color w:val="000000" w:themeColor="text1"/>
              </w:rPr>
              <w:t>is</w:t>
            </w:r>
            <w:r w:rsidRPr="005C07DE">
              <w:rPr>
                <w:color w:val="000000" w:themeColor="text1"/>
              </w:rPr>
              <w:t xml:space="preserve"> eas</w:t>
            </w:r>
            <w:r>
              <w:rPr>
                <w:color w:val="000000" w:themeColor="text1"/>
              </w:rPr>
              <w:t>ing</w:t>
            </w:r>
            <w:r w:rsidRPr="005C07DE">
              <w:rPr>
                <w:color w:val="000000" w:themeColor="text1"/>
              </w:rPr>
              <w:t xml:space="preserve"> some of the impacts of teaching shortages, as well as empower</w:t>
            </w:r>
            <w:r>
              <w:rPr>
                <w:color w:val="000000" w:themeColor="text1"/>
              </w:rPr>
              <w:t>ing</w:t>
            </w:r>
            <w:r w:rsidRPr="005C07DE">
              <w:rPr>
                <w:color w:val="000000" w:themeColor="text1"/>
              </w:rPr>
              <w:t xml:space="preserve"> First Nations support staff in the classroom.</w:t>
            </w:r>
          </w:p>
          <w:p w14:paraId="17C7C789" w14:textId="6C35CDF5" w:rsidR="00C13F18" w:rsidRDefault="00C13F18">
            <w:pPr>
              <w:rPr>
                <w:b/>
                <w:color w:val="000000" w:themeColor="text1"/>
              </w:rPr>
            </w:pPr>
            <w:r w:rsidRPr="005C07DE">
              <w:rPr>
                <w:color w:val="000000" w:themeColor="text1"/>
              </w:rPr>
              <w:t xml:space="preserve">The school actively seeks to build a pipeline from among its own students by providing viable employment pathways; many students return to work in the school in classroom or administration support following graduation. This deepens the connection between the school and the local community and ensures students have employment options within their community when they finish school. The school is also conscious of the importance of local Indigenous leadership working with the school and local community, and recently employed a First Nations educator with experience </w:t>
            </w:r>
            <w:r>
              <w:rPr>
                <w:color w:val="000000" w:themeColor="text1"/>
              </w:rPr>
              <w:t>o</w:t>
            </w:r>
            <w:r w:rsidRPr="0082651C">
              <w:rPr>
                <w:color w:val="000000" w:themeColor="text1"/>
              </w:rPr>
              <w:t>f</w:t>
            </w:r>
            <w:r w:rsidRPr="00627987">
              <w:rPr>
                <w:color w:val="000000" w:themeColor="text1"/>
              </w:rPr>
              <w:t xml:space="preserve"> </w:t>
            </w:r>
            <w:r w:rsidRPr="005C07DE">
              <w:rPr>
                <w:color w:val="000000" w:themeColor="text1"/>
              </w:rPr>
              <w:t xml:space="preserve">working in </w:t>
            </w:r>
            <w:r w:rsidR="001F4442">
              <w:rPr>
                <w:color w:val="000000" w:themeColor="text1"/>
              </w:rPr>
              <w:t>g</w:t>
            </w:r>
            <w:r w:rsidRPr="005C07DE">
              <w:rPr>
                <w:color w:val="000000" w:themeColor="text1"/>
              </w:rPr>
              <w:t>overnment to co-design school policy and programs with students and families.</w:t>
            </w:r>
          </w:p>
          <w:p w14:paraId="663E7FA6" w14:textId="672B165B" w:rsidR="00C13F18" w:rsidRPr="005C07DE" w:rsidRDefault="00C13F18">
            <w:pPr>
              <w:rPr>
                <w:b/>
                <w:color w:val="000000" w:themeColor="text1"/>
              </w:rPr>
            </w:pPr>
            <w:r w:rsidRPr="005C07DE">
              <w:rPr>
                <w:color w:val="000000" w:themeColor="text1"/>
              </w:rPr>
              <w:t>The school leaders also spoke positively about the approach to teacher recruitment in the regional education office. The existence of a specialised remote education recruitment officer who knows the community well has had a positive impact on the recruitment of more diverse staff, and especially staff who are capable of moving to and integrating with the local community.</w:t>
            </w:r>
          </w:p>
        </w:tc>
      </w:tr>
    </w:tbl>
    <w:p w14:paraId="41D510F6" w14:textId="77777777" w:rsidR="00C13F18" w:rsidRDefault="00C13F18" w:rsidP="00BB708D">
      <w:pPr>
        <w:pStyle w:val="NoSpacing"/>
      </w:pPr>
    </w:p>
    <w:p w14:paraId="25F880FD" w14:textId="221360A1" w:rsidR="00C13F18" w:rsidRDefault="00C13F18" w:rsidP="00BB708D">
      <w:pPr>
        <w:pStyle w:val="paragraph"/>
        <w:spacing w:before="0" w:beforeAutospacing="0" w:after="240" w:afterAutospacing="0" w:line="276" w:lineRule="auto"/>
        <w:textAlignment w:val="baseline"/>
        <w:rPr>
          <w:rStyle w:val="normaltextrun"/>
          <w:rFonts w:asciiTheme="minorHAnsi" w:hAnsiTheme="minorHAnsi" w:cstheme="minorHAnsi"/>
          <w:color w:val="000000" w:themeColor="text1"/>
          <w:sz w:val="22"/>
          <w:szCs w:val="22"/>
        </w:rPr>
      </w:pPr>
      <w:r>
        <w:rPr>
          <w:rStyle w:val="normaltextrun"/>
          <w:rFonts w:asciiTheme="minorHAnsi" w:hAnsiTheme="minorHAnsi" w:cstheme="minorHAnsi"/>
          <w:color w:val="000000" w:themeColor="text1"/>
          <w:sz w:val="22"/>
          <w:szCs w:val="22"/>
        </w:rPr>
        <w:t>Jurisdictions should p</w:t>
      </w:r>
      <w:r w:rsidRPr="00F762EC">
        <w:rPr>
          <w:rStyle w:val="normaltextrun"/>
          <w:rFonts w:asciiTheme="minorHAnsi" w:hAnsiTheme="minorHAnsi" w:cstheme="minorHAnsi"/>
          <w:color w:val="000000" w:themeColor="text1"/>
          <w:sz w:val="22"/>
          <w:szCs w:val="22"/>
        </w:rPr>
        <w:t>rioritis</w:t>
      </w:r>
      <w:r>
        <w:rPr>
          <w:rStyle w:val="normaltextrun"/>
          <w:rFonts w:asciiTheme="minorHAnsi" w:hAnsiTheme="minorHAnsi" w:cstheme="minorHAnsi"/>
          <w:color w:val="000000" w:themeColor="text1"/>
          <w:sz w:val="22"/>
          <w:szCs w:val="22"/>
        </w:rPr>
        <w:t>e</w:t>
      </w:r>
      <w:r w:rsidRPr="00F762EC">
        <w:rPr>
          <w:rStyle w:val="normaltextrun"/>
          <w:rFonts w:asciiTheme="minorHAnsi" w:hAnsiTheme="minorHAnsi" w:cstheme="minorHAnsi"/>
          <w:color w:val="000000" w:themeColor="text1"/>
          <w:sz w:val="22"/>
          <w:szCs w:val="22"/>
        </w:rPr>
        <w:t xml:space="preserve"> improved diversity in the classroom workforce, with a specific focus on First Nations </w:t>
      </w:r>
      <w:r>
        <w:rPr>
          <w:rStyle w:val="normaltextrun"/>
          <w:rFonts w:asciiTheme="minorHAnsi" w:hAnsiTheme="minorHAnsi" w:cstheme="minorHAnsi"/>
          <w:color w:val="000000" w:themeColor="text1"/>
          <w:sz w:val="22"/>
          <w:szCs w:val="22"/>
        </w:rPr>
        <w:t>educators. This includes</w:t>
      </w:r>
      <w:r w:rsidRPr="00F762EC">
        <w:rPr>
          <w:rStyle w:val="normaltextrun"/>
          <w:rFonts w:asciiTheme="minorHAnsi" w:hAnsiTheme="minorHAnsi" w:cstheme="minorHAnsi"/>
          <w:color w:val="000000" w:themeColor="text1"/>
          <w:sz w:val="22"/>
          <w:szCs w:val="22"/>
        </w:rPr>
        <w:t xml:space="preserve"> jurisdictions taking action in partnership with First Nations people</w:t>
      </w:r>
      <w:r>
        <w:rPr>
          <w:rStyle w:val="normaltextrun"/>
          <w:rFonts w:asciiTheme="minorHAnsi" w:hAnsiTheme="minorHAnsi" w:cstheme="minorHAnsi"/>
          <w:color w:val="000000" w:themeColor="text1"/>
          <w:sz w:val="22"/>
          <w:szCs w:val="22"/>
        </w:rPr>
        <w:t>s</w:t>
      </w:r>
      <w:r w:rsidRPr="00F762EC">
        <w:rPr>
          <w:rStyle w:val="normaltextrun"/>
          <w:rFonts w:asciiTheme="minorHAnsi" w:hAnsiTheme="minorHAnsi" w:cstheme="minorHAnsi"/>
          <w:color w:val="000000" w:themeColor="text1"/>
          <w:sz w:val="22"/>
          <w:szCs w:val="22"/>
        </w:rPr>
        <w:t xml:space="preserve"> to address racism and cultural safety and reporting publicly on this. </w:t>
      </w:r>
      <w:r>
        <w:rPr>
          <w:rStyle w:val="normaltextrun"/>
          <w:rFonts w:asciiTheme="minorHAnsi" w:hAnsiTheme="minorHAnsi" w:cstheme="minorHAnsi"/>
          <w:color w:val="000000" w:themeColor="text1"/>
          <w:sz w:val="22"/>
          <w:szCs w:val="22"/>
        </w:rPr>
        <w:t>The First Nations Education Policy (</w:t>
      </w:r>
      <w:r w:rsidRPr="00220F07">
        <w:rPr>
          <w:rStyle w:val="normaltextrun"/>
          <w:rFonts w:asciiTheme="minorHAnsi" w:hAnsiTheme="minorHAnsi" w:cstheme="minorHAnsi"/>
          <w:color w:val="000000" w:themeColor="text1"/>
          <w:sz w:val="22"/>
          <w:szCs w:val="22"/>
        </w:rPr>
        <w:t>recommended in Chapter 2</w:t>
      </w:r>
      <w:r>
        <w:rPr>
          <w:rStyle w:val="normaltextrun"/>
          <w:rFonts w:asciiTheme="minorHAnsi" w:hAnsiTheme="minorHAnsi" w:cstheme="minorHAnsi"/>
          <w:color w:val="000000" w:themeColor="text1"/>
          <w:sz w:val="22"/>
          <w:szCs w:val="22"/>
        </w:rPr>
        <w:t xml:space="preserve">), the First Nations Teachers’ Strategy (being progressed under the NTWAP) and the </w:t>
      </w:r>
      <w:r w:rsidR="00017B01">
        <w:rPr>
          <w:rStyle w:val="normaltextrun"/>
          <w:rFonts w:asciiTheme="minorHAnsi" w:hAnsiTheme="minorHAnsi" w:cstheme="minorHAnsi"/>
          <w:color w:val="000000" w:themeColor="text1"/>
          <w:sz w:val="22"/>
          <w:szCs w:val="22"/>
        </w:rPr>
        <w:t xml:space="preserve">nationally consistent </w:t>
      </w:r>
      <w:r>
        <w:rPr>
          <w:rStyle w:val="normaltextrun"/>
          <w:rFonts w:asciiTheme="minorHAnsi" w:hAnsiTheme="minorHAnsi" w:cstheme="minorHAnsi"/>
          <w:color w:val="000000" w:themeColor="text1"/>
          <w:sz w:val="22"/>
          <w:szCs w:val="22"/>
        </w:rPr>
        <w:t xml:space="preserve">indicators </w:t>
      </w:r>
      <w:r w:rsidR="006C09F7">
        <w:rPr>
          <w:rStyle w:val="normaltextrun"/>
          <w:rFonts w:asciiTheme="minorHAnsi" w:hAnsiTheme="minorHAnsi" w:cstheme="minorHAnsi"/>
          <w:color w:val="000000" w:themeColor="text1"/>
          <w:sz w:val="22"/>
          <w:szCs w:val="22"/>
        </w:rPr>
        <w:t>for ITE courses</w:t>
      </w:r>
      <w:r w:rsidR="00E50811">
        <w:rPr>
          <w:rStyle w:val="normaltextrun"/>
          <w:rFonts w:asciiTheme="minorHAnsi" w:hAnsiTheme="minorHAnsi" w:cstheme="minorHAnsi"/>
          <w:color w:val="000000" w:themeColor="text1"/>
          <w:sz w:val="22"/>
          <w:szCs w:val="22"/>
        </w:rPr>
        <w:t>,</w:t>
      </w:r>
      <w:r w:rsidR="006C09F7">
        <w:rPr>
          <w:rStyle w:val="normaltextrun"/>
          <w:rFonts w:asciiTheme="minorHAnsi" w:hAnsiTheme="minorHAnsi" w:cstheme="minorHAnsi"/>
          <w:color w:val="000000" w:themeColor="text1"/>
          <w:sz w:val="22"/>
          <w:szCs w:val="22"/>
        </w:rPr>
        <w:t xml:space="preserve"> recommended by the Teacher Education Expert Panel</w:t>
      </w:r>
      <w:r w:rsidR="00E50811">
        <w:rPr>
          <w:rStyle w:val="normaltextrun"/>
          <w:rFonts w:asciiTheme="minorHAnsi" w:hAnsiTheme="minorHAnsi" w:cstheme="minorHAnsi"/>
          <w:color w:val="000000" w:themeColor="text1"/>
          <w:sz w:val="22"/>
          <w:szCs w:val="22"/>
        </w:rPr>
        <w:t>,</w:t>
      </w:r>
      <w:r>
        <w:rPr>
          <w:rStyle w:val="normaltextrun"/>
          <w:rFonts w:asciiTheme="minorHAnsi" w:hAnsiTheme="minorHAnsi" w:cstheme="minorHAnsi"/>
          <w:color w:val="000000" w:themeColor="text1"/>
          <w:sz w:val="22"/>
          <w:szCs w:val="22"/>
        </w:rPr>
        <w:t xml:space="preserve"> are avenues for this work. The proportion of teachers who are First Nations people should be a target for the next Agreement to drive a focus on increased diversity, which is further </w:t>
      </w:r>
      <w:r w:rsidRPr="00E25568">
        <w:rPr>
          <w:rStyle w:val="normaltextrun"/>
          <w:rFonts w:asciiTheme="minorHAnsi" w:hAnsiTheme="minorHAnsi" w:cstheme="minorHAnsi"/>
          <w:color w:val="000000" w:themeColor="text1"/>
          <w:sz w:val="22"/>
          <w:szCs w:val="22"/>
        </w:rPr>
        <w:t xml:space="preserve">discussed </w:t>
      </w:r>
      <w:r>
        <w:rPr>
          <w:rStyle w:val="normaltextrun"/>
          <w:rFonts w:asciiTheme="minorHAnsi" w:hAnsiTheme="minorHAnsi" w:cstheme="minorHAnsi"/>
          <w:color w:val="000000" w:themeColor="text1"/>
          <w:sz w:val="22"/>
          <w:szCs w:val="22"/>
        </w:rPr>
        <w:t>in</w:t>
      </w:r>
      <w:r w:rsidRPr="00E25568">
        <w:rPr>
          <w:rStyle w:val="normaltextrun"/>
          <w:rFonts w:asciiTheme="minorHAnsi" w:hAnsiTheme="minorHAnsi" w:cstheme="minorHAnsi"/>
          <w:color w:val="000000" w:themeColor="text1"/>
          <w:sz w:val="22"/>
          <w:szCs w:val="22"/>
        </w:rPr>
        <w:t xml:space="preserve"> </w:t>
      </w:r>
      <w:r w:rsidRPr="00260F2C">
        <w:rPr>
          <w:rStyle w:val="normaltextrun"/>
          <w:rFonts w:asciiTheme="minorHAnsi" w:hAnsiTheme="minorHAnsi" w:cstheme="minorHAnsi"/>
          <w:color w:val="000000" w:themeColor="text1"/>
          <w:sz w:val="22"/>
          <w:szCs w:val="22"/>
        </w:rPr>
        <w:t>Chapter 7</w:t>
      </w:r>
      <w:r w:rsidRPr="00E25568">
        <w:rPr>
          <w:rStyle w:val="normaltextrun"/>
          <w:rFonts w:asciiTheme="minorHAnsi" w:hAnsiTheme="minorHAnsi" w:cstheme="minorHAnsi"/>
          <w:color w:val="000000" w:themeColor="text1"/>
          <w:sz w:val="22"/>
          <w:szCs w:val="22"/>
        </w:rPr>
        <w:t>.</w:t>
      </w:r>
    </w:p>
    <w:p w14:paraId="497938A9" w14:textId="77777777" w:rsidR="00C13F18" w:rsidRDefault="00C13F18" w:rsidP="00BB708D">
      <w:pPr>
        <w:pStyle w:val="Heading5"/>
        <w:rPr>
          <w:rStyle w:val="eop"/>
        </w:rPr>
      </w:pPr>
      <w:r>
        <w:lastRenderedPageBreak/>
        <w:t>The roles, remuneration and pathways of First Nations assistant teachers should be strengthened</w:t>
      </w:r>
      <w:r>
        <w:rPr>
          <w:rStyle w:val="eop"/>
          <w:rFonts w:ascii="Calibri" w:hAnsi="Calibri" w:cs="Calibri"/>
        </w:rPr>
        <w:tab/>
      </w:r>
    </w:p>
    <w:p w14:paraId="4A7F8190" w14:textId="0475ECF1" w:rsidR="00C13F18" w:rsidRDefault="00C13F18" w:rsidP="00BB708D">
      <w:r w:rsidRPr="00A30845">
        <w:t>First Nations assistant teachers play an integral role in supporting the learning outcomes of students and the broader communities they live in</w:t>
      </w:r>
      <w:r w:rsidR="00A66C3E" w:rsidRPr="00A30845">
        <w:t>,</w:t>
      </w:r>
      <w:r w:rsidRPr="00A30845">
        <w:t xml:space="preserve"> and the Panel observed the immense value they bring to schools during their visits.</w:t>
      </w:r>
      <w:r w:rsidRPr="00145278">
        <w:t xml:space="preserve"> </w:t>
      </w:r>
      <w:r>
        <w:t xml:space="preserve">First Nations assistant teachers help to provide cultural knowledge, language experience and they work alongside registered teachers in schools with high numbers of First Nations students. </w:t>
      </w:r>
      <w:r w:rsidRPr="00A30845">
        <w:t xml:space="preserve">First Nations </w:t>
      </w:r>
      <w:r w:rsidRPr="00A30845">
        <w:rPr>
          <w:color w:val="000000" w:themeColor="text1"/>
        </w:rPr>
        <w:t>assistant teachers</w:t>
      </w:r>
      <w:r w:rsidRPr="00A30845">
        <w:t xml:space="preserve"> are critical in rural and remote schools because they provide continuity for students due to the transient nature of the teaching workforce, including school leaders, in these locations.</w:t>
      </w:r>
      <w:r w:rsidRPr="00145278">
        <w:t xml:space="preserve"> First Nations assistant teachers are known by various titles across Australia, including Aboriginal </w:t>
      </w:r>
      <w:r w:rsidRPr="00DE219C">
        <w:t>Education Workers</w:t>
      </w:r>
      <w:r w:rsidRPr="00145278">
        <w:t>, First Nations educators, education support workers</w:t>
      </w:r>
      <w:r w:rsidR="00C66D42">
        <w:t>,</w:t>
      </w:r>
      <w:r w:rsidRPr="00145278">
        <w:t xml:space="preserve"> and community education counsellors.</w:t>
      </w:r>
      <w:r w:rsidRPr="729CDCAE">
        <w:rPr>
          <w:rStyle w:val="EndnoteReference"/>
        </w:rPr>
        <w:endnoteReference w:id="453"/>
      </w:r>
    </w:p>
    <w:p w14:paraId="189A46CF" w14:textId="4D89948C" w:rsidR="00C13F18" w:rsidRDefault="00C13F18" w:rsidP="00BB708D">
      <w:r w:rsidRPr="2C77AA36">
        <w:t>The variation of titles speaks to the ambiguous nature of these roles. This is particularly apparent in regional and remote locations</w:t>
      </w:r>
      <w:r>
        <w:t>,</w:t>
      </w:r>
      <w:r w:rsidRPr="2C77AA36">
        <w:t xml:space="preserve"> where the Panel observed First Nations assistant teachers performing a variety of functions to support the school. While this individual flexibility was appreciated and sometimes needed on the ground, it demonstrates the prevalence of role ambiguity in the system. </w:t>
      </w:r>
      <w:r>
        <w:t xml:space="preserve">While students and colleagues often highly value the skills of First Nations assistant teachers and recognise their importance, </w:t>
      </w:r>
      <w:r w:rsidRPr="2C77AA36">
        <w:t xml:space="preserve">this can result in highly experienced and capable </w:t>
      </w:r>
      <w:r w:rsidR="007870D0">
        <w:t xml:space="preserve">First Nations assistant teachers </w:t>
      </w:r>
      <w:r w:rsidRPr="2C77AA36">
        <w:t xml:space="preserve">performing duties outside the scope of their classification and responsibilities without formal recognition or appropriate financial reward. Both pay and access to housing and other benefits for First Nations assistant teachers </w:t>
      </w:r>
      <w:r>
        <w:t>are</w:t>
      </w:r>
      <w:r w:rsidRPr="2C77AA36">
        <w:t xml:space="preserve"> vastly inferior to </w:t>
      </w:r>
      <w:r>
        <w:t>the pay and benefits</w:t>
      </w:r>
      <w:r w:rsidRPr="2C77AA36">
        <w:t xml:space="preserve"> </w:t>
      </w:r>
      <w:r>
        <w:t>for</w:t>
      </w:r>
      <w:r w:rsidRPr="2C77AA36">
        <w:t xml:space="preserve"> teachers, despite the fact that some First Nations assistant teachers may be doing the work of a fully trained teacher or leader.</w:t>
      </w:r>
      <w:r w:rsidRPr="2C77AA36">
        <w:rPr>
          <w:rStyle w:val="EndnoteReference"/>
        </w:rPr>
        <w:endnoteReference w:id="454"/>
      </w:r>
      <w:r w:rsidRPr="2C77AA36">
        <w:t xml:space="preserve"> Conversely, </w:t>
      </w:r>
      <w:r w:rsidR="007870D0">
        <w:t>First Nations assistant teachers</w:t>
      </w:r>
      <w:r w:rsidR="007870D0" w:rsidRPr="2C77AA36" w:rsidDel="007870D0">
        <w:t xml:space="preserve"> </w:t>
      </w:r>
      <w:r w:rsidRPr="2C77AA36">
        <w:t>may be undertaking roles they are not qualified or equipped to perform</w:t>
      </w:r>
      <w:r>
        <w:t>,</w:t>
      </w:r>
      <w:r w:rsidRPr="2C77AA36">
        <w:t xml:space="preserve"> with potential implications for the quality of the teaching, student outcomes and wellbeing of the individuals involved.</w:t>
      </w:r>
    </w:p>
    <w:p w14:paraId="719B3057" w14:textId="77777777" w:rsidR="00C13F18" w:rsidRDefault="00C13F18" w:rsidP="00BB708D">
      <w:r w:rsidRPr="00A30845">
        <w:t xml:space="preserve">The Panel heard from First Nations </w:t>
      </w:r>
      <w:r w:rsidRPr="00A30845">
        <w:rPr>
          <w:color w:val="000000" w:themeColor="text1"/>
        </w:rPr>
        <w:t xml:space="preserve">assistant teachers </w:t>
      </w:r>
      <w:r w:rsidRPr="00A30845">
        <w:t>that support is required to better define and recognise their roles</w:t>
      </w:r>
      <w:r w:rsidRPr="00145278">
        <w:t xml:space="preserve">. </w:t>
      </w:r>
      <w:r>
        <w:t>S</w:t>
      </w:r>
      <w:r w:rsidRPr="00145278">
        <w:t>ome</w:t>
      </w:r>
      <w:r>
        <w:t xml:space="preserve"> expressed a desire</w:t>
      </w:r>
      <w:r w:rsidRPr="00145278">
        <w:t xml:space="preserve"> to see more specialised roles that differentiated between classroom-based roles and student support services roles, though this would need to be done in a way that did not stifle the flexibility often needed on the ground. </w:t>
      </w:r>
      <w:r w:rsidRPr="00A30845">
        <w:t>There was also a call to professionalise the workforce by building progression (of pay and seniority) into the roles and recognising experienced First Nations assistant teachers with formalised leadership roles within schools.</w:t>
      </w:r>
    </w:p>
    <w:p w14:paraId="699A5BD6" w14:textId="7C591EC0" w:rsidR="00C13F18" w:rsidRDefault="00C13F18" w:rsidP="00BB708D">
      <w:r w:rsidRPr="00145278">
        <w:t>The Panel notes that some jurisdictions</w:t>
      </w:r>
      <w:r>
        <w:t xml:space="preserve"> are already considering this issue –</w:t>
      </w:r>
      <w:r w:rsidRPr="00145278">
        <w:t xml:space="preserve"> </w:t>
      </w:r>
      <w:r>
        <w:t>for example,</w:t>
      </w:r>
      <w:r w:rsidRPr="00145278">
        <w:t xml:space="preserve"> the Western Australian </w:t>
      </w:r>
      <w:r>
        <w:t>G</w:t>
      </w:r>
      <w:r w:rsidRPr="00145278">
        <w:t xml:space="preserve">overnment </w:t>
      </w:r>
      <w:r>
        <w:t>are</w:t>
      </w:r>
      <w:r w:rsidRPr="00145278">
        <w:t xml:space="preserve"> currently reviewing</w:t>
      </w:r>
      <w:r>
        <w:t xml:space="preserve"> how to better utilise the knowledge, skills and experience of their </w:t>
      </w:r>
      <w:r w:rsidRPr="00145278">
        <w:t xml:space="preserve">Aboriginal and Islander Education Officer positions </w:t>
      </w:r>
      <w:r>
        <w:t xml:space="preserve">– </w:t>
      </w:r>
      <w:r w:rsidRPr="00145278">
        <w:t>and considers that all jurisdictions should do likewise. This should include reviewing the best approach to recognis</w:t>
      </w:r>
      <w:r>
        <w:t>ing</w:t>
      </w:r>
      <w:r w:rsidRPr="00145278">
        <w:t xml:space="preserve"> the specific experience and ongoing leadership these educators provide to students. In some cases, rewards can be provided through increased leadership opportunities or professional development in addition to conventional financial payments and incentives.</w:t>
      </w:r>
    </w:p>
    <w:p w14:paraId="61C1FFAD" w14:textId="1ABF499B" w:rsidR="00C13F18" w:rsidRDefault="00C13F18" w:rsidP="00BB708D">
      <w:pPr>
        <w:spacing w:line="276" w:lineRule="auto"/>
        <w:rPr>
          <w:color w:val="000000" w:themeColor="text1"/>
        </w:rPr>
      </w:pPr>
      <w:r w:rsidRPr="729CDCAE">
        <w:t xml:space="preserve">Some First Nations </w:t>
      </w:r>
      <w:r w:rsidRPr="729CDCAE">
        <w:rPr>
          <w:color w:val="000000" w:themeColor="text1"/>
        </w:rPr>
        <w:t>assistant teachers are interested in becoming teacher</w:t>
      </w:r>
      <w:r>
        <w:rPr>
          <w:color w:val="000000" w:themeColor="text1"/>
        </w:rPr>
        <w:t>s</w:t>
      </w:r>
      <w:r w:rsidRPr="729CDCAE">
        <w:rPr>
          <w:color w:val="000000" w:themeColor="text1"/>
        </w:rPr>
        <w:t xml:space="preserve">, and some may wish to pursue careers as school principals. NATSIPA’s submission proposed greater recognition </w:t>
      </w:r>
      <w:r>
        <w:rPr>
          <w:color w:val="000000" w:themeColor="text1"/>
        </w:rPr>
        <w:t>of</w:t>
      </w:r>
      <w:r w:rsidRPr="729CDCAE">
        <w:rPr>
          <w:color w:val="000000" w:themeColor="text1"/>
        </w:rPr>
        <w:t xml:space="preserve"> prior experience and learning of First Nations assistant teachers pursuing teaching qualifications</w:t>
      </w:r>
      <w:r>
        <w:rPr>
          <w:color w:val="000000" w:themeColor="text1"/>
        </w:rPr>
        <w:t>,</w:t>
      </w:r>
      <w:r w:rsidRPr="729CDCAE">
        <w:rPr>
          <w:color w:val="000000" w:themeColor="text1"/>
        </w:rPr>
        <w:t xml:space="preserve"> and more support including on-Country training, provision of housing and remuneration for practicums and study leave. </w:t>
      </w:r>
    </w:p>
    <w:p w14:paraId="6A7A6F01" w14:textId="77777777" w:rsidR="00C13F18" w:rsidRDefault="00C13F18" w:rsidP="00BB708D">
      <w:pPr>
        <w:spacing w:line="276" w:lineRule="auto"/>
        <w:rPr>
          <w:color w:val="000000" w:themeColor="text1"/>
        </w:rPr>
      </w:pPr>
      <w:r w:rsidRPr="729CDCAE">
        <w:rPr>
          <w:color w:val="000000" w:themeColor="text1"/>
        </w:rPr>
        <w:lastRenderedPageBreak/>
        <w:t xml:space="preserve">The Panel believes that this support could help build the pipeline of First Nations assistant teachers into teaching and should be developed in partnership with First Nations education representatives, as suggested by the </w:t>
      </w:r>
      <w:r>
        <w:t>IEU</w:t>
      </w:r>
      <w:r w:rsidRPr="729CDCAE">
        <w:t xml:space="preserve"> submission</w:t>
      </w:r>
      <w:r w:rsidRPr="729CDCAE">
        <w:rPr>
          <w:color w:val="000000" w:themeColor="text1"/>
        </w:rPr>
        <w:t>. This could build on the work under the NTWAP to attract and retain more First Nations teachers, including the investment in teaching of First Nations language</w:t>
      </w:r>
      <w:r>
        <w:rPr>
          <w:color w:val="000000" w:themeColor="text1"/>
        </w:rPr>
        <w:t>s</w:t>
      </w:r>
      <w:r w:rsidRPr="729CDCAE">
        <w:rPr>
          <w:color w:val="000000" w:themeColor="text1"/>
        </w:rPr>
        <w:t>,</w:t>
      </w:r>
      <w:r w:rsidRPr="729CDCAE">
        <w:rPr>
          <w:rStyle w:val="EndnoteReference"/>
          <w:color w:val="000000" w:themeColor="text1"/>
        </w:rPr>
        <w:endnoteReference w:id="455"/>
      </w:r>
      <w:r w:rsidRPr="729CDCAE">
        <w:rPr>
          <w:color w:val="000000" w:themeColor="text1"/>
        </w:rPr>
        <w:t xml:space="preserve"> while not imposing additional requirements for First Nations people looking to become First Nations </w:t>
      </w:r>
      <w:r>
        <w:rPr>
          <w:color w:val="000000" w:themeColor="text1"/>
        </w:rPr>
        <w:t>a</w:t>
      </w:r>
      <w:r w:rsidRPr="729CDCAE">
        <w:rPr>
          <w:color w:val="000000" w:themeColor="text1"/>
        </w:rPr>
        <w:t>ssistant</w:t>
      </w:r>
      <w:r>
        <w:rPr>
          <w:color w:val="000000" w:themeColor="text1"/>
        </w:rPr>
        <w:t xml:space="preserve"> teachers</w:t>
      </w:r>
      <w:r w:rsidRPr="729CDCAE">
        <w:rPr>
          <w:color w:val="000000" w:themeColor="text1"/>
        </w:rPr>
        <w:t>.</w:t>
      </w:r>
    </w:p>
    <w:p w14:paraId="76016D6D" w14:textId="7AEEA6FB" w:rsidR="00C13F18" w:rsidRDefault="00C13F18" w:rsidP="00BB708D">
      <w:pPr>
        <w:spacing w:line="276" w:lineRule="auto"/>
        <w:rPr>
          <w:rStyle w:val="eop"/>
          <w:rFonts w:ascii="Calibri" w:hAnsi="Calibri" w:cs="Calibri"/>
        </w:rPr>
      </w:pPr>
      <w:r w:rsidRPr="00A30845">
        <w:t>The Panel’s view is that the Australian Professional Standards for Teachers should be updated with clearly defined roles and scaled progression for First Nations assistant teachers, with flexibility for roles to reflect local school contexts</w:t>
      </w:r>
      <w:r w:rsidRPr="729CDCAE">
        <w:t xml:space="preserve">. </w:t>
      </w:r>
      <w:r w:rsidRPr="00A30845">
        <w:rPr>
          <w:color w:val="000000" w:themeColor="text1"/>
        </w:rPr>
        <w:t>In addition, teacher registration authorities should consider alternative authorisations and pathways to support First Nations assistant teachers to teach language, as occurs in South Australia, the Northern Territory</w:t>
      </w:r>
      <w:r w:rsidR="00E161BA" w:rsidRPr="00A30845">
        <w:rPr>
          <w:color w:val="000000" w:themeColor="text1"/>
        </w:rPr>
        <w:t>,</w:t>
      </w:r>
      <w:r w:rsidRPr="00A30845">
        <w:rPr>
          <w:color w:val="000000" w:themeColor="text1"/>
        </w:rPr>
        <w:t xml:space="preserve"> and Victoria</w:t>
      </w:r>
      <w:r w:rsidRPr="37EF9A95">
        <w:rPr>
          <w:color w:val="000000" w:themeColor="text1"/>
        </w:rPr>
        <w:t>.</w:t>
      </w:r>
      <w:r w:rsidRPr="37EF9A95">
        <w:rPr>
          <w:rStyle w:val="EndnoteReference"/>
          <w:color w:val="000000" w:themeColor="text1"/>
        </w:rPr>
        <w:endnoteReference w:id="456"/>
      </w:r>
      <w:r w:rsidRPr="37EF9A95">
        <w:rPr>
          <w:color w:val="000000" w:themeColor="text1"/>
        </w:rPr>
        <w:t xml:space="preserve"> </w:t>
      </w:r>
      <w:r w:rsidRPr="729CDCAE">
        <w:t>The submission from the Regional Education Commissioner proposed elevating First Nations assistant teachers to partner teachers, to reflect their cultural knowledge and its importance for student learning. This work could draw on the Northern Territory Government’s Assistant Teacher Professional Standards, which have five levels of teacher career pathway</w:t>
      </w:r>
      <w:r>
        <w:t>s</w:t>
      </w:r>
      <w:r w:rsidRPr="729CDCAE">
        <w:t xml:space="preserve"> and aim to raise the status and professionalism of First Nations assistant teachers.</w:t>
      </w:r>
      <w:r w:rsidRPr="729CDCAE">
        <w:rPr>
          <w:rStyle w:val="EndnoteReference"/>
        </w:rPr>
        <w:endnoteReference w:id="457"/>
      </w:r>
      <w:r w:rsidRPr="729CDCAE">
        <w:t xml:space="preserve"> The increasing professionalisation should be accompanied by higher remuneration and extended pay scales to recognise the expertise, qualifications</w:t>
      </w:r>
      <w:r w:rsidR="00E161BA">
        <w:t>,</w:t>
      </w:r>
      <w:r w:rsidRPr="729CDCAE">
        <w:t xml:space="preserve"> and capability of First Nations </w:t>
      </w:r>
      <w:r w:rsidRPr="729CDCAE">
        <w:rPr>
          <w:color w:val="000000" w:themeColor="text1"/>
        </w:rPr>
        <w:t>assistant teachers.</w:t>
      </w:r>
    </w:p>
    <w:tbl>
      <w:tblPr>
        <w:tblStyle w:val="GridTable6Colorful-Accent1"/>
        <w:tblW w:w="9026" w:type="dxa"/>
        <w:tblLook w:val="0400" w:firstRow="0" w:lastRow="0" w:firstColumn="0" w:lastColumn="0" w:noHBand="0" w:noVBand="1"/>
      </w:tblPr>
      <w:tblGrid>
        <w:gridCol w:w="9026"/>
      </w:tblGrid>
      <w:tr w:rsidR="00C13F18" w14:paraId="2AE86389"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2FCFD64D" w14:textId="77777777" w:rsidR="00C13F18" w:rsidRPr="00C1526C" w:rsidRDefault="00C13F18">
            <w:pPr>
              <w:keepNext/>
              <w:jc w:val="center"/>
              <w:rPr>
                <w:b/>
                <w:color w:val="000000" w:themeColor="text1"/>
                <w:u w:val="single"/>
              </w:rPr>
            </w:pPr>
            <w:r w:rsidRPr="00C1526C">
              <w:rPr>
                <w:b/>
                <w:color w:val="000000" w:themeColor="text1"/>
                <w:u w:val="single"/>
              </w:rPr>
              <w:lastRenderedPageBreak/>
              <w:t>RECOMMENDATION 4B</w:t>
            </w:r>
          </w:p>
          <w:p w14:paraId="535D0A6F" w14:textId="77777777" w:rsidR="00C13F18" w:rsidRPr="00CD5FE2" w:rsidRDefault="00C13F18">
            <w:pPr>
              <w:pStyle w:val="paragraph"/>
              <w:spacing w:after="0"/>
              <w:textAlignment w:val="baseline"/>
              <w:rPr>
                <w:rFonts w:ascii="Calibri" w:hAnsi="Calibri" w:cs="Calibri"/>
                <w:b/>
                <w:color w:val="000000"/>
                <w:sz w:val="22"/>
                <w:szCs w:val="22"/>
              </w:rPr>
            </w:pPr>
            <w:r w:rsidRPr="00CD5FE2">
              <w:rPr>
                <w:rFonts w:ascii="Calibri" w:hAnsi="Calibri" w:cs="Calibri"/>
                <w:color w:val="000000"/>
                <w:sz w:val="22"/>
                <w:szCs w:val="22"/>
              </w:rPr>
              <w:t>The Panel recommends that governments commit to improving the diversity of the classroom workforce, with a specific focus on First Nations staff, by:</w:t>
            </w:r>
          </w:p>
          <w:p w14:paraId="33662296" w14:textId="77777777" w:rsidR="00C13F18" w:rsidRPr="00CD5FE2" w:rsidRDefault="00C13F18" w:rsidP="00F73609">
            <w:pPr>
              <w:numPr>
                <w:ilvl w:val="0"/>
                <w:numId w:val="97"/>
              </w:numPr>
              <w:spacing w:after="0"/>
              <w:textAlignment w:val="baseline"/>
              <w:rPr>
                <w:rFonts w:ascii="Calibri" w:eastAsia="Times New Roman" w:hAnsi="Calibri" w:cs="Calibri"/>
                <w:b/>
                <w:color w:val="000000"/>
                <w:lang w:eastAsia="en-AU"/>
              </w:rPr>
            </w:pPr>
            <w:r w:rsidRPr="00CD5FE2">
              <w:rPr>
                <w:rFonts w:ascii="Calibri" w:eastAsia="Times New Roman" w:hAnsi="Calibri" w:cs="Calibri"/>
                <w:color w:val="000000"/>
                <w:lang w:eastAsia="en-AU"/>
              </w:rPr>
              <w:t>jurisdictions taking actions in partnership with First Nations peoples to address racism and cultural safety</w:t>
            </w:r>
          </w:p>
          <w:p w14:paraId="70499B4C" w14:textId="77777777" w:rsidR="00C13F18" w:rsidRPr="00CD5FE2" w:rsidRDefault="00C13F18" w:rsidP="00F73609">
            <w:pPr>
              <w:numPr>
                <w:ilvl w:val="0"/>
                <w:numId w:val="97"/>
              </w:numPr>
              <w:spacing w:after="0"/>
              <w:textAlignment w:val="baseline"/>
              <w:rPr>
                <w:rFonts w:ascii="Calibri" w:eastAsia="Times New Roman" w:hAnsi="Calibri" w:cs="Calibri"/>
                <w:b/>
                <w:color w:val="000000"/>
                <w:lang w:eastAsia="en-AU"/>
              </w:rPr>
            </w:pPr>
            <w:r w:rsidRPr="00CD5FE2">
              <w:rPr>
                <w:rFonts w:ascii="Calibri" w:eastAsia="Times New Roman" w:hAnsi="Calibri" w:cs="Calibri"/>
                <w:color w:val="000000"/>
                <w:lang w:eastAsia="en-AU"/>
              </w:rPr>
              <w:t>better recognising the professionalism, value and experience of First Nations assistant teachers by the end of 2026 by:</w:t>
            </w:r>
          </w:p>
          <w:p w14:paraId="52D7A566" w14:textId="77777777" w:rsidR="00C13F18" w:rsidRPr="00CD5FE2" w:rsidRDefault="00C13F18" w:rsidP="00F73609">
            <w:pPr>
              <w:numPr>
                <w:ilvl w:val="0"/>
                <w:numId w:val="98"/>
              </w:numPr>
              <w:spacing w:after="0"/>
              <w:textAlignment w:val="baseline"/>
              <w:rPr>
                <w:rFonts w:ascii="Calibri" w:eastAsia="Times New Roman" w:hAnsi="Calibri" w:cs="Calibri"/>
                <w:b/>
                <w:color w:val="000000"/>
                <w:lang w:eastAsia="en-AU"/>
              </w:rPr>
            </w:pPr>
            <w:r w:rsidRPr="00CD5FE2">
              <w:rPr>
                <w:rFonts w:ascii="Calibri" w:eastAsia="Times New Roman" w:hAnsi="Calibri" w:cs="Calibri"/>
                <w:color w:val="000000"/>
                <w:lang w:eastAsia="en-AU"/>
              </w:rPr>
              <w:t xml:space="preserve">recognising First Nations assistant teachers in the </w:t>
            </w:r>
            <w:r w:rsidRPr="00FB741C">
              <w:rPr>
                <w:rFonts w:ascii="Calibri" w:eastAsia="Times New Roman" w:hAnsi="Calibri" w:cs="Calibri"/>
                <w:color w:val="000000"/>
                <w:lang w:eastAsia="en-AU"/>
              </w:rPr>
              <w:t>Australian Professional Standards for Teachers</w:t>
            </w:r>
            <w:r w:rsidRPr="00CD5FE2">
              <w:rPr>
                <w:rFonts w:ascii="Calibri" w:eastAsia="Times New Roman" w:hAnsi="Calibri" w:cs="Calibri"/>
                <w:color w:val="000000"/>
                <w:lang w:eastAsia="en-AU"/>
              </w:rPr>
              <w:t xml:space="preserve"> with clearly defined roles and scaled progression that confirm leadership, with flexibility for roles to reflect local school contexts</w:t>
            </w:r>
          </w:p>
          <w:p w14:paraId="35F11E62" w14:textId="77777777" w:rsidR="00C13F18" w:rsidRPr="00CD5FE2" w:rsidRDefault="00C13F18" w:rsidP="00F73609">
            <w:pPr>
              <w:numPr>
                <w:ilvl w:val="0"/>
                <w:numId w:val="98"/>
              </w:numPr>
              <w:spacing w:after="0"/>
              <w:textAlignment w:val="baseline"/>
              <w:rPr>
                <w:rFonts w:ascii="Calibri" w:eastAsia="Times New Roman" w:hAnsi="Calibri" w:cs="Calibri"/>
                <w:b/>
                <w:color w:val="000000"/>
                <w:lang w:eastAsia="en-AU"/>
              </w:rPr>
            </w:pPr>
            <w:r w:rsidRPr="00CD5FE2">
              <w:rPr>
                <w:rFonts w:ascii="Calibri" w:eastAsia="Times New Roman" w:hAnsi="Calibri" w:cs="Calibri"/>
                <w:color w:val="000000"/>
                <w:lang w:eastAsia="en-AU"/>
              </w:rPr>
              <w:t>ensuring First Nations assistant teachers have remuneration commensurate with their roles, qualifications and capability</w:t>
            </w:r>
          </w:p>
          <w:p w14:paraId="7E2777C1" w14:textId="77777777" w:rsidR="00C13F18" w:rsidRPr="00CD5FE2" w:rsidRDefault="00C13F18" w:rsidP="00F73609">
            <w:pPr>
              <w:numPr>
                <w:ilvl w:val="0"/>
                <w:numId w:val="98"/>
              </w:numPr>
              <w:spacing w:after="0"/>
              <w:textAlignment w:val="baseline"/>
              <w:rPr>
                <w:rStyle w:val="normaltextrun"/>
                <w:rFonts w:ascii="Calibri" w:eastAsia="Times New Roman" w:hAnsi="Calibri" w:cs="Calibri"/>
                <w:b/>
                <w:color w:val="000000"/>
                <w:lang w:eastAsia="en-AU"/>
              </w:rPr>
            </w:pPr>
            <w:r w:rsidRPr="00CD5FE2">
              <w:rPr>
                <w:rFonts w:ascii="Calibri" w:eastAsia="Calibri" w:hAnsi="Calibri" w:cs="Calibri"/>
                <w:color w:val="000000"/>
              </w:rPr>
              <w:t>improving access to pathways that accelerate them into teaching, including through teacher regulatory authorities better recognising prior learning – for example, a streamlined two-year initial teacher education offering to recognise the prior knowledge and experiences of Aboriginal Education Officers and enable them to acquire formal qualifications to teach without teacher supervision</w:t>
            </w:r>
          </w:p>
          <w:p w14:paraId="4B2A255E" w14:textId="77777777" w:rsidR="00C13F18" w:rsidRPr="00CD5FE2" w:rsidRDefault="00C13F18" w:rsidP="00F73609">
            <w:pPr>
              <w:numPr>
                <w:ilvl w:val="0"/>
                <w:numId w:val="97"/>
              </w:numPr>
              <w:textAlignment w:val="baseline"/>
              <w:rPr>
                <w:b/>
                <w:color w:val="000000"/>
              </w:rPr>
            </w:pPr>
            <w:r w:rsidRPr="00CD5FE2">
              <w:rPr>
                <w:color w:val="000000"/>
                <w:kern w:val="2"/>
                <w14:ligatures w14:val="standardContextual"/>
              </w:rPr>
              <w:t>collecting and reporting data on the First Nations teacher workforce, to support measurement against Target 7 (see Recommendation 7B)</w:t>
            </w:r>
            <w:r w:rsidRPr="00CD5FE2">
              <w:rPr>
                <w:color w:val="000000"/>
              </w:rPr>
              <w:t>.</w:t>
            </w:r>
          </w:p>
        </w:tc>
      </w:tr>
    </w:tbl>
    <w:p w14:paraId="303F5730" w14:textId="77777777" w:rsidR="00C13F18" w:rsidRDefault="00C13F18" w:rsidP="00BB708D">
      <w:pPr>
        <w:pStyle w:val="Heading4"/>
      </w:pPr>
      <w:bookmarkStart w:id="141" w:name="_Toc147493095"/>
      <w:bookmarkStart w:id="142" w:name="_Toc147499700"/>
      <w:bookmarkStart w:id="143" w:name="_Toc152855347"/>
      <w:r>
        <w:t>4</w:t>
      </w:r>
      <w:r w:rsidRPr="006509AE">
        <w:t>.</w:t>
      </w:r>
      <w:r>
        <w:t>2</w:t>
      </w:r>
      <w:r w:rsidRPr="006509AE">
        <w:t>.</w:t>
      </w:r>
      <w:r>
        <w:t>4</w:t>
      </w:r>
      <w:r w:rsidRPr="006509AE">
        <w:t xml:space="preserve"> </w:t>
      </w:r>
      <w:r>
        <w:t>E</w:t>
      </w:r>
      <w:r w:rsidRPr="006509AE">
        <w:t>nhanced career pathways and employment conditions</w:t>
      </w:r>
      <w:r>
        <w:t xml:space="preserve"> will better incentivise</w:t>
      </w:r>
      <w:r w:rsidRPr="006509AE">
        <w:t>, reward and deploy teaching expertise</w:t>
      </w:r>
      <w:bookmarkEnd w:id="141"/>
      <w:bookmarkEnd w:id="142"/>
      <w:bookmarkEnd w:id="143"/>
    </w:p>
    <w:p w14:paraId="09008CCE" w14:textId="77777777" w:rsidR="00C13F18" w:rsidRDefault="00C13F18" w:rsidP="00BB708D">
      <w:pPr>
        <w:pStyle w:val="Heading5"/>
        <w:rPr>
          <w:rStyle w:val="eop"/>
        </w:rPr>
      </w:pPr>
      <w:r w:rsidRPr="00AA6ED9">
        <w:rPr>
          <w:rStyle w:val="normaltextrun"/>
        </w:rPr>
        <w:t>Teachers are not adequately recognised or rewarded for their roles</w:t>
      </w:r>
    </w:p>
    <w:p w14:paraId="75266F6F" w14:textId="3214A750" w:rsidR="00C13F18" w:rsidRDefault="00C13F18" w:rsidP="00BB708D">
      <w:pPr>
        <w:rPr>
          <w:rStyle w:val="normaltextrun"/>
          <w:rFonts w:ascii="Calibri" w:hAnsi="Calibri" w:cs="Calibri"/>
          <w:color w:val="000000" w:themeColor="text1"/>
        </w:rPr>
      </w:pPr>
      <w:r w:rsidRPr="00A30845">
        <w:rPr>
          <w:rStyle w:val="normaltextrun"/>
          <w:rFonts w:ascii="Calibri" w:hAnsi="Calibri" w:cs="Calibri"/>
          <w:color w:val="000000"/>
        </w:rPr>
        <w:t xml:space="preserve">Australia has a skilled teaching workforce that is committed to providing students with the best possible education and supporting them to achieve their full potential. </w:t>
      </w:r>
      <w:r w:rsidRPr="00A30845">
        <w:rPr>
          <w:rStyle w:val="normaltextrun"/>
          <w:rFonts w:ascii="Calibri" w:hAnsi="Calibri" w:cs="Calibri"/>
          <w:color w:val="000000" w:themeColor="text1"/>
        </w:rPr>
        <w:t>Many submissions highlighted the need for higher pay and better working conditions along with more recognition of the professionalism and value of teachers to boost attraction and retention</w:t>
      </w:r>
      <w:r w:rsidRPr="0F8BF666">
        <w:rPr>
          <w:rStyle w:val="normaltextrun"/>
          <w:rFonts w:ascii="Calibri" w:hAnsi="Calibri" w:cs="Calibri"/>
          <w:color w:val="000000" w:themeColor="text1"/>
        </w:rPr>
        <w:t>.</w:t>
      </w:r>
    </w:p>
    <w:p w14:paraId="5E8DE2CB" w14:textId="77777777" w:rsidR="00C13F18" w:rsidRDefault="00C13F18" w:rsidP="00BB708D">
      <w:pPr>
        <w:rPr>
          <w:rStyle w:val="normaltextrun"/>
          <w:rFonts w:ascii="Calibri" w:hAnsi="Calibri" w:cs="Calibri"/>
          <w:color w:val="000000"/>
          <w:shd w:val="clear" w:color="auto" w:fill="FFFFFF"/>
        </w:rPr>
      </w:pPr>
      <w:r w:rsidRPr="006072CE">
        <w:rPr>
          <w:rStyle w:val="normaltextrun"/>
          <w:rFonts w:ascii="Calibri" w:hAnsi="Calibri" w:cs="Calibri"/>
          <w:color w:val="000000"/>
        </w:rPr>
        <w:t>Many submissions argued</w:t>
      </w:r>
      <w:r>
        <w:rPr>
          <w:rStyle w:val="normaltextrun"/>
          <w:rFonts w:ascii="Calibri" w:hAnsi="Calibri" w:cs="Calibri"/>
          <w:color w:val="000000"/>
        </w:rPr>
        <w:t xml:space="preserve"> that</w:t>
      </w:r>
      <w:r w:rsidRPr="006072CE">
        <w:rPr>
          <w:rStyle w:val="normaltextrun"/>
          <w:rFonts w:ascii="Calibri" w:hAnsi="Calibri" w:cs="Calibri"/>
          <w:color w:val="000000"/>
        </w:rPr>
        <w:t xml:space="preserve"> teacher pay needs to be higher. The AEU submission suggested that pay no longer reflects the complexit</w:t>
      </w:r>
      <w:r>
        <w:rPr>
          <w:rStyle w:val="normaltextrun"/>
          <w:rFonts w:ascii="Calibri" w:hAnsi="Calibri" w:cs="Calibri"/>
          <w:color w:val="000000"/>
        </w:rPr>
        <w:t>ies</w:t>
      </w:r>
      <w:r w:rsidRPr="006072CE">
        <w:rPr>
          <w:rStyle w:val="normaltextrun"/>
          <w:rFonts w:ascii="Calibri" w:hAnsi="Calibri" w:cs="Calibri"/>
          <w:color w:val="000000"/>
        </w:rPr>
        <w:t xml:space="preserve"> of the role</w:t>
      </w:r>
      <w:r>
        <w:rPr>
          <w:rStyle w:val="normaltextrun"/>
          <w:rFonts w:ascii="Calibri" w:hAnsi="Calibri" w:cs="Calibri"/>
          <w:color w:val="000000"/>
        </w:rPr>
        <w:t>,</w:t>
      </w:r>
      <w:r w:rsidRPr="006072CE">
        <w:rPr>
          <w:rStyle w:val="normaltextrun"/>
          <w:rFonts w:ascii="Calibri" w:hAnsi="Calibri" w:cs="Calibri"/>
          <w:color w:val="000000"/>
        </w:rPr>
        <w:t xml:space="preserve"> such as </w:t>
      </w:r>
      <w:r>
        <w:t>increasing workload demands and skill requirements.</w:t>
      </w:r>
      <w:r w:rsidRPr="006072CE">
        <w:rPr>
          <w:rStyle w:val="normaltextrun"/>
          <w:rFonts w:ascii="Calibri" w:hAnsi="Calibri" w:cs="Calibri"/>
          <w:color w:val="000000"/>
        </w:rPr>
        <w:t xml:space="preserve"> Although school systems may provide additional remuneration for teaching positions in regional and remote locations, these additional pay loadings do not necessarily reflect student complexity (which may vary significantly across regional and remote Australia), and there is no loading for complex schools within metropolitan areas</w:t>
      </w:r>
      <w:r w:rsidRPr="00264551">
        <w:rPr>
          <w:rStyle w:val="normaltextrun"/>
          <w:rFonts w:ascii="Calibri" w:hAnsi="Calibri" w:cs="Calibri"/>
          <w:color w:val="000000"/>
          <w:shd w:val="clear" w:color="auto" w:fill="FFFFFF"/>
        </w:rPr>
        <w:t>.</w:t>
      </w:r>
    </w:p>
    <w:p w14:paraId="04426E20" w14:textId="77777777" w:rsidR="00C13F18" w:rsidRDefault="00C13F18" w:rsidP="00BB708D">
      <w:pPr>
        <w:jc w:val="right"/>
        <w:rPr>
          <w:i/>
          <w:iCs/>
          <w:color w:val="3D8CAD" w:themeColor="accent1"/>
          <w:sz w:val="24"/>
          <w:szCs w:val="24"/>
        </w:rPr>
      </w:pPr>
      <w:r w:rsidRPr="00264551">
        <w:rPr>
          <w:noProof/>
        </w:rPr>
        <mc:AlternateContent>
          <mc:Choice Requires="wps">
            <w:drawing>
              <wp:inline distT="0" distB="0" distL="0" distR="0" wp14:anchorId="3296D7EA" wp14:editId="5FE5F835">
                <wp:extent cx="5494020" cy="1403985"/>
                <wp:effectExtent l="0" t="0" r="0" b="0"/>
                <wp:docPr id="10"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403985"/>
                        </a:xfrm>
                        <a:prstGeom prst="rect">
                          <a:avLst/>
                        </a:prstGeom>
                        <a:noFill/>
                        <a:ln w="9525">
                          <a:noFill/>
                          <a:miter lim="800000"/>
                          <a:headEnd/>
                          <a:tailEnd/>
                        </a:ln>
                      </wps:spPr>
                      <wps:txbx>
                        <w:txbxContent>
                          <w:p w14:paraId="608C193E" w14:textId="77777777" w:rsidR="00C13F18" w:rsidRPr="000A2E02"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0A2E02">
                              <w:rPr>
                                <w:i/>
                                <w:color w:val="3D8CAD" w:themeColor="accent1"/>
                                <w:sz w:val="24"/>
                                <w:szCs w:val="24"/>
                              </w:rPr>
                              <w:t>It is the view of the S</w:t>
                            </w:r>
                            <w:r>
                              <w:rPr>
                                <w:i/>
                                <w:color w:val="3D8CAD" w:themeColor="accent1"/>
                                <w:sz w:val="24"/>
                                <w:szCs w:val="24"/>
                              </w:rPr>
                              <w:t xml:space="preserve">econdary </w:t>
                            </w:r>
                            <w:r w:rsidRPr="000A2E02">
                              <w:rPr>
                                <w:i/>
                                <w:color w:val="3D8CAD" w:themeColor="accent1"/>
                                <w:sz w:val="24"/>
                                <w:szCs w:val="24"/>
                              </w:rPr>
                              <w:t>P</w:t>
                            </w:r>
                            <w:r>
                              <w:rPr>
                                <w:i/>
                                <w:color w:val="3D8CAD" w:themeColor="accent1"/>
                                <w:sz w:val="24"/>
                                <w:szCs w:val="24"/>
                              </w:rPr>
                              <w:t xml:space="preserve">rincipals </w:t>
                            </w:r>
                            <w:r w:rsidRPr="000A2E02">
                              <w:rPr>
                                <w:i/>
                                <w:color w:val="3D8CAD" w:themeColor="accent1"/>
                                <w:sz w:val="24"/>
                                <w:szCs w:val="24"/>
                              </w:rPr>
                              <w:t>C</w:t>
                            </w:r>
                            <w:r>
                              <w:rPr>
                                <w:i/>
                                <w:color w:val="3D8CAD" w:themeColor="accent1"/>
                                <w:sz w:val="24"/>
                                <w:szCs w:val="24"/>
                              </w:rPr>
                              <w:t>ouncil</w:t>
                            </w:r>
                            <w:r w:rsidRPr="000A2E02">
                              <w:rPr>
                                <w:i/>
                                <w:color w:val="3D8CAD" w:themeColor="accent1"/>
                                <w:sz w:val="24"/>
                                <w:szCs w:val="24"/>
                              </w:rPr>
                              <w:t xml:space="preserve"> that the pay and working conditions of teachers must be commensurate with those of other professions, which require equal levels of skill and qualifications, in order to attract high-quality candidates into the profession.</w:t>
                            </w:r>
                          </w:p>
                        </w:txbxContent>
                      </wps:txbx>
                      <wps:bodyPr rot="0" vert="horz" wrap="square" lIns="91440" tIns="45720" rIns="91440" bIns="45720" anchor="t" anchorCtr="0">
                        <a:spAutoFit/>
                      </wps:bodyPr>
                    </wps:wsp>
                  </a:graphicData>
                </a:graphic>
              </wp:inline>
            </w:drawing>
          </mc:Choice>
          <mc:Fallback>
            <w:pict>
              <v:shape w14:anchorId="3296D7EA" id="Text Box 10" o:spid="_x0000_s1054" type="#_x0000_t202" style="width:432.6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OK9n/gEAANYDAAAOAAAAZHJzL2Uyb0RvYy54bWysU9uO2yAQfa/Uf0C8N3ZSp02skNV2t6kq&#10;bS/Sth9AMI5RgaFAYqdf3wF7s1H7VtUPCBjPmTlnDpubwWhykj4osIzOZyUl0gpolD0w+v3b7tWK&#10;khC5bbgGKxk9y0Bvti9fbHpXywV0oBvpCYLYUPeO0S5GVxdFEJ00PMzASYvBFrzhEY/+UDSe94hu&#10;dLEoyzdFD75xHoQMAW/vxyDdZvy2lSJ+adsgI9GMYm8xrz6v+7QW2w2vD567TompDf4PXRiuLBa9&#10;QN3zyMnRq7+gjBIeArRxJsAU0LZKyMwB2czLP9g8dtzJzAXFCe4iU/h/sOLz6dF99SQO72DAAWYS&#10;wT2A+BGIhbuO24O89R76TvIGC8+TZEXvQj2lJqlDHRLIvv8EDQ6ZHyNkoKH1JqmCPAmi4wDOF9Hl&#10;EInAy2W1rsoFhgTG5lX5er1a5hq8fkp3PsQPEgxJG0Y9TjXD89NDiKkdXj/9kqpZ2Cmt82S1JT2j&#10;6+VimROuIkZFNJ5WhtFVmb7RConle9vk5MiVHvdYQNuJdmI6co7DfiCqYXSxSslJhj00ZxTCw2g0&#10;fBi46cD/oqRHkzEafh65l5TojxbFXM+rKrkyH6rl2ySDv47sryPcCoRiNFIybu9idnLiHNwtir5T&#10;WY7nTqae0TxZpcnoyZ3X5/zX83Pc/gYAAP//AwBQSwMEFAAGAAgAAAAhAAW0PWvaAAAABQEAAA8A&#10;AABkcnMvZG93bnJldi54bWxMj09Lw0AQxe+C32EZwZvdJNBSYjal+Ac8eLHG+zQ7ZoPZ2ZCdNum3&#10;d/Wil4HHe7z3m2q3+EGdaYp9YAP5KgNF3Abbc2egeX++24KKgmxxCEwGLhRhV19fVVjaMPMbnQ/S&#10;qVTCsUQDTmQstY6tI49xFUbi5H2GyaMkOXXaTjincj/oIss22mPPacHhSA+O2q/DyRsQsfv80jz5&#10;+PKxvD7OLmvX2Bhze7Ps70EJLfIXhh/8hA51YjqGE9uoBgPpEfm9ydtu1gWoo4GiyHPQdaX/09ff&#10;AAAA//8DAFBLAQItABQABgAIAAAAIQC2gziS/gAAAOEBAAATAAAAAAAAAAAAAAAAAAAAAABbQ29u&#10;dGVudF9UeXBlc10ueG1sUEsBAi0AFAAGAAgAAAAhADj9If/WAAAAlAEAAAsAAAAAAAAAAAAAAAAA&#10;LwEAAF9yZWxzLy5yZWxzUEsBAi0AFAAGAAgAAAAhANQ4r2f+AQAA1gMAAA4AAAAAAAAAAAAAAAAA&#10;LgIAAGRycy9lMm9Eb2MueG1sUEsBAi0AFAAGAAgAAAAhAAW0PWvaAAAABQEAAA8AAAAAAAAAAAAA&#10;AAAAWAQAAGRycy9kb3ducmV2LnhtbFBLBQYAAAAABAAEAPMAAABfBQAAAAA=&#10;" filled="f" stroked="f">
                <v:textbox style="mso-fit-shape-to-text:t">
                  <w:txbxContent>
                    <w:p w14:paraId="608C193E" w14:textId="77777777" w:rsidR="00C13F18" w:rsidRPr="000A2E02"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0A2E02">
                        <w:rPr>
                          <w:i/>
                          <w:color w:val="3D8CAD" w:themeColor="accent1"/>
                          <w:sz w:val="24"/>
                          <w:szCs w:val="24"/>
                        </w:rPr>
                        <w:t>It is the view of the S</w:t>
                      </w:r>
                      <w:r>
                        <w:rPr>
                          <w:i/>
                          <w:color w:val="3D8CAD" w:themeColor="accent1"/>
                          <w:sz w:val="24"/>
                          <w:szCs w:val="24"/>
                        </w:rPr>
                        <w:t xml:space="preserve">econdary </w:t>
                      </w:r>
                      <w:r w:rsidRPr="000A2E02">
                        <w:rPr>
                          <w:i/>
                          <w:color w:val="3D8CAD" w:themeColor="accent1"/>
                          <w:sz w:val="24"/>
                          <w:szCs w:val="24"/>
                        </w:rPr>
                        <w:t>P</w:t>
                      </w:r>
                      <w:r>
                        <w:rPr>
                          <w:i/>
                          <w:color w:val="3D8CAD" w:themeColor="accent1"/>
                          <w:sz w:val="24"/>
                          <w:szCs w:val="24"/>
                        </w:rPr>
                        <w:t xml:space="preserve">rincipals </w:t>
                      </w:r>
                      <w:r w:rsidRPr="000A2E02">
                        <w:rPr>
                          <w:i/>
                          <w:color w:val="3D8CAD" w:themeColor="accent1"/>
                          <w:sz w:val="24"/>
                          <w:szCs w:val="24"/>
                        </w:rPr>
                        <w:t>C</w:t>
                      </w:r>
                      <w:r>
                        <w:rPr>
                          <w:i/>
                          <w:color w:val="3D8CAD" w:themeColor="accent1"/>
                          <w:sz w:val="24"/>
                          <w:szCs w:val="24"/>
                        </w:rPr>
                        <w:t>ouncil</w:t>
                      </w:r>
                      <w:r w:rsidRPr="000A2E02">
                        <w:rPr>
                          <w:i/>
                          <w:color w:val="3D8CAD" w:themeColor="accent1"/>
                          <w:sz w:val="24"/>
                          <w:szCs w:val="24"/>
                        </w:rPr>
                        <w:t xml:space="preserve"> that the pay and working conditions of teachers must be commensurate with those of other professions, which require equal levels of skill and qualifications, in order to attract high-quality candidates into the profession.</w:t>
                      </w:r>
                    </w:p>
                  </w:txbxContent>
                </v:textbox>
                <w10:anchorlock/>
              </v:shape>
            </w:pict>
          </mc:Fallback>
        </mc:AlternateContent>
      </w:r>
      <w:r w:rsidRPr="23510A79">
        <w:rPr>
          <w:i/>
          <w:iCs/>
          <w:color w:val="3D8CAD" w:themeColor="accent1"/>
          <w:sz w:val="24"/>
          <w:szCs w:val="24"/>
        </w:rPr>
        <w:t>New South Wales Secondary Principals Council</w:t>
      </w:r>
    </w:p>
    <w:p w14:paraId="03877614" w14:textId="6F6CB874" w:rsidR="00C13F18" w:rsidRDefault="00C13F18" w:rsidP="00BB708D">
      <w:pPr>
        <w:rPr>
          <w:rStyle w:val="Strong"/>
        </w:rPr>
      </w:pPr>
      <w:r w:rsidRPr="00782920">
        <w:t>Australian teachers begin their career on a competitive salary in comparison to international counterparts</w:t>
      </w:r>
      <w:r w:rsidRPr="00782920">
        <w:rPr>
          <w:noProof/>
        </w:rPr>
        <w:t xml:space="preserve">. </w:t>
      </w:r>
      <w:r w:rsidR="0098432E">
        <w:rPr>
          <w:noProof/>
        </w:rPr>
        <w:t xml:space="preserve">Across </w:t>
      </w:r>
      <w:r w:rsidR="00131737" w:rsidRPr="00782920">
        <w:rPr>
          <w:noProof/>
        </w:rPr>
        <w:t>the</w:t>
      </w:r>
      <w:r w:rsidR="00131737">
        <w:rPr>
          <w:noProof/>
        </w:rPr>
        <w:t xml:space="preserve"> Organisation for Economic Co-operation and Development</w:t>
      </w:r>
      <w:r w:rsidR="00131737" w:rsidRPr="00782920">
        <w:rPr>
          <w:noProof/>
        </w:rPr>
        <w:t xml:space="preserve"> </w:t>
      </w:r>
      <w:r w:rsidR="00131737">
        <w:rPr>
          <w:noProof/>
        </w:rPr>
        <w:t>(</w:t>
      </w:r>
      <w:r w:rsidR="00131737" w:rsidRPr="00DE219C">
        <w:rPr>
          <w:noProof/>
        </w:rPr>
        <w:t>OECD</w:t>
      </w:r>
      <w:r w:rsidR="00131737">
        <w:rPr>
          <w:noProof/>
        </w:rPr>
        <w:t>),</w:t>
      </w:r>
      <w:r w:rsidR="0098432E">
        <w:rPr>
          <w:noProof/>
        </w:rPr>
        <w:t xml:space="preserve"> </w:t>
      </w:r>
      <w:r w:rsidRPr="00782920">
        <w:rPr>
          <w:noProof/>
        </w:rPr>
        <w:lastRenderedPageBreak/>
        <w:t xml:space="preserve">Australian primary teachers have the </w:t>
      </w:r>
      <w:r>
        <w:rPr>
          <w:noProof/>
        </w:rPr>
        <w:t>eighth</w:t>
      </w:r>
      <w:r w:rsidRPr="00782920">
        <w:rPr>
          <w:noProof/>
        </w:rPr>
        <w:t xml:space="preserve"> highest starting salary </w:t>
      </w:r>
      <w:r w:rsidRPr="00782920">
        <w:t xml:space="preserve">and </w:t>
      </w:r>
      <w:r w:rsidRPr="00782920">
        <w:rPr>
          <w:noProof/>
        </w:rPr>
        <w:t xml:space="preserve">lower secondary teachers have the </w:t>
      </w:r>
      <w:r>
        <w:rPr>
          <w:noProof/>
        </w:rPr>
        <w:t>10th</w:t>
      </w:r>
      <w:r w:rsidRPr="00782920">
        <w:rPr>
          <w:noProof/>
        </w:rPr>
        <w:t xml:space="preserve"> highest starting salary.</w:t>
      </w:r>
      <w:r w:rsidRPr="00782920">
        <w:rPr>
          <w:rStyle w:val="EndnoteReference"/>
          <w:noProof/>
        </w:rPr>
        <w:endnoteReference w:id="458"/>
      </w:r>
      <w:r w:rsidRPr="00782920">
        <w:rPr>
          <w:noProof/>
        </w:rPr>
        <w:t xml:space="preserve"> Australian teachers also begin on a competitive salary in comparison to </w:t>
      </w:r>
      <w:r w:rsidRPr="00782920">
        <w:t xml:space="preserve">Australian graduates in other professions. </w:t>
      </w:r>
      <w:r w:rsidRPr="00782920">
        <w:rPr>
          <w:noProof/>
        </w:rPr>
        <w:t>In 2022, graduate teacher salaries were the fourth highest in Australia.</w:t>
      </w:r>
      <w:r w:rsidRPr="00782920">
        <w:rPr>
          <w:rStyle w:val="EndnoteReference"/>
          <w:noProof/>
        </w:rPr>
        <w:endnoteReference w:id="459"/>
      </w:r>
      <w:r w:rsidRPr="00782920">
        <w:t xml:space="preserve"> However, teacher pay scales are flatter than in comparable countries and teachers often reach top pay points within 10 years. As Figure </w:t>
      </w:r>
      <w:r>
        <w:t>14</w:t>
      </w:r>
      <w:r w:rsidRPr="00782920">
        <w:t xml:space="preserve"> below indicates, teachers’ income falls behind other professions as they age</w:t>
      </w:r>
      <w:r w:rsidR="00310166">
        <w:t>. As such,</w:t>
      </w:r>
      <w:r w:rsidRPr="00782920">
        <w:t xml:space="preserve"> older teachers earn substantially less than their peers in other professions, despite small differences in income between professions for younger age groups. This not only impacts the attractiveness of the profession to school</w:t>
      </w:r>
      <w:r>
        <w:t xml:space="preserve"> </w:t>
      </w:r>
      <w:r w:rsidRPr="00782920">
        <w:t>leavers but</w:t>
      </w:r>
      <w:r>
        <w:t xml:space="preserve"> also</w:t>
      </w:r>
      <w:r w:rsidRPr="00782920">
        <w:t xml:space="preserve"> critically reduces the attractiveness of a career change </w:t>
      </w:r>
      <w:r w:rsidR="00310166">
        <w:t>into teaching</w:t>
      </w:r>
      <w:r w:rsidRPr="00782920">
        <w:t xml:space="preserve"> for mid-career professionals, who would likely face a significant pay reduction which could not be recovered with experience.</w:t>
      </w:r>
    </w:p>
    <w:p w14:paraId="7EC9966F" w14:textId="7FE8133E" w:rsidR="00C13F18" w:rsidRDefault="00C13F18" w:rsidP="00BB708D">
      <w:pPr>
        <w:rPr>
          <w:rStyle w:val="Strong"/>
        </w:rPr>
      </w:pPr>
      <w:r w:rsidRPr="00220F07">
        <w:rPr>
          <w:rStyle w:val="Strong"/>
        </w:rPr>
        <w:t xml:space="preserve">Figure </w:t>
      </w:r>
      <w:r>
        <w:rPr>
          <w:rStyle w:val="Strong"/>
        </w:rPr>
        <w:t>14</w:t>
      </w:r>
      <w:r w:rsidRPr="00220F07">
        <w:rPr>
          <w:rStyle w:val="Strong"/>
        </w:rPr>
        <w:t>:</w:t>
      </w:r>
      <w:r>
        <w:rPr>
          <w:rStyle w:val="Strong"/>
        </w:rPr>
        <w:t xml:space="preserve"> </w:t>
      </w:r>
      <w:r w:rsidRPr="007A683E">
        <w:rPr>
          <w:rStyle w:val="Strong"/>
        </w:rPr>
        <w:t>Total yearly personal income of full-time workers holding a bachelor’s degree, by field of study and age group, 2021</w:t>
      </w:r>
    </w:p>
    <w:p w14:paraId="169D10DF" w14:textId="63491D6C" w:rsidR="00C13F18" w:rsidRDefault="00354AC2" w:rsidP="00BB708D">
      <w:r>
        <w:rPr>
          <w:noProof/>
        </w:rPr>
        <w:drawing>
          <wp:inline distT="0" distB="0" distL="0" distR="0" wp14:anchorId="5D528620" wp14:editId="7FCE3D7D">
            <wp:extent cx="5731200" cy="3379938"/>
            <wp:effectExtent l="0" t="0" r="0" b="0"/>
            <wp:docPr id="1707091953" name="Picture 1707091953" descr="Line graph of the total yearly personal income of full-time workers holding a bachelor’s degree, by field of study and age group in 2021. The figure shows the income of full-time workers holding a bachelor’s degree in teaching is lower than the income of full-time workers holding other all other  bachelors included in the graph (medicine, law, engineering, economics, commerce, maths and all bachelo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7091953" name="Graphic 1" descr="Line graph of the total yearly personal income of full-time workers holding a bachelor’s degree, by field of study and age group in 2021. The figure shows the income of full-time workers holding a bachelor’s degree in teaching is lower than the income of full-time workers holding other all other  bachelors included in the graph (medicine, law, engineering, economics, commerce, maths and all bachelor). "/>
                    <pic:cNvPicPr/>
                  </pic:nvPicPr>
                  <pic:blipFill>
                    <a:blip r:embed="rId64">
                      <a:extLst>
                        <a:ext uri="{96DAC541-7B7A-43D3-8B79-37D633B846F1}">
                          <asvg:svgBlip xmlns:asvg="http://schemas.microsoft.com/office/drawing/2016/SVG/main" r:embed="rId65"/>
                        </a:ext>
                      </a:extLst>
                    </a:blip>
                    <a:stretch>
                      <a:fillRect/>
                    </a:stretch>
                  </pic:blipFill>
                  <pic:spPr>
                    <a:xfrm>
                      <a:off x="0" y="0"/>
                      <a:ext cx="5731200" cy="3379938"/>
                    </a:xfrm>
                    <a:prstGeom prst="rect">
                      <a:avLst/>
                    </a:prstGeom>
                  </pic:spPr>
                </pic:pic>
              </a:graphicData>
            </a:graphic>
          </wp:inline>
        </w:drawing>
      </w:r>
    </w:p>
    <w:p w14:paraId="229CE7E5" w14:textId="09EF85F3" w:rsidR="00C13F18" w:rsidRDefault="00C13F18" w:rsidP="00BB708D">
      <w:pPr>
        <w:pStyle w:val="Source"/>
      </w:pPr>
      <w:r w:rsidRPr="003F270D">
        <w:t xml:space="preserve">Source: Department of Education analysis of Australian Bureau of Statistics 2021 Census data </w:t>
      </w:r>
      <w:r w:rsidRPr="003F270D">
        <w:fldChar w:fldCharType="begin"/>
      </w:r>
      <w:r w:rsidRPr="003F270D">
        <w:instrText xml:space="preserve"> ADDIN EN.CITE &lt;EndNote&gt;&lt;Cite&gt;&lt;Author&gt;ABS&lt;/Author&gt;&lt;Year&gt;2021&lt;/Year&gt;&lt;RecNum&gt;3&lt;/RecNum&gt;&lt;DisplayText&gt;(ABS, 2021)&lt;/DisplayText&gt;&lt;record&gt;&lt;rec-number&gt;3&lt;/rec-number&gt;&lt;foreign-keys&gt;&lt;key app="EN" db-id="tedaz2dpqtwwtoesv0nv0sx1z9z2v9fv5apv" timestamp="1696316868"&gt;3&lt;/key&gt;&lt;/foreign-keys&gt;&lt;ref-type name="Dataset"&gt;59&lt;/ref-type&gt;&lt;contributors&gt;&lt;authors&gt;&lt;author&gt;ABS&lt;/author&gt;&lt;/authors&gt;&lt;/contributors&gt;&lt;titles&gt;&lt;title&gt;2021 Census - counting persons, place of usual residence. LFSP Labour Force Status and 1-digit level HEAP Level of Highest Educational Attainment by 4-digit level QALFP Non-School Qualification: Field of Study and AGE10P Age in Ten Year Groups by 2-digit level INCAP Total Personal Income (administrative data) (weekly), [Census TableBuilder]&lt;/title&gt;&lt;/titles&gt;&lt;dates&gt;&lt;year&gt;2021&lt;/year&gt;&lt;/dates&gt;&lt;urls&gt;&lt;/urls&gt;&lt;access-date&gt;28 September 2023&lt;/access-date&gt;&lt;/record&gt;&lt;/Cite&gt;&lt;/EndNote&gt;</w:instrText>
      </w:r>
      <w:r w:rsidRPr="003F270D">
        <w:fldChar w:fldCharType="separate"/>
      </w:r>
      <w:r w:rsidRPr="003F270D">
        <w:rPr>
          <w:noProof/>
        </w:rPr>
        <w:t>(ABS, 2021)</w:t>
      </w:r>
      <w:r w:rsidRPr="003F270D">
        <w:fldChar w:fldCharType="end"/>
      </w:r>
      <w:r w:rsidRPr="003F270D">
        <w:t>.</w:t>
      </w:r>
      <w:r>
        <w:rPr>
          <w:rStyle w:val="EndnoteReference"/>
          <w:sz w:val="20"/>
          <w:szCs w:val="20"/>
        </w:rPr>
        <w:endnoteReference w:id="460"/>
      </w:r>
    </w:p>
    <w:p w14:paraId="78790E76" w14:textId="77777777" w:rsidR="00C13F18" w:rsidRDefault="00C13F18" w:rsidP="00BB708D">
      <w:r>
        <w:t>The Panel notes substantial commitments made by some jurisdictions to increase teacher pay. Jurisdictions with lower pay scales may find it harder to recruit and retain teachers relative to other jurisdictions, notwithstanding the barriers to the mobility of teachers through registration requirements</w:t>
      </w:r>
      <w:r w:rsidRPr="00BA137D">
        <w:t>.</w:t>
      </w:r>
    </w:p>
    <w:p w14:paraId="572CAFA4" w14:textId="215E73F4" w:rsidR="00C13F18" w:rsidRDefault="00C13F18" w:rsidP="00BB708D">
      <w:r w:rsidRPr="681C9FE9">
        <w:t>Remuneration is not the only issue. Many submissions highlighted a need for better marketing of the profession, including the submission from Albert Park College</w:t>
      </w:r>
      <w:r>
        <w:t>,</w:t>
      </w:r>
      <w:r w:rsidRPr="681C9FE9">
        <w:t xml:space="preserve"> which proposed a prolonged public campaign to build a culture of respect for teaching. Increasing the standing of teaching can support teachers to feel valued and respected. The Panel notes the national campaign to increase the status of teachers agreed through the NTWAP</w:t>
      </w:r>
      <w:r w:rsidR="00954434">
        <w:t>,</w:t>
      </w:r>
      <w:r>
        <w:rPr>
          <w:rStyle w:val="EndnoteReference"/>
        </w:rPr>
        <w:endnoteReference w:id="461"/>
      </w:r>
      <w:r w:rsidRPr="681C9FE9">
        <w:t xml:space="preserve"> which was released on </w:t>
      </w:r>
      <w:r>
        <w:t>31</w:t>
      </w:r>
      <w:r w:rsidRPr="681C9FE9">
        <w:t xml:space="preserve"> October 2023 and may have long-term benefits for the profession.</w:t>
      </w:r>
    </w:p>
    <w:p w14:paraId="685AFA45" w14:textId="70416D5E" w:rsidR="00C13F18" w:rsidRDefault="00C13F18" w:rsidP="00BB708D">
      <w:pPr>
        <w:rPr>
          <w:rFonts w:cstheme="minorHAnsi"/>
        </w:rPr>
      </w:pPr>
      <w:r w:rsidRPr="729CDCAE">
        <w:lastRenderedPageBreak/>
        <w:t xml:space="preserve">Moreover, status is often correlated </w:t>
      </w:r>
      <w:r>
        <w:t>with</w:t>
      </w:r>
      <w:r w:rsidRPr="729CDCAE">
        <w:t xml:space="preserve"> pay and conditions. In countries where teaching is viewed as a high-status profession, pay and other incentives tend to be more competitive. </w:t>
      </w:r>
      <w:r w:rsidR="00724C42">
        <w:t>For example, i</w:t>
      </w:r>
      <w:r w:rsidRPr="729CDCAE">
        <w:t xml:space="preserve">n some </w:t>
      </w:r>
      <w:r>
        <w:t>E</w:t>
      </w:r>
      <w:r w:rsidRPr="729CDCAE">
        <w:t xml:space="preserve">ast Asian countries, teachers’ pay is fixed to make sure they are among the highest paid civil servants. In Singapore, the salary of working teachers is regularly reviewed to ensure </w:t>
      </w:r>
      <w:r>
        <w:t>teaching</w:t>
      </w:r>
      <w:r w:rsidRPr="729CDCAE">
        <w:t xml:space="preserve"> remains as financially attractive as other professions.</w:t>
      </w:r>
      <w:r w:rsidRPr="729CDCAE">
        <w:rPr>
          <w:rStyle w:val="EndnoteReference"/>
        </w:rPr>
        <w:endnoteReference w:id="462"/>
      </w:r>
      <w:r w:rsidRPr="729CDCAE">
        <w:t xml:space="preserve"> However, it is important to note that the relationship between pay and the perceived status of the teaching profession is not always clear</w:t>
      </w:r>
      <w:r>
        <w:t xml:space="preserve"> </w:t>
      </w:r>
      <w:r w:rsidRPr="729CDCAE">
        <w:t>cut.</w:t>
      </w:r>
      <w:r w:rsidRPr="729CDCAE">
        <w:rPr>
          <w:rStyle w:val="EndnoteReference"/>
        </w:rPr>
        <w:endnoteReference w:id="463"/>
      </w:r>
    </w:p>
    <w:p w14:paraId="05402527" w14:textId="77777777" w:rsidR="00C13F18" w:rsidRDefault="00C13F18" w:rsidP="00BB708D">
      <w:r w:rsidRPr="00A30845">
        <w:t>Higher pay and status need to be accompanied by better working conditions, including reduced workloads.</w:t>
      </w:r>
      <w:r w:rsidRPr="729CDCAE">
        <w:t xml:space="preserve"> Several submissions supported more flexible working arrangements, including greater opportunities for job</w:t>
      </w:r>
      <w:r>
        <w:t xml:space="preserve"> </w:t>
      </w:r>
      <w:r w:rsidRPr="729CDCAE">
        <w:t>sharing and part-time roles.</w:t>
      </w:r>
      <w:r w:rsidRPr="729CDCAE">
        <w:rPr>
          <w:rStyle w:val="EndnoteReference"/>
        </w:rPr>
        <w:endnoteReference w:id="464"/>
      </w:r>
      <w:r w:rsidRPr="729CDCAE">
        <w:t xml:space="preserve"> The </w:t>
      </w:r>
      <w:r>
        <w:t>IEU’s</w:t>
      </w:r>
      <w:r w:rsidRPr="729CDCAE">
        <w:t xml:space="preserve"> submission advocated </w:t>
      </w:r>
      <w:r>
        <w:t>that</w:t>
      </w:r>
      <w:r w:rsidRPr="729CDCAE">
        <w:t xml:space="preserve"> more widespread use of flexible work arrangements may support staff to remain in teaching while balancing caring arrangements or preparing to transition to retirement. Retaining staff for longer may unlock additional labour supply, even if hours worked decline.</w:t>
      </w:r>
    </w:p>
    <w:p w14:paraId="08DDF4DB" w14:textId="77777777" w:rsidR="00C13F18" w:rsidRDefault="00C13F18" w:rsidP="00BB708D">
      <w:pPr>
        <w:pStyle w:val="Heading6"/>
      </w:pPr>
      <w:r w:rsidRPr="00AB7DCB">
        <w:t>Providing secure employment will support attraction and retention</w:t>
      </w:r>
    </w:p>
    <w:p w14:paraId="46072510" w14:textId="05373A59" w:rsidR="00C13F18" w:rsidRDefault="00C13F18" w:rsidP="00BB708D">
      <w:pPr>
        <w:rPr>
          <w:rFonts w:cstheme="minorHAnsi"/>
        </w:rPr>
      </w:pPr>
      <w:r w:rsidRPr="006C6820">
        <w:rPr>
          <w:rFonts w:cstheme="minorHAnsi"/>
        </w:rPr>
        <w:t>One of the working conditions raised by stakeholders is the importance of secure and permanent employment in attracting and retaining teachers.</w:t>
      </w:r>
      <w:r w:rsidRPr="00AB7DCB">
        <w:rPr>
          <w:rFonts w:cstheme="minorHAnsi"/>
        </w:rPr>
        <w:t xml:space="preserve"> The Panel has heard examples where some schools appear reticent to hire permanent </w:t>
      </w:r>
      <w:r>
        <w:rPr>
          <w:rFonts w:cstheme="minorHAnsi"/>
        </w:rPr>
        <w:t>teachers</w:t>
      </w:r>
      <w:r w:rsidRPr="00AB7DCB">
        <w:rPr>
          <w:rFonts w:cstheme="minorHAnsi"/>
        </w:rPr>
        <w:t xml:space="preserve"> and instead prioritise hiring casual educators, even in cases where there is funding to hire more permanent staff. Job insecurity is an issue across schools</w:t>
      </w:r>
      <w:r>
        <w:rPr>
          <w:rFonts w:cstheme="minorHAnsi"/>
        </w:rPr>
        <w:t>,</w:t>
      </w:r>
      <w:r w:rsidRPr="00AB7DCB">
        <w:rPr>
          <w:rFonts w:cstheme="minorHAnsi"/>
        </w:rPr>
        <w:t xml:space="preserve"> and the United Workers Union submission highlighted the significant growth in the number of teacher aides and education assistants, some of whom are employed casually on low hours.</w:t>
      </w:r>
    </w:p>
    <w:p w14:paraId="1B25B6CC" w14:textId="734E3B14" w:rsidR="00C13F18" w:rsidRDefault="00C13F18" w:rsidP="00BB708D">
      <w:pPr>
        <w:rPr>
          <w:rFonts w:cstheme="minorHAnsi"/>
        </w:rPr>
      </w:pPr>
      <w:r w:rsidRPr="006C6820">
        <w:rPr>
          <w:rFonts w:cstheme="minorHAnsi"/>
        </w:rPr>
        <w:t xml:space="preserve">Although casual and temporary employment is </w:t>
      </w:r>
      <w:r>
        <w:rPr>
          <w:rFonts w:cstheme="minorHAnsi"/>
        </w:rPr>
        <w:t>preferred by</w:t>
      </w:r>
      <w:r w:rsidRPr="006C6820">
        <w:rPr>
          <w:rFonts w:cstheme="minorHAnsi"/>
        </w:rPr>
        <w:t xml:space="preserve"> some </w:t>
      </w:r>
      <w:r>
        <w:rPr>
          <w:rFonts w:cstheme="minorHAnsi"/>
        </w:rPr>
        <w:t>teachers</w:t>
      </w:r>
      <w:r w:rsidRPr="006C6820">
        <w:rPr>
          <w:rFonts w:cstheme="minorHAnsi"/>
        </w:rPr>
        <w:t xml:space="preserve">, there is a large cohort of </w:t>
      </w:r>
      <w:r>
        <w:rPr>
          <w:rFonts w:cstheme="minorHAnsi"/>
        </w:rPr>
        <w:t>teachers</w:t>
      </w:r>
      <w:r w:rsidRPr="006C6820">
        <w:rPr>
          <w:rFonts w:cstheme="minorHAnsi"/>
        </w:rPr>
        <w:t xml:space="preserve"> </w:t>
      </w:r>
      <w:r>
        <w:rPr>
          <w:rFonts w:cstheme="minorHAnsi"/>
        </w:rPr>
        <w:t xml:space="preserve">who </w:t>
      </w:r>
      <w:r w:rsidRPr="006C6820">
        <w:rPr>
          <w:rFonts w:cstheme="minorHAnsi"/>
        </w:rPr>
        <w:t>prefe</w:t>
      </w:r>
      <w:r>
        <w:rPr>
          <w:rFonts w:cstheme="minorHAnsi"/>
        </w:rPr>
        <w:t>r</w:t>
      </w:r>
      <w:r w:rsidRPr="006C6820">
        <w:rPr>
          <w:rFonts w:cstheme="minorHAnsi"/>
        </w:rPr>
        <w:t xml:space="preserve"> permanent employment arrangements. This mismatch in preferences may lead educators to exit the profession altogether to find more secure </w:t>
      </w:r>
      <w:r>
        <w:rPr>
          <w:rFonts w:cstheme="minorHAnsi"/>
        </w:rPr>
        <w:t xml:space="preserve">and flexible </w:t>
      </w:r>
      <w:r w:rsidRPr="006C6820">
        <w:rPr>
          <w:rFonts w:cstheme="minorHAnsi"/>
        </w:rPr>
        <w:t>employment.</w:t>
      </w:r>
    </w:p>
    <w:p w14:paraId="10E27DBD" w14:textId="190DAFF4" w:rsidR="00C13F18" w:rsidRDefault="00181A0B" w:rsidP="00BB708D">
      <w:pPr>
        <w:rPr>
          <w:rStyle w:val="eop"/>
        </w:rPr>
      </w:pPr>
      <w:r>
        <w:t>However, e</w:t>
      </w:r>
      <w:r w:rsidR="00C13F18" w:rsidRPr="729CDCAE">
        <w:t xml:space="preserve">vidence suggests </w:t>
      </w:r>
      <w:r w:rsidR="00C13F18">
        <w:t xml:space="preserve">that </w:t>
      </w:r>
      <w:r w:rsidR="00C13F18" w:rsidRPr="729CDCAE">
        <w:t>the insecure employment trend for teacher</w:t>
      </w:r>
      <w:r w:rsidR="00C13F18">
        <w:t>s</w:t>
      </w:r>
      <w:r w:rsidR="00C13F18" w:rsidRPr="729CDCAE">
        <w:t xml:space="preserve"> is slowly changing. In 2019, </w:t>
      </w:r>
      <w:r w:rsidR="00C13F18">
        <w:t>22 </w:t>
      </w:r>
      <w:r w:rsidR="00C13F18" w:rsidRPr="729CDCAE">
        <w:t xml:space="preserve">per cent of registered </w:t>
      </w:r>
      <w:r w:rsidR="00C13F18">
        <w:t xml:space="preserve">classroom </w:t>
      </w:r>
      <w:r w:rsidR="00C13F18" w:rsidRPr="729CDCAE">
        <w:t>teachers reported they were employed on a fixed</w:t>
      </w:r>
      <w:r w:rsidR="00C13F18">
        <w:t>-</w:t>
      </w:r>
      <w:r w:rsidR="00C13F18" w:rsidRPr="729CDCAE">
        <w:t>term contract of one year or less in duration</w:t>
      </w:r>
      <w:r w:rsidR="00C13F18">
        <w:t>;</w:t>
      </w:r>
      <w:r w:rsidR="00C13F18" w:rsidRPr="729CDCAE">
        <w:t xml:space="preserve"> this dropped to 1</w:t>
      </w:r>
      <w:r w:rsidR="00C13F18">
        <w:t>5</w:t>
      </w:r>
      <w:r w:rsidR="00C13F18" w:rsidRPr="729CDCAE">
        <w:t xml:space="preserve"> per cent in 2022.</w:t>
      </w:r>
      <w:r w:rsidR="00C13F18" w:rsidRPr="729CDCAE">
        <w:rPr>
          <w:rStyle w:val="EndnoteReference"/>
        </w:rPr>
        <w:endnoteReference w:id="465"/>
      </w:r>
      <w:r w:rsidR="00C13F18" w:rsidRPr="729CDCAE">
        <w:t xml:space="preserve"> The proportion of early</w:t>
      </w:r>
      <w:r w:rsidR="00C13F18">
        <w:t>-</w:t>
      </w:r>
      <w:r w:rsidR="00C13F18" w:rsidRPr="729CDCAE">
        <w:t xml:space="preserve">career </w:t>
      </w:r>
      <w:r w:rsidR="00C13F18">
        <w:t xml:space="preserve">classroom </w:t>
      </w:r>
      <w:r w:rsidR="00C13F18" w:rsidRPr="729CDCAE">
        <w:t>teachers on contracts longer than one year or in ongoing/permanent positions increased from 61 per cent in 2019 to 69 per cent in 2022</w:t>
      </w:r>
      <w:r w:rsidR="00C13F18" w:rsidRPr="729CDCAE">
        <w:rPr>
          <w:rStyle w:val="eop"/>
        </w:rPr>
        <w:t>.</w:t>
      </w:r>
      <w:r w:rsidR="00C13F18" w:rsidRPr="729CDCAE">
        <w:rPr>
          <w:rStyle w:val="EndnoteReference"/>
        </w:rPr>
        <w:endnoteReference w:id="466"/>
      </w:r>
    </w:p>
    <w:p w14:paraId="5BFE7607" w14:textId="3D23E068" w:rsidR="00C13F18" w:rsidRDefault="00C13F18" w:rsidP="00BB708D">
      <w:pPr>
        <w:rPr>
          <w:rFonts w:ascii="Calibri" w:hAnsi="Calibri" w:cs="Calibri"/>
        </w:rPr>
      </w:pPr>
      <w:r w:rsidRPr="729CDCAE">
        <w:rPr>
          <w:rStyle w:val="eop"/>
        </w:rPr>
        <w:t xml:space="preserve">Some jurisdictions are taking action to increase job certainty. </w:t>
      </w:r>
      <w:r w:rsidRPr="729CDCAE">
        <w:t xml:space="preserve">The </w:t>
      </w:r>
      <w:r w:rsidRPr="00DE219C">
        <w:t>New South Wales</w:t>
      </w:r>
      <w:r w:rsidRPr="729CDCAE">
        <w:t xml:space="preserve"> Government’s initiative to offer temporary teachers and school-based support staff conversion to permanent staff resulted in almost 5,500 </w:t>
      </w:r>
      <w:r w:rsidR="00A42539">
        <w:t>temporary</w:t>
      </w:r>
      <w:r w:rsidRPr="729CDCAE">
        <w:t xml:space="preserve"> staff accepting offers </w:t>
      </w:r>
      <w:r>
        <w:t>of</w:t>
      </w:r>
      <w:r w:rsidRPr="729CDCAE">
        <w:t xml:space="preserve"> permanent employment in less than</w:t>
      </w:r>
      <w:r>
        <w:rPr>
          <w:rFonts w:ascii="Calibri" w:hAnsi="Calibri" w:cs="Calibri"/>
        </w:rPr>
        <w:t xml:space="preserve"> two months.</w:t>
      </w:r>
      <w:r>
        <w:rPr>
          <w:rStyle w:val="EndnoteReference"/>
          <w:rFonts w:ascii="Calibri" w:hAnsi="Calibri" w:cs="Calibri"/>
        </w:rPr>
        <w:endnoteReference w:id="467"/>
      </w:r>
    </w:p>
    <w:p w14:paraId="4C02D77D" w14:textId="77777777" w:rsidR="00C13F18" w:rsidRDefault="00C13F18" w:rsidP="00BB708D">
      <w:pPr>
        <w:pStyle w:val="Heading5"/>
      </w:pPr>
      <w:r w:rsidRPr="00AA7D4C">
        <w:t>Existing career pathways are limited</w:t>
      </w:r>
    </w:p>
    <w:p w14:paraId="2411B44C" w14:textId="77777777" w:rsidR="00C13F18" w:rsidRDefault="00C13F18" w:rsidP="00BB708D">
      <w:pPr>
        <w:rPr>
          <w:rStyle w:val="EndnoteReference"/>
        </w:rPr>
      </w:pPr>
      <w:r w:rsidRPr="00A30845">
        <w:t>Stakeholders have raised limited career progression as a fundamental problem, particularly for teachers who want to stay in the classroom rather than transition to administration or leadership roles.</w:t>
      </w:r>
      <w:r w:rsidRPr="729CDCAE">
        <w:t xml:space="preserve"> Other professions typically have more options for career progression (with roles that reward expertise and professional growth</w:t>
      </w:r>
      <w:r>
        <w:t xml:space="preserve">, and </w:t>
      </w:r>
      <w:r w:rsidRPr="729CDCAE">
        <w:t>roles that emphasis</w:t>
      </w:r>
      <w:r>
        <w:t>e</w:t>
      </w:r>
      <w:r w:rsidRPr="729CDCAE">
        <w:t xml:space="preserve"> responsibility for developing the expertise of new professionals and peers), and more options for specialisation, with roles that have a different focus </w:t>
      </w:r>
      <w:r>
        <w:t>of</w:t>
      </w:r>
      <w:r w:rsidRPr="729CDCAE">
        <w:t xml:space="preserve"> expertise.</w:t>
      </w:r>
      <w:r w:rsidRPr="729CDCAE">
        <w:rPr>
          <w:rStyle w:val="EndnoteReference"/>
        </w:rPr>
        <w:endnoteReference w:id="468"/>
      </w:r>
    </w:p>
    <w:p w14:paraId="563E91F0" w14:textId="77777777" w:rsidR="00C13F18" w:rsidRDefault="00C13F18" w:rsidP="00BB708D">
      <w:r w:rsidRPr="00A30845">
        <w:t>Teachers identify the lack of similar pathways as a driver for leaving the profession.</w:t>
      </w:r>
      <w:r w:rsidRPr="00A30845">
        <w:rPr>
          <w:rStyle w:val="EndnoteReference"/>
        </w:rPr>
        <w:endnoteReference w:id="469"/>
      </w:r>
      <w:r w:rsidRPr="729CDCAE">
        <w:t xml:space="preserve"> It may also limit the attractiveness</w:t>
      </w:r>
      <w:r>
        <w:t xml:space="preserve"> of the profession to</w:t>
      </w:r>
      <w:r w:rsidRPr="729CDCAE">
        <w:t xml:space="preserve"> people considering teaching, including mid-career </w:t>
      </w:r>
      <w:r w:rsidRPr="729CDCAE">
        <w:lastRenderedPageBreak/>
        <w:t>changers.</w:t>
      </w:r>
      <w:r w:rsidRPr="729CDCAE">
        <w:rPr>
          <w:rStyle w:val="EndnoteReference"/>
        </w:rPr>
        <w:endnoteReference w:id="470"/>
      </w:r>
      <w:r w:rsidRPr="00182FDA">
        <w:rPr>
          <w:rStyle w:val="EndnoteReference"/>
          <w:vertAlign w:val="baseline"/>
        </w:rPr>
        <w:t xml:space="preserve"> </w:t>
      </w:r>
      <w:r w:rsidRPr="729CDCAE">
        <w:t xml:space="preserve">The </w:t>
      </w:r>
      <w:r>
        <w:t>limitations on</w:t>
      </w:r>
      <w:r w:rsidRPr="729CDCAE">
        <w:t xml:space="preserve"> career progression and specialisation, particularly while remaining in the classroom, also limit opportunities for more highly paid roles.</w:t>
      </w:r>
    </w:p>
    <w:p w14:paraId="39718538" w14:textId="77777777" w:rsidR="00C13F18" w:rsidRDefault="00C13F18" w:rsidP="00BB708D">
      <w:pPr>
        <w:pStyle w:val="Default"/>
        <w:numPr>
          <w:ilvl w:val="1"/>
          <w:numId w:val="0"/>
        </w:numPr>
        <w:rPr>
          <w:sz w:val="22"/>
          <w:szCs w:val="22"/>
        </w:rPr>
      </w:pPr>
      <w:r w:rsidRPr="006509AE">
        <w:rPr>
          <w:noProof/>
          <w:sz w:val="22"/>
          <w:szCs w:val="22"/>
        </w:rPr>
        <mc:AlternateContent>
          <mc:Choice Requires="wps">
            <w:drawing>
              <wp:inline distT="0" distB="0" distL="0" distR="0" wp14:anchorId="0FD6DBF0" wp14:editId="40C046B3">
                <wp:extent cx="5494020" cy="1195705"/>
                <wp:effectExtent l="0" t="0" r="0" b="4445"/>
                <wp:docPr id="41"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195705"/>
                        </a:xfrm>
                        <a:prstGeom prst="rect">
                          <a:avLst/>
                        </a:prstGeom>
                        <a:noFill/>
                        <a:ln w="9525">
                          <a:noFill/>
                          <a:miter lim="800000"/>
                          <a:headEnd/>
                          <a:tailEnd/>
                        </a:ln>
                      </wps:spPr>
                      <wps:txbx>
                        <w:txbxContent>
                          <w:p w14:paraId="79B159E1" w14:textId="77777777" w:rsidR="00C13F18" w:rsidRDefault="00C13F18" w:rsidP="00BB708D">
                            <w:pPr>
                              <w:pBdr>
                                <w:top w:val="single" w:sz="24" w:space="3" w:color="3D8CAD" w:themeColor="accent1"/>
                                <w:bottom w:val="single" w:sz="24" w:space="8" w:color="3D8CAD" w:themeColor="accent1"/>
                              </w:pBdr>
                              <w:spacing w:after="0"/>
                              <w:jc w:val="center"/>
                              <w:rPr>
                                <w:i/>
                                <w:color w:val="3D8CAD" w:themeColor="accent1"/>
                                <w:sz w:val="24"/>
                              </w:rPr>
                            </w:pPr>
                            <w:r w:rsidRPr="005D01B3">
                              <w:rPr>
                                <w:i/>
                                <w:color w:val="3D8CAD" w:themeColor="accent1"/>
                                <w:sz w:val="24"/>
                                <w:szCs w:val="24"/>
                              </w:rPr>
                              <w:t>Existing career frameworks often reward excellent teachers through administrative and leadership positions. There is a recognised absence of career options for teachers if they want to ‘progress’ with regards to seniority and renumeration, which allow them to remain proximate to the classroom</w:t>
                            </w:r>
                          </w:p>
                        </w:txbxContent>
                      </wps:txbx>
                      <wps:bodyPr rot="0" vert="horz" wrap="square" lIns="91440" tIns="45720" rIns="91440" bIns="45720" anchor="t" anchorCtr="0">
                        <a:noAutofit/>
                      </wps:bodyPr>
                    </wps:wsp>
                  </a:graphicData>
                </a:graphic>
              </wp:inline>
            </w:drawing>
          </mc:Choice>
          <mc:Fallback>
            <w:pict>
              <v:shape w14:anchorId="0FD6DBF0" id="Text Box 41" o:spid="_x0000_s1055" type="#_x0000_t202" style="width:432.6pt;height:94.1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0Tm8/QEAANYDAAAOAAAAZHJzL2Uyb0RvYy54bWysU9uO2yAQfa/Uf0C8N7ajuLuxQlbb3W5V&#10;aXuRtv0AgnGMCgwFEjv9+g7Ym43at6p+QMB4zsw5c9jcjEaTo/RBgWW0WpSUSCugVXbP6PdvD2+u&#10;KQmR25ZrsJLRkwz0Zvv61WZwjVxCD7qVniCIDc3gGO1jdE1RBNFLw8MCnLQY7MAbHvHo90Xr+YDo&#10;RhfLsnxbDOBb50HIEPD2fgrSbcbvOinil64LMhLNKPYW8+rzuktrsd3wZu+565WY2+D/0IXhymLR&#10;M9Q9j5wcvPoLyijhIUAXFwJMAV2nhMwckE1V/sHmqedOZi4oTnBnmcL/gxWfj0/uqydxfAcjDjCT&#10;CO4RxI9ALNz13O7lrfcw9JK3WLhKkhWDC82cmqQOTUggu+ETtDhkfoiQgcbOm6QK8iSIjgM4nUWX&#10;YyQCL+vVelUuMSQwVlXr+qqscw3ePKc7H+IHCYakDaMep5rh+fExxNQOb55/SdUsPCit82S1JQOj&#10;63pZ54SLiFERjaeVYfS6TN9khcTyvW1zcuRKT3ssoO1MOzGdOMdxNxLVMrpcp+Qkww7aEwrhYTIa&#10;Pgzc9OB/UTKgyRgNPw/cS0r0R4tirqvVKrkyH1b1VZLBX0Z2lxFuBUIxGimZtncxO3nifIuidyrL&#10;8dLJ3DOaJ6s0Gz258/Kc/3p5jtvfAAAA//8DAFBLAwQUAAYACAAAACEAaZYLSdoAAAAFAQAADwAA&#10;AGRycy9kb3ducmV2LnhtbEyPQUvDQBCF74L/YRnBm5212hJjNkUUr4pVC71ts9MkmJ0N2W0T/72j&#10;l3p5MLzHe98Uq8l36khDbAMbuJ5pUMRVcC3XBj7en68yUDFZdrYLTAa+KcKqPD8rbO7CyG90XKda&#10;SQnH3BpoUupzxFg15G2chZ5YvH0YvE1yDjW6wY5S7juca71Eb1uWhcb29NhQ9bU+eAOfL/vt5la/&#10;1k9+0Y9h0sj+Do25vJge7kElmtIpDL/4gg6lMO3CgV1UnQF5JP2peNlyMQe1k1CW3QCWBf6nL38A&#10;AAD//wMAUEsBAi0AFAAGAAgAAAAhALaDOJL+AAAA4QEAABMAAAAAAAAAAAAAAAAAAAAAAFtDb250&#10;ZW50X1R5cGVzXS54bWxQSwECLQAUAAYACAAAACEAOP0h/9YAAACUAQAACwAAAAAAAAAAAAAAAAAv&#10;AQAAX3JlbHMvLnJlbHNQSwECLQAUAAYACAAAACEAANE5vP0BAADWAwAADgAAAAAAAAAAAAAAAAAu&#10;AgAAZHJzL2Uyb0RvYy54bWxQSwECLQAUAAYACAAAACEAaZYLSdoAAAAFAQAADwAAAAAAAAAAAAAA&#10;AABXBAAAZHJzL2Rvd25yZXYueG1sUEsFBgAAAAAEAAQA8wAAAF4FAAAAAA==&#10;" filled="f" stroked="f">
                <v:textbox>
                  <w:txbxContent>
                    <w:p w14:paraId="79B159E1" w14:textId="77777777" w:rsidR="00C13F18" w:rsidRDefault="00C13F18" w:rsidP="00BB708D">
                      <w:pPr>
                        <w:pBdr>
                          <w:top w:val="single" w:sz="24" w:space="3" w:color="3D8CAD" w:themeColor="accent1"/>
                          <w:bottom w:val="single" w:sz="24" w:space="8" w:color="3D8CAD" w:themeColor="accent1"/>
                        </w:pBdr>
                        <w:spacing w:after="0"/>
                        <w:jc w:val="center"/>
                        <w:rPr>
                          <w:i/>
                          <w:color w:val="3D8CAD" w:themeColor="accent1"/>
                          <w:sz w:val="24"/>
                        </w:rPr>
                      </w:pPr>
                      <w:r w:rsidRPr="005D01B3">
                        <w:rPr>
                          <w:i/>
                          <w:color w:val="3D8CAD" w:themeColor="accent1"/>
                          <w:sz w:val="24"/>
                          <w:szCs w:val="24"/>
                        </w:rPr>
                        <w:t>Existing career frameworks often reward excellent teachers through administrative and leadership positions. There is a recognised absence of career options for teachers if they want to ‘progress’ with regards to seniority and renumeration, which allow them to remain proximate to the classroom</w:t>
                      </w:r>
                    </w:p>
                  </w:txbxContent>
                </v:textbox>
                <w10:anchorlock/>
              </v:shape>
            </w:pict>
          </mc:Fallback>
        </mc:AlternateContent>
      </w:r>
    </w:p>
    <w:p w14:paraId="531097CC" w14:textId="77777777" w:rsidR="00C13F18" w:rsidRDefault="00C13F18" w:rsidP="00BB708D">
      <w:pPr>
        <w:jc w:val="right"/>
        <w:rPr>
          <w:i/>
          <w:color w:val="3D8CAD" w:themeColor="accent1"/>
          <w:sz w:val="24"/>
          <w:szCs w:val="24"/>
        </w:rPr>
      </w:pPr>
      <w:r w:rsidRPr="005751CE">
        <w:rPr>
          <w:i/>
          <w:color w:val="3D8CAD" w:themeColor="accent1"/>
          <w:sz w:val="24"/>
          <w:szCs w:val="24"/>
        </w:rPr>
        <w:t>Faculty of Education, University of Melbourne</w:t>
      </w:r>
    </w:p>
    <w:p w14:paraId="3E9C60E0" w14:textId="1B3D5F56" w:rsidR="00C13F18" w:rsidRDefault="00C13F18" w:rsidP="00BB708D">
      <w:r w:rsidRPr="00163387">
        <w:t>Existing career pathways are linked to a teacher’s progression through the Australian Professional Standards for Teachers</w:t>
      </w:r>
      <w:r w:rsidRPr="00163387" w:rsidDel="00364EB4">
        <w:t xml:space="preserve"> </w:t>
      </w:r>
      <w:r>
        <w:t>(Teacher Standards)</w:t>
      </w:r>
      <w:r w:rsidRPr="00163387" w:rsidDel="00364EB4">
        <w:t xml:space="preserve"> </w:t>
      </w:r>
      <w:r w:rsidRPr="00163387">
        <w:t xml:space="preserve">and correspond </w:t>
      </w:r>
      <w:r>
        <w:t>to</w:t>
      </w:r>
      <w:r w:rsidRPr="00163387">
        <w:t xml:space="preserve"> the practice and expertise a teacher develops over four career stages. The final two career stages </w:t>
      </w:r>
      <w:r w:rsidRPr="00DE219C">
        <w:t>relate to</w:t>
      </w:r>
      <w:r w:rsidRPr="00163387">
        <w:t xml:space="preserve"> ‘highly accomplished teachers’ and ‘lead teachers’. Achievement of these final stages is formalised through a nationally agreed certification framework for Highly Accomplished and Lead Teachers (HALT</w:t>
      </w:r>
      <w:r>
        <w:t>s</w:t>
      </w:r>
      <w:r w:rsidRPr="00163387">
        <w:t>).</w:t>
      </w:r>
    </w:p>
    <w:p w14:paraId="103D3D35" w14:textId="2464DB89" w:rsidR="00C13F18" w:rsidRDefault="00C13F18" w:rsidP="00BB708D">
      <w:pPr>
        <w:rPr>
          <w:color w:val="000000"/>
          <w:shd w:val="clear" w:color="auto" w:fill="FFFFFF"/>
        </w:rPr>
      </w:pPr>
      <w:r w:rsidRPr="00163387">
        <w:t>There has been low engagement in HALT certification to date</w:t>
      </w:r>
      <w:r>
        <w:t xml:space="preserve">, with only 1,211 HALTs certified across Australia as of 31 </w:t>
      </w:r>
      <w:r w:rsidDel="4CA351E9">
        <w:t>December</w:t>
      </w:r>
      <w:r>
        <w:t xml:space="preserve"> 2022.</w:t>
      </w:r>
      <w:r>
        <w:rPr>
          <w:rStyle w:val="EndnoteReference"/>
        </w:rPr>
        <w:endnoteReference w:id="471"/>
      </w:r>
      <w:r w:rsidRPr="00163387">
        <w:t xml:space="preserve"> </w:t>
      </w:r>
      <w:r w:rsidRPr="006072CE">
        <w:rPr>
          <w:rStyle w:val="normaltextrun"/>
          <w:color w:val="000000"/>
        </w:rPr>
        <w:t xml:space="preserve">Some jurisdictions </w:t>
      </w:r>
      <w:r>
        <w:rPr>
          <w:rStyle w:val="normaltextrun"/>
          <w:color w:val="000000"/>
        </w:rPr>
        <w:t xml:space="preserve">have </w:t>
      </w:r>
      <w:r w:rsidRPr="006072CE">
        <w:rPr>
          <w:rStyle w:val="normaltextrun"/>
          <w:color w:val="000000"/>
        </w:rPr>
        <w:t>opted to establish their own equivalent arrangements as an alternative to implementing the framework. For example, Western Australia has an alternative accrediting process</w:t>
      </w:r>
      <w:r>
        <w:rPr>
          <w:rStyle w:val="normaltextrun"/>
          <w:color w:val="000000"/>
        </w:rPr>
        <w:t>,</w:t>
      </w:r>
      <w:r w:rsidRPr="006072CE">
        <w:rPr>
          <w:rStyle w:val="normaltextrun"/>
          <w:color w:val="000000"/>
        </w:rPr>
        <w:t xml:space="preserve"> </w:t>
      </w:r>
      <w:r w:rsidR="00DB3F69">
        <w:rPr>
          <w:rStyle w:val="normaltextrun"/>
          <w:color w:val="000000"/>
        </w:rPr>
        <w:t>and</w:t>
      </w:r>
      <w:r w:rsidR="00DB3F69" w:rsidRPr="006072CE">
        <w:rPr>
          <w:rStyle w:val="normaltextrun"/>
          <w:color w:val="000000"/>
        </w:rPr>
        <w:t xml:space="preserve"> </w:t>
      </w:r>
      <w:r w:rsidRPr="006072CE">
        <w:rPr>
          <w:rStyle w:val="normaltextrun"/>
          <w:color w:val="000000"/>
        </w:rPr>
        <w:t xml:space="preserve">Victoria has </w:t>
      </w:r>
      <w:r w:rsidRPr="1D8654F9">
        <w:rPr>
          <w:rStyle w:val="normaltextrun"/>
          <w:color w:val="000000" w:themeColor="text1"/>
        </w:rPr>
        <w:t xml:space="preserve">the Teaching Excellence Program, alongside </w:t>
      </w:r>
      <w:r w:rsidRPr="006072CE">
        <w:rPr>
          <w:rStyle w:val="normaltextrun"/>
          <w:color w:val="000000"/>
        </w:rPr>
        <w:t xml:space="preserve">already established </w:t>
      </w:r>
      <w:r w:rsidRPr="006072CE">
        <w:rPr>
          <w:color w:val="000000"/>
        </w:rPr>
        <w:t xml:space="preserve">Learning Specialist and Leading Teacher classifications within </w:t>
      </w:r>
      <w:r>
        <w:rPr>
          <w:color w:val="000000"/>
        </w:rPr>
        <w:t>its</w:t>
      </w:r>
      <w:r w:rsidRPr="006072CE">
        <w:rPr>
          <w:color w:val="000000"/>
        </w:rPr>
        <w:t xml:space="preserve"> career structure.</w:t>
      </w:r>
    </w:p>
    <w:p w14:paraId="1861C6D7" w14:textId="564D80DD" w:rsidR="00C13F18" w:rsidRDefault="00C13F18" w:rsidP="00BB708D">
      <w:r w:rsidRPr="729CDCAE">
        <w:t>Onerous application requirements, application costs, limited positions in schools and</w:t>
      </w:r>
      <w:r>
        <w:t>,</w:t>
      </w:r>
      <w:r w:rsidRPr="729CDCAE">
        <w:t xml:space="preserve"> in some cases, low remuneration for HALT roles are some of the common reasons why HALT does not provide adequate incentive or reward for teachers to develop their practice and seek formal recognition through the accreditation process.</w:t>
      </w:r>
      <w:r w:rsidRPr="729CDCAE">
        <w:rPr>
          <w:rStyle w:val="EndnoteReference"/>
        </w:rPr>
        <w:endnoteReference w:id="472"/>
      </w:r>
      <w:r w:rsidRPr="729CDCAE">
        <w:t xml:space="preserve"> For example, multiple submissions called for </w:t>
      </w:r>
      <w:r>
        <w:t>more</w:t>
      </w:r>
      <w:r w:rsidRPr="729CDCAE">
        <w:t xml:space="preserve"> funding and financial incentives for teachers to undertake HALT certification</w:t>
      </w:r>
      <w:r>
        <w:t>,</w:t>
      </w:r>
      <w:r w:rsidRPr="729CDCAE">
        <w:t xml:space="preserve"> to address the cost to individual teachers. This could be provided through professional development</w:t>
      </w:r>
      <w:r w:rsidR="00372BDC">
        <w:t>,</w:t>
      </w:r>
      <w:r w:rsidRPr="729CDCAE">
        <w:t xml:space="preserve"> financial assistance and scholarships, or centralised funding which recognises HALT status as a highly regarded career pathway for becoming a middle or senior leader.</w:t>
      </w:r>
    </w:p>
    <w:p w14:paraId="7A15DC80" w14:textId="77777777" w:rsidR="00C13F18" w:rsidRDefault="00C13F18" w:rsidP="00BB708D">
      <w:r w:rsidRPr="00163387">
        <w:t>Stakeholders also highlighted the need for school systems to be funded to create career pathways for HALTs, and that different employment opportunities should be available to teachers once they have completed HALT certification. This suggests that designated HALT positions and roles are not widely publicised or are ambiguous. Moreover, stakeholders consider</w:t>
      </w:r>
      <w:r>
        <w:t xml:space="preserve"> that</w:t>
      </w:r>
      <w:r w:rsidRPr="00163387">
        <w:t xml:space="preserve"> specialist teacher positions need to be appropriately remunerated to ensure longevity of careers and retention. AITSL’s submission indicates that HALT certification does not necessarily lead to expanded roles and likely contributes to reduced job satisfaction and teachers leaving the profession. This highlights problems with role definition for some HALT</w:t>
      </w:r>
      <w:r>
        <w:t>-</w:t>
      </w:r>
      <w:r w:rsidRPr="00163387">
        <w:t>certified teachers.</w:t>
      </w:r>
    </w:p>
    <w:p w14:paraId="33B915C2" w14:textId="77777777" w:rsidR="00C13F18" w:rsidRDefault="00C13F18" w:rsidP="00BB708D">
      <w:r w:rsidRPr="00163387">
        <w:t xml:space="preserve">The Panel is aware that AITSL has developed a new Framework for the Certification of Highly Accomplished and Lead Teachers which outlines the essential elements of HALT certification and supports streamlined certification processes. This work will support efforts to reach 10,000 HALTs nationally by 2025 under the </w:t>
      </w:r>
      <w:r>
        <w:t>NTWAP</w:t>
      </w:r>
      <w:r w:rsidRPr="00163387">
        <w:t xml:space="preserve"> and provides more incentive for teachers to pursue HALT certification.</w:t>
      </w:r>
    </w:p>
    <w:p w14:paraId="5E8485AC" w14:textId="77777777" w:rsidR="00C13F18" w:rsidRDefault="00C13F18" w:rsidP="00BB708D">
      <w:pPr>
        <w:rPr>
          <w:rStyle w:val="eop"/>
          <w:rFonts w:cstheme="minorHAnsi"/>
        </w:rPr>
      </w:pPr>
      <w:r w:rsidRPr="00A30845">
        <w:lastRenderedPageBreak/>
        <w:t>However, further action is required to ensure that HALTs are used more systematically to perform specific roles such as supporting pre-service teachers, mentoring, induction, observation of individual teaching practice, and diffusion of evidence-based pedagogies.</w:t>
      </w:r>
      <w:r w:rsidRPr="729CDCAE">
        <w:t xml:space="preserve"> </w:t>
      </w:r>
      <w:r w:rsidRPr="729CDCAE">
        <w:rPr>
          <w:rStyle w:val="normaltextrun"/>
          <w:color w:val="000000" w:themeColor="text1"/>
        </w:rPr>
        <w:t>The existing career pathways, including HALT, fail to maximise extensive teaching expertise within the workforce. Some of Australia’s most effective teachers are ‘</w:t>
      </w:r>
      <w:r w:rsidRPr="729CDCAE">
        <w:t xml:space="preserve">under-utilised today in sharing their expertise and supporting others to improve. They are often confined to their own classrooms or stretched with </w:t>
      </w:r>
      <w:r>
        <w:t>“</w:t>
      </w:r>
      <w:r w:rsidRPr="729CDCAE">
        <w:t>add-on</w:t>
      </w:r>
      <w:r>
        <w:t>”</w:t>
      </w:r>
      <w:r w:rsidRPr="729CDCAE">
        <w:t xml:space="preserve"> instructional leadership responsibilities without adequate time, guidance, or support to improve teaching in their school</w:t>
      </w:r>
      <w:r>
        <w:t>’</w:t>
      </w:r>
      <w:r w:rsidRPr="729CDCAE">
        <w:t>.</w:t>
      </w:r>
      <w:r w:rsidRPr="729CDCAE">
        <w:rPr>
          <w:rStyle w:val="EndnoteReference"/>
        </w:rPr>
        <w:endnoteReference w:id="473"/>
      </w:r>
    </w:p>
    <w:p w14:paraId="1D08FB4B" w14:textId="77777777" w:rsidR="00C13F18" w:rsidRDefault="00C13F18" w:rsidP="00BB708D">
      <w:pPr>
        <w:pStyle w:val="Heading5"/>
      </w:pPr>
      <w:r w:rsidRPr="000A1C4E">
        <w:t>Additional specialist teaching roles can extend the teacher career pathway and reward teaching expertise</w:t>
      </w:r>
    </w:p>
    <w:p w14:paraId="7C9D1D9F" w14:textId="4C46E3DF" w:rsidR="00C13F18" w:rsidRDefault="00C13F18" w:rsidP="00BB708D">
      <w:r w:rsidRPr="729CDCAE">
        <w:t xml:space="preserve">When supported to </w:t>
      </w:r>
      <w:r>
        <w:t>be</w:t>
      </w:r>
      <w:r w:rsidRPr="729CDCAE">
        <w:t xml:space="preserve"> effective instructional leaders, highly</w:t>
      </w:r>
      <w:r w:rsidR="00AE3591">
        <w:t>-</w:t>
      </w:r>
      <w:r w:rsidRPr="729CDCAE">
        <w:t xml:space="preserve">skilled teachers can have a powerful impact on teaching practice by </w:t>
      </w:r>
      <w:r w:rsidRPr="729CDCAE">
        <w:rPr>
          <w:rStyle w:val="normaltextrun"/>
          <w:color w:val="000000" w:themeColor="text1"/>
        </w:rPr>
        <w:t>strengthening the teaching expertise of their peers if they are deployed effectively</w:t>
      </w:r>
      <w:r w:rsidRPr="729CDCAE">
        <w:t>.</w:t>
      </w:r>
      <w:r w:rsidRPr="729CDCAE">
        <w:rPr>
          <w:rStyle w:val="EndnoteReference"/>
        </w:rPr>
        <w:endnoteReference w:id="474"/>
      </w:r>
      <w:r w:rsidRPr="729CDCAE">
        <w:t xml:space="preserve"> </w:t>
      </w:r>
      <w:r w:rsidRPr="00A30845">
        <w:t>Australia has effective teachers but lacks the systemic structure and, importantly, the incentive to encourage more teachers to pursue specialised teaching roles which leverage their deep subject knowledge and pedagogical expertise.</w:t>
      </w:r>
    </w:p>
    <w:p w14:paraId="32865180" w14:textId="77777777" w:rsidR="00C13F18" w:rsidRDefault="00C13F18" w:rsidP="00BB708D">
      <w:r w:rsidRPr="3403312C">
        <w:t xml:space="preserve">AERO’s submission to </w:t>
      </w:r>
      <w:r w:rsidRPr="00DE219C">
        <w:t>the Productivity Commission</w:t>
      </w:r>
      <w:r>
        <w:t>’s</w:t>
      </w:r>
      <w:r w:rsidRPr="00DE219C">
        <w:t xml:space="preserve"> </w:t>
      </w:r>
      <w:r>
        <w:t>r</w:t>
      </w:r>
      <w:r w:rsidRPr="00DE219C">
        <w:t>eview</w:t>
      </w:r>
      <w:r>
        <w:t xml:space="preserve"> of the National School Reform Agreement </w:t>
      </w:r>
      <w:r w:rsidRPr="3403312C">
        <w:t>noted that an integral component of high-performing school systems, such as</w:t>
      </w:r>
      <w:r>
        <w:t xml:space="preserve"> those of</w:t>
      </w:r>
      <w:r w:rsidRPr="3403312C">
        <w:t xml:space="preserve"> Singapore and Shanghai, is the use of Master Teachers to lead and coordinate professional learning.</w:t>
      </w:r>
      <w:r w:rsidRPr="1D8654F9">
        <w:rPr>
          <w:rStyle w:val="EndnoteReference"/>
        </w:rPr>
        <w:endnoteReference w:id="475"/>
      </w:r>
      <w:r w:rsidRPr="3403312C">
        <w:t xml:space="preserve"> In these systems, Master Teachers are intended to be the pedagogical leaders in their subjects, working across a network of schools in their region to identify teacher needs, coordinate training, and connect schools with research. The Grattan Institute submission also recommended</w:t>
      </w:r>
      <w:r>
        <w:t xml:space="preserve"> introducing</w:t>
      </w:r>
      <w:r w:rsidRPr="3403312C">
        <w:t xml:space="preserve"> Master Teachers (pedagogical leaders working across a network of schools, coordinating training and teacher development), as well as Instructional Specialists (instructional leaders supporting and guiding teachers within their school, alongside their own classroom teaching load).</w:t>
      </w:r>
    </w:p>
    <w:p w14:paraId="65F17556" w14:textId="77777777" w:rsidR="00C13F18" w:rsidRDefault="00C13F18" w:rsidP="00BB708D">
      <w:r w:rsidRPr="00A30845">
        <w:t>The Panel suggests the creation of two specialised teaching roles to increase the range of career pathways for effective teachers and maximise their skills and capabilities to develop the teaching workforce more broadly and increase student learning over the long term.</w:t>
      </w:r>
      <w:r w:rsidRPr="00021F61">
        <w:t xml:space="preserve"> This approach recognises an individual teacher’s expertise and raises the level of their authority when providing instruction to other teachers. </w:t>
      </w:r>
      <w:r w:rsidRPr="00A30845">
        <w:t>These specialist roles should build on the existing HALT certification framework</w:t>
      </w:r>
      <w:r w:rsidRPr="00021F61">
        <w:t>. The new roles would focus on subject specialisation</w:t>
      </w:r>
      <w:r>
        <w:t>,</w:t>
      </w:r>
      <w:r w:rsidRPr="00021F61">
        <w:t xml:space="preserve"> with a core function being the development of other teachers across the school network. A competitive recruitment process would ensure that teachers with strong pedagogical subject knowledge and leadership qualities are selected to fill these roles.</w:t>
      </w:r>
    </w:p>
    <w:p w14:paraId="7B2F5C46" w14:textId="77777777" w:rsidR="00C13F18" w:rsidRDefault="00C13F18" w:rsidP="00BB708D">
      <w:r w:rsidRPr="00021F61" w:rsidDel="00BB2C79">
        <w:t>Providing clearer definitions of roles and responsibilities, including the competencies required to perform these roles, would support more efficient use of the overall school workforce. Teachers and school leaders c</w:t>
      </w:r>
      <w:r>
        <w:t>ould</w:t>
      </w:r>
      <w:r w:rsidRPr="00021F61" w:rsidDel="00BB2C79">
        <w:t xml:space="preserve"> focus on core teaching tasks and delegate other responsibilities to support staff</w:t>
      </w:r>
      <w:r>
        <w:t>,</w:t>
      </w:r>
      <w:r w:rsidRPr="00021F61" w:rsidDel="00BB2C79">
        <w:t xml:space="preserve"> thereby reducing the some of the workload pressures they have been experiencing. </w:t>
      </w:r>
      <w:r>
        <w:t>This would</w:t>
      </w:r>
      <w:r w:rsidRPr="00021F61" w:rsidDel="00BB2C79">
        <w:t xml:space="preserve"> also provide an opportunity to clearly define some of the high</w:t>
      </w:r>
      <w:r>
        <w:t>-</w:t>
      </w:r>
      <w:r w:rsidRPr="00021F61" w:rsidDel="00BB2C79">
        <w:t>value functions of HALT</w:t>
      </w:r>
      <w:r>
        <w:t>s,</w:t>
      </w:r>
      <w:r w:rsidRPr="00021F61" w:rsidDel="00BB2C79">
        <w:t xml:space="preserve"> which </w:t>
      </w:r>
      <w:r>
        <w:t>could</w:t>
      </w:r>
      <w:r w:rsidRPr="00021F61" w:rsidDel="00BB2C79">
        <w:t xml:space="preserve"> provide greater understanding of the roles and expectation</w:t>
      </w:r>
      <w:r>
        <w:t>s</w:t>
      </w:r>
      <w:r w:rsidRPr="00021F61" w:rsidDel="00BB2C79">
        <w:t xml:space="preserve"> </w:t>
      </w:r>
      <w:r>
        <w:t>and thereby</w:t>
      </w:r>
      <w:r w:rsidRPr="00021F61" w:rsidDel="00BB2C79">
        <w:t xml:space="preserve"> encourage more teachers to pursue certification. This work can be informed by </w:t>
      </w:r>
      <w:r w:rsidRPr="00021F61">
        <w:t>Action 21 of the</w:t>
      </w:r>
      <w:r w:rsidRPr="00021F61" w:rsidDel="00BB2C79">
        <w:t xml:space="preserve"> </w:t>
      </w:r>
      <w:r>
        <w:t>NTWAP,</w:t>
      </w:r>
      <w:r w:rsidRPr="00021F61" w:rsidDel="00BB2C79">
        <w:t xml:space="preserve"> which is exploring the optimal use of teaching assistants.</w:t>
      </w:r>
    </w:p>
    <w:p w14:paraId="62F3E92E" w14:textId="77777777" w:rsidR="00C13F18" w:rsidRDefault="00C13F18" w:rsidP="00BB708D">
      <w:pPr>
        <w:jc w:val="right"/>
        <w:rPr>
          <w:i/>
          <w:color w:val="3D8CAD" w:themeColor="accent1"/>
          <w:sz w:val="24"/>
          <w:szCs w:val="24"/>
        </w:rPr>
      </w:pPr>
      <w:r>
        <w:rPr>
          <w:noProof/>
        </w:rPr>
        <w:lastRenderedPageBreak/>
        <mc:AlternateContent>
          <mc:Choice Requires="wps">
            <w:drawing>
              <wp:inline distT="0" distB="0" distL="0" distR="0" wp14:anchorId="2B6529EE" wp14:editId="63064E53">
                <wp:extent cx="5494020" cy="1403985"/>
                <wp:effectExtent l="0" t="0" r="0" b="4445"/>
                <wp:docPr id="46" name="Text Box 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403985"/>
                        </a:xfrm>
                        <a:prstGeom prst="rect">
                          <a:avLst/>
                        </a:prstGeom>
                        <a:noFill/>
                        <a:ln w="9525">
                          <a:noFill/>
                          <a:miter lim="800000"/>
                          <a:headEnd/>
                          <a:tailEnd/>
                        </a:ln>
                      </wps:spPr>
                      <wps:txbx>
                        <w:txbxContent>
                          <w:p w14:paraId="23D1FE55"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7A1989">
                              <w:rPr>
                                <w:i/>
                                <w:color w:val="3D8CAD" w:themeColor="accent1"/>
                                <w:sz w:val="24"/>
                                <w:szCs w:val="24"/>
                              </w:rPr>
                              <w:t>A clear career pathway for teachers that allows for continual progression and rewards teaching expertise should bolster teacher retention and present teaching as a more attractive career option for ambitious high school graduates and mid-career changers</w:t>
                            </w:r>
                            <w:r>
                              <w:rPr>
                                <w:i/>
                                <w:color w:val="3D8CAD" w:themeColor="accent1"/>
                                <w:sz w:val="24"/>
                                <w:szCs w:val="24"/>
                              </w:rPr>
                              <w:t>.</w:t>
                            </w:r>
                          </w:p>
                        </w:txbxContent>
                      </wps:txbx>
                      <wps:bodyPr rot="0" vert="horz" wrap="square" lIns="91440" tIns="45720" rIns="91440" bIns="45720" anchor="t" anchorCtr="0">
                        <a:spAutoFit/>
                      </wps:bodyPr>
                    </wps:wsp>
                  </a:graphicData>
                </a:graphic>
              </wp:inline>
            </w:drawing>
          </mc:Choice>
          <mc:Fallback>
            <w:pict>
              <v:shape w14:anchorId="2B6529EE" id="Text Box 46" o:spid="_x0000_s1056" type="#_x0000_t202" style="width:432.6pt;height:110.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QjXR/gEAANYDAAAOAAAAZHJzL2Uyb0RvYy54bWysU11v2yAUfZ+0/4B4X+ykzpZYIVXXLtOk&#10;7kNq9wMIxjEacBmQ2Nmv7wWnabS+TfMDAq7vufece1hdD0aTg/RBgWV0OikpkVZAo+yO0Z+Pm3cL&#10;SkLktuEarGT0KAO9Xr99s+pdLWfQgW6kJwhiQ907RrsYXV0UQXTS8DABJy0GW/CGRzz6XdF43iO6&#10;0cWsLN8XPfjGeRAyBLy9G4N0nfHbVor4vW2DjEQzir3FvPq8btNarFe83nnuOiVObfB/6MJwZbHo&#10;GeqOR072Xr2CMkp4CNDGiQBTQNsqITMHZDMt/2Lz0HEnMxcUJ7izTOH/wYpvhwf3w5M4fIQBB5hJ&#10;BHcP4lcgFm47bnfyxnvoO8kbLDxNkhW9C/UpNUkd6pBAtv1XaHDIfB8hAw2tN0kV5EkQHQdwPIsu&#10;h0gEXs6rZVXOMCQwNq3Kq+Vinmvw+jnd+RA/SzAkbRj1ONUMzw/3IaZ2eP38S6pmYaO0zpPVlvSM&#10;LuezeU64iBgV0XhaGUYXZfpGKySWn2yTkyNXetxjAW1PtBPTkXMctgNRDaNXOTnJsIXmiEJ4GI2G&#10;DwM3Hfg/lPRoMkbD7z33khL9xaKYy2lVJVfmQzX/kGTwl5HtZYRbgVCMRkrG7W3MTk6cg7tB0Tcq&#10;y/HSyalnNE9W6WT05M7Lc/7r5TmunwAAAP//AwBQSwMEFAAGAAgAAAAhAAW0PWvaAAAABQEAAA8A&#10;AABkcnMvZG93bnJldi54bWxMj09Lw0AQxe+C32EZwZvdJNBSYjal+Ac8eLHG+zQ7ZoPZ2ZCdNum3&#10;d/Wil4HHe7z3m2q3+EGdaYp9YAP5KgNF3Abbc2egeX++24KKgmxxCEwGLhRhV19fVVjaMPMbnQ/S&#10;qVTCsUQDTmQstY6tI49xFUbi5H2GyaMkOXXaTjincj/oIss22mPPacHhSA+O2q/DyRsQsfv80jz5&#10;+PKxvD7OLmvX2Bhze7Ps70EJLfIXhh/8hA51YjqGE9uoBgPpEfm9ydtu1gWoo4GiyHPQdaX/09ff&#10;AAAA//8DAFBLAQItABQABgAIAAAAIQC2gziS/gAAAOEBAAATAAAAAAAAAAAAAAAAAAAAAABbQ29u&#10;dGVudF9UeXBlc10ueG1sUEsBAi0AFAAGAAgAAAAhADj9If/WAAAAlAEAAAsAAAAAAAAAAAAAAAAA&#10;LwEAAF9yZWxzLy5yZWxzUEsBAi0AFAAGAAgAAAAhAA9CNdH+AQAA1gMAAA4AAAAAAAAAAAAAAAAA&#10;LgIAAGRycy9lMm9Eb2MueG1sUEsBAi0AFAAGAAgAAAAhAAW0PWvaAAAABQEAAA8AAAAAAAAAAAAA&#10;AAAAWAQAAGRycy9kb3ducmV2LnhtbFBLBQYAAAAABAAEAPMAAABfBQAAAAA=&#10;" filled="f" stroked="f">
                <v:textbox style="mso-fit-shape-to-text:t">
                  <w:txbxContent>
                    <w:p w14:paraId="23D1FE55"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7A1989">
                        <w:rPr>
                          <w:i/>
                          <w:color w:val="3D8CAD" w:themeColor="accent1"/>
                          <w:sz w:val="24"/>
                          <w:szCs w:val="24"/>
                        </w:rPr>
                        <w:t>A clear career pathway for teachers that allows for continual progression and rewards teaching expertise should bolster teacher retention and present teaching as a more attractive career option for ambitious high school graduates and mid-career changers</w:t>
                      </w:r>
                      <w:r>
                        <w:rPr>
                          <w:i/>
                          <w:color w:val="3D8CAD" w:themeColor="accent1"/>
                          <w:sz w:val="24"/>
                          <w:szCs w:val="24"/>
                        </w:rPr>
                        <w:t>.</w:t>
                      </w:r>
                    </w:p>
                  </w:txbxContent>
                </v:textbox>
                <w10:anchorlock/>
              </v:shape>
            </w:pict>
          </mc:Fallback>
        </mc:AlternateContent>
      </w:r>
      <w:r w:rsidRPr="00DE219C">
        <w:t xml:space="preserve"> </w:t>
      </w:r>
      <w:r w:rsidRPr="00DE219C">
        <w:rPr>
          <w:i/>
          <w:color w:val="3D8CAD" w:themeColor="accent1"/>
          <w:sz w:val="24"/>
          <w:szCs w:val="24"/>
        </w:rPr>
        <w:t>Australian Institute for Teaching and School Leadership</w:t>
      </w:r>
    </w:p>
    <w:p w14:paraId="42457E60" w14:textId="56A0B854" w:rsidR="00C13F18" w:rsidRDefault="00C13F18" w:rsidP="00BB708D">
      <w:r w:rsidRPr="729CDCAE">
        <w:t xml:space="preserve">The current </w:t>
      </w:r>
      <w:r>
        <w:t>Teacher Standards</w:t>
      </w:r>
      <w:r w:rsidRPr="729CDCAE">
        <w:t xml:space="preserve"> and </w:t>
      </w:r>
      <w:r w:rsidRPr="00DE219C">
        <w:t>elaborations to</w:t>
      </w:r>
      <w:r w:rsidRPr="729CDCAE">
        <w:t xml:space="preserve"> the</w:t>
      </w:r>
      <w:r>
        <w:t>m</w:t>
      </w:r>
      <w:r w:rsidRPr="729CDCAE">
        <w:t xml:space="preserve"> have been developed as discrete entities over the last 13 years, to promote excellence in teaching and school leadership.</w:t>
      </w:r>
      <w:r w:rsidRPr="729CDCAE">
        <w:rPr>
          <w:rStyle w:val="EndnoteReference"/>
        </w:rPr>
        <w:endnoteReference w:id="476"/>
      </w:r>
      <w:r w:rsidRPr="729CDCAE">
        <w:t xml:space="preserve"> </w:t>
      </w:r>
      <w:r w:rsidRPr="729CDCAE">
        <w:rPr>
          <w:rStyle w:val="normaltextrun"/>
        </w:rPr>
        <w:t>AITSL may be an appropriate authority to manage the development of core principles to underpin the new pathways</w:t>
      </w:r>
      <w:r w:rsidR="00C56852">
        <w:rPr>
          <w:rStyle w:val="normaltextrun"/>
        </w:rPr>
        <w:t>. The core principles</w:t>
      </w:r>
      <w:r w:rsidRPr="729CDCAE">
        <w:rPr>
          <w:rStyle w:val="normaltextrun"/>
        </w:rPr>
        <w:t xml:space="preserve"> should include consideration of defined responsibilities and mandatory selection criteria for each role, the skills and capabilities required by subject, how these new pathways interact </w:t>
      </w:r>
      <w:r>
        <w:rPr>
          <w:rStyle w:val="normaltextrun"/>
        </w:rPr>
        <w:t xml:space="preserve">with </w:t>
      </w:r>
      <w:r w:rsidRPr="729CDCAE">
        <w:rPr>
          <w:rStyle w:val="normaltextrun"/>
        </w:rPr>
        <w:t>and complement HALT positions</w:t>
      </w:r>
      <w:r>
        <w:rPr>
          <w:rStyle w:val="normaltextrun"/>
        </w:rPr>
        <w:t>,</w:t>
      </w:r>
      <w:r w:rsidRPr="729CDCAE">
        <w:rPr>
          <w:rStyle w:val="normaltextrun"/>
        </w:rPr>
        <w:t xml:space="preserve"> and if changes to the </w:t>
      </w:r>
      <w:r>
        <w:t>Teacher Standards</w:t>
      </w:r>
      <w:r w:rsidRPr="729CDCAE">
        <w:rPr>
          <w:rStyle w:val="normaltextrun"/>
        </w:rPr>
        <w:t xml:space="preserve"> are necessary. </w:t>
      </w:r>
      <w:r w:rsidRPr="729CDCAE">
        <w:t xml:space="preserve">Updates should align the </w:t>
      </w:r>
      <w:r>
        <w:t>Teacher Standards</w:t>
      </w:r>
      <w:r w:rsidRPr="729CDCAE">
        <w:t xml:space="preserve"> with the professional standards for school leaders, providing greater clarity </w:t>
      </w:r>
      <w:r>
        <w:t>as to</w:t>
      </w:r>
      <w:r w:rsidRPr="729CDCAE">
        <w:t xml:space="preserve"> career pathways and professional learning needs across a teaching career.</w:t>
      </w:r>
    </w:p>
    <w:p w14:paraId="7F0DFB98" w14:textId="32314E64" w:rsidR="00C13F18" w:rsidRDefault="00C13F18" w:rsidP="00BB708D">
      <w:pPr>
        <w:rPr>
          <w:rFonts w:cstheme="minorHAnsi"/>
        </w:rPr>
      </w:pPr>
      <w:r w:rsidRPr="00F63140">
        <w:rPr>
          <w:rFonts w:cstheme="minorHAnsi"/>
        </w:rPr>
        <w:t>Teachers in these roles would be recognised with additional pay and supported with generous release</w:t>
      </w:r>
      <w:r w:rsidR="005344A2">
        <w:rPr>
          <w:rFonts w:cstheme="minorHAnsi"/>
        </w:rPr>
        <w:t xml:space="preserve"> time</w:t>
      </w:r>
      <w:r w:rsidRPr="00F63140">
        <w:rPr>
          <w:rFonts w:cstheme="minorHAnsi"/>
        </w:rPr>
        <w:t xml:space="preserve">, training and mentoring from experts in the same field to ensure the roles are attractive to teachers, including people considering teaching as a profession. For this to be effective, </w:t>
      </w:r>
      <w:r w:rsidR="005E2318">
        <w:rPr>
          <w:rFonts w:cstheme="minorHAnsi"/>
        </w:rPr>
        <w:t xml:space="preserve">governments, school </w:t>
      </w:r>
      <w:r w:rsidRPr="00F63140">
        <w:rPr>
          <w:rFonts w:cstheme="minorHAnsi"/>
        </w:rPr>
        <w:t xml:space="preserve">systems and </w:t>
      </w:r>
      <w:r w:rsidR="005E2318">
        <w:rPr>
          <w:rFonts w:cstheme="minorHAnsi"/>
        </w:rPr>
        <w:t xml:space="preserve">approved authorities </w:t>
      </w:r>
      <w:r w:rsidRPr="00F63140">
        <w:rPr>
          <w:rFonts w:cstheme="minorHAnsi"/>
        </w:rPr>
        <w:t>need to appropriately resource this reform.</w:t>
      </w:r>
    </w:p>
    <w:p w14:paraId="5679E470" w14:textId="77777777" w:rsidR="00C13F18" w:rsidRDefault="00C13F18" w:rsidP="00BB708D">
      <w:pPr>
        <w:pStyle w:val="Heading5"/>
      </w:pPr>
      <w:r w:rsidRPr="006509AE">
        <w:t>Teaching assistants</w:t>
      </w:r>
      <w:r>
        <w:t xml:space="preserve"> and support staff</w:t>
      </w:r>
      <w:r w:rsidRPr="006509AE">
        <w:t xml:space="preserve"> should be formally recognised</w:t>
      </w:r>
    </w:p>
    <w:p w14:paraId="1D3D7E06" w14:textId="4D81067C" w:rsidR="00C13F18" w:rsidRDefault="00C13F18" w:rsidP="00BB708D">
      <w:r>
        <w:t>Similar to First Nations assistant teachers,</w:t>
      </w:r>
      <w:r w:rsidDel="00F42687">
        <w:t xml:space="preserve"> </w:t>
      </w:r>
      <w:r>
        <w:t>t</w:t>
      </w:r>
      <w:r w:rsidRPr="009767F3">
        <w:t>eaching assistants</w:t>
      </w:r>
      <w:r>
        <w:t xml:space="preserve"> and other support staff</w:t>
      </w:r>
      <w:r w:rsidR="00182F01">
        <w:t xml:space="preserve"> </w:t>
      </w:r>
      <w:r>
        <w:rPr>
          <w:rStyle w:val="EndnoteReference"/>
        </w:rPr>
        <w:endnoteReference w:id="477"/>
      </w:r>
      <w:r>
        <w:t xml:space="preserve"> perform a critical role in many schools across Australia. T</w:t>
      </w:r>
      <w:r w:rsidRPr="009767F3">
        <w:t>eaching assistants</w:t>
      </w:r>
      <w:r>
        <w:t xml:space="preserve"> </w:t>
      </w:r>
      <w:r w:rsidRPr="00A530BA">
        <w:t xml:space="preserve">are already in schools observing teaching practice </w:t>
      </w:r>
      <w:r>
        <w:t>and contributing to student learning outcomes</w:t>
      </w:r>
      <w:r w:rsidRPr="00A530BA">
        <w:t>.</w:t>
      </w:r>
      <w:r>
        <w:t xml:space="preserve"> Research shows that when t</w:t>
      </w:r>
      <w:r w:rsidRPr="009767F3">
        <w:t>eaching assistants</w:t>
      </w:r>
      <w:r>
        <w:t xml:space="preserve"> and support staff have clear job roles, receive relevant training, are integrated into the school community, have adequate opportunities for planning with teachers</w:t>
      </w:r>
      <w:r w:rsidR="005E2318">
        <w:t>,</w:t>
      </w:r>
      <w:r>
        <w:t xml:space="preserve"> and have access to information, they improve student outcomes and help students catch up.</w:t>
      </w:r>
      <w:r>
        <w:rPr>
          <w:rStyle w:val="EndnoteReference"/>
        </w:rPr>
        <w:endnoteReference w:id="478"/>
      </w:r>
    </w:p>
    <w:p w14:paraId="5B185DC8" w14:textId="77777777" w:rsidR="00C13F18" w:rsidRDefault="00C13F18" w:rsidP="00BB708D">
      <w:r>
        <w:t>However, these support roles vary across jurisdictions and are not always clearly defined. Nationally, they have a variety of names and the breadth of the role and responsibilities varies in complexity. They are also remunerated differently through different industrial arrangements and may be subject to different qualifications. Some of them are formal teaching roles while others may be classified as non-teaching roles.</w:t>
      </w:r>
    </w:p>
    <w:p w14:paraId="50D2A4EF" w14:textId="77777777" w:rsidR="00C13F18" w:rsidRDefault="00C13F18" w:rsidP="00BB708D">
      <w:r w:rsidRPr="00A30845">
        <w:t>The appropriate scope of practice for teaching assistants and support staff should be outlined so that every individual knows their role and what they are responsible for. This would enhance workforce cooperation, remove duplication of effort and, critically, ensure that expertise aligns with the tasks or functions where it will have the most benefit</w:t>
      </w:r>
      <w:r>
        <w:t>. This work should be informed by existing work through the NTWAP which is exploring the optimal use of teaching assistants.</w:t>
      </w:r>
    </w:p>
    <w:p w14:paraId="3C0E5884" w14:textId="77777777" w:rsidR="00C13F18" w:rsidRDefault="00C13F18" w:rsidP="00BB708D">
      <w:r w:rsidRPr="00A30845">
        <w:t>The Panel sees value in formally recognising teaching assistants and support staff roles in their own professional standards, to recognise the skills and expertise of these roles and drive professionalisation of the workforce.</w:t>
      </w:r>
      <w:r>
        <w:t xml:space="preserve"> Robust research on the appropriate scope of work and the interaction of support staff with teachers would need to be conducted. Then, the intention would be to create career pathways for these educators, articulating the skills and capabilities for each career </w:t>
      </w:r>
      <w:r>
        <w:lastRenderedPageBreak/>
        <w:t>stage. These should include pathways to teaching and consider how recognition of prior learning interacts with the framework. This would provide a basis for greater recognition of these roles and for remuneration to be adjusted accordingly to reflect their expertise. This change has the potential to increase the diversity of the teaching workforce through better pathways and greater attraction into education support roles.</w:t>
      </w:r>
    </w:p>
    <w:p w14:paraId="0D6684D1" w14:textId="77777777" w:rsidR="00C13F18" w:rsidRDefault="00C13F18" w:rsidP="00BB708D">
      <w:pPr>
        <w:rPr>
          <w:rStyle w:val="eop"/>
          <w:rFonts w:ascii="Calibri" w:hAnsi="Calibri" w:cs="Calibri"/>
        </w:rPr>
      </w:pPr>
      <w:r w:rsidRPr="00A30845">
        <w:rPr>
          <w:rStyle w:val="eop"/>
          <w:rFonts w:ascii="Calibri" w:hAnsi="Calibri" w:cs="Calibri"/>
        </w:rPr>
        <w:t>It is critical that the development of formal career structures for these roles is conducted in close consultation with affected individuals to avoid creating unintended barriers for those currently working in these roles.</w:t>
      </w:r>
    </w:p>
    <w:p w14:paraId="3101F6A1" w14:textId="77777777" w:rsidR="00C13F18" w:rsidRDefault="00C13F18" w:rsidP="00BB708D">
      <w:pPr>
        <w:pStyle w:val="Heading5"/>
      </w:pPr>
      <w:r w:rsidRPr="00AA7D4C">
        <w:t xml:space="preserve">Supporting </w:t>
      </w:r>
      <w:r>
        <w:t>i</w:t>
      </w:r>
      <w:r w:rsidRPr="006B09DA">
        <w:t xml:space="preserve">nitial </w:t>
      </w:r>
      <w:r>
        <w:t>t</w:t>
      </w:r>
      <w:r w:rsidRPr="006B09DA">
        <w:t xml:space="preserve">eacher </w:t>
      </w:r>
      <w:r>
        <w:t>e</w:t>
      </w:r>
      <w:r w:rsidRPr="006B09DA">
        <w:t>ducation</w:t>
      </w:r>
      <w:r w:rsidRPr="00AA7D4C">
        <w:t xml:space="preserve"> students through high-quality, paid professional experience could boost retention and support a more diverse workforce</w:t>
      </w:r>
    </w:p>
    <w:p w14:paraId="335F5AE0" w14:textId="0BBE7D7B" w:rsidR="00C13F18" w:rsidRDefault="00C13F18" w:rsidP="00BB708D">
      <w:r w:rsidRPr="00A30845">
        <w:t>Stakeholders also raised the importance of professional experience</w:t>
      </w:r>
      <w:r w:rsidR="00B31B1B" w:rsidRPr="00A30845">
        <w:t xml:space="preserve">, </w:t>
      </w:r>
      <w:r w:rsidRPr="00A30845">
        <w:t>in preparing graduates for the classroom.</w:t>
      </w:r>
      <w:r>
        <w:t xml:space="preserve"> </w:t>
      </w:r>
      <w:r w:rsidRPr="00BE2F0E">
        <w:t xml:space="preserve">Research tells us that the most effective and efficient method to maximise </w:t>
      </w:r>
      <w:r w:rsidR="00A66A9F">
        <w:t xml:space="preserve">ITE </w:t>
      </w:r>
      <w:r w:rsidRPr="00BE2F0E">
        <w:t>student learning is to ensure the use of evidence-based teaching practices in all classrooms</w:t>
      </w:r>
      <w:r>
        <w:t>.</w:t>
      </w:r>
      <w:r>
        <w:rPr>
          <w:rStyle w:val="EndnoteReference"/>
          <w:rFonts w:ascii="Calibri" w:hAnsi="Calibri" w:cs="Calibri"/>
        </w:rPr>
        <w:endnoteReference w:id="479"/>
      </w:r>
      <w:r>
        <w:t xml:space="preserve"> It is important that ITE students learn core knowledge and evidence-based practices that will prepare them to meet the Graduate Teacher Standards, including the opportunity to put them into practice through high-quality professional experience.</w:t>
      </w:r>
      <w:r w:rsidRPr="00C5571D">
        <w:rPr>
          <w:rStyle w:val="Strong"/>
          <w:rFonts w:ascii="Calibri" w:hAnsi="Calibri" w:cs="Calibri"/>
          <w:color w:val="000000"/>
          <w:shd w:val="clear" w:color="auto" w:fill="FFFFFF"/>
        </w:rPr>
        <w:t xml:space="preserve"> </w:t>
      </w:r>
      <w:r w:rsidRPr="00A30845">
        <w:rPr>
          <w:rStyle w:val="normaltextrun"/>
          <w:rFonts w:ascii="Calibri" w:hAnsi="Calibri" w:cs="Calibri"/>
          <w:color w:val="000000"/>
          <w:shd w:val="clear" w:color="auto" w:fill="FFFFFF"/>
        </w:rPr>
        <w:t>Teachers who are well prepared for the classroom are more confident and effective in their teaching.</w:t>
      </w:r>
      <w:r w:rsidRPr="00A30845">
        <w:rPr>
          <w:rStyle w:val="EndnoteReference"/>
          <w:rFonts w:ascii="Calibri" w:hAnsi="Calibri" w:cs="Calibri"/>
          <w:color w:val="000000"/>
          <w:shd w:val="clear" w:color="auto" w:fill="FFFFFF"/>
        </w:rPr>
        <w:endnoteReference w:id="480"/>
      </w:r>
    </w:p>
    <w:p w14:paraId="6C2E1BCA" w14:textId="2B78CBA4" w:rsidR="00C13F18" w:rsidRDefault="00C13F18" w:rsidP="00BB708D">
      <w:r>
        <w:t>The Panel notes that professional experience can be a barrier for many ITE students.</w:t>
      </w:r>
      <w:r w:rsidRPr="00ED1E40">
        <w:t xml:space="preserve"> </w:t>
      </w:r>
      <w:r w:rsidRPr="0002540A">
        <w:t>A National Centre for Student Equity in Higher Education funded study</w:t>
      </w:r>
      <w:r>
        <w:t xml:space="preserve"> </w:t>
      </w:r>
      <w:r w:rsidRPr="0002540A">
        <w:t>determined that while 7</w:t>
      </w:r>
      <w:r>
        <w:t xml:space="preserve"> per cent </w:t>
      </w:r>
      <w:r w:rsidRPr="0002540A">
        <w:t xml:space="preserve">of </w:t>
      </w:r>
      <w:r w:rsidR="00B31B1B">
        <w:t xml:space="preserve">ITE </w:t>
      </w:r>
      <w:r w:rsidRPr="0002540A">
        <w:t>students experienced financial hardship during the semester, this increased to 56</w:t>
      </w:r>
      <w:r>
        <w:t xml:space="preserve"> per cent</w:t>
      </w:r>
      <w:r w:rsidRPr="0002540A">
        <w:t xml:space="preserve"> during </w:t>
      </w:r>
      <w:r w:rsidR="00A66A9F">
        <w:t>professional experience</w:t>
      </w:r>
      <w:r w:rsidRPr="0002540A">
        <w:t>.</w:t>
      </w:r>
      <w:r>
        <w:rPr>
          <w:rStyle w:val="EndnoteReference"/>
          <w:rFonts w:ascii="Calibri" w:hAnsi="Calibri" w:cs="Calibri"/>
        </w:rPr>
        <w:endnoteReference w:id="481"/>
      </w:r>
      <w:r w:rsidRPr="1D8654F9">
        <w:rPr>
          <w:i/>
          <w:iCs/>
        </w:rPr>
        <w:t xml:space="preserve"> </w:t>
      </w:r>
      <w:r>
        <w:t>Ad</w:t>
      </w:r>
      <w:r w:rsidRPr="00931037">
        <w:t>ditional</w:t>
      </w:r>
      <w:r>
        <w:t xml:space="preserve"> upfront costs such as transport, childcare and forgoing paid work during professional experience can result in </w:t>
      </w:r>
      <w:r w:rsidR="00B31B1B">
        <w:t xml:space="preserve">ITE </w:t>
      </w:r>
      <w:r>
        <w:t>students changing courses or withdrawing from study entirely.</w:t>
      </w:r>
      <w:r>
        <w:rPr>
          <w:rStyle w:val="EndnoteReference"/>
        </w:rPr>
        <w:endnoteReference w:id="482"/>
      </w:r>
      <w:r>
        <w:t xml:space="preserve"> In some cases, the cost discourages </w:t>
      </w:r>
      <w:r w:rsidR="00A66A9F">
        <w:t xml:space="preserve">ITE </w:t>
      </w:r>
      <w:r>
        <w:t>students from enrolling in classes.</w:t>
      </w:r>
      <w:r>
        <w:rPr>
          <w:rStyle w:val="EndnoteReference"/>
        </w:rPr>
        <w:endnoteReference w:id="483"/>
      </w:r>
    </w:p>
    <w:p w14:paraId="3FECFB1C" w14:textId="1CD9EDA2" w:rsidR="00C13F18" w:rsidRDefault="0054506B" w:rsidP="00BB708D">
      <w:pPr>
        <w:rPr>
          <w:rFonts w:ascii="Franklin Gothic Book" w:hAnsi="Franklin Gothic Book" w:cs="Franklin Gothic Book"/>
          <w:color w:val="000000"/>
        </w:rPr>
      </w:pPr>
      <w:r>
        <w:t>The pressure of</w:t>
      </w:r>
      <w:r w:rsidR="00C83017">
        <w:t xml:space="preserve"> </w:t>
      </w:r>
      <w:r w:rsidR="00034DDE">
        <w:t>u</w:t>
      </w:r>
      <w:r w:rsidR="00C13F18">
        <w:t>npaid professional experience is exacerbated for students from low socio-economic status (SES) and regional backgrounds and students who have caring responsibilities.</w:t>
      </w:r>
      <w:r w:rsidR="00C13F18">
        <w:rPr>
          <w:rStyle w:val="EndnoteReference"/>
        </w:rPr>
        <w:endnoteReference w:id="484"/>
      </w:r>
      <w:r w:rsidR="00C13F18">
        <w:t xml:space="preserve"> One</w:t>
      </w:r>
      <w:r w:rsidR="00C13F18" w:rsidRPr="00A35B1E">
        <w:t xml:space="preserve"> study</w:t>
      </w:r>
      <w:r w:rsidR="00C13F18">
        <w:t xml:space="preserve"> found that</w:t>
      </w:r>
      <w:r w:rsidR="00C13F18" w:rsidRPr="00A35B1E">
        <w:t xml:space="preserve"> 12 times as many students from priority equity cohorts struggled financially during their </w:t>
      </w:r>
      <w:r w:rsidR="00C13F18">
        <w:t>professional experience</w:t>
      </w:r>
      <w:r w:rsidR="00C13F18" w:rsidRPr="00A35B1E">
        <w:t xml:space="preserve"> compared to during the semester.</w:t>
      </w:r>
      <w:r w:rsidR="00C13F18" w:rsidRPr="00D87F04">
        <w:rPr>
          <w:rStyle w:val="EndnoteReference"/>
        </w:rPr>
        <w:t xml:space="preserve"> </w:t>
      </w:r>
      <w:r w:rsidR="00D87F04">
        <w:rPr>
          <w:rStyle w:val="EndnoteReference"/>
        </w:rPr>
        <w:endnoteReference w:id="485"/>
      </w:r>
      <w:r w:rsidR="00C13F18" w:rsidRPr="00A35B1E">
        <w:t xml:space="preserve"> </w:t>
      </w:r>
      <w:r w:rsidR="00C13F18">
        <w:t xml:space="preserve">This can have implications for workforce diversity and addressing shortages in </w:t>
      </w:r>
      <w:r w:rsidR="00C13F18" w:rsidRPr="00DE219C">
        <w:t>hard</w:t>
      </w:r>
      <w:r w:rsidR="00C13F18">
        <w:t>-</w:t>
      </w:r>
      <w:r w:rsidR="00C13F18" w:rsidRPr="00DE219C">
        <w:t>to</w:t>
      </w:r>
      <w:r w:rsidR="00C13F18">
        <w:t>-</w:t>
      </w:r>
      <w:r w:rsidR="00C13F18" w:rsidRPr="00DE219C">
        <w:t>staff</w:t>
      </w:r>
      <w:r w:rsidR="00C13F18">
        <w:t xml:space="preserve"> schools and locations, including for remote schools.</w:t>
      </w:r>
    </w:p>
    <w:p w14:paraId="016A3C37" w14:textId="2BBF59A6" w:rsidR="00C13F18" w:rsidRDefault="00C13F18" w:rsidP="00BB708D">
      <w:r w:rsidRPr="00A30845">
        <w:t>It has been suggested that ITE students should be paid for their professional experience or alternatively</w:t>
      </w:r>
      <w:r w:rsidR="006F3E34" w:rsidRPr="00A30845">
        <w:t>,</w:t>
      </w:r>
      <w:r w:rsidRPr="00A30845">
        <w:t xml:space="preserve"> that the practical component of their course should be part of a paid internship.</w:t>
      </w:r>
      <w:r w:rsidRPr="00A30845">
        <w:rPr>
          <w:rStyle w:val="EndnoteReference"/>
          <w:rFonts w:ascii="Calibri" w:hAnsi="Calibri" w:cs="Calibri"/>
        </w:rPr>
        <w:endnoteReference w:id="486"/>
      </w:r>
      <w:r w:rsidRPr="00A30845">
        <w:t xml:space="preserve"> The Panel strongly supports the </w:t>
      </w:r>
      <w:r w:rsidRPr="00A30845">
        <w:rPr>
          <w:i/>
        </w:rPr>
        <w:t>Strong Beginnings</w:t>
      </w:r>
      <w:r w:rsidRPr="00A30845">
        <w:t xml:space="preserve"> recommendation to develop national guidelines for high</w:t>
      </w:r>
      <w:r w:rsidRPr="00A30845">
        <w:noBreakHyphen/>
        <w:t>quality professional experience</w:t>
      </w:r>
      <w:r w:rsidR="006F3E34" w:rsidRPr="00A30845">
        <w:t>.</w:t>
      </w:r>
      <w:r w:rsidRPr="00A30845">
        <w:t xml:space="preserve"> </w:t>
      </w:r>
      <w:r w:rsidR="006F3E34" w:rsidRPr="00A30845">
        <w:t>P</w:t>
      </w:r>
      <w:r w:rsidRPr="00A30845">
        <w:t>roviding greater assistance with the financial, relational and academic implications of the current professional experience practices may reduce some of the barriers experienced by ITE students and better support equity cohorts who may otherwise leave the profession.</w:t>
      </w:r>
      <w:r>
        <w:t xml:space="preserve"> </w:t>
      </w:r>
      <w:r w:rsidRPr="00360E97">
        <w:rPr>
          <w:color w:val="000000" w:themeColor="text1"/>
        </w:rPr>
        <w:t>Quality paid professional experience is important to building the teacher workforce, particularly for attracting and retaining students from diverse cohorts and building the workforce in remote schools.</w:t>
      </w:r>
    </w:p>
    <w:p w14:paraId="6394B1B1" w14:textId="77777777" w:rsidR="00C13F18" w:rsidRDefault="00C13F18" w:rsidP="00BB708D">
      <w:r w:rsidRPr="1D8654F9">
        <w:rPr>
          <w:i/>
          <w:iCs/>
        </w:rPr>
        <w:t>Working Future: The Australian Government’s White Paper on Jobs and Opportunities</w:t>
      </w:r>
      <w:r>
        <w:t xml:space="preserve"> outlines that </w:t>
      </w:r>
      <w:r w:rsidRPr="00065586">
        <w:t>the Government</w:t>
      </w:r>
      <w:r>
        <w:t xml:space="preserve"> will undertake scoping work on approaches to mitigate financial hardship experienced by tertiary students completing unpaid mandatory practicum placements as part of studies in care and teaching professions.</w:t>
      </w:r>
      <w:r>
        <w:rPr>
          <w:rStyle w:val="EndnoteReference"/>
        </w:rPr>
        <w:endnoteReference w:id="487"/>
      </w:r>
      <w:r>
        <w:t xml:space="preserve"> Additionally, the </w:t>
      </w:r>
      <w:r w:rsidRPr="1D8654F9">
        <w:rPr>
          <w:i/>
          <w:iCs/>
        </w:rPr>
        <w:t xml:space="preserve">Australian Universities Accord: interim </w:t>
      </w:r>
      <w:r w:rsidRPr="1D8654F9">
        <w:rPr>
          <w:i/>
          <w:iCs/>
        </w:rPr>
        <w:lastRenderedPageBreak/>
        <w:t xml:space="preserve">report </w:t>
      </w:r>
      <w:r>
        <w:t>states</w:t>
      </w:r>
      <w:r w:rsidRPr="1D8654F9">
        <w:rPr>
          <w:i/>
          <w:iCs/>
        </w:rPr>
        <w:t xml:space="preserve"> </w:t>
      </w:r>
      <w:r>
        <w:t xml:space="preserve">that there should be consideration of a support or a stipend for students while on professional experience – with particular urgency for nurses and teachers. </w:t>
      </w:r>
      <w:r w:rsidRPr="00065586">
        <w:t>The Report</w:t>
      </w:r>
      <w:r>
        <w:t xml:space="preserve"> states that there is merit in exploring the development of principles and standards for this financial support, which will require working with teacher employers, and that careful consideration of these arrangements is needed, including whether changes are required to provisions within </w:t>
      </w:r>
      <w:r w:rsidRPr="00065586">
        <w:t xml:space="preserve">the </w:t>
      </w:r>
      <w:r w:rsidRPr="1D8654F9">
        <w:rPr>
          <w:i/>
          <w:iCs/>
        </w:rPr>
        <w:t>Fair Work Act 2009</w:t>
      </w:r>
      <w:r>
        <w:t xml:space="preserve"> relating to payment for vocational placements.</w:t>
      </w:r>
      <w:r>
        <w:rPr>
          <w:rStyle w:val="EndnoteReference"/>
        </w:rPr>
        <w:endnoteReference w:id="488"/>
      </w:r>
      <w:bookmarkStart w:id="145" w:name="_Toc147257181"/>
      <w:bookmarkStart w:id="146" w:name="_Toc147493096"/>
      <w:bookmarkStart w:id="147" w:name="_Toc147499701"/>
    </w:p>
    <w:p w14:paraId="5A71B77B" w14:textId="77777777" w:rsidR="00C13F18" w:rsidRPr="00A8710F" w:rsidRDefault="00C13F18" w:rsidP="00BB708D">
      <w:pPr>
        <w:pStyle w:val="paragraph"/>
        <w:spacing w:before="0" w:beforeAutospacing="0" w:after="0" w:afterAutospacing="0"/>
        <w:textAlignment w:val="baseline"/>
        <w:rPr>
          <w:rFonts w:ascii="Calibri" w:hAnsi="Calibri" w:cs="Calibri"/>
          <w:sz w:val="22"/>
          <w:szCs w:val="22"/>
        </w:rPr>
      </w:pPr>
    </w:p>
    <w:tbl>
      <w:tblPr>
        <w:tblStyle w:val="GridTable6Colorful-Accent1"/>
        <w:tblW w:w="9026" w:type="dxa"/>
        <w:tblLook w:val="0400" w:firstRow="0" w:lastRow="0" w:firstColumn="0" w:lastColumn="0" w:noHBand="0" w:noVBand="1"/>
      </w:tblPr>
      <w:tblGrid>
        <w:gridCol w:w="9026"/>
      </w:tblGrid>
      <w:tr w:rsidR="00C13F18" w14:paraId="1218602A"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5798C95E" w14:textId="77777777" w:rsidR="00C13F18" w:rsidRPr="00C1526C" w:rsidRDefault="00C13F18">
            <w:pPr>
              <w:jc w:val="center"/>
              <w:rPr>
                <w:rStyle w:val="normaltextrun"/>
                <w:rFonts w:ascii="Calibri" w:hAnsi="Calibri" w:cs="Calibri"/>
                <w:b/>
                <w:color w:val="000000" w:themeColor="text1"/>
              </w:rPr>
            </w:pPr>
            <w:r w:rsidRPr="00C1526C">
              <w:rPr>
                <w:b/>
                <w:color w:val="000000" w:themeColor="text1"/>
                <w:u w:val="single"/>
              </w:rPr>
              <w:t>RECOMMENDATION 4C</w:t>
            </w:r>
          </w:p>
          <w:p w14:paraId="1B71F344" w14:textId="25DB665E" w:rsidR="00C13F18" w:rsidRPr="00CD5FE2" w:rsidRDefault="00C13F18">
            <w:pPr>
              <w:pStyle w:val="paragraph"/>
              <w:spacing w:before="0" w:beforeAutospacing="0" w:after="240" w:afterAutospacing="0"/>
              <w:textAlignment w:val="baseline"/>
              <w:rPr>
                <w:rStyle w:val="normaltextrun"/>
                <w:rFonts w:ascii="Calibri" w:eastAsiaTheme="minorHAnsi" w:hAnsi="Calibri" w:cs="Calibri"/>
                <w:b/>
                <w:color w:val="000000" w:themeColor="text1"/>
                <w:sz w:val="22"/>
                <w:szCs w:val="22"/>
                <w:lang w:eastAsia="en-US"/>
              </w:rPr>
            </w:pPr>
            <w:r w:rsidRPr="00CD5FE2">
              <w:rPr>
                <w:rStyle w:val="normaltextrun"/>
                <w:rFonts w:ascii="Calibri" w:hAnsi="Calibri" w:cs="Calibri"/>
                <w:color w:val="000000" w:themeColor="text1"/>
                <w:sz w:val="22"/>
                <w:szCs w:val="22"/>
              </w:rPr>
              <w:t>The Panel recommends that governments develop and adopt new national career pathway frameworks by the end of 202</w:t>
            </w:r>
            <w:r>
              <w:rPr>
                <w:rStyle w:val="normaltextrun"/>
                <w:rFonts w:ascii="Calibri" w:hAnsi="Calibri" w:cs="Calibri"/>
                <w:color w:val="000000" w:themeColor="text1"/>
                <w:sz w:val="22"/>
                <w:szCs w:val="22"/>
              </w:rPr>
              <w:t>7</w:t>
            </w:r>
            <w:r w:rsidRPr="00CD5FE2">
              <w:rPr>
                <w:rStyle w:val="normaltextrun"/>
                <w:rFonts w:ascii="Calibri" w:hAnsi="Calibri" w:cs="Calibri"/>
                <w:color w:val="000000" w:themeColor="text1"/>
                <w:sz w:val="22"/>
                <w:szCs w:val="22"/>
              </w:rPr>
              <w:t xml:space="preserve"> to better recognise and deploy teaching expertise and enhance the status of the profession. This should include:</w:t>
            </w:r>
          </w:p>
          <w:p w14:paraId="7D8E428E" w14:textId="77777777" w:rsidR="00C13F18" w:rsidRPr="00CD5FE2" w:rsidRDefault="00C13F18" w:rsidP="00FA4F9F">
            <w:pPr>
              <w:pStyle w:val="paragraph"/>
              <w:numPr>
                <w:ilvl w:val="0"/>
                <w:numId w:val="17"/>
              </w:numPr>
              <w:spacing w:before="0" w:beforeAutospacing="0" w:after="0" w:afterAutospacing="0"/>
              <w:textAlignment w:val="baseline"/>
              <w:rPr>
                <w:rStyle w:val="normaltextrun"/>
                <w:rFonts w:ascii="Calibri" w:hAnsi="Calibri" w:cs="Calibri"/>
                <w:b/>
                <w:color w:val="000000" w:themeColor="text1"/>
                <w:sz w:val="22"/>
                <w:szCs w:val="22"/>
              </w:rPr>
            </w:pPr>
            <w:r w:rsidRPr="00CD5FE2">
              <w:rPr>
                <w:rStyle w:val="normaltextrun"/>
                <w:rFonts w:ascii="Calibri" w:hAnsi="Calibri" w:cs="Calibri"/>
                <w:color w:val="000000" w:themeColor="text1"/>
                <w:sz w:val="22"/>
                <w:szCs w:val="22"/>
              </w:rPr>
              <w:t>establishing two new subject-specific roles for teachers (a school-based ‘instructional specialist’ and region-based ‘master teachers’) which are limited in number, selected via a rigorous competitive process to identify candidates with the required skills and level of expertise, remunerated appropriately, and ideally sit alongside Highly Accomplished and Lead Teacher qualifications</w:t>
            </w:r>
          </w:p>
          <w:p w14:paraId="559C2D08" w14:textId="77777777" w:rsidR="00C13F18" w:rsidRPr="00CD5FE2" w:rsidRDefault="00C13F18" w:rsidP="00FA4F9F">
            <w:pPr>
              <w:pStyle w:val="paragraph"/>
              <w:numPr>
                <w:ilvl w:val="0"/>
                <w:numId w:val="17"/>
              </w:numPr>
              <w:spacing w:before="0" w:beforeAutospacing="0" w:after="0" w:afterAutospacing="0"/>
              <w:textAlignment w:val="baseline"/>
              <w:rPr>
                <w:rStyle w:val="normaltextrun"/>
                <w:rFonts w:ascii="Calibri" w:hAnsi="Calibri" w:cs="Calibri"/>
                <w:b/>
                <w:color w:val="000000" w:themeColor="text1"/>
                <w:sz w:val="22"/>
                <w:szCs w:val="22"/>
              </w:rPr>
            </w:pPr>
            <w:r w:rsidRPr="00CD5FE2">
              <w:rPr>
                <w:rStyle w:val="normaltextrun"/>
                <w:rFonts w:ascii="Calibri" w:hAnsi="Calibri" w:cs="Calibri"/>
                <w:color w:val="000000" w:themeColor="text1"/>
                <w:sz w:val="22"/>
                <w:szCs w:val="22"/>
              </w:rPr>
              <w:t>clearly defining the roles, responsibilities and core capabilities of all teaching roles in the framework, including teaching assistants, mentors, tutors, support staff and school leaders, to support professionalisation and establish clearer career pathways</w:t>
            </w:r>
          </w:p>
          <w:p w14:paraId="63787807" w14:textId="77777777" w:rsidR="00C13F18" w:rsidRPr="00CD5FE2" w:rsidRDefault="00C13F18" w:rsidP="00FA4F9F">
            <w:pPr>
              <w:pStyle w:val="paragraph"/>
              <w:numPr>
                <w:ilvl w:val="0"/>
                <w:numId w:val="17"/>
              </w:numPr>
              <w:spacing w:before="0" w:beforeAutospacing="0" w:after="0" w:afterAutospacing="0"/>
              <w:textAlignment w:val="baseline"/>
              <w:rPr>
                <w:rFonts w:ascii="Calibri" w:hAnsi="Calibri" w:cs="Calibri"/>
                <w:b/>
                <w:color w:val="000000" w:themeColor="text1"/>
                <w:sz w:val="22"/>
                <w:szCs w:val="22"/>
              </w:rPr>
            </w:pPr>
            <w:r w:rsidRPr="00CD5FE2">
              <w:rPr>
                <w:rStyle w:val="normaltextrun"/>
                <w:rFonts w:ascii="Calibri" w:hAnsi="Calibri" w:cs="Calibri"/>
                <w:color w:val="000000" w:themeColor="text1"/>
                <w:sz w:val="22"/>
                <w:szCs w:val="22"/>
              </w:rPr>
              <w:t>ensuring all educators receive greater recognition and reward for their expertise, including pay commensurate with their role, skills, qualifications, and the complexity of their school</w:t>
            </w:r>
          </w:p>
          <w:p w14:paraId="1FA18281" w14:textId="77777777" w:rsidR="00C13F18" w:rsidRPr="002F069C" w:rsidRDefault="00C13F18" w:rsidP="00FA4F9F">
            <w:pPr>
              <w:pStyle w:val="ListParagraph"/>
              <w:numPr>
                <w:ilvl w:val="0"/>
                <w:numId w:val="17"/>
              </w:numPr>
              <w:rPr>
                <w:b/>
              </w:rPr>
            </w:pPr>
            <w:r w:rsidRPr="00CD5FE2">
              <w:rPr>
                <w:color w:val="000000" w:themeColor="text1"/>
              </w:rPr>
              <w:t xml:space="preserve">considering reforms to the tertiary education sector to ensure that initial teacher education students do not face financial hardship when undertaking mandatory teaching practicums, subject to recommendations by the </w:t>
            </w:r>
            <w:r>
              <w:rPr>
                <w:color w:val="000000" w:themeColor="text1"/>
              </w:rPr>
              <w:t xml:space="preserve">Australian </w:t>
            </w:r>
            <w:r w:rsidRPr="00CD5FE2">
              <w:rPr>
                <w:color w:val="000000" w:themeColor="text1"/>
              </w:rPr>
              <w:t>Universities Accord Expert Panel.</w:t>
            </w:r>
          </w:p>
        </w:tc>
      </w:tr>
    </w:tbl>
    <w:p w14:paraId="4C2DE1CE" w14:textId="77777777" w:rsidR="00C13F18" w:rsidRDefault="00C13F18" w:rsidP="00BB708D">
      <w:pPr>
        <w:pStyle w:val="Heading4"/>
      </w:pPr>
      <w:bookmarkStart w:id="148" w:name="_Toc152855348"/>
      <w:r>
        <w:t>4</w:t>
      </w:r>
      <w:r w:rsidRPr="006C05B5">
        <w:t>.</w:t>
      </w:r>
      <w:r>
        <w:t>2</w:t>
      </w:r>
      <w:r w:rsidRPr="006C05B5">
        <w:t>.</w:t>
      </w:r>
      <w:r>
        <w:t>5</w:t>
      </w:r>
      <w:r w:rsidRPr="006C05B5">
        <w:t xml:space="preserve"> Bespoke approaches are needed to attract and retain teachers for specialist subjects including </w:t>
      </w:r>
      <w:r>
        <w:t xml:space="preserve">science, technology, engineering and mathematics </w:t>
      </w:r>
      <w:r w:rsidRPr="006C05B5">
        <w:t>and for regional, rural and remote schools</w:t>
      </w:r>
      <w:bookmarkEnd w:id="145"/>
      <w:bookmarkEnd w:id="146"/>
      <w:bookmarkEnd w:id="147"/>
      <w:bookmarkEnd w:id="148"/>
    </w:p>
    <w:p w14:paraId="173C7EAB" w14:textId="77777777" w:rsidR="00C13F18" w:rsidRDefault="00C13F18" w:rsidP="00BB708D">
      <w:pPr>
        <w:pStyle w:val="Heading5"/>
      </w:pPr>
      <w:r>
        <w:t>More science, technology, engineering and mathematics teachers are needed to improve science and maths skills</w:t>
      </w:r>
    </w:p>
    <w:p w14:paraId="06D43001" w14:textId="77777777" w:rsidR="00C13F18" w:rsidRDefault="00C13F18" w:rsidP="00BB708D">
      <w:r>
        <w:t xml:space="preserve">An increasing proportion of jobs require a science, technology, engineering and mathematics (STEM) capable workforce. There are a range of government reviews and commitments underway which intersect with STEM issues and workforce matters. These include the Australia, United Kingdom and the United States (AUKUS) commitments; the Diversity in STEM Review; the update </w:t>
      </w:r>
      <w:r w:rsidRPr="00D775BE">
        <w:t>to</w:t>
      </w:r>
      <w:r>
        <w:t xml:space="preserve"> Australia’s Science and Research Priorities and the National Science Statement; the Migration Review; implementation of </w:t>
      </w:r>
      <w:r w:rsidRPr="00640FBA">
        <w:rPr>
          <w:i/>
        </w:rPr>
        <w:t>Working Future: The Australian Government’s White Paper on Jobs and Opportunities</w:t>
      </w:r>
      <w:r>
        <w:t>; and other actions arising from the 2022 Jobs and Skills Summit. Stakeholders are increasingly concerned about the pipeline of STEM learning and the future workforce required to support Australia’s growing economy and global priorities.</w:t>
      </w:r>
    </w:p>
    <w:p w14:paraId="15424D97" w14:textId="66DEEFAC" w:rsidR="00C13F18" w:rsidRDefault="00C13F18" w:rsidP="00BB708D">
      <w:r>
        <w:t>Student participation in STEM subjects has declined over recent years, with a noticeable drop in enrolments in senior secondary mathematics, technology and science subjects</w:t>
      </w:r>
      <w:r w:rsidR="00472D2E">
        <w:t>.</w:t>
      </w:r>
      <w:r w:rsidR="00F5602C">
        <w:rPr>
          <w:rStyle w:val="EndnoteReference"/>
        </w:rPr>
        <w:endnoteReference w:id="489"/>
      </w:r>
      <w:r>
        <w:t xml:space="preserve">Australian </w:t>
      </w:r>
      <w:r>
        <w:lastRenderedPageBreak/>
        <w:t>students’ performance in mathematical literacy has declined significantly since Programme for International Student Assessment (PISA) 2003, and Australian students’ performance in scientific literacy has declined significantly since PISA 2006.</w:t>
      </w:r>
      <w:r>
        <w:rPr>
          <w:rStyle w:val="EndnoteReference"/>
          <w:rFonts w:ascii="Calibri" w:hAnsi="Calibri" w:cs="Calibri"/>
        </w:rPr>
        <w:endnoteReference w:id="490"/>
      </w:r>
    </w:p>
    <w:p w14:paraId="2BA74850" w14:textId="34ED7A17" w:rsidR="00C13F18" w:rsidRDefault="00C13F18" w:rsidP="00BB708D">
      <w:r>
        <w:t xml:space="preserve">Digital literacy is now an essential competency, recognised in Version 9 of the Australian Curriculum. Given the rise in </w:t>
      </w:r>
      <w:r w:rsidDel="4CA351E9">
        <w:t>cyber</w:t>
      </w:r>
      <w:r>
        <w:t xml:space="preserve">-attacks, misinformation and data leaks and increasing concerns around </w:t>
      </w:r>
      <w:r w:rsidRPr="00D775BE">
        <w:t xml:space="preserve">artificial intelligence </w:t>
      </w:r>
      <w:r w:rsidRPr="0072411C">
        <w:t>(AI),</w:t>
      </w:r>
      <w:r>
        <w:t xml:space="preserve"> digital literacy is more important than ever. However, National Assessment Program – Information and Communication Technology Literacy data shows that rather than increasing, digital literacy in Year 10 students has significantly decreased.</w:t>
      </w:r>
      <w:r>
        <w:rPr>
          <w:rStyle w:val="EndnoteReference"/>
          <w:rFonts w:ascii="Calibri" w:hAnsi="Calibri" w:cs="Calibri"/>
        </w:rPr>
        <w:endnoteReference w:id="491"/>
      </w:r>
    </w:p>
    <w:p w14:paraId="4B8DF037" w14:textId="77777777" w:rsidR="00C13F18" w:rsidRDefault="00C13F18" w:rsidP="00BB708D">
      <w:r>
        <w:t>In its submission, the Commonwealth Scientific and Industrial Research Organisation (CSIRO) identified t</w:t>
      </w:r>
      <w:r w:rsidRPr="001746F3">
        <w:t xml:space="preserve">eaching </w:t>
      </w:r>
      <w:r w:rsidRPr="00D775BE">
        <w:t>‘out</w:t>
      </w:r>
      <w:r w:rsidRPr="007A1603">
        <w:t xml:space="preserve"> </w:t>
      </w:r>
      <w:r w:rsidRPr="00D775BE">
        <w:t>of</w:t>
      </w:r>
      <w:r w:rsidRPr="007A1603">
        <w:t xml:space="preserve"> </w:t>
      </w:r>
      <w:r w:rsidRPr="00D775BE">
        <w:t>field’</w:t>
      </w:r>
      <w:r w:rsidRPr="001746F3">
        <w:t xml:space="preserve"> in STEM subjects </w:t>
      </w:r>
      <w:r>
        <w:t>as</w:t>
      </w:r>
      <w:r w:rsidRPr="001746F3">
        <w:t xml:space="preserve"> a significant issue in Australi</w:t>
      </w:r>
      <w:r>
        <w:t>a:</w:t>
      </w:r>
      <w:r w:rsidRPr="001746F3">
        <w:t xml:space="preserve"> </w:t>
      </w:r>
      <w:r>
        <w:t>one in three technology teachers and almost one in five mathematics teachers are currently out of field. A</w:t>
      </w:r>
      <w:r w:rsidRPr="001746F3">
        <w:t>ttract</w:t>
      </w:r>
      <w:r>
        <w:t>ing</w:t>
      </w:r>
      <w:r w:rsidRPr="001746F3">
        <w:t xml:space="preserve"> and retain</w:t>
      </w:r>
      <w:r>
        <w:t>ing</w:t>
      </w:r>
      <w:r w:rsidRPr="001746F3">
        <w:t xml:space="preserve"> more teachers </w:t>
      </w:r>
      <w:r>
        <w:t>from</w:t>
      </w:r>
      <w:r w:rsidRPr="001746F3">
        <w:t xml:space="preserve"> STEM specialisations </w:t>
      </w:r>
      <w:r>
        <w:t>is critical to</w:t>
      </w:r>
      <w:r w:rsidRPr="001746F3">
        <w:t xml:space="preserve"> boost</w:t>
      </w:r>
      <w:r>
        <w:t>ing</w:t>
      </w:r>
      <w:r w:rsidRPr="001746F3">
        <w:t xml:space="preserve"> student engagement and performance </w:t>
      </w:r>
      <w:r>
        <w:t xml:space="preserve">in these subjects </w:t>
      </w:r>
      <w:r w:rsidRPr="001746F3">
        <w:t xml:space="preserve">and </w:t>
      </w:r>
      <w:r>
        <w:t>reducing</w:t>
      </w:r>
      <w:r w:rsidRPr="001746F3">
        <w:t xml:space="preserve"> out-of-field </w:t>
      </w:r>
      <w:r>
        <w:t>teaching.</w:t>
      </w:r>
      <w:r>
        <w:rPr>
          <w:rStyle w:val="EndnoteReference"/>
          <w:rFonts w:ascii="Calibri" w:hAnsi="Calibri" w:cs="Calibri"/>
        </w:rPr>
        <w:endnoteReference w:id="492"/>
      </w:r>
    </w:p>
    <w:p w14:paraId="1F454EF1" w14:textId="119D866F" w:rsidR="00C13F18" w:rsidRDefault="00C13F18" w:rsidP="00BB708D">
      <w:pPr>
        <w:rPr>
          <w:rFonts w:ascii="Calibri" w:hAnsi="Calibri" w:cs="Calibri"/>
        </w:rPr>
      </w:pPr>
      <w:r w:rsidRPr="00D775BE">
        <w:t>There is a raft of resources</w:t>
      </w:r>
      <w:r>
        <w:t xml:space="preserve"> to support STEM teachers; however, not all are curriculum aligned, evidence-based, quality-assured resources. Some </w:t>
      </w:r>
      <w:r w:rsidR="006C733B">
        <w:t>jurisdictions</w:t>
      </w:r>
      <w:r>
        <w:t xml:space="preserve"> have made substantial investments to develop their own STEM initiatives and to retrain their teachers, to support those teaching out of field to become ‘in field’. However, access to these initiatives and opportunities tends to be unbalanced between the jurisdictions. In addition, there are key differences in levels of support for learning areas between primary and secondary teaching (</w:t>
      </w:r>
      <w:r w:rsidRPr="00D775BE">
        <w:t>e.g.</w:t>
      </w:r>
      <w:r>
        <w:t xml:space="preserve"> primary teachers are generally less well supported across STEM learning areas than secondary teachers).</w:t>
      </w:r>
      <w:r w:rsidRPr="000A2E02">
        <w:rPr>
          <w:noProof/>
        </w:rPr>
        <w:t xml:space="preserve"> </w:t>
      </w:r>
      <w:r>
        <w:rPr>
          <w:noProof/>
        </w:rPr>
        <mc:AlternateContent>
          <mc:Choice Requires="wps">
            <w:drawing>
              <wp:inline distT="0" distB="0" distL="0" distR="0" wp14:anchorId="03F7AF35" wp14:editId="50092AB1">
                <wp:extent cx="5731510" cy="1156964"/>
                <wp:effectExtent l="0" t="0" r="0" b="4445"/>
                <wp:docPr id="1070889176" name="Text Box 10708891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1510" cy="1156964"/>
                        </a:xfrm>
                        <a:prstGeom prst="rect">
                          <a:avLst/>
                        </a:prstGeom>
                        <a:noFill/>
                        <a:ln w="9525">
                          <a:noFill/>
                          <a:miter lim="800000"/>
                          <a:headEnd/>
                          <a:tailEnd/>
                        </a:ln>
                      </wps:spPr>
                      <wps:txbx>
                        <w:txbxContent>
                          <w:p w14:paraId="4A16C471"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8803F5">
                              <w:rPr>
                                <w:i/>
                                <w:color w:val="3D8CAD" w:themeColor="accent1"/>
                                <w:sz w:val="24"/>
                                <w:szCs w:val="24"/>
                              </w:rPr>
                              <w:t>Ensuring enough specialised STEM teachers and primary level teachers able to teach STEM skills (or ‘21st Century skills’) across the curriculum and subjects, will be vital to maintain and build the STEM talent pipeline. Teaching STEM in a cross-disciplinary and integrated way requires specialised training at the initial teacher education stage</w:t>
                            </w:r>
                            <w:r>
                              <w:rPr>
                                <w:i/>
                                <w:color w:val="3D8CAD" w:themeColor="accent1"/>
                                <w:sz w:val="24"/>
                                <w:szCs w:val="24"/>
                              </w:rPr>
                              <w:t>.</w:t>
                            </w:r>
                          </w:p>
                        </w:txbxContent>
                      </wps:txbx>
                      <wps:bodyPr rot="0" vert="horz" wrap="square" lIns="91440" tIns="45720" rIns="91440" bIns="45720" anchor="t" anchorCtr="0">
                        <a:spAutoFit/>
                      </wps:bodyPr>
                    </wps:wsp>
                  </a:graphicData>
                </a:graphic>
              </wp:inline>
            </w:drawing>
          </mc:Choice>
          <mc:Fallback>
            <w:pict>
              <v:shape w14:anchorId="03F7AF35" id="Text Box 1070889176" o:spid="_x0000_s1057" type="#_x0000_t202" style="width:451.3pt;height:91.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16m2/wEAANYDAAAOAAAAZHJzL2Uyb0RvYy54bWysU11v2yAUfZ+0/4B4XxyncdpYIVXXLtOk&#10;7kPq9gMIxjEacBmQ2Nmv7wWnabS9TfMD4nLNufece1jdDkaTg/RBgWW0nEwpkVZAo+yO0R/fN+9u&#10;KAmR24ZrsJLRowz0dv32zap3tZxBB7qRniCIDXXvGO1idHVRBNFJw8MEnLSYbMEbHjH0u6LxvEd0&#10;o4vZdLooevCN8yBkCHj6MCbpOuO3rRTxa9sGGYlmFHuLefV53aa1WK94vfPcdUqc2uD/0IXhymLR&#10;M9QDj5zsvfoLyijhIUAbJwJMAW2rhMwckE05/YPNU8edzFxQnODOMoX/Byu+HJ7cN0/i8B4GHGAm&#10;EdwjiJ+BWLjvuN3JO++h7yRvsHCZJCt6F+rT1SR1qEMC2fafocEh832EDDS03iRVkCdBdBzA8Sy6&#10;HCIReFhdX5VViSmBubKsFsvFPNfg9ct150P8KMGQtGHU41QzPD88hpja4fXLL6mahY3SOk9WW9Iz&#10;uqxmVb5wkTEqovG0MozeTNM3WiGx/GCbfDlypcc9FtD2RDsxHTnHYTsQ1TB6lUVJMmyhOaIQHkaj&#10;4cPATQf+NyU9mozR8GvPvaREf7Io5rKcz5MrczCvrmcY+MvM9jLDrUAoRiMl4/Y+ZicnzsHdoegb&#10;leV47eTUM5onq3QyenLnZZz/en2O62cAAAD//wMAUEsDBBQABgAIAAAAIQAFhZjs2gAAAAUBAAAP&#10;AAAAZHJzL2Rvd25yZXYueG1sTI/NTsMwEITvSLyDtUjcqNNIVCXEqSp+JA5cKOG+jbdx1HgdxW6T&#10;vj0LF7iMtJrRzLflZva9OtMYu8AGlosMFHETbMetgfrz9W4NKiZki31gMnChCJvq+qrEwoaJP+i8&#10;S62SEo4FGnApDYXWsXHkMS7CQCzeIYwek5xjq+2Ik5T7XudZttIeO5YFhwM9OWqOu5M3kJLdLi/1&#10;i49vX/P78+Sy5h5rY25v5u0jqERz+gvDD76gQyVM+3BiG1VvQB5JvyreQ5avQO0ltM5z0FWp/9NX&#10;3wAAAP//AwBQSwECLQAUAAYACAAAACEAtoM4kv4AAADhAQAAEwAAAAAAAAAAAAAAAAAAAAAAW0Nv&#10;bnRlbnRfVHlwZXNdLnhtbFBLAQItABQABgAIAAAAIQA4/SH/1gAAAJQBAAALAAAAAAAAAAAAAAAA&#10;AC8BAABfcmVscy8ucmVsc1BLAQItABQABgAIAAAAIQBW16m2/wEAANYDAAAOAAAAAAAAAAAAAAAA&#10;AC4CAABkcnMvZTJvRG9jLnhtbFBLAQItABQABgAIAAAAIQAFhZjs2gAAAAUBAAAPAAAAAAAAAAAA&#10;AAAAAFkEAABkcnMvZG93bnJldi54bWxQSwUGAAAAAAQABADzAAAAYAUAAAAA&#10;" filled="f" stroked="f">
                <v:textbox style="mso-fit-shape-to-text:t">
                  <w:txbxContent>
                    <w:p w14:paraId="4A16C471"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8803F5">
                        <w:rPr>
                          <w:i/>
                          <w:color w:val="3D8CAD" w:themeColor="accent1"/>
                          <w:sz w:val="24"/>
                          <w:szCs w:val="24"/>
                        </w:rPr>
                        <w:t>Ensuring enough specialised STEM teachers and primary level teachers able to teach STEM skills (or ‘21st Century skills’) across the curriculum and subjects, will be vital to maintain and build the STEM talent pipeline. Teaching STEM in a cross-disciplinary and integrated way requires specialised training at the initial teacher education stage</w:t>
                      </w:r>
                      <w:r>
                        <w:rPr>
                          <w:i/>
                          <w:color w:val="3D8CAD" w:themeColor="accent1"/>
                          <w:sz w:val="24"/>
                          <w:szCs w:val="24"/>
                        </w:rPr>
                        <w:t>.</w:t>
                      </w:r>
                    </w:p>
                  </w:txbxContent>
                </v:textbox>
                <w10:anchorlock/>
              </v:shape>
            </w:pict>
          </mc:Fallback>
        </mc:AlternateContent>
      </w:r>
    </w:p>
    <w:p w14:paraId="40F228AD" w14:textId="77777777" w:rsidR="00C13F18" w:rsidRDefault="00C13F18" w:rsidP="00BB708D">
      <w:pPr>
        <w:jc w:val="right"/>
        <w:rPr>
          <w:i/>
          <w:color w:val="3D8CAD" w:themeColor="accent1"/>
          <w:sz w:val="24"/>
          <w:szCs w:val="24"/>
        </w:rPr>
      </w:pPr>
      <w:r w:rsidRPr="008803F5">
        <w:rPr>
          <w:i/>
          <w:color w:val="3D8CAD" w:themeColor="accent1"/>
          <w:sz w:val="24"/>
          <w:szCs w:val="24"/>
        </w:rPr>
        <w:t>C</w:t>
      </w:r>
      <w:r>
        <w:rPr>
          <w:i/>
          <w:color w:val="3D8CAD" w:themeColor="accent1"/>
          <w:sz w:val="24"/>
          <w:szCs w:val="24"/>
        </w:rPr>
        <w:t xml:space="preserve">ommonwealth </w:t>
      </w:r>
      <w:r w:rsidRPr="008803F5">
        <w:rPr>
          <w:i/>
          <w:color w:val="3D8CAD" w:themeColor="accent1"/>
          <w:sz w:val="24"/>
          <w:szCs w:val="24"/>
        </w:rPr>
        <w:t>S</w:t>
      </w:r>
      <w:r>
        <w:rPr>
          <w:i/>
          <w:color w:val="3D8CAD" w:themeColor="accent1"/>
          <w:sz w:val="24"/>
          <w:szCs w:val="24"/>
        </w:rPr>
        <w:t xml:space="preserve">cientific and </w:t>
      </w:r>
      <w:r w:rsidRPr="008803F5">
        <w:rPr>
          <w:i/>
          <w:color w:val="3D8CAD" w:themeColor="accent1"/>
          <w:sz w:val="24"/>
          <w:szCs w:val="24"/>
        </w:rPr>
        <w:t>I</w:t>
      </w:r>
      <w:r>
        <w:rPr>
          <w:i/>
          <w:color w:val="3D8CAD" w:themeColor="accent1"/>
          <w:sz w:val="24"/>
          <w:szCs w:val="24"/>
        </w:rPr>
        <w:t xml:space="preserve">ndustrial </w:t>
      </w:r>
      <w:r w:rsidRPr="008803F5">
        <w:rPr>
          <w:i/>
          <w:color w:val="3D8CAD" w:themeColor="accent1"/>
          <w:sz w:val="24"/>
          <w:szCs w:val="24"/>
        </w:rPr>
        <w:t>R</w:t>
      </w:r>
      <w:r>
        <w:rPr>
          <w:i/>
          <w:color w:val="3D8CAD" w:themeColor="accent1"/>
          <w:sz w:val="24"/>
          <w:szCs w:val="24"/>
        </w:rPr>
        <w:t xml:space="preserve">esearch </w:t>
      </w:r>
      <w:r w:rsidRPr="008803F5">
        <w:rPr>
          <w:i/>
          <w:color w:val="3D8CAD" w:themeColor="accent1"/>
          <w:sz w:val="24"/>
          <w:szCs w:val="24"/>
        </w:rPr>
        <w:t>O</w:t>
      </w:r>
      <w:r>
        <w:rPr>
          <w:i/>
          <w:color w:val="3D8CAD" w:themeColor="accent1"/>
          <w:sz w:val="24"/>
          <w:szCs w:val="24"/>
        </w:rPr>
        <w:t>rganisation</w:t>
      </w:r>
    </w:p>
    <w:p w14:paraId="250F465F" w14:textId="77777777" w:rsidR="00C13F18" w:rsidRDefault="00C13F18" w:rsidP="00BB708D">
      <w:r w:rsidRPr="00190AF8">
        <w:t>Actions underway from the NTWAP include a focus on STEM</w:t>
      </w:r>
      <w:r>
        <w:t>,</w:t>
      </w:r>
      <w:r w:rsidRPr="00190AF8">
        <w:t xml:space="preserve"> and a greater focus on STEM is recommended for others. The Panel notes </w:t>
      </w:r>
      <w:r w:rsidRPr="00D775BE">
        <w:t>Actions</w:t>
      </w:r>
      <w:r w:rsidRPr="00190AF8">
        <w:t xml:space="preserve"> 3, 14 and 19 as particular actions relevant to STEM. </w:t>
      </w:r>
      <w:r>
        <w:rPr>
          <w:i/>
          <w:iCs/>
        </w:rPr>
        <w:t>Strong beginnings</w:t>
      </w:r>
      <w:r w:rsidRPr="00190AF8">
        <w:t xml:space="preserve"> also include</w:t>
      </w:r>
      <w:r>
        <w:t>s</w:t>
      </w:r>
      <w:r w:rsidRPr="00190AF8">
        <w:t xml:space="preserve"> two indicators as part of Recommendation 4 that specifically relate to STEM (</w:t>
      </w:r>
      <w:r w:rsidRPr="00D775BE">
        <w:t>Indicators</w:t>
      </w:r>
      <w:r w:rsidRPr="00190AF8">
        <w:t xml:space="preserve"> 5 and 13).</w:t>
      </w:r>
    </w:p>
    <w:p w14:paraId="560B75F7" w14:textId="77777777" w:rsidR="00C13F18" w:rsidRDefault="00C13F18" w:rsidP="00BB708D">
      <w:r w:rsidRPr="00A30845">
        <w:t>There is an opportunity through the next Agreement to continue to develop national STEM initiatives and resources (through partnerships with states and territories) to support teachers from smaller jurisdictions with access to high-quality resources, as recommended in Chapter 1 (Recommendation 1C).</w:t>
      </w:r>
      <w:r w:rsidRPr="00190AF8">
        <w:t xml:space="preserve"> This may also be supported by the work the Australian Curriculum, Assessment and Reporting Authority (ACARA) is doing under Action 19 of the NTWAP to examine the development and availability of curriculum support resources to assist teachers in implementing the Australian Curriculum. In addition, this would continue to support the current and future teacher workforce, through initiatives that </w:t>
      </w:r>
      <w:r>
        <w:t>provide</w:t>
      </w:r>
      <w:r w:rsidRPr="00190AF8">
        <w:t xml:space="preserve"> professional development opportunities </w:t>
      </w:r>
      <w:r>
        <w:t>to</w:t>
      </w:r>
      <w:r w:rsidRPr="00190AF8">
        <w:t xml:space="preserve"> upskill out</w:t>
      </w:r>
      <w:r>
        <w:noBreakHyphen/>
      </w:r>
      <w:r w:rsidRPr="00190AF8">
        <w:t xml:space="preserve">of-field teachers. Key examples of </w:t>
      </w:r>
      <w:r>
        <w:t xml:space="preserve">areas where </w:t>
      </w:r>
      <w:r w:rsidRPr="00190AF8">
        <w:t>ongoing support</w:t>
      </w:r>
      <w:r>
        <w:t xml:space="preserve"> is</w:t>
      </w:r>
      <w:r w:rsidRPr="00190AF8">
        <w:t xml:space="preserve"> needed</w:t>
      </w:r>
      <w:r>
        <w:t xml:space="preserve"> for students and teachers</w:t>
      </w:r>
      <w:r w:rsidRPr="00190AF8">
        <w:t xml:space="preserve"> </w:t>
      </w:r>
      <w:r>
        <w:t>are</w:t>
      </w:r>
      <w:r w:rsidRPr="00190AF8">
        <w:t xml:space="preserve"> </w:t>
      </w:r>
      <w:r>
        <w:t>d</w:t>
      </w:r>
      <w:r w:rsidRPr="00D775BE">
        <w:t xml:space="preserve">igital </w:t>
      </w:r>
      <w:r>
        <w:t>t</w:t>
      </w:r>
      <w:r w:rsidRPr="00D775BE">
        <w:t>echnologies/</w:t>
      </w:r>
      <w:r>
        <w:t>d</w:t>
      </w:r>
      <w:r w:rsidRPr="00D775BE">
        <w:t xml:space="preserve">igital </w:t>
      </w:r>
      <w:r>
        <w:t>l</w:t>
      </w:r>
      <w:r w:rsidRPr="00D775BE">
        <w:t>iteracy</w:t>
      </w:r>
      <w:r w:rsidRPr="00190AF8">
        <w:t xml:space="preserve"> and </w:t>
      </w:r>
      <w:r w:rsidRPr="00D775BE">
        <w:t>emerging technologies</w:t>
      </w:r>
      <w:r w:rsidRPr="00190AF8">
        <w:t xml:space="preserve">, particularly as sectors are looking </w:t>
      </w:r>
      <w:r w:rsidRPr="00190AF8">
        <w:lastRenderedPageBreak/>
        <w:t>at the potential impacts and advantages of using AI in educational settings</w:t>
      </w:r>
      <w:r>
        <w:t xml:space="preserve"> (as discussed in Chapter 1)</w:t>
      </w:r>
      <w:r w:rsidRPr="00190AF8">
        <w:t>.</w:t>
      </w:r>
    </w:p>
    <w:p w14:paraId="10B95B33" w14:textId="77777777" w:rsidR="00C13F18" w:rsidRDefault="00C13F18" w:rsidP="00BB708D">
      <w:pPr>
        <w:pStyle w:val="Heading5"/>
      </w:pPr>
      <w:r w:rsidRPr="00190AF8">
        <w:t>Regional, rural</w:t>
      </w:r>
      <w:r>
        <w:t xml:space="preserve"> and</w:t>
      </w:r>
      <w:r w:rsidRPr="00190AF8">
        <w:t xml:space="preserve"> remote</w:t>
      </w:r>
      <w:r>
        <w:t xml:space="preserve"> schools</w:t>
      </w:r>
      <w:r w:rsidRPr="00190AF8">
        <w:t xml:space="preserve"> have significant difficulty attracting and retaining teachers and leaders</w:t>
      </w:r>
    </w:p>
    <w:p w14:paraId="31EC7E88" w14:textId="77777777" w:rsidR="00C13F18" w:rsidRDefault="00C13F18" w:rsidP="00BB708D">
      <w:pPr>
        <w:rPr>
          <w:rStyle w:val="normaltextrun"/>
          <w:color w:val="000000"/>
          <w:shd w:val="clear" w:color="auto" w:fill="FFFFFF"/>
        </w:rPr>
      </w:pPr>
      <w:r w:rsidRPr="00A46F9A">
        <w:t>Emeritus Professor John</w:t>
      </w:r>
      <w:r>
        <w:rPr>
          <w:rFonts w:ascii="Arial" w:hAnsi="Arial" w:cs="Arial"/>
          <w:color w:val="4D5156"/>
          <w:sz w:val="21"/>
          <w:szCs w:val="21"/>
          <w:shd w:val="clear" w:color="auto" w:fill="FFFFFF"/>
        </w:rPr>
        <w:t> </w:t>
      </w:r>
      <w:r w:rsidRPr="00B46E25">
        <w:t xml:space="preserve">Halsey’s 2018 </w:t>
      </w:r>
      <w:r w:rsidRPr="00D775BE">
        <w:t>Independent Review into Regional, Rural and Remote Education</w:t>
      </w:r>
      <w:r w:rsidRPr="00B46E25">
        <w:t xml:space="preserve"> stated </w:t>
      </w:r>
      <w:r w:rsidRPr="00A30845">
        <w:t>that ‘attracting and retaining teachers for regional, rural and remote (RRR) schools continues to be one of the most persistent challenges on the education agenda’.</w:t>
      </w:r>
      <w:r w:rsidRPr="00A30845">
        <w:rPr>
          <w:rStyle w:val="EndnoteReference"/>
        </w:rPr>
        <w:endnoteReference w:id="493"/>
      </w:r>
      <w:r w:rsidRPr="00B46E25">
        <w:t xml:space="preserve"> The I</w:t>
      </w:r>
      <w:r w:rsidRPr="00E62A09">
        <w:rPr>
          <w:rStyle w:val="normaltextrun"/>
          <w:color w:val="000000"/>
        </w:rPr>
        <w:t>ndependent Schools Australia submission indicated that their schools in regional and remote locations consistently report few or no applicants for teaching and administrative positions</w:t>
      </w:r>
      <w:r>
        <w:rPr>
          <w:rStyle w:val="normaltextrun"/>
          <w:color w:val="000000"/>
        </w:rPr>
        <w:t>,</w:t>
      </w:r>
      <w:r w:rsidRPr="00E62A09">
        <w:rPr>
          <w:rStyle w:val="normaltextrun"/>
          <w:color w:val="000000"/>
        </w:rPr>
        <w:t xml:space="preserve"> and high staff turnover</w:t>
      </w:r>
      <w:r w:rsidRPr="729CDCAE">
        <w:rPr>
          <w:rStyle w:val="normaltextrun"/>
          <w:color w:val="000000"/>
          <w:shd w:val="clear" w:color="auto" w:fill="FFFFFF"/>
        </w:rPr>
        <w:t>.</w:t>
      </w:r>
    </w:p>
    <w:p w14:paraId="58BEFA6D" w14:textId="60175223" w:rsidR="00C13F18" w:rsidRDefault="00C13F18" w:rsidP="00BB708D">
      <w:r w:rsidRPr="00B46E25">
        <w:t xml:space="preserve">The Panel also heard this first-hand while visiting regional and remote schools around the country. For example, school leaders at a number of schools in regional </w:t>
      </w:r>
      <w:r>
        <w:t>F</w:t>
      </w:r>
      <w:r w:rsidRPr="00D775BE">
        <w:t xml:space="preserve">ar </w:t>
      </w:r>
      <w:r>
        <w:t>N</w:t>
      </w:r>
      <w:r w:rsidRPr="00D775BE">
        <w:t>orth Queensland</w:t>
      </w:r>
      <w:r w:rsidRPr="00B46E25">
        <w:t xml:space="preserve"> noted the difficulty of recruiting teachers into their communities, especially to stay long</w:t>
      </w:r>
      <w:r>
        <w:t xml:space="preserve"> </w:t>
      </w:r>
      <w:r w:rsidRPr="00B46E25">
        <w:t xml:space="preserve">term. There is a need to </w:t>
      </w:r>
      <w:r>
        <w:t xml:space="preserve">expand existing </w:t>
      </w:r>
      <w:r w:rsidR="00B84ABE">
        <w:t xml:space="preserve">policies and programs </w:t>
      </w:r>
      <w:r>
        <w:t xml:space="preserve">to </w:t>
      </w:r>
      <w:r w:rsidRPr="00B46E25">
        <w:t xml:space="preserve">find teachers who are willing and able to live and work in a </w:t>
      </w:r>
      <w:r w:rsidR="00274F28">
        <w:t>RRR</w:t>
      </w:r>
      <w:r w:rsidRPr="00B46E25">
        <w:t xml:space="preserve"> community. Many </w:t>
      </w:r>
      <w:r w:rsidR="00C84A7B">
        <w:t>educators the Panel met with</w:t>
      </w:r>
      <w:r w:rsidRPr="00B46E25">
        <w:t xml:space="preserve"> noted the culture shock experienced by teachers moving into a teaching role in a small remote community, having relocated from the metropolitan centre where they completed their teaching degree. In</w:t>
      </w:r>
      <w:r>
        <w:t xml:space="preserve"> </w:t>
      </w:r>
      <w:r w:rsidRPr="00B46E25">
        <w:t xml:space="preserve">addition, </w:t>
      </w:r>
      <w:r w:rsidR="0062088A">
        <w:t xml:space="preserve">the Panel heard instances of </w:t>
      </w:r>
      <w:r w:rsidR="00E3426E">
        <w:t>RRR</w:t>
      </w:r>
      <w:r w:rsidRPr="00B46E25">
        <w:t xml:space="preserve"> communities </w:t>
      </w:r>
      <w:r w:rsidR="0062088A">
        <w:t xml:space="preserve">experiencing </w:t>
      </w:r>
      <w:r w:rsidRPr="00B46E25">
        <w:t>high turnover of staff, as young teachers often choose to return to the city after one or two years, especially as they prepare to start a family.</w:t>
      </w:r>
      <w:r>
        <w:t xml:space="preserve"> </w:t>
      </w:r>
      <w:r w:rsidRPr="00B46E25">
        <w:t>Turnover can be exacerbated by system policies, which sometimes require staff to move schools after a period of time. Jurisdictions should consider relaxing or waiving these requirements for high-performing staff at RRR schools.</w:t>
      </w:r>
    </w:p>
    <w:p w14:paraId="319A0B54" w14:textId="77777777" w:rsidR="00C13F18" w:rsidRDefault="00C13F18" w:rsidP="00BB708D">
      <w:r w:rsidRPr="00A30845">
        <w:t>Rural and remote schools face significant challenges in attracting qualified and experienced teachers and rely heavily on ‘new teachers’ to fill vacancies.</w:t>
      </w:r>
      <w:r w:rsidRPr="00A30845">
        <w:rPr>
          <w:rStyle w:val="EndnoteReference"/>
        </w:rPr>
        <w:endnoteReference w:id="494"/>
      </w:r>
      <w:r w:rsidRPr="00A30845">
        <w:t xml:space="preserve"> Many of these schools have highly complex cohorts who would benefit from experienced teachers.</w:t>
      </w:r>
      <w:r w:rsidRPr="00AB7DCB">
        <w:t xml:space="preserve"> Graduate teachers landing in these schools, often with little or no induction</w:t>
      </w:r>
      <w:r>
        <w:t>,</w:t>
      </w:r>
      <w:r w:rsidRPr="00AB7DCB">
        <w:t xml:space="preserve"> may find the context – away from their support structures back home – exceptionally challenging. Teachers and school leaders in outer regional, remote and very remote areas also have less experience and have spent less time at a school by their first and second promotion than teachers and principals in major cities.</w:t>
      </w:r>
      <w:r w:rsidRPr="01AD72C1">
        <w:rPr>
          <w:rStyle w:val="EndnoteReference"/>
        </w:rPr>
        <w:endnoteReference w:id="495"/>
      </w:r>
      <w:r w:rsidRPr="00AB7DCB">
        <w:t xml:space="preserve"> This can lead to poor student outcomes and poor staff retention outcomes.</w:t>
      </w:r>
      <w:r w:rsidRPr="01AD72C1">
        <w:rPr>
          <w:rStyle w:val="EndnoteReference"/>
        </w:rPr>
        <w:endnoteReference w:id="496"/>
      </w:r>
      <w:r w:rsidRPr="00AB7DCB">
        <w:t xml:space="preserve"> </w:t>
      </w:r>
      <w:r w:rsidRPr="00B46E25">
        <w:t>Early</w:t>
      </w:r>
      <w:r>
        <w:t>-</w:t>
      </w:r>
      <w:r w:rsidRPr="00B46E25">
        <w:t>career teachers in remote locations are more likely to leave the profession, whil</w:t>
      </w:r>
      <w:r>
        <w:t>e</w:t>
      </w:r>
      <w:r w:rsidRPr="00B46E25">
        <w:t xml:space="preserve"> their peers in metropolitan locations are least likely to leave.</w:t>
      </w:r>
      <w:r w:rsidRPr="01AD72C1">
        <w:rPr>
          <w:rStyle w:val="EndnoteReference"/>
        </w:rPr>
        <w:endnoteReference w:id="497"/>
      </w:r>
    </w:p>
    <w:p w14:paraId="7DB16649" w14:textId="73D43A24" w:rsidR="00C13F18" w:rsidRDefault="00C13F18" w:rsidP="00BB708D">
      <w:r w:rsidRPr="00B46E25">
        <w:t xml:space="preserve">Teachers working </w:t>
      </w:r>
      <w:r>
        <w:t>in</w:t>
      </w:r>
      <w:r w:rsidRPr="00B46E25">
        <w:t xml:space="preserve"> RRR communities highlighted many benefits </w:t>
      </w:r>
      <w:r>
        <w:t>of</w:t>
      </w:r>
      <w:r w:rsidRPr="00B46E25">
        <w:t xml:space="preserve"> their situation – closer connection to students and communities, the capacity to engage in leisure activities and ‘see the country’, enormous potential for personal and professional growth</w:t>
      </w:r>
      <w:r w:rsidR="00C043A8">
        <w:t>,</w:t>
      </w:r>
      <w:r w:rsidRPr="00B46E25">
        <w:t xml:space="preserve"> and the ability to learn from passionate and exceptional education and community leaders.</w:t>
      </w:r>
    </w:p>
    <w:p w14:paraId="19ADF762" w14:textId="79B6E27A" w:rsidR="00C13F18" w:rsidRPr="005A0A5D" w:rsidRDefault="00C13F18" w:rsidP="00BB708D">
      <w:pPr>
        <w:rPr>
          <w:iCs/>
          <w:color w:val="3D8CAD" w:themeColor="accent1"/>
          <w:sz w:val="24"/>
          <w:szCs w:val="24"/>
        </w:rPr>
      </w:pPr>
      <w:r w:rsidRPr="00B46E25">
        <w:t xml:space="preserve">However, they also raised </w:t>
      </w:r>
      <w:r w:rsidRPr="00AB7DCB">
        <w:t>a number of challenges that are key to understanding the difficulty many RRR schools encounter in attracting and retaining teachers. These include geographical location, limited personal and professional supports</w:t>
      </w:r>
      <w:r w:rsidRPr="00B46E25">
        <w:t>, working in small schools that are part of a small and tight</w:t>
      </w:r>
      <w:r>
        <w:t>-</w:t>
      </w:r>
      <w:r w:rsidRPr="00B46E25">
        <w:t xml:space="preserve">knit community, working in culturally diverse schools and communities that require an understanding of cultural practice, being isolated and having access to limited resources. </w:t>
      </w:r>
      <w:r w:rsidR="009250CE">
        <w:t>Access to early childhood education and care (ECEC)</w:t>
      </w:r>
      <w:r>
        <w:t xml:space="preserve"> was raised repeatedly as a barrier – an issue that full-service school models </w:t>
      </w:r>
      <w:r w:rsidR="008A51DD">
        <w:t xml:space="preserve">recommended in Chapter 2 </w:t>
      </w:r>
      <w:r>
        <w:t xml:space="preserve">could potentially address if these services were offered to all staff on site. Older staff pointed to obligations to care for elderly parents living in </w:t>
      </w:r>
      <w:r>
        <w:lastRenderedPageBreak/>
        <w:t xml:space="preserve">metropolitan areas as a key reason why they would need to leave the communities they were serving. </w:t>
      </w:r>
      <w:r w:rsidRPr="00C1292C">
        <w:t>Submissions also noted that limited access to housing, transport and infrastructure can deter teacher</w:t>
      </w:r>
      <w:r>
        <w:t>s</w:t>
      </w:r>
      <w:r w:rsidRPr="00C1292C">
        <w:t xml:space="preserve"> from taking roles in RRR areas.</w:t>
      </w:r>
      <w:r w:rsidRPr="00C1292C">
        <w:rPr>
          <w:rStyle w:val="EndnoteReference"/>
        </w:rPr>
        <w:endnoteReference w:id="498"/>
      </w:r>
    </w:p>
    <w:p w14:paraId="41F81DA1" w14:textId="77777777" w:rsidR="00C13F18" w:rsidRDefault="00C13F18" w:rsidP="00BB708D">
      <w:r w:rsidRPr="00A30845">
        <w:t>All jurisdictions are implementing strategies to address teacher supply, which include targeted initiatives for RRR and some low-SES schools</w:t>
      </w:r>
      <w:r w:rsidRPr="00AB7DCB">
        <w:t>. Government initiatives have mostly been focused on financial incentives or other enticements such as additional pay/bonuses, relocation allowances, transfer ratings, enhanced leadership opportunities, permanent employment status, extra leave/holidays, and/or subsidised accommodation. For example, South Australia has incentives and support for country teachers and leaders. These incentives include removal and relocation expense compensation, fortnightly country incentive zone allowance payments</w:t>
      </w:r>
      <w:r>
        <w:t>,</w:t>
      </w:r>
      <w:r w:rsidRPr="00AB7DCB">
        <w:t xml:space="preserve"> and government employee housing concessions.</w:t>
      </w:r>
      <w:r w:rsidRPr="729CDCAE">
        <w:rPr>
          <w:rStyle w:val="EndnoteReference"/>
        </w:rPr>
        <w:endnoteReference w:id="499"/>
      </w:r>
      <w:r>
        <w:t xml:space="preserve"> Case Study 21 outlines an example of an effective school-university partnership that is successfully attracting teachers into a remote school.</w:t>
      </w:r>
    </w:p>
    <w:tbl>
      <w:tblPr>
        <w:tblStyle w:val="GridTable4-Accent4"/>
        <w:tblW w:w="9016" w:type="dxa"/>
        <w:tblLook w:val="0400" w:firstRow="0" w:lastRow="0" w:firstColumn="0" w:lastColumn="0" w:noHBand="0" w:noVBand="1"/>
      </w:tblPr>
      <w:tblGrid>
        <w:gridCol w:w="9016"/>
      </w:tblGrid>
      <w:tr w:rsidR="00C13F18" w14:paraId="6365B745" w14:textId="77777777" w:rsidTr="00485F51">
        <w:trPr>
          <w:cnfStyle w:val="000000100000" w:firstRow="0" w:lastRow="0" w:firstColumn="0" w:lastColumn="0" w:oddVBand="0" w:evenVBand="0" w:oddHBand="1" w:evenHBand="0" w:firstRowFirstColumn="0" w:firstRowLastColumn="0" w:lastRowFirstColumn="0" w:lastRowLastColumn="0"/>
          <w:trHeight w:val="5176"/>
        </w:trPr>
        <w:tc>
          <w:tcPr>
            <w:tcW w:w="0"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669577B6" w14:textId="77777777" w:rsidR="00C13F18" w:rsidRPr="00274C41" w:rsidRDefault="00C13F18">
            <w:pPr>
              <w:jc w:val="center"/>
              <w:rPr>
                <w:b/>
                <w:color w:val="000000" w:themeColor="text1"/>
                <w:u w:val="single"/>
              </w:rPr>
            </w:pPr>
            <w:r w:rsidRPr="00C1526C">
              <w:rPr>
                <w:rStyle w:val="eop"/>
                <w:b/>
                <w:color w:val="000000" w:themeColor="text1"/>
                <w:u w:val="single"/>
              </w:rPr>
              <w:t xml:space="preserve">Case Study 21: School-University Partnerships </w:t>
            </w:r>
          </w:p>
          <w:p w14:paraId="0F1E733C" w14:textId="1D0092F4" w:rsidR="00C13F18" w:rsidRPr="008C702F" w:rsidRDefault="00C13F18">
            <w:pPr>
              <w:rPr>
                <w:b/>
                <w:color w:val="000000" w:themeColor="text1"/>
              </w:rPr>
            </w:pPr>
            <w:r w:rsidRPr="008C702F">
              <w:rPr>
                <w:color w:val="000000" w:themeColor="text1"/>
              </w:rPr>
              <w:t xml:space="preserve">The Panel visited a remote </w:t>
            </w:r>
            <w:r w:rsidR="009450DB">
              <w:rPr>
                <w:color w:val="000000" w:themeColor="text1"/>
              </w:rPr>
              <w:t>g</w:t>
            </w:r>
            <w:r w:rsidRPr="008C702F">
              <w:rPr>
                <w:color w:val="000000" w:themeColor="text1"/>
              </w:rPr>
              <w:t xml:space="preserve">overnment school with </w:t>
            </w:r>
            <w:r>
              <w:rPr>
                <w:color w:val="000000" w:themeColor="text1"/>
              </w:rPr>
              <w:t>around 80 per cent</w:t>
            </w:r>
            <w:r w:rsidRPr="008C702F">
              <w:rPr>
                <w:color w:val="000000" w:themeColor="text1"/>
              </w:rPr>
              <w:t xml:space="preserve"> First Nations students. The school’s senior leadership team is 100</w:t>
            </w:r>
            <w:r>
              <w:rPr>
                <w:color w:val="000000" w:themeColor="text1"/>
              </w:rPr>
              <w:t xml:space="preserve"> per cent</w:t>
            </w:r>
            <w:r w:rsidRPr="008C702F">
              <w:rPr>
                <w:color w:val="000000" w:themeColor="text1"/>
              </w:rPr>
              <w:t xml:space="preserve"> First Nations peoples who have created a caring, stimulating, and culturally affirming environment. Students are supported and encouraged to achieve their full potential, including as future educators and leaders. </w:t>
            </w:r>
          </w:p>
          <w:p w14:paraId="1E3790C7" w14:textId="07720F24" w:rsidR="00C13F18" w:rsidRPr="008C702F" w:rsidRDefault="00C13F18">
            <w:pPr>
              <w:rPr>
                <w:b/>
                <w:color w:val="000000" w:themeColor="text1"/>
              </w:rPr>
            </w:pPr>
            <w:r w:rsidRPr="008C702F">
              <w:rPr>
                <w:color w:val="000000" w:themeColor="text1"/>
              </w:rPr>
              <w:t xml:space="preserve">The school is part of </w:t>
            </w:r>
            <w:r w:rsidR="009F6ED9">
              <w:rPr>
                <w:color w:val="000000" w:themeColor="text1"/>
              </w:rPr>
              <w:t>a</w:t>
            </w:r>
            <w:r w:rsidRPr="008C702F">
              <w:rPr>
                <w:color w:val="000000" w:themeColor="text1"/>
              </w:rPr>
              <w:t xml:space="preserve">strategy designed to address the educational and social aspirations of First Nations children and young people. The school works closely with parents, local </w:t>
            </w:r>
            <w:r w:rsidR="007F5C3E">
              <w:rPr>
                <w:color w:val="000000" w:themeColor="text1"/>
              </w:rPr>
              <w:t>g</w:t>
            </w:r>
            <w:r w:rsidRPr="008C702F">
              <w:rPr>
                <w:color w:val="000000" w:themeColor="text1"/>
              </w:rPr>
              <w:t>overnment, and the community to deliver key services from birth through school into further training, study, and employment. </w:t>
            </w:r>
          </w:p>
          <w:p w14:paraId="54B9DCD0" w14:textId="6BF81ECF" w:rsidR="00C13F18" w:rsidRPr="008C702F" w:rsidRDefault="00C13F18">
            <w:pPr>
              <w:rPr>
                <w:b/>
                <w:color w:val="000000" w:themeColor="text1"/>
              </w:rPr>
            </w:pPr>
            <w:r w:rsidRPr="008C702F">
              <w:rPr>
                <w:color w:val="000000" w:themeColor="text1"/>
              </w:rPr>
              <w:t>The school has also partnered with a university to lift outcomes and strengthen career pathways. This partnership provides school students with the opportunity to visit the university, encouraging students to see university as a viable option.  </w:t>
            </w:r>
          </w:p>
          <w:p w14:paraId="7958EC14" w14:textId="77777777" w:rsidR="00C13F18" w:rsidRPr="008C702F" w:rsidRDefault="00C13F18">
            <w:pPr>
              <w:rPr>
                <w:color w:val="000000" w:themeColor="text1"/>
              </w:rPr>
            </w:pPr>
            <w:r w:rsidRPr="008C702F">
              <w:rPr>
                <w:color w:val="000000" w:themeColor="text1"/>
              </w:rPr>
              <w:t>Reciprocally, the school provides initial teacher education students at the university with the unique opportunity to complete their practical experience at the school. Many pre-service teachers return as graduate teachers because of their experience in the school and community. </w:t>
            </w:r>
          </w:p>
        </w:tc>
      </w:tr>
    </w:tbl>
    <w:p w14:paraId="5034C395" w14:textId="39C266AA" w:rsidR="00C13F18" w:rsidRDefault="00C13F18" w:rsidP="00BB708D">
      <w:r w:rsidRPr="00AB7DCB">
        <w:t xml:space="preserve">Some initiatives </w:t>
      </w:r>
      <w:r w:rsidR="00E240EF">
        <w:t>to attract teachers to RRR schools</w:t>
      </w:r>
      <w:r w:rsidRPr="00AB7DCB">
        <w:t xml:space="preserve"> have negative consequences and actually contribute to increased transience. For example, the transfer rating system promotes short</w:t>
      </w:r>
      <w:r>
        <w:t>-</w:t>
      </w:r>
      <w:r w:rsidRPr="00AB7DCB">
        <w:t>term professional experience in some of these schools to obtain the transfer points needed to move to more desirable schools or locations. Independent analysis by consultants engaged by the Australian Government found that many retention initiatives are based on first principles rather than on evidence from previous high-quality evaluations in Australia in other jurisdictions or sector</w:t>
      </w:r>
      <w:r>
        <w:t>s</w:t>
      </w:r>
      <w:r w:rsidRPr="00AB7DCB">
        <w:t>.</w:t>
      </w:r>
      <w:r w:rsidRPr="729CDCAE">
        <w:rPr>
          <w:rStyle w:val="EndnoteReference"/>
        </w:rPr>
        <w:endnoteReference w:id="500"/>
      </w:r>
      <w:r w:rsidRPr="00AB7DCB">
        <w:t> Steps should be taken to support evaluation of these initiatives to understand their impact,</w:t>
      </w:r>
      <w:r>
        <w:t xml:space="preserve"> their</w:t>
      </w:r>
      <w:r w:rsidRPr="00AB7DCB">
        <w:t xml:space="preserve"> success and any unintended consequences.</w:t>
      </w:r>
    </w:p>
    <w:p w14:paraId="13400C17" w14:textId="4B5ADA8D" w:rsidR="00C13F18" w:rsidRDefault="00C13F18" w:rsidP="00BB708D">
      <w:pPr>
        <w:rPr>
          <w:rStyle w:val="normaltextrun"/>
          <w:color w:val="000000"/>
          <w:shd w:val="clear" w:color="auto" w:fill="FFFFFF"/>
        </w:rPr>
      </w:pPr>
      <w:r w:rsidRPr="0088354A">
        <w:rPr>
          <w:rStyle w:val="normaltextrun"/>
          <w:color w:val="000000"/>
        </w:rPr>
        <w:t xml:space="preserve">Research has indicated that financial incentives and programs which diversify pathways into </w:t>
      </w:r>
      <w:r w:rsidRPr="71AC87B5">
        <w:rPr>
          <w:rStyle w:val="normaltextrun"/>
          <w:color w:val="000000" w:themeColor="text1"/>
        </w:rPr>
        <w:t>teaching</w:t>
      </w:r>
      <w:r w:rsidRPr="0088354A">
        <w:rPr>
          <w:rStyle w:val="normaltextrun"/>
          <w:color w:val="000000"/>
        </w:rPr>
        <w:t xml:space="preserve"> have been somewhat successful in</w:t>
      </w:r>
      <w:r w:rsidRPr="729CDCAE">
        <w:rPr>
          <w:rStyle w:val="normaltextrun"/>
          <w:color w:val="000000"/>
          <w:shd w:val="clear" w:color="auto" w:fill="FFFFFF"/>
        </w:rPr>
        <w:t xml:space="preserve"> increasing recruitment and short-term retention in hard</w:t>
      </w:r>
      <w:r>
        <w:rPr>
          <w:rStyle w:val="normaltextrun"/>
          <w:color w:val="000000"/>
          <w:shd w:val="clear" w:color="auto" w:fill="FFFFFF"/>
        </w:rPr>
        <w:t>-</w:t>
      </w:r>
      <w:r w:rsidRPr="729CDCAE">
        <w:rPr>
          <w:rStyle w:val="normaltextrun"/>
          <w:color w:val="000000"/>
          <w:shd w:val="clear" w:color="auto" w:fill="FFFFFF"/>
        </w:rPr>
        <w:t>to</w:t>
      </w:r>
      <w:r>
        <w:rPr>
          <w:rStyle w:val="normaltextrun"/>
          <w:color w:val="000000"/>
          <w:shd w:val="clear" w:color="auto" w:fill="FFFFFF"/>
        </w:rPr>
        <w:t>-</w:t>
      </w:r>
      <w:r w:rsidRPr="729CDCAE">
        <w:rPr>
          <w:rStyle w:val="normaltextrun"/>
          <w:color w:val="000000"/>
          <w:shd w:val="clear" w:color="auto" w:fill="FFFFFF"/>
        </w:rPr>
        <w:t>staff schools</w:t>
      </w:r>
      <w:r w:rsidR="00953965">
        <w:rPr>
          <w:rStyle w:val="normaltextrun"/>
          <w:color w:val="000000"/>
          <w:shd w:val="clear" w:color="auto" w:fill="FFFFFF"/>
        </w:rPr>
        <w:t>. However,</w:t>
      </w:r>
      <w:r w:rsidRPr="729CDCAE">
        <w:rPr>
          <w:rStyle w:val="normaltextrun"/>
          <w:color w:val="000000"/>
          <w:shd w:val="clear" w:color="auto" w:fill="FFFFFF"/>
        </w:rPr>
        <w:t xml:space="preserve"> further longitudinal data collection is necessary to develop a more thorough understanding of </w:t>
      </w:r>
      <w:r>
        <w:rPr>
          <w:rStyle w:val="normaltextrun"/>
          <w:color w:val="000000"/>
          <w:shd w:val="clear" w:color="auto" w:fill="FFFFFF"/>
        </w:rPr>
        <w:t>which</w:t>
      </w:r>
      <w:r w:rsidRPr="729CDCAE">
        <w:rPr>
          <w:rStyle w:val="normaltextrun"/>
          <w:color w:val="000000"/>
          <w:shd w:val="clear" w:color="auto" w:fill="FFFFFF"/>
        </w:rPr>
        <w:t xml:space="preserve"> </w:t>
      </w:r>
      <w:r w:rsidRPr="71AC87B5">
        <w:rPr>
          <w:rStyle w:val="normaltextrun"/>
          <w:color w:val="000000" w:themeColor="text1"/>
        </w:rPr>
        <w:t xml:space="preserve">incentives </w:t>
      </w:r>
      <w:r w:rsidRPr="729CDCAE">
        <w:rPr>
          <w:rStyle w:val="normaltextrun"/>
          <w:color w:val="000000"/>
          <w:shd w:val="clear" w:color="auto" w:fill="FFFFFF"/>
        </w:rPr>
        <w:t>might be effective.</w:t>
      </w:r>
      <w:r w:rsidRPr="729CDCAE">
        <w:rPr>
          <w:rStyle w:val="EndnoteReference"/>
          <w:color w:val="000000"/>
          <w:shd w:val="clear" w:color="auto" w:fill="FFFFFF"/>
        </w:rPr>
        <w:endnoteReference w:id="501"/>
      </w:r>
      <w:r w:rsidRPr="729CDCAE">
        <w:rPr>
          <w:rStyle w:val="normaltextrun"/>
          <w:color w:val="000000"/>
          <w:shd w:val="clear" w:color="auto" w:fill="FFFFFF"/>
        </w:rPr>
        <w:t xml:space="preserve"> The Panel heard that promoting RRR teaching as a distinct career pathway requiring specialist teaching expertise may demonstrate the value and opportunities of teaching in these locations. This approach could be complemented by additional incentives and supported with targeted professional development which equips </w:t>
      </w:r>
      <w:r w:rsidRPr="729CDCAE">
        <w:rPr>
          <w:rStyle w:val="normaltextrun"/>
          <w:color w:val="000000"/>
          <w:shd w:val="clear" w:color="auto" w:fill="FFFFFF"/>
        </w:rPr>
        <w:lastRenderedPageBreak/>
        <w:t>individuals with the knowledge and skills to engage effectively with these communities and meet the individual needs of the diverse student population.</w:t>
      </w:r>
      <w:r w:rsidRPr="729CDCAE">
        <w:rPr>
          <w:rStyle w:val="EndnoteReference"/>
          <w:color w:val="000000"/>
          <w:shd w:val="clear" w:color="auto" w:fill="FFFFFF"/>
        </w:rPr>
        <w:endnoteReference w:id="502"/>
      </w:r>
    </w:p>
    <w:p w14:paraId="1B1C837B" w14:textId="5C6ECCD7" w:rsidR="00C13F18" w:rsidRDefault="00C13F18" w:rsidP="00BB708D">
      <w:pPr>
        <w:pStyle w:val="Heading4"/>
      </w:pPr>
      <w:bookmarkStart w:id="149" w:name="_Toc147257182"/>
      <w:bookmarkStart w:id="150" w:name="_Toc147493097"/>
      <w:bookmarkStart w:id="151" w:name="_Toc147499702"/>
      <w:bookmarkStart w:id="152" w:name="_Toc152855349"/>
      <w:r>
        <w:t>4</w:t>
      </w:r>
      <w:r w:rsidRPr="00412B01">
        <w:t>.</w:t>
      </w:r>
      <w:r>
        <w:t>2</w:t>
      </w:r>
      <w:r w:rsidRPr="00412B01">
        <w:t>.</w:t>
      </w:r>
      <w:r>
        <w:t>6</w:t>
      </w:r>
      <w:r w:rsidRPr="00412B01">
        <w:t xml:space="preserve"> </w:t>
      </w:r>
      <w:r w:rsidR="005C71C4">
        <w:t>N</w:t>
      </w:r>
      <w:r w:rsidRPr="00412B01">
        <w:t xml:space="preserve">ational </w:t>
      </w:r>
      <w:r w:rsidR="005C71C4">
        <w:t>teacher</w:t>
      </w:r>
      <w:r w:rsidRPr="00412B01">
        <w:t xml:space="preserve"> </w:t>
      </w:r>
      <w:r>
        <w:t xml:space="preserve">registration </w:t>
      </w:r>
      <w:r w:rsidR="004617EA" w:rsidRPr="00A63414">
        <w:t xml:space="preserve">could </w:t>
      </w:r>
      <w:r w:rsidRPr="00412B01">
        <w:t>support mobility and consistency for teachers, and support systems to more effectively deploy a national workforce</w:t>
      </w:r>
      <w:bookmarkEnd w:id="149"/>
      <w:bookmarkEnd w:id="150"/>
      <w:bookmarkEnd w:id="151"/>
      <w:bookmarkEnd w:id="152"/>
    </w:p>
    <w:p w14:paraId="2FECD735" w14:textId="77777777" w:rsidR="00C13F18" w:rsidRDefault="00C13F18" w:rsidP="00BB708D">
      <w:r w:rsidRPr="00A30845">
        <w:t>Registration is an important aspect of many professions, helping to certify and signal the safety, competency and quality of a profession.</w:t>
      </w:r>
      <w:r w:rsidRPr="00281AC8">
        <w:t xml:space="preserve"> Professional registration is underpinned by the theme of aiming to </w:t>
      </w:r>
      <w:r>
        <w:t>‘</w:t>
      </w:r>
      <w:r w:rsidRPr="00281AC8">
        <w:t>set and uphold high standards of professional practice</w:t>
      </w:r>
      <w:r>
        <w:t>’</w:t>
      </w:r>
      <w:r w:rsidRPr="00A30845">
        <w:t>.</w:t>
      </w:r>
      <w:r w:rsidRPr="00A30845">
        <w:rPr>
          <w:rStyle w:val="EndnoteReference"/>
        </w:rPr>
        <w:endnoteReference w:id="503"/>
      </w:r>
      <w:r w:rsidRPr="00A30845">
        <w:t xml:space="preserve"> Therefore, teacher registration can aid in enhancing the status of the teaching profession as a high-quality registered profession.</w:t>
      </w:r>
    </w:p>
    <w:p w14:paraId="2C08D7B5" w14:textId="77777777" w:rsidR="00C13F18" w:rsidRDefault="00C13F18" w:rsidP="00BB708D">
      <w:r w:rsidRPr="00281AC8">
        <w:t>Teacher registration is currently managed by the teacher regulatory authorities in each of the jurisdictions. This allows for local policy contexts and legislative and regulatory differences to be considered in the approach taken to teacher registration. This is in line with the principle of subsidiarity and the constitutional responsibility that jurisdictions have for education.</w:t>
      </w:r>
      <w:r w:rsidRPr="729CDCAE">
        <w:rPr>
          <w:rStyle w:val="EndnoteReference"/>
        </w:rPr>
        <w:endnoteReference w:id="504"/>
      </w:r>
      <w:r w:rsidRPr="00281AC8">
        <w:t xml:space="preserve"> </w:t>
      </w:r>
      <w:r w:rsidRPr="00A30845">
        <w:t>While it is important to allow for local policy contexts to be considered, there is scope for greater harmonisation between jurisdictions to enable greater mobility in the national teaching profession and consistency of standards.</w:t>
      </w:r>
    </w:p>
    <w:p w14:paraId="6A481138" w14:textId="77777777" w:rsidR="00C13F18" w:rsidRDefault="00C13F18" w:rsidP="00BB708D">
      <w:r w:rsidRPr="001979F3">
        <w:t xml:space="preserve">A national system or approach would </w:t>
      </w:r>
      <w:r>
        <w:t>lead to</w:t>
      </w:r>
      <w:r w:rsidRPr="001979F3">
        <w:t xml:space="preserve"> better mobility across jurisdictions as a result of</w:t>
      </w:r>
      <w:r w:rsidRPr="00281AC8">
        <w:t xml:space="preserve"> reduced time and administrative burden for teachers who move interstate. The Panel acknowledges the submission from the Australasian Teacher Regulatory Authorities (ATRA), which states that </w:t>
      </w:r>
      <w:r>
        <w:t>‘</w:t>
      </w:r>
      <w:r w:rsidRPr="00281AC8">
        <w:t>administrative and regulatory burden for teachers transitioning across jurisdictions is minimal</w:t>
      </w:r>
      <w:r>
        <w:t>’</w:t>
      </w:r>
      <w:r w:rsidRPr="00281AC8">
        <w:t xml:space="preserve"> due to the </w:t>
      </w:r>
      <w:r w:rsidRPr="00281AC8">
        <w:rPr>
          <w:i/>
          <w:iCs/>
        </w:rPr>
        <w:t xml:space="preserve">Mutual Recognition Act </w:t>
      </w:r>
      <w:r w:rsidRPr="00281AC8">
        <w:rPr>
          <w:i/>
        </w:rPr>
        <w:t>1992</w:t>
      </w:r>
      <w:r w:rsidRPr="00281AC8">
        <w:t>. ATRA details that teachers with registration or accreditation in one jurisdiction can notify a second jurisdiction that they wish for the recognition of their registration in that second jurisdiction.</w:t>
      </w:r>
    </w:p>
    <w:p w14:paraId="69C982B5" w14:textId="78878145" w:rsidR="00C13F18" w:rsidRDefault="00C13F18" w:rsidP="00BB708D">
      <w:r w:rsidRPr="00281AC8">
        <w:t>Under the current legal framework</w:t>
      </w:r>
      <w:r w:rsidR="00494C66">
        <w:t xml:space="preserve"> however</w:t>
      </w:r>
      <w:r w:rsidRPr="00281AC8">
        <w:t>, jurisdictions can require teachers to meet requirements before they receive mutual recognition</w:t>
      </w:r>
      <w:r>
        <w:t>,</w:t>
      </w:r>
      <w:r w:rsidRPr="00281AC8">
        <w:t xml:space="preserve"> so it is often not as straightforward as notifying a second jurisdiction and receiving recognition. Submissions from the Northern Territory Principals’ Association and the Australian Secondary Principals’ Association both claimed that burdens in</w:t>
      </w:r>
      <w:r>
        <w:t xml:space="preserve"> relation to</w:t>
      </w:r>
      <w:r w:rsidRPr="00281AC8">
        <w:t xml:space="preserve"> teachers moving between jurisdictions restrict teachers from wanting to try different educational settings across the country. They claimed that the experiences that teachers can gain from working in different educational settings can help them to improve their learning, skills, and knowledge of</w:t>
      </w:r>
      <w:r>
        <w:t xml:space="preserve"> </w:t>
      </w:r>
      <w:r w:rsidRPr="000B0A4A">
        <w:t>teaching in a variety of contexts.</w:t>
      </w:r>
      <w:r w:rsidRPr="729CDCAE">
        <w:rPr>
          <w:rStyle w:val="EndnoteReference"/>
        </w:rPr>
        <w:endnoteReference w:id="505"/>
      </w:r>
      <w:r w:rsidRPr="000B0A4A">
        <w:t xml:space="preserve"> Monash University’s Faculty of Education raised the similar </w:t>
      </w:r>
      <w:r>
        <w:t>but</w:t>
      </w:r>
      <w:r w:rsidRPr="000B0A4A">
        <w:t xml:space="preserve"> innovative point that a nationally consistent registration system would enable teachers travelling across the country to take part in casual relief teaching roles as they travel. This would bring many benefits to a teacher’s skill</w:t>
      </w:r>
      <w:r>
        <w:t xml:space="preserve"> </w:t>
      </w:r>
      <w:r w:rsidRPr="000B0A4A">
        <w:t xml:space="preserve">set and knowledge, while also providing opportunities for experienced teachers to benefit rural and remote schools as they travel through these regions, helping to raise outcomes in those schools and creating opportunities </w:t>
      </w:r>
      <w:r>
        <w:t>for</w:t>
      </w:r>
      <w:r w:rsidRPr="000B0A4A">
        <w:t xml:space="preserve"> stints of support and mentorship </w:t>
      </w:r>
      <w:r>
        <w:t>for</w:t>
      </w:r>
      <w:r w:rsidRPr="000B0A4A">
        <w:t xml:space="preserve"> permanent teachers.</w:t>
      </w:r>
      <w:r w:rsidRPr="729CDCAE">
        <w:rPr>
          <w:rStyle w:val="EndnoteReference"/>
        </w:rPr>
        <w:endnoteReference w:id="506"/>
      </w:r>
    </w:p>
    <w:p w14:paraId="72A85323" w14:textId="71366050" w:rsidR="00C13F18" w:rsidRDefault="00C13F18" w:rsidP="00BB708D">
      <w:r w:rsidRPr="00A30845">
        <w:t xml:space="preserve">Noting the work underway to harmonise working with children checks, a national </w:t>
      </w:r>
      <w:r w:rsidR="0094270B" w:rsidRPr="00A30845">
        <w:t xml:space="preserve">registration </w:t>
      </w:r>
      <w:r w:rsidRPr="00A30845">
        <w:t>system could also improve child safety by removing barriers to data sharing between jurisdictions.</w:t>
      </w:r>
      <w:r w:rsidRPr="000B0A4A">
        <w:t xml:space="preserve"> These barriers can create significant administrative burden for teachers and regulators, which may have safety implications.</w:t>
      </w:r>
      <w:r w:rsidRPr="729CDCAE">
        <w:rPr>
          <w:rStyle w:val="EndnoteReference"/>
        </w:rPr>
        <w:endnoteReference w:id="507"/>
      </w:r>
      <w:r w:rsidRPr="000B0A4A">
        <w:t xml:space="preserve"> The risks to children from inadequate information sharing about teachers w</w:t>
      </w:r>
      <w:r>
        <w:t>ere</w:t>
      </w:r>
      <w:r w:rsidRPr="000B0A4A">
        <w:t xml:space="preserve"> illustrated in the final report of the Royal Commission into Institutional Responses to Child Sexual Abuse. The Royal Commission found that despite the sharing of information between teacher registration authorities, inconsistencies in laws across jurisdictions can pose a risk.</w:t>
      </w:r>
      <w:r w:rsidRPr="729CDCAE">
        <w:rPr>
          <w:rStyle w:val="EndnoteReference"/>
        </w:rPr>
        <w:endnoteReference w:id="508"/>
      </w:r>
    </w:p>
    <w:p w14:paraId="3E8A4972" w14:textId="3E3B05D0" w:rsidR="00C13F18" w:rsidRDefault="00C13F18" w:rsidP="00BB708D">
      <w:r w:rsidRPr="000B0A4A">
        <w:lastRenderedPageBreak/>
        <w:t>The Panel has also heard that a national teacher regulatory system would ensure consistency of standards across the country, resulting in the harmonisation of eligibility requirements for the registration of teachers.</w:t>
      </w:r>
      <w:r w:rsidRPr="729CDCAE">
        <w:rPr>
          <w:rStyle w:val="EndnoteReference"/>
        </w:rPr>
        <w:endnoteReference w:id="509"/>
      </w:r>
      <w:r w:rsidRPr="000B0A4A">
        <w:t xml:space="preserve"> ACU noted in </w:t>
      </w:r>
      <w:r>
        <w:t>its</w:t>
      </w:r>
      <w:r w:rsidRPr="000B0A4A">
        <w:t xml:space="preserve"> submission that national registration would limit inconsistencies in registration requirements and ensure rigour in the accreditation process for teachers.</w:t>
      </w:r>
    </w:p>
    <w:p w14:paraId="5A306B43" w14:textId="02C5ADA9" w:rsidR="00C13F18" w:rsidRDefault="00C13F18" w:rsidP="00BB708D">
      <w:r w:rsidRPr="000B0A4A">
        <w:t>The Association of Independent Schools of South Australia</w:t>
      </w:r>
      <w:r>
        <w:t xml:space="preserve"> submission</w:t>
      </w:r>
      <w:r w:rsidRPr="000B0A4A">
        <w:t xml:space="preserve"> acknowledged the benefits of more harmonisation in teacher registration, </w:t>
      </w:r>
      <w:r w:rsidRPr="00A30845">
        <w:t>but raised the point that this should not come at the expense of lowering standards in South Australia</w:t>
      </w:r>
      <w:r w:rsidRPr="000B0A4A">
        <w:t xml:space="preserve">. </w:t>
      </w:r>
      <w:r>
        <w:t>It</w:t>
      </w:r>
      <w:r w:rsidRPr="000B0A4A">
        <w:t xml:space="preserve"> asserted that through any move to a national registration process, the South Australian Teacher Registration Board </w:t>
      </w:r>
      <w:r>
        <w:t>must</w:t>
      </w:r>
      <w:r w:rsidRPr="000B0A4A">
        <w:t xml:space="preserve"> maintain regulatory authority of teacher registration in South Australia. The Panel understands concerns that may be </w:t>
      </w:r>
      <w:r>
        <w:t>felt about</w:t>
      </w:r>
      <w:r w:rsidRPr="000B0A4A">
        <w:t xml:space="preserve"> reduced standards in some jurisdictions through a national registration system</w:t>
      </w:r>
      <w:r>
        <w:t>,</w:t>
      </w:r>
      <w:r w:rsidRPr="000B0A4A">
        <w:t xml:space="preserve"> and therefore believes</w:t>
      </w:r>
      <w:r>
        <w:t xml:space="preserve"> that</w:t>
      </w:r>
      <w:r w:rsidRPr="000B0A4A">
        <w:t xml:space="preserve"> any harmonisation of standards needs to take this into account and ensure that </w:t>
      </w:r>
      <w:r>
        <w:t>a national approach</w:t>
      </w:r>
      <w:r w:rsidRPr="000B0A4A">
        <w:t xml:space="preserve"> does not result in reduced standards for jurisdictions.</w:t>
      </w:r>
    </w:p>
    <w:p w14:paraId="0E8FC2CF" w14:textId="6F7D0232" w:rsidR="00C13F18" w:rsidRDefault="00C13F18" w:rsidP="00BB708D">
      <w:r w:rsidRPr="000B0A4A">
        <w:t xml:space="preserve">In line with more consistent standards, the Brotherhood of St Laurence </w:t>
      </w:r>
      <w:r>
        <w:t>submission suggested</w:t>
      </w:r>
      <w:r w:rsidRPr="000B0A4A">
        <w:t xml:space="preserve"> that a national approach to teacher registration could ensure harmonisation and strengthening of quality teaching through ensuring that registration requirements across the country are backed by evidence. The Centre for Inclusive Education</w:t>
      </w:r>
      <w:r>
        <w:t xml:space="preserve"> submission</w:t>
      </w:r>
      <w:r w:rsidRPr="000B0A4A">
        <w:t xml:space="preserve"> similarly raised the point that a national teacher registration system could provide benefit by placing registration as part of a wider</w:t>
      </w:r>
      <w:r>
        <w:t xml:space="preserve"> framework supporting teachers’ career progression and professional learning, which would be guided by the Teacher Standards.</w:t>
      </w:r>
    </w:p>
    <w:p w14:paraId="3C312E08" w14:textId="77777777" w:rsidR="00C13F18" w:rsidRDefault="00C13F18" w:rsidP="00BB708D">
      <w:r w:rsidRPr="00A30845">
        <w:t>Along with greater mobility of the workforce, a national approach to teacher registration would bring workforce planning benefits</w:t>
      </w:r>
      <w:r>
        <w:t xml:space="preserve">. It would provide the option to mobilise a national workforce, as compared to jurisdictional workforces, to cover areas of staffing shortage. While teachers should not be required to move across the country to cover shortages, there would be the potential to communicate better with the over 300,000 full-time-equivalent teachers to seek expressions of </w:t>
      </w:r>
      <w:r w:rsidRPr="00CA1B7E">
        <w:t>interest to temporarily aid in planned workforce initiatives.</w:t>
      </w:r>
    </w:p>
    <w:p w14:paraId="45BFB08A" w14:textId="77777777" w:rsidR="00C13F18" w:rsidRDefault="00C13F18" w:rsidP="00BB708D">
      <w:r w:rsidRPr="00CA1B7E">
        <w:t xml:space="preserve">The Panel recognises that submissions have </w:t>
      </w:r>
      <w:r>
        <w:t>proposed</w:t>
      </w:r>
      <w:r w:rsidRPr="00CA1B7E">
        <w:t xml:space="preserve"> a national teacher registration body that would replace the current jurisdictional teacher registration authorities as an option for harmonisation of teacher registration.</w:t>
      </w:r>
      <w:r w:rsidRPr="729CDCAE">
        <w:rPr>
          <w:rStyle w:val="EndnoteReference"/>
        </w:rPr>
        <w:endnoteReference w:id="510"/>
      </w:r>
      <w:r w:rsidRPr="00CA1B7E">
        <w:t xml:space="preserve"> While the Panel recognises the benefit that a single registration body at a national level would bring, it also appreciates the concerns raised around decreased standards and a loss of subsidiarity.</w:t>
      </w:r>
    </w:p>
    <w:p w14:paraId="65E46A7C" w14:textId="619D58CF" w:rsidR="00C13F18" w:rsidRDefault="00C13F18" w:rsidP="00BB708D">
      <w:r w:rsidRPr="00A30845">
        <w:t>Hence, the Panel is proposing that jurisdictions work together to harmonise teacher registration across the country, including through automatic teacher registration and more consistent standards. This would provide opportunities for teachers to move between jurisdictions more easily and could improve child safety through harmonising working with children checks</w:t>
      </w:r>
      <w:r w:rsidRPr="00A30845" w:rsidDel="00B07226">
        <w:t xml:space="preserve"> </w:t>
      </w:r>
      <w:r w:rsidRPr="00A30845">
        <w:t>while also ensuring that the benefits gained from subsidiarity are maintained.</w:t>
      </w:r>
      <w:r w:rsidRPr="00CA1B7E">
        <w:t xml:space="preserve"> Investigation </w:t>
      </w:r>
      <w:r>
        <w:t>of</w:t>
      </w:r>
      <w:r w:rsidRPr="00CA1B7E">
        <w:t xml:space="preserve"> a single, unified teacher registration body that </w:t>
      </w:r>
      <w:r>
        <w:t>operates</w:t>
      </w:r>
      <w:r w:rsidRPr="00CA1B7E">
        <w:t xml:space="preserve"> at the federal level should be considered in the future.</w:t>
      </w:r>
    </w:p>
    <w:tbl>
      <w:tblPr>
        <w:tblStyle w:val="GridTable6Colorful-Accent1"/>
        <w:tblW w:w="9026" w:type="dxa"/>
        <w:tblLook w:val="0400" w:firstRow="0" w:lastRow="0" w:firstColumn="0" w:lastColumn="0" w:noHBand="0" w:noVBand="1"/>
      </w:tblPr>
      <w:tblGrid>
        <w:gridCol w:w="9026"/>
      </w:tblGrid>
      <w:tr w:rsidR="00C13F18" w14:paraId="4D2E45AC"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6D5F469" w14:textId="77777777" w:rsidR="00C13F18" w:rsidRPr="00C1526C" w:rsidRDefault="00C13F18">
            <w:pPr>
              <w:jc w:val="center"/>
              <w:rPr>
                <w:rStyle w:val="normaltextrun"/>
                <w:b/>
                <w:color w:val="000000" w:themeColor="text1"/>
                <w:u w:val="single"/>
              </w:rPr>
            </w:pPr>
            <w:r w:rsidRPr="00C1526C">
              <w:rPr>
                <w:b/>
                <w:color w:val="000000" w:themeColor="text1"/>
                <w:u w:val="single"/>
              </w:rPr>
              <w:t>RECOMMENDATION 4D</w:t>
            </w:r>
          </w:p>
          <w:p w14:paraId="590E200F" w14:textId="77777777" w:rsidR="00C13F18" w:rsidRPr="00CD5FE2" w:rsidRDefault="00C13F18">
            <w:pPr>
              <w:pStyle w:val="paragraph"/>
              <w:spacing w:before="0" w:beforeAutospacing="0" w:after="24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The Panel recommends that jurisdictions work together to drive:</w:t>
            </w:r>
          </w:p>
          <w:p w14:paraId="0DF0B6F8" w14:textId="77777777" w:rsidR="00C13F18" w:rsidRPr="00CD5FE2" w:rsidRDefault="00C13F18" w:rsidP="00F73609">
            <w:pPr>
              <w:pStyle w:val="paragraph"/>
              <w:numPr>
                <w:ilvl w:val="0"/>
                <w:numId w:val="95"/>
              </w:numPr>
              <w:spacing w:before="0" w:beforeAutospacing="0" w:after="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 xml:space="preserve">national harmonisation of teacher registration requirements, including internationally qualified teachers, high-quality professional development, assessment of teachers against </w:t>
            </w:r>
            <w:r w:rsidRPr="00CD5FE2">
              <w:rPr>
                <w:rStyle w:val="normaltextrun"/>
                <w:rFonts w:ascii="Calibri" w:hAnsi="Calibri" w:cs="Calibri"/>
                <w:color w:val="000000"/>
                <w:sz w:val="22"/>
                <w:szCs w:val="22"/>
              </w:rPr>
              <w:lastRenderedPageBreak/>
              <w:t xml:space="preserve">the </w:t>
            </w:r>
            <w:r w:rsidRPr="002E540A">
              <w:rPr>
                <w:rStyle w:val="normaltextrun"/>
                <w:rFonts w:ascii="Calibri" w:hAnsi="Calibri" w:cs="Calibri"/>
                <w:color w:val="000000"/>
                <w:sz w:val="22"/>
                <w:szCs w:val="22"/>
              </w:rPr>
              <w:t>Australian Professional Standards for Teachers</w:t>
            </w:r>
            <w:r w:rsidRPr="00CD5FE2">
              <w:rPr>
                <w:rStyle w:val="normaltextrun"/>
                <w:rFonts w:ascii="Calibri" w:hAnsi="Calibri" w:cs="Calibri"/>
                <w:color w:val="000000"/>
                <w:sz w:val="22"/>
                <w:szCs w:val="22"/>
              </w:rPr>
              <w:t>,</w:t>
            </w:r>
            <w:r w:rsidRPr="00CD5FE2">
              <w:rPr>
                <w:rStyle w:val="normaltextrun"/>
                <w:rFonts w:ascii="Calibri" w:hAnsi="Calibri" w:cs="Calibri"/>
                <w:i/>
                <w:color w:val="000000"/>
                <w:sz w:val="22"/>
                <w:szCs w:val="22"/>
              </w:rPr>
              <w:t xml:space="preserve"> </w:t>
            </w:r>
            <w:r w:rsidRPr="00CD5FE2">
              <w:rPr>
                <w:rStyle w:val="normaltextrun"/>
                <w:rFonts w:ascii="Calibri" w:hAnsi="Calibri" w:cs="Calibri"/>
                <w:color w:val="000000"/>
                <w:sz w:val="22"/>
                <w:szCs w:val="22"/>
              </w:rPr>
              <w:t>and Teacher Performance Assessments</w:t>
            </w:r>
          </w:p>
          <w:p w14:paraId="66A80190" w14:textId="1D2991FF" w:rsidR="00C13F18" w:rsidRPr="00CD5FE2" w:rsidRDefault="00C13F18" w:rsidP="00F73609">
            <w:pPr>
              <w:pStyle w:val="paragraph"/>
              <w:numPr>
                <w:ilvl w:val="0"/>
                <w:numId w:val="95"/>
              </w:numPr>
              <w:spacing w:before="0" w:beforeAutospacing="0" w:after="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 xml:space="preserve">teacher mobility </w:t>
            </w:r>
            <w:r w:rsidRPr="009706A6">
              <w:rPr>
                <w:rStyle w:val="normaltextrun"/>
                <w:rFonts w:ascii="Calibri" w:hAnsi="Calibri" w:cs="Calibri"/>
                <w:color w:val="000000"/>
                <w:sz w:val="22"/>
                <w:szCs w:val="22"/>
              </w:rPr>
              <w:t>and improved child safety</w:t>
            </w:r>
            <w:r w:rsidRPr="009706A6">
              <w:rPr>
                <w:rStyle w:val="normaltextrun"/>
                <w:rFonts w:ascii="Calibri" w:hAnsi="Calibri" w:cs="Calibri"/>
                <w:color w:val="000000"/>
                <w:sz w:val="20"/>
                <w:szCs w:val="20"/>
              </w:rPr>
              <w:t xml:space="preserve"> </w:t>
            </w:r>
            <w:r w:rsidRPr="00CD5FE2">
              <w:rPr>
                <w:rStyle w:val="normaltextrun"/>
                <w:rFonts w:ascii="Calibri" w:hAnsi="Calibri" w:cs="Calibri"/>
                <w:color w:val="000000"/>
                <w:sz w:val="22"/>
                <w:szCs w:val="22"/>
              </w:rPr>
              <w:t>across jurisdictions through automatic mutual recognition and reduced red tape</w:t>
            </w:r>
          </w:p>
          <w:p w14:paraId="5650D75D" w14:textId="77777777" w:rsidR="00C13F18" w:rsidRPr="00CD5FE2" w:rsidRDefault="00C13F18" w:rsidP="00F73609">
            <w:pPr>
              <w:pStyle w:val="paragraph"/>
              <w:numPr>
                <w:ilvl w:val="0"/>
                <w:numId w:val="95"/>
              </w:numPr>
              <w:spacing w:before="0" w:beforeAutospacing="0" w:after="0" w:afterAutospacing="0"/>
              <w:textAlignment w:val="baseline"/>
              <w:rPr>
                <w:rFonts w:ascii="Calibri" w:hAnsi="Calibri" w:cs="Calibri"/>
                <w:b/>
                <w:color w:val="000000"/>
                <w:sz w:val="22"/>
                <w:szCs w:val="22"/>
              </w:rPr>
            </w:pPr>
            <w:r w:rsidRPr="00CD5FE2">
              <w:rPr>
                <w:rStyle w:val="normaltextrun"/>
                <w:rFonts w:ascii="Calibri" w:hAnsi="Calibri" w:cs="Calibri"/>
                <w:color w:val="000000"/>
                <w:sz w:val="22"/>
                <w:szCs w:val="22"/>
              </w:rPr>
              <w:t>data sharing for workforce planning, identifying national workforce issues, and filling temporary teaching positions</w:t>
            </w:r>
            <w:r w:rsidRPr="00CD5FE2">
              <w:rPr>
                <w:rFonts w:ascii="Calibri" w:hAnsi="Calibri" w:cs="Calibri"/>
                <w:color w:val="000000"/>
                <w:sz w:val="22"/>
                <w:szCs w:val="22"/>
              </w:rPr>
              <w:t>.</w:t>
            </w:r>
          </w:p>
          <w:p w14:paraId="7662F3C2" w14:textId="77777777" w:rsidR="00C13F18" w:rsidRPr="003D4659" w:rsidRDefault="00C13F18">
            <w:pPr>
              <w:pStyle w:val="paragraph"/>
              <w:spacing w:before="0" w:beforeAutospacing="0" w:after="0" w:afterAutospacing="0"/>
              <w:textAlignment w:val="baseline"/>
              <w:rPr>
                <w:b/>
              </w:rPr>
            </w:pPr>
          </w:p>
        </w:tc>
      </w:tr>
    </w:tbl>
    <w:p w14:paraId="0333BC6B" w14:textId="77777777" w:rsidR="00C13F18" w:rsidRDefault="00C13F18" w:rsidP="00485F51">
      <w:r>
        <w:lastRenderedPageBreak/>
        <w:br w:type="page"/>
      </w:r>
    </w:p>
    <w:p w14:paraId="72CFFBAE" w14:textId="77777777" w:rsidR="00C13F18" w:rsidRDefault="00C13F18" w:rsidP="00BB708D">
      <w:pPr>
        <w:pStyle w:val="Heading2"/>
      </w:pPr>
      <w:bookmarkStart w:id="153" w:name="_Toc152855350"/>
      <w:r w:rsidRPr="008B25F5">
        <w:lastRenderedPageBreak/>
        <w:t xml:space="preserve">Chapter 5: Making </w:t>
      </w:r>
      <w:r>
        <w:t>b</w:t>
      </w:r>
      <w:r w:rsidRPr="008B25F5">
        <w:t xml:space="preserve">etter </w:t>
      </w:r>
      <w:r>
        <w:t>u</w:t>
      </w:r>
      <w:r w:rsidRPr="008B25F5">
        <w:t xml:space="preserve">se of </w:t>
      </w:r>
      <w:r>
        <w:t>d</w:t>
      </w:r>
      <w:r w:rsidRPr="008B25F5">
        <w:t>ata</w:t>
      </w:r>
      <w:bookmarkEnd w:id="153"/>
    </w:p>
    <w:p w14:paraId="2FF745DD" w14:textId="77777777" w:rsidR="00C13F18" w:rsidRDefault="00C13F18" w:rsidP="00BB708D">
      <w:pPr>
        <w:pBdr>
          <w:top w:val="single" w:sz="4" w:space="1" w:color="auto"/>
          <w:left w:val="single" w:sz="4" w:space="4" w:color="auto"/>
          <w:bottom w:val="single" w:sz="4" w:space="7" w:color="auto"/>
          <w:right w:val="single" w:sz="4" w:space="4" w:color="auto"/>
        </w:pBdr>
        <w:rPr>
          <w:b/>
        </w:rPr>
      </w:pPr>
      <w:r w:rsidRPr="00D9172C">
        <w:rPr>
          <w:b/>
        </w:rPr>
        <w:t>Key points:</w:t>
      </w:r>
    </w:p>
    <w:p w14:paraId="3C3FFF3C" w14:textId="02E0298E" w:rsidR="00C13F18" w:rsidRDefault="00C13F18" w:rsidP="00FA4F9F">
      <w:pPr>
        <w:numPr>
          <w:ilvl w:val="0"/>
          <w:numId w:val="10"/>
        </w:numPr>
        <w:pBdr>
          <w:top w:val="single" w:sz="4" w:space="1" w:color="auto"/>
          <w:left w:val="single" w:sz="4" w:space="4" w:color="auto"/>
          <w:bottom w:val="single" w:sz="4" w:space="7" w:color="auto"/>
          <w:right w:val="single" w:sz="4" w:space="4" w:color="auto"/>
        </w:pBdr>
        <w:spacing w:after="0" w:line="240" w:lineRule="auto"/>
        <w:ind w:left="357" w:hanging="357"/>
        <w:rPr>
          <w:rStyle w:val="normaltextrun"/>
          <w:rFonts w:cstheme="minorHAnsi"/>
          <w:color w:val="000000"/>
          <w:shd w:val="clear" w:color="auto" w:fill="FFFFFF"/>
        </w:rPr>
      </w:pPr>
      <w:r>
        <w:t xml:space="preserve">A significant amount of education-related data is already </w:t>
      </w:r>
      <w:bookmarkStart w:id="154" w:name="_Hlk146884449"/>
      <w:r>
        <w:t xml:space="preserve">being collected, which </w:t>
      </w:r>
      <w:r w:rsidR="00995F40">
        <w:t xml:space="preserve">helps </w:t>
      </w:r>
      <w:r>
        <w:t xml:space="preserve">students, parents, educators and communities understand how systems and schools </w:t>
      </w:r>
      <w:r w:rsidR="00211EC9">
        <w:t>sup</w:t>
      </w:r>
      <w:r w:rsidR="000D7C73">
        <w:t>port</w:t>
      </w:r>
      <w:r>
        <w:t xml:space="preserve"> students. However, there</w:t>
      </w:r>
      <w:r w:rsidRPr="000A4736">
        <w:rPr>
          <w:rStyle w:val="normaltextrun"/>
          <w:rFonts w:cstheme="minorHAnsi"/>
          <w:color w:val="000000"/>
          <w:shd w:val="clear" w:color="auto" w:fill="FFFFFF"/>
        </w:rPr>
        <w:t xml:space="preserve"> </w:t>
      </w:r>
      <w:r>
        <w:rPr>
          <w:rStyle w:val="normaltextrun"/>
          <w:rFonts w:cstheme="minorHAnsi"/>
          <w:color w:val="000000"/>
          <w:shd w:val="clear" w:color="auto" w:fill="FFFFFF"/>
        </w:rPr>
        <w:t>are differences across the country</w:t>
      </w:r>
      <w:r w:rsidRPr="000A4736">
        <w:rPr>
          <w:rStyle w:val="normaltextrun"/>
          <w:rFonts w:cstheme="minorHAnsi"/>
          <w:color w:val="000000"/>
          <w:shd w:val="clear" w:color="auto" w:fill="FFFFFF"/>
        </w:rPr>
        <w:t xml:space="preserve"> in</w:t>
      </w:r>
      <w:r>
        <w:rPr>
          <w:rStyle w:val="normaltextrun"/>
          <w:rFonts w:cstheme="minorHAnsi"/>
          <w:color w:val="000000"/>
          <w:shd w:val="clear" w:color="auto" w:fill="FFFFFF"/>
        </w:rPr>
        <w:t xml:space="preserve"> how data is</w:t>
      </w:r>
      <w:r w:rsidRPr="000A4736">
        <w:rPr>
          <w:rStyle w:val="normaltextrun"/>
          <w:rFonts w:cstheme="minorHAnsi"/>
          <w:color w:val="000000"/>
          <w:shd w:val="clear" w:color="auto" w:fill="FFFFFF"/>
        </w:rPr>
        <w:t xml:space="preserve"> collect</w:t>
      </w:r>
      <w:r>
        <w:rPr>
          <w:rStyle w:val="normaltextrun"/>
          <w:rFonts w:cstheme="minorHAnsi"/>
          <w:color w:val="000000"/>
          <w:shd w:val="clear" w:color="auto" w:fill="FFFFFF"/>
        </w:rPr>
        <w:t>ed, held, evaluated and</w:t>
      </w:r>
      <w:r w:rsidRPr="000A4736">
        <w:rPr>
          <w:rStyle w:val="normaltextrun"/>
          <w:rFonts w:cstheme="minorHAnsi"/>
          <w:color w:val="000000"/>
          <w:shd w:val="clear" w:color="auto" w:fill="FFFFFF"/>
        </w:rPr>
        <w:t xml:space="preserve"> </w:t>
      </w:r>
      <w:r>
        <w:rPr>
          <w:rStyle w:val="normaltextrun"/>
          <w:rFonts w:cstheme="minorHAnsi"/>
          <w:color w:val="000000"/>
          <w:shd w:val="clear" w:color="auto" w:fill="FFFFFF"/>
        </w:rPr>
        <w:t xml:space="preserve">used to inform </w:t>
      </w:r>
      <w:r w:rsidRPr="000A4736">
        <w:rPr>
          <w:rStyle w:val="normaltextrun"/>
          <w:rFonts w:cstheme="minorHAnsi"/>
          <w:color w:val="000000"/>
          <w:shd w:val="clear" w:color="auto" w:fill="FFFFFF"/>
        </w:rPr>
        <w:t>reporting on student and school performance</w:t>
      </w:r>
      <w:bookmarkEnd w:id="154"/>
      <w:r w:rsidRPr="000A4736">
        <w:rPr>
          <w:rStyle w:val="normaltextrun"/>
          <w:rFonts w:cstheme="minorHAnsi"/>
          <w:color w:val="000000"/>
          <w:shd w:val="clear" w:color="auto" w:fill="FFFFFF"/>
        </w:rPr>
        <w:t>.</w:t>
      </w:r>
    </w:p>
    <w:p w14:paraId="7E2F735D" w14:textId="4112DCEC" w:rsidR="00C13F18" w:rsidRDefault="00C13F18" w:rsidP="00FA4F9F">
      <w:pPr>
        <w:numPr>
          <w:ilvl w:val="0"/>
          <w:numId w:val="10"/>
        </w:numPr>
        <w:pBdr>
          <w:top w:val="single" w:sz="4" w:space="1" w:color="auto"/>
          <w:left w:val="single" w:sz="4" w:space="4" w:color="auto"/>
          <w:bottom w:val="single" w:sz="4" w:space="7" w:color="auto"/>
          <w:right w:val="single" w:sz="4" w:space="4" w:color="auto"/>
        </w:pBdr>
        <w:spacing w:after="0" w:line="240" w:lineRule="auto"/>
        <w:ind w:left="357" w:hanging="357"/>
        <w:rPr>
          <w:rStyle w:val="normaltextrun"/>
        </w:rPr>
      </w:pPr>
      <w:r>
        <w:t>Shared</w:t>
      </w:r>
      <w:r w:rsidR="008C03B0">
        <w:t xml:space="preserve"> and</w:t>
      </w:r>
      <w:r>
        <w:t xml:space="preserve"> linked data can be used to </w:t>
      </w:r>
      <w:r w:rsidRPr="00261C20">
        <w:rPr>
          <w:rStyle w:val="normaltextrun"/>
          <w:rFonts w:cstheme="minorHAnsi"/>
          <w:color w:val="000000"/>
          <w:shd w:val="clear" w:color="auto" w:fill="FFFFFF"/>
        </w:rPr>
        <w:t>build</w:t>
      </w:r>
      <w:r w:rsidRPr="00B41BB5">
        <w:rPr>
          <w:rStyle w:val="normaltextrun"/>
          <w:rFonts w:cstheme="minorHAnsi"/>
          <w:color w:val="000000"/>
          <w:shd w:val="clear" w:color="auto" w:fill="FFFFFF"/>
        </w:rPr>
        <w:t xml:space="preserve"> a profile of student experiences, transition</w:t>
      </w:r>
      <w:r w:rsidR="004A3F2C">
        <w:rPr>
          <w:rStyle w:val="normaltextrun"/>
          <w:rFonts w:cstheme="minorHAnsi"/>
          <w:color w:val="000000"/>
          <w:shd w:val="clear" w:color="auto" w:fill="FFFFFF"/>
        </w:rPr>
        <w:t>s</w:t>
      </w:r>
      <w:r w:rsidRPr="00B41BB5">
        <w:rPr>
          <w:rStyle w:val="normaltextrun"/>
          <w:rFonts w:cstheme="minorHAnsi"/>
          <w:color w:val="000000"/>
          <w:shd w:val="clear" w:color="auto" w:fill="FFFFFF"/>
        </w:rPr>
        <w:t>, pathways and outcomes</w:t>
      </w:r>
      <w:r>
        <w:rPr>
          <w:rStyle w:val="normaltextrun"/>
          <w:rFonts w:cstheme="minorHAnsi"/>
          <w:color w:val="000000"/>
          <w:shd w:val="clear" w:color="auto" w:fill="FFFFFF"/>
        </w:rPr>
        <w:t xml:space="preserve"> that can inform research, policy and decision-making</w:t>
      </w:r>
      <w:r w:rsidRPr="00B41BB5">
        <w:rPr>
          <w:rStyle w:val="normaltextrun"/>
          <w:rFonts w:cstheme="minorHAnsi"/>
          <w:color w:val="000000"/>
          <w:shd w:val="clear" w:color="auto" w:fill="FFFFFF"/>
        </w:rPr>
        <w:t>.</w:t>
      </w:r>
    </w:p>
    <w:p w14:paraId="7D69BD6E" w14:textId="77777777" w:rsidR="00C13F18" w:rsidRDefault="00C13F18" w:rsidP="00FA4F9F">
      <w:pPr>
        <w:numPr>
          <w:ilvl w:val="0"/>
          <w:numId w:val="10"/>
        </w:numPr>
        <w:pBdr>
          <w:top w:val="single" w:sz="4" w:space="1" w:color="auto"/>
          <w:left w:val="single" w:sz="4" w:space="4" w:color="auto"/>
          <w:bottom w:val="single" w:sz="4" w:space="7" w:color="auto"/>
          <w:right w:val="single" w:sz="4" w:space="4" w:color="auto"/>
        </w:pBdr>
        <w:spacing w:after="0" w:line="240" w:lineRule="auto"/>
        <w:ind w:left="357" w:hanging="357"/>
      </w:pPr>
      <w:r>
        <w:t>An existing independent body should be used to facilitate a more consistent and mature approach to data governance and data-sharing arrangements.</w:t>
      </w:r>
    </w:p>
    <w:p w14:paraId="5C950E89" w14:textId="77777777" w:rsidR="00C13F18" w:rsidRDefault="00C13F18" w:rsidP="00FA4F9F">
      <w:pPr>
        <w:numPr>
          <w:ilvl w:val="0"/>
          <w:numId w:val="10"/>
        </w:numPr>
        <w:pBdr>
          <w:top w:val="single" w:sz="4" w:space="1" w:color="auto"/>
          <w:left w:val="single" w:sz="4" w:space="4" w:color="auto"/>
          <w:bottom w:val="single" w:sz="4" w:space="7" w:color="auto"/>
          <w:right w:val="single" w:sz="4" w:space="4" w:color="auto"/>
        </w:pBdr>
        <w:spacing w:after="0" w:line="240" w:lineRule="auto"/>
        <w:ind w:left="357" w:hanging="357"/>
      </w:pPr>
      <w:r>
        <w:t>There are considerable gaps in existing data sets, limiting capacity to understand how investments are benefiting students.</w:t>
      </w:r>
    </w:p>
    <w:p w14:paraId="5D5B750F" w14:textId="77777777" w:rsidR="00C13F18" w:rsidRDefault="00C13F18" w:rsidP="00FA4F9F">
      <w:pPr>
        <w:numPr>
          <w:ilvl w:val="0"/>
          <w:numId w:val="10"/>
        </w:numPr>
        <w:pBdr>
          <w:top w:val="single" w:sz="4" w:space="1" w:color="auto"/>
          <w:left w:val="single" w:sz="4" w:space="4" w:color="auto"/>
          <w:bottom w:val="single" w:sz="4" w:space="7" w:color="auto"/>
          <w:right w:val="single" w:sz="4" w:space="4" w:color="auto"/>
        </w:pBdr>
        <w:spacing w:after="0" w:line="240" w:lineRule="auto"/>
        <w:ind w:left="357" w:hanging="357"/>
        <w:rPr>
          <w:rStyle w:val="normaltextrun"/>
          <w:rFonts w:cstheme="minorHAnsi"/>
          <w:color w:val="000000"/>
          <w:shd w:val="clear" w:color="auto" w:fill="FFFFFF"/>
        </w:rPr>
      </w:pPr>
      <w:r w:rsidRPr="0088354A">
        <w:rPr>
          <w:rStyle w:val="normaltextrun"/>
          <w:rFonts w:cstheme="minorHAnsi"/>
          <w:color w:val="000000"/>
        </w:rPr>
        <w:t>The Unique Student Identifier (USI) remains a key opportunity to develop a solid foundation for enhanced data linkage by establishing a clearer picture of each student</w:t>
      </w:r>
      <w:r>
        <w:rPr>
          <w:rStyle w:val="normaltextrun"/>
          <w:rFonts w:cstheme="minorHAnsi"/>
          <w:color w:val="000000"/>
        </w:rPr>
        <w:t>’</w:t>
      </w:r>
      <w:r w:rsidRPr="0088354A">
        <w:rPr>
          <w:rStyle w:val="normaltextrun"/>
          <w:rFonts w:cstheme="minorHAnsi"/>
          <w:color w:val="000000"/>
        </w:rPr>
        <w:t>s education journey</w:t>
      </w:r>
      <w:r>
        <w:rPr>
          <w:rStyle w:val="normaltextrun"/>
          <w:rFonts w:cstheme="minorHAnsi"/>
          <w:color w:val="000000"/>
          <w:shd w:val="clear" w:color="auto" w:fill="FFFFFF"/>
        </w:rPr>
        <w:t>.</w:t>
      </w:r>
    </w:p>
    <w:p w14:paraId="18A6B1BE" w14:textId="77777777" w:rsidR="00C13F18" w:rsidRDefault="00C13F18" w:rsidP="00FA4F9F">
      <w:pPr>
        <w:pStyle w:val="paragraph"/>
        <w:numPr>
          <w:ilvl w:val="0"/>
          <w:numId w:val="6"/>
        </w:numPr>
        <w:pBdr>
          <w:top w:val="single" w:sz="4" w:space="1" w:color="auto"/>
          <w:left w:val="single" w:sz="4" w:space="4" w:color="auto"/>
          <w:bottom w:val="single" w:sz="4" w:space="7" w:color="auto"/>
          <w:right w:val="single" w:sz="4" w:space="4" w:color="auto"/>
        </w:pBdr>
        <w:spacing w:before="0" w:beforeAutospacing="0" w:after="0" w:afterAutospacing="0"/>
        <w:ind w:left="357" w:hanging="357"/>
        <w:textAlignment w:val="baseline"/>
        <w:rPr>
          <w:rFonts w:asciiTheme="minorHAnsi" w:hAnsiTheme="minorHAnsi" w:cstheme="minorHAnsi"/>
          <w:sz w:val="22"/>
          <w:szCs w:val="22"/>
        </w:rPr>
      </w:pPr>
      <w:r>
        <w:rPr>
          <w:rFonts w:asciiTheme="minorHAnsi" w:hAnsiTheme="minorHAnsi" w:cstheme="minorHAnsi"/>
          <w:sz w:val="22"/>
          <w:szCs w:val="22"/>
        </w:rPr>
        <w:t>Setting and using consistent definitions for students from priority equity cohorts in data collection activities will improve the capacity of governments and systems to better meet the needs of these students.</w:t>
      </w:r>
    </w:p>
    <w:p w14:paraId="4DFD9213" w14:textId="77777777" w:rsidR="00C13F18" w:rsidRDefault="00C13F18" w:rsidP="00FA4F9F">
      <w:pPr>
        <w:pStyle w:val="paragraph"/>
        <w:numPr>
          <w:ilvl w:val="0"/>
          <w:numId w:val="6"/>
        </w:numPr>
        <w:pBdr>
          <w:top w:val="single" w:sz="4" w:space="1" w:color="auto"/>
          <w:left w:val="single" w:sz="4" w:space="4" w:color="auto"/>
          <w:bottom w:val="single" w:sz="4" w:space="7" w:color="auto"/>
          <w:right w:val="single" w:sz="4" w:space="4" w:color="auto"/>
        </w:pBdr>
        <w:spacing w:before="0" w:beforeAutospacing="0" w:after="0" w:afterAutospacing="0"/>
        <w:ind w:left="357" w:hanging="357"/>
        <w:textAlignment w:val="baseline"/>
        <w:rPr>
          <w:rStyle w:val="normaltextrun"/>
          <w:rFonts w:asciiTheme="minorHAnsi" w:hAnsiTheme="minorHAnsi" w:cstheme="minorHAnsi"/>
          <w:color w:val="000000"/>
          <w:sz w:val="22"/>
          <w:szCs w:val="22"/>
          <w:shd w:val="clear" w:color="auto" w:fill="FFFFFF"/>
        </w:rPr>
      </w:pPr>
      <w:r>
        <w:rPr>
          <w:rFonts w:asciiTheme="minorHAnsi" w:eastAsiaTheme="minorHAnsi" w:hAnsiTheme="minorHAnsi" w:cstheme="minorBidi"/>
          <w:sz w:val="22"/>
          <w:szCs w:val="22"/>
          <w:lang w:eastAsia="en-US"/>
        </w:rPr>
        <w:t>W</w:t>
      </w:r>
      <w:r w:rsidRPr="00B36AE3">
        <w:rPr>
          <w:rFonts w:asciiTheme="minorHAnsi" w:eastAsiaTheme="minorHAnsi" w:hAnsiTheme="minorHAnsi" w:cstheme="minorBidi"/>
          <w:sz w:val="22"/>
          <w:szCs w:val="22"/>
          <w:lang w:eastAsia="en-US"/>
        </w:rPr>
        <w:t xml:space="preserve">here data </w:t>
      </w:r>
      <w:r>
        <w:rPr>
          <w:rFonts w:asciiTheme="minorHAnsi" w:eastAsiaTheme="minorHAnsi" w:hAnsiTheme="minorHAnsi" w:cstheme="minorBidi"/>
          <w:sz w:val="22"/>
          <w:szCs w:val="22"/>
          <w:lang w:eastAsia="en-US"/>
        </w:rPr>
        <w:t xml:space="preserve">collection or reporting includes priority equity cohorts, it is essential that safe and appropriate arrangements be in place. For example, data for </w:t>
      </w:r>
      <w:r w:rsidRPr="00B36AE3">
        <w:rPr>
          <w:rFonts w:asciiTheme="minorHAnsi" w:eastAsiaTheme="minorHAnsi" w:hAnsiTheme="minorHAnsi" w:cstheme="minorBidi"/>
          <w:sz w:val="22"/>
          <w:szCs w:val="22"/>
          <w:lang w:eastAsia="en-US"/>
        </w:rPr>
        <w:t xml:space="preserve">First Nations </w:t>
      </w:r>
      <w:r>
        <w:rPr>
          <w:rFonts w:asciiTheme="minorHAnsi" w:eastAsiaTheme="minorHAnsi" w:hAnsiTheme="minorHAnsi" w:cstheme="minorBidi"/>
          <w:sz w:val="22"/>
          <w:szCs w:val="22"/>
          <w:lang w:eastAsia="en-US"/>
        </w:rPr>
        <w:t>students should be collected and used in accordance with First Nations data sovereignty principles.</w:t>
      </w:r>
    </w:p>
    <w:p w14:paraId="13D9CAC2" w14:textId="77777777" w:rsidR="00C13F18" w:rsidRDefault="00C13F18" w:rsidP="00FA4F9F">
      <w:pPr>
        <w:pStyle w:val="paragraph"/>
        <w:numPr>
          <w:ilvl w:val="0"/>
          <w:numId w:val="6"/>
        </w:numPr>
        <w:pBdr>
          <w:top w:val="single" w:sz="4" w:space="1" w:color="auto"/>
          <w:left w:val="single" w:sz="4" w:space="4" w:color="auto"/>
          <w:bottom w:val="single" w:sz="4" w:space="7" w:color="auto"/>
          <w:right w:val="single" w:sz="4" w:space="4" w:color="auto"/>
        </w:pBdr>
        <w:spacing w:before="0" w:beforeAutospacing="0" w:after="0" w:afterAutospacing="0"/>
        <w:ind w:left="357" w:hanging="357"/>
        <w:textAlignment w:val="baseline"/>
        <w:rPr>
          <w:rFonts w:asciiTheme="minorHAnsi" w:eastAsiaTheme="minorHAnsi" w:hAnsiTheme="minorHAnsi" w:cstheme="minorBidi"/>
          <w:sz w:val="22"/>
          <w:szCs w:val="22"/>
          <w:lang w:eastAsia="en-US"/>
        </w:rPr>
      </w:pPr>
      <w:r>
        <w:rPr>
          <w:rStyle w:val="normaltextrun"/>
          <w:rFonts w:asciiTheme="minorHAnsi" w:hAnsiTheme="minorHAnsi" w:cstheme="minorHAnsi"/>
          <w:color w:val="000000"/>
          <w:sz w:val="22"/>
          <w:szCs w:val="22"/>
        </w:rPr>
        <w:t>A noted concern related to the collection of education data is the potential impact on workloads for teachers and principals. The Panel has been cognisant of this in making its recommendations.</w:t>
      </w:r>
    </w:p>
    <w:p w14:paraId="25441E83" w14:textId="0BB217AA" w:rsidR="00C13F18" w:rsidRDefault="00C13F18" w:rsidP="00FA4F9F">
      <w:pPr>
        <w:pStyle w:val="paragraph"/>
        <w:numPr>
          <w:ilvl w:val="0"/>
          <w:numId w:val="6"/>
        </w:numPr>
        <w:pBdr>
          <w:top w:val="single" w:sz="4" w:space="1" w:color="auto"/>
          <w:left w:val="single" w:sz="4" w:space="4" w:color="auto"/>
          <w:bottom w:val="single" w:sz="4" w:space="7" w:color="auto"/>
          <w:right w:val="single" w:sz="4" w:space="4" w:color="auto"/>
        </w:pBdr>
        <w:spacing w:before="0" w:beforeAutospacing="0" w:after="0" w:afterAutospacing="0"/>
        <w:ind w:left="357" w:hanging="357"/>
        <w:textAlignment w:val="baseline"/>
        <w:rPr>
          <w:rFonts w:asciiTheme="minorHAnsi" w:hAnsiTheme="minorHAnsi" w:cstheme="minorHAnsi"/>
          <w:sz w:val="22"/>
          <w:szCs w:val="22"/>
        </w:rPr>
      </w:pPr>
      <w:r w:rsidRPr="1494C6CC">
        <w:rPr>
          <w:rStyle w:val="normaltextrun"/>
          <w:rFonts w:asciiTheme="minorHAnsi" w:hAnsiTheme="minorHAnsi" w:cstheme="minorBidi"/>
          <w:color w:val="000000" w:themeColor="text1"/>
          <w:sz w:val="22"/>
          <w:szCs w:val="22"/>
        </w:rPr>
        <w:t>Improving data outcomes will require preparation, cooperation and goodwill between all levels of government to balance the need</w:t>
      </w:r>
      <w:r>
        <w:rPr>
          <w:rStyle w:val="normaltextrun"/>
          <w:rFonts w:asciiTheme="minorHAnsi" w:hAnsiTheme="minorHAnsi" w:cstheme="minorBidi"/>
          <w:color w:val="000000" w:themeColor="text1"/>
          <w:sz w:val="22"/>
          <w:szCs w:val="22"/>
        </w:rPr>
        <w:t>s</w:t>
      </w:r>
      <w:r w:rsidRPr="1494C6CC">
        <w:rPr>
          <w:rStyle w:val="normaltextrun"/>
          <w:rFonts w:asciiTheme="minorHAnsi" w:hAnsiTheme="minorHAnsi" w:cstheme="minorBidi"/>
          <w:color w:val="000000" w:themeColor="text1"/>
          <w:sz w:val="22"/>
          <w:szCs w:val="22"/>
        </w:rPr>
        <w:t xml:space="preserve"> </w:t>
      </w:r>
      <w:r w:rsidR="00352CCF">
        <w:rPr>
          <w:rStyle w:val="normaltextrun"/>
          <w:rFonts w:asciiTheme="minorHAnsi" w:hAnsiTheme="minorHAnsi" w:cstheme="minorBidi"/>
          <w:color w:val="000000" w:themeColor="text1"/>
          <w:sz w:val="22"/>
          <w:szCs w:val="22"/>
        </w:rPr>
        <w:t>of</w:t>
      </w:r>
      <w:r w:rsidR="00352CCF" w:rsidRPr="1494C6CC">
        <w:rPr>
          <w:rStyle w:val="normaltextrun"/>
          <w:rFonts w:asciiTheme="minorHAnsi" w:hAnsiTheme="minorHAnsi" w:cstheme="minorBidi"/>
          <w:color w:val="000000" w:themeColor="text1"/>
          <w:sz w:val="22"/>
          <w:szCs w:val="22"/>
        </w:rPr>
        <w:t xml:space="preserve"> </w:t>
      </w:r>
      <w:r w:rsidRPr="1494C6CC">
        <w:rPr>
          <w:rStyle w:val="normaltextrun"/>
          <w:rFonts w:asciiTheme="minorHAnsi" w:hAnsiTheme="minorHAnsi" w:cstheme="minorBidi"/>
          <w:color w:val="000000" w:themeColor="text1"/>
          <w:sz w:val="22"/>
          <w:szCs w:val="22"/>
        </w:rPr>
        <w:t>national consistency and local autonomy, leverage existing resources, minimise costs and manage risks.</w:t>
      </w:r>
    </w:p>
    <w:p w14:paraId="41535D9C" w14:textId="77777777" w:rsidR="00C13F18" w:rsidRDefault="00C13F18" w:rsidP="00BB708D">
      <w:pPr>
        <w:pStyle w:val="Heading3"/>
      </w:pPr>
      <w:bookmarkStart w:id="155" w:name="_Toc147493099"/>
      <w:bookmarkStart w:id="156" w:name="_Toc147499507"/>
      <w:bookmarkStart w:id="157" w:name="_Toc147499587"/>
      <w:bookmarkStart w:id="158" w:name="_Toc147499704"/>
      <w:bookmarkStart w:id="159" w:name="_Toc152855351"/>
      <w:r>
        <w:t>5.1 Context</w:t>
      </w:r>
      <w:bookmarkEnd w:id="155"/>
      <w:bookmarkEnd w:id="156"/>
      <w:bookmarkEnd w:id="157"/>
      <w:bookmarkEnd w:id="158"/>
      <w:bookmarkEnd w:id="159"/>
    </w:p>
    <w:p w14:paraId="363AF13B" w14:textId="1F274E36" w:rsidR="00C13F18" w:rsidRDefault="00C13F18" w:rsidP="00BB708D">
      <w:r>
        <w:t xml:space="preserve">A robust data framework is a critical pillar of holding </w:t>
      </w:r>
      <w:r w:rsidDel="00D07993">
        <w:t>governments</w:t>
      </w:r>
      <w:r>
        <w:t>, school systems</w:t>
      </w:r>
      <w:r w:rsidDel="00D07993">
        <w:t xml:space="preserve"> and </w:t>
      </w:r>
      <w:r>
        <w:t>approved authorities</w:t>
      </w:r>
      <w:r w:rsidDel="00D07993">
        <w:t xml:space="preserve"> </w:t>
      </w:r>
      <w:r>
        <w:t xml:space="preserve">to account for their commitments to improve educational outcomes in Australia. The importance of collecting and analysing data to help measure improvements in student outcomes and to inform the development of evidence-based policy has been a consistent focus in education reviews, including the </w:t>
      </w:r>
      <w:r w:rsidRPr="00CA3C00">
        <w:t>201</w:t>
      </w:r>
      <w:r w:rsidR="001570AF">
        <w:t>1</w:t>
      </w:r>
      <w:r w:rsidRPr="00CA3C00">
        <w:t xml:space="preserve"> Review of Funding for Schooling</w:t>
      </w:r>
      <w:r w:rsidRPr="005A0426">
        <w:t xml:space="preserve"> </w:t>
      </w:r>
      <w:r>
        <w:t xml:space="preserve">and the </w:t>
      </w:r>
      <w:r w:rsidRPr="00DD5116">
        <w:t>201</w:t>
      </w:r>
      <w:r>
        <w:t>7</w:t>
      </w:r>
      <w:r w:rsidRPr="00DD5116">
        <w:t xml:space="preserve"> </w:t>
      </w:r>
      <w:r w:rsidRPr="00CA3C00">
        <w:t>Review to Achieve Educational Excellence in Australian Schools</w:t>
      </w:r>
      <w:r>
        <w:rPr>
          <w:i/>
          <w:iCs/>
        </w:rPr>
        <w:t xml:space="preserve"> </w:t>
      </w:r>
      <w:r>
        <w:t>(the Gonski reviews).</w:t>
      </w:r>
    </w:p>
    <w:p w14:paraId="0E4529D2" w14:textId="77777777" w:rsidR="00C13F18" w:rsidRDefault="00C13F18" w:rsidP="00BB708D">
      <w:r>
        <w:t>There are clear gaps in data collection, analysis, evaluation and reporting which are stifling capacity to understand what is working and where further effort or investment are needed. The Panel has outlined options to address priority gaps through strengthening the Measurement Framework for Schooling in Australia (</w:t>
      </w:r>
      <w:r w:rsidRPr="0047786B">
        <w:t>MFSA</w:t>
      </w:r>
      <w:r>
        <w:t xml:space="preserve">). However, </w:t>
      </w:r>
      <w:r w:rsidRPr="00A30845">
        <w:t>it is critical that data be collected only if its value outweighs the costs of acquiring it, including any impacts on teacher and principal workloads</w:t>
      </w:r>
      <w:r>
        <w:t xml:space="preserve">. </w:t>
      </w:r>
    </w:p>
    <w:p w14:paraId="0E621869" w14:textId="77777777" w:rsidR="00C13F18" w:rsidRDefault="00C13F18" w:rsidP="00BB708D">
      <w:r>
        <w:t xml:space="preserve">Accordingly, the Panel has highlighted opportunities to use existing data better, including encouraging better linkages between existing data sets and data infrastructure. Central to this is the need for governments to </w:t>
      </w:r>
      <w:r w:rsidRPr="00A30845">
        <w:t xml:space="preserve">finalise the implementation of a national USI, which will provide a foundation to better understand students’ transitions through school to future education or </w:t>
      </w:r>
      <w:r w:rsidRPr="00A30845">
        <w:lastRenderedPageBreak/>
        <w:t>employment</w:t>
      </w:r>
      <w:r>
        <w:t>. A national USI also provides the foundation architecture for a more comprehensive longitudinal data set that can incorporate a broader range of student outcomes over time.</w:t>
      </w:r>
    </w:p>
    <w:p w14:paraId="644F33AF" w14:textId="77777777" w:rsidR="00C13F18" w:rsidRDefault="00C13F18" w:rsidP="00BB708D">
      <w:pPr>
        <w:pStyle w:val="Heading3"/>
      </w:pPr>
      <w:bookmarkStart w:id="160" w:name="_Toc147493100"/>
      <w:bookmarkStart w:id="161" w:name="_Toc147499508"/>
      <w:bookmarkStart w:id="162" w:name="_Toc147499588"/>
      <w:bookmarkStart w:id="163" w:name="_Toc147499705"/>
      <w:bookmarkStart w:id="164" w:name="_Toc152855352"/>
      <w:r>
        <w:t>5.2 Key consultation themes and analysis</w:t>
      </w:r>
      <w:bookmarkEnd w:id="160"/>
      <w:bookmarkEnd w:id="161"/>
      <w:bookmarkEnd w:id="162"/>
      <w:bookmarkEnd w:id="163"/>
      <w:bookmarkEnd w:id="164"/>
    </w:p>
    <w:p w14:paraId="4D7E9B9D" w14:textId="77777777" w:rsidR="00C13F18" w:rsidRDefault="00C13F18" w:rsidP="00BB708D">
      <w:pPr>
        <w:pStyle w:val="Heading4"/>
      </w:pPr>
      <w:bookmarkStart w:id="165" w:name="_Toc147493101"/>
      <w:bookmarkStart w:id="166" w:name="_Toc147499706"/>
      <w:bookmarkStart w:id="167" w:name="_Toc152855353"/>
      <w:r w:rsidRPr="008B25F5">
        <w:t>5.2.1 Strengthening data governance arrangements</w:t>
      </w:r>
      <w:bookmarkEnd w:id="165"/>
      <w:bookmarkEnd w:id="166"/>
      <w:r w:rsidRPr="008B25F5">
        <w:t xml:space="preserve"> </w:t>
      </w:r>
      <w:r>
        <w:t>would support better use of data and understanding of education outcomes</w:t>
      </w:r>
      <w:bookmarkEnd w:id="167"/>
    </w:p>
    <w:p w14:paraId="0D24A41D" w14:textId="77777777" w:rsidR="00C13F18" w:rsidRDefault="00C13F18" w:rsidP="00BB708D">
      <w:pPr>
        <w:pStyle w:val="Heading5"/>
      </w:pPr>
      <w:r>
        <w:t>An independent data custodian would support a more mature approach to data governance</w:t>
      </w:r>
    </w:p>
    <w:p w14:paraId="51B8AA5A" w14:textId="56A42A9A" w:rsidR="00C13F18" w:rsidRDefault="00C13F18" w:rsidP="00BB708D">
      <w:r>
        <w:t>In response to questions about data collection, sharing and reporting, stakeholders raised a number of challenges, spanning both the existing system and issues that would need to be considered for future reform.</w:t>
      </w:r>
    </w:p>
    <w:p w14:paraId="346C12EA" w14:textId="361C3102" w:rsidR="00C13F18" w:rsidRDefault="00C13F18" w:rsidP="00BB708D">
      <w:r>
        <w:t xml:space="preserve">Education data is collected and held by disparate agencies across jurisdictions, and different data is collected in different ways in each jurisdiction, resulting in siloed and fragmented data. While some efforts </w:t>
      </w:r>
      <w:r w:rsidRPr="00690041">
        <w:t xml:space="preserve">have been </w:t>
      </w:r>
      <w:r>
        <w:t>made to improve consistency, difficulties remain when trying to compare data between states and to gain a national picture.</w:t>
      </w:r>
      <w:r>
        <w:rPr>
          <w:rStyle w:val="EndnoteReference"/>
        </w:rPr>
        <w:endnoteReference w:id="511"/>
      </w:r>
    </w:p>
    <w:p w14:paraId="311E7B24" w14:textId="4A5B2E3C" w:rsidR="00C13F18" w:rsidRDefault="00C13F18" w:rsidP="00BB708D">
      <w:r w:rsidRPr="00A30845">
        <w:t>It is essential that decisions regarding data sharing and linkage are made by authorities or bodies with the rights skills and experience</w:t>
      </w:r>
      <w:r>
        <w:t xml:space="preserve">. Many submissions endorsed the establishment of a single independent agency that could be responsible for collecting, managing and sharing data and, noting the resourcing and governance </w:t>
      </w:r>
      <w:r w:rsidR="007E43F9">
        <w:t xml:space="preserve">arrangements </w:t>
      </w:r>
      <w:r>
        <w:t>required, some suggested that the Australian Government would be better placed to manage this function. This type of arrangement could facilitate an increase in data linkage projects, provided the relevant authority has a clear remit and responsibility for creating and managing linked data assets to improve national education policy. Others, like the Australian Learning Lecture submission, instead suggested broadening the role of existing education institutions such as the Australian Education Research Organisation (AERO) and the Australian Curriculum, Assessment and Reporting Authority (ACARA) as they perceived them to be far too limited in scope and reach. The importance of school autonomy and local decision-making to ensure students remain at the heart of school policy was also highlighted.</w:t>
      </w:r>
      <w:r>
        <w:rPr>
          <w:rStyle w:val="EndnoteReference"/>
        </w:rPr>
        <w:endnoteReference w:id="512"/>
      </w:r>
    </w:p>
    <w:p w14:paraId="7966EFA3" w14:textId="77777777" w:rsidR="00C13F18" w:rsidRDefault="00C13F18" w:rsidP="00BB708D">
      <w:r>
        <w:t xml:space="preserve">At both the school and the system level, there are concerns that instead of driving improvements, reforms to data collection and reporting may lead to unfair school comparisons. The </w:t>
      </w:r>
      <w:r w:rsidRPr="006566C3">
        <w:t xml:space="preserve">National Assessment Program – Literacy and Numeracy </w:t>
      </w:r>
      <w:r>
        <w:t>(NAPLAN) testing and reporting model was highlighted as an example of this.</w:t>
      </w:r>
      <w:r>
        <w:rPr>
          <w:rStyle w:val="EndnoteReference"/>
        </w:rPr>
        <w:endnoteReference w:id="513"/>
      </w:r>
      <w:r>
        <w:t xml:space="preserve"> The Panel considers that there needs to be a balance between gaining insight into outcomes and setting appropriate comparative measures.</w:t>
      </w:r>
    </w:p>
    <w:p w14:paraId="7D043F11" w14:textId="55A7BB97" w:rsidR="00C13F18" w:rsidRDefault="00C13F18" w:rsidP="00BB708D">
      <w:pPr>
        <w:rPr>
          <w:rStyle w:val="normaltextrun"/>
          <w:rFonts w:ascii="Calibri" w:hAnsi="Calibri" w:cs="Calibri"/>
          <w:color w:val="000000"/>
          <w:bdr w:val="none" w:sz="0" w:space="0" w:color="auto" w:frame="1"/>
        </w:rPr>
      </w:pPr>
      <w:r>
        <w:rPr>
          <w:rStyle w:val="normaltextrun"/>
          <w:rFonts w:ascii="Calibri" w:hAnsi="Calibri" w:cs="Calibri"/>
          <w:color w:val="000000"/>
          <w:bdr w:val="none" w:sz="0" w:space="0" w:color="auto" w:frame="1"/>
        </w:rPr>
        <w:t xml:space="preserve">Noting current workload challenges (Chapter 4), </w:t>
      </w:r>
      <w:r>
        <w:t>there have also been consistent calls for a stocktake and rationalisation of current data collection, to prioritise the data most valuable in measuring school performance</w:t>
      </w:r>
      <w:r>
        <w:rPr>
          <w:rStyle w:val="normaltextrun"/>
          <w:rFonts w:ascii="Calibri" w:hAnsi="Calibri" w:cs="Calibri"/>
          <w:color w:val="000000"/>
          <w:bdr w:val="none" w:sz="0" w:space="0" w:color="auto" w:frame="1"/>
        </w:rPr>
        <w:t xml:space="preserve">. These calls are accompanied by concerns that any additional data or reporting requirements would place an additional burden on the workload and capacity of schools and sectors. </w:t>
      </w:r>
      <w:r>
        <w:t xml:space="preserve">This issue is exacerbated by limitations in the established data infrastructure, with the independent school sector noting that it does not have a centralised data management system and there are varying levels of technological and administrative capacity at each individual school. </w:t>
      </w:r>
      <w:r>
        <w:rPr>
          <w:rStyle w:val="normaltextrun"/>
          <w:rFonts w:ascii="Calibri" w:hAnsi="Calibri" w:cs="Calibri"/>
          <w:color w:val="000000"/>
          <w:bdr w:val="none" w:sz="0" w:space="0" w:color="auto" w:frame="1"/>
        </w:rPr>
        <w:t xml:space="preserve">Infrastructure challenges also affect </w:t>
      </w:r>
      <w:r>
        <w:rPr>
          <w:rStyle w:val="normaltextrun"/>
          <w:rFonts w:ascii="Calibri" w:hAnsi="Calibri" w:cs="Calibri"/>
          <w:color w:val="000000"/>
          <w:shd w:val="clear" w:color="auto" w:fill="FFFFFF"/>
        </w:rPr>
        <w:t xml:space="preserve">smaller jurisdictions that, without the economies of scale, are challenged to effectively develop and maintain the systems to collect, maintain and utilise student </w:t>
      </w:r>
      <w:r>
        <w:rPr>
          <w:rStyle w:val="normaltextrun"/>
          <w:rFonts w:ascii="Calibri" w:hAnsi="Calibri" w:cs="Calibri"/>
          <w:color w:val="000000"/>
          <w:shd w:val="clear" w:color="auto" w:fill="FFFFFF"/>
        </w:rPr>
        <w:lastRenderedPageBreak/>
        <w:t>data and information.</w:t>
      </w:r>
      <w:r>
        <w:rPr>
          <w:rStyle w:val="EndnoteReference"/>
          <w:rFonts w:ascii="Calibri" w:hAnsi="Calibri" w:cs="Calibri"/>
          <w:color w:val="000000"/>
          <w:shd w:val="clear" w:color="auto" w:fill="FFFFFF"/>
        </w:rPr>
        <w:endnoteReference w:id="514"/>
      </w:r>
      <w:r w:rsidRPr="1D8654F9">
        <w:rPr>
          <w:rStyle w:val="normaltextrun"/>
          <w:rFonts w:ascii="Calibri" w:hAnsi="Calibri" w:cs="Calibri"/>
          <w:color w:val="000000" w:themeColor="text1"/>
        </w:rPr>
        <w:t xml:space="preserve"> These system and infrastructure challenges will need to be considered when it comes to the implementation of data reforms.</w:t>
      </w:r>
    </w:p>
    <w:p w14:paraId="26F45CF3" w14:textId="41F01E78" w:rsidR="00C13F18" w:rsidRDefault="00C13F18" w:rsidP="00BB708D">
      <w:r>
        <w:rPr>
          <w:rStyle w:val="normaltextrun"/>
          <w:rFonts w:ascii="Calibri" w:hAnsi="Calibri" w:cs="Calibri"/>
          <w:color w:val="000000"/>
          <w:bdr w:val="none" w:sz="0" w:space="0" w:color="auto" w:frame="1"/>
        </w:rPr>
        <w:t xml:space="preserve">Many stakeholders also noted that </w:t>
      </w:r>
      <w:r>
        <w:t>any processes to improve data sharing and linkages need appropriate data security and data privacy in place to make sure students and their families are protected.</w:t>
      </w:r>
      <w:r>
        <w:rPr>
          <w:rStyle w:val="EndnoteReference"/>
        </w:rPr>
        <w:endnoteReference w:id="515"/>
      </w:r>
      <w:r>
        <w:t xml:space="preserve"> </w:t>
      </w:r>
      <w:r>
        <w:rPr>
          <w:rStyle w:val="normaltextrun"/>
          <w:rFonts w:ascii="Calibri" w:hAnsi="Calibri" w:cs="Calibri"/>
          <w:color w:val="000000"/>
          <w:bdr w:val="none" w:sz="0" w:space="0" w:color="auto" w:frame="1"/>
        </w:rPr>
        <w:t xml:space="preserve">Data governance arrangements must ensure that data is secure and protects the confidentiality of individuals. </w:t>
      </w:r>
      <w:r>
        <w:t xml:space="preserve">The Panel firmly supports requiring that any new </w:t>
      </w:r>
      <w:r w:rsidRPr="00C75D3A">
        <w:rPr>
          <w:rStyle w:val="normaltextrun"/>
          <w:rFonts w:ascii="Calibri" w:hAnsi="Calibri" w:cs="Calibri"/>
          <w:color w:val="000000"/>
          <w:bdr w:val="none" w:sz="0" w:space="0" w:color="auto" w:frame="1"/>
        </w:rPr>
        <w:t xml:space="preserve">data collection </w:t>
      </w:r>
      <w:r>
        <w:rPr>
          <w:rStyle w:val="normaltextrun"/>
          <w:rFonts w:ascii="Calibri" w:hAnsi="Calibri" w:cs="Calibri"/>
          <w:color w:val="000000"/>
          <w:bdr w:val="none" w:sz="0" w:space="0" w:color="auto" w:frame="1"/>
        </w:rPr>
        <w:t>has</w:t>
      </w:r>
      <w:r w:rsidRPr="00C75D3A">
        <w:rPr>
          <w:rStyle w:val="normaltextrun"/>
          <w:rFonts w:ascii="Calibri" w:hAnsi="Calibri" w:cs="Calibri"/>
          <w:color w:val="000000"/>
          <w:bdr w:val="none" w:sz="0" w:space="0" w:color="auto" w:frame="1"/>
        </w:rPr>
        <w:t xml:space="preserve"> a clear purpose and benefit that outweighs the burden of collecting the data, </w:t>
      </w:r>
      <w:r>
        <w:rPr>
          <w:rStyle w:val="normaltextrun"/>
          <w:rFonts w:ascii="Calibri" w:hAnsi="Calibri" w:cs="Calibri"/>
          <w:color w:val="000000"/>
          <w:bdr w:val="none" w:sz="0" w:space="0" w:color="auto" w:frame="1"/>
        </w:rPr>
        <w:t>and backs</w:t>
      </w:r>
      <w:r w:rsidRPr="00C75D3A">
        <w:rPr>
          <w:rStyle w:val="normaltextrun"/>
          <w:rFonts w:ascii="Calibri" w:hAnsi="Calibri" w:cs="Calibri"/>
          <w:color w:val="000000"/>
          <w:bdr w:val="none" w:sz="0" w:space="0" w:color="auto" w:frame="1"/>
        </w:rPr>
        <w:t xml:space="preserve"> </w:t>
      </w:r>
      <w:r>
        <w:rPr>
          <w:rStyle w:val="normaltextrun"/>
          <w:rFonts w:ascii="Calibri" w:hAnsi="Calibri" w:cs="Calibri"/>
          <w:color w:val="000000"/>
          <w:bdr w:val="none" w:sz="0" w:space="0" w:color="auto" w:frame="1"/>
        </w:rPr>
        <w:t xml:space="preserve">the </w:t>
      </w:r>
      <w:r w:rsidRPr="006B3A0E">
        <w:rPr>
          <w:rStyle w:val="normaltextrun"/>
          <w:rFonts w:ascii="Calibri" w:hAnsi="Calibri" w:cs="Calibri"/>
          <w:color w:val="000000"/>
          <w:bdr w:val="none" w:sz="0" w:space="0" w:color="auto" w:frame="1"/>
        </w:rPr>
        <w:t>New South Wales</w:t>
      </w:r>
      <w:r>
        <w:rPr>
          <w:rStyle w:val="normaltextrun"/>
          <w:rFonts w:ascii="Calibri" w:hAnsi="Calibri" w:cs="Calibri"/>
          <w:color w:val="000000"/>
          <w:bdr w:val="none" w:sz="0" w:space="0" w:color="auto" w:frame="1"/>
        </w:rPr>
        <w:t xml:space="preserve"> (NSW) Government</w:t>
      </w:r>
      <w:r w:rsidRPr="006B3A0E">
        <w:rPr>
          <w:rStyle w:val="normaltextrun"/>
          <w:rFonts w:ascii="Calibri" w:hAnsi="Calibri" w:cs="Calibri"/>
          <w:color w:val="000000"/>
          <w:bdr w:val="none" w:sz="0" w:space="0" w:color="auto" w:frame="1"/>
        </w:rPr>
        <w:t>’s</w:t>
      </w:r>
      <w:r w:rsidRPr="00C75D3A">
        <w:rPr>
          <w:rStyle w:val="normaltextrun"/>
          <w:rFonts w:ascii="Calibri" w:hAnsi="Calibri" w:cs="Calibri"/>
          <w:color w:val="000000"/>
          <w:bdr w:val="none" w:sz="0" w:space="0" w:color="auto" w:frame="1"/>
        </w:rPr>
        <w:t xml:space="preserve"> suggested approach of ‘single provision, multiple use’ where possible, as is currently applied to the National Health Reform Agreement.</w:t>
      </w:r>
      <w:r>
        <w:rPr>
          <w:rStyle w:val="EndnoteReference"/>
          <w:rFonts w:ascii="Calibri" w:hAnsi="Calibri" w:cs="Calibri"/>
          <w:color w:val="000000"/>
          <w:bdr w:val="none" w:sz="0" w:space="0" w:color="auto" w:frame="1"/>
        </w:rPr>
        <w:endnoteReference w:id="516"/>
      </w:r>
      <w:r w:rsidRPr="00C75D3A">
        <w:rPr>
          <w:rStyle w:val="normaltextrun"/>
          <w:rFonts w:ascii="Calibri" w:hAnsi="Calibri" w:cs="Calibri"/>
          <w:color w:val="000000"/>
          <w:bdr w:val="none" w:sz="0" w:space="0" w:color="auto" w:frame="1"/>
        </w:rPr>
        <w:t xml:space="preserve"> </w:t>
      </w:r>
      <w:r>
        <w:rPr>
          <w:rStyle w:val="normaltextrun"/>
          <w:rFonts w:ascii="Calibri" w:hAnsi="Calibri" w:cs="Calibri"/>
          <w:color w:val="000000"/>
          <w:bdr w:val="none" w:sz="0" w:space="0" w:color="auto" w:frame="1"/>
        </w:rPr>
        <w:t xml:space="preserve">The Panel also considers that there would be merit in </w:t>
      </w:r>
      <w:r>
        <w:t>governments, school systems and approved authorities working towards an agreed national metadata standard.</w:t>
      </w:r>
    </w:p>
    <w:p w14:paraId="079E8DCE" w14:textId="33CDCBEB" w:rsidR="00C13F18" w:rsidRDefault="00C13F18" w:rsidP="00BB708D">
      <w:r w:rsidRPr="00A30845">
        <w:t>It is essential that decisions regarding data sharing and linkage are made by authorities or bodies with the right skills and experience</w:t>
      </w:r>
      <w:r>
        <w:t>. One consideration is to use an independent custodian or mechanism to be responsible for national education data governance, under a set of guiding principles. This type of arrangement could facilitate an increase in data linkage projects, provided the relevant authority has a clear remit and responsibility for creating and managing linked data assets to improve national education policy.</w:t>
      </w:r>
    </w:p>
    <w:p w14:paraId="68B2BBCD" w14:textId="119A6611" w:rsidR="00C13F18" w:rsidRDefault="00C13F18" w:rsidP="00BB708D">
      <w:r w:rsidRPr="00A30845">
        <w:t>The Panel supports the use of an independent data custodian to enable a more mature approach to data governance. This would allow a more coordinated approach to data collection and linkage and would support delivery of the recommendations outlined in this chapter. This is important to support a more data-informed approach to education while limiting the workload and administration requirements of data collection.</w:t>
      </w:r>
      <w:r>
        <w:t xml:space="preserve"> An independent data custodian should not be established through new architecture, instead this responsibility should be tasked to an existing entity.  </w:t>
      </w:r>
    </w:p>
    <w:p w14:paraId="2BDB8882" w14:textId="77777777" w:rsidR="00C13F18" w:rsidRDefault="00C13F18" w:rsidP="00BB708D">
      <w:pPr>
        <w:pStyle w:val="Heading5"/>
      </w:pPr>
      <w:r w:rsidRPr="00797377">
        <w:t>Existing data could be better used by linking data</w:t>
      </w:r>
      <w:r>
        <w:t xml:space="preserve"> </w:t>
      </w:r>
      <w:r w:rsidRPr="00797377">
        <w:t>sets and improving access to richer information about student experiences</w:t>
      </w:r>
    </w:p>
    <w:p w14:paraId="20109F52" w14:textId="7914C68B" w:rsidR="00C13F18" w:rsidRDefault="00C13F18" w:rsidP="00BB708D">
      <w:r>
        <w:t xml:space="preserve">While this chapter identifies gaps in collection and data, the Panel firmly believes data is only useful if it can be used to inform policy decisions and implementation. Key to this is how data is linked. </w:t>
      </w:r>
      <w:r w:rsidRPr="00A30845">
        <w:rPr>
          <w14:ligatures w14:val="standardContextual"/>
        </w:rPr>
        <w:t xml:space="preserve">Enabling more effective data linkage can support governments, school systems and approved authorities to </w:t>
      </w:r>
      <w:r w:rsidRPr="00A30845">
        <w:t>better understand young people’s educational journeys, including a longitudinal view from early education through to post-school pathways</w:t>
      </w:r>
      <w:r>
        <w:t xml:space="preserve">. Jurisdictional submissions noted the </w:t>
      </w:r>
      <w:r w:rsidRPr="001828B7">
        <w:t>importance of having a system that allows quality data to follow each child as part of a tailored education experience as students move geographically, through stages of schooling, and across flexible education settings.</w:t>
      </w:r>
    </w:p>
    <w:p w14:paraId="38BCDA31" w14:textId="77777777" w:rsidR="00C13F18" w:rsidRDefault="00C13F18" w:rsidP="00BB708D">
      <w:r>
        <w:t xml:space="preserve">From a school perspective, data linkage can support schools through more </w:t>
      </w:r>
      <w:r w:rsidRPr="00867517">
        <w:t xml:space="preserve">efficient transfer of student information </w:t>
      </w:r>
      <w:r>
        <w:t xml:space="preserve">as they </w:t>
      </w:r>
      <w:r w:rsidRPr="00867517">
        <w:t>move between schools and systems</w:t>
      </w:r>
      <w:r>
        <w:t>, as well as better identifying when</w:t>
      </w:r>
      <w:r w:rsidRPr="0082232D">
        <w:t xml:space="preserve"> students</w:t>
      </w:r>
      <w:r>
        <w:t xml:space="preserve"> are</w:t>
      </w:r>
      <w:r w:rsidRPr="0082232D">
        <w:t xml:space="preserve"> at risk of disengagement</w:t>
      </w:r>
      <w:r>
        <w:t>.</w:t>
      </w:r>
      <w:r w:rsidRPr="00B16E34">
        <w:t xml:space="preserve"> </w:t>
      </w:r>
      <w:r w:rsidRPr="001828B7">
        <w:t>Getting the most out of the data that is already available may also reduce the workload impacts on educators and principals, as the data will be linked by education institutions</w:t>
      </w:r>
      <w:r>
        <w:t xml:space="preserve"> rather than having to be pieced together locally</w:t>
      </w:r>
      <w:r w:rsidRPr="001828B7">
        <w:t>.</w:t>
      </w:r>
    </w:p>
    <w:p w14:paraId="400B55A1" w14:textId="4A4284A3" w:rsidR="00C13F18" w:rsidRDefault="00C13F18" w:rsidP="00BB708D">
      <w:r>
        <w:rPr>
          <w:rStyle w:val="eop"/>
          <w14:ligatures w14:val="standardContextual"/>
        </w:rPr>
        <w:t xml:space="preserve">From a research perspective, data linkage can provide greater access to student and school information, allowing the development of a coherent strategic agenda for research into early childhood and school education, and ensuring investment in research answers the questions that are </w:t>
      </w:r>
      <w:r>
        <w:rPr>
          <w:rStyle w:val="eop"/>
          <w14:ligatures w14:val="standardContextual"/>
        </w:rPr>
        <w:lastRenderedPageBreak/>
        <w:t>important to better education policy and practice.</w:t>
      </w:r>
      <w:r>
        <w:t xml:space="preserve"> Bringing the existing data together and allowing more policymakers and researchers to access this linked data would create a better understanding of best practice in supporting students, educators, and schools.</w:t>
      </w:r>
    </w:p>
    <w:p w14:paraId="0DE0D470" w14:textId="0FCE016E" w:rsidR="00C13F18" w:rsidRDefault="00C13F18" w:rsidP="00BB708D">
      <w:pPr>
        <w:rPr>
          <w:rStyle w:val="normaltextrun"/>
          <w:rFonts w:ascii="Calibri" w:hAnsi="Calibri" w:cs="Calibri"/>
        </w:rPr>
      </w:pPr>
      <w:r>
        <w:rPr>
          <w:rStyle w:val="normaltextrun"/>
          <w:rFonts w:ascii="Calibri" w:hAnsi="Calibri" w:cs="Calibri"/>
        </w:rPr>
        <w:t>Submissions were strongly supportive of greater data linkage and accessibility, and offered a range of suggestions for data linkage projects. For example, Social Ventures Australia’s submission noted that data linking across a broad range of education and health data sets could provide a more holistic view of student needs.</w:t>
      </w:r>
    </w:p>
    <w:p w14:paraId="7C3D80D7" w14:textId="145ECE46" w:rsidR="00B96C95" w:rsidRDefault="00B96C95" w:rsidP="00BB708D">
      <w:pPr>
        <w:spacing w:line="240" w:lineRule="auto"/>
        <w:jc w:val="right"/>
        <w:rPr>
          <w:i/>
          <w:color w:val="3D8CAD" w:themeColor="accent1"/>
          <w:sz w:val="24"/>
          <w:szCs w:val="24"/>
        </w:rPr>
      </w:pPr>
      <w:r>
        <w:rPr>
          <w:noProof/>
        </w:rPr>
        <mc:AlternateContent>
          <mc:Choice Requires="wps">
            <w:drawing>
              <wp:inline distT="0" distB="0" distL="0" distR="0" wp14:anchorId="141C1705" wp14:editId="2B376F70">
                <wp:extent cx="5734685" cy="1202690"/>
                <wp:effectExtent l="0" t="0" r="0" b="0"/>
                <wp:docPr id="1621106690" name="Text Box 16211066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1202690"/>
                        </a:xfrm>
                        <a:prstGeom prst="rect">
                          <a:avLst/>
                        </a:prstGeom>
                        <a:noFill/>
                        <a:ln w="9525">
                          <a:noFill/>
                          <a:miter lim="800000"/>
                          <a:headEnd/>
                          <a:tailEnd/>
                        </a:ln>
                      </wps:spPr>
                      <wps:txbx>
                        <w:txbxContent>
                          <w:p w14:paraId="31462356" w14:textId="77777777" w:rsidR="00B96C95" w:rsidRDefault="00B96C95" w:rsidP="00B96C95">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Improving the equity and inclusiveness of education is not possible without data and</w:t>
                            </w:r>
                          </w:p>
                          <w:p w14:paraId="6AC679A0" w14:textId="77777777" w:rsidR="00B96C95" w:rsidRPr="009571B5" w:rsidRDefault="00B96C95" w:rsidP="00B96C95">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evidence. Data linkage (across national and state and territory datasets) should be prioritised to inform effective policy making, program design and research at a national scale.</w:t>
                            </w:r>
                          </w:p>
                        </w:txbxContent>
                      </wps:txbx>
                      <wps:bodyPr rot="0" vertOverflow="clip" horzOverflow="clip" vert="horz" wrap="square" lIns="91440" tIns="45720" rIns="91440" bIns="45720" anchor="t" anchorCtr="0">
                        <a:noAutofit/>
                      </wps:bodyPr>
                    </wps:wsp>
                  </a:graphicData>
                </a:graphic>
              </wp:inline>
            </w:drawing>
          </mc:Choice>
          <mc:Fallback>
            <w:pict>
              <v:shape w14:anchorId="141C1705" id="Text Box 1621106690" o:spid="_x0000_s1058" type="#_x0000_t202" style="width:451.55pt;height:94.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nFLLDwIAAP4DAAAOAAAAZHJzL2Uyb0RvYy54bWysU8FuGyEQvVfqPyDu9a43tmOvvI7SpKkq&#10;pU2ltB+AWfCiAkMBezf9+gys41jprSoHxDDMm3lvhvXVYDQ5CB8U2IZOJyUlwnJold019OePuw9L&#10;SkJktmUarGjokwj0avP+3bp3taigA90KTxDEhrp3De1idHVRBN4Jw8IEnLDolOANi2j6XdF61iO6&#10;0UVVlouiB986D1yEgLe3o5NuMr6UgscHKYOIRDcUa4t593nfpr3YrFm988x1ih/LYP9QhWHKYtIT&#10;1C2LjOy9+gvKKO4hgIwTDqYAKRUXmQOymZZv2Dx2zInMBcUJ7iRT+H+w/Nvh0X33JA4fYcAGZhLB&#10;3QP/FYiFm47Znbj2HvpOsBYTT5NkRe9CfQxNUoc6JJBt/xVabDLbR8hAg/QmqYI8CaJjA55Ooosh&#10;Eo6X88uL2WI5p4Sjb1qV1WKV21Kw+iXc+RA/CzAkHRrqsasZnh3uQ0zlsPrlScpm4U5pnTurLekb&#10;uppX8xxw5jEq4uBpZRq6LNMaRyGx/GTbHByZ0uMZE2h7pJ2YjpzjsB2Iaht6UaXgJMMW2icUwsM4&#10;aPgx4gNuUgOWwbVylHTg/7y9S++wp+ihpMdhbGj4vWdeUKK/WBR9NZ3N0vRmYza/rNDw557tuYdZ&#10;jlANjZSMx5uYJ37U5hqbI1WW7bXiIzccsqzm8UOkKT6386vXb7t5BgAA//8DAFBLAwQUAAYACAAA&#10;ACEAO1NIctoAAAAFAQAADwAAAGRycy9kb3ducmV2LnhtbEyPQUvDQBCF74L/YRnBm52tVmliNkUU&#10;r4pVC71ts9MkmJ0N2W0T/72jl3p5MLzHe98Uq8l36khDbAMbmM80KOIquJZrAx/vz1dLUDFZdrYL&#10;TAa+KcKqPD8rbO7CyG90XKdaSQnH3BpoUupzxFg15G2chZ5YvH0YvE1yDjW6wY5S7ju81voOvW1Z&#10;Fhrb02ND1df64A18vuy3m4V+rZ/8bT+GSSP7DI25vJge7kElmtIpDL/4gg6lMO3CgV1UnQF5JP2p&#10;eJm+mYPaSWiZLQDLAv/Tlz8AAAD//wMAUEsBAi0AFAAGAAgAAAAhALaDOJL+AAAA4QEAABMAAAAA&#10;AAAAAAAAAAAAAAAAAFtDb250ZW50X1R5cGVzXS54bWxQSwECLQAUAAYACAAAACEAOP0h/9YAAACU&#10;AQAACwAAAAAAAAAAAAAAAAAvAQAAX3JlbHMvLnJlbHNQSwECLQAUAAYACAAAACEAC5xSyw8CAAD+&#10;AwAADgAAAAAAAAAAAAAAAAAuAgAAZHJzL2Uyb0RvYy54bWxQSwECLQAUAAYACAAAACEAO1NIctoA&#10;AAAFAQAADwAAAAAAAAAAAAAAAABpBAAAZHJzL2Rvd25yZXYueG1sUEsFBgAAAAAEAAQA8wAAAHAF&#10;AAAAAA==&#10;" filled="f" stroked="f">
                <v:textbox>
                  <w:txbxContent>
                    <w:p w14:paraId="31462356" w14:textId="77777777" w:rsidR="00B96C95" w:rsidRDefault="00B96C95" w:rsidP="00B96C95">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Improving the equity and inclusiveness of education is not possible without data and</w:t>
                      </w:r>
                    </w:p>
                    <w:p w14:paraId="6AC679A0" w14:textId="77777777" w:rsidR="00B96C95" w:rsidRPr="009571B5" w:rsidRDefault="00B96C95" w:rsidP="00B96C95">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evidence. Data linkage (across national and state and territory datasets) should be prioritised to inform effective policy making, program design and research at a national scale.</w:t>
                      </w:r>
                    </w:p>
                  </w:txbxContent>
                </v:textbox>
                <w10:anchorlock/>
              </v:shape>
            </w:pict>
          </mc:Fallback>
        </mc:AlternateContent>
      </w:r>
    </w:p>
    <w:p w14:paraId="05428317" w14:textId="7A00655C" w:rsidR="00C13F18" w:rsidRDefault="00C13F18" w:rsidP="00BB708D">
      <w:pPr>
        <w:spacing w:line="240" w:lineRule="auto"/>
        <w:jc w:val="right"/>
      </w:pPr>
      <w:r>
        <w:rPr>
          <w:i/>
          <w:color w:val="3D8CAD" w:themeColor="accent1"/>
          <w:sz w:val="24"/>
          <w:szCs w:val="24"/>
        </w:rPr>
        <w:t>Academy of the Social Services in Australia</w:t>
      </w:r>
    </w:p>
    <w:p w14:paraId="63ABB7E2" w14:textId="77777777" w:rsidR="00C13F18" w:rsidRDefault="00C13F18" w:rsidP="00BB708D">
      <w:pPr>
        <w:rPr>
          <w:rStyle w:val="normaltextrun"/>
          <w:rFonts w:ascii="Calibri" w:hAnsi="Calibri" w:cs="Calibri"/>
          <w:color w:val="000000"/>
          <w:shd w:val="clear" w:color="auto" w:fill="FFFFFF"/>
        </w:rPr>
      </w:pPr>
      <w:r>
        <w:rPr>
          <w:rStyle w:val="normaltextrun"/>
          <w:rFonts w:ascii="Calibri" w:hAnsi="Calibri" w:cs="Calibri"/>
        </w:rPr>
        <w:t>The Panel believes that governments should improve access for data linkage projects, such as support for policymakers and researchers to link school-level and de-identified student-level data and undertake more data linkage projects across national and jurisdictional data</w:t>
      </w:r>
      <w:r w:rsidRPr="000006A9">
        <w:rPr>
          <w:rStyle w:val="normaltextrun"/>
          <w:rFonts w:ascii="Calibri" w:hAnsi="Calibri" w:cs="Calibri"/>
          <w:color w:val="000000"/>
        </w:rPr>
        <w:t xml:space="preserve">. </w:t>
      </w:r>
      <w:r w:rsidRPr="00A30845">
        <w:rPr>
          <w:rStyle w:val="normaltextrun"/>
          <w:rFonts w:ascii="Calibri" w:hAnsi="Calibri" w:cs="Calibri"/>
          <w:color w:val="000000"/>
        </w:rPr>
        <w:t>Better use of existing data will provide a more comprehensive understanding of student experiences, and likely reduce the need for the collection of new data.</w:t>
      </w:r>
      <w:r>
        <w:rPr>
          <w:rStyle w:val="normaltextrun"/>
          <w:rFonts w:ascii="Calibri" w:hAnsi="Calibri" w:cs="Calibri"/>
          <w:color w:val="000000"/>
        </w:rPr>
        <w:t xml:space="preserve"> </w:t>
      </w:r>
    </w:p>
    <w:tbl>
      <w:tblPr>
        <w:tblStyle w:val="GridTable6Colorful-Accent1"/>
        <w:tblW w:w="5000" w:type="pct"/>
        <w:tblLook w:val="0400" w:firstRow="0" w:lastRow="0" w:firstColumn="0" w:lastColumn="0" w:noHBand="0" w:noVBand="1"/>
      </w:tblPr>
      <w:tblGrid>
        <w:gridCol w:w="8996"/>
      </w:tblGrid>
      <w:tr w:rsidR="00C13F18" w14:paraId="3ABBAE77" w14:textId="77777777" w:rsidTr="00485F51">
        <w:trPr>
          <w:cnfStyle w:val="000000100000" w:firstRow="0" w:lastRow="0" w:firstColumn="0" w:lastColumn="0" w:oddVBand="0" w:evenVBand="0" w:oddHBand="1" w:evenHBand="0" w:firstRowFirstColumn="0" w:firstRowLastColumn="0" w:lastRowFirstColumn="0" w:lastRowLastColumn="0"/>
          <w:trHeight w:val="3619"/>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DBA5196" w14:textId="77777777" w:rsidR="00C13F18" w:rsidRPr="00C1526C" w:rsidRDefault="00C13F18">
            <w:pPr>
              <w:jc w:val="center"/>
              <w:rPr>
                <w:b/>
                <w:color w:val="000000" w:themeColor="text1"/>
                <w:u w:val="single"/>
              </w:rPr>
            </w:pPr>
            <w:r w:rsidRPr="00C1526C">
              <w:rPr>
                <w:b/>
                <w:color w:val="000000" w:themeColor="text1"/>
                <w:u w:val="single"/>
              </w:rPr>
              <w:t>RECOMMENDATION 5A</w:t>
            </w:r>
          </w:p>
          <w:p w14:paraId="7FD8C453" w14:textId="77777777" w:rsidR="00C13F18" w:rsidRPr="00CD5FE2" w:rsidRDefault="00C13F18">
            <w:pPr>
              <w:rPr>
                <w:b/>
                <w:color w:val="000000"/>
              </w:rPr>
            </w:pPr>
            <w:r w:rsidRPr="00CD5FE2">
              <w:rPr>
                <w:color w:val="000000"/>
              </w:rPr>
              <w:t>To facilitate a more mature approach to data governance and data-sharing arrangements, the Panel recommends that an independent data custodian be tasked with:</w:t>
            </w:r>
          </w:p>
          <w:p w14:paraId="39F0A661" w14:textId="77777777" w:rsidR="00C13F18" w:rsidRPr="00CD5FE2" w:rsidRDefault="00C13F18" w:rsidP="00FA4F9F">
            <w:pPr>
              <w:pStyle w:val="ListParagraph"/>
              <w:numPr>
                <w:ilvl w:val="0"/>
                <w:numId w:val="16"/>
              </w:numPr>
              <w:rPr>
                <w:rFonts w:eastAsia="Times New Roman" w:cs="Calibri"/>
                <w:b/>
                <w:color w:val="000000"/>
                <w:lang w:eastAsia="en-AU"/>
              </w:rPr>
            </w:pPr>
            <w:r w:rsidRPr="00CD5FE2">
              <w:rPr>
                <w:color w:val="000000"/>
              </w:rPr>
              <w:t>developing a coordinated, system-wide national approach to the collection and sharing of education data</w:t>
            </w:r>
          </w:p>
          <w:p w14:paraId="602BA563" w14:textId="77777777" w:rsidR="00C13F18" w:rsidRPr="00CD5FE2" w:rsidRDefault="00C13F18" w:rsidP="00FA4F9F">
            <w:pPr>
              <w:pStyle w:val="ListParagraph"/>
              <w:numPr>
                <w:ilvl w:val="0"/>
                <w:numId w:val="16"/>
              </w:numPr>
              <w:rPr>
                <w:rFonts w:eastAsia="Times New Roman" w:cs="Calibri"/>
                <w:b/>
                <w:color w:val="000000"/>
                <w:lang w:eastAsia="en-AU"/>
              </w:rPr>
            </w:pPr>
            <w:r w:rsidRPr="00CD5FE2">
              <w:rPr>
                <w:color w:val="000000"/>
              </w:rPr>
              <w:t>developing consistent data collection principles and metadata standards</w:t>
            </w:r>
          </w:p>
          <w:p w14:paraId="0574B21E" w14:textId="77777777" w:rsidR="00C13F18" w:rsidRPr="00CD5FE2" w:rsidRDefault="00C13F18" w:rsidP="00FA4F9F">
            <w:pPr>
              <w:pStyle w:val="ListParagraph"/>
              <w:numPr>
                <w:ilvl w:val="0"/>
                <w:numId w:val="16"/>
              </w:numPr>
              <w:spacing w:after="160"/>
              <w:rPr>
                <w:rFonts w:eastAsia="Times New Roman" w:cs="Calibri"/>
                <w:b/>
                <w:color w:val="000000"/>
                <w:lang w:eastAsia="en-AU"/>
              </w:rPr>
            </w:pPr>
            <w:r w:rsidRPr="00CD5FE2">
              <w:rPr>
                <w:color w:val="000000"/>
              </w:rPr>
              <w:t>managing the secure sharing and linkage of relevant data sets</w:t>
            </w:r>
          </w:p>
          <w:p w14:paraId="68E1D2A2" w14:textId="77777777" w:rsidR="00C13F18" w:rsidRPr="00CD5FE2" w:rsidRDefault="00C13F18" w:rsidP="00FA4F9F">
            <w:pPr>
              <w:pStyle w:val="ListParagraph"/>
              <w:numPr>
                <w:ilvl w:val="0"/>
                <w:numId w:val="16"/>
              </w:numPr>
              <w:spacing w:after="160"/>
              <w:rPr>
                <w:rStyle w:val="normaltextrun"/>
                <w:rFonts w:cs="Calibri"/>
                <w:b/>
                <w:color w:val="000000"/>
              </w:rPr>
            </w:pPr>
            <w:r w:rsidRPr="00CD5FE2">
              <w:rPr>
                <w:rStyle w:val="normaltextrun"/>
                <w:rFonts w:cs="Calibri"/>
                <w:color w:val="000000"/>
              </w:rPr>
              <w:t>improving access for approved policymakers and researchers to data linkage projects, including access to integrated school and de-identified student-level data</w:t>
            </w:r>
          </w:p>
          <w:p w14:paraId="3A5A715C" w14:textId="77777777" w:rsidR="00C13F18" w:rsidRPr="00CD5FE2" w:rsidRDefault="00C13F18" w:rsidP="00FA4F9F">
            <w:pPr>
              <w:pStyle w:val="ListParagraph"/>
              <w:numPr>
                <w:ilvl w:val="0"/>
                <w:numId w:val="16"/>
              </w:numPr>
              <w:spacing w:after="160"/>
              <w:rPr>
                <w:rFonts w:eastAsia="Times New Roman" w:cs="Calibri"/>
                <w:b/>
                <w:color w:val="000000"/>
                <w:lang w:eastAsia="en-AU"/>
              </w:rPr>
            </w:pPr>
            <w:r w:rsidRPr="00CD5FE2">
              <w:rPr>
                <w:rStyle w:val="normaltextrun"/>
                <w:rFonts w:cs="Calibri"/>
                <w:color w:val="000000"/>
              </w:rPr>
              <w:t>supporting further data linkage projects aimed at enhancing the shared understanding</w:t>
            </w:r>
            <w:r w:rsidRPr="00CD5FE2">
              <w:rPr>
                <w:rStyle w:val="normaltextrun"/>
                <w:rFonts w:eastAsia="Times New Roman" w:cs="Calibri"/>
                <w:color w:val="000000"/>
                <w:lang w:eastAsia="en-AU"/>
              </w:rPr>
              <w:t xml:space="preserve"> of what works to lift student progress and inform the development of government policies.</w:t>
            </w:r>
          </w:p>
        </w:tc>
      </w:tr>
    </w:tbl>
    <w:p w14:paraId="4D20CF1D" w14:textId="77777777" w:rsidR="00C13F18" w:rsidRDefault="00C13F18" w:rsidP="00BB708D">
      <w:pPr>
        <w:pStyle w:val="NoSpacing"/>
        <w:spacing w:after="120"/>
      </w:pPr>
    </w:p>
    <w:p w14:paraId="7EB67B1A" w14:textId="77777777" w:rsidR="00C13F18" w:rsidRDefault="00C13F18" w:rsidP="00BB708D">
      <w:pPr>
        <w:pStyle w:val="Heading5"/>
      </w:pPr>
      <w:r w:rsidRPr="004B286A">
        <w:t>Implementing the Unique Student Identifier would support understanding of student pathways</w:t>
      </w:r>
    </w:p>
    <w:p w14:paraId="399D800B" w14:textId="77777777" w:rsidR="00C13F18" w:rsidRDefault="00C13F18" w:rsidP="00BB708D">
      <w:r>
        <w:t>The USI is a lifelong education number which currently supports vocational education and training (</w:t>
      </w:r>
      <w:r w:rsidRPr="00F75DDE">
        <w:t>VET</w:t>
      </w:r>
      <w:r>
        <w:t xml:space="preserve">) and higher education students to access their enrolments and achievements from a single source. The Panel notes that jurisdictions have agreed to implement a national USI as one of eight national policy initiatives under the current National School Reform </w:t>
      </w:r>
      <w:r>
        <w:rPr>
          <w:color w:val="000000" w:themeColor="text1"/>
        </w:rPr>
        <w:t>Agreement (</w:t>
      </w:r>
      <w:r>
        <w:t>NSRA) to support better understanding of student progression and improve the national evidence base for primary and secondary school students.</w:t>
      </w:r>
    </w:p>
    <w:p w14:paraId="6A45F98A" w14:textId="77777777" w:rsidR="00C13F18" w:rsidRDefault="00C13F18" w:rsidP="00BB708D">
      <w:r>
        <w:lastRenderedPageBreak/>
        <w:t>Education Ministers have decided that the</w:t>
      </w:r>
      <w:r>
        <w:rPr>
          <w14:ligatures w14:val="standardContextual"/>
        </w:rPr>
        <w:t xml:space="preserve"> baseline use of the school USI will be to support the transfer of students’ information when they move between schools and systems through linking the Student Data Transfer Protocol. </w:t>
      </w:r>
      <w:r>
        <w:t>Implementing a USI for school students will enable schools to better support students who transition between schools. Students will be able to use this number throughout their education journey and share it with post-school education and training providers.</w:t>
      </w:r>
    </w:p>
    <w:p w14:paraId="19831148" w14:textId="77777777" w:rsidR="00C13F18" w:rsidRDefault="00C13F18" w:rsidP="00BB708D">
      <w:r w:rsidRPr="00A30845">
        <w:t>Support for implementing the USI in schools as soon as possible is widespread, including from jurisdictions, peak bodies, advocacy groups, universities and research institutions, schools and teachers</w:t>
      </w:r>
      <w:r>
        <w:t>. Submissions highlighted</w:t>
      </w:r>
      <w:r w:rsidDel="00825448">
        <w:t xml:space="preserve"> </w:t>
      </w:r>
      <w:r>
        <w:t>the benefits that the USI could provide, which include:</w:t>
      </w:r>
    </w:p>
    <w:p w14:paraId="543AAB15" w14:textId="77777777" w:rsidR="00C13F18" w:rsidRDefault="00C13F18" w:rsidP="00FA4F9F">
      <w:pPr>
        <w:pStyle w:val="ListParagraph"/>
        <w:numPr>
          <w:ilvl w:val="0"/>
          <w:numId w:val="9"/>
        </w:numPr>
        <w:spacing w:line="276" w:lineRule="auto"/>
      </w:pPr>
      <w:r>
        <w:t>an enabling infrastructure</w:t>
      </w:r>
      <w:r w:rsidRPr="001828B7">
        <w:t xml:space="preserve"> to share information for the benefit of improving </w:t>
      </w:r>
      <w:r>
        <w:t>student outcomes across all cohorts</w:t>
      </w:r>
      <w:r>
        <w:rPr>
          <w:rStyle w:val="EndnoteReference"/>
        </w:rPr>
        <w:endnoteReference w:id="517"/>
      </w:r>
    </w:p>
    <w:p w14:paraId="69C219BF" w14:textId="77777777" w:rsidR="00C13F18" w:rsidRDefault="00C13F18" w:rsidP="00FA4F9F">
      <w:pPr>
        <w:pStyle w:val="ListParagraph"/>
        <w:numPr>
          <w:ilvl w:val="0"/>
          <w:numId w:val="9"/>
        </w:numPr>
        <w:spacing w:line="276" w:lineRule="auto"/>
      </w:pPr>
      <w:r>
        <w:t>supporting</w:t>
      </w:r>
      <w:r w:rsidRPr="001828B7">
        <w:t xml:space="preserve"> small </w:t>
      </w:r>
      <w:r>
        <w:t>jurisdictions/</w:t>
      </w:r>
      <w:r w:rsidRPr="001828B7">
        <w:t>system</w:t>
      </w:r>
      <w:r>
        <w:t>s</w:t>
      </w:r>
      <w:r w:rsidRPr="001828B7">
        <w:t xml:space="preserve"> with high mobility between sectors and interstate</w:t>
      </w:r>
      <w:r>
        <w:rPr>
          <w:rStyle w:val="EndnoteReference"/>
        </w:rPr>
        <w:endnoteReference w:id="518"/>
      </w:r>
    </w:p>
    <w:p w14:paraId="56629B69" w14:textId="77777777" w:rsidR="00C13F18" w:rsidRDefault="00C13F18" w:rsidP="00FA4F9F">
      <w:pPr>
        <w:pStyle w:val="ListParagraph"/>
        <w:numPr>
          <w:ilvl w:val="0"/>
          <w:numId w:val="9"/>
        </w:numPr>
        <w:spacing w:line="276" w:lineRule="auto"/>
      </w:pPr>
      <w:r>
        <w:t>enabling the evaluation of policies and initiatives to inform schools and policymakers about what works</w:t>
      </w:r>
      <w:r>
        <w:rPr>
          <w:rStyle w:val="EndnoteReference"/>
        </w:rPr>
        <w:endnoteReference w:id="519"/>
      </w:r>
    </w:p>
    <w:p w14:paraId="1FF101FC" w14:textId="77777777" w:rsidR="00C13F18" w:rsidRDefault="00C13F18" w:rsidP="00FA4F9F">
      <w:pPr>
        <w:pStyle w:val="ListParagraph"/>
        <w:numPr>
          <w:ilvl w:val="0"/>
          <w:numId w:val="9"/>
        </w:numPr>
        <w:spacing w:line="276" w:lineRule="auto"/>
      </w:pPr>
      <w:r>
        <w:t>addressing the need for longitudinal data to identify the actual students at risk of falling behind, based on their performance, and to target support and initiatives to specific cohorts</w:t>
      </w:r>
      <w:r>
        <w:rPr>
          <w:rStyle w:val="EndnoteReference"/>
        </w:rPr>
        <w:endnoteReference w:id="520"/>
      </w:r>
    </w:p>
    <w:p w14:paraId="7BE5D72B" w14:textId="77777777" w:rsidR="00C13F18" w:rsidRDefault="00C13F18" w:rsidP="00FA4F9F">
      <w:pPr>
        <w:pStyle w:val="ListParagraph"/>
        <w:numPr>
          <w:ilvl w:val="0"/>
          <w:numId w:val="9"/>
        </w:numPr>
        <w:spacing w:line="276" w:lineRule="auto"/>
      </w:pPr>
      <w:r w:rsidRPr="001828B7">
        <w:t>valuable, timely information for schools and systems about student pathways and success.</w:t>
      </w:r>
      <w:r>
        <w:rPr>
          <w:rStyle w:val="EndnoteReference"/>
        </w:rPr>
        <w:endnoteReference w:id="521"/>
      </w:r>
    </w:p>
    <w:p w14:paraId="3B7C766C" w14:textId="6635F53B" w:rsidR="00C13F18" w:rsidRDefault="00C13F18" w:rsidP="00BB708D">
      <w:r>
        <w:t xml:space="preserve">The Panel notes there are a range of challenges for full implementation. The Western Australian Government’s submission identified complex technical, legislative, and data governance challenges. The Panel understands that the generation and issuing of USIs for school students, within and across jurisdictions and sectors, is occurring in a phased manner reflecting each jurisdiction </w:t>
      </w:r>
      <w:r w:rsidR="00D62FF1">
        <w:t xml:space="preserve">and sectors </w:t>
      </w:r>
      <w:r>
        <w:t xml:space="preserve">business, technical, and legislative readiness. Governments should consider setting commitments within the next </w:t>
      </w:r>
      <w:r w:rsidDel="003D2D7C">
        <w:rPr>
          <w:color w:val="000000" w:themeColor="text1"/>
        </w:rPr>
        <w:t xml:space="preserve">Agreement </w:t>
      </w:r>
      <w:r>
        <w:t>that enable the USI to be established as quickly as possible.</w:t>
      </w:r>
    </w:p>
    <w:p w14:paraId="30D7D2FE" w14:textId="77777777" w:rsidR="00C13F18" w:rsidRDefault="00C13F18" w:rsidP="00BB708D">
      <w:pPr>
        <w:spacing w:after="60" w:line="276" w:lineRule="auto"/>
      </w:pPr>
      <w:r>
        <w:rPr>
          <w:noProof/>
        </w:rPr>
        <mc:AlternateContent>
          <mc:Choice Requires="wps">
            <w:drawing>
              <wp:inline distT="0" distB="0" distL="0" distR="0" wp14:anchorId="0F27E6F9" wp14:editId="08D4A92A">
                <wp:extent cx="5741670" cy="1192530"/>
                <wp:effectExtent l="0" t="0" r="0" b="0"/>
                <wp:docPr id="345740682" name="Text Box 3457406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41670" cy="1192530"/>
                        </a:xfrm>
                        <a:prstGeom prst="rect">
                          <a:avLst/>
                        </a:prstGeom>
                        <a:noFill/>
                        <a:ln w="9525">
                          <a:noFill/>
                          <a:miter lim="800000"/>
                          <a:headEnd/>
                          <a:tailEnd/>
                        </a:ln>
                      </wps:spPr>
                      <wps:txbx>
                        <w:txbxContent>
                          <w:p w14:paraId="0421C980"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The very long-awaited Unique Student Identifier is an essential component of an enhanced data agenda and once implemented, efforts should be made to maximise its value, including potentially linking it with similar initiatives, such as the tertiary USI and ideally data in the early years.</w:t>
                            </w:r>
                          </w:p>
                          <w:p w14:paraId="1F3BF55D" w14:textId="77777777" w:rsidR="00C13F18" w:rsidRDefault="00C13F18" w:rsidP="00BB708D"/>
                        </w:txbxContent>
                      </wps:txbx>
                      <wps:bodyPr rot="0" vertOverflow="clip" horzOverflow="clip" vert="horz" wrap="square" lIns="91440" tIns="45720" rIns="91440" bIns="45720" anchor="t" anchorCtr="0">
                        <a:noAutofit/>
                      </wps:bodyPr>
                    </wps:wsp>
                  </a:graphicData>
                </a:graphic>
              </wp:inline>
            </w:drawing>
          </mc:Choice>
          <mc:Fallback>
            <w:pict>
              <v:shape w14:anchorId="0F27E6F9" id="Text Box 345740682" o:spid="_x0000_s1059" type="#_x0000_t202" style="width:452.1pt;height:93.9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Te2DwIAAP4DAAAOAAAAZHJzL2Uyb0RvYy54bWysU9tuGyEQfa/Uf0C81+v1JY5XXkdp0lSV&#10;0qZS0g/ALHhRgaGAvet+fQbWcaz0LSoPiGGYM3PODKur3miyFz4osDUtR2NKhOXQKLut6a+nu0+X&#10;lITIbMM0WFHTgwj0av3xw6pzlZhAC7oRniCIDVXnatrG6KqiCLwVhoUROGHRKcEbFtH026LxrEN0&#10;o4vJeHxRdOAb54GLEPD2dnDSdcaXUvD4IGUQkeiaYm0x7z7vm7QX6xWrtp65VvFjGewdVRimLCY9&#10;Qd2yyMjOq3+gjOIeAsg44mAKkFJxkTkgm3L8hs1jy5zIXFCc4E4yhf8Hy3/sH91PT2L/GXpsYCYR&#10;3D3w34FYuGmZ3Ypr76FrBWswcZkkKzoXqmNokjpUIYFsuu/QYJPZLkIG6qU3SRXkSRAdG3A4iS76&#10;SDhezhez8mKBLo6+slxO5tPcloJVL+HOh/hVgCHpUFOPXc3wbH8fYiqHVS9PUjYLd0rr3FltSVfT&#10;5XwyzwFnHqMiDp5WpqaX47SGUUgsv9gmB0em9HDGBNoeaSemA+fYb3qimppOpyk4ybCB5oBCeBgG&#10;DT9GfMBNasAyuFaOkhb837d36R32FD2UdDiMNQ1/dswLSvQ3i6Ivy9ksTW82ZvPFBA1/7tmce5jl&#10;CFXTSMlwvIl54gdtrrE5UmXZXis+csMhy2oeP0Sa4nM7v3r9tutnAAAA//8DAFBLAwQUAAYACAAA&#10;ACEAoQbBe9oAAAAFAQAADwAAAGRycy9kb3ducmV2LnhtbEyPQUvDQBCF74L/YRnBm921VE1jNkUU&#10;r4pVC71Ns9MkmJ0N2W0T/72jl3p5MLzHe98Uq8l36khDbANbuJ4ZUMRVcC3XFj7en68yUDEhO+wC&#10;k4VvirAqz88KzF0Y+Y2O61QrKeGYo4UmpT7XOlYNeYyz0BOLtw+DxyTnUGs34CjlvtNzY261x5Zl&#10;ocGeHhuqvtYHb+HzZb/dLMxr/eRv+jFMRrNfamsvL6aHe1CJpnQKwy++oEMpTLtwYBdVZ0EeSX8q&#10;3tIs5qB2EsruMtBlof/Tlz8AAAD//wMAUEsBAi0AFAAGAAgAAAAhALaDOJL+AAAA4QEAABMAAAAA&#10;AAAAAAAAAAAAAAAAAFtDb250ZW50X1R5cGVzXS54bWxQSwECLQAUAAYACAAAACEAOP0h/9YAAACU&#10;AQAACwAAAAAAAAAAAAAAAAAvAQAAX3JlbHMvLnJlbHNQSwECLQAUAAYACAAAACEAFZ03tg8CAAD+&#10;AwAADgAAAAAAAAAAAAAAAAAuAgAAZHJzL2Uyb0RvYy54bWxQSwECLQAUAAYACAAAACEAoQbBe9oA&#10;AAAFAQAADwAAAAAAAAAAAAAAAABpBAAAZHJzL2Rvd25yZXYueG1sUEsFBgAAAAAEAAQA8wAAAHAF&#10;AAAAAA==&#10;" filled="f" stroked="f">
                <v:textbox>
                  <w:txbxContent>
                    <w:p w14:paraId="0421C980"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The very long-awaited Unique Student Identifier is an essential component of an enhanced data agenda and once implemented, efforts should be made to maximise its value, including potentially linking it with similar initiatives, such as the tertiary USI and ideally data in the early years.</w:t>
                      </w:r>
                    </w:p>
                    <w:p w14:paraId="1F3BF55D" w14:textId="77777777" w:rsidR="00C13F18" w:rsidRDefault="00C13F18" w:rsidP="00BB708D"/>
                  </w:txbxContent>
                </v:textbox>
                <w10:anchorlock/>
              </v:shape>
            </w:pict>
          </mc:Fallback>
        </mc:AlternateContent>
      </w:r>
    </w:p>
    <w:p w14:paraId="62C6383B" w14:textId="77777777" w:rsidR="00C13F18" w:rsidRDefault="00C13F18" w:rsidP="00BB708D">
      <w:pPr>
        <w:spacing w:line="240" w:lineRule="auto"/>
        <w:jc w:val="right"/>
      </w:pPr>
      <w:r>
        <w:rPr>
          <w:i/>
          <w:color w:val="3D8CAD" w:themeColor="accent1"/>
          <w:sz w:val="24"/>
          <w:szCs w:val="24"/>
        </w:rPr>
        <w:t>The Smith Family</w:t>
      </w:r>
    </w:p>
    <w:p w14:paraId="69682718" w14:textId="1D0567C0" w:rsidR="00C13F18" w:rsidRDefault="00C13F18" w:rsidP="00BB708D">
      <w:r>
        <w:t>Making the USI available for research purposes will enable a richer understanding of student pathways through education and training, particularly when linked to other data, and will support governments, school systems and approved authorities to meet the needs of students, educators and schools. For example, linked USIs would allow the preschool outcomes data currently under consideration to follow students into schooling and track their development, which would support early identification of students who may be at risk of falling behind.</w:t>
      </w:r>
    </w:p>
    <w:p w14:paraId="5BB0A0A1" w14:textId="5464C8AC" w:rsidR="00C13F18" w:rsidRDefault="00C13F18" w:rsidP="00BB708D">
      <w:r w:rsidRPr="00A30845" w:rsidDel="00F125D8">
        <w:t>A fully implemented USI can also reduce duplication and enable the principle of ‘collect once, multiple use’. When combined with appropriate governance mechanism</w:t>
      </w:r>
      <w:r w:rsidRPr="00A30845">
        <w:t>s</w:t>
      </w:r>
      <w:r w:rsidRPr="00A30845" w:rsidDel="00F125D8">
        <w:t xml:space="preserve"> and a consistent approach to data collection across jurisdictions</w:t>
      </w:r>
      <w:r w:rsidRPr="00A30845">
        <w:t>,</w:t>
      </w:r>
      <w:r w:rsidRPr="00A30845" w:rsidDel="00F125D8">
        <w:t xml:space="preserve"> the USI can help ease the data </w:t>
      </w:r>
      <w:r w:rsidRPr="00A63414" w:rsidDel="00F125D8">
        <w:t>collection</w:t>
      </w:r>
      <w:r w:rsidRPr="00A30845" w:rsidDel="00F125D8">
        <w:t xml:space="preserve"> burden on schools and teachers.</w:t>
      </w:r>
      <w:r w:rsidDel="00F125D8">
        <w:t xml:space="preserve"> Without </w:t>
      </w:r>
      <w:r>
        <w:t>the</w:t>
      </w:r>
      <w:r w:rsidDel="00F125D8">
        <w:t xml:space="preserve"> USI</w:t>
      </w:r>
      <w:r>
        <w:t>,</w:t>
      </w:r>
      <w:r w:rsidDel="00F125D8">
        <w:t xml:space="preserve"> data</w:t>
      </w:r>
      <w:r>
        <w:t>-</w:t>
      </w:r>
      <w:r w:rsidDel="00F125D8">
        <w:t xml:space="preserve">linking activities will have an increased risk of linking </w:t>
      </w:r>
      <w:r>
        <w:t xml:space="preserve">the </w:t>
      </w:r>
      <w:r w:rsidDel="00F125D8">
        <w:t xml:space="preserve">wrong records, as well as </w:t>
      </w:r>
      <w:r>
        <w:t>requiring more</w:t>
      </w:r>
      <w:r w:rsidDel="00F125D8">
        <w:t xml:space="preserve"> time to clean data and ensure records are matched appropriately.</w:t>
      </w:r>
    </w:p>
    <w:p w14:paraId="220F2352" w14:textId="77777777" w:rsidR="00C13F18" w:rsidRDefault="00C13F18" w:rsidP="00BB708D">
      <w:r w:rsidRPr="001340D0">
        <w:lastRenderedPageBreak/>
        <w:t>With the potential benefit</w:t>
      </w:r>
      <w:r>
        <w:t>s of</w:t>
      </w:r>
      <w:r w:rsidRPr="001340D0">
        <w:t xml:space="preserve"> and support for the USI clear, </w:t>
      </w:r>
      <w:r>
        <w:t xml:space="preserve">all governments, along with the independent and Catholic school sectors, should work to implement this as a matter of urgency to enable further application to student outcomes. The Panel’s view is that full implementation of the USI should include using the USI to enrich existing data sets and to support a broader understanding of what works in education policy. Governments should look to align this with relevant efforts to support a lifelong learning approach and collaboration between the vocational and higher education sectors, as highlighted in the </w:t>
      </w:r>
      <w:r w:rsidRPr="00F75DDE">
        <w:t>Employment White Paper</w:t>
      </w:r>
      <w:r>
        <w:t>.</w:t>
      </w:r>
    </w:p>
    <w:tbl>
      <w:tblPr>
        <w:tblStyle w:val="GridTable6Colorful-Accent1"/>
        <w:tblW w:w="9026" w:type="dxa"/>
        <w:tblLook w:val="0400" w:firstRow="0" w:lastRow="0" w:firstColumn="0" w:lastColumn="0" w:noHBand="0" w:noVBand="1"/>
      </w:tblPr>
      <w:tblGrid>
        <w:gridCol w:w="9026"/>
      </w:tblGrid>
      <w:tr w:rsidR="00C13F18" w14:paraId="7C0BF792"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9CACAAB" w14:textId="77777777" w:rsidR="00C13F18" w:rsidRPr="00274C41" w:rsidRDefault="00C13F18">
            <w:pPr>
              <w:jc w:val="center"/>
              <w:rPr>
                <w:b/>
                <w:color w:val="000000"/>
                <w:u w:val="single"/>
              </w:rPr>
            </w:pPr>
            <w:r w:rsidRPr="00C1526C">
              <w:rPr>
                <w:b/>
                <w:color w:val="000000"/>
                <w:u w:val="single"/>
              </w:rPr>
              <w:t>RECOMMENDATION 5B</w:t>
            </w:r>
          </w:p>
          <w:p w14:paraId="33CDDFB5" w14:textId="6A4B4C29" w:rsidR="00C13F18" w:rsidRPr="001E54C0" w:rsidRDefault="00C13F18">
            <w:pPr>
              <w:rPr>
                <w:b/>
              </w:rPr>
            </w:pPr>
            <w:r w:rsidRPr="001E54C0">
              <w:rPr>
                <w:rStyle w:val="normaltextrun"/>
                <w:rFonts w:eastAsia="Times New Roman" w:cs="Calibri"/>
                <w:color w:val="000000"/>
                <w:lang w:eastAsia="en-AU"/>
              </w:rPr>
              <w:t xml:space="preserve">The Panel recommends </w:t>
            </w:r>
            <w:r w:rsidRPr="00734469">
              <w:rPr>
                <w:rStyle w:val="normaltextrun"/>
                <w:rFonts w:eastAsia="Times New Roman" w:cs="Calibri"/>
                <w:color w:val="000000"/>
                <w:lang w:eastAsia="en-AU"/>
              </w:rPr>
              <w:t>governments</w:t>
            </w:r>
            <w:r>
              <w:rPr>
                <w:rStyle w:val="normaltextrun"/>
                <w:rFonts w:eastAsia="Times New Roman" w:cs="Calibri"/>
                <w:color w:val="000000"/>
                <w:lang w:eastAsia="en-AU"/>
              </w:rPr>
              <w:t>,</w:t>
            </w:r>
            <w:r w:rsidRPr="00734469">
              <w:rPr>
                <w:rStyle w:val="normaltextrun"/>
                <w:rFonts w:eastAsia="Times New Roman" w:cs="Calibri"/>
                <w:color w:val="000000"/>
                <w:lang w:eastAsia="en-AU"/>
              </w:rPr>
              <w:t xml:space="preserve"> </w:t>
            </w:r>
            <w:r>
              <w:rPr>
                <w:rStyle w:val="normaltextrun"/>
                <w:rFonts w:eastAsia="Times New Roman" w:cs="Calibri"/>
                <w:color w:val="000000"/>
                <w:lang w:eastAsia="en-AU"/>
              </w:rPr>
              <w:t>school systems</w:t>
            </w:r>
            <w:r w:rsidRPr="00734469">
              <w:rPr>
                <w:rStyle w:val="normaltextrun"/>
                <w:rFonts w:eastAsia="Times New Roman" w:cs="Calibri"/>
                <w:color w:val="000000"/>
                <w:lang w:eastAsia="en-AU"/>
              </w:rPr>
              <w:t xml:space="preserve"> and </w:t>
            </w:r>
            <w:r>
              <w:rPr>
                <w:rStyle w:val="normaltextrun"/>
                <w:rFonts w:eastAsia="Times New Roman" w:cs="Calibri"/>
                <w:color w:val="000000"/>
                <w:lang w:eastAsia="en-AU"/>
              </w:rPr>
              <w:t>approved authorities</w:t>
            </w:r>
            <w:r w:rsidRPr="001E54C0">
              <w:rPr>
                <w:rStyle w:val="normaltextrun"/>
                <w:rFonts w:eastAsia="Times New Roman" w:cs="Calibri"/>
                <w:color w:val="000000"/>
                <w:lang w:eastAsia="en-AU"/>
              </w:rPr>
              <w:t xml:space="preserve"> implement the Unique Student Identifier as a matter of urgency to enable links to student-level data on progress and performance to show student education and transition pathways, including linking early childhood through to higher education/vocational education and training</w:t>
            </w:r>
            <w:r w:rsidR="00997642">
              <w:rPr>
                <w:rStyle w:val="normaltextrun"/>
                <w:rFonts w:eastAsia="Times New Roman" w:cs="Calibri"/>
                <w:color w:val="000000"/>
                <w:lang w:eastAsia="en-AU"/>
              </w:rPr>
              <w:t>,</w:t>
            </w:r>
            <w:r w:rsidR="00997642" w:rsidRPr="00374BEF">
              <w:rPr>
                <w:rStyle w:val="normaltextrun"/>
                <w:rFonts w:eastAsia="Times New Roman" w:cs="Calibri"/>
                <w:color w:val="000000"/>
                <w:lang w:eastAsia="en-AU"/>
              </w:rPr>
              <w:t xml:space="preserve"> to commence from 2027</w:t>
            </w:r>
            <w:r w:rsidRPr="001E54C0">
              <w:rPr>
                <w:rStyle w:val="normaltextrun"/>
                <w:rFonts w:eastAsia="Times New Roman" w:cs="Calibri"/>
                <w:color w:val="000000"/>
                <w:lang w:eastAsia="en-AU"/>
              </w:rPr>
              <w:t>.</w:t>
            </w:r>
          </w:p>
        </w:tc>
      </w:tr>
    </w:tbl>
    <w:p w14:paraId="72258D8D" w14:textId="77777777" w:rsidR="00C13F18" w:rsidRDefault="00C13F18" w:rsidP="00BB708D">
      <w:pPr>
        <w:rPr>
          <w:rStyle w:val="Heading4Char"/>
        </w:rPr>
      </w:pPr>
      <w:bookmarkStart w:id="168" w:name="_Toc147493103"/>
      <w:bookmarkStart w:id="169" w:name="_Toc147499708"/>
    </w:p>
    <w:p w14:paraId="25B4619F" w14:textId="77777777" w:rsidR="00C13F18" w:rsidRDefault="00C13F18" w:rsidP="00BB708D">
      <w:pPr>
        <w:pStyle w:val="Heading4"/>
      </w:pPr>
      <w:bookmarkStart w:id="170" w:name="_Toc152855354"/>
      <w:r>
        <w:t xml:space="preserve">5.2.2 </w:t>
      </w:r>
      <w:r w:rsidRPr="00CA3C00">
        <w:t xml:space="preserve">The </w:t>
      </w:r>
      <w:r>
        <w:t xml:space="preserve">Measurement Framework for Schooling in Australia should be strengthened to </w:t>
      </w:r>
      <w:r w:rsidRPr="00CA3C00">
        <w:t>improve understanding of student outcomes and the impacts of reforms</w:t>
      </w:r>
      <w:bookmarkEnd w:id="168"/>
      <w:bookmarkEnd w:id="169"/>
      <w:bookmarkEnd w:id="170"/>
    </w:p>
    <w:p w14:paraId="1411CCEF" w14:textId="77777777" w:rsidR="00C13F18" w:rsidRDefault="00C13F18" w:rsidP="00BB708D">
      <w:r w:rsidRPr="001828B7">
        <w:t xml:space="preserve">The </w:t>
      </w:r>
      <w:r>
        <w:t xml:space="preserve">MFSA </w:t>
      </w:r>
      <w:r w:rsidRPr="001828B7">
        <w:t xml:space="preserve">is designed to provide the basis for Australian Education Ministers to report to the community on the performance of schooling, in accordance with the </w:t>
      </w:r>
      <w:r>
        <w:t>goals</w:t>
      </w:r>
      <w:r w:rsidRPr="001828B7">
        <w:t xml:space="preserve"> expressed in the </w:t>
      </w:r>
      <w:r w:rsidRPr="1D8654F9">
        <w:rPr>
          <w:rStyle w:val="ui-provider"/>
          <w:i/>
          <w:iCs/>
        </w:rPr>
        <w:t>2019 Alice Springs (Mparntwe) Education Declaration</w:t>
      </w:r>
      <w:r w:rsidRPr="001828B7">
        <w:t xml:space="preserve">. </w:t>
      </w:r>
      <w:r>
        <w:t xml:space="preserve">A </w:t>
      </w:r>
      <w:r w:rsidRPr="009D299C">
        <w:t>significant amount of school</w:t>
      </w:r>
      <w:r>
        <w:t>-</w:t>
      </w:r>
      <w:r w:rsidRPr="009D299C">
        <w:t xml:space="preserve">related data is already being collected across governments, </w:t>
      </w:r>
      <w:r>
        <w:t>sectors</w:t>
      </w:r>
      <w:r w:rsidRPr="009D299C">
        <w:t xml:space="preserve"> and individual schools</w:t>
      </w:r>
      <w:r>
        <w:t xml:space="preserve"> through the MFSA.</w:t>
      </w:r>
      <w:r>
        <w:rPr>
          <w:rStyle w:val="EndnoteReference"/>
        </w:rPr>
        <w:endnoteReference w:id="522"/>
      </w:r>
    </w:p>
    <w:p w14:paraId="09EF9AD5" w14:textId="77777777" w:rsidR="00C13F18" w:rsidRDefault="00C13F18" w:rsidP="00BB708D">
      <w:pPr>
        <w:rPr>
          <w:rStyle w:val="eop"/>
          <w:rFonts w:ascii="Calibri" w:hAnsi="Calibri" w:cs="Calibri"/>
        </w:rPr>
      </w:pPr>
      <w:r>
        <w:rPr>
          <w:rStyle w:val="normaltextrun"/>
          <w:rFonts w:ascii="Calibri" w:hAnsi="Calibri" w:cs="Calibri"/>
        </w:rPr>
        <w:t>The MFSA contains nationally agreed k</w:t>
      </w:r>
      <w:r w:rsidRPr="006A1F22">
        <w:rPr>
          <w:rStyle w:val="normaltextrun"/>
          <w:rFonts w:ascii="Calibri" w:hAnsi="Calibri" w:cs="Calibri"/>
        </w:rPr>
        <w:t xml:space="preserve">ey </w:t>
      </w:r>
      <w:r>
        <w:rPr>
          <w:rStyle w:val="normaltextrun"/>
          <w:rFonts w:ascii="Calibri" w:hAnsi="Calibri" w:cs="Calibri"/>
        </w:rPr>
        <w:t>p</w:t>
      </w:r>
      <w:r w:rsidRPr="006A1F22">
        <w:rPr>
          <w:rStyle w:val="normaltextrun"/>
          <w:rFonts w:ascii="Calibri" w:hAnsi="Calibri" w:cs="Calibri"/>
        </w:rPr>
        <w:t xml:space="preserve">erformance </w:t>
      </w:r>
      <w:r>
        <w:rPr>
          <w:rStyle w:val="normaltextrun"/>
          <w:rFonts w:ascii="Calibri" w:hAnsi="Calibri" w:cs="Calibri"/>
        </w:rPr>
        <w:t>m</w:t>
      </w:r>
      <w:r w:rsidRPr="006A1F22">
        <w:rPr>
          <w:rStyle w:val="normaltextrun"/>
          <w:rFonts w:ascii="Calibri" w:hAnsi="Calibri" w:cs="Calibri"/>
        </w:rPr>
        <w:t>easures (KPMs)</w:t>
      </w:r>
      <w:r>
        <w:rPr>
          <w:rStyle w:val="normaltextrun"/>
          <w:rFonts w:ascii="Calibri" w:hAnsi="Calibri" w:cs="Calibri"/>
        </w:rPr>
        <w:t>, which are reported via two mechanisms:</w:t>
      </w:r>
      <w:r>
        <w:rPr>
          <w:rStyle w:val="EndnoteReference"/>
          <w:rFonts w:ascii="Calibri" w:hAnsi="Calibri" w:cs="Calibri"/>
        </w:rPr>
        <w:endnoteReference w:id="523"/>
      </w:r>
    </w:p>
    <w:p w14:paraId="4813A516" w14:textId="4538E9D1" w:rsidR="00C13F18" w:rsidRDefault="00C13F18" w:rsidP="00FA4F9F">
      <w:pPr>
        <w:pStyle w:val="paragraph"/>
        <w:numPr>
          <w:ilvl w:val="0"/>
          <w:numId w:val="52"/>
        </w:numPr>
        <w:spacing w:before="0" w:beforeAutospacing="0" w:after="0" w:afterAutospacing="0" w:line="276" w:lineRule="auto"/>
        <w:textAlignment w:val="baseline"/>
        <w:rPr>
          <w:rFonts w:ascii="Calibri" w:hAnsi="Calibri" w:cs="Calibri"/>
          <w:sz w:val="22"/>
          <w:szCs w:val="22"/>
        </w:rPr>
      </w:pPr>
      <w:r>
        <w:rPr>
          <w:rStyle w:val="normaltextrun"/>
          <w:rFonts w:ascii="Calibri" w:hAnsi="Calibri" w:cs="Calibri"/>
          <w:sz w:val="22"/>
          <w:szCs w:val="22"/>
        </w:rPr>
        <w:t xml:space="preserve">ACARA’s annual </w:t>
      </w:r>
      <w:r>
        <w:rPr>
          <w:rStyle w:val="normaltextrun"/>
          <w:rFonts w:ascii="Calibri" w:hAnsi="Calibri" w:cs="Calibri"/>
          <w:i/>
          <w:iCs/>
          <w:sz w:val="22"/>
          <w:szCs w:val="22"/>
        </w:rPr>
        <w:t xml:space="preserve">National </w:t>
      </w:r>
      <w:r w:rsidDel="00C609E6">
        <w:rPr>
          <w:rStyle w:val="normaltextrun"/>
          <w:rFonts w:ascii="Calibri" w:hAnsi="Calibri" w:cs="Calibri"/>
          <w:i/>
          <w:iCs/>
          <w:sz w:val="22"/>
          <w:szCs w:val="22"/>
        </w:rPr>
        <w:t>R</w:t>
      </w:r>
      <w:r>
        <w:rPr>
          <w:rStyle w:val="normaltextrun"/>
          <w:rFonts w:ascii="Calibri" w:hAnsi="Calibri" w:cs="Calibri"/>
          <w:i/>
          <w:iCs/>
          <w:sz w:val="22"/>
          <w:szCs w:val="22"/>
        </w:rPr>
        <w:t xml:space="preserve">eport on </w:t>
      </w:r>
      <w:r w:rsidDel="00C609E6">
        <w:rPr>
          <w:rStyle w:val="normaltextrun"/>
          <w:rFonts w:ascii="Calibri" w:hAnsi="Calibri" w:cs="Calibri"/>
          <w:i/>
          <w:iCs/>
          <w:sz w:val="22"/>
          <w:szCs w:val="22"/>
        </w:rPr>
        <w:t>S</w:t>
      </w:r>
      <w:r>
        <w:rPr>
          <w:rStyle w:val="normaltextrun"/>
          <w:rFonts w:ascii="Calibri" w:hAnsi="Calibri" w:cs="Calibri"/>
          <w:i/>
          <w:iCs/>
          <w:sz w:val="22"/>
          <w:szCs w:val="22"/>
        </w:rPr>
        <w:t>chooling in Australia</w:t>
      </w:r>
      <w:r>
        <w:rPr>
          <w:rStyle w:val="normaltextrun"/>
          <w:rFonts w:ascii="Calibri" w:hAnsi="Calibri" w:cs="Calibri"/>
          <w:sz w:val="22"/>
          <w:szCs w:val="22"/>
        </w:rPr>
        <w:t>, covering schooling contextual data, school funding data, schooling policies and priorities, and a discussion of KPM results</w:t>
      </w:r>
      <w:r w:rsidDel="00C609E6">
        <w:rPr>
          <w:rStyle w:val="normaltextrun"/>
          <w:rFonts w:ascii="Calibri" w:hAnsi="Calibri" w:cs="Calibri"/>
          <w:sz w:val="22"/>
          <w:szCs w:val="22"/>
        </w:rPr>
        <w:t xml:space="preserve"> </w:t>
      </w:r>
    </w:p>
    <w:p w14:paraId="34B11050" w14:textId="77777777" w:rsidR="00C13F18" w:rsidRDefault="00C13F18" w:rsidP="00FA4F9F">
      <w:pPr>
        <w:pStyle w:val="paragraph"/>
        <w:numPr>
          <w:ilvl w:val="0"/>
          <w:numId w:val="52"/>
        </w:numPr>
        <w:spacing w:before="0" w:beforeAutospacing="0" w:after="240" w:afterAutospacing="0" w:line="276" w:lineRule="auto"/>
        <w:textAlignment w:val="baseline"/>
        <w:rPr>
          <w:rFonts w:ascii="Calibri" w:eastAsiaTheme="minorHAnsi" w:hAnsi="Calibri" w:cs="Calibri"/>
          <w:sz w:val="22"/>
          <w:szCs w:val="22"/>
        </w:rPr>
      </w:pPr>
      <w:r>
        <w:rPr>
          <w:rStyle w:val="normaltextrun"/>
          <w:rFonts w:ascii="Calibri" w:hAnsi="Calibri" w:cs="Calibri"/>
          <w:sz w:val="22"/>
          <w:szCs w:val="22"/>
        </w:rPr>
        <w:t>The ACARA data portal, containing the KPMs for the Schooling in Australia dashboard and data set, which include time series data and an analysis of long-term trends.</w:t>
      </w:r>
    </w:p>
    <w:p w14:paraId="07CBA64E" w14:textId="19B28974" w:rsidR="00C13F18" w:rsidRDefault="00C13F18" w:rsidP="00BB708D">
      <w:r>
        <w:rPr>
          <w:rStyle w:val="normaltextrun"/>
          <w:rFonts w:ascii="Calibri" w:hAnsi="Calibri" w:cs="Calibri"/>
          <w:color w:val="000000"/>
          <w:shd w:val="clear" w:color="auto" w:fill="FFFFFF"/>
        </w:rPr>
        <w:t>Education Ministers have delegated the management of the MFSA to ACARA, including the assessment of data needs and a review of the framework at least every three years. ACARA can make minor changes to the MFSA but more substantial changes to the KPMs and data reported against them are considered by the Australian Education Senior Officials Committee and approved by Education Ministers. </w:t>
      </w:r>
      <w:r>
        <w:t xml:space="preserve">The next review is expected to be considered later </w:t>
      </w:r>
      <w:r w:rsidDel="00734469">
        <w:t xml:space="preserve">in </w:t>
      </w:r>
      <w:r>
        <w:t>2024.</w:t>
      </w:r>
    </w:p>
    <w:p w14:paraId="2AB7BEA0" w14:textId="1E40E84E" w:rsidR="00C13F18" w:rsidRDefault="00C13F18" w:rsidP="00BB708D">
      <w:r w:rsidRPr="1D8654F9">
        <w:rPr>
          <w:rFonts w:eastAsiaTheme="minorEastAsia"/>
        </w:rPr>
        <w:t>The Productivity Commission noted the limitations of the MFSA, and the Panel’s consultation has further highlighted issues in the selection of KPMs and reporting of outcomes (further explored below).</w:t>
      </w:r>
      <w:r w:rsidRPr="1D8654F9">
        <w:rPr>
          <w:rStyle w:val="EndnoteReference"/>
          <w:rFonts w:eastAsiaTheme="minorEastAsia"/>
        </w:rPr>
        <w:endnoteReference w:id="524"/>
      </w:r>
      <w:r>
        <w:t xml:space="preserve"> </w:t>
      </w:r>
      <w:r w:rsidRPr="1D8654F9">
        <w:rPr>
          <w:rFonts w:eastAsiaTheme="minorEastAsia"/>
        </w:rPr>
        <w:t xml:space="preserve">These issues limit understanding of both how all students are progressing at a point in time and the outcomes for certain cohorts of students. In its submission, the Victorian Government suggested that </w:t>
      </w:r>
      <w:r w:rsidRPr="00A30845">
        <w:rPr>
          <w:rFonts w:eastAsiaTheme="minorEastAsia"/>
        </w:rPr>
        <w:t xml:space="preserve">current data gaps relating to priority cohorts, outcomes measurement, and reform activity could be considered as part of the next review of the MFSA, with the process to also take </w:t>
      </w:r>
      <w:r w:rsidRPr="00A30845">
        <w:rPr>
          <w:rFonts w:eastAsiaTheme="minorEastAsia"/>
        </w:rPr>
        <w:lastRenderedPageBreak/>
        <w:t>into consideration other national education reporting arrangements</w:t>
      </w:r>
      <w:r w:rsidRPr="1D8654F9">
        <w:rPr>
          <w:rFonts w:eastAsiaTheme="minorEastAsia"/>
        </w:rPr>
        <w:t>. The Panel supports this proposed approach.</w:t>
      </w:r>
    </w:p>
    <w:p w14:paraId="6618D41E" w14:textId="2DA360D2" w:rsidR="00C13F18" w:rsidRPr="00F75DDE" w:rsidRDefault="00C13F18" w:rsidP="00BB708D">
      <w:pPr>
        <w:pStyle w:val="Heading5"/>
      </w:pPr>
      <w:r w:rsidRPr="00F75DDE">
        <w:t xml:space="preserve">Measuring and reporting </w:t>
      </w:r>
      <w:r>
        <w:t xml:space="preserve">of </w:t>
      </w:r>
      <w:r w:rsidR="00BD2A3A">
        <w:t>student</w:t>
      </w:r>
      <w:r w:rsidR="00BD2A3A" w:rsidRPr="00F75DDE">
        <w:t xml:space="preserve"> </w:t>
      </w:r>
      <w:r w:rsidRPr="00F75DDE">
        <w:t xml:space="preserve">achievement and outcomes </w:t>
      </w:r>
      <w:r>
        <w:t xml:space="preserve">can be broadened and strengthened </w:t>
      </w:r>
    </w:p>
    <w:p w14:paraId="618E747D" w14:textId="77777777" w:rsidR="00C13F18" w:rsidRDefault="00C13F18" w:rsidP="00BB708D">
      <w:pPr>
        <w:pStyle w:val="Heading6"/>
      </w:pPr>
      <w:r w:rsidRPr="00F75DDE">
        <w:t>Tracking progress of students who have fallen behind in literacy and numeracy</w:t>
      </w:r>
      <w:r>
        <w:t xml:space="preserve"> is critical</w:t>
      </w:r>
    </w:p>
    <w:p w14:paraId="3117C756" w14:textId="77777777" w:rsidR="00C13F18" w:rsidRDefault="00C13F18" w:rsidP="00BB708D">
      <w:r>
        <w:t>As highlighted in Chapter 1, students who fall behind all too often stay behind. The Panel considers that to better understand the effectiveness of efforts made to close the learning gaps, NAPLAN reporting should include information on how students who fall short of achieving proficiency perform in successive assessments. This means students identified as being in the ‘needs additional support’ or ‘developing’ categories have their performance in subsequent NAPLAN assessments tracked and reported on as a cohort. As this data is already collected, it is simply a matter of reporting it.</w:t>
      </w:r>
    </w:p>
    <w:p w14:paraId="7847059B" w14:textId="32F9D54E" w:rsidR="00C13F18" w:rsidRDefault="00C13F18" w:rsidP="00BB708D">
      <w:r>
        <w:t xml:space="preserve">NAPLAN testing provides the ability to </w:t>
      </w:r>
      <w:r w:rsidRPr="00093092">
        <w:t xml:space="preserve">understand the </w:t>
      </w:r>
      <w:r>
        <w:t xml:space="preserve">literacy and numeracy </w:t>
      </w:r>
      <w:r w:rsidRPr="00093092">
        <w:t xml:space="preserve">learning trajectories of Australian students across </w:t>
      </w:r>
      <w:r w:rsidR="00A021DE">
        <w:t xml:space="preserve">jurisdictions and </w:t>
      </w:r>
      <w:r w:rsidRPr="00093092">
        <w:t xml:space="preserve">sectors </w:t>
      </w:r>
      <w:r>
        <w:t>by linking data at a cohort or individual level across years.</w:t>
      </w:r>
    </w:p>
    <w:tbl>
      <w:tblPr>
        <w:tblStyle w:val="GridTable4-Accent3"/>
        <w:tblpPr w:leftFromText="180" w:rightFromText="180" w:vertAnchor="text" w:horzAnchor="margin" w:tblpY="1660"/>
        <w:tblW w:w="9026" w:type="dxa"/>
        <w:tblLook w:val="0400" w:firstRow="0" w:lastRow="0" w:firstColumn="0" w:lastColumn="0" w:noHBand="0" w:noVBand="1"/>
      </w:tblPr>
      <w:tblGrid>
        <w:gridCol w:w="9026"/>
      </w:tblGrid>
      <w:tr w:rsidR="00C13F18" w14:paraId="7F3D018D" w14:textId="77777777" w:rsidTr="00485F51">
        <w:trPr>
          <w:cnfStyle w:val="000000100000" w:firstRow="0" w:lastRow="0" w:firstColumn="0" w:lastColumn="0" w:oddVBand="0" w:evenVBand="0" w:oddHBand="1" w:evenHBand="0" w:firstRowFirstColumn="0" w:firstRowLastColumn="0" w:lastRowFirstColumn="0" w:lastRowLastColumn="0"/>
          <w:trHeight w:val="1176"/>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57AF0391" w14:textId="77777777" w:rsidR="00C13F18" w:rsidRPr="00274C41" w:rsidRDefault="00C13F18">
            <w:pPr>
              <w:keepNext/>
              <w:spacing w:after="0"/>
              <w:jc w:val="center"/>
              <w:rPr>
                <w:b/>
                <w:color w:val="000000" w:themeColor="text1"/>
                <w:u w:val="single"/>
              </w:rPr>
            </w:pPr>
            <w:r w:rsidRPr="00C1526C">
              <w:rPr>
                <w:b/>
                <w:color w:val="000000" w:themeColor="text1"/>
                <w:u w:val="single"/>
              </w:rPr>
              <w:t>FINDING 18</w:t>
            </w:r>
          </w:p>
          <w:p w14:paraId="7028C00B" w14:textId="77777777" w:rsidR="00C13F18" w:rsidRDefault="00C13F18">
            <w:pPr>
              <w:keepNext/>
              <w:spacing w:after="0"/>
              <w:jc w:val="center"/>
              <w:rPr>
                <w:color w:val="000000" w:themeColor="text1"/>
                <w:u w:val="single"/>
              </w:rPr>
            </w:pPr>
          </w:p>
          <w:p w14:paraId="665C5530" w14:textId="77777777" w:rsidR="00C13F18" w:rsidRPr="0000177D" w:rsidRDefault="00C13F18">
            <w:pPr>
              <w:spacing w:after="160"/>
              <w:rPr>
                <w:b/>
                <w:color w:val="000000" w:themeColor="text1"/>
              </w:rPr>
            </w:pPr>
            <w:r w:rsidRPr="00492F0C">
              <w:rPr>
                <w:color w:val="000000" w:themeColor="text1"/>
              </w:rPr>
              <w:t xml:space="preserve">Further exploration of workarounds to link the NAPLAN </w:t>
            </w:r>
            <w:r>
              <w:rPr>
                <w:color w:val="000000" w:themeColor="text1"/>
              </w:rPr>
              <w:t xml:space="preserve">data from 2008 to 2022 to NAPLAN data from 2023 onwards </w:t>
            </w:r>
            <w:r w:rsidRPr="00492F0C">
              <w:rPr>
                <w:color w:val="000000" w:themeColor="text1"/>
              </w:rPr>
              <w:t xml:space="preserve">is warranted to support a richer understanding of NAPLAN data over time, noting that this approach would likely have a range of limitations. </w:t>
            </w:r>
          </w:p>
        </w:tc>
      </w:tr>
    </w:tbl>
    <w:p w14:paraId="62718CBC" w14:textId="77055802" w:rsidR="00C13F18" w:rsidRDefault="00C13F18" w:rsidP="00BB708D">
      <w:pPr>
        <w:spacing w:after="0"/>
      </w:pPr>
      <w:r>
        <w:t>The Panel understands that due to the changes in assessment measures and testing timeframes, NAPLAN data from 2023 onwards can no longer be linked to prior testing undertaken between 2008 and 2022 unless further technical linkage work is undertaken. This means that it will take another 15 years to match the previous longitudinal data set, which will make it difficult to determine where reforms are positively impacting NAPLAN performance.</w:t>
      </w:r>
    </w:p>
    <w:p w14:paraId="6E900483" w14:textId="77777777" w:rsidR="003F6E11" w:rsidRDefault="003F6E11" w:rsidP="00BB708D">
      <w:pPr>
        <w:pStyle w:val="Heading6"/>
      </w:pPr>
    </w:p>
    <w:p w14:paraId="3930F4B8" w14:textId="4CA199A4" w:rsidR="00C13F18" w:rsidRDefault="00C13F18" w:rsidP="00BB708D">
      <w:pPr>
        <w:pStyle w:val="Heading6"/>
      </w:pPr>
      <w:r w:rsidRPr="0008603E">
        <w:t>Measuring progress against the full curriculum</w:t>
      </w:r>
      <w:r>
        <w:t xml:space="preserve"> is essential</w:t>
      </w:r>
    </w:p>
    <w:p w14:paraId="26290A51" w14:textId="77777777" w:rsidR="00C13F18" w:rsidRDefault="00C13F18" w:rsidP="00BB708D">
      <w:pPr>
        <w:rPr>
          <w:lang w:eastAsia="en-AU"/>
        </w:rPr>
      </w:pPr>
      <w:r w:rsidRPr="005A7289">
        <w:rPr>
          <w:lang w:eastAsia="en-AU"/>
        </w:rPr>
        <w:t xml:space="preserve">The Australian Curriculum </w:t>
      </w:r>
      <w:r>
        <w:rPr>
          <w:lang w:eastAsia="en-AU"/>
        </w:rPr>
        <w:t xml:space="preserve">aims to </w:t>
      </w:r>
      <w:r w:rsidRPr="005A7289">
        <w:rPr>
          <w:lang w:eastAsia="en-AU"/>
        </w:rPr>
        <w:t>ensure the same high</w:t>
      </w:r>
      <w:r>
        <w:rPr>
          <w:lang w:eastAsia="en-AU"/>
        </w:rPr>
        <w:t>-</w:t>
      </w:r>
      <w:r w:rsidRPr="005A7289">
        <w:rPr>
          <w:lang w:eastAsia="en-AU"/>
        </w:rPr>
        <w:t>standard curriculum content is available to every student, regardless of where they live.</w:t>
      </w:r>
      <w:r>
        <w:rPr>
          <w:lang w:eastAsia="en-AU"/>
        </w:rPr>
        <w:t xml:space="preserve"> It covers </w:t>
      </w:r>
      <w:r w:rsidRPr="009A0BE3">
        <w:rPr>
          <w:lang w:eastAsia="en-AU"/>
        </w:rPr>
        <w:t>eight</w:t>
      </w:r>
      <w:r>
        <w:rPr>
          <w:lang w:eastAsia="en-AU"/>
        </w:rPr>
        <w:t xml:space="preserve"> key</w:t>
      </w:r>
      <w:r w:rsidRPr="009A0BE3">
        <w:rPr>
          <w:lang w:eastAsia="en-AU"/>
        </w:rPr>
        <w:t xml:space="preserve"> </w:t>
      </w:r>
      <w:r>
        <w:rPr>
          <w:lang w:eastAsia="en-AU"/>
        </w:rPr>
        <w:t xml:space="preserve">areas of </w:t>
      </w:r>
      <w:r w:rsidRPr="009A0BE3">
        <w:rPr>
          <w:lang w:eastAsia="en-AU"/>
        </w:rPr>
        <w:t>learning</w:t>
      </w:r>
      <w:r>
        <w:rPr>
          <w:lang w:eastAsia="en-AU"/>
        </w:rPr>
        <w:t>, a set of general capabilities, and cross-curriculum priorities.</w:t>
      </w:r>
      <w:r>
        <w:rPr>
          <w:rStyle w:val="EndnoteReference"/>
          <w:rFonts w:ascii="Calibri" w:eastAsia="Times New Roman" w:hAnsi="Calibri" w:cs="Calibri"/>
          <w:lang w:eastAsia="en-AU"/>
        </w:rPr>
        <w:endnoteReference w:id="525"/>
      </w:r>
    </w:p>
    <w:p w14:paraId="0F7D863E" w14:textId="7E6BD762" w:rsidR="00C13F18" w:rsidRDefault="00C13F18" w:rsidP="00BB708D">
      <w:r w:rsidRPr="00A30845">
        <w:t>Currently we do not collect national data on how students are progressing against these key learning areas and general capabilities, which are considered essential to equipping students with the knowledge, skills, behaviours, and dispositions to live and work successfully</w:t>
      </w:r>
      <w:r>
        <w:t xml:space="preserve">. The second Gonski report indicated that this is </w:t>
      </w:r>
      <w:r w:rsidR="006A68BD">
        <w:t>because</w:t>
      </w:r>
      <w:r>
        <w:t xml:space="preserve"> nationally consistent assessments focus mostly on literacy and numeracy, with jurisdictions then determining the extent to which the other areas are assessed and reported. Defining and assessing other general capabilities, such as social skills, is also more difficult (as discussed in Chapter 1).</w:t>
      </w:r>
      <w:r>
        <w:rPr>
          <w:rStyle w:val="EndnoteReference"/>
        </w:rPr>
        <w:endnoteReference w:id="526"/>
      </w:r>
      <w:r>
        <w:t xml:space="preserve"> The Panel notes that there are other components of the National Assessment Program, including sample assessments in areas like </w:t>
      </w:r>
      <w:r w:rsidR="00DE406C">
        <w:t>C</w:t>
      </w:r>
      <w:r>
        <w:t xml:space="preserve">ivics and </w:t>
      </w:r>
      <w:r w:rsidR="00DE406C">
        <w:t>C</w:t>
      </w:r>
      <w:r>
        <w:t xml:space="preserve">itizenship, </w:t>
      </w:r>
      <w:r w:rsidR="00DE406C">
        <w:t>S</w:t>
      </w:r>
      <w:r>
        <w:t>cience literacy, and ICT literacy.</w:t>
      </w:r>
    </w:p>
    <w:p w14:paraId="5D93B091" w14:textId="601455FD" w:rsidR="00C13F18" w:rsidRDefault="00C13F18" w:rsidP="00BB708D">
      <w:r>
        <w:t xml:space="preserve">Submissions have articulated the need to broaden the outcomes reporting to include a focus on how students engage and perform across all of the curriculum. Music Education: Right From the Start’s submission observed that despite an overarching emphasis on holistic education, schools and </w:t>
      </w:r>
      <w:r>
        <w:lastRenderedPageBreak/>
        <w:t>teachers are pressured to devote attention to a small number of key learning areas. The Panel’s view is that governments should develop measures of student progress against key learning areas of the Australian Curriculum, as further discussed in Chapter 7.</w:t>
      </w:r>
    </w:p>
    <w:p w14:paraId="05E9A5C9" w14:textId="77777777" w:rsidR="00C13F18" w:rsidRDefault="00C13F18" w:rsidP="00BB708D">
      <w:pPr>
        <w:pStyle w:val="Heading6"/>
      </w:pPr>
      <w:r w:rsidRPr="0008603E">
        <w:t>Identifying trends in classroom disruption and disciplinary measures</w:t>
      </w:r>
      <w:r>
        <w:t xml:space="preserve"> would provide important insights</w:t>
      </w:r>
    </w:p>
    <w:p w14:paraId="6F89D434" w14:textId="77777777" w:rsidR="00C13F18" w:rsidRDefault="00C13F18" w:rsidP="00BB708D">
      <w:r w:rsidRPr="5063AB61">
        <w:t xml:space="preserve">Some submissions also </w:t>
      </w:r>
      <w:r>
        <w:t>articulated</w:t>
      </w:r>
      <w:r w:rsidRPr="5063AB61">
        <w:t xml:space="preserve"> a need to collect data on progress measures beyond just academic results to</w:t>
      </w:r>
      <w:r>
        <w:t xml:space="preserve"> instead</w:t>
      </w:r>
      <w:r w:rsidRPr="5063AB61">
        <w:t xml:space="preserve"> capture broader student </w:t>
      </w:r>
      <w:r>
        <w:t xml:space="preserve">attendance, wellbeing </w:t>
      </w:r>
      <w:r w:rsidRPr="5063AB61">
        <w:t xml:space="preserve">and </w:t>
      </w:r>
      <w:r>
        <w:t xml:space="preserve">school </w:t>
      </w:r>
      <w:r w:rsidRPr="5063AB61">
        <w:t xml:space="preserve">experience data that can be disaggregated </w:t>
      </w:r>
      <w:r>
        <w:t>for priority equity cohorts and different age groups</w:t>
      </w:r>
      <w:r w:rsidRPr="5063AB61">
        <w:t>.</w:t>
      </w:r>
      <w:r w:rsidRPr="1D8654F9">
        <w:rPr>
          <w:rStyle w:val="EndnoteReference"/>
          <w:rFonts w:eastAsiaTheme="minorEastAsia"/>
        </w:rPr>
        <w:endnoteReference w:id="527"/>
      </w:r>
    </w:p>
    <w:p w14:paraId="159EB3F9" w14:textId="714FF25E" w:rsidR="00C13F18" w:rsidRDefault="00C13F18" w:rsidP="00BB708D">
      <w:pPr>
        <w:rPr>
          <w:rFonts w:cstheme="minorHAnsi"/>
        </w:rPr>
      </w:pPr>
      <w:r>
        <w:rPr>
          <w:rFonts w:cstheme="minorHAnsi"/>
        </w:rPr>
        <w:t xml:space="preserve">Feedback has consistently indicated that student attendance measures in Australia are not generated in ways that enable an understanding of the types and levels of non-attendance, particularly for priority equity cohorts. In particular, the use of disciplinary measures can have a negative impact on how students experience school and disrupt learning, and there is evidence that students from priority equity cohorts are over-represented among students who receive suspensions, exclusions and the use of restraints. Statistics from the Queensland Department of Education provided under a </w:t>
      </w:r>
      <w:r w:rsidRPr="00CA3C00">
        <w:rPr>
          <w:rFonts w:cstheme="minorHAnsi"/>
        </w:rPr>
        <w:t>Right to Information</w:t>
      </w:r>
      <w:r>
        <w:rPr>
          <w:rFonts w:cstheme="minorHAnsi"/>
          <w:i/>
          <w:iCs/>
        </w:rPr>
        <w:t xml:space="preserve"> </w:t>
      </w:r>
      <w:r>
        <w:rPr>
          <w:rFonts w:cstheme="minorHAnsi"/>
        </w:rPr>
        <w:t>request provide an insight into suspensions and exclusions in Queensland public schools between 2016 and 2020 for students in some equity groups:</w:t>
      </w:r>
    </w:p>
    <w:p w14:paraId="046B0C49" w14:textId="77777777" w:rsidR="00C13F18" w:rsidRDefault="00C13F18" w:rsidP="00FA4F9F">
      <w:pPr>
        <w:pStyle w:val="paragraph"/>
        <w:numPr>
          <w:ilvl w:val="0"/>
          <w:numId w:val="11"/>
        </w:numPr>
        <w:spacing w:before="0" w:beforeAutospacing="0" w:after="240" w:afterAutospacing="0" w:line="276" w:lineRule="auto"/>
        <w:textAlignment w:val="baseline"/>
        <w:rPr>
          <w:rFonts w:asciiTheme="minorHAnsi" w:eastAsiaTheme="minorEastAsia" w:hAnsiTheme="minorHAnsi" w:cstheme="minorBidi"/>
          <w:sz w:val="22"/>
          <w:szCs w:val="22"/>
          <w:lang w:eastAsia="en-US"/>
        </w:rPr>
      </w:pPr>
      <w:r w:rsidRPr="1D8654F9">
        <w:rPr>
          <w:rFonts w:asciiTheme="minorHAnsi" w:hAnsiTheme="minorHAnsi" w:cstheme="minorBidi"/>
          <w:sz w:val="22"/>
          <w:szCs w:val="22"/>
        </w:rPr>
        <w:t xml:space="preserve">In Queensland public schools, </w:t>
      </w:r>
      <w:r w:rsidRPr="1D8654F9">
        <w:rPr>
          <w:rFonts w:asciiTheme="minorHAnsi" w:eastAsiaTheme="minorEastAsia" w:hAnsiTheme="minorHAnsi" w:cstheme="minorBidi"/>
          <w:sz w:val="22"/>
          <w:szCs w:val="22"/>
          <w:lang w:eastAsia="en-US"/>
        </w:rPr>
        <w:t>students with disability received between 46 per cent and 48 per cent of all short-term suspensions and between 41 per cent and 47 per cent of all long-term suspensions between 2016 and 2020, even though students with disability only make up about 17 per cent of the whole Queensland school population (according to Nationally Consistent Collection of Data on School Students with Disability (NCCD) data).</w:t>
      </w:r>
      <w:r w:rsidRPr="1D8654F9">
        <w:rPr>
          <w:rStyle w:val="EndnoteReference"/>
          <w:rFonts w:asciiTheme="minorHAnsi" w:eastAsiaTheme="minorEastAsia" w:hAnsiTheme="minorHAnsi" w:cstheme="minorBidi"/>
          <w:sz w:val="22"/>
          <w:szCs w:val="22"/>
          <w:lang w:eastAsia="en-US"/>
        </w:rPr>
        <w:endnoteReference w:id="528"/>
      </w:r>
    </w:p>
    <w:p w14:paraId="19C3022C" w14:textId="77777777" w:rsidR="00C13F18" w:rsidRDefault="00C13F18" w:rsidP="00FA4F9F">
      <w:pPr>
        <w:pStyle w:val="paragraph"/>
        <w:numPr>
          <w:ilvl w:val="0"/>
          <w:numId w:val="11"/>
        </w:numPr>
        <w:spacing w:before="0" w:beforeAutospacing="0" w:after="240" w:afterAutospacing="0" w:line="276" w:lineRule="auto"/>
        <w:textAlignment w:val="baseline"/>
        <w:rPr>
          <w:rFonts w:asciiTheme="minorHAnsi" w:hAnsiTheme="minorHAnsi" w:cstheme="minorHAnsi"/>
          <w:sz w:val="22"/>
          <w:szCs w:val="22"/>
        </w:rPr>
      </w:pPr>
      <w:r w:rsidRPr="1D8654F9">
        <w:rPr>
          <w:rFonts w:asciiTheme="minorHAnsi" w:eastAsiaTheme="minorEastAsia" w:hAnsiTheme="minorHAnsi" w:cstheme="minorBidi"/>
          <w:sz w:val="22"/>
          <w:szCs w:val="22"/>
          <w:lang w:eastAsia="en-US"/>
        </w:rPr>
        <w:t>Further, despite only constituting approximately 10 per cent of the Queensland public school population, First Nations students received around 23 to 30 per cent of all suspensions and exclusions.</w:t>
      </w:r>
      <w:r w:rsidRPr="1D8654F9">
        <w:rPr>
          <w:rStyle w:val="EndnoteReference"/>
          <w:rFonts w:asciiTheme="minorHAnsi" w:eastAsiaTheme="minorEastAsia" w:hAnsiTheme="minorHAnsi" w:cstheme="minorBidi"/>
          <w:sz w:val="22"/>
          <w:szCs w:val="22"/>
          <w:lang w:eastAsia="en-US"/>
        </w:rPr>
        <w:endnoteReference w:id="529"/>
      </w:r>
    </w:p>
    <w:p w14:paraId="6937078E" w14:textId="77777777" w:rsidR="00C13F18" w:rsidRDefault="00C13F18" w:rsidP="00BB708D">
      <w:r w:rsidRPr="00FF7EA0">
        <w:t>Over-representation of students in priority equity groups in school suspensions and exclusions is a critical and ongoing issue. However, there is limited publicly available data to determine the extent of this issue and which students it impacts most, which is an essential first step towards meeting unmet needs</w:t>
      </w:r>
      <w:r w:rsidRPr="00672573">
        <w:t>.</w:t>
      </w:r>
    </w:p>
    <w:p w14:paraId="7F29CDEA" w14:textId="77777777" w:rsidR="00C13F18" w:rsidRDefault="00C13F18" w:rsidP="00BB708D">
      <w:r w:rsidRPr="729CDCAE">
        <w:t>Students who are faced with school disciplinary actions experience the consequence</w:t>
      </w:r>
      <w:r>
        <w:t>s</w:t>
      </w:r>
      <w:r w:rsidRPr="729CDCAE">
        <w:t xml:space="preserve"> of being denied access to learning opportunities and are socially isolated from their peers. Further, their parents also face stress and financial hardship.</w:t>
      </w:r>
      <w:r w:rsidRPr="729CDCAE">
        <w:rPr>
          <w:rStyle w:val="EndnoteReference"/>
        </w:rPr>
        <w:endnoteReference w:id="530"/>
      </w:r>
      <w:r w:rsidRPr="729CDCAE">
        <w:t xml:space="preserve"> Inconsistency in maintaining a suspended or excluded child’s right to education</w:t>
      </w:r>
      <w:r>
        <w:t xml:space="preserve"> puts them at</w:t>
      </w:r>
      <w:r w:rsidRPr="729CDCAE">
        <w:t xml:space="preserve"> risk</w:t>
      </w:r>
      <w:r>
        <w:t xml:space="preserve"> of</w:t>
      </w:r>
      <w:r w:rsidRPr="729CDCAE">
        <w:t xml:space="preserve"> becoming disengaged from education.</w:t>
      </w:r>
    </w:p>
    <w:p w14:paraId="01CD8977" w14:textId="77777777" w:rsidR="00C13F18" w:rsidRDefault="00C13F18" w:rsidP="00BB708D">
      <w:pPr>
        <w:pStyle w:val="List"/>
        <w:numPr>
          <w:ilvl w:val="0"/>
          <w:numId w:val="0"/>
        </w:numPr>
      </w:pPr>
      <w:r>
        <w:rPr>
          <w:noProof/>
        </w:rPr>
        <mc:AlternateContent>
          <mc:Choice Requires="wps">
            <w:drawing>
              <wp:inline distT="0" distB="0" distL="0" distR="0" wp14:anchorId="616A6767" wp14:editId="4A0DCEA2">
                <wp:extent cx="5734685" cy="990600"/>
                <wp:effectExtent l="0" t="0" r="0" b="0"/>
                <wp:docPr id="165826847" name="Text Box 1658268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990600"/>
                        </a:xfrm>
                        <a:prstGeom prst="rect">
                          <a:avLst/>
                        </a:prstGeom>
                        <a:noFill/>
                        <a:ln w="9525">
                          <a:noFill/>
                          <a:miter lim="800000"/>
                          <a:headEnd/>
                          <a:tailEnd/>
                        </a:ln>
                      </wps:spPr>
                      <wps:txbx>
                        <w:txbxContent>
                          <w:p w14:paraId="5A40BDA9"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 xml:space="preserve"> It is recommended to gather data on suspension rates, particularly for students with disabilities. There is a concern that these students may be unfairly suspended for difficult behaviour when reasonable adjustments have not been made.</w:t>
                            </w:r>
                          </w:p>
                          <w:p w14:paraId="00B8E42D" w14:textId="77777777" w:rsidR="00C13F18" w:rsidRDefault="00C13F18" w:rsidP="00BB708D"/>
                        </w:txbxContent>
                      </wps:txbx>
                      <wps:bodyPr rot="0" vertOverflow="clip" horzOverflow="clip" vert="horz" wrap="square" lIns="91440" tIns="45720" rIns="91440" bIns="45720" anchor="t" anchorCtr="0">
                        <a:noAutofit/>
                      </wps:bodyPr>
                    </wps:wsp>
                  </a:graphicData>
                </a:graphic>
              </wp:inline>
            </w:drawing>
          </mc:Choice>
          <mc:Fallback>
            <w:pict>
              <v:shape w14:anchorId="616A6767" id="Text Box 165826847" o:spid="_x0000_s1060" type="#_x0000_t202" style="width:451.55pt;height:7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VySUDgIAAP0DAAAOAAAAZHJzL2Uyb0RvYy54bWysU8FuGyEQvVfqPyDu9a4d27FXXkdp0lSV&#10;0qZS0g/ALHhRgaGAvet+fQbWcaz0FpUDYhjmzbw3w+qqN5rshQ8KbE3Ho5ISYTk0ym5r+uvp7tOC&#10;khCZbZgGK2p6EIFerT9+WHWuEhNoQTfCEwSxoepcTdsYXVUUgbfCsDACJyw6JXjDIpp+WzSedYhu&#10;dDEpy3nRgW+cBy5CwNvbwUnXGV9KweODlEFEomuKtcW8+7xv0l6sV6zaeuZaxY9lsHdUYZiymPQE&#10;dcsiIzuv/oEyinsIIOOIgylASsVF5oBsxuUbNo8tcyJzQXGCO8kU/h8s/7F/dD89if1n6LGBmURw&#10;98B/B2LhpmV2K669h64VrMHE4yRZ0blQHUOT1KEKCWTTfYcGm8x2ETJQL71JqiBPgujYgMNJdNFH&#10;wvFydnkxnS9mlHD0LZflvMxdKVj1Eu18iF8FGJIONfXY1IzO9vchpmpY9fIkJbNwp7TOjdWWdAg6&#10;m8xywJnHqIhzp5Wp6aJMa5iERPKLbXJwZEoPZ0yg7ZF1IjpQjv2mJ6qp6cU0BScVNtAcUAcPw5zh&#10;v4gPuEkNWAbXylHSgv/79i69w5aih5IOZ7Gm4c+OeUGJ/mZR8+V4Ok3Dm43p7HKChj/3bM49zHKE&#10;qmmkZDjexDzwgzbX2BupsmyvFR+54YxlNY//IQ3xuZ1fvf7a9TMAAAD//wMAUEsDBBQABgAIAAAA&#10;IQCroG5P2gAAAAUBAAAPAAAAZHJzL2Rvd25yZXYueG1sTI/NTsMwEITvSH0Haytxo3aBVjTEqSoQ&#10;VxDlR+K2jbdJ1HgdxW4T3p6FS7mMtJrRzLf5evStOlEfm8AW5jMDirgMruHKwvvb09UdqJiQHbaB&#10;ycI3RVgXk4scMxcGfqXTNlVKSjhmaKFOqcu0jmVNHuMsdMTi7UPvMcnZV9r1OEi5b/W1MUvtsWFZ&#10;qLGjh5rKw/boLXw8778+b81L9egX3RBGo9mvtLWX03FzDyrRmM5h+MUXdCiEaReO7KJqLcgj6U/F&#10;W5mbOaidhBZLA7rI9X/64gcAAP//AwBQSwECLQAUAAYACAAAACEAtoM4kv4AAADhAQAAEwAAAAAA&#10;AAAAAAAAAAAAAAAAW0NvbnRlbnRfVHlwZXNdLnhtbFBLAQItABQABgAIAAAAIQA4/SH/1gAAAJQB&#10;AAALAAAAAAAAAAAAAAAAAC8BAABfcmVscy8ucmVsc1BLAQItABQABgAIAAAAIQBbVySUDgIAAP0D&#10;AAAOAAAAAAAAAAAAAAAAAC4CAABkcnMvZTJvRG9jLnhtbFBLAQItABQABgAIAAAAIQCroG5P2gAA&#10;AAUBAAAPAAAAAAAAAAAAAAAAAGgEAABkcnMvZG93bnJldi54bWxQSwUGAAAAAAQABADzAAAAbwUA&#10;AAAA&#10;" filled="f" stroked="f">
                <v:textbox>
                  <w:txbxContent>
                    <w:p w14:paraId="5A40BDA9"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 xml:space="preserve"> It is recommended to gather data on suspension rates, particularly for students with disabilities. There is a concern that these students may be unfairly suspended for difficult behaviour when reasonable adjustments have not been made.</w:t>
                      </w:r>
                    </w:p>
                    <w:p w14:paraId="00B8E42D" w14:textId="77777777" w:rsidR="00C13F18" w:rsidRDefault="00C13F18" w:rsidP="00BB708D"/>
                  </w:txbxContent>
                </v:textbox>
                <w10:anchorlock/>
              </v:shape>
            </w:pict>
          </mc:Fallback>
        </mc:AlternateContent>
      </w:r>
    </w:p>
    <w:p w14:paraId="451F4CA8" w14:textId="77777777" w:rsidR="00C13F18" w:rsidRDefault="00C13F18" w:rsidP="00BB708D">
      <w:pPr>
        <w:pStyle w:val="paragraph"/>
        <w:spacing w:before="0" w:beforeAutospacing="0" w:after="240" w:afterAutospacing="0"/>
        <w:jc w:val="right"/>
        <w:textAlignment w:val="baseline"/>
        <w:rPr>
          <w:rFonts w:asciiTheme="minorHAnsi" w:eastAsiaTheme="minorHAnsi" w:hAnsiTheme="minorHAnsi" w:cstheme="minorBidi"/>
          <w:i/>
          <w:color w:val="3D8CAD" w:themeColor="accent1"/>
          <w:lang w:eastAsia="en-US"/>
        </w:rPr>
      </w:pPr>
      <w:r w:rsidRPr="00492E0E">
        <w:rPr>
          <w:rFonts w:asciiTheme="minorHAnsi" w:eastAsiaTheme="minorHAnsi" w:hAnsiTheme="minorHAnsi" w:cstheme="minorBidi"/>
          <w:i/>
          <w:color w:val="3D8CAD" w:themeColor="accent1"/>
          <w:lang w:eastAsia="en-US"/>
        </w:rPr>
        <w:t>Australian Council of State School Organisations</w:t>
      </w:r>
    </w:p>
    <w:p w14:paraId="5CCCAC3D" w14:textId="77777777" w:rsidR="00C13F18" w:rsidRDefault="00C13F18" w:rsidP="00BB708D">
      <w:pPr>
        <w:rPr>
          <w:rFonts w:cstheme="minorHAnsi"/>
        </w:rPr>
      </w:pPr>
      <w:r w:rsidRPr="0F8BF666">
        <w:lastRenderedPageBreak/>
        <w:t>Several submissions raised concerns that students with disability may be unfairly suspended for difficult behaviour when reasonable adjustments have not been made</w:t>
      </w:r>
      <w:r>
        <w:t>;</w:t>
      </w:r>
      <w:r w:rsidRPr="0F8BF666">
        <w:t xml:space="preserve"> collecting data across all sectors can help determine if there is a systemic problem in providing support.</w:t>
      </w:r>
      <w:r w:rsidRPr="0F8BF666">
        <w:rPr>
          <w:rStyle w:val="EndnoteReference"/>
        </w:rPr>
        <w:endnoteReference w:id="531"/>
      </w:r>
    </w:p>
    <w:p w14:paraId="32F87D86" w14:textId="5D5B3B76" w:rsidR="00C13F18" w:rsidRDefault="00C13F18" w:rsidP="00BB708D">
      <w:pPr>
        <w:rPr>
          <w:rFonts w:cstheme="minorHAnsi"/>
        </w:rPr>
      </w:pPr>
      <w:r>
        <w:t xml:space="preserve">The Grattan Institute noted that Australian students find their classes considerably more disruptive than students in other Organisation for </w:t>
      </w:r>
      <w:r w:rsidR="0062127E">
        <w:t xml:space="preserve">Economic </w:t>
      </w:r>
      <w:r>
        <w:t>Co-operation and Development (OECD) countries and that classroom disruption is a concern for students and teachers. The Panel considers that disciplinary measures are closely linked to issues of classroom disruption, student needs not being identified or met, and school safety (explored in earlier chapters). Ideally, reforms recommended in this report would reduce the need for disciplinary and exclusionary measures; however, it is important to balance such a focus with ensuring classrooms and school settings remain safe places for all staff and students.</w:t>
      </w:r>
    </w:p>
    <w:p w14:paraId="01F43D99" w14:textId="77777777" w:rsidR="00C13F18" w:rsidRDefault="00C13F18" w:rsidP="00BB708D">
      <w:r>
        <w:t xml:space="preserve">Consideration should be given to a </w:t>
      </w:r>
      <w:r w:rsidRPr="00D63B65">
        <w:t>new national, student-level data</w:t>
      </w:r>
      <w:r>
        <w:t xml:space="preserve"> </w:t>
      </w:r>
      <w:r w:rsidRPr="00D63B65">
        <w:t xml:space="preserve">set on </w:t>
      </w:r>
      <w:r>
        <w:t xml:space="preserve">classroom disruption, </w:t>
      </w:r>
      <w:r w:rsidRPr="00D63B65">
        <w:t>suspensions, exclusions and restraints</w:t>
      </w:r>
      <w:r>
        <w:t xml:space="preserve">. </w:t>
      </w:r>
      <w:r w:rsidRPr="000E5FBA">
        <w:t>Th</w:t>
      </w:r>
      <w:r>
        <w:t>i</w:t>
      </w:r>
      <w:r w:rsidRPr="000E5FBA">
        <w:t xml:space="preserve">s </w:t>
      </w:r>
      <w:r>
        <w:t>student-level</w:t>
      </w:r>
      <w:r w:rsidRPr="000E5FBA">
        <w:t xml:space="preserve"> data should </w:t>
      </w:r>
      <w:r>
        <w:t>enable analysis</w:t>
      </w:r>
      <w:r w:rsidRPr="000E5FBA">
        <w:t xml:space="preserve"> by gender, year level, priority equity group</w:t>
      </w:r>
      <w:r>
        <w:t>, and other key variables to</w:t>
      </w:r>
      <w:r w:rsidRPr="000E5FBA">
        <w:t xml:space="preserve"> identify</w:t>
      </w:r>
      <w:r>
        <w:t xml:space="preserve"> if there is over-representation </w:t>
      </w:r>
      <w:r w:rsidRPr="000E5FBA">
        <w:t>in both single and repeat incidents, for each group, and compared across sectors.</w:t>
      </w:r>
      <w:r>
        <w:t xml:space="preserve"> This work should include consistent definitions across classroom disruption and disciplinary measures, including definitions of single and multiple disciplinary incidents to accurately capture the number of incidents. This student-level data set would complement the measurement of classroom disruption as part of the national measure of wellbeing recommended in Chapter 3.</w:t>
      </w:r>
    </w:p>
    <w:tbl>
      <w:tblPr>
        <w:tblStyle w:val="GridTable4-Accent3"/>
        <w:tblW w:w="9026" w:type="dxa"/>
        <w:tblLook w:val="0400" w:firstRow="0" w:lastRow="0" w:firstColumn="0" w:lastColumn="0" w:noHBand="0" w:noVBand="1"/>
      </w:tblPr>
      <w:tblGrid>
        <w:gridCol w:w="9026"/>
      </w:tblGrid>
      <w:tr w:rsidR="00C13F18" w14:paraId="2DCD8A0C"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11EBC7BD" w14:textId="77777777" w:rsidR="00C13F18" w:rsidRPr="00C1526C" w:rsidRDefault="00C13F18">
            <w:pPr>
              <w:spacing w:after="160"/>
              <w:jc w:val="center"/>
              <w:rPr>
                <w:b/>
                <w:color w:val="000000" w:themeColor="text1"/>
                <w:u w:val="single"/>
              </w:rPr>
            </w:pPr>
            <w:r w:rsidRPr="00C1526C">
              <w:rPr>
                <w:b/>
                <w:color w:val="000000" w:themeColor="text1"/>
                <w:u w:val="single"/>
              </w:rPr>
              <w:t>FINDING 19</w:t>
            </w:r>
          </w:p>
          <w:p w14:paraId="1D5A5723" w14:textId="064F6F71" w:rsidR="00C13F18" w:rsidRPr="00D34273" w:rsidRDefault="00C13F18">
            <w:pPr>
              <w:spacing w:after="160"/>
              <w:rPr>
                <w:b/>
              </w:rPr>
            </w:pPr>
            <w:r w:rsidRPr="00517762">
              <w:rPr>
                <w:color w:val="000000" w:themeColor="text1"/>
              </w:rPr>
              <w:t>Governments should consider developing a new national, student-level data</w:t>
            </w:r>
            <w:r>
              <w:rPr>
                <w:color w:val="000000" w:themeColor="text1"/>
              </w:rPr>
              <w:t xml:space="preserve"> </w:t>
            </w:r>
            <w:r w:rsidRPr="00517762">
              <w:rPr>
                <w:color w:val="000000" w:themeColor="text1"/>
              </w:rPr>
              <w:t>set on classroom disruption, suspensions, exclusions and restraints</w:t>
            </w:r>
            <w:r w:rsidRPr="009571B5">
              <w:rPr>
                <w:color w:val="000000"/>
              </w:rPr>
              <w:t>, which can</w:t>
            </w:r>
            <w:r w:rsidRPr="00931B40">
              <w:rPr>
                <w:color w:val="000000"/>
              </w:rPr>
              <w:t xml:space="preserve"> </w:t>
            </w:r>
            <w:r w:rsidRPr="00517762">
              <w:rPr>
                <w:color w:val="000000" w:themeColor="text1"/>
              </w:rPr>
              <w:t>be disaggregated by priority equity cohorts.</w:t>
            </w:r>
          </w:p>
        </w:tc>
      </w:tr>
    </w:tbl>
    <w:p w14:paraId="4135A7E8" w14:textId="77777777" w:rsidR="00C13F18" w:rsidRDefault="00C13F18" w:rsidP="00BB708D"/>
    <w:p w14:paraId="427735F0" w14:textId="77777777" w:rsidR="00C13F18" w:rsidRDefault="00C13F18" w:rsidP="00BB708D">
      <w:pPr>
        <w:pStyle w:val="Heading5"/>
      </w:pPr>
      <w:r>
        <w:t>We need to i</w:t>
      </w:r>
      <w:r w:rsidRPr="0008603E">
        <w:t>mprov</w:t>
      </w:r>
      <w:r>
        <w:t>e</w:t>
      </w:r>
      <w:r w:rsidRPr="0008603E">
        <w:t xml:space="preserve"> data on students from priority equity cohorts</w:t>
      </w:r>
    </w:p>
    <w:p w14:paraId="725D1D0A" w14:textId="77777777" w:rsidR="00C13F18" w:rsidRDefault="00C13F18" w:rsidP="00BB708D">
      <w:r>
        <w:t>The Productivity Commission noted that the most significant reporting gap in the MFSA relates to outcomes among students from priority equity cohorts.</w:t>
      </w:r>
    </w:p>
    <w:p w14:paraId="792FF533" w14:textId="77777777" w:rsidR="00C13F18" w:rsidRDefault="00C13F18" w:rsidP="00BB708D">
      <w:pPr>
        <w:rPr>
          <w:rStyle w:val="Heading4Char"/>
          <w:rFonts w:asciiTheme="minorHAnsi" w:eastAsiaTheme="minorHAnsi" w:hAnsiTheme="minorHAnsi" w:cstheme="minorBidi"/>
          <w:b w:val="0"/>
          <w:sz w:val="22"/>
        </w:rPr>
      </w:pPr>
      <w:r w:rsidRPr="1D8654F9">
        <w:rPr>
          <w:rFonts w:eastAsiaTheme="minorEastAsia"/>
        </w:rPr>
        <w:t xml:space="preserve">Jurisdictions have raised the point that </w:t>
      </w:r>
      <w:r w:rsidRPr="00A30845">
        <w:rPr>
          <w:rFonts w:eastAsiaTheme="minorEastAsia"/>
        </w:rPr>
        <w:t>a lack of national consistency in definitions, parameters and methodologies in education data collection hampers our ability to extract credible and robust national insights and make informed policy decisions to boost student outcomes nationally</w:t>
      </w:r>
      <w:r w:rsidRPr="1D8654F9">
        <w:rPr>
          <w:rFonts w:eastAsiaTheme="minorEastAsia"/>
        </w:rPr>
        <w:t>.</w:t>
      </w:r>
      <w:r w:rsidRPr="1D8654F9">
        <w:rPr>
          <w:rStyle w:val="EndnoteReference"/>
          <w:rFonts w:eastAsiaTheme="minorEastAsia"/>
        </w:rPr>
        <w:endnoteReference w:id="532"/>
      </w:r>
      <w:r w:rsidRPr="1D8654F9">
        <w:rPr>
          <w:rFonts w:eastAsiaTheme="minorEastAsia"/>
        </w:rPr>
        <w:t xml:space="preserve"> This is particularly true for students with disability, students for whom English is an additional language or dialect (EAL/D), and First Nations students. Moreover, the Productivity Commission and others have highlighted the fact that some groups who do not attract specific loadings (but for whom we know there are poor outcomes) are invisible in the data. This is most acute for children in out-of-home care. This data paucity is significantly limiting our capacity to focus on and assist these groups.</w:t>
      </w:r>
    </w:p>
    <w:p w14:paraId="3FDEAD5F" w14:textId="77777777" w:rsidR="00C13F18" w:rsidRDefault="00C13F18" w:rsidP="00BB708D">
      <w:pPr>
        <w:pStyle w:val="Heading6"/>
        <w:spacing w:line="276" w:lineRule="auto"/>
      </w:pPr>
      <w:r w:rsidRPr="0008603E">
        <w:t>Measures of learning progression in students with disability</w:t>
      </w:r>
      <w:r>
        <w:t xml:space="preserve"> should be developed</w:t>
      </w:r>
    </w:p>
    <w:p w14:paraId="5CADFB7D" w14:textId="33B86B6A" w:rsidR="00C13F18" w:rsidRDefault="00C13F18" w:rsidP="00BB708D">
      <w:r>
        <w:t xml:space="preserve">The Panel has heard the importance of being able to report on all priority equity students without exception. Many submissions to the Panel have recognised that students with disability are not consistently recognised in outcomes and engagement data. For example, NAPLAN results are not disaggregated by students with disabilities; and many students with disabilities </w:t>
      </w:r>
      <w:r w:rsidR="0081017C" w:rsidRPr="001B2ADE">
        <w:rPr>
          <w:rFonts w:ascii="Calibri" w:eastAsia="Calibri" w:hAnsi="Calibri" w:cs="Times New Roman"/>
        </w:rPr>
        <w:t xml:space="preserve">may </w:t>
      </w:r>
      <w:r w:rsidR="0081017C" w:rsidRPr="4144A03D">
        <w:rPr>
          <w:rFonts w:ascii="Calibri" w:eastAsia="Calibri" w:hAnsi="Calibri" w:cs="Times New Roman"/>
        </w:rPr>
        <w:t xml:space="preserve">also </w:t>
      </w:r>
      <w:r w:rsidR="0081017C" w:rsidRPr="001B2ADE">
        <w:rPr>
          <w:rFonts w:ascii="Calibri" w:eastAsia="Calibri" w:hAnsi="Calibri" w:cs="Times New Roman"/>
        </w:rPr>
        <w:t>be exempt if their disability severely limits their capacity to participate in standardised testing</w:t>
      </w:r>
      <w:r>
        <w:t>. This means that the outcomes for an entire priority equity cohort are unaccounted for.</w:t>
      </w:r>
      <w:r w:rsidRPr="1D8654F9">
        <w:rPr>
          <w:rStyle w:val="EndnoteReference"/>
          <w:rFonts w:eastAsiaTheme="minorEastAsia"/>
        </w:rPr>
        <w:endnoteReference w:id="533"/>
      </w:r>
    </w:p>
    <w:p w14:paraId="1995CC6B" w14:textId="77777777" w:rsidR="00C13F18" w:rsidRDefault="00C13F18" w:rsidP="00BB708D">
      <w:r>
        <w:lastRenderedPageBreak/>
        <w:t>Stakeholders have been clear on the need to provide much greater transparency by publishing data on outcomes and developing a n</w:t>
      </w:r>
      <w:r w:rsidRPr="0004674A">
        <w:t xml:space="preserve">ational </w:t>
      </w:r>
      <w:r>
        <w:t>m</w:t>
      </w:r>
      <w:r w:rsidRPr="0004674A">
        <w:t xml:space="preserve">inimum </w:t>
      </w:r>
      <w:r>
        <w:t>d</w:t>
      </w:r>
      <w:r w:rsidRPr="0004674A">
        <w:t>ata</w:t>
      </w:r>
      <w:r>
        <w:t xml:space="preserve"> </w:t>
      </w:r>
      <w:r w:rsidRPr="0004674A">
        <w:t>set</w:t>
      </w:r>
      <w:r>
        <w:t>.</w:t>
      </w:r>
      <w:r>
        <w:rPr>
          <w:rStyle w:val="EndnoteReference"/>
        </w:rPr>
        <w:endnoteReference w:id="534"/>
      </w:r>
      <w:r>
        <w:t xml:space="preserve"> Noting the limitations of current data sets to accurately assess outcomes for students with disability, the Panel’s view is that we need a nationally consistent approach to measuring learning progression </w:t>
      </w:r>
      <w:r w:rsidRPr="006D2590">
        <w:t>where standard assessment measures are not appropriate.</w:t>
      </w:r>
      <w:r>
        <w:t xml:space="preserve"> This is in addition to the current standardised assessment, so </w:t>
      </w:r>
      <w:r w:rsidRPr="00A30845">
        <w:t>students with disability should be able to participate in NAPLAN where appropriate and also have access to alternative approaches to measuring annual learning growth</w:t>
      </w:r>
      <w:r>
        <w:t>.</w:t>
      </w:r>
    </w:p>
    <w:p w14:paraId="22CFEED4" w14:textId="3F0DBB1D" w:rsidR="00C13F18" w:rsidRDefault="00C13F18" w:rsidP="00BB708D">
      <w:pPr>
        <w:pStyle w:val="Heading6"/>
        <w:spacing w:line="276" w:lineRule="auto"/>
      </w:pPr>
      <w:bookmarkStart w:id="172" w:name="_Toc147257189"/>
      <w:bookmarkStart w:id="173" w:name="_Toc147493104"/>
      <w:bookmarkStart w:id="174" w:name="_Toc147499709"/>
      <w:r w:rsidRPr="007545B8">
        <w:t xml:space="preserve">English as an </w:t>
      </w:r>
      <w:r>
        <w:t>a</w:t>
      </w:r>
      <w:r w:rsidRPr="007545B8">
        <w:t xml:space="preserve">dditional </w:t>
      </w:r>
      <w:r>
        <w:t>l</w:t>
      </w:r>
      <w:r w:rsidRPr="007545B8">
        <w:t xml:space="preserve">anguage or </w:t>
      </w:r>
      <w:r>
        <w:t>d</w:t>
      </w:r>
      <w:r w:rsidRPr="007545B8">
        <w:t xml:space="preserve">ialect students would </w:t>
      </w:r>
      <w:bookmarkEnd w:id="172"/>
      <w:bookmarkEnd w:id="173"/>
      <w:bookmarkEnd w:id="174"/>
      <w:r w:rsidR="00C30023">
        <w:t xml:space="preserve">more accurately capture </w:t>
      </w:r>
      <w:r w:rsidR="00216E29">
        <w:t xml:space="preserve">outcomes for </w:t>
      </w:r>
      <w:r w:rsidR="00F25C3A">
        <w:t>students who have English as a second language</w:t>
      </w:r>
    </w:p>
    <w:p w14:paraId="1E09F935" w14:textId="77777777" w:rsidR="00C13F18" w:rsidRDefault="00C13F18" w:rsidP="00BB708D">
      <w:r w:rsidRPr="00FF2094">
        <w:t xml:space="preserve">EAL/D learners are school-aged students who have language backgrounds other than English and who are learning English as their second or additional language at school. EAL/D encompasses students from both First Nations and migrant backgrounds who </w:t>
      </w:r>
      <w:r>
        <w:t>are</w:t>
      </w:r>
      <w:r w:rsidRPr="00FF2094">
        <w:t xml:space="preserve"> at </w:t>
      </w:r>
      <w:r>
        <w:t>various</w:t>
      </w:r>
      <w:r w:rsidRPr="00FF2094">
        <w:t xml:space="preserve"> </w:t>
      </w:r>
      <w:r>
        <w:t>levels of English language proficiency compared to their</w:t>
      </w:r>
      <w:r w:rsidRPr="00FF2094">
        <w:t xml:space="preserve"> peer</w:t>
      </w:r>
      <w:r>
        <w:t xml:space="preserve"> </w:t>
      </w:r>
      <w:r w:rsidRPr="00FF2094">
        <w:t>equivalent</w:t>
      </w:r>
      <w:r>
        <w:t>s</w:t>
      </w:r>
      <w:r w:rsidRPr="00FF2094">
        <w:t>.</w:t>
      </w:r>
      <w:r w:rsidRPr="00554C62">
        <w:rPr>
          <w:vertAlign w:val="superscript"/>
        </w:rPr>
        <w:t xml:space="preserve"> </w:t>
      </w:r>
      <w:r w:rsidRPr="1D8654F9">
        <w:rPr>
          <w:rStyle w:val="EndnoteReference"/>
          <w:rFonts w:eastAsiaTheme="minorEastAsia"/>
        </w:rPr>
        <w:endnoteReference w:id="535"/>
      </w:r>
    </w:p>
    <w:p w14:paraId="7FAA36F3" w14:textId="7C104039" w:rsidR="00C13F18" w:rsidRDefault="00C13F18" w:rsidP="00BB708D">
      <w:pPr>
        <w:rPr>
          <w:rFonts w:cstheme="minorHAnsi"/>
        </w:rPr>
      </w:pPr>
      <w:r w:rsidRPr="0F8BF666">
        <w:t>The Australian Council of TESOL Associations submission noted the EAL/D cohort is not recognised as a priority equity group within the NSRA and that across jurisdictions, sectors and schools learner identification, assessment, data collection and reporting procedures are localised, inconsistent, inadequate and, in some cases</w:t>
      </w:r>
      <w:r>
        <w:t>,</w:t>
      </w:r>
      <w:r w:rsidRPr="0F8BF666">
        <w:t xml:space="preserve"> not undertaken at all.</w:t>
      </w:r>
    </w:p>
    <w:p w14:paraId="400AFA2B" w14:textId="77777777" w:rsidR="00C13F18" w:rsidRDefault="00C13F18" w:rsidP="00BB708D">
      <w:pPr>
        <w:pStyle w:val="paragraph"/>
        <w:spacing w:before="0" w:beforeAutospacing="0" w:after="240" w:afterAutospacing="0" w:line="256" w:lineRule="auto"/>
        <w:jc w:val="right"/>
        <w:textAlignment w:val="baseline"/>
        <w:rPr>
          <w:rFonts w:asciiTheme="minorHAnsi" w:eastAsiaTheme="minorHAnsi" w:hAnsiTheme="minorHAnsi" w:cstheme="minorBidi"/>
          <w:i/>
          <w:color w:val="3D8CAD" w:themeColor="accent1"/>
          <w:lang w:eastAsia="en-US"/>
        </w:rPr>
      </w:pPr>
      <w:r>
        <w:rPr>
          <w:noProof/>
        </w:rPr>
        <mc:AlternateContent>
          <mc:Choice Requires="wps">
            <w:drawing>
              <wp:inline distT="0" distB="0" distL="0" distR="0" wp14:anchorId="0EBCEC21" wp14:editId="00BB6836">
                <wp:extent cx="5734685" cy="990600"/>
                <wp:effectExtent l="0" t="0" r="0" b="0"/>
                <wp:docPr id="1283132920" name="Text Box 12831329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990600"/>
                        </a:xfrm>
                        <a:prstGeom prst="rect">
                          <a:avLst/>
                        </a:prstGeom>
                        <a:noFill/>
                        <a:ln w="9525">
                          <a:noFill/>
                          <a:miter lim="800000"/>
                          <a:headEnd/>
                          <a:tailEnd/>
                        </a:ln>
                      </wps:spPr>
                      <wps:txbx>
                        <w:txbxContent>
                          <w:p w14:paraId="5016356A"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Gaining nationally consistent data on what we estimate are 600,000 Indigenous, migrant and refugee-background learners of English as an additional language or dialect is indisputably of value at every level of policy-making and provision.</w:t>
                            </w:r>
                          </w:p>
                          <w:p w14:paraId="7F0BFDA5" w14:textId="77777777" w:rsidR="00C13F18" w:rsidRDefault="00C13F18" w:rsidP="00BB708D"/>
                        </w:txbxContent>
                      </wps:txbx>
                      <wps:bodyPr rot="0" vertOverflow="clip" horzOverflow="clip" vert="horz" wrap="square" lIns="91440" tIns="45720" rIns="91440" bIns="45720" anchor="t" anchorCtr="0">
                        <a:noAutofit/>
                      </wps:bodyPr>
                    </wps:wsp>
                  </a:graphicData>
                </a:graphic>
              </wp:inline>
            </w:drawing>
          </mc:Choice>
          <mc:Fallback>
            <w:pict>
              <v:shape w14:anchorId="0EBCEC21" id="Text Box 1283132920" o:spid="_x0000_s1061" type="#_x0000_t202" style="width:451.55pt;height:7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5OrDgIAAP0DAAAOAAAAZHJzL2Uyb0RvYy54bWysU8FuGyEQvVfqPyDu9a4dr2OvvI7SpKkq&#10;pU2ltB+AWfCiAkMBezf9+gys41jprSoHxDDMm3lvhvXVYDQ5CB8U2IZOJyUlwnJold019OePuw9L&#10;SkJktmUarGjokwj0avP+3bp3tZhBB7oVniCIDXXvGtrF6OqiCLwThoUJOGHRKcEbFtH0u6L1rEd0&#10;o4tZWS6KHnzrPHARAt7ejk66yfhSCh4fpAwiEt1QrC3m3ed9m/Zis2b1zjPXKX4sg/1DFYYpi0lP&#10;ULcsMrL36i8oo7iHADJOOJgCpFRcZA7IZlq+YfPYMScyFxQnuJNM4f/B8m+HR/fdkzh8hAEbmEkE&#10;dw/8VyAWbjpmd+Lae+g7wVpMPE2SFb0L9TE0SR3qkEC2/VdosclsHyEDDdKbpAryJIiODXg6iS6G&#10;SDheVpcX88WyooSjb7UqF2XuSsHql2jnQ/wswJB0aKjHpmZ0drgPMVXD6pcnKZmFO6V1bqy2pEfQ&#10;alblgDOPURHnTivT0GWZ1jgJieQn2+bgyJQez5hA2yPrRHSkHIftQFTb0IsqBScVttA+oQ4exjnD&#10;fxEfcJMasAyulaOkA//n7V16hy1FDyU9zmJDw+8984IS/cWi5qvpfJ6GNxvz6nKGhj/3bM89zHKE&#10;amikZDzexDzwozbX2BupsmyvFR+54YxlNY//IQ3xuZ1fvf7azTMAAAD//wMAUEsDBBQABgAIAAAA&#10;IQCroG5P2gAAAAUBAAAPAAAAZHJzL2Rvd25yZXYueG1sTI/NTsMwEITvSH0Haytxo3aBVjTEqSoQ&#10;VxDlR+K2jbdJ1HgdxW4T3p6FS7mMtJrRzLf5evStOlEfm8AW5jMDirgMruHKwvvb09UdqJiQHbaB&#10;ycI3RVgXk4scMxcGfqXTNlVKSjhmaKFOqcu0jmVNHuMsdMTi7UPvMcnZV9r1OEi5b/W1MUvtsWFZ&#10;qLGjh5rKw/boLXw8778+b81L9egX3RBGo9mvtLWX03FzDyrRmM5h+MUXdCiEaReO7KJqLcgj6U/F&#10;W5mbOaidhBZLA7rI9X/64gcAAP//AwBQSwECLQAUAAYACAAAACEAtoM4kv4AAADhAQAAEwAAAAAA&#10;AAAAAAAAAAAAAAAAW0NvbnRlbnRfVHlwZXNdLnhtbFBLAQItABQABgAIAAAAIQA4/SH/1gAAAJQB&#10;AAALAAAAAAAAAAAAAAAAAC8BAABfcmVscy8ucmVsc1BLAQItABQABgAIAAAAIQBdE5OrDgIAAP0D&#10;AAAOAAAAAAAAAAAAAAAAAC4CAABkcnMvZTJvRG9jLnhtbFBLAQItABQABgAIAAAAIQCroG5P2gAA&#10;AAUBAAAPAAAAAAAAAAAAAAAAAGgEAABkcnMvZG93bnJldi54bWxQSwUGAAAAAAQABADzAAAAbwUA&#10;AAAA&#10;" filled="f" stroked="f">
                <v:textbox>
                  <w:txbxContent>
                    <w:p w14:paraId="5016356A"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Gaining nationally consistent data on what we estimate are 600,000 Indigenous, migrant and refugee-background learners of English as an additional language or dialect is indisputably of value at every level of policy-making and provision.</w:t>
                      </w:r>
                    </w:p>
                    <w:p w14:paraId="7F0BFDA5" w14:textId="77777777" w:rsidR="00C13F18" w:rsidRDefault="00C13F18" w:rsidP="00BB708D"/>
                  </w:txbxContent>
                </v:textbox>
                <w10:anchorlock/>
              </v:shape>
            </w:pict>
          </mc:Fallback>
        </mc:AlternateContent>
      </w:r>
      <w:r w:rsidRPr="0067798C">
        <w:rPr>
          <w:rFonts w:asciiTheme="minorHAnsi" w:eastAsiaTheme="minorHAnsi" w:hAnsiTheme="minorHAnsi" w:cstheme="minorBidi"/>
          <w:i/>
          <w:color w:val="3D8CAD" w:themeColor="accent1"/>
          <w:lang w:eastAsia="en-US"/>
        </w:rPr>
        <w:t>Australian Council of TESOL Associations</w:t>
      </w:r>
    </w:p>
    <w:p w14:paraId="002C2110" w14:textId="77777777" w:rsidR="00C13F18" w:rsidRDefault="00C13F18" w:rsidP="00BB708D">
      <w:r w:rsidRPr="00B1658B">
        <w:t>English language learners are a subgroup of the larger population of students from language backgrounds other than English (LBOTE).</w:t>
      </w:r>
      <w:r w:rsidRPr="0F8BF666">
        <w:t xml:space="preserve"> </w:t>
      </w:r>
      <w:r w:rsidRPr="00A30845">
        <w:t>Currently, ‘disadvantaged LBOTE’ is used as the measure for allocating English as a second language (ESL) funding. This measure and consequent reporting arrangements have resulted in the performance of EAL/D learners being hidden within the reported performance of LBOTE students on national literacy and numeracy tests</w:t>
      </w:r>
      <w:r w:rsidRPr="0F8BF666">
        <w:t>. The range of literacy and numeracy performance of the LBOTE group reflects the diverse socio</w:t>
      </w:r>
      <w:r>
        <w:t>-</w:t>
      </w:r>
      <w:r w:rsidRPr="0F8BF666">
        <w:t>economic characteristics of the group and consequently misrepresents the performance of the EAL/D learner subgroup.</w:t>
      </w:r>
      <w:r w:rsidRPr="0F8BF666">
        <w:rPr>
          <w:rStyle w:val="EndnoteReference"/>
        </w:rPr>
        <w:endnoteReference w:id="536"/>
      </w:r>
    </w:p>
    <w:p w14:paraId="37FD0355" w14:textId="77777777" w:rsidR="00C13F18" w:rsidRDefault="00C13F18" w:rsidP="00BB708D">
      <w:r w:rsidRPr="00CA2EC7">
        <w:t xml:space="preserve">LBOTE </w:t>
      </w:r>
      <w:r>
        <w:t>has been highlighted as a difficult categorisation</w:t>
      </w:r>
      <w:r w:rsidRPr="00CA2EC7">
        <w:t xml:space="preserve"> for guiding educa</w:t>
      </w:r>
      <w:r>
        <w:t>ti</w:t>
      </w:r>
      <w:r w:rsidRPr="00CA2EC7">
        <w:t xml:space="preserve">on responses </w:t>
      </w:r>
      <w:r>
        <w:t xml:space="preserve">as </w:t>
      </w:r>
      <w:r w:rsidRPr="00CA2EC7">
        <w:t xml:space="preserve">it </w:t>
      </w:r>
      <w:r>
        <w:t>is</w:t>
      </w:r>
      <w:r w:rsidRPr="00CA2EC7">
        <w:t xml:space="preserve"> such a large and diverse category</w:t>
      </w:r>
      <w:r>
        <w:t>, covering</w:t>
      </w:r>
      <w:r w:rsidRPr="00CA2EC7">
        <w:t xml:space="preserve"> full English speakers (whose parents speak a language other than English) as well as beginning to advanced English language proficiency levels</w:t>
      </w:r>
      <w:r>
        <w:t>.</w:t>
      </w:r>
      <w:r w:rsidRPr="1D8654F9">
        <w:rPr>
          <w:rStyle w:val="EndnoteReference"/>
          <w:rFonts w:eastAsiaTheme="minorEastAsia"/>
        </w:rPr>
        <w:endnoteReference w:id="537"/>
      </w:r>
      <w:r w:rsidRPr="00AE5740">
        <w:t xml:space="preserve"> </w:t>
      </w:r>
      <w:r>
        <w:t>NAPLAN has been criticised for masking disadvantage among children and young people who speak languages other than English, with little difference at a national level between the results of LBOTE and non-LBOTE students on all domains of the test.</w:t>
      </w:r>
      <w:r w:rsidRPr="1D8654F9">
        <w:rPr>
          <w:rStyle w:val="EndnoteReference"/>
          <w:rFonts w:eastAsiaTheme="minorEastAsia"/>
        </w:rPr>
        <w:endnoteReference w:id="538"/>
      </w:r>
    </w:p>
    <w:p w14:paraId="0075A748" w14:textId="77777777" w:rsidR="00C13F18" w:rsidRDefault="00C13F18" w:rsidP="00BB708D">
      <w:r w:rsidRPr="00AE5740">
        <w:t>The Panel supports</w:t>
      </w:r>
      <w:r>
        <w:t xml:space="preserve"> making</w:t>
      </w:r>
      <w:r w:rsidRPr="00AE5740">
        <w:t xml:space="preserve"> EAL/D a priority equity cohort for data collection and measurement under the NSRA and</w:t>
      </w:r>
      <w:r>
        <w:t xml:space="preserve"> believes</w:t>
      </w:r>
      <w:r w:rsidRPr="00AE5740">
        <w:t xml:space="preserve"> that progress and outcomes should be reported at jurisdictional and national levels.</w:t>
      </w:r>
    </w:p>
    <w:p w14:paraId="3C9F1706" w14:textId="77777777" w:rsidR="00C13F18" w:rsidRDefault="00C13F18" w:rsidP="00BB708D">
      <w:pPr>
        <w:pStyle w:val="Heading6"/>
      </w:pPr>
      <w:bookmarkStart w:id="175" w:name="_Toc147257190"/>
      <w:bookmarkStart w:id="176" w:name="_Toc147493105"/>
      <w:bookmarkStart w:id="177" w:name="_Toc147499710"/>
      <w:r w:rsidRPr="007545B8">
        <w:lastRenderedPageBreak/>
        <w:t xml:space="preserve">Students in </w:t>
      </w:r>
      <w:r>
        <w:t>o</w:t>
      </w:r>
      <w:r w:rsidRPr="007545B8">
        <w:t>ut-of-</w:t>
      </w:r>
      <w:r>
        <w:t>h</w:t>
      </w:r>
      <w:r w:rsidRPr="007545B8">
        <w:t xml:space="preserve">ome </w:t>
      </w:r>
      <w:r>
        <w:t>c</w:t>
      </w:r>
      <w:r w:rsidRPr="007545B8">
        <w:t>are should be recognised as a priority equity cohort</w:t>
      </w:r>
      <w:bookmarkEnd w:id="175"/>
      <w:bookmarkEnd w:id="176"/>
      <w:bookmarkEnd w:id="177"/>
    </w:p>
    <w:p w14:paraId="3E431EEB" w14:textId="77777777" w:rsidR="00C13F18" w:rsidRDefault="00C13F18" w:rsidP="00BB708D">
      <w:r>
        <w:t>As discussed in Chapter 2, children</w:t>
      </w:r>
      <w:r w:rsidRPr="5063AB61">
        <w:t xml:space="preserve"> and young people </w:t>
      </w:r>
      <w:r>
        <w:t>living</w:t>
      </w:r>
      <w:r w:rsidRPr="5063AB61">
        <w:t xml:space="preserve"> in statutory out-of-home care</w:t>
      </w:r>
      <w:r>
        <w:t xml:space="preserve"> (OOHC)</w:t>
      </w:r>
      <w:r w:rsidRPr="5063AB61">
        <w:t xml:space="preserve"> present </w:t>
      </w:r>
      <w:r>
        <w:t xml:space="preserve">to school </w:t>
      </w:r>
      <w:r w:rsidRPr="5063AB61">
        <w:t>with a diverse range of characteristics, needs, strengths and interests</w:t>
      </w:r>
      <w:r>
        <w:t>,</w:t>
      </w:r>
      <w:r w:rsidRPr="5063AB61">
        <w:t xml:space="preserve"> and </w:t>
      </w:r>
      <w:r>
        <w:t>generally</w:t>
      </w:r>
      <w:r w:rsidRPr="5063AB61">
        <w:t xml:space="preserve"> experience poorer life and education outcomes than their counterparts, with some of the lowest levels of educational attainment of any group of children</w:t>
      </w:r>
      <w:r>
        <w:t>.</w:t>
      </w:r>
      <w:r w:rsidRPr="1D8654F9">
        <w:rPr>
          <w:rStyle w:val="EndnoteReference"/>
          <w:rFonts w:eastAsiaTheme="minorEastAsia"/>
        </w:rPr>
        <w:endnoteReference w:id="539"/>
      </w:r>
      <w:r w:rsidRPr="5063AB61">
        <w:t xml:space="preserve"> </w:t>
      </w:r>
      <w:r>
        <w:t>S</w:t>
      </w:r>
      <w:r w:rsidRPr="5063AB61">
        <w:t xml:space="preserve">tudents </w:t>
      </w:r>
      <w:r>
        <w:t xml:space="preserve">in OOHC </w:t>
      </w:r>
      <w:r w:rsidRPr="5063AB61">
        <w:t xml:space="preserve">are also likely to experience </w:t>
      </w:r>
      <w:r>
        <w:t>other forms of</w:t>
      </w:r>
      <w:r w:rsidRPr="5063AB61">
        <w:t xml:space="preserve"> disadvantage</w:t>
      </w:r>
      <w:r>
        <w:t>.</w:t>
      </w:r>
      <w:r w:rsidRPr="1D8654F9">
        <w:rPr>
          <w:rStyle w:val="EndnoteReference"/>
          <w:rFonts w:eastAsiaTheme="minorEastAsia"/>
        </w:rPr>
        <w:endnoteReference w:id="540"/>
      </w:r>
    </w:p>
    <w:p w14:paraId="3005E53B" w14:textId="14CFC6EC" w:rsidR="00C13F18" w:rsidRDefault="00C13F18" w:rsidP="00BB708D">
      <w:pPr>
        <w:rPr>
          <w:rFonts w:cstheme="minorHAnsi"/>
          <w:bCs/>
          <w:iCs/>
        </w:rPr>
      </w:pPr>
      <w:r>
        <w:t>Several submissions support the idea that students in OOHC should be an additional priority equity cohort.</w:t>
      </w:r>
      <w:r w:rsidRPr="1D8654F9">
        <w:rPr>
          <w:rStyle w:val="EndnoteReference"/>
          <w:rFonts w:eastAsiaTheme="minorEastAsia"/>
        </w:rPr>
        <w:endnoteReference w:id="541"/>
      </w:r>
      <w:r>
        <w:t xml:space="preserve"> These submissions have noted that NAPLAN data shows s</w:t>
      </w:r>
      <w:r w:rsidRPr="00D1638A">
        <w:t>ignificant gaps in outcomes between children in O</w:t>
      </w:r>
      <w:r>
        <w:t>O</w:t>
      </w:r>
      <w:r w:rsidRPr="00D1638A">
        <w:t>HC and the general population, with 23 per</w:t>
      </w:r>
      <w:r>
        <w:t xml:space="preserve"> </w:t>
      </w:r>
      <w:r w:rsidRPr="00D1638A">
        <w:t>cent fewer children in O</w:t>
      </w:r>
      <w:r>
        <w:t>O</w:t>
      </w:r>
      <w:r w:rsidRPr="00D1638A">
        <w:t xml:space="preserve">HC meeting </w:t>
      </w:r>
      <w:r>
        <w:t xml:space="preserve">the </w:t>
      </w:r>
      <w:r w:rsidRPr="00D1638A">
        <w:t xml:space="preserve">aggregate </w:t>
      </w:r>
      <w:r>
        <w:t>N</w:t>
      </w:r>
      <w:r w:rsidRPr="00D1638A">
        <w:t xml:space="preserve">ational </w:t>
      </w:r>
      <w:r>
        <w:t>M</w:t>
      </w:r>
      <w:r w:rsidRPr="00D1638A">
        <w:t xml:space="preserve">inimum </w:t>
      </w:r>
      <w:r>
        <w:t>S</w:t>
      </w:r>
      <w:r w:rsidRPr="00D1638A">
        <w:t>tandards.</w:t>
      </w:r>
      <w:r w:rsidRPr="1D8654F9">
        <w:rPr>
          <w:rStyle w:val="EndnoteReference"/>
          <w:rFonts w:eastAsiaTheme="minorEastAsia"/>
        </w:rPr>
        <w:endnoteReference w:id="542"/>
      </w:r>
      <w:r>
        <w:t xml:space="preserve"> This gap could be even more substantial due to the higher rates of absenteeism for OOHC students and the fact that </w:t>
      </w:r>
      <w:r w:rsidRPr="00D1638A">
        <w:t>NAPLAN data only count</w:t>
      </w:r>
      <w:r>
        <w:t>s</w:t>
      </w:r>
      <w:r w:rsidRPr="00D1638A">
        <w:t xml:space="preserve"> </w:t>
      </w:r>
      <w:r>
        <w:t>those</w:t>
      </w:r>
      <w:r w:rsidRPr="00D1638A">
        <w:t xml:space="preserve"> who a</w:t>
      </w:r>
      <w:r>
        <w:t>ttended.</w:t>
      </w:r>
    </w:p>
    <w:p w14:paraId="6D37C353" w14:textId="77777777" w:rsidR="00C13F18" w:rsidRDefault="00C13F18" w:rsidP="00BB708D">
      <w:pPr>
        <w:rPr>
          <w:rStyle w:val="Heading4Char"/>
          <w:rFonts w:asciiTheme="minorHAnsi" w:eastAsiaTheme="minorHAnsi" w:hAnsiTheme="minorHAnsi" w:cstheme="minorHAnsi"/>
          <w:b w:val="0"/>
          <w:color w:val="auto"/>
          <w:sz w:val="22"/>
        </w:rPr>
      </w:pPr>
      <w:r w:rsidRPr="00A30845">
        <w:rPr>
          <w:rFonts w:cstheme="minorHAnsi"/>
        </w:rPr>
        <w:t>The data which highlights the poorer outcomes experienced by children in OOHC suggests that despite investment, the unique circumstances and experiences of trauma faced by children are yet to be fully addressed by educational institutions</w:t>
      </w:r>
      <w:r w:rsidRPr="009617B1">
        <w:rPr>
          <w:rFonts w:cstheme="minorHAnsi"/>
          <w:bCs/>
          <w:iCs/>
        </w:rPr>
        <w:t xml:space="preserve">. </w:t>
      </w:r>
      <w:r w:rsidRPr="00CA36EA">
        <w:rPr>
          <w:rFonts w:cstheme="minorHAnsi"/>
          <w:bCs/>
          <w:iCs/>
        </w:rPr>
        <w:t>Based on th</w:t>
      </w:r>
      <w:r>
        <w:rPr>
          <w:rFonts w:cstheme="minorHAnsi"/>
          <w:bCs/>
          <w:iCs/>
        </w:rPr>
        <w:t>is, the Panel considers that</w:t>
      </w:r>
      <w:r w:rsidRPr="00CA36EA">
        <w:rPr>
          <w:rFonts w:cstheme="minorHAnsi"/>
          <w:bCs/>
          <w:iCs/>
        </w:rPr>
        <w:t xml:space="preserve"> this cohort </w:t>
      </w:r>
      <w:r>
        <w:rPr>
          <w:rFonts w:cstheme="minorHAnsi"/>
          <w:bCs/>
          <w:iCs/>
        </w:rPr>
        <w:t>would</w:t>
      </w:r>
      <w:r w:rsidRPr="00CA36EA">
        <w:rPr>
          <w:rFonts w:cstheme="minorHAnsi"/>
          <w:bCs/>
          <w:iCs/>
        </w:rPr>
        <w:t xml:space="preserve"> benefit from being added </w:t>
      </w:r>
      <w:r>
        <w:rPr>
          <w:rFonts w:cstheme="minorHAnsi"/>
          <w:bCs/>
          <w:iCs/>
        </w:rPr>
        <w:t xml:space="preserve">as a </w:t>
      </w:r>
      <w:r w:rsidRPr="00CA36EA">
        <w:rPr>
          <w:rFonts w:cstheme="minorHAnsi"/>
          <w:bCs/>
          <w:iCs/>
        </w:rPr>
        <w:t>priority equity cohort</w:t>
      </w:r>
      <w:r>
        <w:rPr>
          <w:rFonts w:cstheme="minorHAnsi"/>
          <w:bCs/>
          <w:iCs/>
        </w:rPr>
        <w:t xml:space="preserve"> for data collection.</w:t>
      </w:r>
    </w:p>
    <w:p w14:paraId="0F4D3E84" w14:textId="77777777" w:rsidR="00C13F18" w:rsidRDefault="00C13F18" w:rsidP="00BB708D">
      <w:pPr>
        <w:pStyle w:val="Heading6"/>
      </w:pPr>
      <w:r>
        <w:t>We need m</w:t>
      </w:r>
      <w:r w:rsidRPr="00C5191D">
        <w:t>ore comprehensive and culturally appropriate data on outcomes of First Nations students</w:t>
      </w:r>
      <w:r>
        <w:t xml:space="preserve"> </w:t>
      </w:r>
    </w:p>
    <w:p w14:paraId="21640F11" w14:textId="77777777" w:rsidR="00C13F18" w:rsidRDefault="00C13F18" w:rsidP="00BB708D">
      <w:pPr>
        <w:rPr>
          <w:lang w:eastAsia="en-AU"/>
        </w:rPr>
      </w:pPr>
      <w:r>
        <w:rPr>
          <w:lang w:eastAsia="en-AU"/>
        </w:rPr>
        <w:t>A large amount of First Nations data is available; however, it is largely framed through deficit narratives detailing inequalities and does not support meeting the needs of First Nations peoples. For example, data aggregated by First Nations status at the national level can imply homogeneity, whereas data that recognises cultural and geographic diversity may better support community-level planning and service delivery.</w:t>
      </w:r>
      <w:r>
        <w:rPr>
          <w:rStyle w:val="EndnoteReference"/>
          <w:rFonts w:ascii="Calibri" w:eastAsia="Times New Roman" w:hAnsi="Calibri" w:cs="Calibri"/>
          <w:lang w:eastAsia="en-AU"/>
        </w:rPr>
        <w:endnoteReference w:id="543"/>
      </w:r>
    </w:p>
    <w:p w14:paraId="16A2D319" w14:textId="51981760" w:rsidR="00C13F18" w:rsidRDefault="00C13F18" w:rsidP="00BB708D">
      <w:pPr>
        <w:rPr>
          <w:rFonts w:cstheme="minorHAnsi"/>
        </w:rPr>
      </w:pPr>
      <w:r w:rsidRPr="00D54DBA">
        <w:rPr>
          <w:rFonts w:cstheme="minorHAnsi"/>
          <w:bCs/>
          <w:iCs/>
        </w:rPr>
        <w:t xml:space="preserve">The </w:t>
      </w:r>
      <w:r w:rsidRPr="00FE4BA3">
        <w:t>National Aboriginal and Torres Strait Islander Principals Association</w:t>
      </w:r>
      <w:r>
        <w:rPr>
          <w:rFonts w:cstheme="minorHAnsi"/>
          <w:bCs/>
          <w:iCs/>
        </w:rPr>
        <w:t xml:space="preserve"> (NATSIPA)</w:t>
      </w:r>
      <w:r w:rsidRPr="00D54DBA">
        <w:rPr>
          <w:rFonts w:cstheme="minorHAnsi"/>
          <w:bCs/>
          <w:iCs/>
        </w:rPr>
        <w:t xml:space="preserve"> submission expressed </w:t>
      </w:r>
      <w:r w:rsidRPr="00D54DBA">
        <w:rPr>
          <w:rFonts w:cstheme="minorHAnsi"/>
        </w:rPr>
        <w:t xml:space="preserve">concerns </w:t>
      </w:r>
      <w:r>
        <w:rPr>
          <w:rFonts w:cstheme="minorHAnsi"/>
        </w:rPr>
        <w:t>about using</w:t>
      </w:r>
      <w:r w:rsidRPr="00D54DBA">
        <w:rPr>
          <w:rFonts w:cstheme="minorHAnsi"/>
        </w:rPr>
        <w:t xml:space="preserve"> NAPLAN</w:t>
      </w:r>
      <w:r>
        <w:rPr>
          <w:rFonts w:cstheme="minorHAnsi"/>
        </w:rPr>
        <w:t xml:space="preserve"> </w:t>
      </w:r>
      <w:r w:rsidRPr="00D54DBA">
        <w:rPr>
          <w:rFonts w:cstheme="minorHAnsi"/>
        </w:rPr>
        <w:t xml:space="preserve">as the key student assessment tool and </w:t>
      </w:r>
      <w:r>
        <w:rPr>
          <w:rFonts w:cstheme="minorHAnsi"/>
        </w:rPr>
        <w:t xml:space="preserve">the mechanism for </w:t>
      </w:r>
      <w:r w:rsidRPr="00D54DBA">
        <w:rPr>
          <w:rFonts w:cstheme="minorHAnsi"/>
        </w:rPr>
        <w:t>compari</w:t>
      </w:r>
      <w:r>
        <w:rPr>
          <w:rFonts w:cstheme="minorHAnsi"/>
        </w:rPr>
        <w:t>ng</w:t>
      </w:r>
      <w:r w:rsidRPr="00D54DBA">
        <w:rPr>
          <w:rFonts w:cstheme="minorHAnsi"/>
        </w:rPr>
        <w:t xml:space="preserve"> First Nations students to the ‘mainstream norm’. </w:t>
      </w:r>
      <w:r>
        <w:rPr>
          <w:rFonts w:cstheme="minorHAnsi"/>
        </w:rPr>
        <w:t>NATSIPA noted h</w:t>
      </w:r>
      <w:r w:rsidRPr="00D54DBA">
        <w:rPr>
          <w:rFonts w:cstheme="minorHAnsi"/>
        </w:rPr>
        <w:t>igh level</w:t>
      </w:r>
      <w:r>
        <w:rPr>
          <w:rFonts w:cstheme="minorHAnsi"/>
        </w:rPr>
        <w:t>s</w:t>
      </w:r>
      <w:r w:rsidRPr="00D54DBA">
        <w:rPr>
          <w:rFonts w:cstheme="minorHAnsi"/>
        </w:rPr>
        <w:t xml:space="preserve"> of non</w:t>
      </w:r>
      <w:r>
        <w:rPr>
          <w:rFonts w:cstheme="minorHAnsi"/>
        </w:rPr>
        <w:noBreakHyphen/>
      </w:r>
      <w:r w:rsidRPr="00D54DBA">
        <w:rPr>
          <w:rFonts w:cstheme="minorHAnsi"/>
        </w:rPr>
        <w:t xml:space="preserve">participation </w:t>
      </w:r>
      <w:r>
        <w:rPr>
          <w:rFonts w:cstheme="minorHAnsi"/>
        </w:rPr>
        <w:t>by</w:t>
      </w:r>
      <w:r w:rsidRPr="00D54DBA">
        <w:rPr>
          <w:rFonts w:cstheme="minorHAnsi"/>
        </w:rPr>
        <w:t xml:space="preserve"> First Nations students</w:t>
      </w:r>
      <w:r>
        <w:rPr>
          <w:rFonts w:cstheme="minorHAnsi"/>
        </w:rPr>
        <w:t xml:space="preserve">, which </w:t>
      </w:r>
      <w:r w:rsidRPr="00D54DBA">
        <w:rPr>
          <w:rFonts w:cstheme="minorHAnsi"/>
        </w:rPr>
        <w:t xml:space="preserve">can lead to </w:t>
      </w:r>
      <w:r>
        <w:rPr>
          <w:rFonts w:cstheme="minorHAnsi"/>
        </w:rPr>
        <w:t>mis</w:t>
      </w:r>
      <w:r w:rsidRPr="00D54DBA">
        <w:rPr>
          <w:rFonts w:cstheme="minorHAnsi"/>
        </w:rPr>
        <w:t>representative data</w:t>
      </w:r>
      <w:r>
        <w:rPr>
          <w:rFonts w:cstheme="minorHAnsi"/>
        </w:rPr>
        <w:t xml:space="preserve"> </w:t>
      </w:r>
      <w:r w:rsidRPr="00D54DBA">
        <w:rPr>
          <w:rFonts w:cstheme="minorHAnsi"/>
        </w:rPr>
        <w:t>sets</w:t>
      </w:r>
      <w:r>
        <w:rPr>
          <w:rFonts w:cstheme="minorHAnsi"/>
        </w:rPr>
        <w:t xml:space="preserve"> and lower the validity of data collected, which impacts its use for school comparison and student support needs</w:t>
      </w:r>
      <w:r w:rsidRPr="00D54DBA">
        <w:rPr>
          <w:rFonts w:cstheme="minorHAnsi"/>
        </w:rPr>
        <w:t>.</w:t>
      </w:r>
      <w:r>
        <w:rPr>
          <w:rFonts w:cstheme="minorHAnsi"/>
        </w:rPr>
        <w:t xml:space="preserve"> NATSIPA also raised concerns about the cultural appropriateness of NAPLAN.</w:t>
      </w:r>
    </w:p>
    <w:p w14:paraId="7F892A57" w14:textId="77777777" w:rsidR="00C13F18" w:rsidRDefault="00C13F18" w:rsidP="00BB708D">
      <w:pPr>
        <w:pStyle w:val="paragraph"/>
        <w:spacing w:before="0" w:beforeAutospacing="0" w:after="240" w:afterAutospacing="0" w:line="256" w:lineRule="auto"/>
        <w:jc w:val="right"/>
        <w:textAlignment w:val="baseline"/>
        <w:rPr>
          <w:rFonts w:asciiTheme="minorHAnsi" w:eastAsiaTheme="minorHAnsi" w:hAnsiTheme="minorHAnsi" w:cstheme="minorBidi"/>
          <w:i/>
          <w:color w:val="3D8CAD" w:themeColor="accent1"/>
          <w:lang w:eastAsia="en-US"/>
        </w:rPr>
      </w:pPr>
      <w:r>
        <w:rPr>
          <w:noProof/>
        </w:rPr>
        <mc:AlternateContent>
          <mc:Choice Requires="wps">
            <w:drawing>
              <wp:inline distT="0" distB="0" distL="0" distR="0" wp14:anchorId="30999844" wp14:editId="0F732879">
                <wp:extent cx="5734685" cy="1219200"/>
                <wp:effectExtent l="0" t="0" r="0" b="0"/>
                <wp:docPr id="772909206" name="Text Box 7729092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1219200"/>
                        </a:xfrm>
                        <a:prstGeom prst="rect">
                          <a:avLst/>
                        </a:prstGeom>
                        <a:noFill/>
                        <a:ln w="9525">
                          <a:noFill/>
                          <a:miter lim="800000"/>
                          <a:headEnd/>
                          <a:tailEnd/>
                        </a:ln>
                      </wps:spPr>
                      <wps:txbx>
                        <w:txbxContent>
                          <w:p w14:paraId="0A0E9BF4"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We think it is also important to look at measures of academic success beyond NAPLAN, which has a deficit narrative around it. Measuring outcomes beyond NAPLAN opens up the possibility of gaining a better understanding of what is working in schools to ensure student success that may not be visible in NAPLAN results</w:t>
                            </w:r>
                            <w:r>
                              <w:t>.</w:t>
                            </w:r>
                          </w:p>
                          <w:p w14:paraId="6D81A09A" w14:textId="77777777" w:rsidR="00C13F18" w:rsidRDefault="00C13F18" w:rsidP="00BB708D"/>
                        </w:txbxContent>
                      </wps:txbx>
                      <wps:bodyPr rot="0" vertOverflow="clip" horzOverflow="clip" vert="horz" wrap="square" lIns="91440" tIns="45720" rIns="91440" bIns="45720" anchor="t" anchorCtr="0">
                        <a:noAutofit/>
                      </wps:bodyPr>
                    </wps:wsp>
                  </a:graphicData>
                </a:graphic>
              </wp:inline>
            </w:drawing>
          </mc:Choice>
          <mc:Fallback>
            <w:pict>
              <v:shape w14:anchorId="30999844" id="Text Box 772909206" o:spid="_x0000_s1062" type="#_x0000_t202" style="width:451.55pt;height: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hhwDgIAAP4DAAAOAAAAZHJzL2Uyb0RvYy54bWysU8FuGyEQvVfqPyDu9Xod27FXxlGaNFWl&#10;tKmU9AMwC15UlqGAvet+fQbWcaz0FpUDYhjmzbw3w+qqbw3ZSx80WEbL0ZgSaQXU2m4Z/fV092lB&#10;SYjc1tyAlYweZKBX648fVp2r5AQaMLX0BEFsqDrHaBOjq4oiiEa2PIzASYtOBb7lEU2/LWrPO0Rv&#10;TTEZj+dFB752HoQMAW9vByddZ3ylpIgPSgUZiWEUa4t593nfpL1Yr3i19dw1WhzL4O+oouXaYtIT&#10;1C2PnOy8/geq1cJDABVHAtoClNJCZg7Iphy/YfPYcCczFxQnuJNM4f/Bih/7R/fTk9h/hh4bmEkE&#10;dw/idyAWbhput/Lae+gayWtMXCbJis6F6hiapA5VSCCb7jvU2GS+i5CBeuXbpAryJIiODTicRJd9&#10;JAIvZ5cX0/liRolAXzkpl9jWnINXL+HOh/hVQkvSgVGPXc3wfH8fYiqHVy9PUjYLd9qY3FljScfo&#10;cjaZ5YAzT6sjDp7RLaOLcVrDKCSWX2ydgyPXZjhjAmOPtBPTgXPsNz3RNaMX8xScZNhAfUAhPAyD&#10;hh8jPuCmDGAZwmhHSQP+79u79A57ih5KOhxGRsOfHfeSEvPNoujLcjpN05uN6exygoY/92zOPdwK&#10;hGI0UjIcb2Ke+EGba2yO0lm214qP3HDIsprHD5Gm+NzOr16/7foZAAD//wMAUEsDBBQABgAIAAAA&#10;IQA/Rog22gAAAAUBAAAPAAAAZHJzL2Rvd25yZXYueG1sTI9LT8MwEITvSP0P1lbiRtctD5EQp6qK&#10;uIIoD4mbG2+TiHgdxW4T/j0LF7iMtJrRzLfFevKdOtEQ28AGlgsNirgKruXawOvLw8UtqJgsO9sF&#10;JgNfFGFdzs4Km7sw8jOddqlWUsIxtwaalPocMVYNeRsXoScW7xAGb5OcQ41usKOU+w5XWt+gty3L&#10;QmN72jZUfe6O3sDb4+Hj/Uo/1ff+uh/DpJF9hsacz6fNHahEU/oLww++oEMpTPtwZBdVZ0AeSb8q&#10;XqYvl6D2EspWGrAs8D99+Q0AAP//AwBQSwECLQAUAAYACAAAACEAtoM4kv4AAADhAQAAEwAAAAAA&#10;AAAAAAAAAAAAAAAAW0NvbnRlbnRfVHlwZXNdLnhtbFBLAQItABQABgAIAAAAIQA4/SH/1gAAAJQB&#10;AAALAAAAAAAAAAAAAAAAAC8BAABfcmVscy8ucmVsc1BLAQItABQABgAIAAAAIQAAvhhwDgIAAP4D&#10;AAAOAAAAAAAAAAAAAAAAAC4CAABkcnMvZTJvRG9jLnhtbFBLAQItABQABgAIAAAAIQA/Rog22gAA&#10;AAUBAAAPAAAAAAAAAAAAAAAAAGgEAABkcnMvZG93bnJldi54bWxQSwUGAAAAAAQABADzAAAAbwUA&#10;AAAA&#10;" filled="f" stroked="f">
                <v:textbox>
                  <w:txbxContent>
                    <w:p w14:paraId="0A0E9BF4"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We think it is also important to look at measures of academic success beyond NAPLAN, which has a deficit narrative around it. Measuring outcomes beyond NAPLAN opens up the possibility of gaining a better understanding of what is working in schools to ensure student success that may not be visible in NAPLAN results</w:t>
                      </w:r>
                      <w:r>
                        <w:t>.</w:t>
                      </w:r>
                    </w:p>
                    <w:p w14:paraId="6D81A09A" w14:textId="77777777" w:rsidR="00C13F18" w:rsidRDefault="00C13F18" w:rsidP="00BB708D"/>
                  </w:txbxContent>
                </v:textbox>
                <w10:anchorlock/>
              </v:shape>
            </w:pict>
          </mc:Fallback>
        </mc:AlternateContent>
      </w:r>
      <w:r>
        <w:rPr>
          <w:rFonts w:asciiTheme="minorHAnsi" w:eastAsiaTheme="minorHAnsi" w:hAnsiTheme="minorHAnsi" w:cstheme="minorBidi"/>
          <w:i/>
          <w:color w:val="3D8CAD" w:themeColor="accent1"/>
          <w:lang w:eastAsia="en-US"/>
        </w:rPr>
        <w:t>Stronger Smarter Institute</w:t>
      </w:r>
    </w:p>
    <w:p w14:paraId="4C2A37A7" w14:textId="2311E813" w:rsidR="00C13F18" w:rsidRDefault="00C13F18" w:rsidP="00BB708D">
      <w:r>
        <w:t xml:space="preserve">The Panel supports work to broaden and improve the collection and reporting of data relating to First Nations student outcomes, which will </w:t>
      </w:r>
      <w:r>
        <w:rPr>
          <w:rStyle w:val="normaltextrun"/>
          <w:rFonts w:cstheme="minorHAnsi"/>
          <w:color w:val="000000" w:themeColor="text1"/>
        </w:rPr>
        <w:t>give effect to Priority Reform 4 from the Closing the Gap Agreement.</w:t>
      </w:r>
      <w:r>
        <w:t xml:space="preserve"> This could include further work being undertaken as part of the work outlined in Recommendation 2C to make NAPLAN more culturally appropriate. The move to measures of learning gain, further outlined in Chapter 7, may also go some way to providing data that informs </w:t>
      </w:r>
      <w:r w:rsidRPr="00DC42E2">
        <w:t>the individual learning needs of every student, as suggested in the NATSIPA submission.</w:t>
      </w:r>
    </w:p>
    <w:p w14:paraId="0AA5D8D0" w14:textId="77777777" w:rsidR="00C13F18" w:rsidRDefault="00C13F18" w:rsidP="00BB708D">
      <w:r w:rsidRPr="00DC42E2">
        <w:rPr>
          <w:rFonts w:ascii="Calibri" w:hAnsi="Calibri" w:cs="Calibri"/>
        </w:rPr>
        <w:lastRenderedPageBreak/>
        <w:t>Several submissions specifically stressed the importance of First Nations data sovereignty in the governance of any data collection or data</w:t>
      </w:r>
      <w:r>
        <w:rPr>
          <w:rFonts w:ascii="Calibri" w:hAnsi="Calibri" w:cs="Calibri"/>
        </w:rPr>
        <w:t>-</w:t>
      </w:r>
      <w:r w:rsidRPr="00DC42E2">
        <w:rPr>
          <w:rFonts w:ascii="Calibri" w:hAnsi="Calibri" w:cs="Calibri"/>
        </w:rPr>
        <w:t xml:space="preserve">sharing initiative. </w:t>
      </w:r>
      <w:r w:rsidRPr="00DC42E2">
        <w:t>First Nations data sovereignty is the right of Aboriginal and Torres Strait Islander peoples, communities and organisations to maintain, control, protect, develop, and use data as it relates to them.</w:t>
      </w:r>
      <w:r w:rsidRPr="00DC42E2">
        <w:rPr>
          <w:rStyle w:val="EndnoteReference"/>
        </w:rPr>
        <w:endnoteReference w:id="544"/>
      </w:r>
      <w:r w:rsidRPr="00DC42E2">
        <w:t xml:space="preserve"> </w:t>
      </w:r>
      <w:r>
        <w:t xml:space="preserve">Throughout consultation it has been suggested that </w:t>
      </w:r>
      <w:r w:rsidRPr="1D8654F9">
        <w:rPr>
          <w:rFonts w:eastAsiaTheme="minorEastAsia"/>
        </w:rPr>
        <w:t xml:space="preserve">the next </w:t>
      </w:r>
      <w:r w:rsidRPr="1D8654F9" w:rsidDel="00761FB7">
        <w:rPr>
          <w:rFonts w:eastAsiaTheme="minorEastAsia"/>
        </w:rPr>
        <w:t>Agreement</w:t>
      </w:r>
      <w:r w:rsidDel="00761FB7">
        <w:rPr>
          <w:color w:val="000000" w:themeColor="text1"/>
        </w:rPr>
        <w:t xml:space="preserve"> </w:t>
      </w:r>
      <w:r w:rsidRPr="1D8654F9">
        <w:rPr>
          <w:rFonts w:eastAsiaTheme="minorEastAsia"/>
        </w:rPr>
        <w:t xml:space="preserve">should establish an Indigenous data governance framework and governance model to provide First Nations peoples with control over First Nations education data based on the </w:t>
      </w:r>
      <w:r w:rsidRPr="1D8654F9">
        <w:rPr>
          <w:rFonts w:eastAsiaTheme="minorEastAsia"/>
          <w:i/>
          <w:iCs/>
        </w:rPr>
        <w:t>Maiam nayri Wingara</w:t>
      </w:r>
      <w:r w:rsidRPr="1D8654F9">
        <w:rPr>
          <w:rFonts w:eastAsiaTheme="minorEastAsia"/>
        </w:rPr>
        <w:t xml:space="preserve"> principles, which include</w:t>
      </w:r>
      <w:r w:rsidRPr="00DC42E2">
        <w:t>:</w:t>
      </w:r>
    </w:p>
    <w:p w14:paraId="177B608F" w14:textId="77777777" w:rsidR="00C13F18" w:rsidRDefault="00C13F18" w:rsidP="00FA4F9F">
      <w:pPr>
        <w:pStyle w:val="ListParagraph"/>
        <w:numPr>
          <w:ilvl w:val="0"/>
          <w:numId w:val="53"/>
        </w:numPr>
        <w:spacing w:line="276" w:lineRule="auto"/>
        <w:textAlignment w:val="baseline"/>
        <w:rPr>
          <w:rFonts w:eastAsia="Times New Roman" w:cstheme="minorHAnsi"/>
          <w:lang w:eastAsia="en-AU"/>
        </w:rPr>
      </w:pPr>
      <w:r w:rsidRPr="001E1CD1">
        <w:rPr>
          <w:rFonts w:eastAsia="Times New Roman" w:cstheme="minorHAnsi"/>
          <w:lang w:eastAsia="en-AU"/>
        </w:rPr>
        <w:t xml:space="preserve">informing when, how and why First Nations data </w:t>
      </w:r>
      <w:r>
        <w:rPr>
          <w:rFonts w:eastAsia="Times New Roman" w:cstheme="minorHAnsi"/>
          <w:lang w:eastAsia="en-AU"/>
        </w:rPr>
        <w:t>is</w:t>
      </w:r>
      <w:r w:rsidRPr="001E1CD1">
        <w:rPr>
          <w:rFonts w:eastAsia="Times New Roman" w:cstheme="minorHAnsi"/>
          <w:lang w:eastAsia="en-AU"/>
        </w:rPr>
        <w:t xml:space="preserve"> gathered, analysed, accessed and used</w:t>
      </w:r>
    </w:p>
    <w:p w14:paraId="7333FBE1" w14:textId="78C635A1" w:rsidR="00C13F18" w:rsidRDefault="00C13F18" w:rsidP="00FA4F9F">
      <w:pPr>
        <w:pStyle w:val="ListParagraph"/>
        <w:numPr>
          <w:ilvl w:val="0"/>
          <w:numId w:val="53"/>
        </w:numPr>
        <w:spacing w:line="276" w:lineRule="auto"/>
        <w:textAlignment w:val="baseline"/>
        <w:rPr>
          <w:rFonts w:cstheme="minorHAnsi"/>
        </w:rPr>
      </w:pPr>
      <w:r w:rsidRPr="001E1CD1">
        <w:rPr>
          <w:rFonts w:eastAsia="Times New Roman"/>
          <w:lang w:eastAsia="en-AU"/>
        </w:rPr>
        <w:t>ensuring First Nations data reflects First Nations priorities, values, culture and diversity.</w:t>
      </w:r>
      <w:r w:rsidRPr="37EF9A95">
        <w:rPr>
          <w:rStyle w:val="EndnoteReference"/>
          <w:rFonts w:eastAsia="Times New Roman"/>
          <w:lang w:eastAsia="en-AU"/>
        </w:rPr>
        <w:endnoteReference w:id="545"/>
      </w:r>
    </w:p>
    <w:p w14:paraId="2C52CDD7" w14:textId="77777777" w:rsidR="00C13F18" w:rsidRDefault="00C13F18" w:rsidP="00BB708D">
      <w:pPr>
        <w:rPr>
          <w:lang w:eastAsia="en-AU"/>
        </w:rPr>
      </w:pPr>
      <w:r>
        <w:rPr>
          <w:lang w:eastAsia="en-AU"/>
        </w:rPr>
        <w:t>Governments have made commitments to First Nations data sovereignty to varying degrees through their Closing the Gap implementation plans. Yet concerns remain that both national and state legislative and policy settings are conflicting with principles of First Nations data sovereignty.</w:t>
      </w:r>
      <w:r>
        <w:rPr>
          <w:rStyle w:val="EndnoteReference"/>
          <w:rFonts w:ascii="Calibri" w:eastAsia="Times New Roman" w:hAnsi="Calibri" w:cs="Calibri"/>
          <w:lang w:eastAsia="en-AU"/>
        </w:rPr>
        <w:endnoteReference w:id="546"/>
      </w:r>
      <w:r>
        <w:rPr>
          <w:lang w:eastAsia="en-AU"/>
        </w:rPr>
        <w:t> The NSW Government and the National Indigenous Australians Agency both underscored that any future data collection should be conducted in line with Closing the Gap Priority Reform 4, which specifies the conditions under which data on First Nations communities and people is to be collected and used.</w:t>
      </w:r>
    </w:p>
    <w:p w14:paraId="7FAF888B" w14:textId="77777777" w:rsidR="00C13F18" w:rsidRDefault="00C13F18" w:rsidP="00BB708D">
      <w:pPr>
        <w:jc w:val="right"/>
        <w:textAlignment w:val="baseline"/>
        <w:rPr>
          <w:rFonts w:ascii="Calibri" w:eastAsia="Times New Roman" w:hAnsi="Calibri" w:cs="Calibri"/>
          <w:i/>
          <w:color w:val="3D8CAD"/>
          <w:sz w:val="24"/>
          <w:szCs w:val="24"/>
          <w:lang w:eastAsia="en-AU"/>
        </w:rPr>
      </w:pPr>
      <w:r>
        <w:rPr>
          <w:noProof/>
        </w:rPr>
        <mc:AlternateContent>
          <mc:Choice Requires="wps">
            <w:drawing>
              <wp:inline distT="0" distB="0" distL="0" distR="0" wp14:anchorId="4FE458AD" wp14:editId="062AB536">
                <wp:extent cx="5734685" cy="953770"/>
                <wp:effectExtent l="0" t="0" r="0" b="0"/>
                <wp:docPr id="1340529000" name="Text Box 13405290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953770"/>
                        </a:xfrm>
                        <a:prstGeom prst="rect">
                          <a:avLst/>
                        </a:prstGeom>
                        <a:noFill/>
                        <a:ln w="9525">
                          <a:noFill/>
                          <a:miter lim="800000"/>
                          <a:headEnd/>
                          <a:tailEnd/>
                        </a:ln>
                      </wps:spPr>
                      <wps:txbx>
                        <w:txbxContent>
                          <w:p w14:paraId="20FB204B" w14:textId="77777777" w:rsidR="00C13F18"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Data sovereignty is an issue of particular importance to our students and families – with considerable consultation needed to determine the appropriateness of further data collection and information sharing, particularly for Aboriginal families.</w:t>
                            </w:r>
                          </w:p>
                          <w:p w14:paraId="5D12A9E5" w14:textId="77777777" w:rsidR="00C13F18" w:rsidRDefault="00C13F18" w:rsidP="00BB708D"/>
                        </w:txbxContent>
                      </wps:txbx>
                      <wps:bodyPr rot="0" vertOverflow="clip" horzOverflow="clip" vert="horz" wrap="square" lIns="91440" tIns="45720" rIns="91440" bIns="45720" anchor="t" anchorCtr="0">
                        <a:noAutofit/>
                      </wps:bodyPr>
                    </wps:wsp>
                  </a:graphicData>
                </a:graphic>
              </wp:inline>
            </w:drawing>
          </mc:Choice>
          <mc:Fallback>
            <w:pict>
              <v:shape w14:anchorId="4FE458AD" id="Text Box 1340529000" o:spid="_x0000_s1063" type="#_x0000_t202" style="width:451.55pt;height:75.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7msaDQIAAP0DAAAOAAAAZHJzL2Uyb0RvYy54bWysU9tuGyEQfa/Uf0C817u+xc7K6yhNmqpS&#10;2lRK+gGYBS8qMBSwd92vz8A6jpW+ReUBMQxzZs6ZYXXVG032wgcFtqbjUUmJsBwaZbc1/fV092lJ&#10;SYjMNkyDFTU9iECv1h8/rDpXiQm0oBvhCYLYUHWupm2MriqKwFthWBiBExadErxhEU2/LRrPOkQ3&#10;upiU5UXRgW+cBy5CwNvbwUnXGV9KweODlEFEomuKtcW8+7xv0l6sV6zaeuZaxY9lsHdUYZiymPQE&#10;dcsiIzuv/oEyinsIIOOIgylASsVF5oBsxuUbNo8tcyJzQXGCO8kU/h8s/7F/dD89if1n6LGBmURw&#10;98B/B2LhpmV2K669h64VrMHE4yRZ0blQHUOT1KEKCWTTfYcGm8x2ETJQL71JqiBPgujYgMNJdNFH&#10;wvFyvpjOLpZzSjj6LufTxSJ3pWDVS7TzIX4VYEg61NRjUzM629+HmKph1cuTlMzCndI6N1Zb0iXQ&#10;yTwHnHmMijh3WpmaLsu0hklIJL/YJgdHpvRwxgTaHlknogPl2G96opqaThcpOKmwgeaAOngY5gz/&#10;RXzATWrAMrhWjpIW/N+3d+kdthQ9lHQ4izUNf3bMC0r0N4uaX45nszS82ZjNFxM0/Llnc+5hliNU&#10;TSMlw/Em5oEftLnG3kiVZXut+MgNZyyrefwPaYjP7fzq9deunwEAAP//AwBQSwMEFAAGAAgAAAAh&#10;AI87+b/aAAAABQEAAA8AAABkcnMvZG93bnJldi54bWxMj0FLw0AQhe9C/8Mygje722qLjdmUonhV&#10;bFXwNs1Ok2B2NmS3Tfz3jl7q5cHwHu99k69H36oT9bEJbGE2NaCIy+Aariy87Z6u70DFhOywDUwW&#10;vinCuphc5Ji5MPArnbapUlLCMUMLdUpdpnUsa/IYp6EjFu8Qeo9Jzr7SrsdByn2r58YstceGZaHG&#10;jh5qKr+2R2/h/fnw+XFrXqpHv+iGMBrNfqWtvbocN/egEo3pHIZffEGHQpj24cguqtaCPJL+VLyV&#10;uZmB2ktoYeagi1z/py9+AAAA//8DAFBLAQItABQABgAIAAAAIQC2gziS/gAAAOEBAAATAAAAAAAA&#10;AAAAAAAAAAAAAABbQ29udGVudF9UeXBlc10ueG1sUEsBAi0AFAAGAAgAAAAhADj9If/WAAAAlAEA&#10;AAsAAAAAAAAAAAAAAAAALwEAAF9yZWxzLy5yZWxzUEsBAi0AFAAGAAgAAAAhAO7uaxoNAgAA/QMA&#10;AA4AAAAAAAAAAAAAAAAALgIAAGRycy9lMm9Eb2MueG1sUEsBAi0AFAAGAAgAAAAhAI87+b/aAAAA&#10;BQEAAA8AAAAAAAAAAAAAAAAAZwQAAGRycy9kb3ducmV2LnhtbFBLBQYAAAAABAAEAPMAAABuBQAA&#10;AAA=&#10;" filled="f" stroked="f">
                <v:textbox>
                  <w:txbxContent>
                    <w:p w14:paraId="20FB204B" w14:textId="77777777" w:rsidR="00C13F18"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Data sovereignty is an issue of particular importance to our students and families – with considerable consultation needed to determine the appropriateness of further data collection and information sharing, particularly for Aboriginal families.</w:t>
                      </w:r>
                    </w:p>
                    <w:p w14:paraId="5D12A9E5" w14:textId="77777777" w:rsidR="00C13F18" w:rsidRDefault="00C13F18" w:rsidP="00BB708D"/>
                  </w:txbxContent>
                </v:textbox>
                <w10:anchorlock/>
              </v:shape>
            </w:pict>
          </mc:Fallback>
        </mc:AlternateContent>
      </w:r>
    </w:p>
    <w:p w14:paraId="0C163BBA" w14:textId="77777777" w:rsidR="00C13F18" w:rsidRDefault="00C13F18" w:rsidP="00BB708D">
      <w:pPr>
        <w:jc w:val="right"/>
        <w:textAlignment w:val="baseline"/>
        <w:rPr>
          <w:rFonts w:eastAsia="Times New Roman" w:cstheme="minorHAnsi"/>
          <w:lang w:eastAsia="en-AU"/>
        </w:rPr>
      </w:pPr>
      <w:r w:rsidRPr="00964319">
        <w:rPr>
          <w:rFonts w:ascii="Calibri" w:eastAsia="Times New Roman" w:hAnsi="Calibri" w:cs="Calibri"/>
          <w:i/>
          <w:iCs/>
          <w:color w:val="3D8CAD"/>
          <w:sz w:val="24"/>
          <w:szCs w:val="24"/>
          <w:lang w:eastAsia="en-AU"/>
        </w:rPr>
        <w:t>Northern Territory Government</w:t>
      </w:r>
    </w:p>
    <w:p w14:paraId="4BFE1288" w14:textId="77777777" w:rsidR="00C13F18" w:rsidRDefault="00C13F18" w:rsidP="00BB708D">
      <w:pPr>
        <w:rPr>
          <w:rFonts w:ascii="Calibri" w:hAnsi="Calibri" w:cs="Calibri"/>
          <w:lang w:eastAsia="en-AU"/>
        </w:rPr>
      </w:pPr>
      <w:r>
        <w:rPr>
          <w:lang w:eastAsia="en-AU"/>
        </w:rPr>
        <w:t xml:space="preserve">Moving towards First Nations data sovereignty requires strong engagement and consultation with existing First Nations representative groups and promotion of strength-based narratives across all reporting and analysis. Increased transparency of existing data would support First Nations people and communities to have visibility of the data that is held and is used to make decisions. The Panel considers that </w:t>
      </w:r>
      <w:r w:rsidRPr="00A30845">
        <w:rPr>
          <w:rFonts w:ascii="Calibri" w:hAnsi="Calibri" w:cs="Calibri"/>
          <w:lang w:eastAsia="en-AU"/>
        </w:rPr>
        <w:t>where data involves First Nations peoples, governments should ensure that national data governance actively involves First Nations peoples and be protective and respectful towards First Nations individual and collective interests</w:t>
      </w:r>
      <w:r>
        <w:rPr>
          <w:rFonts w:ascii="Calibri" w:hAnsi="Calibri" w:cs="Calibri"/>
          <w:lang w:eastAsia="en-AU"/>
        </w:rPr>
        <w:t>.</w:t>
      </w:r>
    </w:p>
    <w:p w14:paraId="6D19BB94" w14:textId="77777777" w:rsidR="00C13F18" w:rsidRDefault="00C13F18" w:rsidP="00BB708D">
      <w:pPr>
        <w:pStyle w:val="Heading5"/>
      </w:pPr>
      <w:r>
        <w:t xml:space="preserve">Improving the </w:t>
      </w:r>
      <w:r w:rsidRPr="00C5191D">
        <w:t>Measur</w:t>
      </w:r>
      <w:r>
        <w:t>ement</w:t>
      </w:r>
      <w:r w:rsidRPr="00C5191D">
        <w:t xml:space="preserve"> </w:t>
      </w:r>
      <w:r>
        <w:t>of</w:t>
      </w:r>
      <w:r w:rsidRPr="00C5191D">
        <w:t xml:space="preserve"> system effectiveness</w:t>
      </w:r>
      <w:r>
        <w:t xml:space="preserve"> </w:t>
      </w:r>
    </w:p>
    <w:p w14:paraId="0F3E043F" w14:textId="77777777" w:rsidR="00C13F18" w:rsidRDefault="00C13F18" w:rsidP="00BB708D">
      <w:pPr>
        <w:pStyle w:val="Heading6"/>
      </w:pPr>
      <w:r w:rsidRPr="00C5191D">
        <w:t>Better reporting on student transition pathways</w:t>
      </w:r>
      <w:r>
        <w:t xml:space="preserve"> can be developed through data linkage</w:t>
      </w:r>
    </w:p>
    <w:p w14:paraId="59359284" w14:textId="77777777" w:rsidR="00C13F18" w:rsidRDefault="00C13F18" w:rsidP="00BB708D">
      <w:pPr>
        <w:rPr>
          <w:rStyle w:val="normaltextrun"/>
          <w:rFonts w:ascii="Calibri" w:eastAsiaTheme="minorEastAsia" w:hAnsi="Calibri" w:cs="Calibri"/>
          <w:color w:val="000000"/>
        </w:rPr>
      </w:pPr>
      <w:r>
        <w:rPr>
          <w:rStyle w:val="normaltextrun"/>
          <w:rFonts w:ascii="Calibri" w:hAnsi="Calibri" w:cs="Calibri"/>
          <w:color w:val="000000"/>
        </w:rPr>
        <w:t xml:space="preserve">As discussed in section </w:t>
      </w:r>
      <w:r w:rsidRPr="004648D2">
        <w:rPr>
          <w:rStyle w:val="normaltextrun"/>
          <w:rFonts w:ascii="Calibri" w:hAnsi="Calibri" w:cs="Calibri"/>
          <w:color w:val="000000"/>
        </w:rPr>
        <w:t>5.2.</w:t>
      </w:r>
      <w:r>
        <w:rPr>
          <w:rStyle w:val="normaltextrun"/>
          <w:rFonts w:ascii="Calibri" w:hAnsi="Calibri" w:cs="Calibri"/>
          <w:color w:val="000000"/>
        </w:rPr>
        <w:t>1, data linkage can help governments, systems and schools to better understand the transition pathways for students once they leave school. This pathway data can help establish a picture of how effective schools are in transitioning their students into further education or the workforce.</w:t>
      </w:r>
    </w:p>
    <w:p w14:paraId="7742C38B" w14:textId="77777777" w:rsidR="00C13F18" w:rsidRDefault="00C13F18" w:rsidP="00BB708D">
      <w:pPr>
        <w:pStyle w:val="paragraph"/>
        <w:spacing w:before="0" w:beforeAutospacing="0" w:after="240" w:afterAutospacing="0"/>
        <w:jc w:val="right"/>
        <w:textAlignment w:val="baseline"/>
        <w:rPr>
          <w:rFonts w:asciiTheme="minorHAnsi" w:eastAsiaTheme="minorEastAsia" w:hAnsiTheme="minorHAnsi" w:cstheme="minorBidi"/>
          <w:lang w:eastAsia="en-US"/>
        </w:rPr>
      </w:pPr>
      <w:r>
        <w:rPr>
          <w:noProof/>
        </w:rPr>
        <w:lastRenderedPageBreak/>
        <mc:AlternateContent>
          <mc:Choice Requires="wps">
            <w:drawing>
              <wp:inline distT="0" distB="0" distL="0" distR="0" wp14:anchorId="2F769802" wp14:editId="73B251D3">
                <wp:extent cx="5734685" cy="1359535"/>
                <wp:effectExtent l="0" t="0" r="0" b="0"/>
                <wp:docPr id="420808457" name="Text Box 4208084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1359535"/>
                        </a:xfrm>
                        <a:prstGeom prst="rect">
                          <a:avLst/>
                        </a:prstGeom>
                        <a:noFill/>
                        <a:ln w="9525">
                          <a:noFill/>
                          <a:miter lim="800000"/>
                          <a:headEnd/>
                          <a:tailEnd/>
                        </a:ln>
                      </wps:spPr>
                      <wps:txbx>
                        <w:txbxContent>
                          <w:p w14:paraId="300CAF6D"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Data on post-school transition and implementation of transition planning programs in all education sectors (Government, Catholic and Independent) and districts are lacking. This data could assist in understanding if school are using evidence-based practices to support students making career choices, what are the current challenges schools are facing to provide services, support, and career information.</w:t>
                            </w:r>
                          </w:p>
                          <w:p w14:paraId="71B2BE63" w14:textId="77777777" w:rsidR="00C13F18" w:rsidRDefault="00C13F18" w:rsidP="00BB708D"/>
                        </w:txbxContent>
                      </wps:txbx>
                      <wps:bodyPr rot="0" vertOverflow="clip" horzOverflow="clip" vert="horz" wrap="square" lIns="91440" tIns="45720" rIns="91440" bIns="45720" anchor="t" anchorCtr="0">
                        <a:noAutofit/>
                      </wps:bodyPr>
                    </wps:wsp>
                  </a:graphicData>
                </a:graphic>
              </wp:inline>
            </w:drawing>
          </mc:Choice>
          <mc:Fallback>
            <w:pict>
              <v:shape w14:anchorId="2F769802" id="Text Box 420808457" o:spid="_x0000_s1064" type="#_x0000_t202" style="width:451.55pt;height:107.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bZiDwIAAP4DAAAOAAAAZHJzL2Uyb0RvYy54bWysU9tuGyEQfa/Uf0C81+vbJvbKOEqTpqqU&#10;NpWSfgBmwYvKMhSwd92vz8A6jpW+ReUBMQxzZs6ZYXXVt4bspQ8aLKOT0ZgSaQXU2m4Z/fV092lB&#10;SYjc1tyAlYweZKBX648fVp2r5BQaMLX0BEFsqDrHaBOjq4oiiEa2PIzASYtOBb7lEU2/LWrPO0Rv&#10;TTEdjy+KDnztPAgZAt7eDk66zvhKSREflAoyEsMo1hbz7vO+SXuxXvFq67lrtDiWwd9RRcu1xaQn&#10;qFseOdl5/Q9Uq4WHACqOBLQFKKWFzByQzWT8hs1jw53MXFCc4E4yhf8HK37sH91PT2L/GXpsYCYR&#10;3D2I34FYuGm43cpr76FrJK8x8SRJVnQuVMfQJHWoQgLZdN+hxibzXYQM1CvfJlWQJ0F0bMDhJLrs&#10;IxF4WV7O5heLkhKBvsmsXJazMufg1Uu48yF+ldCSdGDUY1czPN/fh5jK4dXLk5TNwp02JnfWWNIx&#10;uiynZQ4487Q64uAZ3TK6GKc1jEJi+cXWOThybYYzJjD2SDsxHTjHftMTXTM6W6TgJMMG6gMK4WEY&#10;NPwY8QE3ZQDLEEY7Shrwf9/epXfYU/RQ0uEwMhr+7LiXlJhvFkVfTubzNL3ZmJeXUzT8uWdz7uFW&#10;IBSjkZLheBPzxA/aXGNzlM6yvVZ85IZDltU8fog0xed2fvX6bdfPAAAA//8DAFBLAwQUAAYACAAA&#10;ACEAhP/DedoAAAAFAQAADwAAAGRycy9kb3ducmV2LnhtbEyPQUvDQBCF74L/YRnBm51NrdLGTIoo&#10;XhWrFrxts9MkmJ0N2W0T/72rl3oZeLzHe98U68l16shDaL0QZDMNiqXytpWa4P3t6WoJKkQj1nRe&#10;mOCbA6zL87PC5NaP8srHTaxVKpGQG4Imxj5HDFXDzoSZ71mSt/eDMzHJoUY7mDGVuw7nWt+iM62k&#10;hcb0/NBw9bU5OIKP5/3ndqFf6kd3049+0ihuhUSXF9P9HajIUzyF4Rc/oUOZmHb+IDaojiA9Ev9u&#10;8lb6OgO1I5hniwywLPA/ffkDAAD//wMAUEsBAi0AFAAGAAgAAAAhALaDOJL+AAAA4QEAABMAAAAA&#10;AAAAAAAAAAAAAAAAAFtDb250ZW50X1R5cGVzXS54bWxQSwECLQAUAAYACAAAACEAOP0h/9YAAACU&#10;AQAACwAAAAAAAAAAAAAAAAAvAQAAX3JlbHMvLnJlbHNQSwECLQAUAAYACAAAACEAKEW2Yg8CAAD+&#10;AwAADgAAAAAAAAAAAAAAAAAuAgAAZHJzL2Uyb0RvYy54bWxQSwECLQAUAAYACAAAACEAhP/DedoA&#10;AAAFAQAADwAAAAAAAAAAAAAAAABpBAAAZHJzL2Rvd25yZXYueG1sUEsFBgAAAAAEAAQA8wAAAHAF&#10;AAAAAA==&#10;" filled="f" stroked="f">
                <v:textbox>
                  <w:txbxContent>
                    <w:p w14:paraId="300CAF6D" w14:textId="77777777" w:rsidR="00C13F18" w:rsidRDefault="00C13F18" w:rsidP="00BB708D">
                      <w:pPr>
                        <w:pBdr>
                          <w:top w:val="single" w:sz="24" w:space="6" w:color="3D8CAD" w:themeColor="accent1"/>
                          <w:bottom w:val="single" w:sz="24" w:space="8" w:color="3D8CAD" w:themeColor="accent1"/>
                        </w:pBdr>
                        <w:spacing w:after="0"/>
                        <w:jc w:val="center"/>
                      </w:pPr>
                      <w:r>
                        <w:rPr>
                          <w:i/>
                          <w:color w:val="3D8CAD" w:themeColor="accent1"/>
                          <w:sz w:val="24"/>
                          <w:szCs w:val="24"/>
                        </w:rPr>
                        <w:t>Data on post-school transition and implementation of transition planning programs in all education sectors (Government, Catholic and Independent) and districts are lacking. This data could assist in understanding if school are using evidence-based practices to support students making career choices, what are the current challenges schools are facing to provide services, support, and career information.</w:t>
                      </w:r>
                    </w:p>
                    <w:p w14:paraId="71B2BE63" w14:textId="77777777" w:rsidR="00C13F18" w:rsidRDefault="00C13F18" w:rsidP="00BB708D"/>
                  </w:txbxContent>
                </v:textbox>
                <w10:anchorlock/>
              </v:shape>
            </w:pict>
          </mc:Fallback>
        </mc:AlternateContent>
      </w:r>
      <w:r w:rsidRPr="000D640E">
        <w:rPr>
          <w:rFonts w:asciiTheme="minorHAnsi" w:eastAsiaTheme="minorHAnsi" w:hAnsiTheme="minorHAnsi" w:cstheme="minorBidi"/>
          <w:i/>
          <w:color w:val="3D8CAD" w:themeColor="accent1"/>
          <w:lang w:eastAsia="en-US"/>
        </w:rPr>
        <w:t>Centre for Inclusive Education (Queensland University of Technology)</w:t>
      </w:r>
    </w:p>
    <w:p w14:paraId="5754936C" w14:textId="77777777" w:rsidR="00C13F18" w:rsidRDefault="00C13F18" w:rsidP="00BB708D">
      <w:pPr>
        <w:pStyle w:val="paragraph"/>
        <w:spacing w:before="0" w:beforeAutospacing="0" w:after="240" w:afterAutospacing="0" w:line="276" w:lineRule="auto"/>
        <w:textAlignment w:val="baseline"/>
        <w:rPr>
          <w:rFonts w:asciiTheme="minorHAnsi" w:eastAsiaTheme="minorEastAsia" w:hAnsiTheme="minorHAnsi" w:cstheme="minorBidi"/>
          <w:sz w:val="22"/>
          <w:szCs w:val="22"/>
          <w:lang w:eastAsia="en-US"/>
        </w:rPr>
      </w:pPr>
      <w:r w:rsidRPr="00055DDF">
        <w:rPr>
          <w:rFonts w:asciiTheme="minorHAnsi" w:eastAsiaTheme="minorEastAsia" w:hAnsiTheme="minorHAnsi" w:cstheme="minorBidi"/>
          <w:iCs/>
          <w:sz w:val="22"/>
          <w:szCs w:val="22"/>
          <w:lang w:eastAsia="en-US"/>
        </w:rPr>
        <w:t>The P</w:t>
      </w:r>
      <w:r>
        <w:rPr>
          <w:rFonts w:asciiTheme="minorHAnsi" w:eastAsiaTheme="minorEastAsia" w:hAnsiTheme="minorHAnsi" w:cstheme="minorBidi"/>
          <w:iCs/>
          <w:sz w:val="22"/>
          <w:szCs w:val="22"/>
          <w:lang w:eastAsia="en-US"/>
        </w:rPr>
        <w:t>anel notes work underway to better understand transitions through the P</w:t>
      </w:r>
      <w:r w:rsidRPr="00055DDF">
        <w:rPr>
          <w:rFonts w:asciiTheme="minorHAnsi" w:eastAsiaTheme="minorEastAsia" w:hAnsiTheme="minorHAnsi" w:cstheme="minorBidi"/>
          <w:iCs/>
          <w:sz w:val="22"/>
          <w:szCs w:val="22"/>
          <w:lang w:eastAsia="en-US"/>
        </w:rPr>
        <w:t>ost</w:t>
      </w:r>
      <w:r>
        <w:rPr>
          <w:rFonts w:asciiTheme="minorHAnsi" w:eastAsiaTheme="minorEastAsia" w:hAnsiTheme="minorHAnsi" w:cstheme="minorBidi"/>
          <w:iCs/>
          <w:sz w:val="22"/>
          <w:szCs w:val="22"/>
          <w:lang w:eastAsia="en-US"/>
        </w:rPr>
        <w:t>-</w:t>
      </w:r>
      <w:r w:rsidRPr="00055DDF">
        <w:rPr>
          <w:rFonts w:asciiTheme="minorHAnsi" w:eastAsiaTheme="minorEastAsia" w:hAnsiTheme="minorHAnsi" w:cstheme="minorBidi"/>
          <w:iCs/>
          <w:sz w:val="22"/>
          <w:szCs w:val="22"/>
          <w:lang w:eastAsia="en-US"/>
        </w:rPr>
        <w:t>School Destinations data linkage project</w:t>
      </w:r>
      <w:r>
        <w:rPr>
          <w:rFonts w:asciiTheme="minorHAnsi" w:eastAsiaTheme="minorEastAsia" w:hAnsiTheme="minorHAnsi" w:cstheme="minorBidi"/>
          <w:iCs/>
          <w:sz w:val="22"/>
          <w:szCs w:val="22"/>
          <w:lang w:eastAsia="en-US"/>
        </w:rPr>
        <w:t>. This</w:t>
      </w:r>
      <w:r w:rsidRPr="00055DDF">
        <w:rPr>
          <w:rFonts w:asciiTheme="minorHAnsi" w:eastAsiaTheme="minorEastAsia" w:hAnsiTheme="minorHAnsi" w:cstheme="minorBidi"/>
          <w:iCs/>
          <w:sz w:val="22"/>
          <w:szCs w:val="22"/>
          <w:lang w:eastAsia="en-US"/>
        </w:rPr>
        <w:t xml:space="preserve"> was established to create a proof-of-concept linked administrative data asset focused on post</w:t>
      </w:r>
      <w:r>
        <w:rPr>
          <w:rFonts w:asciiTheme="minorHAnsi" w:eastAsiaTheme="minorEastAsia" w:hAnsiTheme="minorHAnsi" w:cstheme="minorBidi"/>
          <w:iCs/>
          <w:sz w:val="22"/>
          <w:szCs w:val="22"/>
          <w:lang w:eastAsia="en-US"/>
        </w:rPr>
        <w:t>-</w:t>
      </w:r>
      <w:r w:rsidRPr="00055DDF">
        <w:rPr>
          <w:rFonts w:asciiTheme="minorHAnsi" w:eastAsiaTheme="minorEastAsia" w:hAnsiTheme="minorHAnsi" w:cstheme="minorBidi"/>
          <w:iCs/>
          <w:sz w:val="22"/>
          <w:szCs w:val="22"/>
          <w:lang w:eastAsia="en-US"/>
        </w:rPr>
        <w:t>school destinations and outcomes for Australian students</w:t>
      </w:r>
      <w:r>
        <w:rPr>
          <w:rFonts w:asciiTheme="minorHAnsi" w:eastAsiaTheme="minorEastAsia" w:hAnsiTheme="minorHAnsi" w:cstheme="minorBidi"/>
          <w:iCs/>
          <w:sz w:val="22"/>
          <w:szCs w:val="22"/>
          <w:lang w:eastAsia="en-US"/>
        </w:rPr>
        <w:t>,</w:t>
      </w:r>
      <w:r w:rsidRPr="00055DDF">
        <w:rPr>
          <w:rFonts w:asciiTheme="minorHAnsi" w:eastAsiaTheme="minorEastAsia" w:hAnsiTheme="minorHAnsi" w:cstheme="minorBidi"/>
          <w:iCs/>
          <w:sz w:val="22"/>
          <w:szCs w:val="22"/>
          <w:lang w:eastAsia="en-US"/>
        </w:rPr>
        <w:t xml:space="preserve"> with the aim of examining the feasibility and suitability of using linked data to measure youth pathways and post-school destinations, including participation in tertiary education and employment</w:t>
      </w:r>
      <w:r>
        <w:rPr>
          <w:rFonts w:asciiTheme="minorHAnsi" w:eastAsiaTheme="minorEastAsia" w:hAnsiTheme="minorHAnsi" w:cstheme="minorBidi"/>
          <w:iCs/>
          <w:sz w:val="22"/>
          <w:szCs w:val="22"/>
          <w:lang w:eastAsia="en-US"/>
        </w:rPr>
        <w:t>.</w:t>
      </w:r>
    </w:p>
    <w:p w14:paraId="62A86DAD" w14:textId="77777777" w:rsidR="00C13F18" w:rsidRDefault="00C13F18" w:rsidP="00BB708D">
      <w:pPr>
        <w:pStyle w:val="paragraph"/>
        <w:spacing w:before="0" w:beforeAutospacing="0" w:after="240" w:afterAutospacing="0" w:line="276" w:lineRule="auto"/>
        <w:textAlignment w:val="baseline"/>
        <w:rPr>
          <w:rFonts w:asciiTheme="minorHAnsi" w:eastAsiaTheme="minorEastAsia" w:hAnsiTheme="minorHAnsi" w:cstheme="minorBidi"/>
          <w:iCs/>
          <w:sz w:val="22"/>
          <w:szCs w:val="22"/>
          <w:lang w:eastAsia="en-US"/>
        </w:rPr>
      </w:pPr>
      <w:r>
        <w:rPr>
          <w:rFonts w:asciiTheme="minorHAnsi" w:eastAsiaTheme="minorEastAsia" w:hAnsiTheme="minorHAnsi" w:cstheme="minorBidi"/>
          <w:iCs/>
          <w:sz w:val="22"/>
          <w:szCs w:val="22"/>
          <w:lang w:eastAsia="en-US"/>
        </w:rPr>
        <w:t>The Panel believes that key agreed indicators through the Post-School Destinations data linkage project should be reported by the end of 2026 to support understanding of student pathways. This is particularly important given the work underway to ensure Australians have the skills for the jobs of the future, including through the Australian Universities Accord and the National Skills Agreement.</w:t>
      </w:r>
    </w:p>
    <w:p w14:paraId="72845EB6" w14:textId="77777777" w:rsidR="00C13F18" w:rsidRDefault="00C13F18" w:rsidP="00BB708D">
      <w:pPr>
        <w:pStyle w:val="Heading6"/>
      </w:pPr>
      <w:r w:rsidRPr="00C5191D">
        <w:t>M</w:t>
      </w:r>
      <w:r>
        <w:t>ore work is needed to m</w:t>
      </w:r>
      <w:r w:rsidRPr="00C5191D">
        <w:t>easur</w:t>
      </w:r>
      <w:r>
        <w:t>e</w:t>
      </w:r>
      <w:r w:rsidRPr="00C5191D">
        <w:t xml:space="preserve"> </w:t>
      </w:r>
      <w:r>
        <w:t xml:space="preserve">progress towards </w:t>
      </w:r>
      <w:r w:rsidRPr="00C5191D">
        <w:t>reform</w:t>
      </w:r>
      <w:r>
        <w:t xml:space="preserve"> </w:t>
      </w:r>
    </w:p>
    <w:p w14:paraId="5B32564A" w14:textId="77777777" w:rsidR="00C13F18" w:rsidRDefault="00C13F18" w:rsidP="00BB708D">
      <w:pPr>
        <w:pStyle w:val="paragraph"/>
        <w:spacing w:before="0" w:beforeAutospacing="0" w:after="240" w:afterAutospacing="0" w:line="276" w:lineRule="auto"/>
        <w:textAlignment w:val="baseline"/>
        <w:rPr>
          <w:rFonts w:asciiTheme="minorHAnsi" w:hAnsiTheme="minorHAnsi" w:cstheme="minorHAnsi"/>
          <w:sz w:val="22"/>
          <w:szCs w:val="22"/>
        </w:rPr>
      </w:pPr>
      <w:r>
        <w:rPr>
          <w:rFonts w:asciiTheme="minorHAnsi" w:hAnsiTheme="minorHAnsi" w:cstheme="minorHAnsi"/>
          <w:sz w:val="22"/>
          <w:szCs w:val="22"/>
        </w:rPr>
        <w:t>With the exception of the Productivity Commission’s Performance Reporting Dashboard (which is incomplete in its coverage of the current NSRA sub-outcomes),</w:t>
      </w:r>
      <w:r w:rsidRPr="00271B3F">
        <w:rPr>
          <w:rFonts w:asciiTheme="minorHAnsi" w:hAnsiTheme="minorHAnsi" w:cstheme="minorHAnsi"/>
          <w:sz w:val="22"/>
          <w:szCs w:val="22"/>
        </w:rPr>
        <w:t xml:space="preserve"> current national reporting mechanism</w:t>
      </w:r>
      <w:r>
        <w:rPr>
          <w:rFonts w:asciiTheme="minorHAnsi" w:hAnsiTheme="minorHAnsi" w:cstheme="minorHAnsi"/>
          <w:sz w:val="22"/>
          <w:szCs w:val="22"/>
        </w:rPr>
        <w:t>s are</w:t>
      </w:r>
      <w:r w:rsidRPr="00271B3F">
        <w:rPr>
          <w:rFonts w:asciiTheme="minorHAnsi" w:hAnsiTheme="minorHAnsi" w:cstheme="minorHAnsi"/>
          <w:sz w:val="22"/>
          <w:szCs w:val="22"/>
        </w:rPr>
        <w:t xml:space="preserve"> not NSRA specific</w:t>
      </w:r>
      <w:r>
        <w:rPr>
          <w:rFonts w:asciiTheme="minorHAnsi" w:hAnsiTheme="minorHAnsi" w:cstheme="minorHAnsi"/>
          <w:sz w:val="22"/>
          <w:szCs w:val="22"/>
        </w:rPr>
        <w:t xml:space="preserve"> and</w:t>
      </w:r>
      <w:r w:rsidRPr="00271B3F">
        <w:rPr>
          <w:rFonts w:asciiTheme="minorHAnsi" w:hAnsiTheme="minorHAnsi" w:cstheme="minorHAnsi"/>
          <w:sz w:val="22"/>
          <w:szCs w:val="22"/>
        </w:rPr>
        <w:t xml:space="preserve"> </w:t>
      </w:r>
      <w:r>
        <w:rPr>
          <w:rFonts w:asciiTheme="minorHAnsi" w:hAnsiTheme="minorHAnsi" w:cstheme="minorHAnsi"/>
          <w:sz w:val="22"/>
          <w:szCs w:val="22"/>
        </w:rPr>
        <w:t>there is limited</w:t>
      </w:r>
      <w:r w:rsidRPr="00271B3F">
        <w:rPr>
          <w:rFonts w:asciiTheme="minorHAnsi" w:hAnsiTheme="minorHAnsi" w:cstheme="minorHAnsi"/>
          <w:sz w:val="22"/>
          <w:szCs w:val="22"/>
        </w:rPr>
        <w:t xml:space="preserve"> capacity to track progress on commitments</w:t>
      </w:r>
      <w:r>
        <w:rPr>
          <w:rFonts w:asciiTheme="minorHAnsi" w:hAnsiTheme="minorHAnsi" w:cstheme="minorHAnsi"/>
          <w:sz w:val="22"/>
          <w:szCs w:val="22"/>
        </w:rPr>
        <w:t xml:space="preserve"> as part of the MFSA</w:t>
      </w:r>
      <w:r w:rsidRPr="00815494">
        <w:rPr>
          <w:rFonts w:asciiTheme="minorHAnsi" w:hAnsiTheme="minorHAnsi" w:cstheme="minorHAnsi"/>
          <w:sz w:val="22"/>
          <w:szCs w:val="22"/>
        </w:rPr>
        <w:t>.</w:t>
      </w:r>
    </w:p>
    <w:p w14:paraId="35253D8F" w14:textId="77777777" w:rsidR="00C13F18" w:rsidRDefault="00C13F18" w:rsidP="00BB708D">
      <w:pPr>
        <w:pStyle w:val="paragraph"/>
        <w:spacing w:before="0" w:beforeAutospacing="0" w:after="240" w:afterAutospacing="0" w:line="276" w:lineRule="auto"/>
        <w:textAlignment w:val="baseline"/>
        <w:rPr>
          <w:rFonts w:asciiTheme="minorHAnsi" w:eastAsiaTheme="minorEastAsia" w:hAnsiTheme="minorHAnsi" w:cstheme="minorBidi"/>
          <w:sz w:val="22"/>
          <w:szCs w:val="22"/>
          <w:lang w:eastAsia="en-US"/>
        </w:rPr>
      </w:pPr>
      <w:r w:rsidRPr="1D8654F9">
        <w:rPr>
          <w:rFonts w:asciiTheme="minorHAnsi" w:eastAsiaTheme="minorEastAsia" w:hAnsiTheme="minorHAnsi" w:cstheme="minorBidi"/>
          <w:sz w:val="22"/>
          <w:szCs w:val="22"/>
          <w:lang w:eastAsia="en-US"/>
        </w:rPr>
        <w:t>AERO’s submission proposed that a commitment be made to a national program of research with the purpose of ongoing learning about the progress of reforms. This would provide insights about the relative effectiveness of variations in the implementation of the NSRA’s agreed central policy reform, so that all systems’ understanding of how to maximise the effectiveness of the reform continues to improve over time.</w:t>
      </w:r>
      <w:r w:rsidRPr="1D8654F9">
        <w:rPr>
          <w:rStyle w:val="EndnoteReference"/>
          <w:rFonts w:asciiTheme="minorHAnsi" w:eastAsiaTheme="minorEastAsia" w:hAnsiTheme="minorHAnsi" w:cstheme="minorBidi"/>
          <w:sz w:val="22"/>
          <w:szCs w:val="22"/>
          <w:lang w:eastAsia="en-US"/>
        </w:rPr>
        <w:endnoteReference w:id="547"/>
      </w:r>
    </w:p>
    <w:p w14:paraId="70B76745" w14:textId="0100F859" w:rsidR="00C13F18" w:rsidRDefault="00C13F18" w:rsidP="00BB708D">
      <w:pPr>
        <w:pStyle w:val="paragraph"/>
        <w:spacing w:before="0" w:beforeAutospacing="0" w:after="240" w:afterAutospacing="0" w:line="276" w:lineRule="auto"/>
        <w:textAlignment w:val="baseline"/>
        <w:rPr>
          <w:rStyle w:val="normaltextrun"/>
          <w:rFonts w:ascii="Calibri" w:hAnsi="Calibri" w:cs="Calibri"/>
          <w:color w:val="000000"/>
          <w:shd w:val="clear" w:color="auto" w:fill="FFFFFF"/>
        </w:rPr>
      </w:pPr>
      <w:r w:rsidRPr="00CA3C00">
        <w:rPr>
          <w:rStyle w:val="normaltextrun"/>
          <w:rFonts w:ascii="Calibri" w:hAnsi="Calibri" w:cs="Calibri"/>
          <w:color w:val="000000"/>
          <w:sz w:val="22"/>
          <w:szCs w:val="22"/>
        </w:rPr>
        <w:t xml:space="preserve">As already stipulated, </w:t>
      </w:r>
      <w:r w:rsidRPr="00A30845">
        <w:rPr>
          <w:rStyle w:val="normaltextrun"/>
          <w:rFonts w:ascii="Calibri" w:hAnsi="Calibri" w:cs="Calibri"/>
          <w:color w:val="000000"/>
          <w:sz w:val="22"/>
          <w:szCs w:val="22"/>
        </w:rPr>
        <w:t>it is essential that any changes to data collection and reporting in the next Agreement are carefully considered in consultation with all stakeholders, particularly to manage risks related to teacher workloads, unnecessary duplication, and comparisons between jurisdictions and schools.</w:t>
      </w:r>
      <w:r w:rsidRPr="001828B7">
        <w:rPr>
          <w:rStyle w:val="normaltextrun"/>
          <w:rFonts w:ascii="Calibri" w:hAnsi="Calibri" w:cs="Calibri"/>
          <w:color w:val="000000"/>
          <w:sz w:val="22"/>
          <w:szCs w:val="22"/>
          <w:shd w:val="clear" w:color="auto" w:fill="FFFFFF"/>
        </w:rPr>
        <w:t> </w:t>
      </w:r>
    </w:p>
    <w:tbl>
      <w:tblPr>
        <w:tblStyle w:val="GridTable6Colorful-Accent1"/>
        <w:tblW w:w="9057" w:type="dxa"/>
        <w:tblLook w:val="0400" w:firstRow="0" w:lastRow="0" w:firstColumn="0" w:lastColumn="0" w:noHBand="0" w:noVBand="1"/>
      </w:tblPr>
      <w:tblGrid>
        <w:gridCol w:w="9057"/>
      </w:tblGrid>
      <w:tr w:rsidR="00C13F18" w14:paraId="1392F4B3" w14:textId="77777777" w:rsidTr="00485F51">
        <w:trPr>
          <w:cnfStyle w:val="000000100000" w:firstRow="0" w:lastRow="0" w:firstColumn="0" w:lastColumn="0" w:oddVBand="0" w:evenVBand="0" w:oddHBand="1" w:evenHBand="0" w:firstRowFirstColumn="0" w:firstRowLastColumn="0" w:lastRowFirstColumn="0" w:lastRowLastColumn="0"/>
          <w:trHeight w:val="7909"/>
        </w:trPr>
        <w:tc>
          <w:tcPr>
            <w:tcW w:w="0"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701B77B" w14:textId="77777777" w:rsidR="00C13F18" w:rsidRPr="00C1526C" w:rsidRDefault="00C13F18">
            <w:pPr>
              <w:jc w:val="center"/>
              <w:rPr>
                <w:rStyle w:val="normaltextrun"/>
                <w:rFonts w:ascii="Calibri" w:eastAsia="Times New Roman" w:hAnsi="Calibri" w:cs="Calibri"/>
                <w:b/>
                <w:color w:val="000000"/>
                <w:u w:val="single"/>
                <w:lang w:eastAsia="en-AU"/>
              </w:rPr>
            </w:pPr>
            <w:r w:rsidRPr="00C1526C">
              <w:rPr>
                <w:rStyle w:val="normaltextrun"/>
                <w:rFonts w:ascii="Calibri" w:eastAsia="Times New Roman" w:hAnsi="Calibri" w:cs="Calibri"/>
                <w:b/>
                <w:color w:val="000000"/>
                <w:u w:val="single"/>
                <w:lang w:eastAsia="en-AU"/>
              </w:rPr>
              <w:lastRenderedPageBreak/>
              <w:t>RECOMMENDATION 5C</w:t>
            </w:r>
          </w:p>
          <w:p w14:paraId="27E8B570" w14:textId="77777777" w:rsidR="00C13F18" w:rsidRPr="00CD5FE2" w:rsidRDefault="00C13F18">
            <w:pPr>
              <w:pStyle w:val="paragraph"/>
              <w:spacing w:before="0" w:beforeAutospacing="0" w:after="24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To understand the progress of students and report on Australia’s education goals, the Panel recommends governments commit to revising the Measurement Framework for Schooling in Australia to ensure it collects essential data, including:</w:t>
            </w:r>
          </w:p>
          <w:p w14:paraId="258555AB" w14:textId="77777777" w:rsidR="00C13F18" w:rsidRPr="00CD5FE2" w:rsidRDefault="00C13F18" w:rsidP="00F73609">
            <w:pPr>
              <w:pStyle w:val="ListParagraph"/>
              <w:numPr>
                <w:ilvl w:val="0"/>
                <w:numId w:val="101"/>
              </w:numPr>
              <w:spacing w:after="0" w:line="256" w:lineRule="auto"/>
              <w:rPr>
                <w:rStyle w:val="normaltextrun"/>
                <w:rFonts w:ascii="Calibri" w:eastAsia="Times New Roman" w:hAnsi="Calibri" w:cs="Calibri"/>
                <w:b/>
                <w:color w:val="000000"/>
                <w:sz w:val="24"/>
                <w:szCs w:val="24"/>
                <w:lang w:eastAsia="en-AU"/>
              </w:rPr>
            </w:pPr>
            <w:r w:rsidRPr="00CD5FE2">
              <w:rPr>
                <w:rStyle w:val="normaltextrun"/>
                <w:rFonts w:ascii="Calibri" w:eastAsia="Times New Roman" w:hAnsi="Calibri" w:cs="Calibri"/>
                <w:color w:val="000000"/>
                <w:lang w:eastAsia="en-AU"/>
              </w:rPr>
              <w:t xml:space="preserve">student-level, disaggregated data on the achievement and outcomes of students, </w:t>
            </w:r>
            <w:r w:rsidRPr="00CD5FE2" w:rsidDel="00F7586D">
              <w:rPr>
                <w:rStyle w:val="normaltextrun"/>
                <w:rFonts w:ascii="Calibri" w:eastAsia="Times New Roman" w:hAnsi="Calibri" w:cs="Calibri"/>
                <w:color w:val="000000"/>
                <w:lang w:eastAsia="en-AU"/>
              </w:rPr>
              <w:t>including:</w:t>
            </w:r>
          </w:p>
          <w:p w14:paraId="07343BA5" w14:textId="77777777" w:rsidR="00C13F18" w:rsidRPr="00CD5FE2" w:rsidRDefault="00C13F18" w:rsidP="00F73609">
            <w:pPr>
              <w:pStyle w:val="paragraph"/>
              <w:numPr>
                <w:ilvl w:val="0"/>
                <w:numId w:val="99"/>
              </w:numPr>
              <w:spacing w:before="0" w:beforeAutospacing="0" w:after="0" w:afterAutospacing="0"/>
              <w:textAlignment w:val="baseline"/>
              <w:rPr>
                <w:rStyle w:val="normaltextrun"/>
                <w:rFonts w:ascii="Calibri" w:eastAsiaTheme="minorHAnsi" w:hAnsi="Calibri" w:cs="Calibri"/>
                <w:b/>
                <w:color w:val="000000"/>
                <w:sz w:val="22"/>
                <w:szCs w:val="22"/>
                <w:lang w:eastAsia="en-US"/>
              </w:rPr>
            </w:pPr>
            <w:r w:rsidRPr="00CD5FE2">
              <w:rPr>
                <w:rStyle w:val="normaltextrun"/>
                <w:rFonts w:ascii="Calibri" w:hAnsi="Calibri" w:cs="Calibri"/>
                <w:color w:val="000000"/>
                <w:sz w:val="22"/>
                <w:szCs w:val="22"/>
              </w:rPr>
              <w:t>reporting progress of students who were assessed by NAPLAN as ‘needs additional support’ or ‘developing’ in subsequent NAPLAN assessments by the end of 2025</w:t>
            </w:r>
          </w:p>
          <w:p w14:paraId="79E0D718" w14:textId="20982D87" w:rsidR="00C13F18" w:rsidRPr="00CD5FE2" w:rsidRDefault="00C13F18" w:rsidP="00F73609">
            <w:pPr>
              <w:pStyle w:val="paragraph"/>
              <w:numPr>
                <w:ilvl w:val="0"/>
                <w:numId w:val="99"/>
              </w:numPr>
              <w:spacing w:before="0" w:beforeAutospacing="0" w:after="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 xml:space="preserve">measuring progress of students against the key learning areas of the Australian Curriculum by </w:t>
            </w:r>
            <w:r>
              <w:rPr>
                <w:rStyle w:val="normaltextrun"/>
                <w:rFonts w:ascii="Calibri" w:hAnsi="Calibri" w:cs="Calibri"/>
                <w:color w:val="000000"/>
                <w:sz w:val="22"/>
                <w:szCs w:val="22"/>
              </w:rPr>
              <w:t>the end of</w:t>
            </w:r>
            <w:r w:rsidRPr="00CD5FE2">
              <w:rPr>
                <w:rStyle w:val="normaltextrun"/>
                <w:rFonts w:ascii="Calibri" w:hAnsi="Calibri" w:cs="Calibri"/>
                <w:color w:val="000000"/>
                <w:sz w:val="22"/>
                <w:szCs w:val="22"/>
              </w:rPr>
              <w:t xml:space="preserve"> 2029</w:t>
            </w:r>
          </w:p>
          <w:p w14:paraId="41A8AFBA" w14:textId="1D4420D6" w:rsidR="00C13F18" w:rsidRPr="00CD5FE2" w:rsidRDefault="00C13F18" w:rsidP="00F73609">
            <w:pPr>
              <w:pStyle w:val="paragraph"/>
              <w:numPr>
                <w:ilvl w:val="0"/>
                <w:numId w:val="99"/>
              </w:numPr>
              <w:spacing w:before="0" w:beforeAutospacing="0" w:after="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 xml:space="preserve">collecting national outcomes data for students with disability, including developing a nationally consistent approach to measuring the learning progression of those students with disability for whom standard assessment methods (such as NAPLAN) and progression against the annual learning growth targets of the Australian Curriculum are not appropriate measures, by </w:t>
            </w:r>
            <w:r>
              <w:rPr>
                <w:rStyle w:val="normaltextrun"/>
                <w:rFonts w:ascii="Calibri" w:hAnsi="Calibri" w:cs="Calibri"/>
                <w:color w:val="000000"/>
                <w:sz w:val="22"/>
                <w:szCs w:val="22"/>
              </w:rPr>
              <w:t>the end of</w:t>
            </w:r>
            <w:r w:rsidRPr="00CD5FE2">
              <w:rPr>
                <w:rStyle w:val="normaltextrun"/>
                <w:rFonts w:ascii="Calibri" w:hAnsi="Calibri" w:cs="Calibri"/>
                <w:color w:val="000000"/>
                <w:sz w:val="22"/>
                <w:szCs w:val="22"/>
              </w:rPr>
              <w:t xml:space="preserve"> </w:t>
            </w:r>
            <w:r w:rsidRPr="00402CDC">
              <w:rPr>
                <w:rStyle w:val="normaltextrun"/>
                <w:rFonts w:ascii="Calibri" w:hAnsi="Calibri" w:cs="Calibri"/>
                <w:color w:val="000000"/>
                <w:sz w:val="22"/>
                <w:szCs w:val="22"/>
              </w:rPr>
              <w:t>20</w:t>
            </w:r>
            <w:r w:rsidRPr="00035179">
              <w:rPr>
                <w:rStyle w:val="normaltextrun"/>
                <w:rFonts w:ascii="Calibri" w:hAnsi="Calibri" w:cs="Calibri"/>
                <w:color w:val="000000"/>
                <w:sz w:val="22"/>
                <w:szCs w:val="22"/>
              </w:rPr>
              <w:t>29</w:t>
            </w:r>
          </w:p>
          <w:p w14:paraId="7F6A3DB8" w14:textId="59AC758D" w:rsidR="00C13F18" w:rsidRPr="00CD5FE2" w:rsidRDefault="00C13F18" w:rsidP="00F73609">
            <w:pPr>
              <w:pStyle w:val="paragraph"/>
              <w:numPr>
                <w:ilvl w:val="0"/>
                <w:numId w:val="99"/>
              </w:numPr>
              <w:spacing w:before="0" w:beforeAutospacing="0" w:after="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 xml:space="preserve">identifying and defining priority equity cohorts clearly, by replacing ‘language background other than English’ (LBOTE) with ‘English as an additional language or dialect’ (EAL/D) and including students in out-of-home care by </w:t>
            </w:r>
            <w:r>
              <w:rPr>
                <w:rStyle w:val="normaltextrun"/>
                <w:rFonts w:ascii="Calibri" w:hAnsi="Calibri" w:cs="Calibri"/>
                <w:color w:val="000000"/>
                <w:sz w:val="22"/>
                <w:szCs w:val="22"/>
              </w:rPr>
              <w:t>the end of</w:t>
            </w:r>
            <w:r w:rsidRPr="00CD5FE2">
              <w:rPr>
                <w:rStyle w:val="normaltextrun"/>
                <w:rFonts w:ascii="Calibri" w:hAnsi="Calibri" w:cs="Calibri"/>
                <w:color w:val="000000"/>
                <w:sz w:val="22"/>
                <w:szCs w:val="22"/>
              </w:rPr>
              <w:t xml:space="preserve"> 202</w:t>
            </w:r>
            <w:r>
              <w:rPr>
                <w:rStyle w:val="normaltextrun"/>
                <w:rFonts w:ascii="Calibri" w:hAnsi="Calibri" w:cs="Calibri"/>
                <w:color w:val="000000"/>
                <w:sz w:val="22"/>
                <w:szCs w:val="22"/>
              </w:rPr>
              <w:t>7</w:t>
            </w:r>
          </w:p>
          <w:p w14:paraId="29CEC32A" w14:textId="48269653" w:rsidR="00C13F18" w:rsidRPr="00CD5FE2" w:rsidRDefault="00C13F18" w:rsidP="00F73609">
            <w:pPr>
              <w:pStyle w:val="paragraph"/>
              <w:numPr>
                <w:ilvl w:val="0"/>
                <w:numId w:val="99"/>
              </w:numPr>
              <w:spacing w:before="0" w:beforeAutospacing="0" w:after="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 xml:space="preserve">report First Nations student outcomes, with reporting on these data to be scrutinised by First Nations experts to give effect to Priority Reform 4 from the Closing the Gap Agreement, by </w:t>
            </w:r>
            <w:r>
              <w:rPr>
                <w:rStyle w:val="normaltextrun"/>
                <w:rFonts w:ascii="Calibri" w:hAnsi="Calibri" w:cs="Calibri"/>
                <w:color w:val="000000"/>
                <w:sz w:val="22"/>
                <w:szCs w:val="22"/>
              </w:rPr>
              <w:t>the end of</w:t>
            </w:r>
            <w:r w:rsidRPr="00CD5FE2">
              <w:rPr>
                <w:rStyle w:val="normaltextrun"/>
                <w:rFonts w:ascii="Calibri" w:hAnsi="Calibri" w:cs="Calibri"/>
                <w:color w:val="000000"/>
                <w:sz w:val="22"/>
                <w:szCs w:val="22"/>
              </w:rPr>
              <w:t xml:space="preserve"> 202</w:t>
            </w:r>
            <w:r>
              <w:rPr>
                <w:rStyle w:val="normaltextrun"/>
                <w:rFonts w:ascii="Calibri" w:hAnsi="Calibri" w:cs="Calibri"/>
                <w:color w:val="000000"/>
                <w:sz w:val="22"/>
                <w:szCs w:val="22"/>
              </w:rPr>
              <w:t>6</w:t>
            </w:r>
          </w:p>
          <w:p w14:paraId="7C21FDE4" w14:textId="77777777" w:rsidR="00C13F18" w:rsidRPr="00CD5FE2" w:rsidRDefault="00C13F18" w:rsidP="00F73609">
            <w:pPr>
              <w:pStyle w:val="ListParagraph"/>
              <w:numPr>
                <w:ilvl w:val="0"/>
                <w:numId w:val="101"/>
              </w:numPr>
              <w:spacing w:after="0" w:line="256" w:lineRule="auto"/>
              <w:rPr>
                <w:rStyle w:val="normaltextrun"/>
                <w:rFonts w:ascii="Calibri" w:eastAsia="Times New Roman" w:hAnsi="Calibri" w:cs="Calibri"/>
                <w:b/>
                <w:color w:val="000000"/>
                <w:sz w:val="24"/>
                <w:szCs w:val="24"/>
                <w:lang w:eastAsia="en-AU"/>
              </w:rPr>
            </w:pPr>
            <w:r w:rsidRPr="00CD5FE2">
              <w:rPr>
                <w:rStyle w:val="normaltextrun"/>
                <w:rFonts w:ascii="Calibri" w:eastAsia="Times New Roman" w:hAnsi="Calibri" w:cs="Calibri"/>
                <w:color w:val="000000"/>
                <w:lang w:eastAsia="en-AU"/>
              </w:rPr>
              <w:t>data on other outcomes of national interest:</w:t>
            </w:r>
          </w:p>
          <w:p w14:paraId="3F1619A7" w14:textId="77777777" w:rsidR="00C13F18" w:rsidRPr="00CD5FE2" w:rsidRDefault="00C13F18" w:rsidP="00F73609">
            <w:pPr>
              <w:pStyle w:val="paragraph"/>
              <w:numPr>
                <w:ilvl w:val="0"/>
                <w:numId w:val="100"/>
              </w:numPr>
              <w:spacing w:before="0" w:beforeAutospacing="0" w:after="0" w:afterAutospacing="0"/>
              <w:textAlignment w:val="baseline"/>
              <w:rPr>
                <w:rStyle w:val="normaltextrun"/>
                <w:rFonts w:ascii="Calibri" w:eastAsiaTheme="minorHAnsi" w:hAnsi="Calibri" w:cs="Calibri"/>
                <w:b/>
                <w:color w:val="000000"/>
                <w:sz w:val="22"/>
                <w:szCs w:val="22"/>
                <w:lang w:eastAsia="en-US"/>
              </w:rPr>
            </w:pPr>
            <w:r w:rsidRPr="00CD5FE2">
              <w:rPr>
                <w:rStyle w:val="normaltextrun"/>
                <w:rFonts w:ascii="Calibri" w:hAnsi="Calibri" w:cs="Calibri"/>
                <w:color w:val="000000"/>
                <w:sz w:val="22"/>
                <w:szCs w:val="22"/>
              </w:rPr>
              <w:t>key agreed indicators through the Post-School Destinations data linkage project by the end of 2026</w:t>
            </w:r>
          </w:p>
          <w:p w14:paraId="4DE2DF07" w14:textId="40FA502E" w:rsidR="00C13F18" w:rsidRPr="00CD5FE2" w:rsidRDefault="00C13F18" w:rsidP="00F73609">
            <w:pPr>
              <w:pStyle w:val="paragraph"/>
              <w:numPr>
                <w:ilvl w:val="0"/>
                <w:numId w:val="100"/>
              </w:numPr>
              <w:spacing w:before="0" w:beforeAutospacing="0" w:after="240" w:afterAutospacing="0"/>
              <w:textAlignment w:val="baseline"/>
              <w:rPr>
                <w:rStyle w:val="normaltextrun"/>
                <w:rFonts w:ascii="Calibri" w:hAnsi="Calibri" w:cs="Calibri"/>
                <w:b/>
                <w:color w:val="000000"/>
                <w:sz w:val="22"/>
                <w:szCs w:val="22"/>
              </w:rPr>
            </w:pPr>
            <w:r w:rsidRPr="00CD5FE2">
              <w:rPr>
                <w:rStyle w:val="normaltextrun"/>
                <w:rFonts w:ascii="Calibri" w:hAnsi="Calibri" w:cs="Calibri"/>
                <w:color w:val="000000"/>
                <w:sz w:val="22"/>
                <w:szCs w:val="22"/>
              </w:rPr>
              <w:t>the implementation fidelity and impact of major reforms undertaken as part of the next Agreement in a transparent and comparable way.</w:t>
            </w:r>
          </w:p>
        </w:tc>
      </w:tr>
    </w:tbl>
    <w:p w14:paraId="07C232C0" w14:textId="77777777" w:rsidR="00C13F18" w:rsidRDefault="00C13F18" w:rsidP="00485F51">
      <w:r>
        <w:br w:type="page"/>
      </w:r>
    </w:p>
    <w:p w14:paraId="40219A4F" w14:textId="77777777" w:rsidR="00C13F18" w:rsidRDefault="00C13F18" w:rsidP="00BB708D">
      <w:pPr>
        <w:pStyle w:val="Heading2"/>
      </w:pPr>
      <w:bookmarkStart w:id="178" w:name="_Toc147257191"/>
      <w:bookmarkStart w:id="179" w:name="_Toc147493106"/>
      <w:bookmarkStart w:id="180" w:name="_Toc147499509"/>
      <w:bookmarkStart w:id="181" w:name="_Toc147499589"/>
      <w:bookmarkStart w:id="182" w:name="_Toc147499711"/>
      <w:bookmarkStart w:id="183" w:name="_Toc152855355"/>
      <w:r w:rsidRPr="00F12E18">
        <w:lastRenderedPageBreak/>
        <w:t xml:space="preserve">Chapter 6: Improving </w:t>
      </w:r>
      <w:r>
        <w:t>f</w:t>
      </w:r>
      <w:r w:rsidRPr="00F12E18">
        <w:t xml:space="preserve">unding </w:t>
      </w:r>
      <w:r>
        <w:t>t</w:t>
      </w:r>
      <w:r w:rsidRPr="00F12E18">
        <w:t>ransparency</w:t>
      </w:r>
      <w:bookmarkEnd w:id="178"/>
      <w:bookmarkEnd w:id="179"/>
      <w:bookmarkEnd w:id="180"/>
      <w:bookmarkEnd w:id="181"/>
      <w:bookmarkEnd w:id="182"/>
      <w:bookmarkEnd w:id="183"/>
    </w:p>
    <w:p w14:paraId="6429A921" w14:textId="77777777" w:rsidR="00C13F18" w:rsidRDefault="00C13F18" w:rsidP="00BB708D">
      <w:pPr>
        <w:pBdr>
          <w:top w:val="single" w:sz="4" w:space="1" w:color="auto"/>
          <w:left w:val="single" w:sz="4" w:space="4" w:color="auto"/>
          <w:bottom w:val="single" w:sz="4" w:space="1" w:color="auto"/>
          <w:right w:val="single" w:sz="4" w:space="4" w:color="auto"/>
        </w:pBdr>
        <w:rPr>
          <w:b/>
        </w:rPr>
      </w:pPr>
      <w:r w:rsidRPr="00E70098">
        <w:rPr>
          <w:b/>
        </w:rPr>
        <w:t>Key points:</w:t>
      </w:r>
    </w:p>
    <w:p w14:paraId="2D4A4E6D" w14:textId="60A9E8E9" w:rsidR="00C13F18" w:rsidRDefault="00C13F18" w:rsidP="00FA4F9F">
      <w:pPr>
        <w:pStyle w:val="ListParagraph"/>
        <w:numPr>
          <w:ilvl w:val="0"/>
          <w:numId w:val="27"/>
        </w:numPr>
        <w:pBdr>
          <w:top w:val="single" w:sz="4" w:space="1" w:color="auto"/>
          <w:left w:val="single" w:sz="4" w:space="4" w:color="auto"/>
          <w:bottom w:val="single" w:sz="4" w:space="1" w:color="auto"/>
          <w:right w:val="single" w:sz="4" w:space="4" w:color="auto"/>
        </w:pBdr>
        <w:ind w:left="360"/>
      </w:pPr>
      <w:r>
        <w:t>Transparency is crucial to ensur</w:t>
      </w:r>
      <w:r w:rsidR="001F742D">
        <w:t>ing</w:t>
      </w:r>
      <w:r>
        <w:t xml:space="preserve"> that </w:t>
      </w:r>
      <w:r w:rsidRPr="00947203">
        <w:rPr>
          <w:rStyle w:val="normaltextrun"/>
          <w:rFonts w:ascii="Calibri" w:hAnsi="Calibri" w:cs="Calibri"/>
          <w:color w:val="000000" w:themeColor="text1"/>
        </w:rPr>
        <w:t xml:space="preserve">the people who use, </w:t>
      </w:r>
      <w:r w:rsidRPr="33AC8CF8">
        <w:rPr>
          <w:rStyle w:val="normaltextrun"/>
          <w:rFonts w:ascii="Calibri" w:hAnsi="Calibri" w:cs="Calibri"/>
          <w:color w:val="000000" w:themeColor="text1"/>
        </w:rPr>
        <w:t>provide</w:t>
      </w:r>
      <w:r w:rsidRPr="00947203">
        <w:rPr>
          <w:rStyle w:val="normaltextrun"/>
          <w:rFonts w:ascii="Calibri" w:hAnsi="Calibri" w:cs="Calibri"/>
          <w:color w:val="000000" w:themeColor="text1"/>
        </w:rPr>
        <w:t xml:space="preserve">, and administer education services </w:t>
      </w:r>
      <w:r>
        <w:rPr>
          <w:rStyle w:val="normaltextrun"/>
          <w:rFonts w:ascii="Calibri" w:hAnsi="Calibri" w:cs="Calibri"/>
          <w:color w:val="000000" w:themeColor="text1"/>
        </w:rPr>
        <w:t>can</w:t>
      </w:r>
      <w:r w:rsidRPr="00947203">
        <w:rPr>
          <w:rStyle w:val="normaltextrun"/>
          <w:rFonts w:ascii="Calibri" w:hAnsi="Calibri" w:cs="Calibri"/>
          <w:color w:val="000000" w:themeColor="text1"/>
        </w:rPr>
        <w:t xml:space="preserve"> access and understand </w:t>
      </w:r>
      <w:r>
        <w:t>the basis for policy and funding decisions.</w:t>
      </w:r>
    </w:p>
    <w:p w14:paraId="16AF739B" w14:textId="71592DAD" w:rsidR="00C13F18" w:rsidRDefault="00C13F18" w:rsidP="00FA4F9F">
      <w:pPr>
        <w:pStyle w:val="ListParagraph"/>
        <w:numPr>
          <w:ilvl w:val="0"/>
          <w:numId w:val="26"/>
        </w:numPr>
        <w:pBdr>
          <w:top w:val="single" w:sz="4" w:space="1" w:color="auto"/>
          <w:left w:val="single" w:sz="4" w:space="4" w:color="auto"/>
          <w:bottom w:val="single" w:sz="4" w:space="1" w:color="auto"/>
          <w:right w:val="single" w:sz="4" w:space="4" w:color="auto"/>
        </w:pBdr>
        <w:ind w:left="360"/>
      </w:pPr>
      <w:r>
        <w:t xml:space="preserve">Greater transparency of flows of funding to schools and how funds are spent will improve accountability and public trust in the system. Parents and communities have </w:t>
      </w:r>
      <w:r w:rsidR="00E5602F">
        <w:t>told</w:t>
      </w:r>
      <w:r>
        <w:t xml:space="preserve"> the Panel that they have a strong interest in knowing how systems and schools support all children to reach their potential by better access to funding data. </w:t>
      </w:r>
    </w:p>
    <w:p w14:paraId="2DE417D8" w14:textId="58C24F4D" w:rsidR="00C13F18" w:rsidRDefault="00C13F18" w:rsidP="007B2DCA">
      <w:pPr>
        <w:pStyle w:val="ListParagraph"/>
        <w:numPr>
          <w:ilvl w:val="0"/>
          <w:numId w:val="26"/>
        </w:numPr>
        <w:pBdr>
          <w:top w:val="single" w:sz="4" w:space="1" w:color="auto"/>
          <w:left w:val="single" w:sz="4" w:space="4" w:color="auto"/>
          <w:bottom w:val="single" w:sz="4" w:space="1" w:color="auto"/>
          <w:right w:val="single" w:sz="4" w:space="4" w:color="auto"/>
        </w:pBdr>
        <w:ind w:left="360"/>
        <w:rPr>
          <w:rStyle w:val="ui-provider"/>
        </w:rPr>
      </w:pPr>
      <w:r w:rsidRPr="4F6C6A85">
        <w:rPr>
          <w:rStyle w:val="ui-provider"/>
        </w:rPr>
        <w:t>Enhanced</w:t>
      </w:r>
      <w:r>
        <w:rPr>
          <w:rStyle w:val="ui-provider"/>
        </w:rPr>
        <w:t xml:space="preserve"> transparency and accountability requirements will also </w:t>
      </w:r>
      <w:r w:rsidRPr="033DE1F4">
        <w:rPr>
          <w:rStyle w:val="ui-provider"/>
        </w:rPr>
        <w:t>provide</w:t>
      </w:r>
      <w:r>
        <w:rPr>
          <w:rStyle w:val="ui-provider"/>
        </w:rPr>
        <w:t xml:space="preserve"> a foundation to better target </w:t>
      </w:r>
      <w:r w:rsidRPr="4F6C6A85">
        <w:rPr>
          <w:rStyle w:val="ui-provider"/>
        </w:rPr>
        <w:t>funding to improve</w:t>
      </w:r>
      <w:r>
        <w:rPr>
          <w:rStyle w:val="ui-provider"/>
        </w:rPr>
        <w:t xml:space="preserve"> outcomes for priority equity cohorts.</w:t>
      </w:r>
    </w:p>
    <w:p w14:paraId="2B50B24D" w14:textId="1ECDA546" w:rsidR="00C13F18" w:rsidRDefault="00FB4D31" w:rsidP="00FA4F9F">
      <w:pPr>
        <w:pStyle w:val="ListParagraph"/>
        <w:numPr>
          <w:ilvl w:val="0"/>
          <w:numId w:val="26"/>
        </w:numPr>
        <w:pBdr>
          <w:top w:val="single" w:sz="4" w:space="1" w:color="auto"/>
          <w:left w:val="single" w:sz="4" w:space="4" w:color="auto"/>
          <w:bottom w:val="single" w:sz="4" w:space="1" w:color="auto"/>
          <w:right w:val="single" w:sz="4" w:space="4" w:color="auto"/>
        </w:pBdr>
        <w:ind w:left="360"/>
      </w:pPr>
      <w:r>
        <w:t>Governments, school systems, and approved authorities</w:t>
      </w:r>
      <w:r w:rsidR="00C13F18">
        <w:t xml:space="preserve"> already possess and collect a large amount of school level data. It is not necessary to impose any additional burden on </w:t>
      </w:r>
      <w:r w:rsidR="0042084F">
        <w:t>school</w:t>
      </w:r>
      <w:r w:rsidR="00C13F18">
        <w:t xml:space="preserve"> leaders and educators to improve transparency and accountability. </w:t>
      </w:r>
    </w:p>
    <w:p w14:paraId="74418FD5" w14:textId="77777777" w:rsidR="00C13F18" w:rsidRDefault="00C13F18" w:rsidP="00FA4F9F">
      <w:pPr>
        <w:pStyle w:val="ListParagraph"/>
        <w:numPr>
          <w:ilvl w:val="0"/>
          <w:numId w:val="26"/>
        </w:numPr>
        <w:pBdr>
          <w:top w:val="single" w:sz="4" w:space="1" w:color="auto"/>
          <w:left w:val="single" w:sz="4" w:space="4" w:color="auto"/>
          <w:bottom w:val="single" w:sz="4" w:space="1" w:color="auto"/>
          <w:right w:val="single" w:sz="4" w:space="4" w:color="auto"/>
        </w:pBdr>
        <w:ind w:left="360"/>
        <w:rPr>
          <w:rStyle w:val="ui-provider"/>
        </w:rPr>
      </w:pPr>
      <w:r w:rsidRPr="1D8654F9">
        <w:rPr>
          <w:rStyle w:val="ui-provider"/>
        </w:rPr>
        <w:t xml:space="preserve">There are opportunities to enhance the accountability of schools in meeting their obligations under the </w:t>
      </w:r>
      <w:r w:rsidRPr="1D8654F9">
        <w:rPr>
          <w:rStyle w:val="ui-provider"/>
          <w:i/>
          <w:iCs/>
        </w:rPr>
        <w:t>Disability Standards for Education 2005</w:t>
      </w:r>
      <w:r w:rsidRPr="1D8654F9">
        <w:rPr>
          <w:rStyle w:val="ui-provider"/>
        </w:rPr>
        <w:t xml:space="preserve"> by increasing transparency about current levels of funding and educational adjustment for students with disability.</w:t>
      </w:r>
    </w:p>
    <w:p w14:paraId="1237C688" w14:textId="77777777" w:rsidR="00C13F18" w:rsidRDefault="00C13F18" w:rsidP="00BB708D">
      <w:pPr>
        <w:pStyle w:val="Heading3"/>
      </w:pPr>
      <w:bookmarkStart w:id="184" w:name="_Toc147493107"/>
      <w:bookmarkStart w:id="185" w:name="_Toc147499510"/>
      <w:bookmarkStart w:id="186" w:name="_Toc147499590"/>
      <w:bookmarkStart w:id="187" w:name="_Toc147499712"/>
      <w:bookmarkStart w:id="188" w:name="_Toc152855356"/>
      <w:bookmarkStart w:id="189" w:name="_Toc147257192"/>
      <w:r>
        <w:t>6.1 Context</w:t>
      </w:r>
      <w:bookmarkEnd w:id="184"/>
      <w:bookmarkEnd w:id="185"/>
      <w:bookmarkEnd w:id="186"/>
      <w:bookmarkEnd w:id="187"/>
      <w:bookmarkEnd w:id="188"/>
    </w:p>
    <w:p w14:paraId="00C81578" w14:textId="31CAE8E1" w:rsidR="00C13F18" w:rsidRDefault="00C13F18" w:rsidP="00BB708D">
      <w:r w:rsidRPr="00A30845">
        <w:t>Accountability and transparency mechanisms, when well designed and implemented, increase public confidence.</w:t>
      </w:r>
      <w:r>
        <w:t xml:space="preserve"> Providing visibility of how public money is distributed and spent, in both government and non-government systems and schools, and linking to information about outcomes provides parents and communities with the means to engage in discussions on the effectiveness of investments and hold governments, </w:t>
      </w:r>
      <w:r w:rsidR="009B6039">
        <w:t xml:space="preserve">school </w:t>
      </w:r>
      <w:r>
        <w:t xml:space="preserve">systems, </w:t>
      </w:r>
      <w:r w:rsidR="009B6039">
        <w:t>approved authorities,</w:t>
      </w:r>
      <w:r>
        <w:t xml:space="preserve"> and schools to account. Many parents regularly use the information that is available to make decisions about schools and their child’s schooling needs, and improving th</w:t>
      </w:r>
      <w:r w:rsidR="00A86E56">
        <w:t>e</w:t>
      </w:r>
      <w:r>
        <w:t xml:space="preserve"> transparency and accountability </w:t>
      </w:r>
      <w:r w:rsidR="00F5167A">
        <w:t>of this information</w:t>
      </w:r>
      <w:r>
        <w:t xml:space="preserve"> will support engagement and help shine a light on how systems and schools </w:t>
      </w:r>
      <w:r w:rsidR="00F5167A">
        <w:t xml:space="preserve">are </w:t>
      </w:r>
      <w:r>
        <w:t>support</w:t>
      </w:r>
      <w:r w:rsidR="00F5167A">
        <w:t>ing</w:t>
      </w:r>
      <w:r>
        <w:t xml:space="preserve"> students. </w:t>
      </w:r>
    </w:p>
    <w:p w14:paraId="16EC49B4" w14:textId="44B1F802" w:rsidR="00C13F18" w:rsidRDefault="00C13F18" w:rsidP="00BB708D">
      <w:r>
        <w:t xml:space="preserve">The Productivity Commission found that </w:t>
      </w:r>
      <w:r w:rsidR="00F5167A">
        <w:t xml:space="preserve">the </w:t>
      </w:r>
      <w:r w:rsidRPr="00A30845">
        <w:t>accountability mechanisms in the current National School Reform Agreement (NSRA) are of limited effectiveness</w:t>
      </w:r>
      <w:r w:rsidR="00F5167A">
        <w:t>,</w:t>
      </w:r>
      <w:r w:rsidRPr="00A30845">
        <w:rPr>
          <w:rStyle w:val="EndnoteReference"/>
        </w:rPr>
        <w:endnoteReference w:id="548"/>
      </w:r>
      <w:r w:rsidRPr="00A30845">
        <w:t xml:space="preserve"> </w:t>
      </w:r>
      <w:r w:rsidR="00F5167A">
        <w:t>with r</w:t>
      </w:r>
      <w:r w:rsidRPr="00A30845">
        <w:t>eporting measures not deliver</w:t>
      </w:r>
      <w:r w:rsidR="00F5167A">
        <w:t>ing</w:t>
      </w:r>
      <w:r w:rsidRPr="00A30845">
        <w:t xml:space="preserve"> visibility of how public funding flows to schools.</w:t>
      </w:r>
      <w:r>
        <w:t xml:space="preserve"> Australia’s education system is underpinned by the principle of needs-based funding. This means allocating more funding for students from priority equity cohorts, reflecting their need for additional investment</w:t>
      </w:r>
      <w:r w:rsidR="00F5167A">
        <w:t>s</w:t>
      </w:r>
      <w:r>
        <w:t xml:space="preserve"> to overcome educational barriers. While the needs-based model was not designed to be fully allocated and expended at the student level </w:t>
      </w:r>
      <w:r w:rsidR="00F5167A">
        <w:t xml:space="preserve">– </w:t>
      </w:r>
      <w:r>
        <w:t>as there must be flexibility at a school or system level to pool resources to fund cost-effective supports that can benefit many students</w:t>
      </w:r>
      <w:r w:rsidR="00F5167A">
        <w:t xml:space="preserve"> –</w:t>
      </w:r>
      <w:r>
        <w:t xml:space="preserve"> it should be clear how the additional funding is supporting its intended recipients.</w:t>
      </w:r>
    </w:p>
    <w:p w14:paraId="01D43F35" w14:textId="524A299F" w:rsidR="00C13F18" w:rsidRDefault="00C13F18" w:rsidP="00BB708D">
      <w:r>
        <w:t xml:space="preserve">However, as many submissions noted, </w:t>
      </w:r>
      <w:r w:rsidDel="00BF7890">
        <w:t>while</w:t>
      </w:r>
      <w:r>
        <w:t xml:space="preserve"> some</w:t>
      </w:r>
      <w:r w:rsidDel="00BF7890">
        <w:t xml:space="preserve"> </w:t>
      </w:r>
      <w:r>
        <w:t xml:space="preserve">useful information is publicly available, current data does not build a clear and complete picture of how </w:t>
      </w:r>
      <w:r w:rsidR="00F5167A">
        <w:t>different</w:t>
      </w:r>
      <w:r>
        <w:t xml:space="preserve"> schools and students are funded; nor does it show the models used by different governments </w:t>
      </w:r>
      <w:r w:rsidR="001448A7">
        <w:t xml:space="preserve">and </w:t>
      </w:r>
      <w:r w:rsidR="003335B7">
        <w:t>approved system authorities</w:t>
      </w:r>
      <w:r>
        <w:t xml:space="preserve"> to </w:t>
      </w:r>
      <w:r w:rsidR="00F5167A">
        <w:t>determine funding allocations</w:t>
      </w:r>
      <w:r>
        <w:t xml:space="preserve">. It is </w:t>
      </w:r>
      <w:r w:rsidR="00F5167A">
        <w:t xml:space="preserve">often </w:t>
      </w:r>
      <w:r>
        <w:t>unclear to parents, communities and even school leaders how national and system-level needs</w:t>
      </w:r>
      <w:r>
        <w:noBreakHyphen/>
        <w:t>based funding models translate to actual allocation</w:t>
      </w:r>
      <w:r w:rsidR="00A00E78">
        <w:t>s</w:t>
      </w:r>
      <w:r>
        <w:t xml:space="preserve"> and expenditure</w:t>
      </w:r>
      <w:r w:rsidR="00A00E78">
        <w:t>s</w:t>
      </w:r>
      <w:r>
        <w:t>. There are particular challenges with respect to funding and educational adjustment</w:t>
      </w:r>
      <w:r w:rsidR="000B3D8D">
        <w:t>s</w:t>
      </w:r>
      <w:r>
        <w:t xml:space="preserve"> provided for students with disability, which is the focus of section 6.2.2. There are also meaningful </w:t>
      </w:r>
      <w:r>
        <w:lastRenderedPageBreak/>
        <w:t>differences in the information available for different school sectors, making it hard to see whether an approach being taken in any given system is either effective or equitable.</w:t>
      </w:r>
    </w:p>
    <w:p w14:paraId="468997CD" w14:textId="5F7E0EC4" w:rsidR="00C13F18" w:rsidRDefault="00C13F18" w:rsidP="00BB708D">
      <w:r>
        <w:t xml:space="preserve">These gaps in funding information have significant impacts. </w:t>
      </w:r>
      <w:r w:rsidRPr="00E47C03">
        <w:t xml:space="preserve">For parents and communities, </w:t>
      </w:r>
      <w:r>
        <w:t>limited funding</w:t>
      </w:r>
      <w:r w:rsidRPr="00E47C03">
        <w:t xml:space="preserve"> transparency </w:t>
      </w:r>
      <w:r>
        <w:t>reduces their</w:t>
      </w:r>
      <w:r w:rsidRPr="00E47C03" w:rsidDel="00D80B4D">
        <w:t xml:space="preserve"> </w:t>
      </w:r>
      <w:r>
        <w:t>capacity</w:t>
      </w:r>
      <w:r w:rsidRPr="00E47C03">
        <w:t xml:space="preserve"> to engage with </w:t>
      </w:r>
      <w:r w:rsidR="004D5540">
        <w:t>governments, school systems, approved authorities, and schools</w:t>
      </w:r>
      <w:r>
        <w:t xml:space="preserve">; </w:t>
      </w:r>
      <w:r w:rsidRPr="00E47C03">
        <w:t>hold them accountable</w:t>
      </w:r>
      <w:r>
        <w:t>;</w:t>
      </w:r>
      <w:r w:rsidRPr="00E47C03">
        <w:t xml:space="preserve"> and make informed choices for their children. </w:t>
      </w:r>
      <w:r>
        <w:t xml:space="preserve">It may also undermine public trust. </w:t>
      </w:r>
      <w:r w:rsidRPr="0015391E">
        <w:t>For governments, the lack of data and transparency obscures the</w:t>
      </w:r>
      <w:r>
        <w:t>ir</w:t>
      </w:r>
      <w:r w:rsidRPr="0015391E">
        <w:t xml:space="preserve"> line of sight about how money is spent, </w:t>
      </w:r>
      <w:r>
        <w:t>and their capacity to explain</w:t>
      </w:r>
      <w:r w:rsidRPr="0015391E">
        <w:t xml:space="preserve"> how spending supports student outcomes.</w:t>
      </w:r>
      <w:r w:rsidRPr="003338C3">
        <w:t xml:space="preserve"> For policymakers, school leaders</w:t>
      </w:r>
      <w:r>
        <w:t>,</w:t>
      </w:r>
      <w:r w:rsidRPr="003338C3">
        <w:t xml:space="preserve"> and researchers, the lack of </w:t>
      </w:r>
      <w:r>
        <w:t xml:space="preserve">consistent </w:t>
      </w:r>
      <w:r w:rsidRPr="003338C3">
        <w:t xml:space="preserve">data limits their ability to analyse and understand the effectiveness of different </w:t>
      </w:r>
      <w:r>
        <w:t>approaches, policies, and programs to inform future decisions</w:t>
      </w:r>
      <w:r w:rsidRPr="003338C3">
        <w:t>.</w:t>
      </w:r>
    </w:p>
    <w:p w14:paraId="279176DF" w14:textId="77777777" w:rsidR="00C13F18" w:rsidRDefault="00C13F18" w:rsidP="00BB708D">
      <w:pPr>
        <w:pStyle w:val="Heading3"/>
        <w:spacing w:before="240"/>
      </w:pPr>
      <w:bookmarkStart w:id="190" w:name="_Toc147493108"/>
      <w:bookmarkStart w:id="191" w:name="_Toc147499511"/>
      <w:bookmarkStart w:id="192" w:name="_Toc147499591"/>
      <w:bookmarkStart w:id="193" w:name="_Toc147499713"/>
      <w:bookmarkStart w:id="194" w:name="_Toc152855357"/>
      <w:r>
        <w:t>6.2 Key consultation themes and analysis</w:t>
      </w:r>
      <w:bookmarkEnd w:id="190"/>
      <w:bookmarkEnd w:id="191"/>
      <w:bookmarkEnd w:id="192"/>
      <w:bookmarkEnd w:id="193"/>
      <w:bookmarkEnd w:id="194"/>
    </w:p>
    <w:p w14:paraId="1289FE37" w14:textId="77777777" w:rsidR="00C13F18" w:rsidRDefault="00C13F18" w:rsidP="00BB708D">
      <w:pPr>
        <w:pStyle w:val="Heading4"/>
        <w:spacing w:before="240"/>
      </w:pPr>
      <w:bookmarkStart w:id="195" w:name="_Toc147493109"/>
      <w:bookmarkStart w:id="196" w:name="_Toc147499714"/>
      <w:bookmarkStart w:id="197" w:name="_Toc152855358"/>
      <w:r>
        <w:t>6.2.1 Greater funding transparency would support accountability and ensure funding ‘glows in the dark’</w:t>
      </w:r>
      <w:bookmarkEnd w:id="195"/>
      <w:bookmarkEnd w:id="196"/>
      <w:bookmarkEnd w:id="197"/>
    </w:p>
    <w:p w14:paraId="52EA361B" w14:textId="77777777" w:rsidR="00C13F18" w:rsidRDefault="00C13F18" w:rsidP="00BB708D">
      <w:pPr>
        <w:pStyle w:val="Heading5"/>
      </w:pPr>
      <w:r>
        <w:t>There are gaps in funding information which limit transparency and accountability</w:t>
      </w:r>
    </w:p>
    <w:bookmarkEnd w:id="189"/>
    <w:p w14:paraId="7E2A9780" w14:textId="77777777" w:rsidR="00C13F18" w:rsidRDefault="00C13F18" w:rsidP="00BB708D">
      <w:pPr>
        <w:rPr>
          <w:rStyle w:val="eop"/>
          <w:rFonts w:ascii="Calibri" w:hAnsi="Calibri" w:cs="Calibri"/>
          <w:color w:val="000000"/>
          <w:shd w:val="clear" w:color="auto" w:fill="FFFFFF"/>
        </w:rPr>
      </w:pPr>
      <w:r w:rsidRPr="00FB7F16">
        <w:rPr>
          <w:rStyle w:val="eop"/>
          <w:rFonts w:ascii="Calibri" w:hAnsi="Calibri" w:cs="Calibri"/>
          <w:color w:val="000000"/>
        </w:rPr>
        <w:t>Schools are funded through a combination of Australian Government funding, funding from jurisdictions, and funding from fees and parental contributions. Some schools also receive philanthropic donations, either as funds or</w:t>
      </w:r>
      <w:r>
        <w:rPr>
          <w:rStyle w:val="eop"/>
          <w:rFonts w:ascii="Calibri" w:hAnsi="Calibri" w:cs="Calibri"/>
          <w:color w:val="000000"/>
        </w:rPr>
        <w:t xml:space="preserve"> as</w:t>
      </w:r>
      <w:r w:rsidRPr="00FB7F16">
        <w:rPr>
          <w:rStyle w:val="eop"/>
          <w:rFonts w:ascii="Calibri" w:hAnsi="Calibri" w:cs="Calibri"/>
          <w:color w:val="000000"/>
        </w:rPr>
        <w:t xml:space="preserve"> in-kind donations. The design of the school funding model is underpinned by four principles</w:t>
      </w:r>
      <w:r>
        <w:rPr>
          <w:rStyle w:val="eop"/>
          <w:rFonts w:ascii="Calibri" w:hAnsi="Calibri" w:cs="Calibri"/>
          <w:color w:val="000000"/>
          <w:shd w:val="clear" w:color="auto" w:fill="FFFFFF"/>
        </w:rPr>
        <w:t>:</w:t>
      </w:r>
    </w:p>
    <w:p w14:paraId="430306B5" w14:textId="77777777" w:rsidR="00C13F18" w:rsidRDefault="00C13F18" w:rsidP="00FA4F9F">
      <w:pPr>
        <w:pStyle w:val="ListParagraph"/>
        <w:numPr>
          <w:ilvl w:val="0"/>
          <w:numId w:val="24"/>
        </w:numPr>
        <w:rPr>
          <w:rStyle w:val="eop"/>
          <w:rFonts w:ascii="Calibri" w:hAnsi="Calibri" w:cs="Calibri"/>
          <w:color w:val="000000"/>
          <w:shd w:val="clear" w:color="auto" w:fill="FFFFFF"/>
        </w:rPr>
      </w:pPr>
      <w:r w:rsidRPr="00FB7F16">
        <w:rPr>
          <w:rStyle w:val="eop"/>
          <w:rFonts w:ascii="Calibri" w:hAnsi="Calibri" w:cs="Calibri"/>
          <w:b/>
          <w:color w:val="000000"/>
        </w:rPr>
        <w:t>Needs</w:t>
      </w:r>
      <w:r>
        <w:rPr>
          <w:rStyle w:val="eop"/>
          <w:rFonts w:ascii="Calibri" w:hAnsi="Calibri" w:cs="Calibri"/>
          <w:b/>
          <w:color w:val="000000"/>
        </w:rPr>
        <w:t xml:space="preserve"> </w:t>
      </w:r>
      <w:r w:rsidRPr="00FB7F16">
        <w:rPr>
          <w:rStyle w:val="eop"/>
          <w:rFonts w:ascii="Calibri" w:hAnsi="Calibri" w:cs="Calibri"/>
          <w:b/>
          <w:color w:val="000000"/>
        </w:rPr>
        <w:t>based</w:t>
      </w:r>
      <w:r w:rsidRPr="00FB7F16">
        <w:rPr>
          <w:rStyle w:val="eop"/>
          <w:rFonts w:ascii="Calibri" w:hAnsi="Calibri" w:cs="Calibri"/>
          <w:color w:val="000000"/>
        </w:rPr>
        <w:t xml:space="preserve"> – Higher levels of funding are targeted to disadvantaged students and schools, with the objective of reducing educational inequity</w:t>
      </w:r>
      <w:r w:rsidRPr="005A0F75">
        <w:rPr>
          <w:rStyle w:val="eop"/>
          <w:rFonts w:ascii="Calibri" w:hAnsi="Calibri" w:cs="Calibri"/>
          <w:color w:val="000000"/>
          <w:shd w:val="clear" w:color="auto" w:fill="FFFFFF"/>
        </w:rPr>
        <w:t>.</w:t>
      </w:r>
    </w:p>
    <w:p w14:paraId="6625154F" w14:textId="52F01D36" w:rsidR="00C13F18" w:rsidRDefault="00C13F18" w:rsidP="00FA4F9F">
      <w:pPr>
        <w:pStyle w:val="ListParagraph"/>
        <w:numPr>
          <w:ilvl w:val="0"/>
          <w:numId w:val="24"/>
        </w:numPr>
        <w:rPr>
          <w:rStyle w:val="eop"/>
          <w:rFonts w:ascii="Calibri" w:hAnsi="Calibri" w:cs="Calibri"/>
          <w:color w:val="000000"/>
          <w:shd w:val="clear" w:color="auto" w:fill="FFFFFF"/>
        </w:rPr>
      </w:pPr>
      <w:r w:rsidRPr="1D8654F9">
        <w:rPr>
          <w:rStyle w:val="eop"/>
          <w:rFonts w:ascii="Calibri" w:hAnsi="Calibri" w:cs="Calibri"/>
          <w:b/>
          <w:bCs/>
          <w:color w:val="000000"/>
        </w:rPr>
        <w:t>Subsidiarity</w:t>
      </w:r>
      <w:r w:rsidRPr="00FB7F16">
        <w:rPr>
          <w:rStyle w:val="eop"/>
          <w:rFonts w:ascii="Calibri" w:hAnsi="Calibri" w:cs="Calibri"/>
          <w:color w:val="000000"/>
        </w:rPr>
        <w:t xml:space="preserve"> – Approved </w:t>
      </w:r>
      <w:r w:rsidR="00F15C44">
        <w:rPr>
          <w:rStyle w:val="eop"/>
          <w:rFonts w:ascii="Calibri" w:hAnsi="Calibri" w:cs="Calibri"/>
          <w:color w:val="000000"/>
        </w:rPr>
        <w:t>a</w:t>
      </w:r>
      <w:r w:rsidRPr="00FB7F16">
        <w:rPr>
          <w:rStyle w:val="eop"/>
          <w:rFonts w:ascii="Calibri" w:hAnsi="Calibri" w:cs="Calibri"/>
          <w:color w:val="000000"/>
        </w:rPr>
        <w:t xml:space="preserve">uthorities and schools have the flexibility to allocate and spend funding in a manner which they </w:t>
      </w:r>
      <w:r>
        <w:rPr>
          <w:rStyle w:val="eop"/>
          <w:rFonts w:ascii="Calibri" w:hAnsi="Calibri" w:cs="Calibri"/>
          <w:color w:val="000000"/>
        </w:rPr>
        <w:t>consider</w:t>
      </w:r>
      <w:r w:rsidRPr="00FB7F16">
        <w:rPr>
          <w:rStyle w:val="eop"/>
          <w:rFonts w:ascii="Calibri" w:hAnsi="Calibri" w:cs="Calibri"/>
          <w:color w:val="000000"/>
        </w:rPr>
        <w:t xml:space="preserve"> fit to meet educational priorities and needs. Approved </w:t>
      </w:r>
      <w:r w:rsidR="00106D96">
        <w:rPr>
          <w:rStyle w:val="eop"/>
          <w:rFonts w:ascii="Calibri" w:hAnsi="Calibri" w:cs="Calibri"/>
          <w:color w:val="000000"/>
        </w:rPr>
        <w:t>a</w:t>
      </w:r>
      <w:r w:rsidRPr="00FB7F16">
        <w:rPr>
          <w:rStyle w:val="eop"/>
          <w:rFonts w:ascii="Calibri" w:hAnsi="Calibri" w:cs="Calibri"/>
          <w:color w:val="000000"/>
        </w:rPr>
        <w:t xml:space="preserve">uthorities that decide to allocate funds to their member schools according to their own needs-based funding arrangement are known as </w:t>
      </w:r>
      <w:r w:rsidR="00106D96">
        <w:rPr>
          <w:rStyle w:val="eop"/>
          <w:rFonts w:ascii="Calibri" w:hAnsi="Calibri" w:cs="Calibri"/>
          <w:color w:val="000000"/>
        </w:rPr>
        <w:t>a</w:t>
      </w:r>
      <w:r w:rsidRPr="00FB7F16">
        <w:rPr>
          <w:rStyle w:val="eop"/>
          <w:rFonts w:ascii="Calibri" w:hAnsi="Calibri" w:cs="Calibri"/>
          <w:color w:val="000000"/>
        </w:rPr>
        <w:t xml:space="preserve">pproved </w:t>
      </w:r>
      <w:r w:rsidR="00106D96">
        <w:rPr>
          <w:rStyle w:val="eop"/>
          <w:rFonts w:ascii="Calibri" w:hAnsi="Calibri" w:cs="Calibri"/>
          <w:color w:val="000000"/>
        </w:rPr>
        <w:t>s</w:t>
      </w:r>
      <w:r w:rsidRPr="00FB7F16">
        <w:rPr>
          <w:rStyle w:val="eop"/>
          <w:rFonts w:ascii="Calibri" w:hAnsi="Calibri" w:cs="Calibri"/>
          <w:color w:val="000000"/>
        </w:rPr>
        <w:t xml:space="preserve">ystem </w:t>
      </w:r>
      <w:r w:rsidR="00106D96">
        <w:rPr>
          <w:rStyle w:val="eop"/>
          <w:rFonts w:ascii="Calibri" w:hAnsi="Calibri" w:cs="Calibri"/>
          <w:color w:val="000000"/>
        </w:rPr>
        <w:t>a</w:t>
      </w:r>
      <w:r w:rsidRPr="00FB7F16">
        <w:rPr>
          <w:rStyle w:val="eop"/>
          <w:rFonts w:ascii="Calibri" w:hAnsi="Calibri" w:cs="Calibri"/>
          <w:color w:val="000000"/>
        </w:rPr>
        <w:t>uthorities</w:t>
      </w:r>
      <w:r>
        <w:rPr>
          <w:rStyle w:val="eop"/>
          <w:rFonts w:ascii="Calibri" w:hAnsi="Calibri" w:cs="Calibri"/>
          <w:color w:val="000000"/>
          <w:shd w:val="clear" w:color="auto" w:fill="FFFFFF"/>
        </w:rPr>
        <w:t>.</w:t>
      </w:r>
      <w:r>
        <w:rPr>
          <w:rStyle w:val="EndnoteReference"/>
          <w:rFonts w:ascii="Calibri" w:hAnsi="Calibri" w:cs="Calibri"/>
          <w:color w:val="000000"/>
          <w:shd w:val="clear" w:color="auto" w:fill="FFFFFF"/>
        </w:rPr>
        <w:endnoteReference w:id="549"/>
      </w:r>
    </w:p>
    <w:p w14:paraId="37AF6372" w14:textId="7E13C1E8" w:rsidR="00C13F18" w:rsidRDefault="00C13F18" w:rsidP="00FA4F9F">
      <w:pPr>
        <w:pStyle w:val="ListParagraph"/>
        <w:numPr>
          <w:ilvl w:val="0"/>
          <w:numId w:val="24"/>
        </w:numPr>
        <w:rPr>
          <w:rFonts w:ascii="Calibri" w:hAnsi="Calibri" w:cs="Calibri"/>
          <w:color w:val="000000"/>
          <w:shd w:val="clear" w:color="auto" w:fill="FFFFFF"/>
        </w:rPr>
      </w:pPr>
      <w:r w:rsidRPr="007E53E4">
        <w:rPr>
          <w:b/>
          <w:bCs/>
        </w:rPr>
        <w:t>Accountability</w:t>
      </w:r>
      <w:r>
        <w:t xml:space="preserve"> – Jurisdictions and non-government authorities are required to provide assurance that Commonwealth funding is spent for educational purposes outlined in the </w:t>
      </w:r>
      <w:r w:rsidRPr="00CA3C00">
        <w:rPr>
          <w:i/>
          <w:iCs/>
        </w:rPr>
        <w:t>Australian Education Act 2013</w:t>
      </w:r>
      <w:r>
        <w:t xml:space="preserve"> (Education Act) and the Australian Education Regulations 2023 (Education Regulation).</w:t>
      </w:r>
    </w:p>
    <w:p w14:paraId="5E86EDE5" w14:textId="77777777" w:rsidR="00C13F18" w:rsidRDefault="00C13F18" w:rsidP="00FA4F9F">
      <w:pPr>
        <w:pStyle w:val="ListParagraph"/>
        <w:numPr>
          <w:ilvl w:val="0"/>
          <w:numId w:val="24"/>
        </w:numPr>
        <w:rPr>
          <w:rFonts w:ascii="Calibri" w:hAnsi="Calibri" w:cs="Calibri"/>
          <w:color w:val="000000"/>
          <w:shd w:val="clear" w:color="auto" w:fill="FFFFFF"/>
        </w:rPr>
      </w:pPr>
      <w:r w:rsidRPr="007E53E4">
        <w:rPr>
          <w:b/>
          <w:bCs/>
        </w:rPr>
        <w:t>Consistency</w:t>
      </w:r>
      <w:r>
        <w:t xml:space="preserve"> – Commonwealth funding shares are clear and consistent within each sector, and funding changes predictably across time to minimise disruptions for schools.</w:t>
      </w:r>
    </w:p>
    <w:p w14:paraId="79615017" w14:textId="60ADD5FD" w:rsidR="00C13F18" w:rsidRDefault="00C13F18" w:rsidP="00BB708D">
      <w:pPr>
        <w:rPr>
          <w:rStyle w:val="eop"/>
          <w:rFonts w:ascii="Calibri" w:hAnsi="Calibri" w:cs="Calibri"/>
          <w:color w:val="000000"/>
          <w:shd w:val="clear" w:color="auto" w:fill="FFFFFF"/>
        </w:rPr>
      </w:pPr>
      <w:r w:rsidRPr="00FB7F16">
        <w:rPr>
          <w:rStyle w:val="eop"/>
          <w:rFonts w:ascii="Calibri" w:hAnsi="Calibri" w:cs="Calibri"/>
          <w:color w:val="000000"/>
        </w:rPr>
        <w:t xml:space="preserve">These principles have various impacts for transparency and accountability. Most notably, </w:t>
      </w:r>
      <w:r w:rsidRPr="00A30845">
        <w:rPr>
          <w:rStyle w:val="eop"/>
          <w:rFonts w:ascii="Calibri" w:hAnsi="Calibri" w:cs="Calibri"/>
          <w:color w:val="000000"/>
        </w:rPr>
        <w:t xml:space="preserve">subsidiarity provides </w:t>
      </w:r>
      <w:r w:rsidR="004D23AA">
        <w:rPr>
          <w:rStyle w:val="eop"/>
          <w:rFonts w:ascii="Calibri" w:hAnsi="Calibri" w:cs="Calibri"/>
          <w:color w:val="000000"/>
        </w:rPr>
        <w:t>a</w:t>
      </w:r>
      <w:r w:rsidRPr="00A30845">
        <w:rPr>
          <w:rStyle w:val="eop"/>
          <w:rFonts w:ascii="Calibri" w:hAnsi="Calibri" w:cs="Calibri"/>
          <w:color w:val="000000"/>
        </w:rPr>
        <w:t xml:space="preserve">pproved </w:t>
      </w:r>
      <w:r w:rsidR="004D23AA">
        <w:rPr>
          <w:rStyle w:val="eop"/>
          <w:rFonts w:ascii="Calibri" w:hAnsi="Calibri" w:cs="Calibri"/>
          <w:color w:val="000000"/>
        </w:rPr>
        <w:t>s</w:t>
      </w:r>
      <w:r w:rsidRPr="00A30845">
        <w:rPr>
          <w:rStyle w:val="eop"/>
          <w:rFonts w:ascii="Calibri" w:hAnsi="Calibri" w:cs="Calibri"/>
          <w:color w:val="000000"/>
        </w:rPr>
        <w:t xml:space="preserve">ystem </w:t>
      </w:r>
      <w:r w:rsidR="004D23AA">
        <w:rPr>
          <w:rStyle w:val="eop"/>
          <w:rFonts w:ascii="Calibri" w:hAnsi="Calibri" w:cs="Calibri"/>
          <w:color w:val="000000"/>
        </w:rPr>
        <w:t>a</w:t>
      </w:r>
      <w:r w:rsidRPr="00A30845">
        <w:rPr>
          <w:rStyle w:val="eop"/>
          <w:rFonts w:ascii="Calibri" w:hAnsi="Calibri" w:cs="Calibri"/>
          <w:color w:val="000000"/>
        </w:rPr>
        <w:t xml:space="preserve">uthorities the ability to re-allocate </w:t>
      </w:r>
      <w:r w:rsidRPr="00A30845">
        <w:t>Schooling Resource Standard</w:t>
      </w:r>
      <w:r w:rsidRPr="00A30845">
        <w:rPr>
          <w:rStyle w:val="eop"/>
          <w:rFonts w:ascii="Calibri" w:hAnsi="Calibri" w:cs="Calibri"/>
          <w:color w:val="000000"/>
        </w:rPr>
        <w:t xml:space="preserve"> (SRS) funding according to their own needs-based funding models.</w:t>
      </w:r>
      <w:r w:rsidRPr="00FB7F16">
        <w:rPr>
          <w:rStyle w:val="eop"/>
          <w:rFonts w:ascii="Calibri" w:hAnsi="Calibri" w:cs="Calibri"/>
          <w:color w:val="000000"/>
        </w:rPr>
        <w:t xml:space="preserve"> This reflects the tenet that </w:t>
      </w:r>
      <w:r w:rsidR="004D23AA">
        <w:rPr>
          <w:rStyle w:val="eop"/>
          <w:rFonts w:ascii="Calibri" w:hAnsi="Calibri" w:cs="Calibri"/>
          <w:color w:val="000000"/>
        </w:rPr>
        <w:t>a</w:t>
      </w:r>
      <w:r w:rsidRPr="00FB7F16">
        <w:rPr>
          <w:rStyle w:val="eop"/>
          <w:rFonts w:ascii="Calibri" w:hAnsi="Calibri" w:cs="Calibri"/>
          <w:color w:val="000000"/>
        </w:rPr>
        <w:t xml:space="preserve">pproved </w:t>
      </w:r>
      <w:r w:rsidR="004D23AA">
        <w:rPr>
          <w:rStyle w:val="eop"/>
          <w:rFonts w:ascii="Calibri" w:hAnsi="Calibri" w:cs="Calibri"/>
          <w:color w:val="000000"/>
        </w:rPr>
        <w:t>s</w:t>
      </w:r>
      <w:r w:rsidRPr="00FB7F16">
        <w:rPr>
          <w:rStyle w:val="eop"/>
          <w:rFonts w:ascii="Calibri" w:hAnsi="Calibri" w:cs="Calibri"/>
          <w:color w:val="000000"/>
        </w:rPr>
        <w:t xml:space="preserve">ystem </w:t>
      </w:r>
      <w:r w:rsidR="004D23AA">
        <w:rPr>
          <w:rStyle w:val="eop"/>
          <w:rFonts w:ascii="Calibri" w:hAnsi="Calibri" w:cs="Calibri"/>
          <w:color w:val="000000"/>
        </w:rPr>
        <w:t>a</w:t>
      </w:r>
      <w:r w:rsidRPr="00FB7F16">
        <w:rPr>
          <w:rStyle w:val="eop"/>
          <w:rFonts w:ascii="Calibri" w:hAnsi="Calibri" w:cs="Calibri"/>
          <w:color w:val="000000"/>
        </w:rPr>
        <w:t xml:space="preserve">uthorities are </w:t>
      </w:r>
      <w:r>
        <w:rPr>
          <w:rStyle w:val="eop"/>
          <w:rFonts w:ascii="Calibri" w:hAnsi="Calibri" w:cs="Calibri"/>
          <w:color w:val="000000"/>
        </w:rPr>
        <w:t>‘</w:t>
      </w:r>
      <w:r w:rsidRPr="00FB7F16">
        <w:rPr>
          <w:rStyle w:val="eop"/>
          <w:rFonts w:ascii="Calibri" w:hAnsi="Calibri" w:cs="Calibri"/>
          <w:color w:val="000000"/>
        </w:rPr>
        <w:t>better placed than the Australian Government to determine the most effective allocation of available resources in their particular circumstances</w:t>
      </w:r>
      <w:r>
        <w:rPr>
          <w:rStyle w:val="eop"/>
          <w:rFonts w:ascii="Calibri" w:hAnsi="Calibri" w:cs="Calibri"/>
          <w:color w:val="000000"/>
        </w:rPr>
        <w:t>’</w:t>
      </w:r>
      <w:r w:rsidRPr="00FB7F16">
        <w:rPr>
          <w:rStyle w:val="eop"/>
          <w:rFonts w:ascii="Calibri" w:hAnsi="Calibri" w:cs="Calibri"/>
          <w:color w:val="000000"/>
        </w:rPr>
        <w:t>, arising from their operational responsibilities and proximity to schools</w:t>
      </w:r>
      <w:r>
        <w:rPr>
          <w:rStyle w:val="eop"/>
          <w:rFonts w:ascii="Calibri" w:hAnsi="Calibri" w:cs="Calibri"/>
          <w:color w:val="000000"/>
          <w:shd w:val="clear" w:color="auto" w:fill="FFFFFF"/>
        </w:rPr>
        <w:t>.</w:t>
      </w:r>
      <w:r>
        <w:rPr>
          <w:rStyle w:val="EndnoteReference"/>
          <w:rFonts w:ascii="Calibri" w:hAnsi="Calibri" w:cs="Calibri"/>
          <w:color w:val="000000"/>
          <w:shd w:val="clear" w:color="auto" w:fill="FFFFFF"/>
        </w:rPr>
        <w:endnoteReference w:id="550"/>
      </w:r>
    </w:p>
    <w:p w14:paraId="254A83C2" w14:textId="6F4C7314" w:rsidR="00C13F18" w:rsidRDefault="00C13F18" w:rsidP="00BB708D">
      <w:pPr>
        <w:rPr>
          <w:rStyle w:val="eop"/>
          <w:rFonts w:ascii="Calibri" w:hAnsi="Calibri" w:cs="Calibri"/>
          <w:color w:val="000000"/>
          <w:shd w:val="clear" w:color="auto" w:fill="FFFFFF"/>
        </w:rPr>
      </w:pPr>
      <w:r w:rsidRPr="00FB7F16">
        <w:rPr>
          <w:rStyle w:val="eop"/>
          <w:rFonts w:ascii="Calibri" w:hAnsi="Calibri" w:cs="Calibri"/>
          <w:color w:val="000000"/>
        </w:rPr>
        <w:t xml:space="preserve">The Panel has heard from various </w:t>
      </w:r>
      <w:r w:rsidR="00787A7D">
        <w:rPr>
          <w:rStyle w:val="eop"/>
          <w:rFonts w:ascii="Calibri" w:hAnsi="Calibri" w:cs="Calibri"/>
          <w:color w:val="000000"/>
        </w:rPr>
        <w:t>a</w:t>
      </w:r>
      <w:r w:rsidRPr="00FB7F16">
        <w:rPr>
          <w:rStyle w:val="eop"/>
          <w:rFonts w:ascii="Calibri" w:hAnsi="Calibri" w:cs="Calibri"/>
          <w:color w:val="000000"/>
        </w:rPr>
        <w:t xml:space="preserve">pproved </w:t>
      </w:r>
      <w:r w:rsidR="00787A7D">
        <w:rPr>
          <w:rStyle w:val="eop"/>
          <w:rFonts w:ascii="Calibri" w:hAnsi="Calibri" w:cs="Calibri"/>
          <w:color w:val="000000" w:themeColor="text1"/>
        </w:rPr>
        <w:t>s</w:t>
      </w:r>
      <w:r w:rsidRPr="1D8654F9">
        <w:rPr>
          <w:rStyle w:val="eop"/>
          <w:rFonts w:ascii="Calibri" w:hAnsi="Calibri" w:cs="Calibri"/>
          <w:color w:val="000000" w:themeColor="text1"/>
        </w:rPr>
        <w:t xml:space="preserve">ystem </w:t>
      </w:r>
      <w:r w:rsidR="00787A7D">
        <w:rPr>
          <w:rStyle w:val="eop"/>
          <w:rFonts w:ascii="Calibri" w:hAnsi="Calibri" w:cs="Calibri"/>
          <w:color w:val="000000"/>
        </w:rPr>
        <w:t>a</w:t>
      </w:r>
      <w:r w:rsidRPr="00FB7F16">
        <w:rPr>
          <w:rStyle w:val="eop"/>
          <w:rFonts w:ascii="Calibri" w:hAnsi="Calibri" w:cs="Calibri"/>
          <w:color w:val="000000"/>
        </w:rPr>
        <w:t xml:space="preserve">uthority </w:t>
      </w:r>
      <w:r w:rsidRPr="1D8654F9">
        <w:rPr>
          <w:rStyle w:val="eop"/>
          <w:rFonts w:ascii="Calibri" w:hAnsi="Calibri" w:cs="Calibri"/>
          <w:color w:val="000000" w:themeColor="text1"/>
        </w:rPr>
        <w:t xml:space="preserve">and peak body </w:t>
      </w:r>
      <w:r w:rsidRPr="00FB7F16">
        <w:rPr>
          <w:rStyle w:val="eop"/>
          <w:rFonts w:ascii="Calibri" w:hAnsi="Calibri" w:cs="Calibri"/>
          <w:color w:val="000000"/>
        </w:rPr>
        <w:t>submissions that subsidiarity is an essential principle of the school funding system.</w:t>
      </w:r>
      <w:r w:rsidRPr="00FB7F16">
        <w:rPr>
          <w:rStyle w:val="EndnoteReference"/>
          <w:rFonts w:ascii="Calibri" w:hAnsi="Calibri" w:cs="Calibri"/>
          <w:color w:val="000000"/>
        </w:rPr>
        <w:endnoteReference w:id="551"/>
      </w:r>
      <w:r w:rsidRPr="00FB7F16">
        <w:rPr>
          <w:rStyle w:val="eop"/>
          <w:rFonts w:ascii="Calibri" w:hAnsi="Calibri" w:cs="Calibri"/>
          <w:color w:val="000000"/>
        </w:rPr>
        <w:t xml:space="preserve"> This </w:t>
      </w:r>
      <w:r w:rsidRPr="00A30845">
        <w:rPr>
          <w:rStyle w:val="eop"/>
          <w:rFonts w:ascii="Calibri" w:hAnsi="Calibri" w:cs="Calibri"/>
          <w:color w:val="000000"/>
        </w:rPr>
        <w:t>flexibility enables systems and schools to meet local needs and priorities</w:t>
      </w:r>
      <w:r w:rsidR="007742BC">
        <w:rPr>
          <w:rStyle w:val="eop"/>
          <w:rFonts w:ascii="Calibri" w:hAnsi="Calibri" w:cs="Calibri"/>
          <w:color w:val="000000"/>
        </w:rPr>
        <w:t xml:space="preserve"> and tailor funding to</w:t>
      </w:r>
      <w:r w:rsidR="00341C0B">
        <w:rPr>
          <w:rStyle w:val="eop"/>
          <w:rFonts w:ascii="Calibri" w:hAnsi="Calibri" w:cs="Calibri"/>
          <w:color w:val="000000"/>
        </w:rPr>
        <w:t xml:space="preserve"> </w:t>
      </w:r>
      <w:r w:rsidR="00341C0B" w:rsidRPr="00FB7F16">
        <w:rPr>
          <w:rStyle w:val="eop"/>
          <w:rFonts w:ascii="Calibri" w:hAnsi="Calibri" w:cs="Calibri"/>
          <w:color w:val="000000"/>
        </w:rPr>
        <w:t>diverse and challenging school contexts</w:t>
      </w:r>
      <w:r w:rsidRPr="00A30845">
        <w:rPr>
          <w:rStyle w:val="eop"/>
          <w:rFonts w:ascii="Calibri" w:hAnsi="Calibri" w:cs="Calibri"/>
          <w:color w:val="000000"/>
        </w:rPr>
        <w:t>.</w:t>
      </w:r>
      <w:r w:rsidRPr="00FB7F16">
        <w:rPr>
          <w:rStyle w:val="eop"/>
          <w:rFonts w:ascii="Calibri" w:hAnsi="Calibri" w:cs="Calibri"/>
          <w:color w:val="000000"/>
        </w:rPr>
        <w:t xml:space="preserve"> The Panel supports the principle of subsidiarity and</w:t>
      </w:r>
      <w:r>
        <w:rPr>
          <w:rStyle w:val="eop"/>
          <w:rFonts w:ascii="Calibri" w:hAnsi="Calibri" w:cs="Calibri"/>
          <w:color w:val="000000"/>
          <w:shd w:val="clear" w:color="auto" w:fill="FFFFFF"/>
        </w:rPr>
        <w:t xml:space="preserve"> reaffirms the importance of giving systems and schools the opportunity to deliver services that best support their students. Subsidiarity </w:t>
      </w:r>
      <w:r>
        <w:rPr>
          <w:rStyle w:val="eop"/>
          <w:rFonts w:ascii="Calibri" w:hAnsi="Calibri" w:cs="Calibri"/>
          <w:color w:val="000000"/>
          <w:shd w:val="clear" w:color="auto" w:fill="FFFFFF"/>
        </w:rPr>
        <w:lastRenderedPageBreak/>
        <w:t>is especially relevant for government schools</w:t>
      </w:r>
      <w:r w:rsidR="008E09F6">
        <w:rPr>
          <w:rStyle w:val="eop"/>
          <w:rFonts w:ascii="Calibri" w:hAnsi="Calibri" w:cs="Calibri"/>
          <w:color w:val="000000"/>
          <w:shd w:val="clear" w:color="auto" w:fill="FFFFFF"/>
        </w:rPr>
        <w:t xml:space="preserve">, for </w:t>
      </w:r>
      <w:r w:rsidR="0010697B">
        <w:rPr>
          <w:rStyle w:val="eop"/>
          <w:rFonts w:ascii="Calibri" w:hAnsi="Calibri" w:cs="Calibri"/>
          <w:color w:val="000000"/>
          <w:shd w:val="clear" w:color="auto" w:fill="FFFFFF"/>
        </w:rPr>
        <w:t>which</w:t>
      </w:r>
      <w:r>
        <w:rPr>
          <w:rStyle w:val="eop"/>
          <w:rFonts w:ascii="Calibri" w:hAnsi="Calibri" w:cs="Calibri"/>
          <w:color w:val="000000"/>
          <w:shd w:val="clear" w:color="auto" w:fill="FFFFFF"/>
        </w:rPr>
        <w:t xml:space="preserve"> </w:t>
      </w:r>
      <w:r w:rsidR="00465C61">
        <w:rPr>
          <w:rStyle w:val="eop"/>
          <w:rFonts w:ascii="Calibri" w:hAnsi="Calibri" w:cs="Calibri"/>
          <w:color w:val="000000"/>
          <w:shd w:val="clear" w:color="auto" w:fill="FFFFFF"/>
        </w:rPr>
        <w:t>the</w:t>
      </w:r>
      <w:r>
        <w:rPr>
          <w:rStyle w:val="eop"/>
          <w:rFonts w:ascii="Calibri" w:hAnsi="Calibri" w:cs="Calibri"/>
          <w:color w:val="000000"/>
          <w:shd w:val="clear" w:color="auto" w:fill="FFFFFF"/>
        </w:rPr>
        <w:t xml:space="preserve"> jurisdictions </w:t>
      </w:r>
      <w:r w:rsidR="008E09F6">
        <w:rPr>
          <w:rStyle w:val="eop"/>
          <w:rFonts w:ascii="Calibri" w:hAnsi="Calibri" w:cs="Calibri"/>
          <w:color w:val="000000"/>
          <w:shd w:val="clear" w:color="auto" w:fill="FFFFFF"/>
        </w:rPr>
        <w:t>provide the majority</w:t>
      </w:r>
      <w:r>
        <w:rPr>
          <w:rStyle w:val="eop"/>
          <w:rFonts w:ascii="Calibri" w:hAnsi="Calibri" w:cs="Calibri"/>
          <w:color w:val="000000"/>
          <w:shd w:val="clear" w:color="auto" w:fill="FFFFFF"/>
        </w:rPr>
        <w:t xml:space="preserve"> of </w:t>
      </w:r>
      <w:r w:rsidR="0010697B">
        <w:rPr>
          <w:rStyle w:val="eop"/>
          <w:rFonts w:ascii="Calibri" w:hAnsi="Calibri" w:cs="Calibri"/>
          <w:color w:val="000000"/>
          <w:shd w:val="clear" w:color="auto" w:fill="FFFFFF"/>
        </w:rPr>
        <w:t xml:space="preserve">SRS </w:t>
      </w:r>
      <w:r w:rsidR="002B18EA">
        <w:rPr>
          <w:rStyle w:val="eop"/>
          <w:rFonts w:ascii="Calibri" w:hAnsi="Calibri" w:cs="Calibri"/>
          <w:color w:val="000000"/>
          <w:shd w:val="clear" w:color="auto" w:fill="FFFFFF"/>
        </w:rPr>
        <w:t>funding</w:t>
      </w:r>
      <w:r w:rsidR="00465C61">
        <w:rPr>
          <w:rStyle w:val="eop"/>
          <w:rFonts w:ascii="Calibri" w:hAnsi="Calibri" w:cs="Calibri"/>
          <w:color w:val="000000"/>
          <w:shd w:val="clear" w:color="auto" w:fill="FFFFFF"/>
        </w:rPr>
        <w:t>s</w:t>
      </w:r>
      <w:r>
        <w:rPr>
          <w:rStyle w:val="eop"/>
          <w:rFonts w:ascii="Calibri" w:hAnsi="Calibri" w:cs="Calibri"/>
          <w:color w:val="000000"/>
          <w:shd w:val="clear" w:color="auto" w:fill="FFFFFF"/>
        </w:rPr>
        <w:t>.</w:t>
      </w:r>
    </w:p>
    <w:p w14:paraId="36AD77A1" w14:textId="08CB995A" w:rsidR="00C13F18" w:rsidRDefault="00C13F18" w:rsidP="00BB708D">
      <w:pPr>
        <w:rPr>
          <w:rStyle w:val="eop"/>
          <w:rFonts w:ascii="Calibri" w:hAnsi="Calibri" w:cs="Calibri"/>
          <w:color w:val="000000"/>
          <w:shd w:val="clear" w:color="auto" w:fill="FFFFFF"/>
        </w:rPr>
      </w:pPr>
      <w:r>
        <w:rPr>
          <w:rStyle w:val="eop"/>
          <w:rFonts w:ascii="Calibri" w:hAnsi="Calibri" w:cs="Calibri"/>
          <w:color w:val="000000"/>
          <w:shd w:val="clear" w:color="auto" w:fill="FFFFFF"/>
        </w:rPr>
        <w:t>Accountability</w:t>
      </w:r>
      <w:r w:rsidDel="00AC08D8">
        <w:rPr>
          <w:rStyle w:val="eop"/>
          <w:rFonts w:ascii="Calibri" w:hAnsi="Calibri" w:cs="Calibri"/>
          <w:color w:val="000000"/>
          <w:shd w:val="clear" w:color="auto" w:fill="FFFFFF"/>
        </w:rPr>
        <w:t xml:space="preserve"> </w:t>
      </w:r>
      <w:r>
        <w:rPr>
          <w:rStyle w:val="eop"/>
          <w:rFonts w:ascii="Calibri" w:hAnsi="Calibri" w:cs="Calibri"/>
          <w:color w:val="000000"/>
          <w:shd w:val="clear" w:color="auto" w:fill="FFFFFF"/>
        </w:rPr>
        <w:t xml:space="preserve">currently </w:t>
      </w:r>
      <w:r w:rsidR="00090B3F">
        <w:rPr>
          <w:rStyle w:val="eop"/>
          <w:rFonts w:ascii="Calibri" w:hAnsi="Calibri" w:cs="Calibri"/>
          <w:color w:val="000000"/>
          <w:shd w:val="clear" w:color="auto" w:fill="FFFFFF"/>
        </w:rPr>
        <w:t>occurs</w:t>
      </w:r>
      <w:r>
        <w:rPr>
          <w:rStyle w:val="eop"/>
          <w:rFonts w:ascii="Calibri" w:hAnsi="Calibri" w:cs="Calibri"/>
          <w:color w:val="000000"/>
          <w:shd w:val="clear" w:color="auto" w:fill="FFFFFF"/>
        </w:rPr>
        <w:t xml:space="preserve"> primarily through</w:t>
      </w:r>
      <w:r w:rsidDel="0077056E">
        <w:rPr>
          <w:rStyle w:val="eop"/>
          <w:rFonts w:ascii="Calibri" w:hAnsi="Calibri" w:cs="Calibri"/>
          <w:color w:val="000000"/>
          <w:shd w:val="clear" w:color="auto" w:fill="FFFFFF"/>
        </w:rPr>
        <w:t xml:space="preserve"> </w:t>
      </w:r>
      <w:r>
        <w:rPr>
          <w:rStyle w:val="eop"/>
          <w:rFonts w:ascii="Calibri" w:hAnsi="Calibri" w:cs="Calibri"/>
          <w:color w:val="000000"/>
          <w:shd w:val="clear" w:color="auto" w:fill="FFFFFF"/>
        </w:rPr>
        <w:t xml:space="preserve">reporting </w:t>
      </w:r>
      <w:r w:rsidR="00D1530C">
        <w:rPr>
          <w:rStyle w:val="eop"/>
          <w:rFonts w:ascii="Calibri" w:hAnsi="Calibri" w:cs="Calibri"/>
          <w:color w:val="000000"/>
          <w:shd w:val="clear" w:color="auto" w:fill="FFFFFF"/>
        </w:rPr>
        <w:t>on</w:t>
      </w:r>
      <w:r>
        <w:rPr>
          <w:rStyle w:val="eop"/>
          <w:rFonts w:ascii="Calibri" w:hAnsi="Calibri" w:cs="Calibri"/>
          <w:color w:val="000000"/>
          <w:shd w:val="clear" w:color="auto" w:fill="FFFFFF"/>
        </w:rPr>
        <w:t xml:space="preserve"> </w:t>
      </w:r>
      <w:r w:rsidR="001939E6">
        <w:rPr>
          <w:rStyle w:val="eop"/>
          <w:rFonts w:ascii="Calibri" w:hAnsi="Calibri" w:cs="Calibri"/>
          <w:color w:val="000000"/>
          <w:shd w:val="clear" w:color="auto" w:fill="FFFFFF"/>
        </w:rPr>
        <w:t>how</w:t>
      </w:r>
      <w:r>
        <w:rPr>
          <w:rStyle w:val="eop"/>
          <w:rFonts w:ascii="Calibri" w:hAnsi="Calibri" w:cs="Calibri"/>
          <w:color w:val="000000"/>
          <w:shd w:val="clear" w:color="auto" w:fill="FFFFFF"/>
        </w:rPr>
        <w:t xml:space="preserve"> funding </w:t>
      </w:r>
      <w:r w:rsidR="00D1530C">
        <w:rPr>
          <w:rStyle w:val="eop"/>
          <w:rFonts w:ascii="Calibri" w:hAnsi="Calibri" w:cs="Calibri"/>
          <w:color w:val="000000"/>
          <w:shd w:val="clear" w:color="auto" w:fill="FFFFFF"/>
        </w:rPr>
        <w:t>flows</w:t>
      </w:r>
      <w:r>
        <w:rPr>
          <w:rStyle w:val="eop"/>
          <w:rFonts w:ascii="Calibri" w:hAnsi="Calibri" w:cs="Calibri"/>
          <w:color w:val="000000"/>
          <w:shd w:val="clear" w:color="auto" w:fill="FFFFFF"/>
        </w:rPr>
        <w:t xml:space="preserve"> from the Commonwealth Government to jurisdictions and</w:t>
      </w:r>
      <w:r w:rsidRPr="729CDCAE">
        <w:rPr>
          <w:rStyle w:val="eop"/>
          <w:rFonts w:ascii="Calibri" w:hAnsi="Calibri" w:cs="Calibri"/>
          <w:color w:val="000000" w:themeColor="text1"/>
        </w:rPr>
        <w:t xml:space="preserve"> school</w:t>
      </w:r>
      <w:r>
        <w:rPr>
          <w:rStyle w:val="eop"/>
          <w:rFonts w:ascii="Calibri" w:hAnsi="Calibri" w:cs="Calibri"/>
          <w:color w:val="000000"/>
          <w:shd w:val="clear" w:color="auto" w:fill="FFFFFF"/>
        </w:rPr>
        <w:t xml:space="preserve"> systems. The</w:t>
      </w:r>
      <w:r w:rsidRPr="729CDCAE">
        <w:rPr>
          <w:rStyle w:val="eop"/>
          <w:rFonts w:ascii="Calibri" w:hAnsi="Calibri" w:cs="Calibri"/>
          <w:color w:val="000000" w:themeColor="text1"/>
        </w:rPr>
        <w:t xml:space="preserve"> </w:t>
      </w:r>
      <w:r w:rsidRPr="1D8654F9">
        <w:rPr>
          <w:rStyle w:val="eop"/>
          <w:rFonts w:ascii="Calibri" w:hAnsi="Calibri" w:cs="Calibri"/>
          <w:color w:val="000000" w:themeColor="text1"/>
        </w:rPr>
        <w:t>Education Act</w:t>
      </w:r>
      <w:r>
        <w:rPr>
          <w:rStyle w:val="eop"/>
          <w:rFonts w:ascii="Calibri" w:hAnsi="Calibri" w:cs="Calibri"/>
          <w:color w:val="000000"/>
          <w:shd w:val="clear" w:color="auto" w:fill="FFFFFF"/>
        </w:rPr>
        <w:t xml:space="preserve"> requires that </w:t>
      </w:r>
      <w:r w:rsidR="00CE6A30">
        <w:rPr>
          <w:rStyle w:val="eop"/>
          <w:rFonts w:ascii="Calibri" w:hAnsi="Calibri" w:cs="Calibri"/>
          <w:color w:val="000000"/>
          <w:shd w:val="clear" w:color="auto" w:fill="FFFFFF"/>
        </w:rPr>
        <w:t>a</w:t>
      </w:r>
      <w:r>
        <w:rPr>
          <w:rStyle w:val="eop"/>
          <w:rFonts w:ascii="Calibri" w:hAnsi="Calibri" w:cs="Calibri"/>
          <w:color w:val="000000"/>
          <w:shd w:val="clear" w:color="auto" w:fill="FFFFFF"/>
        </w:rPr>
        <w:t xml:space="preserve">pproved </w:t>
      </w:r>
      <w:r w:rsidR="00CE6A30">
        <w:rPr>
          <w:rStyle w:val="eop"/>
          <w:rFonts w:ascii="Calibri" w:hAnsi="Calibri" w:cs="Calibri"/>
          <w:color w:val="000000"/>
          <w:shd w:val="clear" w:color="auto" w:fill="FFFFFF"/>
        </w:rPr>
        <w:t>s</w:t>
      </w:r>
      <w:r>
        <w:rPr>
          <w:rStyle w:val="eop"/>
          <w:rFonts w:ascii="Calibri" w:hAnsi="Calibri" w:cs="Calibri"/>
          <w:color w:val="000000"/>
          <w:shd w:val="clear" w:color="auto" w:fill="FFFFFF"/>
        </w:rPr>
        <w:t xml:space="preserve">ystem </w:t>
      </w:r>
      <w:r w:rsidR="00CE6A30">
        <w:rPr>
          <w:rStyle w:val="eop"/>
          <w:rFonts w:ascii="Calibri" w:hAnsi="Calibri" w:cs="Calibri"/>
          <w:color w:val="000000"/>
          <w:shd w:val="clear" w:color="auto" w:fill="FFFFFF"/>
        </w:rPr>
        <w:t>a</w:t>
      </w:r>
      <w:r>
        <w:rPr>
          <w:rStyle w:val="eop"/>
          <w:rFonts w:ascii="Calibri" w:hAnsi="Calibri" w:cs="Calibri"/>
          <w:color w:val="000000"/>
          <w:shd w:val="clear" w:color="auto" w:fill="FFFFFF"/>
        </w:rPr>
        <w:t xml:space="preserve">uthorities make </w:t>
      </w:r>
      <w:r w:rsidR="00D1530C">
        <w:rPr>
          <w:rStyle w:val="eop"/>
          <w:rFonts w:ascii="Calibri" w:hAnsi="Calibri" w:cs="Calibri"/>
          <w:color w:val="000000"/>
          <w:shd w:val="clear" w:color="auto" w:fill="FFFFFF"/>
        </w:rPr>
        <w:t xml:space="preserve">the needs-based funding models used in the redistribution of Commonwealth funding </w:t>
      </w:r>
      <w:r>
        <w:rPr>
          <w:rStyle w:val="eop"/>
          <w:rFonts w:ascii="Calibri" w:hAnsi="Calibri" w:cs="Calibri"/>
          <w:color w:val="000000"/>
          <w:shd w:val="clear" w:color="auto" w:fill="FFFFFF"/>
        </w:rPr>
        <w:t>publicly available and transparent.</w:t>
      </w:r>
      <w:r>
        <w:rPr>
          <w:rStyle w:val="EndnoteReference"/>
          <w:rFonts w:ascii="Calibri" w:hAnsi="Calibri" w:cs="Calibri"/>
          <w:color w:val="000000"/>
          <w:shd w:val="clear" w:color="auto" w:fill="FFFFFF"/>
        </w:rPr>
        <w:endnoteReference w:id="552"/>
      </w:r>
      <w:r>
        <w:rPr>
          <w:rStyle w:val="eop"/>
          <w:rFonts w:ascii="Calibri" w:hAnsi="Calibri" w:cs="Calibri"/>
          <w:color w:val="000000"/>
          <w:shd w:val="clear" w:color="auto" w:fill="FFFFFF"/>
        </w:rPr>
        <w:t xml:space="preserve"> </w:t>
      </w:r>
      <w:r w:rsidR="00D1530C">
        <w:rPr>
          <w:rStyle w:val="eop"/>
          <w:rFonts w:ascii="Calibri" w:hAnsi="Calibri" w:cs="Calibri"/>
          <w:color w:val="000000"/>
          <w:shd w:val="clear" w:color="auto" w:fill="FFFFFF"/>
        </w:rPr>
        <w:t>However, t</w:t>
      </w:r>
      <w:r>
        <w:rPr>
          <w:rStyle w:val="eop"/>
          <w:rFonts w:ascii="Calibri" w:hAnsi="Calibri" w:cs="Calibri"/>
          <w:color w:val="000000"/>
          <w:shd w:val="clear" w:color="auto" w:fill="FFFFFF"/>
        </w:rPr>
        <w:t>his requirement does not extend to the publication of information about the flow of funding from</w:t>
      </w:r>
      <w:r w:rsidRPr="729CDCAE">
        <w:rPr>
          <w:rStyle w:val="eop"/>
          <w:rFonts w:ascii="Calibri" w:hAnsi="Calibri" w:cs="Calibri"/>
          <w:color w:val="000000" w:themeColor="text1"/>
        </w:rPr>
        <w:t xml:space="preserve"> all</w:t>
      </w:r>
      <w:r>
        <w:rPr>
          <w:rStyle w:val="eop"/>
          <w:rFonts w:ascii="Calibri" w:hAnsi="Calibri" w:cs="Calibri"/>
          <w:color w:val="000000"/>
          <w:shd w:val="clear" w:color="auto" w:fill="FFFFFF"/>
        </w:rPr>
        <w:t xml:space="preserve"> jurisdictions. This is a si</w:t>
      </w:r>
      <w:r w:rsidRPr="729CDCAE">
        <w:rPr>
          <w:rStyle w:val="eop"/>
          <w:rFonts w:ascii="Calibri" w:hAnsi="Calibri" w:cs="Calibri"/>
          <w:color w:val="000000" w:themeColor="text1"/>
        </w:rPr>
        <w:t>gnificant</w:t>
      </w:r>
      <w:r>
        <w:rPr>
          <w:rStyle w:val="eop"/>
          <w:rFonts w:ascii="Calibri" w:hAnsi="Calibri" w:cs="Calibri"/>
          <w:color w:val="000000"/>
          <w:shd w:val="clear" w:color="auto" w:fill="FFFFFF"/>
        </w:rPr>
        <w:t xml:space="preserve"> </w:t>
      </w:r>
      <w:r w:rsidRPr="729CDCAE">
        <w:rPr>
          <w:rStyle w:val="eop"/>
          <w:rFonts w:ascii="Calibri" w:hAnsi="Calibri" w:cs="Calibri"/>
          <w:color w:val="000000" w:themeColor="text1"/>
        </w:rPr>
        <w:t>limitation</w:t>
      </w:r>
      <w:r>
        <w:rPr>
          <w:rStyle w:val="eop"/>
          <w:rFonts w:ascii="Calibri" w:hAnsi="Calibri" w:cs="Calibri"/>
          <w:color w:val="000000"/>
          <w:shd w:val="clear" w:color="auto" w:fill="FFFFFF"/>
        </w:rPr>
        <w:t xml:space="preserve"> given </w:t>
      </w:r>
      <w:r w:rsidRPr="00BA211C">
        <w:rPr>
          <w:rStyle w:val="eop"/>
          <w:rFonts w:ascii="Calibri" w:hAnsi="Calibri" w:cs="Calibri"/>
          <w:color w:val="000000"/>
          <w:shd w:val="clear" w:color="auto" w:fill="FFFFFF"/>
        </w:rPr>
        <w:t xml:space="preserve">Commonwealth funding is only part of the </w:t>
      </w:r>
      <w:r w:rsidR="00D1530C">
        <w:rPr>
          <w:rStyle w:val="eop"/>
          <w:rFonts w:ascii="Calibri" w:hAnsi="Calibri" w:cs="Calibri"/>
          <w:color w:val="000000"/>
          <w:shd w:val="clear" w:color="auto" w:fill="FFFFFF"/>
        </w:rPr>
        <w:t xml:space="preserve">total </w:t>
      </w:r>
      <w:r w:rsidRPr="00BA211C">
        <w:rPr>
          <w:rStyle w:val="eop"/>
          <w:rFonts w:ascii="Calibri" w:hAnsi="Calibri" w:cs="Calibri"/>
          <w:color w:val="000000"/>
          <w:shd w:val="clear" w:color="auto" w:fill="FFFFFF"/>
        </w:rPr>
        <w:t xml:space="preserve">funding </w:t>
      </w:r>
      <w:r w:rsidR="00B17047">
        <w:rPr>
          <w:rStyle w:val="eop"/>
          <w:rFonts w:ascii="Calibri" w:hAnsi="Calibri" w:cs="Calibri"/>
          <w:color w:val="000000"/>
          <w:shd w:val="clear" w:color="auto" w:fill="FFFFFF"/>
        </w:rPr>
        <w:t>that</w:t>
      </w:r>
      <w:r w:rsidRPr="00BA211C">
        <w:rPr>
          <w:rStyle w:val="eop"/>
          <w:rFonts w:ascii="Calibri" w:hAnsi="Calibri" w:cs="Calibri"/>
          <w:color w:val="000000"/>
          <w:shd w:val="clear" w:color="auto" w:fill="FFFFFF"/>
        </w:rPr>
        <w:t xml:space="preserve"> </w:t>
      </w:r>
      <w:r w:rsidR="00D1530C">
        <w:rPr>
          <w:rStyle w:val="eop"/>
          <w:rFonts w:ascii="Calibri" w:hAnsi="Calibri" w:cs="Calibri"/>
          <w:color w:val="000000"/>
          <w:shd w:val="clear" w:color="auto" w:fill="FFFFFF"/>
        </w:rPr>
        <w:t xml:space="preserve">government </w:t>
      </w:r>
      <w:r w:rsidRPr="00BA211C">
        <w:rPr>
          <w:rStyle w:val="eop"/>
          <w:rFonts w:ascii="Calibri" w:hAnsi="Calibri" w:cs="Calibri"/>
          <w:color w:val="000000"/>
          <w:shd w:val="clear" w:color="auto" w:fill="FFFFFF"/>
        </w:rPr>
        <w:t>schools receive</w:t>
      </w:r>
      <w:r>
        <w:rPr>
          <w:rStyle w:val="eop"/>
          <w:rFonts w:ascii="Calibri" w:hAnsi="Calibri" w:cs="Calibri"/>
          <w:color w:val="000000"/>
          <w:shd w:val="clear" w:color="auto" w:fill="FFFFFF"/>
        </w:rPr>
        <w:t xml:space="preserve">, with jurisdictions </w:t>
      </w:r>
      <w:r w:rsidR="00765EAD">
        <w:rPr>
          <w:rStyle w:val="eop"/>
          <w:rFonts w:ascii="Calibri" w:hAnsi="Calibri" w:cs="Calibri"/>
          <w:color w:val="000000"/>
          <w:shd w:val="clear" w:color="auto" w:fill="FFFFFF"/>
        </w:rPr>
        <w:t xml:space="preserve">providing </w:t>
      </w:r>
      <w:r>
        <w:rPr>
          <w:rStyle w:val="eop"/>
          <w:rFonts w:ascii="Calibri" w:hAnsi="Calibri" w:cs="Calibri"/>
          <w:color w:val="000000"/>
          <w:shd w:val="clear" w:color="auto" w:fill="FFFFFF"/>
        </w:rPr>
        <w:t xml:space="preserve">the majority </w:t>
      </w:r>
      <w:r w:rsidR="00765EAD">
        <w:rPr>
          <w:rStyle w:val="eop"/>
          <w:rFonts w:ascii="Calibri" w:hAnsi="Calibri" w:cs="Calibri"/>
          <w:color w:val="000000"/>
          <w:shd w:val="clear" w:color="auto" w:fill="FFFFFF"/>
        </w:rPr>
        <w:t xml:space="preserve">of remaining </w:t>
      </w:r>
      <w:r>
        <w:rPr>
          <w:rStyle w:val="eop"/>
          <w:rFonts w:ascii="Calibri" w:hAnsi="Calibri" w:cs="Calibri"/>
          <w:color w:val="000000"/>
          <w:shd w:val="clear" w:color="auto" w:fill="FFFFFF"/>
        </w:rPr>
        <w:t>fund</w:t>
      </w:r>
      <w:r w:rsidR="00765EAD">
        <w:rPr>
          <w:rStyle w:val="eop"/>
          <w:rFonts w:ascii="Calibri" w:hAnsi="Calibri" w:cs="Calibri"/>
          <w:color w:val="000000"/>
          <w:shd w:val="clear" w:color="auto" w:fill="FFFFFF"/>
        </w:rPr>
        <w:t>ing</w:t>
      </w:r>
      <w:r w:rsidRPr="729CDCAE">
        <w:rPr>
          <w:rStyle w:val="eop"/>
          <w:rFonts w:ascii="Calibri" w:hAnsi="Calibri" w:cs="Calibri"/>
          <w:color w:val="000000" w:themeColor="text1"/>
        </w:rPr>
        <w:t xml:space="preserve">, and </w:t>
      </w:r>
      <w:r>
        <w:rPr>
          <w:rStyle w:val="eop"/>
          <w:rFonts w:ascii="Calibri" w:hAnsi="Calibri" w:cs="Calibri"/>
          <w:color w:val="000000" w:themeColor="text1"/>
        </w:rPr>
        <w:t>most</w:t>
      </w:r>
      <w:r w:rsidRPr="729CDCAE">
        <w:rPr>
          <w:rStyle w:val="eop"/>
          <w:rFonts w:ascii="Calibri" w:hAnsi="Calibri" w:cs="Calibri"/>
          <w:color w:val="000000" w:themeColor="text1"/>
        </w:rPr>
        <w:t xml:space="preserve"> schools receiving other forms of income</w:t>
      </w:r>
      <w:r>
        <w:rPr>
          <w:rStyle w:val="eop"/>
          <w:rFonts w:ascii="Calibri" w:hAnsi="Calibri" w:cs="Calibri"/>
          <w:color w:val="000000"/>
          <w:shd w:val="clear" w:color="auto" w:fill="FFFFFF"/>
        </w:rPr>
        <w:t>.</w:t>
      </w:r>
    </w:p>
    <w:p w14:paraId="37D32046" w14:textId="297654EE" w:rsidR="00C13F18" w:rsidRDefault="00C13F18" w:rsidP="00BB708D">
      <w:pPr>
        <w:rPr>
          <w:rStyle w:val="eop"/>
          <w:rFonts w:ascii="Calibri" w:hAnsi="Calibri" w:cs="Calibri"/>
          <w:color w:val="000000"/>
          <w:shd w:val="clear" w:color="auto" w:fill="FFFFFF"/>
        </w:rPr>
      </w:pPr>
      <w:r>
        <w:rPr>
          <w:noProof/>
        </w:rPr>
        <w:t>A wide range of stakeholders, including the Indigenous Education Consultative Meeting, academics, and community organisations, identified</w:t>
      </w:r>
      <w:r w:rsidRPr="00FB7F16">
        <w:rPr>
          <w:rStyle w:val="eop"/>
          <w:rFonts w:ascii="Calibri" w:hAnsi="Calibri" w:cs="Calibri"/>
          <w:color w:val="000000"/>
        </w:rPr>
        <w:t xml:space="preserve"> that </w:t>
      </w:r>
      <w:r w:rsidRPr="00A30845">
        <w:rPr>
          <w:rStyle w:val="eop"/>
          <w:rFonts w:ascii="Calibri" w:hAnsi="Calibri" w:cs="Calibri"/>
          <w:color w:val="000000"/>
        </w:rPr>
        <w:t xml:space="preserve">it can be hard to determine how closely </w:t>
      </w:r>
      <w:r w:rsidR="00431811">
        <w:rPr>
          <w:rStyle w:val="eop"/>
          <w:rFonts w:ascii="Calibri" w:hAnsi="Calibri" w:cs="Calibri"/>
          <w:color w:val="000000"/>
        </w:rPr>
        <w:t>a</w:t>
      </w:r>
      <w:r w:rsidRPr="00A30845">
        <w:rPr>
          <w:rStyle w:val="eop"/>
          <w:rFonts w:ascii="Calibri" w:hAnsi="Calibri" w:cs="Calibri"/>
          <w:color w:val="000000"/>
        </w:rPr>
        <w:t xml:space="preserve">pproved </w:t>
      </w:r>
      <w:r w:rsidR="00431811">
        <w:rPr>
          <w:rStyle w:val="eop"/>
          <w:rFonts w:ascii="Calibri" w:hAnsi="Calibri" w:cs="Calibri"/>
          <w:color w:val="000000"/>
        </w:rPr>
        <w:t>s</w:t>
      </w:r>
      <w:r w:rsidRPr="00A30845">
        <w:rPr>
          <w:rStyle w:val="eop"/>
          <w:rFonts w:ascii="Calibri" w:hAnsi="Calibri" w:cs="Calibri"/>
          <w:color w:val="000000"/>
        </w:rPr>
        <w:t xml:space="preserve">ystem </w:t>
      </w:r>
      <w:r w:rsidR="00431811">
        <w:rPr>
          <w:rStyle w:val="eop"/>
          <w:rFonts w:ascii="Calibri" w:hAnsi="Calibri" w:cs="Calibri"/>
          <w:color w:val="000000"/>
        </w:rPr>
        <w:t>a</w:t>
      </w:r>
      <w:r w:rsidRPr="00A30845">
        <w:rPr>
          <w:rStyle w:val="eop"/>
          <w:rFonts w:ascii="Calibri" w:hAnsi="Calibri" w:cs="Calibri"/>
          <w:color w:val="000000"/>
        </w:rPr>
        <w:t>uthorities’ funding models align with the principles of needs-based funding.</w:t>
      </w:r>
      <w:r w:rsidRPr="00FB7F16">
        <w:rPr>
          <w:rStyle w:val="EndnoteReference"/>
          <w:rFonts w:ascii="Calibri" w:hAnsi="Calibri" w:cs="Calibri"/>
          <w:color w:val="000000"/>
        </w:rPr>
        <w:endnoteReference w:id="553"/>
      </w:r>
      <w:r w:rsidRPr="00FB7F16">
        <w:rPr>
          <w:rStyle w:val="eop"/>
          <w:rFonts w:ascii="Calibri" w:hAnsi="Calibri" w:cs="Calibri"/>
          <w:color w:val="000000"/>
        </w:rPr>
        <w:t xml:space="preserve"> Currently, public reporting via the MySchool website shows the total funding provided to each school, with no breakdown of the allocation according to the different loadings. Some jurisdictions require additional reporting of this information, but it is inconsistent and not centrally reported. As the Panel heard during school visits, </w:t>
      </w:r>
      <w:r w:rsidR="00DD14AF">
        <w:rPr>
          <w:rStyle w:val="eop"/>
          <w:rFonts w:ascii="Calibri" w:hAnsi="Calibri" w:cs="Calibri"/>
          <w:color w:val="000000"/>
        </w:rPr>
        <w:t>many</w:t>
      </w:r>
      <w:r w:rsidR="00DD14AF" w:rsidRPr="00FB7F16">
        <w:rPr>
          <w:rStyle w:val="eop"/>
          <w:rFonts w:ascii="Calibri" w:hAnsi="Calibri" w:cs="Calibri"/>
          <w:color w:val="000000"/>
        </w:rPr>
        <w:t xml:space="preserve"> </w:t>
      </w:r>
      <w:r w:rsidRPr="00FB7F16">
        <w:rPr>
          <w:rStyle w:val="eop"/>
          <w:rFonts w:ascii="Calibri" w:hAnsi="Calibri" w:cs="Calibri"/>
          <w:color w:val="000000"/>
        </w:rPr>
        <w:t>administrators of individual schools – across multiple</w:t>
      </w:r>
      <w:r>
        <w:rPr>
          <w:rStyle w:val="eop"/>
          <w:rFonts w:ascii="Calibri" w:hAnsi="Calibri" w:cs="Calibri"/>
          <w:color w:val="000000"/>
        </w:rPr>
        <w:t xml:space="preserve"> </w:t>
      </w:r>
      <w:r w:rsidRPr="00FB7F16">
        <w:rPr>
          <w:rStyle w:val="eop"/>
          <w:rFonts w:ascii="Calibri" w:hAnsi="Calibri" w:cs="Calibri"/>
          <w:color w:val="000000"/>
        </w:rPr>
        <w:t xml:space="preserve">sectors – </w:t>
      </w:r>
      <w:r w:rsidR="00DD14AF">
        <w:rPr>
          <w:rStyle w:val="eop"/>
          <w:rFonts w:ascii="Calibri" w:hAnsi="Calibri" w:cs="Calibri"/>
          <w:color w:val="000000"/>
        </w:rPr>
        <w:t>are</w:t>
      </w:r>
      <w:r w:rsidR="00DD14AF" w:rsidRPr="00FB7F16">
        <w:rPr>
          <w:rStyle w:val="eop"/>
          <w:rFonts w:ascii="Calibri" w:hAnsi="Calibri" w:cs="Calibri"/>
          <w:color w:val="000000"/>
        </w:rPr>
        <w:t xml:space="preserve"> </w:t>
      </w:r>
      <w:r w:rsidRPr="00FB7F16">
        <w:rPr>
          <w:rStyle w:val="eop"/>
          <w:rFonts w:ascii="Calibri" w:hAnsi="Calibri" w:cs="Calibri"/>
          <w:color w:val="000000"/>
        </w:rPr>
        <w:t xml:space="preserve">also unclear </w:t>
      </w:r>
      <w:r>
        <w:rPr>
          <w:rStyle w:val="eop"/>
          <w:rFonts w:ascii="Calibri" w:hAnsi="Calibri" w:cs="Calibri"/>
          <w:color w:val="000000"/>
        </w:rPr>
        <w:t>about</w:t>
      </w:r>
      <w:r w:rsidRPr="00FB7F16">
        <w:rPr>
          <w:rStyle w:val="eop"/>
          <w:rFonts w:ascii="Calibri" w:hAnsi="Calibri" w:cs="Calibri"/>
          <w:color w:val="000000"/>
        </w:rPr>
        <w:t xml:space="preserve"> the extent to which Commonwealth funds have been reallocated. This opacity </w:t>
      </w:r>
      <w:r w:rsidRPr="729CDCAE">
        <w:rPr>
          <w:rStyle w:val="eop"/>
          <w:rFonts w:ascii="Calibri" w:hAnsi="Calibri" w:cs="Calibri"/>
          <w:color w:val="000000" w:themeColor="text1"/>
        </w:rPr>
        <w:t>may</w:t>
      </w:r>
      <w:r w:rsidRPr="00FB7F16">
        <w:rPr>
          <w:rStyle w:val="eop"/>
          <w:rFonts w:ascii="Calibri" w:hAnsi="Calibri" w:cs="Calibri"/>
          <w:color w:val="000000"/>
        </w:rPr>
        <w:t xml:space="preserve"> lead to reduced community confidence in the funding</w:t>
      </w:r>
      <w:r>
        <w:rPr>
          <w:rStyle w:val="eop"/>
          <w:rFonts w:ascii="Calibri" w:hAnsi="Calibri" w:cs="Calibri"/>
          <w:color w:val="000000"/>
          <w:shd w:val="clear" w:color="auto" w:fill="FFFFFF"/>
        </w:rPr>
        <w:t xml:space="preserve"> system.</w:t>
      </w:r>
    </w:p>
    <w:p w14:paraId="6DC8CA01" w14:textId="4604D3F9" w:rsidR="00B11F6F" w:rsidRDefault="00B11F6F" w:rsidP="00BB708D">
      <w:pPr>
        <w:jc w:val="right"/>
        <w:rPr>
          <w:i/>
          <w:color w:val="3D8CAD" w:themeColor="accent1"/>
          <w:sz w:val="24"/>
          <w:szCs w:val="24"/>
        </w:rPr>
      </w:pPr>
      <w:r>
        <w:rPr>
          <w:noProof/>
        </w:rPr>
        <mc:AlternateContent>
          <mc:Choice Requires="wps">
            <w:drawing>
              <wp:inline distT="0" distB="0" distL="0" distR="0" wp14:anchorId="4244BF2A" wp14:editId="7F1815A3">
                <wp:extent cx="5733415" cy="2059305"/>
                <wp:effectExtent l="0" t="0" r="0" b="0"/>
                <wp:docPr id="1673087033" name="Text Box 16730870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3415" cy="2059305"/>
                        </a:xfrm>
                        <a:prstGeom prst="rect">
                          <a:avLst/>
                        </a:prstGeom>
                        <a:noFill/>
                        <a:ln w="9525">
                          <a:noFill/>
                          <a:miter lim="800000"/>
                          <a:headEnd/>
                          <a:tailEnd/>
                        </a:ln>
                      </wps:spPr>
                      <wps:txbx>
                        <w:txbxContent>
                          <w:p w14:paraId="661193A2" w14:textId="77777777" w:rsidR="00B11F6F" w:rsidRPr="00D54804" w:rsidRDefault="00B11F6F" w:rsidP="00B11F6F">
                            <w:pPr>
                              <w:pBdr>
                                <w:top w:val="single" w:sz="24" w:space="6" w:color="3D8CAD" w:themeColor="accent1"/>
                                <w:bottom w:val="single" w:sz="24" w:space="8" w:color="3D8CAD" w:themeColor="accent1"/>
                              </w:pBdr>
                              <w:spacing w:after="0" w:line="240" w:lineRule="auto"/>
                              <w:contextualSpacing/>
                              <w:jc w:val="center"/>
                              <w:rPr>
                                <w:i/>
                                <w:color w:val="3D8CAD" w:themeColor="accent1"/>
                                <w:sz w:val="24"/>
                                <w:szCs w:val="24"/>
                              </w:rPr>
                            </w:pPr>
                            <w:r>
                              <w:rPr>
                                <w:i/>
                                <w:color w:val="3D8CAD" w:themeColor="accent1"/>
                                <w:sz w:val="24"/>
                                <w:szCs w:val="24"/>
                              </w:rPr>
                              <w:t xml:space="preserve"> </w:t>
                            </w:r>
                            <w:r w:rsidRPr="00F36F9F">
                              <w:rPr>
                                <w:i/>
                                <w:color w:val="3D8CAD" w:themeColor="accent1"/>
                                <w:sz w:val="24"/>
                                <w:szCs w:val="24"/>
                              </w:rPr>
                              <w:t>The nature of school funding in the Australian federation means that while the Schooling Resource Standard (SRS) provides a consistent measure for determining Commonwealth funding for schools, the diversity of models subsequently used by Approved Authorities to calculate and determine funding to schools results in no clear line of sight to understand how Commonwealth money flows to most schools</w:t>
                            </w:r>
                            <w:r>
                              <w:rPr>
                                <w:i/>
                                <w:color w:val="3D8CAD" w:themeColor="accent1"/>
                                <w:sz w:val="24"/>
                                <w:szCs w:val="24"/>
                              </w:rPr>
                              <w:t xml:space="preserve"> </w:t>
                            </w:r>
                            <w:r w:rsidRPr="00F36F9F">
                              <w:rPr>
                                <w:i/>
                                <w:color w:val="3D8CAD" w:themeColor="accent1"/>
                                <w:sz w:val="24"/>
                                <w:szCs w:val="24"/>
                              </w:rPr>
                              <w:t>.</w:t>
                            </w:r>
                            <w:r>
                              <w:rPr>
                                <w:i/>
                                <w:color w:val="3D8CAD" w:themeColor="accent1"/>
                                <w:sz w:val="24"/>
                                <w:szCs w:val="24"/>
                              </w:rPr>
                              <w:t>.. we endorse the need for new initiatives, which at a minimum should include the need to make easily accessible to the public the models used to distribute funds to schools. We see potential in establishing an accessible public website where such information can be housed and where existing models can be compared.</w:t>
                            </w:r>
                          </w:p>
                        </w:txbxContent>
                      </wps:txbx>
                      <wps:bodyPr rot="0" vert="horz" wrap="square" lIns="91440" tIns="45720" rIns="91440" bIns="45720" anchor="t" anchorCtr="0">
                        <a:noAutofit/>
                      </wps:bodyPr>
                    </wps:wsp>
                  </a:graphicData>
                </a:graphic>
              </wp:inline>
            </w:drawing>
          </mc:Choice>
          <mc:Fallback>
            <w:pict>
              <v:shape w14:anchorId="4244BF2A" id="Text Box 1673087033" o:spid="_x0000_s1065" type="#_x0000_t202" style="width:451.45pt;height:162.1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1rEI/gEAANYDAAAOAAAAZHJzL2Uyb0RvYy54bWysU9uO2yAQfa/Uf0C8N3Yu7m6skNV2t1tV&#10;2l6kbT+AYByjAkOBxE6/vgP2ZqP2raofEDCeM3POHDY3g9HkKH1QYBmdz0pKpBXQKLtn9Pu3hzfX&#10;lITIbcM1WMnoSQZ6s339atO7Wi6gA91ITxDEhrp3jHYxurooguik4WEGTloMtuANj3j0+6LxvEd0&#10;o4tFWb4tevCN8yBkCHh7PwbpNuO3rRTxS9sGGYlmFHuLefV53aW12G54vffcdUpMbfB/6MJwZbHo&#10;GeqeR04OXv0FZZTwEKCNMwGmgLZVQmYOyGZe/sHmqeNOZi4oTnBnmcL/gxWfj0/uqydxeAcDDjCT&#10;CO4RxI9ALNx13O7lrffQd5I3WHieJCt6F+opNUkd6pBAdv0naHDI/BAhAw2tN0kV5EkQHQdwOosu&#10;h0gEXlZXy+VqXlEiMLYoq/WyrHINXj+nOx/iBwmGpA2jHqea4fnxMcTUDq+ff0nVLDworfNktSU9&#10;o+tqUeWEi4hREY2nlWH0ukzfaIXE8r1tcnLkSo97LKDtRDsxHTnHYTcQ1TC6XKfkJMMOmhMK4WE0&#10;Gj4M3HTgf1HSo8kYDT8P3EtK9EeLYq7nq1VyZT6sqqsFHvxlZHcZ4VYgFKORknF7F7OTR863KHqr&#10;shwvnUw9o3mySpPRkzsvz/mvl+e4/Q0AAP//AwBQSwMEFAAGAAgAAAAhAJou6Q/bAAAABQEAAA8A&#10;AABkcnMvZG93bnJldi54bWxMj81OwzAQhO9IvIO1SNyoTVoQCXEqBOIKovxI3LbxNomI11HsNuHt&#10;WbiUy0qjGc18W65n36sDjbELbOFyYUAR18F13Fh4e328uAEVE7LDPjBZ+KYI6+r0pMTChYlf6LBJ&#10;jZISjgVaaFMaCq1j3ZLHuAgDsXi7MHpMIsdGuxEnKfe9zoy51h47loUWB7pvqf7a7L2F96fd58fK&#10;PDcP/mqYwmw0+1xbe342392CSjSnYxh+8QUdKmHahj27qHoL8kj6u+LlJstBbS0ss9USdFXq//TV&#10;DwAAAP//AwBQSwECLQAUAAYACAAAACEAtoM4kv4AAADhAQAAEwAAAAAAAAAAAAAAAAAAAAAAW0Nv&#10;bnRlbnRfVHlwZXNdLnhtbFBLAQItABQABgAIAAAAIQA4/SH/1gAAAJQBAAALAAAAAAAAAAAAAAAA&#10;AC8BAABfcmVscy8ucmVsc1BLAQItABQABgAIAAAAIQCb1rEI/gEAANYDAAAOAAAAAAAAAAAAAAAA&#10;AC4CAABkcnMvZTJvRG9jLnhtbFBLAQItABQABgAIAAAAIQCaLukP2wAAAAUBAAAPAAAAAAAAAAAA&#10;AAAAAFgEAABkcnMvZG93bnJldi54bWxQSwUGAAAAAAQABADzAAAAYAUAAAAA&#10;" filled="f" stroked="f">
                <v:textbox>
                  <w:txbxContent>
                    <w:p w14:paraId="661193A2" w14:textId="77777777" w:rsidR="00B11F6F" w:rsidRPr="00D54804" w:rsidRDefault="00B11F6F" w:rsidP="00B11F6F">
                      <w:pPr>
                        <w:pBdr>
                          <w:top w:val="single" w:sz="24" w:space="6" w:color="3D8CAD" w:themeColor="accent1"/>
                          <w:bottom w:val="single" w:sz="24" w:space="8" w:color="3D8CAD" w:themeColor="accent1"/>
                        </w:pBdr>
                        <w:spacing w:after="0" w:line="240" w:lineRule="auto"/>
                        <w:contextualSpacing/>
                        <w:jc w:val="center"/>
                        <w:rPr>
                          <w:i/>
                          <w:color w:val="3D8CAD" w:themeColor="accent1"/>
                          <w:sz w:val="24"/>
                          <w:szCs w:val="24"/>
                        </w:rPr>
                      </w:pPr>
                      <w:r>
                        <w:rPr>
                          <w:i/>
                          <w:color w:val="3D8CAD" w:themeColor="accent1"/>
                          <w:sz w:val="24"/>
                          <w:szCs w:val="24"/>
                        </w:rPr>
                        <w:t xml:space="preserve"> </w:t>
                      </w:r>
                      <w:r w:rsidRPr="00F36F9F">
                        <w:rPr>
                          <w:i/>
                          <w:color w:val="3D8CAD" w:themeColor="accent1"/>
                          <w:sz w:val="24"/>
                          <w:szCs w:val="24"/>
                        </w:rPr>
                        <w:t>The nature of school funding in the Australian federation means that while the Schooling Resource Standard (SRS) provides a consistent measure for determining Commonwealth funding for schools, the diversity of models subsequently used by Approved Authorities to calculate and determine funding to schools results in no clear line of sight to understand how Commonwealth money flows to most schools</w:t>
                      </w:r>
                      <w:r>
                        <w:rPr>
                          <w:i/>
                          <w:color w:val="3D8CAD" w:themeColor="accent1"/>
                          <w:sz w:val="24"/>
                          <w:szCs w:val="24"/>
                        </w:rPr>
                        <w:t xml:space="preserve"> </w:t>
                      </w:r>
                      <w:r w:rsidRPr="00F36F9F">
                        <w:rPr>
                          <w:i/>
                          <w:color w:val="3D8CAD" w:themeColor="accent1"/>
                          <w:sz w:val="24"/>
                          <w:szCs w:val="24"/>
                        </w:rPr>
                        <w:t>.</w:t>
                      </w:r>
                      <w:r>
                        <w:rPr>
                          <w:i/>
                          <w:color w:val="3D8CAD" w:themeColor="accent1"/>
                          <w:sz w:val="24"/>
                          <w:szCs w:val="24"/>
                        </w:rPr>
                        <w:t>.. we endorse the need for new initiatives, which at a minimum should include the need to make easily accessible to the public the models used to distribute funds to schools. We see potential in establishing an accessible public website where such information can be housed and where existing models can be compared.</w:t>
                      </w:r>
                    </w:p>
                  </w:txbxContent>
                </v:textbox>
                <w10:anchorlock/>
              </v:shape>
            </w:pict>
          </mc:Fallback>
        </mc:AlternateContent>
      </w:r>
    </w:p>
    <w:p w14:paraId="3989ED87" w14:textId="6BEFE8F4" w:rsidR="00C13F18" w:rsidRDefault="00C13F18" w:rsidP="00BB708D">
      <w:pPr>
        <w:jc w:val="right"/>
        <w:rPr>
          <w:rStyle w:val="eop"/>
          <w:rFonts w:ascii="Calibri" w:hAnsi="Calibri" w:cs="Calibri"/>
          <w:color w:val="000000"/>
          <w:shd w:val="clear" w:color="auto" w:fill="FFFFFF"/>
        </w:rPr>
      </w:pPr>
      <w:r>
        <w:rPr>
          <w:i/>
          <w:color w:val="3D8CAD" w:themeColor="accent1"/>
          <w:sz w:val="24"/>
          <w:szCs w:val="24"/>
        </w:rPr>
        <w:t>Faculty of Education at the University of Melbourne</w:t>
      </w:r>
    </w:p>
    <w:p w14:paraId="7B6A348C" w14:textId="5DCEF7FE" w:rsidR="00C13F18" w:rsidRDefault="00CC40A9" w:rsidP="00BB708D">
      <w:pPr>
        <w:rPr>
          <w:rStyle w:val="eop"/>
          <w:rFonts w:ascii="Calibri" w:hAnsi="Calibri" w:cs="Calibri"/>
          <w:color w:val="000000"/>
          <w:shd w:val="clear" w:color="auto" w:fill="FFFFFF"/>
        </w:rPr>
      </w:pPr>
      <w:r>
        <w:rPr>
          <w:rStyle w:val="eop"/>
          <w:rFonts w:ascii="Calibri" w:hAnsi="Calibri" w:cs="Calibri"/>
          <w:color w:val="000000"/>
        </w:rPr>
        <w:t>T</w:t>
      </w:r>
      <w:r w:rsidR="00C13F18" w:rsidRPr="00FB7F16">
        <w:rPr>
          <w:rStyle w:val="eop"/>
          <w:rFonts w:ascii="Calibri" w:hAnsi="Calibri" w:cs="Calibri"/>
          <w:color w:val="000000"/>
        </w:rPr>
        <w:t xml:space="preserve">here is also a </w:t>
      </w:r>
      <w:r w:rsidR="00C13F18" w:rsidRPr="00A30845">
        <w:rPr>
          <w:rStyle w:val="eop"/>
          <w:rFonts w:ascii="Calibri" w:hAnsi="Calibri" w:cs="Calibri"/>
          <w:color w:val="000000"/>
        </w:rPr>
        <w:t>data gap in understanding how funds are expended</w:t>
      </w:r>
      <w:r>
        <w:rPr>
          <w:rStyle w:val="eop"/>
          <w:rFonts w:ascii="Calibri" w:hAnsi="Calibri" w:cs="Calibri"/>
          <w:color w:val="000000"/>
        </w:rPr>
        <w:t xml:space="preserve"> once they are allocated to schools</w:t>
      </w:r>
      <w:r w:rsidR="00C13F18" w:rsidRPr="00A30845">
        <w:rPr>
          <w:rStyle w:val="eop"/>
          <w:rFonts w:ascii="Calibri" w:hAnsi="Calibri" w:cs="Calibri"/>
          <w:color w:val="000000"/>
        </w:rPr>
        <w:t>, as raised by a number of submissions</w:t>
      </w:r>
      <w:r w:rsidR="00C13F18" w:rsidRPr="00A30845">
        <w:t>.</w:t>
      </w:r>
      <w:r w:rsidR="00C13F18" w:rsidRPr="00A30845">
        <w:rPr>
          <w:rStyle w:val="EndnoteReference"/>
        </w:rPr>
        <w:endnoteReference w:id="554"/>
      </w:r>
      <w:r w:rsidR="00C13F18" w:rsidRPr="00A30845">
        <w:t xml:space="preserve"> </w:t>
      </w:r>
      <w:r w:rsidR="00C13F18" w:rsidRPr="00A30845">
        <w:rPr>
          <w:rStyle w:val="eop"/>
          <w:rFonts w:ascii="Calibri" w:hAnsi="Calibri" w:cs="Calibri"/>
          <w:color w:val="000000"/>
          <w:shd w:val="clear" w:color="auto" w:fill="FFFFFF"/>
        </w:rPr>
        <w:t xml:space="preserve">Reporting on expenditure is essential to understanding the performance and priorities of schools, and stakeholders were clear about the need for greater transparency </w:t>
      </w:r>
      <w:r w:rsidR="008A7747">
        <w:rPr>
          <w:rStyle w:val="eop"/>
          <w:rFonts w:ascii="Calibri" w:hAnsi="Calibri" w:cs="Calibri"/>
          <w:color w:val="000000"/>
          <w:shd w:val="clear" w:color="auto" w:fill="FFFFFF"/>
        </w:rPr>
        <w:t xml:space="preserve">on expenditure </w:t>
      </w:r>
      <w:r w:rsidR="00C13F18" w:rsidRPr="00A30845">
        <w:rPr>
          <w:rStyle w:val="eop"/>
          <w:rFonts w:ascii="Calibri" w:hAnsi="Calibri" w:cs="Calibri"/>
          <w:color w:val="000000"/>
          <w:shd w:val="clear" w:color="auto" w:fill="FFFFFF"/>
        </w:rPr>
        <w:t>to show how needs</w:t>
      </w:r>
      <w:r w:rsidR="00C13F18" w:rsidRPr="00A30845">
        <w:rPr>
          <w:rStyle w:val="eop"/>
          <w:rFonts w:ascii="Calibri" w:hAnsi="Calibri" w:cs="Calibri"/>
          <w:color w:val="000000"/>
          <w:shd w:val="clear" w:color="auto" w:fill="FFFFFF"/>
        </w:rPr>
        <w:noBreakHyphen/>
        <w:t>based loadings are being used by systems and schools to support students from priority equity cohorts.</w:t>
      </w:r>
      <w:r w:rsidR="00C13F18">
        <w:rPr>
          <w:rStyle w:val="EndnoteReference"/>
          <w:rFonts w:ascii="Calibri" w:hAnsi="Calibri" w:cs="Calibri"/>
          <w:color w:val="000000"/>
          <w:shd w:val="clear" w:color="auto" w:fill="FFFFFF"/>
        </w:rPr>
        <w:endnoteReference w:id="555"/>
      </w:r>
    </w:p>
    <w:p w14:paraId="346EDD44" w14:textId="2D3B2EBA" w:rsidR="00C13F18" w:rsidRDefault="00C13F18" w:rsidP="00BB708D">
      <w:pPr>
        <w:rPr>
          <w:rStyle w:val="eop"/>
          <w:rFonts w:ascii="Calibri" w:hAnsi="Calibri" w:cs="Calibri"/>
          <w:color w:val="000000"/>
          <w:shd w:val="clear" w:color="auto" w:fill="FFFFFF"/>
        </w:rPr>
      </w:pPr>
      <w:r w:rsidRPr="00A30845">
        <w:rPr>
          <w:rStyle w:val="eop"/>
          <w:rFonts w:ascii="Calibri" w:hAnsi="Calibri" w:cs="Calibri"/>
          <w:color w:val="000000"/>
          <w:shd w:val="clear" w:color="auto" w:fill="FFFFFF"/>
        </w:rPr>
        <w:t xml:space="preserve">It is important to note that needs-based loadings provided through the SRS are a mechanism to calculate </w:t>
      </w:r>
      <w:r w:rsidR="00803185">
        <w:rPr>
          <w:rStyle w:val="eop"/>
          <w:rFonts w:ascii="Calibri" w:hAnsi="Calibri" w:cs="Calibri"/>
          <w:color w:val="000000"/>
          <w:shd w:val="clear" w:color="auto" w:fill="FFFFFF"/>
        </w:rPr>
        <w:t xml:space="preserve">the </w:t>
      </w:r>
      <w:r w:rsidRPr="00A30845">
        <w:rPr>
          <w:rStyle w:val="eop"/>
          <w:rFonts w:ascii="Calibri" w:hAnsi="Calibri" w:cs="Calibri"/>
          <w:color w:val="000000"/>
          <w:shd w:val="clear" w:color="auto" w:fill="FFFFFF"/>
        </w:rPr>
        <w:t>distribution of Commonwealth Government funding, but there is no requirement to spend this funding on particular cohorts or individual students from those cohorts.</w:t>
      </w:r>
      <w:r w:rsidRPr="00DC3C1D">
        <w:rPr>
          <w:rStyle w:val="eop"/>
          <w:rFonts w:ascii="Calibri" w:hAnsi="Calibri" w:cs="Calibri"/>
          <w:color w:val="000000"/>
          <w:shd w:val="clear" w:color="auto" w:fill="FFFFFF"/>
        </w:rPr>
        <w:t xml:space="preserve"> </w:t>
      </w:r>
      <w:r>
        <w:rPr>
          <w:rStyle w:val="eop"/>
          <w:rFonts w:ascii="Calibri" w:hAnsi="Calibri" w:cs="Calibri"/>
          <w:color w:val="000000"/>
          <w:shd w:val="clear" w:color="auto" w:fill="FFFFFF"/>
        </w:rPr>
        <w:t xml:space="preserve">Approved </w:t>
      </w:r>
      <w:r w:rsidR="009E47B4">
        <w:rPr>
          <w:rStyle w:val="eop"/>
          <w:rFonts w:ascii="Calibri" w:hAnsi="Calibri" w:cs="Calibri"/>
          <w:color w:val="000000"/>
          <w:shd w:val="clear" w:color="auto" w:fill="FFFFFF"/>
        </w:rPr>
        <w:t>s</w:t>
      </w:r>
      <w:r>
        <w:rPr>
          <w:rStyle w:val="eop"/>
          <w:rFonts w:ascii="Calibri" w:hAnsi="Calibri" w:cs="Calibri"/>
          <w:color w:val="000000"/>
          <w:shd w:val="clear" w:color="auto" w:fill="FFFFFF"/>
        </w:rPr>
        <w:t xml:space="preserve">ystem </w:t>
      </w:r>
      <w:r w:rsidR="009E47B4">
        <w:rPr>
          <w:rStyle w:val="eop"/>
          <w:rFonts w:ascii="Calibri" w:hAnsi="Calibri" w:cs="Calibri"/>
          <w:color w:val="000000"/>
          <w:shd w:val="clear" w:color="auto" w:fill="FFFFFF"/>
        </w:rPr>
        <w:t>a</w:t>
      </w:r>
      <w:r>
        <w:rPr>
          <w:rStyle w:val="eop"/>
          <w:rFonts w:ascii="Calibri" w:hAnsi="Calibri" w:cs="Calibri"/>
          <w:color w:val="000000"/>
          <w:shd w:val="clear" w:color="auto" w:fill="FFFFFF"/>
        </w:rPr>
        <w:t>uthorities may</w:t>
      </w:r>
      <w:r w:rsidRPr="00DC3C1D">
        <w:rPr>
          <w:rStyle w:val="eop"/>
          <w:rFonts w:ascii="Calibri" w:hAnsi="Calibri" w:cs="Calibri"/>
          <w:color w:val="000000"/>
          <w:shd w:val="clear" w:color="auto" w:fill="FFFFFF"/>
        </w:rPr>
        <w:t xml:space="preserve"> pool total funding </w:t>
      </w:r>
      <w:r>
        <w:rPr>
          <w:rStyle w:val="eop"/>
          <w:rFonts w:ascii="Calibri" w:hAnsi="Calibri" w:cs="Calibri"/>
          <w:color w:val="000000"/>
          <w:shd w:val="clear" w:color="auto" w:fill="FFFFFF"/>
        </w:rPr>
        <w:t xml:space="preserve">to more efficiently meet </w:t>
      </w:r>
      <w:r w:rsidRPr="00DC3C1D">
        <w:rPr>
          <w:rStyle w:val="eop"/>
          <w:rFonts w:ascii="Calibri" w:hAnsi="Calibri" w:cs="Calibri"/>
          <w:color w:val="000000"/>
          <w:shd w:val="clear" w:color="auto" w:fill="FFFFFF"/>
        </w:rPr>
        <w:t xml:space="preserve">local needs and </w:t>
      </w:r>
      <w:r>
        <w:rPr>
          <w:rStyle w:val="eop"/>
          <w:rFonts w:ascii="Calibri" w:hAnsi="Calibri" w:cs="Calibri"/>
          <w:color w:val="000000"/>
          <w:shd w:val="clear" w:color="auto" w:fill="FFFFFF"/>
        </w:rPr>
        <w:t xml:space="preserve">the </w:t>
      </w:r>
      <w:r w:rsidRPr="00DC3C1D">
        <w:rPr>
          <w:rStyle w:val="eop"/>
          <w:rFonts w:ascii="Calibri" w:hAnsi="Calibri" w:cs="Calibri"/>
          <w:color w:val="000000"/>
          <w:shd w:val="clear" w:color="auto" w:fill="FFFFFF"/>
        </w:rPr>
        <w:t>priorities</w:t>
      </w:r>
      <w:r>
        <w:rPr>
          <w:rStyle w:val="eop"/>
          <w:rFonts w:ascii="Calibri" w:hAnsi="Calibri" w:cs="Calibri"/>
          <w:color w:val="000000"/>
          <w:shd w:val="clear" w:color="auto" w:fill="FFFFFF"/>
        </w:rPr>
        <w:t xml:space="preserve"> of their students and schools, which could range </w:t>
      </w:r>
      <w:r w:rsidRPr="00FB7F16">
        <w:rPr>
          <w:rStyle w:val="eop"/>
          <w:rFonts w:ascii="Calibri" w:hAnsi="Calibri" w:cs="Calibri"/>
          <w:color w:val="000000"/>
        </w:rPr>
        <w:t xml:space="preserve">from reasonable educational adjustments for individual students to system-level programs to support </w:t>
      </w:r>
      <w:r w:rsidR="00081FE9">
        <w:rPr>
          <w:rStyle w:val="eop"/>
          <w:rFonts w:ascii="Calibri" w:hAnsi="Calibri" w:cs="Calibri"/>
          <w:color w:val="000000"/>
        </w:rPr>
        <w:t xml:space="preserve">particular </w:t>
      </w:r>
      <w:r w:rsidRPr="00FB7F16">
        <w:rPr>
          <w:rStyle w:val="eop"/>
          <w:rFonts w:ascii="Calibri" w:hAnsi="Calibri" w:cs="Calibri"/>
          <w:color w:val="000000"/>
        </w:rPr>
        <w:t xml:space="preserve">cohorts of students. However, it is possible </w:t>
      </w:r>
      <w:r w:rsidRPr="00FB7F16">
        <w:rPr>
          <w:rStyle w:val="eop"/>
          <w:rFonts w:ascii="Calibri" w:hAnsi="Calibri" w:cs="Calibri"/>
          <w:color w:val="000000"/>
        </w:rPr>
        <w:lastRenderedPageBreak/>
        <w:t xml:space="preserve">to enhance the shared </w:t>
      </w:r>
      <w:r w:rsidRPr="00C5191D">
        <w:rPr>
          <w:rStyle w:val="eop"/>
          <w:rFonts w:ascii="Calibri" w:hAnsi="Calibri" w:cs="Calibri"/>
          <w:color w:val="000000"/>
        </w:rPr>
        <w:t>line of sight into</w:t>
      </w:r>
      <w:r w:rsidRPr="00FB7F16">
        <w:rPr>
          <w:rStyle w:val="eop"/>
          <w:rFonts w:ascii="Calibri" w:hAnsi="Calibri" w:cs="Calibri"/>
          <w:color w:val="000000"/>
        </w:rPr>
        <w:t xml:space="preserve"> school expenditure</w:t>
      </w:r>
      <w:r w:rsidR="0068380E">
        <w:rPr>
          <w:rStyle w:val="eop"/>
          <w:rFonts w:ascii="Calibri" w:hAnsi="Calibri" w:cs="Calibri"/>
          <w:color w:val="000000"/>
        </w:rPr>
        <w:t xml:space="preserve"> within these reporting parameters</w:t>
      </w:r>
      <w:r w:rsidRPr="00FB7F16">
        <w:rPr>
          <w:rStyle w:val="eop"/>
          <w:rFonts w:ascii="Calibri" w:hAnsi="Calibri" w:cs="Calibri"/>
          <w:color w:val="000000"/>
        </w:rPr>
        <w:t xml:space="preserve"> to help parents and communities understand the support</w:t>
      </w:r>
      <w:r w:rsidR="002858BA">
        <w:rPr>
          <w:rStyle w:val="eop"/>
          <w:rFonts w:ascii="Calibri" w:hAnsi="Calibri" w:cs="Calibri"/>
          <w:color w:val="000000"/>
        </w:rPr>
        <w:t>s</w:t>
      </w:r>
      <w:r w:rsidRPr="00FB7F16" w:rsidDel="00834B03">
        <w:rPr>
          <w:rStyle w:val="eop"/>
          <w:rFonts w:ascii="Calibri" w:hAnsi="Calibri" w:cs="Calibri"/>
          <w:color w:val="000000"/>
        </w:rPr>
        <w:t xml:space="preserve"> </w:t>
      </w:r>
      <w:r w:rsidRPr="00FB7F16">
        <w:rPr>
          <w:rStyle w:val="eop"/>
          <w:rFonts w:ascii="Calibri" w:hAnsi="Calibri" w:cs="Calibri"/>
          <w:color w:val="000000"/>
        </w:rPr>
        <w:t xml:space="preserve">and services available at individual schools, </w:t>
      </w:r>
      <w:r w:rsidR="002858BA">
        <w:rPr>
          <w:rStyle w:val="eop"/>
          <w:rFonts w:ascii="Calibri" w:hAnsi="Calibri" w:cs="Calibri"/>
          <w:color w:val="000000"/>
        </w:rPr>
        <w:t>ensure</w:t>
      </w:r>
      <w:r w:rsidR="002858BA" w:rsidRPr="00FB7F16">
        <w:rPr>
          <w:rStyle w:val="eop"/>
          <w:rFonts w:ascii="Calibri" w:hAnsi="Calibri" w:cs="Calibri"/>
          <w:color w:val="000000"/>
        </w:rPr>
        <w:t xml:space="preserve"> </w:t>
      </w:r>
      <w:r w:rsidRPr="00FB7F16">
        <w:rPr>
          <w:rStyle w:val="eop"/>
          <w:rFonts w:ascii="Calibri" w:hAnsi="Calibri" w:cs="Calibri"/>
          <w:color w:val="000000"/>
        </w:rPr>
        <w:t xml:space="preserve">accountability for </w:t>
      </w:r>
      <w:r w:rsidR="002858BA">
        <w:rPr>
          <w:rStyle w:val="eop"/>
          <w:rFonts w:ascii="Calibri" w:hAnsi="Calibri" w:cs="Calibri"/>
          <w:color w:val="000000"/>
        </w:rPr>
        <w:t xml:space="preserve">effective and equitable </w:t>
      </w:r>
      <w:r w:rsidRPr="00FB7F16">
        <w:rPr>
          <w:rStyle w:val="eop"/>
          <w:rFonts w:ascii="Calibri" w:hAnsi="Calibri" w:cs="Calibri"/>
          <w:color w:val="000000"/>
        </w:rPr>
        <w:t>us</w:t>
      </w:r>
      <w:r w:rsidR="002858BA">
        <w:rPr>
          <w:rStyle w:val="eop"/>
          <w:rFonts w:ascii="Calibri" w:hAnsi="Calibri" w:cs="Calibri"/>
          <w:color w:val="000000"/>
        </w:rPr>
        <w:t>e of</w:t>
      </w:r>
      <w:r w:rsidRPr="00FB7F16">
        <w:rPr>
          <w:rStyle w:val="eop"/>
          <w:rFonts w:ascii="Calibri" w:hAnsi="Calibri" w:cs="Calibri"/>
          <w:color w:val="000000"/>
        </w:rPr>
        <w:t xml:space="preserve"> public funding, and choose schools </w:t>
      </w:r>
      <w:r w:rsidR="002858BA">
        <w:rPr>
          <w:rStyle w:val="eop"/>
          <w:rFonts w:ascii="Calibri" w:hAnsi="Calibri" w:cs="Calibri"/>
          <w:color w:val="000000"/>
        </w:rPr>
        <w:t>that</w:t>
      </w:r>
      <w:r w:rsidR="002858BA" w:rsidRPr="00FB7F16">
        <w:rPr>
          <w:rStyle w:val="eop"/>
          <w:rFonts w:ascii="Calibri" w:hAnsi="Calibri" w:cs="Calibri"/>
          <w:color w:val="000000"/>
        </w:rPr>
        <w:t xml:space="preserve"> </w:t>
      </w:r>
      <w:r w:rsidRPr="00FB7F16">
        <w:rPr>
          <w:rStyle w:val="eop"/>
          <w:rFonts w:ascii="Calibri" w:hAnsi="Calibri" w:cs="Calibri"/>
          <w:color w:val="000000"/>
        </w:rPr>
        <w:t>best fit the needs of students</w:t>
      </w:r>
      <w:r>
        <w:rPr>
          <w:rStyle w:val="eop"/>
          <w:rFonts w:ascii="Calibri" w:hAnsi="Calibri" w:cs="Calibri"/>
          <w:color w:val="000000"/>
          <w:shd w:val="clear" w:color="auto" w:fill="FFFFFF"/>
        </w:rPr>
        <w:t>.</w:t>
      </w:r>
    </w:p>
    <w:p w14:paraId="1C2B3DAA" w14:textId="77777777" w:rsidR="00C13F18" w:rsidRDefault="00C13F18" w:rsidP="00BB708D">
      <w:pPr>
        <w:pStyle w:val="Heading5"/>
      </w:pPr>
      <w:r>
        <w:t>Clearer in</w:t>
      </w:r>
      <w:r w:rsidRPr="003E6BBD">
        <w:t xml:space="preserve">formation on how </w:t>
      </w:r>
      <w:r>
        <w:t>funding is allocated and spent</w:t>
      </w:r>
      <w:r w:rsidRPr="003E6BBD">
        <w:t xml:space="preserve"> would further support transparency and accountability</w:t>
      </w:r>
    </w:p>
    <w:p w14:paraId="41E972EE" w14:textId="7D1C4041" w:rsidR="00C13F18" w:rsidRDefault="00C13F18" w:rsidP="00BB708D">
      <w:r w:rsidRPr="00A30845">
        <w:t xml:space="preserve">There are a range of ways to improve funding transparency and accountability. They include greater clarity on the needs-based funding models government and non-government </w:t>
      </w:r>
      <w:r w:rsidR="004D23AA">
        <w:t>a</w:t>
      </w:r>
      <w:r w:rsidRPr="00A30845">
        <w:t xml:space="preserve">pproved </w:t>
      </w:r>
      <w:r w:rsidR="004D23AA">
        <w:t>s</w:t>
      </w:r>
      <w:r w:rsidRPr="00A30845">
        <w:t xml:space="preserve">ystem </w:t>
      </w:r>
      <w:r w:rsidR="004D23AA">
        <w:t>a</w:t>
      </w:r>
      <w:r w:rsidRPr="00A30845">
        <w:t xml:space="preserve">uthorities use to distribute </w:t>
      </w:r>
      <w:r w:rsidR="002858BA">
        <w:t>funding</w:t>
      </w:r>
      <w:r w:rsidR="002858BA" w:rsidRPr="00A30845">
        <w:t xml:space="preserve"> </w:t>
      </w:r>
      <w:r w:rsidRPr="00A30845">
        <w:t xml:space="preserve">to schools, as well as greater transparency </w:t>
      </w:r>
      <w:r w:rsidR="006E3C44">
        <w:t xml:space="preserve">on how that </w:t>
      </w:r>
      <w:r w:rsidRPr="00A30845">
        <w:t xml:space="preserve">funding </w:t>
      </w:r>
      <w:r w:rsidR="006E3C44">
        <w:t>is spent</w:t>
      </w:r>
      <w:r w:rsidRPr="00A30845">
        <w:t>.</w:t>
      </w:r>
      <w:r>
        <w:t xml:space="preserve"> </w:t>
      </w:r>
      <w:r w:rsidRPr="00FB7F16">
        <w:rPr>
          <w:rStyle w:val="eop"/>
          <w:rFonts w:ascii="Calibri" w:hAnsi="Calibri" w:cs="Calibri"/>
          <w:color w:val="000000"/>
        </w:rPr>
        <w:t>Nationally consistent reporting, regardless of the school sector, has been supported by stakeholders</w:t>
      </w:r>
      <w:r w:rsidR="008E41AF">
        <w:rPr>
          <w:rStyle w:val="eop"/>
          <w:rFonts w:ascii="Calibri" w:hAnsi="Calibri" w:cs="Calibri"/>
          <w:color w:val="000000"/>
        </w:rPr>
        <w:t xml:space="preserve"> </w:t>
      </w:r>
      <w:r w:rsidR="002753FF">
        <w:rPr>
          <w:rStyle w:val="eop"/>
          <w:rFonts w:ascii="Calibri" w:hAnsi="Calibri" w:cs="Calibri"/>
          <w:color w:val="000000"/>
        </w:rPr>
        <w:t>throughout the Review</w:t>
      </w:r>
      <w:r>
        <w:rPr>
          <w:rStyle w:val="eop"/>
          <w:rFonts w:ascii="Calibri" w:hAnsi="Calibri" w:cs="Calibri"/>
          <w:color w:val="000000"/>
          <w:shd w:val="clear" w:color="auto" w:fill="FFFFFF"/>
        </w:rPr>
        <w:t>.</w:t>
      </w:r>
      <w:r w:rsidR="002753FF" w:rsidDel="002753FF">
        <w:rPr>
          <w:rStyle w:val="EndnoteReference"/>
          <w:rFonts w:ascii="Calibri" w:hAnsi="Calibri" w:cs="Calibri"/>
          <w:color w:val="000000"/>
          <w:shd w:val="clear" w:color="auto" w:fill="FFFFFF"/>
        </w:rPr>
        <w:t xml:space="preserve"> </w:t>
      </w:r>
    </w:p>
    <w:p w14:paraId="33EAFBF0" w14:textId="5591C819" w:rsidR="00C13F18" w:rsidRDefault="00C13F18" w:rsidP="00BB708D">
      <w:pPr>
        <w:rPr>
          <w:rStyle w:val="eop"/>
          <w:rFonts w:ascii="Calibri" w:hAnsi="Calibri" w:cs="Calibri"/>
          <w:color w:val="000000"/>
        </w:rPr>
      </w:pPr>
      <w:r w:rsidRPr="00A30845">
        <w:rPr>
          <w:rStyle w:val="eop"/>
          <w:rFonts w:ascii="Calibri" w:hAnsi="Calibri" w:cs="Calibri"/>
          <w:color w:val="000000"/>
        </w:rPr>
        <w:t xml:space="preserve">Greater transparency requires making the methodology that </w:t>
      </w:r>
      <w:r w:rsidR="003E581C">
        <w:rPr>
          <w:rStyle w:val="eop"/>
          <w:rFonts w:ascii="Calibri" w:hAnsi="Calibri" w:cs="Calibri"/>
          <w:color w:val="000000"/>
        </w:rPr>
        <w:t xml:space="preserve">each </w:t>
      </w:r>
      <w:r w:rsidRPr="00A30845">
        <w:rPr>
          <w:rStyle w:val="eop"/>
          <w:rFonts w:ascii="Calibri" w:hAnsi="Calibri" w:cs="Calibri"/>
          <w:color w:val="000000"/>
        </w:rPr>
        <w:t>system use</w:t>
      </w:r>
      <w:r w:rsidR="003E581C">
        <w:rPr>
          <w:rStyle w:val="eop"/>
          <w:rFonts w:ascii="Calibri" w:hAnsi="Calibri" w:cs="Calibri"/>
          <w:color w:val="000000"/>
        </w:rPr>
        <w:t>s</w:t>
      </w:r>
      <w:r w:rsidRPr="00A30845">
        <w:rPr>
          <w:rStyle w:val="eop"/>
          <w:rFonts w:ascii="Calibri" w:hAnsi="Calibri" w:cs="Calibri"/>
          <w:color w:val="000000"/>
        </w:rPr>
        <w:t xml:space="preserve"> to allocate funds </w:t>
      </w:r>
      <w:r w:rsidR="00D96DF0">
        <w:rPr>
          <w:rStyle w:val="eop"/>
          <w:rFonts w:ascii="Calibri" w:hAnsi="Calibri" w:cs="Calibri"/>
          <w:color w:val="000000"/>
        </w:rPr>
        <w:t>under</w:t>
      </w:r>
      <w:r w:rsidR="00D96DF0" w:rsidRPr="00A30845">
        <w:rPr>
          <w:rStyle w:val="eop"/>
          <w:rFonts w:ascii="Calibri" w:hAnsi="Calibri" w:cs="Calibri"/>
          <w:color w:val="000000"/>
        </w:rPr>
        <w:t xml:space="preserve"> </w:t>
      </w:r>
      <w:r w:rsidRPr="00A30845">
        <w:rPr>
          <w:rStyle w:val="eop"/>
          <w:rFonts w:ascii="Calibri" w:hAnsi="Calibri" w:cs="Calibri"/>
          <w:color w:val="000000"/>
        </w:rPr>
        <w:t>their needs-based funding models public in a clear</w:t>
      </w:r>
      <w:r w:rsidRPr="00A30845">
        <w:rPr>
          <w:rStyle w:val="eop"/>
          <w:rFonts w:ascii="Calibri" w:hAnsi="Calibri" w:cs="Calibri"/>
          <w:color w:val="000000" w:themeColor="text1"/>
        </w:rPr>
        <w:t>, consistent,</w:t>
      </w:r>
      <w:r w:rsidRPr="00A30845">
        <w:rPr>
          <w:rStyle w:val="eop"/>
          <w:rFonts w:ascii="Calibri" w:hAnsi="Calibri" w:cs="Calibri"/>
          <w:color w:val="000000"/>
        </w:rPr>
        <w:t xml:space="preserve"> and easily understandable way. This </w:t>
      </w:r>
      <w:r w:rsidRPr="00A30845">
        <w:rPr>
          <w:rStyle w:val="eop"/>
          <w:rFonts w:ascii="Calibri" w:hAnsi="Calibri" w:cs="Calibri"/>
          <w:color w:val="000000" w:themeColor="text1"/>
        </w:rPr>
        <w:t xml:space="preserve">would </w:t>
      </w:r>
      <w:r w:rsidRPr="00A30845">
        <w:rPr>
          <w:rStyle w:val="eop"/>
          <w:rFonts w:ascii="Calibri" w:hAnsi="Calibri" w:cs="Calibri"/>
          <w:color w:val="000000"/>
        </w:rPr>
        <w:t>include reporting the amounts provided to each school, broken down by base funding, equity loading, loadings for school size and location, as well as reporting both ‘nominal’ allocations (budgeted staffing salary) and actual allocations (actual staffing salary). To support this, all schools, including government schools, should complete a modified version of the School Financial Questionnaire.</w:t>
      </w:r>
      <w:r w:rsidRPr="00A30845">
        <w:rPr>
          <w:rStyle w:val="eop"/>
          <w:rFonts w:ascii="Calibri" w:hAnsi="Calibri" w:cs="Calibri"/>
          <w:color w:val="000000" w:themeColor="text1"/>
        </w:rPr>
        <w:t xml:space="preserve"> Funding provided as part of centralised or regional support programs should also be </w:t>
      </w:r>
      <w:r w:rsidR="002F149C">
        <w:rPr>
          <w:rStyle w:val="eop"/>
          <w:rFonts w:ascii="Calibri" w:hAnsi="Calibri" w:cs="Calibri"/>
          <w:color w:val="000000" w:themeColor="text1"/>
        </w:rPr>
        <w:t>reported</w:t>
      </w:r>
      <w:r w:rsidRPr="00A30845">
        <w:rPr>
          <w:rStyle w:val="eop"/>
          <w:rFonts w:ascii="Calibri" w:hAnsi="Calibri" w:cs="Calibri"/>
          <w:color w:val="000000" w:themeColor="text1"/>
        </w:rPr>
        <w:t>.</w:t>
      </w:r>
      <w:r w:rsidRPr="1D8654F9">
        <w:rPr>
          <w:rStyle w:val="eop"/>
          <w:rFonts w:ascii="Calibri" w:hAnsi="Calibri" w:cs="Calibri"/>
          <w:color w:val="000000" w:themeColor="text1"/>
        </w:rPr>
        <w:t xml:space="preserve"> </w:t>
      </w:r>
    </w:p>
    <w:p w14:paraId="58CFFA1B" w14:textId="77777777" w:rsidR="00C13F18" w:rsidRDefault="00C13F18" w:rsidP="00BB708D">
      <w:pPr>
        <w:rPr>
          <w:rStyle w:val="eop"/>
          <w:rFonts w:ascii="Calibri" w:hAnsi="Calibri" w:cs="Calibri"/>
          <w:color w:val="000000"/>
          <w:shd w:val="clear" w:color="auto" w:fill="FFFFFF"/>
        </w:rPr>
      </w:pPr>
      <w:r>
        <w:rPr>
          <w:noProof/>
        </w:rPr>
        <mc:AlternateContent>
          <mc:Choice Requires="wps">
            <w:drawing>
              <wp:inline distT="0" distB="0" distL="0" distR="0" wp14:anchorId="7F6019F5" wp14:editId="24D0D559">
                <wp:extent cx="5731510" cy="961492"/>
                <wp:effectExtent l="0" t="0" r="0" b="0"/>
                <wp:docPr id="658062116" name="Text Box 658062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1510" cy="961492"/>
                        </a:xfrm>
                        <a:prstGeom prst="rect">
                          <a:avLst/>
                        </a:prstGeom>
                        <a:noFill/>
                        <a:ln w="9525">
                          <a:noFill/>
                          <a:miter lim="800000"/>
                          <a:headEnd/>
                          <a:tailEnd/>
                        </a:ln>
                      </wps:spPr>
                      <wps:txbx>
                        <w:txbxContent>
                          <w:p w14:paraId="137190B8"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 xml:space="preserve"> … </w:t>
                            </w:r>
                            <w:r w:rsidRPr="003F1A98">
                              <w:rPr>
                                <w:i/>
                                <w:color w:val="3D8CAD" w:themeColor="accent1"/>
                                <w:sz w:val="24"/>
                                <w:szCs w:val="24"/>
                              </w:rPr>
                              <w:t>Approved Authorities should be required to publicise their models and methodologies used to calculate and distribute funding. Visibility is crucial to ensuring funding models are effective and fit for purpose.</w:t>
                            </w:r>
                          </w:p>
                        </w:txbxContent>
                      </wps:txbx>
                      <wps:bodyPr rot="0" vert="horz" wrap="square" lIns="91440" tIns="45720" rIns="91440" bIns="45720" anchor="t" anchorCtr="0">
                        <a:noAutofit/>
                      </wps:bodyPr>
                    </wps:wsp>
                  </a:graphicData>
                </a:graphic>
              </wp:inline>
            </w:drawing>
          </mc:Choice>
          <mc:Fallback>
            <w:pict>
              <v:shape w14:anchorId="7F6019F5" id="Text Box 658062116" o:spid="_x0000_s1066" type="#_x0000_t202" style="width:451.3pt;height:75.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tIMF/AEAANUDAAAOAAAAZHJzL2Uyb0RvYy54bWysU9tu2zAMfR+wfxD0vjjOkrYx4hRduw4D&#10;ugvQ7gMUWY6FSaJGKbGzrx8lp2mwvRXzg0CK5iHPIbW6Hqxhe4VBg6t5OZlyppyERrttzX883b+7&#10;4ixE4RphwKmaH1Tg1+u3b1a9r9QMOjCNQkYgLlS9r3kXo6+KIshOWREm4JWjYAtoRSQXt0WDoid0&#10;a4rZdHpR9ICNR5AqBLq9G4N8nfHbVsn4rW2DiszUnHqL+cR8btJZrFei2qLwnZbHNsQrurBCOyp6&#10;groTUbAd6n+grJYIAdo4kWALaFstVeZAbMrpX2weO+FV5kLiBH+SKfw/WPl1/+i/I4vDBxhogJlE&#10;8A8gfwbm4LYTbqtuEKHvlGiocJkkK3ofqmNqkjpUIYFs+i/Q0JDFLkIGGlq0SRXiyQidBnA4ia6G&#10;yCRdLi7fl4uSQpJiy4tyvpzlEqJ6zvYY4icFliWj5khDzehi/xBi6kZUz7+kYg7utTF5sMaxnkAX&#10;s0VOOItYHWnvjLY1v5qmb9yERPKja3JyFNqMNhUw7sg6ER0px2EzMN3UfJ6TkwobaA6kA8K4Z/Qu&#10;yOgAf3PW047VPPzaCVScmc+OtFyWc8plMTvzxeWMHDyPbM4jwkmCqnnkbDRvY17kkfMNad7qLMdL&#10;J8eeaXeySsc9T8t57ue/Xl7j+g8AAAD//wMAUEsDBBQABgAIAAAAIQCtIUwg2gAAAAUBAAAPAAAA&#10;ZHJzL2Rvd25yZXYueG1sTI9BS8NAEIXvgv9hGcGbnW1pSxuzKaXiVbFawds2O02C2dmQ3Tbx3zt6&#10;0cuD4T3e+ybfjL5VF+pjE9jAdKJBEZfBNVwZeHt9vFuBismys21gMvBFETbF9VVuMxcGfqHLPlVK&#10;Sjhm1kCdUpchxrImb+MkdMTinULvbZKzr9D1dpBy3+JM6yV627As1LajXU3l5/7sDRyeTh/vc/1c&#10;PfhFN4RRI/s1GnN7M27vQSUa018YfvAFHQphOoYzu6haA/JI+lXx1nq2BHWU0GI6Byxy/E9ffAMA&#10;AP//AwBQSwECLQAUAAYACAAAACEAtoM4kv4AAADhAQAAEwAAAAAAAAAAAAAAAAAAAAAAW0NvbnRl&#10;bnRfVHlwZXNdLnhtbFBLAQItABQABgAIAAAAIQA4/SH/1gAAAJQBAAALAAAAAAAAAAAAAAAAAC8B&#10;AABfcmVscy8ucmVsc1BLAQItABQABgAIAAAAIQA9tIMF/AEAANUDAAAOAAAAAAAAAAAAAAAAAC4C&#10;AABkcnMvZTJvRG9jLnhtbFBLAQItABQABgAIAAAAIQCtIUwg2gAAAAUBAAAPAAAAAAAAAAAAAAAA&#10;AFYEAABkcnMvZG93bnJldi54bWxQSwUGAAAAAAQABADzAAAAXQUAAAAA&#10;" filled="f" stroked="f">
                <v:textbox>
                  <w:txbxContent>
                    <w:p w14:paraId="137190B8"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 xml:space="preserve"> … </w:t>
                      </w:r>
                      <w:r w:rsidRPr="003F1A98">
                        <w:rPr>
                          <w:i/>
                          <w:color w:val="3D8CAD" w:themeColor="accent1"/>
                          <w:sz w:val="24"/>
                          <w:szCs w:val="24"/>
                        </w:rPr>
                        <w:t>Approved Authorities should be required to publicise their models and methodologies used to calculate and distribute funding. Visibility is crucial to ensuring funding models are effective and fit for purpose.</w:t>
                      </w:r>
                    </w:p>
                  </w:txbxContent>
                </v:textbox>
                <w10:anchorlock/>
              </v:shape>
            </w:pict>
          </mc:Fallback>
        </mc:AlternateContent>
      </w:r>
    </w:p>
    <w:p w14:paraId="3DBAC86F" w14:textId="77777777" w:rsidR="00C13F18" w:rsidRDefault="00C13F18" w:rsidP="00BB708D">
      <w:pPr>
        <w:jc w:val="right"/>
        <w:rPr>
          <w:rFonts w:ascii="Calibri" w:hAnsi="Calibri" w:cs="Calibri"/>
          <w:color w:val="000000"/>
          <w:shd w:val="clear" w:color="auto" w:fill="FFFFFF"/>
        </w:rPr>
      </w:pPr>
      <w:r>
        <w:rPr>
          <w:i/>
          <w:color w:val="3D8CAD" w:themeColor="accent1"/>
          <w:sz w:val="24"/>
          <w:szCs w:val="24"/>
        </w:rPr>
        <w:t>Federation of Parents and Citizens Associations of NSW</w:t>
      </w:r>
    </w:p>
    <w:p w14:paraId="41A81002" w14:textId="45A049CB" w:rsidR="00C13F18" w:rsidRDefault="00C13F18" w:rsidP="00BB708D">
      <w:pPr>
        <w:rPr>
          <w:rStyle w:val="eop"/>
          <w:rFonts w:ascii="Calibri" w:hAnsi="Calibri" w:cs="Calibri"/>
          <w:color w:val="000000"/>
          <w:shd w:val="clear" w:color="auto" w:fill="FFFFFF"/>
        </w:rPr>
      </w:pPr>
      <w:r w:rsidRPr="00FB7F16">
        <w:rPr>
          <w:rStyle w:val="eop"/>
          <w:rFonts w:ascii="Calibri" w:hAnsi="Calibri" w:cs="Calibri"/>
          <w:color w:val="000000"/>
        </w:rPr>
        <w:t xml:space="preserve">The Australian Government should </w:t>
      </w:r>
      <w:r w:rsidR="009D237C">
        <w:rPr>
          <w:rStyle w:val="eop"/>
          <w:rFonts w:ascii="Calibri" w:hAnsi="Calibri" w:cs="Calibri"/>
          <w:color w:val="000000"/>
        </w:rPr>
        <w:t>also</w:t>
      </w:r>
      <w:r w:rsidRPr="00FB7F16">
        <w:rPr>
          <w:rStyle w:val="eop"/>
          <w:rFonts w:ascii="Calibri" w:hAnsi="Calibri" w:cs="Calibri"/>
          <w:color w:val="000000"/>
        </w:rPr>
        <w:t xml:space="preserve"> ensure there is nationally consistent reporting of needs</w:t>
      </w:r>
      <w:r w:rsidR="002A3125">
        <w:rPr>
          <w:rStyle w:val="eop"/>
          <w:rFonts w:ascii="Calibri" w:hAnsi="Calibri" w:cs="Calibri"/>
          <w:color w:val="000000"/>
        </w:rPr>
        <w:noBreakHyphen/>
      </w:r>
      <w:r w:rsidRPr="00FB7F16">
        <w:rPr>
          <w:rStyle w:val="eop"/>
          <w:rFonts w:ascii="Calibri" w:hAnsi="Calibri" w:cs="Calibri"/>
          <w:color w:val="000000"/>
        </w:rPr>
        <w:t xml:space="preserve">based funding models </w:t>
      </w:r>
      <w:r w:rsidR="00715927">
        <w:rPr>
          <w:rStyle w:val="eop"/>
          <w:rFonts w:ascii="Calibri" w:hAnsi="Calibri" w:cs="Calibri"/>
          <w:color w:val="000000"/>
        </w:rPr>
        <w:t>to</w:t>
      </w:r>
      <w:r w:rsidR="00715927" w:rsidRPr="00FB7F16">
        <w:rPr>
          <w:rStyle w:val="eop"/>
          <w:rFonts w:ascii="Calibri" w:hAnsi="Calibri" w:cs="Calibri"/>
          <w:color w:val="000000"/>
        </w:rPr>
        <w:t xml:space="preserve"> </w:t>
      </w:r>
      <w:r w:rsidRPr="00FB7F16">
        <w:rPr>
          <w:rStyle w:val="eop"/>
          <w:rFonts w:ascii="Calibri" w:hAnsi="Calibri" w:cs="Calibri"/>
          <w:color w:val="000000"/>
        </w:rPr>
        <w:t>enable a</w:t>
      </w:r>
      <w:r w:rsidR="00715927">
        <w:rPr>
          <w:rStyle w:val="eop"/>
          <w:rFonts w:ascii="Calibri" w:hAnsi="Calibri" w:cs="Calibri"/>
          <w:color w:val="000000"/>
        </w:rPr>
        <w:t xml:space="preserve"> better</w:t>
      </w:r>
      <w:r w:rsidRPr="00FB7F16">
        <w:rPr>
          <w:rStyle w:val="eop"/>
          <w:rFonts w:ascii="Calibri" w:hAnsi="Calibri" w:cs="Calibri"/>
          <w:color w:val="000000"/>
        </w:rPr>
        <w:t xml:space="preserve"> understanding of </w:t>
      </w:r>
      <w:r w:rsidR="002835E3">
        <w:rPr>
          <w:rStyle w:val="eop"/>
          <w:rFonts w:ascii="Calibri" w:hAnsi="Calibri" w:cs="Calibri"/>
          <w:color w:val="000000"/>
        </w:rPr>
        <w:t xml:space="preserve">different </w:t>
      </w:r>
      <w:r w:rsidR="00715927">
        <w:rPr>
          <w:rStyle w:val="eop"/>
          <w:rFonts w:ascii="Calibri" w:hAnsi="Calibri" w:cs="Calibri"/>
          <w:color w:val="000000"/>
        </w:rPr>
        <w:t xml:space="preserve">allocation </w:t>
      </w:r>
      <w:r w:rsidRPr="00FB7F16">
        <w:rPr>
          <w:rStyle w:val="eop"/>
          <w:rFonts w:ascii="Calibri" w:hAnsi="Calibri" w:cs="Calibri"/>
          <w:color w:val="000000"/>
        </w:rPr>
        <w:t xml:space="preserve">approaches across systems and schools. The Panel wishes to highlight that </w:t>
      </w:r>
      <w:r w:rsidRPr="00A30845">
        <w:rPr>
          <w:rStyle w:val="eop"/>
          <w:rFonts w:ascii="Calibri" w:hAnsi="Calibri" w:cs="Calibri"/>
          <w:color w:val="000000"/>
        </w:rPr>
        <w:t>while national consistency is</w:t>
      </w:r>
      <w:r w:rsidRPr="00A30845">
        <w:rPr>
          <w:rStyle w:val="eop"/>
          <w:rFonts w:ascii="Calibri" w:hAnsi="Calibri" w:cs="Calibri"/>
          <w:color w:val="000000"/>
          <w:shd w:val="clear" w:color="auto" w:fill="FFFFFF"/>
        </w:rPr>
        <w:t xml:space="preserve"> the aim for </w:t>
      </w:r>
      <w:r w:rsidRPr="00A30845">
        <w:rPr>
          <w:rStyle w:val="eop"/>
          <w:rFonts w:ascii="Calibri" w:hAnsi="Calibri" w:cs="Calibri"/>
          <w:i/>
          <w:color w:val="000000"/>
          <w:shd w:val="clear" w:color="auto" w:fill="FFFFFF"/>
        </w:rPr>
        <w:t>reporting</w:t>
      </w:r>
      <w:r w:rsidRPr="00A30845">
        <w:rPr>
          <w:rStyle w:val="eop"/>
          <w:rFonts w:ascii="Calibri" w:hAnsi="Calibri" w:cs="Calibri"/>
          <w:color w:val="000000"/>
          <w:shd w:val="clear" w:color="auto" w:fill="FFFFFF"/>
        </w:rPr>
        <w:t xml:space="preserve">, this does not mean that every </w:t>
      </w:r>
      <w:r w:rsidR="004D23AA">
        <w:rPr>
          <w:rStyle w:val="eop"/>
          <w:rFonts w:ascii="Calibri" w:hAnsi="Calibri" w:cs="Calibri"/>
          <w:color w:val="000000"/>
          <w:shd w:val="clear" w:color="auto" w:fill="FFFFFF"/>
        </w:rPr>
        <w:t>a</w:t>
      </w:r>
      <w:r w:rsidRPr="00A30845">
        <w:rPr>
          <w:rStyle w:val="eop"/>
          <w:rFonts w:ascii="Calibri" w:hAnsi="Calibri" w:cs="Calibri"/>
          <w:color w:val="000000"/>
          <w:shd w:val="clear" w:color="auto" w:fill="FFFFFF"/>
        </w:rPr>
        <w:t xml:space="preserve">pproved </w:t>
      </w:r>
      <w:r w:rsidR="004D23AA">
        <w:rPr>
          <w:rStyle w:val="eop"/>
          <w:rFonts w:ascii="Calibri" w:hAnsi="Calibri" w:cs="Calibri"/>
          <w:color w:val="000000"/>
          <w:shd w:val="clear" w:color="auto" w:fill="FFFFFF"/>
        </w:rPr>
        <w:t>s</w:t>
      </w:r>
      <w:r w:rsidRPr="00A30845">
        <w:rPr>
          <w:rStyle w:val="eop"/>
          <w:rFonts w:ascii="Calibri" w:hAnsi="Calibri" w:cs="Calibri"/>
          <w:color w:val="000000"/>
          <w:shd w:val="clear" w:color="auto" w:fill="FFFFFF"/>
        </w:rPr>
        <w:t xml:space="preserve">ystem </w:t>
      </w:r>
      <w:r w:rsidR="004D23AA">
        <w:rPr>
          <w:rStyle w:val="eop"/>
          <w:rFonts w:ascii="Calibri" w:hAnsi="Calibri" w:cs="Calibri"/>
          <w:color w:val="000000"/>
          <w:shd w:val="clear" w:color="auto" w:fill="FFFFFF"/>
        </w:rPr>
        <w:t>a</w:t>
      </w:r>
      <w:r w:rsidRPr="00A30845">
        <w:rPr>
          <w:rStyle w:val="eop"/>
          <w:rFonts w:ascii="Calibri" w:hAnsi="Calibri" w:cs="Calibri"/>
          <w:color w:val="000000"/>
          <w:shd w:val="clear" w:color="auto" w:fill="FFFFFF"/>
        </w:rPr>
        <w:t>uthority must use the same needs-based funding model.</w:t>
      </w:r>
      <w:r>
        <w:rPr>
          <w:rStyle w:val="eop"/>
          <w:rFonts w:ascii="Calibri" w:hAnsi="Calibri" w:cs="Calibri"/>
          <w:color w:val="000000"/>
          <w:shd w:val="clear" w:color="auto" w:fill="FFFFFF"/>
        </w:rPr>
        <w:t xml:space="preserve"> Such consistency would work against the principle of subsidiarity and deny schools the benefit of funding models </w:t>
      </w:r>
      <w:r w:rsidR="002835E3">
        <w:rPr>
          <w:rStyle w:val="eop"/>
          <w:rFonts w:ascii="Calibri" w:hAnsi="Calibri" w:cs="Calibri"/>
          <w:color w:val="000000"/>
          <w:shd w:val="clear" w:color="auto" w:fill="FFFFFF"/>
        </w:rPr>
        <w:t>developed</w:t>
      </w:r>
      <w:r>
        <w:rPr>
          <w:rStyle w:val="eop"/>
          <w:rFonts w:ascii="Calibri" w:hAnsi="Calibri" w:cs="Calibri"/>
          <w:color w:val="000000"/>
          <w:shd w:val="clear" w:color="auto" w:fill="FFFFFF"/>
        </w:rPr>
        <w:t xml:space="preserve"> by </w:t>
      </w:r>
      <w:r w:rsidR="004D23AA">
        <w:rPr>
          <w:rStyle w:val="eop"/>
          <w:rFonts w:ascii="Calibri" w:hAnsi="Calibri" w:cs="Calibri"/>
          <w:color w:val="000000"/>
          <w:shd w:val="clear" w:color="auto" w:fill="FFFFFF"/>
        </w:rPr>
        <w:t>a</w:t>
      </w:r>
      <w:r>
        <w:rPr>
          <w:rStyle w:val="eop"/>
          <w:rFonts w:ascii="Calibri" w:hAnsi="Calibri" w:cs="Calibri"/>
          <w:color w:val="000000"/>
          <w:shd w:val="clear" w:color="auto" w:fill="FFFFFF"/>
        </w:rPr>
        <w:t xml:space="preserve">pproved </w:t>
      </w:r>
      <w:r w:rsidR="004D23AA">
        <w:rPr>
          <w:rStyle w:val="eop"/>
          <w:rFonts w:ascii="Calibri" w:hAnsi="Calibri" w:cs="Calibri"/>
          <w:color w:val="000000"/>
          <w:shd w:val="clear" w:color="auto" w:fill="FFFFFF"/>
        </w:rPr>
        <w:t>s</w:t>
      </w:r>
      <w:r>
        <w:rPr>
          <w:rStyle w:val="eop"/>
          <w:rFonts w:ascii="Calibri" w:hAnsi="Calibri" w:cs="Calibri"/>
          <w:color w:val="000000"/>
          <w:shd w:val="clear" w:color="auto" w:fill="FFFFFF"/>
        </w:rPr>
        <w:t xml:space="preserve">ystem </w:t>
      </w:r>
      <w:r w:rsidR="004D23AA">
        <w:rPr>
          <w:rStyle w:val="eop"/>
          <w:rFonts w:ascii="Calibri" w:hAnsi="Calibri" w:cs="Calibri"/>
          <w:color w:val="000000"/>
          <w:shd w:val="clear" w:color="auto" w:fill="FFFFFF"/>
        </w:rPr>
        <w:t>a</w:t>
      </w:r>
      <w:r>
        <w:rPr>
          <w:rStyle w:val="eop"/>
          <w:rFonts w:ascii="Calibri" w:hAnsi="Calibri" w:cs="Calibri"/>
          <w:color w:val="000000"/>
          <w:shd w:val="clear" w:color="auto" w:fill="FFFFFF"/>
        </w:rPr>
        <w:t xml:space="preserve">uthorities that better </w:t>
      </w:r>
      <w:r w:rsidR="008C2525">
        <w:rPr>
          <w:rStyle w:val="eop"/>
          <w:rFonts w:ascii="Calibri" w:hAnsi="Calibri" w:cs="Calibri"/>
          <w:color w:val="000000"/>
          <w:shd w:val="clear" w:color="auto" w:fill="FFFFFF"/>
        </w:rPr>
        <w:t xml:space="preserve">understand </w:t>
      </w:r>
      <w:r w:rsidR="001269D9">
        <w:rPr>
          <w:rStyle w:val="eop"/>
          <w:rFonts w:ascii="Calibri" w:hAnsi="Calibri" w:cs="Calibri"/>
          <w:color w:val="000000"/>
          <w:shd w:val="clear" w:color="auto" w:fill="FFFFFF"/>
        </w:rPr>
        <w:t>their</w:t>
      </w:r>
      <w:r w:rsidR="002835E3">
        <w:rPr>
          <w:rStyle w:val="eop"/>
          <w:rFonts w:ascii="Calibri" w:hAnsi="Calibri" w:cs="Calibri"/>
          <w:color w:val="000000"/>
          <w:shd w:val="clear" w:color="auto" w:fill="FFFFFF"/>
        </w:rPr>
        <w:t xml:space="preserve"> </w:t>
      </w:r>
      <w:r>
        <w:rPr>
          <w:rStyle w:val="eop"/>
          <w:rFonts w:ascii="Calibri" w:hAnsi="Calibri" w:cs="Calibri"/>
          <w:color w:val="000000"/>
          <w:shd w:val="clear" w:color="auto" w:fill="FFFFFF"/>
        </w:rPr>
        <w:t>local contexts and needs.</w:t>
      </w:r>
    </w:p>
    <w:p w14:paraId="4C06DFD9" w14:textId="5CD4F9CD" w:rsidR="001E083B" w:rsidRDefault="00C13F18" w:rsidP="00BB708D">
      <w:r>
        <w:t xml:space="preserve">Stakeholders also highlighted the inherent complexity of funding arrangements and the need to communicate information about funding models, allocations, and expenditure in consistent and accessible ways to build </w:t>
      </w:r>
      <w:r w:rsidR="00404693">
        <w:t xml:space="preserve">greater </w:t>
      </w:r>
      <w:r w:rsidRPr="00C40A8E">
        <w:t xml:space="preserve">confidence in the </w:t>
      </w:r>
      <w:r>
        <w:t xml:space="preserve">school funding system. </w:t>
      </w:r>
      <w:r w:rsidRPr="00A30845">
        <w:t xml:space="preserve">One approach </w:t>
      </w:r>
      <w:r w:rsidR="00404693">
        <w:t xml:space="preserve">to address this </w:t>
      </w:r>
      <w:r w:rsidRPr="00A30845">
        <w:t xml:space="preserve">could be an expanded role for the National School Resourcing Board (NSRB) in reviewing the methodologies </w:t>
      </w:r>
      <w:r w:rsidR="00404693">
        <w:t>underpinning</w:t>
      </w:r>
      <w:r w:rsidRPr="00A30845">
        <w:t xml:space="preserve"> needs-based funding models and advising Education Ministers and </w:t>
      </w:r>
      <w:r w:rsidR="004D23AA">
        <w:t>a</w:t>
      </w:r>
      <w:r w:rsidRPr="00A30845">
        <w:t xml:space="preserve">pproved </w:t>
      </w:r>
      <w:r w:rsidR="004D23AA">
        <w:t>s</w:t>
      </w:r>
      <w:r w:rsidRPr="00A30845">
        <w:t xml:space="preserve">ystem </w:t>
      </w:r>
      <w:r w:rsidR="004D23AA">
        <w:t>a</w:t>
      </w:r>
      <w:r w:rsidRPr="00A30845">
        <w:t>uthorities on the extent to which they align with the principles of need-based funding.</w:t>
      </w:r>
      <w:r w:rsidRPr="00EF20C0">
        <w:t xml:space="preserve"> </w:t>
      </w:r>
      <w:r>
        <w:t xml:space="preserve">This overarching analysis would complement </w:t>
      </w:r>
      <w:r w:rsidR="0006730E">
        <w:t xml:space="preserve">the proposals </w:t>
      </w:r>
      <w:r w:rsidR="00FA718B">
        <w:t>to increase the</w:t>
      </w:r>
      <w:r>
        <w:t xml:space="preserve"> transparency of funding models and </w:t>
      </w:r>
      <w:r w:rsidR="00FA718B">
        <w:t>provide</w:t>
      </w:r>
      <w:r>
        <w:t xml:space="preserve"> contextual information to help the public and system stakeholders </w:t>
      </w:r>
      <w:r w:rsidR="006A29FB">
        <w:t xml:space="preserve">better </w:t>
      </w:r>
      <w:r>
        <w:t xml:space="preserve">understand </w:t>
      </w:r>
      <w:r w:rsidR="006A29FB">
        <w:t>them</w:t>
      </w:r>
      <w:r>
        <w:t xml:space="preserve">. </w:t>
      </w:r>
    </w:p>
    <w:p w14:paraId="677AF3B7" w14:textId="63804C95" w:rsidR="00C13F18" w:rsidRDefault="00C13F18" w:rsidP="00BB708D">
      <w:r>
        <w:lastRenderedPageBreak/>
        <w:t xml:space="preserve">Consideration should </w:t>
      </w:r>
      <w:r w:rsidR="00B95383">
        <w:t>also</w:t>
      </w:r>
      <w:r>
        <w:t xml:space="preserve"> be given to where the more transparent funding models should be published. One option for consideration is to continue to publish the funding models on each of the </w:t>
      </w:r>
      <w:r w:rsidR="004D23AA">
        <w:t>a</w:t>
      </w:r>
      <w:r>
        <w:t xml:space="preserve">pproved </w:t>
      </w:r>
      <w:r w:rsidR="004D23AA">
        <w:t>s</w:t>
      </w:r>
      <w:r>
        <w:t xml:space="preserve">ystem </w:t>
      </w:r>
      <w:r w:rsidR="004D23AA">
        <w:t>a</w:t>
      </w:r>
      <w:r>
        <w:t>uthorities’ websites. Alternatively, they could be published on the Australian Government Department of Education website or the MySchool website, to promote the ideal of national consistency.</w:t>
      </w:r>
    </w:p>
    <w:p w14:paraId="72E4AF42" w14:textId="77777777" w:rsidR="00C13F18" w:rsidRDefault="00C13F18" w:rsidP="00BB708D">
      <w:r>
        <w:rPr>
          <w:noProof/>
        </w:rPr>
        <mc:AlternateContent>
          <mc:Choice Requires="wps">
            <w:drawing>
              <wp:inline distT="0" distB="0" distL="0" distR="0" wp14:anchorId="7A958F38" wp14:editId="56A45A05">
                <wp:extent cx="5731510" cy="948258"/>
                <wp:effectExtent l="0" t="0" r="0" b="4445"/>
                <wp:docPr id="1820654915" name="Text Box 18206549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1510" cy="948258"/>
                        </a:xfrm>
                        <a:prstGeom prst="rect">
                          <a:avLst/>
                        </a:prstGeom>
                        <a:noFill/>
                        <a:ln w="9525">
                          <a:noFill/>
                          <a:miter lim="800000"/>
                          <a:headEnd/>
                          <a:tailEnd/>
                        </a:ln>
                      </wps:spPr>
                      <wps:txbx>
                        <w:txbxContent>
                          <w:p w14:paraId="06C99CEB"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 xml:space="preserve"> The sheer complexity and obscure nature of funding structures render the financial situation of schools and sectors opaque … If transparency is to be achieved the system needs to be more streamlined and the language simplified.</w:t>
                            </w:r>
                          </w:p>
                        </w:txbxContent>
                      </wps:txbx>
                      <wps:bodyPr rot="0" vert="horz" wrap="square" lIns="91440" tIns="45720" rIns="91440" bIns="45720" anchor="t" anchorCtr="0">
                        <a:noAutofit/>
                      </wps:bodyPr>
                    </wps:wsp>
                  </a:graphicData>
                </a:graphic>
              </wp:inline>
            </w:drawing>
          </mc:Choice>
          <mc:Fallback>
            <w:pict>
              <v:shape w14:anchorId="7A958F38" id="Text Box 1820654915" o:spid="_x0000_s1067" type="#_x0000_t202" style="width:451.3pt;height:74.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UDl/AEAANUDAAAOAAAAZHJzL2Uyb0RvYy54bWysU8tu2zAQvBfoPxC817Jcq3EEy0GaNEWB&#10;9AGk/QCaoiyiJJdd0pbSr8+SchyjvRXVgeByxdmd2eH6arSGHRQGDa7h5WzOmXISWu12Df/x/e7N&#10;irMQhWuFAaca/qgCv9q8frUefK0W0INpFTICcaEefMP7GH1dFEH2yoowA68cJTtAKyKFuCtaFAOh&#10;W1Ms5vN3xQDYegSpQqDT2ynJNxm/65SMX7suqMhMw6m3mFfM6zatxWYt6h0K32t5bEP8QxdWaEdF&#10;T1C3Igq2R/0XlNUSIUAXZxJsAV2npcociE05/4PNQy+8ylxInOBPMoX/Byu/HB78N2RxfA8jDTCT&#10;CP4e5M/AHNz0wu3UNSIMvRItFS6TZMXgQ328mqQOdUgg2+EztDRksY+QgcYObVKFeDJCpwE8nkRX&#10;Y2SSDquLt2VVUkpS7nK5WlSrXELUz7c9hvhRgWVp03CkoWZ0cbgPMXUj6udfUjEHd9qYPFjj2ECg&#10;1aLKF84yVkfyndG24at5+iYnJJIfXJsvR6HNtKcCxh1ZJ6IT5ThuR6bbhi+zJkmFLbSPpAPC5DN6&#10;F7TpAX9zNpDHGh5+7QUqzswnR1pelstlMmUOltXFggI8z2zPM8JJgmp45Gza3sRs5InzNWne6SzH&#10;SyfHnsk7WaWjz5M5z+P818tr3DwBAAD//wMAUEsDBBQABgAIAAAAIQDK/3No2gAAAAUBAAAPAAAA&#10;ZHJzL2Rvd25yZXYueG1sTI9BS8NAEIXvgv9hGcGbnbXW0sRsiiheFasWvG2z0ySYnQ3ZbRP/vaOX&#10;enkwvMd73xTryXfqSENsAxu4nmlQxFVwLdcG3t+erlagYrLsbBeYDHxThHV5flbY3IWRX+m4SbWS&#10;Eo65NdCk1OeIsWrI2zgLPbF4+zB4m+QcanSDHaXcdzjXeonetiwLje3poaHqa3PwBj6e95/bhX6p&#10;H/1tP4ZJI/sMjbm8mO7vQCWa0ikMv/iCDqUw7cKBXVSdAXkk/al4mZ4vQe0ktMhuAMsC/9OXPwAA&#10;AP//AwBQSwECLQAUAAYACAAAACEAtoM4kv4AAADhAQAAEwAAAAAAAAAAAAAAAAAAAAAAW0NvbnRl&#10;bnRfVHlwZXNdLnhtbFBLAQItABQABgAIAAAAIQA4/SH/1gAAAJQBAAALAAAAAAAAAAAAAAAAAC8B&#10;AABfcmVscy8ucmVsc1BLAQItABQABgAIAAAAIQCleUDl/AEAANUDAAAOAAAAAAAAAAAAAAAAAC4C&#10;AABkcnMvZTJvRG9jLnhtbFBLAQItABQABgAIAAAAIQDK/3No2gAAAAUBAAAPAAAAAAAAAAAAAAAA&#10;AFYEAABkcnMvZG93bnJldi54bWxQSwUGAAAAAAQABADzAAAAXQUAAAAA&#10;" filled="f" stroked="f">
                <v:textbox>
                  <w:txbxContent>
                    <w:p w14:paraId="06C99CEB"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 xml:space="preserve"> The sheer complexity and obscure nature of funding structures render the financial situation of schools and sectors opaque … If transparency is to be achieved the system needs to be more streamlined and the language simplified.</w:t>
                      </w:r>
                    </w:p>
                  </w:txbxContent>
                </v:textbox>
                <w10:anchorlock/>
              </v:shape>
            </w:pict>
          </mc:Fallback>
        </mc:AlternateContent>
      </w:r>
    </w:p>
    <w:p w14:paraId="4A2479E0" w14:textId="77777777" w:rsidR="00C13F18" w:rsidRDefault="00C13F18" w:rsidP="00BB708D">
      <w:pPr>
        <w:jc w:val="right"/>
        <w:rPr>
          <w:rStyle w:val="eop"/>
          <w:rFonts w:ascii="Calibri" w:hAnsi="Calibri" w:cs="Calibri"/>
          <w:color w:val="000000"/>
          <w:shd w:val="clear" w:color="auto" w:fill="FFFFFF"/>
        </w:rPr>
      </w:pPr>
      <w:r>
        <w:rPr>
          <w:i/>
          <w:color w:val="3D8CAD" w:themeColor="accent1"/>
          <w:sz w:val="24"/>
          <w:szCs w:val="24"/>
        </w:rPr>
        <w:t>Professors Jane Kenway, Fazal Rizvi and Barbara Preston</w:t>
      </w:r>
    </w:p>
    <w:p w14:paraId="74646CCD" w14:textId="68A4FE93" w:rsidR="00C13F18" w:rsidRDefault="00C13F18" w:rsidP="00BB708D">
      <w:pPr>
        <w:rPr>
          <w:rStyle w:val="eop"/>
          <w:rFonts w:ascii="Calibri" w:hAnsi="Calibri" w:cs="Calibri"/>
          <w:color w:val="000000"/>
        </w:rPr>
      </w:pPr>
      <w:r w:rsidRPr="00A30845">
        <w:t>There should also be greater transparency o</w:t>
      </w:r>
      <w:r w:rsidR="009575AD">
        <w:t>n</w:t>
      </w:r>
      <w:r w:rsidRPr="00A30845">
        <w:t xml:space="preserve"> school expenditure. </w:t>
      </w:r>
      <w:r w:rsidR="000D0488">
        <w:t>Several submissions noted that t</w:t>
      </w:r>
      <w:r w:rsidRPr="00A30845">
        <w:t xml:space="preserve">his is essential to </w:t>
      </w:r>
      <w:r w:rsidRPr="00A30845">
        <w:rPr>
          <w:rStyle w:val="eop"/>
          <w:rFonts w:ascii="Calibri" w:hAnsi="Calibri" w:cs="Calibri"/>
          <w:color w:val="000000"/>
          <w:shd w:val="clear" w:color="auto" w:fill="FFFFFF"/>
        </w:rPr>
        <w:t xml:space="preserve">ensuring that </w:t>
      </w:r>
      <w:r w:rsidRPr="00A30845">
        <w:rPr>
          <w:rStyle w:val="eop"/>
          <w:rFonts w:ascii="Calibri" w:hAnsi="Calibri" w:cs="Calibri"/>
          <w:color w:val="000000"/>
        </w:rPr>
        <w:t xml:space="preserve">investment is appropriately </w:t>
      </w:r>
      <w:r w:rsidR="009575AD" w:rsidRPr="00A30845">
        <w:rPr>
          <w:rStyle w:val="eop"/>
          <w:rFonts w:ascii="Calibri" w:hAnsi="Calibri" w:cs="Calibri"/>
          <w:color w:val="000000"/>
        </w:rPr>
        <w:t xml:space="preserve">prioritised </w:t>
      </w:r>
      <w:r w:rsidRPr="00A30845">
        <w:rPr>
          <w:rStyle w:val="eop"/>
          <w:rFonts w:ascii="Calibri" w:hAnsi="Calibri" w:cs="Calibri"/>
          <w:color w:val="000000"/>
        </w:rPr>
        <w:t>and has impact.</w:t>
      </w:r>
      <w:r w:rsidRPr="00A30845">
        <w:rPr>
          <w:rStyle w:val="EndnoteReference"/>
          <w:rFonts w:ascii="Calibri" w:hAnsi="Calibri" w:cs="Calibri"/>
          <w:color w:val="000000"/>
        </w:rPr>
        <w:endnoteReference w:id="556"/>
      </w:r>
      <w:r w:rsidRPr="00FB7F16">
        <w:rPr>
          <w:rStyle w:val="eop"/>
          <w:rFonts w:ascii="Calibri" w:hAnsi="Calibri" w:cs="Calibri"/>
          <w:color w:val="000000"/>
        </w:rPr>
        <w:t xml:space="preserve"> </w:t>
      </w:r>
      <w:r>
        <w:rPr>
          <w:rStyle w:val="eop"/>
          <w:rFonts w:ascii="Calibri" w:hAnsi="Calibri" w:cs="Calibri"/>
          <w:color w:val="000000" w:themeColor="text1"/>
        </w:rPr>
        <w:t>T</w:t>
      </w:r>
      <w:r w:rsidRPr="0F8BF666">
        <w:rPr>
          <w:rStyle w:val="eop"/>
          <w:rFonts w:ascii="Calibri" w:hAnsi="Calibri" w:cs="Calibri"/>
          <w:color w:val="000000" w:themeColor="text1"/>
        </w:rPr>
        <w:t xml:space="preserve">he </w:t>
      </w:r>
      <w:r>
        <w:t>Australian Council of State School Organisations submission</w:t>
      </w:r>
      <w:r w:rsidRPr="0F8BF666">
        <w:rPr>
          <w:rStyle w:val="eop"/>
          <w:rFonts w:ascii="Calibri" w:hAnsi="Calibri" w:cs="Calibri"/>
          <w:color w:val="000000" w:themeColor="text1"/>
        </w:rPr>
        <w:t xml:space="preserve"> outlined </w:t>
      </w:r>
      <w:r w:rsidRPr="00FB7F16">
        <w:rPr>
          <w:rStyle w:val="eop"/>
          <w:rFonts w:ascii="Calibri" w:hAnsi="Calibri" w:cs="Calibri"/>
          <w:color w:val="000000"/>
        </w:rPr>
        <w:t>further transparency measures</w:t>
      </w:r>
      <w:r w:rsidRPr="0F8BF666">
        <w:rPr>
          <w:rStyle w:val="eop"/>
          <w:rFonts w:ascii="Calibri" w:hAnsi="Calibri" w:cs="Calibri"/>
          <w:color w:val="000000" w:themeColor="text1"/>
        </w:rPr>
        <w:t xml:space="preserve"> such</w:t>
      </w:r>
      <w:r w:rsidRPr="00FB7F16">
        <w:rPr>
          <w:rStyle w:val="eop"/>
          <w:rFonts w:ascii="Calibri" w:hAnsi="Calibri" w:cs="Calibri"/>
          <w:color w:val="000000"/>
        </w:rPr>
        <w:t xml:space="preserve"> as making all school budgets publicly and easily available, regular financial reporting, audits, and establishing the means to follow money as it flows through the various levels of government and </w:t>
      </w:r>
      <w:r w:rsidR="004D23AA">
        <w:rPr>
          <w:rStyle w:val="eop"/>
          <w:rFonts w:ascii="Calibri" w:hAnsi="Calibri" w:cs="Calibri"/>
          <w:color w:val="000000"/>
        </w:rPr>
        <w:t>a</w:t>
      </w:r>
      <w:r w:rsidRPr="00FB7F16">
        <w:rPr>
          <w:rStyle w:val="eop"/>
          <w:rFonts w:ascii="Calibri" w:hAnsi="Calibri" w:cs="Calibri"/>
          <w:color w:val="000000"/>
        </w:rPr>
        <w:t xml:space="preserve">pproved </w:t>
      </w:r>
      <w:r w:rsidR="004D23AA">
        <w:rPr>
          <w:rStyle w:val="eop"/>
          <w:rFonts w:ascii="Calibri" w:hAnsi="Calibri" w:cs="Calibri"/>
          <w:color w:val="000000" w:themeColor="text1"/>
        </w:rPr>
        <w:t>s</w:t>
      </w:r>
      <w:r w:rsidRPr="0F8BF666">
        <w:rPr>
          <w:rStyle w:val="eop"/>
          <w:rFonts w:ascii="Calibri" w:hAnsi="Calibri" w:cs="Calibri"/>
          <w:color w:val="000000" w:themeColor="text1"/>
        </w:rPr>
        <w:t xml:space="preserve">ystem </w:t>
      </w:r>
      <w:r w:rsidR="004D23AA">
        <w:rPr>
          <w:rStyle w:val="eop"/>
          <w:rFonts w:ascii="Calibri" w:hAnsi="Calibri" w:cs="Calibri"/>
          <w:color w:val="000000"/>
        </w:rPr>
        <w:t>a</w:t>
      </w:r>
      <w:r w:rsidRPr="00FB7F16">
        <w:rPr>
          <w:rStyle w:val="eop"/>
          <w:rFonts w:ascii="Calibri" w:hAnsi="Calibri" w:cs="Calibri"/>
          <w:color w:val="000000"/>
        </w:rPr>
        <w:t>uthorities to schools.</w:t>
      </w:r>
    </w:p>
    <w:p w14:paraId="2A36081D" w14:textId="3548B32A" w:rsidR="00C13F18" w:rsidRDefault="00C13F18" w:rsidP="00BB708D">
      <w:pPr>
        <w:rPr>
          <w:rStyle w:val="eop"/>
          <w:rFonts w:ascii="Calibri" w:hAnsi="Calibri" w:cs="Calibri"/>
          <w:color w:val="000000"/>
          <w:shd w:val="clear" w:color="auto" w:fill="FFFFFF"/>
        </w:rPr>
      </w:pPr>
      <w:r>
        <w:rPr>
          <w:rStyle w:val="eop"/>
          <w:rFonts w:ascii="Calibri" w:hAnsi="Calibri" w:cs="Calibri"/>
          <w:color w:val="000000"/>
        </w:rPr>
        <w:t xml:space="preserve">The Panel considers that this additional financial transparency does not need to impose any additional workload on schools, leaders and educators. Governments and systems already collect a significant amount of school level data. What is being recommended is that this data </w:t>
      </w:r>
      <w:r w:rsidR="001F7899">
        <w:rPr>
          <w:rStyle w:val="eop"/>
          <w:rFonts w:ascii="Calibri" w:hAnsi="Calibri" w:cs="Calibri"/>
          <w:color w:val="000000"/>
        </w:rPr>
        <w:t>be made more accessible</w:t>
      </w:r>
      <w:r>
        <w:rPr>
          <w:rStyle w:val="eop"/>
          <w:rFonts w:ascii="Calibri" w:hAnsi="Calibri" w:cs="Calibri"/>
          <w:color w:val="000000"/>
        </w:rPr>
        <w:t xml:space="preserve"> to parents and communities to </w:t>
      </w:r>
      <w:r w:rsidR="001F7899">
        <w:rPr>
          <w:rStyle w:val="eop"/>
          <w:rFonts w:ascii="Calibri" w:hAnsi="Calibri" w:cs="Calibri"/>
          <w:color w:val="000000"/>
        </w:rPr>
        <w:t xml:space="preserve">help </w:t>
      </w:r>
      <w:r>
        <w:rPr>
          <w:rStyle w:val="eop"/>
          <w:rFonts w:ascii="Calibri" w:hAnsi="Calibri" w:cs="Calibri"/>
          <w:color w:val="000000"/>
        </w:rPr>
        <w:t xml:space="preserve">them </w:t>
      </w:r>
      <w:r w:rsidR="001F7899">
        <w:rPr>
          <w:rStyle w:val="eop"/>
          <w:rFonts w:ascii="Calibri" w:hAnsi="Calibri" w:cs="Calibri"/>
          <w:color w:val="000000"/>
        </w:rPr>
        <w:t>better</w:t>
      </w:r>
      <w:r>
        <w:rPr>
          <w:rStyle w:val="eop"/>
          <w:rFonts w:ascii="Calibri" w:hAnsi="Calibri" w:cs="Calibri"/>
          <w:color w:val="000000"/>
        </w:rPr>
        <w:t xml:space="preserve"> understand their school and hold all levels of government to account </w:t>
      </w:r>
      <w:r w:rsidR="001F7899">
        <w:rPr>
          <w:rStyle w:val="eop"/>
          <w:rFonts w:ascii="Calibri" w:hAnsi="Calibri" w:cs="Calibri"/>
          <w:color w:val="000000"/>
        </w:rPr>
        <w:t>on</w:t>
      </w:r>
      <w:r>
        <w:rPr>
          <w:rStyle w:val="eop"/>
          <w:rFonts w:ascii="Calibri" w:hAnsi="Calibri" w:cs="Calibri"/>
          <w:color w:val="000000"/>
        </w:rPr>
        <w:t xml:space="preserve"> their commitments. </w:t>
      </w:r>
    </w:p>
    <w:p w14:paraId="4BAED9ED" w14:textId="7E9880AC" w:rsidR="00C13F18" w:rsidRDefault="00C13F18" w:rsidP="00BB708D">
      <w:r>
        <w:t xml:space="preserve">Providing the public with </w:t>
      </w:r>
      <w:r w:rsidR="001F7899">
        <w:t>more</w:t>
      </w:r>
      <w:r>
        <w:t xml:space="preserve"> accessible information on how schools, both government and non</w:t>
      </w:r>
      <w:r>
        <w:noBreakHyphen/>
        <w:t>government, spend their funds to support student outcomes could result in greater parental and community engagement. Providing a clearer understanding of school priorities would better enable parents to assess whether investments are having an impact and to make informed choices around schooling</w:t>
      </w:r>
      <w:r w:rsidR="007036CC">
        <w:t xml:space="preserve"> for their children</w:t>
      </w:r>
      <w:r>
        <w:t xml:space="preserve">. </w:t>
      </w:r>
      <w:r w:rsidRPr="00A30845">
        <w:t>The Review’s survey found that parents want more information on the academic programs and on-site services provided to support children</w:t>
      </w:r>
      <w:r w:rsidR="00C73D1A">
        <w:t>,</w:t>
      </w:r>
      <w:r>
        <w:rPr>
          <w:rStyle w:val="EndnoteReference"/>
        </w:rPr>
        <w:endnoteReference w:id="557"/>
      </w:r>
      <w:r>
        <w:t xml:space="preserve"> information </w:t>
      </w:r>
      <w:r w:rsidR="00C73D1A">
        <w:t xml:space="preserve">that </w:t>
      </w:r>
      <w:r>
        <w:t>could be available through clearer reporting on school funding expend</w:t>
      </w:r>
      <w:r w:rsidR="00C73D1A">
        <w:t>iture</w:t>
      </w:r>
      <w:r>
        <w:t>.</w:t>
      </w:r>
    </w:p>
    <w:p w14:paraId="0DEB30D8" w14:textId="0640490F" w:rsidR="00C13F18" w:rsidRDefault="00C13F18" w:rsidP="00BB708D">
      <w:r>
        <w:t xml:space="preserve">This </w:t>
      </w:r>
      <w:r w:rsidR="005640DF">
        <w:t>level of</w:t>
      </w:r>
      <w:r>
        <w:t xml:space="preserve"> accountability is critical to the success of the reforms recommended in this report. The Panel has heard that parental engagement in student learning has a positive effect on student outcomes.</w:t>
      </w:r>
      <w:r>
        <w:rPr>
          <w:rStyle w:val="EndnoteReference"/>
        </w:rPr>
        <w:endnoteReference w:id="558"/>
      </w:r>
      <w:r>
        <w:t xml:space="preserve"> By providing parents and communities with the opportunity to </w:t>
      </w:r>
      <w:r w:rsidR="0089443E">
        <w:t xml:space="preserve">better </w:t>
      </w:r>
      <w:r>
        <w:t>understand how funds are expended, the</w:t>
      </w:r>
      <w:r w:rsidR="001133AD">
        <w:t xml:space="preserve">y will be </w:t>
      </w:r>
      <w:r>
        <w:t>empower</w:t>
      </w:r>
      <w:r w:rsidR="001133AD">
        <w:t xml:space="preserve">ed </w:t>
      </w:r>
      <w:r>
        <w:t>to further engage with student</w:t>
      </w:r>
      <w:r w:rsidR="000E7AC7">
        <w:t>s’</w:t>
      </w:r>
      <w:r>
        <w:t xml:space="preserve"> learning</w:t>
      </w:r>
      <w:r w:rsidR="000E7AC7">
        <w:t>, as well as</w:t>
      </w:r>
      <w:r>
        <w:t xml:space="preserve"> better advocate for their child and for the decisions they would like to see made within the</w:t>
      </w:r>
      <w:r w:rsidR="000E7AC7">
        <w:t>ir</w:t>
      </w:r>
      <w:r>
        <w:t xml:space="preserve"> school.</w:t>
      </w:r>
    </w:p>
    <w:p w14:paraId="12BD767C" w14:textId="77777777" w:rsidR="00C13F18" w:rsidRDefault="00C13F18" w:rsidP="00BB708D">
      <w:pPr>
        <w:jc w:val="right"/>
        <w:rPr>
          <w:rStyle w:val="eop"/>
          <w:rFonts w:ascii="Calibri" w:hAnsi="Calibri" w:cs="Calibri"/>
          <w:color w:val="000000"/>
          <w:shd w:val="clear" w:color="auto" w:fill="FFFFFF"/>
        </w:rPr>
      </w:pPr>
      <w:r>
        <w:rPr>
          <w:noProof/>
        </w:rPr>
        <w:lastRenderedPageBreak/>
        <mc:AlternateContent>
          <mc:Choice Requires="wps">
            <w:drawing>
              <wp:inline distT="0" distB="0" distL="0" distR="0" wp14:anchorId="7A1E4343" wp14:editId="76074C2F">
                <wp:extent cx="5734685" cy="1371600"/>
                <wp:effectExtent l="0" t="0" r="0" b="0"/>
                <wp:docPr id="580168214" name="Text Box 5801682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4685" cy="1371600"/>
                        </a:xfrm>
                        <a:prstGeom prst="rect">
                          <a:avLst/>
                        </a:prstGeom>
                        <a:noFill/>
                        <a:ln w="9525">
                          <a:noFill/>
                          <a:miter lim="800000"/>
                          <a:headEnd/>
                          <a:tailEnd/>
                        </a:ln>
                      </wps:spPr>
                      <wps:txbx>
                        <w:txbxContent>
                          <w:p w14:paraId="7F958E14"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To ensure that public funding is used effectively in schools, [the Australian Council of State School Organisations] believes that it is essential for both government and non</w:t>
                            </w:r>
                            <w:r>
                              <w:rPr>
                                <w:i/>
                                <w:color w:val="3D8CAD" w:themeColor="accent1"/>
                                <w:sz w:val="24"/>
                                <w:szCs w:val="24"/>
                              </w:rPr>
                              <w:noBreakHyphen/>
                              <w:t>government school authorities to be transparent and accountable to the community … By working together, we can ensure that the funding is allocated wisely and benefits our schools positively.</w:t>
                            </w:r>
                          </w:p>
                        </w:txbxContent>
                      </wps:txbx>
                      <wps:bodyPr rot="0" vert="horz" wrap="square" lIns="91440" tIns="45720" rIns="91440" bIns="45720" anchor="t" anchorCtr="0">
                        <a:noAutofit/>
                      </wps:bodyPr>
                    </wps:wsp>
                  </a:graphicData>
                </a:graphic>
              </wp:inline>
            </w:drawing>
          </mc:Choice>
          <mc:Fallback>
            <w:pict>
              <v:shape w14:anchorId="7A1E4343" id="Text Box 580168214" o:spid="_x0000_s1068" type="#_x0000_t202" style="width:451.55pt;height:1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TuI/wEAANYDAAAOAAAAZHJzL2Uyb0RvYy54bWysU9uO2yAQfa/Uf0C8N7azua0VstrudqtK&#10;24u07QcQjGNUYCiQ2OnX74Cz2ah9q+oHxDCew5wzh/XNYDQ5SB8UWEarSUmJtAIaZXeM/vj+8G5F&#10;SYjcNlyDlYweZaA3m7dv1r2r5RQ60I30BEFsqHvHaBejq4siiE4aHibgpMVkC97wiKHfFY3nPaIb&#10;XUzLclH04BvnQcgQ8PR+TNJNxm9bKeLXtg0yEs0o9hbz6vO6TWuxWfN657nrlDi1wf+hC8OVxUvP&#10;UPc8crL36i8oo4SHAG2cCDAFtK0SMnNANlX5B5unjjuZuaA4wZ1lCv8PVnw5PLlvnsThPQw4wEwi&#10;uEcQPwOxcNdxu5O33kPfSd7gxVWSrOhdqE+lSepQhwSy7T9Dg0Pm+wgZaGi9SaogT4LoOIDjWXQ5&#10;RCLwcL68mi1Wc0oE5qqrZbUo81gKXr+UOx/iRwmGpA2jHqea4fnhMcTUDq9ffkm3WXhQWufJakt6&#10;Rq/n03kuuMgYFdF4WhlGV2X6Risklh9sk4sjV3rc4wXanmgnpiPnOGwHohpGZ9NUnGTYQnNEITyM&#10;RsOHgZsO/G9KejQZo+HXnntJif5kUczrajZLrszBbL6cYuAvM9vLDLcCoRiNlIzbu5idPHK+RdFb&#10;leV47eTUM5onq3QyenLnZZz/en2Om2cAAAD//wMAUEsDBBQABgAIAAAAIQBQCe9k2gAAAAUBAAAP&#10;AAAAZHJzL2Rvd25yZXYueG1sTI9BS8NAEIXvgv9hGcGbnU3V0sZMiiheFasWvG2z0ySYnQ3ZbRP/&#10;vauXehl4vMd73xTryXXqyENovRBkMw2KpfK2lZrg/e3pagkqRCPWdF6Y4JsDrMvzs8Lk1o/yysdN&#10;rFUqkZAbgibGPkcMVcPOhJnvWZK394MzMcmhRjuYMZW7DudaL9CZVtJCY3p+aLj62hwcwcfz/nN7&#10;o1/qR3fbj37SKG6FRJcX0/0dqMhTPIXhFz+hQ5mYdv4gNqiOID0S/27yVvo6A7UjmGcLDVgW+J++&#10;/AEAAP//AwBQSwECLQAUAAYACAAAACEAtoM4kv4AAADhAQAAEwAAAAAAAAAAAAAAAAAAAAAAW0Nv&#10;bnRlbnRfVHlwZXNdLnhtbFBLAQItABQABgAIAAAAIQA4/SH/1gAAAJQBAAALAAAAAAAAAAAAAAAA&#10;AC8BAABfcmVscy8ucmVsc1BLAQItABQABgAIAAAAIQDCcTuI/wEAANYDAAAOAAAAAAAAAAAAAAAA&#10;AC4CAABkcnMvZTJvRG9jLnhtbFBLAQItABQABgAIAAAAIQBQCe9k2gAAAAUBAAAPAAAAAAAAAAAA&#10;AAAAAFkEAABkcnMvZG93bnJldi54bWxQSwUGAAAAAAQABADzAAAAYAUAAAAA&#10;" filled="f" stroked="f">
                <v:textbox>
                  <w:txbxContent>
                    <w:p w14:paraId="7F958E14"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To ensure that public funding is used effectively in schools, [the Australian Council of State School Organisations] believes that it is essential for both government and non</w:t>
                      </w:r>
                      <w:r>
                        <w:rPr>
                          <w:i/>
                          <w:color w:val="3D8CAD" w:themeColor="accent1"/>
                          <w:sz w:val="24"/>
                          <w:szCs w:val="24"/>
                        </w:rPr>
                        <w:noBreakHyphen/>
                        <w:t>government school authorities to be transparent and accountable to the community … By working together, we can ensure that the funding is allocated wisely and benefits our schools positively.</w:t>
                      </w:r>
                    </w:p>
                  </w:txbxContent>
                </v:textbox>
                <w10:anchorlock/>
              </v:shape>
            </w:pict>
          </mc:Fallback>
        </mc:AlternateContent>
      </w:r>
      <w:r>
        <w:rPr>
          <w:i/>
          <w:color w:val="3D8CAD" w:themeColor="accent1"/>
          <w:sz w:val="24"/>
          <w:szCs w:val="24"/>
        </w:rPr>
        <w:t>Australian Council of State School Organisations</w:t>
      </w:r>
    </w:p>
    <w:p w14:paraId="09772660" w14:textId="77777777" w:rsidR="00C13F18" w:rsidRDefault="00C13F18" w:rsidP="00BB708D">
      <w:pPr>
        <w:rPr>
          <w:rStyle w:val="eop"/>
          <w:rFonts w:ascii="Calibri" w:hAnsi="Calibri" w:cs="Calibri"/>
          <w:color w:val="000000"/>
          <w:shd w:val="clear" w:color="auto" w:fill="FFFFFF"/>
        </w:rPr>
      </w:pPr>
      <w:r w:rsidRPr="00FB7F16">
        <w:rPr>
          <w:rStyle w:val="eop"/>
          <w:rFonts w:ascii="Calibri" w:hAnsi="Calibri" w:cs="Calibri"/>
          <w:color w:val="000000"/>
        </w:rPr>
        <w:t xml:space="preserve">Some schools recognise the benefits of improved transparency and want national and system-level support to deliver it. Rooty Hill High School’s submission called for </w:t>
      </w:r>
      <w:r>
        <w:rPr>
          <w:rStyle w:val="eop"/>
          <w:rFonts w:ascii="Calibri" w:hAnsi="Calibri" w:cs="Calibri"/>
          <w:color w:val="000000"/>
        </w:rPr>
        <w:t>‘</w:t>
      </w:r>
      <w:r w:rsidRPr="00FB7F16">
        <w:rPr>
          <w:rStyle w:val="eop"/>
          <w:rFonts w:ascii="Calibri" w:hAnsi="Calibri" w:cs="Calibri"/>
          <w:color w:val="000000"/>
        </w:rPr>
        <w:t xml:space="preserve">a way of being able to report to our school community on how the funding we receive, including for </w:t>
      </w:r>
      <w:r>
        <w:rPr>
          <w:rStyle w:val="eop"/>
          <w:rFonts w:ascii="Calibri" w:hAnsi="Calibri" w:cs="Calibri"/>
          <w:color w:val="000000"/>
        </w:rPr>
        <w:t>“</w:t>
      </w:r>
      <w:r w:rsidRPr="00FB7F16">
        <w:rPr>
          <w:rStyle w:val="eop"/>
          <w:rFonts w:ascii="Calibri" w:hAnsi="Calibri" w:cs="Calibri"/>
          <w:color w:val="000000"/>
        </w:rPr>
        <w:t>equity cohorts</w:t>
      </w:r>
      <w:r>
        <w:rPr>
          <w:rStyle w:val="eop"/>
          <w:rFonts w:ascii="Calibri" w:hAnsi="Calibri" w:cs="Calibri"/>
          <w:color w:val="000000"/>
        </w:rPr>
        <w:t>”</w:t>
      </w:r>
      <w:r w:rsidRPr="00FB7F16">
        <w:rPr>
          <w:rStyle w:val="eop"/>
          <w:rFonts w:ascii="Calibri" w:hAnsi="Calibri" w:cs="Calibri"/>
          <w:color w:val="000000"/>
        </w:rPr>
        <w:t>, is allocated, distributed and spent by the government, the Department of Education and the school</w:t>
      </w:r>
      <w:r>
        <w:rPr>
          <w:rStyle w:val="eop"/>
          <w:rFonts w:ascii="Calibri" w:hAnsi="Calibri" w:cs="Calibri"/>
          <w:color w:val="000000"/>
          <w:shd w:val="clear" w:color="auto" w:fill="FFFFFF"/>
        </w:rPr>
        <w:t>’.</w:t>
      </w:r>
      <w:r>
        <w:rPr>
          <w:rStyle w:val="EndnoteReference"/>
          <w:rFonts w:ascii="Calibri" w:hAnsi="Calibri" w:cs="Calibri"/>
          <w:color w:val="000000"/>
          <w:shd w:val="clear" w:color="auto" w:fill="FFFFFF"/>
        </w:rPr>
        <w:endnoteReference w:id="559"/>
      </w:r>
    </w:p>
    <w:p w14:paraId="3B07F49C" w14:textId="221A8C33" w:rsidR="00C13F18" w:rsidRDefault="00C13F18" w:rsidP="00BB708D">
      <w:pPr>
        <w:rPr>
          <w:rStyle w:val="eop"/>
          <w:rFonts w:ascii="Calibri" w:hAnsi="Calibri" w:cs="Calibri"/>
          <w:color w:val="000000"/>
          <w:shd w:val="clear" w:color="auto" w:fill="FFFFFF"/>
        </w:rPr>
      </w:pPr>
      <w:r w:rsidRPr="00FB7F16">
        <w:rPr>
          <w:rStyle w:val="eop"/>
          <w:rFonts w:ascii="Calibri" w:hAnsi="Calibri" w:cs="Calibri"/>
          <w:color w:val="000000"/>
        </w:rPr>
        <w:t xml:space="preserve">The Panel </w:t>
      </w:r>
      <w:r w:rsidR="009C5931">
        <w:rPr>
          <w:rStyle w:val="eop"/>
          <w:rFonts w:ascii="Calibri" w:hAnsi="Calibri" w:cs="Calibri"/>
          <w:color w:val="000000"/>
        </w:rPr>
        <w:t xml:space="preserve">also </w:t>
      </w:r>
      <w:r w:rsidRPr="00FB7F16">
        <w:rPr>
          <w:rStyle w:val="eop"/>
          <w:rFonts w:ascii="Calibri" w:hAnsi="Calibri" w:cs="Calibri"/>
          <w:color w:val="000000"/>
        </w:rPr>
        <w:t xml:space="preserve">notes that some jurisdictions are publishing some of this information already. For example, annual reports for </w:t>
      </w:r>
      <w:r>
        <w:rPr>
          <w:rStyle w:val="eop"/>
          <w:rFonts w:ascii="Calibri" w:hAnsi="Calibri" w:cs="Calibri"/>
          <w:color w:val="000000"/>
        </w:rPr>
        <w:t>New South Wales (</w:t>
      </w:r>
      <w:r w:rsidRPr="00FB7F16">
        <w:rPr>
          <w:rStyle w:val="eop"/>
          <w:rFonts w:ascii="Calibri" w:hAnsi="Calibri" w:cs="Calibri"/>
          <w:color w:val="000000"/>
        </w:rPr>
        <w:t>NSW</w:t>
      </w:r>
      <w:r>
        <w:rPr>
          <w:rStyle w:val="eop"/>
          <w:rFonts w:ascii="Calibri" w:hAnsi="Calibri" w:cs="Calibri"/>
          <w:color w:val="000000"/>
        </w:rPr>
        <w:t>)</w:t>
      </w:r>
      <w:r w:rsidRPr="00FB7F16">
        <w:rPr>
          <w:rStyle w:val="eop"/>
          <w:rFonts w:ascii="Calibri" w:hAnsi="Calibri" w:cs="Calibri"/>
          <w:color w:val="000000"/>
        </w:rPr>
        <w:t xml:space="preserve"> government schools provide school-level funding information and outline how needs</w:t>
      </w:r>
      <w:r w:rsidRPr="00FB7F16">
        <w:rPr>
          <w:rStyle w:val="eop"/>
          <w:rFonts w:ascii="Calibri" w:hAnsi="Calibri" w:cs="Calibri"/>
          <w:color w:val="000000"/>
        </w:rPr>
        <w:noBreakHyphen/>
        <w:t xml:space="preserve">based funding is utilised to support students, as </w:t>
      </w:r>
      <w:r>
        <w:rPr>
          <w:rStyle w:val="eop"/>
          <w:rFonts w:ascii="Calibri" w:hAnsi="Calibri" w:cs="Calibri"/>
          <w:color w:val="000000"/>
        </w:rPr>
        <w:t>described</w:t>
      </w:r>
      <w:r w:rsidRPr="00FB7F16">
        <w:rPr>
          <w:rStyle w:val="eop"/>
          <w:rFonts w:ascii="Calibri" w:hAnsi="Calibri" w:cs="Calibri"/>
          <w:color w:val="000000"/>
        </w:rPr>
        <w:t xml:space="preserve"> in Case Study 2</w:t>
      </w:r>
      <w:r>
        <w:rPr>
          <w:rStyle w:val="eop"/>
          <w:rFonts w:ascii="Calibri" w:hAnsi="Calibri" w:cs="Calibri"/>
          <w:color w:val="000000" w:themeColor="text1"/>
        </w:rPr>
        <w:t>2</w:t>
      </w:r>
      <w:r w:rsidRPr="00CA3C00">
        <w:rPr>
          <w:rStyle w:val="eop"/>
          <w:rFonts w:ascii="Calibri" w:hAnsi="Calibri" w:cs="Calibri"/>
          <w:color w:val="000000"/>
          <w:shd w:val="clear" w:color="auto" w:fill="FFFFFF"/>
        </w:rPr>
        <w:t>.</w:t>
      </w:r>
    </w:p>
    <w:tbl>
      <w:tblPr>
        <w:tblStyle w:val="GridTable4-Accent4"/>
        <w:tblW w:w="9026" w:type="dxa"/>
        <w:tblLook w:val="0400" w:firstRow="0" w:lastRow="0" w:firstColumn="0" w:lastColumn="0" w:noHBand="0" w:noVBand="1"/>
      </w:tblPr>
      <w:tblGrid>
        <w:gridCol w:w="9026"/>
      </w:tblGrid>
      <w:tr w:rsidR="00C13F18" w14:paraId="5857431A"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3B3FE64E" w14:textId="77777777" w:rsidR="00C13F18" w:rsidRPr="00C1526C" w:rsidRDefault="00C13F18">
            <w:pPr>
              <w:jc w:val="center"/>
              <w:rPr>
                <w:b/>
                <w:color w:val="000000" w:themeColor="text1"/>
                <w:u w:val="single"/>
              </w:rPr>
            </w:pPr>
            <w:r w:rsidRPr="00C1526C">
              <w:rPr>
                <w:b/>
                <w:color w:val="000000" w:themeColor="text1"/>
                <w:u w:val="single"/>
              </w:rPr>
              <w:t>Case Study 22: Annual reports for NSW government schools</w:t>
            </w:r>
          </w:p>
          <w:p w14:paraId="1D730BD0" w14:textId="7E41813F" w:rsidR="00C13F18" w:rsidRDefault="00C13F18">
            <w:pPr>
              <w:rPr>
                <w:b/>
                <w:color w:val="000000" w:themeColor="text1"/>
              </w:rPr>
            </w:pPr>
            <w:r w:rsidRPr="008874D0">
              <w:rPr>
                <w:color w:val="000000" w:themeColor="text1"/>
              </w:rPr>
              <w:t xml:space="preserve">Approved </w:t>
            </w:r>
            <w:r w:rsidR="004D23AA">
              <w:rPr>
                <w:color w:val="000000" w:themeColor="text1"/>
              </w:rPr>
              <w:t>s</w:t>
            </w:r>
            <w:r w:rsidRPr="008874D0">
              <w:rPr>
                <w:color w:val="000000" w:themeColor="text1"/>
              </w:rPr>
              <w:t xml:space="preserve">ystem </w:t>
            </w:r>
            <w:r w:rsidR="004D23AA">
              <w:rPr>
                <w:color w:val="000000" w:themeColor="text1"/>
              </w:rPr>
              <w:t>a</w:t>
            </w:r>
            <w:r w:rsidRPr="008874D0">
              <w:rPr>
                <w:color w:val="000000" w:themeColor="text1"/>
              </w:rPr>
              <w:t>uthorities have the right to mandate further reporting for the schools they are responsible for, beyond the requirements under the Australian Education Regulation</w:t>
            </w:r>
            <w:r>
              <w:rPr>
                <w:color w:val="000000" w:themeColor="text1"/>
              </w:rPr>
              <w:t>s</w:t>
            </w:r>
            <w:r w:rsidRPr="008874D0">
              <w:rPr>
                <w:color w:val="000000" w:themeColor="text1"/>
              </w:rPr>
              <w:t xml:space="preserve"> 20</w:t>
            </w:r>
            <w:r>
              <w:rPr>
                <w:color w:val="000000" w:themeColor="text1"/>
              </w:rPr>
              <w:t>2</w:t>
            </w:r>
            <w:r w:rsidRPr="008874D0">
              <w:rPr>
                <w:color w:val="000000" w:themeColor="text1"/>
              </w:rPr>
              <w:t>3 (paragraph 60(1)), which stipulate</w:t>
            </w:r>
            <w:r>
              <w:rPr>
                <w:color w:val="000000" w:themeColor="text1"/>
              </w:rPr>
              <w:t>s</w:t>
            </w:r>
            <w:r w:rsidRPr="008874D0">
              <w:rPr>
                <w:color w:val="000000" w:themeColor="text1"/>
              </w:rPr>
              <w:t xml:space="preserve"> that school income broken down by funding source must be published annually.</w:t>
            </w:r>
          </w:p>
          <w:p w14:paraId="6198FD5B" w14:textId="77777777" w:rsidR="00C13F18" w:rsidRDefault="00C13F18">
            <w:pPr>
              <w:rPr>
                <w:b/>
                <w:color w:val="000000" w:themeColor="text1"/>
              </w:rPr>
            </w:pPr>
            <w:r w:rsidRPr="008874D0">
              <w:rPr>
                <w:color w:val="000000" w:themeColor="text1"/>
              </w:rPr>
              <w:t xml:space="preserve">NSW stipulates that principals must </w:t>
            </w:r>
            <w:r>
              <w:rPr>
                <w:color w:val="000000" w:themeColor="text1"/>
              </w:rPr>
              <w:t>‘</w:t>
            </w:r>
            <w:r w:rsidRPr="008874D0">
              <w:rPr>
                <w:color w:val="000000" w:themeColor="text1"/>
              </w:rPr>
              <w:t>complete an annual evaluation of the planned allocation of resources and the impact of needs-based funding</w:t>
            </w:r>
            <w:r>
              <w:rPr>
                <w:color w:val="000000" w:themeColor="text1"/>
              </w:rPr>
              <w:t>’</w:t>
            </w:r>
            <w:r w:rsidRPr="008874D0">
              <w:rPr>
                <w:color w:val="000000" w:themeColor="text1"/>
              </w:rPr>
              <w:t xml:space="preserve"> in their school’s annual report.</w:t>
            </w:r>
          </w:p>
          <w:p w14:paraId="453C813F" w14:textId="77777777" w:rsidR="00C13F18" w:rsidRDefault="00C13F18">
            <w:pPr>
              <w:rPr>
                <w:b/>
                <w:color w:val="000000" w:themeColor="text1"/>
              </w:rPr>
            </w:pPr>
            <w:r w:rsidRPr="008874D0">
              <w:rPr>
                <w:color w:val="000000" w:themeColor="text1"/>
              </w:rPr>
              <w:t>This additional requirement placed on government schools in NSW results in schools publishing the total amount of additional funding they receive to support specific cohorts</w:t>
            </w:r>
            <w:r>
              <w:rPr>
                <w:color w:val="000000" w:themeColor="text1"/>
              </w:rPr>
              <w:t xml:space="preserve"> –</w:t>
            </w:r>
            <w:r w:rsidRPr="008874D0">
              <w:rPr>
                <w:color w:val="000000" w:themeColor="text1"/>
              </w:rPr>
              <w:t xml:space="preserve"> for example, how much was received through each equity loading. Schools must detail </w:t>
            </w:r>
            <w:r>
              <w:rPr>
                <w:color w:val="000000" w:themeColor="text1"/>
              </w:rPr>
              <w:t>which</w:t>
            </w:r>
            <w:r w:rsidRPr="008874D0">
              <w:rPr>
                <w:color w:val="000000" w:themeColor="text1"/>
              </w:rPr>
              <w:t xml:space="preserve"> activities were partially or fully funded through each loading, and the results of the expenditure.</w:t>
            </w:r>
          </w:p>
          <w:p w14:paraId="3D372B06" w14:textId="77777777" w:rsidR="00C13F18" w:rsidRDefault="00C13F18">
            <w:pPr>
              <w:rPr>
                <w:color w:val="000000" w:themeColor="text1"/>
              </w:rPr>
            </w:pPr>
            <w:r w:rsidRPr="008874D0">
              <w:rPr>
                <w:color w:val="000000" w:themeColor="text1"/>
              </w:rPr>
              <w:t>This information provides transparency to the community, clearly showing how much additional funding has been provided and how the school is investing these funds</w:t>
            </w:r>
            <w:r w:rsidRPr="008874D0" w:rsidDel="00E44DE8">
              <w:rPr>
                <w:color w:val="000000" w:themeColor="text1"/>
              </w:rPr>
              <w:t xml:space="preserve"> </w:t>
            </w:r>
            <w:r w:rsidRPr="008874D0">
              <w:rPr>
                <w:color w:val="000000" w:themeColor="text1"/>
              </w:rPr>
              <w:t>to support students.</w:t>
            </w:r>
          </w:p>
          <w:p w14:paraId="087A568E" w14:textId="043E1362" w:rsidR="00C13F18" w:rsidRPr="006B47CD" w:rsidRDefault="00C13F18">
            <w:pPr>
              <w:rPr>
                <w:b/>
                <w:color w:val="000000" w:themeColor="text1"/>
                <w:sz w:val="20"/>
                <w:szCs w:val="20"/>
              </w:rPr>
            </w:pPr>
            <w:r w:rsidRPr="005073BE">
              <w:rPr>
                <w:color w:val="000000" w:themeColor="text1"/>
                <w:sz w:val="20"/>
                <w:szCs w:val="20"/>
              </w:rPr>
              <w:t>Source:</w:t>
            </w:r>
            <w:r w:rsidRPr="00DD5116">
              <w:rPr>
                <w:color w:val="000000" w:themeColor="text1"/>
                <w:sz w:val="20"/>
                <w:szCs w:val="20"/>
              </w:rPr>
              <w:t xml:space="preserve"> </w:t>
            </w:r>
            <w:r w:rsidRPr="002A1801">
              <w:rPr>
                <w:color w:val="000000" w:themeColor="text1"/>
                <w:sz w:val="20"/>
                <w:szCs w:val="20"/>
              </w:rPr>
              <w:t>New South Wales Government submission.</w:t>
            </w:r>
          </w:p>
        </w:tc>
      </w:tr>
    </w:tbl>
    <w:p w14:paraId="26B61B28" w14:textId="77777777" w:rsidR="00C13F18" w:rsidRDefault="00C13F18" w:rsidP="00BB708D">
      <w:pPr>
        <w:rPr>
          <w:rStyle w:val="eop"/>
          <w:rFonts w:ascii="Calibri" w:hAnsi="Calibri" w:cs="Calibri"/>
          <w:color w:val="000000"/>
          <w:shd w:val="clear" w:color="auto" w:fill="FFFFFF"/>
        </w:rPr>
      </w:pPr>
    </w:p>
    <w:p w14:paraId="333C97C9" w14:textId="5C6DA8E8" w:rsidR="00C13F18" w:rsidRDefault="00C13F18" w:rsidP="00BB708D">
      <w:pPr>
        <w:rPr>
          <w:rStyle w:val="eop"/>
          <w:rFonts w:ascii="Calibri" w:hAnsi="Calibri" w:cs="Calibri"/>
          <w:color w:val="000000"/>
          <w:shd w:val="clear" w:color="auto" w:fill="FFFFFF"/>
        </w:rPr>
      </w:pPr>
      <w:r>
        <w:rPr>
          <w:rStyle w:val="eop"/>
          <w:rFonts w:ascii="Calibri" w:hAnsi="Calibri" w:cs="Calibri"/>
          <w:color w:val="000000"/>
          <w:shd w:val="clear" w:color="auto" w:fill="FFFFFF"/>
        </w:rPr>
        <w:t xml:space="preserve">NSW also recently announced a review of Section 83C of the </w:t>
      </w:r>
      <w:r w:rsidRPr="1D8654F9">
        <w:rPr>
          <w:rStyle w:val="eop"/>
          <w:rFonts w:ascii="Calibri" w:hAnsi="Calibri" w:cs="Calibri"/>
          <w:i/>
          <w:iCs/>
          <w:color w:val="000000"/>
          <w:shd w:val="clear" w:color="auto" w:fill="FFFFFF"/>
        </w:rPr>
        <w:t xml:space="preserve">Education Act 1990 </w:t>
      </w:r>
      <w:r>
        <w:rPr>
          <w:rStyle w:val="eop"/>
          <w:rFonts w:ascii="Calibri" w:hAnsi="Calibri" w:cs="Calibri"/>
          <w:color w:val="000000"/>
          <w:shd w:val="clear" w:color="auto" w:fill="FFFFFF"/>
        </w:rPr>
        <w:t>(NSW)</w:t>
      </w:r>
      <w:r w:rsidRPr="71AC87B5">
        <w:rPr>
          <w:rStyle w:val="eop"/>
          <w:rFonts w:ascii="Calibri" w:hAnsi="Calibri" w:cs="Calibri"/>
          <w:color w:val="000000" w:themeColor="text1"/>
        </w:rPr>
        <w:t>, which relates to non-government schools and the requirement that financial assistance not be provided to schools that operate for profit</w:t>
      </w:r>
      <w:r>
        <w:rPr>
          <w:rStyle w:val="eop"/>
          <w:rFonts w:ascii="Calibri" w:hAnsi="Calibri" w:cs="Calibri"/>
          <w:color w:val="000000"/>
          <w:shd w:val="clear" w:color="auto" w:fill="FFFFFF"/>
        </w:rPr>
        <w:t>.</w:t>
      </w:r>
      <w:r>
        <w:rPr>
          <w:rStyle w:val="EndnoteReference"/>
          <w:rFonts w:ascii="Calibri" w:hAnsi="Calibri" w:cs="Calibri"/>
          <w:color w:val="000000"/>
          <w:shd w:val="clear" w:color="auto" w:fill="FFFFFF"/>
        </w:rPr>
        <w:endnoteReference w:id="560"/>
      </w:r>
      <w:r>
        <w:rPr>
          <w:rStyle w:val="eop"/>
          <w:rFonts w:ascii="Calibri" w:hAnsi="Calibri" w:cs="Calibri"/>
          <w:color w:val="000000"/>
          <w:shd w:val="clear" w:color="auto" w:fill="FFFFFF"/>
        </w:rPr>
        <w:t xml:space="preserve"> The review will seek to provide greater clarity to the sector regarding Section 83C, seeking to ‘prevent unnecessary investigations and litigation and [ensure] public money is spent appropriately’. It is expected that this review will provide the community with greater certainty that funds are used appropriately for the education of </w:t>
      </w:r>
      <w:r w:rsidR="009C5931">
        <w:rPr>
          <w:rStyle w:val="eop"/>
          <w:rFonts w:ascii="Calibri" w:hAnsi="Calibri" w:cs="Calibri"/>
          <w:color w:val="000000"/>
          <w:shd w:val="clear" w:color="auto" w:fill="FFFFFF"/>
        </w:rPr>
        <w:t>all</w:t>
      </w:r>
      <w:r>
        <w:rPr>
          <w:rStyle w:val="eop"/>
          <w:rFonts w:ascii="Calibri" w:hAnsi="Calibri" w:cs="Calibri"/>
          <w:color w:val="000000"/>
          <w:shd w:val="clear" w:color="auto" w:fill="FFFFFF"/>
        </w:rPr>
        <w:t xml:space="preserve"> students.</w:t>
      </w:r>
    </w:p>
    <w:p w14:paraId="3697D416" w14:textId="22DF5FDE" w:rsidR="00C13F18" w:rsidRDefault="00C13F18" w:rsidP="00BB708D">
      <w:pPr>
        <w:rPr>
          <w:rStyle w:val="eop"/>
          <w:rFonts w:ascii="Calibri" w:hAnsi="Calibri" w:cs="Calibri"/>
          <w:color w:val="000000"/>
          <w:shd w:val="clear" w:color="auto" w:fill="FFFFFF"/>
        </w:rPr>
      </w:pPr>
      <w:r>
        <w:rPr>
          <w:rStyle w:val="eop"/>
          <w:rFonts w:ascii="Calibri" w:hAnsi="Calibri" w:cs="Calibri"/>
          <w:color w:val="000000"/>
          <w:shd w:val="clear" w:color="auto" w:fill="FFFFFF"/>
        </w:rPr>
        <w:t xml:space="preserve">Such efforts are valuable, but there is a need to ensure </w:t>
      </w:r>
      <w:r w:rsidRPr="00CA3C00">
        <w:rPr>
          <w:rStyle w:val="eop"/>
          <w:rFonts w:ascii="Calibri" w:hAnsi="Calibri" w:cs="Calibri"/>
          <w:i/>
          <w:iCs/>
          <w:color w:val="000000"/>
          <w:shd w:val="clear" w:color="auto" w:fill="FFFFFF"/>
        </w:rPr>
        <w:t>all</w:t>
      </w:r>
      <w:r>
        <w:rPr>
          <w:rStyle w:val="eop"/>
          <w:rFonts w:ascii="Calibri" w:hAnsi="Calibri" w:cs="Calibri"/>
          <w:color w:val="000000"/>
          <w:shd w:val="clear" w:color="auto" w:fill="FFFFFF"/>
        </w:rPr>
        <w:t xml:space="preserve"> schools, parents and communities can benefit from clearer lines of sight. The goal is to promote improved transparency by ensuring the </w:t>
      </w:r>
      <w:r>
        <w:rPr>
          <w:rStyle w:val="eop"/>
          <w:rFonts w:ascii="Calibri" w:hAnsi="Calibri" w:cs="Calibri"/>
          <w:color w:val="000000"/>
          <w:shd w:val="clear" w:color="auto" w:fill="FFFFFF"/>
        </w:rPr>
        <w:lastRenderedPageBreak/>
        <w:t>information is reported in a consistent</w:t>
      </w:r>
      <w:r w:rsidR="00BC7D76">
        <w:rPr>
          <w:rStyle w:val="eop"/>
          <w:rFonts w:ascii="Calibri" w:hAnsi="Calibri" w:cs="Calibri"/>
          <w:color w:val="000000"/>
          <w:shd w:val="clear" w:color="auto" w:fill="FFFFFF"/>
        </w:rPr>
        <w:t>, accessible</w:t>
      </w:r>
      <w:r>
        <w:rPr>
          <w:rStyle w:val="eop"/>
          <w:rFonts w:ascii="Calibri" w:hAnsi="Calibri" w:cs="Calibri"/>
          <w:color w:val="000000"/>
          <w:shd w:val="clear" w:color="auto" w:fill="FFFFFF"/>
        </w:rPr>
        <w:t xml:space="preserve"> way and accompanied </w:t>
      </w:r>
      <w:r w:rsidR="00BC7D76">
        <w:rPr>
          <w:rStyle w:val="eop"/>
          <w:rFonts w:ascii="Calibri" w:hAnsi="Calibri" w:cs="Calibri"/>
          <w:color w:val="000000"/>
          <w:shd w:val="clear" w:color="auto" w:fill="FFFFFF"/>
        </w:rPr>
        <w:t xml:space="preserve">by </w:t>
      </w:r>
      <w:r>
        <w:rPr>
          <w:rStyle w:val="eop"/>
          <w:rFonts w:ascii="Calibri" w:hAnsi="Calibri" w:cs="Calibri"/>
          <w:color w:val="000000"/>
          <w:shd w:val="clear" w:color="auto" w:fill="FFFFFF"/>
        </w:rPr>
        <w:t xml:space="preserve">analysis of </w:t>
      </w:r>
      <w:r w:rsidR="002F149C">
        <w:rPr>
          <w:rStyle w:val="eop"/>
          <w:rFonts w:ascii="Calibri" w:hAnsi="Calibri" w:cs="Calibri"/>
          <w:color w:val="000000"/>
          <w:shd w:val="clear" w:color="auto" w:fill="FFFFFF"/>
        </w:rPr>
        <w:t>alignment</w:t>
      </w:r>
      <w:r>
        <w:rPr>
          <w:rStyle w:val="eop"/>
          <w:rFonts w:ascii="Calibri" w:hAnsi="Calibri" w:cs="Calibri"/>
          <w:color w:val="000000"/>
          <w:shd w:val="clear" w:color="auto" w:fill="FFFFFF"/>
        </w:rPr>
        <w:t xml:space="preserve"> with the needs-based funding model. Parties to the next Agreement may consider requiring school expenditure data to also be published in annual reports, or, alternatively, on the MySchool website.</w:t>
      </w:r>
    </w:p>
    <w:tbl>
      <w:tblPr>
        <w:tblStyle w:val="GridTable6Colorful-Accent1"/>
        <w:tblW w:w="5000" w:type="pct"/>
        <w:tblLook w:val="0400" w:firstRow="0" w:lastRow="0" w:firstColumn="0" w:lastColumn="0" w:noHBand="0" w:noVBand="1"/>
      </w:tblPr>
      <w:tblGrid>
        <w:gridCol w:w="8996"/>
      </w:tblGrid>
      <w:tr w:rsidR="00C13F18" w14:paraId="1D9D02F5" w14:textId="77777777" w:rsidTr="00485F51">
        <w:trPr>
          <w:cnfStyle w:val="000000100000" w:firstRow="0" w:lastRow="0" w:firstColumn="0" w:lastColumn="0" w:oddVBand="0" w:evenVBand="0" w:oddHBand="1" w:evenHBand="0" w:firstRowFirstColumn="0" w:firstRowLastColumn="0" w:lastRowFirstColumn="0" w:lastRowLastColumn="0"/>
          <w:trHeight w:val="3939"/>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742DACA9" w14:textId="6430F03C" w:rsidR="00C13F18" w:rsidRPr="00274C41" w:rsidRDefault="00C13F18" w:rsidP="008751DC">
            <w:pPr>
              <w:jc w:val="center"/>
              <w:rPr>
                <w:b/>
                <w:color w:val="000000"/>
                <w:u w:val="single"/>
              </w:rPr>
            </w:pPr>
            <w:r w:rsidRPr="00C1526C">
              <w:rPr>
                <w:rFonts w:cstheme="minorHAnsi"/>
                <w:b/>
                <w:color w:val="000000"/>
                <w:u w:val="single"/>
              </w:rPr>
              <w:t xml:space="preserve">RECOMMENDATION </w:t>
            </w:r>
            <w:r w:rsidRPr="00C1526C" w:rsidDel="00FC0278">
              <w:rPr>
                <w:rFonts w:cstheme="minorHAnsi"/>
                <w:b/>
                <w:color w:val="000000"/>
                <w:u w:val="single"/>
              </w:rPr>
              <w:t>6A</w:t>
            </w:r>
            <w:r w:rsidRPr="00C1526C">
              <w:rPr>
                <w:b/>
                <w:color w:val="000000"/>
                <w:u w:val="single"/>
              </w:rPr>
              <w:t xml:space="preserve"> </w:t>
            </w:r>
          </w:p>
          <w:p w14:paraId="726A8E47" w14:textId="797B8E98" w:rsidR="00C13F18" w:rsidRPr="00F21F6A" w:rsidRDefault="00C13F18" w:rsidP="00F73609">
            <w:pPr>
              <w:pStyle w:val="paragraph"/>
              <w:spacing w:before="0" w:beforeAutospacing="0" w:after="240" w:afterAutospacing="0"/>
              <w:textAlignment w:val="baseline"/>
              <w:rPr>
                <w:rStyle w:val="normaltextrun"/>
                <w:rFonts w:ascii="Calibri" w:eastAsiaTheme="minorEastAsia" w:hAnsi="Calibri" w:cs="Calibri"/>
                <w:b/>
                <w:color w:val="auto"/>
                <w:sz w:val="22"/>
                <w:szCs w:val="22"/>
                <w:lang w:eastAsia="en-US"/>
              </w:rPr>
            </w:pPr>
            <w:r w:rsidRPr="00F21F6A">
              <w:rPr>
                <w:rStyle w:val="normaltextrun"/>
                <w:rFonts w:ascii="Calibri" w:hAnsi="Calibri" w:cs="Calibri"/>
                <w:color w:val="auto"/>
                <w:sz w:val="22"/>
                <w:szCs w:val="22"/>
              </w:rPr>
              <w:t>The Panel recommends that</w:t>
            </w:r>
            <w:r w:rsidR="008F3D5C">
              <w:rPr>
                <w:rStyle w:val="normaltextrun"/>
                <w:rFonts w:ascii="Calibri" w:hAnsi="Calibri" w:cs="Calibri"/>
                <w:color w:val="auto"/>
                <w:sz w:val="22"/>
                <w:szCs w:val="22"/>
              </w:rPr>
              <w:t xml:space="preserve"> by the end of 2026,</w:t>
            </w:r>
            <w:r w:rsidRPr="00F21F6A" w:rsidDel="4CA351E9">
              <w:rPr>
                <w:rStyle w:val="normaltextrun"/>
                <w:rFonts w:ascii="Calibri" w:hAnsi="Calibri" w:cs="Calibri"/>
                <w:color w:val="auto"/>
                <w:sz w:val="22"/>
                <w:szCs w:val="22"/>
              </w:rPr>
              <w:t xml:space="preserve"> </w:t>
            </w:r>
            <w:r w:rsidRPr="00AB47A2">
              <w:rPr>
                <w:rStyle w:val="normaltextrun"/>
                <w:rFonts w:ascii="Calibri" w:eastAsiaTheme="majorEastAsia" w:hAnsi="Calibri" w:cs="Calibri"/>
                <w:color w:val="000000" w:themeColor="text1"/>
                <w:sz w:val="22"/>
                <w:szCs w:val="22"/>
              </w:rPr>
              <w:t xml:space="preserve">an existing independent resourcing body is strengthened and is </w:t>
            </w:r>
            <w:r w:rsidRPr="00F21F6A">
              <w:rPr>
                <w:rStyle w:val="normaltextrun"/>
                <w:rFonts w:ascii="Calibri" w:eastAsiaTheme="majorEastAsia" w:hAnsi="Calibri" w:cs="Calibri"/>
                <w:color w:val="auto"/>
                <w:sz w:val="22"/>
                <w:szCs w:val="22"/>
              </w:rPr>
              <w:t>tasked with collecting and reporting</w:t>
            </w:r>
            <w:r w:rsidRPr="00F21F6A">
              <w:rPr>
                <w:rStyle w:val="normaltextrun"/>
                <w:rFonts w:ascii="Calibri" w:hAnsi="Calibri" w:cs="Calibri"/>
                <w:color w:val="auto"/>
                <w:sz w:val="22"/>
                <w:szCs w:val="22"/>
              </w:rPr>
              <w:t xml:space="preserve"> nationally consistent, detailed and accurate information on </w:t>
            </w:r>
            <w:r w:rsidR="004D23AA">
              <w:rPr>
                <w:rStyle w:val="normaltextrun"/>
                <w:rFonts w:ascii="Calibri" w:hAnsi="Calibri" w:cs="Calibri"/>
                <w:color w:val="auto"/>
                <w:sz w:val="22"/>
                <w:szCs w:val="22"/>
              </w:rPr>
              <w:t>a</w:t>
            </w:r>
            <w:r w:rsidRPr="00F21F6A">
              <w:rPr>
                <w:rStyle w:val="normaltextrun"/>
                <w:rFonts w:ascii="Calibri" w:hAnsi="Calibri" w:cs="Calibri"/>
                <w:color w:val="auto"/>
                <w:sz w:val="22"/>
                <w:szCs w:val="22"/>
              </w:rPr>
              <w:t xml:space="preserve">pproved </w:t>
            </w:r>
            <w:r w:rsidR="004D23AA">
              <w:rPr>
                <w:rStyle w:val="normaltextrun"/>
                <w:rFonts w:ascii="Calibri" w:hAnsi="Calibri" w:cs="Calibri"/>
                <w:color w:val="auto"/>
                <w:sz w:val="22"/>
                <w:szCs w:val="22"/>
              </w:rPr>
              <w:t>s</w:t>
            </w:r>
            <w:r w:rsidRPr="00F21F6A">
              <w:rPr>
                <w:rStyle w:val="normaltextrun"/>
                <w:rFonts w:ascii="Calibri" w:hAnsi="Calibri" w:cs="Calibri"/>
                <w:color w:val="auto"/>
                <w:sz w:val="22"/>
                <w:szCs w:val="22"/>
              </w:rPr>
              <w:t xml:space="preserve">ystem </w:t>
            </w:r>
            <w:r w:rsidR="004D23AA">
              <w:rPr>
                <w:rStyle w:val="normaltextrun"/>
                <w:rFonts w:ascii="Calibri" w:hAnsi="Calibri" w:cs="Calibri"/>
                <w:color w:val="auto"/>
                <w:sz w:val="22"/>
                <w:szCs w:val="22"/>
              </w:rPr>
              <w:t>a</w:t>
            </w:r>
            <w:r w:rsidRPr="00F21F6A">
              <w:rPr>
                <w:rStyle w:val="normaltextrun"/>
                <w:rFonts w:ascii="Calibri" w:hAnsi="Calibri" w:cs="Calibri"/>
                <w:color w:val="auto"/>
                <w:sz w:val="22"/>
                <w:szCs w:val="22"/>
              </w:rPr>
              <w:t>uthorities’ school funding models, annual funding allocations, and expenditure to improve transparency of funding arrangements. This should include:</w:t>
            </w:r>
          </w:p>
          <w:p w14:paraId="7CE12F80" w14:textId="17298134" w:rsidR="00C13F18" w:rsidRPr="00AB47A2" w:rsidRDefault="001F47AE" w:rsidP="00F73609">
            <w:pPr>
              <w:pStyle w:val="ListParagraph"/>
              <w:numPr>
                <w:ilvl w:val="0"/>
                <w:numId w:val="102"/>
              </w:numPr>
              <w:rPr>
                <w:rStyle w:val="normaltextrun"/>
                <w:rFonts w:ascii="Calibri" w:hAnsi="Calibri" w:cs="Calibri"/>
                <w:b/>
                <w:color w:val="000000" w:themeColor="text1"/>
              </w:rPr>
            </w:pPr>
            <w:r w:rsidRPr="001F47AE">
              <w:t>a</w:t>
            </w:r>
            <w:r w:rsidRPr="00C80C17">
              <w:rPr>
                <w:rStyle w:val="normaltextrun"/>
                <w:rFonts w:ascii="Calibri" w:hAnsi="Calibri" w:cs="Calibri"/>
                <w:color w:val="auto"/>
              </w:rPr>
              <w:t>llocation</w:t>
            </w:r>
            <w:r w:rsidR="00C13F18" w:rsidRPr="00C80C17">
              <w:rPr>
                <w:rStyle w:val="normaltextrun"/>
                <w:rFonts w:ascii="Calibri" w:hAnsi="Calibri" w:cs="Calibri"/>
                <w:color w:val="auto"/>
              </w:rPr>
              <w:t xml:space="preserve"> information reported by school, broken down by base, size, location and equity loading across both ‘nominal’ allocations (budgeted staffing salary) and actual allocations (actual staffing salary</w:t>
            </w:r>
            <w:r w:rsidR="00C13F18" w:rsidRPr="00AB47A2">
              <w:rPr>
                <w:rStyle w:val="normaltextrun"/>
                <w:rFonts w:ascii="Calibri" w:hAnsi="Calibri" w:cs="Calibri"/>
                <w:color w:val="000000" w:themeColor="text1"/>
              </w:rPr>
              <w:t>)</w:t>
            </w:r>
          </w:p>
          <w:p w14:paraId="6862ACB4" w14:textId="5FDA71FE" w:rsidR="000245A3" w:rsidRPr="00AB47A2" w:rsidRDefault="000245A3" w:rsidP="000245A3">
            <w:pPr>
              <w:pStyle w:val="ListParagraph"/>
              <w:numPr>
                <w:ilvl w:val="0"/>
                <w:numId w:val="102"/>
              </w:numPr>
              <w:rPr>
                <w:rStyle w:val="normaltextrun"/>
                <w:rFonts w:ascii="Calibri" w:hAnsi="Calibri" w:cs="Calibri"/>
                <w:b/>
                <w:color w:val="000000" w:themeColor="text1"/>
              </w:rPr>
            </w:pPr>
            <w:r w:rsidRPr="00AB47A2">
              <w:rPr>
                <w:color w:val="000000" w:themeColor="text1"/>
              </w:rPr>
              <w:t>e</w:t>
            </w:r>
            <w:r w:rsidRPr="00AB47A2">
              <w:rPr>
                <w:rStyle w:val="normaltextrun"/>
                <w:rFonts w:ascii="Calibri" w:hAnsi="Calibri" w:cs="Calibri"/>
                <w:color w:val="000000" w:themeColor="text1"/>
              </w:rPr>
              <w:t>xpenditure information</w:t>
            </w:r>
            <w:r>
              <w:rPr>
                <w:rStyle w:val="normaltextrun"/>
                <w:rFonts w:ascii="Calibri" w:hAnsi="Calibri" w:cs="Calibri"/>
                <w:color w:val="000000" w:themeColor="text1"/>
              </w:rPr>
              <w:t xml:space="preserve"> by school</w:t>
            </w:r>
            <w:r w:rsidRPr="00AB47A2">
              <w:rPr>
                <w:rStyle w:val="normaltextrun"/>
                <w:rFonts w:ascii="Calibri" w:hAnsi="Calibri" w:cs="Calibri"/>
                <w:color w:val="000000" w:themeColor="text1"/>
              </w:rPr>
              <w:t xml:space="preserve"> reported across agreed categories</w:t>
            </w:r>
          </w:p>
          <w:p w14:paraId="4E8C5D0C" w14:textId="23FD481E" w:rsidR="00465B93" w:rsidRPr="00AB47A2" w:rsidRDefault="00465B93" w:rsidP="00F73609">
            <w:pPr>
              <w:pStyle w:val="ListParagraph"/>
              <w:numPr>
                <w:ilvl w:val="0"/>
                <w:numId w:val="102"/>
              </w:numPr>
              <w:rPr>
                <w:rStyle w:val="normaltextrun"/>
                <w:rFonts w:ascii="Calibri" w:hAnsi="Calibri" w:cs="Calibri"/>
                <w:b/>
                <w:color w:val="000000" w:themeColor="text1"/>
              </w:rPr>
            </w:pPr>
            <w:r>
              <w:rPr>
                <w:color w:val="auto"/>
              </w:rPr>
              <w:t xml:space="preserve">information regarding </w:t>
            </w:r>
            <w:r w:rsidR="00B755E2">
              <w:rPr>
                <w:color w:val="auto"/>
              </w:rPr>
              <w:t>allocations and expenditure on</w:t>
            </w:r>
            <w:r w:rsidR="006A4E8D">
              <w:rPr>
                <w:color w:val="auto"/>
              </w:rPr>
              <w:t xml:space="preserve"> centralised and regional support programs </w:t>
            </w:r>
          </w:p>
          <w:p w14:paraId="1C3E5058" w14:textId="05E74873" w:rsidR="00C13F18" w:rsidRPr="00F73609" w:rsidRDefault="00C13F18" w:rsidP="00F73609">
            <w:pPr>
              <w:pStyle w:val="ListParagraph"/>
              <w:numPr>
                <w:ilvl w:val="0"/>
                <w:numId w:val="102"/>
              </w:numPr>
              <w:rPr>
                <w:rFonts w:ascii="Calibri" w:hAnsi="Calibri" w:cs="Calibri"/>
                <w:b/>
                <w:color w:val="auto"/>
              </w:rPr>
            </w:pPr>
            <w:r w:rsidRPr="00F73609">
              <w:t>r</w:t>
            </w:r>
            <w:r w:rsidRPr="00F73609">
              <w:rPr>
                <w:rStyle w:val="normaltextrun"/>
                <w:rFonts w:ascii="Calibri" w:hAnsi="Calibri" w:cs="Calibri"/>
                <w:color w:val="auto"/>
              </w:rPr>
              <w:t xml:space="preserve">eporting this information, including by requiring all schools, including government schools, to complete </w:t>
            </w:r>
            <w:r w:rsidRPr="003D1C19">
              <w:rPr>
                <w:rStyle w:val="normaltextrun"/>
                <w:rFonts w:ascii="Calibri" w:hAnsi="Calibri" w:cs="Calibri"/>
                <w:color w:val="auto"/>
              </w:rPr>
              <w:t>a modified version of the School Financial Questionnaire.</w:t>
            </w:r>
          </w:p>
        </w:tc>
      </w:tr>
    </w:tbl>
    <w:p w14:paraId="2B873351" w14:textId="77777777" w:rsidR="00C13F18" w:rsidRDefault="00C13F18" w:rsidP="00BB708D">
      <w:pPr>
        <w:rPr>
          <w:rStyle w:val="eop"/>
          <w:rFonts w:ascii="Calibri" w:hAnsi="Calibri" w:cs="Calibri"/>
          <w:color w:val="000000"/>
          <w:shd w:val="clear" w:color="auto" w:fill="FFFFFF"/>
        </w:rPr>
      </w:pPr>
    </w:p>
    <w:p w14:paraId="7CC87ABF" w14:textId="77777777" w:rsidR="00C13F18" w:rsidRDefault="00C13F18" w:rsidP="00BB708D">
      <w:pPr>
        <w:pStyle w:val="Heading4"/>
      </w:pPr>
      <w:bookmarkStart w:id="198" w:name="_Toc147493110"/>
      <w:bookmarkStart w:id="199" w:name="_Toc147499715"/>
      <w:bookmarkStart w:id="200" w:name="_Toc152855359"/>
      <w:r>
        <w:t>6.2.2 Greater funding</w:t>
      </w:r>
      <w:r w:rsidDel="004B156E">
        <w:t xml:space="preserve"> </w:t>
      </w:r>
      <w:r>
        <w:t>transparency would support accountability regarding outcomes for students with disability</w:t>
      </w:r>
      <w:bookmarkEnd w:id="198"/>
      <w:bookmarkEnd w:id="199"/>
      <w:bookmarkEnd w:id="200"/>
    </w:p>
    <w:p w14:paraId="3219E6CD" w14:textId="03A1C2F8" w:rsidR="00C13F18" w:rsidRDefault="00C13F18" w:rsidP="00BB708D">
      <w:r w:rsidRPr="00A30845">
        <w:t xml:space="preserve">All governments have demonstrated their commitment to providing inclusive education. However, it was clear from consultations that experiences and outcomes remain uneven for students with disability, including access to educational adjustments and whether these </w:t>
      </w:r>
      <w:r w:rsidR="00136F1F">
        <w:t>adjustments are effective</w:t>
      </w:r>
      <w:r w:rsidRPr="00A30845">
        <w:t>.</w:t>
      </w:r>
    </w:p>
    <w:p w14:paraId="26B8123A" w14:textId="7244366D" w:rsidR="00C13F18" w:rsidRDefault="00C13F18" w:rsidP="00BB708D">
      <w:r>
        <w:t>The Panel notes that the Final Report of the Royal Commission into Violence, Abuse, Neglect and Exploitation of People with Disability (Disability Royal Commission) highlights the importance of the education system being inclusive of students with disability.</w:t>
      </w:r>
      <w:r>
        <w:rPr>
          <w:rStyle w:val="EndnoteReference"/>
        </w:rPr>
        <w:endnoteReference w:id="561"/>
      </w:r>
      <w:r>
        <w:t xml:space="preserve"> Recommendations </w:t>
      </w:r>
      <w:r w:rsidR="00DD051B">
        <w:t xml:space="preserve">addressed the need to </w:t>
      </w:r>
      <w:r>
        <w:t>improv</w:t>
      </w:r>
      <w:r w:rsidR="00DD051B">
        <w:t>e</w:t>
      </w:r>
      <w:r>
        <w:t xml:space="preserve"> transparency of disability funding models</w:t>
      </w:r>
      <w:r w:rsidR="00DD051B">
        <w:t>,</w:t>
      </w:r>
      <w:r>
        <w:t xml:space="preserve"> </w:t>
      </w:r>
      <w:r w:rsidR="00DD051B">
        <w:t>the</w:t>
      </w:r>
      <w:r>
        <w:t xml:space="preserve"> use of disability funding, as well as the collection and reporting of disability data, including publishing the </w:t>
      </w:r>
      <w:r w:rsidRPr="729CDCAE">
        <w:rPr>
          <w:rStyle w:val="normaltextrun"/>
          <w:color w:val="000000" w:themeColor="text1"/>
        </w:rPr>
        <w:t>Nationally Consistent Collection of Data</w:t>
      </w:r>
      <w:r w:rsidRPr="00F81FDA">
        <w:t xml:space="preserve"> </w:t>
      </w:r>
      <w:r>
        <w:t xml:space="preserve">on School Students with Disability (NCCD) on MySchool. The Australian Government response to the Disability Royal Commission should be considered </w:t>
      </w:r>
      <w:r w:rsidR="00DD051B">
        <w:t xml:space="preserve">as part of </w:t>
      </w:r>
      <w:r>
        <w:t>the development of the next Agreement (as outlined in the discussion of inclusive education in Chapter 2).</w:t>
      </w:r>
    </w:p>
    <w:p w14:paraId="7EA0070B" w14:textId="77777777" w:rsidR="00C13F18" w:rsidRDefault="00C13F18" w:rsidP="00BB708D">
      <w:pPr>
        <w:pStyle w:val="Heading5"/>
      </w:pPr>
      <w:r>
        <w:t xml:space="preserve">The operation of the </w:t>
      </w:r>
      <w:r w:rsidRPr="00F81FDA">
        <w:t>Nationally Consistent Collection of Data on School Students with Disability</w:t>
      </w:r>
      <w:r>
        <w:t xml:space="preserve"> should be reviewed, with more data at the school level provided to support students with disability and their families</w:t>
      </w:r>
    </w:p>
    <w:p w14:paraId="5C3B383E" w14:textId="062E4903" w:rsidR="00C13F18" w:rsidRDefault="00C13F18" w:rsidP="00BB708D">
      <w:pPr>
        <w:rPr>
          <w:rStyle w:val="normaltextrun"/>
        </w:rPr>
      </w:pPr>
      <w:r w:rsidRPr="00A30845">
        <w:rPr>
          <w:rStyle w:val="normaltextrun"/>
        </w:rPr>
        <w:t>The primary mechanism to identify and support students with disability is the data collected through the NCCD. The NCCD collects information relating to Australian school students receiving educational adjustments due to disability</w:t>
      </w:r>
      <w:r>
        <w:rPr>
          <w:rStyle w:val="normaltextrun"/>
        </w:rPr>
        <w:t>.</w:t>
      </w:r>
      <w:r>
        <w:rPr>
          <w:rStyle w:val="EndnoteReference"/>
        </w:rPr>
        <w:endnoteReference w:id="562"/>
      </w:r>
      <w:r>
        <w:rPr>
          <w:rStyle w:val="normaltextrun"/>
        </w:rPr>
        <w:t xml:space="preserve"> This is achieved through teachers and administrators using their professional judgement to determine </w:t>
      </w:r>
      <w:r w:rsidR="00DD051B">
        <w:rPr>
          <w:rStyle w:val="normaltextrun"/>
        </w:rPr>
        <w:t xml:space="preserve">a </w:t>
      </w:r>
      <w:r>
        <w:rPr>
          <w:rStyle w:val="normaltextrun"/>
        </w:rPr>
        <w:t>student</w:t>
      </w:r>
      <w:r w:rsidR="00DD051B">
        <w:rPr>
          <w:rStyle w:val="normaltextrun"/>
        </w:rPr>
        <w:t>’s needs and whether they</w:t>
      </w:r>
      <w:r>
        <w:rPr>
          <w:rStyle w:val="normaltextrun"/>
        </w:rPr>
        <w:t xml:space="preserve"> should be included in the NCCD.</w:t>
      </w:r>
      <w:r>
        <w:rPr>
          <w:rStyle w:val="EndnoteReference"/>
        </w:rPr>
        <w:endnoteReference w:id="563"/>
      </w:r>
      <w:r>
        <w:rPr>
          <w:rStyle w:val="normaltextrun"/>
        </w:rPr>
        <w:t xml:space="preserve"> The NCCD has four levels of educational adjustment:</w:t>
      </w:r>
    </w:p>
    <w:p w14:paraId="66E9771E" w14:textId="61115C9A" w:rsidR="00C13F18" w:rsidRDefault="00C13F18" w:rsidP="00FA4F9F">
      <w:pPr>
        <w:pStyle w:val="ListParagraph"/>
        <w:numPr>
          <w:ilvl w:val="0"/>
          <w:numId w:val="25"/>
        </w:numPr>
        <w:rPr>
          <w:rStyle w:val="normaltextrun"/>
        </w:rPr>
      </w:pPr>
      <w:r w:rsidRPr="001A6D9A">
        <w:rPr>
          <w:rStyle w:val="normaltextrun"/>
        </w:rPr>
        <w:lastRenderedPageBreak/>
        <w:t>Support provided within quality</w:t>
      </w:r>
      <w:r>
        <w:rPr>
          <w:rStyle w:val="normaltextrun"/>
        </w:rPr>
        <w:t>-</w:t>
      </w:r>
      <w:r w:rsidRPr="001A6D9A">
        <w:rPr>
          <w:rStyle w:val="normaltextrun"/>
        </w:rPr>
        <w:t>differentiated teaching practice</w:t>
      </w:r>
      <w:r>
        <w:rPr>
          <w:rStyle w:val="normaltextrun"/>
        </w:rPr>
        <w:t xml:space="preserve"> –educational adjustments conducted by teachers as part of their standard teaching practice. They are not greater than those used to meet the needs of diverse learners.</w:t>
      </w:r>
      <w:r>
        <w:rPr>
          <w:rStyle w:val="EndnoteReference"/>
        </w:rPr>
        <w:endnoteReference w:id="564"/>
      </w:r>
    </w:p>
    <w:p w14:paraId="258B9683" w14:textId="0756E47A" w:rsidR="00C13F18" w:rsidRDefault="00C13F18" w:rsidP="00FA4F9F">
      <w:pPr>
        <w:pStyle w:val="ListParagraph"/>
        <w:numPr>
          <w:ilvl w:val="0"/>
          <w:numId w:val="25"/>
        </w:numPr>
        <w:rPr>
          <w:rStyle w:val="normaltextrun"/>
        </w:rPr>
      </w:pPr>
      <w:r w:rsidRPr="001A6D9A">
        <w:rPr>
          <w:rStyle w:val="normaltextrun"/>
        </w:rPr>
        <w:t>Supplementary adjustments</w:t>
      </w:r>
      <w:r>
        <w:rPr>
          <w:rStyle w:val="normaltextrun"/>
        </w:rPr>
        <w:t xml:space="preserve"> –</w:t>
      </w:r>
      <w:r w:rsidR="00DD051B">
        <w:rPr>
          <w:rStyle w:val="normaltextrun"/>
        </w:rPr>
        <w:t xml:space="preserve"> </w:t>
      </w:r>
      <w:r>
        <w:rPr>
          <w:rStyle w:val="normaltextrun"/>
        </w:rPr>
        <w:t>educational adjustments supplementary to the strategies and resources already available for all students within the school.</w:t>
      </w:r>
      <w:r>
        <w:rPr>
          <w:rStyle w:val="EndnoteReference"/>
        </w:rPr>
        <w:endnoteReference w:id="565"/>
      </w:r>
    </w:p>
    <w:p w14:paraId="7719E68B" w14:textId="0AE6DEBF" w:rsidR="00C13F18" w:rsidRDefault="00C13F18" w:rsidP="00FA4F9F">
      <w:pPr>
        <w:pStyle w:val="ListParagraph"/>
        <w:numPr>
          <w:ilvl w:val="0"/>
          <w:numId w:val="25"/>
        </w:numPr>
        <w:rPr>
          <w:rStyle w:val="normaltextrun"/>
        </w:rPr>
      </w:pPr>
      <w:r w:rsidRPr="001A6D9A">
        <w:rPr>
          <w:rStyle w:val="normaltextrun"/>
        </w:rPr>
        <w:t>Substantial adjustments</w:t>
      </w:r>
      <w:r>
        <w:rPr>
          <w:rStyle w:val="normaltextrun"/>
        </w:rPr>
        <w:t xml:space="preserve"> –educational adjustments occu</w:t>
      </w:r>
      <w:r w:rsidR="00DD051B">
        <w:rPr>
          <w:rStyle w:val="normaltextrun"/>
        </w:rPr>
        <w:t>r</w:t>
      </w:r>
      <w:r>
        <w:rPr>
          <w:rStyle w:val="normaltextrun"/>
        </w:rPr>
        <w:t>r</w:t>
      </w:r>
      <w:r w:rsidR="00DD051B">
        <w:rPr>
          <w:rStyle w:val="normaltextrun"/>
        </w:rPr>
        <w:t>ing</w:t>
      </w:r>
      <w:r>
        <w:rPr>
          <w:rStyle w:val="normaltextrun"/>
        </w:rPr>
        <w:t xml:space="preserve"> at most times on most days and involv</w:t>
      </w:r>
      <w:r w:rsidR="00DD051B">
        <w:rPr>
          <w:rStyle w:val="normaltextrun"/>
        </w:rPr>
        <w:t>ing</w:t>
      </w:r>
      <w:r>
        <w:rPr>
          <w:rStyle w:val="normaltextrun"/>
        </w:rPr>
        <w:t xml:space="preserve"> considerable adult assistance.</w:t>
      </w:r>
      <w:r>
        <w:rPr>
          <w:rStyle w:val="EndnoteReference"/>
        </w:rPr>
        <w:endnoteReference w:id="566"/>
      </w:r>
    </w:p>
    <w:p w14:paraId="37AE6339" w14:textId="2025CAC2" w:rsidR="00C13F18" w:rsidRDefault="00C13F18" w:rsidP="00FA4F9F">
      <w:pPr>
        <w:pStyle w:val="ListParagraph"/>
        <w:numPr>
          <w:ilvl w:val="0"/>
          <w:numId w:val="25"/>
        </w:numPr>
        <w:rPr>
          <w:rStyle w:val="normaltextrun"/>
        </w:rPr>
      </w:pPr>
      <w:r w:rsidRPr="001A6D9A">
        <w:rPr>
          <w:rStyle w:val="normaltextrun"/>
        </w:rPr>
        <w:t>Extensive adjustments</w:t>
      </w:r>
      <w:r>
        <w:rPr>
          <w:rStyle w:val="normaltextrun"/>
        </w:rPr>
        <w:t xml:space="preserve"> – educational adjustments at this level provide extensive targeted measures and sustained levels of individualised intensive support.</w:t>
      </w:r>
      <w:r>
        <w:rPr>
          <w:rStyle w:val="EndnoteReference"/>
        </w:rPr>
        <w:endnoteReference w:id="567"/>
      </w:r>
    </w:p>
    <w:p w14:paraId="731DD764" w14:textId="02654DA1" w:rsidR="00C13F18" w:rsidRDefault="00C13F18" w:rsidP="000D73D6">
      <w:pPr>
        <w:spacing w:after="0"/>
        <w:rPr>
          <w:rStyle w:val="normaltextrun"/>
        </w:rPr>
      </w:pPr>
      <w:r w:rsidRPr="00A30845">
        <w:rPr>
          <w:rStyle w:val="normaltextrun"/>
        </w:rPr>
        <w:t>The NCCD informs the allocation of needs-based funding under the SRS to students with disability, which is a loading provided in addition to the base funding allocated to all students.</w:t>
      </w:r>
      <w:r>
        <w:rPr>
          <w:rStyle w:val="normaltextrun"/>
        </w:rPr>
        <w:t xml:space="preserve"> The SRS </w:t>
      </w:r>
      <w:r w:rsidR="00D34263">
        <w:rPr>
          <w:rStyle w:val="normaltextrun"/>
        </w:rPr>
        <w:t>only</w:t>
      </w:r>
      <w:r>
        <w:rPr>
          <w:rStyle w:val="normaltextrun"/>
        </w:rPr>
        <w:t xml:space="preserve"> provides a disability loading to </w:t>
      </w:r>
      <w:r w:rsidR="004D23AA">
        <w:rPr>
          <w:rStyle w:val="normaltextrun"/>
        </w:rPr>
        <w:t>a</w:t>
      </w:r>
      <w:r>
        <w:rPr>
          <w:rStyle w:val="normaltextrun"/>
        </w:rPr>
        <w:t xml:space="preserve">pproved </w:t>
      </w:r>
      <w:r w:rsidR="004D23AA">
        <w:rPr>
          <w:rStyle w:val="normaltextrun"/>
        </w:rPr>
        <w:t>a</w:t>
      </w:r>
      <w:r>
        <w:rPr>
          <w:rStyle w:val="normaltextrun"/>
        </w:rPr>
        <w:t>uthorities for students who are identified as requiring either supplementary, substantial, or extensive adjustments</w:t>
      </w:r>
      <w:r w:rsidDel="00E03E46">
        <w:rPr>
          <w:rStyle w:val="normaltextrun"/>
        </w:rPr>
        <w:t xml:space="preserve"> </w:t>
      </w:r>
      <w:r>
        <w:rPr>
          <w:rStyle w:val="normaltextrun"/>
        </w:rPr>
        <w:t xml:space="preserve">(see Figure 15 for the 2023 figures). As mentioned in section 6.2.1, </w:t>
      </w:r>
      <w:r w:rsidR="004D23AA">
        <w:rPr>
          <w:rStyle w:val="normaltextrun"/>
        </w:rPr>
        <w:t>a</w:t>
      </w:r>
      <w:r w:rsidRPr="00A30845">
        <w:rPr>
          <w:rStyle w:val="normaltextrun"/>
        </w:rPr>
        <w:t xml:space="preserve">pproved </w:t>
      </w:r>
      <w:r w:rsidR="004D23AA">
        <w:rPr>
          <w:rStyle w:val="normaltextrun"/>
        </w:rPr>
        <w:t>s</w:t>
      </w:r>
      <w:r w:rsidRPr="00A30845">
        <w:rPr>
          <w:rStyle w:val="normaltextrun"/>
        </w:rPr>
        <w:t xml:space="preserve">ystem </w:t>
      </w:r>
      <w:r w:rsidR="004D23AA">
        <w:rPr>
          <w:rStyle w:val="normaltextrun"/>
        </w:rPr>
        <w:t>a</w:t>
      </w:r>
      <w:r w:rsidRPr="00A30845">
        <w:rPr>
          <w:rStyle w:val="normaltextrun"/>
        </w:rPr>
        <w:t>uthorities then have the flexibility to distribute school funding, including the Commonwealth’s disability loading, according to their own funding models.</w:t>
      </w:r>
      <w:r>
        <w:rPr>
          <w:rStyle w:val="normaltextrun"/>
        </w:rPr>
        <w:t xml:space="preserve"> This means that the school attended by a student with disability who requires an educational adjustment may receive a different loading amount from that shown in Figure 15, depending on the needs-based funding model used by the </w:t>
      </w:r>
      <w:r w:rsidR="004D23AA">
        <w:rPr>
          <w:rStyle w:val="normaltextrun"/>
        </w:rPr>
        <w:t>a</w:t>
      </w:r>
      <w:r>
        <w:rPr>
          <w:rStyle w:val="normaltextrun"/>
        </w:rPr>
        <w:t xml:space="preserve">pproved </w:t>
      </w:r>
      <w:r w:rsidR="004D23AA">
        <w:rPr>
          <w:rStyle w:val="normaltextrun"/>
        </w:rPr>
        <w:t>s</w:t>
      </w:r>
      <w:r>
        <w:rPr>
          <w:rStyle w:val="normaltextrun"/>
        </w:rPr>
        <w:t xml:space="preserve">ystem </w:t>
      </w:r>
      <w:r w:rsidR="004D23AA">
        <w:rPr>
          <w:rStyle w:val="normaltextrun"/>
        </w:rPr>
        <w:t>a</w:t>
      </w:r>
      <w:r>
        <w:rPr>
          <w:rStyle w:val="normaltextrun"/>
        </w:rPr>
        <w:t>uthority.</w:t>
      </w:r>
    </w:p>
    <w:p w14:paraId="068F1302" w14:textId="77777777" w:rsidR="00C5700B" w:rsidRDefault="00C5700B" w:rsidP="000D73D6">
      <w:pPr>
        <w:spacing w:after="0"/>
        <w:rPr>
          <w:rStyle w:val="normaltextrun"/>
          <w:b/>
        </w:rPr>
      </w:pPr>
    </w:p>
    <w:p w14:paraId="5ADD064C" w14:textId="5F0880F0" w:rsidR="00C13F18" w:rsidRDefault="00C13F18" w:rsidP="00485F51">
      <w:pPr>
        <w:pStyle w:val="Caption"/>
        <w:rPr>
          <w:rStyle w:val="normaltextrun"/>
        </w:rPr>
      </w:pPr>
      <w:r>
        <w:rPr>
          <w:rStyle w:val="normaltextrun"/>
        </w:rPr>
        <w:t>Figure 15</w:t>
      </w:r>
      <w:r w:rsidRPr="009C7E35">
        <w:t xml:space="preserve">: Funding </w:t>
      </w:r>
      <w:r>
        <w:t>allocated to</w:t>
      </w:r>
      <w:r w:rsidRPr="009C7E35">
        <w:t xml:space="preserve"> students with disability by level of </w:t>
      </w:r>
      <w:r>
        <w:t xml:space="preserve">educational </w:t>
      </w:r>
      <w:r w:rsidRPr="009C7E35">
        <w:t>adjustment in the NCCD</w:t>
      </w:r>
    </w:p>
    <w:tbl>
      <w:tblPr>
        <w:tblStyle w:val="TableGrid"/>
        <w:tblW w:w="0" w:type="auto"/>
        <w:tblLayout w:type="fixed"/>
        <w:tblLook w:val="04A0" w:firstRow="1" w:lastRow="0" w:firstColumn="1" w:lastColumn="0" w:noHBand="0" w:noVBand="1"/>
      </w:tblPr>
      <w:tblGrid>
        <w:gridCol w:w="2254"/>
        <w:gridCol w:w="2254"/>
        <w:gridCol w:w="2254"/>
        <w:gridCol w:w="2254"/>
      </w:tblGrid>
      <w:tr w:rsidR="00C13F18" w14:paraId="5A8358CC" w14:textId="77777777">
        <w:trPr>
          <w:trHeight w:val="300"/>
        </w:trPr>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1698C" w:themeFill="background2"/>
            <w:tcMar>
              <w:left w:w="108" w:type="dxa"/>
              <w:right w:w="108" w:type="dxa"/>
            </w:tcMar>
            <w:vAlign w:val="center"/>
          </w:tcPr>
          <w:p w14:paraId="6C476BE5" w14:textId="14D33401" w:rsidR="00C13F18" w:rsidRDefault="002A6176">
            <w:pPr>
              <w:rPr>
                <w:rFonts w:ascii="Calibri" w:eastAsia="Calibri" w:hAnsi="Calibri" w:cs="Calibri"/>
                <w:color w:val="FFFFFF" w:themeColor="accent6"/>
              </w:rPr>
            </w:pPr>
            <w:r w:rsidRPr="00485F51">
              <w:rPr>
                <w:rFonts w:ascii="Calibri" w:eastAsia="Calibri" w:hAnsi="Calibri" w:cs="Calibri"/>
                <w:color w:val="01698C"/>
              </w:rPr>
              <w:t>Student level</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1698C" w:themeFill="background2"/>
            <w:tcMar>
              <w:left w:w="108" w:type="dxa"/>
              <w:right w:w="108" w:type="dxa"/>
            </w:tcMar>
            <w:vAlign w:val="center"/>
          </w:tcPr>
          <w:p w14:paraId="0B032BAD" w14:textId="77777777" w:rsidR="00C13F18" w:rsidRDefault="00C13F18">
            <w:r w:rsidRPr="22A02C9F">
              <w:rPr>
                <w:rFonts w:ascii="Calibri" w:eastAsia="Calibri" w:hAnsi="Calibri" w:cs="Calibri"/>
                <w:color w:val="FFFFFF" w:themeColor="accent6"/>
              </w:rPr>
              <w:t>Supplementary</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1698C" w:themeFill="background2"/>
            <w:tcMar>
              <w:left w:w="108" w:type="dxa"/>
              <w:right w:w="108" w:type="dxa"/>
            </w:tcMar>
            <w:vAlign w:val="center"/>
          </w:tcPr>
          <w:p w14:paraId="13AF4C84" w14:textId="77777777" w:rsidR="00C13F18" w:rsidRDefault="00C13F18">
            <w:r w:rsidRPr="22A02C9F">
              <w:rPr>
                <w:rFonts w:ascii="Calibri" w:eastAsia="Calibri" w:hAnsi="Calibri" w:cs="Calibri"/>
                <w:color w:val="FFFFFF" w:themeColor="accent6"/>
              </w:rPr>
              <w:t>Substantial</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01698C" w:themeFill="background2"/>
            <w:tcMar>
              <w:left w:w="108" w:type="dxa"/>
              <w:right w:w="108" w:type="dxa"/>
            </w:tcMar>
            <w:vAlign w:val="center"/>
          </w:tcPr>
          <w:p w14:paraId="47170E10" w14:textId="77777777" w:rsidR="00C13F18" w:rsidRDefault="00C13F18">
            <w:r w:rsidRPr="22A02C9F">
              <w:rPr>
                <w:rFonts w:ascii="Calibri" w:eastAsia="Calibri" w:hAnsi="Calibri" w:cs="Calibri"/>
                <w:color w:val="FFFFFF" w:themeColor="accent6"/>
              </w:rPr>
              <w:t>Extensive</w:t>
            </w:r>
          </w:p>
        </w:tc>
      </w:tr>
      <w:tr w:rsidR="00C13F18" w14:paraId="09684893" w14:textId="77777777">
        <w:trPr>
          <w:trHeight w:val="300"/>
        </w:trPr>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7BF273E8" w14:textId="77777777" w:rsidR="00C13F18" w:rsidRDefault="00C13F18">
            <w:r w:rsidRPr="22A02C9F">
              <w:rPr>
                <w:rFonts w:ascii="Calibri" w:eastAsia="Calibri" w:hAnsi="Calibri" w:cs="Calibri"/>
              </w:rPr>
              <w:t>Primary student</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1F557768" w14:textId="77777777" w:rsidR="00C13F18" w:rsidRDefault="00C13F18">
            <w:r w:rsidRPr="22A02C9F">
              <w:rPr>
                <w:rFonts w:ascii="Calibri" w:eastAsia="Calibri" w:hAnsi="Calibri" w:cs="Calibri"/>
              </w:rPr>
              <w:t>$5,480</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2CD28874" w14:textId="77777777" w:rsidR="00C13F18" w:rsidRDefault="00C13F18">
            <w:r w:rsidRPr="22A02C9F">
              <w:rPr>
                <w:rFonts w:ascii="Calibri" w:eastAsia="Calibri" w:hAnsi="Calibri" w:cs="Calibri"/>
              </w:rPr>
              <w:t>$19,050</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23C9A268" w14:textId="77777777" w:rsidR="00C13F18" w:rsidRDefault="00C13F18">
            <w:r w:rsidRPr="22A02C9F">
              <w:rPr>
                <w:rFonts w:ascii="Calibri" w:eastAsia="Calibri" w:hAnsi="Calibri" w:cs="Calibri"/>
              </w:rPr>
              <w:t>$40,710</w:t>
            </w:r>
          </w:p>
        </w:tc>
      </w:tr>
      <w:tr w:rsidR="00C13F18" w14:paraId="1E2B04E1" w14:textId="77777777">
        <w:trPr>
          <w:trHeight w:val="300"/>
        </w:trPr>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00B4EC40" w14:textId="77777777" w:rsidR="00C13F18" w:rsidRDefault="00C13F18">
            <w:r w:rsidRPr="22A02C9F">
              <w:rPr>
                <w:rFonts w:ascii="Calibri" w:eastAsia="Calibri" w:hAnsi="Calibri" w:cs="Calibri"/>
              </w:rPr>
              <w:t>Secondary student</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37D7F33F" w14:textId="77777777" w:rsidR="00C13F18" w:rsidRDefault="00C13F18">
            <w:r w:rsidRPr="22A02C9F">
              <w:rPr>
                <w:rFonts w:ascii="Calibri" w:eastAsia="Calibri" w:hAnsi="Calibri" w:cs="Calibri"/>
              </w:rPr>
              <w:t>$5,411</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729B80DE" w14:textId="77777777" w:rsidR="00C13F18" w:rsidRDefault="00C13F18">
            <w:r w:rsidRPr="22A02C9F">
              <w:rPr>
                <w:rFonts w:ascii="Calibri" w:eastAsia="Calibri" w:hAnsi="Calibri" w:cs="Calibri"/>
              </w:rPr>
              <w:t>$19,021</w:t>
            </w:r>
          </w:p>
        </w:tc>
        <w:tc>
          <w:tcPr>
            <w:tcW w:w="2254"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52ABA6CE" w14:textId="77777777" w:rsidR="00C13F18" w:rsidRDefault="00C13F18">
            <w:r w:rsidRPr="22A02C9F">
              <w:rPr>
                <w:rFonts w:ascii="Calibri" w:eastAsia="Calibri" w:hAnsi="Calibri" w:cs="Calibri"/>
              </w:rPr>
              <w:t>$40,665</w:t>
            </w:r>
          </w:p>
        </w:tc>
      </w:tr>
    </w:tbl>
    <w:p w14:paraId="7366EF9F" w14:textId="77777777" w:rsidR="00C13F18" w:rsidRDefault="00C13F18" w:rsidP="00BB708D">
      <w:pPr>
        <w:pStyle w:val="Source"/>
        <w:rPr>
          <w:rStyle w:val="normaltextrun"/>
          <w:sz w:val="20"/>
          <w:szCs w:val="20"/>
        </w:rPr>
      </w:pPr>
      <w:r w:rsidRPr="00CA3C00">
        <w:t>Source:</w:t>
      </w:r>
      <w:r>
        <w:rPr>
          <w:rStyle w:val="normaltextrun"/>
          <w:sz w:val="20"/>
          <w:szCs w:val="20"/>
        </w:rPr>
        <w:t xml:space="preserve"> </w:t>
      </w:r>
      <w:r w:rsidRPr="00B11027">
        <w:t xml:space="preserve">Department of Education (2023) </w:t>
      </w:r>
      <w:hyperlink r:id="rId66" w:history="1">
        <w:r w:rsidRPr="00CA3C00">
          <w:rPr>
            <w:rStyle w:val="Hyperlink"/>
            <w:i/>
            <w:iCs/>
          </w:rPr>
          <w:t>Schooling Resource Standard</w:t>
        </w:r>
      </w:hyperlink>
      <w:r w:rsidRPr="00B11027">
        <w:t xml:space="preserve">, Department of Education, accessed </w:t>
      </w:r>
      <w:r>
        <w:t>27 October</w:t>
      </w:r>
      <w:r w:rsidRPr="00B11027">
        <w:t xml:space="preserve"> 2023.</w:t>
      </w:r>
    </w:p>
    <w:p w14:paraId="4F039654" w14:textId="77777777" w:rsidR="00C13F18" w:rsidRDefault="00C13F18" w:rsidP="00BB708D">
      <w:pPr>
        <w:rPr>
          <w:rStyle w:val="normaltextrun"/>
        </w:rPr>
      </w:pPr>
      <w:r>
        <w:rPr>
          <w:rStyle w:val="normaltextrun"/>
        </w:rPr>
        <w:t>As stated in Chapter 2, the number of school students requiring an educational adjustment due to disability reported in the NCCD has increased. In 2022, the number of school students who received an educational adjustment due to disability reported in the NCCD was 911,131, representing 22.5 per cent of total student enrolments.</w:t>
      </w:r>
      <w:r>
        <w:rPr>
          <w:rStyle w:val="EndnoteReference"/>
        </w:rPr>
        <w:endnoteReference w:id="568"/>
      </w:r>
      <w:r>
        <w:rPr>
          <w:rStyle w:val="normaltextrun"/>
        </w:rPr>
        <w:t xml:space="preserve"> This compares to 21.8 per cent of enrolments in 2021, 19.9 per cent in 2019, and 18 per cent in 2015.</w:t>
      </w:r>
      <w:r>
        <w:rPr>
          <w:rStyle w:val="EndnoteReference"/>
        </w:rPr>
        <w:endnoteReference w:id="569"/>
      </w:r>
      <w:r>
        <w:rPr>
          <w:rStyle w:val="normaltextrun"/>
        </w:rPr>
        <w:t xml:space="preserve"> </w:t>
      </w:r>
      <w:r w:rsidRPr="00A30845">
        <w:rPr>
          <w:rStyle w:val="normaltextrun"/>
        </w:rPr>
        <w:t>The Panel heard about different, and sometimes conflicting, pressure points in the NCCD process.</w:t>
      </w:r>
      <w:r>
        <w:rPr>
          <w:rStyle w:val="normaltextrun"/>
        </w:rPr>
        <w:t xml:space="preserve"> Children and Young People with Disability Australia (CYDA) raised concerns that the data collected through the NCCD often focuses on the present level of educational adjustment that a student is receiving, not the actual level of educational adjustment that they need, which could lead to students and their schools being underfunded. CYDA made the related point that there are currently limited opportunities for families or allied health professionals, who may have extensive knowledge of the student and their needs, to provide input into the NCCD collection process.</w:t>
      </w:r>
    </w:p>
    <w:p w14:paraId="57AB0030" w14:textId="06835B00" w:rsidR="00C13F18" w:rsidRDefault="00C13F18" w:rsidP="00BB708D">
      <w:pPr>
        <w:rPr>
          <w:rStyle w:val="normaltextrun"/>
        </w:rPr>
      </w:pPr>
      <w:r>
        <w:rPr>
          <w:rStyle w:val="normaltextrun"/>
        </w:rPr>
        <w:t xml:space="preserve">On the other hand, the Panel heard that some schools and educators are requesting reports from medical professionals and specialists or confirmation that a student’s disability has been diagnosed before commencing the NCCD process. A diagnosis of disability is not required under the NCCD; disability can be imputed (regardless of impact or severity), in recognition that a social, rather than medical, model of disability is better able to focus on the functional needs of students. However, if </w:t>
      </w:r>
      <w:r>
        <w:rPr>
          <w:rStyle w:val="normaltextrun"/>
        </w:rPr>
        <w:lastRenderedPageBreak/>
        <w:t>these records are requested, the delay in access to specialists is likely to delay students with disability</w:t>
      </w:r>
      <w:r w:rsidR="0079485B">
        <w:rPr>
          <w:rStyle w:val="normaltextrun"/>
        </w:rPr>
        <w:t xml:space="preserve"> receiving the adjustments they need</w:t>
      </w:r>
      <w:r>
        <w:rPr>
          <w:rStyle w:val="normaltextrun"/>
        </w:rPr>
        <w:t>.</w:t>
      </w:r>
    </w:p>
    <w:p w14:paraId="56330BF3" w14:textId="6F666D49" w:rsidR="00C13F18" w:rsidRDefault="00C13F18" w:rsidP="00BB708D">
      <w:pPr>
        <w:rPr>
          <w:rStyle w:val="normaltextrun"/>
        </w:rPr>
      </w:pPr>
      <w:r>
        <w:rPr>
          <w:rStyle w:val="normaltextrun"/>
        </w:rPr>
        <w:t xml:space="preserve">The Panel heard that the NCCD process can be onerous, especially where diagnoses are </w:t>
      </w:r>
      <w:r w:rsidR="00A06990">
        <w:rPr>
          <w:rStyle w:val="normaltextrun"/>
        </w:rPr>
        <w:t>difficult to obtain</w:t>
      </w:r>
      <w:r>
        <w:rPr>
          <w:rStyle w:val="normaltextrun"/>
        </w:rPr>
        <w:t xml:space="preserve"> and</w:t>
      </w:r>
      <w:r w:rsidR="00A06990">
        <w:rPr>
          <w:rStyle w:val="normaltextrun"/>
        </w:rPr>
        <w:t>/or</w:t>
      </w:r>
      <w:r>
        <w:rPr>
          <w:rStyle w:val="normaltextrun"/>
        </w:rPr>
        <w:t xml:space="preserve"> the disability is being imputed based on functional impact on a student’s learning. This finding was also observed by the Disability Royal Commission in its Interim Report.</w:t>
      </w:r>
      <w:r>
        <w:rPr>
          <w:rStyle w:val="EndnoteReference"/>
        </w:rPr>
        <w:endnoteReference w:id="570"/>
      </w:r>
      <w:r>
        <w:rPr>
          <w:rStyle w:val="normaltextrun"/>
        </w:rPr>
        <w:t xml:space="preserve"> Schools with a greater proportion of students with disability </w:t>
      </w:r>
      <w:r w:rsidR="00A06990">
        <w:rPr>
          <w:rStyle w:val="normaltextrun"/>
        </w:rPr>
        <w:t xml:space="preserve">also </w:t>
      </w:r>
      <w:r>
        <w:rPr>
          <w:rStyle w:val="normaltextrun"/>
        </w:rPr>
        <w:t xml:space="preserve">experience higher workload impacts from the requirements of the NCCD and would benefit from improvements in </w:t>
      </w:r>
      <w:r w:rsidR="00A06990">
        <w:rPr>
          <w:rStyle w:val="normaltextrun"/>
        </w:rPr>
        <w:t xml:space="preserve">how it is </w:t>
      </w:r>
      <w:r>
        <w:rPr>
          <w:rStyle w:val="normaltextrun"/>
        </w:rPr>
        <w:t>implement</w:t>
      </w:r>
      <w:r w:rsidR="00A06990">
        <w:rPr>
          <w:rStyle w:val="normaltextrun"/>
        </w:rPr>
        <w:t>ed</w:t>
      </w:r>
      <w:r>
        <w:rPr>
          <w:rStyle w:val="normaltextrun"/>
        </w:rPr>
        <w:t xml:space="preserve">. For example, a school that focuses on the re-engagement of vulnerable and disengaged youth noted that it is required to complete NCCD forms for each of its students, even though the very nature of the school means the </w:t>
      </w:r>
      <w:r w:rsidR="00EA3A93">
        <w:rPr>
          <w:rStyle w:val="normaltextrun"/>
        </w:rPr>
        <w:t xml:space="preserve">entire student </w:t>
      </w:r>
      <w:r>
        <w:rPr>
          <w:rStyle w:val="normaltextrun"/>
        </w:rPr>
        <w:t>cohort has a high level of need.</w:t>
      </w:r>
    </w:p>
    <w:p w14:paraId="7F5E534C" w14:textId="0E5C505B" w:rsidR="00C13F18" w:rsidRDefault="00C13F18" w:rsidP="00BB708D">
      <w:pPr>
        <w:rPr>
          <w:rStyle w:val="normaltextrun"/>
        </w:rPr>
      </w:pPr>
      <w:r>
        <w:rPr>
          <w:rStyle w:val="normaltextrun"/>
        </w:rPr>
        <w:t xml:space="preserve">However, some educators, schools, and systems have found opportunities to align their assessment processes with the NCCD requirements, though this too </w:t>
      </w:r>
      <w:r w:rsidR="00EA3A93">
        <w:rPr>
          <w:rStyle w:val="normaltextrun"/>
        </w:rPr>
        <w:t xml:space="preserve">can </w:t>
      </w:r>
      <w:r>
        <w:rPr>
          <w:rStyle w:val="normaltextrun"/>
        </w:rPr>
        <w:t>be fraught. One school noted that its educators were so used to making educational adjustments based on the needs of their students that they were often under-reporting the level of need in the NCCD. The National Catholic Education Commission submission noted the importance of continu</w:t>
      </w:r>
      <w:r w:rsidR="00EA3A93">
        <w:rPr>
          <w:rStyle w:val="normaltextrun"/>
        </w:rPr>
        <w:t>ed</w:t>
      </w:r>
      <w:r>
        <w:rPr>
          <w:rStyle w:val="normaltextrun"/>
        </w:rPr>
        <w:t xml:space="preserve"> training to support consistency in the quality of NCCD data – an observation the Panel considers important</w:t>
      </w:r>
      <w:r w:rsidR="00DF081D">
        <w:rPr>
          <w:rStyle w:val="normaltextrun"/>
        </w:rPr>
        <w:t xml:space="preserve">. However, </w:t>
      </w:r>
      <w:r>
        <w:rPr>
          <w:rStyle w:val="normaltextrun"/>
        </w:rPr>
        <w:t xml:space="preserve">some schools commented that </w:t>
      </w:r>
      <w:r w:rsidR="00DF081D">
        <w:rPr>
          <w:rStyle w:val="normaltextrun"/>
        </w:rPr>
        <w:t xml:space="preserve">although </w:t>
      </w:r>
      <w:r>
        <w:rPr>
          <w:rStyle w:val="normaltextrun"/>
        </w:rPr>
        <w:t>the resources provided to educators are high quality and very helpful</w:t>
      </w:r>
      <w:r w:rsidDel="00E72651">
        <w:rPr>
          <w:rStyle w:val="normaltextrun"/>
        </w:rPr>
        <w:t>,</w:t>
      </w:r>
      <w:r>
        <w:rPr>
          <w:rStyle w:val="normaltextrun"/>
        </w:rPr>
        <w:t xml:space="preserve"> but that their educators and administrators simply struggled with finding the time to engage with the </w:t>
      </w:r>
      <w:r w:rsidR="00DF081D">
        <w:rPr>
          <w:rStyle w:val="normaltextrun"/>
        </w:rPr>
        <w:t xml:space="preserve">NCCD </w:t>
      </w:r>
      <w:r>
        <w:rPr>
          <w:rStyle w:val="normaltextrun"/>
        </w:rPr>
        <w:t>reporting requirements.</w:t>
      </w:r>
    </w:p>
    <w:p w14:paraId="60AE8BA2" w14:textId="75BD4E80" w:rsidR="00C13F18" w:rsidRDefault="00C13F18" w:rsidP="00BB708D">
      <w:pPr>
        <w:rPr>
          <w:rStyle w:val="normaltextrun"/>
        </w:rPr>
      </w:pPr>
      <w:r>
        <w:t xml:space="preserve">Given the importance of ensuring full funding for all students, </w:t>
      </w:r>
      <w:r w:rsidRPr="00A30845">
        <w:rPr>
          <w:rStyle w:val="normaltextrun"/>
        </w:rPr>
        <w:t>the Panel sees an opportunity</w:t>
      </w:r>
      <w:r w:rsidR="00DF081D">
        <w:rPr>
          <w:rStyle w:val="normaltextrun"/>
        </w:rPr>
        <w:t xml:space="preserve"> to further investigate</w:t>
      </w:r>
      <w:r w:rsidRPr="00A30845">
        <w:rPr>
          <w:rStyle w:val="normaltextrun"/>
        </w:rPr>
        <w:t xml:space="preserve">, through a post-implementation review, the concerns about </w:t>
      </w:r>
      <w:r w:rsidR="00DF081D">
        <w:rPr>
          <w:rStyle w:val="normaltextrun"/>
        </w:rPr>
        <w:t xml:space="preserve">and experiences of </w:t>
      </w:r>
      <w:r w:rsidRPr="00A30845">
        <w:rPr>
          <w:rStyle w:val="normaltextrun"/>
        </w:rPr>
        <w:t>the NCCD that have been raised by stakeholders since it</w:t>
      </w:r>
      <w:r w:rsidR="00DF081D">
        <w:rPr>
          <w:rStyle w:val="normaltextrun"/>
        </w:rPr>
        <w:t>s</w:t>
      </w:r>
      <w:r w:rsidRPr="00A30845">
        <w:rPr>
          <w:rStyle w:val="normaltextrun"/>
        </w:rPr>
        <w:t xml:space="preserve"> implement</w:t>
      </w:r>
      <w:r w:rsidR="00DF081D">
        <w:rPr>
          <w:rStyle w:val="normaltextrun"/>
        </w:rPr>
        <w:t>ation</w:t>
      </w:r>
      <w:r w:rsidRPr="00A30845">
        <w:rPr>
          <w:rStyle w:val="normaltextrun"/>
        </w:rPr>
        <w:t xml:space="preserve">. The focus of a post-implementation review should be on improving the </w:t>
      </w:r>
      <w:r w:rsidR="00DF081D">
        <w:rPr>
          <w:rStyle w:val="normaltextrun"/>
        </w:rPr>
        <w:t xml:space="preserve">operational </w:t>
      </w:r>
      <w:r w:rsidRPr="00A30845">
        <w:rPr>
          <w:rStyle w:val="normaltextrun"/>
        </w:rPr>
        <w:t>effectiveness and efficiency of the NCCD to ensure it is delivering support for students with disability and their families.</w:t>
      </w:r>
      <w:r>
        <w:rPr>
          <w:rStyle w:val="normaltextrun"/>
        </w:rPr>
        <w:t xml:space="preserve"> Some stakeholders, including the Western Australian Government submission, have suggested that the level of funding allocated to students with disability could </w:t>
      </w:r>
      <w:r w:rsidR="00DF081D">
        <w:rPr>
          <w:rStyle w:val="normaltextrun"/>
        </w:rPr>
        <w:t xml:space="preserve">also </w:t>
      </w:r>
      <w:r>
        <w:rPr>
          <w:rStyle w:val="normaltextrun"/>
        </w:rPr>
        <w:t xml:space="preserve">be considered, but it should be noted that </w:t>
      </w:r>
      <w:r w:rsidR="00CC67B9">
        <w:rPr>
          <w:rStyle w:val="normaltextrun"/>
        </w:rPr>
        <w:t xml:space="preserve">SRS loadings </w:t>
      </w:r>
      <w:r w:rsidR="007429A6">
        <w:rPr>
          <w:rStyle w:val="normaltextrun"/>
        </w:rPr>
        <w:t>are</w:t>
      </w:r>
      <w:r w:rsidR="00CC67B9">
        <w:rPr>
          <w:rStyle w:val="normaltextrun"/>
        </w:rPr>
        <w:t xml:space="preserve"> a separate issue to</w:t>
      </w:r>
      <w:r>
        <w:rPr>
          <w:rStyle w:val="normaltextrun"/>
        </w:rPr>
        <w:t xml:space="preserve"> </w:t>
      </w:r>
      <w:r w:rsidR="00BB795A">
        <w:rPr>
          <w:rStyle w:val="normaltextrun"/>
        </w:rPr>
        <w:t>what would be considered under</w:t>
      </w:r>
      <w:r>
        <w:rPr>
          <w:rStyle w:val="normaltextrun"/>
        </w:rPr>
        <w:t xml:space="preserve"> the proposed post</w:t>
      </w:r>
      <w:r>
        <w:rPr>
          <w:rStyle w:val="normaltextrun"/>
        </w:rPr>
        <w:noBreakHyphen/>
        <w:t>implementation review.</w:t>
      </w:r>
    </w:p>
    <w:p w14:paraId="232FBDF7" w14:textId="77777777" w:rsidR="00C13F18" w:rsidRDefault="00C13F18" w:rsidP="00BB708D">
      <w:pPr>
        <w:pStyle w:val="Heading5"/>
      </w:pPr>
      <w:r>
        <w:t>Better use of NCCD data would improve transparency for students with disability and their families</w:t>
      </w:r>
    </w:p>
    <w:p w14:paraId="799766B9" w14:textId="64B9A1B5" w:rsidR="00C13F18" w:rsidRDefault="00C13F18" w:rsidP="00BB708D">
      <w:pPr>
        <w:rPr>
          <w:rStyle w:val="normaltextrun"/>
        </w:rPr>
      </w:pPr>
      <w:r w:rsidRPr="00A30845">
        <w:rPr>
          <w:rStyle w:val="normaltextrun"/>
        </w:rPr>
        <w:t>Improving the accuracy of NCCD data is necessary to ensure appropriate funding</w:t>
      </w:r>
      <w:r w:rsidR="00BB795A">
        <w:rPr>
          <w:rStyle w:val="normaltextrun"/>
        </w:rPr>
        <w:t xml:space="preserve"> of adjustments for students with disability</w:t>
      </w:r>
      <w:r w:rsidRPr="00A30845">
        <w:rPr>
          <w:rStyle w:val="normaltextrun"/>
        </w:rPr>
        <w:t>.</w:t>
      </w:r>
      <w:r>
        <w:rPr>
          <w:rStyle w:val="normaltextrun"/>
        </w:rPr>
        <w:t xml:space="preserve"> However, it could also help improve transparency of and accountability for allocations, expenditure and outcomes. At present, ACARA reports the distribution of students with disability by level of educational adjustment and category of disability as a percentage of total enrolments nationally, jurisdictionally, and by sector,</w:t>
      </w:r>
      <w:r>
        <w:rPr>
          <w:rStyle w:val="EndnoteReference"/>
        </w:rPr>
        <w:endnoteReference w:id="571"/>
      </w:r>
      <w:r>
        <w:rPr>
          <w:rStyle w:val="normaltextrun"/>
        </w:rPr>
        <w:t xml:space="preserve"> but </w:t>
      </w:r>
      <w:r w:rsidRPr="00A30845">
        <w:rPr>
          <w:rStyle w:val="normaltextrun"/>
        </w:rPr>
        <w:t>there is currently no school-level public reporting.</w:t>
      </w:r>
    </w:p>
    <w:p w14:paraId="404CB7AD" w14:textId="5DAE14EC" w:rsidR="00C13F18" w:rsidRDefault="00C13F18" w:rsidP="00BB708D">
      <w:pPr>
        <w:rPr>
          <w:rStyle w:val="normaltextrun"/>
        </w:rPr>
      </w:pPr>
      <w:r>
        <w:rPr>
          <w:rStyle w:val="normaltextrun"/>
        </w:rPr>
        <w:t xml:space="preserve">This is a missed opportunity: the NCCD is an incredibly rich source of data about students with disability. </w:t>
      </w:r>
      <w:r w:rsidRPr="00A30845">
        <w:rPr>
          <w:rStyle w:val="normaltextrun"/>
        </w:rPr>
        <w:t xml:space="preserve">The lack of school-level information limits transparency of and accountability for </w:t>
      </w:r>
      <w:r w:rsidR="0071669A">
        <w:rPr>
          <w:rStyle w:val="normaltextrun"/>
        </w:rPr>
        <w:t>the effectiveness of</w:t>
      </w:r>
      <w:r w:rsidR="00ED3711">
        <w:rPr>
          <w:rStyle w:val="normaltextrun"/>
        </w:rPr>
        <w:t xml:space="preserve"> </w:t>
      </w:r>
      <w:r w:rsidRPr="00A30845">
        <w:rPr>
          <w:rStyle w:val="normaltextrun"/>
        </w:rPr>
        <w:t>the funding provided to schools to support students with disability.</w:t>
      </w:r>
      <w:r>
        <w:rPr>
          <w:rStyle w:val="normaltextrun"/>
        </w:rPr>
        <w:t xml:space="preserve"> School-level data is especially important for students whose school is administered by an </w:t>
      </w:r>
      <w:r w:rsidR="004D23AA">
        <w:rPr>
          <w:rStyle w:val="normaltextrun"/>
        </w:rPr>
        <w:t>a</w:t>
      </w:r>
      <w:r>
        <w:rPr>
          <w:rStyle w:val="normaltextrun"/>
        </w:rPr>
        <w:t xml:space="preserve">pproved </w:t>
      </w:r>
      <w:r w:rsidR="004D23AA">
        <w:rPr>
          <w:rStyle w:val="normaltextrun"/>
        </w:rPr>
        <w:t>s</w:t>
      </w:r>
      <w:r>
        <w:rPr>
          <w:rStyle w:val="normaltextrun"/>
        </w:rPr>
        <w:t xml:space="preserve">ystem </w:t>
      </w:r>
      <w:r w:rsidR="004D23AA">
        <w:rPr>
          <w:rStyle w:val="normaltextrun"/>
        </w:rPr>
        <w:t>a</w:t>
      </w:r>
      <w:r>
        <w:rPr>
          <w:rStyle w:val="normaltextrun"/>
        </w:rPr>
        <w:t xml:space="preserve">uthority. As </w:t>
      </w:r>
      <w:r w:rsidR="004D23AA">
        <w:rPr>
          <w:rStyle w:val="normaltextrun"/>
        </w:rPr>
        <w:t>a</w:t>
      </w:r>
      <w:r>
        <w:rPr>
          <w:rStyle w:val="normaltextrun"/>
        </w:rPr>
        <w:t xml:space="preserve">pproved </w:t>
      </w:r>
      <w:r w:rsidR="004D23AA">
        <w:rPr>
          <w:rStyle w:val="normaltextrun"/>
        </w:rPr>
        <w:t>s</w:t>
      </w:r>
      <w:r>
        <w:rPr>
          <w:rStyle w:val="normaltextrun"/>
        </w:rPr>
        <w:t xml:space="preserve">ystem </w:t>
      </w:r>
      <w:r w:rsidR="004D23AA">
        <w:rPr>
          <w:rStyle w:val="normaltextrun"/>
        </w:rPr>
        <w:t>a</w:t>
      </w:r>
      <w:r>
        <w:rPr>
          <w:rStyle w:val="normaltextrun"/>
        </w:rPr>
        <w:t>uthorities can redistribute the disability loading</w:t>
      </w:r>
      <w:r w:rsidR="0071669A">
        <w:rPr>
          <w:rStyle w:val="normaltextrun"/>
        </w:rPr>
        <w:t>s</w:t>
      </w:r>
      <w:r>
        <w:rPr>
          <w:rStyle w:val="normaltextrun"/>
        </w:rPr>
        <w:t xml:space="preserve"> </w:t>
      </w:r>
      <w:r w:rsidR="0071669A">
        <w:rPr>
          <w:rStyle w:val="normaltextrun"/>
        </w:rPr>
        <w:t xml:space="preserve">according to their own </w:t>
      </w:r>
      <w:r w:rsidR="00A31836">
        <w:rPr>
          <w:rStyle w:val="normaltextrun"/>
        </w:rPr>
        <w:t>needs-based funding models</w:t>
      </w:r>
      <w:r>
        <w:rPr>
          <w:rStyle w:val="normaltextrun"/>
        </w:rPr>
        <w:t xml:space="preserve">, students and families in these schools may find it difficult to determine the quantity of funding provided to support students. NCCD data at the school level </w:t>
      </w:r>
      <w:r>
        <w:rPr>
          <w:rStyle w:val="normaltextrun"/>
        </w:rPr>
        <w:lastRenderedPageBreak/>
        <w:t xml:space="preserve">would be a starting point for empowering </w:t>
      </w:r>
      <w:r w:rsidR="00B548E2">
        <w:rPr>
          <w:rStyle w:val="normaltextrun"/>
        </w:rPr>
        <w:t xml:space="preserve">students and families </w:t>
      </w:r>
      <w:r>
        <w:rPr>
          <w:rStyle w:val="normaltextrun"/>
        </w:rPr>
        <w:t xml:space="preserve">with information pertaining to the types of adjustments students with disability </w:t>
      </w:r>
      <w:r w:rsidR="00B548E2">
        <w:rPr>
          <w:rStyle w:val="normaltextrun"/>
        </w:rPr>
        <w:t>are</w:t>
      </w:r>
      <w:r>
        <w:rPr>
          <w:rStyle w:val="normaltextrun"/>
        </w:rPr>
        <w:t xml:space="preserve"> reported as receiving. Further to this, and as recommended in section 6.2.1 and Recommendation 6A, transparency and accountability should be increased through the publication of nationally consistent, detailed, and accurate information on </w:t>
      </w:r>
      <w:r w:rsidR="004D23AA">
        <w:rPr>
          <w:rStyle w:val="normaltextrun"/>
        </w:rPr>
        <w:t>a</w:t>
      </w:r>
      <w:r>
        <w:rPr>
          <w:rStyle w:val="normaltextrun"/>
        </w:rPr>
        <w:t xml:space="preserve">pproved </w:t>
      </w:r>
      <w:r w:rsidR="004D23AA">
        <w:rPr>
          <w:rStyle w:val="normaltextrun"/>
        </w:rPr>
        <w:t>s</w:t>
      </w:r>
      <w:r>
        <w:rPr>
          <w:rStyle w:val="normaltextrun"/>
        </w:rPr>
        <w:t xml:space="preserve">ystem </w:t>
      </w:r>
      <w:r w:rsidR="004D23AA">
        <w:rPr>
          <w:rStyle w:val="normaltextrun"/>
        </w:rPr>
        <w:t>a</w:t>
      </w:r>
      <w:r>
        <w:rPr>
          <w:rStyle w:val="normaltextrun"/>
        </w:rPr>
        <w:t>uthorities</w:t>
      </w:r>
      <w:r w:rsidR="009864ED">
        <w:rPr>
          <w:rStyle w:val="normaltextrun"/>
        </w:rPr>
        <w:t xml:space="preserve"> funding models to</w:t>
      </w:r>
      <w:r>
        <w:rPr>
          <w:rStyle w:val="normaltextrun"/>
        </w:rPr>
        <w:t xml:space="preserve"> enhance line of sight for communities into school expenditure. Th</w:t>
      </w:r>
      <w:r w:rsidR="00326493">
        <w:rPr>
          <w:rStyle w:val="normaltextrun"/>
        </w:rPr>
        <w:t>is information</w:t>
      </w:r>
      <w:r>
        <w:rPr>
          <w:rStyle w:val="normaltextrun"/>
        </w:rPr>
        <w:t xml:space="preserve"> could be used by school communities to understand how much money has been allocated by </w:t>
      </w:r>
      <w:r w:rsidR="004D23AA">
        <w:rPr>
          <w:rStyle w:val="normaltextrun"/>
        </w:rPr>
        <w:t>a</w:t>
      </w:r>
      <w:r>
        <w:rPr>
          <w:rStyle w:val="normaltextrun"/>
        </w:rPr>
        <w:t xml:space="preserve">pproved </w:t>
      </w:r>
      <w:r w:rsidR="004D23AA">
        <w:rPr>
          <w:rStyle w:val="normaltextrun"/>
        </w:rPr>
        <w:t>s</w:t>
      </w:r>
      <w:r>
        <w:rPr>
          <w:rStyle w:val="normaltextrun"/>
        </w:rPr>
        <w:t xml:space="preserve">ystem </w:t>
      </w:r>
      <w:r w:rsidR="004D23AA">
        <w:rPr>
          <w:rStyle w:val="normaltextrun"/>
        </w:rPr>
        <w:t>a</w:t>
      </w:r>
      <w:r>
        <w:rPr>
          <w:rStyle w:val="normaltextrun"/>
        </w:rPr>
        <w:t xml:space="preserve">uthorities to support students with disability and </w:t>
      </w:r>
      <w:r w:rsidR="00326493">
        <w:rPr>
          <w:rStyle w:val="normaltextrun"/>
        </w:rPr>
        <w:t xml:space="preserve">how </w:t>
      </w:r>
      <w:r>
        <w:rPr>
          <w:rStyle w:val="normaltextrun"/>
        </w:rPr>
        <w:t xml:space="preserve">schools spend funding to improve </w:t>
      </w:r>
      <w:r w:rsidR="00326493">
        <w:rPr>
          <w:rStyle w:val="normaltextrun"/>
        </w:rPr>
        <w:t xml:space="preserve">student </w:t>
      </w:r>
      <w:r>
        <w:rPr>
          <w:rStyle w:val="normaltextrun"/>
        </w:rPr>
        <w:t>outcomes.</w:t>
      </w:r>
    </w:p>
    <w:p w14:paraId="5A2F340C" w14:textId="3B591438" w:rsidR="00C13F18" w:rsidRDefault="00C13F18" w:rsidP="00BB708D">
      <w:pPr>
        <w:rPr>
          <w:rStyle w:val="normaltextrun"/>
        </w:rPr>
      </w:pPr>
      <w:r>
        <w:rPr>
          <w:rStyle w:val="normaltextrun"/>
        </w:rPr>
        <w:t>There is also no mechanism for students and families to compare the educational adjustments reported in the NCCD with the educational adjustments that students require. The lack of public reporting restricts the ability of stakeholders to evaluate the extent to which NCCD reporting, funding allocation, and utilisation correlate</w:t>
      </w:r>
      <w:r w:rsidR="00AC0482">
        <w:rPr>
          <w:rStyle w:val="normaltextrun"/>
        </w:rPr>
        <w:t>s</w:t>
      </w:r>
      <w:r>
        <w:rPr>
          <w:rStyle w:val="normaltextrun"/>
        </w:rPr>
        <w:t xml:space="preserve"> with student outcomes. This is exacerbated by a general lack of reporting o</w:t>
      </w:r>
      <w:r w:rsidR="00AC0482">
        <w:rPr>
          <w:rStyle w:val="normaltextrun"/>
        </w:rPr>
        <w:t>n</w:t>
      </w:r>
      <w:r>
        <w:rPr>
          <w:rStyle w:val="normaltextrun"/>
        </w:rPr>
        <w:t xml:space="preserve"> outcomes disaggregated by students with disability, discussed in </w:t>
      </w:r>
      <w:r w:rsidRPr="009C7E35">
        <w:rPr>
          <w:rStyle w:val="normaltextrun"/>
        </w:rPr>
        <w:t>Chapter</w:t>
      </w:r>
      <w:r w:rsidRPr="009C7E35" w:rsidDel="009D0E82">
        <w:rPr>
          <w:rStyle w:val="normaltextrun"/>
        </w:rPr>
        <w:t xml:space="preserve"> </w:t>
      </w:r>
      <w:r>
        <w:rPr>
          <w:rStyle w:val="normaltextrun"/>
        </w:rPr>
        <w:t>5.</w:t>
      </w:r>
    </w:p>
    <w:p w14:paraId="5FECA625" w14:textId="63697C56" w:rsidR="00C13F18" w:rsidRDefault="00C13F18" w:rsidP="00BB708D">
      <w:pPr>
        <w:rPr>
          <w:rStyle w:val="normaltextrun"/>
        </w:rPr>
      </w:pPr>
      <w:r>
        <w:rPr>
          <w:rStyle w:val="normaltextrun"/>
        </w:rPr>
        <w:t>The submission from the Faculty of Education at Monash University noted that minor changes</w:t>
      </w:r>
      <w:r w:rsidRPr="00127DA7">
        <w:rPr>
          <w:rStyle w:val="normaltextrun"/>
        </w:rPr>
        <w:t xml:space="preserve"> to the NCCD data collection methodology and reporting mechanisms could substantially improve the usefulness of the data collected.</w:t>
      </w:r>
      <w:r>
        <w:rPr>
          <w:rStyle w:val="normaltextrun"/>
        </w:rPr>
        <w:t xml:space="preserve"> The Panel notes that the NSRB, in the report on its 2019 review of the loading for students with disability, recommended that NCCD student numbers (by educational adjustment level) be published on MySchool, bringing this collection of data in line with other SRS inputs such as First Nations status.</w:t>
      </w:r>
      <w:r>
        <w:rPr>
          <w:rStyle w:val="EndnoteReference"/>
        </w:rPr>
        <w:endnoteReference w:id="572"/>
      </w:r>
      <w:r>
        <w:rPr>
          <w:rStyle w:val="normaltextrun"/>
        </w:rPr>
        <w:t xml:space="preserve"> The NSRB noted that </w:t>
      </w:r>
      <w:r w:rsidR="00AC0482">
        <w:rPr>
          <w:rStyle w:val="normaltextrun"/>
        </w:rPr>
        <w:t>this</w:t>
      </w:r>
      <w:r>
        <w:rPr>
          <w:rStyle w:val="normaltextrun"/>
        </w:rPr>
        <w:t xml:space="preserve"> would provide greater transparency, enabling public scrutiny and driving compliant behaviour and ongoing improvement. The NSRB stressed that due regard would need to be given to privacy issues, and that publication of the data would not add to the burden on teachers and school leaders as the information is already collected and reported to governments.</w:t>
      </w:r>
      <w:r>
        <w:rPr>
          <w:rStyle w:val="EndnoteReference"/>
        </w:rPr>
        <w:endnoteReference w:id="573"/>
      </w:r>
    </w:p>
    <w:p w14:paraId="14AEC7F7" w14:textId="3E24FC78" w:rsidR="00C13F18" w:rsidRDefault="00C13F18" w:rsidP="00BB708D">
      <w:pPr>
        <w:rPr>
          <w:rStyle w:val="normaltextrun"/>
        </w:rPr>
      </w:pPr>
      <w:r>
        <w:rPr>
          <w:rStyle w:val="normaltextrun"/>
        </w:rPr>
        <w:t xml:space="preserve">The Panel agrees that school-level NCCD data should be reported to support students with disability and their families to make more informed decisions around school choice. Further, reporting of this information will encourage partnerships between schools and the community in understanding </w:t>
      </w:r>
      <w:r w:rsidR="00A0752C">
        <w:rPr>
          <w:rStyle w:val="normaltextrun"/>
        </w:rPr>
        <w:t xml:space="preserve">and implementing </w:t>
      </w:r>
      <w:r>
        <w:rPr>
          <w:rStyle w:val="normaltextrun"/>
        </w:rPr>
        <w:t xml:space="preserve">supports </w:t>
      </w:r>
      <w:r w:rsidR="00A0752C">
        <w:rPr>
          <w:rStyle w:val="normaltextrun"/>
        </w:rPr>
        <w:t>for students with disability</w:t>
      </w:r>
      <w:r>
        <w:rPr>
          <w:rStyle w:val="normaltextrun"/>
        </w:rPr>
        <w:t>.</w:t>
      </w:r>
    </w:p>
    <w:p w14:paraId="1039FF23" w14:textId="77777777" w:rsidR="00C13F18" w:rsidRDefault="00C13F18" w:rsidP="00BB708D">
      <w:pPr>
        <w:pStyle w:val="Heading5"/>
      </w:pPr>
      <w:r w:rsidRPr="00C5191D" w:rsidDel="00C5191D">
        <w:t xml:space="preserve">Strengthening </w:t>
      </w:r>
      <w:r w:rsidRPr="00C5191D">
        <w:t>compliance with the Disability Standards for Education</w:t>
      </w:r>
    </w:p>
    <w:p w14:paraId="1BFDA23B" w14:textId="77777777" w:rsidR="00C13F18" w:rsidRDefault="00C13F18" w:rsidP="00BB708D">
      <w:pPr>
        <w:rPr>
          <w:rStyle w:val="normaltextrun"/>
        </w:rPr>
      </w:pPr>
      <w:r w:rsidRPr="00A30845">
        <w:rPr>
          <w:rStyle w:val="normaltextrun"/>
        </w:rPr>
        <w:t xml:space="preserve">The </w:t>
      </w:r>
      <w:r w:rsidRPr="00A30845">
        <w:rPr>
          <w:rStyle w:val="normaltextrun"/>
          <w:i/>
        </w:rPr>
        <w:t>Disability Standards for Education 2005</w:t>
      </w:r>
      <w:r w:rsidRPr="00A30845">
        <w:rPr>
          <w:rStyle w:val="normaltextrun"/>
        </w:rPr>
        <w:t xml:space="preserve"> (DSE) review in 2020 found that there were few consequences for education providers that were non-compliant with the DSE.</w:t>
      </w:r>
      <w:r w:rsidRPr="00A30845">
        <w:rPr>
          <w:rStyle w:val="EndnoteReference"/>
        </w:rPr>
        <w:endnoteReference w:id="574"/>
      </w:r>
      <w:r w:rsidRPr="00A30845">
        <w:rPr>
          <w:rStyle w:val="normaltextrun"/>
        </w:rPr>
        <w:t xml:space="preserve"> Participants in the review believed that non-compliant behaviour was occurring, including gatekeeping, a lack of access to reasonable educational adjustments, and bullying.</w:t>
      </w:r>
      <w:r>
        <w:rPr>
          <w:rStyle w:val="normaltextrun"/>
        </w:rPr>
        <w:t xml:space="preserve"> This aligns with what the Panel has heard about the gaps in the provision of inclusive education, outlined in Chapter 2, and with the findings of the Disability Royal Commission.</w:t>
      </w:r>
    </w:p>
    <w:p w14:paraId="6C4573F8" w14:textId="77777777" w:rsidR="00C13F18" w:rsidRDefault="00C13F18" w:rsidP="00BB708D">
      <w:pPr>
        <w:rPr>
          <w:rStyle w:val="normaltextrun"/>
        </w:rPr>
      </w:pPr>
      <w:r w:rsidRPr="00A30845">
        <w:rPr>
          <w:rStyle w:val="normaltextrun"/>
        </w:rPr>
        <w:t>Despite the requirements articulated in the DSE, stakeholders highlighted continued non-inclusive practices in schools.</w:t>
      </w:r>
      <w:r>
        <w:rPr>
          <w:rStyle w:val="normaltextrun"/>
        </w:rPr>
        <w:t xml:space="preserve"> Surveys conducted by CYDA have found that only 54 per cent of students with disability felt welcomed and included at schools, 70 per cent reported exclusion from events or activities, 65 per cent reported that they had experienced bullying, and only 27 per cent reported that they felt supported to learn at school.</w:t>
      </w:r>
      <w:r>
        <w:rPr>
          <w:rStyle w:val="EndnoteReference"/>
        </w:rPr>
        <w:endnoteReference w:id="575"/>
      </w:r>
    </w:p>
    <w:p w14:paraId="3F7ED652" w14:textId="77777777" w:rsidR="00C13F18" w:rsidRDefault="00C13F18" w:rsidP="00F63381">
      <w:pPr>
        <w:keepNext/>
        <w:keepLines/>
        <w:rPr>
          <w:rStyle w:val="normaltextrun"/>
          <w:b/>
          <w:bCs/>
        </w:rPr>
      </w:pPr>
      <w:r>
        <w:rPr>
          <w:noProof/>
        </w:rPr>
        <w:lastRenderedPageBreak/>
        <mc:AlternateContent>
          <mc:Choice Requires="wps">
            <w:drawing>
              <wp:inline distT="0" distB="0" distL="0" distR="0" wp14:anchorId="1102A82E" wp14:editId="2DFA9EFD">
                <wp:extent cx="5731510" cy="1191870"/>
                <wp:effectExtent l="0" t="0" r="0" b="0"/>
                <wp:docPr id="63" name="Text Box 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1510" cy="1191870"/>
                        </a:xfrm>
                        <a:prstGeom prst="rect">
                          <a:avLst/>
                        </a:prstGeom>
                        <a:noFill/>
                        <a:ln w="9525">
                          <a:noFill/>
                          <a:miter lim="800000"/>
                          <a:headEnd/>
                          <a:tailEnd/>
                        </a:ln>
                      </wps:spPr>
                      <wps:txbx>
                        <w:txbxContent>
                          <w:p w14:paraId="277883A3"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F21571">
                              <w:rPr>
                                <w:i/>
                                <w:color w:val="3D8CAD" w:themeColor="accent1"/>
                                <w:sz w:val="24"/>
                                <w:szCs w:val="24"/>
                              </w:rPr>
                              <w:t>Participation in</w:t>
                            </w:r>
                            <w:r>
                              <w:rPr>
                                <w:i/>
                                <w:color w:val="3D8CAD" w:themeColor="accent1"/>
                                <w:sz w:val="24"/>
                                <w:szCs w:val="24"/>
                              </w:rPr>
                              <w:t xml:space="preserve"> </w:t>
                            </w:r>
                            <w:r w:rsidRPr="00F21571">
                              <w:rPr>
                                <w:i/>
                                <w:color w:val="3D8CAD" w:themeColor="accent1"/>
                                <w:sz w:val="24"/>
                                <w:szCs w:val="24"/>
                              </w:rPr>
                              <w:t>education leads to participation in all areas of life and to the extent that the</w:t>
                            </w:r>
                            <w:r>
                              <w:rPr>
                                <w:i/>
                                <w:color w:val="3D8CAD" w:themeColor="accent1"/>
                                <w:sz w:val="24"/>
                                <w:szCs w:val="24"/>
                              </w:rPr>
                              <w:t xml:space="preserve"> </w:t>
                            </w:r>
                            <w:r w:rsidRPr="00F21571">
                              <w:rPr>
                                <w:i/>
                                <w:color w:val="3D8CAD" w:themeColor="accent1"/>
                                <w:sz w:val="24"/>
                                <w:szCs w:val="24"/>
                              </w:rPr>
                              <w:t>participation in education is denied, constrained, or provided on a</w:t>
                            </w:r>
                            <w:r>
                              <w:rPr>
                                <w:i/>
                                <w:color w:val="3D8CAD" w:themeColor="accent1"/>
                                <w:sz w:val="24"/>
                                <w:szCs w:val="24"/>
                              </w:rPr>
                              <w:t xml:space="preserve"> </w:t>
                            </w:r>
                            <w:r w:rsidRPr="00F21571">
                              <w:rPr>
                                <w:i/>
                                <w:color w:val="3D8CAD" w:themeColor="accent1"/>
                                <w:sz w:val="24"/>
                                <w:szCs w:val="24"/>
                              </w:rPr>
                              <w:t>discriminatory basis, this impacts the realisation of all other human rights and</w:t>
                            </w:r>
                            <w:r>
                              <w:rPr>
                                <w:i/>
                                <w:color w:val="3D8CAD" w:themeColor="accent1"/>
                                <w:sz w:val="24"/>
                                <w:szCs w:val="24"/>
                              </w:rPr>
                              <w:t xml:space="preserve"> </w:t>
                            </w:r>
                            <w:r w:rsidRPr="00F21571">
                              <w:rPr>
                                <w:i/>
                                <w:color w:val="3D8CAD" w:themeColor="accent1"/>
                                <w:sz w:val="24"/>
                                <w:szCs w:val="24"/>
                              </w:rPr>
                              <w:t>leads to marginalisation and disadvantage.</w:t>
                            </w:r>
                          </w:p>
                        </w:txbxContent>
                      </wps:txbx>
                      <wps:bodyPr rot="0" vert="horz" wrap="square" lIns="91440" tIns="45720" rIns="91440" bIns="45720" anchor="t" anchorCtr="0">
                        <a:noAutofit/>
                      </wps:bodyPr>
                    </wps:wsp>
                  </a:graphicData>
                </a:graphic>
              </wp:inline>
            </w:drawing>
          </mc:Choice>
          <mc:Fallback>
            <w:pict>
              <v:shape w14:anchorId="1102A82E" id="Text Box 63" o:spid="_x0000_s1069" type="#_x0000_t202" style="width:451.3pt;height:93.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sE4p/gEAANYDAAAOAAAAZHJzL2Uyb0RvYy54bWysU11v2yAUfZ+0/4B4X2ynyZJYIVXXrtOk&#10;7kNq9wMIxjEacBmQ2Nmv3wWnabS9VfMD4nJ9D/ece1hfD0aTg/RBgWW0mpSUSCugUXbH6I+n+3dL&#10;SkLktuEarGT0KAO93rx9s+5dLafQgW6kJwhiQ907RrsYXV0UQXTS8DABJy0mW/CGRwz9rmg87xHd&#10;6GJalu+LHnzjPAgZAp7ejUm6yfhtK0X81rZBRqIZxd5iXn1et2ktNmte7zx3nRKnNvgrujBcWbz0&#10;DHXHIyd7r/6BMkp4CNDGiQBTQNsqITMHZFOVf7F57LiTmQuKE9xZpvD/YMXXw6P77kkcPsCAA8wk&#10;gnsA8TMQC7cdtzt54z30neQNXlwlyYrehfpUmqQOdUgg2/4LNDhkvo+QgYbWm6QK8iSIjgM4nkWX&#10;QyQCD+eLq2peYUpgrqpW1XKRx1Lw+rnc+RA/STAkbRj1ONUMzw8PIaZ2eP38S7rNwr3SOk9WW9Iz&#10;uppP57ngImNURONpZRhdlukbrZBYfrRNLo5c6XGPF2h7op2YjpzjsB2IahidXaXiJMMWmiMK4WE0&#10;Gj4M3HTgf1PSo8kYDb/23EtK9GeLYq6q2Sy5Mgez+WKKgb/MbC8z3AqEYjRSMm5vY3byyPkGRW9V&#10;luOlk1PPaJ6s0snoyZ2Xcf7r5Tlu/gAAAP//AwBQSwMEFAAGAAgAAAAhAIK06K/bAAAABQEAAA8A&#10;AABkcnMvZG93bnJldi54bWxMj0tPwzAQhO9I/Q/WVuJG162gjxCnQiCuIMpD4ubG2yRqvI5itwn/&#10;noULXEZazWjm23w7+ladqY9NYAPzmQZFXAbXcGXg7fXxag0qJsvOtoHJwBdF2BaTi9xmLgz8Qudd&#10;qpSUcMysgTqlLkOMZU3exlnoiMU7hN7bJGdfoevtIOW+xYXWS/S2YVmobUf3NZXH3ckbeH86fH5c&#10;6+fqwd90Qxg1st+gMZfT8e4WVKIx/YXhB1/QoRCmfTixi6o1II+kXxVvoxdLUHsJrVcrwCLH//TF&#10;NwAAAP//AwBQSwECLQAUAAYACAAAACEAtoM4kv4AAADhAQAAEwAAAAAAAAAAAAAAAAAAAAAAW0Nv&#10;bnRlbnRfVHlwZXNdLnhtbFBLAQItABQABgAIAAAAIQA4/SH/1gAAAJQBAAALAAAAAAAAAAAAAAAA&#10;AC8BAABfcmVscy8ucmVsc1BLAQItABQABgAIAAAAIQATsE4p/gEAANYDAAAOAAAAAAAAAAAAAAAA&#10;AC4CAABkcnMvZTJvRG9jLnhtbFBLAQItABQABgAIAAAAIQCCtOiv2wAAAAUBAAAPAAAAAAAAAAAA&#10;AAAAAFgEAABkcnMvZG93bnJldi54bWxQSwUGAAAAAAQABADzAAAAYAUAAAAA&#10;" filled="f" stroked="f">
                <v:textbox>
                  <w:txbxContent>
                    <w:p w14:paraId="277883A3"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F21571">
                        <w:rPr>
                          <w:i/>
                          <w:color w:val="3D8CAD" w:themeColor="accent1"/>
                          <w:sz w:val="24"/>
                          <w:szCs w:val="24"/>
                        </w:rPr>
                        <w:t>Participation in</w:t>
                      </w:r>
                      <w:r>
                        <w:rPr>
                          <w:i/>
                          <w:color w:val="3D8CAD" w:themeColor="accent1"/>
                          <w:sz w:val="24"/>
                          <w:szCs w:val="24"/>
                        </w:rPr>
                        <w:t xml:space="preserve"> </w:t>
                      </w:r>
                      <w:r w:rsidRPr="00F21571">
                        <w:rPr>
                          <w:i/>
                          <w:color w:val="3D8CAD" w:themeColor="accent1"/>
                          <w:sz w:val="24"/>
                          <w:szCs w:val="24"/>
                        </w:rPr>
                        <w:t>education leads to participation in all areas of life and to the extent that the</w:t>
                      </w:r>
                      <w:r>
                        <w:rPr>
                          <w:i/>
                          <w:color w:val="3D8CAD" w:themeColor="accent1"/>
                          <w:sz w:val="24"/>
                          <w:szCs w:val="24"/>
                        </w:rPr>
                        <w:t xml:space="preserve"> </w:t>
                      </w:r>
                      <w:r w:rsidRPr="00F21571">
                        <w:rPr>
                          <w:i/>
                          <w:color w:val="3D8CAD" w:themeColor="accent1"/>
                          <w:sz w:val="24"/>
                          <w:szCs w:val="24"/>
                        </w:rPr>
                        <w:t>participation in education is denied, constrained, or provided on a</w:t>
                      </w:r>
                      <w:r>
                        <w:rPr>
                          <w:i/>
                          <w:color w:val="3D8CAD" w:themeColor="accent1"/>
                          <w:sz w:val="24"/>
                          <w:szCs w:val="24"/>
                        </w:rPr>
                        <w:t xml:space="preserve"> </w:t>
                      </w:r>
                      <w:r w:rsidRPr="00F21571">
                        <w:rPr>
                          <w:i/>
                          <w:color w:val="3D8CAD" w:themeColor="accent1"/>
                          <w:sz w:val="24"/>
                          <w:szCs w:val="24"/>
                        </w:rPr>
                        <w:t>discriminatory basis, this impacts the realisation of all other human rights and</w:t>
                      </w:r>
                      <w:r>
                        <w:rPr>
                          <w:i/>
                          <w:color w:val="3D8CAD" w:themeColor="accent1"/>
                          <w:sz w:val="24"/>
                          <w:szCs w:val="24"/>
                        </w:rPr>
                        <w:t xml:space="preserve"> </w:t>
                      </w:r>
                      <w:r w:rsidRPr="00F21571">
                        <w:rPr>
                          <w:i/>
                          <w:color w:val="3D8CAD" w:themeColor="accent1"/>
                          <w:sz w:val="24"/>
                          <w:szCs w:val="24"/>
                        </w:rPr>
                        <w:t>leads to marginalisation and disadvantage.</w:t>
                      </w:r>
                    </w:p>
                  </w:txbxContent>
                </v:textbox>
                <w10:anchorlock/>
              </v:shape>
            </w:pict>
          </mc:Fallback>
        </mc:AlternateContent>
      </w:r>
    </w:p>
    <w:p w14:paraId="7FF0F0E9" w14:textId="77777777" w:rsidR="00C13F18" w:rsidRDefault="00C13F18" w:rsidP="00F63381">
      <w:pPr>
        <w:keepNext/>
        <w:keepLines/>
        <w:jc w:val="right"/>
        <w:rPr>
          <w:rStyle w:val="normaltextrun"/>
          <w:i/>
          <w:color w:val="3D8CAD" w:themeColor="accent1"/>
          <w:sz w:val="24"/>
          <w:szCs w:val="24"/>
        </w:rPr>
      </w:pPr>
      <w:r>
        <w:rPr>
          <w:i/>
          <w:color w:val="3D8CAD" w:themeColor="accent1"/>
          <w:sz w:val="24"/>
          <w:szCs w:val="24"/>
        </w:rPr>
        <w:t>All Means All</w:t>
      </w:r>
    </w:p>
    <w:p w14:paraId="595714C7" w14:textId="77777777" w:rsidR="00C13F18" w:rsidRDefault="00C13F18" w:rsidP="00BB708D">
      <w:pPr>
        <w:rPr>
          <w:rStyle w:val="normaltextrun"/>
        </w:rPr>
      </w:pPr>
      <w:r w:rsidRPr="00A30845">
        <w:rPr>
          <w:rStyle w:val="normaltextrun"/>
        </w:rPr>
        <w:t>As outlined in Chapter 2,</w:t>
      </w:r>
      <w:r w:rsidRPr="00A30845" w:rsidDel="00E35671">
        <w:rPr>
          <w:rStyle w:val="normaltextrun"/>
        </w:rPr>
        <w:t xml:space="preserve"> </w:t>
      </w:r>
      <w:r w:rsidRPr="00A30845">
        <w:rPr>
          <w:rStyle w:val="normaltextrun"/>
        </w:rPr>
        <w:t>the Panel believes that every student with disability should be provided with an inclusive education. One way to achieve this is greater compliance with the DSE.</w:t>
      </w:r>
      <w:r>
        <w:rPr>
          <w:rStyle w:val="normaltextrun"/>
        </w:rPr>
        <w:t xml:space="preserve"> There are several ways to increase accountability for compliance with the DSE to support students with disability, such as building upon the complaints-based mechanisms that are already in place. For example, CYDA’s submission recommended that accountability be driven through multiple initiatives, including an independently assessed school scorecard, a transparency improvement framework at the jurisdiction level and an independent tribunal or commission-led complaints process.</w:t>
      </w:r>
      <w:r>
        <w:rPr>
          <w:rStyle w:val="EndnoteReference"/>
        </w:rPr>
        <w:endnoteReference w:id="576"/>
      </w:r>
    </w:p>
    <w:p w14:paraId="7CC4F320" w14:textId="6E0311EF" w:rsidR="00C13F18" w:rsidRDefault="00C13F18" w:rsidP="00BB708D">
      <w:pPr>
        <w:spacing w:after="0"/>
        <w:rPr>
          <w:rStyle w:val="normaltextrun"/>
        </w:rPr>
      </w:pPr>
      <w:r w:rsidRPr="00A30845">
        <w:rPr>
          <w:rStyle w:val="normaltextrun"/>
        </w:rPr>
        <w:t xml:space="preserve">In the first instance, jurisdictions should strengthen accountability for schools’ and </w:t>
      </w:r>
      <w:r w:rsidR="004D23AA">
        <w:rPr>
          <w:rStyle w:val="normaltextrun"/>
        </w:rPr>
        <w:t>a</w:t>
      </w:r>
      <w:r w:rsidRPr="00A30845">
        <w:rPr>
          <w:rStyle w:val="normaltextrun"/>
        </w:rPr>
        <w:t xml:space="preserve">pproved </w:t>
      </w:r>
      <w:r w:rsidR="004D23AA">
        <w:rPr>
          <w:rStyle w:val="normaltextrun"/>
        </w:rPr>
        <w:t>s</w:t>
      </w:r>
      <w:r w:rsidRPr="00A30845">
        <w:rPr>
          <w:rStyle w:val="normaltextrun"/>
        </w:rPr>
        <w:t xml:space="preserve">ystem </w:t>
      </w:r>
      <w:r w:rsidR="004D23AA">
        <w:rPr>
          <w:rStyle w:val="normaltextrun"/>
        </w:rPr>
        <w:t>a</w:t>
      </w:r>
      <w:r w:rsidRPr="00A30845">
        <w:rPr>
          <w:rStyle w:val="normaltextrun"/>
        </w:rPr>
        <w:t>uthorities’ compliance with the DSE.</w:t>
      </w:r>
      <w:r>
        <w:rPr>
          <w:rStyle w:val="normaltextrun"/>
        </w:rPr>
        <w:t xml:space="preserve"> This could be achieved by incorporating performance audits related to implementation of the DSE into the regular work program of state auditors</w:t>
      </w:r>
      <w:r>
        <w:rPr>
          <w:rStyle w:val="normaltextrun"/>
        </w:rPr>
        <w:noBreakHyphen/>
        <w:t>general.</w:t>
      </w:r>
      <w:r>
        <w:rPr>
          <w:rStyle w:val="EndnoteReference"/>
        </w:rPr>
        <w:endnoteReference w:id="577"/>
      </w:r>
      <w:r>
        <w:rPr>
          <w:rStyle w:val="normaltextrun"/>
        </w:rPr>
        <w:t xml:space="preserve"> This would support findings (both as to best practice and where there is room for improvement) to be shared across schools and would maintain a focus on improving system</w:t>
      </w:r>
      <w:r w:rsidR="00B0473D">
        <w:rPr>
          <w:rStyle w:val="normaltextrun"/>
        </w:rPr>
        <w:t>s</w:t>
      </w:r>
      <w:r>
        <w:rPr>
          <w:rStyle w:val="normaltextrun"/>
        </w:rPr>
        <w:t xml:space="preserve">, school </w:t>
      </w:r>
      <w:r w:rsidR="00B0473D">
        <w:rPr>
          <w:rStyle w:val="normaltextrun"/>
        </w:rPr>
        <w:t xml:space="preserve">leaders </w:t>
      </w:r>
      <w:r>
        <w:rPr>
          <w:rStyle w:val="normaltextrun"/>
        </w:rPr>
        <w:t>and educator</w:t>
      </w:r>
      <w:r w:rsidR="00B0473D">
        <w:rPr>
          <w:rStyle w:val="normaltextrun"/>
        </w:rPr>
        <w:t>s’</w:t>
      </w:r>
      <w:r>
        <w:rPr>
          <w:rStyle w:val="normaltextrun"/>
        </w:rPr>
        <w:t xml:space="preserve"> capability to embed inclusive education.</w:t>
      </w:r>
    </w:p>
    <w:p w14:paraId="2AB014DA" w14:textId="77777777" w:rsidR="00C13F18" w:rsidRPr="00E97079" w:rsidRDefault="00C13F18" w:rsidP="00BB708D">
      <w:pPr>
        <w:pStyle w:val="NoSpacing"/>
      </w:pPr>
    </w:p>
    <w:tbl>
      <w:tblPr>
        <w:tblStyle w:val="GridTable6Colorful-Accent1"/>
        <w:tblW w:w="5000" w:type="pct"/>
        <w:tblLook w:val="0400" w:firstRow="0" w:lastRow="0" w:firstColumn="0" w:lastColumn="0" w:noHBand="0" w:noVBand="1"/>
      </w:tblPr>
      <w:tblGrid>
        <w:gridCol w:w="8996"/>
      </w:tblGrid>
      <w:tr w:rsidR="00C13F18" w:rsidRPr="00CD5FE2" w14:paraId="2A71E8EF" w14:textId="77777777" w:rsidTr="00485F51">
        <w:trPr>
          <w:cnfStyle w:val="000000100000" w:firstRow="0" w:lastRow="0" w:firstColumn="0" w:lastColumn="0" w:oddVBand="0" w:evenVBand="0" w:oddHBand="1" w:evenHBand="0" w:firstRowFirstColumn="0" w:firstRowLastColumn="0" w:lastRowFirstColumn="0" w:lastRowLastColumn="0"/>
          <w:trHeight w:val="4234"/>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01CBD59" w14:textId="77777777" w:rsidR="00C13F18" w:rsidRPr="000F6FAB" w:rsidRDefault="00C13F18">
            <w:pPr>
              <w:jc w:val="center"/>
              <w:rPr>
                <w:rStyle w:val="normaltextrun"/>
                <w:rFonts w:eastAsia="Times New Roman" w:cstheme="minorHAnsi"/>
                <w:b/>
                <w:bCs/>
                <w:color w:val="000000" w:themeColor="text1"/>
                <w:lang w:eastAsia="en-AU"/>
              </w:rPr>
            </w:pPr>
            <w:r w:rsidRPr="000F6FAB">
              <w:rPr>
                <w:b/>
                <w:bCs/>
                <w:color w:val="000000" w:themeColor="text1"/>
                <w:u w:val="single"/>
              </w:rPr>
              <w:t>RECOMMENDATION 6B</w:t>
            </w:r>
          </w:p>
          <w:p w14:paraId="24EB6ACC" w14:textId="77777777" w:rsidR="00C13F18" w:rsidRPr="00CD5FE2" w:rsidRDefault="00C13F18" w:rsidP="00307D8E">
            <w:pPr>
              <w:rPr>
                <w:rStyle w:val="normaltextrun"/>
                <w:rFonts w:cs="Calibri"/>
                <w:b/>
                <w:color w:val="000000"/>
              </w:rPr>
            </w:pPr>
            <w:r w:rsidRPr="00CD5FE2">
              <w:rPr>
                <w:rStyle w:val="normaltextrun"/>
                <w:rFonts w:eastAsia="Times New Roman" w:cs="Calibri"/>
                <w:color w:val="000000"/>
                <w:lang w:eastAsia="en-AU"/>
              </w:rPr>
              <w:t>The Panel recommends that concrete steps be taken to review and strengthen the support for students with disability and provide more transparency on current levels of support. This should include g</w:t>
            </w:r>
            <w:r w:rsidRPr="00CD5FE2">
              <w:rPr>
                <w:rStyle w:val="normaltextrun"/>
                <w:rFonts w:cs="Calibri"/>
                <w:color w:val="000000"/>
              </w:rPr>
              <w:t>reater accountability and reporting on supports needed by students with disability, including through:</w:t>
            </w:r>
          </w:p>
          <w:p w14:paraId="766CC8EE" w14:textId="77777777" w:rsidR="00C13F18" w:rsidRPr="00CD5FE2" w:rsidRDefault="00C13F18" w:rsidP="00307D8E">
            <w:pPr>
              <w:pStyle w:val="ListParagraph"/>
              <w:numPr>
                <w:ilvl w:val="0"/>
                <w:numId w:val="28"/>
              </w:numPr>
              <w:spacing w:after="0"/>
              <w:rPr>
                <w:rStyle w:val="normaltextrun"/>
                <w:rFonts w:cs="Calibri"/>
                <w:b/>
                <w:color w:val="000000"/>
              </w:rPr>
            </w:pPr>
            <w:r w:rsidRPr="00CD5FE2">
              <w:rPr>
                <w:rStyle w:val="normaltextrun"/>
                <w:rFonts w:cs="Calibri"/>
                <w:color w:val="000000"/>
              </w:rPr>
              <w:t>the Commonwealth Government conducting a post-implementation review of the operation of the Nationally Consistent Collection of Data on School Students with Disability (NCCD), with outcomes reported to Education Ministers by the end of 2025</w:t>
            </w:r>
          </w:p>
          <w:p w14:paraId="466554D6" w14:textId="0A0ACF3B" w:rsidR="00C13F18" w:rsidRPr="00CD5FE2" w:rsidRDefault="00C13F18" w:rsidP="00307D8E">
            <w:pPr>
              <w:pStyle w:val="ListParagraph"/>
              <w:numPr>
                <w:ilvl w:val="0"/>
                <w:numId w:val="28"/>
              </w:numPr>
              <w:spacing w:after="0"/>
              <w:rPr>
                <w:rStyle w:val="normaltextrun"/>
                <w:rFonts w:cs="Calibri"/>
                <w:b/>
                <w:color w:val="000000"/>
              </w:rPr>
            </w:pPr>
            <w:r w:rsidRPr="00CD5FE2">
              <w:rPr>
                <w:rStyle w:val="normaltextrun"/>
                <w:color w:val="000000"/>
              </w:rPr>
              <w:t xml:space="preserve">the Australian Curriculum, Assessment and Reporting Authority, with support from all governments and </w:t>
            </w:r>
            <w:r w:rsidR="004D23AA">
              <w:rPr>
                <w:rStyle w:val="normaltextrun"/>
                <w:color w:val="000000"/>
              </w:rPr>
              <w:t>a</w:t>
            </w:r>
            <w:r w:rsidRPr="00CD5FE2">
              <w:rPr>
                <w:rStyle w:val="normaltextrun"/>
                <w:color w:val="000000"/>
              </w:rPr>
              <w:t xml:space="preserve">pproved </w:t>
            </w:r>
            <w:r w:rsidR="004D23AA">
              <w:rPr>
                <w:rStyle w:val="normaltextrun"/>
                <w:color w:val="000000"/>
              </w:rPr>
              <w:t>a</w:t>
            </w:r>
            <w:r w:rsidRPr="00CD5FE2">
              <w:rPr>
                <w:rStyle w:val="normaltextrun"/>
                <w:color w:val="000000"/>
              </w:rPr>
              <w:t>uthorities, publishing school-level NCCD data by educational adjustment level on the MySchool website from 2025, with the collection of disaggregated data to allow for intersectional analysis</w:t>
            </w:r>
          </w:p>
          <w:p w14:paraId="0053D07D" w14:textId="71DA104E" w:rsidR="00C13F18" w:rsidRPr="00CD5FE2" w:rsidRDefault="00C13F18" w:rsidP="00FA4F9F">
            <w:pPr>
              <w:pStyle w:val="ListParagraph"/>
              <w:numPr>
                <w:ilvl w:val="0"/>
                <w:numId w:val="28"/>
              </w:numPr>
              <w:rPr>
                <w:b/>
                <w:color w:val="000000"/>
              </w:rPr>
            </w:pPr>
            <w:r w:rsidRPr="1D8654F9">
              <w:rPr>
                <w:rStyle w:val="normaltextrun"/>
                <w:rFonts w:ascii="Calibri" w:eastAsia="Times New Roman" w:hAnsi="Calibri" w:cs="Calibri"/>
                <w:color w:val="000000" w:themeColor="text1"/>
                <w:lang w:eastAsia="en-AU"/>
              </w:rPr>
              <w:t>governments agreeing on actions by the end of 2</w:t>
            </w:r>
            <w:r w:rsidRPr="1D8654F9">
              <w:rPr>
                <w:rStyle w:val="normaltextrun"/>
                <w:rFonts w:ascii="Calibri" w:eastAsia="Times New Roman" w:hAnsi="Calibri"/>
                <w:color w:val="auto"/>
                <w:lang w:eastAsia="en-AU"/>
              </w:rPr>
              <w:t>026</w:t>
            </w:r>
            <w:r w:rsidRPr="1D8654F9">
              <w:rPr>
                <w:rStyle w:val="normaltextrun"/>
                <w:rFonts w:ascii="Calibri" w:eastAsia="Times New Roman" w:hAnsi="Calibri" w:cs="Calibri"/>
                <w:color w:val="000000" w:themeColor="text1"/>
                <w:lang w:eastAsia="en-AU"/>
              </w:rPr>
              <w:t xml:space="preserve"> to strengthen the accountability of </w:t>
            </w:r>
            <w:r w:rsidR="004D23AA">
              <w:rPr>
                <w:rStyle w:val="normaltextrun"/>
                <w:rFonts w:ascii="Calibri" w:eastAsia="Times New Roman" w:hAnsi="Calibri" w:cs="Calibri"/>
                <w:color w:val="000000" w:themeColor="text1"/>
                <w:lang w:eastAsia="en-AU"/>
              </w:rPr>
              <w:t>a</w:t>
            </w:r>
            <w:r w:rsidRPr="1D8654F9">
              <w:rPr>
                <w:rStyle w:val="normaltextrun"/>
                <w:rFonts w:ascii="Calibri" w:eastAsia="Times New Roman" w:hAnsi="Calibri" w:cs="Calibri"/>
                <w:color w:val="000000" w:themeColor="text1"/>
                <w:lang w:eastAsia="en-AU"/>
              </w:rPr>
              <w:t xml:space="preserve">pproved </w:t>
            </w:r>
            <w:r w:rsidR="004D23AA">
              <w:rPr>
                <w:rStyle w:val="normaltextrun"/>
                <w:rFonts w:ascii="Calibri" w:eastAsia="Times New Roman" w:hAnsi="Calibri" w:cs="Calibri"/>
                <w:color w:val="000000" w:themeColor="text1"/>
                <w:lang w:eastAsia="en-AU"/>
              </w:rPr>
              <w:t>a</w:t>
            </w:r>
            <w:r w:rsidRPr="1D8654F9">
              <w:rPr>
                <w:rStyle w:val="normaltextrun"/>
                <w:rFonts w:ascii="Calibri" w:eastAsia="Times New Roman" w:hAnsi="Calibri" w:cs="Calibri"/>
                <w:color w:val="000000" w:themeColor="text1"/>
                <w:lang w:eastAsia="en-AU"/>
              </w:rPr>
              <w:t xml:space="preserve">uthorities for compliance with the </w:t>
            </w:r>
            <w:r w:rsidRPr="1D8654F9">
              <w:rPr>
                <w:rStyle w:val="normaltextrun"/>
                <w:rFonts w:ascii="Calibri" w:eastAsia="Times New Roman" w:hAnsi="Calibri" w:cs="Calibri"/>
                <w:i/>
                <w:color w:val="000000" w:themeColor="text1"/>
                <w:lang w:eastAsia="en-AU"/>
              </w:rPr>
              <w:t>Disability Standards for Education 2005</w:t>
            </w:r>
            <w:r w:rsidRPr="1D8654F9">
              <w:rPr>
                <w:rStyle w:val="normaltextrun"/>
                <w:rFonts w:ascii="Calibri" w:eastAsia="Times New Roman" w:hAnsi="Calibri" w:cs="Calibri"/>
                <w:color w:val="000000" w:themeColor="text1"/>
                <w:lang w:eastAsia="en-AU"/>
              </w:rPr>
              <w:t>.</w:t>
            </w:r>
          </w:p>
        </w:tc>
      </w:tr>
    </w:tbl>
    <w:p w14:paraId="6F01E207" w14:textId="77777777" w:rsidR="00C13F18" w:rsidRDefault="00C13F18" w:rsidP="00BB708D">
      <w:bookmarkStart w:id="201" w:name="_Toc147493111"/>
      <w:bookmarkStart w:id="202" w:name="_Toc147499512"/>
      <w:bookmarkStart w:id="203" w:name="_Toc147499592"/>
      <w:bookmarkStart w:id="204" w:name="_Toc147499716"/>
    </w:p>
    <w:p w14:paraId="36492087" w14:textId="77777777" w:rsidR="00C13F18" w:rsidRDefault="00C13F18" w:rsidP="00485F51">
      <w:r>
        <w:br w:type="page"/>
      </w:r>
    </w:p>
    <w:p w14:paraId="2E71A9CB" w14:textId="568C6062" w:rsidR="00C13F18" w:rsidRDefault="00C13F18" w:rsidP="00BB708D">
      <w:pPr>
        <w:pStyle w:val="Heading2"/>
      </w:pPr>
      <w:bookmarkStart w:id="205" w:name="_Toc152855360"/>
      <w:r w:rsidRPr="007B2819">
        <w:lastRenderedPageBreak/>
        <w:t xml:space="preserve">Chapter 7: </w:t>
      </w:r>
      <w:r>
        <w:t>Implementing m</w:t>
      </w:r>
      <w:r w:rsidRPr="007B2819">
        <w:t xml:space="preserve">echanisms to </w:t>
      </w:r>
      <w:r>
        <w:t>s</w:t>
      </w:r>
      <w:r w:rsidRPr="007B2819">
        <w:t xml:space="preserve">upport </w:t>
      </w:r>
      <w:r>
        <w:t>i</w:t>
      </w:r>
      <w:r w:rsidRPr="007B2819">
        <w:t>nnovation</w:t>
      </w:r>
      <w:r>
        <w:t xml:space="preserve"> </w:t>
      </w:r>
      <w:r w:rsidRPr="007B2819">
        <w:t xml:space="preserve">and </w:t>
      </w:r>
      <w:r>
        <w:t>a</w:t>
      </w:r>
      <w:r w:rsidRPr="007B2819">
        <w:t xml:space="preserve">chieve </w:t>
      </w:r>
      <w:r>
        <w:t>r</w:t>
      </w:r>
      <w:r w:rsidRPr="007B2819">
        <w:t>eform</w:t>
      </w:r>
      <w:bookmarkEnd w:id="205"/>
      <w:r w:rsidRPr="007B2819">
        <w:t xml:space="preserve"> </w:t>
      </w:r>
      <w:bookmarkEnd w:id="201"/>
      <w:bookmarkEnd w:id="202"/>
      <w:bookmarkEnd w:id="203"/>
      <w:bookmarkEnd w:id="204"/>
    </w:p>
    <w:p w14:paraId="598BA6EA" w14:textId="77777777" w:rsidR="00C13F18" w:rsidRDefault="00C13F18" w:rsidP="00BB708D">
      <w:pPr>
        <w:pBdr>
          <w:top w:val="single" w:sz="4" w:space="1" w:color="auto"/>
          <w:left w:val="single" w:sz="4" w:space="4" w:color="auto"/>
          <w:bottom w:val="single" w:sz="4" w:space="1" w:color="auto"/>
          <w:right w:val="single" w:sz="4" w:space="4" w:color="auto"/>
        </w:pBdr>
        <w:rPr>
          <w:b/>
        </w:rPr>
      </w:pPr>
      <w:r w:rsidRPr="002A3745">
        <w:rPr>
          <w:b/>
        </w:rPr>
        <w:t>Key points:</w:t>
      </w:r>
    </w:p>
    <w:p w14:paraId="26AA0C54" w14:textId="77777777" w:rsidR="00C13F18" w:rsidRDefault="00C13F18" w:rsidP="00FA4F9F">
      <w:pPr>
        <w:pStyle w:val="ListParagraph"/>
        <w:numPr>
          <w:ilvl w:val="0"/>
          <w:numId w:val="32"/>
        </w:numPr>
        <w:pBdr>
          <w:top w:val="single" w:sz="4" w:space="1" w:color="auto"/>
          <w:left w:val="single" w:sz="4" w:space="4" w:color="auto"/>
          <w:bottom w:val="single" w:sz="4" w:space="1" w:color="auto"/>
          <w:right w:val="single" w:sz="4" w:space="4" w:color="auto"/>
        </w:pBdr>
      </w:pPr>
      <w:r>
        <w:t xml:space="preserve">The reform directions outlined in this report are substantial and will require time for planning, implementation, monitoring and evaluation, and refinement. </w:t>
      </w:r>
    </w:p>
    <w:p w14:paraId="5D8F3480" w14:textId="6FEF57EA" w:rsidR="00C13F18" w:rsidRDefault="00C13F18" w:rsidP="00FA4F9F">
      <w:pPr>
        <w:pStyle w:val="ListParagraph"/>
        <w:numPr>
          <w:ilvl w:val="0"/>
          <w:numId w:val="32"/>
        </w:numPr>
        <w:pBdr>
          <w:top w:val="single" w:sz="4" w:space="1" w:color="auto"/>
          <w:left w:val="single" w:sz="4" w:space="4" w:color="auto"/>
          <w:bottom w:val="single" w:sz="4" w:space="1" w:color="auto"/>
          <w:right w:val="single" w:sz="4" w:space="4" w:color="auto"/>
        </w:pBdr>
      </w:pPr>
      <w:r>
        <w:t xml:space="preserve">It is particularly important to ensure that there is sufficient collaboration, resourcing and support within and between </w:t>
      </w:r>
      <w:r w:rsidR="007E43F9">
        <w:t xml:space="preserve">governments, school </w:t>
      </w:r>
      <w:r>
        <w:t>systems</w:t>
      </w:r>
      <w:r w:rsidR="007E43F9">
        <w:t xml:space="preserve"> and approved authorities</w:t>
      </w:r>
      <w:r>
        <w:t xml:space="preserve"> to support educators as the reforms are rolled out. The ambition of implementation of the recommendations in this report </w:t>
      </w:r>
      <w:r w:rsidR="007E43F9">
        <w:t xml:space="preserve">will </w:t>
      </w:r>
      <w:r>
        <w:t>need to be calibrated to the resources available to support th</w:t>
      </w:r>
      <w:r w:rsidR="007E43F9">
        <w:t>eir</w:t>
      </w:r>
      <w:r>
        <w:t xml:space="preserve"> implementation. </w:t>
      </w:r>
    </w:p>
    <w:p w14:paraId="59DDF601" w14:textId="6DFC690F" w:rsidR="00C13F18" w:rsidRDefault="00C13F18" w:rsidP="00FA4F9F">
      <w:pPr>
        <w:pStyle w:val="ListParagraph"/>
        <w:numPr>
          <w:ilvl w:val="0"/>
          <w:numId w:val="32"/>
        </w:numPr>
        <w:pBdr>
          <w:top w:val="single" w:sz="4" w:space="1" w:color="auto"/>
          <w:left w:val="single" w:sz="4" w:space="4" w:color="auto"/>
          <w:bottom w:val="single" w:sz="4" w:space="1" w:color="auto"/>
          <w:right w:val="single" w:sz="4" w:space="4" w:color="auto"/>
        </w:pBdr>
      </w:pPr>
      <w:r>
        <w:t>The next Agreement should therefore balance a longer-term view of the education system’s reform direction</w:t>
      </w:r>
      <w:r w:rsidR="007E43F9">
        <w:t>s</w:t>
      </w:r>
      <w:r>
        <w:t xml:space="preserve"> with opportunities to review and assess progress and either confirm or adjust priorities and effort</w:t>
      </w:r>
      <w:r w:rsidR="007E43F9">
        <w:t>s</w:t>
      </w:r>
      <w:r>
        <w:t xml:space="preserve"> where necessary.</w:t>
      </w:r>
    </w:p>
    <w:p w14:paraId="33336698" w14:textId="77777777" w:rsidR="00C13F18" w:rsidRDefault="00C13F18" w:rsidP="00FA4F9F">
      <w:pPr>
        <w:pStyle w:val="ListParagraph"/>
        <w:numPr>
          <w:ilvl w:val="0"/>
          <w:numId w:val="32"/>
        </w:numPr>
        <w:pBdr>
          <w:top w:val="single" w:sz="4" w:space="1" w:color="auto"/>
          <w:left w:val="single" w:sz="4" w:space="4" w:color="auto"/>
          <w:bottom w:val="single" w:sz="4" w:space="1" w:color="auto"/>
          <w:right w:val="single" w:sz="4" w:space="4" w:color="auto"/>
        </w:pBdr>
      </w:pPr>
      <w:r>
        <w:t>Progress against the reforms must be shared publicly, in easy to access and understand ways, to enhance accountability and build public trust in the education system.</w:t>
      </w:r>
    </w:p>
    <w:p w14:paraId="55F3B414" w14:textId="4C0C968E" w:rsidR="00C13F18" w:rsidRDefault="00C13F18" w:rsidP="00FA4F9F">
      <w:pPr>
        <w:pStyle w:val="ListParagraph"/>
        <w:numPr>
          <w:ilvl w:val="0"/>
          <w:numId w:val="32"/>
        </w:numPr>
        <w:pBdr>
          <w:top w:val="single" w:sz="4" w:space="1" w:color="auto"/>
          <w:left w:val="single" w:sz="4" w:space="4" w:color="auto"/>
          <w:bottom w:val="single" w:sz="4" w:space="1" w:color="auto"/>
          <w:right w:val="single" w:sz="4" w:space="4" w:color="auto"/>
        </w:pBdr>
      </w:pPr>
      <w:r>
        <w:t>This will require the adoption of a focused set of targets that direct effort</w:t>
      </w:r>
      <w:r w:rsidR="007E43F9">
        <w:t>s</w:t>
      </w:r>
      <w:r>
        <w:t xml:space="preserve"> and aspiration</w:t>
      </w:r>
      <w:r w:rsidR="007E43F9">
        <w:t>s</w:t>
      </w:r>
      <w:r>
        <w:t xml:space="preserve"> and enable measurement of progress against reforms, which is essential </w:t>
      </w:r>
      <w:r w:rsidR="007E43F9">
        <w:t xml:space="preserve">in </w:t>
      </w:r>
      <w:r>
        <w:t>holding governments to account and building public awareness of the direction of the education system.</w:t>
      </w:r>
    </w:p>
    <w:p w14:paraId="01503B76" w14:textId="77777777" w:rsidR="00C13F18" w:rsidRDefault="00C13F18" w:rsidP="00FA4F9F">
      <w:pPr>
        <w:pStyle w:val="ListParagraph"/>
        <w:numPr>
          <w:ilvl w:val="0"/>
          <w:numId w:val="32"/>
        </w:numPr>
        <w:pBdr>
          <w:top w:val="single" w:sz="4" w:space="1" w:color="auto"/>
          <w:left w:val="single" w:sz="4" w:space="4" w:color="auto"/>
          <w:bottom w:val="single" w:sz="4" w:space="1" w:color="auto"/>
          <w:right w:val="single" w:sz="4" w:space="4" w:color="auto"/>
        </w:pBdr>
      </w:pPr>
      <w:r>
        <w:t>The next Agreement is an opportunity to place First Nations organisations and people in at the heart of design and delivery, to build a stronger, more culturally responsive education system.</w:t>
      </w:r>
    </w:p>
    <w:p w14:paraId="7E05C952" w14:textId="77777777" w:rsidR="00C13F18" w:rsidRDefault="00C13F18" w:rsidP="00FA4F9F">
      <w:pPr>
        <w:pStyle w:val="ListParagraph"/>
        <w:numPr>
          <w:ilvl w:val="0"/>
          <w:numId w:val="32"/>
        </w:numPr>
        <w:pBdr>
          <w:top w:val="single" w:sz="4" w:space="1" w:color="auto"/>
          <w:left w:val="single" w:sz="4" w:space="4" w:color="auto"/>
          <w:bottom w:val="single" w:sz="4" w:space="1" w:color="auto"/>
          <w:right w:val="single" w:sz="4" w:space="4" w:color="auto"/>
        </w:pBdr>
      </w:pPr>
      <w:r>
        <w:t>To realise the full benefits of reform, there is a need for a more structured approach to innovation, including funding to support trials and evaluations of new models of teaching and learning, such as full-service schools, subject to robust design and implementation criteria.</w:t>
      </w:r>
    </w:p>
    <w:p w14:paraId="3F095C7B" w14:textId="77777777" w:rsidR="00C13F18" w:rsidRDefault="00C13F18" w:rsidP="00BB708D">
      <w:pPr>
        <w:pStyle w:val="Heading3"/>
      </w:pPr>
      <w:bookmarkStart w:id="206" w:name="_Toc152855361"/>
      <w:r>
        <w:t>7.1 Context</w:t>
      </w:r>
      <w:bookmarkEnd w:id="206"/>
    </w:p>
    <w:p w14:paraId="652DAC47" w14:textId="73BDD69C" w:rsidR="00C13F18" w:rsidRDefault="00C13F18" w:rsidP="00BB708D">
      <w:r>
        <w:t xml:space="preserve">The objectives of the reform agenda set out in this report are not new. Lifting student outcomes and making sure these are not determined by postcode or background have long been stated objectives of our education system. Many of the specific reforms recommended are also not new – having been recommended, or partially implemented, before. Many systems and schools are already delivering on the reforms set out in this report, and </w:t>
      </w:r>
      <w:r w:rsidR="00420984">
        <w:t>evaluating their</w:t>
      </w:r>
      <w:r>
        <w:t xml:space="preserve"> </w:t>
      </w:r>
      <w:r w:rsidR="00420984">
        <w:t xml:space="preserve">effectiveness in </w:t>
      </w:r>
      <w:r>
        <w:t>support</w:t>
      </w:r>
      <w:r w:rsidR="00420984">
        <w:t>ing</w:t>
      </w:r>
      <w:r>
        <w:t xml:space="preserve"> students and educators. Experience demonstrates that it is not just our aspirations or even our actions that will determine success – </w:t>
      </w:r>
      <w:r w:rsidRPr="00CA3C00">
        <w:rPr>
          <w:i/>
          <w:iCs/>
        </w:rPr>
        <w:t>how</w:t>
      </w:r>
      <w:r>
        <w:t xml:space="preserve"> we work is critical to ensuring that all students fully benefit from the power of education.</w:t>
      </w:r>
    </w:p>
    <w:p w14:paraId="24371894" w14:textId="696473F7" w:rsidR="00C13F18" w:rsidRDefault="00C13F18" w:rsidP="00BB708D">
      <w:r w:rsidRPr="00A30845">
        <w:t xml:space="preserve">Governance is critical to the success of the next </w:t>
      </w:r>
      <w:r w:rsidRPr="00A30845" w:rsidDel="00761FB7">
        <w:t>Agreement</w:t>
      </w:r>
      <w:r w:rsidRPr="00A30845">
        <w:t xml:space="preserve">. Governments, educators, parents, communities must all work together more effectively. </w:t>
      </w:r>
      <w:r w:rsidR="002671D6" w:rsidRPr="00A30845">
        <w:t>How</w:t>
      </w:r>
      <w:r w:rsidRPr="00A30845">
        <w:t xml:space="preserve"> the next </w:t>
      </w:r>
      <w:r w:rsidRPr="00A30845" w:rsidDel="00761FB7">
        <w:t>Agreement</w:t>
      </w:r>
      <w:r w:rsidRPr="00A30845">
        <w:t xml:space="preserve"> is </w:t>
      </w:r>
      <w:r w:rsidRPr="00A30845" w:rsidDel="006C35B2">
        <w:t>established</w:t>
      </w:r>
      <w:r w:rsidRPr="00A30845">
        <w:t xml:space="preserve"> and </w:t>
      </w:r>
      <w:r w:rsidR="002671D6" w:rsidRPr="00A30845">
        <w:t xml:space="preserve">designed to </w:t>
      </w:r>
      <w:r w:rsidRPr="00A30845">
        <w:t>ensur</w:t>
      </w:r>
      <w:r w:rsidR="002671D6" w:rsidRPr="00A30845">
        <w:t>e</w:t>
      </w:r>
      <w:r w:rsidRPr="00A30845">
        <w:t xml:space="preserve"> it successful</w:t>
      </w:r>
      <w:r w:rsidR="00E45391" w:rsidRPr="00A30845">
        <w:t>ly</w:t>
      </w:r>
      <w:r w:rsidRPr="00A30845">
        <w:t xml:space="preserve"> build</w:t>
      </w:r>
      <w:r w:rsidR="00E45391" w:rsidRPr="00A30845">
        <w:t>s</w:t>
      </w:r>
      <w:r w:rsidRPr="00A30845">
        <w:t xml:space="preserve"> the long-term commitment</w:t>
      </w:r>
      <w:r w:rsidR="00E45391" w:rsidRPr="00A30845">
        <w:t>s</w:t>
      </w:r>
      <w:r w:rsidRPr="00A30845">
        <w:t>, collective effort</w:t>
      </w:r>
      <w:r w:rsidR="00E45391" w:rsidRPr="00A30845">
        <w:t>s</w:t>
      </w:r>
      <w:r w:rsidRPr="00A30845">
        <w:t>, accountability and innovation required, is the focus of this chapter.</w:t>
      </w:r>
    </w:p>
    <w:p w14:paraId="70B6B81C" w14:textId="66A2181C" w:rsidR="00C13F18" w:rsidRDefault="00C13F18" w:rsidP="00BB708D">
      <w:r w:rsidRPr="00A30845">
        <w:t>This begins with setting a longer timeframe for the next Agreement.</w:t>
      </w:r>
      <w:r>
        <w:t xml:space="preserve"> The current agreement was set for a period of five years, as was the one before that. But reform takes time, both to implement and assess, particularly when the reform applies to education, </w:t>
      </w:r>
      <w:r w:rsidR="00FA3161">
        <w:t>an area of</w:t>
      </w:r>
      <w:r>
        <w:t xml:space="preserve"> long-term investment. There is widespread appetite for a longer-term, more strategic approach that would provide greater </w:t>
      </w:r>
      <w:r>
        <w:lastRenderedPageBreak/>
        <w:t xml:space="preserve">certainty of strategic direction and </w:t>
      </w:r>
      <w:r w:rsidR="00A77F34">
        <w:t>ensure</w:t>
      </w:r>
      <w:r>
        <w:t xml:space="preserve"> patience and discipline in implementation and evaluation. Longer-term agreements or plans are not unheard of – from the 10</w:t>
      </w:r>
      <w:r>
        <w:noBreakHyphen/>
        <w:t>year Closing the Gap Agreement to the 10-year national infrastructure pipeline, Australian governments are well practised at determining a set of priorities to be pursued over a decade. Education is social infrastructure and the pipelines are just as long.</w:t>
      </w:r>
    </w:p>
    <w:p w14:paraId="2CC1FBEA" w14:textId="7383D89D" w:rsidR="00C13F18" w:rsidRDefault="00C13F18" w:rsidP="00BB708D">
      <w:r w:rsidRPr="00A30845">
        <w:t xml:space="preserve">The design and implementation of the </w:t>
      </w:r>
      <w:r w:rsidRPr="00A30845" w:rsidDel="00340CB5">
        <w:t xml:space="preserve">agreement </w:t>
      </w:r>
      <w:r w:rsidRPr="00A30845">
        <w:t xml:space="preserve">must also consider governance reform to ensure that the Priority Reforms of the Closing the Gap Agreement are enshrined in the way the </w:t>
      </w:r>
      <w:r w:rsidR="000811E4" w:rsidRPr="00A30845">
        <w:t>next A</w:t>
      </w:r>
      <w:r w:rsidRPr="00A30845" w:rsidDel="00340CB5">
        <w:t xml:space="preserve">greement </w:t>
      </w:r>
      <w:r w:rsidRPr="00A30845">
        <w:t>is negotiated and implemented so that it has the best chance of meeting the needs of First Nations people and communities.</w:t>
      </w:r>
    </w:p>
    <w:p w14:paraId="28EA0FA9" w14:textId="2419F533" w:rsidR="00C13F18" w:rsidRDefault="00C13F18" w:rsidP="00BB708D">
      <w:r w:rsidRPr="00A30845">
        <w:t xml:space="preserve">Once the new Agreement is in place, there is a need to improve the way governments share information about progress against reforms and their objectives. This necessitates agreeing to a focused set of targets and better public reporting </w:t>
      </w:r>
      <w:r w:rsidR="000811E4" w:rsidRPr="00A30845">
        <w:t>against</w:t>
      </w:r>
      <w:r w:rsidRPr="00A30845">
        <w:t xml:space="preserve"> them.</w:t>
      </w:r>
      <w:r w:rsidRPr="00725725">
        <w:t xml:space="preserve"> </w:t>
      </w:r>
      <w:r w:rsidRPr="00C85D73">
        <w:t>The Productivity Commission identified that</w:t>
      </w:r>
      <w:r>
        <w:t>, under the current Agreement,</w:t>
      </w:r>
      <w:r w:rsidRPr="00C85D73">
        <w:t xml:space="preserve"> the relationship between targets, outcomes and sub-outcomes</w:t>
      </w:r>
      <w:r>
        <w:t>,</w:t>
      </w:r>
      <w:r w:rsidRPr="00C85D73">
        <w:t xml:space="preserve"> and National Policy Initiatives </w:t>
      </w:r>
      <w:r>
        <w:t>is</w:t>
      </w:r>
      <w:r w:rsidRPr="00C85D73">
        <w:t xml:space="preserve"> often vague, and national and bilateral reform initiatives </w:t>
      </w:r>
      <w:r>
        <w:t>have</w:t>
      </w:r>
      <w:r w:rsidRPr="00C85D73">
        <w:t xml:space="preserve"> not work</w:t>
      </w:r>
      <w:r>
        <w:t>ed</w:t>
      </w:r>
      <w:r w:rsidRPr="00C85D73">
        <w:t xml:space="preserve"> together to systematically address key priorities.</w:t>
      </w:r>
      <w:r w:rsidRPr="00C85D73">
        <w:rPr>
          <w:rStyle w:val="EndnoteReference"/>
        </w:rPr>
        <w:endnoteReference w:id="578"/>
      </w:r>
      <w:r>
        <w:t xml:space="preserve"> It is essential that governments use the next </w:t>
      </w:r>
      <w:r w:rsidDel="00761FB7">
        <w:t>Agreement</w:t>
      </w:r>
      <w:r>
        <w:t xml:space="preserve"> to clearly set out mechanisms that best drive reform work and appropriate targets to achieve better outcomes for all students.</w:t>
      </w:r>
    </w:p>
    <w:p w14:paraId="36677D18" w14:textId="77777777" w:rsidR="00C13F18" w:rsidRDefault="00C13F18" w:rsidP="00BB708D">
      <w:pPr>
        <w:pStyle w:val="Heading3"/>
        <w:spacing w:before="240" w:after="240"/>
      </w:pPr>
      <w:bookmarkStart w:id="207" w:name="_Toc147493113"/>
      <w:bookmarkStart w:id="208" w:name="_Toc147499514"/>
      <w:bookmarkStart w:id="209" w:name="_Toc147499594"/>
      <w:bookmarkStart w:id="210" w:name="_Toc147499718"/>
      <w:bookmarkStart w:id="211" w:name="_Toc152855362"/>
      <w:bookmarkStart w:id="212" w:name="_Toc147257198"/>
      <w:r>
        <w:t>7.2 Key consultation themes and analysis</w:t>
      </w:r>
      <w:bookmarkEnd w:id="207"/>
      <w:bookmarkEnd w:id="208"/>
      <w:bookmarkEnd w:id="209"/>
      <w:bookmarkEnd w:id="210"/>
      <w:bookmarkEnd w:id="211"/>
    </w:p>
    <w:p w14:paraId="3B36CC20" w14:textId="77777777" w:rsidR="00C13F18" w:rsidRDefault="00C13F18" w:rsidP="00BB708D">
      <w:pPr>
        <w:pStyle w:val="Heading4"/>
        <w:spacing w:before="120"/>
      </w:pPr>
      <w:bookmarkStart w:id="213" w:name="_Toc147493114"/>
      <w:bookmarkStart w:id="214" w:name="_Toc147499719"/>
      <w:bookmarkStart w:id="215" w:name="_Toc152855363"/>
      <w:bookmarkStart w:id="216" w:name="_Toc147257199"/>
      <w:bookmarkEnd w:id="212"/>
      <w:r>
        <w:t>7.2.1 Robust and transparent governance arrangements can strengthen commitment to and accountability for reforms</w:t>
      </w:r>
      <w:bookmarkEnd w:id="213"/>
      <w:bookmarkEnd w:id="214"/>
      <w:bookmarkEnd w:id="215"/>
    </w:p>
    <w:bookmarkEnd w:id="216"/>
    <w:p w14:paraId="4041A943" w14:textId="77777777" w:rsidR="00C13F18" w:rsidRDefault="00C13F18" w:rsidP="00BB708D">
      <w:pPr>
        <w:pStyle w:val="Heading5"/>
      </w:pPr>
      <w:r>
        <w:t>A longer agreement would provide the sector with time and consistency to implement reforms</w:t>
      </w:r>
    </w:p>
    <w:p w14:paraId="32074DAD" w14:textId="12E06A3D" w:rsidR="00C13F18" w:rsidRDefault="00C13F18" w:rsidP="00BB708D">
      <w:pPr>
        <w:rPr>
          <w:rStyle w:val="normaltextrun"/>
          <w:rFonts w:ascii="Calibri" w:hAnsi="Calibri" w:cs="Calibri"/>
          <w:color w:val="000000"/>
          <w:shd w:val="clear" w:color="auto" w:fill="FFFFFF"/>
        </w:rPr>
      </w:pPr>
      <w:r w:rsidRPr="00A30845">
        <w:t xml:space="preserve">It takes time for reform to flow through systems and for the effects to be </w:t>
      </w:r>
      <w:r w:rsidR="00E30ED4" w:rsidRPr="00A30845">
        <w:t xml:space="preserve">apparent </w:t>
      </w:r>
      <w:r w:rsidRPr="00A30845">
        <w:t xml:space="preserve">in outcomes. </w:t>
      </w:r>
      <w:r w:rsidRPr="00A30845">
        <w:rPr>
          <w:rStyle w:val="normaltextrun"/>
          <w:rFonts w:ascii="Calibri" w:hAnsi="Calibri" w:cs="Calibri"/>
          <w:color w:val="000000" w:themeColor="text1"/>
        </w:rPr>
        <w:t xml:space="preserve">Educators and system administrators have noted the toll that relentless change takes on workforce morale and </w:t>
      </w:r>
      <w:r w:rsidR="00E30ED4" w:rsidRPr="00A30845">
        <w:rPr>
          <w:rStyle w:val="normaltextrun"/>
          <w:rFonts w:ascii="Calibri" w:hAnsi="Calibri" w:cs="Calibri"/>
          <w:color w:val="000000" w:themeColor="text1"/>
        </w:rPr>
        <w:t xml:space="preserve">their </w:t>
      </w:r>
      <w:r w:rsidRPr="00A30845">
        <w:rPr>
          <w:rStyle w:val="normaltextrun"/>
          <w:rFonts w:ascii="Calibri" w:hAnsi="Calibri" w:cs="Calibri"/>
          <w:color w:val="000000" w:themeColor="text1"/>
        </w:rPr>
        <w:t xml:space="preserve">capacity to improve student outcomes. </w:t>
      </w:r>
      <w:r w:rsidRPr="00A30845">
        <w:t>I</w:t>
      </w:r>
      <w:r w:rsidRPr="00A30845">
        <w:rPr>
          <w:rStyle w:val="normaltextrun"/>
          <w:rFonts w:ascii="Calibri" w:hAnsi="Calibri" w:cs="Calibri"/>
          <w:color w:val="000000"/>
          <w:shd w:val="clear" w:color="auto" w:fill="FFFFFF"/>
        </w:rPr>
        <w:t>t is critical that the reforms laid out in this Review are given time to be implemented, measured, and evaluated.</w:t>
      </w:r>
    </w:p>
    <w:p w14:paraId="5D3BB39F" w14:textId="46586F4A" w:rsidR="00C13F18" w:rsidRDefault="00C13F18" w:rsidP="00BB708D">
      <w:r>
        <w:t xml:space="preserve">There is precedent for longer-term agreements or plans, including the 10-year Closing the Gap Agreement, the 10-year national infrastructure pipeline, and long-term plans for reducing violence against women and their children. </w:t>
      </w:r>
      <w:r w:rsidRPr="00A30845">
        <w:t xml:space="preserve">A 10-year operation cycle for the next </w:t>
      </w:r>
      <w:r w:rsidRPr="00A30845" w:rsidDel="00761FB7">
        <w:t xml:space="preserve">Agreement </w:t>
      </w:r>
      <w:r w:rsidRPr="00A30845">
        <w:t>would provide the education system with sufficient time to realise the reform objectives.</w:t>
      </w:r>
    </w:p>
    <w:p w14:paraId="5666C96E" w14:textId="77777777" w:rsidR="00C13F18" w:rsidRDefault="00C13F18" w:rsidP="00BB708D">
      <w:r>
        <w:rPr>
          <w:noProof/>
        </w:rPr>
        <mc:AlternateContent>
          <mc:Choice Requires="wps">
            <w:drawing>
              <wp:inline distT="0" distB="0" distL="0" distR="0" wp14:anchorId="02B2252F" wp14:editId="07492451">
                <wp:extent cx="5725160" cy="1171575"/>
                <wp:effectExtent l="0" t="0" r="0" b="0"/>
                <wp:docPr id="1047238422" name="Text Box 10472384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25160" cy="1171575"/>
                        </a:xfrm>
                        <a:prstGeom prst="rect">
                          <a:avLst/>
                        </a:prstGeom>
                        <a:noFill/>
                        <a:ln w="9525">
                          <a:noFill/>
                          <a:miter lim="800000"/>
                          <a:headEnd/>
                          <a:tailEnd/>
                        </a:ln>
                      </wps:spPr>
                      <wps:txbx>
                        <w:txbxContent>
                          <w:p w14:paraId="555ECD1E"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Something as important as education should not be dependent upon political funding or election cycles … Education needs our political leaders and our education leaders to commit to a long term (10 year plus) plan and a structure for regular review. The further challenge then is to commit to its sustainability by ensuring adequate funding.</w:t>
                            </w:r>
                          </w:p>
                        </w:txbxContent>
                      </wps:txbx>
                      <wps:bodyPr rot="0" vert="horz" wrap="square" lIns="91440" tIns="45720" rIns="91440" bIns="45720" anchor="t" anchorCtr="0">
                        <a:noAutofit/>
                      </wps:bodyPr>
                    </wps:wsp>
                  </a:graphicData>
                </a:graphic>
              </wp:inline>
            </w:drawing>
          </mc:Choice>
          <mc:Fallback>
            <w:pict>
              <v:shape w14:anchorId="02B2252F" id="Text Box 1047238422" o:spid="_x0000_s1070" type="#_x0000_t202" style="width:450.8pt;height:92.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Vtq/AEAANYDAAAOAAAAZHJzL2Uyb0RvYy54bWysU9Fu2yAUfZ+0f0C8L46juGmtkKpr12lS&#10;103q+gEE4xgNuAxI7Ozrd8FuGm1v1fyAgOt77j3nHtbXg9HkIH1QYBktZ3NKpBXQKLtj9PnH/YdL&#10;SkLktuEarGT0KAO93rx/t+5dLRfQgW6kJwhiQ907RrsYXV0UQXTS8DADJy0GW/CGRzz6XdF43iO6&#10;0cViPr8oevCN8yBkCHh7NwbpJuO3rRTxW9sGGYlmFHuLefV53aa12Kx5vfPcdUpMbfA3dGG4slj0&#10;BHXHIyd7r/6BMkp4CNDGmQBTQNsqITMHZFPO/2Lz1HEnMxcUJ7iTTOH/wYrHw5P77kkcPsKAA8wk&#10;gnsA8TMQC7cdtzt54z30neQNFi6TZEXvQj2lJqlDHRLItv8KDQ6Z7yNkoKH1JqmCPAmi4wCOJ9Hl&#10;EInAy2q1qMoLDAmMleWqrFZVrsHrl3TnQ/wswZC0YdTjVDM8PzyEmNrh9csvqZqFe6V1nqy2pGf0&#10;qlpUOeEsYlRE42llGL2cp2+0QmL5yTY5OXKlxz0W0HainZiOnOOwHYhqGF0uU3KSYQvNEYXwMBoN&#10;HwZuOvC/KenRZIyGX3vuJSX6i0Uxr8rlMrkyH5aoBB78eWR7HuFWIBSjkZJxexuzk0fONyh6q7Ic&#10;r51MPaN5skqT0ZM7z8/5r9fnuPkDAAD//wMAUEsDBBQABgAIAAAAIQDVlP3R2wAAAAUBAAAPAAAA&#10;ZHJzL2Rvd25yZXYueG1sTI9PS8NAEMXvgt9hGaE3O1tpSxuzKaJ4rVj/gLdtdpoEs7Mhu23it3fa&#10;i14eDO/x3m/yzehbdaI+NoENzKYaFHEZXMOVgfe359sVqJgsO9sGJgM/FGFTXF/lNnNh4Fc67VKl&#10;pIRjZg3UKXUZYixr8jZOQ0cs3iH03iY5+wpdbwcp9y3eab1EbxuWhdp29FhT+b07egMf28PX51y/&#10;VE9+0Q1h1Mh+jcZMbsaHe1CJxvQXhjO+oEMhTPtwZBdVa0AeSRcVb61nS1B7Ca3mC8Aix//0xS8A&#10;AAD//wMAUEsBAi0AFAAGAAgAAAAhALaDOJL+AAAA4QEAABMAAAAAAAAAAAAAAAAAAAAAAFtDb250&#10;ZW50X1R5cGVzXS54bWxQSwECLQAUAAYACAAAACEAOP0h/9YAAACUAQAACwAAAAAAAAAAAAAAAAAv&#10;AQAAX3JlbHMvLnJlbHNQSwECLQAUAAYACAAAACEAyAFbavwBAADWAwAADgAAAAAAAAAAAAAAAAAu&#10;AgAAZHJzL2Uyb0RvYy54bWxQSwECLQAUAAYACAAAACEA1ZT90dsAAAAFAQAADwAAAAAAAAAAAAAA&#10;AABWBAAAZHJzL2Rvd25yZXYueG1sUEsFBgAAAAAEAAQA8wAAAF4FAAAAAA==&#10;" filled="f" stroked="f">
                <v:textbox>
                  <w:txbxContent>
                    <w:p w14:paraId="555ECD1E"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Something as important as education should not be dependent upon political funding or election cycles … Education needs our political leaders and our education leaders to commit to a long term (10 year plus) plan and a structure for regular review. The further challenge then is to commit to its sustainability by ensuring adequate funding.</w:t>
                      </w:r>
                    </w:p>
                  </w:txbxContent>
                </v:textbox>
                <w10:anchorlock/>
              </v:shape>
            </w:pict>
          </mc:Fallback>
        </mc:AlternateContent>
      </w:r>
    </w:p>
    <w:p w14:paraId="404A65AA" w14:textId="77777777" w:rsidR="00C13F18" w:rsidRDefault="00C13F18" w:rsidP="00BB708D">
      <w:pPr>
        <w:jc w:val="right"/>
        <w:rPr>
          <w:i/>
          <w:color w:val="3D8CAD" w:themeColor="accent1"/>
          <w:sz w:val="24"/>
          <w:szCs w:val="24"/>
        </w:rPr>
      </w:pPr>
      <w:r>
        <w:rPr>
          <w:i/>
          <w:color w:val="3D8CAD" w:themeColor="accent1"/>
          <w:sz w:val="24"/>
          <w:szCs w:val="24"/>
        </w:rPr>
        <w:t>Australian Secondary Principals’ Association</w:t>
      </w:r>
    </w:p>
    <w:p w14:paraId="012B0965" w14:textId="77777777" w:rsidR="00C13F18" w:rsidRDefault="00C13F18" w:rsidP="00BB708D">
      <w:r w:rsidRPr="00A30845">
        <w:t xml:space="preserve">A 10-year </w:t>
      </w:r>
      <w:r w:rsidRPr="00A30845" w:rsidDel="00761FB7">
        <w:t xml:space="preserve">Agreement </w:t>
      </w:r>
      <w:r w:rsidRPr="00A30845">
        <w:t xml:space="preserve">must not impact the pathway that jurisdictions are taking to reach 100 per cent of the Schooling Resource Standard (SRS). A longer operation cycle should not be an </w:t>
      </w:r>
      <w:r w:rsidRPr="00A30845">
        <w:lastRenderedPageBreak/>
        <w:t>opportunity to delay ensuring that all schools in Australia receive full funding – which, as outlined in Finding 8, the Panel considers to be urgent and critical.</w:t>
      </w:r>
    </w:p>
    <w:p w14:paraId="6B142AFA" w14:textId="49B24E83" w:rsidR="00C13F18" w:rsidRDefault="00C13F18" w:rsidP="00BB708D">
      <w:r>
        <w:t xml:space="preserve">Furthermore, it is important to ensure that flexibility and responsiveness are not traded off for stability. </w:t>
      </w:r>
      <w:r w:rsidRPr="00A30845">
        <w:t>There must be the capacity to ensure that targets remain fit for purpose and that new evidence can be accounted for.</w:t>
      </w:r>
      <w:r>
        <w:t xml:space="preserve"> Where developments allow for more nuanced measurement (e.g. of learning gain across the curriculum) or demonstrate that a more robust approach is required to support implementation, the 10-year </w:t>
      </w:r>
      <w:r w:rsidDel="00761FB7">
        <w:t xml:space="preserve">Agreement </w:t>
      </w:r>
      <w:r w:rsidR="00504F8D">
        <w:t xml:space="preserve">should </w:t>
      </w:r>
      <w:r>
        <w:t>allow for these refinements to occur.</w:t>
      </w:r>
    </w:p>
    <w:p w14:paraId="7FC19701" w14:textId="7A6DDE61" w:rsidR="00C13F18" w:rsidRDefault="00C13F18" w:rsidP="00BB708D">
      <w:r w:rsidRPr="00A30845" w:rsidDel="003A30F0">
        <w:t>T</w:t>
      </w:r>
      <w:r w:rsidRPr="00A30845">
        <w:t xml:space="preserve">o provide the required level of flexibility, a review should be undertaken midway into the next </w:t>
      </w:r>
      <w:r w:rsidRPr="00A30845" w:rsidDel="00761FB7">
        <w:t xml:space="preserve">Agreement </w:t>
      </w:r>
      <w:r w:rsidRPr="00A30845">
        <w:t>and consideration should be given to negotiating five-year bilateral agreements.</w:t>
      </w:r>
      <w:r>
        <w:t xml:space="preserve"> The mid</w:t>
      </w:r>
      <w:r>
        <w:noBreakHyphen/>
        <w:t xml:space="preserve">point review should inform the second five-year bilateral agreement by providing governments with an opportunity to understand how implementation could be enhanced and whether the interventions pursued are realising </w:t>
      </w:r>
      <w:r w:rsidR="00C50A87">
        <w:t>agreed</w:t>
      </w:r>
      <w:r w:rsidR="008D0352">
        <w:t xml:space="preserve"> </w:t>
      </w:r>
      <w:r>
        <w:t xml:space="preserve">reform objectives. The review should focus on </w:t>
      </w:r>
      <w:r w:rsidR="000357D7">
        <w:t>continua</w:t>
      </w:r>
      <w:r w:rsidR="004C0A15">
        <w:t xml:space="preserve">l </w:t>
      </w:r>
      <w:r>
        <w:t xml:space="preserve">progress rather than funding and ensure the reforms continue to focus on supporting dynamic learning </w:t>
      </w:r>
      <w:r w:rsidR="00757DD8">
        <w:t xml:space="preserve">and </w:t>
      </w:r>
      <w:r>
        <w:t xml:space="preserve">shared accountability. Shorter bilateral agreements will enable governments to adjust the actions they are taking to implement </w:t>
      </w:r>
      <w:r w:rsidR="00757DD8">
        <w:t xml:space="preserve">agreed </w:t>
      </w:r>
      <w:r>
        <w:t xml:space="preserve">reform and respond to lessons </w:t>
      </w:r>
      <w:r w:rsidR="00757DD8">
        <w:t xml:space="preserve">learned </w:t>
      </w:r>
      <w:r>
        <w:t>through monitoring and the formal mid-point review.</w:t>
      </w:r>
    </w:p>
    <w:tbl>
      <w:tblPr>
        <w:tblStyle w:val="GridTable6Colorful-Accent1"/>
        <w:tblW w:w="5000" w:type="pct"/>
        <w:tblLook w:val="0400" w:firstRow="0" w:lastRow="0" w:firstColumn="0" w:lastColumn="0" w:noHBand="0" w:noVBand="1"/>
      </w:tblPr>
      <w:tblGrid>
        <w:gridCol w:w="8996"/>
      </w:tblGrid>
      <w:tr w:rsidR="00C13F18" w14:paraId="60C34995" w14:textId="77777777" w:rsidTr="00485F51">
        <w:trPr>
          <w:cnfStyle w:val="000000100000" w:firstRow="0" w:lastRow="0" w:firstColumn="0" w:lastColumn="0" w:oddVBand="0" w:evenVBand="0" w:oddHBand="1" w:evenHBand="0" w:firstRowFirstColumn="0" w:firstRowLastColumn="0" w:lastRowFirstColumn="0" w:lastRowLastColumn="0"/>
          <w:trHeight w:val="1826"/>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40CAF32E" w14:textId="77777777" w:rsidR="00C13F18" w:rsidRPr="00274C41" w:rsidRDefault="00C13F18">
            <w:pPr>
              <w:spacing w:before="120"/>
              <w:jc w:val="center"/>
              <w:rPr>
                <w:rStyle w:val="normaltextrun"/>
                <w:b/>
                <w:color w:val="000000" w:themeColor="text1"/>
                <w:u w:val="single"/>
              </w:rPr>
            </w:pPr>
            <w:r w:rsidRPr="00C1526C">
              <w:rPr>
                <w:b/>
                <w:color w:val="000000" w:themeColor="text1"/>
                <w:u w:val="single"/>
              </w:rPr>
              <w:t>RECOMMENDATION 7A</w:t>
            </w:r>
          </w:p>
          <w:p w14:paraId="44E00241" w14:textId="0B25A865" w:rsidR="00C13F18" w:rsidRPr="00CD5FE2" w:rsidRDefault="00C13F18">
            <w:pPr>
              <w:pStyle w:val="paragraph"/>
              <w:spacing w:before="0" w:beforeAutospacing="0" w:after="0" w:afterAutospacing="0"/>
              <w:textAlignment w:val="baseline"/>
              <w:rPr>
                <w:b/>
              </w:rPr>
            </w:pPr>
            <w:r w:rsidRPr="00CD5FE2">
              <w:rPr>
                <w:rStyle w:val="normaltextrun"/>
                <w:rFonts w:ascii="Calibri" w:hAnsi="Calibri" w:cs="Calibri"/>
                <w:color w:val="000000"/>
                <w:sz w:val="22"/>
                <w:szCs w:val="22"/>
              </w:rPr>
              <w:t>The Panel recommends that the next Agreement should operate for 10 years to provide the education system with sufficient time and consistency to realise the reform objectives. This should be supported by a mid-point review to inform five-year bilateral agreements, creating the opportunity to gauge progress and strengthen system learning throughout the 2020s and 2030s.</w:t>
            </w:r>
            <w:r w:rsidRPr="00CD5FE2">
              <w:rPr>
                <w:rStyle w:val="normaltextrun"/>
                <w:rFonts w:asciiTheme="minorHAnsi" w:hAnsiTheme="minorHAnsi" w:cstheme="minorHAnsi"/>
                <w:color w:val="000000" w:themeColor="text1"/>
                <w:sz w:val="22"/>
                <w:szCs w:val="22"/>
              </w:rPr>
              <w:t> </w:t>
            </w:r>
          </w:p>
        </w:tc>
      </w:tr>
    </w:tbl>
    <w:p w14:paraId="3EEACE64" w14:textId="77777777" w:rsidR="00C13F18" w:rsidRDefault="00C13F18" w:rsidP="00BB708D"/>
    <w:p w14:paraId="50FCB66E" w14:textId="77777777" w:rsidR="00C13F18" w:rsidRDefault="00C13F18" w:rsidP="00BB708D">
      <w:pPr>
        <w:pStyle w:val="Heading5"/>
      </w:pPr>
      <w:r>
        <w:t xml:space="preserve">Targets should focus on educational equity and </w:t>
      </w:r>
      <w:r w:rsidRPr="005C1778">
        <w:t>excellence</w:t>
      </w:r>
    </w:p>
    <w:p w14:paraId="09EF8D94" w14:textId="208AD37A" w:rsidR="00C13F18" w:rsidRDefault="00C13F18" w:rsidP="00BB708D">
      <w:r w:rsidRPr="00A30845">
        <w:t xml:space="preserve">Targets, when designed effectively, </w:t>
      </w:r>
      <w:r w:rsidRPr="00A30845" w:rsidDel="00757DD8">
        <w:t xml:space="preserve">can </w:t>
      </w:r>
      <w:r w:rsidRPr="00A30845">
        <w:t>play an important role in focusing effort</w:t>
      </w:r>
      <w:r w:rsidR="00757DD8" w:rsidRPr="00A30845">
        <w:t>s</w:t>
      </w:r>
      <w:r w:rsidRPr="00A30845">
        <w:t xml:space="preserve"> to drive reform</w:t>
      </w:r>
      <w:r w:rsidRPr="002C6632">
        <w:rPr>
          <w:b/>
        </w:rPr>
        <w:t>.</w:t>
      </w:r>
      <w:r>
        <w:t xml:space="preserve"> The Productivity Commission, referencing a 2014 survey by Nous Group, stated that </w:t>
      </w:r>
      <w:r w:rsidR="00757DD8">
        <w:t xml:space="preserve">policymakers in Australian and jurisdictional agencies consider </w:t>
      </w:r>
      <w:r>
        <w:t>targets to be more effective in driving reforms than other levers</w:t>
      </w:r>
      <w:r w:rsidR="00C4353A">
        <w:t>,</w:t>
      </w:r>
      <w:r>
        <w:t xml:space="preserve"> such as reward payments.</w:t>
      </w:r>
      <w:r>
        <w:rPr>
          <w:rStyle w:val="EndnoteReference"/>
        </w:rPr>
        <w:endnoteReference w:id="579"/>
      </w:r>
      <w:r>
        <w:t xml:space="preserve"> </w:t>
      </w:r>
      <w:r w:rsidRPr="00A30845">
        <w:t xml:space="preserve">Effective targets also provide the community with the opportunity to understand what governments aim to achieve and </w:t>
      </w:r>
      <w:r w:rsidR="003A5690" w:rsidRPr="00A30845">
        <w:t xml:space="preserve">can </w:t>
      </w:r>
      <w:r w:rsidRPr="00A30845">
        <w:t>be held to account for.</w:t>
      </w:r>
    </w:p>
    <w:p w14:paraId="461724A8" w14:textId="798C2AE1" w:rsidR="00C13F18" w:rsidRDefault="00C13F18" w:rsidP="00BB708D">
      <w:r>
        <w:t>The Panel agrees with the Productivity Commission’s review finding that current National School Reform Agreement (NSRA) targets are incomplete and do not provide specific direction</w:t>
      </w:r>
      <w:r w:rsidR="003A5690">
        <w:t>s</w:t>
      </w:r>
      <w:r>
        <w:t xml:space="preserve"> to drive reform.</w:t>
      </w:r>
      <w:r>
        <w:rPr>
          <w:rStyle w:val="EndnoteReference"/>
        </w:rPr>
        <w:endnoteReference w:id="580"/>
      </w:r>
      <w:r>
        <w:t xml:space="preserve"> The Panel considers that the </w:t>
      </w:r>
      <w:r w:rsidRPr="00A30845">
        <w:t xml:space="preserve">suite of targets for the next </w:t>
      </w:r>
      <w:r w:rsidRPr="00A30845" w:rsidDel="00761FB7">
        <w:t xml:space="preserve">Agreement </w:t>
      </w:r>
      <w:r w:rsidRPr="00A30845">
        <w:t>need to align with the principles outlined at Figure 16, which aim to enhance accountability, focus effort</w:t>
      </w:r>
      <w:r w:rsidR="003A5690" w:rsidRPr="00A30845">
        <w:t>s</w:t>
      </w:r>
      <w:r w:rsidRPr="00A30845">
        <w:t xml:space="preserve"> on </w:t>
      </w:r>
      <w:r w:rsidR="003A5690" w:rsidRPr="00A30845">
        <w:t xml:space="preserve">the </w:t>
      </w:r>
      <w:r w:rsidRPr="00A30845">
        <w:t>reforms that matter, and lay a credible pathway to realising these reforms</w:t>
      </w:r>
      <w:r>
        <w:t>.</w:t>
      </w:r>
    </w:p>
    <w:p w14:paraId="715069BC" w14:textId="09C74C16" w:rsidR="00B96C95" w:rsidRDefault="00C13F18" w:rsidP="00485F51">
      <w:pPr>
        <w:pStyle w:val="Caption"/>
        <w:spacing w:after="120"/>
      </w:pPr>
      <w:r w:rsidRPr="00FB4267">
        <w:lastRenderedPageBreak/>
        <w:t>Figure 1</w:t>
      </w:r>
      <w:r>
        <w:t>6</w:t>
      </w:r>
      <w:r w:rsidRPr="00FB4267">
        <w:t>: Principles underpinning the targets</w:t>
      </w:r>
      <w:r w:rsidRPr="00930E0A" w:rsidDel="00523087">
        <w:t xml:space="preserve"> </w:t>
      </w:r>
    </w:p>
    <w:p w14:paraId="16D56C5C" w14:textId="3DBEAE47" w:rsidR="00C13F18" w:rsidRDefault="00A34820" w:rsidP="00485F51">
      <w:pPr>
        <w:pStyle w:val="Caption"/>
      </w:pPr>
      <w:r>
        <w:rPr>
          <w:noProof/>
        </w:rPr>
        <w:drawing>
          <wp:inline distT="0" distB="0" distL="0" distR="0" wp14:anchorId="36936E47" wp14:editId="004157C7">
            <wp:extent cx="5731510" cy="4378960"/>
            <wp:effectExtent l="0" t="0" r="2540" b="2540"/>
            <wp:docPr id="206458180" name="Picture 206458180" descr="A diagram showing the principles that underpin the targets, broken down across three themes of ambitious but achievable, national scope; jurisdictionally calibrated, and robustly measured. Under ambitious but achievable, there is a list headed by targets should: have a level of ambition that will both allow for implementation while increasing current efforts; enable trajectories to be set against which progress can be gauged; and be achievable barring extreme unforeseen circumstances. Under national scope; jurisdictionally calibrated there is a list headed by targets should: be set at a national level with consistent definitions; allow for appropriate jurisdictional specific targets to be set in bilateral agreements; and enhance accountability via public, nationally aggregated reporting. Under robustly measured, there is a list headed by targets should use data that are: nationally consistent (or are on a pathway to consistency); able to be disaggregated by priority equity cohort; validated for, and representative of, intended populations; frequent enough to support progress reporting; from existing domestic data sets, to the greatest extent possible. &#10;&#10;Running underneath and across all three lists is the heading Underpinned by performance and funding accountability, for the statement: development of robust and consistent measures, and reporting on funding models, allocations and expenditure to enable public accountability on outcomes. This diagram provides an overview of the themes that have informed the Panel in its creation of the proposed target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458180" name="Picture 3" descr="A diagram showing the principles that underpin the targets, broken down across three themes of ambitious but achievable, national scope; jurisdictionally calibrated, and robustly measured. Under ambitious but achievable, there is a list headed by targets should: have a level of ambition that will both allow for implementation while increasing current efforts; enable trajectories to be set against which progress can be gauged; and be achievable barring extreme unforeseen circumstances. Under national scope; jurisdictionally calibrated there is a list headed by targets should: be set at a national level with consistent definitions; allow for appropriate jurisdictional specific targets to be set in bilateral agreements; and enhance accountability via public, nationally aggregated reporting. Under robustly measured, there is a list headed by targets should use data that are: nationally consistent (or are on a pathway to consistency); able to be disaggregated by priority equity cohort; validated for, and representative of, intended populations; frequent enough to support progress reporting; from existing domestic data sets, to the greatest extent possible. &#10;&#10;Running underneath and across all three lists is the heading Underpinned by performance and funding accountability, for the statement: development of robust and consistent measures, and reporting on funding models, allocations and expenditure to enable public accountability on outcomes. This diagram provides an overview of the themes that have informed the Panel in its creation of the proposed targets. "/>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5731510" cy="4378960"/>
                    </a:xfrm>
                    <a:prstGeom prst="rect">
                      <a:avLst/>
                    </a:prstGeom>
                    <a:noFill/>
                    <a:ln>
                      <a:noFill/>
                    </a:ln>
                  </pic:spPr>
                </pic:pic>
              </a:graphicData>
            </a:graphic>
          </wp:inline>
        </w:drawing>
      </w:r>
    </w:p>
    <w:p w14:paraId="14AABB00" w14:textId="77777777" w:rsidR="00C13F18" w:rsidRDefault="00C13F18" w:rsidP="00BB708D">
      <w:pPr>
        <w:pStyle w:val="paragraph"/>
        <w:spacing w:before="0" w:beforeAutospacing="0" w:after="0" w:afterAutospacing="0"/>
        <w:textAlignment w:val="baseline"/>
        <w:rPr>
          <w:rFonts w:ascii="Calibri" w:hAnsi="Calibri" w:cs="Calibri"/>
          <w:color w:val="000000"/>
        </w:rPr>
      </w:pPr>
    </w:p>
    <w:p w14:paraId="74D4A91B" w14:textId="63F93369" w:rsidR="00C13F18" w:rsidRDefault="00C13F18" w:rsidP="00BB708D">
      <w:pPr>
        <w:spacing w:line="276" w:lineRule="auto"/>
      </w:pPr>
      <w:r>
        <w:t xml:space="preserve">As several findings and recommendations in the report make clear, the purpose of education is broader than </w:t>
      </w:r>
      <w:r w:rsidR="003A5690">
        <w:t xml:space="preserve">foundation </w:t>
      </w:r>
      <w:r>
        <w:t>behaviours and skills</w:t>
      </w:r>
      <w:r w:rsidR="00EF23AF">
        <w:t xml:space="preserve"> (including literacy and numeracy skills)</w:t>
      </w:r>
      <w:r w:rsidR="00917F62">
        <w:t>,</w:t>
      </w:r>
      <w:r>
        <w:t xml:space="preserve"> and </w:t>
      </w:r>
      <w:r w:rsidR="003A5690">
        <w:t>there is a need to</w:t>
      </w:r>
      <w:r>
        <w:t xml:space="preserve"> </w:t>
      </w:r>
      <w:r w:rsidR="00852421">
        <w:t>be</w:t>
      </w:r>
      <w:r>
        <w:t xml:space="preserve"> </w:t>
      </w:r>
      <w:r w:rsidR="003A5690">
        <w:t>measur</w:t>
      </w:r>
      <w:r w:rsidR="00852421">
        <w:t>ing</w:t>
      </w:r>
      <w:r w:rsidR="003A5690">
        <w:t xml:space="preserve"> </w:t>
      </w:r>
      <w:r>
        <w:t xml:space="preserve">domains such as learning gain </w:t>
      </w:r>
      <w:r w:rsidDel="003A5690">
        <w:t xml:space="preserve">across the curriculum </w:t>
      </w:r>
      <w:r>
        <w:t>and student engagement. However, given the current unavailability of data</w:t>
      </w:r>
      <w:r w:rsidR="00917F62">
        <w:t xml:space="preserve"> for these domains</w:t>
      </w:r>
      <w:r>
        <w:t xml:space="preserve">, the Panel has purposefully contained </w:t>
      </w:r>
      <w:r w:rsidRPr="0069242A">
        <w:t>the number of targets to focus effort on the fundamental building blocks of educational excellence and equity</w:t>
      </w:r>
      <w:r>
        <w:t>, such as literacy, numeracy and attendance.</w:t>
      </w:r>
    </w:p>
    <w:p w14:paraId="1D68588D" w14:textId="77777777" w:rsidR="00C13F18" w:rsidRDefault="00C13F18" w:rsidP="00BB708D">
      <w:pPr>
        <w:spacing w:line="276" w:lineRule="auto"/>
        <w:rPr>
          <w:color w:val="000000" w:themeColor="text1"/>
        </w:rPr>
      </w:pPr>
      <w:r w:rsidRPr="00D67DF9">
        <w:t xml:space="preserve">The </w:t>
      </w:r>
      <w:r w:rsidRPr="004569F9">
        <w:t xml:space="preserve">Panel’s Finding </w:t>
      </w:r>
      <w:r>
        <w:t>5</w:t>
      </w:r>
      <w:r w:rsidRPr="004569F9">
        <w:t xml:space="preserve"> (</w:t>
      </w:r>
      <w:r w:rsidRPr="004569F9">
        <w:rPr>
          <w:i/>
          <w:iCs/>
          <w:color w:val="000000" w:themeColor="text1"/>
        </w:rPr>
        <w:t>The Commonwealth should work with jurisdictions to further explore options for the robust and effective assessment of general capabilities</w:t>
      </w:r>
      <w:r w:rsidRPr="004569F9">
        <w:t>)</w:t>
      </w:r>
      <w:r w:rsidRPr="00D67DF9">
        <w:t xml:space="preserve"> highlights</w:t>
      </w:r>
      <w:r>
        <w:t xml:space="preserve"> the importance of assessing general capabilities, where possible, if Australia’s students are to </w:t>
      </w:r>
      <w:r w:rsidRPr="0038243C">
        <w:t>become confident and creative individuals, successful lifelong learners, and active and informed members of the community</w:t>
      </w:r>
      <w:r>
        <w:t>,</w:t>
      </w:r>
      <w:r w:rsidRPr="0038243C">
        <w:t xml:space="preserve"> as envisaged </w:t>
      </w:r>
      <w:r>
        <w:t>in</w:t>
      </w:r>
      <w:r w:rsidRPr="0038243C">
        <w:t xml:space="preserve"> the </w:t>
      </w:r>
      <w:r>
        <w:rPr>
          <w:rStyle w:val="ui-provider"/>
          <w:i/>
          <w:iCs/>
        </w:rPr>
        <w:t xml:space="preserve">2019 Alice Springs (Mparntwe) Education Declaration </w:t>
      </w:r>
      <w:r>
        <w:rPr>
          <w:rStyle w:val="ui-provider"/>
        </w:rPr>
        <w:t>(Mparntwe)</w:t>
      </w:r>
      <w:r w:rsidRPr="0038243C">
        <w:t>.</w:t>
      </w:r>
    </w:p>
    <w:p w14:paraId="4719CC19" w14:textId="1E72BBE5" w:rsidR="00C13F18" w:rsidRDefault="00C13F18" w:rsidP="00BB708D">
      <w:pPr>
        <w:spacing w:line="276" w:lineRule="auto"/>
      </w:pPr>
      <w:r>
        <w:t>Unfortunately, Australia’s education system is not yet able to provide robust, nationally consistent data against all domains of interest</w:t>
      </w:r>
      <w:r w:rsidRPr="0071529E">
        <w:t>. To remedy this, the Panel</w:t>
      </w:r>
      <w:r>
        <w:t xml:space="preserve"> recommends the development of measures to track outcomes against several targets such as early schooling outcomes (see Recommendation 1B), key learning areas within the full Australian Curriculum by 2029 (see Recommendation 5C), gaps in student outcomes between advantaged and disadvantaged social groups (to support measuring equity in education as defined through Finding 7), student engagement (as part of the wellbeing measure; see Recommendation 3A), and workforce diversity (see Recommendation 4B). This is in addition to recommendations to develop other non-target </w:t>
      </w:r>
      <w:r>
        <w:lastRenderedPageBreak/>
        <w:t xml:space="preserve">measures to support reporting under the next </w:t>
      </w:r>
      <w:r w:rsidDel="00761FB7">
        <w:t>Agreement</w:t>
      </w:r>
      <w:r>
        <w:t>, including tracking the concentration of socio-economic disadvantage (see Recommendation 2A) and monitoring student wellbeing (see Recommendation 3A).</w:t>
      </w:r>
    </w:p>
    <w:p w14:paraId="43B7C1BC" w14:textId="6A362CDE" w:rsidR="00C13F18" w:rsidRDefault="00C13F18" w:rsidP="00BB708D">
      <w:r w:rsidRPr="00E3411C">
        <w:t xml:space="preserve">The Panel notes that there may be a lag between the commencement of </w:t>
      </w:r>
      <w:r>
        <w:t>reform</w:t>
      </w:r>
      <w:r w:rsidR="00BE28EB">
        <w:t>s</w:t>
      </w:r>
      <w:r>
        <w:t xml:space="preserve">, </w:t>
      </w:r>
      <w:r w:rsidR="00BE28EB">
        <w:t xml:space="preserve">their </w:t>
      </w:r>
      <w:r w:rsidRPr="00E3411C">
        <w:t xml:space="preserve">measurement and </w:t>
      </w:r>
      <w:r>
        <w:t xml:space="preserve">demonstrative </w:t>
      </w:r>
      <w:r w:rsidRPr="00E3411C">
        <w:t>improvement</w:t>
      </w:r>
      <w:r>
        <w:t xml:space="preserve"> over time</w:t>
      </w:r>
      <w:r w:rsidRPr="00E3411C">
        <w:t xml:space="preserve">. For example, the systemic implementation of the </w:t>
      </w:r>
      <w:r w:rsidRPr="001B2ADE">
        <w:rPr>
          <w:rFonts w:ascii="Calibri" w:eastAsia="Calibri" w:hAnsi="Calibri" w:cs="Times New Roman"/>
        </w:rPr>
        <w:t xml:space="preserve">multi-tiered system of supports </w:t>
      </w:r>
      <w:r>
        <w:rPr>
          <w:rFonts w:ascii="Calibri" w:eastAsia="Calibri" w:hAnsi="Calibri" w:cs="Times New Roman"/>
        </w:rPr>
        <w:t>(</w:t>
      </w:r>
      <w:r w:rsidRPr="00E3411C">
        <w:t>MTSS</w:t>
      </w:r>
      <w:r>
        <w:t>)</w:t>
      </w:r>
      <w:r w:rsidRPr="00E3411C">
        <w:t xml:space="preserve"> model and </w:t>
      </w:r>
      <w:r w:rsidR="00BE28EB">
        <w:t xml:space="preserve">other </w:t>
      </w:r>
      <w:r w:rsidRPr="00E3411C">
        <w:t xml:space="preserve">reforms </w:t>
      </w:r>
      <w:r>
        <w:t>recommended</w:t>
      </w:r>
      <w:r w:rsidRPr="00E3411C">
        <w:t xml:space="preserve"> to lift student outcomes, especially in core literacy and numeracy areas, may take some time to bed down. </w:t>
      </w:r>
      <w:r>
        <w:t xml:space="preserve">So, too, will efforts to improve the diversity of the workforce. </w:t>
      </w:r>
      <w:r w:rsidRPr="00E3411C">
        <w:t>This may mean that little progress is seen initially against these targets. Reform</w:t>
      </w:r>
      <w:r w:rsidR="00BE28EB">
        <w:t xml:space="preserve"> efforts</w:t>
      </w:r>
      <w:r w:rsidRPr="00E3411C">
        <w:t xml:space="preserve"> and </w:t>
      </w:r>
      <w:r w:rsidR="00BE28EB">
        <w:t xml:space="preserve">tangible </w:t>
      </w:r>
      <w:r w:rsidRPr="00E3411C">
        <w:t>improvement</w:t>
      </w:r>
      <w:r w:rsidR="00BE28EB">
        <w:t>s</w:t>
      </w:r>
      <w:r w:rsidRPr="00E3411C">
        <w:t xml:space="preserve"> will require patience and discipline, and the Panel urges jurisdictions to stay the course.</w:t>
      </w:r>
    </w:p>
    <w:p w14:paraId="7B901D4A" w14:textId="77777777" w:rsidR="00C13F18" w:rsidRDefault="00C13F18" w:rsidP="00BB708D">
      <w:r w:rsidRPr="0038243C">
        <w:t>The</w:t>
      </w:r>
      <w:r>
        <w:t xml:space="preserve"> P</w:t>
      </w:r>
      <w:r w:rsidRPr="0038243C">
        <w:t xml:space="preserve">anel </w:t>
      </w:r>
      <w:r>
        <w:t>further recognises that measurement against targets does not displace the role of in-class assessment. As</w:t>
      </w:r>
      <w:r w:rsidDel="003A44AC">
        <w:t xml:space="preserve"> </w:t>
      </w:r>
      <w:r>
        <w:t>scholars such as Michael Fullan, Andy Hargreaves and Viviane Robinson have consistently emphasised, real-time, high-quality and classroom-based assessment provides teachers with immediate feedback about students’ comprehension and skills, allowing for targeted interventions and personalised support.</w:t>
      </w:r>
      <w:r>
        <w:rPr>
          <w:rStyle w:val="EndnoteReference"/>
          <w:rFonts w:ascii="Calibri" w:hAnsi="Calibri" w:cs="Calibri"/>
          <w:color w:val="000000"/>
        </w:rPr>
        <w:endnoteReference w:id="581"/>
      </w:r>
      <w:r>
        <w:t xml:space="preserve"> Fullan and Hargreaves stress the importance of nurturing a culture of high expectations for students, a culture of collaboration among educators, and a leadership focus on pedagogy leading to enhanced teaching quality.</w:t>
      </w:r>
      <w:r>
        <w:rPr>
          <w:rStyle w:val="EndnoteReference"/>
          <w:rFonts w:ascii="Calibri" w:hAnsi="Calibri" w:cs="Calibri"/>
          <w:color w:val="000000"/>
        </w:rPr>
        <w:endnoteReference w:id="582"/>
      </w:r>
    </w:p>
    <w:p w14:paraId="62C09179" w14:textId="1D4D3DB1" w:rsidR="00C13F18" w:rsidRDefault="00C13F18" w:rsidP="00BB708D">
      <w:r>
        <w:t>In addition</w:t>
      </w:r>
      <w:r w:rsidRPr="00C70355">
        <w:t xml:space="preserve">, </w:t>
      </w:r>
      <w:r w:rsidR="00257B9E">
        <w:t xml:space="preserve">as discussed in Chapter 1, </w:t>
      </w:r>
      <w:r w:rsidRPr="00C70355">
        <w:t xml:space="preserve">there is a place for standardised national measures to be used in addition to the regular in-class assessment to track </w:t>
      </w:r>
      <w:r w:rsidR="007B44DB">
        <w:t xml:space="preserve">student </w:t>
      </w:r>
      <w:r w:rsidRPr="00C70355">
        <w:t>progress. Standardised national measures create an independent, comparable foundation</w:t>
      </w:r>
      <w:r w:rsidR="00B11650">
        <w:t xml:space="preserve"> </w:t>
      </w:r>
      <w:r>
        <w:t xml:space="preserve">that </w:t>
      </w:r>
      <w:r w:rsidRPr="00C70355">
        <w:t>provides insight</w:t>
      </w:r>
      <w:r w:rsidR="009970F0">
        <w:t>s</w:t>
      </w:r>
      <w:r w:rsidRPr="00C70355">
        <w:t xml:space="preserve"> into system effectiveness</w:t>
      </w:r>
      <w:r>
        <w:t xml:space="preserve"> and underpins accountability</w:t>
      </w:r>
      <w:r w:rsidRPr="00C70355">
        <w:t>.</w:t>
      </w:r>
    </w:p>
    <w:p w14:paraId="1099B6E3" w14:textId="799CAD18" w:rsidR="00C13F18" w:rsidRDefault="00C13F18" w:rsidP="00BB708D">
      <w:pPr>
        <w:spacing w:after="160"/>
      </w:pPr>
      <w:r w:rsidRPr="00B25157">
        <w:t xml:space="preserve">The targets in this </w:t>
      </w:r>
      <w:r>
        <w:t>c</w:t>
      </w:r>
      <w:r w:rsidRPr="00B25157">
        <w:t xml:space="preserve">hapter </w:t>
      </w:r>
      <w:r>
        <w:t xml:space="preserve">(see Figure 17) </w:t>
      </w:r>
      <w:r w:rsidRPr="00B25157">
        <w:t xml:space="preserve">are indicative and may require further analysis and validation prior to the development of the next </w:t>
      </w:r>
      <w:r w:rsidRPr="00B25157" w:rsidDel="00761FB7">
        <w:t>Agreement</w:t>
      </w:r>
      <w:r w:rsidRPr="00B25157">
        <w:t>.</w:t>
      </w:r>
      <w:r w:rsidR="003D1E18">
        <w:t xml:space="preserve"> They are intended to guide the parties negotiating the next Agreement </w:t>
      </w:r>
      <w:r w:rsidR="003D1E18" w:rsidRPr="00F279DC">
        <w:t>and replace the existing targets and sub-outcomes in the current NSRA</w:t>
      </w:r>
      <w:r w:rsidR="00F279DC">
        <w:t xml:space="preserve">. </w:t>
      </w:r>
    </w:p>
    <w:p w14:paraId="7409D377" w14:textId="3D59DE10" w:rsidR="00C13F18" w:rsidRDefault="00C13F18" w:rsidP="00485F51">
      <w:pPr>
        <w:pStyle w:val="Caption"/>
      </w:pPr>
      <w:r w:rsidRPr="1D8654F9">
        <w:lastRenderedPageBreak/>
        <w:t>Figure 17: Overview of the proposed targets</w:t>
      </w:r>
      <w:r w:rsidRPr="1D8654F9">
        <w:rPr>
          <w:rStyle w:val="EndnoteReference"/>
          <w:rFonts w:eastAsiaTheme="minorEastAsia"/>
          <w:bCs/>
          <w:szCs w:val="22"/>
        </w:rPr>
        <w:endnoteReference w:id="583"/>
      </w:r>
    </w:p>
    <w:p w14:paraId="0B22B61A" w14:textId="51AC247B" w:rsidR="00C13F18" w:rsidRDefault="000C6282" w:rsidP="00BB708D">
      <w:pPr>
        <w:pStyle w:val="paragraph"/>
        <w:spacing w:before="0" w:beforeAutospacing="0" w:after="0" w:afterAutospacing="0"/>
        <w:textAlignment w:val="baseline"/>
        <w:rPr>
          <w:rFonts w:asciiTheme="minorHAnsi" w:eastAsiaTheme="minorHAnsi" w:hAnsiTheme="minorHAnsi" w:cstheme="minorBidi"/>
          <w:b/>
          <w:iCs/>
          <w:sz w:val="22"/>
          <w:szCs w:val="18"/>
          <w:lang w:eastAsia="en-US"/>
        </w:rPr>
      </w:pPr>
      <w:r>
        <w:rPr>
          <w:noProof/>
        </w:rPr>
        <w:drawing>
          <wp:inline distT="0" distB="0" distL="0" distR="0" wp14:anchorId="368BE381" wp14:editId="48C977BC">
            <wp:extent cx="5731510" cy="3708400"/>
            <wp:effectExtent l="0" t="0" r="2540" b="6350"/>
            <wp:docPr id="1775056779" name="Picture 1775056779" descr="A diagram showing a high-level overview of the seven proposed targets in the report. They are broken down into three overarching themes, which are that all students realise their potential, all students attend school, and the workforce is diverse. All students realising their potential encompasses the early schooling, learning gain, learning proficiency, equity in education, and post-school pathways targets. The targets for all students realise their potential is preceded by the statement that all targets have a focus on equity and will be required to be disaggregated by priority cohorts. All students attending school encompasses the attendance target. The workforce is diverse relates to the diversity target. This provides an overview of the targets and the themes that each one is aiming to achiev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5056779" name="Picture 6" descr="A diagram showing a high-level overview of the seven proposed targets in the report. They are broken down into three overarching themes, which are that all students realise their potential, all students attend school, and the workforce is diverse. All students realising their potential encompasses the early schooling, learning gain, learning proficiency, equity in education, and post-school pathways targets. The targets for all students realise their potential is preceded by the statement that all targets have a focus on equity and will be required to be disaggregated by priority cohorts. All students attending school encompasses the attendance target. The workforce is diverse relates to the diversity target. This provides an overview of the targets and the themes that each one is aiming to achieve. "/>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5731510" cy="3708400"/>
                    </a:xfrm>
                    <a:prstGeom prst="rect">
                      <a:avLst/>
                    </a:prstGeom>
                    <a:noFill/>
                    <a:ln>
                      <a:noFill/>
                    </a:ln>
                  </pic:spPr>
                </pic:pic>
              </a:graphicData>
            </a:graphic>
          </wp:inline>
        </w:drawing>
      </w:r>
    </w:p>
    <w:p w14:paraId="7E523A7C" w14:textId="77777777" w:rsidR="00C13F18" w:rsidRDefault="00C13F18" w:rsidP="00BB708D">
      <w:pPr>
        <w:spacing w:after="160"/>
        <w:rPr>
          <w:rFonts w:ascii="Times New Roman" w:eastAsia="Times New Roman" w:hAnsi="Times New Roman" w:cs="Times New Roman"/>
          <w:sz w:val="24"/>
          <w:szCs w:val="24"/>
          <w:lang w:eastAsia="en-AU"/>
        </w:rPr>
      </w:pPr>
      <w:r>
        <w:br w:type="page"/>
      </w:r>
    </w:p>
    <w:tbl>
      <w:tblPr>
        <w:tblStyle w:val="GridTable6Colorful-Accent1"/>
        <w:tblW w:w="5000" w:type="pct"/>
        <w:tblLook w:val="0400" w:firstRow="0" w:lastRow="0" w:firstColumn="0" w:lastColumn="0" w:noHBand="0" w:noVBand="1"/>
      </w:tblPr>
      <w:tblGrid>
        <w:gridCol w:w="8996"/>
      </w:tblGrid>
      <w:tr w:rsidR="00C13F18" w14:paraId="0ED67172" w14:textId="77777777" w:rsidTr="00485F51">
        <w:trPr>
          <w:cnfStyle w:val="000000100000" w:firstRow="0" w:lastRow="0" w:firstColumn="0" w:lastColumn="0" w:oddVBand="0" w:evenVBand="0" w:oddHBand="1" w:evenHBand="0" w:firstRowFirstColumn="0" w:firstRowLastColumn="0" w:lastRowFirstColumn="0" w:lastRowLastColumn="0"/>
          <w:trHeight w:val="4666"/>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339A962B" w14:textId="77777777" w:rsidR="00C13F18" w:rsidRPr="00C1526C" w:rsidRDefault="00C13F18">
            <w:pPr>
              <w:jc w:val="center"/>
              <w:rPr>
                <w:b/>
                <w:color w:val="000000" w:themeColor="text1"/>
                <w:u w:val="single"/>
              </w:rPr>
            </w:pPr>
            <w:r w:rsidRPr="00C1526C">
              <w:rPr>
                <w:b/>
                <w:color w:val="000000" w:themeColor="text1"/>
                <w:u w:val="single"/>
              </w:rPr>
              <w:lastRenderedPageBreak/>
              <w:t>RECOMMENDATION 7B</w:t>
            </w:r>
          </w:p>
          <w:p w14:paraId="4C7FB17C" w14:textId="631A338F" w:rsidR="00C13F18" w:rsidRPr="00CD5FE2" w:rsidRDefault="00C13F18">
            <w:pPr>
              <w:pStyle w:val="paragraph"/>
              <w:spacing w:before="0" w:beforeAutospacing="0" w:after="24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 xml:space="preserve">The Panel recommends that the next Agreement measure progress against six </w:t>
            </w:r>
            <w:r>
              <w:rPr>
                <w:rFonts w:ascii="Calibri" w:hAnsi="Calibri" w:cs="Calibri"/>
                <w:color w:val="000000" w:themeColor="text1"/>
                <w:sz w:val="22"/>
                <w:szCs w:val="22"/>
              </w:rPr>
              <w:t xml:space="preserve">national </w:t>
            </w:r>
            <w:r w:rsidRPr="00CD5FE2">
              <w:rPr>
                <w:rFonts w:ascii="Calibri" w:hAnsi="Calibri" w:cs="Calibri"/>
                <w:color w:val="000000" w:themeColor="text1"/>
                <w:sz w:val="22"/>
                <w:szCs w:val="22"/>
              </w:rPr>
              <w:t>student</w:t>
            </w:r>
            <w:r w:rsidRPr="0DACE16B">
              <w:rPr>
                <w:rFonts w:ascii="Calibri" w:hAnsi="Calibri" w:cs="Calibri"/>
                <w:color w:val="000000" w:themeColor="text1"/>
                <w:sz w:val="22"/>
                <w:szCs w:val="22"/>
              </w:rPr>
              <w:t xml:space="preserve"> </w:t>
            </w:r>
            <w:r w:rsidRPr="00CD5FE2">
              <w:rPr>
                <w:rFonts w:ascii="Calibri" w:hAnsi="Calibri" w:cs="Calibri"/>
                <w:color w:val="000000" w:themeColor="text1"/>
                <w:sz w:val="22"/>
                <w:szCs w:val="22"/>
              </w:rPr>
              <w:t>focused targets and one workforce-focused target (outlined below), centred on the reforms proposed in this report. To facilitate monitoring and reporting of progress against these targets, governments will need to</w:t>
            </w:r>
            <w:r>
              <w:rPr>
                <w:rFonts w:ascii="Calibri" w:hAnsi="Calibri" w:cs="Calibri"/>
                <w:color w:val="000000" w:themeColor="text1"/>
                <w:sz w:val="22"/>
                <w:szCs w:val="22"/>
              </w:rPr>
              <w:t>:</w:t>
            </w:r>
          </w:p>
          <w:p w14:paraId="59C8AEEC" w14:textId="77777777" w:rsidR="00C13F18" w:rsidRPr="00CD5FE2" w:rsidRDefault="00C13F18" w:rsidP="00FA4F9F">
            <w:pPr>
              <w:pStyle w:val="paragraph"/>
              <w:numPr>
                <w:ilvl w:val="0"/>
                <w:numId w:val="3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develop and implement robust, nationally consistent measurement tools to accurately measure and report against all targets, including for:</w:t>
            </w:r>
          </w:p>
          <w:p w14:paraId="02EB7B84" w14:textId="77777777" w:rsidR="00C13F18" w:rsidRPr="00CD5FE2" w:rsidRDefault="00C13F18" w:rsidP="00FA4F9F">
            <w:pPr>
              <w:pStyle w:val="paragraph"/>
              <w:numPr>
                <w:ilvl w:val="1"/>
                <w:numId w:val="3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Year 1 phonics and numeracy skills (as per Recommendation 1B)</w:t>
            </w:r>
          </w:p>
          <w:p w14:paraId="1EEE1A06" w14:textId="77777777" w:rsidR="00C13F18" w:rsidRPr="00CD5FE2" w:rsidRDefault="00C13F18" w:rsidP="00FA4F9F">
            <w:pPr>
              <w:pStyle w:val="paragraph"/>
              <w:numPr>
                <w:ilvl w:val="1"/>
                <w:numId w:val="3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curriculum-wide learning gain (as per Recommendation 5C)</w:t>
            </w:r>
          </w:p>
          <w:p w14:paraId="2289A090" w14:textId="6AD7E0CE" w:rsidR="00C13F18" w:rsidRPr="00CD5FE2" w:rsidRDefault="00C13F18" w:rsidP="00FA4F9F">
            <w:pPr>
              <w:pStyle w:val="paragraph"/>
              <w:numPr>
                <w:ilvl w:val="1"/>
                <w:numId w:val="35"/>
              </w:numPr>
              <w:spacing w:before="0" w:beforeAutospacing="0" w:after="0" w:afterAutospacing="0"/>
              <w:textAlignment w:val="baseline"/>
              <w:rPr>
                <w:rFonts w:ascii="Calibri" w:hAnsi="Calibri" w:cs="Calibri"/>
                <w:b/>
                <w:color w:val="000000" w:themeColor="text1"/>
                <w:sz w:val="22"/>
                <w:szCs w:val="22"/>
              </w:rPr>
            </w:pPr>
            <w:r w:rsidRPr="1D8654F9">
              <w:rPr>
                <w:rFonts w:ascii="Calibri" w:hAnsi="Calibri" w:cs="Calibri"/>
                <w:color w:val="000000" w:themeColor="text1"/>
                <w:sz w:val="22"/>
                <w:szCs w:val="22"/>
              </w:rPr>
              <w:t xml:space="preserve">measuring </w:t>
            </w:r>
            <w:r>
              <w:rPr>
                <w:rFonts w:ascii="Calibri" w:hAnsi="Calibri" w:cs="Calibri"/>
                <w:color w:val="000000" w:themeColor="text1"/>
                <w:sz w:val="22"/>
                <w:szCs w:val="22"/>
              </w:rPr>
              <w:t xml:space="preserve">student outcome </w:t>
            </w:r>
            <w:r w:rsidRPr="1D8654F9">
              <w:rPr>
                <w:rFonts w:ascii="Calibri" w:hAnsi="Calibri" w:cs="Calibri"/>
                <w:color w:val="000000" w:themeColor="text1"/>
                <w:sz w:val="22"/>
                <w:szCs w:val="22"/>
              </w:rPr>
              <w:t>gaps</w:t>
            </w:r>
            <w:r>
              <w:rPr>
                <w:rFonts w:ascii="Calibri" w:hAnsi="Calibri" w:cs="Calibri"/>
                <w:color w:val="000000" w:themeColor="text1"/>
                <w:sz w:val="22"/>
                <w:szCs w:val="22"/>
              </w:rPr>
              <w:t xml:space="preserve"> across social groups</w:t>
            </w:r>
            <w:r w:rsidRPr="1D8654F9">
              <w:rPr>
                <w:rFonts w:ascii="Calibri" w:hAnsi="Calibri" w:cs="Calibri"/>
                <w:color w:val="000000" w:themeColor="text1"/>
                <w:sz w:val="22"/>
                <w:szCs w:val="22"/>
              </w:rPr>
              <w:t xml:space="preserve"> (as per the definition of equity in Finding 7)</w:t>
            </w:r>
          </w:p>
          <w:p w14:paraId="050FF698" w14:textId="77777777" w:rsidR="00C13F18" w:rsidRPr="00CD5FE2" w:rsidRDefault="00C13F18" w:rsidP="00C13BBD">
            <w:pPr>
              <w:pStyle w:val="paragraph"/>
              <w:numPr>
                <w:ilvl w:val="1"/>
                <w:numId w:val="35"/>
              </w:numPr>
              <w:spacing w:before="0" w:beforeAutospacing="0" w:after="0" w:afterAutospacing="0"/>
              <w:textAlignment w:val="baseline"/>
              <w:rPr>
                <w:rFonts w:ascii="Calibri" w:hAnsi="Calibri" w:cs="Calibri"/>
                <w:b/>
                <w:color w:val="000000" w:themeColor="text1"/>
                <w:sz w:val="22"/>
                <w:szCs w:val="22"/>
              </w:rPr>
            </w:pPr>
            <w:r w:rsidRPr="00CD5FE2">
              <w:rPr>
                <w:rFonts w:ascii="Calibri" w:hAnsi="Calibri" w:cs="Calibri"/>
                <w:color w:val="000000" w:themeColor="text1"/>
                <w:sz w:val="22"/>
                <w:szCs w:val="22"/>
              </w:rPr>
              <w:t>post-school pathways (as per recommendation 5C)</w:t>
            </w:r>
          </w:p>
          <w:p w14:paraId="2F690BF5" w14:textId="77777777" w:rsidR="00C13F18" w:rsidRPr="00CD5FE2" w:rsidRDefault="00C13F18" w:rsidP="00FA4F9F">
            <w:pPr>
              <w:pStyle w:val="paragraph"/>
              <w:numPr>
                <w:ilvl w:val="1"/>
                <w:numId w:val="35"/>
              </w:numPr>
              <w:spacing w:before="0" w:beforeAutospacing="0" w:after="0" w:afterAutospacing="0"/>
              <w:textAlignment w:val="baseline"/>
              <w:rPr>
                <w:rFonts w:ascii="Calibri" w:hAnsi="Calibri" w:cs="Calibri"/>
                <w:b/>
                <w:color w:val="000000" w:themeColor="text1"/>
                <w:sz w:val="22"/>
                <w:szCs w:val="22"/>
              </w:rPr>
            </w:pPr>
            <w:r w:rsidRPr="1D8654F9">
              <w:rPr>
                <w:rFonts w:ascii="Calibri" w:hAnsi="Calibri" w:cs="Calibri"/>
                <w:color w:val="000000" w:themeColor="text1"/>
                <w:sz w:val="22"/>
                <w:szCs w:val="22"/>
              </w:rPr>
              <w:t>student learning engagement (as per Recommendation 3A)</w:t>
            </w:r>
          </w:p>
          <w:p w14:paraId="53CDDBA4" w14:textId="77777777" w:rsidR="00C13F18" w:rsidRPr="00CD5FE2" w:rsidRDefault="00C13F18" w:rsidP="00FA4F9F">
            <w:pPr>
              <w:pStyle w:val="paragraph"/>
              <w:numPr>
                <w:ilvl w:val="1"/>
                <w:numId w:val="35"/>
              </w:numPr>
              <w:spacing w:before="0" w:beforeAutospacing="0" w:after="0" w:afterAutospacing="0"/>
              <w:textAlignment w:val="baseline"/>
              <w:rPr>
                <w:rFonts w:ascii="Calibri" w:hAnsi="Calibri" w:cs="Calibri"/>
                <w:b/>
                <w:color w:val="000000" w:themeColor="text1"/>
                <w:sz w:val="22"/>
                <w:szCs w:val="22"/>
              </w:rPr>
            </w:pPr>
            <w:r w:rsidRPr="1D8654F9">
              <w:rPr>
                <w:rFonts w:ascii="Calibri" w:hAnsi="Calibri" w:cs="Calibri"/>
                <w:color w:val="000000" w:themeColor="text1"/>
                <w:sz w:val="22"/>
                <w:szCs w:val="22"/>
              </w:rPr>
              <w:t>workforce diversity (as per Recommendation 4B)</w:t>
            </w:r>
          </w:p>
          <w:p w14:paraId="1B6FF321" w14:textId="77777777" w:rsidR="00C13F18" w:rsidRPr="00CD5FE2" w:rsidRDefault="00C13F18" w:rsidP="00FA4F9F">
            <w:pPr>
              <w:pStyle w:val="paragraph"/>
              <w:numPr>
                <w:ilvl w:val="0"/>
                <w:numId w:val="35"/>
              </w:numPr>
              <w:spacing w:before="0" w:beforeAutospacing="0" w:after="0" w:afterAutospacing="0"/>
              <w:textAlignment w:val="baseline"/>
              <w:rPr>
                <w:b/>
                <w:color w:val="000000" w:themeColor="text1"/>
              </w:rPr>
            </w:pPr>
            <w:r w:rsidRPr="00CD5FE2">
              <w:rPr>
                <w:rFonts w:ascii="Calibri" w:hAnsi="Calibri" w:cs="Calibri"/>
                <w:color w:val="000000" w:themeColor="text1"/>
                <w:sz w:val="22"/>
                <w:szCs w:val="22"/>
              </w:rPr>
              <w:t>enhance capacity to disaggregate by priority equity cohorts</w:t>
            </w:r>
          </w:p>
          <w:p w14:paraId="30CEF695" w14:textId="77777777" w:rsidR="00C13F18" w:rsidRPr="00D4165C" w:rsidRDefault="00C13F18" w:rsidP="00FA4F9F">
            <w:pPr>
              <w:pStyle w:val="NoSpacing"/>
              <w:numPr>
                <w:ilvl w:val="0"/>
                <w:numId w:val="35"/>
              </w:numPr>
              <w:rPr>
                <w:b/>
                <w:color w:val="000000" w:themeColor="text1"/>
              </w:rPr>
            </w:pPr>
            <w:r w:rsidRPr="00CD5FE2">
              <w:rPr>
                <w:color w:val="000000" w:themeColor="text1"/>
              </w:rPr>
              <w:t>remain open to refining existing data collection or moving to superior data sources as these become available.</w:t>
            </w:r>
          </w:p>
        </w:tc>
      </w:tr>
    </w:tbl>
    <w:p w14:paraId="53CAE88C" w14:textId="77777777" w:rsidR="00C13F18" w:rsidRDefault="00C13F18" w:rsidP="00BB708D">
      <w:pPr>
        <w:pStyle w:val="paragraph"/>
        <w:spacing w:before="0" w:beforeAutospacing="0" w:after="0" w:afterAutospacing="0"/>
        <w:rPr>
          <w:rFonts w:ascii="Calibri" w:hAnsi="Calibri" w:cs="Calibri"/>
          <w:color w:val="000000" w:themeColor="text1"/>
        </w:rPr>
      </w:pPr>
    </w:p>
    <w:p w14:paraId="2A481D4D" w14:textId="77777777" w:rsidR="00C13F18" w:rsidRPr="005A0A5D" w:rsidRDefault="00C13F18" w:rsidP="00FA4F9F">
      <w:pPr>
        <w:pStyle w:val="paragraph"/>
        <w:numPr>
          <w:ilvl w:val="0"/>
          <w:numId w:val="31"/>
        </w:numPr>
        <w:spacing w:before="0" w:beforeAutospacing="0" w:after="0" w:afterAutospacing="0"/>
        <w:textAlignment w:val="baseline"/>
        <w:rPr>
          <w:rFonts w:asciiTheme="minorHAnsi" w:hAnsiTheme="minorHAnsi" w:cstheme="minorHAnsi"/>
          <w:noProof/>
        </w:rPr>
      </w:pPr>
      <w:r w:rsidRPr="005A0A5D">
        <w:rPr>
          <w:rFonts w:asciiTheme="minorHAnsi" w:hAnsiTheme="minorHAnsi" w:cstheme="minorHAnsi"/>
          <w:b/>
          <w:bCs/>
          <w:color w:val="000000"/>
          <w:sz w:val="22"/>
          <w:szCs w:val="22"/>
        </w:rPr>
        <w:t>All students realise their potential</w:t>
      </w:r>
    </w:p>
    <w:p w14:paraId="2B98CFAB" w14:textId="77777777" w:rsidR="00C13F18" w:rsidRDefault="00C13F18" w:rsidP="00BB708D">
      <w:pPr>
        <w:pStyle w:val="paragraph"/>
        <w:spacing w:before="0" w:beforeAutospacing="0" w:after="0" w:afterAutospacing="0"/>
        <w:textAlignment w:val="baseline"/>
        <w:rPr>
          <w:rFonts w:ascii="Calibri" w:hAnsi="Calibri" w:cs="Calibri"/>
          <w:i/>
          <w:iCs/>
          <w:color w:val="000000"/>
          <w:sz w:val="22"/>
          <w:szCs w:val="22"/>
          <w:u w:val="single"/>
        </w:rPr>
      </w:pPr>
      <w:r w:rsidRPr="006F7E6D">
        <w:rPr>
          <w:rFonts w:ascii="Calibri" w:hAnsi="Calibri" w:cs="Calibri"/>
          <w:i/>
          <w:iCs/>
          <w:color w:val="000000"/>
          <w:sz w:val="22"/>
          <w:szCs w:val="22"/>
          <w:u w:val="single"/>
        </w:rPr>
        <w:t xml:space="preserve">Early </w:t>
      </w:r>
      <w:r>
        <w:rPr>
          <w:rFonts w:ascii="Calibri" w:hAnsi="Calibri" w:cs="Calibri"/>
          <w:i/>
          <w:iCs/>
          <w:color w:val="000000"/>
          <w:sz w:val="22"/>
          <w:szCs w:val="22"/>
          <w:u w:val="single"/>
        </w:rPr>
        <w:t>schooling</w:t>
      </w:r>
    </w:p>
    <w:p w14:paraId="20638B8B" w14:textId="3B6425CD" w:rsidR="00C13F18" w:rsidRDefault="00C13F18" w:rsidP="00BB708D">
      <w:r>
        <w:t xml:space="preserve">The early years of schooling, from Foundation to Year 2, are a critical time for ensuring that students are getting the skills they need to be able to engage in their learning. Regular screening and assessment </w:t>
      </w:r>
      <w:r w:rsidR="62A89744">
        <w:t>is</w:t>
      </w:r>
      <w:r>
        <w:t xml:space="preserve"> essential to support the ‘assess, teach, assess and adjust’ approach and enable students to catch up and keep up. The importance of identifying </w:t>
      </w:r>
      <w:r w:rsidR="00B31C3F">
        <w:t xml:space="preserve">all </w:t>
      </w:r>
      <w:r>
        <w:t>students fall</w:t>
      </w:r>
      <w:r w:rsidR="00B31C3F">
        <w:t>ing</w:t>
      </w:r>
      <w:r>
        <w:t xml:space="preserve"> behind early and providing </w:t>
      </w:r>
      <w:r w:rsidR="00B31C3F">
        <w:t>them</w:t>
      </w:r>
      <w:r>
        <w:t xml:space="preserve"> with targeted and intensive support </w:t>
      </w:r>
      <w:r w:rsidR="00B31C3F">
        <w:t>under</w:t>
      </w:r>
      <w:r>
        <w:t xml:space="preserve"> the MTSS model is outlined in Chapter 1.</w:t>
      </w:r>
    </w:p>
    <w:p w14:paraId="15A67CCA" w14:textId="7249DDC2" w:rsidR="00C13F18" w:rsidRDefault="00C13F18" w:rsidP="00BB708D">
      <w:r>
        <w:rPr>
          <w:rFonts w:eastAsiaTheme="minorEastAsia"/>
        </w:rPr>
        <w:t xml:space="preserve">The </w:t>
      </w:r>
      <w:r w:rsidRPr="006C11F9">
        <w:rPr>
          <w:rFonts w:eastAsiaTheme="minorEastAsia"/>
        </w:rPr>
        <w:t xml:space="preserve">National Assessment Program – Literacy and Numeracy </w:t>
      </w:r>
      <w:r>
        <w:rPr>
          <w:rFonts w:eastAsiaTheme="minorEastAsia"/>
        </w:rPr>
        <w:t xml:space="preserve">(NAPLAN) is the current national measure to determine whether young Australians are developing core literacy and numeracy skills and </w:t>
      </w:r>
      <w:r w:rsidR="00C2427D">
        <w:rPr>
          <w:rFonts w:eastAsiaTheme="minorEastAsia"/>
        </w:rPr>
        <w:t>assess progression of these skills</w:t>
      </w:r>
      <w:r w:rsidDel="00C2427D">
        <w:rPr>
          <w:rFonts w:eastAsiaTheme="minorEastAsia"/>
        </w:rPr>
        <w:t xml:space="preserve"> </w:t>
      </w:r>
      <w:r>
        <w:rPr>
          <w:rFonts w:eastAsiaTheme="minorEastAsia"/>
        </w:rPr>
        <w:t xml:space="preserve">over time; the limitation of NAPLAN </w:t>
      </w:r>
      <w:r w:rsidR="00C2427D">
        <w:rPr>
          <w:rFonts w:eastAsiaTheme="minorEastAsia"/>
        </w:rPr>
        <w:t xml:space="preserve">is that it </w:t>
      </w:r>
      <w:r>
        <w:rPr>
          <w:rFonts w:eastAsiaTheme="minorEastAsia"/>
        </w:rPr>
        <w:t xml:space="preserve">commences in Year 3. </w:t>
      </w:r>
      <w:r>
        <w:t xml:space="preserve">The value of nationally consistent phonics and numeracy checks in Year 1 is discussed in Chapter 1. A nationally consistent </w:t>
      </w:r>
      <w:r w:rsidDel="0073777A">
        <w:t xml:space="preserve">phonics </w:t>
      </w:r>
      <w:r>
        <w:t xml:space="preserve">and numeracy </w:t>
      </w:r>
      <w:r w:rsidDel="0073777A">
        <w:t xml:space="preserve">screening check </w:t>
      </w:r>
      <w:r>
        <w:t>should be used as one of the tools for monitoring early-years core skill acquisition, and to assist educators to identify which students require tiered and targeted support (Recommendations 1A and 1B)</w:t>
      </w:r>
      <w:r w:rsidDel="0073777A">
        <w:t>.</w:t>
      </w:r>
    </w:p>
    <w:p w14:paraId="0C9B4955" w14:textId="464D85C7" w:rsidR="00716405" w:rsidRDefault="00C13F18" w:rsidP="00BB708D">
      <w:r>
        <w:t xml:space="preserve">The Panel sees the Australian Government’s 40-item Phonics Check as an appropriate tool for phonics screening in Year 1 to be adopted for national consistency and to obtain a national picture of student progress before Year 3. This is a valuable national diagnostic tool and should not be interpreted as a high-stakes test or for performance comparison purposes. </w:t>
      </w:r>
      <w:r w:rsidR="00995A41" w:rsidRPr="00346AEB">
        <w:t xml:space="preserve">In 2017, </w:t>
      </w:r>
      <w:r w:rsidR="00995A41" w:rsidRPr="003118EE">
        <w:rPr>
          <w:rFonts w:ascii="Calibri" w:eastAsia="Calibri" w:hAnsi="Calibri" w:cs="Graphik Regular"/>
          <w:color w:val="000000"/>
        </w:rPr>
        <w:t xml:space="preserve">Education Ministers determined that the Phonics </w:t>
      </w:r>
      <w:r w:rsidR="00DC6820">
        <w:rPr>
          <w:rFonts w:ascii="Calibri" w:eastAsia="Calibri" w:hAnsi="Calibri" w:cs="Graphik Regular"/>
          <w:color w:val="000000"/>
        </w:rPr>
        <w:t>C</w:t>
      </w:r>
      <w:r w:rsidR="00995A41" w:rsidRPr="003118EE">
        <w:rPr>
          <w:rFonts w:ascii="Calibri" w:eastAsia="Calibri" w:hAnsi="Calibri" w:cs="Graphik Regular"/>
          <w:color w:val="000000"/>
        </w:rPr>
        <w:t>heck was best utilised as a diagnostic tool rather than for the purposes of national assessment or reporting</w:t>
      </w:r>
      <w:r w:rsidR="00995A41" w:rsidRPr="00346AEB">
        <w:rPr>
          <w:rFonts w:ascii="Calibri" w:eastAsia="Calibri" w:hAnsi="Calibri" w:cs="Graphik Regular"/>
          <w:color w:val="000000"/>
        </w:rPr>
        <w:t>.</w:t>
      </w:r>
      <w:r w:rsidR="00995A41" w:rsidRPr="00346AEB">
        <w:rPr>
          <w:rStyle w:val="EndnoteReference"/>
          <w:rFonts w:ascii="Calibri" w:eastAsia="Calibri" w:hAnsi="Calibri" w:cs="Graphik Regular"/>
          <w:color w:val="000000"/>
        </w:rPr>
        <w:endnoteReference w:id="584"/>
      </w:r>
      <w:r w:rsidR="00995A41">
        <w:rPr>
          <w:rFonts w:ascii="Calibri" w:eastAsia="Calibri" w:hAnsi="Calibri" w:cs="Graphik Regular"/>
          <w:color w:val="000000"/>
        </w:rPr>
        <w:t xml:space="preserve"> However</w:t>
      </w:r>
      <w:r w:rsidR="00346AEB">
        <w:rPr>
          <w:rFonts w:ascii="Calibri" w:eastAsia="Calibri" w:hAnsi="Calibri" w:cs="Graphik Regular"/>
          <w:color w:val="000000"/>
        </w:rPr>
        <w:t>,</w:t>
      </w:r>
      <w:r w:rsidR="004B392C">
        <w:rPr>
          <w:rFonts w:ascii="Calibri" w:eastAsia="Calibri" w:hAnsi="Calibri" w:cs="Graphik Regular"/>
          <w:color w:val="000000"/>
        </w:rPr>
        <w:t xml:space="preserve"> </w:t>
      </w:r>
      <w:r w:rsidR="00346AEB">
        <w:rPr>
          <w:rFonts w:ascii="Calibri" w:eastAsia="Calibri" w:hAnsi="Calibri" w:cs="Graphik Regular"/>
          <w:color w:val="000000"/>
        </w:rPr>
        <w:t xml:space="preserve">in light of the persistent challenges in early literacy, </w:t>
      </w:r>
      <w:r w:rsidR="004B392C">
        <w:rPr>
          <w:rFonts w:ascii="Calibri" w:eastAsia="Calibri" w:hAnsi="Calibri" w:cs="Graphik Regular"/>
          <w:color w:val="000000"/>
        </w:rPr>
        <w:t>the</w:t>
      </w:r>
      <w:r w:rsidR="00200703">
        <w:rPr>
          <w:rFonts w:ascii="Calibri" w:eastAsia="Calibri" w:hAnsi="Calibri" w:cs="Graphik Regular"/>
          <w:color w:val="000000"/>
        </w:rPr>
        <w:t xml:space="preserve"> </w:t>
      </w:r>
      <w:r w:rsidR="004B392C">
        <w:rPr>
          <w:rFonts w:ascii="Calibri" w:eastAsia="Calibri" w:hAnsi="Calibri" w:cs="Graphik Regular"/>
          <w:color w:val="000000"/>
        </w:rPr>
        <w:t xml:space="preserve">Phonics Check </w:t>
      </w:r>
      <w:r w:rsidR="00200703">
        <w:t xml:space="preserve">data should be </w:t>
      </w:r>
      <w:r w:rsidR="00FF1016">
        <w:t>collected</w:t>
      </w:r>
      <w:r w:rsidR="00200703">
        <w:t xml:space="preserve"> a</w:t>
      </w:r>
      <w:r>
        <w:t xml:space="preserve">t a national level, to </w:t>
      </w:r>
      <w:r w:rsidR="00CE4870">
        <w:t xml:space="preserve">increase </w:t>
      </w:r>
      <w:r w:rsidR="00716405">
        <w:t>understand</w:t>
      </w:r>
      <w:r w:rsidR="00795A34">
        <w:t>ing of</w:t>
      </w:r>
      <w:r>
        <w:t xml:space="preserve"> </w:t>
      </w:r>
      <w:r w:rsidR="008805FC">
        <w:t>studen</w:t>
      </w:r>
      <w:r w:rsidR="009C0E3B">
        <w:t>t</w:t>
      </w:r>
      <w:r w:rsidR="00FF7366">
        <w:t>s</w:t>
      </w:r>
      <w:r w:rsidR="009C0E3B">
        <w:t>’</w:t>
      </w:r>
      <w:r w:rsidR="00395F3C">
        <w:t xml:space="preserve"> ear</w:t>
      </w:r>
      <w:r w:rsidR="001F5485">
        <w:t>ly acquisition of phonics skills</w:t>
      </w:r>
      <w:r>
        <w:t xml:space="preserve"> </w:t>
      </w:r>
      <w:r w:rsidR="00795A34">
        <w:t xml:space="preserve">as a key building block </w:t>
      </w:r>
      <w:r w:rsidR="001011BE">
        <w:t xml:space="preserve">for learning to read. The </w:t>
      </w:r>
      <w:r w:rsidR="00F44ADC">
        <w:t xml:space="preserve">persistent achievement gaps in NAPLAN demonstrate </w:t>
      </w:r>
      <w:r w:rsidR="00323134">
        <w:t xml:space="preserve">that the data </w:t>
      </w:r>
      <w:r w:rsidR="001011BE">
        <w:t>should</w:t>
      </w:r>
      <w:r w:rsidR="00F44ADC">
        <w:t xml:space="preserve"> also</w:t>
      </w:r>
      <w:r>
        <w:t xml:space="preserve"> be disaggregated by priority equity cohort status</w:t>
      </w:r>
      <w:r w:rsidR="001313C0">
        <w:t xml:space="preserve"> </w:t>
      </w:r>
      <w:r w:rsidR="003F0DF1">
        <w:t>to ind</w:t>
      </w:r>
      <w:r w:rsidR="00833B00">
        <w:t>icate where targeted learning support is required</w:t>
      </w:r>
      <w:r>
        <w:t xml:space="preserve">. The Panel recommends that all </w:t>
      </w:r>
      <w:r w:rsidR="00DF7775">
        <w:t xml:space="preserve">governments, school systems and approved authorities institute the Year 1 Phonics </w:t>
      </w:r>
      <w:r w:rsidR="008F2F91">
        <w:t>C</w:t>
      </w:r>
      <w:r w:rsidR="00DF7775">
        <w:t>heck across all schools</w:t>
      </w:r>
      <w:r>
        <w:t xml:space="preserve"> by the end of 2026 and </w:t>
      </w:r>
      <w:r w:rsidR="00066F95">
        <w:t>a nationally consistent</w:t>
      </w:r>
      <w:r w:rsidR="00865C50">
        <w:t xml:space="preserve"> </w:t>
      </w:r>
      <w:r>
        <w:t xml:space="preserve">numeracy </w:t>
      </w:r>
      <w:r w:rsidR="00865C50">
        <w:t>screening</w:t>
      </w:r>
      <w:r>
        <w:t xml:space="preserve"> check by the end of 2028</w:t>
      </w:r>
      <w:r w:rsidR="00716405">
        <w:t>.</w:t>
      </w:r>
      <w:r>
        <w:t xml:space="preserve"> </w:t>
      </w:r>
    </w:p>
    <w:p w14:paraId="2F0E11F9" w14:textId="2711EC0D" w:rsidR="00C13F18" w:rsidRPr="00D52313" w:rsidRDefault="00BE2390" w:rsidP="00BB708D">
      <w:pPr>
        <w:rPr>
          <w:rStyle w:val="normaltextrun"/>
          <w:rFonts w:ascii="Calibri" w:hAnsi="Calibri" w:cs="Calibri"/>
          <w:color w:val="000000"/>
        </w:rPr>
      </w:pPr>
      <w:r>
        <w:lastRenderedPageBreak/>
        <w:t xml:space="preserve">School systems and approved authorities </w:t>
      </w:r>
      <w:r w:rsidR="00C13F18">
        <w:t xml:space="preserve">that already </w:t>
      </w:r>
      <w:r w:rsidR="006E13E9">
        <w:t>use</w:t>
      </w:r>
      <w:r w:rsidR="00C13F18">
        <w:t xml:space="preserve"> the Year 1 Phonics Check or have an earlier implementation date should report data when </w:t>
      </w:r>
      <w:r w:rsidR="00D34065">
        <w:t xml:space="preserve">it is </w:t>
      </w:r>
      <w:r w:rsidR="00C13F18">
        <w:t xml:space="preserve">available. Once these checks are established, </w:t>
      </w:r>
      <w:r w:rsidR="00DD3740">
        <w:t xml:space="preserve">governments, school systems and approved authorities </w:t>
      </w:r>
      <w:r w:rsidR="00C13F18">
        <w:t xml:space="preserve">would then work towards achieving a 90 per cent proficiency rate by the end of the </w:t>
      </w:r>
      <w:r w:rsidR="00C13F18" w:rsidDel="00340CB5">
        <w:t xml:space="preserve">Agreement </w:t>
      </w:r>
      <w:r w:rsidR="00C13F18">
        <w:t>in 2034.</w:t>
      </w:r>
      <w:r w:rsidR="00D52313" w:rsidRPr="00D52313">
        <w:t xml:space="preserve"> </w:t>
      </w:r>
      <w:r w:rsidR="00A4202A">
        <w:rPr>
          <w:rStyle w:val="normaltextrun"/>
          <w:rFonts w:ascii="Calibri" w:hAnsi="Calibri" w:cs="Calibri"/>
          <w:color w:val="000000"/>
        </w:rPr>
        <w:t xml:space="preserve">The Year 1 Phonics Check should be used in conjunction with </w:t>
      </w:r>
      <w:r w:rsidR="00D74E89">
        <w:t>other</w:t>
      </w:r>
      <w:r w:rsidR="00D52313">
        <w:t xml:space="preserve"> high-quality screening tools </w:t>
      </w:r>
      <w:r w:rsidR="00D74E89">
        <w:t xml:space="preserve">jurisdictions have already adopted </w:t>
      </w:r>
      <w:r w:rsidR="00D52313">
        <w:t>to assess the literacy and numerary capability of individual students, and to</w:t>
      </w:r>
      <w:r w:rsidR="00D52313" w:rsidRPr="00CA3C00">
        <w:rPr>
          <w:rStyle w:val="normaltextrun"/>
          <w:rFonts w:ascii="Calibri" w:hAnsi="Calibri" w:cs="Calibri"/>
          <w:color w:val="000000"/>
        </w:rPr>
        <w:t xml:space="preserve"> identify students who require additional support.</w:t>
      </w:r>
      <w:r w:rsidR="00D52313">
        <w:rPr>
          <w:rStyle w:val="normaltextrun"/>
          <w:rFonts w:ascii="Calibri" w:hAnsi="Calibri" w:cs="Calibri"/>
          <w:color w:val="000000"/>
        </w:rPr>
        <w:t xml:space="preserve"> </w:t>
      </w:r>
      <w:r w:rsidR="00D52313" w:rsidRPr="00CA3C00">
        <w:rPr>
          <w:rStyle w:val="normaltextrun"/>
          <w:rFonts w:ascii="Calibri" w:hAnsi="Calibri" w:cs="Calibri"/>
          <w:color w:val="000000"/>
        </w:rPr>
        <w:t>Jurisdictions should nominate the regular assessments and screening tools they use as part of the next Agreement, which will help build a picture about what works to identify students who are falling behind (discussed further in Chapter 1).</w:t>
      </w:r>
    </w:p>
    <w:p w14:paraId="49D446F6" w14:textId="01AC2937" w:rsidR="00C13F18" w:rsidRDefault="00C13F18" w:rsidP="00BB708D">
      <w:pPr>
        <w:rPr>
          <w:rStyle w:val="normaltextrun"/>
          <w:rFonts w:ascii="Calibri" w:hAnsi="Calibri" w:cs="Calibri"/>
          <w:color w:val="000000"/>
        </w:rPr>
      </w:pPr>
      <w:r>
        <w:rPr>
          <w:rStyle w:val="normaltextrun"/>
          <w:rFonts w:ascii="Calibri" w:hAnsi="Calibri" w:cs="Calibri"/>
          <w:color w:val="000000"/>
          <w:shd w:val="clear" w:color="auto" w:fill="FFFFFF"/>
        </w:rPr>
        <w:t xml:space="preserve">To support consistency and comparability of results, the Panel recommends that jurisdictions should be administering the screening process </w:t>
      </w:r>
      <w:r w:rsidR="00D70D7F">
        <w:rPr>
          <w:rStyle w:val="normaltextrun"/>
          <w:rFonts w:ascii="Calibri" w:hAnsi="Calibri" w:cs="Calibri"/>
          <w:color w:val="000000"/>
          <w:shd w:val="clear" w:color="auto" w:fill="FFFFFF"/>
        </w:rPr>
        <w:t>in Term 3</w:t>
      </w:r>
      <w:r>
        <w:rPr>
          <w:rStyle w:val="normaltextrun"/>
          <w:rFonts w:ascii="Calibri" w:hAnsi="Calibri" w:cs="Calibri"/>
          <w:color w:val="000000"/>
          <w:shd w:val="clear" w:color="auto" w:fill="FFFFFF"/>
        </w:rPr>
        <w:t xml:space="preserve">. Further, to ensure any students falling behind are catching up to their peers, students who do not meet expected achievement levels during the Year 1 screening should </w:t>
      </w:r>
      <w:r w:rsidR="009368E9">
        <w:rPr>
          <w:rFonts w:ascii="Calibri" w:eastAsia="Calibri" w:hAnsi="Calibri" w:cs="Calibri"/>
        </w:rPr>
        <w:t xml:space="preserve">receive supports to catch-up and participate in a resit assessment </w:t>
      </w:r>
      <w:r w:rsidR="009368E9" w:rsidRPr="00C27AFD">
        <w:rPr>
          <w:rFonts w:ascii="Calibri" w:eastAsia="Calibri" w:hAnsi="Calibri" w:cs="Calibri"/>
        </w:rPr>
        <w:t>in Year 2</w:t>
      </w:r>
      <w:r>
        <w:rPr>
          <w:rStyle w:val="normaltextrun"/>
          <w:rFonts w:ascii="Calibri" w:hAnsi="Calibri" w:cs="Calibri"/>
          <w:color w:val="000000"/>
          <w:shd w:val="clear" w:color="auto" w:fill="FFFFFF"/>
        </w:rPr>
        <w:t>.</w:t>
      </w:r>
      <w:r w:rsidDel="009368E9">
        <w:rPr>
          <w:rStyle w:val="normaltextrun"/>
          <w:rFonts w:ascii="Calibri" w:hAnsi="Calibri" w:cs="Calibri"/>
          <w:color w:val="000000"/>
          <w:shd w:val="clear" w:color="auto" w:fill="FFFFFF"/>
        </w:rPr>
        <w:t xml:space="preserve"> </w:t>
      </w:r>
      <w:r w:rsidR="009368E9">
        <w:rPr>
          <w:rStyle w:val="normaltextrun"/>
          <w:rFonts w:ascii="Calibri" w:hAnsi="Calibri" w:cs="Calibri"/>
          <w:color w:val="000000"/>
          <w:shd w:val="clear" w:color="auto" w:fill="FFFFFF"/>
        </w:rPr>
        <w:t>School systems and approved authorities</w:t>
      </w:r>
      <w:r>
        <w:rPr>
          <w:rStyle w:val="normaltextrun"/>
          <w:rFonts w:ascii="Calibri" w:hAnsi="Calibri" w:cs="Calibri"/>
          <w:color w:val="000000"/>
          <w:shd w:val="clear" w:color="auto" w:fill="FFFFFF"/>
        </w:rPr>
        <w:t xml:space="preserve"> should aim to have as many students as possible pass the Year 1 </w:t>
      </w:r>
      <w:r w:rsidR="00742920">
        <w:rPr>
          <w:rStyle w:val="normaltextrun"/>
          <w:rFonts w:ascii="Calibri" w:hAnsi="Calibri" w:cs="Calibri"/>
          <w:color w:val="000000"/>
          <w:shd w:val="clear" w:color="auto" w:fill="FFFFFF"/>
        </w:rPr>
        <w:t xml:space="preserve">Phonics Check and numeracy </w:t>
      </w:r>
      <w:r>
        <w:rPr>
          <w:rStyle w:val="normaltextrun"/>
          <w:rFonts w:ascii="Calibri" w:hAnsi="Calibri" w:cs="Calibri"/>
          <w:color w:val="000000"/>
          <w:shd w:val="clear" w:color="auto" w:fill="FFFFFF"/>
        </w:rPr>
        <w:t xml:space="preserve">screening </w:t>
      </w:r>
      <w:r w:rsidR="004D5431">
        <w:rPr>
          <w:rStyle w:val="normaltextrun"/>
          <w:rFonts w:ascii="Calibri" w:hAnsi="Calibri" w:cs="Calibri"/>
          <w:color w:val="000000"/>
          <w:shd w:val="clear" w:color="auto" w:fill="FFFFFF"/>
        </w:rPr>
        <w:t xml:space="preserve">check </w:t>
      </w:r>
      <w:r>
        <w:rPr>
          <w:rStyle w:val="normaltextrun"/>
          <w:rFonts w:ascii="Calibri" w:hAnsi="Calibri" w:cs="Calibri"/>
          <w:color w:val="000000"/>
          <w:shd w:val="clear" w:color="auto" w:fill="FFFFFF"/>
        </w:rPr>
        <w:t>by the end of Year 2.</w:t>
      </w:r>
      <w:r w:rsidRPr="00AB282B">
        <w:rPr>
          <w:rStyle w:val="normaltextrun"/>
          <w:rFonts w:ascii="Calibri" w:hAnsi="Calibri" w:cs="Calibri"/>
          <w:color w:val="000000"/>
        </w:rPr>
        <w:t xml:space="preserve"> </w:t>
      </w:r>
      <w:r w:rsidRPr="00327F23">
        <w:rPr>
          <w:rStyle w:val="normaltextrun"/>
          <w:rFonts w:ascii="Calibri" w:hAnsi="Calibri" w:cs="Calibri"/>
          <w:color w:val="000000"/>
        </w:rPr>
        <w:t xml:space="preserve">The Panel notes that </w:t>
      </w:r>
      <w:r>
        <w:rPr>
          <w:rStyle w:val="normaltextrun"/>
          <w:rFonts w:ascii="Calibri" w:hAnsi="Calibri" w:cs="Calibri"/>
          <w:color w:val="000000"/>
        </w:rPr>
        <w:t xml:space="preserve">as </w:t>
      </w:r>
      <w:r w:rsidRPr="00327F23">
        <w:rPr>
          <w:rStyle w:val="normaltextrun"/>
          <w:rFonts w:ascii="Calibri" w:hAnsi="Calibri" w:cs="Calibri"/>
          <w:color w:val="000000"/>
        </w:rPr>
        <w:t>these screening tools are diagnostic</w:t>
      </w:r>
      <w:r w:rsidR="00851665">
        <w:rPr>
          <w:rStyle w:val="normaltextrun"/>
          <w:rFonts w:ascii="Calibri" w:hAnsi="Calibri" w:cs="Calibri"/>
          <w:color w:val="000000"/>
        </w:rPr>
        <w:t>,</w:t>
      </w:r>
      <w:r w:rsidRPr="00327F23">
        <w:rPr>
          <w:rStyle w:val="normaltextrun"/>
          <w:rFonts w:ascii="Calibri" w:hAnsi="Calibri" w:cs="Calibri"/>
          <w:color w:val="000000"/>
        </w:rPr>
        <w:t xml:space="preserve"> the intention of this target is not to </w:t>
      </w:r>
      <w:r>
        <w:rPr>
          <w:rStyle w:val="normaltextrun"/>
          <w:rFonts w:ascii="Calibri" w:hAnsi="Calibri" w:cs="Calibri"/>
          <w:color w:val="000000"/>
        </w:rPr>
        <w:t>establish a high stakes test. Instead, the aim is to have a national measure of early literacy and numeracy to ensure as many children as possible are getting the best start to their education journey.</w:t>
      </w:r>
    </w:p>
    <w:p w14:paraId="6FB32C79" w14:textId="54C0AE91" w:rsidR="00C13F18" w:rsidRDefault="00C13F18" w:rsidP="00BB708D">
      <w:pPr>
        <w:rPr>
          <w:rStyle w:val="normaltextrun"/>
          <w:rFonts w:ascii="Calibri" w:hAnsi="Calibri" w:cs="Calibri"/>
          <w:color w:val="000000"/>
          <w:shd w:val="clear" w:color="auto" w:fill="FFFFFF"/>
        </w:rPr>
      </w:pPr>
      <w:r w:rsidRPr="00EC0E9D">
        <w:rPr>
          <w:rStyle w:val="normaltextrun"/>
          <w:rFonts w:ascii="Calibri" w:hAnsi="Calibri" w:cs="Calibri"/>
          <w:color w:val="000000"/>
        </w:rPr>
        <w:t xml:space="preserve">To further strengthen the focus on early schooling, governments should </w:t>
      </w:r>
      <w:r w:rsidR="00851665">
        <w:rPr>
          <w:rStyle w:val="normaltextrun"/>
          <w:rFonts w:ascii="Calibri" w:hAnsi="Calibri" w:cs="Calibri"/>
          <w:color w:val="000000"/>
        </w:rPr>
        <w:t xml:space="preserve">also </w:t>
      </w:r>
      <w:r w:rsidRPr="00EC0E9D">
        <w:rPr>
          <w:rStyle w:val="normaltextrun"/>
          <w:rFonts w:ascii="Calibri" w:hAnsi="Calibri" w:cs="Calibri"/>
          <w:color w:val="000000"/>
        </w:rPr>
        <w:t>look to better understand the transition from preschool to primary school. This includes consideration of further work to expand existing or developing data</w:t>
      </w:r>
      <w:r>
        <w:rPr>
          <w:rStyle w:val="normaltextrun"/>
          <w:rFonts w:ascii="Calibri" w:hAnsi="Calibri" w:cs="Calibri"/>
          <w:color w:val="000000"/>
        </w:rPr>
        <w:t xml:space="preserve"> </w:t>
      </w:r>
      <w:r w:rsidRPr="00EC0E9D">
        <w:rPr>
          <w:rStyle w:val="normaltextrun"/>
          <w:rFonts w:ascii="Calibri" w:hAnsi="Calibri" w:cs="Calibri"/>
          <w:color w:val="000000"/>
        </w:rPr>
        <w:t>sets and measures, such as the Australian Early Development Census and the Preschool Outcomes Measure, as discussed in Chapter</w:t>
      </w:r>
      <w:r w:rsidRPr="00327F23">
        <w:rPr>
          <w:rStyle w:val="normaltextrun"/>
          <w:rFonts w:ascii="Calibri" w:hAnsi="Calibri" w:cs="Calibri"/>
          <w:color w:val="000000"/>
        </w:rPr>
        <w:t xml:space="preserve"> 1. </w:t>
      </w:r>
    </w:p>
    <w:tbl>
      <w:tblPr>
        <w:tblStyle w:val="GridTable4-Accent2"/>
        <w:tblW w:w="9026" w:type="dxa"/>
        <w:tblLook w:val="0400" w:firstRow="0" w:lastRow="0" w:firstColumn="0" w:lastColumn="0" w:noHBand="0" w:noVBand="1"/>
      </w:tblPr>
      <w:tblGrid>
        <w:gridCol w:w="9026"/>
      </w:tblGrid>
      <w:tr w:rsidR="00C13F18" w14:paraId="605AA12C"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285AC" w:themeColor="accent2"/>
              <w:left w:val="single" w:sz="12" w:space="0" w:color="F285AC" w:themeColor="accent2"/>
              <w:bottom w:val="single" w:sz="12" w:space="0" w:color="F285AC" w:themeColor="accent2"/>
              <w:right w:val="single" w:sz="12" w:space="0" w:color="F285AC" w:themeColor="accent2"/>
            </w:tcBorders>
            <w:shd w:val="clear" w:color="auto" w:fill="F9CEDD" w:themeFill="accent2" w:themeFillTint="66"/>
          </w:tcPr>
          <w:p w14:paraId="47BE0762" w14:textId="77777777" w:rsidR="00C13F18" w:rsidRPr="00C1526C" w:rsidRDefault="00C13F18">
            <w:pPr>
              <w:pStyle w:val="paragraph"/>
              <w:jc w:val="center"/>
              <w:rPr>
                <w:rFonts w:ascii="Calibri" w:hAnsi="Calibri" w:cs="Calibri"/>
                <w:b/>
                <w:color w:val="000000"/>
                <w:sz w:val="22"/>
                <w:szCs w:val="22"/>
                <w:u w:val="single"/>
              </w:rPr>
            </w:pPr>
            <w:bookmarkStart w:id="217" w:name="_Hlk149043822"/>
            <w:r w:rsidRPr="00C1526C">
              <w:rPr>
                <w:rFonts w:ascii="Calibri" w:hAnsi="Calibri" w:cs="Calibri"/>
                <w:b/>
                <w:color w:val="000000"/>
                <w:sz w:val="22"/>
                <w:szCs w:val="22"/>
                <w:u w:val="single"/>
              </w:rPr>
              <w:t>TARGET 1 – Early schooling</w:t>
            </w:r>
          </w:p>
          <w:p w14:paraId="602E03F4" w14:textId="703FDD46" w:rsidR="00C13F18" w:rsidRPr="00252482" w:rsidRDefault="00C13F18">
            <w:pPr>
              <w:pStyle w:val="paragraph"/>
              <w:spacing w:after="0"/>
              <w:textAlignment w:val="baseline"/>
              <w:rPr>
                <w:rFonts w:ascii="Calibri" w:hAnsi="Calibri" w:cs="Calibri"/>
                <w:b/>
                <w:color w:val="000000"/>
                <w:sz w:val="22"/>
                <w:szCs w:val="22"/>
              </w:rPr>
            </w:pPr>
            <w:r w:rsidRPr="00252482">
              <w:rPr>
                <w:rFonts w:ascii="Calibri" w:hAnsi="Calibri" w:cs="Calibri"/>
                <w:color w:val="000000"/>
                <w:sz w:val="22"/>
                <w:szCs w:val="22"/>
              </w:rPr>
              <w:t>By</w:t>
            </w:r>
            <w:r>
              <w:rPr>
                <w:rFonts w:ascii="Calibri" w:hAnsi="Calibri" w:cs="Calibri"/>
                <w:color w:val="000000"/>
                <w:sz w:val="22"/>
                <w:szCs w:val="22"/>
              </w:rPr>
              <w:t xml:space="preserve"> the end of</w:t>
            </w:r>
            <w:r w:rsidRPr="00252482">
              <w:rPr>
                <w:rFonts w:ascii="Calibri" w:hAnsi="Calibri" w:cs="Calibri"/>
                <w:color w:val="000000"/>
                <w:sz w:val="22"/>
                <w:szCs w:val="22"/>
              </w:rPr>
              <w:t xml:space="preserve"> 203</w:t>
            </w:r>
            <w:r>
              <w:rPr>
                <w:rFonts w:ascii="Calibri" w:hAnsi="Calibri" w:cs="Calibri"/>
                <w:color w:val="000000"/>
                <w:sz w:val="22"/>
                <w:szCs w:val="22"/>
              </w:rPr>
              <w:t>4</w:t>
            </w:r>
            <w:r w:rsidRPr="00252482">
              <w:rPr>
                <w:rFonts w:ascii="Calibri" w:hAnsi="Calibri" w:cs="Calibri"/>
                <w:color w:val="000000"/>
                <w:sz w:val="22"/>
                <w:szCs w:val="22"/>
              </w:rPr>
              <w:t xml:space="preserve">, 90 per cent of students </w:t>
            </w:r>
            <w:r>
              <w:rPr>
                <w:rFonts w:ascii="Calibri" w:hAnsi="Calibri" w:cs="Calibri"/>
                <w:color w:val="000000"/>
                <w:sz w:val="22"/>
                <w:szCs w:val="22"/>
              </w:rPr>
              <w:t xml:space="preserve">in each jurisdiction will </w:t>
            </w:r>
            <w:r w:rsidRPr="00252482">
              <w:rPr>
                <w:rFonts w:ascii="Calibri" w:hAnsi="Calibri" w:cs="Calibri"/>
                <w:color w:val="000000"/>
                <w:sz w:val="22"/>
                <w:szCs w:val="22"/>
              </w:rPr>
              <w:t xml:space="preserve">reach proficiency in the Year 1 </w:t>
            </w:r>
            <w:r>
              <w:rPr>
                <w:rFonts w:ascii="Calibri" w:hAnsi="Calibri" w:cs="Calibri"/>
                <w:color w:val="000000"/>
                <w:sz w:val="22"/>
                <w:szCs w:val="22"/>
              </w:rPr>
              <w:t>Phonics Check</w:t>
            </w:r>
            <w:r w:rsidRPr="00252482">
              <w:rPr>
                <w:rFonts w:ascii="Calibri" w:hAnsi="Calibri" w:cs="Calibri"/>
                <w:color w:val="000000"/>
                <w:sz w:val="22"/>
                <w:szCs w:val="22"/>
              </w:rPr>
              <w:t xml:space="preserve"> and the agreed Year 1 numeracy screening check, including students in priority equity cohorts. </w:t>
            </w:r>
          </w:p>
        </w:tc>
      </w:tr>
    </w:tbl>
    <w:bookmarkEnd w:id="217"/>
    <w:p w14:paraId="0FE606A7" w14:textId="77777777" w:rsidR="00C13F18" w:rsidRDefault="00C13F18" w:rsidP="00BB708D">
      <w:pPr>
        <w:pStyle w:val="paragraph"/>
        <w:spacing w:after="0" w:afterAutospacing="0"/>
      </w:pPr>
      <w:r>
        <w:rPr>
          <w:rFonts w:ascii="Calibri" w:hAnsi="Calibri" w:cs="Calibri"/>
          <w:i/>
          <w:iCs/>
          <w:color w:val="000000"/>
          <w:sz w:val="22"/>
          <w:szCs w:val="22"/>
          <w:u w:val="single"/>
        </w:rPr>
        <w:t>Learning gain</w:t>
      </w:r>
    </w:p>
    <w:p w14:paraId="0699FD34" w14:textId="251E4089" w:rsidR="00C13F18" w:rsidRDefault="00AC03D7" w:rsidP="00BB708D">
      <w:r>
        <w:rPr>
          <w:rFonts w:cstheme="minorHAnsi"/>
        </w:rPr>
        <w:t>All</w:t>
      </w:r>
      <w:r w:rsidR="00C13F18" w:rsidRPr="006430A4">
        <w:rPr>
          <w:rFonts w:cstheme="minorHAnsi"/>
        </w:rPr>
        <w:t xml:space="preserve"> students </w:t>
      </w:r>
      <w:r>
        <w:rPr>
          <w:rFonts w:cstheme="minorHAnsi"/>
        </w:rPr>
        <w:t>should</w:t>
      </w:r>
      <w:r w:rsidR="00C13F18" w:rsidRPr="006430A4">
        <w:rPr>
          <w:rFonts w:cstheme="minorHAnsi"/>
        </w:rPr>
        <w:t xml:space="preserve"> make progress in their learning, year on year, across the curriculum</w:t>
      </w:r>
      <w:r w:rsidR="00C13F18">
        <w:t xml:space="preserve">; but </w:t>
      </w:r>
      <w:r w:rsidR="00C13F18">
        <w:rPr>
          <w:rFonts w:cstheme="minorHAnsi"/>
        </w:rPr>
        <w:t>c</w:t>
      </w:r>
      <w:r w:rsidR="00C13F18" w:rsidRPr="00F370E1">
        <w:t>urrently</w:t>
      </w:r>
      <w:r w:rsidR="00C13F18">
        <w:t xml:space="preserve"> there is</w:t>
      </w:r>
      <w:r w:rsidR="00C13F18" w:rsidRPr="00F370E1">
        <w:t xml:space="preserve"> no agreement on what it means for a student to gain a year of learning from a year at school, or how it could be measured.</w:t>
      </w:r>
    </w:p>
    <w:p w14:paraId="5C9360C5" w14:textId="0DB21495" w:rsidR="00C13F18" w:rsidRDefault="00C13F18" w:rsidP="00BB708D">
      <w:pPr>
        <w:rPr>
          <w:rFonts w:ascii="Calibri" w:hAnsi="Calibri" w:cs="Calibri"/>
        </w:rPr>
      </w:pPr>
      <w:r>
        <w:rPr>
          <w:rFonts w:ascii="Calibri" w:hAnsi="Calibri" w:cs="Calibri"/>
        </w:rPr>
        <w:t xml:space="preserve">While a focus on proficiency (as per the current NSRA and Target 3 below) remains important to building a picture of whether students are meeting minimum standards, there is benefit </w:t>
      </w:r>
      <w:r w:rsidR="00AE58FC">
        <w:rPr>
          <w:rFonts w:ascii="Calibri" w:hAnsi="Calibri" w:cs="Calibri"/>
        </w:rPr>
        <w:t>in</w:t>
      </w:r>
      <w:r>
        <w:rPr>
          <w:rFonts w:ascii="Calibri" w:hAnsi="Calibri" w:cs="Calibri"/>
        </w:rPr>
        <w:t xml:space="preserve"> balancing this with a measure</w:t>
      </w:r>
      <w:r w:rsidDel="00AE58FC">
        <w:rPr>
          <w:rFonts w:ascii="Calibri" w:hAnsi="Calibri" w:cs="Calibri"/>
        </w:rPr>
        <w:t xml:space="preserve"> </w:t>
      </w:r>
      <w:r>
        <w:rPr>
          <w:rFonts w:ascii="Calibri" w:hAnsi="Calibri" w:cs="Calibri"/>
        </w:rPr>
        <w:t>reflect</w:t>
      </w:r>
      <w:r w:rsidR="00AE58FC">
        <w:rPr>
          <w:rFonts w:ascii="Calibri" w:hAnsi="Calibri" w:cs="Calibri"/>
        </w:rPr>
        <w:t>ing</w:t>
      </w:r>
      <w:r>
        <w:rPr>
          <w:rFonts w:ascii="Calibri" w:hAnsi="Calibri" w:cs="Calibri"/>
        </w:rPr>
        <w:t xml:space="preserve"> the </w:t>
      </w:r>
      <w:r w:rsidR="002E0A48">
        <w:rPr>
          <w:rFonts w:ascii="Calibri" w:hAnsi="Calibri" w:cs="Calibri"/>
        </w:rPr>
        <w:t xml:space="preserve">learning </w:t>
      </w:r>
      <w:r>
        <w:rPr>
          <w:rFonts w:ascii="Calibri" w:hAnsi="Calibri" w:cs="Calibri"/>
        </w:rPr>
        <w:t xml:space="preserve">gains each student, and the educators they work with, have worked hard to achieve. Identifying success is critical to building aspiration and engagement for students, both of which foster </w:t>
      </w:r>
      <w:r w:rsidR="009970F0">
        <w:rPr>
          <w:rFonts w:ascii="Calibri" w:hAnsi="Calibri" w:cs="Calibri"/>
        </w:rPr>
        <w:t xml:space="preserve">better </w:t>
      </w:r>
      <w:r>
        <w:rPr>
          <w:rFonts w:ascii="Calibri" w:hAnsi="Calibri" w:cs="Calibri"/>
        </w:rPr>
        <w:t>student outcomes and wellbeing.</w:t>
      </w:r>
    </w:p>
    <w:p w14:paraId="1CF45E34" w14:textId="77777777" w:rsidR="00C13F18" w:rsidRDefault="00C13F18" w:rsidP="00BB708D">
      <w:pPr>
        <w:rPr>
          <w:rFonts w:cstheme="minorHAnsi"/>
        </w:rPr>
      </w:pPr>
      <w:r>
        <w:rPr>
          <w:rFonts w:ascii="Calibri" w:hAnsi="Calibri" w:cs="Calibri"/>
        </w:rPr>
        <w:t xml:space="preserve">Improving the capacity to define and measure learning gain is also key to recognising excellence in teaching practice, particularly for staff working with a high number of students with complex needs. </w:t>
      </w:r>
      <w:r w:rsidRPr="006430A4">
        <w:rPr>
          <w:rFonts w:cstheme="minorHAnsi"/>
        </w:rPr>
        <w:t>By being a</w:t>
      </w:r>
      <w:r>
        <w:rPr>
          <w:rFonts w:cstheme="minorHAnsi"/>
        </w:rPr>
        <w:t xml:space="preserve"> ‘</w:t>
      </w:r>
      <w:r w:rsidRPr="006430A4">
        <w:rPr>
          <w:rFonts w:cstheme="minorHAnsi"/>
        </w:rPr>
        <w:t>starting-poin</w:t>
      </w:r>
      <w:r>
        <w:rPr>
          <w:rFonts w:cstheme="minorHAnsi"/>
        </w:rPr>
        <w:t>t</w:t>
      </w:r>
      <w:r w:rsidRPr="006430A4">
        <w:rPr>
          <w:rFonts w:cstheme="minorHAnsi"/>
        </w:rPr>
        <w:t xml:space="preserve"> neutral</w:t>
      </w:r>
      <w:r>
        <w:rPr>
          <w:rFonts w:cstheme="minorHAnsi"/>
        </w:rPr>
        <w:t>’</w:t>
      </w:r>
      <w:r w:rsidRPr="006430A4">
        <w:rPr>
          <w:rFonts w:cstheme="minorHAnsi"/>
        </w:rPr>
        <w:t xml:space="preserve"> measure, it can better recognise individual progress</w:t>
      </w:r>
      <w:r>
        <w:rPr>
          <w:rFonts w:cstheme="minorHAnsi"/>
        </w:rPr>
        <w:t xml:space="preserve"> –</w:t>
      </w:r>
      <w:r w:rsidRPr="006430A4">
        <w:rPr>
          <w:rFonts w:cstheme="minorHAnsi"/>
        </w:rPr>
        <w:t xml:space="preserve"> particularly important for students who have started behind and for gifted students who are starting well ahead of benchmarks.</w:t>
      </w:r>
    </w:p>
    <w:p w14:paraId="65CEB54C" w14:textId="68773BEF" w:rsidR="00C13F18" w:rsidRDefault="00C13F18" w:rsidP="00BB708D">
      <w:r>
        <w:rPr>
          <w:rFonts w:ascii="Calibri" w:hAnsi="Calibri" w:cs="Calibri"/>
        </w:rPr>
        <w:lastRenderedPageBreak/>
        <w:t>Measuring learning gain should ideally cover the full curriculum to more holistically reflect the diverse talents and success</w:t>
      </w:r>
      <w:r w:rsidR="00946D4C">
        <w:rPr>
          <w:rFonts w:ascii="Calibri" w:hAnsi="Calibri" w:cs="Calibri"/>
        </w:rPr>
        <w:t>es</w:t>
      </w:r>
      <w:r>
        <w:rPr>
          <w:rFonts w:ascii="Calibri" w:hAnsi="Calibri" w:cs="Calibri"/>
        </w:rPr>
        <w:t xml:space="preserve"> of our students. A whole-of-curriculum learning gain measure would enable recognition and celebration of the rich prior knowledge and experiences students bring with them to the classroom and support the aim of building lifelong learners.</w:t>
      </w:r>
    </w:p>
    <w:p w14:paraId="460E1E98" w14:textId="595C1E60" w:rsidR="00C13F18" w:rsidRDefault="00C13F18" w:rsidP="00BB708D">
      <w:r w:rsidRPr="00A30845">
        <w:t>Further work is required to develop measures of progress against key learning areas in the full Australian Curriculum and develop a robust methodology and shared understanding of what one year of learning gain looks like for students. Developing these measures will help students, parents and teachers understand the learning gain expected for each year level, and help teachers identify students who are at risk of being unable to progress satisfactorily at school without targeted and intensive support.</w:t>
      </w:r>
    </w:p>
    <w:p w14:paraId="26B87BF8" w14:textId="0E962603" w:rsidR="00C13F18" w:rsidRDefault="00C13F18" w:rsidP="00BB708D">
      <w:r>
        <w:t xml:space="preserve">At present, jurisdictions have varying capacity to measure learning gain across the curriculum; for example, </w:t>
      </w:r>
      <w:r w:rsidRPr="0069242A">
        <w:t xml:space="preserve">Queensland is </w:t>
      </w:r>
      <w:r>
        <w:t xml:space="preserve">currently </w:t>
      </w:r>
      <w:r w:rsidRPr="0069242A">
        <w:t>using A to E letter-grade measures that are moderated across schools</w:t>
      </w:r>
      <w:r>
        <w:t>,</w:t>
      </w:r>
      <w:r w:rsidRPr="0069242A">
        <w:t xml:space="preserve"> leveraging NAPLAN to establish standardised measures</w:t>
      </w:r>
      <w:r>
        <w:t xml:space="preserve"> for subjects </w:t>
      </w:r>
      <w:r w:rsidR="00F505F1">
        <w:t>(</w:t>
      </w:r>
      <w:r w:rsidR="00495770">
        <w:t>learning areas</w:t>
      </w:r>
      <w:r w:rsidR="00F505F1">
        <w:t xml:space="preserve">) </w:t>
      </w:r>
      <w:r>
        <w:t>across the curriculum.</w:t>
      </w:r>
    </w:p>
    <w:p w14:paraId="0E78AF44" w14:textId="77777777" w:rsidR="00C13F18" w:rsidRDefault="00C13F18" w:rsidP="00BB708D">
      <w:r>
        <w:t>In the UK, the key accountability measure for secondary schools is ‘Progress 8’, which looks at the amount of progress students have made between primary school and their Year 10 exams.</w:t>
      </w:r>
      <w:r>
        <w:rPr>
          <w:rStyle w:val="EndnoteReference"/>
        </w:rPr>
        <w:endnoteReference w:id="585"/>
      </w:r>
      <w:r>
        <w:t xml:space="preserve"> This </w:t>
      </w:r>
      <w:r w:rsidRPr="00D33887">
        <w:t>indicates how much a secondary school has helped pupils improve (or progress) over a five-year period when compared to a government-calculated expected level of improvement</w:t>
      </w:r>
      <w:r>
        <w:t xml:space="preserve">, considering all areas of the curriculum that the student has undertaken. </w:t>
      </w:r>
      <w:r w:rsidRPr="00901ABE">
        <w:t xml:space="preserve">Progress 8 scores aim to measure the </w:t>
      </w:r>
      <w:r>
        <w:t xml:space="preserve">contribution to </w:t>
      </w:r>
      <w:r w:rsidRPr="00901ABE">
        <w:t>academic performance</w:t>
      </w:r>
      <w:r>
        <w:t>,</w:t>
      </w:r>
      <w:r w:rsidRPr="00901ABE">
        <w:t xml:space="preserve"> or effectiveness</w:t>
      </w:r>
      <w:r>
        <w:t>,</w:t>
      </w:r>
      <w:r w:rsidRPr="00901ABE">
        <w:t xml:space="preserve"> of each school</w:t>
      </w:r>
      <w:r>
        <w:t xml:space="preserve"> and </w:t>
      </w:r>
      <w:r w:rsidRPr="00556255">
        <w:t>incentivise schools to focus on all children</w:t>
      </w:r>
      <w:r>
        <w:t>.</w:t>
      </w:r>
      <w:r>
        <w:rPr>
          <w:rStyle w:val="EndnoteReference"/>
        </w:rPr>
        <w:endnoteReference w:id="586"/>
      </w:r>
    </w:p>
    <w:p w14:paraId="46E872D5" w14:textId="7F0F6B7F" w:rsidR="00C13F18" w:rsidRDefault="00C13F18" w:rsidP="00BB708D">
      <w:r>
        <w:t>The Panel recommends that governments develop measures of student progress against key learning areas of the Australian Curriculum (including general capabilities) by the end of 2029 (see Recommendation 7B(i))</w:t>
      </w:r>
      <w:r w:rsidR="00297673">
        <w:t xml:space="preserve">, </w:t>
      </w:r>
      <w:r>
        <w:t>tak</w:t>
      </w:r>
      <w:r w:rsidR="00297673">
        <w:t>ing</w:t>
      </w:r>
      <w:r>
        <w:t xml:space="preserve"> into consideration different local contexts across jurisdictions</w:t>
      </w:r>
      <w:r w:rsidR="00297673">
        <w:t>. These measures</w:t>
      </w:r>
      <w:r>
        <w:t xml:space="preserve"> could </w:t>
      </w:r>
      <w:r w:rsidR="00297673">
        <w:t>then</w:t>
      </w:r>
      <w:r>
        <w:t xml:space="preserve"> be used to inform targets in bilateral agreements commenc</w:t>
      </w:r>
      <w:r w:rsidR="00297673">
        <w:t>ing</w:t>
      </w:r>
      <w:r>
        <w:t xml:space="preserve"> in 2030,</w:t>
      </w:r>
      <w:r w:rsidRPr="00DB1813">
        <w:t xml:space="preserve"> </w:t>
      </w:r>
      <w:r>
        <w:t xml:space="preserve">to be achieved by the end of 2034. </w:t>
      </w:r>
      <w:r w:rsidR="00297673">
        <w:t>Development of these measures</w:t>
      </w:r>
      <w:r>
        <w:t xml:space="preserve"> should </w:t>
      </w:r>
      <w:r w:rsidR="007B17D5">
        <w:t xml:space="preserve">include </w:t>
      </w:r>
      <w:r>
        <w:t>further work on how to measure learning gain</w:t>
      </w:r>
      <w:r w:rsidR="007B17D5">
        <w:t>, including</w:t>
      </w:r>
      <w:r>
        <w:t xml:space="preserve"> what one year of learning growth looks like for students in Foundation Year to Year 10 across key learning areas and for students with disability (see Recommendation 5C(i)(b)). </w:t>
      </w:r>
      <w:r w:rsidR="00000EF2">
        <w:t>It should also include consideration of</w:t>
      </w:r>
      <w:r>
        <w:t xml:space="preserve"> ‘g</w:t>
      </w:r>
      <w:r w:rsidRPr="001B2ADE">
        <w:rPr>
          <w:rFonts w:ascii="Calibri" w:eastAsia="Calibri" w:hAnsi="Calibri" w:cs="Times New Roman"/>
        </w:rPr>
        <w:t>eneral capabilities</w:t>
      </w:r>
      <w:r>
        <w:rPr>
          <w:rFonts w:ascii="Calibri" w:eastAsia="Calibri" w:hAnsi="Calibri" w:cs="Times New Roman"/>
        </w:rPr>
        <w:t>’</w:t>
      </w:r>
      <w:r w:rsidRPr="001B2ADE">
        <w:rPr>
          <w:rFonts w:ascii="Calibri" w:eastAsia="Calibri" w:hAnsi="Calibri" w:cs="Times New Roman"/>
        </w:rPr>
        <w:t xml:space="preserve"> </w:t>
      </w:r>
      <w:r w:rsidR="00000EF2">
        <w:rPr>
          <w:rFonts w:ascii="Calibri" w:eastAsia="Calibri" w:hAnsi="Calibri" w:cs="Times New Roman"/>
        </w:rPr>
        <w:t>(</w:t>
      </w:r>
      <w:r w:rsidR="00000EF2">
        <w:t>discussed in Chapter 1), including</w:t>
      </w:r>
      <w:r w:rsidRPr="001B2ADE">
        <w:rPr>
          <w:rFonts w:ascii="Calibri" w:eastAsia="Calibri" w:hAnsi="Calibri" w:cs="Times New Roman"/>
        </w:rPr>
        <w:t xml:space="preserve"> critical and innovative thinking, interpersonal skills, intrapersonal skills, global citizenship, and media and information literacy.</w:t>
      </w:r>
    </w:p>
    <w:p w14:paraId="5E8A38E2" w14:textId="503F9DC6" w:rsidR="00C13F18" w:rsidRPr="00F370E1" w:rsidRDefault="00C13F18" w:rsidP="00BB708D">
      <w:r>
        <w:t>M</w:t>
      </w:r>
      <w:r w:rsidRPr="00F370E1">
        <w:t>easure</w:t>
      </w:r>
      <w:r>
        <w:t>s</w:t>
      </w:r>
      <w:r w:rsidRPr="00F370E1">
        <w:t xml:space="preserve"> of student learning gain c</w:t>
      </w:r>
      <w:r>
        <w:t>ould</w:t>
      </w:r>
      <w:r w:rsidRPr="00F370E1">
        <w:t xml:space="preserve"> </w:t>
      </w:r>
      <w:r>
        <w:t>build on</w:t>
      </w:r>
      <w:r w:rsidRPr="00F370E1">
        <w:t xml:space="preserve"> </w:t>
      </w:r>
      <w:r>
        <w:t xml:space="preserve">existing </w:t>
      </w:r>
      <w:r w:rsidRPr="00F370E1">
        <w:t>assessments</w:t>
      </w:r>
      <w:r>
        <w:t xml:space="preserve"> and resources. For example, </w:t>
      </w:r>
      <w:r w:rsidRPr="00F370E1">
        <w:t>the National Literacy and Numeracy Learning Progressions</w:t>
      </w:r>
      <w:r>
        <w:t xml:space="preserve"> (NLNLPs)</w:t>
      </w:r>
      <w:r w:rsidRPr="00F370E1">
        <w:t xml:space="preserve"> contain validated descriptions of the knowledge and skills students are expected to acquire, presented in a sequenced, granular progression of learning from Foundation</w:t>
      </w:r>
      <w:r>
        <w:t xml:space="preserve"> Year</w:t>
      </w:r>
      <w:r w:rsidRPr="00F370E1">
        <w:t xml:space="preserve"> to Year 10</w:t>
      </w:r>
      <w:r>
        <w:t>. The NLNLPs could be used as a basis for develop</w:t>
      </w:r>
      <w:r w:rsidR="00000EF2">
        <w:t>ing</w:t>
      </w:r>
      <w:r>
        <w:t xml:space="preserve"> </w:t>
      </w:r>
      <w:r w:rsidR="00BB7F0A">
        <w:t xml:space="preserve">robust and validated </w:t>
      </w:r>
      <w:r>
        <w:t xml:space="preserve">learning gain measures in domains beyond literacy and numeracy </w:t>
      </w:r>
      <w:r w:rsidR="00BB7F0A">
        <w:t xml:space="preserve">across </w:t>
      </w:r>
      <w:r>
        <w:t>the full curriculum.</w:t>
      </w:r>
      <w:r w:rsidRPr="00F370E1">
        <w:t xml:space="preserve"> </w:t>
      </w:r>
      <w:r w:rsidRPr="002972A1">
        <w:t>For those students who have fallen behind, the learning gain measure can provide insights into how much they will need to accelerate</w:t>
      </w:r>
      <w:r w:rsidRPr="00F370E1">
        <w:t>.</w:t>
      </w:r>
    </w:p>
    <w:tbl>
      <w:tblPr>
        <w:tblStyle w:val="GridTable4-Accent2"/>
        <w:tblW w:w="9026" w:type="dxa"/>
        <w:tblLook w:val="0400" w:firstRow="0" w:lastRow="0" w:firstColumn="0" w:lastColumn="0" w:noHBand="0" w:noVBand="1"/>
      </w:tblPr>
      <w:tblGrid>
        <w:gridCol w:w="9026"/>
      </w:tblGrid>
      <w:tr w:rsidR="00C13F18" w14:paraId="061E366F"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F285AC" w:themeColor="accent2"/>
              <w:left w:val="single" w:sz="12" w:space="0" w:color="F285AC" w:themeColor="accent2"/>
              <w:bottom w:val="single" w:sz="12" w:space="0" w:color="F285AC" w:themeColor="accent2"/>
              <w:right w:val="single" w:sz="12" w:space="0" w:color="F285AC" w:themeColor="accent2"/>
            </w:tcBorders>
            <w:shd w:val="clear" w:color="auto" w:fill="F9CEDD" w:themeFill="accent2" w:themeFillTint="66"/>
          </w:tcPr>
          <w:p w14:paraId="77B51854" w14:textId="77777777" w:rsidR="00C13F18" w:rsidRPr="00C1526C" w:rsidRDefault="00C13F18">
            <w:pPr>
              <w:pStyle w:val="paragraph"/>
              <w:jc w:val="center"/>
              <w:rPr>
                <w:rFonts w:ascii="Calibri" w:hAnsi="Calibri" w:cs="Calibri"/>
                <w:b/>
                <w:color w:val="000000"/>
                <w:sz w:val="22"/>
                <w:szCs w:val="22"/>
                <w:u w:val="single"/>
              </w:rPr>
            </w:pPr>
            <w:r w:rsidRPr="00C1526C">
              <w:rPr>
                <w:rFonts w:ascii="Calibri" w:hAnsi="Calibri" w:cs="Calibri"/>
                <w:b/>
                <w:color w:val="000000"/>
                <w:sz w:val="22"/>
                <w:szCs w:val="22"/>
                <w:u w:val="single"/>
              </w:rPr>
              <w:lastRenderedPageBreak/>
              <w:t>TARGET 2 – Learning gain</w:t>
            </w:r>
          </w:p>
          <w:p w14:paraId="797353BC" w14:textId="245B6270" w:rsidR="00C13F18" w:rsidRDefault="00C13F18">
            <w:pPr>
              <w:pStyle w:val="paragraph"/>
              <w:spacing w:before="0" w:beforeAutospacing="0" w:after="240" w:afterAutospacing="0"/>
              <w:textAlignment w:val="baseline"/>
              <w:rPr>
                <w:rFonts w:ascii="Calibri" w:hAnsi="Calibri" w:cs="Calibri"/>
                <w:b/>
                <w:color w:val="000000"/>
                <w:sz w:val="22"/>
                <w:szCs w:val="22"/>
              </w:rPr>
            </w:pPr>
            <w:r w:rsidRPr="00670085">
              <w:rPr>
                <w:rFonts w:ascii="Calibri" w:hAnsi="Calibri" w:cs="Calibri"/>
                <w:color w:val="000000"/>
                <w:sz w:val="22"/>
                <w:szCs w:val="22"/>
              </w:rPr>
              <w:t>By</w:t>
            </w:r>
            <w:r>
              <w:rPr>
                <w:rFonts w:ascii="Calibri" w:hAnsi="Calibri" w:cs="Calibri"/>
                <w:color w:val="000000"/>
                <w:sz w:val="22"/>
                <w:szCs w:val="22"/>
              </w:rPr>
              <w:t xml:space="preserve"> the end of</w:t>
            </w:r>
            <w:r w:rsidRPr="00670085">
              <w:rPr>
                <w:rFonts w:ascii="Calibri" w:hAnsi="Calibri" w:cs="Calibri"/>
                <w:color w:val="000000"/>
                <w:sz w:val="22"/>
                <w:szCs w:val="22"/>
              </w:rPr>
              <w:t xml:space="preserve"> 2029, jurisdictions will have:</w:t>
            </w:r>
          </w:p>
          <w:p w14:paraId="58605200" w14:textId="77777777" w:rsidR="00C13F18" w:rsidRPr="00E96EEA" w:rsidRDefault="00C13F18" w:rsidP="00FA4F9F">
            <w:pPr>
              <w:pStyle w:val="paragraph"/>
              <w:numPr>
                <w:ilvl w:val="0"/>
                <w:numId w:val="75"/>
              </w:numPr>
              <w:spacing w:before="0" w:beforeAutospacing="0" w:after="0" w:afterAutospacing="0"/>
              <w:textAlignment w:val="baseline"/>
              <w:rPr>
                <w:rFonts w:ascii="Calibri" w:hAnsi="Calibri" w:cs="Calibri"/>
                <w:b/>
                <w:color w:val="000000"/>
                <w:sz w:val="22"/>
                <w:szCs w:val="22"/>
              </w:rPr>
            </w:pPr>
            <w:r>
              <w:rPr>
                <w:rFonts w:ascii="Calibri" w:hAnsi="Calibri" w:cs="Calibri"/>
                <w:color w:val="000000"/>
                <w:sz w:val="22"/>
                <w:szCs w:val="22"/>
              </w:rPr>
              <w:t>e</w:t>
            </w:r>
            <w:r w:rsidRPr="00670085">
              <w:rPr>
                <w:rFonts w:ascii="Calibri" w:hAnsi="Calibri" w:cs="Calibri"/>
                <w:color w:val="000000"/>
                <w:sz w:val="22"/>
                <w:szCs w:val="22"/>
              </w:rPr>
              <w:t>stablished a consistent measure to assess learning gain across all key areas of the Australian Curriculum from Foundation Year to Year 10</w:t>
            </w:r>
          </w:p>
          <w:p w14:paraId="0236A9D6" w14:textId="77777777" w:rsidR="00C13F18" w:rsidRPr="009E5E0A" w:rsidRDefault="00C13F18" w:rsidP="00FA4F9F">
            <w:pPr>
              <w:pStyle w:val="paragraph"/>
              <w:numPr>
                <w:ilvl w:val="0"/>
                <w:numId w:val="75"/>
              </w:numPr>
              <w:spacing w:before="0" w:beforeAutospacing="0" w:after="0" w:afterAutospacing="0"/>
              <w:textAlignment w:val="baseline"/>
              <w:rPr>
                <w:rFonts w:ascii="Calibri" w:hAnsi="Calibri" w:cs="Calibri"/>
                <w:b/>
                <w:color w:val="000000"/>
                <w:sz w:val="22"/>
                <w:szCs w:val="22"/>
              </w:rPr>
            </w:pPr>
            <w:r w:rsidRPr="00E96EEA">
              <w:rPr>
                <w:rFonts w:ascii="Calibri" w:hAnsi="Calibri" w:cs="Calibri"/>
                <w:color w:val="000000"/>
                <w:sz w:val="22"/>
                <w:szCs w:val="22"/>
              </w:rPr>
              <w:t>negotiated targets included within bilateral agreements under the next Agreement.</w:t>
            </w:r>
          </w:p>
        </w:tc>
      </w:tr>
    </w:tbl>
    <w:p w14:paraId="501B02F0" w14:textId="77777777" w:rsidR="00C13F18" w:rsidRDefault="00C13F18" w:rsidP="00BB708D"/>
    <w:p w14:paraId="374C8E04" w14:textId="517B0C5C" w:rsidR="00C13F18" w:rsidRDefault="00C13F18" w:rsidP="00BB708D">
      <w:pPr>
        <w:keepNext/>
        <w:keepLines/>
        <w:spacing w:after="0"/>
        <w:rPr>
          <w:rFonts w:ascii="Calibri" w:hAnsi="Calibri" w:cs="Calibri"/>
          <w:i/>
          <w:iCs/>
          <w:color w:val="000000" w:themeColor="text1"/>
          <w:u w:val="single"/>
        </w:rPr>
      </w:pPr>
      <w:r>
        <w:rPr>
          <w:rFonts w:ascii="Calibri" w:hAnsi="Calibri" w:cs="Calibri"/>
          <w:i/>
          <w:iCs/>
          <w:color w:val="000000" w:themeColor="text1"/>
          <w:u w:val="single"/>
        </w:rPr>
        <w:t>Learning Proficiency</w:t>
      </w:r>
    </w:p>
    <w:p w14:paraId="0EF0FC08" w14:textId="2D601FA9" w:rsidR="00C13F18" w:rsidRDefault="00C13F18" w:rsidP="00BB708D">
      <w:pPr>
        <w:keepNext/>
        <w:keepLines/>
        <w:spacing w:before="120"/>
      </w:pPr>
      <w:r w:rsidRPr="00A30845">
        <w:t>Literacy and numeracy are not the only skills that students need to thrive in their education; however, they are key skills to enable students to engage with content, achieve satisfactory learning progress and take up post-school training and education opportunities.</w:t>
      </w:r>
      <w:r w:rsidRPr="006F7E6D">
        <w:t xml:space="preserve"> </w:t>
      </w:r>
      <w:r>
        <w:t>As outlined in Chapter 1,</w:t>
      </w:r>
      <w:r w:rsidRPr="006F7E6D" w:rsidDel="003E0B4D">
        <w:t xml:space="preserve"> </w:t>
      </w:r>
      <w:r>
        <w:t xml:space="preserve">literacy and numeracy </w:t>
      </w:r>
      <w:r w:rsidRPr="006F7E6D">
        <w:t>were the top</w:t>
      </w:r>
      <w:r>
        <w:t>-</w:t>
      </w:r>
      <w:r w:rsidRPr="006F7E6D">
        <w:t xml:space="preserve">ranked skills that parents and </w:t>
      </w:r>
      <w:r>
        <w:t xml:space="preserve">educators </w:t>
      </w:r>
      <w:r w:rsidRPr="006F7E6D">
        <w:t>identified in the Review’s survey.</w:t>
      </w:r>
    </w:p>
    <w:p w14:paraId="4E018ACF" w14:textId="67933C2D" w:rsidR="00C13F18" w:rsidRDefault="00C13F18" w:rsidP="00BB708D">
      <w:pPr>
        <w:rPr>
          <w:lang w:val="en-US"/>
        </w:rPr>
      </w:pPr>
      <w:r>
        <w:t xml:space="preserve">To gauge whether reforms are improving literacy and numeracy proficiency throughout schooling, this target proposes increases in baseline performance in reading and numeracy in NAPLAN by the end of 2029 and 2034. The focus on reading reflects that </w:t>
      </w:r>
      <w:r>
        <w:rPr>
          <w:lang w:val="en-US"/>
        </w:rPr>
        <w:t>r</w:t>
      </w:r>
      <w:r w:rsidRPr="001E01C6">
        <w:rPr>
          <w:lang w:val="en-US"/>
        </w:rPr>
        <w:t xml:space="preserve">eading results </w:t>
      </w:r>
      <w:r>
        <w:rPr>
          <w:lang w:val="en-US"/>
        </w:rPr>
        <w:t xml:space="preserve">tend to be a </w:t>
      </w:r>
      <w:r w:rsidRPr="001E01C6">
        <w:rPr>
          <w:lang w:val="en-US"/>
        </w:rPr>
        <w:t xml:space="preserve">more reliable </w:t>
      </w:r>
      <w:r>
        <w:rPr>
          <w:lang w:val="en-US"/>
        </w:rPr>
        <w:t xml:space="preserve">predictor of literacy proficiency </w:t>
      </w:r>
      <w:r w:rsidRPr="001E01C6">
        <w:rPr>
          <w:lang w:val="en-US"/>
        </w:rPr>
        <w:t xml:space="preserve">than </w:t>
      </w:r>
      <w:r>
        <w:rPr>
          <w:lang w:val="en-US"/>
        </w:rPr>
        <w:t xml:space="preserve">results in </w:t>
      </w:r>
      <w:r w:rsidRPr="001E01C6">
        <w:rPr>
          <w:lang w:val="en-US"/>
        </w:rPr>
        <w:t xml:space="preserve">other </w:t>
      </w:r>
      <w:r>
        <w:rPr>
          <w:lang w:val="en-US"/>
        </w:rPr>
        <w:t xml:space="preserve">domains. </w:t>
      </w:r>
      <w:r w:rsidRPr="00A30845">
        <w:rPr>
          <w:lang w:val="en-US"/>
        </w:rPr>
        <w:t xml:space="preserve">Using NAPLAN data will support measurement of learning proficiency using nationally consistent and robust census data that is already available. </w:t>
      </w:r>
      <w:r w:rsidR="00111F0E">
        <w:rPr>
          <w:lang w:val="en-US"/>
        </w:rPr>
        <w:t xml:space="preserve">The use of NAPLAN to measure Target 3 should not </w:t>
      </w:r>
      <w:r w:rsidR="009C3E2F">
        <w:rPr>
          <w:lang w:val="en-US"/>
        </w:rPr>
        <w:t xml:space="preserve">exacerbate </w:t>
      </w:r>
      <w:r w:rsidR="00325EAA">
        <w:rPr>
          <w:lang w:val="en-US"/>
        </w:rPr>
        <w:t xml:space="preserve">issues </w:t>
      </w:r>
      <w:r w:rsidR="00F956F9">
        <w:rPr>
          <w:lang w:val="en-US"/>
        </w:rPr>
        <w:t xml:space="preserve">raised by some stakeholders </w:t>
      </w:r>
      <w:r w:rsidR="00325EAA">
        <w:rPr>
          <w:lang w:val="en-US"/>
        </w:rPr>
        <w:t>regarding</w:t>
      </w:r>
      <w:r w:rsidR="00F74EE4">
        <w:rPr>
          <w:lang w:val="en-US"/>
        </w:rPr>
        <w:t xml:space="preserve"> </w:t>
      </w:r>
      <w:r w:rsidR="009C3E2F">
        <w:rPr>
          <w:lang w:val="en-US"/>
        </w:rPr>
        <w:t>NAPLAN</w:t>
      </w:r>
      <w:r w:rsidR="00F74EE4">
        <w:rPr>
          <w:lang w:val="en-US"/>
        </w:rPr>
        <w:t xml:space="preserve">, </w:t>
      </w:r>
      <w:r w:rsidR="006D722E">
        <w:rPr>
          <w:lang w:val="en-US"/>
        </w:rPr>
        <w:t xml:space="preserve">including that </w:t>
      </w:r>
      <w:r w:rsidR="00E23D73">
        <w:rPr>
          <w:lang w:val="en-US"/>
        </w:rPr>
        <w:t>it</w:t>
      </w:r>
      <w:r w:rsidR="009C3E2F">
        <w:rPr>
          <w:lang w:val="en-US"/>
        </w:rPr>
        <w:t xml:space="preserve"> </w:t>
      </w:r>
      <w:r w:rsidR="006D722E">
        <w:rPr>
          <w:lang w:val="en-US"/>
        </w:rPr>
        <w:t>is</w:t>
      </w:r>
      <w:r w:rsidR="009C3E2F">
        <w:rPr>
          <w:lang w:val="en-US"/>
        </w:rPr>
        <w:t xml:space="preserve"> a high-stakes assessment that results in pressure being applied</w:t>
      </w:r>
      <w:r w:rsidR="00111F0E">
        <w:rPr>
          <w:lang w:val="en-US"/>
        </w:rPr>
        <w:t xml:space="preserve"> to </w:t>
      </w:r>
      <w:r w:rsidR="009C3E2F">
        <w:rPr>
          <w:lang w:val="en-US"/>
        </w:rPr>
        <w:t>schools, parents, and students.</w:t>
      </w:r>
    </w:p>
    <w:p w14:paraId="2C37011D" w14:textId="27BBC82A" w:rsidR="00C13F18" w:rsidRDefault="00C13F18" w:rsidP="00BB708D">
      <w:pPr>
        <w:rPr>
          <w:lang w:val="en-US"/>
        </w:rPr>
      </w:pPr>
      <w:r>
        <w:rPr>
          <w:lang w:val="en-US"/>
        </w:rPr>
        <w:t>Requiring an increase in baseline performance of 5 percentage points for all students</w:t>
      </w:r>
      <w:r w:rsidRPr="1D8654F9">
        <w:rPr>
          <w:lang w:val="en-US"/>
        </w:rPr>
        <w:t xml:space="preserve"> in Target 3a</w:t>
      </w:r>
      <w:r>
        <w:rPr>
          <w:lang w:val="en-US"/>
        </w:rPr>
        <w:t xml:space="preserve">, instead of setting a percentage target, captures the range of performance </w:t>
      </w:r>
      <w:r w:rsidR="00D55545">
        <w:rPr>
          <w:lang w:val="en-US"/>
        </w:rPr>
        <w:t>outcomes</w:t>
      </w:r>
      <w:r>
        <w:rPr>
          <w:lang w:val="en-US"/>
        </w:rPr>
        <w:t xml:space="preserve"> across year level</w:t>
      </w:r>
      <w:r w:rsidR="00D55545">
        <w:rPr>
          <w:lang w:val="en-US"/>
        </w:rPr>
        <w:t>s</w:t>
      </w:r>
      <w:r>
        <w:rPr>
          <w:lang w:val="en-US"/>
        </w:rPr>
        <w:t xml:space="preserve"> and across reading and numeracy domains. This also enable</w:t>
      </w:r>
      <w:r w:rsidR="00D55545">
        <w:rPr>
          <w:lang w:val="en-US"/>
        </w:rPr>
        <w:t>s</w:t>
      </w:r>
      <w:r>
        <w:rPr>
          <w:lang w:val="en-US"/>
        </w:rPr>
        <w:t xml:space="preserve"> targets to be set for each jurisdiction that are both nationally consistent and locally appropriate. For example, for Year 3 students in the reading domain in the 2023 NAPLAN, an average of 66.8 per cent of Australian students were proficient (assessed as ‘Strong’ or ‘Exceeding’), </w:t>
      </w:r>
      <w:r w:rsidR="00D55545">
        <w:rPr>
          <w:lang w:val="en-US"/>
        </w:rPr>
        <w:t>ranging</w:t>
      </w:r>
      <w:r>
        <w:rPr>
          <w:lang w:val="en-US"/>
        </w:rPr>
        <w:t xml:space="preserve"> from 71.2 per cent of students in Victoria to 38.9 per cent of students in the Northern Territory.</w:t>
      </w:r>
      <w:r>
        <w:rPr>
          <w:rStyle w:val="EndnoteReference"/>
          <w:lang w:val="en-US"/>
        </w:rPr>
        <w:endnoteReference w:id="587"/>
      </w:r>
    </w:p>
    <w:p w14:paraId="55328E2D" w14:textId="42FA891E" w:rsidR="00C13F18" w:rsidRDefault="00C13F18" w:rsidP="00BB708D">
      <w:r>
        <w:t xml:space="preserve">Target 3b </w:t>
      </w:r>
      <w:r w:rsidR="00D55545">
        <w:t>requires an</w:t>
      </w:r>
      <w:r>
        <w:t xml:space="preserve"> </w:t>
      </w:r>
      <w:r w:rsidR="00D55545">
        <w:t xml:space="preserve">increase in </w:t>
      </w:r>
      <w:r>
        <w:t xml:space="preserve">baseline performance for students from priority equity cohort backgrounds </w:t>
      </w:r>
      <w:r w:rsidR="00D55545">
        <w:t>of</w:t>
      </w:r>
      <w:r>
        <w:t xml:space="preserve"> 8 percentage point</w:t>
      </w:r>
      <w:r w:rsidR="00DD2352">
        <w:t>s</w:t>
      </w:r>
      <w:r>
        <w:t xml:space="preserve">. The higher increase </w:t>
      </w:r>
      <w:r w:rsidR="00DD2352">
        <w:t xml:space="preserve">in </w:t>
      </w:r>
      <w:r>
        <w:t xml:space="preserve">baseline performance for students from priority equity cohort backgrounds will support a </w:t>
      </w:r>
      <w:r w:rsidR="00ED79FA">
        <w:t xml:space="preserve">stronger </w:t>
      </w:r>
      <w:r>
        <w:t>focus on ensuring all students achieve their potential.</w:t>
      </w:r>
    </w:p>
    <w:p w14:paraId="0F85299F" w14:textId="26722BCC" w:rsidR="00C13F18" w:rsidRDefault="00C13F18" w:rsidP="00BB708D">
      <w:r>
        <w:t xml:space="preserve">Furthermore, to reflect the 10-year timeframe proposed for the next </w:t>
      </w:r>
      <w:r w:rsidDel="00761FB7">
        <w:t>Agreement</w:t>
      </w:r>
      <w:r>
        <w:t xml:space="preserve">, percentage point increases to be achieved by the end of 2034 have also been set. The target proposes that there should be a </w:t>
      </w:r>
      <w:r w:rsidR="00715988">
        <w:t>10-percentage</w:t>
      </w:r>
      <w:r>
        <w:t xml:space="preserve"> point increase in the proportion of all students assessed as proficient in NAPLAN for reading and numeracy, and a </w:t>
      </w:r>
      <w:r w:rsidR="0028572E">
        <w:t>15-percentage</w:t>
      </w:r>
      <w:r>
        <w:t xml:space="preserve"> point increase for those in priority equity cohorts.</w:t>
      </w:r>
    </w:p>
    <w:p w14:paraId="23802D99" w14:textId="55A040E8" w:rsidR="00C13F18" w:rsidRPr="008B0CD4" w:rsidRDefault="00095589" w:rsidP="008B0CD4">
      <w:pPr>
        <w:pStyle w:val="paragraph"/>
        <w:spacing w:before="0" w:beforeAutospacing="0" w:after="240" w:afterAutospacing="0"/>
        <w:textAlignment w:val="baseline"/>
        <w:rPr>
          <w:rFonts w:ascii="Calibri" w:hAnsi="Calibri" w:cs="Calibri"/>
          <w:color w:val="000000"/>
        </w:rPr>
      </w:pPr>
      <w:r w:rsidRPr="006059EA">
        <w:rPr>
          <w:rFonts w:ascii="Calibri" w:hAnsi="Calibri" w:cs="Calibri"/>
          <w:color w:val="000000"/>
          <w:sz w:val="22"/>
          <w:szCs w:val="22"/>
        </w:rPr>
        <w:t>Target 3c</w:t>
      </w:r>
      <w:r w:rsidR="002E66F5">
        <w:rPr>
          <w:rFonts w:ascii="Calibri" w:hAnsi="Calibri" w:cs="Calibri"/>
          <w:color w:val="000000"/>
          <w:sz w:val="22"/>
          <w:szCs w:val="22"/>
        </w:rPr>
        <w:t>’s</w:t>
      </w:r>
      <w:r w:rsidRPr="006059EA">
        <w:rPr>
          <w:rFonts w:ascii="Calibri" w:hAnsi="Calibri" w:cs="Calibri"/>
          <w:color w:val="000000"/>
          <w:sz w:val="22"/>
          <w:szCs w:val="22"/>
        </w:rPr>
        <w:t xml:space="preserve"> </w:t>
      </w:r>
      <w:r w:rsidR="002E66F5">
        <w:rPr>
          <w:rFonts w:ascii="Calibri" w:hAnsi="Calibri" w:cs="Calibri"/>
          <w:color w:val="000000"/>
          <w:sz w:val="22"/>
          <w:szCs w:val="22"/>
        </w:rPr>
        <w:t>focus on reducing</w:t>
      </w:r>
      <w:r w:rsidR="00C13F18" w:rsidRPr="006059EA">
        <w:rPr>
          <w:rFonts w:ascii="Calibri" w:hAnsi="Calibri" w:cs="Calibri"/>
          <w:color w:val="000000"/>
          <w:sz w:val="22"/>
          <w:szCs w:val="22"/>
        </w:rPr>
        <w:t xml:space="preserve"> the number of students achiev</w:t>
      </w:r>
      <w:r>
        <w:rPr>
          <w:rFonts w:ascii="Calibri" w:hAnsi="Calibri" w:cs="Calibri"/>
          <w:color w:val="000000"/>
          <w:sz w:val="22"/>
          <w:szCs w:val="22"/>
        </w:rPr>
        <w:t>ing</w:t>
      </w:r>
      <w:r w:rsidR="00C13F18" w:rsidRPr="006059EA">
        <w:rPr>
          <w:rFonts w:ascii="Calibri" w:hAnsi="Calibri" w:cs="Calibri"/>
          <w:color w:val="000000"/>
          <w:sz w:val="22"/>
          <w:szCs w:val="22"/>
        </w:rPr>
        <w:t xml:space="preserve"> a ‘Needs Additional Support’ result in NAPLAN, including those across priority equity cohorts</w:t>
      </w:r>
      <w:r w:rsidR="00C13F18">
        <w:rPr>
          <w:rFonts w:ascii="Calibri" w:hAnsi="Calibri" w:cs="Calibri"/>
          <w:color w:val="000000"/>
          <w:sz w:val="22"/>
          <w:szCs w:val="22"/>
        </w:rPr>
        <w:t>,</w:t>
      </w:r>
      <w:r w:rsidR="00C13F18" w:rsidRPr="006059EA">
        <w:rPr>
          <w:rFonts w:ascii="Calibri" w:hAnsi="Calibri" w:cs="Calibri"/>
          <w:color w:val="000000"/>
          <w:sz w:val="22"/>
          <w:szCs w:val="22"/>
        </w:rPr>
        <w:t xml:space="preserve"> will complement Targets 3a and 3b by focus</w:t>
      </w:r>
      <w:r w:rsidR="002E66F5">
        <w:rPr>
          <w:rFonts w:ascii="Calibri" w:hAnsi="Calibri" w:cs="Calibri"/>
          <w:color w:val="000000"/>
          <w:sz w:val="22"/>
          <w:szCs w:val="22"/>
        </w:rPr>
        <w:t>sing</w:t>
      </w:r>
      <w:r w:rsidR="00C13F18" w:rsidRPr="006059EA">
        <w:rPr>
          <w:rFonts w:ascii="Calibri" w:hAnsi="Calibri" w:cs="Calibri"/>
          <w:color w:val="000000"/>
          <w:sz w:val="22"/>
          <w:szCs w:val="22"/>
        </w:rPr>
        <w:t xml:space="preserve"> </w:t>
      </w:r>
      <w:r w:rsidR="00C13F18">
        <w:rPr>
          <w:rFonts w:ascii="Calibri" w:hAnsi="Calibri" w:cs="Calibri"/>
          <w:color w:val="000000"/>
          <w:sz w:val="22"/>
          <w:szCs w:val="22"/>
        </w:rPr>
        <w:t xml:space="preserve">on </w:t>
      </w:r>
      <w:r w:rsidR="00C13F18" w:rsidRPr="006059EA">
        <w:rPr>
          <w:rFonts w:ascii="Calibri" w:hAnsi="Calibri" w:cs="Calibri"/>
          <w:color w:val="000000"/>
          <w:sz w:val="22"/>
          <w:szCs w:val="22"/>
        </w:rPr>
        <w:t xml:space="preserve">improving outcomes for all students. This will help avoid any unintended incentives to focus only on </w:t>
      </w:r>
      <w:r w:rsidR="002E66F5">
        <w:rPr>
          <w:rFonts w:ascii="Calibri" w:hAnsi="Calibri" w:cs="Calibri"/>
          <w:color w:val="000000"/>
          <w:sz w:val="22"/>
          <w:szCs w:val="22"/>
        </w:rPr>
        <w:t xml:space="preserve">NAPLAN results for </w:t>
      </w:r>
      <w:r w:rsidR="00C13F18" w:rsidRPr="006059EA">
        <w:rPr>
          <w:rFonts w:ascii="Calibri" w:hAnsi="Calibri" w:cs="Calibri"/>
          <w:color w:val="000000"/>
          <w:sz w:val="22"/>
          <w:szCs w:val="22"/>
        </w:rPr>
        <w:t xml:space="preserve">students on the cusp of achieving proficiency. </w:t>
      </w:r>
    </w:p>
    <w:p w14:paraId="029A6101" w14:textId="26D57012" w:rsidR="00C13F18" w:rsidRDefault="00C13F18" w:rsidP="00BB708D">
      <w:r>
        <w:lastRenderedPageBreak/>
        <w:t xml:space="preserve">Disaggregating data for priority equity cohort status would support analysis to be conducted for Target 3, including </w:t>
      </w:r>
      <w:r w:rsidR="00CF6DF3">
        <w:t xml:space="preserve">the ability to compare </w:t>
      </w:r>
      <w:r>
        <w:t>students from priority equity cohorts with</w:t>
      </w:r>
      <w:r w:rsidR="00937711">
        <w:t xml:space="preserve"> other cohorts</w:t>
      </w:r>
      <w:r>
        <w:t xml:space="preserve">, </w:t>
      </w:r>
      <w:r w:rsidR="000364A6">
        <w:t>including</w:t>
      </w:r>
      <w:r>
        <w:t xml:space="preserve"> all students or with high socio-economic status students</w:t>
      </w:r>
      <w:r w:rsidR="00937711">
        <w:t>,</w:t>
      </w:r>
      <w:r>
        <w:t xml:space="preserve"> to understand achievement gaps. For some students, English is their second, third or fourth language, and many of these students also walk in multiple cultures. Ensuring these students are supported and empowered to achieve proficiency in English literacy and numeracy is an important part of supporting engagement and achievement more broadly. Disaggregated data for some equity cohorts, notably students with disability and students in out</w:t>
      </w:r>
      <w:r>
        <w:noBreakHyphen/>
        <w:t>of</w:t>
      </w:r>
      <w:r>
        <w:noBreakHyphen/>
        <w:t xml:space="preserve">home care, is not currently available but should be </w:t>
      </w:r>
      <w:r w:rsidR="00D14CB4">
        <w:t xml:space="preserve">collected and </w:t>
      </w:r>
      <w:r>
        <w:t>reported</w:t>
      </w:r>
      <w:r w:rsidR="00D14CB4">
        <w:t xml:space="preserve">, </w:t>
      </w:r>
      <w:r>
        <w:t>as recommended in Chapter 5.</w:t>
      </w:r>
    </w:p>
    <w:p w14:paraId="383D862C" w14:textId="43857BB4" w:rsidR="00C13F18" w:rsidRPr="00DB0FB8" w:rsidRDefault="00C13F18" w:rsidP="00B22B52">
      <w:pPr>
        <w:rPr>
          <w:rFonts w:cstheme="minorHAnsi"/>
          <w:color w:val="000000"/>
        </w:rPr>
      </w:pPr>
      <w:r w:rsidRPr="1D8654F9">
        <w:t xml:space="preserve">It is important to note that the proficiency levels changed between the 2008 and 2022 NAPLAN and the 2023 NAPLAN, so there are differences between these two data sets, and further work to validate this target during the development of the next </w:t>
      </w:r>
      <w:r w:rsidRPr="1D8654F9" w:rsidDel="00761FB7">
        <w:t xml:space="preserve">Agreement </w:t>
      </w:r>
      <w:r w:rsidRPr="1D8654F9">
        <w:t>would be valuable. This would help ensure that the numerical percentage point increase is ambitious and achievable. The Australian Education Research Organisation’s longitudinal literacy and numeracy in Australia (LLANIA) project effectively linked NAPLAN data to show students’ progress over time; this could be bolstered by further linking data from the 2023 and future NAPLAN results to the 2008 to 2022 NAPLAN data.</w:t>
      </w:r>
      <w:r w:rsidRPr="1D8654F9">
        <w:rPr>
          <w:rStyle w:val="EndnoteReference"/>
        </w:rPr>
        <w:endnoteReference w:id="588"/>
      </w:r>
      <w:r w:rsidRPr="1D8654F9">
        <w:t xml:space="preserve"> This would provide a longer time series going forward and enable deeper analysis to understand how proficiency trends during the next </w:t>
      </w:r>
      <w:r w:rsidRPr="1D8654F9" w:rsidDel="00761FB7">
        <w:t xml:space="preserve">Agreement </w:t>
      </w:r>
      <w:r w:rsidRPr="1D8654F9">
        <w:t xml:space="preserve">differ from those during earlier </w:t>
      </w:r>
      <w:r w:rsidRPr="00DB0FB8" w:rsidDel="00761FB7">
        <w:rPr>
          <w:rFonts w:cstheme="minorHAnsi"/>
        </w:rPr>
        <w:t>Agreements</w:t>
      </w:r>
      <w:r w:rsidRPr="00DB0FB8">
        <w:rPr>
          <w:rFonts w:cstheme="minorHAnsi"/>
        </w:rPr>
        <w:t>.</w:t>
      </w:r>
    </w:p>
    <w:tbl>
      <w:tblPr>
        <w:tblStyle w:val="GridTable4-Accent2"/>
        <w:tblW w:w="9026" w:type="dxa"/>
        <w:tblLook w:val="0400" w:firstRow="0" w:lastRow="0" w:firstColumn="0" w:lastColumn="0" w:noHBand="0" w:noVBand="1"/>
      </w:tblPr>
      <w:tblGrid>
        <w:gridCol w:w="9026"/>
      </w:tblGrid>
      <w:tr w:rsidR="00C13F18" w14:paraId="1960DFDC" w14:textId="77777777" w:rsidTr="00485F51">
        <w:trPr>
          <w:cnfStyle w:val="000000100000" w:firstRow="0" w:lastRow="0" w:firstColumn="0" w:lastColumn="0" w:oddVBand="0" w:evenVBand="0" w:oddHBand="1" w:evenHBand="0" w:firstRowFirstColumn="0" w:firstRowLastColumn="0" w:lastRowFirstColumn="0" w:lastRowLastColumn="0"/>
          <w:trHeight w:val="3160"/>
        </w:trPr>
        <w:tc>
          <w:tcPr>
            <w:tcW w:w="9026" w:type="dxa"/>
            <w:tcBorders>
              <w:top w:val="single" w:sz="12" w:space="0" w:color="F285AC" w:themeColor="accent2"/>
              <w:left w:val="single" w:sz="12" w:space="0" w:color="F285AC" w:themeColor="accent2"/>
              <w:bottom w:val="single" w:sz="12" w:space="0" w:color="F285AC" w:themeColor="accent2"/>
              <w:right w:val="single" w:sz="12" w:space="0" w:color="F285AC" w:themeColor="accent2"/>
            </w:tcBorders>
            <w:shd w:val="clear" w:color="auto" w:fill="F9CEDD" w:themeFill="accent2" w:themeFillTint="66"/>
          </w:tcPr>
          <w:p w14:paraId="2B511962" w14:textId="359BAD32" w:rsidR="00C13F18" w:rsidRPr="00C1526C" w:rsidRDefault="00C13F18">
            <w:pPr>
              <w:pStyle w:val="paragraph"/>
              <w:keepLines/>
              <w:spacing w:before="0" w:beforeAutospacing="0" w:after="0" w:afterAutospacing="0"/>
              <w:jc w:val="center"/>
              <w:textAlignment w:val="baseline"/>
              <w:rPr>
                <w:rFonts w:ascii="Calibri" w:hAnsi="Calibri" w:cs="Calibri"/>
                <w:b/>
                <w:color w:val="000000"/>
                <w:sz w:val="22"/>
                <w:szCs w:val="22"/>
                <w:u w:val="single"/>
              </w:rPr>
            </w:pPr>
            <w:r w:rsidRPr="00C1526C">
              <w:rPr>
                <w:rFonts w:ascii="Calibri" w:hAnsi="Calibri" w:cs="Calibri"/>
                <w:b/>
                <w:color w:val="000000"/>
                <w:sz w:val="22"/>
                <w:szCs w:val="22"/>
                <w:u w:val="single"/>
              </w:rPr>
              <w:t>TARGET 3 – Learning Proficiency</w:t>
            </w:r>
          </w:p>
          <w:p w14:paraId="61477E72" w14:textId="77777777" w:rsidR="00C13F18" w:rsidRPr="00F31AA1" w:rsidRDefault="00C13F18">
            <w:pPr>
              <w:pStyle w:val="paragraph"/>
              <w:keepLines/>
              <w:spacing w:before="0" w:beforeAutospacing="0" w:after="0" w:afterAutospacing="0"/>
              <w:jc w:val="center"/>
              <w:textAlignment w:val="baseline"/>
              <w:rPr>
                <w:rFonts w:ascii="Calibri" w:hAnsi="Calibri" w:cs="Calibri"/>
                <w:b/>
                <w:bCs/>
                <w:color w:val="000000"/>
                <w:sz w:val="22"/>
                <w:szCs w:val="22"/>
              </w:rPr>
            </w:pPr>
            <w:r w:rsidRPr="00F31AA1">
              <w:rPr>
                <w:rFonts w:ascii="Calibri" w:hAnsi="Calibri" w:cs="Calibri"/>
                <w:b/>
                <w:bCs/>
                <w:color w:val="000000"/>
                <w:sz w:val="22"/>
                <w:szCs w:val="22"/>
              </w:rPr>
              <w:t>Target 3a</w:t>
            </w:r>
          </w:p>
          <w:p w14:paraId="0ECABDF3" w14:textId="674391DF" w:rsidR="00C13F18" w:rsidRDefault="00C13F18">
            <w:pPr>
              <w:pStyle w:val="paragraph"/>
              <w:keepLines/>
              <w:spacing w:before="0" w:beforeAutospacing="0" w:after="0" w:afterAutospacing="0"/>
              <w:textAlignment w:val="baseline"/>
              <w:rPr>
                <w:rFonts w:ascii="Calibri" w:hAnsi="Calibri" w:cs="Calibri"/>
                <w:b/>
                <w:color w:val="000000"/>
                <w:sz w:val="22"/>
                <w:szCs w:val="22"/>
              </w:rPr>
            </w:pPr>
            <w:r w:rsidRPr="008C5D86">
              <w:rPr>
                <w:rFonts w:ascii="Calibri" w:hAnsi="Calibri" w:cs="Calibri"/>
                <w:color w:val="000000"/>
                <w:sz w:val="22"/>
                <w:szCs w:val="22"/>
              </w:rPr>
              <w:t>By</w:t>
            </w:r>
            <w:r>
              <w:rPr>
                <w:rFonts w:ascii="Calibri" w:hAnsi="Calibri" w:cs="Calibri"/>
                <w:color w:val="000000"/>
                <w:sz w:val="22"/>
                <w:szCs w:val="22"/>
              </w:rPr>
              <w:t xml:space="preserve"> the end of</w:t>
            </w:r>
            <w:r w:rsidRPr="008C5D86">
              <w:rPr>
                <w:rFonts w:ascii="Calibri" w:hAnsi="Calibri" w:cs="Calibri"/>
                <w:color w:val="000000"/>
                <w:sz w:val="22"/>
                <w:szCs w:val="22"/>
              </w:rPr>
              <w:t xml:space="preserve"> 2029, there is an increase of 5 percentage points in each jurisdiction in the proportion of students who are assessed as proficient (in the ‘Strong’ or ‘Exceeding’ category) in NAPLAN for reading and numeracy across Years 3, 5, 7 and 9, based on NAPLAN performance in 2023</w:t>
            </w:r>
            <w:r>
              <w:rPr>
                <w:rFonts w:ascii="Calibri" w:hAnsi="Calibri" w:cs="Calibri"/>
                <w:color w:val="000000"/>
                <w:sz w:val="22"/>
                <w:szCs w:val="22"/>
              </w:rPr>
              <w:t>; and with a 10 percentage point increase by the end of 2034</w:t>
            </w:r>
            <w:r w:rsidRPr="008C5D86">
              <w:rPr>
                <w:rFonts w:ascii="Calibri" w:hAnsi="Calibri" w:cs="Calibri"/>
                <w:color w:val="000000"/>
                <w:sz w:val="22"/>
                <w:szCs w:val="22"/>
              </w:rPr>
              <w:t>.</w:t>
            </w:r>
          </w:p>
          <w:p w14:paraId="12E5C149" w14:textId="77777777" w:rsidR="00C13F18" w:rsidRDefault="00C13F18">
            <w:pPr>
              <w:pStyle w:val="paragraph"/>
              <w:keepLines/>
              <w:spacing w:before="0" w:beforeAutospacing="0" w:after="0" w:afterAutospacing="0"/>
              <w:textAlignment w:val="baseline"/>
              <w:rPr>
                <w:rFonts w:ascii="Calibri" w:hAnsi="Calibri" w:cs="Calibri"/>
                <w:color w:val="000000"/>
                <w:sz w:val="22"/>
                <w:szCs w:val="22"/>
              </w:rPr>
            </w:pPr>
          </w:p>
          <w:p w14:paraId="1334D53B" w14:textId="77777777" w:rsidR="00C13F18" w:rsidRPr="00F31AA1" w:rsidRDefault="00C13F18">
            <w:pPr>
              <w:pStyle w:val="paragraph"/>
              <w:keepLines/>
              <w:spacing w:before="0" w:beforeAutospacing="0" w:after="0" w:afterAutospacing="0"/>
              <w:jc w:val="center"/>
              <w:textAlignment w:val="baseline"/>
              <w:rPr>
                <w:rFonts w:ascii="Calibri" w:hAnsi="Calibri" w:cs="Calibri"/>
                <w:b/>
                <w:bCs/>
                <w:color w:val="000000"/>
                <w:sz w:val="22"/>
                <w:szCs w:val="22"/>
              </w:rPr>
            </w:pPr>
            <w:r w:rsidRPr="00F31AA1">
              <w:rPr>
                <w:rFonts w:ascii="Calibri" w:hAnsi="Calibri" w:cs="Calibri"/>
                <w:b/>
                <w:bCs/>
                <w:color w:val="000000"/>
                <w:sz w:val="22"/>
                <w:szCs w:val="22"/>
              </w:rPr>
              <w:t>Target 3b</w:t>
            </w:r>
          </w:p>
          <w:p w14:paraId="28417C4C" w14:textId="5B96F4F0" w:rsidR="00C13F18" w:rsidRDefault="00C13F18">
            <w:pPr>
              <w:pStyle w:val="paragraph"/>
              <w:keepLines/>
              <w:spacing w:before="0" w:beforeAutospacing="0" w:after="0" w:afterAutospacing="0"/>
              <w:textAlignment w:val="baseline"/>
              <w:rPr>
                <w:rFonts w:ascii="Calibri" w:hAnsi="Calibri" w:cs="Calibri"/>
                <w:color w:val="000000"/>
                <w:sz w:val="22"/>
                <w:szCs w:val="22"/>
              </w:rPr>
            </w:pPr>
            <w:r w:rsidRPr="008C5D86">
              <w:rPr>
                <w:rFonts w:ascii="Calibri" w:hAnsi="Calibri" w:cs="Calibri"/>
                <w:color w:val="000000"/>
                <w:sz w:val="22"/>
                <w:szCs w:val="22"/>
              </w:rPr>
              <w:t>By</w:t>
            </w:r>
            <w:r>
              <w:rPr>
                <w:rFonts w:ascii="Calibri" w:hAnsi="Calibri" w:cs="Calibri"/>
                <w:color w:val="000000"/>
                <w:sz w:val="22"/>
                <w:szCs w:val="22"/>
              </w:rPr>
              <w:t xml:space="preserve"> the end of</w:t>
            </w:r>
            <w:r w:rsidRPr="008C5D86">
              <w:rPr>
                <w:rFonts w:ascii="Calibri" w:hAnsi="Calibri" w:cs="Calibri"/>
                <w:color w:val="000000"/>
                <w:sz w:val="22"/>
                <w:szCs w:val="22"/>
              </w:rPr>
              <w:t xml:space="preserve"> 2029, there is an increase of 8 percentage points in the proportion of students in each priority equity cohort who are assessed as proficient in reading and numeracy, based on NAPLAN performance in 2023</w:t>
            </w:r>
            <w:r>
              <w:rPr>
                <w:rFonts w:ascii="Calibri" w:hAnsi="Calibri" w:cs="Calibri"/>
                <w:color w:val="000000"/>
                <w:sz w:val="22"/>
                <w:szCs w:val="22"/>
              </w:rPr>
              <w:t>; and with a 15 percentage point increase by the end of 2034</w:t>
            </w:r>
            <w:r w:rsidRPr="008C5D86">
              <w:rPr>
                <w:rFonts w:ascii="Calibri" w:hAnsi="Calibri" w:cs="Calibri"/>
                <w:color w:val="000000"/>
                <w:sz w:val="22"/>
                <w:szCs w:val="22"/>
              </w:rPr>
              <w:t>.</w:t>
            </w:r>
          </w:p>
          <w:p w14:paraId="02752386" w14:textId="77777777" w:rsidR="00C13F18" w:rsidRDefault="00C13F18">
            <w:pPr>
              <w:pStyle w:val="paragraph"/>
              <w:keepLines/>
              <w:spacing w:before="0" w:beforeAutospacing="0" w:after="0" w:afterAutospacing="0"/>
              <w:textAlignment w:val="baseline"/>
              <w:rPr>
                <w:rFonts w:ascii="Calibri" w:hAnsi="Calibri" w:cs="Calibri"/>
                <w:b/>
                <w:color w:val="000000"/>
                <w:sz w:val="22"/>
                <w:szCs w:val="22"/>
              </w:rPr>
            </w:pPr>
          </w:p>
          <w:p w14:paraId="4032C7AE" w14:textId="77777777" w:rsidR="00C13F18" w:rsidRPr="00F31AA1" w:rsidRDefault="00C13F18" w:rsidP="004D786B">
            <w:pPr>
              <w:pStyle w:val="paragraph"/>
              <w:keepLines/>
              <w:spacing w:before="0" w:beforeAutospacing="0" w:after="0" w:afterAutospacing="0"/>
              <w:jc w:val="center"/>
              <w:textAlignment w:val="baseline"/>
              <w:rPr>
                <w:rFonts w:ascii="Calibri" w:hAnsi="Calibri" w:cs="Calibri"/>
                <w:b/>
                <w:bCs/>
                <w:color w:val="000000"/>
                <w:sz w:val="22"/>
                <w:szCs w:val="22"/>
              </w:rPr>
            </w:pPr>
            <w:r w:rsidRPr="00F31AA1">
              <w:rPr>
                <w:rFonts w:ascii="Calibri" w:hAnsi="Calibri" w:cs="Calibri"/>
                <w:b/>
                <w:bCs/>
                <w:color w:val="000000"/>
                <w:sz w:val="22"/>
                <w:szCs w:val="22"/>
              </w:rPr>
              <w:t>Target 3c</w:t>
            </w:r>
          </w:p>
          <w:p w14:paraId="0D127D62" w14:textId="1DF5F12F" w:rsidR="00C13F18" w:rsidRPr="00327F23" w:rsidRDefault="00C13F18">
            <w:pPr>
              <w:pStyle w:val="paragraph"/>
              <w:keepLines/>
              <w:spacing w:before="0" w:beforeAutospacing="0" w:after="0" w:afterAutospacing="0"/>
              <w:textAlignment w:val="baseline"/>
              <w:rPr>
                <w:rFonts w:ascii="Calibri" w:hAnsi="Calibri" w:cs="Calibri"/>
                <w:color w:val="000000"/>
                <w:sz w:val="22"/>
                <w:szCs w:val="22"/>
              </w:rPr>
            </w:pPr>
            <w:r w:rsidRPr="00F14A97">
              <w:rPr>
                <w:rFonts w:ascii="Calibri" w:hAnsi="Calibri" w:cs="Calibri"/>
                <w:color w:val="000000"/>
                <w:sz w:val="22"/>
                <w:szCs w:val="22"/>
              </w:rPr>
              <w:t>By</w:t>
            </w:r>
            <w:r>
              <w:rPr>
                <w:rFonts w:ascii="Calibri" w:hAnsi="Calibri" w:cs="Calibri"/>
                <w:color w:val="000000"/>
                <w:sz w:val="22"/>
                <w:szCs w:val="22"/>
              </w:rPr>
              <w:t xml:space="preserve"> the end of</w:t>
            </w:r>
            <w:r w:rsidRPr="00F14A97">
              <w:rPr>
                <w:rFonts w:ascii="Calibri" w:hAnsi="Calibri" w:cs="Calibri"/>
                <w:color w:val="000000"/>
                <w:sz w:val="22"/>
                <w:szCs w:val="22"/>
              </w:rPr>
              <w:t xml:space="preserve"> 2029, reduce the proportion of students (including by priority equity cohorts) in each jurisdiction who achieve a ‘Needs Additional Support’ result in NAPLAN for reading and numeracy in Years 3, 5, 7 and 9 by 15 per cent, with a 30 per cent reduction by </w:t>
            </w:r>
            <w:r>
              <w:rPr>
                <w:rFonts w:ascii="Calibri" w:hAnsi="Calibri" w:cs="Calibri"/>
                <w:color w:val="000000"/>
                <w:sz w:val="22"/>
                <w:szCs w:val="22"/>
              </w:rPr>
              <w:t>the end of</w:t>
            </w:r>
            <w:r w:rsidRPr="00F14A97">
              <w:rPr>
                <w:rFonts w:ascii="Calibri" w:hAnsi="Calibri" w:cs="Calibri"/>
                <w:color w:val="000000"/>
                <w:sz w:val="22"/>
                <w:szCs w:val="22"/>
              </w:rPr>
              <w:t xml:space="preserve"> 2034, based on NAPLAN performance in 2023.   </w:t>
            </w:r>
          </w:p>
        </w:tc>
      </w:tr>
    </w:tbl>
    <w:p w14:paraId="3478CACC" w14:textId="77777777" w:rsidR="00C13F18" w:rsidRPr="00EE0CA3" w:rsidRDefault="00C13F18" w:rsidP="00BB708D"/>
    <w:p w14:paraId="1908BFB7" w14:textId="1FE81C85" w:rsidR="00C13F18" w:rsidRPr="00EE0CA3" w:rsidRDefault="00C13F18" w:rsidP="00BB708D">
      <w:pPr>
        <w:pStyle w:val="paragraph"/>
        <w:spacing w:before="0" w:beforeAutospacing="0" w:after="0" w:afterAutospacing="0"/>
        <w:textAlignment w:val="baseline"/>
        <w:rPr>
          <w:rFonts w:ascii="Calibri" w:hAnsi="Calibri" w:cs="Calibri"/>
          <w:i/>
          <w:iCs/>
          <w:color w:val="000000"/>
          <w:sz w:val="22"/>
          <w:szCs w:val="22"/>
          <w:u w:val="single"/>
        </w:rPr>
      </w:pPr>
      <w:r>
        <w:rPr>
          <w:rFonts w:ascii="Calibri" w:hAnsi="Calibri" w:cs="Calibri"/>
          <w:i/>
          <w:iCs/>
          <w:color w:val="000000"/>
          <w:sz w:val="22"/>
          <w:szCs w:val="22"/>
          <w:u w:val="single"/>
        </w:rPr>
        <w:t>Equity in Education</w:t>
      </w:r>
    </w:p>
    <w:p w14:paraId="7FAF8D84" w14:textId="5AFA1E85" w:rsidR="00C13F18" w:rsidRDefault="00C13F18" w:rsidP="00BB708D">
      <w:r w:rsidRPr="00BE53E3">
        <w:t xml:space="preserve">As set out in the </w:t>
      </w:r>
      <w:r w:rsidRPr="00CA3C00">
        <w:rPr>
          <w:iCs/>
        </w:rPr>
        <w:t>Mpar</w:t>
      </w:r>
      <w:r>
        <w:rPr>
          <w:iCs/>
        </w:rPr>
        <w:t>n</w:t>
      </w:r>
      <w:r w:rsidRPr="00CA3C00">
        <w:rPr>
          <w:iCs/>
        </w:rPr>
        <w:t>twe</w:t>
      </w:r>
      <w:r w:rsidRPr="00BE53E3">
        <w:t xml:space="preserve">, the </w:t>
      </w:r>
      <w:r w:rsidRPr="00A30845">
        <w:t>ultimate goal of our education system is to see all young Australians become conﬁdent and creative individuals, successful lifelong learners, and active and informed members of the community. To achieve this, we need to see greater equity in Australian education outcomes. As stipulated in Finding 7, the two limbs for the definition of equity</w:t>
      </w:r>
      <w:r w:rsidRPr="00A30845">
        <w:rPr>
          <w:color w:val="000000"/>
        </w:rPr>
        <w:t xml:space="preserve"> include all students achieving at least a minimum level of education and </w:t>
      </w:r>
      <w:r w:rsidRPr="00A30845">
        <w:rPr>
          <w:color w:val="000000"/>
          <w:lang w:val="en-GB"/>
        </w:rPr>
        <w:t>students in priority equity cohorts achieving a similar distribution of outcomes to more advantaged students.</w:t>
      </w:r>
    </w:p>
    <w:p w14:paraId="06EB6300" w14:textId="4871B50C" w:rsidR="00C13F18" w:rsidRDefault="00C13F18" w:rsidP="00BB708D">
      <w:pPr>
        <w:rPr>
          <w:rFonts w:ascii="Calibri" w:hAnsi="Calibri" w:cs="Calibri"/>
          <w:color w:val="000000" w:themeColor="text1"/>
        </w:rPr>
      </w:pPr>
      <w:r w:rsidRPr="00BE53E3">
        <w:rPr>
          <w:rFonts w:ascii="Calibri" w:hAnsi="Calibri" w:cs="Calibri"/>
          <w:color w:val="000000" w:themeColor="text1"/>
        </w:rPr>
        <w:t>The Panel considers</w:t>
      </w:r>
      <w:r w:rsidRPr="1D8654F9">
        <w:rPr>
          <w:rFonts w:ascii="Calibri" w:hAnsi="Calibri" w:cs="Calibri"/>
          <w:color w:val="000000" w:themeColor="text1"/>
        </w:rPr>
        <w:t xml:space="preserve"> that </w:t>
      </w:r>
      <w:r w:rsidRPr="1D8654F9">
        <w:rPr>
          <w:color w:val="000000" w:themeColor="text1"/>
        </w:rPr>
        <w:t xml:space="preserve">in the Australian context attainment means successfully completing </w:t>
      </w:r>
      <w:r w:rsidRPr="1D8654F9">
        <w:rPr>
          <w:rFonts w:ascii="Calibri" w:hAnsi="Calibri" w:cs="Calibri"/>
          <w:color w:val="000000" w:themeColor="text1"/>
        </w:rPr>
        <w:t>Year 12 or equivalent level of education, or a non-school qualification at Certificate III level or above.</w:t>
      </w:r>
      <w:r>
        <w:rPr>
          <w:rFonts w:ascii="Calibri" w:hAnsi="Calibri" w:cs="Calibri"/>
          <w:color w:val="000000"/>
        </w:rPr>
        <w:t xml:space="preserve"> </w:t>
      </w:r>
      <w:r w:rsidRPr="1D8654F9">
        <w:rPr>
          <w:rFonts w:ascii="Calibri" w:hAnsi="Calibri" w:cs="Calibri"/>
          <w:color w:val="000000" w:themeColor="text1"/>
        </w:rPr>
        <w:t xml:space="preserve">This </w:t>
      </w:r>
      <w:r w:rsidRPr="1D8654F9">
        <w:rPr>
          <w:rFonts w:ascii="Calibri" w:hAnsi="Calibri" w:cs="Calibri"/>
          <w:color w:val="000000" w:themeColor="text1"/>
        </w:rPr>
        <w:lastRenderedPageBreak/>
        <w:t>acts</w:t>
      </w:r>
      <w:r w:rsidRPr="1D8654F9" w:rsidDel="4CA351E9">
        <w:rPr>
          <w:rFonts w:ascii="Calibri" w:hAnsi="Calibri" w:cs="Calibri"/>
          <w:color w:val="000000" w:themeColor="text1"/>
        </w:rPr>
        <w:t xml:space="preserve"> </w:t>
      </w:r>
      <w:r>
        <w:rPr>
          <w:rFonts w:ascii="Calibri" w:hAnsi="Calibri" w:cs="Calibri"/>
          <w:color w:val="000000" w:themeColor="text1"/>
        </w:rPr>
        <w:t>a</w:t>
      </w:r>
      <w:r w:rsidRPr="1D8654F9">
        <w:rPr>
          <w:rFonts w:ascii="Calibri" w:hAnsi="Calibri" w:cs="Calibri"/>
          <w:color w:val="000000" w:themeColor="text1"/>
        </w:rPr>
        <w:t>s a</w:t>
      </w:r>
      <w:r>
        <w:rPr>
          <w:rFonts w:ascii="Calibri" w:hAnsi="Calibri" w:cs="Calibri"/>
          <w:color w:val="000000" w:themeColor="text1"/>
        </w:rPr>
        <w:t xml:space="preserve"> </w:t>
      </w:r>
      <w:r w:rsidRPr="00BE53E3">
        <w:rPr>
          <w:rFonts w:ascii="Calibri" w:hAnsi="Calibri" w:cs="Calibri"/>
          <w:color w:val="000000" w:themeColor="text1"/>
        </w:rPr>
        <w:t>useful</w:t>
      </w:r>
      <w:r w:rsidRPr="00BE53E3" w:rsidDel="00D91D88">
        <w:rPr>
          <w:rFonts w:ascii="Calibri" w:hAnsi="Calibri" w:cs="Calibri"/>
          <w:color w:val="000000" w:themeColor="text1"/>
        </w:rPr>
        <w:t xml:space="preserve"> </w:t>
      </w:r>
      <w:r w:rsidRPr="00BE53E3">
        <w:rPr>
          <w:rFonts w:ascii="Calibri" w:hAnsi="Calibri" w:cs="Calibri"/>
          <w:color w:val="000000" w:themeColor="text1"/>
        </w:rPr>
        <w:t>prox</w:t>
      </w:r>
      <w:r>
        <w:rPr>
          <w:rFonts w:ascii="Calibri" w:hAnsi="Calibri" w:cs="Calibri"/>
          <w:color w:val="000000" w:themeColor="text1"/>
        </w:rPr>
        <w:t>y</w:t>
      </w:r>
      <w:r w:rsidRPr="00BE53E3">
        <w:rPr>
          <w:rFonts w:ascii="Calibri" w:hAnsi="Calibri" w:cs="Calibri"/>
          <w:color w:val="000000" w:themeColor="text1"/>
        </w:rPr>
        <w:t xml:space="preserve"> for</w:t>
      </w:r>
      <w:r w:rsidRPr="1D8654F9">
        <w:rPr>
          <w:rFonts w:ascii="Calibri" w:hAnsi="Calibri" w:cs="Calibri"/>
          <w:color w:val="000000" w:themeColor="text1"/>
        </w:rPr>
        <w:t xml:space="preserve"> determining</w:t>
      </w:r>
      <w:r w:rsidRPr="00BE53E3">
        <w:rPr>
          <w:rFonts w:ascii="Calibri" w:hAnsi="Calibri" w:cs="Calibri"/>
          <w:color w:val="000000" w:themeColor="text1"/>
        </w:rPr>
        <w:t xml:space="preserve"> whether the education system has provided students with the skills, confidence and </w:t>
      </w:r>
      <w:r w:rsidR="00EC4AD1">
        <w:rPr>
          <w:rFonts w:ascii="Calibri" w:hAnsi="Calibri" w:cs="Calibri"/>
          <w:color w:val="000000" w:themeColor="text1"/>
        </w:rPr>
        <w:t>attributes</w:t>
      </w:r>
      <w:r w:rsidR="00EC4AD1" w:rsidRPr="00BE53E3">
        <w:rPr>
          <w:rFonts w:ascii="Calibri" w:hAnsi="Calibri" w:cs="Calibri"/>
          <w:color w:val="000000" w:themeColor="text1"/>
        </w:rPr>
        <w:t xml:space="preserve"> </w:t>
      </w:r>
      <w:r w:rsidRPr="00BE53E3">
        <w:rPr>
          <w:rFonts w:ascii="Calibri" w:hAnsi="Calibri" w:cs="Calibri"/>
          <w:color w:val="000000" w:themeColor="text1"/>
        </w:rPr>
        <w:t>needed to forge a future life that is meaningful to them.</w:t>
      </w:r>
      <w:r>
        <w:rPr>
          <w:rStyle w:val="EndnoteReference"/>
          <w:rFonts w:ascii="Calibri" w:hAnsi="Calibri" w:cs="Calibri"/>
          <w:color w:val="000000" w:themeColor="text1"/>
        </w:rPr>
        <w:endnoteReference w:id="589"/>
      </w:r>
      <w:r>
        <w:rPr>
          <w:rFonts w:ascii="Calibri" w:hAnsi="Calibri" w:cs="Calibri"/>
          <w:color w:val="000000" w:themeColor="text1"/>
        </w:rPr>
        <w:t xml:space="preserve"> </w:t>
      </w:r>
    </w:p>
    <w:p w14:paraId="0CD51072" w14:textId="78BD0811" w:rsidR="00C13F18" w:rsidRDefault="00C13F18" w:rsidP="00BB708D">
      <w:pPr>
        <w:rPr>
          <w:rFonts w:ascii="Calibri" w:hAnsi="Calibri" w:cs="Calibri"/>
          <w:color w:val="000000" w:themeColor="text1"/>
        </w:rPr>
      </w:pPr>
      <w:r>
        <w:rPr>
          <w:rFonts w:ascii="Calibri" w:hAnsi="Calibri" w:cs="Calibri"/>
          <w:color w:val="000000" w:themeColor="text1"/>
        </w:rPr>
        <w:t>In 2022, 90.1 per cent</w:t>
      </w:r>
      <w:r w:rsidRPr="000424BF">
        <w:rPr>
          <w:rFonts w:ascii="Calibri" w:hAnsi="Calibri" w:cs="Calibri"/>
          <w:color w:val="000000" w:themeColor="text1"/>
        </w:rPr>
        <w:t xml:space="preserve"> of people aged 20</w:t>
      </w:r>
      <w:r>
        <w:rPr>
          <w:rFonts w:ascii="Calibri" w:hAnsi="Calibri" w:cs="Calibri"/>
          <w:color w:val="000000" w:themeColor="text1"/>
        </w:rPr>
        <w:t xml:space="preserve"> to </w:t>
      </w:r>
      <w:r w:rsidRPr="000424BF">
        <w:rPr>
          <w:rFonts w:ascii="Calibri" w:hAnsi="Calibri" w:cs="Calibri"/>
          <w:color w:val="000000" w:themeColor="text1"/>
        </w:rPr>
        <w:t>24 had a Year 12 or equivalent qualification</w:t>
      </w:r>
      <w:r>
        <w:rPr>
          <w:rFonts w:ascii="Calibri" w:hAnsi="Calibri" w:cs="Calibri"/>
          <w:color w:val="000000" w:themeColor="text1"/>
        </w:rPr>
        <w:t xml:space="preserve">, or </w:t>
      </w:r>
      <w:r>
        <w:rPr>
          <w:rFonts w:ascii="Calibri" w:hAnsi="Calibri" w:cs="Calibri"/>
          <w:color w:val="000000"/>
        </w:rPr>
        <w:t xml:space="preserve">a non-school </w:t>
      </w:r>
      <w:r w:rsidRPr="004D3488">
        <w:rPr>
          <w:rFonts w:ascii="Calibri" w:hAnsi="Calibri" w:cs="Calibri"/>
          <w:color w:val="000000"/>
        </w:rPr>
        <w:t>qualification at Certificate III</w:t>
      </w:r>
      <w:r>
        <w:rPr>
          <w:rFonts w:ascii="Calibri" w:hAnsi="Calibri" w:cs="Calibri"/>
          <w:color w:val="000000"/>
        </w:rPr>
        <w:t xml:space="preserve"> level</w:t>
      </w:r>
      <w:r w:rsidRPr="004D3488">
        <w:rPr>
          <w:rFonts w:ascii="Calibri" w:hAnsi="Calibri" w:cs="Calibri"/>
          <w:color w:val="000000"/>
        </w:rPr>
        <w:t xml:space="preserve"> or above</w:t>
      </w:r>
      <w:r>
        <w:rPr>
          <w:rFonts w:ascii="Calibri" w:hAnsi="Calibri" w:cs="Calibri"/>
          <w:color w:val="000000" w:themeColor="text1"/>
        </w:rPr>
        <w:t>.</w:t>
      </w:r>
      <w:r>
        <w:rPr>
          <w:rStyle w:val="EndnoteReference"/>
          <w:rFonts w:ascii="Calibri" w:hAnsi="Calibri" w:cs="Calibri"/>
          <w:color w:val="000000" w:themeColor="text1"/>
        </w:rPr>
        <w:endnoteReference w:id="590"/>
      </w:r>
      <w:r>
        <w:rPr>
          <w:rFonts w:ascii="Calibri" w:hAnsi="Calibri" w:cs="Calibri"/>
          <w:color w:val="000000" w:themeColor="text1"/>
        </w:rPr>
        <w:t xml:space="preserve"> </w:t>
      </w:r>
      <w:r w:rsidRPr="00FF1286">
        <w:rPr>
          <w:rFonts w:eastAsia="Times New Roman"/>
          <w:color w:val="000000" w:themeColor="text1"/>
        </w:rPr>
        <w:t xml:space="preserve">Year 12 equivalents include </w:t>
      </w:r>
      <w:r>
        <w:rPr>
          <w:rFonts w:eastAsia="Times New Roman"/>
          <w:color w:val="000000" w:themeColor="text1"/>
        </w:rPr>
        <w:t>Y</w:t>
      </w:r>
      <w:r w:rsidRPr="00FF1286">
        <w:rPr>
          <w:rFonts w:eastAsia="Times New Roman"/>
          <w:color w:val="000000" w:themeColor="text1"/>
        </w:rPr>
        <w:t xml:space="preserve">ear 13, </w:t>
      </w:r>
      <w:r w:rsidRPr="00A32C7B">
        <w:rPr>
          <w:rFonts w:eastAsia="Times New Roman"/>
          <w:color w:val="000000" w:themeColor="text1"/>
        </w:rPr>
        <w:t>6t</w:t>
      </w:r>
      <w:r w:rsidRPr="00FF1286">
        <w:rPr>
          <w:rFonts w:eastAsia="Times New Roman"/>
          <w:color w:val="000000" w:themeColor="text1"/>
        </w:rPr>
        <w:t xml:space="preserve">h </w:t>
      </w:r>
      <w:r>
        <w:rPr>
          <w:rFonts w:eastAsia="Times New Roman"/>
          <w:color w:val="000000" w:themeColor="text1"/>
        </w:rPr>
        <w:t>F</w:t>
      </w:r>
      <w:r w:rsidRPr="00FF1286">
        <w:rPr>
          <w:rFonts w:eastAsia="Times New Roman"/>
          <w:color w:val="000000" w:themeColor="text1"/>
        </w:rPr>
        <w:t>orm, Higher School Certificate, matriculation, the International Baccalaureate</w:t>
      </w:r>
      <w:r>
        <w:rPr>
          <w:rFonts w:eastAsia="Times New Roman"/>
          <w:color w:val="000000" w:themeColor="text1"/>
        </w:rPr>
        <w:t>,</w:t>
      </w:r>
      <w:r w:rsidRPr="00FF1286">
        <w:rPr>
          <w:rFonts w:eastAsia="Times New Roman"/>
          <w:color w:val="000000" w:themeColor="text1"/>
        </w:rPr>
        <w:t xml:space="preserve"> and overseas qualifications comparable to Year 12 in Australia, </w:t>
      </w:r>
      <w:r>
        <w:rPr>
          <w:rFonts w:eastAsia="Times New Roman"/>
          <w:color w:val="000000" w:themeColor="text1"/>
        </w:rPr>
        <w:t>such as</w:t>
      </w:r>
      <w:r w:rsidRPr="00FF1286">
        <w:rPr>
          <w:rFonts w:eastAsia="Times New Roman"/>
          <w:color w:val="000000" w:themeColor="text1"/>
        </w:rPr>
        <w:t xml:space="preserve"> the German Abitur.</w:t>
      </w:r>
    </w:p>
    <w:p w14:paraId="64E492E5" w14:textId="2AD9B50A" w:rsidR="00C13F18" w:rsidRDefault="00C13F18" w:rsidP="00BB708D">
      <w:pPr>
        <w:rPr>
          <w:b/>
          <w:bCs/>
        </w:rPr>
      </w:pPr>
      <w:r>
        <w:t xml:space="preserve">Target 4a </w:t>
      </w:r>
      <w:r w:rsidR="00EC4AD1">
        <w:t>is for</w:t>
      </w:r>
      <w:r>
        <w:t xml:space="preserve"> 96 per cent of people aged </w:t>
      </w:r>
      <w:r w:rsidRPr="000424BF">
        <w:t>20</w:t>
      </w:r>
      <w:r>
        <w:t xml:space="preserve"> to </w:t>
      </w:r>
      <w:r w:rsidRPr="000424BF">
        <w:t>24 ha</w:t>
      </w:r>
      <w:r>
        <w:t>ve</w:t>
      </w:r>
      <w:r w:rsidRPr="000424BF">
        <w:t xml:space="preserve"> a Year 12 or equivalent qualification</w:t>
      </w:r>
      <w:r>
        <w:t>, or a non-school qualification at Certificate III level or above, by the end of 2031. This target aligns with Target 5 of the National Agreement on Closing the Gap, which calls for 96 per cent of First Nations people attaining a Year 12 or equivalent qualification,</w:t>
      </w:r>
      <w:r>
        <w:rPr>
          <w:color w:val="000000"/>
        </w:rPr>
        <w:t xml:space="preserve"> or a non-school </w:t>
      </w:r>
      <w:r w:rsidRPr="004D3488">
        <w:rPr>
          <w:color w:val="000000"/>
        </w:rPr>
        <w:t xml:space="preserve">qualification at Certificate III </w:t>
      </w:r>
      <w:r>
        <w:rPr>
          <w:color w:val="000000"/>
        </w:rPr>
        <w:t xml:space="preserve">level </w:t>
      </w:r>
      <w:r w:rsidRPr="004D3488">
        <w:rPr>
          <w:color w:val="000000"/>
        </w:rPr>
        <w:t>or above</w:t>
      </w:r>
      <w:r>
        <w:rPr>
          <w:color w:val="000000"/>
        </w:rPr>
        <w:t>, by 2031</w:t>
      </w:r>
      <w:r>
        <w:t xml:space="preserve">. Figure 18 below displays the current gap and required trajectory to reach this target. Better disaggregation of </w:t>
      </w:r>
      <w:r w:rsidR="003623E9">
        <w:t>attainment</w:t>
      </w:r>
      <w:r>
        <w:t xml:space="preserve"> data for other equity groups is </w:t>
      </w:r>
      <w:r w:rsidR="003623E9">
        <w:t xml:space="preserve">also </w:t>
      </w:r>
      <w:r>
        <w:t>needed and should be prioritised.</w:t>
      </w:r>
    </w:p>
    <w:p w14:paraId="2FE43ED9" w14:textId="1D6A7BB0" w:rsidR="00C13F18" w:rsidRDefault="00C13F18" w:rsidP="00485F51">
      <w:pPr>
        <w:pStyle w:val="Caption"/>
        <w:rPr>
          <w:noProof/>
        </w:rPr>
      </w:pPr>
      <w:r w:rsidRPr="00D565FD">
        <w:t xml:space="preserve">Figure </w:t>
      </w:r>
      <w:r>
        <w:t>18</w:t>
      </w:r>
      <w:r w:rsidRPr="00D565FD">
        <w:t>:</w:t>
      </w:r>
      <w:r>
        <w:t xml:space="preserve"> Attainment of Year 12 or equivalent, or a non-school qualification at Certificate lll or above, for First Nations and non-First Nations people aged 20 to 24 (2001–2021)</w:t>
      </w:r>
    </w:p>
    <w:p w14:paraId="624BD4A2" w14:textId="13AB4CD8" w:rsidR="00C13F18" w:rsidRDefault="00125599" w:rsidP="008B0CD4">
      <w:pPr>
        <w:pStyle w:val="NoSpacing"/>
        <w:keepNext/>
        <w:keepLines/>
        <w:rPr>
          <w:b/>
          <w:bCs/>
        </w:rPr>
      </w:pPr>
      <w:r>
        <w:rPr>
          <w:noProof/>
        </w:rPr>
        <w:drawing>
          <wp:inline distT="0" distB="0" distL="0" distR="0" wp14:anchorId="1D646D08" wp14:editId="781BA3C1">
            <wp:extent cx="5731200" cy="2473723"/>
            <wp:effectExtent l="0" t="0" r="0" b="0"/>
            <wp:docPr id="245411716" name="Picture 245411716" descr="Line graph demonstrating the attainment of Year 12 or equivalent, or a non-school qualification at Certificate III or above, for First Nations and non-First Nations people aged 20 to 24, as well as the trajectory required to reach Target 5 of the National Agreement on Closing the Gap. The graph shows that attainment rates for First Nations people have been increasing since 2001 (from 39.4% in 2001 to 68.1% in 2021), but still remains lower than non-First Nations people (77.6% in 2001 and 90.7% in 2021). Target 5 of the National Agreement on Closing the Gap aims to increase the proportion of Aboriginal and Torres Strait Islander people (aged 20-24) attaining year 12 or equivalent qualification to 96 per cent by 2031. In order to be on track to reach Target 5, the graph shows the trajectory of the milestones required every five years: 74.1 per cent in 2021 and 85.1 per cent in 202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411716" name="Graphic 1" descr="Line graph demonstrating the attainment of Year 12 or equivalent, or a non-school qualification at Certificate III or above, for First Nations and non-First Nations people aged 20 to 24, as well as the trajectory required to reach Target 5 of the National Agreement on Closing the Gap. The graph shows that attainment rates for First Nations people have been increasing since 2001 (from 39.4% in 2001 to 68.1% in 2021), but still remains lower than non-First Nations people (77.6% in 2001 and 90.7% in 2021). Target 5 of the National Agreement on Closing the Gap aims to increase the proportion of Aboriginal and Torres Strait Islander people (aged 20-24) attaining year 12 or equivalent qualification to 96 per cent by 2031. In order to be on track to reach Target 5, the graph shows the trajectory of the milestones required every five years: 74.1 per cent in 2021 and 85.1 per cent in 2026.  "/>
                    <pic:cNvPicPr/>
                  </pic:nvPicPr>
                  <pic:blipFill>
                    <a:blip r:embed="rId69">
                      <a:extLst>
                        <a:ext uri="{96DAC541-7B7A-43D3-8B79-37D633B846F1}">
                          <asvg:svgBlip xmlns:asvg="http://schemas.microsoft.com/office/drawing/2016/SVG/main" r:embed="rId70"/>
                        </a:ext>
                      </a:extLst>
                    </a:blip>
                    <a:stretch>
                      <a:fillRect/>
                    </a:stretch>
                  </pic:blipFill>
                  <pic:spPr>
                    <a:xfrm>
                      <a:off x="0" y="0"/>
                      <a:ext cx="5731200" cy="2473723"/>
                    </a:xfrm>
                    <a:prstGeom prst="rect">
                      <a:avLst/>
                    </a:prstGeom>
                  </pic:spPr>
                </pic:pic>
              </a:graphicData>
            </a:graphic>
          </wp:inline>
        </w:drawing>
      </w:r>
    </w:p>
    <w:p w14:paraId="122947D6" w14:textId="77777777" w:rsidR="00C13F18" w:rsidRDefault="00C13F18" w:rsidP="008B0CD4">
      <w:pPr>
        <w:pStyle w:val="Source"/>
        <w:keepNext/>
        <w:keepLines/>
      </w:pPr>
      <w:r w:rsidRPr="00866D9E">
        <w:t xml:space="preserve">Source: </w:t>
      </w:r>
      <w:r>
        <w:t>Productivity Commission</w:t>
      </w:r>
      <w:r w:rsidRPr="00866D9E">
        <w:t xml:space="preserve"> </w:t>
      </w:r>
      <w:hyperlink r:id="rId71" w:history="1">
        <w:r w:rsidRPr="00031C41">
          <w:rPr>
            <w:rStyle w:val="Hyperlink"/>
            <w:i/>
            <w:iCs/>
          </w:rPr>
          <w:t xml:space="preserve">Socioeconomic outcome area 5: Aboriginal and Torres Strait Islander students achieve their full learning </w:t>
        </w:r>
        <w:r w:rsidRPr="00CA3C00">
          <w:rPr>
            <w:rStyle w:val="Hyperlink"/>
          </w:rPr>
          <w:t>potential</w:t>
        </w:r>
      </w:hyperlink>
      <w:r>
        <w:t xml:space="preserve">, Productivity Commission, accessed 30 October 2023 referencing </w:t>
      </w:r>
      <w:r w:rsidRPr="00FA4F9F">
        <w:t>Australian Bureau of Statistics (ABS) (unpublished) Census of Population and Housing, derived from ABS (unpublished) Census of Population and Housing,</w:t>
      </w:r>
      <w:r w:rsidRPr="00866D9E">
        <w:t xml:space="preserve"> Join</w:t>
      </w:r>
      <w:r>
        <w:t>t</w:t>
      </w:r>
      <w:r w:rsidRPr="00866D9E">
        <w:t xml:space="preserve"> Council National Agreement on Closing the Gap.</w:t>
      </w:r>
    </w:p>
    <w:p w14:paraId="54B58F51" w14:textId="407D6679" w:rsidR="00C13F18" w:rsidRDefault="00C13F18" w:rsidP="00327F23">
      <w:pPr>
        <w:pStyle w:val="paragraph"/>
        <w:spacing w:before="0" w:beforeAutospacing="0" w:after="240" w:afterAutospacing="0"/>
        <w:textAlignment w:val="baseline"/>
        <w:rPr>
          <w:rFonts w:ascii="Calibri" w:hAnsi="Calibri" w:cs="Calibri"/>
          <w:color w:val="000000"/>
          <w:sz w:val="22"/>
          <w:szCs w:val="22"/>
        </w:rPr>
      </w:pPr>
      <w:r w:rsidRPr="002835F2">
        <w:rPr>
          <w:rFonts w:ascii="Calibri" w:hAnsi="Calibri" w:cs="Calibri"/>
          <w:color w:val="000000"/>
          <w:sz w:val="22"/>
          <w:szCs w:val="22"/>
        </w:rPr>
        <w:t xml:space="preserve">An option to </w:t>
      </w:r>
      <w:r>
        <w:rPr>
          <w:rFonts w:ascii="Calibri" w:hAnsi="Calibri" w:cs="Calibri"/>
          <w:color w:val="000000"/>
          <w:sz w:val="22"/>
          <w:szCs w:val="22"/>
        </w:rPr>
        <w:t>measure attainment for</w:t>
      </w:r>
      <w:r w:rsidRPr="002835F2">
        <w:rPr>
          <w:rFonts w:ascii="Calibri" w:hAnsi="Calibri" w:cs="Calibri"/>
          <w:color w:val="000000"/>
          <w:sz w:val="22"/>
          <w:szCs w:val="22"/>
        </w:rPr>
        <w:t xml:space="preserve"> 20-year-olds, rather than the 20- to 24-year-</w:t>
      </w:r>
      <w:r>
        <w:rPr>
          <w:rFonts w:ascii="Calibri" w:hAnsi="Calibri" w:cs="Calibri"/>
          <w:color w:val="000000"/>
          <w:sz w:val="22"/>
          <w:szCs w:val="22"/>
        </w:rPr>
        <w:t xml:space="preserve">old </w:t>
      </w:r>
      <w:r w:rsidRPr="002835F2">
        <w:rPr>
          <w:rFonts w:ascii="Calibri" w:hAnsi="Calibri" w:cs="Calibri"/>
          <w:color w:val="000000"/>
          <w:sz w:val="22"/>
          <w:szCs w:val="22"/>
        </w:rPr>
        <w:t xml:space="preserve">age group, would </w:t>
      </w:r>
      <w:r>
        <w:rPr>
          <w:rFonts w:ascii="Calibri" w:hAnsi="Calibri" w:cs="Calibri"/>
          <w:color w:val="000000"/>
          <w:sz w:val="22"/>
          <w:szCs w:val="22"/>
        </w:rPr>
        <w:t>focus on a cohort that has more recently finished secondary school</w:t>
      </w:r>
      <w:r w:rsidRPr="002835F2">
        <w:rPr>
          <w:rFonts w:ascii="Calibri" w:hAnsi="Calibri" w:cs="Calibri"/>
          <w:color w:val="000000"/>
          <w:sz w:val="22"/>
          <w:szCs w:val="22"/>
        </w:rPr>
        <w:t>.</w:t>
      </w:r>
      <w:r>
        <w:rPr>
          <w:rFonts w:ascii="Calibri" w:hAnsi="Calibri" w:cs="Calibri"/>
          <w:color w:val="000000"/>
          <w:sz w:val="22"/>
          <w:szCs w:val="22"/>
        </w:rPr>
        <w:t xml:space="preserve"> This analysis could be considered in parallel with the reporting on Target 4a.</w:t>
      </w:r>
    </w:p>
    <w:p w14:paraId="6EF834E9" w14:textId="32AA9883" w:rsidR="00C13F18" w:rsidRDefault="00C13F18" w:rsidP="00327F23">
      <w:pPr>
        <w:pStyle w:val="paragraph"/>
        <w:spacing w:before="0" w:beforeAutospacing="0" w:after="240" w:afterAutospacing="0"/>
        <w:textAlignment w:val="baseline"/>
        <w:rPr>
          <w:rFonts w:ascii="Calibri" w:hAnsi="Calibri" w:cs="Calibri"/>
          <w:color w:val="000000"/>
          <w:sz w:val="22"/>
          <w:szCs w:val="22"/>
        </w:rPr>
      </w:pPr>
      <w:r>
        <w:rPr>
          <w:rFonts w:ascii="Calibri" w:hAnsi="Calibri" w:cs="Calibri"/>
          <w:color w:val="000000"/>
          <w:sz w:val="22"/>
          <w:szCs w:val="22"/>
        </w:rPr>
        <w:t xml:space="preserve">As outlined in Finding 7 in Chapter 2, the second limb of the definition of equity is that </w:t>
      </w:r>
      <w:r w:rsidRPr="00F81DFE">
        <w:rPr>
          <w:rFonts w:ascii="Calibri" w:hAnsi="Calibri" w:cs="Calibri"/>
          <w:color w:val="000000"/>
          <w:sz w:val="22"/>
          <w:szCs w:val="22"/>
        </w:rPr>
        <w:t>students from different social groups achieve a similar level and range of outcomes, which means students in priority equity cohorts should achieve a similar average and similar distribution of outcomes to those of more advantaged students.</w:t>
      </w:r>
      <w:r>
        <w:rPr>
          <w:rFonts w:ascii="Calibri" w:hAnsi="Calibri" w:cs="Calibri"/>
          <w:color w:val="000000"/>
          <w:sz w:val="22"/>
          <w:szCs w:val="22"/>
        </w:rPr>
        <w:t xml:space="preserve"> </w:t>
      </w:r>
    </w:p>
    <w:p w14:paraId="1E6C62C2" w14:textId="143AD76F" w:rsidR="00C13F18" w:rsidRDefault="00C13F18" w:rsidP="00327F23">
      <w:pPr>
        <w:pStyle w:val="paragraph"/>
        <w:spacing w:before="0" w:beforeAutospacing="0" w:after="240" w:afterAutospacing="0"/>
        <w:textAlignment w:val="baseline"/>
        <w:rPr>
          <w:rFonts w:ascii="Calibri" w:hAnsi="Calibri" w:cs="Calibri"/>
          <w:color w:val="000000"/>
          <w:sz w:val="22"/>
          <w:szCs w:val="22"/>
        </w:rPr>
      </w:pPr>
      <w:r>
        <w:rPr>
          <w:rFonts w:ascii="Calibri" w:hAnsi="Calibri" w:cs="Calibri"/>
          <w:color w:val="000000"/>
          <w:sz w:val="22"/>
          <w:szCs w:val="22"/>
        </w:rPr>
        <w:t xml:space="preserve">The Panel recommends that further work be undertaken to develop a nationally consistent measure of </w:t>
      </w:r>
      <w:r w:rsidRPr="00486739">
        <w:rPr>
          <w:rFonts w:asciiTheme="minorHAnsi" w:hAnsiTheme="minorHAnsi" w:cstheme="minorHAnsi"/>
          <w:color w:val="000000" w:themeColor="text1"/>
          <w:sz w:val="22"/>
          <w:szCs w:val="22"/>
        </w:rPr>
        <w:t xml:space="preserve">differences in student outcomes from different </w:t>
      </w:r>
      <w:r>
        <w:rPr>
          <w:rFonts w:asciiTheme="minorHAnsi" w:hAnsiTheme="minorHAnsi" w:cstheme="minorHAnsi"/>
          <w:color w:val="000000" w:themeColor="text1"/>
          <w:sz w:val="22"/>
          <w:szCs w:val="22"/>
        </w:rPr>
        <w:t>social groups</w:t>
      </w:r>
      <w:r>
        <w:rPr>
          <w:rFonts w:ascii="Calibri" w:hAnsi="Calibri" w:cs="Calibri"/>
          <w:color w:val="000000"/>
          <w:sz w:val="22"/>
          <w:szCs w:val="22"/>
        </w:rPr>
        <w:t>. This work is particularly important to ensure consistency of the data and cohorts used, as well as to align with the develop</w:t>
      </w:r>
      <w:r w:rsidR="00154246">
        <w:rPr>
          <w:rFonts w:ascii="Calibri" w:hAnsi="Calibri" w:cs="Calibri"/>
          <w:color w:val="000000"/>
          <w:sz w:val="22"/>
          <w:szCs w:val="22"/>
        </w:rPr>
        <w:t>ment of</w:t>
      </w:r>
      <w:r>
        <w:rPr>
          <w:rFonts w:ascii="Calibri" w:hAnsi="Calibri" w:cs="Calibri"/>
          <w:color w:val="000000"/>
          <w:sz w:val="22"/>
          <w:szCs w:val="22"/>
        </w:rPr>
        <w:t xml:space="preserve"> measures of learning gain across the key learning areas of the Australian Curriculum in Target 2. </w:t>
      </w:r>
    </w:p>
    <w:p w14:paraId="4773F4E6" w14:textId="01B81D78" w:rsidR="00C13F18" w:rsidRDefault="00C13F18" w:rsidP="00327F23">
      <w:pPr>
        <w:pStyle w:val="paragraph"/>
        <w:spacing w:before="0" w:beforeAutospacing="0" w:after="240" w:afterAutospacing="0"/>
        <w:textAlignment w:val="baseline"/>
        <w:rPr>
          <w:rFonts w:ascii="Calibri" w:hAnsi="Calibri" w:cs="Calibri"/>
          <w:color w:val="000000"/>
          <w:sz w:val="22"/>
          <w:szCs w:val="22"/>
        </w:rPr>
      </w:pPr>
      <w:r w:rsidRPr="1D8654F9">
        <w:rPr>
          <w:rFonts w:ascii="Calibri" w:hAnsi="Calibri" w:cs="Calibri"/>
          <w:color w:val="000000" w:themeColor="text1"/>
          <w:sz w:val="22"/>
          <w:szCs w:val="22"/>
        </w:rPr>
        <w:lastRenderedPageBreak/>
        <w:t xml:space="preserve">This work should also be informed by the work of jurisdictions </w:t>
      </w:r>
      <w:r w:rsidR="002133F0">
        <w:rPr>
          <w:rFonts w:ascii="Calibri" w:hAnsi="Calibri" w:cs="Calibri"/>
          <w:color w:val="000000" w:themeColor="text1"/>
          <w:sz w:val="22"/>
          <w:szCs w:val="22"/>
        </w:rPr>
        <w:t>that</w:t>
      </w:r>
      <w:r w:rsidR="002133F0" w:rsidRPr="1D8654F9">
        <w:rPr>
          <w:rFonts w:ascii="Calibri" w:hAnsi="Calibri" w:cs="Calibri"/>
          <w:color w:val="000000" w:themeColor="text1"/>
          <w:sz w:val="22"/>
          <w:szCs w:val="22"/>
        </w:rPr>
        <w:t xml:space="preserve"> </w:t>
      </w:r>
      <w:r w:rsidRPr="1D8654F9">
        <w:rPr>
          <w:rFonts w:ascii="Calibri" w:hAnsi="Calibri" w:cs="Calibri"/>
          <w:color w:val="000000" w:themeColor="text1"/>
          <w:sz w:val="22"/>
          <w:szCs w:val="22"/>
        </w:rPr>
        <w:t xml:space="preserve">have implemented similar targets or are exploring equity targets, to learn what has been most effective </w:t>
      </w:r>
      <w:r w:rsidR="002133F0">
        <w:rPr>
          <w:rFonts w:ascii="Calibri" w:hAnsi="Calibri" w:cs="Calibri"/>
          <w:color w:val="000000" w:themeColor="text1"/>
          <w:sz w:val="22"/>
          <w:szCs w:val="22"/>
        </w:rPr>
        <w:t>in</w:t>
      </w:r>
      <w:r w:rsidR="002133F0" w:rsidRPr="1D8654F9">
        <w:rPr>
          <w:rFonts w:ascii="Calibri" w:hAnsi="Calibri" w:cs="Calibri"/>
          <w:color w:val="000000" w:themeColor="text1"/>
          <w:sz w:val="22"/>
          <w:szCs w:val="22"/>
        </w:rPr>
        <w:t xml:space="preserve"> </w:t>
      </w:r>
      <w:r w:rsidRPr="1D8654F9">
        <w:rPr>
          <w:rFonts w:ascii="Calibri" w:hAnsi="Calibri" w:cs="Calibri"/>
          <w:color w:val="000000" w:themeColor="text1"/>
          <w:sz w:val="22"/>
          <w:szCs w:val="22"/>
        </w:rPr>
        <w:t xml:space="preserve">capturing and representing </w:t>
      </w:r>
      <w:r>
        <w:rPr>
          <w:rFonts w:ascii="Calibri" w:hAnsi="Calibri" w:cs="Calibri"/>
          <w:color w:val="000000" w:themeColor="text1"/>
          <w:sz w:val="22"/>
          <w:szCs w:val="22"/>
        </w:rPr>
        <w:t>outcome</w:t>
      </w:r>
      <w:r w:rsidRPr="1D8654F9">
        <w:rPr>
          <w:rFonts w:ascii="Calibri" w:hAnsi="Calibri" w:cs="Calibri"/>
          <w:color w:val="000000" w:themeColor="text1"/>
          <w:sz w:val="22"/>
          <w:szCs w:val="22"/>
        </w:rPr>
        <w:t xml:space="preserve"> gaps between different </w:t>
      </w:r>
      <w:r w:rsidR="002133F0">
        <w:rPr>
          <w:rFonts w:ascii="Calibri" w:hAnsi="Calibri" w:cs="Calibri"/>
          <w:color w:val="000000" w:themeColor="text1"/>
          <w:sz w:val="22"/>
          <w:szCs w:val="22"/>
        </w:rPr>
        <w:t xml:space="preserve">student </w:t>
      </w:r>
      <w:r w:rsidRPr="1D8654F9">
        <w:rPr>
          <w:rFonts w:ascii="Calibri" w:hAnsi="Calibri" w:cs="Calibri"/>
          <w:color w:val="000000" w:themeColor="text1"/>
          <w:sz w:val="22"/>
          <w:szCs w:val="22"/>
        </w:rPr>
        <w:t>cohorts. For example, the Australian Capital Territory Government’s Equity of Educational outcomes indicator measures the difference in educational outcomes between more advantaged and less advantaged students over time</w:t>
      </w:r>
      <w:r w:rsidR="00AE074A">
        <w:rPr>
          <w:rFonts w:ascii="Calibri" w:hAnsi="Calibri" w:cs="Calibri"/>
          <w:color w:val="000000" w:themeColor="text1"/>
          <w:sz w:val="22"/>
          <w:szCs w:val="22"/>
        </w:rPr>
        <w:t>,</w:t>
      </w:r>
      <w:r>
        <w:rPr>
          <w:rStyle w:val="EndnoteReference"/>
          <w:rFonts w:ascii="Calibri" w:hAnsi="Calibri" w:cs="Calibri"/>
          <w:color w:val="000000"/>
          <w:sz w:val="22"/>
          <w:szCs w:val="22"/>
        </w:rPr>
        <w:endnoteReference w:id="591"/>
      </w:r>
      <w:r w:rsidRPr="1D8654F9">
        <w:rPr>
          <w:rFonts w:ascii="Calibri" w:hAnsi="Calibri" w:cs="Calibri"/>
          <w:color w:val="000000" w:themeColor="text1"/>
          <w:sz w:val="22"/>
          <w:szCs w:val="22"/>
        </w:rPr>
        <w:t xml:space="preserve"> </w:t>
      </w:r>
      <w:r w:rsidR="00AE074A">
        <w:rPr>
          <w:rFonts w:ascii="Calibri" w:hAnsi="Calibri" w:cs="Calibri"/>
          <w:color w:val="000000" w:themeColor="text1"/>
          <w:sz w:val="22"/>
          <w:szCs w:val="22"/>
        </w:rPr>
        <w:t>based on</w:t>
      </w:r>
      <w:r w:rsidRPr="1D8654F9">
        <w:rPr>
          <w:rFonts w:ascii="Calibri" w:hAnsi="Calibri" w:cs="Calibri"/>
          <w:color w:val="000000" w:themeColor="text1"/>
          <w:sz w:val="22"/>
          <w:szCs w:val="22"/>
        </w:rPr>
        <w:t xml:space="preserve"> data </w:t>
      </w:r>
      <w:r w:rsidR="00102DE7">
        <w:rPr>
          <w:rFonts w:ascii="Calibri" w:hAnsi="Calibri" w:cs="Calibri"/>
          <w:color w:val="000000" w:themeColor="text1"/>
          <w:sz w:val="22"/>
          <w:szCs w:val="22"/>
        </w:rPr>
        <w:t>of</w:t>
      </w:r>
      <w:r w:rsidRPr="1D8654F9">
        <w:rPr>
          <w:rFonts w:ascii="Calibri" w:hAnsi="Calibri" w:cs="Calibri"/>
          <w:color w:val="000000" w:themeColor="text1"/>
          <w:sz w:val="22"/>
          <w:szCs w:val="22"/>
        </w:rPr>
        <w:t xml:space="preserve"> mean NAPLAN scores for reading and numeracy. Another option could be an index which combines data on all priority equity cohorts to </w:t>
      </w:r>
      <w:r w:rsidR="00D35AB7">
        <w:rPr>
          <w:rFonts w:ascii="Calibri" w:hAnsi="Calibri" w:cs="Calibri"/>
          <w:color w:val="000000" w:themeColor="text1"/>
          <w:sz w:val="22"/>
          <w:szCs w:val="22"/>
        </w:rPr>
        <w:t xml:space="preserve">identify trends and </w:t>
      </w:r>
      <w:r w:rsidR="00280B5B">
        <w:rPr>
          <w:rFonts w:ascii="Calibri" w:hAnsi="Calibri" w:cs="Calibri"/>
          <w:color w:val="000000" w:themeColor="text1"/>
          <w:sz w:val="22"/>
          <w:szCs w:val="22"/>
        </w:rPr>
        <w:t>develop an</w:t>
      </w:r>
      <w:r w:rsidRPr="1D8654F9">
        <w:rPr>
          <w:rFonts w:ascii="Calibri" w:hAnsi="Calibri" w:cs="Calibri"/>
          <w:color w:val="000000" w:themeColor="text1"/>
          <w:sz w:val="22"/>
          <w:szCs w:val="22"/>
        </w:rPr>
        <w:t xml:space="preserve"> aggregate measure of </w:t>
      </w:r>
      <w:r>
        <w:rPr>
          <w:rFonts w:ascii="Calibri" w:hAnsi="Calibri" w:cs="Calibri"/>
          <w:color w:val="000000" w:themeColor="text1"/>
          <w:sz w:val="22"/>
          <w:szCs w:val="22"/>
        </w:rPr>
        <w:t>outcomes</w:t>
      </w:r>
      <w:r w:rsidRPr="1D8654F9">
        <w:rPr>
          <w:rFonts w:ascii="Calibri" w:hAnsi="Calibri" w:cs="Calibri"/>
          <w:color w:val="000000" w:themeColor="text1"/>
          <w:sz w:val="22"/>
          <w:szCs w:val="22"/>
        </w:rPr>
        <w:t xml:space="preserve"> gaps. </w:t>
      </w:r>
    </w:p>
    <w:p w14:paraId="54480791" w14:textId="04D4F2D8" w:rsidR="00C13F18" w:rsidRPr="00866D9E" w:rsidRDefault="00F3011F" w:rsidP="008B0CD4">
      <w:pPr>
        <w:pStyle w:val="paragraph"/>
        <w:spacing w:before="0" w:beforeAutospacing="0" w:after="240" w:afterAutospacing="0"/>
        <w:textAlignment w:val="baseline"/>
        <w:rPr>
          <w:rFonts w:ascii="Calibri" w:hAnsi="Calibri" w:cs="Calibri"/>
          <w:color w:val="000000"/>
          <w:sz w:val="22"/>
          <w:szCs w:val="22"/>
          <w:u w:val="single"/>
        </w:rPr>
      </w:pPr>
      <w:r>
        <w:rPr>
          <w:rFonts w:ascii="Calibri" w:hAnsi="Calibri" w:cs="Calibri"/>
          <w:color w:val="000000"/>
          <w:sz w:val="22"/>
          <w:szCs w:val="22"/>
        </w:rPr>
        <w:t xml:space="preserve">The design of </w:t>
      </w:r>
      <w:r w:rsidR="00126689">
        <w:rPr>
          <w:rFonts w:ascii="Calibri" w:hAnsi="Calibri" w:cs="Calibri"/>
          <w:color w:val="000000"/>
          <w:sz w:val="22"/>
          <w:szCs w:val="22"/>
        </w:rPr>
        <w:t>Target 4b</w:t>
      </w:r>
      <w:r>
        <w:rPr>
          <w:rFonts w:ascii="Calibri" w:hAnsi="Calibri" w:cs="Calibri"/>
          <w:color w:val="000000"/>
          <w:sz w:val="22"/>
          <w:szCs w:val="22"/>
        </w:rPr>
        <w:t xml:space="preserve"> will need to carefully consider potential unintended consequences, such as the chance that outcomes gaps will be narrowed because of declines in the performance of students at a higher skill level. In addition, a</w:t>
      </w:r>
      <w:r w:rsidR="00C13F18" w:rsidRPr="00A30845">
        <w:rPr>
          <w:rFonts w:ascii="Calibri" w:hAnsi="Calibri" w:cs="Calibri"/>
          <w:color w:val="000000"/>
          <w:sz w:val="22"/>
          <w:szCs w:val="22"/>
        </w:rPr>
        <w:t>ll measures of equity and achievement in Targets 2, 3 and 4 should be accompanied by a focus on improving participation in assessment across all domains and key learning areas of the Australian Curriculum</w:t>
      </w:r>
      <w:r w:rsidR="00C13F18">
        <w:rPr>
          <w:rFonts w:ascii="Calibri" w:hAnsi="Calibri" w:cs="Calibri"/>
          <w:color w:val="000000"/>
          <w:sz w:val="22"/>
          <w:szCs w:val="22"/>
        </w:rPr>
        <w:t xml:space="preserve">. </w:t>
      </w:r>
      <w:r>
        <w:rPr>
          <w:rFonts w:ascii="Calibri" w:hAnsi="Calibri" w:cs="Calibri"/>
          <w:color w:val="000000"/>
          <w:sz w:val="22"/>
          <w:szCs w:val="22"/>
        </w:rPr>
        <w:t>This will ensure</w:t>
      </w:r>
      <w:r w:rsidR="00C13F18">
        <w:rPr>
          <w:rFonts w:ascii="Calibri" w:hAnsi="Calibri" w:cs="Calibri"/>
          <w:color w:val="000000"/>
          <w:sz w:val="22"/>
          <w:szCs w:val="22"/>
        </w:rPr>
        <w:t xml:space="preserve"> that data for these targets reflects the achievement</w:t>
      </w:r>
      <w:r w:rsidR="00481FCE">
        <w:rPr>
          <w:rFonts w:ascii="Calibri" w:hAnsi="Calibri" w:cs="Calibri"/>
          <w:color w:val="000000"/>
          <w:sz w:val="22"/>
          <w:szCs w:val="22"/>
        </w:rPr>
        <w:t>s</w:t>
      </w:r>
      <w:r w:rsidR="00C13F18">
        <w:rPr>
          <w:rFonts w:ascii="Calibri" w:hAnsi="Calibri" w:cs="Calibri"/>
          <w:color w:val="000000"/>
          <w:sz w:val="22"/>
          <w:szCs w:val="22"/>
        </w:rPr>
        <w:t xml:space="preserve"> of all students and is not skewed by gaps in participation</w:t>
      </w:r>
      <w:r w:rsidR="00481FCE">
        <w:rPr>
          <w:rFonts w:ascii="Calibri" w:hAnsi="Calibri" w:cs="Calibri"/>
          <w:color w:val="000000"/>
          <w:sz w:val="22"/>
          <w:szCs w:val="22"/>
        </w:rPr>
        <w:t>, particularly</w:t>
      </w:r>
      <w:r w:rsidR="00C13F18">
        <w:rPr>
          <w:rFonts w:ascii="Calibri" w:hAnsi="Calibri" w:cs="Calibri"/>
          <w:color w:val="000000"/>
          <w:sz w:val="22"/>
          <w:szCs w:val="22"/>
        </w:rPr>
        <w:t xml:space="preserve"> for students with lower skill levels</w:t>
      </w:r>
      <w:r w:rsidR="00481FCE">
        <w:rPr>
          <w:rFonts w:ascii="Calibri" w:hAnsi="Calibri" w:cs="Calibri"/>
          <w:color w:val="000000"/>
          <w:sz w:val="22"/>
          <w:szCs w:val="22"/>
        </w:rPr>
        <w:t xml:space="preserve"> or from priority equity cohorts</w:t>
      </w:r>
      <w:r w:rsidR="00A50F7D">
        <w:rPr>
          <w:rFonts w:ascii="Calibri" w:hAnsi="Calibri" w:cs="Calibri"/>
          <w:color w:val="000000"/>
          <w:sz w:val="22"/>
          <w:szCs w:val="22"/>
        </w:rPr>
        <w:t xml:space="preserve"> (as discussed in Chapter 1)</w:t>
      </w:r>
      <w:r w:rsidR="00C13F18">
        <w:rPr>
          <w:rFonts w:ascii="Calibri" w:hAnsi="Calibri" w:cs="Calibri"/>
          <w:color w:val="000000"/>
          <w:sz w:val="22"/>
          <w:szCs w:val="22"/>
        </w:rPr>
        <w:t xml:space="preserve">. </w:t>
      </w:r>
    </w:p>
    <w:tbl>
      <w:tblPr>
        <w:tblStyle w:val="GridTable4-Accent2"/>
        <w:tblW w:w="9026" w:type="dxa"/>
        <w:tblLook w:val="0400" w:firstRow="0" w:lastRow="0" w:firstColumn="0" w:lastColumn="0" w:noHBand="0" w:noVBand="1"/>
      </w:tblPr>
      <w:tblGrid>
        <w:gridCol w:w="9026"/>
      </w:tblGrid>
      <w:tr w:rsidR="00C13F18" w14:paraId="690B7BFD"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285AC" w:themeColor="accent2"/>
              <w:left w:val="single" w:sz="12" w:space="0" w:color="F285AC" w:themeColor="accent2"/>
              <w:bottom w:val="single" w:sz="12" w:space="0" w:color="F285AC" w:themeColor="accent2"/>
              <w:right w:val="single" w:sz="12" w:space="0" w:color="F285AC" w:themeColor="accent2"/>
            </w:tcBorders>
            <w:shd w:val="clear" w:color="auto" w:fill="F9CEDD" w:themeFill="accent2" w:themeFillTint="66"/>
          </w:tcPr>
          <w:p w14:paraId="6A572A27" w14:textId="2229905F" w:rsidR="00C13F18" w:rsidRPr="00C1526C" w:rsidRDefault="00C13F18">
            <w:pPr>
              <w:pStyle w:val="paragraph"/>
              <w:spacing w:before="0" w:beforeAutospacing="0" w:after="0" w:afterAutospacing="0"/>
              <w:jc w:val="center"/>
              <w:textAlignment w:val="baseline"/>
              <w:rPr>
                <w:rFonts w:ascii="Calibri" w:hAnsi="Calibri" w:cs="Calibri"/>
                <w:b/>
                <w:color w:val="000000"/>
                <w:sz w:val="22"/>
                <w:szCs w:val="22"/>
                <w:u w:val="single"/>
              </w:rPr>
            </w:pPr>
            <w:r w:rsidRPr="00C1526C">
              <w:rPr>
                <w:rFonts w:ascii="Calibri" w:hAnsi="Calibri" w:cs="Calibri"/>
                <w:b/>
                <w:color w:val="000000"/>
                <w:sz w:val="22"/>
                <w:szCs w:val="22"/>
                <w:u w:val="single"/>
              </w:rPr>
              <w:t>TARGET 4 – Equity in Education</w:t>
            </w:r>
          </w:p>
          <w:p w14:paraId="47FE5AF2" w14:textId="77483EF2" w:rsidR="00C13F18" w:rsidRPr="00F31AA1" w:rsidRDefault="00C13F18" w:rsidP="00327F23">
            <w:pPr>
              <w:pStyle w:val="paragraph"/>
              <w:spacing w:before="0" w:beforeAutospacing="0" w:after="0" w:afterAutospacing="0"/>
              <w:jc w:val="center"/>
              <w:textAlignment w:val="baseline"/>
              <w:rPr>
                <w:rFonts w:ascii="Calibri" w:hAnsi="Calibri" w:cs="Calibri"/>
                <w:b/>
                <w:color w:val="000000"/>
                <w:sz w:val="22"/>
                <w:szCs w:val="22"/>
              </w:rPr>
            </w:pPr>
            <w:r w:rsidRPr="00F31AA1">
              <w:rPr>
                <w:rFonts w:ascii="Calibri" w:hAnsi="Calibri" w:cs="Calibri"/>
                <w:b/>
                <w:color w:val="000000"/>
                <w:sz w:val="22"/>
                <w:szCs w:val="22"/>
              </w:rPr>
              <w:t>Target 4a</w:t>
            </w:r>
          </w:p>
          <w:p w14:paraId="2E306DCF" w14:textId="27B26083" w:rsidR="00C13F18" w:rsidRDefault="00C13F18">
            <w:pPr>
              <w:pStyle w:val="paragraph"/>
              <w:spacing w:before="0" w:beforeAutospacing="0" w:after="0" w:afterAutospacing="0"/>
              <w:textAlignment w:val="baseline"/>
              <w:rPr>
                <w:rFonts w:ascii="Calibri" w:hAnsi="Calibri" w:cs="Calibri"/>
                <w:bCs/>
                <w:color w:val="000000"/>
                <w:sz w:val="22"/>
                <w:szCs w:val="22"/>
              </w:rPr>
            </w:pPr>
            <w:r w:rsidRPr="00E874AD">
              <w:rPr>
                <w:rFonts w:ascii="Calibri" w:hAnsi="Calibri" w:cs="Calibri"/>
                <w:color w:val="000000"/>
                <w:sz w:val="22"/>
                <w:szCs w:val="22"/>
              </w:rPr>
              <w:t>By</w:t>
            </w:r>
            <w:r>
              <w:rPr>
                <w:rFonts w:ascii="Calibri" w:hAnsi="Calibri" w:cs="Calibri"/>
                <w:color w:val="000000"/>
                <w:sz w:val="22"/>
                <w:szCs w:val="22"/>
              </w:rPr>
              <w:t xml:space="preserve"> the end of</w:t>
            </w:r>
            <w:r w:rsidRPr="00E874AD">
              <w:rPr>
                <w:rFonts w:ascii="Calibri" w:hAnsi="Calibri" w:cs="Calibri"/>
                <w:color w:val="000000"/>
                <w:sz w:val="22"/>
                <w:szCs w:val="22"/>
              </w:rPr>
              <w:t xml:space="preserve"> 2031, 96 per cent of Australians aged 20 to 24 </w:t>
            </w:r>
            <w:r w:rsidRPr="00E874AD" w:rsidDel="00473F9A">
              <w:rPr>
                <w:rFonts w:ascii="Calibri" w:hAnsi="Calibri" w:cs="Calibri"/>
                <w:color w:val="000000"/>
                <w:sz w:val="22"/>
                <w:szCs w:val="22"/>
              </w:rPr>
              <w:t>hold</w:t>
            </w:r>
            <w:r w:rsidRPr="00E874AD">
              <w:rPr>
                <w:rFonts w:ascii="Calibri" w:hAnsi="Calibri" w:cs="Calibri"/>
                <w:color w:val="000000"/>
                <w:sz w:val="22"/>
                <w:szCs w:val="22"/>
              </w:rPr>
              <w:t xml:space="preserve"> at least a Year 12 or equivalent level of education, or a non-school qualification at Certificate III </w:t>
            </w:r>
            <w:r>
              <w:rPr>
                <w:rFonts w:ascii="Calibri" w:hAnsi="Calibri" w:cs="Calibri"/>
                <w:color w:val="000000"/>
                <w:sz w:val="22"/>
                <w:szCs w:val="22"/>
              </w:rPr>
              <w:t xml:space="preserve">level </w:t>
            </w:r>
            <w:r w:rsidRPr="00E874AD">
              <w:rPr>
                <w:rFonts w:ascii="Calibri" w:hAnsi="Calibri" w:cs="Calibri"/>
                <w:color w:val="000000"/>
                <w:sz w:val="22"/>
                <w:szCs w:val="22"/>
              </w:rPr>
              <w:t xml:space="preserve">or above. This target </w:t>
            </w:r>
            <w:r w:rsidRPr="00E874AD" w:rsidDel="00473F9A">
              <w:rPr>
                <w:rFonts w:ascii="Calibri" w:hAnsi="Calibri" w:cs="Calibri"/>
                <w:color w:val="000000"/>
                <w:sz w:val="22"/>
                <w:szCs w:val="22"/>
              </w:rPr>
              <w:t xml:space="preserve">should </w:t>
            </w:r>
            <w:r w:rsidRPr="00E874AD">
              <w:rPr>
                <w:rFonts w:ascii="Calibri" w:hAnsi="Calibri" w:cs="Calibri"/>
                <w:color w:val="000000"/>
                <w:sz w:val="22"/>
                <w:szCs w:val="22"/>
              </w:rPr>
              <w:t>also be met by students from priority equity cohorts</w:t>
            </w:r>
            <w:r>
              <w:rPr>
                <w:rFonts w:ascii="Calibri" w:hAnsi="Calibri" w:cs="Calibri"/>
                <w:color w:val="000000"/>
                <w:sz w:val="22"/>
                <w:szCs w:val="22"/>
              </w:rPr>
              <w:t xml:space="preserve"> –</w:t>
            </w:r>
            <w:r w:rsidRPr="00E874AD">
              <w:rPr>
                <w:rFonts w:ascii="Calibri" w:hAnsi="Calibri" w:cs="Calibri"/>
                <w:color w:val="000000"/>
                <w:sz w:val="22"/>
                <w:szCs w:val="22"/>
              </w:rPr>
              <w:t xml:space="preserve"> noting that this target is in line with the target for First Nations students in </w:t>
            </w:r>
            <w:r w:rsidRPr="00E96EEA">
              <w:rPr>
                <w:rFonts w:ascii="Calibri" w:hAnsi="Calibri" w:cs="Calibri"/>
                <w:color w:val="000000"/>
                <w:sz w:val="22"/>
                <w:szCs w:val="22"/>
              </w:rPr>
              <w:t xml:space="preserve">the </w:t>
            </w:r>
            <w:r w:rsidRPr="006160EF">
              <w:rPr>
                <w:rFonts w:ascii="Calibri" w:hAnsi="Calibri" w:cs="Calibri"/>
                <w:color w:val="000000"/>
                <w:sz w:val="22"/>
                <w:szCs w:val="22"/>
              </w:rPr>
              <w:t>Closing the Gap Agreement</w:t>
            </w:r>
            <w:r w:rsidRPr="00E96EEA">
              <w:rPr>
                <w:rFonts w:ascii="Calibri" w:hAnsi="Calibri" w:cs="Calibri"/>
                <w:color w:val="000000"/>
                <w:sz w:val="22"/>
                <w:szCs w:val="22"/>
              </w:rPr>
              <w:t>.</w:t>
            </w:r>
          </w:p>
          <w:p w14:paraId="6BFA2DFA" w14:textId="77777777" w:rsidR="00C13F18" w:rsidRDefault="00C13F18">
            <w:pPr>
              <w:pStyle w:val="paragraph"/>
              <w:spacing w:before="0" w:beforeAutospacing="0" w:after="0" w:afterAutospacing="0"/>
              <w:textAlignment w:val="baseline"/>
              <w:rPr>
                <w:rFonts w:ascii="Calibri" w:hAnsi="Calibri" w:cs="Calibri"/>
                <w:bCs/>
                <w:color w:val="000000"/>
                <w:sz w:val="22"/>
                <w:szCs w:val="22"/>
              </w:rPr>
            </w:pPr>
          </w:p>
          <w:p w14:paraId="776D57FF" w14:textId="77777777" w:rsidR="00C13F18" w:rsidRPr="00F31AA1" w:rsidRDefault="00C13F18" w:rsidP="00CF0CCF">
            <w:pPr>
              <w:pStyle w:val="paragraph"/>
              <w:spacing w:before="0" w:beforeAutospacing="0" w:after="0" w:afterAutospacing="0"/>
              <w:jc w:val="center"/>
              <w:textAlignment w:val="baseline"/>
              <w:rPr>
                <w:rFonts w:ascii="Calibri" w:hAnsi="Calibri" w:cs="Calibri"/>
                <w:b/>
                <w:bCs/>
                <w:color w:val="000000"/>
                <w:sz w:val="22"/>
                <w:szCs w:val="22"/>
              </w:rPr>
            </w:pPr>
            <w:r w:rsidRPr="00F31AA1">
              <w:rPr>
                <w:rFonts w:ascii="Calibri" w:hAnsi="Calibri" w:cs="Calibri"/>
                <w:b/>
                <w:bCs/>
                <w:color w:val="000000"/>
                <w:sz w:val="22"/>
                <w:szCs w:val="22"/>
              </w:rPr>
              <w:t>Target 4b</w:t>
            </w:r>
          </w:p>
          <w:p w14:paraId="2CF90A43" w14:textId="397C9566" w:rsidR="00C13F18" w:rsidRPr="00E874AD" w:rsidRDefault="00C13F18">
            <w:pPr>
              <w:pStyle w:val="paragraph"/>
              <w:spacing w:before="0" w:beforeAutospacing="0" w:after="0" w:afterAutospacing="0"/>
              <w:textAlignment w:val="baseline"/>
              <w:rPr>
                <w:rFonts w:ascii="Calibri" w:hAnsi="Calibri" w:cs="Calibri"/>
                <w:b/>
                <w:color w:val="000000"/>
                <w:sz w:val="22"/>
                <w:szCs w:val="22"/>
              </w:rPr>
            </w:pPr>
            <w:r w:rsidRPr="00486739">
              <w:rPr>
                <w:rFonts w:asciiTheme="minorHAnsi" w:hAnsiTheme="minorHAnsi" w:cstheme="minorHAnsi"/>
                <w:color w:val="000000" w:themeColor="text1"/>
                <w:sz w:val="22"/>
                <w:szCs w:val="22"/>
              </w:rPr>
              <w:t xml:space="preserve">By the end of 2029, there will be a nationally consistent measure </w:t>
            </w:r>
            <w:r w:rsidR="00855402">
              <w:rPr>
                <w:rFonts w:asciiTheme="minorHAnsi" w:hAnsiTheme="minorHAnsi" w:cstheme="minorHAnsi"/>
                <w:color w:val="000000" w:themeColor="text1"/>
                <w:sz w:val="22"/>
                <w:szCs w:val="22"/>
              </w:rPr>
              <w:t>of</w:t>
            </w:r>
            <w:r w:rsidR="002F480F">
              <w:rPr>
                <w:rFonts w:asciiTheme="minorHAnsi" w:hAnsiTheme="minorHAnsi" w:cstheme="minorHAnsi"/>
                <w:color w:val="000000" w:themeColor="text1"/>
                <w:sz w:val="22"/>
                <w:szCs w:val="22"/>
              </w:rPr>
              <w:t xml:space="preserve"> </w:t>
            </w:r>
            <w:r w:rsidR="002F480F" w:rsidRPr="0095487F">
              <w:rPr>
                <w:rFonts w:asciiTheme="minorHAnsi" w:hAnsiTheme="minorHAnsi" w:cstheme="minorHAnsi"/>
                <w:color w:val="000000" w:themeColor="text1"/>
              </w:rPr>
              <w:t>the</w:t>
            </w:r>
            <w:r w:rsidRPr="00486739">
              <w:rPr>
                <w:rFonts w:asciiTheme="minorHAnsi" w:hAnsiTheme="minorHAnsi" w:cstheme="minorHAnsi"/>
                <w:color w:val="000000" w:themeColor="text1"/>
                <w:sz w:val="22"/>
                <w:szCs w:val="22"/>
              </w:rPr>
              <w:t xml:space="preserve"> differences in student outcomes </w:t>
            </w:r>
            <w:r w:rsidR="005C45A3">
              <w:rPr>
                <w:rFonts w:asciiTheme="minorHAnsi" w:hAnsiTheme="minorHAnsi" w:cstheme="minorHAnsi"/>
                <w:color w:val="000000" w:themeColor="text1"/>
                <w:sz w:val="22"/>
                <w:szCs w:val="22"/>
              </w:rPr>
              <w:t>between</w:t>
            </w:r>
            <w:r w:rsidR="005C45A3" w:rsidRPr="00486739">
              <w:rPr>
                <w:rFonts w:asciiTheme="minorHAnsi" w:hAnsiTheme="minorHAnsi" w:cstheme="minorHAnsi"/>
                <w:color w:val="000000" w:themeColor="text1"/>
                <w:sz w:val="22"/>
                <w:szCs w:val="22"/>
              </w:rPr>
              <w:t xml:space="preserve"> </w:t>
            </w:r>
            <w:r w:rsidRPr="00486739">
              <w:rPr>
                <w:rFonts w:asciiTheme="minorHAnsi" w:hAnsiTheme="minorHAnsi" w:cstheme="minorHAnsi"/>
                <w:color w:val="000000" w:themeColor="text1"/>
                <w:sz w:val="22"/>
                <w:szCs w:val="22"/>
              </w:rPr>
              <w:t xml:space="preserve">different </w:t>
            </w:r>
            <w:r>
              <w:rPr>
                <w:rFonts w:asciiTheme="minorHAnsi" w:hAnsiTheme="minorHAnsi" w:cstheme="minorHAnsi"/>
                <w:color w:val="000000" w:themeColor="text1"/>
                <w:sz w:val="22"/>
                <w:szCs w:val="22"/>
              </w:rPr>
              <w:t>social groups</w:t>
            </w:r>
            <w:r w:rsidRPr="00486739">
              <w:rPr>
                <w:rFonts w:asciiTheme="minorHAnsi" w:hAnsiTheme="minorHAnsi" w:cstheme="minorHAnsi"/>
                <w:color w:val="000000" w:themeColor="text1"/>
                <w:sz w:val="22"/>
                <w:szCs w:val="22"/>
              </w:rPr>
              <w:t xml:space="preserve"> (if the reforms are effective </w:t>
            </w:r>
            <w:r w:rsidRPr="00486739">
              <w:rPr>
                <w:rFonts w:asciiTheme="minorHAnsi" w:hAnsiTheme="minorHAnsi" w:cstheme="minorHAnsi"/>
                <w:color w:val="000000" w:themeColor="text1"/>
                <w:sz w:val="22"/>
                <w:szCs w:val="22"/>
                <w:lang w:val="en-GB"/>
              </w:rPr>
              <w:t>students in priority equity cohorts should achieve a similar average and similar distribution of outcomes to those of more advantaged students).</w:t>
            </w:r>
          </w:p>
        </w:tc>
      </w:tr>
    </w:tbl>
    <w:p w14:paraId="78A075F8" w14:textId="77777777" w:rsidR="00C13F18" w:rsidRDefault="00C13F18" w:rsidP="00BB708D"/>
    <w:p w14:paraId="3EDA9BDC" w14:textId="77777777" w:rsidR="00C13F18" w:rsidRDefault="00C13F18" w:rsidP="00BB708D">
      <w:pPr>
        <w:pStyle w:val="paragraph"/>
        <w:keepNext/>
        <w:keepLines/>
        <w:spacing w:before="0" w:beforeAutospacing="0" w:after="0" w:afterAutospacing="0"/>
        <w:textAlignment w:val="baseline"/>
        <w:rPr>
          <w:rFonts w:ascii="Calibri" w:hAnsi="Calibri" w:cs="Calibri"/>
          <w:i/>
          <w:color w:val="000000"/>
          <w:sz w:val="22"/>
          <w:szCs w:val="22"/>
          <w:u w:val="single"/>
        </w:rPr>
      </w:pPr>
      <w:r>
        <w:rPr>
          <w:rFonts w:ascii="Calibri" w:hAnsi="Calibri" w:cs="Calibri"/>
          <w:i/>
          <w:iCs/>
          <w:color w:val="000000"/>
          <w:sz w:val="22"/>
          <w:szCs w:val="22"/>
          <w:u w:val="single"/>
        </w:rPr>
        <w:t>Post-school pathways</w:t>
      </w:r>
    </w:p>
    <w:p w14:paraId="639A2EFF" w14:textId="77777777" w:rsidR="00C13F18" w:rsidRDefault="00C13F18" w:rsidP="00BB708D">
      <w:pPr>
        <w:keepNext/>
        <w:keepLines/>
      </w:pPr>
      <w:r w:rsidRPr="00A30845">
        <w:t xml:space="preserve">Students who complete Year 12 or equivalent are more likely to continue on to study or complete </w:t>
      </w:r>
      <w:r w:rsidRPr="00A30845">
        <w:rPr>
          <w:rFonts w:ascii="Calibri" w:hAnsi="Calibri" w:cs="Calibri"/>
          <w:color w:val="000000"/>
        </w:rPr>
        <w:t>Certificate III level or higher qualifications</w:t>
      </w:r>
      <w:r>
        <w:rPr>
          <w:rFonts w:ascii="Calibri" w:hAnsi="Calibri" w:cs="Calibri"/>
          <w:color w:val="000000"/>
        </w:rPr>
        <w:t>.</w:t>
      </w:r>
      <w:r>
        <w:rPr>
          <w:rStyle w:val="EndnoteReference"/>
          <w:rFonts w:ascii="Calibri" w:hAnsi="Calibri" w:cs="Calibri"/>
          <w:color w:val="000000"/>
        </w:rPr>
        <w:endnoteReference w:id="592"/>
      </w:r>
      <w:r>
        <w:t xml:space="preserve"> G</w:t>
      </w:r>
      <w:r w:rsidRPr="00BE53E3">
        <w:t xml:space="preserve">iven that </w:t>
      </w:r>
      <w:r>
        <w:t>nine </w:t>
      </w:r>
      <w:r w:rsidRPr="00BE53E3">
        <w:t xml:space="preserve">in 10 future jobs </w:t>
      </w:r>
      <w:r>
        <w:t>are projected to require post-school education</w:t>
      </w:r>
      <w:r w:rsidRPr="00BE53E3">
        <w:t xml:space="preserve">, </w:t>
      </w:r>
      <w:r>
        <w:t xml:space="preserve">focusing on post-school pathways is </w:t>
      </w:r>
      <w:r w:rsidRPr="00BE53E3">
        <w:t>useful for determining whether the education system is successfully equipping students for the jobs of the future</w:t>
      </w:r>
      <w:r>
        <w:t>.</w:t>
      </w:r>
      <w:r>
        <w:rPr>
          <w:rStyle w:val="EndnoteReference"/>
        </w:rPr>
        <w:endnoteReference w:id="593"/>
      </w:r>
    </w:p>
    <w:p w14:paraId="2D09D1F1" w14:textId="52C6FF73" w:rsidR="00C13F18" w:rsidRDefault="00C13F18" w:rsidP="00BB708D">
      <w:r w:rsidRPr="00A30845">
        <w:t xml:space="preserve">Target 5 </w:t>
      </w:r>
      <w:r w:rsidR="00126689">
        <w:t>proposes that</w:t>
      </w:r>
      <w:r w:rsidR="00126689" w:rsidRPr="00A30845">
        <w:t xml:space="preserve"> </w:t>
      </w:r>
      <w:r w:rsidRPr="00A30845">
        <w:t>governments to establish a nationally consistent measure of post-school pathways to support work towards a greater number of students going on to further education and training</w:t>
      </w:r>
      <w:r>
        <w:rPr>
          <w:rFonts w:ascii="Calibri" w:hAnsi="Calibri" w:cs="Calibri"/>
          <w:color w:val="000000"/>
        </w:rPr>
        <w:t xml:space="preserve">. </w:t>
      </w:r>
      <w:r>
        <w:t xml:space="preserve">The Panel understands that higher education targets are being considered by the Australian </w:t>
      </w:r>
      <w:r w:rsidRPr="0018765D">
        <w:t xml:space="preserve">Universities </w:t>
      </w:r>
      <w:r>
        <w:t xml:space="preserve">Accord Expert Panel, and it will be important to ensure that targets in the next </w:t>
      </w:r>
      <w:r w:rsidDel="00761FB7">
        <w:t>Agreement</w:t>
      </w:r>
      <w:r>
        <w:t xml:space="preserve"> are aligned with the </w:t>
      </w:r>
      <w:r w:rsidR="00126689">
        <w:t>outcomes of</w:t>
      </w:r>
      <w:r>
        <w:t xml:space="preserve"> the Accord.</w:t>
      </w:r>
      <w:r>
        <w:rPr>
          <w:rStyle w:val="EndnoteReference"/>
          <w:rFonts w:ascii="Calibri" w:hAnsi="Calibri" w:cs="Calibri"/>
          <w:color w:val="000000" w:themeColor="text1"/>
        </w:rPr>
        <w:endnoteReference w:id="594"/>
      </w:r>
      <w:r>
        <w:t xml:space="preserve"> Once established, further targets could be negotiated and agreed as part of the 2030 bilateral agreements, </w:t>
      </w:r>
      <w:r w:rsidR="00102DE7">
        <w:t xml:space="preserve">aiming </w:t>
      </w:r>
      <w:r>
        <w:t>to be achieved by the end of 2034.</w:t>
      </w:r>
    </w:p>
    <w:p w14:paraId="6CC7D434" w14:textId="78EB56A8" w:rsidR="00C13F18" w:rsidRDefault="00C13F18" w:rsidP="00BB708D">
      <w:pPr>
        <w:rPr>
          <w:rFonts w:cstheme="minorHAnsi"/>
          <w:color w:val="000000" w:themeColor="text1"/>
        </w:rPr>
      </w:pPr>
      <w:r>
        <w:t xml:space="preserve">The data collected through the Post-School Destination data linkage project (see Recommendation 5C(ii)(a)) </w:t>
      </w:r>
      <w:r>
        <w:rPr>
          <w:rFonts w:cstheme="minorHAnsi"/>
        </w:rPr>
        <w:t>could</w:t>
      </w:r>
      <w:r w:rsidRPr="00554314">
        <w:rPr>
          <w:rFonts w:cstheme="minorHAnsi"/>
        </w:rPr>
        <w:t xml:space="preserve"> enhance the evidence base </w:t>
      </w:r>
      <w:r w:rsidR="00102DE7">
        <w:rPr>
          <w:rFonts w:cstheme="minorHAnsi"/>
        </w:rPr>
        <w:t xml:space="preserve">for </w:t>
      </w:r>
      <w:r>
        <w:rPr>
          <w:rFonts w:cstheme="minorHAnsi"/>
        </w:rPr>
        <w:t>understanding pathways when students leave school.</w:t>
      </w:r>
      <w:r>
        <w:t xml:space="preserve"> </w:t>
      </w:r>
      <w:r>
        <w:rPr>
          <w:rFonts w:cstheme="minorHAnsi"/>
          <w:color w:val="000000" w:themeColor="text1"/>
        </w:rPr>
        <w:t>This project</w:t>
      </w:r>
      <w:r w:rsidRPr="00554314">
        <w:rPr>
          <w:rFonts w:cstheme="minorHAnsi"/>
          <w:color w:val="000000" w:themeColor="text1"/>
        </w:rPr>
        <w:t xml:space="preserve"> was established as a proof</w:t>
      </w:r>
      <w:r>
        <w:rPr>
          <w:rFonts w:cstheme="minorHAnsi"/>
          <w:color w:val="000000" w:themeColor="text1"/>
        </w:rPr>
        <w:noBreakHyphen/>
      </w:r>
      <w:r w:rsidRPr="00554314">
        <w:rPr>
          <w:rFonts w:cstheme="minorHAnsi"/>
          <w:color w:val="000000" w:themeColor="text1"/>
        </w:rPr>
        <w:t>of</w:t>
      </w:r>
      <w:r>
        <w:rPr>
          <w:rFonts w:cstheme="minorHAnsi"/>
          <w:color w:val="000000" w:themeColor="text1"/>
        </w:rPr>
        <w:noBreakHyphen/>
      </w:r>
      <w:r w:rsidRPr="00554314">
        <w:rPr>
          <w:rFonts w:cstheme="minorHAnsi"/>
          <w:color w:val="000000" w:themeColor="text1"/>
        </w:rPr>
        <w:t xml:space="preserve">concept National Policy Initiative under the previous NSRA with the participation of all jurisdictions except South Australia and the </w:t>
      </w:r>
      <w:r>
        <w:rPr>
          <w:rFonts w:cstheme="minorHAnsi"/>
          <w:color w:val="000000" w:themeColor="text1"/>
        </w:rPr>
        <w:t>Northern Territory</w:t>
      </w:r>
      <w:r w:rsidRPr="00554314">
        <w:rPr>
          <w:rFonts w:cstheme="minorHAnsi"/>
          <w:color w:val="000000" w:themeColor="text1"/>
        </w:rPr>
        <w:t xml:space="preserve">. The project has so far demonstrated that linked data can be successfully used to </w:t>
      </w:r>
      <w:r w:rsidRPr="00554314">
        <w:rPr>
          <w:rFonts w:cstheme="minorHAnsi"/>
          <w:color w:val="000000" w:themeColor="text1"/>
        </w:rPr>
        <w:lastRenderedPageBreak/>
        <w:t xml:space="preserve">explore and better understand the relationship between school performance and education and employment outcomes. While coverage of all jurisdictions and </w:t>
      </w:r>
      <w:r>
        <w:rPr>
          <w:rFonts w:cstheme="minorHAnsi"/>
          <w:color w:val="000000" w:themeColor="text1"/>
        </w:rPr>
        <w:t>systems</w:t>
      </w:r>
      <w:r w:rsidRPr="00554314">
        <w:rPr>
          <w:rFonts w:cstheme="minorHAnsi"/>
          <w:color w:val="000000" w:themeColor="text1"/>
        </w:rPr>
        <w:t xml:space="preserve"> is limited, this project has the potential to significantly enhance the evidence base on post-school destinations, particularly for young people from priority equity cohorts</w:t>
      </w:r>
      <w:r>
        <w:rPr>
          <w:rFonts w:cstheme="minorHAnsi"/>
          <w:color w:val="000000" w:themeColor="text1"/>
        </w:rPr>
        <w:t xml:space="preserve">, and should be used by more </w:t>
      </w:r>
      <w:r w:rsidR="002214DB">
        <w:rPr>
          <w:rFonts w:cstheme="minorHAnsi"/>
          <w:color w:val="000000" w:themeColor="text1"/>
        </w:rPr>
        <w:t>systems</w:t>
      </w:r>
      <w:r w:rsidRPr="00554314">
        <w:rPr>
          <w:rFonts w:cstheme="minorHAnsi"/>
          <w:color w:val="000000" w:themeColor="text1"/>
        </w:rPr>
        <w:t>.</w:t>
      </w:r>
    </w:p>
    <w:tbl>
      <w:tblPr>
        <w:tblStyle w:val="GridTable4-Accent2"/>
        <w:tblW w:w="9026" w:type="dxa"/>
        <w:tblLook w:val="0400" w:firstRow="0" w:lastRow="0" w:firstColumn="0" w:lastColumn="0" w:noHBand="0" w:noVBand="1"/>
      </w:tblPr>
      <w:tblGrid>
        <w:gridCol w:w="9026"/>
      </w:tblGrid>
      <w:tr w:rsidR="00C13F18" w14:paraId="4690E57F"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285AC" w:themeColor="accent2"/>
              <w:left w:val="single" w:sz="12" w:space="0" w:color="F285AC" w:themeColor="accent2"/>
              <w:bottom w:val="single" w:sz="12" w:space="0" w:color="F285AC" w:themeColor="accent2"/>
              <w:right w:val="single" w:sz="12" w:space="0" w:color="F285AC" w:themeColor="accent2"/>
            </w:tcBorders>
            <w:shd w:val="clear" w:color="auto" w:fill="F9CEDD" w:themeFill="accent2" w:themeFillTint="66"/>
          </w:tcPr>
          <w:p w14:paraId="4924BDEF" w14:textId="77777777" w:rsidR="00C13F18" w:rsidRPr="00C1526C" w:rsidRDefault="00C13F18">
            <w:pPr>
              <w:pStyle w:val="paragraph"/>
              <w:spacing w:before="0" w:beforeAutospacing="0" w:after="0" w:afterAutospacing="0"/>
              <w:jc w:val="center"/>
              <w:textAlignment w:val="baseline"/>
              <w:rPr>
                <w:rFonts w:ascii="Calibri" w:hAnsi="Calibri" w:cs="Calibri"/>
                <w:b/>
                <w:color w:val="000000"/>
                <w:sz w:val="22"/>
                <w:szCs w:val="22"/>
                <w:u w:val="single"/>
              </w:rPr>
            </w:pPr>
            <w:r w:rsidRPr="00C1526C">
              <w:rPr>
                <w:rFonts w:ascii="Calibri" w:hAnsi="Calibri" w:cs="Calibri"/>
                <w:b/>
                <w:color w:val="000000"/>
                <w:sz w:val="22"/>
                <w:szCs w:val="22"/>
                <w:u w:val="single"/>
              </w:rPr>
              <w:t>TARGET 5 – Post-school pathways</w:t>
            </w:r>
          </w:p>
          <w:p w14:paraId="21975B29" w14:textId="2822D40F" w:rsidR="00C13F18" w:rsidRPr="00D853A8" w:rsidRDefault="00C13F18">
            <w:pPr>
              <w:pStyle w:val="paragraph"/>
              <w:spacing w:before="0" w:beforeAutospacing="0" w:after="0" w:afterAutospacing="0"/>
              <w:textAlignment w:val="baseline"/>
              <w:rPr>
                <w:rFonts w:ascii="Calibri" w:hAnsi="Calibri" w:cs="Calibri"/>
                <w:b/>
                <w:color w:val="000000"/>
                <w:sz w:val="22"/>
                <w:szCs w:val="22"/>
              </w:rPr>
            </w:pPr>
            <w:r w:rsidRPr="0060318B">
              <w:rPr>
                <w:rFonts w:ascii="Calibri" w:hAnsi="Calibri" w:cs="Calibri"/>
                <w:color w:val="000000"/>
                <w:sz w:val="22"/>
                <w:szCs w:val="22"/>
              </w:rPr>
              <w:t>By</w:t>
            </w:r>
            <w:r>
              <w:rPr>
                <w:rFonts w:ascii="Calibri" w:hAnsi="Calibri" w:cs="Calibri"/>
                <w:color w:val="000000"/>
                <w:sz w:val="22"/>
                <w:szCs w:val="22"/>
              </w:rPr>
              <w:t xml:space="preserve"> the end of</w:t>
            </w:r>
            <w:r w:rsidRPr="0060318B">
              <w:rPr>
                <w:rFonts w:ascii="Calibri" w:hAnsi="Calibri" w:cs="Calibri"/>
                <w:color w:val="000000"/>
                <w:sz w:val="22"/>
                <w:szCs w:val="22"/>
              </w:rPr>
              <w:t xml:space="preserve"> 2029, there will be a nationally consistent measure of post-school pathways into further education and training</w:t>
            </w:r>
            <w:r>
              <w:rPr>
                <w:rFonts w:ascii="Calibri" w:hAnsi="Calibri" w:cs="Calibri"/>
                <w:color w:val="000000"/>
                <w:sz w:val="22"/>
                <w:szCs w:val="22"/>
              </w:rPr>
              <w:t>,</w:t>
            </w:r>
            <w:r w:rsidRPr="0060318B">
              <w:rPr>
                <w:rFonts w:ascii="Calibri" w:hAnsi="Calibri" w:cs="Calibri"/>
                <w:color w:val="000000"/>
                <w:sz w:val="22"/>
                <w:szCs w:val="22"/>
              </w:rPr>
              <w:t xml:space="preserve"> to ensure governments can track and improve post-school outcomes.</w:t>
            </w:r>
          </w:p>
        </w:tc>
      </w:tr>
    </w:tbl>
    <w:p w14:paraId="3FC11C6B" w14:textId="77777777" w:rsidR="00C13F18" w:rsidRDefault="00C13F18" w:rsidP="00BB708D">
      <w:pPr>
        <w:pStyle w:val="NoSpacing"/>
      </w:pPr>
    </w:p>
    <w:p w14:paraId="6E6C0232" w14:textId="77777777" w:rsidR="00C13F18" w:rsidRDefault="00C13F18" w:rsidP="00FA4F9F">
      <w:pPr>
        <w:pStyle w:val="paragraph"/>
        <w:numPr>
          <w:ilvl w:val="0"/>
          <w:numId w:val="31"/>
        </w:numPr>
        <w:spacing w:before="120" w:beforeAutospacing="0" w:after="0" w:afterAutospacing="0"/>
        <w:ind w:left="357" w:hanging="357"/>
        <w:textAlignment w:val="baseline"/>
        <w:rPr>
          <w:rFonts w:ascii="Calibri" w:hAnsi="Calibri" w:cs="Calibri"/>
          <w:b/>
          <w:color w:val="000000"/>
          <w:sz w:val="22"/>
          <w:szCs w:val="22"/>
        </w:rPr>
      </w:pPr>
      <w:r w:rsidRPr="00DB6AC3">
        <w:rPr>
          <w:rFonts w:ascii="Calibri" w:hAnsi="Calibri" w:cs="Calibri"/>
          <w:b/>
          <w:color w:val="000000"/>
          <w:sz w:val="22"/>
          <w:szCs w:val="22"/>
        </w:rPr>
        <w:t xml:space="preserve">All students </w:t>
      </w:r>
      <w:r>
        <w:rPr>
          <w:rFonts w:ascii="Calibri" w:hAnsi="Calibri" w:cs="Calibri"/>
          <w:b/>
          <w:color w:val="000000"/>
          <w:sz w:val="22"/>
          <w:szCs w:val="22"/>
        </w:rPr>
        <w:t>attend school</w:t>
      </w:r>
    </w:p>
    <w:p w14:paraId="409D2363" w14:textId="77777777" w:rsidR="00C13F18" w:rsidRDefault="00C13F18" w:rsidP="00BB708D">
      <w:pPr>
        <w:pStyle w:val="paragraph"/>
        <w:spacing w:before="0" w:beforeAutospacing="0" w:after="0" w:afterAutospacing="0"/>
        <w:textAlignment w:val="baseline"/>
      </w:pPr>
      <w:r w:rsidRPr="00554314">
        <w:rPr>
          <w:rFonts w:ascii="Calibri" w:hAnsi="Calibri" w:cs="Calibri"/>
          <w:i/>
          <w:iCs/>
          <w:color w:val="000000"/>
          <w:sz w:val="22"/>
          <w:szCs w:val="22"/>
          <w:u w:val="single"/>
        </w:rPr>
        <w:t>Attendance</w:t>
      </w:r>
    </w:p>
    <w:p w14:paraId="6763641B" w14:textId="41D2083D" w:rsidR="00C13F18" w:rsidRDefault="00C13F18" w:rsidP="00BB708D">
      <w:pPr>
        <w:rPr>
          <w:rFonts w:ascii="Calibri" w:hAnsi="Calibri" w:cs="Calibri"/>
          <w:color w:val="000000"/>
        </w:rPr>
      </w:pPr>
      <w:r w:rsidRPr="00A30845">
        <w:t>Students’ capacity to learn starts with attending school and engaging in their lessons. Regular and consistent attendance is important for learning, engagement, and improving student outcomes</w:t>
      </w:r>
      <w:r>
        <w:t xml:space="preserve">. </w:t>
      </w:r>
      <w:r w:rsidRPr="00554314">
        <w:t>Students who attend school regularly are better placed</w:t>
      </w:r>
      <w:r w:rsidRPr="00554314">
        <w:rPr>
          <w:rFonts w:ascii="Calibri" w:hAnsi="Calibri" w:cs="Calibri"/>
          <w:color w:val="000000"/>
        </w:rPr>
        <w:t xml:space="preserve"> to acquire the skills they need to engage and succeed in their learning, and build the relationships needed </w:t>
      </w:r>
      <w:r>
        <w:rPr>
          <w:rFonts w:ascii="Calibri" w:hAnsi="Calibri" w:cs="Calibri"/>
          <w:color w:val="000000"/>
        </w:rPr>
        <w:t>for</w:t>
      </w:r>
      <w:r w:rsidRPr="00554314">
        <w:rPr>
          <w:rFonts w:ascii="Calibri" w:hAnsi="Calibri" w:cs="Calibri"/>
          <w:color w:val="000000"/>
        </w:rPr>
        <w:t xml:space="preserve"> a sense of belonging. Students requiring additional support are more likely to be identified early if they have regular attendance</w:t>
      </w:r>
      <w:r>
        <w:rPr>
          <w:rFonts w:ascii="Calibri" w:hAnsi="Calibri" w:cs="Calibri"/>
          <w:color w:val="000000"/>
        </w:rPr>
        <w:t>. In addition, the</w:t>
      </w:r>
      <w:r w:rsidRPr="00554314">
        <w:rPr>
          <w:rFonts w:ascii="Calibri" w:hAnsi="Calibri" w:cs="Calibri"/>
          <w:color w:val="000000"/>
        </w:rPr>
        <w:t xml:space="preserve"> </w:t>
      </w:r>
      <w:r>
        <w:rPr>
          <w:rFonts w:ascii="Calibri" w:hAnsi="Calibri" w:cs="Calibri"/>
          <w:color w:val="000000"/>
        </w:rPr>
        <w:t>targeted and intensive support</w:t>
      </w:r>
      <w:r w:rsidRPr="00554314">
        <w:rPr>
          <w:rFonts w:ascii="Calibri" w:hAnsi="Calibri" w:cs="Calibri"/>
          <w:color w:val="000000"/>
        </w:rPr>
        <w:t xml:space="preserve"> </w:t>
      </w:r>
      <w:r>
        <w:rPr>
          <w:rFonts w:ascii="Calibri" w:hAnsi="Calibri" w:cs="Calibri"/>
          <w:color w:val="000000"/>
        </w:rPr>
        <w:t xml:space="preserve">provided </w:t>
      </w:r>
      <w:r w:rsidRPr="00554314">
        <w:rPr>
          <w:rFonts w:ascii="Calibri" w:hAnsi="Calibri" w:cs="Calibri"/>
          <w:color w:val="000000"/>
        </w:rPr>
        <w:t xml:space="preserve">will </w:t>
      </w:r>
      <w:r>
        <w:rPr>
          <w:rFonts w:ascii="Calibri" w:hAnsi="Calibri" w:cs="Calibri"/>
          <w:color w:val="000000"/>
        </w:rPr>
        <w:t>be more effective</w:t>
      </w:r>
      <w:r w:rsidRPr="00554314">
        <w:rPr>
          <w:rFonts w:ascii="Calibri" w:hAnsi="Calibri" w:cs="Calibri"/>
          <w:color w:val="000000"/>
        </w:rPr>
        <w:t>.</w:t>
      </w:r>
    </w:p>
    <w:p w14:paraId="6B044329" w14:textId="45AA511E" w:rsidR="00C13F18" w:rsidRDefault="00C13F18" w:rsidP="00BB708D">
      <w:pPr>
        <w:rPr>
          <w:rFonts w:ascii="Calibri" w:hAnsi="Calibri" w:cs="Calibri"/>
          <w:color w:val="000000"/>
        </w:rPr>
      </w:pPr>
      <w:r>
        <w:rPr>
          <w:rFonts w:ascii="Calibri" w:hAnsi="Calibri" w:cs="Calibri"/>
          <w:color w:val="000000"/>
        </w:rPr>
        <w:t>Attendance has declined significantly over recent years, with the decline accelerating sharply since the COVID-19 pandemic began</w:t>
      </w:r>
      <w:r w:rsidRPr="1D8654F9">
        <w:rPr>
          <w:rFonts w:ascii="Calibri" w:hAnsi="Calibri" w:cs="Calibri"/>
          <w:color w:val="000000" w:themeColor="text1"/>
        </w:rPr>
        <w:t xml:space="preserve"> and due to increasing use of flexible learning options</w:t>
      </w:r>
      <w:r>
        <w:rPr>
          <w:rFonts w:ascii="Calibri" w:hAnsi="Calibri" w:cs="Calibri"/>
          <w:color w:val="000000"/>
        </w:rPr>
        <w:t xml:space="preserve"> (as discussed in Chapter 1). The national Student Attendance Level </w:t>
      </w:r>
      <w:r w:rsidRPr="003B439C">
        <w:rPr>
          <w:rFonts w:ascii="Calibri" w:hAnsi="Calibri" w:cs="Calibri"/>
          <w:color w:val="000000"/>
        </w:rPr>
        <w:t xml:space="preserve">(the </w:t>
      </w:r>
      <w:r>
        <w:rPr>
          <w:rFonts w:ascii="Calibri" w:hAnsi="Calibri" w:cs="Calibri"/>
          <w:color w:val="000000"/>
        </w:rPr>
        <w:t>proportion of full-time students in Years 1 to 10 whose attendance rate in Semester 1 is equal to or greater than 90 per cent</w:t>
      </w:r>
      <w:r w:rsidRPr="003B439C">
        <w:rPr>
          <w:rFonts w:ascii="Calibri" w:hAnsi="Calibri" w:cs="Calibri"/>
          <w:color w:val="000000"/>
        </w:rPr>
        <w:t xml:space="preserve">) </w:t>
      </w:r>
      <w:r>
        <w:rPr>
          <w:rFonts w:ascii="Calibri" w:hAnsi="Calibri" w:cs="Calibri"/>
          <w:color w:val="000000"/>
        </w:rPr>
        <w:t>declined from 7</w:t>
      </w:r>
      <w:r w:rsidRPr="1D8654F9">
        <w:rPr>
          <w:rFonts w:ascii="Calibri" w:hAnsi="Calibri" w:cs="Calibri"/>
          <w:color w:val="000000" w:themeColor="text1"/>
        </w:rPr>
        <w:t>7</w:t>
      </w:r>
      <w:r>
        <w:rPr>
          <w:rFonts w:ascii="Calibri" w:hAnsi="Calibri" w:cs="Calibri"/>
          <w:color w:val="000000"/>
        </w:rPr>
        <w:t>.1 per cent of students nationally in 201</w:t>
      </w:r>
      <w:r w:rsidRPr="1D8654F9">
        <w:rPr>
          <w:rFonts w:ascii="Calibri" w:hAnsi="Calibri" w:cs="Calibri"/>
          <w:color w:val="000000" w:themeColor="text1"/>
        </w:rPr>
        <w:t>7</w:t>
      </w:r>
      <w:r>
        <w:rPr>
          <w:rFonts w:ascii="Calibri" w:hAnsi="Calibri" w:cs="Calibri"/>
          <w:color w:val="000000"/>
        </w:rPr>
        <w:t xml:space="preserve"> to 49.9 per cent of students in 2022.</w:t>
      </w:r>
      <w:r>
        <w:rPr>
          <w:rStyle w:val="EndnoteReference"/>
          <w:rFonts w:ascii="Calibri" w:hAnsi="Calibri" w:cs="Calibri"/>
          <w:color w:val="000000"/>
        </w:rPr>
        <w:endnoteReference w:id="595"/>
      </w:r>
      <w:r>
        <w:rPr>
          <w:rFonts w:ascii="Calibri" w:hAnsi="Calibri" w:cs="Calibri"/>
          <w:color w:val="000000"/>
        </w:rPr>
        <w:t xml:space="preserve"> </w:t>
      </w:r>
      <w:r w:rsidR="002214DB">
        <w:rPr>
          <w:rFonts w:ascii="Calibri" w:hAnsi="Calibri" w:cs="Calibri"/>
          <w:color w:val="000000"/>
        </w:rPr>
        <w:t>Significant increases in student attendance will be important</w:t>
      </w:r>
      <w:r w:rsidRPr="0F0FEE32">
        <w:rPr>
          <w:rFonts w:ascii="Calibri" w:hAnsi="Calibri" w:cs="Calibri"/>
          <w:color w:val="000000" w:themeColor="text1"/>
        </w:rPr>
        <w:t xml:space="preserve"> </w:t>
      </w:r>
      <w:r>
        <w:rPr>
          <w:rFonts w:ascii="Calibri" w:hAnsi="Calibri" w:cs="Calibri"/>
          <w:color w:val="000000"/>
        </w:rPr>
        <w:t xml:space="preserve">to drive improvements in student outcomes and wellbeing, which is why Targets 6 </w:t>
      </w:r>
      <w:r w:rsidR="00913293">
        <w:rPr>
          <w:rFonts w:ascii="Calibri" w:hAnsi="Calibri" w:cs="Calibri"/>
          <w:color w:val="000000"/>
        </w:rPr>
        <w:t>focus</w:t>
      </w:r>
      <w:r w:rsidR="004D37E1">
        <w:rPr>
          <w:rFonts w:ascii="Calibri" w:hAnsi="Calibri" w:cs="Calibri"/>
          <w:color w:val="000000"/>
        </w:rPr>
        <w:t>es</w:t>
      </w:r>
      <w:r w:rsidR="00913293">
        <w:rPr>
          <w:rFonts w:ascii="Calibri" w:hAnsi="Calibri" w:cs="Calibri"/>
          <w:color w:val="000000"/>
        </w:rPr>
        <w:t xml:space="preserve"> on increas</w:t>
      </w:r>
      <w:r w:rsidR="004D37E1">
        <w:rPr>
          <w:rFonts w:ascii="Calibri" w:hAnsi="Calibri" w:cs="Calibri"/>
          <w:color w:val="000000"/>
        </w:rPr>
        <w:t>ing</w:t>
      </w:r>
      <w:r w:rsidR="00913293">
        <w:rPr>
          <w:rFonts w:ascii="Calibri" w:hAnsi="Calibri" w:cs="Calibri"/>
          <w:color w:val="000000"/>
        </w:rPr>
        <w:t xml:space="preserve"> attendance levels</w:t>
      </w:r>
      <w:r w:rsidR="004D37E1">
        <w:rPr>
          <w:rFonts w:ascii="Calibri" w:hAnsi="Calibri" w:cs="Calibri"/>
          <w:color w:val="000000"/>
        </w:rPr>
        <w:t xml:space="preserve">  </w:t>
      </w:r>
      <w:r w:rsidR="00913293">
        <w:rPr>
          <w:rFonts w:ascii="Calibri" w:hAnsi="Calibri" w:cs="Calibri"/>
          <w:color w:val="000000"/>
        </w:rPr>
        <w:t>by</w:t>
      </w:r>
      <w:r w:rsidRPr="1D8654F9">
        <w:rPr>
          <w:rFonts w:ascii="Calibri" w:hAnsi="Calibri" w:cs="Calibri"/>
          <w:color w:val="000000" w:themeColor="text1"/>
        </w:rPr>
        <w:t xml:space="preserve"> the end of</w:t>
      </w:r>
      <w:r>
        <w:rPr>
          <w:rFonts w:ascii="Calibri" w:hAnsi="Calibri" w:cs="Calibri"/>
          <w:color w:val="000000"/>
        </w:rPr>
        <w:t xml:space="preserve"> 2029 and 2034.</w:t>
      </w:r>
      <w:r w:rsidRPr="1D8654F9">
        <w:rPr>
          <w:rFonts w:ascii="Calibri" w:hAnsi="Calibri" w:cs="Calibri"/>
          <w:color w:val="000000" w:themeColor="text1"/>
        </w:rPr>
        <w:t xml:space="preserve"> Given the significant changes in attendance levels in recent years, the ambition in the target could be revisited if the 2023 data is significantly different than the 2022 data. </w:t>
      </w:r>
    </w:p>
    <w:p w14:paraId="1D91768E" w14:textId="0CA457B0" w:rsidR="00C13F18" w:rsidRDefault="00C13F18" w:rsidP="00BB708D">
      <w:pPr>
        <w:rPr>
          <w:rFonts w:ascii="Calibri" w:hAnsi="Calibri" w:cs="Calibri"/>
          <w:color w:val="000000"/>
        </w:rPr>
      </w:pPr>
      <w:r>
        <w:t xml:space="preserve">Attendance of First Nations students is significantly lower than attendance of all students. </w:t>
      </w:r>
      <w:r>
        <w:rPr>
          <w:rFonts w:ascii="Calibri" w:hAnsi="Calibri" w:cs="Calibri"/>
          <w:color w:val="000000"/>
        </w:rPr>
        <w:t>For First Nations students, the national Student Attendance Level declined from 46.9 per cent of students nationally in 2019 to 26.6 per cent in 2022.</w:t>
      </w:r>
      <w:r>
        <w:rPr>
          <w:rStyle w:val="EndnoteReference"/>
          <w:rFonts w:ascii="Calibri" w:hAnsi="Calibri" w:cs="Calibri"/>
          <w:color w:val="000000"/>
        </w:rPr>
        <w:endnoteReference w:id="596"/>
      </w:r>
      <w:r>
        <w:rPr>
          <w:rFonts w:ascii="Calibri" w:hAnsi="Calibri" w:cs="Calibri"/>
          <w:color w:val="000000"/>
        </w:rPr>
        <w:t xml:space="preserve"> </w:t>
      </w:r>
      <w:r w:rsidRPr="1D8654F9">
        <w:rPr>
          <w:rFonts w:ascii="Calibri" w:hAnsi="Calibri" w:cs="Calibri"/>
          <w:color w:val="000000" w:themeColor="text1"/>
        </w:rPr>
        <w:t>These attendance figures can be influenced by both school and compounding individual factors</w:t>
      </w:r>
      <w:r w:rsidR="00C0030F">
        <w:rPr>
          <w:rFonts w:ascii="Calibri" w:hAnsi="Calibri" w:cs="Calibri"/>
          <w:color w:val="000000" w:themeColor="text1"/>
        </w:rPr>
        <w:t xml:space="preserve"> This highlights</w:t>
      </w:r>
      <w:r w:rsidR="00181000">
        <w:rPr>
          <w:rFonts w:ascii="Calibri" w:hAnsi="Calibri" w:cs="Calibri"/>
          <w:color w:val="000000" w:themeColor="text1"/>
        </w:rPr>
        <w:t xml:space="preserve"> </w:t>
      </w:r>
      <w:r>
        <w:rPr>
          <w:rFonts w:ascii="Calibri" w:hAnsi="Calibri" w:cs="Calibri"/>
          <w:color w:val="000000"/>
        </w:rPr>
        <w:t>the importance of ensuring schools and educators are culturally competent, and strengthening the connection between s</w:t>
      </w:r>
      <w:r w:rsidRPr="1D8654F9">
        <w:rPr>
          <w:rFonts w:ascii="Calibri" w:hAnsi="Calibri" w:cs="Calibri"/>
          <w:color w:val="000000" w:themeColor="text1"/>
        </w:rPr>
        <w:t>c</w:t>
      </w:r>
      <w:r>
        <w:rPr>
          <w:rFonts w:ascii="Calibri" w:hAnsi="Calibri" w:cs="Calibri"/>
          <w:color w:val="000000"/>
        </w:rPr>
        <w:t>hools, First Nations students, and communities (discussed in Chapter 2).</w:t>
      </w:r>
    </w:p>
    <w:p w14:paraId="707DE665" w14:textId="2374E1F5" w:rsidR="00C13F18" w:rsidRDefault="00C13F18" w:rsidP="00BB708D">
      <w:r w:rsidRPr="00A30845">
        <w:t>It is important that schools and educators focus on increasing attendance for all students, including those students who are chronically absent or who are at risk of school refusal</w:t>
      </w:r>
      <w:r>
        <w:t>.</w:t>
      </w:r>
      <w:r w:rsidDel="00F172AB">
        <w:t xml:space="preserve"> </w:t>
      </w:r>
      <w:r>
        <w:t>As discussed in Chapters 1 and 2, for some students, particularly those in regional and remote areas or those attending alternative models of schooling, defining attendance as physical presence at school may not be suitable, indicating the need for jurisdictions to work together to harmonise definitions and measures of attendance for these students.</w:t>
      </w:r>
    </w:p>
    <w:p w14:paraId="01CA6AFA" w14:textId="5E3D7F10" w:rsidR="00C13F18" w:rsidRDefault="00C13F18" w:rsidP="00BB708D">
      <w:pPr>
        <w:rPr>
          <w:rFonts w:ascii="Calibri" w:hAnsi="Calibri" w:cs="Calibri"/>
          <w:color w:val="000000" w:themeColor="text1"/>
        </w:rPr>
      </w:pPr>
      <w:r w:rsidRPr="00A30845">
        <w:rPr>
          <w:rFonts w:ascii="Calibri" w:hAnsi="Calibri" w:cs="Calibri"/>
          <w:color w:val="000000" w:themeColor="text1"/>
        </w:rPr>
        <w:t>Attendance is used as a proxy for engagement; however, students can be in the classroom and still be disengaged from learning</w:t>
      </w:r>
      <w:r w:rsidRPr="00A30845">
        <w:t>.</w:t>
      </w:r>
      <w:r>
        <w:t xml:space="preserve"> </w:t>
      </w:r>
      <w:r>
        <w:rPr>
          <w:rFonts w:ascii="Calibri" w:hAnsi="Calibri" w:cs="Calibri"/>
          <w:color w:val="000000" w:themeColor="text1"/>
        </w:rPr>
        <w:t>The development of a national wellbeing measure, discussed in Chapter 3, provides a mechanism that could be used to support the development of more nuanced measures of engagement. This is already taking place in s</w:t>
      </w:r>
      <w:r w:rsidRPr="00E3411C">
        <w:rPr>
          <w:rFonts w:ascii="Calibri" w:hAnsi="Calibri" w:cs="Calibri"/>
          <w:color w:val="000000" w:themeColor="text1"/>
        </w:rPr>
        <w:t>ome jurisdictions, such as South Australia</w:t>
      </w:r>
      <w:r>
        <w:rPr>
          <w:rFonts w:ascii="Calibri" w:hAnsi="Calibri" w:cs="Calibri"/>
          <w:color w:val="000000" w:themeColor="text1"/>
        </w:rPr>
        <w:t xml:space="preserve">, where </w:t>
      </w:r>
      <w:r w:rsidRPr="00E3411C">
        <w:rPr>
          <w:rFonts w:ascii="Calibri" w:hAnsi="Calibri" w:cs="Calibri"/>
          <w:color w:val="000000" w:themeColor="text1"/>
        </w:rPr>
        <w:t>robust</w:t>
      </w:r>
      <w:r>
        <w:rPr>
          <w:rFonts w:ascii="Calibri" w:hAnsi="Calibri" w:cs="Calibri"/>
          <w:color w:val="000000" w:themeColor="text1"/>
        </w:rPr>
        <w:t>, representative</w:t>
      </w:r>
      <w:r w:rsidRPr="00E3411C">
        <w:rPr>
          <w:rFonts w:ascii="Calibri" w:hAnsi="Calibri" w:cs="Calibri"/>
          <w:color w:val="000000" w:themeColor="text1"/>
        </w:rPr>
        <w:t xml:space="preserve"> data on cognitive engagement </w:t>
      </w:r>
      <w:r>
        <w:rPr>
          <w:rFonts w:ascii="Calibri" w:hAnsi="Calibri" w:cs="Calibri"/>
          <w:color w:val="000000" w:themeColor="text1"/>
        </w:rPr>
        <w:t>is collected as</w:t>
      </w:r>
      <w:r w:rsidRPr="00E3411C">
        <w:rPr>
          <w:rFonts w:ascii="Calibri" w:hAnsi="Calibri" w:cs="Calibri"/>
          <w:color w:val="000000" w:themeColor="text1"/>
        </w:rPr>
        <w:t xml:space="preserve"> part of </w:t>
      </w:r>
      <w:r>
        <w:rPr>
          <w:rFonts w:ascii="Calibri" w:hAnsi="Calibri" w:cs="Calibri"/>
          <w:color w:val="000000" w:themeColor="text1"/>
        </w:rPr>
        <w:t>the</w:t>
      </w:r>
      <w:r w:rsidRPr="00E3411C">
        <w:rPr>
          <w:rFonts w:ascii="Calibri" w:hAnsi="Calibri" w:cs="Calibri"/>
          <w:color w:val="000000" w:themeColor="text1"/>
        </w:rPr>
        <w:t xml:space="preserve"> wellbeing </w:t>
      </w:r>
      <w:r w:rsidRPr="00E3411C">
        <w:rPr>
          <w:rFonts w:ascii="Calibri" w:hAnsi="Calibri" w:cs="Calibri"/>
          <w:color w:val="000000" w:themeColor="text1"/>
        </w:rPr>
        <w:lastRenderedPageBreak/>
        <w:t xml:space="preserve">surveys. It is critical that other jurisdictions develop </w:t>
      </w:r>
      <w:r w:rsidR="009C1E63">
        <w:rPr>
          <w:rFonts w:ascii="Calibri" w:hAnsi="Calibri" w:cs="Calibri"/>
          <w:color w:val="000000" w:themeColor="text1"/>
        </w:rPr>
        <w:t>similar</w:t>
      </w:r>
      <w:r w:rsidRPr="00E3411C">
        <w:rPr>
          <w:rFonts w:ascii="Calibri" w:hAnsi="Calibri" w:cs="Calibri"/>
          <w:color w:val="000000" w:themeColor="text1"/>
        </w:rPr>
        <w:t xml:space="preserve"> capability as part of establish</w:t>
      </w:r>
      <w:r w:rsidR="00E315A5">
        <w:rPr>
          <w:rFonts w:ascii="Calibri" w:hAnsi="Calibri" w:cs="Calibri"/>
          <w:color w:val="000000" w:themeColor="text1"/>
        </w:rPr>
        <w:t>ing</w:t>
      </w:r>
      <w:r w:rsidRPr="00E3411C">
        <w:rPr>
          <w:rFonts w:ascii="Calibri" w:hAnsi="Calibri" w:cs="Calibri"/>
          <w:color w:val="000000" w:themeColor="text1"/>
        </w:rPr>
        <w:t xml:space="preserve"> a national wellbeing measure, to facilitate development of a more robust target for </w:t>
      </w:r>
      <w:r>
        <w:rPr>
          <w:rFonts w:ascii="Calibri" w:hAnsi="Calibri" w:cs="Calibri"/>
          <w:color w:val="000000" w:themeColor="text1"/>
        </w:rPr>
        <w:t xml:space="preserve">learning </w:t>
      </w:r>
      <w:r w:rsidRPr="00E3411C">
        <w:rPr>
          <w:rFonts w:ascii="Calibri" w:hAnsi="Calibri" w:cs="Calibri"/>
          <w:color w:val="000000" w:themeColor="text1"/>
        </w:rPr>
        <w:t xml:space="preserve">engagement </w:t>
      </w:r>
      <w:r>
        <w:rPr>
          <w:rFonts w:ascii="Calibri" w:hAnsi="Calibri" w:cs="Calibri"/>
          <w:color w:val="000000" w:themeColor="text1"/>
        </w:rPr>
        <w:t>and therefore a more meaningful picture of student attendance</w:t>
      </w:r>
      <w:r w:rsidRPr="00E3411C">
        <w:rPr>
          <w:rFonts w:ascii="Calibri" w:hAnsi="Calibri" w:cs="Calibri"/>
          <w:color w:val="000000" w:themeColor="text1"/>
        </w:rPr>
        <w:t>.</w:t>
      </w:r>
    </w:p>
    <w:tbl>
      <w:tblPr>
        <w:tblStyle w:val="GridTable4-Accent2"/>
        <w:tblW w:w="9341" w:type="dxa"/>
        <w:tblLook w:val="0400" w:firstRow="0" w:lastRow="0" w:firstColumn="0" w:lastColumn="0" w:noHBand="0" w:noVBand="1"/>
      </w:tblPr>
      <w:tblGrid>
        <w:gridCol w:w="9341"/>
      </w:tblGrid>
      <w:tr w:rsidR="00C13F18" w14:paraId="46EEC658" w14:textId="77777777" w:rsidTr="00485F51">
        <w:trPr>
          <w:cnfStyle w:val="000000100000" w:firstRow="0" w:lastRow="0" w:firstColumn="0" w:lastColumn="0" w:oddVBand="0" w:evenVBand="0" w:oddHBand="1" w:evenHBand="0" w:firstRowFirstColumn="0" w:firstRowLastColumn="0" w:lastRowFirstColumn="0" w:lastRowLastColumn="0"/>
          <w:trHeight w:val="3079"/>
        </w:trPr>
        <w:tc>
          <w:tcPr>
            <w:tcW w:w="0" w:type="dxa"/>
            <w:tcBorders>
              <w:top w:val="single" w:sz="12" w:space="0" w:color="F285AC" w:themeColor="accent2"/>
              <w:left w:val="single" w:sz="12" w:space="0" w:color="F285AC" w:themeColor="accent2"/>
              <w:bottom w:val="single" w:sz="12" w:space="0" w:color="F285AC" w:themeColor="accent2"/>
              <w:right w:val="single" w:sz="12" w:space="0" w:color="F285AC" w:themeColor="accent2"/>
            </w:tcBorders>
            <w:shd w:val="clear" w:color="auto" w:fill="F9CEDD" w:themeFill="accent2" w:themeFillTint="66"/>
          </w:tcPr>
          <w:p w14:paraId="4D76BD01" w14:textId="77777777" w:rsidR="00C13F18" w:rsidRPr="00C1526C" w:rsidRDefault="00C13F18">
            <w:pPr>
              <w:pStyle w:val="paragraph"/>
              <w:spacing w:before="0" w:beforeAutospacing="0" w:after="0" w:afterAutospacing="0"/>
              <w:jc w:val="center"/>
              <w:textAlignment w:val="baseline"/>
              <w:rPr>
                <w:rFonts w:ascii="Calibri" w:hAnsi="Calibri" w:cs="Calibri"/>
                <w:b/>
                <w:color w:val="000000"/>
                <w:sz w:val="22"/>
                <w:szCs w:val="22"/>
                <w:u w:val="single"/>
              </w:rPr>
            </w:pPr>
            <w:r w:rsidRPr="00C1526C">
              <w:rPr>
                <w:rFonts w:ascii="Calibri" w:hAnsi="Calibri" w:cs="Calibri"/>
                <w:b/>
                <w:color w:val="000000"/>
                <w:sz w:val="22"/>
                <w:szCs w:val="22"/>
                <w:u w:val="single"/>
              </w:rPr>
              <w:t xml:space="preserve">TARGET </w:t>
            </w:r>
            <w:r w:rsidRPr="00C1526C" w:rsidDel="0039157A">
              <w:rPr>
                <w:rFonts w:ascii="Calibri" w:hAnsi="Calibri" w:cs="Calibri"/>
                <w:b/>
                <w:color w:val="000000"/>
                <w:sz w:val="22"/>
                <w:szCs w:val="22"/>
                <w:u w:val="single"/>
              </w:rPr>
              <w:t>6</w:t>
            </w:r>
            <w:r w:rsidRPr="00C1526C">
              <w:rPr>
                <w:rFonts w:ascii="Calibri" w:hAnsi="Calibri" w:cs="Calibri"/>
                <w:b/>
                <w:color w:val="000000"/>
                <w:sz w:val="22"/>
                <w:szCs w:val="22"/>
                <w:u w:val="single"/>
              </w:rPr>
              <w:t xml:space="preserve"> – Attendance</w:t>
            </w:r>
          </w:p>
          <w:p w14:paraId="5F3DB471" w14:textId="7F54A4C5" w:rsidR="00C13F18" w:rsidRPr="00F31AA1" w:rsidRDefault="00C13F18">
            <w:pPr>
              <w:pStyle w:val="paragraph"/>
              <w:spacing w:before="0" w:beforeAutospacing="0" w:after="0" w:afterAutospacing="0"/>
              <w:jc w:val="center"/>
              <w:textAlignment w:val="baseline"/>
              <w:rPr>
                <w:rFonts w:asciiTheme="minorHAnsi" w:hAnsiTheme="minorHAnsi" w:cstheme="minorHAnsi"/>
                <w:b/>
                <w:bCs/>
                <w:color w:val="000000"/>
                <w:sz w:val="22"/>
                <w:szCs w:val="22"/>
              </w:rPr>
            </w:pPr>
            <w:r w:rsidRPr="00F31AA1">
              <w:rPr>
                <w:rFonts w:asciiTheme="minorHAnsi" w:hAnsiTheme="minorHAnsi" w:cstheme="minorHAnsi"/>
                <w:b/>
                <w:bCs/>
                <w:color w:val="000000"/>
                <w:sz w:val="22"/>
                <w:szCs w:val="22"/>
              </w:rPr>
              <w:t>Target 6a</w:t>
            </w:r>
          </w:p>
          <w:p w14:paraId="5D40452A" w14:textId="513B07E9" w:rsidR="00C13F18" w:rsidRPr="004065F9" w:rsidRDefault="00C13F18">
            <w:pPr>
              <w:pStyle w:val="paragraph"/>
              <w:spacing w:before="0" w:beforeAutospacing="0" w:after="0" w:afterAutospacing="0"/>
              <w:textAlignment w:val="baseline"/>
              <w:rPr>
                <w:rFonts w:ascii="Calibri" w:hAnsi="Calibri" w:cs="Calibri"/>
                <w:b/>
                <w:color w:val="000000"/>
                <w:sz w:val="22"/>
                <w:szCs w:val="22"/>
              </w:rPr>
            </w:pPr>
            <w:r w:rsidRPr="00D06DE6">
              <w:rPr>
                <w:rFonts w:ascii="Calibri" w:hAnsi="Calibri" w:cs="Calibri"/>
                <w:color w:val="000000"/>
                <w:sz w:val="22"/>
                <w:szCs w:val="22"/>
              </w:rPr>
              <w:t>By</w:t>
            </w:r>
            <w:r>
              <w:rPr>
                <w:rFonts w:ascii="Calibri" w:hAnsi="Calibri" w:cs="Calibri"/>
                <w:color w:val="000000"/>
                <w:sz w:val="22"/>
                <w:szCs w:val="22"/>
              </w:rPr>
              <w:t xml:space="preserve"> the end of</w:t>
            </w:r>
            <w:r w:rsidRPr="00D06DE6">
              <w:rPr>
                <w:rFonts w:ascii="Calibri" w:hAnsi="Calibri" w:cs="Calibri"/>
                <w:color w:val="000000"/>
                <w:sz w:val="22"/>
                <w:szCs w:val="22"/>
              </w:rPr>
              <w:t xml:space="preserve"> 2029, the proportion of Australian students in Years 1 to 10 (averaged across all years) attending school 90 per cent of the time (known as the Student Attendance Level) should return to 2017 levels </w:t>
            </w:r>
            <w:r w:rsidRPr="004065F9">
              <w:rPr>
                <w:rFonts w:ascii="Calibri" w:hAnsi="Calibri" w:cs="Calibri"/>
                <w:color w:val="000000"/>
                <w:sz w:val="22"/>
                <w:szCs w:val="22"/>
              </w:rPr>
              <w:t>in each jurisdiction</w:t>
            </w:r>
            <w:r w:rsidRPr="00D06DE6">
              <w:rPr>
                <w:rFonts w:ascii="Calibri" w:hAnsi="Calibri" w:cs="Calibri"/>
                <w:color w:val="000000"/>
                <w:sz w:val="22"/>
                <w:szCs w:val="22"/>
              </w:rPr>
              <w:t xml:space="preserve">, including for </w:t>
            </w:r>
            <w:r w:rsidRPr="004065F9">
              <w:rPr>
                <w:rFonts w:ascii="Calibri" w:hAnsi="Calibri" w:cs="Calibri"/>
                <w:color w:val="000000"/>
                <w:sz w:val="22"/>
                <w:szCs w:val="22"/>
              </w:rPr>
              <w:t>priority</w:t>
            </w:r>
            <w:r w:rsidRPr="00D06DE6">
              <w:rPr>
                <w:rFonts w:ascii="Calibri" w:hAnsi="Calibri" w:cs="Calibri"/>
                <w:color w:val="000000"/>
                <w:sz w:val="22"/>
                <w:szCs w:val="22"/>
              </w:rPr>
              <w:t xml:space="preserve"> equity cohorts, to reach a national target of 77 per cent.</w:t>
            </w:r>
          </w:p>
          <w:p w14:paraId="71962476" w14:textId="77777777" w:rsidR="00C13F18" w:rsidRPr="00FA4F9F" w:rsidRDefault="00C13F18">
            <w:pPr>
              <w:pStyle w:val="paragraph"/>
              <w:spacing w:before="0" w:beforeAutospacing="0" w:after="0" w:afterAutospacing="0"/>
              <w:textAlignment w:val="baseline"/>
              <w:rPr>
                <w:rFonts w:asciiTheme="minorHAnsi" w:hAnsiTheme="minorHAnsi" w:cstheme="minorHAnsi"/>
                <w:sz w:val="8"/>
                <w:szCs w:val="8"/>
              </w:rPr>
            </w:pPr>
            <w:r w:rsidRPr="00B061BE">
              <w:rPr>
                <w:rFonts w:asciiTheme="minorHAnsi" w:hAnsiTheme="minorHAnsi" w:cstheme="minorHAnsi"/>
                <w:color w:val="000000"/>
                <w:sz w:val="22"/>
                <w:szCs w:val="22"/>
              </w:rPr>
              <w:t> </w:t>
            </w:r>
          </w:p>
          <w:p w14:paraId="2801BDC0" w14:textId="77777777" w:rsidR="00C13F18" w:rsidRPr="00F31AA1" w:rsidRDefault="00C13F18">
            <w:pPr>
              <w:pStyle w:val="paragraph"/>
              <w:spacing w:before="0" w:beforeAutospacing="0" w:after="0" w:afterAutospacing="0"/>
              <w:jc w:val="center"/>
              <w:textAlignment w:val="baseline"/>
              <w:rPr>
                <w:rFonts w:asciiTheme="minorHAnsi" w:hAnsiTheme="minorHAnsi" w:cstheme="minorHAnsi"/>
                <w:b/>
                <w:bCs/>
              </w:rPr>
            </w:pPr>
            <w:r w:rsidRPr="00F31AA1">
              <w:rPr>
                <w:rFonts w:asciiTheme="minorHAnsi" w:hAnsiTheme="minorHAnsi" w:cstheme="minorHAnsi"/>
                <w:b/>
                <w:bCs/>
                <w:color w:val="000000"/>
                <w:sz w:val="22"/>
                <w:szCs w:val="22"/>
              </w:rPr>
              <w:t>Target 6b</w:t>
            </w:r>
          </w:p>
          <w:p w14:paraId="5B21A1C5" w14:textId="34B92649" w:rsidR="00C13F18" w:rsidRDefault="00C13F18">
            <w:pPr>
              <w:pStyle w:val="paragraph"/>
              <w:spacing w:before="0" w:beforeAutospacing="0" w:after="0" w:afterAutospacing="0"/>
              <w:textAlignment w:val="baseline"/>
              <w:rPr>
                <w:rFonts w:asciiTheme="minorHAnsi" w:hAnsiTheme="minorHAnsi" w:cstheme="minorHAnsi"/>
                <w:color w:val="000000"/>
                <w:sz w:val="22"/>
                <w:szCs w:val="22"/>
              </w:rPr>
            </w:pPr>
            <w:r w:rsidRPr="007E6C10">
              <w:rPr>
                <w:rFonts w:asciiTheme="minorHAnsi" w:hAnsiTheme="minorHAnsi" w:cstheme="minorHAnsi"/>
                <w:color w:val="000000"/>
                <w:sz w:val="22"/>
                <w:szCs w:val="22"/>
              </w:rPr>
              <w:t>By</w:t>
            </w:r>
            <w:r>
              <w:rPr>
                <w:rFonts w:asciiTheme="minorHAnsi" w:hAnsiTheme="minorHAnsi" w:cstheme="minorHAnsi"/>
                <w:color w:val="000000"/>
                <w:sz w:val="22"/>
                <w:szCs w:val="22"/>
              </w:rPr>
              <w:t xml:space="preserve"> the end of</w:t>
            </w:r>
            <w:r w:rsidRPr="007E6C10">
              <w:rPr>
                <w:rFonts w:asciiTheme="minorHAnsi" w:hAnsiTheme="minorHAnsi" w:cstheme="minorHAnsi"/>
                <w:color w:val="000000"/>
                <w:sz w:val="22"/>
                <w:szCs w:val="22"/>
              </w:rPr>
              <w:t xml:space="preserve"> 2034, the proportion of Australian students in Years 1 to 10 (averaged across all years) attending school 90 per cent of the time (known as the Student Attendance Level) increases 5 percentage points in each jurisdiction from 2017 levels, including for priority equity cohorts, to reach a national target of 82 per cent.</w:t>
            </w:r>
          </w:p>
          <w:p w14:paraId="3447DC8E" w14:textId="77777777" w:rsidR="00C13F18" w:rsidRPr="00FA4F9F" w:rsidRDefault="00C13F18">
            <w:pPr>
              <w:pStyle w:val="paragraph"/>
              <w:spacing w:before="0" w:beforeAutospacing="0" w:after="0" w:afterAutospacing="0"/>
              <w:textAlignment w:val="baseline"/>
              <w:rPr>
                <w:rFonts w:asciiTheme="minorHAnsi" w:hAnsiTheme="minorHAnsi" w:cstheme="minorHAnsi"/>
                <w:b/>
                <w:color w:val="000000"/>
                <w:sz w:val="22"/>
                <w:szCs w:val="22"/>
              </w:rPr>
            </w:pPr>
          </w:p>
          <w:p w14:paraId="10166A0A" w14:textId="72B07D10" w:rsidR="00C13F18" w:rsidRPr="00D853A8" w:rsidRDefault="00C13F18">
            <w:pPr>
              <w:pStyle w:val="paragraph"/>
              <w:spacing w:before="0" w:beforeAutospacing="0" w:after="0" w:afterAutospacing="0"/>
              <w:textAlignment w:val="baseline"/>
              <w:rPr>
                <w:rFonts w:ascii="Calibri" w:hAnsi="Calibri" w:cs="Calibri"/>
                <w:b/>
                <w:color w:val="000000"/>
                <w:sz w:val="22"/>
                <w:szCs w:val="22"/>
              </w:rPr>
            </w:pPr>
            <w:r w:rsidRPr="009E2F6A">
              <w:rPr>
                <w:rFonts w:ascii="Calibri" w:hAnsi="Calibri" w:cs="Calibri"/>
                <w:i/>
                <w:color w:val="000000"/>
                <w:sz w:val="20"/>
                <w:szCs w:val="20"/>
              </w:rPr>
              <w:t xml:space="preserve">*The Panel has noted that while attendance is an imperfect measure it is the best available data measure </w:t>
            </w:r>
            <w:r>
              <w:rPr>
                <w:rFonts w:ascii="Calibri" w:hAnsi="Calibri" w:cs="Calibri"/>
                <w:i/>
                <w:color w:val="000000"/>
                <w:sz w:val="20"/>
                <w:szCs w:val="20"/>
              </w:rPr>
              <w:t xml:space="preserve">as a </w:t>
            </w:r>
            <w:r w:rsidRPr="009E2F6A">
              <w:rPr>
                <w:rFonts w:ascii="Calibri" w:hAnsi="Calibri" w:cs="Calibri"/>
                <w:i/>
                <w:color w:val="000000"/>
                <w:sz w:val="20"/>
                <w:szCs w:val="20"/>
              </w:rPr>
              <w:t>proxy for school engagement nationally until further work is done to establish and collect engagement data.</w:t>
            </w:r>
            <w:r>
              <w:rPr>
                <w:rFonts w:ascii="Calibri" w:hAnsi="Calibri" w:cs="Calibri"/>
                <w:i/>
                <w:iCs/>
                <w:color w:val="000000"/>
                <w:sz w:val="22"/>
                <w:szCs w:val="22"/>
              </w:rPr>
              <w:t xml:space="preserve">  </w:t>
            </w:r>
          </w:p>
        </w:tc>
      </w:tr>
    </w:tbl>
    <w:p w14:paraId="513BE719" w14:textId="77777777" w:rsidR="00C13F18" w:rsidRDefault="00C13F18" w:rsidP="00BB708D">
      <w:pPr>
        <w:pStyle w:val="NoSpacing"/>
      </w:pPr>
    </w:p>
    <w:p w14:paraId="021D8EB7" w14:textId="77777777" w:rsidR="00C13F18" w:rsidRDefault="00C13F18" w:rsidP="00FA4F9F">
      <w:pPr>
        <w:pStyle w:val="paragraph"/>
        <w:keepNext/>
        <w:keepLines/>
        <w:numPr>
          <w:ilvl w:val="0"/>
          <w:numId w:val="31"/>
        </w:numPr>
        <w:spacing w:before="120" w:beforeAutospacing="0" w:after="0" w:afterAutospacing="0"/>
        <w:ind w:left="357" w:hanging="357"/>
        <w:textAlignment w:val="baseline"/>
        <w:rPr>
          <w:rFonts w:ascii="Calibri" w:hAnsi="Calibri" w:cs="Calibri"/>
          <w:b/>
          <w:bCs/>
          <w:color w:val="000000" w:themeColor="text1"/>
          <w:sz w:val="22"/>
          <w:szCs w:val="22"/>
        </w:rPr>
      </w:pPr>
      <w:r w:rsidRPr="00351A8D">
        <w:rPr>
          <w:rFonts w:ascii="Calibri" w:hAnsi="Calibri" w:cs="Calibri"/>
          <w:b/>
          <w:bCs/>
          <w:color w:val="000000" w:themeColor="text1"/>
          <w:sz w:val="22"/>
          <w:szCs w:val="22"/>
        </w:rPr>
        <w:t>The workforce is diverse</w:t>
      </w:r>
    </w:p>
    <w:p w14:paraId="42F8B3C9" w14:textId="79449968" w:rsidR="00C13F18" w:rsidRDefault="00181000" w:rsidP="00BB708D">
      <w:pPr>
        <w:rPr>
          <w:rFonts w:ascii="Calibri" w:hAnsi="Calibri" w:cs="Calibri"/>
          <w:color w:val="000000" w:themeColor="text1"/>
        </w:rPr>
      </w:pPr>
      <w:r>
        <w:rPr>
          <w:rFonts w:ascii="Calibri" w:hAnsi="Calibri" w:cs="Calibri"/>
          <w:color w:val="000000" w:themeColor="text1"/>
        </w:rPr>
        <w:t>A</w:t>
      </w:r>
      <w:r w:rsidRPr="00A30845">
        <w:rPr>
          <w:rFonts w:ascii="Calibri" w:hAnsi="Calibri" w:cs="Calibri"/>
          <w:color w:val="000000" w:themeColor="text1"/>
        </w:rPr>
        <w:t xml:space="preserve"> strong and diverse education workforce </w:t>
      </w:r>
      <w:r>
        <w:rPr>
          <w:rFonts w:ascii="Calibri" w:hAnsi="Calibri" w:cs="Calibri"/>
          <w:color w:val="000000" w:themeColor="text1"/>
        </w:rPr>
        <w:t xml:space="preserve">is needed to achieve the </w:t>
      </w:r>
      <w:r w:rsidR="001D54DD">
        <w:rPr>
          <w:rFonts w:ascii="Calibri" w:hAnsi="Calibri" w:cs="Calibri"/>
          <w:color w:val="000000" w:themeColor="text1"/>
        </w:rPr>
        <w:t xml:space="preserve">above targets and </w:t>
      </w:r>
      <w:r w:rsidR="00C13F18" w:rsidRPr="00A30845">
        <w:rPr>
          <w:rFonts w:ascii="Calibri" w:hAnsi="Calibri" w:cs="Calibri"/>
          <w:color w:val="000000" w:themeColor="text1"/>
        </w:rPr>
        <w:t xml:space="preserve">implement the reforms recommended by the Panel. Parties to the next </w:t>
      </w:r>
      <w:r w:rsidR="00C13F18" w:rsidRPr="00A30845" w:rsidDel="00761FB7">
        <w:rPr>
          <w:rFonts w:ascii="Calibri" w:hAnsi="Calibri" w:cs="Calibri"/>
          <w:color w:val="000000" w:themeColor="text1"/>
        </w:rPr>
        <w:t>Agreement</w:t>
      </w:r>
      <w:r w:rsidR="00C13F18" w:rsidRPr="00A30845">
        <w:rPr>
          <w:rFonts w:ascii="Calibri" w:hAnsi="Calibri" w:cs="Calibri"/>
          <w:color w:val="000000" w:themeColor="text1"/>
        </w:rPr>
        <w:t xml:space="preserve"> should improve and monitor workforce data to ensure that our most important resource remains a focus across the life of the Agreement.</w:t>
      </w:r>
    </w:p>
    <w:p w14:paraId="5A15ED6D" w14:textId="77777777" w:rsidR="00C13F18" w:rsidRDefault="00C13F18" w:rsidP="00BB708D">
      <w:pPr>
        <w:pStyle w:val="paragraph"/>
        <w:keepNext/>
        <w:keepLines/>
        <w:spacing w:before="0" w:beforeAutospacing="0" w:after="0" w:afterAutospacing="0"/>
        <w:textAlignment w:val="baseline"/>
        <w:rPr>
          <w:rFonts w:ascii="Calibri" w:hAnsi="Calibri" w:cs="Calibri"/>
          <w:i/>
          <w:color w:val="000000"/>
          <w:u w:val="single"/>
        </w:rPr>
      </w:pPr>
      <w:r w:rsidRPr="00CC729C">
        <w:rPr>
          <w:rFonts w:ascii="Calibri" w:hAnsi="Calibri" w:cs="Calibri"/>
          <w:i/>
          <w:iCs/>
          <w:color w:val="000000"/>
          <w:sz w:val="22"/>
          <w:szCs w:val="22"/>
          <w:u w:val="single"/>
        </w:rPr>
        <w:t>Diversity</w:t>
      </w:r>
    </w:p>
    <w:p w14:paraId="1642636A" w14:textId="329878EB" w:rsidR="00C13F18" w:rsidRDefault="00DA142D" w:rsidP="00BB708D">
      <w:pPr>
        <w:keepNext/>
        <w:keepLines/>
        <w:rPr>
          <w:rFonts w:ascii="Calibri" w:hAnsi="Calibri" w:cs="Calibri"/>
          <w:color w:val="000000" w:themeColor="text1"/>
        </w:rPr>
      </w:pPr>
      <w:r>
        <w:rPr>
          <w:rFonts w:ascii="Calibri" w:hAnsi="Calibri" w:cs="Calibri"/>
          <w:color w:val="000000" w:themeColor="text1"/>
        </w:rPr>
        <w:t>T</w:t>
      </w:r>
      <w:r w:rsidR="00C13F18" w:rsidRPr="3E464E71">
        <w:rPr>
          <w:rFonts w:ascii="Calibri" w:hAnsi="Calibri" w:cs="Calibri"/>
          <w:color w:val="000000" w:themeColor="text1"/>
        </w:rPr>
        <w:t>he Panel acknowledges that diversity has many dimensions</w:t>
      </w:r>
      <w:r w:rsidR="00C13F18">
        <w:rPr>
          <w:rFonts w:ascii="Calibri" w:hAnsi="Calibri" w:cs="Calibri"/>
          <w:color w:val="000000" w:themeColor="text1"/>
        </w:rPr>
        <w:t xml:space="preserve"> –</w:t>
      </w:r>
      <w:r w:rsidR="00C13F18" w:rsidRPr="3E464E71">
        <w:rPr>
          <w:rFonts w:ascii="Calibri" w:hAnsi="Calibri" w:cs="Calibri"/>
          <w:color w:val="000000" w:themeColor="text1"/>
        </w:rPr>
        <w:t xml:space="preserve"> including ethnicity, gender, disability, and socio-economic background</w:t>
      </w:r>
      <w:r w:rsidR="00C13F18">
        <w:rPr>
          <w:rFonts w:ascii="Calibri" w:hAnsi="Calibri" w:cs="Calibri"/>
          <w:color w:val="000000" w:themeColor="text1"/>
        </w:rPr>
        <w:t xml:space="preserve"> –</w:t>
      </w:r>
      <w:r w:rsidR="00C13F18" w:rsidRPr="3E464E71">
        <w:rPr>
          <w:rFonts w:ascii="Calibri" w:hAnsi="Calibri" w:cs="Calibri"/>
          <w:color w:val="000000" w:themeColor="text1"/>
        </w:rPr>
        <w:t xml:space="preserve"> and urges all jurisdictions to take a holistic view with respect to increasing</w:t>
      </w:r>
      <w:r w:rsidR="00C13F18">
        <w:rPr>
          <w:rFonts w:ascii="Calibri" w:hAnsi="Calibri" w:cs="Calibri"/>
          <w:color w:val="000000" w:themeColor="text1"/>
        </w:rPr>
        <w:t xml:space="preserve"> the</w:t>
      </w:r>
      <w:r w:rsidR="00C13F18" w:rsidRPr="3E464E71">
        <w:rPr>
          <w:rFonts w:ascii="Calibri" w:hAnsi="Calibri" w:cs="Calibri"/>
          <w:color w:val="000000" w:themeColor="text1"/>
        </w:rPr>
        <w:t xml:space="preserve"> diversity of </w:t>
      </w:r>
      <w:r w:rsidR="00C13F18">
        <w:rPr>
          <w:rFonts w:ascii="Calibri" w:hAnsi="Calibri" w:cs="Calibri"/>
          <w:color w:val="000000" w:themeColor="text1"/>
        </w:rPr>
        <w:t>their</w:t>
      </w:r>
      <w:r w:rsidR="00C13F18" w:rsidRPr="3E464E71">
        <w:rPr>
          <w:rFonts w:ascii="Calibri" w:hAnsi="Calibri" w:cs="Calibri"/>
          <w:color w:val="000000" w:themeColor="text1"/>
        </w:rPr>
        <w:t xml:space="preserve"> teacher workforce. However, for the purposes of targets for the next Agreement, the Panel recommends that the focus be on increasing the proportion of First Nations teachers.</w:t>
      </w:r>
    </w:p>
    <w:p w14:paraId="0BEC93CE" w14:textId="77BAC978" w:rsidR="00C13F18" w:rsidRDefault="00C13F18" w:rsidP="00BB708D">
      <w:r>
        <w:t xml:space="preserve">Target 7 has been set to measure whether the actions taken in response to Recommendation 4B, alongside relevant actions already underway in response to the </w:t>
      </w:r>
      <w:r w:rsidRPr="00C609E6">
        <w:t xml:space="preserve">Quality Initial Teacher Education </w:t>
      </w:r>
      <w:r>
        <w:t>(</w:t>
      </w:r>
      <w:r w:rsidRPr="00C609E6">
        <w:t>QITE</w:t>
      </w:r>
      <w:r>
        <w:t>) review and the National Teacher Workforce Action Plan (</w:t>
      </w:r>
      <w:r w:rsidRPr="00C609E6">
        <w:t>NTWAP</w:t>
      </w:r>
      <w:r>
        <w:t>), positively impact the proportion of First Nations teachers. The Panel considers that the proportion of teachers identifying as First Nations should be at parity with the First Nations working-age population. Nationally, the proportion of First Nations people in the working-age population (aged 20 to 64) was 1.9 times higher than the proportion of First Nations teachers in 2021 (aged 20 to 64) (see Figure 13 in Chapter 4).</w:t>
      </w:r>
      <w:r>
        <w:rPr>
          <w:rStyle w:val="EndnoteReference"/>
        </w:rPr>
        <w:endnoteReference w:id="597"/>
      </w:r>
    </w:p>
    <w:p w14:paraId="0DEF0574" w14:textId="77777777" w:rsidR="00C13F18" w:rsidRDefault="00C13F18" w:rsidP="00BB708D">
      <w:pPr>
        <w:rPr>
          <w:rFonts w:ascii="Calibri" w:hAnsi="Calibri" w:cs="Calibri"/>
          <w:color w:val="000000"/>
        </w:rPr>
      </w:pPr>
      <w:r>
        <w:t xml:space="preserve">Given the younger age profile of First Nations peoples, matching the proportion of First Nations teachers to First Nations students at the jurisdiction level would require First Nations peoples to be over-represented as teachers and under-represented in other professions, occupations and </w:t>
      </w:r>
      <w:r w:rsidRPr="00903B7F">
        <w:t>industries</w:t>
      </w:r>
      <w:r>
        <w:t>, which is not a desirable outcome for the nation</w:t>
      </w:r>
      <w:r w:rsidRPr="00903B7F">
        <w:t>.</w:t>
      </w:r>
      <w:r w:rsidRPr="00903B7F">
        <w:rPr>
          <w:rFonts w:ascii="Calibri" w:hAnsi="Calibri" w:cs="Calibri"/>
          <w:color w:val="000000"/>
        </w:rPr>
        <w:t xml:space="preserve"> For example, in New South Wales</w:t>
      </w:r>
      <w:r>
        <w:rPr>
          <w:rFonts w:ascii="Calibri" w:hAnsi="Calibri" w:cs="Calibri"/>
          <w:color w:val="000000"/>
        </w:rPr>
        <w:t xml:space="preserve"> (NSW)</w:t>
      </w:r>
      <w:r w:rsidRPr="00903B7F">
        <w:rPr>
          <w:rFonts w:ascii="Calibri" w:hAnsi="Calibri" w:cs="Calibri"/>
          <w:color w:val="000000"/>
        </w:rPr>
        <w:t xml:space="preserve"> </w:t>
      </w:r>
      <w:r w:rsidRPr="00E3411C">
        <w:rPr>
          <w:rFonts w:ascii="Calibri" w:hAnsi="Calibri" w:cs="Calibri"/>
          <w:color w:val="000000"/>
        </w:rPr>
        <w:t>2.3</w:t>
      </w:r>
      <w:r w:rsidRPr="00903B7F">
        <w:rPr>
          <w:rFonts w:ascii="Calibri" w:hAnsi="Calibri" w:cs="Calibri"/>
          <w:color w:val="000000"/>
        </w:rPr>
        <w:t xml:space="preserve"> per cent of teachers </w:t>
      </w:r>
      <w:r w:rsidRPr="4BC836B9">
        <w:rPr>
          <w:rFonts w:ascii="Calibri" w:hAnsi="Calibri" w:cs="Calibri"/>
          <w:color w:val="000000" w:themeColor="text1"/>
        </w:rPr>
        <w:t xml:space="preserve">(aged 20 to 64) </w:t>
      </w:r>
      <w:r w:rsidRPr="00903B7F">
        <w:rPr>
          <w:rFonts w:ascii="Calibri" w:hAnsi="Calibri" w:cs="Calibri"/>
          <w:color w:val="000000"/>
        </w:rPr>
        <w:t>are First Nations people, compared with 3</w:t>
      </w:r>
      <w:r w:rsidRPr="00E3411C">
        <w:rPr>
          <w:rFonts w:ascii="Calibri" w:hAnsi="Calibri" w:cs="Calibri"/>
          <w:color w:val="000000"/>
        </w:rPr>
        <w:t>.</w:t>
      </w:r>
      <w:r w:rsidRPr="5AC7535F">
        <w:rPr>
          <w:rFonts w:ascii="Calibri" w:hAnsi="Calibri" w:cs="Calibri"/>
          <w:color w:val="000000" w:themeColor="text1"/>
        </w:rPr>
        <w:t>1</w:t>
      </w:r>
      <w:r w:rsidRPr="4917A41F">
        <w:rPr>
          <w:rFonts w:ascii="Calibri" w:hAnsi="Calibri" w:cs="Calibri"/>
          <w:color w:val="000000" w:themeColor="text1"/>
        </w:rPr>
        <w:t xml:space="preserve"> per cent of the working-age population </w:t>
      </w:r>
      <w:r>
        <w:rPr>
          <w:rFonts w:ascii="Calibri" w:hAnsi="Calibri" w:cs="Calibri"/>
          <w:color w:val="000000" w:themeColor="text1"/>
        </w:rPr>
        <w:t>(aged 20 to 64)</w:t>
      </w:r>
      <w:r w:rsidRPr="4917A41F">
        <w:rPr>
          <w:rFonts w:ascii="Calibri" w:hAnsi="Calibri" w:cs="Calibri"/>
          <w:color w:val="000000" w:themeColor="text1"/>
        </w:rPr>
        <w:t xml:space="preserve"> and </w:t>
      </w:r>
      <w:r w:rsidRPr="00E3411C">
        <w:rPr>
          <w:rFonts w:ascii="Calibri" w:hAnsi="Calibri" w:cs="Calibri"/>
          <w:color w:val="000000"/>
        </w:rPr>
        <w:t>6.</w:t>
      </w:r>
      <w:r w:rsidRPr="5AC7535F">
        <w:rPr>
          <w:rFonts w:ascii="Calibri" w:hAnsi="Calibri" w:cs="Calibri"/>
          <w:color w:val="000000" w:themeColor="text1"/>
        </w:rPr>
        <w:t>5</w:t>
      </w:r>
      <w:r w:rsidRPr="00903B7F">
        <w:rPr>
          <w:rFonts w:ascii="Calibri" w:hAnsi="Calibri" w:cs="Calibri"/>
          <w:color w:val="000000"/>
        </w:rPr>
        <w:t xml:space="preserve"> per cent of </w:t>
      </w:r>
      <w:r w:rsidRPr="4BC836B9">
        <w:rPr>
          <w:rFonts w:ascii="Calibri" w:hAnsi="Calibri" w:cs="Calibri"/>
          <w:color w:val="000000" w:themeColor="text1"/>
        </w:rPr>
        <w:t xml:space="preserve">school-aged population (aged 5 to 18) </w:t>
      </w:r>
      <w:r w:rsidRPr="00903B7F">
        <w:rPr>
          <w:rFonts w:ascii="Calibri" w:hAnsi="Calibri" w:cs="Calibri"/>
          <w:color w:val="000000"/>
        </w:rPr>
        <w:t>who are First Nations.</w:t>
      </w:r>
      <w:r w:rsidRPr="00903B7F">
        <w:rPr>
          <w:rStyle w:val="EndnoteReference"/>
          <w:rFonts w:ascii="Calibri" w:hAnsi="Calibri" w:cs="Calibri"/>
          <w:color w:val="000000"/>
        </w:rPr>
        <w:endnoteReference w:id="598"/>
      </w:r>
      <w:r w:rsidRPr="00903B7F">
        <w:rPr>
          <w:rFonts w:ascii="Calibri" w:hAnsi="Calibri" w:cs="Calibri"/>
          <w:color w:val="000000"/>
        </w:rPr>
        <w:t xml:space="preserve"> </w:t>
      </w:r>
      <w:r w:rsidRPr="00E3411C">
        <w:rPr>
          <w:rFonts w:ascii="Calibri" w:hAnsi="Calibri" w:cs="Calibri"/>
          <w:color w:val="000000"/>
        </w:rPr>
        <w:t xml:space="preserve">The proportion of all populations who are First Nations people is much </w:t>
      </w:r>
      <w:r w:rsidRPr="00E3411C">
        <w:rPr>
          <w:rFonts w:ascii="Calibri" w:hAnsi="Calibri" w:cs="Calibri"/>
          <w:color w:val="000000"/>
        </w:rPr>
        <w:lastRenderedPageBreak/>
        <w:t xml:space="preserve">higher in the Northern Territory than in other jurisdictions. </w:t>
      </w:r>
      <w:r w:rsidRPr="00903B7F">
        <w:rPr>
          <w:rFonts w:ascii="Calibri" w:hAnsi="Calibri" w:cs="Calibri"/>
          <w:color w:val="000000"/>
        </w:rPr>
        <w:t>In the Northern Territory</w:t>
      </w:r>
      <w:r w:rsidRPr="00E3411C">
        <w:rPr>
          <w:rFonts w:ascii="Calibri" w:hAnsi="Calibri" w:cs="Calibri"/>
          <w:color w:val="000000"/>
        </w:rPr>
        <w:t>, 11.</w:t>
      </w:r>
      <w:r w:rsidRPr="5AC7535F">
        <w:rPr>
          <w:rFonts w:ascii="Calibri" w:hAnsi="Calibri" w:cs="Calibri"/>
          <w:color w:val="000000" w:themeColor="text1"/>
        </w:rPr>
        <w:t>4 per cent of teachers are First Nations people, compared with 25.9 per cent of the working-age population and 40.1</w:t>
      </w:r>
      <w:r w:rsidRPr="00E3411C">
        <w:rPr>
          <w:rFonts w:ascii="Calibri" w:hAnsi="Calibri" w:cs="Calibri"/>
          <w:color w:val="000000"/>
        </w:rPr>
        <w:t> </w:t>
      </w:r>
      <w:r w:rsidRPr="00903B7F">
        <w:rPr>
          <w:rFonts w:ascii="Calibri" w:hAnsi="Calibri" w:cs="Calibri"/>
          <w:color w:val="000000"/>
        </w:rPr>
        <w:t>per</w:t>
      </w:r>
      <w:r w:rsidRPr="00E3411C">
        <w:rPr>
          <w:rFonts w:ascii="Calibri" w:hAnsi="Calibri" w:cs="Calibri"/>
          <w:color w:val="000000"/>
        </w:rPr>
        <w:t> </w:t>
      </w:r>
      <w:r w:rsidRPr="00903B7F">
        <w:rPr>
          <w:rFonts w:ascii="Calibri" w:hAnsi="Calibri" w:cs="Calibri"/>
          <w:color w:val="000000"/>
        </w:rPr>
        <w:t xml:space="preserve">cent of </w:t>
      </w:r>
      <w:r w:rsidRPr="4BC836B9">
        <w:rPr>
          <w:rFonts w:ascii="Calibri" w:hAnsi="Calibri" w:cs="Calibri"/>
          <w:color w:val="000000" w:themeColor="text1"/>
        </w:rPr>
        <w:t xml:space="preserve">school-aged population </w:t>
      </w:r>
      <w:r w:rsidRPr="00903B7F">
        <w:rPr>
          <w:rFonts w:ascii="Calibri" w:hAnsi="Calibri" w:cs="Calibri"/>
          <w:color w:val="000000"/>
        </w:rPr>
        <w:t>who are First Nations.</w:t>
      </w:r>
      <w:r w:rsidRPr="00903B7F">
        <w:rPr>
          <w:rStyle w:val="EndnoteReference"/>
          <w:rFonts w:ascii="Calibri" w:hAnsi="Calibri" w:cs="Calibri"/>
          <w:color w:val="000000"/>
        </w:rPr>
        <w:endnoteReference w:id="599"/>
      </w:r>
    </w:p>
    <w:p w14:paraId="25B0EEC9" w14:textId="0713F846" w:rsidR="00C13F18" w:rsidRDefault="00C13F18" w:rsidP="00BB708D">
      <w:pPr>
        <w:rPr>
          <w:rFonts w:ascii="Calibri" w:hAnsi="Calibri" w:cs="Calibri"/>
          <w:color w:val="000000"/>
        </w:rPr>
      </w:pPr>
      <w:r>
        <w:rPr>
          <w:rFonts w:ascii="Calibri" w:hAnsi="Calibri" w:cs="Calibri"/>
          <w:color w:val="000000"/>
        </w:rPr>
        <w:t>The Panel heard that workload, classroom management, workplace safety, and cultural safety are among the key drivers of attrition among all teachers. Noting the current work underway through the NTWAP, the Panel does not recommend a target for retention or attrition of teachers; instead</w:t>
      </w:r>
      <w:r w:rsidR="00DC02F2">
        <w:rPr>
          <w:rFonts w:ascii="Calibri" w:hAnsi="Calibri" w:cs="Calibri"/>
          <w:color w:val="000000"/>
        </w:rPr>
        <w:t>,</w:t>
      </w:r>
      <w:r>
        <w:rPr>
          <w:rFonts w:ascii="Calibri" w:hAnsi="Calibri" w:cs="Calibri"/>
          <w:color w:val="000000"/>
        </w:rPr>
        <w:t xml:space="preserve"> it urges all teacher registration authorities to collect data on drivers of attrition and recommends that this data be aggregated nationally to inform responses that can support a sustainable workforce.</w:t>
      </w:r>
    </w:p>
    <w:tbl>
      <w:tblPr>
        <w:tblStyle w:val="GridTable4-Accent2"/>
        <w:tblW w:w="9026" w:type="dxa"/>
        <w:tblLook w:val="0400" w:firstRow="0" w:lastRow="0" w:firstColumn="0" w:lastColumn="0" w:noHBand="0" w:noVBand="1"/>
      </w:tblPr>
      <w:tblGrid>
        <w:gridCol w:w="9026"/>
      </w:tblGrid>
      <w:tr w:rsidR="00C13F18" w14:paraId="2A8552CA"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285AC" w:themeColor="accent2"/>
              <w:left w:val="single" w:sz="12" w:space="0" w:color="F285AC" w:themeColor="accent2"/>
              <w:bottom w:val="single" w:sz="12" w:space="0" w:color="F285AC" w:themeColor="accent2"/>
              <w:right w:val="single" w:sz="12" w:space="0" w:color="F285AC" w:themeColor="accent2"/>
            </w:tcBorders>
            <w:shd w:val="clear" w:color="auto" w:fill="F9CEDD" w:themeFill="accent2" w:themeFillTint="66"/>
          </w:tcPr>
          <w:p w14:paraId="0FC55EFA" w14:textId="77777777" w:rsidR="00C13F18" w:rsidRPr="00C1526C" w:rsidRDefault="00C13F18">
            <w:pPr>
              <w:pStyle w:val="paragraph"/>
              <w:spacing w:before="0" w:beforeAutospacing="0" w:after="0" w:afterAutospacing="0"/>
              <w:jc w:val="center"/>
              <w:textAlignment w:val="baseline"/>
              <w:rPr>
                <w:rFonts w:ascii="Calibri" w:hAnsi="Calibri" w:cs="Calibri"/>
                <w:b/>
                <w:color w:val="000000"/>
                <w:sz w:val="22"/>
                <w:szCs w:val="22"/>
                <w:u w:val="single"/>
              </w:rPr>
            </w:pPr>
            <w:r w:rsidRPr="00C1526C">
              <w:rPr>
                <w:rFonts w:ascii="Calibri" w:hAnsi="Calibri" w:cs="Calibri"/>
                <w:b/>
                <w:color w:val="000000"/>
                <w:sz w:val="22"/>
                <w:szCs w:val="22"/>
                <w:u w:val="single"/>
              </w:rPr>
              <w:t>TARGET 7 – Workforce diversity</w:t>
            </w:r>
          </w:p>
          <w:p w14:paraId="21D95B03" w14:textId="6182BB98" w:rsidR="00C13F18" w:rsidRPr="002E02C0" w:rsidRDefault="00C13F18">
            <w:pPr>
              <w:pStyle w:val="paragraph"/>
              <w:spacing w:before="0" w:beforeAutospacing="0" w:after="0" w:afterAutospacing="0"/>
              <w:textAlignment w:val="baseline"/>
              <w:rPr>
                <w:rFonts w:ascii="Calibri" w:hAnsi="Calibri" w:cs="Calibri"/>
                <w:b/>
                <w:color w:val="000000" w:themeColor="text1"/>
              </w:rPr>
            </w:pPr>
            <w:r w:rsidRPr="002E02C0">
              <w:rPr>
                <w:rFonts w:ascii="Calibri" w:hAnsi="Calibri" w:cs="Calibri"/>
                <w:color w:val="000000"/>
                <w:sz w:val="22"/>
                <w:szCs w:val="22"/>
              </w:rPr>
              <w:t>By</w:t>
            </w:r>
            <w:r>
              <w:rPr>
                <w:rFonts w:ascii="Calibri" w:hAnsi="Calibri" w:cs="Calibri"/>
                <w:color w:val="000000"/>
                <w:sz w:val="22"/>
                <w:szCs w:val="22"/>
              </w:rPr>
              <w:t xml:space="preserve"> the end of</w:t>
            </w:r>
            <w:r w:rsidRPr="002E02C0">
              <w:rPr>
                <w:rFonts w:ascii="Calibri" w:hAnsi="Calibri" w:cs="Calibri"/>
                <w:color w:val="000000"/>
                <w:sz w:val="22"/>
                <w:szCs w:val="22"/>
              </w:rPr>
              <w:t xml:space="preserve"> 203</w:t>
            </w:r>
            <w:r>
              <w:rPr>
                <w:rFonts w:ascii="Calibri" w:hAnsi="Calibri" w:cs="Calibri"/>
                <w:color w:val="000000"/>
                <w:sz w:val="22"/>
                <w:szCs w:val="22"/>
              </w:rPr>
              <w:t>4</w:t>
            </w:r>
            <w:r w:rsidRPr="002E02C0">
              <w:rPr>
                <w:rFonts w:ascii="Calibri" w:hAnsi="Calibri" w:cs="Calibri"/>
                <w:color w:val="000000"/>
                <w:sz w:val="22"/>
                <w:szCs w:val="22"/>
              </w:rPr>
              <w:t xml:space="preserve">, </w:t>
            </w:r>
            <w:r w:rsidRPr="002E02C0">
              <w:rPr>
                <w:rFonts w:ascii="Calibri" w:hAnsi="Calibri" w:cs="Calibri"/>
                <w:color w:val="000000" w:themeColor="text1"/>
                <w:sz w:val="22"/>
                <w:szCs w:val="22"/>
              </w:rPr>
              <w:t xml:space="preserve">the proportion of teachers in each jurisdiction who are First Nations </w:t>
            </w:r>
            <w:r>
              <w:rPr>
                <w:rFonts w:ascii="Calibri" w:hAnsi="Calibri" w:cs="Calibri"/>
                <w:color w:val="000000" w:themeColor="text1"/>
                <w:sz w:val="22"/>
                <w:szCs w:val="22"/>
              </w:rPr>
              <w:t xml:space="preserve">(aged 20 to 64 years) </w:t>
            </w:r>
            <w:r w:rsidRPr="002E02C0" w:rsidDel="00473F9A">
              <w:rPr>
                <w:rFonts w:ascii="Calibri" w:hAnsi="Calibri" w:cs="Calibri"/>
                <w:color w:val="000000" w:themeColor="text1"/>
                <w:sz w:val="22"/>
                <w:szCs w:val="22"/>
              </w:rPr>
              <w:t xml:space="preserve">should </w:t>
            </w:r>
            <w:r w:rsidRPr="002E02C0">
              <w:rPr>
                <w:rFonts w:ascii="Calibri" w:hAnsi="Calibri" w:cs="Calibri"/>
                <w:color w:val="000000" w:themeColor="text1"/>
                <w:sz w:val="22"/>
                <w:szCs w:val="22"/>
              </w:rPr>
              <w:t xml:space="preserve">align with </w:t>
            </w:r>
            <w:r w:rsidRPr="002E02C0">
              <w:rPr>
                <w:rFonts w:asciiTheme="minorHAnsi" w:hAnsiTheme="minorHAnsi" w:cstheme="minorHAnsi"/>
                <w:color w:val="000000" w:themeColor="text1"/>
                <w:sz w:val="22"/>
                <w:szCs w:val="22"/>
              </w:rPr>
              <w:t xml:space="preserve">the proportion of First Nations </w:t>
            </w:r>
            <w:r w:rsidRPr="002E02C0">
              <w:rPr>
                <w:rFonts w:asciiTheme="minorHAnsi" w:hAnsiTheme="minorHAnsi" w:cstheme="minorHAnsi"/>
                <w:color w:val="000000" w:themeColor="text1"/>
                <w:sz w:val="22"/>
                <w:szCs w:val="22"/>
                <w:lang w:eastAsia="en-US"/>
              </w:rPr>
              <w:t>population aged 2</w:t>
            </w:r>
            <w:r>
              <w:rPr>
                <w:rFonts w:asciiTheme="minorHAnsi" w:hAnsiTheme="minorHAnsi" w:cstheme="minorHAnsi"/>
                <w:color w:val="000000" w:themeColor="text1"/>
                <w:sz w:val="22"/>
                <w:szCs w:val="22"/>
                <w:lang w:eastAsia="en-US"/>
              </w:rPr>
              <w:t>0</w:t>
            </w:r>
            <w:r w:rsidRPr="002E02C0">
              <w:rPr>
                <w:rFonts w:asciiTheme="minorHAnsi" w:hAnsiTheme="minorHAnsi" w:cstheme="minorHAnsi"/>
                <w:color w:val="000000" w:themeColor="text1"/>
                <w:sz w:val="22"/>
                <w:szCs w:val="22"/>
                <w:lang w:eastAsia="en-US"/>
              </w:rPr>
              <w:t xml:space="preserve"> to 64 years </w:t>
            </w:r>
            <w:r w:rsidRPr="002E02C0">
              <w:rPr>
                <w:rFonts w:ascii="Calibri" w:hAnsi="Calibri" w:cs="Calibri"/>
                <w:color w:val="000000" w:themeColor="text1"/>
                <w:sz w:val="22"/>
                <w:szCs w:val="22"/>
              </w:rPr>
              <w:t>in that jurisdiction.</w:t>
            </w:r>
          </w:p>
        </w:tc>
      </w:tr>
    </w:tbl>
    <w:p w14:paraId="57C5DAE9" w14:textId="77777777" w:rsidR="00C13F18" w:rsidRDefault="00C13F18" w:rsidP="00BB708D">
      <w:pPr>
        <w:pStyle w:val="NoSpacing"/>
      </w:pPr>
    </w:p>
    <w:p w14:paraId="5C6BFA14" w14:textId="77777777" w:rsidR="00C13F18" w:rsidRDefault="00C13F18" w:rsidP="00BB708D">
      <w:pPr>
        <w:pStyle w:val="paragraph"/>
        <w:spacing w:before="0" w:beforeAutospacing="0" w:after="0" w:afterAutospacing="0"/>
        <w:textAlignment w:val="baseline"/>
        <w:rPr>
          <w:rFonts w:ascii="Calibri" w:hAnsi="Calibri" w:cs="Calibri"/>
          <w:i/>
          <w:iCs/>
          <w:color w:val="000000"/>
          <w:sz w:val="22"/>
          <w:szCs w:val="22"/>
          <w:u w:val="single"/>
        </w:rPr>
      </w:pPr>
      <w:r w:rsidRPr="00700F3A">
        <w:rPr>
          <w:rFonts w:ascii="Calibri" w:hAnsi="Calibri" w:cs="Calibri"/>
          <w:i/>
          <w:iCs/>
          <w:color w:val="000000"/>
          <w:sz w:val="22"/>
          <w:szCs w:val="22"/>
          <w:u w:val="single"/>
        </w:rPr>
        <w:t>Sustainability</w:t>
      </w:r>
    </w:p>
    <w:p w14:paraId="3565BE83" w14:textId="77777777" w:rsidR="00C13F18" w:rsidRDefault="00C13F18" w:rsidP="00A001C8">
      <w:pPr>
        <w:pStyle w:val="paragraph"/>
        <w:spacing w:before="0" w:beforeAutospacing="0" w:line="259" w:lineRule="auto"/>
        <w:textAlignment w:val="baseline"/>
        <w:rPr>
          <w:rFonts w:ascii="Calibri" w:hAnsi="Calibri" w:cs="Calibri"/>
          <w:color w:val="000000"/>
          <w:sz w:val="22"/>
          <w:szCs w:val="22"/>
        </w:rPr>
      </w:pPr>
      <w:r w:rsidRPr="00A30845">
        <w:rPr>
          <w:rFonts w:ascii="Calibri" w:hAnsi="Calibri" w:cs="Calibri"/>
          <w:color w:val="000000"/>
          <w:sz w:val="22"/>
          <w:szCs w:val="22"/>
        </w:rPr>
        <w:t>The Australian Government’s Annual Jobs and Skills Report (2023) found that both primary and secondary teachers were among the largest employing occupations in shortage</w:t>
      </w:r>
      <w:r>
        <w:rPr>
          <w:rFonts w:ascii="Calibri" w:hAnsi="Calibri" w:cs="Calibri"/>
          <w:color w:val="000000"/>
          <w:sz w:val="22"/>
          <w:szCs w:val="22"/>
        </w:rPr>
        <w:t>.</w:t>
      </w:r>
      <w:r>
        <w:rPr>
          <w:rStyle w:val="EndnoteReference"/>
          <w:rFonts w:ascii="Calibri" w:hAnsi="Calibri" w:cs="Calibri"/>
          <w:color w:val="000000"/>
          <w:sz w:val="22"/>
          <w:szCs w:val="22"/>
        </w:rPr>
        <w:endnoteReference w:id="600"/>
      </w:r>
      <w:r w:rsidRPr="001676BA">
        <w:rPr>
          <w:rFonts w:ascii="Calibri" w:hAnsi="Calibri" w:cs="Calibri"/>
          <w:color w:val="000000"/>
          <w:sz w:val="22"/>
          <w:szCs w:val="22"/>
        </w:rPr>
        <w:t xml:space="preserve"> </w:t>
      </w:r>
      <w:r>
        <w:rPr>
          <w:rFonts w:ascii="Calibri" w:hAnsi="Calibri" w:cs="Calibri"/>
          <w:color w:val="000000"/>
          <w:sz w:val="22"/>
          <w:szCs w:val="22"/>
        </w:rPr>
        <w:t>Previous m</w:t>
      </w:r>
      <w:r w:rsidRPr="00BC10B7">
        <w:rPr>
          <w:rFonts w:ascii="Calibri" w:hAnsi="Calibri" w:cs="Calibri"/>
          <w:color w:val="000000"/>
          <w:sz w:val="22"/>
          <w:szCs w:val="22"/>
        </w:rPr>
        <w:t xml:space="preserve">odelling </w:t>
      </w:r>
      <w:r>
        <w:rPr>
          <w:rFonts w:ascii="Calibri" w:hAnsi="Calibri" w:cs="Calibri"/>
          <w:color w:val="000000"/>
          <w:sz w:val="22"/>
          <w:szCs w:val="22"/>
        </w:rPr>
        <w:t xml:space="preserve">by the Australian Government has predicted </w:t>
      </w:r>
      <w:r w:rsidRPr="00BC10B7">
        <w:rPr>
          <w:rFonts w:ascii="Calibri" w:hAnsi="Calibri" w:cs="Calibri"/>
          <w:color w:val="000000"/>
          <w:sz w:val="22"/>
          <w:szCs w:val="22"/>
        </w:rPr>
        <w:t xml:space="preserve">that the demand for secondary teachers </w:t>
      </w:r>
      <w:r>
        <w:rPr>
          <w:rFonts w:ascii="Calibri" w:hAnsi="Calibri" w:cs="Calibri"/>
          <w:color w:val="000000"/>
          <w:sz w:val="22"/>
          <w:szCs w:val="22"/>
        </w:rPr>
        <w:t xml:space="preserve">is likely </w:t>
      </w:r>
      <w:r w:rsidRPr="00BC10B7">
        <w:rPr>
          <w:rFonts w:ascii="Calibri" w:hAnsi="Calibri" w:cs="Calibri"/>
          <w:color w:val="000000"/>
          <w:sz w:val="22"/>
          <w:szCs w:val="22"/>
        </w:rPr>
        <w:t>to exceed the supply of new graduate teachers by around 4,100 between 2021 to 2025</w:t>
      </w:r>
      <w:r>
        <w:rPr>
          <w:rFonts w:ascii="Calibri" w:hAnsi="Calibri" w:cs="Calibri"/>
          <w:color w:val="000000"/>
          <w:sz w:val="22"/>
          <w:szCs w:val="22"/>
        </w:rPr>
        <w:t>.</w:t>
      </w:r>
      <w:r>
        <w:rPr>
          <w:rStyle w:val="EndnoteReference"/>
          <w:rFonts w:ascii="Calibri" w:hAnsi="Calibri" w:cs="Calibri"/>
          <w:color w:val="000000"/>
          <w:sz w:val="22"/>
          <w:szCs w:val="22"/>
        </w:rPr>
        <w:endnoteReference w:id="601"/>
      </w:r>
      <w:r w:rsidRPr="0031248B">
        <w:rPr>
          <w:rFonts w:ascii="Calibri" w:hAnsi="Calibri" w:cs="Calibri"/>
          <w:color w:val="000000"/>
          <w:sz w:val="22"/>
          <w:szCs w:val="22"/>
        </w:rPr>
        <w:t xml:space="preserve"> </w:t>
      </w:r>
      <w:r>
        <w:rPr>
          <w:rFonts w:ascii="Calibri" w:hAnsi="Calibri" w:cs="Calibri"/>
          <w:color w:val="000000"/>
          <w:sz w:val="22"/>
          <w:szCs w:val="22"/>
        </w:rPr>
        <w:t>Further projections of teacher workforce needs will be identified through the NTWAP.</w:t>
      </w:r>
    </w:p>
    <w:p w14:paraId="1B4A7AFD" w14:textId="70F1E7B1" w:rsidR="00C13F18" w:rsidRDefault="00C13F18" w:rsidP="00A001C8">
      <w:pPr>
        <w:pStyle w:val="paragraph"/>
        <w:spacing w:before="0" w:beforeAutospacing="0" w:after="0" w:afterAutospacing="0" w:line="259" w:lineRule="auto"/>
        <w:textAlignment w:val="baseline"/>
        <w:rPr>
          <w:rFonts w:ascii="Calibri" w:hAnsi="Calibri" w:cs="Calibri"/>
          <w:color w:val="000000"/>
          <w:sz w:val="22"/>
          <w:szCs w:val="22"/>
        </w:rPr>
      </w:pPr>
      <w:r w:rsidRPr="7BD20373">
        <w:rPr>
          <w:rFonts w:ascii="Calibri" w:hAnsi="Calibri" w:cs="Calibri"/>
          <w:color w:val="000000" w:themeColor="text1"/>
          <w:sz w:val="22"/>
          <w:szCs w:val="22"/>
        </w:rPr>
        <w:t xml:space="preserve">In 2019, more than 87,000 students </w:t>
      </w:r>
      <w:r>
        <w:rPr>
          <w:rFonts w:ascii="Calibri" w:hAnsi="Calibri" w:cs="Calibri"/>
          <w:color w:val="000000" w:themeColor="text1"/>
          <w:sz w:val="22"/>
          <w:szCs w:val="22"/>
        </w:rPr>
        <w:t xml:space="preserve">were </w:t>
      </w:r>
      <w:r w:rsidRPr="7BD20373">
        <w:rPr>
          <w:rFonts w:ascii="Calibri" w:hAnsi="Calibri" w:cs="Calibri"/>
          <w:color w:val="000000" w:themeColor="text1"/>
          <w:sz w:val="22"/>
          <w:szCs w:val="22"/>
        </w:rPr>
        <w:t xml:space="preserve">enrolled in </w:t>
      </w:r>
      <w:r>
        <w:rPr>
          <w:rFonts w:ascii="Calibri" w:hAnsi="Calibri" w:cs="Calibri"/>
          <w:color w:val="000000" w:themeColor="text1"/>
          <w:sz w:val="22"/>
          <w:szCs w:val="22"/>
        </w:rPr>
        <w:t>initial teacher education (</w:t>
      </w:r>
      <w:r w:rsidRPr="7BD20373">
        <w:rPr>
          <w:rFonts w:ascii="Calibri" w:hAnsi="Calibri" w:cs="Calibri"/>
          <w:color w:val="000000" w:themeColor="text1"/>
          <w:sz w:val="22"/>
          <w:szCs w:val="22"/>
        </w:rPr>
        <w:t>ITE</w:t>
      </w:r>
      <w:r>
        <w:rPr>
          <w:rFonts w:ascii="Calibri" w:hAnsi="Calibri" w:cs="Calibri"/>
          <w:color w:val="000000" w:themeColor="text1"/>
          <w:sz w:val="22"/>
          <w:szCs w:val="22"/>
        </w:rPr>
        <w:t>)</w:t>
      </w:r>
      <w:r w:rsidRPr="7BD20373">
        <w:rPr>
          <w:rFonts w:ascii="Calibri" w:hAnsi="Calibri" w:cs="Calibri"/>
          <w:color w:val="000000" w:themeColor="text1"/>
          <w:sz w:val="22"/>
          <w:szCs w:val="22"/>
        </w:rPr>
        <w:t xml:space="preserve"> programs in Australia, with a completion rate of 51 per cent for undergraduate and 78 per cent for postgraduate courses</w:t>
      </w:r>
      <w:r>
        <w:rPr>
          <w:rFonts w:ascii="Calibri" w:hAnsi="Calibri" w:cs="Calibri"/>
          <w:color w:val="000000" w:themeColor="text1"/>
          <w:sz w:val="22"/>
          <w:szCs w:val="22"/>
        </w:rPr>
        <w:t>.</w:t>
      </w:r>
      <w:r>
        <w:rPr>
          <w:rStyle w:val="EndnoteReference"/>
          <w:rFonts w:ascii="Calibri" w:hAnsi="Calibri" w:cs="Calibri"/>
          <w:color w:val="000000"/>
          <w:sz w:val="22"/>
          <w:szCs w:val="22"/>
        </w:rPr>
        <w:endnoteReference w:id="602"/>
      </w:r>
      <w:r w:rsidRPr="7BD20373">
        <w:rPr>
          <w:rFonts w:ascii="Calibri" w:hAnsi="Calibri" w:cs="Calibri"/>
          <w:color w:val="000000" w:themeColor="text1"/>
          <w:sz w:val="22"/>
          <w:szCs w:val="22"/>
        </w:rPr>
        <w:t xml:space="preserve"> </w:t>
      </w:r>
      <w:r>
        <w:rPr>
          <w:rFonts w:ascii="Calibri" w:hAnsi="Calibri" w:cs="Calibri"/>
          <w:color w:val="000000" w:themeColor="text1"/>
          <w:sz w:val="22"/>
          <w:szCs w:val="22"/>
        </w:rPr>
        <w:t>Data</w:t>
      </w:r>
      <w:r w:rsidRPr="7BD20373">
        <w:rPr>
          <w:rFonts w:ascii="Calibri" w:hAnsi="Calibri" w:cs="Calibri"/>
          <w:color w:val="000000" w:themeColor="text1"/>
          <w:sz w:val="22"/>
          <w:szCs w:val="22"/>
        </w:rPr>
        <w:t xml:space="preserve"> </w:t>
      </w:r>
      <w:r>
        <w:rPr>
          <w:rFonts w:ascii="Calibri" w:hAnsi="Calibri" w:cs="Calibri"/>
          <w:color w:val="000000" w:themeColor="text1"/>
          <w:sz w:val="22"/>
          <w:szCs w:val="22"/>
        </w:rPr>
        <w:t>from the Australian Institute for Teaching and School Leadership (</w:t>
      </w:r>
      <w:r w:rsidRPr="00C5191D">
        <w:rPr>
          <w:rFonts w:ascii="Calibri" w:hAnsi="Calibri" w:cs="Calibri"/>
          <w:color w:val="000000" w:themeColor="text1"/>
          <w:sz w:val="22"/>
          <w:szCs w:val="22"/>
        </w:rPr>
        <w:t>AITSL</w:t>
      </w:r>
      <w:r>
        <w:rPr>
          <w:rFonts w:ascii="Calibri" w:hAnsi="Calibri" w:cs="Calibri"/>
          <w:color w:val="000000" w:themeColor="text1"/>
          <w:sz w:val="22"/>
          <w:szCs w:val="22"/>
        </w:rPr>
        <w:t xml:space="preserve">) </w:t>
      </w:r>
      <w:r w:rsidRPr="7BD20373">
        <w:rPr>
          <w:rFonts w:ascii="Calibri" w:hAnsi="Calibri" w:cs="Calibri"/>
          <w:color w:val="000000" w:themeColor="text1"/>
          <w:sz w:val="22"/>
          <w:szCs w:val="22"/>
        </w:rPr>
        <w:t>suggest that completion rates for ITE students are similar to</w:t>
      </w:r>
      <w:r>
        <w:rPr>
          <w:rFonts w:ascii="Calibri" w:hAnsi="Calibri" w:cs="Calibri"/>
          <w:color w:val="000000" w:themeColor="text1"/>
          <w:sz w:val="22"/>
          <w:szCs w:val="22"/>
        </w:rPr>
        <w:t xml:space="preserve"> those for</w:t>
      </w:r>
      <w:r w:rsidRPr="7BD20373">
        <w:rPr>
          <w:rFonts w:ascii="Calibri" w:hAnsi="Calibri" w:cs="Calibri"/>
          <w:color w:val="000000" w:themeColor="text1"/>
          <w:sz w:val="22"/>
          <w:szCs w:val="22"/>
        </w:rPr>
        <w:t xml:space="preserve"> other courses.</w:t>
      </w:r>
      <w:r>
        <w:rPr>
          <w:rFonts w:ascii="Calibri" w:hAnsi="Calibri" w:cs="Calibri"/>
          <w:color w:val="000000"/>
          <w:sz w:val="22"/>
          <w:szCs w:val="22"/>
        </w:rPr>
        <w:t xml:space="preserve"> A</w:t>
      </w:r>
      <w:r w:rsidRPr="71AC87B5">
        <w:rPr>
          <w:rFonts w:ascii="Calibri" w:hAnsi="Calibri" w:cs="Calibri"/>
          <w:color w:val="000000" w:themeColor="text1"/>
          <w:sz w:val="22"/>
          <w:szCs w:val="22"/>
        </w:rPr>
        <w:t>pproximately 34</w:t>
      </w:r>
      <w:r>
        <w:rPr>
          <w:rFonts w:ascii="Calibri" w:hAnsi="Calibri" w:cs="Calibri"/>
          <w:color w:val="000000" w:themeColor="text1"/>
          <w:sz w:val="22"/>
          <w:szCs w:val="22"/>
        </w:rPr>
        <w:t> </w:t>
      </w:r>
      <w:r w:rsidRPr="71AC87B5">
        <w:rPr>
          <w:rFonts w:ascii="Calibri" w:hAnsi="Calibri" w:cs="Calibri"/>
          <w:color w:val="000000" w:themeColor="text1"/>
          <w:sz w:val="22"/>
          <w:szCs w:val="22"/>
        </w:rPr>
        <w:t xml:space="preserve">per cent of new </w:t>
      </w:r>
      <w:r w:rsidR="009C1E63" w:rsidRPr="71AC87B5">
        <w:rPr>
          <w:rFonts w:ascii="Calibri" w:hAnsi="Calibri" w:cs="Calibri"/>
          <w:color w:val="000000" w:themeColor="text1"/>
          <w:sz w:val="22"/>
          <w:szCs w:val="22"/>
        </w:rPr>
        <w:t>schoolteachers</w:t>
      </w:r>
      <w:r w:rsidRPr="71AC87B5">
        <w:rPr>
          <w:rFonts w:ascii="Calibri" w:hAnsi="Calibri" w:cs="Calibri"/>
          <w:color w:val="000000" w:themeColor="text1"/>
          <w:sz w:val="22"/>
          <w:szCs w:val="22"/>
        </w:rPr>
        <w:t xml:space="preserve"> from 2016</w:t>
      </w:r>
      <w:r>
        <w:rPr>
          <w:rFonts w:ascii="Calibri" w:hAnsi="Calibri" w:cs="Calibri"/>
          <w:color w:val="000000" w:themeColor="text1"/>
          <w:sz w:val="22"/>
          <w:szCs w:val="22"/>
        </w:rPr>
        <w:t xml:space="preserve"> to 20</w:t>
      </w:r>
      <w:r w:rsidRPr="71AC87B5">
        <w:rPr>
          <w:rFonts w:ascii="Calibri" w:hAnsi="Calibri" w:cs="Calibri"/>
          <w:color w:val="000000" w:themeColor="text1"/>
          <w:sz w:val="22"/>
          <w:szCs w:val="22"/>
        </w:rPr>
        <w:t xml:space="preserve">17 were no longer in the profession after the first five </w:t>
      </w:r>
      <w:r>
        <w:rPr>
          <w:rFonts w:ascii="Calibri" w:hAnsi="Calibri" w:cs="Calibri"/>
          <w:color w:val="000000"/>
          <w:sz w:val="22"/>
          <w:szCs w:val="22"/>
        </w:rPr>
        <w:t>years</w:t>
      </w:r>
      <w:r w:rsidRPr="71AC87B5">
        <w:rPr>
          <w:rFonts w:ascii="Calibri" w:hAnsi="Calibri" w:cs="Calibri"/>
          <w:color w:val="000000" w:themeColor="text1"/>
          <w:sz w:val="22"/>
          <w:szCs w:val="22"/>
        </w:rPr>
        <w:t>.</w:t>
      </w:r>
      <w:r>
        <w:rPr>
          <w:rStyle w:val="EndnoteReference"/>
          <w:rFonts w:ascii="Calibri" w:hAnsi="Calibri" w:cs="Calibri"/>
          <w:color w:val="000000"/>
          <w:sz w:val="22"/>
          <w:szCs w:val="22"/>
        </w:rPr>
        <w:endnoteReference w:id="603"/>
      </w:r>
      <w:r w:rsidRPr="71AC87B5">
        <w:rPr>
          <w:rFonts w:ascii="Calibri" w:hAnsi="Calibri" w:cs="Calibri"/>
          <w:color w:val="000000" w:themeColor="text1"/>
          <w:sz w:val="22"/>
          <w:szCs w:val="22"/>
        </w:rPr>
        <w:t xml:space="preserve"> It is difficult to compare attrition across professions, </w:t>
      </w:r>
      <w:r w:rsidR="00DC7E66">
        <w:rPr>
          <w:rFonts w:ascii="Calibri" w:hAnsi="Calibri" w:cs="Calibri"/>
          <w:color w:val="000000" w:themeColor="text1"/>
          <w:sz w:val="22"/>
          <w:szCs w:val="22"/>
        </w:rPr>
        <w:t>though</w:t>
      </w:r>
      <w:r w:rsidR="00DC7E66" w:rsidRPr="71AC87B5">
        <w:rPr>
          <w:rFonts w:ascii="Calibri" w:hAnsi="Calibri" w:cs="Calibri"/>
          <w:color w:val="000000" w:themeColor="text1"/>
          <w:sz w:val="22"/>
          <w:szCs w:val="22"/>
        </w:rPr>
        <w:t xml:space="preserve"> </w:t>
      </w:r>
      <w:r w:rsidRPr="71AC87B5">
        <w:rPr>
          <w:rFonts w:ascii="Calibri" w:hAnsi="Calibri" w:cs="Calibri"/>
          <w:color w:val="000000" w:themeColor="text1"/>
          <w:sz w:val="22"/>
          <w:szCs w:val="22"/>
        </w:rPr>
        <w:t>tax data suggest</w:t>
      </w:r>
      <w:r>
        <w:rPr>
          <w:rFonts w:ascii="Calibri" w:hAnsi="Calibri" w:cs="Calibri"/>
          <w:color w:val="000000" w:themeColor="text1"/>
          <w:sz w:val="22"/>
          <w:szCs w:val="22"/>
        </w:rPr>
        <w:t>s</w:t>
      </w:r>
      <w:r w:rsidRPr="71AC87B5">
        <w:rPr>
          <w:rFonts w:ascii="Calibri" w:hAnsi="Calibri" w:cs="Calibri"/>
          <w:color w:val="000000" w:themeColor="text1"/>
          <w:sz w:val="22"/>
          <w:szCs w:val="22"/>
        </w:rPr>
        <w:t xml:space="preserve"> that early</w:t>
      </w:r>
      <w:r>
        <w:rPr>
          <w:rFonts w:ascii="Calibri" w:hAnsi="Calibri" w:cs="Calibri"/>
          <w:color w:val="000000" w:themeColor="text1"/>
          <w:sz w:val="22"/>
          <w:szCs w:val="22"/>
        </w:rPr>
        <w:t>-</w:t>
      </w:r>
      <w:r w:rsidRPr="71AC87B5">
        <w:rPr>
          <w:rFonts w:ascii="Calibri" w:hAnsi="Calibri" w:cs="Calibri"/>
          <w:color w:val="000000" w:themeColor="text1"/>
          <w:sz w:val="22"/>
          <w:szCs w:val="22"/>
        </w:rPr>
        <w:t xml:space="preserve">career attrition rates are similar </w:t>
      </w:r>
      <w:r>
        <w:rPr>
          <w:rFonts w:ascii="Calibri" w:hAnsi="Calibri" w:cs="Calibri"/>
          <w:color w:val="000000" w:themeColor="text1"/>
          <w:sz w:val="22"/>
          <w:szCs w:val="22"/>
        </w:rPr>
        <w:t>in</w:t>
      </w:r>
      <w:r w:rsidRPr="71AC87B5">
        <w:rPr>
          <w:rFonts w:ascii="Calibri" w:hAnsi="Calibri" w:cs="Calibri"/>
          <w:color w:val="000000" w:themeColor="text1"/>
          <w:sz w:val="22"/>
          <w:szCs w:val="22"/>
        </w:rPr>
        <w:t xml:space="preserve"> comparable professions such as nursing</w:t>
      </w:r>
      <w:r>
        <w:rPr>
          <w:rFonts w:ascii="Calibri" w:hAnsi="Calibri" w:cs="Calibri"/>
          <w:color w:val="000000" w:themeColor="text1"/>
          <w:sz w:val="22"/>
          <w:szCs w:val="22"/>
        </w:rPr>
        <w:t>.</w:t>
      </w:r>
      <w:r>
        <w:rPr>
          <w:rStyle w:val="EndnoteReference"/>
          <w:rFonts w:ascii="Calibri" w:hAnsi="Calibri" w:cs="Calibri"/>
          <w:color w:val="000000" w:themeColor="text1"/>
          <w:sz w:val="22"/>
          <w:szCs w:val="22"/>
        </w:rPr>
        <w:endnoteReference w:id="604"/>
      </w:r>
    </w:p>
    <w:p w14:paraId="135CF5C2" w14:textId="77777777" w:rsidR="00C13F18" w:rsidRDefault="00C13F18" w:rsidP="00A001C8">
      <w:pPr>
        <w:pStyle w:val="paragraph"/>
        <w:spacing w:before="0" w:beforeAutospacing="0" w:after="0" w:afterAutospacing="0" w:line="259" w:lineRule="auto"/>
        <w:textAlignment w:val="baseline"/>
        <w:rPr>
          <w:rFonts w:ascii="Calibri" w:hAnsi="Calibri" w:cs="Calibri"/>
          <w:color w:val="000000"/>
          <w:sz w:val="22"/>
          <w:szCs w:val="22"/>
        </w:rPr>
      </w:pPr>
    </w:p>
    <w:p w14:paraId="704CCFA4" w14:textId="0B525EB3" w:rsidR="00C13F18" w:rsidRDefault="00C13F18" w:rsidP="00A001C8">
      <w:pPr>
        <w:pStyle w:val="paragraph"/>
        <w:spacing w:before="0" w:beforeAutospacing="0" w:after="0" w:afterAutospacing="0" w:line="259" w:lineRule="auto"/>
        <w:textAlignment w:val="baseline"/>
        <w:rPr>
          <w:rFonts w:ascii="Calibri" w:hAnsi="Calibri" w:cs="Calibri"/>
          <w:color w:val="000000"/>
          <w:sz w:val="22"/>
          <w:szCs w:val="22"/>
        </w:rPr>
      </w:pPr>
      <w:r>
        <w:rPr>
          <w:rFonts w:ascii="Calibri" w:hAnsi="Calibri" w:cs="Calibri"/>
          <w:color w:val="000000"/>
          <w:sz w:val="22"/>
          <w:szCs w:val="22"/>
        </w:rPr>
        <w:t>T</w:t>
      </w:r>
      <w:r w:rsidRPr="0031248B">
        <w:rPr>
          <w:rFonts w:ascii="Calibri" w:hAnsi="Calibri" w:cs="Calibri"/>
          <w:color w:val="000000"/>
          <w:sz w:val="22"/>
          <w:szCs w:val="22"/>
        </w:rPr>
        <w:t xml:space="preserve">he Panel notes </w:t>
      </w:r>
      <w:r>
        <w:rPr>
          <w:rFonts w:ascii="Calibri" w:hAnsi="Calibri" w:cs="Calibri"/>
          <w:color w:val="000000"/>
          <w:sz w:val="22"/>
          <w:szCs w:val="22"/>
        </w:rPr>
        <w:t>existing</w:t>
      </w:r>
      <w:r w:rsidRPr="0031248B">
        <w:rPr>
          <w:rFonts w:ascii="Calibri" w:hAnsi="Calibri" w:cs="Calibri"/>
          <w:color w:val="000000"/>
          <w:sz w:val="22"/>
          <w:szCs w:val="22"/>
        </w:rPr>
        <w:t xml:space="preserve"> recommendations from </w:t>
      </w:r>
      <w:r>
        <w:rPr>
          <w:rFonts w:ascii="Calibri" w:hAnsi="Calibri" w:cs="Calibri"/>
          <w:color w:val="000000"/>
          <w:sz w:val="22"/>
          <w:szCs w:val="22"/>
        </w:rPr>
        <w:t>the QITE review</w:t>
      </w:r>
      <w:r w:rsidRPr="0031248B">
        <w:rPr>
          <w:rFonts w:ascii="Calibri" w:hAnsi="Calibri" w:cs="Calibri"/>
          <w:color w:val="000000"/>
          <w:sz w:val="22"/>
          <w:szCs w:val="22"/>
        </w:rPr>
        <w:t xml:space="preserve"> and </w:t>
      </w:r>
      <w:r w:rsidRPr="00E757B3">
        <w:rPr>
          <w:rFonts w:ascii="Calibri" w:hAnsi="Calibri" w:cs="Calibri"/>
          <w:i/>
          <w:iCs/>
          <w:color w:val="000000"/>
          <w:sz w:val="22"/>
          <w:szCs w:val="22"/>
        </w:rPr>
        <w:t xml:space="preserve">Strong </w:t>
      </w:r>
      <w:r w:rsidRPr="00E757B3" w:rsidDel="00C609E6">
        <w:rPr>
          <w:rFonts w:ascii="Calibri" w:hAnsi="Calibri" w:cs="Calibri"/>
          <w:i/>
          <w:iCs/>
          <w:color w:val="000000"/>
          <w:sz w:val="22"/>
          <w:szCs w:val="22"/>
        </w:rPr>
        <w:t>B</w:t>
      </w:r>
      <w:r w:rsidRPr="00E757B3">
        <w:rPr>
          <w:rFonts w:ascii="Calibri" w:hAnsi="Calibri" w:cs="Calibri"/>
          <w:i/>
          <w:iCs/>
          <w:color w:val="000000"/>
          <w:sz w:val="22"/>
          <w:szCs w:val="22"/>
        </w:rPr>
        <w:t>eginnings</w:t>
      </w:r>
      <w:r w:rsidRPr="0031248B">
        <w:rPr>
          <w:rFonts w:ascii="Calibri" w:hAnsi="Calibri" w:cs="Calibri"/>
          <w:color w:val="000000"/>
          <w:sz w:val="22"/>
          <w:szCs w:val="22"/>
        </w:rPr>
        <w:t xml:space="preserve"> to increase the number ITE enrolments and reduce attrition among people studying to be teachers. </w:t>
      </w:r>
      <w:r>
        <w:rPr>
          <w:rFonts w:ascii="Calibri" w:hAnsi="Calibri" w:cs="Calibri"/>
          <w:color w:val="000000"/>
          <w:sz w:val="22"/>
          <w:szCs w:val="22"/>
        </w:rPr>
        <w:t>These</w:t>
      </w:r>
      <w:r w:rsidRPr="0031248B">
        <w:rPr>
          <w:rFonts w:ascii="Calibri" w:hAnsi="Calibri" w:cs="Calibri"/>
          <w:color w:val="000000"/>
          <w:sz w:val="22"/>
          <w:szCs w:val="22"/>
        </w:rPr>
        <w:t xml:space="preserve"> actions, </w:t>
      </w:r>
      <w:r>
        <w:rPr>
          <w:rFonts w:ascii="Calibri" w:hAnsi="Calibri" w:cs="Calibri"/>
          <w:color w:val="000000"/>
          <w:sz w:val="22"/>
          <w:szCs w:val="22"/>
        </w:rPr>
        <w:t>together with those outlined in</w:t>
      </w:r>
      <w:r w:rsidRPr="0031248B">
        <w:rPr>
          <w:rFonts w:ascii="Calibri" w:hAnsi="Calibri" w:cs="Calibri"/>
          <w:color w:val="000000"/>
          <w:sz w:val="22"/>
          <w:szCs w:val="22"/>
        </w:rPr>
        <w:t xml:space="preserve"> the </w:t>
      </w:r>
      <w:r>
        <w:rPr>
          <w:rFonts w:ascii="Calibri" w:hAnsi="Calibri" w:cs="Calibri"/>
          <w:color w:val="000000"/>
          <w:sz w:val="22"/>
          <w:szCs w:val="22"/>
        </w:rPr>
        <w:t>NTWAP</w:t>
      </w:r>
      <w:r w:rsidRPr="0031248B">
        <w:rPr>
          <w:rFonts w:ascii="Calibri" w:hAnsi="Calibri" w:cs="Calibri"/>
          <w:color w:val="000000"/>
          <w:sz w:val="22"/>
          <w:szCs w:val="22"/>
        </w:rPr>
        <w:t xml:space="preserve"> and the recommendations </w:t>
      </w:r>
      <w:r>
        <w:rPr>
          <w:rFonts w:ascii="Calibri" w:hAnsi="Calibri" w:cs="Calibri"/>
          <w:color w:val="000000"/>
          <w:sz w:val="22"/>
          <w:szCs w:val="22"/>
        </w:rPr>
        <w:t>of</w:t>
      </w:r>
      <w:r w:rsidRPr="0031248B">
        <w:rPr>
          <w:rFonts w:ascii="Calibri" w:hAnsi="Calibri" w:cs="Calibri"/>
          <w:color w:val="000000"/>
          <w:sz w:val="22"/>
          <w:szCs w:val="22"/>
        </w:rPr>
        <w:t xml:space="preserve"> this report, should </w:t>
      </w:r>
      <w:r w:rsidR="00384F44">
        <w:rPr>
          <w:rFonts w:ascii="Calibri" w:hAnsi="Calibri" w:cs="Calibri"/>
          <w:color w:val="000000"/>
          <w:sz w:val="22"/>
          <w:szCs w:val="22"/>
        </w:rPr>
        <w:t xml:space="preserve">help </w:t>
      </w:r>
      <w:r w:rsidRPr="0031248B">
        <w:rPr>
          <w:rFonts w:ascii="Calibri" w:hAnsi="Calibri" w:cs="Calibri"/>
          <w:color w:val="000000"/>
          <w:sz w:val="22"/>
          <w:szCs w:val="22"/>
        </w:rPr>
        <w:t>improve the attractiveness of the profession and address key retention issues.</w:t>
      </w:r>
    </w:p>
    <w:p w14:paraId="4DC6C14F" w14:textId="77777777" w:rsidR="00C13F18" w:rsidRDefault="00C13F18" w:rsidP="00A001C8">
      <w:pPr>
        <w:pStyle w:val="paragraph"/>
        <w:spacing w:before="0" w:beforeAutospacing="0" w:after="0" w:afterAutospacing="0" w:line="259" w:lineRule="auto"/>
        <w:textAlignment w:val="baseline"/>
        <w:rPr>
          <w:rFonts w:ascii="Calibri" w:hAnsi="Calibri" w:cs="Calibri"/>
          <w:color w:val="000000"/>
          <w:sz w:val="22"/>
          <w:szCs w:val="22"/>
        </w:rPr>
      </w:pPr>
    </w:p>
    <w:p w14:paraId="5CF2E1EB" w14:textId="7207B3FE" w:rsidR="00C13F18" w:rsidRDefault="00C13F18" w:rsidP="00A001C8">
      <w:pPr>
        <w:pStyle w:val="paragraph"/>
        <w:spacing w:before="0" w:beforeAutospacing="0" w:after="0" w:afterAutospacing="0" w:line="259" w:lineRule="auto"/>
        <w:textAlignment w:val="baseline"/>
        <w:rPr>
          <w:rFonts w:ascii="Calibri" w:hAnsi="Calibri" w:cs="Calibri"/>
          <w:color w:val="000000"/>
          <w:sz w:val="22"/>
          <w:szCs w:val="22"/>
        </w:rPr>
      </w:pPr>
      <w:r>
        <w:rPr>
          <w:rFonts w:ascii="Calibri" w:hAnsi="Calibri" w:cs="Calibri"/>
          <w:color w:val="000000"/>
          <w:sz w:val="22"/>
          <w:szCs w:val="22"/>
        </w:rPr>
        <w:t>The Panel considered recommending a workforce sustainability target but decided against doing so for a few reasons. Firstly,</w:t>
      </w:r>
      <w:r w:rsidRPr="0031248B">
        <w:rPr>
          <w:rFonts w:ascii="Calibri" w:hAnsi="Calibri" w:cs="Calibri"/>
          <w:color w:val="000000"/>
          <w:sz w:val="22"/>
          <w:szCs w:val="22"/>
        </w:rPr>
        <w:t xml:space="preserve"> the levers for </w:t>
      </w:r>
      <w:r>
        <w:rPr>
          <w:rFonts w:ascii="Calibri" w:hAnsi="Calibri" w:cs="Calibri"/>
          <w:color w:val="000000"/>
          <w:sz w:val="22"/>
          <w:szCs w:val="22"/>
        </w:rPr>
        <w:t xml:space="preserve">improving the attraction and retention of teachers </w:t>
      </w:r>
      <w:r w:rsidRPr="0031248B">
        <w:rPr>
          <w:rFonts w:ascii="Calibri" w:hAnsi="Calibri" w:cs="Calibri"/>
          <w:color w:val="000000"/>
          <w:sz w:val="22"/>
          <w:szCs w:val="22"/>
        </w:rPr>
        <w:t>straddle both the school and higher education systems</w:t>
      </w:r>
      <w:r>
        <w:rPr>
          <w:rFonts w:ascii="Calibri" w:hAnsi="Calibri" w:cs="Calibri"/>
          <w:color w:val="000000"/>
          <w:sz w:val="22"/>
          <w:szCs w:val="22"/>
        </w:rPr>
        <w:t xml:space="preserve">, making it unsuitable for inclusion in the next </w:t>
      </w:r>
      <w:r w:rsidDel="00761FB7">
        <w:rPr>
          <w:rFonts w:ascii="Calibri" w:hAnsi="Calibri" w:cs="Calibri"/>
          <w:color w:val="000000"/>
          <w:sz w:val="22"/>
          <w:szCs w:val="22"/>
        </w:rPr>
        <w:t>Agreement</w:t>
      </w:r>
      <w:r>
        <w:rPr>
          <w:rFonts w:ascii="Calibri" w:hAnsi="Calibri" w:cs="Calibri"/>
          <w:color w:val="000000"/>
          <w:sz w:val="22"/>
          <w:szCs w:val="22"/>
        </w:rPr>
        <w:t>. Secondly,</w:t>
      </w:r>
      <w:r w:rsidRPr="0031248B">
        <w:rPr>
          <w:rFonts w:ascii="Calibri" w:hAnsi="Calibri" w:cs="Calibri"/>
          <w:color w:val="000000"/>
          <w:sz w:val="22"/>
          <w:szCs w:val="22"/>
        </w:rPr>
        <w:t xml:space="preserve"> </w:t>
      </w:r>
      <w:r>
        <w:rPr>
          <w:rFonts w:ascii="Calibri" w:hAnsi="Calibri" w:cs="Calibri"/>
          <w:color w:val="000000"/>
          <w:sz w:val="22"/>
          <w:szCs w:val="22"/>
        </w:rPr>
        <w:t xml:space="preserve">further work would need to be undertaken across these two systems to draw together a data set that would align with the principles outlined in Figure 16 and facilitate measurement. Governments may wish to consider whether, when implementing Recommendation 4D(iii), actions </w:t>
      </w:r>
      <w:r w:rsidR="0060494A">
        <w:rPr>
          <w:rFonts w:ascii="Calibri" w:hAnsi="Calibri" w:cs="Calibri"/>
          <w:color w:val="000000"/>
          <w:sz w:val="22"/>
          <w:szCs w:val="22"/>
        </w:rPr>
        <w:t xml:space="preserve">that </w:t>
      </w:r>
      <w:r>
        <w:rPr>
          <w:rFonts w:ascii="Calibri" w:hAnsi="Calibri" w:cs="Calibri"/>
          <w:color w:val="000000"/>
          <w:sz w:val="22"/>
          <w:szCs w:val="22"/>
        </w:rPr>
        <w:t>focus on improving data to better identify and understand workforce trends, especially in the ITE and early-career pipeline.</w:t>
      </w:r>
    </w:p>
    <w:p w14:paraId="6CD1D5A0" w14:textId="77777777" w:rsidR="00C13F18" w:rsidRDefault="00C13F18" w:rsidP="00BB708D">
      <w:pPr>
        <w:pStyle w:val="NoSpacing"/>
      </w:pPr>
    </w:p>
    <w:p w14:paraId="48FD527C" w14:textId="77777777" w:rsidR="00C13F18" w:rsidRDefault="00C13F18" w:rsidP="00BB708D">
      <w:pPr>
        <w:pStyle w:val="Heading5"/>
      </w:pPr>
      <w:r>
        <w:t>Reporting on progress against reforms and targets should be frequent and accessible</w:t>
      </w:r>
    </w:p>
    <w:p w14:paraId="39524686" w14:textId="3C42481B" w:rsidR="00C13F18" w:rsidRDefault="00C13F18" w:rsidP="00BB708D">
      <w:r>
        <w:t xml:space="preserve">In its 2023 review of the current NSRA, </w:t>
      </w:r>
      <w:r w:rsidRPr="00A30845">
        <w:t>the Productivity Commission found that sub-outcomes are reported across various sources</w:t>
      </w:r>
      <w:r>
        <w:t xml:space="preserve">, such as the </w:t>
      </w:r>
      <w:r w:rsidRPr="1D8654F9">
        <w:rPr>
          <w:i/>
          <w:iCs/>
        </w:rPr>
        <w:t xml:space="preserve">National </w:t>
      </w:r>
      <w:r w:rsidRPr="1D8654F9" w:rsidDel="00C609E6">
        <w:rPr>
          <w:i/>
          <w:iCs/>
        </w:rPr>
        <w:t>R</w:t>
      </w:r>
      <w:r w:rsidRPr="1D8654F9">
        <w:rPr>
          <w:i/>
          <w:iCs/>
        </w:rPr>
        <w:t xml:space="preserve">eport on </w:t>
      </w:r>
      <w:r w:rsidRPr="1D8654F9" w:rsidDel="00C609E6">
        <w:rPr>
          <w:i/>
          <w:iCs/>
        </w:rPr>
        <w:t>S</w:t>
      </w:r>
      <w:r w:rsidRPr="1D8654F9">
        <w:rPr>
          <w:i/>
          <w:iCs/>
        </w:rPr>
        <w:t>chooling in Australia</w:t>
      </w:r>
      <w:r>
        <w:t>,</w:t>
      </w:r>
      <w:r>
        <w:rPr>
          <w:rStyle w:val="EndnoteReference"/>
        </w:rPr>
        <w:endnoteReference w:id="605"/>
      </w:r>
      <w:r>
        <w:t xml:space="preserve"> the </w:t>
      </w:r>
      <w:r w:rsidRPr="1D8654F9">
        <w:rPr>
          <w:i/>
          <w:iCs/>
        </w:rPr>
        <w:t xml:space="preserve">Report on Government </w:t>
      </w:r>
      <w:r w:rsidRPr="1D8654F9" w:rsidDel="00C609E6">
        <w:rPr>
          <w:i/>
          <w:iCs/>
        </w:rPr>
        <w:t>S</w:t>
      </w:r>
      <w:r w:rsidRPr="1D8654F9">
        <w:rPr>
          <w:i/>
          <w:iCs/>
        </w:rPr>
        <w:t>ervices</w:t>
      </w:r>
      <w:r>
        <w:t>,</w:t>
      </w:r>
      <w:r>
        <w:rPr>
          <w:rStyle w:val="EndnoteReference"/>
        </w:rPr>
        <w:endnoteReference w:id="606"/>
      </w:r>
      <w:r>
        <w:t xml:space="preserve"> and the Productivity Commission’s</w:t>
      </w:r>
      <w:r w:rsidR="003021E8">
        <w:t xml:space="preserve"> National School Reform Agreement</w:t>
      </w:r>
      <w:r>
        <w:t xml:space="preserve"> </w:t>
      </w:r>
      <w:r>
        <w:lastRenderedPageBreak/>
        <w:t>Performance Reporting Dashboard,</w:t>
      </w:r>
      <w:r>
        <w:rPr>
          <w:rStyle w:val="EndnoteReference"/>
        </w:rPr>
        <w:endnoteReference w:id="607"/>
      </w:r>
      <w:r>
        <w:t xml:space="preserve"> </w:t>
      </w:r>
      <w:r w:rsidRPr="00A30845">
        <w:t xml:space="preserve">with no standalone source that provides the public with a clear </w:t>
      </w:r>
      <w:r w:rsidR="00384F44">
        <w:t xml:space="preserve">sense </w:t>
      </w:r>
      <w:r w:rsidRPr="00A30845">
        <w:t>of the success, or otherwise, of the NSRA.</w:t>
      </w:r>
      <w:r w:rsidRPr="00A30845">
        <w:rPr>
          <w:rStyle w:val="EndnoteReference"/>
        </w:rPr>
        <w:endnoteReference w:id="608"/>
      </w:r>
      <w:r w:rsidRPr="00A30845">
        <w:t xml:space="preserve"> The Productivity Commission found that the lack of a standalone annual report limits public scrutiny of progress against </w:t>
      </w:r>
      <w:r w:rsidR="00893CC2" w:rsidRPr="00A30845">
        <w:t xml:space="preserve">outcomes under </w:t>
      </w:r>
      <w:r w:rsidRPr="00A30845">
        <w:t>the NSRA.</w:t>
      </w:r>
      <w:r w:rsidRPr="00A30845">
        <w:rPr>
          <w:rStyle w:val="EndnoteReference"/>
        </w:rPr>
        <w:endnoteReference w:id="609"/>
      </w:r>
    </w:p>
    <w:p w14:paraId="2468569A" w14:textId="13407624" w:rsidR="00C13F18" w:rsidRDefault="00C13F18" w:rsidP="00BB708D">
      <w:r>
        <w:t xml:space="preserve">Alongside improved funding transparency, as discussed in Chapter 6, the Panel sees greater transparency of progress against targets and reforms as an important feature of the next </w:t>
      </w:r>
      <w:r w:rsidDel="00761FB7">
        <w:t>Agreement</w:t>
      </w:r>
      <w:r w:rsidRPr="00A30845">
        <w:t xml:space="preserve">. Stakeholders need to be able to hold all governments to account for their collective commitment to improve educational outcomes in Australia. A standalone reporting source that details available data for </w:t>
      </w:r>
      <w:r w:rsidR="00BE1D3A">
        <w:t>agreed</w:t>
      </w:r>
      <w:r w:rsidRPr="00A30845">
        <w:t xml:space="preserve"> targets and reforms and how this compares to the goals set out in the next </w:t>
      </w:r>
      <w:r w:rsidRPr="00A30845" w:rsidDel="00761FB7">
        <w:t>Agreement</w:t>
      </w:r>
      <w:r w:rsidRPr="00A30845">
        <w:t xml:space="preserve"> will provide governments and the public with the ability to determine the effectiveness of changes in policy or funding commitments.</w:t>
      </w:r>
    </w:p>
    <w:p w14:paraId="51CF1634" w14:textId="490D2236" w:rsidR="00C13F18" w:rsidRDefault="00C13F18" w:rsidP="00BB708D">
      <w:r>
        <w:t xml:space="preserve">The Panel has identified the </w:t>
      </w:r>
      <w:r w:rsidRPr="00A30845">
        <w:t>Closing the Gap Dashboard, created by the Productivity Commission, as a model for the creation of a standalone reporting location that could provide the public with a clear read of the progress that is made against outcomes</w:t>
      </w:r>
      <w:r w:rsidR="00152E3A">
        <w:t xml:space="preserve"> </w:t>
      </w:r>
      <w:r w:rsidR="00FE7DF5">
        <w:t>of</w:t>
      </w:r>
      <w:r w:rsidR="00152E3A">
        <w:t xml:space="preserve"> the next Agreement</w:t>
      </w:r>
      <w:r>
        <w:t>.</w:t>
      </w:r>
      <w:r>
        <w:rPr>
          <w:rStyle w:val="EndnoteReference"/>
        </w:rPr>
        <w:endnoteReference w:id="610"/>
      </w:r>
      <w:r>
        <w:t xml:space="preserve"> An interactive School Reform Dashboard would provide the public with access to the available data pertaining to each of the targets and reforms agreed through the next </w:t>
      </w:r>
      <w:r w:rsidDel="00761FB7">
        <w:t>Agreement</w:t>
      </w:r>
      <w:r>
        <w:t>.</w:t>
      </w:r>
      <w:r w:rsidR="00AE09E8">
        <w:t xml:space="preserve"> This </w:t>
      </w:r>
      <w:r w:rsidR="00C31880">
        <w:t xml:space="preserve">work </w:t>
      </w:r>
      <w:r w:rsidR="00AE09E8">
        <w:t>could build on the existing National School Reform Agreement</w:t>
      </w:r>
      <w:r w:rsidR="003021E8">
        <w:t xml:space="preserve"> Performance Reporting</w:t>
      </w:r>
      <w:r w:rsidR="00AE09E8">
        <w:t xml:space="preserve"> </w:t>
      </w:r>
      <w:r w:rsidR="00DD7D42">
        <w:t>D</w:t>
      </w:r>
      <w:r w:rsidR="00AE09E8">
        <w:t>ashboard,</w:t>
      </w:r>
      <w:r w:rsidR="00D61B3A">
        <w:rPr>
          <w:rStyle w:val="EndnoteReference"/>
        </w:rPr>
        <w:endnoteReference w:id="611"/>
      </w:r>
      <w:r w:rsidR="00AE09E8">
        <w:t xml:space="preserve"> with additional functionality and data, including outcomes data for priority equity cohorts. </w:t>
      </w:r>
    </w:p>
    <w:p w14:paraId="1093B4F1" w14:textId="0590610E" w:rsidR="00C13F18" w:rsidRDefault="00C13F18" w:rsidP="00BB708D">
      <w:r w:rsidRPr="00A30845">
        <w:t xml:space="preserve">It </w:t>
      </w:r>
      <w:r w:rsidR="00E947B1" w:rsidRPr="00A30845">
        <w:t>would</w:t>
      </w:r>
      <w:r w:rsidRPr="00A30845">
        <w:t xml:space="preserve"> be essential that a School Reform Dashboard is interactive, accessible, and easily digestible for everyone</w:t>
      </w:r>
      <w:r>
        <w:t>. The public and other interested stakeholders could use th</w:t>
      </w:r>
      <w:r w:rsidR="008F7D87">
        <w:t>e</w:t>
      </w:r>
      <w:r>
        <w:t xml:space="preserve"> dashboard as a single source to measure how governments and sectors are tracking towards achieving reforms</w:t>
      </w:r>
      <w:r w:rsidR="00E947B1">
        <w:t xml:space="preserve"> in the next Agreement</w:t>
      </w:r>
      <w:r>
        <w:t>.</w:t>
      </w:r>
    </w:p>
    <w:p w14:paraId="0D91322F" w14:textId="77547A15" w:rsidR="00C13F18" w:rsidRDefault="00C13F18" w:rsidP="00BB708D">
      <w:r w:rsidRPr="00A30845">
        <w:t>The School Reform Dashboard should be supported by an annual report, with input from governments, school systems and approved authorities.</w:t>
      </w:r>
      <w:r>
        <w:t xml:space="preserve"> This report should be tabled in the Australian Parliament, bringing it in line with other annual reports on other national agreements, such as the National Agreement on Closing the Gap.</w:t>
      </w:r>
      <w:r>
        <w:rPr>
          <w:rStyle w:val="EndnoteReference"/>
        </w:rPr>
        <w:endnoteReference w:id="612"/>
      </w:r>
      <w:r>
        <w:t xml:space="preserve"> The annual report would </w:t>
      </w:r>
      <w:r w:rsidR="00977DFD">
        <w:t xml:space="preserve">use </w:t>
      </w:r>
      <w:r>
        <w:t xml:space="preserve">data </w:t>
      </w:r>
      <w:r w:rsidR="008F7D87">
        <w:t>from</w:t>
      </w:r>
      <w:r>
        <w:t xml:space="preserve"> the School Reform Dashboard, and provide a point-in-time, consolidated update and further context and detail that cannot be presented in dashboard format.</w:t>
      </w:r>
    </w:p>
    <w:tbl>
      <w:tblPr>
        <w:tblStyle w:val="GridTable6Colorful-Accent1"/>
        <w:tblW w:w="9026" w:type="dxa"/>
        <w:tblLook w:val="0400" w:firstRow="0" w:lastRow="0" w:firstColumn="0" w:lastColumn="0" w:noHBand="0" w:noVBand="1"/>
      </w:tblPr>
      <w:tblGrid>
        <w:gridCol w:w="9026"/>
      </w:tblGrid>
      <w:tr w:rsidR="00C13F18" w14:paraId="224F420B"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163EE422" w14:textId="77777777" w:rsidR="00C13F18" w:rsidRPr="00C1526C" w:rsidRDefault="00C13F18">
            <w:pPr>
              <w:jc w:val="center"/>
              <w:rPr>
                <w:rStyle w:val="normaltextrun"/>
                <w:b/>
                <w:color w:val="000000" w:themeColor="text1"/>
                <w:u w:val="single"/>
              </w:rPr>
            </w:pPr>
            <w:r w:rsidRPr="00C1526C">
              <w:rPr>
                <w:b/>
                <w:color w:val="000000" w:themeColor="text1"/>
                <w:u w:val="single"/>
              </w:rPr>
              <w:t>RECOMMENDATION 7C</w:t>
            </w:r>
          </w:p>
          <w:p w14:paraId="05C2A287" w14:textId="52B665C0" w:rsidR="00C13F18" w:rsidRPr="00CD5FE2" w:rsidRDefault="00C13F18">
            <w:pPr>
              <w:rPr>
                <w:rStyle w:val="normaltextrun"/>
                <w:rFonts w:eastAsia="Times New Roman" w:cs="Calibri"/>
                <w:b/>
                <w:color w:val="000000"/>
                <w:lang w:eastAsia="en-AU"/>
              </w:rPr>
            </w:pPr>
            <w:r w:rsidRPr="00CD5FE2">
              <w:rPr>
                <w:rStyle w:val="normaltextrun"/>
                <w:rFonts w:cs="Calibri"/>
                <w:color w:val="000000"/>
              </w:rPr>
              <w:t xml:space="preserve">The </w:t>
            </w:r>
            <w:r w:rsidRPr="00CD5FE2">
              <w:rPr>
                <w:rStyle w:val="normaltextrun"/>
                <w:rFonts w:eastAsia="Times New Roman" w:cs="Calibri"/>
                <w:color w:val="000000"/>
                <w:lang w:eastAsia="en-AU"/>
              </w:rPr>
              <w:t>Panel recommends that enhanced accountability be supported through the following reporting mechanisms:</w:t>
            </w:r>
          </w:p>
          <w:p w14:paraId="16E1D509" w14:textId="1421FDA9" w:rsidR="00C13F18" w:rsidRPr="00CD5FE2" w:rsidRDefault="00C13F18" w:rsidP="00FA4F9F">
            <w:pPr>
              <w:pStyle w:val="ListParagraph"/>
              <w:numPr>
                <w:ilvl w:val="0"/>
                <w:numId w:val="33"/>
              </w:numPr>
              <w:rPr>
                <w:rStyle w:val="normaltextrun"/>
                <w:b/>
              </w:rPr>
            </w:pPr>
            <w:r w:rsidRPr="00CD5FE2">
              <w:rPr>
                <w:rStyle w:val="normaltextrun"/>
                <w:rFonts w:cs="Calibri"/>
                <w:color w:val="000000"/>
              </w:rPr>
              <w:t xml:space="preserve">an </w:t>
            </w:r>
            <w:r w:rsidRPr="00CD5FE2">
              <w:rPr>
                <w:rStyle w:val="normaltextrun"/>
                <w:rFonts w:eastAsia="Times New Roman" w:cs="Calibri"/>
                <w:color w:val="000000"/>
                <w:lang w:eastAsia="en-AU"/>
              </w:rPr>
              <w:t>accessible and interactive public reporting tool</w:t>
            </w:r>
            <w:r w:rsidRPr="00CD5FE2">
              <w:rPr>
                <w:rStyle w:val="normaltextrun"/>
                <w:rFonts w:cs="Calibri"/>
                <w:color w:val="000000"/>
              </w:rPr>
              <w:t xml:space="preserve"> on progress against the targets and reforms in the next Agreement, similar to the Closing the Gap dashboard, to be developed by the Productivity Commission </w:t>
            </w:r>
            <w:r w:rsidRPr="00621E94">
              <w:rPr>
                <w:rStyle w:val="normaltextrun"/>
                <w:rFonts w:cs="Calibri"/>
                <w:color w:val="000000"/>
              </w:rPr>
              <w:t>o</w:t>
            </w:r>
            <w:r w:rsidRPr="00621E94">
              <w:rPr>
                <w:rStyle w:val="normaltextrun"/>
                <w:color w:val="000000"/>
              </w:rPr>
              <w:t>r other appropriate body</w:t>
            </w:r>
            <w:r>
              <w:rPr>
                <w:rStyle w:val="normaltextrun"/>
                <w:color w:val="000000"/>
              </w:rPr>
              <w:t xml:space="preserve"> </w:t>
            </w:r>
            <w:r w:rsidRPr="00CD5FE2">
              <w:rPr>
                <w:rStyle w:val="normaltextrun"/>
                <w:rFonts w:cs="Calibri"/>
                <w:color w:val="000000"/>
              </w:rPr>
              <w:t>by mid-2025</w:t>
            </w:r>
          </w:p>
          <w:p w14:paraId="70B67263" w14:textId="5E2DCA03" w:rsidR="00C13F18" w:rsidRPr="00EB189E" w:rsidRDefault="0046361D" w:rsidP="00FA4F9F">
            <w:pPr>
              <w:pStyle w:val="ListParagraph"/>
              <w:numPr>
                <w:ilvl w:val="0"/>
                <w:numId w:val="33"/>
              </w:numPr>
              <w:rPr>
                <w:color w:val="000000" w:themeColor="text1"/>
                <w:u w:val="single"/>
              </w:rPr>
            </w:pPr>
            <w:r w:rsidRPr="000D35BA">
              <w:rPr>
                <w:rStyle w:val="normaltextrun"/>
                <w:rFonts w:cs="Calibri"/>
                <w:color w:val="000000"/>
              </w:rPr>
              <w:t>f</w:t>
            </w:r>
            <w:r w:rsidRPr="00863F26">
              <w:rPr>
                <w:rStyle w:val="normaltextrun"/>
                <w:rFonts w:cs="Calibri"/>
                <w:color w:val="000000"/>
              </w:rPr>
              <w:t xml:space="preserve">rom the commencement of the next Agreement, the delivery of </w:t>
            </w:r>
            <w:r w:rsidRPr="000D35BA">
              <w:rPr>
                <w:rStyle w:val="normaltextrun"/>
                <w:rFonts w:cs="Calibri"/>
                <w:color w:val="000000"/>
              </w:rPr>
              <w:t>annual reports, prepared with input from governments, s</w:t>
            </w:r>
            <w:r w:rsidRPr="00863F26">
              <w:rPr>
                <w:rStyle w:val="normaltextrun"/>
                <w:rFonts w:cs="Calibri"/>
                <w:color w:val="000000"/>
              </w:rPr>
              <w:t xml:space="preserve">chool </w:t>
            </w:r>
            <w:r w:rsidRPr="000D35BA">
              <w:rPr>
                <w:rStyle w:val="normaltextrun"/>
                <w:rFonts w:cs="Calibri"/>
                <w:color w:val="000000"/>
              </w:rPr>
              <w:t>systems and approved authorities, tabled in the Australian Parliament, focused on clearly articulating progress against reforms, including implementation updates.</w:t>
            </w:r>
          </w:p>
        </w:tc>
      </w:tr>
    </w:tbl>
    <w:p w14:paraId="55A5600F" w14:textId="77777777" w:rsidR="00C13F18" w:rsidRDefault="00C13F18" w:rsidP="00BB708D">
      <w:pPr>
        <w:pStyle w:val="Heading4"/>
      </w:pPr>
      <w:bookmarkStart w:id="221" w:name="_Toc147493115"/>
      <w:bookmarkStart w:id="222" w:name="_Toc147499720"/>
      <w:bookmarkStart w:id="223" w:name="_Toc152855364"/>
      <w:r>
        <w:lastRenderedPageBreak/>
        <w:t xml:space="preserve">7.2.2 First </w:t>
      </w:r>
      <w:r w:rsidRPr="00C90844">
        <w:t>Nations</w:t>
      </w:r>
      <w:r>
        <w:t xml:space="preserve"> partnership would improve decision-making and strengthen accountability to improve First Nations students’ outcomes</w:t>
      </w:r>
      <w:bookmarkEnd w:id="221"/>
      <w:bookmarkEnd w:id="222"/>
      <w:bookmarkEnd w:id="223"/>
    </w:p>
    <w:p w14:paraId="446304E7" w14:textId="77777777" w:rsidR="00C13F18" w:rsidRDefault="00C13F18" w:rsidP="00BB708D">
      <w:pPr>
        <w:pStyle w:val="Heading5"/>
      </w:pPr>
      <w:r>
        <w:t xml:space="preserve">Genuine partnership with First Nations communities and organisations should be central to the next </w:t>
      </w:r>
      <w:r w:rsidRPr="001D404D">
        <w:t>Agreement</w:t>
      </w:r>
    </w:p>
    <w:p w14:paraId="25BFE983" w14:textId="6C1BCA78" w:rsidR="00C13F18" w:rsidRDefault="00C13F18" w:rsidP="00BB708D">
      <w:r w:rsidRPr="00A30845">
        <w:t>The Panel has heard and supports the message of empowering First Nations students to achieve their potential and meet the CTG targets</w:t>
      </w:r>
      <w:r>
        <w:t xml:space="preserve">, </w:t>
      </w:r>
      <w:r w:rsidR="001D54DD">
        <w:t>which is encapsulated in</w:t>
      </w:r>
      <w:r>
        <w:t xml:space="preserve"> Target 5 and its goal to increase the proportion of Aboriginal and Torres Strait Islander people (aged 20 to 24) attaining Year 12 or an equivalent qualification,</w:t>
      </w:r>
      <w:r w:rsidRPr="00C06166">
        <w:rPr>
          <w:rFonts w:ascii="Calibri" w:hAnsi="Calibri" w:cs="Calibri"/>
          <w:color w:val="000000"/>
        </w:rPr>
        <w:t xml:space="preserve"> </w:t>
      </w:r>
      <w:r w:rsidRPr="00E874AD">
        <w:rPr>
          <w:rFonts w:ascii="Calibri" w:hAnsi="Calibri" w:cs="Calibri"/>
          <w:color w:val="000000"/>
        </w:rPr>
        <w:t xml:space="preserve">or a non-school qualification at Certificate </w:t>
      </w:r>
      <w:r>
        <w:rPr>
          <w:rFonts w:ascii="Calibri" w:hAnsi="Calibri" w:cs="Calibri"/>
          <w:color w:val="000000"/>
        </w:rPr>
        <w:t>III level</w:t>
      </w:r>
      <w:r w:rsidRPr="00E874AD">
        <w:rPr>
          <w:rFonts w:ascii="Calibri" w:hAnsi="Calibri" w:cs="Calibri"/>
          <w:color w:val="000000"/>
        </w:rPr>
        <w:t xml:space="preserve"> or abov</w:t>
      </w:r>
      <w:r>
        <w:rPr>
          <w:rFonts w:ascii="Calibri" w:hAnsi="Calibri" w:cs="Calibri"/>
          <w:color w:val="000000"/>
        </w:rPr>
        <w:t>e,</w:t>
      </w:r>
      <w:r>
        <w:t xml:space="preserve"> to 96 per cent by 2031. As outlined in Chapter 2 and Recommendation 2C, the </w:t>
      </w:r>
      <w:r w:rsidRPr="00A30845">
        <w:t xml:space="preserve">Panel believes that the next </w:t>
      </w:r>
      <w:r w:rsidRPr="00A30845" w:rsidDel="00761FB7">
        <w:t>Agreement</w:t>
      </w:r>
      <w:r w:rsidRPr="00A30845">
        <w:t xml:space="preserve"> can and should be a driving force for achieving positive outcomes for First Nations students through delivering evidence-based, nationally consistent approaches in collaboration with First Nations peak bodies and organisations.</w:t>
      </w:r>
    </w:p>
    <w:p w14:paraId="4E6E0707" w14:textId="77777777" w:rsidR="00C13F18" w:rsidRDefault="00C13F18" w:rsidP="00BB708D">
      <w:r>
        <w:rPr>
          <w:noProof/>
        </w:rPr>
        <mc:AlternateContent>
          <mc:Choice Requires="wps">
            <w:drawing>
              <wp:inline distT="0" distB="0" distL="0" distR="0" wp14:anchorId="73566367" wp14:editId="5430693E">
                <wp:extent cx="5731510" cy="952289"/>
                <wp:effectExtent l="0" t="0" r="0" b="635"/>
                <wp:docPr id="490633559" name="Text Box 4906335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31510" cy="952289"/>
                        </a:xfrm>
                        <a:prstGeom prst="rect">
                          <a:avLst/>
                        </a:prstGeom>
                        <a:noFill/>
                        <a:ln w="9525">
                          <a:noFill/>
                          <a:miter lim="800000"/>
                          <a:headEnd/>
                          <a:tailEnd/>
                        </a:ln>
                      </wps:spPr>
                      <wps:txbx>
                        <w:txbxContent>
                          <w:p w14:paraId="30EFEDFD"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We know that the current Schools Reform Agreement is not working for Aboriginal and Torres Strait Islander kids … Mainstream National Agreements are a critical funding and performance mechanism to be mobilised by Governments to ‘closing the gap’.</w:t>
                            </w:r>
                          </w:p>
                        </w:txbxContent>
                      </wps:txbx>
                      <wps:bodyPr rot="0" vert="horz" wrap="square" lIns="91440" tIns="45720" rIns="91440" bIns="45720" anchor="t" anchorCtr="0">
                        <a:noAutofit/>
                      </wps:bodyPr>
                    </wps:wsp>
                  </a:graphicData>
                </a:graphic>
              </wp:inline>
            </w:drawing>
          </mc:Choice>
          <mc:Fallback>
            <w:pict>
              <v:shape w14:anchorId="73566367" id="Text Box 490633559" o:spid="_x0000_s1071" type="#_x0000_t202" style="width:451.3pt;height: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Ajvw+wEAANUDAAAOAAAAZHJzL2Uyb0RvYy54bWysU9uO2yAQfa/Uf0C8N7bTuJtYcVbb3W5V&#10;aXuRtv0AjHGMCgwFEjv9+h2wNxu1b1X9gIDxnJlz5rC9HrUiR+G8BFPTYpFTIgyHVpp9TX98v3+z&#10;psQHZlqmwIianoSn17vXr7aDrcQSelCtcARBjK8GW9M+BFtlmee90MwvwAqDwQ6cZgGPbp+1jg2I&#10;rlW2zPN32QCutQ648B5v76Yg3SX8rhM8fO06LwJRNcXeQlpdWpu4Zrstq/aO2V7yuQ32D11oJg0W&#10;PUPdscDIwcm/oLTkDjx0YcFBZ9B1kovEAdkU+R9sHntmReKC4nh7lsn/P1j+5fhovzkSxvcw4gAT&#10;CW8fgP/0xMBtz8xe3DgHQy9Yi4WLKFk2WF/NqVFqX/kI0gyfocUhs0OABDR2TkdVkCdBdBzA6Sy6&#10;GAPheFlevS3KAkMcY5tyuVxvUglWPWdb58NHAZrETU0dDjWhs+ODD7EbVj3/EosZuJdKpcEqQ4YE&#10;WqaEi4iWAX2npK7pOo/f5IRI8oNpU3JgUk17LKDMzDoSnSiHsRmJbGu6KmNyVKGB9oQ6OJh8hu8C&#10;Nz2435QM6LGa+l8H5gQl6pNBLTfFahVNmQ6r8mqJB3cZaS4jzHCEqmmgZNrehmTkifMNat7JJMdL&#10;J3PP6J2k0uzzaM7Lc/rr5TXungAAAP//AwBQSwMEFAAGAAgAAAAhAAkXQ6zaAAAABQEAAA8AAABk&#10;cnMvZG93bnJldi54bWxMj0FLw0AQhe9C/8Mygjc7a7GlTbMpRfGqWK3gbZudJqHZ2ZDdNvHfO3rR&#10;y4PhPd77Jt+MvlUX6mMT2MDdVIMiLoNruDLw/vZ0uwQVk2Vn28Bk4IsibIrJVW4zFwZ+pcsuVUpK&#10;OGbWQJ1SlyHGsiZv4zR0xOIdQ+9tkrOv0PV2kHLf4kzrBXrbsCzUtqOHmsrT7uwN7J+Pnx/3+qV6&#10;9PNuCKNG9is05uZ63K5BJRrTXxh+8AUdCmE6hDO7qFoD8kj6VfFWerYAdZDQXGvAIsf/9MU3AAAA&#10;//8DAFBLAQItABQABgAIAAAAIQC2gziS/gAAAOEBAAATAAAAAAAAAAAAAAAAAAAAAABbQ29udGVu&#10;dF9UeXBlc10ueG1sUEsBAi0AFAAGAAgAAAAhADj9If/WAAAAlAEAAAsAAAAAAAAAAAAAAAAALwEA&#10;AF9yZWxzLy5yZWxzUEsBAi0AFAAGAAgAAAAhACQCO/D7AQAA1QMAAA4AAAAAAAAAAAAAAAAALgIA&#10;AGRycy9lMm9Eb2MueG1sUEsBAi0AFAAGAAgAAAAhAAkXQ6zaAAAABQEAAA8AAAAAAAAAAAAAAAAA&#10;VQQAAGRycy9kb3ducmV2LnhtbFBLBQYAAAAABAAEAPMAAABcBQAAAAA=&#10;" filled="f" stroked="f">
                <v:textbox>
                  <w:txbxContent>
                    <w:p w14:paraId="30EFEDFD"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We know that the current Schools Reform Agreement is not working for Aboriginal and Torres Strait Islander kids … Mainstream National Agreements are a critical funding and performance mechanism to be mobilised by Governments to ‘closing the gap’.</w:t>
                      </w:r>
                    </w:p>
                  </w:txbxContent>
                </v:textbox>
                <w10:anchorlock/>
              </v:shape>
            </w:pict>
          </mc:Fallback>
        </mc:AlternateContent>
      </w:r>
    </w:p>
    <w:p w14:paraId="6E107979" w14:textId="77777777" w:rsidR="00C13F18" w:rsidRDefault="00C13F18" w:rsidP="00BB708D">
      <w:pPr>
        <w:jc w:val="right"/>
      </w:pPr>
      <w:r>
        <w:rPr>
          <w:i/>
          <w:color w:val="3D8CAD" w:themeColor="accent1"/>
        </w:rPr>
        <w:t>Coalition of Peaks letter to Dr Lisa O’Brien</w:t>
      </w:r>
    </w:p>
    <w:p w14:paraId="0911004F" w14:textId="77777777" w:rsidR="00C13F18" w:rsidRDefault="00C13F18" w:rsidP="00BB708D">
      <w:pPr>
        <w:pStyle w:val="paragraph"/>
        <w:spacing w:before="0" w:beforeAutospacing="0" w:after="240" w:afterAutospacing="0" w:line="259" w:lineRule="auto"/>
        <w:textAlignment w:val="baseline"/>
        <w:rPr>
          <w:rStyle w:val="normaltextrun"/>
          <w:rFonts w:ascii="Calibri" w:eastAsiaTheme="minorHAnsi" w:hAnsi="Calibri" w:cs="Calibri"/>
          <w:b/>
          <w:i/>
          <w:color w:val="01698C" w:themeColor="background2"/>
          <w:sz w:val="22"/>
          <w:szCs w:val="22"/>
          <w:lang w:eastAsia="en-US"/>
        </w:rPr>
      </w:pPr>
      <w:r>
        <w:rPr>
          <w:rStyle w:val="normaltextrun"/>
          <w:rFonts w:ascii="Calibri" w:hAnsi="Calibri" w:cs="Calibri"/>
          <w:sz w:val="22"/>
          <w:szCs w:val="22"/>
        </w:rPr>
        <w:t xml:space="preserve">Key to this will be partnership. </w:t>
      </w:r>
      <w:r w:rsidRPr="00A30845">
        <w:rPr>
          <w:rStyle w:val="normaltextrun"/>
          <w:rFonts w:ascii="Calibri" w:hAnsi="Calibri" w:cs="Calibri"/>
          <w:sz w:val="22"/>
          <w:szCs w:val="22"/>
        </w:rPr>
        <w:t>All governments have committed to the priority reforms of CTG. Priority Reform 1 requires governments to build and strengthen structures that empower First Nations peoples to share decision-making authority with governments to accelerate progress against CTG.</w:t>
      </w:r>
      <w:r w:rsidRPr="00A30845">
        <w:rPr>
          <w:rStyle w:val="EndnoteReference"/>
          <w:rFonts w:ascii="Calibri" w:hAnsi="Calibri" w:cs="Calibri"/>
          <w:sz w:val="22"/>
          <w:szCs w:val="22"/>
        </w:rPr>
        <w:endnoteReference w:id="613"/>
      </w:r>
    </w:p>
    <w:p w14:paraId="6C459929" w14:textId="62C187F7" w:rsidR="00C13F18" w:rsidRDefault="00C13F18" w:rsidP="00BB708D">
      <w:pPr>
        <w:pStyle w:val="paragraph"/>
        <w:spacing w:before="0" w:beforeAutospacing="0" w:after="240" w:afterAutospacing="0" w:line="259" w:lineRule="auto"/>
        <w:textAlignment w:val="baseline"/>
        <w:rPr>
          <w:rStyle w:val="normaltextrun"/>
          <w:rFonts w:ascii="Calibri" w:eastAsiaTheme="minorHAnsi" w:hAnsi="Calibri" w:cs="Calibri"/>
          <w:sz w:val="22"/>
          <w:szCs w:val="22"/>
          <w:lang w:eastAsia="en-US"/>
        </w:rPr>
      </w:pPr>
      <w:r>
        <w:rPr>
          <w:rStyle w:val="normaltextrun"/>
          <w:rFonts w:ascii="Calibri" w:hAnsi="Calibri" w:cs="Calibri"/>
          <w:sz w:val="22"/>
          <w:szCs w:val="22"/>
        </w:rPr>
        <w:t>Several</w:t>
      </w:r>
      <w:r w:rsidDel="006F4F49">
        <w:rPr>
          <w:rStyle w:val="normaltextrun"/>
          <w:rFonts w:ascii="Calibri" w:hAnsi="Calibri" w:cs="Calibri"/>
          <w:sz w:val="22"/>
          <w:szCs w:val="22"/>
        </w:rPr>
        <w:t xml:space="preserve"> </w:t>
      </w:r>
      <w:r>
        <w:rPr>
          <w:rStyle w:val="normaltextrun"/>
          <w:rFonts w:ascii="Calibri" w:hAnsi="Calibri" w:cs="Calibri"/>
          <w:sz w:val="22"/>
          <w:szCs w:val="22"/>
        </w:rPr>
        <w:t>stakeholder</w:t>
      </w:r>
      <w:r w:rsidR="002A4C9C">
        <w:rPr>
          <w:rStyle w:val="normaltextrun"/>
          <w:rFonts w:ascii="Calibri" w:hAnsi="Calibri" w:cs="Calibri"/>
          <w:sz w:val="22"/>
          <w:szCs w:val="22"/>
        </w:rPr>
        <w:t xml:space="preserve"> submissions</w:t>
      </w:r>
      <w:r>
        <w:rPr>
          <w:rStyle w:val="normaltextrun"/>
          <w:rFonts w:ascii="Calibri" w:hAnsi="Calibri" w:cs="Calibri"/>
          <w:sz w:val="22"/>
          <w:szCs w:val="22"/>
        </w:rPr>
        <w:t xml:space="preserve"> raised the need for greater engagement between governments and First Nations organisations in the education space. </w:t>
      </w:r>
      <w:r w:rsidR="001D54DD">
        <w:rPr>
          <w:rStyle w:val="normaltextrun"/>
          <w:rFonts w:ascii="Calibri" w:hAnsi="Calibri" w:cs="Calibri"/>
          <w:sz w:val="22"/>
          <w:szCs w:val="22"/>
        </w:rPr>
        <w:t>First Nations o</w:t>
      </w:r>
      <w:r>
        <w:rPr>
          <w:rStyle w:val="normaltextrun"/>
          <w:rFonts w:ascii="Calibri" w:hAnsi="Calibri" w:cs="Calibri"/>
          <w:sz w:val="22"/>
          <w:szCs w:val="22"/>
        </w:rPr>
        <w:t xml:space="preserve">rganisations called on governments to establish partnerships with First Nations peoples and organisations, including through adequate engagement in efforts to improve educational outcomes, building and investing in trusting relationships, demonstrating respect </w:t>
      </w:r>
      <w:r w:rsidR="00113666" w:rsidRPr="00A63414">
        <w:rPr>
          <w:rStyle w:val="normaltextrun"/>
          <w:rFonts w:ascii="Calibri" w:hAnsi="Calibri" w:cs="Calibri"/>
          <w:sz w:val="22"/>
          <w:szCs w:val="22"/>
        </w:rPr>
        <w:t xml:space="preserve">for </w:t>
      </w:r>
      <w:r>
        <w:rPr>
          <w:rStyle w:val="normaltextrun"/>
          <w:rFonts w:ascii="Calibri" w:hAnsi="Calibri" w:cs="Calibri"/>
          <w:sz w:val="22"/>
          <w:szCs w:val="22"/>
        </w:rPr>
        <w:t>First Nations peoples’ rights to self-determination, the inclusion of First Nations perspectives in education policy and program development, and ensuring that culturally responsive practices are undertaken.</w:t>
      </w:r>
      <w:r>
        <w:rPr>
          <w:rStyle w:val="EndnoteReference"/>
          <w:rFonts w:ascii="Calibri" w:hAnsi="Calibri" w:cs="Calibri"/>
          <w:sz w:val="22"/>
          <w:szCs w:val="22"/>
        </w:rPr>
        <w:endnoteReference w:id="614"/>
      </w:r>
    </w:p>
    <w:p w14:paraId="45119828" w14:textId="358A0006" w:rsidR="00C13F18" w:rsidRPr="00CD5FE2" w:rsidRDefault="00C13F18" w:rsidP="00BB708D">
      <w:pPr>
        <w:pStyle w:val="paragraph"/>
        <w:spacing w:before="0" w:beforeAutospacing="0" w:after="240" w:afterAutospacing="0" w:line="259" w:lineRule="auto"/>
        <w:textAlignment w:val="baseline"/>
        <w:rPr>
          <w:rFonts w:asciiTheme="minorHAnsi" w:hAnsiTheme="minorHAnsi" w:cstheme="minorBidi"/>
          <w:iCs/>
          <w:color w:val="3D8CAD" w:themeColor="accent1"/>
        </w:rPr>
      </w:pPr>
      <w:r>
        <w:rPr>
          <w:rStyle w:val="normaltextrun"/>
          <w:rFonts w:ascii="Calibri" w:hAnsi="Calibri" w:cs="Calibri"/>
          <w:sz w:val="22"/>
          <w:szCs w:val="22"/>
        </w:rPr>
        <w:t>The Indigenous Education Consultative Meeting submission noted that working in partnership – with students, families, or communities, or through Indigenous Education Consultative Bodies – will enable an understanding of these varying contexts, helping to develop practices which work for those communities.</w:t>
      </w:r>
      <w:r>
        <w:rPr>
          <w:rStyle w:val="EndnoteReference"/>
          <w:rFonts w:ascii="Calibri" w:hAnsi="Calibri" w:cs="Calibri"/>
          <w:sz w:val="22"/>
          <w:szCs w:val="22"/>
        </w:rPr>
        <w:endnoteReference w:id="615"/>
      </w:r>
      <w:r>
        <w:rPr>
          <w:rStyle w:val="normaltextrun"/>
          <w:rFonts w:ascii="Calibri" w:hAnsi="Calibri" w:cs="Calibri"/>
          <w:sz w:val="22"/>
          <w:szCs w:val="22"/>
        </w:rPr>
        <w:t xml:space="preserve"> </w:t>
      </w:r>
      <w:r w:rsidRPr="00A30845">
        <w:rPr>
          <w:rStyle w:val="normaltextrun"/>
          <w:rFonts w:ascii="Calibri" w:hAnsi="Calibri" w:cs="Calibri"/>
          <w:sz w:val="22"/>
          <w:szCs w:val="22"/>
        </w:rPr>
        <w:t>The practices developed through partnership with First Nations communities can then help to ensure that schools reflect the communities they serve, becoming welcoming and culturally safe spaces for all.</w:t>
      </w:r>
    </w:p>
    <w:p w14:paraId="4F06FD7D" w14:textId="77777777" w:rsidR="00C13F18" w:rsidRDefault="00C13F18" w:rsidP="00BB708D">
      <w:pPr>
        <w:pStyle w:val="paragraph"/>
        <w:spacing w:before="0" w:beforeAutospacing="0" w:after="240" w:afterAutospacing="0" w:line="259" w:lineRule="auto"/>
        <w:jc w:val="right"/>
        <w:textAlignment w:val="baseline"/>
        <w:rPr>
          <w:rStyle w:val="normaltextrun"/>
          <w:rFonts w:ascii="Calibri" w:eastAsiaTheme="minorHAnsi" w:hAnsi="Calibri" w:cs="Calibri"/>
          <w:sz w:val="22"/>
          <w:szCs w:val="22"/>
          <w:lang w:eastAsia="en-US"/>
        </w:rPr>
      </w:pPr>
      <w:r>
        <w:rPr>
          <w:noProof/>
        </w:rPr>
        <w:lastRenderedPageBreak/>
        <mc:AlternateContent>
          <mc:Choice Requires="wps">
            <w:drawing>
              <wp:inline distT="0" distB="0" distL="0" distR="0" wp14:anchorId="60424F0E" wp14:editId="6ADFBCA0">
                <wp:extent cx="5494020" cy="1375410"/>
                <wp:effectExtent l="0" t="0" r="0" b="0"/>
                <wp:docPr id="192" name="Text Box 1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375410"/>
                        </a:xfrm>
                        <a:prstGeom prst="rect">
                          <a:avLst/>
                        </a:prstGeom>
                        <a:noFill/>
                        <a:ln w="9525">
                          <a:noFill/>
                          <a:miter lim="800000"/>
                          <a:headEnd/>
                          <a:tailEnd/>
                        </a:ln>
                      </wps:spPr>
                      <wps:txbx>
                        <w:txbxContent>
                          <w:p w14:paraId="7F89C093"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480338">
                              <w:rPr>
                                <w:i/>
                                <w:color w:val="3D8CAD" w:themeColor="accent1"/>
                                <w:sz w:val="24"/>
                                <w:szCs w:val="24"/>
                              </w:rPr>
                              <w:t>In the education context, while a good portion of Australian schools and early learning services have achieved many of the ‘safer’ actions relating to reconciliation, the time has come to engage the broader Australian community in educational initiatives and deepen engagement with the Aboriginal and Torres Strait Islander communities in which educational institutions are located.</w:t>
                            </w:r>
                          </w:p>
                        </w:txbxContent>
                      </wps:txbx>
                      <wps:bodyPr rot="0" vert="horz" wrap="square" lIns="91440" tIns="45720" rIns="91440" bIns="45720" anchor="t" anchorCtr="0">
                        <a:noAutofit/>
                      </wps:bodyPr>
                    </wps:wsp>
                  </a:graphicData>
                </a:graphic>
              </wp:inline>
            </w:drawing>
          </mc:Choice>
          <mc:Fallback>
            <w:pict>
              <v:shape w14:anchorId="60424F0E" id="Text Box 192" o:spid="_x0000_s1072" type="#_x0000_t202" style="width:432.6pt;height:108.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N3x/gEAANYDAAAOAAAAZHJzL2Uyb0RvYy54bWysU11v2yAUfZ+0/4B4X2xnTttYIVXXrtOk&#10;7kNq9wMIxjEacBmQ2Nmv3wWnabS9VfMDAq7vufece1hdj0aTvfRBgWW0mpWUSCugVXbL6I+n+3dX&#10;lITIbcs1WMnoQQZ6vX77ZjW4Rs6hB91KTxDEhmZwjPYxuqYoguil4WEGTloMduANj3j026L1fEB0&#10;o4t5WV4UA/jWeRAyBLy9m4J0nfG7Tor4reuCjEQzir3FvPq8btJarFe82XrueiWObfBXdGG4slj0&#10;BHXHIyc7r/6BMkp4CNDFmQBTQNcpITMHZFOVf7F57LmTmQuKE9xJpvD/YMXX/aP77kkcP8CIA8wk&#10;gnsA8TMQC7c9t1t54z0MveQtFq6SZMXgQnNMTVKHJiSQzfAFWhwy30XIQGPnTVIFeRJExwEcTqLL&#10;MRKBl4t6WZdzDAmMVe8vF3WVx1Lw5jnd+RA/STAkbRj1ONUMz/cPIaZ2ePP8S6pm4V5pnSerLRkY&#10;XS7mi5xwFjEqovG0MoxelembrJBYfrRtTo5c6WmPBbQ90k5MJ85x3IxEtYzWFyk5ybCB9oBCeJiM&#10;hg8DNz3435QMaDJGw68d95IS/dmimMuqrpMr86FeXCYZ/Hlkcx7hViAUo5GSaXsbs5Mnzjcoeqey&#10;HC+dHHtG82SVjkZP7jw/579enuP6DwAAAP//AwBQSwMEFAAGAAgAAAAhABx3Ke3aAAAABQEAAA8A&#10;AABkcnMvZG93bnJldi54bWxMj0FLw0AQhe+C/2EZwZudbbChxmyKKF4VWxW8bbPTJJidDdltE/+9&#10;oxe9DDze471vys3se3WiMXaBDSwXGhRxHVzHjYHX3ePVGlRMlp3tA5OBL4qwqc7PSlu4MPELnbap&#10;UVLCsbAG2pSGAjHWLXkbF2EgFu8QRm+TyLFBN9pJyn2PmdY5etuxLLR2oPuW6s/t0Rt4ezp8vF/r&#10;5+bBr4YpzBrZ36Axlxfz3S2oRHP6C8MPvqBDJUz7cGQXVW9AHkm/V7x1vspA7Q1kyzwHrEr8T199&#10;AwAA//8DAFBLAQItABQABgAIAAAAIQC2gziS/gAAAOEBAAATAAAAAAAAAAAAAAAAAAAAAABbQ29u&#10;dGVudF9UeXBlc10ueG1sUEsBAi0AFAAGAAgAAAAhADj9If/WAAAAlAEAAAsAAAAAAAAAAAAAAAAA&#10;LwEAAF9yZWxzLy5yZWxzUEsBAi0AFAAGAAgAAAAhAJcM3fH+AQAA1gMAAA4AAAAAAAAAAAAAAAAA&#10;LgIAAGRycy9lMm9Eb2MueG1sUEsBAi0AFAAGAAgAAAAhABx3Ke3aAAAABQEAAA8AAAAAAAAAAAAA&#10;AAAAWAQAAGRycy9kb3ducmV2LnhtbFBLBQYAAAAABAAEAPMAAABfBQAAAAA=&#10;" filled="f" stroked="f">
                <v:textbox>
                  <w:txbxContent>
                    <w:p w14:paraId="7F89C093"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sidRPr="00480338">
                        <w:rPr>
                          <w:i/>
                          <w:color w:val="3D8CAD" w:themeColor="accent1"/>
                          <w:sz w:val="24"/>
                          <w:szCs w:val="24"/>
                        </w:rPr>
                        <w:t>In the education context, while a good portion of Australian schools and early learning services have achieved many of the ‘safer’ actions relating to reconciliation, the time has come to engage the broader Australian community in educational initiatives and deepen engagement with the Aboriginal and Torres Strait Islander communities in which educational institutions are located.</w:t>
                      </w:r>
                    </w:p>
                  </w:txbxContent>
                </v:textbox>
                <w10:anchorlock/>
              </v:shape>
            </w:pict>
          </mc:Fallback>
        </mc:AlternateContent>
      </w:r>
      <w:r w:rsidRPr="1D8654F9">
        <w:rPr>
          <w:rFonts w:asciiTheme="minorHAnsi" w:hAnsiTheme="minorHAnsi" w:cstheme="minorBidi"/>
          <w:i/>
          <w:iCs/>
          <w:color w:val="3D8CAD" w:themeColor="accent1"/>
        </w:rPr>
        <w:t>Reconciliation Australia</w:t>
      </w:r>
      <w:r w:rsidRPr="1D8654F9">
        <w:rPr>
          <w:rStyle w:val="EndnoteReference"/>
          <w:rFonts w:asciiTheme="minorHAnsi" w:hAnsiTheme="minorHAnsi" w:cstheme="minorBidi"/>
          <w:i/>
          <w:iCs/>
          <w:color w:val="3D8CAD" w:themeColor="accent1"/>
        </w:rPr>
        <w:endnoteReference w:id="616"/>
      </w:r>
    </w:p>
    <w:p w14:paraId="5A377EC6" w14:textId="77777777" w:rsidR="00C13F18" w:rsidRDefault="00C13F18" w:rsidP="00BB708D">
      <w:pPr>
        <w:pStyle w:val="paragraph"/>
        <w:spacing w:before="0" w:beforeAutospacing="0" w:after="240" w:afterAutospacing="0" w:line="259" w:lineRule="auto"/>
        <w:jc w:val="right"/>
        <w:textAlignment w:val="baseline"/>
        <w:rPr>
          <w:rStyle w:val="normaltextrun"/>
          <w:rFonts w:ascii="Calibri" w:hAnsi="Calibri" w:cs="Calibri"/>
          <w:sz w:val="22"/>
          <w:szCs w:val="22"/>
        </w:rPr>
      </w:pPr>
      <w:r>
        <w:rPr>
          <w:noProof/>
        </w:rPr>
        <mc:AlternateContent>
          <mc:Choice Requires="wps">
            <w:drawing>
              <wp:inline distT="0" distB="0" distL="0" distR="0" wp14:anchorId="24543F96" wp14:editId="4F1821E7">
                <wp:extent cx="5494020" cy="1590675"/>
                <wp:effectExtent l="0" t="0" r="0" b="0"/>
                <wp:docPr id="1943466080" name="Text Box 19434660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4020" cy="1590675"/>
                        </a:xfrm>
                        <a:prstGeom prst="rect">
                          <a:avLst/>
                        </a:prstGeom>
                        <a:noFill/>
                        <a:ln w="9525">
                          <a:noFill/>
                          <a:miter lim="800000"/>
                          <a:headEnd/>
                          <a:tailEnd/>
                        </a:ln>
                      </wps:spPr>
                      <wps:txbx>
                        <w:txbxContent>
                          <w:p w14:paraId="62ADB40C"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The power of relationships, and the impact of individuals respectfully seeking to build connections, instead of stamping their authority or legacy on a school, cannot be underestimated. Communities talk about the experience of a new principal being like a house guest who wants to remodel because they don’t like your taste. How many times must a house be remodelled before those living in that home have a say in how they would like to live?</w:t>
                            </w:r>
                          </w:p>
                        </w:txbxContent>
                      </wps:txbx>
                      <wps:bodyPr rot="0" vert="horz" wrap="square" lIns="91440" tIns="45720" rIns="91440" bIns="45720" anchor="t" anchorCtr="0">
                        <a:noAutofit/>
                      </wps:bodyPr>
                    </wps:wsp>
                  </a:graphicData>
                </a:graphic>
              </wp:inline>
            </w:drawing>
          </mc:Choice>
          <mc:Fallback>
            <w:pict>
              <v:shape w14:anchorId="24543F96" id="Text Box 1943466080" o:spid="_x0000_s1073" type="#_x0000_t202" style="width:432.6pt;height:125.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v2rK/QEAANYDAAAOAAAAZHJzL2Uyb0RvYy54bWysU9Fu2yAUfZ+0f0C8L3Yiu2mskKpr12lS&#10;103q9gEE4xgNuAxI7Ozrd8FpGm1v0/yAgOt77j3nHtY3o9HkIH1QYBmdz0pKpBXQKrtj9Pu3h3fX&#10;lITIbcs1WMnoUQZ6s3n7Zj24Ri6gB91KTxDEhmZwjPYxuqYoguil4WEGTloMduANj3j0u6L1fEB0&#10;o4tFWV4VA/jWeRAyBLy9n4J0k/G7Tor4peuCjEQzir3FvPq8btNabNa82XnueiVObfB/6MJwZbHo&#10;GeqeR072Xv0FZZTwEKCLMwGmgK5TQmYOyGZe/sHmuedOZi4oTnBnmcL/gxVPh2f31ZM4vocRB5hJ&#10;BPcI4kcgFu56bnfy1nsYeslbLDxPkhWDC80pNUkdmpBAtsNnaHHIfB8hA42dN0kV5EkQHQdwPIsu&#10;x0gEXtbVqioXGBIYm9er8mpZ5xq8eUl3PsSPEgxJG0Y9TjXD88NjiKkd3rz8kqpZeFBa58lqSwZG&#10;V/WizgkXEaMiGk8rw+h1mb7JConlB9vm5MiVnvZYQNsT7cR04hzH7UhUy2i1TMlJhi20RxTCw2Q0&#10;fBi46cH/omRAkzEafu65l5ToTxbFXM2rKrkyH6p6mWTwl5HtZYRbgVCMRkqm7V3MTp4436Loncpy&#10;vHZy6hnNk1U6GT258/Kc/3p9jpvfAAAA//8DAFBLAwQUAAYACAAAACEA22il2NoAAAAFAQAADwAA&#10;AGRycy9kb3ducmV2LnhtbEyPT0vDQBDF74LfYRnBm901mNLGTIooXhXrH+htmp0mwexsyG6b+O1d&#10;vehl4PEe7/2m3MyuVyceQ+cF4XphQLHU3nbSILy9Pl6tQIVIYqn3wghfHGBTnZ+VVFg/yQuftrFR&#10;qURCQQhtjEOhdahbdhQWfmBJ3sGPjmKSY6PtSFMqd73OjFlqR52khZYGvm+5/tweHcL702H3cWOe&#10;mweXD5OfjRa31oiXF/PdLajIc/wLww9+QocqMe39UWxQPUJ6JP7e5K2WeQZqj5DlJgddlfo/ffUN&#10;AAD//wMAUEsBAi0AFAAGAAgAAAAhALaDOJL+AAAA4QEAABMAAAAAAAAAAAAAAAAAAAAAAFtDb250&#10;ZW50X1R5cGVzXS54bWxQSwECLQAUAAYACAAAACEAOP0h/9YAAACUAQAACwAAAAAAAAAAAAAAAAAv&#10;AQAAX3JlbHMvLnJlbHNQSwECLQAUAAYACAAAACEAd79qyv0BAADWAwAADgAAAAAAAAAAAAAAAAAu&#10;AgAAZHJzL2Uyb0RvYy54bWxQSwECLQAUAAYACAAAACEA22il2NoAAAAFAQAADwAAAAAAAAAAAAAA&#10;AABXBAAAZHJzL2Rvd25yZXYueG1sUEsFBgAAAAAEAAQA8wAAAF4FAAAAAA==&#10;" filled="f" stroked="f">
                <v:textbox>
                  <w:txbxContent>
                    <w:p w14:paraId="62ADB40C" w14:textId="77777777" w:rsidR="00C13F18" w:rsidRPr="00D54804" w:rsidRDefault="00C13F18" w:rsidP="00BB708D">
                      <w:pPr>
                        <w:pBdr>
                          <w:top w:val="single" w:sz="24" w:space="6" w:color="3D8CAD" w:themeColor="accent1"/>
                          <w:bottom w:val="single" w:sz="24" w:space="8" w:color="3D8CAD" w:themeColor="accent1"/>
                        </w:pBdr>
                        <w:spacing w:after="0"/>
                        <w:jc w:val="center"/>
                        <w:rPr>
                          <w:i/>
                          <w:color w:val="3D8CAD" w:themeColor="accent1"/>
                          <w:sz w:val="24"/>
                          <w:szCs w:val="24"/>
                        </w:rPr>
                      </w:pPr>
                      <w:r>
                        <w:rPr>
                          <w:i/>
                          <w:color w:val="3D8CAD" w:themeColor="accent1"/>
                          <w:sz w:val="24"/>
                          <w:szCs w:val="24"/>
                        </w:rPr>
                        <w:t>The power of relationships, and the impact of individuals respectfully seeking to build connections, instead of stamping their authority or legacy on a school, cannot be underestimated. Communities talk about the experience of a new principal being like a house guest who wants to remodel because they don’t like your taste. How many times must a house be remodelled before those living in that home have a say in how they would like to live?</w:t>
                      </w:r>
                    </w:p>
                  </w:txbxContent>
                </v:textbox>
                <w10:anchorlock/>
              </v:shape>
            </w:pict>
          </mc:Fallback>
        </mc:AlternateContent>
      </w:r>
      <w:r w:rsidRPr="00B34017">
        <w:rPr>
          <w:rFonts w:asciiTheme="minorHAnsi" w:hAnsiTheme="minorHAnsi" w:cstheme="minorBidi"/>
          <w:i/>
          <w:color w:val="3D8CAD" w:themeColor="accent1"/>
        </w:rPr>
        <w:t xml:space="preserve"> </w:t>
      </w:r>
      <w:r>
        <w:rPr>
          <w:rFonts w:asciiTheme="minorHAnsi" w:hAnsiTheme="minorHAnsi" w:cstheme="minorBidi"/>
          <w:i/>
          <w:color w:val="3D8CAD" w:themeColor="accent1"/>
        </w:rPr>
        <w:t>Indigenous Education Consultative Meeting</w:t>
      </w:r>
    </w:p>
    <w:p w14:paraId="1E074E05" w14:textId="78653E63" w:rsidR="00C13F18" w:rsidRDefault="0070257B" w:rsidP="00BB708D">
      <w:pPr>
        <w:pStyle w:val="paragraph"/>
        <w:spacing w:before="0" w:beforeAutospacing="0" w:after="240" w:afterAutospacing="0" w:line="259" w:lineRule="auto"/>
        <w:textAlignment w:val="baseline"/>
        <w:rPr>
          <w:rStyle w:val="normaltextrun"/>
          <w:rFonts w:ascii="Calibri" w:hAnsi="Calibri" w:cs="Calibri"/>
          <w:sz w:val="22"/>
          <w:szCs w:val="22"/>
        </w:rPr>
      </w:pPr>
      <w:r w:rsidRPr="000C1F72">
        <w:rPr>
          <w:rStyle w:val="normaltextrun"/>
          <w:rFonts w:ascii="Calibri" w:hAnsi="Calibri" w:cs="Calibri"/>
          <w:sz w:val="22"/>
          <w:szCs w:val="22"/>
        </w:rPr>
        <w:t xml:space="preserve">Improving our system demands improving how we agree on what </w:t>
      </w:r>
      <w:r>
        <w:rPr>
          <w:rStyle w:val="normaltextrun"/>
          <w:rFonts w:ascii="Calibri" w:hAnsi="Calibri" w:cs="Calibri"/>
          <w:sz w:val="22"/>
          <w:szCs w:val="22"/>
        </w:rPr>
        <w:t xml:space="preserve">the education system </w:t>
      </w:r>
      <w:r w:rsidRPr="000C1F72">
        <w:rPr>
          <w:rStyle w:val="normaltextrun"/>
          <w:rFonts w:ascii="Calibri" w:hAnsi="Calibri" w:cs="Calibri"/>
          <w:sz w:val="22"/>
          <w:szCs w:val="22"/>
        </w:rPr>
        <w:t>should look like and what it should prioritise.</w:t>
      </w:r>
      <w:r>
        <w:rPr>
          <w:rStyle w:val="normaltextrun"/>
          <w:rFonts w:ascii="Calibri" w:hAnsi="Calibri" w:cs="Calibri"/>
          <w:sz w:val="22"/>
          <w:szCs w:val="22"/>
        </w:rPr>
        <w:t xml:space="preserve"> </w:t>
      </w:r>
      <w:r w:rsidR="00C13F18">
        <w:rPr>
          <w:rStyle w:val="normaltextrun"/>
          <w:rFonts w:ascii="Calibri" w:hAnsi="Calibri" w:cs="Calibri"/>
          <w:sz w:val="22"/>
          <w:szCs w:val="22"/>
        </w:rPr>
        <w:t>The Panel has heard of instances where there was a lack of partnership between education systems, First Nations representatives, and First Nations communities.</w:t>
      </w:r>
    </w:p>
    <w:p w14:paraId="1948D25C" w14:textId="5F1749E2" w:rsidR="00C13F18" w:rsidRDefault="00C13F18" w:rsidP="00BB708D">
      <w:pPr>
        <w:pStyle w:val="paragraph"/>
        <w:spacing w:before="0" w:beforeAutospacing="0" w:after="240" w:afterAutospacing="0" w:line="259" w:lineRule="auto"/>
        <w:textAlignment w:val="baseline"/>
        <w:rPr>
          <w:rStyle w:val="normaltextrun"/>
          <w:rFonts w:ascii="Calibri" w:eastAsiaTheme="minorHAnsi" w:hAnsi="Calibri" w:cs="Calibri"/>
          <w:sz w:val="22"/>
          <w:szCs w:val="22"/>
          <w:lang w:eastAsia="en-US"/>
        </w:rPr>
      </w:pPr>
      <w:r>
        <w:rPr>
          <w:rStyle w:val="normaltextrun"/>
          <w:rFonts w:ascii="Calibri" w:hAnsi="Calibri" w:cs="Calibri"/>
          <w:sz w:val="22"/>
          <w:szCs w:val="22"/>
        </w:rPr>
        <w:t xml:space="preserve">The Panel believes that stronger partnerships with First Nations organisations, communities, and representatives can help to ensure that schools are extensions of the communities that they serve, becoming culturally safe and appropriate environments in which children can thrive and achieve their potential. This </w:t>
      </w:r>
      <w:r w:rsidR="004A3325" w:rsidRPr="00A63414">
        <w:rPr>
          <w:rStyle w:val="normaltextrun"/>
          <w:rFonts w:ascii="Calibri" w:hAnsi="Calibri" w:cs="Calibri"/>
          <w:sz w:val="22"/>
          <w:szCs w:val="22"/>
        </w:rPr>
        <w:t>is consistent with</w:t>
      </w:r>
      <w:r>
        <w:rPr>
          <w:rStyle w:val="normaltextrun"/>
          <w:rFonts w:ascii="Calibri" w:hAnsi="Calibri" w:cs="Calibri"/>
          <w:sz w:val="22"/>
          <w:szCs w:val="22"/>
        </w:rPr>
        <w:t xml:space="preserve"> the belief that underpins CTG: that when First Nations peoples contribute to the design and delivery of policies, programs, and services related to them, better life outcomes are achieved.</w:t>
      </w:r>
      <w:r>
        <w:rPr>
          <w:rStyle w:val="EndnoteReference"/>
          <w:rFonts w:ascii="Calibri" w:hAnsi="Calibri" w:cs="Calibri"/>
          <w:sz w:val="22"/>
          <w:szCs w:val="22"/>
        </w:rPr>
        <w:endnoteReference w:id="617"/>
      </w:r>
    </w:p>
    <w:p w14:paraId="19BAE446" w14:textId="369E98DB" w:rsidR="00C13F18" w:rsidRPr="00A63414" w:rsidRDefault="00C13F18" w:rsidP="00BB708D">
      <w:pPr>
        <w:pStyle w:val="paragraph"/>
        <w:spacing w:before="0" w:beforeAutospacing="0" w:after="240" w:afterAutospacing="0" w:line="259" w:lineRule="auto"/>
        <w:textAlignment w:val="baseline"/>
        <w:rPr>
          <w:rStyle w:val="normaltextrun"/>
          <w:rFonts w:ascii="Calibri" w:eastAsiaTheme="minorHAnsi" w:hAnsi="Calibri" w:cs="Calibri"/>
          <w:sz w:val="22"/>
          <w:szCs w:val="22"/>
          <w:lang w:eastAsia="en-US"/>
        </w:rPr>
      </w:pPr>
      <w:r>
        <w:rPr>
          <w:rStyle w:val="normaltextrun"/>
          <w:rFonts w:ascii="Calibri" w:hAnsi="Calibri" w:cs="Calibri"/>
          <w:sz w:val="22"/>
          <w:szCs w:val="22"/>
        </w:rPr>
        <w:t>The Panel believes that at the national and system levels, t</w:t>
      </w:r>
      <w:r w:rsidRPr="002A50B1">
        <w:rPr>
          <w:rStyle w:val="normaltextrun"/>
          <w:rFonts w:ascii="Calibri" w:hAnsi="Calibri" w:cs="Calibri"/>
          <w:sz w:val="22"/>
          <w:szCs w:val="22"/>
        </w:rPr>
        <w:t xml:space="preserve">he </w:t>
      </w:r>
      <w:r>
        <w:rPr>
          <w:rStyle w:val="normaltextrun"/>
          <w:rFonts w:ascii="Calibri" w:hAnsi="Calibri" w:cs="Calibri"/>
          <w:sz w:val="22"/>
          <w:szCs w:val="22"/>
        </w:rPr>
        <w:t xml:space="preserve">next </w:t>
      </w:r>
      <w:r w:rsidDel="00761FB7">
        <w:rPr>
          <w:rStyle w:val="normaltextrun"/>
          <w:rFonts w:ascii="Calibri" w:hAnsi="Calibri" w:cs="Calibri"/>
          <w:sz w:val="22"/>
          <w:szCs w:val="22"/>
        </w:rPr>
        <w:t>Agreement</w:t>
      </w:r>
      <w:r>
        <w:rPr>
          <w:rStyle w:val="normaltextrun"/>
          <w:rFonts w:ascii="Calibri" w:hAnsi="Calibri" w:cs="Calibri"/>
          <w:sz w:val="22"/>
          <w:szCs w:val="22"/>
        </w:rPr>
        <w:t xml:space="preserve"> should be developed </w:t>
      </w:r>
      <w:r w:rsidR="005125F2">
        <w:rPr>
          <w:rStyle w:val="normaltextrun"/>
          <w:rFonts w:ascii="Calibri" w:hAnsi="Calibri" w:cs="Calibri"/>
          <w:sz w:val="22"/>
          <w:szCs w:val="22"/>
        </w:rPr>
        <w:t xml:space="preserve">and implemented </w:t>
      </w:r>
      <w:r>
        <w:rPr>
          <w:rStyle w:val="normaltextrun"/>
          <w:rFonts w:ascii="Calibri" w:hAnsi="Calibri" w:cs="Calibri"/>
          <w:sz w:val="22"/>
          <w:szCs w:val="22"/>
        </w:rPr>
        <w:t>in partnership</w:t>
      </w:r>
      <w:r w:rsidRPr="002A50B1">
        <w:rPr>
          <w:rStyle w:val="normaltextrun"/>
          <w:rFonts w:ascii="Calibri" w:hAnsi="Calibri" w:cs="Calibri"/>
          <w:sz w:val="22"/>
          <w:szCs w:val="22"/>
        </w:rPr>
        <w:t xml:space="preserve"> with </w:t>
      </w:r>
      <w:r>
        <w:rPr>
          <w:rStyle w:val="normaltextrun"/>
          <w:rFonts w:ascii="Calibri" w:hAnsi="Calibri" w:cs="Calibri"/>
          <w:sz w:val="22"/>
          <w:szCs w:val="22"/>
        </w:rPr>
        <w:t xml:space="preserve">key </w:t>
      </w:r>
      <w:r w:rsidRPr="002A50B1">
        <w:rPr>
          <w:rStyle w:val="normaltextrun"/>
          <w:rFonts w:ascii="Calibri" w:hAnsi="Calibri" w:cs="Calibri"/>
          <w:sz w:val="22"/>
          <w:szCs w:val="22"/>
        </w:rPr>
        <w:t xml:space="preserve">First Nations </w:t>
      </w:r>
      <w:r>
        <w:rPr>
          <w:rStyle w:val="normaltextrun"/>
          <w:rFonts w:ascii="Calibri" w:hAnsi="Calibri" w:cs="Calibri"/>
          <w:sz w:val="22"/>
          <w:szCs w:val="22"/>
        </w:rPr>
        <w:t xml:space="preserve">education </w:t>
      </w:r>
      <w:r w:rsidRPr="002A50B1">
        <w:rPr>
          <w:rStyle w:val="normaltextrun"/>
          <w:rFonts w:ascii="Calibri" w:hAnsi="Calibri" w:cs="Calibri"/>
          <w:sz w:val="22"/>
          <w:szCs w:val="22"/>
        </w:rPr>
        <w:t xml:space="preserve">representatives, including </w:t>
      </w:r>
      <w:r>
        <w:rPr>
          <w:rStyle w:val="normaltextrun"/>
          <w:rFonts w:ascii="Calibri" w:hAnsi="Calibri" w:cs="Calibri"/>
          <w:sz w:val="22"/>
          <w:szCs w:val="22"/>
        </w:rPr>
        <w:t>with</w:t>
      </w:r>
      <w:r w:rsidRPr="002A50B1">
        <w:rPr>
          <w:rStyle w:val="normaltextrun"/>
          <w:rFonts w:ascii="Calibri" w:hAnsi="Calibri" w:cs="Calibri"/>
          <w:sz w:val="22"/>
          <w:szCs w:val="22"/>
        </w:rPr>
        <w:t xml:space="preserve"> organisations such as </w:t>
      </w:r>
      <w:r>
        <w:rPr>
          <w:rStyle w:val="normaltextrun"/>
          <w:rFonts w:ascii="Calibri" w:hAnsi="Calibri" w:cs="Calibri"/>
          <w:sz w:val="22"/>
          <w:szCs w:val="22"/>
        </w:rPr>
        <w:t xml:space="preserve">the </w:t>
      </w:r>
      <w:r w:rsidRPr="003231AD">
        <w:rPr>
          <w:rStyle w:val="normaltextrun"/>
          <w:rFonts w:ascii="Calibri" w:hAnsi="Calibri" w:cs="Calibri"/>
          <w:sz w:val="22"/>
          <w:szCs w:val="22"/>
        </w:rPr>
        <w:t xml:space="preserve">National Aboriginal and </w:t>
      </w:r>
      <w:r w:rsidRPr="00C5191D">
        <w:rPr>
          <w:rStyle w:val="normaltextrun"/>
          <w:rFonts w:ascii="Calibri" w:hAnsi="Calibri" w:cs="Calibri"/>
          <w:sz w:val="22"/>
          <w:szCs w:val="22"/>
        </w:rPr>
        <w:t>Torres Strait Islander Education Corporation (NATSIEC)</w:t>
      </w:r>
      <w:r>
        <w:rPr>
          <w:rStyle w:val="normaltextrun"/>
          <w:rFonts w:ascii="Calibri" w:hAnsi="Calibri" w:cs="Calibri"/>
          <w:sz w:val="22"/>
          <w:szCs w:val="22"/>
        </w:rPr>
        <w:t>,</w:t>
      </w:r>
      <w:r w:rsidRPr="00C5191D">
        <w:rPr>
          <w:rStyle w:val="normaltextrun"/>
          <w:rFonts w:ascii="Calibri" w:hAnsi="Calibri" w:cs="Calibri"/>
          <w:sz w:val="22"/>
          <w:szCs w:val="22"/>
        </w:rPr>
        <w:t xml:space="preserve"> the National Aboriginal and Torres Strait Islander Principals Association (NATSIPA)</w:t>
      </w:r>
      <w:r>
        <w:rPr>
          <w:rStyle w:val="normaltextrun"/>
          <w:rFonts w:ascii="Calibri" w:hAnsi="Calibri" w:cs="Calibri"/>
          <w:sz w:val="22"/>
          <w:szCs w:val="22"/>
        </w:rPr>
        <w:t xml:space="preserve">, </w:t>
      </w:r>
      <w:r w:rsidRPr="00DD2B3D">
        <w:rPr>
          <w:rStyle w:val="normaltextrun"/>
          <w:rFonts w:ascii="Calibri" w:hAnsi="Calibri" w:cs="Calibri"/>
          <w:sz w:val="22"/>
          <w:szCs w:val="22"/>
        </w:rPr>
        <w:t>and the Coalition of Peaks</w:t>
      </w:r>
      <w:r>
        <w:rPr>
          <w:rStyle w:val="normaltextrun"/>
          <w:rFonts w:ascii="Calibri" w:hAnsi="Calibri" w:cs="Calibri"/>
          <w:sz w:val="22"/>
          <w:szCs w:val="22"/>
        </w:rPr>
        <w:t xml:space="preserve"> as appropriate</w:t>
      </w:r>
      <w:r w:rsidRPr="00C5191D">
        <w:rPr>
          <w:rStyle w:val="normaltextrun"/>
          <w:rFonts w:ascii="Calibri" w:hAnsi="Calibri" w:cs="Calibri"/>
          <w:sz w:val="22"/>
          <w:szCs w:val="22"/>
        </w:rPr>
        <w:t>.</w:t>
      </w:r>
      <w:r w:rsidRPr="002A50B1">
        <w:rPr>
          <w:rStyle w:val="normaltextrun"/>
          <w:rFonts w:ascii="Calibri" w:hAnsi="Calibri" w:cs="Calibri"/>
          <w:sz w:val="22"/>
          <w:szCs w:val="22"/>
        </w:rPr>
        <w:t xml:space="preserve"> </w:t>
      </w:r>
      <w:r w:rsidRPr="009C7E35">
        <w:rPr>
          <w:rStyle w:val="normaltextrun"/>
          <w:rFonts w:ascii="Calibri" w:hAnsi="Calibri" w:cs="Calibri"/>
          <w:color w:val="000000" w:themeColor="text1"/>
          <w:sz w:val="22"/>
          <w:szCs w:val="22"/>
        </w:rPr>
        <w:t xml:space="preserve">First Nations perspectives must be at the centre of the next </w:t>
      </w:r>
      <w:r w:rsidDel="00761FB7">
        <w:rPr>
          <w:rStyle w:val="normaltextrun"/>
          <w:rFonts w:ascii="Calibri" w:hAnsi="Calibri" w:cs="Calibri"/>
          <w:color w:val="000000" w:themeColor="text1"/>
          <w:sz w:val="22"/>
          <w:szCs w:val="22"/>
        </w:rPr>
        <w:t>Agreement</w:t>
      </w:r>
      <w:r w:rsidRPr="009C7E35" w:rsidDel="003231AD">
        <w:rPr>
          <w:rStyle w:val="normaltextrun"/>
          <w:rFonts w:ascii="Calibri" w:hAnsi="Calibri" w:cs="Calibri"/>
          <w:color w:val="000000" w:themeColor="text1"/>
          <w:sz w:val="22"/>
          <w:szCs w:val="22"/>
        </w:rPr>
        <w:t xml:space="preserve"> –</w:t>
      </w:r>
      <w:r w:rsidRPr="009C7E35">
        <w:rPr>
          <w:rStyle w:val="normaltextrun"/>
          <w:rFonts w:ascii="Calibri" w:hAnsi="Calibri" w:cs="Calibri"/>
          <w:color w:val="000000" w:themeColor="text1"/>
          <w:sz w:val="22"/>
          <w:szCs w:val="22"/>
        </w:rPr>
        <w:t xml:space="preserve"> not only to give meaningful effect to the existing commitments under </w:t>
      </w:r>
      <w:r>
        <w:rPr>
          <w:rStyle w:val="normaltextrun"/>
          <w:rFonts w:ascii="Calibri" w:hAnsi="Calibri" w:cs="Calibri"/>
          <w:color w:val="000000" w:themeColor="text1"/>
          <w:sz w:val="22"/>
          <w:szCs w:val="22"/>
        </w:rPr>
        <w:t>CTG</w:t>
      </w:r>
      <w:r w:rsidRPr="009C7E35">
        <w:rPr>
          <w:rStyle w:val="normaltextrun"/>
          <w:rFonts w:ascii="Calibri" w:hAnsi="Calibri" w:cs="Calibri"/>
          <w:color w:val="000000" w:themeColor="text1"/>
          <w:sz w:val="22"/>
          <w:szCs w:val="22"/>
        </w:rPr>
        <w:t xml:space="preserve"> but</w:t>
      </w:r>
      <w:r>
        <w:rPr>
          <w:rStyle w:val="normaltextrun"/>
          <w:rFonts w:ascii="Calibri" w:hAnsi="Calibri" w:cs="Calibri"/>
          <w:color w:val="000000" w:themeColor="text1"/>
          <w:sz w:val="22"/>
          <w:szCs w:val="22"/>
        </w:rPr>
        <w:t xml:space="preserve"> also</w:t>
      </w:r>
      <w:r w:rsidRPr="009C7E35">
        <w:rPr>
          <w:rStyle w:val="normaltextrun"/>
          <w:rFonts w:ascii="Calibri" w:hAnsi="Calibri" w:cs="Calibri"/>
          <w:color w:val="000000" w:themeColor="text1"/>
          <w:sz w:val="22"/>
          <w:szCs w:val="22"/>
        </w:rPr>
        <w:t xml:space="preserve"> because First Nations students – and indeed all students – will benefit from having the insights of First Nations people</w:t>
      </w:r>
      <w:r>
        <w:rPr>
          <w:rStyle w:val="normaltextrun"/>
          <w:rFonts w:ascii="Calibri" w:hAnsi="Calibri" w:cs="Calibri"/>
          <w:color w:val="000000" w:themeColor="text1"/>
          <w:sz w:val="22"/>
          <w:szCs w:val="22"/>
        </w:rPr>
        <w:t>s</w:t>
      </w:r>
      <w:r w:rsidRPr="009C7E35">
        <w:rPr>
          <w:rStyle w:val="normaltextrun"/>
          <w:rFonts w:ascii="Calibri" w:hAnsi="Calibri" w:cs="Calibri"/>
          <w:color w:val="000000" w:themeColor="text1"/>
          <w:sz w:val="22"/>
          <w:szCs w:val="22"/>
        </w:rPr>
        <w:t xml:space="preserve"> shape the design and </w:t>
      </w:r>
      <w:r>
        <w:rPr>
          <w:rStyle w:val="normaltextrun"/>
          <w:rFonts w:ascii="Calibri" w:hAnsi="Calibri" w:cs="Calibri"/>
          <w:color w:val="000000" w:themeColor="text1"/>
          <w:sz w:val="22"/>
          <w:szCs w:val="22"/>
        </w:rPr>
        <w:t>implementation</w:t>
      </w:r>
      <w:r w:rsidRPr="009C7E35">
        <w:rPr>
          <w:rStyle w:val="normaltextrun"/>
          <w:rFonts w:ascii="Calibri" w:hAnsi="Calibri" w:cs="Calibri"/>
          <w:color w:val="000000" w:themeColor="text1"/>
          <w:sz w:val="22"/>
          <w:szCs w:val="22"/>
        </w:rPr>
        <w:t xml:space="preserve"> of the next </w:t>
      </w:r>
      <w:r w:rsidDel="00761FB7">
        <w:rPr>
          <w:rStyle w:val="normaltextrun"/>
          <w:rFonts w:ascii="Calibri" w:hAnsi="Calibri" w:cs="Calibri"/>
          <w:color w:val="000000" w:themeColor="text1"/>
          <w:sz w:val="22"/>
          <w:szCs w:val="22"/>
        </w:rPr>
        <w:t>Agreement</w:t>
      </w:r>
      <w:r w:rsidRPr="009C7E35">
        <w:rPr>
          <w:rStyle w:val="normaltextrun"/>
          <w:rFonts w:ascii="Calibri" w:hAnsi="Calibri" w:cs="Calibri"/>
          <w:color w:val="000000" w:themeColor="text1"/>
          <w:sz w:val="22"/>
          <w:szCs w:val="22"/>
        </w:rPr>
        <w:t>.</w:t>
      </w:r>
      <w:r>
        <w:rPr>
          <w:rStyle w:val="normaltextrun"/>
          <w:rFonts w:ascii="Calibri" w:hAnsi="Calibri" w:cs="Calibri"/>
          <w:color w:val="000000" w:themeColor="text1"/>
        </w:rPr>
        <w:t xml:space="preserve"> </w:t>
      </w:r>
      <w:r w:rsidRPr="002A50B1">
        <w:rPr>
          <w:rStyle w:val="normaltextrun"/>
          <w:rFonts w:ascii="Calibri" w:hAnsi="Calibri" w:cs="Calibri"/>
          <w:sz w:val="22"/>
          <w:szCs w:val="22"/>
        </w:rPr>
        <w:t xml:space="preserve">Genuine formal partnership should </w:t>
      </w:r>
      <w:r>
        <w:rPr>
          <w:rStyle w:val="normaltextrun"/>
          <w:rFonts w:ascii="Calibri" w:hAnsi="Calibri" w:cs="Calibri"/>
          <w:sz w:val="22"/>
          <w:szCs w:val="22"/>
        </w:rPr>
        <w:t xml:space="preserve">also </w:t>
      </w:r>
      <w:r w:rsidRPr="002A50B1">
        <w:rPr>
          <w:rStyle w:val="normaltextrun"/>
          <w:rFonts w:ascii="Calibri" w:hAnsi="Calibri" w:cs="Calibri"/>
          <w:sz w:val="22"/>
          <w:szCs w:val="22"/>
        </w:rPr>
        <w:t xml:space="preserve">be an essential part of the creation of the First Nations Education </w:t>
      </w:r>
      <w:r>
        <w:rPr>
          <w:rStyle w:val="normaltextrun"/>
          <w:rFonts w:ascii="Calibri" w:hAnsi="Calibri" w:cs="Calibri"/>
          <w:sz w:val="22"/>
          <w:szCs w:val="22"/>
        </w:rPr>
        <w:t>Policy</w:t>
      </w:r>
      <w:r w:rsidRPr="002A50B1">
        <w:rPr>
          <w:rStyle w:val="normaltextrun"/>
          <w:rFonts w:ascii="Calibri" w:hAnsi="Calibri" w:cs="Calibri"/>
          <w:sz w:val="22"/>
          <w:szCs w:val="22"/>
        </w:rPr>
        <w:t xml:space="preserve"> </w:t>
      </w:r>
      <w:r>
        <w:rPr>
          <w:rStyle w:val="normaltextrun"/>
          <w:rFonts w:ascii="Calibri" w:hAnsi="Calibri" w:cs="Calibri"/>
          <w:sz w:val="22"/>
          <w:szCs w:val="22"/>
        </w:rPr>
        <w:t>discussed</w:t>
      </w:r>
      <w:r w:rsidRPr="002A50B1">
        <w:rPr>
          <w:rStyle w:val="normaltextrun"/>
          <w:rFonts w:ascii="Calibri" w:hAnsi="Calibri" w:cs="Calibri"/>
          <w:sz w:val="22"/>
          <w:szCs w:val="22"/>
        </w:rPr>
        <w:t xml:space="preserve"> in </w:t>
      </w:r>
      <w:r>
        <w:rPr>
          <w:rStyle w:val="normaltextrun"/>
          <w:rFonts w:ascii="Calibri" w:hAnsi="Calibri" w:cs="Calibri"/>
          <w:sz w:val="22"/>
          <w:szCs w:val="22"/>
        </w:rPr>
        <w:t>C</w:t>
      </w:r>
      <w:r w:rsidRPr="002A50B1">
        <w:rPr>
          <w:rStyle w:val="normaltextrun"/>
          <w:rFonts w:ascii="Calibri" w:hAnsi="Calibri" w:cs="Calibri"/>
          <w:sz w:val="22"/>
          <w:szCs w:val="22"/>
        </w:rPr>
        <w:t xml:space="preserve">hapter </w:t>
      </w:r>
      <w:r>
        <w:rPr>
          <w:rStyle w:val="normaltextrun"/>
          <w:rFonts w:ascii="Calibri" w:hAnsi="Calibri" w:cs="Calibri"/>
          <w:sz w:val="22"/>
          <w:szCs w:val="22"/>
        </w:rPr>
        <w:t>2</w:t>
      </w:r>
      <w:r w:rsidRPr="002A50B1">
        <w:rPr>
          <w:rStyle w:val="normaltextrun"/>
          <w:rFonts w:ascii="Calibri" w:hAnsi="Calibri" w:cs="Calibri"/>
          <w:sz w:val="22"/>
          <w:szCs w:val="22"/>
        </w:rPr>
        <w:t>.</w:t>
      </w:r>
    </w:p>
    <w:p w14:paraId="31D40488" w14:textId="7D5AE4F8" w:rsidR="00C13F18" w:rsidRDefault="00C13F18" w:rsidP="00BB708D">
      <w:pPr>
        <w:pStyle w:val="paragraph"/>
        <w:spacing w:before="0" w:beforeAutospacing="0" w:after="240" w:afterAutospacing="0" w:line="259" w:lineRule="auto"/>
        <w:textAlignment w:val="baseline"/>
        <w:rPr>
          <w:rStyle w:val="normaltextrun"/>
          <w:rFonts w:ascii="Calibri" w:hAnsi="Calibri" w:cs="Calibri"/>
          <w:sz w:val="22"/>
          <w:szCs w:val="22"/>
        </w:rPr>
      </w:pPr>
      <w:r w:rsidRPr="005320F9">
        <w:rPr>
          <w:rStyle w:val="normaltextrun"/>
          <w:rFonts w:ascii="Calibri" w:hAnsi="Calibri" w:cs="Calibri"/>
          <w:sz w:val="22"/>
          <w:szCs w:val="22"/>
        </w:rPr>
        <w:t>Parties to CTG have each developed their own Implementation Plan detailing how policies and programs align to CTG and</w:t>
      </w:r>
      <w:r w:rsidRPr="005320F9" w:rsidDel="00B176D7">
        <w:rPr>
          <w:rStyle w:val="normaltextrun"/>
          <w:rFonts w:ascii="Calibri" w:hAnsi="Calibri" w:cs="Calibri"/>
          <w:sz w:val="22"/>
          <w:szCs w:val="22"/>
        </w:rPr>
        <w:t xml:space="preserve"> </w:t>
      </w:r>
      <w:r w:rsidRPr="005320F9">
        <w:rPr>
          <w:rStyle w:val="normaltextrun"/>
          <w:rFonts w:ascii="Calibri" w:hAnsi="Calibri" w:cs="Calibri"/>
          <w:sz w:val="22"/>
          <w:szCs w:val="22"/>
        </w:rPr>
        <w:t>how</w:t>
      </w:r>
      <w:r w:rsidRPr="005320F9" w:rsidDel="00B176D7">
        <w:rPr>
          <w:rStyle w:val="normaltextrun"/>
          <w:rFonts w:ascii="Calibri" w:hAnsi="Calibri" w:cs="Calibri"/>
          <w:sz w:val="22"/>
          <w:szCs w:val="22"/>
        </w:rPr>
        <w:t xml:space="preserve"> </w:t>
      </w:r>
      <w:r w:rsidRPr="005320F9">
        <w:rPr>
          <w:rStyle w:val="normaltextrun"/>
          <w:rFonts w:ascii="Calibri" w:hAnsi="Calibri" w:cs="Calibri"/>
          <w:sz w:val="22"/>
          <w:szCs w:val="22"/>
        </w:rPr>
        <w:t>planned actions will work towards achieving the goals laid out in the Priority Reforms and outcomes.</w:t>
      </w:r>
      <w:r w:rsidRPr="005320F9">
        <w:rPr>
          <w:rStyle w:val="EndnoteReference"/>
          <w:rFonts w:ascii="Calibri" w:hAnsi="Calibri" w:cs="Calibri"/>
          <w:sz w:val="22"/>
          <w:szCs w:val="22"/>
        </w:rPr>
        <w:endnoteReference w:id="618"/>
      </w:r>
      <w:r>
        <w:rPr>
          <w:rStyle w:val="normaltextrun"/>
          <w:rFonts w:ascii="Calibri" w:hAnsi="Calibri" w:cs="Calibri"/>
          <w:sz w:val="22"/>
          <w:szCs w:val="22"/>
        </w:rPr>
        <w:t xml:space="preserve"> The Panel recommends that an explicit connection be created between the bilateral agreements for each party to the next </w:t>
      </w:r>
      <w:r w:rsidDel="00761FB7">
        <w:rPr>
          <w:rStyle w:val="normaltextrun"/>
          <w:rFonts w:ascii="Calibri" w:hAnsi="Calibri" w:cs="Calibri"/>
          <w:sz w:val="22"/>
          <w:szCs w:val="22"/>
        </w:rPr>
        <w:t>Agreement</w:t>
      </w:r>
      <w:r>
        <w:rPr>
          <w:rStyle w:val="normaltextrun"/>
          <w:rFonts w:ascii="Calibri" w:hAnsi="Calibri" w:cs="Calibri"/>
          <w:sz w:val="22"/>
          <w:szCs w:val="22"/>
        </w:rPr>
        <w:t xml:space="preserve"> and the corresponding CTG Implementation Plan. This will ensure parties consider in their bilateral agreements – which </w:t>
      </w:r>
      <w:r w:rsidR="002D7BFF" w:rsidRPr="00A63414">
        <w:rPr>
          <w:rStyle w:val="normaltextrun"/>
          <w:rFonts w:ascii="Calibri" w:hAnsi="Calibri" w:cs="Calibri"/>
          <w:sz w:val="22"/>
          <w:szCs w:val="22"/>
        </w:rPr>
        <w:t xml:space="preserve">will </w:t>
      </w:r>
      <w:r>
        <w:rPr>
          <w:rStyle w:val="normaltextrun"/>
          <w:rFonts w:ascii="Calibri" w:hAnsi="Calibri" w:cs="Calibri"/>
          <w:sz w:val="22"/>
          <w:szCs w:val="22"/>
        </w:rPr>
        <w:lastRenderedPageBreak/>
        <w:t>articulate the interventions that each party is undertaking to support priority equity cohorts and the minimum contribution it will make to the funding of schools – how their interventions relate to their CTG Implementation Plan. This should ensure that partnership and shared decision</w:t>
      </w:r>
      <w:r>
        <w:rPr>
          <w:rStyle w:val="normaltextrun"/>
          <w:rFonts w:ascii="Calibri" w:hAnsi="Calibri" w:cs="Calibri"/>
          <w:sz w:val="22"/>
          <w:szCs w:val="22"/>
        </w:rPr>
        <w:noBreakHyphen/>
        <w:t xml:space="preserve">making with First Nations communities and organisations is a primary focus of the bilateral agreements and that the CTG Priority Reforms are instrumental </w:t>
      </w:r>
      <w:r w:rsidR="002D7BFF" w:rsidRPr="00A63414">
        <w:rPr>
          <w:rStyle w:val="normaltextrun"/>
          <w:rFonts w:ascii="Calibri" w:hAnsi="Calibri" w:cs="Calibri"/>
          <w:sz w:val="22"/>
          <w:szCs w:val="22"/>
        </w:rPr>
        <w:t>within</w:t>
      </w:r>
      <w:r>
        <w:rPr>
          <w:rStyle w:val="normaltextrun"/>
          <w:rFonts w:ascii="Calibri" w:hAnsi="Calibri" w:cs="Calibri"/>
          <w:sz w:val="22"/>
          <w:szCs w:val="22"/>
        </w:rPr>
        <w:t xml:space="preserve"> the next </w:t>
      </w:r>
      <w:r w:rsidDel="00761FB7">
        <w:rPr>
          <w:rStyle w:val="normaltextrun"/>
          <w:rFonts w:ascii="Calibri" w:hAnsi="Calibri" w:cs="Calibri"/>
          <w:sz w:val="22"/>
          <w:szCs w:val="22"/>
        </w:rPr>
        <w:t>Agreement</w:t>
      </w:r>
      <w:r>
        <w:rPr>
          <w:rStyle w:val="normaltextrun"/>
          <w:rFonts w:ascii="Calibri" w:hAnsi="Calibri" w:cs="Calibri"/>
          <w:sz w:val="22"/>
          <w:szCs w:val="22"/>
        </w:rPr>
        <w:t>.</w:t>
      </w:r>
    </w:p>
    <w:p w14:paraId="2DBEAA9A" w14:textId="77777777" w:rsidR="00C13F18" w:rsidRDefault="00C13F18" w:rsidP="00BB708D">
      <w:pPr>
        <w:pStyle w:val="Heading5"/>
      </w:pPr>
      <w:r>
        <w:t>Connections between systems and schools and First Nations community-controlled organisations need to be strengthened</w:t>
      </w:r>
    </w:p>
    <w:p w14:paraId="06A39D95" w14:textId="77777777" w:rsidR="00C13F18" w:rsidRDefault="00C13F18" w:rsidP="00BB708D">
      <w:pPr>
        <w:rPr>
          <w:rStyle w:val="ui-provider"/>
        </w:rPr>
      </w:pPr>
      <w:r>
        <w:rPr>
          <w:rStyle w:val="ui-provider"/>
        </w:rPr>
        <w:t>All governments have committed to building First Nations community-controlled sectors to support employment and self-determination of First Nations people under CTG Priority Reform 2.</w:t>
      </w:r>
      <w:r>
        <w:rPr>
          <w:rStyle w:val="EndnoteReference"/>
        </w:rPr>
        <w:endnoteReference w:id="619"/>
      </w:r>
      <w:r>
        <w:rPr>
          <w:rStyle w:val="ui-provider"/>
        </w:rPr>
        <w:t xml:space="preserve"> The Panel has heard of some systems and schools contracting a non-First Nations provider to deliver services to First Nations students, which in turn contracts out the delivery of culturally responsive services to a First Nations community-controlled organisation. This places another layer of non-First Nations management and governance between the First Nations students and the community</w:t>
      </w:r>
      <w:r>
        <w:rPr>
          <w:rStyle w:val="ui-provider"/>
        </w:rPr>
        <w:noBreakHyphen/>
        <w:t>controlled organisation and reduces the financial benefits of the contract for the community</w:t>
      </w:r>
      <w:r>
        <w:rPr>
          <w:rStyle w:val="ui-provider"/>
        </w:rPr>
        <w:noBreakHyphen/>
        <w:t>controlled organisation.</w:t>
      </w:r>
    </w:p>
    <w:p w14:paraId="4DE1031E" w14:textId="77777777" w:rsidR="00C13F18" w:rsidRDefault="00C13F18" w:rsidP="00BB708D">
      <w:pPr>
        <w:rPr>
          <w:rStyle w:val="ui-provider"/>
        </w:rPr>
      </w:pPr>
      <w:r w:rsidRPr="00A30845">
        <w:rPr>
          <w:rStyle w:val="ui-provider"/>
        </w:rPr>
        <w:t>Systems and schools should directly engage First Nations community-controlled organisations to co</w:t>
      </w:r>
      <w:r w:rsidRPr="00A30845">
        <w:rPr>
          <w:rStyle w:val="ui-provider"/>
        </w:rPr>
        <w:noBreakHyphen/>
        <w:t>design and implement in</w:t>
      </w:r>
      <w:r w:rsidRPr="00A30845">
        <w:rPr>
          <w:rStyle w:val="ui-provider"/>
        </w:rPr>
        <w:noBreakHyphen/>
        <w:t>school programs, instead of engaging them indirectly through non-First Nations organisations</w:t>
      </w:r>
      <w:r>
        <w:rPr>
          <w:rStyle w:val="ui-provider"/>
        </w:rPr>
        <w:t>. If there is a need for a non-First Nations partner, it should be the sub</w:t>
      </w:r>
      <w:r>
        <w:rPr>
          <w:rStyle w:val="ui-provider"/>
        </w:rPr>
        <w:noBreakHyphen/>
        <w:t>contracted party. The National Indigenous Australians Agency (NIAA) submission identified that there are opportunities to strengthen relationships between schools and First Nations community-controlled organisations to ensure culturally responsive health and wellbeing wraparound services.</w:t>
      </w:r>
    </w:p>
    <w:p w14:paraId="4C417342" w14:textId="77777777" w:rsidR="00C13F18" w:rsidRDefault="00C13F18" w:rsidP="00BB708D">
      <w:pPr>
        <w:pStyle w:val="Heading5"/>
      </w:pPr>
      <w:r>
        <w:t>Shared decision-making at the school level would improve accountability to local communities</w:t>
      </w:r>
    </w:p>
    <w:p w14:paraId="05EF9142" w14:textId="323E139D" w:rsidR="00C13F18" w:rsidRDefault="00C13F18" w:rsidP="00BB708D">
      <w:pPr>
        <w:rPr>
          <w:rStyle w:val="normaltextrun"/>
          <w:rFonts w:ascii="Calibri" w:hAnsi="Calibri" w:cs="Calibri"/>
          <w:color w:val="000000" w:themeColor="text1"/>
        </w:rPr>
      </w:pPr>
      <w:r>
        <w:rPr>
          <w:rFonts w:ascii="Calibri" w:hAnsi="Calibri" w:cs="Calibri"/>
        </w:rPr>
        <w:t xml:space="preserve">The Panel </w:t>
      </w:r>
      <w:r>
        <w:rPr>
          <w:rStyle w:val="normaltextrun"/>
          <w:rFonts w:ascii="Calibri" w:hAnsi="Calibri" w:cs="Calibri"/>
          <w:color w:val="000000" w:themeColor="text1"/>
        </w:rPr>
        <w:t>heard from many First Nations experts, educators and communities that partnership</w:t>
      </w:r>
      <w:r w:rsidR="00D726BE">
        <w:rPr>
          <w:rStyle w:val="normaltextrun"/>
          <w:rFonts w:ascii="Calibri" w:hAnsi="Calibri" w:cs="Calibri"/>
          <w:color w:val="000000" w:themeColor="text1"/>
        </w:rPr>
        <w:t>s</w:t>
      </w:r>
      <w:r>
        <w:rPr>
          <w:rStyle w:val="normaltextrun"/>
          <w:rFonts w:ascii="Calibri" w:hAnsi="Calibri" w:cs="Calibri"/>
          <w:color w:val="000000" w:themeColor="text1"/>
        </w:rPr>
        <w:t xml:space="preserve"> cannot just take a top-down approach. </w:t>
      </w:r>
      <w:r w:rsidRPr="00A30845">
        <w:rPr>
          <w:rStyle w:val="normaltextrun"/>
          <w:rFonts w:ascii="Calibri" w:hAnsi="Calibri" w:cs="Calibri"/>
          <w:color w:val="000000" w:themeColor="text1"/>
        </w:rPr>
        <w:t xml:space="preserve">The next </w:t>
      </w:r>
      <w:r w:rsidRPr="00A30845" w:rsidDel="00761FB7">
        <w:rPr>
          <w:rStyle w:val="normaltextrun"/>
          <w:rFonts w:ascii="Calibri" w:hAnsi="Calibri" w:cs="Calibri"/>
          <w:color w:val="000000" w:themeColor="text1"/>
        </w:rPr>
        <w:t>Agreement</w:t>
      </w:r>
      <w:r w:rsidRPr="00A30845">
        <w:rPr>
          <w:rStyle w:val="normaltextrun"/>
          <w:rFonts w:ascii="Calibri" w:hAnsi="Calibri" w:cs="Calibri"/>
          <w:color w:val="000000" w:themeColor="text1"/>
        </w:rPr>
        <w:t xml:space="preserve"> needs </w:t>
      </w:r>
      <w:r w:rsidR="00D726BE">
        <w:rPr>
          <w:rStyle w:val="normaltextrun"/>
          <w:rFonts w:ascii="Calibri" w:hAnsi="Calibri" w:cs="Calibri"/>
          <w:color w:val="000000" w:themeColor="text1"/>
        </w:rPr>
        <w:t>a</w:t>
      </w:r>
      <w:r w:rsidR="00D726BE" w:rsidRPr="00A30845">
        <w:rPr>
          <w:rStyle w:val="normaltextrun"/>
          <w:rFonts w:ascii="Calibri" w:hAnsi="Calibri" w:cs="Calibri"/>
          <w:color w:val="000000" w:themeColor="text1"/>
        </w:rPr>
        <w:t xml:space="preserve"> </w:t>
      </w:r>
      <w:r w:rsidRPr="00A30845">
        <w:rPr>
          <w:rStyle w:val="normaltextrun"/>
          <w:rFonts w:ascii="Calibri" w:hAnsi="Calibri" w:cs="Calibri"/>
          <w:color w:val="000000" w:themeColor="text1"/>
        </w:rPr>
        <w:t>systemati</w:t>
      </w:r>
      <w:r w:rsidR="00D726BE">
        <w:rPr>
          <w:rStyle w:val="normaltextrun"/>
          <w:rFonts w:ascii="Calibri" w:hAnsi="Calibri" w:cs="Calibri"/>
          <w:color w:val="000000" w:themeColor="text1"/>
        </w:rPr>
        <w:t>c</w:t>
      </w:r>
      <w:r w:rsidRPr="00A30845">
        <w:rPr>
          <w:rStyle w:val="normaltextrun"/>
          <w:rFonts w:ascii="Calibri" w:hAnsi="Calibri" w:cs="Calibri"/>
          <w:color w:val="000000" w:themeColor="text1"/>
        </w:rPr>
        <w:t xml:space="preserve"> approach at the school level that invite</w:t>
      </w:r>
      <w:r w:rsidR="00D726BE">
        <w:rPr>
          <w:rStyle w:val="normaltextrun"/>
          <w:rFonts w:ascii="Calibri" w:hAnsi="Calibri" w:cs="Calibri"/>
          <w:color w:val="000000" w:themeColor="text1"/>
        </w:rPr>
        <w:t>s</w:t>
      </w:r>
      <w:r w:rsidRPr="00A30845">
        <w:rPr>
          <w:rStyle w:val="normaltextrun"/>
          <w:rFonts w:ascii="Calibri" w:hAnsi="Calibri" w:cs="Calibri"/>
          <w:color w:val="000000" w:themeColor="text1"/>
        </w:rPr>
        <w:t xml:space="preserve"> First Nations parents and community leaders to work with educators and school leaders to address the needs of First Nations students and allow them to realise all their potential. This is particularly important for schools with a significant proportion of First Nations students. </w:t>
      </w:r>
      <w:r w:rsidRPr="00A30845">
        <w:rPr>
          <w:rStyle w:val="ui-provider"/>
        </w:rPr>
        <w:t xml:space="preserve">Clearer and more accessible information on funding allocation could </w:t>
      </w:r>
      <w:r w:rsidR="00854C6D">
        <w:rPr>
          <w:rStyle w:val="ui-provider"/>
        </w:rPr>
        <w:t xml:space="preserve">also </w:t>
      </w:r>
      <w:r w:rsidRPr="00A30845">
        <w:rPr>
          <w:rStyle w:val="ui-provider"/>
        </w:rPr>
        <w:t xml:space="preserve">empower </w:t>
      </w:r>
      <w:r w:rsidR="00854C6D">
        <w:rPr>
          <w:rStyle w:val="ui-provider"/>
        </w:rPr>
        <w:t xml:space="preserve">First Nations </w:t>
      </w:r>
      <w:r w:rsidRPr="00A30845">
        <w:rPr>
          <w:rStyle w:val="ui-provider"/>
        </w:rPr>
        <w:t>communities and organisations</w:t>
      </w:r>
      <w:r>
        <w:rPr>
          <w:rStyle w:val="ui-provider"/>
        </w:rPr>
        <w:t>.</w:t>
      </w:r>
    </w:p>
    <w:p w14:paraId="52A44221" w14:textId="1E7D6064" w:rsidR="00C13F18" w:rsidRDefault="00C13F18" w:rsidP="00BB708D">
      <w:pPr>
        <w:rPr>
          <w:rStyle w:val="normaltextrun"/>
          <w:rFonts w:ascii="Calibri" w:hAnsi="Calibri" w:cs="Calibri"/>
          <w:color w:val="000000" w:themeColor="text1"/>
        </w:rPr>
      </w:pPr>
      <w:r>
        <w:rPr>
          <w:rStyle w:val="normaltextrun"/>
          <w:rFonts w:ascii="Calibri" w:hAnsi="Calibri" w:cs="Calibri"/>
          <w:color w:val="000000" w:themeColor="text1"/>
        </w:rPr>
        <w:t xml:space="preserve">Approaches could be modelled on the former </w:t>
      </w:r>
      <w:r>
        <w:t>Aboriginal Student Support and Parent Awareness (ASSPA) program</w:t>
      </w:r>
      <w:r>
        <w:rPr>
          <w:rStyle w:val="normaltextrun"/>
          <w:rFonts w:ascii="Calibri" w:hAnsi="Calibri" w:cs="Calibri"/>
          <w:color w:val="000000" w:themeColor="text1"/>
        </w:rPr>
        <w:t xml:space="preserve"> or on current </w:t>
      </w:r>
      <w:r w:rsidR="00EA32FD">
        <w:rPr>
          <w:rStyle w:val="normaltextrun"/>
          <w:rFonts w:ascii="Calibri" w:hAnsi="Calibri" w:cs="Calibri"/>
          <w:color w:val="000000" w:themeColor="text1"/>
        </w:rPr>
        <w:t xml:space="preserve">Local Community Engagement </w:t>
      </w:r>
      <w:r>
        <w:rPr>
          <w:rStyle w:val="normaltextrun"/>
          <w:rFonts w:ascii="Calibri" w:hAnsi="Calibri" w:cs="Calibri"/>
          <w:color w:val="000000" w:themeColor="text1"/>
        </w:rPr>
        <w:t>co-design trials in Queensland, should th</w:t>
      </w:r>
      <w:r w:rsidR="00EA32FD">
        <w:rPr>
          <w:rStyle w:val="normaltextrun"/>
          <w:rFonts w:ascii="Calibri" w:hAnsi="Calibri" w:cs="Calibri"/>
          <w:color w:val="000000" w:themeColor="text1"/>
        </w:rPr>
        <w:t>is</w:t>
      </w:r>
      <w:r>
        <w:rPr>
          <w:rStyle w:val="normaltextrun"/>
          <w:rFonts w:ascii="Calibri" w:hAnsi="Calibri" w:cs="Calibri"/>
          <w:color w:val="000000" w:themeColor="text1"/>
        </w:rPr>
        <w:t xml:space="preserve"> prove a successful model. The </w:t>
      </w:r>
      <w:r>
        <w:rPr>
          <w:noProof/>
        </w:rPr>
        <w:t>Indigenous Education Consultative Meeting</w:t>
      </w:r>
      <w:r>
        <w:rPr>
          <w:rStyle w:val="normaltextrun"/>
          <w:rFonts w:ascii="Calibri" w:hAnsi="Calibri" w:cs="Calibri"/>
          <w:color w:val="000000" w:themeColor="text1"/>
        </w:rPr>
        <w:t xml:space="preserve"> submission noted that ASSPA had ‘opened the school gates’ to First Nations families, helping build a sense of cultural safety and enable shared decision-making through community-led ASSPA committees.</w:t>
      </w:r>
      <w:r>
        <w:rPr>
          <w:rStyle w:val="EndnoteReference"/>
          <w:rFonts w:ascii="Calibri" w:hAnsi="Calibri" w:cs="Calibri"/>
          <w:color w:val="000000" w:themeColor="text1"/>
        </w:rPr>
        <w:endnoteReference w:id="620"/>
      </w:r>
      <w:r>
        <w:rPr>
          <w:rStyle w:val="normaltextrun"/>
          <w:rFonts w:ascii="Calibri" w:hAnsi="Calibri" w:cs="Calibri"/>
          <w:color w:val="000000" w:themeColor="text1"/>
        </w:rPr>
        <w:t xml:space="preserve"> </w:t>
      </w:r>
      <w:r w:rsidR="00006F34">
        <w:rPr>
          <w:rStyle w:val="normaltextrun"/>
          <w:rFonts w:ascii="Calibri" w:hAnsi="Calibri" w:cs="Calibri"/>
          <w:color w:val="000000" w:themeColor="text1"/>
        </w:rPr>
        <w:t>The</w:t>
      </w:r>
      <w:r>
        <w:rPr>
          <w:rStyle w:val="normaltextrun"/>
          <w:rFonts w:ascii="Calibri" w:hAnsi="Calibri" w:cs="Calibri"/>
          <w:color w:val="000000" w:themeColor="text1"/>
        </w:rPr>
        <w:t xml:space="preserve"> Local Community Engagement through Co-design</w:t>
      </w:r>
      <w:r w:rsidR="00EE7C6B">
        <w:rPr>
          <w:rStyle w:val="normaltextrun"/>
          <w:rFonts w:ascii="Calibri" w:hAnsi="Calibri" w:cs="Calibri"/>
          <w:color w:val="000000" w:themeColor="text1"/>
        </w:rPr>
        <w:t xml:space="preserve"> model</w:t>
      </w:r>
      <w:r>
        <w:rPr>
          <w:rStyle w:val="normaltextrun"/>
          <w:rFonts w:ascii="Calibri" w:hAnsi="Calibri" w:cs="Calibri"/>
          <w:color w:val="000000" w:themeColor="text1"/>
        </w:rPr>
        <w:t xml:space="preserve"> in Queensland (see Case Study 23)</w:t>
      </w:r>
      <w:r w:rsidR="001A233E">
        <w:rPr>
          <w:rStyle w:val="normaltextrun"/>
          <w:rFonts w:ascii="Calibri" w:hAnsi="Calibri" w:cs="Calibri"/>
          <w:color w:val="000000" w:themeColor="text1"/>
        </w:rPr>
        <w:t xml:space="preserve">, is a model that can </w:t>
      </w:r>
      <w:r>
        <w:rPr>
          <w:rStyle w:val="normaltextrun"/>
          <w:rFonts w:ascii="Calibri" w:hAnsi="Calibri" w:cs="Calibri"/>
          <w:color w:val="000000" w:themeColor="text1"/>
        </w:rPr>
        <w:t>create meaningful opportunities for self-determination, improved accountability to local communities, and a forum for partnerships that would drive improved outcomes for First Nations students.</w:t>
      </w:r>
    </w:p>
    <w:tbl>
      <w:tblPr>
        <w:tblStyle w:val="GridTable4-Accent4"/>
        <w:tblW w:w="9026" w:type="dxa"/>
        <w:tblLook w:val="0400" w:firstRow="0" w:lastRow="0" w:firstColumn="0" w:lastColumn="0" w:noHBand="0" w:noVBand="1"/>
      </w:tblPr>
      <w:tblGrid>
        <w:gridCol w:w="9026"/>
      </w:tblGrid>
      <w:tr w:rsidR="00C13F18" w14:paraId="225E4428"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0289CBD3" w14:textId="77777777" w:rsidR="00C13F18" w:rsidRPr="00C1526C" w:rsidRDefault="00C13F18">
            <w:pPr>
              <w:jc w:val="center"/>
              <w:rPr>
                <w:b/>
                <w:color w:val="000000" w:themeColor="text1"/>
                <w:u w:val="single"/>
              </w:rPr>
            </w:pPr>
            <w:r w:rsidRPr="00C1526C">
              <w:rPr>
                <w:b/>
                <w:color w:val="000000" w:themeColor="text1"/>
                <w:u w:val="single"/>
              </w:rPr>
              <w:t>Case Study 23: Local Community Engagement through Co-design</w:t>
            </w:r>
          </w:p>
          <w:p w14:paraId="7B5D1D57" w14:textId="77777777" w:rsidR="00C13F18" w:rsidRDefault="00C13F18">
            <w:pPr>
              <w:rPr>
                <w:b/>
                <w:color w:val="000000" w:themeColor="text1"/>
              </w:rPr>
            </w:pPr>
            <w:r w:rsidRPr="00E91038">
              <w:rPr>
                <w:color w:val="000000" w:themeColor="text1"/>
              </w:rPr>
              <w:t xml:space="preserve">The Queensland Department of Education’s Local Community Engagement </w:t>
            </w:r>
            <w:r>
              <w:rPr>
                <w:color w:val="000000" w:themeColor="text1"/>
              </w:rPr>
              <w:t>t</w:t>
            </w:r>
            <w:r w:rsidRPr="00E91038">
              <w:rPr>
                <w:color w:val="000000" w:themeColor="text1"/>
              </w:rPr>
              <w:t xml:space="preserve">hrough Co-design (LCETC) model has been created to help elevate the voices of First Nations peoples and utilise </w:t>
            </w:r>
            <w:r w:rsidRPr="00E91038">
              <w:rPr>
                <w:color w:val="000000" w:themeColor="text1"/>
              </w:rPr>
              <w:lastRenderedPageBreak/>
              <w:t xml:space="preserve">cultural protocols and knowledge in Queensland government schools. It is being trialled in 13 pilot schools across Queensland over </w:t>
            </w:r>
            <w:r>
              <w:rPr>
                <w:color w:val="000000" w:themeColor="text1"/>
              </w:rPr>
              <w:t>three</w:t>
            </w:r>
            <w:r w:rsidRPr="00E91038">
              <w:rPr>
                <w:color w:val="000000" w:themeColor="text1"/>
              </w:rPr>
              <w:t xml:space="preserve"> years (2021</w:t>
            </w:r>
            <w:r>
              <w:rPr>
                <w:color w:val="000000" w:themeColor="text1"/>
              </w:rPr>
              <w:t>–</w:t>
            </w:r>
            <w:r w:rsidRPr="00E91038">
              <w:rPr>
                <w:color w:val="000000" w:themeColor="text1"/>
              </w:rPr>
              <w:t>2023).</w:t>
            </w:r>
          </w:p>
          <w:p w14:paraId="3E3B7B95" w14:textId="77777777" w:rsidR="00C13F18" w:rsidRDefault="00C13F18">
            <w:pPr>
              <w:rPr>
                <w:b/>
                <w:color w:val="000000" w:themeColor="text1"/>
              </w:rPr>
            </w:pPr>
            <w:r w:rsidRPr="00E91038">
              <w:rPr>
                <w:color w:val="000000" w:themeColor="text1"/>
              </w:rPr>
              <w:t>The L</w:t>
            </w:r>
            <w:r>
              <w:rPr>
                <w:color w:val="000000" w:themeColor="text1"/>
              </w:rPr>
              <w:t>C</w:t>
            </w:r>
            <w:r w:rsidRPr="00E91038">
              <w:rPr>
                <w:color w:val="000000" w:themeColor="text1"/>
              </w:rPr>
              <w:t xml:space="preserve">ETC model aims to assist schools to establish, maintain and leverage relationships with local First Nations communities. It includes </w:t>
            </w:r>
            <w:r>
              <w:rPr>
                <w:color w:val="000000" w:themeColor="text1"/>
              </w:rPr>
              <w:t>seven</w:t>
            </w:r>
            <w:r w:rsidRPr="00E91038">
              <w:rPr>
                <w:color w:val="000000" w:themeColor="text1"/>
              </w:rPr>
              <w:t xml:space="preserve"> phases of co-design:</w:t>
            </w:r>
          </w:p>
          <w:p w14:paraId="0B00DFF8" w14:textId="77777777" w:rsidR="00C13F18" w:rsidRPr="00B02231" w:rsidRDefault="00C13F18" w:rsidP="00FA4F9F">
            <w:pPr>
              <w:pStyle w:val="ListParagraph"/>
              <w:numPr>
                <w:ilvl w:val="0"/>
                <w:numId w:val="79"/>
              </w:numPr>
              <w:rPr>
                <w:color w:val="000000" w:themeColor="text1"/>
              </w:rPr>
            </w:pPr>
            <w:r w:rsidRPr="00B02231">
              <w:rPr>
                <w:color w:val="000000" w:themeColor="text1"/>
              </w:rPr>
              <w:t>Information sharing about opportunities, deliverables and engagement processes</w:t>
            </w:r>
          </w:p>
          <w:p w14:paraId="3B9CE298" w14:textId="77777777" w:rsidR="00C13F18" w:rsidRPr="00B02231" w:rsidRDefault="00C13F18" w:rsidP="00FA4F9F">
            <w:pPr>
              <w:pStyle w:val="ListParagraph"/>
              <w:numPr>
                <w:ilvl w:val="0"/>
                <w:numId w:val="79"/>
              </w:numPr>
              <w:rPr>
                <w:color w:val="000000" w:themeColor="text1"/>
              </w:rPr>
            </w:pPr>
            <w:r w:rsidRPr="00B02231">
              <w:rPr>
                <w:color w:val="000000" w:themeColor="text1"/>
              </w:rPr>
              <w:t>Connection with community about how to improve First Nations students’ educational outcomes</w:t>
            </w:r>
          </w:p>
          <w:p w14:paraId="0CADAF39" w14:textId="77777777" w:rsidR="00C13F18" w:rsidRPr="00B02231" w:rsidRDefault="00C13F18" w:rsidP="00FA4F9F">
            <w:pPr>
              <w:pStyle w:val="ListParagraph"/>
              <w:numPr>
                <w:ilvl w:val="0"/>
                <w:numId w:val="79"/>
              </w:numPr>
              <w:rPr>
                <w:color w:val="000000" w:themeColor="text1"/>
              </w:rPr>
            </w:pPr>
            <w:r w:rsidRPr="00B02231">
              <w:rPr>
                <w:color w:val="000000" w:themeColor="text1"/>
              </w:rPr>
              <w:t>School and community consultation through the creation of culturally safe spaces</w:t>
            </w:r>
          </w:p>
          <w:p w14:paraId="7E27D48D" w14:textId="77777777" w:rsidR="00C13F18" w:rsidRPr="00B02231" w:rsidRDefault="00C13F18" w:rsidP="00FA4F9F">
            <w:pPr>
              <w:pStyle w:val="ListParagraph"/>
              <w:numPr>
                <w:ilvl w:val="0"/>
                <w:numId w:val="79"/>
              </w:numPr>
              <w:rPr>
                <w:color w:val="000000" w:themeColor="text1"/>
              </w:rPr>
            </w:pPr>
            <w:r w:rsidRPr="00B02231">
              <w:rPr>
                <w:color w:val="000000" w:themeColor="text1"/>
              </w:rPr>
              <w:t>Response to community, including the formation of a community/school Local Community Education Body</w:t>
            </w:r>
          </w:p>
          <w:p w14:paraId="591223ED" w14:textId="77777777" w:rsidR="00C13F18" w:rsidRPr="00B02231" w:rsidRDefault="00C13F18" w:rsidP="00FA4F9F">
            <w:pPr>
              <w:pStyle w:val="ListParagraph"/>
              <w:numPr>
                <w:ilvl w:val="0"/>
                <w:numId w:val="79"/>
              </w:numPr>
              <w:rPr>
                <w:color w:val="000000" w:themeColor="text1"/>
              </w:rPr>
            </w:pPr>
            <w:r w:rsidRPr="00B02231">
              <w:rPr>
                <w:color w:val="000000" w:themeColor="text1"/>
              </w:rPr>
              <w:t>Establishment of a co-design governance model, where project plans are drafted with First Nations peoples</w:t>
            </w:r>
          </w:p>
          <w:p w14:paraId="27F91AEF" w14:textId="77777777" w:rsidR="00C13F18" w:rsidRPr="00B02231" w:rsidRDefault="00C13F18" w:rsidP="00FA4F9F">
            <w:pPr>
              <w:pStyle w:val="ListParagraph"/>
              <w:numPr>
                <w:ilvl w:val="0"/>
                <w:numId w:val="79"/>
              </w:numPr>
              <w:rPr>
                <w:color w:val="000000" w:themeColor="text1"/>
              </w:rPr>
            </w:pPr>
            <w:r w:rsidRPr="00B02231">
              <w:rPr>
                <w:color w:val="000000" w:themeColor="text1"/>
              </w:rPr>
              <w:t>Launch and implementation of programs which build and strengthen relationships between school and community</w:t>
            </w:r>
          </w:p>
          <w:p w14:paraId="1A8B0284" w14:textId="77777777" w:rsidR="00C13F18" w:rsidRPr="00B02231" w:rsidRDefault="00C13F18" w:rsidP="00FA4F9F">
            <w:pPr>
              <w:pStyle w:val="ListParagraph"/>
              <w:numPr>
                <w:ilvl w:val="0"/>
                <w:numId w:val="79"/>
              </w:numPr>
              <w:rPr>
                <w:color w:val="000000" w:themeColor="text1"/>
              </w:rPr>
            </w:pPr>
            <w:r w:rsidRPr="00B02231">
              <w:rPr>
                <w:color w:val="000000" w:themeColor="text1"/>
              </w:rPr>
              <w:t>Evaluation and review of co-designed initiatives.</w:t>
            </w:r>
          </w:p>
          <w:p w14:paraId="61EC4490" w14:textId="77777777" w:rsidR="00C13F18" w:rsidRDefault="00C13F18">
            <w:pPr>
              <w:rPr>
                <w:b/>
                <w:color w:val="000000" w:themeColor="text1"/>
              </w:rPr>
            </w:pPr>
            <w:r w:rsidRPr="00E91038">
              <w:rPr>
                <w:color w:val="000000" w:themeColor="text1"/>
              </w:rPr>
              <w:t xml:space="preserve">Implementation of the LCETC model is overseen by a project board, which includes representatives from First Nations communities; the </w:t>
            </w:r>
            <w:r w:rsidRPr="000503F0">
              <w:rPr>
                <w:color w:val="000000" w:themeColor="text1"/>
              </w:rPr>
              <w:t>Commonwealth</w:t>
            </w:r>
            <w:r w:rsidRPr="00E91038">
              <w:rPr>
                <w:color w:val="000000" w:themeColor="text1"/>
              </w:rPr>
              <w:t xml:space="preserve"> </w:t>
            </w:r>
            <w:r>
              <w:rPr>
                <w:color w:val="000000" w:themeColor="text1"/>
              </w:rPr>
              <w:t>G</w:t>
            </w:r>
            <w:r w:rsidRPr="00E91038">
              <w:rPr>
                <w:color w:val="000000" w:themeColor="text1"/>
              </w:rPr>
              <w:t>overnment National Indigenous Australian</w:t>
            </w:r>
            <w:r>
              <w:rPr>
                <w:color w:val="000000" w:themeColor="text1"/>
              </w:rPr>
              <w:t>s</w:t>
            </w:r>
            <w:r w:rsidRPr="00E91038">
              <w:rPr>
                <w:color w:val="000000" w:themeColor="text1"/>
              </w:rPr>
              <w:t xml:space="preserve"> Agency; the </w:t>
            </w:r>
            <w:r w:rsidRPr="00645124">
              <w:rPr>
                <w:color w:val="000000" w:themeColor="text1"/>
              </w:rPr>
              <w:t>Q</w:t>
            </w:r>
            <w:r w:rsidRPr="000503F0">
              <w:rPr>
                <w:color w:val="000000" w:themeColor="text1"/>
              </w:rPr>
              <w:t>ueensland</w:t>
            </w:r>
            <w:r w:rsidRPr="00E91038">
              <w:rPr>
                <w:color w:val="000000" w:themeColor="text1"/>
              </w:rPr>
              <w:t xml:space="preserve"> Department of Treaty, Aboriginal and Torres Strait Islander Partnerships, Communities and the Arts; and the </w:t>
            </w:r>
            <w:r w:rsidRPr="00645124">
              <w:rPr>
                <w:color w:val="000000" w:themeColor="text1"/>
              </w:rPr>
              <w:t>Q</w:t>
            </w:r>
            <w:r w:rsidRPr="000503F0">
              <w:rPr>
                <w:color w:val="000000" w:themeColor="text1"/>
              </w:rPr>
              <w:t>ueensland</w:t>
            </w:r>
            <w:r w:rsidRPr="00645124">
              <w:rPr>
                <w:color w:val="000000" w:themeColor="text1"/>
              </w:rPr>
              <w:t xml:space="preserve"> </w:t>
            </w:r>
            <w:r w:rsidRPr="00E91038">
              <w:rPr>
                <w:color w:val="000000" w:themeColor="text1"/>
              </w:rPr>
              <w:t>Department of Education.</w:t>
            </w:r>
          </w:p>
          <w:p w14:paraId="400F3482" w14:textId="384EA53E" w:rsidR="00C13F18" w:rsidRPr="00F31AA1" w:rsidRDefault="00C13F18">
            <w:pPr>
              <w:pStyle w:val="NoSpacing"/>
              <w:rPr>
                <w:bCs/>
                <w:color w:val="000000" w:themeColor="text1"/>
                <w:sz w:val="20"/>
                <w:szCs w:val="20"/>
              </w:rPr>
            </w:pPr>
            <w:r w:rsidRPr="00F31AA1">
              <w:rPr>
                <w:bCs/>
                <w:color w:val="000000" w:themeColor="text1"/>
                <w:sz w:val="20"/>
                <w:szCs w:val="20"/>
              </w:rPr>
              <w:t xml:space="preserve">Source: Department of Education (2023) </w:t>
            </w:r>
            <w:hyperlink r:id="rId72" w:history="1">
              <w:r w:rsidR="005E5E39" w:rsidRPr="00B72CE3">
                <w:rPr>
                  <w:rStyle w:val="Hyperlink"/>
                  <w:bCs/>
                  <w:i/>
                  <w:iCs/>
                  <w:sz w:val="20"/>
                  <w:szCs w:val="20"/>
                </w:rPr>
                <w:t>Local Community Engagement through Co-design (LCETC)</w:t>
              </w:r>
            </w:hyperlink>
            <w:r w:rsidR="005E5E39" w:rsidRPr="00B72CE3">
              <w:rPr>
                <w:bCs/>
                <w:color w:val="000000" w:themeColor="text1"/>
                <w:sz w:val="20"/>
                <w:szCs w:val="20"/>
              </w:rPr>
              <w:t>,</w:t>
            </w:r>
            <w:r w:rsidRPr="00F31AA1">
              <w:rPr>
                <w:bCs/>
                <w:color w:val="000000" w:themeColor="text1"/>
                <w:sz w:val="20"/>
                <w:szCs w:val="20"/>
              </w:rPr>
              <w:t xml:space="preserve"> Queensland Government, accessed 27 October 2023.</w:t>
            </w:r>
          </w:p>
        </w:tc>
      </w:tr>
    </w:tbl>
    <w:p w14:paraId="15697FB6" w14:textId="77777777" w:rsidR="00C13F18" w:rsidRDefault="00C13F18" w:rsidP="00BB708D">
      <w:bookmarkStart w:id="224" w:name="_Toc147493116"/>
      <w:bookmarkStart w:id="225" w:name="_Toc147499721"/>
    </w:p>
    <w:tbl>
      <w:tblPr>
        <w:tblStyle w:val="GridTable6Colorful-Accent1"/>
        <w:tblW w:w="9026" w:type="dxa"/>
        <w:tblLook w:val="0400" w:firstRow="0" w:lastRow="0" w:firstColumn="0" w:lastColumn="0" w:noHBand="0" w:noVBand="1"/>
      </w:tblPr>
      <w:tblGrid>
        <w:gridCol w:w="9026"/>
      </w:tblGrid>
      <w:tr w:rsidR="00C13F18" w14:paraId="6F3881C3" w14:textId="77777777" w:rsidTr="00485F51">
        <w:trPr>
          <w:cnfStyle w:val="000000100000" w:firstRow="0" w:lastRow="0" w:firstColumn="0" w:lastColumn="0" w:oddVBand="0" w:evenVBand="0" w:oddHBand="1" w:evenHBand="0" w:firstRowFirstColumn="0" w:firstRowLastColumn="0" w:lastRowFirstColumn="0" w:lastRowLastColumn="0"/>
          <w:trHeight w:val="4365"/>
        </w:trPr>
        <w:tc>
          <w:tcPr>
            <w:tcW w:w="9026" w:type="dxa"/>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0B55200B" w14:textId="77777777" w:rsidR="00C13F18" w:rsidRPr="00C1526C" w:rsidRDefault="00C13F18">
            <w:pPr>
              <w:jc w:val="center"/>
              <w:rPr>
                <w:rStyle w:val="normaltextrun"/>
                <w:b/>
                <w:color w:val="000000" w:themeColor="text1"/>
                <w:u w:val="single"/>
              </w:rPr>
            </w:pPr>
            <w:r w:rsidRPr="00C1526C">
              <w:rPr>
                <w:b/>
                <w:color w:val="000000" w:themeColor="text1"/>
                <w:u w:val="single"/>
              </w:rPr>
              <w:t>RECOMMENDATION 7D</w:t>
            </w:r>
          </w:p>
          <w:p w14:paraId="5BBAFEF1" w14:textId="4AE79499" w:rsidR="00C13F18" w:rsidRPr="00CD5FE2" w:rsidRDefault="00C13F18">
            <w:pPr>
              <w:rPr>
                <w:rStyle w:val="normaltextrun"/>
                <w:rFonts w:eastAsia="Times New Roman" w:cstheme="minorHAnsi"/>
                <w:b/>
                <w:color w:val="000000" w:themeColor="text1"/>
                <w:lang w:eastAsia="en-AU"/>
              </w:rPr>
            </w:pPr>
            <w:r w:rsidRPr="00CD5FE2">
              <w:rPr>
                <w:rStyle w:val="normaltextrun"/>
                <w:rFonts w:eastAsia="Times New Roman" w:cstheme="minorHAnsi"/>
                <w:color w:val="000000" w:themeColor="text1"/>
                <w:lang w:eastAsia="en-AU"/>
              </w:rPr>
              <w:t>The Panel recommends that</w:t>
            </w:r>
            <w:r w:rsidRPr="00CD5FE2">
              <w:rPr>
                <w:rFonts w:cstheme="minorHAnsi"/>
                <w:color w:val="000000" w:themeColor="text1"/>
              </w:rPr>
              <w:t xml:space="preserve"> all governments </w:t>
            </w:r>
            <w:r w:rsidRPr="00CD5FE2">
              <w:rPr>
                <w:rStyle w:val="normaltextrun"/>
                <w:rFonts w:eastAsia="Times New Roman" w:cstheme="minorHAnsi"/>
                <w:color w:val="000000" w:themeColor="text1"/>
                <w:lang w:eastAsia="en-AU"/>
              </w:rPr>
              <w:t xml:space="preserve">operationalise their commitment to partnership and shared decision-making under the Closing the Gap (CTG) Agreement by ensuring the next Agreement is </w:t>
            </w:r>
            <w:r w:rsidR="008D4887">
              <w:rPr>
                <w:rStyle w:val="normaltextrun"/>
                <w:rFonts w:eastAsia="Times New Roman" w:cstheme="minorHAnsi"/>
                <w:color w:val="000000" w:themeColor="text1"/>
                <w:lang w:eastAsia="en-AU"/>
              </w:rPr>
              <w:t>developed</w:t>
            </w:r>
            <w:r w:rsidRPr="00CD5FE2">
              <w:rPr>
                <w:rStyle w:val="normaltextrun"/>
                <w:rFonts w:eastAsia="Times New Roman" w:cstheme="minorHAnsi"/>
                <w:color w:val="000000" w:themeColor="text1"/>
                <w:lang w:eastAsia="en-AU"/>
              </w:rPr>
              <w:t xml:space="preserve"> and implemented in partnership with First Nations organisations. This should include:</w:t>
            </w:r>
          </w:p>
          <w:p w14:paraId="2FD33F30" w14:textId="7883F74B" w:rsidR="00C13F18" w:rsidRPr="00CD5FE2" w:rsidRDefault="00C13F18" w:rsidP="00FA4F9F">
            <w:pPr>
              <w:pStyle w:val="ListParagraph"/>
              <w:numPr>
                <w:ilvl w:val="0"/>
                <w:numId w:val="29"/>
              </w:numPr>
              <w:spacing w:line="256" w:lineRule="auto"/>
              <w:rPr>
                <w:rStyle w:val="normaltextrun"/>
                <w:rFonts w:cstheme="minorHAnsi"/>
                <w:b/>
                <w:color w:val="000000" w:themeColor="text1"/>
              </w:rPr>
            </w:pPr>
            <w:r w:rsidRPr="00CD5FE2">
              <w:rPr>
                <w:rStyle w:val="normaltextrun"/>
                <w:rFonts w:cstheme="minorHAnsi"/>
                <w:color w:val="000000" w:themeColor="text1"/>
              </w:rPr>
              <w:t>establishing and supporting a mechanism that allows governments to work in a genuine formal partnership with key First Nations education stakeholders including the</w:t>
            </w:r>
            <w:r w:rsidRPr="00CD5FE2">
              <w:rPr>
                <w:rFonts w:cstheme="minorHAnsi"/>
                <w:color w:val="000000" w:themeColor="text1"/>
              </w:rPr>
              <w:t xml:space="preserve"> </w:t>
            </w:r>
            <w:r w:rsidRPr="00CD5FE2">
              <w:rPr>
                <w:rStyle w:val="normaltextrun"/>
                <w:rFonts w:cstheme="minorHAnsi"/>
                <w:color w:val="000000" w:themeColor="text1"/>
              </w:rPr>
              <w:t>National Aboriginal and Torres Strait Islander Education Corporation</w:t>
            </w:r>
            <w:r>
              <w:rPr>
                <w:rStyle w:val="normaltextrun"/>
                <w:rFonts w:cstheme="minorHAnsi"/>
                <w:color w:val="000000" w:themeColor="text1"/>
              </w:rPr>
              <w:t xml:space="preserve">, </w:t>
            </w:r>
            <w:r w:rsidRPr="00CD5FE2">
              <w:rPr>
                <w:rStyle w:val="normaltextrun"/>
                <w:rFonts w:cstheme="minorHAnsi"/>
                <w:color w:val="000000" w:themeColor="text1"/>
              </w:rPr>
              <w:t xml:space="preserve">the </w:t>
            </w:r>
            <w:r w:rsidRPr="00CD5FE2">
              <w:rPr>
                <w:rFonts w:cstheme="minorHAnsi"/>
                <w:color w:val="000000" w:themeColor="text1"/>
              </w:rPr>
              <w:t>National Aboriginal and Torres Strait Islander Principals Association</w:t>
            </w:r>
            <w:r w:rsidRPr="00CA3C00">
              <w:rPr>
                <w:rStyle w:val="normaltextrun"/>
                <w:rFonts w:cstheme="minorHAnsi"/>
                <w:color w:val="000000" w:themeColor="text1"/>
              </w:rPr>
              <w:t xml:space="preserve"> </w:t>
            </w:r>
            <w:r w:rsidRPr="008A35D0">
              <w:rPr>
                <w:rStyle w:val="normaltextrun"/>
                <w:rFonts w:cstheme="minorHAnsi"/>
                <w:color w:val="000000" w:themeColor="text1"/>
              </w:rPr>
              <w:t>and the Coalition of Peaks as appropriate</w:t>
            </w:r>
            <w:r>
              <w:rPr>
                <w:rStyle w:val="normaltextrun"/>
                <w:rFonts w:cstheme="minorHAnsi"/>
                <w:color w:val="000000" w:themeColor="text1"/>
              </w:rPr>
              <w:t xml:space="preserve"> </w:t>
            </w:r>
            <w:r w:rsidRPr="00CD5FE2">
              <w:rPr>
                <w:rStyle w:val="normaltextrun"/>
                <w:rFonts w:cstheme="minorHAnsi"/>
                <w:color w:val="000000" w:themeColor="text1"/>
              </w:rPr>
              <w:t>at the system level, embedding the CTG Priority Reforms to help transform ways of working, and</w:t>
            </w:r>
            <w:r>
              <w:rPr>
                <w:rStyle w:val="normaltextrun"/>
                <w:rFonts w:cstheme="minorHAnsi"/>
                <w:color w:val="000000" w:themeColor="text1"/>
              </w:rPr>
              <w:t xml:space="preserve"> </w:t>
            </w:r>
            <w:r w:rsidRPr="00CD5FE2">
              <w:rPr>
                <w:rStyle w:val="normaltextrun"/>
                <w:rFonts w:cstheme="minorHAnsi"/>
                <w:color w:val="000000" w:themeColor="text1"/>
              </w:rPr>
              <w:t>creating an explicit connection between bilateral agreements and CTG</w:t>
            </w:r>
          </w:p>
          <w:p w14:paraId="562BF3E5" w14:textId="77777777" w:rsidR="00C13F18" w:rsidRPr="00D4165C" w:rsidRDefault="00C13F18" w:rsidP="00FA4F9F">
            <w:pPr>
              <w:pStyle w:val="ListParagraph"/>
              <w:numPr>
                <w:ilvl w:val="0"/>
                <w:numId w:val="29"/>
              </w:numPr>
              <w:spacing w:line="256" w:lineRule="auto"/>
              <w:rPr>
                <w:rFonts w:cstheme="minorHAnsi"/>
                <w:b/>
                <w:color w:val="000000" w:themeColor="text1"/>
              </w:rPr>
            </w:pPr>
            <w:r w:rsidRPr="00CD5FE2">
              <w:rPr>
                <w:rStyle w:val="normaltextrun"/>
                <w:rFonts w:cstheme="minorHAnsi"/>
                <w:color w:val="000000" w:themeColor="text1"/>
              </w:rPr>
              <w:t>systematising models that enhance First Nations parental and community engagement and move towards co-design or shared decision-making.</w:t>
            </w:r>
          </w:p>
        </w:tc>
      </w:tr>
    </w:tbl>
    <w:p w14:paraId="65D7136B" w14:textId="77777777" w:rsidR="00C13F18" w:rsidRDefault="00C13F18" w:rsidP="00BB708D">
      <w:pPr>
        <w:pStyle w:val="Heading4"/>
      </w:pPr>
      <w:bookmarkStart w:id="226" w:name="_Toc152855365"/>
      <w:r>
        <w:t>7.2.3 Reforms can be s</w:t>
      </w:r>
      <w:r w:rsidRPr="005A7764">
        <w:t>trengthen</w:t>
      </w:r>
      <w:r>
        <w:t>ed</w:t>
      </w:r>
      <w:r w:rsidRPr="005A7764">
        <w:t xml:space="preserve"> through innovation</w:t>
      </w:r>
      <w:bookmarkEnd w:id="224"/>
      <w:bookmarkEnd w:id="225"/>
      <w:bookmarkEnd w:id="226"/>
    </w:p>
    <w:p w14:paraId="0710DA33" w14:textId="77777777" w:rsidR="00C13F18" w:rsidRDefault="00C13F18" w:rsidP="00BB708D">
      <w:pPr>
        <w:pStyle w:val="Heading5"/>
      </w:pPr>
      <w:r>
        <w:t>A structured innovation fund would support innovative practices and evaluation</w:t>
      </w:r>
    </w:p>
    <w:p w14:paraId="2C8F8057" w14:textId="5227C8C9" w:rsidR="00C13F18" w:rsidRDefault="00C13F18" w:rsidP="00BB708D">
      <w:r w:rsidRPr="00A30845">
        <w:t xml:space="preserve">The Panel believes that a better understanding of the practices and tools that can improve student outcomes is essential to </w:t>
      </w:r>
      <w:r w:rsidR="002E3153">
        <w:t>realising</w:t>
      </w:r>
      <w:r w:rsidR="002E3153" w:rsidRPr="00A30845">
        <w:t xml:space="preserve"> </w:t>
      </w:r>
      <w:r w:rsidRPr="00A30845">
        <w:t>opportunities for sharing best practice and supporting the wider adoption of effective models</w:t>
      </w:r>
      <w:r>
        <w:t xml:space="preserve">. During consultations, the Panel heard that some schools have a limited </w:t>
      </w:r>
      <w:r>
        <w:lastRenderedPageBreak/>
        <w:t>ability to trial innovative approaches due to the costs and risks of implementing approaches that may not be well established in the local school context.</w:t>
      </w:r>
    </w:p>
    <w:p w14:paraId="183B4AB9" w14:textId="77777777" w:rsidR="00C13F18" w:rsidRDefault="00C13F18" w:rsidP="00BB708D">
      <w:r>
        <w:t xml:space="preserve">The Panel believes that a </w:t>
      </w:r>
      <w:r w:rsidRPr="00A30845">
        <w:t>structured innovation fund, co-funded by all governments and designed in partnership with NATSIEC, NATSIPA, and the Coalition of Peaks as appropriate, would accelerate the trialling of innovative practices and models and advance shared, systemic learning about strategies that can deliver better student outcomes in different contexts across the Australian community.</w:t>
      </w:r>
      <w:r>
        <w:t xml:space="preserve"> Such a fund would facilitate robust and publicly reported evaluations to inform systems, schools, and stakeholders about practices and models that can be scaled up, including new models of student and professional learning. The Grattan Institute submission also recommended exploring more effective school operational models through investment in education research and development.</w:t>
      </w:r>
    </w:p>
    <w:p w14:paraId="35AE48C4" w14:textId="72D70595" w:rsidR="00C13F18" w:rsidRDefault="00C13F18" w:rsidP="00BB708D">
      <w:r>
        <w:t xml:space="preserve">A structured innovation fund would provide an opportunity for different parties across systems to work together and share responsibility and accountability in testing new ideas and building a high-quality education system. </w:t>
      </w:r>
      <w:r w:rsidRPr="00A30845">
        <w:t xml:space="preserve">Collaboration with universities and existing research functions – for example, the Centre for Education Statistics and Evaluation (see Case Study 24) – could help build the evidence base about what works in an Australian context and promote </w:t>
      </w:r>
      <w:r w:rsidR="006F3898">
        <w:t>wider uptake</w:t>
      </w:r>
      <w:r w:rsidRPr="00A30845">
        <w:t xml:space="preserve"> of high-quality research</w:t>
      </w:r>
      <w:r w:rsidR="00DB5626">
        <w:t xml:space="preserve"> and</w:t>
      </w:r>
      <w:r w:rsidRPr="00A30845">
        <w:t xml:space="preserve"> evidence among schools and teachers</w:t>
      </w:r>
      <w:r>
        <w:t xml:space="preserve">. Projects under </w:t>
      </w:r>
      <w:r w:rsidR="00D93E23">
        <w:t xml:space="preserve">a </w:t>
      </w:r>
      <w:r>
        <w:t>structured innovation fund should align with reform and research priorities of the Australian Government and jurisdictions wherever possible.</w:t>
      </w:r>
    </w:p>
    <w:tbl>
      <w:tblPr>
        <w:tblStyle w:val="GridTable4-Accent4"/>
        <w:tblW w:w="9026" w:type="dxa"/>
        <w:tblLook w:val="0400" w:firstRow="0" w:lastRow="0" w:firstColumn="0" w:lastColumn="0" w:noHBand="0" w:noVBand="1"/>
      </w:tblPr>
      <w:tblGrid>
        <w:gridCol w:w="9026"/>
      </w:tblGrid>
      <w:tr w:rsidR="00C13F18" w14:paraId="0C15D940"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9026"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7A2A4B76" w14:textId="77777777" w:rsidR="00C13F18" w:rsidRPr="00C1526C" w:rsidRDefault="00C13F18">
            <w:pPr>
              <w:jc w:val="center"/>
              <w:rPr>
                <w:b/>
                <w:color w:val="000000" w:themeColor="text1"/>
                <w:u w:val="single"/>
              </w:rPr>
            </w:pPr>
            <w:r w:rsidRPr="00C1526C">
              <w:rPr>
                <w:b/>
                <w:color w:val="000000" w:themeColor="text1"/>
                <w:u w:val="single"/>
              </w:rPr>
              <w:t>Case Study 24: NSW Centre for Education Statistics and Evaluation</w:t>
            </w:r>
          </w:p>
          <w:p w14:paraId="439DD9EA" w14:textId="77777777" w:rsidR="00C13F18" w:rsidRDefault="00C13F18">
            <w:pPr>
              <w:rPr>
                <w:b/>
                <w:color w:val="000000" w:themeColor="text1"/>
              </w:rPr>
            </w:pPr>
            <w:r>
              <w:rPr>
                <w:color w:val="000000" w:themeColor="text1"/>
              </w:rPr>
              <w:t xml:space="preserve">The </w:t>
            </w:r>
            <w:r w:rsidRPr="00D6535C">
              <w:rPr>
                <w:color w:val="000000" w:themeColor="text1"/>
              </w:rPr>
              <w:t xml:space="preserve">NSW Centre for Education Statistics and Evaluation provides analysis of educational programs in </w:t>
            </w:r>
            <w:r>
              <w:rPr>
                <w:color w:val="000000" w:themeColor="text1"/>
              </w:rPr>
              <w:t>the state</w:t>
            </w:r>
            <w:r w:rsidRPr="00D6535C">
              <w:rPr>
                <w:color w:val="000000" w:themeColor="text1"/>
              </w:rPr>
              <w:t xml:space="preserve">. This includes programs across early childhood education and care, school, training, and higher education. </w:t>
            </w:r>
            <w:r>
              <w:rPr>
                <w:color w:val="000000" w:themeColor="text1"/>
              </w:rPr>
              <w:t>Its</w:t>
            </w:r>
            <w:r w:rsidRPr="00D6535C">
              <w:rPr>
                <w:color w:val="000000" w:themeColor="text1"/>
              </w:rPr>
              <w:t xml:space="preserve"> analysis is used to support evidence-based decision</w:t>
            </w:r>
            <w:r>
              <w:rPr>
                <w:color w:val="000000" w:themeColor="text1"/>
              </w:rPr>
              <w:t>-</w:t>
            </w:r>
            <w:r w:rsidRPr="00D6535C">
              <w:rPr>
                <w:color w:val="000000" w:themeColor="text1"/>
              </w:rPr>
              <w:t>making by the government and an understanding of what works best to deliver outcomes.</w:t>
            </w:r>
          </w:p>
          <w:p w14:paraId="19BDBD27" w14:textId="77777777" w:rsidR="00C13F18" w:rsidRDefault="00C13F18">
            <w:pPr>
              <w:rPr>
                <w:b/>
                <w:color w:val="000000" w:themeColor="text1"/>
              </w:rPr>
            </w:pPr>
            <w:r w:rsidRPr="00D6535C">
              <w:rPr>
                <w:color w:val="000000" w:themeColor="text1"/>
              </w:rPr>
              <w:t>The Centre for Education Statistics and Evaluation has various responsibilities, including to:</w:t>
            </w:r>
          </w:p>
          <w:p w14:paraId="1F0E3E29" w14:textId="77777777" w:rsidR="00C13F18" w:rsidRDefault="00C13F18" w:rsidP="00FA4F9F">
            <w:pPr>
              <w:pStyle w:val="ListParagraph"/>
              <w:numPr>
                <w:ilvl w:val="0"/>
                <w:numId w:val="87"/>
              </w:numPr>
              <w:rPr>
                <w:b/>
                <w:color w:val="000000" w:themeColor="text1"/>
              </w:rPr>
            </w:pPr>
            <w:r w:rsidRPr="00D6535C">
              <w:rPr>
                <w:color w:val="000000" w:themeColor="text1"/>
              </w:rPr>
              <w:t>conduct research and data analysis, and create papers and case studies that support understanding and uptake of evidence-based practices</w:t>
            </w:r>
          </w:p>
          <w:p w14:paraId="00737F31" w14:textId="77777777" w:rsidR="00C13F18" w:rsidRDefault="00C13F18" w:rsidP="00FA4F9F">
            <w:pPr>
              <w:pStyle w:val="ListParagraph"/>
              <w:numPr>
                <w:ilvl w:val="0"/>
                <w:numId w:val="87"/>
              </w:numPr>
              <w:rPr>
                <w:b/>
                <w:color w:val="000000" w:themeColor="text1"/>
              </w:rPr>
            </w:pPr>
            <w:r w:rsidRPr="00D6535C">
              <w:rPr>
                <w:color w:val="000000" w:themeColor="text1"/>
              </w:rPr>
              <w:t>collect data to support research and statistics for the education and training sector</w:t>
            </w:r>
          </w:p>
          <w:p w14:paraId="69E33B89" w14:textId="77777777" w:rsidR="00C13F18" w:rsidRDefault="00C13F18" w:rsidP="00FA4F9F">
            <w:pPr>
              <w:pStyle w:val="ListParagraph"/>
              <w:numPr>
                <w:ilvl w:val="0"/>
                <w:numId w:val="87"/>
              </w:numPr>
              <w:rPr>
                <w:b/>
                <w:color w:val="000000" w:themeColor="text1"/>
              </w:rPr>
            </w:pPr>
            <w:r w:rsidRPr="00D6535C">
              <w:rPr>
                <w:color w:val="000000" w:themeColor="text1"/>
              </w:rPr>
              <w:t>conduct evaluations of key policies and programs with the aim of strengthening the quality of delivery and student outcomes</w:t>
            </w:r>
          </w:p>
          <w:p w14:paraId="4D6FF493" w14:textId="77777777" w:rsidR="00C13F18" w:rsidRDefault="00C13F18" w:rsidP="00FA4F9F">
            <w:pPr>
              <w:pStyle w:val="ListParagraph"/>
              <w:numPr>
                <w:ilvl w:val="0"/>
                <w:numId w:val="87"/>
              </w:numPr>
              <w:rPr>
                <w:b/>
                <w:color w:val="000000" w:themeColor="text1"/>
              </w:rPr>
            </w:pPr>
            <w:r w:rsidRPr="00D6535C">
              <w:rPr>
                <w:color w:val="000000" w:themeColor="text1"/>
              </w:rPr>
              <w:t>improve data and evidence usage as part of everyday practice</w:t>
            </w:r>
          </w:p>
          <w:p w14:paraId="5B068FBB" w14:textId="77777777" w:rsidR="00C13F18" w:rsidRDefault="00C13F18" w:rsidP="00FA4F9F">
            <w:pPr>
              <w:pStyle w:val="ListParagraph"/>
              <w:numPr>
                <w:ilvl w:val="0"/>
                <w:numId w:val="87"/>
              </w:numPr>
              <w:rPr>
                <w:b/>
                <w:color w:val="000000" w:themeColor="text1"/>
              </w:rPr>
            </w:pPr>
            <w:r w:rsidRPr="00D6535C">
              <w:rPr>
                <w:color w:val="000000" w:themeColor="text1"/>
              </w:rPr>
              <w:t>test innovative initiatives.</w:t>
            </w:r>
          </w:p>
          <w:p w14:paraId="25C4DB17" w14:textId="626A15A2" w:rsidR="00C13F18" w:rsidRPr="00F31AA1" w:rsidRDefault="00C13F18">
            <w:pPr>
              <w:rPr>
                <w:bCs/>
                <w:color w:val="000000" w:themeColor="text1"/>
                <w:sz w:val="20"/>
                <w:szCs w:val="20"/>
              </w:rPr>
            </w:pPr>
            <w:r w:rsidRPr="00F31AA1">
              <w:rPr>
                <w:bCs/>
                <w:color w:val="000000" w:themeColor="text1"/>
                <w:sz w:val="20"/>
                <w:szCs w:val="20"/>
              </w:rPr>
              <w:t>Source: Centre for Education Statistics and Evaluation (2023</w:t>
            </w:r>
            <w:r w:rsidRPr="00B72CE3">
              <w:rPr>
                <w:bCs/>
                <w:color w:val="000000" w:themeColor="text1"/>
                <w:sz w:val="20"/>
                <w:szCs w:val="20"/>
              </w:rPr>
              <w:t>)</w:t>
            </w:r>
            <w:r w:rsidR="005E5E39" w:rsidRPr="00B72CE3">
              <w:rPr>
                <w:bCs/>
                <w:sz w:val="20"/>
                <w:szCs w:val="20"/>
              </w:rPr>
              <w:t xml:space="preserve"> </w:t>
            </w:r>
            <w:hyperlink r:id="rId73" w:history="1">
              <w:r w:rsidR="005E5E39" w:rsidRPr="00B72CE3">
                <w:rPr>
                  <w:rStyle w:val="Hyperlink"/>
                  <w:bCs/>
                  <w:i/>
                  <w:iCs/>
                  <w:sz w:val="20"/>
                  <w:szCs w:val="20"/>
                </w:rPr>
                <w:t>About CESE</w:t>
              </w:r>
            </w:hyperlink>
            <w:r w:rsidRPr="00B72CE3">
              <w:rPr>
                <w:bCs/>
                <w:color w:val="000000" w:themeColor="text1"/>
                <w:sz w:val="20"/>
                <w:szCs w:val="20"/>
              </w:rPr>
              <w:t>, Department of Education, New South Wales Government, accessed 27 October 2023.</w:t>
            </w:r>
          </w:p>
        </w:tc>
      </w:tr>
    </w:tbl>
    <w:p w14:paraId="3D3C2233" w14:textId="77777777" w:rsidR="00C13F18" w:rsidRDefault="00C13F18" w:rsidP="00BB708D"/>
    <w:p w14:paraId="46F8CFF9" w14:textId="57F3F62E" w:rsidR="00C13F18" w:rsidRDefault="00C13F18" w:rsidP="00BB708D">
      <w:r>
        <w:t>A structured innovation fund aligns with the Australian Government’s establishment of the Australian Centre for Evaluation within the Department of the Treasury. This function aims to build capacity to conduct rigorous evaluation across the Australian Government</w:t>
      </w:r>
      <w:r w:rsidR="006E6F5B">
        <w:t xml:space="preserve"> policy and programs</w:t>
      </w:r>
      <w:r>
        <w:t>, including through a small number of flagship evaluations each year.</w:t>
      </w:r>
      <w:r>
        <w:rPr>
          <w:rStyle w:val="EndnoteReference"/>
        </w:rPr>
        <w:endnoteReference w:id="621"/>
      </w:r>
      <w:r>
        <w:t xml:space="preserve"> A structured innovation fund could </w:t>
      </w:r>
      <w:r w:rsidR="000B307E">
        <w:t>also</w:t>
      </w:r>
      <w:r>
        <w:t xml:space="preserve"> work with the Australian Centre for Evaluation on the best evaluation approaches </w:t>
      </w:r>
      <w:r w:rsidR="000B307E">
        <w:t xml:space="preserve">for </w:t>
      </w:r>
      <w:r w:rsidR="00D93E23">
        <w:t xml:space="preserve">different </w:t>
      </w:r>
      <w:r w:rsidR="00AC1B4E">
        <w:t>projects</w:t>
      </w:r>
      <w:r>
        <w:t>.</w:t>
      </w:r>
    </w:p>
    <w:p w14:paraId="524F6E4E" w14:textId="4302C285" w:rsidR="00C13F18" w:rsidRDefault="00C13F18" w:rsidP="00BB708D">
      <w:r>
        <w:lastRenderedPageBreak/>
        <w:t>Evaluation</w:t>
      </w:r>
      <w:r w:rsidR="00AC1B4E">
        <w:t xml:space="preserve"> functions</w:t>
      </w:r>
      <w:r>
        <w:t xml:space="preserve">, such as the one described in Case Study 25, enable governments and systems to better use public funding, ensuring it is focused on practices and models that deliver better outcomes for students. </w:t>
      </w:r>
      <w:r w:rsidR="00346111">
        <w:t xml:space="preserve">As part of </w:t>
      </w:r>
      <w:r w:rsidR="00E47DB6">
        <w:t>a</w:t>
      </w:r>
      <w:r>
        <w:t xml:space="preserve"> structured innovation fund</w:t>
      </w:r>
      <w:r w:rsidR="00346111">
        <w:t>,</w:t>
      </w:r>
      <w:r>
        <w:t xml:space="preserve"> </w:t>
      </w:r>
      <w:r w:rsidR="00346111">
        <w:t xml:space="preserve">they </w:t>
      </w:r>
      <w:r w:rsidR="00E47DB6">
        <w:t>allow</w:t>
      </w:r>
      <w:r w:rsidR="00346111">
        <w:t xml:space="preserve"> for</w:t>
      </w:r>
      <w:r w:rsidR="00E47DB6">
        <w:t xml:space="preserve"> </w:t>
      </w:r>
      <w:r>
        <w:t>trial</w:t>
      </w:r>
      <w:r w:rsidR="00E47DB6">
        <w:t>s of</w:t>
      </w:r>
      <w:r>
        <w:t xml:space="preserve"> models that schools may otherwise not be able to implement and </w:t>
      </w:r>
      <w:r w:rsidR="00346111">
        <w:t>help build</w:t>
      </w:r>
      <w:r>
        <w:t xml:space="preserve"> the evidence base on what works best to support students to reach their potential.</w:t>
      </w:r>
    </w:p>
    <w:tbl>
      <w:tblPr>
        <w:tblStyle w:val="GridTable4-Accent4"/>
        <w:tblW w:w="9199" w:type="dxa"/>
        <w:tblLook w:val="0400" w:firstRow="0" w:lastRow="0" w:firstColumn="0" w:lastColumn="0" w:noHBand="0" w:noVBand="1"/>
      </w:tblPr>
      <w:tblGrid>
        <w:gridCol w:w="9199"/>
      </w:tblGrid>
      <w:tr w:rsidR="00C13F18" w14:paraId="41B157FF" w14:textId="77777777" w:rsidTr="00485F51">
        <w:trPr>
          <w:cnfStyle w:val="000000100000" w:firstRow="0" w:lastRow="0" w:firstColumn="0" w:lastColumn="0" w:oddVBand="0" w:evenVBand="0" w:oddHBand="1" w:evenHBand="0" w:firstRowFirstColumn="0" w:firstRowLastColumn="0" w:lastRowFirstColumn="0" w:lastRowLastColumn="0"/>
          <w:trHeight w:val="5538"/>
        </w:trPr>
        <w:tc>
          <w:tcPr>
            <w:tcW w:w="0" w:type="dxa"/>
            <w:tcBorders>
              <w:top w:val="single" w:sz="12" w:space="0" w:color="FFCC59" w:themeColor="accent4"/>
              <w:left w:val="single" w:sz="12" w:space="0" w:color="FFCC59" w:themeColor="accent4"/>
              <w:bottom w:val="single" w:sz="12" w:space="0" w:color="FFCC59" w:themeColor="accent4"/>
              <w:right w:val="single" w:sz="12" w:space="0" w:color="FFCC59" w:themeColor="accent4"/>
            </w:tcBorders>
            <w:shd w:val="clear" w:color="auto" w:fill="FFEABC" w:themeFill="accent4" w:themeFillTint="66"/>
          </w:tcPr>
          <w:p w14:paraId="4C4780EC" w14:textId="77777777" w:rsidR="00C13F18" w:rsidRPr="00274C41" w:rsidRDefault="00C13F18">
            <w:pPr>
              <w:jc w:val="center"/>
              <w:rPr>
                <w:b/>
                <w:color w:val="000000" w:themeColor="text1"/>
                <w:u w:val="single"/>
              </w:rPr>
            </w:pPr>
            <w:r w:rsidRPr="00274C41">
              <w:rPr>
                <w:b/>
                <w:color w:val="000000" w:themeColor="text1"/>
                <w:u w:val="single"/>
              </w:rPr>
              <w:t>Case Study 25: International education evaluation of use of tutoring</w:t>
            </w:r>
          </w:p>
          <w:p w14:paraId="6E29CEB9" w14:textId="77777777" w:rsidR="00C13F18" w:rsidRDefault="00C13F18">
            <w:pPr>
              <w:rPr>
                <w:b/>
                <w:color w:val="000000" w:themeColor="text1"/>
              </w:rPr>
            </w:pPr>
            <w:r w:rsidRPr="007D2BC7">
              <w:rPr>
                <w:color w:val="000000" w:themeColor="text1"/>
              </w:rPr>
              <w:t xml:space="preserve">The Education Endowment Fund, a charity that aims to ensure that a student’s educational achievement is not predicated on their family’s income through supporting schools to better use evidence, conducted an evaluation of three strategies to improve disadvantaged pupils’ use of tutoring in England during the school closures of 2021. It evaluated three interventions to identify which had the greatest impact on student participation. The first intervention was reminder emails that were sent to students just before their tutoring session to reduce the number of students </w:t>
            </w:r>
            <w:r>
              <w:rPr>
                <w:color w:val="000000" w:themeColor="text1"/>
              </w:rPr>
              <w:t>who</w:t>
            </w:r>
            <w:r w:rsidRPr="007D2BC7">
              <w:rPr>
                <w:color w:val="000000" w:themeColor="text1"/>
              </w:rPr>
              <w:t xml:space="preserve"> forgot. The second intervention was a five-minute quiz completed by students and tutors about their hobbies. Answers were provided to both students and tutors, informing them of what they had in common. The final intervention was training provided to tutors on relationship building with their students.</w:t>
            </w:r>
          </w:p>
          <w:p w14:paraId="54EC8C1D" w14:textId="77777777" w:rsidR="00C13F18" w:rsidRDefault="00C13F18">
            <w:pPr>
              <w:rPr>
                <w:b/>
                <w:color w:val="000000" w:themeColor="text1"/>
              </w:rPr>
            </w:pPr>
            <w:r w:rsidRPr="007D2BC7">
              <w:rPr>
                <w:color w:val="000000" w:themeColor="text1"/>
              </w:rPr>
              <w:t xml:space="preserve">Through the evaluation process, it was found that the only intervention that increased attendance rates </w:t>
            </w:r>
            <w:r>
              <w:rPr>
                <w:color w:val="000000" w:themeColor="text1"/>
              </w:rPr>
              <w:t>at</w:t>
            </w:r>
            <w:r w:rsidRPr="007D2BC7">
              <w:rPr>
                <w:color w:val="000000" w:themeColor="text1"/>
              </w:rPr>
              <w:t xml:space="preserve"> tutoring was the quiz. This knowledge is helpful in supporting governments to know what works and what does</w:t>
            </w:r>
            <w:r>
              <w:rPr>
                <w:color w:val="000000" w:themeColor="text1"/>
              </w:rPr>
              <w:t>,</w:t>
            </w:r>
            <w:r w:rsidRPr="007D2BC7">
              <w:rPr>
                <w:color w:val="000000" w:themeColor="text1"/>
              </w:rPr>
              <w:t xml:space="preserve"> not leading to a better use of public funds.</w:t>
            </w:r>
          </w:p>
          <w:p w14:paraId="11C80696" w14:textId="39D49BFB" w:rsidR="00C13F18" w:rsidRPr="00A27B0B" w:rsidRDefault="00C13F18">
            <w:pPr>
              <w:spacing w:after="0"/>
            </w:pPr>
            <w:r w:rsidRPr="007D2BC7">
              <w:rPr>
                <w:color w:val="000000" w:themeColor="text1"/>
                <w:sz w:val="20"/>
                <w:szCs w:val="20"/>
              </w:rPr>
              <w:t>Source</w:t>
            </w:r>
            <w:r>
              <w:rPr>
                <w:color w:val="000000" w:themeColor="text1"/>
                <w:sz w:val="20"/>
                <w:szCs w:val="20"/>
              </w:rPr>
              <w:t>s</w:t>
            </w:r>
            <w:r w:rsidRPr="007D2BC7">
              <w:rPr>
                <w:color w:val="000000" w:themeColor="text1"/>
                <w:sz w:val="20"/>
                <w:szCs w:val="20"/>
              </w:rPr>
              <w:t xml:space="preserve">: Education Endowment Fund (2023) </w:t>
            </w:r>
            <w:hyperlink r:id="rId74" w:history="1">
              <w:r w:rsidRPr="007D2BC7">
                <w:rPr>
                  <w:rStyle w:val="Hyperlink"/>
                  <w:i/>
                  <w:sz w:val="20"/>
                  <w:szCs w:val="20"/>
                </w:rPr>
                <w:t xml:space="preserve">About us: </w:t>
              </w:r>
              <w:r w:rsidRPr="007D2BC7" w:rsidDel="005A7764">
                <w:rPr>
                  <w:rStyle w:val="Hyperlink"/>
                  <w:i/>
                  <w:sz w:val="20"/>
                  <w:szCs w:val="20"/>
                </w:rPr>
                <w:t>W</w:t>
              </w:r>
              <w:r w:rsidRPr="007D2BC7">
                <w:rPr>
                  <w:rStyle w:val="Hyperlink"/>
                  <w:i/>
                  <w:sz w:val="20"/>
                  <w:szCs w:val="20"/>
                </w:rPr>
                <w:t>ho we are, and what we do</w:t>
              </w:r>
            </w:hyperlink>
            <w:r w:rsidRPr="007D2BC7">
              <w:rPr>
                <w:color w:val="000000" w:themeColor="text1"/>
                <w:sz w:val="20"/>
                <w:szCs w:val="20"/>
              </w:rPr>
              <w:t xml:space="preserve">, </w:t>
            </w:r>
            <w:r w:rsidRPr="007D2BC7" w:rsidDel="00E60684">
              <w:rPr>
                <w:color w:val="000000" w:themeColor="text1"/>
                <w:sz w:val="20"/>
                <w:szCs w:val="20"/>
              </w:rPr>
              <w:t xml:space="preserve">Education Endowment Fund, </w:t>
            </w:r>
            <w:r w:rsidRPr="007D2BC7">
              <w:rPr>
                <w:color w:val="000000" w:themeColor="text1"/>
                <w:sz w:val="20"/>
                <w:szCs w:val="20"/>
              </w:rPr>
              <w:t xml:space="preserve">accessed </w:t>
            </w:r>
            <w:r>
              <w:rPr>
                <w:color w:val="000000" w:themeColor="text1"/>
                <w:sz w:val="20"/>
                <w:szCs w:val="20"/>
              </w:rPr>
              <w:t>27 October</w:t>
            </w:r>
            <w:r w:rsidRPr="007D2BC7">
              <w:rPr>
                <w:color w:val="000000" w:themeColor="text1"/>
                <w:sz w:val="20"/>
                <w:szCs w:val="20"/>
              </w:rPr>
              <w:t xml:space="preserve"> 2023;</w:t>
            </w:r>
            <w:r w:rsidRPr="00CE1C3F">
              <w:rPr>
                <w:color w:val="000000" w:themeColor="text1"/>
                <w:sz w:val="18"/>
                <w:szCs w:val="18"/>
              </w:rPr>
              <w:t xml:space="preserve"> </w:t>
            </w:r>
            <w:r w:rsidRPr="0041297B">
              <w:rPr>
                <w:color w:val="000000" w:themeColor="text1"/>
                <w:sz w:val="20"/>
                <w:szCs w:val="20"/>
              </w:rPr>
              <w:t>Tagliaferri</w:t>
            </w:r>
            <w:r w:rsidRPr="0041297B" w:rsidDel="00E60684">
              <w:rPr>
                <w:color w:val="000000" w:themeColor="text1"/>
                <w:sz w:val="20"/>
                <w:szCs w:val="20"/>
              </w:rPr>
              <w:t xml:space="preserve"> G</w:t>
            </w:r>
            <w:r w:rsidRPr="0041297B">
              <w:rPr>
                <w:color w:val="000000" w:themeColor="text1"/>
                <w:sz w:val="20"/>
                <w:szCs w:val="20"/>
              </w:rPr>
              <w:t>, Chadeesingh</w:t>
            </w:r>
            <w:r w:rsidRPr="0041297B" w:rsidDel="00E60684">
              <w:rPr>
                <w:color w:val="000000" w:themeColor="text1"/>
                <w:sz w:val="20"/>
                <w:szCs w:val="20"/>
              </w:rPr>
              <w:t xml:space="preserve"> L</w:t>
            </w:r>
            <w:r w:rsidRPr="0041297B">
              <w:rPr>
                <w:color w:val="000000" w:themeColor="text1"/>
                <w:sz w:val="20"/>
                <w:szCs w:val="20"/>
              </w:rPr>
              <w:t>, Xu</w:t>
            </w:r>
            <w:r w:rsidRPr="0041297B" w:rsidDel="00E60684">
              <w:rPr>
                <w:color w:val="000000" w:themeColor="text1"/>
                <w:sz w:val="20"/>
                <w:szCs w:val="20"/>
              </w:rPr>
              <w:t xml:space="preserve"> Y</w:t>
            </w:r>
            <w:r w:rsidRPr="0041297B">
              <w:rPr>
                <w:color w:val="000000" w:themeColor="text1"/>
                <w:sz w:val="20"/>
                <w:szCs w:val="20"/>
              </w:rPr>
              <w:t>, Malik</w:t>
            </w:r>
            <w:r w:rsidRPr="0041297B" w:rsidDel="00E60684">
              <w:rPr>
                <w:color w:val="000000" w:themeColor="text1"/>
                <w:sz w:val="20"/>
                <w:szCs w:val="20"/>
              </w:rPr>
              <w:t xml:space="preserve"> R</w:t>
            </w:r>
            <w:r w:rsidRPr="0041297B">
              <w:rPr>
                <w:color w:val="000000" w:themeColor="text1"/>
                <w:sz w:val="20"/>
                <w:szCs w:val="20"/>
              </w:rPr>
              <w:t>, Holt</w:t>
            </w:r>
            <w:r w:rsidRPr="0041297B" w:rsidDel="00E60684">
              <w:rPr>
                <w:color w:val="000000" w:themeColor="text1"/>
                <w:sz w:val="20"/>
                <w:szCs w:val="20"/>
              </w:rPr>
              <w:t xml:space="preserve"> M</w:t>
            </w:r>
            <w:r w:rsidRPr="0041297B">
              <w:rPr>
                <w:color w:val="000000" w:themeColor="text1"/>
                <w:sz w:val="20"/>
                <w:szCs w:val="20"/>
              </w:rPr>
              <w:t>, Bohling</w:t>
            </w:r>
            <w:r w:rsidRPr="0041297B" w:rsidDel="00E60684">
              <w:rPr>
                <w:color w:val="000000" w:themeColor="text1"/>
                <w:sz w:val="20"/>
                <w:szCs w:val="20"/>
              </w:rPr>
              <w:t xml:space="preserve"> K</w:t>
            </w:r>
            <w:r w:rsidRPr="0041297B">
              <w:rPr>
                <w:color w:val="000000" w:themeColor="text1"/>
                <w:sz w:val="20"/>
                <w:szCs w:val="20"/>
              </w:rPr>
              <w:t xml:space="preserve">, Sreshta </w:t>
            </w:r>
            <w:r w:rsidRPr="0041297B" w:rsidDel="00E60684">
              <w:rPr>
                <w:color w:val="000000" w:themeColor="text1"/>
                <w:sz w:val="20"/>
                <w:szCs w:val="20"/>
              </w:rPr>
              <w:t xml:space="preserve">P, </w:t>
            </w:r>
            <w:r w:rsidRPr="0041297B">
              <w:rPr>
                <w:color w:val="000000" w:themeColor="text1"/>
                <w:sz w:val="20"/>
                <w:szCs w:val="20"/>
              </w:rPr>
              <w:t>and</w:t>
            </w:r>
            <w:r>
              <w:rPr>
                <w:color w:val="000000" w:themeColor="text1"/>
                <w:sz w:val="20"/>
                <w:szCs w:val="20"/>
              </w:rPr>
              <w:t xml:space="preserve"> </w:t>
            </w:r>
            <w:r w:rsidRPr="0041297B">
              <w:rPr>
                <w:color w:val="000000" w:themeColor="text1"/>
                <w:sz w:val="20"/>
                <w:szCs w:val="20"/>
              </w:rPr>
              <w:t xml:space="preserve">Kelly </w:t>
            </w:r>
            <w:r w:rsidRPr="0041297B" w:rsidDel="00E60684">
              <w:rPr>
                <w:color w:val="000000" w:themeColor="text1"/>
                <w:sz w:val="20"/>
                <w:szCs w:val="20"/>
              </w:rPr>
              <w:t xml:space="preserve">S </w:t>
            </w:r>
            <w:r w:rsidRPr="0041297B">
              <w:rPr>
                <w:color w:val="000000" w:themeColor="text1"/>
                <w:sz w:val="20"/>
                <w:szCs w:val="20"/>
              </w:rPr>
              <w:t>(</w:t>
            </w:r>
            <w:r w:rsidRPr="00B72CE3">
              <w:rPr>
                <w:color w:val="000000" w:themeColor="text1"/>
                <w:sz w:val="20"/>
                <w:szCs w:val="20"/>
              </w:rPr>
              <w:t>2022)</w:t>
            </w:r>
            <w:r w:rsidR="00A91287" w:rsidRPr="00B72CE3">
              <w:rPr>
                <w:sz w:val="20"/>
                <w:szCs w:val="20"/>
              </w:rPr>
              <w:t xml:space="preserve"> </w:t>
            </w:r>
            <w:hyperlink r:id="rId75" w:history="1">
              <w:r w:rsidR="00A91287" w:rsidRPr="00B72CE3">
                <w:rPr>
                  <w:rStyle w:val="Hyperlink"/>
                  <w:i/>
                  <w:iCs/>
                  <w:sz w:val="20"/>
                  <w:szCs w:val="20"/>
                </w:rPr>
                <w:t>Leveraging Pupil-Tutor Similarity to Improve Pupil Attendance</w:t>
              </w:r>
            </w:hyperlink>
            <w:r w:rsidRPr="00B72CE3">
              <w:rPr>
                <w:color w:val="000000" w:themeColor="text1"/>
                <w:sz w:val="20"/>
                <w:szCs w:val="20"/>
              </w:rPr>
              <w:t>,</w:t>
            </w:r>
            <w:r w:rsidRPr="004117C6">
              <w:rPr>
                <w:color w:val="000000" w:themeColor="text1"/>
                <w:sz w:val="20"/>
                <w:szCs w:val="20"/>
              </w:rPr>
              <w:t xml:space="preserve"> Behavioural Insights Team, commissioned by the</w:t>
            </w:r>
            <w:r w:rsidRPr="00A27B0B">
              <w:rPr>
                <w:color w:val="000000" w:themeColor="text1"/>
                <w:sz w:val="20"/>
                <w:szCs w:val="20"/>
              </w:rPr>
              <w:t xml:space="preserve"> Education Endowment </w:t>
            </w:r>
            <w:r w:rsidRPr="004117C6">
              <w:rPr>
                <w:color w:val="000000" w:themeColor="text1"/>
                <w:sz w:val="20"/>
                <w:szCs w:val="20"/>
              </w:rPr>
              <w:t>Foundation</w:t>
            </w:r>
            <w:r w:rsidRPr="00A27B0B">
              <w:rPr>
                <w:color w:val="000000" w:themeColor="text1"/>
                <w:sz w:val="20"/>
                <w:szCs w:val="20"/>
              </w:rPr>
              <w:t xml:space="preserve">, accessed </w:t>
            </w:r>
            <w:r>
              <w:rPr>
                <w:color w:val="000000" w:themeColor="text1"/>
                <w:sz w:val="20"/>
                <w:szCs w:val="20"/>
              </w:rPr>
              <w:t>27 October</w:t>
            </w:r>
            <w:r w:rsidRPr="00A27B0B">
              <w:rPr>
                <w:color w:val="000000" w:themeColor="text1"/>
                <w:sz w:val="20"/>
                <w:szCs w:val="20"/>
              </w:rPr>
              <w:t xml:space="preserve"> 2023.</w:t>
            </w:r>
          </w:p>
        </w:tc>
      </w:tr>
    </w:tbl>
    <w:p w14:paraId="4B89B19F" w14:textId="77777777" w:rsidR="00C13F18" w:rsidRDefault="00C13F18" w:rsidP="00BB708D"/>
    <w:p w14:paraId="7C6FEE62" w14:textId="786BE042" w:rsidR="00BB708D" w:rsidRDefault="00C13F18" w:rsidP="00BB708D">
      <w:r>
        <w:t xml:space="preserve">The need to ensure culturally responsive and inclusive pedagogies to support First Nations students </w:t>
      </w:r>
      <w:r w:rsidR="00346111">
        <w:t>is</w:t>
      </w:r>
      <w:r>
        <w:t xml:space="preserve"> well supported, both in the relevant literature and in submissions to the Review.</w:t>
      </w:r>
      <w:r w:rsidRPr="005A57BE">
        <w:rPr>
          <w:vertAlign w:val="superscript"/>
        </w:rPr>
        <w:endnoteReference w:id="622"/>
      </w:r>
      <w:r w:rsidRPr="005A57BE">
        <w:rPr>
          <w:vertAlign w:val="superscript"/>
        </w:rPr>
        <w:t xml:space="preserve"> </w:t>
      </w:r>
      <w:r w:rsidR="00D97A53">
        <w:t xml:space="preserve">The Panel is aware of a number of schools that are being or have been established to teach First Nations students via ‘two-way’ learning, providing children with the literacy and numeracy knowledge that is a part of the Australian Curriculum and Western learning, alongside knowledge from their local communities, languages, and histories. </w:t>
      </w:r>
      <w:r w:rsidR="4CA351E9">
        <w:t xml:space="preserve">The Panel sees </w:t>
      </w:r>
      <w:r w:rsidR="00D93E23">
        <w:t xml:space="preserve">a structured </w:t>
      </w:r>
      <w:r w:rsidR="4CA351E9" w:rsidRPr="00A30845">
        <w:t>innovation fund as playing an important role in further developing knowledge of the culturally responsible and inclusive teaching practices that provide the best outcomes for First Nations students</w:t>
      </w:r>
      <w:r w:rsidR="4CA351E9">
        <w:t xml:space="preserve">. </w:t>
      </w:r>
    </w:p>
    <w:p w14:paraId="6D192CB2" w14:textId="4BCB3874" w:rsidR="00BB708D" w:rsidRDefault="00BB708D" w:rsidP="00BB708D">
      <w:r>
        <w:t xml:space="preserve">There is also a </w:t>
      </w:r>
      <w:r w:rsidRPr="00A30845">
        <w:t xml:space="preserve">need </w:t>
      </w:r>
      <w:r w:rsidR="008B4434">
        <w:t xml:space="preserve">for </w:t>
      </w:r>
      <w:r w:rsidRPr="00A30845">
        <w:t xml:space="preserve">more innovative models for ensuring students living in regional and remote communities </w:t>
      </w:r>
      <w:r w:rsidR="00C80532">
        <w:t>can</w:t>
      </w:r>
      <w:r w:rsidRPr="00A30845">
        <w:t xml:space="preserve"> access high-quality teaching, including ways to better pool resources and expertise across </w:t>
      </w:r>
      <w:r w:rsidR="00C80532">
        <w:t>both</w:t>
      </w:r>
      <w:r w:rsidRPr="00A30845">
        <w:t xml:space="preserve"> schools </w:t>
      </w:r>
      <w:r w:rsidR="00C80532">
        <w:t>and</w:t>
      </w:r>
      <w:r w:rsidRPr="00A30845">
        <w:t xml:space="preserve"> systems</w:t>
      </w:r>
      <w:r>
        <w:t xml:space="preserve">. </w:t>
      </w:r>
      <w:r w:rsidR="00D93E23">
        <w:t>A</w:t>
      </w:r>
      <w:r>
        <w:t xml:space="preserve"> structured innovation fund could similarly support such initiatives, </w:t>
      </w:r>
      <w:r w:rsidR="00D93E23">
        <w:t>including</w:t>
      </w:r>
      <w:r>
        <w:t xml:space="preserve"> further trials of this model and evaluation, </w:t>
      </w:r>
      <w:r w:rsidR="00093F0E">
        <w:t xml:space="preserve">building </w:t>
      </w:r>
      <w:r>
        <w:t xml:space="preserve">the </w:t>
      </w:r>
      <w:r w:rsidR="00093F0E">
        <w:t xml:space="preserve">evidence </w:t>
      </w:r>
      <w:r>
        <w:t>base to support schools undertaking th</w:t>
      </w:r>
      <w:r w:rsidR="009447C6">
        <w:t>ese</w:t>
      </w:r>
      <w:r>
        <w:t xml:space="preserve"> approach</w:t>
      </w:r>
      <w:r w:rsidR="009447C6">
        <w:t xml:space="preserve">es and </w:t>
      </w:r>
      <w:r>
        <w:t>driving improvement in First Nations student outcomes.</w:t>
      </w:r>
    </w:p>
    <w:tbl>
      <w:tblPr>
        <w:tblStyle w:val="GridTable6Colorful-Accent1"/>
        <w:tblW w:w="5000" w:type="pct"/>
        <w:tblLook w:val="0400" w:firstRow="0" w:lastRow="0" w:firstColumn="0" w:lastColumn="0" w:noHBand="0" w:noVBand="1"/>
      </w:tblPr>
      <w:tblGrid>
        <w:gridCol w:w="8996"/>
      </w:tblGrid>
      <w:tr w:rsidR="00BB708D" w14:paraId="2FED77BC" w14:textId="77777777" w:rsidTr="00485F51">
        <w:trPr>
          <w:cnfStyle w:val="000000100000" w:firstRow="0" w:lastRow="0" w:firstColumn="0" w:lastColumn="0" w:oddVBand="0" w:evenVBand="0" w:oddHBand="1" w:evenHBand="0" w:firstRowFirstColumn="0" w:firstRowLastColumn="0" w:lastRowFirstColumn="0" w:lastRowLastColumn="0"/>
          <w:cantSplit/>
        </w:trPr>
        <w:tc>
          <w:tcPr>
            <w:tcW w:w="0" w:type="pct"/>
            <w:tcBorders>
              <w:top w:val="single" w:sz="12" w:space="0" w:color="3D8CAD" w:themeColor="accent1"/>
              <w:left w:val="single" w:sz="12" w:space="0" w:color="3D8CAD" w:themeColor="accent1"/>
              <w:bottom w:val="single" w:sz="12" w:space="0" w:color="3D8CAD" w:themeColor="accent1"/>
              <w:right w:val="single" w:sz="12" w:space="0" w:color="3D8CAD" w:themeColor="accent1"/>
            </w:tcBorders>
            <w:shd w:val="clear" w:color="auto" w:fill="ADD2E2" w:themeFill="accent1" w:themeFillTint="66"/>
          </w:tcPr>
          <w:p w14:paraId="79D495AE" w14:textId="77777777" w:rsidR="00BB708D" w:rsidRPr="00C1526C" w:rsidRDefault="00BB708D">
            <w:pPr>
              <w:jc w:val="center"/>
              <w:rPr>
                <w:b/>
                <w:color w:val="000000" w:themeColor="text1"/>
                <w:u w:val="single"/>
              </w:rPr>
            </w:pPr>
            <w:r w:rsidRPr="00C1526C">
              <w:rPr>
                <w:b/>
                <w:color w:val="000000" w:themeColor="text1"/>
                <w:u w:val="single"/>
              </w:rPr>
              <w:lastRenderedPageBreak/>
              <w:t>RECOMMENDATION 7E</w:t>
            </w:r>
          </w:p>
          <w:p w14:paraId="6B7F3F80" w14:textId="791C5E95" w:rsidR="00BB708D" w:rsidRPr="00CD5FE2" w:rsidRDefault="00BB708D">
            <w:pPr>
              <w:spacing w:line="256" w:lineRule="auto"/>
              <w:rPr>
                <w:rFonts w:ascii="Calibri" w:hAnsi="Calibri" w:cs="Calibri"/>
                <w:b/>
                <w:color w:val="000000" w:themeColor="text1"/>
                <w:lang w:val="en-US"/>
              </w:rPr>
            </w:pPr>
            <w:r w:rsidRPr="00CD5FE2">
              <w:rPr>
                <w:rFonts w:ascii="Calibri" w:hAnsi="Calibri" w:cs="Calibri"/>
                <w:color w:val="000000" w:themeColor="text1"/>
                <w:lang w:val="en-US"/>
              </w:rPr>
              <w:t>The Panel recommends that governments establish a co-funded ‘structured innovation fund’ to drive disciplined research, support school improvement, and encourage the development of new models and forms of schooling, subject to robust criteria and independent and publicly reported evaluation, including randomised controlled trials where appropriate. Projects should include:</w:t>
            </w:r>
          </w:p>
          <w:p w14:paraId="0BB4051E" w14:textId="77777777" w:rsidR="00BB708D" w:rsidRPr="00CD5FE2" w:rsidRDefault="00BB708D" w:rsidP="00FA4F9F">
            <w:pPr>
              <w:pStyle w:val="ListParagraph"/>
              <w:numPr>
                <w:ilvl w:val="0"/>
                <w:numId w:val="30"/>
              </w:numPr>
              <w:spacing w:line="256" w:lineRule="auto"/>
              <w:rPr>
                <w:rStyle w:val="normaltextrun"/>
                <w:b/>
                <w:color w:val="000000" w:themeColor="text1"/>
              </w:rPr>
            </w:pPr>
            <w:r w:rsidRPr="00CD5FE2">
              <w:rPr>
                <w:rStyle w:val="normaltextrun"/>
                <w:color w:val="000000" w:themeColor="text1"/>
              </w:rPr>
              <w:t>cost-effective full-service school models which reduce workload for educators and school leaders</w:t>
            </w:r>
          </w:p>
          <w:p w14:paraId="14350DDE" w14:textId="77777777" w:rsidR="00BB708D" w:rsidRPr="00CD5FE2" w:rsidRDefault="00BB708D" w:rsidP="00FA4F9F">
            <w:pPr>
              <w:pStyle w:val="ListParagraph"/>
              <w:numPr>
                <w:ilvl w:val="0"/>
                <w:numId w:val="30"/>
              </w:numPr>
              <w:spacing w:line="256" w:lineRule="auto"/>
              <w:rPr>
                <w:rStyle w:val="normaltextrun"/>
                <w:b/>
                <w:color w:val="000000" w:themeColor="text1"/>
              </w:rPr>
            </w:pPr>
            <w:r w:rsidRPr="00CD5FE2">
              <w:rPr>
                <w:rStyle w:val="normaltextrun"/>
                <w:color w:val="000000" w:themeColor="text1"/>
              </w:rPr>
              <w:t>remote teaching of subjects that are hard to staff</w:t>
            </w:r>
          </w:p>
          <w:p w14:paraId="5261B971" w14:textId="77777777" w:rsidR="00BB708D" w:rsidRPr="00CD5FE2" w:rsidRDefault="00BB708D" w:rsidP="00FA4F9F">
            <w:pPr>
              <w:pStyle w:val="ListParagraph"/>
              <w:numPr>
                <w:ilvl w:val="0"/>
                <w:numId w:val="30"/>
              </w:numPr>
              <w:spacing w:line="256" w:lineRule="auto"/>
              <w:rPr>
                <w:rStyle w:val="normaltextrun"/>
                <w:b/>
                <w:color w:val="000000" w:themeColor="text1"/>
              </w:rPr>
            </w:pPr>
            <w:r w:rsidRPr="00CD5FE2">
              <w:rPr>
                <w:rStyle w:val="normaltextrun"/>
                <w:color w:val="000000" w:themeColor="text1"/>
              </w:rPr>
              <w:t>culturally responsible and inclusive teaching practices that provide the best outcomes for First Nations students</w:t>
            </w:r>
          </w:p>
          <w:p w14:paraId="0A13FBF2" w14:textId="77777777" w:rsidR="00BB708D" w:rsidRPr="00CD5FE2" w:rsidRDefault="00BB708D" w:rsidP="00FA4F9F">
            <w:pPr>
              <w:pStyle w:val="ListParagraph"/>
              <w:numPr>
                <w:ilvl w:val="0"/>
                <w:numId w:val="30"/>
              </w:numPr>
              <w:spacing w:line="256" w:lineRule="auto"/>
              <w:rPr>
                <w:rStyle w:val="normaltextrun"/>
                <w:b/>
                <w:color w:val="000000" w:themeColor="text1"/>
              </w:rPr>
            </w:pPr>
            <w:r w:rsidRPr="00CD5FE2">
              <w:rPr>
                <w:rStyle w:val="normaltextrun"/>
                <w:color w:val="000000" w:themeColor="text1"/>
              </w:rPr>
              <w:t>alternative school settings and delivery models that might better support student engagement and achievement for students with complex needs</w:t>
            </w:r>
          </w:p>
          <w:p w14:paraId="3BB528DD" w14:textId="77777777" w:rsidR="00BB708D" w:rsidRPr="00345F60" w:rsidRDefault="00BB708D" w:rsidP="00FA4F9F">
            <w:pPr>
              <w:pStyle w:val="ListParagraph"/>
              <w:numPr>
                <w:ilvl w:val="0"/>
                <w:numId w:val="30"/>
              </w:numPr>
              <w:spacing w:line="256" w:lineRule="auto"/>
              <w:rPr>
                <w:rFonts w:ascii="Calibri" w:hAnsi="Calibri" w:cs="Calibri"/>
                <w:b/>
                <w:color w:val="000000" w:themeColor="text1"/>
                <w:lang w:val="en-US"/>
              </w:rPr>
            </w:pPr>
            <w:r w:rsidRPr="00CD5FE2">
              <w:rPr>
                <w:rStyle w:val="normaltextrun"/>
                <w:color w:val="000000" w:themeColor="text1"/>
              </w:rPr>
              <w:t>innovative school operating models within government systems or across school sectors, which test different modes of delivery (including bilingual schools), staffing models, and governance frameworks (including networks of schools).</w:t>
            </w:r>
          </w:p>
        </w:tc>
      </w:tr>
    </w:tbl>
    <w:p w14:paraId="44172BC8" w14:textId="77777777" w:rsidR="00BB708D" w:rsidRDefault="00BB708D" w:rsidP="00BB708D"/>
    <w:p w14:paraId="47F7723F" w14:textId="77777777" w:rsidR="00BB708D" w:rsidRDefault="00BB708D" w:rsidP="00BB708D">
      <w:pPr>
        <w:pStyle w:val="Heading5"/>
      </w:pPr>
      <w:r>
        <w:t>Celebrating the achievements and strength of students, educators and school leaders is essential</w:t>
      </w:r>
    </w:p>
    <w:p w14:paraId="7AE6A583" w14:textId="77777777" w:rsidR="00BB708D" w:rsidRDefault="00BB708D" w:rsidP="00BB708D">
      <w:pPr>
        <w:spacing w:after="160"/>
      </w:pPr>
      <w:r>
        <w:t>In the Introduction, the Panel outlined that the</w:t>
      </w:r>
      <w:r w:rsidRPr="00661F67">
        <w:t xml:space="preserve"> </w:t>
      </w:r>
      <w:r>
        <w:t>challenge for the sector is not to identify best practice and excellence – it is to systematise this across all Australian schools.</w:t>
      </w:r>
    </w:p>
    <w:p w14:paraId="7D688F7E" w14:textId="77777777" w:rsidR="00BB708D" w:rsidRDefault="00BB708D" w:rsidP="00BB708D">
      <w:pPr>
        <w:spacing w:after="160"/>
      </w:pPr>
      <w:r>
        <w:t xml:space="preserve">To support this goal and as a final note, the Panel believes that </w:t>
      </w:r>
      <w:r w:rsidRPr="00A30845">
        <w:t>the success and resilience of students, educators and school leaders should be celebrated, shared and adapted across the nation as originally envisaged in Mparntwe.</w:t>
      </w:r>
    </w:p>
    <w:tbl>
      <w:tblPr>
        <w:tblStyle w:val="GridTable4-Accent3"/>
        <w:tblW w:w="9026" w:type="dxa"/>
        <w:tblLook w:val="0400" w:firstRow="0" w:lastRow="0" w:firstColumn="0" w:lastColumn="0" w:noHBand="0" w:noVBand="1"/>
      </w:tblPr>
      <w:tblGrid>
        <w:gridCol w:w="9026"/>
      </w:tblGrid>
      <w:tr w:rsidR="00BB708D" w14:paraId="3C6A4C11" w14:textId="77777777" w:rsidTr="00485F51">
        <w:trPr>
          <w:cnfStyle w:val="000000100000" w:firstRow="0" w:lastRow="0" w:firstColumn="0" w:lastColumn="0" w:oddVBand="0" w:evenVBand="0" w:oddHBand="1" w:evenHBand="0" w:firstRowFirstColumn="0" w:firstRowLastColumn="0" w:lastRowFirstColumn="0" w:lastRowLastColumn="0"/>
        </w:trPr>
        <w:tc>
          <w:tcPr>
            <w:tcW w:w="9026" w:type="dxa"/>
            <w:tcBorders>
              <w:top w:val="single" w:sz="12" w:space="0" w:color="93BDB1" w:themeColor="accent3"/>
              <w:left w:val="single" w:sz="12" w:space="0" w:color="93BDB1" w:themeColor="accent3"/>
              <w:bottom w:val="single" w:sz="12" w:space="0" w:color="93BDB1" w:themeColor="accent3"/>
              <w:right w:val="single" w:sz="12" w:space="0" w:color="93BDB1" w:themeColor="accent3"/>
            </w:tcBorders>
            <w:shd w:val="clear" w:color="auto" w:fill="D3E4DF" w:themeFill="accent3" w:themeFillTint="66"/>
          </w:tcPr>
          <w:p w14:paraId="2F55CD2F" w14:textId="77777777" w:rsidR="00BB708D" w:rsidRPr="00C1526C" w:rsidRDefault="00BB708D">
            <w:pPr>
              <w:spacing w:after="160"/>
              <w:jc w:val="center"/>
              <w:rPr>
                <w:b/>
                <w:color w:val="000000" w:themeColor="text1"/>
                <w:u w:val="single"/>
              </w:rPr>
            </w:pPr>
            <w:r w:rsidRPr="00C1526C">
              <w:rPr>
                <w:b/>
                <w:color w:val="000000" w:themeColor="text1"/>
                <w:u w:val="single"/>
              </w:rPr>
              <w:t>FINDING 20</w:t>
            </w:r>
          </w:p>
          <w:p w14:paraId="09AD5A05" w14:textId="2CAA4BB7" w:rsidR="00BB708D" w:rsidRPr="009571B5" w:rsidRDefault="00BB708D">
            <w:pPr>
              <w:rPr>
                <w:b/>
                <w:color w:val="000000"/>
              </w:rPr>
            </w:pPr>
            <w:r w:rsidRPr="009571B5">
              <w:rPr>
                <w:color w:val="000000"/>
              </w:rPr>
              <w:t xml:space="preserve">The Commonwealth should host an annual schools forum (the Australian Schools Forum) with school leaders, </w:t>
            </w:r>
            <w:r w:rsidR="00083226">
              <w:rPr>
                <w:color w:val="000000"/>
              </w:rPr>
              <w:t>educators</w:t>
            </w:r>
            <w:r w:rsidRPr="009571B5">
              <w:rPr>
                <w:color w:val="000000"/>
              </w:rPr>
              <w:t>, students and other key stakeholders to celebrate Australian education, explore new possibilities and make shared commitments. This should include: </w:t>
            </w:r>
          </w:p>
          <w:p w14:paraId="5A633267" w14:textId="77777777" w:rsidR="00BB708D" w:rsidRPr="009571B5" w:rsidRDefault="00BB708D" w:rsidP="00FA4F9F">
            <w:pPr>
              <w:pStyle w:val="ListParagraph"/>
              <w:numPr>
                <w:ilvl w:val="0"/>
                <w:numId w:val="70"/>
              </w:numPr>
              <w:spacing w:after="160"/>
              <w:rPr>
                <w:b/>
                <w:color w:val="000000"/>
              </w:rPr>
            </w:pPr>
            <w:r w:rsidRPr="009571B5">
              <w:rPr>
                <w:color w:val="000000"/>
              </w:rPr>
              <w:t>recognising progress made and accomplishments by teachers, leaders, students, and schools in their communities</w:t>
            </w:r>
          </w:p>
          <w:p w14:paraId="2A91894A" w14:textId="77777777" w:rsidR="00BB708D" w:rsidRPr="009571B5" w:rsidRDefault="00BB708D" w:rsidP="00FA4F9F">
            <w:pPr>
              <w:pStyle w:val="ListParagraph"/>
              <w:numPr>
                <w:ilvl w:val="0"/>
                <w:numId w:val="70"/>
              </w:numPr>
              <w:spacing w:after="160"/>
              <w:rPr>
                <w:b/>
                <w:color w:val="000000"/>
              </w:rPr>
            </w:pPr>
            <w:r w:rsidRPr="009571B5">
              <w:rPr>
                <w:color w:val="000000"/>
              </w:rPr>
              <w:t>opportunities to share and discuss innovations, experiments, and research on school improvement</w:t>
            </w:r>
          </w:p>
          <w:p w14:paraId="2C4C96A1" w14:textId="77777777" w:rsidR="00BB708D" w:rsidRPr="009571B5" w:rsidRDefault="00BB708D" w:rsidP="00FA4F9F">
            <w:pPr>
              <w:pStyle w:val="ListParagraph"/>
              <w:numPr>
                <w:ilvl w:val="0"/>
                <w:numId w:val="70"/>
              </w:numPr>
              <w:spacing w:after="160"/>
              <w:rPr>
                <w:b/>
                <w:color w:val="000000"/>
              </w:rPr>
            </w:pPr>
            <w:r w:rsidRPr="009571B5">
              <w:rPr>
                <w:color w:val="000000"/>
              </w:rPr>
              <w:t>highlighting examples of First Nations excellence across students, educators and schools</w:t>
            </w:r>
          </w:p>
          <w:p w14:paraId="113B618D" w14:textId="77777777" w:rsidR="00BB708D" w:rsidRPr="009571B5" w:rsidRDefault="00BB708D" w:rsidP="00FA4F9F">
            <w:pPr>
              <w:pStyle w:val="ListParagraph"/>
              <w:numPr>
                <w:ilvl w:val="0"/>
                <w:numId w:val="70"/>
              </w:numPr>
              <w:spacing w:after="160"/>
              <w:rPr>
                <w:b/>
                <w:color w:val="000000"/>
              </w:rPr>
            </w:pPr>
            <w:r w:rsidRPr="009571B5">
              <w:rPr>
                <w:color w:val="000000"/>
              </w:rPr>
              <w:t>providing students opportunities to share their voices and experiences, as part of being significant partners in educational transformation</w:t>
            </w:r>
          </w:p>
          <w:p w14:paraId="2E1A2781" w14:textId="77777777" w:rsidR="00BB708D" w:rsidRPr="004D043F" w:rsidRDefault="00BB708D" w:rsidP="00FA4F9F">
            <w:pPr>
              <w:pStyle w:val="ListParagraph"/>
              <w:numPr>
                <w:ilvl w:val="0"/>
                <w:numId w:val="70"/>
              </w:numPr>
              <w:spacing w:after="160"/>
              <w:rPr>
                <w:b/>
                <w:color w:val="000000" w:themeColor="text1"/>
              </w:rPr>
            </w:pPr>
            <w:r w:rsidRPr="009571B5">
              <w:rPr>
                <w:color w:val="000000"/>
              </w:rPr>
              <w:t>advancing national dialogue about the goals, values and progress of Australia’s national education agenda, as part of an ongoing national collaborative reform process.</w:t>
            </w:r>
          </w:p>
        </w:tc>
      </w:tr>
    </w:tbl>
    <w:p w14:paraId="54CB971A" w14:textId="26B715BA" w:rsidR="00BB708D" w:rsidRDefault="00BB708D" w:rsidP="00BB708D">
      <w:pPr>
        <w:spacing w:after="160"/>
        <w:rPr>
          <w:rFonts w:asciiTheme="majorHAnsi" w:eastAsiaTheme="majorEastAsia" w:hAnsiTheme="majorHAnsi" w:cstheme="majorBidi"/>
          <w:b/>
          <w:color w:val="DC3874" w:themeColor="text2"/>
          <w:sz w:val="44"/>
          <w:szCs w:val="26"/>
        </w:rPr>
      </w:pPr>
    </w:p>
    <w:p w14:paraId="21709737" w14:textId="77777777" w:rsidR="00BB708D" w:rsidRDefault="00BB708D" w:rsidP="00BB708D">
      <w:pPr>
        <w:pStyle w:val="Heading2"/>
      </w:pPr>
      <w:bookmarkStart w:id="227" w:name="_Toc152855366"/>
      <w:r>
        <w:lastRenderedPageBreak/>
        <w:t>Appendix A – Terms of Reference</w:t>
      </w:r>
      <w:bookmarkEnd w:id="227"/>
    </w:p>
    <w:p w14:paraId="7765D97E" w14:textId="77777777" w:rsidR="00BB708D" w:rsidRDefault="00BB708D" w:rsidP="00BB708D">
      <w:pPr>
        <w:spacing w:line="240" w:lineRule="auto"/>
      </w:pPr>
      <w:r w:rsidRPr="005B13DF">
        <w:t xml:space="preserve">The Australian Government </w:t>
      </w:r>
      <w:r>
        <w:t>i</w:t>
      </w:r>
      <w:r w:rsidRPr="005B13DF">
        <w:t>s committed to working with State and Territory governments to get every school to 100 per cent of its fair funding level. The Australian Government and State and Territory Governments are committed to working together in good faith towards this outcome.</w:t>
      </w:r>
    </w:p>
    <w:p w14:paraId="19559FAD" w14:textId="77777777" w:rsidR="00BB708D" w:rsidRDefault="00BB708D" w:rsidP="00BB708D">
      <w:pPr>
        <w:spacing w:line="240" w:lineRule="auto"/>
      </w:pPr>
      <w:r>
        <w:t>A decade on from the first Gonski report, it is essential that we conduct a Review to determine where national focus should be directed to deliver world-class schools to close gaps in educational outcomes.</w:t>
      </w:r>
    </w:p>
    <w:p w14:paraId="04DB6EB7" w14:textId="77777777" w:rsidR="00BB708D" w:rsidRDefault="00BB708D" w:rsidP="00BB708D">
      <w:pPr>
        <w:spacing w:line="240" w:lineRule="auto"/>
      </w:pPr>
      <w:r>
        <w:t xml:space="preserve">The purpose of this Review is to </w:t>
      </w:r>
      <w:r w:rsidRPr="005B13DF">
        <w:t>inform the development and negotiation of the next National School Reform Agreement and Bilateral Agreements with individual states and territories</w:t>
      </w:r>
      <w:r>
        <w:t xml:space="preserve">. It will build on the work of the Productivity Commission’s Review of the National School Reform Agreement, which recommended a focus on a smaller number of reforms </w:t>
      </w:r>
      <w:r w:rsidRPr="008D3807">
        <w:t>where a coordinated national approach will help lift student outcomes</w:t>
      </w:r>
      <w:r>
        <w:t xml:space="preserve">. </w:t>
      </w:r>
      <w:r w:rsidRPr="00D70CA4">
        <w:t>It will provide advice on the specific reforms that should be tied to funding in the next National School Reform Agreement.</w:t>
      </w:r>
    </w:p>
    <w:p w14:paraId="7133252A" w14:textId="77777777" w:rsidR="00BB708D" w:rsidRDefault="00BB708D" w:rsidP="00BB708D">
      <w:pPr>
        <w:spacing w:line="240" w:lineRule="auto"/>
      </w:pPr>
      <w:r w:rsidRPr="008D3807">
        <w:rPr>
          <w:color w:val="000000" w:themeColor="text1"/>
        </w:rPr>
        <w:t xml:space="preserve">The Review will focus on driving real improvements in learning and wellbeing outcomes for students. </w:t>
      </w:r>
      <w:r w:rsidRPr="5AB9D156">
        <w:rPr>
          <w:color w:val="000000" w:themeColor="text1"/>
        </w:rPr>
        <w:t>It will consider reforms that are evidence-based</w:t>
      </w:r>
      <w:r>
        <w:rPr>
          <w:color w:val="000000" w:themeColor="text1"/>
        </w:rPr>
        <w:t xml:space="preserve">, </w:t>
      </w:r>
      <w:r w:rsidRPr="5AB9D156">
        <w:rPr>
          <w:color w:val="000000" w:themeColor="text1"/>
        </w:rPr>
        <w:t>leverage existing systems and high-impact initiatives, and consider the impacts on teacher and school leader workload.</w:t>
      </w:r>
      <w:r>
        <w:rPr>
          <w:color w:val="000000" w:themeColor="text1"/>
        </w:rPr>
        <w:t xml:space="preserve"> </w:t>
      </w:r>
      <w:r w:rsidRPr="008C4A2B">
        <w:rPr>
          <w:color w:val="000000" w:themeColor="text1"/>
        </w:rPr>
        <w:t xml:space="preserve">It will also consider how </w:t>
      </w:r>
      <w:r w:rsidRPr="00925D82">
        <w:rPr>
          <w:color w:val="000000" w:themeColor="text1"/>
        </w:rPr>
        <w:t>funding and reforms can be more transparent and better demonstrate link</w:t>
      </w:r>
      <w:r>
        <w:rPr>
          <w:color w:val="000000" w:themeColor="text1"/>
        </w:rPr>
        <w:t>s</w:t>
      </w:r>
      <w:r w:rsidRPr="00925D82">
        <w:rPr>
          <w:color w:val="000000" w:themeColor="text1"/>
        </w:rPr>
        <w:t xml:space="preserve"> to student outcomes</w:t>
      </w:r>
      <w:r w:rsidRPr="00BF049E">
        <w:rPr>
          <w:color w:val="000000" w:themeColor="text1"/>
        </w:rPr>
        <w:t>.</w:t>
      </w:r>
      <w:r w:rsidRPr="00BF049E" w:rsidDel="008C4A2B">
        <w:rPr>
          <w:color w:val="000000" w:themeColor="text1"/>
        </w:rPr>
        <w:t xml:space="preserve"> </w:t>
      </w:r>
      <w:r>
        <w:t>It will not revisit how the Schooling Resource Standard is calculated.</w:t>
      </w:r>
    </w:p>
    <w:p w14:paraId="5225AF6C" w14:textId="77777777" w:rsidR="00BB708D" w:rsidRDefault="00BB708D" w:rsidP="00BB708D">
      <w:pPr>
        <w:spacing w:line="240" w:lineRule="auto"/>
      </w:pPr>
      <w:r>
        <w:t xml:space="preserve">After this Review is finalised the Commonwealth and State and Territory Governments will start negotiations regarding </w:t>
      </w:r>
      <w:r w:rsidRPr="00D70CA4">
        <w:t>policy</w:t>
      </w:r>
      <w:r>
        <w:t xml:space="preserve"> and funding.</w:t>
      </w:r>
    </w:p>
    <w:p w14:paraId="0AC7A31F" w14:textId="77777777" w:rsidR="00BB708D" w:rsidRDefault="00BB708D" w:rsidP="00BB708D">
      <w:pPr>
        <w:spacing w:line="240" w:lineRule="auto"/>
      </w:pPr>
      <w:r>
        <w:t>T</w:t>
      </w:r>
      <w:r w:rsidRPr="005B13DF">
        <w:t>he current National School Reform Agreement will be extended for 12 months to 31</w:t>
      </w:r>
      <w:r>
        <w:t> </w:t>
      </w:r>
      <w:r w:rsidRPr="005B13DF">
        <w:t>December</w:t>
      </w:r>
      <w:r>
        <w:t> </w:t>
      </w:r>
      <w:r w:rsidRPr="005B13DF">
        <w:t>2024</w:t>
      </w:r>
      <w:r>
        <w:t>, subject to the agreement of First Ministers to enable sufficient time for this to occur.</w:t>
      </w:r>
    </w:p>
    <w:p w14:paraId="27C98A6B" w14:textId="77777777" w:rsidR="00BB708D" w:rsidRDefault="00BB708D" w:rsidP="00BB708D">
      <w:pPr>
        <w:pStyle w:val="Heading5"/>
      </w:pPr>
      <w:r w:rsidRPr="000C2D98">
        <w:t>Scope</w:t>
      </w:r>
    </w:p>
    <w:p w14:paraId="79D00083" w14:textId="77777777" w:rsidR="00BB708D" w:rsidRDefault="00BB708D" w:rsidP="00BB708D">
      <w:pPr>
        <w:spacing w:line="240" w:lineRule="auto"/>
      </w:pPr>
      <w:r w:rsidRPr="00C675E0">
        <w:t>The Review will advise Education Ministers:</w:t>
      </w:r>
    </w:p>
    <w:p w14:paraId="3BB09308" w14:textId="77777777" w:rsidR="00BB708D" w:rsidRDefault="00BB708D" w:rsidP="00FA4F9F">
      <w:pPr>
        <w:pStyle w:val="ListParagraph"/>
        <w:numPr>
          <w:ilvl w:val="0"/>
          <w:numId w:val="74"/>
        </w:numPr>
        <w:spacing w:line="240" w:lineRule="auto"/>
        <w:rPr>
          <w:rFonts w:eastAsia="Calibri"/>
        </w:rPr>
      </w:pPr>
      <w:r w:rsidRPr="005D32C7">
        <w:t xml:space="preserve">What targets and reforms should be included in the next NSRA to drive real improvements in student outcomes, with a particular focus on students who are most at risk </w:t>
      </w:r>
      <w:r w:rsidRPr="005D32C7">
        <w:rPr>
          <w:rFonts w:eastAsia="Calibri"/>
        </w:rPr>
        <w:t>of falling behind</w:t>
      </w:r>
      <w:r w:rsidRPr="005D32C7">
        <w:t xml:space="preserve"> and in need of more assistance</w:t>
      </w:r>
      <w:r>
        <w:t xml:space="preserve"> – </w:t>
      </w:r>
      <w:r w:rsidRPr="005D32C7">
        <w:t>for students from low socio-economic backgrounds, regional, rural and remote Australia, students with disability, First Nations students and students from a language background other than English</w:t>
      </w:r>
    </w:p>
    <w:p w14:paraId="0005740D" w14:textId="77777777" w:rsidR="00BB708D" w:rsidRDefault="00BB708D" w:rsidP="00FA4F9F">
      <w:pPr>
        <w:pStyle w:val="ListParagraph"/>
        <w:numPr>
          <w:ilvl w:val="0"/>
          <w:numId w:val="74"/>
        </w:numPr>
        <w:spacing w:line="240" w:lineRule="auto"/>
      </w:pPr>
      <w:r w:rsidRPr="005D32C7">
        <w:t xml:space="preserve">How the next </w:t>
      </w:r>
      <w:r>
        <w:t>A</w:t>
      </w:r>
      <w:r w:rsidRPr="005D32C7">
        <w:t xml:space="preserve">greement can contribute to improving student mental health and wellbeing, </w:t>
      </w:r>
      <w:r w:rsidRPr="005D32C7">
        <w:rPr>
          <w:color w:val="000000" w:themeColor="text1"/>
        </w:rPr>
        <w:t>by addressing in-school factors while acknowledging the impact of non-school factors on wellbeing</w:t>
      </w:r>
    </w:p>
    <w:p w14:paraId="6C41B78A" w14:textId="77777777" w:rsidR="00BB708D" w:rsidRDefault="00BB708D" w:rsidP="00FA4F9F">
      <w:pPr>
        <w:pStyle w:val="ListParagraph"/>
        <w:numPr>
          <w:ilvl w:val="0"/>
          <w:numId w:val="74"/>
        </w:numPr>
        <w:spacing w:line="240" w:lineRule="auto"/>
      </w:pPr>
      <w:r w:rsidRPr="005D32C7">
        <w:rPr>
          <w:color w:val="000000" w:themeColor="text1"/>
        </w:rPr>
        <w:t xml:space="preserve">How the next </w:t>
      </w:r>
      <w:r>
        <w:rPr>
          <w:color w:val="000000" w:themeColor="text1"/>
        </w:rPr>
        <w:t>A</w:t>
      </w:r>
      <w:r w:rsidRPr="005D32C7">
        <w:rPr>
          <w:color w:val="000000" w:themeColor="text1"/>
        </w:rPr>
        <w:t>greement can support schools to attract and retain teachers</w:t>
      </w:r>
    </w:p>
    <w:p w14:paraId="302B1867" w14:textId="77777777" w:rsidR="00BB708D" w:rsidRDefault="00BB708D" w:rsidP="00FA4F9F">
      <w:pPr>
        <w:pStyle w:val="ListParagraph"/>
        <w:numPr>
          <w:ilvl w:val="0"/>
          <w:numId w:val="74"/>
        </w:numPr>
        <w:spacing w:line="240" w:lineRule="auto"/>
      </w:pPr>
      <w:r w:rsidRPr="007D49C3">
        <w:t>How data collection can best inform decision-making and boost student outcomes</w:t>
      </w:r>
    </w:p>
    <w:p w14:paraId="00540502" w14:textId="77777777" w:rsidR="00BB708D" w:rsidRDefault="00BB708D" w:rsidP="00FA4F9F">
      <w:pPr>
        <w:pStyle w:val="ListParagraph"/>
        <w:numPr>
          <w:ilvl w:val="0"/>
          <w:numId w:val="74"/>
        </w:numPr>
        <w:spacing w:line="240" w:lineRule="auto"/>
      </w:pPr>
      <w:r w:rsidRPr="007D49C3">
        <w:t xml:space="preserve">How to ensure public funding is delivering on national agreements and that all school authorities are </w:t>
      </w:r>
      <w:r w:rsidRPr="005D32C7">
        <w:t>transparent and accountable to the community for how funding is invested and measuring the impacts of this investment.</w:t>
      </w:r>
    </w:p>
    <w:p w14:paraId="3250CC2F" w14:textId="77777777" w:rsidR="00BB708D" w:rsidRDefault="00BB708D" w:rsidP="00BB708D">
      <w:pPr>
        <w:spacing w:line="240" w:lineRule="auto"/>
      </w:pPr>
      <w:r w:rsidRPr="00C675E0">
        <w:t>In providing this advice, the Review will take into consideration the recommendations and findings of the Productivity Commission’s Review into the National School Reform Agreement 2023, the National Teacher Workforce Action Plan and existing Government commitments under the other national agreements, including Closing the Gap where appropriate.</w:t>
      </w:r>
    </w:p>
    <w:p w14:paraId="60B5F23A" w14:textId="77777777" w:rsidR="00BB708D" w:rsidRDefault="00BB708D" w:rsidP="00BB708D">
      <w:pPr>
        <w:pStyle w:val="Heading5"/>
      </w:pPr>
      <w:r w:rsidRPr="000C2D98">
        <w:lastRenderedPageBreak/>
        <w:t>Membership</w:t>
      </w:r>
    </w:p>
    <w:p w14:paraId="3F1A8A6A" w14:textId="0D393CE8" w:rsidR="00BB708D" w:rsidRDefault="00BB708D" w:rsidP="00BB708D">
      <w:pPr>
        <w:spacing w:line="240" w:lineRule="auto"/>
      </w:pPr>
      <w:r w:rsidRPr="00C675E0">
        <w:t xml:space="preserve">The Review will be led by an Expert Panel that will comprise </w:t>
      </w:r>
      <w:r>
        <w:t>six</w:t>
      </w:r>
      <w:r w:rsidRPr="00C675E0">
        <w:t xml:space="preserve"> members and will be chaired by Dr Lisa O’Brien, Chair of the Australian Education Research Organisation, and former CEO of the Smith Family.</w:t>
      </w:r>
      <w:r w:rsidR="00DC4FBF">
        <w:t xml:space="preserve"> </w:t>
      </w:r>
      <w:r w:rsidR="00934C35" w:rsidRPr="00934C35">
        <w:t>Ms Lisa Paul AO PSM, former Secretary of the Department of Education, Employment and Workplace Relations</w:t>
      </w:r>
      <w:r w:rsidR="00DC4FBF">
        <w:t>, will be the Deputy Chair.</w:t>
      </w:r>
    </w:p>
    <w:p w14:paraId="783CDB32" w14:textId="77777777" w:rsidR="00BB708D" w:rsidRDefault="00BB708D" w:rsidP="00BB708D">
      <w:pPr>
        <w:spacing w:line="240" w:lineRule="auto"/>
      </w:pPr>
      <w:r w:rsidRPr="00C675E0">
        <w:t>Other members of the panel are:</w:t>
      </w:r>
    </w:p>
    <w:p w14:paraId="51B2136F" w14:textId="77777777" w:rsidR="00BB708D" w:rsidRDefault="00BB708D" w:rsidP="00FA4F9F">
      <w:pPr>
        <w:pStyle w:val="ListParagraph"/>
        <w:numPr>
          <w:ilvl w:val="0"/>
          <w:numId w:val="73"/>
        </w:numPr>
        <w:spacing w:line="240" w:lineRule="auto"/>
      </w:pPr>
      <w:r w:rsidRPr="00C675E0">
        <w:t>Ms Dyonne Anderson, President of the National Aboriginal and Torres Strait Islander Principals Association and Principal at Cabbage Tree Island Public School</w:t>
      </w:r>
    </w:p>
    <w:p w14:paraId="37A07659" w14:textId="77777777" w:rsidR="00BB708D" w:rsidRDefault="00BB708D" w:rsidP="00FA4F9F">
      <w:pPr>
        <w:pStyle w:val="ListParagraph"/>
        <w:numPr>
          <w:ilvl w:val="0"/>
          <w:numId w:val="73"/>
        </w:numPr>
        <w:spacing w:line="240" w:lineRule="auto"/>
      </w:pPr>
      <w:r w:rsidRPr="00C675E0">
        <w:t>Dr Jordana Hunter, Education Program Director at the Grattan Institute</w:t>
      </w:r>
    </w:p>
    <w:p w14:paraId="21E8F2D3" w14:textId="77777777" w:rsidR="00BB708D" w:rsidRDefault="00BB708D" w:rsidP="00FA4F9F">
      <w:pPr>
        <w:pStyle w:val="ListParagraph"/>
        <w:numPr>
          <w:ilvl w:val="0"/>
          <w:numId w:val="73"/>
        </w:numPr>
        <w:spacing w:line="240" w:lineRule="auto"/>
      </w:pPr>
      <w:r w:rsidRPr="00C675E0">
        <w:t>Professor Stephen Lamb, Emeritus Professor at the Centre for International Research on Education Systems at Victoria University and member of the National School Resourcing Board</w:t>
      </w:r>
    </w:p>
    <w:p w14:paraId="39B62F54" w14:textId="77777777" w:rsidR="00BB708D" w:rsidRDefault="00BB708D" w:rsidP="00FA4F9F">
      <w:pPr>
        <w:pStyle w:val="ListParagraph"/>
        <w:numPr>
          <w:ilvl w:val="0"/>
          <w:numId w:val="73"/>
        </w:numPr>
        <w:spacing w:line="240" w:lineRule="auto"/>
      </w:pPr>
      <w:r w:rsidRPr="00C675E0">
        <w:t>Professor Pasi Sahlberg, Professor of Educational Leadership at University of Melbourne.</w:t>
      </w:r>
    </w:p>
    <w:p w14:paraId="1D428874" w14:textId="77777777" w:rsidR="00BB708D" w:rsidRDefault="00BB708D" w:rsidP="00BB708D">
      <w:pPr>
        <w:spacing w:line="240" w:lineRule="auto"/>
      </w:pPr>
      <w:r w:rsidRPr="00C675E0">
        <w:t>The Expert Panel will be supported by a secretariat from the Australian Government Department of Education.</w:t>
      </w:r>
    </w:p>
    <w:p w14:paraId="1C798E67" w14:textId="77777777" w:rsidR="00BB708D" w:rsidRDefault="00BB708D" w:rsidP="00BB708D">
      <w:pPr>
        <w:pStyle w:val="Heading5"/>
      </w:pPr>
      <w:r w:rsidRPr="000C2D98">
        <w:t>Consultation</w:t>
      </w:r>
    </w:p>
    <w:p w14:paraId="7E58CB19" w14:textId="77777777" w:rsidR="00BB708D" w:rsidRDefault="00BB708D" w:rsidP="00BB708D">
      <w:pPr>
        <w:spacing w:line="240" w:lineRule="auto"/>
      </w:pPr>
      <w:r w:rsidRPr="00C675E0">
        <w:t>The Expert Panel will consult closely with State and Territory governments given their role as school system managers and majority funders for government schools, and to reflect their unique delivery contexts and local expertise.</w:t>
      </w:r>
    </w:p>
    <w:p w14:paraId="2F747B70" w14:textId="77777777" w:rsidR="00BB708D" w:rsidRDefault="00BB708D" w:rsidP="00BB708D">
      <w:pPr>
        <w:spacing w:line="240" w:lineRule="auto"/>
      </w:pPr>
      <w:r w:rsidRPr="00C675E0">
        <w:t>The Expert Panel will consult widely with stakeholders, including teachers, school leaders and support staff, education unions, national education agencies, non-government sector school stakeholders, parents, youth and student bodies, and other key stakeholder groups. This includes Aboriginal and Torres Strait Islander communities, organisations from regional, rural and remote Australia, people with disability, and young Australians experiencing disadvantage.</w:t>
      </w:r>
    </w:p>
    <w:p w14:paraId="22B04D2F" w14:textId="77777777" w:rsidR="00BB708D" w:rsidRDefault="00BB708D" w:rsidP="00BB708D">
      <w:pPr>
        <w:pStyle w:val="Heading5"/>
      </w:pPr>
      <w:r>
        <w:t>Timing</w:t>
      </w:r>
    </w:p>
    <w:p w14:paraId="608DC137" w14:textId="77777777" w:rsidR="00BB708D" w:rsidRDefault="00BB708D" w:rsidP="00BB708D">
      <w:pPr>
        <w:spacing w:line="240" w:lineRule="auto"/>
      </w:pPr>
      <w:r w:rsidRPr="00C675E0">
        <w:t>The Expert Panel will deliver its final report to Education Ministers by 31 October 2023.</w:t>
      </w:r>
    </w:p>
    <w:p w14:paraId="393A3D36" w14:textId="77777777" w:rsidR="00BB708D" w:rsidRDefault="00BB708D" w:rsidP="00BB708D">
      <w:pPr>
        <w:pStyle w:val="Heading2"/>
      </w:pPr>
      <w:r>
        <w:br w:type="page"/>
      </w:r>
    </w:p>
    <w:p w14:paraId="08A5C8A4" w14:textId="5847866F" w:rsidR="0059618B" w:rsidRDefault="006158F2" w:rsidP="0059618B">
      <w:pPr>
        <w:pStyle w:val="Heading2"/>
      </w:pPr>
      <w:bookmarkStart w:id="228" w:name="_Toc152855367"/>
      <w:r>
        <w:lastRenderedPageBreak/>
        <w:t xml:space="preserve">Appendix </w:t>
      </w:r>
      <w:r w:rsidR="00042BB7">
        <w:t>B</w:t>
      </w:r>
      <w:r>
        <w:t xml:space="preserve"> – </w:t>
      </w:r>
      <w:r w:rsidR="0059618B">
        <w:t>List of acronyms and abbreviations</w:t>
      </w:r>
      <w:bookmarkEnd w:id="228"/>
    </w:p>
    <w:tbl>
      <w:tblPr>
        <w:tblStyle w:val="ListTable4-Accent1"/>
        <w:tblW w:w="0" w:type="auto"/>
        <w:tblLook w:val="04A0" w:firstRow="1" w:lastRow="0" w:firstColumn="1" w:lastColumn="0" w:noHBand="0" w:noVBand="1"/>
      </w:tblPr>
      <w:tblGrid>
        <w:gridCol w:w="2689"/>
        <w:gridCol w:w="6327"/>
      </w:tblGrid>
      <w:tr w:rsidR="0059618B" w14:paraId="49B42B07"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B0EDE7E" w14:textId="77777777" w:rsidR="0059618B" w:rsidRDefault="0059618B">
            <w:pPr>
              <w:spacing w:after="160"/>
            </w:pPr>
            <w:r>
              <w:t>Acronym</w:t>
            </w:r>
          </w:p>
        </w:tc>
        <w:tc>
          <w:tcPr>
            <w:tcW w:w="6327" w:type="dxa"/>
          </w:tcPr>
          <w:p w14:paraId="647A7A56" w14:textId="77777777" w:rsidR="0059618B" w:rsidRDefault="0059618B">
            <w:pPr>
              <w:spacing w:after="160"/>
              <w:cnfStyle w:val="100000000000" w:firstRow="1" w:lastRow="0" w:firstColumn="0" w:lastColumn="0" w:oddVBand="0" w:evenVBand="0" w:oddHBand="0" w:evenHBand="0" w:firstRowFirstColumn="0" w:firstRowLastColumn="0" w:lastRowFirstColumn="0" w:lastRowLastColumn="0"/>
            </w:pPr>
            <w:r>
              <w:t>Full term</w:t>
            </w:r>
          </w:p>
        </w:tc>
      </w:tr>
      <w:tr w:rsidR="0059618B" w14:paraId="2AF9CAA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FE39A11" w14:textId="77777777" w:rsidR="0059618B" w:rsidRDefault="0059618B">
            <w:pPr>
              <w:spacing w:after="160"/>
            </w:pPr>
            <w:r>
              <w:t>ACARA</w:t>
            </w:r>
          </w:p>
        </w:tc>
        <w:tc>
          <w:tcPr>
            <w:tcW w:w="6327" w:type="dxa"/>
          </w:tcPr>
          <w:p w14:paraId="799A2E94"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t>Australian Curriculum, Assessment and Reporting Authority</w:t>
            </w:r>
          </w:p>
        </w:tc>
      </w:tr>
      <w:tr w:rsidR="0059618B" w14:paraId="0014F4CE" w14:textId="77777777">
        <w:tc>
          <w:tcPr>
            <w:cnfStyle w:val="001000000000" w:firstRow="0" w:lastRow="0" w:firstColumn="1" w:lastColumn="0" w:oddVBand="0" w:evenVBand="0" w:oddHBand="0" w:evenHBand="0" w:firstRowFirstColumn="0" w:firstRowLastColumn="0" w:lastRowFirstColumn="0" w:lastRowLastColumn="0"/>
            <w:tcW w:w="2689" w:type="dxa"/>
          </w:tcPr>
          <w:p w14:paraId="4BDFDE8D" w14:textId="77777777" w:rsidR="0059618B" w:rsidRDefault="0059618B">
            <w:pPr>
              <w:spacing w:after="160"/>
            </w:pPr>
            <w:r>
              <w:t>AEDC</w:t>
            </w:r>
          </w:p>
        </w:tc>
        <w:tc>
          <w:tcPr>
            <w:tcW w:w="6327" w:type="dxa"/>
          </w:tcPr>
          <w:p w14:paraId="6669B36B" w14:textId="77777777" w:rsidR="0059618B" w:rsidRPr="129F6E83" w:rsidRDefault="0059618B">
            <w:pPr>
              <w:spacing w:after="160"/>
              <w:cnfStyle w:val="000000000000" w:firstRow="0" w:lastRow="0" w:firstColumn="0" w:lastColumn="0" w:oddVBand="0" w:evenVBand="0" w:oddHBand="0" w:evenHBand="0" w:firstRowFirstColumn="0" w:firstRowLastColumn="0" w:lastRowFirstColumn="0" w:lastRowLastColumn="0"/>
              <w:rPr>
                <w:i/>
                <w:iCs/>
              </w:rPr>
            </w:pPr>
            <w:r w:rsidRPr="0007141F">
              <w:rPr>
                <w:rFonts w:ascii="Calibri" w:eastAsia="Times New Roman" w:hAnsi="Calibri" w:cs="Calibri"/>
                <w:lang w:eastAsia="en-AU"/>
              </w:rPr>
              <w:t>Australian Early Development Census</w:t>
            </w:r>
          </w:p>
        </w:tc>
      </w:tr>
      <w:tr w:rsidR="0059618B" w14:paraId="3E4C67C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F0029A6" w14:textId="77777777" w:rsidR="0059618B" w:rsidRDefault="0059618B">
            <w:pPr>
              <w:spacing w:after="160"/>
            </w:pPr>
            <w:r>
              <w:t>AERO</w:t>
            </w:r>
          </w:p>
        </w:tc>
        <w:tc>
          <w:tcPr>
            <w:tcW w:w="6327" w:type="dxa"/>
          </w:tcPr>
          <w:p w14:paraId="044AA299" w14:textId="77777777" w:rsidR="0059618B" w:rsidRPr="00E3299A" w:rsidRDefault="0059618B">
            <w:pPr>
              <w:spacing w:after="160"/>
              <w:cnfStyle w:val="000000100000" w:firstRow="0" w:lastRow="0" w:firstColumn="0" w:lastColumn="0" w:oddVBand="0" w:evenVBand="0" w:oddHBand="1" w:evenHBand="0" w:firstRowFirstColumn="0" w:firstRowLastColumn="0" w:lastRowFirstColumn="0" w:lastRowLastColumn="0"/>
            </w:pPr>
            <w:r>
              <w:t>Australian Education Research Organisation</w:t>
            </w:r>
          </w:p>
        </w:tc>
      </w:tr>
      <w:tr w:rsidR="0059618B" w14:paraId="1F8FD6C9" w14:textId="77777777">
        <w:tc>
          <w:tcPr>
            <w:cnfStyle w:val="001000000000" w:firstRow="0" w:lastRow="0" w:firstColumn="1" w:lastColumn="0" w:oddVBand="0" w:evenVBand="0" w:oddHBand="0" w:evenHBand="0" w:firstRowFirstColumn="0" w:firstRowLastColumn="0" w:lastRowFirstColumn="0" w:lastRowLastColumn="0"/>
            <w:tcW w:w="2689" w:type="dxa"/>
          </w:tcPr>
          <w:p w14:paraId="1437015C" w14:textId="77777777" w:rsidR="0059618B" w:rsidRDefault="0059618B">
            <w:pPr>
              <w:spacing w:after="160"/>
            </w:pPr>
            <w:r>
              <w:t>AI</w:t>
            </w:r>
          </w:p>
        </w:tc>
        <w:tc>
          <w:tcPr>
            <w:tcW w:w="6327" w:type="dxa"/>
          </w:tcPr>
          <w:p w14:paraId="1D3BF0C1"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t xml:space="preserve">Artificial intelligence </w:t>
            </w:r>
          </w:p>
        </w:tc>
      </w:tr>
      <w:tr w:rsidR="0059618B" w14:paraId="383D551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C2F991C" w14:textId="77777777" w:rsidR="0059618B" w:rsidRDefault="0059618B">
            <w:pPr>
              <w:spacing w:after="160"/>
            </w:pPr>
            <w:r>
              <w:t>AITSL</w:t>
            </w:r>
          </w:p>
        </w:tc>
        <w:tc>
          <w:tcPr>
            <w:tcW w:w="6327" w:type="dxa"/>
          </w:tcPr>
          <w:p w14:paraId="7911BAEF"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rsidRPr="00E3299A">
              <w:t>Australian Institute for Teachers and School Leaders</w:t>
            </w:r>
          </w:p>
        </w:tc>
      </w:tr>
      <w:tr w:rsidR="0059618B" w14:paraId="6056C6E9" w14:textId="77777777">
        <w:tc>
          <w:tcPr>
            <w:cnfStyle w:val="001000000000" w:firstRow="0" w:lastRow="0" w:firstColumn="1" w:lastColumn="0" w:oddVBand="0" w:evenVBand="0" w:oddHBand="0" w:evenHBand="0" w:firstRowFirstColumn="0" w:firstRowLastColumn="0" w:lastRowFirstColumn="0" w:lastRowLastColumn="0"/>
            <w:tcW w:w="2689" w:type="dxa"/>
          </w:tcPr>
          <w:p w14:paraId="23F62D59" w14:textId="77777777" w:rsidR="0059618B" w:rsidRDefault="0059618B">
            <w:pPr>
              <w:spacing w:after="160"/>
            </w:pPr>
            <w:r>
              <w:t>CTG</w:t>
            </w:r>
          </w:p>
        </w:tc>
        <w:tc>
          <w:tcPr>
            <w:tcW w:w="6327" w:type="dxa"/>
          </w:tcPr>
          <w:p w14:paraId="36366894" w14:textId="77777777" w:rsidR="0059618B" w:rsidRPr="003A1B8C" w:rsidRDefault="0059618B">
            <w:pPr>
              <w:spacing w:after="160"/>
              <w:cnfStyle w:val="000000000000" w:firstRow="0" w:lastRow="0" w:firstColumn="0" w:lastColumn="0" w:oddVBand="0" w:evenVBand="0" w:oddHBand="0" w:evenHBand="0" w:firstRowFirstColumn="0" w:firstRowLastColumn="0" w:lastRowFirstColumn="0" w:lastRowLastColumn="0"/>
            </w:pPr>
            <w:r>
              <w:t>Closing the Gap</w:t>
            </w:r>
          </w:p>
        </w:tc>
      </w:tr>
      <w:tr w:rsidR="0059618B" w14:paraId="6C3D0A2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7C19CDFB" w14:textId="77777777" w:rsidR="0059618B" w:rsidRDefault="0059618B">
            <w:pPr>
              <w:spacing w:after="160"/>
            </w:pPr>
            <w:r>
              <w:t>DDA</w:t>
            </w:r>
          </w:p>
        </w:tc>
        <w:tc>
          <w:tcPr>
            <w:tcW w:w="6327" w:type="dxa"/>
          </w:tcPr>
          <w:p w14:paraId="05000143" w14:textId="77777777" w:rsidR="0059618B" w:rsidRPr="00A51D25" w:rsidRDefault="0059618B">
            <w:pPr>
              <w:spacing w:after="160"/>
              <w:cnfStyle w:val="000000100000" w:firstRow="0" w:lastRow="0" w:firstColumn="0" w:lastColumn="0" w:oddVBand="0" w:evenVBand="0" w:oddHBand="1" w:evenHBand="0" w:firstRowFirstColumn="0" w:firstRowLastColumn="0" w:lastRowFirstColumn="0" w:lastRowLastColumn="0"/>
            </w:pPr>
            <w:r>
              <w:rPr>
                <w:i/>
                <w:iCs/>
              </w:rPr>
              <w:t>Disability Discrimination Act</w:t>
            </w:r>
            <w:r>
              <w:t xml:space="preserve"> </w:t>
            </w:r>
            <w:r w:rsidRPr="00DA03E6">
              <w:rPr>
                <w:i/>
                <w:iCs/>
              </w:rPr>
              <w:t>1992</w:t>
            </w:r>
          </w:p>
        </w:tc>
      </w:tr>
      <w:tr w:rsidR="0059618B" w14:paraId="3A677CBE" w14:textId="77777777">
        <w:tc>
          <w:tcPr>
            <w:cnfStyle w:val="001000000000" w:firstRow="0" w:lastRow="0" w:firstColumn="1" w:lastColumn="0" w:oddVBand="0" w:evenVBand="0" w:oddHBand="0" w:evenHBand="0" w:firstRowFirstColumn="0" w:firstRowLastColumn="0" w:lastRowFirstColumn="0" w:lastRowLastColumn="0"/>
            <w:tcW w:w="2689" w:type="dxa"/>
          </w:tcPr>
          <w:p w14:paraId="7CBC724E" w14:textId="77777777" w:rsidR="0059618B" w:rsidRDefault="0059618B">
            <w:pPr>
              <w:spacing w:after="160"/>
            </w:pPr>
            <w:r>
              <w:t>DSE</w:t>
            </w:r>
          </w:p>
        </w:tc>
        <w:tc>
          <w:tcPr>
            <w:tcW w:w="6327" w:type="dxa"/>
          </w:tcPr>
          <w:p w14:paraId="647A143E" w14:textId="77777777" w:rsidR="0059618B" w:rsidRPr="00CA3C00" w:rsidRDefault="0059618B">
            <w:pPr>
              <w:spacing w:after="160"/>
              <w:cnfStyle w:val="000000000000" w:firstRow="0" w:lastRow="0" w:firstColumn="0" w:lastColumn="0" w:oddVBand="0" w:evenVBand="0" w:oddHBand="0" w:evenHBand="0" w:firstRowFirstColumn="0" w:firstRowLastColumn="0" w:lastRowFirstColumn="0" w:lastRowLastColumn="0"/>
              <w:rPr>
                <w:i/>
                <w:iCs/>
              </w:rPr>
            </w:pPr>
            <w:r>
              <w:rPr>
                <w:i/>
                <w:iCs/>
              </w:rPr>
              <w:t xml:space="preserve">Disability Standards for Education </w:t>
            </w:r>
            <w:r w:rsidRPr="00DA03E6">
              <w:rPr>
                <w:i/>
                <w:iCs/>
              </w:rPr>
              <w:t>2005</w:t>
            </w:r>
          </w:p>
        </w:tc>
      </w:tr>
      <w:tr w:rsidR="0059618B" w14:paraId="2577249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F296648" w14:textId="77777777" w:rsidR="0059618B" w:rsidRPr="00CA3C00" w:rsidRDefault="0059618B">
            <w:pPr>
              <w:spacing w:after="160"/>
              <w:rPr>
                <w:b w:val="0"/>
                <w:bCs w:val="0"/>
              </w:rPr>
            </w:pPr>
            <w:r>
              <w:t>Education Act</w:t>
            </w:r>
          </w:p>
        </w:tc>
        <w:tc>
          <w:tcPr>
            <w:tcW w:w="6327" w:type="dxa"/>
          </w:tcPr>
          <w:p w14:paraId="6245A927"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rPr>
                <w:i/>
                <w:iCs/>
              </w:rPr>
            </w:pPr>
            <w:r w:rsidRPr="129F6E83">
              <w:rPr>
                <w:i/>
                <w:iCs/>
              </w:rPr>
              <w:t>Australian Education Act</w:t>
            </w:r>
            <w:r w:rsidRPr="129F6E83">
              <w:t xml:space="preserve"> </w:t>
            </w:r>
            <w:r w:rsidRPr="006509AE">
              <w:rPr>
                <w:i/>
                <w:iCs/>
              </w:rPr>
              <w:t>2013</w:t>
            </w:r>
          </w:p>
        </w:tc>
      </w:tr>
      <w:tr w:rsidR="0059618B" w14:paraId="7F14F356" w14:textId="77777777">
        <w:tc>
          <w:tcPr>
            <w:cnfStyle w:val="001000000000" w:firstRow="0" w:lastRow="0" w:firstColumn="1" w:lastColumn="0" w:oddVBand="0" w:evenVBand="0" w:oddHBand="0" w:evenHBand="0" w:firstRowFirstColumn="0" w:firstRowLastColumn="0" w:lastRowFirstColumn="0" w:lastRowLastColumn="0"/>
            <w:tcW w:w="2689" w:type="dxa"/>
          </w:tcPr>
          <w:p w14:paraId="66C2C1FD" w14:textId="77777777" w:rsidR="0059618B" w:rsidRDefault="0059618B">
            <w:pPr>
              <w:spacing w:after="160"/>
            </w:pPr>
            <w:r>
              <w:t>Education Regulations</w:t>
            </w:r>
          </w:p>
        </w:tc>
        <w:tc>
          <w:tcPr>
            <w:tcW w:w="6327" w:type="dxa"/>
          </w:tcPr>
          <w:p w14:paraId="5898F5A7" w14:textId="77777777" w:rsidR="0059618B" w:rsidRPr="00FA0007" w:rsidRDefault="0059618B">
            <w:pPr>
              <w:spacing w:after="160"/>
              <w:cnfStyle w:val="000000000000" w:firstRow="0" w:lastRow="0" w:firstColumn="0" w:lastColumn="0" w:oddVBand="0" w:evenVBand="0" w:oddHBand="0" w:evenHBand="0" w:firstRowFirstColumn="0" w:firstRowLastColumn="0" w:lastRowFirstColumn="0" w:lastRowLastColumn="0"/>
            </w:pPr>
            <w:r>
              <w:rPr>
                <w:i/>
                <w:iCs/>
              </w:rPr>
              <w:t>Australian Education Regulations 2013</w:t>
            </w:r>
          </w:p>
        </w:tc>
      </w:tr>
      <w:tr w:rsidR="0059618B" w14:paraId="28DBC36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1C82B1E" w14:textId="77777777" w:rsidR="0059618B" w:rsidRDefault="0059618B">
            <w:pPr>
              <w:spacing w:after="160"/>
            </w:pPr>
            <w:r>
              <w:t>ICSEA</w:t>
            </w:r>
          </w:p>
        </w:tc>
        <w:tc>
          <w:tcPr>
            <w:tcW w:w="6327" w:type="dxa"/>
          </w:tcPr>
          <w:p w14:paraId="572B07EC"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rPr>
                <w:i/>
                <w:iCs/>
              </w:rPr>
            </w:pPr>
            <w:r>
              <w:t>Index of Community Socio-Educational Advantage</w:t>
            </w:r>
          </w:p>
        </w:tc>
      </w:tr>
      <w:tr w:rsidR="0059618B" w14:paraId="39EB52B4" w14:textId="77777777">
        <w:tc>
          <w:tcPr>
            <w:cnfStyle w:val="001000000000" w:firstRow="0" w:lastRow="0" w:firstColumn="1" w:lastColumn="0" w:oddVBand="0" w:evenVBand="0" w:oddHBand="0" w:evenHBand="0" w:firstRowFirstColumn="0" w:firstRowLastColumn="0" w:lastRowFirstColumn="0" w:lastRowLastColumn="0"/>
            <w:tcW w:w="2689" w:type="dxa"/>
          </w:tcPr>
          <w:p w14:paraId="11E3F1A8" w14:textId="77777777" w:rsidR="0059618B" w:rsidRDefault="0059618B">
            <w:pPr>
              <w:spacing w:after="160"/>
            </w:pPr>
            <w:r>
              <w:t>ITE</w:t>
            </w:r>
          </w:p>
        </w:tc>
        <w:tc>
          <w:tcPr>
            <w:tcW w:w="6327" w:type="dxa"/>
          </w:tcPr>
          <w:p w14:paraId="70BA6616"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rsidRPr="006B09DA">
              <w:t xml:space="preserve">Initial </w:t>
            </w:r>
            <w:r>
              <w:t>t</w:t>
            </w:r>
            <w:r w:rsidRPr="006B09DA">
              <w:t xml:space="preserve">eacher </w:t>
            </w:r>
            <w:r>
              <w:t>e</w:t>
            </w:r>
            <w:r w:rsidRPr="006B09DA">
              <w:t>ducation</w:t>
            </w:r>
          </w:p>
        </w:tc>
      </w:tr>
      <w:tr w:rsidR="0059618B" w14:paraId="29EA243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13D08ED9" w14:textId="77777777" w:rsidR="0059618B" w:rsidRDefault="0059618B">
            <w:pPr>
              <w:spacing w:after="160"/>
            </w:pPr>
            <w:r>
              <w:t>MTSS</w:t>
            </w:r>
          </w:p>
        </w:tc>
        <w:tc>
          <w:tcPr>
            <w:tcW w:w="6327" w:type="dxa"/>
          </w:tcPr>
          <w:p w14:paraId="4304CAF0" w14:textId="77777777" w:rsidR="0059618B" w:rsidRPr="006B09DA" w:rsidRDefault="0059618B">
            <w:pPr>
              <w:spacing w:after="160"/>
              <w:cnfStyle w:val="000000100000" w:firstRow="0" w:lastRow="0" w:firstColumn="0" w:lastColumn="0" w:oddVBand="0" w:evenVBand="0" w:oddHBand="1" w:evenHBand="0" w:firstRowFirstColumn="0" w:firstRowLastColumn="0" w:lastRowFirstColumn="0" w:lastRowLastColumn="0"/>
            </w:pPr>
            <w:r>
              <w:rPr>
                <w:rFonts w:ascii="Calibri" w:eastAsia="Calibri" w:hAnsi="Calibri" w:cs="Times New Roman"/>
              </w:rPr>
              <w:t>M</w:t>
            </w:r>
            <w:r w:rsidRPr="001B2ADE">
              <w:rPr>
                <w:rFonts w:ascii="Calibri" w:eastAsia="Calibri" w:hAnsi="Calibri" w:cs="Times New Roman"/>
              </w:rPr>
              <w:t>ulti-tiered system of supports</w:t>
            </w:r>
          </w:p>
        </w:tc>
      </w:tr>
      <w:tr w:rsidR="0059618B" w14:paraId="755CAA96" w14:textId="77777777">
        <w:tc>
          <w:tcPr>
            <w:cnfStyle w:val="001000000000" w:firstRow="0" w:lastRow="0" w:firstColumn="1" w:lastColumn="0" w:oddVBand="0" w:evenVBand="0" w:oddHBand="0" w:evenHBand="0" w:firstRowFirstColumn="0" w:firstRowLastColumn="0" w:lastRowFirstColumn="0" w:lastRowLastColumn="0"/>
            <w:tcW w:w="2689" w:type="dxa"/>
          </w:tcPr>
          <w:p w14:paraId="167B3ED3" w14:textId="77777777" w:rsidR="0059618B" w:rsidRDefault="0059618B">
            <w:pPr>
              <w:spacing w:after="160"/>
            </w:pPr>
            <w:r>
              <w:t>NAPLAN</w:t>
            </w:r>
          </w:p>
        </w:tc>
        <w:tc>
          <w:tcPr>
            <w:tcW w:w="6327" w:type="dxa"/>
          </w:tcPr>
          <w:p w14:paraId="1125E206"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t>National Assessment Program – Literacy and Numeracy</w:t>
            </w:r>
          </w:p>
        </w:tc>
      </w:tr>
      <w:tr w:rsidR="0059618B" w14:paraId="71C0F54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7F093559" w14:textId="77777777" w:rsidR="0059618B" w:rsidRDefault="0059618B">
            <w:pPr>
              <w:spacing w:after="160"/>
            </w:pPr>
            <w:r>
              <w:t>NATSIEC</w:t>
            </w:r>
          </w:p>
        </w:tc>
        <w:tc>
          <w:tcPr>
            <w:tcW w:w="6327" w:type="dxa"/>
          </w:tcPr>
          <w:p w14:paraId="1F509716" w14:textId="77777777" w:rsidR="0059618B" w:rsidRPr="00FE4BA3" w:rsidRDefault="0059618B">
            <w:pPr>
              <w:spacing w:after="160"/>
              <w:cnfStyle w:val="000000100000" w:firstRow="0" w:lastRow="0" w:firstColumn="0" w:lastColumn="0" w:oddVBand="0" w:evenVBand="0" w:oddHBand="1" w:evenHBand="0" w:firstRowFirstColumn="0" w:firstRowLastColumn="0" w:lastRowFirstColumn="0" w:lastRowLastColumn="0"/>
            </w:pPr>
            <w:r w:rsidRPr="00505781">
              <w:t>National Aboriginal and Torres Strait Islander Education Corporation</w:t>
            </w:r>
          </w:p>
        </w:tc>
      </w:tr>
      <w:tr w:rsidR="0059618B" w14:paraId="073F688A" w14:textId="77777777">
        <w:tc>
          <w:tcPr>
            <w:cnfStyle w:val="001000000000" w:firstRow="0" w:lastRow="0" w:firstColumn="1" w:lastColumn="0" w:oddVBand="0" w:evenVBand="0" w:oddHBand="0" w:evenHBand="0" w:firstRowFirstColumn="0" w:firstRowLastColumn="0" w:lastRowFirstColumn="0" w:lastRowLastColumn="0"/>
            <w:tcW w:w="2689" w:type="dxa"/>
          </w:tcPr>
          <w:p w14:paraId="128F10F8" w14:textId="77777777" w:rsidR="0059618B" w:rsidRDefault="0059618B">
            <w:pPr>
              <w:spacing w:after="160"/>
            </w:pPr>
            <w:r>
              <w:t>NATSIPA</w:t>
            </w:r>
          </w:p>
        </w:tc>
        <w:tc>
          <w:tcPr>
            <w:tcW w:w="6327" w:type="dxa"/>
          </w:tcPr>
          <w:p w14:paraId="158AC1F4"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rsidRPr="00FE4BA3">
              <w:t>National Aboriginal and Torres Strait Islander Principals Association</w:t>
            </w:r>
          </w:p>
        </w:tc>
      </w:tr>
      <w:tr w:rsidR="0059618B" w14:paraId="3886954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69A20C5" w14:textId="77777777" w:rsidR="0059618B" w:rsidRDefault="0059618B">
            <w:pPr>
              <w:spacing w:after="160"/>
            </w:pPr>
            <w:r>
              <w:t>NCCD</w:t>
            </w:r>
          </w:p>
        </w:tc>
        <w:tc>
          <w:tcPr>
            <w:tcW w:w="6327" w:type="dxa"/>
          </w:tcPr>
          <w:p w14:paraId="01E7E69C"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t>Nationally Consistent Collection of Data on School Students with Disability</w:t>
            </w:r>
          </w:p>
        </w:tc>
      </w:tr>
      <w:tr w:rsidR="0059618B" w14:paraId="58FAABC3" w14:textId="77777777">
        <w:tc>
          <w:tcPr>
            <w:cnfStyle w:val="001000000000" w:firstRow="0" w:lastRow="0" w:firstColumn="1" w:lastColumn="0" w:oddVBand="0" w:evenVBand="0" w:oddHBand="0" w:evenHBand="0" w:firstRowFirstColumn="0" w:firstRowLastColumn="0" w:lastRowFirstColumn="0" w:lastRowLastColumn="0"/>
            <w:tcW w:w="2689" w:type="dxa"/>
          </w:tcPr>
          <w:p w14:paraId="1E18F3BA" w14:textId="77777777" w:rsidR="0059618B" w:rsidRDefault="0059618B">
            <w:pPr>
              <w:spacing w:after="160"/>
            </w:pPr>
            <w:r>
              <w:t>NDIS</w:t>
            </w:r>
          </w:p>
        </w:tc>
        <w:tc>
          <w:tcPr>
            <w:tcW w:w="6327" w:type="dxa"/>
          </w:tcPr>
          <w:p w14:paraId="3E4ADC85"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t xml:space="preserve">National Disability Insurance Scheme </w:t>
            </w:r>
          </w:p>
        </w:tc>
      </w:tr>
      <w:tr w:rsidR="0059618B" w14:paraId="5B66E9A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39C42B1" w14:textId="77777777" w:rsidR="0059618B" w:rsidRDefault="0059618B">
            <w:pPr>
              <w:spacing w:after="160"/>
            </w:pPr>
            <w:r>
              <w:t>NSRA</w:t>
            </w:r>
          </w:p>
        </w:tc>
        <w:tc>
          <w:tcPr>
            <w:tcW w:w="6327" w:type="dxa"/>
          </w:tcPr>
          <w:p w14:paraId="3CB73487"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t>National School Reform Agreement</w:t>
            </w:r>
          </w:p>
        </w:tc>
      </w:tr>
      <w:tr w:rsidR="0059618B" w14:paraId="2E630EDB" w14:textId="77777777">
        <w:tc>
          <w:tcPr>
            <w:cnfStyle w:val="001000000000" w:firstRow="0" w:lastRow="0" w:firstColumn="1" w:lastColumn="0" w:oddVBand="0" w:evenVBand="0" w:oddHBand="0" w:evenHBand="0" w:firstRowFirstColumn="0" w:firstRowLastColumn="0" w:lastRowFirstColumn="0" w:lastRowLastColumn="0"/>
            <w:tcW w:w="2689" w:type="dxa"/>
          </w:tcPr>
          <w:p w14:paraId="161F4208" w14:textId="77777777" w:rsidR="0059618B" w:rsidRDefault="0059618B">
            <w:pPr>
              <w:spacing w:after="160"/>
            </w:pPr>
            <w:r>
              <w:t>NTWAP</w:t>
            </w:r>
          </w:p>
        </w:tc>
        <w:tc>
          <w:tcPr>
            <w:tcW w:w="6327" w:type="dxa"/>
          </w:tcPr>
          <w:p w14:paraId="4834D884"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t>National Teacher Workforce Action Plan</w:t>
            </w:r>
          </w:p>
        </w:tc>
      </w:tr>
      <w:tr w:rsidR="0059618B" w14:paraId="0F0E96F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93DA54D" w14:textId="77777777" w:rsidR="0059618B" w:rsidRDefault="0059618B">
            <w:pPr>
              <w:spacing w:after="160"/>
            </w:pPr>
            <w:r>
              <w:t>OECD</w:t>
            </w:r>
          </w:p>
        </w:tc>
        <w:tc>
          <w:tcPr>
            <w:tcW w:w="6327" w:type="dxa"/>
          </w:tcPr>
          <w:p w14:paraId="3CFB4839"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t>Organisation for Economic Co-operation and Development</w:t>
            </w:r>
          </w:p>
        </w:tc>
      </w:tr>
      <w:tr w:rsidR="0059618B" w14:paraId="3116E685" w14:textId="77777777">
        <w:tc>
          <w:tcPr>
            <w:cnfStyle w:val="001000000000" w:firstRow="0" w:lastRow="0" w:firstColumn="1" w:lastColumn="0" w:oddVBand="0" w:evenVBand="0" w:oddHBand="0" w:evenHBand="0" w:firstRowFirstColumn="0" w:firstRowLastColumn="0" w:lastRowFirstColumn="0" w:lastRowLastColumn="0"/>
            <w:tcW w:w="2689" w:type="dxa"/>
          </w:tcPr>
          <w:p w14:paraId="3DC2368E" w14:textId="77777777" w:rsidR="0059618B" w:rsidRDefault="0059618B">
            <w:pPr>
              <w:spacing w:after="160"/>
            </w:pPr>
            <w:r>
              <w:t>the Panel</w:t>
            </w:r>
          </w:p>
        </w:tc>
        <w:tc>
          <w:tcPr>
            <w:tcW w:w="6327" w:type="dxa"/>
          </w:tcPr>
          <w:p w14:paraId="5EB3C199"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t>Expert Panel to Inform a Better and Fairer Education System</w:t>
            </w:r>
          </w:p>
        </w:tc>
      </w:tr>
      <w:tr w:rsidR="0059618B" w14:paraId="5F70D76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56965149" w14:textId="77777777" w:rsidR="0059618B" w:rsidRDefault="0059618B">
            <w:pPr>
              <w:spacing w:after="160"/>
            </w:pPr>
            <w:r>
              <w:t>the Review</w:t>
            </w:r>
          </w:p>
        </w:tc>
        <w:tc>
          <w:tcPr>
            <w:tcW w:w="6327" w:type="dxa"/>
          </w:tcPr>
          <w:p w14:paraId="5FB9369C"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t>Review to Inform a Better and Fairer Education System</w:t>
            </w:r>
          </w:p>
        </w:tc>
      </w:tr>
      <w:tr w:rsidR="0059618B" w14:paraId="43081B1E" w14:textId="77777777">
        <w:tc>
          <w:tcPr>
            <w:cnfStyle w:val="001000000000" w:firstRow="0" w:lastRow="0" w:firstColumn="1" w:lastColumn="0" w:oddVBand="0" w:evenVBand="0" w:oddHBand="0" w:evenHBand="0" w:firstRowFirstColumn="0" w:firstRowLastColumn="0" w:lastRowFirstColumn="0" w:lastRowLastColumn="0"/>
            <w:tcW w:w="2689" w:type="dxa"/>
          </w:tcPr>
          <w:p w14:paraId="0703CD35" w14:textId="77777777" w:rsidR="0059618B" w:rsidRDefault="0059618B">
            <w:pPr>
              <w:spacing w:after="160"/>
            </w:pPr>
            <w:r>
              <w:t>SRS</w:t>
            </w:r>
          </w:p>
        </w:tc>
        <w:tc>
          <w:tcPr>
            <w:tcW w:w="6327" w:type="dxa"/>
          </w:tcPr>
          <w:p w14:paraId="37E40E5F"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t>Schooling Resource Standard</w:t>
            </w:r>
          </w:p>
        </w:tc>
      </w:tr>
      <w:tr w:rsidR="0059618B" w14:paraId="579A5AB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2905281D" w14:textId="77777777" w:rsidR="0059618B" w:rsidRDefault="0059618B">
            <w:pPr>
              <w:spacing w:after="160"/>
            </w:pPr>
            <w:r>
              <w:t>TEEP</w:t>
            </w:r>
          </w:p>
        </w:tc>
        <w:tc>
          <w:tcPr>
            <w:tcW w:w="6327" w:type="dxa"/>
          </w:tcPr>
          <w:p w14:paraId="45E0AEAF"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t>Teacher Education Expert Panel</w:t>
            </w:r>
          </w:p>
        </w:tc>
      </w:tr>
      <w:tr w:rsidR="0059618B" w14:paraId="09C5D983" w14:textId="77777777">
        <w:tc>
          <w:tcPr>
            <w:cnfStyle w:val="001000000000" w:firstRow="0" w:lastRow="0" w:firstColumn="1" w:lastColumn="0" w:oddVBand="0" w:evenVBand="0" w:oddHBand="0" w:evenHBand="0" w:firstRowFirstColumn="0" w:firstRowLastColumn="0" w:lastRowFirstColumn="0" w:lastRowLastColumn="0"/>
            <w:tcW w:w="2689" w:type="dxa"/>
          </w:tcPr>
          <w:p w14:paraId="57973B4E" w14:textId="77777777" w:rsidR="0059618B" w:rsidRDefault="0059618B">
            <w:pPr>
              <w:spacing w:after="160"/>
            </w:pPr>
            <w:r>
              <w:t>UNESCO</w:t>
            </w:r>
          </w:p>
        </w:tc>
        <w:tc>
          <w:tcPr>
            <w:tcW w:w="6327" w:type="dxa"/>
          </w:tcPr>
          <w:p w14:paraId="5FCAFFD8" w14:textId="77777777" w:rsidR="0059618B" w:rsidRDefault="0059618B">
            <w:pPr>
              <w:spacing w:after="160"/>
              <w:cnfStyle w:val="000000000000" w:firstRow="0" w:lastRow="0" w:firstColumn="0" w:lastColumn="0" w:oddVBand="0" w:evenVBand="0" w:oddHBand="0" w:evenHBand="0" w:firstRowFirstColumn="0" w:firstRowLastColumn="0" w:lastRowFirstColumn="0" w:lastRowLastColumn="0"/>
            </w:pPr>
            <w:r>
              <w:t>United Nations Educational, Scientific and Cultural Organisation</w:t>
            </w:r>
          </w:p>
        </w:tc>
      </w:tr>
      <w:tr w:rsidR="0059618B" w14:paraId="4155B74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6363A7B" w14:textId="77777777" w:rsidR="0059618B" w:rsidRDefault="0059618B">
            <w:pPr>
              <w:spacing w:after="160"/>
            </w:pPr>
            <w:r>
              <w:t>USI</w:t>
            </w:r>
          </w:p>
        </w:tc>
        <w:tc>
          <w:tcPr>
            <w:tcW w:w="6327" w:type="dxa"/>
          </w:tcPr>
          <w:p w14:paraId="696E2386" w14:textId="77777777" w:rsidR="0059618B" w:rsidRDefault="0059618B">
            <w:pPr>
              <w:spacing w:after="160"/>
              <w:cnfStyle w:val="000000100000" w:firstRow="0" w:lastRow="0" w:firstColumn="0" w:lastColumn="0" w:oddVBand="0" w:evenVBand="0" w:oddHBand="1" w:evenHBand="0" w:firstRowFirstColumn="0" w:firstRowLastColumn="0" w:lastRowFirstColumn="0" w:lastRowLastColumn="0"/>
            </w:pPr>
            <w:r>
              <w:t>Unique Student Identifier</w:t>
            </w:r>
          </w:p>
        </w:tc>
      </w:tr>
    </w:tbl>
    <w:p w14:paraId="47664642" w14:textId="04B8DF66" w:rsidR="0059618B" w:rsidRDefault="0059618B">
      <w:pPr>
        <w:spacing w:after="160"/>
        <w:rPr>
          <w:rFonts w:asciiTheme="majorHAnsi" w:eastAsiaTheme="majorEastAsia" w:hAnsiTheme="majorHAnsi" w:cstheme="majorBidi"/>
          <w:b/>
          <w:color w:val="DC3874" w:themeColor="text2"/>
          <w:sz w:val="44"/>
          <w:szCs w:val="26"/>
        </w:rPr>
      </w:pPr>
      <w:r>
        <w:br w:type="page"/>
      </w:r>
    </w:p>
    <w:p w14:paraId="63EFEEEC" w14:textId="5D6AFA9B" w:rsidR="006158F2" w:rsidRDefault="006158F2" w:rsidP="006158F2">
      <w:pPr>
        <w:pStyle w:val="Heading2"/>
      </w:pPr>
      <w:bookmarkStart w:id="229" w:name="_Toc152855368"/>
      <w:r>
        <w:lastRenderedPageBreak/>
        <w:t xml:space="preserve">Appendix </w:t>
      </w:r>
      <w:r w:rsidR="0059618B">
        <w:t>C</w:t>
      </w:r>
      <w:r>
        <w:t xml:space="preserve"> – Glossary of key terms</w:t>
      </w:r>
      <w:bookmarkEnd w:id="229"/>
      <w:r>
        <w:t xml:space="preserve"> </w:t>
      </w:r>
    </w:p>
    <w:tbl>
      <w:tblPr>
        <w:tblStyle w:val="TableGrid"/>
        <w:tblW w:w="10774" w:type="dxa"/>
        <w:tblInd w:w="-856" w:type="dxa"/>
        <w:tblLayout w:type="fixed"/>
        <w:tblLook w:val="04A0" w:firstRow="1" w:lastRow="0" w:firstColumn="1" w:lastColumn="0" w:noHBand="0" w:noVBand="1"/>
      </w:tblPr>
      <w:tblGrid>
        <w:gridCol w:w="1560"/>
        <w:gridCol w:w="6095"/>
        <w:gridCol w:w="3119"/>
      </w:tblGrid>
      <w:tr w:rsidR="000F3FE8" w14:paraId="4155184A" w14:textId="77777777" w:rsidTr="00485F51">
        <w:trPr>
          <w:tblHeader/>
        </w:trPr>
        <w:tc>
          <w:tcPr>
            <w:tcW w:w="1560" w:type="dxa"/>
          </w:tcPr>
          <w:p w14:paraId="3FC249E7" w14:textId="77777777" w:rsidR="000F3FE8" w:rsidRPr="0033526D" w:rsidRDefault="000F3FE8">
            <w:pPr>
              <w:rPr>
                <w:b/>
                <w:bCs/>
                <w:u w:val="single"/>
              </w:rPr>
            </w:pPr>
            <w:r>
              <w:rPr>
                <w:b/>
                <w:bCs/>
                <w:u w:val="single"/>
              </w:rPr>
              <w:t>TERM</w:t>
            </w:r>
          </w:p>
        </w:tc>
        <w:tc>
          <w:tcPr>
            <w:tcW w:w="6095" w:type="dxa"/>
          </w:tcPr>
          <w:p w14:paraId="1B99FC03" w14:textId="77777777" w:rsidR="000F3FE8" w:rsidRPr="0033526D" w:rsidRDefault="000F3FE8">
            <w:pPr>
              <w:rPr>
                <w:b/>
                <w:bCs/>
                <w:u w:val="single"/>
              </w:rPr>
            </w:pPr>
            <w:r>
              <w:rPr>
                <w:b/>
                <w:bCs/>
                <w:u w:val="single"/>
              </w:rPr>
              <w:t>DEFINITION</w:t>
            </w:r>
          </w:p>
        </w:tc>
        <w:tc>
          <w:tcPr>
            <w:tcW w:w="3119" w:type="dxa"/>
          </w:tcPr>
          <w:p w14:paraId="7D65B170" w14:textId="77777777" w:rsidR="000F3FE8" w:rsidRDefault="000F3FE8">
            <w:pPr>
              <w:rPr>
                <w:b/>
                <w:bCs/>
                <w:u w:val="single"/>
              </w:rPr>
            </w:pPr>
            <w:r>
              <w:rPr>
                <w:b/>
                <w:bCs/>
                <w:u w:val="single"/>
              </w:rPr>
              <w:t>SOURCE</w:t>
            </w:r>
          </w:p>
        </w:tc>
      </w:tr>
      <w:tr w:rsidR="000F3FE8" w14:paraId="1886E598" w14:textId="77777777">
        <w:tc>
          <w:tcPr>
            <w:tcW w:w="1560" w:type="dxa"/>
          </w:tcPr>
          <w:p w14:paraId="7891996F" w14:textId="77777777" w:rsidR="000F3FE8" w:rsidRDefault="000F3FE8">
            <w:pPr>
              <w:rPr>
                <w:rFonts w:eastAsia="Times New Roman"/>
                <w:b/>
                <w:bCs/>
              </w:rPr>
            </w:pPr>
            <w:r>
              <w:rPr>
                <w:rFonts w:eastAsia="Times New Roman"/>
                <w:b/>
                <w:bCs/>
              </w:rPr>
              <w:t>12-month mental health disorder</w:t>
            </w:r>
          </w:p>
        </w:tc>
        <w:tc>
          <w:tcPr>
            <w:tcW w:w="6095" w:type="dxa"/>
          </w:tcPr>
          <w:p w14:paraId="04B82D44" w14:textId="77777777" w:rsidR="000F3FE8" w:rsidRPr="00EC4C1D" w:rsidRDefault="000F3FE8">
            <w:r w:rsidRPr="009434F6">
              <w:t>The definition of a 12-month mental health disorder is based on two</w:t>
            </w:r>
            <w:r w:rsidRPr="009434F6">
              <w:rPr>
                <w:rFonts w:cstheme="minorHAnsi"/>
                <w:color w:val="000000"/>
                <w:shd w:val="clear" w:color="auto" w:fill="FFFFFF"/>
              </w:rPr>
              <w:t xml:space="preserve"> classification systems: the </w:t>
            </w:r>
            <w:r w:rsidRPr="009434F6">
              <w:rPr>
                <w:rFonts w:cstheme="minorHAnsi"/>
                <w:i/>
                <w:color w:val="000000"/>
                <w:shd w:val="clear" w:color="auto" w:fill="FFFFFF"/>
              </w:rPr>
              <w:t>Diagnostic and statistical manual of mental disorders</w:t>
            </w:r>
            <w:r w:rsidRPr="009434F6">
              <w:rPr>
                <w:rFonts w:cstheme="minorHAnsi"/>
                <w:color w:val="000000"/>
                <w:shd w:val="clear" w:color="auto" w:fill="FFFFFF"/>
              </w:rPr>
              <w:t>,</w:t>
            </w:r>
            <w:r w:rsidRPr="009434F6" w:rsidDel="00B1746F">
              <w:rPr>
                <w:rFonts w:cstheme="minorHAnsi"/>
                <w:color w:val="000000"/>
                <w:shd w:val="clear" w:color="auto" w:fill="FFFFFF"/>
              </w:rPr>
              <w:t xml:space="preserve"> </w:t>
            </w:r>
            <w:r w:rsidRPr="009434F6">
              <w:rPr>
                <w:rFonts w:cstheme="minorHAnsi"/>
                <w:color w:val="000000"/>
                <w:shd w:val="clear" w:color="auto" w:fill="FFFFFF"/>
              </w:rPr>
              <w:t>4th Edition (DSM-IV); and the </w:t>
            </w:r>
            <w:r w:rsidRPr="009434F6">
              <w:rPr>
                <w:i/>
              </w:rPr>
              <w:t>WHO international classification of diseases</w:t>
            </w:r>
            <w:r w:rsidRPr="009434F6">
              <w:t>,</w:t>
            </w:r>
            <w:r w:rsidRPr="009434F6" w:rsidDel="00B1746F">
              <w:t xml:space="preserve"> </w:t>
            </w:r>
            <w:r w:rsidRPr="009434F6">
              <w:t>10th Revision</w:t>
            </w:r>
            <w:r w:rsidRPr="009434F6">
              <w:rPr>
                <w:rFonts w:cstheme="minorHAnsi"/>
                <w:color w:val="000000"/>
                <w:shd w:val="clear" w:color="auto" w:fill="FFFFFF"/>
              </w:rPr>
              <w:t> (ICD-10). It includes the sub-categories of anxiety, affective and substance use disorders.</w:t>
            </w:r>
          </w:p>
        </w:tc>
        <w:tc>
          <w:tcPr>
            <w:tcW w:w="3119" w:type="dxa"/>
            <w:shd w:val="clear" w:color="auto" w:fill="auto"/>
          </w:tcPr>
          <w:p w14:paraId="28AD3996" w14:textId="77777777" w:rsidR="000F3FE8" w:rsidRDefault="000F3FE8">
            <w:pPr>
              <w:rPr>
                <w:rStyle w:val="ui-provider"/>
              </w:rPr>
            </w:pPr>
            <w:r w:rsidRPr="00C5025C">
              <w:rPr>
                <w:rStyle w:val="normaltextrun"/>
                <w:rFonts w:ascii="Calibri" w:hAnsi="Calibri" w:cs="Calibri"/>
                <w:color w:val="000000"/>
                <w:shd w:val="clear" w:color="auto" w:fill="FFFFFF"/>
              </w:rPr>
              <w:t xml:space="preserve">Australian Bureau of Statistics (ABS) (2023) </w:t>
            </w:r>
            <w:hyperlink r:id="rId76" w:anchor="mental-disorders" w:tgtFrame="_blank" w:history="1">
              <w:r w:rsidRPr="00C5025C">
                <w:rPr>
                  <w:rStyle w:val="Hyperlink"/>
                  <w:rFonts w:ascii="Calibri" w:hAnsi="Calibri" w:cs="Calibri"/>
                  <w:i/>
                  <w:shd w:val="clear" w:color="auto" w:fill="FFFFFF"/>
                </w:rPr>
                <w:t>National study of mental health and wellbeing</w:t>
              </w:r>
              <w:r w:rsidRPr="00C5025C">
                <w:rPr>
                  <w:rStyle w:val="Hyperlink"/>
                  <w:rFonts w:ascii="Calibri" w:hAnsi="Calibri" w:cs="Calibri"/>
                  <w:shd w:val="clear" w:color="auto" w:fill="FFFFFF"/>
                </w:rPr>
                <w:t xml:space="preserve"> </w:t>
              </w:r>
              <w:r w:rsidRPr="00C5025C">
                <w:rPr>
                  <w:rStyle w:val="Hyperlink"/>
                  <w:rFonts w:ascii="Calibri" w:hAnsi="Calibri" w:cs="Calibri"/>
                  <w:i/>
                  <w:shd w:val="clear" w:color="auto" w:fill="FFFFFF"/>
                </w:rPr>
                <w:t>methodology</w:t>
              </w:r>
            </w:hyperlink>
            <w:r w:rsidRPr="00C5025C">
              <w:rPr>
                <w:rStyle w:val="normaltextrun"/>
                <w:rFonts w:ascii="Calibri" w:hAnsi="Calibri" w:cs="Calibri"/>
                <w:color w:val="000000"/>
                <w:shd w:val="clear" w:color="auto" w:fill="FFFFFF"/>
              </w:rPr>
              <w:t>, ABS, accessed 27 October 2023.</w:t>
            </w:r>
          </w:p>
        </w:tc>
      </w:tr>
      <w:tr w:rsidR="000F3FE8" w14:paraId="77820800" w14:textId="77777777">
        <w:tc>
          <w:tcPr>
            <w:tcW w:w="1560" w:type="dxa"/>
          </w:tcPr>
          <w:p w14:paraId="0A22B13E" w14:textId="77777777" w:rsidR="000F3FE8" w:rsidRDefault="000F3FE8">
            <w:pPr>
              <w:rPr>
                <w:rFonts w:eastAsia="Times New Roman"/>
                <w:b/>
                <w:bCs/>
              </w:rPr>
            </w:pPr>
            <w:r>
              <w:rPr>
                <w:rFonts w:eastAsia="Times New Roman"/>
                <w:b/>
                <w:bCs/>
              </w:rPr>
              <w:t>Approved authority</w:t>
            </w:r>
          </w:p>
        </w:tc>
        <w:tc>
          <w:tcPr>
            <w:tcW w:w="6095" w:type="dxa"/>
          </w:tcPr>
          <w:p w14:paraId="6FF653C3" w14:textId="77777777" w:rsidR="000F3FE8" w:rsidRDefault="000F3FE8">
            <w:pPr>
              <w:spacing w:after="0"/>
            </w:pPr>
            <w:r>
              <w:t xml:space="preserve">Each school has an approved authority, which is approved by the </w:t>
            </w:r>
          </w:p>
          <w:p w14:paraId="57F8618A" w14:textId="77777777" w:rsidR="000F3FE8" w:rsidRDefault="000F3FE8">
            <w:pPr>
              <w:spacing w:after="0"/>
            </w:pPr>
            <w:r>
              <w:t xml:space="preserve">Minister. For a government school located in a State or Territory, </w:t>
            </w:r>
          </w:p>
          <w:p w14:paraId="6EC2D527" w14:textId="77777777" w:rsidR="000F3FE8" w:rsidRDefault="000F3FE8">
            <w:pPr>
              <w:spacing w:after="0"/>
            </w:pPr>
            <w:r>
              <w:t xml:space="preserve">the approved authority is the State or Territory. For a </w:t>
            </w:r>
          </w:p>
          <w:p w14:paraId="43783A32" w14:textId="77777777" w:rsidR="000F3FE8" w:rsidRDefault="000F3FE8">
            <w:r>
              <w:t>non-government school, the approved authority is a body corporate that is approved by the Minister for the school.</w:t>
            </w:r>
          </w:p>
        </w:tc>
        <w:tc>
          <w:tcPr>
            <w:tcW w:w="3119" w:type="dxa"/>
            <w:shd w:val="clear" w:color="auto" w:fill="auto"/>
          </w:tcPr>
          <w:p w14:paraId="765D61E8" w14:textId="77777777" w:rsidR="000F3FE8" w:rsidRDefault="000F3FE8">
            <w:pPr>
              <w:rPr>
                <w:rStyle w:val="normaltextrun"/>
                <w:rFonts w:ascii="Calibri" w:hAnsi="Calibri" w:cs="Calibri"/>
                <w:color w:val="000000"/>
                <w:shd w:val="clear" w:color="auto" w:fill="FFFFFF"/>
              </w:rPr>
            </w:pPr>
            <w:r w:rsidRPr="00584D98">
              <w:rPr>
                <w:rFonts w:ascii="Calibri" w:eastAsia="Calibri" w:hAnsi="Calibri" w:cs="Calibri"/>
                <w:color w:val="000000" w:themeColor="text1"/>
              </w:rPr>
              <w:t xml:space="preserve">Federal </w:t>
            </w:r>
            <w:r>
              <w:rPr>
                <w:rFonts w:ascii="Calibri" w:eastAsia="Calibri" w:hAnsi="Calibri" w:cs="Calibri"/>
                <w:color w:val="000000" w:themeColor="text1"/>
              </w:rPr>
              <w:t>R</w:t>
            </w:r>
            <w:r w:rsidRPr="00584D98">
              <w:rPr>
                <w:rFonts w:ascii="Calibri" w:eastAsia="Calibri" w:hAnsi="Calibri" w:cs="Calibri"/>
                <w:color w:val="000000" w:themeColor="text1"/>
              </w:rPr>
              <w:t>egister of Legislation (n.d</w:t>
            </w:r>
            <w:r>
              <w:rPr>
                <w:rFonts w:ascii="Calibri" w:eastAsia="Calibri" w:hAnsi="Calibri" w:cs="Calibri"/>
                <w:color w:val="000000" w:themeColor="text1"/>
              </w:rPr>
              <w:t>.</w:t>
            </w:r>
            <w:r w:rsidRPr="00584D98">
              <w:rPr>
                <w:rFonts w:ascii="Calibri" w:eastAsia="Calibri" w:hAnsi="Calibri" w:cs="Calibri"/>
                <w:color w:val="000000" w:themeColor="text1"/>
              </w:rPr>
              <w:t>)</w:t>
            </w:r>
            <w:r w:rsidRPr="00584D98">
              <w:rPr>
                <w:rFonts w:ascii="Calibri" w:eastAsia="Calibri" w:hAnsi="Calibri" w:cs="Calibri"/>
                <w:i/>
                <w:color w:val="000000" w:themeColor="text1"/>
              </w:rPr>
              <w:t xml:space="preserve"> </w:t>
            </w:r>
            <w:hyperlink r:id="rId77" w:history="1">
              <w:r w:rsidRPr="00887DE1">
                <w:rPr>
                  <w:rStyle w:val="Hyperlink"/>
                  <w:i/>
                  <w:iCs/>
                </w:rPr>
                <w:t>Australian Education Act 2013</w:t>
              </w:r>
              <w:r w:rsidRPr="00887DE1">
                <w:rPr>
                  <w:rStyle w:val="Hyperlink"/>
                  <w:color w:val="auto"/>
                  <w:u w:val="none"/>
                </w:rPr>
                <w:t>,</w:t>
              </w:r>
            </w:hyperlink>
            <w:r w:rsidRPr="00584D98">
              <w:rPr>
                <w:rFonts w:ascii="Calibri" w:eastAsia="Calibri" w:hAnsi="Calibri" w:cs="Calibri"/>
                <w:color w:val="000000" w:themeColor="text1"/>
              </w:rPr>
              <w:t xml:space="preserve"> </w:t>
            </w:r>
            <w:r w:rsidRPr="00887DE1">
              <w:rPr>
                <w:rFonts w:ascii="Calibri" w:eastAsia="Calibri" w:hAnsi="Calibri" w:cs="Calibri"/>
                <w:color w:val="000000" w:themeColor="text1"/>
              </w:rPr>
              <w:t>Australian Government</w:t>
            </w:r>
            <w:r>
              <w:rPr>
                <w:rFonts w:ascii="Calibri" w:eastAsia="Calibri" w:hAnsi="Calibri" w:cs="Calibri"/>
                <w:color w:val="000000" w:themeColor="text1"/>
              </w:rPr>
              <w:t xml:space="preserve">, </w:t>
            </w:r>
            <w:r>
              <w:t>section 4</w:t>
            </w:r>
            <w:r w:rsidRPr="00584D98">
              <w:t xml:space="preserve">, </w:t>
            </w:r>
            <w:r w:rsidRPr="00584D98">
              <w:rPr>
                <w:rFonts w:ascii="Calibri" w:eastAsia="Calibri" w:hAnsi="Calibri" w:cs="Calibri"/>
                <w:color w:val="000000" w:themeColor="text1"/>
              </w:rPr>
              <w:t xml:space="preserve">accessed </w:t>
            </w:r>
            <w:r>
              <w:rPr>
                <w:rFonts w:ascii="Calibri" w:eastAsia="Calibri" w:hAnsi="Calibri" w:cs="Calibri"/>
                <w:color w:val="000000" w:themeColor="text1"/>
              </w:rPr>
              <w:t>27 October</w:t>
            </w:r>
            <w:r w:rsidRPr="00584D98">
              <w:rPr>
                <w:rFonts w:ascii="Calibri" w:eastAsia="Calibri" w:hAnsi="Calibri" w:cs="Calibri"/>
                <w:color w:val="000000" w:themeColor="text1"/>
              </w:rPr>
              <w:t xml:space="preserve"> 2023.</w:t>
            </w:r>
          </w:p>
        </w:tc>
      </w:tr>
      <w:tr w:rsidR="000F3FE8" w:rsidRPr="00311AD7" w14:paraId="4318A455" w14:textId="77777777">
        <w:tc>
          <w:tcPr>
            <w:tcW w:w="1560" w:type="dxa"/>
          </w:tcPr>
          <w:p w14:paraId="5279D89E" w14:textId="77777777" w:rsidR="000F3FE8" w:rsidRDefault="000F3FE8">
            <w:pPr>
              <w:rPr>
                <w:rFonts w:eastAsia="Times New Roman"/>
                <w:b/>
                <w:bCs/>
              </w:rPr>
            </w:pPr>
            <w:r>
              <w:rPr>
                <w:rFonts w:eastAsia="Times New Roman"/>
                <w:b/>
                <w:bCs/>
              </w:rPr>
              <w:t>Approved system authority</w:t>
            </w:r>
          </w:p>
        </w:tc>
        <w:tc>
          <w:tcPr>
            <w:tcW w:w="6095" w:type="dxa"/>
          </w:tcPr>
          <w:p w14:paraId="2777FF8A" w14:textId="58739B27" w:rsidR="000F3FE8" w:rsidRPr="009434F6" w:rsidRDefault="000F3FE8">
            <w:r>
              <w:t xml:space="preserve">Approved </w:t>
            </w:r>
            <w:r w:rsidR="004D23AA">
              <w:t>s</w:t>
            </w:r>
            <w:r>
              <w:t xml:space="preserve">ystems </w:t>
            </w:r>
            <w:r w:rsidR="004D23AA">
              <w:t>a</w:t>
            </w:r>
            <w:r>
              <w:t xml:space="preserve">uthority is defined as an </w:t>
            </w:r>
            <w:r w:rsidR="004D23AA">
              <w:t>a</w:t>
            </w:r>
            <w:r>
              <w:t xml:space="preserve">pproved </w:t>
            </w:r>
            <w:r w:rsidR="004D23AA">
              <w:t>a</w:t>
            </w:r>
            <w:r>
              <w:t>uthority for more than one school that decides to allocate funds to their member schools according to their own needs-based funding arrangement.</w:t>
            </w:r>
          </w:p>
        </w:tc>
        <w:tc>
          <w:tcPr>
            <w:tcW w:w="3119" w:type="dxa"/>
            <w:shd w:val="clear" w:color="auto" w:fill="auto"/>
          </w:tcPr>
          <w:p w14:paraId="41931851" w14:textId="77777777" w:rsidR="000F3FE8" w:rsidRPr="00311AD7" w:rsidRDefault="000F3FE8">
            <w:p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Department of Education (2023)</w:t>
            </w:r>
            <w:r w:rsidRPr="00311AD7">
              <w:rPr>
                <w:rStyle w:val="normaltextrun"/>
                <w:rFonts w:ascii="Calibri" w:hAnsi="Calibri" w:cs="Calibri"/>
                <w:i/>
                <w:iCs/>
                <w:color w:val="000000"/>
                <w:u w:val="single"/>
                <w:shd w:val="clear" w:color="auto" w:fill="FFFFFF"/>
              </w:rPr>
              <w:t xml:space="preserve"> </w:t>
            </w:r>
            <w:hyperlink r:id="rId78" w:anchor=":~:text=Approved%20authorities%20are%20approved%20by,the%20Minister%20for%20the%20school." w:history="1">
              <w:r w:rsidRPr="00003067">
                <w:rPr>
                  <w:rStyle w:val="Hyperlink"/>
                  <w:rFonts w:ascii="Calibri" w:hAnsi="Calibri" w:cs="Calibri"/>
                  <w:i/>
                  <w:iCs/>
                  <w:shd w:val="clear" w:color="auto" w:fill="FFFFFF"/>
                </w:rPr>
                <w:t>Recurrent funding for schools</w:t>
              </w:r>
            </w:hyperlink>
            <w:r>
              <w:rPr>
                <w:rStyle w:val="normaltextrun"/>
                <w:rFonts w:ascii="Calibri" w:hAnsi="Calibri" w:cs="Calibri"/>
                <w:color w:val="000000"/>
                <w:shd w:val="clear" w:color="auto" w:fill="FFFFFF"/>
              </w:rPr>
              <w:t>, Department of Education, accessed 31 October 2023.</w:t>
            </w:r>
          </w:p>
        </w:tc>
      </w:tr>
      <w:tr w:rsidR="000F3FE8" w14:paraId="28F085F9" w14:textId="77777777" w:rsidTr="00F21F6A">
        <w:tc>
          <w:tcPr>
            <w:tcW w:w="1560" w:type="dxa"/>
          </w:tcPr>
          <w:p w14:paraId="2365209B" w14:textId="77777777" w:rsidR="000F3FE8" w:rsidRPr="0F5C8EAD" w:rsidRDefault="000F3FE8">
            <w:pPr>
              <w:rPr>
                <w:rFonts w:eastAsia="Times New Roman"/>
                <w:b/>
                <w:bCs/>
              </w:rPr>
            </w:pPr>
            <w:r>
              <w:rPr>
                <w:rFonts w:eastAsia="Times New Roman"/>
                <w:b/>
                <w:bCs/>
              </w:rPr>
              <w:t>Attendance level</w:t>
            </w:r>
          </w:p>
        </w:tc>
        <w:tc>
          <w:tcPr>
            <w:tcW w:w="6095" w:type="dxa"/>
          </w:tcPr>
          <w:p w14:paraId="79A097F9" w14:textId="77777777" w:rsidR="000F3FE8" w:rsidRPr="00177538" w:rsidRDefault="000F3FE8">
            <w:pPr>
              <w:rPr>
                <w:rFonts w:eastAsia="Times New Roman"/>
              </w:rPr>
            </w:pPr>
            <w:r w:rsidRPr="00EC4C1D">
              <w:t>Attendance level is defined as the proportion of full-time students whose attendance rate in Semester 1 is equal to or greater than 90 per cent.</w:t>
            </w:r>
          </w:p>
        </w:tc>
        <w:tc>
          <w:tcPr>
            <w:tcW w:w="3119" w:type="dxa"/>
            <w:shd w:val="clear" w:color="auto" w:fill="auto"/>
          </w:tcPr>
          <w:p w14:paraId="20F3181B" w14:textId="6C847DAB" w:rsidR="000F3FE8" w:rsidRDefault="002F6BB8">
            <w:pPr>
              <w:rPr>
                <w:rStyle w:val="ui-provider"/>
              </w:rPr>
            </w:pPr>
            <w:r>
              <w:rPr>
                <w:rStyle w:val="ui-provider"/>
              </w:rPr>
              <w:t>Australian Curriculum, Assessment and Reporting Authority (</w:t>
            </w:r>
            <w:r w:rsidR="000F3FE8">
              <w:rPr>
                <w:rStyle w:val="ui-provider"/>
              </w:rPr>
              <w:t>ACARA</w:t>
            </w:r>
            <w:r>
              <w:rPr>
                <w:rStyle w:val="ui-provider"/>
              </w:rPr>
              <w:t>)</w:t>
            </w:r>
            <w:r w:rsidR="000F3FE8">
              <w:rPr>
                <w:rStyle w:val="ui-provider"/>
              </w:rPr>
              <w:t xml:space="preserve"> (2023) </w:t>
            </w:r>
            <w:hyperlink r:id="rId79" w:history="1">
              <w:r w:rsidR="000F3FE8" w:rsidRPr="00DA77B6">
                <w:rPr>
                  <w:rStyle w:val="Hyperlink"/>
                  <w:i/>
                  <w:iCs/>
                </w:rPr>
                <w:t>St</w:t>
              </w:r>
              <w:bookmarkStart w:id="230" w:name="_Hlt151395103"/>
              <w:bookmarkStart w:id="231" w:name="_Hlt151395104"/>
              <w:r w:rsidR="000F3FE8" w:rsidRPr="00DA77B6">
                <w:rPr>
                  <w:rStyle w:val="Hyperlink"/>
                  <w:i/>
                  <w:iCs/>
                </w:rPr>
                <w:t>u</w:t>
              </w:r>
              <w:bookmarkEnd w:id="230"/>
              <w:bookmarkEnd w:id="231"/>
              <w:r w:rsidR="000F3FE8" w:rsidRPr="00DA77B6">
                <w:rPr>
                  <w:rStyle w:val="Hyperlink"/>
                  <w:i/>
                  <w:iCs/>
                </w:rPr>
                <w:t>dent attendance</w:t>
              </w:r>
            </w:hyperlink>
            <w:r>
              <w:rPr>
                <w:rStyle w:val="Hyperlink"/>
                <w:iCs/>
                <w:color w:val="auto"/>
                <w:u w:val="none"/>
              </w:rPr>
              <w:t>, ACARA, accessed 31 October 2023.</w:t>
            </w:r>
          </w:p>
        </w:tc>
      </w:tr>
      <w:tr w:rsidR="000F3FE8" w:rsidRPr="00177538" w14:paraId="667D393F" w14:textId="77777777">
        <w:tc>
          <w:tcPr>
            <w:tcW w:w="1560" w:type="dxa"/>
          </w:tcPr>
          <w:p w14:paraId="2E5063D8" w14:textId="77777777" w:rsidR="000F3FE8" w:rsidRDefault="000F3FE8">
            <w:r w:rsidRPr="0F5C8EAD">
              <w:rPr>
                <w:rFonts w:eastAsia="Times New Roman"/>
                <w:b/>
                <w:bCs/>
              </w:rPr>
              <w:t>Concentration of advantage</w:t>
            </w:r>
          </w:p>
        </w:tc>
        <w:tc>
          <w:tcPr>
            <w:tcW w:w="6095" w:type="dxa"/>
          </w:tcPr>
          <w:p w14:paraId="5D132CC2" w14:textId="53756248" w:rsidR="000F3FE8" w:rsidRPr="00177538" w:rsidRDefault="000F3FE8">
            <w:pPr>
              <w:rPr>
                <w:rFonts w:eastAsia="Times New Roman"/>
                <w:b/>
                <w:bCs/>
              </w:rPr>
            </w:pPr>
            <w:r w:rsidRPr="00177538">
              <w:rPr>
                <w:rFonts w:eastAsia="Times New Roman"/>
              </w:rPr>
              <w:t>A school is classified as having a high concentration of advantage when 50</w:t>
            </w:r>
            <w:r w:rsidR="00B033CF">
              <w:rPr>
                <w:rFonts w:eastAsia="Times New Roman"/>
              </w:rPr>
              <w:t xml:space="preserve"> per cent</w:t>
            </w:r>
            <w:r w:rsidRPr="00177538">
              <w:rPr>
                <w:rFonts w:eastAsia="Times New Roman"/>
              </w:rPr>
              <w:t xml:space="preserve"> or more of its students are in the </w:t>
            </w:r>
            <w:r>
              <w:rPr>
                <w:rFonts w:eastAsia="Times New Roman"/>
              </w:rPr>
              <w:t>highest</w:t>
            </w:r>
            <w:r w:rsidRPr="00177538">
              <w:rPr>
                <w:rFonts w:eastAsia="Times New Roman"/>
              </w:rPr>
              <w:t xml:space="preserve"> Index of Community Socio-Educational Advantage (ICSEA) Quartile. 25</w:t>
            </w:r>
            <w:r w:rsidR="00B033CF">
              <w:rPr>
                <w:rFonts w:eastAsia="Times New Roman"/>
              </w:rPr>
              <w:t xml:space="preserve"> per cent</w:t>
            </w:r>
            <w:r w:rsidRPr="00177538">
              <w:rPr>
                <w:rFonts w:eastAsia="Times New Roman"/>
              </w:rPr>
              <w:t xml:space="preserve"> of Australian students fall within each ICSEA quartile nationally. </w:t>
            </w:r>
          </w:p>
          <w:p w14:paraId="43A8FFC5" w14:textId="77777777" w:rsidR="000F3FE8" w:rsidRDefault="000F3FE8"/>
        </w:tc>
        <w:tc>
          <w:tcPr>
            <w:tcW w:w="3119" w:type="dxa"/>
          </w:tcPr>
          <w:p w14:paraId="4568F49E" w14:textId="77777777" w:rsidR="000F3FE8" w:rsidRPr="00177538" w:rsidRDefault="000F3FE8">
            <w:pPr>
              <w:rPr>
                <w:rFonts w:eastAsia="Times New Roman"/>
              </w:rPr>
            </w:pPr>
            <w:r>
              <w:rPr>
                <w:rStyle w:val="ui-provider"/>
              </w:rPr>
              <w:t>Nous Group (2023) Review of policy interventions to increase socio-economic diversity and improve learning outcomes, report to the Australian Government Department of Education for the Expert Panel leading Review for a Better and Fairer School System.</w:t>
            </w:r>
          </w:p>
        </w:tc>
      </w:tr>
      <w:tr w:rsidR="000F3FE8" w14:paraId="3E877880" w14:textId="77777777">
        <w:tc>
          <w:tcPr>
            <w:tcW w:w="1560" w:type="dxa"/>
          </w:tcPr>
          <w:p w14:paraId="6D0A1CA5" w14:textId="77777777" w:rsidR="000F3FE8" w:rsidRDefault="000F3FE8">
            <w:pPr>
              <w:rPr>
                <w:rFonts w:eastAsia="Times New Roman"/>
                <w:b/>
              </w:rPr>
            </w:pPr>
            <w:r w:rsidRPr="0F5C8EAD">
              <w:rPr>
                <w:rFonts w:eastAsia="Times New Roman"/>
                <w:b/>
                <w:bCs/>
              </w:rPr>
              <w:t>Concentration of disadvantage</w:t>
            </w:r>
          </w:p>
        </w:tc>
        <w:tc>
          <w:tcPr>
            <w:tcW w:w="6095" w:type="dxa"/>
          </w:tcPr>
          <w:p w14:paraId="37F9E253" w14:textId="77777777" w:rsidR="000F3FE8" w:rsidRDefault="000F3FE8">
            <w:pPr>
              <w:rPr>
                <w:rFonts w:eastAsia="Times New Roman"/>
              </w:rPr>
            </w:pPr>
            <w:r>
              <w:rPr>
                <w:rFonts w:eastAsia="Times New Roman"/>
              </w:rPr>
              <w:t xml:space="preserve">A school is classified as having a high concentration of disadvantage when 50 per cent or more of its students are in the lowest ICSEA Quartile. </w:t>
            </w:r>
            <w:r w:rsidRPr="004C412D">
              <w:rPr>
                <w:rFonts w:eastAsia="Times New Roman"/>
              </w:rPr>
              <w:t>25</w:t>
            </w:r>
            <w:r>
              <w:rPr>
                <w:rFonts w:eastAsia="Times New Roman"/>
              </w:rPr>
              <w:t xml:space="preserve"> per cent</w:t>
            </w:r>
            <w:r w:rsidRPr="004C412D">
              <w:rPr>
                <w:rFonts w:eastAsia="Times New Roman"/>
              </w:rPr>
              <w:t xml:space="preserve"> of Australian students fall within each ICSEA quartile nationally</w:t>
            </w:r>
            <w:r>
              <w:rPr>
                <w:rFonts w:eastAsia="Times New Roman"/>
              </w:rPr>
              <w:t>.</w:t>
            </w:r>
          </w:p>
        </w:tc>
        <w:tc>
          <w:tcPr>
            <w:tcW w:w="3119" w:type="dxa"/>
          </w:tcPr>
          <w:p w14:paraId="086C51B6" w14:textId="77777777" w:rsidR="000F3FE8" w:rsidRDefault="000F3FE8">
            <w:r>
              <w:rPr>
                <w:rStyle w:val="ui-provider"/>
              </w:rPr>
              <w:t>Nous Group (2023) Review of policy interventions to increase socio-economic diversity and improve learning outcomes, report to the Australian Government Department of Education for the Expert Panel leading Review for a Better and Fairer School System.</w:t>
            </w:r>
          </w:p>
        </w:tc>
      </w:tr>
      <w:tr w:rsidR="000F3FE8" w14:paraId="33C47F64" w14:textId="77777777">
        <w:tc>
          <w:tcPr>
            <w:tcW w:w="1560" w:type="dxa"/>
          </w:tcPr>
          <w:p w14:paraId="6E26A7FB" w14:textId="77777777" w:rsidR="000F3FE8" w:rsidRPr="00FD5ED9" w:rsidRDefault="000F3FE8">
            <w:pPr>
              <w:rPr>
                <w:rFonts w:eastAsia="Times New Roman"/>
                <w:b/>
                <w:bCs/>
              </w:rPr>
            </w:pPr>
            <w:r w:rsidRPr="00DB09BB">
              <w:rPr>
                <w:rFonts w:eastAsia="Times New Roman"/>
                <w:b/>
                <w:bCs/>
              </w:rPr>
              <w:t>Culturally responsive</w:t>
            </w:r>
          </w:p>
        </w:tc>
        <w:tc>
          <w:tcPr>
            <w:tcW w:w="6095" w:type="dxa"/>
          </w:tcPr>
          <w:p w14:paraId="5C072E16" w14:textId="77777777" w:rsidR="000F3FE8" w:rsidRDefault="000F3FE8">
            <w:r>
              <w:t xml:space="preserve">Culturally responsive teaching reflects, validates and promotes students' culture and language. Schools and educators that are </w:t>
            </w:r>
            <w:r>
              <w:lastRenderedPageBreak/>
              <w:t>culturally responsive understand students’ cultural context and respond appropriately for the benefit of each student.</w:t>
            </w:r>
          </w:p>
        </w:tc>
        <w:tc>
          <w:tcPr>
            <w:tcW w:w="3119" w:type="dxa"/>
          </w:tcPr>
          <w:p w14:paraId="515513B3" w14:textId="2E4E670E" w:rsidR="000F3FE8" w:rsidRPr="00F21F6A" w:rsidRDefault="000F3FE8">
            <w:pPr>
              <w:rPr>
                <w:rStyle w:val="Hyperlink"/>
                <w:color w:val="auto"/>
                <w:u w:val="none"/>
              </w:rPr>
            </w:pPr>
            <w:r w:rsidRPr="00A3158D">
              <w:lastRenderedPageBreak/>
              <w:t>Lloyd N</w:t>
            </w:r>
            <w:r>
              <w:t xml:space="preserve"> </w:t>
            </w:r>
            <w:r w:rsidRPr="00A3158D">
              <w:t>J, Lewthwaite B</w:t>
            </w:r>
            <w:r>
              <w:t xml:space="preserve"> </w:t>
            </w:r>
            <w:r w:rsidRPr="00A3158D">
              <w:t xml:space="preserve">E, Osborne B, </w:t>
            </w:r>
            <w:r>
              <w:t>and</w:t>
            </w:r>
            <w:r w:rsidRPr="00A3158D">
              <w:t xml:space="preserve"> Boon H</w:t>
            </w:r>
            <w:r>
              <w:t xml:space="preserve"> </w:t>
            </w:r>
            <w:r w:rsidRPr="00A3158D">
              <w:t>J (2015)</w:t>
            </w:r>
            <w:r>
              <w:t xml:space="preserve"> ‘</w:t>
            </w:r>
            <w:r w:rsidRPr="00721536">
              <w:t xml:space="preserve">Effective Teaching Practices for </w:t>
            </w:r>
            <w:r w:rsidRPr="00721536">
              <w:lastRenderedPageBreak/>
              <w:t>Aboriginal and Torres Strait Islander Students: A Review of the Literature</w:t>
            </w:r>
            <w:r>
              <w:t xml:space="preserve">’, </w:t>
            </w:r>
            <w:r w:rsidRPr="00451096">
              <w:rPr>
                <w:i/>
                <w:iCs/>
              </w:rPr>
              <w:t>Australian Journal of Teacher Education</w:t>
            </w:r>
            <w:r w:rsidRPr="009B5FA1">
              <w:t>, 40 (11)</w:t>
            </w:r>
            <w:r>
              <w:t>: 12-14.</w:t>
            </w:r>
          </w:p>
          <w:p w14:paraId="47E192AB" w14:textId="24410B8E" w:rsidR="000F3FE8" w:rsidRDefault="000F3FE8">
            <w:r>
              <w:t xml:space="preserve">Stronger Smarter Institute (2017) </w:t>
            </w:r>
            <w:hyperlink r:id="rId80" w:history="1">
              <w:r w:rsidRPr="001A4D08">
                <w:rPr>
                  <w:rStyle w:val="Hyperlink"/>
                  <w:i/>
                </w:rPr>
                <w:t>Implementing the Stronger Smarter Approach: A comprehensive reflection of the characteristics of a Stronger Smarter Approach in education</w:t>
              </w:r>
            </w:hyperlink>
            <w:r w:rsidRPr="007E5AF5">
              <w:rPr>
                <w:i/>
                <w:iCs/>
              </w:rPr>
              <w:t>,</w:t>
            </w:r>
            <w:r w:rsidRPr="007E5AF5">
              <w:rPr>
                <w:i/>
              </w:rPr>
              <w:t xml:space="preserve"> </w:t>
            </w:r>
            <w:r w:rsidRPr="00F21F6A">
              <w:rPr>
                <w:iCs/>
              </w:rPr>
              <w:t>Stronger Smarter Institute</w:t>
            </w:r>
            <w:r w:rsidRPr="001A4D08">
              <w:rPr>
                <w:iCs/>
              </w:rPr>
              <w:t>,</w:t>
            </w:r>
            <w:r>
              <w:t xml:space="preserve"> pp. 37-39</w:t>
            </w:r>
            <w:r w:rsidR="001A4D08">
              <w:t>, accessed 31 October 2023</w:t>
            </w:r>
            <w:r>
              <w:t>.</w:t>
            </w:r>
          </w:p>
        </w:tc>
      </w:tr>
      <w:tr w:rsidR="000F3FE8" w14:paraId="6A48B306" w14:textId="77777777">
        <w:tc>
          <w:tcPr>
            <w:tcW w:w="1560" w:type="dxa"/>
          </w:tcPr>
          <w:p w14:paraId="1457EDEE" w14:textId="77777777" w:rsidR="000F3FE8" w:rsidRPr="00DB09BB" w:rsidRDefault="000F3FE8">
            <w:pPr>
              <w:rPr>
                <w:rFonts w:eastAsia="Times New Roman"/>
                <w:b/>
                <w:bCs/>
              </w:rPr>
            </w:pPr>
            <w:r>
              <w:rPr>
                <w:rFonts w:eastAsia="Times New Roman"/>
                <w:b/>
                <w:bCs/>
              </w:rPr>
              <w:lastRenderedPageBreak/>
              <w:t>Duncan Segregation Index</w:t>
            </w:r>
          </w:p>
        </w:tc>
        <w:tc>
          <w:tcPr>
            <w:tcW w:w="6095" w:type="dxa"/>
          </w:tcPr>
          <w:p w14:paraId="0C4F8BB2" w14:textId="77777777" w:rsidR="000F3FE8" w:rsidRDefault="000F3FE8">
            <w:r>
              <w:t xml:space="preserve">The </w:t>
            </w:r>
            <w:r w:rsidRPr="00CC733D">
              <w:t>Duncan Segregation Index</w:t>
            </w:r>
            <w:r>
              <w:t xml:space="preserve"> represents the </w:t>
            </w:r>
            <w:r w:rsidRPr="00B605F9">
              <w:t>arrangement of students from educationally disadvantaged backgrounds</w:t>
            </w:r>
            <w:r>
              <w:t xml:space="preserve"> within schools and is calculated as </w:t>
            </w:r>
            <w:r w:rsidRPr="00B605F9">
              <w:t>the relative ratio of educationally disadvantaged</w:t>
            </w:r>
            <w:r>
              <w:t xml:space="preserve"> </w:t>
            </w:r>
            <w:r w:rsidRPr="00B605F9">
              <w:t>/</w:t>
            </w:r>
            <w:r>
              <w:t xml:space="preserve"> </w:t>
            </w:r>
            <w:r w:rsidRPr="00B605F9">
              <w:t xml:space="preserve">non-disadvantaged students within a school versus this ratio </w:t>
            </w:r>
            <w:r>
              <w:t xml:space="preserve">of students </w:t>
            </w:r>
            <w:r w:rsidRPr="00B605F9">
              <w:t xml:space="preserve">within the context of the </w:t>
            </w:r>
            <w:r>
              <w:t>jurisdiction</w:t>
            </w:r>
            <w:r w:rsidRPr="00B605F9">
              <w:t xml:space="preserve"> the school is situated in</w:t>
            </w:r>
            <w:r>
              <w:t>.</w:t>
            </w:r>
          </w:p>
        </w:tc>
        <w:tc>
          <w:tcPr>
            <w:tcW w:w="3119" w:type="dxa"/>
          </w:tcPr>
          <w:p w14:paraId="62AEE309" w14:textId="77777777" w:rsidR="000F3FE8" w:rsidRDefault="000F3FE8">
            <w:r w:rsidRPr="005A2E55">
              <w:t>For index formulation, see Gutiérrez G, Jerrim J</w:t>
            </w:r>
            <w:r>
              <w:t>,</w:t>
            </w:r>
            <w:r w:rsidRPr="005A2E55">
              <w:t xml:space="preserve"> and Torres R (202</w:t>
            </w:r>
            <w:r>
              <w:t>0</w:t>
            </w:r>
            <w:r w:rsidRPr="005A2E55">
              <w:t xml:space="preserve">) </w:t>
            </w:r>
            <w:r>
              <w:t>‘</w:t>
            </w:r>
            <w:r w:rsidRPr="00CA3C00">
              <w:t>School segregation across the world: has any progress been made in reducing the separation of the rich from the poor?</w:t>
            </w:r>
            <w:r>
              <w:t>’</w:t>
            </w:r>
            <w:r w:rsidRPr="008A1371">
              <w:t>,</w:t>
            </w:r>
            <w:r w:rsidRPr="005A2E55">
              <w:t xml:space="preserve"> </w:t>
            </w:r>
            <w:r w:rsidRPr="00CA3C00">
              <w:rPr>
                <w:i/>
                <w:iCs/>
              </w:rPr>
              <w:t>The Journal of Economic Inequality</w:t>
            </w:r>
            <w:r w:rsidRPr="005A2E55">
              <w:t>, 18:157</w:t>
            </w:r>
            <w:r>
              <w:rPr>
                <w:rFonts w:ascii="Symbol" w:eastAsia="Symbol" w:hAnsi="Symbol" w:cs="Symbol"/>
              </w:rPr>
              <w:t>-</w:t>
            </w:r>
            <w:r w:rsidRPr="005A2E55">
              <w:t>179. doi:10.1007/s10888-019-09437-3.</w:t>
            </w:r>
          </w:p>
        </w:tc>
      </w:tr>
      <w:tr w:rsidR="000F3FE8" w14:paraId="05919318" w14:textId="77777777">
        <w:tc>
          <w:tcPr>
            <w:tcW w:w="1560" w:type="dxa"/>
          </w:tcPr>
          <w:p w14:paraId="0208D675" w14:textId="77777777" w:rsidR="000F3FE8" w:rsidRDefault="000F3FE8">
            <w:r w:rsidRPr="0F5C8EAD">
              <w:rPr>
                <w:rFonts w:eastAsia="Times New Roman"/>
                <w:b/>
                <w:bCs/>
              </w:rPr>
              <w:t xml:space="preserve">Early </w:t>
            </w:r>
            <w:r>
              <w:rPr>
                <w:rFonts w:eastAsia="Times New Roman"/>
                <w:b/>
                <w:bCs/>
              </w:rPr>
              <w:t>c</w:t>
            </w:r>
            <w:r w:rsidRPr="0F5C8EAD">
              <w:rPr>
                <w:rFonts w:eastAsia="Times New Roman"/>
                <w:b/>
                <w:bCs/>
              </w:rPr>
              <w:t xml:space="preserve">areer </w:t>
            </w:r>
            <w:r>
              <w:rPr>
                <w:rFonts w:eastAsia="Times New Roman"/>
                <w:b/>
                <w:bCs/>
              </w:rPr>
              <w:t>t</w:t>
            </w:r>
            <w:r w:rsidRPr="0F5C8EAD">
              <w:rPr>
                <w:rFonts w:eastAsia="Times New Roman"/>
                <w:b/>
                <w:bCs/>
              </w:rPr>
              <w:t>eacher</w:t>
            </w:r>
          </w:p>
        </w:tc>
        <w:tc>
          <w:tcPr>
            <w:tcW w:w="6095" w:type="dxa"/>
          </w:tcPr>
          <w:p w14:paraId="281801D9" w14:textId="77777777" w:rsidR="000F3FE8" w:rsidRDefault="000F3FE8">
            <w:r>
              <w:t>The Australian Institute for Teaching and School Leadership (AITSL) defines an early career teacher as a teacher in their first five years of the profession.</w:t>
            </w:r>
          </w:p>
        </w:tc>
        <w:tc>
          <w:tcPr>
            <w:tcW w:w="3119" w:type="dxa"/>
          </w:tcPr>
          <w:p w14:paraId="3C0BB647" w14:textId="77777777" w:rsidR="000F3FE8" w:rsidRDefault="000F3FE8">
            <w:pPr>
              <w:rPr>
                <w:i/>
                <w:iCs/>
              </w:rPr>
            </w:pPr>
            <w:r>
              <w:t xml:space="preserve">Australian Institute for Teaching and School Leadership (AITSL) (2023) </w:t>
            </w:r>
            <w:hyperlink r:id="rId81">
              <w:r w:rsidRPr="5E9E2774">
                <w:rPr>
                  <w:rStyle w:val="Hyperlink"/>
                  <w:i/>
                  <w:iCs/>
                </w:rPr>
                <w:t>Spotlight: Australia’s teacher workforce today</w:t>
              </w:r>
            </w:hyperlink>
            <w:r w:rsidRPr="5E9E2774">
              <w:t>, AITSL, accessed 27 October 2023.</w:t>
            </w:r>
          </w:p>
          <w:p w14:paraId="285CA779" w14:textId="77777777" w:rsidR="000F3FE8" w:rsidRDefault="000F3FE8"/>
        </w:tc>
      </w:tr>
      <w:tr w:rsidR="000F3FE8" w14:paraId="543CA98B" w14:textId="77777777">
        <w:tc>
          <w:tcPr>
            <w:tcW w:w="1560" w:type="dxa"/>
          </w:tcPr>
          <w:p w14:paraId="3CC4B3CB" w14:textId="77777777" w:rsidR="000F3FE8" w:rsidRDefault="000F3FE8">
            <w:r w:rsidRPr="0F5C8EAD">
              <w:rPr>
                <w:rFonts w:eastAsia="Times New Roman"/>
                <w:b/>
                <w:bCs/>
              </w:rPr>
              <w:t xml:space="preserve">Educational </w:t>
            </w:r>
            <w:r>
              <w:rPr>
                <w:rFonts w:eastAsia="Times New Roman"/>
                <w:b/>
                <w:bCs/>
              </w:rPr>
              <w:t>a</w:t>
            </w:r>
            <w:r w:rsidRPr="0F5C8EAD">
              <w:rPr>
                <w:rFonts w:eastAsia="Times New Roman"/>
                <w:b/>
                <w:bCs/>
              </w:rPr>
              <w:t>djustment</w:t>
            </w:r>
          </w:p>
        </w:tc>
        <w:tc>
          <w:tcPr>
            <w:tcW w:w="6095" w:type="dxa"/>
          </w:tcPr>
          <w:p w14:paraId="613255CD" w14:textId="77777777" w:rsidR="000F3FE8" w:rsidRDefault="000F3FE8">
            <w:pPr>
              <w:rPr>
                <w:rFonts w:eastAsia="Times New Roman"/>
              </w:rPr>
            </w:pPr>
            <w:r>
              <w:rPr>
                <w:rFonts w:eastAsia="Times New Roman"/>
              </w:rPr>
              <w:t>Educational a</w:t>
            </w:r>
            <w:r w:rsidRPr="34C00009">
              <w:rPr>
                <w:rFonts w:eastAsia="Times New Roman"/>
              </w:rPr>
              <w:t>djustments are actions taken to enable a student with disability to access and participate in education on the same basis as other students. Adjustments reflect the assessed individual needs of the student. They can be made at the whole-school level, in the classroom and at an individual student level.</w:t>
            </w:r>
          </w:p>
        </w:tc>
        <w:tc>
          <w:tcPr>
            <w:tcW w:w="3119" w:type="dxa"/>
          </w:tcPr>
          <w:p w14:paraId="63127841" w14:textId="77777777" w:rsidR="000F3FE8" w:rsidRDefault="000F3FE8">
            <w:pPr>
              <w:rPr>
                <w:rFonts w:eastAsia="Times New Roman"/>
              </w:rPr>
            </w:pPr>
            <w:r w:rsidRPr="5E9E2774">
              <w:rPr>
                <w:rFonts w:eastAsia="Times New Roman"/>
              </w:rPr>
              <w:t xml:space="preserve">Nationally Consistent Collection of Data on School Students with Disability (NCCD) (n.d.) </w:t>
            </w:r>
            <w:hyperlink r:id="rId82">
              <w:r w:rsidRPr="5E9E2774">
                <w:rPr>
                  <w:rStyle w:val="Hyperlink"/>
                  <w:rFonts w:eastAsia="Times New Roman"/>
                  <w:i/>
                  <w:iCs/>
                </w:rPr>
                <w:t>Step 1: Is there an adjustment</w:t>
              </w:r>
            </w:hyperlink>
            <w:r w:rsidRPr="5E9E2774">
              <w:rPr>
                <w:rFonts w:eastAsia="Times New Roman"/>
              </w:rPr>
              <w:t>, NCCD, accessed on 27 October 2023.</w:t>
            </w:r>
          </w:p>
          <w:p w14:paraId="569C4D33" w14:textId="77777777" w:rsidR="000F3FE8" w:rsidRDefault="000F3FE8">
            <w:pPr>
              <w:rPr>
                <w:rFonts w:eastAsia="Times New Roman"/>
              </w:rPr>
            </w:pPr>
          </w:p>
          <w:p w14:paraId="454A7378" w14:textId="661403A1" w:rsidR="000F3FE8" w:rsidRDefault="000F3FE8"/>
        </w:tc>
      </w:tr>
      <w:tr w:rsidR="001E65A7" w14:paraId="5CB6E843" w14:textId="77777777" w:rsidTr="003118EE">
        <w:tc>
          <w:tcPr>
            <w:tcW w:w="1560" w:type="dxa"/>
          </w:tcPr>
          <w:p w14:paraId="3641295D" w14:textId="77777777" w:rsidR="000F3FE8" w:rsidRPr="00A963CF" w:rsidRDefault="000F3FE8">
            <w:pPr>
              <w:rPr>
                <w:rFonts w:eastAsia="Times New Roman"/>
                <w:b/>
                <w:bCs/>
              </w:rPr>
            </w:pPr>
            <w:r w:rsidRPr="00A963CF">
              <w:rPr>
                <w:rFonts w:eastAsia="Times New Roman"/>
                <w:b/>
                <w:bCs/>
              </w:rPr>
              <w:t>Educator</w:t>
            </w:r>
          </w:p>
          <w:p w14:paraId="7CDCB5E4" w14:textId="77777777" w:rsidR="000F3FE8" w:rsidRDefault="000F3FE8"/>
        </w:tc>
        <w:tc>
          <w:tcPr>
            <w:tcW w:w="6095" w:type="dxa"/>
          </w:tcPr>
          <w:p w14:paraId="3A3AD541" w14:textId="77777777" w:rsidR="000F3FE8" w:rsidRDefault="000F3FE8">
            <w:r>
              <w:t>An educator is a professional in the field of education. This includes teachers, school leaders, teachers aides, assistant teachers and First Nations Educators.</w:t>
            </w:r>
          </w:p>
        </w:tc>
        <w:tc>
          <w:tcPr>
            <w:tcW w:w="3119" w:type="dxa"/>
            <w:shd w:val="clear" w:color="auto" w:fill="auto"/>
          </w:tcPr>
          <w:p w14:paraId="7E13E7F7" w14:textId="62BD3A0C" w:rsidR="000F3FE8" w:rsidRDefault="00743D53">
            <w:r>
              <w:t xml:space="preserve">The Panel has </w:t>
            </w:r>
            <w:r w:rsidR="007731D1">
              <w:t xml:space="preserve">designed this definition to encompass the </w:t>
            </w:r>
            <w:r w:rsidR="007731D1">
              <w:lastRenderedPageBreak/>
              <w:t>broad range of professionals in the field of education.</w:t>
            </w:r>
          </w:p>
        </w:tc>
      </w:tr>
      <w:tr w:rsidR="000F3FE8" w14:paraId="7C5D291C" w14:textId="77777777">
        <w:tc>
          <w:tcPr>
            <w:tcW w:w="1560" w:type="dxa"/>
          </w:tcPr>
          <w:p w14:paraId="6FF94427" w14:textId="10D462A6" w:rsidR="000F3FE8" w:rsidRPr="00A963CF" w:rsidRDefault="000F3FE8">
            <w:pPr>
              <w:rPr>
                <w:rFonts w:eastAsia="Times New Roman"/>
                <w:b/>
                <w:bCs/>
              </w:rPr>
            </w:pPr>
            <w:r>
              <w:rPr>
                <w:rFonts w:eastAsia="Times New Roman"/>
                <w:b/>
                <w:bCs/>
              </w:rPr>
              <w:lastRenderedPageBreak/>
              <w:t xml:space="preserve">English as an </w:t>
            </w:r>
            <w:r w:rsidR="6D283D6F" w:rsidRPr="368C51E6">
              <w:rPr>
                <w:rFonts w:eastAsia="Times New Roman"/>
                <w:b/>
                <w:bCs/>
              </w:rPr>
              <w:t>a</w:t>
            </w:r>
            <w:r w:rsidRPr="368C51E6">
              <w:rPr>
                <w:rFonts w:eastAsia="Times New Roman"/>
                <w:b/>
                <w:bCs/>
              </w:rPr>
              <w:t xml:space="preserve">dditional </w:t>
            </w:r>
            <w:r w:rsidR="006B62B1">
              <w:rPr>
                <w:rFonts w:eastAsia="Times New Roman"/>
                <w:b/>
                <w:bCs/>
              </w:rPr>
              <w:t>l</w:t>
            </w:r>
            <w:r w:rsidRPr="368C51E6">
              <w:rPr>
                <w:rFonts w:eastAsia="Times New Roman"/>
                <w:b/>
                <w:bCs/>
              </w:rPr>
              <w:t>anguage</w:t>
            </w:r>
            <w:r w:rsidR="0ACFF29E" w:rsidRPr="368C51E6">
              <w:rPr>
                <w:rFonts w:eastAsia="Times New Roman"/>
                <w:b/>
                <w:bCs/>
              </w:rPr>
              <w:t xml:space="preserve"> or </w:t>
            </w:r>
            <w:r w:rsidR="7EABAD29" w:rsidRPr="368C51E6">
              <w:rPr>
                <w:rFonts w:eastAsia="Times New Roman"/>
                <w:b/>
                <w:bCs/>
              </w:rPr>
              <w:t>d</w:t>
            </w:r>
            <w:r>
              <w:rPr>
                <w:rFonts w:eastAsia="Times New Roman"/>
                <w:b/>
                <w:bCs/>
              </w:rPr>
              <w:t>ialect (EAL/D)</w:t>
            </w:r>
          </w:p>
        </w:tc>
        <w:tc>
          <w:tcPr>
            <w:tcW w:w="6095" w:type="dxa"/>
          </w:tcPr>
          <w:p w14:paraId="48B88900" w14:textId="77777777" w:rsidR="000F3FE8" w:rsidRDefault="000F3FE8">
            <w:r>
              <w:t>Australia has over 600,000 students across all years of schooling who are learning English as an additional language or dialect and are at varying levels of proficiency in English and other languages. This cohort includes:</w:t>
            </w:r>
          </w:p>
          <w:p w14:paraId="6A6C9027" w14:textId="77777777" w:rsidR="000F3FE8" w:rsidRDefault="000F3FE8" w:rsidP="000F3FE8">
            <w:pPr>
              <w:pStyle w:val="ListParagraph"/>
              <w:numPr>
                <w:ilvl w:val="0"/>
                <w:numId w:val="104"/>
              </w:numPr>
              <w:spacing w:after="0"/>
              <w:contextualSpacing w:val="0"/>
            </w:pPr>
            <w:r>
              <w:t xml:space="preserve">newly arrived and Australian-born migrant-background students, </w:t>
            </w:r>
          </w:p>
          <w:p w14:paraId="61E30920" w14:textId="77777777" w:rsidR="000F3FE8" w:rsidRDefault="000F3FE8" w:rsidP="000F3FE8">
            <w:pPr>
              <w:pStyle w:val="ListParagraph"/>
              <w:numPr>
                <w:ilvl w:val="0"/>
                <w:numId w:val="104"/>
              </w:numPr>
              <w:spacing w:after="0"/>
              <w:contextualSpacing w:val="0"/>
            </w:pPr>
            <w:r>
              <w:t>refugee students (some with little or no previous formal schooling),</w:t>
            </w:r>
          </w:p>
          <w:p w14:paraId="5DE1EC1C" w14:textId="36553BA4" w:rsidR="000F3FE8" w:rsidRDefault="000F3FE8" w:rsidP="000F3FE8">
            <w:pPr>
              <w:pStyle w:val="ListParagraph"/>
              <w:numPr>
                <w:ilvl w:val="0"/>
                <w:numId w:val="104"/>
              </w:numPr>
              <w:spacing w:after="0"/>
              <w:contextualSpacing w:val="0"/>
            </w:pPr>
            <w:r>
              <w:t xml:space="preserve">international students with age-equivalent education, </w:t>
            </w:r>
          </w:p>
          <w:p w14:paraId="3F2BE60F" w14:textId="77777777" w:rsidR="000F3FE8" w:rsidRDefault="000F3FE8" w:rsidP="000F3FE8">
            <w:pPr>
              <w:pStyle w:val="ListParagraph"/>
              <w:numPr>
                <w:ilvl w:val="0"/>
                <w:numId w:val="104"/>
              </w:numPr>
              <w:spacing w:after="0"/>
              <w:contextualSpacing w:val="0"/>
            </w:pPr>
            <w:r>
              <w:t xml:space="preserve">Pacifica students, </w:t>
            </w:r>
          </w:p>
          <w:p w14:paraId="122598E8" w14:textId="77777777" w:rsidR="000F3FE8" w:rsidRDefault="000F3FE8" w:rsidP="000F3FE8">
            <w:pPr>
              <w:pStyle w:val="ListParagraph"/>
              <w:numPr>
                <w:ilvl w:val="0"/>
                <w:numId w:val="104"/>
              </w:numPr>
              <w:spacing w:after="0"/>
              <w:contextualSpacing w:val="0"/>
            </w:pPr>
            <w:r>
              <w:t>Aboriginal and Torres Strait Islander students who speak traditional Aboriginal Languages, creoles and/or newly emerging contact language/dialects, and who have varying degrees of exposure to Standard Australian English.</w:t>
            </w:r>
          </w:p>
        </w:tc>
        <w:tc>
          <w:tcPr>
            <w:tcW w:w="3119" w:type="dxa"/>
          </w:tcPr>
          <w:p w14:paraId="4767AC63" w14:textId="77777777" w:rsidR="000F3FE8" w:rsidRDefault="000F3FE8">
            <w:r>
              <w:t xml:space="preserve">Australian Council of TESOL Associations (ACTA) (2022) </w:t>
            </w:r>
            <w:hyperlink r:id="rId83">
              <w:r w:rsidRPr="5E9E2774">
                <w:rPr>
                  <w:rStyle w:val="Hyperlink"/>
                  <w:i/>
                  <w:iCs/>
                </w:rPr>
                <w:t>National Roadmap for English as an Additional Language or Dialect Education in Schools</w:t>
              </w:r>
            </w:hyperlink>
            <w:r w:rsidRPr="5E9E2774">
              <w:t>, ACTA, accessed 27 October 2023.</w:t>
            </w:r>
          </w:p>
          <w:p w14:paraId="6F4D1CF7" w14:textId="77777777" w:rsidR="000F3FE8" w:rsidRDefault="000F3FE8">
            <w:r>
              <w:t xml:space="preserve"> </w:t>
            </w:r>
          </w:p>
        </w:tc>
      </w:tr>
      <w:tr w:rsidR="000F3FE8" w14:paraId="793977FC" w14:textId="77777777">
        <w:tc>
          <w:tcPr>
            <w:tcW w:w="1560" w:type="dxa"/>
          </w:tcPr>
          <w:p w14:paraId="1CFF2144" w14:textId="77777777" w:rsidR="000F3FE8" w:rsidRPr="0F5C8EAD" w:rsidRDefault="000F3FE8">
            <w:pPr>
              <w:rPr>
                <w:rFonts w:eastAsia="Times New Roman"/>
                <w:b/>
                <w:bCs/>
              </w:rPr>
            </w:pPr>
            <w:r>
              <w:rPr>
                <w:rFonts w:eastAsia="Times New Roman"/>
                <w:b/>
                <w:bCs/>
              </w:rPr>
              <w:t>First Nations</w:t>
            </w:r>
          </w:p>
        </w:tc>
        <w:tc>
          <w:tcPr>
            <w:tcW w:w="6095" w:type="dxa"/>
          </w:tcPr>
          <w:p w14:paraId="02ABFE8E" w14:textId="77777777" w:rsidR="000F3FE8" w:rsidRDefault="000F3FE8">
            <w:r>
              <w:t>The term ‘First Nations’ is used in this report to refer to Aboriginal and Torres Strait Islander peoples. Australia is made up of many different and distinct Aboriginal and Torres Strait Islander groups, each with their own culture, language, beliefs and practices.</w:t>
            </w:r>
          </w:p>
        </w:tc>
        <w:tc>
          <w:tcPr>
            <w:tcW w:w="3119" w:type="dxa"/>
          </w:tcPr>
          <w:p w14:paraId="1B5140B1" w14:textId="77777777" w:rsidR="000F3FE8" w:rsidRDefault="000F3FE8">
            <w:r>
              <w:t xml:space="preserve">Australian Institute of Aboriginal and Torres Strait Islander Studies (AIATSIS) (2022) </w:t>
            </w:r>
            <w:hyperlink r:id="rId84">
              <w:r w:rsidRPr="5E9E2774">
                <w:rPr>
                  <w:rStyle w:val="Hyperlink"/>
                  <w:i/>
                  <w:iCs/>
                </w:rPr>
                <w:t>Australia’s First Peoples</w:t>
              </w:r>
            </w:hyperlink>
            <w:r w:rsidRPr="5E9E2774">
              <w:rPr>
                <w:i/>
                <w:iCs/>
              </w:rPr>
              <w:t>,</w:t>
            </w:r>
            <w:r w:rsidRPr="5E9E2774">
              <w:t xml:space="preserve"> AIATSIS, accessed 27 October 2023.</w:t>
            </w:r>
          </w:p>
          <w:p w14:paraId="172B7523" w14:textId="77777777" w:rsidR="000F3FE8" w:rsidRDefault="000F3FE8">
            <w:r>
              <w:t xml:space="preserve"> </w:t>
            </w:r>
          </w:p>
        </w:tc>
      </w:tr>
      <w:tr w:rsidR="000F3FE8" w14:paraId="66EDD0A7" w14:textId="77777777">
        <w:tc>
          <w:tcPr>
            <w:tcW w:w="1560" w:type="dxa"/>
          </w:tcPr>
          <w:p w14:paraId="2CBCE833" w14:textId="77777777" w:rsidR="000F3FE8" w:rsidRPr="00A963CF" w:rsidRDefault="000F3FE8">
            <w:pPr>
              <w:rPr>
                <w:rFonts w:eastAsia="Times New Roman"/>
                <w:b/>
                <w:bCs/>
              </w:rPr>
            </w:pPr>
            <w:r w:rsidRPr="00A963CF">
              <w:rPr>
                <w:rFonts w:eastAsia="Times New Roman"/>
                <w:b/>
                <w:bCs/>
              </w:rPr>
              <w:t>Full-</w:t>
            </w:r>
            <w:r>
              <w:rPr>
                <w:rFonts w:eastAsia="Times New Roman"/>
                <w:b/>
                <w:bCs/>
              </w:rPr>
              <w:t>s</w:t>
            </w:r>
            <w:r w:rsidRPr="00A963CF">
              <w:rPr>
                <w:rFonts w:eastAsia="Times New Roman"/>
                <w:b/>
                <w:bCs/>
              </w:rPr>
              <w:t xml:space="preserve">ervice </w:t>
            </w:r>
            <w:r>
              <w:rPr>
                <w:rFonts w:eastAsia="Times New Roman"/>
                <w:b/>
                <w:bCs/>
              </w:rPr>
              <w:t>s</w:t>
            </w:r>
            <w:r w:rsidRPr="00A963CF">
              <w:rPr>
                <w:rFonts w:eastAsia="Times New Roman"/>
                <w:b/>
                <w:bCs/>
              </w:rPr>
              <w:t>chools</w:t>
            </w:r>
          </w:p>
          <w:p w14:paraId="6624A47F" w14:textId="77777777" w:rsidR="000F3FE8" w:rsidRPr="00A963CF" w:rsidRDefault="000F3FE8">
            <w:pPr>
              <w:rPr>
                <w:rFonts w:eastAsia="Times New Roman"/>
                <w:b/>
                <w:bCs/>
              </w:rPr>
            </w:pPr>
          </w:p>
        </w:tc>
        <w:tc>
          <w:tcPr>
            <w:tcW w:w="6095" w:type="dxa"/>
          </w:tcPr>
          <w:p w14:paraId="26C79047" w14:textId="77777777" w:rsidR="000F3FE8" w:rsidRDefault="000F3FE8">
            <w:r w:rsidRPr="00873D65">
              <w:t>Schools that provide a range of services and activities, often beyond the school day, to help meet the needs of children, their families and the wider community</w:t>
            </w:r>
          </w:p>
        </w:tc>
        <w:tc>
          <w:tcPr>
            <w:tcW w:w="3119" w:type="dxa"/>
          </w:tcPr>
          <w:p w14:paraId="50F6BC19" w14:textId="599D7842" w:rsidR="000F3FE8" w:rsidRPr="00F21F6A" w:rsidRDefault="000F3FE8">
            <w:pPr>
              <w:rPr>
                <w:rFonts w:cstheme="minorHAnsi"/>
              </w:rPr>
            </w:pPr>
            <w:r w:rsidRPr="00F21F6A">
              <w:rPr>
                <w:rFonts w:cstheme="minorHAnsi"/>
              </w:rPr>
              <w:t xml:space="preserve">Black R, Lemon B and Walsh L (2015) </w:t>
            </w:r>
            <w:hyperlink r:id="rId85" w:history="1">
              <w:r w:rsidRPr="00F21F6A">
                <w:rPr>
                  <w:rStyle w:val="Hyperlink"/>
                  <w:rFonts w:cstheme="minorHAnsi"/>
                  <w:i/>
                </w:rPr>
                <w:t>Literature review and background research for the National Collaboration Project: Extended service school model</w:t>
              </w:r>
            </w:hyperlink>
            <w:r w:rsidRPr="00F21F6A">
              <w:rPr>
                <w:rFonts w:cstheme="minorHAnsi"/>
              </w:rPr>
              <w:t xml:space="preserve">, Foundation for Young Australians, p. 4, accessed 8 September 2023, quoting the UK Government Department for Children, Schools and Families (2008) report </w:t>
            </w:r>
            <w:r w:rsidRPr="00F21F6A">
              <w:rPr>
                <w:rFonts w:cstheme="minorHAnsi"/>
                <w:i/>
              </w:rPr>
              <w:t>Extended Schools: Building on experience</w:t>
            </w:r>
            <w:r w:rsidRPr="00F21F6A">
              <w:rPr>
                <w:rFonts w:cstheme="minorHAnsi"/>
              </w:rPr>
              <w:t>.</w:t>
            </w:r>
          </w:p>
          <w:p w14:paraId="249AEFCA" w14:textId="77777777" w:rsidR="000F3FE8" w:rsidRDefault="000F3FE8"/>
        </w:tc>
      </w:tr>
      <w:tr w:rsidR="000F3FE8" w14:paraId="5B316215" w14:textId="77777777">
        <w:tc>
          <w:tcPr>
            <w:tcW w:w="1560" w:type="dxa"/>
          </w:tcPr>
          <w:p w14:paraId="4C6A8051" w14:textId="77777777" w:rsidR="000F3FE8" w:rsidRPr="00A963CF" w:rsidRDefault="000F3FE8">
            <w:pPr>
              <w:rPr>
                <w:rFonts w:eastAsia="Times New Roman"/>
                <w:b/>
                <w:bCs/>
              </w:rPr>
            </w:pPr>
            <w:r w:rsidRPr="0F5C8EAD">
              <w:rPr>
                <w:rFonts w:eastAsia="Times New Roman"/>
                <w:b/>
                <w:bCs/>
              </w:rPr>
              <w:t xml:space="preserve">General </w:t>
            </w:r>
            <w:r>
              <w:rPr>
                <w:rFonts w:eastAsia="Times New Roman"/>
                <w:b/>
                <w:bCs/>
              </w:rPr>
              <w:t>c</w:t>
            </w:r>
            <w:r w:rsidRPr="0F5C8EAD">
              <w:rPr>
                <w:rFonts w:eastAsia="Times New Roman"/>
                <w:b/>
                <w:bCs/>
              </w:rPr>
              <w:t>apabilities</w:t>
            </w:r>
          </w:p>
        </w:tc>
        <w:tc>
          <w:tcPr>
            <w:tcW w:w="6095" w:type="dxa"/>
          </w:tcPr>
          <w:p w14:paraId="2CC9819D" w14:textId="1D05475D" w:rsidR="000F3FE8" w:rsidRPr="00A963CF" w:rsidRDefault="000F3FE8">
            <w:pPr>
              <w:rPr>
                <w:rFonts w:eastAsia="Times New Roman"/>
              </w:rPr>
            </w:pPr>
            <w:r w:rsidRPr="00A963CF">
              <w:rPr>
                <w:rFonts w:eastAsia="Times New Roman"/>
              </w:rPr>
              <w:t>In the Australian Curriculum, capability encompasses knowledge, skills, behaviours and dispositions. Students develop capability when they apply knowledge and skills confidently, effectively and appropriately in complex and changing circumstances, in their learning at school and in their lives outside school</w:t>
            </w:r>
            <w:r w:rsidRPr="002F13FB">
              <w:rPr>
                <w:rFonts w:eastAsia="Times New Roman"/>
              </w:rPr>
              <w:t>.</w:t>
            </w:r>
            <w:r w:rsidRPr="00A963CF">
              <w:rPr>
                <w:rFonts w:eastAsia="Times New Roman"/>
                <w:b/>
                <w:bCs/>
              </w:rPr>
              <w:t xml:space="preserve"> </w:t>
            </w:r>
            <w:r w:rsidRPr="00A963CF">
              <w:rPr>
                <w:rFonts w:eastAsia="Times New Roman"/>
              </w:rPr>
              <w:t>The Australian Curriculum identifies seven General Capabilities:</w:t>
            </w:r>
          </w:p>
          <w:p w14:paraId="497E23E0" w14:textId="77777777" w:rsidR="000F3FE8" w:rsidRPr="000F3FE8" w:rsidRDefault="000F3FE8" w:rsidP="000F3FE8">
            <w:pPr>
              <w:pStyle w:val="ListParagraph"/>
              <w:numPr>
                <w:ilvl w:val="1"/>
                <w:numId w:val="103"/>
              </w:numPr>
              <w:spacing w:after="0"/>
              <w:contextualSpacing w:val="0"/>
              <w:rPr>
                <w:rFonts w:eastAsia="Times New Roman"/>
              </w:rPr>
            </w:pPr>
            <w:r w:rsidRPr="000F3FE8">
              <w:rPr>
                <w:rFonts w:eastAsia="Times New Roman"/>
              </w:rPr>
              <w:t>Literacy</w:t>
            </w:r>
          </w:p>
          <w:p w14:paraId="073318ED" w14:textId="77777777" w:rsidR="000F3FE8" w:rsidRPr="000F3FE8" w:rsidRDefault="000F3FE8" w:rsidP="000F3FE8">
            <w:pPr>
              <w:pStyle w:val="ListParagraph"/>
              <w:numPr>
                <w:ilvl w:val="1"/>
                <w:numId w:val="103"/>
              </w:numPr>
              <w:spacing w:after="0"/>
              <w:contextualSpacing w:val="0"/>
              <w:rPr>
                <w:rFonts w:eastAsia="Times New Roman"/>
              </w:rPr>
            </w:pPr>
            <w:r w:rsidRPr="000F3FE8">
              <w:rPr>
                <w:rFonts w:eastAsia="Times New Roman"/>
              </w:rPr>
              <w:lastRenderedPageBreak/>
              <w:t xml:space="preserve">Numeracy </w:t>
            </w:r>
          </w:p>
          <w:p w14:paraId="4E4FF9B0" w14:textId="77777777" w:rsidR="000F3FE8" w:rsidRPr="00F21F6A" w:rsidRDefault="000F3FE8" w:rsidP="000F3FE8">
            <w:pPr>
              <w:pStyle w:val="ListParagraph"/>
              <w:numPr>
                <w:ilvl w:val="1"/>
                <w:numId w:val="103"/>
              </w:numPr>
              <w:spacing w:after="0"/>
              <w:contextualSpacing w:val="0"/>
              <w:rPr>
                <w:rFonts w:eastAsia="Times New Roman"/>
              </w:rPr>
            </w:pPr>
            <w:r w:rsidRPr="00F21F6A">
              <w:rPr>
                <w:rFonts w:eastAsia="Times New Roman"/>
              </w:rPr>
              <w:t>Digital Literacy</w:t>
            </w:r>
          </w:p>
          <w:p w14:paraId="6D2ABA9D" w14:textId="77777777" w:rsidR="000F3FE8" w:rsidRPr="000F3FE8" w:rsidRDefault="000F3FE8" w:rsidP="000F3FE8">
            <w:pPr>
              <w:pStyle w:val="ListParagraph"/>
              <w:numPr>
                <w:ilvl w:val="1"/>
                <w:numId w:val="103"/>
              </w:numPr>
              <w:spacing w:after="0"/>
              <w:contextualSpacing w:val="0"/>
              <w:rPr>
                <w:rFonts w:eastAsia="Times New Roman"/>
              </w:rPr>
            </w:pPr>
            <w:r w:rsidRPr="000F3FE8">
              <w:rPr>
                <w:rFonts w:eastAsia="Times New Roman"/>
              </w:rPr>
              <w:t>Critical and Creative Thinking</w:t>
            </w:r>
          </w:p>
          <w:p w14:paraId="1B460589" w14:textId="77777777" w:rsidR="000F3FE8" w:rsidRDefault="000F3FE8" w:rsidP="000F3FE8">
            <w:pPr>
              <w:pStyle w:val="ListParagraph"/>
              <w:numPr>
                <w:ilvl w:val="1"/>
                <w:numId w:val="103"/>
              </w:numPr>
              <w:spacing w:after="0"/>
              <w:contextualSpacing w:val="0"/>
              <w:rPr>
                <w:rFonts w:eastAsia="Times New Roman"/>
              </w:rPr>
            </w:pPr>
            <w:r>
              <w:rPr>
                <w:rFonts w:eastAsia="Times New Roman"/>
              </w:rPr>
              <w:t>Personal and Social Capability</w:t>
            </w:r>
          </w:p>
          <w:p w14:paraId="684F0CD8" w14:textId="77777777" w:rsidR="000F3FE8" w:rsidRDefault="000F3FE8" w:rsidP="000F3FE8">
            <w:pPr>
              <w:pStyle w:val="ListParagraph"/>
              <w:numPr>
                <w:ilvl w:val="1"/>
                <w:numId w:val="103"/>
              </w:numPr>
              <w:spacing w:after="0"/>
              <w:contextualSpacing w:val="0"/>
              <w:rPr>
                <w:rFonts w:eastAsia="Times New Roman"/>
              </w:rPr>
            </w:pPr>
            <w:r>
              <w:rPr>
                <w:rFonts w:eastAsia="Times New Roman"/>
              </w:rPr>
              <w:t>Ethical Understanding</w:t>
            </w:r>
          </w:p>
          <w:p w14:paraId="6823FC76" w14:textId="0D3B0FB0" w:rsidR="000F3FE8" w:rsidRDefault="000F3FE8" w:rsidP="008751DC">
            <w:pPr>
              <w:pStyle w:val="ListParagraph"/>
              <w:numPr>
                <w:ilvl w:val="1"/>
                <w:numId w:val="103"/>
              </w:numPr>
              <w:spacing w:after="0"/>
              <w:contextualSpacing w:val="0"/>
            </w:pPr>
            <w:r>
              <w:rPr>
                <w:rFonts w:eastAsia="Times New Roman"/>
              </w:rPr>
              <w:t>Intercultural Understanding</w:t>
            </w:r>
          </w:p>
        </w:tc>
        <w:tc>
          <w:tcPr>
            <w:tcW w:w="3119" w:type="dxa"/>
            <w:shd w:val="clear" w:color="auto" w:fill="auto"/>
          </w:tcPr>
          <w:p w14:paraId="47993274" w14:textId="77777777" w:rsidR="000F3FE8" w:rsidRDefault="000F3FE8">
            <w:r>
              <w:lastRenderedPageBreak/>
              <w:t xml:space="preserve">Australian Curriculum Assessment and Reporting Authority (ACARA) (2022) </w:t>
            </w:r>
            <w:hyperlink r:id="rId86">
              <w:r w:rsidRPr="7674CABA">
                <w:rPr>
                  <w:rStyle w:val="Hyperlink"/>
                  <w:i/>
                  <w:iCs/>
                </w:rPr>
                <w:t>The Australian Curriculum</w:t>
              </w:r>
            </w:hyperlink>
            <w:r w:rsidRPr="7674CABA">
              <w:t>, ACARA, accessed 30 October 2023.</w:t>
            </w:r>
          </w:p>
        </w:tc>
      </w:tr>
      <w:tr w:rsidR="000F3FE8" w:rsidRPr="00A963CF" w14:paraId="5FE4CE6D" w14:textId="77777777">
        <w:tc>
          <w:tcPr>
            <w:tcW w:w="1560" w:type="dxa"/>
          </w:tcPr>
          <w:p w14:paraId="108CA695" w14:textId="77777777" w:rsidR="000F3FE8" w:rsidRPr="00FD5ED9" w:rsidRDefault="000F3FE8">
            <w:pPr>
              <w:rPr>
                <w:rFonts w:eastAsia="Times New Roman"/>
                <w:b/>
                <w:bCs/>
              </w:rPr>
            </w:pPr>
            <w:r w:rsidRPr="00FD5ED9">
              <w:rPr>
                <w:rFonts w:eastAsia="Times New Roman"/>
                <w:b/>
                <w:bCs/>
              </w:rPr>
              <w:t>Index of Community Socio-Educational Advantage (ICSEA)</w:t>
            </w:r>
          </w:p>
        </w:tc>
        <w:tc>
          <w:tcPr>
            <w:tcW w:w="6095" w:type="dxa"/>
          </w:tcPr>
          <w:p w14:paraId="7EDF6BA1" w14:textId="28DC16E0" w:rsidR="000F3FE8" w:rsidRDefault="000F3FE8">
            <w:r>
              <w:t xml:space="preserve">The Index of Community Socio-Educational Advantage (ICSEA) </w:t>
            </w:r>
            <w:r w:rsidR="00F0477D">
              <w:t xml:space="preserve">is a scale </w:t>
            </w:r>
            <w:r>
              <w:t xml:space="preserve">created by the Australian Curriculum, Assessment and Reporting Authority (ACARA) specifically to enable fair comparisons of National Assessment Program – Literacy and Numeracy (NAPLAN) test achievement by students in schools across Australia. A value on the index corresponds to the average level of educational advantage of the school’s student population relative to those of other schools. The higher the value, the more advantaged the cohort of students at the school is. </w:t>
            </w:r>
          </w:p>
        </w:tc>
        <w:tc>
          <w:tcPr>
            <w:tcW w:w="3119" w:type="dxa"/>
          </w:tcPr>
          <w:p w14:paraId="5C3106F5" w14:textId="77777777" w:rsidR="000F3FE8" w:rsidRPr="00A963CF" w:rsidRDefault="000F3FE8">
            <w:r>
              <w:t xml:space="preserve">Australian Curriculum Assessment and Reporting Authority (ACARA) (2016) </w:t>
            </w:r>
            <w:hyperlink r:id="rId87">
              <w:r w:rsidRPr="3C94FD38">
                <w:rPr>
                  <w:rStyle w:val="Hyperlink"/>
                  <w:i/>
                  <w:iCs/>
                </w:rPr>
                <w:t>About ICSEA</w:t>
              </w:r>
            </w:hyperlink>
            <w:r w:rsidRPr="3C94FD38">
              <w:rPr>
                <w:i/>
                <w:iCs/>
              </w:rPr>
              <w:t xml:space="preserve">, </w:t>
            </w:r>
            <w:r w:rsidRPr="3C94FD38">
              <w:t>ACARA, accessed 27 October 2023.</w:t>
            </w:r>
          </w:p>
        </w:tc>
      </w:tr>
      <w:tr w:rsidR="000F3FE8" w14:paraId="5C8C01CB" w14:textId="77777777">
        <w:tc>
          <w:tcPr>
            <w:tcW w:w="1560" w:type="dxa"/>
          </w:tcPr>
          <w:p w14:paraId="67D01B3D" w14:textId="77777777" w:rsidR="000F3FE8" w:rsidRPr="00A963CF" w:rsidRDefault="000F3FE8">
            <w:pPr>
              <w:rPr>
                <w:rFonts w:eastAsia="Times New Roman"/>
                <w:b/>
                <w:bCs/>
              </w:rPr>
            </w:pPr>
            <w:r w:rsidRPr="0F5C8EAD">
              <w:rPr>
                <w:rFonts w:eastAsia="Times New Roman"/>
                <w:b/>
                <w:bCs/>
              </w:rPr>
              <w:t>Initial teacher education (ITE)</w:t>
            </w:r>
          </w:p>
        </w:tc>
        <w:tc>
          <w:tcPr>
            <w:tcW w:w="6095" w:type="dxa"/>
          </w:tcPr>
          <w:p w14:paraId="35B1E5BA" w14:textId="77777777" w:rsidR="000F3FE8" w:rsidRDefault="000F3FE8">
            <w:r w:rsidRPr="00E2291B">
              <w:t>Initial teacher education (ITE) is t</w:t>
            </w:r>
            <w:r w:rsidRPr="00E2291B">
              <w:rPr>
                <w:rFonts w:eastAsia="Times New Roman"/>
              </w:rPr>
              <w:t>ertiary level education that prepares pre-service teachers to teach in Australian schools.</w:t>
            </w:r>
          </w:p>
        </w:tc>
        <w:tc>
          <w:tcPr>
            <w:tcW w:w="3119" w:type="dxa"/>
          </w:tcPr>
          <w:p w14:paraId="04C6E000" w14:textId="09C2120C" w:rsidR="000F3FE8" w:rsidRDefault="000F3FE8">
            <w:pPr>
              <w:rPr>
                <w:rFonts w:eastAsia="Times New Roman"/>
                <w:i/>
              </w:rPr>
            </w:pPr>
            <w:r w:rsidRPr="000F104A">
              <w:rPr>
                <w:rFonts w:eastAsia="Times New Roman"/>
                <w:lang w:val="en-GB"/>
              </w:rPr>
              <w:t xml:space="preserve">Department of Education and Training (2018) </w:t>
            </w:r>
            <w:hyperlink r:id="rId88">
              <w:r w:rsidRPr="000F104A">
                <w:rPr>
                  <w:rStyle w:val="Hyperlink"/>
                  <w:rFonts w:eastAsia="Times New Roman"/>
                  <w:i/>
                  <w:lang w:val="en-GB"/>
                </w:rPr>
                <w:t>Through growth to achievement: report of the Review to Achieve Educational Excellence in Australian Schools</w:t>
              </w:r>
            </w:hyperlink>
            <w:r w:rsidRPr="000F104A">
              <w:rPr>
                <w:rFonts w:eastAsia="Times New Roman"/>
                <w:lang w:val="en-GB"/>
              </w:rPr>
              <w:t>, Department of Education and Training, Australian Government, p. 127,</w:t>
            </w:r>
            <w:r w:rsidR="009C73AA">
              <w:rPr>
                <w:rFonts w:eastAsia="Times New Roman"/>
                <w:lang w:val="en-GB"/>
              </w:rPr>
              <w:t xml:space="preserve"> </w:t>
            </w:r>
            <w:r w:rsidRPr="000F104A">
              <w:rPr>
                <w:rFonts w:eastAsia="Times New Roman"/>
                <w:lang w:val="en-GB"/>
              </w:rPr>
              <w:t>accessed 27 October 2023.</w:t>
            </w:r>
          </w:p>
        </w:tc>
      </w:tr>
      <w:tr w:rsidR="000F3FE8" w14:paraId="65705F53" w14:textId="77777777">
        <w:tc>
          <w:tcPr>
            <w:tcW w:w="1560" w:type="dxa"/>
          </w:tcPr>
          <w:p w14:paraId="022D9F84" w14:textId="77777777" w:rsidR="000F3FE8" w:rsidRPr="00A963CF" w:rsidRDefault="000F3FE8">
            <w:pPr>
              <w:rPr>
                <w:rFonts w:eastAsia="Times New Roman"/>
                <w:b/>
                <w:bCs/>
              </w:rPr>
            </w:pPr>
            <w:r w:rsidRPr="00A963CF">
              <w:rPr>
                <w:rFonts w:eastAsia="Times New Roman"/>
                <w:b/>
                <w:bCs/>
              </w:rPr>
              <w:t>Intersectional</w:t>
            </w:r>
          </w:p>
          <w:p w14:paraId="2B4D4B78" w14:textId="77777777" w:rsidR="000F3FE8" w:rsidRPr="00A963CF" w:rsidRDefault="000F3FE8">
            <w:pPr>
              <w:rPr>
                <w:rFonts w:eastAsia="Times New Roman"/>
                <w:b/>
                <w:bCs/>
              </w:rPr>
            </w:pPr>
          </w:p>
        </w:tc>
        <w:tc>
          <w:tcPr>
            <w:tcW w:w="6095" w:type="dxa"/>
          </w:tcPr>
          <w:p w14:paraId="4F54FD22" w14:textId="77777777" w:rsidR="000F3FE8" w:rsidRPr="006B567D" w:rsidRDefault="000F3FE8">
            <w:pPr>
              <w:spacing w:line="259" w:lineRule="auto"/>
              <w:rPr>
                <w:rFonts w:ascii="Calibri" w:eastAsia="Calibri" w:hAnsi="Calibri" w:cs="Calibri"/>
                <w:color w:val="000000" w:themeColor="text1"/>
              </w:rPr>
            </w:pPr>
            <w:r w:rsidRPr="006B567D">
              <w:rPr>
                <w:rFonts w:ascii="Calibri" w:eastAsia="Calibri" w:hAnsi="Calibri" w:cs="Calibri"/>
                <w:color w:val="000000" w:themeColor="text1"/>
              </w:rPr>
              <w:t>Intersectionality refers to the way that different aspects of a person’s identity intersect with and impact one another, and how the combined experience of multiple forms of discrimination is often greater than the sum of those discriminations alone.</w:t>
            </w:r>
          </w:p>
        </w:tc>
        <w:tc>
          <w:tcPr>
            <w:tcW w:w="3119" w:type="dxa"/>
          </w:tcPr>
          <w:p w14:paraId="0A7FD739" w14:textId="77777777" w:rsidR="000F3FE8" w:rsidRDefault="000F3FE8">
            <w:pPr>
              <w:rPr>
                <w:rFonts w:ascii="Calibri" w:eastAsia="Calibri" w:hAnsi="Calibri" w:cs="Calibri"/>
              </w:rPr>
            </w:pPr>
            <w:r w:rsidRPr="6CA65EBB">
              <w:rPr>
                <w:rFonts w:ascii="Calibri" w:eastAsia="Calibri" w:hAnsi="Calibri" w:cs="Calibri"/>
              </w:rPr>
              <w:t xml:space="preserve">Australian Human Rights </w:t>
            </w:r>
            <w:r w:rsidRPr="54A50F04">
              <w:rPr>
                <w:rFonts w:ascii="Calibri" w:eastAsia="Calibri" w:hAnsi="Calibri" w:cs="Calibri"/>
              </w:rPr>
              <w:t>Commission</w:t>
            </w:r>
            <w:r w:rsidRPr="4A09D253">
              <w:rPr>
                <w:rFonts w:ascii="Calibri" w:eastAsia="Calibri" w:hAnsi="Calibri" w:cs="Calibri"/>
              </w:rPr>
              <w:t xml:space="preserve"> (</w:t>
            </w:r>
            <w:r w:rsidRPr="70FF2499">
              <w:rPr>
                <w:rFonts w:ascii="Calibri" w:eastAsia="Calibri" w:hAnsi="Calibri" w:cs="Calibri"/>
              </w:rPr>
              <w:t>n</w:t>
            </w:r>
            <w:r w:rsidRPr="7B556A5B">
              <w:rPr>
                <w:rFonts w:ascii="Calibri" w:eastAsia="Calibri" w:hAnsi="Calibri" w:cs="Calibri"/>
              </w:rPr>
              <w:t xml:space="preserve">.d.) </w:t>
            </w:r>
            <w:hyperlink r:id="rId89">
              <w:r w:rsidRPr="1C5B1D96">
                <w:rPr>
                  <w:rStyle w:val="Hyperlink"/>
                  <w:rFonts w:ascii="Calibri" w:eastAsia="Calibri" w:hAnsi="Calibri" w:cs="Calibri"/>
                  <w:i/>
                  <w:iCs/>
                </w:rPr>
                <w:t>Racism. It stops with me: Key terms</w:t>
              </w:r>
            </w:hyperlink>
            <w:r w:rsidRPr="1C5B1D96">
              <w:rPr>
                <w:rFonts w:ascii="Calibri" w:eastAsia="Calibri" w:hAnsi="Calibri" w:cs="Calibri"/>
              </w:rPr>
              <w:t>, Australian Human Rights Commission, accessed 27 October 2023.</w:t>
            </w:r>
          </w:p>
        </w:tc>
      </w:tr>
      <w:tr w:rsidR="000F3FE8" w14:paraId="69D40353" w14:textId="77777777">
        <w:tc>
          <w:tcPr>
            <w:tcW w:w="1560" w:type="dxa"/>
          </w:tcPr>
          <w:p w14:paraId="2305E725" w14:textId="2E115412" w:rsidR="000F3FE8" w:rsidRPr="00A963CF" w:rsidRDefault="000F3FE8">
            <w:pPr>
              <w:rPr>
                <w:rFonts w:eastAsia="Times New Roman"/>
                <w:b/>
                <w:bCs/>
              </w:rPr>
            </w:pPr>
            <w:r w:rsidRPr="00A963CF">
              <w:rPr>
                <w:rFonts w:eastAsia="Times New Roman"/>
                <w:b/>
                <w:bCs/>
              </w:rPr>
              <w:t xml:space="preserve">Language </w:t>
            </w:r>
            <w:r w:rsidR="2B54B4A8" w:rsidRPr="368C51E6">
              <w:rPr>
                <w:rFonts w:eastAsia="Times New Roman"/>
                <w:b/>
                <w:bCs/>
              </w:rPr>
              <w:t>b</w:t>
            </w:r>
            <w:r w:rsidRPr="368C51E6">
              <w:rPr>
                <w:rFonts w:eastAsia="Times New Roman"/>
                <w:b/>
                <w:bCs/>
              </w:rPr>
              <w:t xml:space="preserve">ackground </w:t>
            </w:r>
            <w:r w:rsidR="00EB625A">
              <w:rPr>
                <w:rFonts w:eastAsia="Times New Roman"/>
                <w:b/>
                <w:bCs/>
              </w:rPr>
              <w:t>o</w:t>
            </w:r>
            <w:r w:rsidRPr="00A963CF">
              <w:rPr>
                <w:rFonts w:eastAsia="Times New Roman"/>
                <w:b/>
                <w:bCs/>
              </w:rPr>
              <w:t xml:space="preserve">ther than </w:t>
            </w:r>
            <w:r w:rsidR="00EB625A">
              <w:rPr>
                <w:rFonts w:eastAsia="Times New Roman"/>
                <w:b/>
                <w:bCs/>
              </w:rPr>
              <w:t>E</w:t>
            </w:r>
            <w:r w:rsidRPr="00A963CF">
              <w:rPr>
                <w:rFonts w:eastAsia="Times New Roman"/>
                <w:b/>
                <w:bCs/>
              </w:rPr>
              <w:t>nglish (LBOTE)</w:t>
            </w:r>
          </w:p>
        </w:tc>
        <w:tc>
          <w:tcPr>
            <w:tcW w:w="6095" w:type="dxa"/>
          </w:tcPr>
          <w:p w14:paraId="348130D0" w14:textId="77777777" w:rsidR="000F3FE8" w:rsidRDefault="000F3FE8">
            <w:r>
              <w:t>A student is defined as being of a language background other than English if either the student, the student’s parent1/guardian1/carer1 or the student’s parent2/guardian2/carer2 speaks a language other than English at home.</w:t>
            </w:r>
          </w:p>
        </w:tc>
        <w:tc>
          <w:tcPr>
            <w:tcW w:w="3119" w:type="dxa"/>
          </w:tcPr>
          <w:p w14:paraId="5B3A6225" w14:textId="77777777" w:rsidR="000F3FE8" w:rsidRDefault="000F3FE8">
            <w:r>
              <w:t xml:space="preserve">Australian Curriculum Assessment and Reporting Authority (ACARA) (2022) </w:t>
            </w:r>
            <w:hyperlink r:id="rId90">
              <w:r w:rsidRPr="59872B48">
                <w:rPr>
                  <w:rStyle w:val="Hyperlink"/>
                  <w:i/>
                  <w:iCs/>
                </w:rPr>
                <w:t>Data Standards Manual: Student background characteristics</w:t>
              </w:r>
            </w:hyperlink>
            <w:r w:rsidRPr="59872B48">
              <w:t>, ACARA, accessed 27 October 2023.</w:t>
            </w:r>
          </w:p>
        </w:tc>
      </w:tr>
      <w:tr w:rsidR="000F3FE8" w14:paraId="169A479D" w14:textId="77777777" w:rsidTr="00F21F6A">
        <w:tc>
          <w:tcPr>
            <w:tcW w:w="1560" w:type="dxa"/>
          </w:tcPr>
          <w:p w14:paraId="059077D9" w14:textId="504F4F4D" w:rsidR="000F3FE8" w:rsidRPr="00A963CF" w:rsidRDefault="000F3FE8">
            <w:pPr>
              <w:rPr>
                <w:rFonts w:eastAsia="Times New Roman"/>
                <w:b/>
                <w:bCs/>
              </w:rPr>
            </w:pPr>
            <w:r w:rsidRPr="00A65FC1">
              <w:rPr>
                <w:rFonts w:eastAsia="Times New Roman"/>
                <w:b/>
                <w:bCs/>
              </w:rPr>
              <w:t>Multi-</w:t>
            </w:r>
            <w:r w:rsidR="0024143E">
              <w:rPr>
                <w:rFonts w:eastAsia="Times New Roman"/>
                <w:b/>
                <w:bCs/>
              </w:rPr>
              <w:t>t</w:t>
            </w:r>
            <w:r w:rsidRPr="00A65FC1">
              <w:rPr>
                <w:rFonts w:eastAsia="Times New Roman"/>
                <w:b/>
                <w:bCs/>
              </w:rPr>
              <w:t xml:space="preserve">iered </w:t>
            </w:r>
            <w:r w:rsidR="0024143E">
              <w:rPr>
                <w:rFonts w:eastAsia="Times New Roman"/>
                <w:b/>
                <w:bCs/>
              </w:rPr>
              <w:t>s</w:t>
            </w:r>
            <w:r w:rsidRPr="00A65FC1">
              <w:rPr>
                <w:rFonts w:eastAsia="Times New Roman"/>
                <w:b/>
                <w:bCs/>
              </w:rPr>
              <w:t xml:space="preserve">ystem of </w:t>
            </w:r>
            <w:r w:rsidR="0024143E">
              <w:rPr>
                <w:rFonts w:eastAsia="Times New Roman"/>
                <w:b/>
                <w:bCs/>
              </w:rPr>
              <w:t>s</w:t>
            </w:r>
            <w:r w:rsidRPr="00A65FC1">
              <w:rPr>
                <w:rFonts w:eastAsia="Times New Roman"/>
                <w:b/>
                <w:bCs/>
              </w:rPr>
              <w:t>upports (MTSS)</w:t>
            </w:r>
          </w:p>
        </w:tc>
        <w:tc>
          <w:tcPr>
            <w:tcW w:w="6095" w:type="dxa"/>
          </w:tcPr>
          <w:p w14:paraId="12527A81" w14:textId="615CD7D4" w:rsidR="000F3FE8" w:rsidRDefault="000F3FE8">
            <w:r>
              <w:t>MTSS</w:t>
            </w:r>
            <w:r w:rsidRPr="00EE1BD2">
              <w:t xml:space="preserve"> is a coordinated system of supports for students across a sliding scale of increasingly intensive tiers. The foundation is high</w:t>
            </w:r>
            <w:r w:rsidR="00FC50F5">
              <w:noBreakHyphen/>
            </w:r>
            <w:r w:rsidRPr="00EE1BD2">
              <w:t>quality instruction in Tier 1. Subsequent tiers offer more intensive high-quality evidence-based instruction to students needing additional academic, social-emotional, or behavioural support.</w:t>
            </w:r>
          </w:p>
        </w:tc>
        <w:tc>
          <w:tcPr>
            <w:tcW w:w="3119" w:type="dxa"/>
            <w:shd w:val="clear" w:color="auto" w:fill="auto"/>
          </w:tcPr>
          <w:p w14:paraId="013262F6" w14:textId="77777777" w:rsidR="000F3FE8" w:rsidRDefault="000F3FE8">
            <w:r>
              <w:t xml:space="preserve">Australian Education Research Organisation (AERO) (2023) </w:t>
            </w:r>
            <w:hyperlink r:id="rId91">
              <w:r w:rsidRPr="14C9235F">
                <w:rPr>
                  <w:rStyle w:val="Hyperlink"/>
                  <w:i/>
                  <w:iCs/>
                </w:rPr>
                <w:t>Intro to multi-tiered system of supports</w:t>
              </w:r>
            </w:hyperlink>
            <w:r w:rsidRPr="14C9235F">
              <w:rPr>
                <w:i/>
                <w:iCs/>
              </w:rPr>
              <w:t xml:space="preserve">, </w:t>
            </w:r>
            <w:r w:rsidRPr="14C9235F">
              <w:t>AERO, accessed 27 October 2023.</w:t>
            </w:r>
          </w:p>
          <w:p w14:paraId="050B1E69" w14:textId="77777777" w:rsidR="000F3FE8" w:rsidRDefault="000F3FE8">
            <w:r>
              <w:t xml:space="preserve"> </w:t>
            </w:r>
          </w:p>
        </w:tc>
      </w:tr>
      <w:tr w:rsidR="001E65A7" w14:paraId="199C4D34" w14:textId="77777777" w:rsidTr="003118EE">
        <w:tc>
          <w:tcPr>
            <w:tcW w:w="1560" w:type="dxa"/>
          </w:tcPr>
          <w:p w14:paraId="37BA0A1D" w14:textId="77777777" w:rsidR="000F3FE8" w:rsidRPr="00A65FC1" w:rsidRDefault="000F3FE8">
            <w:pPr>
              <w:rPr>
                <w:rFonts w:eastAsia="Times New Roman"/>
                <w:b/>
                <w:bCs/>
              </w:rPr>
            </w:pPr>
            <w:r>
              <w:rPr>
                <w:rFonts w:eastAsia="Times New Roman"/>
                <w:b/>
                <w:bCs/>
              </w:rPr>
              <w:lastRenderedPageBreak/>
              <w:t>National Plan for School Improvement</w:t>
            </w:r>
          </w:p>
        </w:tc>
        <w:tc>
          <w:tcPr>
            <w:tcW w:w="6095" w:type="dxa"/>
          </w:tcPr>
          <w:p w14:paraId="7722DE51" w14:textId="77777777" w:rsidR="000F3FE8" w:rsidRDefault="000F3FE8">
            <w:r>
              <w:t xml:space="preserve">The National Plan for School Improvement was a partnership between the Commonwealth, states and territories and non-government sectors to implement reforms </w:t>
            </w:r>
            <w:r w:rsidRPr="008913F3">
              <w:t>across five areas: quality teaching; quality learning; empowered school leadership; meeting student need; and transparency and accountability</w:t>
            </w:r>
            <w:r>
              <w:t>.</w:t>
            </w:r>
          </w:p>
        </w:tc>
        <w:tc>
          <w:tcPr>
            <w:tcW w:w="3119" w:type="dxa"/>
            <w:shd w:val="clear" w:color="auto" w:fill="auto"/>
          </w:tcPr>
          <w:p w14:paraId="0FB7CF67" w14:textId="7AB0BF89" w:rsidR="000F3FE8" w:rsidRDefault="00904F57">
            <w:r>
              <w:t xml:space="preserve">Commonwealth of Australia (2013) </w:t>
            </w:r>
            <w:hyperlink r:id="rId92" w:history="1">
              <w:r w:rsidR="00947F09" w:rsidRPr="00FD2D75">
                <w:rPr>
                  <w:rStyle w:val="Hyperlink"/>
                  <w:i/>
                  <w:iCs/>
                </w:rPr>
                <w:t>National Plan for School Improvement</w:t>
              </w:r>
            </w:hyperlink>
            <w:r w:rsidR="00947F09">
              <w:t>,</w:t>
            </w:r>
            <w:r w:rsidR="00BA6B09">
              <w:t xml:space="preserve"> Commonwealth of Australia,</w:t>
            </w:r>
            <w:r w:rsidR="00947F09">
              <w:t xml:space="preserve"> </w:t>
            </w:r>
            <w:r w:rsidR="00CE3154" w:rsidRPr="00947F09">
              <w:t>p</w:t>
            </w:r>
            <w:r w:rsidR="00CE3154">
              <w:t>. 8</w:t>
            </w:r>
            <w:r w:rsidR="00BA6B09">
              <w:t xml:space="preserve">, accessed </w:t>
            </w:r>
            <w:r w:rsidR="00966CDF">
              <w:t>24 November 2023.</w:t>
            </w:r>
          </w:p>
        </w:tc>
      </w:tr>
      <w:tr w:rsidR="000F3FE8" w14:paraId="15C3FADB" w14:textId="77777777">
        <w:tc>
          <w:tcPr>
            <w:tcW w:w="1560" w:type="dxa"/>
          </w:tcPr>
          <w:p w14:paraId="1C4A92DE" w14:textId="77777777" w:rsidR="000F3FE8" w:rsidRDefault="000F3FE8">
            <w:pPr>
              <w:rPr>
                <w:rFonts w:eastAsia="Times New Roman"/>
                <w:b/>
                <w:bCs/>
              </w:rPr>
            </w:pPr>
            <w:r>
              <w:rPr>
                <w:rFonts w:eastAsia="Times New Roman"/>
                <w:b/>
                <w:bCs/>
              </w:rPr>
              <w:t>Out-of-home care</w:t>
            </w:r>
          </w:p>
        </w:tc>
        <w:tc>
          <w:tcPr>
            <w:tcW w:w="6095" w:type="dxa"/>
          </w:tcPr>
          <w:p w14:paraId="73F1135B" w14:textId="77777777" w:rsidR="000F3FE8" w:rsidRDefault="000F3FE8">
            <w:r w:rsidRPr="00501CB1">
              <w:rPr>
                <w:rFonts w:ascii="Calibri" w:hAnsi="Calibri" w:cs="Calibri"/>
              </w:rPr>
              <w:t>Out-of-home care is residential care and control of a child or young person that is provided by a person other than a parent of the child or young person and at a place other than the usual home of the child or young person, whether or not for fee, gain or reward.</w:t>
            </w:r>
          </w:p>
        </w:tc>
        <w:tc>
          <w:tcPr>
            <w:tcW w:w="3119" w:type="dxa"/>
            <w:shd w:val="clear" w:color="auto" w:fill="auto"/>
          </w:tcPr>
          <w:p w14:paraId="0280798E" w14:textId="77777777" w:rsidR="000F3FE8" w:rsidRDefault="000F3FE8">
            <w:r w:rsidRPr="00501CB1">
              <w:rPr>
                <w:rFonts w:ascii="Calibri" w:hAnsi="Calibri" w:cs="Calibri"/>
              </w:rPr>
              <w:t xml:space="preserve">New South Wales Legislation (n.d.) </w:t>
            </w:r>
            <w:hyperlink r:id="rId93" w:history="1">
              <w:r w:rsidRPr="00F21F6A">
                <w:rPr>
                  <w:rStyle w:val="Hyperlink"/>
                  <w:i/>
                  <w:iCs/>
                </w:rPr>
                <w:t>Children and Young Persons (Care and Protection) Act 1998</w:t>
              </w:r>
            </w:hyperlink>
            <w:r w:rsidRPr="00501CB1">
              <w:rPr>
                <w:rFonts w:ascii="Calibri" w:hAnsi="Calibri" w:cs="Calibri"/>
                <w:i/>
                <w:iCs/>
              </w:rPr>
              <w:t xml:space="preserve">, </w:t>
            </w:r>
            <w:r w:rsidRPr="00501CB1">
              <w:rPr>
                <w:rFonts w:ascii="Calibri" w:hAnsi="Calibri" w:cs="Calibri"/>
              </w:rPr>
              <w:t>New South Wales Government, accessed 27 October 2023</w:t>
            </w:r>
            <w:r>
              <w:rPr>
                <w:rFonts w:ascii="Calibri" w:hAnsi="Calibri" w:cs="Calibri"/>
              </w:rPr>
              <w:t>.</w:t>
            </w:r>
          </w:p>
        </w:tc>
      </w:tr>
      <w:tr w:rsidR="000F3FE8" w14:paraId="3DCBDD54" w14:textId="77777777">
        <w:tc>
          <w:tcPr>
            <w:tcW w:w="1560" w:type="dxa"/>
          </w:tcPr>
          <w:p w14:paraId="1A7B54DE" w14:textId="77777777" w:rsidR="000F3FE8" w:rsidRPr="00A65FC1" w:rsidRDefault="000F3FE8">
            <w:pPr>
              <w:rPr>
                <w:rFonts w:eastAsia="Times New Roman"/>
                <w:b/>
                <w:bCs/>
              </w:rPr>
            </w:pPr>
            <w:r w:rsidRPr="00A65FC1">
              <w:rPr>
                <w:rFonts w:eastAsia="Times New Roman"/>
                <w:b/>
                <w:bCs/>
              </w:rPr>
              <w:t>Pedagogy</w:t>
            </w:r>
          </w:p>
        </w:tc>
        <w:tc>
          <w:tcPr>
            <w:tcW w:w="6095" w:type="dxa"/>
          </w:tcPr>
          <w:p w14:paraId="087380B3" w14:textId="77777777" w:rsidR="000F3FE8" w:rsidRDefault="000F3FE8">
            <w:r>
              <w:t xml:space="preserve">The function or work of teaching: the art or science of teaching, education instructional methods. </w:t>
            </w:r>
          </w:p>
        </w:tc>
        <w:tc>
          <w:tcPr>
            <w:tcW w:w="3119" w:type="dxa"/>
          </w:tcPr>
          <w:p w14:paraId="521D0168" w14:textId="77777777" w:rsidR="000F3FE8" w:rsidRDefault="000F3FE8">
            <w:r>
              <w:t xml:space="preserve">Department of Education, Employment and Workplace Relations (2009) </w:t>
            </w:r>
            <w:hyperlink r:id="rId94">
              <w:r w:rsidRPr="66163B20">
                <w:rPr>
                  <w:rStyle w:val="Hyperlink"/>
                  <w:i/>
                  <w:iCs/>
                </w:rPr>
                <w:t>Towards a national quality framework for early childhood education and care: the Report of the Expert Panel on Quality Early Childhood Education and Care</w:t>
              </w:r>
              <w:r w:rsidRPr="4A1CDE2A">
                <w:rPr>
                  <w:rStyle w:val="Hyperlink"/>
                  <w:i/>
                  <w:iCs/>
                </w:rPr>
                <w:t>,</w:t>
              </w:r>
            </w:hyperlink>
            <w:r>
              <w:t xml:space="preserve"> Department of Education, Employment and Workplace Relations, accessed 27 October 2023. </w:t>
            </w:r>
          </w:p>
        </w:tc>
      </w:tr>
      <w:tr w:rsidR="000F3FE8" w14:paraId="41737057" w14:textId="77777777">
        <w:tc>
          <w:tcPr>
            <w:tcW w:w="1560" w:type="dxa"/>
          </w:tcPr>
          <w:p w14:paraId="50F6C498" w14:textId="77777777" w:rsidR="000F3FE8" w:rsidRPr="00A65FC1" w:rsidRDefault="000F3FE8">
            <w:pPr>
              <w:rPr>
                <w:rFonts w:eastAsia="Times New Roman"/>
                <w:b/>
                <w:bCs/>
              </w:rPr>
            </w:pPr>
            <w:r w:rsidRPr="00A963CF">
              <w:rPr>
                <w:rFonts w:eastAsia="Times New Roman"/>
                <w:b/>
                <w:bCs/>
              </w:rPr>
              <w:t>Phonics</w:t>
            </w:r>
          </w:p>
        </w:tc>
        <w:tc>
          <w:tcPr>
            <w:tcW w:w="6095" w:type="dxa"/>
          </w:tcPr>
          <w:p w14:paraId="25E0D655" w14:textId="01EE1A70" w:rsidR="000F3FE8" w:rsidRDefault="000F3FE8">
            <w:r w:rsidRPr="00236459">
              <w:t>Phonics is an approach to teaching some aspects of literacy, by developing students’ knowledge and understanding of the relationship between written symbols and sounds. This involves the skills of hearing, identifying and using the patterns of sounds or phonemes to read written language. The aim is to systematically teach students the relationship between these sounds and the written spelling patterns, or graphemes, which represent them. Phonics emphasises the skills of decoding new words by sounding them out and combining or ‘blending’ the sound-spelling patterns.</w:t>
            </w:r>
          </w:p>
        </w:tc>
        <w:tc>
          <w:tcPr>
            <w:tcW w:w="3119" w:type="dxa"/>
          </w:tcPr>
          <w:p w14:paraId="3D8B4FEC" w14:textId="77777777" w:rsidR="000F3FE8" w:rsidRDefault="000F3FE8">
            <w:pPr>
              <w:rPr>
                <w:i/>
              </w:rPr>
            </w:pPr>
            <w:r>
              <w:t xml:space="preserve">Evidence for Learning (2021) </w:t>
            </w:r>
            <w:hyperlink r:id="rId95">
              <w:r w:rsidRPr="4BE67656">
                <w:rPr>
                  <w:rStyle w:val="Hyperlink"/>
                  <w:i/>
                  <w:iCs/>
                </w:rPr>
                <w:t>Phonics</w:t>
              </w:r>
              <w:r w:rsidRPr="4BE67656">
                <w:rPr>
                  <w:rStyle w:val="Hyperlink"/>
                </w:rPr>
                <w:t>,</w:t>
              </w:r>
            </w:hyperlink>
            <w:r w:rsidRPr="4BE67656">
              <w:t xml:space="preserve"> Evidence for Learning, accessed 30 October 2023.</w:t>
            </w:r>
          </w:p>
          <w:p w14:paraId="2485F0CB" w14:textId="77777777" w:rsidR="000F3FE8" w:rsidRDefault="000F3FE8"/>
        </w:tc>
      </w:tr>
      <w:tr w:rsidR="000F3FE8" w14:paraId="41ABC47B" w14:textId="77777777" w:rsidTr="00F21F6A">
        <w:tc>
          <w:tcPr>
            <w:tcW w:w="1560" w:type="dxa"/>
          </w:tcPr>
          <w:p w14:paraId="04A99639" w14:textId="77777777" w:rsidR="000F3FE8" w:rsidRPr="00A963CF" w:rsidRDefault="000F3FE8">
            <w:pPr>
              <w:rPr>
                <w:rFonts w:eastAsia="Times New Roman"/>
                <w:b/>
                <w:bCs/>
              </w:rPr>
            </w:pPr>
            <w:r w:rsidRPr="00A963CF">
              <w:rPr>
                <w:rFonts w:eastAsia="Times New Roman"/>
                <w:b/>
                <w:bCs/>
              </w:rPr>
              <w:t>Priority equity cohort</w:t>
            </w:r>
          </w:p>
        </w:tc>
        <w:tc>
          <w:tcPr>
            <w:tcW w:w="6095" w:type="dxa"/>
          </w:tcPr>
          <w:p w14:paraId="78F4A94C" w14:textId="77777777" w:rsidR="000F3FE8" w:rsidRPr="00236459" w:rsidRDefault="000F3FE8">
            <w:r>
              <w:t>Priority equity cohorts are defined in the current NSRA to include First Nations students, students living in regional, rural and remote locations, students with a disability and students from educationally disadvantaged backgrounds</w:t>
            </w:r>
          </w:p>
        </w:tc>
        <w:tc>
          <w:tcPr>
            <w:tcW w:w="3119" w:type="dxa"/>
            <w:shd w:val="clear" w:color="auto" w:fill="auto"/>
          </w:tcPr>
          <w:p w14:paraId="5D0FC956" w14:textId="4F9E2B74" w:rsidR="000F3FE8" w:rsidRDefault="000048E1">
            <w:r>
              <w:t xml:space="preserve">Coalition of Australian Governments (2021) </w:t>
            </w:r>
            <w:hyperlink r:id="rId96" w:history="1">
              <w:r w:rsidRPr="006E77ED">
                <w:rPr>
                  <w:rStyle w:val="Hyperlink1"/>
                  <w:i/>
                </w:rPr>
                <w:t>National School Reform Agreement</w:t>
              </w:r>
            </w:hyperlink>
            <w:r>
              <w:t>, Department of Education and Training, Coalition of Australian Governments, p. 4, accessed 27 October 2023.</w:t>
            </w:r>
          </w:p>
        </w:tc>
      </w:tr>
      <w:tr w:rsidR="00AF12D4" w14:paraId="35462B87" w14:textId="77777777" w:rsidTr="00F21F6A">
        <w:tc>
          <w:tcPr>
            <w:tcW w:w="1560" w:type="dxa"/>
          </w:tcPr>
          <w:p w14:paraId="1E9C1F01" w14:textId="0DA21E3C" w:rsidR="00AF12D4" w:rsidRPr="00A963CF" w:rsidRDefault="00AF12D4">
            <w:pPr>
              <w:rPr>
                <w:rFonts w:eastAsia="Times New Roman"/>
                <w:b/>
                <w:bCs/>
              </w:rPr>
            </w:pPr>
            <w:r>
              <w:rPr>
                <w:rFonts w:eastAsia="Times New Roman"/>
                <w:b/>
                <w:bCs/>
              </w:rPr>
              <w:t xml:space="preserve">Professional </w:t>
            </w:r>
            <w:r w:rsidR="0024143E">
              <w:rPr>
                <w:rFonts w:eastAsia="Times New Roman"/>
                <w:b/>
                <w:bCs/>
              </w:rPr>
              <w:t>e</w:t>
            </w:r>
            <w:r>
              <w:rPr>
                <w:rFonts w:eastAsia="Times New Roman"/>
                <w:b/>
                <w:bCs/>
              </w:rPr>
              <w:t xml:space="preserve">xperience </w:t>
            </w:r>
          </w:p>
        </w:tc>
        <w:tc>
          <w:tcPr>
            <w:tcW w:w="6095" w:type="dxa"/>
          </w:tcPr>
          <w:p w14:paraId="665E1AE4" w14:textId="5DBC4A98" w:rsidR="00AF12D4" w:rsidRDefault="00B22AE2">
            <w:r>
              <w:t>Professional experience is the component of an initial teacher education program in which pre-service teachers develop and demonstrate their skills in the classroom</w:t>
            </w:r>
            <w:r w:rsidR="00E54FB8">
              <w:t>.</w:t>
            </w:r>
          </w:p>
        </w:tc>
        <w:tc>
          <w:tcPr>
            <w:tcW w:w="3119" w:type="dxa"/>
            <w:shd w:val="clear" w:color="auto" w:fill="auto"/>
          </w:tcPr>
          <w:p w14:paraId="433A7924" w14:textId="0FCA0EC1" w:rsidR="00AF12D4" w:rsidRDefault="00BA19E8">
            <w:r>
              <w:t xml:space="preserve">Australian Institute for Teaching and School </w:t>
            </w:r>
            <w:r w:rsidR="00C30AD7">
              <w:t xml:space="preserve">Leadership (AITSL) (2015) </w:t>
            </w:r>
            <w:hyperlink r:id="rId97" w:anchor=":~:text=Professional%20experience%20is%20the%20component,their%20skills%20in%20the%20classroom." w:history="1">
              <w:r w:rsidRPr="00BA19E8">
                <w:rPr>
                  <w:rStyle w:val="Hyperlink"/>
                </w:rPr>
                <w:t xml:space="preserve">Professional experience: Participant roles and </w:t>
              </w:r>
              <w:r w:rsidRPr="00BA19E8">
                <w:rPr>
                  <w:rStyle w:val="Hyperlink"/>
                </w:rPr>
                <w:lastRenderedPageBreak/>
                <w:t>responsibilities</w:t>
              </w:r>
            </w:hyperlink>
            <w:r w:rsidR="00C30AD7">
              <w:t xml:space="preserve">, AITSL, accessed </w:t>
            </w:r>
            <w:r w:rsidR="00A524CF">
              <w:t xml:space="preserve">22 November 2023. </w:t>
            </w:r>
            <w:r>
              <w:t xml:space="preserve"> </w:t>
            </w:r>
          </w:p>
        </w:tc>
      </w:tr>
      <w:tr w:rsidR="000F3FE8" w14:paraId="1A176185" w14:textId="77777777">
        <w:tc>
          <w:tcPr>
            <w:tcW w:w="1560" w:type="dxa"/>
          </w:tcPr>
          <w:p w14:paraId="759D6D29" w14:textId="77777777" w:rsidR="000F3FE8" w:rsidRPr="00A65FC1" w:rsidRDefault="000F3FE8">
            <w:pPr>
              <w:rPr>
                <w:rFonts w:eastAsia="Times New Roman"/>
                <w:b/>
                <w:bCs/>
              </w:rPr>
            </w:pPr>
            <w:r w:rsidRPr="00287D3C">
              <w:rPr>
                <w:rFonts w:eastAsia="Times New Roman"/>
                <w:b/>
                <w:bCs/>
              </w:rPr>
              <w:lastRenderedPageBreak/>
              <w:t>Proficiency</w:t>
            </w:r>
          </w:p>
        </w:tc>
        <w:tc>
          <w:tcPr>
            <w:tcW w:w="6095" w:type="dxa"/>
          </w:tcPr>
          <w:p w14:paraId="3371ACDD" w14:textId="77777777" w:rsidR="000F3FE8" w:rsidRDefault="000F3FE8">
            <w:r>
              <w:t>A proficient standard is a point on a proficiency scale that represents a ‘challenging but reasonable’ expectation of student achievement at a particular year level.</w:t>
            </w:r>
          </w:p>
        </w:tc>
        <w:tc>
          <w:tcPr>
            <w:tcW w:w="3119" w:type="dxa"/>
          </w:tcPr>
          <w:p w14:paraId="2B017493" w14:textId="77777777" w:rsidR="000F3FE8" w:rsidRDefault="000F3FE8">
            <w:pPr>
              <w:rPr>
                <w:i/>
                <w:iCs/>
              </w:rPr>
            </w:pPr>
            <w:r>
              <w:t xml:space="preserve">National Assessment Program (NAP) (n.d.) </w:t>
            </w:r>
            <w:hyperlink r:id="rId98" w:anchor=":~:text=A%20proficient%20standard%20is%20a,at%20a%20particular%20year%20level.">
              <w:r w:rsidRPr="7E950240">
                <w:rPr>
                  <w:rStyle w:val="Hyperlink"/>
                  <w:i/>
                  <w:iCs/>
                </w:rPr>
                <w:t>Proficiency levels – science literacy</w:t>
              </w:r>
            </w:hyperlink>
            <w:r w:rsidRPr="7E950240">
              <w:t>,</w:t>
            </w:r>
            <w:r w:rsidRPr="71660551">
              <w:t xml:space="preserve"> NAP, accessed </w:t>
            </w:r>
            <w:r w:rsidRPr="4C6F3544">
              <w:t xml:space="preserve">27 </w:t>
            </w:r>
            <w:r w:rsidRPr="28D8284E">
              <w:t xml:space="preserve">October </w:t>
            </w:r>
            <w:r w:rsidRPr="5D0C5194">
              <w:t>2023.</w:t>
            </w:r>
          </w:p>
          <w:p w14:paraId="71E20085" w14:textId="77777777" w:rsidR="000F3FE8" w:rsidRDefault="000F3FE8"/>
          <w:p w14:paraId="063AD559" w14:textId="77777777" w:rsidR="000F3FE8" w:rsidRDefault="000F3FE8"/>
        </w:tc>
      </w:tr>
      <w:tr w:rsidR="000F3FE8" w:rsidRPr="00AC3729" w14:paraId="4CE378F0" w14:textId="77777777">
        <w:tc>
          <w:tcPr>
            <w:tcW w:w="1560" w:type="dxa"/>
          </w:tcPr>
          <w:p w14:paraId="0E04E8E9" w14:textId="77777777" w:rsidR="000F3FE8" w:rsidRPr="00287D3C" w:rsidRDefault="000F3FE8">
            <w:pPr>
              <w:rPr>
                <w:rFonts w:eastAsia="Times New Roman"/>
                <w:b/>
                <w:bCs/>
              </w:rPr>
            </w:pPr>
            <w:r>
              <w:rPr>
                <w:rFonts w:eastAsia="Times New Roman"/>
                <w:b/>
                <w:bCs/>
              </w:rPr>
              <w:t>Regional, rural, remote</w:t>
            </w:r>
          </w:p>
        </w:tc>
        <w:tc>
          <w:tcPr>
            <w:tcW w:w="6095" w:type="dxa"/>
          </w:tcPr>
          <w:p w14:paraId="6D67F1F5" w14:textId="47711808" w:rsidR="000F3FE8" w:rsidRDefault="000F3FE8">
            <w:r w:rsidRPr="00D66AB0">
              <w:t>The Australian Statistical Geography Standard Remoteness Structure defines five classes of relative geographic remoteness across Australia: Major Cities of Australia, Inner Regional Australia, Outer Regional Australia, Remote Australia and Very Remote Australia. These categories are characterised by a measure of relative geographic access to services.</w:t>
            </w:r>
          </w:p>
        </w:tc>
        <w:tc>
          <w:tcPr>
            <w:tcW w:w="3119" w:type="dxa"/>
          </w:tcPr>
          <w:p w14:paraId="47BA3080" w14:textId="77777777" w:rsidR="000F3FE8" w:rsidRPr="00AC3729" w:rsidRDefault="000F3FE8">
            <w:r w:rsidRPr="00207703">
              <w:t xml:space="preserve">Australian Bureau of Statistics (ABS) (2023), </w:t>
            </w:r>
            <w:hyperlink r:id="rId99" w:history="1">
              <w:r w:rsidRPr="00207703">
                <w:rPr>
                  <w:rStyle w:val="Hyperlink"/>
                  <w:i/>
                </w:rPr>
                <w:t>Remoteness areas</w:t>
              </w:r>
            </w:hyperlink>
            <w:r w:rsidRPr="00207703">
              <w:t>, ABS, accessed 31 October 2023.</w:t>
            </w:r>
          </w:p>
        </w:tc>
      </w:tr>
      <w:tr w:rsidR="000F3FE8" w:rsidRPr="00207703" w14:paraId="7EDB49AC" w14:textId="77777777">
        <w:tc>
          <w:tcPr>
            <w:tcW w:w="1560" w:type="dxa"/>
          </w:tcPr>
          <w:p w14:paraId="4DA3723E" w14:textId="77777777" w:rsidR="000F3FE8" w:rsidRDefault="000F3FE8">
            <w:pPr>
              <w:rPr>
                <w:rFonts w:eastAsia="Times New Roman"/>
                <w:b/>
                <w:bCs/>
              </w:rPr>
            </w:pPr>
            <w:r>
              <w:rPr>
                <w:rFonts w:eastAsia="Times New Roman"/>
                <w:b/>
                <w:bCs/>
              </w:rPr>
              <w:t>Retention rates</w:t>
            </w:r>
          </w:p>
        </w:tc>
        <w:tc>
          <w:tcPr>
            <w:tcW w:w="6095" w:type="dxa"/>
          </w:tcPr>
          <w:p w14:paraId="12629350" w14:textId="77777777" w:rsidR="000F3FE8" w:rsidRPr="00D66AB0" w:rsidRDefault="000F3FE8">
            <w:r w:rsidRPr="005D487C">
              <w:t>Retention rates measure the proportion of a year group (or cohort) that is still enrolled after one or more calendar years – in other words, the net change in the size of a cohort as students leave or join it.</w:t>
            </w:r>
          </w:p>
        </w:tc>
        <w:tc>
          <w:tcPr>
            <w:tcW w:w="3119" w:type="dxa"/>
            <w:shd w:val="clear" w:color="auto" w:fill="auto"/>
          </w:tcPr>
          <w:p w14:paraId="6ABA0EEB" w14:textId="77777777" w:rsidR="000F3FE8" w:rsidRPr="00207703" w:rsidRDefault="000F3FE8">
            <w:r w:rsidRPr="0064477C">
              <w:t xml:space="preserve">Australian Curriculum, Assessment and Reporting Authority (ACARA) (n.d.) </w:t>
            </w:r>
            <w:hyperlink r:id="rId100" w:anchor=":~:text=The%20national%20apparent%20retention%20rate,2021%20to%2056.4%25%20in%202022." w:history="1">
              <w:r w:rsidRPr="0064477C">
                <w:rPr>
                  <w:rStyle w:val="Hyperlink"/>
                  <w:i/>
                </w:rPr>
                <w:t>Apparent retention</w:t>
              </w:r>
            </w:hyperlink>
            <w:r w:rsidRPr="0064477C">
              <w:rPr>
                <w:rStyle w:val="Hyperlink"/>
                <w:u w:val="none"/>
              </w:rPr>
              <w:t xml:space="preserve"> </w:t>
            </w:r>
            <w:r w:rsidRPr="0064477C">
              <w:rPr>
                <w:rStyle w:val="Hyperlink"/>
                <w:color w:val="auto"/>
                <w:u w:val="none"/>
              </w:rPr>
              <w:t>[data set]</w:t>
            </w:r>
            <w:r w:rsidRPr="0064477C">
              <w:t>, accessed 27 October 2023.</w:t>
            </w:r>
          </w:p>
        </w:tc>
      </w:tr>
      <w:tr w:rsidR="000F3FE8" w:rsidRPr="0064477C" w14:paraId="3555DD4E" w14:textId="77777777">
        <w:tc>
          <w:tcPr>
            <w:tcW w:w="1560" w:type="dxa"/>
          </w:tcPr>
          <w:p w14:paraId="3DA658CD" w14:textId="77777777" w:rsidR="000F3FE8" w:rsidRDefault="000F3FE8">
            <w:pPr>
              <w:rPr>
                <w:rFonts w:eastAsia="Times New Roman"/>
                <w:b/>
                <w:bCs/>
              </w:rPr>
            </w:pPr>
            <w:r>
              <w:rPr>
                <w:rFonts w:eastAsia="Times New Roman"/>
                <w:b/>
                <w:bCs/>
              </w:rPr>
              <w:t>School Financial Questionnaire</w:t>
            </w:r>
          </w:p>
        </w:tc>
        <w:tc>
          <w:tcPr>
            <w:tcW w:w="6095" w:type="dxa"/>
          </w:tcPr>
          <w:p w14:paraId="31A97A21" w14:textId="35C8A2DE" w:rsidR="000F3FE8" w:rsidRPr="005D487C" w:rsidRDefault="000F3FE8">
            <w:r>
              <w:t>A financial questionnaire is currently required to be completed by all non-government schools that receive Australian Government recurrent funding. It requires these schools to report income, expenditure, assets, liabilities</w:t>
            </w:r>
            <w:r w:rsidR="00BE19B5">
              <w:t>, and other items</w:t>
            </w:r>
            <w:r>
              <w:t>. The requirement to complete the financial questionnaire is detailed in section 36 of the Australian Education Regulations 2023.</w:t>
            </w:r>
          </w:p>
        </w:tc>
        <w:tc>
          <w:tcPr>
            <w:tcW w:w="3119" w:type="dxa"/>
            <w:shd w:val="clear" w:color="auto" w:fill="auto"/>
          </w:tcPr>
          <w:p w14:paraId="4DBF0CAB" w14:textId="77777777" w:rsidR="000F3FE8" w:rsidRPr="0064477C" w:rsidRDefault="000F3FE8">
            <w:r>
              <w:t xml:space="preserve">Department of Education (n.d.) </w:t>
            </w:r>
            <w:hyperlink r:id="rId101" w:history="1">
              <w:r w:rsidRPr="00FB39B5">
                <w:rPr>
                  <w:rStyle w:val="Hyperlink"/>
                  <w:i/>
                  <w:iCs/>
                </w:rPr>
                <w:t xml:space="preserve">Data </w:t>
              </w:r>
              <w:r>
                <w:rPr>
                  <w:rStyle w:val="Hyperlink"/>
                  <w:i/>
                  <w:iCs/>
                </w:rPr>
                <w:t>c</w:t>
              </w:r>
              <w:r w:rsidRPr="00FB39B5">
                <w:rPr>
                  <w:rStyle w:val="Hyperlink"/>
                  <w:i/>
                  <w:iCs/>
                </w:rPr>
                <w:t xml:space="preserve">ollections: </w:t>
              </w:r>
              <w:r>
                <w:rPr>
                  <w:rStyle w:val="Hyperlink"/>
                  <w:i/>
                  <w:iCs/>
                </w:rPr>
                <w:t>f</w:t>
              </w:r>
              <w:r w:rsidRPr="00FB39B5">
                <w:rPr>
                  <w:rStyle w:val="Hyperlink"/>
                  <w:i/>
                  <w:iCs/>
                </w:rPr>
                <w:t xml:space="preserve">inancial </w:t>
              </w:r>
              <w:r>
                <w:rPr>
                  <w:rStyle w:val="Hyperlink"/>
                  <w:i/>
                  <w:iCs/>
                </w:rPr>
                <w:t>q</w:t>
              </w:r>
              <w:r w:rsidRPr="00FB39B5">
                <w:rPr>
                  <w:rStyle w:val="Hyperlink"/>
                  <w:i/>
                  <w:iCs/>
                </w:rPr>
                <w:t>uestionnaire</w:t>
              </w:r>
            </w:hyperlink>
            <w:r>
              <w:t>, Department of Education, Australian Government, accessed 14 September 2023.</w:t>
            </w:r>
          </w:p>
        </w:tc>
      </w:tr>
      <w:tr w:rsidR="000F3FE8" w:rsidRPr="00511B10" w14:paraId="07D068B3" w14:textId="77777777">
        <w:tc>
          <w:tcPr>
            <w:tcW w:w="1560" w:type="dxa"/>
          </w:tcPr>
          <w:p w14:paraId="3A17C35E" w14:textId="77777777" w:rsidR="000F3FE8" w:rsidRDefault="000F3FE8">
            <w:pPr>
              <w:rPr>
                <w:rFonts w:eastAsia="Times New Roman"/>
                <w:b/>
                <w:bCs/>
              </w:rPr>
            </w:pPr>
            <w:r>
              <w:rPr>
                <w:rFonts w:eastAsia="Times New Roman"/>
                <w:b/>
                <w:bCs/>
              </w:rPr>
              <w:t>School leader</w:t>
            </w:r>
          </w:p>
        </w:tc>
        <w:tc>
          <w:tcPr>
            <w:tcW w:w="6095" w:type="dxa"/>
          </w:tcPr>
          <w:p w14:paraId="3CAEB24F" w14:textId="77777777" w:rsidR="000F3FE8" w:rsidRDefault="000F3FE8">
            <w:r w:rsidRPr="002F04EC">
              <w:t>Leaders include principals, deputy and assistant principals, head, executive and senior teachers, among others.</w:t>
            </w:r>
          </w:p>
        </w:tc>
        <w:tc>
          <w:tcPr>
            <w:tcW w:w="3119" w:type="dxa"/>
            <w:shd w:val="clear" w:color="auto" w:fill="auto"/>
          </w:tcPr>
          <w:p w14:paraId="14FB4D47" w14:textId="77777777" w:rsidR="000F3FE8" w:rsidRPr="00511B10" w:rsidRDefault="000F3FE8">
            <w:r>
              <w:t xml:space="preserve">Australian Institute for Teaching and School Leadership (AITSL) (n.d.) </w:t>
            </w:r>
            <w:hyperlink r:id="rId102" w:history="1">
              <w:r w:rsidRPr="00511B10">
                <w:rPr>
                  <w:rStyle w:val="Hyperlink"/>
                  <w:i/>
                  <w:iCs/>
                </w:rPr>
                <w:t>Spotlight: Middle leadership in Australian schools</w:t>
              </w:r>
            </w:hyperlink>
            <w:r>
              <w:t>, AITSL, accessed 31 October 2023.</w:t>
            </w:r>
          </w:p>
        </w:tc>
      </w:tr>
      <w:tr w:rsidR="000F3FE8" w:rsidRPr="00272D19" w14:paraId="65A3DC78" w14:textId="77777777">
        <w:tc>
          <w:tcPr>
            <w:tcW w:w="1560" w:type="dxa"/>
          </w:tcPr>
          <w:p w14:paraId="614D4E94" w14:textId="77777777" w:rsidR="000F3FE8" w:rsidRDefault="000F3FE8">
            <w:pPr>
              <w:rPr>
                <w:rFonts w:eastAsia="Times New Roman"/>
                <w:b/>
                <w:bCs/>
              </w:rPr>
            </w:pPr>
            <w:r>
              <w:rPr>
                <w:rFonts w:eastAsia="Times New Roman"/>
                <w:b/>
                <w:bCs/>
              </w:rPr>
              <w:t>Socio-economic status</w:t>
            </w:r>
          </w:p>
        </w:tc>
        <w:tc>
          <w:tcPr>
            <w:tcW w:w="6095" w:type="dxa"/>
          </w:tcPr>
          <w:p w14:paraId="6DCC5C67" w14:textId="77777777" w:rsidR="000F3FE8" w:rsidRPr="00272D19" w:rsidRDefault="000F3FE8">
            <w:r w:rsidRPr="00272D19">
              <w:rPr>
                <w:lang w:val="en-GB"/>
              </w:rPr>
              <w:t xml:space="preserve">Socio-economic status (SES) refers to an individual / group of individuals’ social and economic position, including in relation to income, wealth, education and employment, in the wider community. An individual is considered to have low-SES status if they are in the bottom quartile according to the </w:t>
            </w:r>
            <w:hyperlink r:id="rId103" w:history="1">
              <w:r w:rsidRPr="00272D19">
                <w:rPr>
                  <w:rStyle w:val="Hyperlink"/>
                  <w:lang w:val="en-GB"/>
                </w:rPr>
                <w:t>ABS Index of Education and Occupation.</w:t>
              </w:r>
            </w:hyperlink>
          </w:p>
        </w:tc>
        <w:tc>
          <w:tcPr>
            <w:tcW w:w="3119" w:type="dxa"/>
          </w:tcPr>
          <w:p w14:paraId="5401D70C" w14:textId="77777777" w:rsidR="000F3FE8" w:rsidRPr="00272D19" w:rsidRDefault="000F3FE8">
            <w:r w:rsidRPr="00272D19">
              <w:rPr>
                <w:lang w:val="en-GB"/>
              </w:rPr>
              <w:t xml:space="preserve">Australian Bureau of Statistics (ABS) (2011) </w:t>
            </w:r>
            <w:hyperlink r:id="rId104">
              <w:r w:rsidRPr="00272D19">
                <w:rPr>
                  <w:rStyle w:val="Hyperlink"/>
                  <w:i/>
                  <w:lang w:val="en-GB"/>
                </w:rPr>
                <w:t>Information paper: measures of socioeconomic status</w:t>
              </w:r>
            </w:hyperlink>
            <w:r w:rsidRPr="00272D19">
              <w:rPr>
                <w:lang w:val="en-GB"/>
              </w:rPr>
              <w:t>, ABS, accessed 30 October 2023.</w:t>
            </w:r>
          </w:p>
        </w:tc>
      </w:tr>
      <w:tr w:rsidR="001E65A7" w:rsidRPr="00272D19" w14:paraId="7252C8A5" w14:textId="77777777" w:rsidTr="003118EE">
        <w:tc>
          <w:tcPr>
            <w:tcW w:w="1560" w:type="dxa"/>
          </w:tcPr>
          <w:p w14:paraId="5A4DE420" w14:textId="77777777" w:rsidR="000F3FE8" w:rsidRDefault="000F3FE8">
            <w:pPr>
              <w:rPr>
                <w:rFonts w:eastAsia="Times New Roman"/>
                <w:b/>
                <w:bCs/>
              </w:rPr>
            </w:pPr>
            <w:r>
              <w:rPr>
                <w:rFonts w:eastAsia="Times New Roman"/>
                <w:b/>
                <w:bCs/>
              </w:rPr>
              <w:t>Socio-educational status</w:t>
            </w:r>
          </w:p>
        </w:tc>
        <w:tc>
          <w:tcPr>
            <w:tcW w:w="6095" w:type="dxa"/>
          </w:tcPr>
          <w:p w14:paraId="7935751D" w14:textId="1E664B9F" w:rsidR="000F3FE8" w:rsidRPr="00272D19" w:rsidRDefault="000F3FE8">
            <w:r w:rsidRPr="002B011B">
              <w:rPr>
                <w:lang w:val="en-GB"/>
              </w:rPr>
              <w:t>Parental education</w:t>
            </w:r>
            <w:r w:rsidR="00B72A38">
              <w:rPr>
                <w:lang w:val="en-GB"/>
              </w:rPr>
              <w:t xml:space="preserve"> and parental occupation</w:t>
            </w:r>
            <w:r w:rsidRPr="002B011B">
              <w:rPr>
                <w:lang w:val="en-GB"/>
              </w:rPr>
              <w:t xml:space="preserve"> is used as a proxy for </w:t>
            </w:r>
            <w:r w:rsidR="0006073A">
              <w:rPr>
                <w:lang w:val="en-GB"/>
              </w:rPr>
              <w:t xml:space="preserve">the </w:t>
            </w:r>
            <w:r w:rsidRPr="002B011B">
              <w:rPr>
                <w:lang w:val="en-GB"/>
              </w:rPr>
              <w:t>socio-educational status</w:t>
            </w:r>
            <w:r w:rsidR="0006073A">
              <w:rPr>
                <w:lang w:val="en-GB"/>
              </w:rPr>
              <w:t xml:space="preserve"> of students</w:t>
            </w:r>
            <w:r w:rsidRPr="002B011B">
              <w:rPr>
                <w:lang w:val="en-GB"/>
              </w:rPr>
              <w:t xml:space="preserve">. </w:t>
            </w:r>
            <w:r w:rsidR="0006073A">
              <w:rPr>
                <w:lang w:val="en-GB"/>
              </w:rPr>
              <w:t>For example, h</w:t>
            </w:r>
            <w:r w:rsidRPr="002B011B">
              <w:rPr>
                <w:lang w:val="en-GB"/>
              </w:rPr>
              <w:t>igh socio-educational status is considered as parents with a bachelor’s degree or higher</w:t>
            </w:r>
            <w:r w:rsidR="0006073A">
              <w:rPr>
                <w:lang w:val="en-GB"/>
              </w:rPr>
              <w:t xml:space="preserve"> and who are </w:t>
            </w:r>
            <w:r w:rsidR="0006073A">
              <w:t>in senior management</w:t>
            </w:r>
            <w:r w:rsidRPr="002B011B">
              <w:rPr>
                <w:lang w:val="en-GB"/>
              </w:rPr>
              <w:t>. Low socio-</w:t>
            </w:r>
            <w:r w:rsidRPr="002B011B">
              <w:rPr>
                <w:lang w:val="en-GB"/>
              </w:rPr>
              <w:lastRenderedPageBreak/>
              <w:t>educational status is considered as parents who did not complete Year 12</w:t>
            </w:r>
            <w:r w:rsidR="00E55AE0">
              <w:rPr>
                <w:lang w:val="en-GB"/>
              </w:rPr>
              <w:t xml:space="preserve"> and who have not been in paid employment for the last 12 months</w:t>
            </w:r>
            <w:r w:rsidRPr="002B011B">
              <w:rPr>
                <w:lang w:val="en-GB"/>
              </w:rPr>
              <w:t>.</w:t>
            </w:r>
          </w:p>
        </w:tc>
        <w:tc>
          <w:tcPr>
            <w:tcW w:w="3119" w:type="dxa"/>
            <w:shd w:val="clear" w:color="auto" w:fill="auto"/>
          </w:tcPr>
          <w:p w14:paraId="12DAE368" w14:textId="6C5073BD" w:rsidR="000F3FE8" w:rsidRPr="00272D19" w:rsidRDefault="00B72A38">
            <w:r>
              <w:lastRenderedPageBreak/>
              <w:t xml:space="preserve">Australian Curriculum Assessment and Reporting Authority (ACARA) (2016) </w:t>
            </w:r>
            <w:hyperlink r:id="rId105">
              <w:r w:rsidRPr="3C94FD38">
                <w:rPr>
                  <w:rStyle w:val="Hyperlink"/>
                  <w:i/>
                  <w:iCs/>
                </w:rPr>
                <w:t xml:space="preserve">About </w:t>
              </w:r>
              <w:r w:rsidRPr="3C94FD38">
                <w:rPr>
                  <w:rStyle w:val="Hyperlink"/>
                  <w:i/>
                  <w:iCs/>
                </w:rPr>
                <w:lastRenderedPageBreak/>
                <w:t>ICSEA</w:t>
              </w:r>
            </w:hyperlink>
            <w:r w:rsidRPr="3C94FD38">
              <w:rPr>
                <w:i/>
                <w:iCs/>
              </w:rPr>
              <w:t xml:space="preserve">, </w:t>
            </w:r>
            <w:r w:rsidRPr="3C94FD38">
              <w:t>ACARA, accessed 27 October 2023.</w:t>
            </w:r>
          </w:p>
        </w:tc>
      </w:tr>
      <w:tr w:rsidR="000F3FE8" w:rsidRPr="00272D19" w14:paraId="5D6BBF8F" w14:textId="77777777">
        <w:trPr>
          <w:trHeight w:val="1097"/>
        </w:trPr>
        <w:tc>
          <w:tcPr>
            <w:tcW w:w="1560" w:type="dxa"/>
          </w:tcPr>
          <w:p w14:paraId="6CE86729" w14:textId="77777777" w:rsidR="000F3FE8" w:rsidRDefault="000F3FE8">
            <w:pPr>
              <w:rPr>
                <w:rFonts w:eastAsia="Times New Roman"/>
                <w:b/>
                <w:bCs/>
              </w:rPr>
            </w:pPr>
            <w:r>
              <w:rPr>
                <w:rFonts w:eastAsia="Times New Roman"/>
                <w:b/>
                <w:bCs/>
              </w:rPr>
              <w:lastRenderedPageBreak/>
              <w:t>Stresses and vulnerabilities</w:t>
            </w:r>
          </w:p>
        </w:tc>
        <w:tc>
          <w:tcPr>
            <w:tcW w:w="6095" w:type="dxa"/>
          </w:tcPr>
          <w:p w14:paraId="2ACA8E9A" w14:textId="77777777" w:rsidR="000F3FE8" w:rsidRPr="00F800A7" w:rsidRDefault="000F3FE8">
            <w:pPr>
              <w:rPr>
                <w:sz w:val="20"/>
                <w:szCs w:val="20"/>
              </w:rPr>
            </w:pPr>
            <w:r w:rsidRPr="009E15CC">
              <w:t>Individual determinants include cognitive/interpersonal abilities, genetics, pre-natal substance abuse, family, community, social and economic circumstances. Structural factors include broader socio-cultural, geopolitical, and environmental issues (inequality, social stability, environmental quality).</w:t>
            </w:r>
          </w:p>
        </w:tc>
        <w:tc>
          <w:tcPr>
            <w:tcW w:w="3119" w:type="dxa"/>
            <w:shd w:val="clear" w:color="auto" w:fill="auto"/>
          </w:tcPr>
          <w:p w14:paraId="37CD636B" w14:textId="77777777" w:rsidR="000F3FE8" w:rsidRPr="00272D19" w:rsidRDefault="000F3FE8">
            <w:r w:rsidRPr="00775BF5">
              <w:rPr>
                <w:rStyle w:val="normaltextrun"/>
                <w:rFonts w:ascii="Calibri" w:hAnsi="Calibri" w:cs="Calibri"/>
                <w:color w:val="000000"/>
                <w:shd w:val="clear" w:color="auto" w:fill="FFFFFF"/>
              </w:rPr>
              <w:t xml:space="preserve">World Health Organisation (WHO) (2022) </w:t>
            </w:r>
            <w:hyperlink r:id="rId106" w:history="1">
              <w:r w:rsidRPr="00775BF5">
                <w:rPr>
                  <w:rStyle w:val="Hyperlink"/>
                  <w:rFonts w:ascii="Calibri" w:hAnsi="Calibri" w:cs="Calibri"/>
                  <w:i/>
                  <w:shd w:val="clear" w:color="auto" w:fill="FFFFFF"/>
                </w:rPr>
                <w:t>W</w:t>
              </w:r>
              <w:bookmarkStart w:id="232" w:name="_Hlt151730737"/>
              <w:bookmarkStart w:id="233" w:name="_Hlt151730738"/>
              <w:bookmarkEnd w:id="232"/>
              <w:bookmarkEnd w:id="233"/>
              <w:r w:rsidRPr="00775BF5">
                <w:rPr>
                  <w:rStyle w:val="Hyperlink"/>
                  <w:rFonts w:ascii="Calibri" w:hAnsi="Calibri" w:cs="Calibri"/>
                  <w:i/>
                  <w:shd w:val="clear" w:color="auto" w:fill="FFFFFF"/>
                </w:rPr>
                <w:t>orld mental health report – transforming mental health for all</w:t>
              </w:r>
            </w:hyperlink>
            <w:r w:rsidRPr="00775BF5">
              <w:rPr>
                <w:rStyle w:val="normaltextrun"/>
                <w:rFonts w:ascii="Calibri" w:hAnsi="Calibri" w:cs="Calibri"/>
                <w:color w:val="000000"/>
                <w:shd w:val="clear" w:color="auto" w:fill="FFFFFF"/>
              </w:rPr>
              <w:t xml:space="preserve">, WHO, </w:t>
            </w:r>
            <w:r w:rsidRPr="00775BF5">
              <w:t>pp. 10; 19</w:t>
            </w:r>
            <w:r w:rsidRPr="00775BF5" w:rsidDel="00B1746F">
              <w:rPr>
                <w:rFonts w:ascii="Symbol" w:eastAsia="Symbol" w:hAnsi="Symbol" w:cs="Symbol"/>
              </w:rPr>
              <w:t>-</w:t>
            </w:r>
            <w:r w:rsidRPr="00775BF5">
              <w:t>20, a</w:t>
            </w:r>
            <w:r w:rsidRPr="00775BF5">
              <w:rPr>
                <w:rStyle w:val="normaltextrun"/>
                <w:rFonts w:ascii="Calibri" w:hAnsi="Calibri" w:cs="Calibri"/>
                <w:color w:val="000000"/>
                <w:shd w:val="clear" w:color="auto" w:fill="FFFFFF"/>
              </w:rPr>
              <w:t>ccessed 27 October 2023.</w:t>
            </w:r>
          </w:p>
        </w:tc>
      </w:tr>
      <w:tr w:rsidR="000F3FE8" w:rsidRPr="005405B1" w14:paraId="38F39E9D" w14:textId="77777777">
        <w:tc>
          <w:tcPr>
            <w:tcW w:w="1560" w:type="dxa"/>
          </w:tcPr>
          <w:p w14:paraId="09A0B9ED" w14:textId="77777777" w:rsidR="000F3FE8" w:rsidRPr="00F6632A" w:rsidRDefault="000F3FE8">
            <w:pPr>
              <w:rPr>
                <w:rFonts w:eastAsia="Times New Roman"/>
                <w:b/>
                <w:bCs/>
              </w:rPr>
            </w:pPr>
            <w:r w:rsidRPr="00F6632A">
              <w:rPr>
                <w:rFonts w:eastAsia="Times New Roman"/>
                <w:b/>
                <w:bCs/>
              </w:rPr>
              <w:t>Student with disability</w:t>
            </w:r>
          </w:p>
        </w:tc>
        <w:tc>
          <w:tcPr>
            <w:tcW w:w="6095" w:type="dxa"/>
          </w:tcPr>
          <w:p w14:paraId="65575563" w14:textId="59DD39AA" w:rsidR="000F3FE8" w:rsidRPr="004F5B4B" w:rsidRDefault="000B14D2">
            <w:r w:rsidRPr="004F5B4B">
              <w:t xml:space="preserve">This report uses the definition of disability as outlined in </w:t>
            </w:r>
            <w:r>
              <w:t>S</w:t>
            </w:r>
            <w:r w:rsidRPr="004F5B4B">
              <w:t xml:space="preserve">ection 4 of the </w:t>
            </w:r>
            <w:r w:rsidR="000F3FE8" w:rsidRPr="004F5B4B">
              <w:rPr>
                <w:i/>
              </w:rPr>
              <w:t>Disability Discrimination Act 1992</w:t>
            </w:r>
            <w:r w:rsidR="000F3FE8" w:rsidRPr="004F5B4B">
              <w:t xml:space="preserve"> (DDA</w:t>
            </w:r>
            <w:r w:rsidR="00490E0F" w:rsidRPr="004F5B4B">
              <w:t>)</w:t>
            </w:r>
            <w:r w:rsidRPr="004F5B4B">
              <w:t>.</w:t>
            </w:r>
            <w:r>
              <w:t xml:space="preserve"> </w:t>
            </w:r>
            <w:r w:rsidR="000F3FE8" w:rsidRPr="004F5B4B">
              <w:t xml:space="preserve">The </w:t>
            </w:r>
            <w:r w:rsidR="00490E0F">
              <w:t>DDA</w:t>
            </w:r>
            <w:r w:rsidR="000F3FE8" w:rsidRPr="004F5B4B">
              <w:t xml:space="preserve"> reflects a social model </w:t>
            </w:r>
            <w:r w:rsidR="00B27A23">
              <w:t>of disability</w:t>
            </w:r>
            <w:r w:rsidR="000F3FE8" w:rsidRPr="004F5B4B">
              <w:t xml:space="preserve"> </w:t>
            </w:r>
            <w:r w:rsidR="001A007E">
              <w:t xml:space="preserve">discrimination but uses medically based </w:t>
            </w:r>
            <w:r w:rsidR="00EB456A">
              <w:t>definitions of</w:t>
            </w:r>
            <w:r w:rsidR="000F3FE8" w:rsidRPr="004F5B4B">
              <w:t xml:space="preserve"> disability</w:t>
            </w:r>
            <w:r w:rsidR="001A007E">
              <w:t xml:space="preserve">. </w:t>
            </w:r>
            <w:r w:rsidR="000E58AC">
              <w:t>R</w:t>
            </w:r>
            <w:r w:rsidR="00CE7D63">
              <w:t xml:space="preserve">eflecting that </w:t>
            </w:r>
            <w:r w:rsidR="000F3FE8" w:rsidRPr="004F5B4B">
              <w:t xml:space="preserve">disability can be a result of the interaction between </w:t>
            </w:r>
            <w:r w:rsidR="00854407">
              <w:t xml:space="preserve">physical </w:t>
            </w:r>
            <w:r w:rsidR="00CE7D63">
              <w:t xml:space="preserve">barriers </w:t>
            </w:r>
            <w:r w:rsidR="00037951">
              <w:t xml:space="preserve">and impairments </w:t>
            </w:r>
            <w:r w:rsidR="00854407">
              <w:t>as well as</w:t>
            </w:r>
            <w:r w:rsidR="000F3FE8" w:rsidRPr="004F5B4B">
              <w:t xml:space="preserve"> social</w:t>
            </w:r>
            <w:r w:rsidR="00037951">
              <w:t xml:space="preserve">, attitudinal and </w:t>
            </w:r>
            <w:r w:rsidR="000F3FE8" w:rsidRPr="004F5B4B">
              <w:t>environment</w:t>
            </w:r>
            <w:r w:rsidR="00CE7D63">
              <w:t>al barriers</w:t>
            </w:r>
            <w:r w:rsidR="000F3FE8" w:rsidRPr="004F5B4B">
              <w:t xml:space="preserve">. </w:t>
            </w:r>
          </w:p>
          <w:p w14:paraId="6273AA94" w14:textId="77777777" w:rsidR="000F3FE8" w:rsidRPr="004F5B4B" w:rsidRDefault="000F3FE8">
            <w:r w:rsidRPr="004F5B4B">
              <w:t>Section 4 of the DDA defines disability (in relation to a person) as:</w:t>
            </w:r>
          </w:p>
          <w:p w14:paraId="0A63D406" w14:textId="77777777" w:rsidR="000F3FE8" w:rsidRPr="004F5B4B" w:rsidRDefault="000F3FE8" w:rsidP="000F3FE8">
            <w:pPr>
              <w:pStyle w:val="ListParagraph"/>
              <w:numPr>
                <w:ilvl w:val="0"/>
                <w:numId w:val="105"/>
              </w:numPr>
              <w:spacing w:after="0"/>
              <w:contextualSpacing w:val="0"/>
            </w:pPr>
            <w:r w:rsidRPr="004F5B4B">
              <w:t>total or partial loss of the person's bodily or mental functions; or</w:t>
            </w:r>
          </w:p>
          <w:p w14:paraId="32C99F01" w14:textId="77777777" w:rsidR="000F3FE8" w:rsidRPr="004F5B4B" w:rsidRDefault="000F3FE8" w:rsidP="000F3FE8">
            <w:pPr>
              <w:pStyle w:val="ListParagraph"/>
              <w:numPr>
                <w:ilvl w:val="0"/>
                <w:numId w:val="105"/>
              </w:numPr>
              <w:spacing w:after="0"/>
              <w:contextualSpacing w:val="0"/>
            </w:pPr>
            <w:r w:rsidRPr="004F5B4B">
              <w:t>total or partial loss of a part of the body; or</w:t>
            </w:r>
          </w:p>
          <w:p w14:paraId="7BE5C55F" w14:textId="77777777" w:rsidR="000F3FE8" w:rsidRPr="004F5B4B" w:rsidRDefault="000F3FE8" w:rsidP="000F3FE8">
            <w:pPr>
              <w:pStyle w:val="ListParagraph"/>
              <w:numPr>
                <w:ilvl w:val="0"/>
                <w:numId w:val="105"/>
              </w:numPr>
              <w:spacing w:after="0"/>
              <w:contextualSpacing w:val="0"/>
            </w:pPr>
            <w:r w:rsidRPr="004F5B4B">
              <w:t>the presence in the body of organisms causing disease or illness; or</w:t>
            </w:r>
          </w:p>
          <w:p w14:paraId="38D1CFD0" w14:textId="77777777" w:rsidR="000F3FE8" w:rsidRPr="004F5B4B" w:rsidRDefault="000F3FE8" w:rsidP="000F3FE8">
            <w:pPr>
              <w:pStyle w:val="ListParagraph"/>
              <w:numPr>
                <w:ilvl w:val="0"/>
                <w:numId w:val="105"/>
              </w:numPr>
              <w:spacing w:after="0"/>
              <w:contextualSpacing w:val="0"/>
            </w:pPr>
            <w:r w:rsidRPr="004F5B4B">
              <w:t>the presence in the body of organisms capable of causing disease or illness; or</w:t>
            </w:r>
          </w:p>
          <w:p w14:paraId="641E339B" w14:textId="77777777" w:rsidR="000F3FE8" w:rsidRPr="004F5B4B" w:rsidRDefault="000F3FE8" w:rsidP="000F3FE8">
            <w:pPr>
              <w:pStyle w:val="ListParagraph"/>
              <w:numPr>
                <w:ilvl w:val="0"/>
                <w:numId w:val="105"/>
              </w:numPr>
              <w:spacing w:after="0"/>
              <w:contextualSpacing w:val="0"/>
            </w:pPr>
            <w:r w:rsidRPr="004F5B4B">
              <w:t>the malfunction, malformation or disfigurement of a part of the person's body; or</w:t>
            </w:r>
          </w:p>
          <w:p w14:paraId="75AEA15D" w14:textId="77777777" w:rsidR="000F3FE8" w:rsidRPr="004F5B4B" w:rsidRDefault="000F3FE8" w:rsidP="000F3FE8">
            <w:pPr>
              <w:pStyle w:val="ListParagraph"/>
              <w:numPr>
                <w:ilvl w:val="0"/>
                <w:numId w:val="105"/>
              </w:numPr>
              <w:spacing w:after="0"/>
              <w:contextualSpacing w:val="0"/>
            </w:pPr>
            <w:r w:rsidRPr="004F5B4B">
              <w:t>a disorder or malfunction that results in the person learning differently from a person without the disorder or malfunction; or</w:t>
            </w:r>
          </w:p>
          <w:p w14:paraId="477167BE" w14:textId="77777777" w:rsidR="000F3FE8" w:rsidRPr="004F5B4B" w:rsidRDefault="000F3FE8" w:rsidP="000F3FE8">
            <w:pPr>
              <w:pStyle w:val="ListParagraph"/>
              <w:numPr>
                <w:ilvl w:val="0"/>
                <w:numId w:val="105"/>
              </w:numPr>
              <w:spacing w:after="0"/>
              <w:contextualSpacing w:val="0"/>
            </w:pPr>
            <w:r w:rsidRPr="004F5B4B">
              <w:t>a disorder, illness or disease that affects a person's thought processes, perception of reality, emotions or judgement or that results in disturbed behaviour;</w:t>
            </w:r>
          </w:p>
          <w:p w14:paraId="64A5C0B5" w14:textId="77777777" w:rsidR="000F3FE8" w:rsidRPr="004F5B4B" w:rsidRDefault="000F3FE8">
            <w:r w:rsidRPr="004F5B4B">
              <w:t xml:space="preserve">and includes a disability that: </w:t>
            </w:r>
          </w:p>
          <w:p w14:paraId="45DED40B" w14:textId="77777777" w:rsidR="000F3FE8" w:rsidRPr="004F5B4B" w:rsidRDefault="000F3FE8" w:rsidP="000F3FE8">
            <w:pPr>
              <w:pStyle w:val="ListParagraph"/>
              <w:numPr>
                <w:ilvl w:val="0"/>
                <w:numId w:val="106"/>
              </w:numPr>
              <w:spacing w:after="0"/>
              <w:contextualSpacing w:val="0"/>
              <w:rPr>
                <w:rFonts w:eastAsia="Calibri"/>
              </w:rPr>
            </w:pPr>
            <w:r w:rsidRPr="004F5B4B">
              <w:t>presently exists; or</w:t>
            </w:r>
          </w:p>
          <w:p w14:paraId="1079803E" w14:textId="77777777" w:rsidR="000F3FE8" w:rsidRPr="004F5B4B" w:rsidRDefault="000F3FE8" w:rsidP="000F3FE8">
            <w:pPr>
              <w:pStyle w:val="ListParagraph"/>
              <w:numPr>
                <w:ilvl w:val="0"/>
                <w:numId w:val="106"/>
              </w:numPr>
              <w:spacing w:after="0"/>
              <w:contextualSpacing w:val="0"/>
              <w:rPr>
                <w:rFonts w:eastAsia="Calibri"/>
              </w:rPr>
            </w:pPr>
            <w:r w:rsidRPr="004F5B4B">
              <w:t xml:space="preserve">previously existed but no longer exists; or </w:t>
            </w:r>
          </w:p>
          <w:p w14:paraId="203980A0" w14:textId="77777777" w:rsidR="000F3FE8" w:rsidRPr="004F5B4B" w:rsidRDefault="000F3FE8" w:rsidP="000F3FE8">
            <w:pPr>
              <w:pStyle w:val="ListParagraph"/>
              <w:numPr>
                <w:ilvl w:val="0"/>
                <w:numId w:val="106"/>
              </w:numPr>
              <w:spacing w:after="0"/>
              <w:contextualSpacing w:val="0"/>
              <w:rPr>
                <w:rFonts w:eastAsia="Calibri"/>
              </w:rPr>
            </w:pPr>
            <w:r w:rsidRPr="004F5B4B">
              <w:t xml:space="preserve">may exist in the future (including because of a genetic predisposition to that disability); or </w:t>
            </w:r>
          </w:p>
          <w:p w14:paraId="2A9EF50C" w14:textId="0C5A8D2D" w:rsidR="000F3FE8" w:rsidRPr="004F5B4B" w:rsidRDefault="000F3FE8" w:rsidP="008751DC">
            <w:pPr>
              <w:pStyle w:val="ListParagraph"/>
              <w:numPr>
                <w:ilvl w:val="0"/>
                <w:numId w:val="106"/>
              </w:numPr>
              <w:spacing w:after="0"/>
              <w:contextualSpacing w:val="0"/>
            </w:pPr>
            <w:r w:rsidRPr="004F5B4B">
              <w:t>is imputed to a person.</w:t>
            </w:r>
          </w:p>
        </w:tc>
        <w:tc>
          <w:tcPr>
            <w:tcW w:w="3119" w:type="dxa"/>
          </w:tcPr>
          <w:p w14:paraId="2F2BA8B3" w14:textId="77777777" w:rsidR="000F3FE8" w:rsidRPr="005405B1" w:rsidRDefault="000F3FE8">
            <w:r>
              <w:t xml:space="preserve">Federal Register of Legislation (n.d.) </w:t>
            </w:r>
            <w:hyperlink r:id="rId107" w:history="1">
              <w:r w:rsidRPr="00911BB5">
                <w:rPr>
                  <w:rStyle w:val="Hyperlink"/>
                  <w:i/>
                  <w:iCs/>
                </w:rPr>
                <w:t>Disability Discrimination Act 1992</w:t>
              </w:r>
            </w:hyperlink>
            <w:r>
              <w:t xml:space="preserve">, Australian Government, section 4, accessed 31 October 2023; </w:t>
            </w:r>
            <w:r w:rsidRPr="004F5B4B">
              <w:t>Nationally Consistent Collection of Data (NCCD) (2022)</w:t>
            </w:r>
            <w:r w:rsidRPr="004F5B4B">
              <w:rPr>
                <w:u w:val="single"/>
              </w:rPr>
              <w:t xml:space="preserve"> </w:t>
            </w:r>
            <w:hyperlink r:id="rId108" w:history="1">
              <w:r w:rsidRPr="004F5B4B">
                <w:rPr>
                  <w:rStyle w:val="Hyperlink"/>
                  <w:i/>
                </w:rPr>
                <w:t>Definitions of disability and the NCCD categories</w:t>
              </w:r>
            </w:hyperlink>
            <w:r w:rsidRPr="004F5B4B">
              <w:t>,</w:t>
            </w:r>
            <w:r w:rsidRPr="004F5B4B">
              <w:rPr>
                <w:i/>
              </w:rPr>
              <w:t xml:space="preserve"> </w:t>
            </w:r>
            <w:r w:rsidRPr="004F5B4B">
              <w:t>NCCD, accessed 30 October 2023.</w:t>
            </w:r>
          </w:p>
        </w:tc>
      </w:tr>
      <w:tr w:rsidR="000F3FE8" w14:paraId="57366D59" w14:textId="77777777">
        <w:tc>
          <w:tcPr>
            <w:tcW w:w="1560" w:type="dxa"/>
          </w:tcPr>
          <w:p w14:paraId="7518C0BA" w14:textId="77777777" w:rsidR="000F3FE8" w:rsidRPr="00A963CF" w:rsidRDefault="000F3FE8">
            <w:pPr>
              <w:rPr>
                <w:rFonts w:eastAsia="Times New Roman"/>
                <w:b/>
                <w:bCs/>
              </w:rPr>
            </w:pPr>
            <w:r w:rsidRPr="00287D3C">
              <w:rPr>
                <w:rFonts w:eastAsia="Times New Roman"/>
                <w:b/>
                <w:bCs/>
              </w:rPr>
              <w:t>Students in out of home care</w:t>
            </w:r>
          </w:p>
        </w:tc>
        <w:tc>
          <w:tcPr>
            <w:tcW w:w="6095" w:type="dxa"/>
          </w:tcPr>
          <w:p w14:paraId="51A69BA7" w14:textId="77777777" w:rsidR="000F3FE8" w:rsidRDefault="000F3FE8">
            <w:r>
              <w:t>Students who are in residential</w:t>
            </w:r>
            <w:r w:rsidRPr="00EB671D">
              <w:t xml:space="preserve"> care </w:t>
            </w:r>
            <w:r>
              <w:t>or in an arrangement where</w:t>
            </w:r>
            <w:r w:rsidRPr="00EB671D">
              <w:t xml:space="preserve"> control of a child or young person is provided by a person other than a parent of the child or young person and at a place other than the usual home of the child or young person, whether or not for fee, gain or reward.</w:t>
            </w:r>
          </w:p>
        </w:tc>
        <w:tc>
          <w:tcPr>
            <w:tcW w:w="3119" w:type="dxa"/>
          </w:tcPr>
          <w:p w14:paraId="7FAE27B6" w14:textId="77777777" w:rsidR="000F3FE8" w:rsidRDefault="000F3FE8">
            <w:r>
              <w:t xml:space="preserve">Section 135, </w:t>
            </w:r>
            <w:r w:rsidRPr="00000FAB">
              <w:rPr>
                <w:i/>
                <w:iCs/>
              </w:rPr>
              <w:t>Children and Young Persons (Care and Protection) Act 1998</w:t>
            </w:r>
            <w:r>
              <w:rPr>
                <w:i/>
                <w:iCs/>
              </w:rPr>
              <w:t xml:space="preserve"> </w:t>
            </w:r>
            <w:r w:rsidRPr="00D93AE2">
              <w:rPr>
                <w:i/>
                <w:iCs/>
              </w:rPr>
              <w:t>(NSW)</w:t>
            </w:r>
          </w:p>
        </w:tc>
      </w:tr>
      <w:tr w:rsidR="000F3FE8" w14:paraId="65EADA7D" w14:textId="77777777">
        <w:tc>
          <w:tcPr>
            <w:tcW w:w="1560" w:type="dxa"/>
          </w:tcPr>
          <w:p w14:paraId="5E0DCF77" w14:textId="77777777" w:rsidR="000F3FE8" w:rsidRPr="00A963CF" w:rsidRDefault="000F3FE8">
            <w:pPr>
              <w:rPr>
                <w:rFonts w:eastAsia="Times New Roman"/>
                <w:b/>
                <w:bCs/>
              </w:rPr>
            </w:pPr>
            <w:r w:rsidRPr="00287D3C">
              <w:rPr>
                <w:rFonts w:eastAsia="Times New Roman"/>
                <w:b/>
                <w:bCs/>
              </w:rPr>
              <w:lastRenderedPageBreak/>
              <w:t>Trauma-informed</w:t>
            </w:r>
            <w:r>
              <w:rPr>
                <w:rFonts w:eastAsia="Times New Roman"/>
                <w:b/>
                <w:bCs/>
              </w:rPr>
              <w:t xml:space="preserve"> practice</w:t>
            </w:r>
          </w:p>
        </w:tc>
        <w:tc>
          <w:tcPr>
            <w:tcW w:w="6095" w:type="dxa"/>
          </w:tcPr>
          <w:p w14:paraId="52DCE3CB" w14:textId="77777777" w:rsidR="000F3FE8" w:rsidRDefault="000F3FE8">
            <w:pPr>
              <w:spacing w:after="160" w:line="259" w:lineRule="auto"/>
            </w:pPr>
            <w:r w:rsidRPr="00FA051F">
              <w:t>Trauma-informed practice is an approach where education systems, schools and school staff understand, recognise and respond effectively to the impact of trauma on students.</w:t>
            </w:r>
          </w:p>
        </w:tc>
        <w:tc>
          <w:tcPr>
            <w:tcW w:w="3119" w:type="dxa"/>
          </w:tcPr>
          <w:p w14:paraId="7F1BBB3C" w14:textId="77777777" w:rsidR="000F3FE8" w:rsidRDefault="000F3FE8">
            <w:r>
              <w:t>Centre for Education Statistics and Evaluation</w:t>
            </w:r>
            <w:r w:rsidRPr="00B27A17">
              <w:t xml:space="preserve"> (2020) </w:t>
            </w:r>
            <w:hyperlink r:id="rId109" w:history="1">
              <w:r w:rsidRPr="000C52C6">
                <w:rPr>
                  <w:rStyle w:val="Hyperlink"/>
                  <w:i/>
                </w:rPr>
                <w:t>Trauma-informed practice in schools: an explainer</w:t>
              </w:r>
            </w:hyperlink>
            <w:r w:rsidRPr="000C52C6">
              <w:rPr>
                <w:u w:val="single"/>
              </w:rPr>
              <w:t>,</w:t>
            </w:r>
            <w:r w:rsidRPr="000C52C6">
              <w:rPr>
                <w:i/>
                <w:u w:val="single"/>
              </w:rPr>
              <w:t xml:space="preserve"> </w:t>
            </w:r>
            <w:r w:rsidRPr="00B27A17">
              <w:t>Department of Education, New South Wales Government, p. 4, accessed 27 October 2023.</w:t>
            </w:r>
          </w:p>
        </w:tc>
      </w:tr>
    </w:tbl>
    <w:p w14:paraId="0BA34BEC" w14:textId="77777777" w:rsidR="006158F2" w:rsidRDefault="006158F2">
      <w:pPr>
        <w:spacing w:after="160"/>
        <w:rPr>
          <w:rFonts w:asciiTheme="majorHAnsi" w:eastAsiaTheme="majorEastAsia" w:hAnsiTheme="majorHAnsi" w:cstheme="majorBidi"/>
          <w:b/>
          <w:color w:val="DC3874" w:themeColor="text2"/>
          <w:sz w:val="44"/>
          <w:szCs w:val="26"/>
        </w:rPr>
      </w:pPr>
      <w:r>
        <w:br w:type="page"/>
      </w:r>
    </w:p>
    <w:p w14:paraId="0A4B1F7B" w14:textId="0752F22B" w:rsidR="00BB708D" w:rsidRDefault="00BB708D" w:rsidP="00BB708D">
      <w:pPr>
        <w:pStyle w:val="Heading2"/>
      </w:pPr>
      <w:bookmarkStart w:id="234" w:name="_Toc152855369"/>
      <w:r>
        <w:lastRenderedPageBreak/>
        <w:t xml:space="preserve">Appendix </w:t>
      </w:r>
      <w:r w:rsidR="0059618B">
        <w:t>D</w:t>
      </w:r>
      <w:r>
        <w:t xml:space="preserve"> – Consultations</w:t>
      </w:r>
      <w:bookmarkEnd w:id="234"/>
    </w:p>
    <w:tbl>
      <w:tblPr>
        <w:tblW w:w="86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625"/>
      </w:tblGrid>
      <w:tr w:rsidR="00BB708D" w14:paraId="400D6A69" w14:textId="77777777" w:rsidTr="00485F51">
        <w:trPr>
          <w:trHeight w:val="390"/>
          <w:tblHeader/>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01698C" w:themeFill="background2"/>
            <w:vAlign w:val="center"/>
            <w:hideMark/>
          </w:tcPr>
          <w:p w14:paraId="7F036382" w14:textId="77777777" w:rsidR="00BB708D" w:rsidRPr="00426672" w:rsidRDefault="00BB708D">
            <w:pPr>
              <w:pStyle w:val="paragraph"/>
              <w:spacing w:before="0" w:beforeAutospacing="0" w:after="0" w:afterAutospacing="0"/>
              <w:textAlignment w:val="baseline"/>
              <w:rPr>
                <w:rFonts w:asciiTheme="minorHAnsi" w:hAnsiTheme="minorHAnsi" w:cstheme="minorHAnsi"/>
                <w:b/>
                <w:bCs/>
                <w:sz w:val="22"/>
                <w:szCs w:val="22"/>
              </w:rPr>
            </w:pPr>
            <w:r w:rsidRPr="00426672">
              <w:rPr>
                <w:rStyle w:val="normaltextrun"/>
                <w:rFonts w:asciiTheme="minorHAnsi" w:hAnsiTheme="minorHAnsi" w:cstheme="minorHAnsi"/>
                <w:b/>
                <w:bCs/>
                <w:color w:val="FFFFFF"/>
                <w:sz w:val="22"/>
                <w:szCs w:val="22"/>
              </w:rPr>
              <w:t>Stakeholders consulted</w:t>
            </w:r>
            <w:r w:rsidRPr="00426672">
              <w:rPr>
                <w:rStyle w:val="eop"/>
                <w:rFonts w:asciiTheme="minorHAnsi" w:hAnsiTheme="minorHAnsi" w:cstheme="minorHAnsi"/>
                <w:b/>
                <w:bCs/>
                <w:color w:val="FFFFFF"/>
                <w:sz w:val="22"/>
                <w:szCs w:val="22"/>
              </w:rPr>
              <w:t> </w:t>
            </w:r>
          </w:p>
        </w:tc>
      </w:tr>
      <w:tr w:rsidR="00BB708D" w14:paraId="7C8258F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DB8257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ACT Minister for Education</w:t>
            </w:r>
            <w:r w:rsidRPr="00426672">
              <w:rPr>
                <w:rStyle w:val="eop"/>
                <w:rFonts w:asciiTheme="minorHAnsi" w:hAnsiTheme="minorHAnsi" w:cstheme="minorHAnsi"/>
                <w:sz w:val="22"/>
                <w:szCs w:val="22"/>
              </w:rPr>
              <w:t> </w:t>
            </w:r>
          </w:p>
        </w:tc>
      </w:tr>
      <w:tr w:rsidR="00BB708D" w14:paraId="63DEF818"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F9AE20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NSW Minister for Education and Early Learning</w:t>
            </w:r>
            <w:r w:rsidRPr="00426672">
              <w:rPr>
                <w:rStyle w:val="eop"/>
                <w:rFonts w:asciiTheme="minorHAnsi" w:hAnsiTheme="minorHAnsi" w:cstheme="minorHAnsi"/>
                <w:sz w:val="22"/>
                <w:szCs w:val="22"/>
              </w:rPr>
              <w:t> </w:t>
            </w:r>
          </w:p>
        </w:tc>
      </w:tr>
      <w:tr w:rsidR="00BB708D" w14:paraId="71DCAE59"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BE095B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NT Minister for Education</w:t>
            </w:r>
            <w:r w:rsidRPr="00426672">
              <w:rPr>
                <w:rStyle w:val="eop"/>
                <w:rFonts w:asciiTheme="minorHAnsi" w:hAnsiTheme="minorHAnsi" w:cstheme="minorHAnsi"/>
                <w:sz w:val="22"/>
                <w:szCs w:val="22"/>
              </w:rPr>
              <w:t> </w:t>
            </w:r>
          </w:p>
        </w:tc>
      </w:tr>
      <w:tr w:rsidR="00BB708D" w14:paraId="011A368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A198BF0"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QLD Minister for Education</w:t>
            </w:r>
            <w:r w:rsidRPr="00426672">
              <w:rPr>
                <w:rStyle w:val="eop"/>
                <w:rFonts w:asciiTheme="minorHAnsi" w:hAnsiTheme="minorHAnsi" w:cstheme="minorHAnsi"/>
                <w:sz w:val="22"/>
                <w:szCs w:val="22"/>
              </w:rPr>
              <w:t> </w:t>
            </w:r>
          </w:p>
        </w:tc>
      </w:tr>
      <w:tr w:rsidR="00BB708D" w14:paraId="0346EA8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5AB9A2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SA Minister for Education</w:t>
            </w:r>
            <w:r>
              <w:rPr>
                <w:rStyle w:val="normaltextrun"/>
                <w:rFonts w:asciiTheme="minorHAnsi" w:hAnsiTheme="minorHAnsi" w:cstheme="minorHAnsi"/>
                <w:sz w:val="22"/>
                <w:szCs w:val="22"/>
              </w:rPr>
              <w:t xml:space="preserve"> </w:t>
            </w:r>
          </w:p>
        </w:tc>
      </w:tr>
      <w:tr w:rsidR="00BB708D" w14:paraId="7D7C382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2A0CA4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TAS Minister for Education</w:t>
            </w:r>
            <w:r w:rsidRPr="00426672">
              <w:rPr>
                <w:rStyle w:val="eop"/>
                <w:rFonts w:asciiTheme="minorHAnsi" w:hAnsiTheme="minorHAnsi" w:cstheme="minorHAnsi"/>
                <w:sz w:val="22"/>
                <w:szCs w:val="22"/>
              </w:rPr>
              <w:t> </w:t>
            </w:r>
          </w:p>
        </w:tc>
      </w:tr>
      <w:tr w:rsidR="00BB708D" w14:paraId="548CBBE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183B39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VIC Minister for Education</w:t>
            </w:r>
            <w:r w:rsidRPr="00426672">
              <w:rPr>
                <w:rStyle w:val="eop"/>
                <w:rFonts w:asciiTheme="minorHAnsi" w:hAnsiTheme="minorHAnsi" w:cstheme="minorHAnsi"/>
                <w:sz w:val="22"/>
                <w:szCs w:val="22"/>
              </w:rPr>
              <w:t> </w:t>
            </w:r>
          </w:p>
        </w:tc>
      </w:tr>
      <w:tr w:rsidR="00BB708D" w14:paraId="3959CC48"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610B0C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WA Minister for Education</w:t>
            </w:r>
            <w:r w:rsidRPr="00426672">
              <w:rPr>
                <w:rStyle w:val="eop"/>
                <w:rFonts w:asciiTheme="minorHAnsi" w:hAnsiTheme="minorHAnsi" w:cstheme="minorHAnsi"/>
                <w:sz w:val="22"/>
                <w:szCs w:val="22"/>
              </w:rPr>
              <w:t> </w:t>
            </w:r>
          </w:p>
        </w:tc>
      </w:tr>
      <w:tr w:rsidR="00BB708D" w14:paraId="7B9CD0D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4FEBCC6"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ACT Education Directorate</w:t>
            </w:r>
            <w:r>
              <w:rPr>
                <w:rStyle w:val="normaltextrun"/>
                <w:rFonts w:asciiTheme="minorHAnsi" w:hAnsiTheme="minorHAnsi" w:cstheme="minorHAnsi"/>
                <w:sz w:val="22"/>
                <w:szCs w:val="22"/>
              </w:rPr>
              <w:t xml:space="preserve"> </w:t>
            </w:r>
          </w:p>
        </w:tc>
      </w:tr>
      <w:tr w:rsidR="00BB708D" w14:paraId="5A81BB0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A05C5CA"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NSW Department of Education</w:t>
            </w:r>
            <w:r w:rsidRPr="00426672">
              <w:rPr>
                <w:rStyle w:val="eop"/>
                <w:rFonts w:asciiTheme="minorHAnsi" w:hAnsiTheme="minorHAnsi" w:cstheme="minorHAnsi"/>
                <w:sz w:val="22"/>
                <w:szCs w:val="22"/>
              </w:rPr>
              <w:t> </w:t>
            </w:r>
          </w:p>
        </w:tc>
      </w:tr>
      <w:tr w:rsidR="00BB708D" w14:paraId="43E48EE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DF039C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NT Department of Education</w:t>
            </w:r>
            <w:r w:rsidRPr="00426672">
              <w:rPr>
                <w:rStyle w:val="eop"/>
                <w:rFonts w:asciiTheme="minorHAnsi" w:hAnsiTheme="minorHAnsi" w:cstheme="minorHAnsi"/>
                <w:sz w:val="22"/>
                <w:szCs w:val="22"/>
              </w:rPr>
              <w:t> </w:t>
            </w:r>
          </w:p>
        </w:tc>
      </w:tr>
      <w:tr w:rsidR="00BB708D" w14:paraId="6835415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24A51EA"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QLD Department of Education</w:t>
            </w:r>
            <w:r w:rsidRPr="00426672">
              <w:rPr>
                <w:rStyle w:val="eop"/>
                <w:rFonts w:asciiTheme="minorHAnsi" w:hAnsiTheme="minorHAnsi" w:cstheme="minorHAnsi"/>
                <w:sz w:val="22"/>
                <w:szCs w:val="22"/>
              </w:rPr>
              <w:t> </w:t>
            </w:r>
          </w:p>
        </w:tc>
      </w:tr>
      <w:tr w:rsidR="00BB708D" w14:paraId="16F4A40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E19984D"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SA Department for Education</w:t>
            </w:r>
            <w:r>
              <w:rPr>
                <w:rStyle w:val="normaltextrun"/>
                <w:rFonts w:asciiTheme="minorHAnsi" w:hAnsiTheme="minorHAnsi" w:cstheme="minorHAnsi"/>
                <w:sz w:val="22"/>
                <w:szCs w:val="22"/>
              </w:rPr>
              <w:t xml:space="preserve"> </w:t>
            </w:r>
          </w:p>
        </w:tc>
      </w:tr>
      <w:tr w:rsidR="00BB708D" w14:paraId="255CF329"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2467E0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TAS Department for Education, Children and Young People</w:t>
            </w:r>
            <w:r w:rsidRPr="00426672">
              <w:rPr>
                <w:rStyle w:val="eop"/>
                <w:rFonts w:asciiTheme="minorHAnsi" w:hAnsiTheme="minorHAnsi" w:cstheme="minorHAnsi"/>
                <w:sz w:val="22"/>
                <w:szCs w:val="22"/>
              </w:rPr>
              <w:t> </w:t>
            </w:r>
          </w:p>
        </w:tc>
      </w:tr>
      <w:tr w:rsidR="00BB708D" w14:paraId="03D4BE1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9E93CF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VIC Department of Education</w:t>
            </w:r>
            <w:r w:rsidRPr="00426672">
              <w:rPr>
                <w:rStyle w:val="eop"/>
                <w:rFonts w:asciiTheme="minorHAnsi" w:hAnsiTheme="minorHAnsi" w:cstheme="minorHAnsi"/>
                <w:sz w:val="22"/>
                <w:szCs w:val="22"/>
              </w:rPr>
              <w:t> </w:t>
            </w:r>
          </w:p>
        </w:tc>
      </w:tr>
      <w:tr w:rsidR="00BB708D" w14:paraId="3E4CB06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38DB45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WA Department of Education</w:t>
            </w:r>
            <w:r w:rsidRPr="00426672">
              <w:rPr>
                <w:rStyle w:val="eop"/>
                <w:rFonts w:asciiTheme="minorHAnsi" w:hAnsiTheme="minorHAnsi" w:cstheme="minorHAnsi"/>
                <w:sz w:val="22"/>
                <w:szCs w:val="22"/>
              </w:rPr>
              <w:t> </w:t>
            </w:r>
          </w:p>
        </w:tc>
      </w:tr>
      <w:tr w:rsidR="00BB708D" w14:paraId="17DF5034"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F18DCE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13YARN </w:t>
            </w:r>
            <w:r w:rsidRPr="00426672">
              <w:rPr>
                <w:rStyle w:val="eop"/>
                <w:rFonts w:asciiTheme="minorHAnsi" w:hAnsiTheme="minorHAnsi" w:cstheme="minorHAnsi"/>
                <w:sz w:val="22"/>
                <w:szCs w:val="22"/>
              </w:rPr>
              <w:t> </w:t>
            </w:r>
          </w:p>
        </w:tc>
      </w:tr>
      <w:tr w:rsidR="00BB708D" w14:paraId="4AD424B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D149CE6"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AEU ACT Branch</w:t>
            </w:r>
            <w:r w:rsidRPr="00426672">
              <w:rPr>
                <w:rStyle w:val="eop"/>
                <w:rFonts w:asciiTheme="minorHAnsi" w:hAnsiTheme="minorHAnsi" w:cstheme="minorHAnsi"/>
                <w:sz w:val="22"/>
                <w:szCs w:val="22"/>
              </w:rPr>
              <w:t> </w:t>
            </w:r>
          </w:p>
        </w:tc>
      </w:tr>
      <w:tr w:rsidR="00BB708D" w14:paraId="461C3AC6"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791F97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AEU NT Branch</w:t>
            </w:r>
            <w:r w:rsidRPr="00426672">
              <w:rPr>
                <w:rStyle w:val="eop"/>
                <w:rFonts w:asciiTheme="minorHAnsi" w:hAnsiTheme="minorHAnsi" w:cstheme="minorHAnsi"/>
                <w:sz w:val="22"/>
                <w:szCs w:val="22"/>
              </w:rPr>
              <w:t> </w:t>
            </w:r>
          </w:p>
        </w:tc>
      </w:tr>
      <w:tr w:rsidR="00BB708D" w14:paraId="71537DE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4079106"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AEU SA Branch</w:t>
            </w:r>
            <w:r w:rsidRPr="00426672">
              <w:rPr>
                <w:rStyle w:val="eop"/>
                <w:rFonts w:asciiTheme="minorHAnsi" w:hAnsiTheme="minorHAnsi" w:cstheme="minorHAnsi"/>
                <w:sz w:val="22"/>
                <w:szCs w:val="22"/>
              </w:rPr>
              <w:t> </w:t>
            </w:r>
          </w:p>
        </w:tc>
      </w:tr>
      <w:tr w:rsidR="00BB708D" w14:paraId="436FE846"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B10ED64"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AEU TAS Branch</w:t>
            </w:r>
            <w:r w:rsidRPr="00426672">
              <w:rPr>
                <w:rStyle w:val="eop"/>
                <w:rFonts w:asciiTheme="minorHAnsi" w:hAnsiTheme="minorHAnsi" w:cstheme="minorHAnsi"/>
                <w:sz w:val="22"/>
                <w:szCs w:val="22"/>
              </w:rPr>
              <w:t> </w:t>
            </w:r>
          </w:p>
        </w:tc>
      </w:tr>
      <w:tr w:rsidR="00BB708D" w14:paraId="131106B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72EA231"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AEU VIC Branch</w:t>
            </w:r>
            <w:r w:rsidRPr="00426672">
              <w:rPr>
                <w:rStyle w:val="eop"/>
                <w:rFonts w:asciiTheme="minorHAnsi" w:hAnsiTheme="minorHAnsi" w:cstheme="minorHAnsi"/>
                <w:sz w:val="22"/>
                <w:szCs w:val="22"/>
              </w:rPr>
              <w:t> </w:t>
            </w:r>
          </w:p>
        </w:tc>
      </w:tr>
      <w:tr w:rsidR="00BB708D" w14:paraId="590377D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F3AACCA"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Associate Professor Glenn Savage (Melbourne Graduate School of Education) </w:t>
            </w:r>
            <w:r w:rsidRPr="00426672">
              <w:rPr>
                <w:rStyle w:val="eop"/>
                <w:rFonts w:asciiTheme="minorHAnsi" w:hAnsiTheme="minorHAnsi" w:cstheme="minorHAnsi"/>
                <w:sz w:val="22"/>
                <w:szCs w:val="22"/>
              </w:rPr>
              <w:t> </w:t>
            </w:r>
          </w:p>
        </w:tc>
      </w:tr>
      <w:tr w:rsidR="00BB708D" w14:paraId="7DF6453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519E86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Association of Heads of Independent Schools of Australia </w:t>
            </w:r>
            <w:r w:rsidRPr="00426672">
              <w:rPr>
                <w:rStyle w:val="eop"/>
                <w:rFonts w:asciiTheme="minorHAnsi" w:hAnsiTheme="minorHAnsi" w:cstheme="minorHAnsi"/>
                <w:sz w:val="22"/>
                <w:szCs w:val="22"/>
              </w:rPr>
              <w:t> </w:t>
            </w:r>
          </w:p>
        </w:tc>
      </w:tr>
      <w:tr w:rsidR="00BB708D" w14:paraId="62CFC10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BCAEC15"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Aurora Education Foundation  </w:t>
            </w:r>
            <w:r w:rsidRPr="00426672">
              <w:rPr>
                <w:rStyle w:val="eop"/>
                <w:rFonts w:asciiTheme="minorHAnsi" w:hAnsiTheme="minorHAnsi" w:cstheme="minorHAnsi"/>
                <w:sz w:val="22"/>
                <w:szCs w:val="22"/>
              </w:rPr>
              <w:t> </w:t>
            </w:r>
          </w:p>
        </w:tc>
      </w:tr>
      <w:tr w:rsidR="00BB708D" w14:paraId="5F3BD1DF"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72C72C5"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Association for the Education of the Gifted and Talented  </w:t>
            </w:r>
            <w:r w:rsidRPr="00426672">
              <w:rPr>
                <w:rStyle w:val="eop"/>
                <w:rFonts w:asciiTheme="minorHAnsi" w:hAnsiTheme="minorHAnsi" w:cstheme="minorHAnsi"/>
                <w:sz w:val="22"/>
                <w:szCs w:val="22"/>
              </w:rPr>
              <w:t> </w:t>
            </w:r>
          </w:p>
        </w:tc>
      </w:tr>
      <w:tr w:rsidR="00BB708D" w14:paraId="3924352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4EF3DD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Catholic Parents Association</w:t>
            </w:r>
            <w:r w:rsidRPr="00426672">
              <w:rPr>
                <w:rStyle w:val="eop"/>
                <w:rFonts w:asciiTheme="minorHAnsi" w:hAnsiTheme="minorHAnsi" w:cstheme="minorHAnsi"/>
                <w:sz w:val="22"/>
                <w:szCs w:val="22"/>
              </w:rPr>
              <w:t> </w:t>
            </w:r>
          </w:p>
        </w:tc>
      </w:tr>
      <w:tr w:rsidR="00BB708D" w14:paraId="7C2BA54C"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D18D18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Council for Educational Research </w:t>
            </w:r>
            <w:r w:rsidRPr="00426672">
              <w:rPr>
                <w:rStyle w:val="eop"/>
                <w:rFonts w:asciiTheme="minorHAnsi" w:hAnsiTheme="minorHAnsi" w:cstheme="minorHAnsi"/>
                <w:sz w:val="22"/>
                <w:szCs w:val="22"/>
              </w:rPr>
              <w:t> </w:t>
            </w:r>
          </w:p>
        </w:tc>
      </w:tr>
      <w:tr w:rsidR="00BB708D" w14:paraId="637F04E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17152B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Council of Deans of Education </w:t>
            </w:r>
            <w:r w:rsidRPr="00426672">
              <w:rPr>
                <w:rStyle w:val="eop"/>
                <w:rFonts w:asciiTheme="minorHAnsi" w:hAnsiTheme="minorHAnsi" w:cstheme="minorHAnsi"/>
                <w:sz w:val="22"/>
                <w:szCs w:val="22"/>
              </w:rPr>
              <w:t> </w:t>
            </w:r>
          </w:p>
        </w:tc>
      </w:tr>
      <w:tr w:rsidR="00BB708D" w14:paraId="110407E1"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AECFF1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Association of Special Education </w:t>
            </w:r>
            <w:r w:rsidRPr="00426672">
              <w:rPr>
                <w:rStyle w:val="eop"/>
                <w:rFonts w:asciiTheme="minorHAnsi" w:hAnsiTheme="minorHAnsi" w:cstheme="minorHAnsi"/>
                <w:sz w:val="22"/>
                <w:szCs w:val="22"/>
              </w:rPr>
              <w:t> </w:t>
            </w:r>
          </w:p>
        </w:tc>
      </w:tr>
      <w:tr w:rsidR="00BB708D" w14:paraId="6E61BF8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2AEFE61"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Council of State School Organisations </w:t>
            </w:r>
            <w:r w:rsidRPr="00426672">
              <w:rPr>
                <w:rStyle w:val="eop"/>
                <w:rFonts w:asciiTheme="minorHAnsi" w:hAnsiTheme="minorHAnsi" w:cstheme="minorHAnsi"/>
                <w:sz w:val="22"/>
                <w:szCs w:val="22"/>
              </w:rPr>
              <w:t> </w:t>
            </w:r>
          </w:p>
        </w:tc>
      </w:tr>
      <w:tr w:rsidR="00BB708D" w14:paraId="5EC628E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6FE8F24"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lastRenderedPageBreak/>
              <w:t>Australian Curriculum, Assessment and Reporting Authority </w:t>
            </w:r>
            <w:r w:rsidRPr="00426672">
              <w:rPr>
                <w:rStyle w:val="eop"/>
                <w:rFonts w:asciiTheme="minorHAnsi" w:hAnsiTheme="minorHAnsi" w:cstheme="minorHAnsi"/>
                <w:sz w:val="22"/>
                <w:szCs w:val="22"/>
              </w:rPr>
              <w:t> </w:t>
            </w:r>
          </w:p>
        </w:tc>
      </w:tr>
      <w:tr w:rsidR="00BB708D" w14:paraId="369F9A8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31CE58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Education Research Organisation </w:t>
            </w:r>
            <w:r w:rsidRPr="00426672">
              <w:rPr>
                <w:rStyle w:val="eop"/>
                <w:rFonts w:asciiTheme="minorHAnsi" w:hAnsiTheme="minorHAnsi" w:cstheme="minorHAnsi"/>
                <w:sz w:val="22"/>
                <w:szCs w:val="22"/>
              </w:rPr>
              <w:t> </w:t>
            </w:r>
          </w:p>
        </w:tc>
      </w:tr>
      <w:tr w:rsidR="00BB708D" w14:paraId="5DB68825"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3F734E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Education Union </w:t>
            </w:r>
            <w:r w:rsidRPr="00426672">
              <w:rPr>
                <w:rStyle w:val="eop"/>
                <w:rFonts w:asciiTheme="minorHAnsi" w:hAnsiTheme="minorHAnsi" w:cstheme="minorHAnsi"/>
                <w:sz w:val="22"/>
                <w:szCs w:val="22"/>
              </w:rPr>
              <w:t> </w:t>
            </w:r>
          </w:p>
        </w:tc>
      </w:tr>
      <w:tr w:rsidR="00BB708D" w14:paraId="7A6615DC"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E91CCA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Government Department of Health </w:t>
            </w:r>
            <w:r w:rsidRPr="00426672">
              <w:rPr>
                <w:rStyle w:val="eop"/>
                <w:rFonts w:asciiTheme="minorHAnsi" w:hAnsiTheme="minorHAnsi" w:cstheme="minorHAnsi"/>
                <w:sz w:val="22"/>
                <w:szCs w:val="22"/>
              </w:rPr>
              <w:t> </w:t>
            </w:r>
          </w:p>
        </w:tc>
      </w:tr>
      <w:tr w:rsidR="00BB708D" w14:paraId="6F5BFC75"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961934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Government Primary Principals Association </w:t>
            </w:r>
            <w:r w:rsidRPr="00426672">
              <w:rPr>
                <w:rStyle w:val="eop"/>
                <w:rFonts w:asciiTheme="minorHAnsi" w:hAnsiTheme="minorHAnsi" w:cstheme="minorHAnsi"/>
                <w:sz w:val="22"/>
                <w:szCs w:val="22"/>
              </w:rPr>
              <w:t> </w:t>
            </w:r>
          </w:p>
        </w:tc>
      </w:tr>
      <w:tr w:rsidR="00BB708D" w14:paraId="571C334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6F10366"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Institute for Teaching and School Leadership </w:t>
            </w:r>
            <w:r w:rsidRPr="00426672">
              <w:rPr>
                <w:rStyle w:val="eop"/>
                <w:rFonts w:asciiTheme="minorHAnsi" w:hAnsiTheme="minorHAnsi" w:cstheme="minorHAnsi"/>
                <w:sz w:val="22"/>
                <w:szCs w:val="22"/>
              </w:rPr>
              <w:t> </w:t>
            </w:r>
          </w:p>
        </w:tc>
      </w:tr>
      <w:tr w:rsidR="00BB708D" w14:paraId="5462AC4C"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FE8E33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Literacy and Numeracy Foundation</w:t>
            </w:r>
            <w:r w:rsidRPr="00426672">
              <w:rPr>
                <w:rStyle w:val="eop"/>
                <w:rFonts w:asciiTheme="minorHAnsi" w:hAnsiTheme="minorHAnsi" w:cstheme="minorHAnsi"/>
                <w:sz w:val="22"/>
                <w:szCs w:val="22"/>
              </w:rPr>
              <w:t> </w:t>
            </w:r>
          </w:p>
        </w:tc>
      </w:tr>
      <w:tr w:rsidR="00BB708D" w14:paraId="79838D0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878B34D"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Primary Principals Association  </w:t>
            </w:r>
            <w:r w:rsidRPr="00426672">
              <w:rPr>
                <w:rStyle w:val="eop"/>
                <w:rFonts w:asciiTheme="minorHAnsi" w:hAnsiTheme="minorHAnsi" w:cstheme="minorHAnsi"/>
                <w:sz w:val="22"/>
                <w:szCs w:val="22"/>
              </w:rPr>
              <w:t> </w:t>
            </w:r>
          </w:p>
        </w:tc>
      </w:tr>
      <w:tr w:rsidR="00BB708D" w14:paraId="60C2024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6C7242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Research Alliance for Children and Youth </w:t>
            </w:r>
            <w:r w:rsidRPr="00426672">
              <w:rPr>
                <w:rStyle w:val="eop"/>
                <w:rFonts w:asciiTheme="minorHAnsi" w:hAnsiTheme="minorHAnsi" w:cstheme="minorHAnsi"/>
                <w:sz w:val="22"/>
                <w:szCs w:val="22"/>
              </w:rPr>
              <w:t> </w:t>
            </w:r>
          </w:p>
        </w:tc>
      </w:tr>
      <w:tr w:rsidR="00BB708D" w14:paraId="39FF1408"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DDEDE33"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Secondary Principals</w:t>
            </w:r>
            <w:r>
              <w:rPr>
                <w:rStyle w:val="normaltextrun"/>
                <w:rFonts w:asciiTheme="minorHAnsi" w:hAnsiTheme="minorHAnsi" w:cstheme="minorHAnsi"/>
                <w:sz w:val="22"/>
                <w:szCs w:val="22"/>
              </w:rPr>
              <w:t>’</w:t>
            </w:r>
            <w:r w:rsidRPr="00426672">
              <w:rPr>
                <w:rStyle w:val="normaltextrun"/>
                <w:rFonts w:asciiTheme="minorHAnsi" w:hAnsiTheme="minorHAnsi" w:cstheme="minorHAnsi"/>
                <w:sz w:val="22"/>
                <w:szCs w:val="22"/>
              </w:rPr>
              <w:t xml:space="preserve"> Association </w:t>
            </w:r>
            <w:r w:rsidRPr="00426672">
              <w:rPr>
                <w:rStyle w:val="eop"/>
                <w:rFonts w:asciiTheme="minorHAnsi" w:hAnsiTheme="minorHAnsi" w:cstheme="minorHAnsi"/>
                <w:sz w:val="22"/>
                <w:szCs w:val="22"/>
              </w:rPr>
              <w:t> </w:t>
            </w:r>
          </w:p>
        </w:tc>
      </w:tr>
      <w:tr w:rsidR="00BB708D" w14:paraId="4D2D548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9B05804"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Australian Special Education Principals’ Association  </w:t>
            </w:r>
            <w:r w:rsidRPr="00426672">
              <w:rPr>
                <w:rStyle w:val="eop"/>
                <w:rFonts w:asciiTheme="minorHAnsi" w:hAnsiTheme="minorHAnsi" w:cstheme="minorHAnsi"/>
                <w:sz w:val="22"/>
                <w:szCs w:val="22"/>
              </w:rPr>
              <w:t> </w:t>
            </w:r>
          </w:p>
        </w:tc>
      </w:tr>
      <w:tr w:rsidR="00BB708D" w14:paraId="070B6B01"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F10153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Barnardos Australia </w:t>
            </w:r>
            <w:r w:rsidRPr="00426672">
              <w:rPr>
                <w:rStyle w:val="eop"/>
                <w:rFonts w:asciiTheme="minorHAnsi" w:hAnsiTheme="minorHAnsi" w:cstheme="minorHAnsi"/>
                <w:sz w:val="22"/>
                <w:szCs w:val="22"/>
              </w:rPr>
              <w:t> </w:t>
            </w:r>
          </w:p>
        </w:tc>
      </w:tr>
      <w:tr w:rsidR="00BB708D" w14:paraId="207453C1"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C14AE6C"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Beyond Blue </w:t>
            </w:r>
            <w:r w:rsidRPr="00426672">
              <w:rPr>
                <w:rStyle w:val="eop"/>
                <w:rFonts w:asciiTheme="minorHAnsi" w:hAnsiTheme="minorHAnsi" w:cstheme="minorHAnsi"/>
                <w:sz w:val="22"/>
                <w:szCs w:val="22"/>
              </w:rPr>
              <w:t> </w:t>
            </w:r>
          </w:p>
        </w:tc>
      </w:tr>
      <w:tr w:rsidR="00BB708D" w14:paraId="75C2439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9BDE9E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Black Dog Institute </w:t>
            </w:r>
            <w:r w:rsidRPr="00426672">
              <w:rPr>
                <w:rStyle w:val="eop"/>
                <w:rFonts w:asciiTheme="minorHAnsi" w:hAnsiTheme="minorHAnsi" w:cstheme="minorHAnsi"/>
                <w:sz w:val="22"/>
                <w:szCs w:val="22"/>
              </w:rPr>
              <w:t> </w:t>
            </w:r>
          </w:p>
        </w:tc>
      </w:tr>
      <w:tr w:rsidR="00BB708D" w14:paraId="3DE4A40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8A8C6E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 xml:space="preserve">Catholic Education </w:t>
            </w:r>
            <w:r>
              <w:rPr>
                <w:rStyle w:val="normaltextrun"/>
                <w:rFonts w:asciiTheme="minorHAnsi" w:hAnsiTheme="minorHAnsi" w:cstheme="minorHAnsi"/>
                <w:sz w:val="22"/>
                <w:szCs w:val="22"/>
              </w:rPr>
              <w:t>–</w:t>
            </w:r>
            <w:r w:rsidRPr="00426672">
              <w:rPr>
                <w:rStyle w:val="normaltextrun"/>
                <w:rFonts w:asciiTheme="minorHAnsi" w:hAnsiTheme="minorHAnsi" w:cstheme="minorHAnsi"/>
                <w:sz w:val="22"/>
                <w:szCs w:val="22"/>
              </w:rPr>
              <w:t xml:space="preserve"> Archdiocese of Canberra and Goulburn  </w:t>
            </w:r>
            <w:r w:rsidRPr="00426672">
              <w:rPr>
                <w:rStyle w:val="eop"/>
                <w:rFonts w:asciiTheme="minorHAnsi" w:hAnsiTheme="minorHAnsi" w:cstheme="minorHAnsi"/>
                <w:sz w:val="22"/>
                <w:szCs w:val="22"/>
              </w:rPr>
              <w:t> </w:t>
            </w:r>
          </w:p>
        </w:tc>
      </w:tr>
      <w:tr w:rsidR="00BB708D" w14:paraId="65AACBB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7766FC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Children and Young People with Disability Australia </w:t>
            </w:r>
            <w:r w:rsidRPr="00426672">
              <w:rPr>
                <w:rStyle w:val="eop"/>
                <w:rFonts w:asciiTheme="minorHAnsi" w:hAnsiTheme="minorHAnsi" w:cstheme="minorHAnsi"/>
                <w:sz w:val="22"/>
                <w:szCs w:val="22"/>
              </w:rPr>
              <w:t> </w:t>
            </w:r>
          </w:p>
        </w:tc>
      </w:tr>
      <w:tr w:rsidR="00BB708D" w14:paraId="6B21379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456A5BD"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Children’s Ground</w:t>
            </w:r>
            <w:r w:rsidRPr="00426672">
              <w:rPr>
                <w:rStyle w:val="eop"/>
                <w:rFonts w:asciiTheme="minorHAnsi" w:hAnsiTheme="minorHAnsi" w:cstheme="minorHAnsi"/>
                <w:sz w:val="22"/>
                <w:szCs w:val="22"/>
              </w:rPr>
              <w:t> </w:t>
            </w:r>
          </w:p>
        </w:tc>
      </w:tr>
      <w:tr w:rsidR="00BB708D" w14:paraId="4FD42879"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45DDC2A"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Coalition of Australian Principals </w:t>
            </w:r>
            <w:r w:rsidRPr="00426672">
              <w:rPr>
                <w:rStyle w:val="eop"/>
                <w:rFonts w:asciiTheme="minorHAnsi" w:hAnsiTheme="minorHAnsi" w:cstheme="minorHAnsi"/>
                <w:sz w:val="22"/>
                <w:szCs w:val="22"/>
              </w:rPr>
              <w:t> </w:t>
            </w:r>
          </w:p>
        </w:tc>
      </w:tr>
      <w:tr w:rsidR="00BB708D" w14:paraId="38705C4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921957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Dr Greg Ashman </w:t>
            </w:r>
            <w:r w:rsidRPr="00426672">
              <w:rPr>
                <w:rStyle w:val="eop"/>
                <w:rFonts w:asciiTheme="minorHAnsi" w:hAnsiTheme="minorHAnsi" w:cstheme="minorHAnsi"/>
                <w:sz w:val="22"/>
                <w:szCs w:val="22"/>
              </w:rPr>
              <w:t> </w:t>
            </w:r>
          </w:p>
        </w:tc>
      </w:tr>
      <w:tr w:rsidR="00BB708D" w14:paraId="3E4A1E7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990423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Dr Jennifer Buckingham OAM</w:t>
            </w:r>
            <w:r w:rsidRPr="00426672">
              <w:rPr>
                <w:rStyle w:val="eop"/>
                <w:rFonts w:asciiTheme="minorHAnsi" w:hAnsiTheme="minorHAnsi" w:cstheme="minorHAnsi"/>
                <w:sz w:val="22"/>
                <w:szCs w:val="22"/>
              </w:rPr>
              <w:t> </w:t>
            </w:r>
          </w:p>
        </w:tc>
      </w:tr>
      <w:tr w:rsidR="00BB708D" w14:paraId="5D1A76C8"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C7E8754"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Dr Kate de Bruin (Monash University) </w:t>
            </w:r>
            <w:r w:rsidRPr="00426672">
              <w:rPr>
                <w:rStyle w:val="eop"/>
                <w:rFonts w:asciiTheme="minorHAnsi" w:hAnsiTheme="minorHAnsi" w:cstheme="minorHAnsi"/>
                <w:sz w:val="22"/>
                <w:szCs w:val="22"/>
              </w:rPr>
              <w:t> </w:t>
            </w:r>
          </w:p>
        </w:tc>
      </w:tr>
      <w:tr w:rsidR="00BB708D" w14:paraId="05CF5AFF"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B4BCB9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Dr Michele Bruniges AM</w:t>
            </w:r>
            <w:r w:rsidRPr="00426672">
              <w:rPr>
                <w:rStyle w:val="eop"/>
                <w:rFonts w:asciiTheme="minorHAnsi" w:hAnsiTheme="minorHAnsi" w:cstheme="minorHAnsi"/>
                <w:sz w:val="22"/>
                <w:szCs w:val="22"/>
              </w:rPr>
              <w:t> </w:t>
            </w:r>
          </w:p>
        </w:tc>
      </w:tr>
      <w:tr w:rsidR="00BB708D" w14:paraId="57214F7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EE2A001"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Dr Nathaniel Swan (Think Forward Educators) </w:t>
            </w:r>
            <w:r w:rsidRPr="00426672">
              <w:rPr>
                <w:rStyle w:val="eop"/>
                <w:rFonts w:asciiTheme="minorHAnsi" w:hAnsiTheme="minorHAnsi" w:cstheme="minorHAnsi"/>
                <w:sz w:val="22"/>
                <w:szCs w:val="22"/>
              </w:rPr>
              <w:t> </w:t>
            </w:r>
          </w:p>
        </w:tc>
      </w:tr>
      <w:tr w:rsidR="00BB708D" w14:paraId="0DFDFA75"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3F30B1C" w14:textId="565960E3"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Early Child</w:t>
            </w:r>
            <w:r w:rsidR="005436E7">
              <w:rPr>
                <w:rStyle w:val="normaltextrun"/>
                <w:rFonts w:asciiTheme="minorHAnsi" w:hAnsiTheme="minorHAnsi" w:cstheme="minorHAnsi"/>
                <w:sz w:val="22"/>
                <w:szCs w:val="22"/>
              </w:rPr>
              <w:t>h</w:t>
            </w:r>
            <w:r w:rsidR="005436E7" w:rsidRPr="00816763">
              <w:rPr>
                <w:rStyle w:val="normaltextrun"/>
                <w:rFonts w:asciiTheme="minorHAnsi" w:hAnsiTheme="minorHAnsi" w:cstheme="minorHAnsi"/>
                <w:sz w:val="22"/>
                <w:szCs w:val="22"/>
              </w:rPr>
              <w:t>ood</w:t>
            </w:r>
            <w:r w:rsidRPr="00426672">
              <w:rPr>
                <w:rStyle w:val="normaltextrun"/>
                <w:rFonts w:asciiTheme="minorHAnsi" w:hAnsiTheme="minorHAnsi" w:cstheme="minorHAnsi"/>
                <w:sz w:val="22"/>
                <w:szCs w:val="22"/>
              </w:rPr>
              <w:t xml:space="preserve"> Education and Care Commissioners (Productivity Commission)</w:t>
            </w:r>
            <w:r w:rsidRPr="00426672">
              <w:rPr>
                <w:rStyle w:val="eop"/>
                <w:rFonts w:asciiTheme="minorHAnsi" w:hAnsiTheme="minorHAnsi" w:cstheme="minorHAnsi"/>
                <w:sz w:val="22"/>
                <w:szCs w:val="22"/>
              </w:rPr>
              <w:t> </w:t>
            </w:r>
          </w:p>
        </w:tc>
      </w:tr>
      <w:tr w:rsidR="00BB708D" w14:paraId="73DFFF64"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37E005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Education Services Australia </w:t>
            </w:r>
            <w:r w:rsidRPr="00426672">
              <w:rPr>
                <w:rStyle w:val="eop"/>
                <w:rFonts w:asciiTheme="minorHAnsi" w:hAnsiTheme="minorHAnsi" w:cstheme="minorHAnsi"/>
                <w:sz w:val="22"/>
                <w:szCs w:val="22"/>
              </w:rPr>
              <w:t> </w:t>
            </w:r>
          </w:p>
        </w:tc>
      </w:tr>
      <w:tr w:rsidR="00BB708D" w14:paraId="342F94A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3558DD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Emeritus Professor John Sweller (University of NSW) </w:t>
            </w:r>
            <w:r w:rsidRPr="00426672">
              <w:rPr>
                <w:rStyle w:val="eop"/>
                <w:rFonts w:asciiTheme="minorHAnsi" w:hAnsiTheme="minorHAnsi" w:cstheme="minorHAnsi"/>
                <w:sz w:val="22"/>
                <w:szCs w:val="22"/>
              </w:rPr>
              <w:t> </w:t>
            </w:r>
          </w:p>
        </w:tc>
      </w:tr>
      <w:tr w:rsidR="00BB708D" w14:paraId="3C82F32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067786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First Peoples Disability Network </w:t>
            </w:r>
            <w:r w:rsidRPr="00426672">
              <w:rPr>
                <w:rStyle w:val="eop"/>
                <w:rFonts w:asciiTheme="minorHAnsi" w:hAnsiTheme="minorHAnsi" w:cstheme="minorHAnsi"/>
                <w:sz w:val="22"/>
                <w:szCs w:val="22"/>
              </w:rPr>
              <w:t> </w:t>
            </w:r>
          </w:p>
        </w:tc>
      </w:tr>
      <w:tr w:rsidR="00BB708D" w14:paraId="46DFFF9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6B773B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Foundation for Young Australians </w:t>
            </w:r>
            <w:r w:rsidRPr="00426672">
              <w:rPr>
                <w:rStyle w:val="eop"/>
                <w:rFonts w:asciiTheme="minorHAnsi" w:hAnsiTheme="minorHAnsi" w:cstheme="minorHAnsi"/>
                <w:sz w:val="22"/>
                <w:szCs w:val="22"/>
              </w:rPr>
              <w:t> </w:t>
            </w:r>
          </w:p>
        </w:tc>
      </w:tr>
      <w:tr w:rsidR="00BB708D" w14:paraId="5938D4C5"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A5C125A"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Group of certified Highly Accomplished and Lead Teachers </w:t>
            </w:r>
            <w:r w:rsidRPr="00426672">
              <w:rPr>
                <w:rStyle w:val="eop"/>
                <w:rFonts w:asciiTheme="minorHAnsi" w:hAnsiTheme="minorHAnsi" w:cstheme="minorHAnsi"/>
                <w:sz w:val="22"/>
                <w:szCs w:val="22"/>
              </w:rPr>
              <w:t> </w:t>
            </w:r>
          </w:p>
        </w:tc>
      </w:tr>
      <w:tr w:rsidR="00BB708D" w14:paraId="734A0C9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4476DB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Headspace </w:t>
            </w:r>
            <w:r w:rsidRPr="00426672">
              <w:rPr>
                <w:rStyle w:val="eop"/>
                <w:rFonts w:asciiTheme="minorHAnsi" w:hAnsiTheme="minorHAnsi" w:cstheme="minorHAnsi"/>
                <w:sz w:val="22"/>
                <w:szCs w:val="22"/>
              </w:rPr>
              <w:t> </w:t>
            </w:r>
          </w:p>
        </w:tc>
      </w:tr>
      <w:tr w:rsidR="00BB708D" w14:paraId="7716A8AF"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AD27670"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Healing Foundation</w:t>
            </w:r>
            <w:r w:rsidRPr="00426672">
              <w:rPr>
                <w:rStyle w:val="eop"/>
                <w:rFonts w:asciiTheme="minorHAnsi" w:hAnsiTheme="minorHAnsi" w:cstheme="minorHAnsi"/>
                <w:sz w:val="22"/>
                <w:szCs w:val="22"/>
              </w:rPr>
              <w:t> </w:t>
            </w:r>
          </w:p>
        </w:tc>
      </w:tr>
      <w:tr w:rsidR="00BB708D" w14:paraId="5E8CB736"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B524779"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Independent Education Union </w:t>
            </w:r>
            <w:r>
              <w:rPr>
                <w:rStyle w:val="normaltextrun"/>
                <w:rFonts w:asciiTheme="minorHAnsi" w:hAnsiTheme="minorHAnsi" w:cstheme="minorHAnsi"/>
                <w:sz w:val="22"/>
                <w:szCs w:val="22"/>
              </w:rPr>
              <w:t xml:space="preserve">of </w:t>
            </w:r>
            <w:r w:rsidRPr="00CA3C00">
              <w:rPr>
                <w:rStyle w:val="normaltextrun"/>
                <w:rFonts w:asciiTheme="minorHAnsi" w:hAnsiTheme="minorHAnsi" w:cstheme="minorHAnsi"/>
                <w:sz w:val="22"/>
                <w:szCs w:val="22"/>
              </w:rPr>
              <w:t>Australia</w:t>
            </w:r>
            <w:r w:rsidRPr="00CA3C00">
              <w:rPr>
                <w:rStyle w:val="normaltextrun"/>
              </w:rPr>
              <w:t> </w:t>
            </w:r>
          </w:p>
        </w:tc>
      </w:tr>
      <w:tr w:rsidR="00BB708D" w14:paraId="361F35C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75D6CA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Independent Schools Australia </w:t>
            </w:r>
            <w:r w:rsidRPr="00426672">
              <w:rPr>
                <w:rStyle w:val="eop"/>
                <w:rFonts w:asciiTheme="minorHAnsi" w:hAnsiTheme="minorHAnsi" w:cstheme="minorHAnsi"/>
                <w:sz w:val="22"/>
                <w:szCs w:val="22"/>
              </w:rPr>
              <w:t> </w:t>
            </w:r>
          </w:p>
        </w:tc>
      </w:tr>
      <w:tr w:rsidR="00BB708D" w14:paraId="720FB27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65F536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lastRenderedPageBreak/>
              <w:t>Indigenous Education Consultative Meeting</w:t>
            </w:r>
            <w:r w:rsidRPr="00426672">
              <w:rPr>
                <w:rStyle w:val="eop"/>
                <w:rFonts w:asciiTheme="minorHAnsi" w:hAnsiTheme="minorHAnsi" w:cstheme="minorHAnsi"/>
                <w:sz w:val="22"/>
                <w:szCs w:val="22"/>
              </w:rPr>
              <w:t> </w:t>
            </w:r>
          </w:p>
        </w:tc>
      </w:tr>
      <w:tr w:rsidR="00BB708D" w14:paraId="20381231"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F3F7353"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Isolated Children’s Parents</w:t>
            </w:r>
            <w:r>
              <w:rPr>
                <w:rStyle w:val="normaltextrun"/>
                <w:rFonts w:asciiTheme="minorHAnsi" w:hAnsiTheme="minorHAnsi" w:cstheme="minorHAnsi"/>
                <w:sz w:val="22"/>
                <w:szCs w:val="22"/>
              </w:rPr>
              <w:t>’</w:t>
            </w:r>
            <w:r w:rsidRPr="00426672">
              <w:rPr>
                <w:rStyle w:val="normaltextrun"/>
                <w:rFonts w:asciiTheme="minorHAnsi" w:hAnsiTheme="minorHAnsi" w:cstheme="minorHAnsi"/>
                <w:sz w:val="22"/>
                <w:szCs w:val="22"/>
              </w:rPr>
              <w:t xml:space="preserve"> Association  </w:t>
            </w:r>
            <w:r w:rsidRPr="00426672">
              <w:rPr>
                <w:rStyle w:val="eop"/>
                <w:rFonts w:asciiTheme="minorHAnsi" w:hAnsiTheme="minorHAnsi" w:cstheme="minorHAnsi"/>
                <w:sz w:val="22"/>
                <w:szCs w:val="22"/>
              </w:rPr>
              <w:t> </w:t>
            </w:r>
          </w:p>
        </w:tc>
      </w:tr>
      <w:tr w:rsidR="00BB708D" w14:paraId="0E4E088F"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21EAFE1"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Korn Ferry </w:t>
            </w:r>
            <w:r w:rsidRPr="00426672">
              <w:rPr>
                <w:rStyle w:val="eop"/>
                <w:rFonts w:asciiTheme="minorHAnsi" w:hAnsiTheme="minorHAnsi" w:cstheme="minorHAnsi"/>
                <w:sz w:val="22"/>
                <w:szCs w:val="22"/>
              </w:rPr>
              <w:t> </w:t>
            </w:r>
          </w:p>
        </w:tc>
      </w:tr>
      <w:tr w:rsidR="00BB708D" w14:paraId="55BDD5F8"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2AB03CE"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Lutheran Education Australia </w:t>
            </w:r>
            <w:r w:rsidRPr="00426672">
              <w:rPr>
                <w:rStyle w:val="eop"/>
                <w:rFonts w:asciiTheme="minorHAnsi" w:hAnsiTheme="minorHAnsi" w:cstheme="minorHAnsi"/>
                <w:sz w:val="22"/>
                <w:szCs w:val="22"/>
              </w:rPr>
              <w:t> </w:t>
            </w:r>
          </w:p>
        </w:tc>
      </w:tr>
      <w:tr w:rsidR="00BB708D" w14:paraId="4C5D1385"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EC666A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Melbourne Graduate School of Education (Professor Sandra Milligan)</w:t>
            </w:r>
            <w:r w:rsidRPr="00426672">
              <w:rPr>
                <w:rStyle w:val="eop"/>
                <w:rFonts w:asciiTheme="minorHAnsi" w:hAnsiTheme="minorHAnsi" w:cstheme="minorHAnsi"/>
                <w:sz w:val="22"/>
                <w:szCs w:val="22"/>
              </w:rPr>
              <w:t> </w:t>
            </w:r>
          </w:p>
        </w:tc>
      </w:tr>
      <w:tr w:rsidR="00BB708D" w14:paraId="2FC300CE"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9C2C31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Menzies Foundation </w:t>
            </w:r>
            <w:r w:rsidRPr="00426672">
              <w:rPr>
                <w:rStyle w:val="eop"/>
                <w:rFonts w:asciiTheme="minorHAnsi" w:hAnsiTheme="minorHAnsi" w:cstheme="minorHAnsi"/>
                <w:sz w:val="22"/>
                <w:szCs w:val="22"/>
              </w:rPr>
              <w:t> </w:t>
            </w:r>
          </w:p>
        </w:tc>
      </w:tr>
      <w:tr w:rsidR="00BB708D" w14:paraId="6B153D51"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702A23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Montessori Australia </w:t>
            </w:r>
            <w:r w:rsidRPr="00426672">
              <w:rPr>
                <w:rStyle w:val="eop"/>
                <w:rFonts w:asciiTheme="minorHAnsi" w:hAnsiTheme="minorHAnsi" w:cstheme="minorHAnsi"/>
                <w:sz w:val="22"/>
                <w:szCs w:val="22"/>
              </w:rPr>
              <w:t> </w:t>
            </w:r>
          </w:p>
        </w:tc>
      </w:tr>
      <w:tr w:rsidR="00BB708D" w14:paraId="6EAB0239"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8DE2E8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Mr Glenn Fahey (Centre for Independent Studies) </w:t>
            </w:r>
            <w:r w:rsidRPr="00426672">
              <w:rPr>
                <w:rStyle w:val="eop"/>
                <w:rFonts w:asciiTheme="minorHAnsi" w:hAnsiTheme="minorHAnsi" w:cstheme="minorHAnsi"/>
                <w:sz w:val="22"/>
                <w:szCs w:val="22"/>
              </w:rPr>
              <w:t> </w:t>
            </w:r>
          </w:p>
        </w:tc>
      </w:tr>
      <w:tr w:rsidR="00BB708D" w14:paraId="4385FB2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1812C1C"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Mr Robert Gotts (Chief Minister</w:t>
            </w:r>
            <w:r>
              <w:rPr>
                <w:rStyle w:val="normaltextrun"/>
                <w:rFonts w:asciiTheme="minorHAnsi" w:hAnsiTheme="minorHAnsi" w:cstheme="minorHAnsi"/>
                <w:sz w:val="22"/>
                <w:szCs w:val="22"/>
              </w:rPr>
              <w:t>,</w:t>
            </w:r>
            <w:r w:rsidRPr="00426672">
              <w:rPr>
                <w:rStyle w:val="normaltextrun"/>
                <w:rFonts w:asciiTheme="minorHAnsi" w:hAnsiTheme="minorHAnsi" w:cstheme="minorHAnsi"/>
                <w:sz w:val="22"/>
                <w:szCs w:val="22"/>
              </w:rPr>
              <w:t xml:space="preserve"> Treasury and Economic Development Directorate, ACT Government) </w:t>
            </w:r>
            <w:r w:rsidRPr="00426672">
              <w:rPr>
                <w:rStyle w:val="eop"/>
                <w:rFonts w:asciiTheme="minorHAnsi" w:hAnsiTheme="minorHAnsi" w:cstheme="minorHAnsi"/>
                <w:sz w:val="22"/>
                <w:szCs w:val="22"/>
              </w:rPr>
              <w:t> </w:t>
            </w:r>
          </w:p>
        </w:tc>
      </w:tr>
      <w:tr w:rsidR="00BB708D" w14:paraId="3FE8E909"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5FFC30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Ms Anne Hollonds (National Children</w:t>
            </w:r>
            <w:r>
              <w:rPr>
                <w:rStyle w:val="normaltextrun"/>
                <w:rFonts w:asciiTheme="minorHAnsi" w:hAnsiTheme="minorHAnsi" w:cstheme="minorHAnsi"/>
                <w:sz w:val="22"/>
                <w:szCs w:val="22"/>
              </w:rPr>
              <w:t>’</w:t>
            </w:r>
            <w:r w:rsidRPr="00426672">
              <w:rPr>
                <w:rStyle w:val="normaltextrun"/>
                <w:rFonts w:asciiTheme="minorHAnsi" w:hAnsiTheme="minorHAnsi" w:cstheme="minorHAnsi"/>
                <w:sz w:val="22"/>
                <w:szCs w:val="22"/>
              </w:rPr>
              <w:t>s Commissioner) </w:t>
            </w:r>
            <w:r w:rsidRPr="00426672">
              <w:rPr>
                <w:rStyle w:val="eop"/>
                <w:rFonts w:asciiTheme="minorHAnsi" w:hAnsiTheme="minorHAnsi" w:cstheme="minorHAnsi"/>
                <w:sz w:val="22"/>
                <w:szCs w:val="22"/>
              </w:rPr>
              <w:t> </w:t>
            </w:r>
          </w:p>
        </w:tc>
      </w:tr>
      <w:tr w:rsidR="00BB708D" w14:paraId="03C95AAF"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540D8C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Ms Elena Douglas (Knowledge Society) </w:t>
            </w:r>
            <w:r w:rsidRPr="00426672">
              <w:rPr>
                <w:rStyle w:val="eop"/>
                <w:rFonts w:asciiTheme="minorHAnsi" w:hAnsiTheme="minorHAnsi" w:cstheme="minorHAnsi"/>
                <w:sz w:val="22"/>
                <w:szCs w:val="22"/>
              </w:rPr>
              <w:t> </w:t>
            </w:r>
          </w:p>
        </w:tc>
      </w:tr>
      <w:tr w:rsidR="00BB708D" w14:paraId="060A25F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EA89FD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Ms Fiona Nash (Regional Education Commissioner) </w:t>
            </w:r>
            <w:r w:rsidRPr="00426672">
              <w:rPr>
                <w:rStyle w:val="eop"/>
                <w:rFonts w:asciiTheme="minorHAnsi" w:hAnsiTheme="minorHAnsi" w:cstheme="minorHAnsi"/>
                <w:sz w:val="22"/>
                <w:szCs w:val="22"/>
              </w:rPr>
              <w:t> </w:t>
            </w:r>
          </w:p>
        </w:tc>
      </w:tr>
      <w:tr w:rsidR="00BB708D" w14:paraId="43B8F116"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E5F93E1"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Ms Natalie Siegel-Brown (Productivity Commission)</w:t>
            </w:r>
            <w:r w:rsidRPr="00426672">
              <w:rPr>
                <w:rStyle w:val="eop"/>
                <w:rFonts w:asciiTheme="minorHAnsi" w:hAnsiTheme="minorHAnsi" w:cstheme="minorHAnsi"/>
                <w:sz w:val="22"/>
                <w:szCs w:val="22"/>
              </w:rPr>
              <w:t> </w:t>
            </w:r>
          </w:p>
        </w:tc>
      </w:tr>
      <w:tr w:rsidR="00BB708D" w14:paraId="587FA00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905A45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National Aboriginal and Torres Strait Islander Principals Association </w:t>
            </w:r>
            <w:r w:rsidRPr="00426672">
              <w:rPr>
                <w:rStyle w:val="eop"/>
                <w:rFonts w:asciiTheme="minorHAnsi" w:hAnsiTheme="minorHAnsi" w:cstheme="minorHAnsi"/>
                <w:sz w:val="22"/>
                <w:szCs w:val="22"/>
              </w:rPr>
              <w:t> </w:t>
            </w:r>
          </w:p>
        </w:tc>
      </w:tr>
      <w:tr w:rsidR="00BB708D" w14:paraId="7C06AA9F"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32A623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National Catholic Education Commission  </w:t>
            </w:r>
            <w:r w:rsidRPr="00426672">
              <w:rPr>
                <w:rStyle w:val="eop"/>
                <w:rFonts w:asciiTheme="minorHAnsi" w:hAnsiTheme="minorHAnsi" w:cstheme="minorHAnsi"/>
                <w:sz w:val="22"/>
                <w:szCs w:val="22"/>
              </w:rPr>
              <w:t> </w:t>
            </w:r>
          </w:p>
        </w:tc>
      </w:tr>
      <w:tr w:rsidR="00BB708D" w14:paraId="13A47F68"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6CCA361"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National Indigenous Youth Education Coalition (NIYEC)</w:t>
            </w:r>
            <w:r w:rsidRPr="00426672">
              <w:rPr>
                <w:rStyle w:val="eop"/>
                <w:rFonts w:asciiTheme="minorHAnsi" w:hAnsiTheme="minorHAnsi" w:cstheme="minorHAnsi"/>
                <w:sz w:val="22"/>
                <w:szCs w:val="22"/>
              </w:rPr>
              <w:t> </w:t>
            </w:r>
          </w:p>
        </w:tc>
      </w:tr>
      <w:tr w:rsidR="00BB708D" w14:paraId="46D3098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8B870F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National Mental Health Commission </w:t>
            </w:r>
            <w:r w:rsidRPr="00426672">
              <w:rPr>
                <w:rStyle w:val="eop"/>
                <w:rFonts w:asciiTheme="minorHAnsi" w:hAnsiTheme="minorHAnsi" w:cstheme="minorHAnsi"/>
                <w:sz w:val="22"/>
                <w:szCs w:val="22"/>
              </w:rPr>
              <w:t> </w:t>
            </w:r>
          </w:p>
        </w:tc>
      </w:tr>
      <w:tr w:rsidR="00BB708D" w14:paraId="5888A5A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92055C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National School Resourcing Board </w:t>
            </w:r>
            <w:r w:rsidRPr="00426672">
              <w:rPr>
                <w:rStyle w:val="eop"/>
                <w:rFonts w:asciiTheme="minorHAnsi" w:hAnsiTheme="minorHAnsi" w:cstheme="minorHAnsi"/>
                <w:sz w:val="22"/>
                <w:szCs w:val="22"/>
              </w:rPr>
              <w:t> </w:t>
            </w:r>
          </w:p>
        </w:tc>
      </w:tr>
      <w:tr w:rsidR="00BB708D" w14:paraId="279F1D37"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D483ED5"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New Metrix Network</w:t>
            </w:r>
            <w:r w:rsidRPr="00426672">
              <w:rPr>
                <w:rStyle w:val="eop"/>
                <w:rFonts w:asciiTheme="minorHAnsi" w:hAnsiTheme="minorHAnsi" w:cstheme="minorHAnsi"/>
                <w:sz w:val="22"/>
                <w:szCs w:val="22"/>
              </w:rPr>
              <w:t> </w:t>
            </w:r>
          </w:p>
        </w:tc>
      </w:tr>
      <w:tr w:rsidR="00BB708D" w14:paraId="4654FAF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1E30846D" w14:textId="77777777" w:rsidR="00BB708D" w:rsidRPr="00426672" w:rsidRDefault="00BB708D">
            <w:pPr>
              <w:pStyle w:val="paragraph"/>
              <w:spacing w:before="0" w:beforeAutospacing="0" w:after="0" w:afterAutospacing="0"/>
              <w:textAlignment w:val="baseline"/>
              <w:rPr>
                <w:rStyle w:val="normaltextrun"/>
                <w:rFonts w:asciiTheme="minorHAnsi" w:hAnsiTheme="minorHAnsi" w:cstheme="minorHAnsi"/>
                <w:sz w:val="22"/>
                <w:szCs w:val="22"/>
              </w:rPr>
            </w:pPr>
            <w:r w:rsidRPr="00426672">
              <w:rPr>
                <w:rStyle w:val="normaltextrun"/>
                <w:rFonts w:asciiTheme="minorHAnsi" w:hAnsiTheme="minorHAnsi" w:cstheme="minorHAnsi"/>
                <w:sz w:val="22"/>
                <w:szCs w:val="22"/>
              </w:rPr>
              <w:t>NT Learning Commission (Mr John Cleary and Ms Renez Lammon)</w:t>
            </w:r>
          </w:p>
        </w:tc>
      </w:tr>
      <w:tr w:rsidR="00BB708D" w14:paraId="6DDFB2D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52D1732"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NPY Women’s Council</w:t>
            </w:r>
            <w:r w:rsidRPr="00426672">
              <w:rPr>
                <w:rStyle w:val="eop"/>
                <w:rFonts w:asciiTheme="minorHAnsi" w:hAnsiTheme="minorHAnsi" w:cstheme="minorHAnsi"/>
                <w:sz w:val="22"/>
                <w:szCs w:val="22"/>
              </w:rPr>
              <w:t> </w:t>
            </w:r>
          </w:p>
        </w:tc>
      </w:tr>
      <w:tr w:rsidR="00BB708D" w14:paraId="77D201E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9DD3F4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NSW Education Standards Authority</w:t>
            </w:r>
            <w:r w:rsidRPr="00426672">
              <w:rPr>
                <w:rStyle w:val="eop"/>
                <w:rFonts w:asciiTheme="minorHAnsi" w:hAnsiTheme="minorHAnsi" w:cstheme="minorHAnsi"/>
                <w:sz w:val="22"/>
                <w:szCs w:val="22"/>
              </w:rPr>
              <w:t> </w:t>
            </w:r>
          </w:p>
        </w:tc>
      </w:tr>
      <w:tr w:rsidR="00BB708D" w14:paraId="40592AE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E9EE237"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NSW Teachers Federation Branch (AEU)</w:t>
            </w:r>
            <w:r w:rsidRPr="00426672">
              <w:rPr>
                <w:rStyle w:val="eop"/>
                <w:rFonts w:asciiTheme="minorHAnsi" w:hAnsiTheme="minorHAnsi" w:cstheme="minorHAnsi"/>
                <w:sz w:val="22"/>
                <w:szCs w:val="22"/>
              </w:rPr>
              <w:t> </w:t>
            </w:r>
          </w:p>
        </w:tc>
      </w:tr>
      <w:tr w:rsidR="00BB708D" w14:paraId="5A04A6D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7D0A2DC"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Ochre Education </w:t>
            </w:r>
            <w:r w:rsidRPr="00426672">
              <w:rPr>
                <w:rStyle w:val="eop"/>
                <w:rFonts w:asciiTheme="minorHAnsi" w:hAnsiTheme="minorHAnsi" w:cstheme="minorHAnsi"/>
                <w:sz w:val="22"/>
                <w:szCs w:val="22"/>
              </w:rPr>
              <w:t> </w:t>
            </w:r>
          </w:p>
        </w:tc>
      </w:tr>
      <w:tr w:rsidR="00BB708D" w14:paraId="7DA41331"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F80720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Paul Ramsay Foundation </w:t>
            </w:r>
            <w:r w:rsidRPr="00426672">
              <w:rPr>
                <w:rStyle w:val="eop"/>
                <w:rFonts w:asciiTheme="minorHAnsi" w:hAnsiTheme="minorHAnsi" w:cstheme="minorHAnsi"/>
                <w:sz w:val="22"/>
                <w:szCs w:val="22"/>
              </w:rPr>
              <w:t> </w:t>
            </w:r>
          </w:p>
        </w:tc>
      </w:tr>
      <w:tr w:rsidR="00BB708D" w14:paraId="6BAB577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A81411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Police Citizens Youth Clubs NSW  </w:t>
            </w:r>
            <w:r w:rsidRPr="00426672">
              <w:rPr>
                <w:rStyle w:val="eop"/>
                <w:rFonts w:asciiTheme="minorHAnsi" w:hAnsiTheme="minorHAnsi" w:cstheme="minorHAnsi"/>
                <w:sz w:val="22"/>
                <w:szCs w:val="22"/>
              </w:rPr>
              <w:t> </w:t>
            </w:r>
          </w:p>
        </w:tc>
      </w:tr>
      <w:tr w:rsidR="00BB708D" w14:paraId="185E6E57"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27483678" w14:textId="77777777" w:rsidR="00BB708D" w:rsidRPr="00426672" w:rsidRDefault="00BB708D">
            <w:pPr>
              <w:pStyle w:val="paragraph"/>
              <w:spacing w:before="0" w:beforeAutospacing="0" w:after="0" w:afterAutospacing="0"/>
              <w:textAlignment w:val="baseline"/>
              <w:rPr>
                <w:rStyle w:val="normaltextrun"/>
                <w:rFonts w:asciiTheme="minorHAnsi" w:hAnsiTheme="minorHAnsi" w:cstheme="minorHAnsi"/>
                <w:sz w:val="22"/>
                <w:szCs w:val="22"/>
              </w:rPr>
            </w:pPr>
            <w:r w:rsidRPr="00426672">
              <w:rPr>
                <w:rStyle w:val="normaltextrun"/>
                <w:rFonts w:asciiTheme="minorHAnsi" w:hAnsiTheme="minorHAnsi" w:cstheme="minorHAnsi"/>
                <w:sz w:val="22"/>
                <w:szCs w:val="22"/>
              </w:rPr>
              <w:t xml:space="preserve">Mr Michael Brennan, Dr Malcolm Roberts, Ms Dominique Lowe, and Ms Jessica Read </w:t>
            </w:r>
            <w:r>
              <w:rPr>
                <w:rStyle w:val="normaltextrun"/>
                <w:rFonts w:asciiTheme="minorHAnsi" w:hAnsiTheme="minorHAnsi" w:cstheme="minorHAnsi"/>
                <w:sz w:val="22"/>
                <w:szCs w:val="22"/>
              </w:rPr>
              <w:t>–</w:t>
            </w:r>
            <w:r w:rsidRPr="00426672">
              <w:rPr>
                <w:rStyle w:val="normaltextrun"/>
                <w:rFonts w:asciiTheme="minorHAnsi" w:hAnsiTheme="minorHAnsi" w:cstheme="minorHAnsi"/>
                <w:sz w:val="22"/>
                <w:szCs w:val="22"/>
              </w:rPr>
              <w:t xml:space="preserve"> Productivity Commission</w:t>
            </w:r>
          </w:p>
        </w:tc>
      </w:tr>
      <w:tr w:rsidR="00BB708D" w14:paraId="33530176"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79BBC3C9"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Professor Pamela Snow (La Trobe University) </w:t>
            </w:r>
            <w:r w:rsidRPr="00426672">
              <w:rPr>
                <w:rStyle w:val="eop"/>
                <w:rFonts w:asciiTheme="minorHAnsi" w:hAnsiTheme="minorHAnsi" w:cstheme="minorHAnsi"/>
                <w:sz w:val="22"/>
                <w:szCs w:val="22"/>
              </w:rPr>
              <w:t> </w:t>
            </w:r>
          </w:p>
        </w:tc>
      </w:tr>
      <w:tr w:rsidR="00BB708D" w14:paraId="508BE019"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26BE70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 xml:space="preserve">Professor Peter Buckskin </w:t>
            </w:r>
          </w:p>
        </w:tc>
      </w:tr>
      <w:tr w:rsidR="00BB708D" w14:paraId="094AC3CA"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120FB05"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Professor Sharon Goldfeld </w:t>
            </w:r>
            <w:r w:rsidRPr="00426672">
              <w:rPr>
                <w:rStyle w:val="eop"/>
                <w:rFonts w:asciiTheme="minorHAnsi" w:hAnsiTheme="minorHAnsi" w:cstheme="minorHAnsi"/>
                <w:sz w:val="22"/>
                <w:szCs w:val="22"/>
              </w:rPr>
              <w:t> </w:t>
            </w:r>
          </w:p>
        </w:tc>
      </w:tr>
      <w:tr w:rsidR="00BB708D" w14:paraId="55273DE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445CF1D"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Queensland Curriculum and Assessment Authority</w:t>
            </w:r>
            <w:r w:rsidRPr="00426672">
              <w:rPr>
                <w:rStyle w:val="eop"/>
                <w:rFonts w:asciiTheme="minorHAnsi" w:hAnsiTheme="minorHAnsi" w:cstheme="minorHAnsi"/>
                <w:sz w:val="22"/>
                <w:szCs w:val="22"/>
              </w:rPr>
              <w:t> </w:t>
            </w:r>
          </w:p>
        </w:tc>
      </w:tr>
      <w:tr w:rsidR="00BB708D" w14:paraId="474708DF"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D7E09B3"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Queensland Teachers Union</w:t>
            </w:r>
            <w:r w:rsidRPr="00426672">
              <w:rPr>
                <w:rStyle w:val="eop"/>
                <w:rFonts w:asciiTheme="minorHAnsi" w:hAnsiTheme="minorHAnsi" w:cstheme="minorHAnsi"/>
                <w:sz w:val="22"/>
                <w:szCs w:val="22"/>
              </w:rPr>
              <w:t> </w:t>
            </w:r>
          </w:p>
        </w:tc>
      </w:tr>
      <w:tr w:rsidR="00BB708D" w14:paraId="362C569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B2C1B9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lastRenderedPageBreak/>
              <w:t>Raise Foundation </w:t>
            </w:r>
            <w:r w:rsidRPr="00426672">
              <w:rPr>
                <w:rStyle w:val="eop"/>
                <w:rFonts w:asciiTheme="minorHAnsi" w:hAnsiTheme="minorHAnsi" w:cstheme="minorHAnsi"/>
                <w:sz w:val="22"/>
                <w:szCs w:val="22"/>
              </w:rPr>
              <w:t> </w:t>
            </w:r>
          </w:p>
        </w:tc>
      </w:tr>
      <w:tr w:rsidR="00BB708D" w14:paraId="4A325D39"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E03932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Reach Out </w:t>
            </w:r>
            <w:r w:rsidRPr="00426672">
              <w:rPr>
                <w:rStyle w:val="eop"/>
                <w:rFonts w:asciiTheme="minorHAnsi" w:hAnsiTheme="minorHAnsi" w:cstheme="minorHAnsi"/>
                <w:sz w:val="22"/>
                <w:szCs w:val="22"/>
              </w:rPr>
              <w:t> </w:t>
            </w:r>
          </w:p>
        </w:tc>
      </w:tr>
      <w:tr w:rsidR="00BB708D" w14:paraId="707D7657"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92F23C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Regional Education Support Network </w:t>
            </w:r>
            <w:r w:rsidRPr="00426672">
              <w:rPr>
                <w:rStyle w:val="eop"/>
                <w:rFonts w:asciiTheme="minorHAnsi" w:hAnsiTheme="minorHAnsi" w:cstheme="minorHAnsi"/>
                <w:sz w:val="22"/>
                <w:szCs w:val="22"/>
              </w:rPr>
              <w:t> </w:t>
            </w:r>
          </w:p>
        </w:tc>
      </w:tr>
      <w:tr w:rsidR="00BB708D" w14:paraId="4D51C50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831E603"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Remote Indigenous Parents Association </w:t>
            </w:r>
            <w:r w:rsidRPr="00426672">
              <w:rPr>
                <w:rStyle w:val="eop"/>
                <w:rFonts w:asciiTheme="minorHAnsi" w:hAnsiTheme="minorHAnsi" w:cstheme="minorHAnsi"/>
                <w:sz w:val="22"/>
                <w:szCs w:val="22"/>
              </w:rPr>
              <w:t> </w:t>
            </w:r>
          </w:p>
        </w:tc>
      </w:tr>
      <w:tr w:rsidR="00BB708D" w14:paraId="2EFC5FA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550153E5"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SANE Australia </w:t>
            </w:r>
            <w:r w:rsidRPr="00426672">
              <w:rPr>
                <w:rStyle w:val="eop"/>
                <w:rFonts w:asciiTheme="minorHAnsi" w:hAnsiTheme="minorHAnsi" w:cstheme="minorHAnsi"/>
                <w:sz w:val="22"/>
                <w:szCs w:val="22"/>
              </w:rPr>
              <w:t> </w:t>
            </w:r>
          </w:p>
        </w:tc>
      </w:tr>
      <w:tr w:rsidR="00BB708D" w14:paraId="44882541"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2EEF70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Save the Children </w:t>
            </w:r>
            <w:r w:rsidRPr="00426672">
              <w:rPr>
                <w:rStyle w:val="eop"/>
                <w:rFonts w:asciiTheme="minorHAnsi" w:hAnsiTheme="minorHAnsi" w:cstheme="minorHAnsi"/>
                <w:sz w:val="22"/>
                <w:szCs w:val="22"/>
              </w:rPr>
              <w:t> </w:t>
            </w:r>
          </w:p>
        </w:tc>
      </w:tr>
      <w:tr w:rsidR="00BB708D" w14:paraId="3CAD9C6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60A1AA9"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Schools Plus </w:t>
            </w:r>
            <w:r w:rsidRPr="00426672">
              <w:rPr>
                <w:rStyle w:val="eop"/>
                <w:rFonts w:asciiTheme="minorHAnsi" w:hAnsiTheme="minorHAnsi" w:cstheme="minorHAnsi"/>
                <w:sz w:val="22"/>
                <w:szCs w:val="22"/>
              </w:rPr>
              <w:t> </w:t>
            </w:r>
          </w:p>
        </w:tc>
      </w:tr>
      <w:tr w:rsidR="00BB708D" w14:paraId="44062723"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6B555761"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Settlement Council of Australia </w:t>
            </w:r>
            <w:r w:rsidRPr="00426672">
              <w:rPr>
                <w:rStyle w:val="eop"/>
                <w:rFonts w:asciiTheme="minorHAnsi" w:hAnsiTheme="minorHAnsi" w:cstheme="minorHAnsi"/>
                <w:sz w:val="22"/>
                <w:szCs w:val="22"/>
              </w:rPr>
              <w:t> </w:t>
            </w:r>
          </w:p>
        </w:tc>
      </w:tr>
      <w:tr w:rsidR="00BB708D" w14:paraId="2EC75A88"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B185024"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Social Ventures Australia </w:t>
            </w:r>
            <w:r w:rsidRPr="00426672">
              <w:rPr>
                <w:rStyle w:val="eop"/>
                <w:rFonts w:asciiTheme="minorHAnsi" w:hAnsiTheme="minorHAnsi" w:cstheme="minorHAnsi"/>
                <w:sz w:val="22"/>
                <w:szCs w:val="22"/>
              </w:rPr>
              <w:t> </w:t>
            </w:r>
          </w:p>
        </w:tc>
      </w:tr>
      <w:tr w:rsidR="00BB708D" w14:paraId="728C1F7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0E8EB00" w14:textId="6653B601"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State School Teachers</w:t>
            </w:r>
            <w:r w:rsidR="00BC7013">
              <w:rPr>
                <w:rStyle w:val="normaltextrun"/>
                <w:rFonts w:asciiTheme="minorHAnsi" w:hAnsiTheme="minorHAnsi" w:cstheme="minorHAnsi"/>
                <w:sz w:val="22"/>
                <w:szCs w:val="22"/>
              </w:rPr>
              <w:t>’</w:t>
            </w:r>
            <w:r w:rsidRPr="00426672">
              <w:rPr>
                <w:rStyle w:val="normaltextrun"/>
                <w:rFonts w:asciiTheme="minorHAnsi" w:hAnsiTheme="minorHAnsi" w:cstheme="minorHAnsi"/>
                <w:sz w:val="22"/>
                <w:szCs w:val="22"/>
              </w:rPr>
              <w:t xml:space="preserve"> Union of Western Australia</w:t>
            </w:r>
            <w:r w:rsidRPr="00426672">
              <w:rPr>
                <w:rStyle w:val="eop"/>
                <w:rFonts w:asciiTheme="minorHAnsi" w:hAnsiTheme="minorHAnsi" w:cstheme="minorHAnsi"/>
                <w:sz w:val="22"/>
                <w:szCs w:val="22"/>
              </w:rPr>
              <w:t> </w:t>
            </w:r>
          </w:p>
        </w:tc>
      </w:tr>
      <w:tr w:rsidR="00BB708D" w14:paraId="600EAFD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49EED9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Stronger Smarter Institute </w:t>
            </w:r>
            <w:r w:rsidRPr="00426672">
              <w:rPr>
                <w:rStyle w:val="eop"/>
                <w:rFonts w:asciiTheme="minorHAnsi" w:hAnsiTheme="minorHAnsi" w:cstheme="minorHAnsi"/>
                <w:sz w:val="22"/>
                <w:szCs w:val="22"/>
              </w:rPr>
              <w:t> </w:t>
            </w:r>
          </w:p>
        </w:tc>
      </w:tr>
      <w:tr w:rsidR="00BB708D" w14:paraId="65566F06"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2E7BFAEF"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Teacher Education Expert Panel </w:t>
            </w:r>
            <w:r w:rsidRPr="00426672">
              <w:rPr>
                <w:rStyle w:val="eop"/>
                <w:rFonts w:asciiTheme="minorHAnsi" w:hAnsiTheme="minorHAnsi" w:cstheme="minorHAnsi"/>
                <w:sz w:val="22"/>
                <w:szCs w:val="22"/>
              </w:rPr>
              <w:t> </w:t>
            </w:r>
          </w:p>
        </w:tc>
      </w:tr>
      <w:tr w:rsidR="00BB708D" w14:paraId="2F8CA840"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FEE2EF8"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The Australian Federation of SPELD Associations </w:t>
            </w:r>
            <w:r w:rsidRPr="00426672">
              <w:rPr>
                <w:rStyle w:val="eop"/>
                <w:rFonts w:asciiTheme="minorHAnsi" w:hAnsiTheme="minorHAnsi" w:cstheme="minorHAnsi"/>
                <w:sz w:val="22"/>
                <w:szCs w:val="22"/>
              </w:rPr>
              <w:t> </w:t>
            </w:r>
          </w:p>
        </w:tc>
      </w:tr>
      <w:tr w:rsidR="00BB708D" w14:paraId="4BFF5E54"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421F7604"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The Refugee Education Special Interest Group </w:t>
            </w:r>
            <w:r w:rsidRPr="00426672">
              <w:rPr>
                <w:rStyle w:val="eop"/>
                <w:rFonts w:asciiTheme="minorHAnsi" w:hAnsiTheme="minorHAnsi" w:cstheme="minorHAnsi"/>
                <w:sz w:val="22"/>
                <w:szCs w:val="22"/>
              </w:rPr>
              <w:t> </w:t>
            </w:r>
          </w:p>
        </w:tc>
      </w:tr>
      <w:tr w:rsidR="00BB708D" w14:paraId="1220B8BD"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1ED2A56B"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The Smith Family </w:t>
            </w:r>
            <w:r w:rsidRPr="00426672">
              <w:rPr>
                <w:rStyle w:val="eop"/>
                <w:rFonts w:asciiTheme="minorHAnsi" w:hAnsiTheme="minorHAnsi" w:cstheme="minorHAnsi"/>
                <w:sz w:val="22"/>
                <w:szCs w:val="22"/>
              </w:rPr>
              <w:t> </w:t>
            </w:r>
          </w:p>
        </w:tc>
      </w:tr>
      <w:tr w:rsidR="00BB708D" w14:paraId="3DAD3C2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0C5BED5A" w14:textId="77777777" w:rsidR="00BB708D" w:rsidRPr="00426672" w:rsidRDefault="00BB708D">
            <w:pPr>
              <w:pStyle w:val="paragraph"/>
              <w:spacing w:before="0" w:beforeAutospacing="0" w:after="0" w:afterAutospacing="0"/>
              <w:textAlignment w:val="baseline"/>
              <w:rPr>
                <w:rStyle w:val="normaltextrun"/>
                <w:rFonts w:asciiTheme="minorHAnsi" w:hAnsiTheme="minorHAnsi" w:cstheme="minorHAnsi"/>
                <w:sz w:val="22"/>
                <w:szCs w:val="22"/>
              </w:rPr>
            </w:pPr>
            <w:r w:rsidRPr="00426672">
              <w:rPr>
                <w:rStyle w:val="normaltextrun"/>
                <w:rFonts w:asciiTheme="minorHAnsi" w:hAnsiTheme="minorHAnsi" w:cstheme="minorHAnsi"/>
                <w:sz w:val="22"/>
                <w:szCs w:val="22"/>
              </w:rPr>
              <w:t>Ms Pat Turner AM, Lead Convenor of the Coalition of Aboriginal and Torres Strait Islander Community-Controlled Peak Organisations</w:t>
            </w:r>
          </w:p>
        </w:tc>
      </w:tr>
      <w:tr w:rsidR="00BB708D" w14:paraId="31E08372"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39E8C529" w14:textId="77777777"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Victorian Curriculum and Assessment Authority</w:t>
            </w:r>
            <w:r w:rsidRPr="00426672">
              <w:rPr>
                <w:rStyle w:val="eop"/>
                <w:rFonts w:asciiTheme="minorHAnsi" w:hAnsiTheme="minorHAnsi" w:cstheme="minorHAnsi"/>
                <w:sz w:val="22"/>
                <w:szCs w:val="22"/>
              </w:rPr>
              <w:t> </w:t>
            </w:r>
          </w:p>
        </w:tc>
      </w:tr>
      <w:tr w:rsidR="00BB708D" w14:paraId="0D6B5D6B" w14:textId="77777777">
        <w:trPr>
          <w:trHeight w:val="390"/>
        </w:trPr>
        <w:tc>
          <w:tcPr>
            <w:tcW w:w="862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hideMark/>
          </w:tcPr>
          <w:p w14:paraId="0D1F862E" w14:textId="752C77AE" w:rsidR="00BB708D" w:rsidRPr="00426672" w:rsidRDefault="00BB708D">
            <w:pPr>
              <w:pStyle w:val="paragraph"/>
              <w:spacing w:before="0" w:beforeAutospacing="0" w:after="0" w:afterAutospacing="0"/>
              <w:textAlignment w:val="baseline"/>
              <w:rPr>
                <w:rFonts w:asciiTheme="minorHAnsi" w:hAnsiTheme="minorHAnsi" w:cstheme="minorHAnsi"/>
                <w:sz w:val="22"/>
                <w:szCs w:val="22"/>
              </w:rPr>
            </w:pPr>
            <w:r w:rsidRPr="00426672">
              <w:rPr>
                <w:rStyle w:val="normaltextrun"/>
                <w:rFonts w:asciiTheme="minorHAnsi" w:hAnsiTheme="minorHAnsi" w:cstheme="minorHAnsi"/>
                <w:sz w:val="22"/>
                <w:szCs w:val="22"/>
              </w:rPr>
              <w:t xml:space="preserve">WA School Curriculum </w:t>
            </w:r>
            <w:r w:rsidR="00091B52">
              <w:rPr>
                <w:rStyle w:val="normaltextrun"/>
                <w:rFonts w:asciiTheme="minorHAnsi" w:hAnsiTheme="minorHAnsi" w:cstheme="minorHAnsi"/>
                <w:sz w:val="22"/>
                <w:szCs w:val="22"/>
              </w:rPr>
              <w:t>a</w:t>
            </w:r>
            <w:r w:rsidR="00091B52" w:rsidRPr="001627D0">
              <w:rPr>
                <w:rStyle w:val="normaltextrun"/>
                <w:rFonts w:asciiTheme="minorHAnsi" w:hAnsiTheme="minorHAnsi" w:cstheme="minorHAnsi"/>
                <w:sz w:val="22"/>
                <w:szCs w:val="22"/>
              </w:rPr>
              <w:t xml:space="preserve">nd Standards </w:t>
            </w:r>
            <w:r w:rsidRPr="00426672">
              <w:rPr>
                <w:rStyle w:val="normaltextrun"/>
                <w:rFonts w:asciiTheme="minorHAnsi" w:hAnsiTheme="minorHAnsi" w:cstheme="minorHAnsi"/>
                <w:sz w:val="22"/>
                <w:szCs w:val="22"/>
              </w:rPr>
              <w:t>Authority</w:t>
            </w:r>
            <w:r w:rsidRPr="00426672">
              <w:rPr>
                <w:rStyle w:val="eop"/>
                <w:rFonts w:asciiTheme="minorHAnsi" w:hAnsiTheme="minorHAnsi" w:cstheme="minorHAnsi"/>
                <w:sz w:val="22"/>
                <w:szCs w:val="22"/>
              </w:rPr>
              <w:t> </w:t>
            </w:r>
          </w:p>
        </w:tc>
      </w:tr>
    </w:tbl>
    <w:p w14:paraId="6AEB8904" w14:textId="77777777" w:rsidR="00BB708D" w:rsidRDefault="00BB708D" w:rsidP="00BB708D">
      <w:pPr>
        <w:spacing w:after="160"/>
      </w:pPr>
      <w:r>
        <w:t xml:space="preserve"> </w:t>
      </w:r>
      <w:r>
        <w:br w:type="page"/>
      </w:r>
    </w:p>
    <w:p w14:paraId="68F452AA" w14:textId="4C6CF430" w:rsidR="00BB708D" w:rsidRDefault="00BB708D" w:rsidP="00BB708D">
      <w:pPr>
        <w:pStyle w:val="Heading2"/>
      </w:pPr>
      <w:bookmarkStart w:id="235" w:name="_Toc152855370"/>
      <w:r>
        <w:lastRenderedPageBreak/>
        <w:t xml:space="preserve">Appendix </w:t>
      </w:r>
      <w:r w:rsidR="0059618B">
        <w:t>E</w:t>
      </w:r>
      <w:r>
        <w:t xml:space="preserve"> – Submissions </w:t>
      </w:r>
      <w:r w:rsidRPr="009571B5">
        <w:t>to</w:t>
      </w:r>
      <w:r>
        <w:t xml:space="preserve"> the consultation paper</w:t>
      </w:r>
      <w:bookmarkEnd w:id="235"/>
    </w:p>
    <w:p w14:paraId="54CB1F2F" w14:textId="1ACC2FBA" w:rsidR="00E90C54" w:rsidRDefault="00BB708D" w:rsidP="00BB708D">
      <w:r>
        <w:t xml:space="preserve">Disclaimer: Not all submissions received are listed below as some </w:t>
      </w:r>
      <w:r w:rsidR="00697982">
        <w:t xml:space="preserve">submission </w:t>
      </w:r>
      <w:r w:rsidR="004708CA">
        <w:t>authors</w:t>
      </w:r>
      <w:r>
        <w:t xml:space="preserve"> have requested to remain anonymous or for their submission not to be made public.</w:t>
      </w:r>
    </w:p>
    <w:tbl>
      <w:tblPr>
        <w:tblStyle w:val="ListTable2-Accent2"/>
        <w:tblW w:w="3870" w:type="pct"/>
        <w:tblLayout w:type="fixed"/>
        <w:tblLook w:val="0420" w:firstRow="1" w:lastRow="0" w:firstColumn="0" w:lastColumn="0" w:noHBand="0" w:noVBand="1"/>
      </w:tblPr>
      <w:tblGrid>
        <w:gridCol w:w="6986"/>
      </w:tblGrid>
      <w:tr w:rsidR="00B07BE0" w:rsidRPr="00DD5116" w14:paraId="71287832" w14:textId="77777777" w:rsidTr="00485F51">
        <w:trPr>
          <w:cnfStyle w:val="100000000000" w:firstRow="1" w:lastRow="0" w:firstColumn="0" w:lastColumn="0" w:oddVBand="0" w:evenVBand="0" w:oddHBand="0" w:evenHBand="0" w:firstRowFirstColumn="0" w:firstRowLastColumn="0" w:lastRowFirstColumn="0" w:lastRowLastColumn="0"/>
          <w:trHeight w:val="57"/>
          <w:tblHeader/>
        </w:trPr>
        <w:tc>
          <w:tcPr>
            <w:tcW w:w="0" w:type="pct"/>
            <w:tcBorders>
              <w:top w:val="nil"/>
              <w:bottom w:val="single" w:sz="4" w:space="0" w:color="F7B5CD" w:themeColor="accent2" w:themeTint="99"/>
            </w:tcBorders>
            <w:noWrap/>
            <w:hideMark/>
          </w:tcPr>
          <w:p w14:paraId="15EBC9AC" w14:textId="19AB14A5" w:rsidR="00B07BE0" w:rsidRPr="00485F51" w:rsidRDefault="00C40196" w:rsidP="00B07BE0">
            <w:pPr>
              <w:spacing w:after="0" w:line="276" w:lineRule="auto"/>
              <w:rPr>
                <w:rFonts w:cstheme="minorHAnsi"/>
                <w:b w:val="0"/>
                <w:bCs w:val="0"/>
                <w:sz w:val="2"/>
                <w:szCs w:val="2"/>
              </w:rPr>
            </w:pPr>
            <w:r w:rsidRPr="00485F51">
              <w:rPr>
                <w:color w:val="FFFFFF" w:themeColor="background1"/>
                <w:sz w:val="2"/>
                <w:szCs w:val="2"/>
              </w:rPr>
              <w:t>submission</w:t>
            </w:r>
            <w:r w:rsidRPr="00485F51" w:rsidDel="00C40196">
              <w:rPr>
                <w:rFonts w:cstheme="minorHAnsi"/>
                <w:color w:val="FFFFFF" w:themeColor="background1"/>
                <w:sz w:val="2"/>
                <w:szCs w:val="2"/>
              </w:rPr>
              <w:t xml:space="preserve"> </w:t>
            </w:r>
          </w:p>
        </w:tc>
      </w:tr>
      <w:tr w:rsidR="00C40196" w:rsidRPr="00DD5116" w14:paraId="7E512933" w14:textId="77777777" w:rsidTr="00485F51">
        <w:trPr>
          <w:trHeight w:val="298"/>
        </w:trPr>
        <w:tc>
          <w:tcPr>
            <w:tcW w:w="0" w:type="pct"/>
            <w:tcBorders>
              <w:top w:val="single" w:sz="4" w:space="0" w:color="F7B5CD" w:themeColor="accent2" w:themeTint="99"/>
              <w:bottom w:val="nil"/>
            </w:tcBorders>
            <w:noWrap/>
          </w:tcPr>
          <w:p w14:paraId="56F489A3" w14:textId="4681830B" w:rsidR="00C40196" w:rsidRPr="00DD5116" w:rsidRDefault="00C40196" w:rsidP="00B07BE0">
            <w:pPr>
              <w:spacing w:after="0" w:line="276" w:lineRule="auto"/>
              <w:rPr>
                <w:rFonts w:cstheme="minorHAnsi"/>
              </w:rPr>
            </w:pPr>
            <w:r w:rsidRPr="00DD5116">
              <w:rPr>
                <w:rFonts w:cstheme="minorHAnsi"/>
              </w:rPr>
              <w:t>A New Approach</w:t>
            </w:r>
          </w:p>
        </w:tc>
      </w:tr>
      <w:tr w:rsidR="00B07BE0" w:rsidRPr="00DD5116" w14:paraId="66908AD1"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hideMark/>
          </w:tcPr>
          <w:p w14:paraId="389817A4" w14:textId="77777777" w:rsidR="00B07BE0" w:rsidRPr="00DD5116" w:rsidRDefault="00B07BE0" w:rsidP="00B07BE0">
            <w:pPr>
              <w:spacing w:after="0" w:line="276" w:lineRule="auto"/>
              <w:rPr>
                <w:rFonts w:cstheme="minorHAnsi"/>
                <w:b/>
                <w:bCs/>
              </w:rPr>
            </w:pPr>
            <w:r w:rsidRPr="00DD5116">
              <w:rPr>
                <w:rFonts w:cstheme="minorHAnsi"/>
              </w:rPr>
              <w:t>Abbotsleigh School</w:t>
            </w:r>
          </w:p>
        </w:tc>
      </w:tr>
      <w:tr w:rsidR="00B07BE0" w:rsidRPr="00DD5116" w14:paraId="53442370" w14:textId="77777777" w:rsidTr="00485F51">
        <w:trPr>
          <w:trHeight w:val="298"/>
        </w:trPr>
        <w:tc>
          <w:tcPr>
            <w:tcW w:w="0" w:type="pct"/>
            <w:tcBorders>
              <w:top w:val="nil"/>
              <w:bottom w:val="nil"/>
            </w:tcBorders>
            <w:noWrap/>
            <w:hideMark/>
          </w:tcPr>
          <w:p w14:paraId="522A6EE2" w14:textId="77777777" w:rsidR="00B07BE0" w:rsidRPr="00DD5116" w:rsidRDefault="00B07BE0" w:rsidP="00B07BE0">
            <w:pPr>
              <w:spacing w:after="0" w:line="276" w:lineRule="auto"/>
              <w:rPr>
                <w:rFonts w:cstheme="minorHAnsi"/>
                <w:b/>
                <w:bCs/>
              </w:rPr>
            </w:pPr>
            <w:r w:rsidRPr="00DD5116">
              <w:rPr>
                <w:rFonts w:cstheme="minorHAnsi"/>
              </w:rPr>
              <w:t>Academy of the Social Sciences in Australia</w:t>
            </w:r>
          </w:p>
        </w:tc>
      </w:tr>
      <w:tr w:rsidR="00B07BE0" w:rsidRPr="00DD5116" w14:paraId="1F69682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hideMark/>
          </w:tcPr>
          <w:p w14:paraId="78105A0C" w14:textId="77777777" w:rsidR="00B07BE0" w:rsidRPr="00DD5116" w:rsidRDefault="00B07BE0" w:rsidP="00B07BE0">
            <w:pPr>
              <w:spacing w:after="0" w:line="276" w:lineRule="auto"/>
              <w:rPr>
                <w:rFonts w:cstheme="minorHAnsi"/>
                <w:b/>
                <w:bCs/>
              </w:rPr>
            </w:pPr>
            <w:r w:rsidRPr="00DD5116">
              <w:rPr>
                <w:rFonts w:cstheme="minorHAnsi"/>
              </w:rPr>
              <w:t>Access to Music for Inclusion and Equity</w:t>
            </w:r>
          </w:p>
        </w:tc>
      </w:tr>
      <w:tr w:rsidR="00B07BE0" w:rsidRPr="00DD5116" w14:paraId="25181F89" w14:textId="77777777" w:rsidTr="00485F51">
        <w:trPr>
          <w:trHeight w:val="298"/>
        </w:trPr>
        <w:tc>
          <w:tcPr>
            <w:tcW w:w="0" w:type="pct"/>
            <w:tcBorders>
              <w:top w:val="nil"/>
              <w:bottom w:val="nil"/>
            </w:tcBorders>
            <w:noWrap/>
            <w:hideMark/>
          </w:tcPr>
          <w:p w14:paraId="29CE8487" w14:textId="77777777" w:rsidR="00B07BE0" w:rsidRPr="00DD5116" w:rsidRDefault="00B07BE0" w:rsidP="00B07BE0">
            <w:pPr>
              <w:spacing w:after="0" w:line="276" w:lineRule="auto"/>
              <w:rPr>
                <w:rFonts w:cstheme="minorHAnsi"/>
                <w:b/>
                <w:bCs/>
              </w:rPr>
            </w:pPr>
            <w:r w:rsidRPr="00DD5116">
              <w:rPr>
                <w:rFonts w:cstheme="minorHAnsi"/>
              </w:rPr>
              <w:t>ACT Alliance for Evidence-Based Education</w:t>
            </w:r>
          </w:p>
        </w:tc>
      </w:tr>
      <w:tr w:rsidR="00B07BE0" w:rsidRPr="00DD5116" w14:paraId="3918959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2A00A05" w14:textId="012E8F8A" w:rsidR="00B07BE0" w:rsidRPr="00DD5116" w:rsidRDefault="00B07BE0" w:rsidP="00B07BE0">
            <w:pPr>
              <w:spacing w:after="0" w:line="276" w:lineRule="auto"/>
              <w:rPr>
                <w:rFonts w:cstheme="minorHAnsi"/>
              </w:rPr>
            </w:pPr>
            <w:r w:rsidRPr="00DD5116">
              <w:rPr>
                <w:rFonts w:cstheme="minorHAnsi"/>
              </w:rPr>
              <w:t>Albert Park College</w:t>
            </w:r>
          </w:p>
        </w:tc>
      </w:tr>
      <w:tr w:rsidR="00B07BE0" w:rsidRPr="00DD5116" w14:paraId="42ACC270" w14:textId="77777777" w:rsidTr="00485F51">
        <w:trPr>
          <w:trHeight w:val="298"/>
        </w:trPr>
        <w:tc>
          <w:tcPr>
            <w:tcW w:w="0" w:type="pct"/>
            <w:tcBorders>
              <w:top w:val="nil"/>
              <w:bottom w:val="nil"/>
            </w:tcBorders>
            <w:noWrap/>
          </w:tcPr>
          <w:p w14:paraId="42F4F807" w14:textId="7245526F" w:rsidR="00B07BE0" w:rsidRPr="00DD5116" w:rsidRDefault="00B07BE0" w:rsidP="00B07BE0">
            <w:pPr>
              <w:spacing w:after="0" w:line="276" w:lineRule="auto"/>
              <w:rPr>
                <w:rFonts w:cstheme="minorHAnsi"/>
              </w:rPr>
            </w:pPr>
            <w:r w:rsidRPr="00DD5116">
              <w:rPr>
                <w:rFonts w:cstheme="minorHAnsi"/>
              </w:rPr>
              <w:t>Alberts | The Tony Foundation</w:t>
            </w:r>
          </w:p>
        </w:tc>
      </w:tr>
      <w:tr w:rsidR="00B07BE0" w:rsidRPr="00DD5116" w14:paraId="066FCC8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9E2B89D" w14:textId="68785A18" w:rsidR="00B07BE0" w:rsidRPr="00DD5116" w:rsidRDefault="00B07BE0" w:rsidP="00B07BE0">
            <w:pPr>
              <w:spacing w:after="0" w:line="276" w:lineRule="auto"/>
              <w:rPr>
                <w:rFonts w:cstheme="minorHAnsi"/>
              </w:rPr>
            </w:pPr>
            <w:r w:rsidRPr="00DD5116">
              <w:rPr>
                <w:rFonts w:cstheme="minorHAnsi"/>
              </w:rPr>
              <w:t>All Means All</w:t>
            </w:r>
          </w:p>
        </w:tc>
      </w:tr>
      <w:tr w:rsidR="00B07BE0" w:rsidRPr="00DD5116" w14:paraId="56FA886C" w14:textId="77777777" w:rsidTr="00485F51">
        <w:trPr>
          <w:trHeight w:val="298"/>
        </w:trPr>
        <w:tc>
          <w:tcPr>
            <w:tcW w:w="0" w:type="pct"/>
            <w:tcBorders>
              <w:top w:val="nil"/>
              <w:bottom w:val="nil"/>
            </w:tcBorders>
            <w:noWrap/>
          </w:tcPr>
          <w:p w14:paraId="66C98E54" w14:textId="6C253424" w:rsidR="00B07BE0" w:rsidRPr="00DD5116" w:rsidRDefault="00B07BE0" w:rsidP="00B07BE0">
            <w:pPr>
              <w:spacing w:after="0" w:line="276" w:lineRule="auto"/>
              <w:rPr>
                <w:rFonts w:cstheme="minorHAnsi"/>
              </w:rPr>
            </w:pPr>
            <w:r w:rsidRPr="00DD5116">
              <w:rPr>
                <w:rFonts w:cstheme="minorHAnsi"/>
              </w:rPr>
              <w:t>Amy MacMahon MP</w:t>
            </w:r>
          </w:p>
        </w:tc>
      </w:tr>
      <w:tr w:rsidR="00B07BE0" w:rsidRPr="00DD5116" w14:paraId="312EB736"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CCB295C" w14:textId="6A4E38B8" w:rsidR="00B07BE0" w:rsidRPr="00DD5116" w:rsidRDefault="00B07BE0" w:rsidP="00B07BE0">
            <w:pPr>
              <w:spacing w:after="0" w:line="276" w:lineRule="auto"/>
              <w:rPr>
                <w:rFonts w:cstheme="minorHAnsi"/>
              </w:rPr>
            </w:pPr>
            <w:r w:rsidRPr="00DD5116">
              <w:rPr>
                <w:rFonts w:cstheme="minorHAnsi"/>
              </w:rPr>
              <w:t>Associate Professor Jae Yup Jung</w:t>
            </w:r>
          </w:p>
        </w:tc>
      </w:tr>
      <w:tr w:rsidR="00B07BE0" w:rsidRPr="00DD5116" w14:paraId="4D1270A7" w14:textId="77777777" w:rsidTr="00485F51">
        <w:trPr>
          <w:trHeight w:val="298"/>
        </w:trPr>
        <w:tc>
          <w:tcPr>
            <w:tcW w:w="0" w:type="pct"/>
            <w:tcBorders>
              <w:top w:val="nil"/>
              <w:bottom w:val="nil"/>
            </w:tcBorders>
            <w:noWrap/>
          </w:tcPr>
          <w:p w14:paraId="4ACCEF28" w14:textId="55E2DD8F" w:rsidR="00B07BE0" w:rsidRPr="00DD5116" w:rsidRDefault="00B07BE0" w:rsidP="00B07BE0">
            <w:pPr>
              <w:spacing w:after="0" w:line="276" w:lineRule="auto"/>
              <w:rPr>
                <w:rFonts w:cstheme="minorHAnsi"/>
              </w:rPr>
            </w:pPr>
            <w:r w:rsidRPr="00DD5116">
              <w:rPr>
                <w:rFonts w:cstheme="minorHAnsi"/>
              </w:rPr>
              <w:t>Association of Heads of Independent Schools of Australia</w:t>
            </w:r>
          </w:p>
        </w:tc>
      </w:tr>
      <w:tr w:rsidR="00B07BE0" w:rsidRPr="00DD5116" w14:paraId="17D18EFC"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5F3FB52" w14:textId="7B5A944E" w:rsidR="00B07BE0" w:rsidRPr="00DD5116" w:rsidRDefault="00B07BE0" w:rsidP="00B07BE0">
            <w:pPr>
              <w:spacing w:after="0" w:line="276" w:lineRule="auto"/>
              <w:rPr>
                <w:rFonts w:cstheme="minorHAnsi"/>
              </w:rPr>
            </w:pPr>
            <w:r w:rsidRPr="00DD5116">
              <w:rPr>
                <w:rFonts w:cstheme="minorHAnsi"/>
              </w:rPr>
              <w:t>Association of Independent Schools of South Australia</w:t>
            </w:r>
          </w:p>
        </w:tc>
      </w:tr>
      <w:tr w:rsidR="00B07BE0" w:rsidRPr="00DD5116" w14:paraId="42E23074" w14:textId="77777777" w:rsidTr="00485F51">
        <w:trPr>
          <w:trHeight w:val="298"/>
        </w:trPr>
        <w:tc>
          <w:tcPr>
            <w:tcW w:w="0" w:type="pct"/>
            <w:tcBorders>
              <w:top w:val="nil"/>
              <w:bottom w:val="nil"/>
            </w:tcBorders>
            <w:noWrap/>
          </w:tcPr>
          <w:p w14:paraId="64142FF6" w14:textId="5CF880FA" w:rsidR="00B07BE0" w:rsidRPr="00DD5116" w:rsidRDefault="00B07BE0" w:rsidP="00B07BE0">
            <w:pPr>
              <w:spacing w:after="0" w:line="276" w:lineRule="auto"/>
              <w:rPr>
                <w:rFonts w:cstheme="minorHAnsi"/>
              </w:rPr>
            </w:pPr>
            <w:r w:rsidRPr="00DD5116">
              <w:rPr>
                <w:rFonts w:cstheme="minorHAnsi"/>
              </w:rPr>
              <w:t>Australasian Teacher Regulatory Authorities</w:t>
            </w:r>
          </w:p>
        </w:tc>
      </w:tr>
      <w:tr w:rsidR="00B07BE0" w:rsidRPr="00DD5116" w14:paraId="0BF6E8C9"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34E7302" w14:textId="4478CE69" w:rsidR="00B07BE0" w:rsidRPr="00DD5116" w:rsidRDefault="00B07BE0" w:rsidP="00B07BE0">
            <w:pPr>
              <w:spacing w:after="0" w:line="276" w:lineRule="auto"/>
              <w:rPr>
                <w:rFonts w:cstheme="minorHAnsi"/>
              </w:rPr>
            </w:pPr>
            <w:r w:rsidRPr="00DD5116">
              <w:rPr>
                <w:rFonts w:cstheme="minorHAnsi"/>
              </w:rPr>
              <w:t>Australian Alliance of Associations in Education</w:t>
            </w:r>
          </w:p>
        </w:tc>
      </w:tr>
      <w:tr w:rsidR="00B07BE0" w:rsidRPr="00DD5116" w14:paraId="38F7A3CF" w14:textId="77777777" w:rsidTr="00485F51">
        <w:trPr>
          <w:trHeight w:val="298"/>
        </w:trPr>
        <w:tc>
          <w:tcPr>
            <w:tcW w:w="0" w:type="pct"/>
            <w:tcBorders>
              <w:top w:val="nil"/>
              <w:bottom w:val="nil"/>
            </w:tcBorders>
            <w:noWrap/>
          </w:tcPr>
          <w:p w14:paraId="24E5E3DD" w14:textId="699378F2" w:rsidR="00B07BE0" w:rsidRPr="00DD5116" w:rsidRDefault="00B07BE0" w:rsidP="00B07BE0">
            <w:pPr>
              <w:spacing w:after="0" w:line="276" w:lineRule="auto"/>
              <w:rPr>
                <w:rFonts w:cstheme="minorHAnsi"/>
              </w:rPr>
            </w:pPr>
            <w:r w:rsidRPr="00DD5116">
              <w:rPr>
                <w:rFonts w:cstheme="minorHAnsi"/>
              </w:rPr>
              <w:t>Australian Association for the Education of the Gifted and Talented</w:t>
            </w:r>
          </w:p>
        </w:tc>
      </w:tr>
      <w:tr w:rsidR="00B07BE0" w:rsidRPr="00DD5116" w14:paraId="1953CDAE"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54C57C4" w14:textId="5993BDD8" w:rsidR="00B07BE0" w:rsidRPr="00DD5116" w:rsidRDefault="00B07BE0" w:rsidP="00B07BE0">
            <w:pPr>
              <w:spacing w:after="0" w:line="276" w:lineRule="auto"/>
              <w:rPr>
                <w:rFonts w:cstheme="minorHAnsi"/>
              </w:rPr>
            </w:pPr>
            <w:r w:rsidRPr="00DD5116">
              <w:rPr>
                <w:rFonts w:cstheme="minorHAnsi"/>
              </w:rPr>
              <w:t>Australian Association of Special Education</w:t>
            </w:r>
          </w:p>
        </w:tc>
      </w:tr>
      <w:tr w:rsidR="00B07BE0" w:rsidRPr="00DD5116" w14:paraId="4BB8B478" w14:textId="77777777" w:rsidTr="00485F51">
        <w:trPr>
          <w:trHeight w:val="298"/>
        </w:trPr>
        <w:tc>
          <w:tcPr>
            <w:tcW w:w="0" w:type="pct"/>
            <w:tcBorders>
              <w:top w:val="nil"/>
              <w:bottom w:val="nil"/>
            </w:tcBorders>
            <w:noWrap/>
          </w:tcPr>
          <w:p w14:paraId="2E46A928" w14:textId="13E6F0D2" w:rsidR="00B07BE0" w:rsidRPr="00DD5116" w:rsidRDefault="00B07BE0" w:rsidP="00B07BE0">
            <w:pPr>
              <w:spacing w:after="0" w:line="276" w:lineRule="auto"/>
              <w:rPr>
                <w:rFonts w:cstheme="minorHAnsi"/>
              </w:rPr>
            </w:pPr>
            <w:r w:rsidRPr="00DD5116">
              <w:rPr>
                <w:rFonts w:cstheme="minorHAnsi"/>
              </w:rPr>
              <w:t>Australian Catholic Primary Principals</w:t>
            </w:r>
            <w:r>
              <w:rPr>
                <w:rFonts w:cstheme="minorHAnsi"/>
              </w:rPr>
              <w:t>’</w:t>
            </w:r>
            <w:r w:rsidRPr="00DD5116">
              <w:rPr>
                <w:rFonts w:cstheme="minorHAnsi"/>
              </w:rPr>
              <w:t xml:space="preserve"> Association</w:t>
            </w:r>
          </w:p>
        </w:tc>
      </w:tr>
      <w:tr w:rsidR="00B07BE0" w:rsidRPr="00DD5116" w14:paraId="1D736AA3"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6BFD060" w14:textId="1DB16A9A" w:rsidR="00B07BE0" w:rsidRPr="00DD5116" w:rsidRDefault="00B07BE0" w:rsidP="00B07BE0">
            <w:pPr>
              <w:spacing w:after="0" w:line="276" w:lineRule="auto"/>
              <w:rPr>
                <w:rFonts w:cstheme="minorHAnsi"/>
              </w:rPr>
            </w:pPr>
            <w:r w:rsidRPr="00DD5116">
              <w:rPr>
                <w:rFonts w:cstheme="minorHAnsi"/>
              </w:rPr>
              <w:t>Australian Catholic University</w:t>
            </w:r>
          </w:p>
        </w:tc>
      </w:tr>
      <w:tr w:rsidR="00B07BE0" w:rsidRPr="00DD5116" w14:paraId="380BF5F6" w14:textId="77777777" w:rsidTr="00485F51">
        <w:trPr>
          <w:trHeight w:val="298"/>
        </w:trPr>
        <w:tc>
          <w:tcPr>
            <w:tcW w:w="0" w:type="pct"/>
            <w:tcBorders>
              <w:top w:val="nil"/>
              <w:bottom w:val="nil"/>
            </w:tcBorders>
            <w:noWrap/>
          </w:tcPr>
          <w:p w14:paraId="72E2D921" w14:textId="3A536645" w:rsidR="00B07BE0" w:rsidRPr="00DD5116" w:rsidRDefault="00B07BE0" w:rsidP="00B07BE0">
            <w:pPr>
              <w:spacing w:after="0" w:line="276" w:lineRule="auto"/>
              <w:rPr>
                <w:rFonts w:cstheme="minorHAnsi"/>
              </w:rPr>
            </w:pPr>
            <w:r w:rsidRPr="00DD5116">
              <w:rPr>
                <w:rFonts w:cstheme="minorHAnsi"/>
              </w:rPr>
              <w:t>Australian Child Rights Taskforce</w:t>
            </w:r>
          </w:p>
        </w:tc>
      </w:tr>
      <w:tr w:rsidR="00B07BE0" w:rsidRPr="00DD5116" w14:paraId="47A8827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9ED6EE2" w14:textId="2C87341E" w:rsidR="00B07BE0" w:rsidRPr="00DD5116" w:rsidRDefault="00B07BE0" w:rsidP="00B07BE0">
            <w:pPr>
              <w:spacing w:after="0" w:line="276" w:lineRule="auto"/>
              <w:rPr>
                <w:rFonts w:cstheme="minorHAnsi"/>
              </w:rPr>
            </w:pPr>
            <w:r w:rsidRPr="00DD5116">
              <w:rPr>
                <w:rFonts w:cstheme="minorHAnsi"/>
              </w:rPr>
              <w:t>Australian Children</w:t>
            </w:r>
            <w:r>
              <w:rPr>
                <w:rFonts w:cstheme="minorHAnsi"/>
              </w:rPr>
              <w:t>’</w:t>
            </w:r>
            <w:r w:rsidRPr="00DD5116">
              <w:rPr>
                <w:rFonts w:cstheme="minorHAnsi"/>
              </w:rPr>
              <w:t>s Music Foundation</w:t>
            </w:r>
          </w:p>
        </w:tc>
      </w:tr>
      <w:tr w:rsidR="00B07BE0" w:rsidRPr="00DD5116" w14:paraId="4C306364" w14:textId="77777777" w:rsidTr="00485F51">
        <w:trPr>
          <w:trHeight w:val="298"/>
        </w:trPr>
        <w:tc>
          <w:tcPr>
            <w:tcW w:w="0" w:type="pct"/>
            <w:tcBorders>
              <w:top w:val="nil"/>
              <w:bottom w:val="nil"/>
            </w:tcBorders>
            <w:noWrap/>
          </w:tcPr>
          <w:p w14:paraId="3787C6EC" w14:textId="59E72E93" w:rsidR="00B07BE0" w:rsidRPr="00DD5116" w:rsidRDefault="00B07BE0" w:rsidP="00B07BE0">
            <w:pPr>
              <w:spacing w:after="0" w:line="276" w:lineRule="auto"/>
              <w:rPr>
                <w:rFonts w:cstheme="minorHAnsi"/>
              </w:rPr>
            </w:pPr>
            <w:r w:rsidRPr="00DD5116">
              <w:rPr>
                <w:rFonts w:cstheme="minorHAnsi"/>
              </w:rPr>
              <w:t>Australian Council of State School Organisations</w:t>
            </w:r>
          </w:p>
        </w:tc>
      </w:tr>
      <w:tr w:rsidR="00B07BE0" w:rsidRPr="00DD5116" w14:paraId="2B195D2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3DF95C6" w14:textId="14F2A8C7" w:rsidR="00B07BE0" w:rsidRPr="00DD5116" w:rsidRDefault="00B07BE0" w:rsidP="00B07BE0">
            <w:pPr>
              <w:spacing w:after="0" w:line="276" w:lineRule="auto"/>
              <w:rPr>
                <w:rFonts w:cstheme="minorHAnsi"/>
              </w:rPr>
            </w:pPr>
            <w:r w:rsidRPr="00DD5116">
              <w:rPr>
                <w:rFonts w:cstheme="minorHAnsi"/>
              </w:rPr>
              <w:t>Australian Education Research Organisation</w:t>
            </w:r>
          </w:p>
        </w:tc>
      </w:tr>
      <w:tr w:rsidR="00B07BE0" w:rsidRPr="00DD5116" w14:paraId="33BB4B34" w14:textId="77777777" w:rsidTr="00485F51">
        <w:trPr>
          <w:trHeight w:val="298"/>
        </w:trPr>
        <w:tc>
          <w:tcPr>
            <w:tcW w:w="0" w:type="pct"/>
            <w:tcBorders>
              <w:top w:val="nil"/>
              <w:bottom w:val="nil"/>
            </w:tcBorders>
            <w:noWrap/>
          </w:tcPr>
          <w:p w14:paraId="51030FB9" w14:textId="3C4198EF" w:rsidR="00B07BE0" w:rsidRPr="00DD5116" w:rsidRDefault="00B07BE0" w:rsidP="00B07BE0">
            <w:pPr>
              <w:spacing w:after="0" w:line="276" w:lineRule="auto"/>
              <w:rPr>
                <w:rFonts w:cstheme="minorHAnsi"/>
              </w:rPr>
            </w:pPr>
            <w:r w:rsidRPr="00DD5116">
              <w:rPr>
                <w:rFonts w:cstheme="minorHAnsi"/>
              </w:rPr>
              <w:t>Australian Education Union</w:t>
            </w:r>
          </w:p>
        </w:tc>
      </w:tr>
      <w:tr w:rsidR="00B07BE0" w:rsidRPr="00DD5116" w14:paraId="376F1EF9"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F1F1B83" w14:textId="0D3717E1" w:rsidR="00B07BE0" w:rsidRPr="00DD5116" w:rsidRDefault="00B07BE0" w:rsidP="00B07BE0">
            <w:pPr>
              <w:spacing w:after="0" w:line="276" w:lineRule="auto"/>
              <w:rPr>
                <w:rFonts w:cstheme="minorHAnsi"/>
              </w:rPr>
            </w:pPr>
            <w:r w:rsidRPr="00DD5116">
              <w:rPr>
                <w:rFonts w:cstheme="minorHAnsi"/>
              </w:rPr>
              <w:t>Australian Government Primary Principals Association</w:t>
            </w:r>
          </w:p>
        </w:tc>
      </w:tr>
      <w:tr w:rsidR="00E41770" w:rsidRPr="00DD5116" w14:paraId="6543EA24" w14:textId="77777777" w:rsidTr="00485F51">
        <w:trPr>
          <w:trHeight w:val="298"/>
        </w:trPr>
        <w:tc>
          <w:tcPr>
            <w:tcW w:w="0" w:type="pct"/>
            <w:tcBorders>
              <w:top w:val="nil"/>
              <w:bottom w:val="nil"/>
            </w:tcBorders>
            <w:noWrap/>
          </w:tcPr>
          <w:p w14:paraId="5CB34AA8" w14:textId="2A2DC5F4" w:rsidR="00E41770" w:rsidRPr="00DD5116" w:rsidRDefault="00E41770" w:rsidP="00E41770">
            <w:pPr>
              <w:spacing w:after="0" w:line="276" w:lineRule="auto"/>
              <w:rPr>
                <w:rFonts w:cstheme="minorHAnsi"/>
              </w:rPr>
            </w:pPr>
            <w:r w:rsidRPr="00DD5116">
              <w:rPr>
                <w:rFonts w:cstheme="minorHAnsi"/>
              </w:rPr>
              <w:t>Australian Institute for Teaching and School Leadership</w:t>
            </w:r>
          </w:p>
        </w:tc>
      </w:tr>
      <w:tr w:rsidR="00E41770" w:rsidRPr="00DD5116" w14:paraId="7A4D538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7210F1A" w14:textId="390FDFD5" w:rsidR="00E41770" w:rsidRPr="00DD5116" w:rsidRDefault="00E41770" w:rsidP="00E41770">
            <w:pPr>
              <w:spacing w:after="0" w:line="276" w:lineRule="auto"/>
              <w:rPr>
                <w:rFonts w:cstheme="minorHAnsi"/>
              </w:rPr>
            </w:pPr>
            <w:r w:rsidRPr="00DD5116">
              <w:rPr>
                <w:rFonts w:cstheme="minorHAnsi"/>
              </w:rPr>
              <w:t>Australian Learning Lecture</w:t>
            </w:r>
          </w:p>
        </w:tc>
      </w:tr>
      <w:tr w:rsidR="00E41770" w:rsidRPr="00DD5116" w14:paraId="1F8418CC" w14:textId="77777777" w:rsidTr="00485F51">
        <w:trPr>
          <w:trHeight w:val="298"/>
        </w:trPr>
        <w:tc>
          <w:tcPr>
            <w:tcW w:w="0" w:type="pct"/>
            <w:tcBorders>
              <w:top w:val="nil"/>
              <w:bottom w:val="nil"/>
            </w:tcBorders>
            <w:noWrap/>
          </w:tcPr>
          <w:p w14:paraId="0E2794CC" w14:textId="310ABF14" w:rsidR="00E41770" w:rsidRPr="00DD5116" w:rsidRDefault="00E41770" w:rsidP="00E41770">
            <w:pPr>
              <w:spacing w:after="0" w:line="276" w:lineRule="auto"/>
              <w:rPr>
                <w:rFonts w:cstheme="minorHAnsi"/>
              </w:rPr>
            </w:pPr>
            <w:r w:rsidRPr="00DD5116">
              <w:rPr>
                <w:rFonts w:cstheme="minorHAnsi"/>
              </w:rPr>
              <w:t>Australian Primary Principals Association</w:t>
            </w:r>
          </w:p>
        </w:tc>
      </w:tr>
      <w:tr w:rsidR="00E41770" w:rsidRPr="00DD5116" w14:paraId="276434B1"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653C974" w14:textId="04512DCC" w:rsidR="00E41770" w:rsidRPr="00DD5116" w:rsidRDefault="00E41770" w:rsidP="00E41770">
            <w:pPr>
              <w:spacing w:after="0" w:line="276" w:lineRule="auto"/>
              <w:rPr>
                <w:rFonts w:cstheme="minorHAnsi"/>
              </w:rPr>
            </w:pPr>
            <w:r w:rsidRPr="00DD5116">
              <w:rPr>
                <w:rFonts w:cstheme="minorHAnsi"/>
              </w:rPr>
              <w:t>Australian Professional Teachers Association</w:t>
            </w:r>
          </w:p>
        </w:tc>
      </w:tr>
      <w:tr w:rsidR="00E41770" w:rsidRPr="00DD5116" w14:paraId="23E43740" w14:textId="77777777" w:rsidTr="00485F51">
        <w:trPr>
          <w:trHeight w:val="298"/>
        </w:trPr>
        <w:tc>
          <w:tcPr>
            <w:tcW w:w="0" w:type="pct"/>
            <w:tcBorders>
              <w:top w:val="nil"/>
              <w:bottom w:val="nil"/>
            </w:tcBorders>
            <w:noWrap/>
          </w:tcPr>
          <w:p w14:paraId="04AE0AE2" w14:textId="3956A22F" w:rsidR="00E41770" w:rsidRPr="00DD5116" w:rsidRDefault="00E41770" w:rsidP="00E41770">
            <w:pPr>
              <w:spacing w:after="0" w:line="276" w:lineRule="auto"/>
              <w:rPr>
                <w:rFonts w:cstheme="minorHAnsi"/>
              </w:rPr>
            </w:pPr>
            <w:r w:rsidRPr="00DD5116">
              <w:rPr>
                <w:rFonts w:cstheme="minorHAnsi"/>
              </w:rPr>
              <w:t>Australian Psychological Society</w:t>
            </w:r>
          </w:p>
        </w:tc>
      </w:tr>
      <w:tr w:rsidR="00E41770" w:rsidRPr="00DD5116" w14:paraId="6685376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8FB94B7" w14:textId="4B98ABF5" w:rsidR="00E41770" w:rsidRPr="00DD5116" w:rsidRDefault="00E41770" w:rsidP="00E41770">
            <w:pPr>
              <w:spacing w:after="0" w:line="276" w:lineRule="auto"/>
              <w:rPr>
                <w:rFonts w:cstheme="minorHAnsi"/>
              </w:rPr>
            </w:pPr>
            <w:r w:rsidRPr="00DD5116">
              <w:rPr>
                <w:rFonts w:cstheme="minorHAnsi"/>
              </w:rPr>
              <w:t>Australian Publishers Association</w:t>
            </w:r>
          </w:p>
        </w:tc>
      </w:tr>
      <w:tr w:rsidR="00E41770" w:rsidRPr="00DD5116" w14:paraId="50278328" w14:textId="77777777" w:rsidTr="00485F51">
        <w:trPr>
          <w:trHeight w:val="298"/>
        </w:trPr>
        <w:tc>
          <w:tcPr>
            <w:tcW w:w="0" w:type="pct"/>
            <w:tcBorders>
              <w:top w:val="nil"/>
              <w:bottom w:val="nil"/>
            </w:tcBorders>
            <w:noWrap/>
          </w:tcPr>
          <w:p w14:paraId="2BAE134F" w14:textId="3B09A966" w:rsidR="00E41770" w:rsidRPr="00DD5116" w:rsidRDefault="00E41770" w:rsidP="00E41770">
            <w:pPr>
              <w:spacing w:after="0" w:line="276" w:lineRule="auto"/>
              <w:rPr>
                <w:rFonts w:cstheme="minorHAnsi"/>
              </w:rPr>
            </w:pPr>
            <w:r w:rsidRPr="00DD5116">
              <w:rPr>
                <w:rFonts w:cstheme="minorHAnsi"/>
              </w:rPr>
              <w:t>Australian Research Alliance for Children and Youth</w:t>
            </w:r>
          </w:p>
        </w:tc>
      </w:tr>
      <w:tr w:rsidR="00E41770" w:rsidRPr="00DD5116" w14:paraId="32FFCA2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6F0E7F8" w14:textId="7CB48E42" w:rsidR="00E41770" w:rsidRPr="00DD5116" w:rsidRDefault="00E41770" w:rsidP="00E41770">
            <w:pPr>
              <w:spacing w:after="0" w:line="276" w:lineRule="auto"/>
              <w:rPr>
                <w:rFonts w:cstheme="minorHAnsi"/>
              </w:rPr>
            </w:pPr>
            <w:r w:rsidRPr="00DD5116">
              <w:rPr>
                <w:rFonts w:cstheme="minorHAnsi"/>
              </w:rPr>
              <w:t>Australian Schools Plus</w:t>
            </w:r>
          </w:p>
        </w:tc>
      </w:tr>
      <w:tr w:rsidR="00E41770" w:rsidRPr="00DD5116" w14:paraId="1776CAB6" w14:textId="77777777" w:rsidTr="00485F51">
        <w:trPr>
          <w:trHeight w:val="298"/>
        </w:trPr>
        <w:tc>
          <w:tcPr>
            <w:tcW w:w="0" w:type="pct"/>
            <w:tcBorders>
              <w:top w:val="nil"/>
              <w:bottom w:val="nil"/>
            </w:tcBorders>
            <w:noWrap/>
          </w:tcPr>
          <w:p w14:paraId="42718136" w14:textId="35C282DF" w:rsidR="00E41770" w:rsidRPr="00DD5116" w:rsidRDefault="00E41770" w:rsidP="00E41770">
            <w:pPr>
              <w:spacing w:after="0" w:line="276" w:lineRule="auto"/>
              <w:rPr>
                <w:rFonts w:cstheme="minorHAnsi"/>
              </w:rPr>
            </w:pPr>
            <w:r w:rsidRPr="00DD5116">
              <w:rPr>
                <w:rFonts w:cstheme="minorHAnsi"/>
              </w:rPr>
              <w:t>Australian Secondary Principals</w:t>
            </w:r>
            <w:r>
              <w:rPr>
                <w:rFonts w:cstheme="minorHAnsi"/>
              </w:rPr>
              <w:t>’</w:t>
            </w:r>
            <w:r w:rsidRPr="00DD5116">
              <w:rPr>
                <w:rFonts w:cstheme="minorHAnsi"/>
              </w:rPr>
              <w:t xml:space="preserve"> Association</w:t>
            </w:r>
          </w:p>
        </w:tc>
      </w:tr>
      <w:tr w:rsidR="00E41770" w:rsidRPr="00DD5116" w14:paraId="1E5201C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1135934" w14:textId="02237976" w:rsidR="00E41770" w:rsidRPr="00DD5116" w:rsidRDefault="00E41770" w:rsidP="00E41770">
            <w:pPr>
              <w:spacing w:after="0" w:line="276" w:lineRule="auto"/>
              <w:rPr>
                <w:rFonts w:cstheme="minorHAnsi"/>
              </w:rPr>
            </w:pPr>
            <w:r w:rsidRPr="00DD5116">
              <w:rPr>
                <w:rFonts w:cstheme="minorHAnsi"/>
              </w:rPr>
              <w:t>Berry Street</w:t>
            </w:r>
          </w:p>
        </w:tc>
      </w:tr>
      <w:tr w:rsidR="00E41770" w:rsidRPr="00DD5116" w14:paraId="2B37F5DD" w14:textId="77777777" w:rsidTr="00485F51">
        <w:trPr>
          <w:trHeight w:val="298"/>
        </w:trPr>
        <w:tc>
          <w:tcPr>
            <w:tcW w:w="0" w:type="pct"/>
            <w:tcBorders>
              <w:top w:val="nil"/>
              <w:bottom w:val="nil"/>
            </w:tcBorders>
            <w:noWrap/>
          </w:tcPr>
          <w:p w14:paraId="2A521D3A" w14:textId="25F74C2E" w:rsidR="00E41770" w:rsidRPr="00DD5116" w:rsidRDefault="00E41770" w:rsidP="00E41770">
            <w:pPr>
              <w:spacing w:after="0" w:line="276" w:lineRule="auto"/>
              <w:rPr>
                <w:rFonts w:cstheme="minorHAnsi"/>
              </w:rPr>
            </w:pPr>
            <w:r w:rsidRPr="00DD5116">
              <w:rPr>
                <w:rFonts w:cstheme="minorHAnsi"/>
              </w:rPr>
              <w:t>Beyond Blue</w:t>
            </w:r>
          </w:p>
        </w:tc>
      </w:tr>
      <w:tr w:rsidR="00E41770" w:rsidRPr="00DD5116" w14:paraId="285505D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71A55A9" w14:textId="1B324FEA" w:rsidR="00E41770" w:rsidRPr="00DD5116" w:rsidRDefault="00E41770" w:rsidP="00E41770">
            <w:pPr>
              <w:spacing w:after="0" w:line="276" w:lineRule="auto"/>
              <w:rPr>
                <w:rFonts w:cstheme="minorHAnsi"/>
              </w:rPr>
            </w:pPr>
            <w:r w:rsidRPr="00DD5116">
              <w:rPr>
                <w:rFonts w:cstheme="minorHAnsi"/>
              </w:rPr>
              <w:t>Big Picture Education Australia</w:t>
            </w:r>
          </w:p>
        </w:tc>
      </w:tr>
      <w:tr w:rsidR="00E41770" w:rsidRPr="00DD5116" w14:paraId="2D064C10" w14:textId="77777777" w:rsidTr="00485F51">
        <w:trPr>
          <w:trHeight w:val="298"/>
        </w:trPr>
        <w:tc>
          <w:tcPr>
            <w:tcW w:w="0" w:type="pct"/>
            <w:tcBorders>
              <w:top w:val="nil"/>
              <w:bottom w:val="nil"/>
            </w:tcBorders>
            <w:noWrap/>
          </w:tcPr>
          <w:p w14:paraId="5814B23A" w14:textId="74308E42" w:rsidR="00E41770" w:rsidRPr="00DD5116" w:rsidRDefault="00E41770" w:rsidP="00E41770">
            <w:pPr>
              <w:spacing w:after="0" w:line="276" w:lineRule="auto"/>
              <w:rPr>
                <w:rFonts w:cstheme="minorHAnsi"/>
              </w:rPr>
            </w:pPr>
            <w:r w:rsidRPr="00DD5116">
              <w:rPr>
                <w:rFonts w:cstheme="minorHAnsi"/>
              </w:rPr>
              <w:t>Black Dog Institute</w:t>
            </w:r>
          </w:p>
        </w:tc>
      </w:tr>
      <w:tr w:rsidR="00E41770" w:rsidRPr="00DD5116" w14:paraId="13CA1AC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698ED07" w14:textId="05CE7A68" w:rsidR="00E41770" w:rsidRPr="00DD5116" w:rsidRDefault="00E41770" w:rsidP="00E41770">
            <w:pPr>
              <w:spacing w:after="0" w:line="276" w:lineRule="auto"/>
              <w:rPr>
                <w:rFonts w:cstheme="minorHAnsi"/>
              </w:rPr>
            </w:pPr>
            <w:r w:rsidRPr="00DD5116">
              <w:rPr>
                <w:rFonts w:cstheme="minorHAnsi"/>
              </w:rPr>
              <w:lastRenderedPageBreak/>
              <w:t>Bloody Clever Australians Pty Ltd</w:t>
            </w:r>
          </w:p>
        </w:tc>
      </w:tr>
      <w:tr w:rsidR="00E41770" w:rsidRPr="00DD5116" w14:paraId="558472BA" w14:textId="77777777" w:rsidTr="00485F51">
        <w:trPr>
          <w:trHeight w:val="298"/>
        </w:trPr>
        <w:tc>
          <w:tcPr>
            <w:tcW w:w="0" w:type="pct"/>
            <w:tcBorders>
              <w:top w:val="nil"/>
              <w:bottom w:val="nil"/>
            </w:tcBorders>
            <w:noWrap/>
          </w:tcPr>
          <w:p w14:paraId="1DC2CECE" w14:textId="5D3AA825" w:rsidR="00E41770" w:rsidRPr="00DD5116" w:rsidRDefault="00E41770" w:rsidP="00E41770">
            <w:pPr>
              <w:spacing w:after="0" w:line="276" w:lineRule="auto"/>
              <w:rPr>
                <w:rFonts w:cstheme="minorHAnsi"/>
              </w:rPr>
            </w:pPr>
            <w:r w:rsidRPr="76DAE4DC">
              <w:t>Board of Treasurers (SA)</w:t>
            </w:r>
          </w:p>
        </w:tc>
      </w:tr>
      <w:tr w:rsidR="00E41770" w:rsidRPr="00DD5116" w14:paraId="77A1515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FB9027C" w14:textId="2E516E68" w:rsidR="00E41770" w:rsidRPr="00DD5116" w:rsidRDefault="00E41770" w:rsidP="00E41770">
            <w:pPr>
              <w:spacing w:after="0" w:line="276" w:lineRule="auto"/>
              <w:rPr>
                <w:rFonts w:cstheme="minorHAnsi"/>
              </w:rPr>
            </w:pPr>
            <w:r w:rsidRPr="00DD5116">
              <w:rPr>
                <w:rFonts w:cstheme="minorHAnsi"/>
              </w:rPr>
              <w:t>Brotherhood of St Laurence</w:t>
            </w:r>
          </w:p>
        </w:tc>
      </w:tr>
      <w:tr w:rsidR="00E41770" w:rsidRPr="00DD5116" w14:paraId="4E9FD74A" w14:textId="77777777" w:rsidTr="00485F51">
        <w:trPr>
          <w:trHeight w:val="298"/>
        </w:trPr>
        <w:tc>
          <w:tcPr>
            <w:tcW w:w="0" w:type="pct"/>
            <w:tcBorders>
              <w:top w:val="nil"/>
              <w:bottom w:val="nil"/>
            </w:tcBorders>
            <w:noWrap/>
          </w:tcPr>
          <w:p w14:paraId="4B747B02" w14:textId="050552E4" w:rsidR="00E41770" w:rsidRPr="00DD5116" w:rsidRDefault="00E41770" w:rsidP="00E41770">
            <w:pPr>
              <w:spacing w:after="0" w:line="276" w:lineRule="auto"/>
              <w:rPr>
                <w:rFonts w:cstheme="minorHAnsi"/>
              </w:rPr>
            </w:pPr>
            <w:r w:rsidRPr="00DD5116">
              <w:rPr>
                <w:rFonts w:cstheme="minorHAnsi"/>
              </w:rPr>
              <w:t>Cambridge Education</w:t>
            </w:r>
          </w:p>
        </w:tc>
      </w:tr>
      <w:tr w:rsidR="00E41770" w:rsidRPr="00DD5116" w14:paraId="1AF4E08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9F44481" w14:textId="3849B6C4" w:rsidR="00E41770" w:rsidRPr="00DD5116" w:rsidRDefault="00E41770" w:rsidP="00E41770">
            <w:pPr>
              <w:spacing w:after="0" w:line="276" w:lineRule="auto"/>
              <w:rPr>
                <w:rFonts w:cstheme="minorHAnsi"/>
              </w:rPr>
            </w:pPr>
            <w:r w:rsidRPr="00DD5116">
              <w:rPr>
                <w:rFonts w:cstheme="minorHAnsi"/>
              </w:rPr>
              <w:t>Career Industry Council of Australia</w:t>
            </w:r>
          </w:p>
        </w:tc>
      </w:tr>
      <w:tr w:rsidR="00E41770" w:rsidRPr="00DD5116" w14:paraId="18C9333D" w14:textId="77777777" w:rsidTr="00485F51">
        <w:trPr>
          <w:trHeight w:val="298"/>
        </w:trPr>
        <w:tc>
          <w:tcPr>
            <w:tcW w:w="0" w:type="pct"/>
            <w:tcBorders>
              <w:top w:val="nil"/>
              <w:bottom w:val="nil"/>
            </w:tcBorders>
            <w:noWrap/>
          </w:tcPr>
          <w:p w14:paraId="75CB715F" w14:textId="7EF5510B" w:rsidR="00E41770" w:rsidRPr="00DD5116" w:rsidRDefault="00E41770" w:rsidP="00E41770">
            <w:pPr>
              <w:spacing w:after="0" w:line="276" w:lineRule="auto"/>
              <w:rPr>
                <w:rFonts w:cstheme="minorHAnsi"/>
              </w:rPr>
            </w:pPr>
            <w:r w:rsidRPr="00DD5116">
              <w:rPr>
                <w:rFonts w:cstheme="minorHAnsi"/>
              </w:rPr>
              <w:t>Carers Australia</w:t>
            </w:r>
          </w:p>
        </w:tc>
      </w:tr>
      <w:tr w:rsidR="00E41770" w:rsidRPr="00DD5116" w14:paraId="7A60116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F53513B" w14:textId="24331D04" w:rsidR="00E41770" w:rsidRPr="00DD5116" w:rsidRDefault="00E41770" w:rsidP="00E41770">
            <w:pPr>
              <w:spacing w:after="0" w:line="276" w:lineRule="auto"/>
              <w:rPr>
                <w:rFonts w:cstheme="minorHAnsi"/>
              </w:rPr>
            </w:pPr>
            <w:r w:rsidRPr="00DD5116">
              <w:rPr>
                <w:rFonts w:cstheme="minorHAnsi"/>
              </w:rPr>
              <w:t>Catholic Education Canberra Goulburn</w:t>
            </w:r>
          </w:p>
        </w:tc>
      </w:tr>
      <w:tr w:rsidR="00E41770" w:rsidRPr="00DD5116" w14:paraId="56265FD5" w14:textId="77777777" w:rsidTr="00485F51">
        <w:trPr>
          <w:trHeight w:val="298"/>
        </w:trPr>
        <w:tc>
          <w:tcPr>
            <w:tcW w:w="0" w:type="pct"/>
            <w:tcBorders>
              <w:top w:val="nil"/>
              <w:bottom w:val="nil"/>
            </w:tcBorders>
            <w:noWrap/>
          </w:tcPr>
          <w:p w14:paraId="3E90DACA" w14:textId="57ECEC68" w:rsidR="00E41770" w:rsidRPr="00DD5116" w:rsidRDefault="00E41770" w:rsidP="00E41770">
            <w:pPr>
              <w:spacing w:after="0" w:line="276" w:lineRule="auto"/>
              <w:rPr>
                <w:rFonts w:cstheme="minorHAnsi"/>
              </w:rPr>
            </w:pPr>
            <w:r w:rsidRPr="00DD5116">
              <w:rPr>
                <w:rFonts w:cstheme="minorHAnsi"/>
              </w:rPr>
              <w:t>Catholic School Parents Australia</w:t>
            </w:r>
          </w:p>
        </w:tc>
      </w:tr>
      <w:tr w:rsidR="00E41770" w:rsidRPr="00DD5116" w14:paraId="157D7141"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A0B104E" w14:textId="37363656" w:rsidR="00E41770" w:rsidRPr="00DD5116" w:rsidRDefault="00E41770" w:rsidP="00E41770">
            <w:pPr>
              <w:spacing w:after="0" w:line="276" w:lineRule="auto"/>
              <w:rPr>
                <w:rFonts w:cstheme="minorHAnsi"/>
              </w:rPr>
            </w:pPr>
            <w:r w:rsidRPr="00DD5116">
              <w:rPr>
                <w:rFonts w:cstheme="minorHAnsi"/>
              </w:rPr>
              <w:t>Catholic Schools NSW</w:t>
            </w:r>
          </w:p>
        </w:tc>
      </w:tr>
      <w:tr w:rsidR="00E41770" w:rsidRPr="00DD5116" w14:paraId="05410ED3" w14:textId="77777777" w:rsidTr="00485F51">
        <w:trPr>
          <w:trHeight w:val="298"/>
        </w:trPr>
        <w:tc>
          <w:tcPr>
            <w:tcW w:w="0" w:type="pct"/>
            <w:tcBorders>
              <w:top w:val="nil"/>
              <w:bottom w:val="nil"/>
            </w:tcBorders>
            <w:noWrap/>
          </w:tcPr>
          <w:p w14:paraId="1620D967" w14:textId="35CF51F1" w:rsidR="00E41770" w:rsidRPr="00DD5116" w:rsidRDefault="00E41770" w:rsidP="00E41770">
            <w:pPr>
              <w:spacing w:after="0" w:line="276" w:lineRule="auto"/>
              <w:rPr>
                <w:rFonts w:cstheme="minorHAnsi"/>
              </w:rPr>
            </w:pPr>
            <w:r w:rsidRPr="00DD5116">
              <w:rPr>
                <w:rFonts w:cstheme="minorHAnsi"/>
              </w:rPr>
              <w:t>Centre for Community Child Health</w:t>
            </w:r>
          </w:p>
        </w:tc>
      </w:tr>
      <w:tr w:rsidR="00E41770" w:rsidRPr="00DD5116" w14:paraId="3113D91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9E0D338" w14:textId="6D875613" w:rsidR="00E41770" w:rsidRPr="00DD5116" w:rsidRDefault="00E41770" w:rsidP="00E41770">
            <w:pPr>
              <w:spacing w:after="0" w:line="276" w:lineRule="auto"/>
              <w:rPr>
                <w:rFonts w:cstheme="minorHAnsi"/>
              </w:rPr>
            </w:pPr>
            <w:r w:rsidRPr="00DD5116">
              <w:rPr>
                <w:rFonts w:cstheme="minorHAnsi"/>
              </w:rPr>
              <w:t>Centre for Disability Research and Policy (University of Sydney)</w:t>
            </w:r>
          </w:p>
        </w:tc>
      </w:tr>
      <w:tr w:rsidR="00E41770" w:rsidRPr="00DD5116" w14:paraId="5D5BFCDF" w14:textId="77777777" w:rsidTr="00485F51">
        <w:trPr>
          <w:trHeight w:val="298"/>
        </w:trPr>
        <w:tc>
          <w:tcPr>
            <w:tcW w:w="0" w:type="pct"/>
            <w:tcBorders>
              <w:top w:val="nil"/>
              <w:bottom w:val="nil"/>
            </w:tcBorders>
            <w:noWrap/>
          </w:tcPr>
          <w:p w14:paraId="1D6F9962" w14:textId="7BFE1AB3" w:rsidR="00E41770" w:rsidRPr="00DD5116" w:rsidRDefault="00E41770" w:rsidP="00E41770">
            <w:pPr>
              <w:spacing w:after="0" w:line="276" w:lineRule="auto"/>
              <w:rPr>
                <w:rFonts w:cstheme="minorHAnsi"/>
              </w:rPr>
            </w:pPr>
            <w:r w:rsidRPr="00DD5116">
              <w:rPr>
                <w:rFonts w:cstheme="minorHAnsi"/>
              </w:rPr>
              <w:t>Centre for Inclusive Education</w:t>
            </w:r>
          </w:p>
        </w:tc>
      </w:tr>
      <w:tr w:rsidR="0034506C" w:rsidRPr="00DD5116" w14:paraId="3E58C0F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5B79195" w14:textId="229AED23" w:rsidR="0034506C" w:rsidRPr="00DD5116" w:rsidRDefault="0034506C" w:rsidP="0034506C">
            <w:pPr>
              <w:spacing w:after="0" w:line="276" w:lineRule="auto"/>
              <w:rPr>
                <w:rFonts w:cstheme="minorHAnsi"/>
              </w:rPr>
            </w:pPr>
            <w:r w:rsidRPr="00DD5116">
              <w:rPr>
                <w:rFonts w:cstheme="minorHAnsi"/>
              </w:rPr>
              <w:t>Centre for Independent Studies</w:t>
            </w:r>
          </w:p>
        </w:tc>
      </w:tr>
      <w:tr w:rsidR="0034506C" w:rsidRPr="00DD5116" w14:paraId="1AF28C3D" w14:textId="77777777" w:rsidTr="00485F51">
        <w:trPr>
          <w:trHeight w:val="298"/>
        </w:trPr>
        <w:tc>
          <w:tcPr>
            <w:tcW w:w="0" w:type="pct"/>
            <w:tcBorders>
              <w:top w:val="nil"/>
              <w:bottom w:val="nil"/>
            </w:tcBorders>
            <w:noWrap/>
          </w:tcPr>
          <w:p w14:paraId="20D80989" w14:textId="2C8813A9" w:rsidR="0034506C" w:rsidRPr="00DD5116" w:rsidRDefault="0034506C" w:rsidP="0034506C">
            <w:pPr>
              <w:spacing w:after="0" w:line="276" w:lineRule="auto"/>
              <w:rPr>
                <w:rFonts w:cstheme="minorHAnsi"/>
              </w:rPr>
            </w:pPr>
            <w:r w:rsidRPr="00DD5116">
              <w:rPr>
                <w:rFonts w:cstheme="minorHAnsi"/>
              </w:rPr>
              <w:t>Centre for Social Impact</w:t>
            </w:r>
          </w:p>
        </w:tc>
      </w:tr>
      <w:tr w:rsidR="0034506C" w:rsidRPr="00DD5116" w14:paraId="08BA1547"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CECEFD8" w14:textId="7B66F9DB" w:rsidR="0034506C" w:rsidRPr="00DD5116" w:rsidRDefault="0034506C" w:rsidP="0034506C">
            <w:pPr>
              <w:spacing w:after="0" w:line="276" w:lineRule="auto"/>
              <w:rPr>
                <w:rFonts w:cstheme="minorHAnsi"/>
              </w:rPr>
            </w:pPr>
            <w:r w:rsidRPr="00DD5116">
              <w:rPr>
                <w:rFonts w:cstheme="minorHAnsi"/>
              </w:rPr>
              <w:t>Centre for Sustainable Communities (University of Canberra)</w:t>
            </w:r>
          </w:p>
        </w:tc>
      </w:tr>
      <w:tr w:rsidR="0034506C" w:rsidRPr="00DD5116" w14:paraId="1767D71D" w14:textId="77777777" w:rsidTr="00485F51">
        <w:trPr>
          <w:trHeight w:val="298"/>
        </w:trPr>
        <w:tc>
          <w:tcPr>
            <w:tcW w:w="0" w:type="pct"/>
            <w:tcBorders>
              <w:top w:val="nil"/>
              <w:bottom w:val="nil"/>
            </w:tcBorders>
            <w:noWrap/>
          </w:tcPr>
          <w:p w14:paraId="4FC6C45C" w14:textId="388C40FE" w:rsidR="0034506C" w:rsidRPr="00DD5116" w:rsidRDefault="0034506C" w:rsidP="0034506C">
            <w:pPr>
              <w:spacing w:after="0" w:line="276" w:lineRule="auto"/>
              <w:rPr>
                <w:rFonts w:cstheme="minorHAnsi"/>
              </w:rPr>
            </w:pPr>
            <w:r w:rsidRPr="00DD5116">
              <w:rPr>
                <w:rFonts w:cstheme="minorHAnsi"/>
              </w:rPr>
              <w:t>Children and Young People with Disability Australia</w:t>
            </w:r>
          </w:p>
        </w:tc>
      </w:tr>
      <w:tr w:rsidR="0034506C" w:rsidRPr="00DD5116" w14:paraId="7501278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DB933B2" w14:textId="77A6229E" w:rsidR="0034506C" w:rsidRPr="00DD5116" w:rsidRDefault="0034506C" w:rsidP="0034506C">
            <w:pPr>
              <w:spacing w:after="0" w:line="276" w:lineRule="auto"/>
              <w:rPr>
                <w:rFonts w:cstheme="minorHAnsi"/>
              </w:rPr>
            </w:pPr>
            <w:r w:rsidRPr="00DD5116">
              <w:rPr>
                <w:rFonts w:cstheme="minorHAnsi"/>
              </w:rPr>
              <w:t>Coalition of Regional Independent Schools</w:t>
            </w:r>
          </w:p>
        </w:tc>
      </w:tr>
      <w:tr w:rsidR="0034506C" w:rsidRPr="00DD5116" w14:paraId="7412B121" w14:textId="77777777" w:rsidTr="00485F51">
        <w:trPr>
          <w:trHeight w:val="298"/>
        </w:trPr>
        <w:tc>
          <w:tcPr>
            <w:tcW w:w="0" w:type="pct"/>
            <w:tcBorders>
              <w:top w:val="nil"/>
              <w:bottom w:val="nil"/>
            </w:tcBorders>
            <w:noWrap/>
          </w:tcPr>
          <w:p w14:paraId="0C56AC0A" w14:textId="3B8AF924" w:rsidR="0034506C" w:rsidRPr="00DD5116" w:rsidRDefault="0034506C" w:rsidP="0034506C">
            <w:pPr>
              <w:spacing w:after="0" w:line="276" w:lineRule="auto"/>
              <w:rPr>
                <w:rFonts w:cstheme="minorHAnsi"/>
              </w:rPr>
            </w:pPr>
            <w:r w:rsidRPr="00DD5116">
              <w:rPr>
                <w:rFonts w:cstheme="minorHAnsi"/>
              </w:rPr>
              <w:t>Code REaD Dyslexia Network</w:t>
            </w:r>
          </w:p>
        </w:tc>
      </w:tr>
      <w:tr w:rsidR="0034506C" w:rsidRPr="00DD5116" w14:paraId="307BDC7E"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718E0FC" w14:textId="5D84A9BA" w:rsidR="0034506C" w:rsidRPr="00DD5116" w:rsidRDefault="0034506C" w:rsidP="0034506C">
            <w:pPr>
              <w:spacing w:after="0" w:line="276" w:lineRule="auto"/>
              <w:rPr>
                <w:rFonts w:cstheme="minorHAnsi"/>
              </w:rPr>
            </w:pPr>
            <w:r w:rsidRPr="00DD5116">
              <w:rPr>
                <w:rFonts w:cstheme="minorHAnsi"/>
              </w:rPr>
              <w:t>Community and Public Sector Union</w:t>
            </w:r>
          </w:p>
        </w:tc>
      </w:tr>
      <w:tr w:rsidR="0034506C" w:rsidRPr="00DD5116" w14:paraId="7B49FD84" w14:textId="77777777" w:rsidTr="00485F51">
        <w:trPr>
          <w:trHeight w:val="298"/>
        </w:trPr>
        <w:tc>
          <w:tcPr>
            <w:tcW w:w="0" w:type="pct"/>
            <w:tcBorders>
              <w:top w:val="nil"/>
              <w:bottom w:val="nil"/>
            </w:tcBorders>
            <w:noWrap/>
          </w:tcPr>
          <w:p w14:paraId="525E009A" w14:textId="457021A2" w:rsidR="0034506C" w:rsidRPr="00DD5116" w:rsidRDefault="0034506C" w:rsidP="0034506C">
            <w:pPr>
              <w:spacing w:after="0" w:line="276" w:lineRule="auto"/>
              <w:rPr>
                <w:rFonts w:cstheme="minorHAnsi"/>
              </w:rPr>
            </w:pPr>
            <w:r w:rsidRPr="00DD5116">
              <w:rPr>
                <w:rFonts w:cstheme="minorHAnsi"/>
              </w:rPr>
              <w:t>Copyright Agency</w:t>
            </w:r>
          </w:p>
        </w:tc>
      </w:tr>
      <w:tr w:rsidR="0034506C" w:rsidRPr="00DD5116" w14:paraId="1DA8B31C"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32781BC" w14:textId="79C70E41" w:rsidR="0034506C" w:rsidRPr="00DD5116" w:rsidRDefault="0034506C" w:rsidP="0034506C">
            <w:pPr>
              <w:spacing w:after="0" w:line="276" w:lineRule="auto"/>
              <w:rPr>
                <w:rFonts w:cstheme="minorHAnsi"/>
              </w:rPr>
            </w:pPr>
            <w:r w:rsidRPr="00DD5116">
              <w:rPr>
                <w:rFonts w:cstheme="minorHAnsi"/>
              </w:rPr>
              <w:t>CSIRO</w:t>
            </w:r>
          </w:p>
        </w:tc>
      </w:tr>
      <w:tr w:rsidR="0034506C" w:rsidRPr="00DD5116" w14:paraId="7723A9AE" w14:textId="77777777" w:rsidTr="00485F51">
        <w:trPr>
          <w:trHeight w:val="298"/>
        </w:trPr>
        <w:tc>
          <w:tcPr>
            <w:tcW w:w="0" w:type="pct"/>
            <w:tcBorders>
              <w:top w:val="nil"/>
              <w:bottom w:val="nil"/>
            </w:tcBorders>
            <w:noWrap/>
          </w:tcPr>
          <w:p w14:paraId="56EDAD71" w14:textId="647ABB9D" w:rsidR="0034506C" w:rsidRPr="00DD5116" w:rsidRDefault="0034506C" w:rsidP="0034506C">
            <w:pPr>
              <w:spacing w:after="0" w:line="276" w:lineRule="auto"/>
              <w:rPr>
                <w:rFonts w:cstheme="minorHAnsi"/>
              </w:rPr>
            </w:pPr>
            <w:r w:rsidRPr="00DD5116">
              <w:rPr>
                <w:rFonts w:cstheme="minorHAnsi"/>
              </w:rPr>
              <w:t>Disability Discrimination Legal Service</w:t>
            </w:r>
          </w:p>
        </w:tc>
      </w:tr>
      <w:tr w:rsidR="0034506C" w:rsidRPr="00DD5116" w14:paraId="764BD9E1"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90B01AB" w14:textId="537C545E" w:rsidR="0034506C" w:rsidRPr="00DD5116" w:rsidRDefault="0034506C" w:rsidP="0034506C">
            <w:pPr>
              <w:spacing w:after="0" w:line="276" w:lineRule="auto"/>
              <w:rPr>
                <w:rFonts w:cstheme="minorHAnsi"/>
              </w:rPr>
            </w:pPr>
            <w:r w:rsidRPr="00DD5116">
              <w:rPr>
                <w:rFonts w:cstheme="minorHAnsi"/>
              </w:rPr>
              <w:t>Dr Andrew Bills &amp; Nigel Howard</w:t>
            </w:r>
          </w:p>
        </w:tc>
      </w:tr>
      <w:tr w:rsidR="0034506C" w:rsidRPr="00DD5116" w14:paraId="1AFDB630" w14:textId="77777777" w:rsidTr="00485F51">
        <w:trPr>
          <w:trHeight w:val="298"/>
        </w:trPr>
        <w:tc>
          <w:tcPr>
            <w:tcW w:w="0" w:type="pct"/>
            <w:tcBorders>
              <w:top w:val="nil"/>
              <w:bottom w:val="nil"/>
            </w:tcBorders>
            <w:noWrap/>
          </w:tcPr>
          <w:p w14:paraId="315813D6" w14:textId="63BD8E49" w:rsidR="0034506C" w:rsidRPr="00DD5116" w:rsidRDefault="0034506C" w:rsidP="0034506C">
            <w:pPr>
              <w:spacing w:after="0" w:line="276" w:lineRule="auto"/>
              <w:rPr>
                <w:rFonts w:cstheme="minorHAnsi"/>
              </w:rPr>
            </w:pPr>
            <w:r w:rsidRPr="00DD5116">
              <w:rPr>
                <w:rFonts w:cstheme="minorHAnsi"/>
              </w:rPr>
              <w:t>Dr Frank Malloy</w:t>
            </w:r>
          </w:p>
        </w:tc>
      </w:tr>
      <w:tr w:rsidR="0034506C" w:rsidRPr="00DD5116" w14:paraId="547B03A9"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F83204D" w14:textId="7A08752F" w:rsidR="0034506C" w:rsidRPr="00DD5116" w:rsidRDefault="0034506C" w:rsidP="0034506C">
            <w:pPr>
              <w:spacing w:after="0" w:line="276" w:lineRule="auto"/>
              <w:rPr>
                <w:rFonts w:cstheme="minorHAnsi"/>
              </w:rPr>
            </w:pPr>
            <w:r w:rsidRPr="00DD5116">
              <w:rPr>
                <w:rFonts w:cstheme="minorHAnsi"/>
              </w:rPr>
              <w:t>Dr Greg Ashman</w:t>
            </w:r>
          </w:p>
        </w:tc>
      </w:tr>
      <w:tr w:rsidR="0034506C" w:rsidRPr="00DD5116" w14:paraId="75662E41" w14:textId="77777777" w:rsidTr="00485F51">
        <w:trPr>
          <w:trHeight w:val="298"/>
        </w:trPr>
        <w:tc>
          <w:tcPr>
            <w:tcW w:w="0" w:type="pct"/>
            <w:tcBorders>
              <w:top w:val="nil"/>
              <w:bottom w:val="nil"/>
            </w:tcBorders>
            <w:noWrap/>
          </w:tcPr>
          <w:p w14:paraId="07DE4769" w14:textId="31849724" w:rsidR="0034506C" w:rsidRPr="00DD5116" w:rsidRDefault="0034506C" w:rsidP="0034506C">
            <w:pPr>
              <w:spacing w:after="0" w:line="276" w:lineRule="auto"/>
              <w:rPr>
                <w:rFonts w:cstheme="minorHAnsi"/>
              </w:rPr>
            </w:pPr>
            <w:r w:rsidRPr="00DD5116">
              <w:rPr>
                <w:rFonts w:cstheme="minorHAnsi"/>
              </w:rPr>
              <w:t>Dr Kate de Bruin, Dr Eugenie Kestel &amp; Dr Mariko Francis</w:t>
            </w:r>
          </w:p>
        </w:tc>
      </w:tr>
      <w:tr w:rsidR="0034506C" w:rsidRPr="00DD5116" w14:paraId="23D8C73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09EB6D4" w14:textId="46A71EB6" w:rsidR="0034506C" w:rsidRPr="00DD5116" w:rsidRDefault="0034506C" w:rsidP="0034506C">
            <w:pPr>
              <w:spacing w:after="0" w:line="276" w:lineRule="auto"/>
              <w:rPr>
                <w:rFonts w:cstheme="minorHAnsi"/>
              </w:rPr>
            </w:pPr>
            <w:r w:rsidRPr="00DD5116">
              <w:rPr>
                <w:rFonts w:cstheme="minorHAnsi"/>
              </w:rPr>
              <w:t>Dr Lucie McCrory</w:t>
            </w:r>
          </w:p>
        </w:tc>
      </w:tr>
      <w:tr w:rsidR="0034506C" w:rsidRPr="00DD5116" w14:paraId="10983FDD" w14:textId="77777777" w:rsidTr="00485F51">
        <w:trPr>
          <w:trHeight w:val="298"/>
        </w:trPr>
        <w:tc>
          <w:tcPr>
            <w:tcW w:w="0" w:type="pct"/>
            <w:tcBorders>
              <w:top w:val="nil"/>
              <w:bottom w:val="nil"/>
            </w:tcBorders>
            <w:noWrap/>
          </w:tcPr>
          <w:p w14:paraId="1EC898BD" w14:textId="145215C5" w:rsidR="0034506C" w:rsidRPr="00DD5116" w:rsidRDefault="0034506C" w:rsidP="0034506C">
            <w:pPr>
              <w:spacing w:after="0" w:line="276" w:lineRule="auto"/>
              <w:rPr>
                <w:rFonts w:cstheme="minorHAnsi"/>
              </w:rPr>
            </w:pPr>
            <w:r w:rsidRPr="00DD5116">
              <w:rPr>
                <w:rFonts w:cstheme="minorHAnsi"/>
              </w:rPr>
              <w:t>Dr Michael Watt</w:t>
            </w:r>
          </w:p>
        </w:tc>
      </w:tr>
      <w:tr w:rsidR="0034506C" w:rsidRPr="00DD5116" w14:paraId="4065FEF3"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6ADB0D7" w14:textId="2C19DE64" w:rsidR="0034506C" w:rsidRPr="00DD5116" w:rsidRDefault="0034506C" w:rsidP="0034506C">
            <w:pPr>
              <w:spacing w:after="0" w:line="276" w:lineRule="auto"/>
              <w:rPr>
                <w:rFonts w:cstheme="minorHAnsi"/>
              </w:rPr>
            </w:pPr>
            <w:r w:rsidRPr="00DD5116">
              <w:rPr>
                <w:rFonts w:cstheme="minorHAnsi"/>
              </w:rPr>
              <w:t>Dr Nathanial Swain</w:t>
            </w:r>
          </w:p>
        </w:tc>
      </w:tr>
      <w:tr w:rsidR="0034506C" w:rsidRPr="00DD5116" w14:paraId="3839CD38" w14:textId="77777777" w:rsidTr="00485F51">
        <w:trPr>
          <w:trHeight w:val="298"/>
        </w:trPr>
        <w:tc>
          <w:tcPr>
            <w:tcW w:w="0" w:type="pct"/>
            <w:tcBorders>
              <w:top w:val="nil"/>
              <w:bottom w:val="nil"/>
            </w:tcBorders>
            <w:noWrap/>
          </w:tcPr>
          <w:p w14:paraId="27E93242" w14:textId="7775622A" w:rsidR="0034506C" w:rsidRPr="00DD5116" w:rsidRDefault="0034506C" w:rsidP="0034506C">
            <w:pPr>
              <w:spacing w:after="0" w:line="276" w:lineRule="auto"/>
              <w:rPr>
                <w:rFonts w:cstheme="minorHAnsi"/>
              </w:rPr>
            </w:pPr>
            <w:r w:rsidRPr="00DD5116">
              <w:rPr>
                <w:rFonts w:cstheme="minorHAnsi"/>
              </w:rPr>
              <w:t>Dr Rod Leonarder</w:t>
            </w:r>
          </w:p>
        </w:tc>
      </w:tr>
      <w:tr w:rsidR="0034506C" w:rsidRPr="00DD5116" w14:paraId="76D9D2B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9BB05C9" w14:textId="6D43DC2B" w:rsidR="0034506C" w:rsidRPr="00DD5116" w:rsidRDefault="0034506C" w:rsidP="0034506C">
            <w:pPr>
              <w:spacing w:after="0" w:line="276" w:lineRule="auto"/>
              <w:rPr>
                <w:rFonts w:cstheme="minorHAnsi"/>
              </w:rPr>
            </w:pPr>
            <w:r w:rsidRPr="00DD5116">
              <w:rPr>
                <w:rFonts w:cstheme="minorHAnsi"/>
              </w:rPr>
              <w:t>DXP Consulting</w:t>
            </w:r>
          </w:p>
        </w:tc>
      </w:tr>
      <w:tr w:rsidR="0034506C" w:rsidRPr="00DD5116" w14:paraId="03A304D4" w14:textId="77777777" w:rsidTr="00485F51">
        <w:trPr>
          <w:trHeight w:val="298"/>
        </w:trPr>
        <w:tc>
          <w:tcPr>
            <w:tcW w:w="0" w:type="pct"/>
            <w:tcBorders>
              <w:top w:val="nil"/>
              <w:bottom w:val="nil"/>
            </w:tcBorders>
            <w:noWrap/>
          </w:tcPr>
          <w:p w14:paraId="2C7445B5" w14:textId="5F6241A6" w:rsidR="0034506C" w:rsidRPr="00DD5116" w:rsidRDefault="0034506C" w:rsidP="0034506C">
            <w:pPr>
              <w:spacing w:after="0" w:line="276" w:lineRule="auto"/>
              <w:rPr>
                <w:rFonts w:cstheme="minorHAnsi"/>
              </w:rPr>
            </w:pPr>
            <w:r w:rsidRPr="00DD5116">
              <w:rPr>
                <w:rFonts w:cstheme="minorHAnsi"/>
              </w:rPr>
              <w:t>Eat Up Australia</w:t>
            </w:r>
          </w:p>
        </w:tc>
      </w:tr>
      <w:tr w:rsidR="0034506C" w:rsidRPr="00DD5116" w14:paraId="25F710F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3E43CA3" w14:textId="577D6A06" w:rsidR="0034506C" w:rsidRPr="00DD5116" w:rsidRDefault="0034506C" w:rsidP="0034506C">
            <w:pPr>
              <w:spacing w:after="0" w:line="276" w:lineRule="auto"/>
              <w:rPr>
                <w:rFonts w:cstheme="minorHAnsi"/>
              </w:rPr>
            </w:pPr>
            <w:r w:rsidRPr="00DD5116">
              <w:rPr>
                <w:rFonts w:cstheme="minorHAnsi"/>
              </w:rPr>
              <w:t>Ecstra Foundation</w:t>
            </w:r>
          </w:p>
        </w:tc>
      </w:tr>
      <w:tr w:rsidR="0034506C" w:rsidRPr="00DD5116" w14:paraId="1B14C533" w14:textId="77777777" w:rsidTr="00485F51">
        <w:trPr>
          <w:trHeight w:val="298"/>
        </w:trPr>
        <w:tc>
          <w:tcPr>
            <w:tcW w:w="0" w:type="pct"/>
            <w:tcBorders>
              <w:top w:val="nil"/>
              <w:bottom w:val="nil"/>
            </w:tcBorders>
            <w:noWrap/>
          </w:tcPr>
          <w:p w14:paraId="7BA243ED" w14:textId="01595787" w:rsidR="0034506C" w:rsidRPr="00DD5116" w:rsidRDefault="0034506C" w:rsidP="0034506C">
            <w:pPr>
              <w:spacing w:after="0" w:line="276" w:lineRule="auto"/>
              <w:rPr>
                <w:rFonts w:cstheme="minorHAnsi"/>
              </w:rPr>
            </w:pPr>
            <w:r w:rsidRPr="00DD5116">
              <w:rPr>
                <w:rFonts w:cstheme="minorHAnsi"/>
              </w:rPr>
              <w:t>Edmund Rice Education Australia</w:t>
            </w:r>
          </w:p>
        </w:tc>
      </w:tr>
      <w:tr w:rsidR="0034506C" w:rsidRPr="00DD5116" w14:paraId="3870404A"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B6B8F97" w14:textId="5B7F865F" w:rsidR="0034506C" w:rsidRPr="00DD5116" w:rsidRDefault="0034506C" w:rsidP="0034506C">
            <w:pPr>
              <w:spacing w:after="0" w:line="276" w:lineRule="auto"/>
              <w:rPr>
                <w:rFonts w:cstheme="minorHAnsi"/>
              </w:rPr>
            </w:pPr>
            <w:r w:rsidRPr="00DD5116">
              <w:rPr>
                <w:rFonts w:cstheme="minorHAnsi"/>
              </w:rPr>
              <w:t>Education Equity Alliance</w:t>
            </w:r>
          </w:p>
        </w:tc>
      </w:tr>
      <w:tr w:rsidR="0034506C" w:rsidRPr="00DD5116" w14:paraId="39229533" w14:textId="77777777" w:rsidTr="00485F51">
        <w:trPr>
          <w:trHeight w:val="298"/>
        </w:trPr>
        <w:tc>
          <w:tcPr>
            <w:tcW w:w="0" w:type="pct"/>
            <w:tcBorders>
              <w:top w:val="nil"/>
              <w:bottom w:val="nil"/>
            </w:tcBorders>
            <w:noWrap/>
          </w:tcPr>
          <w:p w14:paraId="6E366DE3" w14:textId="4652CA6C" w:rsidR="0034506C" w:rsidRPr="00DD5116" w:rsidRDefault="0034506C" w:rsidP="0034506C">
            <w:pPr>
              <w:spacing w:after="0" w:line="276" w:lineRule="auto"/>
              <w:rPr>
                <w:rFonts w:cstheme="minorHAnsi"/>
              </w:rPr>
            </w:pPr>
            <w:r w:rsidRPr="00DD5116">
              <w:rPr>
                <w:rFonts w:cstheme="minorHAnsi"/>
              </w:rPr>
              <w:t>Education Services Australia</w:t>
            </w:r>
          </w:p>
        </w:tc>
      </w:tr>
      <w:tr w:rsidR="0034506C" w:rsidRPr="00DD5116" w14:paraId="5ED654F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CEF993C" w14:textId="712C635A" w:rsidR="0034506C" w:rsidRPr="00DD5116" w:rsidRDefault="0034506C" w:rsidP="0034506C">
            <w:pPr>
              <w:spacing w:after="0" w:line="276" w:lineRule="auto"/>
              <w:rPr>
                <w:rFonts w:cstheme="minorHAnsi"/>
              </w:rPr>
            </w:pPr>
            <w:r w:rsidRPr="00DD5116">
              <w:rPr>
                <w:rFonts w:cstheme="minorHAnsi"/>
              </w:rPr>
              <w:t>Emeritus Professors Jane Kenway and Fazal Rizvi, Melbourne Graduate School of Education, and Barbara Preston, Educational Consultant</w:t>
            </w:r>
          </w:p>
        </w:tc>
      </w:tr>
      <w:tr w:rsidR="0034506C" w:rsidRPr="00DD5116" w14:paraId="5162B2B5" w14:textId="77777777" w:rsidTr="00485F51">
        <w:trPr>
          <w:trHeight w:val="298"/>
        </w:trPr>
        <w:tc>
          <w:tcPr>
            <w:tcW w:w="0" w:type="pct"/>
            <w:tcBorders>
              <w:top w:val="nil"/>
              <w:bottom w:val="nil"/>
            </w:tcBorders>
            <w:noWrap/>
          </w:tcPr>
          <w:p w14:paraId="38167A68" w14:textId="4EEC76E5" w:rsidR="0034506C" w:rsidRPr="00DD5116" w:rsidRDefault="0034506C" w:rsidP="0034506C">
            <w:pPr>
              <w:spacing w:after="0" w:line="276" w:lineRule="auto"/>
              <w:rPr>
                <w:rFonts w:cstheme="minorHAnsi"/>
              </w:rPr>
            </w:pPr>
            <w:r w:rsidRPr="00DD5116">
              <w:rPr>
                <w:rFonts w:cstheme="minorHAnsi"/>
              </w:rPr>
              <w:t>Executive Council of Australian Jewry</w:t>
            </w:r>
          </w:p>
        </w:tc>
      </w:tr>
      <w:tr w:rsidR="0034506C" w:rsidRPr="00DD5116" w14:paraId="0E19E35C"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D35A578" w14:textId="609A0B20" w:rsidR="0034506C" w:rsidRPr="00DD5116" w:rsidRDefault="0034506C" w:rsidP="0034506C">
            <w:pPr>
              <w:spacing w:after="0" w:line="276" w:lineRule="auto"/>
              <w:rPr>
                <w:rFonts w:cstheme="minorHAnsi"/>
              </w:rPr>
            </w:pPr>
            <w:r w:rsidRPr="00DD5116">
              <w:rPr>
                <w:rFonts w:cstheme="minorHAnsi"/>
              </w:rPr>
              <w:t xml:space="preserve">Faculty of Education </w:t>
            </w:r>
            <w:r>
              <w:rPr>
                <w:rFonts w:cstheme="minorHAnsi"/>
              </w:rPr>
              <w:t>–</w:t>
            </w:r>
            <w:r w:rsidRPr="00DD5116">
              <w:rPr>
                <w:rFonts w:cstheme="minorHAnsi"/>
              </w:rPr>
              <w:t xml:space="preserve"> Monash University</w:t>
            </w:r>
          </w:p>
        </w:tc>
      </w:tr>
      <w:tr w:rsidR="0034506C" w:rsidRPr="00DD5116" w14:paraId="68892BED" w14:textId="77777777" w:rsidTr="00485F51">
        <w:trPr>
          <w:trHeight w:val="298"/>
        </w:trPr>
        <w:tc>
          <w:tcPr>
            <w:tcW w:w="0" w:type="pct"/>
            <w:tcBorders>
              <w:top w:val="nil"/>
              <w:bottom w:val="nil"/>
            </w:tcBorders>
            <w:noWrap/>
          </w:tcPr>
          <w:p w14:paraId="6D90D6B1" w14:textId="10A9C5F6" w:rsidR="0034506C" w:rsidRPr="00DD5116" w:rsidRDefault="0034506C" w:rsidP="0034506C">
            <w:pPr>
              <w:spacing w:after="0" w:line="276" w:lineRule="auto"/>
              <w:rPr>
                <w:rFonts w:cstheme="minorHAnsi"/>
              </w:rPr>
            </w:pPr>
            <w:r w:rsidRPr="00DD5116">
              <w:rPr>
                <w:rFonts w:cstheme="minorHAnsi"/>
              </w:rPr>
              <w:t xml:space="preserve">Faculty of Education </w:t>
            </w:r>
            <w:r>
              <w:rPr>
                <w:rFonts w:cstheme="minorHAnsi"/>
              </w:rPr>
              <w:t>–</w:t>
            </w:r>
            <w:r w:rsidRPr="00DD5116">
              <w:rPr>
                <w:rFonts w:cstheme="minorHAnsi"/>
              </w:rPr>
              <w:t xml:space="preserve"> University of Melbourne</w:t>
            </w:r>
          </w:p>
        </w:tc>
      </w:tr>
      <w:tr w:rsidR="0034506C" w:rsidRPr="00DD5116" w14:paraId="553301A7"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838C6E5" w14:textId="5C1C2118" w:rsidR="0034506C" w:rsidRPr="00DD5116" w:rsidRDefault="0034506C" w:rsidP="0034506C">
            <w:pPr>
              <w:spacing w:after="0" w:line="276" w:lineRule="auto"/>
              <w:rPr>
                <w:rFonts w:cstheme="minorHAnsi"/>
              </w:rPr>
            </w:pPr>
            <w:r w:rsidRPr="00DD5116">
              <w:rPr>
                <w:rFonts w:cstheme="minorHAnsi"/>
              </w:rPr>
              <w:t>Family Advocacy</w:t>
            </w:r>
          </w:p>
        </w:tc>
      </w:tr>
      <w:tr w:rsidR="0034506C" w:rsidRPr="00DD5116" w14:paraId="6851397E" w14:textId="77777777" w:rsidTr="00485F51">
        <w:trPr>
          <w:trHeight w:val="298"/>
        </w:trPr>
        <w:tc>
          <w:tcPr>
            <w:tcW w:w="0" w:type="pct"/>
            <w:tcBorders>
              <w:top w:val="nil"/>
              <w:bottom w:val="nil"/>
            </w:tcBorders>
            <w:noWrap/>
          </w:tcPr>
          <w:p w14:paraId="63950E44" w14:textId="4B809FD7" w:rsidR="0034506C" w:rsidRPr="00DD5116" w:rsidRDefault="0034506C" w:rsidP="0034506C">
            <w:pPr>
              <w:spacing w:after="0" w:line="276" w:lineRule="auto"/>
              <w:rPr>
                <w:rFonts w:cstheme="minorHAnsi"/>
              </w:rPr>
            </w:pPr>
            <w:r w:rsidRPr="00DD5116">
              <w:rPr>
                <w:rFonts w:cstheme="minorHAnsi"/>
              </w:rPr>
              <w:t>Federation of Parents and Citizens Associations of NSW</w:t>
            </w:r>
          </w:p>
        </w:tc>
      </w:tr>
      <w:tr w:rsidR="0034506C" w:rsidRPr="00DD5116" w14:paraId="6204C9D6"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2DA769B" w14:textId="2080CC8E" w:rsidR="0034506C" w:rsidRPr="00DD5116" w:rsidRDefault="0034506C" w:rsidP="0034506C">
            <w:pPr>
              <w:spacing w:after="0" w:line="276" w:lineRule="auto"/>
              <w:rPr>
                <w:rFonts w:cstheme="minorHAnsi"/>
              </w:rPr>
            </w:pPr>
            <w:r w:rsidRPr="00DD5116">
              <w:rPr>
                <w:rFonts w:cstheme="minorHAnsi"/>
              </w:rPr>
              <w:t>Fiona Nash, Regional Education Commissioner</w:t>
            </w:r>
          </w:p>
        </w:tc>
      </w:tr>
      <w:tr w:rsidR="0034506C" w:rsidRPr="00DD5116" w14:paraId="0C651955" w14:textId="77777777" w:rsidTr="00485F51">
        <w:trPr>
          <w:trHeight w:val="298"/>
        </w:trPr>
        <w:tc>
          <w:tcPr>
            <w:tcW w:w="0" w:type="pct"/>
            <w:tcBorders>
              <w:top w:val="nil"/>
              <w:bottom w:val="nil"/>
            </w:tcBorders>
            <w:noWrap/>
          </w:tcPr>
          <w:p w14:paraId="1ADC3189" w14:textId="08342813" w:rsidR="0034506C" w:rsidRPr="00DD5116" w:rsidRDefault="0034506C" w:rsidP="0034506C">
            <w:pPr>
              <w:spacing w:after="0" w:line="276" w:lineRule="auto"/>
              <w:rPr>
                <w:rFonts w:cstheme="minorHAnsi"/>
              </w:rPr>
            </w:pPr>
            <w:r w:rsidRPr="00DD5116">
              <w:rPr>
                <w:rFonts w:cstheme="minorHAnsi"/>
              </w:rPr>
              <w:t>First Peoples Disability Network</w:t>
            </w:r>
          </w:p>
        </w:tc>
      </w:tr>
      <w:tr w:rsidR="0034506C" w:rsidRPr="00DD5116" w14:paraId="327C0B1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0F5D869" w14:textId="53F21520" w:rsidR="0034506C" w:rsidRPr="00DD5116" w:rsidRDefault="0034506C" w:rsidP="0034506C">
            <w:pPr>
              <w:spacing w:after="0" w:line="276" w:lineRule="auto"/>
              <w:rPr>
                <w:rFonts w:cstheme="minorHAnsi"/>
              </w:rPr>
            </w:pPr>
            <w:r w:rsidRPr="00DD5116">
              <w:rPr>
                <w:rFonts w:cstheme="minorHAnsi"/>
              </w:rPr>
              <w:lastRenderedPageBreak/>
              <w:t>Flinders University</w:t>
            </w:r>
          </w:p>
        </w:tc>
      </w:tr>
      <w:tr w:rsidR="0034506C" w:rsidRPr="00DD5116" w14:paraId="0F4B5484" w14:textId="77777777" w:rsidTr="00485F51">
        <w:trPr>
          <w:trHeight w:val="298"/>
        </w:trPr>
        <w:tc>
          <w:tcPr>
            <w:tcW w:w="0" w:type="pct"/>
            <w:tcBorders>
              <w:top w:val="nil"/>
              <w:bottom w:val="nil"/>
            </w:tcBorders>
            <w:noWrap/>
          </w:tcPr>
          <w:p w14:paraId="7765967E" w14:textId="09215D9F" w:rsidR="0034506C" w:rsidRPr="00DD5116" w:rsidRDefault="0034506C" w:rsidP="0034506C">
            <w:pPr>
              <w:spacing w:after="0" w:line="276" w:lineRule="auto"/>
              <w:rPr>
                <w:rFonts w:cstheme="minorHAnsi"/>
              </w:rPr>
            </w:pPr>
            <w:r w:rsidRPr="00DD5116">
              <w:rPr>
                <w:rFonts w:cstheme="minorHAnsi"/>
              </w:rPr>
              <w:t>Foundation House</w:t>
            </w:r>
          </w:p>
        </w:tc>
      </w:tr>
      <w:tr w:rsidR="0034506C" w:rsidRPr="00DD5116" w14:paraId="3CA0503E"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354F0A3" w14:textId="60114CF0" w:rsidR="0034506C" w:rsidRPr="00DD5116" w:rsidRDefault="0034506C" w:rsidP="0034506C">
            <w:pPr>
              <w:spacing w:after="0" w:line="276" w:lineRule="auto"/>
              <w:rPr>
                <w:rFonts w:cstheme="minorHAnsi"/>
              </w:rPr>
            </w:pPr>
            <w:r w:rsidRPr="00DD5116">
              <w:rPr>
                <w:rFonts w:cstheme="minorHAnsi"/>
              </w:rPr>
              <w:t>Government of New South Wales</w:t>
            </w:r>
          </w:p>
        </w:tc>
      </w:tr>
      <w:tr w:rsidR="0034506C" w:rsidRPr="00DD5116" w14:paraId="7E7235E9" w14:textId="77777777" w:rsidTr="00485F51">
        <w:trPr>
          <w:trHeight w:val="298"/>
        </w:trPr>
        <w:tc>
          <w:tcPr>
            <w:tcW w:w="0" w:type="pct"/>
            <w:tcBorders>
              <w:top w:val="nil"/>
              <w:bottom w:val="nil"/>
            </w:tcBorders>
            <w:noWrap/>
          </w:tcPr>
          <w:p w14:paraId="5EAF1980" w14:textId="12C18B87" w:rsidR="0034506C" w:rsidRPr="00DD5116" w:rsidRDefault="0034506C" w:rsidP="0034506C">
            <w:pPr>
              <w:spacing w:after="0" w:line="276" w:lineRule="auto"/>
              <w:rPr>
                <w:rFonts w:cstheme="minorHAnsi"/>
              </w:rPr>
            </w:pPr>
            <w:r w:rsidRPr="00DD5116">
              <w:rPr>
                <w:rFonts w:cstheme="minorHAnsi"/>
              </w:rPr>
              <w:t>Government of Queensland</w:t>
            </w:r>
          </w:p>
        </w:tc>
      </w:tr>
      <w:tr w:rsidR="0034506C" w:rsidRPr="00DD5116" w14:paraId="71D5489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E377D78" w14:textId="26126295" w:rsidR="0034506C" w:rsidRPr="00DD5116" w:rsidRDefault="0034506C" w:rsidP="0034506C">
            <w:pPr>
              <w:spacing w:after="0" w:line="276" w:lineRule="auto"/>
              <w:rPr>
                <w:rFonts w:cstheme="minorHAnsi"/>
              </w:rPr>
            </w:pPr>
            <w:r w:rsidRPr="00DD5116">
              <w:rPr>
                <w:rFonts w:cstheme="minorHAnsi"/>
              </w:rPr>
              <w:t>Government of South Australia</w:t>
            </w:r>
          </w:p>
        </w:tc>
      </w:tr>
      <w:tr w:rsidR="0034506C" w:rsidRPr="00DD5116" w14:paraId="122B8717" w14:textId="77777777" w:rsidTr="00485F51">
        <w:trPr>
          <w:trHeight w:val="298"/>
        </w:trPr>
        <w:tc>
          <w:tcPr>
            <w:tcW w:w="0" w:type="pct"/>
            <w:tcBorders>
              <w:top w:val="nil"/>
              <w:bottom w:val="nil"/>
            </w:tcBorders>
            <w:noWrap/>
          </w:tcPr>
          <w:p w14:paraId="7A93C64E" w14:textId="2A5CABDF" w:rsidR="0034506C" w:rsidRPr="00DD5116" w:rsidRDefault="0034506C" w:rsidP="0034506C">
            <w:pPr>
              <w:spacing w:after="0" w:line="276" w:lineRule="auto"/>
              <w:rPr>
                <w:rFonts w:cstheme="minorHAnsi"/>
              </w:rPr>
            </w:pPr>
            <w:r w:rsidRPr="00DD5116">
              <w:rPr>
                <w:rFonts w:cstheme="minorHAnsi"/>
              </w:rPr>
              <w:t>Government of Tasmania</w:t>
            </w:r>
          </w:p>
        </w:tc>
      </w:tr>
      <w:tr w:rsidR="0034506C" w:rsidRPr="00DD5116" w14:paraId="3CDFE89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5043130" w14:textId="403A5743" w:rsidR="0034506C" w:rsidRPr="00DD5116" w:rsidRDefault="0034506C" w:rsidP="0034506C">
            <w:pPr>
              <w:spacing w:after="0" w:line="276" w:lineRule="auto"/>
              <w:rPr>
                <w:rFonts w:cstheme="minorHAnsi"/>
              </w:rPr>
            </w:pPr>
            <w:r w:rsidRPr="00DD5116">
              <w:rPr>
                <w:rFonts w:cstheme="minorHAnsi"/>
              </w:rPr>
              <w:t>Government of the Australian Capital Territory</w:t>
            </w:r>
          </w:p>
        </w:tc>
      </w:tr>
      <w:tr w:rsidR="0034506C" w:rsidRPr="00DD5116" w14:paraId="3B4BA315" w14:textId="77777777" w:rsidTr="00485F51">
        <w:trPr>
          <w:trHeight w:val="298"/>
        </w:trPr>
        <w:tc>
          <w:tcPr>
            <w:tcW w:w="0" w:type="pct"/>
            <w:tcBorders>
              <w:top w:val="nil"/>
              <w:bottom w:val="nil"/>
            </w:tcBorders>
            <w:noWrap/>
          </w:tcPr>
          <w:p w14:paraId="0C33D3A9" w14:textId="19328999" w:rsidR="0034506C" w:rsidRPr="00DD5116" w:rsidRDefault="0034506C" w:rsidP="0034506C">
            <w:pPr>
              <w:spacing w:after="0" w:line="276" w:lineRule="auto"/>
              <w:rPr>
                <w:rFonts w:cstheme="minorHAnsi"/>
              </w:rPr>
            </w:pPr>
            <w:r w:rsidRPr="00DD5116">
              <w:rPr>
                <w:rFonts w:cstheme="minorHAnsi"/>
              </w:rPr>
              <w:t>Government of the Northern Territory</w:t>
            </w:r>
          </w:p>
        </w:tc>
      </w:tr>
      <w:tr w:rsidR="0034506C" w:rsidRPr="00DD5116" w14:paraId="065DBBC3"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06323B5" w14:textId="42D56768" w:rsidR="0034506C" w:rsidRPr="00DD5116" w:rsidRDefault="0034506C" w:rsidP="0034506C">
            <w:pPr>
              <w:spacing w:after="0" w:line="276" w:lineRule="auto"/>
              <w:rPr>
                <w:rFonts w:cstheme="minorHAnsi"/>
              </w:rPr>
            </w:pPr>
            <w:r w:rsidRPr="00DD5116">
              <w:rPr>
                <w:rFonts w:cstheme="minorHAnsi"/>
              </w:rPr>
              <w:t>Government of Victoria</w:t>
            </w:r>
          </w:p>
        </w:tc>
      </w:tr>
      <w:tr w:rsidR="0034506C" w:rsidRPr="00DD5116" w14:paraId="40AB1CC8" w14:textId="77777777" w:rsidTr="00485F51">
        <w:trPr>
          <w:trHeight w:val="298"/>
        </w:trPr>
        <w:tc>
          <w:tcPr>
            <w:tcW w:w="0" w:type="pct"/>
            <w:tcBorders>
              <w:top w:val="nil"/>
              <w:bottom w:val="nil"/>
            </w:tcBorders>
            <w:noWrap/>
          </w:tcPr>
          <w:p w14:paraId="69280DED" w14:textId="0FECDCCC" w:rsidR="0034506C" w:rsidRPr="00DD5116" w:rsidRDefault="0034506C" w:rsidP="0034506C">
            <w:pPr>
              <w:spacing w:after="0" w:line="276" w:lineRule="auto"/>
              <w:rPr>
                <w:rFonts w:cstheme="minorHAnsi"/>
              </w:rPr>
            </w:pPr>
            <w:r w:rsidRPr="00DD5116">
              <w:rPr>
                <w:rFonts w:cstheme="minorHAnsi"/>
              </w:rPr>
              <w:t>Government of Western Australia</w:t>
            </w:r>
          </w:p>
        </w:tc>
      </w:tr>
      <w:tr w:rsidR="0034506C" w:rsidRPr="0034506C" w14:paraId="6C809E2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29D02C8" w14:textId="7EF3FE6C" w:rsidR="0034506C" w:rsidRPr="0034506C" w:rsidRDefault="0034506C" w:rsidP="0034506C">
            <w:pPr>
              <w:spacing w:after="0" w:line="276" w:lineRule="auto"/>
              <w:rPr>
                <w:rFonts w:cstheme="minorHAnsi"/>
                <w:b/>
                <w:bCs/>
              </w:rPr>
            </w:pPr>
            <w:r w:rsidRPr="0034506C">
              <w:rPr>
                <w:rFonts w:cstheme="minorHAnsi"/>
              </w:rPr>
              <w:t>Grattan Institute</w:t>
            </w:r>
          </w:p>
        </w:tc>
      </w:tr>
      <w:tr w:rsidR="0034506C" w:rsidRPr="0034506C" w14:paraId="2D7FE1AD" w14:textId="77777777" w:rsidTr="00485F51">
        <w:trPr>
          <w:trHeight w:val="298"/>
        </w:trPr>
        <w:tc>
          <w:tcPr>
            <w:tcW w:w="0" w:type="pct"/>
            <w:tcBorders>
              <w:top w:val="nil"/>
              <w:bottom w:val="nil"/>
            </w:tcBorders>
            <w:noWrap/>
          </w:tcPr>
          <w:p w14:paraId="65273DEF" w14:textId="71747E6D" w:rsidR="0034506C" w:rsidRPr="0034506C" w:rsidRDefault="0034506C" w:rsidP="0034506C">
            <w:pPr>
              <w:spacing w:after="0" w:line="276" w:lineRule="auto"/>
              <w:rPr>
                <w:rFonts w:cstheme="minorHAnsi"/>
                <w:b/>
                <w:bCs/>
              </w:rPr>
            </w:pPr>
            <w:r w:rsidRPr="0034506C">
              <w:rPr>
                <w:rFonts w:cstheme="minorHAnsi"/>
              </w:rPr>
              <w:t>Griffith University</w:t>
            </w:r>
          </w:p>
        </w:tc>
      </w:tr>
      <w:tr w:rsidR="0034506C" w:rsidRPr="0034506C" w14:paraId="6CE5C3D6"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9BB98E8" w14:textId="1D230BEB" w:rsidR="0034506C" w:rsidRPr="0034506C" w:rsidRDefault="0034506C" w:rsidP="0034506C">
            <w:pPr>
              <w:spacing w:after="0" w:line="276" w:lineRule="auto"/>
              <w:rPr>
                <w:rFonts w:cstheme="minorHAnsi"/>
                <w:b/>
                <w:bCs/>
              </w:rPr>
            </w:pPr>
            <w:r w:rsidRPr="0034506C">
              <w:rPr>
                <w:rFonts w:cstheme="minorHAnsi"/>
              </w:rPr>
              <w:t>Growth Coaching International</w:t>
            </w:r>
          </w:p>
        </w:tc>
      </w:tr>
      <w:tr w:rsidR="0034506C" w:rsidRPr="0034506C" w14:paraId="50C8F079" w14:textId="77777777" w:rsidTr="00485F51">
        <w:trPr>
          <w:trHeight w:val="298"/>
        </w:trPr>
        <w:tc>
          <w:tcPr>
            <w:tcW w:w="0" w:type="pct"/>
            <w:tcBorders>
              <w:top w:val="nil"/>
              <w:bottom w:val="nil"/>
            </w:tcBorders>
            <w:noWrap/>
          </w:tcPr>
          <w:p w14:paraId="4662A10B" w14:textId="648CF4A2" w:rsidR="0034506C" w:rsidRPr="0034506C" w:rsidRDefault="0034506C" w:rsidP="0034506C">
            <w:pPr>
              <w:spacing w:after="0" w:line="276" w:lineRule="auto"/>
              <w:rPr>
                <w:rFonts w:cstheme="minorHAnsi"/>
                <w:b/>
                <w:bCs/>
              </w:rPr>
            </w:pPr>
            <w:r w:rsidRPr="0034506C">
              <w:rPr>
                <w:rFonts w:cstheme="minorHAnsi"/>
              </w:rPr>
              <w:t>Harshi Gunawardena and Rachel Wilson</w:t>
            </w:r>
          </w:p>
        </w:tc>
      </w:tr>
      <w:tr w:rsidR="0034506C" w:rsidRPr="0034506C" w14:paraId="3BD3AA53"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494CEF0" w14:textId="0E91E8E2" w:rsidR="0034506C" w:rsidRPr="0034506C" w:rsidRDefault="0034506C" w:rsidP="0034506C">
            <w:pPr>
              <w:spacing w:after="0" w:line="276" w:lineRule="auto"/>
              <w:rPr>
                <w:rFonts w:cstheme="minorHAnsi"/>
                <w:b/>
                <w:bCs/>
              </w:rPr>
            </w:pPr>
            <w:r w:rsidRPr="0034506C">
              <w:rPr>
                <w:rFonts w:cstheme="minorHAnsi"/>
              </w:rPr>
              <w:t>headspace</w:t>
            </w:r>
          </w:p>
        </w:tc>
      </w:tr>
      <w:tr w:rsidR="0034506C" w:rsidRPr="0034506C" w14:paraId="6BAFBFA8" w14:textId="77777777" w:rsidTr="00485F51">
        <w:trPr>
          <w:trHeight w:val="298"/>
        </w:trPr>
        <w:tc>
          <w:tcPr>
            <w:tcW w:w="0" w:type="pct"/>
            <w:tcBorders>
              <w:top w:val="nil"/>
              <w:bottom w:val="nil"/>
            </w:tcBorders>
            <w:noWrap/>
          </w:tcPr>
          <w:p w14:paraId="46A60F8F" w14:textId="0E9FED83" w:rsidR="0034506C" w:rsidRPr="0034506C" w:rsidRDefault="0034506C" w:rsidP="0034506C">
            <w:pPr>
              <w:spacing w:after="0" w:line="276" w:lineRule="auto"/>
              <w:rPr>
                <w:rFonts w:cstheme="minorHAnsi"/>
                <w:b/>
                <w:bCs/>
              </w:rPr>
            </w:pPr>
            <w:r w:rsidRPr="0034506C">
              <w:rPr>
                <w:rFonts w:cstheme="minorHAnsi"/>
              </w:rPr>
              <w:t>Hester Hornbrook Academy</w:t>
            </w:r>
          </w:p>
        </w:tc>
      </w:tr>
      <w:tr w:rsidR="0034506C" w:rsidRPr="0034506C" w14:paraId="7D6AEE9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E4C3A71" w14:textId="2867720A" w:rsidR="0034506C" w:rsidRPr="0034506C" w:rsidRDefault="0034506C" w:rsidP="0034506C">
            <w:pPr>
              <w:spacing w:after="0" w:line="276" w:lineRule="auto"/>
              <w:rPr>
                <w:rFonts w:cstheme="minorHAnsi"/>
                <w:b/>
                <w:bCs/>
              </w:rPr>
            </w:pPr>
            <w:r w:rsidRPr="0034506C">
              <w:rPr>
                <w:rFonts w:cstheme="minorHAnsi"/>
              </w:rPr>
              <w:t>Independent Education Union of Australia</w:t>
            </w:r>
          </w:p>
        </w:tc>
      </w:tr>
      <w:tr w:rsidR="0034506C" w:rsidRPr="0034506C" w14:paraId="1E27BB09" w14:textId="77777777" w:rsidTr="00485F51">
        <w:trPr>
          <w:trHeight w:val="298"/>
        </w:trPr>
        <w:tc>
          <w:tcPr>
            <w:tcW w:w="0" w:type="pct"/>
            <w:tcBorders>
              <w:top w:val="nil"/>
              <w:bottom w:val="nil"/>
            </w:tcBorders>
            <w:noWrap/>
          </w:tcPr>
          <w:p w14:paraId="40CD46F3" w14:textId="238EACFF" w:rsidR="0034506C" w:rsidRPr="0034506C" w:rsidRDefault="0034506C" w:rsidP="0034506C">
            <w:pPr>
              <w:spacing w:after="0" w:line="276" w:lineRule="auto"/>
              <w:rPr>
                <w:rFonts w:cstheme="minorHAnsi"/>
                <w:b/>
                <w:bCs/>
              </w:rPr>
            </w:pPr>
            <w:r w:rsidRPr="0034506C">
              <w:rPr>
                <w:rFonts w:cstheme="minorHAnsi"/>
              </w:rPr>
              <w:t>Independent Schools Australia</w:t>
            </w:r>
          </w:p>
        </w:tc>
      </w:tr>
      <w:tr w:rsidR="0034506C" w:rsidRPr="0034506C" w14:paraId="2F4E6E51"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E9CC56C" w14:textId="338F716D" w:rsidR="0034506C" w:rsidRPr="0034506C" w:rsidRDefault="0034506C" w:rsidP="0034506C">
            <w:pPr>
              <w:spacing w:after="0" w:line="276" w:lineRule="auto"/>
              <w:rPr>
                <w:rFonts w:cstheme="minorHAnsi"/>
                <w:b/>
                <w:bCs/>
              </w:rPr>
            </w:pPr>
            <w:r w:rsidRPr="0034506C">
              <w:rPr>
                <w:rFonts w:cstheme="minorHAnsi"/>
              </w:rPr>
              <w:t>Indigenous Education Consultative Meeting (IECM)</w:t>
            </w:r>
          </w:p>
        </w:tc>
      </w:tr>
      <w:tr w:rsidR="0034506C" w:rsidRPr="0034506C" w14:paraId="06A71FA2" w14:textId="77777777" w:rsidTr="00485F51">
        <w:trPr>
          <w:trHeight w:val="298"/>
        </w:trPr>
        <w:tc>
          <w:tcPr>
            <w:tcW w:w="0" w:type="pct"/>
            <w:tcBorders>
              <w:top w:val="nil"/>
              <w:bottom w:val="nil"/>
            </w:tcBorders>
            <w:noWrap/>
          </w:tcPr>
          <w:p w14:paraId="44D6FCA5" w14:textId="20FF44AE" w:rsidR="0034506C" w:rsidRPr="0034506C" w:rsidRDefault="0034506C" w:rsidP="0034506C">
            <w:pPr>
              <w:spacing w:after="0" w:line="276" w:lineRule="auto"/>
              <w:rPr>
                <w:rFonts w:cstheme="minorHAnsi"/>
                <w:b/>
                <w:bCs/>
              </w:rPr>
            </w:pPr>
            <w:r w:rsidRPr="0034506C">
              <w:rPr>
                <w:rFonts w:cstheme="minorHAnsi"/>
              </w:rPr>
              <w:t>Institute for Learning Sciences &amp; Teacher Education (Australian Catholic University)</w:t>
            </w:r>
          </w:p>
        </w:tc>
      </w:tr>
      <w:tr w:rsidR="0034506C" w:rsidRPr="0034506C" w14:paraId="13847A1B"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32E5520" w14:textId="7BFA9821" w:rsidR="0034506C" w:rsidRPr="0034506C" w:rsidRDefault="0034506C" w:rsidP="0034506C">
            <w:pPr>
              <w:spacing w:after="0" w:line="276" w:lineRule="auto"/>
              <w:rPr>
                <w:rFonts w:cstheme="minorHAnsi"/>
                <w:b/>
                <w:bCs/>
              </w:rPr>
            </w:pPr>
            <w:r w:rsidRPr="0034506C">
              <w:rPr>
                <w:rFonts w:cstheme="minorHAnsi"/>
              </w:rPr>
              <w:t>Institute for Physical Activity and Nutrition (Deakin University)</w:t>
            </w:r>
          </w:p>
        </w:tc>
      </w:tr>
      <w:tr w:rsidR="0034506C" w:rsidRPr="0034506C" w14:paraId="08B62279" w14:textId="77777777" w:rsidTr="00485F51">
        <w:trPr>
          <w:trHeight w:val="298"/>
        </w:trPr>
        <w:tc>
          <w:tcPr>
            <w:tcW w:w="0" w:type="pct"/>
            <w:tcBorders>
              <w:top w:val="nil"/>
              <w:bottom w:val="nil"/>
            </w:tcBorders>
            <w:noWrap/>
          </w:tcPr>
          <w:p w14:paraId="128EBB5A" w14:textId="57AB30C8" w:rsidR="0034506C" w:rsidRPr="0034506C" w:rsidRDefault="0034506C" w:rsidP="0034506C">
            <w:pPr>
              <w:spacing w:after="0" w:line="276" w:lineRule="auto"/>
              <w:rPr>
                <w:rFonts w:cstheme="minorHAnsi"/>
                <w:b/>
                <w:bCs/>
              </w:rPr>
            </w:pPr>
            <w:r w:rsidRPr="0034506C">
              <w:rPr>
                <w:rFonts w:cstheme="minorHAnsi"/>
              </w:rPr>
              <w:t>Institute for Positive Psychology and Education (Australian Catholic University)</w:t>
            </w:r>
          </w:p>
        </w:tc>
      </w:tr>
      <w:tr w:rsidR="0034506C" w:rsidRPr="0034506C" w14:paraId="1C78006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3C4B59C" w14:textId="5D7B602A" w:rsidR="0034506C" w:rsidRPr="0034506C" w:rsidRDefault="0034506C" w:rsidP="0034506C">
            <w:pPr>
              <w:spacing w:after="0" w:line="276" w:lineRule="auto"/>
              <w:rPr>
                <w:rFonts w:cstheme="minorHAnsi"/>
                <w:b/>
                <w:bCs/>
              </w:rPr>
            </w:pPr>
            <w:r w:rsidRPr="0034506C">
              <w:rPr>
                <w:rFonts w:cstheme="minorHAnsi"/>
              </w:rPr>
              <w:t>Institute of Special Educators</w:t>
            </w:r>
          </w:p>
        </w:tc>
      </w:tr>
      <w:tr w:rsidR="0034506C" w:rsidRPr="0034506C" w14:paraId="685CDA56" w14:textId="77777777" w:rsidTr="00485F51">
        <w:trPr>
          <w:trHeight w:val="298"/>
        </w:trPr>
        <w:tc>
          <w:tcPr>
            <w:tcW w:w="0" w:type="pct"/>
            <w:tcBorders>
              <w:top w:val="nil"/>
              <w:bottom w:val="nil"/>
            </w:tcBorders>
            <w:noWrap/>
          </w:tcPr>
          <w:p w14:paraId="7A56A09F" w14:textId="61252098" w:rsidR="0034506C" w:rsidRPr="0034506C" w:rsidRDefault="0034506C" w:rsidP="0034506C">
            <w:pPr>
              <w:spacing w:after="0" w:line="276" w:lineRule="auto"/>
              <w:rPr>
                <w:rFonts w:cstheme="minorHAnsi"/>
                <w:b/>
                <w:bCs/>
              </w:rPr>
            </w:pPr>
            <w:r w:rsidRPr="0034506C">
              <w:rPr>
                <w:rFonts w:cstheme="minorHAnsi"/>
              </w:rPr>
              <w:t>Interim Truth and Treaty Body</w:t>
            </w:r>
          </w:p>
        </w:tc>
      </w:tr>
      <w:tr w:rsidR="0034506C" w:rsidRPr="0034506C" w14:paraId="2D7F3BF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D27DE12" w14:textId="6860524A" w:rsidR="0034506C" w:rsidRPr="0034506C" w:rsidRDefault="0034506C" w:rsidP="0034506C">
            <w:pPr>
              <w:spacing w:after="0" w:line="276" w:lineRule="auto"/>
              <w:rPr>
                <w:rFonts w:cstheme="minorHAnsi"/>
                <w:b/>
                <w:bCs/>
              </w:rPr>
            </w:pPr>
            <w:r w:rsidRPr="0034506C">
              <w:rPr>
                <w:rFonts w:cstheme="minorHAnsi"/>
              </w:rPr>
              <w:t>Islamic Schools Association of Australia</w:t>
            </w:r>
          </w:p>
        </w:tc>
      </w:tr>
      <w:tr w:rsidR="0034506C" w:rsidRPr="0034506C" w14:paraId="3F668357" w14:textId="77777777" w:rsidTr="00485F51">
        <w:trPr>
          <w:trHeight w:val="298"/>
        </w:trPr>
        <w:tc>
          <w:tcPr>
            <w:tcW w:w="0" w:type="pct"/>
            <w:tcBorders>
              <w:top w:val="nil"/>
              <w:bottom w:val="nil"/>
            </w:tcBorders>
            <w:noWrap/>
          </w:tcPr>
          <w:p w14:paraId="157B89EA" w14:textId="5241D060" w:rsidR="0034506C" w:rsidRPr="004E1697" w:rsidRDefault="0034506C" w:rsidP="0034506C">
            <w:pPr>
              <w:spacing w:after="0" w:line="276" w:lineRule="auto"/>
              <w:rPr>
                <w:rFonts w:cstheme="minorHAnsi"/>
                <w:b/>
                <w:bCs/>
              </w:rPr>
            </w:pPr>
            <w:r w:rsidRPr="004E1697">
              <w:rPr>
                <w:rFonts w:cstheme="minorHAnsi"/>
              </w:rPr>
              <w:t>Isolated Children’s Parents’ Association of Australia Inc.</w:t>
            </w:r>
          </w:p>
        </w:tc>
      </w:tr>
      <w:tr w:rsidR="004E1697" w:rsidRPr="0034506C" w14:paraId="41591A6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DCD2032" w14:textId="526039D0" w:rsidR="004E1697" w:rsidRPr="004E1697" w:rsidRDefault="004E1697" w:rsidP="004E1697">
            <w:pPr>
              <w:spacing w:after="0" w:line="276" w:lineRule="auto"/>
              <w:rPr>
                <w:rFonts w:cstheme="minorHAnsi"/>
                <w:b/>
                <w:bCs/>
              </w:rPr>
            </w:pPr>
            <w:r w:rsidRPr="004E1697">
              <w:rPr>
                <w:rFonts w:cstheme="minorHAnsi"/>
              </w:rPr>
              <w:t>Isolated Children’s Parents’ Association of New South Wales</w:t>
            </w:r>
          </w:p>
        </w:tc>
      </w:tr>
      <w:tr w:rsidR="004E1697" w:rsidRPr="0034506C" w14:paraId="59DE7C78" w14:textId="77777777" w:rsidTr="00485F51">
        <w:trPr>
          <w:trHeight w:val="298"/>
        </w:trPr>
        <w:tc>
          <w:tcPr>
            <w:tcW w:w="0" w:type="pct"/>
            <w:tcBorders>
              <w:top w:val="nil"/>
              <w:bottom w:val="nil"/>
            </w:tcBorders>
            <w:noWrap/>
          </w:tcPr>
          <w:p w14:paraId="19CC9E38" w14:textId="5096BAB3" w:rsidR="004E1697" w:rsidRPr="004E1697" w:rsidRDefault="004E1697" w:rsidP="004E1697">
            <w:pPr>
              <w:spacing w:after="0" w:line="276" w:lineRule="auto"/>
              <w:rPr>
                <w:rFonts w:cstheme="minorHAnsi"/>
                <w:b/>
                <w:bCs/>
              </w:rPr>
            </w:pPr>
            <w:r w:rsidRPr="004E1697">
              <w:rPr>
                <w:rFonts w:cstheme="minorHAnsi"/>
              </w:rPr>
              <w:t>J.P. Nuyttens – Learning Ability and Empowerment, Belgium</w:t>
            </w:r>
          </w:p>
        </w:tc>
      </w:tr>
      <w:tr w:rsidR="004E1697" w:rsidRPr="0034506C" w14:paraId="3A8A1D0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123EEB9" w14:textId="41855293" w:rsidR="004E1697" w:rsidRPr="004E1697" w:rsidRDefault="004E1697" w:rsidP="004E1697">
            <w:pPr>
              <w:spacing w:after="0" w:line="276" w:lineRule="auto"/>
              <w:rPr>
                <w:rFonts w:cstheme="minorHAnsi"/>
                <w:b/>
                <w:bCs/>
              </w:rPr>
            </w:pPr>
            <w:r w:rsidRPr="004E1697">
              <w:rPr>
                <w:rFonts w:cstheme="minorHAnsi"/>
              </w:rPr>
              <w:t>Jabiru Community College</w:t>
            </w:r>
          </w:p>
        </w:tc>
      </w:tr>
      <w:tr w:rsidR="004E1697" w:rsidRPr="0034506C" w14:paraId="6340ECAF" w14:textId="77777777" w:rsidTr="00485F51">
        <w:trPr>
          <w:trHeight w:val="298"/>
        </w:trPr>
        <w:tc>
          <w:tcPr>
            <w:tcW w:w="0" w:type="pct"/>
            <w:tcBorders>
              <w:top w:val="nil"/>
              <w:bottom w:val="nil"/>
            </w:tcBorders>
            <w:noWrap/>
          </w:tcPr>
          <w:p w14:paraId="08348E3A" w14:textId="32BD9A4F" w:rsidR="004E1697" w:rsidRPr="004E1697" w:rsidRDefault="004E1697" w:rsidP="004E1697">
            <w:pPr>
              <w:spacing w:after="0" w:line="276" w:lineRule="auto"/>
              <w:rPr>
                <w:rFonts w:cstheme="minorHAnsi"/>
                <w:b/>
                <w:bCs/>
              </w:rPr>
            </w:pPr>
            <w:r w:rsidRPr="004E1697">
              <w:rPr>
                <w:rFonts w:cstheme="minorHAnsi"/>
              </w:rPr>
              <w:t>James Cook University</w:t>
            </w:r>
          </w:p>
        </w:tc>
      </w:tr>
      <w:tr w:rsidR="004E1697" w:rsidRPr="0034506C" w14:paraId="396D8AD3"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6641B06" w14:textId="2ED5986D" w:rsidR="004E1697" w:rsidRPr="004E1697" w:rsidRDefault="004E1697" w:rsidP="004E1697">
            <w:pPr>
              <w:spacing w:after="0" w:line="276" w:lineRule="auto"/>
              <w:rPr>
                <w:rFonts w:cstheme="minorHAnsi"/>
                <w:b/>
                <w:bCs/>
              </w:rPr>
            </w:pPr>
            <w:r w:rsidRPr="004E1697">
              <w:rPr>
                <w:rFonts w:cstheme="minorHAnsi"/>
              </w:rPr>
              <w:t>Knowledge Society</w:t>
            </w:r>
          </w:p>
        </w:tc>
      </w:tr>
      <w:tr w:rsidR="004E1697" w:rsidRPr="0034506C" w14:paraId="717A6357" w14:textId="77777777" w:rsidTr="00485F51">
        <w:trPr>
          <w:trHeight w:val="298"/>
        </w:trPr>
        <w:tc>
          <w:tcPr>
            <w:tcW w:w="0" w:type="pct"/>
            <w:tcBorders>
              <w:top w:val="nil"/>
              <w:bottom w:val="nil"/>
            </w:tcBorders>
            <w:noWrap/>
          </w:tcPr>
          <w:p w14:paraId="7DC45EEB" w14:textId="53454B43" w:rsidR="004E1697" w:rsidRPr="004E1697" w:rsidRDefault="004E1697" w:rsidP="004E1697">
            <w:pPr>
              <w:spacing w:after="0" w:line="276" w:lineRule="auto"/>
              <w:rPr>
                <w:rFonts w:cstheme="minorHAnsi"/>
                <w:b/>
                <w:bCs/>
              </w:rPr>
            </w:pPr>
            <w:r w:rsidRPr="004E1697">
              <w:rPr>
                <w:rFonts w:cstheme="minorHAnsi"/>
              </w:rPr>
              <w:t>Launch Housing</w:t>
            </w:r>
          </w:p>
        </w:tc>
      </w:tr>
      <w:tr w:rsidR="004E1697" w:rsidRPr="0034506C" w14:paraId="28CBE70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0D865F3" w14:textId="246535FD" w:rsidR="004E1697" w:rsidRPr="004E1697" w:rsidRDefault="004E1697" w:rsidP="004E1697">
            <w:pPr>
              <w:spacing w:after="0" w:line="276" w:lineRule="auto"/>
              <w:rPr>
                <w:rFonts w:cstheme="minorHAnsi"/>
                <w:b/>
                <w:bCs/>
              </w:rPr>
            </w:pPr>
            <w:r w:rsidRPr="004E1697">
              <w:rPr>
                <w:rFonts w:cstheme="minorHAnsi"/>
              </w:rPr>
              <w:t>Learning Creates Australia</w:t>
            </w:r>
          </w:p>
        </w:tc>
      </w:tr>
      <w:tr w:rsidR="004E1697" w:rsidRPr="0034506C" w14:paraId="7D578F10" w14:textId="77777777" w:rsidTr="00485F51">
        <w:trPr>
          <w:trHeight w:val="298"/>
        </w:trPr>
        <w:tc>
          <w:tcPr>
            <w:tcW w:w="0" w:type="pct"/>
            <w:tcBorders>
              <w:top w:val="nil"/>
              <w:bottom w:val="nil"/>
            </w:tcBorders>
            <w:noWrap/>
          </w:tcPr>
          <w:p w14:paraId="6D9B63FB" w14:textId="59D4ECEC" w:rsidR="004E1697" w:rsidRPr="004E1697" w:rsidRDefault="004E1697" w:rsidP="004E1697">
            <w:pPr>
              <w:spacing w:after="0" w:line="276" w:lineRule="auto"/>
              <w:rPr>
                <w:rFonts w:cstheme="minorHAnsi"/>
                <w:b/>
                <w:bCs/>
              </w:rPr>
            </w:pPr>
            <w:r w:rsidRPr="004E1697">
              <w:rPr>
                <w:rFonts w:cstheme="minorHAnsi"/>
              </w:rPr>
              <w:t>Learning Difficulties Australia</w:t>
            </w:r>
          </w:p>
        </w:tc>
      </w:tr>
      <w:tr w:rsidR="004E1697" w:rsidRPr="0034506C" w14:paraId="3C421B0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77AC770" w14:textId="5891F48C" w:rsidR="004E1697" w:rsidRPr="004E1697" w:rsidRDefault="004E1697" w:rsidP="004E1697">
            <w:pPr>
              <w:spacing w:after="0" w:line="276" w:lineRule="auto"/>
              <w:rPr>
                <w:rFonts w:cstheme="minorHAnsi"/>
                <w:b/>
                <w:bCs/>
              </w:rPr>
            </w:pPr>
            <w:r w:rsidRPr="004E1697">
              <w:rPr>
                <w:rFonts w:cstheme="minorHAnsi"/>
              </w:rPr>
              <w:t>Learning First</w:t>
            </w:r>
          </w:p>
        </w:tc>
      </w:tr>
      <w:tr w:rsidR="004E1697" w:rsidRPr="0034506C" w14:paraId="4DCC5619" w14:textId="77777777" w:rsidTr="00485F51">
        <w:trPr>
          <w:trHeight w:val="298"/>
        </w:trPr>
        <w:tc>
          <w:tcPr>
            <w:tcW w:w="0" w:type="pct"/>
            <w:tcBorders>
              <w:top w:val="nil"/>
              <w:bottom w:val="nil"/>
            </w:tcBorders>
            <w:noWrap/>
          </w:tcPr>
          <w:p w14:paraId="25A88A3F" w14:textId="725F7E64" w:rsidR="004E1697" w:rsidRPr="004E1697" w:rsidRDefault="004E1697" w:rsidP="004E1697">
            <w:pPr>
              <w:spacing w:after="0" w:line="276" w:lineRule="auto"/>
              <w:rPr>
                <w:rFonts w:cstheme="minorHAnsi"/>
                <w:b/>
                <w:bCs/>
              </w:rPr>
            </w:pPr>
            <w:r w:rsidRPr="004E1697">
              <w:rPr>
                <w:rFonts w:cstheme="minorHAnsi"/>
              </w:rPr>
              <w:t>Lefty’s Left Handed Products &amp; Resources</w:t>
            </w:r>
          </w:p>
        </w:tc>
      </w:tr>
      <w:tr w:rsidR="004E1697" w:rsidRPr="0034506C" w14:paraId="01640E0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15051F0" w14:textId="5480B2DF" w:rsidR="004E1697" w:rsidRPr="004E1697" w:rsidRDefault="004E1697" w:rsidP="004E1697">
            <w:pPr>
              <w:spacing w:after="0" w:line="276" w:lineRule="auto"/>
              <w:rPr>
                <w:rFonts w:cstheme="minorHAnsi"/>
                <w:b/>
                <w:bCs/>
              </w:rPr>
            </w:pPr>
            <w:r w:rsidRPr="004E1697">
              <w:rPr>
                <w:rFonts w:cstheme="minorHAnsi"/>
              </w:rPr>
              <w:t>Leslie Loble AM</w:t>
            </w:r>
          </w:p>
        </w:tc>
      </w:tr>
      <w:tr w:rsidR="004E1697" w:rsidRPr="0034506C" w14:paraId="61013D05" w14:textId="77777777" w:rsidTr="00485F51">
        <w:trPr>
          <w:trHeight w:val="298"/>
        </w:trPr>
        <w:tc>
          <w:tcPr>
            <w:tcW w:w="0" w:type="pct"/>
            <w:tcBorders>
              <w:top w:val="nil"/>
              <w:bottom w:val="nil"/>
            </w:tcBorders>
            <w:noWrap/>
          </w:tcPr>
          <w:p w14:paraId="3B3E52F4" w14:textId="685AE841" w:rsidR="004E1697" w:rsidRPr="004E1697" w:rsidRDefault="004E1697" w:rsidP="004E1697">
            <w:pPr>
              <w:spacing w:after="0" w:line="276" w:lineRule="auto"/>
              <w:rPr>
                <w:rFonts w:cstheme="minorHAnsi"/>
                <w:b/>
                <w:bCs/>
              </w:rPr>
            </w:pPr>
            <w:r w:rsidRPr="004E1697">
              <w:rPr>
                <w:rFonts w:cstheme="minorHAnsi"/>
              </w:rPr>
              <w:t>Literacy Impact</w:t>
            </w:r>
          </w:p>
        </w:tc>
      </w:tr>
      <w:tr w:rsidR="004E1697" w:rsidRPr="0034506C" w14:paraId="2990111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DA5B7FD" w14:textId="028CFE40" w:rsidR="004E1697" w:rsidRPr="004E1697" w:rsidRDefault="004E1697" w:rsidP="004E1697">
            <w:pPr>
              <w:spacing w:after="0" w:line="276" w:lineRule="auto"/>
              <w:rPr>
                <w:rFonts w:cstheme="minorHAnsi"/>
                <w:b/>
                <w:bCs/>
              </w:rPr>
            </w:pPr>
            <w:r w:rsidRPr="004E1697">
              <w:rPr>
                <w:rFonts w:cstheme="minorHAnsi"/>
              </w:rPr>
              <w:t>Little Dreamers</w:t>
            </w:r>
          </w:p>
        </w:tc>
      </w:tr>
      <w:tr w:rsidR="004E1697" w:rsidRPr="0034506C" w14:paraId="36B9A9DE" w14:textId="77777777" w:rsidTr="00485F51">
        <w:trPr>
          <w:trHeight w:val="298"/>
        </w:trPr>
        <w:tc>
          <w:tcPr>
            <w:tcW w:w="0" w:type="pct"/>
            <w:tcBorders>
              <w:top w:val="nil"/>
              <w:bottom w:val="nil"/>
            </w:tcBorders>
            <w:noWrap/>
          </w:tcPr>
          <w:p w14:paraId="3227AA36" w14:textId="7602A1A8" w:rsidR="004E1697" w:rsidRPr="004E1697" w:rsidRDefault="004E1697" w:rsidP="004E1697">
            <w:pPr>
              <w:spacing w:after="0" w:line="276" w:lineRule="auto"/>
              <w:rPr>
                <w:rFonts w:cstheme="minorHAnsi"/>
                <w:b/>
                <w:bCs/>
              </w:rPr>
            </w:pPr>
            <w:r w:rsidRPr="004E1697">
              <w:rPr>
                <w:rFonts w:cstheme="minorHAnsi"/>
              </w:rPr>
              <w:t>Lyndsay Connors AO &amp; Dr Jim McMorrow</w:t>
            </w:r>
          </w:p>
        </w:tc>
      </w:tr>
      <w:tr w:rsidR="004E1697" w:rsidRPr="0034506C" w14:paraId="3B480AE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135E2BB" w14:textId="5E00A404" w:rsidR="004E1697" w:rsidRPr="004E1697" w:rsidRDefault="004E1697" w:rsidP="004E1697">
            <w:pPr>
              <w:spacing w:after="0" w:line="276" w:lineRule="auto"/>
              <w:rPr>
                <w:rFonts w:cstheme="minorHAnsi"/>
                <w:b/>
                <w:bCs/>
              </w:rPr>
            </w:pPr>
            <w:r w:rsidRPr="004E1697">
              <w:rPr>
                <w:rFonts w:cstheme="minorHAnsi"/>
              </w:rPr>
              <w:t>Missing School</w:t>
            </w:r>
          </w:p>
        </w:tc>
      </w:tr>
      <w:tr w:rsidR="004E1697" w:rsidRPr="0034506C" w14:paraId="532D8AE6" w14:textId="77777777" w:rsidTr="00485F51">
        <w:trPr>
          <w:trHeight w:val="298"/>
        </w:trPr>
        <w:tc>
          <w:tcPr>
            <w:tcW w:w="0" w:type="pct"/>
            <w:tcBorders>
              <w:top w:val="nil"/>
              <w:bottom w:val="nil"/>
            </w:tcBorders>
            <w:noWrap/>
          </w:tcPr>
          <w:p w14:paraId="6275904B" w14:textId="59A11348" w:rsidR="004E1697" w:rsidRPr="004E1697" w:rsidRDefault="004E1697" w:rsidP="004E1697">
            <w:pPr>
              <w:spacing w:after="0" w:line="276" w:lineRule="auto"/>
              <w:rPr>
                <w:rFonts w:cstheme="minorHAnsi"/>
                <w:b/>
                <w:bCs/>
              </w:rPr>
            </w:pPr>
            <w:r w:rsidRPr="004E1697">
              <w:rPr>
                <w:rFonts w:cstheme="minorHAnsi"/>
              </w:rPr>
              <w:t>Montessori Australia</w:t>
            </w:r>
          </w:p>
        </w:tc>
      </w:tr>
      <w:tr w:rsidR="004E1697" w:rsidRPr="0034506C" w14:paraId="16392FF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87972E2" w14:textId="136D853B" w:rsidR="004E1697" w:rsidRPr="004E1697" w:rsidRDefault="004E1697" w:rsidP="004E1697">
            <w:pPr>
              <w:spacing w:after="0" w:line="276" w:lineRule="auto"/>
              <w:rPr>
                <w:rFonts w:cstheme="minorHAnsi"/>
                <w:b/>
                <w:bCs/>
              </w:rPr>
            </w:pPr>
            <w:r w:rsidRPr="004E1697">
              <w:rPr>
                <w:rFonts w:cstheme="minorHAnsi"/>
              </w:rPr>
              <w:t>MultiLit</w:t>
            </w:r>
          </w:p>
        </w:tc>
      </w:tr>
      <w:tr w:rsidR="004E1697" w:rsidRPr="0034506C" w14:paraId="1630C33A" w14:textId="77777777" w:rsidTr="00485F51">
        <w:trPr>
          <w:trHeight w:val="298"/>
        </w:trPr>
        <w:tc>
          <w:tcPr>
            <w:tcW w:w="0" w:type="pct"/>
            <w:tcBorders>
              <w:top w:val="nil"/>
              <w:bottom w:val="nil"/>
            </w:tcBorders>
            <w:noWrap/>
          </w:tcPr>
          <w:p w14:paraId="0BFD79A7" w14:textId="6B9CD444" w:rsidR="004E1697" w:rsidRPr="004E1697" w:rsidRDefault="004E1697" w:rsidP="004E1697">
            <w:pPr>
              <w:spacing w:after="0" w:line="276" w:lineRule="auto"/>
              <w:rPr>
                <w:rFonts w:cstheme="minorHAnsi"/>
                <w:b/>
                <w:bCs/>
              </w:rPr>
            </w:pPr>
            <w:r w:rsidRPr="004E1697">
              <w:rPr>
                <w:rFonts w:cstheme="minorHAnsi"/>
              </w:rPr>
              <w:lastRenderedPageBreak/>
              <w:t>National Aboriginal and Torres Strait Islander Principals Association (NATSIPA)</w:t>
            </w:r>
          </w:p>
        </w:tc>
      </w:tr>
      <w:tr w:rsidR="004E1697" w:rsidRPr="0034506C" w14:paraId="595885AA"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AAE3CA0" w14:textId="7A881881" w:rsidR="004E1697" w:rsidRPr="004E1697" w:rsidRDefault="004E1697" w:rsidP="004E1697">
            <w:pPr>
              <w:spacing w:after="0" w:line="276" w:lineRule="auto"/>
              <w:rPr>
                <w:rFonts w:cstheme="minorHAnsi"/>
                <w:b/>
                <w:bCs/>
              </w:rPr>
            </w:pPr>
            <w:r w:rsidRPr="004E1697">
              <w:rPr>
                <w:rFonts w:cstheme="minorHAnsi"/>
              </w:rPr>
              <w:t>National Association for the Visual Arts</w:t>
            </w:r>
          </w:p>
        </w:tc>
      </w:tr>
      <w:tr w:rsidR="004E1697" w:rsidRPr="0034506C" w14:paraId="38D45C41" w14:textId="77777777" w:rsidTr="00485F51">
        <w:trPr>
          <w:trHeight w:val="298"/>
        </w:trPr>
        <w:tc>
          <w:tcPr>
            <w:tcW w:w="0" w:type="pct"/>
            <w:tcBorders>
              <w:top w:val="nil"/>
              <w:bottom w:val="nil"/>
            </w:tcBorders>
            <w:noWrap/>
          </w:tcPr>
          <w:p w14:paraId="6441512F" w14:textId="52210AF8" w:rsidR="004E1697" w:rsidRPr="004E1697" w:rsidRDefault="004E1697" w:rsidP="004E1697">
            <w:pPr>
              <w:spacing w:after="0" w:line="276" w:lineRule="auto"/>
              <w:rPr>
                <w:rFonts w:cstheme="minorHAnsi"/>
                <w:b/>
                <w:bCs/>
              </w:rPr>
            </w:pPr>
            <w:r w:rsidRPr="004E1697">
              <w:rPr>
                <w:rFonts w:cstheme="minorHAnsi"/>
              </w:rPr>
              <w:t>National Catholic Education Commission</w:t>
            </w:r>
          </w:p>
        </w:tc>
      </w:tr>
      <w:tr w:rsidR="004E1697" w:rsidRPr="0034506C" w14:paraId="1552E12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68DB483" w14:textId="58AE9A8B" w:rsidR="004E1697" w:rsidRPr="004E1697" w:rsidRDefault="004E1697" w:rsidP="004E1697">
            <w:pPr>
              <w:spacing w:after="0" w:line="276" w:lineRule="auto"/>
              <w:rPr>
                <w:rFonts w:cstheme="minorHAnsi"/>
                <w:b/>
                <w:bCs/>
              </w:rPr>
            </w:pPr>
            <w:r w:rsidRPr="004E1697">
              <w:rPr>
                <w:rFonts w:cstheme="minorHAnsi"/>
              </w:rPr>
              <w:t>National Indigenous Australians Agency</w:t>
            </w:r>
          </w:p>
        </w:tc>
      </w:tr>
      <w:tr w:rsidR="004E1697" w:rsidRPr="0034506C" w14:paraId="1ADEBD6A" w14:textId="77777777" w:rsidTr="00485F51">
        <w:trPr>
          <w:trHeight w:val="298"/>
        </w:trPr>
        <w:tc>
          <w:tcPr>
            <w:tcW w:w="0" w:type="pct"/>
            <w:tcBorders>
              <w:top w:val="nil"/>
              <w:bottom w:val="nil"/>
            </w:tcBorders>
            <w:noWrap/>
          </w:tcPr>
          <w:p w14:paraId="043FB3BB" w14:textId="3D6BA727" w:rsidR="004E1697" w:rsidRPr="004E1697" w:rsidRDefault="004E1697" w:rsidP="004E1697">
            <w:pPr>
              <w:spacing w:after="0" w:line="276" w:lineRule="auto"/>
              <w:rPr>
                <w:rFonts w:cstheme="minorHAnsi"/>
                <w:b/>
                <w:bCs/>
              </w:rPr>
            </w:pPr>
            <w:r w:rsidRPr="004E1697">
              <w:rPr>
                <w:rFonts w:cstheme="minorHAnsi"/>
              </w:rPr>
              <w:t>National Student Voice Council</w:t>
            </w:r>
          </w:p>
        </w:tc>
      </w:tr>
      <w:tr w:rsidR="004E1697" w:rsidRPr="0034506C" w14:paraId="61777D9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31D98B0" w14:textId="65F86925" w:rsidR="004E1697" w:rsidRPr="004E1697" w:rsidRDefault="004E1697" w:rsidP="004E1697">
            <w:pPr>
              <w:spacing w:after="0" w:line="276" w:lineRule="auto"/>
              <w:rPr>
                <w:rFonts w:cstheme="minorHAnsi"/>
                <w:b/>
                <w:bCs/>
              </w:rPr>
            </w:pPr>
            <w:r w:rsidRPr="004E1697">
              <w:rPr>
                <w:rFonts w:cstheme="minorHAnsi"/>
              </w:rPr>
              <w:t>New South Wales Primary Principals’ Association</w:t>
            </w:r>
          </w:p>
        </w:tc>
      </w:tr>
      <w:tr w:rsidR="004E1697" w:rsidRPr="0034506C" w14:paraId="32846C86" w14:textId="77777777" w:rsidTr="00485F51">
        <w:trPr>
          <w:trHeight w:val="298"/>
        </w:trPr>
        <w:tc>
          <w:tcPr>
            <w:tcW w:w="0" w:type="pct"/>
            <w:tcBorders>
              <w:top w:val="nil"/>
              <w:bottom w:val="nil"/>
            </w:tcBorders>
            <w:noWrap/>
          </w:tcPr>
          <w:p w14:paraId="618B27D8" w14:textId="05E69274" w:rsidR="004E1697" w:rsidRPr="004E1697" w:rsidRDefault="004E1697" w:rsidP="004E1697">
            <w:pPr>
              <w:spacing w:after="0" w:line="276" w:lineRule="auto"/>
              <w:rPr>
                <w:rFonts w:cstheme="minorHAnsi"/>
                <w:b/>
                <w:bCs/>
              </w:rPr>
            </w:pPr>
            <w:r w:rsidRPr="004E1697">
              <w:rPr>
                <w:rFonts w:cstheme="minorHAnsi"/>
              </w:rPr>
              <w:t>Northern Territory Learning Commission</w:t>
            </w:r>
          </w:p>
        </w:tc>
      </w:tr>
      <w:tr w:rsidR="004E1697" w:rsidRPr="0034506C" w14:paraId="64206D1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BDDB974" w14:textId="798D0FBA" w:rsidR="004E1697" w:rsidRPr="004E1697" w:rsidRDefault="004E1697" w:rsidP="004E1697">
            <w:pPr>
              <w:spacing w:after="0" w:line="276" w:lineRule="auto"/>
              <w:rPr>
                <w:rFonts w:cstheme="minorHAnsi"/>
                <w:b/>
                <w:bCs/>
              </w:rPr>
            </w:pPr>
            <w:r w:rsidRPr="004E1697">
              <w:rPr>
                <w:rFonts w:cstheme="minorHAnsi"/>
              </w:rPr>
              <w:t>Northern Territory Principals’ Association</w:t>
            </w:r>
          </w:p>
        </w:tc>
      </w:tr>
      <w:tr w:rsidR="004E1697" w:rsidRPr="0034506C" w14:paraId="5A743DF5" w14:textId="77777777" w:rsidTr="00485F51">
        <w:trPr>
          <w:trHeight w:val="298"/>
        </w:trPr>
        <w:tc>
          <w:tcPr>
            <w:tcW w:w="0" w:type="pct"/>
            <w:tcBorders>
              <w:top w:val="nil"/>
              <w:bottom w:val="nil"/>
            </w:tcBorders>
            <w:noWrap/>
          </w:tcPr>
          <w:p w14:paraId="32AE0EA2" w14:textId="33A15D7D" w:rsidR="004E1697" w:rsidRPr="004E1697" w:rsidRDefault="004E1697" w:rsidP="004E1697">
            <w:pPr>
              <w:spacing w:after="0" w:line="276" w:lineRule="auto"/>
              <w:rPr>
                <w:rFonts w:cstheme="minorHAnsi"/>
                <w:b/>
                <w:bCs/>
              </w:rPr>
            </w:pPr>
            <w:r w:rsidRPr="004E1697">
              <w:rPr>
                <w:rFonts w:cstheme="minorHAnsi"/>
              </w:rPr>
              <w:t>NSW Secondary Principals’ Council</w:t>
            </w:r>
          </w:p>
        </w:tc>
      </w:tr>
      <w:tr w:rsidR="004E1697" w:rsidRPr="0034506C" w14:paraId="04F9F8BB"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3314A3E" w14:textId="508C5542" w:rsidR="004E1697" w:rsidRPr="004E1697" w:rsidRDefault="004E1697" w:rsidP="004E1697">
            <w:pPr>
              <w:spacing w:after="0" w:line="276" w:lineRule="auto"/>
              <w:rPr>
                <w:rFonts w:cstheme="minorHAnsi"/>
                <w:b/>
                <w:bCs/>
              </w:rPr>
            </w:pPr>
            <w:r w:rsidRPr="004E1697">
              <w:rPr>
                <w:rFonts w:cstheme="minorHAnsi"/>
              </w:rPr>
              <w:t>Ochre Education</w:t>
            </w:r>
          </w:p>
        </w:tc>
      </w:tr>
      <w:tr w:rsidR="004E1697" w:rsidRPr="0034506C" w14:paraId="066DFE84" w14:textId="77777777" w:rsidTr="00485F51">
        <w:trPr>
          <w:trHeight w:val="298"/>
        </w:trPr>
        <w:tc>
          <w:tcPr>
            <w:tcW w:w="0" w:type="pct"/>
            <w:tcBorders>
              <w:top w:val="nil"/>
              <w:bottom w:val="nil"/>
            </w:tcBorders>
            <w:noWrap/>
          </w:tcPr>
          <w:p w14:paraId="7F29ECCA" w14:textId="32AF9E71" w:rsidR="004E1697" w:rsidRPr="004E1697" w:rsidRDefault="004E1697" w:rsidP="004E1697">
            <w:pPr>
              <w:spacing w:after="0" w:line="276" w:lineRule="auto"/>
              <w:rPr>
                <w:rFonts w:cstheme="minorHAnsi"/>
                <w:b/>
                <w:bCs/>
              </w:rPr>
            </w:pPr>
            <w:r w:rsidRPr="004E1697">
              <w:rPr>
                <w:rFonts w:cstheme="minorHAnsi"/>
              </w:rPr>
              <w:t>Orygen</w:t>
            </w:r>
          </w:p>
        </w:tc>
      </w:tr>
      <w:tr w:rsidR="004E1697" w:rsidRPr="0034506C" w14:paraId="13866F0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D0853E0" w14:textId="165E2A3F" w:rsidR="004E1697" w:rsidRPr="004E1697" w:rsidRDefault="004E1697" w:rsidP="004E1697">
            <w:pPr>
              <w:spacing w:after="0" w:line="276" w:lineRule="auto"/>
              <w:rPr>
                <w:rFonts w:cstheme="minorHAnsi"/>
                <w:b/>
                <w:bCs/>
              </w:rPr>
            </w:pPr>
            <w:r w:rsidRPr="004E1697">
              <w:rPr>
                <w:rFonts w:cstheme="minorHAnsi"/>
              </w:rPr>
              <w:t>Ourschool</w:t>
            </w:r>
          </w:p>
        </w:tc>
      </w:tr>
      <w:tr w:rsidR="004E1697" w:rsidRPr="0034506C" w14:paraId="6342CF5F" w14:textId="77777777" w:rsidTr="00485F51">
        <w:trPr>
          <w:trHeight w:val="298"/>
        </w:trPr>
        <w:tc>
          <w:tcPr>
            <w:tcW w:w="0" w:type="pct"/>
            <w:tcBorders>
              <w:top w:val="nil"/>
              <w:bottom w:val="nil"/>
            </w:tcBorders>
            <w:noWrap/>
          </w:tcPr>
          <w:p w14:paraId="39328C72" w14:textId="35877A85" w:rsidR="004E1697" w:rsidRPr="004E1697" w:rsidRDefault="004E1697" w:rsidP="004E1697">
            <w:pPr>
              <w:spacing w:after="0" w:line="276" w:lineRule="auto"/>
              <w:rPr>
                <w:rFonts w:cstheme="minorHAnsi"/>
                <w:b/>
                <w:bCs/>
              </w:rPr>
            </w:pPr>
            <w:r w:rsidRPr="004E1697">
              <w:rPr>
                <w:rFonts w:cstheme="minorHAnsi"/>
              </w:rPr>
              <w:t>P&amp;Cs QLD</w:t>
            </w:r>
          </w:p>
        </w:tc>
      </w:tr>
      <w:tr w:rsidR="0013002F" w:rsidRPr="0034506C" w14:paraId="3D3E3706"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0F4DFE6" w14:textId="63C89EB9" w:rsidR="0013002F" w:rsidRPr="0013002F" w:rsidRDefault="0013002F" w:rsidP="0013002F">
            <w:pPr>
              <w:spacing w:after="0" w:line="276" w:lineRule="auto"/>
              <w:rPr>
                <w:rFonts w:cstheme="minorHAnsi"/>
                <w:b/>
                <w:bCs/>
              </w:rPr>
            </w:pPr>
            <w:r w:rsidRPr="0013002F">
              <w:rPr>
                <w:rFonts w:cstheme="minorHAnsi"/>
              </w:rPr>
              <w:t>Parental Rights Committee Australia</w:t>
            </w:r>
          </w:p>
        </w:tc>
      </w:tr>
      <w:tr w:rsidR="0013002F" w:rsidRPr="0034506C" w14:paraId="78B7FA16" w14:textId="77777777" w:rsidTr="00485F51">
        <w:trPr>
          <w:trHeight w:val="298"/>
        </w:trPr>
        <w:tc>
          <w:tcPr>
            <w:tcW w:w="0" w:type="pct"/>
            <w:tcBorders>
              <w:top w:val="nil"/>
              <w:bottom w:val="nil"/>
            </w:tcBorders>
            <w:noWrap/>
          </w:tcPr>
          <w:p w14:paraId="049C3C0A" w14:textId="227E0BB5" w:rsidR="0013002F" w:rsidRPr="0013002F" w:rsidRDefault="0013002F" w:rsidP="0013002F">
            <w:pPr>
              <w:spacing w:after="0" w:line="276" w:lineRule="auto"/>
              <w:rPr>
                <w:rFonts w:cstheme="minorHAnsi"/>
                <w:b/>
                <w:bCs/>
              </w:rPr>
            </w:pPr>
            <w:r w:rsidRPr="0013002F">
              <w:rPr>
                <w:rFonts w:cstheme="minorHAnsi"/>
              </w:rPr>
              <w:t>Parents Victoria</w:t>
            </w:r>
          </w:p>
        </w:tc>
      </w:tr>
      <w:tr w:rsidR="0013002F" w:rsidRPr="0034506C" w14:paraId="2830F96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B19CF41" w14:textId="5893D2D4" w:rsidR="0013002F" w:rsidRPr="0013002F" w:rsidRDefault="0013002F" w:rsidP="0013002F">
            <w:pPr>
              <w:spacing w:after="0" w:line="276" w:lineRule="auto"/>
              <w:rPr>
                <w:rFonts w:cstheme="minorHAnsi"/>
                <w:b/>
                <w:bCs/>
              </w:rPr>
            </w:pPr>
            <w:r w:rsidRPr="0013002F">
              <w:t>Perth Modern School Student Council</w:t>
            </w:r>
          </w:p>
        </w:tc>
      </w:tr>
      <w:tr w:rsidR="0013002F" w:rsidRPr="0034506C" w14:paraId="7B5D12EE" w14:textId="77777777" w:rsidTr="00485F51">
        <w:trPr>
          <w:trHeight w:val="298"/>
        </w:trPr>
        <w:tc>
          <w:tcPr>
            <w:tcW w:w="0" w:type="pct"/>
            <w:tcBorders>
              <w:top w:val="nil"/>
              <w:bottom w:val="nil"/>
            </w:tcBorders>
            <w:noWrap/>
          </w:tcPr>
          <w:p w14:paraId="50A23F23" w14:textId="3A0BF212" w:rsidR="0013002F" w:rsidRPr="0013002F" w:rsidRDefault="0013002F" w:rsidP="0013002F">
            <w:pPr>
              <w:spacing w:after="0" w:line="276" w:lineRule="auto"/>
              <w:rPr>
                <w:rFonts w:cstheme="minorHAnsi"/>
                <w:b/>
                <w:bCs/>
              </w:rPr>
            </w:pPr>
            <w:r w:rsidRPr="0013002F">
              <w:rPr>
                <w:rFonts w:cstheme="minorHAnsi"/>
              </w:rPr>
              <w:t>Professor Sam Sellar &amp; Associate Professor Joel Windle</w:t>
            </w:r>
          </w:p>
        </w:tc>
      </w:tr>
      <w:tr w:rsidR="0013002F" w:rsidRPr="0034506C" w14:paraId="6696946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250F367" w14:textId="77527B52" w:rsidR="0013002F" w:rsidRPr="0013002F" w:rsidRDefault="0013002F" w:rsidP="0013002F">
            <w:pPr>
              <w:spacing w:after="0" w:line="276" w:lineRule="auto"/>
              <w:rPr>
                <w:rFonts w:cstheme="minorHAnsi"/>
                <w:b/>
                <w:bCs/>
              </w:rPr>
            </w:pPr>
            <w:r w:rsidRPr="0013002F">
              <w:rPr>
                <w:rFonts w:cstheme="minorHAnsi"/>
              </w:rPr>
              <w:t>Public Service Association of NSW</w:t>
            </w:r>
          </w:p>
        </w:tc>
      </w:tr>
      <w:tr w:rsidR="0013002F" w:rsidRPr="0034506C" w14:paraId="2B9CD80B" w14:textId="77777777" w:rsidTr="00485F51">
        <w:trPr>
          <w:trHeight w:val="298"/>
        </w:trPr>
        <w:tc>
          <w:tcPr>
            <w:tcW w:w="0" w:type="pct"/>
            <w:tcBorders>
              <w:top w:val="nil"/>
              <w:bottom w:val="nil"/>
            </w:tcBorders>
            <w:noWrap/>
          </w:tcPr>
          <w:p w14:paraId="26EB4AAF" w14:textId="3251F060" w:rsidR="0013002F" w:rsidRPr="0013002F" w:rsidRDefault="0013002F" w:rsidP="0013002F">
            <w:pPr>
              <w:spacing w:after="0" w:line="276" w:lineRule="auto"/>
              <w:rPr>
                <w:rFonts w:cstheme="minorHAnsi"/>
                <w:b/>
                <w:bCs/>
              </w:rPr>
            </w:pPr>
            <w:r w:rsidRPr="0013002F">
              <w:rPr>
                <w:rFonts w:cstheme="minorHAnsi"/>
              </w:rPr>
              <w:t>Queensland Advocacy for Inclusion</w:t>
            </w:r>
          </w:p>
        </w:tc>
      </w:tr>
      <w:tr w:rsidR="0013002F" w:rsidRPr="0034506C" w14:paraId="017C0731"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58459F6" w14:textId="0C7F68D2" w:rsidR="0013002F" w:rsidRPr="0013002F" w:rsidRDefault="0013002F" w:rsidP="0013002F">
            <w:pPr>
              <w:spacing w:after="0" w:line="276" w:lineRule="auto"/>
              <w:rPr>
                <w:rFonts w:cstheme="minorHAnsi"/>
                <w:b/>
                <w:bCs/>
              </w:rPr>
            </w:pPr>
            <w:r w:rsidRPr="0013002F">
              <w:rPr>
                <w:rFonts w:cstheme="minorHAnsi"/>
              </w:rPr>
              <w:t>Raise Foundation</w:t>
            </w:r>
          </w:p>
        </w:tc>
      </w:tr>
      <w:tr w:rsidR="0013002F" w:rsidRPr="0034506C" w14:paraId="75D8EE8C" w14:textId="77777777" w:rsidTr="00485F51">
        <w:trPr>
          <w:trHeight w:val="298"/>
        </w:trPr>
        <w:tc>
          <w:tcPr>
            <w:tcW w:w="0" w:type="pct"/>
            <w:tcBorders>
              <w:top w:val="nil"/>
              <w:bottom w:val="nil"/>
            </w:tcBorders>
            <w:noWrap/>
          </w:tcPr>
          <w:p w14:paraId="5D5A8CD0" w14:textId="0EE500E1" w:rsidR="0013002F" w:rsidRPr="0013002F" w:rsidRDefault="0013002F" w:rsidP="0013002F">
            <w:pPr>
              <w:spacing w:after="0" w:line="276" w:lineRule="auto"/>
              <w:rPr>
                <w:rFonts w:cstheme="minorHAnsi"/>
                <w:b/>
                <w:bCs/>
              </w:rPr>
            </w:pPr>
            <w:r w:rsidRPr="0013002F">
              <w:rPr>
                <w:rFonts w:cstheme="minorHAnsi"/>
              </w:rPr>
              <w:t>Rationalist Society of Australia</w:t>
            </w:r>
          </w:p>
        </w:tc>
      </w:tr>
      <w:tr w:rsidR="0013002F" w:rsidRPr="0034506C" w14:paraId="695B4B2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3A6997E" w14:textId="025F813F" w:rsidR="0013002F" w:rsidRPr="0013002F" w:rsidRDefault="0013002F" w:rsidP="0013002F">
            <w:pPr>
              <w:spacing w:after="0" w:line="276" w:lineRule="auto"/>
              <w:rPr>
                <w:rFonts w:cstheme="minorHAnsi"/>
                <w:b/>
                <w:bCs/>
              </w:rPr>
            </w:pPr>
            <w:r w:rsidRPr="0013002F">
              <w:rPr>
                <w:rFonts w:cstheme="minorHAnsi"/>
              </w:rPr>
              <w:t>Reconciliation Australia</w:t>
            </w:r>
          </w:p>
        </w:tc>
      </w:tr>
      <w:tr w:rsidR="0013002F" w:rsidRPr="0034506C" w14:paraId="189497DE" w14:textId="77777777" w:rsidTr="00485F51">
        <w:trPr>
          <w:trHeight w:val="298"/>
        </w:trPr>
        <w:tc>
          <w:tcPr>
            <w:tcW w:w="0" w:type="pct"/>
            <w:tcBorders>
              <w:top w:val="nil"/>
              <w:bottom w:val="nil"/>
            </w:tcBorders>
            <w:noWrap/>
          </w:tcPr>
          <w:p w14:paraId="3D198F20" w14:textId="24EE08A2" w:rsidR="0013002F" w:rsidRPr="0013002F" w:rsidRDefault="0013002F" w:rsidP="0013002F">
            <w:pPr>
              <w:spacing w:after="0" w:line="276" w:lineRule="auto"/>
              <w:rPr>
                <w:rFonts w:cstheme="minorHAnsi"/>
                <w:b/>
                <w:bCs/>
              </w:rPr>
            </w:pPr>
            <w:r w:rsidRPr="0013002F">
              <w:rPr>
                <w:rFonts w:cstheme="minorHAnsi"/>
              </w:rPr>
              <w:t>Refugee Education Special Interest Group</w:t>
            </w:r>
          </w:p>
        </w:tc>
      </w:tr>
      <w:tr w:rsidR="0013002F" w:rsidRPr="0034506C" w14:paraId="0BE3AC4E"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78A5CE2E" w14:textId="5ACDF1EA" w:rsidR="0013002F" w:rsidRPr="0013002F" w:rsidRDefault="0013002F" w:rsidP="0013002F">
            <w:pPr>
              <w:spacing w:after="0" w:line="276" w:lineRule="auto"/>
              <w:rPr>
                <w:rFonts w:cstheme="minorHAnsi"/>
                <w:b/>
                <w:bCs/>
              </w:rPr>
            </w:pPr>
            <w:r w:rsidRPr="0013002F">
              <w:rPr>
                <w:rFonts w:cstheme="minorHAnsi"/>
              </w:rPr>
              <w:t>Refugee Student Resilience Study</w:t>
            </w:r>
          </w:p>
        </w:tc>
      </w:tr>
      <w:tr w:rsidR="0013002F" w:rsidRPr="0034506C" w14:paraId="7F639AA1" w14:textId="77777777" w:rsidTr="00485F51">
        <w:trPr>
          <w:trHeight w:val="298"/>
        </w:trPr>
        <w:tc>
          <w:tcPr>
            <w:tcW w:w="0" w:type="pct"/>
            <w:tcBorders>
              <w:top w:val="nil"/>
              <w:bottom w:val="nil"/>
            </w:tcBorders>
            <w:noWrap/>
          </w:tcPr>
          <w:p w14:paraId="539467EC" w14:textId="29C67E4B" w:rsidR="0013002F" w:rsidRPr="0013002F" w:rsidRDefault="0013002F" w:rsidP="0013002F">
            <w:pPr>
              <w:spacing w:after="0" w:line="276" w:lineRule="auto"/>
              <w:rPr>
                <w:rFonts w:cstheme="minorHAnsi"/>
                <w:b/>
                <w:bCs/>
              </w:rPr>
            </w:pPr>
            <w:r w:rsidRPr="0013002F">
              <w:rPr>
                <w:rFonts w:cstheme="minorHAnsi"/>
              </w:rPr>
              <w:t>Restacking the Odds</w:t>
            </w:r>
          </w:p>
        </w:tc>
      </w:tr>
      <w:tr w:rsidR="0013002F" w:rsidRPr="0034506C" w14:paraId="2FB20AFB"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B9AE0E1" w14:textId="3EE7C662" w:rsidR="0013002F" w:rsidRPr="0013002F" w:rsidRDefault="0013002F" w:rsidP="0013002F">
            <w:pPr>
              <w:spacing w:after="0" w:line="276" w:lineRule="auto"/>
              <w:rPr>
                <w:rFonts w:cstheme="minorHAnsi"/>
                <w:b/>
                <w:bCs/>
              </w:rPr>
            </w:pPr>
            <w:r w:rsidRPr="0013002F">
              <w:rPr>
                <w:rFonts w:cstheme="minorHAnsi"/>
              </w:rPr>
              <w:t>Rooty Hill High School</w:t>
            </w:r>
          </w:p>
        </w:tc>
      </w:tr>
      <w:tr w:rsidR="0013002F" w:rsidRPr="0034506C" w14:paraId="10F99C03" w14:textId="77777777" w:rsidTr="00485F51">
        <w:trPr>
          <w:trHeight w:val="298"/>
        </w:trPr>
        <w:tc>
          <w:tcPr>
            <w:tcW w:w="0" w:type="pct"/>
            <w:tcBorders>
              <w:top w:val="nil"/>
              <w:bottom w:val="nil"/>
            </w:tcBorders>
            <w:noWrap/>
          </w:tcPr>
          <w:p w14:paraId="509576C1" w14:textId="5CB26DD9" w:rsidR="0013002F" w:rsidRPr="0013002F" w:rsidRDefault="0013002F" w:rsidP="0013002F">
            <w:pPr>
              <w:spacing w:after="0" w:line="276" w:lineRule="auto"/>
              <w:rPr>
                <w:rFonts w:cstheme="minorHAnsi"/>
                <w:b/>
                <w:bCs/>
              </w:rPr>
            </w:pPr>
            <w:r w:rsidRPr="0013002F">
              <w:rPr>
                <w:rFonts w:cstheme="minorHAnsi"/>
              </w:rPr>
              <w:t>Save Our Schools</w:t>
            </w:r>
          </w:p>
        </w:tc>
      </w:tr>
      <w:tr w:rsidR="0013002F" w:rsidRPr="0034506C" w14:paraId="15FD20B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E23FF12" w14:textId="442D0C47" w:rsidR="0013002F" w:rsidRPr="0013002F" w:rsidRDefault="0013002F" w:rsidP="0013002F">
            <w:pPr>
              <w:spacing w:after="0" w:line="276" w:lineRule="auto"/>
              <w:rPr>
                <w:rFonts w:cstheme="minorHAnsi"/>
                <w:b/>
                <w:bCs/>
              </w:rPr>
            </w:pPr>
            <w:r w:rsidRPr="0013002F">
              <w:rPr>
                <w:rFonts w:cstheme="minorHAnsi"/>
              </w:rPr>
              <w:t>Save the Children &amp; 54 Reasons</w:t>
            </w:r>
          </w:p>
        </w:tc>
      </w:tr>
      <w:tr w:rsidR="0013002F" w:rsidRPr="0034506C" w14:paraId="23A888C1" w14:textId="77777777" w:rsidTr="00485F51">
        <w:trPr>
          <w:trHeight w:val="298"/>
        </w:trPr>
        <w:tc>
          <w:tcPr>
            <w:tcW w:w="0" w:type="pct"/>
            <w:tcBorders>
              <w:top w:val="nil"/>
              <w:bottom w:val="nil"/>
            </w:tcBorders>
            <w:noWrap/>
          </w:tcPr>
          <w:p w14:paraId="560F4A77" w14:textId="0F3CCF98" w:rsidR="0013002F" w:rsidRPr="0013002F" w:rsidRDefault="0013002F" w:rsidP="0013002F">
            <w:pPr>
              <w:spacing w:after="0" w:line="276" w:lineRule="auto"/>
              <w:rPr>
                <w:rFonts w:cstheme="minorHAnsi"/>
                <w:b/>
                <w:bCs/>
              </w:rPr>
            </w:pPr>
            <w:r w:rsidRPr="0013002F">
              <w:rPr>
                <w:rFonts w:cstheme="minorHAnsi"/>
              </w:rPr>
              <w:t>School Library Associations</w:t>
            </w:r>
          </w:p>
        </w:tc>
      </w:tr>
      <w:tr w:rsidR="0013002F" w:rsidRPr="0034506C" w14:paraId="358D5A7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E2ED425" w14:textId="2AF4BEDB" w:rsidR="0013002F" w:rsidRPr="0013002F" w:rsidRDefault="0013002F" w:rsidP="0013002F">
            <w:pPr>
              <w:spacing w:after="0" w:line="276" w:lineRule="auto"/>
              <w:rPr>
                <w:rFonts w:cstheme="minorHAnsi"/>
                <w:b/>
                <w:bCs/>
              </w:rPr>
            </w:pPr>
            <w:r w:rsidRPr="0013002F">
              <w:rPr>
                <w:rFonts w:cstheme="minorHAnsi"/>
              </w:rPr>
              <w:t>Scyne</w:t>
            </w:r>
          </w:p>
        </w:tc>
      </w:tr>
      <w:tr w:rsidR="0013002F" w:rsidRPr="0034506C" w14:paraId="758281DB" w14:textId="77777777" w:rsidTr="00485F51">
        <w:trPr>
          <w:trHeight w:val="298"/>
        </w:trPr>
        <w:tc>
          <w:tcPr>
            <w:tcW w:w="0" w:type="pct"/>
            <w:tcBorders>
              <w:top w:val="nil"/>
              <w:bottom w:val="nil"/>
            </w:tcBorders>
            <w:noWrap/>
          </w:tcPr>
          <w:p w14:paraId="72D8780D" w14:textId="0A4A99B9" w:rsidR="0013002F" w:rsidRPr="0013002F" w:rsidRDefault="0013002F" w:rsidP="0013002F">
            <w:pPr>
              <w:spacing w:after="0" w:line="276" w:lineRule="auto"/>
              <w:rPr>
                <w:rFonts w:cstheme="minorHAnsi"/>
                <w:b/>
                <w:bCs/>
              </w:rPr>
            </w:pPr>
            <w:r w:rsidRPr="0013002F">
              <w:rPr>
                <w:rFonts w:cstheme="minorHAnsi"/>
              </w:rPr>
              <w:t>Social Ventures Australia</w:t>
            </w:r>
          </w:p>
        </w:tc>
      </w:tr>
      <w:tr w:rsidR="0013002F" w:rsidRPr="0034506C" w14:paraId="0917E55A"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2754D01" w14:textId="6AF81097" w:rsidR="0013002F" w:rsidRPr="0013002F" w:rsidRDefault="0013002F" w:rsidP="0013002F">
            <w:pPr>
              <w:spacing w:after="0" w:line="276" w:lineRule="auto"/>
              <w:rPr>
                <w:rFonts w:cstheme="minorHAnsi"/>
                <w:b/>
                <w:bCs/>
              </w:rPr>
            </w:pPr>
            <w:r w:rsidRPr="0013002F">
              <w:rPr>
                <w:rFonts w:cstheme="minorHAnsi"/>
              </w:rPr>
              <w:t>South Australian State School Leaders Association</w:t>
            </w:r>
          </w:p>
        </w:tc>
      </w:tr>
      <w:tr w:rsidR="0013002F" w:rsidRPr="0034506C" w14:paraId="2A32B3E2" w14:textId="77777777" w:rsidTr="00485F51">
        <w:trPr>
          <w:trHeight w:val="298"/>
        </w:trPr>
        <w:tc>
          <w:tcPr>
            <w:tcW w:w="0" w:type="pct"/>
            <w:tcBorders>
              <w:top w:val="nil"/>
              <w:bottom w:val="nil"/>
            </w:tcBorders>
            <w:noWrap/>
          </w:tcPr>
          <w:p w14:paraId="778AFDAC" w14:textId="49A16E83" w:rsidR="0013002F" w:rsidRPr="0013002F" w:rsidRDefault="0013002F" w:rsidP="0013002F">
            <w:pPr>
              <w:spacing w:after="0" w:line="276" w:lineRule="auto"/>
              <w:rPr>
                <w:rFonts w:cstheme="minorHAnsi"/>
                <w:b/>
                <w:bCs/>
              </w:rPr>
            </w:pPr>
            <w:r w:rsidRPr="0013002F">
              <w:rPr>
                <w:rFonts w:cstheme="minorHAnsi"/>
              </w:rPr>
              <w:t>Square Peg Round Whole</w:t>
            </w:r>
          </w:p>
        </w:tc>
      </w:tr>
      <w:tr w:rsidR="0013002F" w:rsidRPr="0034506C" w14:paraId="77741F6E"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70F77D0" w14:textId="51196298" w:rsidR="0013002F" w:rsidRPr="0013002F" w:rsidRDefault="0013002F" w:rsidP="0013002F">
            <w:pPr>
              <w:spacing w:after="0" w:line="276" w:lineRule="auto"/>
              <w:rPr>
                <w:rFonts w:cstheme="minorHAnsi"/>
                <w:b/>
                <w:bCs/>
              </w:rPr>
            </w:pPr>
            <w:r w:rsidRPr="0013002F">
              <w:rPr>
                <w:rFonts w:cstheme="minorHAnsi"/>
              </w:rPr>
              <w:t>Stephanie Alexander Kitchen Garden Foundation</w:t>
            </w:r>
          </w:p>
        </w:tc>
      </w:tr>
      <w:tr w:rsidR="0013002F" w:rsidRPr="0034506C" w14:paraId="3B83DC23" w14:textId="77777777" w:rsidTr="00485F51">
        <w:trPr>
          <w:trHeight w:val="298"/>
        </w:trPr>
        <w:tc>
          <w:tcPr>
            <w:tcW w:w="0" w:type="pct"/>
            <w:tcBorders>
              <w:top w:val="nil"/>
              <w:bottom w:val="nil"/>
            </w:tcBorders>
            <w:noWrap/>
          </w:tcPr>
          <w:p w14:paraId="7A7A2900" w14:textId="55E8343D" w:rsidR="0013002F" w:rsidRPr="0013002F" w:rsidRDefault="0013002F" w:rsidP="0013002F">
            <w:pPr>
              <w:spacing w:after="0" w:line="276" w:lineRule="auto"/>
              <w:rPr>
                <w:rFonts w:cstheme="minorHAnsi"/>
                <w:b/>
                <w:bCs/>
              </w:rPr>
            </w:pPr>
            <w:r w:rsidRPr="0013002F">
              <w:rPr>
                <w:rFonts w:cstheme="minorHAnsi"/>
              </w:rPr>
              <w:t>Stronger Smarter Institute</w:t>
            </w:r>
          </w:p>
        </w:tc>
      </w:tr>
      <w:tr w:rsidR="0013002F" w:rsidRPr="0034506C" w14:paraId="322840D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72499AC" w14:textId="4828EBE4" w:rsidR="0013002F" w:rsidRPr="0013002F" w:rsidRDefault="0013002F" w:rsidP="0013002F">
            <w:pPr>
              <w:spacing w:after="0" w:line="276" w:lineRule="auto"/>
              <w:rPr>
                <w:rFonts w:cstheme="minorHAnsi"/>
                <w:b/>
                <w:bCs/>
              </w:rPr>
            </w:pPr>
            <w:r w:rsidRPr="0013002F">
              <w:rPr>
                <w:rFonts w:cstheme="minorHAnsi"/>
              </w:rPr>
              <w:t>Tasmanian Association for the Gifted</w:t>
            </w:r>
          </w:p>
        </w:tc>
      </w:tr>
      <w:tr w:rsidR="0013002F" w:rsidRPr="0034506C" w14:paraId="0DF05D73" w14:textId="77777777" w:rsidTr="00485F51">
        <w:trPr>
          <w:trHeight w:val="298"/>
        </w:trPr>
        <w:tc>
          <w:tcPr>
            <w:tcW w:w="0" w:type="pct"/>
            <w:tcBorders>
              <w:top w:val="nil"/>
              <w:bottom w:val="nil"/>
            </w:tcBorders>
            <w:noWrap/>
          </w:tcPr>
          <w:p w14:paraId="250D6535" w14:textId="64EE5A99" w:rsidR="0013002F" w:rsidRPr="0013002F" w:rsidRDefault="0013002F" w:rsidP="0013002F">
            <w:pPr>
              <w:spacing w:after="0" w:line="276" w:lineRule="auto"/>
              <w:rPr>
                <w:rFonts w:cstheme="minorHAnsi"/>
                <w:b/>
                <w:bCs/>
              </w:rPr>
            </w:pPr>
            <w:r w:rsidRPr="0013002F">
              <w:rPr>
                <w:rFonts w:cstheme="minorHAnsi"/>
              </w:rPr>
              <w:t>Tasmanian Association of State School Organisations</w:t>
            </w:r>
          </w:p>
        </w:tc>
      </w:tr>
      <w:tr w:rsidR="0013002F" w:rsidRPr="0034506C" w14:paraId="1FAE452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2AC8670" w14:textId="27169871" w:rsidR="0013002F" w:rsidRPr="0013002F" w:rsidRDefault="0013002F" w:rsidP="0013002F">
            <w:pPr>
              <w:spacing w:after="0" w:line="276" w:lineRule="auto"/>
              <w:rPr>
                <w:rFonts w:cstheme="minorHAnsi"/>
                <w:b/>
                <w:bCs/>
              </w:rPr>
            </w:pPr>
            <w:r w:rsidRPr="0013002F">
              <w:rPr>
                <w:rFonts w:cstheme="minorHAnsi"/>
              </w:rPr>
              <w:t>Teachers and Teaching Research Centre (University of Newcastle)</w:t>
            </w:r>
          </w:p>
        </w:tc>
      </w:tr>
      <w:tr w:rsidR="0013002F" w:rsidRPr="0034506C" w14:paraId="6173A77D" w14:textId="77777777" w:rsidTr="00485F51">
        <w:trPr>
          <w:trHeight w:val="298"/>
        </w:trPr>
        <w:tc>
          <w:tcPr>
            <w:tcW w:w="0" w:type="pct"/>
            <w:tcBorders>
              <w:top w:val="nil"/>
              <w:bottom w:val="nil"/>
            </w:tcBorders>
            <w:noWrap/>
          </w:tcPr>
          <w:p w14:paraId="250F927E" w14:textId="28E3005E" w:rsidR="0013002F" w:rsidRPr="0013002F" w:rsidRDefault="0013002F" w:rsidP="0013002F">
            <w:pPr>
              <w:spacing w:after="0" w:line="276" w:lineRule="auto"/>
              <w:rPr>
                <w:rFonts w:cstheme="minorHAnsi"/>
                <w:b/>
                <w:bCs/>
              </w:rPr>
            </w:pPr>
            <w:r w:rsidRPr="0013002F">
              <w:rPr>
                <w:rFonts w:cstheme="minorHAnsi"/>
              </w:rPr>
              <w:t>The Association for Language Testing and Assessment of Australia and New Zealand</w:t>
            </w:r>
          </w:p>
        </w:tc>
      </w:tr>
      <w:tr w:rsidR="0013002F" w:rsidRPr="0034506C" w14:paraId="3E63CE2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9305619" w14:textId="2791DD68" w:rsidR="0013002F" w:rsidRPr="0013002F" w:rsidRDefault="0013002F" w:rsidP="0013002F">
            <w:pPr>
              <w:spacing w:after="0" w:line="276" w:lineRule="auto"/>
              <w:rPr>
                <w:rFonts w:cstheme="minorHAnsi"/>
                <w:b/>
                <w:bCs/>
              </w:rPr>
            </w:pPr>
            <w:r w:rsidRPr="0013002F">
              <w:rPr>
                <w:rFonts w:cstheme="minorHAnsi"/>
              </w:rPr>
              <w:t>The Australian Association for Flexible and Inclusive Education (AAFIE)</w:t>
            </w:r>
          </w:p>
        </w:tc>
      </w:tr>
      <w:tr w:rsidR="0013002F" w:rsidRPr="0034506C" w14:paraId="141F21D6" w14:textId="77777777" w:rsidTr="00485F51">
        <w:trPr>
          <w:trHeight w:val="298"/>
        </w:trPr>
        <w:tc>
          <w:tcPr>
            <w:tcW w:w="0" w:type="pct"/>
            <w:tcBorders>
              <w:top w:val="nil"/>
              <w:bottom w:val="nil"/>
            </w:tcBorders>
            <w:noWrap/>
          </w:tcPr>
          <w:p w14:paraId="642C5754" w14:textId="21E7AEA8" w:rsidR="0013002F" w:rsidRPr="007D0827" w:rsidRDefault="0013002F" w:rsidP="0013002F">
            <w:pPr>
              <w:spacing w:after="0" w:line="276" w:lineRule="auto"/>
              <w:rPr>
                <w:rFonts w:cstheme="minorHAnsi"/>
                <w:b/>
                <w:bCs/>
              </w:rPr>
            </w:pPr>
            <w:r w:rsidRPr="007D0827">
              <w:rPr>
                <w:rFonts w:cstheme="minorHAnsi"/>
              </w:rPr>
              <w:t>The Australian Council of TESOL Associations</w:t>
            </w:r>
          </w:p>
        </w:tc>
      </w:tr>
      <w:tr w:rsidR="007D0827" w:rsidRPr="0034506C" w14:paraId="7916893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7FFBD87" w14:textId="4F6F59D7" w:rsidR="007D0827" w:rsidRPr="007D0827" w:rsidRDefault="007D0827" w:rsidP="007D0827">
            <w:pPr>
              <w:spacing w:after="0" w:line="276" w:lineRule="auto"/>
              <w:rPr>
                <w:rFonts w:cstheme="minorHAnsi"/>
                <w:b/>
                <w:bCs/>
              </w:rPr>
            </w:pPr>
            <w:r w:rsidRPr="007D0827">
              <w:rPr>
                <w:rFonts w:cstheme="minorHAnsi"/>
              </w:rPr>
              <w:t>The Centre for Research for Educational Impact (Deakin University)</w:t>
            </w:r>
          </w:p>
        </w:tc>
      </w:tr>
      <w:tr w:rsidR="007D0827" w:rsidRPr="0034506C" w14:paraId="02B0226B" w14:textId="77777777" w:rsidTr="00485F51">
        <w:trPr>
          <w:trHeight w:val="298"/>
        </w:trPr>
        <w:tc>
          <w:tcPr>
            <w:tcW w:w="0" w:type="pct"/>
            <w:tcBorders>
              <w:top w:val="nil"/>
              <w:bottom w:val="nil"/>
            </w:tcBorders>
            <w:noWrap/>
          </w:tcPr>
          <w:p w14:paraId="7520B441" w14:textId="7DD66F68" w:rsidR="007D0827" w:rsidRPr="007D0827" w:rsidRDefault="007D0827" w:rsidP="007D0827">
            <w:pPr>
              <w:spacing w:after="0" w:line="276" w:lineRule="auto"/>
              <w:rPr>
                <w:rFonts w:cstheme="minorHAnsi"/>
                <w:b/>
                <w:bCs/>
              </w:rPr>
            </w:pPr>
            <w:r w:rsidRPr="007D0827">
              <w:rPr>
                <w:rFonts w:cstheme="minorHAnsi"/>
              </w:rPr>
              <w:t>The Man Cave</w:t>
            </w:r>
          </w:p>
        </w:tc>
      </w:tr>
      <w:tr w:rsidR="007D0827" w:rsidRPr="0034506C" w14:paraId="31F52F33"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D3B95F8" w14:textId="267CF4F9" w:rsidR="007D0827" w:rsidRPr="007D0827" w:rsidRDefault="007D0827" w:rsidP="007D0827">
            <w:pPr>
              <w:spacing w:after="0" w:line="276" w:lineRule="auto"/>
              <w:rPr>
                <w:rFonts w:cstheme="minorHAnsi"/>
                <w:b/>
                <w:bCs/>
              </w:rPr>
            </w:pPr>
            <w:r w:rsidRPr="007D0827">
              <w:rPr>
                <w:rFonts w:cstheme="minorHAnsi"/>
              </w:rPr>
              <w:lastRenderedPageBreak/>
              <w:t>The Smith Family</w:t>
            </w:r>
          </w:p>
        </w:tc>
      </w:tr>
      <w:tr w:rsidR="007D0827" w:rsidRPr="0034506C" w14:paraId="3DA5980C" w14:textId="77777777" w:rsidTr="00485F51">
        <w:trPr>
          <w:trHeight w:val="298"/>
        </w:trPr>
        <w:tc>
          <w:tcPr>
            <w:tcW w:w="0" w:type="pct"/>
            <w:tcBorders>
              <w:top w:val="nil"/>
              <w:bottom w:val="nil"/>
            </w:tcBorders>
            <w:noWrap/>
          </w:tcPr>
          <w:p w14:paraId="4892AA8C" w14:textId="22CEC89B" w:rsidR="007D0827" w:rsidRPr="007D0827" w:rsidRDefault="007D0827" w:rsidP="007D0827">
            <w:pPr>
              <w:spacing w:after="0" w:line="276" w:lineRule="auto"/>
              <w:rPr>
                <w:rFonts w:cstheme="minorHAnsi"/>
                <w:b/>
                <w:bCs/>
              </w:rPr>
            </w:pPr>
            <w:r w:rsidRPr="007D0827">
              <w:rPr>
                <w:rFonts w:cstheme="minorHAnsi"/>
              </w:rPr>
              <w:t>The Snow Foundation</w:t>
            </w:r>
          </w:p>
        </w:tc>
      </w:tr>
      <w:tr w:rsidR="007D0827" w:rsidRPr="0034506C" w14:paraId="3D0BA8BF"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C9A7873" w14:textId="71F2951B" w:rsidR="007D0827" w:rsidRPr="007D0827" w:rsidRDefault="007D0827" w:rsidP="007D0827">
            <w:pPr>
              <w:spacing w:after="0" w:line="276" w:lineRule="auto"/>
              <w:rPr>
                <w:rFonts w:cstheme="minorHAnsi"/>
                <w:b/>
                <w:bCs/>
              </w:rPr>
            </w:pPr>
            <w:r w:rsidRPr="007D0827">
              <w:rPr>
                <w:rFonts w:cstheme="minorHAnsi"/>
              </w:rPr>
              <w:t>The Song Room</w:t>
            </w:r>
          </w:p>
        </w:tc>
      </w:tr>
      <w:tr w:rsidR="007D0827" w:rsidRPr="0034506C" w14:paraId="51E4B281" w14:textId="77777777" w:rsidTr="00485F51">
        <w:trPr>
          <w:trHeight w:val="298"/>
        </w:trPr>
        <w:tc>
          <w:tcPr>
            <w:tcW w:w="0" w:type="pct"/>
            <w:tcBorders>
              <w:top w:val="nil"/>
              <w:bottom w:val="nil"/>
            </w:tcBorders>
            <w:noWrap/>
          </w:tcPr>
          <w:p w14:paraId="022EA10A" w14:textId="024F32DC" w:rsidR="007D0827" w:rsidRPr="007D0827" w:rsidRDefault="007D0827" w:rsidP="007D0827">
            <w:pPr>
              <w:spacing w:after="0" w:line="276" w:lineRule="auto"/>
              <w:rPr>
                <w:rFonts w:cstheme="minorHAnsi"/>
                <w:b/>
                <w:bCs/>
              </w:rPr>
            </w:pPr>
            <w:r w:rsidRPr="007D0827">
              <w:rPr>
                <w:rFonts w:cstheme="minorHAnsi"/>
              </w:rPr>
              <w:t>Think Forward Educators</w:t>
            </w:r>
          </w:p>
        </w:tc>
      </w:tr>
      <w:tr w:rsidR="007D0827" w:rsidRPr="0034506C" w14:paraId="7D4B0AEE"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218D25D" w14:textId="335ED3C0" w:rsidR="007D0827" w:rsidRPr="007D0827" w:rsidRDefault="007D0827" w:rsidP="007D0827">
            <w:pPr>
              <w:spacing w:after="0" w:line="276" w:lineRule="auto"/>
              <w:rPr>
                <w:rFonts w:cstheme="minorHAnsi"/>
                <w:b/>
                <w:bCs/>
              </w:rPr>
            </w:pPr>
            <w:r w:rsidRPr="007D0827">
              <w:rPr>
                <w:rFonts w:cstheme="minorHAnsi"/>
              </w:rPr>
              <w:t>Transforming Education Australasia</w:t>
            </w:r>
          </w:p>
        </w:tc>
      </w:tr>
      <w:tr w:rsidR="007D0827" w:rsidRPr="0034506C" w14:paraId="1E4B05F3" w14:textId="77777777" w:rsidTr="00485F51">
        <w:trPr>
          <w:trHeight w:val="298"/>
        </w:trPr>
        <w:tc>
          <w:tcPr>
            <w:tcW w:w="0" w:type="pct"/>
            <w:tcBorders>
              <w:top w:val="nil"/>
              <w:bottom w:val="nil"/>
            </w:tcBorders>
            <w:noWrap/>
          </w:tcPr>
          <w:p w14:paraId="6FBC1A54" w14:textId="57EE3E93" w:rsidR="007D0827" w:rsidRPr="007D0827" w:rsidRDefault="007D0827" w:rsidP="007D0827">
            <w:pPr>
              <w:spacing w:after="0" w:line="276" w:lineRule="auto"/>
              <w:rPr>
                <w:rFonts w:cstheme="minorHAnsi"/>
                <w:b/>
                <w:bCs/>
              </w:rPr>
            </w:pPr>
            <w:r w:rsidRPr="007D0827">
              <w:rPr>
                <w:rFonts w:cstheme="minorHAnsi"/>
              </w:rPr>
              <w:t>Transforming InDigenous Education (TIDE)</w:t>
            </w:r>
          </w:p>
        </w:tc>
      </w:tr>
      <w:tr w:rsidR="007D0827" w:rsidRPr="0034506C" w14:paraId="3EA16379"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D4EAF21" w14:textId="69E3655E" w:rsidR="007D0827" w:rsidRPr="007D0827" w:rsidRDefault="007D0827" w:rsidP="007D0827">
            <w:pPr>
              <w:spacing w:after="0" w:line="276" w:lineRule="auto"/>
              <w:rPr>
                <w:rFonts w:cstheme="minorHAnsi"/>
                <w:b/>
                <w:bCs/>
              </w:rPr>
            </w:pPr>
            <w:r w:rsidRPr="007D0827">
              <w:rPr>
                <w:rFonts w:cstheme="minorHAnsi"/>
              </w:rPr>
              <w:t>United Workers Union</w:t>
            </w:r>
          </w:p>
        </w:tc>
      </w:tr>
      <w:tr w:rsidR="007D0827" w:rsidRPr="0034506C" w14:paraId="06A12251" w14:textId="77777777" w:rsidTr="00485F51">
        <w:trPr>
          <w:trHeight w:val="298"/>
        </w:trPr>
        <w:tc>
          <w:tcPr>
            <w:tcW w:w="0" w:type="pct"/>
            <w:tcBorders>
              <w:top w:val="nil"/>
              <w:bottom w:val="nil"/>
            </w:tcBorders>
            <w:noWrap/>
          </w:tcPr>
          <w:p w14:paraId="3EC42A8C" w14:textId="53B4AA6D" w:rsidR="007D0827" w:rsidRPr="007D0827" w:rsidRDefault="007D0827" w:rsidP="007D0827">
            <w:pPr>
              <w:spacing w:after="0" w:line="276" w:lineRule="auto"/>
              <w:rPr>
                <w:rFonts w:cstheme="minorHAnsi"/>
                <w:b/>
                <w:bCs/>
              </w:rPr>
            </w:pPr>
            <w:r w:rsidRPr="007D0827">
              <w:rPr>
                <w:rFonts w:cstheme="minorHAnsi"/>
              </w:rPr>
              <w:t>University of Melbourne</w:t>
            </w:r>
          </w:p>
        </w:tc>
      </w:tr>
      <w:tr w:rsidR="007D0827" w:rsidRPr="0034506C" w14:paraId="69CC1486"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B40A379" w14:textId="54FB0B49" w:rsidR="007D0827" w:rsidRPr="007D0827" w:rsidRDefault="007D0827" w:rsidP="007D0827">
            <w:pPr>
              <w:spacing w:after="0" w:line="276" w:lineRule="auto"/>
              <w:rPr>
                <w:rFonts w:cstheme="minorHAnsi"/>
                <w:b/>
                <w:bCs/>
              </w:rPr>
            </w:pPr>
            <w:r w:rsidRPr="007D0827">
              <w:rPr>
                <w:rFonts w:cstheme="minorHAnsi"/>
              </w:rPr>
              <w:t>University of Tasmania</w:t>
            </w:r>
          </w:p>
        </w:tc>
      </w:tr>
      <w:tr w:rsidR="007D0827" w:rsidRPr="0034506C" w14:paraId="288F07AB" w14:textId="77777777" w:rsidTr="00485F51">
        <w:trPr>
          <w:trHeight w:val="298"/>
        </w:trPr>
        <w:tc>
          <w:tcPr>
            <w:tcW w:w="0" w:type="pct"/>
            <w:tcBorders>
              <w:top w:val="nil"/>
              <w:bottom w:val="nil"/>
            </w:tcBorders>
            <w:noWrap/>
          </w:tcPr>
          <w:p w14:paraId="03BDEF39" w14:textId="3DECDABE" w:rsidR="007D0827" w:rsidRPr="007D0827" w:rsidRDefault="007D0827" w:rsidP="007D0827">
            <w:pPr>
              <w:spacing w:after="0" w:line="276" w:lineRule="auto"/>
              <w:rPr>
                <w:rFonts w:cstheme="minorHAnsi"/>
                <w:b/>
                <w:bCs/>
              </w:rPr>
            </w:pPr>
            <w:r w:rsidRPr="007D0827">
              <w:rPr>
                <w:rFonts w:cstheme="minorHAnsi"/>
              </w:rPr>
              <w:t>VicLLENs</w:t>
            </w:r>
          </w:p>
        </w:tc>
      </w:tr>
      <w:tr w:rsidR="007D0827" w:rsidRPr="0034506C" w14:paraId="21467FC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5FB35A9" w14:textId="42908217" w:rsidR="007D0827" w:rsidRPr="007D0827" w:rsidRDefault="007D0827" w:rsidP="007D0827">
            <w:pPr>
              <w:spacing w:after="0" w:line="276" w:lineRule="auto"/>
              <w:rPr>
                <w:rFonts w:cstheme="minorHAnsi"/>
                <w:b/>
                <w:bCs/>
              </w:rPr>
            </w:pPr>
            <w:r w:rsidRPr="007D0827">
              <w:rPr>
                <w:rFonts w:cstheme="minorHAnsi"/>
              </w:rPr>
              <w:t>Victorian Council of Social Service</w:t>
            </w:r>
          </w:p>
        </w:tc>
      </w:tr>
      <w:tr w:rsidR="007D0827" w:rsidRPr="0034506C" w14:paraId="31E19238" w14:textId="77777777" w:rsidTr="00485F51">
        <w:trPr>
          <w:trHeight w:val="298"/>
        </w:trPr>
        <w:tc>
          <w:tcPr>
            <w:tcW w:w="0" w:type="pct"/>
            <w:tcBorders>
              <w:top w:val="nil"/>
              <w:bottom w:val="nil"/>
            </w:tcBorders>
            <w:noWrap/>
          </w:tcPr>
          <w:p w14:paraId="2CA43066" w14:textId="3CDB88BE" w:rsidR="007D0827" w:rsidRPr="007D0827" w:rsidRDefault="007D0827" w:rsidP="007D0827">
            <w:pPr>
              <w:spacing w:after="0" w:line="276" w:lineRule="auto"/>
              <w:rPr>
                <w:rFonts w:cstheme="minorHAnsi"/>
                <w:b/>
                <w:bCs/>
              </w:rPr>
            </w:pPr>
            <w:r w:rsidRPr="007D0827">
              <w:rPr>
                <w:rFonts w:cstheme="minorHAnsi"/>
              </w:rPr>
              <w:t>WA Council of State School Organisations</w:t>
            </w:r>
          </w:p>
        </w:tc>
      </w:tr>
      <w:tr w:rsidR="007D0827" w:rsidRPr="0034506C" w14:paraId="3B68304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AC53AA9" w14:textId="4D19B970" w:rsidR="007D0827" w:rsidRPr="007D0827" w:rsidRDefault="007D0827" w:rsidP="007D0827">
            <w:pPr>
              <w:spacing w:after="0" w:line="276" w:lineRule="auto"/>
              <w:rPr>
                <w:rFonts w:cstheme="minorHAnsi"/>
                <w:b/>
                <w:bCs/>
              </w:rPr>
            </w:pPr>
            <w:r w:rsidRPr="007D0827">
              <w:rPr>
                <w:rFonts w:cstheme="minorHAnsi"/>
              </w:rPr>
              <w:t>Western Australian Student Council</w:t>
            </w:r>
          </w:p>
        </w:tc>
      </w:tr>
      <w:tr w:rsidR="007D0827" w:rsidRPr="0034506C" w14:paraId="4B72AF38" w14:textId="77777777" w:rsidTr="00485F51">
        <w:trPr>
          <w:trHeight w:val="298"/>
        </w:trPr>
        <w:tc>
          <w:tcPr>
            <w:tcW w:w="0" w:type="pct"/>
            <w:tcBorders>
              <w:top w:val="nil"/>
              <w:bottom w:val="nil"/>
            </w:tcBorders>
            <w:noWrap/>
          </w:tcPr>
          <w:p w14:paraId="241EC4DA" w14:textId="6EEBE469" w:rsidR="007D0827" w:rsidRPr="007D0827" w:rsidRDefault="007D0827" w:rsidP="007D0827">
            <w:pPr>
              <w:spacing w:after="0" w:line="276" w:lineRule="auto"/>
              <w:rPr>
                <w:rFonts w:cstheme="minorHAnsi"/>
                <w:b/>
                <w:bCs/>
              </w:rPr>
            </w:pPr>
            <w:r w:rsidRPr="007D0827">
              <w:rPr>
                <w:rFonts w:cstheme="minorHAnsi"/>
              </w:rPr>
              <w:t>Western Sydney Secondary Principals Council</w:t>
            </w:r>
          </w:p>
        </w:tc>
      </w:tr>
      <w:tr w:rsidR="007D0827" w:rsidRPr="0034506C" w14:paraId="2E57D637"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2324A44" w14:textId="6AA69178" w:rsidR="007D0827" w:rsidRPr="007D0827" w:rsidRDefault="007D0827" w:rsidP="007D0827">
            <w:pPr>
              <w:spacing w:after="0" w:line="276" w:lineRule="auto"/>
              <w:rPr>
                <w:rFonts w:cstheme="minorHAnsi"/>
                <w:b/>
                <w:bCs/>
              </w:rPr>
            </w:pPr>
            <w:r w:rsidRPr="007D0827">
              <w:rPr>
                <w:rFonts w:cstheme="minorHAnsi"/>
              </w:rPr>
              <w:t>Women with Disabilities Australia</w:t>
            </w:r>
          </w:p>
        </w:tc>
      </w:tr>
      <w:tr w:rsidR="00124C9E" w:rsidRPr="0034506C" w14:paraId="126D15F8" w14:textId="77777777" w:rsidTr="00485F51">
        <w:trPr>
          <w:trHeight w:val="298"/>
        </w:trPr>
        <w:tc>
          <w:tcPr>
            <w:tcW w:w="0" w:type="pct"/>
            <w:tcBorders>
              <w:top w:val="nil"/>
              <w:bottom w:val="nil"/>
            </w:tcBorders>
            <w:noWrap/>
          </w:tcPr>
          <w:p w14:paraId="773DA197" w14:textId="6CCB6F95" w:rsidR="00124C9E" w:rsidRPr="0034506C" w:rsidRDefault="00124C9E" w:rsidP="00124C9E">
            <w:pPr>
              <w:spacing w:after="0" w:line="276" w:lineRule="auto"/>
              <w:rPr>
                <w:rFonts w:cstheme="minorHAnsi"/>
              </w:rPr>
            </w:pPr>
            <w:r w:rsidRPr="00DD5116">
              <w:rPr>
                <w:rFonts w:cstheme="minorHAnsi"/>
              </w:rPr>
              <w:t xml:space="preserve">Individual </w:t>
            </w:r>
            <w:r>
              <w:rPr>
                <w:rFonts w:cstheme="minorHAnsi"/>
              </w:rPr>
              <w:t>–</w:t>
            </w:r>
            <w:r w:rsidRPr="00DD5116">
              <w:rPr>
                <w:rFonts w:cstheme="minorHAnsi"/>
              </w:rPr>
              <w:t xml:space="preserve"> Allison</w:t>
            </w:r>
          </w:p>
        </w:tc>
      </w:tr>
      <w:tr w:rsidR="00124C9E" w:rsidRPr="0034506C" w14:paraId="763C1E0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F316D55" w14:textId="53848649" w:rsidR="00124C9E" w:rsidRPr="0034506C" w:rsidRDefault="00124C9E" w:rsidP="00124C9E">
            <w:pPr>
              <w:spacing w:after="0" w:line="276" w:lineRule="auto"/>
              <w:rPr>
                <w:rFonts w:cstheme="minorHAnsi"/>
              </w:rPr>
            </w:pPr>
            <w:r w:rsidRPr="00DD5116">
              <w:rPr>
                <w:rFonts w:cstheme="minorHAnsi"/>
              </w:rPr>
              <w:t xml:space="preserve">Individual </w:t>
            </w:r>
            <w:r>
              <w:rPr>
                <w:rFonts w:cstheme="minorHAnsi"/>
              </w:rPr>
              <w:t>–</w:t>
            </w:r>
            <w:r w:rsidRPr="00DD5116">
              <w:rPr>
                <w:rFonts w:cstheme="minorHAnsi"/>
              </w:rPr>
              <w:t xml:space="preserve"> Alpha</w:t>
            </w:r>
          </w:p>
        </w:tc>
      </w:tr>
      <w:tr w:rsidR="00124C9E" w:rsidRPr="0034506C" w14:paraId="003F57B2" w14:textId="77777777" w:rsidTr="00485F51">
        <w:trPr>
          <w:trHeight w:val="298"/>
        </w:trPr>
        <w:tc>
          <w:tcPr>
            <w:tcW w:w="0" w:type="pct"/>
            <w:tcBorders>
              <w:top w:val="nil"/>
              <w:bottom w:val="nil"/>
            </w:tcBorders>
            <w:noWrap/>
          </w:tcPr>
          <w:p w14:paraId="728555F4" w14:textId="1E2092BC" w:rsidR="00124C9E" w:rsidRPr="0034506C" w:rsidRDefault="00124C9E" w:rsidP="00124C9E">
            <w:pPr>
              <w:spacing w:after="0" w:line="276" w:lineRule="auto"/>
              <w:rPr>
                <w:rFonts w:cstheme="minorHAnsi"/>
              </w:rPr>
            </w:pPr>
            <w:r w:rsidRPr="00DD5116">
              <w:rPr>
                <w:rFonts w:cstheme="minorHAnsi"/>
              </w:rPr>
              <w:t xml:space="preserve">Individual </w:t>
            </w:r>
            <w:r>
              <w:rPr>
                <w:rFonts w:cstheme="minorHAnsi"/>
              </w:rPr>
              <w:t>–</w:t>
            </w:r>
            <w:r w:rsidRPr="00DD5116">
              <w:rPr>
                <w:rFonts w:cstheme="minorHAnsi"/>
              </w:rPr>
              <w:t xml:space="preserve"> Amanda</w:t>
            </w:r>
          </w:p>
        </w:tc>
      </w:tr>
      <w:tr w:rsidR="00124C9E" w:rsidRPr="0034506C" w14:paraId="3AE6C03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0E0CB5F" w14:textId="62AA0592" w:rsidR="00124C9E" w:rsidRPr="0034506C" w:rsidRDefault="00124C9E" w:rsidP="00124C9E">
            <w:pPr>
              <w:spacing w:after="0" w:line="276" w:lineRule="auto"/>
              <w:rPr>
                <w:rFonts w:cstheme="minorHAnsi"/>
              </w:rPr>
            </w:pPr>
            <w:r w:rsidRPr="00DD5116">
              <w:rPr>
                <w:rFonts w:cstheme="minorHAnsi"/>
              </w:rPr>
              <w:t xml:space="preserve">Individual </w:t>
            </w:r>
            <w:r>
              <w:rPr>
                <w:rFonts w:cstheme="minorHAnsi"/>
              </w:rPr>
              <w:t>–</w:t>
            </w:r>
            <w:r w:rsidRPr="00DD5116">
              <w:rPr>
                <w:rFonts w:cstheme="minorHAnsi"/>
              </w:rPr>
              <w:t xml:space="preserve"> Anam </w:t>
            </w:r>
          </w:p>
        </w:tc>
      </w:tr>
      <w:tr w:rsidR="00124C9E" w:rsidRPr="0034506C" w14:paraId="3D39E39A" w14:textId="77777777" w:rsidTr="00485F51">
        <w:trPr>
          <w:trHeight w:val="298"/>
        </w:trPr>
        <w:tc>
          <w:tcPr>
            <w:tcW w:w="0" w:type="pct"/>
            <w:tcBorders>
              <w:top w:val="nil"/>
              <w:bottom w:val="nil"/>
            </w:tcBorders>
            <w:noWrap/>
          </w:tcPr>
          <w:p w14:paraId="5B99FADD" w14:textId="2FA4929F" w:rsidR="00124C9E" w:rsidRPr="0034506C" w:rsidRDefault="00124C9E" w:rsidP="00124C9E">
            <w:pPr>
              <w:spacing w:after="0" w:line="276" w:lineRule="auto"/>
              <w:rPr>
                <w:rFonts w:cstheme="minorHAnsi"/>
              </w:rPr>
            </w:pPr>
            <w:r w:rsidRPr="0E3A69AC">
              <w:t>Individual – Angela</w:t>
            </w:r>
          </w:p>
        </w:tc>
      </w:tr>
      <w:tr w:rsidR="00124C9E" w:rsidRPr="0034506C" w14:paraId="7E761C39"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7F1B33E" w14:textId="5799BCC5" w:rsidR="00124C9E" w:rsidRPr="0034506C" w:rsidRDefault="00124C9E" w:rsidP="00124C9E">
            <w:pPr>
              <w:spacing w:after="0" w:line="276" w:lineRule="auto"/>
              <w:rPr>
                <w:rFonts w:cstheme="minorHAnsi"/>
              </w:rPr>
            </w:pPr>
            <w:r w:rsidRPr="0E3A69AC">
              <w:t>Individual – Carol</w:t>
            </w:r>
          </w:p>
        </w:tc>
      </w:tr>
      <w:tr w:rsidR="00124C9E" w:rsidRPr="0034506C" w14:paraId="1FCC7376" w14:textId="77777777" w:rsidTr="00485F51">
        <w:trPr>
          <w:trHeight w:val="298"/>
        </w:trPr>
        <w:tc>
          <w:tcPr>
            <w:tcW w:w="0" w:type="pct"/>
            <w:tcBorders>
              <w:top w:val="nil"/>
              <w:bottom w:val="nil"/>
            </w:tcBorders>
            <w:noWrap/>
          </w:tcPr>
          <w:p w14:paraId="0673B3FC" w14:textId="3FEBB7B2" w:rsidR="00124C9E" w:rsidRPr="0034506C" w:rsidRDefault="00124C9E" w:rsidP="00124C9E">
            <w:pPr>
              <w:spacing w:after="0" w:line="276" w:lineRule="auto"/>
              <w:rPr>
                <w:rFonts w:cstheme="minorHAnsi"/>
              </w:rPr>
            </w:pPr>
            <w:r w:rsidRPr="0E3A69AC">
              <w:t>Individual – Carol</w:t>
            </w:r>
          </w:p>
        </w:tc>
      </w:tr>
      <w:tr w:rsidR="00124C9E" w:rsidRPr="0034506C" w14:paraId="0D8A352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E1F9B01" w14:textId="50F2F13E" w:rsidR="00124C9E" w:rsidRPr="0034506C" w:rsidRDefault="00124C9E" w:rsidP="00124C9E">
            <w:pPr>
              <w:spacing w:after="0" w:line="276" w:lineRule="auto"/>
              <w:rPr>
                <w:rFonts w:cstheme="minorHAnsi"/>
              </w:rPr>
            </w:pPr>
            <w:r w:rsidRPr="0E3A69AC">
              <w:t>Individual – Cassandra</w:t>
            </w:r>
          </w:p>
        </w:tc>
      </w:tr>
      <w:tr w:rsidR="00124C9E" w:rsidRPr="0034506C" w14:paraId="0318DF46" w14:textId="77777777" w:rsidTr="00485F51">
        <w:trPr>
          <w:trHeight w:val="298"/>
        </w:trPr>
        <w:tc>
          <w:tcPr>
            <w:tcW w:w="0" w:type="pct"/>
            <w:tcBorders>
              <w:top w:val="nil"/>
              <w:bottom w:val="nil"/>
            </w:tcBorders>
            <w:noWrap/>
          </w:tcPr>
          <w:p w14:paraId="49B36AE6" w14:textId="131DBF9A" w:rsidR="00124C9E" w:rsidRPr="0034506C" w:rsidRDefault="00124C9E" w:rsidP="00124C9E">
            <w:pPr>
              <w:spacing w:after="0" w:line="276" w:lineRule="auto"/>
              <w:rPr>
                <w:rFonts w:cstheme="minorHAnsi"/>
              </w:rPr>
            </w:pPr>
            <w:r w:rsidRPr="0E3A69AC">
              <w:t>Individual – Daniella</w:t>
            </w:r>
          </w:p>
        </w:tc>
      </w:tr>
      <w:tr w:rsidR="00124C9E" w:rsidRPr="0034506C" w14:paraId="56ABCEC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05637EA" w14:textId="774C35E2" w:rsidR="00124C9E" w:rsidRPr="0034506C" w:rsidRDefault="00124C9E" w:rsidP="00124C9E">
            <w:pPr>
              <w:spacing w:after="0" w:line="276" w:lineRule="auto"/>
              <w:rPr>
                <w:rFonts w:cstheme="minorHAnsi"/>
              </w:rPr>
            </w:pPr>
            <w:r w:rsidRPr="0E3A69AC">
              <w:t>Individual – Elizabeth</w:t>
            </w:r>
          </w:p>
        </w:tc>
      </w:tr>
      <w:tr w:rsidR="00124C9E" w:rsidRPr="0034506C" w14:paraId="7924C262" w14:textId="77777777" w:rsidTr="00485F51">
        <w:trPr>
          <w:trHeight w:val="298"/>
        </w:trPr>
        <w:tc>
          <w:tcPr>
            <w:tcW w:w="0" w:type="pct"/>
            <w:tcBorders>
              <w:top w:val="nil"/>
              <w:bottom w:val="nil"/>
            </w:tcBorders>
            <w:noWrap/>
          </w:tcPr>
          <w:p w14:paraId="58ACD2ED" w14:textId="41BC0F1F" w:rsidR="00124C9E" w:rsidRPr="0034506C" w:rsidRDefault="00124C9E" w:rsidP="00124C9E">
            <w:pPr>
              <w:spacing w:after="0" w:line="276" w:lineRule="auto"/>
              <w:rPr>
                <w:rFonts w:cstheme="minorHAnsi"/>
              </w:rPr>
            </w:pPr>
            <w:r w:rsidRPr="0E3A69AC">
              <w:t>Individual – Fatima</w:t>
            </w:r>
          </w:p>
        </w:tc>
      </w:tr>
      <w:tr w:rsidR="00124C9E" w:rsidRPr="0034506C" w14:paraId="0E257ABD"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0EC09BCB" w14:textId="669CE104" w:rsidR="00124C9E" w:rsidRPr="0034506C" w:rsidRDefault="00124C9E" w:rsidP="00124C9E">
            <w:pPr>
              <w:spacing w:after="0" w:line="276" w:lineRule="auto"/>
              <w:rPr>
                <w:rFonts w:cstheme="minorHAnsi"/>
              </w:rPr>
            </w:pPr>
            <w:r w:rsidRPr="0E3A69AC">
              <w:t>Individual – Freda</w:t>
            </w:r>
          </w:p>
        </w:tc>
      </w:tr>
      <w:tr w:rsidR="00124C9E" w:rsidRPr="0034506C" w14:paraId="06C83C94" w14:textId="77777777" w:rsidTr="00485F51">
        <w:trPr>
          <w:trHeight w:val="298"/>
        </w:trPr>
        <w:tc>
          <w:tcPr>
            <w:tcW w:w="0" w:type="pct"/>
            <w:tcBorders>
              <w:top w:val="nil"/>
              <w:bottom w:val="nil"/>
            </w:tcBorders>
            <w:noWrap/>
          </w:tcPr>
          <w:p w14:paraId="5D0E405E" w14:textId="2B713E9B" w:rsidR="00124C9E" w:rsidRPr="0034506C" w:rsidRDefault="00124C9E" w:rsidP="00124C9E">
            <w:pPr>
              <w:spacing w:after="0" w:line="276" w:lineRule="auto"/>
              <w:rPr>
                <w:rFonts w:cstheme="minorHAnsi"/>
              </w:rPr>
            </w:pPr>
            <w:r w:rsidRPr="0E3A69AC">
              <w:t>Individual – Gerald</w:t>
            </w:r>
          </w:p>
        </w:tc>
      </w:tr>
      <w:tr w:rsidR="00124C9E" w:rsidRPr="0034506C" w14:paraId="712F759B"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1688127" w14:textId="327B8638" w:rsidR="00124C9E" w:rsidRPr="0034506C" w:rsidRDefault="00124C9E" w:rsidP="00124C9E">
            <w:pPr>
              <w:spacing w:after="0" w:line="276" w:lineRule="auto"/>
              <w:rPr>
                <w:rFonts w:cstheme="minorHAnsi"/>
              </w:rPr>
            </w:pPr>
            <w:r w:rsidRPr="0E3A69AC">
              <w:t>Individual – Gina</w:t>
            </w:r>
          </w:p>
        </w:tc>
      </w:tr>
      <w:tr w:rsidR="00124C9E" w:rsidRPr="0034506C" w14:paraId="4C6F41C6" w14:textId="77777777" w:rsidTr="00485F51">
        <w:trPr>
          <w:trHeight w:val="298"/>
        </w:trPr>
        <w:tc>
          <w:tcPr>
            <w:tcW w:w="0" w:type="pct"/>
            <w:tcBorders>
              <w:top w:val="nil"/>
              <w:bottom w:val="nil"/>
            </w:tcBorders>
            <w:noWrap/>
          </w:tcPr>
          <w:p w14:paraId="06001697" w14:textId="47D8D7E1" w:rsidR="00124C9E" w:rsidRPr="0034506C" w:rsidRDefault="00124C9E" w:rsidP="00124C9E">
            <w:pPr>
              <w:spacing w:after="0" w:line="276" w:lineRule="auto"/>
              <w:rPr>
                <w:rFonts w:cstheme="minorHAnsi"/>
              </w:rPr>
            </w:pPr>
            <w:r w:rsidRPr="0E3A69AC">
              <w:t>Individual – Grant</w:t>
            </w:r>
          </w:p>
        </w:tc>
      </w:tr>
      <w:tr w:rsidR="00124C9E" w:rsidRPr="0034506C" w14:paraId="4BDA0273"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CA688C6" w14:textId="64DE9BCB" w:rsidR="00124C9E" w:rsidRPr="0034506C" w:rsidRDefault="00124C9E" w:rsidP="00124C9E">
            <w:pPr>
              <w:spacing w:after="0" w:line="276" w:lineRule="auto"/>
              <w:rPr>
                <w:rFonts w:cstheme="minorHAnsi"/>
              </w:rPr>
            </w:pPr>
            <w:r w:rsidRPr="0E3A69AC">
              <w:t>Individual – Jane</w:t>
            </w:r>
          </w:p>
        </w:tc>
      </w:tr>
      <w:tr w:rsidR="00124C9E" w:rsidRPr="0034506C" w14:paraId="451CAA4D" w14:textId="77777777" w:rsidTr="00485F51">
        <w:trPr>
          <w:trHeight w:val="298"/>
        </w:trPr>
        <w:tc>
          <w:tcPr>
            <w:tcW w:w="0" w:type="pct"/>
            <w:tcBorders>
              <w:top w:val="nil"/>
              <w:bottom w:val="nil"/>
            </w:tcBorders>
            <w:noWrap/>
          </w:tcPr>
          <w:p w14:paraId="6B62B73E" w14:textId="4B0B9868" w:rsidR="00124C9E" w:rsidRPr="0034506C" w:rsidRDefault="00124C9E" w:rsidP="00124C9E">
            <w:pPr>
              <w:spacing w:after="0" w:line="276" w:lineRule="auto"/>
              <w:rPr>
                <w:rFonts w:cstheme="minorHAnsi"/>
              </w:rPr>
            </w:pPr>
            <w:r w:rsidRPr="0E3A69AC">
              <w:t>Individual – Jeremy</w:t>
            </w:r>
          </w:p>
        </w:tc>
      </w:tr>
      <w:tr w:rsidR="00124C9E" w:rsidRPr="0034506C" w14:paraId="11B027EA"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68399CD" w14:textId="16E2A992" w:rsidR="00124C9E" w:rsidRPr="0034506C" w:rsidRDefault="00124C9E" w:rsidP="00124C9E">
            <w:pPr>
              <w:spacing w:after="0" w:line="276" w:lineRule="auto"/>
              <w:rPr>
                <w:rFonts w:cstheme="minorHAnsi"/>
              </w:rPr>
            </w:pPr>
            <w:r w:rsidRPr="0E3A69AC">
              <w:t>Individual – Jo</w:t>
            </w:r>
          </w:p>
        </w:tc>
      </w:tr>
      <w:tr w:rsidR="00124C9E" w:rsidRPr="0034506C" w14:paraId="0EA701CA" w14:textId="77777777" w:rsidTr="00485F51">
        <w:trPr>
          <w:trHeight w:val="298"/>
        </w:trPr>
        <w:tc>
          <w:tcPr>
            <w:tcW w:w="0" w:type="pct"/>
            <w:tcBorders>
              <w:top w:val="nil"/>
              <w:bottom w:val="nil"/>
            </w:tcBorders>
            <w:noWrap/>
          </w:tcPr>
          <w:p w14:paraId="1D0CC9D0" w14:textId="10900D13" w:rsidR="00124C9E" w:rsidRPr="0034506C" w:rsidRDefault="00124C9E" w:rsidP="00124C9E">
            <w:pPr>
              <w:spacing w:after="0" w:line="276" w:lineRule="auto"/>
              <w:rPr>
                <w:rFonts w:cstheme="minorHAnsi"/>
              </w:rPr>
            </w:pPr>
            <w:r w:rsidRPr="0E3A69AC">
              <w:t>Individual – Justin</w:t>
            </w:r>
          </w:p>
        </w:tc>
      </w:tr>
      <w:tr w:rsidR="00124C9E" w:rsidRPr="0034506C" w14:paraId="0B2DE04C"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65E13151" w14:textId="01524CE0" w:rsidR="00124C9E" w:rsidRPr="0034506C" w:rsidRDefault="00124C9E" w:rsidP="00124C9E">
            <w:pPr>
              <w:spacing w:after="0" w:line="276" w:lineRule="auto"/>
              <w:rPr>
                <w:rFonts w:cstheme="minorHAnsi"/>
              </w:rPr>
            </w:pPr>
            <w:r w:rsidRPr="0E3A69AC">
              <w:t>Individual – Karyn</w:t>
            </w:r>
          </w:p>
        </w:tc>
      </w:tr>
      <w:tr w:rsidR="00124C9E" w:rsidRPr="0034506C" w14:paraId="03C76A9F" w14:textId="77777777" w:rsidTr="00485F51">
        <w:trPr>
          <w:trHeight w:val="298"/>
        </w:trPr>
        <w:tc>
          <w:tcPr>
            <w:tcW w:w="0" w:type="pct"/>
            <w:tcBorders>
              <w:top w:val="nil"/>
              <w:bottom w:val="nil"/>
            </w:tcBorders>
            <w:noWrap/>
          </w:tcPr>
          <w:p w14:paraId="4CB62C1E" w14:textId="4D5BDEFA" w:rsidR="00124C9E" w:rsidRPr="0034506C" w:rsidRDefault="00124C9E" w:rsidP="00124C9E">
            <w:pPr>
              <w:spacing w:after="0" w:line="276" w:lineRule="auto"/>
              <w:rPr>
                <w:rFonts w:cstheme="minorHAnsi"/>
              </w:rPr>
            </w:pPr>
            <w:r w:rsidRPr="0E3A69AC">
              <w:t>Individual – Kathryn</w:t>
            </w:r>
          </w:p>
        </w:tc>
      </w:tr>
      <w:tr w:rsidR="00124C9E" w:rsidRPr="0034506C" w14:paraId="1A180681"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9396658" w14:textId="5886001A" w:rsidR="00124C9E" w:rsidRPr="0034506C" w:rsidRDefault="00124C9E" w:rsidP="00124C9E">
            <w:pPr>
              <w:spacing w:after="0" w:line="276" w:lineRule="auto"/>
              <w:rPr>
                <w:rFonts w:cstheme="minorHAnsi"/>
              </w:rPr>
            </w:pPr>
            <w:r w:rsidRPr="0E3A69AC">
              <w:t>Individual – Ken</w:t>
            </w:r>
          </w:p>
        </w:tc>
      </w:tr>
      <w:tr w:rsidR="00124C9E" w:rsidRPr="0034506C" w14:paraId="05000BCF" w14:textId="77777777" w:rsidTr="00485F51">
        <w:trPr>
          <w:trHeight w:val="298"/>
        </w:trPr>
        <w:tc>
          <w:tcPr>
            <w:tcW w:w="0" w:type="pct"/>
            <w:tcBorders>
              <w:top w:val="nil"/>
              <w:bottom w:val="nil"/>
            </w:tcBorders>
            <w:noWrap/>
          </w:tcPr>
          <w:p w14:paraId="693A84A8" w14:textId="27BEBE3D" w:rsidR="00124C9E" w:rsidRPr="0034506C" w:rsidRDefault="00124C9E" w:rsidP="00124C9E">
            <w:pPr>
              <w:spacing w:after="0" w:line="276" w:lineRule="auto"/>
              <w:rPr>
                <w:rFonts w:cstheme="minorHAnsi"/>
              </w:rPr>
            </w:pPr>
            <w:r w:rsidRPr="00266092">
              <w:t>Individual – Ken</w:t>
            </w:r>
          </w:p>
        </w:tc>
      </w:tr>
      <w:tr w:rsidR="00261BA6" w:rsidRPr="0034506C" w14:paraId="0E5727DC"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091A441" w14:textId="54387064" w:rsidR="00261BA6" w:rsidRPr="00261BA6" w:rsidRDefault="00261BA6" w:rsidP="00261BA6">
            <w:pPr>
              <w:spacing w:after="0" w:line="276" w:lineRule="auto"/>
              <w:rPr>
                <w:rFonts w:cstheme="minorHAnsi"/>
                <w:b/>
                <w:bCs/>
              </w:rPr>
            </w:pPr>
            <w:r w:rsidRPr="00261BA6">
              <w:t>Individual – Kenneth</w:t>
            </w:r>
          </w:p>
        </w:tc>
      </w:tr>
      <w:tr w:rsidR="00261BA6" w:rsidRPr="0034506C" w14:paraId="5A20AB22" w14:textId="77777777" w:rsidTr="00485F51">
        <w:trPr>
          <w:trHeight w:val="298"/>
        </w:trPr>
        <w:tc>
          <w:tcPr>
            <w:tcW w:w="0" w:type="pct"/>
            <w:tcBorders>
              <w:top w:val="nil"/>
              <w:bottom w:val="nil"/>
            </w:tcBorders>
            <w:noWrap/>
          </w:tcPr>
          <w:p w14:paraId="75B27432" w14:textId="143C97DA" w:rsidR="00261BA6" w:rsidRPr="00261BA6" w:rsidRDefault="00261BA6" w:rsidP="00261BA6">
            <w:pPr>
              <w:spacing w:after="0" w:line="276" w:lineRule="auto"/>
              <w:rPr>
                <w:rFonts w:cstheme="minorHAnsi"/>
                <w:b/>
                <w:bCs/>
              </w:rPr>
            </w:pPr>
            <w:r w:rsidRPr="00261BA6">
              <w:t>Individual – Ksenia</w:t>
            </w:r>
          </w:p>
        </w:tc>
      </w:tr>
      <w:tr w:rsidR="00261BA6" w:rsidRPr="0034506C" w14:paraId="55047F29"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1A3D3E4" w14:textId="739A52C5" w:rsidR="00261BA6" w:rsidRPr="00261BA6" w:rsidRDefault="00261BA6" w:rsidP="00261BA6">
            <w:pPr>
              <w:spacing w:after="0" w:line="276" w:lineRule="auto"/>
              <w:rPr>
                <w:rFonts w:cstheme="minorHAnsi"/>
                <w:b/>
                <w:bCs/>
              </w:rPr>
            </w:pPr>
            <w:r w:rsidRPr="00261BA6">
              <w:t>Individual – Lydia</w:t>
            </w:r>
          </w:p>
        </w:tc>
      </w:tr>
      <w:tr w:rsidR="00261BA6" w:rsidRPr="0034506C" w14:paraId="00411580" w14:textId="77777777" w:rsidTr="00485F51">
        <w:trPr>
          <w:trHeight w:val="298"/>
        </w:trPr>
        <w:tc>
          <w:tcPr>
            <w:tcW w:w="0" w:type="pct"/>
            <w:tcBorders>
              <w:top w:val="nil"/>
              <w:bottom w:val="nil"/>
            </w:tcBorders>
            <w:noWrap/>
          </w:tcPr>
          <w:p w14:paraId="156FE216" w14:textId="026641D6" w:rsidR="00261BA6" w:rsidRPr="00261BA6" w:rsidRDefault="00261BA6" w:rsidP="00261BA6">
            <w:pPr>
              <w:spacing w:after="0" w:line="276" w:lineRule="auto"/>
              <w:rPr>
                <w:rFonts w:cstheme="minorHAnsi"/>
                <w:b/>
                <w:bCs/>
              </w:rPr>
            </w:pPr>
            <w:r w:rsidRPr="00261BA6">
              <w:t>Individual – Lynne</w:t>
            </w:r>
          </w:p>
        </w:tc>
      </w:tr>
      <w:tr w:rsidR="00261BA6" w:rsidRPr="0034506C" w14:paraId="2273EE96"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CB337E4" w14:textId="27F8625F" w:rsidR="00261BA6" w:rsidRPr="00261BA6" w:rsidRDefault="00261BA6" w:rsidP="00261BA6">
            <w:pPr>
              <w:spacing w:after="0" w:line="276" w:lineRule="auto"/>
              <w:rPr>
                <w:rFonts w:cstheme="minorHAnsi"/>
                <w:b/>
                <w:bCs/>
              </w:rPr>
            </w:pPr>
            <w:r w:rsidRPr="00261BA6">
              <w:t>Individual – Marilyn</w:t>
            </w:r>
          </w:p>
        </w:tc>
      </w:tr>
      <w:tr w:rsidR="00261BA6" w:rsidRPr="0034506C" w14:paraId="702863B5" w14:textId="77777777" w:rsidTr="00485F51">
        <w:trPr>
          <w:trHeight w:val="298"/>
        </w:trPr>
        <w:tc>
          <w:tcPr>
            <w:tcW w:w="0" w:type="pct"/>
            <w:tcBorders>
              <w:top w:val="nil"/>
              <w:bottom w:val="nil"/>
            </w:tcBorders>
            <w:noWrap/>
          </w:tcPr>
          <w:p w14:paraId="67883A10" w14:textId="7EE28FC1" w:rsidR="00261BA6" w:rsidRPr="00261BA6" w:rsidRDefault="00261BA6" w:rsidP="00261BA6">
            <w:pPr>
              <w:spacing w:after="0" w:line="276" w:lineRule="auto"/>
              <w:rPr>
                <w:rFonts w:cstheme="minorHAnsi"/>
                <w:b/>
                <w:bCs/>
              </w:rPr>
            </w:pPr>
            <w:r w:rsidRPr="00261BA6">
              <w:t>Individual – Maureen</w:t>
            </w:r>
          </w:p>
        </w:tc>
      </w:tr>
      <w:tr w:rsidR="00261BA6" w:rsidRPr="0034506C" w14:paraId="65CD7D60"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48B79D4" w14:textId="54B1EDA0" w:rsidR="00261BA6" w:rsidRPr="00261BA6" w:rsidRDefault="00261BA6" w:rsidP="00261BA6">
            <w:pPr>
              <w:spacing w:after="0" w:line="276" w:lineRule="auto"/>
              <w:rPr>
                <w:rFonts w:cstheme="minorHAnsi"/>
                <w:b/>
                <w:bCs/>
              </w:rPr>
            </w:pPr>
            <w:r w:rsidRPr="00261BA6">
              <w:t>Individual – Melanie</w:t>
            </w:r>
          </w:p>
        </w:tc>
      </w:tr>
      <w:tr w:rsidR="00261BA6" w:rsidRPr="0034506C" w14:paraId="32C73A0C" w14:textId="77777777" w:rsidTr="00485F51">
        <w:trPr>
          <w:trHeight w:val="298"/>
        </w:trPr>
        <w:tc>
          <w:tcPr>
            <w:tcW w:w="0" w:type="pct"/>
            <w:tcBorders>
              <w:top w:val="nil"/>
              <w:bottom w:val="nil"/>
            </w:tcBorders>
            <w:noWrap/>
          </w:tcPr>
          <w:p w14:paraId="67473B9F" w14:textId="48F5FF8C" w:rsidR="00261BA6" w:rsidRPr="00261BA6" w:rsidRDefault="00261BA6" w:rsidP="00261BA6">
            <w:pPr>
              <w:spacing w:after="0" w:line="276" w:lineRule="auto"/>
              <w:rPr>
                <w:rFonts w:cstheme="minorHAnsi"/>
                <w:b/>
                <w:bCs/>
              </w:rPr>
            </w:pPr>
            <w:r w:rsidRPr="00261BA6">
              <w:lastRenderedPageBreak/>
              <w:t>Individual – Melissa</w:t>
            </w:r>
          </w:p>
        </w:tc>
      </w:tr>
      <w:tr w:rsidR="00261BA6" w:rsidRPr="0034506C" w14:paraId="3D7E3A4C"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74642D1" w14:textId="20597155" w:rsidR="00261BA6" w:rsidRPr="00261BA6" w:rsidRDefault="00261BA6" w:rsidP="00261BA6">
            <w:pPr>
              <w:spacing w:after="0" w:line="276" w:lineRule="auto"/>
              <w:rPr>
                <w:rFonts w:cstheme="minorHAnsi"/>
                <w:b/>
                <w:bCs/>
              </w:rPr>
            </w:pPr>
            <w:r w:rsidRPr="00261BA6">
              <w:t>Individual – Nethica</w:t>
            </w:r>
          </w:p>
        </w:tc>
      </w:tr>
      <w:tr w:rsidR="00261BA6" w:rsidRPr="0034506C" w14:paraId="6F5EEFFC" w14:textId="77777777" w:rsidTr="00485F51">
        <w:trPr>
          <w:trHeight w:val="298"/>
        </w:trPr>
        <w:tc>
          <w:tcPr>
            <w:tcW w:w="0" w:type="pct"/>
            <w:tcBorders>
              <w:top w:val="nil"/>
              <w:bottom w:val="nil"/>
            </w:tcBorders>
            <w:noWrap/>
          </w:tcPr>
          <w:p w14:paraId="485B3DCE" w14:textId="225D8AB2" w:rsidR="00261BA6" w:rsidRPr="00261BA6" w:rsidRDefault="00261BA6" w:rsidP="00261BA6">
            <w:pPr>
              <w:spacing w:after="0" w:line="276" w:lineRule="auto"/>
              <w:rPr>
                <w:rFonts w:cstheme="minorHAnsi"/>
                <w:b/>
                <w:bCs/>
              </w:rPr>
            </w:pPr>
            <w:r w:rsidRPr="00261BA6">
              <w:t>Individual – Rachael</w:t>
            </w:r>
          </w:p>
        </w:tc>
      </w:tr>
      <w:tr w:rsidR="00261BA6" w:rsidRPr="0034506C" w14:paraId="36E0829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B8C77E5" w14:textId="799E86B5" w:rsidR="00261BA6" w:rsidRPr="00261BA6" w:rsidRDefault="00261BA6" w:rsidP="00261BA6">
            <w:pPr>
              <w:spacing w:after="0" w:line="276" w:lineRule="auto"/>
              <w:rPr>
                <w:rFonts w:cstheme="minorHAnsi"/>
                <w:b/>
                <w:bCs/>
              </w:rPr>
            </w:pPr>
            <w:r w:rsidRPr="00261BA6">
              <w:t>Individual – Robert</w:t>
            </w:r>
          </w:p>
        </w:tc>
      </w:tr>
      <w:tr w:rsidR="00261BA6" w:rsidRPr="0034506C" w14:paraId="1970D703" w14:textId="77777777" w:rsidTr="00485F51">
        <w:trPr>
          <w:trHeight w:val="298"/>
        </w:trPr>
        <w:tc>
          <w:tcPr>
            <w:tcW w:w="0" w:type="pct"/>
            <w:tcBorders>
              <w:top w:val="nil"/>
              <w:bottom w:val="nil"/>
            </w:tcBorders>
            <w:noWrap/>
          </w:tcPr>
          <w:p w14:paraId="7E1C297F" w14:textId="51A2C8DC" w:rsidR="00261BA6" w:rsidRPr="00261BA6" w:rsidRDefault="00261BA6" w:rsidP="00261BA6">
            <w:pPr>
              <w:spacing w:after="0" w:line="276" w:lineRule="auto"/>
              <w:rPr>
                <w:rFonts w:cstheme="minorHAnsi"/>
                <w:b/>
                <w:bCs/>
              </w:rPr>
            </w:pPr>
            <w:r w:rsidRPr="00261BA6">
              <w:t>Individual – Robert</w:t>
            </w:r>
          </w:p>
        </w:tc>
      </w:tr>
      <w:tr w:rsidR="00261BA6" w:rsidRPr="0034506C" w14:paraId="58F3E3C4"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17ACBDA3" w14:textId="6D008A8B" w:rsidR="00261BA6" w:rsidRPr="00261BA6" w:rsidRDefault="00261BA6" w:rsidP="00261BA6">
            <w:pPr>
              <w:spacing w:after="0" w:line="276" w:lineRule="auto"/>
              <w:rPr>
                <w:rFonts w:cstheme="minorHAnsi"/>
                <w:b/>
                <w:bCs/>
              </w:rPr>
            </w:pPr>
            <w:r w:rsidRPr="00261BA6">
              <w:t>Individual – Rose</w:t>
            </w:r>
          </w:p>
        </w:tc>
      </w:tr>
      <w:tr w:rsidR="00261BA6" w:rsidRPr="0034506C" w14:paraId="0D227AA0" w14:textId="77777777" w:rsidTr="00485F51">
        <w:trPr>
          <w:trHeight w:val="298"/>
        </w:trPr>
        <w:tc>
          <w:tcPr>
            <w:tcW w:w="0" w:type="pct"/>
            <w:tcBorders>
              <w:top w:val="nil"/>
              <w:bottom w:val="nil"/>
            </w:tcBorders>
            <w:noWrap/>
          </w:tcPr>
          <w:p w14:paraId="00EC87CD" w14:textId="48CFE28B" w:rsidR="00261BA6" w:rsidRPr="00261BA6" w:rsidRDefault="00261BA6" w:rsidP="00261BA6">
            <w:pPr>
              <w:spacing w:after="0" w:line="276" w:lineRule="auto"/>
              <w:rPr>
                <w:rFonts w:cstheme="minorHAnsi"/>
                <w:b/>
                <w:bCs/>
              </w:rPr>
            </w:pPr>
            <w:r w:rsidRPr="00261BA6">
              <w:t>Individual – Simon</w:t>
            </w:r>
          </w:p>
        </w:tc>
      </w:tr>
      <w:tr w:rsidR="00261BA6" w:rsidRPr="0034506C" w14:paraId="1664FC78"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317CA8D0" w14:textId="6A32C5A3" w:rsidR="00261BA6" w:rsidRPr="00261BA6" w:rsidRDefault="00261BA6" w:rsidP="00261BA6">
            <w:pPr>
              <w:spacing w:after="0" w:line="276" w:lineRule="auto"/>
              <w:rPr>
                <w:rFonts w:cstheme="minorHAnsi"/>
                <w:b/>
                <w:bCs/>
              </w:rPr>
            </w:pPr>
            <w:r w:rsidRPr="00261BA6">
              <w:t>Individual – Summer</w:t>
            </w:r>
          </w:p>
        </w:tc>
      </w:tr>
      <w:tr w:rsidR="00261BA6" w:rsidRPr="0034506C" w14:paraId="2F2528CA" w14:textId="77777777" w:rsidTr="00485F51">
        <w:trPr>
          <w:trHeight w:val="298"/>
        </w:trPr>
        <w:tc>
          <w:tcPr>
            <w:tcW w:w="0" w:type="pct"/>
            <w:tcBorders>
              <w:top w:val="nil"/>
              <w:bottom w:val="nil"/>
            </w:tcBorders>
            <w:noWrap/>
          </w:tcPr>
          <w:p w14:paraId="2EC0A275" w14:textId="38D4E192" w:rsidR="00261BA6" w:rsidRPr="00261BA6" w:rsidRDefault="00261BA6" w:rsidP="00261BA6">
            <w:pPr>
              <w:spacing w:after="0" w:line="276" w:lineRule="auto"/>
              <w:rPr>
                <w:rFonts w:cstheme="minorHAnsi"/>
                <w:b/>
                <w:bCs/>
              </w:rPr>
            </w:pPr>
            <w:r w:rsidRPr="00261BA6">
              <w:t>Individual – Tameka</w:t>
            </w:r>
          </w:p>
        </w:tc>
      </w:tr>
      <w:tr w:rsidR="00261BA6" w:rsidRPr="0034506C" w14:paraId="58C66465"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277BF082" w14:textId="59DE7255" w:rsidR="00261BA6" w:rsidRPr="00261BA6" w:rsidRDefault="00261BA6" w:rsidP="00261BA6">
            <w:pPr>
              <w:spacing w:after="0" w:line="276" w:lineRule="auto"/>
              <w:rPr>
                <w:rFonts w:cstheme="minorHAnsi"/>
                <w:b/>
                <w:bCs/>
              </w:rPr>
            </w:pPr>
            <w:r w:rsidRPr="00261BA6">
              <w:t>Individual – Tim</w:t>
            </w:r>
          </w:p>
        </w:tc>
      </w:tr>
      <w:tr w:rsidR="00261BA6" w:rsidRPr="0034506C" w14:paraId="050D8488" w14:textId="77777777" w:rsidTr="00485F51">
        <w:trPr>
          <w:trHeight w:val="298"/>
        </w:trPr>
        <w:tc>
          <w:tcPr>
            <w:tcW w:w="0" w:type="pct"/>
            <w:tcBorders>
              <w:top w:val="nil"/>
              <w:bottom w:val="nil"/>
            </w:tcBorders>
            <w:noWrap/>
          </w:tcPr>
          <w:p w14:paraId="66B33BE4" w14:textId="45D50DFB" w:rsidR="00261BA6" w:rsidRPr="00261BA6" w:rsidRDefault="00261BA6" w:rsidP="00261BA6">
            <w:pPr>
              <w:spacing w:after="0" w:line="276" w:lineRule="auto"/>
              <w:rPr>
                <w:rFonts w:cstheme="minorHAnsi"/>
                <w:b/>
                <w:bCs/>
              </w:rPr>
            </w:pPr>
            <w:r w:rsidRPr="00261BA6">
              <w:t>Individual – Vanessa</w:t>
            </w:r>
          </w:p>
        </w:tc>
      </w:tr>
      <w:tr w:rsidR="00261BA6" w:rsidRPr="0034506C" w14:paraId="31D193B7"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4B41AE89" w14:textId="19862DA1" w:rsidR="00261BA6" w:rsidRPr="00261BA6" w:rsidRDefault="00261BA6" w:rsidP="00261BA6">
            <w:pPr>
              <w:spacing w:after="0" w:line="276" w:lineRule="auto"/>
              <w:rPr>
                <w:rFonts w:cstheme="minorHAnsi"/>
                <w:b/>
                <w:bCs/>
              </w:rPr>
            </w:pPr>
            <w:r w:rsidRPr="00261BA6">
              <w:t>Individual – Vanlyn</w:t>
            </w:r>
          </w:p>
        </w:tc>
      </w:tr>
      <w:tr w:rsidR="00261BA6" w:rsidRPr="0034506C" w14:paraId="27CAC71B" w14:textId="77777777" w:rsidTr="00485F51">
        <w:trPr>
          <w:trHeight w:val="298"/>
        </w:trPr>
        <w:tc>
          <w:tcPr>
            <w:tcW w:w="0" w:type="pct"/>
            <w:tcBorders>
              <w:top w:val="nil"/>
              <w:bottom w:val="nil"/>
            </w:tcBorders>
            <w:noWrap/>
          </w:tcPr>
          <w:p w14:paraId="7369400A" w14:textId="4B912BFD" w:rsidR="00261BA6" w:rsidRPr="00261BA6" w:rsidRDefault="00261BA6" w:rsidP="00261BA6">
            <w:pPr>
              <w:spacing w:after="0" w:line="276" w:lineRule="auto"/>
              <w:rPr>
                <w:rFonts w:cstheme="minorHAnsi"/>
                <w:b/>
                <w:bCs/>
              </w:rPr>
            </w:pPr>
            <w:r w:rsidRPr="00261BA6">
              <w:t>Individual – Warwick</w:t>
            </w:r>
          </w:p>
        </w:tc>
      </w:tr>
      <w:tr w:rsidR="00261BA6" w:rsidRPr="0034506C" w14:paraId="684E8E72" w14:textId="77777777" w:rsidTr="00485F51">
        <w:trPr>
          <w:cnfStyle w:val="000000010000" w:firstRow="0" w:lastRow="0" w:firstColumn="0" w:lastColumn="0" w:oddVBand="0" w:evenVBand="0" w:oddHBand="0" w:evenHBand="1" w:firstRowFirstColumn="0" w:firstRowLastColumn="0" w:lastRowFirstColumn="0" w:lastRowLastColumn="0"/>
          <w:trHeight w:val="298"/>
        </w:trPr>
        <w:tc>
          <w:tcPr>
            <w:tcW w:w="0" w:type="pct"/>
            <w:tcBorders>
              <w:top w:val="nil"/>
              <w:bottom w:val="nil"/>
            </w:tcBorders>
            <w:noWrap/>
          </w:tcPr>
          <w:p w14:paraId="5AFE494A" w14:textId="1B517316" w:rsidR="00261BA6" w:rsidRPr="00261BA6" w:rsidRDefault="00261BA6" w:rsidP="00261BA6">
            <w:pPr>
              <w:spacing w:after="0" w:line="276" w:lineRule="auto"/>
              <w:rPr>
                <w:rFonts w:cstheme="minorHAnsi"/>
                <w:b/>
                <w:bCs/>
              </w:rPr>
            </w:pPr>
            <w:r w:rsidRPr="00261BA6">
              <w:t>Individual – Wendy</w:t>
            </w:r>
          </w:p>
        </w:tc>
      </w:tr>
      <w:tr w:rsidR="00261BA6" w:rsidRPr="0034506C" w14:paraId="43F361FF" w14:textId="77777777" w:rsidTr="00485F51">
        <w:trPr>
          <w:trHeight w:val="298"/>
        </w:trPr>
        <w:tc>
          <w:tcPr>
            <w:tcW w:w="0" w:type="pct"/>
            <w:tcBorders>
              <w:top w:val="nil"/>
              <w:bottom w:val="nil"/>
            </w:tcBorders>
            <w:noWrap/>
          </w:tcPr>
          <w:p w14:paraId="4CDC8BFE" w14:textId="77777777" w:rsidR="00261BA6" w:rsidRPr="0034506C" w:rsidRDefault="00261BA6" w:rsidP="00261BA6">
            <w:pPr>
              <w:spacing w:after="0" w:line="276" w:lineRule="auto"/>
              <w:rPr>
                <w:rFonts w:cstheme="minorHAnsi"/>
              </w:rPr>
            </w:pPr>
          </w:p>
        </w:tc>
      </w:tr>
    </w:tbl>
    <w:p w14:paraId="434CD9E4" w14:textId="77777777" w:rsidR="00BB708D" w:rsidRDefault="00BB708D" w:rsidP="00BB708D"/>
    <w:p w14:paraId="764FD791" w14:textId="77777777" w:rsidR="00BB708D" w:rsidRDefault="00BB708D" w:rsidP="00BB708D">
      <w:pPr>
        <w:spacing w:after="160"/>
      </w:pPr>
      <w:r>
        <w:br w:type="page"/>
      </w:r>
    </w:p>
    <w:p w14:paraId="700DCA69" w14:textId="12D9E9A1" w:rsidR="00BB708D" w:rsidRDefault="00BB708D" w:rsidP="00BB708D">
      <w:pPr>
        <w:pStyle w:val="Heading2"/>
      </w:pPr>
      <w:bookmarkStart w:id="236" w:name="_Toc152855371"/>
      <w:r>
        <w:lastRenderedPageBreak/>
        <w:t xml:space="preserve">Appendix </w:t>
      </w:r>
      <w:r w:rsidR="0059618B">
        <w:t>F</w:t>
      </w:r>
      <w:r>
        <w:t xml:space="preserve"> – Schools visited by the Panel</w:t>
      </w:r>
      <w:bookmarkEnd w:id="236"/>
    </w:p>
    <w:tbl>
      <w:tblPr>
        <w:tblW w:w="725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528"/>
        <w:gridCol w:w="616"/>
        <w:gridCol w:w="2115"/>
      </w:tblGrid>
      <w:tr w:rsidR="0064248D" w:rsidRPr="006F2F65" w14:paraId="700BC53A" w14:textId="45284247" w:rsidTr="00485F51">
        <w:trPr>
          <w:trHeight w:val="390"/>
          <w:tblHeader/>
        </w:trPr>
        <w:tc>
          <w:tcPr>
            <w:tcW w:w="452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01698C" w:themeFill="background2"/>
            <w:vAlign w:val="center"/>
            <w:hideMark/>
          </w:tcPr>
          <w:p w14:paraId="5C1B1E58" w14:textId="77777777" w:rsidR="0064248D" w:rsidRPr="00426672" w:rsidRDefault="0064248D">
            <w:pPr>
              <w:spacing w:after="0" w:line="240" w:lineRule="auto"/>
              <w:textAlignment w:val="baseline"/>
              <w:rPr>
                <w:rFonts w:ascii="Segoe UI" w:eastAsia="Times New Roman" w:hAnsi="Segoe UI" w:cs="Segoe UI"/>
                <w:b/>
                <w:bCs/>
                <w:sz w:val="18"/>
                <w:szCs w:val="18"/>
                <w:lang w:eastAsia="en-AU"/>
              </w:rPr>
            </w:pPr>
            <w:r w:rsidRPr="009571B5">
              <w:rPr>
                <w:rFonts w:ascii="Calibri" w:eastAsia="Times New Roman" w:hAnsi="Calibri" w:cs="Calibri"/>
                <w:b/>
                <w:bCs/>
                <w:color w:val="FFFFFF"/>
                <w:lang w:eastAsia="en-AU"/>
              </w:rPr>
              <w:t>School </w:t>
            </w:r>
          </w:p>
        </w:tc>
        <w:tc>
          <w:tcPr>
            <w:tcW w:w="616" w:type="dxa"/>
            <w:tcBorders>
              <w:top w:val="single" w:sz="6" w:space="0" w:color="000000" w:themeColor="text1"/>
              <w:left w:val="nil"/>
              <w:bottom w:val="single" w:sz="6" w:space="0" w:color="000000" w:themeColor="text1"/>
              <w:right w:val="single" w:sz="6" w:space="0" w:color="000000" w:themeColor="text1"/>
            </w:tcBorders>
            <w:shd w:val="clear" w:color="auto" w:fill="01698C" w:themeFill="background2"/>
            <w:vAlign w:val="center"/>
            <w:hideMark/>
          </w:tcPr>
          <w:p w14:paraId="17680E15" w14:textId="77777777" w:rsidR="0064248D" w:rsidRPr="00426672" w:rsidRDefault="0064248D">
            <w:pPr>
              <w:spacing w:after="0" w:line="240" w:lineRule="auto"/>
              <w:textAlignment w:val="baseline"/>
              <w:rPr>
                <w:rFonts w:ascii="Segoe UI" w:eastAsia="Times New Roman" w:hAnsi="Segoe UI" w:cs="Segoe UI"/>
                <w:b/>
                <w:bCs/>
                <w:sz w:val="18"/>
                <w:szCs w:val="18"/>
                <w:lang w:eastAsia="en-AU"/>
              </w:rPr>
            </w:pPr>
            <w:r w:rsidRPr="00426672">
              <w:rPr>
                <w:rFonts w:ascii="Calibri" w:eastAsia="Times New Roman" w:hAnsi="Calibri" w:cs="Calibri"/>
                <w:b/>
                <w:bCs/>
                <w:color w:val="FFFFFF"/>
                <w:lang w:eastAsia="en-AU"/>
              </w:rPr>
              <w:t>State </w:t>
            </w:r>
          </w:p>
        </w:tc>
        <w:tc>
          <w:tcPr>
            <w:tcW w:w="2115" w:type="dxa"/>
            <w:tcBorders>
              <w:top w:val="single" w:sz="6" w:space="0" w:color="000000" w:themeColor="text1"/>
              <w:left w:val="nil"/>
              <w:bottom w:val="single" w:sz="6" w:space="0" w:color="000000" w:themeColor="text1"/>
              <w:right w:val="single" w:sz="6" w:space="0" w:color="000000" w:themeColor="text1"/>
            </w:tcBorders>
            <w:shd w:val="clear" w:color="auto" w:fill="01698C" w:themeFill="background2"/>
            <w:vAlign w:val="center"/>
            <w:hideMark/>
          </w:tcPr>
          <w:p w14:paraId="0DF0F5A0" w14:textId="77777777" w:rsidR="0064248D" w:rsidRPr="00426672" w:rsidRDefault="0064248D">
            <w:pPr>
              <w:spacing w:after="0" w:line="240" w:lineRule="auto"/>
              <w:textAlignment w:val="baseline"/>
              <w:rPr>
                <w:rFonts w:ascii="Segoe UI" w:eastAsia="Times New Roman" w:hAnsi="Segoe UI" w:cs="Segoe UI"/>
                <w:b/>
                <w:bCs/>
                <w:sz w:val="18"/>
                <w:szCs w:val="18"/>
                <w:lang w:eastAsia="en-AU"/>
              </w:rPr>
            </w:pPr>
            <w:r w:rsidRPr="00426672">
              <w:rPr>
                <w:rFonts w:ascii="Calibri" w:eastAsia="Times New Roman" w:hAnsi="Calibri" w:cs="Calibri"/>
                <w:b/>
                <w:bCs/>
                <w:color w:val="FFFFFF"/>
                <w:lang w:eastAsia="en-AU"/>
              </w:rPr>
              <w:t>System </w:t>
            </w:r>
          </w:p>
        </w:tc>
      </w:tr>
      <w:tr w:rsidR="0064248D" w:rsidRPr="006F2F65" w14:paraId="2F1BE1DD" w14:textId="352F156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E9A3490" w14:textId="539DA07E"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Aldercourt Primary Schoo</w:t>
            </w:r>
            <w:r>
              <w:rPr>
                <w:rFonts w:eastAsia="Times New Roman" w:cstheme="minorHAnsi"/>
                <w:color w:val="000000"/>
                <w:lang w:eastAsia="en-AU"/>
              </w:rPr>
              <w:t>l</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CDF40C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VIC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BC491D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57D69A38" w14:textId="45302102"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BB49F5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Aurukun State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B50E3E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94504D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0D65869" w14:textId="5E1B932E"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EE73D7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Aveley Secondary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82D15D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4AC4B6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0D3FDDE" w14:textId="4EE85EC7"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A0A766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Balwyn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E6C56F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VIC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D50D3A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232A9933" w14:textId="73DB098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FBEE57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Bayulu Remote Community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97612C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1BBF82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512DABB0" w14:textId="612F46D6"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4440E80" w14:textId="69D2F600"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 xml:space="preserve">Belmont City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1ED0E3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E47BD1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3FFEDF0" w14:textId="175B75B0"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0206FD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Boddington District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76FF42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CF5927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379F54F0" w14:textId="6D3C2D93"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C57F7D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Boyare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5CAC87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1F7A732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F3A72DA" w14:textId="69A8A25F"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768A4B8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Broken Hill Public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27FAFA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781F25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5FEC41ED" w14:textId="4DDD0B5B"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0551C7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Broome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C30EFA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C66698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2EFD2E8C" w14:textId="6C054B2A"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5AA1D0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Broome Residential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A28800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EC3F79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62E2B1C" w14:textId="76D5FBB8"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1EF858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Broome Senior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CE26FA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5E10FF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7AA2F64" w14:textId="0A59CA6B"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438836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Bwgcolman Community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714C82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350391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6D04A11C" w14:textId="5BF10D06"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6E916F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Cable Beach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722396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701D99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012CB41" w14:textId="56D53F0B"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5A59EA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Canadian Lead Primary</w:t>
            </w:r>
            <w:r>
              <w:rPr>
                <w:rFonts w:eastAsia="Times New Roman" w:cstheme="minorHAnsi"/>
                <w:color w:val="000000"/>
                <w:lang w:eastAsia="en-AU"/>
              </w:rPr>
              <w:t xml:space="preserve">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DC4C46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VIC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0AEE1A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w:t>
            </w:r>
            <w:r>
              <w:rPr>
                <w:rFonts w:eastAsia="Times New Roman" w:cstheme="minorHAnsi"/>
                <w:color w:val="000000"/>
                <w:lang w:eastAsia="en-AU"/>
              </w:rPr>
              <w:t xml:space="preserve"> </w:t>
            </w:r>
          </w:p>
        </w:tc>
      </w:tr>
      <w:tr w:rsidR="0064248D" w:rsidRPr="006F2F65" w14:paraId="7EFE8E6D" w14:textId="35870E8B"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C0C80C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Canley Vale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6B588B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1D4BC62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6D39B679" w14:textId="2270611A"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6AAE2E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Cape York Girl Academy Cairns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4CED88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E55D0D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Independent </w:t>
            </w:r>
          </w:p>
        </w:tc>
      </w:tr>
      <w:tr w:rsidR="0064248D" w:rsidRPr="006F2F65" w14:paraId="6D832077" w14:textId="4810AB5D"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A1A2F3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Centralian Middle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99293D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73F96A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12F0316" w14:textId="64E3011E"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A815DF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Centralian Senior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FFF3DA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DEBFBF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6B977417" w14:textId="10CC81D8"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396254E" w14:textId="10ADAD99"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 xml:space="preserve">Challis </w:t>
            </w:r>
            <w:r>
              <w:rPr>
                <w:rFonts w:eastAsia="Times New Roman" w:cstheme="minorHAnsi"/>
                <w:color w:val="000000"/>
                <w:lang w:eastAsia="en-AU"/>
              </w:rPr>
              <w:t xml:space="preserve">Community </w:t>
            </w:r>
            <w:r w:rsidRPr="00426672">
              <w:rPr>
                <w:rFonts w:eastAsia="Times New Roman" w:cstheme="minorHAnsi"/>
                <w:color w:val="000000"/>
                <w:lang w:eastAsia="en-AU"/>
              </w:rPr>
              <w:t>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221F1A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B40AF7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69535E9" w14:textId="1668C5A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C4D81B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Charles Weston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476A1A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ACT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624386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0DF7372" w14:textId="6D1C5FA7"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542321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Charters Towers Central State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7878AE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5E943E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3DA44E22" w14:textId="17E7E8D1"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75CDDE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Charters Towers School of Distance Education</w:t>
            </w:r>
            <w:r>
              <w:rPr>
                <w:rFonts w:eastAsia="Times New Roman" w:cstheme="minorHAnsi"/>
                <w:color w:val="000000"/>
                <w:lang w:eastAsia="en-AU"/>
              </w:rPr>
              <w:t xml:space="preserv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0B948D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F2D731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8F9D443" w14:textId="19BBD17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3564B0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Churchill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0898C9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VIC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7E2203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B47A676" w14:textId="686D9647"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350F931" w14:textId="5D34586E"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 xml:space="preserve">Clontarf Aboriginal </w:t>
            </w:r>
            <w:r>
              <w:rPr>
                <w:rFonts w:eastAsia="Times New Roman" w:cstheme="minorHAnsi"/>
                <w:color w:val="000000"/>
                <w:lang w:eastAsia="en-AU"/>
              </w:rPr>
              <w:t>College</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7474812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48C73E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Catholic </w:t>
            </w:r>
          </w:p>
        </w:tc>
      </w:tr>
      <w:tr w:rsidR="0064248D" w:rsidRPr="006F2F65" w14:paraId="3E8AEFC5" w14:textId="43AA51F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6C9B72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Communities at Work Galilee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38485E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ACT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E109E0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Independent </w:t>
            </w:r>
          </w:p>
        </w:tc>
      </w:tr>
      <w:tr w:rsidR="0064248D" w:rsidRPr="006F2F65" w14:paraId="287C2480" w14:textId="4A8A69B6"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731D3D1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Dhupuma Barker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3BE9EF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2E50EF9" w14:textId="77777777" w:rsidR="0064248D" w:rsidRPr="00426672" w:rsidRDefault="0064248D">
            <w:pPr>
              <w:spacing w:after="0" w:line="240" w:lineRule="auto"/>
              <w:textAlignment w:val="baseline"/>
              <w:rPr>
                <w:rFonts w:eastAsia="Times New Roman"/>
                <w:lang w:eastAsia="en-AU"/>
              </w:rPr>
            </w:pPr>
            <w:r w:rsidRPr="65AB6F45">
              <w:rPr>
                <w:rFonts w:eastAsia="Times New Roman"/>
                <w:color w:val="000000" w:themeColor="text1"/>
                <w:lang w:eastAsia="en-AU"/>
              </w:rPr>
              <w:t>Independent</w:t>
            </w:r>
          </w:p>
        </w:tc>
      </w:tr>
      <w:tr w:rsidR="0064248D" w:rsidRPr="006F2F65" w14:paraId="1E7C3F49" w14:textId="7873D4F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D91054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Djarragun College, Gordonvale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7F83C61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D541A2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Independent </w:t>
            </w:r>
          </w:p>
        </w:tc>
      </w:tr>
      <w:tr w:rsidR="0064248D" w:rsidRPr="006F2F65" w14:paraId="17690CDA" w14:textId="49101657" w:rsidTr="00485F51">
        <w:trPr>
          <w:trHeight w:val="390"/>
        </w:trPr>
        <w:tc>
          <w:tcPr>
            <w:tcW w:w="4528" w:type="dxa"/>
            <w:tcBorders>
              <w:top w:val="nil"/>
              <w:left w:val="single" w:sz="6" w:space="0" w:color="000000" w:themeColor="text1"/>
              <w:bottom w:val="single" w:sz="6" w:space="0" w:color="auto"/>
              <w:right w:val="single" w:sz="6" w:space="0" w:color="000000" w:themeColor="text1"/>
            </w:tcBorders>
            <w:shd w:val="clear" w:color="auto" w:fill="auto"/>
            <w:vAlign w:val="center"/>
            <w:hideMark/>
          </w:tcPr>
          <w:p w14:paraId="1F94836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Dripstone Middle School </w:t>
            </w:r>
          </w:p>
        </w:tc>
        <w:tc>
          <w:tcPr>
            <w:tcW w:w="616" w:type="dxa"/>
            <w:tcBorders>
              <w:top w:val="nil"/>
              <w:left w:val="nil"/>
              <w:bottom w:val="single" w:sz="6" w:space="0" w:color="auto"/>
              <w:right w:val="single" w:sz="6" w:space="0" w:color="000000" w:themeColor="text1"/>
            </w:tcBorders>
            <w:shd w:val="clear" w:color="auto" w:fill="auto"/>
            <w:vAlign w:val="center"/>
            <w:hideMark/>
          </w:tcPr>
          <w:p w14:paraId="1F81BC8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auto"/>
              <w:right w:val="single" w:sz="6" w:space="0" w:color="000000" w:themeColor="text1"/>
            </w:tcBorders>
            <w:shd w:val="clear" w:color="auto" w:fill="auto"/>
            <w:vAlign w:val="center"/>
            <w:hideMark/>
          </w:tcPr>
          <w:p w14:paraId="4F29F35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A578505" w14:textId="7380FF4C" w:rsidTr="00485F51">
        <w:trPr>
          <w:trHeight w:val="390"/>
        </w:trPr>
        <w:tc>
          <w:tcPr>
            <w:tcW w:w="4528" w:type="dxa"/>
            <w:tcBorders>
              <w:top w:val="single" w:sz="6" w:space="0" w:color="auto"/>
              <w:left w:val="single" w:sz="6" w:space="0" w:color="000000" w:themeColor="text1"/>
              <w:bottom w:val="single" w:sz="6" w:space="0" w:color="000000" w:themeColor="text1"/>
              <w:right w:val="single" w:sz="6" w:space="0" w:color="000000" w:themeColor="text1"/>
            </w:tcBorders>
            <w:shd w:val="clear" w:color="auto" w:fill="auto"/>
            <w:vAlign w:val="center"/>
            <w:hideMark/>
          </w:tcPr>
          <w:p w14:paraId="341EBC2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East Kimberley College</w:t>
            </w:r>
            <w:r>
              <w:rPr>
                <w:rFonts w:eastAsia="Times New Roman" w:cstheme="minorHAnsi"/>
                <w:color w:val="000000"/>
                <w:lang w:eastAsia="en-AU"/>
              </w:rPr>
              <w:t xml:space="preserve"> </w:t>
            </w:r>
          </w:p>
        </w:tc>
        <w:tc>
          <w:tcPr>
            <w:tcW w:w="616" w:type="dxa"/>
            <w:tcBorders>
              <w:top w:val="single" w:sz="6" w:space="0" w:color="auto"/>
              <w:left w:val="nil"/>
              <w:bottom w:val="single" w:sz="6" w:space="0" w:color="000000" w:themeColor="text1"/>
              <w:right w:val="single" w:sz="6" w:space="0" w:color="000000" w:themeColor="text1"/>
            </w:tcBorders>
            <w:shd w:val="clear" w:color="auto" w:fill="auto"/>
            <w:vAlign w:val="center"/>
            <w:hideMark/>
          </w:tcPr>
          <w:p w14:paraId="1A25A79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single" w:sz="6" w:space="0" w:color="auto"/>
              <w:left w:val="nil"/>
              <w:bottom w:val="single" w:sz="6" w:space="0" w:color="000000" w:themeColor="text1"/>
              <w:right w:val="single" w:sz="6" w:space="0" w:color="000000" w:themeColor="text1"/>
            </w:tcBorders>
            <w:shd w:val="clear" w:color="auto" w:fill="auto"/>
            <w:vAlign w:val="center"/>
            <w:hideMark/>
          </w:tcPr>
          <w:p w14:paraId="319A5FB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5B4A13FA" w14:textId="3F594A7B" w:rsidTr="00485F51">
        <w:trPr>
          <w:trHeight w:val="390"/>
        </w:trPr>
        <w:tc>
          <w:tcPr>
            <w:tcW w:w="4528" w:type="dxa"/>
            <w:tcBorders>
              <w:top w:val="nil"/>
              <w:left w:val="single" w:sz="6" w:space="0" w:color="000000" w:themeColor="text1"/>
              <w:bottom w:val="single" w:sz="4" w:space="0" w:color="auto"/>
              <w:right w:val="single" w:sz="6" w:space="0" w:color="000000" w:themeColor="text1"/>
            </w:tcBorders>
            <w:shd w:val="clear" w:color="auto" w:fill="auto"/>
            <w:vAlign w:val="center"/>
            <w:hideMark/>
          </w:tcPr>
          <w:p w14:paraId="5A96BC8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Elizabeth Park Primary School </w:t>
            </w:r>
          </w:p>
        </w:tc>
        <w:tc>
          <w:tcPr>
            <w:tcW w:w="616" w:type="dxa"/>
            <w:tcBorders>
              <w:top w:val="nil"/>
              <w:left w:val="nil"/>
              <w:bottom w:val="single" w:sz="4" w:space="0" w:color="auto"/>
              <w:right w:val="single" w:sz="6" w:space="0" w:color="000000" w:themeColor="text1"/>
            </w:tcBorders>
            <w:shd w:val="clear" w:color="auto" w:fill="auto"/>
            <w:vAlign w:val="center"/>
            <w:hideMark/>
          </w:tcPr>
          <w:p w14:paraId="63CA505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4" w:space="0" w:color="auto"/>
              <w:right w:val="single" w:sz="6" w:space="0" w:color="000000" w:themeColor="text1"/>
            </w:tcBorders>
            <w:shd w:val="clear" w:color="auto" w:fill="auto"/>
            <w:vAlign w:val="center"/>
            <w:hideMark/>
          </w:tcPr>
          <w:p w14:paraId="637A062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9032CA1" w14:textId="769DE2DC" w:rsidTr="00485F51">
        <w:trPr>
          <w:trHeight w:val="390"/>
        </w:trPr>
        <w:tc>
          <w:tcPr>
            <w:tcW w:w="4528" w:type="dxa"/>
            <w:tcBorders>
              <w:top w:val="single" w:sz="4" w:space="0" w:color="auto"/>
              <w:left w:val="single" w:sz="6" w:space="0" w:color="000000" w:themeColor="text1"/>
              <w:bottom w:val="single" w:sz="6" w:space="0" w:color="000000" w:themeColor="text1"/>
              <w:right w:val="single" w:sz="6" w:space="0" w:color="000000" w:themeColor="text1"/>
            </w:tcBorders>
            <w:shd w:val="clear" w:color="auto" w:fill="auto"/>
            <w:vAlign w:val="center"/>
            <w:hideMark/>
          </w:tcPr>
          <w:p w14:paraId="43ED3E8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lastRenderedPageBreak/>
              <w:t>Elizabeth Vale Primary School </w:t>
            </w:r>
          </w:p>
        </w:tc>
        <w:tc>
          <w:tcPr>
            <w:tcW w:w="616" w:type="dxa"/>
            <w:tcBorders>
              <w:top w:val="single" w:sz="4" w:space="0" w:color="auto"/>
              <w:left w:val="nil"/>
              <w:bottom w:val="single" w:sz="6" w:space="0" w:color="000000" w:themeColor="text1"/>
              <w:right w:val="single" w:sz="6" w:space="0" w:color="000000" w:themeColor="text1"/>
            </w:tcBorders>
            <w:shd w:val="clear" w:color="auto" w:fill="auto"/>
            <w:vAlign w:val="center"/>
            <w:hideMark/>
          </w:tcPr>
          <w:p w14:paraId="7F85942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single" w:sz="4" w:space="0" w:color="auto"/>
              <w:left w:val="nil"/>
              <w:bottom w:val="single" w:sz="6" w:space="0" w:color="000000" w:themeColor="text1"/>
              <w:right w:val="single" w:sz="6" w:space="0" w:color="000000" w:themeColor="text1"/>
            </w:tcBorders>
            <w:shd w:val="clear" w:color="auto" w:fill="auto"/>
            <w:vAlign w:val="center"/>
            <w:hideMark/>
          </w:tcPr>
          <w:p w14:paraId="4292138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655E191" w14:textId="1D7386A7"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9D4047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Ernabella Anangu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5BD0DB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0C5262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9E9F8C4" w14:textId="779D273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7BB360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ET Secondary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414161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1A033A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Independent</w:t>
            </w:r>
            <w:r>
              <w:rPr>
                <w:rFonts w:eastAsia="Times New Roman" w:cstheme="minorHAnsi"/>
                <w:color w:val="000000"/>
                <w:lang w:eastAsia="en-AU"/>
              </w:rPr>
              <w:t xml:space="preserve"> </w:t>
            </w:r>
          </w:p>
        </w:tc>
      </w:tr>
      <w:tr w:rsidR="0064248D" w:rsidRPr="006F2F65" w14:paraId="34FCB275" w14:textId="3FEF6B1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FF9370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Fitzroy Valley District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6C1718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62DC57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3A6D425" w14:textId="3F23A4BD"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D56F8A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Gapuwiyak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C8D5FA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69B6CB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30A77AB" w14:textId="56DD46F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225483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Gillen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B5119D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159F4A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6A0142DF" w14:textId="1C7515A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39D90E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Gladys Newton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ECD713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A7E4A9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9440792" w14:textId="77C83943"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D6F5D0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Good Shepherd Catholic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4516EC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ACT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31289F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Catholic </w:t>
            </w:r>
          </w:p>
        </w:tc>
      </w:tr>
      <w:tr w:rsidR="0064248D" w:rsidRPr="006F2F65" w14:paraId="35DA39A0" w14:textId="40382C6B"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1E35E6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Goodwood Primary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AA8A73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TAS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32321F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53A2694A" w14:textId="7904C40D"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FE17A8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Gray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825765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03A9CE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34634482" w14:textId="6AC01D81"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8AE232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Haileybury Rendall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B86B4B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9D03A8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Independent </w:t>
            </w:r>
          </w:p>
        </w:tc>
      </w:tr>
      <w:tr w:rsidR="0064248D" w:rsidRPr="006F2F65" w14:paraId="1261F5D2" w14:textId="0805CDE2"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F4810C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Henbury Special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AB8B58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B18D2F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5A73BDE1" w14:textId="6BE80808"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320339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Hincks Avenue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567C11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8680AD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DF6CD7D" w14:textId="06D1164E"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548454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Hobart City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0971EF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TAS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08AF57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EB23F8D" w14:textId="3147EF93"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035FB4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Homebush West Public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1F63FA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1EF456C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4E47331C" w14:textId="406EF335"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73CD89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Hunter Sports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44E06E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06C856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5AFD0555" w14:textId="53FF2301"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C809FD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Indulkana Anangu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D8035A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A96EC8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DD2AB80" w14:textId="4AB4CF07"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7C2653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Katherine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7B2F3C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73F2DF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6E6C00D1" w14:textId="14801D00"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60A40B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Katherine South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2627A9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705A3D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4154BDEF" w14:textId="259AFFF9"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068403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Kingston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7A748C9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TAS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44189E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26F9371A" w14:textId="2118D599"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B07513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MacFarlane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2C296B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E1C190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EBC78CC" w14:textId="015B6073"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1C3A93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Manunda Terrace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A3EF1A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BCA661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210AB9AC" w14:textId="0A6860D0"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F72F32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Mark Oliphant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7E76FE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4BD664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4AC554C8" w14:textId="55D95C2A"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381AE5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Marsden Road Public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10AE61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A293AE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21140A34" w14:textId="4EDB8973"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F52649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Marsden State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6E97F7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6CCFD0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3A65745E" w14:textId="2268C8ED"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8D82EC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Menindee Central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8866EF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185CC7B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E69885B" w14:textId="3D02AD76"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12E144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Mercy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FCD221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BA0AF1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Catholic </w:t>
            </w:r>
          </w:p>
        </w:tc>
      </w:tr>
      <w:tr w:rsidR="0064248D" w:rsidRPr="006F2F65" w14:paraId="3AA197DA" w14:textId="7064D862"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1A0C8B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Millner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0414DD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4548C9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3CBFF330" w14:textId="66986C85"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44B65B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Mimili Anangu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B8A811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B8808A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4E92B4E" w14:textId="011C35C7"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AE1451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Moil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F24563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00CC4D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4E88F3C3" w14:textId="091114AD" w:rsidTr="00485F51">
        <w:trPr>
          <w:trHeight w:val="390"/>
        </w:trPr>
        <w:tc>
          <w:tcPr>
            <w:tcW w:w="4528" w:type="dxa"/>
            <w:tcBorders>
              <w:top w:val="nil"/>
              <w:left w:val="single" w:sz="6" w:space="0" w:color="000000" w:themeColor="text1"/>
              <w:bottom w:val="single" w:sz="6" w:space="0" w:color="auto"/>
              <w:right w:val="single" w:sz="6" w:space="0" w:color="000000" w:themeColor="text1"/>
            </w:tcBorders>
            <w:shd w:val="clear" w:color="auto" w:fill="auto"/>
            <w:vAlign w:val="center"/>
            <w:hideMark/>
          </w:tcPr>
          <w:p w14:paraId="502EFAB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Moulden Park Primary School </w:t>
            </w:r>
          </w:p>
        </w:tc>
        <w:tc>
          <w:tcPr>
            <w:tcW w:w="616" w:type="dxa"/>
            <w:tcBorders>
              <w:top w:val="nil"/>
              <w:left w:val="nil"/>
              <w:bottom w:val="single" w:sz="6" w:space="0" w:color="auto"/>
              <w:right w:val="single" w:sz="6" w:space="0" w:color="000000" w:themeColor="text1"/>
            </w:tcBorders>
            <w:shd w:val="clear" w:color="auto" w:fill="auto"/>
            <w:vAlign w:val="center"/>
            <w:hideMark/>
          </w:tcPr>
          <w:p w14:paraId="3555453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auto"/>
              <w:right w:val="single" w:sz="6" w:space="0" w:color="000000" w:themeColor="text1"/>
            </w:tcBorders>
            <w:shd w:val="clear" w:color="auto" w:fill="auto"/>
            <w:vAlign w:val="center"/>
            <w:hideMark/>
          </w:tcPr>
          <w:p w14:paraId="234CA5F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D126483" w14:textId="5CB3075E" w:rsidTr="00485F51">
        <w:trPr>
          <w:trHeight w:val="390"/>
        </w:trPr>
        <w:tc>
          <w:tcPr>
            <w:tcW w:w="4528" w:type="dxa"/>
            <w:tcBorders>
              <w:top w:val="single" w:sz="6" w:space="0" w:color="auto"/>
              <w:left w:val="single" w:sz="6" w:space="0" w:color="000000" w:themeColor="text1"/>
              <w:bottom w:val="single" w:sz="6" w:space="0" w:color="000000" w:themeColor="text1"/>
              <w:right w:val="single" w:sz="6" w:space="0" w:color="000000" w:themeColor="text1"/>
            </w:tcBorders>
            <w:shd w:val="clear" w:color="auto" w:fill="auto"/>
            <w:vAlign w:val="center"/>
            <w:hideMark/>
          </w:tcPr>
          <w:p w14:paraId="76FC6EA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Mount St Bernard College </w:t>
            </w:r>
          </w:p>
        </w:tc>
        <w:tc>
          <w:tcPr>
            <w:tcW w:w="616" w:type="dxa"/>
            <w:tcBorders>
              <w:top w:val="single" w:sz="6" w:space="0" w:color="auto"/>
              <w:left w:val="nil"/>
              <w:bottom w:val="single" w:sz="6" w:space="0" w:color="000000" w:themeColor="text1"/>
              <w:right w:val="single" w:sz="6" w:space="0" w:color="000000" w:themeColor="text1"/>
            </w:tcBorders>
            <w:shd w:val="clear" w:color="auto" w:fill="auto"/>
            <w:vAlign w:val="center"/>
            <w:hideMark/>
          </w:tcPr>
          <w:p w14:paraId="4D2E15A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single" w:sz="6" w:space="0" w:color="auto"/>
              <w:left w:val="nil"/>
              <w:bottom w:val="single" w:sz="6" w:space="0" w:color="000000" w:themeColor="text1"/>
              <w:right w:val="single" w:sz="6" w:space="0" w:color="000000" w:themeColor="text1"/>
            </w:tcBorders>
            <w:shd w:val="clear" w:color="auto" w:fill="auto"/>
            <w:vAlign w:val="center"/>
            <w:hideMark/>
          </w:tcPr>
          <w:p w14:paraId="7C023E0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Catholic </w:t>
            </w:r>
          </w:p>
        </w:tc>
      </w:tr>
      <w:tr w:rsidR="0064248D" w:rsidRPr="006F2F65" w14:paraId="5020ED42" w14:textId="224AC0E9"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5A6EB0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Mount Stromlo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F92511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ACT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1B3EB7E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w:t>
            </w:r>
            <w:r w:rsidRPr="00426672">
              <w:rPr>
                <w:rFonts w:eastAsia="Times New Roman" w:cstheme="minorHAnsi"/>
                <w:lang w:eastAsia="en-AU"/>
              </w:rPr>
              <w:t>overnment </w:t>
            </w:r>
          </w:p>
        </w:tc>
      </w:tr>
      <w:tr w:rsidR="0064248D" w:rsidRPr="006F2F65" w14:paraId="413F7749" w14:textId="6BE8FE69" w:rsidTr="00485F51">
        <w:trPr>
          <w:trHeight w:val="390"/>
        </w:trPr>
        <w:tc>
          <w:tcPr>
            <w:tcW w:w="4528" w:type="dxa"/>
            <w:tcBorders>
              <w:top w:val="nil"/>
              <w:left w:val="single" w:sz="6" w:space="0" w:color="000000" w:themeColor="text1"/>
              <w:bottom w:val="single" w:sz="4" w:space="0" w:color="auto"/>
              <w:right w:val="single" w:sz="6" w:space="0" w:color="000000" w:themeColor="text1"/>
            </w:tcBorders>
            <w:shd w:val="clear" w:color="auto" w:fill="auto"/>
            <w:vAlign w:val="center"/>
            <w:hideMark/>
          </w:tcPr>
          <w:p w14:paraId="1A3AD18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lastRenderedPageBreak/>
              <w:t>New Town Primary School </w:t>
            </w:r>
          </w:p>
        </w:tc>
        <w:tc>
          <w:tcPr>
            <w:tcW w:w="616" w:type="dxa"/>
            <w:tcBorders>
              <w:top w:val="nil"/>
              <w:left w:val="nil"/>
              <w:bottom w:val="single" w:sz="4" w:space="0" w:color="auto"/>
              <w:right w:val="single" w:sz="6" w:space="0" w:color="000000" w:themeColor="text1"/>
            </w:tcBorders>
            <w:shd w:val="clear" w:color="auto" w:fill="auto"/>
            <w:vAlign w:val="center"/>
            <w:hideMark/>
          </w:tcPr>
          <w:p w14:paraId="5D83CAC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TAS </w:t>
            </w:r>
          </w:p>
        </w:tc>
        <w:tc>
          <w:tcPr>
            <w:tcW w:w="2115" w:type="dxa"/>
            <w:tcBorders>
              <w:top w:val="nil"/>
              <w:left w:val="nil"/>
              <w:bottom w:val="single" w:sz="4" w:space="0" w:color="auto"/>
              <w:right w:val="single" w:sz="6" w:space="0" w:color="000000" w:themeColor="text1"/>
            </w:tcBorders>
            <w:shd w:val="clear" w:color="auto" w:fill="auto"/>
            <w:vAlign w:val="center"/>
            <w:hideMark/>
          </w:tcPr>
          <w:p w14:paraId="240725B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39355603" w14:textId="75D13A21" w:rsidTr="00485F51">
        <w:trPr>
          <w:trHeight w:val="390"/>
        </w:trPr>
        <w:tc>
          <w:tcPr>
            <w:tcW w:w="4528" w:type="dxa"/>
            <w:tcBorders>
              <w:top w:val="single" w:sz="4" w:space="0" w:color="auto"/>
              <w:left w:val="single" w:sz="6" w:space="0" w:color="000000" w:themeColor="text1"/>
              <w:bottom w:val="single" w:sz="6" w:space="0" w:color="000000" w:themeColor="text1"/>
              <w:right w:val="single" w:sz="6" w:space="0" w:color="000000" w:themeColor="text1"/>
            </w:tcBorders>
            <w:shd w:val="clear" w:color="auto" w:fill="auto"/>
            <w:vAlign w:val="center"/>
            <w:hideMark/>
          </w:tcPr>
          <w:p w14:paraId="3AD00B2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Newman Catholic College </w:t>
            </w:r>
          </w:p>
        </w:tc>
        <w:tc>
          <w:tcPr>
            <w:tcW w:w="616" w:type="dxa"/>
            <w:tcBorders>
              <w:top w:val="single" w:sz="4" w:space="0" w:color="auto"/>
              <w:left w:val="nil"/>
              <w:bottom w:val="single" w:sz="6" w:space="0" w:color="000000" w:themeColor="text1"/>
              <w:right w:val="single" w:sz="6" w:space="0" w:color="000000" w:themeColor="text1"/>
            </w:tcBorders>
            <w:shd w:val="clear" w:color="auto" w:fill="auto"/>
            <w:vAlign w:val="center"/>
            <w:hideMark/>
          </w:tcPr>
          <w:p w14:paraId="5A47C22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single" w:sz="4" w:space="0" w:color="auto"/>
              <w:left w:val="nil"/>
              <w:bottom w:val="single" w:sz="6" w:space="0" w:color="000000" w:themeColor="text1"/>
              <w:right w:val="single" w:sz="6" w:space="0" w:color="000000" w:themeColor="text1"/>
            </w:tcBorders>
            <w:shd w:val="clear" w:color="auto" w:fill="auto"/>
            <w:vAlign w:val="center"/>
            <w:hideMark/>
          </w:tcPr>
          <w:p w14:paraId="0DEF87B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Catholic </w:t>
            </w:r>
          </w:p>
        </w:tc>
      </w:tr>
      <w:tr w:rsidR="0064248D" w:rsidRPr="006F2F65" w14:paraId="5C5F0508" w14:textId="5A7AF383"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E317A3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Ngukurr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B2A9AF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C881A2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4038633A" w14:textId="693D980A"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450E1B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Our Lady of the Sacred Heart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DF0133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E1D970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Catholic </w:t>
            </w:r>
          </w:p>
        </w:tc>
      </w:tr>
      <w:tr w:rsidR="0064248D" w:rsidRPr="006F2F65" w14:paraId="7700CABC" w14:textId="15C0425F"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E4386E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Parafield Gardens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F9C30A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603487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76C09854" w14:textId="3548EA69"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746E7AB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Pormpuraaw State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4D66B86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8BC9C2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152B1791" w14:textId="7494A621"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5A0C60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Port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3D9C99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51797E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Independent </w:t>
            </w:r>
          </w:p>
        </w:tc>
      </w:tr>
      <w:tr w:rsidR="0064248D" w:rsidRPr="006F2F65" w14:paraId="4BE64F93" w14:textId="398A836A"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3133D45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Prospect North Primary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C64FB9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913E93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60E25C25" w14:textId="63ED85E5"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D87928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Punchbowl Boys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50CC32C"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NSW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5A8341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2B65EF43" w14:textId="0743F07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6F5EDD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Rosny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3B1B78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TAS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3DB9EB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0A03F78F" w14:textId="580837F5"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0098AA1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School of Isolated and Distance Education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7BC1280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C28F32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2908BF77" w14:textId="12B8EB52"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53CCFC3"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Serpentine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8FB492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B312FE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Government </w:t>
            </w:r>
          </w:p>
        </w:tc>
      </w:tr>
      <w:tr w:rsidR="0064248D" w:rsidRPr="006F2F65" w14:paraId="41670D8C" w14:textId="37BE7EF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4FA5F16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Specialised Assistance School for Youth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C2AC699" w14:textId="6CEAFCBE" w:rsidR="0064248D" w:rsidRPr="00426672" w:rsidRDefault="0064248D">
            <w:pPr>
              <w:spacing w:after="0" w:line="240" w:lineRule="auto"/>
              <w:rPr>
                <w:rFonts w:eastAsia="Times New Roman"/>
                <w:lang w:eastAsia="en-AU"/>
              </w:rPr>
            </w:pPr>
            <w:r w:rsidRPr="36C6DE25">
              <w:rPr>
                <w:rFonts w:eastAsia="Times New Roman"/>
                <w:color w:val="000000" w:themeColor="text1"/>
                <w:lang w:eastAsia="en-AU"/>
              </w:rPr>
              <w:t>SA</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011AEA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Independent </w:t>
            </w:r>
          </w:p>
        </w:tc>
      </w:tr>
      <w:tr w:rsidR="0064248D" w:rsidRPr="006F2F65" w14:paraId="1C7FFC83" w14:textId="6A91710E"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97F808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Spinifex State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1B72021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FC7511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0F3923E2" w14:textId="073C69D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7506F6F1"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St Joseph’s Catholic Primary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73C751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564987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Catholic </w:t>
            </w:r>
          </w:p>
        </w:tc>
      </w:tr>
      <w:tr w:rsidR="0064248D" w:rsidRPr="006F2F65" w14:paraId="0322A62A" w14:textId="33021CD6"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E22601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St Mary’s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7CDBED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1B1EAEB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Catholic </w:t>
            </w:r>
          </w:p>
        </w:tc>
      </w:tr>
      <w:tr w:rsidR="0064248D" w:rsidRPr="006F2F65" w14:paraId="79D25FB2" w14:textId="20B3CE7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34D456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St Michael’s Catholic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66BE6A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147C263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Catholic </w:t>
            </w:r>
          </w:p>
        </w:tc>
      </w:tr>
      <w:tr w:rsidR="0064248D" w:rsidRPr="006F2F65" w14:paraId="6A9786A3" w14:textId="0FAE61CF"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6AE227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Tarremah Steiner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16CA07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TAS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F54FDC0"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Independent </w:t>
            </w:r>
          </w:p>
        </w:tc>
      </w:tr>
      <w:tr w:rsidR="0064248D" w:rsidRPr="006F2F65" w14:paraId="7809B361" w14:textId="6378442C"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2151DE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Trinity Bay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F28854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08DB94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1EA6BCCC" w14:textId="788EE8AD"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733813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University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7DF18AF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VIC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66D6AC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541454E5" w14:textId="0081099D"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7DA5A9C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Westfield Park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76F6F6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69113467"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0E9FD9C8" w14:textId="3598D042"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B09AA3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Whyalla Secondary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CD49FDB"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7405692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66D3C5FB" w14:textId="685BA45B"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572949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Whyalla Stuart Primary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37BC2566"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SA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47F3962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0119E335" w14:textId="58BC3C8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655F2564"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Worree State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0E2A6D2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0CAA6CB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68EE45F7" w14:textId="36D1CD1B"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92E0E3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Wyndham District High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56E53DE2"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WA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383F8D8"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33DF8F46" w14:textId="55CF872A"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17FF0A39"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Y Vocational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E37D8F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QLD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2F8C492A"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Independent </w:t>
            </w:r>
          </w:p>
        </w:tc>
      </w:tr>
      <w:tr w:rsidR="0064248D" w:rsidRPr="006F2F65" w14:paraId="5A110E02" w14:textId="18417F34"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2288410E"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Yirrkala Homelands School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60347AA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NT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5851ED7F"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r w:rsidR="0064248D" w:rsidRPr="006F2F65" w14:paraId="5D017A86" w14:textId="27757686" w:rsidTr="00485F51">
        <w:trPr>
          <w:trHeight w:val="390"/>
        </w:trPr>
        <w:tc>
          <w:tcPr>
            <w:tcW w:w="4528" w:type="dxa"/>
            <w:tcBorders>
              <w:top w:val="nil"/>
              <w:left w:val="single" w:sz="6" w:space="0" w:color="000000" w:themeColor="text1"/>
              <w:bottom w:val="single" w:sz="6" w:space="0" w:color="000000" w:themeColor="text1"/>
              <w:right w:val="single" w:sz="6" w:space="0" w:color="000000" w:themeColor="text1"/>
            </w:tcBorders>
            <w:shd w:val="clear" w:color="auto" w:fill="auto"/>
            <w:vAlign w:val="center"/>
            <w:hideMark/>
          </w:tcPr>
          <w:p w14:paraId="5B5339A4" w14:textId="0DEEEB74"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Yuille P</w:t>
            </w:r>
            <w:r>
              <w:rPr>
                <w:rFonts w:eastAsia="Times New Roman" w:cstheme="minorHAnsi"/>
                <w:color w:val="000000"/>
                <w:lang w:eastAsia="en-AU"/>
              </w:rPr>
              <w:t xml:space="preserve">ark P-8 Community College </w:t>
            </w:r>
          </w:p>
        </w:tc>
        <w:tc>
          <w:tcPr>
            <w:tcW w:w="616" w:type="dxa"/>
            <w:tcBorders>
              <w:top w:val="nil"/>
              <w:left w:val="nil"/>
              <w:bottom w:val="single" w:sz="6" w:space="0" w:color="000000" w:themeColor="text1"/>
              <w:right w:val="single" w:sz="6" w:space="0" w:color="000000" w:themeColor="text1"/>
            </w:tcBorders>
            <w:shd w:val="clear" w:color="auto" w:fill="auto"/>
            <w:vAlign w:val="center"/>
            <w:hideMark/>
          </w:tcPr>
          <w:p w14:paraId="22D73D65"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color w:val="000000"/>
                <w:lang w:eastAsia="en-AU"/>
              </w:rPr>
              <w:t>VIC </w:t>
            </w:r>
          </w:p>
        </w:tc>
        <w:tc>
          <w:tcPr>
            <w:tcW w:w="2115" w:type="dxa"/>
            <w:tcBorders>
              <w:top w:val="nil"/>
              <w:left w:val="nil"/>
              <w:bottom w:val="single" w:sz="6" w:space="0" w:color="000000" w:themeColor="text1"/>
              <w:right w:val="single" w:sz="6" w:space="0" w:color="000000" w:themeColor="text1"/>
            </w:tcBorders>
            <w:shd w:val="clear" w:color="auto" w:fill="auto"/>
            <w:vAlign w:val="center"/>
            <w:hideMark/>
          </w:tcPr>
          <w:p w14:paraId="365B05FD" w14:textId="77777777" w:rsidR="0064248D" w:rsidRPr="00426672" w:rsidRDefault="0064248D">
            <w:pPr>
              <w:spacing w:after="0" w:line="240" w:lineRule="auto"/>
              <w:textAlignment w:val="baseline"/>
              <w:rPr>
                <w:rFonts w:eastAsia="Times New Roman" w:cstheme="minorHAnsi"/>
                <w:lang w:eastAsia="en-AU"/>
              </w:rPr>
            </w:pPr>
            <w:r w:rsidRPr="00426672">
              <w:rPr>
                <w:rFonts w:eastAsia="Times New Roman" w:cstheme="minorHAnsi"/>
                <w:lang w:eastAsia="en-AU"/>
              </w:rPr>
              <w:t>Government </w:t>
            </w:r>
          </w:p>
        </w:tc>
      </w:tr>
    </w:tbl>
    <w:p w14:paraId="1CC648B0" w14:textId="77777777" w:rsidR="00BB708D" w:rsidRPr="00134C70" w:rsidRDefault="00BB708D" w:rsidP="00BB708D">
      <w:pPr>
        <w:spacing w:after="160"/>
      </w:pPr>
    </w:p>
    <w:p w14:paraId="39C3B135" w14:textId="674F6337" w:rsidR="00FB6AAF" w:rsidRDefault="00FB6AAF">
      <w:pPr>
        <w:spacing w:after="160"/>
      </w:pPr>
      <w:r>
        <w:br w:type="page"/>
      </w:r>
    </w:p>
    <w:p w14:paraId="2BA26955" w14:textId="24387484" w:rsidR="00FB6AAF" w:rsidRDefault="00FB6AAF" w:rsidP="00FB6AAF">
      <w:pPr>
        <w:pStyle w:val="Heading2"/>
      </w:pPr>
      <w:bookmarkStart w:id="237" w:name="_Toc152855372"/>
      <w:r>
        <w:lastRenderedPageBreak/>
        <w:t xml:space="preserve">Appendix </w:t>
      </w:r>
      <w:r w:rsidR="00A47DE9">
        <w:t>G</w:t>
      </w:r>
      <w:r>
        <w:t xml:space="preserve"> – Endnotes</w:t>
      </w:r>
      <w:bookmarkEnd w:id="237"/>
    </w:p>
    <w:sectPr w:rsidR="00FB6AAF" w:rsidSect="008C245F">
      <w:headerReference w:type="even" r:id="rId110"/>
      <w:headerReference w:type="default" r:id="rId111"/>
      <w:footerReference w:type="even" r:id="rId112"/>
      <w:footerReference w:type="default" r:id="rId113"/>
      <w:headerReference w:type="first" r:id="rId114"/>
      <w:footerReference w:type="first" r:id="rId115"/>
      <w:endnotePr>
        <w:numFmt w:val="decimal"/>
      </w:endnotePr>
      <w:pgSz w:w="11906" w:h="16838"/>
      <w:pgMar w:top="1440" w:right="1440" w:bottom="1440" w:left="1440" w:header="708" w:footer="107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7C50C1A" w14:textId="77777777" w:rsidR="00FF1891" w:rsidRDefault="00FF1891" w:rsidP="000A6228">
      <w:pPr>
        <w:spacing w:after="0" w:line="240" w:lineRule="auto"/>
      </w:pPr>
      <w:r>
        <w:separator/>
      </w:r>
    </w:p>
  </w:endnote>
  <w:endnote w:type="continuationSeparator" w:id="0">
    <w:p w14:paraId="208A5A31" w14:textId="77777777" w:rsidR="00FF1891" w:rsidRDefault="00FF1891" w:rsidP="000A6228">
      <w:pPr>
        <w:spacing w:after="0" w:line="240" w:lineRule="auto"/>
      </w:pPr>
      <w:r>
        <w:continuationSeparator/>
      </w:r>
    </w:p>
  </w:endnote>
  <w:endnote w:type="continuationNotice" w:id="1">
    <w:p w14:paraId="42507BC0" w14:textId="77777777" w:rsidR="00FF1891" w:rsidRDefault="00FF1891">
      <w:pPr>
        <w:spacing w:after="0" w:line="240" w:lineRule="auto"/>
      </w:pPr>
    </w:p>
  </w:endnote>
  <w:endnote w:id="2">
    <w:p w14:paraId="475E6021" w14:textId="0517610A" w:rsidR="00C13F18" w:rsidRPr="00000B70" w:rsidRDefault="00C13F18">
      <w:pPr>
        <w:pStyle w:val="EndnoteText"/>
      </w:pPr>
      <w:r w:rsidRPr="00000B70">
        <w:rPr>
          <w:rStyle w:val="EndnoteReference"/>
        </w:rPr>
        <w:endnoteRef/>
      </w:r>
      <w:r w:rsidRPr="00000B70">
        <w:t xml:space="preserve"> The Hon Jason Clare MP, Minister for Education, Australian Government, </w:t>
      </w:r>
      <w:hyperlink r:id="rId1" w:history="1">
        <w:r w:rsidRPr="00000B70">
          <w:rPr>
            <w:rStyle w:val="Hyperlink"/>
            <w:i/>
          </w:rPr>
          <w:t>Expert panel to inform a better and fairer education system</w:t>
        </w:r>
      </w:hyperlink>
      <w:r w:rsidRPr="00000B70">
        <w:rPr>
          <w:i/>
          <w:iCs/>
        </w:rPr>
        <w:t xml:space="preserve"> </w:t>
      </w:r>
      <w:r w:rsidRPr="00000B70">
        <w:t xml:space="preserve">[media release], 29 March 2023, accessed 20 November 2023.  </w:t>
      </w:r>
    </w:p>
  </w:endnote>
  <w:endnote w:id="3">
    <w:p w14:paraId="6162DA05" w14:textId="34531097" w:rsidR="00C13F18" w:rsidRPr="00000B70" w:rsidRDefault="00C13F18">
      <w:pPr>
        <w:pStyle w:val="EndnoteText"/>
      </w:pPr>
      <w:r w:rsidRPr="00000B70">
        <w:rPr>
          <w:rStyle w:val="EndnoteReference"/>
        </w:rPr>
        <w:endnoteRef/>
      </w:r>
      <w:r w:rsidRPr="00000B70">
        <w:t xml:space="preserve"> Productivity Commission (2022) </w:t>
      </w:r>
      <w:hyperlink r:id="rId2" w:history="1">
        <w:r w:rsidRPr="00000B70">
          <w:rPr>
            <w:rStyle w:val="Hyperlink"/>
            <w:i/>
          </w:rPr>
          <w:t>Review of the National School Reform Agreement: study report</w:t>
        </w:r>
      </w:hyperlink>
      <w:r w:rsidRPr="00000B70">
        <w:t>, Productivity Commission, Australian Government, p. 38, accessed 27 October 2023.</w:t>
      </w:r>
    </w:p>
  </w:endnote>
  <w:endnote w:id="4">
    <w:p w14:paraId="4AFB1020" w14:textId="4D9F613F" w:rsidR="00974086" w:rsidRDefault="00974086">
      <w:pPr>
        <w:pStyle w:val="EndnoteText"/>
      </w:pPr>
      <w:r>
        <w:rPr>
          <w:rStyle w:val="EndnoteReference"/>
        </w:rPr>
        <w:endnoteRef/>
      </w:r>
      <w:r>
        <w:t xml:space="preserve"> </w:t>
      </w:r>
      <w:r w:rsidRPr="00AA0CB8">
        <w:t>Bortoli D L, Underwood C</w:t>
      </w:r>
      <w:r>
        <w:t xml:space="preserve"> and Thomson S (2023) </w:t>
      </w:r>
      <w:hyperlink r:id="rId3" w:anchor="2022" w:history="1">
        <w:r w:rsidR="00A02EB3" w:rsidRPr="00B32DD3">
          <w:rPr>
            <w:rStyle w:val="Hyperlink"/>
            <w:i/>
            <w:iCs/>
          </w:rPr>
          <w:t>PISA 2022: Reporting Australia’s results: Volume I Student performance and equity in education</w:t>
        </w:r>
      </w:hyperlink>
      <w:r>
        <w:t xml:space="preserve">, report to the Australian Government Department of Education, </w:t>
      </w:r>
      <w:r w:rsidRPr="00000B70">
        <w:t>Australian Council for Educational Research</w:t>
      </w:r>
      <w:r>
        <w:t>, pp. xvii-xix</w:t>
      </w:r>
      <w:r w:rsidR="002526FA">
        <w:t>, accessed 5 December 2023</w:t>
      </w:r>
      <w:r w:rsidR="00A02EB3">
        <w:t xml:space="preserve">. </w:t>
      </w:r>
    </w:p>
  </w:endnote>
  <w:endnote w:id="5">
    <w:p w14:paraId="2D5EB7A8" w14:textId="6C965611" w:rsidR="006241AA" w:rsidRDefault="006241AA">
      <w:pPr>
        <w:pStyle w:val="EndnoteText"/>
      </w:pPr>
      <w:r>
        <w:rPr>
          <w:rStyle w:val="EndnoteReference"/>
        </w:rPr>
        <w:endnoteRef/>
      </w:r>
      <w:r>
        <w:t xml:space="preserve"> Department of Education internal analysis of PISA 2022</w:t>
      </w:r>
      <w:r w:rsidR="00A5520A">
        <w:t xml:space="preserve"> results</w:t>
      </w:r>
      <w:r w:rsidR="00347FE9">
        <w:t>.</w:t>
      </w:r>
    </w:p>
  </w:endnote>
  <w:endnote w:id="6">
    <w:p w14:paraId="70DD1989" w14:textId="37D85782" w:rsidR="0009318F" w:rsidRPr="00000B70" w:rsidRDefault="0009318F">
      <w:pPr>
        <w:pStyle w:val="EndnoteText"/>
      </w:pPr>
      <w:r w:rsidRPr="00000B70">
        <w:rPr>
          <w:rStyle w:val="EndnoteReference"/>
        </w:rPr>
        <w:endnoteRef/>
      </w:r>
      <w:r w:rsidRPr="00000B70">
        <w:t xml:space="preserve"> Organisation for Economic Co-operation and Development (OECD)</w:t>
      </w:r>
      <w:r w:rsidRPr="00163155">
        <w:t xml:space="preserve"> (</w:t>
      </w:r>
      <w:r w:rsidR="004560B4">
        <w:t>2023</w:t>
      </w:r>
      <w:r w:rsidRPr="00163155">
        <w:t xml:space="preserve">) </w:t>
      </w:r>
      <w:r w:rsidR="00B07DC7">
        <w:rPr>
          <w:iCs/>
        </w:rPr>
        <w:t>‘</w:t>
      </w:r>
      <w:r w:rsidR="00AE5C4A" w:rsidRPr="00661528">
        <w:rPr>
          <w:iCs/>
        </w:rPr>
        <w:t>Education</w:t>
      </w:r>
      <w:r w:rsidR="00AE5C4A" w:rsidRPr="00661528">
        <w:t xml:space="preserve"> policy outlook in Australia</w:t>
      </w:r>
      <w:r w:rsidR="009329F8">
        <w:t>’</w:t>
      </w:r>
      <w:r w:rsidR="00323718" w:rsidRPr="003118EE">
        <w:t>,</w:t>
      </w:r>
      <w:r w:rsidRPr="00000B70">
        <w:rPr>
          <w:i/>
          <w:iCs/>
        </w:rPr>
        <w:t xml:space="preserve"> </w:t>
      </w:r>
      <w:r w:rsidR="003C5DC9">
        <w:rPr>
          <w:i/>
          <w:iCs/>
        </w:rPr>
        <w:t xml:space="preserve">OECD Education Policy </w:t>
      </w:r>
      <w:r w:rsidR="003C5DC9" w:rsidRPr="006D6E74">
        <w:rPr>
          <w:i/>
        </w:rPr>
        <w:t>Perspectives</w:t>
      </w:r>
      <w:r w:rsidR="006510AF">
        <w:t>, No. 67</w:t>
      </w:r>
      <w:r w:rsidR="00323718" w:rsidRPr="003118EE">
        <w:t>,</w:t>
      </w:r>
      <w:r>
        <w:t xml:space="preserve"> </w:t>
      </w:r>
      <w:r w:rsidRPr="003118EE">
        <w:t>OECD</w:t>
      </w:r>
      <w:r w:rsidRPr="00000B70">
        <w:rPr>
          <w:i/>
          <w:iCs/>
        </w:rPr>
        <w:t>,</w:t>
      </w:r>
      <w:r w:rsidRPr="00000B70">
        <w:t xml:space="preserve"> p. </w:t>
      </w:r>
      <w:r w:rsidR="00600B3D">
        <w:t>14</w:t>
      </w:r>
      <w:r w:rsidR="00323718" w:rsidRPr="00000B70">
        <w:t>.</w:t>
      </w:r>
      <w:r w:rsidRPr="00000B70">
        <w:t xml:space="preserve"> </w:t>
      </w:r>
      <w:r w:rsidR="00B122C4" w:rsidRPr="00E66A07">
        <w:t>doi</w:t>
      </w:r>
      <w:r w:rsidR="00B07DC7">
        <w:t>:</w:t>
      </w:r>
      <w:r w:rsidR="00600B3D" w:rsidRPr="00600B3D">
        <w:t>10.1787/ce7a0965-en</w:t>
      </w:r>
      <w:r w:rsidR="000766D8">
        <w:t xml:space="preserve">; </w:t>
      </w:r>
      <w:r w:rsidR="000766D8" w:rsidRPr="00AA0CB8">
        <w:t>Bortoli D L, Underwood C</w:t>
      </w:r>
      <w:r w:rsidR="000766D8">
        <w:t xml:space="preserve"> and Thomson S (2023) </w:t>
      </w:r>
      <w:hyperlink r:id="rId4" w:anchor="2022" w:history="1">
        <w:r w:rsidR="00A02EB3" w:rsidRPr="00B32DD3">
          <w:rPr>
            <w:rStyle w:val="Hyperlink"/>
            <w:i/>
            <w:iCs/>
          </w:rPr>
          <w:t>PISA 2022: Reporting Australia’s results: Volume I Student performance and equity in education</w:t>
        </w:r>
      </w:hyperlink>
      <w:r w:rsidR="000766D8">
        <w:t xml:space="preserve">, report to the Australian Government Department of Education, </w:t>
      </w:r>
      <w:r w:rsidR="000766D8" w:rsidRPr="00000B70">
        <w:t>Australian Council for Educational Research</w:t>
      </w:r>
      <w:r w:rsidR="000766D8">
        <w:t>, p. 229</w:t>
      </w:r>
      <w:r w:rsidR="007C2F64">
        <w:t>, accessed 5 December 2023</w:t>
      </w:r>
      <w:r w:rsidR="00A02EB3">
        <w:t xml:space="preserve">. </w:t>
      </w:r>
    </w:p>
  </w:endnote>
  <w:endnote w:id="7">
    <w:p w14:paraId="0230954D" w14:textId="01A1D578" w:rsidR="00CA20E4" w:rsidRDefault="00CA20E4" w:rsidP="00CA20E4">
      <w:pPr>
        <w:pStyle w:val="EndnoteText"/>
      </w:pPr>
      <w:r>
        <w:rPr>
          <w:rStyle w:val="EndnoteReference"/>
        </w:rPr>
        <w:endnoteRef/>
      </w:r>
      <w:r>
        <w:t xml:space="preserve"> </w:t>
      </w:r>
      <w:r w:rsidRPr="002864C7">
        <w:t xml:space="preserve">Organisation for Economic Co-operation and Development (OECD) (2023) Education at a Glance 2023: OECD Indicators OECD, p. </w:t>
      </w:r>
      <w:r w:rsidR="00B122C4" w:rsidRPr="002864C7">
        <w:t>148, doi</w:t>
      </w:r>
      <w:r w:rsidR="00A670C9">
        <w:t>:</w:t>
      </w:r>
      <w:r w:rsidR="00B122C4" w:rsidRPr="002864C7">
        <w:t>10.1787/5f0c6c28-en</w:t>
      </w:r>
      <w:r w:rsidR="006A3526">
        <w:t>.</w:t>
      </w:r>
    </w:p>
  </w:endnote>
  <w:endnote w:id="8">
    <w:p w14:paraId="612A2523" w14:textId="38871BC2" w:rsidR="005715A8" w:rsidRPr="00000B70" w:rsidRDefault="005715A8">
      <w:pPr>
        <w:pStyle w:val="EndnoteText"/>
      </w:pPr>
      <w:r w:rsidRPr="00000B70">
        <w:rPr>
          <w:rStyle w:val="EndnoteReference"/>
        </w:rPr>
        <w:endnoteRef/>
      </w:r>
      <w:r w:rsidRPr="00000B70">
        <w:t xml:space="preserve"> </w:t>
      </w:r>
      <w:r w:rsidR="00F85F05" w:rsidRPr="00000B70">
        <w:t xml:space="preserve">Organisation for Economic Co-operation and Development (OECD) (2023) </w:t>
      </w:r>
      <w:r w:rsidR="00F85F05" w:rsidRPr="00000B70">
        <w:rPr>
          <w:i/>
          <w:iCs/>
        </w:rPr>
        <w:t>Education at a Glance 2023: OECD Indicators</w:t>
      </w:r>
      <w:r w:rsidR="00F85F05" w:rsidRPr="00163155">
        <w:rPr>
          <w:i/>
          <w:iCs/>
        </w:rPr>
        <w:t xml:space="preserve"> </w:t>
      </w:r>
      <w:r w:rsidR="00F85F05" w:rsidRPr="00922BDA">
        <w:t>OECD</w:t>
      </w:r>
      <w:r w:rsidR="00F85F05" w:rsidRPr="00000B70">
        <w:t xml:space="preserve">, p. 50, </w:t>
      </w:r>
      <w:r w:rsidR="00B122C4" w:rsidRPr="00E66A07">
        <w:t>doi</w:t>
      </w:r>
      <w:r w:rsidR="00D82CC1">
        <w:t>:</w:t>
      </w:r>
      <w:r w:rsidR="00B122C4" w:rsidRPr="00E66A07">
        <w:t>10.1787/5f0c6c28-en</w:t>
      </w:r>
      <w:r w:rsidR="00F85F05" w:rsidRPr="00000B70">
        <w:t>.</w:t>
      </w:r>
      <w:r w:rsidR="002B0215">
        <w:t xml:space="preserve"> The attainment rate </w:t>
      </w:r>
      <w:r w:rsidR="00911CA4">
        <w:t>r</w:t>
      </w:r>
      <w:r w:rsidR="00170128">
        <w:t>epresents</w:t>
      </w:r>
      <w:r w:rsidR="00911CA4">
        <w:t xml:space="preserve"> 25 to 64 </w:t>
      </w:r>
      <w:r w:rsidR="00E716D2">
        <w:t>y</w:t>
      </w:r>
      <w:r w:rsidR="00911CA4">
        <w:t>ear</w:t>
      </w:r>
      <w:r w:rsidR="00FF47F5">
        <w:t>-</w:t>
      </w:r>
      <w:r w:rsidR="00911CA4">
        <w:t xml:space="preserve">olds who have studied at least an upper secondary </w:t>
      </w:r>
      <w:r w:rsidR="00170128">
        <w:t>qualification.</w:t>
      </w:r>
    </w:p>
  </w:endnote>
  <w:endnote w:id="9">
    <w:p w14:paraId="56BE4963" w14:textId="77777777" w:rsidR="00C13F18" w:rsidRPr="00000B70" w:rsidRDefault="00C13F18" w:rsidP="00BB708D">
      <w:pPr>
        <w:pStyle w:val="EndnoteText"/>
      </w:pPr>
      <w:r w:rsidRPr="00000B70">
        <w:rPr>
          <w:rStyle w:val="EndnoteReference"/>
        </w:rPr>
        <w:endnoteRef/>
      </w:r>
      <w:r w:rsidRPr="00000B70">
        <w:t xml:space="preserve"> </w:t>
      </w:r>
      <w:r w:rsidRPr="00000B70">
        <w:rPr>
          <w:rFonts w:ascii="Calibri" w:eastAsia="Calibri" w:hAnsi="Calibri" w:cs="Calibri"/>
        </w:rPr>
        <w:t xml:space="preserve">Productivity Commission (2022) </w:t>
      </w:r>
      <w:hyperlink r:id="rId5">
        <w:r w:rsidRPr="00000B70">
          <w:rPr>
            <w:rStyle w:val="Hyperlink"/>
            <w:i/>
          </w:rPr>
          <w:t>Review of the National School Reform Agreement: study report</w:t>
        </w:r>
      </w:hyperlink>
      <w:r w:rsidRPr="00000B70">
        <w:rPr>
          <w:rFonts w:ascii="Calibri" w:eastAsia="Calibri" w:hAnsi="Calibri" w:cs="Calibri"/>
        </w:rPr>
        <w:t>, Productivity Commission, Australian Government, p. 53, accessed 27 October 2023.</w:t>
      </w:r>
    </w:p>
  </w:endnote>
  <w:endnote w:id="10">
    <w:p w14:paraId="5D124EF4" w14:textId="77777777" w:rsidR="00C13F18" w:rsidRPr="00000B70" w:rsidRDefault="00C13F18" w:rsidP="00BB708D">
      <w:pPr>
        <w:spacing w:after="0" w:line="240" w:lineRule="auto"/>
        <w:rPr>
          <w:rFonts w:ascii="Calibri" w:eastAsia="Calibri" w:hAnsi="Calibri" w:cs="Calibri"/>
        </w:rPr>
      </w:pPr>
      <w:r w:rsidRPr="00000B70">
        <w:rPr>
          <w:rStyle w:val="EndnoteReference"/>
        </w:rPr>
        <w:endnoteRef/>
      </w:r>
      <w:r w:rsidRPr="00000B70">
        <w:t xml:space="preserve"> </w:t>
      </w:r>
      <w:r w:rsidRPr="00000B70">
        <w:rPr>
          <w:sz w:val="20"/>
          <w:szCs w:val="20"/>
        </w:rPr>
        <w:t xml:space="preserve">Australian Curriculum, Assessment and Reporting Authority (ACARA) (n.d.) </w:t>
      </w:r>
      <w:hyperlink r:id="rId6" w:history="1">
        <w:r w:rsidRPr="00000B70">
          <w:rPr>
            <w:rStyle w:val="Hyperlink"/>
            <w:i/>
            <w:iCs/>
            <w:sz w:val="20"/>
            <w:szCs w:val="20"/>
          </w:rPr>
          <w:t>Participation and attainment in education and work</w:t>
        </w:r>
      </w:hyperlink>
      <w:r w:rsidRPr="00000B70">
        <w:rPr>
          <w:rStyle w:val="Hyperlink"/>
          <w:sz w:val="20"/>
          <w:szCs w:val="20"/>
          <w:u w:val="none"/>
        </w:rPr>
        <w:t xml:space="preserve"> </w:t>
      </w:r>
      <w:r w:rsidRPr="00000B70">
        <w:rPr>
          <w:rStyle w:val="Hyperlink"/>
          <w:color w:val="auto"/>
          <w:sz w:val="20"/>
          <w:szCs w:val="20"/>
          <w:u w:val="none"/>
        </w:rPr>
        <w:t>[data set]</w:t>
      </w:r>
      <w:r w:rsidRPr="00000B70">
        <w:rPr>
          <w:sz w:val="20"/>
          <w:szCs w:val="20"/>
        </w:rPr>
        <w:t>, ACARA, accessed 27 October 2023.</w:t>
      </w:r>
    </w:p>
  </w:endnote>
  <w:endnote w:id="11">
    <w:p w14:paraId="226BC760" w14:textId="77777777" w:rsidR="00C13F18" w:rsidRPr="00000B70" w:rsidRDefault="00C13F18" w:rsidP="00BB708D">
      <w:pPr>
        <w:spacing w:after="0"/>
        <w:rPr>
          <w:rFonts w:ascii="Calibri" w:eastAsia="Calibri" w:hAnsi="Calibri" w:cs="Calibri"/>
        </w:rPr>
      </w:pPr>
      <w:r w:rsidRPr="00000B70">
        <w:rPr>
          <w:rStyle w:val="EndnoteReference"/>
        </w:rPr>
        <w:endnoteRef/>
      </w:r>
      <w:r w:rsidRPr="00000B70">
        <w:t xml:space="preserve"> </w:t>
      </w:r>
      <w:r w:rsidRPr="00000B70">
        <w:rPr>
          <w:rFonts w:ascii="Calibri" w:eastAsia="Calibri" w:hAnsi="Calibri" w:cs="Calibri"/>
          <w:sz w:val="20"/>
          <w:szCs w:val="20"/>
        </w:rPr>
        <w:t xml:space="preserve">Productivity Commission (2022) </w:t>
      </w:r>
      <w:hyperlink r:id="rId7">
        <w:r w:rsidRPr="00000B70">
          <w:rPr>
            <w:rStyle w:val="Hyperlink"/>
            <w:i/>
            <w:sz w:val="20"/>
            <w:szCs w:val="20"/>
          </w:rPr>
          <w:t>Review of the National School Reform Agreement: study report</w:t>
        </w:r>
      </w:hyperlink>
      <w:r w:rsidRPr="00000B70">
        <w:rPr>
          <w:rFonts w:ascii="Calibri" w:eastAsia="Calibri" w:hAnsi="Calibri" w:cs="Calibri"/>
          <w:sz w:val="20"/>
          <w:szCs w:val="20"/>
        </w:rPr>
        <w:t>, Productivity Commission, Australian Government, p. 53, accessed 27 October 2023.</w:t>
      </w:r>
    </w:p>
  </w:endnote>
  <w:endnote w:id="12">
    <w:p w14:paraId="1BCC7476" w14:textId="77777777" w:rsidR="00C13F18" w:rsidRPr="00000B70" w:rsidRDefault="00C13F18" w:rsidP="00BB708D">
      <w:pPr>
        <w:pStyle w:val="CharCharChar1"/>
      </w:pPr>
      <w:r w:rsidRPr="00000B70">
        <w:rPr>
          <w:rStyle w:val="EndnoteReference"/>
        </w:rPr>
        <w:endnoteRef/>
      </w:r>
      <w:r w:rsidRPr="00000B70">
        <w:t xml:space="preserve"> Williams L, Groves O, Wan W.-Y, Lee E, and Lu L (2023) </w:t>
      </w:r>
      <w:hyperlink r:id="rId8" w:history="1">
        <w:r w:rsidRPr="00000B70">
          <w:rPr>
            <w:rStyle w:val="Hyperlink1"/>
            <w:i/>
            <w:iCs/>
          </w:rPr>
          <w:t>Learning outcomes of students with early low NAPLAN performance</w:t>
        </w:r>
      </w:hyperlink>
      <w:r w:rsidRPr="00000B70">
        <w:t>, Australian Education Research Organisation, p. 12, accessed 27 October 2023.</w:t>
      </w:r>
    </w:p>
  </w:endnote>
  <w:endnote w:id="13">
    <w:p w14:paraId="574F117F" w14:textId="77777777" w:rsidR="00C13F18" w:rsidRPr="00000B70" w:rsidRDefault="00C13F18" w:rsidP="00BB708D">
      <w:pPr>
        <w:pStyle w:val="EndnoteText"/>
      </w:pPr>
      <w:r w:rsidRPr="00000B70">
        <w:rPr>
          <w:rStyle w:val="EndnoteReference"/>
        </w:rPr>
        <w:endnoteRef/>
      </w:r>
      <w:r w:rsidRPr="00000B70">
        <w:t xml:space="preserve"> In comparison to other OECD countries. Organisation for Economic Co-operation and Development (OECD) (2018) </w:t>
      </w:r>
      <w:hyperlink r:id="rId9" w:history="1">
        <w:r w:rsidRPr="00000B70">
          <w:rPr>
            <w:rStyle w:val="Hyperlink"/>
            <w:i/>
            <w:iCs/>
          </w:rPr>
          <w:t>Equity in education: breaking down barriers to social mobility</w:t>
        </w:r>
      </w:hyperlink>
      <w:r w:rsidRPr="00000B70">
        <w:t>, OECD, p. 122, accessed 27 October 2023.</w:t>
      </w:r>
    </w:p>
  </w:endnote>
  <w:endnote w:id="14">
    <w:p w14:paraId="3ED6F62B" w14:textId="77777777" w:rsidR="00C13F18" w:rsidRPr="00000B70" w:rsidRDefault="00C13F18" w:rsidP="00BB708D">
      <w:pPr>
        <w:pStyle w:val="EndnoteText"/>
      </w:pPr>
      <w:r w:rsidRPr="00000B70">
        <w:rPr>
          <w:rStyle w:val="EndnoteReference"/>
        </w:rPr>
        <w:endnoteRef/>
      </w:r>
      <w:r w:rsidRPr="00000B70">
        <w:t xml:space="preserve"> Australian Curriculum, Assessment and Reporting Authority (ACARA) (n.d.) </w:t>
      </w:r>
      <w:hyperlink r:id="rId10" w:history="1">
        <w:r w:rsidRPr="00000B70">
          <w:rPr>
            <w:rStyle w:val="Hyperlink"/>
            <w:i/>
            <w:iCs/>
          </w:rPr>
          <w:t>School students with disability</w:t>
        </w:r>
      </w:hyperlink>
      <w:r w:rsidRPr="00000B70">
        <w:t xml:space="preserve"> [data set], ACARA, accessed 27 October 2023.</w:t>
      </w:r>
    </w:p>
  </w:endnote>
  <w:endnote w:id="15">
    <w:p w14:paraId="68DCB817" w14:textId="77777777" w:rsidR="00C13F18" w:rsidRPr="00000B70" w:rsidRDefault="00C13F18">
      <w:pPr>
        <w:pStyle w:val="EndnoteText"/>
      </w:pPr>
      <w:r w:rsidRPr="00000B70">
        <w:rPr>
          <w:rStyle w:val="EndnoteReference"/>
        </w:rPr>
        <w:endnoteRef/>
      </w:r>
      <w:r w:rsidRPr="00000B70">
        <w:t xml:space="preserve"> Australian Institute of Health and Welfare (AIHW) (2022) </w:t>
      </w:r>
      <w:hyperlink r:id="rId11" w:history="1">
        <w:r w:rsidRPr="00000B70">
          <w:rPr>
            <w:rStyle w:val="Hyperlink"/>
            <w:i/>
            <w:iCs/>
          </w:rPr>
          <w:t>People with disability in Australia</w:t>
        </w:r>
      </w:hyperlink>
      <w:r w:rsidRPr="00000B70">
        <w:t xml:space="preserve">, AIHW, accessed 20 November 2023. </w:t>
      </w:r>
    </w:p>
  </w:endnote>
  <w:endnote w:id="16">
    <w:p w14:paraId="446B3AD6" w14:textId="77777777" w:rsidR="00C13F18" w:rsidRPr="00000B70" w:rsidDel="00AB047F" w:rsidRDefault="00C13F18" w:rsidP="00BB708D">
      <w:pPr>
        <w:pStyle w:val="EndnoteText"/>
        <w:rPr>
          <w:rStyle w:val="normaltextrun"/>
          <w:rFonts w:ascii="Calibri" w:hAnsi="Calibri" w:cs="Calibri"/>
        </w:rPr>
      </w:pPr>
      <w:r w:rsidRPr="00000B70">
        <w:rPr>
          <w:rStyle w:val="EndnoteReference"/>
        </w:rPr>
        <w:endnoteRef/>
      </w:r>
      <w:r w:rsidRPr="00000B70">
        <w:t xml:space="preserve"> </w:t>
      </w:r>
      <w:r w:rsidRPr="00000B70">
        <w:rPr>
          <w:rStyle w:val="normaltextrun"/>
          <w:rFonts w:ascii="Calibri" w:hAnsi="Calibri" w:cs="Calibri"/>
          <w:color w:val="000000"/>
          <w:shd w:val="clear" w:color="auto" w:fill="FFFFFF"/>
        </w:rPr>
        <w:t>Brennan N, Beames JR, Kos A, Reily N, Connell C, Hall S, Yip D, Hudson J, O’Dea B, Di Nicola K, and Christie R (2021)</w:t>
      </w:r>
      <w:r w:rsidRPr="00000B70">
        <w:rPr>
          <w:rFonts w:ascii="Calibri" w:hAnsi="Calibri" w:cs="Calibri"/>
          <w:color w:val="000000"/>
          <w:shd w:val="clear" w:color="auto" w:fill="FFFFFF"/>
        </w:rPr>
        <w:t xml:space="preserve"> </w:t>
      </w:r>
      <w:hyperlink r:id="rId12" w:history="1">
        <w:r w:rsidRPr="00000B70">
          <w:rPr>
            <w:rStyle w:val="Hyperlink"/>
            <w:rFonts w:ascii="Calibri" w:hAnsi="Calibri" w:cs="Calibri"/>
            <w:i/>
            <w:iCs/>
            <w:shd w:val="clear" w:color="auto" w:fill="FFFFFF"/>
          </w:rPr>
          <w:t>Psychological distress in young people in Australia – fifth biennial youth mental health report: 2012–20</w:t>
        </w:r>
      </w:hyperlink>
      <w:r w:rsidRPr="00000B70">
        <w:rPr>
          <w:rFonts w:ascii="Calibri" w:hAnsi="Calibri" w:cs="Calibri"/>
          <w:color w:val="000000"/>
          <w:shd w:val="clear" w:color="auto" w:fill="FFFFFF"/>
        </w:rPr>
        <w:t>,</w:t>
      </w:r>
      <w:r w:rsidRPr="00000B70">
        <w:rPr>
          <w:rStyle w:val="normaltextrun"/>
          <w:rFonts w:ascii="Calibri" w:hAnsi="Calibri" w:cs="Calibri"/>
          <w:color w:val="000000"/>
          <w:shd w:val="clear" w:color="auto" w:fill="FFFFFF"/>
        </w:rPr>
        <w:t xml:space="preserve"> Mission Australia, accessed 27 October 2023</w:t>
      </w:r>
      <w:r w:rsidRPr="00000B70">
        <w:t>.</w:t>
      </w:r>
    </w:p>
  </w:endnote>
  <w:endnote w:id="17">
    <w:p w14:paraId="0561605F" w14:textId="0DA7F572" w:rsidR="005137C9" w:rsidRPr="00000B70" w:rsidRDefault="005137C9">
      <w:pPr>
        <w:pStyle w:val="EndnoteText"/>
      </w:pPr>
      <w:r w:rsidRPr="00000B70">
        <w:rPr>
          <w:rStyle w:val="EndnoteReference"/>
        </w:rPr>
        <w:endnoteRef/>
      </w:r>
      <w:r w:rsidRPr="00000B70">
        <w:t xml:space="preserve"> Hattie </w:t>
      </w:r>
      <w:r w:rsidRPr="00163155">
        <w:t>J (2003</w:t>
      </w:r>
      <w:r w:rsidRPr="00922BDA">
        <w:t xml:space="preserve">) </w:t>
      </w:r>
      <w:hyperlink r:id="rId13" w:history="1">
        <w:r w:rsidRPr="00000B70">
          <w:rPr>
            <w:rStyle w:val="Hyperlink1"/>
            <w:i/>
          </w:rPr>
          <w:t>Teachers m</w:t>
        </w:r>
        <w:r w:rsidRPr="00163155">
          <w:rPr>
            <w:rStyle w:val="Hyperlink1"/>
            <w:i/>
          </w:rPr>
          <w:t xml:space="preserve">ake a </w:t>
        </w:r>
        <w:r w:rsidRPr="00922BDA">
          <w:rPr>
            <w:rStyle w:val="Hyperlink1"/>
            <w:i/>
          </w:rPr>
          <w:t>d</w:t>
        </w:r>
        <w:r w:rsidRPr="00000B70">
          <w:rPr>
            <w:rStyle w:val="Hyperlink1"/>
            <w:i/>
          </w:rPr>
          <w:t>ifference: what is the research evidence?</w:t>
        </w:r>
      </w:hyperlink>
      <w:r w:rsidRPr="00000B70">
        <w:t>, Paper presented at the Australian Council for Educational Research Conference</w:t>
      </w:r>
      <w:r w:rsidRPr="00922BDA">
        <w:t xml:space="preserve"> (Melbourne)</w:t>
      </w:r>
      <w:r w:rsidRPr="00000B70">
        <w:t>, p. 2, accessed 27 October 2023.</w:t>
      </w:r>
    </w:p>
  </w:endnote>
  <w:endnote w:id="18">
    <w:p w14:paraId="5CEA1217" w14:textId="6B2BD153" w:rsidR="00C13F18" w:rsidRPr="00000B70" w:rsidRDefault="00C13F18">
      <w:pPr>
        <w:pStyle w:val="EndnoteText"/>
      </w:pPr>
      <w:r w:rsidRPr="00000B70">
        <w:rPr>
          <w:rStyle w:val="EndnoteReference"/>
        </w:rPr>
        <w:endnoteRef/>
      </w:r>
      <w:r w:rsidRPr="00000B70">
        <w:t xml:space="preserve"> Productivity Commission (2022) </w:t>
      </w:r>
      <w:hyperlink r:id="rId14" w:history="1">
        <w:r w:rsidRPr="00000B70">
          <w:rPr>
            <w:rStyle w:val="Hyperlink"/>
            <w:i/>
          </w:rPr>
          <w:t>Review of the National School Reform Agreement: study report</w:t>
        </w:r>
      </w:hyperlink>
      <w:r w:rsidRPr="00000B70">
        <w:t>, Productivity Commission, Australian Government, accessed 27 October 2023.</w:t>
      </w:r>
    </w:p>
  </w:endnote>
  <w:endnote w:id="19">
    <w:p w14:paraId="4E86E139" w14:textId="77777777" w:rsidR="00C13F18" w:rsidRPr="00000B70" w:rsidRDefault="00C13F18" w:rsidP="00BB708D">
      <w:pPr>
        <w:pStyle w:val="EndnoteText"/>
      </w:pPr>
      <w:r w:rsidRPr="00000B70">
        <w:rPr>
          <w:rStyle w:val="EndnoteReference"/>
        </w:rPr>
        <w:endnoteRef/>
      </w:r>
      <w:r w:rsidRPr="00000B70" w:rsidDel="005B3774">
        <w:t xml:space="preserve"> </w:t>
      </w:r>
      <w:r w:rsidRPr="00000B70">
        <w:t xml:space="preserve">Gonski D, Boston K, Greiner K, Lawrence C, Scales B, and Tannock P (2011) </w:t>
      </w:r>
      <w:hyperlink r:id="rId15" w:history="1">
        <w:r w:rsidRPr="00000B70">
          <w:rPr>
            <w:rStyle w:val="Hyperlink"/>
            <w:i/>
          </w:rPr>
          <w:t>Review of funding for schooling: final report</w:t>
        </w:r>
      </w:hyperlink>
      <w:r w:rsidRPr="00000B70">
        <w:t>, Australian Government, pp. 48–49, accessed 27 October 2023.</w:t>
      </w:r>
    </w:p>
  </w:endnote>
  <w:endnote w:id="20">
    <w:p w14:paraId="4B4C00F6" w14:textId="6D5A9E48" w:rsidR="00C13F18" w:rsidRPr="00000B70" w:rsidRDefault="00C13F18">
      <w:pPr>
        <w:pStyle w:val="EndnoteText"/>
      </w:pPr>
      <w:r w:rsidRPr="00000B70">
        <w:rPr>
          <w:rStyle w:val="EndnoteReference"/>
        </w:rPr>
        <w:endnoteRef/>
      </w:r>
      <w:r w:rsidRPr="00000B70">
        <w:t xml:space="preserve"> Productivity Commission (2022) </w:t>
      </w:r>
      <w:hyperlink r:id="rId16" w:history="1">
        <w:r w:rsidRPr="00000B70">
          <w:rPr>
            <w:rStyle w:val="Hyperlink"/>
            <w:i/>
          </w:rPr>
          <w:t>Review of the National School Reform Agreement: study report</w:t>
        </w:r>
      </w:hyperlink>
      <w:r w:rsidRPr="00000B70">
        <w:t>, Productivity Commission, Australian Government, p. 38, accessed 27 October 2023.</w:t>
      </w:r>
    </w:p>
  </w:endnote>
  <w:endnote w:id="21">
    <w:p w14:paraId="23525CA4" w14:textId="0B0A5C62" w:rsidR="00C13F18" w:rsidRPr="00000B70" w:rsidRDefault="00C13F18">
      <w:pPr>
        <w:pStyle w:val="EndnoteText"/>
      </w:pPr>
      <w:r w:rsidRPr="00000B70">
        <w:rPr>
          <w:rStyle w:val="EndnoteReference"/>
        </w:rPr>
        <w:endnoteRef/>
      </w:r>
      <w:r w:rsidRPr="00000B70">
        <w:t xml:space="preserve"> Productivity Commission (2022) </w:t>
      </w:r>
      <w:hyperlink r:id="rId17" w:history="1">
        <w:r w:rsidRPr="00000B70">
          <w:rPr>
            <w:rStyle w:val="Hyperlink"/>
            <w:i/>
          </w:rPr>
          <w:t>Review of the National School Reform Agreement: study report</w:t>
        </w:r>
      </w:hyperlink>
      <w:r w:rsidRPr="00000B70">
        <w:t>, Productivity Commission, Australian Government, accessed 27 October 2023.</w:t>
      </w:r>
    </w:p>
  </w:endnote>
  <w:endnote w:id="22">
    <w:p w14:paraId="38167CCD" w14:textId="77777777" w:rsidR="00C13F18" w:rsidRPr="00000B70" w:rsidRDefault="00C13F18" w:rsidP="00BB708D">
      <w:pPr>
        <w:spacing w:after="0"/>
        <w:rPr>
          <w:rFonts w:ascii="Calibri" w:eastAsia="Calibri" w:hAnsi="Calibri" w:cs="Calibri"/>
        </w:rPr>
      </w:pPr>
      <w:r w:rsidRPr="00000B70">
        <w:rPr>
          <w:rStyle w:val="EndnoteReference"/>
        </w:rPr>
        <w:endnoteRef/>
      </w:r>
      <w:r w:rsidRPr="00000B70">
        <w:t xml:space="preserve"> </w:t>
      </w:r>
      <w:r w:rsidRPr="00000B70">
        <w:rPr>
          <w:rFonts w:ascii="Calibri" w:eastAsia="Calibri" w:hAnsi="Calibri" w:cs="Calibri"/>
          <w:sz w:val="20"/>
          <w:szCs w:val="20"/>
        </w:rPr>
        <w:t xml:space="preserve">Gonski D, Arcus T, Boston K, Gould V, Johnson W, O’Brien L, Perry L-A, and Roberts M (2018) </w:t>
      </w:r>
      <w:hyperlink r:id="rId18">
        <w:r w:rsidRPr="00000B70">
          <w:rPr>
            <w:rStyle w:val="Hyperlink"/>
            <w:i/>
            <w:iCs/>
            <w:sz w:val="20"/>
            <w:szCs w:val="20"/>
          </w:rPr>
          <w:t>Through growth to achievement: report of the Review to Achieve Educational Excellence in Australian Schools</w:t>
        </w:r>
      </w:hyperlink>
      <w:r w:rsidRPr="00000B70">
        <w:rPr>
          <w:sz w:val="20"/>
          <w:szCs w:val="20"/>
        </w:rPr>
        <w:t>, Australian Government, accessed 27 October 2023.</w:t>
      </w:r>
    </w:p>
  </w:endnote>
  <w:endnote w:id="23">
    <w:p w14:paraId="51BE9E16" w14:textId="77777777" w:rsidR="00C13F18" w:rsidRPr="00000B70" w:rsidRDefault="00C13F18" w:rsidP="00BB708D">
      <w:pPr>
        <w:pStyle w:val="EndnoteText"/>
      </w:pPr>
      <w:r w:rsidRPr="00000B70">
        <w:rPr>
          <w:rStyle w:val="EndnoteReference"/>
        </w:rPr>
        <w:endnoteRef/>
      </w:r>
      <w:r w:rsidRPr="00000B70">
        <w:t xml:space="preserve"> Productivity Commission (2022) </w:t>
      </w:r>
      <w:hyperlink r:id="rId19" w:history="1">
        <w:r w:rsidRPr="00000B70">
          <w:rPr>
            <w:rStyle w:val="Hyperlink"/>
            <w:i/>
          </w:rPr>
          <w:t>Review of the National School Reform Agreement: study report</w:t>
        </w:r>
      </w:hyperlink>
      <w:r w:rsidRPr="00000B70">
        <w:t>, Productivity Commission, Australian Government, p. 53, accessed 27 October 2023.</w:t>
      </w:r>
    </w:p>
  </w:endnote>
  <w:endnote w:id="24">
    <w:p w14:paraId="18C39520" w14:textId="77777777" w:rsidR="00C13F18" w:rsidRPr="00000B70" w:rsidRDefault="00C13F18" w:rsidP="00BB708D">
      <w:pPr>
        <w:pStyle w:val="EndnoteText"/>
      </w:pPr>
      <w:r w:rsidRPr="00000B70">
        <w:rPr>
          <w:rStyle w:val="EndnoteReference"/>
        </w:rPr>
        <w:endnoteRef/>
      </w:r>
      <w:r w:rsidRPr="00000B70">
        <w:t xml:space="preserve"> Australian Curriculum, Assessment and Reporting Authority (ACARA) (n.d.) </w:t>
      </w:r>
      <w:hyperlink r:id="rId20" w:history="1">
        <w:r w:rsidRPr="00000B70">
          <w:rPr>
            <w:rStyle w:val="Hyperlink"/>
            <w:i/>
            <w:iCs/>
          </w:rPr>
          <w:t>Participation and attainment in education and work</w:t>
        </w:r>
      </w:hyperlink>
      <w:r w:rsidRPr="00000B70">
        <w:rPr>
          <w:rStyle w:val="Hyperlink"/>
          <w:u w:val="none"/>
        </w:rPr>
        <w:t xml:space="preserve"> </w:t>
      </w:r>
      <w:r w:rsidRPr="00000B70">
        <w:rPr>
          <w:rStyle w:val="Hyperlink"/>
          <w:color w:val="auto"/>
          <w:u w:val="none"/>
        </w:rPr>
        <w:t>[data set]</w:t>
      </w:r>
      <w:r w:rsidRPr="00000B70">
        <w:t>, ACARA, accessed 27 October 2023.</w:t>
      </w:r>
    </w:p>
  </w:endnote>
  <w:endnote w:id="25">
    <w:p w14:paraId="223CAC04" w14:textId="77777777" w:rsidR="00C13F18" w:rsidRPr="00000B70" w:rsidRDefault="00C13F18" w:rsidP="00BB708D">
      <w:pPr>
        <w:pStyle w:val="EndnoteText"/>
      </w:pPr>
      <w:r w:rsidRPr="00000B70">
        <w:rPr>
          <w:rStyle w:val="EndnoteReference"/>
        </w:rPr>
        <w:endnoteRef/>
      </w:r>
      <w:r w:rsidRPr="00000B70">
        <w:t xml:space="preserve"> Productivity Commission (2023) </w:t>
      </w:r>
      <w:hyperlink r:id="rId21" w:history="1">
        <w:r w:rsidRPr="00000B70">
          <w:rPr>
            <w:rStyle w:val="Hyperlink"/>
            <w:i/>
            <w:iCs/>
          </w:rPr>
          <w:t xml:space="preserve">Dashboard: Closing the Gap information repository </w:t>
        </w:r>
        <w:r w:rsidRPr="00000B70">
          <w:rPr>
            <w:rStyle w:val="Hyperlink"/>
            <w:rFonts w:ascii="Symbol" w:eastAsia="Symbol" w:hAnsi="Symbol" w:cs="Symbol"/>
            <w:i/>
            <w:iCs/>
          </w:rPr>
          <w:t>-</w:t>
        </w:r>
        <w:r w:rsidRPr="00000B70">
          <w:rPr>
            <w:rStyle w:val="Hyperlink"/>
            <w:i/>
            <w:iCs/>
          </w:rPr>
          <w:t xml:space="preserve"> Socioeconomic outcome area 5</w:t>
        </w:r>
      </w:hyperlink>
      <w:r w:rsidRPr="00000B70">
        <w:t>, Productivity Commission, Australian Government, accessed 27 October 2023.</w:t>
      </w:r>
    </w:p>
  </w:endnote>
  <w:endnote w:id="26">
    <w:p w14:paraId="0C9FE28F" w14:textId="77777777" w:rsidR="00C13F18" w:rsidRPr="00163155" w:rsidRDefault="00C13F18" w:rsidP="00BB708D">
      <w:pPr>
        <w:pStyle w:val="EndnoteText"/>
      </w:pPr>
      <w:r w:rsidRPr="00000B70">
        <w:rPr>
          <w:rStyle w:val="EndnoteReference"/>
        </w:rPr>
        <w:endnoteRef/>
      </w:r>
      <w:r w:rsidRPr="00000B70">
        <w:t xml:space="preserve"> Productivity Commission (2022) </w:t>
      </w:r>
      <w:hyperlink r:id="rId22" w:history="1">
        <w:r w:rsidRPr="00000B70">
          <w:rPr>
            <w:rStyle w:val="Hyperlink"/>
            <w:i/>
            <w:iCs/>
          </w:rPr>
          <w:t>Review of the National School Reform Agreement: study report</w:t>
        </w:r>
      </w:hyperlink>
      <w:r w:rsidRPr="00000B70">
        <w:t>, Productivity Commission, Australian Government,</w:t>
      </w:r>
      <w:r w:rsidRPr="00163155">
        <w:t xml:space="preserve"> p. 53, accessed 27 October 2023.</w:t>
      </w:r>
    </w:p>
  </w:endnote>
  <w:endnote w:id="27">
    <w:p w14:paraId="6CC337E7" w14:textId="77777777" w:rsidR="00C13F18" w:rsidRPr="00163155" w:rsidRDefault="00C13F18" w:rsidP="00BB708D">
      <w:pPr>
        <w:pStyle w:val="EndnoteText"/>
      </w:pPr>
      <w:r w:rsidRPr="00163155">
        <w:rPr>
          <w:rStyle w:val="EndnoteReference"/>
        </w:rPr>
        <w:endnoteRef/>
      </w:r>
      <w:r w:rsidRPr="00163155">
        <w:t xml:space="preserve"> Williams L, Groves O, Wan W.-Y, Lee E, and Lu L (2023) </w:t>
      </w:r>
      <w:hyperlink r:id="rId23" w:history="1">
        <w:r w:rsidRPr="00163155">
          <w:rPr>
            <w:rStyle w:val="Hyperlink1"/>
            <w:i/>
            <w:iCs/>
          </w:rPr>
          <w:t>Learning outcomes of students with early low NAPLAN performance</w:t>
        </w:r>
      </w:hyperlink>
      <w:r w:rsidRPr="00163155">
        <w:t>, Australian Education Research Organisation, p. 12, accessed 27 October 2023.</w:t>
      </w:r>
    </w:p>
  </w:endnote>
  <w:endnote w:id="28">
    <w:p w14:paraId="18447C5A" w14:textId="77777777" w:rsidR="00C13F18" w:rsidRPr="00163155" w:rsidRDefault="00C13F18" w:rsidP="00BB708D">
      <w:pPr>
        <w:spacing w:after="0"/>
      </w:pPr>
      <w:r w:rsidRPr="00163155">
        <w:rPr>
          <w:rStyle w:val="EndnoteReference"/>
        </w:rPr>
        <w:endnoteRef/>
      </w:r>
      <w:r w:rsidRPr="00163155">
        <w:t xml:space="preserve"> </w:t>
      </w:r>
      <w:r w:rsidRPr="00163155">
        <w:rPr>
          <w:sz w:val="20"/>
          <w:szCs w:val="20"/>
        </w:rPr>
        <w:t xml:space="preserve">Hanushek E and Woessmann L (2020) </w:t>
      </w:r>
      <w:hyperlink r:id="rId24" w:history="1">
        <w:r w:rsidRPr="00163155">
          <w:rPr>
            <w:rStyle w:val="Hyperlink"/>
            <w:i/>
            <w:sz w:val="20"/>
            <w:szCs w:val="20"/>
          </w:rPr>
          <w:t>The economic impacts of learning losses</w:t>
        </w:r>
      </w:hyperlink>
      <w:r w:rsidRPr="00163155">
        <w:rPr>
          <w:sz w:val="20"/>
          <w:szCs w:val="20"/>
        </w:rPr>
        <w:t>, OECD, accessed 27 October 2023.</w:t>
      </w:r>
    </w:p>
  </w:endnote>
  <w:endnote w:id="29">
    <w:p w14:paraId="0331269B" w14:textId="7C1D00A2" w:rsidR="00C13F18" w:rsidRPr="00163155" w:rsidRDefault="00C13F18">
      <w:pPr>
        <w:pStyle w:val="EndnoteText"/>
      </w:pPr>
      <w:r w:rsidRPr="00163155">
        <w:rPr>
          <w:rStyle w:val="EndnoteReference"/>
        </w:rPr>
        <w:endnoteRef/>
      </w:r>
      <w:r w:rsidRPr="00163155">
        <w:t xml:space="preserve"> Productivity Commission (2022) </w:t>
      </w:r>
      <w:hyperlink r:id="rId25" w:history="1">
        <w:r w:rsidRPr="00163155">
          <w:rPr>
            <w:rStyle w:val="Hyperlink"/>
            <w:i/>
          </w:rPr>
          <w:t>Review of the National School Reform Agreement: study report</w:t>
        </w:r>
      </w:hyperlink>
      <w:r w:rsidRPr="00163155">
        <w:t>, Productivity Commission, Australian Government, p. 53, accessed 27 October 2023.</w:t>
      </w:r>
    </w:p>
  </w:endnote>
  <w:endnote w:id="30">
    <w:p w14:paraId="16633DAC"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kern w:val="2"/>
          <w14:ligatures w14:val="standardContextual"/>
        </w:rPr>
        <w:t xml:space="preserve">Education Ministers Meeting (2022) </w:t>
      </w:r>
      <w:hyperlink r:id="rId26" w:history="1">
        <w:r w:rsidRPr="00163155">
          <w:rPr>
            <w:rStyle w:val="Hyperlink"/>
            <w:i/>
          </w:rPr>
          <w:t>The National Teacher Workforce Action Plan</w:t>
        </w:r>
      </w:hyperlink>
      <w:r w:rsidRPr="00163155">
        <w:rPr>
          <w:rFonts w:ascii="Calibri" w:eastAsia="Calibri" w:hAnsi="Calibri" w:cs="Arial"/>
          <w:kern w:val="2"/>
          <w14:ligatures w14:val="standardContextual"/>
        </w:rPr>
        <w:t>, Department of Education, Australian Government, accessed 27 October 2023</w:t>
      </w:r>
      <w:r w:rsidRPr="00163155">
        <w:t>.</w:t>
      </w:r>
    </w:p>
  </w:endnote>
  <w:endnote w:id="31">
    <w:p w14:paraId="0B7F8D3D" w14:textId="5C70AACA" w:rsidR="00C13F18" w:rsidRPr="00163155" w:rsidRDefault="00C13F18" w:rsidP="00BB708D">
      <w:pPr>
        <w:spacing w:after="0" w:line="240" w:lineRule="auto"/>
      </w:pPr>
      <w:r w:rsidRPr="00163155">
        <w:rPr>
          <w:rStyle w:val="EndnoteReference"/>
        </w:rPr>
        <w:endnoteRef/>
      </w:r>
      <w:r w:rsidRPr="00163155">
        <w:t xml:space="preserve"> </w:t>
      </w:r>
      <w:r w:rsidRPr="00163155">
        <w:rPr>
          <w:rFonts w:cstheme="minorHAnsi"/>
          <w:sz w:val="20"/>
          <w:szCs w:val="20"/>
        </w:rPr>
        <w:t xml:space="preserve">Scott M, Louden B, Simons M, Donovan J, Peach A, and West R (2023) </w:t>
      </w:r>
      <w:hyperlink r:id="rId27" w:history="1">
        <w:r w:rsidRPr="00163155">
          <w:rPr>
            <w:rStyle w:val="Hyperlink"/>
            <w:rFonts w:cstheme="minorHAnsi"/>
            <w:i/>
            <w:iCs/>
            <w:sz w:val="20"/>
            <w:szCs w:val="20"/>
          </w:rPr>
          <w:t>Strong beginnings: report of the Teacher Education Expert Panel</w:t>
        </w:r>
      </w:hyperlink>
      <w:r w:rsidRPr="00163155">
        <w:rPr>
          <w:rFonts w:cstheme="minorHAnsi"/>
          <w:sz w:val="20"/>
          <w:szCs w:val="20"/>
        </w:rPr>
        <w:t>, Department of Education, Australian Government, pp. 17–21, accessed</w:t>
      </w:r>
      <w:r w:rsidRPr="00163155" w:rsidDel="00EA2F5C">
        <w:rPr>
          <w:rFonts w:cstheme="minorHAnsi"/>
          <w:sz w:val="20"/>
          <w:szCs w:val="20"/>
        </w:rPr>
        <w:t xml:space="preserve"> </w:t>
      </w:r>
      <w:r w:rsidRPr="00163155">
        <w:rPr>
          <w:rFonts w:cstheme="minorHAnsi"/>
          <w:sz w:val="20"/>
          <w:szCs w:val="20"/>
        </w:rPr>
        <w:t>27 October 2023.</w:t>
      </w:r>
    </w:p>
  </w:endnote>
  <w:endnote w:id="32">
    <w:p w14:paraId="375A0C97"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sz w:val="20"/>
          <w:szCs w:val="20"/>
        </w:rPr>
        <w:t xml:space="preserve">The Hon Jason Clare MP, Minister for Education, Australian Government, </w:t>
      </w:r>
      <w:hyperlink r:id="rId28" w:history="1">
        <w:r w:rsidRPr="00163155">
          <w:rPr>
            <w:rStyle w:val="Hyperlink"/>
            <w:i/>
            <w:sz w:val="20"/>
            <w:szCs w:val="20"/>
          </w:rPr>
          <w:t>Speech – National Press Club</w:t>
        </w:r>
      </w:hyperlink>
      <w:r w:rsidRPr="00163155">
        <w:rPr>
          <w:i/>
          <w:sz w:val="20"/>
          <w:szCs w:val="20"/>
        </w:rPr>
        <w:t xml:space="preserve"> </w:t>
      </w:r>
      <w:r w:rsidRPr="00163155">
        <w:rPr>
          <w:sz w:val="20"/>
          <w:szCs w:val="20"/>
        </w:rPr>
        <w:t>[speech transcript], 19 July 2023, accessed 27 October 2023.</w:t>
      </w:r>
    </w:p>
  </w:endnote>
  <w:endnote w:id="33">
    <w:p w14:paraId="702EFBD5" w14:textId="77777777" w:rsidR="00C13F18" w:rsidRPr="00163155" w:rsidRDefault="00C13F18" w:rsidP="00BB708D">
      <w:pPr>
        <w:pStyle w:val="EndnoteText"/>
      </w:pPr>
      <w:r w:rsidRPr="00163155">
        <w:rPr>
          <w:rStyle w:val="EndnoteReference"/>
        </w:rPr>
        <w:endnoteRef/>
      </w:r>
      <w:r w:rsidRPr="00163155">
        <w:t xml:space="preserve"> Williams L, Groves O, Wan W-Y, Lee E, and Lu L (2023) </w:t>
      </w:r>
      <w:hyperlink r:id="rId29" w:history="1">
        <w:r w:rsidRPr="00163155">
          <w:rPr>
            <w:rStyle w:val="Hyperlink"/>
            <w:i/>
          </w:rPr>
          <w:t>Learning outcomes of students with early low NAPLAN performance</w:t>
        </w:r>
      </w:hyperlink>
      <w:r w:rsidRPr="00163155">
        <w:t>, Australian Education Research Organisation, p. 13, accessed 27 October 2023.</w:t>
      </w:r>
    </w:p>
  </w:endnote>
  <w:endnote w:id="34">
    <w:p w14:paraId="2C2CF309" w14:textId="6954EAF6"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Australian Curriculum, Assessment a</w:t>
      </w:r>
      <w:r w:rsidR="003E374D">
        <w:rPr>
          <w:rFonts w:ascii="Calibri" w:eastAsia="Calibri" w:hAnsi="Calibri" w:cs="Calibri"/>
          <w:sz w:val="20"/>
          <w:szCs w:val="20"/>
        </w:rPr>
        <w:t>n</w:t>
      </w:r>
      <w:r w:rsidRPr="00163155">
        <w:rPr>
          <w:rFonts w:ascii="Calibri" w:eastAsia="Calibri" w:hAnsi="Calibri" w:cs="Calibri"/>
          <w:sz w:val="20"/>
          <w:szCs w:val="20"/>
        </w:rPr>
        <w:t xml:space="preserve">d Reporting Authority (ACARA) (n.d.) </w:t>
      </w:r>
      <w:hyperlink r:id="rId30">
        <w:r w:rsidRPr="00163155">
          <w:rPr>
            <w:rStyle w:val="Hyperlink"/>
            <w:rFonts w:ascii="Calibri" w:eastAsia="Calibri" w:hAnsi="Calibri" w:cs="Calibri"/>
            <w:i/>
            <w:iCs/>
            <w:sz w:val="20"/>
            <w:szCs w:val="20"/>
          </w:rPr>
          <w:t>NAPLAN national results</w:t>
        </w:r>
      </w:hyperlink>
      <w:r w:rsidRPr="00163155">
        <w:rPr>
          <w:rStyle w:val="Hyperlink"/>
          <w:rFonts w:ascii="Calibri" w:eastAsia="Calibri" w:hAnsi="Calibri" w:cs="Calibri"/>
          <w:sz w:val="20"/>
          <w:szCs w:val="20"/>
          <w:u w:val="none"/>
        </w:rPr>
        <w:t xml:space="preserve"> </w:t>
      </w:r>
      <w:r w:rsidRPr="00163155">
        <w:rPr>
          <w:rStyle w:val="Hyperlink"/>
          <w:rFonts w:ascii="Calibri" w:eastAsia="Calibri" w:hAnsi="Calibri" w:cs="Calibri"/>
          <w:color w:val="auto"/>
          <w:sz w:val="20"/>
          <w:szCs w:val="20"/>
          <w:u w:val="none"/>
        </w:rPr>
        <w:t>[data set]</w:t>
      </w:r>
      <w:r w:rsidRPr="00163155">
        <w:rPr>
          <w:rFonts w:ascii="Calibri" w:eastAsia="Calibri" w:hAnsi="Calibri" w:cs="Calibri"/>
          <w:sz w:val="20"/>
          <w:szCs w:val="20"/>
        </w:rPr>
        <w:t>, ACARA, accessed 27 October 2023.</w:t>
      </w:r>
    </w:p>
  </w:endnote>
  <w:endnote w:id="35">
    <w:p w14:paraId="53746FB1" w14:textId="77777777" w:rsidR="00C13F18" w:rsidRPr="00163155" w:rsidRDefault="00C13F18" w:rsidP="00BB708D">
      <w:pPr>
        <w:pStyle w:val="EndnoteText"/>
      </w:pPr>
      <w:r w:rsidRPr="00163155">
        <w:rPr>
          <w:rStyle w:val="EndnoteReference"/>
        </w:rPr>
        <w:endnoteRef/>
      </w:r>
      <w:r w:rsidRPr="00163155">
        <w:t xml:space="preserve"> </w:t>
      </w:r>
      <w:r w:rsidRPr="003118EE">
        <w:t>Attendance level is defined by ACARA as the proportion of full-time students in Years 1 to 10 whose attendance in Semester 1 is equal to or greater than 90 per cent.</w:t>
      </w:r>
    </w:p>
  </w:endnote>
  <w:endnote w:id="36">
    <w:p w14:paraId="34EDC7D2" w14:textId="77777777" w:rsidR="00C13F18" w:rsidRPr="00163155" w:rsidRDefault="00C13F18" w:rsidP="00BB708D">
      <w:pPr>
        <w:pStyle w:val="EndnoteText"/>
      </w:pPr>
      <w:r w:rsidRPr="00163155">
        <w:rPr>
          <w:rStyle w:val="EndnoteReference"/>
        </w:rPr>
        <w:endnoteRef/>
      </w:r>
      <w:r w:rsidRPr="00163155">
        <w:t xml:space="preserve"> Australian Curriculum, Assessment and Reporting Authority (ACARA) (n.d.) </w:t>
      </w:r>
      <w:hyperlink r:id="rId31" w:history="1">
        <w:r w:rsidRPr="00163155">
          <w:rPr>
            <w:rStyle w:val="Hyperlink"/>
            <w:i/>
            <w:iCs/>
          </w:rPr>
          <w:t>Student attendance</w:t>
        </w:r>
      </w:hyperlink>
      <w:r w:rsidRPr="00163155">
        <w:t xml:space="preserve"> [data set], ACARA, accessed 27 October 2023.</w:t>
      </w:r>
    </w:p>
  </w:endnote>
  <w:endnote w:id="37">
    <w:p w14:paraId="21179A0F" w14:textId="77777777" w:rsidR="00C13F18" w:rsidRPr="00163155" w:rsidRDefault="00C13F18" w:rsidP="00BB708D">
      <w:pPr>
        <w:pStyle w:val="EndnoteText"/>
      </w:pPr>
      <w:r w:rsidRPr="00163155">
        <w:rPr>
          <w:rStyle w:val="EndnoteReference"/>
        </w:rPr>
        <w:endnoteRef/>
      </w:r>
      <w:r w:rsidRPr="00163155">
        <w:t xml:space="preserve"> Australian Curriculum, Assessment and Reporting Authority (ACARA) (n.d.) </w:t>
      </w:r>
      <w:hyperlink r:id="rId32" w:history="1">
        <w:r w:rsidRPr="00163155">
          <w:rPr>
            <w:rStyle w:val="Hyperlink"/>
            <w:i/>
            <w:iCs/>
          </w:rPr>
          <w:t>Student attendance</w:t>
        </w:r>
      </w:hyperlink>
      <w:r w:rsidRPr="00163155">
        <w:t xml:space="preserve"> [data set], ACARA, accessed 27 October 2023.</w:t>
      </w:r>
    </w:p>
  </w:endnote>
  <w:endnote w:id="38">
    <w:p w14:paraId="755F3CEE" w14:textId="7C3B677C" w:rsidR="00C13F18" w:rsidRPr="00163155" w:rsidRDefault="00C13F18" w:rsidP="003118EE">
      <w:pPr>
        <w:spacing w:after="0"/>
        <w:rPr>
          <w:rFonts w:ascii="Calibri" w:eastAsia="Calibri" w:hAnsi="Calibri" w:cs="Calibri"/>
        </w:rPr>
      </w:pPr>
      <w:r w:rsidRPr="00163155">
        <w:rPr>
          <w:rStyle w:val="EndnoteReference"/>
        </w:rPr>
        <w:endnoteRef/>
      </w:r>
      <w:r w:rsidRPr="00163155">
        <w:t xml:space="preserve"> </w:t>
      </w:r>
      <w:r w:rsidRPr="00163155">
        <w:rPr>
          <w:sz w:val="20"/>
          <w:szCs w:val="20"/>
        </w:rPr>
        <w:t xml:space="preserve">Department of Education analysis of NAPLAN 2008 to 2022 (NAPLAN 2008 to 2022 data accessible via </w:t>
      </w:r>
      <w:r w:rsidRPr="00163155">
        <w:rPr>
          <w:rFonts w:ascii="Calibri" w:eastAsia="Calibri" w:hAnsi="Calibri" w:cs="Calibri"/>
          <w:sz w:val="20"/>
          <w:szCs w:val="20"/>
        </w:rPr>
        <w:t xml:space="preserve">Australian Curriculum, Assessment and Reporting Authority (ACARA) (n.d.) </w:t>
      </w:r>
      <w:hyperlink r:id="rId33" w:history="1">
        <w:r w:rsidRPr="00163155">
          <w:rPr>
            <w:rStyle w:val="Hyperlink"/>
            <w:rFonts w:ascii="Calibri" w:eastAsia="Calibri" w:hAnsi="Calibri" w:cs="Calibri"/>
            <w:i/>
            <w:iCs/>
            <w:sz w:val="20"/>
            <w:szCs w:val="20"/>
          </w:rPr>
          <w:t>NAPLAN results [Archive]</w:t>
        </w:r>
      </w:hyperlink>
      <w:r w:rsidRPr="00163155">
        <w:rPr>
          <w:sz w:val="20"/>
          <w:szCs w:val="20"/>
        </w:rPr>
        <w:t xml:space="preserve"> [data set]</w:t>
      </w:r>
      <w:r w:rsidRPr="00163155">
        <w:rPr>
          <w:rFonts w:ascii="Calibri" w:eastAsia="Calibri" w:hAnsi="Calibri" w:cs="Calibri"/>
          <w:sz w:val="20"/>
          <w:szCs w:val="20"/>
        </w:rPr>
        <w:t>, ACARA, accessed 27 October 2023</w:t>
      </w:r>
      <w:r w:rsidRPr="00163155">
        <w:rPr>
          <w:sz w:val="20"/>
          <w:szCs w:val="20"/>
        </w:rPr>
        <w:t>).</w:t>
      </w:r>
    </w:p>
  </w:endnote>
  <w:endnote w:id="39">
    <w:p w14:paraId="6CACD156" w14:textId="77777777" w:rsidR="00C13F18" w:rsidRPr="00163155" w:rsidRDefault="00C13F18" w:rsidP="00BB708D">
      <w:pPr>
        <w:pStyle w:val="EndnoteText"/>
        <w:rPr>
          <w:lang w:val="en-US"/>
        </w:rPr>
      </w:pPr>
      <w:r w:rsidRPr="00163155">
        <w:rPr>
          <w:rStyle w:val="EndnoteReference"/>
        </w:rPr>
        <w:endnoteRef/>
      </w:r>
      <w:r w:rsidRPr="00163155">
        <w:t xml:space="preserve"> Organisation for Economic Co-operation and Development (OECD) (2017) </w:t>
      </w:r>
      <w:hyperlink r:id="rId34" w:history="1">
        <w:r w:rsidRPr="00163155">
          <w:rPr>
            <w:rStyle w:val="Hyperlink"/>
            <w:i/>
            <w:iCs/>
          </w:rPr>
          <w:t>PISA 2015 results (volume III): students’ well-being</w:t>
        </w:r>
      </w:hyperlink>
      <w:r w:rsidRPr="00163155">
        <w:t>, OECD, p. 184, accessed</w:t>
      </w:r>
      <w:r w:rsidRPr="00163155" w:rsidDel="00522059">
        <w:t xml:space="preserve"> </w:t>
      </w:r>
      <w:r w:rsidRPr="00163155">
        <w:t>27 October 2023.</w:t>
      </w:r>
    </w:p>
  </w:endnote>
  <w:endnote w:id="40">
    <w:p w14:paraId="3CE7B3E6" w14:textId="77777777" w:rsidR="00C13F18" w:rsidRPr="00163155" w:rsidRDefault="00C13F18" w:rsidP="00BB708D">
      <w:pPr>
        <w:pStyle w:val="EndnoteText"/>
      </w:pPr>
      <w:r w:rsidRPr="00163155">
        <w:rPr>
          <w:rStyle w:val="EndnoteReference"/>
        </w:rPr>
        <w:endnoteRef/>
      </w:r>
      <w:r w:rsidRPr="00163155">
        <w:t xml:space="preserve"> Productivity Commission (2022) </w:t>
      </w:r>
      <w:hyperlink r:id="rId35" w:history="1">
        <w:r w:rsidRPr="00163155">
          <w:rPr>
            <w:rStyle w:val="Hyperlink"/>
            <w:i/>
            <w:iCs/>
          </w:rPr>
          <w:t>Review of the National School Reform Agreement: study report</w:t>
        </w:r>
      </w:hyperlink>
      <w:r w:rsidRPr="00163155">
        <w:t>, Productivity Commission, Australian Government, p. 71, accessed 27 October 2023.</w:t>
      </w:r>
    </w:p>
  </w:endnote>
  <w:endnote w:id="41">
    <w:p w14:paraId="1FED4883" w14:textId="77777777" w:rsidR="00C13F18" w:rsidRPr="00163155" w:rsidRDefault="00C13F18" w:rsidP="00BB708D">
      <w:pPr>
        <w:pStyle w:val="EndnoteText"/>
      </w:pPr>
      <w:r w:rsidRPr="00163155">
        <w:rPr>
          <w:rStyle w:val="EndnoteReference"/>
        </w:rPr>
        <w:endnoteRef/>
      </w:r>
      <w:r w:rsidRPr="00163155">
        <w:t xml:space="preserve"> </w:t>
      </w:r>
      <w:r w:rsidRPr="00163155">
        <w:rPr>
          <w:rStyle w:val="normaltextrun"/>
          <w:rFonts w:ascii="Calibri" w:hAnsi="Calibri" w:cs="Calibri"/>
        </w:rPr>
        <w:t xml:space="preserve">Australian Bureau of Statistics (ABS) (2023) </w:t>
      </w:r>
      <w:hyperlink r:id="rId36" w:anchor=":~:text=Almost%20two%20in%20five%20people,a%2012%2Dmonth%20mental%20disorder." w:history="1">
        <w:r w:rsidRPr="00163155">
          <w:rPr>
            <w:rStyle w:val="Hyperlink"/>
            <w:rFonts w:ascii="Calibri" w:hAnsi="Calibri" w:cs="Calibri"/>
            <w:i/>
            <w:iCs/>
          </w:rPr>
          <w:t>National study of mental health and wellbeing</w:t>
        </w:r>
      </w:hyperlink>
      <w:r w:rsidRPr="00163155">
        <w:rPr>
          <w:rStyle w:val="normaltextrun"/>
          <w:rFonts w:ascii="Calibri" w:hAnsi="Calibri" w:cs="Calibri"/>
        </w:rPr>
        <w:t>, ABS, accessed 27 October 2023.</w:t>
      </w:r>
    </w:p>
  </w:endnote>
  <w:endnote w:id="42">
    <w:p w14:paraId="6D0387C7" w14:textId="77777777" w:rsidR="00C13F18" w:rsidRPr="00163155" w:rsidRDefault="00C13F18" w:rsidP="00BB708D">
      <w:pPr>
        <w:pStyle w:val="EndnoteText"/>
      </w:pPr>
      <w:r w:rsidRPr="00163155">
        <w:rPr>
          <w:rStyle w:val="EndnoteReference"/>
        </w:rPr>
        <w:endnoteRef/>
      </w:r>
      <w:r w:rsidRPr="00163155">
        <w:t xml:space="preserve"> Productivity Commission (2020) </w:t>
      </w:r>
      <w:hyperlink r:id="rId37" w:history="1">
        <w:r w:rsidRPr="00163155">
          <w:rPr>
            <w:rStyle w:val="Hyperlink"/>
            <w:i/>
            <w:iCs/>
            <w:u w:val="none"/>
          </w:rPr>
          <w:t>Mental health</w:t>
        </w:r>
      </w:hyperlink>
      <w:r w:rsidRPr="00163155">
        <w:rPr>
          <w:rStyle w:val="Hyperlink"/>
          <w:color w:val="auto"/>
          <w:u w:val="none"/>
        </w:rPr>
        <w:t>, inquiry report</w:t>
      </w:r>
      <w:r w:rsidRPr="00163155">
        <w:t>, Productivity Commission, Australian Government, p. 161, accessed 27 October 2023, referencing Goodsell B, Lawrence D, Ainley J, Sawyer M, Zubrick S, and Maratos J (2017) </w:t>
      </w:r>
      <w:hyperlink r:id="rId38" w:history="1">
        <w:r w:rsidRPr="00163155">
          <w:rPr>
            <w:rStyle w:val="Hyperlink"/>
            <w:i/>
            <w:iCs/>
          </w:rPr>
          <w:t>Child and adolescent mental health and educational outcomes: an analysis of educational outcomes from Young Minds Matter: the second Australian Child and Adolescent Survey of Mental Health and Wellbeing</w:t>
        </w:r>
      </w:hyperlink>
      <w:r w:rsidRPr="00163155">
        <w:t>, The University</w:t>
      </w:r>
      <w:r w:rsidRPr="00163155" w:rsidDel="00FD19F6">
        <w:t xml:space="preserve"> of </w:t>
      </w:r>
      <w:r w:rsidRPr="00163155">
        <w:t>Western Australia, accessed 27 October 2023.</w:t>
      </w:r>
    </w:p>
  </w:endnote>
  <w:endnote w:id="43">
    <w:p w14:paraId="3B7CD45B" w14:textId="77777777" w:rsidR="00C13F18" w:rsidRPr="00163155" w:rsidRDefault="00C13F18" w:rsidP="00BB708D">
      <w:pPr>
        <w:pStyle w:val="EndnoteText"/>
      </w:pPr>
      <w:r w:rsidRPr="00163155">
        <w:rPr>
          <w:rStyle w:val="EndnoteReference"/>
        </w:rPr>
        <w:endnoteRef/>
      </w:r>
      <w:r w:rsidRPr="00163155">
        <w:t xml:space="preserve"> Morgan P, Farkas G, and Wu Q (2012) ‘Do poor readers feel angry, sad and unpopular?’, </w:t>
      </w:r>
      <w:r w:rsidRPr="00163155">
        <w:rPr>
          <w:i/>
          <w:iCs/>
        </w:rPr>
        <w:t>Scientific Studies of Reading</w:t>
      </w:r>
      <w:r w:rsidRPr="00163155">
        <w:t>, 16(4):360</w:t>
      </w:r>
      <w:r w:rsidRPr="00163155">
        <w:rPr>
          <w:rFonts w:ascii="Symbol" w:eastAsia="Symbol" w:hAnsi="Symbol" w:cs="Symbol"/>
        </w:rPr>
        <w:t>-</w:t>
      </w:r>
      <w:r w:rsidRPr="00163155">
        <w:t>381. doi:10.1080/10888438.2011.570397.</w:t>
      </w:r>
    </w:p>
  </w:endnote>
  <w:endnote w:id="44">
    <w:p w14:paraId="3EEB72A9" w14:textId="77777777" w:rsidR="00C13F18" w:rsidRPr="00163155" w:rsidRDefault="00C13F18" w:rsidP="00BB708D">
      <w:pPr>
        <w:pStyle w:val="EndnoteText"/>
      </w:pPr>
      <w:r w:rsidRPr="00163155">
        <w:rPr>
          <w:rStyle w:val="EndnoteReference"/>
        </w:rPr>
        <w:endnoteRef/>
      </w:r>
      <w:r w:rsidRPr="00163155">
        <w:t xml:space="preserve"> Scott M, Louden B, Simons M, Donovan J, Peach A, and West R (2023) </w:t>
      </w:r>
      <w:hyperlink r:id="rId39" w:history="1">
        <w:r w:rsidRPr="00163155">
          <w:rPr>
            <w:rStyle w:val="Hyperlink"/>
            <w:i/>
            <w:iCs/>
          </w:rPr>
          <w:t xml:space="preserve">Strong Beginnings: </w:t>
        </w:r>
        <w:r w:rsidRPr="00163155" w:rsidDel="00964C50">
          <w:rPr>
            <w:rStyle w:val="Hyperlink"/>
            <w:i/>
            <w:iCs/>
          </w:rPr>
          <w:t>R</w:t>
        </w:r>
        <w:r w:rsidRPr="00163155">
          <w:rPr>
            <w:rStyle w:val="Hyperlink"/>
            <w:i/>
            <w:iCs/>
          </w:rPr>
          <w:t>eport of the Teacher Education Expert Panel</w:t>
        </w:r>
      </w:hyperlink>
      <w:r w:rsidRPr="00163155">
        <w:t>, Department of Education, Australian Government, p. 6, accessed 27 October</w:t>
      </w:r>
      <w:r w:rsidRPr="00163155" w:rsidDel="001A0E4C">
        <w:t xml:space="preserve"> </w:t>
      </w:r>
      <w:r w:rsidRPr="00163155">
        <w:t>2023, referencing Australian Government Department of Education analysis of 2021 Selected Higher Education Student Statistics (cohort analysis of 2016 ITE commencements) and the 2022 Graduate Outcomes Survey – Longitudinal.</w:t>
      </w:r>
    </w:p>
  </w:endnote>
  <w:endnote w:id="45">
    <w:p w14:paraId="699AA1CC"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Organisation for Economic Co-operation and Development (OECD) (2020) </w:t>
      </w:r>
      <w:hyperlink r:id="rId40" w:history="1">
        <w:r w:rsidRPr="00163155">
          <w:rPr>
            <w:rStyle w:val="Hyperlink"/>
            <w:rFonts w:ascii="Calibri" w:eastAsia="Calibri" w:hAnsi="Calibri" w:cs="Calibri"/>
            <w:i/>
            <w:iCs/>
            <w:sz w:val="20"/>
            <w:szCs w:val="20"/>
          </w:rPr>
          <w:t>TALIS 2018 results (volume II): teachers and school leaders as valued professionals</w:t>
        </w:r>
      </w:hyperlink>
      <w:r w:rsidRPr="00163155">
        <w:rPr>
          <w:rFonts w:ascii="Calibri" w:eastAsia="Calibri" w:hAnsi="Calibri" w:cs="Calibri"/>
          <w:sz w:val="20"/>
          <w:szCs w:val="20"/>
        </w:rPr>
        <w:t xml:space="preserve">, Chapter 2, Table </w:t>
      </w:r>
      <w:r w:rsidRPr="00163155">
        <w:rPr>
          <w:sz w:val="20"/>
          <w:szCs w:val="20"/>
        </w:rPr>
        <w:t xml:space="preserve">II.2.63, </w:t>
      </w:r>
      <w:r w:rsidRPr="00163155">
        <w:rPr>
          <w:rFonts w:ascii="Calibri" w:eastAsia="Calibri" w:hAnsi="Calibri" w:cs="Calibri"/>
          <w:sz w:val="20"/>
          <w:szCs w:val="20"/>
        </w:rPr>
        <w:t>OECD, accessed 27 October 2023.</w:t>
      </w:r>
    </w:p>
  </w:endnote>
  <w:endnote w:id="46">
    <w:p w14:paraId="2068E992" w14:textId="77777777" w:rsidR="00C13F18" w:rsidRPr="00163155" w:rsidRDefault="00C13F18" w:rsidP="00BB708D">
      <w:pPr>
        <w:pStyle w:val="EndnoteText"/>
      </w:pPr>
      <w:r w:rsidRPr="00163155">
        <w:rPr>
          <w:rStyle w:val="EndnoteReference"/>
        </w:rPr>
        <w:endnoteRef/>
      </w:r>
      <w:r w:rsidRPr="00163155">
        <w:t xml:space="preserve"> Australian Curriculum, Assessment and Reporting Authority (ACARA) (n.d.) </w:t>
      </w:r>
      <w:hyperlink r:id="rId41" w:history="1">
        <w:r w:rsidRPr="00163155">
          <w:rPr>
            <w:rStyle w:val="Hyperlink"/>
            <w:i/>
            <w:iCs/>
          </w:rPr>
          <w:t>School students with disability</w:t>
        </w:r>
      </w:hyperlink>
      <w:r w:rsidRPr="00163155">
        <w:rPr>
          <w:rStyle w:val="Hyperlink"/>
          <w:u w:val="none"/>
        </w:rPr>
        <w:t xml:space="preserve"> </w:t>
      </w:r>
      <w:r w:rsidRPr="00163155">
        <w:rPr>
          <w:rStyle w:val="Hyperlink"/>
          <w:color w:val="auto"/>
          <w:u w:val="none"/>
        </w:rPr>
        <w:t>[data set]</w:t>
      </w:r>
      <w:r w:rsidRPr="00163155">
        <w:t>, ACARA, accessed 27 October 2023.</w:t>
      </w:r>
    </w:p>
  </w:endnote>
  <w:endnote w:id="47">
    <w:p w14:paraId="73D53C82" w14:textId="77777777" w:rsidR="00C13F18" w:rsidRPr="00163155" w:rsidRDefault="00C13F18" w:rsidP="00BB708D">
      <w:pPr>
        <w:pStyle w:val="EndnoteText"/>
      </w:pPr>
      <w:r w:rsidRPr="00163155">
        <w:rPr>
          <w:rStyle w:val="EndnoteReference"/>
        </w:rPr>
        <w:endnoteRef/>
      </w:r>
      <w:r w:rsidRPr="00163155">
        <w:t xml:space="preserve"> Australian Curriculum, Assessment and Reporting Authority (ACARA) (n.d.) </w:t>
      </w:r>
      <w:hyperlink r:id="rId42" w:history="1">
        <w:r w:rsidRPr="00163155">
          <w:rPr>
            <w:rStyle w:val="Hyperlink"/>
            <w:i/>
            <w:iCs/>
          </w:rPr>
          <w:t>School students with disability</w:t>
        </w:r>
      </w:hyperlink>
      <w:r w:rsidRPr="00163155">
        <w:rPr>
          <w:rStyle w:val="Hyperlink"/>
          <w:u w:val="none"/>
        </w:rPr>
        <w:t xml:space="preserve"> </w:t>
      </w:r>
      <w:r w:rsidRPr="00163155">
        <w:rPr>
          <w:rStyle w:val="Hyperlink"/>
          <w:color w:val="auto"/>
          <w:u w:val="none"/>
        </w:rPr>
        <w:t>[data set]</w:t>
      </w:r>
      <w:r w:rsidRPr="00163155">
        <w:t>, ACARA, accessed 27 October 2023.</w:t>
      </w:r>
    </w:p>
  </w:endnote>
  <w:endnote w:id="48">
    <w:p w14:paraId="612F22FF" w14:textId="20BB046E" w:rsidR="00C13F18" w:rsidRPr="00163155" w:rsidRDefault="00C13F18">
      <w:pPr>
        <w:pStyle w:val="EndnoteText"/>
      </w:pPr>
      <w:r w:rsidRPr="00163155">
        <w:rPr>
          <w:rStyle w:val="EndnoteReference"/>
        </w:rPr>
        <w:endnoteRef/>
      </w:r>
      <w:r w:rsidRPr="00163155">
        <w:t xml:space="preserve"> </w:t>
      </w:r>
      <w:r w:rsidRPr="00163155">
        <w:rPr>
          <w:rStyle w:val="ui-provider"/>
        </w:rPr>
        <w:t xml:space="preserve">Australian Institute of Health and Welfare (AIHW) (2022) </w:t>
      </w:r>
      <w:hyperlink r:id="rId43" w:tgtFrame="_blank" w:tooltip="https://www.aihw.gov.au/reports/disability/people-with-disability-in-australia/contents/education-and-skills/engagement-in-education" w:history="1">
        <w:r w:rsidRPr="00163155">
          <w:rPr>
            <w:rStyle w:val="Hyperlink"/>
            <w:i/>
            <w:iCs/>
          </w:rPr>
          <w:t>People with disability in Australia</w:t>
        </w:r>
      </w:hyperlink>
      <w:r w:rsidRPr="00163155">
        <w:rPr>
          <w:rStyle w:val="ui-provider"/>
        </w:rPr>
        <w:t>, AIHW, accessed 20 November 2023.</w:t>
      </w:r>
    </w:p>
  </w:endnote>
  <w:endnote w:id="49">
    <w:p w14:paraId="4A04C308" w14:textId="77777777" w:rsidR="00C13F18" w:rsidRPr="00163155" w:rsidRDefault="00C13F18" w:rsidP="00BB708D">
      <w:pPr>
        <w:pStyle w:val="EndnoteText"/>
      </w:pPr>
      <w:r w:rsidRPr="003118EE">
        <w:rPr>
          <w:rStyle w:val="EndnoteReference"/>
        </w:rPr>
        <w:endnoteRef/>
      </w:r>
      <w:r w:rsidRPr="003118EE">
        <w:t xml:space="preserve"> </w:t>
      </w:r>
      <w:r w:rsidRPr="003118EE">
        <w:rPr>
          <w:rFonts w:ascii="Calibri" w:eastAsia="Calibri" w:hAnsi="Calibri" w:cs="Calibri"/>
          <w:kern w:val="2"/>
          <w14:ligatures w14:val="standardContextual"/>
        </w:rPr>
        <w:t xml:space="preserve">Scott J and Matthews B (2023) ‘Introducing the Australian Child Maltreatment Study: baseline evidence for a national public health challenge’, </w:t>
      </w:r>
      <w:r w:rsidRPr="003118EE">
        <w:rPr>
          <w:rFonts w:ascii="Calibri" w:eastAsia="Calibri" w:hAnsi="Calibri" w:cs="Calibri"/>
          <w:i/>
          <w:kern w:val="2"/>
          <w14:ligatures w14:val="standardContextual"/>
        </w:rPr>
        <w:t>The Medical Journal of Australia</w:t>
      </w:r>
      <w:r w:rsidRPr="003118EE">
        <w:rPr>
          <w:rFonts w:ascii="Calibri" w:eastAsia="Calibri" w:hAnsi="Calibri" w:cs="Calibri"/>
          <w:kern w:val="2"/>
          <w14:ligatures w14:val="standardContextual"/>
        </w:rPr>
        <w:t xml:space="preserve">, 218(6):S3. </w:t>
      </w:r>
      <w:r w:rsidRPr="003118EE">
        <w:t>doi:10.5694/mja2.51867</w:t>
      </w:r>
      <w:r w:rsidRPr="003118EE">
        <w:rPr>
          <w:rFonts w:ascii="Calibri" w:eastAsia="Calibri" w:hAnsi="Calibri" w:cs="Calibri"/>
        </w:rPr>
        <w:t xml:space="preserve">. </w:t>
      </w:r>
      <w:r w:rsidRPr="003118EE">
        <w:rPr>
          <w:rStyle w:val="normaltextrun"/>
          <w:rFonts w:ascii="Calibri" w:hAnsi="Calibri" w:cs="Calibri"/>
        </w:rPr>
        <w:t>Maltreatment includes neglect; exposure to domestic violence; and physical, sexual, and/or emotional abuse.</w:t>
      </w:r>
    </w:p>
  </w:endnote>
  <w:endnote w:id="50">
    <w:p w14:paraId="33BADA28"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Arial"/>
          <w:sz w:val="20"/>
          <w:szCs w:val="20"/>
        </w:rPr>
        <w:t xml:space="preserve">Organisation for Economic Co-operation and Development (OECD) (2019) </w:t>
      </w:r>
      <w:hyperlink r:id="rId44" w:history="1">
        <w:r w:rsidRPr="00163155">
          <w:rPr>
            <w:rStyle w:val="Hyperlink"/>
            <w:i/>
            <w:iCs/>
            <w:sz w:val="20"/>
            <w:szCs w:val="20"/>
          </w:rPr>
          <w:t>Australia – country note – TALIS 2018 results</w:t>
        </w:r>
      </w:hyperlink>
      <w:r w:rsidRPr="00163155">
        <w:rPr>
          <w:rFonts w:ascii="Calibri" w:eastAsia="Calibri" w:hAnsi="Calibri" w:cs="Arial"/>
          <w:sz w:val="20"/>
          <w:szCs w:val="20"/>
        </w:rPr>
        <w:t>, Volume 1, OECD, p. 2, accessed 27 October 2023.</w:t>
      </w:r>
    </w:p>
  </w:endnote>
  <w:endnote w:id="51">
    <w:p w14:paraId="224FF89D" w14:textId="32E891FD" w:rsidR="00C13F18" w:rsidRPr="00163155" w:rsidRDefault="00C13F18" w:rsidP="00BB708D">
      <w:pPr>
        <w:pStyle w:val="EndnoteText"/>
      </w:pPr>
      <w:r w:rsidRPr="00163155">
        <w:rPr>
          <w:rStyle w:val="EndnoteReference"/>
        </w:rPr>
        <w:endnoteRef/>
      </w:r>
      <w:r w:rsidRPr="00163155">
        <w:t xml:space="preserve"> Australian Education Union submission.</w:t>
      </w:r>
    </w:p>
  </w:endnote>
  <w:endnote w:id="52">
    <w:p w14:paraId="71016ED5" w14:textId="77777777" w:rsidR="00C13F18" w:rsidRPr="00163155" w:rsidRDefault="00C13F18" w:rsidP="00BB708D">
      <w:pPr>
        <w:pStyle w:val="EndnoteText"/>
      </w:pPr>
      <w:r w:rsidRPr="00163155">
        <w:rPr>
          <w:rStyle w:val="EndnoteReference"/>
        </w:rPr>
        <w:endnoteRef/>
      </w:r>
      <w:r w:rsidRPr="00163155">
        <w:t xml:space="preserve"> Henebery B (5 May 2023)</w:t>
      </w:r>
      <w:r w:rsidRPr="00163155">
        <w:rPr>
          <w:i/>
          <w:iCs/>
        </w:rPr>
        <w:t xml:space="preserve"> </w:t>
      </w:r>
      <w:hyperlink r:id="rId45" w:history="1">
        <w:r w:rsidRPr="00163155">
          <w:rPr>
            <w:rStyle w:val="Hyperlink"/>
            <w:i/>
            <w:iCs/>
          </w:rPr>
          <w:t>‘A significant moment’: All NSW public schools to be funded to 100% of their SRS</w:t>
        </w:r>
      </w:hyperlink>
      <w:r w:rsidRPr="00163155">
        <w:t>, The Educator Australia, accessed 27 October 2023.</w:t>
      </w:r>
    </w:p>
  </w:endnote>
  <w:endnote w:id="53">
    <w:p w14:paraId="5F05CC60" w14:textId="77777777" w:rsidR="00C13F18" w:rsidRPr="00163155" w:rsidRDefault="00C13F18" w:rsidP="00BB708D">
      <w:pPr>
        <w:pStyle w:val="EndnoteText"/>
        <w:rPr>
          <w:i/>
          <w:iCs/>
        </w:rPr>
      </w:pPr>
      <w:r w:rsidRPr="00163155">
        <w:rPr>
          <w:rStyle w:val="EndnoteReference"/>
        </w:rPr>
        <w:endnoteRef/>
      </w:r>
      <w:r w:rsidRPr="00163155">
        <w:t xml:space="preserve"> Education Council (2019) </w:t>
      </w:r>
      <w:hyperlink r:id="rId46" w:history="1">
        <w:r w:rsidRPr="00163155">
          <w:rPr>
            <w:rStyle w:val="Hyperlink"/>
            <w:i/>
            <w:iCs/>
          </w:rPr>
          <w:t>Alice Springs (Mparntwe) Education Declaration</w:t>
        </w:r>
      </w:hyperlink>
      <w:r w:rsidRPr="00163155">
        <w:t>, Education Council, p. 2, accessed 27 October 2023.</w:t>
      </w:r>
    </w:p>
  </w:endnote>
  <w:endnote w:id="54">
    <w:p w14:paraId="7C7E6766"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Organisation for Economic Co-operation and Development (OECD) (2012) </w:t>
      </w:r>
      <w:hyperlink r:id="rId47" w:history="1">
        <w:r w:rsidRPr="00163155">
          <w:rPr>
            <w:rStyle w:val="Hyperlink1"/>
            <w:rFonts w:ascii="Calibri" w:eastAsia="Calibri" w:hAnsi="Calibri" w:cs="Calibri"/>
            <w:i/>
            <w:sz w:val="20"/>
            <w:szCs w:val="20"/>
          </w:rPr>
          <w:t>Equity and quality in education: supporting disadvantaged students and schools</w:t>
        </w:r>
      </w:hyperlink>
      <w:r w:rsidRPr="00163155">
        <w:rPr>
          <w:rFonts w:ascii="Calibri" w:eastAsia="Calibri" w:hAnsi="Calibri" w:cs="Calibri"/>
          <w:sz w:val="20"/>
          <w:szCs w:val="20"/>
        </w:rPr>
        <w:t>, OECD, p. 9, accessed 27 October 2023.</w:t>
      </w:r>
    </w:p>
  </w:endnote>
  <w:endnote w:id="55">
    <w:p w14:paraId="18519CCF" w14:textId="106A64A8" w:rsidR="00C13F18" w:rsidRPr="00163155" w:rsidRDefault="00C13F18" w:rsidP="00BB708D">
      <w:pPr>
        <w:spacing w:after="0" w:line="240" w:lineRule="auto"/>
        <w:rPr>
          <w:rFonts w:ascii="Calibri" w:eastAsia="Calibri" w:hAnsi="Calibri" w:cs="Calibri"/>
          <w:sz w:val="20"/>
          <w:szCs w:val="20"/>
        </w:rPr>
      </w:pPr>
      <w:r w:rsidRPr="00163155">
        <w:rPr>
          <w:rStyle w:val="EndnoteReference"/>
        </w:rPr>
        <w:endnoteRef/>
      </w:r>
      <w:r w:rsidRPr="00163155">
        <w:t xml:space="preserve"> </w:t>
      </w:r>
      <w:r w:rsidRPr="00163155">
        <w:rPr>
          <w:sz w:val="20"/>
          <w:szCs w:val="20"/>
        </w:rPr>
        <w:t xml:space="preserve">National Skills Commission (NSC) (2021) </w:t>
      </w:r>
      <w:hyperlink r:id="rId48" w:history="1">
        <w:r w:rsidRPr="00163155">
          <w:rPr>
            <w:rStyle w:val="Hyperlink1"/>
            <w:i/>
            <w:sz w:val="20"/>
            <w:szCs w:val="20"/>
          </w:rPr>
          <w:t>Employment outlook (five years to November 2026)</w:t>
        </w:r>
      </w:hyperlink>
      <w:r w:rsidRPr="00163155">
        <w:rPr>
          <w:sz w:val="20"/>
          <w:szCs w:val="20"/>
        </w:rPr>
        <w:t>, NSC, Australian Government, p. 7, accessed 27 October 2023.</w:t>
      </w:r>
    </w:p>
  </w:endnote>
  <w:endnote w:id="56">
    <w:p w14:paraId="0DF96248" w14:textId="77777777" w:rsidR="00C13F18" w:rsidRPr="00163155" w:rsidRDefault="00C13F18" w:rsidP="00BB708D">
      <w:pPr>
        <w:spacing w:after="0" w:line="240" w:lineRule="auto"/>
        <w:rPr>
          <w:rFonts w:ascii="Calibri" w:eastAsia="Calibri" w:hAnsi="Calibri" w:cs="Calibri"/>
          <w:sz w:val="20"/>
          <w:szCs w:val="20"/>
        </w:rPr>
      </w:pPr>
      <w:r w:rsidRPr="00163155">
        <w:rPr>
          <w:rStyle w:val="EndnoteReference"/>
          <w:sz w:val="20"/>
          <w:szCs w:val="20"/>
        </w:rPr>
        <w:endnoteRef/>
      </w:r>
      <w:r w:rsidRPr="00163155">
        <w:rPr>
          <w:sz w:val="20"/>
          <w:szCs w:val="20"/>
        </w:rPr>
        <w:t xml:space="preserve"> </w:t>
      </w:r>
      <w:r w:rsidRPr="00163155">
        <w:rPr>
          <w:rFonts w:ascii="Calibri" w:eastAsia="Calibri" w:hAnsi="Calibri" w:cs="Calibri"/>
          <w:sz w:val="20"/>
          <w:szCs w:val="20"/>
        </w:rPr>
        <w:t xml:space="preserve">Department of Education (2020) </w:t>
      </w:r>
      <w:hyperlink r:id="rId49" w:history="1">
        <w:r w:rsidRPr="00163155">
          <w:rPr>
            <w:rStyle w:val="Hyperlink1"/>
            <w:rFonts w:ascii="Calibri" w:eastAsia="Calibri" w:hAnsi="Calibri" w:cs="Calibri"/>
            <w:i/>
            <w:iCs/>
            <w:sz w:val="20"/>
            <w:szCs w:val="20"/>
          </w:rPr>
          <w:t>Benefits of educational attainment: showing the broader benefits of education and training for Australian prosperity</w:t>
        </w:r>
      </w:hyperlink>
      <w:r w:rsidRPr="00163155">
        <w:rPr>
          <w:rFonts w:ascii="Calibri" w:eastAsia="Calibri" w:hAnsi="Calibri" w:cs="Calibri"/>
          <w:sz w:val="20"/>
          <w:szCs w:val="20"/>
        </w:rPr>
        <w:t>, Department of Education, Australian Government, accessed 27 October 2023.</w:t>
      </w:r>
    </w:p>
  </w:endnote>
  <w:endnote w:id="57">
    <w:p w14:paraId="4AA0D824" w14:textId="106D47CD" w:rsidR="006C09BA" w:rsidRDefault="006C09BA" w:rsidP="006C09BA">
      <w:pPr>
        <w:pStyle w:val="EndnoteText"/>
      </w:pPr>
      <w:r>
        <w:rPr>
          <w:rStyle w:val="EndnoteReference"/>
        </w:rPr>
        <w:endnoteRef/>
      </w:r>
      <w:r>
        <w:t xml:space="preserve"> </w:t>
      </w:r>
      <w:r w:rsidRPr="002864C7">
        <w:t xml:space="preserve">Organisation for Economic Co-operation and Development (OECD) (2023) Education at a Glance 2023: OECD Indicators OECD, p. </w:t>
      </w:r>
      <w:r w:rsidR="00EF718C" w:rsidRPr="002864C7">
        <w:t>148</w:t>
      </w:r>
      <w:r w:rsidR="004612D6">
        <w:t>.</w:t>
      </w:r>
      <w:r w:rsidR="00EF718C" w:rsidRPr="002864C7">
        <w:t xml:space="preserve"> doi</w:t>
      </w:r>
      <w:r w:rsidR="004612D6">
        <w:t>:</w:t>
      </w:r>
      <w:r w:rsidR="00EF718C" w:rsidRPr="002864C7">
        <w:t>10.1787/5f0c6c28-en</w:t>
      </w:r>
      <w:r w:rsidR="00840E75">
        <w:t>.</w:t>
      </w:r>
    </w:p>
  </w:endnote>
  <w:endnote w:id="58">
    <w:p w14:paraId="341869AC" w14:textId="548CFBBD" w:rsidR="00DD5FA4" w:rsidRPr="00163155" w:rsidRDefault="00DD5FA4">
      <w:pPr>
        <w:pStyle w:val="EndnoteText"/>
      </w:pPr>
      <w:r w:rsidRPr="00163155">
        <w:rPr>
          <w:rStyle w:val="EndnoteReference"/>
        </w:rPr>
        <w:endnoteRef/>
      </w:r>
      <w:r w:rsidRPr="00163155">
        <w:t xml:space="preserve"> </w:t>
      </w:r>
      <w:r w:rsidR="00F40065" w:rsidRPr="00AA0CB8">
        <w:t xml:space="preserve">Organisation for Economic Co-operation and Development (OECD) (2023) </w:t>
      </w:r>
      <w:r w:rsidR="00F40065" w:rsidRPr="00000B70">
        <w:rPr>
          <w:i/>
        </w:rPr>
        <w:t xml:space="preserve">Education at a Glance 2023: OECD Indicators </w:t>
      </w:r>
      <w:r w:rsidR="00F40065" w:rsidRPr="00000B70">
        <w:t>OECD, p. 50</w:t>
      </w:r>
      <w:r w:rsidR="00340869" w:rsidRPr="00000B70">
        <w:t>.</w:t>
      </w:r>
      <w:r w:rsidR="00F40065" w:rsidRPr="00000B70">
        <w:t xml:space="preserve"> </w:t>
      </w:r>
      <w:r w:rsidR="009A4135" w:rsidRPr="00E66A07">
        <w:t>doi:10.1787/5f0c6c28-en</w:t>
      </w:r>
      <w:r w:rsidR="00340869" w:rsidRPr="00163155">
        <w:t xml:space="preserve">. </w:t>
      </w:r>
    </w:p>
  </w:endnote>
  <w:endnote w:id="59">
    <w:p w14:paraId="0C50C804" w14:textId="26DD7DAA" w:rsidR="00935811" w:rsidRDefault="00935811" w:rsidP="00935811">
      <w:pPr>
        <w:pStyle w:val="EndnoteText"/>
      </w:pPr>
      <w:r>
        <w:rPr>
          <w:rStyle w:val="EndnoteReference"/>
        </w:rPr>
        <w:endnoteRef/>
      </w:r>
      <w:r>
        <w:t xml:space="preserve"> </w:t>
      </w:r>
      <w:r w:rsidRPr="00AA0CB8">
        <w:t>Bortoli D L, Underwood C</w:t>
      </w:r>
      <w:r>
        <w:t xml:space="preserve"> and Thomson S (2023) </w:t>
      </w:r>
      <w:hyperlink r:id="rId50" w:anchor="2022" w:history="1">
        <w:r w:rsidRPr="00661528">
          <w:rPr>
            <w:rStyle w:val="Hyperlink"/>
            <w:rFonts w:ascii="Calibri" w:eastAsia="Calibri" w:hAnsi="Calibri" w:cs="Calibri"/>
          </w:rPr>
          <w:t>PISA 2022: Reporting Australia’s results: Volume I Student performance and equity in education</w:t>
        </w:r>
      </w:hyperlink>
      <w:r>
        <w:t xml:space="preserve">, report to the Australian Government Department of Education, </w:t>
      </w:r>
      <w:r w:rsidRPr="00000B70">
        <w:t>Australian Council for Educational Research</w:t>
      </w:r>
      <w:r>
        <w:t xml:space="preserve">, </w:t>
      </w:r>
      <w:r w:rsidR="00404679">
        <w:t>pp. xvii-xix</w:t>
      </w:r>
      <w:r w:rsidR="00F825D4">
        <w:t xml:space="preserve">, accessed </w:t>
      </w:r>
      <w:r w:rsidR="001A4CA3">
        <w:t>5 December 2023</w:t>
      </w:r>
      <w:r w:rsidR="008928C3">
        <w:t>.</w:t>
      </w:r>
      <w:r w:rsidR="00AC6EC7">
        <w:t xml:space="preserve"> </w:t>
      </w:r>
      <w:r w:rsidR="0056264C">
        <w:t xml:space="preserve"> </w:t>
      </w:r>
    </w:p>
  </w:endnote>
  <w:endnote w:id="60">
    <w:p w14:paraId="017707CF" w14:textId="58785BC9" w:rsidR="007414D6" w:rsidRPr="00163155" w:rsidRDefault="007414D6">
      <w:pPr>
        <w:pStyle w:val="EndnoteText"/>
      </w:pPr>
      <w:r w:rsidRPr="00163155">
        <w:rPr>
          <w:rStyle w:val="EndnoteReference"/>
        </w:rPr>
        <w:endnoteRef/>
      </w:r>
      <w:r w:rsidRPr="00163155">
        <w:t xml:space="preserve"> </w:t>
      </w:r>
      <w:r w:rsidR="006104DF" w:rsidRPr="00AA0CB8">
        <w:t>Bortoli D L, Underwood C</w:t>
      </w:r>
      <w:r w:rsidR="006104DF">
        <w:t xml:space="preserve"> and Thomson S (2023) </w:t>
      </w:r>
      <w:hyperlink r:id="rId51" w:anchor="2022" w:history="1">
        <w:r w:rsidR="0056264C" w:rsidRPr="00661528">
          <w:rPr>
            <w:rStyle w:val="Hyperlink"/>
          </w:rPr>
          <w:t>PISA 2022: Reporting Australia’s results: Volume I Student performance and equity in education</w:t>
        </w:r>
      </w:hyperlink>
      <w:r w:rsidR="006104DF">
        <w:t xml:space="preserve">, report to the Australian Government Department of Education, </w:t>
      </w:r>
      <w:r w:rsidR="006104DF" w:rsidRPr="00000B70">
        <w:t>Australian Council for Educational Research</w:t>
      </w:r>
      <w:r w:rsidR="006104DF">
        <w:t>, pp. xvii-xix</w:t>
      </w:r>
      <w:r w:rsidR="001A4CA3">
        <w:t xml:space="preserve">, accessed </w:t>
      </w:r>
      <w:r w:rsidR="00E43893">
        <w:t>5 December 2023</w:t>
      </w:r>
      <w:r w:rsidR="008928C3">
        <w:t>.</w:t>
      </w:r>
      <w:r w:rsidR="00AC6EC7">
        <w:t xml:space="preserve"> </w:t>
      </w:r>
      <w:r w:rsidR="00E43893">
        <w:t xml:space="preserve">  </w:t>
      </w:r>
    </w:p>
  </w:endnote>
  <w:endnote w:id="61">
    <w:p w14:paraId="2714FB13" w14:textId="1E6C63AA" w:rsidR="009D75E5" w:rsidRPr="00163155" w:rsidRDefault="009D75E5">
      <w:pPr>
        <w:pStyle w:val="EndnoteText"/>
      </w:pPr>
      <w:r w:rsidRPr="00163155">
        <w:rPr>
          <w:rStyle w:val="EndnoteReference"/>
        </w:rPr>
        <w:endnoteRef/>
      </w:r>
      <w:r w:rsidRPr="00163155">
        <w:t xml:space="preserve"> </w:t>
      </w:r>
      <w:r w:rsidR="008B57EB" w:rsidRPr="00AA0CB8">
        <w:t xml:space="preserve">Organisation for Economic Co-operation and Development </w:t>
      </w:r>
      <w:r w:rsidR="008B57EB" w:rsidRPr="00000B70">
        <w:t>(OECD) (20</w:t>
      </w:r>
      <w:r w:rsidR="006510AF">
        <w:t>23</w:t>
      </w:r>
      <w:r w:rsidR="008B57EB" w:rsidRPr="00000B70">
        <w:t xml:space="preserve">) </w:t>
      </w:r>
      <w:r w:rsidR="00CF42F6">
        <w:rPr>
          <w:iCs/>
        </w:rPr>
        <w:t>‘</w:t>
      </w:r>
      <w:r w:rsidR="006510AF" w:rsidRPr="00715977">
        <w:rPr>
          <w:iCs/>
        </w:rPr>
        <w:t>Education</w:t>
      </w:r>
      <w:r w:rsidR="006510AF" w:rsidRPr="00715977">
        <w:t xml:space="preserve"> policy outlook in Australia</w:t>
      </w:r>
      <w:r w:rsidR="006510AF">
        <w:t>’</w:t>
      </w:r>
      <w:r w:rsidR="006510AF" w:rsidRPr="003118EE">
        <w:t>,</w:t>
      </w:r>
      <w:r w:rsidR="006510AF" w:rsidRPr="00000B70">
        <w:rPr>
          <w:i/>
          <w:iCs/>
        </w:rPr>
        <w:t xml:space="preserve"> </w:t>
      </w:r>
      <w:r w:rsidR="006510AF">
        <w:rPr>
          <w:i/>
          <w:iCs/>
        </w:rPr>
        <w:t xml:space="preserve">OECD Education Policy </w:t>
      </w:r>
      <w:r w:rsidR="006510AF" w:rsidRPr="00661528">
        <w:rPr>
          <w:i/>
        </w:rPr>
        <w:t>Perspectives</w:t>
      </w:r>
      <w:r w:rsidR="006510AF">
        <w:t xml:space="preserve">, No. 67, </w:t>
      </w:r>
      <w:r w:rsidR="006510AF" w:rsidRPr="006510AF">
        <w:t>OECD</w:t>
      </w:r>
      <w:r w:rsidR="006510AF" w:rsidRPr="00000B70">
        <w:rPr>
          <w:i/>
          <w:iCs/>
        </w:rPr>
        <w:t>,</w:t>
      </w:r>
      <w:r w:rsidR="006510AF" w:rsidRPr="00000B70">
        <w:t xml:space="preserve"> p. </w:t>
      </w:r>
      <w:r w:rsidR="006510AF">
        <w:t>14</w:t>
      </w:r>
      <w:r w:rsidR="006510AF" w:rsidRPr="00000B70">
        <w:t xml:space="preserve">. </w:t>
      </w:r>
      <w:r w:rsidR="006510AF" w:rsidRPr="00600B3D">
        <w:t>doi</w:t>
      </w:r>
      <w:r w:rsidR="008928C3">
        <w:t>:</w:t>
      </w:r>
      <w:r w:rsidR="006510AF" w:rsidRPr="00600B3D">
        <w:t>10.1787/ce7a0965-en</w:t>
      </w:r>
      <w:r w:rsidR="006104DF">
        <w:t xml:space="preserve">; </w:t>
      </w:r>
      <w:r w:rsidR="006104DF" w:rsidRPr="00AA0CB8">
        <w:t>Bortoli D L, Underwood C</w:t>
      </w:r>
      <w:r w:rsidR="006104DF">
        <w:t xml:space="preserve"> and Thomson S (2023) </w:t>
      </w:r>
      <w:hyperlink r:id="rId52" w:anchor="2022" w:history="1">
        <w:r w:rsidR="0056264C" w:rsidRPr="00B32DD3">
          <w:rPr>
            <w:rStyle w:val="Hyperlink"/>
            <w:i/>
            <w:iCs/>
          </w:rPr>
          <w:t>PISA 2022: Reporting Australia’s results: Volume I Student performance and equity in education</w:t>
        </w:r>
      </w:hyperlink>
      <w:r w:rsidR="006104DF">
        <w:t xml:space="preserve">, report to the Australian Government Department of Education, </w:t>
      </w:r>
      <w:r w:rsidR="006104DF" w:rsidRPr="00000B70">
        <w:t>Australian Council for Educational Research</w:t>
      </w:r>
      <w:r w:rsidR="006104DF">
        <w:t xml:space="preserve">, p. </w:t>
      </w:r>
      <w:r w:rsidR="00994747">
        <w:t>229</w:t>
      </w:r>
      <w:r w:rsidR="00E43893">
        <w:t xml:space="preserve">, accessed </w:t>
      </w:r>
      <w:r w:rsidR="00DE08E2">
        <w:t>5 December 2023</w:t>
      </w:r>
      <w:r w:rsidR="008928C3">
        <w:t>.</w:t>
      </w:r>
      <w:r w:rsidR="00AC6EC7">
        <w:t xml:space="preserve"> </w:t>
      </w:r>
      <w:r w:rsidR="00340869" w:rsidRPr="00163155">
        <w:t xml:space="preserve">  </w:t>
      </w:r>
    </w:p>
  </w:endnote>
  <w:endnote w:id="62">
    <w:p w14:paraId="333C16A9" w14:textId="77777777" w:rsidR="00C13F18" w:rsidRPr="00163155" w:rsidRDefault="00C13F18" w:rsidP="00BB708D">
      <w:pPr>
        <w:spacing w:after="0" w:line="240" w:lineRule="auto"/>
        <w:rPr>
          <w:rFonts w:ascii="Calibri" w:eastAsia="Calibri" w:hAnsi="Calibri" w:cs="Calibri"/>
        </w:rPr>
      </w:pPr>
      <w:r w:rsidRPr="00163155">
        <w:rPr>
          <w:rStyle w:val="EndnoteReference"/>
          <w:sz w:val="20"/>
          <w:szCs w:val="20"/>
        </w:rPr>
        <w:endnoteRef/>
      </w:r>
      <w:r w:rsidRPr="00163155">
        <w:rPr>
          <w:sz w:val="20"/>
          <w:szCs w:val="20"/>
        </w:rPr>
        <w:t xml:space="preserve"> </w:t>
      </w:r>
      <w:r w:rsidRPr="00163155">
        <w:rPr>
          <w:rFonts w:ascii="Calibri" w:eastAsia="Calibri" w:hAnsi="Calibri" w:cs="Calibri"/>
          <w:sz w:val="20"/>
          <w:szCs w:val="20"/>
        </w:rPr>
        <w:t xml:space="preserve">Australian Curriculum, Assessment and Reporting Authority (ACARA) (n.d.) </w:t>
      </w:r>
      <w:hyperlink r:id="rId53" w:history="1">
        <w:r w:rsidRPr="00163155">
          <w:rPr>
            <w:rStyle w:val="Hyperlink1"/>
            <w:rFonts w:ascii="Calibri" w:eastAsia="Calibri" w:hAnsi="Calibri" w:cs="Calibri"/>
            <w:i/>
            <w:iCs/>
            <w:sz w:val="20"/>
            <w:szCs w:val="20"/>
          </w:rPr>
          <w:t>NAPLAN national results</w:t>
        </w:r>
      </w:hyperlink>
      <w:r w:rsidRPr="00163155">
        <w:rPr>
          <w:sz w:val="20"/>
          <w:szCs w:val="20"/>
        </w:rPr>
        <w:t xml:space="preserve"> [data set]</w:t>
      </w:r>
      <w:r w:rsidRPr="00163155">
        <w:rPr>
          <w:rFonts w:ascii="Calibri" w:eastAsia="Calibri" w:hAnsi="Calibri" w:cs="Calibri"/>
          <w:sz w:val="20"/>
          <w:szCs w:val="20"/>
        </w:rPr>
        <w:t>, ACARA, accessed 6 September 2023.</w:t>
      </w:r>
    </w:p>
  </w:endnote>
  <w:endnote w:id="63">
    <w:p w14:paraId="233E1535"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Department of Education (2020) </w:t>
      </w:r>
      <w:hyperlink r:id="rId54" w:history="1">
        <w:r w:rsidRPr="00163155">
          <w:rPr>
            <w:rStyle w:val="Hyperlink1"/>
            <w:rFonts w:ascii="Calibri" w:eastAsia="Calibri" w:hAnsi="Calibri" w:cs="Calibri"/>
            <w:i/>
            <w:iCs/>
          </w:rPr>
          <w:t>Benefits of educational attainment: showing the broader benefits of education and training for Australian prosperity</w:t>
        </w:r>
      </w:hyperlink>
      <w:r w:rsidRPr="00163155">
        <w:rPr>
          <w:rFonts w:ascii="Calibri" w:eastAsia="Calibri" w:hAnsi="Calibri" w:cs="Calibri"/>
        </w:rPr>
        <w:t>, Department of Education, Australian Government, accessed 27 October 2023.</w:t>
      </w:r>
    </w:p>
  </w:endnote>
  <w:endnote w:id="64">
    <w:p w14:paraId="1FC0547E"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Department of Education (2020) </w:t>
      </w:r>
      <w:hyperlink r:id="rId55" w:history="1">
        <w:r w:rsidRPr="00163155">
          <w:rPr>
            <w:rStyle w:val="Hyperlink1"/>
            <w:rFonts w:ascii="Calibri" w:eastAsia="Calibri" w:hAnsi="Calibri" w:cs="Calibri"/>
            <w:i/>
            <w:iCs/>
          </w:rPr>
          <w:t>Benefits of educational attainment: showing the broader benefits of education and training for Australian prosperity</w:t>
        </w:r>
      </w:hyperlink>
      <w:r w:rsidRPr="00163155">
        <w:rPr>
          <w:rFonts w:ascii="Calibri" w:eastAsia="Calibri" w:hAnsi="Calibri" w:cs="Calibri"/>
        </w:rPr>
        <w:t>, Department of Education, Australian Government, accessed 27 October 2023.</w:t>
      </w:r>
    </w:p>
  </w:endnote>
  <w:endnote w:id="65">
    <w:p w14:paraId="30762F21"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sz w:val="20"/>
          <w:szCs w:val="20"/>
        </w:rPr>
        <w:t>Australian Curriculum, Assessment and Reporting Authority (ACARA) (n.d.)</w:t>
      </w:r>
      <w:r w:rsidRPr="00163155">
        <w:rPr>
          <w:rStyle w:val="Hyperlink1"/>
          <w:sz w:val="20"/>
          <w:szCs w:val="20"/>
        </w:rPr>
        <w:t xml:space="preserve"> </w:t>
      </w:r>
      <w:hyperlink r:id="rId56" w:tgtFrame="_blank" w:history="1">
        <w:r w:rsidRPr="00163155">
          <w:rPr>
            <w:rStyle w:val="Hyperlink"/>
            <w:i/>
            <w:iCs/>
            <w:sz w:val="20"/>
            <w:szCs w:val="20"/>
          </w:rPr>
          <w:t>Participation and attainment in education and work</w:t>
        </w:r>
      </w:hyperlink>
      <w:r w:rsidRPr="00163155">
        <w:rPr>
          <w:sz w:val="20"/>
          <w:szCs w:val="20"/>
        </w:rPr>
        <w:t xml:space="preserve"> [data set], ACARA, accessed 27 October 2023.</w:t>
      </w:r>
    </w:p>
  </w:endnote>
  <w:endnote w:id="66">
    <w:p w14:paraId="40FAD829" w14:textId="77777777" w:rsidR="00C13F18" w:rsidRPr="00163155" w:rsidRDefault="00C13F18" w:rsidP="00BB708D">
      <w:pPr>
        <w:spacing w:after="0" w:line="240" w:lineRule="auto"/>
      </w:pPr>
      <w:r w:rsidRPr="00163155">
        <w:rPr>
          <w:rStyle w:val="EndnoteReference"/>
          <w:rFonts w:cs="Calibri"/>
          <w:sz w:val="20"/>
          <w:szCs w:val="20"/>
        </w:rPr>
        <w:endnoteRef/>
      </w:r>
      <w:r w:rsidRPr="00163155">
        <w:rPr>
          <w:rFonts w:cs="Calibri"/>
          <w:sz w:val="20"/>
          <w:szCs w:val="20"/>
        </w:rPr>
        <w:t xml:space="preserve"> </w:t>
      </w:r>
      <w:r w:rsidRPr="00163155">
        <w:rPr>
          <w:sz w:val="20"/>
          <w:szCs w:val="20"/>
        </w:rPr>
        <w:t xml:space="preserve">Lamb S, Huo S, Walstab A, Wade A, Maire Q, Doecke E, Jackson J, and Endekov Z (2020) </w:t>
      </w:r>
      <w:hyperlink r:id="rId57" w:history="1">
        <w:r w:rsidRPr="00163155">
          <w:rPr>
            <w:rStyle w:val="Hyperlink"/>
            <w:i/>
            <w:iCs/>
            <w:sz w:val="20"/>
            <w:szCs w:val="20"/>
          </w:rPr>
          <w:t>Educational opportunity in Australia 2020: who succeeds and who misses out</w:t>
        </w:r>
      </w:hyperlink>
      <w:r w:rsidRPr="00163155">
        <w:rPr>
          <w:sz w:val="20"/>
          <w:szCs w:val="20"/>
        </w:rPr>
        <w:t>, Centre for International Research on Education Systems, Victoria University for the Mitchell Institute, pp. 16</w:t>
      </w:r>
      <w:r w:rsidRPr="00163155">
        <w:rPr>
          <w:rFonts w:ascii="Symbol" w:eastAsia="Symbol" w:hAnsi="Symbol" w:cs="Symbol"/>
          <w:sz w:val="20"/>
          <w:szCs w:val="20"/>
        </w:rPr>
        <w:t>-</w:t>
      </w:r>
      <w:r w:rsidRPr="00163155">
        <w:rPr>
          <w:sz w:val="20"/>
          <w:szCs w:val="20"/>
        </w:rPr>
        <w:t>17, accessed 27 October 2023.</w:t>
      </w:r>
    </w:p>
  </w:endnote>
  <w:endnote w:id="67">
    <w:p w14:paraId="72436832" w14:textId="77777777" w:rsidR="00C13F18" w:rsidRPr="00163155" w:rsidRDefault="00C13F18" w:rsidP="00BB708D">
      <w:pPr>
        <w:pStyle w:val="EndnoteText"/>
      </w:pPr>
      <w:r w:rsidRPr="00163155">
        <w:rPr>
          <w:rStyle w:val="EndnoteReference"/>
        </w:rPr>
        <w:endnoteRef/>
      </w:r>
      <w:r w:rsidRPr="00163155">
        <w:t xml:space="preserve"> Productivity Commission (2023) </w:t>
      </w:r>
      <w:hyperlink r:id="rId58" w:tgtFrame="_blank" w:history="1">
        <w:r w:rsidRPr="00163155">
          <w:rPr>
            <w:rStyle w:val="Hyperlink"/>
            <w:i/>
            <w:iCs/>
          </w:rPr>
          <w:t xml:space="preserve">Dashboard: Closing the Gap information repository </w:t>
        </w:r>
        <w:r w:rsidRPr="00163155">
          <w:rPr>
            <w:rStyle w:val="Hyperlink"/>
            <w:rFonts w:ascii="Symbol" w:eastAsia="Symbol" w:hAnsi="Symbol" w:cs="Symbol"/>
            <w:i/>
            <w:iCs/>
          </w:rPr>
          <w:t>-</w:t>
        </w:r>
        <w:r w:rsidRPr="00163155">
          <w:rPr>
            <w:rStyle w:val="Hyperlink"/>
            <w:i/>
            <w:iCs/>
          </w:rPr>
          <w:t xml:space="preserve"> socioeconomic outcome area 5</w:t>
        </w:r>
      </w:hyperlink>
      <w:r w:rsidRPr="00163155">
        <w:t>, Productivity Commission, Australian Government, accessed 4 October 2023.</w:t>
      </w:r>
    </w:p>
  </w:endnote>
  <w:endnote w:id="68">
    <w:p w14:paraId="1F01350F" w14:textId="77777777" w:rsidR="00C13F18" w:rsidRPr="00163155" w:rsidRDefault="00C13F18" w:rsidP="00BB708D">
      <w:pPr>
        <w:pStyle w:val="EndnoteText"/>
      </w:pPr>
      <w:r w:rsidRPr="00163155">
        <w:rPr>
          <w:rStyle w:val="EndnoteReference"/>
        </w:rPr>
        <w:endnoteRef/>
      </w:r>
      <w:r w:rsidRPr="00163155">
        <w:t xml:space="preserve"> </w:t>
      </w:r>
      <w:r w:rsidRPr="00163155">
        <w:rPr>
          <w:rFonts w:cs="Calibri"/>
          <w:color w:val="000000"/>
        </w:rPr>
        <w:t xml:space="preserve">Australian Curriculum, Assessment and Reporting Authority (ACARA) (n.d.) </w:t>
      </w:r>
      <w:hyperlink r:id="rId59" w:history="1">
        <w:r w:rsidRPr="00163155">
          <w:rPr>
            <w:rStyle w:val="Hyperlink1"/>
            <w:rFonts w:cs="Calibri"/>
            <w:i/>
            <w:iCs/>
          </w:rPr>
          <w:t>Year 12 certification rates</w:t>
        </w:r>
      </w:hyperlink>
      <w:r w:rsidRPr="00163155">
        <w:rPr>
          <w:rFonts w:cs="Calibri"/>
          <w:i/>
          <w:iCs/>
          <w:color w:val="000000"/>
        </w:rPr>
        <w:t xml:space="preserve"> </w:t>
      </w:r>
      <w:r w:rsidRPr="00163155">
        <w:rPr>
          <w:rFonts w:cs="Calibri"/>
          <w:color w:val="000000"/>
        </w:rPr>
        <w:t>[data set]</w:t>
      </w:r>
      <w:r w:rsidRPr="00163155">
        <w:rPr>
          <w:rFonts w:cs="Calibri"/>
          <w:i/>
          <w:iCs/>
          <w:color w:val="000000"/>
        </w:rPr>
        <w:t xml:space="preserve">, </w:t>
      </w:r>
      <w:r w:rsidRPr="00661528">
        <w:rPr>
          <w:rFonts w:cs="Calibri"/>
          <w:color w:val="000000"/>
        </w:rPr>
        <w:t>ACARA</w:t>
      </w:r>
      <w:r w:rsidRPr="00163155">
        <w:rPr>
          <w:rFonts w:cs="Calibri"/>
          <w:color w:val="000000"/>
        </w:rPr>
        <w:t>, accessed 27 October 2023</w:t>
      </w:r>
      <w:r w:rsidRPr="00163155">
        <w:rPr>
          <w:rFonts w:cs="Calibri"/>
          <w:color w:val="000000" w:themeColor="text1"/>
        </w:rPr>
        <w:t>.</w:t>
      </w:r>
    </w:p>
  </w:endnote>
  <w:endnote w:id="69">
    <w:p w14:paraId="0C5D53B3" w14:textId="77777777" w:rsidR="00C13F18" w:rsidRPr="00163155" w:rsidRDefault="00C13F18" w:rsidP="00BB708D">
      <w:pPr>
        <w:pStyle w:val="EndnoteText"/>
        <w:rPr>
          <w:rFonts w:cs="Calibri"/>
          <w:color w:val="000000"/>
        </w:rPr>
      </w:pPr>
      <w:r w:rsidRPr="00163155">
        <w:rPr>
          <w:rStyle w:val="EndnoteReference"/>
        </w:rPr>
        <w:endnoteRef/>
      </w:r>
      <w:r w:rsidRPr="00163155">
        <w:t xml:space="preserve"> </w:t>
      </w:r>
      <w:r w:rsidRPr="00163155">
        <w:rPr>
          <w:rFonts w:cs="Calibri"/>
          <w:color w:val="000000"/>
        </w:rPr>
        <w:t xml:space="preserve">Australian Curriculum, Assessment and Reporting Authority (ACARA) (n.d.) </w:t>
      </w:r>
      <w:hyperlink r:id="rId60" w:history="1">
        <w:r w:rsidRPr="00163155">
          <w:rPr>
            <w:rStyle w:val="Hyperlink1"/>
            <w:rFonts w:cs="Calibri"/>
            <w:i/>
            <w:iCs/>
          </w:rPr>
          <w:t>Year 12 certification rates</w:t>
        </w:r>
      </w:hyperlink>
      <w:r w:rsidRPr="00163155">
        <w:rPr>
          <w:rFonts w:cs="Calibri"/>
          <w:i/>
          <w:iCs/>
          <w:color w:val="000000"/>
        </w:rPr>
        <w:t xml:space="preserve"> </w:t>
      </w:r>
      <w:r w:rsidRPr="00163155">
        <w:rPr>
          <w:rFonts w:cs="Calibri"/>
          <w:color w:val="000000"/>
        </w:rPr>
        <w:t>[data set], ACARA, accessed 27 October 2023.</w:t>
      </w:r>
    </w:p>
  </w:endnote>
  <w:endnote w:id="70">
    <w:p w14:paraId="7360A5EF" w14:textId="77777777" w:rsidR="00C13F18" w:rsidRPr="00163155" w:rsidRDefault="00C13F18" w:rsidP="00BB708D">
      <w:pPr>
        <w:pStyle w:val="CharCharChar1"/>
        <w:rPr>
          <w:rFonts w:cs="Calibri"/>
        </w:rPr>
      </w:pPr>
      <w:r w:rsidRPr="00163155">
        <w:rPr>
          <w:rStyle w:val="EndnoteReference"/>
        </w:rPr>
        <w:endnoteRef/>
      </w:r>
      <w:r w:rsidRPr="00163155">
        <w:t xml:space="preserve"> </w:t>
      </w:r>
      <w:r w:rsidRPr="003118EE">
        <w:rPr>
          <w:rFonts w:cs="Calibri"/>
        </w:rPr>
        <w:t>These changes, which created a higher threshold for proficiency than NAPLAN from 2008 to 2022, affect comparability with previous years. This report includes references to both the 2023 NAPLAN and the 2008 to 2022 NAPLAN series, the latter of which is useful when looking at student progress over time.</w:t>
      </w:r>
    </w:p>
  </w:endnote>
  <w:endnote w:id="71">
    <w:p w14:paraId="5DCAAC98" w14:textId="77777777" w:rsidR="00C13F18" w:rsidRPr="00163155" w:rsidRDefault="00C13F18" w:rsidP="00BB708D">
      <w:pPr>
        <w:pStyle w:val="CharCharChar1"/>
      </w:pPr>
      <w:r w:rsidRPr="00163155">
        <w:rPr>
          <w:rStyle w:val="EndnoteReference"/>
        </w:rPr>
        <w:endnoteRef/>
      </w:r>
      <w:r w:rsidRPr="00163155">
        <w:t xml:space="preserve"> </w:t>
      </w:r>
      <w:r w:rsidRPr="00163155">
        <w:rPr>
          <w:rFonts w:ascii="Calibri" w:eastAsia="Calibri" w:hAnsi="Calibri" w:cs="Calibri"/>
        </w:rPr>
        <w:t xml:space="preserve">Australian Curriculum, Assessment and Reporting Authority (ACARA) (n.d.) </w:t>
      </w:r>
      <w:hyperlink r:id="rId61" w:history="1">
        <w:r w:rsidRPr="00163155">
          <w:rPr>
            <w:rStyle w:val="Hyperlink1"/>
            <w:rFonts w:ascii="Calibri" w:eastAsia="Calibri" w:hAnsi="Calibri" w:cs="Calibri"/>
            <w:i/>
            <w:iCs/>
          </w:rPr>
          <w:t>NAPLAN national results</w:t>
        </w:r>
      </w:hyperlink>
      <w:r w:rsidRPr="00163155">
        <w:t xml:space="preserve"> [data set]</w:t>
      </w:r>
      <w:r w:rsidRPr="00163155">
        <w:rPr>
          <w:rFonts w:ascii="Calibri" w:eastAsia="Calibri" w:hAnsi="Calibri" w:cs="Calibri"/>
        </w:rPr>
        <w:t xml:space="preserve">, ACARA, accessed 27 October 2023. </w:t>
      </w:r>
      <w:r w:rsidRPr="00163155">
        <w:rPr>
          <w:rFonts w:ascii="Segoe UI" w:hAnsi="Segoe UI" w:cs="Segoe UI"/>
          <w:sz w:val="18"/>
          <w:szCs w:val="18"/>
        </w:rPr>
        <w:t>These figures are an aggregate of the Developing and Needs Additional Support categories.</w:t>
      </w:r>
    </w:p>
  </w:endnote>
  <w:endnote w:id="72">
    <w:p w14:paraId="434C3D47"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Australian Curriculum, Assessment and Reporting Authority (ACARA) (n.d.) </w:t>
      </w:r>
      <w:hyperlink r:id="rId62" w:history="1">
        <w:r w:rsidRPr="00163155">
          <w:rPr>
            <w:rStyle w:val="Hyperlink1"/>
            <w:rFonts w:ascii="Calibri" w:eastAsia="Calibri" w:hAnsi="Calibri" w:cs="Calibri"/>
            <w:i/>
            <w:iCs/>
          </w:rPr>
          <w:t>NAPLAN national results</w:t>
        </w:r>
      </w:hyperlink>
      <w:r w:rsidRPr="00163155">
        <w:t xml:space="preserve"> [data set]</w:t>
      </w:r>
      <w:r w:rsidRPr="00163155">
        <w:rPr>
          <w:rFonts w:ascii="Calibri" w:eastAsia="Calibri" w:hAnsi="Calibri" w:cs="Calibri"/>
        </w:rPr>
        <w:t>, ACARA, accessed 27 October 2023.</w:t>
      </w:r>
    </w:p>
  </w:endnote>
  <w:endnote w:id="73">
    <w:p w14:paraId="5ED7A282" w14:textId="77777777" w:rsidR="00C13F18" w:rsidRPr="00163155" w:rsidRDefault="00C13F18" w:rsidP="00BB708D">
      <w:pPr>
        <w:pStyle w:val="EndnoteText"/>
      </w:pPr>
      <w:r w:rsidRPr="00163155">
        <w:rPr>
          <w:rStyle w:val="EndnoteReference"/>
        </w:rPr>
        <w:endnoteRef/>
      </w:r>
      <w:r w:rsidRPr="00163155">
        <w:t xml:space="preserve"> Organisation for Economic Co-operation and Development (OECD) (2013) </w:t>
      </w:r>
      <w:hyperlink r:id="rId63" w:anchor="page52" w:history="1">
        <w:r w:rsidRPr="00163155">
          <w:rPr>
            <w:rStyle w:val="Hyperlink1"/>
            <w:i/>
            <w:iCs/>
          </w:rPr>
          <w:t>Synergies for better learning: an international perspective on evaluation and assessment</w:t>
        </w:r>
      </w:hyperlink>
      <w:r w:rsidRPr="00163155">
        <w:t>, OECD, p. 50, accessed 27 October 2023.</w:t>
      </w:r>
    </w:p>
  </w:endnote>
  <w:endnote w:id="74">
    <w:p w14:paraId="11824DA4" w14:textId="77777777" w:rsidR="00C13F18" w:rsidRPr="00163155" w:rsidRDefault="00C13F18" w:rsidP="00BB708D">
      <w:pPr>
        <w:spacing w:after="0"/>
        <w:rPr>
          <w:sz w:val="20"/>
          <w:szCs w:val="20"/>
        </w:rPr>
      </w:pPr>
      <w:r w:rsidRPr="00163155">
        <w:rPr>
          <w:rStyle w:val="EndnoteReference"/>
        </w:rPr>
        <w:endnoteRef/>
      </w:r>
      <w:r w:rsidRPr="00163155">
        <w:t xml:space="preserve"> </w:t>
      </w:r>
      <w:r w:rsidRPr="00163155">
        <w:rPr>
          <w:sz w:val="20"/>
          <w:szCs w:val="20"/>
        </w:rPr>
        <w:t xml:space="preserve">Lu L, Williams L, Groves O, Wan W, and Lee E (2023) </w:t>
      </w:r>
      <w:hyperlink r:id="rId64" w:history="1">
        <w:r w:rsidRPr="00163155">
          <w:rPr>
            <w:rStyle w:val="Hyperlink"/>
            <w:i/>
            <w:iCs/>
            <w:sz w:val="20"/>
            <w:szCs w:val="20"/>
          </w:rPr>
          <w:t>NAPLAN participation: who is missing the tests and why it matters</w:t>
        </w:r>
      </w:hyperlink>
      <w:r w:rsidRPr="00163155">
        <w:rPr>
          <w:sz w:val="20"/>
          <w:szCs w:val="20"/>
        </w:rPr>
        <w:t>, Australian Education Research Organisation, p. 12, accessed 27 October 2023.</w:t>
      </w:r>
    </w:p>
  </w:endnote>
  <w:endnote w:id="75">
    <w:p w14:paraId="4EE93C15"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Australian Curriculum, Assessment and Reporting Authority (ACARA) (n.d.)</w:t>
      </w:r>
      <w:r w:rsidRPr="00163155">
        <w:rPr>
          <w:i/>
          <w:sz w:val="20"/>
          <w:szCs w:val="20"/>
        </w:rPr>
        <w:t xml:space="preserve"> </w:t>
      </w:r>
      <w:hyperlink r:id="rId65" w:history="1">
        <w:r w:rsidRPr="00163155">
          <w:rPr>
            <w:rStyle w:val="Hyperlink"/>
            <w:i/>
            <w:sz w:val="20"/>
            <w:szCs w:val="20"/>
          </w:rPr>
          <w:t>Tailored tests</w:t>
        </w:r>
      </w:hyperlink>
      <w:r w:rsidRPr="00163155">
        <w:rPr>
          <w:sz w:val="20"/>
          <w:szCs w:val="20"/>
        </w:rPr>
        <w:t>, ACARA, accessed 27 October 2023.</w:t>
      </w:r>
    </w:p>
  </w:endnote>
  <w:endnote w:id="76">
    <w:p w14:paraId="64B2D19C"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Australian Curriculum, Assessment and Reporting Authority (ACARA) (n.d.) </w:t>
      </w:r>
      <w:hyperlink r:id="rId66" w:history="1">
        <w:r w:rsidRPr="00163155">
          <w:rPr>
            <w:rStyle w:val="Hyperlink1"/>
            <w:i/>
          </w:rPr>
          <w:t>Test development</w:t>
        </w:r>
      </w:hyperlink>
      <w:r w:rsidRPr="00163155">
        <w:t>, ACARA, accessed 27 October 2023.</w:t>
      </w:r>
    </w:p>
  </w:endnote>
  <w:endnote w:id="77">
    <w:p w14:paraId="3B2041A9" w14:textId="77777777" w:rsidR="00C13F18" w:rsidRPr="00163155" w:rsidRDefault="00C13F18" w:rsidP="00BB708D">
      <w:pPr>
        <w:pStyle w:val="CharCharChar1"/>
      </w:pPr>
      <w:r w:rsidRPr="00163155">
        <w:rPr>
          <w:rStyle w:val="EndnoteReference"/>
        </w:rPr>
        <w:endnoteRef/>
      </w:r>
      <w:r w:rsidRPr="00163155">
        <w:t xml:space="preserve"> Lu L, Williams L, Groves O, Wan W, and Lee E (2023) </w:t>
      </w:r>
      <w:hyperlink r:id="rId67" w:history="1">
        <w:r w:rsidRPr="00163155">
          <w:rPr>
            <w:rStyle w:val="Hyperlink"/>
            <w:i/>
            <w:iCs/>
          </w:rPr>
          <w:t>NAPLAN participation: who is missing the tests and why it matters</w:t>
        </w:r>
      </w:hyperlink>
      <w:r w:rsidRPr="00163155">
        <w:t>, Australian Education Research Organisation, p. 12, accessed 27 October 2023.</w:t>
      </w:r>
    </w:p>
  </w:endnote>
  <w:endnote w:id="78">
    <w:p w14:paraId="5F83D120" w14:textId="77777777" w:rsidR="00C13F18" w:rsidRPr="00163155" w:rsidRDefault="00C13F18" w:rsidP="00BB708D">
      <w:pPr>
        <w:pStyle w:val="EndnoteText"/>
      </w:pPr>
      <w:r w:rsidRPr="00163155">
        <w:rPr>
          <w:rStyle w:val="EndnoteReference"/>
        </w:rPr>
        <w:endnoteRef/>
      </w:r>
      <w:r w:rsidRPr="00163155">
        <w:t xml:space="preserve"> Goss P, Hunter J, Romanes D, and Parsonage H (2015) </w:t>
      </w:r>
      <w:hyperlink r:id="rId68" w:history="1">
        <w:r w:rsidRPr="00163155">
          <w:rPr>
            <w:rStyle w:val="Hyperlink1"/>
            <w:i/>
          </w:rPr>
          <w:t>Targeted teaching: how better use of data can improve student learning</w:t>
        </w:r>
      </w:hyperlink>
      <w:r w:rsidRPr="00163155">
        <w:t>, Grattan Institute, accessed</w:t>
      </w:r>
      <w:r w:rsidRPr="00163155" w:rsidDel="00DA1CE6">
        <w:t xml:space="preserve"> </w:t>
      </w:r>
      <w:r w:rsidRPr="00163155">
        <w:t xml:space="preserve">27 October 2023; Wilson R, Piccoli A, Hargreaves A, Ng PT, and Sahlberg P (2021) </w:t>
      </w:r>
      <w:hyperlink r:id="rId69" w:history="1">
        <w:r w:rsidRPr="00163155">
          <w:rPr>
            <w:rStyle w:val="Hyperlink"/>
            <w:i/>
            <w:iCs/>
          </w:rPr>
          <w:t>Putting students first: moving on from NAPLAN to a new educational assessment system</w:t>
        </w:r>
      </w:hyperlink>
      <w:r w:rsidRPr="00163155">
        <w:t xml:space="preserve">, The Gonski Institute Policy Paper #2 </w:t>
      </w:r>
      <w:r w:rsidRPr="00163155">
        <w:rPr>
          <w:rFonts w:ascii="Symbol" w:eastAsia="Symbol" w:hAnsi="Symbol" w:cs="Symbol"/>
        </w:rPr>
        <w:t>-</w:t>
      </w:r>
      <w:r w:rsidRPr="00163155">
        <w:t xml:space="preserve"> 2021, UNSW Gonski Institute, accessed 27 October 2023.</w:t>
      </w:r>
    </w:p>
  </w:endnote>
  <w:endnote w:id="79">
    <w:p w14:paraId="5EFAA592" w14:textId="77777777" w:rsidR="00C13F18" w:rsidRPr="00163155" w:rsidRDefault="00C13F18" w:rsidP="00BB708D">
      <w:pPr>
        <w:pStyle w:val="EndnoteText"/>
      </w:pPr>
      <w:r w:rsidRPr="00163155">
        <w:rPr>
          <w:rStyle w:val="EndnoteReference"/>
        </w:rPr>
        <w:endnoteRef/>
      </w:r>
      <w:r w:rsidRPr="00163155">
        <w:t xml:space="preserve"> Thomson S, Bortoli D L, Underwood C, and Schmid M (2019) </w:t>
      </w:r>
      <w:hyperlink r:id="rId70" w:history="1">
        <w:r w:rsidRPr="00163155">
          <w:rPr>
            <w:rStyle w:val="Hyperlink1"/>
            <w:i/>
          </w:rPr>
          <w:t>PISA 2018 in brief I. Student performance</w:t>
        </w:r>
      </w:hyperlink>
      <w:r w:rsidRPr="00163155">
        <w:t>, report to the Australian Government Department of Education, Australian Council for Educational Research, p. 7, accessed 27 October 2023.</w:t>
      </w:r>
    </w:p>
  </w:endnote>
  <w:endnote w:id="80">
    <w:p w14:paraId="3A35AF1A" w14:textId="5E48DB68" w:rsidR="0044138E" w:rsidRDefault="0044138E">
      <w:pPr>
        <w:pStyle w:val="EndnoteText"/>
      </w:pPr>
      <w:r>
        <w:rPr>
          <w:rStyle w:val="EndnoteReference"/>
        </w:rPr>
        <w:endnoteRef/>
      </w:r>
      <w:r>
        <w:t xml:space="preserve"> </w:t>
      </w:r>
      <w:r w:rsidRPr="00AA0CB8">
        <w:t>Bortoli D L, Underwood C</w:t>
      </w:r>
      <w:r>
        <w:t xml:space="preserve"> and Thomson S (2023) </w:t>
      </w:r>
      <w:hyperlink r:id="rId71" w:anchor="2022" w:history="1">
        <w:r w:rsidR="0056264C" w:rsidRPr="00B32DD3">
          <w:rPr>
            <w:rStyle w:val="Hyperlink"/>
            <w:i/>
            <w:iCs/>
          </w:rPr>
          <w:t>PISA 2022: Reporting Australia’s results: Volume I Student performance and equity in education</w:t>
        </w:r>
      </w:hyperlink>
      <w:r>
        <w:t xml:space="preserve">, report to the Australian Government Department of Education, </w:t>
      </w:r>
      <w:r w:rsidRPr="00000B70">
        <w:t>Australian Council for Educational Research</w:t>
      </w:r>
      <w:r>
        <w:t>, pp. xvii-xix, accessed 5 December 2023</w:t>
      </w:r>
      <w:r w:rsidR="0056264C">
        <w:t xml:space="preserve">. </w:t>
      </w:r>
    </w:p>
  </w:endnote>
  <w:endnote w:id="81">
    <w:p w14:paraId="7CA53A50" w14:textId="27189AF5" w:rsidR="009539B9" w:rsidRDefault="009539B9">
      <w:pPr>
        <w:pStyle w:val="EndnoteText"/>
      </w:pPr>
      <w:r>
        <w:rPr>
          <w:rStyle w:val="EndnoteReference"/>
        </w:rPr>
        <w:endnoteRef/>
      </w:r>
      <w:r>
        <w:t xml:space="preserve"> </w:t>
      </w:r>
      <w:r w:rsidRPr="00AA0CB8">
        <w:t>Bortoli D L, Underwood C</w:t>
      </w:r>
      <w:r>
        <w:t xml:space="preserve"> and Thomson S (2023) </w:t>
      </w:r>
      <w:hyperlink r:id="rId72" w:anchor="2022" w:history="1">
        <w:r w:rsidR="0056264C" w:rsidRPr="00B32DD3">
          <w:rPr>
            <w:rStyle w:val="Hyperlink"/>
            <w:i/>
            <w:iCs/>
          </w:rPr>
          <w:t>PISA 2022: Reporting Australia’s results: Volume I Student performance and equity in education</w:t>
        </w:r>
      </w:hyperlink>
      <w:r>
        <w:t xml:space="preserve">, report to the Australian Government Department of Education, </w:t>
      </w:r>
      <w:r w:rsidRPr="00000B70">
        <w:t>Australian Council for Educational Research</w:t>
      </w:r>
      <w:r>
        <w:t>, p. xx</w:t>
      </w:r>
      <w:r w:rsidR="005F7076">
        <w:t>i</w:t>
      </w:r>
      <w:r w:rsidR="00E42A4E">
        <w:t>, accessed 5 December 2023</w:t>
      </w:r>
      <w:r w:rsidR="0056264C">
        <w:t xml:space="preserve">. </w:t>
      </w:r>
    </w:p>
  </w:endnote>
  <w:endnote w:id="82">
    <w:p w14:paraId="50AEAFEC" w14:textId="28E8D0C1" w:rsidR="00C13F18" w:rsidRPr="00163155" w:rsidRDefault="00C13F18" w:rsidP="00BB708D">
      <w:pPr>
        <w:pStyle w:val="CharCharChar1"/>
      </w:pPr>
      <w:r w:rsidRPr="00163155">
        <w:rPr>
          <w:rStyle w:val="EndnoteReference"/>
        </w:rPr>
        <w:endnoteRef/>
      </w:r>
      <w:r w:rsidRPr="00163155">
        <w:t xml:space="preserve"> </w:t>
      </w:r>
      <w:r w:rsidR="00CE61D3" w:rsidRPr="00AA0CB8">
        <w:t>Bortoli D L, Underwood C</w:t>
      </w:r>
      <w:r w:rsidR="00CE61D3">
        <w:t xml:space="preserve"> and Thomson S (2023) </w:t>
      </w:r>
      <w:hyperlink r:id="rId73" w:anchor="2022" w:history="1">
        <w:r w:rsidR="0056264C" w:rsidRPr="00B32DD3">
          <w:rPr>
            <w:rStyle w:val="Hyperlink"/>
            <w:i/>
            <w:iCs/>
          </w:rPr>
          <w:t>PISA 2022: Reporting Australia’s results: Volume I Student performance and equity in education</w:t>
        </w:r>
      </w:hyperlink>
      <w:r w:rsidR="00CE61D3">
        <w:t xml:space="preserve">, report to the Australian Government Department of Education, </w:t>
      </w:r>
      <w:r w:rsidR="00CE61D3" w:rsidRPr="00000B70">
        <w:t>Australian Council for Educational Research</w:t>
      </w:r>
      <w:r w:rsidR="00CE61D3">
        <w:t>, p. xix, accessed 5 December 2023</w:t>
      </w:r>
      <w:r w:rsidR="0056264C">
        <w:t xml:space="preserve">. </w:t>
      </w:r>
    </w:p>
  </w:endnote>
  <w:endnote w:id="83">
    <w:p w14:paraId="589FE16D" w14:textId="77777777" w:rsidR="00C13F18" w:rsidRPr="00163155" w:rsidRDefault="00C13F18" w:rsidP="00BB708D">
      <w:pPr>
        <w:pStyle w:val="CharCharChar1"/>
      </w:pPr>
      <w:r w:rsidRPr="00163155">
        <w:rPr>
          <w:rStyle w:val="EndnoteReference"/>
        </w:rPr>
        <w:endnoteRef/>
      </w:r>
      <w:r w:rsidRPr="00163155">
        <w:t xml:space="preserve"> </w:t>
      </w:r>
      <w:r w:rsidRPr="00163155">
        <w:rPr>
          <w:rFonts w:ascii="Calibri" w:eastAsia="Calibri" w:hAnsi="Calibri" w:cs="Calibri"/>
          <w:color w:val="000000"/>
        </w:rPr>
        <w:t xml:space="preserve">Thomson S, Wernert N, Rodrigues S, and O’Grady E (2020) </w:t>
      </w:r>
      <w:hyperlink r:id="rId74" w:history="1">
        <w:r w:rsidRPr="00163155">
          <w:rPr>
            <w:rStyle w:val="Hyperlink1"/>
            <w:i/>
            <w:iCs/>
          </w:rPr>
          <w:t>TIMSS 2019 Australia highlights</w:t>
        </w:r>
      </w:hyperlink>
      <w:r w:rsidRPr="00163155">
        <w:t>, report to the Australian Government Department of Education, Skills and Employment, Australian Council for Educational Research, pp. 11</w:t>
      </w:r>
      <w:r w:rsidRPr="00163155">
        <w:rPr>
          <w:rFonts w:ascii="Symbol" w:eastAsia="Symbol" w:hAnsi="Symbol" w:cs="Symbol"/>
        </w:rPr>
        <w:t>-</w:t>
      </w:r>
      <w:r w:rsidRPr="00163155">
        <w:t>12, accessed 27 October 2023.</w:t>
      </w:r>
    </w:p>
  </w:endnote>
  <w:endnote w:id="84">
    <w:p w14:paraId="0897F3A2" w14:textId="77777777" w:rsidR="00C13F18" w:rsidRPr="00163155" w:rsidRDefault="00C13F18" w:rsidP="00BB708D">
      <w:pPr>
        <w:pStyle w:val="CharCharChar1"/>
      </w:pPr>
      <w:r w:rsidRPr="00163155">
        <w:rPr>
          <w:rStyle w:val="EndnoteReference"/>
        </w:rPr>
        <w:endnoteRef/>
      </w:r>
      <w:r w:rsidRPr="00163155">
        <w:t xml:space="preserve"> Hillman K, O’Grady E, Rodrigues S, Schmid M, and Thomson S (2023) </w:t>
      </w:r>
      <w:hyperlink r:id="rId75" w:history="1">
        <w:r w:rsidRPr="00163155">
          <w:rPr>
            <w:rStyle w:val="Hyperlink1"/>
            <w:i/>
          </w:rPr>
          <w:t>Progress in international reading literacy study: Australia’s results from PIRLS 2021</w:t>
        </w:r>
      </w:hyperlink>
      <w:r w:rsidRPr="00163155">
        <w:t>, report to the Australian Government Department of Education, Australian Council for Educational Research, p. 21, accessed 27 October 2023.</w:t>
      </w:r>
    </w:p>
  </w:endnote>
  <w:endnote w:id="85">
    <w:p w14:paraId="486A49F2" w14:textId="0DFDE787" w:rsidR="00C13F18" w:rsidRPr="00163155" w:rsidRDefault="00C13F18" w:rsidP="00BB708D">
      <w:pPr>
        <w:pStyle w:val="EndnoteText"/>
      </w:pPr>
      <w:r w:rsidRPr="00163155">
        <w:rPr>
          <w:rStyle w:val="EndnoteReference"/>
        </w:rPr>
        <w:endnoteRef/>
      </w:r>
      <w:r w:rsidRPr="00163155">
        <w:t xml:space="preserve"> Coalition of Australian Governments (2021) </w:t>
      </w:r>
      <w:hyperlink r:id="rId76" w:history="1">
        <w:r w:rsidRPr="00163155">
          <w:rPr>
            <w:rStyle w:val="Hyperlink1"/>
            <w:i/>
          </w:rPr>
          <w:t>National School Reform Agreement</w:t>
        </w:r>
      </w:hyperlink>
      <w:r w:rsidRPr="00163155">
        <w:t>, Department of Education and Training, Coalition of Australian Governments, p. 8, accessed</w:t>
      </w:r>
      <w:r w:rsidRPr="00163155" w:rsidDel="00E701BA">
        <w:t xml:space="preserve"> </w:t>
      </w:r>
      <w:r w:rsidRPr="00163155">
        <w:t>27 October 2023.</w:t>
      </w:r>
    </w:p>
  </w:endnote>
  <w:endnote w:id="86">
    <w:p w14:paraId="30A39651"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Fonts w:ascii="Calibri" w:eastAsia="Calibri" w:hAnsi="Calibri" w:cs="Calibri"/>
          <w:sz w:val="20"/>
          <w:szCs w:val="20"/>
        </w:rPr>
        <w:t xml:space="preserve">Productivity Commission (2022) </w:t>
      </w:r>
      <w:hyperlink r:id="rId77">
        <w:r w:rsidRPr="00163155">
          <w:rPr>
            <w:rStyle w:val="Hyperlink1"/>
            <w:i/>
            <w:sz w:val="20"/>
            <w:szCs w:val="20"/>
          </w:rPr>
          <w:t>Review of the National School Reform Agreement: study report</w:t>
        </w:r>
      </w:hyperlink>
      <w:r w:rsidRPr="00163155">
        <w:rPr>
          <w:rFonts w:ascii="Calibri" w:eastAsia="Calibri" w:hAnsi="Calibri" w:cs="Calibri"/>
          <w:sz w:val="20"/>
          <w:szCs w:val="20"/>
        </w:rPr>
        <w:t>, Productivity Commission, Australian Government, pp. 21; 104, accessed 27 October 2023.</w:t>
      </w:r>
    </w:p>
  </w:endnote>
  <w:endnote w:id="87">
    <w:p w14:paraId="0ECA6D42" w14:textId="77777777" w:rsidR="00C13F18" w:rsidRPr="00163155" w:rsidRDefault="00C13F18" w:rsidP="00BB708D">
      <w:pPr>
        <w:pStyle w:val="CharCharChar1"/>
      </w:pPr>
      <w:r w:rsidRPr="00163155">
        <w:rPr>
          <w:rStyle w:val="EndnoteReference"/>
        </w:rPr>
        <w:endnoteRef/>
      </w:r>
      <w:r w:rsidRPr="00163155">
        <w:t xml:space="preserve"> Williams L, Groves O, Wan W.-Y, Lee E, and Lu L (2023) </w:t>
      </w:r>
      <w:hyperlink r:id="rId78" w:history="1">
        <w:r w:rsidRPr="00163155">
          <w:rPr>
            <w:rStyle w:val="Hyperlink1"/>
            <w:i/>
            <w:iCs/>
          </w:rPr>
          <w:t>Learning outcomes of students with early low NAPLAN performance</w:t>
        </w:r>
      </w:hyperlink>
      <w:r w:rsidRPr="00163155">
        <w:t>, Australian Education Research Organisation, p. 12, accessed 27 October 2023.</w:t>
      </w:r>
    </w:p>
  </w:endnote>
  <w:endnote w:id="88">
    <w:p w14:paraId="06CE2990" w14:textId="77777777" w:rsidR="00C13F18" w:rsidRPr="00163155" w:rsidRDefault="00C13F18" w:rsidP="00BB708D">
      <w:pPr>
        <w:pStyle w:val="CharCharChar1"/>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rPr>
        <w:t xml:space="preserve">Australian Curriculum, Assessment and Reporting Authority (ACARA) (n.d.) </w:t>
      </w:r>
      <w:hyperlink r:id="rId79" w:history="1">
        <w:r w:rsidRPr="00163155">
          <w:rPr>
            <w:rStyle w:val="Hyperlink1"/>
            <w:rFonts w:ascii="Calibri" w:eastAsia="Calibri" w:hAnsi="Calibri" w:cs="Calibri"/>
            <w:i/>
            <w:iCs/>
          </w:rPr>
          <w:t>NAPLAN national results</w:t>
        </w:r>
      </w:hyperlink>
      <w:r w:rsidRPr="00163155">
        <w:t xml:space="preserve"> [data set]</w:t>
      </w:r>
      <w:r w:rsidRPr="00163155">
        <w:rPr>
          <w:rFonts w:ascii="Calibri" w:eastAsia="Calibri" w:hAnsi="Calibri" w:cs="Calibri"/>
        </w:rPr>
        <w:t>, ACARA, accessed 27 October 2023.</w:t>
      </w:r>
    </w:p>
  </w:endnote>
  <w:endnote w:id="89">
    <w:p w14:paraId="2E1D2FB6" w14:textId="77777777" w:rsidR="00C13F18" w:rsidRPr="00163155" w:rsidRDefault="00C13F18" w:rsidP="00BB708D">
      <w:pPr>
        <w:pStyle w:val="CharCharChar1"/>
      </w:pPr>
      <w:r w:rsidRPr="00163155">
        <w:rPr>
          <w:rStyle w:val="EndnoteReference"/>
        </w:rPr>
        <w:endnoteRef/>
      </w:r>
      <w:r w:rsidRPr="00163155">
        <w:t xml:space="preserve"> Department of Education internal analysis of 2023 NAPLAN data.</w:t>
      </w:r>
    </w:p>
  </w:endnote>
  <w:endnote w:id="90">
    <w:p w14:paraId="30BC2E03"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Productivity Commission (2022) </w:t>
      </w:r>
      <w:hyperlink r:id="rId80">
        <w:r w:rsidRPr="00163155">
          <w:rPr>
            <w:rStyle w:val="Hyperlink1"/>
            <w:i/>
            <w:sz w:val="20"/>
            <w:szCs w:val="20"/>
          </w:rPr>
          <w:t>Review of the National School Reform Agreement: study report</w:t>
        </w:r>
      </w:hyperlink>
      <w:r w:rsidRPr="00163155">
        <w:rPr>
          <w:rFonts w:ascii="Calibri" w:eastAsia="Calibri" w:hAnsi="Calibri" w:cs="Calibri"/>
          <w:sz w:val="20"/>
          <w:szCs w:val="20"/>
        </w:rPr>
        <w:t>, Productivity Commission, Australian Government</w:t>
      </w:r>
      <w:r w:rsidRPr="00163155" w:rsidDel="0003245A">
        <w:rPr>
          <w:rFonts w:ascii="Calibri" w:eastAsia="Calibri" w:hAnsi="Calibri" w:cs="Calibri"/>
          <w:sz w:val="20"/>
          <w:szCs w:val="20"/>
        </w:rPr>
        <w:t>,</w:t>
      </w:r>
      <w:r w:rsidRPr="00163155">
        <w:rPr>
          <w:rFonts w:ascii="Calibri" w:eastAsia="Calibri" w:hAnsi="Calibri" w:cs="Calibri"/>
          <w:sz w:val="20"/>
          <w:szCs w:val="20"/>
        </w:rPr>
        <w:t xml:space="preserve"> p. 104, accessed 27 October 2023.</w:t>
      </w:r>
    </w:p>
  </w:endnote>
  <w:endnote w:id="91">
    <w:p w14:paraId="3E3DFB36" w14:textId="77777777" w:rsidR="00C13F18" w:rsidRPr="00163155" w:rsidRDefault="00C13F18" w:rsidP="00BB708D">
      <w:pPr>
        <w:spacing w:after="0" w:line="240" w:lineRule="auto"/>
        <w:rPr>
          <w:rFonts w:ascii="Calibri" w:eastAsia="Calibri" w:hAnsi="Calibri" w:cs="Calibri"/>
          <w:sz w:val="20"/>
          <w:szCs w:val="20"/>
        </w:rPr>
      </w:pPr>
      <w:r w:rsidRPr="00163155">
        <w:rPr>
          <w:rStyle w:val="EndnoteReference"/>
        </w:rPr>
        <w:endnoteRef/>
      </w:r>
      <w:r w:rsidRPr="00163155">
        <w:t xml:space="preserve"> </w:t>
      </w:r>
      <w:r w:rsidRPr="00163155">
        <w:rPr>
          <w:rFonts w:ascii="Calibri" w:eastAsia="Calibri" w:hAnsi="Calibri" w:cs="Calibri"/>
          <w:sz w:val="20"/>
          <w:szCs w:val="20"/>
        </w:rPr>
        <w:t xml:space="preserve">Australian Curriculum, Assessment and Reporting Authority (ACARA) (n.d.) </w:t>
      </w:r>
      <w:hyperlink r:id="rId81" w:history="1">
        <w:r w:rsidRPr="00163155">
          <w:rPr>
            <w:rStyle w:val="Hyperlink1"/>
            <w:rFonts w:ascii="Calibri" w:eastAsia="Calibri" w:hAnsi="Calibri" w:cs="Calibri"/>
            <w:i/>
            <w:iCs/>
            <w:sz w:val="20"/>
            <w:szCs w:val="20"/>
          </w:rPr>
          <w:t>NAPLAN national results</w:t>
        </w:r>
      </w:hyperlink>
      <w:r w:rsidRPr="00163155">
        <w:rPr>
          <w:sz w:val="20"/>
          <w:szCs w:val="20"/>
        </w:rPr>
        <w:t xml:space="preserve"> [data set]</w:t>
      </w:r>
      <w:r w:rsidRPr="00163155">
        <w:rPr>
          <w:rFonts w:ascii="Calibri" w:eastAsia="Calibri" w:hAnsi="Calibri" w:cs="Calibri"/>
          <w:sz w:val="20"/>
          <w:szCs w:val="20"/>
        </w:rPr>
        <w:t>, ACARA, accessed 27 October 2023. Subgroup comparison of average NAPLAN reading scores for students with parental educational level bachelor and students with parental education level Year 11 in Year 5 and Year 9.</w:t>
      </w:r>
    </w:p>
  </w:endnote>
  <w:endnote w:id="92">
    <w:p w14:paraId="6ADB2373" w14:textId="77777777" w:rsidR="00C13F18" w:rsidRPr="00163155" w:rsidRDefault="00C13F18" w:rsidP="00BB708D">
      <w:pPr>
        <w:pStyle w:val="CharCharChar1"/>
      </w:pPr>
      <w:r w:rsidRPr="00163155">
        <w:rPr>
          <w:rStyle w:val="EndnoteReference"/>
        </w:rPr>
        <w:endnoteRef/>
      </w:r>
      <w:r w:rsidRPr="00163155">
        <w:t xml:space="preserve"> Williams L, Groves O, Wan W, Lee E, and Lu L (2023) </w:t>
      </w:r>
      <w:hyperlink r:id="rId82" w:history="1">
        <w:r w:rsidRPr="00163155">
          <w:rPr>
            <w:rStyle w:val="Hyperlink1"/>
            <w:i/>
            <w:iCs/>
          </w:rPr>
          <w:t>Learning outcomes of students with early low NAPLAN performance</w:t>
        </w:r>
      </w:hyperlink>
      <w:r w:rsidRPr="00163155">
        <w:t>, Australian Education Research Organisation, p. 8, accessed 27 October 2023.</w:t>
      </w:r>
    </w:p>
  </w:endnote>
  <w:endnote w:id="93">
    <w:p w14:paraId="73EBF500" w14:textId="77777777" w:rsidR="00C13F18" w:rsidRPr="00163155" w:rsidRDefault="00C13F18" w:rsidP="00BB708D">
      <w:pPr>
        <w:spacing w:after="0"/>
      </w:pPr>
      <w:r w:rsidRPr="00163155">
        <w:rPr>
          <w:rStyle w:val="EndnoteReference"/>
          <w:rFonts w:cs="Calibri"/>
        </w:rPr>
        <w:endnoteRef/>
      </w:r>
      <w:r w:rsidRPr="00163155">
        <w:rPr>
          <w:rFonts w:cs="Calibri"/>
        </w:rPr>
        <w:t xml:space="preserve"> </w:t>
      </w:r>
      <w:r w:rsidRPr="00163155">
        <w:rPr>
          <w:sz w:val="20"/>
          <w:szCs w:val="20"/>
        </w:rPr>
        <w:t xml:space="preserve">Gemici S and Lu T (2014) </w:t>
      </w:r>
      <w:hyperlink r:id="rId83" w:history="1">
        <w:r w:rsidRPr="00163155">
          <w:rPr>
            <w:rStyle w:val="Hyperlink"/>
            <w:i/>
            <w:iCs/>
            <w:sz w:val="20"/>
            <w:szCs w:val="20"/>
          </w:rPr>
          <w:t>Do schools influence student engagement in the high school years?</w:t>
        </w:r>
      </w:hyperlink>
      <w:r w:rsidRPr="00163155">
        <w:rPr>
          <w:sz w:val="20"/>
          <w:szCs w:val="20"/>
        </w:rPr>
        <w:t>, National Centre for Vocational Education Research, p. 8, accessed 27 October 2023.</w:t>
      </w:r>
    </w:p>
  </w:endnote>
  <w:endnote w:id="94">
    <w:p w14:paraId="3E22F584" w14:textId="77777777" w:rsidR="00C13F18" w:rsidRPr="00163155" w:rsidRDefault="00C13F18" w:rsidP="00BB708D">
      <w:pPr>
        <w:pStyle w:val="EndnoteText"/>
      </w:pPr>
      <w:r w:rsidRPr="00163155">
        <w:rPr>
          <w:rStyle w:val="EndnoteReference"/>
        </w:rPr>
        <w:endnoteRef/>
      </w:r>
      <w:r w:rsidRPr="00163155">
        <w:t xml:space="preserve"> Department of Education, Training and Employment (2013) </w:t>
      </w:r>
      <w:hyperlink r:id="rId84" w:history="1">
        <w:r w:rsidRPr="00163155">
          <w:rPr>
            <w:rStyle w:val="Hyperlink1"/>
            <w:i/>
          </w:rPr>
          <w:t>Performance insights: school attendance</w:t>
        </w:r>
      </w:hyperlink>
      <w:r w:rsidRPr="00163155">
        <w:t>, Department of Education, Training and Employment, Queensland Government, accessed 27 October 2023.</w:t>
      </w:r>
    </w:p>
  </w:endnote>
  <w:endnote w:id="95">
    <w:p w14:paraId="5E318DD0" w14:textId="60A7D3AC" w:rsidR="00C13F18" w:rsidRPr="00163155" w:rsidRDefault="00C13F18" w:rsidP="00BB708D">
      <w:pPr>
        <w:pStyle w:val="CharCharChar1"/>
      </w:pPr>
      <w:r w:rsidRPr="00163155">
        <w:rPr>
          <w:rStyle w:val="EndnoteReference"/>
        </w:rPr>
        <w:endnoteRef/>
      </w:r>
      <w:r w:rsidRPr="00163155">
        <w:t xml:space="preserve"> Northern Territory Government submission.</w:t>
      </w:r>
    </w:p>
  </w:endnote>
  <w:endnote w:id="96">
    <w:p w14:paraId="2E1A3BA1"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sz w:val="20"/>
          <w:szCs w:val="20"/>
        </w:rPr>
        <w:t xml:space="preserve">Social Research Centre (2023) </w:t>
      </w:r>
      <w:hyperlink r:id="rId85" w:history="1">
        <w:r w:rsidRPr="00163155">
          <w:rPr>
            <w:rStyle w:val="Hyperlink"/>
            <w:i/>
            <w:sz w:val="20"/>
            <w:szCs w:val="20"/>
          </w:rPr>
          <w:t>Department of Education: Review to Inform a Better and Fairer Education System – initial consultation surveys: summary analytical report</w:t>
        </w:r>
      </w:hyperlink>
      <w:r w:rsidRPr="00163155">
        <w:rPr>
          <w:sz w:val="20"/>
          <w:szCs w:val="20"/>
        </w:rPr>
        <w:t>, Department of Education, Australian Government, p. 42, accessed 27 October 2023.</w:t>
      </w:r>
    </w:p>
  </w:endnote>
  <w:endnote w:id="97">
    <w:p w14:paraId="463C86A5" w14:textId="79C6DF91" w:rsidR="00C13F18" w:rsidRPr="00163155" w:rsidRDefault="00C13F18">
      <w:pPr>
        <w:pStyle w:val="EndnoteText"/>
      </w:pPr>
      <w:r w:rsidRPr="00163155">
        <w:rPr>
          <w:rStyle w:val="EndnoteReference"/>
        </w:rPr>
        <w:endnoteRef/>
      </w:r>
      <w:r w:rsidRPr="00163155">
        <w:t xml:space="preserve"> English R, Gribble K (2021) </w:t>
      </w:r>
      <w:hyperlink r:id="rId86" w:history="1">
        <w:r w:rsidRPr="00163155">
          <w:rPr>
            <w:rStyle w:val="Hyperlink"/>
            <w:i/>
            <w:iCs/>
          </w:rPr>
          <w:t>Homeschooling boomed last year. But these 4 charts show it was on the rise before COVID</w:t>
        </w:r>
      </w:hyperlink>
      <w:r w:rsidRPr="00163155">
        <w:t xml:space="preserve">, published April 16 2021, The Conversation, accessed 17 November 2023. </w:t>
      </w:r>
    </w:p>
  </w:endnote>
  <w:endnote w:id="98">
    <w:p w14:paraId="47ECF15C" w14:textId="446ACD24" w:rsidR="00C13F18" w:rsidRPr="00163155" w:rsidRDefault="00C13F18">
      <w:pPr>
        <w:pStyle w:val="EndnoteText"/>
      </w:pPr>
      <w:r w:rsidRPr="00163155">
        <w:rPr>
          <w:rStyle w:val="EndnoteReference"/>
        </w:rPr>
        <w:endnoteRef/>
      </w:r>
      <w:r w:rsidRPr="00163155">
        <w:t xml:space="preserve"> Royal Commission in</w:t>
      </w:r>
      <w:r w:rsidR="003E374D">
        <w:t>to</w:t>
      </w:r>
      <w:r w:rsidRPr="00163155">
        <w:t xml:space="preserve"> Violence, Abuse, Neglect and Exploitation of People with Disability (20</w:t>
      </w:r>
      <w:r w:rsidR="00CC5E45">
        <w:t>2</w:t>
      </w:r>
      <w:r w:rsidRPr="00163155">
        <w:t xml:space="preserve">3) </w:t>
      </w:r>
      <w:hyperlink r:id="rId87" w:history="1">
        <w:r w:rsidRPr="00163155">
          <w:rPr>
            <w:rStyle w:val="Hyperlink"/>
            <w:i/>
            <w:iCs/>
          </w:rPr>
          <w:t>Inclusive education, employment and housing – Part A</w:t>
        </w:r>
      </w:hyperlink>
      <w:r w:rsidRPr="00163155">
        <w:t xml:space="preserve">, Commonwealth of Australia, p. 247, accessed 17 November 2023. </w:t>
      </w:r>
    </w:p>
  </w:endnote>
  <w:endnote w:id="99">
    <w:p w14:paraId="0A2D48CB" w14:textId="577166D3" w:rsidR="00C13F18" w:rsidRPr="003118EE" w:rsidRDefault="00C13F18" w:rsidP="00BB708D">
      <w:pPr>
        <w:pStyle w:val="EndnoteText"/>
      </w:pPr>
      <w:r w:rsidRPr="003118EE">
        <w:rPr>
          <w:rStyle w:val="EndnoteReference"/>
        </w:rPr>
        <w:endnoteRef/>
      </w:r>
      <w:r w:rsidRPr="003118EE">
        <w:t xml:space="preserve"> No attendance data </w:t>
      </w:r>
      <w:r w:rsidR="003E374D">
        <w:t>was</w:t>
      </w:r>
      <w:r w:rsidRPr="003118EE">
        <w:t xml:space="preserve"> published in 2020 due to some state and territory concerns over the comparability of the data.</w:t>
      </w:r>
    </w:p>
  </w:endnote>
  <w:endnote w:id="100">
    <w:p w14:paraId="064E541D" w14:textId="3BEDBE4B" w:rsidR="00C13F18" w:rsidRPr="00163155" w:rsidRDefault="00C13F18" w:rsidP="00BB708D">
      <w:pPr>
        <w:pStyle w:val="EndnoteText"/>
      </w:pPr>
      <w:r w:rsidRPr="003118EE">
        <w:rPr>
          <w:rStyle w:val="EndnoteReference"/>
        </w:rPr>
        <w:endnoteRef/>
      </w:r>
      <w:r w:rsidRPr="003118EE">
        <w:t xml:space="preserve"> No attendance data </w:t>
      </w:r>
      <w:r w:rsidR="003E374D">
        <w:t>was</w:t>
      </w:r>
      <w:r w:rsidRPr="003118EE">
        <w:t xml:space="preserve"> published in 2020 due to some state and territory concerns over the comparability of the data. Data on attendance levels prior to 2018 should be used with caution, as data could not be collected for NSW government schools prior to 2018.</w:t>
      </w:r>
    </w:p>
  </w:endnote>
  <w:endnote w:id="101">
    <w:p w14:paraId="05FD9124" w14:textId="77777777" w:rsidR="00C13F18" w:rsidRPr="00163155" w:rsidRDefault="00C13F18" w:rsidP="00BB708D">
      <w:pPr>
        <w:pStyle w:val="EndnoteText"/>
      </w:pPr>
      <w:r w:rsidRPr="00163155">
        <w:rPr>
          <w:rStyle w:val="EndnoteReference"/>
        </w:rPr>
        <w:endnoteRef/>
      </w:r>
      <w:r w:rsidRPr="00163155">
        <w:t xml:space="preserve"> National Indigenous Australians Agency (NIAA) (n.d.) </w:t>
      </w:r>
      <w:hyperlink r:id="rId88" w:history="1">
        <w:r w:rsidRPr="00163155">
          <w:rPr>
            <w:rStyle w:val="Hyperlink1"/>
            <w:i/>
          </w:rPr>
          <w:t>Fact sheet: why talking about school attendance is important</w:t>
        </w:r>
      </w:hyperlink>
      <w:r w:rsidRPr="00163155">
        <w:t>, NIAA, Australian Government, accessed 17 October 2023.</w:t>
      </w:r>
    </w:p>
  </w:endnote>
  <w:endnote w:id="102">
    <w:p w14:paraId="6BB5B2D2" w14:textId="2AC15E2D" w:rsidR="00C13F18" w:rsidRPr="00163155" w:rsidRDefault="00C13F18" w:rsidP="00BB708D">
      <w:pPr>
        <w:pStyle w:val="EndnoteText"/>
      </w:pPr>
      <w:r w:rsidRPr="00163155">
        <w:rPr>
          <w:rStyle w:val="EndnoteReference"/>
        </w:rPr>
        <w:endnoteRef/>
      </w:r>
      <w:r w:rsidRPr="00163155">
        <w:t xml:space="preserve"> The Smith Family submission.</w:t>
      </w:r>
    </w:p>
  </w:endnote>
  <w:endnote w:id="103">
    <w:p w14:paraId="349A0A97" w14:textId="77777777" w:rsidR="00C13F18" w:rsidRPr="00163155" w:rsidRDefault="00C13F18" w:rsidP="00BB708D">
      <w:pPr>
        <w:pStyle w:val="EndnoteText"/>
      </w:pPr>
      <w:r w:rsidRPr="00163155">
        <w:rPr>
          <w:rStyle w:val="EndnoteReference"/>
        </w:rPr>
        <w:endnoteRef/>
      </w:r>
      <w:r w:rsidRPr="00163155">
        <w:t xml:space="preserve"> The Smith Family (2018) </w:t>
      </w:r>
      <w:hyperlink r:id="rId89" w:history="1">
        <w:hyperlink r:id="rId90" w:history="1">
          <w:r w:rsidRPr="00163155">
            <w:rPr>
              <w:rStyle w:val="Hyperlink1"/>
              <w:i/>
            </w:rPr>
            <w:t>Attendance lifts achievement: building the evidence base to improve student outcomes</w:t>
          </w:r>
        </w:hyperlink>
      </w:hyperlink>
      <w:r w:rsidRPr="00163155">
        <w:t>, The Smith Family, p. 5, accessed 27 October 2023.</w:t>
      </w:r>
    </w:p>
  </w:endnote>
  <w:endnote w:id="104">
    <w:p w14:paraId="149516B4" w14:textId="77777777" w:rsidR="00C13F18" w:rsidRPr="00163155" w:rsidRDefault="00C13F18" w:rsidP="00BB708D">
      <w:pPr>
        <w:pStyle w:val="EndnoteText"/>
      </w:pPr>
      <w:r w:rsidRPr="00163155">
        <w:rPr>
          <w:rStyle w:val="EndnoteReference"/>
        </w:rPr>
        <w:endnoteRef/>
      </w:r>
      <w:r w:rsidRPr="00163155">
        <w:t xml:space="preserve"> Department of Education, Training and Employment (2013) </w:t>
      </w:r>
      <w:hyperlink r:id="rId91" w:history="1">
        <w:r w:rsidRPr="00163155">
          <w:rPr>
            <w:rStyle w:val="Hyperlink1"/>
            <w:i/>
          </w:rPr>
          <w:t>Performance insights: school attendance</w:t>
        </w:r>
      </w:hyperlink>
      <w:r w:rsidRPr="00163155">
        <w:t>, Department of Education, Training and Employment, Queensland Government, p. 22, accessed 27 October 2023.</w:t>
      </w:r>
    </w:p>
  </w:endnote>
  <w:endnote w:id="105">
    <w:p w14:paraId="3694B4AF" w14:textId="77777777" w:rsidR="00C13F18" w:rsidRPr="00163155" w:rsidRDefault="00C13F18" w:rsidP="00BB708D">
      <w:pPr>
        <w:pStyle w:val="EndnoteText"/>
      </w:pPr>
      <w:r w:rsidRPr="00163155">
        <w:rPr>
          <w:rStyle w:val="EndnoteReference"/>
        </w:rPr>
        <w:endnoteRef/>
      </w:r>
      <w:r w:rsidRPr="00163155">
        <w:t xml:space="preserve"> Hancock K and Zubrick S (2015) </w:t>
      </w:r>
      <w:hyperlink r:id="rId92" w:history="1">
        <w:r w:rsidRPr="00163155">
          <w:rPr>
            <w:rStyle w:val="Hyperlink1"/>
            <w:i/>
            <w:iCs/>
          </w:rPr>
          <w:t>Children and young people at risk of disengagement from school</w:t>
        </w:r>
      </w:hyperlink>
      <w:r w:rsidRPr="00163155">
        <w:t>, report to the Commissioner for Children and Young People Western Australia, pp. 5; 40, accessed 27 October 2023.</w:t>
      </w:r>
    </w:p>
  </w:endnote>
  <w:endnote w:id="106">
    <w:p w14:paraId="01E46762" w14:textId="77777777" w:rsidR="00C13F18" w:rsidRPr="00163155" w:rsidRDefault="00C13F18" w:rsidP="00BB708D">
      <w:pPr>
        <w:spacing w:after="0"/>
      </w:pPr>
      <w:r w:rsidRPr="00163155">
        <w:rPr>
          <w:rStyle w:val="EndnoteReference"/>
        </w:rPr>
        <w:endnoteRef/>
      </w:r>
      <w:r w:rsidRPr="00163155">
        <w:t xml:space="preserve"> </w:t>
      </w:r>
      <w:r w:rsidRPr="00163155">
        <w:rPr>
          <w:rFonts w:ascii="Calibri" w:eastAsia="Calibri" w:hAnsi="Calibri" w:cs="Calibri"/>
          <w:sz w:val="20"/>
          <w:szCs w:val="20"/>
        </w:rPr>
        <w:t xml:space="preserve">Centre for Education Statistics and Evaluation (2022) </w:t>
      </w:r>
      <w:hyperlink r:id="rId93" w:history="1">
        <w:r w:rsidRPr="00163155">
          <w:rPr>
            <w:rStyle w:val="Hyperlink"/>
            <w:i/>
            <w:sz w:val="20"/>
            <w:szCs w:val="20"/>
          </w:rPr>
          <w:t>Understanding att</w:t>
        </w:r>
        <w:bookmarkStart w:id="61" w:name="_Hlt149558881"/>
        <w:bookmarkStart w:id="62" w:name="_Hlt149558882"/>
        <w:r w:rsidRPr="00163155">
          <w:rPr>
            <w:rStyle w:val="Hyperlink"/>
            <w:i/>
            <w:sz w:val="20"/>
            <w:szCs w:val="20"/>
          </w:rPr>
          <w:t>e</w:t>
        </w:r>
        <w:bookmarkEnd w:id="61"/>
        <w:bookmarkEnd w:id="62"/>
        <w:r w:rsidRPr="00163155">
          <w:rPr>
            <w:rStyle w:val="Hyperlink"/>
            <w:i/>
            <w:sz w:val="20"/>
            <w:szCs w:val="20"/>
          </w:rPr>
          <w:t>ndance – a review of the drivers of school attendance and best practice approaches</w:t>
        </w:r>
      </w:hyperlink>
      <w:r w:rsidRPr="00163155">
        <w:rPr>
          <w:rFonts w:ascii="Calibri" w:eastAsia="Calibri" w:hAnsi="Calibri" w:cs="Calibri"/>
          <w:sz w:val="20"/>
          <w:szCs w:val="20"/>
        </w:rPr>
        <w:t xml:space="preserve">, Department of Education, </w:t>
      </w:r>
      <w:r w:rsidRPr="00163155">
        <w:rPr>
          <w:rFonts w:ascii="Calibri" w:eastAsia="Calibri" w:hAnsi="Calibri" w:cs="Arial"/>
          <w:sz w:val="20"/>
          <w:szCs w:val="20"/>
        </w:rPr>
        <w:t xml:space="preserve">New South Wales Government, </w:t>
      </w:r>
      <w:r w:rsidRPr="00163155">
        <w:rPr>
          <w:rFonts w:ascii="Calibri" w:eastAsia="Calibri" w:hAnsi="Calibri" w:cs="Calibri"/>
          <w:sz w:val="20"/>
          <w:szCs w:val="20"/>
        </w:rPr>
        <w:t>accessed 27 October 2023.</w:t>
      </w:r>
    </w:p>
  </w:endnote>
  <w:endnote w:id="107">
    <w:p w14:paraId="325ECADB" w14:textId="0EE0475C" w:rsidR="00C13F18" w:rsidRPr="00163155" w:rsidRDefault="00C13F18" w:rsidP="00BB708D">
      <w:pPr>
        <w:pStyle w:val="EndnoteText"/>
      </w:pPr>
      <w:r w:rsidRPr="00163155">
        <w:rPr>
          <w:rStyle w:val="EndnoteReference"/>
        </w:rPr>
        <w:endnoteRef/>
      </w:r>
      <w:r w:rsidRPr="00163155">
        <w:t xml:space="preserve"> Australian Schools Plus submission; Catholic School Parents Australia submission; The Smith Family submission.</w:t>
      </w:r>
    </w:p>
  </w:endnote>
  <w:endnote w:id="108">
    <w:p w14:paraId="79990C7F" w14:textId="4D1E5BC1" w:rsidR="00C13F18" w:rsidRPr="00163155" w:rsidRDefault="00C13F18" w:rsidP="00BB708D">
      <w:pPr>
        <w:pStyle w:val="EndnoteText"/>
      </w:pPr>
      <w:r w:rsidRPr="00163155">
        <w:rPr>
          <w:rStyle w:val="EndnoteReference"/>
        </w:rPr>
        <w:endnoteRef/>
      </w:r>
      <w:r w:rsidRPr="00163155">
        <w:t xml:space="preserve"> Australian Research Alliance for Children and Youth submission.</w:t>
      </w:r>
    </w:p>
  </w:endnote>
  <w:endnote w:id="109">
    <w:p w14:paraId="7F816C47" w14:textId="072D6B7D" w:rsidR="00C13F18" w:rsidRPr="00163155" w:rsidRDefault="00C13F18" w:rsidP="00BB708D">
      <w:pPr>
        <w:pStyle w:val="EndnoteText"/>
      </w:pPr>
      <w:r w:rsidRPr="00163155">
        <w:rPr>
          <w:rStyle w:val="EndnoteReference"/>
        </w:rPr>
        <w:endnoteRef/>
      </w:r>
      <w:r w:rsidRPr="00163155">
        <w:t xml:space="preserve"> New South Wales Government submission; University of Tasmania submission.</w:t>
      </w:r>
    </w:p>
  </w:endnote>
  <w:endnote w:id="110">
    <w:p w14:paraId="6357157D" w14:textId="77777777" w:rsidR="00C13F18" w:rsidRPr="00163155" w:rsidRDefault="00C13F18" w:rsidP="00D83314">
      <w:pPr>
        <w:spacing w:after="0" w:line="240" w:lineRule="auto"/>
      </w:pPr>
      <w:r w:rsidRPr="00163155">
        <w:rPr>
          <w:rStyle w:val="EndnoteReference"/>
        </w:rPr>
        <w:endnoteRef/>
      </w:r>
      <w:r w:rsidRPr="00163155">
        <w:t xml:space="preserve"> </w:t>
      </w:r>
      <w:r w:rsidRPr="00163155">
        <w:rPr>
          <w:sz w:val="20"/>
          <w:szCs w:val="20"/>
        </w:rPr>
        <w:t xml:space="preserve">Hattie J (2003) </w:t>
      </w:r>
      <w:hyperlink r:id="rId94" w:history="1">
        <w:r w:rsidRPr="00163155">
          <w:rPr>
            <w:rStyle w:val="Hyperlink1"/>
            <w:i/>
            <w:sz w:val="20"/>
            <w:szCs w:val="20"/>
          </w:rPr>
          <w:t>Teachers make a difference: what is the research evidence?</w:t>
        </w:r>
      </w:hyperlink>
      <w:r w:rsidRPr="00163155">
        <w:rPr>
          <w:sz w:val="20"/>
          <w:szCs w:val="20"/>
        </w:rPr>
        <w:t>, Paper presented at the Australian Council for Educational Research Conference (Melbourne), p. 2, accessed 27 October 2023.</w:t>
      </w:r>
    </w:p>
  </w:endnote>
  <w:endnote w:id="111">
    <w:p w14:paraId="3294488A"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sz w:val="20"/>
          <w:szCs w:val="20"/>
        </w:rPr>
        <w:t xml:space="preserve">Referring to de Bruin K, Kestel E, Francis M, Forgasz H, and Fries R (2023) </w:t>
      </w:r>
      <w:hyperlink r:id="rId95" w:history="1">
        <w:r w:rsidRPr="00163155">
          <w:rPr>
            <w:rStyle w:val="Hyperlink"/>
            <w:i/>
            <w:iCs/>
            <w:sz w:val="20"/>
            <w:szCs w:val="20"/>
          </w:rPr>
          <w:t>Supporting students significantly behind in literacy and numeracy: a review of evidence-based approaches</w:t>
        </w:r>
      </w:hyperlink>
      <w:r w:rsidRPr="00163155">
        <w:rPr>
          <w:sz w:val="20"/>
          <w:szCs w:val="20"/>
        </w:rPr>
        <w:t>, Australian Education Research Organisation, accessed 27 October 2023.</w:t>
      </w:r>
    </w:p>
  </w:endnote>
  <w:endnote w:id="112">
    <w:p w14:paraId="7DAFA88D" w14:textId="748158D3" w:rsidR="00C13F18" w:rsidRPr="00163155" w:rsidRDefault="00C13F18" w:rsidP="00BB708D">
      <w:pPr>
        <w:pStyle w:val="CharCharChar1"/>
      </w:pPr>
      <w:r w:rsidRPr="00163155">
        <w:rPr>
          <w:rStyle w:val="EndnoteReference"/>
        </w:rPr>
        <w:endnoteRef/>
      </w:r>
      <w:r w:rsidRPr="00163155">
        <w:t xml:space="preserve"> Western Australian Government submission.</w:t>
      </w:r>
    </w:p>
  </w:endnote>
  <w:endnote w:id="113">
    <w:p w14:paraId="3C3C9947" w14:textId="77777777" w:rsidR="00C13F18" w:rsidRPr="00163155" w:rsidRDefault="00C13F18" w:rsidP="00BB708D">
      <w:pPr>
        <w:pStyle w:val="CharCharChar1"/>
      </w:pPr>
      <w:r w:rsidRPr="00163155">
        <w:rPr>
          <w:rStyle w:val="EndnoteReference"/>
        </w:rPr>
        <w:endnoteRef/>
      </w:r>
      <w:r w:rsidRPr="00163155">
        <w:t xml:space="preserve"> Dr Kate de Bruin, Dr Eugénie Kestel, and Dr Mariko Francis submission.</w:t>
      </w:r>
    </w:p>
  </w:endnote>
  <w:endnote w:id="114">
    <w:p w14:paraId="7BD10F42" w14:textId="77777777" w:rsidR="00C13F18" w:rsidRPr="00163155" w:rsidRDefault="00C13F18" w:rsidP="00BB708D">
      <w:pPr>
        <w:pStyle w:val="CharCharChar1"/>
      </w:pPr>
      <w:r w:rsidRPr="00163155">
        <w:rPr>
          <w:rStyle w:val="EndnoteReference"/>
        </w:rPr>
        <w:endnoteRef/>
      </w:r>
      <w:r w:rsidRPr="00163155">
        <w:t xml:space="preserve"> Australian Education Research Organisation submission.</w:t>
      </w:r>
    </w:p>
  </w:endnote>
  <w:endnote w:id="115">
    <w:p w14:paraId="76EFEF82" w14:textId="77777777" w:rsidR="00C13F18" w:rsidRPr="00163155" w:rsidRDefault="00C13F18" w:rsidP="00BB708D">
      <w:pPr>
        <w:pStyle w:val="EndnoteText"/>
      </w:pPr>
      <w:r w:rsidRPr="00163155">
        <w:rPr>
          <w:rStyle w:val="EndnoteReference"/>
        </w:rPr>
        <w:endnoteRef/>
      </w:r>
      <w:r w:rsidRPr="00163155">
        <w:t xml:space="preserve"> The function or work of teaching: the art or science of teaching, education instructional methods. </w:t>
      </w:r>
      <w:r w:rsidRPr="00163155">
        <w:rPr>
          <w:lang w:val="en-GB"/>
        </w:rPr>
        <w:t xml:space="preserve">Department of Education, Employment and Workplace Relations (2009) </w:t>
      </w:r>
      <w:hyperlink r:id="rId96">
        <w:r w:rsidRPr="00163155">
          <w:rPr>
            <w:rStyle w:val="Hyperlink"/>
            <w:i/>
            <w:iCs/>
            <w:lang w:val="en-GB"/>
          </w:rPr>
          <w:t>Towards a national quality framework for early childhood education and care: the report of the Expert Panel on Quality Early Childhood Education and Care</w:t>
        </w:r>
        <w:r w:rsidRPr="00163155">
          <w:rPr>
            <w:rStyle w:val="Hyperlink"/>
            <w:u w:val="none"/>
            <w:lang w:val="en-GB"/>
          </w:rPr>
          <w:t>,</w:t>
        </w:r>
      </w:hyperlink>
      <w:r w:rsidRPr="00163155">
        <w:rPr>
          <w:lang w:val="en-GB"/>
        </w:rPr>
        <w:t xml:space="preserve"> Department of Education, Employment and Workplace Relations, Australian Government, accessed 27 October 2023.</w:t>
      </w:r>
    </w:p>
  </w:endnote>
  <w:endnote w:id="116">
    <w:p w14:paraId="6DC4413D" w14:textId="77777777" w:rsidR="00C13F18" w:rsidRPr="00163155" w:rsidRDefault="00C13F18" w:rsidP="00BB708D">
      <w:pPr>
        <w:pStyle w:val="EndnoteText"/>
      </w:pPr>
      <w:r w:rsidRPr="00163155">
        <w:rPr>
          <w:rStyle w:val="EndnoteReference"/>
        </w:rPr>
        <w:endnoteRef/>
      </w:r>
      <w:r w:rsidRPr="00163155">
        <w:t xml:space="preserve"> Australian Government (n.d.) </w:t>
      </w:r>
      <w:hyperlink r:id="rId97" w:history="1">
        <w:r w:rsidRPr="00163155">
          <w:rPr>
            <w:rStyle w:val="Hyperlink"/>
            <w:i/>
            <w:iCs/>
          </w:rPr>
          <w:t>Australian Early Development Census</w:t>
        </w:r>
      </w:hyperlink>
      <w:r w:rsidRPr="00163155">
        <w:t>, Australian Government, accessed 27 October 2023.</w:t>
      </w:r>
    </w:p>
  </w:endnote>
  <w:endnote w:id="117">
    <w:p w14:paraId="1D07BA79" w14:textId="77777777" w:rsidR="00C13F18" w:rsidRPr="00163155" w:rsidRDefault="00C13F18" w:rsidP="00BB708D">
      <w:pPr>
        <w:pStyle w:val="EndnoteText"/>
      </w:pPr>
      <w:r w:rsidRPr="00163155">
        <w:rPr>
          <w:rStyle w:val="EndnoteReference"/>
        </w:rPr>
        <w:endnoteRef/>
      </w:r>
      <w:r w:rsidRPr="00163155">
        <w:t xml:space="preserve"> Department of Education (2023) </w:t>
      </w:r>
      <w:hyperlink r:id="rId98" w:history="1">
        <w:r w:rsidRPr="00163155">
          <w:rPr>
            <w:rStyle w:val="Hyperlink"/>
            <w:i/>
            <w:iCs/>
          </w:rPr>
          <w:t>Preschool outcomes measure</w:t>
        </w:r>
      </w:hyperlink>
      <w:r w:rsidRPr="00163155">
        <w:t>, Department of Education, Australian Government, accessed 27 October 2023.</w:t>
      </w:r>
    </w:p>
  </w:endnote>
  <w:endnote w:id="118">
    <w:p w14:paraId="4C896A6E" w14:textId="21397C42" w:rsidR="00C13F18" w:rsidRPr="00163155" w:rsidRDefault="00C13F18" w:rsidP="00BB708D">
      <w:pPr>
        <w:pStyle w:val="EndnoteText"/>
      </w:pPr>
      <w:r w:rsidRPr="00163155">
        <w:rPr>
          <w:rStyle w:val="EndnoteReference"/>
        </w:rPr>
        <w:endnoteRef/>
      </w:r>
      <w:r w:rsidRPr="00163155">
        <w:t xml:space="preserve"> Education Ministers Meeting (2023) </w:t>
      </w:r>
      <w:hyperlink r:id="rId99" w:history="1">
        <w:r w:rsidRPr="00163155">
          <w:rPr>
            <w:rStyle w:val="Hyperlink1"/>
            <w:i/>
            <w:iCs/>
          </w:rPr>
          <w:t>Education Ministers Meeting communiqué – 5 October 2023</w:t>
        </w:r>
      </w:hyperlink>
      <w:r w:rsidRPr="00163155">
        <w:t>, Department of Education, Australian Government, p. 1, accessed 27 October 2023.</w:t>
      </w:r>
    </w:p>
  </w:endnote>
  <w:endnote w:id="119">
    <w:p w14:paraId="1E85C674" w14:textId="6AC7030B" w:rsidR="00151B7D" w:rsidRPr="00163155" w:rsidRDefault="00151B7D">
      <w:pPr>
        <w:pStyle w:val="EndnoteText"/>
      </w:pPr>
      <w:r w:rsidRPr="00163155">
        <w:rPr>
          <w:rStyle w:val="EndnoteReference"/>
        </w:rPr>
        <w:endnoteRef/>
      </w:r>
      <w:r w:rsidRPr="00163155">
        <w:t xml:space="preserve"> Australian </w:t>
      </w:r>
      <w:r w:rsidRPr="00AA0CB8">
        <w:t>Education Research Organisation submission.</w:t>
      </w:r>
    </w:p>
  </w:endnote>
  <w:endnote w:id="120">
    <w:p w14:paraId="4EC4D9D3" w14:textId="3560AF24" w:rsidR="00C13F18" w:rsidRPr="00163155" w:rsidRDefault="00C13F18" w:rsidP="00BB708D">
      <w:pPr>
        <w:pStyle w:val="EndnoteText"/>
      </w:pPr>
      <w:r w:rsidRPr="00163155">
        <w:rPr>
          <w:rStyle w:val="EndnoteReference"/>
        </w:rPr>
        <w:endnoteRef/>
      </w:r>
      <w:r w:rsidRPr="00163155">
        <w:t xml:space="preserve"> Including submissions from Dr Kate de Bruin, Dr Eugénie Kestel and Dr Mariko Francis, and open letter from 44 academics and education leaders. Buckingham J et al. (2023) </w:t>
      </w:r>
      <w:hyperlink r:id="rId100">
        <w:r w:rsidRPr="00163155">
          <w:rPr>
            <w:rStyle w:val="Hyperlink1"/>
            <w:i/>
          </w:rPr>
          <w:t>The next national school reform agreement must ensure all students learn to read and write proficiently</w:t>
        </w:r>
      </w:hyperlink>
      <w:r w:rsidRPr="00163155">
        <w:rPr>
          <w:i/>
          <w:iCs/>
        </w:rPr>
        <w:t xml:space="preserve"> </w:t>
      </w:r>
      <w:r w:rsidRPr="00163155">
        <w:t>[open letter to Education Ministers], 24 October 2023, accessed 27 October 2023.</w:t>
      </w:r>
    </w:p>
  </w:endnote>
  <w:endnote w:id="121">
    <w:p w14:paraId="261480E1" w14:textId="77777777" w:rsidR="00C13F18" w:rsidRPr="00163155" w:rsidRDefault="00C13F18" w:rsidP="00BB708D">
      <w:pPr>
        <w:tabs>
          <w:tab w:val="left" w:pos="6962"/>
        </w:tabs>
        <w:spacing w:after="0" w:line="240" w:lineRule="auto"/>
      </w:pPr>
      <w:r w:rsidRPr="00163155">
        <w:rPr>
          <w:rStyle w:val="EndnoteReference"/>
        </w:rPr>
        <w:endnoteRef/>
      </w:r>
      <w:r w:rsidRPr="00163155">
        <w:t xml:space="preserve"> </w:t>
      </w:r>
      <w:r w:rsidRPr="00163155">
        <w:rPr>
          <w:sz w:val="20"/>
          <w:szCs w:val="20"/>
        </w:rPr>
        <w:t xml:space="preserve">Social Research Centre (2023) </w:t>
      </w:r>
      <w:hyperlink r:id="rId101" w:history="1">
        <w:r w:rsidRPr="00163155">
          <w:rPr>
            <w:rStyle w:val="Hyperlink1"/>
            <w:i/>
            <w:sz w:val="20"/>
            <w:szCs w:val="20"/>
          </w:rPr>
          <w:t>Department of Education: Review to Inform a Better and Fairer Education System – initial consultation surveys: summary analytical report</w:t>
        </w:r>
      </w:hyperlink>
      <w:r w:rsidRPr="00163155">
        <w:rPr>
          <w:sz w:val="20"/>
          <w:szCs w:val="20"/>
        </w:rPr>
        <w:t>, Department of Education, Australian Government, pp. 10</w:t>
      </w:r>
      <w:r w:rsidRPr="00163155">
        <w:rPr>
          <w:rFonts w:ascii="Symbol" w:eastAsia="Symbol" w:hAnsi="Symbol" w:cs="Symbol"/>
          <w:sz w:val="20"/>
          <w:szCs w:val="20"/>
        </w:rPr>
        <w:t>-</w:t>
      </w:r>
      <w:r w:rsidRPr="00163155">
        <w:rPr>
          <w:sz w:val="20"/>
          <w:szCs w:val="20"/>
        </w:rPr>
        <w:t>11, accessed 27 October 2023.</w:t>
      </w:r>
    </w:p>
  </w:endnote>
  <w:endnote w:id="122">
    <w:p w14:paraId="7BA11013" w14:textId="77777777" w:rsidR="00C13F18" w:rsidRPr="00163155" w:rsidRDefault="00C13F18" w:rsidP="00BB708D">
      <w:pPr>
        <w:pStyle w:val="CharCharChar1"/>
      </w:pPr>
      <w:r w:rsidRPr="00163155">
        <w:rPr>
          <w:rStyle w:val="EndnoteReference"/>
        </w:rPr>
        <w:endnoteRef/>
      </w:r>
      <w:r w:rsidRPr="00163155">
        <w:t xml:space="preserve"> Weldon P, Heard J, Thompson J, and Stephenson T (2023) </w:t>
      </w:r>
      <w:hyperlink r:id="rId102" w:history="1">
        <w:r w:rsidRPr="00163155">
          <w:rPr>
            <w:rStyle w:val="Hyperlink1"/>
            <w:i/>
            <w:iCs/>
          </w:rPr>
          <w:t>Implementing effective tiered interventions in secondary schools: survey of school and support staff</w:t>
        </w:r>
      </w:hyperlink>
      <w:r w:rsidRPr="00163155">
        <w:t>, Australian Education Research Organisation, pp. 25; 46, accessed 27 October 2023.</w:t>
      </w:r>
    </w:p>
  </w:endnote>
  <w:endnote w:id="123">
    <w:p w14:paraId="126010D3" w14:textId="15150CD0" w:rsidR="00023680" w:rsidRPr="00163155" w:rsidRDefault="00023680">
      <w:pPr>
        <w:pStyle w:val="EndnoteText"/>
      </w:pPr>
      <w:r w:rsidRPr="00163155">
        <w:rPr>
          <w:rStyle w:val="EndnoteReference"/>
        </w:rPr>
        <w:endnoteRef/>
      </w:r>
      <w:r w:rsidRPr="00163155">
        <w:t xml:space="preserve"> </w:t>
      </w:r>
      <w:r w:rsidR="00CF44DF" w:rsidRPr="00AA0CB8">
        <w:t xml:space="preserve">Australian </w:t>
      </w:r>
      <w:r w:rsidR="00CF44DF" w:rsidRPr="00000B70">
        <w:t>Education Research Organisation submission.</w:t>
      </w:r>
    </w:p>
  </w:endnote>
  <w:endnote w:id="124">
    <w:p w14:paraId="6CF2AF06" w14:textId="77777777" w:rsidR="00C13F18" w:rsidRPr="00163155" w:rsidRDefault="00C13F18" w:rsidP="00BB708D">
      <w:pPr>
        <w:pStyle w:val="CharCharChar1"/>
      </w:pPr>
      <w:r w:rsidRPr="00163155">
        <w:rPr>
          <w:rStyle w:val="EndnoteReference"/>
        </w:rPr>
        <w:endnoteRef/>
      </w:r>
      <w:r w:rsidRPr="00163155">
        <w:t xml:space="preserve"> Evidence for Learning (2021) </w:t>
      </w:r>
      <w:hyperlink r:id="rId103" w:history="1">
        <w:r w:rsidRPr="00163155">
          <w:rPr>
            <w:rStyle w:val="Hyperlink1"/>
            <w:i/>
            <w:iCs/>
          </w:rPr>
          <w:t>Small group tuition</w:t>
        </w:r>
      </w:hyperlink>
      <w:r w:rsidRPr="00163155">
        <w:t>, Evidence for Learning, accessed 27 October 2023.</w:t>
      </w:r>
    </w:p>
  </w:endnote>
  <w:endnote w:id="125">
    <w:p w14:paraId="3531586A" w14:textId="77777777" w:rsidR="00C13F18" w:rsidRPr="00163155" w:rsidRDefault="00C13F18" w:rsidP="00BB708D">
      <w:pPr>
        <w:pStyle w:val="CharCharChar1"/>
      </w:pPr>
      <w:r w:rsidRPr="00163155">
        <w:rPr>
          <w:rStyle w:val="EndnoteReference"/>
        </w:rPr>
        <w:endnoteRef/>
      </w:r>
      <w:r w:rsidRPr="00163155">
        <w:t xml:space="preserve"> Social Research Centre (2023) </w:t>
      </w:r>
      <w:hyperlink r:id="rId104" w:history="1">
        <w:r w:rsidRPr="00163155">
          <w:rPr>
            <w:rStyle w:val="Hyperlink1"/>
            <w:i/>
          </w:rPr>
          <w:t>Department of Education: Review to Inform a Better and Fairer Education System – initial consultation surveys: summary analytical report</w:t>
        </w:r>
      </w:hyperlink>
      <w:r w:rsidRPr="00163155">
        <w:t>, Department of Education, Australian Government, p. 32, accessed 27 October 2023.</w:t>
      </w:r>
    </w:p>
  </w:endnote>
  <w:endnote w:id="126">
    <w:p w14:paraId="4119AF41" w14:textId="77777777" w:rsidR="00C13F18" w:rsidRPr="00163155" w:rsidRDefault="00C13F18" w:rsidP="00BB708D">
      <w:pPr>
        <w:spacing w:after="0" w:line="240" w:lineRule="auto"/>
        <w:rPr>
          <w:sz w:val="20"/>
          <w:szCs w:val="20"/>
        </w:rPr>
      </w:pPr>
      <w:r w:rsidRPr="00163155">
        <w:rPr>
          <w:sz w:val="20"/>
          <w:szCs w:val="20"/>
          <w:vertAlign w:val="superscript"/>
        </w:rPr>
        <w:endnoteRef/>
      </w:r>
      <w:r w:rsidRPr="00163155">
        <w:rPr>
          <w:sz w:val="20"/>
          <w:szCs w:val="20"/>
        </w:rPr>
        <w:t xml:space="preserve"> New South Wales Government submission.</w:t>
      </w:r>
    </w:p>
  </w:endnote>
  <w:endnote w:id="127">
    <w:p w14:paraId="116514CD" w14:textId="77777777" w:rsidR="00C13F18" w:rsidRPr="00163155" w:rsidRDefault="00C13F18" w:rsidP="00BB708D">
      <w:pPr>
        <w:spacing w:after="0" w:line="240" w:lineRule="auto"/>
        <w:rPr>
          <w:sz w:val="20"/>
          <w:szCs w:val="20"/>
        </w:rPr>
      </w:pPr>
      <w:r w:rsidRPr="00163155">
        <w:rPr>
          <w:sz w:val="20"/>
          <w:szCs w:val="20"/>
          <w:vertAlign w:val="superscript"/>
        </w:rPr>
        <w:endnoteRef/>
      </w:r>
      <w:r w:rsidRPr="00163155">
        <w:rPr>
          <w:sz w:val="20"/>
          <w:szCs w:val="20"/>
          <w:vertAlign w:val="superscript"/>
        </w:rPr>
        <w:t xml:space="preserve"> </w:t>
      </w:r>
      <w:r w:rsidRPr="00163155">
        <w:rPr>
          <w:rFonts w:ascii="Calibri" w:eastAsia="Calibri" w:hAnsi="Calibri" w:cs="Calibri"/>
          <w:sz w:val="20"/>
          <w:szCs w:val="20"/>
        </w:rPr>
        <w:t xml:space="preserve">Del Rio J and Jones K (2023) </w:t>
      </w:r>
      <w:hyperlink r:id="rId105" w:history="1">
        <w:r w:rsidRPr="00163155">
          <w:rPr>
            <w:rStyle w:val="Hyperlink1"/>
            <w:i/>
            <w:sz w:val="20"/>
            <w:szCs w:val="20"/>
          </w:rPr>
          <w:t>Saving money by spending: solving illiteracy in Australia</w:t>
        </w:r>
      </w:hyperlink>
      <w:r w:rsidRPr="00163155">
        <w:rPr>
          <w:sz w:val="20"/>
          <w:szCs w:val="20"/>
        </w:rPr>
        <w:t xml:space="preserve">, Equity Economics, Code REaD Dyslexia Network, accessed 27 October 2023; Sonnemann J and Hunter J (2023) </w:t>
      </w:r>
      <w:hyperlink r:id="rId106" w:history="1">
        <w:r w:rsidRPr="00163155">
          <w:rPr>
            <w:rStyle w:val="Hyperlink1"/>
            <w:i/>
            <w:sz w:val="20"/>
            <w:szCs w:val="20"/>
          </w:rPr>
          <w:t>Tackling under</w:t>
        </w:r>
        <w:r w:rsidRPr="00163155">
          <w:rPr>
            <w:rStyle w:val="Hyperlink1"/>
            <w:i/>
            <w:sz w:val="20"/>
            <w:szCs w:val="20"/>
          </w:rPr>
          <w:noBreakHyphen/>
          <w:t>achievement: why Australia should embed high-quality small-group tuition in schools</w:t>
        </w:r>
      </w:hyperlink>
      <w:r w:rsidRPr="00163155">
        <w:rPr>
          <w:sz w:val="20"/>
          <w:szCs w:val="20"/>
        </w:rPr>
        <w:t>, Grattan Institute, p. 8, accessed 27 October 2023.</w:t>
      </w:r>
    </w:p>
  </w:endnote>
  <w:endnote w:id="128">
    <w:p w14:paraId="6DDBBB2F" w14:textId="77777777" w:rsidR="00C13F18" w:rsidRPr="00163155" w:rsidDel="009B0C56" w:rsidRDefault="00C13F18" w:rsidP="00BB708D">
      <w:pPr>
        <w:spacing w:after="0" w:line="240" w:lineRule="auto"/>
        <w:rPr>
          <w:sz w:val="20"/>
          <w:szCs w:val="20"/>
        </w:rPr>
      </w:pPr>
      <w:r w:rsidRPr="00163155" w:rsidDel="009B0C56">
        <w:rPr>
          <w:rStyle w:val="EndnoteReference"/>
          <w:sz w:val="20"/>
          <w:szCs w:val="20"/>
        </w:rPr>
        <w:endnoteRef/>
      </w:r>
      <w:r w:rsidRPr="00163155" w:rsidDel="009B0C56">
        <w:rPr>
          <w:sz w:val="20"/>
          <w:szCs w:val="20"/>
        </w:rPr>
        <w:t xml:space="preserve"> Sonnemann J and Hunter J (2023) </w:t>
      </w:r>
      <w:hyperlink r:id="rId107" w:history="1">
        <w:r w:rsidRPr="00163155" w:rsidDel="009B0C56">
          <w:rPr>
            <w:rStyle w:val="Hyperlink"/>
            <w:i/>
            <w:sz w:val="20"/>
            <w:szCs w:val="20"/>
          </w:rPr>
          <w:t>Tackling under-achievement: why Australia should embed high-quality small-group tuition in schools</w:t>
        </w:r>
      </w:hyperlink>
      <w:r w:rsidRPr="00163155" w:rsidDel="009B0C56">
        <w:rPr>
          <w:sz w:val="20"/>
          <w:szCs w:val="20"/>
        </w:rPr>
        <w:t>, Grattan Institute, pp. 21</w:t>
      </w:r>
      <w:r w:rsidRPr="00163155" w:rsidDel="009B0C56">
        <w:rPr>
          <w:rFonts w:ascii="Symbol" w:eastAsia="Symbol" w:hAnsi="Symbol" w:cs="Symbol"/>
          <w:sz w:val="20"/>
          <w:szCs w:val="20"/>
        </w:rPr>
        <w:t>-</w:t>
      </w:r>
      <w:r w:rsidRPr="00163155" w:rsidDel="009B0C56">
        <w:rPr>
          <w:sz w:val="20"/>
          <w:szCs w:val="20"/>
        </w:rPr>
        <w:t>22, accessed 27 October 2023.</w:t>
      </w:r>
    </w:p>
  </w:endnote>
  <w:endnote w:id="129">
    <w:p w14:paraId="21A8FB8D" w14:textId="77777777" w:rsidR="00C13F18" w:rsidRPr="00163155" w:rsidRDefault="00C13F18" w:rsidP="00BB708D">
      <w:pPr>
        <w:pStyle w:val="CharCharChar1"/>
      </w:pPr>
      <w:r w:rsidRPr="00163155">
        <w:rPr>
          <w:rStyle w:val="EndnoteReference"/>
        </w:rPr>
        <w:endnoteRef/>
      </w:r>
      <w:r w:rsidRPr="00163155">
        <w:t xml:space="preserve"> </w:t>
      </w:r>
      <w:r w:rsidRPr="00163155">
        <w:rPr>
          <w:rFonts w:ascii="Calibri" w:eastAsia="Calibri" w:hAnsi="Calibri" w:cs="Calibri"/>
        </w:rPr>
        <w:t>National Reading Panel (2000)</w:t>
      </w:r>
      <w:r w:rsidRPr="00163155">
        <w:rPr>
          <w:kern w:val="0"/>
          <w:sz w:val="22"/>
          <w:szCs w:val="22"/>
          <w14:ligatures w14:val="none"/>
        </w:rPr>
        <w:t xml:space="preserve"> </w:t>
      </w:r>
      <w:hyperlink r:id="rId108">
        <w:r w:rsidRPr="00163155">
          <w:rPr>
            <w:rStyle w:val="Hyperlink"/>
            <w:rFonts w:ascii="Calibri" w:eastAsia="Calibri" w:hAnsi="Calibri" w:cs="Calibri"/>
            <w:i/>
            <w:iCs/>
          </w:rPr>
          <w:t>Report of the National Reading Panel: teaching children to read: an evidence-based assessment of the scientific research literature on reading and its implications for reading instruction</w:t>
        </w:r>
      </w:hyperlink>
      <w:r w:rsidRPr="00163155">
        <w:rPr>
          <w:rFonts w:ascii="Calibri" w:eastAsia="Calibri" w:hAnsi="Calibri" w:cs="Calibri"/>
          <w:color w:val="0563C1"/>
        </w:rPr>
        <w:t>,</w:t>
      </w:r>
      <w:r w:rsidRPr="00163155">
        <w:rPr>
          <w:rFonts w:ascii="Calibri" w:eastAsia="Calibri" w:hAnsi="Calibri" w:cs="Calibri"/>
        </w:rPr>
        <w:t xml:space="preserve"> National Institute of Child Health and Human Development, Government of the United States of America, accessed 27 October 2023</w:t>
      </w:r>
      <w:r w:rsidRPr="00163155">
        <w:t xml:space="preserve">; Rowe K (2005) </w:t>
      </w:r>
      <w:hyperlink r:id="rId109" w:history="1">
        <w:r w:rsidRPr="00163155">
          <w:rPr>
            <w:rStyle w:val="Hyperlink1"/>
            <w:i/>
          </w:rPr>
          <w:t>Teaching reading: national inquiry into the teaching of literacy</w:t>
        </w:r>
      </w:hyperlink>
      <w:r w:rsidRPr="00163155">
        <w:t xml:space="preserve">, Australian Council for Education Research (ACER) for Department of Education, Science and Training, Australian Government, accessed 27 October 2023; Rose J (2006) </w:t>
      </w:r>
      <w:hyperlink r:id="rId110">
        <w:r w:rsidRPr="00163155">
          <w:rPr>
            <w:rStyle w:val="Hyperlink1"/>
            <w:i/>
            <w:iCs/>
          </w:rPr>
          <w:t>Independent review of the teaching of early reading: final report</w:t>
        </w:r>
      </w:hyperlink>
      <w:r w:rsidRPr="00163155">
        <w:t xml:space="preserve">, Department for Education and Skills, United Kingdom, accessed 27 October 2023; Ontario Human Rights Commission (2022) </w:t>
      </w:r>
      <w:hyperlink r:id="rId111" w:history="1">
        <w:r w:rsidRPr="00163155">
          <w:rPr>
            <w:rStyle w:val="Hyperlink1"/>
            <w:i/>
          </w:rPr>
          <w:t>Right to read</w:t>
        </w:r>
      </w:hyperlink>
      <w:r w:rsidRPr="00163155">
        <w:t>, Ontario Human Rights Commission, accessed 27 October 2023.</w:t>
      </w:r>
    </w:p>
  </w:endnote>
  <w:endnote w:id="130">
    <w:p w14:paraId="6AC72544"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Fonts w:ascii="Calibri" w:eastAsia="Calibri" w:hAnsi="Calibri" w:cs="Calibri"/>
          <w:sz w:val="20"/>
          <w:szCs w:val="20"/>
        </w:rPr>
        <w:t xml:space="preserve">Castles A, Rastle K, and Nation K (2018) ‘Ending the reading wars: reading acquisition from novice to expert’, </w:t>
      </w:r>
      <w:r w:rsidRPr="00163155">
        <w:rPr>
          <w:rFonts w:ascii="Calibri" w:eastAsia="Calibri" w:hAnsi="Calibri" w:cs="Calibri"/>
          <w:i/>
          <w:iCs/>
          <w:sz w:val="20"/>
          <w:szCs w:val="20"/>
        </w:rPr>
        <w:t>Psychological Science in the Public Interest</w:t>
      </w:r>
      <w:r w:rsidRPr="00163155">
        <w:rPr>
          <w:rFonts w:ascii="Calibri" w:eastAsia="Calibri" w:hAnsi="Calibri" w:cs="Calibri"/>
          <w:sz w:val="20"/>
          <w:szCs w:val="20"/>
        </w:rPr>
        <w:t>, 19(1):5</w:t>
      </w:r>
      <w:r w:rsidRPr="00163155">
        <w:rPr>
          <w:rFonts w:ascii="Symbol" w:eastAsia="Symbol" w:hAnsi="Symbol" w:cs="Symbol"/>
          <w:sz w:val="20"/>
          <w:szCs w:val="20"/>
        </w:rPr>
        <w:t>-</w:t>
      </w:r>
      <w:r w:rsidRPr="00163155">
        <w:rPr>
          <w:rFonts w:ascii="Calibri" w:eastAsia="Calibri" w:hAnsi="Calibri" w:cs="Calibri"/>
          <w:sz w:val="20"/>
          <w:szCs w:val="20"/>
        </w:rPr>
        <w:t xml:space="preserve">51. </w:t>
      </w:r>
      <w:r w:rsidRPr="00163155">
        <w:rPr>
          <w:color w:val="000000"/>
          <w:sz w:val="20"/>
          <w:szCs w:val="20"/>
        </w:rPr>
        <w:t>doi:10.1177/1529100618772271</w:t>
      </w:r>
      <w:r w:rsidRPr="00163155">
        <w:rPr>
          <w:sz w:val="20"/>
          <w:szCs w:val="20"/>
        </w:rPr>
        <w:t xml:space="preserve">; </w:t>
      </w:r>
      <w:r w:rsidRPr="00163155">
        <w:rPr>
          <w:rFonts w:ascii="Calibri" w:eastAsia="Calibri" w:hAnsi="Calibri" w:cs="Calibri"/>
          <w:sz w:val="20"/>
          <w:szCs w:val="20"/>
        </w:rPr>
        <w:t>Machin S, McNally S, and Viarengo M (2018) ‘Changing how literacy is taught: evidence on synthetic phonics’,</w:t>
      </w:r>
      <w:r w:rsidRPr="00163155">
        <w:rPr>
          <w:rFonts w:ascii="Calibri" w:eastAsia="Calibri" w:hAnsi="Calibri" w:cs="Calibri"/>
          <w:i/>
          <w:iCs/>
          <w:sz w:val="20"/>
          <w:szCs w:val="20"/>
        </w:rPr>
        <w:t xml:space="preserve"> American Economic Journal: Economic Policy,</w:t>
      </w:r>
      <w:r w:rsidRPr="00163155">
        <w:rPr>
          <w:rFonts w:ascii="Calibri" w:eastAsia="Calibri" w:hAnsi="Calibri" w:cs="Calibri"/>
          <w:sz w:val="20"/>
          <w:szCs w:val="20"/>
        </w:rPr>
        <w:t xml:space="preserve"> 10(2):217</w:t>
      </w:r>
      <w:r w:rsidRPr="00163155">
        <w:rPr>
          <w:rFonts w:ascii="Symbol" w:eastAsia="Symbol" w:hAnsi="Symbol" w:cs="Symbol"/>
          <w:sz w:val="20"/>
          <w:szCs w:val="20"/>
        </w:rPr>
        <w:t>-</w:t>
      </w:r>
      <w:r w:rsidRPr="00163155">
        <w:rPr>
          <w:rFonts w:ascii="Calibri" w:eastAsia="Calibri" w:hAnsi="Calibri" w:cs="Calibri"/>
          <w:sz w:val="20"/>
          <w:szCs w:val="20"/>
        </w:rPr>
        <w:t>241. doi:</w:t>
      </w:r>
      <w:r w:rsidRPr="00163155">
        <w:rPr>
          <w:sz w:val="20"/>
          <w:szCs w:val="20"/>
        </w:rPr>
        <w:t>10.1257/pol.20160514</w:t>
      </w:r>
      <w:r w:rsidRPr="00163155">
        <w:rPr>
          <w:rFonts w:ascii="Calibri" w:eastAsia="Calibri" w:hAnsi="Calibri" w:cs="Calibri"/>
          <w:sz w:val="20"/>
          <w:szCs w:val="20"/>
        </w:rPr>
        <w:t>.</w:t>
      </w:r>
    </w:p>
  </w:endnote>
  <w:endnote w:id="131">
    <w:p w14:paraId="74ED81C2" w14:textId="77777777" w:rsidR="00C13F18" w:rsidRPr="00163155" w:rsidRDefault="00C13F18" w:rsidP="00BB708D">
      <w:pPr>
        <w:tabs>
          <w:tab w:val="left" w:pos="6962"/>
        </w:tabs>
        <w:spacing w:after="0" w:line="240" w:lineRule="auto"/>
      </w:pPr>
      <w:r w:rsidRPr="00163155">
        <w:rPr>
          <w:rStyle w:val="EndnoteReference"/>
        </w:rPr>
        <w:endnoteRef/>
      </w:r>
      <w:r w:rsidRPr="00163155">
        <w:t xml:space="preserve"> </w:t>
      </w:r>
      <w:r w:rsidRPr="00163155">
        <w:rPr>
          <w:sz w:val="20"/>
          <w:szCs w:val="20"/>
        </w:rPr>
        <w:t xml:space="preserve">Social Research Centre (2023) </w:t>
      </w:r>
      <w:hyperlink r:id="rId112" w:history="1">
        <w:r w:rsidRPr="00163155">
          <w:rPr>
            <w:rStyle w:val="Hyperlink1"/>
            <w:i/>
            <w:sz w:val="20"/>
            <w:szCs w:val="20"/>
          </w:rPr>
          <w:t>Department of Education: Review to Inform a Better and Fairer Education System – initial consultation surveys: summary analytical report</w:t>
        </w:r>
      </w:hyperlink>
      <w:r w:rsidRPr="00163155">
        <w:rPr>
          <w:sz w:val="20"/>
          <w:szCs w:val="20"/>
        </w:rPr>
        <w:t>, Department of Education, Australian Government, p. 26, accessed 27 October 2023.</w:t>
      </w:r>
    </w:p>
  </w:endnote>
  <w:endnote w:id="132">
    <w:p w14:paraId="1D0F40C1" w14:textId="00786F1D" w:rsidR="00C13F18" w:rsidRPr="00A708A1" w:rsidRDefault="00C13F18" w:rsidP="00BB708D">
      <w:pPr>
        <w:spacing w:after="0" w:line="240" w:lineRule="auto"/>
        <w:rPr>
          <w:sz w:val="20"/>
          <w:szCs w:val="20"/>
        </w:rPr>
      </w:pPr>
      <w:r w:rsidRPr="00163155">
        <w:rPr>
          <w:rStyle w:val="EndnoteReference"/>
        </w:rPr>
        <w:endnoteRef/>
      </w:r>
      <w:r w:rsidRPr="00163155">
        <w:t xml:space="preserve"> </w:t>
      </w:r>
      <w:r w:rsidRPr="00163155">
        <w:rPr>
          <w:sz w:val="20"/>
          <w:szCs w:val="20"/>
        </w:rPr>
        <w:t xml:space="preserve">Buckingham J et al. (2023) </w:t>
      </w:r>
      <w:hyperlink r:id="rId113">
        <w:r w:rsidRPr="00163155">
          <w:rPr>
            <w:rStyle w:val="Hyperlink"/>
            <w:i/>
            <w:iCs/>
            <w:sz w:val="20"/>
            <w:szCs w:val="20"/>
          </w:rPr>
          <w:t>The next national school reform agreement must ensure all students learn to read and write proficiently</w:t>
        </w:r>
      </w:hyperlink>
      <w:r w:rsidRPr="00163155">
        <w:rPr>
          <w:i/>
          <w:iCs/>
          <w:sz w:val="20"/>
          <w:szCs w:val="20"/>
        </w:rPr>
        <w:t xml:space="preserve"> </w:t>
      </w:r>
      <w:r w:rsidRPr="00163155">
        <w:rPr>
          <w:sz w:val="20"/>
          <w:szCs w:val="20"/>
        </w:rPr>
        <w:t>[open letter to Education Ministers], 24 October 2023, accessed 27 October 2023.</w:t>
      </w:r>
    </w:p>
  </w:endnote>
  <w:endnote w:id="133">
    <w:p w14:paraId="6D33F1CB" w14:textId="77777777" w:rsidR="00C13F18" w:rsidRPr="00163155" w:rsidRDefault="00C13F18" w:rsidP="00BB708D">
      <w:pPr>
        <w:pStyle w:val="CharCharChar1"/>
      </w:pPr>
      <w:r w:rsidRPr="00163155">
        <w:rPr>
          <w:rStyle w:val="EndnoteReference"/>
        </w:rPr>
        <w:endnoteRef/>
      </w:r>
      <w:r w:rsidRPr="00163155">
        <w:t xml:space="preserve"> </w:t>
      </w:r>
      <w:r w:rsidRPr="00163155">
        <w:rPr>
          <w:rFonts w:ascii="Calibri" w:eastAsia="Calibri" w:hAnsi="Calibri" w:cs="Calibri"/>
        </w:rPr>
        <w:t xml:space="preserve">Del Rio J and Jones K (2023) </w:t>
      </w:r>
      <w:hyperlink r:id="rId114" w:history="1">
        <w:r w:rsidRPr="00163155">
          <w:rPr>
            <w:rStyle w:val="Hyperlink1"/>
            <w:i/>
            <w:iCs/>
          </w:rPr>
          <w:t>Saving money by spending: solving illiteracy in Australia</w:t>
        </w:r>
      </w:hyperlink>
      <w:r w:rsidRPr="00163155">
        <w:t>, Equity Economics for Code REaD Dyslexia Network, p. 7, accessed 27 October 2023.</w:t>
      </w:r>
    </w:p>
  </w:endnote>
  <w:endnote w:id="134">
    <w:p w14:paraId="7DC692C4" w14:textId="77777777" w:rsidR="00C13F18" w:rsidRPr="00163155" w:rsidRDefault="00C13F18" w:rsidP="00BB708D">
      <w:pPr>
        <w:pStyle w:val="CharCharChar1"/>
      </w:pPr>
      <w:r w:rsidRPr="00163155">
        <w:rPr>
          <w:rStyle w:val="EndnoteReference"/>
        </w:rPr>
        <w:endnoteRef/>
      </w:r>
      <w:r w:rsidRPr="00163155">
        <w:t xml:space="preserve"> Walker M, Sainsbury M, Worth J, Bamforth H, and Betts H (2015) </w:t>
      </w:r>
      <w:hyperlink r:id="rId115" w:history="1">
        <w:r w:rsidRPr="00163155">
          <w:rPr>
            <w:rStyle w:val="Hyperlink1"/>
            <w:i/>
            <w:iCs/>
          </w:rPr>
          <w:t>Phonics screening check evaluation: final repor</w:t>
        </w:r>
        <w:r w:rsidRPr="00163155">
          <w:rPr>
            <w:rStyle w:val="Hyperlink1"/>
            <w:i/>
            <w:iCs/>
            <w:u w:val="none"/>
          </w:rPr>
          <w:t>t</w:t>
        </w:r>
      </w:hyperlink>
      <w:r w:rsidRPr="00163155">
        <w:t>, Department of Education, United Kingdom Government, p. 3, accessed 27 October 2023.</w:t>
      </w:r>
    </w:p>
  </w:endnote>
  <w:endnote w:id="135">
    <w:p w14:paraId="45F95267" w14:textId="77777777" w:rsidR="00C13F18" w:rsidRPr="00163155" w:rsidRDefault="00C13F18" w:rsidP="00BB708D">
      <w:pPr>
        <w:spacing w:after="0" w:line="240" w:lineRule="auto"/>
        <w:rPr>
          <w:rFonts w:ascii="Calibri" w:eastAsia="Calibri" w:hAnsi="Calibri" w:cs="Calibri"/>
          <w:sz w:val="20"/>
          <w:szCs w:val="20"/>
        </w:rPr>
      </w:pPr>
      <w:r w:rsidRPr="00163155">
        <w:rPr>
          <w:rStyle w:val="EndnoteReference"/>
        </w:rPr>
        <w:endnoteRef/>
      </w:r>
      <w:r w:rsidRPr="00163155">
        <w:t xml:space="preserve"> </w:t>
      </w:r>
      <w:r w:rsidRPr="00163155">
        <w:rPr>
          <w:rFonts w:ascii="Calibri" w:eastAsia="Calibri" w:hAnsi="Calibri" w:cs="Calibri"/>
          <w:sz w:val="20"/>
          <w:szCs w:val="20"/>
        </w:rPr>
        <w:t xml:space="preserve">Department for Education (2023) </w:t>
      </w:r>
      <w:hyperlink r:id="rId116" w:history="1">
        <w:r w:rsidRPr="00163155">
          <w:rPr>
            <w:rStyle w:val="Hyperlink"/>
            <w:rFonts w:ascii="Calibri" w:eastAsia="Calibri" w:hAnsi="Calibri" w:cs="Calibri"/>
            <w:i/>
            <w:iCs/>
            <w:sz w:val="20"/>
            <w:szCs w:val="20"/>
          </w:rPr>
          <w:t>Key stage 1 and phonics screening check attainment</w:t>
        </w:r>
      </w:hyperlink>
      <w:r w:rsidRPr="00163155">
        <w:rPr>
          <w:rFonts w:ascii="Calibri" w:eastAsia="Calibri" w:hAnsi="Calibri" w:cs="Calibri"/>
          <w:sz w:val="20"/>
          <w:szCs w:val="20"/>
        </w:rPr>
        <w:t>, Department for Education, United Kingdom Government, accessed 17 October 2023. Students who did not take the screening check in Year 1 or who did not meet the expected standard are required to sit the screening check in Year 2.</w:t>
      </w:r>
    </w:p>
  </w:endnote>
  <w:endnote w:id="136">
    <w:p w14:paraId="08DB1429" w14:textId="77777777" w:rsidR="00C13F18" w:rsidRPr="00163155" w:rsidRDefault="00C13F18" w:rsidP="00BB708D">
      <w:pPr>
        <w:pStyle w:val="EndnoteText"/>
        <w:rPr>
          <w:sz w:val="22"/>
          <w:szCs w:val="22"/>
        </w:rPr>
      </w:pPr>
      <w:r w:rsidRPr="00163155">
        <w:rPr>
          <w:rStyle w:val="EndnoteReference"/>
        </w:rPr>
        <w:endnoteRef/>
      </w:r>
      <w:r w:rsidRPr="00163155">
        <w:t xml:space="preserve"> Lindorff A, Stiff J, and Kayton H (2023) </w:t>
      </w:r>
      <w:hyperlink r:id="rId117" w:history="1">
        <w:r w:rsidRPr="00163155">
          <w:rPr>
            <w:rStyle w:val="Hyperlink"/>
            <w:i/>
            <w:iCs/>
          </w:rPr>
          <w:t>PIRLS 2021: national report for England</w:t>
        </w:r>
      </w:hyperlink>
      <w:r w:rsidRPr="00163155">
        <w:t>, report to the Department for Education, United Kingdom, p. 7, accessed 27 October 2023.</w:t>
      </w:r>
    </w:p>
  </w:endnote>
  <w:endnote w:id="137">
    <w:p w14:paraId="57A11B18" w14:textId="77777777" w:rsidR="00C13F18" w:rsidRPr="00163155" w:rsidRDefault="00C13F18" w:rsidP="00BB708D">
      <w:pPr>
        <w:pStyle w:val="EndnoteText"/>
        <w:rPr>
          <w:sz w:val="22"/>
          <w:szCs w:val="22"/>
        </w:rPr>
      </w:pPr>
      <w:r w:rsidRPr="00163155">
        <w:rPr>
          <w:rStyle w:val="EndnoteReference"/>
        </w:rPr>
        <w:endnoteRef/>
      </w:r>
      <w:r w:rsidRPr="00163155">
        <w:t xml:space="preserve"> Lindorff A, Stiff J, and Kayton H (2023) </w:t>
      </w:r>
      <w:hyperlink r:id="rId118" w:history="1">
        <w:r w:rsidRPr="00163155">
          <w:rPr>
            <w:rStyle w:val="Hyperlink"/>
            <w:i/>
            <w:iCs/>
          </w:rPr>
          <w:t>PIRLS 2021: national report for England</w:t>
        </w:r>
      </w:hyperlink>
      <w:r w:rsidRPr="00163155">
        <w:t>, report to the Department for Education, United Kingdom, p. 7, accessed 27 October 2023.</w:t>
      </w:r>
    </w:p>
  </w:endnote>
  <w:endnote w:id="138">
    <w:p w14:paraId="5A995C61" w14:textId="77777777" w:rsidR="00C13F18" w:rsidRPr="00163155" w:rsidRDefault="00C13F18" w:rsidP="00BB708D">
      <w:pPr>
        <w:pStyle w:val="CharCharChar1"/>
      </w:pPr>
      <w:r w:rsidRPr="00163155">
        <w:rPr>
          <w:rStyle w:val="EndnoteReference"/>
        </w:rPr>
        <w:endnoteRef/>
      </w:r>
      <w:r w:rsidRPr="00163155">
        <w:t xml:space="preserve"> Buckingham J, Nayton M, Snow P, Capp S, Prince G, and McNamara A (2017) </w:t>
      </w:r>
      <w:hyperlink r:id="rId119" w:history="1">
        <w:r w:rsidRPr="00163155">
          <w:rPr>
            <w:rStyle w:val="Hyperlink1"/>
            <w:i/>
            <w:iCs/>
          </w:rPr>
          <w:t xml:space="preserve">National Year 1 literacy and numeracy check </w:t>
        </w:r>
        <w:r w:rsidRPr="00163155">
          <w:rPr>
            <w:rStyle w:val="Hyperlink1"/>
            <w:rFonts w:ascii="Symbol" w:eastAsia="Symbol" w:hAnsi="Symbol" w:cs="Symbol"/>
            <w:i/>
            <w:iCs/>
          </w:rPr>
          <w:t>-</w:t>
        </w:r>
        <w:r w:rsidRPr="00163155">
          <w:rPr>
            <w:rStyle w:val="Hyperlink1"/>
            <w:i/>
            <w:iCs/>
          </w:rPr>
          <w:t xml:space="preserve"> Expert Advisory Panel: advice to the Minister</w:t>
        </w:r>
      </w:hyperlink>
      <w:r w:rsidRPr="00163155">
        <w:t>, Australian Government, accessed 27 October 2023.</w:t>
      </w:r>
    </w:p>
  </w:endnote>
  <w:endnote w:id="139">
    <w:p w14:paraId="4879EE52" w14:textId="77777777" w:rsidR="00C13F18" w:rsidRPr="00163155" w:rsidRDefault="00C13F18" w:rsidP="00BB708D">
      <w:pPr>
        <w:pStyle w:val="EndnoteText"/>
      </w:pPr>
      <w:r w:rsidRPr="00163155">
        <w:rPr>
          <w:rStyle w:val="EndnoteReference"/>
        </w:rPr>
        <w:endnoteRef/>
      </w:r>
      <w:r w:rsidRPr="00163155">
        <w:t xml:space="preserve"> Department of Education (2023) </w:t>
      </w:r>
      <w:hyperlink r:id="rId120" w:history="1">
        <w:r w:rsidRPr="00163155">
          <w:rPr>
            <w:rStyle w:val="Hyperlink1"/>
            <w:i/>
          </w:rPr>
          <w:t>Year 1 phonics check</w:t>
        </w:r>
      </w:hyperlink>
      <w:r w:rsidRPr="00163155">
        <w:t>, Department of Education, Australian Government, accessed 27 October 2023.</w:t>
      </w:r>
    </w:p>
  </w:endnote>
  <w:endnote w:id="140">
    <w:p w14:paraId="08B8AE03" w14:textId="77777777" w:rsidR="00C13F18" w:rsidRPr="00163155" w:rsidRDefault="00C13F18" w:rsidP="00BB708D">
      <w:pPr>
        <w:spacing w:after="0" w:line="240" w:lineRule="auto"/>
      </w:pPr>
      <w:r w:rsidRPr="00163155">
        <w:rPr>
          <w:vertAlign w:val="superscript"/>
        </w:rPr>
        <w:endnoteRef/>
      </w:r>
      <w:r w:rsidRPr="00163155">
        <w:rPr>
          <w:vertAlign w:val="superscript"/>
        </w:rPr>
        <w:t xml:space="preserve"> </w:t>
      </w:r>
      <w:r w:rsidRPr="00163155">
        <w:rPr>
          <w:sz w:val="20"/>
          <w:szCs w:val="20"/>
        </w:rPr>
        <w:t xml:space="preserve">The Hon Grace Grace MP, Minister for Education, Queensland Government, </w:t>
      </w:r>
      <w:hyperlink r:id="rId121" w:history="1">
        <w:r w:rsidRPr="00163155">
          <w:rPr>
            <w:rStyle w:val="Hyperlink1"/>
            <w:i/>
            <w:sz w:val="20"/>
            <w:szCs w:val="20"/>
          </w:rPr>
          <w:t>Queensland turns the page on reading in schools</w:t>
        </w:r>
      </w:hyperlink>
      <w:r w:rsidRPr="00163155">
        <w:rPr>
          <w:sz w:val="20"/>
          <w:szCs w:val="20"/>
        </w:rPr>
        <w:t xml:space="preserve"> [media release], 23 October 2023, accessed 27 October 2023.</w:t>
      </w:r>
    </w:p>
  </w:endnote>
  <w:endnote w:id="141">
    <w:p w14:paraId="61E75596" w14:textId="02F76C3A" w:rsidR="00C13F18" w:rsidRPr="00163155" w:rsidRDefault="00C13F18">
      <w:pPr>
        <w:pStyle w:val="EndnoteText"/>
      </w:pPr>
      <w:r w:rsidRPr="00163155">
        <w:rPr>
          <w:rStyle w:val="EndnoteReference"/>
        </w:rPr>
        <w:endnoteRef/>
      </w:r>
      <w:r w:rsidRPr="00163155">
        <w:t xml:space="preserve"> Mathematics Hub (2023) </w:t>
      </w:r>
      <w:hyperlink r:id="rId122" w:history="1">
        <w:r w:rsidRPr="00163155">
          <w:rPr>
            <w:rStyle w:val="Hyperlink"/>
            <w:i/>
            <w:iCs/>
          </w:rPr>
          <w:t>Year 1 number check for teachers</w:t>
        </w:r>
      </w:hyperlink>
      <w:r w:rsidRPr="00163155">
        <w:t xml:space="preserve">, Education Services Australia for the Australian Government Department of Education, accessed 20 November 2023. </w:t>
      </w:r>
    </w:p>
  </w:endnote>
  <w:endnote w:id="142">
    <w:p w14:paraId="2FF863FC" w14:textId="77777777" w:rsidR="00C13F18" w:rsidRPr="00163155" w:rsidRDefault="00C13F18" w:rsidP="00BB708D">
      <w:pPr>
        <w:pStyle w:val="CharCharChar1"/>
      </w:pPr>
      <w:r w:rsidRPr="00163155">
        <w:rPr>
          <w:rStyle w:val="EndnoteReference"/>
        </w:rPr>
        <w:endnoteRef/>
      </w:r>
      <w:r w:rsidRPr="00163155">
        <w:t xml:space="preserve"> Australian Education Research Organisation (AERO) (2022) </w:t>
      </w:r>
      <w:hyperlink r:id="rId123" w:history="1">
        <w:r w:rsidRPr="00163155">
          <w:rPr>
            <w:rStyle w:val="Hyperlink1"/>
            <w:i/>
            <w:iCs/>
          </w:rPr>
          <w:t>Use of evidence-based practices in schools: a national snapshot</w:t>
        </w:r>
      </w:hyperlink>
      <w:r w:rsidRPr="00163155">
        <w:t>, AERO, p. 6, accessed 27 October 2023.</w:t>
      </w:r>
    </w:p>
  </w:endnote>
  <w:endnote w:id="143">
    <w:p w14:paraId="67208B8B" w14:textId="77777777" w:rsidR="00C13F18" w:rsidRPr="00163155" w:rsidRDefault="00C13F18" w:rsidP="00BB708D">
      <w:pPr>
        <w:pStyle w:val="CharCharChar1"/>
      </w:pPr>
      <w:r w:rsidRPr="00163155">
        <w:rPr>
          <w:rStyle w:val="EndnoteReference"/>
        </w:rPr>
        <w:endnoteRef/>
      </w:r>
      <w:r w:rsidRPr="00163155">
        <w:t xml:space="preserve"> Australian Education Research Organisation (AERO) (2022) </w:t>
      </w:r>
      <w:hyperlink r:id="rId124" w:history="1">
        <w:r w:rsidRPr="00163155">
          <w:rPr>
            <w:rStyle w:val="Hyperlink1"/>
            <w:i/>
            <w:iCs/>
          </w:rPr>
          <w:t>Use of evidence-based practices in schools: a national snapshot</w:t>
        </w:r>
      </w:hyperlink>
      <w:r w:rsidRPr="00163155">
        <w:t>, AERO, accessed 27 October 2023.</w:t>
      </w:r>
    </w:p>
  </w:endnote>
  <w:endnote w:id="144">
    <w:p w14:paraId="66963AE5" w14:textId="77777777" w:rsidR="00C13F18" w:rsidRPr="00163155" w:rsidRDefault="00C13F18" w:rsidP="00BB708D">
      <w:pPr>
        <w:spacing w:after="0"/>
        <w:rPr>
          <w:rFonts w:cstheme="minorHAnsi"/>
        </w:rPr>
      </w:pPr>
      <w:r w:rsidRPr="00163155">
        <w:rPr>
          <w:rStyle w:val="EndnoteReference"/>
        </w:rPr>
        <w:endnoteRef/>
      </w:r>
      <w:r w:rsidRPr="00163155">
        <w:t xml:space="preserve"> </w:t>
      </w:r>
      <w:r w:rsidRPr="00163155">
        <w:rPr>
          <w:rFonts w:cstheme="minorHAnsi"/>
          <w:sz w:val="20"/>
          <w:szCs w:val="20"/>
        </w:rPr>
        <w:t xml:space="preserve">Scott M, Louden B, Simons M, Donovan J, Peach A, and West R (2023) </w:t>
      </w:r>
      <w:hyperlink r:id="rId125" w:history="1">
        <w:r w:rsidRPr="00163155">
          <w:rPr>
            <w:rStyle w:val="Hyperlink"/>
            <w:rFonts w:cstheme="minorHAnsi"/>
            <w:i/>
            <w:iCs/>
            <w:sz w:val="20"/>
            <w:szCs w:val="20"/>
          </w:rPr>
          <w:t>Strong beginnings: report of the Teacher Education Expert Panel</w:t>
        </w:r>
      </w:hyperlink>
      <w:r w:rsidRPr="00163155">
        <w:rPr>
          <w:rFonts w:cstheme="minorHAnsi"/>
          <w:sz w:val="20"/>
          <w:szCs w:val="20"/>
        </w:rPr>
        <w:t>, Department of Education, Australian Government, accessed 27 October 2023.</w:t>
      </w:r>
    </w:p>
  </w:endnote>
  <w:endnote w:id="145">
    <w:p w14:paraId="2C5E5682" w14:textId="77777777" w:rsidR="00C13F18" w:rsidRPr="00163155" w:rsidRDefault="00C13F18" w:rsidP="00BB708D">
      <w:pPr>
        <w:spacing w:after="0" w:line="240" w:lineRule="auto"/>
        <w:rPr>
          <w:sz w:val="20"/>
          <w:szCs w:val="20"/>
        </w:rPr>
      </w:pPr>
      <w:r w:rsidRPr="00163155">
        <w:rPr>
          <w:rStyle w:val="EndnoteReference"/>
        </w:rPr>
        <w:endnoteRef/>
      </w:r>
      <w:r w:rsidRPr="00163155">
        <w:t xml:space="preserve"> </w:t>
      </w:r>
      <w:r w:rsidRPr="00163155">
        <w:rPr>
          <w:sz w:val="20"/>
          <w:szCs w:val="20"/>
        </w:rPr>
        <w:t xml:space="preserve">Darling-Hammond, Flook L, Cook-Harvey C, Barron B, and Osher D (2019) ‘Implications for educational practice of the science of learning and development’, </w:t>
      </w:r>
      <w:r w:rsidRPr="00163155">
        <w:rPr>
          <w:i/>
          <w:iCs/>
          <w:sz w:val="20"/>
          <w:szCs w:val="20"/>
        </w:rPr>
        <w:t xml:space="preserve">Applied Developmental Science, </w:t>
      </w:r>
      <w:r w:rsidRPr="00163155">
        <w:rPr>
          <w:sz w:val="20"/>
          <w:szCs w:val="20"/>
        </w:rPr>
        <w:t>24(2):97</w:t>
      </w:r>
      <w:r w:rsidRPr="00163155">
        <w:rPr>
          <w:rFonts w:ascii="Symbol" w:eastAsia="Symbol" w:hAnsi="Symbol" w:cs="Symbol"/>
          <w:sz w:val="20"/>
          <w:szCs w:val="20"/>
        </w:rPr>
        <w:t>-</w:t>
      </w:r>
      <w:r w:rsidRPr="00163155">
        <w:rPr>
          <w:sz w:val="20"/>
          <w:szCs w:val="20"/>
        </w:rPr>
        <w:t>140. doi:10.1080/10888691.2018.1537791.</w:t>
      </w:r>
    </w:p>
  </w:endnote>
  <w:endnote w:id="146">
    <w:p w14:paraId="3A29819C" w14:textId="77777777" w:rsidR="00C13F18" w:rsidRPr="00163155" w:rsidRDefault="00C13F18" w:rsidP="00BB708D">
      <w:pPr>
        <w:pStyle w:val="EndnoteText"/>
        <w:rPr>
          <w:rFonts w:cs="Calibri"/>
        </w:rPr>
      </w:pPr>
      <w:r w:rsidRPr="00163155">
        <w:rPr>
          <w:rStyle w:val="EndnoteReference"/>
        </w:rPr>
        <w:endnoteRef/>
      </w:r>
      <w:r w:rsidRPr="00163155">
        <w:t xml:space="preserve"> </w:t>
      </w:r>
      <w:r w:rsidRPr="00163155">
        <w:rPr>
          <w:rFonts w:cs="Calibri"/>
        </w:rPr>
        <w:t xml:space="preserve">Centre for Education Statistics and Evaluation (2017) </w:t>
      </w:r>
      <w:hyperlink r:id="rId126" w:history="1">
        <w:r w:rsidRPr="00163155">
          <w:rPr>
            <w:rStyle w:val="Hyperlink1"/>
            <w:i/>
          </w:rPr>
          <w:t>Improving high school engagement, c</w:t>
        </w:r>
        <w:bookmarkStart w:id="72" w:name="_Hlt149558600"/>
        <w:bookmarkStart w:id="73" w:name="_Hlt149558601"/>
        <w:r w:rsidRPr="00163155">
          <w:rPr>
            <w:rStyle w:val="Hyperlink1"/>
            <w:i/>
          </w:rPr>
          <w:t>l</w:t>
        </w:r>
        <w:bookmarkEnd w:id="72"/>
        <w:bookmarkEnd w:id="73"/>
        <w:r w:rsidRPr="00163155">
          <w:rPr>
            <w:rStyle w:val="Hyperlink1"/>
            <w:i/>
          </w:rPr>
          <w:t>assroom practices and achieve</w:t>
        </w:r>
        <w:bookmarkStart w:id="74" w:name="_Hlt149558609"/>
        <w:bookmarkStart w:id="75" w:name="_Hlt149558610"/>
        <w:r w:rsidRPr="00163155">
          <w:rPr>
            <w:rStyle w:val="Hyperlink1"/>
            <w:i/>
          </w:rPr>
          <w:t>m</w:t>
        </w:r>
        <w:bookmarkEnd w:id="74"/>
        <w:bookmarkEnd w:id="75"/>
        <w:r w:rsidRPr="00163155">
          <w:rPr>
            <w:rStyle w:val="Hyperlink1"/>
            <w:i/>
          </w:rPr>
          <w:t>ent</w:t>
        </w:r>
      </w:hyperlink>
      <w:r w:rsidRPr="00163155">
        <w:t xml:space="preserve">, </w:t>
      </w:r>
      <w:r w:rsidRPr="00163155">
        <w:rPr>
          <w:rFonts w:ascii="Calibri" w:eastAsia="Calibri" w:hAnsi="Calibri" w:cs="Arial"/>
        </w:rPr>
        <w:t>Centre for Education Statistics and Evaluation, New South Wales Government</w:t>
      </w:r>
      <w:r w:rsidRPr="00163155">
        <w:t>, pp. 2;</w:t>
      </w:r>
      <w:r w:rsidRPr="00163155" w:rsidDel="003065DE">
        <w:t xml:space="preserve"> </w:t>
      </w:r>
      <w:r w:rsidRPr="00163155">
        <w:t>4</w:t>
      </w:r>
      <w:r w:rsidRPr="00163155">
        <w:rPr>
          <w:rFonts w:cs="Calibri"/>
        </w:rPr>
        <w:t xml:space="preserve">, </w:t>
      </w:r>
      <w:r w:rsidRPr="00163155">
        <w:t xml:space="preserve">accessed 27 October 2023. </w:t>
      </w:r>
      <w:r w:rsidRPr="00163155">
        <w:rPr>
          <w:rFonts w:cs="Calibri"/>
        </w:rPr>
        <w:t>Based on data from the 2013 to 2015 Tell Them From Me survey.</w:t>
      </w:r>
    </w:p>
  </w:endnote>
  <w:endnote w:id="147">
    <w:p w14:paraId="655E02FB" w14:textId="77777777" w:rsidR="00C13F18" w:rsidRPr="00163155" w:rsidRDefault="00C13F18" w:rsidP="00BB708D">
      <w:pPr>
        <w:spacing w:after="0" w:line="240" w:lineRule="auto"/>
        <w:rPr>
          <w:rFonts w:ascii="Calibri" w:eastAsia="Calibri" w:hAnsi="Calibri" w:cs="Calibri"/>
          <w:sz w:val="20"/>
          <w:szCs w:val="20"/>
        </w:rPr>
      </w:pPr>
      <w:r w:rsidRPr="00163155">
        <w:rPr>
          <w:rStyle w:val="EndnoteReference"/>
        </w:rPr>
        <w:endnoteRef/>
      </w:r>
      <w:r w:rsidRPr="00163155">
        <w:t xml:space="preserve"> </w:t>
      </w:r>
      <w:r w:rsidRPr="00163155">
        <w:rPr>
          <w:rFonts w:ascii="Calibri" w:eastAsia="Calibri" w:hAnsi="Calibri" w:cs="Calibri"/>
          <w:sz w:val="20"/>
          <w:szCs w:val="20"/>
        </w:rPr>
        <w:t xml:space="preserve">Kristoffersen J, Krægpøth M, Nielsen H, and Simonsen M (2015) ‘Disruptive school peers and student outcomes’, </w:t>
      </w:r>
      <w:r w:rsidRPr="00163155">
        <w:rPr>
          <w:rFonts w:ascii="Calibri" w:eastAsia="Calibri" w:hAnsi="Calibri" w:cs="Calibri"/>
          <w:i/>
          <w:iCs/>
          <w:sz w:val="20"/>
          <w:szCs w:val="20"/>
        </w:rPr>
        <w:t>Economics of Education Review</w:t>
      </w:r>
      <w:r w:rsidRPr="00163155">
        <w:rPr>
          <w:rFonts w:ascii="Calibri" w:eastAsia="Calibri" w:hAnsi="Calibri" w:cs="Calibri"/>
          <w:sz w:val="20"/>
          <w:szCs w:val="20"/>
        </w:rPr>
        <w:t>,</w:t>
      </w:r>
      <w:r w:rsidRPr="00163155">
        <w:rPr>
          <w:rFonts w:ascii="Calibri" w:eastAsia="Calibri" w:hAnsi="Calibri" w:cs="Calibri"/>
          <w:i/>
          <w:iCs/>
          <w:sz w:val="20"/>
          <w:szCs w:val="20"/>
        </w:rPr>
        <w:t xml:space="preserve"> </w:t>
      </w:r>
      <w:r w:rsidRPr="00163155">
        <w:rPr>
          <w:rFonts w:ascii="Calibri" w:eastAsia="Calibri" w:hAnsi="Calibri" w:cs="Calibri"/>
          <w:sz w:val="20"/>
          <w:szCs w:val="20"/>
        </w:rPr>
        <w:t>45:1–13. doi:10.1016/j.econedurev.2015.01.004.</w:t>
      </w:r>
    </w:p>
  </w:endnote>
  <w:endnote w:id="148">
    <w:p w14:paraId="62A531B2" w14:textId="77777777" w:rsidR="00C13F18" w:rsidRPr="00163155" w:rsidRDefault="00C13F18" w:rsidP="00BB708D">
      <w:pPr>
        <w:pStyle w:val="EndnoteText"/>
      </w:pPr>
      <w:r w:rsidRPr="00163155">
        <w:rPr>
          <w:rStyle w:val="EndnoteReference"/>
        </w:rPr>
        <w:endnoteRef/>
      </w:r>
      <w:r w:rsidRPr="00163155">
        <w:t xml:space="preserve"> Australian Education Research Organisation (AERO) (2021) </w:t>
      </w:r>
      <w:hyperlink r:id="rId127" w:history="1">
        <w:r w:rsidRPr="00163155">
          <w:rPr>
            <w:rStyle w:val="Hyperlink1"/>
            <w:i/>
          </w:rPr>
          <w:t>Focused classrooms practice guide – full publication</w:t>
        </w:r>
      </w:hyperlink>
      <w:r w:rsidRPr="00163155">
        <w:t>, AERO, accessed 27 October 2023.</w:t>
      </w:r>
    </w:p>
  </w:endnote>
  <w:endnote w:id="149">
    <w:p w14:paraId="767063AF" w14:textId="77777777" w:rsidR="00C13F18" w:rsidRPr="00163155" w:rsidRDefault="00C13F18" w:rsidP="00BB708D">
      <w:pPr>
        <w:pStyle w:val="EndnoteText"/>
      </w:pPr>
      <w:r w:rsidRPr="00163155">
        <w:rPr>
          <w:rStyle w:val="EndnoteReference"/>
        </w:rPr>
        <w:endnoteRef/>
      </w:r>
      <w:r w:rsidRPr="00163155">
        <w:t xml:space="preserve"> Organisation for Economic Co-operation and Development (OECD) (2017) </w:t>
      </w:r>
      <w:hyperlink r:id="rId128" w:tgtFrame="_blank" w:history="1">
        <w:r w:rsidRPr="00163155">
          <w:rPr>
            <w:rStyle w:val="Hyperlink1"/>
            <w:i/>
          </w:rPr>
          <w:t>PISA 2015 results (volume III): students’ well-being</w:t>
        </w:r>
      </w:hyperlink>
      <w:r w:rsidRPr="00163155">
        <w:t>, OECD, pp. 124</w:t>
      </w:r>
      <w:r w:rsidRPr="00163155">
        <w:rPr>
          <w:rFonts w:ascii="Symbol" w:eastAsia="Symbol" w:hAnsi="Symbol" w:cs="Symbol"/>
        </w:rPr>
        <w:t>-</w:t>
      </w:r>
      <w:r w:rsidRPr="00163155">
        <w:t>125, accessed 27 October 2023.</w:t>
      </w:r>
    </w:p>
  </w:endnote>
  <w:endnote w:id="150">
    <w:p w14:paraId="50AD319A" w14:textId="77777777" w:rsidR="00C13F18" w:rsidRPr="00163155" w:rsidRDefault="00C13F18" w:rsidP="00BB708D">
      <w:pPr>
        <w:pStyle w:val="EndnoteText"/>
      </w:pPr>
      <w:r w:rsidRPr="00163155">
        <w:rPr>
          <w:rStyle w:val="EndnoteReference"/>
        </w:rPr>
        <w:endnoteRef/>
      </w:r>
      <w:r w:rsidRPr="00163155">
        <w:t xml:space="preserve"> Social Research Centre (2023) </w:t>
      </w:r>
      <w:hyperlink r:id="rId129" w:history="1">
        <w:r w:rsidRPr="00163155">
          <w:rPr>
            <w:rStyle w:val="Hyperlink1"/>
            <w:i/>
          </w:rPr>
          <w:t>Department of Education: Review to Inform a Better and Fairer Education System – initial consultation surveys: summary analytical report</w:t>
        </w:r>
      </w:hyperlink>
      <w:r w:rsidRPr="00163155">
        <w:t>, Department of Education, Australian Government, p. ix, accessed 27 October 2023.</w:t>
      </w:r>
    </w:p>
  </w:endnote>
  <w:endnote w:id="151">
    <w:p w14:paraId="1F54B2B2" w14:textId="77777777" w:rsidR="00C13F18" w:rsidRPr="00163155" w:rsidRDefault="00C13F18" w:rsidP="00BB708D">
      <w:pPr>
        <w:tabs>
          <w:tab w:val="left" w:pos="6962"/>
        </w:tabs>
        <w:spacing w:after="0" w:line="240" w:lineRule="auto"/>
        <w:rPr>
          <w:sz w:val="20"/>
          <w:szCs w:val="20"/>
        </w:rPr>
      </w:pPr>
      <w:r w:rsidRPr="00163155">
        <w:rPr>
          <w:rStyle w:val="EndnoteReference"/>
        </w:rPr>
        <w:endnoteRef/>
      </w:r>
      <w:r w:rsidRPr="00163155">
        <w:t xml:space="preserve"> </w:t>
      </w:r>
      <w:r w:rsidRPr="00163155">
        <w:rPr>
          <w:sz w:val="20"/>
          <w:szCs w:val="20"/>
        </w:rPr>
        <w:t xml:space="preserve">Social Research Centre (2023) </w:t>
      </w:r>
      <w:hyperlink r:id="rId130" w:history="1">
        <w:r w:rsidRPr="00163155">
          <w:rPr>
            <w:rStyle w:val="Hyperlink1"/>
            <w:i/>
            <w:sz w:val="20"/>
            <w:szCs w:val="20"/>
          </w:rPr>
          <w:t>Department of Education: Review to Inform a Better and Fairer Education System – initial consultation surveys: summary analytical report</w:t>
        </w:r>
      </w:hyperlink>
      <w:r w:rsidRPr="00163155">
        <w:rPr>
          <w:sz w:val="20"/>
          <w:szCs w:val="20"/>
        </w:rPr>
        <w:t>, Department of Education, Australian Government, p. x, accessed 27 October 2023.</w:t>
      </w:r>
    </w:p>
  </w:endnote>
  <w:endnote w:id="152">
    <w:p w14:paraId="0F5810A9" w14:textId="77777777" w:rsidR="00C13F18" w:rsidRPr="00163155" w:rsidRDefault="00C13F18" w:rsidP="00BB708D">
      <w:pPr>
        <w:spacing w:after="0" w:line="240" w:lineRule="auto"/>
      </w:pPr>
      <w:r w:rsidRPr="00163155">
        <w:rPr>
          <w:rStyle w:val="EndnoteReference"/>
          <w:kern w:val="2"/>
          <w:sz w:val="20"/>
          <w:szCs w:val="20"/>
          <w14:ligatures w14:val="standardContextual"/>
        </w:rPr>
        <w:endnoteRef/>
      </w:r>
      <w:r w:rsidRPr="00163155">
        <w:rPr>
          <w:rStyle w:val="EndnoteReference"/>
          <w:kern w:val="2"/>
          <w:sz w:val="20"/>
          <w:szCs w:val="20"/>
          <w14:ligatures w14:val="standardContextual"/>
        </w:rPr>
        <w:t xml:space="preserve"> </w:t>
      </w:r>
      <w:r w:rsidRPr="00163155">
        <w:rPr>
          <w:sz w:val="20"/>
          <w:szCs w:val="20"/>
        </w:rPr>
        <w:t xml:space="preserve">Louden W (2015) </w:t>
      </w:r>
      <w:hyperlink r:id="rId131">
        <w:r w:rsidRPr="00163155">
          <w:rPr>
            <w:rStyle w:val="Hyperlink"/>
            <w:i/>
            <w:iCs/>
            <w:sz w:val="20"/>
            <w:szCs w:val="20"/>
          </w:rPr>
          <w:t>High performing primary schools: what do they have in common?</w:t>
        </w:r>
      </w:hyperlink>
      <w:r w:rsidRPr="00163155">
        <w:rPr>
          <w:sz w:val="20"/>
          <w:szCs w:val="20"/>
        </w:rPr>
        <w:t>, Department of Education, Western Australia Government, accessed 27 October 2023.</w:t>
      </w:r>
    </w:p>
  </w:endnote>
  <w:endnote w:id="153">
    <w:p w14:paraId="4083ED80" w14:textId="77777777" w:rsidR="00C13F18" w:rsidRPr="00163155" w:rsidRDefault="00C13F18" w:rsidP="00BB708D">
      <w:pPr>
        <w:pStyle w:val="CharCharChar1"/>
      </w:pPr>
      <w:r w:rsidRPr="00163155">
        <w:rPr>
          <w:rStyle w:val="EndnoteReference"/>
        </w:rPr>
        <w:endnoteRef/>
      </w:r>
      <w:r w:rsidRPr="00163155">
        <w:t xml:space="preserve"> Australian Educational Research Organisation (AERO) (2023) </w:t>
      </w:r>
      <w:hyperlink r:id="rId132" w:history="1">
        <w:r w:rsidRPr="00163155">
          <w:rPr>
            <w:rStyle w:val="Hyperlink1"/>
            <w:i/>
            <w:iCs/>
          </w:rPr>
          <w:t>Explainer: explicit instruction optimises learning</w:t>
        </w:r>
      </w:hyperlink>
      <w:r w:rsidRPr="00163155">
        <w:t>, AERO, p. 1, accessed 27 October 2023.</w:t>
      </w:r>
    </w:p>
  </w:endnote>
  <w:endnote w:id="154">
    <w:p w14:paraId="203B13A1" w14:textId="77777777" w:rsidR="00C13F18" w:rsidRPr="00163155" w:rsidRDefault="00C13F18" w:rsidP="00BB708D">
      <w:pPr>
        <w:pStyle w:val="EndnoteText"/>
      </w:pPr>
      <w:r w:rsidRPr="00163155">
        <w:rPr>
          <w:rStyle w:val="EndnoteReference"/>
        </w:rPr>
        <w:endnoteRef/>
      </w:r>
      <w:r w:rsidRPr="00163155">
        <w:t xml:space="preserve"> Australian Educational Research Organisation (AERO) (2023) </w:t>
      </w:r>
      <w:hyperlink r:id="rId133" w:history="1">
        <w:r w:rsidRPr="00163155">
          <w:rPr>
            <w:rStyle w:val="Hyperlink1"/>
            <w:i/>
            <w:iCs/>
          </w:rPr>
          <w:t>Explainer: explicit instruction optimises learning</w:t>
        </w:r>
      </w:hyperlink>
      <w:r w:rsidRPr="00163155">
        <w:t>, AERO, p. 1, accessed 27 October 2023.</w:t>
      </w:r>
    </w:p>
  </w:endnote>
  <w:endnote w:id="155">
    <w:p w14:paraId="156CCFF2"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sz w:val="20"/>
          <w:szCs w:val="20"/>
        </w:rPr>
        <w:t xml:space="preserve">Australian Education Research Organisation (AERO) (2023) </w:t>
      </w:r>
      <w:hyperlink r:id="rId134" w:history="1">
        <w:r w:rsidRPr="00163155">
          <w:rPr>
            <w:rStyle w:val="Hyperlink"/>
            <w:i/>
            <w:iCs/>
            <w:sz w:val="20"/>
            <w:szCs w:val="20"/>
          </w:rPr>
          <w:t>Explainer: managing cognitive load optimises learning</w:t>
        </w:r>
      </w:hyperlink>
      <w:r w:rsidRPr="00163155">
        <w:rPr>
          <w:sz w:val="20"/>
          <w:szCs w:val="20"/>
        </w:rPr>
        <w:t>, AERO, accessed 27 October 2023;</w:t>
      </w:r>
      <w:r w:rsidRPr="00163155">
        <w:t xml:space="preserve"> </w:t>
      </w:r>
      <w:r w:rsidRPr="00163155">
        <w:rPr>
          <w:sz w:val="20"/>
          <w:szCs w:val="20"/>
        </w:rPr>
        <w:t xml:space="preserve">de Bruin K, Kestel E, Francis M, Forgasz H, and Fries R (2023) </w:t>
      </w:r>
      <w:hyperlink r:id="rId135" w:history="1">
        <w:r w:rsidRPr="00163155">
          <w:rPr>
            <w:rStyle w:val="Hyperlink"/>
            <w:i/>
            <w:sz w:val="20"/>
            <w:szCs w:val="20"/>
          </w:rPr>
          <w:t>Supporting students significantly behind in literacy and numeracy: a review of evidence-based approaches</w:t>
        </w:r>
      </w:hyperlink>
      <w:r w:rsidRPr="00163155">
        <w:rPr>
          <w:sz w:val="20"/>
          <w:szCs w:val="20"/>
        </w:rPr>
        <w:t>, Australian Education Research Organisation, accessed 27 October 2023.</w:t>
      </w:r>
    </w:p>
  </w:endnote>
  <w:endnote w:id="156">
    <w:p w14:paraId="0A724332"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Arial"/>
          <w:color w:val="000000" w:themeColor="text1"/>
        </w:rPr>
        <w:t xml:space="preserve">Department of Premier and Cabinet (2023) </w:t>
      </w:r>
      <w:hyperlink r:id="rId136" w:history="1">
        <w:r w:rsidRPr="00163155">
          <w:rPr>
            <w:rStyle w:val="Hyperlink"/>
            <w:i/>
            <w:iCs/>
          </w:rPr>
          <w:t>Lifting literacy</w:t>
        </w:r>
      </w:hyperlink>
      <w:r w:rsidRPr="00163155">
        <w:rPr>
          <w:rFonts w:ascii="Calibri" w:eastAsia="Calibri" w:hAnsi="Calibri" w:cs="Arial"/>
          <w:color w:val="000000" w:themeColor="text1"/>
        </w:rPr>
        <w:t>, Department of Premier and Cabinet, Tasmanian Government, accessed 27 October 2023.</w:t>
      </w:r>
    </w:p>
  </w:endnote>
  <w:endnote w:id="157">
    <w:p w14:paraId="5C888531" w14:textId="77777777" w:rsidR="00C13F18" w:rsidRPr="00163155" w:rsidRDefault="00C13F18" w:rsidP="00BB708D">
      <w:pPr>
        <w:pStyle w:val="EndnoteText"/>
      </w:pPr>
      <w:r w:rsidRPr="00163155">
        <w:rPr>
          <w:rStyle w:val="EndnoteReference"/>
        </w:rPr>
        <w:endnoteRef/>
      </w:r>
      <w:r w:rsidRPr="00163155">
        <w:t xml:space="preserve"> Department of Education (2023) </w:t>
      </w:r>
      <w:hyperlink r:id="rId137">
        <w:r w:rsidRPr="00163155">
          <w:rPr>
            <w:rStyle w:val="Hyperlink"/>
            <w:i/>
            <w:iCs/>
          </w:rPr>
          <w:t>NSW Plan for Public Education booklet</w:t>
        </w:r>
      </w:hyperlink>
      <w:r w:rsidRPr="00163155">
        <w:t>, Department of Education, New South Wales Government, accessed 27 October 2023.</w:t>
      </w:r>
    </w:p>
  </w:endnote>
  <w:endnote w:id="158">
    <w:p w14:paraId="7C6A9332" w14:textId="77777777" w:rsidR="00C13F18" w:rsidRPr="00163155" w:rsidRDefault="00C13F18" w:rsidP="00BB708D">
      <w:pPr>
        <w:pStyle w:val="CharCharChar1"/>
      </w:pPr>
      <w:r w:rsidRPr="00163155">
        <w:rPr>
          <w:rStyle w:val="EndnoteReference"/>
        </w:rPr>
        <w:endnoteRef/>
      </w:r>
      <w:r w:rsidRPr="00163155">
        <w:t xml:space="preserve"> Ellis V, Cooper R, Jenkins L, and Blannin J (2023) </w:t>
      </w:r>
      <w:hyperlink r:id="rId138" w:history="1">
        <w:r w:rsidRPr="00163155">
          <w:rPr>
            <w:rStyle w:val="Hyperlink1"/>
            <w:i/>
          </w:rPr>
          <w:t>The Australian Teachers’ Survey 2023: initial teacher education and continuing professional development</w:t>
        </w:r>
      </w:hyperlink>
      <w:r w:rsidRPr="00163155">
        <w:t>, Monash University, p. 5, accessed 27 October 2023.</w:t>
      </w:r>
    </w:p>
  </w:endnote>
  <w:endnote w:id="159">
    <w:p w14:paraId="1F9DE2AC"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Fonts w:ascii="Calibri" w:eastAsia="Calibri" w:hAnsi="Calibri" w:cs="Calibri"/>
          <w:sz w:val="20"/>
          <w:szCs w:val="20"/>
        </w:rPr>
        <w:t xml:space="preserve">Department for Education (2020) </w:t>
      </w:r>
      <w:hyperlink r:id="rId139" w:history="1">
        <w:r w:rsidRPr="00163155">
          <w:rPr>
            <w:rStyle w:val="Hyperlink"/>
            <w:rFonts w:ascii="Calibri" w:eastAsia="Calibri" w:hAnsi="Calibri" w:cs="Calibri"/>
            <w:i/>
            <w:iCs/>
            <w:sz w:val="20"/>
            <w:szCs w:val="20"/>
          </w:rPr>
          <w:t>National professional qualificati</w:t>
        </w:r>
        <w:bookmarkStart w:id="76" w:name="_Hlt151029585"/>
        <w:bookmarkStart w:id="77" w:name="_Hlt151029586"/>
        <w:bookmarkEnd w:id="76"/>
        <w:bookmarkEnd w:id="77"/>
        <w:r w:rsidRPr="00163155">
          <w:rPr>
            <w:rStyle w:val="Hyperlink"/>
            <w:rFonts w:ascii="Calibri" w:eastAsia="Calibri" w:hAnsi="Calibri" w:cs="Calibri"/>
            <w:i/>
            <w:iCs/>
            <w:sz w:val="20"/>
            <w:szCs w:val="20"/>
          </w:rPr>
          <w:t>on (NPQ) courses</w:t>
        </w:r>
      </w:hyperlink>
      <w:r w:rsidRPr="00163155">
        <w:t>,</w:t>
      </w:r>
      <w:r w:rsidRPr="00163155">
        <w:rPr>
          <w:rFonts w:ascii="Calibri" w:eastAsia="Calibri" w:hAnsi="Calibri" w:cs="Calibri"/>
          <w:i/>
          <w:iCs/>
          <w:sz w:val="20"/>
          <w:szCs w:val="20"/>
        </w:rPr>
        <w:t xml:space="preserve"> </w:t>
      </w:r>
      <w:r w:rsidRPr="00163155">
        <w:rPr>
          <w:rFonts w:ascii="Calibri" w:eastAsia="Calibri" w:hAnsi="Calibri" w:cs="Calibri"/>
          <w:sz w:val="20"/>
          <w:szCs w:val="20"/>
        </w:rPr>
        <w:t>Department for Education, United Kingdom Government, accessed 27 October 2023.</w:t>
      </w:r>
    </w:p>
  </w:endnote>
  <w:endnote w:id="160">
    <w:p w14:paraId="070D9D8E"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Fonts w:ascii="Calibri" w:eastAsia="Calibri" w:hAnsi="Calibri" w:cs="Calibri"/>
          <w:sz w:val="20"/>
          <w:szCs w:val="20"/>
        </w:rPr>
        <w:t xml:space="preserve">Nicholas M and Wells M (2015) ‘Insights in casual relief teaching: casual relief teachers’ perceptions of their knowledge and skills’, </w:t>
      </w:r>
      <w:r w:rsidRPr="00163155">
        <w:rPr>
          <w:rFonts w:ascii="Calibri" w:eastAsia="Calibri" w:hAnsi="Calibri" w:cs="Calibri"/>
          <w:i/>
          <w:sz w:val="20"/>
          <w:szCs w:val="20"/>
        </w:rPr>
        <w:t xml:space="preserve">Asia-Pacific Journal of Teacher Education </w:t>
      </w:r>
      <w:r w:rsidRPr="00163155">
        <w:rPr>
          <w:rFonts w:ascii="Calibri" w:eastAsia="Calibri" w:hAnsi="Calibri" w:cs="Calibri"/>
          <w:sz w:val="20"/>
          <w:szCs w:val="20"/>
        </w:rPr>
        <w:t>45:229</w:t>
      </w:r>
      <w:r w:rsidRPr="00163155">
        <w:rPr>
          <w:rFonts w:ascii="Symbol" w:eastAsia="Symbol" w:hAnsi="Symbol" w:cs="Symbol"/>
          <w:sz w:val="20"/>
          <w:szCs w:val="20"/>
        </w:rPr>
        <w:t>-</w:t>
      </w:r>
      <w:r w:rsidRPr="00163155">
        <w:rPr>
          <w:rFonts w:ascii="Calibri" w:eastAsia="Calibri" w:hAnsi="Calibri" w:cs="Calibri"/>
          <w:sz w:val="20"/>
          <w:szCs w:val="20"/>
        </w:rPr>
        <w:t>249. doi:10.1080/1359866X.2016.1169506.</w:t>
      </w:r>
    </w:p>
  </w:endnote>
  <w:endnote w:id="161">
    <w:p w14:paraId="3062057D" w14:textId="77777777" w:rsidR="00C13F18" w:rsidRPr="00163155" w:rsidRDefault="00C13F18" w:rsidP="00BB708D">
      <w:pPr>
        <w:pStyle w:val="EndnoteText"/>
      </w:pPr>
      <w:r w:rsidRPr="00163155">
        <w:rPr>
          <w:rStyle w:val="EndnoteReference"/>
        </w:rPr>
        <w:endnoteRef/>
      </w:r>
      <w:r w:rsidRPr="00163155">
        <w:t xml:space="preserve"> Hunter J, Haywood A and Parkinson N (2022) </w:t>
      </w:r>
      <w:hyperlink r:id="rId140" w:history="1">
        <w:r w:rsidRPr="00163155">
          <w:rPr>
            <w:rStyle w:val="Hyperlink1"/>
            <w:i/>
          </w:rPr>
          <w:t>Ending the lesson lottery: how to improve curriculum planning in schools</w:t>
        </w:r>
      </w:hyperlink>
      <w:r w:rsidRPr="00163155">
        <w:t>, Grattan Institute, p. 65, accessed 27 October 2023.</w:t>
      </w:r>
    </w:p>
  </w:endnote>
  <w:endnote w:id="162">
    <w:p w14:paraId="3B794907" w14:textId="592BD6A3" w:rsidR="00C13F18" w:rsidRPr="00163155" w:rsidRDefault="00C13F18" w:rsidP="00BB708D">
      <w:pPr>
        <w:pStyle w:val="CharCharChar1"/>
      </w:pPr>
      <w:r w:rsidRPr="00163155">
        <w:rPr>
          <w:rStyle w:val="EndnoteReference"/>
        </w:rPr>
        <w:endnoteRef/>
      </w:r>
      <w:r w:rsidRPr="00163155">
        <w:t xml:space="preserve"> MultiLit submission.</w:t>
      </w:r>
    </w:p>
  </w:endnote>
  <w:endnote w:id="163">
    <w:p w14:paraId="36F3695C" w14:textId="01D60DE6" w:rsidR="00C13F18" w:rsidRPr="00163155" w:rsidRDefault="00C13F18" w:rsidP="00BB708D">
      <w:pPr>
        <w:pStyle w:val="CharCharChar1"/>
      </w:pPr>
      <w:r w:rsidRPr="00163155">
        <w:rPr>
          <w:rStyle w:val="EndnoteReference"/>
        </w:rPr>
        <w:endnoteRef/>
      </w:r>
      <w:r w:rsidRPr="00163155">
        <w:t xml:space="preserve"> Australian Education Union submission.</w:t>
      </w:r>
    </w:p>
  </w:endnote>
  <w:endnote w:id="164">
    <w:p w14:paraId="331DC3C4" w14:textId="0BDFEC80" w:rsidR="00C13F18" w:rsidRPr="00163155" w:rsidRDefault="00C13F18" w:rsidP="00BB708D">
      <w:pPr>
        <w:pStyle w:val="EndnoteText"/>
      </w:pPr>
      <w:r w:rsidRPr="00163155">
        <w:rPr>
          <w:rStyle w:val="EndnoteReference"/>
        </w:rPr>
        <w:endnoteRef/>
      </w:r>
      <w:r w:rsidRPr="00163155">
        <w:t xml:space="preserve"> Grattan Institute submission.</w:t>
      </w:r>
    </w:p>
  </w:endnote>
  <w:endnote w:id="165">
    <w:p w14:paraId="17EC0BC6" w14:textId="6B0553CB" w:rsidR="00C13F18" w:rsidRPr="00163155" w:rsidRDefault="00C13F18" w:rsidP="00BB708D">
      <w:pPr>
        <w:pStyle w:val="CharCharChar1"/>
      </w:pPr>
      <w:r w:rsidRPr="00163155">
        <w:rPr>
          <w:rStyle w:val="EndnoteReference"/>
        </w:rPr>
        <w:endnoteRef/>
      </w:r>
      <w:r w:rsidRPr="00163155">
        <w:t xml:space="preserve"> Code REaD Dyslexia Network submission; Knowledge Society submission.</w:t>
      </w:r>
    </w:p>
  </w:endnote>
  <w:endnote w:id="166">
    <w:p w14:paraId="558C6F0A" w14:textId="77777777" w:rsidR="00C13F18" w:rsidRPr="00163155" w:rsidRDefault="00C13F18" w:rsidP="00BB708D">
      <w:pPr>
        <w:pStyle w:val="EndnoteText"/>
      </w:pPr>
      <w:r w:rsidRPr="00163155">
        <w:rPr>
          <w:rStyle w:val="EndnoteReference"/>
        </w:rPr>
        <w:endnoteRef/>
      </w:r>
      <w:r w:rsidRPr="00163155">
        <w:t xml:space="preserve"> OECD (2023), </w:t>
      </w:r>
      <w:hyperlink r:id="rId141" w:history="1">
        <w:r w:rsidRPr="00163155">
          <w:rPr>
            <w:rStyle w:val="Hyperlink"/>
            <w:i/>
            <w:iCs/>
          </w:rPr>
          <w:t>OECD economic surveys: Australia 2023</w:t>
        </w:r>
      </w:hyperlink>
      <w:r w:rsidRPr="00163155">
        <w:t>, OECD Publishing, Paris, p. 11.</w:t>
      </w:r>
    </w:p>
  </w:endnote>
  <w:endnote w:id="167">
    <w:p w14:paraId="078CB0BF" w14:textId="77777777" w:rsidR="00C13F18" w:rsidRPr="00163155" w:rsidRDefault="00C13F18" w:rsidP="00BB708D">
      <w:pPr>
        <w:pStyle w:val="EndnoteText"/>
      </w:pPr>
      <w:r w:rsidRPr="00163155">
        <w:rPr>
          <w:rStyle w:val="EndnoteReference"/>
        </w:rPr>
        <w:endnoteRef/>
      </w:r>
      <w:r w:rsidRPr="00163155">
        <w:t xml:space="preserve"> </w:t>
      </w:r>
      <w:r w:rsidRPr="003118EE">
        <w:t>The Australian Curriculum, Assessment and Reporting Authority’s advice to Education Ministers was to be developed in consultation with the Australian Education Research Organisation (AERO), the Australian Institute for Teaching and School Leadership, Education Services Australia, states and territories, sectors, the teacher and principal workforce and unions.</w:t>
      </w:r>
    </w:p>
  </w:endnote>
  <w:endnote w:id="168">
    <w:p w14:paraId="3B654842" w14:textId="77777777" w:rsidR="00C13F18" w:rsidRPr="00163155" w:rsidRDefault="00C13F18" w:rsidP="00BB708D">
      <w:pPr>
        <w:pStyle w:val="CharCharChar1"/>
      </w:pPr>
      <w:r w:rsidRPr="00163155">
        <w:rPr>
          <w:rStyle w:val="EndnoteReference"/>
        </w:rPr>
        <w:endnoteRef/>
      </w:r>
      <w:r w:rsidRPr="00163155">
        <w:t xml:space="preserve"> EdReports (2023) </w:t>
      </w:r>
      <w:hyperlink r:id="rId142" w:history="1">
        <w:r w:rsidRPr="00163155">
          <w:rPr>
            <w:rStyle w:val="Hyperlink1"/>
            <w:i/>
            <w:iCs/>
          </w:rPr>
          <w:t>Why materials matter</w:t>
        </w:r>
      </w:hyperlink>
      <w:r w:rsidRPr="00163155">
        <w:t>, EdReports, accessed 1 October 2023.</w:t>
      </w:r>
    </w:p>
  </w:endnote>
  <w:endnote w:id="169">
    <w:p w14:paraId="3791E0A5" w14:textId="77777777" w:rsidR="00C13F18" w:rsidRPr="00163155" w:rsidRDefault="00C13F18" w:rsidP="00BB708D">
      <w:pPr>
        <w:pStyle w:val="CharCharChar1"/>
      </w:pPr>
      <w:r w:rsidRPr="00163155">
        <w:rPr>
          <w:rStyle w:val="EndnoteReference"/>
        </w:rPr>
        <w:endnoteRef/>
      </w:r>
      <w:r w:rsidRPr="00163155">
        <w:t xml:space="preserve"> </w:t>
      </w:r>
      <w:r w:rsidRPr="00163155">
        <w:rPr>
          <w:rFonts w:ascii="Calibri" w:eastAsia="Calibri" w:hAnsi="Calibri" w:cs="Arial"/>
        </w:rPr>
        <w:t xml:space="preserve">Department of Education (2023) </w:t>
      </w:r>
      <w:hyperlink r:id="rId143" w:history="1">
        <w:r w:rsidRPr="00163155">
          <w:rPr>
            <w:rStyle w:val="Hyperlink"/>
            <w:rFonts w:ascii="Calibri" w:eastAsia="Calibri" w:hAnsi="Calibri" w:cs="Arial"/>
            <w:i/>
            <w:iCs/>
          </w:rPr>
          <w:t>Australian Framework for Generative Artificial Intelligence in Schools: consultation paper</w:t>
        </w:r>
      </w:hyperlink>
      <w:r w:rsidRPr="00163155">
        <w:rPr>
          <w:rFonts w:ascii="Calibri" w:eastAsia="Calibri" w:hAnsi="Calibri" w:cs="Arial"/>
        </w:rPr>
        <w:t>, Department of Education, New South Wales Government on behalf of Education Ministers, accessed 27 October 2023</w:t>
      </w:r>
      <w:r w:rsidRPr="00163155">
        <w:t>.</w:t>
      </w:r>
    </w:p>
  </w:endnote>
  <w:endnote w:id="170">
    <w:p w14:paraId="7263FD85"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Style w:val="normaltextrun"/>
          <w:rFonts w:ascii="Calibri" w:hAnsi="Calibri" w:cs="Calibri"/>
          <w:color w:val="000000"/>
          <w:sz w:val="20"/>
          <w:szCs w:val="20"/>
          <w:shd w:val="clear" w:color="auto" w:fill="FFFFFF"/>
        </w:rPr>
        <w:t xml:space="preserve">Department for Education, </w:t>
      </w:r>
      <w:r w:rsidRPr="00163155">
        <w:rPr>
          <w:rStyle w:val="findhit"/>
          <w:rFonts w:ascii="Calibri" w:hAnsi="Calibri" w:cs="Calibri"/>
          <w:color w:val="000000"/>
          <w:sz w:val="20"/>
          <w:szCs w:val="20"/>
          <w:shd w:val="clear" w:color="auto" w:fill="FFFFFF"/>
        </w:rPr>
        <w:t>South Australian Government,</w:t>
      </w:r>
      <w:r w:rsidRPr="00163155">
        <w:rPr>
          <w:rStyle w:val="normaltextrun"/>
          <w:rFonts w:ascii="Calibri" w:hAnsi="Calibri" w:cs="Calibri"/>
          <w:color w:val="000000"/>
          <w:sz w:val="20"/>
          <w:szCs w:val="20"/>
          <w:shd w:val="clear" w:color="auto" w:fill="FFFFFF"/>
        </w:rPr>
        <w:t xml:space="preserve"> </w:t>
      </w:r>
      <w:hyperlink r:id="rId144" w:tgtFrame="_blank" w:history="1">
        <w:r w:rsidRPr="00163155">
          <w:rPr>
            <w:rStyle w:val="Hyperlink"/>
            <w:rFonts w:ascii="Calibri" w:hAnsi="Calibri" w:cs="Calibri"/>
            <w:i/>
            <w:sz w:val="20"/>
            <w:szCs w:val="20"/>
            <w:shd w:val="clear" w:color="auto" w:fill="FFFFFF"/>
          </w:rPr>
          <w:t>Nation-leading trial in SA schools to focus on the safe use of AI</w:t>
        </w:r>
      </w:hyperlink>
      <w:r w:rsidRPr="00163155">
        <w:rPr>
          <w:rStyle w:val="normaltextrun"/>
          <w:rFonts w:ascii="Calibri" w:hAnsi="Calibri" w:cs="Calibri"/>
          <w:color w:val="000000"/>
          <w:sz w:val="20"/>
          <w:szCs w:val="20"/>
          <w:shd w:val="clear" w:color="auto" w:fill="FFFFFF"/>
        </w:rPr>
        <w:t xml:space="preserve"> [media release], 5 July 2023, accessed 27 October 2023</w:t>
      </w:r>
      <w:r w:rsidRPr="00163155">
        <w:rPr>
          <w:rStyle w:val="normaltextrun"/>
          <w:rFonts w:ascii="Calibri" w:hAnsi="Calibri" w:cs="Calibri"/>
          <w:color w:val="000000"/>
          <w:shd w:val="clear" w:color="auto" w:fill="FFFFFF"/>
        </w:rPr>
        <w:t>;</w:t>
      </w:r>
      <w:r w:rsidRPr="00163155">
        <w:t xml:space="preserve"> </w:t>
      </w:r>
      <w:r w:rsidRPr="00163155">
        <w:rPr>
          <w:rFonts w:ascii="Calibri" w:eastAsia="Calibri" w:hAnsi="Calibri" w:cs="Calibri"/>
          <w:sz w:val="20"/>
          <w:szCs w:val="20"/>
        </w:rPr>
        <w:t xml:space="preserve">The Hon Grace Grace MP, Minister for Education, Queensland Government, </w:t>
      </w:r>
      <w:hyperlink r:id="rId145">
        <w:r w:rsidRPr="00163155">
          <w:rPr>
            <w:rStyle w:val="Hyperlink"/>
            <w:rFonts w:ascii="Calibri" w:eastAsia="Calibri" w:hAnsi="Calibri" w:cs="Calibri"/>
            <w:i/>
            <w:sz w:val="20"/>
            <w:szCs w:val="20"/>
          </w:rPr>
          <w:t>Artificial intelligence trial in Queensland state schools</w:t>
        </w:r>
      </w:hyperlink>
      <w:r w:rsidRPr="00163155">
        <w:rPr>
          <w:rFonts w:ascii="Calibri" w:eastAsia="Calibri" w:hAnsi="Calibri" w:cs="Calibri"/>
          <w:i/>
          <w:sz w:val="20"/>
          <w:szCs w:val="20"/>
        </w:rPr>
        <w:t xml:space="preserve"> </w:t>
      </w:r>
      <w:r w:rsidRPr="00163155">
        <w:rPr>
          <w:rFonts w:ascii="Calibri" w:eastAsia="Calibri" w:hAnsi="Calibri" w:cs="Calibri"/>
          <w:sz w:val="20"/>
          <w:szCs w:val="20"/>
        </w:rPr>
        <w:t>[media release], 7 October 2023, accessed 27 October 2023.</w:t>
      </w:r>
    </w:p>
  </w:endnote>
  <w:endnote w:id="171">
    <w:p w14:paraId="0101C085" w14:textId="77777777" w:rsidR="00C13F18" w:rsidRPr="00163155" w:rsidRDefault="00C13F18" w:rsidP="00BB708D">
      <w:pPr>
        <w:pStyle w:val="CharCharChar1"/>
      </w:pPr>
      <w:r w:rsidRPr="00163155">
        <w:rPr>
          <w:rStyle w:val="EndnoteReference"/>
        </w:rPr>
        <w:endnoteRef/>
      </w:r>
      <w:r w:rsidRPr="00163155">
        <w:t xml:space="preserve"> House of Representatives Standing Committee on Employment, Education and Training (2023) </w:t>
      </w:r>
      <w:hyperlink r:id="rId146" w:history="1">
        <w:r w:rsidRPr="00163155">
          <w:rPr>
            <w:rStyle w:val="Hyperlink1"/>
            <w:i/>
            <w:iCs/>
          </w:rPr>
          <w:t>Terms of reference</w:t>
        </w:r>
      </w:hyperlink>
      <w:r w:rsidRPr="00163155">
        <w:t>, Parliament of Australia, accessed 27 October 2023.</w:t>
      </w:r>
    </w:p>
  </w:endnote>
  <w:endnote w:id="172">
    <w:p w14:paraId="3B4362B1" w14:textId="466C72FE" w:rsidR="00C13F18" w:rsidRPr="00163155" w:rsidRDefault="00C13F18" w:rsidP="00BB708D">
      <w:pPr>
        <w:pStyle w:val="CharCharChar1"/>
      </w:pPr>
      <w:r w:rsidRPr="00163155">
        <w:rPr>
          <w:rStyle w:val="EndnoteReference"/>
        </w:rPr>
        <w:endnoteRef/>
      </w:r>
      <w:r w:rsidRPr="00163155">
        <w:t xml:space="preserve"> Education Services Australia Limited submission.</w:t>
      </w:r>
    </w:p>
  </w:endnote>
  <w:endnote w:id="173">
    <w:p w14:paraId="232DF8DF" w14:textId="77777777" w:rsidR="00C13F18" w:rsidRPr="00163155" w:rsidRDefault="00C13F18" w:rsidP="00BB708D">
      <w:pPr>
        <w:pStyle w:val="CharCharChar1"/>
      </w:pPr>
      <w:r w:rsidRPr="00163155">
        <w:rPr>
          <w:rStyle w:val="EndnoteReference"/>
        </w:rPr>
        <w:endnoteRef/>
      </w:r>
      <w:r w:rsidRPr="00163155">
        <w:t xml:space="preserve"> Leslie Loble submission, p. 4.</w:t>
      </w:r>
    </w:p>
  </w:endnote>
  <w:endnote w:id="174">
    <w:p w14:paraId="35B1366A" w14:textId="77777777" w:rsidR="00C13F18" w:rsidRPr="00163155" w:rsidRDefault="00C13F18" w:rsidP="00BB708D">
      <w:pPr>
        <w:pStyle w:val="CharCharChar1"/>
      </w:pPr>
      <w:r w:rsidRPr="00163155">
        <w:rPr>
          <w:rStyle w:val="EndnoteReference"/>
        </w:rPr>
        <w:endnoteRef/>
      </w:r>
      <w:r w:rsidRPr="00163155">
        <w:t xml:space="preserve"> Australian Council of State School Organisations (2023) </w:t>
      </w:r>
      <w:hyperlink r:id="rId147" w:history="1">
        <w:r w:rsidRPr="00163155">
          <w:rPr>
            <w:rStyle w:val="Hyperlink1"/>
            <w:i/>
            <w:iCs/>
          </w:rPr>
          <w:t>Submission to the inquiry into the use of generative artificial intelligence in the Australian education system</w:t>
        </w:r>
      </w:hyperlink>
      <w:r w:rsidRPr="00163155">
        <w:t>, Parliament of Australia, p. 3, accessed 27 October 2023.</w:t>
      </w:r>
    </w:p>
  </w:endnote>
  <w:endnote w:id="175">
    <w:p w14:paraId="6A814B36" w14:textId="5CA4430B" w:rsidR="00C13F18" w:rsidRPr="00163155" w:rsidRDefault="00C13F18" w:rsidP="00BB708D">
      <w:pPr>
        <w:pStyle w:val="EndnoteText"/>
      </w:pPr>
      <w:r w:rsidRPr="00163155">
        <w:rPr>
          <w:rStyle w:val="EndnoteReference"/>
        </w:rPr>
        <w:endnoteRef/>
      </w:r>
      <w:r w:rsidRPr="00163155">
        <w:t xml:space="preserve"> Shergold P, Broadbent J, Marshall I, and Varghese P (2022) </w:t>
      </w:r>
      <w:hyperlink r:id="rId148" w:history="1">
        <w:r w:rsidRPr="00163155">
          <w:rPr>
            <w:rStyle w:val="Hyperlink1"/>
            <w:i/>
          </w:rPr>
          <w:t>Fault lines: an independent review into Australia’s response to COVID-19</w:t>
        </w:r>
      </w:hyperlink>
      <w:r w:rsidRPr="00163155">
        <w:t>, accessed 27 October 2023, as quoted in Leslie Loble’s submission, p. 2.</w:t>
      </w:r>
    </w:p>
  </w:endnote>
  <w:endnote w:id="176">
    <w:p w14:paraId="7D2F3420" w14:textId="77777777" w:rsidR="00C13F18" w:rsidRPr="00163155" w:rsidRDefault="00C13F18" w:rsidP="00BB708D">
      <w:pPr>
        <w:pStyle w:val="EndnoteText"/>
      </w:pPr>
      <w:r w:rsidRPr="00163155">
        <w:rPr>
          <w:rStyle w:val="EndnoteReference"/>
        </w:rPr>
        <w:endnoteRef/>
      </w:r>
      <w:r w:rsidRPr="00163155">
        <w:t xml:space="preserve"> Thomas J, McCosker A, Parkinson S, Hegarty K, Featherston D, Kennedy J, Holcombe-James I, Ormond-Parker L, and Ganley L (2023) </w:t>
      </w:r>
      <w:hyperlink r:id="rId149" w:history="1">
        <w:r w:rsidRPr="00163155">
          <w:rPr>
            <w:rStyle w:val="Hyperlink"/>
            <w:i/>
          </w:rPr>
          <w:t>Measuring Australia’s digital divide: Australian Digital Inclusion Index 2023</w:t>
        </w:r>
      </w:hyperlink>
      <w:r w:rsidRPr="00163155">
        <w:t xml:space="preserve"> [data set], ARC Centre of Excellence for Automated Decision-Making and Society, RMIT University, Swinburne University of Technology and Telstra, Melbourne, accessed 27 October 2023.</w:t>
      </w:r>
    </w:p>
  </w:endnote>
  <w:endnote w:id="177">
    <w:p w14:paraId="16EFA3D7" w14:textId="49844D38" w:rsidR="00C13F18" w:rsidRPr="00163155" w:rsidRDefault="00C13F18" w:rsidP="00BB708D">
      <w:pPr>
        <w:pStyle w:val="EndnoteText"/>
      </w:pPr>
      <w:r w:rsidRPr="00163155">
        <w:rPr>
          <w:rStyle w:val="EndnoteReference"/>
        </w:rPr>
        <w:endnoteRef/>
      </w:r>
      <w:r w:rsidRPr="00163155">
        <w:t xml:space="preserve"> Leslie Loble submission.</w:t>
      </w:r>
    </w:p>
  </w:endnote>
  <w:endnote w:id="178">
    <w:p w14:paraId="026D3E75" w14:textId="77777777" w:rsidR="00C13F18" w:rsidRPr="00163155" w:rsidRDefault="00C13F18" w:rsidP="00BB708D">
      <w:pPr>
        <w:pStyle w:val="CharCharChar1"/>
      </w:pPr>
      <w:r w:rsidRPr="00163155">
        <w:rPr>
          <w:rStyle w:val="EndnoteReference"/>
        </w:rPr>
        <w:endnoteRef/>
      </w:r>
      <w:r w:rsidRPr="00163155">
        <w:t xml:space="preserve"> Independent Schools Australia (2023) </w:t>
      </w:r>
      <w:hyperlink r:id="rId150" w:history="1">
        <w:r w:rsidRPr="00163155">
          <w:rPr>
            <w:rStyle w:val="Hyperlink1"/>
            <w:i/>
            <w:iCs/>
          </w:rPr>
          <w:t>Submission to the inquiry into the use of generative artificial intelligence in the Australian education system</w:t>
        </w:r>
      </w:hyperlink>
      <w:r w:rsidRPr="00163155">
        <w:t>, Independent Schools Australia, p. 12, accessed 27 October 2023.</w:t>
      </w:r>
    </w:p>
  </w:endnote>
  <w:endnote w:id="179">
    <w:p w14:paraId="3401CFB1" w14:textId="73933A1A" w:rsidR="00C13F18" w:rsidRPr="00163155" w:rsidRDefault="00C13F18" w:rsidP="00BB708D">
      <w:pPr>
        <w:pStyle w:val="CharCharChar1"/>
      </w:pPr>
      <w:r w:rsidRPr="00163155">
        <w:rPr>
          <w:rStyle w:val="EndnoteReference"/>
        </w:rPr>
        <w:endnoteRef/>
      </w:r>
      <w:r w:rsidRPr="00163155">
        <w:t xml:space="preserve"> Leslie Loble submission.</w:t>
      </w:r>
    </w:p>
  </w:endnote>
  <w:endnote w:id="180">
    <w:p w14:paraId="44899431" w14:textId="77777777" w:rsidR="00C13F18" w:rsidRPr="00163155" w:rsidRDefault="00C13F18" w:rsidP="00BB708D">
      <w:pPr>
        <w:pStyle w:val="CharCharChar1"/>
      </w:pPr>
      <w:r w:rsidRPr="00163155">
        <w:rPr>
          <w:rStyle w:val="EndnoteReference"/>
        </w:rPr>
        <w:endnoteRef/>
      </w:r>
      <w:r w:rsidRPr="00163155">
        <w:t xml:space="preserve"> Department for Education, Children and Young People, Tasmanian Government (2023) </w:t>
      </w:r>
      <w:hyperlink r:id="rId151" w:history="1">
        <w:r w:rsidRPr="00163155">
          <w:rPr>
            <w:rStyle w:val="Hyperlink1"/>
            <w:i/>
            <w:iCs/>
          </w:rPr>
          <w:t>Submission to the inquiry into the use of generative artificial intelligence in the Australian education system</w:t>
        </w:r>
      </w:hyperlink>
      <w:r w:rsidRPr="00163155">
        <w:t>, Parliament of Australia, p. 5, accessed 27 October 2023.</w:t>
      </w:r>
    </w:p>
  </w:endnote>
  <w:endnote w:id="181">
    <w:p w14:paraId="6D06F2F1" w14:textId="39D534B4" w:rsidR="00C13F18" w:rsidRPr="00163155" w:rsidRDefault="00C13F18" w:rsidP="00BB708D">
      <w:pPr>
        <w:pStyle w:val="CharCharChar1"/>
      </w:pPr>
      <w:r w:rsidRPr="00163155">
        <w:rPr>
          <w:rStyle w:val="EndnoteReference"/>
        </w:rPr>
        <w:endnoteRef/>
      </w:r>
      <w:r w:rsidRPr="00163155">
        <w:t xml:space="preserve"> Supported by submissions from AITSL; Leslie Loble; The Association of Heads of Independent Schools of Australia; Education Services Australia Limited.</w:t>
      </w:r>
    </w:p>
  </w:endnote>
  <w:endnote w:id="182">
    <w:p w14:paraId="3EA2EAE8" w14:textId="75304582" w:rsidR="00C13F18" w:rsidRPr="00163155" w:rsidRDefault="00C13F18" w:rsidP="00BB708D">
      <w:pPr>
        <w:pStyle w:val="CharCharChar1"/>
      </w:pPr>
      <w:r w:rsidRPr="00163155">
        <w:rPr>
          <w:rStyle w:val="EndnoteReference"/>
        </w:rPr>
        <w:endnoteRef/>
      </w:r>
      <w:r w:rsidRPr="00163155">
        <w:t xml:space="preserve"> </w:t>
      </w:r>
      <w:r w:rsidRPr="00163155">
        <w:rPr>
          <w:rFonts w:ascii="Calibri" w:eastAsia="Calibri" w:hAnsi="Calibri" w:cs="Arial"/>
        </w:rPr>
        <w:t xml:space="preserve">Department of Education (2023) </w:t>
      </w:r>
      <w:hyperlink r:id="rId152" w:history="1">
        <w:r w:rsidR="00C42E15" w:rsidRPr="00E66A07">
          <w:rPr>
            <w:rStyle w:val="Hyperlink"/>
            <w:i/>
            <w:iCs/>
            <w:lang w:val="en-US"/>
          </w:rPr>
          <w:t xml:space="preserve">The Australian </w:t>
        </w:r>
        <w:r w:rsidR="000358AA" w:rsidRPr="00E66A07">
          <w:rPr>
            <w:rStyle w:val="Hyperlink"/>
            <w:i/>
            <w:iCs/>
            <w:lang w:val="en-US"/>
          </w:rPr>
          <w:t>Framework for Generative Artificial Intelligence (AI) in Schools</w:t>
        </w:r>
      </w:hyperlink>
      <w:r w:rsidRPr="00163155">
        <w:rPr>
          <w:rFonts w:ascii="Calibri" w:eastAsia="Calibri" w:hAnsi="Calibri" w:cs="Arial"/>
        </w:rPr>
        <w:t xml:space="preserve">, Department of Education, </w:t>
      </w:r>
      <w:r w:rsidR="00C302C5">
        <w:rPr>
          <w:rFonts w:ascii="Calibri" w:eastAsia="Calibri" w:hAnsi="Calibri" w:cs="Arial"/>
        </w:rPr>
        <w:t>Australian</w:t>
      </w:r>
      <w:r w:rsidRPr="00163155">
        <w:rPr>
          <w:rFonts w:ascii="Calibri" w:eastAsia="Calibri" w:hAnsi="Calibri" w:cs="Arial"/>
        </w:rPr>
        <w:t xml:space="preserve"> Government on behalf of Education Ministers, accessed </w:t>
      </w:r>
      <w:r w:rsidR="00D112D1">
        <w:rPr>
          <w:rFonts w:ascii="Calibri" w:eastAsia="Calibri" w:hAnsi="Calibri" w:cs="Arial"/>
        </w:rPr>
        <w:t>5</w:t>
      </w:r>
      <w:r w:rsidR="00D112D1" w:rsidRPr="00163155">
        <w:rPr>
          <w:rFonts w:ascii="Calibri" w:eastAsia="Calibri" w:hAnsi="Calibri" w:cs="Arial"/>
        </w:rPr>
        <w:t xml:space="preserve"> </w:t>
      </w:r>
      <w:r w:rsidR="00D112D1">
        <w:rPr>
          <w:rFonts w:ascii="Calibri" w:eastAsia="Calibri" w:hAnsi="Calibri" w:cs="Arial"/>
        </w:rPr>
        <w:t>December</w:t>
      </w:r>
      <w:r w:rsidRPr="00163155">
        <w:rPr>
          <w:rFonts w:ascii="Calibri" w:eastAsia="Calibri" w:hAnsi="Calibri" w:cs="Arial"/>
        </w:rPr>
        <w:t xml:space="preserve"> 2023</w:t>
      </w:r>
      <w:r w:rsidRPr="00163155">
        <w:t>.</w:t>
      </w:r>
    </w:p>
  </w:endnote>
  <w:endnote w:id="183">
    <w:p w14:paraId="0B1A9ABB" w14:textId="596EFCC2" w:rsidR="00C13F18" w:rsidRPr="00163155" w:rsidRDefault="00C13F18" w:rsidP="00BB708D">
      <w:pPr>
        <w:pStyle w:val="CharCharChar1"/>
      </w:pPr>
      <w:r w:rsidRPr="00163155">
        <w:rPr>
          <w:rStyle w:val="EndnoteReference"/>
        </w:rPr>
        <w:endnoteRef/>
      </w:r>
      <w:r w:rsidRPr="00163155">
        <w:t xml:space="preserve"> Supported by submissions from Leslie Loble; Independent Schools Australia; Ochre Education; and The Association of Heads of Independent Schools of Australia.</w:t>
      </w:r>
    </w:p>
  </w:endnote>
  <w:endnote w:id="184">
    <w:p w14:paraId="16AEA03F" w14:textId="3B3A827E" w:rsidR="00C13F18" w:rsidRPr="00163155" w:rsidRDefault="00C13F18" w:rsidP="00BB708D">
      <w:pPr>
        <w:pStyle w:val="CharCharChar1"/>
      </w:pPr>
      <w:r w:rsidRPr="00163155">
        <w:rPr>
          <w:rStyle w:val="EndnoteReference"/>
        </w:rPr>
        <w:endnoteRef/>
      </w:r>
      <w:r w:rsidRPr="00163155">
        <w:t xml:space="preserve"> The Association of Heads of Independent Schools of Australia submission.</w:t>
      </w:r>
    </w:p>
  </w:endnote>
  <w:endnote w:id="185">
    <w:p w14:paraId="44466016" w14:textId="77777777" w:rsidR="00C13F18" w:rsidRPr="00163155" w:rsidRDefault="00C13F18" w:rsidP="00BB708D">
      <w:pPr>
        <w:pStyle w:val="CharCharChar1"/>
      </w:pPr>
      <w:r w:rsidRPr="00163155">
        <w:rPr>
          <w:rStyle w:val="EndnoteReference"/>
        </w:rPr>
        <w:endnoteRef/>
      </w:r>
      <w:r w:rsidRPr="00163155">
        <w:t xml:space="preserve"> Education Council (2019) </w:t>
      </w:r>
      <w:hyperlink r:id="rId153" w:history="1">
        <w:r w:rsidRPr="00163155">
          <w:rPr>
            <w:rStyle w:val="Hyperlink1"/>
            <w:i/>
            <w:iCs/>
          </w:rPr>
          <w:t>Alice Springs (Mparntwe) Education Declaration</w:t>
        </w:r>
      </w:hyperlink>
      <w:r w:rsidRPr="00163155">
        <w:t>, Education Council, p. 2, accessed 27 October 2023.</w:t>
      </w:r>
    </w:p>
  </w:endnote>
  <w:endnote w:id="186">
    <w:p w14:paraId="5AE1059B" w14:textId="77777777" w:rsidR="00C13F18" w:rsidRPr="00163155" w:rsidRDefault="00C13F18" w:rsidP="00BB708D">
      <w:pPr>
        <w:spacing w:after="0" w:line="240" w:lineRule="auto"/>
        <w:rPr>
          <w:sz w:val="20"/>
          <w:szCs w:val="20"/>
        </w:rPr>
      </w:pPr>
      <w:r w:rsidRPr="00163155">
        <w:rPr>
          <w:sz w:val="20"/>
          <w:szCs w:val="20"/>
          <w:vertAlign w:val="superscript"/>
        </w:rPr>
        <w:endnoteRef/>
      </w:r>
      <w:r w:rsidRPr="00163155">
        <w:rPr>
          <w:sz w:val="20"/>
          <w:szCs w:val="20"/>
        </w:rPr>
        <w:t xml:space="preserve"> United Nations Educational, Scientific and Cultural Organisation (UNESCO) Office Bangkok and Regional Bureau for Education in Asia and the Pacific (2014) </w:t>
      </w:r>
      <w:hyperlink r:id="rId154">
        <w:r w:rsidRPr="00163155">
          <w:rPr>
            <w:rStyle w:val="Hyperlink1"/>
            <w:i/>
            <w:iCs/>
            <w:sz w:val="20"/>
            <w:szCs w:val="20"/>
          </w:rPr>
          <w:t>Policy brief: skills for holistic human development</w:t>
        </w:r>
      </w:hyperlink>
      <w:r w:rsidRPr="00163155">
        <w:rPr>
          <w:sz w:val="20"/>
          <w:szCs w:val="20"/>
        </w:rPr>
        <w:t>, UNESCO, p. 2, accessed 27 October 2023.</w:t>
      </w:r>
    </w:p>
  </w:endnote>
  <w:endnote w:id="187">
    <w:p w14:paraId="05A0EE71" w14:textId="77777777" w:rsidR="00C13F18" w:rsidRPr="00163155" w:rsidRDefault="00C13F18" w:rsidP="00BB708D">
      <w:pPr>
        <w:spacing w:after="0" w:line="240" w:lineRule="auto"/>
        <w:rPr>
          <w:sz w:val="20"/>
          <w:szCs w:val="20"/>
        </w:rPr>
      </w:pPr>
      <w:r w:rsidRPr="00163155">
        <w:rPr>
          <w:sz w:val="20"/>
          <w:szCs w:val="20"/>
          <w:vertAlign w:val="superscript"/>
        </w:rPr>
        <w:endnoteRef/>
      </w:r>
      <w:r w:rsidRPr="00163155">
        <w:rPr>
          <w:sz w:val="20"/>
          <w:szCs w:val="20"/>
        </w:rPr>
        <w:t xml:space="preserve"> Organisation for Economic Co-operation and Development (OECD) (2019) </w:t>
      </w:r>
      <w:hyperlink r:id="rId155" w:history="1">
        <w:r w:rsidRPr="00163155">
          <w:rPr>
            <w:rStyle w:val="Hyperlink1"/>
            <w:i/>
            <w:iCs/>
            <w:sz w:val="20"/>
            <w:szCs w:val="20"/>
          </w:rPr>
          <w:t xml:space="preserve">OECD Future of Education and Skills 2030 </w:t>
        </w:r>
        <w:r w:rsidRPr="00163155">
          <w:rPr>
            <w:rStyle w:val="Hyperlink1"/>
            <w:rFonts w:ascii="Symbol" w:eastAsia="Symbol" w:hAnsi="Symbol" w:cs="Symbol"/>
            <w:i/>
            <w:iCs/>
            <w:sz w:val="20"/>
            <w:szCs w:val="20"/>
          </w:rPr>
          <w:t>-</w:t>
        </w:r>
        <w:r w:rsidRPr="00163155">
          <w:rPr>
            <w:rStyle w:val="Hyperlink1"/>
            <w:i/>
            <w:iCs/>
            <w:sz w:val="20"/>
            <w:szCs w:val="20"/>
          </w:rPr>
          <w:t xml:space="preserve"> conceptual learning framework: Learning Compass 2030</w:t>
        </w:r>
      </w:hyperlink>
      <w:r w:rsidRPr="00163155">
        <w:rPr>
          <w:sz w:val="20"/>
          <w:szCs w:val="20"/>
        </w:rPr>
        <w:t>, OECD, p. 7, accessed 27 October 2023.</w:t>
      </w:r>
    </w:p>
  </w:endnote>
  <w:endnote w:id="188">
    <w:p w14:paraId="09E82472" w14:textId="77777777" w:rsidR="00C13F18" w:rsidRPr="00163155" w:rsidRDefault="00C13F18" w:rsidP="00BB708D">
      <w:pPr>
        <w:pStyle w:val="EndnoteText"/>
      </w:pPr>
      <w:r w:rsidRPr="00163155">
        <w:rPr>
          <w:rStyle w:val="EndnoteReference"/>
        </w:rPr>
        <w:endnoteRef/>
      </w:r>
      <w:r w:rsidRPr="00163155">
        <w:t xml:space="preserve"> United Nations Educational, Scientific and Cultural Organisation (UNESCO) (2021) </w:t>
      </w:r>
      <w:hyperlink r:id="rId156" w:history="1">
        <w:r w:rsidRPr="00163155">
          <w:rPr>
            <w:rStyle w:val="Hyperlink"/>
            <w:i/>
            <w:iCs/>
          </w:rPr>
          <w:t>Reimagining our futures together: a new social contract for education</w:t>
        </w:r>
      </w:hyperlink>
      <w:r w:rsidRPr="00163155">
        <w:t>,</w:t>
      </w:r>
      <w:r w:rsidRPr="00163155">
        <w:rPr>
          <w:i/>
          <w:iCs/>
        </w:rPr>
        <w:t xml:space="preserve"> </w:t>
      </w:r>
      <w:r w:rsidRPr="00163155">
        <w:t>UNESCO, accessed 27 October 2023.</w:t>
      </w:r>
    </w:p>
  </w:endnote>
  <w:endnote w:id="189">
    <w:p w14:paraId="29CAD027" w14:textId="77777777" w:rsidR="00C13F18" w:rsidRPr="00163155" w:rsidRDefault="00C13F18" w:rsidP="00BB708D">
      <w:pPr>
        <w:pStyle w:val="CharCharChar1"/>
      </w:pPr>
      <w:r w:rsidRPr="00163155">
        <w:rPr>
          <w:rStyle w:val="EndnoteReference"/>
        </w:rPr>
        <w:endnoteRef/>
      </w:r>
      <w:r w:rsidRPr="00163155">
        <w:t xml:space="preserve"> National Skills Commission (NSC) (2019) </w:t>
      </w:r>
      <w:hyperlink r:id="rId157" w:history="1">
        <w:r w:rsidRPr="00163155">
          <w:rPr>
            <w:rStyle w:val="Hyperlink1"/>
            <w:i/>
          </w:rPr>
          <w:t>Survey of Employers’ Recruitment Experiences data report</w:t>
        </w:r>
      </w:hyperlink>
      <w:r w:rsidRPr="00163155">
        <w:t>, NSC, Australian Government, accessed 27 October 2023.</w:t>
      </w:r>
    </w:p>
  </w:endnote>
  <w:endnote w:id="190">
    <w:p w14:paraId="64A03E7C" w14:textId="77777777" w:rsidR="00C13F18" w:rsidRPr="00163155" w:rsidRDefault="00C13F18" w:rsidP="00BB708D">
      <w:pPr>
        <w:pStyle w:val="EndnoteText"/>
        <w:rPr>
          <w:iCs/>
        </w:rPr>
      </w:pPr>
      <w:r w:rsidRPr="00163155">
        <w:rPr>
          <w:rStyle w:val="EndnoteReference"/>
        </w:rPr>
        <w:endnoteRef/>
      </w:r>
      <w:r w:rsidRPr="00163155">
        <w:t xml:space="preserve"> Department of Employment and Workplace Relations (DEWR) (2023) </w:t>
      </w:r>
      <w:hyperlink r:id="rId158" w:history="1">
        <w:r w:rsidRPr="00163155">
          <w:rPr>
            <w:rStyle w:val="Hyperlink1"/>
            <w:i/>
          </w:rPr>
          <w:t>Foundation skills</w:t>
        </w:r>
      </w:hyperlink>
      <w:r w:rsidRPr="00163155">
        <w:t>, DEWR, Australian Government, accessed 27 October 2023.</w:t>
      </w:r>
    </w:p>
  </w:endnote>
  <w:endnote w:id="191">
    <w:p w14:paraId="7289FE79" w14:textId="77777777" w:rsidR="00C13F18" w:rsidRPr="00163155" w:rsidRDefault="00C13F18" w:rsidP="00BB708D">
      <w:pPr>
        <w:spacing w:after="0"/>
      </w:pPr>
      <w:r w:rsidRPr="00163155">
        <w:rPr>
          <w:vertAlign w:val="superscript"/>
        </w:rPr>
        <w:endnoteRef/>
      </w:r>
      <w:r w:rsidRPr="00163155">
        <w:t xml:space="preserve"> </w:t>
      </w:r>
      <w:r w:rsidRPr="00163155">
        <w:rPr>
          <w:sz w:val="20"/>
          <w:szCs w:val="20"/>
        </w:rPr>
        <w:t xml:space="preserve">Scoular C, Ramalingam D, Duckworth D, and Heard J (2020) </w:t>
      </w:r>
      <w:hyperlink r:id="rId159" w:history="1">
        <w:r w:rsidRPr="00163155">
          <w:rPr>
            <w:rStyle w:val="Hyperlink"/>
            <w:i/>
            <w:sz w:val="20"/>
            <w:szCs w:val="20"/>
          </w:rPr>
          <w:t>Assessment of general capabilities: skills for the 21st-century learner: final report</w:t>
        </w:r>
      </w:hyperlink>
      <w:r w:rsidRPr="00163155">
        <w:rPr>
          <w:sz w:val="20"/>
          <w:szCs w:val="20"/>
        </w:rPr>
        <w:t>, Australian Council for Educational Research, p. 4, accessed 27 October 2023.</w:t>
      </w:r>
    </w:p>
  </w:endnote>
  <w:endnote w:id="192">
    <w:p w14:paraId="32F46996" w14:textId="77777777" w:rsidR="00C13F18" w:rsidRPr="00163155" w:rsidRDefault="00C13F18" w:rsidP="00BB708D">
      <w:pPr>
        <w:pStyle w:val="NoSpacing1"/>
        <w:rPr>
          <w:rFonts w:eastAsia="Calibri" w:cs="Calibri"/>
          <w:sz w:val="20"/>
          <w:szCs w:val="20"/>
        </w:rPr>
      </w:pPr>
      <w:r w:rsidRPr="00163155">
        <w:rPr>
          <w:rFonts w:cs="Calibri"/>
          <w:sz w:val="20"/>
          <w:szCs w:val="20"/>
          <w:vertAlign w:val="superscript"/>
        </w:rPr>
        <w:endnoteRef/>
      </w:r>
      <w:r w:rsidRPr="00163155">
        <w:rPr>
          <w:sz w:val="20"/>
          <w:szCs w:val="20"/>
          <w:vertAlign w:val="superscript"/>
        </w:rPr>
        <w:t xml:space="preserve"> </w:t>
      </w:r>
      <w:r w:rsidRPr="00163155">
        <w:rPr>
          <w:sz w:val="20"/>
          <w:szCs w:val="20"/>
        </w:rPr>
        <w:t xml:space="preserve">Scoular C, Ramalingam D, Duckworth D, and Heard J (2020) </w:t>
      </w:r>
      <w:hyperlink r:id="rId160" w:history="1">
        <w:r w:rsidRPr="00163155">
          <w:rPr>
            <w:rStyle w:val="Hyperlink"/>
            <w:i/>
            <w:iCs/>
            <w:sz w:val="20"/>
            <w:szCs w:val="20"/>
          </w:rPr>
          <w:t>Assessment of general capabilities: skills for the 21st-century learner: final report</w:t>
        </w:r>
      </w:hyperlink>
      <w:r w:rsidRPr="00163155">
        <w:rPr>
          <w:sz w:val="20"/>
          <w:szCs w:val="20"/>
        </w:rPr>
        <w:t>, Australian Council for Educational Research, p. 13, accessed 27 October 2023.</w:t>
      </w:r>
    </w:p>
  </w:endnote>
  <w:endnote w:id="193">
    <w:p w14:paraId="65835C42" w14:textId="77777777" w:rsidR="00C13F18" w:rsidRPr="00163155" w:rsidRDefault="00C13F18" w:rsidP="00BB708D">
      <w:pPr>
        <w:pStyle w:val="NoSpacing1"/>
        <w:rPr>
          <w:rFonts w:eastAsia="Calibri" w:cs="Calibri"/>
          <w:sz w:val="20"/>
          <w:szCs w:val="20"/>
        </w:rPr>
      </w:pPr>
      <w:r w:rsidRPr="00163155">
        <w:rPr>
          <w:sz w:val="20"/>
          <w:szCs w:val="20"/>
          <w:vertAlign w:val="superscript"/>
        </w:rPr>
        <w:endnoteRef/>
      </w:r>
      <w:r w:rsidRPr="00163155">
        <w:rPr>
          <w:sz w:val="20"/>
          <w:szCs w:val="20"/>
          <w:vertAlign w:val="superscript"/>
        </w:rPr>
        <w:t xml:space="preserve"> </w:t>
      </w:r>
      <w:r w:rsidRPr="00163155">
        <w:rPr>
          <w:sz w:val="20"/>
          <w:szCs w:val="20"/>
        </w:rPr>
        <w:t xml:space="preserve">Scoular C, Ramalingam D, Duckworth D, and Heard J (2020) </w:t>
      </w:r>
      <w:hyperlink r:id="rId161" w:history="1">
        <w:r w:rsidRPr="00163155">
          <w:rPr>
            <w:rStyle w:val="Hyperlink"/>
            <w:i/>
            <w:iCs/>
            <w:sz w:val="20"/>
            <w:szCs w:val="20"/>
          </w:rPr>
          <w:t>Assessment of general capabilities: skills for the 21st-century learner: final report</w:t>
        </w:r>
      </w:hyperlink>
      <w:r w:rsidRPr="00163155">
        <w:rPr>
          <w:sz w:val="20"/>
          <w:szCs w:val="20"/>
        </w:rPr>
        <w:t>, Australian Council for Educational Research, p. 42, accessed 27 October 2023.</w:t>
      </w:r>
    </w:p>
  </w:endnote>
  <w:endnote w:id="194">
    <w:p w14:paraId="7B7735BA" w14:textId="77777777" w:rsidR="00C13F18" w:rsidRPr="00163155" w:rsidRDefault="00C13F18" w:rsidP="00BB708D">
      <w:pPr>
        <w:pStyle w:val="NoSpacing1"/>
        <w:rPr>
          <w:rFonts w:eastAsia="Calibri" w:cs="Calibri"/>
          <w:sz w:val="20"/>
          <w:szCs w:val="20"/>
        </w:rPr>
      </w:pPr>
      <w:r w:rsidRPr="00163155">
        <w:rPr>
          <w:sz w:val="20"/>
          <w:szCs w:val="20"/>
          <w:vertAlign w:val="superscript"/>
        </w:rPr>
        <w:endnoteRef/>
      </w:r>
      <w:r w:rsidRPr="00163155">
        <w:rPr>
          <w:rFonts w:cs="Calibri"/>
          <w:sz w:val="20"/>
          <w:szCs w:val="20"/>
          <w:vertAlign w:val="superscript"/>
        </w:rPr>
        <w:t xml:space="preserve"> </w:t>
      </w:r>
      <w:r w:rsidRPr="00163155">
        <w:rPr>
          <w:sz w:val="20"/>
          <w:szCs w:val="20"/>
        </w:rPr>
        <w:t xml:space="preserve">Scoular C, Ramalingam D, Duckworth D, and Heard J (2020) </w:t>
      </w:r>
      <w:hyperlink r:id="rId162" w:history="1">
        <w:r w:rsidRPr="00163155">
          <w:rPr>
            <w:rStyle w:val="Hyperlink"/>
            <w:i/>
            <w:iCs/>
            <w:sz w:val="20"/>
            <w:szCs w:val="20"/>
          </w:rPr>
          <w:t>Assessment of general capabilities: skills for the 21st-century learner: final report</w:t>
        </w:r>
      </w:hyperlink>
      <w:r w:rsidRPr="00163155">
        <w:rPr>
          <w:sz w:val="20"/>
          <w:szCs w:val="20"/>
        </w:rPr>
        <w:t>, Australian Council for Educational Research, p. 42, accessed 27 October 2023.</w:t>
      </w:r>
    </w:p>
  </w:endnote>
  <w:endnote w:id="195">
    <w:p w14:paraId="27551409" w14:textId="77777777" w:rsidR="00C13F18" w:rsidRPr="00163155" w:rsidRDefault="00C13F18" w:rsidP="00BB708D">
      <w:pPr>
        <w:pStyle w:val="EndnoteText"/>
      </w:pPr>
      <w:r w:rsidRPr="00163155">
        <w:rPr>
          <w:rStyle w:val="EndnoteReference"/>
        </w:rPr>
        <w:endnoteRef/>
      </w:r>
      <w:r w:rsidRPr="00163155">
        <w:t xml:space="preserve"> Australian Curriculum, Assessment and Reporting Authority (ACARA) (n.d.) </w:t>
      </w:r>
      <w:hyperlink r:id="rId163" w:history="1">
        <w:r w:rsidRPr="00163155">
          <w:rPr>
            <w:rStyle w:val="Hyperlink1"/>
            <w:i/>
          </w:rPr>
          <w:t>NAP sample assessments</w:t>
        </w:r>
      </w:hyperlink>
      <w:r w:rsidRPr="00163155">
        <w:t xml:space="preserve"> [data set], ACARA, accessed 27 October 2023.</w:t>
      </w:r>
    </w:p>
  </w:endnote>
  <w:endnote w:id="196">
    <w:p w14:paraId="711BC774" w14:textId="076E9E8D" w:rsidR="00C13F18" w:rsidRPr="00163155" w:rsidRDefault="00C13F18">
      <w:pPr>
        <w:pStyle w:val="EndnoteText"/>
      </w:pPr>
      <w:r w:rsidRPr="00163155">
        <w:rPr>
          <w:rStyle w:val="EndnoteReference"/>
        </w:rPr>
        <w:endnoteRef/>
      </w:r>
      <w:r w:rsidRPr="00163155">
        <w:t xml:space="preserve"> Australian Curriculum, Assessment and Reporting Authority (ACARA) (n.d.) </w:t>
      </w:r>
      <w:hyperlink r:id="rId164" w:history="1">
        <w:r w:rsidRPr="00163155">
          <w:rPr>
            <w:rStyle w:val="Hyperlink1"/>
            <w:i/>
          </w:rPr>
          <w:t>NAP sample assessments</w:t>
        </w:r>
      </w:hyperlink>
      <w:r w:rsidRPr="00163155">
        <w:t xml:space="preserve"> [data set], ACARA, accessed 27 October 2023, Australian Curriculum, Assessment and Reporting Authority (ACARA) (2023) </w:t>
      </w:r>
      <w:hyperlink r:id="rId165" w:history="1">
        <w:r w:rsidRPr="00163155">
          <w:rPr>
            <w:rStyle w:val="Hyperlink"/>
          </w:rPr>
          <w:t>Latest data reveals digital skills amongst young Australians</w:t>
        </w:r>
      </w:hyperlink>
      <w:r w:rsidRPr="00163155">
        <w:t xml:space="preserve"> [media release], ACARA, 18 October 2023, accessed 17 November 2023.</w:t>
      </w:r>
    </w:p>
  </w:endnote>
  <w:endnote w:id="197">
    <w:p w14:paraId="05EE73AA" w14:textId="77777777" w:rsidR="00C13F18" w:rsidRPr="00163155" w:rsidRDefault="00C13F18" w:rsidP="00BB708D">
      <w:pPr>
        <w:pStyle w:val="EndnoteText"/>
      </w:pPr>
      <w:r w:rsidRPr="00163155">
        <w:rPr>
          <w:rStyle w:val="EndnoteReference"/>
        </w:rPr>
        <w:endnoteRef/>
      </w:r>
      <w:r w:rsidRPr="00163155">
        <w:t xml:space="preserve"> Australian Curriculum, Assessment and Reporting Authority (ACARA) (n.d.) </w:t>
      </w:r>
      <w:hyperlink r:id="rId166" w:history="1">
        <w:r w:rsidRPr="00163155">
          <w:rPr>
            <w:rStyle w:val="Hyperlink1"/>
            <w:i/>
          </w:rPr>
          <w:t>NAP sample assessments</w:t>
        </w:r>
      </w:hyperlink>
      <w:r w:rsidRPr="00163155">
        <w:t xml:space="preserve"> [data set], ACARA, accessed 27 October 2023.</w:t>
      </w:r>
    </w:p>
  </w:endnote>
  <w:endnote w:id="198">
    <w:p w14:paraId="27D804CB" w14:textId="77777777" w:rsidR="00C13F18" w:rsidRPr="00163155" w:rsidRDefault="00C13F18" w:rsidP="00BB708D">
      <w:pPr>
        <w:pStyle w:val="EndnoteText"/>
      </w:pPr>
      <w:r w:rsidRPr="00163155">
        <w:rPr>
          <w:rStyle w:val="EndnoteReference"/>
        </w:rPr>
        <w:endnoteRef/>
      </w:r>
      <w:r w:rsidRPr="00163155">
        <w:t xml:space="preserve"> Gonski D, Arcus T, Boston K, Gould V, Johnson W, O’Brien L, Perry L-A, and Roberts M (2018) </w:t>
      </w:r>
      <w:hyperlink r:id="rId167" w:tgtFrame="_blank" w:history="1">
        <w:r w:rsidRPr="00163155">
          <w:rPr>
            <w:rStyle w:val="Hyperlink1"/>
            <w:i/>
          </w:rPr>
          <w:t>Through growth to achievement: report of the Review to Achieve Educational Excellence in Australian Schools</w:t>
        </w:r>
      </w:hyperlink>
      <w:r w:rsidRPr="00163155">
        <w:t xml:space="preserve">, Australian Government, accessed 27 October 2023; Australian Bureau of Statistics (ABS) (2011) </w:t>
      </w:r>
      <w:hyperlink r:id="rId168" w:history="1">
        <w:r w:rsidRPr="00163155">
          <w:rPr>
            <w:rStyle w:val="Hyperlink1"/>
            <w:i/>
            <w:iCs/>
          </w:rPr>
          <w:t>Australian social trends March 2011 Year 12 attainment</w:t>
        </w:r>
      </w:hyperlink>
      <w:r w:rsidRPr="00163155">
        <w:t>, ABS, accessed 27 October 2023.</w:t>
      </w:r>
    </w:p>
  </w:endnote>
  <w:endnote w:id="199">
    <w:p w14:paraId="253CB6E4" w14:textId="77777777" w:rsidR="00C13F18" w:rsidRPr="00163155" w:rsidRDefault="00C13F18" w:rsidP="00BB708D">
      <w:pPr>
        <w:pStyle w:val="EndnoteText"/>
      </w:pPr>
      <w:r w:rsidRPr="00163155">
        <w:rPr>
          <w:rStyle w:val="EndnoteReference"/>
        </w:rPr>
        <w:endnoteRef/>
      </w:r>
      <w:r w:rsidRPr="00163155">
        <w:t xml:space="preserve"> Lamb S, Jackson J, Walstab A, and Huo S (2015) </w:t>
      </w:r>
      <w:hyperlink r:id="rId169" w:history="1">
        <w:r w:rsidRPr="00163155">
          <w:rPr>
            <w:rStyle w:val="Hyperlink1"/>
            <w:i/>
          </w:rPr>
          <w:t>Educational opportunity in Australia 2015: who succeeds and who misses out</w:t>
        </w:r>
      </w:hyperlink>
      <w:r w:rsidRPr="00163155">
        <w:t xml:space="preserve">, Centre for International Research on Education Systems, Victoria University for the Mitchell Institute, p. 41, accessed 27 October 2023; Australian Bureau of Statistics (ABS) (2022) </w:t>
      </w:r>
      <w:r w:rsidRPr="00163155">
        <w:rPr>
          <w:rStyle w:val="Hyperlink1"/>
          <w:i/>
        </w:rPr>
        <w:t>Education and work, Australia</w:t>
      </w:r>
      <w:r w:rsidRPr="00163155">
        <w:t>, ABS, accessed 27 October 2023.</w:t>
      </w:r>
    </w:p>
  </w:endnote>
  <w:endnote w:id="200">
    <w:p w14:paraId="254105D2" w14:textId="41CAB493" w:rsidR="00C13F18" w:rsidRPr="00163155" w:rsidRDefault="00C13F18" w:rsidP="00BB708D">
      <w:pPr>
        <w:pStyle w:val="CharCharChar1"/>
      </w:pPr>
      <w:r w:rsidRPr="00163155">
        <w:rPr>
          <w:rStyle w:val="EndnoteReference"/>
        </w:rPr>
        <w:endnoteRef/>
      </w:r>
      <w:r w:rsidRPr="00163155">
        <w:t xml:space="preserve"> Stronger Smarter Institute submission; Northern Territory Principals’ Association submission; National Indigenous Australians Agency submission.</w:t>
      </w:r>
    </w:p>
  </w:endnote>
  <w:endnote w:id="201">
    <w:p w14:paraId="4A891D95" w14:textId="77777777" w:rsidR="00C13F18" w:rsidRPr="00163155" w:rsidRDefault="00C13F18" w:rsidP="00BB708D">
      <w:pPr>
        <w:pStyle w:val="EndnoteText"/>
        <w:tabs>
          <w:tab w:val="left" w:pos="6589"/>
        </w:tabs>
      </w:pPr>
      <w:r w:rsidRPr="00163155">
        <w:rPr>
          <w:rStyle w:val="EndnoteReference"/>
        </w:rPr>
        <w:endnoteRef/>
      </w:r>
      <w:r w:rsidRPr="00163155">
        <w:t xml:space="preserve"> National Indigenous Australians Agency submission, p. 4.</w:t>
      </w:r>
    </w:p>
  </w:endnote>
  <w:endnote w:id="202">
    <w:p w14:paraId="0940C43C" w14:textId="77777777" w:rsidR="00C13F18" w:rsidRPr="00163155" w:rsidRDefault="00C13F18" w:rsidP="00BB708D">
      <w:pPr>
        <w:pStyle w:val="EndnoteText"/>
      </w:pPr>
      <w:r w:rsidRPr="00163155">
        <w:rPr>
          <w:rStyle w:val="EndnoteReference"/>
        </w:rPr>
        <w:endnoteRef/>
      </w:r>
      <w:r w:rsidRPr="00163155">
        <w:t xml:space="preserve"> Shergold P, Calma T, Russo S, Walton P, Westacott J, Zoellner D, and O’Reilly P (2020) </w:t>
      </w:r>
      <w:hyperlink r:id="rId170" w:history="1">
        <w:r w:rsidRPr="00163155">
          <w:rPr>
            <w:rStyle w:val="Hyperlink1"/>
            <w:i/>
          </w:rPr>
          <w:t>Looking to the future: report of the review of senior secondary pathways into work, further education and training</w:t>
        </w:r>
      </w:hyperlink>
      <w:r w:rsidRPr="00163155">
        <w:t>, report to the Education Council, Department of Education, Skills and Employment, Australian Government, p. 64, accessed 27 October 2023.</w:t>
      </w:r>
    </w:p>
  </w:endnote>
  <w:endnote w:id="203">
    <w:p w14:paraId="14B4E2E1" w14:textId="418BF22B" w:rsidR="00C13F18" w:rsidRPr="00163155" w:rsidRDefault="00C13F18" w:rsidP="00BB708D">
      <w:pPr>
        <w:pStyle w:val="CharCharChar1"/>
      </w:pPr>
      <w:r w:rsidRPr="00163155">
        <w:rPr>
          <w:rStyle w:val="EndnoteReference"/>
        </w:rPr>
        <w:endnoteRef/>
      </w:r>
      <w:r w:rsidRPr="00163155">
        <w:t xml:space="preserve"> Square Peg Round Whole submission; Children and Young People with Disability Australia submission.</w:t>
      </w:r>
    </w:p>
  </w:endnote>
  <w:endnote w:id="204">
    <w:p w14:paraId="7A70843D" w14:textId="77777777" w:rsidR="00C13F18" w:rsidRPr="00163155" w:rsidRDefault="00C13F18" w:rsidP="00BB708D">
      <w:pPr>
        <w:pStyle w:val="EndnoteText"/>
      </w:pPr>
      <w:r w:rsidRPr="00163155">
        <w:rPr>
          <w:rStyle w:val="EndnoteReference"/>
        </w:rPr>
        <w:endnoteRef/>
      </w:r>
      <w:r w:rsidRPr="00163155">
        <w:t xml:space="preserve"> Hancock K and Zubrick S (2015) </w:t>
      </w:r>
      <w:hyperlink r:id="rId171" w:history="1">
        <w:r w:rsidRPr="00163155">
          <w:rPr>
            <w:rStyle w:val="Hyperlink1"/>
            <w:i/>
            <w:iCs/>
          </w:rPr>
          <w:t>Children and young people at risk of disengagement from school</w:t>
        </w:r>
      </w:hyperlink>
      <w:r w:rsidRPr="00163155">
        <w:t>, report to the Commissioner for Children and Young People Western Australia, p. 5, accessed 27 October 2023.</w:t>
      </w:r>
    </w:p>
  </w:endnote>
  <w:endnote w:id="205">
    <w:p w14:paraId="498E0255" w14:textId="77777777" w:rsidR="00C13F18" w:rsidRPr="00163155" w:rsidRDefault="00C13F18" w:rsidP="00BB708D">
      <w:pPr>
        <w:pStyle w:val="EndnoteText"/>
      </w:pPr>
      <w:r w:rsidRPr="00163155">
        <w:rPr>
          <w:rStyle w:val="EndnoteReference"/>
        </w:rPr>
        <w:endnoteRef/>
      </w:r>
      <w:r w:rsidRPr="00163155">
        <w:t xml:space="preserve"> Shergold P, Calma T, Russo S, Walton P, Westacott J, Zoellner D, and O’Reilly P (2020) </w:t>
      </w:r>
      <w:hyperlink r:id="rId172" w:history="1">
        <w:r w:rsidRPr="00163155">
          <w:rPr>
            <w:rStyle w:val="Hyperlink1"/>
            <w:i/>
          </w:rPr>
          <w:t>Looking to the future: report of the review of senior secondary pathways into work, further education and training</w:t>
        </w:r>
      </w:hyperlink>
      <w:r w:rsidRPr="00163155">
        <w:t>, report to the Education Council, Department of Education, Skills and Employment, Australian Government, p. 17, accessed 27 October 2023.</w:t>
      </w:r>
    </w:p>
  </w:endnote>
  <w:endnote w:id="206">
    <w:p w14:paraId="67FC5F8D" w14:textId="77777777" w:rsidR="00C13F18" w:rsidRPr="00163155" w:rsidRDefault="00C13F18" w:rsidP="00BB708D">
      <w:pPr>
        <w:pStyle w:val="EndnoteText"/>
      </w:pPr>
      <w:r w:rsidRPr="00163155">
        <w:rPr>
          <w:rStyle w:val="EndnoteReference"/>
        </w:rPr>
        <w:endnoteRef/>
      </w:r>
      <w:r w:rsidRPr="00163155">
        <w:t xml:space="preserve"> Bisson R and Stubley W (2017) </w:t>
      </w:r>
      <w:hyperlink r:id="rId173" w:history="1">
        <w:r w:rsidRPr="00163155">
          <w:rPr>
            <w:rStyle w:val="Hyperlink1"/>
            <w:i/>
          </w:rPr>
          <w:t>After the ATAR: understanding how Gen Z transition into further education and employment</w:t>
        </w:r>
      </w:hyperlink>
      <w:r w:rsidRPr="00163155">
        <w:t>, Year13 and YouthSense, p. 20, accessed 27 October 2023.</w:t>
      </w:r>
    </w:p>
  </w:endnote>
  <w:endnote w:id="207">
    <w:p w14:paraId="57EA9AE8" w14:textId="77777777" w:rsidR="00C13F18" w:rsidRPr="00163155" w:rsidRDefault="00C13F18" w:rsidP="00BB708D">
      <w:pPr>
        <w:pStyle w:val="EndnoteText"/>
      </w:pPr>
      <w:r w:rsidRPr="00163155">
        <w:rPr>
          <w:rStyle w:val="EndnoteReference"/>
        </w:rPr>
        <w:endnoteRef/>
      </w:r>
      <w:r w:rsidRPr="00163155">
        <w:t xml:space="preserve"> Shergold P, Calma T, Russo S, Walton P, Westacott J, Zoellner D, and O’Reilly P (2020) </w:t>
      </w:r>
      <w:hyperlink r:id="rId174" w:history="1">
        <w:r w:rsidRPr="00163155">
          <w:rPr>
            <w:rStyle w:val="Hyperlink1"/>
            <w:i/>
          </w:rPr>
          <w:t>Looking to the future: report of the review of senior secondary pathways into work, further education and training</w:t>
        </w:r>
      </w:hyperlink>
      <w:r w:rsidRPr="00163155">
        <w:t>, report to the Education Council, Department of Education, Skills and Employment, Australian Government, p. 18, accessed 27 October 2023.</w:t>
      </w:r>
    </w:p>
  </w:endnote>
  <w:endnote w:id="208">
    <w:p w14:paraId="5E45ABB1" w14:textId="30D623B4" w:rsidR="00C13F18" w:rsidRPr="00163155" w:rsidRDefault="00C13F18" w:rsidP="00BB708D">
      <w:pPr>
        <w:pStyle w:val="EndnoteText"/>
      </w:pPr>
      <w:r w:rsidRPr="00163155">
        <w:rPr>
          <w:rStyle w:val="EndnoteReference"/>
        </w:rPr>
        <w:endnoteRef/>
      </w:r>
      <w:r w:rsidRPr="00163155">
        <w:t xml:space="preserve"> The Smith Family submission.</w:t>
      </w:r>
    </w:p>
  </w:endnote>
  <w:endnote w:id="209">
    <w:p w14:paraId="31D89758" w14:textId="77777777" w:rsidR="00C13F18" w:rsidRPr="00163155" w:rsidRDefault="00C13F18" w:rsidP="00BB708D">
      <w:pPr>
        <w:pStyle w:val="EndnoteText"/>
      </w:pPr>
      <w:r w:rsidRPr="00163155">
        <w:rPr>
          <w:rStyle w:val="EndnoteReference"/>
        </w:rPr>
        <w:endnoteRef/>
      </w:r>
      <w:r w:rsidRPr="00163155">
        <w:t xml:space="preserve"> </w:t>
      </w:r>
      <w:r w:rsidRPr="003118EE">
        <w:t>In 2020, Professor Peter Shergold AC and David Gonski AC were commissioned to lead a review of the NSW vocational education and training sector. In 2019, the Victorian Government commissioned John Firth to conduct a review into vocational learning pathways in senior secondary schooling.</w:t>
      </w:r>
    </w:p>
  </w:endnote>
  <w:endnote w:id="210">
    <w:p w14:paraId="5D32CFFA"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Productivity Commission (2022) </w:t>
      </w:r>
      <w:hyperlink r:id="rId175">
        <w:r w:rsidRPr="00163155">
          <w:rPr>
            <w:rStyle w:val="Hyperlink"/>
            <w:rFonts w:ascii="Calibri" w:eastAsia="Calibri" w:hAnsi="Calibri" w:cs="Calibri"/>
            <w:i/>
            <w:color w:val="01698C"/>
            <w:sz w:val="20"/>
            <w:szCs w:val="20"/>
          </w:rPr>
          <w:t>Review of the National School Reform Agreement: study report</w:t>
        </w:r>
      </w:hyperlink>
      <w:r w:rsidRPr="00163155">
        <w:rPr>
          <w:rFonts w:ascii="Calibri" w:eastAsia="Calibri" w:hAnsi="Calibri" w:cs="Calibri"/>
          <w:sz w:val="20"/>
          <w:szCs w:val="20"/>
        </w:rPr>
        <w:t>, Productivity Commission, Australian Government, p. 99, accessed 27 October 2023.</w:t>
      </w:r>
    </w:p>
  </w:endnote>
  <w:endnote w:id="211">
    <w:p w14:paraId="1A449C71" w14:textId="5B0C5BE5" w:rsidR="00435016" w:rsidRPr="00A44AED" w:rsidRDefault="00435016">
      <w:pPr>
        <w:pStyle w:val="EndnoteText"/>
      </w:pPr>
      <w:r>
        <w:rPr>
          <w:rStyle w:val="EndnoteReference"/>
        </w:rPr>
        <w:endnoteRef/>
      </w:r>
      <w:r>
        <w:t xml:space="preserve"> </w:t>
      </w:r>
      <w:r w:rsidR="00474AAD">
        <w:t>F</w:t>
      </w:r>
      <w:r w:rsidR="000A318D">
        <w:t xml:space="preserve">unding </w:t>
      </w:r>
      <w:r w:rsidR="00474AAD">
        <w:t>education</w:t>
      </w:r>
      <w:r w:rsidR="000A318D">
        <w:t xml:space="preserve"> according to </w:t>
      </w:r>
      <w:r w:rsidR="003F3B23">
        <w:t>the needs of students and school</w:t>
      </w:r>
      <w:r w:rsidR="00474AAD">
        <w:t>s</w:t>
      </w:r>
      <w:r w:rsidR="00334F12">
        <w:t xml:space="preserve"> has a long history in Australia, see for example: </w:t>
      </w:r>
      <w:r w:rsidR="00676544">
        <w:t xml:space="preserve">Karmel P, Blackburn J, Hancock G, Jackson ET, Jones AW, Martin FM, Tannock P, Thomas ME, Whitley A, </w:t>
      </w:r>
      <w:r w:rsidR="00A44AED">
        <w:t xml:space="preserve">and White WA (1973) </w:t>
      </w:r>
      <w:hyperlink r:id="rId176" w:history="1">
        <w:r w:rsidR="00A44AED" w:rsidRPr="00F75AA3">
          <w:rPr>
            <w:rStyle w:val="Hyperlink"/>
            <w:i/>
            <w:iCs/>
          </w:rPr>
          <w:t>Schools in Australia: Report of the Interim Committee for the Australian Schools Commission</w:t>
        </w:r>
      </w:hyperlink>
      <w:r w:rsidR="00A44AED">
        <w:t xml:space="preserve">, </w:t>
      </w:r>
      <w:r w:rsidR="00474AAD">
        <w:t xml:space="preserve">Interim Committee for Australian Schools Commission, Australian Government, accessed </w:t>
      </w:r>
      <w:r w:rsidR="00CD7509">
        <w:t xml:space="preserve">24 November 2023. </w:t>
      </w:r>
    </w:p>
  </w:endnote>
  <w:endnote w:id="212">
    <w:p w14:paraId="01618ED4" w14:textId="77777777" w:rsidR="00C13F18" w:rsidRPr="00163155" w:rsidRDefault="00C13F18" w:rsidP="00BB708D">
      <w:pPr>
        <w:pStyle w:val="EndnoteText"/>
      </w:pPr>
      <w:r w:rsidRPr="00163155">
        <w:rPr>
          <w:rStyle w:val="EndnoteReference"/>
        </w:rPr>
        <w:endnoteRef/>
      </w:r>
      <w:r w:rsidRPr="00163155">
        <w:t xml:space="preserve"> Organisation for Economic Co</w:t>
      </w:r>
      <w:r w:rsidRPr="00163155">
        <w:noBreakHyphen/>
        <w:t xml:space="preserve">operation and Development (OECD) (2018) </w:t>
      </w:r>
      <w:hyperlink r:id="rId177" w:history="1">
        <w:r w:rsidRPr="00163155">
          <w:rPr>
            <w:rStyle w:val="Hyperlink"/>
            <w:i/>
            <w:iCs/>
          </w:rPr>
          <w:t xml:space="preserve">Equity in education: breaking down barriers to social mobility </w:t>
        </w:r>
        <w:r w:rsidRPr="00163155">
          <w:rPr>
            <w:rStyle w:val="Hyperlink"/>
            <w:rFonts w:ascii="Symbol" w:eastAsia="Symbol" w:hAnsi="Symbol" w:cs="Symbol"/>
            <w:i/>
            <w:iCs/>
          </w:rPr>
          <w:t>-</w:t>
        </w:r>
        <w:r w:rsidRPr="00163155">
          <w:rPr>
            <w:rStyle w:val="Hyperlink"/>
            <w:i/>
            <w:iCs/>
          </w:rPr>
          <w:t xml:space="preserve"> country note: Australia</w:t>
        </w:r>
      </w:hyperlink>
      <w:r w:rsidRPr="00163155">
        <w:t>, OECD, accessed 27 October 2023.</w:t>
      </w:r>
    </w:p>
  </w:endnote>
  <w:endnote w:id="213">
    <w:p w14:paraId="16B108CD"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Productivity Commission (2022) </w:t>
      </w:r>
      <w:hyperlink r:id="rId178">
        <w:r w:rsidRPr="00163155">
          <w:rPr>
            <w:rStyle w:val="Hyperlink"/>
            <w:i/>
            <w:iCs/>
          </w:rPr>
          <w:t>Review of the National School Reform Agreement: study report</w:t>
        </w:r>
      </w:hyperlink>
      <w:r w:rsidRPr="00163155">
        <w:rPr>
          <w:rFonts w:ascii="Calibri" w:eastAsia="Calibri" w:hAnsi="Calibri" w:cs="Calibri"/>
        </w:rPr>
        <w:t>, Productivity Commission, Australian Government, pp. 74</w:t>
      </w:r>
      <w:r w:rsidRPr="00163155">
        <w:rPr>
          <w:rFonts w:ascii="Symbol" w:eastAsia="Symbol" w:hAnsi="Symbol" w:cs="Symbol"/>
        </w:rPr>
        <w:t>-</w:t>
      </w:r>
      <w:r w:rsidRPr="00163155">
        <w:rPr>
          <w:rFonts w:ascii="Calibri" w:eastAsia="Calibri" w:hAnsi="Calibri" w:cs="Calibri"/>
        </w:rPr>
        <w:t>75, accessed 27 October 2023.</w:t>
      </w:r>
    </w:p>
  </w:endnote>
  <w:endnote w:id="214">
    <w:p w14:paraId="67A68F9D" w14:textId="77777777" w:rsidR="00C13F18" w:rsidRPr="00163155" w:rsidRDefault="00C13F18" w:rsidP="00BB708D">
      <w:pPr>
        <w:spacing w:after="0"/>
        <w:rPr>
          <w:sz w:val="20"/>
          <w:szCs w:val="20"/>
        </w:rPr>
      </w:pPr>
      <w:r w:rsidRPr="00163155">
        <w:rPr>
          <w:rStyle w:val="EndnoteReference"/>
        </w:rPr>
        <w:endnoteRef/>
      </w:r>
      <w:r w:rsidRPr="00163155">
        <w:t xml:space="preserve"> </w:t>
      </w:r>
      <w:r w:rsidRPr="00163155">
        <w:rPr>
          <w:sz w:val="20"/>
          <w:szCs w:val="20"/>
        </w:rPr>
        <w:t xml:space="preserve">Gonski D, Boston K, Greiner K, Lawrence C, Scales B, and Tannock P (2011) </w:t>
      </w:r>
      <w:hyperlink r:id="rId179" w:history="1">
        <w:r w:rsidRPr="00163155">
          <w:rPr>
            <w:rStyle w:val="Hyperlink"/>
            <w:i/>
            <w:iCs/>
            <w:sz w:val="20"/>
            <w:szCs w:val="20"/>
          </w:rPr>
          <w:t>Review of funding for schooling: final report</w:t>
        </w:r>
      </w:hyperlink>
      <w:r w:rsidRPr="00163155">
        <w:rPr>
          <w:sz w:val="20"/>
          <w:szCs w:val="20"/>
        </w:rPr>
        <w:t>, Australian Government, accessed 27 October 2023.</w:t>
      </w:r>
    </w:p>
  </w:endnote>
  <w:endnote w:id="215">
    <w:p w14:paraId="7BE060CC" w14:textId="77777777" w:rsidR="00C13F18" w:rsidRPr="00163155" w:rsidRDefault="00C13F18" w:rsidP="00BB708D">
      <w:pPr>
        <w:pStyle w:val="EndnoteText"/>
      </w:pPr>
      <w:r w:rsidRPr="00163155">
        <w:rPr>
          <w:rStyle w:val="EndnoteReference"/>
        </w:rPr>
        <w:endnoteRef/>
      </w:r>
      <w:r w:rsidRPr="00163155">
        <w:t xml:space="preserve"> Hattie J (2003) </w:t>
      </w:r>
      <w:hyperlink r:id="rId180" w:history="1">
        <w:r w:rsidRPr="00163155">
          <w:rPr>
            <w:rStyle w:val="Hyperlink"/>
            <w:i/>
            <w:iCs/>
          </w:rPr>
          <w:t>Teachers make a difference: what is the research evidence?</w:t>
        </w:r>
      </w:hyperlink>
      <w:r w:rsidRPr="00163155">
        <w:t xml:space="preserve">, Paper presented at the Australian Council for Educational Research Conference (Melbourne), accessed 27 October 2023; Haertel EH (2013) </w:t>
      </w:r>
      <w:hyperlink r:id="rId181" w:history="1">
        <w:r w:rsidRPr="00163155">
          <w:rPr>
            <w:rStyle w:val="Hyperlink"/>
            <w:i/>
          </w:rPr>
          <w:t>Reliability and validity of inferences about teachers based on student test scores</w:t>
        </w:r>
      </w:hyperlink>
      <w:r w:rsidRPr="00163155">
        <w:rPr>
          <w:i/>
          <w:iCs/>
        </w:rPr>
        <w:t>,</w:t>
      </w:r>
      <w:r w:rsidRPr="00163155">
        <w:t xml:space="preserve"> The 14th William H Angoff Memorial Lecture, Princeton, Educational Testing Service, p. 5, accessed 27 October 2023.</w:t>
      </w:r>
    </w:p>
  </w:endnote>
  <w:endnote w:id="216">
    <w:p w14:paraId="7973B1F3" w14:textId="77777777" w:rsidR="00C13F18" w:rsidRPr="00163155" w:rsidRDefault="00C13F18" w:rsidP="00BB708D">
      <w:pPr>
        <w:pStyle w:val="EndnoteText"/>
      </w:pPr>
      <w:r w:rsidRPr="00163155">
        <w:rPr>
          <w:rStyle w:val="EndnoteReference"/>
        </w:rPr>
        <w:endnoteRef/>
      </w:r>
      <w:r w:rsidRPr="00163155">
        <w:t xml:space="preserve"> Department of Education, Skills and Employment (DESE) (2022) </w:t>
      </w:r>
      <w:hyperlink r:id="rId182" w:history="1">
        <w:r w:rsidRPr="00163155">
          <w:rPr>
            <w:rStyle w:val="Hyperlink"/>
            <w:i/>
            <w:iCs/>
          </w:rPr>
          <w:t>Australian Early Development Census national report 2021: early childhood development in Australia</w:t>
        </w:r>
      </w:hyperlink>
      <w:r w:rsidRPr="00163155">
        <w:t>, DESE, Australian Government, p. 35, accessed</w:t>
      </w:r>
      <w:r w:rsidRPr="00163155" w:rsidDel="001F0AA0">
        <w:t xml:space="preserve"> </w:t>
      </w:r>
      <w:r w:rsidRPr="00163155">
        <w:t>27 October 2023.</w:t>
      </w:r>
    </w:p>
  </w:endnote>
  <w:endnote w:id="217">
    <w:p w14:paraId="667EB501" w14:textId="77777777" w:rsidR="00C13F18" w:rsidRPr="00163155" w:rsidRDefault="00C13F18" w:rsidP="00BB708D">
      <w:pPr>
        <w:pStyle w:val="EndnoteText"/>
      </w:pPr>
      <w:r w:rsidRPr="00163155">
        <w:rPr>
          <w:rStyle w:val="EndnoteReference"/>
        </w:rPr>
        <w:endnoteRef/>
      </w:r>
      <w:r w:rsidRPr="00163155">
        <w:t xml:space="preserve"> Department of Education, Skills and Employment (DESE) (2022) </w:t>
      </w:r>
      <w:hyperlink r:id="rId183" w:history="1">
        <w:r w:rsidRPr="00163155">
          <w:rPr>
            <w:rStyle w:val="Hyperlink"/>
            <w:i/>
            <w:iCs/>
          </w:rPr>
          <w:t>Australian Early Development Census national report 2021: early childhood development in Australia</w:t>
        </w:r>
      </w:hyperlink>
      <w:r w:rsidRPr="00163155">
        <w:t>, DESE, Australian Government, p. 35, accessed</w:t>
      </w:r>
      <w:r w:rsidRPr="00163155" w:rsidDel="001F0AA0">
        <w:t xml:space="preserve"> </w:t>
      </w:r>
      <w:r w:rsidRPr="00163155">
        <w:t>27 October 2023.</w:t>
      </w:r>
    </w:p>
  </w:endnote>
  <w:endnote w:id="218">
    <w:p w14:paraId="25F2DFC6" w14:textId="77777777" w:rsidR="00C13F18" w:rsidRPr="00163155" w:rsidRDefault="00C13F18" w:rsidP="00BB708D">
      <w:pPr>
        <w:spacing w:after="0"/>
      </w:pPr>
      <w:r w:rsidRPr="00163155">
        <w:rPr>
          <w:rStyle w:val="EndnoteReference"/>
        </w:rPr>
        <w:endnoteRef/>
      </w:r>
      <w:r w:rsidRPr="00163155">
        <w:t xml:space="preserve"> </w:t>
      </w:r>
      <w:r w:rsidRPr="00163155">
        <w:rPr>
          <w:sz w:val="20"/>
          <w:szCs w:val="20"/>
        </w:rPr>
        <w:t xml:space="preserve">Lamb S, Huo S, Walstab A, Wade A, Maire Q, Doecke E, Jackson J, and Endekov Z (2020) </w:t>
      </w:r>
      <w:hyperlink r:id="rId184" w:history="1">
        <w:r w:rsidRPr="00163155">
          <w:rPr>
            <w:rStyle w:val="Hyperlink"/>
            <w:i/>
            <w:iCs/>
            <w:sz w:val="20"/>
            <w:szCs w:val="20"/>
          </w:rPr>
          <w:t>Educational opportunity in Australia 2020: who succeeds and who misses out</w:t>
        </w:r>
      </w:hyperlink>
      <w:r w:rsidRPr="00163155">
        <w:rPr>
          <w:sz w:val="20"/>
          <w:szCs w:val="20"/>
        </w:rPr>
        <w:t>, Centre for International Research on Education Systems, Victoria University for the Mitchell Institute, accessed 27 October 2023.</w:t>
      </w:r>
    </w:p>
  </w:endnote>
  <w:endnote w:id="219">
    <w:p w14:paraId="717F84CB" w14:textId="77777777" w:rsidR="00C13F18" w:rsidRPr="00163155" w:rsidRDefault="00C13F18" w:rsidP="00BB708D">
      <w:pPr>
        <w:pStyle w:val="EndnoteText"/>
        <w:rPr>
          <w:sz w:val="18"/>
          <w:szCs w:val="18"/>
        </w:rPr>
      </w:pPr>
      <w:r w:rsidRPr="00163155">
        <w:rPr>
          <w:rStyle w:val="EndnoteReference"/>
        </w:rPr>
        <w:endnoteRef/>
      </w:r>
      <w:r w:rsidRPr="00163155">
        <w:t xml:space="preserve"> Social Research Centre (2023) </w:t>
      </w:r>
      <w:hyperlink r:id="rId185" w:history="1">
        <w:r w:rsidRPr="00163155">
          <w:rPr>
            <w:rStyle w:val="Hyperlink"/>
            <w:i/>
          </w:rPr>
          <w:t>Department of Education: Review to Inform a Better and Fairer Education System – initial consultation surveys: summary analytical report</w:t>
        </w:r>
      </w:hyperlink>
      <w:r w:rsidRPr="00163155">
        <w:t>, Department of Education, Australian Government, p. 8, accessed 27 October 2023.</w:t>
      </w:r>
    </w:p>
  </w:endnote>
  <w:endnote w:id="220">
    <w:p w14:paraId="44166618" w14:textId="22248031" w:rsidR="00C13F18" w:rsidRPr="00163155" w:rsidRDefault="00C13F18" w:rsidP="00BB708D">
      <w:pPr>
        <w:pStyle w:val="EndnoteText"/>
      </w:pPr>
      <w:r w:rsidRPr="00163155">
        <w:rPr>
          <w:rStyle w:val="EndnoteReference"/>
        </w:rPr>
        <w:endnoteRef/>
      </w:r>
      <w:r w:rsidRPr="00163155">
        <w:t xml:space="preserve"> Faculty of Education at the University of Melbourne submission.</w:t>
      </w:r>
    </w:p>
  </w:endnote>
  <w:endnote w:id="221">
    <w:p w14:paraId="2A57746C"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Productivity Commission (2022) </w:t>
      </w:r>
      <w:hyperlink r:id="rId186" w:history="1">
        <w:r w:rsidRPr="00163155">
          <w:rPr>
            <w:rStyle w:val="Hyperlink"/>
            <w:rFonts w:ascii="Calibri" w:eastAsia="Calibri" w:hAnsi="Calibri" w:cs="Calibri"/>
            <w:i/>
            <w:color w:val="01698C"/>
            <w:sz w:val="20"/>
            <w:szCs w:val="20"/>
          </w:rPr>
          <w:t>Review of the National School Reform Agreement: study report</w:t>
        </w:r>
      </w:hyperlink>
      <w:r w:rsidRPr="00163155">
        <w:rPr>
          <w:rFonts w:ascii="Calibri" w:eastAsia="Calibri" w:hAnsi="Calibri" w:cs="Calibri"/>
          <w:sz w:val="20"/>
          <w:szCs w:val="20"/>
        </w:rPr>
        <w:t>, Productivity Commission, Australian Government, p. 18, accessed 27 October 2023.</w:t>
      </w:r>
    </w:p>
  </w:endnote>
  <w:endnote w:id="222">
    <w:p w14:paraId="781A1492" w14:textId="5604D9C5" w:rsidR="00C13F18" w:rsidRPr="00163155" w:rsidRDefault="00C13F18" w:rsidP="00BB708D">
      <w:pPr>
        <w:pStyle w:val="EndnoteText"/>
      </w:pPr>
      <w:r w:rsidRPr="00163155">
        <w:rPr>
          <w:rStyle w:val="EndnoteReference"/>
        </w:rPr>
        <w:endnoteRef/>
      </w:r>
      <w:r w:rsidRPr="00163155">
        <w:t xml:space="preserve"> Department of Education (2023) Internal analysis of agreed government funding for government schools 2018–2023, Department of Education, Australian Government.</w:t>
      </w:r>
    </w:p>
  </w:endnote>
  <w:endnote w:id="223">
    <w:p w14:paraId="404C68F2" w14:textId="69EBD96E" w:rsidR="00C13F18" w:rsidRPr="00163155" w:rsidRDefault="00C13F18">
      <w:pPr>
        <w:pStyle w:val="EndnoteText"/>
      </w:pPr>
      <w:r w:rsidRPr="00163155">
        <w:rPr>
          <w:rStyle w:val="EndnoteReference"/>
        </w:rPr>
        <w:endnoteRef/>
      </w:r>
      <w:r w:rsidRPr="00163155">
        <w:t xml:space="preserve"> Department of Education (2023) </w:t>
      </w:r>
      <w:hyperlink r:id="rId187" w:history="1">
        <w:r w:rsidRPr="00163155">
          <w:rPr>
            <w:rStyle w:val="Hyperlink"/>
            <w:i/>
            <w:iCs/>
          </w:rPr>
          <w:t>Schooling Resource Standard</w:t>
        </w:r>
      </w:hyperlink>
      <w:r w:rsidRPr="00163155">
        <w:t xml:space="preserve">, Department of Education, Australian Government, accessed 16 November 2023. </w:t>
      </w:r>
    </w:p>
  </w:endnote>
  <w:endnote w:id="224">
    <w:p w14:paraId="1B940DDE" w14:textId="77777777" w:rsidR="00C13F18" w:rsidRPr="00163155" w:rsidRDefault="00C13F18" w:rsidP="00BB708D">
      <w:pPr>
        <w:pStyle w:val="EndnoteText"/>
      </w:pPr>
      <w:r w:rsidRPr="00163155">
        <w:rPr>
          <w:rStyle w:val="EndnoteReference"/>
        </w:rPr>
        <w:endnoteRef/>
      </w:r>
      <w:r w:rsidRPr="00163155">
        <w:t xml:space="preserve"> Department of Education (2023) </w:t>
      </w:r>
      <w:hyperlink r:id="rId188" w:history="1">
        <w:r w:rsidRPr="00163155">
          <w:rPr>
            <w:rStyle w:val="Hyperlink"/>
            <w:i/>
            <w:iCs/>
          </w:rPr>
          <w:t>What additional support is provided to the Northern Territory?</w:t>
        </w:r>
      </w:hyperlink>
      <w:r w:rsidRPr="00163155">
        <w:t>, Department of Education, Australian Government, accessed 27 October 2023.</w:t>
      </w:r>
    </w:p>
  </w:endnote>
  <w:endnote w:id="225">
    <w:p w14:paraId="19E4B59F"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Deloitte Access Economics </w:t>
      </w:r>
      <w:r w:rsidRPr="00163155">
        <w:rPr>
          <w:sz w:val="20"/>
          <w:szCs w:val="20"/>
        </w:rPr>
        <w:t xml:space="preserve">(2022) </w:t>
      </w:r>
      <w:hyperlink r:id="rId189" w:history="1">
        <w:r w:rsidRPr="00163155">
          <w:rPr>
            <w:rStyle w:val="Hyperlink"/>
            <w:i/>
            <w:sz w:val="20"/>
            <w:szCs w:val="20"/>
          </w:rPr>
          <w:t>Review of effective enrolment</w:t>
        </w:r>
      </w:hyperlink>
      <w:r w:rsidRPr="00163155">
        <w:rPr>
          <w:rStyle w:val="Hyperlink"/>
          <w:i/>
          <w:iCs/>
          <w:sz w:val="20"/>
          <w:szCs w:val="20"/>
        </w:rPr>
        <w:t>: final report</w:t>
      </w:r>
      <w:r w:rsidRPr="00163155">
        <w:rPr>
          <w:sz w:val="20"/>
          <w:szCs w:val="20"/>
        </w:rPr>
        <w:t>, report to the Department of Education, Northern Territory Government, accessed 27 October 2023.</w:t>
      </w:r>
    </w:p>
  </w:endnote>
  <w:endnote w:id="226">
    <w:p w14:paraId="76186289" w14:textId="77777777" w:rsidR="00C13F18" w:rsidRPr="00163155" w:rsidRDefault="00C13F18" w:rsidP="00BB708D">
      <w:pPr>
        <w:spacing w:after="0"/>
      </w:pPr>
      <w:r w:rsidRPr="00163155">
        <w:rPr>
          <w:rStyle w:val="EndnoteReference"/>
        </w:rPr>
        <w:endnoteRef/>
      </w:r>
      <w:r w:rsidRPr="00163155">
        <w:t xml:space="preserve"> </w:t>
      </w:r>
      <w:r w:rsidRPr="00163155">
        <w:rPr>
          <w:rFonts w:ascii="Calibri" w:eastAsia="Calibri" w:hAnsi="Calibri" w:cs="Calibri"/>
          <w:sz w:val="20"/>
          <w:szCs w:val="20"/>
        </w:rPr>
        <w:t xml:space="preserve">Deloitte Access Economics </w:t>
      </w:r>
      <w:r w:rsidRPr="00163155">
        <w:rPr>
          <w:sz w:val="20"/>
          <w:szCs w:val="20"/>
        </w:rPr>
        <w:t xml:space="preserve">(2022) </w:t>
      </w:r>
      <w:hyperlink r:id="rId190" w:history="1">
        <w:r w:rsidRPr="00163155">
          <w:rPr>
            <w:rStyle w:val="Hyperlink"/>
            <w:i/>
            <w:sz w:val="20"/>
            <w:szCs w:val="20"/>
          </w:rPr>
          <w:t>Review of effective enrolment</w:t>
        </w:r>
      </w:hyperlink>
      <w:r w:rsidRPr="00163155">
        <w:rPr>
          <w:rStyle w:val="Hyperlink"/>
          <w:i/>
          <w:iCs/>
          <w:sz w:val="20"/>
          <w:szCs w:val="20"/>
        </w:rPr>
        <w:t>: final report</w:t>
      </w:r>
      <w:r w:rsidRPr="00163155">
        <w:rPr>
          <w:sz w:val="20"/>
          <w:szCs w:val="20"/>
        </w:rPr>
        <w:t>, report to the Department of Education, Northern Territory Government, accessed 27 October 2023.</w:t>
      </w:r>
    </w:p>
  </w:endnote>
  <w:endnote w:id="227">
    <w:p w14:paraId="20891071"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Gonski D, Boston K, Greiner K, Lawrence C, Scales B, and Tannock P (2011) </w:t>
      </w:r>
      <w:hyperlink r:id="rId191">
        <w:r w:rsidRPr="00163155">
          <w:rPr>
            <w:rStyle w:val="Hyperlink"/>
            <w:rFonts w:ascii="Calibri" w:eastAsia="Calibri" w:hAnsi="Calibri" w:cs="Calibri"/>
            <w:i/>
            <w:iCs/>
            <w:sz w:val="20"/>
            <w:szCs w:val="20"/>
          </w:rPr>
          <w:t>Review of funding for schooling: final report</w:t>
        </w:r>
      </w:hyperlink>
      <w:r w:rsidRPr="00163155">
        <w:rPr>
          <w:rFonts w:ascii="Calibri" w:eastAsia="Calibri" w:hAnsi="Calibri" w:cs="Calibri"/>
          <w:sz w:val="20"/>
          <w:szCs w:val="20"/>
        </w:rPr>
        <w:t>, Australian Government, p. 155, accessed 27 October 2023.</w:t>
      </w:r>
    </w:p>
  </w:endnote>
  <w:endnote w:id="228">
    <w:p w14:paraId="090223D6"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Organisation for Economic Co</w:t>
      </w:r>
      <w:r w:rsidRPr="00163155">
        <w:rPr>
          <w:rFonts w:ascii="Calibri" w:eastAsia="Calibri" w:hAnsi="Calibri" w:cs="Calibri"/>
          <w:sz w:val="20"/>
          <w:szCs w:val="20"/>
        </w:rPr>
        <w:noBreakHyphen/>
        <w:t xml:space="preserve">operation and Development (OECD) (2019) </w:t>
      </w:r>
      <w:hyperlink r:id="rId192" w:history="1">
        <w:r w:rsidRPr="00163155">
          <w:rPr>
            <w:rStyle w:val="Hyperlink"/>
            <w:rFonts w:ascii="Calibri" w:eastAsia="Calibri" w:hAnsi="Calibri" w:cs="Calibri"/>
            <w:i/>
            <w:iCs/>
            <w:sz w:val="20"/>
            <w:szCs w:val="20"/>
          </w:rPr>
          <w:t>Balancing school choice and equity: an international perspective based on PISA</w:t>
        </w:r>
      </w:hyperlink>
      <w:r w:rsidRPr="00163155">
        <w:rPr>
          <w:rFonts w:ascii="Calibri" w:eastAsia="Calibri" w:hAnsi="Calibri" w:cs="Calibri"/>
          <w:sz w:val="20"/>
          <w:szCs w:val="20"/>
        </w:rPr>
        <w:t>, OECD, p. 78, accessed 27 October 2023.</w:t>
      </w:r>
    </w:p>
  </w:endnote>
  <w:endnote w:id="229">
    <w:p w14:paraId="322587E8"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sz w:val="20"/>
          <w:szCs w:val="20"/>
        </w:rPr>
        <w:t>Organisation for Economic Co</w:t>
      </w:r>
      <w:r w:rsidRPr="00163155">
        <w:rPr>
          <w:sz w:val="20"/>
          <w:szCs w:val="20"/>
        </w:rPr>
        <w:noBreakHyphen/>
        <w:t xml:space="preserve">operation and Development (OECD) (2018) </w:t>
      </w:r>
      <w:hyperlink r:id="rId193" w:history="1">
        <w:r w:rsidRPr="00163155">
          <w:rPr>
            <w:rStyle w:val="Hyperlink"/>
            <w:i/>
            <w:sz w:val="20"/>
            <w:szCs w:val="20"/>
          </w:rPr>
          <w:t xml:space="preserve">Equity in education: breaking down barriers to social mobility </w:t>
        </w:r>
        <w:r w:rsidRPr="00163155">
          <w:rPr>
            <w:rStyle w:val="Hyperlink"/>
            <w:rFonts w:ascii="Symbol" w:eastAsia="Symbol" w:hAnsi="Symbol" w:cs="Symbol"/>
            <w:i/>
            <w:sz w:val="20"/>
            <w:szCs w:val="20"/>
          </w:rPr>
          <w:t>-</w:t>
        </w:r>
        <w:r w:rsidRPr="00163155">
          <w:rPr>
            <w:rStyle w:val="Hyperlink"/>
            <w:i/>
            <w:sz w:val="20"/>
            <w:szCs w:val="20"/>
          </w:rPr>
          <w:t xml:space="preserve"> country note: Australia</w:t>
        </w:r>
      </w:hyperlink>
      <w:r w:rsidRPr="00163155">
        <w:rPr>
          <w:sz w:val="20"/>
          <w:szCs w:val="20"/>
        </w:rPr>
        <w:t>, OECD, accessed 27 October 2023.</w:t>
      </w:r>
    </w:p>
  </w:endnote>
  <w:endnote w:id="230">
    <w:p w14:paraId="64DBADD7" w14:textId="77777777" w:rsidR="00C13F18" w:rsidRPr="00163155" w:rsidRDefault="00C13F18" w:rsidP="00BB708D">
      <w:pPr>
        <w:pStyle w:val="EndnoteText"/>
      </w:pPr>
      <w:r w:rsidRPr="00163155">
        <w:rPr>
          <w:rStyle w:val="EndnoteReference"/>
        </w:rPr>
        <w:endnoteRef/>
      </w:r>
      <w:r w:rsidRPr="00163155">
        <w:t xml:space="preserve"> Organisation for Economic Co-operation and Development (OECD) (2018) </w:t>
      </w:r>
      <w:hyperlink r:id="rId194" w:history="1">
        <w:r w:rsidRPr="00163155">
          <w:rPr>
            <w:rStyle w:val="Hyperlink"/>
            <w:i/>
            <w:iCs/>
          </w:rPr>
          <w:t>Equity in education: breaking down barriers to social mobility</w:t>
        </w:r>
      </w:hyperlink>
      <w:r w:rsidRPr="00163155">
        <w:t>, OECD, p. 122, accessed 27 October 2023.</w:t>
      </w:r>
    </w:p>
  </w:endnote>
  <w:endnote w:id="231">
    <w:p w14:paraId="1E9D4854" w14:textId="77777777" w:rsidR="00C13F18" w:rsidRPr="00163155" w:rsidRDefault="00C13F18" w:rsidP="00BB708D">
      <w:pPr>
        <w:pStyle w:val="EndnoteText"/>
      </w:pPr>
      <w:r w:rsidRPr="00163155">
        <w:rPr>
          <w:rStyle w:val="EndnoteReference"/>
        </w:rPr>
        <w:endnoteRef/>
      </w:r>
      <w:r w:rsidRPr="00163155">
        <w:t xml:space="preserve"> Department of Education internal analysis using ACARA schools data (2015–2022), reflecting the Duncan Segregation Index estimates for each year based on jurisdictional ratios of socio-educationally disadvantaged students within schools.</w:t>
      </w:r>
    </w:p>
  </w:endnote>
  <w:endnote w:id="232">
    <w:p w14:paraId="12EC7DFC" w14:textId="77777777" w:rsidR="00C13F18" w:rsidRPr="00163155" w:rsidRDefault="00C13F18" w:rsidP="00BB708D">
      <w:pPr>
        <w:pStyle w:val="EndnoteText"/>
      </w:pPr>
      <w:r w:rsidRPr="00163155">
        <w:rPr>
          <w:rStyle w:val="EndnoteReference"/>
        </w:rPr>
        <w:endnoteRef/>
      </w:r>
      <w:r w:rsidRPr="00163155">
        <w:t xml:space="preserve"> Australian Government Department of Education internal analysis using ACARA schools data (2022) based on average enrolments between 2018 and 2022.</w:t>
      </w:r>
    </w:p>
  </w:endnote>
  <w:endnote w:id="233">
    <w:p w14:paraId="15A9DA42" w14:textId="77777777" w:rsidR="00C13F18" w:rsidRPr="00163155" w:rsidRDefault="00C13F18" w:rsidP="00BB708D">
      <w:pPr>
        <w:pStyle w:val="EndnoteText"/>
      </w:pPr>
      <w:r w:rsidRPr="00163155">
        <w:rPr>
          <w:rStyle w:val="EndnoteReference"/>
        </w:rPr>
        <w:endnoteRef/>
      </w:r>
      <w:r w:rsidRPr="00163155">
        <w:t xml:space="preserve"> Australian Government Department of Education internal analysis using ACARA schools data (2022) based on the proportion of students in each ICSEA category between 2015 to 2017 and 2018 to 2022.</w:t>
      </w:r>
    </w:p>
  </w:endnote>
  <w:endnote w:id="234">
    <w:p w14:paraId="3026C1D0" w14:textId="77777777" w:rsidR="00C13F18" w:rsidRPr="00163155" w:rsidRDefault="00C13F18" w:rsidP="00BB708D">
      <w:pPr>
        <w:pStyle w:val="EndnoteText"/>
      </w:pPr>
      <w:r w:rsidRPr="00163155">
        <w:rPr>
          <w:rStyle w:val="EndnoteReference"/>
        </w:rPr>
        <w:endnoteRef/>
      </w:r>
      <w:r w:rsidRPr="00163155">
        <w:t xml:space="preserve"> Australian Government Department of Education internal analysis using ACARA schools data (2022) based on the proportion of students in each ICSEA category between 2015 to 2017 and 2018 to 2022.</w:t>
      </w:r>
    </w:p>
  </w:endnote>
  <w:endnote w:id="235">
    <w:p w14:paraId="59E60601" w14:textId="77777777" w:rsidR="00C13F18" w:rsidRPr="00163155" w:rsidRDefault="00C13F18" w:rsidP="00BB708D">
      <w:pPr>
        <w:pStyle w:val="EndnoteText"/>
      </w:pPr>
      <w:r w:rsidRPr="00163155">
        <w:rPr>
          <w:rStyle w:val="EndnoteReference"/>
        </w:rPr>
        <w:endnoteRef/>
      </w:r>
      <w:r w:rsidRPr="00163155">
        <w:t xml:space="preserve"> Australian Government Department of Education internal analysis using ACARA schools data (2022) based on the proportion of students in each ICSEA category between 2015 to 2017 and 2018 to 2022.</w:t>
      </w:r>
    </w:p>
  </w:endnote>
  <w:endnote w:id="236">
    <w:p w14:paraId="68812C1A" w14:textId="77777777" w:rsidR="00C13F18" w:rsidRPr="00163155" w:rsidRDefault="00C13F18" w:rsidP="00BB708D">
      <w:pPr>
        <w:pStyle w:val="EndnoteText"/>
      </w:pPr>
      <w:r w:rsidRPr="00163155">
        <w:rPr>
          <w:rStyle w:val="EndnoteReference"/>
        </w:rPr>
        <w:endnoteRef/>
      </w:r>
      <w:r w:rsidRPr="00163155">
        <w:t xml:space="preserve"> Australian Government Department of Education internal analysis using </w:t>
      </w:r>
      <w:r w:rsidRPr="00163155">
        <w:rPr>
          <w:rFonts w:cstheme="minorHAnsi"/>
          <w:color w:val="000000"/>
          <w:shd w:val="clear" w:color="auto" w:fill="FFFFFF"/>
        </w:rPr>
        <w:t>Australian Bureau of Statistics (ABS) (2022) </w:t>
      </w:r>
      <w:hyperlink r:id="rId195" w:history="1">
        <w:r w:rsidRPr="00163155">
          <w:rPr>
            <w:rStyle w:val="Hyperlink"/>
            <w:rFonts w:cstheme="minorHAnsi"/>
            <w:i/>
            <w:iCs/>
            <w:shd w:val="clear" w:color="auto" w:fill="FFFFFF"/>
          </w:rPr>
          <w:t>Schools</w:t>
        </w:r>
      </w:hyperlink>
      <w:r w:rsidRPr="00163155">
        <w:rPr>
          <w:rFonts w:cstheme="minorHAnsi"/>
          <w:color w:val="000000"/>
          <w:shd w:val="clear" w:color="auto" w:fill="FFFFFF"/>
        </w:rPr>
        <w:t>, ABS, accessed 27 October 2023.</w:t>
      </w:r>
    </w:p>
  </w:endnote>
  <w:endnote w:id="237">
    <w:p w14:paraId="3E85D62F"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Productivity Commission (2022) </w:t>
      </w:r>
      <w:hyperlink r:id="rId196">
        <w:r w:rsidRPr="00163155">
          <w:rPr>
            <w:rStyle w:val="Hyperlink"/>
            <w:rFonts w:ascii="Calibri" w:eastAsia="Calibri" w:hAnsi="Calibri" w:cs="Calibri"/>
            <w:i/>
            <w:color w:val="01698C"/>
            <w:sz w:val="20"/>
            <w:szCs w:val="20"/>
          </w:rPr>
          <w:t>Review of the National School Reform Agreement: study report</w:t>
        </w:r>
      </w:hyperlink>
      <w:r w:rsidRPr="00163155">
        <w:rPr>
          <w:rFonts w:ascii="Calibri" w:eastAsia="Calibri" w:hAnsi="Calibri" w:cs="Calibri"/>
          <w:sz w:val="20"/>
          <w:szCs w:val="20"/>
        </w:rPr>
        <w:t>, Productivity Commission, Australian Government, pp. 74</w:t>
      </w:r>
      <w:r w:rsidRPr="00163155">
        <w:rPr>
          <w:rFonts w:ascii="Symbol" w:eastAsia="Symbol" w:hAnsi="Symbol" w:cs="Symbol"/>
          <w:sz w:val="20"/>
          <w:szCs w:val="20"/>
        </w:rPr>
        <w:t>-</w:t>
      </w:r>
      <w:r w:rsidRPr="00163155">
        <w:rPr>
          <w:rFonts w:ascii="Calibri" w:eastAsia="Calibri" w:hAnsi="Calibri" w:cs="Calibri"/>
          <w:sz w:val="20"/>
          <w:szCs w:val="20"/>
        </w:rPr>
        <w:t>75, accessed 27 October 2023.</w:t>
      </w:r>
    </w:p>
  </w:endnote>
  <w:endnote w:id="238">
    <w:p w14:paraId="2F76A2C4"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sz w:val="20"/>
          <w:szCs w:val="20"/>
        </w:rPr>
        <w:t>Organisation for Economic Co</w:t>
      </w:r>
      <w:r w:rsidRPr="00163155">
        <w:rPr>
          <w:sz w:val="20"/>
          <w:szCs w:val="20"/>
        </w:rPr>
        <w:noBreakHyphen/>
        <w:t xml:space="preserve">operation and Development (OECD) (2018) </w:t>
      </w:r>
      <w:hyperlink r:id="rId197" w:history="1">
        <w:r w:rsidRPr="00163155">
          <w:rPr>
            <w:rStyle w:val="Hyperlink"/>
            <w:i/>
            <w:sz w:val="20"/>
            <w:szCs w:val="20"/>
          </w:rPr>
          <w:t xml:space="preserve">Equity in education: breaking down barriers to social mobility </w:t>
        </w:r>
        <w:r w:rsidRPr="00163155">
          <w:rPr>
            <w:rStyle w:val="Hyperlink"/>
            <w:rFonts w:ascii="Symbol" w:eastAsia="Symbol" w:hAnsi="Symbol" w:cs="Symbol"/>
            <w:i/>
            <w:sz w:val="20"/>
            <w:szCs w:val="20"/>
          </w:rPr>
          <w:t>-</w:t>
        </w:r>
        <w:r w:rsidRPr="00163155">
          <w:rPr>
            <w:rStyle w:val="Hyperlink"/>
            <w:i/>
            <w:sz w:val="20"/>
            <w:szCs w:val="20"/>
          </w:rPr>
          <w:t xml:space="preserve"> country note: Australia</w:t>
        </w:r>
      </w:hyperlink>
      <w:r w:rsidRPr="00163155">
        <w:rPr>
          <w:sz w:val="20"/>
          <w:szCs w:val="20"/>
        </w:rPr>
        <w:t>, OECD, accessed 27 October 2023.</w:t>
      </w:r>
    </w:p>
  </w:endnote>
  <w:endnote w:id="239">
    <w:p w14:paraId="754EFCEF"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Perry L, Saatcioglu A, and Mickelson R (2022) ‘Does school SES matter less for high</w:t>
      </w:r>
      <w:r w:rsidRPr="00163155">
        <w:rPr>
          <w:rFonts w:ascii="Cambria Math" w:eastAsia="Calibri" w:hAnsi="Cambria Math" w:cs="Cambria Math"/>
          <w:sz w:val="20"/>
          <w:szCs w:val="20"/>
        </w:rPr>
        <w:t>‑</w:t>
      </w:r>
      <w:r w:rsidRPr="00163155">
        <w:rPr>
          <w:rFonts w:ascii="Calibri" w:eastAsia="Calibri" w:hAnsi="Calibri" w:cs="Calibri"/>
          <w:sz w:val="20"/>
          <w:szCs w:val="20"/>
        </w:rPr>
        <w:t>performing students than for their lower</w:t>
      </w:r>
      <w:r w:rsidRPr="00163155">
        <w:rPr>
          <w:rFonts w:ascii="Cambria Math" w:eastAsia="Calibri" w:hAnsi="Cambria Math" w:cs="Cambria Math"/>
          <w:sz w:val="20"/>
          <w:szCs w:val="20"/>
        </w:rPr>
        <w:t>‑</w:t>
      </w:r>
      <w:r w:rsidRPr="00163155">
        <w:rPr>
          <w:rFonts w:ascii="Calibri" w:eastAsia="Calibri" w:hAnsi="Calibri" w:cs="Calibri"/>
          <w:sz w:val="20"/>
          <w:szCs w:val="20"/>
        </w:rPr>
        <w:t xml:space="preserve">performing peers? A quantile regression analysis of PISA 2018 Australia’, </w:t>
      </w:r>
      <w:r w:rsidRPr="00163155">
        <w:rPr>
          <w:rFonts w:ascii="Calibri" w:eastAsia="Calibri" w:hAnsi="Calibri" w:cs="Calibri"/>
          <w:i/>
          <w:iCs/>
          <w:sz w:val="20"/>
          <w:szCs w:val="20"/>
        </w:rPr>
        <w:t>Large</w:t>
      </w:r>
      <w:r w:rsidRPr="00163155">
        <w:rPr>
          <w:rFonts w:ascii="Calibri" w:eastAsia="Calibri" w:hAnsi="Calibri" w:cs="Calibri"/>
          <w:i/>
          <w:iCs/>
          <w:sz w:val="20"/>
          <w:szCs w:val="20"/>
        </w:rPr>
        <w:noBreakHyphen/>
        <w:t>Scale Assessments in Education</w:t>
      </w:r>
      <w:r w:rsidRPr="00163155">
        <w:rPr>
          <w:rFonts w:ascii="Calibri" w:eastAsia="Calibri" w:hAnsi="Calibri" w:cs="Calibri"/>
          <w:sz w:val="20"/>
          <w:szCs w:val="20"/>
        </w:rPr>
        <w:t>, 10(17):1–29. doi:10.1186/s40536-022-00137-5.</w:t>
      </w:r>
    </w:p>
  </w:endnote>
  <w:endnote w:id="240">
    <w:p w14:paraId="724A64D1" w14:textId="77777777" w:rsidR="00C13F18" w:rsidRPr="00163155" w:rsidRDefault="00C13F18" w:rsidP="00BB708D">
      <w:pPr>
        <w:pStyle w:val="EndnoteText"/>
      </w:pPr>
      <w:r w:rsidRPr="00163155">
        <w:rPr>
          <w:rStyle w:val="EndnoteReference"/>
        </w:rPr>
        <w:endnoteRef/>
      </w:r>
      <w:r w:rsidRPr="00163155">
        <w:t xml:space="preserve"> Sciffer M (15 June 2023) </w:t>
      </w:r>
      <w:hyperlink r:id="rId198" w:history="1">
        <w:r w:rsidRPr="00163155">
          <w:rPr>
            <w:rStyle w:val="Hyperlink"/>
            <w:i/>
            <w:iCs/>
          </w:rPr>
          <w:t>The type of school does matter when it comes to a child’s academic performance</w:t>
        </w:r>
      </w:hyperlink>
      <w:r w:rsidRPr="00163155">
        <w:t>, The Conversation, accessed 27 October 2023.</w:t>
      </w:r>
    </w:p>
  </w:endnote>
  <w:endnote w:id="241">
    <w:p w14:paraId="2B0A99D7" w14:textId="77777777" w:rsidR="00C13F18" w:rsidRPr="00163155" w:rsidRDefault="00C13F18" w:rsidP="00BB708D">
      <w:pPr>
        <w:pStyle w:val="EndnoteText"/>
      </w:pPr>
      <w:r w:rsidRPr="00163155">
        <w:rPr>
          <w:rStyle w:val="EndnoteReference"/>
        </w:rPr>
        <w:endnoteRef/>
      </w:r>
      <w:r w:rsidRPr="00163155">
        <w:t xml:space="preserve"> Australian Government Department of Education internal analysis using ACARA schools data (2022) based on the average post</w:t>
      </w:r>
      <w:r w:rsidRPr="00163155">
        <w:noBreakHyphen/>
        <w:t>secondary school outcomes for a calendar year by advantage group (2018 to 2022). The percentages do not add to 100 per cent due to the exclusion of the ‘Other’ category within MySchool reporting.</w:t>
      </w:r>
    </w:p>
  </w:endnote>
  <w:endnote w:id="242">
    <w:p w14:paraId="50BCA6F2" w14:textId="24ACD7D0" w:rsidR="00C13F18" w:rsidRPr="00163155" w:rsidRDefault="00C13F18" w:rsidP="00BB708D">
      <w:pPr>
        <w:pStyle w:val="EndnoteText"/>
      </w:pPr>
      <w:r w:rsidRPr="00163155">
        <w:rPr>
          <w:rStyle w:val="EndnoteReference"/>
        </w:rPr>
        <w:endnoteRef/>
      </w:r>
      <w:r w:rsidRPr="00163155">
        <w:t xml:space="preserve"> National Skills Commission (NSC) (2021) </w:t>
      </w:r>
      <w:hyperlink r:id="rId199" w:history="1">
        <w:r w:rsidRPr="00163155">
          <w:rPr>
            <w:rStyle w:val="Hyperlink"/>
            <w:i/>
          </w:rPr>
          <w:t>Employment outlook (five years to November 2026)</w:t>
        </w:r>
      </w:hyperlink>
      <w:r w:rsidRPr="00163155">
        <w:t>, NSC, Australian Government, p. 7, accessed 27 October 2023.</w:t>
      </w:r>
    </w:p>
  </w:endnote>
  <w:endnote w:id="243">
    <w:p w14:paraId="705D6395"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Productivity Commission (2022) </w:t>
      </w:r>
      <w:hyperlink r:id="rId200">
        <w:r w:rsidRPr="00163155">
          <w:rPr>
            <w:rStyle w:val="Hyperlink"/>
            <w:rFonts w:ascii="Calibri" w:eastAsia="Calibri" w:hAnsi="Calibri" w:cs="Calibri"/>
            <w:i/>
            <w:color w:val="01698C"/>
          </w:rPr>
          <w:t>Review of the National School Reform Agreement: study report</w:t>
        </w:r>
      </w:hyperlink>
      <w:r w:rsidRPr="00163155">
        <w:rPr>
          <w:rFonts w:ascii="Calibri" w:eastAsia="Calibri" w:hAnsi="Calibri" w:cs="Calibri"/>
        </w:rPr>
        <w:t>, Productivity Commission, Australian Government, pp. 74</w:t>
      </w:r>
      <w:r w:rsidRPr="00163155">
        <w:rPr>
          <w:rFonts w:ascii="Symbol" w:eastAsia="Symbol" w:hAnsi="Symbol" w:cs="Symbol"/>
        </w:rPr>
        <w:t>-</w:t>
      </w:r>
      <w:r w:rsidRPr="00163155">
        <w:rPr>
          <w:rFonts w:ascii="Calibri" w:eastAsia="Calibri" w:hAnsi="Calibri" w:cs="Calibri"/>
        </w:rPr>
        <w:t>75, accessed 27 October 2023.</w:t>
      </w:r>
    </w:p>
  </w:endnote>
  <w:endnote w:id="244">
    <w:p w14:paraId="49C24AE2" w14:textId="77777777" w:rsidR="00C13F18" w:rsidRPr="00163155" w:rsidRDefault="00C13F18" w:rsidP="00BB708D">
      <w:pPr>
        <w:pStyle w:val="EndnoteText"/>
      </w:pPr>
      <w:r w:rsidRPr="00163155">
        <w:rPr>
          <w:rStyle w:val="EndnoteReference"/>
        </w:rPr>
        <w:endnoteRef/>
      </w:r>
      <w:r w:rsidRPr="00163155">
        <w:t xml:space="preserve"> Organisation for Economic Co-operation and Development (OECD) (2012)</w:t>
      </w:r>
      <w:r w:rsidRPr="00163155">
        <w:rPr>
          <w:b/>
          <w:bCs/>
          <w:i/>
          <w:iCs/>
        </w:rPr>
        <w:t xml:space="preserve"> </w:t>
      </w:r>
      <w:hyperlink r:id="rId201" w:tgtFrame="_blank" w:history="1">
        <w:r w:rsidRPr="00163155">
          <w:rPr>
            <w:rStyle w:val="Hyperlink"/>
            <w:i/>
            <w:iCs/>
          </w:rPr>
          <w:t>Equity and quality in education: supporting disadvantaged students and schools</w:t>
        </w:r>
      </w:hyperlink>
      <w:r w:rsidRPr="00163155">
        <w:t>, OECD, accessed 27 October 2023.</w:t>
      </w:r>
    </w:p>
  </w:endnote>
  <w:endnote w:id="245">
    <w:p w14:paraId="3DBF8E67" w14:textId="6D569C6F" w:rsidR="00C13F18" w:rsidRPr="00163155" w:rsidRDefault="00C13F18" w:rsidP="00BB708D">
      <w:pPr>
        <w:pStyle w:val="EndnoteText"/>
      </w:pPr>
      <w:r w:rsidRPr="00163155">
        <w:rPr>
          <w:rStyle w:val="EndnoteReference"/>
        </w:rPr>
        <w:endnoteRef/>
      </w:r>
      <w:r w:rsidRPr="00163155">
        <w:t xml:space="preserve"> Queensland Advocacy for Inclusion submission.</w:t>
      </w:r>
    </w:p>
  </w:endnote>
  <w:endnote w:id="246">
    <w:p w14:paraId="78C6D823" w14:textId="77777777" w:rsidR="00C13F18" w:rsidRPr="00163155" w:rsidRDefault="00C13F18" w:rsidP="00BB708D">
      <w:pPr>
        <w:pStyle w:val="EndnoteText"/>
      </w:pPr>
      <w:r w:rsidRPr="00163155">
        <w:rPr>
          <w:rStyle w:val="EndnoteReference"/>
        </w:rPr>
        <w:endnoteRef/>
      </w:r>
      <w:r w:rsidRPr="00163155">
        <w:t xml:space="preserve"> Nous Group (2023) </w:t>
      </w:r>
      <w:r w:rsidRPr="00163155">
        <w:rPr>
          <w:i/>
          <w:iCs/>
        </w:rPr>
        <w:t>Review of policy interventions to increase socio</w:t>
      </w:r>
      <w:r w:rsidRPr="00163155">
        <w:rPr>
          <w:i/>
          <w:iCs/>
        </w:rPr>
        <w:noBreakHyphen/>
        <w:t>economic diversity and improve learning outcomes</w:t>
      </w:r>
      <w:r w:rsidRPr="00163155">
        <w:t>, report to the Australian Government Department of Education for the Expert Panel leading Review for a Better and Fairer School System.</w:t>
      </w:r>
    </w:p>
  </w:endnote>
  <w:endnote w:id="247">
    <w:p w14:paraId="7F5EA4EE" w14:textId="77777777" w:rsidR="00C13F18" w:rsidRPr="00163155" w:rsidRDefault="00C13F18" w:rsidP="00BB708D">
      <w:pPr>
        <w:pStyle w:val="EndnoteText"/>
      </w:pPr>
      <w:r w:rsidRPr="00163155">
        <w:rPr>
          <w:rStyle w:val="EndnoteReference"/>
        </w:rPr>
        <w:endnoteRef/>
      </w:r>
      <w:r w:rsidRPr="00163155">
        <w:t xml:space="preserve"> Nous Group (2023) </w:t>
      </w:r>
      <w:r w:rsidRPr="00163155">
        <w:rPr>
          <w:i/>
          <w:iCs/>
        </w:rPr>
        <w:t>Review of policy interventions to increase socio</w:t>
      </w:r>
      <w:r w:rsidRPr="00163155">
        <w:rPr>
          <w:i/>
          <w:iCs/>
        </w:rPr>
        <w:noBreakHyphen/>
        <w:t>economic diversity and improve learning outcomes</w:t>
      </w:r>
      <w:r w:rsidRPr="00163155">
        <w:t>, report to the Australian Government Department of Education for the Expert Panel leading Review for a Better and Fairer School System.</w:t>
      </w:r>
    </w:p>
  </w:endnote>
  <w:endnote w:id="248">
    <w:p w14:paraId="6CEA4627"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Greenwell T and Bonnor C (2023) </w:t>
      </w:r>
      <w:hyperlink r:id="rId202" w:history="1">
        <w:r w:rsidRPr="00163155">
          <w:rPr>
            <w:rStyle w:val="Hyperlink"/>
            <w:rFonts w:ascii="Calibri" w:eastAsia="Calibri" w:hAnsi="Calibri" w:cs="Calibri"/>
            <w:i/>
            <w:iCs/>
            <w:sz w:val="20"/>
            <w:szCs w:val="20"/>
          </w:rPr>
          <w:t>Choice and fairness: a common framework for all Australian schools</w:t>
        </w:r>
      </w:hyperlink>
      <w:r w:rsidRPr="00163155">
        <w:rPr>
          <w:rFonts w:ascii="Calibri" w:eastAsia="Calibri" w:hAnsi="Calibri" w:cs="Calibri"/>
          <w:sz w:val="20"/>
          <w:szCs w:val="20"/>
        </w:rPr>
        <w:t>, Koshland Innovation Fund, p. 22, accessed 27 October 2023.</w:t>
      </w:r>
    </w:p>
  </w:endnote>
  <w:endnote w:id="249">
    <w:p w14:paraId="72924492"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sz w:val="20"/>
          <w:szCs w:val="20"/>
        </w:rPr>
        <w:t xml:space="preserve">Cross D, Steinert J, Ouliaris M, Green K, Williams L, and Lubberink J (2022) </w:t>
      </w:r>
      <w:hyperlink r:id="rId203" w:history="1">
        <w:r w:rsidRPr="00163155">
          <w:rPr>
            <w:rStyle w:val="Hyperlink"/>
            <w:i/>
            <w:iCs/>
            <w:sz w:val="20"/>
            <w:szCs w:val="20"/>
          </w:rPr>
          <w:t>Ensuring choice: a mechanism to control non</w:t>
        </w:r>
        <w:r w:rsidRPr="00163155">
          <w:rPr>
            <w:rStyle w:val="Hyperlink"/>
            <w:i/>
            <w:iCs/>
            <w:sz w:val="20"/>
            <w:szCs w:val="20"/>
          </w:rPr>
          <w:noBreakHyphen/>
          <w:t>government school fees</w:t>
        </w:r>
      </w:hyperlink>
      <w:r w:rsidRPr="00163155">
        <w:rPr>
          <w:sz w:val="20"/>
          <w:szCs w:val="20"/>
        </w:rPr>
        <w:t>, Blueprint Institute, p. 4, accessed 27 October 2023.</w:t>
      </w:r>
    </w:p>
  </w:endnote>
  <w:endnote w:id="250">
    <w:p w14:paraId="705D7F5C"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Fonts w:ascii="Calibri" w:eastAsia="Calibri" w:hAnsi="Calibri" w:cs="Calibri"/>
          <w:sz w:val="20"/>
          <w:szCs w:val="20"/>
        </w:rPr>
        <w:t xml:space="preserve">Gonski D, Boston K, Greiner K, Lawrence C, Scales B, and Tannock P (2011) </w:t>
      </w:r>
      <w:hyperlink r:id="rId204" w:history="1">
        <w:r w:rsidRPr="00163155">
          <w:rPr>
            <w:rStyle w:val="Hyperlink"/>
            <w:rFonts w:ascii="Calibri" w:eastAsia="Calibri" w:hAnsi="Calibri" w:cs="Calibri"/>
            <w:i/>
            <w:iCs/>
            <w:sz w:val="20"/>
            <w:szCs w:val="20"/>
          </w:rPr>
          <w:t>Review of funding for schooling: final report</w:t>
        </w:r>
      </w:hyperlink>
      <w:r w:rsidRPr="00163155">
        <w:rPr>
          <w:rFonts w:ascii="Calibri" w:eastAsia="Calibri" w:hAnsi="Calibri" w:cs="Calibri"/>
          <w:sz w:val="20"/>
          <w:szCs w:val="20"/>
        </w:rPr>
        <w:t>, Australian Government, p. 174, accessed 27 October 2023.</w:t>
      </w:r>
    </w:p>
  </w:endnote>
  <w:endnote w:id="251">
    <w:p w14:paraId="4DEBE308"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Connors L and McMorrow J (2015) </w:t>
      </w:r>
      <w:hyperlink r:id="rId205" w:history="1">
        <w:r w:rsidRPr="00163155">
          <w:rPr>
            <w:rStyle w:val="Hyperlink"/>
            <w:i/>
            <w:iCs/>
            <w:sz w:val="20"/>
            <w:szCs w:val="20"/>
          </w:rPr>
          <w:t>Imperatives in schools funding: equity, sustainability and achievement</w:t>
        </w:r>
      </w:hyperlink>
      <w:r w:rsidRPr="00163155">
        <w:rPr>
          <w:rFonts w:ascii="Calibri" w:eastAsia="Calibri" w:hAnsi="Calibri" w:cs="Calibri"/>
          <w:sz w:val="20"/>
          <w:szCs w:val="20"/>
        </w:rPr>
        <w:t xml:space="preserve">, </w:t>
      </w:r>
      <w:r w:rsidRPr="00163155">
        <w:rPr>
          <w:sz w:val="20"/>
          <w:szCs w:val="20"/>
        </w:rPr>
        <w:t>Australian Council for Educational Research, p. 60, accessed 27 October 2023.</w:t>
      </w:r>
    </w:p>
  </w:endnote>
  <w:endnote w:id="252">
    <w:p w14:paraId="39F1645E" w14:textId="77777777" w:rsidR="00C13F18" w:rsidRPr="00163155" w:rsidRDefault="00C13F18" w:rsidP="00BB708D">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Organisation for Economic Co</w:t>
      </w:r>
      <w:r w:rsidRPr="00163155">
        <w:rPr>
          <w:rFonts w:ascii="Calibri" w:eastAsia="Calibri" w:hAnsi="Calibri" w:cs="Calibri"/>
          <w:sz w:val="20"/>
          <w:szCs w:val="20"/>
        </w:rPr>
        <w:noBreakHyphen/>
        <w:t xml:space="preserve">operation and Development (OECD) (2019) </w:t>
      </w:r>
      <w:hyperlink r:id="rId206" w:history="1">
        <w:r w:rsidRPr="00163155">
          <w:rPr>
            <w:rStyle w:val="Hyperlink"/>
            <w:rFonts w:ascii="Calibri" w:eastAsia="Calibri" w:hAnsi="Calibri" w:cs="Calibri"/>
            <w:i/>
            <w:iCs/>
            <w:sz w:val="20"/>
            <w:szCs w:val="20"/>
          </w:rPr>
          <w:t>Balancing school choice and equity: an international perspective based on PISA</w:t>
        </w:r>
      </w:hyperlink>
      <w:r w:rsidRPr="00163155">
        <w:rPr>
          <w:rFonts w:ascii="Calibri" w:eastAsia="Calibri" w:hAnsi="Calibri" w:cs="Calibri"/>
          <w:sz w:val="20"/>
          <w:szCs w:val="20"/>
        </w:rPr>
        <w:t>, OECD, p. 82, accessed</w:t>
      </w:r>
      <w:r w:rsidRPr="00163155" w:rsidDel="009D3971">
        <w:rPr>
          <w:rFonts w:ascii="Calibri" w:eastAsia="Calibri" w:hAnsi="Calibri" w:cs="Calibri"/>
          <w:sz w:val="20"/>
          <w:szCs w:val="20"/>
        </w:rPr>
        <w:t xml:space="preserve"> </w:t>
      </w:r>
      <w:r w:rsidRPr="00163155">
        <w:rPr>
          <w:rFonts w:ascii="Calibri" w:eastAsia="Calibri" w:hAnsi="Calibri" w:cs="Calibri"/>
          <w:sz w:val="20"/>
          <w:szCs w:val="20"/>
        </w:rPr>
        <w:t>27 October 2023.</w:t>
      </w:r>
    </w:p>
  </w:endnote>
  <w:endnote w:id="253">
    <w:p w14:paraId="7CA42ACF" w14:textId="77777777" w:rsidR="00C13F18" w:rsidRPr="00163155" w:rsidRDefault="00C13F18" w:rsidP="00BB708D">
      <w:pPr>
        <w:pStyle w:val="EndnoteText"/>
      </w:pPr>
      <w:r w:rsidRPr="00163155">
        <w:rPr>
          <w:rStyle w:val="EndnoteReference"/>
        </w:rPr>
        <w:endnoteRef/>
      </w:r>
      <w:r w:rsidRPr="00163155">
        <w:t xml:space="preserve"> Education Endowment Foundation (EEF) (2023) </w:t>
      </w:r>
      <w:hyperlink r:id="rId207" w:history="1">
        <w:r w:rsidRPr="00163155">
          <w:rPr>
            <w:rStyle w:val="Hyperlink"/>
            <w:i/>
          </w:rPr>
          <w:t>Three takeaways from the evidence on improving teacher recruitment and retention</w:t>
        </w:r>
      </w:hyperlink>
      <w:r w:rsidRPr="00163155">
        <w:t xml:space="preserve">, EEF, accessed 13 November 2023. </w:t>
      </w:r>
    </w:p>
  </w:endnote>
  <w:endnote w:id="254">
    <w:p w14:paraId="410B3E09"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sz w:val="20"/>
          <w:szCs w:val="20"/>
        </w:rPr>
        <w:t xml:space="preserve">Organisation for Economic Co-operation and Development (OECD) (2019) </w:t>
      </w:r>
      <w:hyperlink r:id="rId208" w:history="1">
        <w:r w:rsidRPr="00163155">
          <w:rPr>
            <w:rStyle w:val="Hyperlink"/>
            <w:i/>
            <w:sz w:val="20"/>
            <w:szCs w:val="20"/>
          </w:rPr>
          <w:t xml:space="preserve">Australia </w:t>
        </w:r>
        <w:r w:rsidRPr="00163155">
          <w:rPr>
            <w:rStyle w:val="Hyperlink"/>
            <w:rFonts w:ascii="Symbol" w:eastAsia="Symbol" w:hAnsi="Symbol" w:cs="Symbol"/>
            <w:i/>
            <w:sz w:val="20"/>
            <w:szCs w:val="20"/>
          </w:rPr>
          <w:t>-</w:t>
        </w:r>
        <w:r w:rsidRPr="00163155">
          <w:rPr>
            <w:rStyle w:val="Hyperlink"/>
            <w:i/>
            <w:sz w:val="20"/>
            <w:szCs w:val="20"/>
          </w:rPr>
          <w:t xml:space="preserve"> country note </w:t>
        </w:r>
        <w:r w:rsidRPr="00163155">
          <w:rPr>
            <w:rStyle w:val="Hyperlink"/>
            <w:rFonts w:ascii="Symbol" w:eastAsia="Symbol" w:hAnsi="Symbol" w:cs="Symbol"/>
            <w:i/>
            <w:sz w:val="20"/>
            <w:szCs w:val="20"/>
          </w:rPr>
          <w:t>-</w:t>
        </w:r>
        <w:r w:rsidRPr="00163155">
          <w:rPr>
            <w:rStyle w:val="Hyperlink"/>
            <w:i/>
            <w:sz w:val="20"/>
            <w:szCs w:val="20"/>
          </w:rPr>
          <w:t xml:space="preserve"> PISA 2018 results</w:t>
        </w:r>
      </w:hyperlink>
      <w:r w:rsidRPr="00163155">
        <w:rPr>
          <w:sz w:val="20"/>
          <w:szCs w:val="20"/>
        </w:rPr>
        <w:t>, OECD, p. 6, accessed 27 October 2023.</w:t>
      </w:r>
    </w:p>
  </w:endnote>
  <w:endnote w:id="255">
    <w:p w14:paraId="6757BC67" w14:textId="77777777" w:rsidR="00C13F18" w:rsidRPr="00163155" w:rsidRDefault="00C13F18" w:rsidP="00BB708D">
      <w:pPr>
        <w:pStyle w:val="EndnoteText"/>
      </w:pPr>
      <w:r w:rsidRPr="00163155">
        <w:rPr>
          <w:rStyle w:val="EndnoteReference"/>
        </w:rPr>
        <w:endnoteRef/>
      </w:r>
      <w:r w:rsidRPr="00163155">
        <w:t xml:space="preserve"> Productivity Commission (2022) </w:t>
      </w:r>
      <w:hyperlink r:id="rId209">
        <w:r w:rsidRPr="00163155">
          <w:rPr>
            <w:rStyle w:val="Hyperlink"/>
            <w:i/>
            <w:iCs/>
            <w:lang w:val="en-GB"/>
          </w:rPr>
          <w:t>Review of the National School Reform Agreement: study report</w:t>
        </w:r>
      </w:hyperlink>
      <w:r w:rsidRPr="00163155">
        <w:t>, Productivity Commission, Australian Government, accessed 27 October 2023.</w:t>
      </w:r>
    </w:p>
  </w:endnote>
  <w:endnote w:id="256">
    <w:p w14:paraId="2BE3B328" w14:textId="77777777" w:rsidR="00C13F18" w:rsidRPr="00163155" w:rsidRDefault="00C13F18" w:rsidP="00BB708D">
      <w:pPr>
        <w:spacing w:after="0" w:line="240" w:lineRule="auto"/>
        <w:rPr>
          <w:sz w:val="24"/>
          <w:szCs w:val="24"/>
        </w:rPr>
      </w:pPr>
      <w:r w:rsidRPr="00163155">
        <w:rPr>
          <w:rStyle w:val="EndnoteReference"/>
        </w:rPr>
        <w:endnoteRef/>
      </w:r>
      <w:r w:rsidRPr="00163155">
        <w:t xml:space="preserve"> </w:t>
      </w:r>
      <w:r w:rsidRPr="00163155">
        <w:rPr>
          <w:rFonts w:ascii="Calibri" w:eastAsia="Calibri" w:hAnsi="Calibri" w:cs="Calibri"/>
          <w:sz w:val="20"/>
          <w:szCs w:val="20"/>
        </w:rPr>
        <w:t xml:space="preserve">Lampert J, McPherson A, Burnett B, and Armour D (2021) </w:t>
      </w:r>
      <w:hyperlink r:id="rId210" w:history="1">
        <w:r w:rsidRPr="00163155">
          <w:rPr>
            <w:rStyle w:val="Hyperlink"/>
            <w:i/>
            <w:sz w:val="20"/>
            <w:szCs w:val="20"/>
          </w:rPr>
          <w:t>Research into initiatives to prepare and supply a workforce for hard-to-staff schools</w:t>
        </w:r>
      </w:hyperlink>
      <w:r w:rsidRPr="00163155">
        <w:rPr>
          <w:rFonts w:ascii="Calibri" w:eastAsia="Calibri" w:hAnsi="Calibri" w:cs="Calibri"/>
          <w:sz w:val="20"/>
          <w:szCs w:val="20"/>
        </w:rPr>
        <w:t>, La Trobe University and Australian Catholic University, report to the Department of Education, Skills and Employment, Australian Government, accessed 27 October 2023.</w:t>
      </w:r>
    </w:p>
  </w:endnote>
  <w:endnote w:id="257">
    <w:p w14:paraId="3F91B6CB" w14:textId="2EBC36DA" w:rsidR="00C13F18" w:rsidRPr="00163155" w:rsidRDefault="00C13F18" w:rsidP="00BB708D">
      <w:pPr>
        <w:pStyle w:val="EndnoteText"/>
      </w:pPr>
      <w:r w:rsidRPr="00163155">
        <w:rPr>
          <w:rStyle w:val="EndnoteReference"/>
        </w:rPr>
        <w:endnoteRef/>
      </w:r>
      <w:r w:rsidRPr="00163155">
        <w:t xml:space="preserve"> Queensland Advocacy for Inclusion submission.</w:t>
      </w:r>
    </w:p>
  </w:endnote>
  <w:endnote w:id="258">
    <w:p w14:paraId="541E63CF" w14:textId="05910BA9" w:rsidR="00C13F18" w:rsidRPr="00163155" w:rsidRDefault="00C13F18" w:rsidP="00BB708D">
      <w:pPr>
        <w:pStyle w:val="EndnoteText"/>
      </w:pPr>
      <w:r w:rsidRPr="00163155">
        <w:rPr>
          <w:rStyle w:val="EndnoteReference"/>
        </w:rPr>
        <w:endnoteRef/>
      </w:r>
      <w:r w:rsidRPr="00163155" w:rsidDel="008D10E0">
        <w:t xml:space="preserve"> </w:t>
      </w:r>
      <w:r w:rsidRPr="00163155">
        <w:t>Australian Learning Lecture submission.</w:t>
      </w:r>
    </w:p>
  </w:endnote>
  <w:endnote w:id="259">
    <w:p w14:paraId="7FC9BE4A" w14:textId="77777777" w:rsidR="00C13F18" w:rsidRPr="00163155" w:rsidRDefault="00C13F18" w:rsidP="00146F08">
      <w:pPr>
        <w:spacing w:after="0" w:line="240" w:lineRule="auto"/>
      </w:pPr>
      <w:r w:rsidRPr="00163155">
        <w:rPr>
          <w:rStyle w:val="EndnoteReference"/>
        </w:rPr>
        <w:endnoteRef/>
      </w:r>
      <w:r w:rsidRPr="00163155">
        <w:t xml:space="preserve"> </w:t>
      </w:r>
      <w:r w:rsidRPr="00163155">
        <w:rPr>
          <w:sz w:val="20"/>
          <w:szCs w:val="20"/>
        </w:rPr>
        <w:t xml:space="preserve">Hattie J (2003) </w:t>
      </w:r>
      <w:hyperlink r:id="rId211" w:history="1">
        <w:r w:rsidRPr="00163155">
          <w:rPr>
            <w:rStyle w:val="Hyperlink1"/>
            <w:i/>
            <w:sz w:val="20"/>
            <w:szCs w:val="20"/>
          </w:rPr>
          <w:t>Teachers make a difference: what is the research evidence?</w:t>
        </w:r>
      </w:hyperlink>
      <w:r w:rsidRPr="00163155">
        <w:rPr>
          <w:sz w:val="20"/>
          <w:szCs w:val="20"/>
        </w:rPr>
        <w:t>, Paper presented at the Australian Council for Educational Research Conference (Melbourne), p. 2, accessed 27 October 2023.</w:t>
      </w:r>
    </w:p>
  </w:endnote>
  <w:endnote w:id="260">
    <w:p w14:paraId="2CE7E2C7" w14:textId="77777777" w:rsidR="00C13F18" w:rsidRPr="00163155" w:rsidRDefault="00C13F18" w:rsidP="00BB708D">
      <w:pPr>
        <w:pStyle w:val="EndnoteText"/>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 xml:space="preserve">O’Donoghue K and Davies C (2014) </w:t>
      </w:r>
      <w:hyperlink r:id="rId212" w:tgtFrame="_blank" w:history="1">
        <w:r w:rsidRPr="00163155">
          <w:rPr>
            <w:rStyle w:val="Hyperlink"/>
            <w:rFonts w:ascii="Calibri" w:hAnsi="Calibri" w:cs="Calibri"/>
            <w:i/>
            <w:shd w:val="clear" w:color="auto" w:fill="FFFFFF"/>
          </w:rPr>
          <w:t>Extended service school models: summation report</w:t>
        </w:r>
      </w:hyperlink>
      <w:r w:rsidRPr="00163155">
        <w:rPr>
          <w:rStyle w:val="normaltextrun"/>
          <w:rFonts w:ascii="Calibri" w:hAnsi="Calibri" w:cs="Calibri"/>
          <w:color w:val="000000"/>
          <w:shd w:val="clear" w:color="auto" w:fill="FFFFFF"/>
        </w:rPr>
        <w:t>, report to the Department of Education, Western Australian Government,</w:t>
      </w:r>
      <w:r w:rsidRPr="00163155">
        <w:rPr>
          <w:rStyle w:val="normaltextrun"/>
          <w:rFonts w:ascii="Calibri" w:hAnsi="Calibri" w:cs="Calibri"/>
          <w:i/>
          <w:iCs/>
          <w:color w:val="000000"/>
          <w:shd w:val="clear" w:color="auto" w:fill="FFFFFF"/>
        </w:rPr>
        <w:t xml:space="preserve"> </w:t>
      </w:r>
      <w:r w:rsidRPr="00163155">
        <w:rPr>
          <w:rStyle w:val="normaltextrun"/>
          <w:rFonts w:ascii="Calibri" w:hAnsi="Calibri" w:cs="Calibri"/>
          <w:color w:val="000000"/>
          <w:shd w:val="clear" w:color="auto" w:fill="FFFFFF"/>
        </w:rPr>
        <w:t>accessed 27 October 2023</w:t>
      </w:r>
      <w:r w:rsidRPr="00163155">
        <w:t>.</w:t>
      </w:r>
    </w:p>
  </w:endnote>
  <w:endnote w:id="261">
    <w:p w14:paraId="56F3B951" w14:textId="77777777" w:rsidR="00C13F18" w:rsidRPr="00163155" w:rsidRDefault="00C13F18" w:rsidP="00BB708D">
      <w:pPr>
        <w:pStyle w:val="EndnoteText"/>
      </w:pPr>
      <w:r w:rsidRPr="00163155">
        <w:rPr>
          <w:rStyle w:val="EndnoteReference"/>
        </w:rPr>
        <w:endnoteRef/>
      </w:r>
      <w:r w:rsidRPr="00163155">
        <w:t xml:space="preserve"> Social Research Centre (2023) </w:t>
      </w:r>
      <w:hyperlink r:id="rId213" w:history="1">
        <w:r w:rsidRPr="00163155">
          <w:rPr>
            <w:rStyle w:val="Hyperlink"/>
            <w:i/>
          </w:rPr>
          <w:t>Department of Education: Review to Inform a Better and Fairer Education System – initial consultation surveys: summary analytical repor</w:t>
        </w:r>
        <w:r w:rsidRPr="00163155">
          <w:rPr>
            <w:rStyle w:val="Hyperlink"/>
            <w:i/>
            <w:u w:val="none"/>
          </w:rPr>
          <w:t>t</w:t>
        </w:r>
      </w:hyperlink>
      <w:r w:rsidRPr="00163155">
        <w:t>, Department of Education, Australian Government, p. 18, accessed 27 October 2023.</w:t>
      </w:r>
    </w:p>
  </w:endnote>
  <w:endnote w:id="262">
    <w:p w14:paraId="5F194E23" w14:textId="468CA60E" w:rsidR="00C13F18" w:rsidRPr="00163155" w:rsidRDefault="00C13F18" w:rsidP="00BB708D">
      <w:pPr>
        <w:pStyle w:val="EndnoteText"/>
      </w:pPr>
      <w:r w:rsidRPr="00163155">
        <w:rPr>
          <w:rStyle w:val="EndnoteReference"/>
        </w:rPr>
        <w:endnoteRef/>
      </w:r>
      <w:r w:rsidRPr="00163155" w:rsidDel="00F7347A">
        <w:t xml:space="preserve"> </w:t>
      </w:r>
      <w:r w:rsidRPr="00163155">
        <w:t>Community Public Service Union (CPSU) submission.</w:t>
      </w:r>
    </w:p>
  </w:endnote>
  <w:endnote w:id="263">
    <w:p w14:paraId="68D77C43" w14:textId="77777777" w:rsidR="00C13F18" w:rsidRPr="00163155" w:rsidRDefault="00C13F18" w:rsidP="00BB708D">
      <w:pPr>
        <w:spacing w:after="0" w:line="240" w:lineRule="auto"/>
        <w:rPr>
          <w:rFonts w:cstheme="minorHAnsi"/>
          <w:sz w:val="20"/>
          <w:szCs w:val="20"/>
        </w:rPr>
      </w:pPr>
      <w:r w:rsidRPr="00163155">
        <w:rPr>
          <w:rStyle w:val="EndnoteReference"/>
          <w:rFonts w:cstheme="minorHAnsi"/>
          <w:sz w:val="20"/>
          <w:szCs w:val="20"/>
        </w:rPr>
        <w:endnoteRef/>
      </w:r>
      <w:r w:rsidRPr="00163155">
        <w:rPr>
          <w:rFonts w:cstheme="minorHAnsi"/>
          <w:sz w:val="20"/>
          <w:szCs w:val="20"/>
        </w:rPr>
        <w:t xml:space="preserve"> Black R, Lemon B, and Walsh L (2010) </w:t>
      </w:r>
      <w:hyperlink r:id="rId214" w:history="1">
        <w:r w:rsidRPr="00163155">
          <w:rPr>
            <w:rStyle w:val="Hyperlink"/>
            <w:rFonts w:cstheme="minorHAnsi"/>
            <w:i/>
            <w:iCs/>
            <w:sz w:val="20"/>
            <w:szCs w:val="20"/>
          </w:rPr>
          <w:t>Literature review and background research for the National Collaboration Project: extended service school model</w:t>
        </w:r>
      </w:hyperlink>
      <w:r w:rsidRPr="00163155">
        <w:rPr>
          <w:rFonts w:cstheme="minorHAnsi"/>
          <w:sz w:val="20"/>
          <w:szCs w:val="20"/>
        </w:rPr>
        <w:t xml:space="preserve">, Foundation for Young Australians, </w:t>
      </w:r>
      <w:r w:rsidRPr="00163155">
        <w:rPr>
          <w:rFonts w:ascii="Calibri" w:eastAsia="Calibri" w:hAnsi="Calibri" w:cs="Calibri"/>
          <w:sz w:val="20"/>
          <w:szCs w:val="20"/>
        </w:rPr>
        <w:t>report to the Department of Education, Western Australian Government</w:t>
      </w:r>
      <w:r w:rsidRPr="00163155">
        <w:rPr>
          <w:rFonts w:cstheme="minorHAnsi"/>
          <w:sz w:val="20"/>
          <w:szCs w:val="20"/>
        </w:rPr>
        <w:t xml:space="preserve">, p. 4, accessed 27 October 2023, quoting the United Kingdom Government Department for Children, Schools and Families (2008) </w:t>
      </w:r>
      <w:r w:rsidRPr="00163155">
        <w:rPr>
          <w:rFonts w:cstheme="minorHAnsi"/>
          <w:i/>
          <w:iCs/>
          <w:sz w:val="20"/>
          <w:szCs w:val="20"/>
        </w:rPr>
        <w:t>Extended schools: building on experience</w:t>
      </w:r>
      <w:r w:rsidRPr="00163155">
        <w:rPr>
          <w:rFonts w:cstheme="minorHAnsi"/>
          <w:sz w:val="20"/>
          <w:szCs w:val="20"/>
        </w:rPr>
        <w:t>.</w:t>
      </w:r>
    </w:p>
  </w:endnote>
  <w:endnote w:id="264">
    <w:p w14:paraId="2DC71798" w14:textId="77777777" w:rsidR="00C13F18" w:rsidRPr="00163155" w:rsidRDefault="00C13F18" w:rsidP="00BB708D">
      <w:pPr>
        <w:spacing w:after="0" w:line="240" w:lineRule="auto"/>
      </w:pPr>
      <w:r w:rsidRPr="00163155">
        <w:rPr>
          <w:rStyle w:val="EndnoteReference"/>
          <w:rFonts w:cstheme="minorHAnsi"/>
        </w:rPr>
        <w:endnoteRef/>
      </w:r>
      <w:r w:rsidRPr="00163155">
        <w:rPr>
          <w:rFonts w:cstheme="minorHAnsi"/>
        </w:rPr>
        <w:t xml:space="preserve"> </w:t>
      </w:r>
      <w:r w:rsidRPr="00163155">
        <w:rPr>
          <w:sz w:val="20"/>
          <w:szCs w:val="20"/>
        </w:rPr>
        <w:t xml:space="preserve">Teo I, Mitchel P, van der Kleij F, and Dabrowski A (2022) </w:t>
      </w:r>
      <w:hyperlink r:id="rId215" w:history="1">
        <w:r w:rsidRPr="00163155">
          <w:rPr>
            <w:rStyle w:val="Hyperlink"/>
            <w:i/>
            <w:iCs/>
            <w:sz w:val="20"/>
            <w:szCs w:val="20"/>
          </w:rPr>
          <w:t>Literature review: schools as community hubs</w:t>
        </w:r>
      </w:hyperlink>
      <w:r w:rsidRPr="00163155">
        <w:rPr>
          <w:sz w:val="20"/>
          <w:szCs w:val="20"/>
        </w:rPr>
        <w:t>, Australian Council for Education Research for Catholic Schools NSW, p. 8, accessed 27 October</w:t>
      </w:r>
      <w:r w:rsidRPr="00163155" w:rsidDel="00937CA8">
        <w:rPr>
          <w:rFonts w:cstheme="minorHAnsi"/>
          <w:sz w:val="20"/>
          <w:szCs w:val="20"/>
        </w:rPr>
        <w:t xml:space="preserve"> 2023</w:t>
      </w:r>
      <w:r w:rsidRPr="00163155">
        <w:rPr>
          <w:rFonts w:cstheme="minorHAnsi"/>
          <w:sz w:val="20"/>
          <w:szCs w:val="20"/>
        </w:rPr>
        <w:t xml:space="preserve">; I &amp; J Management Services (2013) </w:t>
      </w:r>
      <w:hyperlink r:id="rId216" w:history="1">
        <w:r w:rsidRPr="00163155">
          <w:rPr>
            <w:rStyle w:val="Hyperlink"/>
            <w:rFonts w:cstheme="minorHAnsi"/>
            <w:i/>
            <w:sz w:val="20"/>
            <w:szCs w:val="20"/>
          </w:rPr>
          <w:t>Evaluation of the Extended School Hub Project: final evaluation report – executive summary</w:t>
        </w:r>
      </w:hyperlink>
      <w:r w:rsidRPr="00163155">
        <w:rPr>
          <w:rFonts w:cstheme="minorHAnsi"/>
          <w:sz w:val="20"/>
          <w:szCs w:val="20"/>
        </w:rPr>
        <w:t>, report to the Department of Education and Early Childhood Development, Victorian Government, p. 14, accessed 27 October 2023.</w:t>
      </w:r>
    </w:p>
  </w:endnote>
  <w:endnote w:id="265">
    <w:p w14:paraId="49E0E25B" w14:textId="77777777" w:rsidR="00C13F18" w:rsidRPr="00163155" w:rsidRDefault="00C13F18" w:rsidP="00BB708D">
      <w:pPr>
        <w:pStyle w:val="EndnoteText"/>
        <w:rPr>
          <w:rFonts w:cstheme="minorHAnsi"/>
        </w:rPr>
      </w:pPr>
      <w:r w:rsidRPr="00163155">
        <w:rPr>
          <w:rStyle w:val="EndnoteReference"/>
          <w:rFonts w:cstheme="minorHAnsi"/>
        </w:rPr>
        <w:endnoteRef/>
      </w:r>
      <w:r w:rsidRPr="00163155">
        <w:rPr>
          <w:rFonts w:cstheme="minorHAnsi"/>
        </w:rPr>
        <w:t xml:space="preserve"> </w:t>
      </w:r>
      <w:r w:rsidRPr="00163155">
        <w:rPr>
          <w:rFonts w:ascii="Calibri" w:eastAsia="Calibri" w:hAnsi="Calibri" w:cs="Calibri"/>
        </w:rPr>
        <w:t xml:space="preserve">Sanjeevan S, McDonald M, and Moore T </w:t>
      </w:r>
      <w:r w:rsidRPr="00163155">
        <w:rPr>
          <w:rFonts w:cstheme="minorHAnsi"/>
        </w:rPr>
        <w:t xml:space="preserve">(2012) </w:t>
      </w:r>
      <w:hyperlink r:id="rId217" w:history="1">
        <w:r w:rsidRPr="00163155">
          <w:rPr>
            <w:rStyle w:val="Hyperlink"/>
            <w:rFonts w:cstheme="minorHAnsi"/>
            <w:i/>
            <w:iCs/>
          </w:rPr>
          <w:t>Primary schools as community hubs: a review of the literature</w:t>
        </w:r>
      </w:hyperlink>
      <w:r w:rsidRPr="00163155">
        <w:rPr>
          <w:rFonts w:cstheme="minorHAnsi"/>
        </w:rPr>
        <w:t>,</w:t>
      </w:r>
      <w:r w:rsidRPr="00163155">
        <w:rPr>
          <w:rFonts w:cstheme="minorHAnsi"/>
          <w:i/>
          <w:iCs/>
        </w:rPr>
        <w:t xml:space="preserve"> </w:t>
      </w:r>
      <w:r w:rsidRPr="00163155">
        <w:rPr>
          <w:rFonts w:ascii="Calibri" w:eastAsia="Calibri" w:hAnsi="Calibri" w:cs="Calibri"/>
        </w:rPr>
        <w:t>prepared by The Royal Children’s Hospital Centre for Community Child Health and the Murdoch Children’s Research Institute for the Scanlon Foundation,</w:t>
      </w:r>
      <w:r w:rsidRPr="00163155">
        <w:rPr>
          <w:rFonts w:cstheme="minorHAnsi"/>
        </w:rPr>
        <w:t xml:space="preserve"> p. 13, accessed 27 October 2023.</w:t>
      </w:r>
    </w:p>
  </w:endnote>
  <w:endnote w:id="266">
    <w:p w14:paraId="5358A97B"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Fonts w:eastAsia="Times New Roman" w:cstheme="minorHAnsi"/>
          <w:color w:val="000000"/>
          <w:sz w:val="20"/>
          <w:szCs w:val="20"/>
        </w:rPr>
        <w:t xml:space="preserve">The Hon Prue Car MP, Deputy Premier, Minister for Education and Early Learning, New South Wales Government, </w:t>
      </w:r>
      <w:hyperlink r:id="rId218" w:history="1">
        <w:r w:rsidRPr="00163155">
          <w:rPr>
            <w:rStyle w:val="Hyperlink"/>
            <w:i/>
            <w:sz w:val="20"/>
            <w:szCs w:val="20"/>
          </w:rPr>
          <w:t>Free health and development checks roll out in early childhood education and care centres</w:t>
        </w:r>
      </w:hyperlink>
      <w:r w:rsidRPr="00163155">
        <w:rPr>
          <w:rFonts w:ascii="Calibri" w:eastAsia="Calibri" w:hAnsi="Calibri" w:cs="Times New Roman"/>
          <w:sz w:val="20"/>
          <w:szCs w:val="20"/>
        </w:rPr>
        <w:t xml:space="preserve"> [media release], 25 September 2023, accessed 27 October 2023.</w:t>
      </w:r>
    </w:p>
  </w:endnote>
  <w:endnote w:id="267">
    <w:p w14:paraId="0B6AA728" w14:textId="77777777" w:rsidR="00C13F18" w:rsidRPr="00163155" w:rsidRDefault="00C13F18" w:rsidP="00BB708D">
      <w:pPr>
        <w:pStyle w:val="EndnoteText"/>
        <w:rPr>
          <w:rFonts w:cstheme="minorHAnsi"/>
        </w:rPr>
      </w:pPr>
      <w:r w:rsidRPr="00163155">
        <w:rPr>
          <w:rStyle w:val="EndnoteReference"/>
          <w:rFonts w:cstheme="minorHAnsi"/>
        </w:rPr>
        <w:endnoteRef/>
      </w:r>
      <w:r w:rsidRPr="00163155">
        <w:rPr>
          <w:rFonts w:cstheme="minorHAnsi"/>
        </w:rPr>
        <w:t xml:space="preserve"> I &amp; J Management Services (2013) </w:t>
      </w:r>
      <w:hyperlink r:id="rId219" w:history="1">
        <w:r w:rsidRPr="00163155">
          <w:rPr>
            <w:rStyle w:val="Hyperlink"/>
            <w:rFonts w:cstheme="minorHAnsi"/>
            <w:i/>
          </w:rPr>
          <w:t>Evaluation of the Extended School Hub Project: final evaluation report – executive summary</w:t>
        </w:r>
      </w:hyperlink>
      <w:r w:rsidRPr="00163155">
        <w:rPr>
          <w:rFonts w:cstheme="minorHAnsi"/>
        </w:rPr>
        <w:t>, report to the Department of Education and Early Childhood Development, Victorian Government, p. 4, accessed 27 October 2023.</w:t>
      </w:r>
    </w:p>
  </w:endnote>
  <w:endnote w:id="268">
    <w:p w14:paraId="159B6A59" w14:textId="77777777" w:rsidR="00C13F18" w:rsidRPr="00163155" w:rsidRDefault="00C13F18" w:rsidP="00BB708D">
      <w:pPr>
        <w:pStyle w:val="EndnoteText"/>
      </w:pPr>
      <w:r w:rsidRPr="00163155">
        <w:rPr>
          <w:rStyle w:val="EndnoteReference"/>
          <w:rFonts w:cstheme="minorHAnsi"/>
        </w:rPr>
        <w:endnoteRef/>
      </w:r>
      <w:r w:rsidRPr="00163155">
        <w:rPr>
          <w:rFonts w:cstheme="minorHAnsi"/>
        </w:rPr>
        <w:t xml:space="preserve"> </w:t>
      </w:r>
      <w:r w:rsidRPr="00163155">
        <w:rPr>
          <w:rStyle w:val="normaltextrun"/>
          <w:rFonts w:ascii="Calibri" w:hAnsi="Calibri" w:cs="Calibri"/>
          <w:color w:val="000000"/>
          <w:shd w:val="clear" w:color="auto" w:fill="FFFFFF"/>
        </w:rPr>
        <w:t xml:space="preserve">O’Donoghue K and Davies C (2014) </w:t>
      </w:r>
      <w:hyperlink r:id="rId220" w:tgtFrame="_blank" w:history="1">
        <w:r w:rsidRPr="00163155">
          <w:rPr>
            <w:rStyle w:val="Hyperlink"/>
            <w:rFonts w:ascii="Calibri" w:hAnsi="Calibri" w:cs="Calibri"/>
            <w:i/>
            <w:iCs/>
            <w:shd w:val="clear" w:color="auto" w:fill="FFFFFF"/>
          </w:rPr>
          <w:t>Extended service school models: summation report</w:t>
        </w:r>
      </w:hyperlink>
      <w:r w:rsidRPr="00163155">
        <w:rPr>
          <w:rStyle w:val="normaltextrun"/>
          <w:rFonts w:ascii="Calibri" w:hAnsi="Calibri" w:cs="Calibri"/>
          <w:color w:val="000000"/>
          <w:shd w:val="clear" w:color="auto" w:fill="FFFFFF"/>
        </w:rPr>
        <w:t>, report to the Department of Education, Western Australian Government, p. v,</w:t>
      </w:r>
      <w:r w:rsidRPr="00163155">
        <w:rPr>
          <w:rStyle w:val="normaltextrun"/>
          <w:rFonts w:ascii="Calibri" w:hAnsi="Calibri" w:cs="Calibri"/>
          <w:i/>
          <w:iCs/>
          <w:color w:val="000000"/>
          <w:shd w:val="clear" w:color="auto" w:fill="FFFFFF"/>
        </w:rPr>
        <w:t xml:space="preserve"> </w:t>
      </w:r>
      <w:r w:rsidRPr="00163155">
        <w:rPr>
          <w:rStyle w:val="normaltextrun"/>
          <w:rFonts w:ascii="Calibri" w:hAnsi="Calibri" w:cs="Calibri"/>
          <w:color w:val="000000"/>
          <w:shd w:val="clear" w:color="auto" w:fill="FFFFFF"/>
        </w:rPr>
        <w:t>accessed 27 October 2023</w:t>
      </w:r>
      <w:r w:rsidRPr="00163155">
        <w:t>.</w:t>
      </w:r>
    </w:p>
  </w:endnote>
  <w:endnote w:id="269">
    <w:p w14:paraId="064B9062" w14:textId="77777777" w:rsidR="00C13F18" w:rsidRPr="00163155" w:rsidRDefault="00C13F18" w:rsidP="00BB708D">
      <w:pPr>
        <w:pStyle w:val="EndnoteText"/>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 xml:space="preserve">O’Donoghue K and Davies C (2014) </w:t>
      </w:r>
      <w:hyperlink r:id="rId221" w:tgtFrame="_blank" w:history="1">
        <w:r w:rsidRPr="00163155">
          <w:rPr>
            <w:rStyle w:val="Hyperlink"/>
            <w:rFonts w:ascii="Calibri" w:hAnsi="Calibri" w:cs="Calibri"/>
            <w:i/>
            <w:iCs/>
            <w:shd w:val="clear" w:color="auto" w:fill="FFFFFF"/>
          </w:rPr>
          <w:t>Extended service school models: summation report</w:t>
        </w:r>
      </w:hyperlink>
      <w:r w:rsidRPr="00163155">
        <w:rPr>
          <w:rStyle w:val="normaltextrun"/>
          <w:rFonts w:ascii="Calibri" w:hAnsi="Calibri" w:cs="Calibri"/>
          <w:color w:val="000000"/>
          <w:shd w:val="clear" w:color="auto" w:fill="FFFFFF"/>
        </w:rPr>
        <w:t>, report to the Department of Education, Western Australian Government, p. v,</w:t>
      </w:r>
      <w:r w:rsidRPr="00163155">
        <w:rPr>
          <w:rStyle w:val="normaltextrun"/>
          <w:rFonts w:ascii="Calibri" w:hAnsi="Calibri" w:cs="Calibri"/>
          <w:i/>
          <w:iCs/>
          <w:color w:val="000000"/>
          <w:shd w:val="clear" w:color="auto" w:fill="FFFFFF"/>
        </w:rPr>
        <w:t xml:space="preserve"> </w:t>
      </w:r>
      <w:r w:rsidRPr="00163155">
        <w:rPr>
          <w:rStyle w:val="normaltextrun"/>
          <w:rFonts w:ascii="Calibri" w:hAnsi="Calibri" w:cs="Calibri"/>
          <w:color w:val="000000"/>
          <w:shd w:val="clear" w:color="auto" w:fill="FFFFFF"/>
        </w:rPr>
        <w:t>accessed 27 October 2023</w:t>
      </w:r>
      <w:r w:rsidRPr="00163155">
        <w:t>.</w:t>
      </w:r>
    </w:p>
  </w:endnote>
  <w:endnote w:id="270">
    <w:p w14:paraId="1BEEADFC"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Sanjeevan S, McDonald M and Moore T </w:t>
      </w:r>
      <w:r w:rsidRPr="00163155">
        <w:rPr>
          <w:rFonts w:cstheme="minorHAnsi"/>
        </w:rPr>
        <w:t xml:space="preserve">(2012) </w:t>
      </w:r>
      <w:hyperlink r:id="rId222" w:history="1">
        <w:r w:rsidRPr="00163155">
          <w:rPr>
            <w:rStyle w:val="Hyperlink"/>
            <w:rFonts w:cstheme="minorHAnsi"/>
            <w:i/>
            <w:iCs/>
          </w:rPr>
          <w:t>Primary schools as community hubs: a review of the literature</w:t>
        </w:r>
      </w:hyperlink>
      <w:r w:rsidRPr="00163155">
        <w:rPr>
          <w:rFonts w:cstheme="minorHAnsi"/>
        </w:rPr>
        <w:t>,</w:t>
      </w:r>
      <w:r w:rsidRPr="00163155">
        <w:rPr>
          <w:rFonts w:cstheme="minorHAnsi"/>
          <w:i/>
          <w:iCs/>
        </w:rPr>
        <w:t xml:space="preserve"> </w:t>
      </w:r>
      <w:r w:rsidRPr="00163155">
        <w:rPr>
          <w:rFonts w:ascii="Calibri" w:eastAsia="Calibri" w:hAnsi="Calibri" w:cs="Calibri"/>
        </w:rPr>
        <w:t>prepared by The Royal Children’s Hospital Centre for Community Child Health and the Murdoch Children’s Research Institute for the Scanlon Foundation,</w:t>
      </w:r>
      <w:r w:rsidRPr="00163155">
        <w:rPr>
          <w:rFonts w:cstheme="minorHAnsi"/>
        </w:rPr>
        <w:t xml:space="preserve"> p. 12, accessed 1 September 2023.</w:t>
      </w:r>
    </w:p>
  </w:endnote>
  <w:endnote w:id="271">
    <w:p w14:paraId="33ACCB03" w14:textId="77777777" w:rsidR="00C13F18" w:rsidRPr="00163155" w:rsidRDefault="00C13F18" w:rsidP="00BB708D">
      <w:pPr>
        <w:pStyle w:val="EndnoteText"/>
      </w:pPr>
      <w:r w:rsidRPr="00163155">
        <w:rPr>
          <w:rStyle w:val="EndnoteReference"/>
        </w:rPr>
        <w:endnoteRef/>
      </w:r>
      <w:r w:rsidRPr="00163155">
        <w:t xml:space="preserve"> P</w:t>
      </w:r>
      <w:r w:rsidRPr="00163155">
        <w:rPr>
          <w:rStyle w:val="normaltextrun"/>
          <w:rFonts w:ascii="Calibri" w:hAnsi="Calibri" w:cs="Calibri"/>
          <w:color w:val="000000"/>
          <w:shd w:val="clear" w:color="auto" w:fill="FFFFFF"/>
        </w:rPr>
        <w:t xml:space="preserve">roductivity Commission (2022) </w:t>
      </w:r>
      <w:hyperlink r:id="rId223" w:history="1">
        <w:r w:rsidRPr="00163155">
          <w:rPr>
            <w:rStyle w:val="Hyperlink"/>
            <w:rFonts w:ascii="Calibri" w:hAnsi="Calibri" w:cs="Calibri"/>
            <w:i/>
            <w:shd w:val="clear" w:color="auto" w:fill="FFFFFF"/>
          </w:rPr>
          <w:t>Review of the National School Reform Agreement: study report</w:t>
        </w:r>
      </w:hyperlink>
      <w:r w:rsidRPr="00163155">
        <w:rPr>
          <w:rStyle w:val="normaltextrun"/>
          <w:rFonts w:ascii="Calibri" w:hAnsi="Calibri" w:cs="Calibri"/>
          <w:color w:val="000000"/>
          <w:shd w:val="clear" w:color="auto" w:fill="FFFFFF"/>
        </w:rPr>
        <w:t>, Productivity Commission, Australian Government, pp. 162</w:t>
      </w:r>
      <w:r w:rsidRPr="00163155">
        <w:rPr>
          <w:rStyle w:val="normaltextrun"/>
          <w:rFonts w:ascii="Symbol" w:eastAsia="Symbol" w:hAnsi="Symbol" w:cs="Symbol"/>
          <w:color w:val="000000"/>
          <w:shd w:val="clear" w:color="auto" w:fill="FFFFFF"/>
        </w:rPr>
        <w:t>-</w:t>
      </w:r>
      <w:r w:rsidRPr="00163155">
        <w:rPr>
          <w:rStyle w:val="normaltextrun"/>
          <w:rFonts w:ascii="Calibri" w:hAnsi="Calibri" w:cs="Calibri"/>
          <w:color w:val="000000"/>
          <w:shd w:val="clear" w:color="auto" w:fill="FFFFFF"/>
        </w:rPr>
        <w:t>163, accessed 27 October 2023.</w:t>
      </w:r>
    </w:p>
  </w:endnote>
  <w:endnote w:id="272">
    <w:p w14:paraId="06F50D35" w14:textId="77777777" w:rsidR="00C13F18" w:rsidRPr="00163155" w:rsidRDefault="00C13F18" w:rsidP="00BB708D">
      <w:pPr>
        <w:pStyle w:val="EndnoteText"/>
      </w:pPr>
      <w:r w:rsidRPr="00163155">
        <w:rPr>
          <w:rStyle w:val="EndnoteReference"/>
        </w:rPr>
        <w:endnoteRef/>
      </w:r>
      <w:r w:rsidRPr="00163155">
        <w:t xml:space="preserve"> National Indigenous Australians Agency submission, p. 4, referencing the Australian Institute of Health and Welfare (AIHW) (2023) </w:t>
      </w:r>
      <w:hyperlink r:id="rId224" w:history="1">
        <w:r w:rsidRPr="00163155">
          <w:rPr>
            <w:rStyle w:val="Hyperlink"/>
            <w:i/>
            <w:iCs/>
          </w:rPr>
          <w:t>Aboriginal and Torres Strait Islander Health Performance Framework summary report</w:t>
        </w:r>
      </w:hyperlink>
      <w:r w:rsidRPr="00163155">
        <w:t>, AIHW, accessed 27 October 2023.</w:t>
      </w:r>
    </w:p>
  </w:endnote>
  <w:endnote w:id="273">
    <w:p w14:paraId="020858F0" w14:textId="77777777" w:rsidR="00C13F18" w:rsidRPr="00163155" w:rsidRDefault="00C13F18" w:rsidP="00BB708D">
      <w:pPr>
        <w:pStyle w:val="EndnoteText"/>
      </w:pPr>
      <w:r w:rsidRPr="00163155">
        <w:rPr>
          <w:rStyle w:val="EndnoteReference"/>
        </w:rPr>
        <w:endnoteRef/>
      </w:r>
      <w:r w:rsidRPr="00163155">
        <w:t xml:space="preserve"> Telethon Kids Institute (2021) </w:t>
      </w:r>
      <w:hyperlink r:id="rId225" w:history="1">
        <w:r w:rsidRPr="00163155">
          <w:rPr>
            <w:rStyle w:val="Hyperlink"/>
            <w:i/>
            <w:iCs/>
          </w:rPr>
          <w:t xml:space="preserve">Closing the Gap </w:t>
        </w:r>
        <w:r w:rsidRPr="00163155">
          <w:rPr>
            <w:rStyle w:val="Hyperlink"/>
            <w:rFonts w:ascii="Symbol" w:eastAsia="Symbol" w:hAnsi="Symbol" w:cs="Symbol"/>
            <w:i/>
            <w:iCs/>
          </w:rPr>
          <w:t>-</w:t>
        </w:r>
        <w:r w:rsidRPr="00163155">
          <w:rPr>
            <w:rStyle w:val="Hyperlink"/>
            <w:i/>
            <w:iCs/>
          </w:rPr>
          <w:t xml:space="preserve"> hitting ‘reset’ on how we measure early development in Aboriginal kids</w:t>
        </w:r>
      </w:hyperlink>
      <w:r w:rsidRPr="00163155">
        <w:t>, Telethon Kids Institute, accessed 27 October 2023.</w:t>
      </w:r>
    </w:p>
  </w:endnote>
  <w:endnote w:id="274">
    <w:p w14:paraId="1548A8E3"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sz w:val="20"/>
          <w:szCs w:val="20"/>
        </w:rPr>
        <w:t xml:space="preserve">Ellis V, Cooper R, Jenkins L, and Blannin J (2023) </w:t>
      </w:r>
      <w:hyperlink r:id="rId226" w:history="1">
        <w:r w:rsidRPr="00163155">
          <w:rPr>
            <w:rStyle w:val="Hyperlink1"/>
            <w:i/>
            <w:sz w:val="20"/>
            <w:szCs w:val="20"/>
          </w:rPr>
          <w:t>The Australian Teachers’ Survey 2023: initial teacher education and continuing professional development</w:t>
        </w:r>
      </w:hyperlink>
      <w:r w:rsidRPr="00163155">
        <w:rPr>
          <w:sz w:val="20"/>
          <w:szCs w:val="20"/>
        </w:rPr>
        <w:t>, Monash University, p. 4, accessed 27 October 2023.</w:t>
      </w:r>
    </w:p>
  </w:endnote>
  <w:endnote w:id="275">
    <w:p w14:paraId="1F83BAB3" w14:textId="77777777" w:rsidR="00C13F18" w:rsidRPr="00163155" w:rsidRDefault="00C13F18" w:rsidP="00BB708D">
      <w:pPr>
        <w:pStyle w:val="EndnoteText"/>
      </w:pPr>
      <w:r w:rsidRPr="00163155">
        <w:rPr>
          <w:rStyle w:val="EndnoteReference"/>
        </w:rPr>
        <w:endnoteRef/>
      </w:r>
      <w:r w:rsidRPr="00163155">
        <w:t xml:space="preserve"> National Indigenous Australians Agency submission.</w:t>
      </w:r>
    </w:p>
  </w:endnote>
  <w:endnote w:id="276">
    <w:p w14:paraId="1B9E3248" w14:textId="77777777" w:rsidR="00C13F18" w:rsidRPr="00163155" w:rsidRDefault="00C13F18" w:rsidP="00BB708D">
      <w:pPr>
        <w:pStyle w:val="EndnoteText"/>
      </w:pPr>
      <w:r w:rsidRPr="00163155">
        <w:rPr>
          <w:rStyle w:val="EndnoteReference"/>
        </w:rPr>
        <w:endnoteRef/>
      </w:r>
      <w:r w:rsidRPr="00163155">
        <w:t xml:space="preserve"> Indigenous Education Consultative Meeting submission; National Aboriginal and Torres Strait Islander Principals Association submission.</w:t>
      </w:r>
    </w:p>
  </w:endnote>
  <w:endnote w:id="277">
    <w:p w14:paraId="1EFBB20D"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Productivity Commission (2022) </w:t>
      </w:r>
      <w:hyperlink r:id="rId227">
        <w:r w:rsidRPr="00163155">
          <w:rPr>
            <w:rStyle w:val="Hyperlink"/>
            <w:rFonts w:ascii="Calibri" w:eastAsia="Calibri" w:hAnsi="Calibri" w:cs="Calibri"/>
            <w:i/>
            <w:iCs/>
            <w:color w:val="01698C"/>
          </w:rPr>
          <w:t>Review of the National School Reform Agreement: study report</w:t>
        </w:r>
      </w:hyperlink>
      <w:r w:rsidRPr="00163155">
        <w:rPr>
          <w:rFonts w:ascii="Calibri" w:eastAsia="Calibri" w:hAnsi="Calibri" w:cs="Calibri"/>
        </w:rPr>
        <w:t>, Productivity Commission, Australian Government, pp. 127</w:t>
      </w:r>
      <w:r w:rsidRPr="00163155">
        <w:rPr>
          <w:rFonts w:ascii="Symbol" w:eastAsia="Symbol" w:hAnsi="Symbol" w:cs="Symbol"/>
        </w:rPr>
        <w:t>-</w:t>
      </w:r>
      <w:r w:rsidRPr="00163155">
        <w:rPr>
          <w:rFonts w:ascii="Calibri" w:eastAsia="Calibri" w:hAnsi="Calibri" w:cs="Calibri"/>
        </w:rPr>
        <w:t>128, accessed 27 October 2023.</w:t>
      </w:r>
    </w:p>
  </w:endnote>
  <w:endnote w:id="278">
    <w:p w14:paraId="38EA518C" w14:textId="77777777" w:rsidR="00C13F18" w:rsidRPr="00163155" w:rsidRDefault="00C13F18" w:rsidP="00BB708D">
      <w:pPr>
        <w:pStyle w:val="EndnoteText"/>
      </w:pPr>
      <w:r w:rsidRPr="00163155">
        <w:rPr>
          <w:rStyle w:val="EndnoteReference"/>
        </w:rPr>
        <w:endnoteRef/>
      </w:r>
      <w:r w:rsidRPr="00163155">
        <w:t xml:space="preserve"> Stronger Smarter Institute submission.</w:t>
      </w:r>
    </w:p>
  </w:endnote>
  <w:endnote w:id="279">
    <w:p w14:paraId="104743E0" w14:textId="1CCB3384" w:rsidR="00C13F18" w:rsidRPr="00163155" w:rsidRDefault="00C13F18" w:rsidP="00BB708D">
      <w:pPr>
        <w:pStyle w:val="EndnoteText"/>
      </w:pPr>
      <w:r w:rsidRPr="00163155">
        <w:rPr>
          <w:rStyle w:val="EndnoteReference"/>
        </w:rPr>
        <w:endnoteRef/>
      </w:r>
      <w:r w:rsidRPr="00163155">
        <w:t xml:space="preserve"> National Indigenous Australians Agency submission.</w:t>
      </w:r>
    </w:p>
  </w:endnote>
  <w:endnote w:id="280">
    <w:p w14:paraId="19039DF4" w14:textId="77777777" w:rsidR="00C13F18" w:rsidRPr="00163155" w:rsidRDefault="00C13F18" w:rsidP="00BB708D">
      <w:pPr>
        <w:spacing w:after="0" w:line="240" w:lineRule="auto"/>
        <w:rPr>
          <w:rFonts w:ascii="Calibri" w:hAnsi="Calibri" w:cs="Calibri"/>
          <w:color w:val="000000"/>
          <w:sz w:val="20"/>
          <w:szCs w:val="20"/>
          <w:shd w:val="clear" w:color="auto" w:fill="FFFFFF"/>
        </w:rPr>
      </w:pPr>
      <w:r w:rsidRPr="00163155">
        <w:rPr>
          <w:rStyle w:val="EndnoteReference"/>
        </w:rPr>
        <w:endnoteRef/>
      </w:r>
      <w:r w:rsidRPr="00163155">
        <w:t xml:space="preserve"> </w:t>
      </w:r>
      <w:r w:rsidRPr="00163155">
        <w:rPr>
          <w:rStyle w:val="normaltextrun"/>
          <w:rFonts w:ascii="Calibri" w:hAnsi="Calibri" w:cs="Calibri"/>
          <w:color w:val="000000"/>
          <w:sz w:val="20"/>
          <w:szCs w:val="20"/>
          <w:shd w:val="clear" w:color="auto" w:fill="FFFFFF"/>
        </w:rPr>
        <w:t>Australian Institute for Teachers and School Leaders (AITSL) (2022)</w:t>
      </w:r>
      <w:r w:rsidRPr="00163155">
        <w:rPr>
          <w:sz w:val="20"/>
          <w:szCs w:val="20"/>
        </w:rPr>
        <w:t xml:space="preserve"> </w:t>
      </w:r>
      <w:hyperlink r:id="rId228" w:history="1">
        <w:r w:rsidRPr="00163155">
          <w:rPr>
            <w:rStyle w:val="Hyperlink"/>
            <w:i/>
            <w:iCs/>
            <w:sz w:val="20"/>
            <w:szCs w:val="20"/>
          </w:rPr>
          <w:t>Building a culturally responsive Australian teaching workforce: final report for Indigenous cultural competency project</w:t>
        </w:r>
      </w:hyperlink>
      <w:r w:rsidRPr="00163155">
        <w:rPr>
          <w:rStyle w:val="normaltextrun"/>
          <w:rFonts w:ascii="Calibri" w:hAnsi="Calibri" w:cs="Calibri"/>
          <w:color w:val="000000"/>
          <w:sz w:val="20"/>
          <w:szCs w:val="20"/>
          <w:shd w:val="clear" w:color="auto" w:fill="FFFFFF"/>
        </w:rPr>
        <w:t>, accessed 27 October 2023.</w:t>
      </w:r>
    </w:p>
  </w:endnote>
  <w:endnote w:id="281">
    <w:p w14:paraId="3ACF483F"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Arial"/>
          <w:kern w:val="2"/>
          <w14:ligatures w14:val="standardContextual"/>
        </w:rPr>
        <w:t xml:space="preserve">Department of Education (2021) </w:t>
      </w:r>
      <w:hyperlink r:id="rId229" w:history="1">
        <w:r w:rsidRPr="00163155">
          <w:rPr>
            <w:rStyle w:val="Hyperlink"/>
            <w:rFonts w:ascii="Calibri" w:eastAsia="Calibri" w:hAnsi="Calibri" w:cs="Arial"/>
            <w:i/>
            <w:kern w:val="2"/>
            <w14:ligatures w14:val="standardContextual"/>
          </w:rPr>
          <w:t>Results of our Progress Survey (2021)</w:t>
        </w:r>
      </w:hyperlink>
      <w:r w:rsidRPr="00163155">
        <w:rPr>
          <w:rFonts w:ascii="Calibri" w:eastAsia="Calibri" w:hAnsi="Calibri" w:cs="Arial"/>
          <w:kern w:val="2"/>
          <w14:ligatures w14:val="standardContextual"/>
        </w:rPr>
        <w:t>, Department of Education, New South Wales Government, accessed 27 October 2023</w:t>
      </w:r>
      <w:r w:rsidRPr="00163155">
        <w:t>.</w:t>
      </w:r>
    </w:p>
  </w:endnote>
  <w:endnote w:id="282">
    <w:p w14:paraId="3D1371FA" w14:textId="3A840CEB" w:rsidR="00C13F18" w:rsidRPr="00163155" w:rsidRDefault="00C13F18" w:rsidP="00BB708D">
      <w:pPr>
        <w:pStyle w:val="EndnoteText"/>
      </w:pPr>
      <w:r w:rsidRPr="00163155">
        <w:rPr>
          <w:rStyle w:val="EndnoteReference"/>
        </w:rPr>
        <w:endnoteRef/>
      </w:r>
      <w:r w:rsidRPr="00163155">
        <w:t xml:space="preserve"> Faculty of Education, Monash University, submission.</w:t>
      </w:r>
    </w:p>
  </w:endnote>
  <w:endnote w:id="283">
    <w:p w14:paraId="2E085C89" w14:textId="7DCD4870" w:rsidR="00C13F18" w:rsidRPr="00163155" w:rsidRDefault="00C13F18" w:rsidP="00BB708D">
      <w:pPr>
        <w:pStyle w:val="EndnoteText"/>
      </w:pPr>
      <w:r w:rsidRPr="00163155">
        <w:rPr>
          <w:rStyle w:val="EndnoteReference"/>
        </w:rPr>
        <w:endnoteRef/>
      </w:r>
      <w:r w:rsidRPr="00163155">
        <w:t xml:space="preserve"> Transforming Indigenous Educa</w:t>
      </w:r>
      <w:r w:rsidRPr="00163155">
        <w:rPr>
          <w:rFonts w:ascii="Calibri" w:eastAsia="Calibri" w:hAnsi="Calibri" w:cs="Calibri"/>
        </w:rPr>
        <w:t>ti</w:t>
      </w:r>
      <w:r w:rsidRPr="00163155">
        <w:t>on (TIDE), submission; New South Wales Government submission.</w:t>
      </w:r>
    </w:p>
  </w:endnote>
  <w:endnote w:id="284">
    <w:p w14:paraId="11D2D002" w14:textId="77777777" w:rsidR="00C13F18" w:rsidRPr="00163155" w:rsidRDefault="00C13F18" w:rsidP="00BB708D">
      <w:pPr>
        <w:pStyle w:val="EndnoteText"/>
      </w:pPr>
      <w:r w:rsidRPr="00163155">
        <w:rPr>
          <w:rStyle w:val="EndnoteReference"/>
        </w:rPr>
        <w:endnoteRef/>
      </w:r>
      <w:r w:rsidRPr="00163155">
        <w:t xml:space="preserve"> Deloitte Access Economics (2023) </w:t>
      </w:r>
      <w:hyperlink r:id="rId230" w:history="1">
        <w:r w:rsidRPr="00163155">
          <w:rPr>
            <w:rStyle w:val="Hyperlink"/>
            <w:i/>
            <w:iCs/>
          </w:rPr>
          <w:t>Review of Secondary Education in the Northern Territory</w:t>
        </w:r>
      </w:hyperlink>
      <w:r w:rsidRPr="00163155">
        <w:t xml:space="preserve">, Discussion Paper, Deloitte Access Economics commissioned by the Northern Territory Government, accessed 13 November 2023. </w:t>
      </w:r>
    </w:p>
  </w:endnote>
  <w:endnote w:id="285">
    <w:p w14:paraId="5F82A734" w14:textId="77777777" w:rsidR="00C13F18" w:rsidRPr="00163155" w:rsidRDefault="00C13F18" w:rsidP="00BB708D">
      <w:pPr>
        <w:spacing w:after="0" w:line="240" w:lineRule="auto"/>
      </w:pPr>
      <w:r w:rsidRPr="00163155">
        <w:rPr>
          <w:rStyle w:val="EndnoteReference"/>
        </w:rPr>
        <w:endnoteRef/>
      </w:r>
      <w:r w:rsidRPr="00163155">
        <w:rPr>
          <w:sz w:val="20"/>
          <w:szCs w:val="20"/>
        </w:rPr>
        <w:t xml:space="preserve"> The Hon Linda Burney MP, Minister for Indigenous Australians, Australian Government, </w:t>
      </w:r>
      <w:hyperlink r:id="rId231" w:history="1">
        <w:r w:rsidRPr="00163155">
          <w:rPr>
            <w:rStyle w:val="Hyperlink"/>
            <w:i/>
            <w:sz w:val="20"/>
            <w:szCs w:val="20"/>
          </w:rPr>
          <w:t>Next step towards closing the gap</w:t>
        </w:r>
      </w:hyperlink>
      <w:r w:rsidRPr="00163155">
        <w:rPr>
          <w:sz w:val="20"/>
          <w:szCs w:val="20"/>
        </w:rPr>
        <w:t xml:space="preserve"> [media release], 13 February 2023, accessed 27 October 2023.</w:t>
      </w:r>
    </w:p>
  </w:endnote>
  <w:endnote w:id="286">
    <w:p w14:paraId="325564DC" w14:textId="77777777" w:rsidR="00C13F18" w:rsidRPr="00163155" w:rsidRDefault="00C13F18" w:rsidP="00BB708D">
      <w:pPr>
        <w:pStyle w:val="EndnoteText"/>
      </w:pPr>
      <w:r w:rsidRPr="00163155">
        <w:rPr>
          <w:rStyle w:val="EndnoteReference"/>
        </w:rPr>
        <w:endnoteRef/>
      </w:r>
      <w:r w:rsidRPr="00163155">
        <w:t xml:space="preserve"> Australian Curriculum, Assessment and Reporting Authority (ACARA) (n.d.) </w:t>
      </w:r>
      <w:hyperlink r:id="rId232" w:history="1">
        <w:r w:rsidRPr="00163155">
          <w:rPr>
            <w:rStyle w:val="Hyperlink"/>
            <w:i/>
            <w:iCs/>
          </w:rPr>
          <w:t>School students with disability</w:t>
        </w:r>
      </w:hyperlink>
      <w:r w:rsidRPr="00163155">
        <w:rPr>
          <w:rStyle w:val="Hyperlink"/>
          <w:u w:val="none"/>
        </w:rPr>
        <w:t xml:space="preserve"> </w:t>
      </w:r>
      <w:r w:rsidRPr="00163155">
        <w:rPr>
          <w:rStyle w:val="Hyperlink"/>
          <w:color w:val="auto"/>
          <w:u w:val="none"/>
        </w:rPr>
        <w:t>[data set]</w:t>
      </w:r>
      <w:r w:rsidRPr="00163155">
        <w:t>, ACARA, accessed 27 October 2023.</w:t>
      </w:r>
    </w:p>
  </w:endnote>
  <w:endnote w:id="287">
    <w:p w14:paraId="300DD8C0" w14:textId="77777777" w:rsidR="00C13F18" w:rsidRPr="00163155" w:rsidRDefault="00C13F18" w:rsidP="002B656E">
      <w:pPr>
        <w:pStyle w:val="EndnoteText"/>
      </w:pPr>
      <w:r w:rsidRPr="00163155">
        <w:rPr>
          <w:rStyle w:val="EndnoteReference"/>
        </w:rPr>
        <w:endnoteRef/>
      </w:r>
      <w:r w:rsidRPr="00163155">
        <w:t xml:space="preserve"> Australian Institute of Health and Welfare (AIHW) (2022) </w:t>
      </w:r>
      <w:hyperlink r:id="rId233" w:history="1">
        <w:r w:rsidRPr="00163155">
          <w:rPr>
            <w:rStyle w:val="Hyperlink"/>
            <w:i/>
            <w:iCs/>
          </w:rPr>
          <w:t>People with disability in Australia</w:t>
        </w:r>
      </w:hyperlink>
      <w:r w:rsidRPr="00163155">
        <w:t xml:space="preserve">, AIHW, accessed 20 November 2023. </w:t>
      </w:r>
    </w:p>
  </w:endnote>
  <w:endnote w:id="288">
    <w:p w14:paraId="110B2624" w14:textId="77777777" w:rsidR="00C13F18" w:rsidRPr="00163155" w:rsidRDefault="00C13F18" w:rsidP="00BB708D">
      <w:pPr>
        <w:pStyle w:val="EndnoteText"/>
      </w:pPr>
      <w:r w:rsidRPr="00163155">
        <w:rPr>
          <w:rStyle w:val="EndnoteReference"/>
        </w:rPr>
        <w:endnoteRef/>
      </w:r>
      <w:r w:rsidRPr="00163155">
        <w:t xml:space="preserve"> Department of Education (2023) </w:t>
      </w:r>
      <w:hyperlink r:id="rId234" w:history="1">
        <w:r w:rsidRPr="00163155">
          <w:rPr>
            <w:rStyle w:val="Hyperlink"/>
            <w:i/>
            <w:iCs/>
          </w:rPr>
          <w:t>Disability Standards for Education 2005</w:t>
        </w:r>
      </w:hyperlink>
      <w:r w:rsidRPr="00163155">
        <w:t>, Department of Education, Australian Government, accessed 27 October 2023.</w:t>
      </w:r>
    </w:p>
  </w:endnote>
  <w:endnote w:id="289">
    <w:p w14:paraId="73C2DADD" w14:textId="77777777" w:rsidR="00C13F18" w:rsidRPr="00163155" w:rsidRDefault="00C13F18" w:rsidP="00BB708D">
      <w:pPr>
        <w:pStyle w:val="EndnoteText"/>
      </w:pPr>
      <w:r w:rsidRPr="00163155">
        <w:rPr>
          <w:rStyle w:val="EndnoteReference"/>
        </w:rPr>
        <w:endnoteRef/>
      </w:r>
      <w:r w:rsidRPr="00163155">
        <w:t xml:space="preserve"> Department of Education (2022) </w:t>
      </w:r>
      <w:hyperlink r:id="rId235" w:history="1">
        <w:r w:rsidRPr="00163155">
          <w:rPr>
            <w:rStyle w:val="Hyperlink"/>
            <w:i/>
          </w:rPr>
          <w:t>Fact sheet 2: Disability Standards for Education 2005</w:t>
        </w:r>
      </w:hyperlink>
      <w:r w:rsidRPr="00163155">
        <w:t>, Department of Education, Australian Government, p. 1, accessed 27 October 2023.</w:t>
      </w:r>
    </w:p>
  </w:endnote>
  <w:endnote w:id="290">
    <w:p w14:paraId="15533B70" w14:textId="77777777" w:rsidR="00C13F18" w:rsidRPr="00163155" w:rsidRDefault="00C13F18" w:rsidP="00BB708D">
      <w:pPr>
        <w:pStyle w:val="EndnoteText"/>
      </w:pPr>
      <w:r w:rsidRPr="00163155">
        <w:rPr>
          <w:rStyle w:val="EndnoteReference"/>
        </w:rPr>
        <w:endnoteRef/>
      </w:r>
      <w:r w:rsidRPr="00163155">
        <w:t xml:space="preserve"> Australian Bureau of Statistics (ABS) (2018) </w:t>
      </w:r>
      <w:hyperlink r:id="rId236" w:history="1">
        <w:r w:rsidRPr="00163155">
          <w:rPr>
            <w:rStyle w:val="Hyperlink"/>
            <w:i/>
            <w:iCs/>
          </w:rPr>
          <w:t>Disability, ageing and carers, Australia: summary of findings</w:t>
        </w:r>
      </w:hyperlink>
      <w:r w:rsidRPr="00163155">
        <w:t>, ABS, accessed 27 October 2023.</w:t>
      </w:r>
    </w:p>
  </w:endnote>
  <w:endnote w:id="291">
    <w:p w14:paraId="351BE193" w14:textId="77777777" w:rsidR="00C13F18" w:rsidRPr="00163155" w:rsidRDefault="00C13F18" w:rsidP="00BB708D">
      <w:pPr>
        <w:pStyle w:val="EndnoteText"/>
      </w:pPr>
      <w:r w:rsidRPr="00163155">
        <w:rPr>
          <w:rStyle w:val="EndnoteReference"/>
        </w:rPr>
        <w:endnoteRef/>
      </w:r>
      <w:r w:rsidRPr="00163155">
        <w:t xml:space="preserve"> Australian Bureau of Statistics (ABS) (2018) </w:t>
      </w:r>
      <w:hyperlink r:id="rId237" w:history="1">
        <w:r w:rsidRPr="00163155">
          <w:rPr>
            <w:rStyle w:val="Hyperlink"/>
            <w:i/>
            <w:iCs/>
          </w:rPr>
          <w:t>Disability, ageing and carers, Australia: summary of findings</w:t>
        </w:r>
      </w:hyperlink>
      <w:r w:rsidRPr="00163155">
        <w:t>, ABS, accessed 27 October 2023.</w:t>
      </w:r>
    </w:p>
  </w:endnote>
  <w:endnote w:id="292">
    <w:p w14:paraId="09A98C7D"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Australian Curriculum, Assessment and Reporting Authority (ACARA) (n.d.) </w:t>
      </w:r>
      <w:hyperlink r:id="rId238">
        <w:r w:rsidRPr="00163155">
          <w:rPr>
            <w:rStyle w:val="Hyperlink"/>
            <w:rFonts w:ascii="Calibri" w:eastAsia="Calibri" w:hAnsi="Calibri" w:cs="Calibri"/>
            <w:i/>
            <w:iCs/>
            <w:color w:val="01698C"/>
            <w:sz w:val="20"/>
            <w:szCs w:val="20"/>
          </w:rPr>
          <w:t>School students with disability</w:t>
        </w:r>
      </w:hyperlink>
      <w:r w:rsidRPr="00163155">
        <w:rPr>
          <w:rStyle w:val="Hyperlink"/>
          <w:rFonts w:ascii="Calibri" w:eastAsia="Calibri" w:hAnsi="Calibri" w:cs="Calibri"/>
          <w:color w:val="01698C"/>
          <w:sz w:val="20"/>
          <w:szCs w:val="20"/>
          <w:u w:val="none"/>
        </w:rPr>
        <w:t xml:space="preserve"> </w:t>
      </w:r>
      <w:r w:rsidRPr="00163155">
        <w:rPr>
          <w:rStyle w:val="Hyperlink"/>
          <w:rFonts w:ascii="Calibri" w:eastAsia="Calibri" w:hAnsi="Calibri" w:cs="Calibri"/>
          <w:color w:val="auto"/>
          <w:sz w:val="20"/>
          <w:szCs w:val="20"/>
          <w:u w:val="none"/>
        </w:rPr>
        <w:t>[data set]</w:t>
      </w:r>
      <w:r w:rsidRPr="00163155">
        <w:rPr>
          <w:rFonts w:ascii="Calibri" w:eastAsia="Calibri" w:hAnsi="Calibri" w:cs="Calibri"/>
          <w:sz w:val="20"/>
          <w:szCs w:val="20"/>
        </w:rPr>
        <w:t>, ACARA, accessed 27 October 2023.</w:t>
      </w:r>
    </w:p>
  </w:endnote>
  <w:endnote w:id="293">
    <w:p w14:paraId="487F40D8" w14:textId="77777777" w:rsidR="00C13F18" w:rsidRPr="00163155" w:rsidRDefault="00C13F18" w:rsidP="00BB708D">
      <w:pPr>
        <w:pStyle w:val="EndnoteText"/>
      </w:pPr>
      <w:r w:rsidRPr="00163155">
        <w:rPr>
          <w:rStyle w:val="EndnoteReference"/>
        </w:rPr>
        <w:endnoteRef/>
      </w:r>
      <w:r w:rsidRPr="00163155">
        <w:t xml:space="preserve"> Royal Commission into Violence, Abuse, Neglect and Exploitation of People with Disability (2023) </w:t>
      </w:r>
      <w:hyperlink r:id="rId239" w:history="1">
        <w:r w:rsidRPr="00163155">
          <w:rPr>
            <w:rStyle w:val="Hyperlink"/>
            <w:i/>
          </w:rPr>
          <w:t>Final report volume 7: Inclusive education, employment and housing – summary and recommendations</w:t>
        </w:r>
      </w:hyperlink>
      <w:r w:rsidRPr="00163155">
        <w:t>, Australian Government, accessed 27 October 2023.</w:t>
      </w:r>
    </w:p>
  </w:endnote>
  <w:endnote w:id="294">
    <w:p w14:paraId="54E78977" w14:textId="77777777" w:rsidR="00C13F18" w:rsidRPr="00163155" w:rsidRDefault="00C13F18" w:rsidP="00BB708D">
      <w:pPr>
        <w:pStyle w:val="EndnoteText"/>
      </w:pPr>
      <w:r w:rsidRPr="00163155">
        <w:rPr>
          <w:rStyle w:val="EndnoteReference"/>
        </w:rPr>
        <w:endnoteRef/>
      </w:r>
      <w:r w:rsidRPr="00163155">
        <w:t xml:space="preserve"> Royal Commission into Violence, Abuse, Neglect and Exploitation of People with Disability (2023) </w:t>
      </w:r>
      <w:hyperlink r:id="rId240" w:history="1">
        <w:r w:rsidRPr="00163155">
          <w:rPr>
            <w:rStyle w:val="Hyperlink"/>
            <w:i/>
          </w:rPr>
          <w:t>Final report volume 7: Inclusive education, employment and housing – summary and recommendations</w:t>
        </w:r>
      </w:hyperlink>
      <w:r w:rsidRPr="00163155">
        <w:t>, Australian Government, accessed 27 October 2023.</w:t>
      </w:r>
    </w:p>
  </w:endnote>
  <w:endnote w:id="295">
    <w:p w14:paraId="519182C1" w14:textId="77777777" w:rsidR="00C13F18" w:rsidRPr="00163155" w:rsidRDefault="00C13F18" w:rsidP="00BB708D">
      <w:pPr>
        <w:pStyle w:val="EndnoteText"/>
      </w:pPr>
      <w:r w:rsidRPr="00163155">
        <w:rPr>
          <w:rStyle w:val="EndnoteReference"/>
        </w:rPr>
        <w:endnoteRef/>
      </w:r>
      <w:r w:rsidRPr="00163155">
        <w:t xml:space="preserve"> Education Ministers Meeting (2023) </w:t>
      </w:r>
      <w:hyperlink r:id="rId241" w:history="1">
        <w:r w:rsidRPr="00163155">
          <w:rPr>
            <w:rStyle w:val="Hyperlink"/>
            <w:i/>
            <w:iCs/>
          </w:rPr>
          <w:t xml:space="preserve">Education Ministers Meeting communiqué </w:t>
        </w:r>
        <w:r w:rsidRPr="00163155">
          <w:rPr>
            <w:rStyle w:val="Hyperlink"/>
            <w:rFonts w:ascii="Symbol" w:eastAsia="Symbol" w:hAnsi="Symbol" w:cs="Symbol"/>
            <w:i/>
            <w:iCs/>
          </w:rPr>
          <w:t>-</w:t>
        </w:r>
        <w:r w:rsidRPr="00163155">
          <w:rPr>
            <w:rStyle w:val="Hyperlink"/>
            <w:i/>
            <w:iCs/>
          </w:rPr>
          <w:t xml:space="preserve"> October 2023</w:t>
        </w:r>
      </w:hyperlink>
      <w:r w:rsidRPr="00163155">
        <w:t>, Department of Education, Australian Government, p. 3, accessed 27 October 2023.</w:t>
      </w:r>
    </w:p>
  </w:endnote>
  <w:endnote w:id="296">
    <w:p w14:paraId="56520EDD" w14:textId="77777777" w:rsidR="00C13F18" w:rsidRPr="00163155" w:rsidRDefault="00C13F18" w:rsidP="00BB708D">
      <w:pPr>
        <w:pStyle w:val="EndnoteText"/>
      </w:pPr>
      <w:r w:rsidRPr="00163155">
        <w:rPr>
          <w:rStyle w:val="EndnoteReference"/>
        </w:rPr>
        <w:endnoteRef/>
      </w:r>
      <w:r w:rsidRPr="00163155">
        <w:t xml:space="preserve"> NDIS Review (2023) </w:t>
      </w:r>
      <w:hyperlink r:id="rId242" w:history="1">
        <w:r w:rsidRPr="00163155">
          <w:rPr>
            <w:rStyle w:val="Hyperlink"/>
            <w:i/>
            <w:iCs/>
          </w:rPr>
          <w:t>Improving the approach for early childhood</w:t>
        </w:r>
      </w:hyperlink>
      <w:r w:rsidRPr="00163155">
        <w:t>, NDIS Review, Australian Government, accessed 27 October 2023.</w:t>
      </w:r>
    </w:p>
  </w:endnote>
  <w:endnote w:id="297">
    <w:p w14:paraId="25110B94" w14:textId="77777777" w:rsidR="00C13F18" w:rsidRPr="00163155" w:rsidRDefault="00C13F18" w:rsidP="00BB708D">
      <w:pPr>
        <w:pStyle w:val="EndnoteText"/>
      </w:pPr>
      <w:r w:rsidRPr="00163155">
        <w:rPr>
          <w:rStyle w:val="EndnoteReference"/>
        </w:rPr>
        <w:endnoteRef/>
      </w:r>
      <w:r w:rsidRPr="00163155">
        <w:t xml:space="preserve"> NDIS Review (2023) </w:t>
      </w:r>
      <w:hyperlink r:id="rId243" w:history="1">
        <w:r w:rsidRPr="00163155">
          <w:rPr>
            <w:rStyle w:val="Hyperlink"/>
            <w:i/>
            <w:iCs/>
          </w:rPr>
          <w:t>What we have heard</w:t>
        </w:r>
      </w:hyperlink>
      <w:r w:rsidRPr="00163155">
        <w:rPr>
          <w:rStyle w:val="Hyperlink"/>
          <w:i/>
          <w:iCs/>
        </w:rPr>
        <w:t xml:space="preserve"> report</w:t>
      </w:r>
      <w:r w:rsidRPr="00163155">
        <w:t>, NDIS Review, Australian Government, p. 12, accessed 27 October 2023.</w:t>
      </w:r>
    </w:p>
  </w:endnote>
  <w:endnote w:id="298">
    <w:p w14:paraId="19F5F7B2" w14:textId="77777777" w:rsidR="00C13F18" w:rsidRPr="00163155" w:rsidRDefault="00C13F18" w:rsidP="00BB708D">
      <w:pPr>
        <w:pStyle w:val="EndnoteText"/>
      </w:pPr>
      <w:r w:rsidRPr="00163155">
        <w:rPr>
          <w:rStyle w:val="EndnoteReference"/>
        </w:rPr>
        <w:endnoteRef/>
      </w:r>
      <w:r w:rsidRPr="00163155">
        <w:t xml:space="preserve"> NDIS Review (2023) </w:t>
      </w:r>
      <w:hyperlink r:id="rId244" w:history="1">
        <w:r w:rsidRPr="00163155">
          <w:rPr>
            <w:rStyle w:val="Hyperlink"/>
            <w:i/>
            <w:iCs/>
          </w:rPr>
          <w:t>What we have heard</w:t>
        </w:r>
      </w:hyperlink>
      <w:r w:rsidRPr="00163155">
        <w:rPr>
          <w:rStyle w:val="Hyperlink"/>
          <w:i/>
          <w:iCs/>
        </w:rPr>
        <w:t xml:space="preserve"> report</w:t>
      </w:r>
      <w:r w:rsidRPr="00163155">
        <w:t>, NDIS Review, Australian Government, p. 4, accessed 27 October 2023.</w:t>
      </w:r>
    </w:p>
  </w:endnote>
  <w:endnote w:id="299">
    <w:p w14:paraId="0C2C33B8" w14:textId="77777777" w:rsidR="00C13F18" w:rsidRPr="00163155" w:rsidRDefault="00C13F18" w:rsidP="00BB708D">
      <w:pPr>
        <w:pStyle w:val="EndnoteText"/>
      </w:pPr>
      <w:r w:rsidRPr="00163155">
        <w:rPr>
          <w:rStyle w:val="EndnoteReference"/>
        </w:rPr>
        <w:endnoteRef/>
      </w:r>
      <w:r w:rsidRPr="00163155">
        <w:t xml:space="preserve"> Department of Education, Skills and Employment (DESE) (2020) </w:t>
      </w:r>
      <w:hyperlink r:id="rId245" w:history="1">
        <w:r w:rsidRPr="00163155">
          <w:rPr>
            <w:rStyle w:val="Hyperlink"/>
            <w:i/>
            <w:iCs/>
          </w:rPr>
          <w:t>Final report of the 2020 Review of the Disability Standards for Education 2005</w:t>
        </w:r>
      </w:hyperlink>
      <w:r w:rsidRPr="00163155">
        <w:t>, DESE, Australian Government, p. 43, accessed</w:t>
      </w:r>
      <w:r w:rsidRPr="00163155" w:rsidDel="00D54AB2">
        <w:t xml:space="preserve"> </w:t>
      </w:r>
      <w:r w:rsidRPr="00163155">
        <w:t>27 October 2023.</w:t>
      </w:r>
    </w:p>
  </w:endnote>
  <w:endnote w:id="300">
    <w:p w14:paraId="16C8DB55" w14:textId="77777777" w:rsidR="00C13F18" w:rsidRPr="00163155" w:rsidRDefault="00C13F18" w:rsidP="00BB708D">
      <w:pPr>
        <w:pStyle w:val="EndnoteText"/>
      </w:pPr>
      <w:r w:rsidRPr="00163155">
        <w:rPr>
          <w:rStyle w:val="EndnoteReference"/>
        </w:rPr>
        <w:endnoteRef/>
      </w:r>
      <w:r w:rsidRPr="00163155">
        <w:t xml:space="preserve"> Social Research Centre (2023) </w:t>
      </w:r>
      <w:hyperlink r:id="rId246" w:history="1">
        <w:r w:rsidRPr="00163155">
          <w:rPr>
            <w:rStyle w:val="Hyperlink"/>
            <w:i/>
            <w:iCs/>
          </w:rPr>
          <w:t>Department of Education: Review to Inform a Better and Fairer Education System – initial consultation surveys: summary analytical report</w:t>
        </w:r>
      </w:hyperlink>
      <w:r w:rsidRPr="00163155">
        <w:t>, Department of Education, Australian Government, p. 31, accessed 27 October 2023.</w:t>
      </w:r>
    </w:p>
  </w:endnote>
  <w:endnote w:id="301">
    <w:p w14:paraId="50B0A5CF" w14:textId="77777777" w:rsidR="00C13F18" w:rsidRPr="00163155" w:rsidRDefault="00C13F18" w:rsidP="00BB708D">
      <w:pPr>
        <w:pStyle w:val="EndnoteText"/>
        <w:rPr>
          <w:rStyle w:val="eop"/>
          <w:rFonts w:ascii="Calibri" w:hAnsi="Calibri" w:cs="Calibri"/>
          <w:color w:val="000000"/>
          <w:sz w:val="22"/>
          <w:szCs w:val="22"/>
          <w:shd w:val="clear" w:color="auto" w:fill="FFFFFF"/>
        </w:rPr>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 xml:space="preserve">de Bruin K (2020) </w:t>
      </w:r>
      <w:hyperlink r:id="rId247" w:tgtFrame="_blank" w:history="1">
        <w:r w:rsidRPr="00163155">
          <w:rPr>
            <w:rStyle w:val="Hyperlink"/>
            <w:rFonts w:ascii="Calibri" w:hAnsi="Calibri" w:cs="Calibri"/>
            <w:i/>
            <w:iCs/>
            <w:shd w:val="clear" w:color="auto" w:fill="FFFFFF"/>
          </w:rPr>
          <w:t>Statement to the Royal Commission into Violence, Abuse, Neglect and Exploitation of People with Disability</w:t>
        </w:r>
      </w:hyperlink>
      <w:r w:rsidRPr="00163155">
        <w:rPr>
          <w:rStyle w:val="normaltextrun"/>
          <w:rFonts w:ascii="Calibri" w:hAnsi="Calibri" w:cs="Calibri"/>
          <w:color w:val="000000"/>
          <w:shd w:val="clear" w:color="auto" w:fill="FFFFFF"/>
        </w:rPr>
        <w:t xml:space="preserve">, </w:t>
      </w:r>
      <w:r w:rsidRPr="00163155">
        <w:t xml:space="preserve">Royal Commission into Violence, Abuse, Neglect and Exploitation of People with Disability, </w:t>
      </w:r>
      <w:r w:rsidRPr="00163155">
        <w:rPr>
          <w:rStyle w:val="normaltextrun"/>
          <w:rFonts w:ascii="Calibri" w:hAnsi="Calibri" w:cs="Calibri"/>
          <w:color w:val="000000"/>
          <w:shd w:val="clear" w:color="auto" w:fill="FFFFFF"/>
        </w:rPr>
        <w:t>Australian Government, pp. 60</w:t>
      </w:r>
      <w:r w:rsidRPr="00163155">
        <w:rPr>
          <w:rStyle w:val="normaltextrun"/>
          <w:rFonts w:ascii="Symbol" w:eastAsia="Symbol" w:hAnsi="Symbol" w:cs="Symbol"/>
          <w:color w:val="000000"/>
          <w:shd w:val="clear" w:color="auto" w:fill="FFFFFF"/>
        </w:rPr>
        <w:t>-</w:t>
      </w:r>
      <w:r w:rsidRPr="00163155">
        <w:rPr>
          <w:rStyle w:val="normaltextrun"/>
          <w:rFonts w:ascii="Calibri" w:hAnsi="Calibri" w:cs="Calibri"/>
          <w:color w:val="000000"/>
          <w:shd w:val="clear" w:color="auto" w:fill="FFFFFF"/>
        </w:rPr>
        <w:t>61, accessed 27 October 2023.</w:t>
      </w:r>
    </w:p>
  </w:endnote>
  <w:endnote w:id="302">
    <w:p w14:paraId="23D5E41F" w14:textId="77777777" w:rsidR="00C13F18" w:rsidRPr="00163155" w:rsidRDefault="00C13F18" w:rsidP="00BB708D">
      <w:pPr>
        <w:pStyle w:val="EndnoteText"/>
      </w:pPr>
      <w:r w:rsidRPr="00163155">
        <w:rPr>
          <w:rStyle w:val="EndnoteReference"/>
        </w:rPr>
        <w:endnoteRef/>
      </w:r>
      <w:r w:rsidRPr="00163155">
        <w:t xml:space="preserve"> </w:t>
      </w:r>
      <w:r w:rsidRPr="00163155">
        <w:rPr>
          <w:lang w:eastAsia="en-AU"/>
        </w:rPr>
        <w:t xml:space="preserve">Where a student’s disability is not included in category-based disability funding models or where </w:t>
      </w:r>
      <w:r w:rsidRPr="00163155">
        <w:t xml:space="preserve">a student’s </w:t>
      </w:r>
      <w:r w:rsidRPr="00163155">
        <w:rPr>
          <w:lang w:eastAsia="en-AU"/>
        </w:rPr>
        <w:t xml:space="preserve">disability is not judged to be at the level needed to access individually targeted funding. </w:t>
      </w:r>
      <w:r w:rsidRPr="00163155">
        <w:rPr>
          <w:rStyle w:val="normaltextrun"/>
          <w:rFonts w:ascii="Calibri" w:hAnsi="Calibri" w:cs="Calibri"/>
          <w:color w:val="000000"/>
          <w:shd w:val="clear" w:color="auto" w:fill="FFFFFF"/>
        </w:rPr>
        <w:t xml:space="preserve">Graham L (2020) </w:t>
      </w:r>
      <w:hyperlink r:id="rId248" w:tgtFrame="_blank" w:history="1">
        <w:r w:rsidRPr="00163155">
          <w:rPr>
            <w:rStyle w:val="Hyperlink"/>
            <w:rFonts w:ascii="Calibri" w:hAnsi="Calibri" w:cs="Calibri"/>
            <w:i/>
            <w:iCs/>
            <w:shd w:val="clear" w:color="auto" w:fill="FFFFFF"/>
          </w:rPr>
          <w:t>Statement to the Royal Commission into Violence, Abuse, Neglect and Exploitation of People with Disability</w:t>
        </w:r>
      </w:hyperlink>
      <w:r w:rsidRPr="00163155">
        <w:rPr>
          <w:rStyle w:val="normaltextrun"/>
          <w:rFonts w:ascii="Calibri" w:hAnsi="Calibri" w:cs="Calibri"/>
          <w:color w:val="000000"/>
          <w:shd w:val="clear" w:color="auto" w:fill="FFFFFF"/>
        </w:rPr>
        <w:t xml:space="preserve">, </w:t>
      </w:r>
      <w:r w:rsidRPr="00163155">
        <w:t>Royal Commission into Violence, Abuse, Neglect and Exploitation of People with Disability,</w:t>
      </w:r>
      <w:r w:rsidRPr="00163155">
        <w:rPr>
          <w:rStyle w:val="normaltextrun"/>
          <w:rFonts w:ascii="Calibri" w:hAnsi="Calibri" w:cs="Calibri"/>
          <w:color w:val="000000"/>
          <w:shd w:val="clear" w:color="auto" w:fill="FFFFFF"/>
        </w:rPr>
        <w:t xml:space="preserve"> Australian Government, </w:t>
      </w:r>
      <w:r w:rsidRPr="00163155">
        <w:t>p. 3, a</w:t>
      </w:r>
      <w:r w:rsidRPr="00163155">
        <w:rPr>
          <w:rStyle w:val="normaltextrun"/>
          <w:rFonts w:ascii="Calibri" w:hAnsi="Calibri" w:cs="Calibri"/>
          <w:color w:val="000000"/>
          <w:shd w:val="clear" w:color="auto" w:fill="FFFFFF"/>
        </w:rPr>
        <w:t>ccessed 27 October 2023.</w:t>
      </w:r>
    </w:p>
  </w:endnote>
  <w:endnote w:id="303">
    <w:p w14:paraId="5F9D3EA5" w14:textId="77777777" w:rsidR="00C13F18" w:rsidRPr="00163155" w:rsidRDefault="00C13F18" w:rsidP="00BB708D">
      <w:pPr>
        <w:pStyle w:val="EndnoteText"/>
      </w:pPr>
      <w:r w:rsidRPr="00163155">
        <w:rPr>
          <w:rStyle w:val="EndnoteReference"/>
        </w:rPr>
        <w:endnoteRef/>
      </w:r>
      <w:r w:rsidRPr="00163155">
        <w:t xml:space="preserve"> Shaddock A, Packer S, and Roy A (2015) </w:t>
      </w:r>
      <w:hyperlink r:id="rId249" w:history="1">
        <w:r w:rsidRPr="00163155">
          <w:rPr>
            <w:rStyle w:val="Hyperlink"/>
            <w:i/>
            <w:iCs/>
          </w:rPr>
          <w:t>Schools for all children &amp; young people: report of the Expert Panel on students with complex needs and challenging behaviour</w:t>
        </w:r>
      </w:hyperlink>
      <w:r w:rsidRPr="00163155">
        <w:t>, Education Directorate, Australian Capital Territory Government, p. 167, accessed 27 October 2023.</w:t>
      </w:r>
    </w:p>
  </w:endnote>
  <w:endnote w:id="304">
    <w:p w14:paraId="2E79216D" w14:textId="77777777" w:rsidR="00C13F18" w:rsidRPr="00163155" w:rsidRDefault="00C13F18" w:rsidP="00BB708D">
      <w:pPr>
        <w:pStyle w:val="EndnoteText"/>
      </w:pPr>
      <w:r w:rsidRPr="00163155">
        <w:rPr>
          <w:rStyle w:val="EndnoteReference"/>
        </w:rPr>
        <w:endnoteRef/>
      </w:r>
      <w:r w:rsidRPr="00163155">
        <w:t xml:space="preserve"> Shaddock A, Packer S, and Roy A (2015) </w:t>
      </w:r>
      <w:hyperlink r:id="rId250" w:history="1">
        <w:r w:rsidRPr="00163155">
          <w:rPr>
            <w:rStyle w:val="Hyperlink"/>
            <w:i/>
            <w:iCs/>
          </w:rPr>
          <w:t>Schools for all children &amp; young people: report of the Expert Panel on students with complex needs and challenging behaviour</w:t>
        </w:r>
      </w:hyperlink>
      <w:r w:rsidRPr="00163155">
        <w:t>, Education Directorate, Australian Capital Territory Government, p. 81, accessed 27 October 2023.</w:t>
      </w:r>
    </w:p>
  </w:endnote>
  <w:endnote w:id="305">
    <w:p w14:paraId="4F38A3C1" w14:textId="015E356E" w:rsidR="00C13F18" w:rsidRPr="00163155" w:rsidRDefault="00C13F18" w:rsidP="00BB708D">
      <w:pPr>
        <w:pStyle w:val="EndnoteText"/>
      </w:pPr>
      <w:r w:rsidRPr="00163155">
        <w:rPr>
          <w:rStyle w:val="EndnoteReference"/>
        </w:rPr>
        <w:endnoteRef/>
      </w:r>
      <w:r w:rsidRPr="00163155">
        <w:t xml:space="preserve"> Australian Institute of Health and Welfare (AIHW) (2018) </w:t>
      </w:r>
      <w:hyperlink r:id="rId251" w:history="1">
        <w:r w:rsidRPr="00163155">
          <w:rPr>
            <w:rStyle w:val="Hyperlink"/>
            <w:i/>
            <w:iCs/>
          </w:rPr>
          <w:t>Australia’s health 2018</w:t>
        </w:r>
      </w:hyperlink>
      <w:r w:rsidRPr="00163155">
        <w:t>, Australia’s health series no. 16, AIHW, accessed 27 October 2023, in First Peoples Disability Network submission.</w:t>
      </w:r>
    </w:p>
  </w:endnote>
  <w:endnote w:id="306">
    <w:p w14:paraId="4AEEF143" w14:textId="77777777" w:rsidR="00C13F18" w:rsidRPr="00163155" w:rsidRDefault="00C13F18" w:rsidP="00BB708D">
      <w:pPr>
        <w:spacing w:after="0" w:line="240" w:lineRule="auto"/>
        <w:rPr>
          <w:rFonts w:ascii="Calibri" w:eastAsia="Calibri" w:hAnsi="Calibri" w:cs="Calibri"/>
          <w:sz w:val="20"/>
          <w:szCs w:val="20"/>
        </w:rPr>
      </w:pPr>
      <w:r w:rsidRPr="00163155">
        <w:rPr>
          <w:rStyle w:val="EndnoteReference"/>
          <w:sz w:val="20"/>
          <w:szCs w:val="20"/>
        </w:rPr>
        <w:endnoteRef/>
      </w:r>
      <w:r w:rsidRPr="00163155">
        <w:rPr>
          <w:sz w:val="20"/>
          <w:szCs w:val="20"/>
        </w:rPr>
        <w:t xml:space="preserve"> </w:t>
      </w:r>
      <w:r w:rsidRPr="00163155">
        <w:rPr>
          <w:rFonts w:ascii="Calibri" w:eastAsia="Calibri" w:hAnsi="Calibri" w:cs="Calibri"/>
          <w:sz w:val="20"/>
          <w:szCs w:val="20"/>
        </w:rPr>
        <w:t xml:space="preserve">Graham L, Killingly C, Alexander M, and Wiggans S (2023) ‘Suspensions in Qld state schools, 2016–2020: overrepresentation, intersectionality and disproportionate risk’, </w:t>
      </w:r>
      <w:r w:rsidRPr="00163155">
        <w:rPr>
          <w:rFonts w:ascii="Calibri" w:eastAsia="Calibri" w:hAnsi="Calibri" w:cs="Calibri"/>
          <w:i/>
          <w:iCs/>
          <w:sz w:val="20"/>
          <w:szCs w:val="20"/>
        </w:rPr>
        <w:t>The Australian Educational Researcher</w:t>
      </w:r>
      <w:r w:rsidRPr="00163155">
        <w:rPr>
          <w:rFonts w:ascii="Calibri" w:eastAsia="Calibri" w:hAnsi="Calibri" w:cs="Calibri"/>
          <w:sz w:val="20"/>
          <w:szCs w:val="20"/>
        </w:rPr>
        <w:t>, 1</w:t>
      </w:r>
      <w:r w:rsidRPr="00163155">
        <w:rPr>
          <w:rFonts w:ascii="Symbol" w:eastAsia="Symbol" w:hAnsi="Symbol" w:cs="Symbol"/>
          <w:sz w:val="20"/>
          <w:szCs w:val="20"/>
        </w:rPr>
        <w:t>-</w:t>
      </w:r>
      <w:r w:rsidRPr="00163155">
        <w:rPr>
          <w:rFonts w:ascii="Calibri" w:eastAsia="Calibri" w:hAnsi="Calibri" w:cs="Calibri"/>
          <w:sz w:val="20"/>
          <w:szCs w:val="20"/>
        </w:rPr>
        <w:t>32. doi:10.1007/s13384</w:t>
      </w:r>
      <w:r w:rsidRPr="00163155">
        <w:rPr>
          <w:rFonts w:ascii="Calibri" w:eastAsia="Calibri" w:hAnsi="Calibri" w:cs="Calibri"/>
          <w:sz w:val="20"/>
          <w:szCs w:val="20"/>
        </w:rPr>
        <w:noBreakHyphen/>
        <w:t>023</w:t>
      </w:r>
      <w:r w:rsidRPr="00163155">
        <w:rPr>
          <w:rFonts w:ascii="Calibri" w:eastAsia="Calibri" w:hAnsi="Calibri" w:cs="Calibri"/>
          <w:sz w:val="20"/>
          <w:szCs w:val="20"/>
        </w:rPr>
        <w:noBreakHyphen/>
        <w:t>00652</w:t>
      </w:r>
      <w:r w:rsidRPr="00163155">
        <w:rPr>
          <w:rFonts w:ascii="Calibri" w:eastAsia="Calibri" w:hAnsi="Calibri" w:cs="Calibri"/>
          <w:sz w:val="20"/>
          <w:szCs w:val="20"/>
        </w:rPr>
        <w:noBreakHyphen/>
        <w:t>6.</w:t>
      </w:r>
    </w:p>
  </w:endnote>
  <w:endnote w:id="307">
    <w:p w14:paraId="4BAA827D" w14:textId="16347F80" w:rsidR="00C13F18" w:rsidRPr="00163155" w:rsidRDefault="00C13F18" w:rsidP="00BB708D">
      <w:pPr>
        <w:pStyle w:val="EndnoteText"/>
      </w:pPr>
      <w:r w:rsidRPr="00163155">
        <w:rPr>
          <w:rStyle w:val="EndnoteReference"/>
        </w:rPr>
        <w:endnoteRef/>
      </w:r>
      <w:r w:rsidRPr="00163155">
        <w:t xml:space="preserve"> The Australian Alliance for Inclusive Education submission.</w:t>
      </w:r>
    </w:p>
  </w:endnote>
  <w:endnote w:id="308">
    <w:p w14:paraId="675CC582" w14:textId="77777777" w:rsidR="00C13F18" w:rsidRPr="00163155" w:rsidRDefault="00C13F18" w:rsidP="00BB708D">
      <w:pPr>
        <w:pStyle w:val="EndnoteText"/>
      </w:pPr>
      <w:r w:rsidRPr="00163155">
        <w:rPr>
          <w:rStyle w:val="EndnoteReference"/>
        </w:rPr>
        <w:endnoteRef/>
      </w:r>
      <w:r w:rsidRPr="00163155">
        <w:t xml:space="preserve"> Women with Disabilities Australia submission; Children and Young People with Disability Australia submission.</w:t>
      </w:r>
    </w:p>
  </w:endnote>
  <w:endnote w:id="309">
    <w:p w14:paraId="6D11ECBB" w14:textId="596EF8C0" w:rsidR="00C13F18" w:rsidRPr="00163155" w:rsidRDefault="00C13F18" w:rsidP="00BB708D">
      <w:pPr>
        <w:pStyle w:val="EndnoteText"/>
      </w:pPr>
      <w:r w:rsidRPr="00163155">
        <w:rPr>
          <w:rStyle w:val="EndnoteReference"/>
        </w:rPr>
        <w:endnoteRef/>
      </w:r>
      <w:r w:rsidRPr="00163155">
        <w:t xml:space="preserve"> Children and Young People with Disability Australia submission.</w:t>
      </w:r>
    </w:p>
  </w:endnote>
  <w:endnote w:id="310">
    <w:p w14:paraId="63B3C056" w14:textId="77777777" w:rsidR="00C13F18" w:rsidRPr="00163155" w:rsidRDefault="00C13F18" w:rsidP="00BB708D">
      <w:pPr>
        <w:pStyle w:val="EndnoteText"/>
      </w:pPr>
      <w:r w:rsidRPr="00163155">
        <w:rPr>
          <w:rStyle w:val="EndnoteReference"/>
        </w:rPr>
        <w:endnoteRef/>
      </w:r>
      <w:r w:rsidRPr="00163155">
        <w:t xml:space="preserve"> Institute of Special Educators submission.</w:t>
      </w:r>
    </w:p>
  </w:endnote>
  <w:endnote w:id="311">
    <w:p w14:paraId="01E68D92" w14:textId="77777777" w:rsidR="00C13F18" w:rsidRPr="00163155" w:rsidRDefault="00C13F18" w:rsidP="00BB708D">
      <w:pPr>
        <w:pStyle w:val="EndnoteText"/>
      </w:pPr>
      <w:r w:rsidRPr="00163155">
        <w:rPr>
          <w:rStyle w:val="EndnoteReference"/>
        </w:rPr>
        <w:endnoteRef/>
      </w:r>
      <w:r w:rsidRPr="00163155">
        <w:t xml:space="preserve"> Centre for Inclusive Education submission.</w:t>
      </w:r>
    </w:p>
  </w:endnote>
  <w:endnote w:id="312">
    <w:p w14:paraId="04D1C3DA" w14:textId="77777777" w:rsidR="00C13F18" w:rsidRPr="00163155" w:rsidRDefault="00C13F18" w:rsidP="00BB708D">
      <w:pPr>
        <w:pStyle w:val="EndnoteText"/>
      </w:pPr>
      <w:r w:rsidRPr="00163155">
        <w:rPr>
          <w:rStyle w:val="EndnoteReference"/>
        </w:rPr>
        <w:endnoteRef/>
      </w:r>
      <w:r w:rsidRPr="00163155">
        <w:t xml:space="preserve"> Queensland Advocacy for Inclusion submission.</w:t>
      </w:r>
    </w:p>
  </w:endnote>
  <w:endnote w:id="313">
    <w:p w14:paraId="7E53434F" w14:textId="77777777" w:rsidR="00C13F18" w:rsidRPr="00163155" w:rsidRDefault="00C13F18" w:rsidP="00BB708D">
      <w:pPr>
        <w:pStyle w:val="EndnoteText"/>
      </w:pPr>
      <w:r w:rsidRPr="00163155">
        <w:rPr>
          <w:rStyle w:val="EndnoteReference"/>
        </w:rPr>
        <w:endnoteRef/>
      </w:r>
      <w:r w:rsidRPr="00163155">
        <w:t xml:space="preserve"> Square Peg Round Whole submission.</w:t>
      </w:r>
    </w:p>
  </w:endnote>
  <w:endnote w:id="314">
    <w:p w14:paraId="5B4A189C" w14:textId="77777777" w:rsidR="00C13F18" w:rsidRPr="00163155" w:rsidRDefault="00C13F18" w:rsidP="00BB708D">
      <w:pPr>
        <w:spacing w:after="0"/>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Productivity Commission (2022) </w:t>
      </w:r>
      <w:hyperlink r:id="rId252">
        <w:r w:rsidRPr="00163155">
          <w:rPr>
            <w:rStyle w:val="Hyperlink"/>
            <w:rFonts w:ascii="Calibri" w:eastAsia="Calibri" w:hAnsi="Calibri" w:cs="Calibri"/>
            <w:i/>
            <w:color w:val="01698C"/>
            <w:sz w:val="20"/>
            <w:szCs w:val="20"/>
          </w:rPr>
          <w:t>Review of the National School Reform Agreement: study report</w:t>
        </w:r>
      </w:hyperlink>
      <w:r w:rsidRPr="00163155">
        <w:rPr>
          <w:rFonts w:ascii="Calibri" w:eastAsia="Calibri" w:hAnsi="Calibri" w:cs="Calibri"/>
          <w:sz w:val="20"/>
          <w:szCs w:val="20"/>
        </w:rPr>
        <w:t>, Productivity Commission, Australian Government, p. 115, accessed 27 October 2023.</w:t>
      </w:r>
    </w:p>
  </w:endnote>
  <w:endnote w:id="315">
    <w:p w14:paraId="449F1162"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 xml:space="preserve">Productivity Commission (2022) </w:t>
      </w:r>
      <w:hyperlink r:id="rId253">
        <w:r w:rsidRPr="00163155">
          <w:rPr>
            <w:rStyle w:val="Hyperlink"/>
            <w:rFonts w:ascii="Calibri" w:eastAsia="Calibri" w:hAnsi="Calibri" w:cs="Calibri"/>
            <w:i/>
            <w:color w:val="01698C"/>
          </w:rPr>
          <w:t>Review of the National School Reform Agreement: study report</w:t>
        </w:r>
      </w:hyperlink>
      <w:r w:rsidRPr="00163155">
        <w:rPr>
          <w:rFonts w:ascii="Calibri" w:eastAsia="Calibri" w:hAnsi="Calibri" w:cs="Calibri"/>
        </w:rPr>
        <w:t>, Productivity Commission, Australian Government, p. 115, accessed 27 October 2023.</w:t>
      </w:r>
    </w:p>
  </w:endnote>
  <w:endnote w:id="316">
    <w:p w14:paraId="256AA7FB" w14:textId="77777777" w:rsidR="00C13F18" w:rsidRPr="00163155" w:rsidRDefault="00C13F18" w:rsidP="00BB708D">
      <w:pPr>
        <w:pStyle w:val="EndnoteText"/>
      </w:pPr>
      <w:r w:rsidRPr="00163155">
        <w:rPr>
          <w:rStyle w:val="EndnoteReference"/>
        </w:rPr>
        <w:endnoteRef/>
      </w:r>
      <w:r w:rsidRPr="00163155">
        <w:t xml:space="preserve"> Townsend M, Robinson L, Lewis K, Wright I, Cashmore J, and Grenyer B (2020) </w:t>
      </w:r>
      <w:hyperlink r:id="rId254">
        <w:r w:rsidRPr="00163155">
          <w:rPr>
            <w:rStyle w:val="Hyperlink"/>
            <w:i/>
          </w:rPr>
          <w:t xml:space="preserve">Educational outcomes of children and young people in out-of-home care in NSW </w:t>
        </w:r>
        <w:r w:rsidRPr="00163155">
          <w:rPr>
            <w:rStyle w:val="Hyperlink"/>
            <w:rFonts w:ascii="Symbol" w:eastAsia="Symbol" w:hAnsi="Symbol" w:cs="Symbol"/>
            <w:i/>
          </w:rPr>
          <w:t>-</w:t>
        </w:r>
        <w:r w:rsidRPr="00163155">
          <w:rPr>
            <w:rStyle w:val="Hyperlink"/>
            <w:i/>
          </w:rPr>
          <w:t xml:space="preserve"> pathways of care longitudinal study: outcomes of children and young people in out-of-home care: research report number 14</w:t>
        </w:r>
      </w:hyperlink>
      <w:r w:rsidRPr="00163155">
        <w:t>, Department of Communities and Justice, New South Wales Government, p. 76, accessed 27 October 2023.</w:t>
      </w:r>
    </w:p>
  </w:endnote>
  <w:endnote w:id="317">
    <w:p w14:paraId="07BB17B0" w14:textId="77777777" w:rsidR="00C13F18" w:rsidRPr="00163155" w:rsidRDefault="00C13F18" w:rsidP="00BB708D">
      <w:pPr>
        <w:pStyle w:val="EndnoteText"/>
      </w:pPr>
      <w:r w:rsidRPr="00163155">
        <w:rPr>
          <w:rStyle w:val="EndnoteReference"/>
        </w:rPr>
        <w:endnoteRef/>
      </w:r>
      <w:r w:rsidRPr="00163155">
        <w:t xml:space="preserve"> Townsend M, Robinson L, Lewis K, Wright I, Cashmore J, and Grenyer B (2020) </w:t>
      </w:r>
      <w:hyperlink r:id="rId255">
        <w:r w:rsidRPr="00163155">
          <w:rPr>
            <w:rStyle w:val="Hyperlink"/>
            <w:i/>
          </w:rPr>
          <w:t xml:space="preserve">Educational outcomes of children and young people in out-of-home care in NSW </w:t>
        </w:r>
        <w:r w:rsidRPr="00163155">
          <w:rPr>
            <w:rStyle w:val="Hyperlink"/>
            <w:rFonts w:ascii="Symbol" w:eastAsia="Symbol" w:hAnsi="Symbol" w:cs="Symbol"/>
            <w:i/>
          </w:rPr>
          <w:t>-</w:t>
        </w:r>
        <w:r w:rsidRPr="00163155">
          <w:rPr>
            <w:rStyle w:val="Hyperlink"/>
            <w:i/>
          </w:rPr>
          <w:t xml:space="preserve"> pathways of care longitudinal study: outcomes of children and young people in out-of-home care: research report number 14</w:t>
        </w:r>
      </w:hyperlink>
      <w:r w:rsidRPr="00163155">
        <w:t>, Department of Communities and Justice, New South Wales Government, p. 5, accessed 27 October 2023.</w:t>
      </w:r>
    </w:p>
  </w:endnote>
  <w:endnote w:id="318">
    <w:p w14:paraId="2F8863B3" w14:textId="77777777" w:rsidR="00C13F18" w:rsidRPr="00163155" w:rsidRDefault="00C13F18" w:rsidP="00BB708D">
      <w:pPr>
        <w:pStyle w:val="EndnoteText"/>
      </w:pPr>
      <w:r w:rsidRPr="00163155">
        <w:rPr>
          <w:rStyle w:val="EndnoteReference"/>
        </w:rPr>
        <w:endnoteRef/>
      </w:r>
      <w:r w:rsidRPr="00163155">
        <w:t xml:space="preserve"> Productivity Commission (2023) </w:t>
      </w:r>
      <w:hyperlink r:id="rId256" w:history="1">
        <w:r w:rsidRPr="00163155">
          <w:rPr>
            <w:rStyle w:val="Hyperlink"/>
            <w:i/>
            <w:iCs/>
          </w:rPr>
          <w:t>Dashboard: Closing the Gap information repository – socioeconomic outcome area 12</w:t>
        </w:r>
      </w:hyperlink>
      <w:r w:rsidRPr="00163155">
        <w:t>, Productivity Commission, Australian Government, accessed 27 October 2023.</w:t>
      </w:r>
    </w:p>
  </w:endnote>
  <w:endnote w:id="319">
    <w:p w14:paraId="1E659CAD" w14:textId="77777777" w:rsidR="00C13F18" w:rsidRPr="00163155" w:rsidRDefault="00C13F18" w:rsidP="00BB708D">
      <w:pPr>
        <w:pStyle w:val="EndnoteText"/>
      </w:pPr>
      <w:r w:rsidRPr="00163155">
        <w:rPr>
          <w:rStyle w:val="EndnoteReference"/>
        </w:rPr>
        <w:endnoteRef/>
      </w:r>
      <w:r w:rsidRPr="00163155">
        <w:t xml:space="preserve"> Senate Standing Committees on Education and Employment (2023) </w:t>
      </w:r>
      <w:hyperlink r:id="rId257" w:history="1">
        <w:r w:rsidRPr="00163155">
          <w:rPr>
            <w:rStyle w:val="Hyperlink"/>
            <w:i/>
            <w:iCs/>
          </w:rPr>
          <w:t>The national trend of school refusal and related matters</w:t>
        </w:r>
      </w:hyperlink>
      <w:r w:rsidRPr="00163155">
        <w:t>, Parliament of Australia, accessed 27 October 2023.</w:t>
      </w:r>
    </w:p>
  </w:endnote>
  <w:endnote w:id="320">
    <w:p w14:paraId="3B3859BC" w14:textId="77777777" w:rsidR="00C13F18" w:rsidRPr="00163155" w:rsidRDefault="00C13F18" w:rsidP="00BB708D">
      <w:pPr>
        <w:pStyle w:val="EndnoteText"/>
      </w:pPr>
      <w:r w:rsidRPr="00163155">
        <w:rPr>
          <w:rStyle w:val="EndnoteReference"/>
        </w:rPr>
        <w:endnoteRef/>
      </w:r>
      <w:r w:rsidRPr="00163155">
        <w:t xml:space="preserve"> Social Research Centre (2023) </w:t>
      </w:r>
      <w:hyperlink r:id="rId258" w:history="1">
        <w:r w:rsidRPr="00163155">
          <w:rPr>
            <w:rStyle w:val="Hyperlink"/>
            <w:i/>
            <w:iCs/>
          </w:rPr>
          <w:t>Department of Education: Review to Inform a Better and Fairer Education System – initial consultation surveys: summary analytical report</w:t>
        </w:r>
      </w:hyperlink>
      <w:r w:rsidRPr="00163155">
        <w:t>, Department of Education, Australian Government, p. 43, accessed 27 October 2023.</w:t>
      </w:r>
    </w:p>
  </w:endnote>
  <w:endnote w:id="321">
    <w:p w14:paraId="7BD766AC" w14:textId="77777777" w:rsidR="00C13F18" w:rsidRPr="00163155" w:rsidRDefault="00C13F18" w:rsidP="00BB708D">
      <w:pPr>
        <w:pStyle w:val="EndnoteText"/>
      </w:pPr>
      <w:r w:rsidRPr="00163155">
        <w:rPr>
          <w:rStyle w:val="EndnoteReference"/>
        </w:rPr>
        <w:endnoteRef/>
      </w:r>
      <w:r w:rsidRPr="00163155">
        <w:t xml:space="preserve"> Regional Education Commissioner submission; Rural Education and Communities Research Group at the University of Canberra submission.</w:t>
      </w:r>
    </w:p>
  </w:endnote>
  <w:endnote w:id="322">
    <w:p w14:paraId="118ACB79" w14:textId="77777777" w:rsidR="00C13F18" w:rsidRPr="00163155" w:rsidRDefault="00C13F18" w:rsidP="00BB708D">
      <w:pPr>
        <w:pStyle w:val="EndnoteText"/>
      </w:pPr>
      <w:r w:rsidRPr="00163155">
        <w:rPr>
          <w:rStyle w:val="EndnoteReference"/>
        </w:rPr>
        <w:endnoteRef/>
      </w:r>
      <w:r w:rsidRPr="00163155">
        <w:t xml:space="preserve"> Education Review Office/Te Tari Arotake Mātauranga (2021) </w:t>
      </w:r>
      <w:hyperlink r:id="rId259" w:anchor="download" w:history="1">
        <w:r w:rsidRPr="00163155">
          <w:rPr>
            <w:rStyle w:val="Hyperlink"/>
            <w:i/>
            <w:iCs/>
          </w:rPr>
          <w:t>Te Aho o te Kura Pounamu Education Review report: November 2021</w:t>
        </w:r>
      </w:hyperlink>
      <w:r w:rsidRPr="00163155">
        <w:t>, New Zealand Government, accessed 27 October 2023.</w:t>
      </w:r>
    </w:p>
  </w:endnote>
  <w:endnote w:id="323">
    <w:p w14:paraId="14ACA585" w14:textId="77777777" w:rsidR="00C13F18" w:rsidRPr="00163155" w:rsidRDefault="00C13F18" w:rsidP="00BB708D">
      <w:pPr>
        <w:pStyle w:val="EndnoteText"/>
      </w:pPr>
      <w:r w:rsidRPr="00163155">
        <w:rPr>
          <w:rStyle w:val="EndnoteReference"/>
        </w:rPr>
        <w:endnoteRef/>
      </w:r>
      <w:r w:rsidRPr="00163155">
        <w:t xml:space="preserve"> National Mental Health Commission (2021) </w:t>
      </w:r>
      <w:hyperlink r:id="rId260" w:history="1">
        <w:r w:rsidRPr="00163155">
          <w:rPr>
            <w:rStyle w:val="Hyperlink"/>
            <w:i/>
            <w:iCs/>
          </w:rPr>
          <w:t>National Children’s Mental Health and Wellbeing Strategy</w:t>
        </w:r>
      </w:hyperlink>
      <w:r w:rsidRPr="00163155">
        <w:t>, National Mental Health Commission, Australian Government, pp. 7; 20, accessed</w:t>
      </w:r>
      <w:r w:rsidRPr="00163155" w:rsidDel="43A14120">
        <w:t xml:space="preserve"> </w:t>
      </w:r>
      <w:r w:rsidRPr="00163155">
        <w:t xml:space="preserve">27 October 2023; Coalition of Australian Governments (2022) </w:t>
      </w:r>
      <w:hyperlink r:id="rId261" w:history="1">
        <w:r w:rsidRPr="00163155">
          <w:rPr>
            <w:rStyle w:val="Hyperlink"/>
            <w:i/>
            <w:iCs/>
          </w:rPr>
          <w:t>National Agreement on Mental Health and Suicide Prevention</w:t>
        </w:r>
      </w:hyperlink>
      <w:r w:rsidRPr="00163155">
        <w:t>, Schedule A, Part 1, Clause 2(a)</w:t>
      </w:r>
      <w:r w:rsidRPr="00163155">
        <w:rPr>
          <w:rFonts w:ascii="Symbol" w:eastAsia="Symbol" w:hAnsi="Symbol" w:cs="Symbol"/>
        </w:rPr>
        <w:t>-</w:t>
      </w:r>
      <w:r w:rsidRPr="00163155">
        <w:t>(b), p. A-3, Department of the Treasury, Australian Government, accessed 27 October 2023.</w:t>
      </w:r>
    </w:p>
  </w:endnote>
  <w:endnote w:id="324">
    <w:p w14:paraId="3E569A83" w14:textId="77777777" w:rsidR="00C13F18" w:rsidRPr="00163155" w:rsidRDefault="00C13F18" w:rsidP="00BB708D">
      <w:pPr>
        <w:pStyle w:val="EndnoteText"/>
        <w:rPr>
          <w:rStyle w:val="normaltextrun"/>
          <w:rFonts w:ascii="Calibri" w:hAnsi="Calibri" w:cs="Calibri"/>
        </w:rPr>
      </w:pPr>
      <w:r w:rsidRPr="00163155">
        <w:rPr>
          <w:rStyle w:val="EndnoteReference"/>
        </w:rPr>
        <w:endnoteRef/>
      </w:r>
      <w:r w:rsidRPr="00163155">
        <w:t xml:space="preserve"> </w:t>
      </w:r>
      <w:r w:rsidRPr="00163155">
        <w:rPr>
          <w:rStyle w:val="normaltextrun"/>
          <w:rFonts w:ascii="Calibri" w:hAnsi="Calibri" w:cs="Calibri"/>
        </w:rPr>
        <w:t>Headspace submission; Black Dog Institute submission; University of Tasmania submission.</w:t>
      </w:r>
    </w:p>
  </w:endnote>
  <w:endnote w:id="325">
    <w:p w14:paraId="1B725A1A" w14:textId="77777777" w:rsidR="00C13F18" w:rsidRPr="00163155" w:rsidRDefault="00C13F18" w:rsidP="00BB708D">
      <w:pPr>
        <w:pStyle w:val="EndnoteText"/>
        <w:rPr>
          <w:rStyle w:val="eop"/>
          <w:rFonts w:ascii="Calibri" w:hAnsi="Calibri" w:cs="Calibri"/>
          <w:color w:val="000000"/>
          <w:sz w:val="22"/>
          <w:szCs w:val="22"/>
          <w:shd w:val="clear" w:color="auto" w:fill="FFFFFF"/>
        </w:rPr>
      </w:pPr>
      <w:r w:rsidRPr="00163155">
        <w:rPr>
          <w:rStyle w:val="EndnoteReference"/>
        </w:rPr>
        <w:endnoteRef/>
      </w:r>
      <w:r w:rsidRPr="00163155">
        <w:t xml:space="preserve"> Productivity Commission (2022) </w:t>
      </w:r>
      <w:hyperlink r:id="rId262" w:tgtFrame="_blank" w:history="1">
        <w:r w:rsidRPr="00163155">
          <w:rPr>
            <w:rStyle w:val="Hyperlink"/>
            <w:i/>
          </w:rPr>
          <w:t>Review of the National School Reform Agreement: study report</w:t>
        </w:r>
      </w:hyperlink>
      <w:r w:rsidRPr="00163155">
        <w:rPr>
          <w:rStyle w:val="normaltextrun"/>
          <w:rFonts w:ascii="Calibri" w:hAnsi="Calibri" w:cs="Calibri"/>
          <w:color w:val="000000"/>
          <w:shd w:val="clear" w:color="auto" w:fill="FFFFFF"/>
        </w:rPr>
        <w:t xml:space="preserve">, Productivity Commission, Australian Government, </w:t>
      </w:r>
      <w:r w:rsidRPr="00163155">
        <w:t xml:space="preserve">p. 151, </w:t>
      </w:r>
      <w:r w:rsidRPr="00163155">
        <w:rPr>
          <w:rStyle w:val="normaltextrun"/>
          <w:rFonts w:ascii="Calibri" w:hAnsi="Calibri" w:cs="Calibri"/>
          <w:color w:val="000000"/>
          <w:shd w:val="clear" w:color="auto" w:fill="FFFFFF"/>
        </w:rPr>
        <w:t>accessed 27 October 2023.</w:t>
      </w:r>
    </w:p>
  </w:endnote>
  <w:endnote w:id="326">
    <w:p w14:paraId="0591F674" w14:textId="77777777" w:rsidR="00C13F18" w:rsidRPr="00163155" w:rsidRDefault="00C13F18" w:rsidP="00BB708D">
      <w:pPr>
        <w:spacing w:after="0" w:line="240" w:lineRule="auto"/>
        <w:rPr>
          <w:rFonts w:ascii="Calibri" w:eastAsia="Calibri" w:hAnsi="Calibri" w:cs="Calibri"/>
          <w:color w:val="000000" w:themeColor="text1"/>
          <w:sz w:val="20"/>
          <w:szCs w:val="20"/>
        </w:rPr>
      </w:pPr>
      <w:r w:rsidRPr="00163155">
        <w:rPr>
          <w:rStyle w:val="EndnoteReference"/>
        </w:rPr>
        <w:endnoteRef/>
      </w:r>
      <w:r w:rsidRPr="00163155">
        <w:rPr>
          <w:sz w:val="20"/>
          <w:szCs w:val="20"/>
        </w:rPr>
        <w:t xml:space="preserve"> </w:t>
      </w:r>
      <w:r w:rsidRPr="00163155">
        <w:rPr>
          <w:rFonts w:ascii="Calibri" w:eastAsia="Calibri" w:hAnsi="Calibri" w:cs="Calibri"/>
          <w:color w:val="000000" w:themeColor="text1"/>
          <w:sz w:val="20"/>
          <w:szCs w:val="20"/>
        </w:rPr>
        <w:t>Federal Register of Legislation (n.d.)</w:t>
      </w:r>
      <w:r w:rsidRPr="00163155">
        <w:rPr>
          <w:rFonts w:ascii="Calibri" w:eastAsia="Calibri" w:hAnsi="Calibri" w:cs="Calibri"/>
          <w:i/>
          <w:color w:val="000000" w:themeColor="text1"/>
          <w:sz w:val="20"/>
          <w:szCs w:val="20"/>
        </w:rPr>
        <w:t xml:space="preserve"> </w:t>
      </w:r>
      <w:hyperlink r:id="rId263" w:history="1">
        <w:r w:rsidRPr="00163155">
          <w:rPr>
            <w:rStyle w:val="Hyperlink"/>
            <w:i/>
            <w:sz w:val="20"/>
            <w:szCs w:val="20"/>
          </w:rPr>
          <w:t>Australian Education Act 2013</w:t>
        </w:r>
        <w:r w:rsidRPr="00163155">
          <w:rPr>
            <w:rStyle w:val="Hyperlink"/>
            <w:color w:val="auto"/>
            <w:u w:val="none"/>
          </w:rPr>
          <w:t>,</w:t>
        </w:r>
      </w:hyperlink>
      <w:r w:rsidRPr="00163155">
        <w:rPr>
          <w:rFonts w:ascii="Calibri" w:eastAsia="Calibri" w:hAnsi="Calibri" w:cs="Calibri"/>
          <w:color w:val="000000" w:themeColor="text1"/>
          <w:sz w:val="20"/>
          <w:szCs w:val="20"/>
        </w:rPr>
        <w:t xml:space="preserve"> Australian Government, </w:t>
      </w:r>
      <w:r w:rsidRPr="00163155">
        <w:rPr>
          <w:sz w:val="20"/>
          <w:szCs w:val="20"/>
        </w:rPr>
        <w:t xml:space="preserve">Part 3, section 8, </w:t>
      </w:r>
      <w:r w:rsidRPr="00163155">
        <w:rPr>
          <w:rFonts w:ascii="Calibri" w:eastAsia="Calibri" w:hAnsi="Calibri" w:cs="Calibri"/>
          <w:color w:val="000000" w:themeColor="text1"/>
          <w:sz w:val="20"/>
          <w:szCs w:val="20"/>
        </w:rPr>
        <w:t>accessed 27 October 2023.</w:t>
      </w:r>
    </w:p>
  </w:endnote>
  <w:endnote w:id="327">
    <w:p w14:paraId="4BA87A6F"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rPr>
        <w:t>Powell MA and Graham A (2017) ‘Wellbeing in schools: examining the policy</w:t>
      </w:r>
      <w:r w:rsidRPr="00163155">
        <w:rPr>
          <w:rFonts w:ascii="Symbol" w:eastAsia="Symbol" w:hAnsi="Symbol" w:cs="Symbol"/>
        </w:rPr>
        <w:t>-</w:t>
      </w:r>
      <w:r w:rsidRPr="00163155">
        <w:rPr>
          <w:rFonts w:ascii="Calibri" w:eastAsia="Calibri" w:hAnsi="Calibri" w:cs="Calibri"/>
        </w:rPr>
        <w:t xml:space="preserve">practice nexus’, </w:t>
      </w:r>
      <w:r w:rsidRPr="00163155">
        <w:rPr>
          <w:rFonts w:ascii="Calibri" w:eastAsia="Calibri" w:hAnsi="Calibri" w:cs="Calibri"/>
          <w:i/>
        </w:rPr>
        <w:t>The Australian Educational Researcher</w:t>
      </w:r>
      <w:r w:rsidRPr="00163155">
        <w:rPr>
          <w:rFonts w:ascii="Calibri" w:eastAsia="Calibri" w:hAnsi="Calibri" w:cs="Calibri"/>
        </w:rPr>
        <w:t>, 44(2):213</w:t>
      </w:r>
      <w:r w:rsidRPr="00163155" w:rsidDel="00B1746F">
        <w:rPr>
          <w:rFonts w:ascii="Symbol" w:eastAsia="Symbol" w:hAnsi="Symbol" w:cs="Symbol"/>
        </w:rPr>
        <w:t>-</w:t>
      </w:r>
      <w:r w:rsidRPr="00163155">
        <w:rPr>
          <w:rFonts w:ascii="Calibri" w:eastAsia="Calibri" w:hAnsi="Calibri" w:cs="Calibri"/>
        </w:rPr>
        <w:t>231,</w:t>
      </w:r>
      <w:r w:rsidRPr="00163155">
        <w:rPr>
          <w:rStyle w:val="eop"/>
          <w:rFonts w:ascii="Calibri" w:hAnsi="Calibri" w:cs="Calibri"/>
          <w:color w:val="000000"/>
          <w:shd w:val="clear" w:color="auto" w:fill="FFFFFF"/>
        </w:rPr>
        <w:t> </w:t>
      </w:r>
      <w:r w:rsidRPr="00163155">
        <w:t xml:space="preserve">pp. 222; 224; 226. </w:t>
      </w:r>
      <w:r w:rsidRPr="00163155">
        <w:rPr>
          <w:rFonts w:ascii="Calibri" w:eastAsia="Calibri" w:hAnsi="Calibri" w:cs="Calibri"/>
        </w:rPr>
        <w:t>doi</w:t>
      </w:r>
      <w:r w:rsidRPr="00163155">
        <w:rPr>
          <w:rFonts w:eastAsiaTheme="minorEastAsia"/>
        </w:rPr>
        <w:t>:</w:t>
      </w:r>
      <w:r w:rsidRPr="00163155">
        <w:t>10.1007/s13384-016-0222-7</w:t>
      </w:r>
      <w:r w:rsidRPr="00163155">
        <w:rPr>
          <w:rStyle w:val="Hyperlink"/>
          <w:rFonts w:eastAsiaTheme="minorEastAsia"/>
          <w:color w:val="auto"/>
          <w:u w:val="none"/>
        </w:rPr>
        <w:t>.</w:t>
      </w:r>
    </w:p>
  </w:endnote>
  <w:endnote w:id="328">
    <w:p w14:paraId="196DDA4E" w14:textId="77777777" w:rsidR="00C13F18" w:rsidRPr="00163155" w:rsidRDefault="00C13F18" w:rsidP="00BB708D">
      <w:pPr>
        <w:shd w:val="clear" w:color="auto" w:fill="FFFFFF" w:themeFill="accent6"/>
        <w:spacing w:after="0" w:line="240" w:lineRule="auto"/>
        <w:outlineLvl w:val="0"/>
        <w:rPr>
          <w:sz w:val="20"/>
          <w:szCs w:val="20"/>
        </w:rPr>
      </w:pPr>
      <w:r w:rsidRPr="00163155">
        <w:rPr>
          <w:rStyle w:val="EndnoteReference"/>
        </w:rPr>
        <w:endnoteRef/>
      </w:r>
      <w:r w:rsidRPr="00163155">
        <w:t xml:space="preserve"> </w:t>
      </w:r>
      <w:r w:rsidRPr="00163155">
        <w:rPr>
          <w:sz w:val="20"/>
          <w:szCs w:val="20"/>
        </w:rPr>
        <w:t>Smith C, Dickinson H, and Faulkner A (2023</w:t>
      </w:r>
      <w:r w:rsidRPr="00163155">
        <w:rPr>
          <w:rFonts w:eastAsia="Times New Roman"/>
          <w:color w:val="141313"/>
          <w:kern w:val="36"/>
          <w:sz w:val="20"/>
          <w:szCs w:val="20"/>
          <w:lang w:eastAsia="en-AU"/>
        </w:rPr>
        <w:t xml:space="preserve">) </w:t>
      </w:r>
      <w:hyperlink r:id="rId264" w:history="1">
        <w:r w:rsidRPr="00163155">
          <w:rPr>
            <w:rStyle w:val="Hyperlink"/>
            <w:rFonts w:eastAsia="Times New Roman"/>
            <w:i/>
            <w:kern w:val="36"/>
            <w:sz w:val="20"/>
            <w:szCs w:val="20"/>
            <w:lang w:eastAsia="en-AU"/>
          </w:rPr>
          <w:t>‘I think the teachers need more help’ – voices of experience from students with disability in Australia</w:t>
        </w:r>
      </w:hyperlink>
      <w:r w:rsidRPr="00163155">
        <w:rPr>
          <w:rFonts w:eastAsia="Times New Roman"/>
          <w:color w:val="141313"/>
          <w:kern w:val="36"/>
          <w:sz w:val="20"/>
          <w:szCs w:val="20"/>
          <w:lang w:eastAsia="en-AU"/>
        </w:rPr>
        <w:t xml:space="preserve">, </w:t>
      </w:r>
      <w:r w:rsidRPr="00163155">
        <w:rPr>
          <w:sz w:val="20"/>
          <w:szCs w:val="20"/>
        </w:rPr>
        <w:t>CYDA Youth Education Survey 2022</w:t>
      </w:r>
      <w:r w:rsidRPr="00163155">
        <w:rPr>
          <w:rFonts w:eastAsia="Times New Roman"/>
          <w:color w:val="000000"/>
          <w:sz w:val="20"/>
          <w:szCs w:val="20"/>
          <w:lang w:eastAsia="en-AU"/>
        </w:rPr>
        <w:t xml:space="preserve">, p. 3, accessed </w:t>
      </w:r>
      <w:r w:rsidRPr="00163155">
        <w:rPr>
          <w:rStyle w:val="normaltextrun"/>
          <w:rFonts w:ascii="Calibri" w:hAnsi="Calibri" w:cs="Calibri"/>
          <w:color w:val="000000"/>
          <w:sz w:val="20"/>
          <w:szCs w:val="20"/>
          <w:shd w:val="clear" w:color="auto" w:fill="FFFFFF"/>
        </w:rPr>
        <w:t>27 October 2023</w:t>
      </w:r>
      <w:r w:rsidRPr="00163155">
        <w:rPr>
          <w:sz w:val="20"/>
          <w:szCs w:val="20"/>
        </w:rPr>
        <w:t>.</w:t>
      </w:r>
    </w:p>
  </w:endnote>
  <w:endnote w:id="329">
    <w:p w14:paraId="265C9DFB" w14:textId="77777777" w:rsidR="00C13F18" w:rsidRPr="00163155" w:rsidRDefault="00C13F18" w:rsidP="00BB708D">
      <w:pPr>
        <w:spacing w:after="0" w:line="240" w:lineRule="auto"/>
        <w:rPr>
          <w:sz w:val="20"/>
          <w:szCs w:val="20"/>
        </w:rPr>
      </w:pPr>
      <w:r w:rsidRPr="00163155">
        <w:rPr>
          <w:rStyle w:val="EndnoteReference"/>
          <w:sz w:val="20"/>
          <w:szCs w:val="20"/>
        </w:rPr>
        <w:endnoteRef/>
      </w:r>
      <w:r w:rsidRPr="00163155">
        <w:rPr>
          <w:sz w:val="20"/>
          <w:szCs w:val="20"/>
        </w:rPr>
        <w:t xml:space="preserve"> Orygen submission, p. 3, referencing the National Mental Health Commission (2021) </w:t>
      </w:r>
      <w:hyperlink r:id="rId265" w:history="1">
        <w:r w:rsidRPr="00163155">
          <w:rPr>
            <w:rStyle w:val="Hyperlink"/>
            <w:i/>
            <w:sz w:val="20"/>
            <w:szCs w:val="20"/>
          </w:rPr>
          <w:t>National Children’s Mental Health and Wellbeing Strategy</w:t>
        </w:r>
      </w:hyperlink>
      <w:r w:rsidRPr="00163155">
        <w:rPr>
          <w:sz w:val="20"/>
          <w:szCs w:val="20"/>
        </w:rPr>
        <w:t>, National Mental Health Commission, Australian Government, accessed</w:t>
      </w:r>
      <w:r w:rsidRPr="00163155" w:rsidDel="43A14120">
        <w:rPr>
          <w:sz w:val="20"/>
          <w:szCs w:val="20"/>
        </w:rPr>
        <w:t xml:space="preserve"> </w:t>
      </w:r>
      <w:r w:rsidRPr="00163155">
        <w:rPr>
          <w:sz w:val="20"/>
          <w:szCs w:val="20"/>
        </w:rPr>
        <w:t>27 October 2023, among other sources.</w:t>
      </w:r>
    </w:p>
  </w:endnote>
  <w:endnote w:id="330">
    <w:p w14:paraId="4A257023" w14:textId="77777777" w:rsidR="00C13F18" w:rsidRPr="00163155" w:rsidRDefault="00C13F18" w:rsidP="00BB708D">
      <w:pPr>
        <w:pStyle w:val="EndnoteText"/>
      </w:pPr>
      <w:r w:rsidRPr="00163155">
        <w:rPr>
          <w:rStyle w:val="EndnoteReference"/>
        </w:rPr>
        <w:endnoteRef/>
      </w:r>
      <w:r w:rsidRPr="00163155">
        <w:t xml:space="preserve"> National Mental Health Commission (2021) </w:t>
      </w:r>
      <w:hyperlink r:id="rId266" w:history="1">
        <w:r w:rsidRPr="00163155">
          <w:rPr>
            <w:rStyle w:val="Hyperlink"/>
            <w:i/>
          </w:rPr>
          <w:t>National Children’s Ment</w:t>
        </w:r>
        <w:bookmarkStart w:id="108" w:name="_Hlt149130405"/>
        <w:bookmarkStart w:id="109" w:name="_Hlt149130406"/>
        <w:bookmarkEnd w:id="108"/>
        <w:bookmarkEnd w:id="109"/>
        <w:r w:rsidRPr="00163155">
          <w:rPr>
            <w:rStyle w:val="Hyperlink"/>
            <w:i/>
          </w:rPr>
          <w:t>al Health and Wellbeing Strategy</w:t>
        </w:r>
      </w:hyperlink>
      <w:r w:rsidRPr="00163155">
        <w:t>, National Mental Health Commission, Australian Government, p. 17, accessed 27 October 2023.</w:t>
      </w:r>
    </w:p>
  </w:endnote>
  <w:endnote w:id="331">
    <w:p w14:paraId="194BD345" w14:textId="77777777" w:rsidR="00C13F18" w:rsidRPr="00163155" w:rsidRDefault="00C13F18" w:rsidP="00BB708D">
      <w:pPr>
        <w:spacing w:after="0" w:line="240" w:lineRule="auto"/>
        <w:rPr>
          <w:rFonts w:ascii="Calibri" w:eastAsia="Calibri" w:hAnsi="Calibri" w:cs="Calibri"/>
          <w:color w:val="000000" w:themeColor="text1"/>
        </w:rPr>
      </w:pPr>
      <w:r w:rsidRPr="00163155">
        <w:rPr>
          <w:rStyle w:val="EndnoteReference"/>
        </w:rPr>
        <w:endnoteRef/>
      </w:r>
      <w:r w:rsidRPr="00163155">
        <w:t xml:space="preserve"> </w:t>
      </w:r>
      <w:r w:rsidRPr="00163155">
        <w:rPr>
          <w:sz w:val="20"/>
          <w:szCs w:val="20"/>
        </w:rPr>
        <w:t>Based on Productivity Commission data</w:t>
      </w:r>
      <w:r w:rsidRPr="00163155">
        <w:rPr>
          <w:rFonts w:ascii="Calibri" w:eastAsia="Calibri" w:hAnsi="Calibri" w:cs="Calibri"/>
          <w:color w:val="000000" w:themeColor="text1"/>
          <w:sz w:val="20"/>
          <w:szCs w:val="20"/>
        </w:rPr>
        <w:t xml:space="preserve"> and modelling. Productivity Commission (2020) </w:t>
      </w:r>
      <w:hyperlink r:id="rId267" w:history="1">
        <w:r w:rsidRPr="00163155">
          <w:rPr>
            <w:rStyle w:val="Hyperlink"/>
            <w:rFonts w:ascii="Calibri" w:eastAsia="Calibri" w:hAnsi="Calibri" w:cs="Calibri"/>
            <w:i/>
            <w:iCs/>
            <w:sz w:val="20"/>
            <w:szCs w:val="20"/>
          </w:rPr>
          <w:t>Mental health</w:t>
        </w:r>
        <w:r w:rsidRPr="00163155">
          <w:rPr>
            <w:rStyle w:val="Hyperlink"/>
            <w:rFonts w:ascii="Calibri" w:eastAsia="Calibri" w:hAnsi="Calibri" w:cs="Calibri"/>
            <w:sz w:val="20"/>
            <w:szCs w:val="20"/>
          </w:rPr>
          <w:t xml:space="preserve"> </w:t>
        </w:r>
        <w:r w:rsidRPr="00163155" w:rsidDel="00B1746F">
          <w:rPr>
            <w:rStyle w:val="Hyperlink"/>
            <w:rFonts w:ascii="Symbol" w:eastAsia="Symbol" w:hAnsi="Symbol" w:cs="Symbol"/>
            <w:sz w:val="20"/>
            <w:szCs w:val="20"/>
          </w:rPr>
          <w:t>-</w:t>
        </w:r>
        <w:r w:rsidRPr="00163155">
          <w:rPr>
            <w:rStyle w:val="Hyperlink"/>
            <w:rFonts w:ascii="Calibri" w:eastAsia="Calibri" w:hAnsi="Calibri" w:cs="Calibri"/>
            <w:sz w:val="20"/>
            <w:szCs w:val="20"/>
          </w:rPr>
          <w:t xml:space="preserve"> </w:t>
        </w:r>
        <w:r w:rsidRPr="00163155">
          <w:rPr>
            <w:rStyle w:val="Hyperlink"/>
            <w:rFonts w:ascii="Calibri" w:eastAsia="Calibri" w:hAnsi="Calibri" w:cs="Calibri"/>
            <w:i/>
            <w:iCs/>
            <w:sz w:val="20"/>
            <w:szCs w:val="20"/>
          </w:rPr>
          <w:t>Appendix K: detailed assumptions about benefits and costs</w:t>
        </w:r>
        <w:r w:rsidRPr="00163155">
          <w:rPr>
            <w:rStyle w:val="Hyperlink"/>
            <w:rFonts w:ascii="Calibri" w:eastAsia="Calibri" w:hAnsi="Calibri" w:cs="Calibri"/>
            <w:color w:val="auto"/>
            <w:sz w:val="20"/>
            <w:szCs w:val="20"/>
            <w:u w:val="none"/>
          </w:rPr>
          <w:t>,</w:t>
        </w:r>
      </w:hyperlink>
      <w:r w:rsidRPr="00163155">
        <w:rPr>
          <w:rFonts w:ascii="Calibri" w:eastAsia="Calibri" w:hAnsi="Calibri" w:cs="Calibri"/>
          <w:color w:val="01698C"/>
          <w:sz w:val="20"/>
          <w:szCs w:val="20"/>
        </w:rPr>
        <w:t xml:space="preserve"> </w:t>
      </w:r>
      <w:r w:rsidRPr="00163155">
        <w:rPr>
          <w:rFonts w:ascii="Calibri" w:eastAsia="Calibri" w:hAnsi="Calibri" w:cs="Calibri"/>
          <w:color w:val="000000" w:themeColor="text1"/>
          <w:sz w:val="20"/>
          <w:szCs w:val="20"/>
        </w:rPr>
        <w:t xml:space="preserve">Productivity Commission, Australian Government, </w:t>
      </w:r>
      <w:r w:rsidRPr="00163155">
        <w:rPr>
          <w:rFonts w:ascii="Calibri" w:hAnsi="Calibri"/>
          <w:color w:val="000000" w:themeColor="text1"/>
          <w:sz w:val="20"/>
          <w:szCs w:val="20"/>
        </w:rPr>
        <w:t>pp. 176</w:t>
      </w:r>
      <w:r w:rsidRPr="00163155">
        <w:rPr>
          <w:rFonts w:ascii="Symbol" w:eastAsia="Symbol" w:hAnsi="Symbol" w:cs="Symbol"/>
          <w:color w:val="000000" w:themeColor="text1"/>
          <w:sz w:val="20"/>
          <w:szCs w:val="20"/>
        </w:rPr>
        <w:t>-</w:t>
      </w:r>
      <w:r w:rsidRPr="00163155">
        <w:rPr>
          <w:rFonts w:ascii="Calibri" w:hAnsi="Calibri"/>
          <w:color w:val="000000" w:themeColor="text1"/>
          <w:sz w:val="20"/>
          <w:szCs w:val="20"/>
        </w:rPr>
        <w:t xml:space="preserve">178; 254, </w:t>
      </w:r>
      <w:r w:rsidRPr="00163155">
        <w:rPr>
          <w:rFonts w:ascii="Calibri" w:eastAsia="Calibri" w:hAnsi="Calibri" w:cs="Calibri"/>
          <w:color w:val="000000" w:themeColor="text1"/>
          <w:sz w:val="20"/>
          <w:szCs w:val="20"/>
        </w:rPr>
        <w:t>accessed 27 October 2023</w:t>
      </w:r>
      <w:r w:rsidRPr="00163155">
        <w:rPr>
          <w:rFonts w:ascii="Calibri" w:eastAsia="Calibri" w:hAnsi="Calibri" w:cs="Calibri"/>
          <w:sz w:val="20"/>
          <w:szCs w:val="20"/>
        </w:rPr>
        <w:t>.</w:t>
      </w:r>
    </w:p>
  </w:endnote>
  <w:endnote w:id="332">
    <w:p w14:paraId="26AD00BC" w14:textId="77777777" w:rsidR="00C13F18" w:rsidRPr="00163155" w:rsidRDefault="00C13F18" w:rsidP="00BB708D">
      <w:pPr>
        <w:pStyle w:val="EndnoteText"/>
      </w:pPr>
      <w:r w:rsidRPr="00163155">
        <w:rPr>
          <w:rStyle w:val="EndnoteReference"/>
        </w:rPr>
        <w:endnoteRef/>
      </w:r>
      <w:r w:rsidRPr="00163155">
        <w:t xml:space="preserve"> Social Research Centre (2023) </w:t>
      </w:r>
      <w:hyperlink r:id="rId268" w:history="1">
        <w:r w:rsidRPr="00163155">
          <w:rPr>
            <w:rStyle w:val="Hyperlink"/>
            <w:i/>
          </w:rPr>
          <w:t>Department of Education: Review to Inform a Better and Fairer Education System – initial consultation surveys: summary analytical report</w:t>
        </w:r>
      </w:hyperlink>
      <w:r w:rsidRPr="00163155">
        <w:t>, Department of Education, Australian Government, p. 44, accessed 27 October 2023.</w:t>
      </w:r>
    </w:p>
  </w:endnote>
  <w:endnote w:id="333">
    <w:p w14:paraId="5601E35E" w14:textId="77777777" w:rsidR="00C13F18" w:rsidRPr="00163155" w:rsidRDefault="00C13F18" w:rsidP="00BB708D">
      <w:pPr>
        <w:pStyle w:val="EndnoteText"/>
      </w:pPr>
      <w:r w:rsidRPr="00163155">
        <w:rPr>
          <w:rStyle w:val="EndnoteReference"/>
        </w:rPr>
        <w:endnoteRef/>
      </w:r>
      <w:r w:rsidRPr="00163155">
        <w:t xml:space="preserve"> Social Research Centre (2023) </w:t>
      </w:r>
      <w:hyperlink r:id="rId269" w:history="1">
        <w:r w:rsidRPr="00163155">
          <w:rPr>
            <w:rStyle w:val="Hyperlink"/>
            <w:i/>
          </w:rPr>
          <w:t>Department of Education: Review to Inform a Better and Fairer Education System – initial consultation surveys: summary analytical report</w:t>
        </w:r>
      </w:hyperlink>
      <w:r w:rsidRPr="00163155">
        <w:t>, Department of Education, Australian Government, pp. 44</w:t>
      </w:r>
      <w:r w:rsidRPr="00163155">
        <w:rPr>
          <w:rFonts w:ascii="Symbol" w:eastAsia="Symbol" w:hAnsi="Symbol" w:cs="Symbol"/>
        </w:rPr>
        <w:t>-</w:t>
      </w:r>
      <w:r w:rsidRPr="00163155">
        <w:t>45, accessed 27 October 2023.</w:t>
      </w:r>
    </w:p>
  </w:endnote>
  <w:endnote w:id="334">
    <w:p w14:paraId="217C7A65" w14:textId="1149CAB3" w:rsidR="00C13F18" w:rsidRPr="00163155" w:rsidRDefault="00C13F18" w:rsidP="00BB708D">
      <w:pPr>
        <w:spacing w:after="0" w:line="240" w:lineRule="auto"/>
        <w:rPr>
          <w:sz w:val="20"/>
          <w:szCs w:val="20"/>
        </w:rPr>
      </w:pPr>
      <w:r w:rsidRPr="00163155">
        <w:rPr>
          <w:rStyle w:val="EndnoteReference"/>
        </w:rPr>
        <w:endnoteRef/>
      </w:r>
      <w:r w:rsidRPr="00163155">
        <w:t xml:space="preserve"> </w:t>
      </w:r>
      <w:r w:rsidRPr="00163155">
        <w:rPr>
          <w:sz w:val="20"/>
          <w:szCs w:val="20"/>
        </w:rPr>
        <w:t>Australian Education Research Organisation</w:t>
      </w:r>
      <w:r w:rsidRPr="00163155" w:rsidDel="00597A9E">
        <w:rPr>
          <w:sz w:val="20"/>
          <w:szCs w:val="20"/>
        </w:rPr>
        <w:t xml:space="preserve"> </w:t>
      </w:r>
      <w:r w:rsidRPr="00163155">
        <w:rPr>
          <w:sz w:val="20"/>
          <w:szCs w:val="20"/>
        </w:rPr>
        <w:t>submission.</w:t>
      </w:r>
    </w:p>
  </w:endnote>
  <w:endnote w:id="335">
    <w:p w14:paraId="3F704816"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sz w:val="20"/>
          <w:szCs w:val="20"/>
        </w:rPr>
        <w:t>For example, submissions from Education Equity Alliance, Headspace National, Catholic School Parents Australia,</w:t>
      </w:r>
      <w:r w:rsidRPr="00163155">
        <w:t xml:space="preserve"> </w:t>
      </w:r>
      <w:r w:rsidRPr="00163155">
        <w:rPr>
          <w:sz w:val="20"/>
          <w:szCs w:val="20"/>
        </w:rPr>
        <w:t>Save the Children Australia and 54 Reasons, Centre for Inclusive Education, Ross House Association Inc, Hester Hornbrook Academy, Centre for Community Child Health, Black Dog Institute, Institute for Positive Psychology and Education, Australian Association for the Education of the Gifted and Talented, Australian Education Research Organisation, Square Peg Round Whole, NSW Government.</w:t>
      </w:r>
    </w:p>
  </w:endnote>
  <w:endnote w:id="336">
    <w:p w14:paraId="518A5433" w14:textId="77777777" w:rsidR="00C13F18" w:rsidRPr="00163155" w:rsidRDefault="00C13F18" w:rsidP="00BB708D">
      <w:pPr>
        <w:pStyle w:val="EndnoteText"/>
        <w:rPr>
          <w:rStyle w:val="eop"/>
          <w:rFonts w:ascii="Calibri" w:hAnsi="Calibri" w:cs="Calibri"/>
          <w:color w:val="000000"/>
          <w:shd w:val="clear" w:color="auto" w:fill="FFFFFF"/>
        </w:rPr>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Productivity Commission (2022)</w:t>
      </w:r>
      <w:r w:rsidRPr="00163155">
        <w:rPr>
          <w:rStyle w:val="Strong"/>
          <w:rFonts w:ascii="Calibri" w:hAnsi="Calibri" w:cs="Calibri"/>
          <w:color w:val="000000"/>
          <w:shd w:val="clear" w:color="auto" w:fill="FFFFFF"/>
        </w:rPr>
        <w:t xml:space="preserve"> </w:t>
      </w:r>
      <w:hyperlink r:id="rId270" w:tgtFrame="_blank" w:history="1">
        <w:r w:rsidRPr="00163155">
          <w:rPr>
            <w:rStyle w:val="Hyperlink"/>
            <w:rFonts w:ascii="Calibri" w:hAnsi="Calibri" w:cs="Calibri"/>
            <w:i/>
            <w:shd w:val="clear" w:color="auto" w:fill="FFFFFF"/>
          </w:rPr>
          <w:t>Review of the National School Reform Agreement: study report</w:t>
        </w:r>
      </w:hyperlink>
      <w:r w:rsidRPr="00163155">
        <w:rPr>
          <w:rStyle w:val="normaltextrun"/>
          <w:rFonts w:ascii="Calibri" w:hAnsi="Calibri" w:cs="Calibri"/>
          <w:color w:val="000000"/>
          <w:shd w:val="clear" w:color="auto" w:fill="FFFFFF"/>
        </w:rPr>
        <w:t>, Productivity Commission, Australian Government, p.</w:t>
      </w:r>
      <w:r w:rsidRPr="00163155">
        <w:rPr>
          <w:rStyle w:val="normaltextrun"/>
          <w:rFonts w:ascii="Calibri" w:hAnsi="Calibri" w:cs="Calibri"/>
          <w:color w:val="000000" w:themeColor="text1"/>
        </w:rPr>
        <w:t xml:space="preserve"> </w:t>
      </w:r>
      <w:r w:rsidRPr="00163155">
        <w:rPr>
          <w:rStyle w:val="normaltextrun"/>
          <w:rFonts w:ascii="Calibri" w:hAnsi="Calibri" w:cs="Calibri"/>
          <w:color w:val="000000"/>
          <w:shd w:val="clear" w:color="auto" w:fill="FFFFFF"/>
        </w:rPr>
        <w:t>142, accessed 27 October 2023.</w:t>
      </w:r>
    </w:p>
  </w:endnote>
  <w:endnote w:id="337">
    <w:p w14:paraId="42CD0B0F" w14:textId="770C105D" w:rsidR="00C13F18" w:rsidRPr="00163155" w:rsidRDefault="00C13F18" w:rsidP="00BB708D">
      <w:pPr>
        <w:pStyle w:val="EndnoteText"/>
        <w:rPr>
          <w:rStyle w:val="normaltextrun"/>
          <w:rFonts w:ascii="Calibri" w:hAnsi="Calibri" w:cs="Calibri"/>
        </w:rPr>
      </w:pPr>
      <w:r w:rsidRPr="00163155">
        <w:rPr>
          <w:rStyle w:val="EndnoteReference"/>
        </w:rPr>
        <w:endnoteRef/>
      </w:r>
      <w:r w:rsidRPr="00163155">
        <w:t xml:space="preserve"> Headspace submission, referencing the Department of Health (2020) </w:t>
      </w:r>
      <w:hyperlink r:id="rId271" w:history="1">
        <w:r w:rsidRPr="00163155">
          <w:rPr>
            <w:rStyle w:val="Hyperlink"/>
            <w:i/>
          </w:rPr>
          <w:t>A report detailing key themes and early findings to support initial advice of the National Suicide Prevention Adviser</w:t>
        </w:r>
      </w:hyperlink>
      <w:r w:rsidRPr="00163155">
        <w:rPr>
          <w:rStyle w:val="normaltextrun"/>
          <w:rFonts w:ascii="Calibri" w:hAnsi="Calibri" w:cs="Calibri"/>
        </w:rPr>
        <w:t>, Department of Health, Australian Government, accessed 27 October 2023.</w:t>
      </w:r>
    </w:p>
  </w:endnote>
  <w:endnote w:id="338">
    <w:p w14:paraId="4F2E12D1" w14:textId="77777777" w:rsidR="00C13F18" w:rsidRPr="00163155" w:rsidRDefault="00C13F18" w:rsidP="00BB708D">
      <w:pPr>
        <w:pStyle w:val="paragraph"/>
        <w:spacing w:before="0" w:beforeAutospacing="0" w:after="0" w:afterAutospacing="0"/>
        <w:textAlignment w:val="baseline"/>
        <w:rPr>
          <w:rStyle w:val="normaltextrun"/>
          <w:rFonts w:asciiTheme="minorHAnsi" w:hAnsiTheme="minorHAnsi" w:cstheme="minorHAnsi"/>
          <w:sz w:val="20"/>
          <w:szCs w:val="20"/>
        </w:rPr>
      </w:pPr>
      <w:r w:rsidRPr="00163155">
        <w:rPr>
          <w:rStyle w:val="EndnoteReference"/>
          <w:rFonts w:asciiTheme="minorHAnsi" w:hAnsiTheme="minorHAnsi" w:cstheme="minorHAnsi"/>
          <w:sz w:val="20"/>
          <w:szCs w:val="20"/>
        </w:rPr>
        <w:endnoteRef/>
      </w:r>
      <w:r w:rsidRPr="00163155">
        <w:rPr>
          <w:rFonts w:asciiTheme="minorHAnsi" w:hAnsiTheme="minorHAnsi" w:cstheme="minorHAnsi"/>
          <w:sz w:val="20"/>
          <w:szCs w:val="20"/>
        </w:rPr>
        <w:t xml:space="preserve"> </w:t>
      </w:r>
      <w:r w:rsidRPr="00163155">
        <w:rPr>
          <w:rStyle w:val="normaltextrun"/>
          <w:rFonts w:asciiTheme="minorHAnsi" w:hAnsiTheme="minorHAnsi" w:cstheme="minorHAnsi"/>
          <w:sz w:val="20"/>
          <w:szCs w:val="20"/>
        </w:rPr>
        <w:t xml:space="preserve">Brennan N, Beames JR, Kos A, Reily N, Connell C, Hall S, Yip D, Hudson J, O’Dea B, Di Nicola K, and Christie R (2021) </w:t>
      </w:r>
      <w:hyperlink r:id="rId272" w:tgtFrame="_blank" w:history="1">
        <w:r w:rsidRPr="00163155">
          <w:rPr>
            <w:rStyle w:val="Hyperlink"/>
            <w:rFonts w:asciiTheme="minorHAnsi" w:hAnsiTheme="minorHAnsi" w:cstheme="minorHAnsi"/>
            <w:i/>
            <w:iCs/>
            <w:sz w:val="20"/>
            <w:szCs w:val="20"/>
          </w:rPr>
          <w:t xml:space="preserve">Psychological distress in young people in Australia </w:t>
        </w:r>
        <w:r w:rsidRPr="00163155" w:rsidDel="00B1746F">
          <w:rPr>
            <w:rStyle w:val="Hyperlink"/>
            <w:rFonts w:asciiTheme="minorHAnsi" w:eastAsia="Symbol" w:hAnsiTheme="minorHAnsi" w:cstheme="minorHAnsi"/>
            <w:i/>
            <w:sz w:val="20"/>
            <w:szCs w:val="20"/>
          </w:rPr>
          <w:t>-</w:t>
        </w:r>
        <w:r w:rsidRPr="00163155">
          <w:rPr>
            <w:rStyle w:val="Hyperlink"/>
            <w:rFonts w:asciiTheme="minorHAnsi" w:hAnsiTheme="minorHAnsi" w:cstheme="minorHAnsi"/>
            <w:i/>
            <w:iCs/>
            <w:sz w:val="20"/>
            <w:szCs w:val="20"/>
          </w:rPr>
          <w:t xml:space="preserve"> fifth biennial youth mental health report: 2012</w:t>
        </w:r>
        <w:r w:rsidRPr="00163155" w:rsidDel="00B1746F">
          <w:rPr>
            <w:rStyle w:val="Hyperlink"/>
            <w:rFonts w:asciiTheme="minorHAnsi" w:eastAsia="Symbol" w:hAnsiTheme="minorHAnsi" w:cstheme="minorHAnsi"/>
            <w:i/>
            <w:sz w:val="20"/>
            <w:szCs w:val="20"/>
          </w:rPr>
          <w:t>-</w:t>
        </w:r>
        <w:r w:rsidRPr="00163155">
          <w:rPr>
            <w:rStyle w:val="Hyperlink"/>
            <w:rFonts w:asciiTheme="minorHAnsi" w:hAnsiTheme="minorHAnsi" w:cstheme="minorHAnsi"/>
            <w:i/>
            <w:iCs/>
            <w:sz w:val="20"/>
            <w:szCs w:val="20"/>
          </w:rPr>
          <w:t>2020</w:t>
        </w:r>
      </w:hyperlink>
      <w:r w:rsidRPr="00163155">
        <w:rPr>
          <w:rStyle w:val="normaltextrun"/>
          <w:rFonts w:asciiTheme="minorHAnsi" w:hAnsiTheme="minorHAnsi" w:cstheme="minorHAnsi"/>
          <w:sz w:val="20"/>
          <w:szCs w:val="20"/>
        </w:rPr>
        <w:t xml:space="preserve">, Mission Australia, </w:t>
      </w:r>
      <w:r w:rsidRPr="00163155">
        <w:rPr>
          <w:rFonts w:asciiTheme="minorHAnsi" w:hAnsiTheme="minorHAnsi" w:cstheme="minorHAnsi"/>
          <w:sz w:val="20"/>
          <w:szCs w:val="20"/>
        </w:rPr>
        <w:t>pp. 19; 57,</w:t>
      </w:r>
      <w:r w:rsidRPr="00163155">
        <w:rPr>
          <w:rStyle w:val="normaltextrun"/>
          <w:rFonts w:asciiTheme="minorHAnsi" w:hAnsiTheme="minorHAnsi" w:cstheme="minorHAnsi"/>
          <w:sz w:val="20"/>
          <w:szCs w:val="20"/>
        </w:rPr>
        <w:t xml:space="preserve"> accessed 27 October 2023.</w:t>
      </w:r>
    </w:p>
  </w:endnote>
  <w:endnote w:id="339">
    <w:p w14:paraId="3594C9FF" w14:textId="77777777" w:rsidR="00C13F18" w:rsidRPr="00163155" w:rsidRDefault="00C13F18" w:rsidP="00BB708D">
      <w:pPr>
        <w:pStyle w:val="EndnoteText"/>
        <w:rPr>
          <w:sz w:val="18"/>
          <w:szCs w:val="18"/>
        </w:rPr>
      </w:pPr>
      <w:r w:rsidRPr="00163155">
        <w:rPr>
          <w:rStyle w:val="EndnoteReference"/>
        </w:rPr>
        <w:endnoteRef/>
      </w:r>
      <w:r w:rsidRPr="00163155">
        <w:t xml:space="preserve"> </w:t>
      </w:r>
      <w:r w:rsidRPr="00163155">
        <w:rPr>
          <w:rFonts w:ascii="Calibri" w:eastAsia="Calibri" w:hAnsi="Calibri" w:cs="Calibri"/>
          <w:kern w:val="2"/>
          <w14:ligatures w14:val="standardContextual"/>
        </w:rPr>
        <w:t xml:space="preserve">Li SH, Beames JR, Newby JM, Maston K, Christensen H, and Werner-Seidler A (2022) ‘The impact of COVID-19 on the lives and mental health of Australian adolescents’, </w:t>
      </w:r>
      <w:r w:rsidRPr="00163155">
        <w:rPr>
          <w:rFonts w:ascii="Calibri" w:eastAsia="Calibri" w:hAnsi="Calibri" w:cs="Calibri"/>
          <w:i/>
          <w:kern w:val="2"/>
          <w14:ligatures w14:val="standardContextual"/>
        </w:rPr>
        <w:t>European Child &amp; Adolescent Psychiatry</w:t>
      </w:r>
      <w:r w:rsidRPr="00163155">
        <w:rPr>
          <w:rFonts w:ascii="Calibri" w:eastAsia="Calibri" w:hAnsi="Calibri" w:cs="Calibri"/>
          <w:kern w:val="2"/>
          <w14:ligatures w14:val="standardContextual"/>
        </w:rPr>
        <w:t>, Volume 31(9):146</w:t>
      </w:r>
      <w:r w:rsidRPr="00163155" w:rsidDel="005F48BC">
        <w:rPr>
          <w:rFonts w:ascii="Calibri" w:eastAsia="Calibri" w:hAnsi="Calibri" w:cs="Calibri"/>
          <w:kern w:val="2"/>
          <w14:ligatures w14:val="standardContextual"/>
        </w:rPr>
        <w:t>5</w:t>
      </w:r>
      <w:r w:rsidRPr="00163155">
        <w:rPr>
          <w:rFonts w:ascii="Calibri" w:eastAsia="Calibri" w:hAnsi="Calibri" w:cs="Calibri"/>
          <w:kern w:val="2"/>
          <w14:ligatures w14:val="standardContextual"/>
        </w:rPr>
        <w:t>–1477. doi:</w:t>
      </w:r>
      <w:r w:rsidRPr="00163155">
        <w:rPr>
          <w:rFonts w:ascii="Calibri" w:eastAsia="Calibri" w:hAnsi="Calibri" w:cs="Calibri"/>
          <w:color w:val="000000" w:themeColor="text1"/>
          <w:kern w:val="2"/>
          <w14:ligatures w14:val="standardContextual"/>
        </w:rPr>
        <w:t>10.1007/s00787-021-01790-x.</w:t>
      </w:r>
    </w:p>
  </w:endnote>
  <w:endnote w:id="340">
    <w:p w14:paraId="28160EF5" w14:textId="77777777" w:rsidR="00C13F18" w:rsidRPr="00163155" w:rsidRDefault="00C13F18" w:rsidP="00BB708D">
      <w:pPr>
        <w:pStyle w:val="EndnoteText"/>
        <w:rPr>
          <w:rStyle w:val="normaltextrun"/>
          <w:rFonts w:ascii="Calibri" w:hAnsi="Calibri" w:cs="Calibri"/>
          <w:color w:val="000000"/>
          <w:shd w:val="clear" w:color="auto" w:fill="FFFFFF"/>
        </w:rPr>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 xml:space="preserve">Headspace (2020) </w:t>
      </w:r>
      <w:hyperlink r:id="rId273" w:tgtFrame="_blank" w:history="1">
        <w:r w:rsidRPr="00163155">
          <w:rPr>
            <w:rStyle w:val="Hyperlink"/>
            <w:rFonts w:ascii="Calibri" w:hAnsi="Calibri" w:cs="Calibri"/>
            <w:i/>
            <w:iCs/>
            <w:shd w:val="clear" w:color="auto" w:fill="FFFFFF"/>
          </w:rPr>
          <w:t>Coping with COVID: the mental health impact on young people accessing headspace services</w:t>
        </w:r>
        <w:r w:rsidRPr="00163155">
          <w:rPr>
            <w:rStyle w:val="Hyperlink"/>
            <w:rFonts w:ascii="Calibri" w:hAnsi="Calibri" w:cs="Calibri"/>
            <w:color w:val="000000" w:themeColor="text1"/>
            <w:u w:val="none"/>
            <w:shd w:val="clear" w:color="auto" w:fill="FFFFFF"/>
          </w:rPr>
          <w:t>,</w:t>
        </w:r>
      </w:hyperlink>
      <w:r w:rsidRPr="00163155">
        <w:rPr>
          <w:rStyle w:val="normaltextrun"/>
          <w:rFonts w:ascii="Calibri" w:hAnsi="Calibri" w:cs="Calibri"/>
          <w:color w:val="000000"/>
          <w:shd w:val="clear" w:color="auto" w:fill="FFFFFF"/>
        </w:rPr>
        <w:t xml:space="preserve"> </w:t>
      </w:r>
      <w:r w:rsidRPr="00163155">
        <w:t>p. 2, a</w:t>
      </w:r>
      <w:r w:rsidRPr="00163155">
        <w:rPr>
          <w:rStyle w:val="normaltextrun"/>
          <w:rFonts w:ascii="Calibri" w:hAnsi="Calibri" w:cs="Calibri"/>
          <w:color w:val="000000"/>
          <w:shd w:val="clear" w:color="auto" w:fill="FFFFFF"/>
        </w:rPr>
        <w:t>ccessed 27 October 2023.</w:t>
      </w:r>
    </w:p>
  </w:endnote>
  <w:endnote w:id="341">
    <w:p w14:paraId="7148A63E" w14:textId="77777777" w:rsidR="00C13F18" w:rsidRPr="00163155" w:rsidRDefault="00C13F18" w:rsidP="00BB708D">
      <w:pPr>
        <w:pStyle w:val="EndnoteText"/>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 xml:space="preserve">Filia K, Brennan N, Freeburn T, Clarke E, Browne V, Kos A, Plummer J, McGorry P, Christie R, Killackey E, and Gao CX (2022) </w:t>
      </w:r>
      <w:hyperlink r:id="rId274" w:history="1">
        <w:r w:rsidRPr="00163155">
          <w:rPr>
            <w:rStyle w:val="Hyperlink"/>
            <w:i/>
          </w:rPr>
          <w:t>Clusters of COVID-19 impact: identifying the impact of COVID-19 on young Australians in 2021</w:t>
        </w:r>
      </w:hyperlink>
      <w:r w:rsidRPr="00163155">
        <w:rPr>
          <w:rStyle w:val="normaltextrun"/>
          <w:rFonts w:ascii="Calibri" w:hAnsi="Calibri" w:cs="Calibri"/>
          <w:color w:val="000000"/>
          <w:shd w:val="clear" w:color="auto" w:fill="FFFFFF"/>
        </w:rPr>
        <w:t xml:space="preserve">, Orygen and Mission Australia, </w:t>
      </w:r>
      <w:r w:rsidRPr="00163155">
        <w:t>p. 48,</w:t>
      </w:r>
      <w:r w:rsidRPr="00163155">
        <w:rPr>
          <w:rStyle w:val="normaltextrun"/>
          <w:rFonts w:ascii="Calibri" w:hAnsi="Calibri" w:cs="Calibri"/>
          <w:color w:val="000000"/>
          <w:shd w:val="clear" w:color="auto" w:fill="FFFFFF"/>
        </w:rPr>
        <w:t> accessed 27 October 2023.</w:t>
      </w:r>
    </w:p>
  </w:endnote>
  <w:endnote w:id="342">
    <w:p w14:paraId="2C01B57E" w14:textId="77777777" w:rsidR="00C13F18" w:rsidRPr="00163155" w:rsidRDefault="00C13F18" w:rsidP="00BB708D">
      <w:pPr>
        <w:pStyle w:val="EndnoteText"/>
        <w:rPr>
          <w:rStyle w:val="normaltextrun"/>
          <w:rFonts w:ascii="Calibri" w:hAnsi="Calibri" w:cs="Calibri"/>
          <w:color w:val="000000"/>
          <w:sz w:val="22"/>
          <w:szCs w:val="22"/>
          <w:shd w:val="clear" w:color="auto" w:fill="FFFFFF"/>
        </w:rPr>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 xml:space="preserve">Australian Bureau of Statistics (ABS) (2023) </w:t>
      </w:r>
      <w:hyperlink r:id="rId275" w:anchor="prevalence-of-mental-disorders" w:tgtFrame="_blank" w:history="1">
        <w:r w:rsidRPr="00163155">
          <w:rPr>
            <w:rStyle w:val="Hyperlink"/>
            <w:rFonts w:ascii="Calibri" w:hAnsi="Calibri" w:cs="Calibri"/>
            <w:i/>
            <w:iCs/>
            <w:shd w:val="clear" w:color="auto" w:fill="FFFFFF"/>
          </w:rPr>
          <w:t>National study of mental health and wellbeing</w:t>
        </w:r>
      </w:hyperlink>
      <w:r w:rsidRPr="00163155">
        <w:rPr>
          <w:rStyle w:val="normaltextrun"/>
          <w:rFonts w:ascii="Calibri" w:hAnsi="Calibri" w:cs="Calibri"/>
          <w:color w:val="000000"/>
          <w:shd w:val="clear" w:color="auto" w:fill="FFFFFF"/>
        </w:rPr>
        <w:t>, ABS, accessed 27 October 2023.</w:t>
      </w:r>
    </w:p>
  </w:endnote>
  <w:endnote w:id="343">
    <w:p w14:paraId="064B85E0" w14:textId="77777777" w:rsidR="00C13F18" w:rsidRPr="00163155" w:rsidRDefault="00C13F18" w:rsidP="00BB708D">
      <w:pPr>
        <w:spacing w:after="0" w:line="240" w:lineRule="auto"/>
        <w:outlineLvl w:val="0"/>
        <w:rPr>
          <w:rStyle w:val="normaltextrun"/>
          <w:rFonts w:ascii="Calibri" w:hAnsi="Calibri" w:cs="Calibri"/>
          <w:color w:val="000000"/>
          <w:sz w:val="20"/>
          <w:szCs w:val="20"/>
          <w:shd w:val="clear" w:color="auto" w:fill="FFFFFF"/>
        </w:rPr>
      </w:pPr>
      <w:r w:rsidRPr="00163155">
        <w:rPr>
          <w:rStyle w:val="EndnoteReference"/>
        </w:rPr>
        <w:endnoteRef/>
      </w:r>
      <w:r w:rsidRPr="00163155">
        <w:t xml:space="preserve"> </w:t>
      </w:r>
      <w:r w:rsidRPr="00163155">
        <w:rPr>
          <w:sz w:val="20"/>
          <w:szCs w:val="20"/>
        </w:rPr>
        <w:t xml:space="preserve">Mission Australia’s 2022 Youth Survey found that over half (51 per cent) of young people identified the environment as the most important issue, and over a quarter (26 per cent) reported they were extremely or very concerned about climate change. </w:t>
      </w:r>
      <w:r w:rsidRPr="00163155">
        <w:rPr>
          <w:rFonts w:ascii="Calibri" w:eastAsia="Calibri" w:hAnsi="Calibri" w:cs="Calibri"/>
          <w:kern w:val="2"/>
          <w:sz w:val="20"/>
          <w:szCs w:val="20"/>
          <w14:ligatures w14:val="standardContextual"/>
        </w:rPr>
        <w:t>Gao CX, Teo SM, Brennan N, Fava N, Freeburn T, and Filia K (2023)</w:t>
      </w:r>
      <w:r w:rsidRPr="00163155">
        <w:rPr>
          <w:rFonts w:ascii="Calibri" w:eastAsia="Calibri" w:hAnsi="Calibri" w:cs="Calibri"/>
          <w:i/>
          <w:kern w:val="2"/>
          <w:sz w:val="20"/>
          <w:szCs w:val="20"/>
          <w14:ligatures w14:val="standardContextual"/>
        </w:rPr>
        <w:t xml:space="preserve"> </w:t>
      </w:r>
      <w:hyperlink r:id="rId276">
        <w:r w:rsidRPr="00163155">
          <w:rPr>
            <w:rStyle w:val="Hyperlink"/>
            <w:rFonts w:ascii="Calibri" w:eastAsia="Calibri" w:hAnsi="Calibri" w:cs="Calibri"/>
            <w:i/>
            <w:kern w:val="2"/>
            <w:sz w:val="20"/>
            <w:szCs w:val="20"/>
            <w14:ligatures w14:val="standardContextual"/>
          </w:rPr>
          <w:t>Climate concerns and young people’s mental health – findings from the 2022 Mission Australia Youth Survey</w:t>
        </w:r>
      </w:hyperlink>
      <w:r w:rsidRPr="00163155">
        <w:rPr>
          <w:rFonts w:ascii="Calibri" w:eastAsia="Calibri" w:hAnsi="Calibri" w:cs="Calibri"/>
          <w:kern w:val="2"/>
          <w:sz w:val="20"/>
          <w:szCs w:val="20"/>
          <w14:ligatures w14:val="standardContextual"/>
        </w:rPr>
        <w:t>, Mission Australia and Orygen, accessed 27 October 2023</w:t>
      </w:r>
      <w:r w:rsidRPr="00163155">
        <w:rPr>
          <w:rStyle w:val="normaltextrun"/>
          <w:rFonts w:ascii="Calibri" w:hAnsi="Calibri" w:cs="Calibri"/>
          <w:color w:val="000000"/>
          <w:sz w:val="20"/>
          <w:szCs w:val="20"/>
          <w:shd w:val="clear" w:color="auto" w:fill="FFFFFF"/>
        </w:rPr>
        <w:t>.</w:t>
      </w:r>
    </w:p>
  </w:endnote>
  <w:endnote w:id="344">
    <w:p w14:paraId="1A5B9421" w14:textId="77777777" w:rsidR="00C13F18" w:rsidRPr="00163155" w:rsidRDefault="00C13F18" w:rsidP="00BB708D">
      <w:pPr>
        <w:pStyle w:val="EndnoteText"/>
        <w:rPr>
          <w:rStyle w:val="FootnoteTextChar"/>
        </w:rPr>
      </w:pPr>
      <w:r w:rsidRPr="00163155">
        <w:rPr>
          <w:rStyle w:val="EndnoteReference"/>
          <w:rFonts w:cstheme="minorHAnsi"/>
        </w:rPr>
        <w:endnoteRef/>
      </w:r>
      <w:r w:rsidRPr="00163155">
        <w:rPr>
          <w:rFonts w:cstheme="minorHAnsi"/>
          <w:bCs/>
        </w:rPr>
        <w:t xml:space="preserve"> </w:t>
      </w:r>
      <w:r w:rsidRPr="00163155">
        <w:rPr>
          <w:rFonts w:cstheme="minorHAnsi"/>
        </w:rPr>
        <w:t xml:space="preserve">Headspace (2022) </w:t>
      </w:r>
      <w:hyperlink r:id="rId277" w:history="1">
        <w:r w:rsidRPr="00163155">
          <w:rPr>
            <w:rStyle w:val="Hyperlink"/>
            <w:rFonts w:cstheme="minorHAnsi"/>
            <w:i/>
            <w:iCs/>
          </w:rPr>
          <w:t>Young people cite social media as main reason for worsening mental health</w:t>
        </w:r>
      </w:hyperlink>
      <w:r w:rsidRPr="00163155">
        <w:rPr>
          <w:rFonts w:cstheme="minorHAnsi"/>
        </w:rPr>
        <w:t xml:space="preserve">, </w:t>
      </w:r>
      <w:r w:rsidRPr="00163155">
        <w:rPr>
          <w:rFonts w:cstheme="minorHAnsi"/>
          <w:bCs/>
        </w:rPr>
        <w:t>Headspace,</w:t>
      </w:r>
      <w:r w:rsidRPr="00163155">
        <w:rPr>
          <w:rFonts w:cstheme="minorHAnsi"/>
        </w:rPr>
        <w:t xml:space="preserve"> accessed </w:t>
      </w:r>
      <w:r w:rsidRPr="00163155">
        <w:t>27</w:t>
      </w:r>
      <w:r w:rsidRPr="00163155">
        <w:rPr>
          <w:b/>
        </w:rPr>
        <w:t xml:space="preserve"> </w:t>
      </w:r>
      <w:r w:rsidRPr="00163155">
        <w:rPr>
          <w:rStyle w:val="FootnoteTextChar"/>
        </w:rPr>
        <w:t>October 2023.</w:t>
      </w:r>
    </w:p>
  </w:endnote>
  <w:endnote w:id="345">
    <w:p w14:paraId="464E80D7" w14:textId="77777777" w:rsidR="00C13F18" w:rsidRPr="00163155" w:rsidRDefault="00C13F18" w:rsidP="00BB708D">
      <w:pPr>
        <w:pStyle w:val="EndnoteText"/>
      </w:pPr>
      <w:r w:rsidRPr="00163155">
        <w:rPr>
          <w:rStyle w:val="EndnoteReference"/>
        </w:rPr>
        <w:endnoteRef/>
      </w:r>
      <w:r w:rsidRPr="00163155">
        <w:t xml:space="preserve"> </w:t>
      </w:r>
      <w:r w:rsidRPr="00163155">
        <w:rPr>
          <w:rStyle w:val="findhit"/>
          <w:rFonts w:ascii="Calibri" w:hAnsi="Calibri" w:cs="Calibri"/>
          <w:color w:val="000000"/>
          <w:shd w:val="clear" w:color="auto" w:fill="FFFFFF"/>
        </w:rPr>
        <w:t>Jones</w:t>
      </w:r>
      <w:r w:rsidRPr="00163155">
        <w:rPr>
          <w:rStyle w:val="normaltextrun"/>
          <w:rFonts w:ascii="Calibri" w:hAnsi="Calibri" w:cs="Calibri"/>
          <w:color w:val="000000"/>
          <w:shd w:val="clear" w:color="auto" w:fill="FFFFFF"/>
        </w:rPr>
        <w:t xml:space="preserve"> MG and Ennes M (2018) ‘High-stakes testing’, O</w:t>
      </w:r>
      <w:r w:rsidRPr="00163155">
        <w:rPr>
          <w:rStyle w:val="normaltextrun"/>
          <w:rFonts w:ascii="Calibri" w:hAnsi="Calibri" w:cs="Calibri"/>
          <w:i/>
          <w:color w:val="000000"/>
          <w:shd w:val="clear" w:color="auto" w:fill="FFFFFF"/>
        </w:rPr>
        <w:t>xford Bibliographies</w:t>
      </w:r>
      <w:r w:rsidRPr="00163155">
        <w:rPr>
          <w:rStyle w:val="normaltextrun"/>
          <w:rFonts w:ascii="Calibri" w:hAnsi="Calibri" w:cs="Calibri"/>
          <w:color w:val="000000"/>
          <w:shd w:val="clear" w:color="auto" w:fill="FFFFFF"/>
        </w:rPr>
        <w:t>. doi:</w:t>
      </w:r>
      <w:r w:rsidRPr="00163155">
        <w:rPr>
          <w:rStyle w:val="normaltextrun"/>
          <w:rFonts w:ascii="Calibri" w:hAnsi="Calibri" w:cs="Calibri"/>
          <w:shd w:val="clear" w:color="auto" w:fill="FFFFFF"/>
        </w:rPr>
        <w:t>10.1093/obo/9780199756810-0200</w:t>
      </w:r>
      <w:r w:rsidRPr="00163155">
        <w:rPr>
          <w:rStyle w:val="eop"/>
          <w:rFonts w:ascii="Calibri" w:hAnsi="Calibri" w:cs="Calibri"/>
          <w:sz w:val="22"/>
          <w:szCs w:val="22"/>
          <w:shd w:val="clear" w:color="auto" w:fill="FFFFFF"/>
        </w:rPr>
        <w:t>.</w:t>
      </w:r>
    </w:p>
  </w:endnote>
  <w:endnote w:id="346">
    <w:p w14:paraId="4CB1A38D" w14:textId="77777777" w:rsidR="00C13F18" w:rsidRPr="00163155" w:rsidRDefault="00C13F18" w:rsidP="00BB708D">
      <w:pPr>
        <w:pStyle w:val="EndnoteText"/>
      </w:pPr>
      <w:r w:rsidRPr="00163155">
        <w:rPr>
          <w:rStyle w:val="EndnoteReference"/>
        </w:rPr>
        <w:endnoteRef/>
      </w:r>
      <w:r w:rsidRPr="00163155">
        <w:t xml:space="preserve"> The Lancet Child and Adolescent Health (2023) ‘Time to take academic pressure seriously’, </w:t>
      </w:r>
      <w:r w:rsidRPr="00163155">
        <w:rPr>
          <w:i/>
        </w:rPr>
        <w:t>The Lancet Child and Adolescent Health</w:t>
      </w:r>
      <w:r w:rsidRPr="00163155">
        <w:t xml:space="preserve">, 7(10):671. doi:10.1016/S2352-4642(23)00231-6; Steare T, Gutiérrez Muñoz C, Sullivan A, and Lewis G (2023) ‘The association between academic presser and adolescent mental health problems: a systemic review’, </w:t>
      </w:r>
      <w:r w:rsidRPr="00163155">
        <w:rPr>
          <w:i/>
          <w:iCs/>
        </w:rPr>
        <w:t>Journal of Affective Disorders</w:t>
      </w:r>
      <w:r w:rsidRPr="00163155">
        <w:t>, 339:302</w:t>
      </w:r>
      <w:r w:rsidRPr="00163155">
        <w:rPr>
          <w:rFonts w:ascii="Symbol" w:eastAsia="Symbol" w:hAnsi="Symbol" w:cs="Symbol"/>
        </w:rPr>
        <w:t>-</w:t>
      </w:r>
      <w:r w:rsidRPr="00163155">
        <w:t>317. doi:10.1016/j.jad.2023.07.028.</w:t>
      </w:r>
    </w:p>
  </w:endnote>
  <w:endnote w:id="347">
    <w:p w14:paraId="55DC4431" w14:textId="77777777" w:rsidR="00C13F18" w:rsidRPr="00163155" w:rsidRDefault="00C13F18" w:rsidP="00BB708D">
      <w:pPr>
        <w:shd w:val="clear" w:color="auto" w:fill="FFFFFF" w:themeFill="accent6"/>
        <w:spacing w:after="0" w:line="240" w:lineRule="auto"/>
        <w:rPr>
          <w:rStyle w:val="eop"/>
          <w:rFonts w:ascii="Calibri" w:hAnsi="Calibri" w:cs="Calibri"/>
          <w:color w:val="000000"/>
          <w:sz w:val="20"/>
          <w:szCs w:val="20"/>
          <w:shd w:val="clear" w:color="auto" w:fill="FFFFFF"/>
        </w:rPr>
      </w:pPr>
      <w:r w:rsidRPr="00163155">
        <w:rPr>
          <w:rStyle w:val="EndnoteReference"/>
        </w:rPr>
        <w:endnoteRef/>
      </w:r>
      <w:r w:rsidRPr="00163155">
        <w:t xml:space="preserve"> </w:t>
      </w:r>
      <w:r w:rsidRPr="00163155">
        <w:rPr>
          <w:sz w:val="20"/>
          <w:szCs w:val="20"/>
        </w:rPr>
        <w:t xml:space="preserve">The Australian Education Union’s 2020 State of our Schools survey found that </w:t>
      </w:r>
      <w:r w:rsidRPr="00163155">
        <w:rPr>
          <w:rFonts w:eastAsia="Times New Roman"/>
          <w:sz w:val="20"/>
          <w:szCs w:val="20"/>
          <w:lang w:eastAsia="en-AU"/>
        </w:rPr>
        <w:t xml:space="preserve">94 per cent of teachers believed that NAPLAN contributes to student stress and anxiety. </w:t>
      </w:r>
      <w:r w:rsidRPr="00163155">
        <w:rPr>
          <w:rStyle w:val="normaltextrun"/>
          <w:rFonts w:ascii="Calibri" w:hAnsi="Calibri" w:cs="Calibri"/>
          <w:color w:val="000000"/>
          <w:sz w:val="20"/>
          <w:szCs w:val="20"/>
          <w:shd w:val="clear" w:color="auto" w:fill="FFFFFF"/>
        </w:rPr>
        <w:t xml:space="preserve">Australian Education Union (AEU) (2020) </w:t>
      </w:r>
      <w:hyperlink r:id="rId278" w:tgtFrame="_blank" w:history="1">
        <w:r w:rsidRPr="00163155">
          <w:rPr>
            <w:rStyle w:val="normaltextrun"/>
            <w:rFonts w:ascii="Calibri" w:hAnsi="Calibri" w:cs="Calibri"/>
            <w:i/>
            <w:iCs/>
            <w:color w:val="01698C"/>
            <w:sz w:val="20"/>
            <w:szCs w:val="20"/>
            <w:u w:val="single"/>
            <w:shd w:val="clear" w:color="auto" w:fill="FFFFFF"/>
          </w:rPr>
          <w:t>Teachers, school principals reject NAPLAN</w:t>
        </w:r>
      </w:hyperlink>
      <w:r w:rsidRPr="00163155">
        <w:rPr>
          <w:rStyle w:val="normaltextrun"/>
          <w:rFonts w:ascii="Calibri" w:hAnsi="Calibri" w:cs="Calibri"/>
          <w:color w:val="000000"/>
          <w:sz w:val="20"/>
          <w:szCs w:val="20"/>
          <w:shd w:val="clear" w:color="auto" w:fill="FFFFFF"/>
        </w:rPr>
        <w:t>, AEU, accessed 27 October 2023.</w:t>
      </w:r>
    </w:p>
  </w:endnote>
  <w:endnote w:id="348">
    <w:p w14:paraId="7E31022F" w14:textId="77777777" w:rsidR="00C13F18" w:rsidRPr="00163155" w:rsidRDefault="00C13F18" w:rsidP="00BB708D">
      <w:pPr>
        <w:spacing w:after="0" w:line="240" w:lineRule="auto"/>
        <w:outlineLvl w:val="0"/>
        <w:rPr>
          <w:rStyle w:val="eop"/>
          <w:rFonts w:ascii="Calibri" w:hAnsi="Calibri" w:cs="Calibri"/>
          <w:color w:val="000000"/>
          <w:shd w:val="clear" w:color="auto" w:fill="FFFFFF"/>
        </w:rPr>
      </w:pPr>
      <w:r w:rsidRPr="00163155">
        <w:rPr>
          <w:rStyle w:val="EndnoteReference"/>
        </w:rPr>
        <w:endnoteRef/>
      </w:r>
      <w:r w:rsidRPr="00163155">
        <w:t xml:space="preserve"> </w:t>
      </w:r>
      <w:r w:rsidRPr="00163155">
        <w:rPr>
          <w:sz w:val="20"/>
          <w:szCs w:val="20"/>
        </w:rPr>
        <w:t xml:space="preserve">A 2015 </w:t>
      </w:r>
      <w:r w:rsidRPr="00163155">
        <w:rPr>
          <w:rFonts w:ascii="Calibri" w:eastAsia="Calibri" w:hAnsi="Calibri" w:cs="Calibri"/>
          <w:color w:val="333333"/>
          <w:kern w:val="2"/>
          <w:sz w:val="20"/>
          <w:szCs w:val="20"/>
          <w14:ligatures w14:val="standardContextual"/>
        </w:rPr>
        <w:t>University of New South Wales</w:t>
      </w:r>
      <w:r w:rsidRPr="00163155" w:rsidDel="00B1746F">
        <w:rPr>
          <w:sz w:val="20"/>
          <w:szCs w:val="20"/>
        </w:rPr>
        <w:t xml:space="preserve"> </w:t>
      </w:r>
      <w:r w:rsidRPr="00163155">
        <w:rPr>
          <w:sz w:val="20"/>
          <w:szCs w:val="20"/>
        </w:rPr>
        <w:t xml:space="preserve">School of Education survey found that 42 per cent of Year 12 students registered anxiety symptoms high enough to be of clinical concern. </w:t>
      </w:r>
      <w:r w:rsidRPr="00163155">
        <w:rPr>
          <w:rFonts w:ascii="Calibri" w:eastAsia="Calibri" w:hAnsi="Calibri" w:cs="Calibri"/>
          <w:color w:val="333333"/>
          <w:kern w:val="2"/>
          <w:sz w:val="20"/>
          <w:szCs w:val="20"/>
          <w14:ligatures w14:val="standardContextual"/>
        </w:rPr>
        <w:t xml:space="preserve">North B, Gross M, and Smith S (2015) </w:t>
      </w:r>
      <w:hyperlink r:id="rId279">
        <w:r w:rsidRPr="00163155">
          <w:rPr>
            <w:rFonts w:ascii="Calibri" w:eastAsia="Calibri" w:hAnsi="Calibri" w:cs="Calibri"/>
            <w:i/>
            <w:color w:val="01698C"/>
            <w:kern w:val="2"/>
            <w:sz w:val="20"/>
            <w:szCs w:val="20"/>
            <w:u w:val="single"/>
            <w14:ligatures w14:val="standardContextual"/>
          </w:rPr>
          <w:t>Study confirms HSC exams source of major stress to adolescents</w:t>
        </w:r>
      </w:hyperlink>
      <w:r w:rsidRPr="00163155">
        <w:rPr>
          <w:rFonts w:ascii="Calibri" w:eastAsia="Calibri" w:hAnsi="Calibri" w:cs="Calibri"/>
          <w:color w:val="333333"/>
          <w:kern w:val="2"/>
          <w:sz w:val="20"/>
          <w:szCs w:val="20"/>
          <w14:ligatures w14:val="standardContextual"/>
        </w:rPr>
        <w:t>, University of New South Wales</w:t>
      </w:r>
      <w:r w:rsidRPr="00163155">
        <w:rPr>
          <w:rFonts w:ascii="Calibri" w:eastAsia="Calibri" w:hAnsi="Calibri" w:cs="Calibri"/>
          <w:kern w:val="2"/>
          <w:sz w:val="20"/>
          <w:szCs w:val="20"/>
          <w14:ligatures w14:val="standardContextual"/>
        </w:rPr>
        <w:t>, accessed 27 October 2023</w:t>
      </w:r>
      <w:r w:rsidRPr="00163155">
        <w:rPr>
          <w:rStyle w:val="normaltextrun"/>
          <w:rFonts w:ascii="Calibri" w:hAnsi="Calibri" w:cs="Calibri"/>
          <w:color w:val="000000"/>
          <w:sz w:val="20"/>
          <w:szCs w:val="20"/>
          <w:shd w:val="clear" w:color="auto" w:fill="FFFFFF"/>
        </w:rPr>
        <w:t>.</w:t>
      </w:r>
    </w:p>
  </w:endnote>
  <w:endnote w:id="349">
    <w:p w14:paraId="392DC4FA" w14:textId="3A1C0EA3" w:rsidR="00C13F18" w:rsidRPr="00163155" w:rsidRDefault="00C13F18" w:rsidP="00BB708D">
      <w:pPr>
        <w:spacing w:after="0" w:line="240" w:lineRule="auto"/>
        <w:rPr>
          <w:rFonts w:eastAsiaTheme="minorEastAsia"/>
        </w:rPr>
      </w:pPr>
      <w:r w:rsidRPr="00163155">
        <w:rPr>
          <w:rStyle w:val="EndnoteReference"/>
        </w:rPr>
        <w:endnoteRef/>
      </w:r>
      <w:r w:rsidRPr="00163155">
        <w:rPr>
          <w:rFonts w:eastAsiaTheme="minorEastAsia"/>
        </w:rPr>
        <w:t xml:space="preserve"> </w:t>
      </w:r>
      <w:r w:rsidRPr="00163155">
        <w:rPr>
          <w:sz w:val="20"/>
          <w:szCs w:val="20"/>
        </w:rPr>
        <w:t>Foulkes L and Andrews J (2023) ‘</w:t>
      </w:r>
      <w:r w:rsidRPr="00163155">
        <w:rPr>
          <w:rFonts w:ascii="Calibri" w:eastAsia="Calibri" w:hAnsi="Calibri" w:cs="Calibri"/>
          <w:sz w:val="20"/>
          <w:szCs w:val="20"/>
        </w:rPr>
        <w:t>Are mental health awareness efforts contributing to the rise in reported mental health problems? A call to test the prevalence inflation hypothesis</w:t>
      </w:r>
      <w:r>
        <w:rPr>
          <w:rFonts w:ascii="Calibri" w:eastAsia="Calibri" w:hAnsi="Calibri" w:cs="Calibri"/>
          <w:sz w:val="20"/>
          <w:szCs w:val="20"/>
        </w:rPr>
        <w:t>’</w:t>
      </w:r>
      <w:r w:rsidRPr="00163155">
        <w:rPr>
          <w:rFonts w:ascii="Calibri" w:eastAsia="Calibri" w:hAnsi="Calibri" w:cs="Calibri"/>
          <w:color w:val="1F1F1F"/>
          <w:sz w:val="20"/>
          <w:szCs w:val="20"/>
        </w:rPr>
        <w:t xml:space="preserve">, </w:t>
      </w:r>
      <w:r w:rsidRPr="00163155">
        <w:rPr>
          <w:rFonts w:ascii="Calibri" w:eastAsia="Calibri" w:hAnsi="Calibri" w:cs="Calibri"/>
          <w:i/>
          <w:iCs/>
          <w:color w:val="1F1F1F"/>
          <w:sz w:val="20"/>
          <w:szCs w:val="20"/>
        </w:rPr>
        <w:t>New Ideas in Psychology</w:t>
      </w:r>
      <w:r w:rsidRPr="00163155">
        <w:rPr>
          <w:rFonts w:ascii="Calibri" w:eastAsia="Calibri" w:hAnsi="Calibri" w:cs="Calibri"/>
          <w:color w:val="1F1F1F"/>
          <w:sz w:val="20"/>
          <w:szCs w:val="20"/>
        </w:rPr>
        <w:t xml:space="preserve">, 69(1). </w:t>
      </w:r>
      <w:r w:rsidRPr="00163155">
        <w:rPr>
          <w:rFonts w:eastAsiaTheme="minorEastAsia"/>
          <w:sz w:val="20"/>
          <w:szCs w:val="20"/>
        </w:rPr>
        <w:t>doi:10.1016/j.newideapsych.2023.101010.</w:t>
      </w:r>
    </w:p>
  </w:endnote>
  <w:endnote w:id="350">
    <w:p w14:paraId="2BEA870F" w14:textId="77777777" w:rsidR="00C13F18" w:rsidRPr="00163155" w:rsidRDefault="00C13F18" w:rsidP="00BB708D">
      <w:pPr>
        <w:pStyle w:val="EndnoteText"/>
        <w:rPr>
          <w:rStyle w:val="normaltextrun"/>
          <w:rFonts w:ascii="Calibri" w:hAnsi="Calibri" w:cs="Calibri"/>
          <w:color w:val="000000"/>
          <w:sz w:val="22"/>
          <w:szCs w:val="22"/>
          <w:shd w:val="clear" w:color="auto" w:fill="FFFFFF"/>
        </w:rPr>
      </w:pPr>
      <w:r w:rsidRPr="00163155">
        <w:rPr>
          <w:rStyle w:val="EndnoteReference"/>
        </w:rPr>
        <w:endnoteRef/>
      </w:r>
      <w:r w:rsidRPr="00163155">
        <w:t xml:space="preserve"> </w:t>
      </w:r>
      <w:hyperlink r:id="rId280" w:tgtFrame="_blank" w:history="1">
        <w:r w:rsidRPr="00163155">
          <w:rPr>
            <w:rStyle w:val="normaltextrun"/>
            <w:rFonts w:ascii="Calibri" w:hAnsi="Calibri" w:cs="Calibri"/>
            <w:color w:val="000000"/>
            <w:shd w:val="clear" w:color="auto" w:fill="FFFFFF"/>
          </w:rPr>
          <w:t>Branley</w:t>
        </w:r>
      </w:hyperlink>
      <w:r w:rsidRPr="00163155">
        <w:rPr>
          <w:rStyle w:val="normaltextrun"/>
          <w:rFonts w:ascii="Calibri" w:hAnsi="Calibri" w:cs="Calibri"/>
          <w:color w:val="000000"/>
          <w:shd w:val="clear" w:color="auto" w:fill="FFFFFF"/>
        </w:rPr>
        <w:t xml:space="preserve"> A and </w:t>
      </w:r>
      <w:hyperlink r:id="rId281" w:tgtFrame="_blank" w:history="1">
        <w:r w:rsidRPr="00163155">
          <w:rPr>
            <w:rStyle w:val="normaltextrun"/>
            <w:rFonts w:ascii="Calibri" w:hAnsi="Calibri" w:cs="Calibri"/>
            <w:color w:val="000000"/>
            <w:shd w:val="clear" w:color="auto" w:fill="FFFFFF"/>
          </w:rPr>
          <w:t>Goloubeva</w:t>
        </w:r>
      </w:hyperlink>
      <w:r w:rsidRPr="00163155">
        <w:rPr>
          <w:rStyle w:val="normaltextrun"/>
          <w:rFonts w:ascii="Calibri" w:hAnsi="Calibri" w:cs="Calibri"/>
          <w:color w:val="000000"/>
          <w:shd w:val="clear" w:color="auto" w:fill="FFFFFF"/>
        </w:rPr>
        <w:t xml:space="preserve"> J (5 October 2023) </w:t>
      </w:r>
      <w:hyperlink r:id="rId282" w:tgtFrame="_blank" w:history="1">
        <w:r w:rsidRPr="00163155">
          <w:rPr>
            <w:rStyle w:val="Hyperlink"/>
            <w:rFonts w:ascii="Calibri" w:hAnsi="Calibri" w:cs="Calibri"/>
            <w:i/>
            <w:iCs/>
            <w:shd w:val="clear" w:color="auto" w:fill="FFFFFF"/>
          </w:rPr>
          <w:t>Mental health disorders in young Australians surge by 47 per cent over 15 years, new data shows</w:t>
        </w:r>
      </w:hyperlink>
      <w:r w:rsidRPr="00163155">
        <w:rPr>
          <w:rStyle w:val="normaltextrun"/>
          <w:rFonts w:ascii="Calibri" w:hAnsi="Calibri" w:cs="Calibri"/>
          <w:color w:val="000000"/>
          <w:shd w:val="clear" w:color="auto" w:fill="FFFFFF"/>
        </w:rPr>
        <w:t>, Australian Broadcasting Corporation (ABC) News, accessed 5 October 2023.</w:t>
      </w:r>
    </w:p>
  </w:endnote>
  <w:endnote w:id="351">
    <w:p w14:paraId="5F4C14ED" w14:textId="77777777" w:rsidR="00C13F18" w:rsidRPr="00163155" w:rsidRDefault="00C13F18" w:rsidP="00BB708D">
      <w:pPr>
        <w:pStyle w:val="EndnoteText"/>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rPr>
        <w:t>The AEDC domains are physical health and wellbeing, social competence, emotional maturity, language and cognitive skills and communications skills, and general knowledge.</w:t>
      </w:r>
    </w:p>
  </w:endnote>
  <w:endnote w:id="352">
    <w:p w14:paraId="04CBB712" w14:textId="77777777" w:rsidR="00C13F18" w:rsidRPr="00163155" w:rsidRDefault="00C13F18" w:rsidP="00BB708D">
      <w:pPr>
        <w:spacing w:after="0" w:line="240" w:lineRule="auto"/>
        <w:outlineLvl w:val="0"/>
        <w:rPr>
          <w:rFonts w:eastAsia="Times New Roman"/>
          <w:i/>
          <w:color w:val="333333"/>
          <w:kern w:val="36"/>
          <w:sz w:val="20"/>
          <w:szCs w:val="20"/>
          <w:lang w:eastAsia="en-AU"/>
        </w:rPr>
      </w:pPr>
      <w:r w:rsidRPr="00163155">
        <w:rPr>
          <w:rStyle w:val="EndnoteReference"/>
        </w:rPr>
        <w:endnoteRef/>
      </w:r>
      <w:r w:rsidRPr="00163155">
        <w:t xml:space="preserve"> </w:t>
      </w:r>
      <w:r w:rsidRPr="00163155">
        <w:rPr>
          <w:rStyle w:val="normaltextrun"/>
          <w:rFonts w:ascii="Calibri" w:hAnsi="Calibri" w:cs="Calibri"/>
          <w:color w:val="000000"/>
          <w:sz w:val="20"/>
          <w:szCs w:val="20"/>
          <w:shd w:val="clear" w:color="auto" w:fill="FFFFFF"/>
        </w:rPr>
        <w:t xml:space="preserve">The Smith Family (2019) </w:t>
      </w:r>
      <w:hyperlink r:id="rId283" w:history="1">
        <w:r w:rsidRPr="00163155">
          <w:rPr>
            <w:rStyle w:val="Hyperlink"/>
            <w:rFonts w:ascii="Calibri" w:hAnsi="Calibri" w:cs="Calibri"/>
            <w:i/>
            <w:iCs/>
            <w:sz w:val="20"/>
            <w:szCs w:val="20"/>
            <w:shd w:val="clear" w:color="auto" w:fill="FFFFFF"/>
          </w:rPr>
          <w:t xml:space="preserve">Interim report Preschool Attendance Strategies Project </w:t>
        </w:r>
        <w:r w:rsidRPr="00163155" w:rsidDel="00B1746F">
          <w:rPr>
            <w:rStyle w:val="Hyperlink"/>
            <w:rFonts w:ascii="Symbol" w:eastAsia="Symbol" w:hAnsi="Symbol" w:cs="Symbol"/>
            <w:i/>
            <w:sz w:val="20"/>
            <w:szCs w:val="20"/>
            <w:shd w:val="clear" w:color="auto" w:fill="FFFFFF"/>
          </w:rPr>
          <w:t>-</w:t>
        </w:r>
        <w:r w:rsidRPr="00163155">
          <w:rPr>
            <w:rStyle w:val="Hyperlink"/>
            <w:rFonts w:ascii="Calibri" w:hAnsi="Calibri" w:cs="Calibri"/>
            <w:sz w:val="20"/>
            <w:szCs w:val="20"/>
            <w:shd w:val="clear" w:color="auto" w:fill="FFFFFF"/>
          </w:rPr>
          <w:t xml:space="preserve"> </w:t>
        </w:r>
        <w:r w:rsidRPr="00163155">
          <w:rPr>
            <w:rStyle w:val="Hyperlink"/>
            <w:rFonts w:ascii="Calibri" w:hAnsi="Calibri" w:cs="Calibri"/>
            <w:i/>
            <w:iCs/>
            <w:sz w:val="20"/>
            <w:szCs w:val="20"/>
            <w:shd w:val="clear" w:color="auto" w:fill="FFFFFF"/>
          </w:rPr>
          <w:t>Appendix 1: national research report Preschool Attendance Strategies Project</w:t>
        </w:r>
      </w:hyperlink>
      <w:r w:rsidRPr="00163155">
        <w:rPr>
          <w:rStyle w:val="normaltextrun"/>
          <w:rFonts w:ascii="Calibri" w:hAnsi="Calibri" w:cs="Calibri"/>
          <w:color w:val="000000"/>
          <w:sz w:val="20"/>
          <w:szCs w:val="20"/>
          <w:shd w:val="clear" w:color="auto" w:fill="FFFFFF"/>
        </w:rPr>
        <w:t xml:space="preserve">, </w:t>
      </w:r>
      <w:r w:rsidRPr="00163155">
        <w:rPr>
          <w:rStyle w:val="eop"/>
          <w:rFonts w:ascii="Calibri" w:hAnsi="Calibri" w:cs="Calibri"/>
          <w:color w:val="000000"/>
          <w:sz w:val="20"/>
          <w:szCs w:val="20"/>
          <w:shd w:val="clear" w:color="auto" w:fill="FFFFFF"/>
        </w:rPr>
        <w:t>pp. 4</w:t>
      </w:r>
      <w:r w:rsidRPr="00163155">
        <w:rPr>
          <w:rStyle w:val="eop"/>
          <w:rFonts w:ascii="Symbol" w:eastAsia="Symbol" w:hAnsi="Symbol" w:cs="Symbol"/>
          <w:color w:val="000000"/>
          <w:sz w:val="20"/>
          <w:szCs w:val="20"/>
          <w:shd w:val="clear" w:color="auto" w:fill="FFFFFF"/>
        </w:rPr>
        <w:t>-</w:t>
      </w:r>
      <w:r w:rsidRPr="00163155">
        <w:rPr>
          <w:rStyle w:val="eop"/>
          <w:rFonts w:ascii="Calibri" w:hAnsi="Calibri" w:cs="Calibri"/>
          <w:color w:val="000000"/>
          <w:sz w:val="20"/>
          <w:szCs w:val="20"/>
          <w:shd w:val="clear" w:color="auto" w:fill="FFFFFF"/>
        </w:rPr>
        <w:t>5, accessed 27 October 2023.</w:t>
      </w:r>
    </w:p>
  </w:endnote>
  <w:endnote w:id="353">
    <w:p w14:paraId="163AE164" w14:textId="56F1EC8C" w:rsidR="00C13F18" w:rsidRPr="00163155" w:rsidRDefault="00C13F18" w:rsidP="00BB708D">
      <w:pPr>
        <w:pStyle w:val="EndnoteText"/>
      </w:pPr>
      <w:r w:rsidRPr="00163155">
        <w:rPr>
          <w:rStyle w:val="EndnoteReference"/>
        </w:rPr>
        <w:endnoteRef/>
      </w:r>
      <w:r w:rsidRPr="00163155">
        <w:t xml:space="preserve"> Berry Street submission.</w:t>
      </w:r>
    </w:p>
  </w:endnote>
  <w:endnote w:id="354">
    <w:p w14:paraId="6BE5877A" w14:textId="77777777"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kern w:val="2"/>
          <w14:ligatures w14:val="standardContextual"/>
        </w:rPr>
        <w:t xml:space="preserve">Scott J and Matthews B (2023) ‘Introducing the Australian Child Maltreatment Study: baseline evidence for a national public health challenge’, </w:t>
      </w:r>
      <w:r w:rsidRPr="00163155">
        <w:rPr>
          <w:rFonts w:ascii="Calibri" w:eastAsia="Calibri" w:hAnsi="Calibri" w:cs="Calibri"/>
          <w:i/>
          <w:iCs/>
          <w:kern w:val="2"/>
          <w14:ligatures w14:val="standardContextual"/>
        </w:rPr>
        <w:t>The Medical Journal of Australia</w:t>
      </w:r>
      <w:r w:rsidRPr="00163155">
        <w:rPr>
          <w:rFonts w:ascii="Calibri" w:eastAsia="Calibri" w:hAnsi="Calibri" w:cs="Calibri"/>
          <w:kern w:val="2"/>
          <w14:ligatures w14:val="standardContextual"/>
        </w:rPr>
        <w:t xml:space="preserve">, 218(6):S3. </w:t>
      </w:r>
      <w:r w:rsidRPr="00163155">
        <w:t>doi:10.5694/mja2.51867</w:t>
      </w:r>
      <w:r w:rsidRPr="00163155">
        <w:rPr>
          <w:rFonts w:ascii="Calibri" w:eastAsia="Calibri" w:hAnsi="Calibri" w:cs="Calibri"/>
        </w:rPr>
        <w:t>.</w:t>
      </w:r>
    </w:p>
  </w:endnote>
  <w:endnote w:id="355">
    <w:p w14:paraId="5F8B3E77" w14:textId="1A0CA78E" w:rsidR="00C13F18" w:rsidRPr="00163155" w:rsidRDefault="00C13F18" w:rsidP="00BB708D">
      <w:pPr>
        <w:pStyle w:val="EndnoteText"/>
        <w:rPr>
          <w:rStyle w:val="normaltextrun"/>
          <w:rFonts w:ascii="Calibri" w:hAnsi="Calibri" w:cs="Calibri"/>
        </w:rPr>
      </w:pPr>
      <w:r w:rsidRPr="00163155">
        <w:rPr>
          <w:rStyle w:val="EndnoteReference"/>
        </w:rPr>
        <w:endnoteRef/>
      </w:r>
      <w:r w:rsidRPr="00163155">
        <w:t xml:space="preserve"> </w:t>
      </w:r>
      <w:r w:rsidRPr="00163155">
        <w:rPr>
          <w:rStyle w:val="normaltextrun"/>
          <w:rFonts w:ascii="Calibri" w:hAnsi="Calibri" w:cs="Calibri"/>
        </w:rPr>
        <w:t>National Aboriginal and Torres Strait Islander Principals Association submission.</w:t>
      </w:r>
    </w:p>
  </w:endnote>
  <w:endnote w:id="356">
    <w:p w14:paraId="7BE851D7" w14:textId="77777777" w:rsidR="00C13F18" w:rsidRPr="00163155" w:rsidRDefault="00C13F18" w:rsidP="00BB708D">
      <w:pPr>
        <w:pStyle w:val="EndnoteText"/>
      </w:pPr>
      <w:r w:rsidRPr="00163155">
        <w:rPr>
          <w:rStyle w:val="EndnoteReference"/>
        </w:rPr>
        <w:endnoteRef/>
      </w:r>
      <w:r w:rsidRPr="00163155">
        <w:t xml:space="preserve"> NIAA submission, referencing Department of Social Services (DSS) (2020) </w:t>
      </w:r>
      <w:hyperlink r:id="rId284" w:history="1">
        <w:r w:rsidRPr="00ED2A62">
          <w:rPr>
            <w:rStyle w:val="Hyperlink"/>
            <w:i/>
          </w:rPr>
          <w:t>A decade of data: findings from the first 10 years of Footprints in Time</w:t>
        </w:r>
      </w:hyperlink>
      <w:r w:rsidRPr="00163155">
        <w:t>, DSS, Australian Government, pp. 32</w:t>
      </w:r>
      <w:r w:rsidRPr="00163155" w:rsidDel="00112942">
        <w:rPr>
          <w:rFonts w:ascii="Symbol" w:eastAsia="Symbol" w:hAnsi="Symbol" w:cs="Symbol"/>
        </w:rPr>
        <w:t>-</w:t>
      </w:r>
      <w:r w:rsidRPr="00163155">
        <w:t>35, accessed 27 October 2023.</w:t>
      </w:r>
    </w:p>
  </w:endnote>
  <w:endnote w:id="357">
    <w:p w14:paraId="07746708" w14:textId="77777777" w:rsidR="00C13F18" w:rsidRPr="00163155" w:rsidRDefault="00C13F18" w:rsidP="00797ADC">
      <w:pPr>
        <w:pStyle w:val="EndnoteText"/>
        <w:rPr>
          <w:rStyle w:val="normaltextrun"/>
          <w:rFonts w:ascii="Calibri" w:hAnsi="Calibri" w:cs="Calibri"/>
          <w:sz w:val="22"/>
          <w:szCs w:val="22"/>
          <w:shd w:val="clear" w:color="auto" w:fill="FFFFFF"/>
        </w:rPr>
      </w:pPr>
      <w:r w:rsidRPr="00163155">
        <w:rPr>
          <w:rStyle w:val="EndnoteReference"/>
        </w:rPr>
        <w:endnoteRef/>
      </w:r>
      <w:r w:rsidRPr="00163155">
        <w:t xml:space="preserve"> </w:t>
      </w:r>
      <w:r w:rsidRPr="00163155">
        <w:rPr>
          <w:rFonts w:ascii="Calibri" w:eastAsia="Calibri" w:hAnsi="Calibri" w:cs="Calibri"/>
          <w:kern w:val="2"/>
          <w14:ligatures w14:val="standardContextual"/>
        </w:rPr>
        <w:t xml:space="preserve">Department of Education (2023) </w:t>
      </w:r>
      <w:hyperlink r:id="rId285">
        <w:r w:rsidRPr="00163155">
          <w:rPr>
            <w:rStyle w:val="Hyperlink"/>
            <w:rFonts w:ascii="Calibri" w:eastAsia="Calibri" w:hAnsi="Calibri" w:cs="Calibri"/>
            <w:i/>
            <w:kern w:val="2"/>
            <w14:ligatures w14:val="standardContextual"/>
          </w:rPr>
          <w:t>Suspensions and expulsions Semester 1 2018</w:t>
        </w:r>
        <w:r w:rsidRPr="00163155">
          <w:rPr>
            <w:rStyle w:val="Hyperlink"/>
            <w:rFonts w:ascii="Symbol" w:eastAsia="Symbol" w:hAnsi="Symbol" w:cs="Symbol"/>
            <w:i/>
            <w:kern w:val="2"/>
            <w14:ligatures w14:val="standardContextual"/>
          </w:rPr>
          <w:t>-</w:t>
        </w:r>
        <w:r w:rsidRPr="00163155">
          <w:rPr>
            <w:rStyle w:val="Hyperlink"/>
            <w:rFonts w:ascii="Calibri" w:eastAsia="Calibri" w:hAnsi="Calibri" w:cs="Calibri"/>
            <w:i/>
            <w:kern w:val="2"/>
            <w14:ligatures w14:val="standardContextual"/>
          </w:rPr>
          <w:t>2022</w:t>
        </w:r>
      </w:hyperlink>
      <w:r w:rsidRPr="00163155">
        <w:rPr>
          <w:rFonts w:ascii="Calibri" w:eastAsia="Calibri" w:hAnsi="Calibri" w:cs="Calibri"/>
          <w:kern w:val="2"/>
          <w14:ligatures w14:val="standardContextual"/>
        </w:rPr>
        <w:t>, Department of Education, New South Wales Government, accessed 27 October 2023</w:t>
      </w:r>
      <w:r w:rsidRPr="00163155">
        <w:rPr>
          <w:rStyle w:val="normaltextrun"/>
          <w:rFonts w:ascii="Calibri" w:hAnsi="Calibri" w:cs="Calibri"/>
          <w:shd w:val="clear" w:color="auto" w:fill="FFFFFF"/>
        </w:rPr>
        <w:t>.</w:t>
      </w:r>
    </w:p>
  </w:endnote>
  <w:endnote w:id="358">
    <w:p w14:paraId="08290612" w14:textId="4233C375" w:rsidR="00C13F18" w:rsidRPr="00163155" w:rsidRDefault="00C13F18" w:rsidP="00881B52">
      <w:pPr>
        <w:spacing w:after="0" w:line="240" w:lineRule="auto"/>
        <w:rPr>
          <w:rFonts w:ascii="Calibri" w:eastAsia="Calibri" w:hAnsi="Calibri" w:cs="Calibri"/>
        </w:rPr>
      </w:pPr>
      <w:r w:rsidRPr="00163155">
        <w:rPr>
          <w:rStyle w:val="EndnoteReference"/>
        </w:rPr>
        <w:endnoteRef/>
      </w:r>
      <w:r w:rsidRPr="00163155">
        <w:t xml:space="preserve"> </w:t>
      </w:r>
      <w:r w:rsidRPr="00163155">
        <w:rPr>
          <w:rFonts w:ascii="Calibri" w:eastAsia="Calibri" w:hAnsi="Calibri" w:cs="Calibri"/>
          <w:sz w:val="20"/>
          <w:szCs w:val="20"/>
        </w:rPr>
        <w:t xml:space="preserve">Graham L, Killingly C, Alexander M, and Wiggans S (2023) ‘Suspensions in Qld state schools, 2016–2020: overrepresentation, intersectionality and disproportionate risk’, </w:t>
      </w:r>
      <w:r w:rsidRPr="00163155">
        <w:rPr>
          <w:rFonts w:ascii="Calibri" w:eastAsia="Calibri" w:hAnsi="Calibri" w:cs="Calibri"/>
          <w:i/>
          <w:sz w:val="20"/>
          <w:szCs w:val="20"/>
        </w:rPr>
        <w:t>The Australian Educational Researcher</w:t>
      </w:r>
      <w:r w:rsidRPr="00163155">
        <w:rPr>
          <w:rFonts w:ascii="Calibri" w:eastAsia="Calibri" w:hAnsi="Calibri" w:cs="Calibri"/>
          <w:sz w:val="20"/>
          <w:szCs w:val="20"/>
        </w:rPr>
        <w:t>, 1</w:t>
      </w:r>
      <w:r w:rsidRPr="00163155" w:rsidDel="00112942">
        <w:rPr>
          <w:rFonts w:ascii="Symbol" w:eastAsia="Symbol" w:hAnsi="Symbol" w:cs="Symbol"/>
          <w:sz w:val="20"/>
          <w:szCs w:val="20"/>
        </w:rPr>
        <w:t>-</w:t>
      </w:r>
      <w:r w:rsidRPr="00163155">
        <w:rPr>
          <w:rFonts w:ascii="Calibri" w:eastAsia="Calibri" w:hAnsi="Calibri" w:cs="Calibri"/>
          <w:sz w:val="20"/>
          <w:szCs w:val="20"/>
        </w:rPr>
        <w:t>32. doi:10.1007/s13384</w:t>
      </w:r>
      <w:r w:rsidRPr="00163155">
        <w:rPr>
          <w:rFonts w:ascii="Calibri" w:eastAsia="Calibri" w:hAnsi="Calibri" w:cs="Calibri"/>
          <w:sz w:val="20"/>
          <w:szCs w:val="20"/>
        </w:rPr>
        <w:noBreakHyphen/>
        <w:t>023</w:t>
      </w:r>
      <w:r w:rsidRPr="00163155">
        <w:rPr>
          <w:rFonts w:ascii="Calibri" w:eastAsia="Calibri" w:hAnsi="Calibri" w:cs="Calibri"/>
          <w:sz w:val="20"/>
          <w:szCs w:val="20"/>
        </w:rPr>
        <w:noBreakHyphen/>
        <w:t>00652</w:t>
      </w:r>
      <w:r w:rsidRPr="00163155">
        <w:rPr>
          <w:rFonts w:ascii="Calibri" w:eastAsia="Calibri" w:hAnsi="Calibri" w:cs="Calibri"/>
          <w:sz w:val="20"/>
          <w:szCs w:val="20"/>
        </w:rPr>
        <w:noBreakHyphen/>
        <w:t>6.</w:t>
      </w:r>
    </w:p>
  </w:endnote>
  <w:endnote w:id="359">
    <w:p w14:paraId="64ED7253" w14:textId="29583484" w:rsidR="00C13F18" w:rsidRPr="00163155" w:rsidRDefault="00C13F18" w:rsidP="00881B52">
      <w:pPr>
        <w:spacing w:after="0" w:line="240" w:lineRule="auto"/>
      </w:pPr>
      <w:r w:rsidRPr="00163155">
        <w:rPr>
          <w:rStyle w:val="EndnoteReference"/>
        </w:rPr>
        <w:endnoteRef/>
      </w:r>
      <w:r w:rsidRPr="00163155">
        <w:t xml:space="preserve"> </w:t>
      </w:r>
      <w:r w:rsidRPr="00163155">
        <w:rPr>
          <w:sz w:val="20"/>
          <w:szCs w:val="20"/>
        </w:rPr>
        <w:t xml:space="preserve">Graham L, McCarthy T, Killingly C, Tancredi H, Poed, S (2020) </w:t>
      </w:r>
      <w:hyperlink r:id="rId286" w:history="1">
        <w:r w:rsidRPr="00163155">
          <w:rPr>
            <w:rStyle w:val="Hyperlink"/>
            <w:i/>
            <w:iCs/>
            <w:sz w:val="20"/>
            <w:szCs w:val="20"/>
          </w:rPr>
          <w:t>Inquiry into Suspension, Exclusion and Expulsion Processes in South Australian Government Schools: Final Report</w:t>
        </w:r>
      </w:hyperlink>
      <w:r w:rsidRPr="00163155">
        <w:rPr>
          <w:sz w:val="20"/>
          <w:szCs w:val="20"/>
        </w:rPr>
        <w:t>, The Centre for Inclusive Education (Queensland University of Technology) for the Department for Education, South Australia, p. 375, accessed 16 November 2023.</w:t>
      </w:r>
      <w:r w:rsidRPr="00163155">
        <w:t xml:space="preserve">  </w:t>
      </w:r>
    </w:p>
  </w:endnote>
  <w:endnote w:id="360">
    <w:p w14:paraId="3679BD19" w14:textId="1DA9912E" w:rsidR="00C13F18" w:rsidRPr="00163155" w:rsidRDefault="00C13F18" w:rsidP="00BB708D">
      <w:pPr>
        <w:pStyle w:val="EndnoteText"/>
      </w:pPr>
      <w:r w:rsidRPr="00163155">
        <w:rPr>
          <w:rStyle w:val="EndnoteReference"/>
        </w:rPr>
        <w:endnoteRef/>
      </w:r>
      <w:r w:rsidRPr="00163155">
        <w:t xml:space="preserve"> </w:t>
      </w:r>
      <w:r w:rsidRPr="00163155">
        <w:rPr>
          <w:rFonts w:ascii="Calibri" w:eastAsia="Calibri" w:hAnsi="Calibri" w:cs="Calibri"/>
          <w:kern w:val="2"/>
          <w14:ligatures w14:val="standardContextual"/>
        </w:rPr>
        <w:t xml:space="preserve">Department of Education (2023) </w:t>
      </w:r>
      <w:hyperlink r:id="rId287">
        <w:r w:rsidRPr="00163155">
          <w:rPr>
            <w:rStyle w:val="Hyperlink"/>
            <w:rFonts w:ascii="Calibri" w:eastAsia="Calibri" w:hAnsi="Calibri" w:cs="Calibri"/>
            <w:i/>
            <w:kern w:val="2"/>
            <w14:ligatures w14:val="standardContextual"/>
          </w:rPr>
          <w:t>Suspensions and expulsions Semester 1 2018</w:t>
        </w:r>
        <w:r w:rsidRPr="00163155">
          <w:rPr>
            <w:rStyle w:val="Hyperlink"/>
            <w:rFonts w:ascii="Symbol" w:eastAsia="Symbol" w:hAnsi="Symbol" w:cs="Symbol"/>
            <w:i/>
            <w:kern w:val="2"/>
            <w14:ligatures w14:val="standardContextual"/>
          </w:rPr>
          <w:t>-</w:t>
        </w:r>
        <w:r w:rsidRPr="00163155">
          <w:rPr>
            <w:rStyle w:val="Hyperlink"/>
            <w:rFonts w:ascii="Calibri" w:eastAsia="Calibri" w:hAnsi="Calibri" w:cs="Calibri"/>
            <w:i/>
            <w:kern w:val="2"/>
            <w14:ligatures w14:val="standardContextual"/>
          </w:rPr>
          <w:t>2022</w:t>
        </w:r>
      </w:hyperlink>
      <w:r w:rsidRPr="00163155">
        <w:rPr>
          <w:rFonts w:ascii="Calibri" w:eastAsia="Calibri" w:hAnsi="Calibri" w:cs="Calibri"/>
          <w:kern w:val="2"/>
          <w14:ligatures w14:val="standardContextual"/>
        </w:rPr>
        <w:t>, Department of Education, New South Wales Government, accessed 27 October 2023</w:t>
      </w:r>
      <w:r w:rsidRPr="00163155">
        <w:rPr>
          <w:rStyle w:val="normaltextrun"/>
          <w:rFonts w:ascii="Calibri" w:hAnsi="Calibri" w:cs="Calibri"/>
          <w:shd w:val="clear" w:color="auto" w:fill="FFFFFF"/>
        </w:rPr>
        <w:t>.</w:t>
      </w:r>
    </w:p>
  </w:endnote>
  <w:endnote w:id="361">
    <w:p w14:paraId="5E874B25" w14:textId="77777777" w:rsidR="00C13F18" w:rsidRPr="00163155" w:rsidRDefault="00C13F18" w:rsidP="00BB708D">
      <w:pPr>
        <w:pStyle w:val="EndnoteText"/>
      </w:pPr>
      <w:r w:rsidRPr="00163155">
        <w:rPr>
          <w:rStyle w:val="EndnoteReference"/>
        </w:rPr>
        <w:endnoteRef/>
      </w:r>
      <w:r w:rsidRPr="00163155">
        <w:t xml:space="preserve"> </w:t>
      </w:r>
      <w:r w:rsidRPr="00163155">
        <w:rPr>
          <w:rStyle w:val="findhit"/>
          <w:rFonts w:ascii="Calibri" w:hAnsi="Calibri" w:cs="Calibri"/>
          <w:color w:val="000000"/>
          <w:shd w:val="clear" w:color="auto" w:fill="FFFFFF"/>
        </w:rPr>
        <w:t>Hill</w:t>
      </w:r>
      <w:r w:rsidRPr="00163155">
        <w:rPr>
          <w:rStyle w:val="normaltextrun"/>
          <w:rFonts w:ascii="Calibri" w:hAnsi="Calibri" w:cs="Calibri"/>
          <w:color w:val="000000"/>
          <w:shd w:val="clear" w:color="auto" w:fill="FFFFFF"/>
        </w:rPr>
        <w:t xml:space="preserve"> AO, Lyons A, Jones J, McGowan I, Carman M, Parsons M, Power J, and Bourne A (2021) </w:t>
      </w:r>
      <w:hyperlink r:id="rId288" w:tgtFrame="_blank" w:history="1">
        <w:r w:rsidRPr="00163155">
          <w:rPr>
            <w:rStyle w:val="Hyperlink"/>
            <w:rFonts w:ascii="Calibri" w:hAnsi="Calibri" w:cs="Calibri"/>
            <w:i/>
            <w:iCs/>
            <w:shd w:val="clear" w:color="auto" w:fill="FFFFFF"/>
          </w:rPr>
          <w:t xml:space="preserve">Writing themselves in 4: the health and wellbeing of LGBTQA+ young people in Australia </w:t>
        </w:r>
        <w:r w:rsidRPr="00163155">
          <w:rPr>
            <w:rStyle w:val="Hyperlink"/>
            <w:rFonts w:ascii="Symbol" w:eastAsia="Symbol" w:hAnsi="Symbol" w:cs="Symbol"/>
            <w:i/>
            <w:iCs/>
            <w:shd w:val="clear" w:color="auto" w:fill="FFFFFF"/>
          </w:rPr>
          <w:t>-</w:t>
        </w:r>
        <w:r w:rsidRPr="00163155">
          <w:rPr>
            <w:rStyle w:val="Hyperlink"/>
            <w:rFonts w:ascii="Calibri" w:hAnsi="Calibri" w:cs="Calibri"/>
            <w:i/>
            <w:iCs/>
            <w:shd w:val="clear" w:color="auto" w:fill="FFFFFF"/>
          </w:rPr>
          <w:t xml:space="preserve"> national report</w:t>
        </w:r>
      </w:hyperlink>
      <w:r w:rsidRPr="00163155">
        <w:rPr>
          <w:rStyle w:val="normaltextrun"/>
          <w:rFonts w:ascii="Calibri" w:hAnsi="Calibri" w:cs="Calibri"/>
          <w:color w:val="000000"/>
          <w:shd w:val="clear" w:color="auto" w:fill="FFFFFF"/>
        </w:rPr>
        <w:t>, Monograph series number 124, Australian Research Centre in Sex, Health and Society, La Trobe University, </w:t>
      </w:r>
      <w:r w:rsidRPr="00163155">
        <w:t>p. 16, accessed 27 October 2023.</w:t>
      </w:r>
    </w:p>
  </w:endnote>
  <w:endnote w:id="362">
    <w:p w14:paraId="075AC10F" w14:textId="77777777" w:rsidR="00C13F18" w:rsidRPr="00163155" w:rsidRDefault="00C13F18" w:rsidP="00BB708D">
      <w:pPr>
        <w:pStyle w:val="EndnoteText"/>
      </w:pPr>
      <w:r w:rsidRPr="00163155">
        <w:rPr>
          <w:rStyle w:val="EndnoteReference"/>
        </w:rPr>
        <w:endnoteRef/>
      </w:r>
      <w:r w:rsidRPr="00163155">
        <w:t xml:space="preserve"> </w:t>
      </w:r>
      <w:r w:rsidRPr="00163155">
        <w:rPr>
          <w:rStyle w:val="findhit"/>
          <w:rFonts w:ascii="Calibri" w:hAnsi="Calibri" w:cs="Calibri"/>
          <w:color w:val="000000"/>
          <w:shd w:val="clear" w:color="auto" w:fill="FFFFFF"/>
        </w:rPr>
        <w:t>Hill</w:t>
      </w:r>
      <w:r w:rsidRPr="00163155">
        <w:rPr>
          <w:rStyle w:val="normaltextrun"/>
          <w:rFonts w:ascii="Calibri" w:hAnsi="Calibri" w:cs="Calibri"/>
          <w:color w:val="000000"/>
          <w:shd w:val="clear" w:color="auto" w:fill="FFFFFF"/>
        </w:rPr>
        <w:t xml:space="preserve"> AO, Lyons A, Jones J, McGowan I, Carman M, Parsons M, Power J, and Bourne A (2021) </w:t>
      </w:r>
      <w:hyperlink r:id="rId289" w:tgtFrame="_blank" w:history="1">
        <w:r w:rsidRPr="00163155">
          <w:rPr>
            <w:rStyle w:val="Hyperlink"/>
            <w:rFonts w:ascii="Calibri" w:hAnsi="Calibri" w:cs="Calibri"/>
            <w:i/>
            <w:iCs/>
            <w:shd w:val="clear" w:color="auto" w:fill="FFFFFF"/>
          </w:rPr>
          <w:t xml:space="preserve">Writing themselves in 4: the health and wellbeing of LGBTQA+ young people in Australia </w:t>
        </w:r>
        <w:r w:rsidRPr="00163155">
          <w:rPr>
            <w:rStyle w:val="Hyperlink"/>
            <w:rFonts w:ascii="Symbol" w:eastAsia="Symbol" w:hAnsi="Symbol" w:cs="Symbol"/>
            <w:i/>
            <w:iCs/>
            <w:shd w:val="clear" w:color="auto" w:fill="FFFFFF"/>
          </w:rPr>
          <w:t>-</w:t>
        </w:r>
        <w:r w:rsidRPr="00163155">
          <w:rPr>
            <w:rStyle w:val="Hyperlink"/>
            <w:rFonts w:ascii="Calibri" w:hAnsi="Calibri" w:cs="Calibri"/>
            <w:i/>
            <w:iCs/>
            <w:shd w:val="clear" w:color="auto" w:fill="FFFFFF"/>
          </w:rPr>
          <w:t xml:space="preserve"> national report</w:t>
        </w:r>
      </w:hyperlink>
      <w:r w:rsidRPr="00163155">
        <w:rPr>
          <w:rStyle w:val="normaltextrun"/>
          <w:rFonts w:ascii="Calibri" w:hAnsi="Calibri" w:cs="Calibri"/>
          <w:color w:val="000000"/>
          <w:shd w:val="clear" w:color="auto" w:fill="FFFFFF"/>
        </w:rPr>
        <w:t>, Monograph series number 124, Australian Research Centre in Sex, Health and Society, La Trobe University, </w:t>
      </w:r>
      <w:r w:rsidRPr="00163155">
        <w:t>p. 78, accessed 27 October 2023.</w:t>
      </w:r>
    </w:p>
  </w:endnote>
  <w:endnote w:id="363">
    <w:p w14:paraId="3FACFE2B" w14:textId="77777777" w:rsidR="00C13F18" w:rsidRPr="00163155" w:rsidRDefault="00C13F18" w:rsidP="00BB708D">
      <w:pPr>
        <w:spacing w:after="0" w:line="240" w:lineRule="auto"/>
        <w:rPr>
          <w:rFonts w:ascii="Calibri" w:eastAsia="Calibri" w:hAnsi="Calibri" w:cs="Calibri"/>
        </w:rPr>
      </w:pPr>
      <w:r w:rsidRPr="00163155">
        <w:rPr>
          <w:vertAlign w:val="superscript"/>
        </w:rPr>
        <w:endnoteRef/>
      </w:r>
      <w:r w:rsidRPr="00163155">
        <w:t xml:space="preserve"> </w:t>
      </w:r>
      <w:r w:rsidRPr="00163155">
        <w:rPr>
          <w:rFonts w:ascii="Calibri" w:eastAsia="Calibri" w:hAnsi="Calibri" w:cs="Calibri"/>
          <w:sz w:val="20"/>
          <w:szCs w:val="20"/>
        </w:rPr>
        <w:t xml:space="preserve">Liddelow-Hunt S, Uink B, Daglas K, Hill J.H.L, Hayward L, Stretton N, Perry Y, Hill B, and Lin A (2023) </w:t>
      </w:r>
      <w:hyperlink r:id="rId290">
        <w:r w:rsidRPr="00163155">
          <w:rPr>
            <w:rStyle w:val="Hyperlink"/>
            <w:rFonts w:ascii="Calibri" w:eastAsia="Calibri" w:hAnsi="Calibri" w:cs="Calibri"/>
            <w:i/>
            <w:sz w:val="20"/>
            <w:szCs w:val="20"/>
          </w:rPr>
          <w:t>Walkern Katatdjin (Rainbow Knowledge) Phase 2 national survey community report</w:t>
        </w:r>
      </w:hyperlink>
      <w:r w:rsidRPr="00163155">
        <w:rPr>
          <w:rFonts w:ascii="Calibri" w:eastAsia="Calibri" w:hAnsi="Calibri" w:cs="Calibri"/>
          <w:sz w:val="20"/>
          <w:szCs w:val="20"/>
        </w:rPr>
        <w:t>, Telethon Kids Institute,</w:t>
      </w:r>
      <w:r w:rsidRPr="00163155">
        <w:rPr>
          <w:rStyle w:val="normaltextrun"/>
          <w:rFonts w:ascii="Calibri" w:hAnsi="Calibri" w:cs="Calibri"/>
          <w:color w:val="000000"/>
          <w:sz w:val="20"/>
          <w:szCs w:val="20"/>
          <w:shd w:val="clear" w:color="auto" w:fill="FFFFFF"/>
        </w:rPr>
        <w:t xml:space="preserve"> </w:t>
      </w:r>
      <w:r w:rsidRPr="00163155">
        <w:rPr>
          <w:sz w:val="20"/>
          <w:szCs w:val="20"/>
        </w:rPr>
        <w:t>p. 38,</w:t>
      </w:r>
      <w:r w:rsidRPr="00163155">
        <w:rPr>
          <w:rFonts w:ascii="Calibri" w:eastAsia="Calibri" w:hAnsi="Calibri" w:cs="Calibri"/>
          <w:sz w:val="20"/>
          <w:szCs w:val="20"/>
        </w:rPr>
        <w:t xml:space="preserve"> accessed 27 October 2023.</w:t>
      </w:r>
    </w:p>
  </w:endnote>
  <w:endnote w:id="364">
    <w:p w14:paraId="77B0732C" w14:textId="77777777" w:rsidR="00C13F18" w:rsidRPr="00163155" w:rsidRDefault="00C13F18" w:rsidP="00BB708D">
      <w:pPr>
        <w:pStyle w:val="EndnoteText"/>
      </w:pPr>
      <w:r w:rsidRPr="00163155">
        <w:rPr>
          <w:rStyle w:val="EndnoteReference"/>
        </w:rPr>
        <w:endnoteRef/>
      </w:r>
      <w:r w:rsidRPr="00163155">
        <w:t xml:space="preserve"> Shaddock A, Packer S, and Roy A (2015) </w:t>
      </w:r>
      <w:hyperlink r:id="rId291" w:history="1">
        <w:r w:rsidRPr="00163155">
          <w:rPr>
            <w:rStyle w:val="Hyperlink"/>
            <w:i/>
            <w:iCs/>
          </w:rPr>
          <w:t>Schools for all children &amp; young people: report of the Expert Panel on students with complex needs and challenging behaviour</w:t>
        </w:r>
      </w:hyperlink>
      <w:r w:rsidRPr="00163155">
        <w:t>, Education Directorate, Australian Capital Territory Government, p. 246, accessed 27 October 2023.</w:t>
      </w:r>
    </w:p>
  </w:endnote>
  <w:endnote w:id="365">
    <w:p w14:paraId="473F47BC" w14:textId="77777777" w:rsidR="00C13F18" w:rsidRPr="00163155" w:rsidRDefault="00C13F18" w:rsidP="00BB708D">
      <w:pPr>
        <w:spacing w:after="0" w:line="240" w:lineRule="auto"/>
      </w:pPr>
      <w:r w:rsidRPr="00163155">
        <w:rPr>
          <w:rStyle w:val="EndnoteReference"/>
        </w:rPr>
        <w:endnoteRef/>
      </w:r>
      <w:r w:rsidRPr="00163155">
        <w:t xml:space="preserve"> </w:t>
      </w:r>
      <w:r w:rsidRPr="00163155">
        <w:rPr>
          <w:rStyle w:val="findhit"/>
          <w:rFonts w:ascii="Calibri" w:hAnsi="Calibri" w:cs="Calibri"/>
          <w:color w:val="000000"/>
          <w:sz w:val="20"/>
          <w:szCs w:val="20"/>
          <w:shd w:val="clear" w:color="auto" w:fill="FFFFFF"/>
        </w:rPr>
        <w:t>Commonwealth</w:t>
      </w:r>
      <w:r w:rsidRPr="00163155">
        <w:rPr>
          <w:rStyle w:val="normaltextrun"/>
          <w:rFonts w:ascii="Calibri" w:hAnsi="Calibri" w:cs="Calibri"/>
          <w:color w:val="000000"/>
          <w:sz w:val="20"/>
          <w:szCs w:val="20"/>
          <w:shd w:val="clear" w:color="auto" w:fill="FFFFFF"/>
        </w:rPr>
        <w:t xml:space="preserve"> of Australia (2022) </w:t>
      </w:r>
      <w:hyperlink r:id="rId292" w:tgtFrame="_blank" w:history="1">
        <w:r w:rsidRPr="00163155">
          <w:rPr>
            <w:rStyle w:val="Hyperlink"/>
            <w:rFonts w:ascii="Calibri" w:hAnsi="Calibri" w:cs="Calibri"/>
            <w:i/>
            <w:iCs/>
            <w:sz w:val="20"/>
            <w:szCs w:val="20"/>
            <w:shd w:val="clear" w:color="auto" w:fill="FFFFFF"/>
          </w:rPr>
          <w:t>Budget 2022</w:t>
        </w:r>
        <w:r w:rsidRPr="00163155" w:rsidDel="00734BCD">
          <w:rPr>
            <w:rStyle w:val="Hyperlink"/>
            <w:rFonts w:ascii="Symbol" w:eastAsia="Symbol" w:hAnsi="Symbol" w:cs="Symbol"/>
            <w:i/>
            <w:sz w:val="20"/>
            <w:szCs w:val="20"/>
            <w:shd w:val="clear" w:color="auto" w:fill="FFFFFF"/>
          </w:rPr>
          <w:t>-</w:t>
        </w:r>
        <w:r w:rsidRPr="00163155">
          <w:rPr>
            <w:rStyle w:val="Hyperlink"/>
            <w:rFonts w:ascii="Calibri" w:hAnsi="Calibri" w:cs="Calibri"/>
            <w:i/>
            <w:iCs/>
            <w:sz w:val="20"/>
            <w:szCs w:val="20"/>
            <w:shd w:val="clear" w:color="auto" w:fill="FFFFFF"/>
          </w:rPr>
          <w:t>23: Budget measures budget paper No. 2</w:t>
        </w:r>
      </w:hyperlink>
      <w:r w:rsidRPr="00163155">
        <w:rPr>
          <w:rStyle w:val="normaltextrun"/>
          <w:rFonts w:ascii="Calibri" w:hAnsi="Calibri" w:cs="Calibri"/>
          <w:color w:val="000000"/>
          <w:sz w:val="20"/>
          <w:szCs w:val="20"/>
          <w:shd w:val="clear" w:color="auto" w:fill="FFFFFF"/>
        </w:rPr>
        <w:t>,</w:t>
      </w:r>
      <w:r w:rsidRPr="00163155" w:rsidDel="00734BCD">
        <w:rPr>
          <w:rStyle w:val="normaltextrun"/>
          <w:rFonts w:ascii="Calibri" w:hAnsi="Calibri" w:cs="Calibri"/>
          <w:color w:val="000000"/>
          <w:sz w:val="20"/>
          <w:szCs w:val="20"/>
          <w:shd w:val="clear" w:color="auto" w:fill="FFFFFF"/>
        </w:rPr>
        <w:t xml:space="preserve"> </w:t>
      </w:r>
      <w:r w:rsidRPr="00163155">
        <w:rPr>
          <w:rStyle w:val="findhit"/>
          <w:rFonts w:ascii="Calibri" w:hAnsi="Calibri" w:cs="Calibri"/>
          <w:color w:val="000000"/>
          <w:sz w:val="20"/>
          <w:szCs w:val="20"/>
          <w:shd w:val="clear" w:color="auto" w:fill="FFFFFF"/>
        </w:rPr>
        <w:t>Commonwealth</w:t>
      </w:r>
      <w:r w:rsidRPr="00163155">
        <w:rPr>
          <w:rStyle w:val="normaltextrun"/>
          <w:rFonts w:ascii="Calibri" w:hAnsi="Calibri" w:cs="Calibri"/>
          <w:color w:val="000000"/>
          <w:sz w:val="20"/>
          <w:szCs w:val="20"/>
          <w:shd w:val="clear" w:color="auto" w:fill="FFFFFF"/>
        </w:rPr>
        <w:t xml:space="preserve"> of Australia, </w:t>
      </w:r>
      <w:r w:rsidRPr="00163155">
        <w:rPr>
          <w:sz w:val="20"/>
          <w:szCs w:val="20"/>
        </w:rPr>
        <w:t>p. 108, a</w:t>
      </w:r>
      <w:r w:rsidRPr="00163155">
        <w:rPr>
          <w:rStyle w:val="normaltextrun"/>
          <w:rFonts w:ascii="Calibri" w:hAnsi="Calibri" w:cs="Calibri"/>
          <w:color w:val="000000"/>
          <w:sz w:val="20"/>
          <w:szCs w:val="20"/>
          <w:shd w:val="clear" w:color="auto" w:fill="FFFFFF"/>
        </w:rPr>
        <w:t>ccessed 27 October 2023.</w:t>
      </w:r>
    </w:p>
  </w:endnote>
  <w:endnote w:id="366">
    <w:p w14:paraId="61AFCEBD" w14:textId="77777777" w:rsidR="00C13F18" w:rsidRPr="00163155" w:rsidRDefault="00C13F18" w:rsidP="00BB708D">
      <w:pPr>
        <w:pStyle w:val="EndnoteText"/>
      </w:pPr>
      <w:r w:rsidRPr="00163155">
        <w:rPr>
          <w:rStyle w:val="EndnoteReference"/>
        </w:rPr>
        <w:endnoteRef/>
      </w:r>
      <w:r w:rsidRPr="00163155">
        <w:t xml:space="preserve"> </w:t>
      </w:r>
      <w:r w:rsidRPr="003118EE">
        <w:t xml:space="preserve">The </w:t>
      </w:r>
      <w:r w:rsidRPr="003118EE">
        <w:rPr>
          <w:rStyle w:val="eop"/>
          <w:rFonts w:ascii="Calibri" w:hAnsi="Calibri" w:cs="Calibri"/>
        </w:rPr>
        <w:t xml:space="preserve">Australian Education Research Organisation’s 2023 scoping study on student wellbeing data and measurement in Australia found that </w:t>
      </w:r>
      <w:r w:rsidRPr="003118EE">
        <w:t xml:space="preserve">all jurisdictions collect information on student wellbeing in the domains of relationships with peers and staff, sense of belonging and school engagement. Data on these domains is not currently comparable due to conceptual and implementation differences. </w:t>
      </w:r>
      <w:r w:rsidRPr="003118EE">
        <w:rPr>
          <w:rStyle w:val="eop"/>
          <w:rFonts w:ascii="Calibri" w:hAnsi="Calibri" w:cs="Calibri"/>
        </w:rPr>
        <w:t xml:space="preserve">Australian Education Research Organisation </w:t>
      </w:r>
      <w:r w:rsidRPr="003118EE">
        <w:t>submission, Appendix 2, pp. 2; 19.</w:t>
      </w:r>
    </w:p>
  </w:endnote>
  <w:endnote w:id="367">
    <w:p w14:paraId="309B0187" w14:textId="77777777" w:rsidR="00C13F18" w:rsidRPr="00163155" w:rsidRDefault="00C13F18" w:rsidP="00BB708D">
      <w:pPr>
        <w:pStyle w:val="EndnoteText"/>
      </w:pPr>
      <w:r w:rsidRPr="00163155">
        <w:rPr>
          <w:rStyle w:val="EndnoteReference"/>
        </w:rPr>
        <w:endnoteRef/>
      </w:r>
      <w:r w:rsidRPr="00163155">
        <w:t xml:space="preserve"> Social Research Centre (2023) </w:t>
      </w:r>
      <w:hyperlink r:id="rId293" w:history="1">
        <w:r w:rsidRPr="00163155">
          <w:rPr>
            <w:rStyle w:val="Hyperlink"/>
            <w:i/>
            <w:iCs/>
          </w:rPr>
          <w:t>Department of Education: Review to Inform a Better and Fairer Education System – initial consultation surveys: summary analytical report</w:t>
        </w:r>
      </w:hyperlink>
      <w:r w:rsidRPr="00163155">
        <w:t>, Department of Education, Australian Government, pp. 12</w:t>
      </w:r>
      <w:r w:rsidRPr="00163155" w:rsidDel="00734BCD">
        <w:rPr>
          <w:rFonts w:ascii="Symbol" w:eastAsia="Symbol" w:hAnsi="Symbol" w:cs="Symbol"/>
        </w:rPr>
        <w:t>-</w:t>
      </w:r>
      <w:r w:rsidRPr="00163155">
        <w:t>13, accessed 27 October 2023.</w:t>
      </w:r>
    </w:p>
  </w:endnote>
  <w:endnote w:id="368">
    <w:p w14:paraId="45965BDA" w14:textId="77777777" w:rsidR="00C13F18" w:rsidRPr="00163155" w:rsidRDefault="00C13F18" w:rsidP="00BB708D">
      <w:pPr>
        <w:tabs>
          <w:tab w:val="left" w:pos="6962"/>
        </w:tabs>
        <w:spacing w:after="0" w:line="240" w:lineRule="auto"/>
      </w:pPr>
      <w:r w:rsidRPr="00163155">
        <w:rPr>
          <w:vertAlign w:val="superscript"/>
        </w:rPr>
        <w:endnoteRef/>
      </w:r>
      <w:r w:rsidRPr="00163155">
        <w:t xml:space="preserve"> </w:t>
      </w:r>
      <w:r w:rsidRPr="00163155">
        <w:rPr>
          <w:sz w:val="20"/>
          <w:szCs w:val="20"/>
        </w:rPr>
        <w:t xml:space="preserve">Social Research Centre (2023) </w:t>
      </w:r>
      <w:hyperlink r:id="rId294" w:history="1">
        <w:r w:rsidRPr="00163155">
          <w:rPr>
            <w:rStyle w:val="Hyperlink"/>
            <w:i/>
            <w:iCs/>
            <w:sz w:val="20"/>
            <w:szCs w:val="20"/>
          </w:rPr>
          <w:t>Department of Education: Review to Inform a Better and Fairer Education System – initial consultation surveys: summary analytical report</w:t>
        </w:r>
      </w:hyperlink>
      <w:r w:rsidRPr="00163155">
        <w:rPr>
          <w:sz w:val="20"/>
          <w:szCs w:val="20"/>
        </w:rPr>
        <w:t>, Department of Education, Australian Government, pp. 45</w:t>
      </w:r>
      <w:r w:rsidRPr="00163155" w:rsidDel="00734BCD">
        <w:rPr>
          <w:rFonts w:ascii="Symbol" w:eastAsia="Symbol" w:hAnsi="Symbol" w:cs="Symbol"/>
          <w:sz w:val="20"/>
          <w:szCs w:val="20"/>
        </w:rPr>
        <w:t>-</w:t>
      </w:r>
      <w:r w:rsidRPr="00163155">
        <w:rPr>
          <w:sz w:val="20"/>
          <w:szCs w:val="20"/>
        </w:rPr>
        <w:t>46, accessed 27 October 2023.</w:t>
      </w:r>
    </w:p>
  </w:endnote>
  <w:endnote w:id="369">
    <w:p w14:paraId="66B7E966" w14:textId="77777777" w:rsidR="00C13F18" w:rsidRPr="00163155" w:rsidRDefault="00C13F18" w:rsidP="00BB708D">
      <w:pPr>
        <w:pStyle w:val="EndnoteText"/>
      </w:pPr>
      <w:r w:rsidRPr="00163155">
        <w:rPr>
          <w:rStyle w:val="EndnoteReference"/>
        </w:rPr>
        <w:endnoteRef/>
      </w:r>
      <w:r w:rsidRPr="00163155">
        <w:t xml:space="preserve"> Centre for Community Child Health submission; Institute for Positive Psychology in Education submission.</w:t>
      </w:r>
    </w:p>
  </w:endnote>
  <w:endnote w:id="370">
    <w:p w14:paraId="3881DFB9" w14:textId="77777777" w:rsidR="00C13F18" w:rsidRPr="00163155" w:rsidRDefault="00C13F18" w:rsidP="00BB708D">
      <w:pPr>
        <w:pStyle w:val="Heading1"/>
        <w:keepNext w:val="0"/>
        <w:keepLines w:val="0"/>
        <w:spacing w:before="0" w:line="240" w:lineRule="auto"/>
        <w:rPr>
          <w:rFonts w:asciiTheme="minorHAnsi" w:hAnsiTheme="minorHAnsi" w:cstheme="minorHAnsi"/>
          <w:sz w:val="20"/>
          <w:szCs w:val="20"/>
        </w:rPr>
      </w:pPr>
      <w:r w:rsidRPr="00163155">
        <w:rPr>
          <w:rStyle w:val="EndnoteReference"/>
          <w:b w:val="0"/>
          <w:sz w:val="20"/>
          <w:szCs w:val="20"/>
        </w:rPr>
        <w:endnoteRef/>
      </w:r>
      <w:r w:rsidRPr="00163155">
        <w:rPr>
          <w:sz w:val="20"/>
          <w:szCs w:val="20"/>
        </w:rPr>
        <w:t xml:space="preserve"> </w:t>
      </w:r>
      <w:r w:rsidRPr="00163155">
        <w:rPr>
          <w:rFonts w:ascii="Calibri" w:eastAsia="Calibri" w:hAnsi="Calibri" w:cs="Calibri"/>
          <w:b w:val="0"/>
          <w:sz w:val="20"/>
          <w:szCs w:val="20"/>
        </w:rPr>
        <w:t>Centre for Disability Research and Policy submission, p. 3, referencing</w:t>
      </w:r>
      <w:r w:rsidRPr="00163155">
        <w:rPr>
          <w:rFonts w:ascii="Calibri" w:eastAsia="Calibri" w:hAnsi="Calibri" w:cs="Calibri"/>
          <w:sz w:val="20"/>
          <w:szCs w:val="20"/>
        </w:rPr>
        <w:t xml:space="preserve"> </w:t>
      </w:r>
      <w:r w:rsidRPr="00163155">
        <w:rPr>
          <w:rFonts w:ascii="Calibri" w:eastAsia="Calibri" w:hAnsi="Calibri" w:cs="Calibri"/>
          <w:b w:val="0"/>
          <w:sz w:val="20"/>
          <w:szCs w:val="20"/>
        </w:rPr>
        <w:t xml:space="preserve">Aitken D and Fletcher-Watson S (2022) </w:t>
      </w:r>
      <w:hyperlink r:id="rId295" w:history="1">
        <w:r w:rsidRPr="00163155">
          <w:rPr>
            <w:rStyle w:val="Hyperlink"/>
            <w:rFonts w:ascii="Calibri" w:eastAsia="Calibri" w:hAnsi="Calibri" w:cs="Calibri"/>
            <w:b w:val="0"/>
            <w:i/>
            <w:iCs/>
            <w:sz w:val="20"/>
            <w:szCs w:val="20"/>
          </w:rPr>
          <w:t>Neurodiversity-affirmative education: why and how?</w:t>
        </w:r>
      </w:hyperlink>
      <w:r w:rsidRPr="00163155">
        <w:rPr>
          <w:rFonts w:ascii="Calibri" w:eastAsia="Calibri" w:hAnsi="Calibri" w:cs="Calibri"/>
          <w:b w:val="0"/>
          <w:sz w:val="20"/>
          <w:szCs w:val="20"/>
        </w:rPr>
        <w:t>, The British Psychological Society, accessed 27 October 2023.</w:t>
      </w:r>
    </w:p>
  </w:endnote>
  <w:endnote w:id="371">
    <w:p w14:paraId="697084BC" w14:textId="77777777" w:rsidR="00C13F18" w:rsidRPr="00163155" w:rsidRDefault="00C13F18" w:rsidP="00BB708D">
      <w:pPr>
        <w:pStyle w:val="EndnoteText"/>
        <w:rPr>
          <w:sz w:val="22"/>
          <w:szCs w:val="22"/>
        </w:rPr>
      </w:pPr>
      <w:r w:rsidRPr="00163155">
        <w:rPr>
          <w:rStyle w:val="EndnoteReference"/>
        </w:rPr>
        <w:endnoteRef/>
      </w:r>
      <w:r w:rsidRPr="00163155">
        <w:t xml:space="preserve"> </w:t>
      </w:r>
      <w:r w:rsidRPr="00163155">
        <w:rPr>
          <w:rStyle w:val="normaltextrun"/>
          <w:rFonts w:ascii="Calibri" w:hAnsi="Calibri" w:cs="Calibri"/>
          <w:color w:val="000000"/>
          <w:shd w:val="clear" w:color="auto" w:fill="FFFFFF"/>
        </w:rPr>
        <w:t>Atkinson S (2021</w:t>
      </w:r>
      <w:r w:rsidRPr="00163155">
        <w:rPr>
          <w:rStyle w:val="normaltextrun"/>
          <w:rFonts w:ascii="Calibri" w:hAnsi="Calibri" w:cs="Calibri"/>
          <w:shd w:val="clear" w:color="auto" w:fill="FFFFFF"/>
        </w:rPr>
        <w:t>) ‘The toxic effects of subjective wellbeing and potential tonics’</w:t>
      </w:r>
      <w:r w:rsidRPr="00163155">
        <w:rPr>
          <w:rStyle w:val="normaltextrun"/>
          <w:rFonts w:ascii="Calibri" w:hAnsi="Calibri" w:cs="Calibri"/>
          <w:color w:val="000000"/>
          <w:shd w:val="clear" w:color="auto" w:fill="FFFFFF"/>
        </w:rPr>
        <w:t xml:space="preserve">, </w:t>
      </w:r>
      <w:r w:rsidRPr="00163155">
        <w:rPr>
          <w:rStyle w:val="normaltextrun"/>
          <w:rFonts w:ascii="Calibri" w:hAnsi="Calibri" w:cs="Calibri"/>
          <w:i/>
          <w:iCs/>
          <w:color w:val="000000"/>
          <w:shd w:val="clear" w:color="auto" w:fill="FFFFFF"/>
        </w:rPr>
        <w:t>Social Science and Medicine</w:t>
      </w:r>
      <w:r w:rsidRPr="00163155">
        <w:rPr>
          <w:rStyle w:val="normaltextrun"/>
          <w:rFonts w:ascii="Calibri" w:hAnsi="Calibri" w:cs="Calibri"/>
          <w:color w:val="000000"/>
          <w:shd w:val="clear" w:color="auto" w:fill="FFFFFF"/>
        </w:rPr>
        <w:t>, 288</w:t>
      </w:r>
      <w:r w:rsidRPr="00163155">
        <w:t>.</w:t>
      </w:r>
      <w:r w:rsidRPr="00163155">
        <w:rPr>
          <w:rStyle w:val="normaltextrun"/>
          <w:rFonts w:ascii="Calibri" w:hAnsi="Calibri" w:cs="Calibri"/>
          <w:color w:val="000000"/>
          <w:shd w:val="clear" w:color="auto" w:fill="FFFFFF"/>
        </w:rPr>
        <w:t xml:space="preserve"> </w:t>
      </w:r>
      <w:r w:rsidRPr="00163155">
        <w:t>doi:10.1016/j.socscimed.2020.113098.</w:t>
      </w:r>
    </w:p>
  </w:endnote>
  <w:endnote w:id="372">
    <w:p w14:paraId="1CA119E8" w14:textId="77777777" w:rsidR="00C13F18" w:rsidRPr="00163155" w:rsidRDefault="00C13F18" w:rsidP="00BB708D">
      <w:pPr>
        <w:pStyle w:val="EndnoteText"/>
      </w:pPr>
      <w:r w:rsidRPr="00163155">
        <w:rPr>
          <w:rStyle w:val="EndnoteReference"/>
        </w:rPr>
        <w:endnoteRef/>
      </w:r>
      <w:r w:rsidRPr="00163155">
        <w:t xml:space="preserve"> </w:t>
      </w:r>
      <w:r w:rsidRPr="00163155">
        <w:rPr>
          <w:color w:val="000000"/>
          <w:shd w:val="clear" w:color="auto" w:fill="FFFFFF"/>
        </w:rPr>
        <w:t xml:space="preserve">Adams Y, Drew N, and Walker R (2014) </w:t>
      </w:r>
      <w:r w:rsidRPr="00163155">
        <w:rPr>
          <w:i/>
          <w:iCs/>
        </w:rPr>
        <w:t>Principles of practice in mental health assessment with Aboriginal Australians</w:t>
      </w:r>
      <w:r w:rsidRPr="00163155">
        <w:rPr>
          <w:color w:val="000000"/>
          <w:shd w:val="clear" w:color="auto" w:fill="FFFFFF"/>
        </w:rPr>
        <w:t xml:space="preserve">, Australian Indigenous Psychology Education Project, Chapter 16, in Dudgeon P, Milroy H, and Walker R (Eds.) </w:t>
      </w:r>
      <w:hyperlink r:id="rId296" w:history="1">
        <w:r w:rsidRPr="00163155">
          <w:rPr>
            <w:rStyle w:val="Hyperlink"/>
            <w:i/>
            <w:shd w:val="clear" w:color="auto" w:fill="FFFFFF"/>
          </w:rPr>
          <w:t>Working together: Aboriginal and Torres Strait Islander mental health and wellbeing principles and practice</w:t>
        </w:r>
      </w:hyperlink>
      <w:r w:rsidRPr="00163155">
        <w:rPr>
          <w:i/>
          <w:color w:val="000000"/>
          <w:shd w:val="clear" w:color="auto" w:fill="FFFFFF"/>
        </w:rPr>
        <w:t xml:space="preserve">, </w:t>
      </w:r>
      <w:r w:rsidRPr="00163155">
        <w:rPr>
          <w:iCs/>
          <w:color w:val="000000"/>
          <w:shd w:val="clear" w:color="auto" w:fill="FFFFFF"/>
        </w:rPr>
        <w:t>2nd edition</w:t>
      </w:r>
      <w:r w:rsidRPr="00163155">
        <w:rPr>
          <w:color w:val="000000"/>
          <w:shd w:val="clear" w:color="auto" w:fill="FFFFFF"/>
        </w:rPr>
        <w:t>, Commonwealth of Australia, pp. 271</w:t>
      </w:r>
      <w:r w:rsidRPr="00163155" w:rsidDel="00734BCD">
        <w:rPr>
          <w:rFonts w:ascii="Symbol" w:eastAsia="Symbol" w:hAnsi="Symbol" w:cs="Symbol"/>
          <w:color w:val="000000"/>
          <w:shd w:val="clear" w:color="auto" w:fill="FFFFFF"/>
        </w:rPr>
        <w:t>-</w:t>
      </w:r>
      <w:r w:rsidRPr="00163155">
        <w:rPr>
          <w:color w:val="000000"/>
          <w:shd w:val="clear" w:color="auto" w:fill="FFFFFF"/>
        </w:rPr>
        <w:t>288, accessed 27 October 2023.</w:t>
      </w:r>
    </w:p>
  </w:endnote>
  <w:endnote w:id="373">
    <w:p w14:paraId="6B6BAB8D" w14:textId="47BA9495" w:rsidR="00C13F18" w:rsidRPr="00163155" w:rsidRDefault="00C13F18" w:rsidP="00BB708D">
      <w:pPr>
        <w:pStyle w:val="EndnoteText"/>
      </w:pPr>
      <w:r w:rsidRPr="00163155">
        <w:rPr>
          <w:rStyle w:val="EndnoteReference"/>
        </w:rPr>
        <w:endnoteRef/>
      </w:r>
      <w:r w:rsidRPr="00163155">
        <w:t xml:space="preserve"> The parameters of First Nations concepts of social and emotional wellbeing are outlined in: Joint Council on Closing the Gap (2023) </w:t>
      </w:r>
      <w:hyperlink r:id="rId297" w:history="1">
        <w:r w:rsidRPr="00163155">
          <w:rPr>
            <w:rStyle w:val="Hyperlink"/>
            <w:i/>
            <w:iCs/>
          </w:rPr>
          <w:t>Agreement to Implement the Social and Emotional Wellbeing Policy Partnership</w:t>
        </w:r>
      </w:hyperlink>
      <w:r w:rsidRPr="00163155">
        <w:t xml:space="preserve">, Department of Health, Australian Government, Schedule C, p. 16, accessed 27 October 2023; Queensland Mental Health Commission (2016) </w:t>
      </w:r>
      <w:hyperlink r:id="rId298" w:history="1">
        <w:r w:rsidRPr="00163155">
          <w:rPr>
            <w:rStyle w:val="Hyperlink"/>
            <w:i/>
            <w:iCs/>
          </w:rPr>
          <w:t>Queensland Aboriginal and Torres Strait Islander Social and Emotional Wellbeing Action Plan 2016</w:t>
        </w:r>
        <w:r w:rsidRPr="00163155" w:rsidDel="00734BCD">
          <w:rPr>
            <w:rStyle w:val="Hyperlink"/>
            <w:rFonts w:ascii="Symbol" w:eastAsia="Symbol" w:hAnsi="Symbol" w:cs="Symbol"/>
            <w:i/>
          </w:rPr>
          <w:t>-</w:t>
        </w:r>
        <w:r w:rsidRPr="00163155">
          <w:rPr>
            <w:rStyle w:val="Hyperlink"/>
            <w:i/>
            <w:iCs/>
          </w:rPr>
          <w:t>2018</w:t>
        </w:r>
      </w:hyperlink>
      <w:r w:rsidRPr="00163155">
        <w:t>, Queensland Mental Health Commission, Queensland Government, pp. 8</w:t>
      </w:r>
      <w:r w:rsidRPr="00163155">
        <w:rPr>
          <w:rFonts w:ascii="Symbol" w:eastAsia="Symbol" w:hAnsi="Symbol" w:cs="Symbol"/>
        </w:rPr>
        <w:t>-</w:t>
      </w:r>
      <w:r w:rsidRPr="00163155">
        <w:t>10, accessed 27 October 2023.</w:t>
      </w:r>
    </w:p>
  </w:endnote>
  <w:endnote w:id="374">
    <w:p w14:paraId="1CA12AFF" w14:textId="77777777" w:rsidR="00C13F18" w:rsidRPr="00163155" w:rsidRDefault="00C13F18" w:rsidP="00BB708D">
      <w:pPr>
        <w:pStyle w:val="EndnoteText"/>
      </w:pPr>
      <w:r w:rsidRPr="00163155">
        <w:rPr>
          <w:rStyle w:val="EndnoteReference"/>
        </w:rPr>
        <w:endnoteRef/>
      </w:r>
      <w:r w:rsidRPr="00163155">
        <w:t xml:space="preserve"> National Indigenous Australians Agency (NIAA) (2017) </w:t>
      </w:r>
      <w:hyperlink r:id="rId299" w:history="1">
        <w:r w:rsidRPr="00163155">
          <w:rPr>
            <w:rStyle w:val="Hyperlink"/>
            <w:i/>
            <w:iCs/>
          </w:rPr>
          <w:t>National Strategic Framework for Aboriginal and Torres Strait Islander Peoples’ Mental Health and Social and Emotional Wellbeing</w:t>
        </w:r>
        <w:r w:rsidRPr="00163155">
          <w:rPr>
            <w:rStyle w:val="Hyperlink"/>
          </w:rPr>
          <w:t xml:space="preserve"> </w:t>
        </w:r>
        <w:r w:rsidRPr="00163155">
          <w:rPr>
            <w:rStyle w:val="Hyperlink"/>
            <w:i/>
            <w:iCs/>
          </w:rPr>
          <w:t>201</w:t>
        </w:r>
        <w:r w:rsidRPr="00163155" w:rsidDel="005F48BC">
          <w:rPr>
            <w:rStyle w:val="Hyperlink"/>
            <w:i/>
            <w:iCs/>
          </w:rPr>
          <w:t>7</w:t>
        </w:r>
        <w:r w:rsidRPr="00163155">
          <w:rPr>
            <w:rStyle w:val="Hyperlink"/>
            <w:i/>
            <w:iCs/>
          </w:rPr>
          <w:t>–2023</w:t>
        </w:r>
      </w:hyperlink>
      <w:r w:rsidRPr="00163155">
        <w:t>, NIAA, Australian Government, p. 23, accessed 27 October 2023.</w:t>
      </w:r>
    </w:p>
  </w:endnote>
  <w:endnote w:id="375">
    <w:p w14:paraId="6DFB4C54" w14:textId="77777777" w:rsidR="00C13F18" w:rsidRPr="00163155" w:rsidRDefault="00C13F18" w:rsidP="00BB708D">
      <w:pPr>
        <w:pStyle w:val="EndnoteText"/>
        <w:rPr>
          <w:rFonts w:cstheme="minorHAnsi"/>
        </w:rPr>
      </w:pPr>
      <w:r w:rsidRPr="00163155">
        <w:rPr>
          <w:rStyle w:val="EndnoteReference"/>
        </w:rPr>
        <w:endnoteRef/>
      </w:r>
      <w:r w:rsidRPr="00163155">
        <w:t xml:space="preserve"> </w:t>
      </w:r>
      <w:r w:rsidRPr="00163155">
        <w:rPr>
          <w:rFonts w:cstheme="minorHAnsi"/>
        </w:rPr>
        <w:t xml:space="preserve">Department of Health and Aged Care (n.d.) </w:t>
      </w:r>
      <w:hyperlink r:id="rId300" w:history="1">
        <w:r w:rsidRPr="00163155">
          <w:rPr>
            <w:rStyle w:val="Hyperlink"/>
            <w:rFonts w:cstheme="minorHAnsi"/>
            <w:i/>
          </w:rPr>
          <w:t>Social and emotional wellbeing policy partnership</w:t>
        </w:r>
      </w:hyperlink>
      <w:r w:rsidRPr="00163155">
        <w:rPr>
          <w:rFonts w:cstheme="minorHAnsi"/>
        </w:rPr>
        <w:t>,</w:t>
      </w:r>
      <w:r w:rsidRPr="00163155" w:rsidDel="00734BCD">
        <w:rPr>
          <w:rFonts w:cstheme="minorHAnsi"/>
        </w:rPr>
        <w:t xml:space="preserve"> </w:t>
      </w:r>
      <w:r w:rsidRPr="00163155">
        <w:rPr>
          <w:rFonts w:cstheme="minorHAnsi"/>
        </w:rPr>
        <w:t>Department of Health and Aged Care, Australian Government, accessed 27 October 2023.</w:t>
      </w:r>
    </w:p>
  </w:endnote>
  <w:endnote w:id="376">
    <w:p w14:paraId="548475A1" w14:textId="77777777" w:rsidR="00C13F18" w:rsidRPr="00163155" w:rsidRDefault="00C13F18" w:rsidP="00BB708D">
      <w:pPr>
        <w:pStyle w:val="EndnoteText"/>
        <w:rPr>
          <w:rStyle w:val="eop"/>
          <w:color w:val="000000" w:themeColor="text1"/>
        </w:rPr>
      </w:pPr>
      <w:r w:rsidRPr="00163155">
        <w:rPr>
          <w:rStyle w:val="EndnoteReference"/>
          <w:rFonts w:cstheme="minorHAnsi"/>
        </w:rPr>
        <w:endnoteRef/>
      </w:r>
      <w:r w:rsidRPr="00163155">
        <w:t xml:space="preserve"> </w:t>
      </w:r>
      <w:r w:rsidRPr="003118EE">
        <w:t>The</w:t>
      </w:r>
      <w:r w:rsidRPr="003118EE" w:rsidDel="00667F93">
        <w:t xml:space="preserve"> </w:t>
      </w:r>
      <w:r w:rsidRPr="003118EE">
        <w:t>principles include child-centred (giving priority to the interests and needs of children); strengths</w:t>
      </w:r>
      <w:r w:rsidRPr="003118EE">
        <w:noBreakHyphen/>
        <w:t xml:space="preserve">based (building on child and family strengths to inform a holistic and family-centred approach); equity and access; universal system (ensuring that programs and services are developmentally appropriate, culturally responsive and treat children in the context of families and communities); early intervention (which includes addressing the impacts of trauma and social determinants); and needs-based, not diagnosis driven. See National Mental Health Commission (2021) </w:t>
      </w:r>
      <w:hyperlink r:id="rId301" w:history="1">
        <w:r w:rsidRPr="003118EE">
          <w:rPr>
            <w:rStyle w:val="Hyperlink"/>
            <w:i/>
          </w:rPr>
          <w:t>National Children’s Mental Health and Wellbeing Strategy</w:t>
        </w:r>
      </w:hyperlink>
      <w:r w:rsidRPr="003118EE">
        <w:t>, National Mental Health Commission, Australian Government, p.7, accessed</w:t>
      </w:r>
      <w:r w:rsidRPr="003118EE" w:rsidDel="43A14120">
        <w:t xml:space="preserve"> </w:t>
      </w:r>
      <w:r w:rsidRPr="003118EE">
        <w:t>27 October 2023</w:t>
      </w:r>
      <w:r w:rsidRPr="003118EE">
        <w:rPr>
          <w:rStyle w:val="normaltextrun"/>
          <w:color w:val="000000" w:themeColor="text1"/>
        </w:rPr>
        <w:t>.</w:t>
      </w:r>
    </w:p>
  </w:endnote>
  <w:endnote w:id="377">
    <w:p w14:paraId="78A1775A" w14:textId="77777777" w:rsidR="00C13F18" w:rsidRPr="00163155" w:rsidRDefault="00C13F18" w:rsidP="00BB708D">
      <w:pPr>
        <w:pStyle w:val="EndnoteText"/>
        <w:rPr>
          <w:rFonts w:cstheme="minorHAnsi"/>
        </w:rPr>
      </w:pPr>
      <w:r w:rsidRPr="00163155">
        <w:rPr>
          <w:rStyle w:val="EndnoteReference"/>
          <w:rFonts w:cstheme="minorHAnsi"/>
        </w:rPr>
        <w:endnoteRef/>
      </w:r>
      <w:r w:rsidRPr="00163155">
        <w:rPr>
          <w:rFonts w:cstheme="minorHAnsi"/>
        </w:rPr>
        <w:t xml:space="preserve"> </w:t>
      </w:r>
      <w:r w:rsidRPr="003118EE">
        <w:rPr>
          <w:rFonts w:cstheme="minorHAnsi"/>
        </w:rPr>
        <w:t xml:space="preserve">The </w:t>
      </w:r>
      <w:r w:rsidRPr="003118EE">
        <w:rPr>
          <w:rStyle w:val="normaltextrun"/>
          <w:rFonts w:ascii="Calibri" w:eastAsiaTheme="minorEastAsia" w:hAnsi="Calibri" w:cs="Calibri"/>
        </w:rPr>
        <w:t xml:space="preserve">Centre of Best Practice in Aboriginal and Torres Strait Islander Suicide </w:t>
      </w:r>
      <w:r w:rsidRPr="003118EE">
        <w:rPr>
          <w:rStyle w:val="normaltextrun"/>
          <w:rFonts w:eastAsiaTheme="minorEastAsia"/>
        </w:rPr>
        <w:t>Prevention</w:t>
      </w:r>
      <w:r w:rsidRPr="003118EE">
        <w:rPr>
          <w:rFonts w:cstheme="minorHAnsi"/>
        </w:rPr>
        <w:t xml:space="preserve"> has culturally validated a number of mental health assessments, including the Westerman Aboriginal Symptom Checklist </w:t>
      </w:r>
      <w:r w:rsidRPr="003118EE" w:rsidDel="00734BCD">
        <w:rPr>
          <w:rFonts w:ascii="Symbol" w:eastAsia="Symbol" w:hAnsi="Symbol" w:cstheme="minorHAnsi"/>
        </w:rPr>
        <w:t>-</w:t>
      </w:r>
      <w:r w:rsidRPr="003118EE">
        <w:rPr>
          <w:rFonts w:cstheme="minorHAnsi"/>
        </w:rPr>
        <w:t xml:space="preserve"> Youth (for ages 13 to 17) and the Central Australian Rural Practitioners Association Standard Treatment Manual. </w:t>
      </w:r>
      <w:r w:rsidRPr="003118EE">
        <w:rPr>
          <w:rFonts w:cstheme="minorHAnsi"/>
          <w:shd w:val="clear" w:color="auto" w:fill="FFFFFF"/>
        </w:rPr>
        <w:t>Centre for Best Practice in Aboriginal and Torres Strait Islander Suicide Prevention (CBPATSISP) (n</w:t>
      </w:r>
      <w:r w:rsidRPr="003118EE">
        <w:t>.</w:t>
      </w:r>
      <w:r w:rsidRPr="003118EE">
        <w:rPr>
          <w:rFonts w:cstheme="minorHAnsi"/>
          <w:shd w:val="clear" w:color="auto" w:fill="FFFFFF"/>
        </w:rPr>
        <w:t>d.) </w:t>
      </w:r>
      <w:hyperlink r:id="rId302" w:history="1">
        <w:r w:rsidRPr="003118EE">
          <w:rPr>
            <w:rStyle w:val="Hyperlink"/>
            <w:rFonts w:cstheme="minorHAnsi"/>
            <w:i/>
          </w:rPr>
          <w:t>Best practice screening &amp; assessment</w:t>
        </w:r>
      </w:hyperlink>
      <w:r w:rsidRPr="003118EE">
        <w:rPr>
          <w:rFonts w:cstheme="minorHAnsi"/>
        </w:rPr>
        <w:t xml:space="preserve">, </w:t>
      </w:r>
      <w:r w:rsidRPr="003118EE">
        <w:rPr>
          <w:rFonts w:cstheme="minorHAnsi"/>
          <w:shd w:val="clear" w:color="auto" w:fill="FFFFFF"/>
        </w:rPr>
        <w:t>CBPATSISP,</w:t>
      </w:r>
      <w:r w:rsidRPr="003118EE">
        <w:rPr>
          <w:rFonts w:cstheme="minorHAnsi"/>
        </w:rPr>
        <w:t xml:space="preserve"> accessed 27 October 2023.</w:t>
      </w:r>
    </w:p>
  </w:endnote>
  <w:endnote w:id="378">
    <w:p w14:paraId="656CBE0A" w14:textId="77777777" w:rsidR="00C13F18" w:rsidRPr="00163155" w:rsidRDefault="00C13F18" w:rsidP="00BB708D">
      <w:pPr>
        <w:pStyle w:val="EndnoteText"/>
        <w:rPr>
          <w:rFonts w:cstheme="minorHAnsi"/>
        </w:rPr>
      </w:pPr>
      <w:r w:rsidRPr="00163155">
        <w:rPr>
          <w:rStyle w:val="EndnoteReference"/>
          <w:rFonts w:cstheme="minorHAnsi"/>
        </w:rPr>
        <w:endnoteRef/>
      </w:r>
      <w:r w:rsidRPr="00163155">
        <w:rPr>
          <w:rFonts w:cstheme="minorHAnsi"/>
        </w:rPr>
        <w:t xml:space="preserve"> For example, submissions from Dr Kate de Bruin, </w:t>
      </w:r>
      <w:r w:rsidRPr="00163155">
        <w:rPr>
          <w:rFonts w:ascii="Calibri" w:eastAsia="Calibri" w:hAnsi="Calibri" w:cs="Times New Roman"/>
        </w:rPr>
        <w:t>Dr Eugénie Kestel and Dr Mariko Francis</w:t>
      </w:r>
      <w:r w:rsidRPr="00163155">
        <w:rPr>
          <w:rFonts w:cstheme="minorHAnsi"/>
        </w:rPr>
        <w:t>; Beyond Blue; Black Dog Institute; Academy of the Social Sciences in Australia; University of Tasmania; Centre for Community Child Health.</w:t>
      </w:r>
    </w:p>
  </w:endnote>
  <w:endnote w:id="379">
    <w:p w14:paraId="17C379B3" w14:textId="67EF293D" w:rsidR="00C13F18" w:rsidRPr="00163155" w:rsidRDefault="00C13F18" w:rsidP="00BB708D">
      <w:pPr>
        <w:pStyle w:val="EndnoteText"/>
      </w:pPr>
      <w:r w:rsidRPr="00163155">
        <w:rPr>
          <w:rStyle w:val="EndnoteReference"/>
          <w:rFonts w:cstheme="minorHAnsi"/>
        </w:rPr>
        <w:endnoteRef/>
      </w:r>
      <w:r w:rsidRPr="00163155">
        <w:rPr>
          <w:rFonts w:cstheme="minorHAnsi"/>
        </w:rPr>
        <w:t xml:space="preserve"> Dr Kate de Bruin, </w:t>
      </w:r>
      <w:r w:rsidRPr="00163155">
        <w:rPr>
          <w:rFonts w:ascii="Calibri" w:eastAsia="Calibri" w:hAnsi="Calibri" w:cs="Times New Roman"/>
        </w:rPr>
        <w:t>Dr Eugénie Kestel and Dr Mariko Francis</w:t>
      </w:r>
      <w:r w:rsidRPr="00163155">
        <w:rPr>
          <w:rFonts w:cstheme="minorHAnsi"/>
        </w:rPr>
        <w:t xml:space="preserve"> submission; Orygen submission.</w:t>
      </w:r>
    </w:p>
  </w:endnote>
  <w:endnote w:id="380">
    <w:p w14:paraId="4120895D" w14:textId="77777777" w:rsidR="00C13F18" w:rsidRPr="00163155" w:rsidRDefault="00C13F18" w:rsidP="00BB708D">
      <w:pPr>
        <w:pStyle w:val="EndnoteText"/>
      </w:pPr>
      <w:r w:rsidRPr="00163155">
        <w:rPr>
          <w:rStyle w:val="EndnoteReference"/>
        </w:rPr>
        <w:endnoteRef/>
      </w:r>
      <w:r w:rsidRPr="00163155">
        <w:t xml:space="preserve"> Comparison has been informed by the Dr Kate de Bruin, </w:t>
      </w:r>
      <w:r w:rsidRPr="00163155">
        <w:rPr>
          <w:rFonts w:ascii="Calibri" w:eastAsia="Calibri" w:hAnsi="Calibri" w:cs="Times New Roman"/>
        </w:rPr>
        <w:t>Dr Eugénie Kestel and Dr Mariko Francis</w:t>
      </w:r>
      <w:r w:rsidRPr="00163155">
        <w:t xml:space="preserve"> submission, pp. 7–8.</w:t>
      </w:r>
    </w:p>
  </w:endnote>
  <w:endnote w:id="381">
    <w:p w14:paraId="18429D9D" w14:textId="7C574D7F" w:rsidR="00C13F18" w:rsidRPr="00163155" w:rsidRDefault="00C13F18" w:rsidP="00BB708D">
      <w:pPr>
        <w:pStyle w:val="EndnoteText"/>
      </w:pPr>
      <w:r w:rsidRPr="00163155">
        <w:rPr>
          <w:rStyle w:val="EndnoteReference"/>
        </w:rPr>
        <w:endnoteRef/>
      </w:r>
      <w:r w:rsidRPr="00163155">
        <w:t xml:space="preserve"> For example, submissions from Berry Street, Isolated Children’s Parents’ Association, Institute of Special Educators, Carol Barnes, Children and Young People with Disability Australia, Victorian Academy of Teaching and Leadership, NSW Secondary Principals’ Council</w:t>
      </w:r>
      <w:r w:rsidRPr="00163155">
        <w:rPr>
          <w:rStyle w:val="normaltextrun"/>
          <w:rFonts w:ascii="Calibri" w:hAnsi="Calibri" w:cs="Calibri"/>
        </w:rPr>
        <w:t>.</w:t>
      </w:r>
    </w:p>
  </w:endnote>
  <w:endnote w:id="382">
    <w:p w14:paraId="4EA547EE" w14:textId="7CBE1B25" w:rsidR="00C13F18" w:rsidRPr="00163155" w:rsidRDefault="00C13F18" w:rsidP="00BB708D">
      <w:pPr>
        <w:pStyle w:val="EndnoteText"/>
      </w:pPr>
      <w:r w:rsidRPr="00163155">
        <w:rPr>
          <w:rStyle w:val="EndnoteReference"/>
        </w:rPr>
        <w:endnoteRef/>
      </w:r>
      <w:r w:rsidRPr="00163155">
        <w:t xml:space="preserve"> Partners of the Northern Territory Learning Commission submission.</w:t>
      </w:r>
    </w:p>
  </w:endnote>
  <w:endnote w:id="383">
    <w:p w14:paraId="7065AD47" w14:textId="77777777" w:rsidR="00C13F18" w:rsidRPr="00163155" w:rsidRDefault="00C13F18" w:rsidP="00BB708D">
      <w:pPr>
        <w:pStyle w:val="EndnoteText"/>
      </w:pPr>
      <w:r w:rsidRPr="00163155">
        <w:rPr>
          <w:rStyle w:val="EndnoteReference"/>
        </w:rPr>
        <w:endnoteRef/>
      </w:r>
      <w:r w:rsidRPr="00163155">
        <w:t xml:space="preserve"> </w:t>
      </w:r>
      <w:r w:rsidRPr="00163155">
        <w:rPr>
          <w:color w:val="000000" w:themeColor="text1"/>
        </w:rPr>
        <w:t>Australian Curriculum, Assessment and Reporting Authority (</w:t>
      </w:r>
      <w:r w:rsidRPr="00163155">
        <w:t>ACARA) (n.d.)</w:t>
      </w:r>
      <w:r w:rsidRPr="00163155">
        <w:rPr>
          <w:i/>
          <w:iCs/>
        </w:rPr>
        <w:t xml:space="preserve"> </w:t>
      </w:r>
      <w:hyperlink r:id="rId303" w:history="1">
        <w:r w:rsidRPr="00163155">
          <w:rPr>
            <w:rStyle w:val="Hyperlink"/>
            <w:i/>
            <w:iCs/>
          </w:rPr>
          <w:t xml:space="preserve">Understanding this learning area </w:t>
        </w:r>
        <w:r w:rsidRPr="00163155" w:rsidDel="00734BCD">
          <w:rPr>
            <w:rStyle w:val="Hyperlink"/>
            <w:rFonts w:ascii="Symbol" w:eastAsia="Symbol" w:hAnsi="Symbol" w:cs="Symbol"/>
            <w:i/>
          </w:rPr>
          <w:t>-</w:t>
        </w:r>
        <w:r w:rsidRPr="00163155">
          <w:rPr>
            <w:rStyle w:val="Hyperlink"/>
            <w:i/>
            <w:iCs/>
          </w:rPr>
          <w:t xml:space="preserve"> Health and Physical Education</w:t>
        </w:r>
      </w:hyperlink>
      <w:r w:rsidRPr="00163155">
        <w:t>, ACARA, accessed 27 October 2023.</w:t>
      </w:r>
    </w:p>
  </w:endnote>
  <w:endnote w:id="384">
    <w:p w14:paraId="07B56120" w14:textId="77777777" w:rsidR="00C13F18" w:rsidRPr="00163155" w:rsidRDefault="00C13F18" w:rsidP="00BB708D">
      <w:pPr>
        <w:pStyle w:val="Heading1"/>
        <w:shd w:val="clear" w:color="auto" w:fill="FFFFFF"/>
        <w:spacing w:before="0" w:line="240" w:lineRule="auto"/>
        <w:rPr>
          <w:rFonts w:asciiTheme="minorHAnsi" w:hAnsiTheme="minorHAnsi" w:cstheme="minorHAnsi"/>
          <w:b w:val="0"/>
          <w:color w:val="auto"/>
          <w:sz w:val="20"/>
          <w:szCs w:val="20"/>
        </w:rPr>
      </w:pPr>
      <w:r w:rsidRPr="00163155">
        <w:rPr>
          <w:rStyle w:val="EndnoteReference"/>
          <w:rFonts w:asciiTheme="minorHAnsi" w:hAnsiTheme="minorHAnsi" w:cstheme="minorHAnsi"/>
          <w:b w:val="0"/>
          <w:bCs/>
          <w:color w:val="auto"/>
          <w:sz w:val="20"/>
          <w:szCs w:val="20"/>
        </w:rPr>
        <w:endnoteRef/>
      </w:r>
      <w:r w:rsidRPr="00163155">
        <w:rPr>
          <w:rFonts w:asciiTheme="minorHAnsi" w:hAnsiTheme="minorHAnsi" w:cstheme="minorHAnsi"/>
          <w:color w:val="auto"/>
          <w:sz w:val="20"/>
          <w:szCs w:val="20"/>
        </w:rPr>
        <w:t xml:space="preserve"> </w:t>
      </w:r>
      <w:r w:rsidRPr="00163155">
        <w:rPr>
          <w:rFonts w:asciiTheme="minorHAnsi" w:hAnsiTheme="minorHAnsi" w:cstheme="minorHAnsi"/>
          <w:b w:val="0"/>
          <w:bCs/>
          <w:color w:val="auto"/>
          <w:sz w:val="20"/>
          <w:szCs w:val="20"/>
        </w:rPr>
        <w:t xml:space="preserve">Earp J (2023) </w:t>
      </w:r>
      <w:hyperlink r:id="rId304" w:history="1">
        <w:r w:rsidRPr="00163155">
          <w:rPr>
            <w:rStyle w:val="Hyperlink"/>
            <w:rFonts w:asciiTheme="minorHAnsi" w:hAnsiTheme="minorHAnsi" w:cstheme="minorHAnsi"/>
            <w:b w:val="0"/>
            <w:i/>
            <w:sz w:val="20"/>
            <w:szCs w:val="20"/>
          </w:rPr>
          <w:t>Cross-curricular resources: student mental health and wellbeing</w:t>
        </w:r>
      </w:hyperlink>
      <w:r w:rsidRPr="00163155">
        <w:rPr>
          <w:rStyle w:val="Hyperlink"/>
          <w:rFonts w:asciiTheme="minorHAnsi" w:hAnsiTheme="minorHAnsi" w:cstheme="minorHAnsi"/>
          <w:b w:val="0"/>
          <w:color w:val="auto"/>
          <w:sz w:val="20"/>
          <w:szCs w:val="20"/>
          <w:u w:val="none"/>
        </w:rPr>
        <w:t xml:space="preserve">, Teacher Magazine, </w:t>
      </w:r>
      <w:r w:rsidRPr="00163155">
        <w:rPr>
          <w:rStyle w:val="Hyperlink"/>
          <w:rFonts w:asciiTheme="minorHAnsi" w:hAnsiTheme="minorHAnsi" w:cstheme="minorHAnsi"/>
          <w:b w:val="0"/>
          <w:bCs/>
          <w:color w:val="auto"/>
          <w:sz w:val="20"/>
          <w:szCs w:val="20"/>
          <w:u w:val="none"/>
        </w:rPr>
        <w:t>accessed 27 October 2023.</w:t>
      </w:r>
    </w:p>
  </w:endnote>
  <w:endnote w:id="385">
    <w:p w14:paraId="545BC47E" w14:textId="77777777" w:rsidR="00C13F18" w:rsidRPr="00922BDA" w:rsidRDefault="00C13F18" w:rsidP="00BB708D">
      <w:pPr>
        <w:pStyle w:val="EndnoteText"/>
      </w:pPr>
      <w:r w:rsidRPr="00163155">
        <w:rPr>
          <w:rStyle w:val="EndnoteReference"/>
        </w:rPr>
        <w:endnoteRef/>
      </w:r>
      <w:r w:rsidRPr="00163155">
        <w:t xml:space="preserve"> </w:t>
      </w:r>
      <w:r w:rsidRPr="003118EE">
        <w:t xml:space="preserve">The Review’s survey found that 53.3 per cent of educators saw school counselling services and psychologists; and 42.7 per cent other health, welfare and social work professionals, as the most important factors to support student health and wellbeing. In terms of areas of government investment to support learning and wellbeing, 78.3 per cent of parents/guardians saw value in more school counselling, psychologists or other mental health support officers. In addition, 15.4 per cent of students considered investment in more counsellors and professionals as one of the best investments schools could make in student mental health and wellbeing. Social Research Centre (2023) </w:t>
      </w:r>
      <w:hyperlink r:id="rId305" w:history="1">
        <w:r w:rsidRPr="003118EE">
          <w:rPr>
            <w:rStyle w:val="Hyperlink"/>
            <w:i/>
          </w:rPr>
          <w:t>Department of Education: Review to Inform a Better and Fairer Education System – initial consultation surveys: summary analytical report</w:t>
        </w:r>
      </w:hyperlink>
      <w:r w:rsidRPr="003118EE">
        <w:t>, Department of Education, Australian Government, pp. 16; 35; 48, accessed 27 October 2023.</w:t>
      </w:r>
    </w:p>
  </w:endnote>
  <w:endnote w:id="386">
    <w:p w14:paraId="63EEC30A" w14:textId="2C2AA375" w:rsidR="00C13F18" w:rsidRPr="00922BDA" w:rsidRDefault="00C13F18" w:rsidP="00BB708D">
      <w:pPr>
        <w:spacing w:after="0" w:line="240" w:lineRule="auto"/>
        <w:rPr>
          <w:rFonts w:ascii="Calibri" w:eastAsia="Calibri" w:hAnsi="Calibri" w:cs="Calibri"/>
        </w:rPr>
      </w:pPr>
      <w:r w:rsidRPr="00922BDA">
        <w:rPr>
          <w:vertAlign w:val="superscript"/>
        </w:rPr>
        <w:endnoteRef/>
      </w:r>
      <w:r w:rsidRPr="00922BDA">
        <w:t xml:space="preserve"> </w:t>
      </w:r>
      <w:r w:rsidRPr="00922BDA">
        <w:rPr>
          <w:rFonts w:ascii="Calibri" w:eastAsia="Calibri" w:hAnsi="Calibri" w:cs="Calibri"/>
          <w:sz w:val="20"/>
          <w:szCs w:val="20"/>
        </w:rPr>
        <w:t>Centre for Community Child Health submission; Institute for Positive Psychology submission; The University of Melbourne submission.</w:t>
      </w:r>
    </w:p>
  </w:endnote>
  <w:endnote w:id="387">
    <w:p w14:paraId="59BD4ED1" w14:textId="014F68DC" w:rsidR="00C13F18" w:rsidRPr="00922BDA" w:rsidRDefault="00C13F18" w:rsidP="00BB708D">
      <w:pPr>
        <w:pStyle w:val="EndnoteText"/>
      </w:pPr>
      <w:r w:rsidRPr="00922BDA">
        <w:rPr>
          <w:rStyle w:val="EndnoteReference"/>
        </w:rPr>
        <w:endnoteRef/>
      </w:r>
      <w:r w:rsidRPr="00922BDA">
        <w:t xml:space="preserve"> Institute for Positive Psychology in Education submission.</w:t>
      </w:r>
    </w:p>
  </w:endnote>
  <w:endnote w:id="388">
    <w:p w14:paraId="4E858F40" w14:textId="77777777" w:rsidR="00C13F18" w:rsidRPr="00922BDA" w:rsidRDefault="00C13F18" w:rsidP="00BB708D">
      <w:pPr>
        <w:pStyle w:val="EndnoteText"/>
      </w:pPr>
      <w:r w:rsidRPr="00922BDA">
        <w:rPr>
          <w:rStyle w:val="EndnoteReference"/>
        </w:rPr>
        <w:endnoteRef/>
      </w:r>
      <w:r w:rsidRPr="00922BDA">
        <w:t xml:space="preserve"> For example, submissions from Catholic School Parents Australia, Isolated Children’s Parents’ Association, Transforming Education Australasia, Orygen, University of Tasmania, Northern Territory Principals’ Association, Australian Secondary Principals’ Association, University of Melbourne Faculty of Education, Independent Schools Australia, ACTA, NSW Secondary Principals’ Association, and The Australian Council of TESOL Associations.</w:t>
      </w:r>
    </w:p>
  </w:endnote>
  <w:endnote w:id="389">
    <w:p w14:paraId="74D57698" w14:textId="77777777" w:rsidR="00C13F18" w:rsidRPr="00922BDA" w:rsidRDefault="00C13F18" w:rsidP="00BB708D">
      <w:pPr>
        <w:pStyle w:val="EndnoteText"/>
      </w:pPr>
      <w:r w:rsidRPr="00922BDA">
        <w:rPr>
          <w:rStyle w:val="EndnoteReference"/>
        </w:rPr>
        <w:endnoteRef/>
      </w:r>
      <w:r w:rsidRPr="00922BDA">
        <w:t xml:space="preserve"> For example, submissions from Berry Street, University of Tasmania, Australian Secondary Principals’ Association, Parents Victoria Inc, Rooty Hill High School, Australian Schools Plus, Brotherhood of St Laurence, Victorian Academy of Teaching and Leadership, Fiona Nave.</w:t>
      </w:r>
    </w:p>
  </w:endnote>
  <w:endnote w:id="390">
    <w:p w14:paraId="3C339816" w14:textId="5E7682E8" w:rsidR="00C13F18" w:rsidRPr="00922BDA" w:rsidRDefault="00C13F18" w:rsidP="00BB708D">
      <w:pPr>
        <w:pStyle w:val="EndnoteText"/>
      </w:pPr>
      <w:r w:rsidRPr="00922BDA">
        <w:rPr>
          <w:rStyle w:val="EndnoteReference"/>
        </w:rPr>
        <w:endnoteRef/>
      </w:r>
      <w:r w:rsidRPr="00922BDA">
        <w:t xml:space="preserve"> Centre for Child and Community Health submission.</w:t>
      </w:r>
    </w:p>
  </w:endnote>
  <w:endnote w:id="391">
    <w:p w14:paraId="225E4901" w14:textId="77777777" w:rsidR="00C13F18" w:rsidRPr="00922BDA" w:rsidRDefault="00C13F18" w:rsidP="00BB708D">
      <w:pPr>
        <w:pStyle w:val="Bullet"/>
        <w:numPr>
          <w:ilvl w:val="0"/>
          <w:numId w:val="0"/>
        </w:numPr>
        <w:spacing w:after="0"/>
        <w:jc w:val="both"/>
      </w:pPr>
      <w:r w:rsidRPr="00922BDA">
        <w:rPr>
          <w:rStyle w:val="EndnoteReference"/>
          <w:rFonts w:asciiTheme="minorHAnsi" w:hAnsiTheme="minorHAnsi" w:cstheme="minorHAnsi"/>
          <w:sz w:val="20"/>
        </w:rPr>
        <w:endnoteRef/>
      </w:r>
      <w:r w:rsidRPr="00922BDA">
        <w:t xml:space="preserve"> </w:t>
      </w:r>
      <w:r w:rsidRPr="00922BDA">
        <w:rPr>
          <w:rStyle w:val="findhit"/>
          <w:rFonts w:cs="Calibri"/>
          <w:color w:val="000000"/>
          <w:sz w:val="20"/>
          <w:shd w:val="clear" w:color="auto" w:fill="FFFFFF"/>
        </w:rPr>
        <w:t>Cleary A, Thomas N, and Boyle F</w:t>
      </w:r>
      <w:r w:rsidRPr="00922BDA">
        <w:rPr>
          <w:rStyle w:val="normaltextrun"/>
          <w:rFonts w:cs="Calibri"/>
          <w:color w:val="000000"/>
          <w:sz w:val="20"/>
          <w:shd w:val="clear" w:color="auto" w:fill="FFFFFF"/>
        </w:rPr>
        <w:t xml:space="preserve"> (2020) </w:t>
      </w:r>
      <w:hyperlink r:id="rId306" w:tgtFrame="_blank" w:history="1">
        <w:r w:rsidRPr="00922BDA">
          <w:rPr>
            <w:rStyle w:val="Hyperlink"/>
            <w:rFonts w:cs="Calibri"/>
            <w:i/>
            <w:sz w:val="20"/>
            <w:shd w:val="clear" w:color="auto" w:fill="FFFFFF"/>
          </w:rPr>
          <w:t>National Mental Health Workforce Strategy – a literature review of existing national and jurisdictional workforce strategies relevant to the mental health workforce and recent findings of mental health reviews and inquiries – final report</w:t>
        </w:r>
      </w:hyperlink>
      <w:r w:rsidRPr="00922BDA">
        <w:rPr>
          <w:rStyle w:val="normaltextrun"/>
          <w:rFonts w:cs="Calibri"/>
          <w:color w:val="000000"/>
          <w:sz w:val="20"/>
          <w:shd w:val="clear" w:color="auto" w:fill="FFFFFF"/>
        </w:rPr>
        <w:t xml:space="preserve">, </w:t>
      </w:r>
      <w:r w:rsidRPr="00922BDA">
        <w:rPr>
          <w:rStyle w:val="findhit"/>
          <w:rFonts w:cs="Calibri"/>
          <w:color w:val="000000"/>
          <w:sz w:val="20"/>
          <w:shd w:val="clear" w:color="auto" w:fill="FFFFFF"/>
        </w:rPr>
        <w:t>Institute</w:t>
      </w:r>
      <w:r w:rsidRPr="00922BDA">
        <w:rPr>
          <w:rStyle w:val="normaltextrun"/>
          <w:rFonts w:cs="Calibri"/>
          <w:color w:val="000000"/>
          <w:sz w:val="20"/>
          <w:shd w:val="clear" w:color="auto" w:fill="FFFFFF"/>
        </w:rPr>
        <w:t xml:space="preserve"> for Social Science Research, University of Queensland report for the Department of Health, Australian Government, </w:t>
      </w:r>
      <w:r w:rsidRPr="00922BDA">
        <w:rPr>
          <w:rStyle w:val="normaltextrun"/>
          <w:sz w:val="20"/>
        </w:rPr>
        <w:t>p. 17, accessed 27 October 2023.</w:t>
      </w:r>
    </w:p>
  </w:endnote>
  <w:endnote w:id="392">
    <w:p w14:paraId="16236A02" w14:textId="0388E6F6" w:rsidR="00C13F18" w:rsidRPr="00922BDA" w:rsidRDefault="00C13F18" w:rsidP="00BB708D">
      <w:pPr>
        <w:pStyle w:val="EndnoteText"/>
      </w:pPr>
      <w:r w:rsidRPr="00922BDA">
        <w:rPr>
          <w:rStyle w:val="EndnoteReference"/>
        </w:rPr>
        <w:endnoteRef/>
      </w:r>
      <w:r w:rsidRPr="00922BDA">
        <w:t xml:space="preserve"> Orygen submission.</w:t>
      </w:r>
    </w:p>
  </w:endnote>
  <w:endnote w:id="393">
    <w:p w14:paraId="67A67C81" w14:textId="77777777" w:rsidR="00C13F18" w:rsidRPr="00922BDA" w:rsidRDefault="00C13F18" w:rsidP="00BB708D">
      <w:pPr>
        <w:pStyle w:val="EndnoteText"/>
      </w:pPr>
      <w:r w:rsidRPr="00922BDA">
        <w:rPr>
          <w:rStyle w:val="EndnoteReference"/>
        </w:rPr>
        <w:endnoteRef/>
      </w:r>
      <w:r w:rsidRPr="00922BDA">
        <w:t xml:space="preserve"> For example, submissions from the NSW Government, National Student Voice Council, Queensland Advocacy for Inclusion, Centre for Community Child Health, and Square Peg Round Whole.</w:t>
      </w:r>
    </w:p>
  </w:endnote>
  <w:endnote w:id="394">
    <w:p w14:paraId="79036063" w14:textId="77777777" w:rsidR="00C13F18" w:rsidRPr="00922BDA" w:rsidRDefault="00C13F18" w:rsidP="00BB708D">
      <w:pPr>
        <w:pStyle w:val="EndnoteText"/>
      </w:pPr>
      <w:r w:rsidRPr="00922BDA">
        <w:rPr>
          <w:rStyle w:val="EndnoteReference"/>
        </w:rPr>
        <w:endnoteRef/>
      </w:r>
      <w:r w:rsidRPr="00922BDA">
        <w:t xml:space="preserve"> Queensland Advocacy for Inclusion submission, pp. 1</w:t>
      </w:r>
      <w:r w:rsidRPr="00922BDA" w:rsidDel="005F48BC">
        <w:t>3</w:t>
      </w:r>
      <w:r w:rsidRPr="00922BDA">
        <w:t>–14.</w:t>
      </w:r>
    </w:p>
  </w:endnote>
  <w:endnote w:id="395">
    <w:p w14:paraId="1195BC04" w14:textId="77777777" w:rsidR="00C13F18" w:rsidRPr="00922BDA" w:rsidRDefault="00C13F18" w:rsidP="00BB708D">
      <w:pPr>
        <w:pStyle w:val="EndnoteText"/>
      </w:pPr>
      <w:r w:rsidRPr="00922BDA">
        <w:rPr>
          <w:rStyle w:val="EndnoteReference"/>
        </w:rPr>
        <w:endnoteRef/>
      </w:r>
      <w:r w:rsidRPr="00922BDA">
        <w:t xml:space="preserve"> Partners of the Northern Territory Learning Commission submission, p. 1.</w:t>
      </w:r>
    </w:p>
  </w:endnote>
  <w:endnote w:id="396">
    <w:p w14:paraId="385A9748" w14:textId="77777777" w:rsidR="00C13F18" w:rsidRPr="00922BDA" w:rsidRDefault="00C13F18" w:rsidP="00BB708D">
      <w:pPr>
        <w:spacing w:after="0"/>
        <w:rPr>
          <w:rFonts w:eastAsiaTheme="minorEastAsia"/>
        </w:rPr>
      </w:pPr>
      <w:r w:rsidRPr="00922BDA">
        <w:rPr>
          <w:rStyle w:val="EndnoteReference"/>
        </w:rPr>
        <w:endnoteRef/>
      </w:r>
      <w:r w:rsidRPr="00922BDA">
        <w:t xml:space="preserve"> </w:t>
      </w:r>
      <w:r w:rsidRPr="00922BDA">
        <w:rPr>
          <w:rFonts w:eastAsiaTheme="minorEastAsia"/>
          <w:sz w:val="20"/>
          <w:szCs w:val="20"/>
        </w:rPr>
        <w:t xml:space="preserve">Department of Education (2022) </w:t>
      </w:r>
      <w:hyperlink r:id="rId307">
        <w:r w:rsidRPr="00922BDA">
          <w:rPr>
            <w:rStyle w:val="Hyperlink"/>
            <w:rFonts w:eastAsiaTheme="minorEastAsia"/>
            <w:i/>
            <w:sz w:val="20"/>
            <w:szCs w:val="20"/>
          </w:rPr>
          <w:t>Mental health fund and menu: school mental health planning tool</w:t>
        </w:r>
      </w:hyperlink>
      <w:r w:rsidRPr="00922BDA">
        <w:rPr>
          <w:rFonts w:eastAsiaTheme="minorEastAsia"/>
          <w:sz w:val="20"/>
          <w:szCs w:val="20"/>
        </w:rPr>
        <w:t>, Department of Education, Victorian Government, accessed 27 October 2023.</w:t>
      </w:r>
    </w:p>
  </w:endnote>
  <w:endnote w:id="397">
    <w:p w14:paraId="018BCE84" w14:textId="77777777" w:rsidR="00C13F18" w:rsidRPr="00922BDA" w:rsidRDefault="00C13F18" w:rsidP="00E60B8F">
      <w:pPr>
        <w:pStyle w:val="EndnoteText"/>
      </w:pPr>
      <w:r w:rsidRPr="00922BDA">
        <w:rPr>
          <w:rStyle w:val="EndnoteReference"/>
        </w:rPr>
        <w:endnoteRef/>
      </w:r>
      <w:r w:rsidRPr="00922BDA">
        <w:t xml:space="preserve"> Hattie J (2003) </w:t>
      </w:r>
      <w:hyperlink r:id="rId308" w:history="1">
        <w:r w:rsidRPr="00922BDA">
          <w:rPr>
            <w:rStyle w:val="Hyperlink1"/>
            <w:i/>
          </w:rPr>
          <w:t>Teachers make a difference: what is the research evidence?</w:t>
        </w:r>
      </w:hyperlink>
      <w:r w:rsidRPr="00922BDA">
        <w:t>, Paper presented at the Australian Council for Educational Research Conference (Melbourne), p. 2, accessed 27 October 2023.</w:t>
      </w:r>
    </w:p>
  </w:endnote>
  <w:endnote w:id="398">
    <w:p w14:paraId="3D633C26" w14:textId="77777777" w:rsidR="00C13F18" w:rsidRPr="00922BDA" w:rsidRDefault="00C13F18" w:rsidP="00BB708D">
      <w:pPr>
        <w:pStyle w:val="EndnoteText"/>
      </w:pPr>
      <w:r w:rsidRPr="00922BDA">
        <w:rPr>
          <w:rStyle w:val="EndnoteReference"/>
        </w:rPr>
        <w:endnoteRef/>
      </w:r>
      <w:r w:rsidRPr="00922BDA">
        <w:t xml:space="preserve"> Social Research Centre (2023) </w:t>
      </w:r>
      <w:hyperlink r:id="rId309" w:anchor=":~:text=The%20undergraduate%20full%2Dtime%20employment%20rate%20increased%209.6%20percentage%20points,increase%20of%204.5%20percentage%20points" w:history="1">
        <w:r w:rsidRPr="00922BDA">
          <w:rPr>
            <w:rStyle w:val="Hyperlink"/>
            <w:i/>
          </w:rPr>
          <w:t>2022 Graduate Outcomes Survey</w:t>
        </w:r>
      </w:hyperlink>
      <w:r w:rsidRPr="00922BDA">
        <w:t>, Quality Indicators for Learning and Teaching, Department of Education, Australian Government, p. 13, accessed 27 October 2023.</w:t>
      </w:r>
    </w:p>
  </w:endnote>
  <w:endnote w:id="399">
    <w:p w14:paraId="230743CA"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Governance Institute of Australia (2023) </w:t>
      </w:r>
      <w:hyperlink r:id="rId310" w:history="1">
        <w:r w:rsidRPr="00922BDA">
          <w:rPr>
            <w:rStyle w:val="Hyperlink"/>
            <w:i/>
            <w:iCs/>
            <w:sz w:val="20"/>
            <w:szCs w:val="20"/>
          </w:rPr>
          <w:t>Ethics index 2023</w:t>
        </w:r>
      </w:hyperlink>
      <w:r w:rsidRPr="00922BDA">
        <w:rPr>
          <w:sz w:val="20"/>
          <w:szCs w:val="20"/>
        </w:rPr>
        <w:t>, Governance Institute, accessed 27 October 2023.</w:t>
      </w:r>
    </w:p>
  </w:endnote>
  <w:endnote w:id="400">
    <w:p w14:paraId="68C068E2" w14:textId="77777777" w:rsidR="00C13F18" w:rsidRPr="00922BDA" w:rsidRDefault="00C13F18" w:rsidP="00BB708D">
      <w:pPr>
        <w:pStyle w:val="EndnoteText"/>
      </w:pPr>
      <w:r w:rsidRPr="00922BDA">
        <w:rPr>
          <w:rStyle w:val="EndnoteReference"/>
        </w:rPr>
        <w:endnoteRef/>
      </w:r>
      <w:r w:rsidRPr="00922BDA">
        <w:t xml:space="preserve"> Hunter J, Sonnemann J, and Joiner R (2022)</w:t>
      </w:r>
      <w:r w:rsidRPr="00922BDA">
        <w:rPr>
          <w:i/>
          <w:iCs/>
        </w:rPr>
        <w:t xml:space="preserve"> </w:t>
      </w:r>
      <w:hyperlink r:id="rId311" w:tgtFrame="_blank" w:history="1">
        <w:r w:rsidRPr="00922BDA">
          <w:rPr>
            <w:rStyle w:val="Hyperlink"/>
            <w:i/>
          </w:rPr>
          <w:t>Making time for great teaching: how better government policy can help</w:t>
        </w:r>
      </w:hyperlink>
      <w:r w:rsidRPr="00922BDA">
        <w:t>,</w:t>
      </w:r>
      <w:r w:rsidRPr="00922BDA">
        <w:rPr>
          <w:i/>
          <w:iCs/>
        </w:rPr>
        <w:t xml:space="preserve"> </w:t>
      </w:r>
      <w:r w:rsidRPr="00922BDA">
        <w:t>Grattan Institute, p. 24, accessed 27 October 2023.</w:t>
      </w:r>
    </w:p>
  </w:endnote>
  <w:endnote w:id="401">
    <w:p w14:paraId="38849166" w14:textId="77777777" w:rsidR="00C13F18" w:rsidRPr="00922BDA" w:rsidRDefault="00C13F18" w:rsidP="00BB708D">
      <w:pPr>
        <w:pStyle w:val="EndnoteText"/>
      </w:pPr>
      <w:r w:rsidRPr="00922BDA">
        <w:rPr>
          <w:rStyle w:val="EndnoteReference"/>
        </w:rPr>
        <w:endnoteRef/>
      </w:r>
      <w:r w:rsidRPr="00922BDA">
        <w:t xml:space="preserve"> Stakeholder contribution, Ministerial Reference Group [7 July 2023], Parliament House, Canberra.</w:t>
      </w:r>
    </w:p>
  </w:endnote>
  <w:endnote w:id="402">
    <w:p w14:paraId="50CAD417" w14:textId="77777777" w:rsidR="00C13F18" w:rsidRPr="00922BDA" w:rsidRDefault="00C13F18" w:rsidP="00BB708D">
      <w:pPr>
        <w:pStyle w:val="EndnoteText"/>
      </w:pPr>
      <w:r w:rsidRPr="00922BDA">
        <w:rPr>
          <w:rStyle w:val="EndnoteReference"/>
        </w:rPr>
        <w:endnoteRef/>
      </w:r>
      <w:r w:rsidRPr="00922BDA">
        <w:t xml:space="preserve"> Behavioural Economics Team of the Australian Government (BETA) (2022)</w:t>
      </w:r>
      <w:r w:rsidRPr="00922BDA">
        <w:rPr>
          <w:i/>
        </w:rPr>
        <w:t xml:space="preserve"> </w:t>
      </w:r>
      <w:hyperlink r:id="rId312" w:tgtFrame="_blank" w:history="1">
        <w:r w:rsidRPr="00922BDA">
          <w:rPr>
            <w:rStyle w:val="Hyperlink"/>
            <w:i/>
          </w:rPr>
          <w:t>Incentivising excellence: attracting high-achieving teaching candidates</w:t>
        </w:r>
      </w:hyperlink>
      <w:r w:rsidRPr="00922BDA">
        <w:t>, BETA, Australian Government, p. 5, accessed 27 October 2023.</w:t>
      </w:r>
    </w:p>
  </w:endnote>
  <w:endnote w:id="403">
    <w:p w14:paraId="10374EA0" w14:textId="77777777" w:rsidR="00C13F18" w:rsidRPr="003118EE" w:rsidRDefault="00C13F18" w:rsidP="00BB708D">
      <w:pPr>
        <w:pStyle w:val="EndnoteText"/>
      </w:pPr>
      <w:r w:rsidRPr="00922BDA">
        <w:rPr>
          <w:rStyle w:val="EndnoteReference"/>
        </w:rPr>
        <w:endnoteRef/>
      </w:r>
      <w:r w:rsidRPr="00922BDA">
        <w:t xml:space="preserve"> Department of Education (2022) </w:t>
      </w:r>
      <w:hyperlink r:id="rId313" w:history="1">
        <w:r w:rsidRPr="00922BDA">
          <w:rPr>
            <w:rStyle w:val="Hyperlink"/>
            <w:i/>
          </w:rPr>
          <w:t>Higher education statistics</w:t>
        </w:r>
      </w:hyperlink>
      <w:r w:rsidRPr="00922BDA">
        <w:t>, Department of Education, Australian Government, accessed 27 October 2023.</w:t>
      </w:r>
    </w:p>
  </w:endnote>
  <w:endnote w:id="404">
    <w:p w14:paraId="34D0028E" w14:textId="77777777" w:rsidR="00C13F18" w:rsidRPr="00922BDA" w:rsidRDefault="00C13F18" w:rsidP="00BB708D">
      <w:pPr>
        <w:pStyle w:val="EndnoteText"/>
      </w:pPr>
      <w:r w:rsidRPr="00922BDA">
        <w:rPr>
          <w:rStyle w:val="EndnoteReference"/>
        </w:rPr>
        <w:endnoteRef/>
      </w:r>
      <w:r w:rsidRPr="00922BDA">
        <w:t xml:space="preserve"> Social Research Centre (2023) </w:t>
      </w:r>
      <w:hyperlink r:id="rId314" w:history="1">
        <w:r w:rsidRPr="00922BDA">
          <w:rPr>
            <w:rStyle w:val="Hyperlink"/>
            <w:i/>
            <w:iCs/>
          </w:rPr>
          <w:t xml:space="preserve">Department of Education: Review to Inform a Better and Fairer Education System </w:t>
        </w:r>
        <w:r w:rsidRPr="00922BDA">
          <w:rPr>
            <w:rStyle w:val="Hyperlink"/>
            <w:rFonts w:ascii="Symbol" w:eastAsia="Symbol" w:hAnsi="Symbol" w:cs="Symbol"/>
            <w:i/>
            <w:iCs/>
          </w:rPr>
          <w:t>-</w:t>
        </w:r>
        <w:r w:rsidRPr="00922BDA">
          <w:rPr>
            <w:rStyle w:val="Hyperlink"/>
            <w:i/>
            <w:iCs/>
          </w:rPr>
          <w:t xml:space="preserve"> initial consultation surveys: summary analytical report</w:t>
        </w:r>
      </w:hyperlink>
      <w:r w:rsidRPr="00922BDA">
        <w:t>,</w:t>
      </w:r>
      <w:r w:rsidRPr="00922BDA">
        <w:rPr>
          <w:i/>
          <w:iCs/>
        </w:rPr>
        <w:t xml:space="preserve"> </w:t>
      </w:r>
      <w:r w:rsidRPr="00922BDA">
        <w:t>Department of Education, Australian Government, pp. 29; 35; 43, accessed 27 October 2023.</w:t>
      </w:r>
    </w:p>
  </w:endnote>
  <w:endnote w:id="405">
    <w:p w14:paraId="2AFEBE6E" w14:textId="03E8160B"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(2021)</w:t>
      </w:r>
      <w:r w:rsidR="00204DE8">
        <w:t xml:space="preserve"> </w:t>
      </w:r>
      <w:hyperlink r:id="rId315">
        <w:r w:rsidR="00EC3CE1" w:rsidRPr="00922BDA">
          <w:rPr>
            <w:rStyle w:val="Hyperlink"/>
            <w:i/>
            <w:iCs/>
          </w:rPr>
          <w:t>Australian teacher workforce data: national teacher workforce characteristics report December 2021</w:t>
        </w:r>
      </w:hyperlink>
      <w:r w:rsidRPr="00922BDA">
        <w:t>, AITSL, p. 24, accessed 27 October 2023.</w:t>
      </w:r>
    </w:p>
  </w:endnote>
  <w:endnote w:id="406">
    <w:p w14:paraId="09DC4852" w14:textId="77777777" w:rsidR="00C13F18" w:rsidRPr="00922BDA" w:rsidRDefault="00C13F18" w:rsidP="00BB708D">
      <w:pPr>
        <w:pStyle w:val="EndnoteText"/>
      </w:pPr>
      <w:r w:rsidRPr="00922BDA">
        <w:rPr>
          <w:rStyle w:val="EndnoteReference"/>
        </w:rPr>
        <w:endnoteRef/>
      </w:r>
      <w:r w:rsidRPr="00922BDA">
        <w:t xml:space="preserve"> Holland P, Tham TL, and Gill F (2016) </w:t>
      </w:r>
      <w:hyperlink r:id="rId316" w:history="1">
        <w:r w:rsidRPr="00922BDA">
          <w:rPr>
            <w:rStyle w:val="Hyperlink"/>
            <w:i/>
            <w:iCs/>
          </w:rPr>
          <w:t>What nurses &amp; midwives want: findings from the National Survey on Workplace Climate and Well-being</w:t>
        </w:r>
      </w:hyperlink>
      <w:r w:rsidRPr="00922BDA">
        <w:t>, Monash University, pp. 35</w:t>
      </w:r>
      <w:r w:rsidRPr="00922BDA">
        <w:rPr>
          <w:rFonts w:ascii="Symbol" w:eastAsia="Symbol" w:hAnsi="Symbol" w:cs="Symbol"/>
        </w:rPr>
        <w:t>-</w:t>
      </w:r>
      <w:r w:rsidRPr="00922BDA">
        <w:t>37, accessed 27 October 2023.</w:t>
      </w:r>
    </w:p>
  </w:endnote>
  <w:endnote w:id="407">
    <w:p w14:paraId="62CF3AC4" w14:textId="77777777" w:rsidR="00C13F18" w:rsidRPr="00922BDA" w:rsidRDefault="00C13F18" w:rsidP="00BB708D">
      <w:pPr>
        <w:pStyle w:val="EndnoteText"/>
      </w:pPr>
      <w:r w:rsidRPr="00922BDA">
        <w:rPr>
          <w:rStyle w:val="EndnoteReference"/>
        </w:rPr>
        <w:endnoteRef/>
      </w:r>
      <w:r w:rsidRPr="00922BDA">
        <w:t xml:space="preserve"> Social Research Centre (2023) </w:t>
      </w:r>
      <w:hyperlink r:id="rId317" w:history="1">
        <w:r w:rsidRPr="00922BDA">
          <w:rPr>
            <w:rStyle w:val="Hyperlink"/>
            <w:i/>
            <w:iCs/>
          </w:rPr>
          <w:t xml:space="preserve">Department of Education: Review to Inform a Better and Fairer Education System </w:t>
        </w:r>
        <w:r w:rsidRPr="00922BDA">
          <w:rPr>
            <w:rStyle w:val="Hyperlink"/>
            <w:rFonts w:ascii="Symbol" w:eastAsia="Symbol" w:hAnsi="Symbol" w:cs="Symbol"/>
            <w:i/>
            <w:iCs/>
          </w:rPr>
          <w:t>-</w:t>
        </w:r>
        <w:r w:rsidRPr="00922BDA">
          <w:rPr>
            <w:rStyle w:val="Hyperlink"/>
            <w:i/>
            <w:iCs/>
          </w:rPr>
          <w:t xml:space="preserve"> initial consultation surveys: summary analytical report</w:t>
        </w:r>
      </w:hyperlink>
      <w:r w:rsidRPr="00922BDA">
        <w:t>,</w:t>
      </w:r>
      <w:r w:rsidRPr="00922BDA">
        <w:rPr>
          <w:i/>
          <w:iCs/>
        </w:rPr>
        <w:t xml:space="preserve"> </w:t>
      </w:r>
      <w:r w:rsidRPr="00922BDA">
        <w:t>Department of Education, Australian Government, p. 22, accessed 27 October 2023.</w:t>
      </w:r>
    </w:p>
  </w:endnote>
  <w:endnote w:id="408">
    <w:p w14:paraId="1BA8B9E3" w14:textId="77777777" w:rsidR="00C13F18" w:rsidRPr="00922BDA" w:rsidRDefault="00C13F18" w:rsidP="00BB708D">
      <w:pPr>
        <w:pStyle w:val="EndnoteText"/>
        <w:rPr>
          <w:i/>
          <w:iCs/>
        </w:rPr>
      </w:pPr>
      <w:r w:rsidRPr="00922BDA">
        <w:rPr>
          <w:rStyle w:val="EndnoteReference"/>
        </w:rPr>
        <w:endnoteRef/>
      </w:r>
      <w:r w:rsidRPr="00922BDA">
        <w:t xml:space="preserve"> Australian Government Department of Education school funding model as at Budget 2023–24.</w:t>
      </w:r>
    </w:p>
  </w:endnote>
  <w:endnote w:id="409">
    <w:p w14:paraId="32F00020" w14:textId="77777777" w:rsidR="00C13F18" w:rsidRPr="00922BDA" w:rsidRDefault="00C13F18" w:rsidP="00BB708D">
      <w:pPr>
        <w:spacing w:after="0"/>
      </w:pPr>
      <w:r w:rsidRPr="00922BDA">
        <w:rPr>
          <w:rStyle w:val="EndnoteReference"/>
        </w:rPr>
        <w:endnoteRef/>
      </w:r>
      <w:r w:rsidRPr="00922BDA">
        <w:t xml:space="preserve"> </w:t>
      </w:r>
      <w:r w:rsidRPr="00922BDA">
        <w:rPr>
          <w:rFonts w:ascii="Calibri" w:hAnsi="Calibri" w:cs="Calibri"/>
          <w:sz w:val="20"/>
          <w:szCs w:val="20"/>
        </w:rPr>
        <w:t xml:space="preserve">Australian Institute for Teaching and School Leadership (AITSL) (2023) </w:t>
      </w:r>
      <w:hyperlink r:id="rId318" w:history="1">
        <w:r w:rsidRPr="00922BDA">
          <w:rPr>
            <w:rStyle w:val="Hyperlink"/>
            <w:rFonts w:ascii="Calibri" w:hAnsi="Calibri" w:cs="Calibri"/>
            <w:i/>
            <w:iCs/>
            <w:sz w:val="20"/>
            <w:szCs w:val="20"/>
          </w:rPr>
          <w:t>Spotlight: Australia’s teacher workforce today</w:t>
        </w:r>
      </w:hyperlink>
      <w:r w:rsidRPr="00922BDA">
        <w:rPr>
          <w:rFonts w:ascii="Calibri" w:hAnsi="Calibri" w:cs="Calibri"/>
          <w:sz w:val="20"/>
          <w:szCs w:val="20"/>
        </w:rPr>
        <w:t>, AITSL, accessed 27 October 2023.</w:t>
      </w:r>
    </w:p>
  </w:endnote>
  <w:endnote w:id="410">
    <w:p w14:paraId="3C418A1E" w14:textId="77777777" w:rsidR="00C13F18" w:rsidRPr="00922BDA" w:rsidRDefault="00C13F18" w:rsidP="00BB708D">
      <w:pPr>
        <w:spacing w:after="0"/>
        <w:rPr>
          <w:rFonts w:ascii="Calibri" w:eastAsia="Calibri" w:hAnsi="Calibri" w:cs="Calibri"/>
        </w:rPr>
      </w:pPr>
      <w:r w:rsidRPr="00922BDA">
        <w:rPr>
          <w:rStyle w:val="EndnoteReference"/>
        </w:rPr>
        <w:endnoteRef/>
      </w:r>
      <w:r w:rsidRPr="00922BDA">
        <w:t xml:space="preserve"> </w:t>
      </w:r>
      <w:r w:rsidRPr="00922BDA">
        <w:rPr>
          <w:rFonts w:ascii="Calibri" w:eastAsia="Calibri" w:hAnsi="Calibri" w:cs="Calibri"/>
          <w:sz w:val="20"/>
          <w:szCs w:val="20"/>
        </w:rPr>
        <w:t xml:space="preserve">Lampert J, McPherson A, Burnett B, and Armour D (2021) </w:t>
      </w:r>
      <w:hyperlink r:id="rId319" w:history="1">
        <w:r w:rsidRPr="00922BDA">
          <w:rPr>
            <w:rStyle w:val="Hyperlink"/>
            <w:i/>
            <w:sz w:val="20"/>
            <w:szCs w:val="20"/>
          </w:rPr>
          <w:t>Research into initiatives to prepare and supply a workforce for hard-to-staff schools</w:t>
        </w:r>
      </w:hyperlink>
      <w:r w:rsidRPr="00922BDA">
        <w:rPr>
          <w:rFonts w:ascii="Calibri" w:eastAsia="Calibri" w:hAnsi="Calibri" w:cs="Calibri"/>
          <w:sz w:val="20"/>
          <w:szCs w:val="20"/>
        </w:rPr>
        <w:t>, La Trobe University and Australian Catholic University, report to the Department of Education, Skills and Employment, Australian Government, accessed 27 October 2023.</w:t>
      </w:r>
    </w:p>
  </w:endnote>
  <w:endnote w:id="411">
    <w:p w14:paraId="28EC5838" w14:textId="77777777" w:rsidR="00C13F18" w:rsidRPr="00922BDA" w:rsidRDefault="00C13F18" w:rsidP="00BB708D">
      <w:pPr>
        <w:tabs>
          <w:tab w:val="left" w:pos="6962"/>
        </w:tabs>
        <w:spacing w:after="0" w:line="240" w:lineRule="auto"/>
      </w:pPr>
      <w:r w:rsidRPr="00922BDA">
        <w:rPr>
          <w:rStyle w:val="EndnoteReference"/>
        </w:rPr>
        <w:endnoteRef/>
      </w:r>
      <w:r w:rsidRPr="00922BDA">
        <w:t xml:space="preserve"> </w:t>
      </w:r>
      <w:r w:rsidRPr="00922BDA">
        <w:rPr>
          <w:sz w:val="20"/>
          <w:szCs w:val="20"/>
        </w:rPr>
        <w:t xml:space="preserve">Social Research Centre (2023) </w:t>
      </w:r>
      <w:hyperlink r:id="rId320" w:history="1">
        <w:r w:rsidRPr="00922BDA">
          <w:rPr>
            <w:rStyle w:val="Hyperlink"/>
            <w:i/>
            <w:sz w:val="20"/>
            <w:szCs w:val="20"/>
          </w:rPr>
          <w:t xml:space="preserve">Department of Education: Review to Inform a Better and Fairer Education System </w:t>
        </w:r>
        <w:r w:rsidRPr="00922BDA">
          <w:rPr>
            <w:rStyle w:val="Hyperlink"/>
            <w:rFonts w:ascii="Symbol" w:eastAsia="Symbol" w:hAnsi="Symbol" w:cs="Symbol"/>
            <w:i/>
            <w:sz w:val="20"/>
            <w:szCs w:val="20"/>
          </w:rPr>
          <w:t>-</w:t>
        </w:r>
        <w:r w:rsidRPr="00922BDA">
          <w:rPr>
            <w:rStyle w:val="Hyperlink"/>
            <w:i/>
            <w:sz w:val="20"/>
            <w:szCs w:val="20"/>
          </w:rPr>
          <w:t xml:space="preserve"> initial consultation surveys: summary analytical report</w:t>
        </w:r>
      </w:hyperlink>
      <w:r w:rsidRPr="00922BDA">
        <w:rPr>
          <w:i/>
          <w:iCs/>
          <w:sz w:val="20"/>
          <w:szCs w:val="20"/>
        </w:rPr>
        <w:t xml:space="preserve">, </w:t>
      </w:r>
      <w:r w:rsidRPr="00922BDA">
        <w:rPr>
          <w:sz w:val="20"/>
          <w:szCs w:val="20"/>
        </w:rPr>
        <w:t>Department of Education, Australian Government, p. ix, accessed 27 October 2023.</w:t>
      </w:r>
    </w:p>
  </w:endnote>
  <w:endnote w:id="412">
    <w:p w14:paraId="0E0114EB"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hAnsi="Calibri" w:cs="Calibri"/>
        </w:rPr>
        <w:t xml:space="preserve">Australian Institute for Teaching and School Leadership (AITSL) (2023) </w:t>
      </w:r>
      <w:hyperlink r:id="rId321" w:history="1">
        <w:r w:rsidRPr="00922BDA">
          <w:rPr>
            <w:rStyle w:val="Hyperlink"/>
            <w:rFonts w:ascii="Calibri" w:hAnsi="Calibri" w:cs="Calibri"/>
            <w:i/>
            <w:iCs/>
          </w:rPr>
          <w:t>Spotlight: Australia’s teacher workforce today</w:t>
        </w:r>
      </w:hyperlink>
      <w:r w:rsidRPr="00922BDA">
        <w:rPr>
          <w:rFonts w:ascii="Calibri" w:hAnsi="Calibri" w:cs="Calibri"/>
        </w:rPr>
        <w:t>, AITSL, accessed 27 October 2023.</w:t>
      </w:r>
    </w:p>
  </w:endnote>
  <w:endnote w:id="413">
    <w:p w14:paraId="5A8C342A" w14:textId="77777777" w:rsidR="00C13F18" w:rsidRPr="00922BDA" w:rsidRDefault="00C13F18" w:rsidP="00BB708D">
      <w:pPr>
        <w:pStyle w:val="EndnoteText"/>
      </w:pPr>
      <w:r w:rsidRPr="00922BDA">
        <w:rPr>
          <w:rStyle w:val="EndnoteReference"/>
        </w:rPr>
        <w:endnoteRef/>
      </w:r>
      <w:r w:rsidRPr="00922BDA">
        <w:t xml:space="preserve"> Australian Education Union (AEU) (2023) </w:t>
      </w:r>
      <w:hyperlink r:id="rId322" w:history="1">
        <w:r w:rsidRPr="00922BDA">
          <w:rPr>
            <w:rStyle w:val="Hyperlink"/>
            <w:i/>
            <w:iCs/>
          </w:rPr>
          <w:t>Investing in Australia’s future</w:t>
        </w:r>
      </w:hyperlink>
      <w:r w:rsidRPr="00922BDA">
        <w:t>, AEU, p. 10, accessed 5 October 2023.</w:t>
      </w:r>
    </w:p>
  </w:endnote>
  <w:endnote w:id="414">
    <w:p w14:paraId="4FBA2352" w14:textId="77777777" w:rsidR="00C13F18" w:rsidRPr="00922BDA" w:rsidRDefault="00C13F18" w:rsidP="00BB708D">
      <w:pPr>
        <w:pStyle w:val="EndnoteText"/>
      </w:pPr>
      <w:r w:rsidRPr="00922BDA">
        <w:rPr>
          <w:rStyle w:val="EndnoteReference"/>
        </w:rPr>
        <w:endnoteRef/>
      </w:r>
      <w:r w:rsidRPr="00922BDA">
        <w:t xml:space="preserve"> See SM, Kidson P, Dicke T, and Marsh H (2022) </w:t>
      </w:r>
      <w:hyperlink r:id="rId323" w:history="1">
        <w:r w:rsidRPr="00922BDA">
          <w:rPr>
            <w:rStyle w:val="Hyperlink"/>
            <w:i/>
            <w:iCs/>
          </w:rPr>
          <w:t>The Australian Principal Occupational Health, Safety and Wellbeing Survey 2022 data</w:t>
        </w:r>
      </w:hyperlink>
      <w:r w:rsidRPr="00922BDA">
        <w:t>, Australian Catholic University Institute for Positive Psychology &amp; Education, p. 3, accessed 27 October 2023.</w:t>
      </w:r>
    </w:p>
  </w:endnote>
  <w:endnote w:id="415">
    <w:p w14:paraId="5288EC3C"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Maricutoiu L, Zselyke P, Ştefancu E, Mladenovici V, Valache D, Popescu B, Marian I, and Virga D (2023) ‘Is teachers’ well-being associated with students’ school experience? A meta-analysis of cross-sectional evidence’, </w:t>
      </w:r>
      <w:r w:rsidRPr="00922BDA">
        <w:rPr>
          <w:i/>
          <w:iCs/>
          <w:sz w:val="20"/>
          <w:szCs w:val="20"/>
        </w:rPr>
        <w:t>Educational Psychology Review</w:t>
      </w:r>
      <w:r w:rsidRPr="00922BDA">
        <w:rPr>
          <w:sz w:val="20"/>
          <w:szCs w:val="20"/>
        </w:rPr>
        <w:t>, 35:1. doi:10.1007/s10648-023-09721-9.</w:t>
      </w:r>
    </w:p>
  </w:endnote>
  <w:endnote w:id="416">
    <w:p w14:paraId="69DB980E"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Harding S, Morris R, Gunnell D, Ford T, Hollingworth W, Tilling K, Evans R, Bell S, Grey J, Brockman R, Campbell R, Araya R, Murphy S, and Kidger J (2019) ‘Is teachers’ mental health and wellbeing associated with students’ mental health and wellbeing?’ </w:t>
      </w:r>
      <w:r w:rsidRPr="00922BDA">
        <w:rPr>
          <w:i/>
          <w:sz w:val="20"/>
          <w:szCs w:val="20"/>
        </w:rPr>
        <w:t>Journal of Affective Disorders</w:t>
      </w:r>
      <w:r w:rsidRPr="00922BDA">
        <w:rPr>
          <w:sz w:val="20"/>
          <w:szCs w:val="20"/>
        </w:rPr>
        <w:t>, 242:180–187. doi:10.1016/j.jad.2018.08.080.doi:10.1016/j.jad.2018.08.080.</w:t>
      </w:r>
    </w:p>
  </w:endnote>
  <w:endnote w:id="417">
    <w:p w14:paraId="28653E42"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(2023) </w:t>
      </w:r>
      <w:hyperlink r:id="rId324" w:tgtFrame="_blank" w:history="1">
        <w:r w:rsidRPr="00922BDA">
          <w:rPr>
            <w:rStyle w:val="Hyperlink"/>
            <w:i/>
            <w:iCs/>
          </w:rPr>
          <w:t>ATWD key metrics dashboard release: teacher workforce characteristics</w:t>
        </w:r>
      </w:hyperlink>
      <w:r w:rsidRPr="00922BDA">
        <w:t>,</w:t>
      </w:r>
      <w:r w:rsidRPr="00922BDA">
        <w:rPr>
          <w:b/>
          <w:bCs/>
          <w:i/>
          <w:iCs/>
        </w:rPr>
        <w:t xml:space="preserve"> </w:t>
      </w:r>
      <w:r w:rsidRPr="00922BDA">
        <w:t>AITSL, p. 2, accessed 27 October 2023.</w:t>
      </w:r>
    </w:p>
  </w:endnote>
  <w:endnote w:id="418">
    <w:p w14:paraId="4F123667"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(2023) </w:t>
      </w:r>
      <w:hyperlink r:id="rId325" w:tgtFrame="_blank" w:history="1">
        <w:r w:rsidRPr="00922BDA">
          <w:rPr>
            <w:rStyle w:val="Hyperlink"/>
            <w:i/>
            <w:iCs/>
          </w:rPr>
          <w:t>ATWD key metrics dashboard release: teacher workforce characteristics</w:t>
        </w:r>
      </w:hyperlink>
      <w:r w:rsidRPr="00922BDA">
        <w:t>, AITSL, p. 3, accessed 27 October 2023.</w:t>
      </w:r>
    </w:p>
  </w:endnote>
  <w:endnote w:id="419">
    <w:p w14:paraId="08BDF1C0" w14:textId="77777777" w:rsidR="00C13F18" w:rsidRPr="00922BDA" w:rsidRDefault="00C13F18" w:rsidP="00BB708D">
      <w:pPr>
        <w:pStyle w:val="EndnoteText"/>
      </w:pPr>
      <w:r w:rsidRPr="00922BDA">
        <w:rPr>
          <w:rStyle w:val="EndnoteReference"/>
        </w:rPr>
        <w:endnoteRef/>
      </w:r>
      <w:r w:rsidRPr="00922BDA">
        <w:t xml:space="preserve"> Social Research Centre (2023) </w:t>
      </w:r>
      <w:hyperlink r:id="rId326" w:history="1">
        <w:r w:rsidRPr="00922BDA">
          <w:rPr>
            <w:rStyle w:val="Hyperlink"/>
            <w:i/>
            <w:iCs/>
          </w:rPr>
          <w:t xml:space="preserve">Department of Education: Review to Inform a Better and Fairer Education System </w:t>
        </w:r>
        <w:r w:rsidRPr="00922BDA">
          <w:rPr>
            <w:rStyle w:val="Hyperlink"/>
            <w:rFonts w:ascii="Symbol" w:eastAsia="Symbol" w:hAnsi="Symbol" w:cs="Symbol"/>
            <w:i/>
            <w:iCs/>
          </w:rPr>
          <w:t>-</w:t>
        </w:r>
        <w:r w:rsidRPr="00922BDA">
          <w:rPr>
            <w:rStyle w:val="Hyperlink"/>
            <w:i/>
            <w:iCs/>
          </w:rPr>
          <w:t xml:space="preserve"> initial consultation surveys: summary analytical report</w:t>
        </w:r>
      </w:hyperlink>
      <w:r w:rsidRPr="00922BDA">
        <w:rPr>
          <w:i/>
          <w:iCs/>
        </w:rPr>
        <w:t xml:space="preserve">, </w:t>
      </w:r>
      <w:r w:rsidRPr="00922BDA">
        <w:t>Department of Education, Australian Government, p. 12, accessed 27 October 2023.</w:t>
      </w:r>
    </w:p>
  </w:endnote>
  <w:endnote w:id="420">
    <w:p w14:paraId="79F00E8A" w14:textId="77777777" w:rsidR="00C13F18" w:rsidRPr="00922BDA" w:rsidRDefault="00C13F18" w:rsidP="00BB708D">
      <w:pPr>
        <w:pStyle w:val="EndnoteText"/>
      </w:pPr>
      <w:r w:rsidRPr="00922BDA">
        <w:rPr>
          <w:rStyle w:val="EndnoteReference"/>
        </w:rPr>
        <w:endnoteRef/>
      </w:r>
      <w:r w:rsidRPr="00922BDA">
        <w:t xml:space="preserve"> Department of Education (2023) </w:t>
      </w:r>
      <w:hyperlink r:id="rId327" w:history="1">
        <w:r w:rsidRPr="00922BDA">
          <w:rPr>
            <w:rStyle w:val="Hyperlink"/>
            <w:i/>
            <w:iCs/>
          </w:rPr>
          <w:t>Student wellbeing package</w:t>
        </w:r>
      </w:hyperlink>
      <w:r w:rsidRPr="00922BDA">
        <w:t>, Department of Education, Queensland Government, accessed 27 October 2023.</w:t>
      </w:r>
    </w:p>
  </w:endnote>
  <w:endnote w:id="421">
    <w:p w14:paraId="096AC264" w14:textId="05EF98C1" w:rsidR="00C13F18" w:rsidRPr="00922BDA" w:rsidRDefault="00C13F18" w:rsidP="00BB708D">
      <w:pPr>
        <w:pStyle w:val="EndnoteText"/>
      </w:pPr>
      <w:r w:rsidRPr="00922BDA">
        <w:rPr>
          <w:rStyle w:val="EndnoteReference"/>
        </w:rPr>
        <w:endnoteRef/>
      </w:r>
      <w:r w:rsidRPr="00922BDA">
        <w:t xml:space="preserve"> </w:t>
      </w:r>
      <w:r w:rsidRPr="003118EE">
        <w:t xml:space="preserve">The most effective investments that governments could make to support and retain teachers (top three): reduction in teacher workload, including administration support and education support personnel (80 per cent); greater support to address classroom disruption (38.2 per cent); and greater recognition and respect (34.2 per cent). Social Research Centre (2023) </w:t>
      </w:r>
      <w:hyperlink r:id="rId328" w:history="1">
        <w:r w:rsidRPr="003118EE">
          <w:rPr>
            <w:rStyle w:val="Hyperlink"/>
            <w:i/>
          </w:rPr>
          <w:t xml:space="preserve">Department of Education: Review to Inform a Better and Fairer Education System </w:t>
        </w:r>
        <w:r w:rsidRPr="003118EE">
          <w:rPr>
            <w:rStyle w:val="Hyperlink"/>
            <w:rFonts w:ascii="Symbol" w:eastAsia="Symbol" w:hAnsi="Symbol" w:cs="Symbol"/>
            <w:i/>
          </w:rPr>
          <w:t>-</w:t>
        </w:r>
        <w:r w:rsidRPr="003118EE">
          <w:rPr>
            <w:rStyle w:val="Hyperlink"/>
            <w:i/>
          </w:rPr>
          <w:t xml:space="preserve"> initial consultation surveys: summary analytical report</w:t>
        </w:r>
      </w:hyperlink>
      <w:r w:rsidRPr="003118EE">
        <w:t>,</w:t>
      </w:r>
      <w:r w:rsidRPr="003118EE">
        <w:rPr>
          <w:i/>
        </w:rPr>
        <w:t xml:space="preserve"> </w:t>
      </w:r>
      <w:r w:rsidRPr="003118EE">
        <w:t>Department of Education, Australian Government, p. 22, accessed 27 October 2023.</w:t>
      </w:r>
    </w:p>
  </w:endnote>
  <w:endnote w:id="422">
    <w:p w14:paraId="5FB02C5A" w14:textId="77777777" w:rsidR="00C13F18" w:rsidRPr="00922BDA" w:rsidRDefault="00C13F18" w:rsidP="00BB708D">
      <w:pPr>
        <w:pStyle w:val="EndnoteText"/>
      </w:pPr>
      <w:r w:rsidRPr="00922BDA">
        <w:rPr>
          <w:rStyle w:val="EndnoteReference"/>
        </w:rPr>
        <w:endnoteRef/>
      </w:r>
      <w:r w:rsidRPr="00922BDA">
        <w:t xml:space="preserve"> Mezza A (2022) </w:t>
      </w:r>
      <w:hyperlink r:id="rId329" w:history="1">
        <w:r w:rsidRPr="00922BDA">
          <w:rPr>
            <w:rStyle w:val="Hyperlink"/>
            <w:i/>
            <w:iCs/>
          </w:rPr>
          <w:t>Reinforcing and innovating teacher professionalism: learning from other professions</w:t>
        </w:r>
      </w:hyperlink>
      <w:r w:rsidRPr="00922BDA">
        <w:t>,</w:t>
      </w:r>
      <w:r w:rsidRPr="00922BDA">
        <w:rPr>
          <w:i/>
          <w:iCs/>
        </w:rPr>
        <w:t xml:space="preserve"> </w:t>
      </w:r>
      <w:r w:rsidRPr="00922BDA">
        <w:t>Organisation for Economic Co-operation and Development Education Working Paper, p. 21, accessed 27 October 2023.</w:t>
      </w:r>
    </w:p>
  </w:endnote>
  <w:endnote w:id="423">
    <w:p w14:paraId="04A2511D"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(2021) </w:t>
      </w:r>
      <w:hyperlink r:id="rId330" w:history="1">
        <w:r w:rsidRPr="00922BDA">
          <w:rPr>
            <w:rStyle w:val="Hyperlink"/>
            <w:i/>
            <w:iCs/>
          </w:rPr>
          <w:t>Collaborative teaching: sharing best practice</w:t>
        </w:r>
      </w:hyperlink>
      <w:r w:rsidRPr="00922BDA">
        <w:t>, AITSL, accessed 27 October 2023.</w:t>
      </w:r>
    </w:p>
  </w:endnote>
  <w:endnote w:id="424">
    <w:p w14:paraId="620E85E6" w14:textId="77777777" w:rsidR="00C13F18" w:rsidRPr="00922BDA" w:rsidRDefault="00C13F18" w:rsidP="00BB708D">
      <w:pPr>
        <w:spacing w:after="0" w:line="240" w:lineRule="auto"/>
        <w:rPr>
          <w:rFonts w:ascii="Calibri" w:eastAsia="Calibri" w:hAnsi="Calibri" w:cs="Calibri"/>
        </w:rPr>
      </w:pPr>
      <w:r w:rsidRPr="00922BDA">
        <w:rPr>
          <w:rStyle w:val="EndnoteReference"/>
        </w:rPr>
        <w:endnoteRef/>
      </w:r>
      <w:r w:rsidRPr="00922BDA">
        <w:t xml:space="preserve"> </w:t>
      </w:r>
      <w:r w:rsidRPr="00922BDA">
        <w:rPr>
          <w:sz w:val="20"/>
          <w:szCs w:val="20"/>
        </w:rPr>
        <w:t xml:space="preserve">Mezza A (2022) </w:t>
      </w:r>
      <w:hyperlink r:id="rId331" w:history="1">
        <w:r w:rsidRPr="00922BDA">
          <w:rPr>
            <w:rStyle w:val="Hyperlink"/>
            <w:i/>
            <w:iCs/>
            <w:sz w:val="20"/>
            <w:szCs w:val="20"/>
          </w:rPr>
          <w:t>Reinforcing and innovating teacher professionalism: learning from other professions</w:t>
        </w:r>
      </w:hyperlink>
      <w:r w:rsidRPr="00922BDA">
        <w:rPr>
          <w:sz w:val="20"/>
          <w:szCs w:val="20"/>
        </w:rPr>
        <w:t>,</w:t>
      </w:r>
      <w:r w:rsidRPr="00922BDA">
        <w:rPr>
          <w:i/>
          <w:iCs/>
          <w:sz w:val="20"/>
          <w:szCs w:val="20"/>
        </w:rPr>
        <w:t xml:space="preserve"> </w:t>
      </w:r>
      <w:r w:rsidRPr="00922BDA">
        <w:rPr>
          <w:sz w:val="20"/>
          <w:szCs w:val="20"/>
        </w:rPr>
        <w:t>Organisation for Economic Co-operation and Development Education Working Paper, p. 21, accessed 27 October 2023.</w:t>
      </w:r>
    </w:p>
  </w:endnote>
  <w:endnote w:id="425">
    <w:p w14:paraId="6233A384" w14:textId="77777777" w:rsidR="00C13F18" w:rsidRPr="00922BDA" w:rsidRDefault="00C13F18" w:rsidP="00BB708D">
      <w:pPr>
        <w:pStyle w:val="EndnoteText"/>
      </w:pPr>
      <w:r w:rsidRPr="00922BDA">
        <w:rPr>
          <w:rStyle w:val="EndnoteReference"/>
        </w:rPr>
        <w:endnoteRef/>
      </w:r>
      <w:r w:rsidRPr="00922BDA">
        <w:t xml:space="preserve"> Hargreaves A and Fullan M (2013) </w:t>
      </w:r>
      <w:hyperlink r:id="rId332" w:history="1">
        <w:r w:rsidRPr="00922BDA">
          <w:rPr>
            <w:rStyle w:val="Hyperlink"/>
            <w:i/>
            <w:iCs/>
          </w:rPr>
          <w:t>The power of professional capital: with an investment in collaboration, teachers become nation builders</w:t>
        </w:r>
      </w:hyperlink>
      <w:r w:rsidRPr="00922BDA">
        <w:t>, Learning Forward, p. 37, accessed 4 October 2023.</w:t>
      </w:r>
    </w:p>
  </w:endnote>
  <w:endnote w:id="426">
    <w:p w14:paraId="7214EC6C" w14:textId="77777777" w:rsidR="00C13F18" w:rsidRPr="00922BDA" w:rsidRDefault="00C13F18" w:rsidP="00BB708D">
      <w:pPr>
        <w:spacing w:after="0" w:line="240" w:lineRule="auto"/>
        <w:rPr>
          <w:rFonts w:ascii="Calibri" w:eastAsia="Calibri" w:hAnsi="Calibri" w:cs="Calibri"/>
        </w:rPr>
      </w:pPr>
      <w:r w:rsidRPr="00922BDA">
        <w:rPr>
          <w:rStyle w:val="EndnoteReference"/>
        </w:rPr>
        <w:endnoteRef/>
      </w:r>
      <w:r w:rsidRPr="00922BDA">
        <w:t xml:space="preserve"> </w:t>
      </w:r>
      <w:r w:rsidRPr="00922BDA">
        <w:rPr>
          <w:sz w:val="20"/>
          <w:szCs w:val="20"/>
        </w:rPr>
        <w:t xml:space="preserve">See SM, Kidson P, Dicke T, and Marsh H (2022) </w:t>
      </w:r>
      <w:hyperlink r:id="rId333" w:history="1">
        <w:r w:rsidRPr="00922BDA">
          <w:rPr>
            <w:rStyle w:val="Hyperlink"/>
            <w:i/>
            <w:sz w:val="20"/>
            <w:szCs w:val="20"/>
          </w:rPr>
          <w:t>The Australian Principal Occupational Health, Safety and Wellbeing Survey 2022 data</w:t>
        </w:r>
      </w:hyperlink>
      <w:r w:rsidRPr="00922BDA">
        <w:rPr>
          <w:sz w:val="20"/>
          <w:szCs w:val="20"/>
        </w:rPr>
        <w:t>, Australian Catholic University Institute for Positive Psychology &amp; Education, p. 5, accessed 27 October 2023.</w:t>
      </w:r>
    </w:p>
  </w:endnote>
  <w:endnote w:id="427">
    <w:p w14:paraId="27BED389" w14:textId="77777777" w:rsidR="00C13F18" w:rsidRPr="00922BDA" w:rsidRDefault="00C13F18" w:rsidP="00BB708D">
      <w:pPr>
        <w:pStyle w:val="NormalWeb"/>
        <w:spacing w:before="0" w:beforeAutospacing="0" w:after="0" w:afterAutospacing="0"/>
        <w:rPr>
          <w:rFonts w:ascii="Calibri" w:hAnsi="Calibri" w:cs="Calibri"/>
          <w:sz w:val="22"/>
          <w:szCs w:val="22"/>
        </w:rPr>
      </w:pPr>
      <w:r w:rsidRPr="00922BDA">
        <w:rPr>
          <w:rStyle w:val="EndnoteReference"/>
          <w:rFonts w:asciiTheme="minorHAnsi" w:eastAsiaTheme="minorHAnsi" w:hAnsiTheme="minorHAnsi" w:cstheme="minorBidi"/>
          <w:sz w:val="22"/>
          <w:szCs w:val="22"/>
          <w:lang w:eastAsia="en-US"/>
        </w:rPr>
        <w:endnoteRef/>
      </w:r>
      <w:r w:rsidRPr="00922BDA">
        <w:rPr>
          <w:rStyle w:val="EndnoteReference"/>
          <w:rFonts w:asciiTheme="minorHAnsi" w:eastAsiaTheme="minorHAnsi" w:hAnsiTheme="minorHAnsi" w:cstheme="minorBidi"/>
          <w:sz w:val="22"/>
          <w:szCs w:val="22"/>
          <w:lang w:eastAsia="en-US"/>
        </w:rPr>
        <w:t xml:space="preserve"> </w:t>
      </w:r>
      <w:r w:rsidRPr="00922BDA">
        <w:rPr>
          <w:rFonts w:ascii="Calibri" w:hAnsi="Calibri" w:cs="Calibri"/>
          <w:sz w:val="20"/>
          <w:szCs w:val="20"/>
        </w:rPr>
        <w:t xml:space="preserve">Murdoch D and Schiller J (2002) </w:t>
      </w:r>
      <w:hyperlink r:id="rId334" w:history="1">
        <w:r w:rsidRPr="00922BDA">
          <w:rPr>
            <w:rStyle w:val="Hyperlink"/>
            <w:rFonts w:ascii="Calibri" w:hAnsi="Calibri" w:cs="Calibri"/>
            <w:i/>
            <w:iCs/>
            <w:sz w:val="20"/>
            <w:szCs w:val="20"/>
          </w:rPr>
          <w:t>Teaching principals in smaller primary schools: their issues, challenges and concerns</w:t>
        </w:r>
      </w:hyperlink>
      <w:r w:rsidRPr="00922BDA">
        <w:rPr>
          <w:rFonts w:ascii="Calibri" w:hAnsi="Calibri" w:cs="Calibri"/>
          <w:i/>
          <w:iCs/>
          <w:sz w:val="20"/>
          <w:szCs w:val="20"/>
        </w:rPr>
        <w:t xml:space="preserve">, </w:t>
      </w:r>
      <w:r w:rsidRPr="00922BDA">
        <w:rPr>
          <w:rFonts w:ascii="Calibri" w:hAnsi="Calibri" w:cs="Calibri"/>
          <w:sz w:val="20"/>
          <w:szCs w:val="20"/>
        </w:rPr>
        <w:t>Paper presented at the Australian Council for Educational Research Conference (Brisbane), p. 7, accessed 27 October 2023.</w:t>
      </w:r>
    </w:p>
  </w:endnote>
  <w:endnote w:id="428">
    <w:p w14:paraId="5EC6029D" w14:textId="77777777" w:rsidR="00C13F18" w:rsidRPr="00922BDA" w:rsidRDefault="00C13F18" w:rsidP="00BB708D">
      <w:pPr>
        <w:pStyle w:val="EndnoteText"/>
      </w:pPr>
      <w:r w:rsidRPr="00922BDA">
        <w:rPr>
          <w:rStyle w:val="EndnoteReference"/>
        </w:rPr>
        <w:endnoteRef/>
      </w:r>
      <w:r w:rsidRPr="00922BDA">
        <w:t xml:space="preserve"> Australian Secondary Principals’ Association submission.</w:t>
      </w:r>
    </w:p>
  </w:endnote>
  <w:endnote w:id="429">
    <w:p w14:paraId="6D5F24B0" w14:textId="77777777" w:rsidR="00C13F18" w:rsidRPr="00922BDA" w:rsidRDefault="00C13F18" w:rsidP="00BB708D">
      <w:pPr>
        <w:pStyle w:val="EndnoteText"/>
      </w:pPr>
      <w:r w:rsidRPr="00922BDA">
        <w:rPr>
          <w:rStyle w:val="EndnoteReference"/>
        </w:rPr>
        <w:endnoteRef/>
      </w:r>
      <w:r w:rsidRPr="00922BDA">
        <w:t xml:space="preserve"> See SM, Kidson P, Dicke T, and Marsh H (2022) </w:t>
      </w:r>
      <w:hyperlink r:id="rId335" w:history="1">
        <w:r w:rsidRPr="00922BDA">
          <w:rPr>
            <w:rStyle w:val="Hyperlink"/>
            <w:i/>
            <w:iCs/>
          </w:rPr>
          <w:t>The Australian Principal Occupational Health, Safety and Wellbeing Survey 2022 data</w:t>
        </w:r>
      </w:hyperlink>
      <w:r w:rsidRPr="00922BDA">
        <w:t>, Australian Catholic University Institute for Positive Psychology &amp; Education, p. 4, accessed 27 October 2023.</w:t>
      </w:r>
    </w:p>
  </w:endnote>
  <w:endnote w:id="430">
    <w:p w14:paraId="760F641A" w14:textId="77777777" w:rsidR="00C13F18" w:rsidRPr="00922BDA" w:rsidRDefault="00C13F18" w:rsidP="00BB708D">
      <w:pPr>
        <w:spacing w:after="0" w:line="240" w:lineRule="auto"/>
        <w:rPr>
          <w:rFonts w:ascii="Calibri" w:eastAsia="Calibri" w:hAnsi="Calibri" w:cs="Calibri"/>
        </w:rPr>
      </w:pPr>
      <w:r w:rsidRPr="00922BDA">
        <w:rPr>
          <w:rStyle w:val="EndnoteReference"/>
        </w:rPr>
        <w:endnoteRef/>
      </w:r>
      <w:r w:rsidRPr="00922BDA">
        <w:t xml:space="preserve"> </w:t>
      </w:r>
      <w:r w:rsidRPr="00922BDA">
        <w:rPr>
          <w:sz w:val="20"/>
          <w:szCs w:val="20"/>
        </w:rPr>
        <w:t xml:space="preserve">Australian Catholic University (ACU) (2023) </w:t>
      </w:r>
      <w:hyperlink r:id="rId336" w:history="1">
        <w:r w:rsidRPr="00922BDA">
          <w:rPr>
            <w:rStyle w:val="Hyperlink"/>
            <w:i/>
            <w:iCs/>
            <w:sz w:val="20"/>
            <w:szCs w:val="20"/>
          </w:rPr>
          <w:t>Principals’ health suffers amid threats, violence, and chronic staff shortages</w:t>
        </w:r>
      </w:hyperlink>
      <w:r w:rsidRPr="00922BDA">
        <w:rPr>
          <w:sz w:val="20"/>
          <w:szCs w:val="20"/>
        </w:rPr>
        <w:t>, ACU, accessed 27 October 2023.</w:t>
      </w:r>
    </w:p>
  </w:endnote>
  <w:endnote w:id="431">
    <w:p w14:paraId="47803680" w14:textId="3573ED20" w:rsidR="00C13F18" w:rsidRPr="00922BDA" w:rsidRDefault="00C13F18" w:rsidP="00BB708D">
      <w:pPr>
        <w:pStyle w:val="EndnoteText"/>
      </w:pPr>
      <w:r w:rsidRPr="00922BDA">
        <w:rPr>
          <w:rStyle w:val="EndnoteReference"/>
        </w:rPr>
        <w:endnoteRef/>
      </w:r>
      <w:r w:rsidRPr="00922BDA">
        <w:t xml:space="preserve"> Independent Education Union of Australia submission; University of Melbourne Faculty of Education submission; Beyond Blue submission.</w:t>
      </w:r>
    </w:p>
  </w:endnote>
  <w:endnote w:id="432">
    <w:p w14:paraId="1CB7AC7C"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(2022) </w:t>
      </w:r>
      <w:hyperlink r:id="rId337" w:history="1">
        <w:r w:rsidRPr="00922BDA">
          <w:rPr>
            <w:rStyle w:val="Hyperlink"/>
            <w:i/>
            <w:iCs/>
          </w:rPr>
          <w:t>Spotlight: middle leadership in Australian schools</w:t>
        </w:r>
      </w:hyperlink>
      <w:r w:rsidRPr="00922BDA">
        <w:t>, AITSL, accessed 27 October 2023.</w:t>
      </w:r>
    </w:p>
  </w:endnote>
  <w:endnote w:id="433">
    <w:p w14:paraId="4D60DEAC" w14:textId="3B5CC104" w:rsidR="00C13F18" w:rsidRPr="00922BDA" w:rsidRDefault="00C13F18" w:rsidP="00BB708D">
      <w:pPr>
        <w:pStyle w:val="EndnoteText"/>
      </w:pPr>
      <w:r w:rsidRPr="00922BDA">
        <w:rPr>
          <w:rStyle w:val="EndnoteReference"/>
        </w:rPr>
        <w:endnoteRef/>
      </w:r>
      <w:r w:rsidRPr="00922BDA">
        <w:t xml:space="preserve"> Association of Heads of Independent Schools of Australia submission.</w:t>
      </w:r>
    </w:p>
  </w:endnote>
  <w:endnote w:id="434">
    <w:p w14:paraId="1BDE23EE" w14:textId="77777777" w:rsidR="00C13F18" w:rsidRPr="00922BDA" w:rsidRDefault="00C13F18" w:rsidP="00BB708D">
      <w:pPr>
        <w:pStyle w:val="EndnoteText"/>
      </w:pPr>
      <w:r w:rsidRPr="00922BDA">
        <w:rPr>
          <w:rStyle w:val="EndnoteReference"/>
        </w:rPr>
        <w:endnoteRef/>
      </w:r>
      <w:r w:rsidRPr="00922BDA">
        <w:t xml:space="preserve"> Berry Street (2023) </w:t>
      </w:r>
      <w:hyperlink r:id="rId338" w:history="1">
        <w:r w:rsidRPr="00922BDA">
          <w:rPr>
            <w:rStyle w:val="Hyperlink"/>
            <w:i/>
            <w:iCs/>
          </w:rPr>
          <w:t>Berry Street submission to Senate inquiry into the issue of increasing disruption in Australian school classrooms</w:t>
        </w:r>
      </w:hyperlink>
      <w:r w:rsidRPr="00922BDA">
        <w:t>, Parliament of Australia, p. 13, accessed 27 October 2023.</w:t>
      </w:r>
    </w:p>
  </w:endnote>
  <w:endnote w:id="435">
    <w:p w14:paraId="341518FC" w14:textId="77777777" w:rsidR="00C13F18" w:rsidRPr="00922BDA" w:rsidRDefault="00C13F18" w:rsidP="00BB708D">
      <w:pPr>
        <w:pStyle w:val="EndnoteText"/>
      </w:pPr>
      <w:r w:rsidRPr="00922BDA">
        <w:rPr>
          <w:rStyle w:val="EndnoteReference"/>
        </w:rPr>
        <w:endnoteRef/>
      </w:r>
      <w:r w:rsidRPr="00922BDA">
        <w:t xml:space="preserve"> Howard JA (2019) ‘A systematic framework for trauma-informed schooling: complex but necessary!’, </w:t>
      </w:r>
      <w:r w:rsidRPr="00922BDA">
        <w:rPr>
          <w:i/>
          <w:iCs/>
        </w:rPr>
        <w:t>Journal of Aggression, Maltreatment and Trauma</w:t>
      </w:r>
      <w:r w:rsidRPr="00922BDA">
        <w:t>,</w:t>
      </w:r>
      <w:r w:rsidRPr="00922BDA">
        <w:rPr>
          <w:i/>
          <w:iCs/>
        </w:rPr>
        <w:t xml:space="preserve"> </w:t>
      </w:r>
      <w:r w:rsidRPr="00922BDA">
        <w:t>28(5):545</w:t>
      </w:r>
      <w:r w:rsidRPr="00922BDA">
        <w:rPr>
          <w:rFonts w:ascii="Symbol" w:eastAsia="Symbol" w:hAnsi="Symbol" w:cs="Symbol"/>
        </w:rPr>
        <w:t>-</w:t>
      </w:r>
      <w:r w:rsidRPr="00922BDA">
        <w:t>565. doi:10.1080/10926771.2018.1479323.</w:t>
      </w:r>
    </w:p>
  </w:endnote>
  <w:endnote w:id="436">
    <w:p w14:paraId="286C45E1" w14:textId="77777777" w:rsidR="00C13F18" w:rsidRPr="00922BDA" w:rsidRDefault="00C13F18" w:rsidP="00BB708D">
      <w:pPr>
        <w:pStyle w:val="EndnoteText"/>
        <w:rPr>
          <w:b/>
          <w:bCs/>
        </w:rPr>
      </w:pPr>
      <w:r w:rsidRPr="00922BDA">
        <w:rPr>
          <w:rStyle w:val="EndnoteReference"/>
        </w:rPr>
        <w:endnoteRef/>
      </w:r>
      <w:r w:rsidRPr="00922BDA">
        <w:t xml:space="preserve"> Senate Standing Committees on Education and Employment (2022)</w:t>
      </w:r>
      <w:r w:rsidRPr="00922BDA">
        <w:rPr>
          <w:i/>
          <w:iCs/>
        </w:rPr>
        <w:t xml:space="preserve"> </w:t>
      </w:r>
      <w:hyperlink r:id="rId339" w:tgtFrame="_blank" w:history="1">
        <w:r w:rsidRPr="00922BDA">
          <w:rPr>
            <w:rStyle w:val="Hyperlink"/>
            <w:i/>
            <w:iCs/>
          </w:rPr>
          <w:t>The issue of increasing disruption in Australian school classrooms: terms of reference</w:t>
        </w:r>
      </w:hyperlink>
      <w:r w:rsidRPr="00922BDA">
        <w:t>, Parliament of Australia, accessed 27 October 2023.</w:t>
      </w:r>
    </w:p>
  </w:endnote>
  <w:endnote w:id="437">
    <w:p w14:paraId="5CC18368" w14:textId="77777777" w:rsidR="00C13F18" w:rsidRPr="00922BDA" w:rsidRDefault="00C13F18" w:rsidP="00BB708D">
      <w:pPr>
        <w:tabs>
          <w:tab w:val="left" w:pos="6962"/>
        </w:tabs>
        <w:spacing w:after="0" w:line="240" w:lineRule="auto"/>
      </w:pPr>
      <w:r w:rsidRPr="00922BDA">
        <w:rPr>
          <w:rStyle w:val="EndnoteReference"/>
        </w:rPr>
        <w:endnoteRef/>
      </w:r>
      <w:r w:rsidRPr="00922BDA">
        <w:t xml:space="preserve"> </w:t>
      </w:r>
      <w:r w:rsidRPr="00922BDA">
        <w:rPr>
          <w:sz w:val="20"/>
          <w:szCs w:val="20"/>
        </w:rPr>
        <w:t xml:space="preserve">Social Research Centre (2023) </w:t>
      </w:r>
      <w:hyperlink r:id="rId340" w:history="1">
        <w:r w:rsidRPr="00922BDA">
          <w:rPr>
            <w:rStyle w:val="Hyperlink"/>
            <w:i/>
            <w:iCs/>
            <w:sz w:val="20"/>
            <w:szCs w:val="20"/>
          </w:rPr>
          <w:t xml:space="preserve">Department of Education: Review to Inform a Better and Fairer Education System </w:t>
        </w:r>
        <w:r w:rsidRPr="00922BDA">
          <w:rPr>
            <w:rStyle w:val="Hyperlink"/>
            <w:rFonts w:ascii="Symbol" w:eastAsia="Symbol" w:hAnsi="Symbol" w:cs="Symbol"/>
            <w:i/>
            <w:iCs/>
            <w:sz w:val="20"/>
            <w:szCs w:val="20"/>
          </w:rPr>
          <w:t>-</w:t>
        </w:r>
        <w:r w:rsidRPr="00922BDA">
          <w:rPr>
            <w:rStyle w:val="Hyperlink"/>
            <w:i/>
            <w:iCs/>
            <w:sz w:val="20"/>
            <w:szCs w:val="20"/>
          </w:rPr>
          <w:t xml:space="preserve"> initial consultation surveys: summary analytical report</w:t>
        </w:r>
      </w:hyperlink>
      <w:r w:rsidRPr="00922BDA">
        <w:rPr>
          <w:sz w:val="20"/>
          <w:szCs w:val="20"/>
        </w:rPr>
        <w:t>,</w:t>
      </w:r>
      <w:r w:rsidRPr="00922BDA">
        <w:rPr>
          <w:i/>
          <w:iCs/>
          <w:sz w:val="20"/>
          <w:szCs w:val="20"/>
        </w:rPr>
        <w:t xml:space="preserve"> </w:t>
      </w:r>
      <w:r w:rsidRPr="00922BDA">
        <w:rPr>
          <w:sz w:val="20"/>
          <w:szCs w:val="20"/>
        </w:rPr>
        <w:t>Department of Education, Australian Government, p. 22, accessed 27 October 2023.</w:t>
      </w:r>
    </w:p>
  </w:endnote>
  <w:endnote w:id="438">
    <w:p w14:paraId="06DB0F3E" w14:textId="77777777" w:rsidR="00C13F18" w:rsidRPr="00922BDA" w:rsidRDefault="00C13F18" w:rsidP="00BB708D">
      <w:pPr>
        <w:pStyle w:val="EndnoteText"/>
      </w:pPr>
      <w:r w:rsidRPr="00922BDA">
        <w:rPr>
          <w:rStyle w:val="EndnoteReference"/>
        </w:rPr>
        <w:endnoteRef/>
      </w:r>
      <w:r w:rsidRPr="00922BDA">
        <w:t xml:space="preserve"> Australian Education Research Organisation (AERO) (2023) </w:t>
      </w:r>
      <w:hyperlink r:id="rId341" w:history="1">
        <w:r w:rsidRPr="00922BDA">
          <w:rPr>
            <w:rStyle w:val="Hyperlink"/>
            <w:i/>
            <w:iCs/>
          </w:rPr>
          <w:t>Senate inquiry into the issue of increasing disruption in Australian school classrooms: a submission by the Australian Education Research Organisation</w:t>
        </w:r>
      </w:hyperlink>
      <w:r w:rsidRPr="00922BDA">
        <w:t>,</w:t>
      </w:r>
      <w:r w:rsidRPr="00922BDA">
        <w:rPr>
          <w:i/>
          <w:iCs/>
        </w:rPr>
        <w:t xml:space="preserve"> </w:t>
      </w:r>
      <w:r w:rsidRPr="00922BDA">
        <w:t>AERO, p. 6, accessed</w:t>
      </w:r>
      <w:r w:rsidRPr="00922BDA" w:rsidDel="00A928E6">
        <w:t xml:space="preserve"> </w:t>
      </w:r>
      <w:r w:rsidRPr="00922BDA">
        <w:t>27 October 2023.</w:t>
      </w:r>
    </w:p>
  </w:endnote>
  <w:endnote w:id="439">
    <w:p w14:paraId="1CE46490" w14:textId="77777777" w:rsidR="00C13F18" w:rsidRPr="00922BDA" w:rsidRDefault="00C13F18" w:rsidP="00BB708D">
      <w:pPr>
        <w:pStyle w:val="EndnoteText"/>
      </w:pPr>
      <w:r w:rsidRPr="00922BDA">
        <w:rPr>
          <w:rStyle w:val="EndnoteReference"/>
        </w:rPr>
        <w:endnoteRef/>
      </w:r>
      <w:r w:rsidRPr="00922BDA">
        <w:t xml:space="preserve"> Australian Education Research Organisation (AERO) (2023) </w:t>
      </w:r>
      <w:hyperlink r:id="rId342" w:history="1">
        <w:r w:rsidRPr="00922BDA">
          <w:rPr>
            <w:rStyle w:val="Hyperlink"/>
            <w:i/>
            <w:iCs/>
          </w:rPr>
          <w:t>Senate inquiry into the issue of increasing disruption in Australian school classrooms: a submission by the Australian Education Research Organisation</w:t>
        </w:r>
      </w:hyperlink>
      <w:r w:rsidRPr="00922BDA">
        <w:t>,</w:t>
      </w:r>
      <w:r w:rsidRPr="00922BDA">
        <w:rPr>
          <w:i/>
          <w:iCs/>
        </w:rPr>
        <w:t xml:space="preserve"> </w:t>
      </w:r>
      <w:r w:rsidRPr="00922BDA">
        <w:t>AERO, p. 3, accessed</w:t>
      </w:r>
      <w:r w:rsidRPr="00922BDA" w:rsidDel="00FD6524">
        <w:t xml:space="preserve"> </w:t>
      </w:r>
      <w:r w:rsidRPr="00922BDA">
        <w:t>27 October 2023.</w:t>
      </w:r>
    </w:p>
  </w:endnote>
  <w:endnote w:id="440">
    <w:p w14:paraId="00F2B425" w14:textId="77777777" w:rsidR="00C13F18" w:rsidRPr="00922BDA" w:rsidRDefault="00C13F18" w:rsidP="00BB708D">
      <w:pPr>
        <w:pStyle w:val="EndnoteText"/>
      </w:pPr>
      <w:r w:rsidRPr="00922BDA">
        <w:rPr>
          <w:rStyle w:val="EndnoteReference"/>
        </w:rPr>
        <w:endnoteRef/>
      </w:r>
      <w:r w:rsidRPr="00922BDA">
        <w:t xml:space="preserve"> Australian Education Research Organisation (AERO) (2021) </w:t>
      </w:r>
      <w:hyperlink r:id="rId343" w:history="1">
        <w:r w:rsidRPr="00922BDA">
          <w:rPr>
            <w:rStyle w:val="Hyperlink"/>
            <w:i/>
            <w:iCs/>
          </w:rPr>
          <w:t>Focused classrooms practice guide – full publication</w:t>
        </w:r>
      </w:hyperlink>
      <w:r w:rsidRPr="00922BDA">
        <w:t>, AERO, pp. 1–2, accessed 27 October 2023.</w:t>
      </w:r>
    </w:p>
  </w:endnote>
  <w:endnote w:id="441">
    <w:p w14:paraId="79F59C05" w14:textId="77777777" w:rsidR="00C13F18" w:rsidRPr="00922BDA" w:rsidRDefault="00C13F18" w:rsidP="00BB708D">
      <w:pPr>
        <w:pStyle w:val="EndnoteText"/>
      </w:pPr>
      <w:r w:rsidRPr="00922BDA">
        <w:rPr>
          <w:rStyle w:val="EndnoteReference"/>
        </w:rPr>
        <w:endnoteRef/>
      </w:r>
      <w:r w:rsidRPr="00922BDA">
        <w:t xml:space="preserve"> Mezza A (2022) </w:t>
      </w:r>
      <w:hyperlink r:id="rId344" w:history="1">
        <w:r w:rsidRPr="00922BDA">
          <w:rPr>
            <w:rStyle w:val="Hyperlink"/>
            <w:i/>
            <w:iCs/>
          </w:rPr>
          <w:t>Reinforcing and innovating teacher professionalism: learning from other professions</w:t>
        </w:r>
      </w:hyperlink>
      <w:r w:rsidRPr="00922BDA">
        <w:t>,</w:t>
      </w:r>
      <w:r w:rsidRPr="00922BDA">
        <w:rPr>
          <w:i/>
          <w:iCs/>
        </w:rPr>
        <w:t xml:space="preserve"> </w:t>
      </w:r>
      <w:r w:rsidRPr="00922BDA">
        <w:t>Organisation for Economic Co-operation and Development Education Working Paper, p. 25, accessed 27 October 2023.</w:t>
      </w:r>
    </w:p>
  </w:endnote>
  <w:endnote w:id="442">
    <w:p w14:paraId="07505024"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(2019) </w:t>
      </w:r>
      <w:hyperlink r:id="rId345" w:tgtFrame="_blank" w:history="1">
        <w:r w:rsidRPr="00922BDA">
          <w:rPr>
            <w:rStyle w:val="Hyperlink"/>
            <w:i/>
            <w:iCs/>
          </w:rPr>
          <w:t>Spotlight: diversity in school leadership</w:t>
        </w:r>
      </w:hyperlink>
      <w:r w:rsidRPr="00922BDA">
        <w:t>, AITSL, pp. 7</w:t>
      </w:r>
      <w:r w:rsidRPr="00922BDA">
        <w:rPr>
          <w:rFonts w:ascii="Symbol" w:eastAsia="Symbol" w:hAnsi="Symbol" w:cs="Symbol"/>
        </w:rPr>
        <w:t>-</w:t>
      </w:r>
      <w:r w:rsidRPr="00922BDA">
        <w:t>8, accessed 27 October 2023.</w:t>
      </w:r>
    </w:p>
  </w:endnote>
  <w:endnote w:id="443">
    <w:p w14:paraId="2F1F3598" w14:textId="70657F81" w:rsidR="00C13F18" w:rsidRPr="00922BDA" w:rsidRDefault="00C13F18" w:rsidP="00BB708D">
      <w:pPr>
        <w:pStyle w:val="EndnoteText"/>
      </w:pPr>
      <w:r w:rsidRPr="00922BDA">
        <w:rPr>
          <w:rStyle w:val="EndnoteReference"/>
        </w:rPr>
        <w:endnoteRef/>
      </w:r>
      <w:r w:rsidRPr="00922BDA">
        <w:t xml:space="preserve"> Regional Education Commissioner submission.</w:t>
      </w:r>
    </w:p>
  </w:endnote>
  <w:endnote w:id="444">
    <w:p w14:paraId="5B57CAC1"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rFonts w:ascii="Calibri" w:hAnsi="Calibri" w:cs="Calibri"/>
          <w:sz w:val="20"/>
          <w:szCs w:val="20"/>
        </w:rPr>
        <w:t>Rice S, Garner A, and Graham L (2023)</w:t>
      </w:r>
      <w:r w:rsidRPr="00922BDA">
        <w:rPr>
          <w:i/>
          <w:iCs/>
          <w:sz w:val="20"/>
          <w:szCs w:val="20"/>
        </w:rPr>
        <w:t xml:space="preserve"> </w:t>
      </w:r>
      <w:hyperlink r:id="rId346" w:history="1">
        <w:r w:rsidRPr="00922BDA">
          <w:rPr>
            <w:rStyle w:val="Hyperlink"/>
            <w:i/>
            <w:iCs/>
            <w:sz w:val="20"/>
            <w:szCs w:val="20"/>
          </w:rPr>
          <w:t>Seeing ourselves at school: increasing the diversity of the teacher workforce</w:t>
        </w:r>
      </w:hyperlink>
      <w:r w:rsidRPr="00922BDA">
        <w:rPr>
          <w:sz w:val="20"/>
          <w:szCs w:val="20"/>
        </w:rPr>
        <w:t>, The University of Melbourne, Faculty of Education, pp. 4</w:t>
      </w:r>
      <w:r w:rsidRPr="00922BDA">
        <w:rPr>
          <w:rFonts w:ascii="Symbol" w:eastAsia="Symbol" w:hAnsi="Symbol" w:cs="Symbol"/>
          <w:sz w:val="20"/>
          <w:szCs w:val="20"/>
        </w:rPr>
        <w:t>-</w:t>
      </w:r>
      <w:r w:rsidRPr="00922BDA">
        <w:rPr>
          <w:sz w:val="20"/>
          <w:szCs w:val="20"/>
        </w:rPr>
        <w:t>6, accessed 27 October 2023.</w:t>
      </w:r>
    </w:p>
  </w:endnote>
  <w:endnote w:id="445">
    <w:p w14:paraId="520A3357"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hAnsi="Calibri" w:cs="Calibri"/>
        </w:rPr>
        <w:t>Rice S, Garner A, and Graham L (2023)</w:t>
      </w:r>
      <w:r w:rsidRPr="00922BDA">
        <w:rPr>
          <w:i/>
          <w:iCs/>
        </w:rPr>
        <w:t xml:space="preserve"> </w:t>
      </w:r>
      <w:hyperlink r:id="rId347" w:history="1">
        <w:r w:rsidRPr="00922BDA">
          <w:rPr>
            <w:rStyle w:val="Hyperlink"/>
            <w:i/>
            <w:iCs/>
          </w:rPr>
          <w:t>Seeing ourselves at school: increasing the diversity of the teacher workforce</w:t>
        </w:r>
      </w:hyperlink>
      <w:r w:rsidRPr="00922BDA">
        <w:t>, The University of Melbourne, Faculty of Education, p. 8, accessed 27 October 2023.</w:t>
      </w:r>
    </w:p>
  </w:endnote>
  <w:endnote w:id="446">
    <w:p w14:paraId="6C6079A7"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(2021) </w:t>
      </w:r>
      <w:hyperlink r:id="rId348">
        <w:r w:rsidRPr="00922BDA">
          <w:rPr>
            <w:rStyle w:val="Hyperlink"/>
            <w:i/>
            <w:iCs/>
          </w:rPr>
          <w:t>Australian teacher workforce data: national teacher workforce characteristics report December 2021</w:t>
        </w:r>
      </w:hyperlink>
      <w:r w:rsidRPr="00922BDA">
        <w:t>, AITSL, p. 18, accessed 27 October 2023.</w:t>
      </w:r>
    </w:p>
  </w:endnote>
  <w:endnote w:id="447">
    <w:p w14:paraId="4C27EED5"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(2021) </w:t>
      </w:r>
      <w:hyperlink r:id="rId349">
        <w:r w:rsidRPr="00922BDA">
          <w:rPr>
            <w:rStyle w:val="Hyperlink"/>
            <w:i/>
            <w:iCs/>
          </w:rPr>
          <w:t>Australian teacher workforce data: national teacher workforce characteristics report December 2021</w:t>
        </w:r>
      </w:hyperlink>
      <w:r w:rsidRPr="00922BDA">
        <w:t>, AITSL, p. 18, accessed 27 October 2023.</w:t>
      </w:r>
    </w:p>
  </w:endnote>
  <w:endnote w:id="448">
    <w:p w14:paraId="33024243" w14:textId="77777777" w:rsidR="00C13F18" w:rsidRPr="00922BDA" w:rsidRDefault="00C13F18" w:rsidP="007D6925">
      <w:pPr>
        <w:spacing w:after="0" w:line="240" w:lineRule="auto"/>
        <w:rPr>
          <w:rFonts w:ascii="Calibri" w:eastAsia="Calibri" w:hAnsi="Calibri" w:cs="Calibri"/>
        </w:rPr>
      </w:pPr>
      <w:r w:rsidRPr="00922BDA">
        <w:rPr>
          <w:rStyle w:val="EndnoteReference"/>
        </w:rPr>
        <w:endnoteRef/>
      </w:r>
      <w:r w:rsidRPr="00922BDA">
        <w:t xml:space="preserve"> </w:t>
      </w:r>
      <w:r w:rsidRPr="00922BDA">
        <w:rPr>
          <w:sz w:val="20"/>
          <w:szCs w:val="20"/>
        </w:rPr>
        <w:t xml:space="preserve">Australian Bureau of Statistics (ABS) (2023) </w:t>
      </w:r>
      <w:hyperlink r:id="rId350" w:history="1">
        <w:r w:rsidRPr="00922BDA">
          <w:rPr>
            <w:rStyle w:val="Hyperlink"/>
            <w:i/>
            <w:iCs/>
            <w:sz w:val="20"/>
            <w:szCs w:val="20"/>
          </w:rPr>
          <w:t>Estimates of Aboriginal and Torres Strait Islander Australians</w:t>
        </w:r>
      </w:hyperlink>
      <w:r w:rsidRPr="00922BDA">
        <w:rPr>
          <w:sz w:val="20"/>
          <w:szCs w:val="20"/>
        </w:rPr>
        <w:t>, ABS, accessed 27 October 2023.</w:t>
      </w:r>
    </w:p>
  </w:endnote>
  <w:endnote w:id="449">
    <w:p w14:paraId="78B4D8DB"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(2019) </w:t>
      </w:r>
      <w:hyperlink r:id="rId351" w:tgtFrame="_blank" w:history="1">
        <w:r w:rsidRPr="00922BDA">
          <w:rPr>
            <w:rStyle w:val="Hyperlink"/>
            <w:i/>
            <w:iCs/>
          </w:rPr>
          <w:t>Spotlight: diversity in school leadership</w:t>
        </w:r>
      </w:hyperlink>
      <w:r w:rsidRPr="00922BDA">
        <w:t>, AITSL, p. 3, accessed 27 October 2023.</w:t>
      </w:r>
    </w:p>
  </w:endnote>
  <w:endnote w:id="450">
    <w:p w14:paraId="4CF04591"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rFonts w:ascii="Calibri" w:eastAsia="Calibri" w:hAnsi="Calibri" w:cs="Calibri"/>
          <w:sz w:val="20"/>
          <w:szCs w:val="20"/>
        </w:rPr>
        <w:t xml:space="preserve">Education Ministers Meeting (2022) </w:t>
      </w:r>
      <w:hyperlink r:id="rId352" w:history="1">
        <w:r w:rsidRPr="00922BDA">
          <w:rPr>
            <w:rStyle w:val="Hyperlink"/>
            <w:i/>
            <w:sz w:val="20"/>
            <w:szCs w:val="20"/>
          </w:rPr>
          <w:t>The National Teacher Workforce Action Plan</w:t>
        </w:r>
      </w:hyperlink>
      <w:r w:rsidRPr="00922BDA">
        <w:rPr>
          <w:sz w:val="20"/>
          <w:szCs w:val="20"/>
        </w:rPr>
        <w:t>, Department of Education, Australian Government, p. 17, accessed 27 October 2023.</w:t>
      </w:r>
    </w:p>
  </w:endnote>
  <w:endnote w:id="451">
    <w:p w14:paraId="38A996D4" w14:textId="7200D4A1" w:rsidR="00C13F18" w:rsidRPr="00922BDA" w:rsidRDefault="00C13F18" w:rsidP="00BB708D">
      <w:pPr>
        <w:pStyle w:val="EndnoteText"/>
      </w:pPr>
      <w:r w:rsidRPr="00922BDA">
        <w:rPr>
          <w:rStyle w:val="EndnoteReference"/>
        </w:rPr>
        <w:endnoteRef/>
      </w:r>
      <w:r w:rsidRPr="00922BDA">
        <w:t xml:space="preserve"> National Aboriginal and Torres Strait Islander Principals Association submission; Reconciliation Australia submission.</w:t>
      </w:r>
    </w:p>
  </w:endnote>
  <w:endnote w:id="452">
    <w:p w14:paraId="5D0C23F9" w14:textId="24EA21D8" w:rsidR="00C13F18" w:rsidRPr="00922BDA" w:rsidRDefault="00C13F18" w:rsidP="00BB708D">
      <w:pPr>
        <w:pStyle w:val="EndnoteText"/>
      </w:pPr>
      <w:r w:rsidRPr="00922BDA">
        <w:rPr>
          <w:rStyle w:val="EndnoteReference"/>
        </w:rPr>
        <w:endnoteRef/>
      </w:r>
      <w:r w:rsidRPr="00922BDA">
        <w:t xml:space="preserve"> Northern Territory Department of Education submission.</w:t>
      </w:r>
    </w:p>
  </w:endnote>
  <w:endnote w:id="453">
    <w:p w14:paraId="35CCE2F2" w14:textId="1CD3572B" w:rsidR="00C13F18" w:rsidRPr="00922BDA" w:rsidRDefault="00C13F18" w:rsidP="00BB708D">
      <w:pPr>
        <w:spacing w:after="0" w:line="240" w:lineRule="auto"/>
        <w:rPr>
          <w:rFonts w:ascii="Calibri" w:hAnsi="Calibri" w:cs="Calibri"/>
          <w:color w:val="000000"/>
          <w:shd w:val="clear" w:color="auto" w:fill="FFFFFF"/>
        </w:rPr>
      </w:pPr>
      <w:r w:rsidRPr="00922BDA">
        <w:rPr>
          <w:rStyle w:val="EndnoteReference"/>
        </w:rPr>
        <w:endnoteRef/>
      </w:r>
      <w:r w:rsidRPr="00922BDA">
        <w:t xml:space="preserve"> </w:t>
      </w:r>
      <w:r w:rsidRPr="00922BDA">
        <w:rPr>
          <w:rStyle w:val="normaltextrun"/>
          <w:rFonts w:ascii="Calibri" w:hAnsi="Calibri" w:cs="Calibri"/>
          <w:color w:val="000000"/>
          <w:sz w:val="20"/>
          <w:szCs w:val="20"/>
          <w:shd w:val="clear" w:color="auto" w:fill="FFFFFF"/>
        </w:rPr>
        <w:t>Australian Institute for Teaching and School Leadership (AITSL) (2021)</w:t>
      </w:r>
      <w:r w:rsidRPr="00922BDA">
        <w:rPr>
          <w:rFonts w:ascii="Calibri" w:hAnsi="Calibri" w:cs="Calibri"/>
          <w:i/>
          <w:sz w:val="20"/>
          <w:szCs w:val="20"/>
          <w:shd w:val="clear" w:color="auto" w:fill="FFFFFF"/>
        </w:rPr>
        <w:t xml:space="preserve"> </w:t>
      </w:r>
      <w:hyperlink r:id="rId353" w:history="1">
        <w:r w:rsidRPr="00922BDA">
          <w:rPr>
            <w:rStyle w:val="Hyperlink"/>
            <w:rFonts w:ascii="Calibri" w:hAnsi="Calibri" w:cs="Calibri"/>
            <w:i/>
            <w:sz w:val="20"/>
            <w:szCs w:val="20"/>
            <w:shd w:val="clear" w:color="auto" w:fill="FFFFFF"/>
          </w:rPr>
          <w:t>Spotlight: the impact of Aboriginal and Torres Strait Islander educators</w:t>
        </w:r>
      </w:hyperlink>
      <w:r w:rsidRPr="00922BDA">
        <w:rPr>
          <w:rStyle w:val="normaltextrun"/>
          <w:rFonts w:ascii="Calibri" w:hAnsi="Calibri" w:cs="Calibri"/>
          <w:color w:val="000000"/>
          <w:sz w:val="20"/>
          <w:szCs w:val="20"/>
          <w:shd w:val="clear" w:color="auto" w:fill="FFFFFF"/>
        </w:rPr>
        <w:t>, AITSL, accessed 27 October 2023;</w:t>
      </w:r>
      <w:r w:rsidRPr="00922BDA">
        <w:rPr>
          <w:rStyle w:val="eop"/>
          <w:rFonts w:ascii="Calibri" w:hAnsi="Calibri" w:cs="Calibri"/>
          <w:color w:val="000000"/>
          <w:shd w:val="clear" w:color="auto" w:fill="FFFFFF"/>
        </w:rPr>
        <w:t> </w:t>
      </w:r>
      <w:r w:rsidR="00013CD0" w:rsidRPr="00013CD0">
        <w:rPr>
          <w:rStyle w:val="normaltextrun"/>
          <w:sz w:val="20"/>
          <w:szCs w:val="20"/>
        </w:rPr>
        <w:t>National Aboriginal and Torres Strait Islander Principals Association</w:t>
      </w:r>
      <w:r w:rsidRPr="00922BDA">
        <w:rPr>
          <w:rStyle w:val="normaltextrun"/>
          <w:sz w:val="20"/>
          <w:szCs w:val="20"/>
        </w:rPr>
        <w:t xml:space="preserve"> submission.</w:t>
      </w:r>
    </w:p>
  </w:endnote>
  <w:endnote w:id="454">
    <w:p w14:paraId="102B2F70" w14:textId="064BD263" w:rsidR="00C13F18" w:rsidRPr="00922BDA" w:rsidRDefault="00C13F18" w:rsidP="00BB708D">
      <w:pPr>
        <w:pStyle w:val="EndnoteText"/>
      </w:pPr>
      <w:r w:rsidRPr="00922BDA">
        <w:rPr>
          <w:rStyle w:val="EndnoteReference"/>
        </w:rPr>
        <w:endnoteRef/>
      </w:r>
      <w:r w:rsidRPr="00922BDA">
        <w:t xml:space="preserve"> Stronger Smarter Institute submission.</w:t>
      </w:r>
    </w:p>
  </w:endnote>
  <w:endnote w:id="455">
    <w:p w14:paraId="7D63E68B" w14:textId="77777777" w:rsidR="00C13F18" w:rsidRPr="00922BDA" w:rsidRDefault="00C13F18" w:rsidP="00BB708D">
      <w:pPr>
        <w:spacing w:after="0"/>
      </w:pPr>
      <w:r w:rsidRPr="00922BDA">
        <w:rPr>
          <w:rStyle w:val="EndnoteReference"/>
          <w:sz w:val="20"/>
          <w:szCs w:val="20"/>
        </w:rPr>
        <w:endnoteRef/>
      </w:r>
      <w:r w:rsidRPr="00922BDA">
        <w:rPr>
          <w:sz w:val="20"/>
          <w:szCs w:val="20"/>
        </w:rPr>
        <w:t xml:space="preserve"> </w:t>
      </w:r>
      <w:r w:rsidRPr="00922BDA">
        <w:rPr>
          <w:rFonts w:ascii="Calibri" w:eastAsia="Calibri" w:hAnsi="Calibri" w:cs="Calibri"/>
          <w:sz w:val="20"/>
          <w:szCs w:val="20"/>
        </w:rPr>
        <w:t xml:space="preserve">Education Ministers Meeting (2022) </w:t>
      </w:r>
      <w:hyperlink r:id="rId354" w:history="1">
        <w:r w:rsidRPr="00922BDA">
          <w:rPr>
            <w:rStyle w:val="Hyperlink"/>
            <w:i/>
            <w:sz w:val="20"/>
            <w:szCs w:val="20"/>
          </w:rPr>
          <w:t>The National Teacher Workforce Action Pla</w:t>
        </w:r>
        <w:r w:rsidRPr="00922BDA">
          <w:rPr>
            <w:rStyle w:val="Hyperlink"/>
            <w:i/>
            <w:sz w:val="20"/>
            <w:szCs w:val="20"/>
            <w:u w:val="none"/>
          </w:rPr>
          <w:t>n</w:t>
        </w:r>
      </w:hyperlink>
      <w:r w:rsidRPr="00922BDA">
        <w:rPr>
          <w:sz w:val="20"/>
          <w:szCs w:val="20"/>
        </w:rPr>
        <w:t>, Department of Education, Australian Government, p. 16, accessed 27 October 2023.</w:t>
      </w:r>
    </w:p>
  </w:endnote>
  <w:endnote w:id="456">
    <w:p w14:paraId="7C9053DC" w14:textId="25D2D1F2" w:rsidR="00C13F18" w:rsidRPr="00922BDA" w:rsidRDefault="00C13F18" w:rsidP="00BB708D">
      <w:pPr>
        <w:pStyle w:val="EndnoteText"/>
      </w:pPr>
      <w:r w:rsidRPr="00922BDA">
        <w:rPr>
          <w:rStyle w:val="EndnoteReference"/>
        </w:rPr>
        <w:endnoteRef/>
      </w:r>
      <w:r w:rsidRPr="00922BDA">
        <w:t xml:space="preserve"> Australasian Teacher Regulatory Authorities submission.</w:t>
      </w:r>
    </w:p>
  </w:endnote>
  <w:endnote w:id="457">
    <w:p w14:paraId="47EE1861" w14:textId="77777777" w:rsidR="00C13F18" w:rsidRPr="00922BDA" w:rsidRDefault="00C13F18" w:rsidP="00BB708D">
      <w:pPr>
        <w:pStyle w:val="EndnoteText"/>
      </w:pPr>
      <w:r w:rsidRPr="00922BDA">
        <w:rPr>
          <w:rStyle w:val="EndnoteReference"/>
        </w:rPr>
        <w:endnoteRef/>
      </w:r>
      <w:r w:rsidRPr="00922BDA">
        <w:t xml:space="preserve"> </w:t>
      </w:r>
      <w:r w:rsidRPr="00922BDA">
        <w:rPr>
          <w:rStyle w:val="normaltextrun"/>
          <w:rFonts w:ascii="Calibri" w:hAnsi="Calibri" w:cs="Calibri"/>
          <w:color w:val="000000"/>
          <w:shd w:val="clear" w:color="auto" w:fill="FFFFFF"/>
        </w:rPr>
        <w:t>Australian Institute for Teaching and School Leadership (AITSL) (2021)</w:t>
      </w:r>
      <w:r w:rsidRPr="00922BDA">
        <w:rPr>
          <w:rFonts w:ascii="Calibri" w:hAnsi="Calibri" w:cs="Calibri"/>
          <w:i/>
          <w:iCs/>
          <w:shd w:val="clear" w:color="auto" w:fill="FFFFFF"/>
        </w:rPr>
        <w:t xml:space="preserve"> </w:t>
      </w:r>
      <w:hyperlink r:id="rId355" w:history="1">
        <w:r w:rsidRPr="00922BDA">
          <w:rPr>
            <w:rStyle w:val="Hyperlink"/>
            <w:rFonts w:ascii="Calibri" w:hAnsi="Calibri" w:cs="Calibri"/>
            <w:i/>
            <w:iCs/>
            <w:shd w:val="clear" w:color="auto" w:fill="FFFFFF"/>
          </w:rPr>
          <w:t>Spotlight: the impact of Aboriginal and Torres Strait Islander educators</w:t>
        </w:r>
      </w:hyperlink>
      <w:r w:rsidRPr="00922BDA">
        <w:rPr>
          <w:rStyle w:val="normaltextrun"/>
          <w:rFonts w:ascii="Calibri" w:hAnsi="Calibri" w:cs="Calibri"/>
          <w:color w:val="000000"/>
          <w:shd w:val="clear" w:color="auto" w:fill="FFFFFF"/>
        </w:rPr>
        <w:t>, AITSL, accessed 27 October 2023.</w:t>
      </w:r>
    </w:p>
  </w:endnote>
  <w:endnote w:id="458">
    <w:p w14:paraId="142A2C04" w14:textId="77777777" w:rsidR="00C13F18" w:rsidRPr="00922BDA" w:rsidRDefault="00C13F18" w:rsidP="00BB708D">
      <w:pPr>
        <w:spacing w:after="0" w:line="240" w:lineRule="auto"/>
        <w:rPr>
          <w:rFonts w:ascii="Calibri" w:eastAsia="Calibri" w:hAnsi="Calibri" w:cs="Calibri"/>
        </w:rPr>
      </w:pPr>
      <w:r w:rsidRPr="00922BDA">
        <w:rPr>
          <w:rStyle w:val="EndnoteReference"/>
        </w:rPr>
        <w:endnoteRef/>
      </w:r>
      <w:r w:rsidRPr="00922BDA">
        <w:t xml:space="preserve"> </w:t>
      </w:r>
      <w:r w:rsidRPr="00922BDA">
        <w:rPr>
          <w:rStyle w:val="normaltextrun"/>
          <w:rFonts w:cstheme="minorHAnsi"/>
          <w:color w:val="000000"/>
          <w:sz w:val="20"/>
          <w:szCs w:val="20"/>
          <w:shd w:val="clear" w:color="auto" w:fill="FFFFFF"/>
        </w:rPr>
        <w:t xml:space="preserve">Organisation for Economic Co-operation and Development (OECD) (2023) </w:t>
      </w:r>
      <w:hyperlink r:id="rId356" w:history="1">
        <w:r w:rsidRPr="00922BDA">
          <w:rPr>
            <w:rStyle w:val="Hyperlink"/>
            <w:i/>
            <w:iCs/>
            <w:sz w:val="20"/>
            <w:szCs w:val="20"/>
          </w:rPr>
          <w:t>Teachers’ salaries</w:t>
        </w:r>
      </w:hyperlink>
      <w:r w:rsidRPr="00922BDA">
        <w:rPr>
          <w:sz w:val="20"/>
          <w:szCs w:val="20"/>
        </w:rPr>
        <w:t xml:space="preserve"> [</w:t>
      </w:r>
      <w:r w:rsidRPr="00922BDA">
        <w:rPr>
          <w:rStyle w:val="findhit"/>
          <w:rFonts w:cstheme="minorHAnsi"/>
          <w:color w:val="000000"/>
          <w:sz w:val="20"/>
          <w:szCs w:val="20"/>
          <w:shd w:val="clear" w:color="auto" w:fill="FFFFFF"/>
        </w:rPr>
        <w:t>data</w:t>
      </w:r>
      <w:r w:rsidRPr="00922BDA">
        <w:rPr>
          <w:rStyle w:val="normaltextrun"/>
          <w:rFonts w:cstheme="minorHAnsi"/>
          <w:color w:val="000000"/>
          <w:sz w:val="20"/>
          <w:szCs w:val="20"/>
          <w:shd w:val="clear" w:color="auto" w:fill="FFFFFF"/>
        </w:rPr>
        <w:t xml:space="preserve"> set], </w:t>
      </w:r>
      <w:r w:rsidRPr="00922BDA">
        <w:rPr>
          <w:rStyle w:val="findhit"/>
          <w:rFonts w:cstheme="minorHAnsi"/>
          <w:color w:val="000000"/>
          <w:sz w:val="20"/>
          <w:szCs w:val="20"/>
          <w:shd w:val="clear" w:color="auto" w:fill="FFFFFF"/>
        </w:rPr>
        <w:t>OECD</w:t>
      </w:r>
      <w:r w:rsidRPr="00922BDA">
        <w:rPr>
          <w:rStyle w:val="normaltextrun"/>
          <w:rFonts w:cstheme="minorHAnsi"/>
          <w:color w:val="000000"/>
          <w:sz w:val="20"/>
          <w:szCs w:val="20"/>
          <w:shd w:val="clear" w:color="auto" w:fill="FFFFFF"/>
        </w:rPr>
        <w:t>, accessed 27 October 2023.</w:t>
      </w:r>
    </w:p>
  </w:endnote>
  <w:endnote w:id="459">
    <w:p w14:paraId="30E742B6" w14:textId="77777777" w:rsidR="00C13F18" w:rsidRPr="00922BDA" w:rsidRDefault="00C13F18" w:rsidP="00BB708D">
      <w:pPr>
        <w:pStyle w:val="EndnoteText"/>
      </w:pPr>
      <w:r w:rsidRPr="00922BDA">
        <w:rPr>
          <w:rStyle w:val="EndnoteReference"/>
        </w:rPr>
        <w:endnoteRef/>
      </w:r>
      <w:r w:rsidRPr="00922BDA">
        <w:t xml:space="preserve"> Social Research Centre (2023) </w:t>
      </w:r>
      <w:hyperlink r:id="rId357" w:anchor=":~:text=The%20undergraduate%20full%2Dtime%20employment%20rate%20increased%209.6%20percentage%20points,increase%20of%204.5%20percentage%20points" w:history="1">
        <w:r w:rsidRPr="00922BDA">
          <w:rPr>
            <w:rStyle w:val="Hyperlink"/>
            <w:i/>
            <w:iCs/>
          </w:rPr>
          <w:t>2022 Graduate Outcomes Survey</w:t>
        </w:r>
      </w:hyperlink>
      <w:r w:rsidRPr="00922BDA">
        <w:t>, Quality Indicators for Learning and Teaching, Department of Education, Australian Government, p. 13, accessed 27 October 2023.</w:t>
      </w:r>
    </w:p>
  </w:endnote>
  <w:endnote w:id="460">
    <w:p w14:paraId="32F70EDE" w14:textId="77777777" w:rsidR="00C13F18" w:rsidRPr="00922BDA" w:rsidRDefault="00C13F18" w:rsidP="00BB708D">
      <w:pPr>
        <w:spacing w:after="0" w:line="240" w:lineRule="auto"/>
        <w:rPr>
          <w:sz w:val="20"/>
          <w:szCs w:val="20"/>
        </w:rPr>
      </w:pPr>
      <w:r w:rsidRPr="00922BDA">
        <w:rPr>
          <w:rStyle w:val="EndnoteReference"/>
        </w:rPr>
        <w:endnoteRef/>
      </w:r>
      <w:r w:rsidRPr="00922BDA">
        <w:t xml:space="preserve"> </w:t>
      </w:r>
      <w:r w:rsidRPr="003118EE">
        <w:rPr>
          <w:sz w:val="20"/>
          <w:szCs w:val="20"/>
        </w:rPr>
        <w:t>Notes: Includes people who studied a teaching degree but now work as principals. Four-digit fields of education used to define field of study. ‘No degree’ includes all levels of education below bachelor. Excludes postgraduate studies.</w:t>
      </w:r>
    </w:p>
  </w:endnote>
  <w:endnote w:id="461">
    <w:p w14:paraId="2C1B07C9" w14:textId="1187F068" w:rsidR="00C13F18" w:rsidRPr="00922BDA" w:rsidRDefault="00C13F18">
      <w:pPr>
        <w:pStyle w:val="EndnoteText"/>
      </w:pPr>
      <w:r w:rsidRPr="00922BDA">
        <w:rPr>
          <w:rStyle w:val="EndnoteReference"/>
        </w:rPr>
        <w:endnoteRef/>
      </w:r>
      <w:r w:rsidRPr="00922BDA">
        <w:t xml:space="preserve"> </w:t>
      </w:r>
      <w:r w:rsidRPr="00922BDA">
        <w:rPr>
          <w:rFonts w:ascii="Calibri" w:eastAsia="Calibri" w:hAnsi="Calibri" w:cs="Calibri"/>
          <w:kern w:val="2"/>
          <w14:ligatures w14:val="standardContextual"/>
        </w:rPr>
        <w:t xml:space="preserve">Education Ministers Meeting (2022) </w:t>
      </w:r>
      <w:hyperlink r:id="rId358" w:history="1">
        <w:r w:rsidRPr="00922BDA">
          <w:rPr>
            <w:rStyle w:val="Hyperlink"/>
            <w:i/>
          </w:rPr>
          <w:t>The National Teacher Workforce Action Plan</w:t>
        </w:r>
      </w:hyperlink>
      <w:r w:rsidRPr="00922BDA">
        <w:rPr>
          <w:rFonts w:ascii="Calibri" w:eastAsia="Calibri" w:hAnsi="Calibri" w:cs="Arial"/>
          <w:kern w:val="2"/>
          <w14:ligatures w14:val="standardContextual"/>
        </w:rPr>
        <w:t>, Department of Education, Australian Government, accessed 27 October 2023</w:t>
      </w:r>
      <w:r w:rsidRPr="00922BDA">
        <w:t>.</w:t>
      </w:r>
    </w:p>
  </w:endnote>
  <w:endnote w:id="462">
    <w:p w14:paraId="4B0230D1" w14:textId="77777777" w:rsidR="00C13F18" w:rsidRPr="00922BDA" w:rsidRDefault="00C13F18" w:rsidP="00BB708D">
      <w:pPr>
        <w:pStyle w:val="EndnoteText"/>
      </w:pPr>
      <w:r w:rsidRPr="00922BDA">
        <w:rPr>
          <w:rStyle w:val="EndnoteReference"/>
        </w:rPr>
        <w:endnoteRef/>
      </w:r>
      <w:r w:rsidRPr="00922BDA">
        <w:t xml:space="preserve"> Schleicher A (2018) </w:t>
      </w:r>
      <w:hyperlink r:id="rId359" w:history="1">
        <w:r w:rsidRPr="00922BDA">
          <w:rPr>
            <w:rStyle w:val="Hyperlink"/>
            <w:i/>
            <w:iCs/>
          </w:rPr>
          <w:t>Teaching and Learning International Survey: TALIS 2018: insights and interpretations</w:t>
        </w:r>
      </w:hyperlink>
      <w:r w:rsidRPr="00922BDA">
        <w:t>, Organisation for Economic Co-operation and Development, p. 10, accessed 27 October 2023.</w:t>
      </w:r>
    </w:p>
  </w:endnote>
  <w:endnote w:id="463">
    <w:p w14:paraId="2E17976C" w14:textId="77777777" w:rsidR="00C13F18" w:rsidRPr="00922BDA" w:rsidRDefault="00C13F18" w:rsidP="00BB708D">
      <w:pPr>
        <w:pStyle w:val="EndnoteText"/>
      </w:pPr>
      <w:r w:rsidRPr="00922BDA">
        <w:rPr>
          <w:rStyle w:val="EndnoteReference"/>
        </w:rPr>
        <w:endnoteRef/>
      </w:r>
      <w:r w:rsidRPr="00922BDA">
        <w:t xml:space="preserve"> Schleicher A (2018) </w:t>
      </w:r>
      <w:hyperlink r:id="rId360" w:history="1">
        <w:r w:rsidRPr="00922BDA">
          <w:rPr>
            <w:rStyle w:val="Hyperlink"/>
            <w:i/>
            <w:iCs/>
          </w:rPr>
          <w:t>Teaching and Learning International Survey: TALIS 2018: insights and interpretations</w:t>
        </w:r>
      </w:hyperlink>
      <w:r w:rsidRPr="00922BDA">
        <w:t>, Organisation for Economic Co-operation and Development, p. 4, accessed 27 October 2023.</w:t>
      </w:r>
    </w:p>
  </w:endnote>
  <w:endnote w:id="464">
    <w:p w14:paraId="5A18C760" w14:textId="0745B7C9" w:rsidR="00C13F18" w:rsidRPr="00922BDA" w:rsidRDefault="00C13F18" w:rsidP="00BB708D">
      <w:pPr>
        <w:pStyle w:val="EndnoteText"/>
      </w:pPr>
      <w:r w:rsidRPr="00922BDA">
        <w:rPr>
          <w:rStyle w:val="EndnoteReference"/>
        </w:rPr>
        <w:endnoteRef/>
      </w:r>
      <w:r w:rsidRPr="00922BDA">
        <w:t xml:space="preserve"> Independent Education Union of Australia submission; Monash University Faculty of Education submission.</w:t>
      </w:r>
    </w:p>
  </w:endnote>
  <w:endnote w:id="465">
    <w:p w14:paraId="03A5901C" w14:textId="77777777" w:rsidR="00C13F18" w:rsidRPr="00922BDA" w:rsidRDefault="00C13F18" w:rsidP="00BB708D">
      <w:pPr>
        <w:spacing w:after="0" w:line="240" w:lineRule="auto"/>
        <w:rPr>
          <w:rFonts w:ascii="Calibri" w:hAnsi="Calibri" w:cs="Calibri"/>
          <w:color w:val="000000"/>
          <w:shd w:val="clear" w:color="auto" w:fill="FFFFFF"/>
        </w:rPr>
      </w:pPr>
      <w:r w:rsidRPr="00922BDA">
        <w:rPr>
          <w:rStyle w:val="EndnoteReference"/>
        </w:rPr>
        <w:endnoteRef/>
      </w:r>
      <w:r w:rsidRPr="00922BDA">
        <w:t xml:space="preserve"> </w:t>
      </w:r>
      <w:r w:rsidRPr="00922BDA">
        <w:rPr>
          <w:rStyle w:val="normaltextrun"/>
          <w:rFonts w:ascii="Calibri" w:hAnsi="Calibri" w:cs="Calibri"/>
          <w:color w:val="000000"/>
          <w:sz w:val="20"/>
          <w:szCs w:val="20"/>
          <w:shd w:val="clear" w:color="auto" w:fill="FFFFFF"/>
        </w:rPr>
        <w:t xml:space="preserve">Australian Institute for Teaching and School Leadership (AITSL) (2023) </w:t>
      </w:r>
      <w:hyperlink r:id="rId361" w:history="1">
        <w:r w:rsidRPr="00922BDA">
          <w:rPr>
            <w:rStyle w:val="Hyperlink"/>
            <w:rFonts w:ascii="Calibri" w:hAnsi="Calibri" w:cs="Calibri"/>
            <w:i/>
            <w:iCs/>
            <w:sz w:val="20"/>
            <w:szCs w:val="20"/>
            <w:shd w:val="clear" w:color="auto" w:fill="FFFFFF"/>
          </w:rPr>
          <w:t>ATWD national trends: teacher workforce</w:t>
        </w:r>
      </w:hyperlink>
      <w:r w:rsidRPr="00922BDA">
        <w:rPr>
          <w:rStyle w:val="normaltextrun"/>
          <w:rFonts w:ascii="Calibri" w:hAnsi="Calibri" w:cs="Calibri"/>
          <w:color w:val="000000"/>
          <w:sz w:val="20"/>
          <w:szCs w:val="20"/>
          <w:shd w:val="clear" w:color="auto" w:fill="FFFFFF"/>
        </w:rPr>
        <w:t>, AITSL, accessed 27 October 2023.</w:t>
      </w:r>
    </w:p>
  </w:endnote>
  <w:endnote w:id="466">
    <w:p w14:paraId="01963AAC" w14:textId="77777777" w:rsidR="00C13F18" w:rsidRPr="00922BDA" w:rsidRDefault="00C13F18" w:rsidP="00BB708D">
      <w:pPr>
        <w:spacing w:after="0" w:line="240" w:lineRule="auto"/>
        <w:rPr>
          <w:rFonts w:ascii="Calibri" w:eastAsia="Calibri" w:hAnsi="Calibri" w:cs="Calibri"/>
        </w:rPr>
      </w:pPr>
      <w:r w:rsidRPr="00922BDA">
        <w:rPr>
          <w:rStyle w:val="EndnoteReference"/>
        </w:rPr>
        <w:endnoteRef/>
      </w:r>
      <w:r w:rsidRPr="00922BDA">
        <w:t xml:space="preserve"> </w:t>
      </w:r>
      <w:r w:rsidRPr="00922BDA">
        <w:rPr>
          <w:rFonts w:ascii="Calibri" w:eastAsia="Calibri" w:hAnsi="Calibri" w:cs="Calibri"/>
          <w:sz w:val="20"/>
          <w:szCs w:val="20"/>
        </w:rPr>
        <w:t xml:space="preserve">Australian Institute for Teaching and School Leadership (AITSL) (2023) </w:t>
      </w:r>
      <w:hyperlink r:id="rId362">
        <w:r w:rsidRPr="00922BDA">
          <w:rPr>
            <w:rStyle w:val="Hyperlink"/>
            <w:rFonts w:ascii="Calibri" w:eastAsia="Calibri" w:hAnsi="Calibri" w:cs="Calibri"/>
            <w:i/>
            <w:sz w:val="20"/>
            <w:szCs w:val="20"/>
          </w:rPr>
          <w:t>Spotlight: Australia’s teacher workforce today</w:t>
        </w:r>
      </w:hyperlink>
      <w:r w:rsidRPr="00922BDA">
        <w:rPr>
          <w:rFonts w:ascii="Calibri" w:eastAsia="Calibri" w:hAnsi="Calibri" w:cs="Calibri"/>
          <w:sz w:val="20"/>
          <w:szCs w:val="20"/>
        </w:rPr>
        <w:t>, AITSL, accessed 27 October 2023.</w:t>
      </w:r>
    </w:p>
  </w:endnote>
  <w:endnote w:id="467">
    <w:p w14:paraId="7B558A4F" w14:textId="77777777" w:rsidR="00C13F18" w:rsidRPr="00922BDA" w:rsidRDefault="00C13F18" w:rsidP="00BB708D">
      <w:pPr>
        <w:spacing w:after="0" w:line="240" w:lineRule="auto"/>
        <w:rPr>
          <w:rFonts w:eastAsia="Times New Roman" w:cstheme="minorHAnsi"/>
          <w:color w:val="000000"/>
        </w:rPr>
      </w:pPr>
      <w:r w:rsidRPr="00922BDA">
        <w:rPr>
          <w:rStyle w:val="EndnoteReference"/>
          <w:sz w:val="20"/>
          <w:szCs w:val="20"/>
        </w:rPr>
        <w:endnoteRef/>
      </w:r>
      <w:r w:rsidRPr="00922BDA">
        <w:rPr>
          <w:sz w:val="20"/>
          <w:szCs w:val="20"/>
        </w:rPr>
        <w:t xml:space="preserve"> The Hon </w:t>
      </w:r>
      <w:r w:rsidRPr="00922BDA">
        <w:rPr>
          <w:rFonts w:eastAsia="Times New Roman" w:cstheme="minorHAnsi"/>
          <w:color w:val="000000"/>
          <w:sz w:val="20"/>
          <w:szCs w:val="20"/>
        </w:rPr>
        <w:t xml:space="preserve">Chris Minns MP, Premier, New South Wales Government and The Hon Prue Car MP, Deputy Premier, Minister for Education and Early Learning, New South Wales Government, </w:t>
      </w:r>
      <w:hyperlink r:id="rId363" w:history="1">
        <w:r w:rsidRPr="00922BDA">
          <w:rPr>
            <w:rStyle w:val="Hyperlink"/>
            <w:rFonts w:eastAsia="Times New Roman" w:cstheme="minorHAnsi"/>
            <w:i/>
            <w:iCs/>
            <w:sz w:val="20"/>
            <w:szCs w:val="20"/>
          </w:rPr>
          <w:t>Almost 5500 teachers and support staff accept permanent roles as government acts to address workforce crisis in schools</w:t>
        </w:r>
      </w:hyperlink>
      <w:r w:rsidRPr="00922BDA">
        <w:rPr>
          <w:rFonts w:eastAsia="Times New Roman" w:cstheme="minorHAnsi"/>
          <w:i/>
          <w:iCs/>
          <w:color w:val="000000"/>
          <w:sz w:val="20"/>
          <w:szCs w:val="20"/>
        </w:rPr>
        <w:t xml:space="preserve"> </w:t>
      </w:r>
      <w:r w:rsidRPr="00922BDA">
        <w:rPr>
          <w:rFonts w:eastAsia="Times New Roman" w:cstheme="minorHAnsi"/>
          <w:color w:val="000000"/>
          <w:sz w:val="20"/>
          <w:szCs w:val="20"/>
        </w:rPr>
        <w:t>[media release], 19 June 2023, accessed 27 October 2023.</w:t>
      </w:r>
    </w:p>
  </w:endnote>
  <w:endnote w:id="468">
    <w:p w14:paraId="1BA7F0E3" w14:textId="77777777" w:rsidR="00C13F18" w:rsidRPr="00922BDA" w:rsidRDefault="00C13F18" w:rsidP="00BB708D">
      <w:pPr>
        <w:spacing w:after="0" w:line="240" w:lineRule="auto"/>
        <w:rPr>
          <w:rFonts w:ascii="Calibri" w:eastAsia="Calibri" w:hAnsi="Calibri" w:cs="Calibri"/>
          <w:sz w:val="20"/>
          <w:szCs w:val="20"/>
        </w:rPr>
      </w:pPr>
      <w:r w:rsidRPr="00922BDA">
        <w:rPr>
          <w:rStyle w:val="EndnoteReference"/>
        </w:rPr>
        <w:endnoteRef/>
      </w:r>
      <w:r w:rsidRPr="00922BDA">
        <w:t xml:space="preserve"> </w:t>
      </w:r>
      <w:r w:rsidRPr="00922BDA">
        <w:rPr>
          <w:sz w:val="20"/>
          <w:szCs w:val="20"/>
        </w:rPr>
        <w:t xml:space="preserve">Mezza A (2022) </w:t>
      </w:r>
      <w:hyperlink r:id="rId364" w:history="1">
        <w:r w:rsidRPr="00922BDA">
          <w:rPr>
            <w:rStyle w:val="Hyperlink"/>
            <w:i/>
            <w:iCs/>
            <w:sz w:val="20"/>
            <w:szCs w:val="20"/>
          </w:rPr>
          <w:t>Reinforcing and innovating teacher professionalism: learning from other professions</w:t>
        </w:r>
      </w:hyperlink>
      <w:r w:rsidRPr="00922BDA">
        <w:rPr>
          <w:sz w:val="20"/>
          <w:szCs w:val="20"/>
        </w:rPr>
        <w:t>,</w:t>
      </w:r>
      <w:r w:rsidRPr="00922BDA">
        <w:rPr>
          <w:i/>
          <w:iCs/>
          <w:sz w:val="20"/>
          <w:szCs w:val="20"/>
        </w:rPr>
        <w:t xml:space="preserve"> </w:t>
      </w:r>
      <w:r w:rsidRPr="00922BDA">
        <w:rPr>
          <w:sz w:val="20"/>
          <w:szCs w:val="20"/>
        </w:rPr>
        <w:t>Organisation for Economic Co-operation and Development Education Working Paper, p. 24, accessed 27</w:t>
      </w:r>
      <w:r w:rsidRPr="00922BDA">
        <w:t> </w:t>
      </w:r>
      <w:r w:rsidRPr="00922BDA">
        <w:rPr>
          <w:sz w:val="20"/>
          <w:szCs w:val="20"/>
        </w:rPr>
        <w:t>October 2023.</w:t>
      </w:r>
    </w:p>
  </w:endnote>
  <w:endnote w:id="469">
    <w:p w14:paraId="14D100F8" w14:textId="77777777" w:rsidR="00C13F18" w:rsidRPr="00922BDA" w:rsidRDefault="00C13F18" w:rsidP="00BB708D">
      <w:pPr>
        <w:pStyle w:val="EndnoteText"/>
      </w:pPr>
      <w:r w:rsidRPr="00922BDA">
        <w:rPr>
          <w:rStyle w:val="EndnoteReference"/>
        </w:rPr>
        <w:endnoteRef/>
      </w:r>
      <w:r w:rsidRPr="00922BDA">
        <w:t xml:space="preserve"> Amitai A and Van Houtte M (2022) ‘Being pushed out of the career: former teachers’ reasons for leaving the profession’, </w:t>
      </w:r>
      <w:r w:rsidRPr="00922BDA">
        <w:rPr>
          <w:i/>
          <w:iCs/>
        </w:rPr>
        <w:t>Teaching and Teacher Education</w:t>
      </w:r>
      <w:r w:rsidRPr="00922BDA">
        <w:t>, 110. doi:10.1016/j.tate.2021.103540.</w:t>
      </w:r>
    </w:p>
  </w:endnote>
  <w:endnote w:id="470">
    <w:p w14:paraId="311EEF07" w14:textId="77777777" w:rsidR="00C13F18" w:rsidRPr="00922BDA" w:rsidRDefault="00C13F18" w:rsidP="00BB708D">
      <w:pPr>
        <w:spacing w:after="0" w:line="240" w:lineRule="auto"/>
        <w:rPr>
          <w:rFonts w:ascii="Calibri" w:eastAsia="Calibri" w:hAnsi="Calibri" w:cs="Calibri"/>
          <w:sz w:val="20"/>
          <w:szCs w:val="20"/>
        </w:rPr>
      </w:pPr>
      <w:r w:rsidRPr="00922BDA">
        <w:rPr>
          <w:rStyle w:val="EndnoteReference"/>
          <w:sz w:val="20"/>
          <w:szCs w:val="20"/>
        </w:rPr>
        <w:endnoteRef/>
      </w:r>
      <w:r w:rsidRPr="00922BDA">
        <w:rPr>
          <w:sz w:val="20"/>
          <w:szCs w:val="20"/>
        </w:rPr>
        <w:t xml:space="preserve"> Paul L, Louden B, Elliot M, and Scott D (2022) </w:t>
      </w:r>
      <w:hyperlink r:id="rId365" w:tgtFrame="_blank" w:history="1">
        <w:r w:rsidRPr="00922BDA">
          <w:rPr>
            <w:rStyle w:val="Hyperlink"/>
            <w:i/>
            <w:iCs/>
            <w:sz w:val="20"/>
            <w:szCs w:val="20"/>
          </w:rPr>
          <w:t>Next steps: report of the Quality Initial Teacher Education Review</w:t>
        </w:r>
      </w:hyperlink>
      <w:r w:rsidRPr="00922BDA">
        <w:rPr>
          <w:sz w:val="20"/>
          <w:szCs w:val="20"/>
        </w:rPr>
        <w:t>,</w:t>
      </w:r>
      <w:r w:rsidRPr="00922BDA">
        <w:rPr>
          <w:b/>
          <w:bCs/>
          <w:sz w:val="20"/>
          <w:szCs w:val="20"/>
        </w:rPr>
        <w:t xml:space="preserve"> </w:t>
      </w:r>
      <w:r w:rsidRPr="00922BDA">
        <w:rPr>
          <w:sz w:val="20"/>
          <w:szCs w:val="20"/>
        </w:rPr>
        <w:t>Australian Government, p. 14, accessed 27 October 2023.</w:t>
      </w:r>
    </w:p>
  </w:endnote>
  <w:endnote w:id="471">
    <w:p w14:paraId="0AC4BD95" w14:textId="77777777" w:rsidR="00C13F18" w:rsidRPr="00922BDA" w:rsidRDefault="00C13F18" w:rsidP="00BB708D">
      <w:pPr>
        <w:pStyle w:val="EndnoteText"/>
      </w:pPr>
      <w:r w:rsidRPr="00922BDA">
        <w:rPr>
          <w:rStyle w:val="EndnoteReference"/>
        </w:rPr>
        <w:endnoteRef/>
      </w:r>
      <w:r w:rsidRPr="00922BDA">
        <w:t xml:space="preserve"> </w:t>
      </w:r>
      <w:bookmarkStart w:id="144" w:name="_Hlk149587153"/>
      <w:r w:rsidRPr="00922BDA">
        <w:t xml:space="preserve">Australian Institute for Teaching and School Leadership (AITSL) (2023) </w:t>
      </w:r>
      <w:hyperlink r:id="rId366" w:history="1">
        <w:r w:rsidRPr="00922BDA">
          <w:rPr>
            <w:rStyle w:val="Hyperlink"/>
            <w:i/>
            <w:iCs/>
          </w:rPr>
          <w:t>Annual report 2022–23</w:t>
        </w:r>
      </w:hyperlink>
      <w:r w:rsidRPr="00922BDA">
        <w:rPr>
          <w:i/>
          <w:iCs/>
        </w:rPr>
        <w:t xml:space="preserve">, </w:t>
      </w:r>
      <w:r w:rsidRPr="00922BDA">
        <w:t>AITSL, p. 19 accessed 30 October 2023.</w:t>
      </w:r>
    </w:p>
    <w:bookmarkEnd w:id="144"/>
  </w:endnote>
  <w:endnote w:id="472">
    <w:p w14:paraId="38A9AF08" w14:textId="0E949193" w:rsidR="00C13F18" w:rsidRPr="00922BDA" w:rsidRDefault="00C13F18" w:rsidP="00BB708D">
      <w:pPr>
        <w:pStyle w:val="EndnoteText"/>
      </w:pPr>
      <w:r w:rsidRPr="00922BDA">
        <w:rPr>
          <w:rStyle w:val="EndnoteReference"/>
        </w:rPr>
        <w:endnoteRef/>
      </w:r>
      <w:r w:rsidRPr="00922BDA">
        <w:t xml:space="preserve"> Teachers and Teaching Research Centre submission; Centre for Inclusive Education submission.</w:t>
      </w:r>
    </w:p>
  </w:endnote>
  <w:endnote w:id="473">
    <w:p w14:paraId="60AC9EB2" w14:textId="77777777" w:rsidR="00C13F18" w:rsidRPr="00922BDA" w:rsidRDefault="00C13F18" w:rsidP="00BB708D">
      <w:pPr>
        <w:pStyle w:val="EndnoteText"/>
      </w:pPr>
      <w:r w:rsidRPr="00922BDA">
        <w:rPr>
          <w:rStyle w:val="EndnoteReference"/>
        </w:rPr>
        <w:endnoteRef/>
      </w:r>
      <w:r w:rsidRPr="00922BDA">
        <w:t xml:space="preserve"> Goss P and Sonnemann J (2020) </w:t>
      </w:r>
      <w:hyperlink r:id="rId367" w:history="1">
        <w:r w:rsidRPr="00922BDA">
          <w:rPr>
            <w:rStyle w:val="Hyperlink"/>
            <w:i/>
            <w:iCs/>
          </w:rPr>
          <w:t>Top teachers: sharing expertise to improve teaching</w:t>
        </w:r>
      </w:hyperlink>
      <w:r w:rsidRPr="00922BDA">
        <w:t>, Grattan Institute, p. 10, accessed 27 October 2023.</w:t>
      </w:r>
    </w:p>
  </w:endnote>
  <w:endnote w:id="474">
    <w:p w14:paraId="5950F5DE" w14:textId="74A1767C" w:rsidR="00C13F18" w:rsidRPr="00922BDA" w:rsidRDefault="00C13F18" w:rsidP="00BB708D">
      <w:pPr>
        <w:pStyle w:val="EndnoteText"/>
      </w:pPr>
      <w:r w:rsidRPr="00922BDA">
        <w:rPr>
          <w:rStyle w:val="EndnoteReference"/>
        </w:rPr>
        <w:endnoteRef/>
      </w:r>
      <w:r w:rsidRPr="00922BDA">
        <w:t xml:space="preserve"> Grattan Institute (2022) </w:t>
      </w:r>
      <w:hyperlink r:id="rId368" w:history="1">
        <w:r w:rsidRPr="00922BDA">
          <w:rPr>
            <w:rStyle w:val="Hyperlink"/>
            <w:i/>
          </w:rPr>
          <w:t>Improving student learning in Australia: Submission to the Review of the National School Reform Agreement</w:t>
        </w:r>
        <w:r w:rsidRPr="00922BDA">
          <w:rPr>
            <w:rStyle w:val="Hyperlink"/>
            <w:color w:val="auto"/>
            <w:u w:val="none"/>
          </w:rPr>
          <w:t xml:space="preserve">, Productivity Commission, p. 9, accessed 27 October 2023. </w:t>
        </w:r>
        <w:r w:rsidRPr="00922BDA">
          <w:rPr>
            <w:rStyle w:val="Hyperlink"/>
            <w:color w:val="auto"/>
          </w:rPr>
          <w:t xml:space="preserve"> </w:t>
        </w:r>
      </w:hyperlink>
    </w:p>
  </w:endnote>
  <w:endnote w:id="475">
    <w:p w14:paraId="11F5325F" w14:textId="77777777" w:rsidR="00C13F18" w:rsidRPr="00922BDA" w:rsidRDefault="00C13F18" w:rsidP="00BB708D">
      <w:pPr>
        <w:pStyle w:val="EndnoteText"/>
        <w:rPr>
          <w:iCs/>
        </w:rPr>
      </w:pPr>
      <w:r w:rsidRPr="00922BDA">
        <w:rPr>
          <w:rStyle w:val="EndnoteReference"/>
        </w:rPr>
        <w:endnoteRef/>
      </w:r>
      <w:r w:rsidRPr="00922BDA">
        <w:t xml:space="preserve"> Australian Education Research Organisation (AERO) (2022) </w:t>
      </w:r>
      <w:hyperlink r:id="rId369" w:history="1">
        <w:r w:rsidRPr="00922BDA">
          <w:rPr>
            <w:rStyle w:val="Hyperlink"/>
            <w:i/>
            <w:iCs/>
          </w:rPr>
          <w:t>Excellence and equity through effective use of evidence: submission by the Australian Education Research Organisation to the Productivity Commission inquiry into the National School Reform Agreement</w:t>
        </w:r>
      </w:hyperlink>
      <w:r w:rsidRPr="00922BDA">
        <w:t>, Productivity Commission, Australian Government, accessed 30 October 2023.</w:t>
      </w:r>
    </w:p>
  </w:endnote>
  <w:endnote w:id="476">
    <w:p w14:paraId="069A2F7F" w14:textId="714B7B30"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rPr>
        <w:t xml:space="preserve">Australian Institute for Teaching and School Leadership </w:t>
      </w:r>
      <w:r w:rsidRPr="00922BDA">
        <w:t>submission.</w:t>
      </w:r>
    </w:p>
  </w:endnote>
  <w:endnote w:id="477">
    <w:p w14:paraId="641CCB77" w14:textId="685FAE87" w:rsidR="00C13F18" w:rsidRPr="00922BDA" w:rsidRDefault="00C13F18" w:rsidP="00BB708D">
      <w:pPr>
        <w:pStyle w:val="EndnoteText"/>
      </w:pPr>
      <w:r w:rsidRPr="00922BDA">
        <w:rPr>
          <w:rStyle w:val="EndnoteReference"/>
        </w:rPr>
        <w:endnoteRef/>
      </w:r>
      <w:r w:rsidRPr="00922BDA">
        <w:t xml:space="preserve"> These position titles are intended to be interpreted broadly to cover the range of roles across jurisdictions and their equivalents.</w:t>
      </w:r>
    </w:p>
  </w:endnote>
  <w:endnote w:id="478">
    <w:p w14:paraId="3FB67424" w14:textId="77C1E249" w:rsidR="00C13F18" w:rsidRPr="00922BDA" w:rsidRDefault="00C13F18" w:rsidP="00BB708D">
      <w:pPr>
        <w:pStyle w:val="EndnoteText"/>
      </w:pPr>
      <w:r w:rsidRPr="00922BDA">
        <w:rPr>
          <w:rStyle w:val="EndnoteReference"/>
        </w:rPr>
        <w:endnoteRef/>
      </w:r>
      <w:r w:rsidRPr="00922BDA">
        <w:t xml:space="preserve"> United Workers Union submission.</w:t>
      </w:r>
    </w:p>
  </w:endnote>
  <w:endnote w:id="479">
    <w:p w14:paraId="55924FBC" w14:textId="6413027A" w:rsidR="00C13F18" w:rsidRPr="00922BDA" w:rsidRDefault="00C13F18" w:rsidP="00BB708D">
      <w:pPr>
        <w:pStyle w:val="EndnoteText"/>
      </w:pPr>
      <w:r w:rsidRPr="00922BDA">
        <w:rPr>
          <w:rStyle w:val="EndnoteReference"/>
        </w:rPr>
        <w:endnoteRef/>
      </w:r>
      <w:r w:rsidRPr="00922BDA">
        <w:t xml:space="preserve"> Australian Education Research Organisation submission.</w:t>
      </w:r>
    </w:p>
  </w:endnote>
  <w:endnote w:id="480">
    <w:p w14:paraId="6909C426" w14:textId="327AED07" w:rsidR="00C13F18" w:rsidRPr="00922BDA" w:rsidRDefault="00C13F18" w:rsidP="00BB708D">
      <w:pPr>
        <w:pStyle w:val="EndnoteText"/>
      </w:pPr>
      <w:r w:rsidRPr="00922BDA">
        <w:rPr>
          <w:rStyle w:val="EndnoteReference"/>
        </w:rPr>
        <w:endnoteRef/>
      </w:r>
      <w:r w:rsidRPr="00922BDA">
        <w:t xml:space="preserve"> Regional Education Commissioner submission; Australian Catholic Primary Principals submission.</w:t>
      </w:r>
    </w:p>
  </w:endnote>
  <w:endnote w:id="481">
    <w:p w14:paraId="36B6D260" w14:textId="77777777" w:rsidR="00C13F18" w:rsidRPr="003118EE" w:rsidRDefault="00C13F18" w:rsidP="00BB708D">
      <w:pPr>
        <w:pStyle w:val="EndnoteText"/>
      </w:pPr>
      <w:r w:rsidRPr="00922BDA">
        <w:rPr>
          <w:rStyle w:val="EndnoteReference"/>
        </w:rPr>
        <w:endnoteRef/>
      </w:r>
      <w:r w:rsidRPr="00922BDA">
        <w:t xml:space="preserve"> </w:t>
      </w:r>
      <w:r w:rsidRPr="00922BDA">
        <w:rPr>
          <w:rFonts w:ascii="Calibri" w:hAnsi="Calibri" w:cs="Calibri"/>
        </w:rPr>
        <w:t xml:space="preserve">Grant-Smith D, Gillet-Swan J, and Chapman R (2017) </w:t>
      </w:r>
      <w:hyperlink r:id="rId370" w:history="1">
        <w:r w:rsidRPr="00922BDA">
          <w:rPr>
            <w:rStyle w:val="Hyperlink"/>
            <w:rFonts w:ascii="Calibri" w:hAnsi="Calibri" w:cs="Calibri"/>
            <w:i/>
            <w:iCs/>
          </w:rPr>
          <w:t>WiL wellbeing: exploring the impacts of unpaid practicum on student wellbeing</w:t>
        </w:r>
      </w:hyperlink>
      <w:r w:rsidRPr="00922BDA">
        <w:rPr>
          <w:rFonts w:ascii="Calibri" w:hAnsi="Calibri" w:cs="Calibri"/>
          <w:i/>
          <w:iCs/>
        </w:rPr>
        <w:t xml:space="preserve">, </w:t>
      </w:r>
      <w:r w:rsidRPr="00922BDA">
        <w:rPr>
          <w:rFonts w:ascii="Calibri" w:hAnsi="Calibri" w:cs="Calibri"/>
        </w:rPr>
        <w:t>Queensland University of Technology, pp. 19</w:t>
      </w:r>
      <w:r w:rsidRPr="00922BDA">
        <w:rPr>
          <w:rFonts w:ascii="Symbol" w:eastAsia="Symbol" w:hAnsi="Symbol" w:cs="Symbol"/>
        </w:rPr>
        <w:t>-</w:t>
      </w:r>
      <w:r w:rsidRPr="00922BDA">
        <w:rPr>
          <w:rFonts w:ascii="Calibri" w:hAnsi="Calibri" w:cs="Calibri"/>
        </w:rPr>
        <w:t>20, accessed 27 October 2023.</w:t>
      </w:r>
    </w:p>
  </w:endnote>
  <w:endnote w:id="482">
    <w:p w14:paraId="1EB18E49" w14:textId="77777777" w:rsidR="00C13F18" w:rsidRPr="00922BDA" w:rsidRDefault="00C13F18" w:rsidP="00BB708D">
      <w:pPr>
        <w:pStyle w:val="EndnoteText"/>
      </w:pPr>
      <w:r w:rsidRPr="00922BDA">
        <w:rPr>
          <w:rStyle w:val="EndnoteReference"/>
        </w:rPr>
        <w:endnoteRef/>
      </w:r>
      <w:r w:rsidRPr="00922BDA">
        <w:t xml:space="preserve"> The Treasury (2023) </w:t>
      </w:r>
      <w:hyperlink r:id="rId371" w:history="1">
        <w:r w:rsidRPr="00922BDA">
          <w:rPr>
            <w:rStyle w:val="Hyperlink"/>
            <w:i/>
          </w:rPr>
          <w:t>Working future: the Australian Government’s white paper on jobs and opportunities</w:t>
        </w:r>
      </w:hyperlink>
      <w:r w:rsidRPr="00922BDA">
        <w:t>,</w:t>
      </w:r>
      <w:r w:rsidRPr="00922BDA">
        <w:rPr>
          <w:i/>
          <w:iCs/>
        </w:rPr>
        <w:t xml:space="preserve"> </w:t>
      </w:r>
      <w:r w:rsidRPr="00922BDA">
        <w:t>The Treasury, Australian Government, p. 108, accessed 30 October 2023.</w:t>
      </w:r>
    </w:p>
  </w:endnote>
  <w:endnote w:id="483">
    <w:p w14:paraId="1CAC3F18" w14:textId="77777777" w:rsidR="00C13F18" w:rsidRPr="00922BDA" w:rsidRDefault="00C13F18" w:rsidP="00BB708D">
      <w:pPr>
        <w:pStyle w:val="EndnoteText"/>
      </w:pPr>
      <w:r w:rsidRPr="00922BDA">
        <w:rPr>
          <w:rStyle w:val="EndnoteReference"/>
        </w:rPr>
        <w:endnoteRef/>
      </w:r>
      <w:r w:rsidRPr="00922BDA">
        <w:t xml:space="preserve"> O’Kane M, Behrendt L, Glover B, Macklin J, Rimmer B, and Wikramanayake S (2023) </w:t>
      </w:r>
      <w:hyperlink r:id="rId372" w:history="1">
        <w:r w:rsidRPr="00922BDA">
          <w:rPr>
            <w:rStyle w:val="Hyperlink"/>
            <w:i/>
          </w:rPr>
          <w:t>Australian Universities Accord: interim report</w:t>
        </w:r>
      </w:hyperlink>
      <w:r w:rsidRPr="00922BDA">
        <w:t>,</w:t>
      </w:r>
      <w:r w:rsidRPr="00922BDA">
        <w:rPr>
          <w:i/>
          <w:iCs/>
        </w:rPr>
        <w:t xml:space="preserve"> </w:t>
      </w:r>
      <w:r w:rsidRPr="00922BDA">
        <w:t>Department of Education, Australian Government, p. 206, accessed 30 October 2023.</w:t>
      </w:r>
    </w:p>
  </w:endnote>
  <w:endnote w:id="484">
    <w:p w14:paraId="16FD3484" w14:textId="77777777" w:rsidR="00C13F18" w:rsidRPr="00922BDA" w:rsidRDefault="00C13F18" w:rsidP="00BB708D">
      <w:pPr>
        <w:pStyle w:val="EndnoteText"/>
      </w:pPr>
      <w:r w:rsidRPr="00922BDA">
        <w:rPr>
          <w:rStyle w:val="EndnoteReference"/>
        </w:rPr>
        <w:endnoteRef/>
      </w:r>
      <w:r w:rsidRPr="00922BDA">
        <w:t xml:space="preserve"> O’Kane M, Behrendt L, Glover B, Macklin J, Rimmer B, and Wikramanayake S (2023) </w:t>
      </w:r>
      <w:hyperlink r:id="rId373" w:history="1">
        <w:r w:rsidRPr="00922BDA">
          <w:rPr>
            <w:rStyle w:val="Hyperlink"/>
            <w:i/>
          </w:rPr>
          <w:t>Australian Universities Accord: interim report</w:t>
        </w:r>
      </w:hyperlink>
      <w:r w:rsidRPr="00922BDA">
        <w:t>,</w:t>
      </w:r>
      <w:r w:rsidRPr="00922BDA">
        <w:rPr>
          <w:i/>
          <w:iCs/>
        </w:rPr>
        <w:t xml:space="preserve"> </w:t>
      </w:r>
      <w:r w:rsidRPr="00922BDA">
        <w:t>Department of Education, Australian Government, p. 60, accessed 30 October 2023.</w:t>
      </w:r>
    </w:p>
  </w:endnote>
  <w:endnote w:id="485">
    <w:p w14:paraId="2A3B3151" w14:textId="77777777" w:rsidR="00D87F04" w:rsidRPr="00000B70" w:rsidRDefault="00D87F04" w:rsidP="00D87F04">
      <w:pPr>
        <w:pStyle w:val="EndnoteText"/>
      </w:pPr>
      <w:r w:rsidRPr="00922BDA">
        <w:rPr>
          <w:rStyle w:val="EndnoteReference"/>
        </w:rPr>
        <w:endnoteRef/>
      </w:r>
      <w:r w:rsidRPr="00922BDA">
        <w:t xml:space="preserve"> </w:t>
      </w:r>
      <w:r w:rsidRPr="00000B70">
        <w:rPr>
          <w:rFonts w:ascii="Calibri" w:hAnsi="Calibri" w:cs="Calibri"/>
        </w:rPr>
        <w:t xml:space="preserve">Grant-Smith D, Gillet-Swan J, and Chapman R (2017) </w:t>
      </w:r>
      <w:hyperlink r:id="rId374" w:history="1">
        <w:r w:rsidRPr="00000B70">
          <w:rPr>
            <w:rStyle w:val="Hyperlink"/>
            <w:rFonts w:ascii="Calibri" w:hAnsi="Calibri" w:cs="Calibri"/>
            <w:i/>
          </w:rPr>
          <w:t>WiL wellbeing: exploring the impacts of unpaid practicum on student wellbeing</w:t>
        </w:r>
      </w:hyperlink>
      <w:r w:rsidRPr="00922BDA">
        <w:rPr>
          <w:rFonts w:ascii="Calibri" w:hAnsi="Calibri" w:cs="Calibri"/>
        </w:rPr>
        <w:t>,</w:t>
      </w:r>
      <w:r w:rsidRPr="00000B70">
        <w:rPr>
          <w:rFonts w:ascii="Calibri" w:hAnsi="Calibri" w:cs="Calibri"/>
          <w:i/>
        </w:rPr>
        <w:t xml:space="preserve"> </w:t>
      </w:r>
      <w:r w:rsidRPr="00000B70">
        <w:rPr>
          <w:rFonts w:ascii="Calibri" w:hAnsi="Calibri" w:cs="Calibri"/>
        </w:rPr>
        <w:t>Queensland University of Technology, pp. 19–20, accessed 27 October 2023.</w:t>
      </w:r>
    </w:p>
  </w:endnote>
  <w:endnote w:id="486">
    <w:p w14:paraId="144BE35F" w14:textId="77777777" w:rsidR="00C13F18" w:rsidRPr="00922BDA" w:rsidRDefault="00C13F18" w:rsidP="00BB708D">
      <w:pPr>
        <w:pStyle w:val="EndnoteText"/>
      </w:pPr>
      <w:r w:rsidRPr="00922BDA">
        <w:rPr>
          <w:rStyle w:val="EndnoteReference"/>
        </w:rPr>
        <w:endnoteRef/>
      </w:r>
      <w:r w:rsidRPr="00922BDA">
        <w:t xml:space="preserve"> </w:t>
      </w:r>
      <w:r w:rsidRPr="003118EE">
        <w:t>Around 25 submissions supported greater financial support for students during professional experience.</w:t>
      </w:r>
    </w:p>
  </w:endnote>
  <w:endnote w:id="487">
    <w:p w14:paraId="3E5E75F9" w14:textId="77777777" w:rsidR="00C13F18" w:rsidRPr="00922BDA" w:rsidRDefault="00C13F18" w:rsidP="00BB708D">
      <w:pPr>
        <w:pStyle w:val="EndnoteText"/>
      </w:pPr>
      <w:r w:rsidRPr="00922BDA">
        <w:rPr>
          <w:rStyle w:val="EndnoteReference"/>
        </w:rPr>
        <w:endnoteRef/>
      </w:r>
      <w:r w:rsidRPr="00922BDA">
        <w:t xml:space="preserve"> The Treasury (2023) </w:t>
      </w:r>
      <w:hyperlink r:id="rId375" w:history="1">
        <w:r w:rsidRPr="00922BDA">
          <w:rPr>
            <w:rStyle w:val="Hyperlink"/>
            <w:i/>
          </w:rPr>
          <w:t>Working future: the Australian Government’s white paper on jobs and opportunities</w:t>
        </w:r>
      </w:hyperlink>
      <w:r w:rsidRPr="00922BDA">
        <w:rPr>
          <w:i/>
          <w:iCs/>
        </w:rPr>
        <w:t xml:space="preserve">, </w:t>
      </w:r>
      <w:r w:rsidRPr="00922BDA">
        <w:t>The Treasury, Australian Government, p. 206, accessed 30 October 2023.</w:t>
      </w:r>
    </w:p>
  </w:endnote>
  <w:endnote w:id="488">
    <w:p w14:paraId="48E0AFB7" w14:textId="77777777" w:rsidR="00C13F18" w:rsidRPr="00922BDA" w:rsidRDefault="00C13F18" w:rsidP="00BB708D">
      <w:pPr>
        <w:pStyle w:val="EndnoteText"/>
      </w:pPr>
      <w:r w:rsidRPr="00922BDA">
        <w:rPr>
          <w:rStyle w:val="EndnoteReference"/>
        </w:rPr>
        <w:endnoteRef/>
      </w:r>
      <w:r w:rsidRPr="00922BDA">
        <w:t xml:space="preserve"> O’Kane M, Behrendt L, Glover B, Macklin J, Rimmer B, and Wikramanayake S (2023) </w:t>
      </w:r>
      <w:hyperlink r:id="rId376" w:history="1">
        <w:r w:rsidRPr="00922BDA">
          <w:rPr>
            <w:rStyle w:val="Hyperlink"/>
            <w:i/>
            <w:iCs/>
          </w:rPr>
          <w:t>Australian Universities Accord: interim report</w:t>
        </w:r>
      </w:hyperlink>
      <w:r w:rsidRPr="00922BDA">
        <w:t>,</w:t>
      </w:r>
      <w:r w:rsidRPr="00922BDA">
        <w:rPr>
          <w:i/>
          <w:iCs/>
        </w:rPr>
        <w:t xml:space="preserve"> </w:t>
      </w:r>
      <w:r w:rsidRPr="00922BDA">
        <w:t>Department of Education, Australian Government, p. 60, accessed 30 October 2023.</w:t>
      </w:r>
    </w:p>
  </w:endnote>
  <w:endnote w:id="489">
    <w:p w14:paraId="41CBE5DD" w14:textId="5D8AFF11" w:rsidR="00F5602C" w:rsidRPr="00922BDA" w:rsidRDefault="00F5602C">
      <w:pPr>
        <w:pStyle w:val="EndnoteText"/>
      </w:pPr>
      <w:r w:rsidRPr="00922BDA">
        <w:rPr>
          <w:rStyle w:val="EndnoteReference"/>
        </w:rPr>
        <w:endnoteRef/>
      </w:r>
      <w:r w:rsidRPr="00922BDA">
        <w:t xml:space="preserve"> </w:t>
      </w:r>
      <w:r w:rsidR="00DF1EED" w:rsidRPr="00000B70">
        <w:t>Department of Industry, Science and Resources (202</w:t>
      </w:r>
      <w:r w:rsidR="000E0C14" w:rsidRPr="00000B70">
        <w:t xml:space="preserve">2) </w:t>
      </w:r>
      <w:hyperlink r:id="rId377" w:history="1">
        <w:r w:rsidR="000E0C14" w:rsidRPr="00000B70">
          <w:rPr>
            <w:rStyle w:val="Hyperlink"/>
            <w:i/>
          </w:rPr>
          <w:t>Year 12 subject enrolment in STEM and other fields</w:t>
        </w:r>
      </w:hyperlink>
      <w:r w:rsidR="000E0C14" w:rsidRPr="00454772">
        <w:rPr>
          <w:i/>
        </w:rPr>
        <w:t xml:space="preserve">, </w:t>
      </w:r>
      <w:r w:rsidR="00FD6905" w:rsidRPr="00454772">
        <w:t>Department of Industry, Science and Resources</w:t>
      </w:r>
      <w:r w:rsidR="00FD6905" w:rsidRPr="00922BDA">
        <w:t>, Australian Government, accessed 22 November 2023.</w:t>
      </w:r>
    </w:p>
  </w:endnote>
  <w:endnote w:id="490">
    <w:p w14:paraId="6EC1ECA6" w14:textId="77777777" w:rsidR="00C13F18" w:rsidRPr="00922BDA" w:rsidRDefault="00C13F18" w:rsidP="00BB708D">
      <w:pPr>
        <w:pStyle w:val="EndnoteText"/>
      </w:pPr>
      <w:r w:rsidRPr="00922BDA">
        <w:rPr>
          <w:rStyle w:val="EndnoteReference"/>
        </w:rPr>
        <w:endnoteRef/>
      </w:r>
      <w:r w:rsidRPr="00922BDA">
        <w:t xml:space="preserve"> Organisation for Economic Co-operation and Development (OECD) (2019) </w:t>
      </w:r>
      <w:hyperlink r:id="rId378" w:history="1">
        <w:r w:rsidRPr="00922BDA">
          <w:rPr>
            <w:rStyle w:val="Hyperlink"/>
            <w:i/>
            <w:iCs/>
          </w:rPr>
          <w:t>Australia – country note – PISA 2018 results</w:t>
        </w:r>
      </w:hyperlink>
      <w:r w:rsidRPr="00922BDA">
        <w:t>, OECD, p. 1, accessed 27 October 2023.</w:t>
      </w:r>
    </w:p>
  </w:endnote>
  <w:endnote w:id="491">
    <w:p w14:paraId="20A08F19" w14:textId="77777777" w:rsidR="00C13F18" w:rsidRPr="00922BDA" w:rsidRDefault="00C13F18" w:rsidP="00BB708D">
      <w:pPr>
        <w:pStyle w:val="EndnoteText"/>
      </w:pPr>
      <w:r w:rsidRPr="00922BDA">
        <w:rPr>
          <w:rStyle w:val="EndnoteReference"/>
        </w:rPr>
        <w:endnoteRef/>
      </w:r>
      <w:r w:rsidRPr="00922BDA">
        <w:t xml:space="preserve"> Australian Council for Educational Research (ACER) (2020) </w:t>
      </w:r>
      <w:hyperlink r:id="rId379" w:history="1">
        <w:r w:rsidRPr="00922BDA">
          <w:rPr>
            <w:rStyle w:val="Hyperlink"/>
            <w:i/>
            <w:iCs/>
          </w:rPr>
          <w:t>Digital literacy: what does the research say?</w:t>
        </w:r>
      </w:hyperlink>
      <w:r w:rsidRPr="00922BDA">
        <w:t>, ACER, accessed 27 October 2023.</w:t>
      </w:r>
    </w:p>
  </w:endnote>
  <w:endnote w:id="492">
    <w:p w14:paraId="4A9E700C" w14:textId="30E3ECCD" w:rsidR="00C13F18" w:rsidRPr="00922BDA" w:rsidRDefault="00C13F18" w:rsidP="00BB708D">
      <w:pPr>
        <w:pStyle w:val="EndnoteText"/>
      </w:pPr>
      <w:r w:rsidRPr="00922BDA">
        <w:rPr>
          <w:rStyle w:val="EndnoteReference"/>
        </w:rPr>
        <w:endnoteRef/>
      </w:r>
      <w:r w:rsidRPr="00922BDA">
        <w:t xml:space="preserve"> CSIRO submission.</w:t>
      </w:r>
    </w:p>
  </w:endnote>
  <w:endnote w:id="493">
    <w:p w14:paraId="3B3D5E84" w14:textId="77777777" w:rsidR="00C13F18" w:rsidRPr="00922BDA" w:rsidRDefault="00C13F18" w:rsidP="00BB708D">
      <w:pPr>
        <w:pStyle w:val="EndnoteText"/>
      </w:pPr>
      <w:r w:rsidRPr="00922BDA">
        <w:rPr>
          <w:rStyle w:val="EndnoteReference"/>
        </w:rPr>
        <w:endnoteRef/>
      </w:r>
      <w:r w:rsidRPr="00922BDA">
        <w:t xml:space="preserve"> Halsey J (2018) </w:t>
      </w:r>
      <w:hyperlink r:id="rId380" w:history="1">
        <w:r w:rsidRPr="00922BDA">
          <w:rPr>
            <w:rStyle w:val="Hyperlink"/>
            <w:i/>
            <w:iCs/>
          </w:rPr>
          <w:t xml:space="preserve">Independent Review into Regional, Rural and Remote Education </w:t>
        </w:r>
        <w:r w:rsidRPr="00922BDA">
          <w:rPr>
            <w:rStyle w:val="Hyperlink"/>
            <w:rFonts w:ascii="Symbol" w:eastAsia="Symbol" w:hAnsi="Symbol" w:cs="Symbol"/>
            <w:i/>
            <w:iCs/>
          </w:rPr>
          <w:t>-</w:t>
        </w:r>
        <w:r w:rsidRPr="00922BDA">
          <w:rPr>
            <w:rStyle w:val="Hyperlink"/>
            <w:i/>
            <w:iCs/>
          </w:rPr>
          <w:t xml:space="preserve"> final report</w:t>
        </w:r>
      </w:hyperlink>
      <w:r w:rsidRPr="00922BDA">
        <w:t>,</w:t>
      </w:r>
      <w:r w:rsidRPr="00922BDA">
        <w:rPr>
          <w:i/>
          <w:iCs/>
        </w:rPr>
        <w:t xml:space="preserve"> </w:t>
      </w:r>
      <w:r w:rsidRPr="00922BDA">
        <w:t>Department of Education, Australian Government, p. 17, accessed 27 October 2023.</w:t>
      </w:r>
    </w:p>
  </w:endnote>
  <w:endnote w:id="494">
    <w:p w14:paraId="3C5FC5D8" w14:textId="6162108E" w:rsidR="00C13F18" w:rsidRPr="00922BDA" w:rsidRDefault="00C13F18" w:rsidP="00BB708D">
      <w:pPr>
        <w:pStyle w:val="EndnoteText"/>
      </w:pPr>
      <w:r w:rsidRPr="00922BDA">
        <w:rPr>
          <w:rStyle w:val="EndnoteReference"/>
        </w:rPr>
        <w:endnoteRef/>
      </w:r>
      <w:r w:rsidRPr="00922BDA">
        <w:t xml:space="preserve"> </w:t>
      </w:r>
      <w:r w:rsidRPr="00922BDA">
        <w:rPr>
          <w:rStyle w:val="normaltextrun"/>
          <w:rFonts w:ascii="Calibri" w:hAnsi="Calibri" w:cs="Calibri"/>
          <w:color w:val="000000"/>
          <w:shd w:val="clear" w:color="auto" w:fill="FFFFFF"/>
        </w:rPr>
        <w:t xml:space="preserve">Productivity Commission (2022) </w:t>
      </w:r>
      <w:hyperlink r:id="rId381" w:tgtFrame="_blank" w:history="1">
        <w:r w:rsidRPr="00922BDA">
          <w:rPr>
            <w:rStyle w:val="Hyperlink"/>
            <w:i/>
          </w:rPr>
          <w:t>Review of the National School Reform Agreement: study report</w:t>
        </w:r>
      </w:hyperlink>
      <w:r w:rsidRPr="00922BDA">
        <w:rPr>
          <w:rStyle w:val="Hyperlink"/>
          <w:iCs/>
          <w:color w:val="000000" w:themeColor="text1"/>
          <w:u w:val="none"/>
        </w:rPr>
        <w:t>,</w:t>
      </w:r>
      <w:r w:rsidRPr="00922BDA">
        <w:rPr>
          <w:rStyle w:val="normaltextrun"/>
          <w:rFonts w:ascii="Calibri" w:hAnsi="Calibri" w:cs="Calibri"/>
          <w:color w:val="000000" w:themeColor="text1"/>
          <w:shd w:val="clear" w:color="auto" w:fill="FFFFFF"/>
        </w:rPr>
        <w:t xml:space="preserve"> </w:t>
      </w:r>
      <w:r w:rsidRPr="00922BDA">
        <w:rPr>
          <w:rStyle w:val="normaltextrun"/>
          <w:rFonts w:ascii="Calibri" w:hAnsi="Calibri" w:cs="Calibri"/>
          <w:color w:val="000000"/>
          <w:shd w:val="clear" w:color="auto" w:fill="FFFFFF"/>
        </w:rPr>
        <w:t>Productivity Commission, p. 204, accessed 27 October 2023</w:t>
      </w:r>
      <w:r w:rsidR="002B49FE">
        <w:rPr>
          <w:rStyle w:val="normaltextrun"/>
          <w:rFonts w:ascii="Calibri" w:hAnsi="Calibri" w:cs="Calibri"/>
          <w:color w:val="000000"/>
          <w:shd w:val="clear" w:color="auto" w:fill="FFFFFF"/>
        </w:rPr>
        <w:t>;</w:t>
      </w:r>
      <w:r w:rsidRPr="00922BDA">
        <w:t xml:space="preserve"> Halsey J (2018) </w:t>
      </w:r>
      <w:hyperlink r:id="rId382" w:history="1">
        <w:r w:rsidRPr="00922BDA">
          <w:rPr>
            <w:rStyle w:val="Hyperlink"/>
            <w:i/>
          </w:rPr>
          <w:t xml:space="preserve">Independent Review into Regional, Rural and Remote Education </w:t>
        </w:r>
        <w:r w:rsidRPr="00922BDA">
          <w:rPr>
            <w:rStyle w:val="Hyperlink"/>
            <w:rFonts w:ascii="Symbol" w:eastAsia="Symbol" w:hAnsi="Symbol" w:cs="Symbol"/>
            <w:i/>
          </w:rPr>
          <w:t>-</w:t>
        </w:r>
        <w:r w:rsidRPr="00922BDA">
          <w:rPr>
            <w:rStyle w:val="Hyperlink"/>
            <w:i/>
          </w:rPr>
          <w:t xml:space="preserve"> final report</w:t>
        </w:r>
      </w:hyperlink>
      <w:r w:rsidRPr="00922BDA">
        <w:rPr>
          <w:i/>
          <w:iCs/>
        </w:rPr>
        <w:t xml:space="preserve">, </w:t>
      </w:r>
      <w:r w:rsidRPr="00922BDA">
        <w:t>Department of Education, Australian Government, p. 39, accessed 27 October 2023.</w:t>
      </w:r>
    </w:p>
  </w:endnote>
  <w:endnote w:id="495">
    <w:p w14:paraId="4135CBC8" w14:textId="77777777" w:rsidR="00C13F18" w:rsidRPr="00922BDA" w:rsidRDefault="00C13F18" w:rsidP="00BB708D">
      <w:pPr>
        <w:pStyle w:val="NoSpacing"/>
      </w:pPr>
      <w:r w:rsidRPr="00922BDA">
        <w:rPr>
          <w:rStyle w:val="EndnoteReference"/>
        </w:rPr>
        <w:endnoteRef/>
      </w:r>
      <w:r w:rsidRPr="00922BDA">
        <w:t xml:space="preserve"> </w:t>
      </w:r>
      <w:r w:rsidRPr="00922BDA">
        <w:rPr>
          <w:sz w:val="20"/>
          <w:szCs w:val="20"/>
        </w:rPr>
        <w:t xml:space="preserve">Societal Consulting (2021) </w:t>
      </w:r>
      <w:hyperlink r:id="rId383" w:history="1">
        <w:r w:rsidRPr="00922BDA">
          <w:rPr>
            <w:rStyle w:val="Hyperlink"/>
            <w:i/>
            <w:sz w:val="20"/>
            <w:szCs w:val="20"/>
          </w:rPr>
          <w:t>A review of rural and remote incentives in NSW public schools</w:t>
        </w:r>
      </w:hyperlink>
      <w:r w:rsidRPr="00922BDA">
        <w:rPr>
          <w:sz w:val="20"/>
          <w:szCs w:val="20"/>
        </w:rPr>
        <w:t>, report to Department of Education, New South Wales Government, p. 19, accessed</w:t>
      </w:r>
      <w:r w:rsidRPr="00922BDA" w:rsidDel="005944B5">
        <w:rPr>
          <w:sz w:val="20"/>
          <w:szCs w:val="20"/>
        </w:rPr>
        <w:t xml:space="preserve"> </w:t>
      </w:r>
      <w:r w:rsidRPr="00922BDA">
        <w:rPr>
          <w:sz w:val="20"/>
          <w:szCs w:val="20"/>
        </w:rPr>
        <w:t>27 October 2023.</w:t>
      </w:r>
    </w:p>
  </w:endnote>
  <w:endnote w:id="496">
    <w:p w14:paraId="47D7891A" w14:textId="77777777" w:rsidR="00C13F18" w:rsidRPr="00922BDA" w:rsidRDefault="00C13F18" w:rsidP="00BB708D">
      <w:pPr>
        <w:pStyle w:val="EndnoteText"/>
      </w:pPr>
      <w:r w:rsidRPr="00922BDA">
        <w:rPr>
          <w:rStyle w:val="EndnoteReference"/>
        </w:rPr>
        <w:endnoteRef/>
      </w:r>
      <w:r w:rsidRPr="00922BDA">
        <w:t xml:space="preserve"> </w:t>
      </w:r>
      <w:r w:rsidRPr="00922BDA">
        <w:rPr>
          <w:rStyle w:val="normaltextrun"/>
          <w:rFonts w:ascii="Calibri" w:hAnsi="Calibri" w:cs="Calibri"/>
          <w:color w:val="000000"/>
          <w:shd w:val="clear" w:color="auto" w:fill="FFFFFF"/>
        </w:rPr>
        <w:t xml:space="preserve">Productivity Commission (2022) </w:t>
      </w:r>
      <w:hyperlink r:id="rId384" w:tgtFrame="_blank" w:history="1">
        <w:r w:rsidRPr="00922BDA">
          <w:rPr>
            <w:rStyle w:val="Hyperlink"/>
            <w:i/>
          </w:rPr>
          <w:t>Review of the National School Reform Agreement: study report</w:t>
        </w:r>
      </w:hyperlink>
      <w:r w:rsidRPr="00922BDA">
        <w:rPr>
          <w:rStyle w:val="Hyperlink"/>
          <w:iCs/>
          <w:u w:val="none"/>
        </w:rPr>
        <w:t>,</w:t>
      </w:r>
      <w:r w:rsidRPr="00922BDA">
        <w:rPr>
          <w:rStyle w:val="normaltextrun"/>
          <w:rFonts w:ascii="Calibri" w:hAnsi="Calibri" w:cs="Calibri"/>
          <w:iCs/>
          <w:color w:val="000000"/>
          <w:shd w:val="clear" w:color="auto" w:fill="FFFFFF"/>
        </w:rPr>
        <w:t xml:space="preserve"> </w:t>
      </w:r>
      <w:r w:rsidRPr="00922BDA">
        <w:rPr>
          <w:rStyle w:val="normaltextrun"/>
          <w:rFonts w:ascii="Calibri" w:hAnsi="Calibri" w:cs="Calibri"/>
          <w:color w:val="000000"/>
          <w:shd w:val="clear" w:color="auto" w:fill="FFFFFF"/>
        </w:rPr>
        <w:t>Productivity Commission, p. 26, accessed 27 October 2023.</w:t>
      </w:r>
    </w:p>
  </w:endnote>
  <w:endnote w:id="497">
    <w:p w14:paraId="32B3954B" w14:textId="33004459" w:rsidR="00C13F18" w:rsidRPr="00922BDA" w:rsidRDefault="00C13F18" w:rsidP="00BB708D">
      <w:pPr>
        <w:pStyle w:val="EndnoteText"/>
      </w:pPr>
      <w:r w:rsidRPr="00922BDA">
        <w:rPr>
          <w:rStyle w:val="EndnoteReference"/>
        </w:rPr>
        <w:endnoteRef/>
      </w:r>
      <w:r w:rsidRPr="00922BDA" w:rsidDel="006C7DBE">
        <w:t xml:space="preserve"> </w:t>
      </w:r>
      <w:r w:rsidRPr="00922BDA">
        <w:t>New South Wales Government submission.</w:t>
      </w:r>
    </w:p>
  </w:endnote>
  <w:endnote w:id="498">
    <w:p w14:paraId="2E7338D6" w14:textId="2C4AD5F0" w:rsidR="00C13F18" w:rsidRPr="00922BDA" w:rsidRDefault="00C13F18" w:rsidP="00BB708D">
      <w:pPr>
        <w:pStyle w:val="EndnoteText"/>
      </w:pPr>
      <w:r w:rsidRPr="00922BDA">
        <w:rPr>
          <w:rStyle w:val="EndnoteReference"/>
        </w:rPr>
        <w:endnoteRef/>
      </w:r>
      <w:r w:rsidRPr="00922BDA">
        <w:t xml:space="preserve"> Regional Education Commissioner submission.</w:t>
      </w:r>
    </w:p>
  </w:endnote>
  <w:endnote w:id="499">
    <w:p w14:paraId="15583460"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Department for Education (2023) </w:t>
      </w:r>
      <w:hyperlink r:id="rId385" w:history="1">
        <w:r w:rsidRPr="00922BDA">
          <w:rPr>
            <w:rStyle w:val="Hyperlink"/>
            <w:i/>
            <w:sz w:val="20"/>
            <w:szCs w:val="20"/>
          </w:rPr>
          <w:t>Incentives and support for country teachers and leaders</w:t>
        </w:r>
      </w:hyperlink>
      <w:r w:rsidRPr="00922BDA">
        <w:rPr>
          <w:sz w:val="20"/>
          <w:szCs w:val="20"/>
        </w:rPr>
        <w:t>, Department for Education, South Australian Government, accessed 27 October 2023.</w:t>
      </w:r>
    </w:p>
  </w:endnote>
  <w:endnote w:id="500">
    <w:p w14:paraId="73DDF70D" w14:textId="77777777" w:rsidR="00C13F18" w:rsidRPr="00922BDA" w:rsidRDefault="00C13F18" w:rsidP="00BB708D">
      <w:pPr>
        <w:pStyle w:val="EndnoteText"/>
      </w:pPr>
      <w:r w:rsidRPr="00922BDA">
        <w:rPr>
          <w:rStyle w:val="EndnoteReference"/>
        </w:rPr>
        <w:endnoteRef/>
      </w:r>
      <w:r w:rsidRPr="00922BDA">
        <w:t xml:space="preserve"> </w:t>
      </w:r>
      <w:r w:rsidRPr="00922BDA">
        <w:rPr>
          <w:rStyle w:val="ui-provider"/>
        </w:rPr>
        <w:t xml:space="preserve">Behavioural Insights Team (2023) </w:t>
      </w:r>
      <w:r w:rsidRPr="00922BDA">
        <w:rPr>
          <w:rStyle w:val="ui-provider"/>
          <w:i/>
          <w:iCs/>
        </w:rPr>
        <w:t>Identifying and assessing initiatives that may influence teacher retention </w:t>
      </w:r>
      <w:r w:rsidRPr="00922BDA">
        <w:rPr>
          <w:rStyle w:val="ui-provider"/>
        </w:rPr>
        <w:t>[unpublished report], engaged by the Australian Government.</w:t>
      </w:r>
    </w:p>
  </w:endnote>
  <w:endnote w:id="501">
    <w:p w14:paraId="255BA60F" w14:textId="77777777" w:rsidR="00C13F18" w:rsidRPr="00922BDA" w:rsidRDefault="00C13F18" w:rsidP="00BB708D">
      <w:pPr>
        <w:pStyle w:val="EndnoteText"/>
      </w:pPr>
      <w:r w:rsidRPr="00922BDA">
        <w:rPr>
          <w:rStyle w:val="EndnoteReference"/>
        </w:rPr>
        <w:endnoteRef/>
      </w:r>
      <w:r w:rsidRPr="00922BDA">
        <w:t xml:space="preserve"> Australian Institute for Teaching and School Leadership (AITSL) (2021) </w:t>
      </w:r>
      <w:hyperlink r:id="rId386" w:history="1">
        <w:r w:rsidRPr="00922BDA">
          <w:rPr>
            <w:rStyle w:val="Hyperlink"/>
            <w:i/>
            <w:iCs/>
          </w:rPr>
          <w:t>Teaching futures: background paper</w:t>
        </w:r>
      </w:hyperlink>
      <w:r w:rsidRPr="00922BDA">
        <w:t>, AITSL, p. 26, accessed</w:t>
      </w:r>
      <w:r w:rsidRPr="00922BDA" w:rsidDel="004962EF">
        <w:t xml:space="preserve"> </w:t>
      </w:r>
      <w:r w:rsidRPr="00922BDA">
        <w:t>27 October 2023.</w:t>
      </w:r>
    </w:p>
  </w:endnote>
  <w:endnote w:id="502">
    <w:p w14:paraId="47FE5C80" w14:textId="4DFE163A" w:rsidR="00C13F18" w:rsidRPr="00922BDA" w:rsidRDefault="00C13F18" w:rsidP="00BB708D">
      <w:pPr>
        <w:pStyle w:val="EndnoteText"/>
      </w:pPr>
      <w:r w:rsidRPr="00922BDA">
        <w:rPr>
          <w:rStyle w:val="EndnoteReference"/>
        </w:rPr>
        <w:endnoteRef/>
      </w:r>
      <w:r w:rsidRPr="00922BDA">
        <w:t xml:space="preserve"> University of Canberra Rural Education and Communities Research Group submission.</w:t>
      </w:r>
    </w:p>
  </w:endnote>
  <w:endnote w:id="503">
    <w:p w14:paraId="042F662E" w14:textId="15DFFFBC" w:rsidR="00C13F18" w:rsidRPr="00922BDA" w:rsidRDefault="00C13F18" w:rsidP="00BB708D">
      <w:pPr>
        <w:pStyle w:val="EndnoteText"/>
      </w:pPr>
      <w:r w:rsidRPr="00922BDA">
        <w:rPr>
          <w:rStyle w:val="EndnoteReference"/>
        </w:rPr>
        <w:endnoteRef/>
      </w:r>
      <w:r w:rsidRPr="00922BDA">
        <w:t xml:space="preserve"> Wardlaw C, Binnion P, D’Ortenzio M, Gee D, Lind P, McClaran A, Parron W, Sinclair G, Wilkinson C, and Yarrington D (2018) </w:t>
      </w:r>
      <w:hyperlink r:id="rId387" w:history="1">
        <w:r w:rsidRPr="00922BDA">
          <w:rPr>
            <w:rStyle w:val="Hyperlink"/>
            <w:i/>
          </w:rPr>
          <w:t>One teaching profession: teacher registration in Australia</w:t>
        </w:r>
      </w:hyperlink>
      <w:r w:rsidRPr="00922BDA">
        <w:t>, Australian Institute for Teaching and School Leadership, p. ii, accessed 27 October 2023.</w:t>
      </w:r>
    </w:p>
  </w:endnote>
  <w:endnote w:id="504">
    <w:p w14:paraId="296FB7B9" w14:textId="27A79832" w:rsidR="00C13F18" w:rsidRPr="00922BDA" w:rsidRDefault="00C13F18" w:rsidP="00BB708D">
      <w:pPr>
        <w:pStyle w:val="EndnoteText"/>
      </w:pPr>
      <w:r w:rsidRPr="00922BDA">
        <w:rPr>
          <w:rStyle w:val="EndnoteReference"/>
        </w:rPr>
        <w:endnoteRef/>
      </w:r>
      <w:r w:rsidRPr="00922BDA">
        <w:t xml:space="preserve"> Australasian Teacher Regulatory Authorities submission.</w:t>
      </w:r>
    </w:p>
  </w:endnote>
  <w:endnote w:id="505">
    <w:p w14:paraId="3DE7F2D9" w14:textId="73D289B1" w:rsidR="00C13F18" w:rsidRPr="00922BDA" w:rsidRDefault="00C13F18" w:rsidP="00BB708D">
      <w:pPr>
        <w:pStyle w:val="EndnoteText"/>
      </w:pPr>
      <w:r w:rsidRPr="00922BDA">
        <w:rPr>
          <w:rStyle w:val="EndnoteReference"/>
        </w:rPr>
        <w:endnoteRef/>
      </w:r>
      <w:r w:rsidRPr="00922BDA">
        <w:t xml:space="preserve"> Northern Territory Principals’ Association submission; Australian Secondary Principals’ Association.</w:t>
      </w:r>
    </w:p>
  </w:endnote>
  <w:endnote w:id="506">
    <w:p w14:paraId="065C42FB" w14:textId="6443D983" w:rsidR="00C13F18" w:rsidRPr="00922BDA" w:rsidRDefault="00C13F18" w:rsidP="00BB708D">
      <w:pPr>
        <w:pStyle w:val="EndnoteText"/>
      </w:pPr>
      <w:r w:rsidRPr="00922BDA">
        <w:rPr>
          <w:rStyle w:val="EndnoteReference"/>
        </w:rPr>
        <w:endnoteRef/>
      </w:r>
      <w:r w:rsidRPr="00922BDA">
        <w:t xml:space="preserve"> Monash University Faculty of Education submission.</w:t>
      </w:r>
    </w:p>
  </w:endnote>
  <w:endnote w:id="507">
    <w:p w14:paraId="1C8249FD" w14:textId="77777777" w:rsidR="00C13F18" w:rsidRPr="00922BDA" w:rsidRDefault="00C13F18" w:rsidP="00BB708D">
      <w:pPr>
        <w:pStyle w:val="EndnoteText"/>
      </w:pPr>
      <w:r w:rsidRPr="00922BDA">
        <w:rPr>
          <w:rStyle w:val="EndnoteReference"/>
        </w:rPr>
        <w:endnoteRef/>
      </w:r>
      <w:r w:rsidRPr="00922BDA">
        <w:t xml:space="preserve"> Wardlaw C, Binnion P, D’Ortenzio M, Gee D, Lind P, McClaran A, Patton W, Sinclair G, Wilkinson C, and Yarrington D (2018) </w:t>
      </w:r>
      <w:hyperlink r:id="rId388" w:history="1">
        <w:r w:rsidRPr="00922BDA">
          <w:rPr>
            <w:rStyle w:val="Hyperlink"/>
            <w:i/>
          </w:rPr>
          <w:t>One teaching profession: teacher registration in Australia</w:t>
        </w:r>
      </w:hyperlink>
      <w:r w:rsidRPr="00922BDA">
        <w:t>, p. iii, accessed 27 October 2023.</w:t>
      </w:r>
    </w:p>
  </w:endnote>
  <w:endnote w:id="508">
    <w:p w14:paraId="4D5D283B" w14:textId="04DC21A1"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Royal Commission into Institutional Responses to Child Sexual Abuse (2017) </w:t>
      </w:r>
      <w:hyperlink r:id="rId389">
        <w:r w:rsidRPr="00922BDA">
          <w:rPr>
            <w:rStyle w:val="Hyperlink"/>
            <w:i/>
            <w:sz w:val="20"/>
            <w:szCs w:val="20"/>
          </w:rPr>
          <w:t xml:space="preserve">Final report: volume 13 </w:t>
        </w:r>
        <w:r w:rsidRPr="00922BDA">
          <w:rPr>
            <w:rStyle w:val="Hyperlink"/>
            <w:rFonts w:ascii="Symbol" w:eastAsia="Symbol" w:hAnsi="Symbol" w:cs="Symbol"/>
            <w:i/>
            <w:sz w:val="20"/>
            <w:szCs w:val="20"/>
          </w:rPr>
          <w:t>-</w:t>
        </w:r>
        <w:r w:rsidRPr="00922BDA">
          <w:rPr>
            <w:rStyle w:val="Hyperlink"/>
            <w:i/>
            <w:sz w:val="20"/>
            <w:szCs w:val="20"/>
          </w:rPr>
          <w:t xml:space="preserve"> schools</w:t>
        </w:r>
      </w:hyperlink>
      <w:r w:rsidRPr="00922BDA">
        <w:rPr>
          <w:sz w:val="20"/>
          <w:szCs w:val="20"/>
        </w:rPr>
        <w:t>, Australian Government, accessed 27 October 2023.</w:t>
      </w:r>
    </w:p>
  </w:endnote>
  <w:endnote w:id="509">
    <w:p w14:paraId="09DD378E" w14:textId="0920776F" w:rsidR="00C13F18" w:rsidRPr="003118EE" w:rsidRDefault="00C13F18" w:rsidP="00BB708D">
      <w:pPr>
        <w:pStyle w:val="EndnoteText"/>
      </w:pPr>
      <w:r w:rsidRPr="00922BDA">
        <w:rPr>
          <w:rStyle w:val="EndnoteReference"/>
        </w:rPr>
        <w:endnoteRef/>
      </w:r>
      <w:r w:rsidRPr="00922BDA">
        <w:t xml:space="preserve"> Australian Catholic University submission; Centre for Inclusive Education submission; Jane Kaperonis submission; Imogen Thomas submission.</w:t>
      </w:r>
    </w:p>
  </w:endnote>
  <w:endnote w:id="510">
    <w:p w14:paraId="279D5FF7" w14:textId="3D928ACE" w:rsidR="00C13F18" w:rsidRPr="00922BDA" w:rsidRDefault="00C13F18" w:rsidP="00BB708D">
      <w:pPr>
        <w:pStyle w:val="EndnoteText"/>
      </w:pPr>
      <w:r w:rsidRPr="00922BDA">
        <w:rPr>
          <w:rStyle w:val="EndnoteReference"/>
        </w:rPr>
        <w:endnoteRef/>
      </w:r>
      <w:r w:rsidRPr="00922BDA">
        <w:t xml:space="preserve"> Brotherhood of St Laurence submission.</w:t>
      </w:r>
    </w:p>
  </w:endnote>
  <w:endnote w:id="511">
    <w:p w14:paraId="5B773C9A"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Fox S and O’Connell M (19 September 2016) </w:t>
      </w:r>
      <w:hyperlink r:id="rId390" w:history="1">
        <w:r w:rsidRPr="00922BDA">
          <w:rPr>
            <w:rStyle w:val="Hyperlink"/>
            <w:i/>
            <w:iCs/>
            <w:sz w:val="20"/>
            <w:szCs w:val="20"/>
          </w:rPr>
          <w:t>Gaps in education data: there are many questions for which we don’t have accurate answers</w:t>
        </w:r>
      </w:hyperlink>
      <w:r w:rsidRPr="00922BDA">
        <w:rPr>
          <w:sz w:val="20"/>
          <w:szCs w:val="20"/>
        </w:rPr>
        <w:t>, The Conversation, accessed 27 October 2023.</w:t>
      </w:r>
    </w:p>
  </w:endnote>
  <w:endnote w:id="512">
    <w:p w14:paraId="085CD0CB" w14:textId="39E3E47E" w:rsidR="00C13F18" w:rsidRPr="00922BDA" w:rsidRDefault="00C13F18" w:rsidP="00BB708D">
      <w:pPr>
        <w:pStyle w:val="EndnoteText"/>
      </w:pPr>
      <w:r w:rsidRPr="00922BDA">
        <w:rPr>
          <w:rStyle w:val="EndnoteReference"/>
        </w:rPr>
        <w:endnoteRef/>
      </w:r>
      <w:r w:rsidRPr="00922BDA">
        <w:t xml:space="preserve"> Association of Independent Schools of South Australia submission.</w:t>
      </w:r>
    </w:p>
  </w:endnote>
  <w:endnote w:id="513">
    <w:p w14:paraId="6BC29DFC" w14:textId="76C17F93" w:rsidR="00C13F18" w:rsidRPr="00922BDA" w:rsidRDefault="00C13F18" w:rsidP="00BB708D">
      <w:pPr>
        <w:pStyle w:val="EndnoteText"/>
      </w:pPr>
      <w:r w:rsidRPr="00922BDA">
        <w:rPr>
          <w:rStyle w:val="EndnoteReference"/>
        </w:rPr>
        <w:endnoteRef/>
      </w:r>
      <w:r w:rsidRPr="00922BDA">
        <w:t xml:space="preserve"> Independent Schools Australia submission.</w:t>
      </w:r>
    </w:p>
  </w:endnote>
  <w:endnote w:id="514">
    <w:p w14:paraId="2433CD20" w14:textId="78482761" w:rsidR="00C13F18" w:rsidRPr="00922BDA" w:rsidRDefault="00C13F18" w:rsidP="00BB708D">
      <w:pPr>
        <w:pStyle w:val="EndnoteText"/>
      </w:pPr>
      <w:r w:rsidRPr="00922BDA">
        <w:rPr>
          <w:rStyle w:val="EndnoteReference"/>
        </w:rPr>
        <w:endnoteRef/>
      </w:r>
      <w:r w:rsidRPr="00922BDA">
        <w:t xml:space="preserve"> Northern Territory Government submission.</w:t>
      </w:r>
    </w:p>
  </w:endnote>
  <w:endnote w:id="515">
    <w:p w14:paraId="725112C6" w14:textId="77777777" w:rsidR="00C13F18" w:rsidRPr="00922BDA" w:rsidRDefault="00C13F18" w:rsidP="00BB708D">
      <w:pPr>
        <w:pStyle w:val="EndnoteText"/>
      </w:pPr>
      <w:r w:rsidRPr="00922BDA">
        <w:rPr>
          <w:rStyle w:val="EndnoteReference"/>
        </w:rPr>
        <w:endnoteRef/>
      </w:r>
      <w:r w:rsidRPr="00922BDA">
        <w:t xml:space="preserve"> Institute for Learning Sciences and Teacher Education submission; The Smith Family submission; Federation of Parents and Citizens Associations of NSW submission; Black Dog Institute submission; Social Ventures Australia submission; Jane Kaperonis submission; MultiLit submission; Parental Rights Committee Australia submission; Carol Su submission.</w:t>
      </w:r>
    </w:p>
  </w:endnote>
  <w:endnote w:id="516">
    <w:p w14:paraId="2B4A2114" w14:textId="031BB38C" w:rsidR="00C13F18" w:rsidRPr="00922BDA" w:rsidRDefault="00C13F18" w:rsidP="00BB708D">
      <w:pPr>
        <w:pStyle w:val="EndnoteText"/>
      </w:pPr>
      <w:r w:rsidRPr="00922BDA">
        <w:rPr>
          <w:rStyle w:val="EndnoteReference"/>
        </w:rPr>
        <w:endnoteRef/>
      </w:r>
      <w:r w:rsidRPr="00922BDA">
        <w:t xml:space="preserve"> New South Wales Government submission.</w:t>
      </w:r>
    </w:p>
  </w:endnote>
  <w:endnote w:id="517">
    <w:p w14:paraId="55E3CC83" w14:textId="58C3A659" w:rsidR="00C13F18" w:rsidRPr="00922BDA" w:rsidRDefault="00C13F18" w:rsidP="00BB708D">
      <w:pPr>
        <w:pStyle w:val="EndnoteText"/>
      </w:pPr>
      <w:r w:rsidRPr="00922BDA">
        <w:rPr>
          <w:rStyle w:val="EndnoteReference"/>
        </w:rPr>
        <w:endnoteRef/>
      </w:r>
      <w:r w:rsidRPr="00922BDA">
        <w:t xml:space="preserve"> Education Services Australia submission.</w:t>
      </w:r>
    </w:p>
  </w:endnote>
  <w:endnote w:id="518">
    <w:p w14:paraId="1F29AC09" w14:textId="64D18FC8" w:rsidR="00C13F18" w:rsidRPr="00922BDA" w:rsidRDefault="00C13F18" w:rsidP="00BB708D">
      <w:pPr>
        <w:pStyle w:val="EndnoteText"/>
      </w:pPr>
      <w:r w:rsidRPr="00922BDA">
        <w:rPr>
          <w:rStyle w:val="EndnoteReference"/>
        </w:rPr>
        <w:endnoteRef/>
      </w:r>
      <w:r w:rsidRPr="00922BDA">
        <w:t xml:space="preserve"> Northern Territory Government submission.</w:t>
      </w:r>
    </w:p>
  </w:endnote>
  <w:endnote w:id="519">
    <w:p w14:paraId="1CB9A512" w14:textId="5685C844" w:rsidR="00C13F18" w:rsidRPr="00922BDA" w:rsidRDefault="00C13F18" w:rsidP="00BB708D">
      <w:pPr>
        <w:pStyle w:val="EndnoteText"/>
      </w:pPr>
      <w:r w:rsidRPr="00922BDA">
        <w:rPr>
          <w:rStyle w:val="EndnoteReference"/>
        </w:rPr>
        <w:endnoteRef/>
      </w:r>
      <w:r w:rsidRPr="00922BDA">
        <w:t xml:space="preserve"> Teachers and Teaching Research Centre at the University of Newcastle submission.</w:t>
      </w:r>
    </w:p>
  </w:endnote>
  <w:endnote w:id="520">
    <w:p w14:paraId="18FE682D" w14:textId="6560C606" w:rsidR="00C13F18" w:rsidRPr="00922BDA" w:rsidRDefault="00C13F18" w:rsidP="00BB708D">
      <w:pPr>
        <w:pStyle w:val="EndnoteText"/>
      </w:pPr>
      <w:r w:rsidRPr="00922BDA">
        <w:rPr>
          <w:rStyle w:val="EndnoteReference"/>
        </w:rPr>
        <w:endnoteRef/>
      </w:r>
      <w:r w:rsidRPr="00922BDA">
        <w:t xml:space="preserve"> Catholic Schools NSW submission.</w:t>
      </w:r>
    </w:p>
  </w:endnote>
  <w:endnote w:id="521">
    <w:p w14:paraId="72EF4882" w14:textId="3EC9E695" w:rsidR="00C13F18" w:rsidRPr="00922BDA" w:rsidRDefault="00C13F18" w:rsidP="00BB708D">
      <w:pPr>
        <w:pStyle w:val="EndnoteText"/>
      </w:pPr>
      <w:r w:rsidRPr="00922BDA">
        <w:rPr>
          <w:rStyle w:val="EndnoteReference"/>
        </w:rPr>
        <w:endnoteRef/>
      </w:r>
      <w:r w:rsidRPr="00922BDA">
        <w:t xml:space="preserve"> Northern Territory Government submission; Rooty Hill High School submission.</w:t>
      </w:r>
    </w:p>
  </w:endnote>
  <w:endnote w:id="522">
    <w:p w14:paraId="60BD8BFA"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rPr>
        <w:t xml:space="preserve">Australian Curriculum, Assessment and Reporting Authority (ACARA) (2020) </w:t>
      </w:r>
      <w:hyperlink r:id="rId391" w:history="1">
        <w:r w:rsidRPr="00922BDA">
          <w:rPr>
            <w:rStyle w:val="Hyperlink"/>
            <w:rFonts w:ascii="Calibri" w:eastAsia="Calibri" w:hAnsi="Calibri" w:cs="Calibri"/>
            <w:i/>
            <w:iCs/>
          </w:rPr>
          <w:t>Measurement framework for schooling in Australia 2020</w:t>
        </w:r>
      </w:hyperlink>
      <w:r w:rsidRPr="00922BDA">
        <w:rPr>
          <w:rFonts w:ascii="Calibri" w:eastAsia="Calibri" w:hAnsi="Calibri" w:cs="Calibri"/>
        </w:rPr>
        <w:t>, ACARA, updated in 2023, accessed 27 October 2023.</w:t>
      </w:r>
    </w:p>
  </w:endnote>
  <w:endnote w:id="523">
    <w:p w14:paraId="62AFCD43"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rPr>
        <w:t xml:space="preserve">Productivity Commission (2022) </w:t>
      </w:r>
      <w:hyperlink r:id="rId392">
        <w:r w:rsidRPr="00922BDA">
          <w:rPr>
            <w:rStyle w:val="Hyperlink"/>
            <w:i/>
          </w:rPr>
          <w:t>Review of the National School Reform Agreement: study report</w:t>
        </w:r>
      </w:hyperlink>
      <w:r w:rsidRPr="00922BDA">
        <w:rPr>
          <w:rFonts w:ascii="Calibri" w:eastAsia="Calibri" w:hAnsi="Calibri" w:cs="Calibri"/>
        </w:rPr>
        <w:t>, Productivity Commission, Australian Government, p. 265, accessed 27 October 2023.</w:t>
      </w:r>
    </w:p>
  </w:endnote>
  <w:endnote w:id="524">
    <w:p w14:paraId="0D625C35"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rPr>
        <w:t xml:space="preserve">Productivity Commission (2022) </w:t>
      </w:r>
      <w:hyperlink r:id="rId393">
        <w:r w:rsidRPr="00922BDA">
          <w:rPr>
            <w:rStyle w:val="Hyperlink"/>
            <w:i/>
            <w:iCs/>
          </w:rPr>
          <w:t>Review of the National School Reform Agreement: study report</w:t>
        </w:r>
      </w:hyperlink>
      <w:r w:rsidRPr="00922BDA">
        <w:rPr>
          <w:rFonts w:ascii="Calibri" w:eastAsia="Calibri" w:hAnsi="Calibri" w:cs="Calibri"/>
        </w:rPr>
        <w:t>, Productivity Commission, Australian Government, pp. 263; 267, accessed 27 October 2023.</w:t>
      </w:r>
    </w:p>
  </w:endnote>
  <w:endnote w:id="525">
    <w:p w14:paraId="48994B6A" w14:textId="77777777" w:rsidR="00C13F18" w:rsidRPr="00922BDA" w:rsidRDefault="00C13F18" w:rsidP="00BB708D">
      <w:pPr>
        <w:pStyle w:val="EndnoteText"/>
      </w:pPr>
      <w:r w:rsidRPr="00922BDA">
        <w:rPr>
          <w:rStyle w:val="EndnoteReference"/>
        </w:rPr>
        <w:endnoteRef/>
      </w:r>
      <w:r w:rsidRPr="00922BDA">
        <w:t xml:space="preserve"> </w:t>
      </w:r>
      <w:bookmarkStart w:id="171" w:name="_Hlk144976691"/>
      <w:r w:rsidRPr="00922BDA">
        <w:t xml:space="preserve">Australian Curriculum, Assessment and Reporting Authority (ACARA) (2023) </w:t>
      </w:r>
      <w:hyperlink r:id="rId394" w:history="1">
        <w:r w:rsidRPr="00922BDA">
          <w:rPr>
            <w:rStyle w:val="Hyperlink"/>
            <w:i/>
          </w:rPr>
          <w:t>Australian curriculum</w:t>
        </w:r>
      </w:hyperlink>
      <w:r w:rsidRPr="00922BDA">
        <w:rPr>
          <w:rStyle w:val="Hyperlink"/>
          <w:color w:val="auto"/>
          <w:u w:val="none"/>
        </w:rPr>
        <w:t>, ACARA, accessed 27 October 2023.</w:t>
      </w:r>
    </w:p>
    <w:bookmarkEnd w:id="171"/>
  </w:endnote>
  <w:endnote w:id="526">
    <w:p w14:paraId="3BEEEADD" w14:textId="77777777" w:rsidR="00C13F18" w:rsidRPr="00922BDA" w:rsidRDefault="00C13F18" w:rsidP="00BB708D">
      <w:pPr>
        <w:spacing w:after="0" w:line="240" w:lineRule="auto"/>
        <w:rPr>
          <w:rFonts w:ascii="Calibri" w:eastAsia="Calibri" w:hAnsi="Calibri" w:cs="Calibri"/>
        </w:rPr>
      </w:pPr>
      <w:r w:rsidRPr="00922BDA">
        <w:rPr>
          <w:rStyle w:val="EndnoteReference"/>
          <w:sz w:val="20"/>
          <w:szCs w:val="20"/>
        </w:rPr>
        <w:endnoteRef/>
      </w:r>
      <w:r w:rsidRPr="00922BDA">
        <w:rPr>
          <w:rStyle w:val="EndnoteReference"/>
          <w:sz w:val="20"/>
          <w:szCs w:val="20"/>
        </w:rPr>
        <w:t xml:space="preserve"> </w:t>
      </w:r>
      <w:r w:rsidRPr="00922BDA">
        <w:rPr>
          <w:rFonts w:ascii="Calibri" w:eastAsia="Calibri" w:hAnsi="Calibri" w:cs="Calibri"/>
          <w:sz w:val="20"/>
          <w:szCs w:val="20"/>
        </w:rPr>
        <w:t xml:space="preserve">Gonski D, Arcus T, Boston K, Gould V, Johnson W, O’Brien L, Perry L-A, and Roberts M (2018) </w:t>
      </w:r>
      <w:hyperlink r:id="rId395">
        <w:r w:rsidRPr="00922BDA">
          <w:rPr>
            <w:rStyle w:val="Hyperlink"/>
            <w:i/>
            <w:sz w:val="20"/>
            <w:szCs w:val="20"/>
          </w:rPr>
          <w:t>Through growth to achievement: report of the Review to Achieve Educational Excellence in Australian Schools</w:t>
        </w:r>
      </w:hyperlink>
      <w:r w:rsidRPr="00922BDA">
        <w:rPr>
          <w:sz w:val="20"/>
          <w:szCs w:val="20"/>
        </w:rPr>
        <w:t>, Australian Government, p. 40, accessed 27 October 2023.</w:t>
      </w:r>
    </w:p>
  </w:endnote>
  <w:endnote w:id="527">
    <w:p w14:paraId="53EC9ACE" w14:textId="629FC508" w:rsidR="00C13F18" w:rsidRPr="00922BDA" w:rsidRDefault="00C13F18" w:rsidP="00BB708D">
      <w:pPr>
        <w:pStyle w:val="EndnoteText"/>
      </w:pPr>
      <w:r w:rsidRPr="00922BDA">
        <w:rPr>
          <w:rStyle w:val="EndnoteReference"/>
        </w:rPr>
        <w:endnoteRef/>
      </w:r>
      <w:r w:rsidRPr="00922BDA">
        <w:t xml:space="preserve"> Australian Government Primary Principal Association submission.</w:t>
      </w:r>
    </w:p>
  </w:endnote>
  <w:endnote w:id="528">
    <w:p w14:paraId="36FBBFBB" w14:textId="28F228A6"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Queensland Advocacy Incorporated and Aboriginal &amp; Torres Strait Islander Legal Service (Qld) Ltd (2022) </w:t>
      </w:r>
      <w:hyperlink r:id="rId396" w:history="1">
        <w:r w:rsidRPr="00922BDA">
          <w:rPr>
            <w:rStyle w:val="Hyperlink"/>
            <w:i/>
            <w:iCs/>
            <w:sz w:val="20"/>
            <w:szCs w:val="20"/>
          </w:rPr>
          <w:t>Submission to the Queensland Human Rights Commissioner: the need for inquiry into school disciplinary absences in Queensland state schools</w:t>
        </w:r>
      </w:hyperlink>
      <w:r w:rsidRPr="00922BDA">
        <w:rPr>
          <w:sz w:val="20"/>
          <w:szCs w:val="20"/>
        </w:rPr>
        <w:t>, Queensland Advocacy Incorporated, p. 8, accessed 27 October 2023.</w:t>
      </w:r>
    </w:p>
  </w:endnote>
  <w:endnote w:id="529">
    <w:p w14:paraId="72F73C2D" w14:textId="77777777" w:rsidR="00C13F18" w:rsidRPr="00922BDA" w:rsidRDefault="00C13F18" w:rsidP="00BB708D">
      <w:pPr>
        <w:pStyle w:val="EndnoteText"/>
      </w:pPr>
      <w:r w:rsidRPr="00922BDA">
        <w:rPr>
          <w:rStyle w:val="EndnoteReference"/>
        </w:rPr>
        <w:endnoteRef/>
      </w:r>
      <w:r w:rsidRPr="00922BDA">
        <w:t xml:space="preserve"> Queensland Advocacy Incorporated and Aboriginal &amp; Torres Strait Islander Legal Service (Qld) Ltd (2022) </w:t>
      </w:r>
      <w:hyperlink r:id="rId397" w:history="1">
        <w:r w:rsidRPr="00922BDA">
          <w:rPr>
            <w:rStyle w:val="Hyperlink"/>
            <w:i/>
            <w:iCs/>
          </w:rPr>
          <w:t>Submission to the Queensland Human Rights Commissioner: the need for inquiry into school disciplinary absences in Queensland state schools</w:t>
        </w:r>
      </w:hyperlink>
      <w:r w:rsidRPr="00922BDA">
        <w:t>, Queensland Advocacy Incorporated, p. 11, accessed 27 October 2023.</w:t>
      </w:r>
    </w:p>
  </w:endnote>
  <w:endnote w:id="530">
    <w:p w14:paraId="11CC82FC" w14:textId="77777777" w:rsidR="00C13F18" w:rsidRPr="00922BDA" w:rsidRDefault="00C13F18" w:rsidP="00BB708D">
      <w:pPr>
        <w:pStyle w:val="EndnoteText"/>
      </w:pPr>
      <w:r w:rsidRPr="00922BDA">
        <w:rPr>
          <w:rStyle w:val="EndnoteReference"/>
        </w:rPr>
        <w:endnoteRef/>
      </w:r>
      <w:r w:rsidRPr="00922BDA">
        <w:t xml:space="preserve"> Queensland Family and Child Commission (2023) </w:t>
      </w:r>
      <w:hyperlink r:id="rId398" w:history="1">
        <w:r w:rsidRPr="00922BDA">
          <w:rPr>
            <w:rStyle w:val="Hyperlink"/>
            <w:i/>
            <w:iCs/>
          </w:rPr>
          <w:t>Queensland child rights report 2023: education and play</w:t>
        </w:r>
      </w:hyperlink>
      <w:r w:rsidRPr="00922BDA">
        <w:t>, Queensland Family and Child Commission, Queensland Government p. 113, accessed 9 October 2023.</w:t>
      </w:r>
    </w:p>
  </w:endnote>
  <w:endnote w:id="531">
    <w:p w14:paraId="6DC9C21B" w14:textId="2A9F8FFB" w:rsidR="00C13F18" w:rsidRPr="00922BDA" w:rsidRDefault="00C13F18" w:rsidP="00BB708D">
      <w:pPr>
        <w:pStyle w:val="EndnoteText"/>
      </w:pPr>
      <w:r w:rsidRPr="00922BDA">
        <w:rPr>
          <w:rStyle w:val="EndnoteReference"/>
        </w:rPr>
        <w:endnoteRef/>
      </w:r>
      <w:r w:rsidRPr="00922BDA">
        <w:t xml:space="preserve"> Australian Council of State School Organisations submission; All Means All submission; Square Peg Round Whole submission.</w:t>
      </w:r>
    </w:p>
  </w:endnote>
  <w:endnote w:id="532">
    <w:p w14:paraId="7028675D" w14:textId="466357D1" w:rsidR="00C13F18" w:rsidRPr="00922BDA" w:rsidRDefault="00C13F18" w:rsidP="00BB708D">
      <w:pPr>
        <w:pStyle w:val="EndnoteText"/>
      </w:pPr>
      <w:r w:rsidRPr="00922BDA">
        <w:rPr>
          <w:rStyle w:val="EndnoteReference"/>
        </w:rPr>
        <w:endnoteRef/>
      </w:r>
      <w:r w:rsidRPr="00922BDA">
        <w:t xml:space="preserve"> New South Wales Government submission.</w:t>
      </w:r>
    </w:p>
  </w:endnote>
  <w:endnote w:id="533">
    <w:p w14:paraId="591247CE" w14:textId="6C2CB946"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Times New Roman"/>
        </w:rPr>
        <w:t>Dr Kate de Bruin, Dr Eugénie Kestel and Dr Mariko Francis submission</w:t>
      </w:r>
      <w:r w:rsidRPr="00922BDA">
        <w:t>.</w:t>
      </w:r>
    </w:p>
  </w:endnote>
  <w:endnote w:id="534">
    <w:p w14:paraId="2D598EC4" w14:textId="597E9DE8"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Times New Roman"/>
        </w:rPr>
        <w:t>Dr Kate de Bruin, Dr Eugénie Kestel and Dr Mariko Francis submission</w:t>
      </w:r>
      <w:r w:rsidRPr="00922BDA">
        <w:t>; First Peoples Disability Network</w:t>
      </w:r>
      <w:r w:rsidR="00D1554E">
        <w:t xml:space="preserve"> submission</w:t>
      </w:r>
      <w:r w:rsidRPr="00922BDA">
        <w:t>; All Means All submission; Women With Disabilities Australia submission; Square Peg Round Whole submission.</w:t>
      </w:r>
    </w:p>
  </w:endnote>
  <w:endnote w:id="535">
    <w:p w14:paraId="5FC6C261" w14:textId="77777777" w:rsidR="00C13F18" w:rsidRPr="00922BDA" w:rsidRDefault="00C13F18" w:rsidP="00BB708D">
      <w:pPr>
        <w:pStyle w:val="EndnoteText"/>
      </w:pPr>
      <w:r w:rsidRPr="00922BDA">
        <w:rPr>
          <w:rStyle w:val="EndnoteReference"/>
        </w:rPr>
        <w:endnoteRef/>
      </w:r>
      <w:r w:rsidRPr="00922BDA">
        <w:t xml:space="preserve"> Australian Council of TESOL Associations (ACTA) (2022) </w:t>
      </w:r>
      <w:hyperlink r:id="rId399" w:history="1">
        <w:r w:rsidRPr="00922BDA">
          <w:rPr>
            <w:rStyle w:val="Hyperlink"/>
            <w:i/>
            <w:iCs/>
          </w:rPr>
          <w:t>ACTA submission to Productivity Commission Review of National School Reform Agreement</w:t>
        </w:r>
      </w:hyperlink>
      <w:r w:rsidRPr="00922BDA">
        <w:t>, ACTA, p. 3, accessed 27 October 2023.</w:t>
      </w:r>
    </w:p>
  </w:endnote>
  <w:endnote w:id="536">
    <w:p w14:paraId="338153FD" w14:textId="77777777" w:rsidR="00C13F18" w:rsidRPr="00922BDA" w:rsidRDefault="00C13F18" w:rsidP="00BB708D">
      <w:pPr>
        <w:spacing w:after="0" w:line="240" w:lineRule="auto"/>
        <w:rPr>
          <w:color w:val="01698C" w:themeColor="hyperlink"/>
          <w:u w:val="single"/>
        </w:rPr>
      </w:pPr>
      <w:r w:rsidRPr="00922BDA">
        <w:rPr>
          <w:rStyle w:val="EndnoteReference"/>
        </w:rPr>
        <w:endnoteRef/>
      </w:r>
      <w:r w:rsidRPr="00922BDA">
        <w:t xml:space="preserve"> </w:t>
      </w:r>
      <w:r w:rsidRPr="00922BDA">
        <w:rPr>
          <w:sz w:val="20"/>
          <w:szCs w:val="20"/>
        </w:rPr>
        <w:t xml:space="preserve">Lingard B, Creagh S, and Vass G (2012) ‘Education policy as numbers: data categories and two Australian cases of misrecognition’, </w:t>
      </w:r>
      <w:r w:rsidRPr="00922BDA">
        <w:rPr>
          <w:i/>
          <w:iCs/>
          <w:sz w:val="20"/>
          <w:szCs w:val="20"/>
        </w:rPr>
        <w:t>Journal of Education Policy,</w:t>
      </w:r>
      <w:r w:rsidRPr="00922BDA">
        <w:rPr>
          <w:sz w:val="20"/>
          <w:szCs w:val="20"/>
        </w:rPr>
        <w:t xml:space="preserve"> 27(3):315</w:t>
      </w:r>
      <w:r w:rsidRPr="00922BDA">
        <w:rPr>
          <w:rFonts w:ascii="Symbol" w:eastAsia="Symbol" w:hAnsi="Symbol" w:cs="Symbol"/>
          <w:sz w:val="20"/>
          <w:szCs w:val="20"/>
        </w:rPr>
        <w:t>-</w:t>
      </w:r>
      <w:r w:rsidRPr="00922BDA">
        <w:rPr>
          <w:sz w:val="20"/>
          <w:szCs w:val="20"/>
        </w:rPr>
        <w:t>333. doi:10.1080/02680939.2011.605476.</w:t>
      </w:r>
    </w:p>
  </w:endnote>
  <w:endnote w:id="537">
    <w:p w14:paraId="037FEC8D" w14:textId="77777777" w:rsidR="00C13F18" w:rsidRPr="00922BDA" w:rsidRDefault="00C13F18" w:rsidP="00BB708D">
      <w:pPr>
        <w:pStyle w:val="EndnoteText"/>
      </w:pPr>
      <w:r w:rsidRPr="00922BDA">
        <w:rPr>
          <w:rStyle w:val="EndnoteReference"/>
        </w:rPr>
        <w:endnoteRef/>
      </w:r>
      <w:r w:rsidRPr="00922BDA">
        <w:t xml:space="preserve"> Centre for Educational Statistics and Evaluation (2013) </w:t>
      </w:r>
      <w:hyperlink r:id="rId400" w:anchor="Download0" w:history="1">
        <w:r w:rsidRPr="00922BDA">
          <w:rPr>
            <w:rStyle w:val="Hyperlink"/>
            <w:i/>
          </w:rPr>
          <w:t>Improvements and alternatives to the disadvantaged LBOTE measure report</w:t>
        </w:r>
      </w:hyperlink>
      <w:r w:rsidRPr="00922BDA">
        <w:t>, Department of Education and Communities, New South Wales Government, accessed 27 October 2023.</w:t>
      </w:r>
    </w:p>
  </w:endnote>
  <w:endnote w:id="538">
    <w:p w14:paraId="5DA29651" w14:textId="77777777" w:rsidR="00C13F18" w:rsidRPr="00922BDA" w:rsidRDefault="00C13F18" w:rsidP="00BB708D">
      <w:pPr>
        <w:pStyle w:val="EndnoteText"/>
        <w:rPr>
          <w:i/>
          <w:iCs/>
        </w:rPr>
      </w:pPr>
      <w:r w:rsidRPr="00922BDA">
        <w:rPr>
          <w:rStyle w:val="EndnoteReference"/>
        </w:rPr>
        <w:endnoteRef/>
      </w:r>
      <w:r w:rsidRPr="00922BDA">
        <w:t xml:space="preserve"> Creagh S (2014) ‘A critical analysis of problems with the LBOTE category on the NAPLAN test’, </w:t>
      </w:r>
      <w:r w:rsidRPr="00922BDA">
        <w:rPr>
          <w:i/>
          <w:iCs/>
        </w:rPr>
        <w:t>The</w:t>
      </w:r>
    </w:p>
    <w:p w14:paraId="416D8B00" w14:textId="77777777" w:rsidR="00C13F18" w:rsidRPr="00922BDA" w:rsidRDefault="00C13F18" w:rsidP="00BB708D">
      <w:pPr>
        <w:pStyle w:val="EndnoteText"/>
      </w:pPr>
      <w:r w:rsidRPr="00922BDA">
        <w:rPr>
          <w:i/>
          <w:iCs/>
        </w:rPr>
        <w:t>Australian Educational Researcher</w:t>
      </w:r>
      <w:r w:rsidRPr="00922BDA">
        <w:t>, 41(1):1–23. doi:10.1007/s13384-013-0095-y.</w:t>
      </w:r>
    </w:p>
  </w:endnote>
  <w:endnote w:id="539">
    <w:p w14:paraId="227A5638" w14:textId="77777777" w:rsidR="00C13F18" w:rsidRPr="00922BDA" w:rsidRDefault="00C13F18" w:rsidP="00BB708D">
      <w:pPr>
        <w:pStyle w:val="EndnoteText"/>
      </w:pPr>
      <w:r w:rsidRPr="00922BDA">
        <w:rPr>
          <w:rStyle w:val="EndnoteReference"/>
        </w:rPr>
        <w:endnoteRef/>
      </w:r>
      <w:r w:rsidRPr="00922BDA">
        <w:t xml:space="preserve"> Life Without Barriers (2021) </w:t>
      </w:r>
      <w:hyperlink r:id="rId401" w:history="1">
        <w:r w:rsidRPr="00922BDA">
          <w:rPr>
            <w:rStyle w:val="Hyperlink"/>
            <w:i/>
            <w:iCs/>
          </w:rPr>
          <w:t xml:space="preserve">Revitalising education for children in out-of-home care </w:t>
        </w:r>
        <w:r w:rsidRPr="00922BDA">
          <w:rPr>
            <w:rStyle w:val="Hyperlink"/>
            <w:rFonts w:ascii="Symbol" w:eastAsia="Symbol" w:hAnsi="Symbol" w:cs="Symbol"/>
            <w:i/>
            <w:iCs/>
          </w:rPr>
          <w:t>-</w:t>
        </w:r>
        <w:r w:rsidRPr="00922BDA">
          <w:rPr>
            <w:rStyle w:val="Hyperlink"/>
            <w:i/>
            <w:iCs/>
          </w:rPr>
          <w:t xml:space="preserve"> social policy position</w:t>
        </w:r>
      </w:hyperlink>
      <w:r w:rsidRPr="00922BDA">
        <w:t>, Life Without Barriers, accessed 27 October 2023.</w:t>
      </w:r>
    </w:p>
  </w:endnote>
  <w:endnote w:id="540">
    <w:p w14:paraId="4A4A664E" w14:textId="14304453" w:rsidR="00C13F18" w:rsidRPr="00922BDA" w:rsidRDefault="00C13F18" w:rsidP="00BB708D">
      <w:pPr>
        <w:pStyle w:val="EndnoteText"/>
      </w:pPr>
      <w:r w:rsidRPr="00922BDA">
        <w:rPr>
          <w:rStyle w:val="EndnoteReference"/>
        </w:rPr>
        <w:endnoteRef/>
      </w:r>
      <w:r w:rsidRPr="00922BDA">
        <w:t xml:space="preserve"> First Peoples Disability Network submission.</w:t>
      </w:r>
    </w:p>
  </w:endnote>
  <w:endnote w:id="541">
    <w:p w14:paraId="23438E83" w14:textId="559861CD" w:rsidR="00C13F18" w:rsidRPr="00922BDA" w:rsidRDefault="00C13F18" w:rsidP="00BB708D">
      <w:pPr>
        <w:pStyle w:val="EndnoteText"/>
      </w:pPr>
      <w:r w:rsidRPr="00922BDA">
        <w:rPr>
          <w:rStyle w:val="EndnoteReference"/>
        </w:rPr>
        <w:endnoteRef/>
      </w:r>
      <w:r w:rsidRPr="00922BDA">
        <w:t xml:space="preserve"> Berry Street submission; </w:t>
      </w:r>
      <w:r w:rsidR="00941ED0">
        <w:t>National Indigenous Australians Agency</w:t>
      </w:r>
      <w:r w:rsidRPr="00922BDA">
        <w:t xml:space="preserve"> submission; Save the Children submission.</w:t>
      </w:r>
    </w:p>
  </w:endnote>
  <w:endnote w:id="542">
    <w:p w14:paraId="71BEF8B3" w14:textId="77777777" w:rsidR="00C13F18" w:rsidRPr="00922BDA" w:rsidRDefault="00C13F18" w:rsidP="00BB708D">
      <w:pPr>
        <w:pStyle w:val="EndnoteText"/>
      </w:pPr>
      <w:r w:rsidRPr="00922BDA">
        <w:rPr>
          <w:rStyle w:val="EndnoteReference"/>
        </w:rPr>
        <w:endnoteRef/>
      </w:r>
      <w:r w:rsidRPr="00922BDA">
        <w:t xml:space="preserve"> Berry Street submission, p. 8.</w:t>
      </w:r>
    </w:p>
  </w:endnote>
  <w:endnote w:id="543">
    <w:p w14:paraId="4657E54F" w14:textId="77777777" w:rsidR="00C13F18" w:rsidRPr="00922BDA" w:rsidRDefault="00C13F18" w:rsidP="00BB708D">
      <w:pPr>
        <w:pStyle w:val="EndnoteText"/>
      </w:pPr>
      <w:r w:rsidRPr="00922BDA">
        <w:rPr>
          <w:rStyle w:val="EndnoteReference"/>
        </w:rPr>
        <w:endnoteRef/>
      </w:r>
      <w:r w:rsidRPr="00922BDA">
        <w:t xml:space="preserve"> Walter M (2018) </w:t>
      </w:r>
      <w:hyperlink r:id="rId402" w:history="1">
        <w:r w:rsidRPr="00922BDA">
          <w:rPr>
            <w:rStyle w:val="Hyperlink"/>
            <w:i/>
            <w:iCs/>
          </w:rPr>
          <w:t>The voice of Indigenous data: beyond the markers of disadvantage</w:t>
        </w:r>
      </w:hyperlink>
      <w:r w:rsidRPr="00922BDA">
        <w:t>, Griffith Review,</w:t>
      </w:r>
      <w:r w:rsidRPr="00922BDA" w:rsidDel="000552E6">
        <w:t xml:space="preserve"> </w:t>
      </w:r>
      <w:r w:rsidRPr="00922BDA">
        <w:t>Volume 60, accessed 27 October 2023.</w:t>
      </w:r>
    </w:p>
  </w:endnote>
  <w:endnote w:id="544">
    <w:p w14:paraId="3504F253" w14:textId="77777777" w:rsidR="00C13F18" w:rsidRPr="00922BDA" w:rsidRDefault="00C13F18" w:rsidP="00BB708D">
      <w:pPr>
        <w:pStyle w:val="EndnoteText"/>
      </w:pPr>
      <w:r w:rsidRPr="00922BDA">
        <w:rPr>
          <w:rStyle w:val="EndnoteReference"/>
        </w:rPr>
        <w:endnoteRef/>
      </w:r>
      <w:r w:rsidRPr="00922BDA">
        <w:t xml:space="preserve"> Lowitja Institute (2021) </w:t>
      </w:r>
      <w:hyperlink r:id="rId403" w:history="1">
        <w:r w:rsidRPr="00922BDA">
          <w:rPr>
            <w:rStyle w:val="Hyperlink"/>
            <w:i/>
            <w:iCs/>
          </w:rPr>
          <w:t>Indigenous data governance and sovereignty</w:t>
        </w:r>
      </w:hyperlink>
      <w:r w:rsidRPr="00922BDA">
        <w:t>, Lowitja Institute, accessed 27 October 2023.</w:t>
      </w:r>
    </w:p>
  </w:endnote>
  <w:endnote w:id="545">
    <w:p w14:paraId="19D11FD7" w14:textId="77777777" w:rsidR="00C13F18" w:rsidRPr="00922BDA" w:rsidRDefault="00C13F18" w:rsidP="00BB708D">
      <w:pPr>
        <w:pStyle w:val="EndnoteText"/>
      </w:pPr>
      <w:r w:rsidRPr="00922BDA">
        <w:rPr>
          <w:rStyle w:val="EndnoteReference"/>
        </w:rPr>
        <w:endnoteRef/>
      </w:r>
      <w:r w:rsidRPr="00922BDA">
        <w:t xml:space="preserve"> Maiam nayuri Wingara Indigenous Data Sovereignty Network and Australian Indigenous Governance Institute (2018) </w:t>
      </w:r>
      <w:hyperlink r:id="rId404" w:history="1">
        <w:r w:rsidRPr="00922BDA">
          <w:rPr>
            <w:rStyle w:val="Hyperlink"/>
            <w:i/>
            <w:iCs/>
          </w:rPr>
          <w:t>Indigenous data sovereignty</w:t>
        </w:r>
      </w:hyperlink>
      <w:r w:rsidRPr="00922BDA">
        <w:t>, Briefing paper, accessed 27 October 2023.</w:t>
      </w:r>
    </w:p>
  </w:endnote>
  <w:endnote w:id="546">
    <w:p w14:paraId="06BF2BBD" w14:textId="77777777" w:rsidR="00C13F18" w:rsidRPr="00922BDA" w:rsidRDefault="00C13F18" w:rsidP="00BB708D">
      <w:pPr>
        <w:pStyle w:val="EndnoteText"/>
      </w:pPr>
      <w:r w:rsidRPr="00922BDA">
        <w:rPr>
          <w:rStyle w:val="EndnoteReference"/>
        </w:rPr>
        <w:endnoteRef/>
      </w:r>
      <w:r w:rsidRPr="00922BDA">
        <w:t xml:space="preserve"> Productivity Commission (2023), </w:t>
      </w:r>
      <w:hyperlink r:id="rId405" w:history="1">
        <w:r w:rsidRPr="00922BDA">
          <w:rPr>
            <w:rStyle w:val="Hyperlink"/>
            <w:i/>
            <w:iCs/>
          </w:rPr>
          <w:t>Review of the National Agreement on Closing the Gap: draft report</w:t>
        </w:r>
      </w:hyperlink>
      <w:r w:rsidRPr="00922BDA">
        <w:t>,</w:t>
      </w:r>
      <w:r w:rsidRPr="00922BDA">
        <w:rPr>
          <w:i/>
          <w:iCs/>
        </w:rPr>
        <w:t xml:space="preserve"> </w:t>
      </w:r>
      <w:r w:rsidRPr="00922BDA">
        <w:t xml:space="preserve">Productivity Commission, Australian Government, p. 55, accessed </w:t>
      </w:r>
      <w:r w:rsidRPr="00922BDA" w:rsidDel="00571F8B">
        <w:t xml:space="preserve">27 October </w:t>
      </w:r>
      <w:r w:rsidRPr="00922BDA">
        <w:t>2023.</w:t>
      </w:r>
    </w:p>
  </w:endnote>
  <w:endnote w:id="547">
    <w:p w14:paraId="6EFDA0B6" w14:textId="7CAC13B7" w:rsidR="00C13F18" w:rsidRPr="00922BDA" w:rsidRDefault="00C13F18" w:rsidP="00BB708D">
      <w:pPr>
        <w:pStyle w:val="EndnoteText"/>
      </w:pPr>
      <w:r w:rsidRPr="00922BDA">
        <w:rPr>
          <w:rStyle w:val="EndnoteReference"/>
        </w:rPr>
        <w:endnoteRef/>
      </w:r>
      <w:r w:rsidRPr="00922BDA" w:rsidDel="00767A29">
        <w:t xml:space="preserve"> </w:t>
      </w:r>
      <w:r w:rsidRPr="00922BDA">
        <w:t>Australian Education Research Organisation submission.</w:t>
      </w:r>
    </w:p>
  </w:endnote>
  <w:endnote w:id="548">
    <w:p w14:paraId="130B6905" w14:textId="77777777" w:rsidR="00C13F18" w:rsidRPr="00922BDA" w:rsidRDefault="00C13F18" w:rsidP="00BB708D">
      <w:pPr>
        <w:spacing w:after="0" w:line="240" w:lineRule="auto"/>
        <w:rPr>
          <w:rFonts w:ascii="Calibri" w:eastAsia="Calibri" w:hAnsi="Calibri" w:cs="Calibri"/>
        </w:rPr>
      </w:pPr>
      <w:r w:rsidRPr="00922BDA">
        <w:rPr>
          <w:rStyle w:val="EndnoteReference"/>
        </w:rPr>
        <w:endnoteRef/>
      </w:r>
      <w:r w:rsidRPr="00922BDA">
        <w:t xml:space="preserve"> </w:t>
      </w:r>
      <w:r w:rsidRPr="00922BDA">
        <w:rPr>
          <w:rFonts w:ascii="Calibri" w:eastAsia="Calibri" w:hAnsi="Calibri" w:cs="Calibri"/>
          <w:sz w:val="20"/>
          <w:szCs w:val="20"/>
        </w:rPr>
        <w:t xml:space="preserve">Productivity Commission (2022) </w:t>
      </w:r>
      <w:hyperlink r:id="rId406">
        <w:r w:rsidRPr="00922BDA">
          <w:rPr>
            <w:rStyle w:val="Hyperlink"/>
            <w:rFonts w:ascii="Calibri" w:eastAsia="Calibri" w:hAnsi="Calibri" w:cs="Calibri"/>
            <w:i/>
            <w:color w:val="01698C"/>
            <w:sz w:val="20"/>
            <w:szCs w:val="20"/>
          </w:rPr>
          <w:t>Review of the National School Reform Agreement: study report</w:t>
        </w:r>
      </w:hyperlink>
      <w:r w:rsidRPr="00922BDA">
        <w:rPr>
          <w:rFonts w:ascii="Calibri" w:eastAsia="Calibri" w:hAnsi="Calibri" w:cs="Calibri"/>
          <w:sz w:val="20"/>
          <w:szCs w:val="20"/>
        </w:rPr>
        <w:t>, Productivity Commission, Australian Government, p. 131, accessed 27 October 2023.</w:t>
      </w:r>
    </w:p>
  </w:endnote>
  <w:endnote w:id="549">
    <w:p w14:paraId="37C8A4E2"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color w:val="000000" w:themeColor="text1"/>
        </w:rPr>
        <w:t>Federal Register of Legislation (n.d.)</w:t>
      </w:r>
      <w:r w:rsidRPr="00922BDA">
        <w:rPr>
          <w:rFonts w:ascii="Calibri" w:eastAsia="Calibri" w:hAnsi="Calibri" w:cs="Calibri"/>
          <w:i/>
          <w:color w:val="000000" w:themeColor="text1"/>
        </w:rPr>
        <w:t xml:space="preserve"> </w:t>
      </w:r>
      <w:hyperlink r:id="rId407" w:history="1">
        <w:r w:rsidRPr="00922BDA">
          <w:rPr>
            <w:rStyle w:val="Hyperlink"/>
            <w:i/>
            <w:iCs/>
          </w:rPr>
          <w:t>Australian Education Act 2013</w:t>
        </w:r>
        <w:r w:rsidRPr="00922BDA">
          <w:rPr>
            <w:rStyle w:val="Hyperlink"/>
            <w:color w:val="auto"/>
            <w:sz w:val="22"/>
            <w:szCs w:val="22"/>
            <w:u w:val="none"/>
          </w:rPr>
          <w:t>,</w:t>
        </w:r>
      </w:hyperlink>
      <w:r w:rsidRPr="00922BDA">
        <w:rPr>
          <w:rFonts w:ascii="Calibri" w:eastAsia="Calibri" w:hAnsi="Calibri" w:cs="Calibri"/>
          <w:color w:val="000000" w:themeColor="text1"/>
        </w:rPr>
        <w:t xml:space="preserve"> Australian Government, </w:t>
      </w:r>
      <w:r w:rsidRPr="00922BDA">
        <w:t xml:space="preserve">subsection 78(6), </w:t>
      </w:r>
      <w:r w:rsidRPr="00922BDA">
        <w:rPr>
          <w:rFonts w:ascii="Calibri" w:eastAsia="Calibri" w:hAnsi="Calibri" w:cs="Calibri"/>
          <w:color w:val="000000" w:themeColor="text1"/>
        </w:rPr>
        <w:t>accessed 27 October 2023.</w:t>
      </w:r>
    </w:p>
  </w:endnote>
  <w:endnote w:id="550">
    <w:p w14:paraId="276A3131" w14:textId="77777777" w:rsidR="00C13F18" w:rsidRPr="00922BDA" w:rsidRDefault="00C13F18" w:rsidP="00BB708D">
      <w:pPr>
        <w:pStyle w:val="EndnoteText"/>
      </w:pPr>
      <w:r w:rsidRPr="00922BDA">
        <w:rPr>
          <w:rStyle w:val="EndnoteReference"/>
        </w:rPr>
        <w:endnoteRef/>
      </w:r>
      <w:r w:rsidRPr="00922BDA">
        <w:t xml:space="preserve"> Gonski D, Boston K, Greiner K, Lawrence C, Scales B, and Tannock P (2011) </w:t>
      </w:r>
      <w:hyperlink r:id="rId408" w:history="1">
        <w:r w:rsidRPr="00922BDA">
          <w:rPr>
            <w:rStyle w:val="Hyperlink"/>
            <w:i/>
            <w:iCs/>
          </w:rPr>
          <w:t>Review of funding for schooling – final report</w:t>
        </w:r>
      </w:hyperlink>
      <w:r w:rsidRPr="00922BDA">
        <w:t>, Australian Government, p. 181, accessed 27 October 2023.</w:t>
      </w:r>
    </w:p>
  </w:endnote>
  <w:endnote w:id="551">
    <w:p w14:paraId="2FEDFC65" w14:textId="77D78BA3" w:rsidR="00C13F18" w:rsidRPr="00922BDA" w:rsidRDefault="00C13F18" w:rsidP="00BB708D">
      <w:pPr>
        <w:pStyle w:val="EndnoteText"/>
      </w:pPr>
      <w:r w:rsidRPr="00922BDA">
        <w:rPr>
          <w:rStyle w:val="EndnoteReference"/>
        </w:rPr>
        <w:endnoteRef/>
      </w:r>
      <w:r w:rsidRPr="00922BDA">
        <w:t xml:space="preserve"> New South Wales Government submission; Northern Territory Government submission; Western Australian Government submission; Victorian Government submission; National Catholic Education Commission submission; Independent Schools Australia submission.</w:t>
      </w:r>
    </w:p>
  </w:endnote>
  <w:endnote w:id="552">
    <w:p w14:paraId="57F86F21"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color w:val="000000" w:themeColor="text1"/>
        </w:rPr>
        <w:t>Federal Register of Legislation (n.d.)</w:t>
      </w:r>
      <w:r w:rsidRPr="00922BDA">
        <w:rPr>
          <w:rFonts w:ascii="Calibri" w:eastAsia="Calibri" w:hAnsi="Calibri" w:cs="Calibri"/>
          <w:i/>
          <w:color w:val="000000" w:themeColor="text1"/>
        </w:rPr>
        <w:t xml:space="preserve"> </w:t>
      </w:r>
      <w:hyperlink r:id="rId409" w:history="1">
        <w:r w:rsidRPr="00922BDA">
          <w:rPr>
            <w:rStyle w:val="Hyperlink"/>
            <w:i/>
            <w:iCs/>
          </w:rPr>
          <w:t>Australian Education Act 2013</w:t>
        </w:r>
        <w:r w:rsidRPr="00922BDA">
          <w:rPr>
            <w:rStyle w:val="Hyperlink"/>
            <w:color w:val="auto"/>
            <w:sz w:val="22"/>
            <w:szCs w:val="22"/>
            <w:u w:val="none"/>
          </w:rPr>
          <w:t>,</w:t>
        </w:r>
      </w:hyperlink>
      <w:r w:rsidRPr="00922BDA">
        <w:rPr>
          <w:rFonts w:ascii="Calibri" w:eastAsia="Calibri" w:hAnsi="Calibri" w:cs="Calibri"/>
          <w:color w:val="000000" w:themeColor="text1"/>
        </w:rPr>
        <w:t xml:space="preserve"> Australian Government, </w:t>
      </w:r>
      <w:r w:rsidRPr="00922BDA">
        <w:t xml:space="preserve">subsection 78(5), </w:t>
      </w:r>
      <w:r w:rsidRPr="00922BDA">
        <w:rPr>
          <w:rFonts w:ascii="Calibri" w:eastAsia="Calibri" w:hAnsi="Calibri" w:cs="Calibri"/>
          <w:color w:val="000000" w:themeColor="text1"/>
        </w:rPr>
        <w:t xml:space="preserve">accessed 27 October 2023. </w:t>
      </w:r>
      <w:r w:rsidRPr="00922BDA">
        <w:t xml:space="preserve">A list of Approved System Authorities, broken down by sector, and the name of the needs-based funding arrangement can be found at Department of Education (2023) </w:t>
      </w:r>
      <w:hyperlink r:id="rId410" w:history="1">
        <w:r w:rsidRPr="00922BDA">
          <w:rPr>
            <w:rStyle w:val="Hyperlink"/>
            <w:i/>
            <w:iCs/>
          </w:rPr>
          <w:t>How is Australian Government funding for schools distributed according to need?</w:t>
        </w:r>
      </w:hyperlink>
      <w:r w:rsidRPr="00922BDA">
        <w:t>, Department of Education, Australian Government, accessed 27 October 2023.</w:t>
      </w:r>
    </w:p>
  </w:endnote>
  <w:endnote w:id="553">
    <w:p w14:paraId="70CC26EB" w14:textId="5E5B0EC8" w:rsidR="00C13F18" w:rsidRPr="00922BDA" w:rsidRDefault="00C13F18" w:rsidP="00BB708D">
      <w:pPr>
        <w:pStyle w:val="EndnoteText"/>
      </w:pPr>
      <w:r w:rsidRPr="00922BDA">
        <w:rPr>
          <w:rStyle w:val="EndnoteReference"/>
        </w:rPr>
        <w:endnoteRef/>
      </w:r>
      <w:r w:rsidRPr="00922BDA">
        <w:t xml:space="preserve"> Indigenous Education Consultative Meeting submission; Berry Street submission; The Smith Family submission; Monash University Faculty of Education submission.</w:t>
      </w:r>
    </w:p>
  </w:endnote>
  <w:endnote w:id="554">
    <w:p w14:paraId="62FDEEB8" w14:textId="65D61261" w:rsidR="00C13F18" w:rsidRPr="00922BDA" w:rsidRDefault="00C13F18" w:rsidP="00BB708D">
      <w:pPr>
        <w:pStyle w:val="EndnoteText"/>
      </w:pPr>
      <w:r w:rsidRPr="00922BDA">
        <w:rPr>
          <w:rStyle w:val="EndnoteReference"/>
        </w:rPr>
        <w:endnoteRef/>
      </w:r>
      <w:r w:rsidRPr="00922BDA">
        <w:t xml:space="preserve"> Australian Council of State School Organisations submission; National Indigenous Australians Agency submission; Indigenous Education Consultative Meeting submission; The Australian Council of TESOL Associations submission.</w:t>
      </w:r>
    </w:p>
  </w:endnote>
  <w:endnote w:id="555">
    <w:p w14:paraId="42BBF1AB" w14:textId="7F201626" w:rsidR="00C13F18" w:rsidRPr="00922BDA" w:rsidRDefault="00C13F18" w:rsidP="00BB708D">
      <w:pPr>
        <w:pStyle w:val="EndnoteText"/>
      </w:pPr>
      <w:r w:rsidRPr="00922BDA">
        <w:rPr>
          <w:rStyle w:val="EndnoteReference"/>
        </w:rPr>
        <w:endnoteRef/>
      </w:r>
      <w:r w:rsidRPr="00922BDA">
        <w:t xml:space="preserve"> The Smith Family submission; Indigenous Education Consultative Meeting submission; Australian Council of State School Organisation submission; Berry Street submission.</w:t>
      </w:r>
    </w:p>
  </w:endnote>
  <w:endnote w:id="556">
    <w:p w14:paraId="0ACD0993" w14:textId="77777777" w:rsidR="00C13F18" w:rsidRPr="00922BDA" w:rsidRDefault="00C13F18" w:rsidP="00BB708D">
      <w:pPr>
        <w:pStyle w:val="EndnoteText"/>
      </w:pPr>
      <w:r w:rsidRPr="00922BDA">
        <w:rPr>
          <w:rStyle w:val="EndnoteReference"/>
        </w:rPr>
        <w:endnoteRef/>
      </w:r>
      <w:r w:rsidRPr="00922BDA">
        <w:t xml:space="preserve"> Faculty of Education – University of Melbourne submission, p. 7; Berry Street submission, p. 20.</w:t>
      </w:r>
    </w:p>
  </w:endnote>
  <w:endnote w:id="557">
    <w:p w14:paraId="76F50A5D" w14:textId="77777777" w:rsidR="00C13F18" w:rsidRPr="00922BDA" w:rsidRDefault="00C13F18" w:rsidP="00BB708D">
      <w:pPr>
        <w:pStyle w:val="EndnoteText"/>
      </w:pPr>
      <w:r w:rsidRPr="00922BDA">
        <w:rPr>
          <w:rStyle w:val="EndnoteReference"/>
        </w:rPr>
        <w:endnoteRef/>
      </w:r>
      <w:r w:rsidRPr="00922BDA">
        <w:t xml:space="preserve"> Social Research Centre (2023) </w:t>
      </w:r>
      <w:hyperlink r:id="rId411" w:history="1">
        <w:r w:rsidRPr="00922BDA">
          <w:rPr>
            <w:rStyle w:val="Hyperlink"/>
            <w:i/>
            <w:iCs/>
          </w:rPr>
          <w:t>Department of Education: Review to Inform a Better and Fairer Education System – initial consultation surveys: summary analytical report</w:t>
        </w:r>
      </w:hyperlink>
      <w:r w:rsidRPr="00922BDA">
        <w:t>, Department of Education, Australian Government, p. 39, accessed 27 October 2023.</w:t>
      </w:r>
    </w:p>
  </w:endnote>
  <w:endnote w:id="558">
    <w:p w14:paraId="319B9A4E" w14:textId="138EBF39" w:rsidR="00C13F18" w:rsidRPr="00922BDA" w:rsidRDefault="00C13F18" w:rsidP="00BB708D">
      <w:pPr>
        <w:pStyle w:val="EndnoteText"/>
      </w:pPr>
      <w:r w:rsidRPr="00922BDA">
        <w:rPr>
          <w:rStyle w:val="EndnoteReference"/>
        </w:rPr>
        <w:endnoteRef/>
      </w:r>
      <w:r w:rsidRPr="00922BDA">
        <w:t xml:space="preserve"> Catholic School Parents Australia submission; The Smith Family submission; The Centre for Community Child Health submission.</w:t>
      </w:r>
    </w:p>
  </w:endnote>
  <w:endnote w:id="559">
    <w:p w14:paraId="397B7A61" w14:textId="77777777" w:rsidR="00C13F18" w:rsidRPr="00922BDA" w:rsidRDefault="00C13F18" w:rsidP="00BB708D">
      <w:pPr>
        <w:pStyle w:val="EndnoteText"/>
      </w:pPr>
      <w:r w:rsidRPr="00922BDA">
        <w:rPr>
          <w:rStyle w:val="EndnoteReference"/>
        </w:rPr>
        <w:endnoteRef/>
      </w:r>
      <w:r w:rsidRPr="00922BDA">
        <w:t xml:space="preserve"> Rooty Hill High School submission, p. 6.</w:t>
      </w:r>
    </w:p>
  </w:endnote>
  <w:endnote w:id="560">
    <w:p w14:paraId="51129F1F" w14:textId="77777777" w:rsidR="00C13F18" w:rsidRPr="00922BDA" w:rsidRDefault="00C13F18" w:rsidP="00BB708D">
      <w:pPr>
        <w:pStyle w:val="EndnoteText"/>
      </w:pPr>
      <w:r w:rsidRPr="00922BDA">
        <w:rPr>
          <w:rStyle w:val="EndnoteReference"/>
        </w:rPr>
        <w:endnoteRef/>
      </w:r>
      <w:r w:rsidRPr="00922BDA">
        <w:t xml:space="preserve"> Department of Education (2023) </w:t>
      </w:r>
      <w:hyperlink r:id="rId412" w:history="1">
        <w:r w:rsidRPr="00922BDA">
          <w:rPr>
            <w:rStyle w:val="Hyperlink"/>
            <w:i/>
          </w:rPr>
          <w:t>Greater clarity on public funding for non-government schools</w:t>
        </w:r>
      </w:hyperlink>
      <w:r w:rsidRPr="00922BDA">
        <w:t>, Department of Education, New South Wales Government, accessed 27 October 2023.</w:t>
      </w:r>
    </w:p>
  </w:endnote>
  <w:endnote w:id="561">
    <w:p w14:paraId="526F57D4" w14:textId="77777777" w:rsidR="00C13F18" w:rsidRPr="00922BDA" w:rsidRDefault="00C13F18" w:rsidP="00BB708D">
      <w:pPr>
        <w:pStyle w:val="EndnoteText"/>
      </w:pPr>
      <w:r w:rsidRPr="00922BDA">
        <w:rPr>
          <w:rStyle w:val="EndnoteReference"/>
        </w:rPr>
        <w:endnoteRef/>
      </w:r>
      <w:r w:rsidRPr="00922BDA">
        <w:t xml:space="preserve"> Royal Commission into Violence, Abuse, Neglect and Exploitation of People with Disability (2023) </w:t>
      </w:r>
      <w:hyperlink r:id="rId413" w:history="1">
        <w:r w:rsidRPr="00922BDA">
          <w:rPr>
            <w:rStyle w:val="Hyperlink"/>
            <w:i/>
          </w:rPr>
          <w:t xml:space="preserve">Final report volume 7: inclusive education, employment and housing </w:t>
        </w:r>
        <w:r w:rsidRPr="00922BDA">
          <w:rPr>
            <w:rStyle w:val="Hyperlink"/>
            <w:rFonts w:ascii="Symbol" w:eastAsia="Symbol" w:hAnsi="Symbol" w:cs="Symbol"/>
            <w:i/>
            <w:iCs/>
          </w:rPr>
          <w:t>-</w:t>
        </w:r>
        <w:r w:rsidRPr="00922BDA">
          <w:rPr>
            <w:rStyle w:val="Hyperlink"/>
            <w:i/>
            <w:iCs/>
          </w:rPr>
          <w:t xml:space="preserve"> </w:t>
        </w:r>
        <w:r w:rsidRPr="00922BDA">
          <w:rPr>
            <w:rStyle w:val="Hyperlink"/>
            <w:i/>
          </w:rPr>
          <w:t>part A</w:t>
        </w:r>
      </w:hyperlink>
      <w:r w:rsidRPr="00922BDA">
        <w:t>, Australian Government, p. 184, accessed</w:t>
      </w:r>
      <w:r w:rsidRPr="00922BDA" w:rsidDel="00C35615">
        <w:t xml:space="preserve"> </w:t>
      </w:r>
      <w:r w:rsidRPr="00922BDA">
        <w:t>27 October 2023.</w:t>
      </w:r>
    </w:p>
  </w:endnote>
  <w:endnote w:id="562">
    <w:p w14:paraId="14894B9E" w14:textId="77777777" w:rsidR="00C13F18" w:rsidRPr="00922BDA" w:rsidRDefault="00C13F18" w:rsidP="00BB708D">
      <w:pPr>
        <w:pStyle w:val="EndnoteText"/>
      </w:pPr>
      <w:r w:rsidRPr="00922BDA">
        <w:rPr>
          <w:rStyle w:val="EndnoteReference"/>
        </w:rPr>
        <w:endnoteRef/>
      </w:r>
      <w:r w:rsidRPr="00922BDA">
        <w:t xml:space="preserve"> Nationally Consistent Collection of Data on School Students with Disability (NCCD) (2022)</w:t>
      </w:r>
      <w:r w:rsidRPr="00922BDA">
        <w:rPr>
          <w:i/>
          <w:iCs/>
        </w:rPr>
        <w:t xml:space="preserve"> </w:t>
      </w:r>
      <w:hyperlink r:id="rId414" w:history="1">
        <w:r w:rsidRPr="00922BDA">
          <w:rPr>
            <w:rStyle w:val="Hyperlink"/>
            <w:i/>
            <w:iCs/>
          </w:rPr>
          <w:t>New to the NCCD?</w:t>
        </w:r>
      </w:hyperlink>
      <w:r w:rsidRPr="00922BDA">
        <w:t>, NCCD, accessed 27 October 2023.</w:t>
      </w:r>
    </w:p>
  </w:endnote>
  <w:endnote w:id="563">
    <w:p w14:paraId="72269994" w14:textId="77777777" w:rsidR="00C13F18" w:rsidRPr="00922BDA" w:rsidRDefault="00C13F18" w:rsidP="00BB708D">
      <w:pPr>
        <w:spacing w:after="0" w:line="240" w:lineRule="auto"/>
        <w:rPr>
          <w:rFonts w:ascii="Calibri" w:eastAsia="Calibri" w:hAnsi="Calibri" w:cs="Calibri"/>
        </w:rPr>
      </w:pPr>
      <w:r w:rsidRPr="00922BDA">
        <w:rPr>
          <w:rStyle w:val="EndnoteReference"/>
        </w:rPr>
        <w:endnoteRef/>
      </w:r>
      <w:r w:rsidRPr="00922BDA">
        <w:t xml:space="preserve"> </w:t>
      </w:r>
      <w:r w:rsidRPr="00922BDA">
        <w:rPr>
          <w:rFonts w:ascii="Calibri" w:eastAsia="Calibri" w:hAnsi="Calibri" w:cs="Calibri"/>
          <w:sz w:val="20"/>
          <w:szCs w:val="20"/>
        </w:rPr>
        <w:t>Nationally Consistent Collection of Data on School Students with Disability (NCCD) (2022)</w:t>
      </w:r>
      <w:r w:rsidRPr="00922BDA">
        <w:rPr>
          <w:rFonts w:ascii="Calibri" w:eastAsia="Calibri" w:hAnsi="Calibri" w:cs="Calibri"/>
          <w:i/>
          <w:iCs/>
          <w:sz w:val="20"/>
          <w:szCs w:val="20"/>
        </w:rPr>
        <w:t xml:space="preserve"> </w:t>
      </w:r>
      <w:hyperlink r:id="rId415" w:history="1">
        <w:r w:rsidRPr="00922BDA">
          <w:rPr>
            <w:rStyle w:val="Hyperlink"/>
            <w:rFonts w:ascii="Calibri" w:eastAsia="Calibri" w:hAnsi="Calibri" w:cs="Calibri"/>
            <w:i/>
            <w:iCs/>
            <w:sz w:val="20"/>
            <w:szCs w:val="20"/>
          </w:rPr>
          <w:t>Teacher professional judgement</w:t>
        </w:r>
      </w:hyperlink>
      <w:r w:rsidRPr="00922BDA">
        <w:rPr>
          <w:rFonts w:ascii="Calibri" w:eastAsia="Calibri" w:hAnsi="Calibri" w:cs="Calibri"/>
          <w:sz w:val="20"/>
          <w:szCs w:val="20"/>
        </w:rPr>
        <w:t>, NCCD, accessed 27 October 2023.</w:t>
      </w:r>
    </w:p>
  </w:endnote>
  <w:endnote w:id="564">
    <w:p w14:paraId="4DDEB0E9" w14:textId="77777777" w:rsidR="00C13F18" w:rsidRPr="00922BDA" w:rsidRDefault="00C13F18" w:rsidP="00BB708D">
      <w:pPr>
        <w:pStyle w:val="EndnoteText"/>
      </w:pPr>
      <w:r w:rsidRPr="00922BDA">
        <w:rPr>
          <w:rStyle w:val="EndnoteReference"/>
        </w:rPr>
        <w:endnoteRef/>
      </w:r>
      <w:r w:rsidRPr="00922BDA">
        <w:t xml:space="preserve"> Nationally Consistent Collection of Data on School Students with Disability (NCCD) (2022) </w:t>
      </w:r>
      <w:hyperlink r:id="rId416" w:history="1">
        <w:r w:rsidRPr="00922BDA">
          <w:rPr>
            <w:rStyle w:val="Hyperlink"/>
            <w:i/>
            <w:iCs/>
          </w:rPr>
          <w:t>Support provided within quality differentiated teaching practice</w:t>
        </w:r>
      </w:hyperlink>
      <w:r w:rsidRPr="00922BDA">
        <w:t>, NCCD, accessed 27 October 2023.</w:t>
      </w:r>
    </w:p>
  </w:endnote>
  <w:endnote w:id="565">
    <w:p w14:paraId="7335B515" w14:textId="77777777" w:rsidR="00C13F18" w:rsidRPr="00922BDA" w:rsidRDefault="00C13F18" w:rsidP="00BB708D">
      <w:pPr>
        <w:pStyle w:val="EndnoteText"/>
      </w:pPr>
      <w:r w:rsidRPr="00922BDA">
        <w:rPr>
          <w:rStyle w:val="EndnoteReference"/>
        </w:rPr>
        <w:endnoteRef/>
      </w:r>
      <w:r w:rsidRPr="00922BDA">
        <w:t xml:space="preserve"> Nationally Consistent Collection of Data on School Students with Disability (NCCD) (2022)</w:t>
      </w:r>
      <w:r w:rsidRPr="00922BDA">
        <w:rPr>
          <w:i/>
          <w:iCs/>
        </w:rPr>
        <w:t xml:space="preserve"> </w:t>
      </w:r>
      <w:hyperlink r:id="rId417" w:history="1">
        <w:r w:rsidRPr="00922BDA">
          <w:rPr>
            <w:rStyle w:val="Hyperlink"/>
            <w:i/>
            <w:iCs/>
          </w:rPr>
          <w:t>Supplementary adjustments</w:t>
        </w:r>
      </w:hyperlink>
      <w:r w:rsidRPr="00922BDA">
        <w:t>, NCCD, accessed 27 October 2023.</w:t>
      </w:r>
    </w:p>
  </w:endnote>
  <w:endnote w:id="566">
    <w:p w14:paraId="6E70C9AE" w14:textId="77777777" w:rsidR="00C13F18" w:rsidRPr="00922BDA" w:rsidRDefault="00C13F18" w:rsidP="00BB708D">
      <w:pPr>
        <w:pStyle w:val="EndnoteText"/>
      </w:pPr>
      <w:r w:rsidRPr="00922BDA">
        <w:rPr>
          <w:rStyle w:val="EndnoteReference"/>
        </w:rPr>
        <w:endnoteRef/>
      </w:r>
      <w:r w:rsidRPr="00922BDA">
        <w:t xml:space="preserve"> Nationally Consistent Collection of Data on School Students with Disability (NCCD) (2022)</w:t>
      </w:r>
      <w:r w:rsidRPr="00922BDA">
        <w:rPr>
          <w:i/>
          <w:iCs/>
        </w:rPr>
        <w:t xml:space="preserve"> </w:t>
      </w:r>
      <w:hyperlink r:id="rId418" w:history="1">
        <w:r w:rsidRPr="00922BDA">
          <w:rPr>
            <w:rStyle w:val="Hyperlink"/>
            <w:i/>
            <w:iCs/>
          </w:rPr>
          <w:t>Substantial adjustments</w:t>
        </w:r>
      </w:hyperlink>
      <w:r w:rsidRPr="00922BDA">
        <w:t>, NCCD, accessed 27 October 2023.</w:t>
      </w:r>
    </w:p>
  </w:endnote>
  <w:endnote w:id="567">
    <w:p w14:paraId="77F61D81" w14:textId="77777777" w:rsidR="00C13F18" w:rsidRPr="00922BDA" w:rsidRDefault="00C13F18" w:rsidP="00BB708D">
      <w:pPr>
        <w:pStyle w:val="EndnoteText"/>
      </w:pPr>
      <w:r w:rsidRPr="00922BDA">
        <w:rPr>
          <w:rStyle w:val="EndnoteReference"/>
        </w:rPr>
        <w:endnoteRef/>
      </w:r>
      <w:r w:rsidRPr="00922BDA">
        <w:t xml:space="preserve"> Nationally Consistent Collection of Data on School Students with Disability (NCCD) (2022)</w:t>
      </w:r>
      <w:r w:rsidRPr="00922BDA">
        <w:rPr>
          <w:i/>
          <w:iCs/>
        </w:rPr>
        <w:t xml:space="preserve"> </w:t>
      </w:r>
      <w:hyperlink r:id="rId419" w:history="1">
        <w:r w:rsidRPr="00922BDA">
          <w:rPr>
            <w:rStyle w:val="Hyperlink"/>
            <w:i/>
            <w:iCs/>
          </w:rPr>
          <w:t>Extensive adjustments</w:t>
        </w:r>
      </w:hyperlink>
      <w:r w:rsidRPr="00922BDA">
        <w:t>, NCCD, accessed 27 October 2023.</w:t>
      </w:r>
    </w:p>
  </w:endnote>
  <w:endnote w:id="568">
    <w:p w14:paraId="37D6E376"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rPr>
        <w:t xml:space="preserve">Australian Curriculum, Assessment and Reporting Authority (ACARA) (n.d.) </w:t>
      </w:r>
      <w:hyperlink r:id="rId420">
        <w:r w:rsidRPr="00922BDA">
          <w:rPr>
            <w:rStyle w:val="Hyperlink"/>
            <w:rFonts w:ascii="Calibri" w:eastAsia="Calibri" w:hAnsi="Calibri" w:cs="Calibri"/>
            <w:i/>
            <w:iCs/>
            <w:color w:val="01698C"/>
          </w:rPr>
          <w:t>School students with disability</w:t>
        </w:r>
      </w:hyperlink>
      <w:r w:rsidRPr="00922BDA">
        <w:rPr>
          <w:rStyle w:val="Hyperlink"/>
          <w:rFonts w:ascii="Calibri" w:eastAsia="Calibri" w:hAnsi="Calibri" w:cs="Calibri"/>
          <w:color w:val="01698C"/>
          <w:u w:val="none"/>
        </w:rPr>
        <w:t xml:space="preserve"> </w:t>
      </w:r>
      <w:r w:rsidRPr="00922BDA">
        <w:rPr>
          <w:rStyle w:val="Hyperlink"/>
          <w:rFonts w:ascii="Calibri" w:eastAsia="Calibri" w:hAnsi="Calibri" w:cs="Calibri"/>
          <w:color w:val="auto"/>
          <w:u w:val="none"/>
        </w:rPr>
        <w:t>[data set]</w:t>
      </w:r>
      <w:r w:rsidRPr="00922BDA">
        <w:rPr>
          <w:rFonts w:ascii="Calibri" w:eastAsia="Calibri" w:hAnsi="Calibri" w:cs="Calibri"/>
        </w:rPr>
        <w:t>, ACARA, accessed 27 October 2023.</w:t>
      </w:r>
    </w:p>
  </w:endnote>
  <w:endnote w:id="569">
    <w:p w14:paraId="49E0FA9C"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rPr>
        <w:t xml:space="preserve">Australian Curriculum, Assessment and Reporting Authority (ACARA) (n.d.) </w:t>
      </w:r>
      <w:hyperlink r:id="rId421">
        <w:r w:rsidRPr="00922BDA">
          <w:rPr>
            <w:rStyle w:val="Hyperlink"/>
            <w:rFonts w:ascii="Calibri" w:eastAsia="Calibri" w:hAnsi="Calibri" w:cs="Calibri"/>
            <w:i/>
            <w:iCs/>
            <w:color w:val="01698C"/>
          </w:rPr>
          <w:t>School students with disability</w:t>
        </w:r>
      </w:hyperlink>
      <w:r w:rsidRPr="00922BDA">
        <w:rPr>
          <w:rStyle w:val="Hyperlink"/>
          <w:rFonts w:ascii="Calibri" w:eastAsia="Calibri" w:hAnsi="Calibri" w:cs="Calibri"/>
          <w:color w:val="01698C"/>
          <w:u w:val="none"/>
        </w:rPr>
        <w:t xml:space="preserve"> </w:t>
      </w:r>
      <w:r w:rsidRPr="00922BDA">
        <w:rPr>
          <w:rStyle w:val="Hyperlink"/>
          <w:rFonts w:ascii="Calibri" w:eastAsia="Calibri" w:hAnsi="Calibri" w:cs="Calibri"/>
          <w:color w:val="auto"/>
          <w:u w:val="none"/>
        </w:rPr>
        <w:t>[data set]</w:t>
      </w:r>
      <w:r w:rsidRPr="00922BDA">
        <w:rPr>
          <w:rFonts w:ascii="Calibri" w:eastAsia="Calibri" w:hAnsi="Calibri" w:cs="Calibri"/>
        </w:rPr>
        <w:t>, ACARA, accessed 27 October 2023.</w:t>
      </w:r>
    </w:p>
  </w:endnote>
  <w:endnote w:id="570">
    <w:p w14:paraId="56FB1D38" w14:textId="77777777" w:rsidR="00C13F18" w:rsidRPr="00922BDA" w:rsidRDefault="00C13F18" w:rsidP="00BB708D">
      <w:pPr>
        <w:pStyle w:val="EndnoteText"/>
      </w:pPr>
      <w:r w:rsidRPr="00922BDA">
        <w:rPr>
          <w:rStyle w:val="EndnoteReference"/>
        </w:rPr>
        <w:endnoteRef/>
      </w:r>
      <w:r w:rsidRPr="00922BDA">
        <w:t xml:space="preserve"> Royal Commission into Violence, Abuse, Neglect and Exploitation of People with Disability (2020) </w:t>
      </w:r>
      <w:hyperlink r:id="rId422" w:history="1">
        <w:r w:rsidRPr="00922BDA">
          <w:rPr>
            <w:rStyle w:val="Hyperlink"/>
            <w:i/>
            <w:iCs/>
          </w:rPr>
          <w:t>Interim report</w:t>
        </w:r>
      </w:hyperlink>
      <w:r w:rsidRPr="00922BDA">
        <w:t>, Australian Government, p. 235, accessed 27 October 2023.</w:t>
      </w:r>
    </w:p>
  </w:endnote>
  <w:endnote w:id="571">
    <w:p w14:paraId="6D415458" w14:textId="77777777" w:rsidR="00C13F18" w:rsidRPr="00922BDA" w:rsidRDefault="00C13F18" w:rsidP="00BB708D">
      <w:pPr>
        <w:pStyle w:val="EndnoteText"/>
      </w:pPr>
      <w:r w:rsidRPr="00922BDA">
        <w:rPr>
          <w:rStyle w:val="EndnoteReference"/>
        </w:rPr>
        <w:endnoteRef/>
      </w:r>
      <w:r w:rsidRPr="00922BDA">
        <w:t xml:space="preserve"> </w:t>
      </w:r>
      <w:r w:rsidRPr="00922BDA">
        <w:rPr>
          <w:rFonts w:ascii="Calibri" w:eastAsia="Calibri" w:hAnsi="Calibri" w:cs="Calibri"/>
        </w:rPr>
        <w:t xml:space="preserve">Australian Curriculum, Assessment and Reporting Authority (ACARA) (n.d.) </w:t>
      </w:r>
      <w:hyperlink r:id="rId423">
        <w:r w:rsidRPr="00922BDA">
          <w:rPr>
            <w:rStyle w:val="Hyperlink"/>
            <w:rFonts w:ascii="Calibri" w:eastAsia="Calibri" w:hAnsi="Calibri" w:cs="Calibri"/>
            <w:i/>
            <w:iCs/>
            <w:color w:val="01698C"/>
          </w:rPr>
          <w:t>School students with disability</w:t>
        </w:r>
      </w:hyperlink>
      <w:r w:rsidRPr="00922BDA">
        <w:rPr>
          <w:rStyle w:val="Hyperlink"/>
          <w:rFonts w:ascii="Calibri" w:eastAsia="Calibri" w:hAnsi="Calibri" w:cs="Calibri"/>
          <w:color w:val="01698C"/>
          <w:u w:val="none"/>
        </w:rPr>
        <w:t xml:space="preserve"> </w:t>
      </w:r>
      <w:r w:rsidRPr="00922BDA">
        <w:rPr>
          <w:rStyle w:val="Hyperlink"/>
          <w:rFonts w:ascii="Calibri" w:eastAsia="Calibri" w:hAnsi="Calibri" w:cs="Calibri"/>
          <w:color w:val="auto"/>
          <w:u w:val="none"/>
        </w:rPr>
        <w:t>[data set]</w:t>
      </w:r>
      <w:r w:rsidRPr="00922BDA">
        <w:rPr>
          <w:rFonts w:ascii="Calibri" w:eastAsia="Calibri" w:hAnsi="Calibri" w:cs="Calibri"/>
        </w:rPr>
        <w:t>, ACARA, accessed 27 October 2023.</w:t>
      </w:r>
    </w:p>
  </w:endnote>
  <w:endnote w:id="572">
    <w:p w14:paraId="054DD603" w14:textId="77777777" w:rsidR="00C13F18" w:rsidRPr="00922BDA" w:rsidRDefault="00C13F18" w:rsidP="00BB708D">
      <w:pPr>
        <w:pStyle w:val="EndnoteText"/>
      </w:pPr>
      <w:r w:rsidRPr="00922BDA">
        <w:rPr>
          <w:rStyle w:val="EndnoteReference"/>
        </w:rPr>
        <w:endnoteRef/>
      </w:r>
      <w:r w:rsidRPr="00922BDA">
        <w:t xml:space="preserve"> National School Resourcing Board (NSRB) (2020) </w:t>
      </w:r>
      <w:hyperlink r:id="rId424" w:history="1">
        <w:r w:rsidRPr="00922BDA">
          <w:rPr>
            <w:rStyle w:val="Hyperlink"/>
            <w:i/>
          </w:rPr>
          <w:t>Review of the loading for students with disability: final report</w:t>
        </w:r>
      </w:hyperlink>
      <w:r w:rsidRPr="00922BDA">
        <w:t>, NSRB, Australian Government, p. 64, accessed 27 October 2023.</w:t>
      </w:r>
    </w:p>
  </w:endnote>
  <w:endnote w:id="573">
    <w:p w14:paraId="1617E65E" w14:textId="77777777" w:rsidR="00C13F18" w:rsidRPr="00922BDA" w:rsidRDefault="00C13F18" w:rsidP="00BB708D">
      <w:pPr>
        <w:pStyle w:val="EndnoteText"/>
      </w:pPr>
      <w:r w:rsidRPr="00922BDA">
        <w:rPr>
          <w:rStyle w:val="EndnoteReference"/>
        </w:rPr>
        <w:endnoteRef/>
      </w:r>
      <w:r w:rsidRPr="00922BDA">
        <w:t xml:space="preserve"> National School Resourcing Board (NSRB) (2020) </w:t>
      </w:r>
      <w:hyperlink r:id="rId425" w:history="1">
        <w:r w:rsidRPr="00922BDA">
          <w:rPr>
            <w:rStyle w:val="Hyperlink"/>
            <w:i/>
          </w:rPr>
          <w:t>Review of the loading for students with disability: final report</w:t>
        </w:r>
      </w:hyperlink>
      <w:r w:rsidRPr="00922BDA">
        <w:t>, NSRB, Australian Government, p. 64, accessed 27 October 2023.</w:t>
      </w:r>
    </w:p>
  </w:endnote>
  <w:endnote w:id="574">
    <w:p w14:paraId="2DED5D3F" w14:textId="77777777" w:rsidR="00C13F18" w:rsidRPr="00922BDA" w:rsidRDefault="00C13F18" w:rsidP="00BB708D">
      <w:pPr>
        <w:pStyle w:val="EndnoteText"/>
      </w:pPr>
      <w:r w:rsidRPr="00922BDA">
        <w:rPr>
          <w:rStyle w:val="EndnoteReference"/>
        </w:rPr>
        <w:endnoteRef/>
      </w:r>
      <w:r w:rsidRPr="00922BDA">
        <w:t xml:space="preserve"> Department of Education, Skills and Employment (DESE) (2020) </w:t>
      </w:r>
      <w:hyperlink r:id="rId426" w:history="1">
        <w:r w:rsidRPr="00922BDA">
          <w:rPr>
            <w:rStyle w:val="Hyperlink"/>
            <w:i/>
          </w:rPr>
          <w:t>Final report of the 2020 Review of the Disability Standards for Education 2005</w:t>
        </w:r>
      </w:hyperlink>
      <w:r w:rsidRPr="00922BDA">
        <w:t>, DESE, Australian Government, p. 47, accessed 27 October 2023.</w:t>
      </w:r>
    </w:p>
  </w:endnote>
  <w:endnote w:id="575">
    <w:p w14:paraId="061EFD1A" w14:textId="664A9771" w:rsidR="00C13F18" w:rsidRPr="00922BDA" w:rsidRDefault="00C13F18" w:rsidP="00BB708D">
      <w:pPr>
        <w:pStyle w:val="EndnoteText"/>
      </w:pPr>
      <w:r w:rsidRPr="00922BDA">
        <w:rPr>
          <w:rStyle w:val="EndnoteReference"/>
        </w:rPr>
        <w:endnoteRef/>
      </w:r>
      <w:r w:rsidRPr="00922BDA">
        <w:t xml:space="preserve"> Children and Young People with Disability Australia submission.</w:t>
      </w:r>
    </w:p>
  </w:endnote>
  <w:endnote w:id="576">
    <w:p w14:paraId="6DE07F4C" w14:textId="56A0AA8F" w:rsidR="00C13F18" w:rsidRPr="00922BDA" w:rsidRDefault="00C13F18" w:rsidP="00BB708D">
      <w:pPr>
        <w:pStyle w:val="EndnoteText"/>
      </w:pPr>
      <w:r w:rsidRPr="00922BDA">
        <w:rPr>
          <w:rStyle w:val="EndnoteReference"/>
        </w:rPr>
        <w:endnoteRef/>
      </w:r>
      <w:r w:rsidRPr="00922BDA">
        <w:t xml:space="preserve"> Children and Young People with Disability Australia submission.</w:t>
      </w:r>
    </w:p>
  </w:endnote>
  <w:endnote w:id="577">
    <w:p w14:paraId="588070EE" w14:textId="77777777" w:rsidR="00C13F18" w:rsidRPr="00922BDA" w:rsidRDefault="00C13F18" w:rsidP="00BB708D">
      <w:pPr>
        <w:pStyle w:val="EndnoteText"/>
      </w:pPr>
      <w:r w:rsidRPr="00922BDA">
        <w:rPr>
          <w:rStyle w:val="EndnoteReference"/>
        </w:rPr>
        <w:endnoteRef/>
      </w:r>
      <w:r w:rsidRPr="00922BDA">
        <w:t xml:space="preserve"> Department of Education, Skills and Employment (DESE) (2020) </w:t>
      </w:r>
      <w:hyperlink r:id="rId427" w:history="1">
        <w:r w:rsidRPr="00922BDA">
          <w:rPr>
            <w:rStyle w:val="Hyperlink"/>
            <w:i/>
          </w:rPr>
          <w:t>Final report of the 2020 Review of the Disability Standards for Education 2005</w:t>
        </w:r>
      </w:hyperlink>
      <w:r w:rsidRPr="00922BDA">
        <w:t>, DESE, Australian Government, p. 50, accessed 27 October 2023.</w:t>
      </w:r>
    </w:p>
  </w:endnote>
  <w:endnote w:id="578">
    <w:p w14:paraId="52795112" w14:textId="77777777" w:rsidR="00C13F18" w:rsidRPr="00922BDA" w:rsidRDefault="00C13F18" w:rsidP="00BB708D">
      <w:pPr>
        <w:pStyle w:val="EndnoteText"/>
        <w:rPr>
          <w:rFonts w:ascii="Calibri" w:eastAsia="Calibri" w:hAnsi="Calibri" w:cs="Calibri"/>
        </w:rPr>
      </w:pPr>
      <w:r w:rsidRPr="00922BDA">
        <w:rPr>
          <w:rStyle w:val="EndnoteReference"/>
        </w:rPr>
        <w:endnoteRef/>
      </w:r>
      <w:r w:rsidRPr="00922BDA">
        <w:t xml:space="preserve"> </w:t>
      </w:r>
      <w:r w:rsidRPr="00922BDA">
        <w:rPr>
          <w:rFonts w:ascii="Calibri" w:eastAsia="Calibri" w:hAnsi="Calibri" w:cs="Calibri"/>
        </w:rPr>
        <w:t xml:space="preserve">Productivity Commission (2022) </w:t>
      </w:r>
      <w:hyperlink r:id="rId428">
        <w:r w:rsidRPr="00922BDA">
          <w:rPr>
            <w:rStyle w:val="Hyperlink"/>
            <w:rFonts w:ascii="Calibri" w:eastAsia="Calibri" w:hAnsi="Calibri" w:cs="Calibri"/>
            <w:i/>
            <w:color w:val="01698C"/>
          </w:rPr>
          <w:t>Review of the National School Reform Agreement: study report</w:t>
        </w:r>
      </w:hyperlink>
      <w:r w:rsidRPr="00922BDA">
        <w:rPr>
          <w:rFonts w:ascii="Calibri" w:eastAsia="Calibri" w:hAnsi="Calibri" w:cs="Calibri"/>
        </w:rPr>
        <w:t>, Productivity Commission, Australian Government, pp. 88</w:t>
      </w:r>
      <w:r w:rsidRPr="00922BDA">
        <w:rPr>
          <w:rFonts w:ascii="Symbol" w:eastAsia="Symbol" w:hAnsi="Symbol" w:cs="Symbol"/>
        </w:rPr>
        <w:t>-</w:t>
      </w:r>
      <w:r w:rsidRPr="00922BDA">
        <w:rPr>
          <w:rFonts w:ascii="Calibri" w:eastAsia="Calibri" w:hAnsi="Calibri" w:cs="Calibri"/>
        </w:rPr>
        <w:t>89, accessed 27 October 2023.</w:t>
      </w:r>
    </w:p>
  </w:endnote>
  <w:endnote w:id="579">
    <w:p w14:paraId="13280DFD" w14:textId="77777777" w:rsidR="00C13F18" w:rsidRPr="00922BDA" w:rsidRDefault="00C13F18" w:rsidP="00BB708D">
      <w:pPr>
        <w:pStyle w:val="EndnoteText"/>
      </w:pPr>
      <w:r w:rsidRPr="00922BDA">
        <w:rPr>
          <w:rStyle w:val="EndnoteReference"/>
        </w:rPr>
        <w:endnoteRef/>
      </w:r>
      <w:r w:rsidRPr="00922BDA">
        <w:t xml:space="preserve"> Productivity Commission (2022) </w:t>
      </w:r>
      <w:hyperlink r:id="rId429" w:history="1">
        <w:r w:rsidRPr="00922BDA">
          <w:rPr>
            <w:rStyle w:val="Hyperlink"/>
            <w:i/>
          </w:rPr>
          <w:t>Review of the National School Reform Agreement: study report</w:t>
        </w:r>
      </w:hyperlink>
      <w:r w:rsidRPr="00922BDA">
        <w:t xml:space="preserve">, Productivity Commission, Australian Government, p. 95, accessed 27 October 2023, referencing Nous Group (2014) </w:t>
      </w:r>
      <w:hyperlink r:id="rId430" w:history="1">
        <w:r w:rsidRPr="00922BDA">
          <w:rPr>
            <w:rStyle w:val="Hyperlink"/>
            <w:i/>
          </w:rPr>
          <w:t>Perspectives on the use of performance frameworks in the Australian federation</w:t>
        </w:r>
      </w:hyperlink>
      <w:r w:rsidRPr="00922BDA">
        <w:t>, Nous Group, report to the COAG Reform Council, p. 22, accessed 27 October 2023.</w:t>
      </w:r>
    </w:p>
  </w:endnote>
  <w:endnote w:id="580">
    <w:p w14:paraId="02AD4C59" w14:textId="77777777" w:rsidR="00C13F18" w:rsidRPr="00922BDA" w:rsidRDefault="00C13F18" w:rsidP="00BB708D">
      <w:pPr>
        <w:pStyle w:val="EndnoteText"/>
      </w:pPr>
      <w:r w:rsidRPr="00922BDA">
        <w:rPr>
          <w:rStyle w:val="EndnoteReference"/>
        </w:rPr>
        <w:endnoteRef/>
      </w:r>
      <w:r w:rsidRPr="00922BDA">
        <w:t xml:space="preserve"> Productivity Commission (2022) </w:t>
      </w:r>
      <w:hyperlink r:id="rId431" w:history="1">
        <w:r w:rsidRPr="00922BDA">
          <w:rPr>
            <w:rStyle w:val="Hyperlink"/>
            <w:i/>
          </w:rPr>
          <w:t>Review of the National School Reform Agreement: study report</w:t>
        </w:r>
      </w:hyperlink>
      <w:r w:rsidRPr="00922BDA">
        <w:t>, Productivity Commission, Australian Government, p. 9, accessed 27 October 2023.</w:t>
      </w:r>
    </w:p>
  </w:endnote>
  <w:endnote w:id="581">
    <w:p w14:paraId="4D56B6F7" w14:textId="77777777" w:rsidR="00C13F18" w:rsidRPr="00922BDA" w:rsidRDefault="00C13F18" w:rsidP="00BB708D">
      <w:pPr>
        <w:spacing w:after="0"/>
      </w:pPr>
      <w:r w:rsidRPr="00922BDA">
        <w:rPr>
          <w:rStyle w:val="EndnoteReference"/>
        </w:rPr>
        <w:endnoteRef/>
      </w:r>
      <w:r w:rsidRPr="00922BDA">
        <w:t xml:space="preserve"> </w:t>
      </w:r>
      <w:r w:rsidRPr="00922BDA">
        <w:rPr>
          <w:sz w:val="20"/>
          <w:szCs w:val="20"/>
        </w:rPr>
        <w:t xml:space="preserve">Robinson V (2007) </w:t>
      </w:r>
      <w:hyperlink r:id="rId432" w:history="1">
        <w:r w:rsidRPr="00922BDA">
          <w:rPr>
            <w:rStyle w:val="Hyperlink"/>
            <w:i/>
            <w:iCs/>
            <w:sz w:val="20"/>
            <w:szCs w:val="20"/>
          </w:rPr>
          <w:t>School leadership and student outcomes: identifying what works and why</w:t>
        </w:r>
      </w:hyperlink>
      <w:r w:rsidRPr="00922BDA">
        <w:rPr>
          <w:sz w:val="20"/>
          <w:szCs w:val="20"/>
        </w:rPr>
        <w:t>, Australian Council for Education Leaders, accessed</w:t>
      </w:r>
      <w:r w:rsidRPr="00922BDA" w:rsidDel="006E11FB">
        <w:rPr>
          <w:sz w:val="20"/>
          <w:szCs w:val="20"/>
        </w:rPr>
        <w:t xml:space="preserve"> </w:t>
      </w:r>
      <w:r w:rsidRPr="00922BDA">
        <w:rPr>
          <w:sz w:val="20"/>
          <w:szCs w:val="20"/>
        </w:rPr>
        <w:t>27 October 2023;</w:t>
      </w:r>
      <w:r w:rsidRPr="00922BDA">
        <w:t xml:space="preserve"> </w:t>
      </w:r>
      <w:r w:rsidRPr="00922BDA">
        <w:rPr>
          <w:sz w:val="20"/>
          <w:szCs w:val="20"/>
        </w:rPr>
        <w:t xml:space="preserve">Hargreaves A and Fullan M (2013) </w:t>
      </w:r>
      <w:hyperlink r:id="rId433" w:history="1">
        <w:r w:rsidRPr="00922BDA">
          <w:rPr>
            <w:rStyle w:val="Hyperlink"/>
            <w:i/>
            <w:sz w:val="20"/>
            <w:szCs w:val="20"/>
          </w:rPr>
          <w:t>The power of professional capital: with an investment in collaboration, teachers become nation builders</w:t>
        </w:r>
      </w:hyperlink>
      <w:r w:rsidRPr="00922BDA">
        <w:rPr>
          <w:sz w:val="20"/>
          <w:szCs w:val="20"/>
        </w:rPr>
        <w:t>, Learning Forward, accessed 27 October 2023.</w:t>
      </w:r>
    </w:p>
  </w:endnote>
  <w:endnote w:id="582">
    <w:p w14:paraId="12B60A43" w14:textId="77777777" w:rsidR="00C13F18" w:rsidRPr="00922BDA" w:rsidRDefault="00C13F18" w:rsidP="00BB708D">
      <w:pPr>
        <w:pStyle w:val="EndnoteText"/>
      </w:pPr>
      <w:r w:rsidRPr="00922BDA">
        <w:rPr>
          <w:rStyle w:val="EndnoteReference"/>
        </w:rPr>
        <w:endnoteRef/>
      </w:r>
      <w:r w:rsidRPr="00922BDA">
        <w:t xml:space="preserve"> Hargreaves A and Fullan M (2013) </w:t>
      </w:r>
      <w:hyperlink r:id="rId434" w:history="1">
        <w:r w:rsidRPr="00922BDA">
          <w:rPr>
            <w:rStyle w:val="Hyperlink"/>
            <w:i/>
            <w:iCs/>
          </w:rPr>
          <w:t>The power of professional capital: with an investment in collaboration, teachers become nation builders</w:t>
        </w:r>
      </w:hyperlink>
      <w:r w:rsidRPr="00922BDA">
        <w:t>, Learning Forward, accessed 27 October 2023.</w:t>
      </w:r>
    </w:p>
  </w:endnote>
  <w:endnote w:id="583">
    <w:p w14:paraId="6CB45F5D" w14:textId="77777777" w:rsidR="00C13F18" w:rsidRPr="00922BDA" w:rsidRDefault="00C13F18" w:rsidP="00BB708D">
      <w:pPr>
        <w:pStyle w:val="EndnoteText"/>
      </w:pPr>
      <w:r w:rsidRPr="00922BDA">
        <w:rPr>
          <w:rStyle w:val="EndnoteReference"/>
        </w:rPr>
        <w:endnoteRef/>
      </w:r>
      <w:r w:rsidRPr="00922BDA">
        <w:t xml:space="preserve"> This is the same as Figure 1 in the executive summary.</w:t>
      </w:r>
    </w:p>
  </w:endnote>
  <w:endnote w:id="584">
    <w:p w14:paraId="674BDF7C" w14:textId="77777777" w:rsidR="00995A41" w:rsidRPr="00000B70" w:rsidRDefault="00995A41" w:rsidP="00995A41">
      <w:pPr>
        <w:pStyle w:val="EndnoteText"/>
      </w:pPr>
      <w:r w:rsidRPr="00922BDA">
        <w:rPr>
          <w:rStyle w:val="EndnoteReference"/>
        </w:rPr>
        <w:endnoteRef/>
      </w:r>
      <w:r w:rsidRPr="00922BDA">
        <w:t xml:space="preserve"> Education Council</w:t>
      </w:r>
      <w:r w:rsidRPr="00000B70">
        <w:t xml:space="preserve"> (2017) </w:t>
      </w:r>
      <w:hyperlink r:id="rId435" w:history="1">
        <w:r w:rsidRPr="00000B70">
          <w:rPr>
            <w:rStyle w:val="Hyperlink1"/>
            <w:i/>
          </w:rPr>
          <w:t>Education Council Meeting communiqué – 15 September 20</w:t>
        </w:r>
      </w:hyperlink>
      <w:r w:rsidRPr="00922BDA">
        <w:rPr>
          <w:rStyle w:val="Hyperlink1"/>
          <w:i/>
          <w:iCs/>
        </w:rPr>
        <w:t>17</w:t>
      </w:r>
      <w:r w:rsidRPr="00000B70">
        <w:t>, Department of Education, Australian Government, p. 1, accessed 20 November 2023</w:t>
      </w:r>
    </w:p>
  </w:endnote>
  <w:endnote w:id="585">
    <w:p w14:paraId="5EBB675F" w14:textId="77777777" w:rsidR="00C13F18" w:rsidRPr="00922BDA" w:rsidRDefault="00C13F18" w:rsidP="00BB708D">
      <w:pPr>
        <w:pStyle w:val="EndnoteText"/>
      </w:pPr>
      <w:r w:rsidRPr="00922BDA">
        <w:rPr>
          <w:rStyle w:val="EndnoteReference"/>
        </w:rPr>
        <w:endnoteRef/>
      </w:r>
      <w:r w:rsidRPr="00922BDA">
        <w:t xml:space="preserve"> Greg Ashman submission.</w:t>
      </w:r>
    </w:p>
  </w:endnote>
  <w:endnote w:id="586">
    <w:p w14:paraId="567999A0" w14:textId="77777777" w:rsidR="00C13F18" w:rsidRPr="00922BDA" w:rsidRDefault="00C13F18" w:rsidP="00BB708D">
      <w:pPr>
        <w:pStyle w:val="EndnoteText"/>
        <w:rPr>
          <w:rFonts w:ascii="Calibri" w:eastAsia="Calibri" w:hAnsi="Calibri" w:cs="Calibri"/>
        </w:rPr>
      </w:pPr>
      <w:r w:rsidRPr="00922BDA">
        <w:rPr>
          <w:rStyle w:val="EndnoteReference"/>
        </w:rPr>
        <w:endnoteRef/>
      </w:r>
      <w:r w:rsidRPr="00922BDA">
        <w:t xml:space="preserve"> </w:t>
      </w:r>
      <w:r w:rsidRPr="00922BDA">
        <w:rPr>
          <w:rFonts w:ascii="Calibri" w:eastAsia="Calibri" w:hAnsi="Calibri" w:cs="Calibri"/>
        </w:rPr>
        <w:t>Prior L, Jerrim J, Thomson D, and Leckie G (2021) ‘A review and evaluation of secondary school accountability in England: statistical strengths, weaknesses and challenges for “Progress 8” raised by COVID</w:t>
      </w:r>
      <w:r w:rsidRPr="00922BDA">
        <w:rPr>
          <w:rFonts w:ascii="Calibri" w:eastAsia="Calibri" w:hAnsi="Calibri" w:cs="Calibri"/>
        </w:rPr>
        <w:noBreakHyphen/>
        <w:t>19’,</w:t>
      </w:r>
      <w:r w:rsidRPr="00922BDA">
        <w:rPr>
          <w:rFonts w:ascii="Calibri" w:eastAsia="Calibri" w:hAnsi="Calibri" w:cs="Calibri"/>
          <w:i/>
          <w:iCs/>
        </w:rPr>
        <w:t xml:space="preserve"> Review of Education,</w:t>
      </w:r>
      <w:r w:rsidRPr="00922BDA">
        <w:rPr>
          <w:rFonts w:ascii="Calibri" w:eastAsia="Calibri" w:hAnsi="Calibri" w:cs="Calibri"/>
        </w:rPr>
        <w:t xml:space="preserve"> 9(3):1</w:t>
      </w:r>
      <w:r w:rsidRPr="00922BDA">
        <w:rPr>
          <w:rFonts w:ascii="Symbol" w:eastAsia="Symbol" w:hAnsi="Symbol" w:cs="Symbol"/>
        </w:rPr>
        <w:t>-</w:t>
      </w:r>
      <w:r w:rsidRPr="00922BDA">
        <w:rPr>
          <w:rFonts w:ascii="Calibri" w:eastAsia="Calibri" w:hAnsi="Calibri" w:cs="Calibri"/>
        </w:rPr>
        <w:t>30, p. 5. doi:10.1002/rev3.3299.</w:t>
      </w:r>
    </w:p>
  </w:endnote>
  <w:endnote w:id="587">
    <w:p w14:paraId="12078178" w14:textId="77777777" w:rsidR="00C13F18" w:rsidRPr="00922BDA" w:rsidRDefault="00C13F18" w:rsidP="00BB708D">
      <w:pPr>
        <w:spacing w:after="0"/>
        <w:rPr>
          <w:rFonts w:ascii="Calibri" w:eastAsia="Calibri" w:hAnsi="Calibri" w:cs="Calibri"/>
        </w:rPr>
      </w:pPr>
      <w:r w:rsidRPr="00922BDA">
        <w:rPr>
          <w:rStyle w:val="EndnoteReference"/>
        </w:rPr>
        <w:endnoteRef/>
      </w:r>
      <w:r w:rsidRPr="00922BDA">
        <w:t xml:space="preserve"> </w:t>
      </w:r>
      <w:r w:rsidRPr="00922BDA">
        <w:rPr>
          <w:rFonts w:ascii="Calibri" w:eastAsia="Calibri" w:hAnsi="Calibri" w:cs="Calibri"/>
          <w:sz w:val="20"/>
          <w:szCs w:val="20"/>
        </w:rPr>
        <w:t xml:space="preserve">Australian Curriculum, Assessment and Reporting Authority (ACARA) (n.d.) </w:t>
      </w:r>
      <w:hyperlink r:id="rId436" w:history="1">
        <w:r w:rsidRPr="00922BDA">
          <w:rPr>
            <w:rStyle w:val="Hyperlink1"/>
            <w:rFonts w:ascii="Calibri" w:eastAsia="Calibri" w:hAnsi="Calibri" w:cs="Calibri"/>
            <w:i/>
            <w:iCs/>
            <w:sz w:val="20"/>
            <w:szCs w:val="20"/>
          </w:rPr>
          <w:t>NAPLAN national results</w:t>
        </w:r>
      </w:hyperlink>
      <w:r w:rsidRPr="00922BDA">
        <w:t xml:space="preserve"> </w:t>
      </w:r>
      <w:r w:rsidRPr="00922BDA">
        <w:rPr>
          <w:sz w:val="20"/>
          <w:szCs w:val="20"/>
        </w:rPr>
        <w:t>[data set]</w:t>
      </w:r>
      <w:r w:rsidRPr="00922BDA">
        <w:rPr>
          <w:rFonts w:ascii="Calibri" w:eastAsia="Calibri" w:hAnsi="Calibri" w:cs="Calibri"/>
          <w:sz w:val="20"/>
          <w:szCs w:val="20"/>
        </w:rPr>
        <w:t>, ACARA, accessed 27 October 2023.</w:t>
      </w:r>
    </w:p>
  </w:endnote>
  <w:endnote w:id="588">
    <w:p w14:paraId="44FE931D" w14:textId="4D62997A" w:rsidR="00C13F18" w:rsidRPr="00922BDA" w:rsidRDefault="00C13F18" w:rsidP="00BB708D">
      <w:pPr>
        <w:spacing w:after="0"/>
        <w:rPr>
          <w:rFonts w:ascii="Calibri" w:eastAsia="Calibri" w:hAnsi="Calibri" w:cs="Calibri"/>
        </w:rPr>
      </w:pPr>
      <w:r w:rsidRPr="00922BDA">
        <w:rPr>
          <w:rStyle w:val="EndnoteReference"/>
        </w:rPr>
        <w:endnoteRef/>
      </w:r>
      <w:r w:rsidRPr="00922BDA">
        <w:t xml:space="preserve"> </w:t>
      </w:r>
      <w:r w:rsidRPr="00922BDA">
        <w:rPr>
          <w:sz w:val="20"/>
          <w:szCs w:val="20"/>
        </w:rPr>
        <w:t xml:space="preserve">Wan W-Y, Williams L, Lee E, and Lu L (2023) </w:t>
      </w:r>
      <w:hyperlink r:id="rId437" w:history="1">
        <w:r w:rsidRPr="00922BDA">
          <w:rPr>
            <w:rStyle w:val="Hyperlink"/>
            <w:i/>
            <w:iCs/>
            <w:sz w:val="20"/>
            <w:szCs w:val="20"/>
          </w:rPr>
          <w:t>Longitudinal literacy and numeracy in Australia (LLANIA) dataset: technical report</w:t>
        </w:r>
        <w:r w:rsidRPr="00922BDA">
          <w:rPr>
            <w:rStyle w:val="Hyperlink"/>
            <w:color w:val="auto"/>
            <w:sz w:val="20"/>
            <w:szCs w:val="20"/>
            <w:u w:val="none"/>
          </w:rPr>
          <w:t xml:space="preserve">, </w:t>
        </w:r>
        <w:r w:rsidRPr="00922BDA">
          <w:rPr>
            <w:sz w:val="20"/>
            <w:szCs w:val="20"/>
          </w:rPr>
          <w:t>Australian Education Research Organisation</w:t>
        </w:r>
      </w:hyperlink>
      <w:r w:rsidRPr="00922BDA">
        <w:rPr>
          <w:sz w:val="20"/>
          <w:szCs w:val="20"/>
        </w:rPr>
        <w:t>, accessed 27 October 2023.</w:t>
      </w:r>
    </w:p>
  </w:endnote>
  <w:endnote w:id="589">
    <w:p w14:paraId="755E940D" w14:textId="73E43174" w:rsidR="00C13F18" w:rsidRPr="00922BDA" w:rsidRDefault="00C13F18" w:rsidP="00BB708D">
      <w:pPr>
        <w:pStyle w:val="EndnoteText"/>
      </w:pPr>
      <w:r w:rsidRPr="00922BDA">
        <w:rPr>
          <w:rStyle w:val="EndnoteReference"/>
        </w:rPr>
        <w:endnoteRef/>
      </w:r>
      <w:r w:rsidRPr="00922BDA">
        <w:t xml:space="preserve"> </w:t>
      </w:r>
      <w:r w:rsidRPr="003118EE">
        <w:rPr>
          <w:rFonts w:ascii="Calibri" w:hAnsi="Calibri" w:cs="Calibri"/>
          <w:color w:val="000000" w:themeColor="text1"/>
        </w:rPr>
        <w:t xml:space="preserve">Jurisdictions collect their own data about Year 12 certification or apparent retention rates to build understanding of how well schools and systems are doing at supporting secondary students </w:t>
      </w:r>
      <w:r w:rsidR="00E8274A" w:rsidRPr="003118EE">
        <w:rPr>
          <w:rFonts w:ascii="Calibri" w:hAnsi="Calibri" w:cs="Calibri"/>
          <w:color w:val="000000" w:themeColor="text1"/>
        </w:rPr>
        <w:t xml:space="preserve">in </w:t>
      </w:r>
      <w:r w:rsidRPr="003118EE">
        <w:rPr>
          <w:rFonts w:ascii="Calibri" w:hAnsi="Calibri" w:cs="Calibri"/>
          <w:color w:val="000000" w:themeColor="text1"/>
        </w:rPr>
        <w:t xml:space="preserve">attainment. These data have limitations, such as not being able to track students across systems, and can have varying inclusions </w:t>
      </w:r>
      <w:r w:rsidRPr="003118EE">
        <w:rPr>
          <w:rFonts w:ascii="Symbol" w:eastAsia="Symbol" w:hAnsi="Symbol" w:cs="Symbol"/>
          <w:color w:val="000000" w:themeColor="text1"/>
        </w:rPr>
        <w:t>-</w:t>
      </w:r>
      <w:r w:rsidRPr="003118EE">
        <w:rPr>
          <w:rFonts w:ascii="Calibri" w:hAnsi="Calibri" w:cs="Calibri"/>
          <w:color w:val="000000" w:themeColor="text1"/>
        </w:rPr>
        <w:t xml:space="preserve"> for example, whether Year 12 equivalencies such as the International Baccalaureate, Steiner Education or Big Picture Learning are captured. These data may also not fully account for the multiple pathways that students, particularly those who may have disengaged from schooling, have to gaining Year 12 certification</w:t>
      </w:r>
      <w:r w:rsidRPr="00922BDA">
        <w:rPr>
          <w:rFonts w:ascii="Calibri" w:hAnsi="Calibri" w:cs="Calibri"/>
          <w:color w:val="000000" w:themeColor="text1"/>
        </w:rPr>
        <w:t>.</w:t>
      </w:r>
    </w:p>
  </w:endnote>
  <w:endnote w:id="590">
    <w:p w14:paraId="4862B2BB" w14:textId="77777777" w:rsidR="00C13F18" w:rsidRPr="00922BDA" w:rsidRDefault="00C13F18" w:rsidP="00BB708D">
      <w:pPr>
        <w:pStyle w:val="EndnoteText"/>
      </w:pPr>
      <w:r w:rsidRPr="00922BDA">
        <w:rPr>
          <w:rStyle w:val="EndnoteReference"/>
        </w:rPr>
        <w:endnoteRef/>
      </w:r>
      <w:r w:rsidRPr="00922BDA">
        <w:t xml:space="preserve"> Australian Bureau of Statistics (ABS) (2022) </w:t>
      </w:r>
      <w:hyperlink r:id="rId438" w:history="1">
        <w:r w:rsidRPr="00922BDA">
          <w:rPr>
            <w:rStyle w:val="Hyperlink"/>
            <w:i/>
            <w:iCs/>
          </w:rPr>
          <w:t>Education and work, Australia</w:t>
        </w:r>
      </w:hyperlink>
      <w:r w:rsidRPr="00922BDA">
        <w:t>, ABS, accessed 30 October 2023.</w:t>
      </w:r>
    </w:p>
  </w:endnote>
  <w:endnote w:id="591">
    <w:p w14:paraId="6B965649" w14:textId="33506F5A" w:rsidR="00C13F18" w:rsidRPr="00922BDA" w:rsidRDefault="00C13F18">
      <w:pPr>
        <w:pStyle w:val="EndnoteText"/>
      </w:pPr>
      <w:r w:rsidRPr="00922BDA">
        <w:rPr>
          <w:rStyle w:val="EndnoteReference"/>
        </w:rPr>
        <w:endnoteRef/>
      </w:r>
      <w:r w:rsidRPr="00922BDA">
        <w:t xml:space="preserve"> Australian Capital Territory Government (2023) </w:t>
      </w:r>
      <w:hyperlink r:id="rId439" w:history="1">
        <w:r w:rsidRPr="00922BDA">
          <w:rPr>
            <w:rStyle w:val="Hyperlink"/>
            <w:i/>
            <w:iCs/>
          </w:rPr>
          <w:t>ACT Wellbeing Feedback: equity of educational outcomes</w:t>
        </w:r>
      </w:hyperlink>
      <w:r w:rsidRPr="00922BDA">
        <w:t xml:space="preserve">, Australian Capital Territory Government, accessed 17 November 2023. </w:t>
      </w:r>
    </w:p>
  </w:endnote>
  <w:endnote w:id="592">
    <w:p w14:paraId="0D6F7B17" w14:textId="77777777" w:rsidR="00C13F18" w:rsidRPr="00922BDA" w:rsidRDefault="00C13F18" w:rsidP="00BB708D">
      <w:pPr>
        <w:pStyle w:val="EndnoteText"/>
      </w:pPr>
      <w:r w:rsidRPr="00922BDA">
        <w:rPr>
          <w:rStyle w:val="EndnoteReference"/>
        </w:rPr>
        <w:endnoteRef/>
      </w:r>
      <w:r w:rsidRPr="00922BDA">
        <w:t xml:space="preserve"> Department of Education internal analysis.</w:t>
      </w:r>
    </w:p>
  </w:endnote>
  <w:endnote w:id="593">
    <w:p w14:paraId="08D1DBF4" w14:textId="5AA6B06A" w:rsidR="00C13F18" w:rsidRPr="00922BDA" w:rsidRDefault="00C13F18" w:rsidP="00BB708D">
      <w:pPr>
        <w:pStyle w:val="EndnoteText"/>
      </w:pPr>
      <w:r w:rsidRPr="00922BDA">
        <w:rPr>
          <w:rStyle w:val="EndnoteReference"/>
        </w:rPr>
        <w:endnoteRef/>
      </w:r>
      <w:r w:rsidRPr="00922BDA">
        <w:t xml:space="preserve"> National Skills Commission (NSC) (2021) </w:t>
      </w:r>
      <w:hyperlink r:id="rId440" w:history="1">
        <w:r w:rsidRPr="00922BDA">
          <w:rPr>
            <w:rStyle w:val="Hyperlink1"/>
            <w:i/>
          </w:rPr>
          <w:t>Employment outlook (five years to November 2026)</w:t>
        </w:r>
      </w:hyperlink>
      <w:r w:rsidRPr="00922BDA">
        <w:t>, NSC, Australian Government, p. 7, accessed 27 October 2023.</w:t>
      </w:r>
    </w:p>
  </w:endnote>
  <w:endnote w:id="594">
    <w:p w14:paraId="75EFD4C3" w14:textId="77777777" w:rsidR="00C13F18" w:rsidRPr="00922BDA" w:rsidRDefault="00C13F18" w:rsidP="00BB708D">
      <w:pPr>
        <w:pStyle w:val="EndnoteText"/>
        <w:rPr>
          <w:rFonts w:ascii="Calibri" w:eastAsia="Calibri" w:hAnsi="Calibri" w:cs="Calibri"/>
        </w:rPr>
      </w:pPr>
      <w:r w:rsidRPr="00922BDA">
        <w:rPr>
          <w:rStyle w:val="EndnoteReference"/>
        </w:rPr>
        <w:endnoteRef/>
      </w:r>
      <w:r w:rsidRPr="00922BDA">
        <w:t xml:space="preserve"> O’Kane M, Behrendt L, Glover B, Macklin J, Rimmer B, and Wikramanayake S (2023) </w:t>
      </w:r>
      <w:hyperlink r:id="rId441" w:history="1">
        <w:r w:rsidRPr="00922BDA">
          <w:rPr>
            <w:rStyle w:val="Hyperlink"/>
            <w:i/>
            <w:iCs/>
          </w:rPr>
          <w:t>Australian Universities Accord: interim report</w:t>
        </w:r>
      </w:hyperlink>
      <w:r w:rsidRPr="00922BDA">
        <w:rPr>
          <w:i/>
          <w:iCs/>
        </w:rPr>
        <w:t xml:space="preserve">, </w:t>
      </w:r>
      <w:r w:rsidRPr="00922BDA">
        <w:t>Department of Education, Australian Government, p. 41, accessed 30 October 2023.</w:t>
      </w:r>
    </w:p>
  </w:endnote>
  <w:endnote w:id="595">
    <w:p w14:paraId="0CC234BB" w14:textId="77777777" w:rsidR="00C13F18" w:rsidRPr="00922BDA" w:rsidRDefault="00C13F18" w:rsidP="00BB708D">
      <w:pPr>
        <w:spacing w:after="0" w:line="240" w:lineRule="auto"/>
      </w:pPr>
      <w:r w:rsidRPr="00922BDA">
        <w:rPr>
          <w:rStyle w:val="EndnoteReference"/>
          <w:sz w:val="20"/>
          <w:szCs w:val="20"/>
        </w:rPr>
        <w:endnoteRef/>
      </w:r>
      <w:r w:rsidRPr="00922BDA">
        <w:rPr>
          <w:rStyle w:val="EndnoteReference"/>
          <w:sz w:val="20"/>
          <w:szCs w:val="20"/>
        </w:rPr>
        <w:t xml:space="preserve"> </w:t>
      </w:r>
      <w:r w:rsidRPr="00922BDA">
        <w:rPr>
          <w:sz w:val="20"/>
          <w:szCs w:val="20"/>
        </w:rPr>
        <w:t xml:space="preserve">Australian Curriculum, Assessment and Reporting Authority (ACARA) (2023) (n.d.) </w:t>
      </w:r>
      <w:hyperlink r:id="rId442" w:history="1">
        <w:r w:rsidRPr="00922BDA">
          <w:rPr>
            <w:rStyle w:val="Hyperlink"/>
            <w:i/>
            <w:iCs/>
            <w:sz w:val="20"/>
            <w:szCs w:val="20"/>
          </w:rPr>
          <w:t>Student attendance</w:t>
        </w:r>
      </w:hyperlink>
      <w:r w:rsidRPr="00922BDA">
        <w:rPr>
          <w:rStyle w:val="Hyperlink"/>
          <w:sz w:val="20"/>
          <w:szCs w:val="20"/>
          <w:u w:val="none"/>
        </w:rPr>
        <w:t xml:space="preserve"> </w:t>
      </w:r>
      <w:r w:rsidRPr="00922BDA">
        <w:rPr>
          <w:rStyle w:val="Hyperlink"/>
          <w:color w:val="auto"/>
          <w:sz w:val="20"/>
          <w:szCs w:val="20"/>
          <w:u w:val="none"/>
        </w:rPr>
        <w:t>[data set]</w:t>
      </w:r>
      <w:r w:rsidRPr="00922BDA">
        <w:rPr>
          <w:sz w:val="20"/>
          <w:szCs w:val="20"/>
        </w:rPr>
        <w:t>, ACARA, accessed 27 October 2023.</w:t>
      </w:r>
    </w:p>
  </w:endnote>
  <w:endnote w:id="596">
    <w:p w14:paraId="116D8F07"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Australian Curriculum, Assessment and Reporting Authority (ACARA) (2023) (n.d.) </w:t>
      </w:r>
      <w:hyperlink r:id="rId443" w:history="1">
        <w:r w:rsidRPr="00922BDA">
          <w:rPr>
            <w:rStyle w:val="Hyperlink"/>
            <w:i/>
            <w:iCs/>
            <w:sz w:val="20"/>
            <w:szCs w:val="20"/>
          </w:rPr>
          <w:t>Student attendance</w:t>
        </w:r>
      </w:hyperlink>
      <w:r w:rsidRPr="00922BDA">
        <w:rPr>
          <w:rStyle w:val="Hyperlink"/>
          <w:sz w:val="20"/>
          <w:szCs w:val="20"/>
          <w:u w:val="none"/>
        </w:rPr>
        <w:t xml:space="preserve"> </w:t>
      </w:r>
      <w:r w:rsidRPr="00922BDA">
        <w:rPr>
          <w:rStyle w:val="Hyperlink"/>
          <w:color w:val="auto"/>
          <w:sz w:val="20"/>
          <w:szCs w:val="20"/>
          <w:u w:val="none"/>
        </w:rPr>
        <w:t>[data set]</w:t>
      </w:r>
      <w:r w:rsidRPr="00922BDA">
        <w:rPr>
          <w:sz w:val="20"/>
          <w:szCs w:val="20"/>
        </w:rPr>
        <w:t>, ACARA, accessed 27 October 2023.</w:t>
      </w:r>
    </w:p>
  </w:endnote>
  <w:endnote w:id="597">
    <w:p w14:paraId="3314AFA6" w14:textId="77777777" w:rsidR="00C13F18" w:rsidRPr="00922BDA" w:rsidRDefault="00C13F18" w:rsidP="00BB708D">
      <w:pPr>
        <w:pStyle w:val="EndnoteText"/>
      </w:pPr>
      <w:r w:rsidRPr="00922BDA">
        <w:rPr>
          <w:rStyle w:val="EndnoteReference"/>
        </w:rPr>
        <w:endnoteRef/>
      </w:r>
      <w:r w:rsidRPr="00922BDA">
        <w:t xml:space="preserve"> Department of Education internal analysis using </w:t>
      </w:r>
      <w:r w:rsidRPr="00922BDA">
        <w:rPr>
          <w:lang w:val="en-GB"/>
        </w:rPr>
        <w:t>ABS Tablebuilder Census 2021.</w:t>
      </w:r>
    </w:p>
  </w:endnote>
  <w:endnote w:id="598">
    <w:p w14:paraId="3BA33E4F" w14:textId="77777777" w:rsidR="00C13F18" w:rsidRPr="00922BDA" w:rsidRDefault="00C13F18" w:rsidP="00BB708D">
      <w:pPr>
        <w:pStyle w:val="EndnoteText"/>
      </w:pPr>
      <w:r w:rsidRPr="00922BDA">
        <w:rPr>
          <w:rStyle w:val="EndnoteReference"/>
        </w:rPr>
        <w:endnoteRef/>
      </w:r>
      <w:r w:rsidRPr="00922BDA">
        <w:t xml:space="preserve"> Department of Education internal analysis using </w:t>
      </w:r>
      <w:r w:rsidRPr="00922BDA">
        <w:rPr>
          <w:lang w:val="en-GB"/>
        </w:rPr>
        <w:t>ABS Tablebuilder Census 2021.</w:t>
      </w:r>
    </w:p>
  </w:endnote>
  <w:endnote w:id="599">
    <w:p w14:paraId="009A2FB9" w14:textId="77777777" w:rsidR="00C13F18" w:rsidRPr="00922BDA" w:rsidRDefault="00C13F18" w:rsidP="00BB708D">
      <w:pPr>
        <w:pStyle w:val="EndnoteText"/>
      </w:pPr>
      <w:r w:rsidRPr="00922BDA">
        <w:rPr>
          <w:rStyle w:val="EndnoteReference"/>
        </w:rPr>
        <w:endnoteRef/>
      </w:r>
      <w:r w:rsidRPr="00922BDA">
        <w:t xml:space="preserve"> Department of Education internal analysis using </w:t>
      </w:r>
      <w:r w:rsidRPr="00922BDA">
        <w:rPr>
          <w:lang w:val="en-GB"/>
        </w:rPr>
        <w:t>ABS Tablebuilder Census 2021.</w:t>
      </w:r>
    </w:p>
  </w:endnote>
  <w:endnote w:id="600">
    <w:p w14:paraId="36258993" w14:textId="77777777" w:rsidR="00C13F18" w:rsidRPr="00922BDA" w:rsidRDefault="00C13F18" w:rsidP="00BB708D">
      <w:pPr>
        <w:pStyle w:val="EndnoteText"/>
      </w:pPr>
      <w:r w:rsidRPr="00922BDA">
        <w:rPr>
          <w:rStyle w:val="EndnoteReference"/>
        </w:rPr>
        <w:endnoteRef/>
      </w:r>
      <w:r w:rsidRPr="00922BDA">
        <w:t xml:space="preserve"> </w:t>
      </w:r>
      <w:bookmarkStart w:id="218" w:name="_Hlk149584322"/>
      <w:r w:rsidRPr="00922BDA">
        <w:t xml:space="preserve">Jobs and Skills Australia (2023) </w:t>
      </w:r>
      <w:hyperlink r:id="rId444" w:history="1">
        <w:r w:rsidRPr="00922BDA">
          <w:rPr>
            <w:rStyle w:val="Hyperlink"/>
            <w:i/>
            <w:iCs/>
          </w:rPr>
          <w:t>Towards a National Jobs and Skills Roadmap: annual jobs and skills report 2023</w:t>
        </w:r>
      </w:hyperlink>
      <w:r w:rsidRPr="00922BDA">
        <w:t>, Jobs and Skills Australia, Australian Government, p. 48, accessed 30 October 2023.</w:t>
      </w:r>
      <w:bookmarkEnd w:id="218"/>
    </w:p>
  </w:endnote>
  <w:endnote w:id="601">
    <w:p w14:paraId="591B9D2D" w14:textId="77777777" w:rsidR="00C13F18" w:rsidRPr="00922BDA" w:rsidRDefault="00C13F18" w:rsidP="00BB708D">
      <w:pPr>
        <w:pStyle w:val="EndnoteText"/>
      </w:pPr>
      <w:r w:rsidRPr="00922BDA">
        <w:rPr>
          <w:rStyle w:val="EndnoteReference"/>
        </w:rPr>
        <w:endnoteRef/>
      </w:r>
      <w:r w:rsidRPr="00922BDA">
        <w:t xml:space="preserve"> </w:t>
      </w:r>
      <w:bookmarkStart w:id="219" w:name="_Hlk149584453"/>
      <w:r w:rsidRPr="00922BDA">
        <w:t xml:space="preserve">Department of Education (2022) </w:t>
      </w:r>
      <w:hyperlink r:id="rId445" w:history="1">
        <w:r w:rsidRPr="00922BDA">
          <w:rPr>
            <w:rStyle w:val="Hyperlink"/>
            <w:i/>
            <w:iCs/>
          </w:rPr>
          <w:t>Issues paper: teacher workforce shortages</w:t>
        </w:r>
      </w:hyperlink>
      <w:r w:rsidRPr="00922BDA">
        <w:t>, Department of Education, Australian Government, accessed 30 October 2023.</w:t>
      </w:r>
      <w:bookmarkEnd w:id="219"/>
    </w:p>
  </w:endnote>
  <w:endnote w:id="602">
    <w:p w14:paraId="1369A550" w14:textId="77777777" w:rsidR="00C13F18" w:rsidRPr="00922BDA" w:rsidRDefault="00C13F18" w:rsidP="00BB708D">
      <w:pPr>
        <w:pStyle w:val="EndnoteText"/>
      </w:pPr>
      <w:r w:rsidRPr="00922BDA">
        <w:rPr>
          <w:rStyle w:val="EndnoteReference"/>
        </w:rPr>
        <w:endnoteRef/>
      </w:r>
      <w:r w:rsidRPr="00922BDA">
        <w:t xml:space="preserve"> </w:t>
      </w:r>
      <w:bookmarkStart w:id="220" w:name="_Hlk149584527"/>
      <w:r w:rsidRPr="00922BDA">
        <w:t xml:space="preserve">Australian Institute for Teaching and School Leadership (AITSL) (2019) </w:t>
      </w:r>
      <w:hyperlink r:id="rId446" w:history="1">
        <w:r w:rsidRPr="00922BDA">
          <w:rPr>
            <w:rStyle w:val="Hyperlink"/>
            <w:i/>
            <w:iCs/>
          </w:rPr>
          <w:t>Initial teacher education: data report 2019</w:t>
        </w:r>
      </w:hyperlink>
      <w:r w:rsidRPr="00922BDA">
        <w:t>, AITSL, accessed 30 October 2023.</w:t>
      </w:r>
      <w:bookmarkEnd w:id="220"/>
    </w:p>
  </w:endnote>
  <w:endnote w:id="603">
    <w:p w14:paraId="56F798FF" w14:textId="77777777" w:rsidR="00C13F18" w:rsidRPr="00922BDA" w:rsidRDefault="00C13F18" w:rsidP="00BB708D">
      <w:pPr>
        <w:pStyle w:val="EndnoteText"/>
      </w:pPr>
      <w:r w:rsidRPr="00922BDA">
        <w:rPr>
          <w:rStyle w:val="EndnoteReference"/>
        </w:rPr>
        <w:endnoteRef/>
      </w:r>
      <w:r w:rsidRPr="00922BDA">
        <w:t xml:space="preserve"> Department of Education internal analysis using ABS Person-Level Integrated Data Asset.</w:t>
      </w:r>
    </w:p>
  </w:endnote>
  <w:endnote w:id="604">
    <w:p w14:paraId="73B54B8C" w14:textId="77777777" w:rsidR="00C13F18" w:rsidRPr="00922BDA" w:rsidRDefault="00C13F18" w:rsidP="00BB708D">
      <w:pPr>
        <w:pStyle w:val="EndnoteText"/>
      </w:pPr>
      <w:r w:rsidRPr="00922BDA">
        <w:rPr>
          <w:rStyle w:val="EndnoteReference"/>
        </w:rPr>
        <w:endnoteRef/>
      </w:r>
      <w:r w:rsidRPr="00922BDA">
        <w:t xml:space="preserve"> Department of Education internal analysis using ABS Person-Level Integrated Data Asset and Australian Taxation Office tax data.</w:t>
      </w:r>
    </w:p>
  </w:endnote>
  <w:endnote w:id="605">
    <w:p w14:paraId="0D201CB1" w14:textId="77777777" w:rsidR="00C13F18" w:rsidRPr="00922BDA" w:rsidRDefault="00C13F18" w:rsidP="00BB708D">
      <w:pPr>
        <w:pStyle w:val="EndnoteText"/>
      </w:pPr>
      <w:r w:rsidRPr="00922BDA">
        <w:rPr>
          <w:rStyle w:val="EndnoteReference"/>
        </w:rPr>
        <w:endnoteRef/>
      </w:r>
      <w:r w:rsidRPr="00922BDA">
        <w:t xml:space="preserve"> Australian Curriculum, Assessment and Reporting Authority (ACARA) (2023) </w:t>
      </w:r>
      <w:hyperlink r:id="rId447" w:history="1">
        <w:r w:rsidRPr="00922BDA">
          <w:rPr>
            <w:rStyle w:val="Hyperlink"/>
            <w:i/>
            <w:iCs/>
          </w:rPr>
          <w:t>National report on schooling in Australia</w:t>
        </w:r>
      </w:hyperlink>
      <w:r w:rsidRPr="00922BDA">
        <w:t>, ACARA, accessed 27 October 2023.</w:t>
      </w:r>
    </w:p>
  </w:endnote>
  <w:endnote w:id="606">
    <w:p w14:paraId="23F97C42" w14:textId="77777777" w:rsidR="00C13F18" w:rsidRPr="00922BDA" w:rsidRDefault="00C13F18" w:rsidP="00BB708D">
      <w:pPr>
        <w:pStyle w:val="EndnoteText"/>
      </w:pPr>
      <w:r w:rsidRPr="00922BDA">
        <w:rPr>
          <w:rStyle w:val="EndnoteReference"/>
        </w:rPr>
        <w:endnoteRef/>
      </w:r>
      <w:r w:rsidRPr="00922BDA">
        <w:t xml:space="preserve"> Productivity Commission (2023) </w:t>
      </w:r>
      <w:hyperlink r:id="rId448" w:history="1">
        <w:r w:rsidRPr="00922BDA">
          <w:rPr>
            <w:rStyle w:val="Hyperlink"/>
            <w:i/>
          </w:rPr>
          <w:t>Report on government services 2023: school education</w:t>
        </w:r>
      </w:hyperlink>
      <w:r w:rsidRPr="00922BDA">
        <w:t>, Productivity Commission, Australian Government, accessed 27 October 2023.</w:t>
      </w:r>
    </w:p>
  </w:endnote>
  <w:endnote w:id="607">
    <w:p w14:paraId="3520AE2B" w14:textId="1EFBA823" w:rsidR="00C13F18" w:rsidRPr="00922BDA" w:rsidRDefault="00C13F18" w:rsidP="00BB708D">
      <w:pPr>
        <w:pStyle w:val="EndnoteText"/>
      </w:pPr>
      <w:r w:rsidRPr="00922BDA">
        <w:rPr>
          <w:rStyle w:val="EndnoteReference"/>
        </w:rPr>
        <w:endnoteRef/>
      </w:r>
      <w:r w:rsidRPr="00922BDA">
        <w:t xml:space="preserve"> Productivity Commission (2023) </w:t>
      </w:r>
      <w:hyperlink r:id="rId449">
        <w:r w:rsidRPr="00922BDA">
          <w:rPr>
            <w:rStyle w:val="Hyperlink"/>
            <w:i/>
            <w:iCs/>
          </w:rPr>
          <w:t>Performance reporting dashboard: National School Reform Agreement</w:t>
        </w:r>
      </w:hyperlink>
      <w:r w:rsidRPr="00922BDA">
        <w:t xml:space="preserve">, Productivity Commission, Australian Government, accessed </w:t>
      </w:r>
      <w:r w:rsidR="00DD7D42">
        <w:t>27 October</w:t>
      </w:r>
      <w:r w:rsidRPr="00922BDA">
        <w:t xml:space="preserve"> 2023.</w:t>
      </w:r>
    </w:p>
  </w:endnote>
  <w:endnote w:id="608">
    <w:p w14:paraId="41C67852" w14:textId="77777777" w:rsidR="00C13F18" w:rsidRPr="00922BDA" w:rsidRDefault="00C13F18" w:rsidP="00BB708D">
      <w:pPr>
        <w:pStyle w:val="EndnoteText"/>
      </w:pPr>
      <w:r w:rsidRPr="00922BDA">
        <w:rPr>
          <w:rStyle w:val="EndnoteReference"/>
        </w:rPr>
        <w:endnoteRef/>
      </w:r>
      <w:r w:rsidRPr="00922BDA">
        <w:t xml:space="preserve"> Productivity Commission (2022) </w:t>
      </w:r>
      <w:hyperlink r:id="rId450" w:history="1">
        <w:r w:rsidRPr="00922BDA">
          <w:rPr>
            <w:rStyle w:val="Hyperlink"/>
            <w:i/>
          </w:rPr>
          <w:t>Review of the National School Reform Agreement: study report</w:t>
        </w:r>
      </w:hyperlink>
      <w:r w:rsidRPr="00922BDA">
        <w:t>, Productivity Commission, Australian Government, p. 9, accessed 27 October 2023.</w:t>
      </w:r>
    </w:p>
  </w:endnote>
  <w:endnote w:id="609">
    <w:p w14:paraId="7602AD50" w14:textId="77777777" w:rsidR="00C13F18" w:rsidRPr="00922BDA" w:rsidRDefault="00C13F18" w:rsidP="00BB708D">
      <w:pPr>
        <w:pStyle w:val="EndnoteText"/>
      </w:pPr>
      <w:r w:rsidRPr="00922BDA">
        <w:rPr>
          <w:rStyle w:val="EndnoteReference"/>
        </w:rPr>
        <w:endnoteRef/>
      </w:r>
      <w:r w:rsidRPr="00922BDA">
        <w:t xml:space="preserve"> Productivity Commission (2022) </w:t>
      </w:r>
      <w:hyperlink r:id="rId451" w:history="1">
        <w:r w:rsidRPr="00922BDA">
          <w:rPr>
            <w:rStyle w:val="Hyperlink"/>
            <w:i/>
          </w:rPr>
          <w:t>Review of the National School Reform Agreement: study report</w:t>
        </w:r>
      </w:hyperlink>
      <w:r w:rsidRPr="00922BDA">
        <w:t>, Productivity Commission, Australian Government, p. 276, accessed 27 October 2023.</w:t>
      </w:r>
    </w:p>
  </w:endnote>
  <w:endnote w:id="610">
    <w:p w14:paraId="5FBFD9DC" w14:textId="77777777" w:rsidR="00C13F18" w:rsidRPr="00922BDA" w:rsidRDefault="00C13F18" w:rsidP="00BB708D">
      <w:pPr>
        <w:spacing w:after="0" w:line="240" w:lineRule="auto"/>
      </w:pPr>
      <w:r w:rsidRPr="00922BDA">
        <w:rPr>
          <w:rStyle w:val="EndnoteReference"/>
        </w:rPr>
        <w:endnoteRef/>
      </w:r>
      <w:r w:rsidRPr="00922BDA">
        <w:t xml:space="preserve"> </w:t>
      </w:r>
      <w:r w:rsidRPr="00922BDA">
        <w:rPr>
          <w:sz w:val="20"/>
          <w:szCs w:val="20"/>
        </w:rPr>
        <w:t xml:space="preserve">Productivity Commission (2023) </w:t>
      </w:r>
      <w:hyperlink r:id="rId452" w:history="1">
        <w:r w:rsidRPr="00922BDA">
          <w:rPr>
            <w:rStyle w:val="Hyperlink"/>
            <w:i/>
            <w:iCs/>
            <w:sz w:val="20"/>
            <w:szCs w:val="20"/>
          </w:rPr>
          <w:t>Dashboard: Closing the Gap information repository</w:t>
        </w:r>
      </w:hyperlink>
      <w:r w:rsidRPr="00922BDA">
        <w:rPr>
          <w:sz w:val="20"/>
          <w:szCs w:val="20"/>
        </w:rPr>
        <w:t>, Productivity Commission, Australian Government, accessed 27 October 2023.</w:t>
      </w:r>
    </w:p>
  </w:endnote>
  <w:endnote w:id="611">
    <w:p w14:paraId="2FF32703" w14:textId="17ADE918" w:rsidR="00D61B3A" w:rsidRPr="00BD1910" w:rsidRDefault="00D61B3A">
      <w:pPr>
        <w:pStyle w:val="EndnoteText"/>
      </w:pPr>
      <w:r>
        <w:rPr>
          <w:rStyle w:val="EndnoteReference"/>
        </w:rPr>
        <w:endnoteRef/>
      </w:r>
      <w:r>
        <w:t xml:space="preserve"> </w:t>
      </w:r>
      <w:r w:rsidR="00BD1910">
        <w:t xml:space="preserve">Productivity Commission (2023) </w:t>
      </w:r>
      <w:hyperlink r:id="rId453" w:history="1">
        <w:r w:rsidR="00BD1910" w:rsidRPr="00BD1910">
          <w:rPr>
            <w:rStyle w:val="Hyperlink"/>
            <w:i/>
            <w:iCs/>
          </w:rPr>
          <w:t xml:space="preserve">Performance </w:t>
        </w:r>
        <w:r w:rsidR="00DD7D42">
          <w:rPr>
            <w:rStyle w:val="Hyperlink"/>
            <w:i/>
            <w:iCs/>
          </w:rPr>
          <w:t>r</w:t>
        </w:r>
        <w:r w:rsidR="00BD1910" w:rsidRPr="00BD1910">
          <w:rPr>
            <w:rStyle w:val="Hyperlink"/>
            <w:i/>
            <w:iCs/>
          </w:rPr>
          <w:t>eport</w:t>
        </w:r>
        <w:r w:rsidR="00DD7D42">
          <w:rPr>
            <w:rStyle w:val="Hyperlink"/>
            <w:i/>
            <w:iCs/>
          </w:rPr>
          <w:t>ing</w:t>
        </w:r>
        <w:r w:rsidR="00BD1910" w:rsidRPr="00BD1910">
          <w:rPr>
            <w:rStyle w:val="Hyperlink"/>
            <w:i/>
            <w:iCs/>
          </w:rPr>
          <w:t xml:space="preserve"> </w:t>
        </w:r>
        <w:r w:rsidR="00DD7D42">
          <w:rPr>
            <w:rStyle w:val="Hyperlink"/>
            <w:i/>
            <w:iCs/>
          </w:rPr>
          <w:t>d</w:t>
        </w:r>
        <w:r w:rsidR="00BD1910" w:rsidRPr="00BD1910">
          <w:rPr>
            <w:rStyle w:val="Hyperlink"/>
            <w:i/>
            <w:iCs/>
          </w:rPr>
          <w:t>ashboard: National School Reform Agreement</w:t>
        </w:r>
      </w:hyperlink>
      <w:r w:rsidR="00BD1910">
        <w:t xml:space="preserve">, Productivity Commission, Australian Government, accessed </w:t>
      </w:r>
      <w:r w:rsidR="00DD7D42">
        <w:t>27 October</w:t>
      </w:r>
      <w:r w:rsidR="00BD1910">
        <w:t xml:space="preserve"> 2023. </w:t>
      </w:r>
    </w:p>
  </w:endnote>
  <w:endnote w:id="612">
    <w:p w14:paraId="5E15BA3E" w14:textId="77777777" w:rsidR="00C13F18" w:rsidRPr="00922BDA" w:rsidRDefault="00C13F18" w:rsidP="00BB708D">
      <w:pPr>
        <w:pStyle w:val="EndnoteText"/>
        <w:rPr>
          <w:u w:val="single"/>
        </w:rPr>
      </w:pPr>
      <w:r w:rsidRPr="00922BDA">
        <w:rPr>
          <w:rStyle w:val="EndnoteReference"/>
        </w:rPr>
        <w:endnoteRef/>
      </w:r>
      <w:r w:rsidRPr="00922BDA">
        <w:t xml:space="preserve"> Closing the Gap (2020) </w:t>
      </w:r>
      <w:hyperlink r:id="rId454" w:history="1">
        <w:r w:rsidRPr="00922BDA">
          <w:rPr>
            <w:rStyle w:val="Hyperlink"/>
            <w:i/>
            <w:iCs/>
          </w:rPr>
          <w:t>National Agreement on Closing the Gap</w:t>
        </w:r>
      </w:hyperlink>
      <w:r w:rsidRPr="00922BDA">
        <w:t>, Closing the Gap, sections 118—119, accessed 27 October 2023.</w:t>
      </w:r>
    </w:p>
  </w:endnote>
  <w:endnote w:id="613">
    <w:p w14:paraId="0296B6E4" w14:textId="77777777" w:rsidR="00C13F18" w:rsidRPr="00922BDA" w:rsidRDefault="00C13F18" w:rsidP="00BB708D">
      <w:pPr>
        <w:pStyle w:val="EndnoteText"/>
      </w:pPr>
      <w:r w:rsidRPr="00922BDA">
        <w:rPr>
          <w:rStyle w:val="EndnoteReference"/>
        </w:rPr>
        <w:endnoteRef/>
      </w:r>
      <w:r w:rsidRPr="00922BDA">
        <w:t xml:space="preserve"> Closing the Gap (2020) </w:t>
      </w:r>
      <w:hyperlink r:id="rId455" w:history="1">
        <w:r w:rsidRPr="00922BDA">
          <w:rPr>
            <w:rStyle w:val="Hyperlink"/>
            <w:i/>
            <w:iCs/>
          </w:rPr>
          <w:t>6. Priority reform one – formal partnerships and shared decision-making</w:t>
        </w:r>
      </w:hyperlink>
      <w:r w:rsidRPr="00922BDA">
        <w:t>, Closing the Gap, accessed 27 October 2023.</w:t>
      </w:r>
    </w:p>
  </w:endnote>
  <w:endnote w:id="614">
    <w:p w14:paraId="6AF2FE8D" w14:textId="17DB776C" w:rsidR="00C13F18" w:rsidRPr="00922BDA" w:rsidRDefault="00C13F18" w:rsidP="00BB708D">
      <w:pPr>
        <w:pStyle w:val="EndnoteText"/>
      </w:pPr>
      <w:r w:rsidRPr="00922BDA">
        <w:rPr>
          <w:rStyle w:val="EndnoteReference"/>
        </w:rPr>
        <w:endnoteRef/>
      </w:r>
      <w:r w:rsidRPr="00922BDA">
        <w:t xml:space="preserve"> Indigenous Education Consultative Meeting (IECM) submission; Reconciliation Australia submission; National Indigenous Australians Agency (NIAA) submission; Northern Territory Government submission.</w:t>
      </w:r>
    </w:p>
  </w:endnote>
  <w:endnote w:id="615">
    <w:p w14:paraId="071C4A22" w14:textId="598135B0" w:rsidR="00C13F18" w:rsidRPr="00922BDA" w:rsidRDefault="00C13F18" w:rsidP="00BB708D">
      <w:pPr>
        <w:pStyle w:val="EndnoteText"/>
      </w:pPr>
      <w:r w:rsidRPr="00922BDA">
        <w:rPr>
          <w:rStyle w:val="EndnoteReference"/>
        </w:rPr>
        <w:endnoteRef/>
      </w:r>
      <w:r w:rsidRPr="00922BDA">
        <w:t xml:space="preserve"> Indigenous Education Consultative Meeting submission.</w:t>
      </w:r>
    </w:p>
  </w:endnote>
  <w:endnote w:id="616">
    <w:p w14:paraId="6354BBE9" w14:textId="77777777" w:rsidR="00C13F18" w:rsidRPr="00922BDA" w:rsidRDefault="00C13F18" w:rsidP="00BB708D">
      <w:pPr>
        <w:pStyle w:val="EndnoteText"/>
      </w:pPr>
      <w:r w:rsidRPr="00922BDA">
        <w:rPr>
          <w:rStyle w:val="EndnoteReference"/>
        </w:rPr>
        <w:endnoteRef/>
      </w:r>
      <w:r w:rsidRPr="00922BDA">
        <w:t xml:space="preserve"> Reconciliation Australia submission, p. 2, referencing Biddle N (2021) </w:t>
      </w:r>
      <w:hyperlink r:id="rId456" w:history="1">
        <w:r w:rsidRPr="00922BDA">
          <w:rPr>
            <w:rStyle w:val="Hyperlink"/>
            <w:i/>
          </w:rPr>
          <w:t>Narragunnawali: reconciliation in education – paper #15 – the state of reconciliation in education, from safe to brave</w:t>
        </w:r>
      </w:hyperlink>
      <w:r w:rsidRPr="00922BDA">
        <w:t>, Australian National University, accessed 27 October 2023.</w:t>
      </w:r>
    </w:p>
  </w:endnote>
  <w:endnote w:id="617">
    <w:p w14:paraId="44B9D760" w14:textId="77777777" w:rsidR="00C13F18" w:rsidRPr="00922BDA" w:rsidRDefault="00C13F18" w:rsidP="00BB708D">
      <w:pPr>
        <w:pStyle w:val="EndnoteText"/>
      </w:pPr>
      <w:r w:rsidRPr="00922BDA">
        <w:rPr>
          <w:rStyle w:val="EndnoteReference"/>
        </w:rPr>
        <w:endnoteRef/>
      </w:r>
      <w:r w:rsidRPr="00922BDA">
        <w:t xml:space="preserve"> Closing the Gap (2023)</w:t>
      </w:r>
      <w:r w:rsidRPr="00922BDA" w:rsidDel="00EF4469">
        <w:t xml:space="preserve"> </w:t>
      </w:r>
      <w:hyperlink r:id="rId457" w:history="1">
        <w:r w:rsidRPr="00922BDA">
          <w:rPr>
            <w:rStyle w:val="Hyperlink"/>
            <w:i/>
            <w:iCs/>
          </w:rPr>
          <w:t>A new way of working together</w:t>
        </w:r>
      </w:hyperlink>
      <w:r w:rsidRPr="00922BDA">
        <w:t>, Closing the Gap, accessed 27 October 2023.</w:t>
      </w:r>
    </w:p>
  </w:endnote>
  <w:endnote w:id="618">
    <w:p w14:paraId="28884FC6" w14:textId="77777777" w:rsidR="00C13F18" w:rsidRPr="00922BDA" w:rsidRDefault="00C13F18" w:rsidP="00BB708D">
      <w:pPr>
        <w:pStyle w:val="EndnoteText"/>
      </w:pPr>
      <w:r w:rsidRPr="00922BDA">
        <w:rPr>
          <w:rStyle w:val="EndnoteReference"/>
        </w:rPr>
        <w:endnoteRef/>
      </w:r>
      <w:r w:rsidRPr="00922BDA">
        <w:t xml:space="preserve"> Closing the Gap (n.d.) </w:t>
      </w:r>
      <w:hyperlink r:id="rId458" w:history="1">
        <w:r w:rsidRPr="00922BDA">
          <w:rPr>
            <w:rStyle w:val="Hyperlink"/>
            <w:i/>
            <w:iCs/>
          </w:rPr>
          <w:t>Implementation plans</w:t>
        </w:r>
      </w:hyperlink>
      <w:r w:rsidRPr="00922BDA">
        <w:t>, Closing the Gap, accessed 27 October 2023.</w:t>
      </w:r>
    </w:p>
  </w:endnote>
  <w:endnote w:id="619">
    <w:p w14:paraId="106926DD" w14:textId="77777777" w:rsidR="00C13F18" w:rsidRPr="00922BDA" w:rsidRDefault="00C13F18" w:rsidP="00BB708D">
      <w:pPr>
        <w:pStyle w:val="EndnoteText"/>
      </w:pPr>
      <w:r w:rsidRPr="00922BDA">
        <w:rPr>
          <w:rStyle w:val="EndnoteReference"/>
        </w:rPr>
        <w:endnoteRef/>
      </w:r>
      <w:r w:rsidRPr="00922BDA">
        <w:t xml:space="preserve"> Closing the Gap (2020) </w:t>
      </w:r>
      <w:hyperlink r:id="rId459" w:history="1">
        <w:r w:rsidRPr="00922BDA">
          <w:rPr>
            <w:rStyle w:val="Hyperlink"/>
            <w:i/>
            <w:iCs/>
          </w:rPr>
          <w:t>6. Priority reform two – building the community-controlled sector</w:t>
        </w:r>
      </w:hyperlink>
      <w:r w:rsidRPr="00922BDA">
        <w:t>, Closing the Gap, accessed 27 October 2023.</w:t>
      </w:r>
    </w:p>
  </w:endnote>
  <w:endnote w:id="620">
    <w:p w14:paraId="2D04AE26" w14:textId="4CF57767" w:rsidR="00C13F18" w:rsidRPr="00922BDA" w:rsidRDefault="00C13F18" w:rsidP="00BB708D">
      <w:pPr>
        <w:pStyle w:val="EndnoteText"/>
      </w:pPr>
      <w:r w:rsidRPr="00922BDA">
        <w:rPr>
          <w:rStyle w:val="EndnoteReference"/>
        </w:rPr>
        <w:endnoteRef/>
      </w:r>
      <w:r w:rsidRPr="00922BDA">
        <w:t xml:space="preserve"> Indigenous Education Consultative Meeting submission.</w:t>
      </w:r>
    </w:p>
  </w:endnote>
  <w:endnote w:id="621">
    <w:p w14:paraId="2799B4AF" w14:textId="77777777" w:rsidR="00C13F18" w:rsidRPr="00922BDA" w:rsidRDefault="00C13F18" w:rsidP="00BB708D">
      <w:pPr>
        <w:pStyle w:val="EndnoteText"/>
      </w:pPr>
      <w:r w:rsidRPr="00922BDA">
        <w:rPr>
          <w:rStyle w:val="EndnoteReference"/>
        </w:rPr>
        <w:endnoteRef/>
      </w:r>
      <w:r w:rsidRPr="00922BDA">
        <w:t xml:space="preserve"> Commonwealth of Australia (2023) </w:t>
      </w:r>
      <w:hyperlink r:id="rId460" w:history="1">
        <w:r w:rsidRPr="00922BDA">
          <w:rPr>
            <w:rStyle w:val="Hyperlink"/>
            <w:i/>
          </w:rPr>
          <w:t>Budget 2023</w:t>
        </w:r>
        <w:r w:rsidRPr="00922BDA">
          <w:rPr>
            <w:rStyle w:val="Hyperlink"/>
            <w:rFonts w:ascii="Symbol" w:eastAsia="Symbol" w:hAnsi="Symbol" w:cs="Symbol"/>
            <w:i/>
          </w:rPr>
          <w:t>-</w:t>
        </w:r>
        <w:r w:rsidRPr="00922BDA">
          <w:rPr>
            <w:rStyle w:val="Hyperlink"/>
            <w:i/>
          </w:rPr>
          <w:t>24: budget measures budget paper No. 2</w:t>
        </w:r>
      </w:hyperlink>
      <w:r w:rsidRPr="00922BDA">
        <w:t xml:space="preserve">, p. 213, accessed 27 October 2023; The Hon Dr Andrew Leigh MP, Assistant Minister for Competition, Charities and Treasury, Assistant Minister for Employment, Australian Government, </w:t>
      </w:r>
      <w:hyperlink r:id="rId461" w:history="1">
        <w:r w:rsidRPr="00922BDA">
          <w:rPr>
            <w:rStyle w:val="Hyperlink"/>
            <w:i/>
            <w:iCs/>
          </w:rPr>
          <w:t>Address to National Press Club, Canberra: evaluation policy impact: working out what works</w:t>
        </w:r>
      </w:hyperlink>
      <w:r w:rsidRPr="00922BDA">
        <w:t xml:space="preserve"> [speech transcript], 29 August 2023, accessed 27 October 2023.</w:t>
      </w:r>
    </w:p>
  </w:endnote>
  <w:endnote w:id="622">
    <w:p w14:paraId="4EB55EFC" w14:textId="5E4AEECD" w:rsidR="00C13F18" w:rsidRDefault="00C13F18" w:rsidP="00BB708D">
      <w:pPr>
        <w:spacing w:after="0" w:line="240" w:lineRule="auto"/>
      </w:pPr>
      <w:r w:rsidRPr="00922BDA">
        <w:rPr>
          <w:vertAlign w:val="superscript"/>
        </w:rPr>
        <w:endnoteRef/>
      </w:r>
      <w:r w:rsidRPr="00922BDA">
        <w:t xml:space="preserve"> </w:t>
      </w:r>
      <w:r w:rsidRPr="00922BDA">
        <w:rPr>
          <w:sz w:val="20"/>
          <w:szCs w:val="20"/>
        </w:rPr>
        <w:t xml:space="preserve">Burgess C, Tennent C, Vass G, Guenter J, Lowe K, and Moodie N (2019) ‘A systematic review of pedagogies that support, engage and improve the educational outcomes of Aboriginal students’, </w:t>
      </w:r>
      <w:r w:rsidRPr="00922BDA">
        <w:rPr>
          <w:i/>
          <w:iCs/>
          <w:sz w:val="20"/>
          <w:szCs w:val="20"/>
        </w:rPr>
        <w:t>The Australian Educational Researcher</w:t>
      </w:r>
      <w:r w:rsidRPr="00922BDA">
        <w:rPr>
          <w:sz w:val="20"/>
          <w:szCs w:val="20"/>
        </w:rPr>
        <w:t>, 46:297</w:t>
      </w:r>
      <w:r w:rsidRPr="00922BDA">
        <w:rPr>
          <w:rFonts w:ascii="Symbol" w:eastAsia="Symbol" w:hAnsi="Symbol" w:cs="Symbol"/>
          <w:sz w:val="20"/>
          <w:szCs w:val="20"/>
        </w:rPr>
        <w:t>-</w:t>
      </w:r>
      <w:r w:rsidRPr="00922BDA">
        <w:rPr>
          <w:sz w:val="20"/>
          <w:szCs w:val="20"/>
        </w:rPr>
        <w:t>318. doi:10.1007/s13384-019-00315-5; Dr Candace Kruger submission; Stronger Smarter Institute submission; Interim Truth and Treaty Body submission.</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Segoe UI Light">
    <w:panose1 w:val="020B0502040204020203"/>
    <w:charset w:val="00"/>
    <w:family w:val="swiss"/>
    <w:pitch w:val="variable"/>
    <w:sig w:usb0="E4002EFF" w:usb1="C000E47F" w:usb2="00000009" w:usb3="00000000" w:csb0="000001FF" w:csb1="00000000"/>
  </w:font>
  <w:font w:name="Yu Mincho">
    <w:altName w:val="游明朝"/>
    <w:charset w:val="80"/>
    <w:family w:val="roman"/>
    <w:pitch w:val="variable"/>
    <w:sig w:usb0="800002E7" w:usb1="2AC7FCFF" w:usb2="00000012" w:usb3="00000000" w:csb0="0002009F" w:csb1="00000000"/>
  </w:font>
  <w:font w:name="Century Gothic">
    <w:panose1 w:val="020B0502020202020204"/>
    <w:charset w:val="00"/>
    <w:family w:val="swiss"/>
    <w:pitch w:val="variable"/>
    <w:sig w:usb0="00000287" w:usb1="00000000"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Graphik Regular">
    <w:altName w:val="Calibri"/>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Franklin Gothic Book">
    <w:panose1 w:val="020B0503020102020204"/>
    <w:charset w:val="00"/>
    <w:family w:val="swiss"/>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0243E" w14:textId="77777777" w:rsidR="00BB708D" w:rsidRDefault="00BB708D">
    <w:pPr>
      <w:pStyle w:val="Footer"/>
    </w:pPr>
    <w:r>
      <w:rPr>
        <w:noProof/>
      </w:rPr>
      <mc:AlternateContent>
        <mc:Choice Requires="wps">
          <w:drawing>
            <wp:anchor distT="0" distB="0" distL="0" distR="0" simplePos="0" relativeHeight="251658249" behindDoc="0" locked="0" layoutInCell="1" allowOverlap="1" wp14:anchorId="2F6B2869" wp14:editId="3CFA0987">
              <wp:simplePos x="635" y="635"/>
              <wp:positionH relativeFrom="page">
                <wp:align>center</wp:align>
              </wp:positionH>
              <wp:positionV relativeFrom="page">
                <wp:align>bottom</wp:align>
              </wp:positionV>
              <wp:extent cx="443865" cy="443865"/>
              <wp:effectExtent l="0" t="0" r="1270" b="0"/>
              <wp:wrapNone/>
              <wp:docPr id="573730916" name="Text Box 573730916" descr="OFFICIAL: 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2371F3F"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F6B2869" id="_x0000_t202" coordsize="21600,21600" o:spt="202" path="m,l,21600r21600,l21600,xe">
              <v:stroke joinstyle="miter"/>
              <v:path gradientshapeok="t" o:connecttype="rect"/>
            </v:shapetype>
            <v:shape id="Text Box 573730916" o:spid="_x0000_s1075" type="#_x0000_t202" alt="OFFICIAL: Sensitive" style="position:absolute;margin-left:0;margin-top:0;width:34.95pt;height:34.95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12371F3F"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005"/>
      <w:gridCol w:w="3005"/>
      <w:gridCol w:w="3005"/>
    </w:tblGrid>
    <w:tr w:rsidR="00BB708D" w14:paraId="04B29BBE" w14:textId="77777777" w:rsidTr="00DD5116">
      <w:trPr>
        <w:trHeight w:val="300"/>
      </w:trPr>
      <w:tc>
        <w:tcPr>
          <w:tcW w:w="3005" w:type="dxa"/>
        </w:tcPr>
        <w:p w14:paraId="12DA46FC" w14:textId="44031A6D" w:rsidR="00BB708D" w:rsidRDefault="00BB708D" w:rsidP="006A6AB9">
          <w:pPr>
            <w:pStyle w:val="Header"/>
            <w:ind w:left="-115"/>
          </w:pPr>
        </w:p>
      </w:tc>
      <w:tc>
        <w:tcPr>
          <w:tcW w:w="3005" w:type="dxa"/>
        </w:tcPr>
        <w:p w14:paraId="5AE1DD61" w14:textId="77777777" w:rsidR="00BB708D" w:rsidRDefault="00BB708D" w:rsidP="006A6AB9">
          <w:pPr>
            <w:pStyle w:val="Header"/>
            <w:jc w:val="center"/>
          </w:pPr>
        </w:p>
      </w:tc>
      <w:tc>
        <w:tcPr>
          <w:tcW w:w="3005" w:type="dxa"/>
        </w:tcPr>
        <w:p w14:paraId="25F6B60B" w14:textId="77777777" w:rsidR="00BB708D" w:rsidRDefault="00BB708D" w:rsidP="006A6AB9">
          <w:pPr>
            <w:pStyle w:val="Header"/>
            <w:ind w:right="-115"/>
            <w:jc w:val="right"/>
          </w:pPr>
        </w:p>
      </w:tc>
    </w:tr>
  </w:tbl>
  <w:p w14:paraId="530D7009" w14:textId="77777777" w:rsidR="00BB708D" w:rsidRDefault="00BB708D">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E5EABF" w14:textId="77777777" w:rsidR="00BB708D" w:rsidRDefault="00BB708D">
    <w:pPr>
      <w:pStyle w:val="Footer"/>
    </w:pPr>
    <w:r>
      <w:rPr>
        <w:noProof/>
      </w:rPr>
      <mc:AlternateContent>
        <mc:Choice Requires="wps">
          <w:drawing>
            <wp:anchor distT="0" distB="0" distL="0" distR="0" simplePos="0" relativeHeight="251658248" behindDoc="0" locked="0" layoutInCell="1" allowOverlap="1" wp14:anchorId="27296DFF" wp14:editId="7B6D8B6D">
              <wp:simplePos x="635" y="635"/>
              <wp:positionH relativeFrom="page">
                <wp:align>center</wp:align>
              </wp:positionH>
              <wp:positionV relativeFrom="page">
                <wp:align>bottom</wp:align>
              </wp:positionV>
              <wp:extent cx="443865" cy="443865"/>
              <wp:effectExtent l="0" t="0" r="1270" b="0"/>
              <wp:wrapNone/>
              <wp:docPr id="703771680" name="Text Box 703771680" descr="OFFICIAL: 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CC83072"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7296DFF" id="_x0000_t202" coordsize="21600,21600" o:spt="202" path="m,l,21600r21600,l21600,xe">
              <v:stroke joinstyle="miter"/>
              <v:path gradientshapeok="t" o:connecttype="rect"/>
            </v:shapetype>
            <v:shape id="Text Box 703771680" o:spid="_x0000_s1077" type="#_x0000_t202" alt="OFFICIAL: Sensitive" style="position:absolute;margin-left:0;margin-top:0;width:34.95pt;height:34.95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twhCgIAABw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OV/HLqfgfViYZCGPbtnVw3VHojfHgWSAumOUi04YkO&#10;3UJXchgRZzXgj7/ZYzzxTl7OOhJMyS0pmrP2m6V9RG1NACewS2D+Ob/OyW8P5h5IhnN6EU4mSFYM&#10;7QQ1gnklOa9iIXIJK6lcyXcTvA+Dcuk5SLVapSCSkRNhY7dOxtSRrsjlS/8q0I2EB9rUI0xqEsU7&#10;3ofYeNO71SEQ+2kpkdqByJFxkmBa6/hcosZ//U9R50e9/Ak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1WLcIQoCAAAcBAAADgAA&#10;AAAAAAAAAAAAAAAuAgAAZHJzL2Uyb0RvYy54bWxQSwECLQAUAAYACAAAACEAN+3R+NkAAAADAQAA&#10;DwAAAAAAAAAAAAAAAABkBAAAZHJzL2Rvd25yZXYueG1sUEsFBgAAAAAEAAQA8wAAAGoFAAAAAA==&#10;" filled="f" stroked="f">
              <v:textbox style="mso-fit-shape-to-text:t" inset="0,0,0,15pt">
                <w:txbxContent>
                  <w:p w14:paraId="7CC83072"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54066" w14:textId="77777777" w:rsidR="00C13F18" w:rsidRDefault="00C13F18">
    <w:pPr>
      <w:pStyle w:val="Footer"/>
    </w:pPr>
    <w:r>
      <w:rPr>
        <w:noProof/>
      </w:rPr>
      <mc:AlternateContent>
        <mc:Choice Requires="wps">
          <w:drawing>
            <wp:anchor distT="0" distB="0" distL="0" distR="0" simplePos="0" relativeHeight="251658255" behindDoc="0" locked="0" layoutInCell="1" allowOverlap="1" wp14:anchorId="7060F5AB" wp14:editId="52BD8EBE">
              <wp:simplePos x="635" y="635"/>
              <wp:positionH relativeFrom="page">
                <wp:align>center</wp:align>
              </wp:positionH>
              <wp:positionV relativeFrom="page">
                <wp:align>bottom</wp:align>
              </wp:positionV>
              <wp:extent cx="443865" cy="443865"/>
              <wp:effectExtent l="0" t="0" r="1270" b="0"/>
              <wp:wrapNone/>
              <wp:docPr id="47088415" name="Text Box 47088415" descr="OFFICIAL: 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4F74270"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060F5AB" id="_x0000_t202" coordsize="21600,21600" o:spt="202" path="m,l,21600r21600,l21600,xe">
              <v:stroke joinstyle="miter"/>
              <v:path gradientshapeok="t" o:connecttype="rect"/>
            </v:shapetype>
            <v:shape id="Text Box 47088415" o:spid="_x0000_s1079" type="#_x0000_t202" alt="OFFICIAL: Sensitive" style="position:absolute;margin-left:0;margin-top:0;width:34.95pt;height:34.95pt;z-index:25165825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4XOsCwIAABw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JV1M3VdQn3AoB8O+veWbFktvmQ8vzOGCcQ4UbXjG&#10;QyroSgojoqQB9+Nv9hiPvKOXkg4FU1KDiqZEfTO4j6itCbgJVAnM7/JF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vhc6wLAgAAHAQAAA4A&#10;AAAAAAAAAAAAAAAALgIAAGRycy9lMm9Eb2MueG1sUEsBAi0AFAAGAAgAAAAhADft0fjZAAAAAwEA&#10;AA8AAAAAAAAAAAAAAAAAZQQAAGRycy9kb3ducmV2LnhtbFBLBQYAAAAABAAEAPMAAABrBQAAAAA=&#10;" filled="f" stroked="f">
              <v:textbox style="mso-fit-shape-to-text:t" inset="0,0,0,15pt">
                <w:txbxContent>
                  <w:p w14:paraId="54F74270"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CD7C4" w14:textId="39C52E4F" w:rsidR="00C13F18" w:rsidRPr="000E6A6A" w:rsidRDefault="00C13F18" w:rsidP="000E6A6A">
    <w:pPr>
      <w:pStyle w:val="Footer"/>
    </w:pPr>
    <w:r>
      <w:rPr>
        <w:noProof/>
      </w:rPr>
      <w:drawing>
        <wp:anchor distT="0" distB="0" distL="114300" distR="114300" simplePos="0" relativeHeight="251658250" behindDoc="1" locked="0" layoutInCell="1" allowOverlap="1" wp14:anchorId="31ABF1D4" wp14:editId="5FB48320">
          <wp:simplePos x="0" y="0"/>
          <wp:positionH relativeFrom="page">
            <wp:align>left</wp:align>
          </wp:positionH>
          <wp:positionV relativeFrom="page">
            <wp:align>bottom</wp:align>
          </wp:positionV>
          <wp:extent cx="7559675" cy="996315"/>
          <wp:effectExtent l="0" t="0" r="3175" b="0"/>
          <wp:wrapNone/>
          <wp:docPr id="215670788" name="Picture 21567078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75" cy="996315"/>
                  </a:xfrm>
                  <a:prstGeom prst="rect">
                    <a:avLst/>
                  </a:prstGeom>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45720" distB="45720" distL="114300" distR="114300" simplePos="0" relativeHeight="251658251" behindDoc="0" locked="0" layoutInCell="1" allowOverlap="1" wp14:anchorId="56602949" wp14:editId="421CBFD8">
              <wp:simplePos x="0" y="0"/>
              <wp:positionH relativeFrom="margin">
                <wp:posOffset>5311775</wp:posOffset>
              </wp:positionH>
              <wp:positionV relativeFrom="paragraph">
                <wp:posOffset>-73850</wp:posOffset>
              </wp:positionV>
              <wp:extent cx="419763" cy="274320"/>
              <wp:effectExtent l="0" t="0" r="0" b="0"/>
              <wp:wrapNone/>
              <wp:docPr id="681497673" name="Text Box 6814976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19763" cy="274320"/>
                      </a:xfrm>
                      <a:prstGeom prst="rect">
                        <a:avLst/>
                      </a:prstGeom>
                      <a:noFill/>
                      <a:ln w="9525">
                        <a:noFill/>
                        <a:miter lim="800000"/>
                        <a:headEnd/>
                        <a:tailEnd/>
                      </a:ln>
                    </wps:spPr>
                    <wps:txbx>
                      <w:txbxContent>
                        <w:p w14:paraId="201C4D98" w14:textId="77777777" w:rsidR="00C13F18" w:rsidRDefault="00C13F18" w:rsidP="000E6A6A">
                          <w:pPr>
                            <w:pStyle w:val="Footer-PageNumber"/>
                          </w:pPr>
                          <w:r>
                            <w:fldChar w:fldCharType="begin"/>
                          </w:r>
                          <w:r>
                            <w:instrText xml:space="preserve"> PAGE   \* MERGEFORMAT </w:instrText>
                          </w:r>
                          <w:r>
                            <w:fldChar w:fldCharType="separate"/>
                          </w:r>
                          <w:r>
                            <w:t>1</w:t>
                          </w:r>
                          <w:r>
                            <w:fldChar w:fldCharType="end"/>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6602949" id="_x0000_t202" coordsize="21600,21600" o:spt="202" path="m,l,21600r21600,l21600,xe">
              <v:stroke joinstyle="miter"/>
              <v:path gradientshapeok="t" o:connecttype="rect"/>
            </v:shapetype>
            <v:shape id="Text Box 681497673" o:spid="_x0000_s1080" type="#_x0000_t202" style="position:absolute;margin-left:418.25pt;margin-top:-5.8pt;width:33.05pt;height:21.6pt;z-index:251658251;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hAfW/QEAANMDAAAOAAAAZHJzL2Uyb0RvYy54bWysU9uO2yAQfa/Uf0C8N068uWyskNV2t1tV&#10;2l6kbT8AYxyjAkOBxE6/fgeczUbtW1U/IGA8Z+acOWxuBqPJQfqgwDI6m0wpkVZAo+yO0R/fH95d&#10;UxIitw3XYCWjRxnozfbtm03vKllCB7qRniCIDVXvGO1idFVRBNFJw8MEnLQYbMEbHvHod0XjeY/o&#10;RhfldLosevCN8yBkCHh7PwbpNuO3rRTxa9sGGYlmFHuLefV5rdNabDe82nnuOiVObfB/6MJwZbHo&#10;GeqeR072Xv0FZZTwEKCNEwGmgLZVQmYOyGY2/YPNU8edzFxQnODOMoX/Byu+HJ7cN0/i8B4GHGAm&#10;EdwjiJ+BWLjruN3JW++h7yRvsPAsSVb0LlSn1CR1qEICqfvP0OCQ+T5CBhpab5IqyJMgOg7geBZd&#10;DpEIvJzP1qvlFSUCQ+VqflXmoRS8ekl2PsSPEgxJG0Y9zjSD88NjiKkZXr38kmpZeFBa57lqS3pG&#10;14tykRMuIkZFtJ1WhtHrafpGIySOH2yTkyNXetxjAW1PpBPPkXEc6oGohtFlyk0a1NAcUQUPo8vw&#10;VeCmA/+bkh4dxmj4tedeUqI/WVRyPZvPkyXzYb5YIXHiLyP1ZYRbgVCMRkrG7V3MNh4p36Lircpq&#10;vHZyahmdk0U6uTxZ8/Kc/3p9i9tnAAAA//8DAFBLAwQUAAYACAAAACEAxUI3tN4AAAAKAQAADwAA&#10;AGRycy9kb3ducmV2LnhtbEyPTU/DMAyG70j8h8hI3LakG6u2UndCIK4gBkzaLWu9tqJxqiZby7/H&#10;nODmj0evH+fbyXXqQkNoPSMkcwOKuPRVyzXCx/vzbA0qRMuV7TwTwjcF2BbXV7nNKj/yG112sVYS&#10;wiGzCE2MfaZ1KBtyNsx9Tyy7kx+cjdIOta4GO0q46/TCmFQ727JcaGxPjw2VX7uzQ/h8OR32d+a1&#10;fnKrfvST0ew2GvH2Znq4BxVpin8w/OqLOhTidPRnroLqENbLdCUowixJUlBCbMxCiiPCUga6yPX/&#10;F4ofAAAA//8DAFBLAQItABQABgAIAAAAIQC2gziS/gAAAOEBAAATAAAAAAAAAAAAAAAAAAAAAABb&#10;Q29udGVudF9UeXBlc10ueG1sUEsBAi0AFAAGAAgAAAAhADj9If/WAAAAlAEAAAsAAAAAAAAAAAAA&#10;AAAALwEAAF9yZWxzLy5yZWxzUEsBAi0AFAAGAAgAAAAhAK6EB9b9AQAA0wMAAA4AAAAAAAAAAAAA&#10;AAAALgIAAGRycy9lMm9Eb2MueG1sUEsBAi0AFAAGAAgAAAAhAMVCN7TeAAAACgEAAA8AAAAAAAAA&#10;AAAAAAAAVwQAAGRycy9kb3ducmV2LnhtbFBLBQYAAAAABAAEAPMAAABiBQAAAAA=&#10;" filled="f" stroked="f">
              <v:textbox>
                <w:txbxContent>
                  <w:p w14:paraId="201C4D98" w14:textId="77777777" w:rsidR="00C13F18" w:rsidRDefault="00C13F18" w:rsidP="000E6A6A">
                    <w:pPr>
                      <w:pStyle w:val="Footer-PageNumber"/>
                    </w:pPr>
                    <w:r>
                      <w:fldChar w:fldCharType="begin"/>
                    </w:r>
                    <w:r>
                      <w:instrText xml:space="preserve"> PAGE   \* MERGEFORMAT </w:instrText>
                    </w:r>
                    <w:r>
                      <w:fldChar w:fldCharType="separate"/>
                    </w:r>
                    <w:r>
                      <w:t>1</w:t>
                    </w:r>
                    <w:r>
                      <w:fldChar w:fldCharType="end"/>
                    </w:r>
                  </w:p>
                </w:txbxContent>
              </v:textbox>
              <w10:wrap anchorx="margin"/>
            </v:shape>
          </w:pict>
        </mc:Fallback>
      </mc:AlternateContent>
    </w:r>
    <w:r w:rsidR="00C1362B" w:rsidRPr="00D80F4D" w:rsidDel="00C1362B">
      <w:rPr>
        <w:iCs/>
      </w:rPr>
      <w:t xml:space="preserve"> </w:t>
    </w:r>
    <w:r w:rsidR="00C1362B">
      <w:rPr>
        <w:iCs/>
      </w:rPr>
      <w:t>Improving Outcomes for All</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4B528B" w14:textId="77777777" w:rsidR="00C13F18" w:rsidRDefault="00C13F18">
    <w:pPr>
      <w:pStyle w:val="Footer"/>
    </w:pPr>
    <w:r>
      <w:rPr>
        <w:noProof/>
      </w:rPr>
      <mc:AlternateContent>
        <mc:Choice Requires="wps">
          <w:drawing>
            <wp:anchor distT="0" distB="0" distL="0" distR="0" simplePos="0" relativeHeight="251658254" behindDoc="0" locked="0" layoutInCell="1" allowOverlap="1" wp14:anchorId="38257502" wp14:editId="100691FD">
              <wp:simplePos x="635" y="635"/>
              <wp:positionH relativeFrom="page">
                <wp:align>center</wp:align>
              </wp:positionH>
              <wp:positionV relativeFrom="page">
                <wp:align>bottom</wp:align>
              </wp:positionV>
              <wp:extent cx="443865" cy="443865"/>
              <wp:effectExtent l="0" t="0" r="1270" b="0"/>
              <wp:wrapNone/>
              <wp:docPr id="1130179048" name="Text Box 1130179048" descr="OFFICIAL: 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7AA40EB"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8257502" id="_x0000_t202" coordsize="21600,21600" o:spt="202" path="m,l,21600r21600,l21600,xe">
              <v:stroke joinstyle="miter"/>
              <v:path gradientshapeok="t" o:connecttype="rect"/>
            </v:shapetype>
            <v:shape id="Text Box 1130179048" o:spid="_x0000_s1082" type="#_x0000_t202" alt="OFFICIAL: Sensitive" style="position:absolute;margin-left:0;margin-top:0;width:34.95pt;height:34.95pt;z-index:25165825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u9RCwIAABwEAAAOAAAAZHJzL2Uyb0RvYy54bWysU01v2zAMvQ/YfxB0X+x0bZEacYqsRYYB&#10;QVsgHXqWZSk2IImCpMTOfv0o2U62bqdhF/mZpPjx+LS877UiR+F8C6ak81lOiTAc6tbsS/r9dfNp&#10;QYkPzNRMgRElPQlP71cfPyw7W4graEDVwhFMYnzR2ZI2IdgiyzxvhGZ+BlYYdEpwmgX8dfusdqzD&#10;7FplV3l+m3XgauuAC+/R+jg46Srll1Lw8CylF4GokmJvIZ0unVU8s9WSFXvHbNPysQ32D11o1hos&#10;ek71yAIjB9f+kUq33IEHGWYcdAZStlykGXCaef5uml3DrEizIDnenmny/y8tfzru7Isjof8CPS4w&#10;EtJZX3g0xnl66XT8YqcE/Ujh6Uyb6APhaLy+/ry4vaGEo2vEmCW7XLbOh68CNImgpA63kshix60P&#10;Q+gUEmsZ2LRKpc0o85sBc0ZLdukwotBXPWnrki6m7iuoTziUg2Hf3vJNi6W3zIcX5nDBOAeKNjzj&#10;IRV0JYURUdKA+/E3e4xH3tFLSYeCKalBRVOivhncR9TWBNwEqgTmd/lN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Ete71ELAgAAHAQAAA4A&#10;AAAAAAAAAAAAAAAALgIAAGRycy9lMm9Eb2MueG1sUEsBAi0AFAAGAAgAAAAhADft0fjZAAAAAwEA&#10;AA8AAAAAAAAAAAAAAAAAZQQAAGRycy9kb3ducmV2LnhtbFBLBQYAAAAABAAEAPMAAABrBQAAAAA=&#10;" filled="f" stroked="f">
              <v:textbox style="mso-fit-shape-to-text:t" inset="0,0,0,15pt">
                <w:txbxContent>
                  <w:p w14:paraId="07AA40EB"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2D296E" w14:textId="12B30D17" w:rsidR="00A064AF" w:rsidRDefault="00A064AF">
    <w:pPr>
      <w:pStyle w:val="Footer"/>
    </w:pPr>
    <w:r>
      <w:rPr>
        <w:noProof/>
      </w:rPr>
      <mc:AlternateContent>
        <mc:Choice Requires="wps">
          <w:drawing>
            <wp:anchor distT="0" distB="0" distL="0" distR="0" simplePos="0" relativeHeight="251658245" behindDoc="0" locked="0" layoutInCell="1" allowOverlap="1" wp14:anchorId="7A09E127" wp14:editId="7AA6CF17">
              <wp:simplePos x="635" y="635"/>
              <wp:positionH relativeFrom="page">
                <wp:align>center</wp:align>
              </wp:positionH>
              <wp:positionV relativeFrom="page">
                <wp:align>bottom</wp:align>
              </wp:positionV>
              <wp:extent cx="443865" cy="443865"/>
              <wp:effectExtent l="0" t="0" r="1270" b="0"/>
              <wp:wrapNone/>
              <wp:docPr id="316880275" name="Text Box 316880275" descr="OFFICIAL: 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A4493EA" w14:textId="33EB6BEC"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A09E127" id="_x0000_t202" coordsize="21600,21600" o:spt="202" path="m,l,21600r21600,l21600,xe">
              <v:stroke joinstyle="miter"/>
              <v:path gradientshapeok="t" o:connecttype="rect"/>
            </v:shapetype>
            <v:shape id="Text Box 316880275" o:spid="_x0000_s1084" type="#_x0000_t202" alt="OFFICIAL: Sensitive" style="position:absolute;margin-left:0;margin-top:0;width:34.95pt;height:34.9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HUPCgIAAB0EAAAOAAAAZHJzL2Uyb0RvYy54bWysU01v2zAMvQ/YfxB0X+x0bdEacYqsRYYB&#10;QVsgLXpWZCk2IIsCpcTOfv0oxU62dqdhF5kmKX689zS761vD9gp9A7bk00nOmbISqsZuS/76svxy&#10;w5kPwlbCgFUlPyjP7+afP806V6gLqMFUChkVsb7oXMnrEFyRZV7WqhV+Ak5ZCmrAVgT6xW1Woeio&#10;emuyizy/zjrAyiFI5T15H45BPk/1tVYyPGntVWCm5DRbSCemcxPPbD4TxRaFqxs5jCH+YYpWNJaa&#10;nko9iCDYDpsPpdpGInjQYSKhzUDrRqq0A20zzd9ts66FU2kXAse7E0z+/5WVj/u1e0YW+m/QE4ER&#10;kM75wpMz7tNrbOOXJmUUJwgPJ9hUH5gk5+Xl15vrK84khQabqmTnyw59+K6gZdEoORIrCSyxX/lw&#10;TB1TYi8Ly8aYxIyxfzioZvRk5wmjFfpNz5qKpk98RtcGqgNthXAk3Du5bKj3SvjwLJAYpkVIteGJ&#10;Dm2gKzkMFmc14M+/+WM+AU9RzjpSTMktSZoz88MSIVFco4GjsUnG9Da/yilud+09kA6n9CScTCZ5&#10;MZjR1AjtG+l5ERtRSFhJ7Uq+Gc37cJQuvQepFouURDpyIqzs2slYOuIVwXzp3wS6AfFAVD3CKCdR&#10;vAP+mBtverfYBYI/sXIGcoCcNJh4Hd5LFPnv/ynr/KrnvwA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vsB1DwoCAAAdBAAADgAA&#10;AAAAAAAAAAAAAAAuAgAAZHJzL2Uyb0RvYy54bWxQSwECLQAUAAYACAAAACEAN+3R+NkAAAADAQAA&#10;DwAAAAAAAAAAAAAAAABkBAAAZHJzL2Rvd25yZXYueG1sUEsFBgAAAAAEAAQA8wAAAGoFAAAAAA==&#10;" filled="f" stroked="f">
              <v:textbox style="mso-fit-shape-to-text:t" inset="0,0,0,15pt">
                <w:txbxContent>
                  <w:p w14:paraId="7A4493EA" w14:textId="33EB6BEC"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4CB1FF" w14:textId="669E8935" w:rsidR="00221D8F" w:rsidRPr="000E6A6A" w:rsidRDefault="002C218A" w:rsidP="000E6A6A">
    <w:pPr>
      <w:pStyle w:val="Footer"/>
    </w:pPr>
    <w:r>
      <w:rPr>
        <w:noProof/>
      </w:rPr>
      <w:drawing>
        <wp:anchor distT="0" distB="0" distL="114300" distR="114300" simplePos="0" relativeHeight="251658240" behindDoc="1" locked="0" layoutInCell="1" allowOverlap="1" wp14:anchorId="55D4C6C8" wp14:editId="6B02AD9D">
          <wp:simplePos x="0" y="0"/>
          <wp:positionH relativeFrom="page">
            <wp:align>left</wp:align>
          </wp:positionH>
          <wp:positionV relativeFrom="page">
            <wp:align>bottom</wp:align>
          </wp:positionV>
          <wp:extent cx="7559675" cy="996315"/>
          <wp:effectExtent l="0" t="0" r="3175" b="0"/>
          <wp:wrapNone/>
          <wp:docPr id="8"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996822"/>
                  </a:xfrm>
                  <a:prstGeom prst="rect">
                    <a:avLst/>
                  </a:prstGeom>
                </pic:spPr>
              </pic:pic>
            </a:graphicData>
          </a:graphic>
          <wp14:sizeRelH relativeFrom="page">
            <wp14:pctWidth>0</wp14:pctWidth>
          </wp14:sizeRelH>
          <wp14:sizeRelV relativeFrom="page">
            <wp14:pctHeight>0</wp14:pctHeight>
          </wp14:sizeRelV>
        </wp:anchor>
      </w:drawing>
    </w:r>
    <w:r w:rsidR="000E6A6A">
      <w:rPr>
        <w:noProof/>
      </w:rPr>
      <mc:AlternateContent>
        <mc:Choice Requires="wps">
          <w:drawing>
            <wp:anchor distT="45720" distB="45720" distL="114300" distR="114300" simplePos="0" relativeHeight="251658241" behindDoc="0" locked="0" layoutInCell="1" allowOverlap="1" wp14:anchorId="7B17B8F9" wp14:editId="5D158C23">
              <wp:simplePos x="0" y="0"/>
              <wp:positionH relativeFrom="margin">
                <wp:posOffset>5311775</wp:posOffset>
              </wp:positionH>
              <wp:positionV relativeFrom="paragraph">
                <wp:posOffset>-73850</wp:posOffset>
              </wp:positionV>
              <wp:extent cx="419763" cy="274320"/>
              <wp:effectExtent l="0" t="0" r="0" b="0"/>
              <wp:wrapNone/>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19763" cy="274320"/>
                      </a:xfrm>
                      <a:prstGeom prst="rect">
                        <a:avLst/>
                      </a:prstGeom>
                      <a:noFill/>
                      <a:ln w="9525">
                        <a:noFill/>
                        <a:miter lim="800000"/>
                        <a:headEnd/>
                        <a:tailEnd/>
                      </a:ln>
                    </wps:spPr>
                    <wps:txbx>
                      <w:txbxContent>
                        <w:p w14:paraId="1788CC25" w14:textId="42120F00" w:rsidR="000E6A6A" w:rsidRDefault="000E6A6A" w:rsidP="000E6A6A">
                          <w:pPr>
                            <w:pStyle w:val="Footer-PageNumber"/>
                          </w:pPr>
                          <w:r>
                            <w:fldChar w:fldCharType="begin"/>
                          </w:r>
                          <w:r>
                            <w:instrText xml:space="preserve"> PAGE   \* MERGEFORMAT </w:instrText>
                          </w:r>
                          <w:r>
                            <w:fldChar w:fldCharType="separate"/>
                          </w:r>
                          <w:r>
                            <w:t>1</w:t>
                          </w:r>
                          <w:r>
                            <w:fldChar w:fldCharType="end"/>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B17B8F9" id="_x0000_t202" coordsize="21600,21600" o:spt="202" path="m,l,21600r21600,l21600,xe">
              <v:stroke joinstyle="miter"/>
              <v:path gradientshapeok="t" o:connecttype="rect"/>
            </v:shapetype>
            <v:shape id="Text Box 217" o:spid="_x0000_s1085" type="#_x0000_t202" style="position:absolute;margin-left:418.25pt;margin-top:-5.8pt;width:33.05pt;height:21.6pt;z-index:251658241;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dk0P/QEAANQDAAAOAAAAZHJzL2Uyb0RvYy54bWysU8tu2zAQvBfoPxC817IdO44Fy0GaNEWB&#10;9AEk/QCaoiyiJJdd0pbcr8+SchyjuRXVgVhyxdmd2eHqureG7RUGDa7ik9GYM+Uk1NptK/7z6f7D&#10;FWchClcLA05V/KACv16/f7fqfKmm0IKpFTICcaHsfMXbGH1ZFEG2yoowAq8cJRtAKyJtcVvUKDpC&#10;t6aYjseXRQdYewSpQqDTuyHJ1xm/aZSM35smqMhMxam3mFfM6yatxXolyi0K32p5bEP8QxdWaEdF&#10;T1B3Igq2Q/0GymqJEKCJIwm2gKbRUmUOxGYy/ovNYyu8ylxInOBPMoX/Byu/7R/9D2Sx/wg9DTCT&#10;CP4B5K/AHNy2wm3VDSJ0rRI1FZ4kyYrOh/J4NUkdypBANt1XqGnIYhchA/UN2qQK8WSETgM4nERX&#10;fWSSDmeT5eLygjNJqelidjHNQylE+XLZY4ifFViWgoojzTSDi/1DiKkZUb78kmo5uNfG5Lkax7qK&#10;L+fTeb5wlrE6ku2MthW/GqdvMELi+MnV+XIU2gwxFTDuSDrxHBjHftMzXZMiWZIkwgbqA8mAMNiM&#10;ngUFLeAfzjqyWMXD751AxZn54kjK5WQ2S57Mm9l8QcwZnmc25xnhJEFVPHI2hLcx+3jgfEOSNzrL&#10;8drJsWeyTlbpaPPkzfN9/uv1Ma6fAQAA//8DAFBLAwQUAAYACAAAACEAxUI3tN4AAAAKAQAADwAA&#10;AGRycy9kb3ducmV2LnhtbEyPTU/DMAyG70j8h8hI3LakG6u2UndCIK4gBkzaLWu9tqJxqiZby7/H&#10;nODmj0evH+fbyXXqQkNoPSMkcwOKuPRVyzXCx/vzbA0qRMuV7TwTwjcF2BbXV7nNKj/yG112sVYS&#10;wiGzCE2MfaZ1KBtyNsx9Tyy7kx+cjdIOta4GO0q46/TCmFQ727JcaGxPjw2VX7uzQ/h8OR32d+a1&#10;fnKrfvST0ew2GvH2Znq4BxVpin8w/OqLOhTidPRnroLqENbLdCUowixJUlBCbMxCiiPCUga6yPX/&#10;F4ofAAAA//8DAFBLAQItABQABgAIAAAAIQC2gziS/gAAAOEBAAATAAAAAAAAAAAAAAAAAAAAAABb&#10;Q29udGVudF9UeXBlc10ueG1sUEsBAi0AFAAGAAgAAAAhADj9If/WAAAAlAEAAAsAAAAAAAAAAAAA&#10;AAAALwEAAF9yZWxzLy5yZWxzUEsBAi0AFAAGAAgAAAAhAPd2TQ/9AQAA1AMAAA4AAAAAAAAAAAAA&#10;AAAALgIAAGRycy9lMm9Eb2MueG1sUEsBAi0AFAAGAAgAAAAhAMVCN7TeAAAACgEAAA8AAAAAAAAA&#10;AAAAAAAAVwQAAGRycy9kb3ducmV2LnhtbFBLBQYAAAAABAAEAPMAAABiBQAAAAA=&#10;" filled="f" stroked="f">
              <v:textbox>
                <w:txbxContent>
                  <w:p w14:paraId="1788CC25" w14:textId="42120F00" w:rsidR="000E6A6A" w:rsidRDefault="000E6A6A" w:rsidP="000E6A6A">
                    <w:pPr>
                      <w:pStyle w:val="Footer-PageNumber"/>
                    </w:pPr>
                    <w:r>
                      <w:fldChar w:fldCharType="begin"/>
                    </w:r>
                    <w:r>
                      <w:instrText xml:space="preserve"> PAGE   \* MERGEFORMAT </w:instrText>
                    </w:r>
                    <w:r>
                      <w:fldChar w:fldCharType="separate"/>
                    </w:r>
                    <w:r>
                      <w:t>1</w:t>
                    </w:r>
                    <w:r>
                      <w:fldChar w:fldCharType="end"/>
                    </w:r>
                  </w:p>
                </w:txbxContent>
              </v:textbox>
              <w10:wrap anchorx="margin"/>
            </v:shape>
          </w:pict>
        </mc:Fallback>
      </mc:AlternateContent>
    </w:r>
    <w:r w:rsidR="00C1362B">
      <w:rPr>
        <w:iCs/>
      </w:rPr>
      <w:t>Im</w:t>
    </w:r>
    <w:r w:rsidR="00185529">
      <w:rPr>
        <w:iCs/>
      </w:rPr>
      <w:t>proving Outcomes for All</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3252C5" w14:textId="4941ABEB" w:rsidR="00A064AF" w:rsidRDefault="00A064AF">
    <w:pPr>
      <w:pStyle w:val="Footer"/>
    </w:pPr>
    <w:r>
      <w:rPr>
        <w:noProof/>
      </w:rPr>
      <mc:AlternateContent>
        <mc:Choice Requires="wps">
          <w:drawing>
            <wp:anchor distT="0" distB="0" distL="0" distR="0" simplePos="0" relativeHeight="251658244" behindDoc="0" locked="0" layoutInCell="1" allowOverlap="1" wp14:anchorId="776D3F0B" wp14:editId="08F62A34">
              <wp:simplePos x="635" y="635"/>
              <wp:positionH relativeFrom="page">
                <wp:align>center</wp:align>
              </wp:positionH>
              <wp:positionV relativeFrom="page">
                <wp:align>bottom</wp:align>
              </wp:positionV>
              <wp:extent cx="443865" cy="443865"/>
              <wp:effectExtent l="0" t="0" r="1270" b="0"/>
              <wp:wrapNone/>
              <wp:docPr id="455328211" name="Text Box 455328211" descr="OFFICIAL: Sensitiv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A8164CD" w14:textId="6104F7D8"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76D3F0B" id="_x0000_t202" coordsize="21600,21600" o:spt="202" path="m,l,21600r21600,l21600,xe">
              <v:stroke joinstyle="miter"/>
              <v:path gradientshapeok="t" o:connecttype="rect"/>
            </v:shapetype>
            <v:shape id="Text Box 455328211" o:spid="_x0000_s1087" type="#_x0000_t202" alt="OFFICIAL: Sensitive" style="position:absolute;margin-left:0;margin-top:0;width:34.95pt;height:34.9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AaJJCwIAAB0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NR95dT+zuoTjQVwrBw7+S6odob4cOzQNowDUKqDU90&#10;6Ba6ksOIOKsBf/zNHuOJePJy1pFiSm5J0py13ywtJIprAjiBXQLzz/l1Tn57MPdAOpzTk3AyQbJi&#10;aCeoEcwr6XkVC5FLWEnlSr6b4H0YpEvvQarVKgWRjpwIG7t1MqaOfEUyX/pXgW5kPNCqHmGSkyje&#10;ET/ExpverQ6B6E9bidwORI6UkwbTXsf3EkX+63+KOr/q5U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AkBokkLAgAAHQQAAA4A&#10;AAAAAAAAAAAAAAAALgIAAGRycy9lMm9Eb2MueG1sUEsBAi0AFAAGAAgAAAAhADft0fjZAAAAAwEA&#10;AA8AAAAAAAAAAAAAAAAAZQQAAGRycy9kb3ducmV2LnhtbFBLBQYAAAAABAAEAPMAAABrBQAAAAA=&#10;" filled="f" stroked="f">
              <v:textbox style="mso-fit-shape-to-text:t" inset="0,0,0,15pt">
                <w:txbxContent>
                  <w:p w14:paraId="4A8164CD" w14:textId="6104F7D8"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E1512BB" w14:textId="77777777" w:rsidR="00FF1891" w:rsidRDefault="00FF1891" w:rsidP="000A6228">
      <w:pPr>
        <w:spacing w:after="0" w:line="240" w:lineRule="auto"/>
      </w:pPr>
      <w:r>
        <w:separator/>
      </w:r>
    </w:p>
  </w:footnote>
  <w:footnote w:type="continuationSeparator" w:id="0">
    <w:p w14:paraId="5573FCC8" w14:textId="77777777" w:rsidR="00FF1891" w:rsidRDefault="00FF1891" w:rsidP="000A6228">
      <w:pPr>
        <w:spacing w:after="0" w:line="240" w:lineRule="auto"/>
      </w:pPr>
      <w:r>
        <w:continuationSeparator/>
      </w:r>
    </w:p>
  </w:footnote>
  <w:footnote w:type="continuationNotice" w:id="1">
    <w:p w14:paraId="12DA1598" w14:textId="77777777" w:rsidR="00FF1891" w:rsidRDefault="00FF1891">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E145A0" w14:textId="77777777" w:rsidR="00BB708D" w:rsidRDefault="00BB708D">
    <w:pPr>
      <w:pStyle w:val="Header"/>
    </w:pPr>
    <w:r>
      <w:rPr>
        <w:noProof/>
      </w:rPr>
      <mc:AlternateContent>
        <mc:Choice Requires="wps">
          <w:drawing>
            <wp:anchor distT="0" distB="0" distL="0" distR="0" simplePos="0" relativeHeight="251658247" behindDoc="0" locked="0" layoutInCell="1" allowOverlap="1" wp14:anchorId="720DBEF2" wp14:editId="14633298">
              <wp:simplePos x="635" y="635"/>
              <wp:positionH relativeFrom="page">
                <wp:align>center</wp:align>
              </wp:positionH>
              <wp:positionV relativeFrom="page">
                <wp:align>top</wp:align>
              </wp:positionV>
              <wp:extent cx="443865" cy="443865"/>
              <wp:effectExtent l="0" t="0" r="1270" b="1270"/>
              <wp:wrapNone/>
              <wp:docPr id="1462049493" name="Text Box 1462049493"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6F42FF3"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20DBEF2" id="_x0000_t202" coordsize="21600,21600" o:spt="202" path="m,l,21600r21600,l21600,xe">
              <v:stroke joinstyle="miter"/>
              <v:path gradientshapeok="t" o:connecttype="rect"/>
            </v:shapetype>
            <v:shape id="Text Box 1462049493" o:spid="_x0000_s1074" type="#_x0000_t202" alt="OFFICIAL: Sensitive" style="position:absolute;margin-left:0;margin-top:0;width:34.95pt;height:34.95pt;z-index:25165824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CBgIAABU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j23voDrRNB6GRQcn1w3V3IiAz8LTZmkAUis+0aENdCWH&#10;0eKsBv/jb/6YT4RTlLOOlFJyS1LmzHyztIgoqmTMb/OrnG5+cu8mwx7aeyD9zekpOJnMmIdmMrWH&#10;9pV0vIqFKCSspHIlx8m8x0Gy9A6kWq1SEunHCdzYrZMROvIUSXzpX4V3I9NIK3qESUaieEf4kBv/&#10;DG51QKI9bSNyOhA5Uk3aS/sc30kU96/3lHV+zcufAAAA//8DAFBLAwQUAAYACAAAACEA1B4NR9gA&#10;AAADAQAADwAAAGRycy9kb3ducmV2LnhtbEyPzW7CQAyE70i8w8qVeoNNKoFKmg1CSBy4UfpzNlmT&#10;hGbtKLtAytN32x7ai0fWWDOf8+XgWnWh3jfCBtJpAoq4FNtwZeD1ZTN5BOUDssVWmAx8kodlMR7l&#10;mFm58jNd9qFSMYR9hgbqELpMa1/W5NBPpSOO3lF6hyGufaVtj9cY7lr9kCRz7bDh2FBjR+uayo/9&#10;2RloZisJKb1tN6d3l0p6221nt50x93fD6glUoCH8HcM3fkSHIjId5MzWq9ZAfCT8zOjNFwtQh1/V&#10;Ra7/sxdfAAAA//8DAFBLAQItABQABgAIAAAAIQC2gziS/gAAAOEBAAATAAAAAAAAAAAAAAAAAAAA&#10;AABbQ29udGVudF9UeXBlc10ueG1sUEsBAi0AFAAGAAgAAAAhADj9If/WAAAAlAEAAAsAAAAAAAAA&#10;AAAAAAAALwEAAF9yZWxzLy5yZWxzUEsBAi0AFAAGAAgAAAAhAOj7/MIGAgAAFQQAAA4AAAAAAAAA&#10;AAAAAAAALgIAAGRycy9lMm9Eb2MueG1sUEsBAi0AFAAGAAgAAAAhANQeDUfYAAAAAwEAAA8AAAAA&#10;AAAAAAAAAAAAYAQAAGRycy9kb3ducmV2LnhtbFBLBQYAAAAABAAEAPMAAABlBQAAAAA=&#10;" filled="f" stroked="f">
              <v:textbox style="mso-fit-shape-to-text:t" inset="0,15pt,0,0">
                <w:txbxContent>
                  <w:p w14:paraId="06F42FF3"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B55772" w14:textId="3259EEFF" w:rsidR="00BB708D" w:rsidRPr="00627489" w:rsidRDefault="00BB708D" w:rsidP="00281FDE">
    <w:pPr>
      <w:pStyle w:val="Header"/>
      <w:jc w:val="center"/>
      <w:rPr>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02BB1A" w14:textId="77777777" w:rsidR="00BB708D" w:rsidRDefault="00BB708D">
    <w:pPr>
      <w:pStyle w:val="Header"/>
    </w:pPr>
    <w:r>
      <w:rPr>
        <w:noProof/>
      </w:rPr>
      <mc:AlternateContent>
        <mc:Choice Requires="wps">
          <w:drawing>
            <wp:anchor distT="0" distB="0" distL="0" distR="0" simplePos="0" relativeHeight="251658246" behindDoc="0" locked="0" layoutInCell="1" allowOverlap="1" wp14:anchorId="70CF2A2A" wp14:editId="569181B2">
              <wp:simplePos x="635" y="635"/>
              <wp:positionH relativeFrom="page">
                <wp:align>center</wp:align>
              </wp:positionH>
              <wp:positionV relativeFrom="page">
                <wp:align>top</wp:align>
              </wp:positionV>
              <wp:extent cx="443865" cy="443865"/>
              <wp:effectExtent l="0" t="0" r="1270" b="1270"/>
              <wp:wrapNone/>
              <wp:docPr id="1838900074" name="Text Box 1838900074"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E79ABFF"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0CF2A2A" id="_x0000_t202" coordsize="21600,21600" o:spt="202" path="m,l,21600r21600,l21600,xe">
              <v:stroke joinstyle="miter"/>
              <v:path gradientshapeok="t" o:connecttype="rect"/>
            </v:shapetype>
            <v:shape id="Text Box 1838900074" o:spid="_x0000_s1076" type="#_x0000_t202" alt="OFFICIAL: Sensitive" style="position:absolute;margin-left:0;margin-top:0;width:34.95pt;height:34.95pt;z-index:25165824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Gj+oCgIAABwEAAAOAAAAZHJzL2Uyb0RvYy54bWysU8Fu2zAMvQ/YPwi6L3aytmiNOEXWIsOA&#10;oC2QDj0rshQbkEVBYmJnXz9KsZOt22nYRaZI+pF8fJrf961hB+VDA7bk00nOmbISqsbuSv79dfXp&#10;lrOAwlbCgFUlP6rA7xcfP8w7V6gZ1GAq5RmB2FB0ruQ1oiuyLMhatSJMwClLQQ2+FUhXv8sqLzpC&#10;b002y/ObrANfOQ9ShUDex1OQLxK+1kris9ZBITMlp94wnT6d23hmi7kodl64upFDG+IfumhFY6no&#10;GepRoGB73/wB1TbSQwCNEwltBlo3UqUZaJpp/m6aTS2cSrMQOcGdaQr/D1Y+HTbuxTPsv0BPC4yE&#10;dC4UgZxxnl77Nn6pU0ZxovB4pk31yCQ5r64+395ccyYpNNiEkl1+dj7gVwUti0bJPW0lkSUO64Cn&#10;1DEl1rKwaoxJmzH2NwdhRk926TBa2G971lQln43db6E60lAeTvsOTq4aKr0WAV+EpwXTHCRafKZD&#10;G+hKDoPFWQ3+x9/8MZ94pyhnHQmm5JYUzZn5ZmkfUVvJmN7l1znd/Ojejobdtw9AMpzSi3AymTEP&#10;zWhqD+0byXkZC1FIWEnlSo6j+YAn5dJzkGq5TEkkIydwbTdORuhIV+TytX8T3g2EI23qCUY1ieId&#10;76fc+Gdwyz0S+2kpkdoTkQPjJMG01uG5RI3/ek9Zl0e9+Ak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AmGj+oCgIAABwEAAAOAAAA&#10;AAAAAAAAAAAAAC4CAABkcnMvZTJvRG9jLnhtbFBLAQItABQABgAIAAAAIQDUHg1H2AAAAAMBAAAP&#10;AAAAAAAAAAAAAAAAAGQEAABkcnMvZG93bnJldi54bWxQSwUGAAAAAAQABADzAAAAaQUAAAAA&#10;" filled="f" stroked="f">
              <v:textbox style="mso-fit-shape-to-text:t" inset="0,15pt,0,0">
                <w:txbxContent>
                  <w:p w14:paraId="5E79ABFF" w14:textId="77777777" w:rsidR="00BB708D" w:rsidRPr="00A064AF" w:rsidRDefault="00BB708D"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5401D" w14:textId="77777777" w:rsidR="00C13F18" w:rsidRDefault="00C13F18">
    <w:pPr>
      <w:pStyle w:val="Header"/>
    </w:pPr>
    <w:r>
      <w:rPr>
        <w:noProof/>
      </w:rPr>
      <mc:AlternateContent>
        <mc:Choice Requires="wps">
          <w:drawing>
            <wp:anchor distT="0" distB="0" distL="0" distR="0" simplePos="0" relativeHeight="251658253" behindDoc="0" locked="0" layoutInCell="1" allowOverlap="1" wp14:anchorId="348AD2DA" wp14:editId="4CC7D195">
              <wp:simplePos x="635" y="635"/>
              <wp:positionH relativeFrom="page">
                <wp:align>center</wp:align>
              </wp:positionH>
              <wp:positionV relativeFrom="page">
                <wp:align>top</wp:align>
              </wp:positionV>
              <wp:extent cx="443865" cy="443865"/>
              <wp:effectExtent l="0" t="0" r="1270" b="1270"/>
              <wp:wrapNone/>
              <wp:docPr id="1412621410" name="Text Box 1412621410"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6F78B50"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48AD2DA" id="_x0000_t202" coordsize="21600,21600" o:spt="202" path="m,l,21600r21600,l21600,xe">
              <v:stroke joinstyle="miter"/>
              <v:path gradientshapeok="t" o:connecttype="rect"/>
            </v:shapetype>
            <v:shape id="Text Box 1412621410" o:spid="_x0000_s1078" type="#_x0000_t202" alt="OFFICIAL: Sensitive" style="position:absolute;margin-left:0;margin-top:0;width:34.95pt;height:34.95pt;z-index:25165825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ZAlCgIAABw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s6ai4lP3O6hONJSHYd/ByXVDpTci4LPwtGCag0SLT3Ro&#10;A13JYbQ4q8H/+Js/5hPvFOWsI8GU3JKiOTPfLO0jaisZ89v8Kqebn9y7ybCH9h5IhnN6EU4mM+ah&#10;mUztoX0lOa9iIQoJK6lcyXEy73FQLj0HqVarlEQycgI3dutkhI50RS5f+lfh3Ug40qYeYVKTKN7x&#10;PuTGP4NbHZDYT0uJ1A5EjoyTBNNax+cSNf7rPWWdH/XyJwA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BImZAlCgIAABwEAAAOAAAA&#10;AAAAAAAAAAAAAC4CAABkcnMvZTJvRG9jLnhtbFBLAQItABQABgAIAAAAIQDUHg1H2AAAAAMBAAAP&#10;AAAAAAAAAAAAAAAAAGQEAABkcnMvZG93bnJldi54bWxQSwUGAAAAAAQABADzAAAAaQUAAAAA&#10;" filled="f" stroked="f">
              <v:textbox style="mso-fit-shape-to-text:t" inset="0,15pt,0,0">
                <w:txbxContent>
                  <w:p w14:paraId="26F78B50"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B418DB" w14:textId="5AA3F9DB" w:rsidR="00C13F18" w:rsidRDefault="00C13F18" w:rsidP="00D16A8D">
    <w:pPr>
      <w:pStyle w:val="Header"/>
      <w:jc w:val="cent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73E7E5" w14:textId="77777777" w:rsidR="00C13F18" w:rsidRDefault="00C13F18">
    <w:pPr>
      <w:pStyle w:val="Header"/>
    </w:pPr>
    <w:r>
      <w:rPr>
        <w:noProof/>
      </w:rPr>
      <mc:AlternateContent>
        <mc:Choice Requires="wps">
          <w:drawing>
            <wp:anchor distT="0" distB="0" distL="0" distR="0" simplePos="0" relativeHeight="251658252" behindDoc="0" locked="0" layoutInCell="1" allowOverlap="1" wp14:anchorId="63F891A4" wp14:editId="51F8280E">
              <wp:simplePos x="635" y="635"/>
              <wp:positionH relativeFrom="page">
                <wp:align>center</wp:align>
              </wp:positionH>
              <wp:positionV relativeFrom="page">
                <wp:align>top</wp:align>
              </wp:positionV>
              <wp:extent cx="443865" cy="443865"/>
              <wp:effectExtent l="0" t="0" r="1270" b="1270"/>
              <wp:wrapNone/>
              <wp:docPr id="889307457" name="Text Box 889307457"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C0CA4BF"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3F891A4" id="_x0000_t202" coordsize="21600,21600" o:spt="202" path="m,l,21600r21600,l21600,xe">
              <v:stroke joinstyle="miter"/>
              <v:path gradientshapeok="t" o:connecttype="rect"/>
            </v:shapetype>
            <v:shape id="Text Box 889307457" o:spid="_x0000_s1081" type="#_x0000_t202" alt="OFFICIAL: Sensitive" style="position:absolute;margin-left:0;margin-top:0;width:34.95pt;height:34.95pt;z-index:25165825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EdjCwIAABwEAAAOAAAAZHJzL2Uyb0RvYy54bWysU8Fu2zAMvQ/YPwi6L3a6tuuMOEXWIsOA&#10;oi2QDj0rshQbkEVBYmJnXz9KtpOt22nYRaZI+pF8fFrc9q1hB+VDA7bk81nOmbISqsbuSv79Zf3h&#10;hrOAwlbCgFUlP6rAb5fv3y06V6gLqMFUyjMCsaHoXMlrRFdkWZC1akWYgVOWghp8K5CufpdVXnSE&#10;3prsIs+vsw585TxIFQJ574cgXyZ8rZXEJ62DQmZKTr1hOn06t/HMlgtR7LxwdSPHNsQ/dNGKxlLR&#10;E9S9QMH2vvkDqm2khwAaZxLaDLRupEoz0DTz/M00m1o4lWYhcoI70RT+H6x8PGzcs2fYf4GeFhgJ&#10;6VwoAjnjPL32bfxSp4ziROHxRJvqkUlyXl5+vLm+4kxSaLQJJTv/7HzArwpaFo2Se9pKIkscHgIO&#10;qVNKrGVh3RiTNmPsbw7CjJ7s3GG0sN/2rKlK/mnqfgvVkYbyMOw7OLluqPSDCPgsPC2Y5iDR4hMd&#10;2kBXchgtzmrwP/7mj/nEO0U560gwJbekaM7MN0v7iNpKxvxzfpXTzU/u7WTYfXsHJMM5vQgnkxnz&#10;0Eym9tC+kpxXsRCFhJVUruQ4mXc4KJeeg1SrVUoiGTmBD3bjZISOdEUuX/pX4d1IONKmHmFSkyje&#10;8D7kxj+DW+2R2E9LidQORI6MkwTTWsfnEjX+6z1lnR/18icAAAD//wMAUEsDBBQABgAIAAAAIQDU&#10;Hg1H2AAAAAMBAAAPAAAAZHJzL2Rvd25yZXYueG1sTI/NbsJADITvSLzDypV6g00qgUqaDUJIHLhR&#10;+nM2WZOEZu0ou0DK03fbHtqLR9ZYM5/z5eBadaHeN8IG0mkCirgU23Bl4PVlM3kE5QOyxVaYDHyS&#10;h2UxHuWYWbnyM132oVIxhH2GBuoQukxrX9bk0E+lI47eUXqHIa59pW2P1xjuWv2QJHPtsOHYUGNH&#10;65rKj/3ZGWhmKwkpvW03p3eXSnrbbWe3nTH3d8PqCVSgIfwdwzd+RIciMh3kzNar1kB8JPzM6M0X&#10;C1CHX9VFrv+zF18AAAD//wMAUEsBAi0AFAAGAAgAAAAhALaDOJL+AAAA4QEAABMAAAAAAAAAAAAA&#10;AAAAAAAAAFtDb250ZW50X1R5cGVzXS54bWxQSwECLQAUAAYACAAAACEAOP0h/9YAAACUAQAACwAA&#10;AAAAAAAAAAAAAAAvAQAAX3JlbHMvLnJlbHNQSwECLQAUAAYACAAAACEA/1hHYwsCAAAcBAAADgAA&#10;AAAAAAAAAAAAAAAuAgAAZHJzL2Uyb0RvYy54bWxQSwECLQAUAAYACAAAACEA1B4NR9gAAAADAQAA&#10;DwAAAAAAAAAAAAAAAABlBAAAZHJzL2Rvd25yZXYueG1sUEsFBgAAAAAEAAQA8wAAAGoFAAAAAA==&#10;" filled="f" stroked="f">
              <v:textbox style="mso-fit-shape-to-text:t" inset="0,15pt,0,0">
                <w:txbxContent>
                  <w:p w14:paraId="4C0CA4BF" w14:textId="77777777" w:rsidR="00C13F18" w:rsidRPr="00A064AF" w:rsidRDefault="00C13F18"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D44859" w14:textId="7535D393" w:rsidR="00A064AF" w:rsidRDefault="00A064AF">
    <w:pPr>
      <w:pStyle w:val="Header"/>
    </w:pPr>
    <w:r>
      <w:rPr>
        <w:noProof/>
      </w:rPr>
      <mc:AlternateContent>
        <mc:Choice Requires="wps">
          <w:drawing>
            <wp:anchor distT="0" distB="0" distL="0" distR="0" simplePos="0" relativeHeight="251658243" behindDoc="0" locked="0" layoutInCell="1" allowOverlap="1" wp14:anchorId="2D0299A0" wp14:editId="1B347C2B">
              <wp:simplePos x="635" y="635"/>
              <wp:positionH relativeFrom="page">
                <wp:align>center</wp:align>
              </wp:positionH>
              <wp:positionV relativeFrom="page">
                <wp:align>top</wp:align>
              </wp:positionV>
              <wp:extent cx="443865" cy="443865"/>
              <wp:effectExtent l="0" t="0" r="1270" b="1270"/>
              <wp:wrapNone/>
              <wp:docPr id="1247858330" name="Text Box 1247858330"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0336DBE" w14:textId="6005F920"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D0299A0" id="_x0000_t202" coordsize="21600,21600" o:spt="202" path="m,l,21600r21600,l21600,xe">
              <v:stroke joinstyle="miter"/>
              <v:path gradientshapeok="t" o:connecttype="rect"/>
            </v:shapetype>
            <v:shape id="Text Box 1247858330" o:spid="_x0000_s1083" type="#_x0000_t202" alt="OFFICIAL: Sensitive" style="position:absolute;margin-left:0;margin-top:0;width:34.95pt;height:34.9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JgzYCgIAABw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s6Yq+e3U/Q6qEw3lYdh3cHLdUOmNCPgsPC2Y5iDR4hMd&#10;2kBXchgtzmrwP/7mj/nEO0U560gwJbekaM7MN0v7iNpKxvw2v8rp5if3bjLsob0HkuGcXoSTyYx5&#10;aCZTe2hfSc6rWIhCwkoqV3KczHsclEvPQarVKiWRjJzAjd06GaEjXZHLl/5VeDcSjrSpR5jUJIp3&#10;vA+58c/gVgck9tNSIrUDkSPjJMG01vG5RI3/ek9Z50e9/Ak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C4JgzYCgIAABwEAAAOAAAA&#10;AAAAAAAAAAAAAC4CAABkcnMvZTJvRG9jLnhtbFBLAQItABQABgAIAAAAIQDUHg1H2AAAAAMBAAAP&#10;AAAAAAAAAAAAAAAAAGQEAABkcnMvZG93bnJldi54bWxQSwUGAAAAAAQABADzAAAAaQUAAAAA&#10;" filled="f" stroked="f">
              <v:textbox style="mso-fit-shape-to-text:t" inset="0,15pt,0,0">
                <w:txbxContent>
                  <w:p w14:paraId="50336DBE" w14:textId="6005F920"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D674A0" w14:textId="03465BCB" w:rsidR="00A064AF" w:rsidRDefault="00A064AF" w:rsidP="00D16A8D">
    <w:pPr>
      <w:pStyle w:val="Header"/>
      <w:jc w:val="cent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D09AEC" w14:textId="11F5AD78" w:rsidR="00A064AF" w:rsidRDefault="00A064AF">
    <w:pPr>
      <w:pStyle w:val="Header"/>
    </w:pPr>
    <w:r>
      <w:rPr>
        <w:noProof/>
      </w:rPr>
      <mc:AlternateContent>
        <mc:Choice Requires="wps">
          <w:drawing>
            <wp:anchor distT="0" distB="0" distL="0" distR="0" simplePos="0" relativeHeight="251658242" behindDoc="0" locked="0" layoutInCell="1" allowOverlap="1" wp14:anchorId="190C7F4E" wp14:editId="46288280">
              <wp:simplePos x="635" y="635"/>
              <wp:positionH relativeFrom="page">
                <wp:align>center</wp:align>
              </wp:positionH>
              <wp:positionV relativeFrom="page">
                <wp:align>top</wp:align>
              </wp:positionV>
              <wp:extent cx="443865" cy="443865"/>
              <wp:effectExtent l="0" t="0" r="1270" b="1270"/>
              <wp:wrapNone/>
              <wp:docPr id="634024" name="Text Box 634024"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AAF4C3B" w14:textId="520C3538"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90C7F4E" id="_x0000_t202" coordsize="21600,21600" o:spt="202" path="m,l,21600r21600,l21600,xe">
              <v:stroke joinstyle="miter"/>
              <v:path gradientshapeok="t" o:connecttype="rect"/>
            </v:shapetype>
            <v:shape id="Text Box 634024" o:spid="_x0000_s1086" type="#_x0000_t202" alt="OFFICIAL: Sensitive" style="position:absolute;margin-left:0;margin-top:0;width:34.95pt;height:34.9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eUHACwIAAB0EAAAOAAAAZHJzL2Uyb0RvYy54bWysU8Fu2zAMvQ/YPwi6L3aytmiNOEXWIsOA&#10;oC2QDj0rshQbkEVBYmJnXz9KsZOt22nYRaZI+pF8fJrf961hB+VDA7bk00nOmbISqsbuSv79dfXp&#10;lrOAwlbCgFUlP6rA7xcfP8w7V6gZ1GAq5RmB2FB0ruQ1oiuyLMhatSJMwClLQQ2+FUhXv8sqLzpC&#10;b002y/ObrANfOQ9ShUDex1OQLxK+1kris9ZBITMlp94wnT6d23hmi7kodl64upFDG+IfumhFY6no&#10;GepRoGB73/wB1TbSQwCNEwltBlo3UqUZaJpp/m6aTS2cSrMQOcGdaQr/D1Y+HTbuxTPsv0BPC4yE&#10;dC4UgZxxnl77Nn6pU0ZxovB4pk31yCQ5r64+395ccyYpNNiEkl1+dj7gVwUti0bJPW0lkSUO64Cn&#10;1DEl1rKwaoxJmzH2NwdhRk926TBa2G971lTU/WxsfwvVkabycFp4cHLVUO21CPgiPG2YBiHV4jMd&#10;2kBXchgszmrwP/7mj/lEPEU560gxJbckac7MN0sLieJKxvQuv87p5kf3djTsvn0A0uGUnoSTyYx5&#10;aEZTe2jfSM/LWIhCwkoqV3IczQc8SZfeg1TLZUoiHTmBa7txMkJHviKZr/2b8G5gHGlVTzDKSRTv&#10;iD/lxj+DW+6R6E9bidyeiBwoJw2mvQ7vJYr813vKurzqxU8AAAD//wMAUEsDBBQABgAIAAAAIQDU&#10;Hg1H2AAAAAMBAAAPAAAAZHJzL2Rvd25yZXYueG1sTI/NbsJADITvSLzDypV6g00qgUqaDUJIHLhR&#10;+nM2WZOEZu0ou0DK03fbHtqLR9ZYM5/z5eBadaHeN8IG0mkCirgU23Bl4PVlM3kE5QOyxVaYDHyS&#10;h2UxHuWYWbnyM132oVIxhH2GBuoQukxrX9bk0E+lI47eUXqHIa59pW2P1xjuWv2QJHPtsOHYUGNH&#10;65rKj/3ZGWhmKwkpvW03p3eXSnrbbWe3nTH3d8PqCVSgIfwdwzd+RIciMh3kzNar1kB8JPzM6M0X&#10;C1CHX9VFrv+zF18AAAD//wMAUEsBAi0AFAAGAAgAAAAhALaDOJL+AAAA4QEAABMAAAAAAAAAAAAA&#10;AAAAAAAAAFtDb250ZW50X1R5cGVzXS54bWxQSwECLQAUAAYACAAAACEAOP0h/9YAAACUAQAACwAA&#10;AAAAAAAAAAAAAAAvAQAAX3JlbHMvLnJlbHNQSwECLQAUAAYACAAAACEA+nlBwAsCAAAdBAAADgAA&#10;AAAAAAAAAAAAAAAuAgAAZHJzL2Uyb0RvYy54bWxQSwECLQAUAAYACAAAACEA1B4NR9gAAAADAQAA&#10;DwAAAAAAAAAAAAAAAABlBAAAZHJzL2Rvd25yZXYueG1sUEsFBgAAAAAEAAQA8wAAAGoFAAAAAA==&#10;" filled="f" stroked="f">
              <v:textbox style="mso-fit-shape-to-text:t" inset="0,15pt,0,0">
                <w:txbxContent>
                  <w:p w14:paraId="1AAF4C3B" w14:textId="520C3538" w:rsidR="00A064AF" w:rsidRPr="00A064AF" w:rsidRDefault="00A064AF" w:rsidP="00A064AF">
                    <w:pPr>
                      <w:spacing w:after="0"/>
                      <w:rPr>
                        <w:rFonts w:ascii="Arial" w:eastAsia="Arial" w:hAnsi="Arial" w:cs="Arial"/>
                        <w:noProof/>
                        <w:color w:val="FF0000"/>
                        <w:sz w:val="24"/>
                        <w:szCs w:val="24"/>
                      </w:rPr>
                    </w:pPr>
                    <w:r w:rsidRPr="00A064AF">
                      <w:rPr>
                        <w:rFonts w:ascii="Arial" w:eastAsia="Arial" w:hAnsi="Arial" w:cs="Arial"/>
                        <w:noProof/>
                        <w:color w:val="FF0000"/>
                        <w:sz w:val="24"/>
                        <w:szCs w:val="24"/>
                      </w:rPr>
                      <w:t>OFFICIAL: Sensitive</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5B5BAB"/>
    <w:multiLevelType w:val="hybridMultilevel"/>
    <w:tmpl w:val="AA88CB0A"/>
    <w:lvl w:ilvl="0" w:tplc="D1761DC2">
      <w:start w:val="1"/>
      <w:numFmt w:val="lowerRoman"/>
      <w:lvlText w:val="%1."/>
      <w:lvlJc w:val="right"/>
      <w:pPr>
        <w:ind w:left="720" w:hanging="360"/>
      </w:pPr>
      <w:rPr>
        <w:rFonts w:hint="default"/>
        <w:b w:val="0"/>
        <w:bCs w:val="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021F013A"/>
    <w:multiLevelType w:val="hybridMultilevel"/>
    <w:tmpl w:val="2EA24E1A"/>
    <w:lvl w:ilvl="0" w:tplc="ADE48A38">
      <w:start w:val="1"/>
      <w:numFmt w:val="lowerRoman"/>
      <w:lvlText w:val="%1."/>
      <w:lvlJc w:val="right"/>
      <w:pPr>
        <w:ind w:left="720" w:hanging="360"/>
      </w:pPr>
      <w:rPr>
        <w:rFonts w:hint="default"/>
        <w:b w:val="0"/>
        <w:bCs w:val="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25245B0"/>
    <w:multiLevelType w:val="hybridMultilevel"/>
    <w:tmpl w:val="8410B8C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 w15:restartNumberingAfterBreak="0">
    <w:nsid w:val="03423963"/>
    <w:multiLevelType w:val="hybridMultilevel"/>
    <w:tmpl w:val="8312E29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44A4B0D"/>
    <w:multiLevelType w:val="multilevel"/>
    <w:tmpl w:val="D4AC4D52"/>
    <w:lvl w:ilvl="0">
      <w:start w:val="1"/>
      <w:numFmt w:val="decimal"/>
      <w:lvlText w:val="%1"/>
      <w:lvlJc w:val="left"/>
      <w:pPr>
        <w:ind w:left="430" w:hanging="43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5" w15:restartNumberingAfterBreak="0">
    <w:nsid w:val="05455CB1"/>
    <w:multiLevelType w:val="hybridMultilevel"/>
    <w:tmpl w:val="2290421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08EB443C"/>
    <w:multiLevelType w:val="hybridMultilevel"/>
    <w:tmpl w:val="D08ACE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93A322C"/>
    <w:multiLevelType w:val="multilevel"/>
    <w:tmpl w:val="1DD82DA6"/>
    <w:name w:val="EDU - Bullet List2222"/>
    <w:lvl w:ilvl="0">
      <w:start w:val="1"/>
      <w:numFmt w:val="decimal"/>
      <w:lvlText w:val="%1"/>
      <w:lvlJc w:val="left"/>
      <w:pPr>
        <w:ind w:left="357" w:hanging="357"/>
      </w:pPr>
      <w:rPr>
        <w:rFonts w:hint="default"/>
      </w:rPr>
    </w:lvl>
    <w:lvl w:ilvl="1">
      <w:start w:val="1"/>
      <w:numFmt w:val="lowerLetter"/>
      <w:lvlText w:val="%2"/>
      <w:lvlJc w:val="left"/>
      <w:pPr>
        <w:ind w:left="851" w:hanging="494"/>
      </w:pPr>
      <w:rPr>
        <w:rFonts w:hint="default"/>
      </w:rPr>
    </w:lvl>
    <w:lvl w:ilvl="2">
      <w:start w:val="1"/>
      <w:numFmt w:val="lowerRoman"/>
      <w:lvlText w:val="%3"/>
      <w:lvlJc w:val="left"/>
      <w:pPr>
        <w:tabs>
          <w:tab w:val="num" w:pos="1985"/>
        </w:tabs>
        <w:ind w:left="1418" w:hanging="567"/>
      </w:pPr>
      <w:rPr>
        <w:rFonts w:hint="default"/>
      </w:rPr>
    </w:lvl>
    <w:lvl w:ilvl="3">
      <w:start w:val="1"/>
      <w:numFmt w:val="bullet"/>
      <w:lvlText w:val="–"/>
      <w:lvlJc w:val="left"/>
      <w:pPr>
        <w:tabs>
          <w:tab w:val="num" w:pos="2552"/>
        </w:tabs>
        <w:ind w:left="2126" w:hanging="567"/>
      </w:pPr>
      <w:rPr>
        <w:rFonts w:ascii="Calibri" w:hAnsi="Calibri" w:cs="Times New Roman" w:hint="default"/>
        <w:color w:val="auto"/>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0B3A60B6"/>
    <w:multiLevelType w:val="hybridMultilevel"/>
    <w:tmpl w:val="19FC59C4"/>
    <w:lvl w:ilvl="0" w:tplc="068A1E56">
      <w:start w:val="1"/>
      <w:numFmt w:val="lowerRoman"/>
      <w:lvlText w:val="%1."/>
      <w:lvlJc w:val="right"/>
      <w:pPr>
        <w:ind w:left="720" w:hanging="360"/>
      </w:pPr>
      <w:rPr>
        <w:b w:val="0"/>
        <w:bCs/>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0BEB7896"/>
    <w:multiLevelType w:val="hybridMultilevel"/>
    <w:tmpl w:val="58E83B26"/>
    <w:lvl w:ilvl="0" w:tplc="0C090015">
      <w:start w:val="1"/>
      <w:numFmt w:val="upp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0C0439E3"/>
    <w:multiLevelType w:val="hybridMultilevel"/>
    <w:tmpl w:val="17962194"/>
    <w:lvl w:ilvl="0" w:tplc="0C090001">
      <w:start w:val="1"/>
      <w:numFmt w:val="bullet"/>
      <w:lvlText w:val=""/>
      <w:lvlJc w:val="left"/>
      <w:pPr>
        <w:ind w:left="-103" w:hanging="360"/>
      </w:pPr>
      <w:rPr>
        <w:rFonts w:ascii="Symbol" w:hAnsi="Symbol" w:hint="default"/>
      </w:rPr>
    </w:lvl>
    <w:lvl w:ilvl="1" w:tplc="0C090003">
      <w:start w:val="1"/>
      <w:numFmt w:val="bullet"/>
      <w:lvlText w:val="o"/>
      <w:lvlJc w:val="left"/>
      <w:pPr>
        <w:ind w:left="617" w:hanging="360"/>
      </w:pPr>
      <w:rPr>
        <w:rFonts w:ascii="Courier New" w:hAnsi="Courier New" w:cs="Courier New" w:hint="default"/>
      </w:rPr>
    </w:lvl>
    <w:lvl w:ilvl="2" w:tplc="0C090005">
      <w:start w:val="1"/>
      <w:numFmt w:val="bullet"/>
      <w:lvlText w:val=""/>
      <w:lvlJc w:val="left"/>
      <w:pPr>
        <w:ind w:left="1337" w:hanging="360"/>
      </w:pPr>
      <w:rPr>
        <w:rFonts w:ascii="Wingdings" w:hAnsi="Wingdings" w:hint="default"/>
      </w:rPr>
    </w:lvl>
    <w:lvl w:ilvl="3" w:tplc="0C090001">
      <w:start w:val="1"/>
      <w:numFmt w:val="bullet"/>
      <w:lvlText w:val=""/>
      <w:lvlJc w:val="left"/>
      <w:pPr>
        <w:ind w:left="2057" w:hanging="360"/>
      </w:pPr>
      <w:rPr>
        <w:rFonts w:ascii="Symbol" w:hAnsi="Symbol" w:hint="default"/>
      </w:rPr>
    </w:lvl>
    <w:lvl w:ilvl="4" w:tplc="0C090003">
      <w:start w:val="1"/>
      <w:numFmt w:val="bullet"/>
      <w:lvlText w:val="o"/>
      <w:lvlJc w:val="left"/>
      <w:pPr>
        <w:ind w:left="2777" w:hanging="360"/>
      </w:pPr>
      <w:rPr>
        <w:rFonts w:ascii="Courier New" w:hAnsi="Courier New" w:cs="Courier New" w:hint="default"/>
      </w:rPr>
    </w:lvl>
    <w:lvl w:ilvl="5" w:tplc="0C090005">
      <w:start w:val="1"/>
      <w:numFmt w:val="bullet"/>
      <w:lvlText w:val=""/>
      <w:lvlJc w:val="left"/>
      <w:pPr>
        <w:ind w:left="3497" w:hanging="360"/>
      </w:pPr>
      <w:rPr>
        <w:rFonts w:ascii="Wingdings" w:hAnsi="Wingdings" w:hint="default"/>
      </w:rPr>
    </w:lvl>
    <w:lvl w:ilvl="6" w:tplc="0C090001">
      <w:start w:val="1"/>
      <w:numFmt w:val="bullet"/>
      <w:lvlText w:val=""/>
      <w:lvlJc w:val="left"/>
      <w:pPr>
        <w:ind w:left="4217" w:hanging="360"/>
      </w:pPr>
      <w:rPr>
        <w:rFonts w:ascii="Symbol" w:hAnsi="Symbol" w:hint="default"/>
      </w:rPr>
    </w:lvl>
    <w:lvl w:ilvl="7" w:tplc="0C090003">
      <w:start w:val="1"/>
      <w:numFmt w:val="bullet"/>
      <w:lvlText w:val="o"/>
      <w:lvlJc w:val="left"/>
      <w:pPr>
        <w:ind w:left="4937" w:hanging="360"/>
      </w:pPr>
      <w:rPr>
        <w:rFonts w:ascii="Courier New" w:hAnsi="Courier New" w:cs="Courier New" w:hint="default"/>
      </w:rPr>
    </w:lvl>
    <w:lvl w:ilvl="8" w:tplc="0C090005">
      <w:start w:val="1"/>
      <w:numFmt w:val="bullet"/>
      <w:lvlText w:val=""/>
      <w:lvlJc w:val="left"/>
      <w:pPr>
        <w:ind w:left="5657" w:hanging="360"/>
      </w:pPr>
      <w:rPr>
        <w:rFonts w:ascii="Wingdings" w:hAnsi="Wingdings" w:hint="default"/>
      </w:rPr>
    </w:lvl>
  </w:abstractNum>
  <w:abstractNum w:abstractNumId="11" w15:restartNumberingAfterBreak="0">
    <w:nsid w:val="0CEC77A0"/>
    <w:multiLevelType w:val="hybridMultilevel"/>
    <w:tmpl w:val="E99A4094"/>
    <w:name w:val="EDU - Bullet List2"/>
    <w:lvl w:ilvl="0" w:tplc="034CB666">
      <w:start w:val="1"/>
      <w:numFmt w:val="bullet"/>
      <w:pStyle w:val="ListBullet4"/>
      <w:lvlText w:val=""/>
      <w:lvlJc w:val="left"/>
      <w:pPr>
        <w:ind w:left="1854" w:hanging="360"/>
      </w:pPr>
      <w:rPr>
        <w:rFonts w:ascii="Wingdings" w:hAnsi="Wingdings" w:hint="default"/>
      </w:rPr>
    </w:lvl>
    <w:lvl w:ilvl="1" w:tplc="0C090003" w:tentative="1">
      <w:start w:val="1"/>
      <w:numFmt w:val="bullet"/>
      <w:lvlText w:val="o"/>
      <w:lvlJc w:val="left"/>
      <w:pPr>
        <w:ind w:left="2574" w:hanging="360"/>
      </w:pPr>
      <w:rPr>
        <w:rFonts w:ascii="Courier New" w:hAnsi="Courier New" w:cs="Courier New" w:hint="default"/>
      </w:rPr>
    </w:lvl>
    <w:lvl w:ilvl="2" w:tplc="0C090005" w:tentative="1">
      <w:start w:val="1"/>
      <w:numFmt w:val="bullet"/>
      <w:lvlText w:val=""/>
      <w:lvlJc w:val="left"/>
      <w:pPr>
        <w:ind w:left="3294" w:hanging="360"/>
      </w:pPr>
      <w:rPr>
        <w:rFonts w:ascii="Wingdings" w:hAnsi="Wingdings" w:hint="default"/>
      </w:rPr>
    </w:lvl>
    <w:lvl w:ilvl="3" w:tplc="0C090001" w:tentative="1">
      <w:start w:val="1"/>
      <w:numFmt w:val="bullet"/>
      <w:lvlText w:val=""/>
      <w:lvlJc w:val="left"/>
      <w:pPr>
        <w:ind w:left="4014" w:hanging="360"/>
      </w:pPr>
      <w:rPr>
        <w:rFonts w:ascii="Symbol" w:hAnsi="Symbol" w:hint="default"/>
      </w:rPr>
    </w:lvl>
    <w:lvl w:ilvl="4" w:tplc="0C090003" w:tentative="1">
      <w:start w:val="1"/>
      <w:numFmt w:val="bullet"/>
      <w:lvlText w:val="o"/>
      <w:lvlJc w:val="left"/>
      <w:pPr>
        <w:ind w:left="4734" w:hanging="360"/>
      </w:pPr>
      <w:rPr>
        <w:rFonts w:ascii="Courier New" w:hAnsi="Courier New" w:cs="Courier New" w:hint="default"/>
      </w:rPr>
    </w:lvl>
    <w:lvl w:ilvl="5" w:tplc="0C090005" w:tentative="1">
      <w:start w:val="1"/>
      <w:numFmt w:val="bullet"/>
      <w:lvlText w:val=""/>
      <w:lvlJc w:val="left"/>
      <w:pPr>
        <w:ind w:left="5454" w:hanging="360"/>
      </w:pPr>
      <w:rPr>
        <w:rFonts w:ascii="Wingdings" w:hAnsi="Wingdings" w:hint="default"/>
      </w:rPr>
    </w:lvl>
    <w:lvl w:ilvl="6" w:tplc="0C090001" w:tentative="1">
      <w:start w:val="1"/>
      <w:numFmt w:val="bullet"/>
      <w:lvlText w:val=""/>
      <w:lvlJc w:val="left"/>
      <w:pPr>
        <w:ind w:left="6174" w:hanging="360"/>
      </w:pPr>
      <w:rPr>
        <w:rFonts w:ascii="Symbol" w:hAnsi="Symbol" w:hint="default"/>
      </w:rPr>
    </w:lvl>
    <w:lvl w:ilvl="7" w:tplc="0C090003" w:tentative="1">
      <w:start w:val="1"/>
      <w:numFmt w:val="bullet"/>
      <w:lvlText w:val="o"/>
      <w:lvlJc w:val="left"/>
      <w:pPr>
        <w:ind w:left="6894" w:hanging="360"/>
      </w:pPr>
      <w:rPr>
        <w:rFonts w:ascii="Courier New" w:hAnsi="Courier New" w:cs="Courier New" w:hint="default"/>
      </w:rPr>
    </w:lvl>
    <w:lvl w:ilvl="8" w:tplc="0C090005" w:tentative="1">
      <w:start w:val="1"/>
      <w:numFmt w:val="bullet"/>
      <w:lvlText w:val=""/>
      <w:lvlJc w:val="left"/>
      <w:pPr>
        <w:ind w:left="7614" w:hanging="360"/>
      </w:pPr>
      <w:rPr>
        <w:rFonts w:ascii="Wingdings" w:hAnsi="Wingdings" w:hint="default"/>
      </w:rPr>
    </w:lvl>
  </w:abstractNum>
  <w:abstractNum w:abstractNumId="12" w15:restartNumberingAfterBreak="0">
    <w:nsid w:val="0DC57E50"/>
    <w:multiLevelType w:val="hybridMultilevel"/>
    <w:tmpl w:val="6F0234EA"/>
    <w:lvl w:ilvl="0" w:tplc="6F92AC04">
      <w:start w:val="1"/>
      <w:numFmt w:val="lowerRoman"/>
      <w:lvlText w:val="%1."/>
      <w:lvlJc w:val="right"/>
      <w:pPr>
        <w:ind w:left="720" w:hanging="360"/>
      </w:pPr>
      <w:rPr>
        <w:rFonts w:hint="default"/>
        <w:b w:val="0"/>
        <w:bCs/>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E1A36E6"/>
    <w:multiLevelType w:val="hybridMultilevel"/>
    <w:tmpl w:val="387A09E6"/>
    <w:lvl w:ilvl="0" w:tplc="249E29CE">
      <w:start w:val="1"/>
      <w:numFmt w:val="lowerLetter"/>
      <w:lvlText w:val="%1."/>
      <w:lvlJc w:val="left"/>
      <w:pPr>
        <w:ind w:left="1560" w:hanging="360"/>
      </w:pPr>
      <w:rPr>
        <w:rFonts w:hint="default"/>
        <w:b w:val="0"/>
        <w:bCs/>
      </w:rPr>
    </w:lvl>
    <w:lvl w:ilvl="1" w:tplc="FFFFFFFF" w:tentative="1">
      <w:start w:val="1"/>
      <w:numFmt w:val="bullet"/>
      <w:lvlText w:val="o"/>
      <w:lvlJc w:val="left"/>
      <w:pPr>
        <w:ind w:left="2280" w:hanging="360"/>
      </w:pPr>
      <w:rPr>
        <w:rFonts w:ascii="Courier New" w:hAnsi="Courier New" w:cs="Courier New" w:hint="default"/>
      </w:rPr>
    </w:lvl>
    <w:lvl w:ilvl="2" w:tplc="FFFFFFFF" w:tentative="1">
      <w:start w:val="1"/>
      <w:numFmt w:val="bullet"/>
      <w:lvlText w:val=""/>
      <w:lvlJc w:val="left"/>
      <w:pPr>
        <w:ind w:left="3000" w:hanging="360"/>
      </w:pPr>
      <w:rPr>
        <w:rFonts w:ascii="Wingdings" w:hAnsi="Wingdings" w:hint="default"/>
      </w:rPr>
    </w:lvl>
    <w:lvl w:ilvl="3" w:tplc="FFFFFFFF" w:tentative="1">
      <w:start w:val="1"/>
      <w:numFmt w:val="bullet"/>
      <w:lvlText w:val=""/>
      <w:lvlJc w:val="left"/>
      <w:pPr>
        <w:ind w:left="3720" w:hanging="360"/>
      </w:pPr>
      <w:rPr>
        <w:rFonts w:ascii="Symbol" w:hAnsi="Symbol" w:hint="default"/>
      </w:rPr>
    </w:lvl>
    <w:lvl w:ilvl="4" w:tplc="FFFFFFFF" w:tentative="1">
      <w:start w:val="1"/>
      <w:numFmt w:val="bullet"/>
      <w:lvlText w:val="o"/>
      <w:lvlJc w:val="left"/>
      <w:pPr>
        <w:ind w:left="4440" w:hanging="360"/>
      </w:pPr>
      <w:rPr>
        <w:rFonts w:ascii="Courier New" w:hAnsi="Courier New" w:cs="Courier New" w:hint="default"/>
      </w:rPr>
    </w:lvl>
    <w:lvl w:ilvl="5" w:tplc="FFFFFFFF" w:tentative="1">
      <w:start w:val="1"/>
      <w:numFmt w:val="bullet"/>
      <w:lvlText w:val=""/>
      <w:lvlJc w:val="left"/>
      <w:pPr>
        <w:ind w:left="5160" w:hanging="360"/>
      </w:pPr>
      <w:rPr>
        <w:rFonts w:ascii="Wingdings" w:hAnsi="Wingdings" w:hint="default"/>
      </w:rPr>
    </w:lvl>
    <w:lvl w:ilvl="6" w:tplc="FFFFFFFF" w:tentative="1">
      <w:start w:val="1"/>
      <w:numFmt w:val="bullet"/>
      <w:lvlText w:val=""/>
      <w:lvlJc w:val="left"/>
      <w:pPr>
        <w:ind w:left="5880" w:hanging="360"/>
      </w:pPr>
      <w:rPr>
        <w:rFonts w:ascii="Symbol" w:hAnsi="Symbol" w:hint="default"/>
      </w:rPr>
    </w:lvl>
    <w:lvl w:ilvl="7" w:tplc="FFFFFFFF" w:tentative="1">
      <w:start w:val="1"/>
      <w:numFmt w:val="bullet"/>
      <w:lvlText w:val="o"/>
      <w:lvlJc w:val="left"/>
      <w:pPr>
        <w:ind w:left="6600" w:hanging="360"/>
      </w:pPr>
      <w:rPr>
        <w:rFonts w:ascii="Courier New" w:hAnsi="Courier New" w:cs="Courier New" w:hint="default"/>
      </w:rPr>
    </w:lvl>
    <w:lvl w:ilvl="8" w:tplc="FFFFFFFF" w:tentative="1">
      <w:start w:val="1"/>
      <w:numFmt w:val="bullet"/>
      <w:lvlText w:val=""/>
      <w:lvlJc w:val="left"/>
      <w:pPr>
        <w:ind w:left="7320" w:hanging="360"/>
      </w:pPr>
      <w:rPr>
        <w:rFonts w:ascii="Wingdings" w:hAnsi="Wingdings" w:hint="default"/>
      </w:rPr>
    </w:lvl>
  </w:abstractNum>
  <w:abstractNum w:abstractNumId="14" w15:restartNumberingAfterBreak="0">
    <w:nsid w:val="0E3A0ACE"/>
    <w:multiLevelType w:val="hybridMultilevel"/>
    <w:tmpl w:val="53A8E9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E8C4199"/>
    <w:multiLevelType w:val="hybridMultilevel"/>
    <w:tmpl w:val="7256D00A"/>
    <w:lvl w:ilvl="0" w:tplc="0C09000F">
      <w:start w:val="1"/>
      <w:numFmt w:val="decimal"/>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0F3B29E3"/>
    <w:multiLevelType w:val="hybridMultilevel"/>
    <w:tmpl w:val="FFFFFFFF"/>
    <w:lvl w:ilvl="0" w:tplc="0E96146E">
      <w:start w:val="1"/>
      <w:numFmt w:val="bullet"/>
      <w:lvlText w:val=""/>
      <w:lvlJc w:val="left"/>
      <w:pPr>
        <w:ind w:left="720" w:hanging="360"/>
      </w:pPr>
      <w:rPr>
        <w:rFonts w:ascii="Symbol" w:hAnsi="Symbol" w:hint="default"/>
      </w:rPr>
    </w:lvl>
    <w:lvl w:ilvl="1" w:tplc="2F60EDBC">
      <w:start w:val="1"/>
      <w:numFmt w:val="bullet"/>
      <w:lvlText w:val="o"/>
      <w:lvlJc w:val="left"/>
      <w:pPr>
        <w:ind w:left="1440" w:hanging="360"/>
      </w:pPr>
      <w:rPr>
        <w:rFonts w:ascii="Courier New" w:hAnsi="Courier New" w:hint="default"/>
      </w:rPr>
    </w:lvl>
    <w:lvl w:ilvl="2" w:tplc="C6B830FC">
      <w:start w:val="1"/>
      <w:numFmt w:val="bullet"/>
      <w:lvlText w:val=""/>
      <w:lvlJc w:val="left"/>
      <w:pPr>
        <w:ind w:left="2160" w:hanging="360"/>
      </w:pPr>
      <w:rPr>
        <w:rFonts w:ascii="Wingdings" w:hAnsi="Wingdings" w:hint="default"/>
      </w:rPr>
    </w:lvl>
    <w:lvl w:ilvl="3" w:tplc="B9F697BC">
      <w:start w:val="1"/>
      <w:numFmt w:val="bullet"/>
      <w:lvlText w:val=""/>
      <w:lvlJc w:val="left"/>
      <w:pPr>
        <w:ind w:left="2880" w:hanging="360"/>
      </w:pPr>
      <w:rPr>
        <w:rFonts w:ascii="Symbol" w:hAnsi="Symbol" w:hint="default"/>
      </w:rPr>
    </w:lvl>
    <w:lvl w:ilvl="4" w:tplc="9B34B40A">
      <w:start w:val="1"/>
      <w:numFmt w:val="bullet"/>
      <w:lvlText w:val="o"/>
      <w:lvlJc w:val="left"/>
      <w:pPr>
        <w:ind w:left="3600" w:hanging="360"/>
      </w:pPr>
      <w:rPr>
        <w:rFonts w:ascii="Courier New" w:hAnsi="Courier New" w:hint="default"/>
      </w:rPr>
    </w:lvl>
    <w:lvl w:ilvl="5" w:tplc="50507FB2">
      <w:start w:val="1"/>
      <w:numFmt w:val="bullet"/>
      <w:lvlText w:val=""/>
      <w:lvlJc w:val="left"/>
      <w:pPr>
        <w:ind w:left="4320" w:hanging="360"/>
      </w:pPr>
      <w:rPr>
        <w:rFonts w:ascii="Wingdings" w:hAnsi="Wingdings" w:hint="default"/>
      </w:rPr>
    </w:lvl>
    <w:lvl w:ilvl="6" w:tplc="31B68B62">
      <w:start w:val="1"/>
      <w:numFmt w:val="bullet"/>
      <w:lvlText w:val=""/>
      <w:lvlJc w:val="left"/>
      <w:pPr>
        <w:ind w:left="5040" w:hanging="360"/>
      </w:pPr>
      <w:rPr>
        <w:rFonts w:ascii="Symbol" w:hAnsi="Symbol" w:hint="default"/>
      </w:rPr>
    </w:lvl>
    <w:lvl w:ilvl="7" w:tplc="C6924E8C">
      <w:start w:val="1"/>
      <w:numFmt w:val="bullet"/>
      <w:lvlText w:val="o"/>
      <w:lvlJc w:val="left"/>
      <w:pPr>
        <w:ind w:left="5760" w:hanging="360"/>
      </w:pPr>
      <w:rPr>
        <w:rFonts w:ascii="Courier New" w:hAnsi="Courier New" w:hint="default"/>
      </w:rPr>
    </w:lvl>
    <w:lvl w:ilvl="8" w:tplc="D6FC0CDA">
      <w:start w:val="1"/>
      <w:numFmt w:val="bullet"/>
      <w:lvlText w:val=""/>
      <w:lvlJc w:val="left"/>
      <w:pPr>
        <w:ind w:left="6480" w:hanging="360"/>
      </w:pPr>
      <w:rPr>
        <w:rFonts w:ascii="Wingdings" w:hAnsi="Wingdings" w:hint="default"/>
      </w:rPr>
    </w:lvl>
  </w:abstractNum>
  <w:abstractNum w:abstractNumId="17" w15:restartNumberingAfterBreak="0">
    <w:nsid w:val="14DF7239"/>
    <w:multiLevelType w:val="hybridMultilevel"/>
    <w:tmpl w:val="6ED8E102"/>
    <w:lvl w:ilvl="0" w:tplc="0C09000F">
      <w:start w:val="1"/>
      <w:numFmt w:val="decimal"/>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Courier New" w:hint="default"/>
      </w:rPr>
    </w:lvl>
    <w:lvl w:ilvl="8" w:tplc="FFFFFFFF">
      <w:start w:val="1"/>
      <w:numFmt w:val="bullet"/>
      <w:lvlText w:val=""/>
      <w:lvlJc w:val="left"/>
      <w:pPr>
        <w:ind w:left="6480" w:hanging="360"/>
      </w:pPr>
      <w:rPr>
        <w:rFonts w:ascii="Wingdings" w:hAnsi="Wingdings" w:hint="default"/>
      </w:rPr>
    </w:lvl>
  </w:abstractNum>
  <w:abstractNum w:abstractNumId="18" w15:restartNumberingAfterBreak="0">
    <w:nsid w:val="159F230C"/>
    <w:multiLevelType w:val="hybridMultilevel"/>
    <w:tmpl w:val="67F2126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18547641"/>
    <w:multiLevelType w:val="hybridMultilevel"/>
    <w:tmpl w:val="40F2EFCA"/>
    <w:lvl w:ilvl="0" w:tplc="C2F26492">
      <w:start w:val="1"/>
      <w:numFmt w:val="lowerRoman"/>
      <w:lvlText w:val="%1."/>
      <w:lvlJc w:val="right"/>
      <w:pPr>
        <w:ind w:left="720" w:hanging="360"/>
      </w:pPr>
      <w:rPr>
        <w:rFonts w:asciiTheme="minorHAnsi" w:hAnsiTheme="minorHAnsi" w:cstheme="minorHAnsi" w:hint="default"/>
        <w:b w:val="0"/>
        <w:bCs w:val="0"/>
        <w:color w:val="000000" w:themeColor="text1"/>
        <w:sz w:val="22"/>
        <w:szCs w:val="22"/>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1856553E"/>
    <w:multiLevelType w:val="hybridMultilevel"/>
    <w:tmpl w:val="38207C0C"/>
    <w:lvl w:ilvl="0" w:tplc="39E09676">
      <w:start w:val="1"/>
      <w:numFmt w:val="lowerRoman"/>
      <w:lvlText w:val="%1."/>
      <w:lvlJc w:val="right"/>
      <w:pPr>
        <w:ind w:left="720" w:hanging="360"/>
      </w:pPr>
      <w:rPr>
        <w:b w:val="0"/>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18FF1AB7"/>
    <w:multiLevelType w:val="multilevel"/>
    <w:tmpl w:val="D2D4D090"/>
    <w:lvl w:ilvl="0">
      <w:start w:val="1"/>
      <w:numFmt w:val="lowerRoman"/>
      <w:lvlText w:val="%1."/>
      <w:lvlJc w:val="right"/>
      <w:pPr>
        <w:ind w:left="360" w:hanging="360"/>
      </w:pPr>
      <w:rPr>
        <w:rFonts w:hint="default"/>
        <w:b w:val="0"/>
        <w:bCs/>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195B6E3F"/>
    <w:multiLevelType w:val="hybridMultilevel"/>
    <w:tmpl w:val="F4865894"/>
    <w:lvl w:ilvl="0" w:tplc="A6967B8E">
      <w:start w:val="1"/>
      <w:numFmt w:val="lowerRoman"/>
      <w:lvlText w:val="%1."/>
      <w:lvlJc w:val="right"/>
      <w:pPr>
        <w:ind w:left="765" w:hanging="360"/>
      </w:pPr>
      <w:rPr>
        <w:rFonts w:hint="default"/>
        <w:b w:val="0"/>
        <w:bCs/>
        <w:color w:val="000000" w:themeColor="text1"/>
      </w:rPr>
    </w:lvl>
    <w:lvl w:ilvl="1" w:tplc="FFFFFFFF" w:tentative="1">
      <w:start w:val="1"/>
      <w:numFmt w:val="lowerLetter"/>
      <w:lvlText w:val="%2."/>
      <w:lvlJc w:val="left"/>
      <w:pPr>
        <w:ind w:left="1485" w:hanging="360"/>
      </w:pPr>
    </w:lvl>
    <w:lvl w:ilvl="2" w:tplc="FFFFFFFF" w:tentative="1">
      <w:start w:val="1"/>
      <w:numFmt w:val="lowerRoman"/>
      <w:lvlText w:val="%3."/>
      <w:lvlJc w:val="right"/>
      <w:pPr>
        <w:ind w:left="2205" w:hanging="180"/>
      </w:pPr>
    </w:lvl>
    <w:lvl w:ilvl="3" w:tplc="FFFFFFFF" w:tentative="1">
      <w:start w:val="1"/>
      <w:numFmt w:val="decimal"/>
      <w:lvlText w:val="%4."/>
      <w:lvlJc w:val="left"/>
      <w:pPr>
        <w:ind w:left="2925" w:hanging="360"/>
      </w:pPr>
    </w:lvl>
    <w:lvl w:ilvl="4" w:tplc="FFFFFFFF" w:tentative="1">
      <w:start w:val="1"/>
      <w:numFmt w:val="lowerLetter"/>
      <w:lvlText w:val="%5."/>
      <w:lvlJc w:val="left"/>
      <w:pPr>
        <w:ind w:left="3645" w:hanging="360"/>
      </w:pPr>
    </w:lvl>
    <w:lvl w:ilvl="5" w:tplc="FFFFFFFF" w:tentative="1">
      <w:start w:val="1"/>
      <w:numFmt w:val="lowerRoman"/>
      <w:lvlText w:val="%6."/>
      <w:lvlJc w:val="right"/>
      <w:pPr>
        <w:ind w:left="4365" w:hanging="180"/>
      </w:pPr>
    </w:lvl>
    <w:lvl w:ilvl="6" w:tplc="FFFFFFFF" w:tentative="1">
      <w:start w:val="1"/>
      <w:numFmt w:val="decimal"/>
      <w:lvlText w:val="%7."/>
      <w:lvlJc w:val="left"/>
      <w:pPr>
        <w:ind w:left="5085" w:hanging="360"/>
      </w:pPr>
    </w:lvl>
    <w:lvl w:ilvl="7" w:tplc="FFFFFFFF" w:tentative="1">
      <w:start w:val="1"/>
      <w:numFmt w:val="lowerLetter"/>
      <w:lvlText w:val="%8."/>
      <w:lvlJc w:val="left"/>
      <w:pPr>
        <w:ind w:left="5805" w:hanging="360"/>
      </w:pPr>
    </w:lvl>
    <w:lvl w:ilvl="8" w:tplc="FFFFFFFF" w:tentative="1">
      <w:start w:val="1"/>
      <w:numFmt w:val="lowerRoman"/>
      <w:lvlText w:val="%9."/>
      <w:lvlJc w:val="right"/>
      <w:pPr>
        <w:ind w:left="6525" w:hanging="180"/>
      </w:pPr>
    </w:lvl>
  </w:abstractNum>
  <w:abstractNum w:abstractNumId="23" w15:restartNumberingAfterBreak="0">
    <w:nsid w:val="19AB6C12"/>
    <w:multiLevelType w:val="hybridMultilevel"/>
    <w:tmpl w:val="52E8DFF0"/>
    <w:lvl w:ilvl="0" w:tplc="74E4E39A">
      <w:start w:val="1"/>
      <w:numFmt w:val="lowerRoman"/>
      <w:lvlText w:val="%1."/>
      <w:lvlJc w:val="right"/>
      <w:pPr>
        <w:ind w:left="720" w:hanging="360"/>
      </w:pPr>
      <w:rPr>
        <w:rFonts w:asciiTheme="minorHAnsi" w:hAnsiTheme="minorHAnsi" w:cstheme="minorHAnsi" w:hint="default"/>
        <w:b w:val="0"/>
        <w:bCs/>
        <w:color w:val="000000" w:themeColor="text1"/>
        <w:sz w:val="22"/>
        <w:szCs w:val="22"/>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1C7D2EE0"/>
    <w:multiLevelType w:val="multilevel"/>
    <w:tmpl w:val="070C9B6C"/>
    <w:lvl w:ilvl="0">
      <w:start w:val="1"/>
      <w:numFmt w:val="decimal"/>
      <w:lvlText w:val="%1"/>
      <w:lvlJc w:val="left"/>
      <w:pPr>
        <w:ind w:left="510" w:hanging="510"/>
      </w:pPr>
      <w:rPr>
        <w:rFonts w:hint="default"/>
        <w:color w:val="000000" w:themeColor="text1"/>
        <w:sz w:val="28"/>
      </w:rPr>
    </w:lvl>
    <w:lvl w:ilvl="1">
      <w:start w:val="2"/>
      <w:numFmt w:val="decimal"/>
      <w:lvlText w:val="%1.%2"/>
      <w:lvlJc w:val="left"/>
      <w:pPr>
        <w:ind w:left="510" w:hanging="510"/>
      </w:pPr>
      <w:rPr>
        <w:rFonts w:hint="default"/>
        <w:color w:val="000000" w:themeColor="text1"/>
        <w:sz w:val="28"/>
      </w:rPr>
    </w:lvl>
    <w:lvl w:ilvl="2">
      <w:start w:val="1"/>
      <w:numFmt w:val="decimal"/>
      <w:lvlText w:val="%1.%2.%3"/>
      <w:lvlJc w:val="left"/>
      <w:pPr>
        <w:ind w:left="720" w:hanging="720"/>
      </w:pPr>
      <w:rPr>
        <w:rFonts w:hint="default"/>
        <w:color w:val="000000" w:themeColor="text1"/>
        <w:sz w:val="28"/>
      </w:rPr>
    </w:lvl>
    <w:lvl w:ilvl="3">
      <w:start w:val="1"/>
      <w:numFmt w:val="decimal"/>
      <w:lvlText w:val="%1.%2.%3.%4"/>
      <w:lvlJc w:val="left"/>
      <w:pPr>
        <w:ind w:left="720" w:hanging="720"/>
      </w:pPr>
      <w:rPr>
        <w:rFonts w:hint="default"/>
        <w:color w:val="000000" w:themeColor="text1"/>
        <w:sz w:val="28"/>
      </w:rPr>
    </w:lvl>
    <w:lvl w:ilvl="4">
      <w:start w:val="1"/>
      <w:numFmt w:val="decimal"/>
      <w:lvlText w:val="%1.%2.%3.%4.%5"/>
      <w:lvlJc w:val="left"/>
      <w:pPr>
        <w:ind w:left="1080" w:hanging="1080"/>
      </w:pPr>
      <w:rPr>
        <w:rFonts w:hint="default"/>
        <w:color w:val="000000" w:themeColor="text1"/>
        <w:sz w:val="28"/>
      </w:rPr>
    </w:lvl>
    <w:lvl w:ilvl="5">
      <w:start w:val="1"/>
      <w:numFmt w:val="decimal"/>
      <w:lvlText w:val="%1.%2.%3.%4.%5.%6"/>
      <w:lvlJc w:val="left"/>
      <w:pPr>
        <w:ind w:left="1080" w:hanging="1080"/>
      </w:pPr>
      <w:rPr>
        <w:rFonts w:hint="default"/>
        <w:color w:val="000000" w:themeColor="text1"/>
        <w:sz w:val="28"/>
      </w:rPr>
    </w:lvl>
    <w:lvl w:ilvl="6">
      <w:start w:val="1"/>
      <w:numFmt w:val="decimal"/>
      <w:lvlText w:val="%1.%2.%3.%4.%5.%6.%7"/>
      <w:lvlJc w:val="left"/>
      <w:pPr>
        <w:ind w:left="1440" w:hanging="1440"/>
      </w:pPr>
      <w:rPr>
        <w:rFonts w:hint="default"/>
        <w:color w:val="000000" w:themeColor="text1"/>
        <w:sz w:val="28"/>
      </w:rPr>
    </w:lvl>
    <w:lvl w:ilvl="7">
      <w:start w:val="1"/>
      <w:numFmt w:val="decimal"/>
      <w:lvlText w:val="%1.%2.%3.%4.%5.%6.%7.%8"/>
      <w:lvlJc w:val="left"/>
      <w:pPr>
        <w:ind w:left="1440" w:hanging="1440"/>
      </w:pPr>
      <w:rPr>
        <w:rFonts w:hint="default"/>
        <w:color w:val="000000" w:themeColor="text1"/>
        <w:sz w:val="28"/>
      </w:rPr>
    </w:lvl>
    <w:lvl w:ilvl="8">
      <w:start w:val="1"/>
      <w:numFmt w:val="decimal"/>
      <w:lvlText w:val="%1.%2.%3.%4.%5.%6.%7.%8.%9"/>
      <w:lvlJc w:val="left"/>
      <w:pPr>
        <w:ind w:left="1800" w:hanging="1800"/>
      </w:pPr>
      <w:rPr>
        <w:rFonts w:hint="default"/>
        <w:color w:val="000000" w:themeColor="text1"/>
        <w:sz w:val="28"/>
      </w:rPr>
    </w:lvl>
  </w:abstractNum>
  <w:abstractNum w:abstractNumId="25" w15:restartNumberingAfterBreak="0">
    <w:nsid w:val="1E2068B5"/>
    <w:multiLevelType w:val="hybridMultilevel"/>
    <w:tmpl w:val="69DE0568"/>
    <w:lvl w:ilvl="0" w:tplc="D30AB288">
      <w:start w:val="1"/>
      <w:numFmt w:val="lowerRoman"/>
      <w:lvlText w:val="%1."/>
      <w:lvlJc w:val="right"/>
      <w:pPr>
        <w:ind w:left="1080" w:hanging="360"/>
      </w:pPr>
      <w:rPr>
        <w:b w:val="0"/>
        <w:bCs/>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26" w15:restartNumberingAfterBreak="0">
    <w:nsid w:val="1F93028F"/>
    <w:multiLevelType w:val="hybridMultilevel"/>
    <w:tmpl w:val="AE9034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1FC74E33"/>
    <w:multiLevelType w:val="hybridMultilevel"/>
    <w:tmpl w:val="6F2A104C"/>
    <w:lvl w:ilvl="0" w:tplc="7F5ED22C">
      <w:start w:val="1"/>
      <w:numFmt w:val="lowerRoman"/>
      <w:lvlText w:val="%1."/>
      <w:lvlJc w:val="right"/>
      <w:pPr>
        <w:ind w:left="720" w:hanging="360"/>
      </w:pPr>
      <w:rPr>
        <w:b w:val="0"/>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1FE122FF"/>
    <w:multiLevelType w:val="multilevel"/>
    <w:tmpl w:val="8EF86BA8"/>
    <w:lvl w:ilvl="0">
      <w:start w:val="1"/>
      <w:numFmt w:val="decimal"/>
      <w:lvlText w:val="%1."/>
      <w:lvlJc w:val="left"/>
      <w:pPr>
        <w:ind w:left="720" w:hanging="360"/>
      </w:pPr>
      <w:rPr>
        <w:rFonts w:hint="default"/>
      </w:rPr>
    </w:lvl>
    <w:lvl w:ilvl="1">
      <w:start w:val="1"/>
      <w:numFmt w:val="lowerLetter"/>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29" w15:restartNumberingAfterBreak="0">
    <w:nsid w:val="21E63F7F"/>
    <w:multiLevelType w:val="hybridMultilevel"/>
    <w:tmpl w:val="72D493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21ED2868"/>
    <w:multiLevelType w:val="hybridMultilevel"/>
    <w:tmpl w:val="018E0CAA"/>
    <w:lvl w:ilvl="0" w:tplc="2CFC1FE4">
      <w:start w:val="1"/>
      <w:numFmt w:val="lowerRoman"/>
      <w:lvlText w:val="%1."/>
      <w:lvlJc w:val="right"/>
      <w:pPr>
        <w:ind w:left="1080" w:hanging="360"/>
      </w:pPr>
      <w:rPr>
        <w:rFonts w:hint="default"/>
        <w:b w:val="0"/>
        <w:bCs w:val="0"/>
        <w:color w:val="auto"/>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31" w15:restartNumberingAfterBreak="0">
    <w:nsid w:val="24255016"/>
    <w:multiLevelType w:val="hybridMultilevel"/>
    <w:tmpl w:val="52A6133C"/>
    <w:lvl w:ilvl="0" w:tplc="0C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2" w15:restartNumberingAfterBreak="0">
    <w:nsid w:val="24C01C14"/>
    <w:multiLevelType w:val="hybridMultilevel"/>
    <w:tmpl w:val="8BDCF566"/>
    <w:lvl w:ilvl="0" w:tplc="D75809B0">
      <w:start w:val="1"/>
      <w:numFmt w:val="lowerRoman"/>
      <w:lvlText w:val="%1."/>
      <w:lvlJc w:val="right"/>
      <w:pPr>
        <w:ind w:left="720" w:hanging="360"/>
      </w:pPr>
      <w:rPr>
        <w:rFonts w:hint="default"/>
        <w:b w:val="0"/>
        <w:bCs w:val="0"/>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Courier New" w:hint="default"/>
      </w:rPr>
    </w:lvl>
    <w:lvl w:ilvl="8" w:tplc="FFFFFFFF">
      <w:start w:val="1"/>
      <w:numFmt w:val="bullet"/>
      <w:lvlText w:val=""/>
      <w:lvlJc w:val="left"/>
      <w:pPr>
        <w:ind w:left="6480" w:hanging="360"/>
      </w:pPr>
      <w:rPr>
        <w:rFonts w:ascii="Wingdings" w:hAnsi="Wingdings" w:hint="default"/>
      </w:rPr>
    </w:lvl>
  </w:abstractNum>
  <w:abstractNum w:abstractNumId="33" w15:restartNumberingAfterBreak="0">
    <w:nsid w:val="24EE699A"/>
    <w:multiLevelType w:val="hybridMultilevel"/>
    <w:tmpl w:val="AA064AE8"/>
    <w:lvl w:ilvl="0" w:tplc="4C90A2D0">
      <w:start w:val="1"/>
      <w:numFmt w:val="lowerRoman"/>
      <w:lvlText w:val="%1."/>
      <w:lvlJc w:val="right"/>
      <w:pPr>
        <w:ind w:left="720" w:hanging="360"/>
      </w:pPr>
      <w:rPr>
        <w:rFonts w:asciiTheme="minorHAnsi" w:hAnsiTheme="minorHAnsi" w:cstheme="minorHAnsi" w:hint="default"/>
        <w:b w:val="0"/>
        <w:bCs/>
        <w:color w:val="000000" w:themeColor="text1"/>
        <w:sz w:val="22"/>
        <w:szCs w:val="22"/>
      </w:rPr>
    </w:lvl>
    <w:lvl w:ilvl="1" w:tplc="0CE03932">
      <w:start w:val="1"/>
      <w:numFmt w:val="lowerLetter"/>
      <w:lvlText w:val="%2."/>
      <w:lvlJc w:val="left"/>
      <w:pPr>
        <w:ind w:left="1440" w:hanging="360"/>
      </w:pPr>
      <w:rPr>
        <w:b w:val="0"/>
        <w:bCs/>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4" w15:restartNumberingAfterBreak="0">
    <w:nsid w:val="2690F64A"/>
    <w:multiLevelType w:val="hybridMultilevel"/>
    <w:tmpl w:val="FFFFFFFF"/>
    <w:lvl w:ilvl="0" w:tplc="B866AA6A">
      <w:start w:val="1"/>
      <w:numFmt w:val="bullet"/>
      <w:lvlText w:val=""/>
      <w:lvlJc w:val="left"/>
      <w:pPr>
        <w:ind w:left="720" w:hanging="360"/>
      </w:pPr>
      <w:rPr>
        <w:rFonts w:ascii="Symbol" w:hAnsi="Symbol" w:hint="default"/>
      </w:rPr>
    </w:lvl>
    <w:lvl w:ilvl="1" w:tplc="53C07F56">
      <w:start w:val="1"/>
      <w:numFmt w:val="bullet"/>
      <w:lvlText w:val="o"/>
      <w:lvlJc w:val="left"/>
      <w:pPr>
        <w:ind w:left="1440" w:hanging="360"/>
      </w:pPr>
      <w:rPr>
        <w:rFonts w:ascii="Courier New" w:hAnsi="Courier New" w:hint="default"/>
      </w:rPr>
    </w:lvl>
    <w:lvl w:ilvl="2" w:tplc="92903B44">
      <w:start w:val="1"/>
      <w:numFmt w:val="bullet"/>
      <w:lvlText w:val=""/>
      <w:lvlJc w:val="left"/>
      <w:pPr>
        <w:ind w:left="2160" w:hanging="360"/>
      </w:pPr>
      <w:rPr>
        <w:rFonts w:ascii="Wingdings" w:hAnsi="Wingdings" w:hint="default"/>
      </w:rPr>
    </w:lvl>
    <w:lvl w:ilvl="3" w:tplc="163C401A">
      <w:start w:val="1"/>
      <w:numFmt w:val="bullet"/>
      <w:lvlText w:val=""/>
      <w:lvlJc w:val="left"/>
      <w:pPr>
        <w:ind w:left="2880" w:hanging="360"/>
      </w:pPr>
      <w:rPr>
        <w:rFonts w:ascii="Symbol" w:hAnsi="Symbol" w:hint="default"/>
      </w:rPr>
    </w:lvl>
    <w:lvl w:ilvl="4" w:tplc="7914578E">
      <w:start w:val="1"/>
      <w:numFmt w:val="bullet"/>
      <w:lvlText w:val="o"/>
      <w:lvlJc w:val="left"/>
      <w:pPr>
        <w:ind w:left="3600" w:hanging="360"/>
      </w:pPr>
      <w:rPr>
        <w:rFonts w:ascii="Courier New" w:hAnsi="Courier New" w:hint="default"/>
      </w:rPr>
    </w:lvl>
    <w:lvl w:ilvl="5" w:tplc="3BE662C2">
      <w:start w:val="1"/>
      <w:numFmt w:val="bullet"/>
      <w:lvlText w:val=""/>
      <w:lvlJc w:val="left"/>
      <w:pPr>
        <w:ind w:left="4320" w:hanging="360"/>
      </w:pPr>
      <w:rPr>
        <w:rFonts w:ascii="Wingdings" w:hAnsi="Wingdings" w:hint="default"/>
      </w:rPr>
    </w:lvl>
    <w:lvl w:ilvl="6" w:tplc="23C8225E">
      <w:start w:val="1"/>
      <w:numFmt w:val="bullet"/>
      <w:lvlText w:val=""/>
      <w:lvlJc w:val="left"/>
      <w:pPr>
        <w:ind w:left="5040" w:hanging="360"/>
      </w:pPr>
      <w:rPr>
        <w:rFonts w:ascii="Symbol" w:hAnsi="Symbol" w:hint="default"/>
      </w:rPr>
    </w:lvl>
    <w:lvl w:ilvl="7" w:tplc="DD48D76C">
      <w:start w:val="1"/>
      <w:numFmt w:val="bullet"/>
      <w:lvlText w:val="o"/>
      <w:lvlJc w:val="left"/>
      <w:pPr>
        <w:ind w:left="5760" w:hanging="360"/>
      </w:pPr>
      <w:rPr>
        <w:rFonts w:ascii="Courier New" w:hAnsi="Courier New" w:hint="default"/>
      </w:rPr>
    </w:lvl>
    <w:lvl w:ilvl="8" w:tplc="C3BE0578">
      <w:start w:val="1"/>
      <w:numFmt w:val="bullet"/>
      <w:lvlText w:val=""/>
      <w:lvlJc w:val="left"/>
      <w:pPr>
        <w:ind w:left="6480" w:hanging="360"/>
      </w:pPr>
      <w:rPr>
        <w:rFonts w:ascii="Wingdings" w:hAnsi="Wingdings" w:hint="default"/>
      </w:rPr>
    </w:lvl>
  </w:abstractNum>
  <w:abstractNum w:abstractNumId="35" w15:restartNumberingAfterBreak="0">
    <w:nsid w:val="28F0438C"/>
    <w:multiLevelType w:val="hybridMultilevel"/>
    <w:tmpl w:val="2226786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6" w15:restartNumberingAfterBreak="0">
    <w:nsid w:val="28FA331E"/>
    <w:multiLevelType w:val="hybridMultilevel"/>
    <w:tmpl w:val="5628C384"/>
    <w:lvl w:ilvl="0" w:tplc="0C09001B">
      <w:start w:val="1"/>
      <w:numFmt w:val="low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7" w15:restartNumberingAfterBreak="0">
    <w:nsid w:val="2C5D18E8"/>
    <w:multiLevelType w:val="hybridMultilevel"/>
    <w:tmpl w:val="E5E641C0"/>
    <w:lvl w:ilvl="0" w:tplc="B92E91E2">
      <w:start w:val="1"/>
      <w:numFmt w:val="lowerRoman"/>
      <w:lvlText w:val="%1."/>
      <w:lvlJc w:val="right"/>
      <w:pPr>
        <w:ind w:left="720" w:hanging="360"/>
      </w:pPr>
      <w:rPr>
        <w:rFonts w:hint="default"/>
        <w:b w:val="0"/>
        <w:bCs/>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8" w15:restartNumberingAfterBreak="0">
    <w:nsid w:val="2D251453"/>
    <w:multiLevelType w:val="hybridMultilevel"/>
    <w:tmpl w:val="B1E4FF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2E646829"/>
    <w:multiLevelType w:val="multilevel"/>
    <w:tmpl w:val="74B00926"/>
    <w:name w:val="EDU - List Number"/>
    <w:lvl w:ilvl="0">
      <w:start w:val="1"/>
      <w:numFmt w:val="decimal"/>
      <w:pStyle w:val="ListNumber"/>
      <w:lvlText w:val="%1."/>
      <w:lvlJc w:val="left"/>
      <w:pPr>
        <w:ind w:left="397" w:hanging="397"/>
      </w:pPr>
      <w:rPr>
        <w:rFonts w:hint="default"/>
      </w:rPr>
    </w:lvl>
    <w:lvl w:ilvl="1">
      <w:start w:val="1"/>
      <w:numFmt w:val="decimal"/>
      <w:pStyle w:val="ListNumber2"/>
      <w:lvlText w:val="%1.%2"/>
      <w:lvlJc w:val="left"/>
      <w:pPr>
        <w:ind w:left="964" w:hanging="567"/>
      </w:pPr>
      <w:rPr>
        <w:rFonts w:hint="default"/>
      </w:rPr>
    </w:lvl>
    <w:lvl w:ilvl="2">
      <w:start w:val="1"/>
      <w:numFmt w:val="decimal"/>
      <w:pStyle w:val="ListNumber3"/>
      <w:lvlText w:val="%1.%2.%3."/>
      <w:lvlJc w:val="left"/>
      <w:pPr>
        <w:ind w:left="1814" w:hanging="850"/>
      </w:pPr>
      <w:rPr>
        <w:rFonts w:hint="default"/>
      </w:rPr>
    </w:lvl>
    <w:lvl w:ilvl="3">
      <w:start w:val="1"/>
      <w:numFmt w:val="decimal"/>
      <w:pStyle w:val="ListNumber4"/>
      <w:lvlText w:val="%1.%2.%3.%4."/>
      <w:lvlJc w:val="left"/>
      <w:pPr>
        <w:ind w:left="2892" w:hanging="1078"/>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2EF06B34"/>
    <w:multiLevelType w:val="hybridMultilevel"/>
    <w:tmpl w:val="0100A950"/>
    <w:lvl w:ilvl="0" w:tplc="11343860">
      <w:start w:val="1"/>
      <w:numFmt w:val="lowerRoman"/>
      <w:lvlText w:val="%1."/>
      <w:lvlJc w:val="right"/>
      <w:pPr>
        <w:ind w:left="720" w:hanging="360"/>
      </w:pPr>
      <w:rPr>
        <w:rFonts w:hint="default"/>
        <w:b w:val="0"/>
        <w:bCs/>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cs="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cs="Courier New" w:hint="default"/>
      </w:rPr>
    </w:lvl>
    <w:lvl w:ilvl="8" w:tplc="FFFFFFFF">
      <w:start w:val="1"/>
      <w:numFmt w:val="bullet"/>
      <w:lvlText w:val=""/>
      <w:lvlJc w:val="left"/>
      <w:pPr>
        <w:ind w:left="6480" w:hanging="360"/>
      </w:pPr>
      <w:rPr>
        <w:rFonts w:ascii="Wingdings" w:hAnsi="Wingdings" w:hint="default"/>
      </w:rPr>
    </w:lvl>
  </w:abstractNum>
  <w:abstractNum w:abstractNumId="41" w15:restartNumberingAfterBreak="0">
    <w:nsid w:val="30EB5896"/>
    <w:multiLevelType w:val="hybridMultilevel"/>
    <w:tmpl w:val="FFAAD16C"/>
    <w:lvl w:ilvl="0" w:tplc="0C090001">
      <w:start w:val="1"/>
      <w:numFmt w:val="bullet"/>
      <w:lvlText w:val=""/>
      <w:lvlJc w:val="left"/>
      <w:pPr>
        <w:ind w:left="360" w:hanging="360"/>
      </w:pPr>
      <w:rPr>
        <w:rFonts w:ascii="Symbol" w:hAnsi="Symbol" w:hint="default"/>
        <w:b/>
        <w:bCs/>
        <w:sz w:val="22"/>
        <w:szCs w:val="22"/>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2" w15:restartNumberingAfterBreak="0">
    <w:nsid w:val="329B2F1F"/>
    <w:multiLevelType w:val="hybridMultilevel"/>
    <w:tmpl w:val="BF14F1C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3" w15:restartNumberingAfterBreak="0">
    <w:nsid w:val="34D57E15"/>
    <w:multiLevelType w:val="hybridMultilevel"/>
    <w:tmpl w:val="A5FA126E"/>
    <w:lvl w:ilvl="0" w:tplc="4F562F02">
      <w:start w:val="1"/>
      <w:numFmt w:val="lowerRoman"/>
      <w:lvlText w:val="%1."/>
      <w:lvlJc w:val="right"/>
      <w:pPr>
        <w:ind w:left="720" w:hanging="360"/>
      </w:pPr>
      <w:rPr>
        <w:rFonts w:hint="default"/>
        <w:b w:val="0"/>
        <w:bCs w:val="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4" w15:restartNumberingAfterBreak="0">
    <w:nsid w:val="34E85B57"/>
    <w:multiLevelType w:val="hybridMultilevel"/>
    <w:tmpl w:val="80B88ABE"/>
    <w:lvl w:ilvl="0" w:tplc="6E08A69E">
      <w:numFmt w:val="bullet"/>
      <w:lvlText w:val="•"/>
      <w:lvlJc w:val="left"/>
      <w:pPr>
        <w:ind w:left="720" w:hanging="720"/>
      </w:pPr>
      <w:rPr>
        <w:rFonts w:ascii="Calibri" w:eastAsiaTheme="minorHAnsi" w:hAnsi="Calibri" w:cs="Calibri"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5" w15:restartNumberingAfterBreak="0">
    <w:nsid w:val="356403BB"/>
    <w:multiLevelType w:val="hybridMultilevel"/>
    <w:tmpl w:val="F9DAE3AA"/>
    <w:lvl w:ilvl="0" w:tplc="0C090001">
      <w:start w:val="1"/>
      <w:numFmt w:val="bullet"/>
      <w:lvlText w:val=""/>
      <w:lvlJc w:val="left"/>
      <w:pPr>
        <w:ind w:left="360" w:hanging="360"/>
      </w:pPr>
      <w:rPr>
        <w:rFonts w:ascii="Symbol" w:hAnsi="Symbol"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6" w15:restartNumberingAfterBreak="0">
    <w:nsid w:val="36563D8A"/>
    <w:multiLevelType w:val="hybridMultilevel"/>
    <w:tmpl w:val="459A9C96"/>
    <w:lvl w:ilvl="0" w:tplc="0C090001">
      <w:start w:val="1"/>
      <w:numFmt w:val="bullet"/>
      <w:lvlText w:val=""/>
      <w:lvlJc w:val="left"/>
      <w:pPr>
        <w:ind w:left="501" w:hanging="360"/>
      </w:pPr>
      <w:rPr>
        <w:rFonts w:ascii="Symbol" w:hAnsi="Symbol" w:hint="default"/>
      </w:rPr>
    </w:lvl>
    <w:lvl w:ilvl="1" w:tplc="0C090003" w:tentative="1">
      <w:start w:val="1"/>
      <w:numFmt w:val="bullet"/>
      <w:lvlText w:val="o"/>
      <w:lvlJc w:val="left"/>
      <w:pPr>
        <w:ind w:left="1485" w:hanging="360"/>
      </w:pPr>
      <w:rPr>
        <w:rFonts w:ascii="Courier New" w:hAnsi="Courier New" w:cs="Courier New" w:hint="default"/>
      </w:rPr>
    </w:lvl>
    <w:lvl w:ilvl="2" w:tplc="0C090005" w:tentative="1">
      <w:start w:val="1"/>
      <w:numFmt w:val="bullet"/>
      <w:lvlText w:val=""/>
      <w:lvlJc w:val="left"/>
      <w:pPr>
        <w:ind w:left="2205" w:hanging="360"/>
      </w:pPr>
      <w:rPr>
        <w:rFonts w:ascii="Wingdings" w:hAnsi="Wingdings" w:hint="default"/>
      </w:rPr>
    </w:lvl>
    <w:lvl w:ilvl="3" w:tplc="0C090001" w:tentative="1">
      <w:start w:val="1"/>
      <w:numFmt w:val="bullet"/>
      <w:lvlText w:val=""/>
      <w:lvlJc w:val="left"/>
      <w:pPr>
        <w:ind w:left="2925" w:hanging="360"/>
      </w:pPr>
      <w:rPr>
        <w:rFonts w:ascii="Symbol" w:hAnsi="Symbol" w:hint="default"/>
      </w:rPr>
    </w:lvl>
    <w:lvl w:ilvl="4" w:tplc="0C090003" w:tentative="1">
      <w:start w:val="1"/>
      <w:numFmt w:val="bullet"/>
      <w:lvlText w:val="o"/>
      <w:lvlJc w:val="left"/>
      <w:pPr>
        <w:ind w:left="3645" w:hanging="360"/>
      </w:pPr>
      <w:rPr>
        <w:rFonts w:ascii="Courier New" w:hAnsi="Courier New" w:cs="Courier New" w:hint="default"/>
      </w:rPr>
    </w:lvl>
    <w:lvl w:ilvl="5" w:tplc="0C090005" w:tentative="1">
      <w:start w:val="1"/>
      <w:numFmt w:val="bullet"/>
      <w:lvlText w:val=""/>
      <w:lvlJc w:val="left"/>
      <w:pPr>
        <w:ind w:left="4365" w:hanging="360"/>
      </w:pPr>
      <w:rPr>
        <w:rFonts w:ascii="Wingdings" w:hAnsi="Wingdings" w:hint="default"/>
      </w:rPr>
    </w:lvl>
    <w:lvl w:ilvl="6" w:tplc="0C090001" w:tentative="1">
      <w:start w:val="1"/>
      <w:numFmt w:val="bullet"/>
      <w:lvlText w:val=""/>
      <w:lvlJc w:val="left"/>
      <w:pPr>
        <w:ind w:left="5085" w:hanging="360"/>
      </w:pPr>
      <w:rPr>
        <w:rFonts w:ascii="Symbol" w:hAnsi="Symbol" w:hint="default"/>
      </w:rPr>
    </w:lvl>
    <w:lvl w:ilvl="7" w:tplc="0C090003" w:tentative="1">
      <w:start w:val="1"/>
      <w:numFmt w:val="bullet"/>
      <w:lvlText w:val="o"/>
      <w:lvlJc w:val="left"/>
      <w:pPr>
        <w:ind w:left="5805" w:hanging="360"/>
      </w:pPr>
      <w:rPr>
        <w:rFonts w:ascii="Courier New" w:hAnsi="Courier New" w:cs="Courier New" w:hint="default"/>
      </w:rPr>
    </w:lvl>
    <w:lvl w:ilvl="8" w:tplc="0C090005" w:tentative="1">
      <w:start w:val="1"/>
      <w:numFmt w:val="bullet"/>
      <w:lvlText w:val=""/>
      <w:lvlJc w:val="left"/>
      <w:pPr>
        <w:ind w:left="6525" w:hanging="360"/>
      </w:pPr>
      <w:rPr>
        <w:rFonts w:ascii="Wingdings" w:hAnsi="Wingdings" w:hint="default"/>
      </w:rPr>
    </w:lvl>
  </w:abstractNum>
  <w:abstractNum w:abstractNumId="47" w15:restartNumberingAfterBreak="0">
    <w:nsid w:val="36D309FC"/>
    <w:multiLevelType w:val="hybridMultilevel"/>
    <w:tmpl w:val="751671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36DC4741"/>
    <w:multiLevelType w:val="multilevel"/>
    <w:tmpl w:val="9266E6E2"/>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49" w15:restartNumberingAfterBreak="0">
    <w:nsid w:val="37D47A0B"/>
    <w:multiLevelType w:val="multilevel"/>
    <w:tmpl w:val="1DD82DA6"/>
    <w:name w:val="EDU - Bullet List222"/>
    <w:lvl w:ilvl="0">
      <w:start w:val="1"/>
      <w:numFmt w:val="decimal"/>
      <w:lvlText w:val="%1"/>
      <w:lvlJc w:val="left"/>
      <w:pPr>
        <w:ind w:left="357" w:hanging="357"/>
      </w:pPr>
      <w:rPr>
        <w:rFonts w:hint="default"/>
      </w:rPr>
    </w:lvl>
    <w:lvl w:ilvl="1">
      <w:start w:val="1"/>
      <w:numFmt w:val="lowerLetter"/>
      <w:lvlText w:val="%2"/>
      <w:lvlJc w:val="left"/>
      <w:pPr>
        <w:ind w:left="851" w:hanging="494"/>
      </w:pPr>
      <w:rPr>
        <w:rFonts w:hint="default"/>
      </w:rPr>
    </w:lvl>
    <w:lvl w:ilvl="2">
      <w:start w:val="1"/>
      <w:numFmt w:val="lowerRoman"/>
      <w:lvlText w:val="%3"/>
      <w:lvlJc w:val="left"/>
      <w:pPr>
        <w:tabs>
          <w:tab w:val="num" w:pos="1985"/>
        </w:tabs>
        <w:ind w:left="1418" w:hanging="567"/>
      </w:pPr>
      <w:rPr>
        <w:rFonts w:hint="default"/>
      </w:rPr>
    </w:lvl>
    <w:lvl w:ilvl="3">
      <w:start w:val="1"/>
      <w:numFmt w:val="bullet"/>
      <w:lvlText w:val="–"/>
      <w:lvlJc w:val="left"/>
      <w:pPr>
        <w:tabs>
          <w:tab w:val="num" w:pos="2552"/>
        </w:tabs>
        <w:ind w:left="2126" w:hanging="567"/>
      </w:pPr>
      <w:rPr>
        <w:rFonts w:ascii="Calibri" w:hAnsi="Calibri" w:cs="Times New Roman" w:hint="default"/>
        <w:color w:val="auto"/>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0" w15:restartNumberingAfterBreak="0">
    <w:nsid w:val="3AB6116F"/>
    <w:multiLevelType w:val="hybridMultilevel"/>
    <w:tmpl w:val="0C4AB0CA"/>
    <w:lvl w:ilvl="0" w:tplc="FFFFFFFF">
      <w:start w:val="1"/>
      <w:numFmt w:val="lowerRoman"/>
      <w:lvlText w:val="%1."/>
      <w:lvlJc w:val="right"/>
      <w:pPr>
        <w:ind w:left="765" w:hanging="360"/>
      </w:pPr>
      <w:rPr>
        <w:rFonts w:hint="default"/>
        <w:color w:val="000000" w:themeColor="text1"/>
      </w:rPr>
    </w:lvl>
    <w:lvl w:ilvl="1" w:tplc="0C090019" w:tentative="1">
      <w:start w:val="1"/>
      <w:numFmt w:val="lowerLetter"/>
      <w:lvlText w:val="%2."/>
      <w:lvlJc w:val="left"/>
      <w:pPr>
        <w:ind w:left="1485" w:hanging="360"/>
      </w:pPr>
    </w:lvl>
    <w:lvl w:ilvl="2" w:tplc="0C09001B" w:tentative="1">
      <w:start w:val="1"/>
      <w:numFmt w:val="lowerRoman"/>
      <w:lvlText w:val="%3."/>
      <w:lvlJc w:val="right"/>
      <w:pPr>
        <w:ind w:left="2205" w:hanging="180"/>
      </w:pPr>
    </w:lvl>
    <w:lvl w:ilvl="3" w:tplc="0C09000F" w:tentative="1">
      <w:start w:val="1"/>
      <w:numFmt w:val="decimal"/>
      <w:lvlText w:val="%4."/>
      <w:lvlJc w:val="left"/>
      <w:pPr>
        <w:ind w:left="2925" w:hanging="360"/>
      </w:pPr>
    </w:lvl>
    <w:lvl w:ilvl="4" w:tplc="0C090019" w:tentative="1">
      <w:start w:val="1"/>
      <w:numFmt w:val="lowerLetter"/>
      <w:lvlText w:val="%5."/>
      <w:lvlJc w:val="left"/>
      <w:pPr>
        <w:ind w:left="3645" w:hanging="360"/>
      </w:pPr>
    </w:lvl>
    <w:lvl w:ilvl="5" w:tplc="0C09001B" w:tentative="1">
      <w:start w:val="1"/>
      <w:numFmt w:val="lowerRoman"/>
      <w:lvlText w:val="%6."/>
      <w:lvlJc w:val="right"/>
      <w:pPr>
        <w:ind w:left="4365" w:hanging="180"/>
      </w:pPr>
    </w:lvl>
    <w:lvl w:ilvl="6" w:tplc="0C09000F" w:tentative="1">
      <w:start w:val="1"/>
      <w:numFmt w:val="decimal"/>
      <w:lvlText w:val="%7."/>
      <w:lvlJc w:val="left"/>
      <w:pPr>
        <w:ind w:left="5085" w:hanging="360"/>
      </w:pPr>
    </w:lvl>
    <w:lvl w:ilvl="7" w:tplc="0C090019" w:tentative="1">
      <w:start w:val="1"/>
      <w:numFmt w:val="lowerLetter"/>
      <w:lvlText w:val="%8."/>
      <w:lvlJc w:val="left"/>
      <w:pPr>
        <w:ind w:left="5805" w:hanging="360"/>
      </w:pPr>
    </w:lvl>
    <w:lvl w:ilvl="8" w:tplc="0C09001B" w:tentative="1">
      <w:start w:val="1"/>
      <w:numFmt w:val="lowerRoman"/>
      <w:lvlText w:val="%9."/>
      <w:lvlJc w:val="right"/>
      <w:pPr>
        <w:ind w:left="6525" w:hanging="180"/>
      </w:pPr>
    </w:lvl>
  </w:abstractNum>
  <w:abstractNum w:abstractNumId="51" w15:restartNumberingAfterBreak="0">
    <w:nsid w:val="3B156580"/>
    <w:multiLevelType w:val="hybridMultilevel"/>
    <w:tmpl w:val="14FC6D8E"/>
    <w:lvl w:ilvl="0" w:tplc="440E22F2">
      <w:start w:val="1"/>
      <w:numFmt w:val="lowerRoman"/>
      <w:lvlText w:val="%1."/>
      <w:lvlJc w:val="right"/>
      <w:pPr>
        <w:ind w:left="720" w:hanging="360"/>
      </w:pPr>
      <w:rPr>
        <w:rFonts w:asciiTheme="minorHAnsi" w:hAnsiTheme="minorHAnsi" w:cstheme="minorHAnsi" w:hint="default"/>
        <w:b w:val="0"/>
        <w:bCs/>
        <w:sz w:val="22"/>
        <w:szCs w:val="22"/>
      </w:rPr>
    </w:lvl>
    <w:lvl w:ilvl="1" w:tplc="FFFFFFFF" w:tentative="1">
      <w:start w:val="1"/>
      <w:numFmt w:val="lowerLetter"/>
      <w:lvlText w:val="%2."/>
      <w:lvlJc w:val="left"/>
      <w:pPr>
        <w:ind w:left="720" w:hanging="360"/>
      </w:pPr>
    </w:lvl>
    <w:lvl w:ilvl="2" w:tplc="FFFFFFFF" w:tentative="1">
      <w:start w:val="1"/>
      <w:numFmt w:val="lowerRoman"/>
      <w:lvlText w:val="%3."/>
      <w:lvlJc w:val="right"/>
      <w:pPr>
        <w:ind w:left="1440" w:hanging="180"/>
      </w:pPr>
    </w:lvl>
    <w:lvl w:ilvl="3" w:tplc="FFFFFFFF" w:tentative="1">
      <w:start w:val="1"/>
      <w:numFmt w:val="decimal"/>
      <w:lvlText w:val="%4."/>
      <w:lvlJc w:val="left"/>
      <w:pPr>
        <w:ind w:left="2160" w:hanging="360"/>
      </w:pPr>
    </w:lvl>
    <w:lvl w:ilvl="4" w:tplc="FFFFFFFF" w:tentative="1">
      <w:start w:val="1"/>
      <w:numFmt w:val="lowerLetter"/>
      <w:lvlText w:val="%5."/>
      <w:lvlJc w:val="left"/>
      <w:pPr>
        <w:ind w:left="2880" w:hanging="360"/>
      </w:pPr>
    </w:lvl>
    <w:lvl w:ilvl="5" w:tplc="FFFFFFFF" w:tentative="1">
      <w:start w:val="1"/>
      <w:numFmt w:val="lowerRoman"/>
      <w:lvlText w:val="%6."/>
      <w:lvlJc w:val="right"/>
      <w:pPr>
        <w:ind w:left="3600" w:hanging="180"/>
      </w:pPr>
    </w:lvl>
    <w:lvl w:ilvl="6" w:tplc="FFFFFFFF" w:tentative="1">
      <w:start w:val="1"/>
      <w:numFmt w:val="decimal"/>
      <w:lvlText w:val="%7."/>
      <w:lvlJc w:val="left"/>
      <w:pPr>
        <w:ind w:left="4320" w:hanging="360"/>
      </w:pPr>
    </w:lvl>
    <w:lvl w:ilvl="7" w:tplc="FFFFFFFF" w:tentative="1">
      <w:start w:val="1"/>
      <w:numFmt w:val="lowerLetter"/>
      <w:lvlText w:val="%8."/>
      <w:lvlJc w:val="left"/>
      <w:pPr>
        <w:ind w:left="5040" w:hanging="360"/>
      </w:pPr>
    </w:lvl>
    <w:lvl w:ilvl="8" w:tplc="FFFFFFFF" w:tentative="1">
      <w:start w:val="1"/>
      <w:numFmt w:val="lowerRoman"/>
      <w:lvlText w:val="%9."/>
      <w:lvlJc w:val="right"/>
      <w:pPr>
        <w:ind w:left="5760" w:hanging="180"/>
      </w:pPr>
    </w:lvl>
  </w:abstractNum>
  <w:abstractNum w:abstractNumId="52" w15:restartNumberingAfterBreak="0">
    <w:nsid w:val="3EBA178D"/>
    <w:multiLevelType w:val="hybridMultilevel"/>
    <w:tmpl w:val="44A4B072"/>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3" w15:restartNumberingAfterBreak="0">
    <w:nsid w:val="406E6ECE"/>
    <w:multiLevelType w:val="hybridMultilevel"/>
    <w:tmpl w:val="35183C3C"/>
    <w:lvl w:ilvl="0" w:tplc="16E23D58">
      <w:start w:val="1"/>
      <w:numFmt w:val="lowerRoman"/>
      <w:lvlText w:val="%1."/>
      <w:lvlJc w:val="right"/>
      <w:pPr>
        <w:ind w:left="720" w:hanging="360"/>
      </w:pPr>
      <w:rPr>
        <w:b w:val="0"/>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4" w15:restartNumberingAfterBreak="0">
    <w:nsid w:val="40D459D8"/>
    <w:multiLevelType w:val="hybridMultilevel"/>
    <w:tmpl w:val="65D87688"/>
    <w:lvl w:ilvl="0" w:tplc="B1C2EE8A">
      <w:start w:val="1"/>
      <w:numFmt w:val="lowerRoman"/>
      <w:lvlText w:val="%1."/>
      <w:lvlJc w:val="right"/>
      <w:pPr>
        <w:ind w:left="720" w:hanging="360"/>
      </w:pPr>
      <w:rPr>
        <w:rFonts w:asciiTheme="minorHAnsi" w:hAnsiTheme="minorHAnsi" w:cstheme="minorHAnsi" w:hint="default"/>
        <w:b w:val="0"/>
        <w:bCs w:val="0"/>
        <w:color w:val="000000" w:themeColor="text1"/>
        <w:sz w:val="22"/>
        <w:szCs w:val="22"/>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42865DB8"/>
    <w:multiLevelType w:val="hybridMultilevel"/>
    <w:tmpl w:val="B08C5E58"/>
    <w:lvl w:ilvl="0" w:tplc="E9564DC4">
      <w:start w:val="1"/>
      <w:numFmt w:val="lowerRoman"/>
      <w:lvlText w:val="%1."/>
      <w:lvlJc w:val="right"/>
      <w:pPr>
        <w:ind w:left="720" w:hanging="360"/>
      </w:pPr>
      <w:rPr>
        <w:rFonts w:asciiTheme="minorHAnsi" w:hAnsiTheme="minorHAnsi" w:cstheme="minorHAnsi" w:hint="default"/>
        <w:b w:val="0"/>
        <w:bCs/>
        <w:color w:val="000000" w:themeColor="text1"/>
        <w:sz w:val="22"/>
        <w:szCs w:val="22"/>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6" w15:restartNumberingAfterBreak="0">
    <w:nsid w:val="44733981"/>
    <w:multiLevelType w:val="hybridMultilevel"/>
    <w:tmpl w:val="FED6FD38"/>
    <w:lvl w:ilvl="0" w:tplc="DBC25AE8">
      <w:start w:val="1"/>
      <w:numFmt w:val="lowerRoman"/>
      <w:lvlText w:val="%1."/>
      <w:lvlJc w:val="right"/>
      <w:pPr>
        <w:ind w:left="742" w:hanging="360"/>
      </w:pPr>
      <w:rPr>
        <w:b w:val="0"/>
        <w:bCs w:val="0"/>
      </w:rPr>
    </w:lvl>
    <w:lvl w:ilvl="1" w:tplc="0C090019" w:tentative="1">
      <w:start w:val="1"/>
      <w:numFmt w:val="lowerLetter"/>
      <w:lvlText w:val="%2."/>
      <w:lvlJc w:val="left"/>
      <w:pPr>
        <w:ind w:left="1462" w:hanging="360"/>
      </w:pPr>
    </w:lvl>
    <w:lvl w:ilvl="2" w:tplc="0C09001B" w:tentative="1">
      <w:start w:val="1"/>
      <w:numFmt w:val="lowerRoman"/>
      <w:lvlText w:val="%3."/>
      <w:lvlJc w:val="right"/>
      <w:pPr>
        <w:ind w:left="2182" w:hanging="180"/>
      </w:pPr>
    </w:lvl>
    <w:lvl w:ilvl="3" w:tplc="0C09000F" w:tentative="1">
      <w:start w:val="1"/>
      <w:numFmt w:val="decimal"/>
      <w:lvlText w:val="%4."/>
      <w:lvlJc w:val="left"/>
      <w:pPr>
        <w:ind w:left="2902" w:hanging="360"/>
      </w:pPr>
    </w:lvl>
    <w:lvl w:ilvl="4" w:tplc="0C090019" w:tentative="1">
      <w:start w:val="1"/>
      <w:numFmt w:val="lowerLetter"/>
      <w:lvlText w:val="%5."/>
      <w:lvlJc w:val="left"/>
      <w:pPr>
        <w:ind w:left="3622" w:hanging="360"/>
      </w:pPr>
    </w:lvl>
    <w:lvl w:ilvl="5" w:tplc="0C09001B" w:tentative="1">
      <w:start w:val="1"/>
      <w:numFmt w:val="lowerRoman"/>
      <w:lvlText w:val="%6."/>
      <w:lvlJc w:val="right"/>
      <w:pPr>
        <w:ind w:left="4342" w:hanging="180"/>
      </w:pPr>
    </w:lvl>
    <w:lvl w:ilvl="6" w:tplc="0C09000F" w:tentative="1">
      <w:start w:val="1"/>
      <w:numFmt w:val="decimal"/>
      <w:lvlText w:val="%7."/>
      <w:lvlJc w:val="left"/>
      <w:pPr>
        <w:ind w:left="5062" w:hanging="360"/>
      </w:pPr>
    </w:lvl>
    <w:lvl w:ilvl="7" w:tplc="0C090019" w:tentative="1">
      <w:start w:val="1"/>
      <w:numFmt w:val="lowerLetter"/>
      <w:lvlText w:val="%8."/>
      <w:lvlJc w:val="left"/>
      <w:pPr>
        <w:ind w:left="5782" w:hanging="360"/>
      </w:pPr>
    </w:lvl>
    <w:lvl w:ilvl="8" w:tplc="0C09001B" w:tentative="1">
      <w:start w:val="1"/>
      <w:numFmt w:val="lowerRoman"/>
      <w:lvlText w:val="%9."/>
      <w:lvlJc w:val="right"/>
      <w:pPr>
        <w:ind w:left="6502" w:hanging="180"/>
      </w:pPr>
    </w:lvl>
  </w:abstractNum>
  <w:abstractNum w:abstractNumId="57" w15:restartNumberingAfterBreak="0">
    <w:nsid w:val="4527264C"/>
    <w:multiLevelType w:val="hybridMultilevel"/>
    <w:tmpl w:val="0A98A308"/>
    <w:lvl w:ilvl="0" w:tplc="E97618DC">
      <w:start w:val="1"/>
      <w:numFmt w:val="lowerRoman"/>
      <w:lvlText w:val="%1."/>
      <w:lvlJc w:val="right"/>
      <w:pPr>
        <w:ind w:left="774" w:hanging="360"/>
      </w:pPr>
      <w:rPr>
        <w:rFonts w:hint="default"/>
        <w:b w:val="0"/>
        <w:bCs w:val="0"/>
      </w:rPr>
    </w:lvl>
    <w:lvl w:ilvl="1" w:tplc="FFFFFFFF">
      <w:start w:val="1"/>
      <w:numFmt w:val="lowerLetter"/>
      <w:lvlText w:val="%2."/>
      <w:lvlJc w:val="left"/>
      <w:pPr>
        <w:ind w:left="1494" w:hanging="360"/>
      </w:pPr>
    </w:lvl>
    <w:lvl w:ilvl="2" w:tplc="FFFFFFFF" w:tentative="1">
      <w:start w:val="1"/>
      <w:numFmt w:val="lowerRoman"/>
      <w:lvlText w:val="%3."/>
      <w:lvlJc w:val="right"/>
      <w:pPr>
        <w:ind w:left="2214" w:hanging="180"/>
      </w:pPr>
    </w:lvl>
    <w:lvl w:ilvl="3" w:tplc="FFFFFFFF" w:tentative="1">
      <w:start w:val="1"/>
      <w:numFmt w:val="decimal"/>
      <w:lvlText w:val="%4."/>
      <w:lvlJc w:val="left"/>
      <w:pPr>
        <w:ind w:left="2934" w:hanging="360"/>
      </w:pPr>
    </w:lvl>
    <w:lvl w:ilvl="4" w:tplc="FFFFFFFF" w:tentative="1">
      <w:start w:val="1"/>
      <w:numFmt w:val="lowerLetter"/>
      <w:lvlText w:val="%5."/>
      <w:lvlJc w:val="left"/>
      <w:pPr>
        <w:ind w:left="3654" w:hanging="360"/>
      </w:pPr>
    </w:lvl>
    <w:lvl w:ilvl="5" w:tplc="FFFFFFFF" w:tentative="1">
      <w:start w:val="1"/>
      <w:numFmt w:val="lowerRoman"/>
      <w:lvlText w:val="%6."/>
      <w:lvlJc w:val="right"/>
      <w:pPr>
        <w:ind w:left="4374" w:hanging="180"/>
      </w:pPr>
    </w:lvl>
    <w:lvl w:ilvl="6" w:tplc="FFFFFFFF" w:tentative="1">
      <w:start w:val="1"/>
      <w:numFmt w:val="decimal"/>
      <w:lvlText w:val="%7."/>
      <w:lvlJc w:val="left"/>
      <w:pPr>
        <w:ind w:left="5094" w:hanging="360"/>
      </w:pPr>
    </w:lvl>
    <w:lvl w:ilvl="7" w:tplc="FFFFFFFF" w:tentative="1">
      <w:start w:val="1"/>
      <w:numFmt w:val="lowerLetter"/>
      <w:lvlText w:val="%8."/>
      <w:lvlJc w:val="left"/>
      <w:pPr>
        <w:ind w:left="5814" w:hanging="360"/>
      </w:pPr>
    </w:lvl>
    <w:lvl w:ilvl="8" w:tplc="FFFFFFFF" w:tentative="1">
      <w:start w:val="1"/>
      <w:numFmt w:val="lowerRoman"/>
      <w:lvlText w:val="%9."/>
      <w:lvlJc w:val="right"/>
      <w:pPr>
        <w:ind w:left="6534" w:hanging="180"/>
      </w:pPr>
    </w:lvl>
  </w:abstractNum>
  <w:abstractNum w:abstractNumId="58" w15:restartNumberingAfterBreak="0">
    <w:nsid w:val="46835138"/>
    <w:multiLevelType w:val="hybridMultilevel"/>
    <w:tmpl w:val="2AEC29D4"/>
    <w:lvl w:ilvl="0" w:tplc="36A0F3E6">
      <w:start w:val="1"/>
      <w:numFmt w:val="decimal"/>
      <w:lvlText w:val="%1."/>
      <w:lvlJc w:val="left"/>
      <w:pPr>
        <w:ind w:left="720" w:hanging="360"/>
      </w:pPr>
      <w:rPr>
        <w:b/>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487E53D6"/>
    <w:multiLevelType w:val="hybridMultilevel"/>
    <w:tmpl w:val="88FA54A2"/>
    <w:lvl w:ilvl="0" w:tplc="4D90250C">
      <w:start w:val="1"/>
      <w:numFmt w:val="lowerRoman"/>
      <w:lvlText w:val="%1."/>
      <w:lvlJc w:val="right"/>
      <w:pPr>
        <w:ind w:left="765" w:hanging="360"/>
      </w:pPr>
      <w:rPr>
        <w:b w:val="0"/>
        <w:bCs w:val="0"/>
        <w:color w:val="000000" w:themeColor="text1"/>
      </w:rPr>
    </w:lvl>
    <w:lvl w:ilvl="1" w:tplc="0C090019" w:tentative="1">
      <w:start w:val="1"/>
      <w:numFmt w:val="lowerLetter"/>
      <w:lvlText w:val="%2."/>
      <w:lvlJc w:val="left"/>
      <w:pPr>
        <w:ind w:left="1485" w:hanging="360"/>
      </w:pPr>
    </w:lvl>
    <w:lvl w:ilvl="2" w:tplc="0C09001B" w:tentative="1">
      <w:start w:val="1"/>
      <w:numFmt w:val="lowerRoman"/>
      <w:lvlText w:val="%3."/>
      <w:lvlJc w:val="right"/>
      <w:pPr>
        <w:ind w:left="2205" w:hanging="180"/>
      </w:pPr>
    </w:lvl>
    <w:lvl w:ilvl="3" w:tplc="0C09000F" w:tentative="1">
      <w:start w:val="1"/>
      <w:numFmt w:val="decimal"/>
      <w:lvlText w:val="%4."/>
      <w:lvlJc w:val="left"/>
      <w:pPr>
        <w:ind w:left="2925" w:hanging="360"/>
      </w:pPr>
    </w:lvl>
    <w:lvl w:ilvl="4" w:tplc="0C090019" w:tentative="1">
      <w:start w:val="1"/>
      <w:numFmt w:val="lowerLetter"/>
      <w:lvlText w:val="%5."/>
      <w:lvlJc w:val="left"/>
      <w:pPr>
        <w:ind w:left="3645" w:hanging="360"/>
      </w:pPr>
    </w:lvl>
    <w:lvl w:ilvl="5" w:tplc="0C09001B" w:tentative="1">
      <w:start w:val="1"/>
      <w:numFmt w:val="lowerRoman"/>
      <w:lvlText w:val="%6."/>
      <w:lvlJc w:val="right"/>
      <w:pPr>
        <w:ind w:left="4365" w:hanging="180"/>
      </w:pPr>
    </w:lvl>
    <w:lvl w:ilvl="6" w:tplc="0C09000F" w:tentative="1">
      <w:start w:val="1"/>
      <w:numFmt w:val="decimal"/>
      <w:lvlText w:val="%7."/>
      <w:lvlJc w:val="left"/>
      <w:pPr>
        <w:ind w:left="5085" w:hanging="360"/>
      </w:pPr>
    </w:lvl>
    <w:lvl w:ilvl="7" w:tplc="0C090019" w:tentative="1">
      <w:start w:val="1"/>
      <w:numFmt w:val="lowerLetter"/>
      <w:lvlText w:val="%8."/>
      <w:lvlJc w:val="left"/>
      <w:pPr>
        <w:ind w:left="5805" w:hanging="360"/>
      </w:pPr>
    </w:lvl>
    <w:lvl w:ilvl="8" w:tplc="0C09001B" w:tentative="1">
      <w:start w:val="1"/>
      <w:numFmt w:val="lowerRoman"/>
      <w:lvlText w:val="%9."/>
      <w:lvlJc w:val="right"/>
      <w:pPr>
        <w:ind w:left="6525" w:hanging="180"/>
      </w:pPr>
    </w:lvl>
  </w:abstractNum>
  <w:abstractNum w:abstractNumId="60" w15:restartNumberingAfterBreak="0">
    <w:nsid w:val="48BA52D1"/>
    <w:multiLevelType w:val="hybridMultilevel"/>
    <w:tmpl w:val="90BABAEE"/>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1" w15:restartNumberingAfterBreak="0">
    <w:nsid w:val="4A0C76C5"/>
    <w:multiLevelType w:val="hybridMultilevel"/>
    <w:tmpl w:val="4F004A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2" w15:restartNumberingAfterBreak="0">
    <w:nsid w:val="4A0D18D4"/>
    <w:multiLevelType w:val="hybridMultilevel"/>
    <w:tmpl w:val="899EECB2"/>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3" w15:restartNumberingAfterBreak="0">
    <w:nsid w:val="4A2408BB"/>
    <w:multiLevelType w:val="hybridMultilevel"/>
    <w:tmpl w:val="CA7439CC"/>
    <w:lvl w:ilvl="0" w:tplc="08090001">
      <w:start w:val="1"/>
      <w:numFmt w:val="bullet"/>
      <w:lvlText w:val=""/>
      <w:lvlJc w:val="left"/>
      <w:pPr>
        <w:ind w:left="720" w:hanging="360"/>
      </w:pPr>
      <w:rPr>
        <w:rFonts w:ascii="Symbol" w:hAnsi="Symbol" w:hint="default"/>
        <w:sz w:val="22"/>
        <w:szCs w:val="22"/>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4" w15:restartNumberingAfterBreak="0">
    <w:nsid w:val="4A973E9E"/>
    <w:multiLevelType w:val="hybridMultilevel"/>
    <w:tmpl w:val="8586C6C2"/>
    <w:lvl w:ilvl="0" w:tplc="8B8C2320">
      <w:start w:val="1"/>
      <w:numFmt w:val="lowerLetter"/>
      <w:lvlText w:val="%1."/>
      <w:lvlJc w:val="left"/>
      <w:pPr>
        <w:ind w:left="1494" w:hanging="360"/>
      </w:pPr>
      <w:rPr>
        <w:b w:val="0"/>
        <w:bCs w:val="0"/>
      </w:rPr>
    </w:lvl>
    <w:lvl w:ilvl="1" w:tplc="0C090019" w:tentative="1">
      <w:start w:val="1"/>
      <w:numFmt w:val="lowerLetter"/>
      <w:lvlText w:val="%2."/>
      <w:lvlJc w:val="left"/>
      <w:pPr>
        <w:ind w:left="2214" w:hanging="360"/>
      </w:pPr>
    </w:lvl>
    <w:lvl w:ilvl="2" w:tplc="0C09001B" w:tentative="1">
      <w:start w:val="1"/>
      <w:numFmt w:val="lowerRoman"/>
      <w:lvlText w:val="%3."/>
      <w:lvlJc w:val="right"/>
      <w:pPr>
        <w:ind w:left="2934" w:hanging="180"/>
      </w:pPr>
    </w:lvl>
    <w:lvl w:ilvl="3" w:tplc="0C09000F" w:tentative="1">
      <w:start w:val="1"/>
      <w:numFmt w:val="decimal"/>
      <w:lvlText w:val="%4."/>
      <w:lvlJc w:val="left"/>
      <w:pPr>
        <w:ind w:left="3654" w:hanging="360"/>
      </w:pPr>
    </w:lvl>
    <w:lvl w:ilvl="4" w:tplc="0C090019" w:tentative="1">
      <w:start w:val="1"/>
      <w:numFmt w:val="lowerLetter"/>
      <w:lvlText w:val="%5."/>
      <w:lvlJc w:val="left"/>
      <w:pPr>
        <w:ind w:left="4374" w:hanging="360"/>
      </w:pPr>
    </w:lvl>
    <w:lvl w:ilvl="5" w:tplc="0C09001B" w:tentative="1">
      <w:start w:val="1"/>
      <w:numFmt w:val="lowerRoman"/>
      <w:lvlText w:val="%6."/>
      <w:lvlJc w:val="right"/>
      <w:pPr>
        <w:ind w:left="5094" w:hanging="180"/>
      </w:pPr>
    </w:lvl>
    <w:lvl w:ilvl="6" w:tplc="0C09000F" w:tentative="1">
      <w:start w:val="1"/>
      <w:numFmt w:val="decimal"/>
      <w:lvlText w:val="%7."/>
      <w:lvlJc w:val="left"/>
      <w:pPr>
        <w:ind w:left="5814" w:hanging="360"/>
      </w:pPr>
    </w:lvl>
    <w:lvl w:ilvl="7" w:tplc="0C090019" w:tentative="1">
      <w:start w:val="1"/>
      <w:numFmt w:val="lowerLetter"/>
      <w:lvlText w:val="%8."/>
      <w:lvlJc w:val="left"/>
      <w:pPr>
        <w:ind w:left="6534" w:hanging="360"/>
      </w:pPr>
    </w:lvl>
    <w:lvl w:ilvl="8" w:tplc="0C09001B" w:tentative="1">
      <w:start w:val="1"/>
      <w:numFmt w:val="lowerRoman"/>
      <w:lvlText w:val="%9."/>
      <w:lvlJc w:val="right"/>
      <w:pPr>
        <w:ind w:left="7254" w:hanging="180"/>
      </w:pPr>
    </w:lvl>
  </w:abstractNum>
  <w:abstractNum w:abstractNumId="65" w15:restartNumberingAfterBreak="0">
    <w:nsid w:val="4AFE2B42"/>
    <w:multiLevelType w:val="hybridMultilevel"/>
    <w:tmpl w:val="A1CEDDA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6" w15:restartNumberingAfterBreak="0">
    <w:nsid w:val="4B931B2A"/>
    <w:multiLevelType w:val="hybridMultilevel"/>
    <w:tmpl w:val="1DB653EA"/>
    <w:lvl w:ilvl="0" w:tplc="CA9C4BB6">
      <w:start w:val="1"/>
      <w:numFmt w:val="lowerRoman"/>
      <w:lvlText w:val="%1."/>
      <w:lvlJc w:val="right"/>
      <w:pPr>
        <w:ind w:left="1080" w:hanging="360"/>
      </w:pPr>
      <w:rPr>
        <w:rFonts w:asciiTheme="minorHAnsi" w:hAnsiTheme="minorHAnsi" w:cstheme="minorHAnsi" w:hint="default"/>
        <w:b w:val="0"/>
        <w:bCs/>
        <w:color w:val="auto"/>
        <w:sz w:val="22"/>
        <w:szCs w:val="22"/>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7" w15:restartNumberingAfterBreak="0">
    <w:nsid w:val="4CC73EE5"/>
    <w:multiLevelType w:val="hybridMultilevel"/>
    <w:tmpl w:val="2E361EDE"/>
    <w:lvl w:ilvl="0" w:tplc="7FD0BAC4">
      <w:start w:val="1"/>
      <w:numFmt w:val="lowerRoman"/>
      <w:lvlText w:val="%1."/>
      <w:lvlJc w:val="right"/>
      <w:pPr>
        <w:ind w:left="720" w:hanging="360"/>
      </w:pPr>
      <w:rPr>
        <w:rFonts w:hint="default"/>
        <w:b w:val="0"/>
        <w:bCs/>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8" w15:restartNumberingAfterBreak="0">
    <w:nsid w:val="4CEC408D"/>
    <w:multiLevelType w:val="hybridMultilevel"/>
    <w:tmpl w:val="5A9EE0B0"/>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9" w15:restartNumberingAfterBreak="0">
    <w:nsid w:val="4D9B0BE2"/>
    <w:multiLevelType w:val="hybridMultilevel"/>
    <w:tmpl w:val="3D44B2BA"/>
    <w:lvl w:ilvl="0" w:tplc="0C090003">
      <w:start w:val="1"/>
      <w:numFmt w:val="bullet"/>
      <w:lvlText w:val="o"/>
      <w:lvlJc w:val="left"/>
      <w:pPr>
        <w:ind w:left="720" w:hanging="360"/>
      </w:pPr>
      <w:rPr>
        <w:rFonts w:ascii="Courier New" w:hAnsi="Courier New" w:cs="Courier New"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0" w15:restartNumberingAfterBreak="0">
    <w:nsid w:val="4E292E95"/>
    <w:multiLevelType w:val="hybridMultilevel"/>
    <w:tmpl w:val="0A328716"/>
    <w:lvl w:ilvl="0" w:tplc="00E8FB5C">
      <w:start w:val="1"/>
      <w:numFmt w:val="lowerRoman"/>
      <w:lvlText w:val="%1."/>
      <w:lvlJc w:val="right"/>
      <w:pPr>
        <w:ind w:left="720" w:hanging="360"/>
      </w:pPr>
      <w:rPr>
        <w:rFonts w:asciiTheme="minorHAnsi" w:hAnsiTheme="minorHAnsi" w:cstheme="minorHAnsi" w:hint="default"/>
        <w:b w:val="0"/>
        <w:bCs/>
        <w:sz w:val="22"/>
        <w:szCs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1" w15:restartNumberingAfterBreak="0">
    <w:nsid w:val="51671829"/>
    <w:multiLevelType w:val="hybridMultilevel"/>
    <w:tmpl w:val="AF02715E"/>
    <w:lvl w:ilvl="0" w:tplc="B93A9FDC">
      <w:start w:val="1"/>
      <w:numFmt w:val="lowerRoman"/>
      <w:lvlText w:val="%1."/>
      <w:lvlJc w:val="right"/>
      <w:pPr>
        <w:ind w:left="720" w:hanging="360"/>
      </w:pPr>
      <w:rPr>
        <w:b w:val="0"/>
        <w:b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2" w15:restartNumberingAfterBreak="0">
    <w:nsid w:val="531337CD"/>
    <w:multiLevelType w:val="hybridMultilevel"/>
    <w:tmpl w:val="2F7C240E"/>
    <w:lvl w:ilvl="0" w:tplc="8716BB0E">
      <w:start w:val="1"/>
      <w:numFmt w:val="lowerRoman"/>
      <w:lvlText w:val="%1."/>
      <w:lvlJc w:val="right"/>
      <w:pPr>
        <w:ind w:left="720" w:hanging="360"/>
      </w:pPr>
      <w:rPr>
        <w:b w:val="0"/>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58F9064A"/>
    <w:multiLevelType w:val="hybridMultilevel"/>
    <w:tmpl w:val="B3A8D0C8"/>
    <w:lvl w:ilvl="0" w:tplc="33C0964E">
      <w:start w:val="1"/>
      <w:numFmt w:val="lowerRoman"/>
      <w:lvlText w:val="%1."/>
      <w:lvlJc w:val="right"/>
      <w:pPr>
        <w:ind w:left="765" w:hanging="360"/>
      </w:pPr>
      <w:rPr>
        <w:b w:val="0"/>
        <w:bCs/>
        <w:color w:val="000000" w:themeColor="text1"/>
      </w:rPr>
    </w:lvl>
    <w:lvl w:ilvl="1" w:tplc="FFFFFFFF" w:tentative="1">
      <w:start w:val="1"/>
      <w:numFmt w:val="lowerLetter"/>
      <w:lvlText w:val="%2."/>
      <w:lvlJc w:val="left"/>
      <w:pPr>
        <w:ind w:left="1485" w:hanging="360"/>
      </w:pPr>
    </w:lvl>
    <w:lvl w:ilvl="2" w:tplc="FFFFFFFF" w:tentative="1">
      <w:start w:val="1"/>
      <w:numFmt w:val="lowerRoman"/>
      <w:lvlText w:val="%3."/>
      <w:lvlJc w:val="right"/>
      <w:pPr>
        <w:ind w:left="2205" w:hanging="180"/>
      </w:pPr>
    </w:lvl>
    <w:lvl w:ilvl="3" w:tplc="FFFFFFFF" w:tentative="1">
      <w:start w:val="1"/>
      <w:numFmt w:val="decimal"/>
      <w:lvlText w:val="%4."/>
      <w:lvlJc w:val="left"/>
      <w:pPr>
        <w:ind w:left="2925" w:hanging="360"/>
      </w:pPr>
    </w:lvl>
    <w:lvl w:ilvl="4" w:tplc="FFFFFFFF" w:tentative="1">
      <w:start w:val="1"/>
      <w:numFmt w:val="lowerLetter"/>
      <w:lvlText w:val="%5."/>
      <w:lvlJc w:val="left"/>
      <w:pPr>
        <w:ind w:left="3645" w:hanging="360"/>
      </w:pPr>
    </w:lvl>
    <w:lvl w:ilvl="5" w:tplc="FFFFFFFF" w:tentative="1">
      <w:start w:val="1"/>
      <w:numFmt w:val="lowerRoman"/>
      <w:lvlText w:val="%6."/>
      <w:lvlJc w:val="right"/>
      <w:pPr>
        <w:ind w:left="4365" w:hanging="180"/>
      </w:pPr>
    </w:lvl>
    <w:lvl w:ilvl="6" w:tplc="FFFFFFFF" w:tentative="1">
      <w:start w:val="1"/>
      <w:numFmt w:val="decimal"/>
      <w:lvlText w:val="%7."/>
      <w:lvlJc w:val="left"/>
      <w:pPr>
        <w:ind w:left="5085" w:hanging="360"/>
      </w:pPr>
    </w:lvl>
    <w:lvl w:ilvl="7" w:tplc="FFFFFFFF" w:tentative="1">
      <w:start w:val="1"/>
      <w:numFmt w:val="lowerLetter"/>
      <w:lvlText w:val="%8."/>
      <w:lvlJc w:val="left"/>
      <w:pPr>
        <w:ind w:left="5805" w:hanging="360"/>
      </w:pPr>
    </w:lvl>
    <w:lvl w:ilvl="8" w:tplc="FFFFFFFF" w:tentative="1">
      <w:start w:val="1"/>
      <w:numFmt w:val="lowerRoman"/>
      <w:lvlText w:val="%9."/>
      <w:lvlJc w:val="right"/>
      <w:pPr>
        <w:ind w:left="6525" w:hanging="180"/>
      </w:pPr>
    </w:lvl>
  </w:abstractNum>
  <w:abstractNum w:abstractNumId="74" w15:restartNumberingAfterBreak="0">
    <w:nsid w:val="58FE48B3"/>
    <w:multiLevelType w:val="hybridMultilevel"/>
    <w:tmpl w:val="41885A56"/>
    <w:lvl w:ilvl="0" w:tplc="30605FEA">
      <w:start w:val="1"/>
      <w:numFmt w:val="lowerRoman"/>
      <w:lvlText w:val="%1."/>
      <w:lvlJc w:val="right"/>
      <w:pPr>
        <w:ind w:left="720" w:hanging="360"/>
      </w:pPr>
      <w:rPr>
        <w:rFonts w:asciiTheme="minorHAnsi" w:hAnsiTheme="minorHAnsi" w:cstheme="minorHAnsi" w:hint="default"/>
        <w:b w:val="0"/>
        <w:bCs/>
        <w:color w:val="000000" w:themeColor="text1"/>
        <w:sz w:val="22"/>
        <w:szCs w:val="22"/>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5" w15:restartNumberingAfterBreak="0">
    <w:nsid w:val="5A496164"/>
    <w:multiLevelType w:val="hybridMultilevel"/>
    <w:tmpl w:val="D9226C72"/>
    <w:lvl w:ilvl="0" w:tplc="D14AAB76">
      <w:start w:val="1"/>
      <w:numFmt w:val="lowerRoman"/>
      <w:lvlText w:val="%1."/>
      <w:lvlJc w:val="right"/>
      <w:pPr>
        <w:ind w:left="720" w:hanging="360"/>
      </w:pPr>
      <w:rPr>
        <w:rFonts w:hint="default"/>
        <w:b w:val="0"/>
        <w:bCs w:val="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6" w15:restartNumberingAfterBreak="0">
    <w:nsid w:val="5A663E43"/>
    <w:multiLevelType w:val="hybridMultilevel"/>
    <w:tmpl w:val="097A0808"/>
    <w:lvl w:ilvl="0" w:tplc="835C05A0">
      <w:start w:val="1"/>
      <w:numFmt w:val="lowerRoman"/>
      <w:lvlText w:val="%1."/>
      <w:lvlJc w:val="right"/>
      <w:pPr>
        <w:ind w:left="770" w:hanging="360"/>
      </w:pPr>
      <w:rPr>
        <w:rFonts w:asciiTheme="minorHAnsi" w:hAnsiTheme="minorHAnsi" w:cstheme="minorHAnsi" w:hint="default"/>
        <w:b w:val="0"/>
        <w:bCs/>
        <w:sz w:val="22"/>
        <w:szCs w:val="22"/>
      </w:rPr>
    </w:lvl>
    <w:lvl w:ilvl="1" w:tplc="7422B618">
      <w:start w:val="1"/>
      <w:numFmt w:val="lowerLetter"/>
      <w:lvlText w:val="%2."/>
      <w:lvlJc w:val="left"/>
      <w:pPr>
        <w:ind w:left="1490" w:hanging="360"/>
      </w:pPr>
      <w:rPr>
        <w:b w:val="0"/>
        <w:bCs/>
      </w:rPr>
    </w:lvl>
    <w:lvl w:ilvl="2" w:tplc="0C09001B" w:tentative="1">
      <w:start w:val="1"/>
      <w:numFmt w:val="lowerRoman"/>
      <w:lvlText w:val="%3."/>
      <w:lvlJc w:val="right"/>
      <w:pPr>
        <w:ind w:left="2210" w:hanging="180"/>
      </w:pPr>
    </w:lvl>
    <w:lvl w:ilvl="3" w:tplc="0C09000F" w:tentative="1">
      <w:start w:val="1"/>
      <w:numFmt w:val="decimal"/>
      <w:lvlText w:val="%4."/>
      <w:lvlJc w:val="left"/>
      <w:pPr>
        <w:ind w:left="2930" w:hanging="360"/>
      </w:pPr>
    </w:lvl>
    <w:lvl w:ilvl="4" w:tplc="0C090019" w:tentative="1">
      <w:start w:val="1"/>
      <w:numFmt w:val="lowerLetter"/>
      <w:lvlText w:val="%5."/>
      <w:lvlJc w:val="left"/>
      <w:pPr>
        <w:ind w:left="3650" w:hanging="360"/>
      </w:pPr>
    </w:lvl>
    <w:lvl w:ilvl="5" w:tplc="0C09001B" w:tentative="1">
      <w:start w:val="1"/>
      <w:numFmt w:val="lowerRoman"/>
      <w:lvlText w:val="%6."/>
      <w:lvlJc w:val="right"/>
      <w:pPr>
        <w:ind w:left="4370" w:hanging="180"/>
      </w:pPr>
    </w:lvl>
    <w:lvl w:ilvl="6" w:tplc="0C09000F" w:tentative="1">
      <w:start w:val="1"/>
      <w:numFmt w:val="decimal"/>
      <w:lvlText w:val="%7."/>
      <w:lvlJc w:val="left"/>
      <w:pPr>
        <w:ind w:left="5090" w:hanging="360"/>
      </w:pPr>
    </w:lvl>
    <w:lvl w:ilvl="7" w:tplc="0C090019" w:tentative="1">
      <w:start w:val="1"/>
      <w:numFmt w:val="lowerLetter"/>
      <w:lvlText w:val="%8."/>
      <w:lvlJc w:val="left"/>
      <w:pPr>
        <w:ind w:left="5810" w:hanging="360"/>
      </w:pPr>
    </w:lvl>
    <w:lvl w:ilvl="8" w:tplc="0C09001B" w:tentative="1">
      <w:start w:val="1"/>
      <w:numFmt w:val="lowerRoman"/>
      <w:lvlText w:val="%9."/>
      <w:lvlJc w:val="right"/>
      <w:pPr>
        <w:ind w:left="6530" w:hanging="180"/>
      </w:pPr>
    </w:lvl>
  </w:abstractNum>
  <w:abstractNum w:abstractNumId="77" w15:restartNumberingAfterBreak="0">
    <w:nsid w:val="5B371FF6"/>
    <w:multiLevelType w:val="multilevel"/>
    <w:tmpl w:val="D50A6CB8"/>
    <w:name w:val="EDU - Alpha List"/>
    <w:lvl w:ilvl="0">
      <w:start w:val="1"/>
      <w:numFmt w:val="decimal"/>
      <w:pStyle w:val="List"/>
      <w:lvlText w:val="%1."/>
      <w:lvlJc w:val="left"/>
      <w:pPr>
        <w:tabs>
          <w:tab w:val="num" w:pos="397"/>
        </w:tabs>
        <w:ind w:left="397" w:hanging="397"/>
      </w:pPr>
      <w:rPr>
        <w:rFonts w:hint="default"/>
      </w:rPr>
    </w:lvl>
    <w:lvl w:ilvl="1">
      <w:start w:val="1"/>
      <w:numFmt w:val="lowerLetter"/>
      <w:pStyle w:val="List2"/>
      <w:lvlText w:val="%2."/>
      <w:lvlJc w:val="left"/>
      <w:pPr>
        <w:ind w:left="794" w:hanging="397"/>
      </w:pPr>
      <w:rPr>
        <w:rFonts w:hint="default"/>
      </w:rPr>
    </w:lvl>
    <w:lvl w:ilvl="2">
      <w:start w:val="1"/>
      <w:numFmt w:val="lowerRoman"/>
      <w:pStyle w:val="List3"/>
      <w:lvlText w:val="%3"/>
      <w:lvlJc w:val="left"/>
      <w:pPr>
        <w:ind w:left="1191" w:hanging="397"/>
      </w:pPr>
      <w:rPr>
        <w:rFonts w:hint="default"/>
      </w:rPr>
    </w:lvl>
    <w:lvl w:ilvl="3">
      <w:start w:val="1"/>
      <w:numFmt w:val="bullet"/>
      <w:pStyle w:val="List4"/>
      <w:lvlText w:val="–"/>
      <w:lvlJc w:val="left"/>
      <w:pPr>
        <w:ind w:left="1588" w:hanging="397"/>
      </w:pPr>
      <w:rPr>
        <w:rFonts w:ascii="Calibri" w:hAnsi="Calibri" w:hint="default"/>
        <w:color w:val="auto"/>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8" w15:restartNumberingAfterBreak="0">
    <w:nsid w:val="5C480CE3"/>
    <w:multiLevelType w:val="hybridMultilevel"/>
    <w:tmpl w:val="472CC892"/>
    <w:lvl w:ilvl="0" w:tplc="09A44EEA">
      <w:start w:val="1"/>
      <w:numFmt w:val="lowerRoman"/>
      <w:lvlText w:val="%1."/>
      <w:lvlJc w:val="right"/>
      <w:pPr>
        <w:ind w:left="720" w:hanging="360"/>
      </w:pPr>
      <w:rPr>
        <w:rFonts w:asciiTheme="minorHAnsi" w:hAnsiTheme="minorHAnsi" w:cstheme="minorHAnsi" w:hint="default"/>
        <w:b w:val="0"/>
        <w:bCs/>
        <w:color w:val="000000" w:themeColor="text1"/>
        <w:sz w:val="22"/>
        <w:szCs w:val="22"/>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5D235583"/>
    <w:multiLevelType w:val="hybridMultilevel"/>
    <w:tmpl w:val="B282BD2E"/>
    <w:lvl w:ilvl="0" w:tplc="0C090001">
      <w:start w:val="1"/>
      <w:numFmt w:val="bullet"/>
      <w:lvlText w:val=""/>
      <w:lvlJc w:val="left"/>
      <w:pPr>
        <w:ind w:left="770" w:hanging="360"/>
      </w:pPr>
      <w:rPr>
        <w:rFonts w:ascii="Symbol" w:hAnsi="Symbol" w:hint="default"/>
      </w:rPr>
    </w:lvl>
    <w:lvl w:ilvl="1" w:tplc="0C090003" w:tentative="1">
      <w:start w:val="1"/>
      <w:numFmt w:val="bullet"/>
      <w:lvlText w:val="o"/>
      <w:lvlJc w:val="left"/>
      <w:pPr>
        <w:ind w:left="1490" w:hanging="360"/>
      </w:pPr>
      <w:rPr>
        <w:rFonts w:ascii="Courier New" w:hAnsi="Courier New" w:cs="Courier New" w:hint="default"/>
      </w:rPr>
    </w:lvl>
    <w:lvl w:ilvl="2" w:tplc="0C090005" w:tentative="1">
      <w:start w:val="1"/>
      <w:numFmt w:val="bullet"/>
      <w:lvlText w:val=""/>
      <w:lvlJc w:val="left"/>
      <w:pPr>
        <w:ind w:left="2210" w:hanging="360"/>
      </w:pPr>
      <w:rPr>
        <w:rFonts w:ascii="Wingdings" w:hAnsi="Wingdings" w:hint="default"/>
      </w:rPr>
    </w:lvl>
    <w:lvl w:ilvl="3" w:tplc="0C090001" w:tentative="1">
      <w:start w:val="1"/>
      <w:numFmt w:val="bullet"/>
      <w:lvlText w:val=""/>
      <w:lvlJc w:val="left"/>
      <w:pPr>
        <w:ind w:left="2930" w:hanging="360"/>
      </w:pPr>
      <w:rPr>
        <w:rFonts w:ascii="Symbol" w:hAnsi="Symbol" w:hint="default"/>
      </w:rPr>
    </w:lvl>
    <w:lvl w:ilvl="4" w:tplc="0C090003" w:tentative="1">
      <w:start w:val="1"/>
      <w:numFmt w:val="bullet"/>
      <w:lvlText w:val="o"/>
      <w:lvlJc w:val="left"/>
      <w:pPr>
        <w:ind w:left="3650" w:hanging="360"/>
      </w:pPr>
      <w:rPr>
        <w:rFonts w:ascii="Courier New" w:hAnsi="Courier New" w:cs="Courier New" w:hint="default"/>
      </w:rPr>
    </w:lvl>
    <w:lvl w:ilvl="5" w:tplc="0C090005" w:tentative="1">
      <w:start w:val="1"/>
      <w:numFmt w:val="bullet"/>
      <w:lvlText w:val=""/>
      <w:lvlJc w:val="left"/>
      <w:pPr>
        <w:ind w:left="4370" w:hanging="360"/>
      </w:pPr>
      <w:rPr>
        <w:rFonts w:ascii="Wingdings" w:hAnsi="Wingdings" w:hint="default"/>
      </w:rPr>
    </w:lvl>
    <w:lvl w:ilvl="6" w:tplc="0C090001" w:tentative="1">
      <w:start w:val="1"/>
      <w:numFmt w:val="bullet"/>
      <w:lvlText w:val=""/>
      <w:lvlJc w:val="left"/>
      <w:pPr>
        <w:ind w:left="5090" w:hanging="360"/>
      </w:pPr>
      <w:rPr>
        <w:rFonts w:ascii="Symbol" w:hAnsi="Symbol" w:hint="default"/>
      </w:rPr>
    </w:lvl>
    <w:lvl w:ilvl="7" w:tplc="0C090003" w:tentative="1">
      <w:start w:val="1"/>
      <w:numFmt w:val="bullet"/>
      <w:lvlText w:val="o"/>
      <w:lvlJc w:val="left"/>
      <w:pPr>
        <w:ind w:left="5810" w:hanging="360"/>
      </w:pPr>
      <w:rPr>
        <w:rFonts w:ascii="Courier New" w:hAnsi="Courier New" w:cs="Courier New" w:hint="default"/>
      </w:rPr>
    </w:lvl>
    <w:lvl w:ilvl="8" w:tplc="0C090005" w:tentative="1">
      <w:start w:val="1"/>
      <w:numFmt w:val="bullet"/>
      <w:lvlText w:val=""/>
      <w:lvlJc w:val="left"/>
      <w:pPr>
        <w:ind w:left="6530" w:hanging="360"/>
      </w:pPr>
      <w:rPr>
        <w:rFonts w:ascii="Wingdings" w:hAnsi="Wingdings" w:hint="default"/>
      </w:rPr>
    </w:lvl>
  </w:abstractNum>
  <w:abstractNum w:abstractNumId="80" w15:restartNumberingAfterBreak="0">
    <w:nsid w:val="5E7E4C11"/>
    <w:multiLevelType w:val="hybridMultilevel"/>
    <w:tmpl w:val="D45A1116"/>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1" w15:restartNumberingAfterBreak="0">
    <w:nsid w:val="5E8852FA"/>
    <w:multiLevelType w:val="hybridMultilevel"/>
    <w:tmpl w:val="6622BCA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2" w15:restartNumberingAfterBreak="0">
    <w:nsid w:val="60B37449"/>
    <w:multiLevelType w:val="hybridMultilevel"/>
    <w:tmpl w:val="CB643BA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3" w15:restartNumberingAfterBreak="0">
    <w:nsid w:val="6183240B"/>
    <w:multiLevelType w:val="hybridMultilevel"/>
    <w:tmpl w:val="3BE6647A"/>
    <w:lvl w:ilvl="0" w:tplc="FFFFFFFF">
      <w:start w:val="1"/>
      <w:numFmt w:val="lowerRoman"/>
      <w:lvlText w:val="%1."/>
      <w:lvlJc w:val="right"/>
      <w:pPr>
        <w:ind w:left="774" w:hanging="360"/>
      </w:pPr>
    </w:lvl>
    <w:lvl w:ilvl="1" w:tplc="FFFFFFFF">
      <w:start w:val="1"/>
      <w:numFmt w:val="lowerLetter"/>
      <w:lvlText w:val="%2."/>
      <w:lvlJc w:val="left"/>
      <w:pPr>
        <w:ind w:left="1494" w:hanging="360"/>
      </w:pPr>
    </w:lvl>
    <w:lvl w:ilvl="2" w:tplc="FFFFFFFF" w:tentative="1">
      <w:start w:val="1"/>
      <w:numFmt w:val="lowerRoman"/>
      <w:lvlText w:val="%3."/>
      <w:lvlJc w:val="right"/>
      <w:pPr>
        <w:ind w:left="2214" w:hanging="180"/>
      </w:pPr>
    </w:lvl>
    <w:lvl w:ilvl="3" w:tplc="FFFFFFFF" w:tentative="1">
      <w:start w:val="1"/>
      <w:numFmt w:val="decimal"/>
      <w:lvlText w:val="%4."/>
      <w:lvlJc w:val="left"/>
      <w:pPr>
        <w:ind w:left="2934" w:hanging="360"/>
      </w:pPr>
    </w:lvl>
    <w:lvl w:ilvl="4" w:tplc="FFFFFFFF" w:tentative="1">
      <w:start w:val="1"/>
      <w:numFmt w:val="lowerLetter"/>
      <w:lvlText w:val="%5."/>
      <w:lvlJc w:val="left"/>
      <w:pPr>
        <w:ind w:left="3654" w:hanging="360"/>
      </w:pPr>
    </w:lvl>
    <w:lvl w:ilvl="5" w:tplc="FFFFFFFF" w:tentative="1">
      <w:start w:val="1"/>
      <w:numFmt w:val="lowerRoman"/>
      <w:lvlText w:val="%6."/>
      <w:lvlJc w:val="right"/>
      <w:pPr>
        <w:ind w:left="4374" w:hanging="180"/>
      </w:pPr>
    </w:lvl>
    <w:lvl w:ilvl="6" w:tplc="FFFFFFFF" w:tentative="1">
      <w:start w:val="1"/>
      <w:numFmt w:val="decimal"/>
      <w:lvlText w:val="%7."/>
      <w:lvlJc w:val="left"/>
      <w:pPr>
        <w:ind w:left="5094" w:hanging="360"/>
      </w:pPr>
    </w:lvl>
    <w:lvl w:ilvl="7" w:tplc="FFFFFFFF" w:tentative="1">
      <w:start w:val="1"/>
      <w:numFmt w:val="lowerLetter"/>
      <w:lvlText w:val="%8."/>
      <w:lvlJc w:val="left"/>
      <w:pPr>
        <w:ind w:left="5814" w:hanging="360"/>
      </w:pPr>
    </w:lvl>
    <w:lvl w:ilvl="8" w:tplc="FFFFFFFF" w:tentative="1">
      <w:start w:val="1"/>
      <w:numFmt w:val="lowerRoman"/>
      <w:lvlText w:val="%9."/>
      <w:lvlJc w:val="right"/>
      <w:pPr>
        <w:ind w:left="6534" w:hanging="180"/>
      </w:pPr>
    </w:lvl>
  </w:abstractNum>
  <w:abstractNum w:abstractNumId="84" w15:restartNumberingAfterBreak="0">
    <w:nsid w:val="623FA55B"/>
    <w:multiLevelType w:val="hybridMultilevel"/>
    <w:tmpl w:val="FFFFFFFF"/>
    <w:lvl w:ilvl="0" w:tplc="FA8C6F3C">
      <w:start w:val="1"/>
      <w:numFmt w:val="bullet"/>
      <w:lvlText w:val="o"/>
      <w:lvlJc w:val="left"/>
      <w:pPr>
        <w:ind w:left="720" w:hanging="360"/>
      </w:pPr>
      <w:rPr>
        <w:rFonts w:ascii="Courier New" w:hAnsi="Courier New" w:hint="default"/>
      </w:rPr>
    </w:lvl>
    <w:lvl w:ilvl="1" w:tplc="DB3AC48C">
      <w:start w:val="1"/>
      <w:numFmt w:val="bullet"/>
      <w:lvlText w:val="o"/>
      <w:lvlJc w:val="left"/>
      <w:pPr>
        <w:ind w:left="1440" w:hanging="360"/>
      </w:pPr>
      <w:rPr>
        <w:rFonts w:ascii="Courier New" w:hAnsi="Courier New" w:hint="default"/>
      </w:rPr>
    </w:lvl>
    <w:lvl w:ilvl="2" w:tplc="D4AC76C0">
      <w:start w:val="1"/>
      <w:numFmt w:val="bullet"/>
      <w:lvlText w:val=""/>
      <w:lvlJc w:val="left"/>
      <w:pPr>
        <w:ind w:left="2160" w:hanging="360"/>
      </w:pPr>
      <w:rPr>
        <w:rFonts w:ascii="Wingdings" w:hAnsi="Wingdings" w:hint="default"/>
      </w:rPr>
    </w:lvl>
    <w:lvl w:ilvl="3" w:tplc="48E84D60">
      <w:start w:val="1"/>
      <w:numFmt w:val="bullet"/>
      <w:lvlText w:val=""/>
      <w:lvlJc w:val="left"/>
      <w:pPr>
        <w:ind w:left="2880" w:hanging="360"/>
      </w:pPr>
      <w:rPr>
        <w:rFonts w:ascii="Symbol" w:hAnsi="Symbol" w:hint="default"/>
      </w:rPr>
    </w:lvl>
    <w:lvl w:ilvl="4" w:tplc="D4E2A4A0">
      <w:start w:val="1"/>
      <w:numFmt w:val="bullet"/>
      <w:lvlText w:val="o"/>
      <w:lvlJc w:val="left"/>
      <w:pPr>
        <w:ind w:left="3600" w:hanging="360"/>
      </w:pPr>
      <w:rPr>
        <w:rFonts w:ascii="Courier New" w:hAnsi="Courier New" w:hint="default"/>
      </w:rPr>
    </w:lvl>
    <w:lvl w:ilvl="5" w:tplc="1340D498">
      <w:start w:val="1"/>
      <w:numFmt w:val="bullet"/>
      <w:lvlText w:val=""/>
      <w:lvlJc w:val="left"/>
      <w:pPr>
        <w:ind w:left="4320" w:hanging="360"/>
      </w:pPr>
      <w:rPr>
        <w:rFonts w:ascii="Wingdings" w:hAnsi="Wingdings" w:hint="default"/>
      </w:rPr>
    </w:lvl>
    <w:lvl w:ilvl="6" w:tplc="5CFC9EA8">
      <w:start w:val="1"/>
      <w:numFmt w:val="bullet"/>
      <w:lvlText w:val=""/>
      <w:lvlJc w:val="left"/>
      <w:pPr>
        <w:ind w:left="5040" w:hanging="360"/>
      </w:pPr>
      <w:rPr>
        <w:rFonts w:ascii="Symbol" w:hAnsi="Symbol" w:hint="default"/>
      </w:rPr>
    </w:lvl>
    <w:lvl w:ilvl="7" w:tplc="00EE2536">
      <w:start w:val="1"/>
      <w:numFmt w:val="bullet"/>
      <w:lvlText w:val="o"/>
      <w:lvlJc w:val="left"/>
      <w:pPr>
        <w:ind w:left="5760" w:hanging="360"/>
      </w:pPr>
      <w:rPr>
        <w:rFonts w:ascii="Courier New" w:hAnsi="Courier New" w:hint="default"/>
      </w:rPr>
    </w:lvl>
    <w:lvl w:ilvl="8" w:tplc="D2A830F6">
      <w:start w:val="1"/>
      <w:numFmt w:val="bullet"/>
      <w:lvlText w:val=""/>
      <w:lvlJc w:val="left"/>
      <w:pPr>
        <w:ind w:left="6480" w:hanging="360"/>
      </w:pPr>
      <w:rPr>
        <w:rFonts w:ascii="Wingdings" w:hAnsi="Wingdings" w:hint="default"/>
      </w:rPr>
    </w:lvl>
  </w:abstractNum>
  <w:abstractNum w:abstractNumId="85" w15:restartNumberingAfterBreak="0">
    <w:nsid w:val="64235B9B"/>
    <w:multiLevelType w:val="hybridMultilevel"/>
    <w:tmpl w:val="8D94CAE6"/>
    <w:lvl w:ilvl="0" w:tplc="8E96855A">
      <w:start w:val="1"/>
      <w:numFmt w:val="lowerRoman"/>
      <w:lvlText w:val="%1."/>
      <w:lvlJc w:val="right"/>
      <w:pPr>
        <w:ind w:left="720" w:hanging="360"/>
      </w:pPr>
      <w:rPr>
        <w:rFonts w:hint="default"/>
        <w:b w:val="0"/>
        <w:bCs/>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6" w15:restartNumberingAfterBreak="0">
    <w:nsid w:val="66B4654A"/>
    <w:multiLevelType w:val="hybridMultilevel"/>
    <w:tmpl w:val="F24CF46A"/>
    <w:lvl w:ilvl="0" w:tplc="37B6CE52">
      <w:start w:val="1"/>
      <w:numFmt w:val="bullet"/>
      <w:lvlText w:val=""/>
      <w:lvlJc w:val="left"/>
      <w:pPr>
        <w:ind w:left="720" w:hanging="360"/>
      </w:pPr>
      <w:rPr>
        <w:rFonts w:ascii="Symbol" w:hAnsi="Symbol" w:hint="default"/>
        <w:sz w:val="22"/>
        <w:szCs w:val="22"/>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7" w15:restartNumberingAfterBreak="0">
    <w:nsid w:val="6A935BE8"/>
    <w:multiLevelType w:val="hybridMultilevel"/>
    <w:tmpl w:val="FAC4ED48"/>
    <w:lvl w:ilvl="0" w:tplc="FFFFFFFF">
      <w:start w:val="1"/>
      <w:numFmt w:val="lowerLetter"/>
      <w:lvlText w:val="%1."/>
      <w:lvlJc w:val="left"/>
      <w:pPr>
        <w:ind w:left="1494" w:hanging="360"/>
      </w:pPr>
      <w:rPr>
        <w:b w:val="0"/>
        <w:bCs w:val="0"/>
      </w:rPr>
    </w:lvl>
    <w:lvl w:ilvl="1" w:tplc="FFFFFFFF" w:tentative="1">
      <w:start w:val="1"/>
      <w:numFmt w:val="lowerLetter"/>
      <w:lvlText w:val="%2."/>
      <w:lvlJc w:val="left"/>
      <w:pPr>
        <w:ind w:left="2214" w:hanging="360"/>
      </w:pPr>
    </w:lvl>
    <w:lvl w:ilvl="2" w:tplc="FFFFFFFF" w:tentative="1">
      <w:start w:val="1"/>
      <w:numFmt w:val="lowerRoman"/>
      <w:lvlText w:val="%3."/>
      <w:lvlJc w:val="right"/>
      <w:pPr>
        <w:ind w:left="2934" w:hanging="180"/>
      </w:pPr>
    </w:lvl>
    <w:lvl w:ilvl="3" w:tplc="FFFFFFFF" w:tentative="1">
      <w:start w:val="1"/>
      <w:numFmt w:val="decimal"/>
      <w:lvlText w:val="%4."/>
      <w:lvlJc w:val="left"/>
      <w:pPr>
        <w:ind w:left="3654" w:hanging="360"/>
      </w:pPr>
    </w:lvl>
    <w:lvl w:ilvl="4" w:tplc="FFFFFFFF" w:tentative="1">
      <w:start w:val="1"/>
      <w:numFmt w:val="lowerLetter"/>
      <w:lvlText w:val="%5."/>
      <w:lvlJc w:val="left"/>
      <w:pPr>
        <w:ind w:left="4374" w:hanging="360"/>
      </w:pPr>
    </w:lvl>
    <w:lvl w:ilvl="5" w:tplc="FFFFFFFF" w:tentative="1">
      <w:start w:val="1"/>
      <w:numFmt w:val="lowerRoman"/>
      <w:lvlText w:val="%6."/>
      <w:lvlJc w:val="right"/>
      <w:pPr>
        <w:ind w:left="5094" w:hanging="180"/>
      </w:pPr>
    </w:lvl>
    <w:lvl w:ilvl="6" w:tplc="FFFFFFFF" w:tentative="1">
      <w:start w:val="1"/>
      <w:numFmt w:val="decimal"/>
      <w:lvlText w:val="%7."/>
      <w:lvlJc w:val="left"/>
      <w:pPr>
        <w:ind w:left="5814" w:hanging="360"/>
      </w:pPr>
    </w:lvl>
    <w:lvl w:ilvl="7" w:tplc="FFFFFFFF" w:tentative="1">
      <w:start w:val="1"/>
      <w:numFmt w:val="lowerLetter"/>
      <w:lvlText w:val="%8."/>
      <w:lvlJc w:val="left"/>
      <w:pPr>
        <w:ind w:left="6534" w:hanging="360"/>
      </w:pPr>
    </w:lvl>
    <w:lvl w:ilvl="8" w:tplc="FFFFFFFF" w:tentative="1">
      <w:start w:val="1"/>
      <w:numFmt w:val="lowerRoman"/>
      <w:lvlText w:val="%9."/>
      <w:lvlJc w:val="right"/>
      <w:pPr>
        <w:ind w:left="7254" w:hanging="180"/>
      </w:pPr>
    </w:lvl>
  </w:abstractNum>
  <w:abstractNum w:abstractNumId="88" w15:restartNumberingAfterBreak="0">
    <w:nsid w:val="6AEB1222"/>
    <w:multiLevelType w:val="hybridMultilevel"/>
    <w:tmpl w:val="B8A65D7A"/>
    <w:lvl w:ilvl="0" w:tplc="0C090001">
      <w:start w:val="1"/>
      <w:numFmt w:val="bullet"/>
      <w:lvlText w:val=""/>
      <w:lvlJc w:val="left"/>
      <w:pPr>
        <w:ind w:left="770" w:hanging="360"/>
      </w:pPr>
      <w:rPr>
        <w:rFonts w:ascii="Symbol" w:hAnsi="Symbol" w:hint="default"/>
      </w:rPr>
    </w:lvl>
    <w:lvl w:ilvl="1" w:tplc="0C090003" w:tentative="1">
      <w:start w:val="1"/>
      <w:numFmt w:val="bullet"/>
      <w:lvlText w:val="o"/>
      <w:lvlJc w:val="left"/>
      <w:pPr>
        <w:ind w:left="1490" w:hanging="360"/>
      </w:pPr>
      <w:rPr>
        <w:rFonts w:ascii="Courier New" w:hAnsi="Courier New" w:cs="Courier New" w:hint="default"/>
      </w:rPr>
    </w:lvl>
    <w:lvl w:ilvl="2" w:tplc="0C090005" w:tentative="1">
      <w:start w:val="1"/>
      <w:numFmt w:val="bullet"/>
      <w:lvlText w:val=""/>
      <w:lvlJc w:val="left"/>
      <w:pPr>
        <w:ind w:left="2210" w:hanging="360"/>
      </w:pPr>
      <w:rPr>
        <w:rFonts w:ascii="Wingdings" w:hAnsi="Wingdings" w:hint="default"/>
      </w:rPr>
    </w:lvl>
    <w:lvl w:ilvl="3" w:tplc="0C090001" w:tentative="1">
      <w:start w:val="1"/>
      <w:numFmt w:val="bullet"/>
      <w:lvlText w:val=""/>
      <w:lvlJc w:val="left"/>
      <w:pPr>
        <w:ind w:left="2930" w:hanging="360"/>
      </w:pPr>
      <w:rPr>
        <w:rFonts w:ascii="Symbol" w:hAnsi="Symbol" w:hint="default"/>
      </w:rPr>
    </w:lvl>
    <w:lvl w:ilvl="4" w:tplc="0C090003" w:tentative="1">
      <w:start w:val="1"/>
      <w:numFmt w:val="bullet"/>
      <w:lvlText w:val="o"/>
      <w:lvlJc w:val="left"/>
      <w:pPr>
        <w:ind w:left="3650" w:hanging="360"/>
      </w:pPr>
      <w:rPr>
        <w:rFonts w:ascii="Courier New" w:hAnsi="Courier New" w:cs="Courier New" w:hint="default"/>
      </w:rPr>
    </w:lvl>
    <w:lvl w:ilvl="5" w:tplc="0C090005" w:tentative="1">
      <w:start w:val="1"/>
      <w:numFmt w:val="bullet"/>
      <w:lvlText w:val=""/>
      <w:lvlJc w:val="left"/>
      <w:pPr>
        <w:ind w:left="4370" w:hanging="360"/>
      </w:pPr>
      <w:rPr>
        <w:rFonts w:ascii="Wingdings" w:hAnsi="Wingdings" w:hint="default"/>
      </w:rPr>
    </w:lvl>
    <w:lvl w:ilvl="6" w:tplc="0C090001" w:tentative="1">
      <w:start w:val="1"/>
      <w:numFmt w:val="bullet"/>
      <w:lvlText w:val=""/>
      <w:lvlJc w:val="left"/>
      <w:pPr>
        <w:ind w:left="5090" w:hanging="360"/>
      </w:pPr>
      <w:rPr>
        <w:rFonts w:ascii="Symbol" w:hAnsi="Symbol" w:hint="default"/>
      </w:rPr>
    </w:lvl>
    <w:lvl w:ilvl="7" w:tplc="0C090003" w:tentative="1">
      <w:start w:val="1"/>
      <w:numFmt w:val="bullet"/>
      <w:lvlText w:val="o"/>
      <w:lvlJc w:val="left"/>
      <w:pPr>
        <w:ind w:left="5810" w:hanging="360"/>
      </w:pPr>
      <w:rPr>
        <w:rFonts w:ascii="Courier New" w:hAnsi="Courier New" w:cs="Courier New" w:hint="default"/>
      </w:rPr>
    </w:lvl>
    <w:lvl w:ilvl="8" w:tplc="0C090005" w:tentative="1">
      <w:start w:val="1"/>
      <w:numFmt w:val="bullet"/>
      <w:lvlText w:val=""/>
      <w:lvlJc w:val="left"/>
      <w:pPr>
        <w:ind w:left="6530" w:hanging="360"/>
      </w:pPr>
      <w:rPr>
        <w:rFonts w:ascii="Wingdings" w:hAnsi="Wingdings" w:hint="default"/>
      </w:rPr>
    </w:lvl>
  </w:abstractNum>
  <w:abstractNum w:abstractNumId="89" w15:restartNumberingAfterBreak="0">
    <w:nsid w:val="6AF63821"/>
    <w:multiLevelType w:val="hybridMultilevel"/>
    <w:tmpl w:val="C40A3B6A"/>
    <w:lvl w:ilvl="0" w:tplc="CC2406FA">
      <w:start w:val="1"/>
      <w:numFmt w:val="lowerRoman"/>
      <w:lvlText w:val="%1."/>
      <w:lvlJc w:val="right"/>
      <w:pPr>
        <w:ind w:left="720" w:hanging="360"/>
      </w:pPr>
      <w:rPr>
        <w:rFonts w:hint="default"/>
        <w:b w:val="0"/>
        <w:bCs w:val="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0" w15:restartNumberingAfterBreak="0">
    <w:nsid w:val="6CE850C1"/>
    <w:multiLevelType w:val="hybridMultilevel"/>
    <w:tmpl w:val="9698E964"/>
    <w:lvl w:ilvl="0" w:tplc="62663ACE">
      <w:start w:val="1"/>
      <w:numFmt w:val="lowerLetter"/>
      <w:lvlText w:val="%1."/>
      <w:lvlJc w:val="left"/>
      <w:pPr>
        <w:ind w:left="1440" w:hanging="360"/>
      </w:pPr>
      <w:rPr>
        <w:rFonts w:hint="default"/>
        <w:b w:val="0"/>
        <w:bCs w:val="0"/>
        <w:color w:val="000000" w:themeColor="text1"/>
        <w:sz w:val="22"/>
        <w:szCs w:val="22"/>
      </w:r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91" w15:restartNumberingAfterBreak="0">
    <w:nsid w:val="6E9C2195"/>
    <w:multiLevelType w:val="hybridMultilevel"/>
    <w:tmpl w:val="3064D17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2" w15:restartNumberingAfterBreak="0">
    <w:nsid w:val="6FAD0F68"/>
    <w:multiLevelType w:val="hybridMultilevel"/>
    <w:tmpl w:val="91C8316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3" w15:restartNumberingAfterBreak="0">
    <w:nsid w:val="705D5CCC"/>
    <w:multiLevelType w:val="hybridMultilevel"/>
    <w:tmpl w:val="C0AE4848"/>
    <w:lvl w:ilvl="0" w:tplc="89424B22">
      <w:start w:val="1"/>
      <w:numFmt w:val="lowerRoman"/>
      <w:lvlText w:val="%1."/>
      <w:lvlJc w:val="right"/>
      <w:pPr>
        <w:ind w:left="720" w:hanging="360"/>
      </w:pPr>
      <w:rPr>
        <w:rFonts w:hint="default"/>
        <w:b w:val="0"/>
        <w:bCs/>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4" w15:restartNumberingAfterBreak="0">
    <w:nsid w:val="72311218"/>
    <w:multiLevelType w:val="hybridMultilevel"/>
    <w:tmpl w:val="C68EDD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5" w15:restartNumberingAfterBreak="0">
    <w:nsid w:val="723F2043"/>
    <w:multiLevelType w:val="hybridMultilevel"/>
    <w:tmpl w:val="40A8CBE4"/>
    <w:lvl w:ilvl="0" w:tplc="D6006C6C">
      <w:start w:val="1"/>
      <w:numFmt w:val="lowerRoman"/>
      <w:lvlText w:val="%1."/>
      <w:lvlJc w:val="right"/>
      <w:pPr>
        <w:ind w:left="720" w:hanging="360"/>
      </w:pPr>
      <w:rPr>
        <w:rFonts w:hint="default"/>
        <w:b w:val="0"/>
        <w:bCs/>
        <w:color w:val="000000" w:themeColor="text1"/>
      </w:rPr>
    </w:lvl>
    <w:lvl w:ilvl="1" w:tplc="99B2DFCA">
      <w:start w:val="1"/>
      <w:numFmt w:val="lowerLetter"/>
      <w:lvlText w:val="%2."/>
      <w:lvlJc w:val="left"/>
      <w:pPr>
        <w:ind w:left="1440" w:hanging="360"/>
      </w:pPr>
      <w:rPr>
        <w:b w:val="0"/>
        <w:bCs/>
      </w:rPr>
    </w:lvl>
    <w:lvl w:ilvl="2" w:tplc="C186A756">
      <w:start w:val="1"/>
      <w:numFmt w:val="decimal"/>
      <w:lvlText w:val="%3"/>
      <w:lvlJc w:val="left"/>
      <w:pPr>
        <w:ind w:left="2460" w:hanging="660"/>
      </w:pPr>
      <w:rPr>
        <w:rFonts w:ascii="Calibri" w:eastAsia="Times New Roman" w:hAnsi="Calibri" w:cstheme="minorBidi" w:hint="default"/>
        <w:b w:val="0"/>
        <w:color w:val="0D0D0D"/>
        <w:sz w:val="20"/>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6" w15:restartNumberingAfterBreak="0">
    <w:nsid w:val="72865A28"/>
    <w:multiLevelType w:val="hybridMultilevel"/>
    <w:tmpl w:val="F6BC201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7" w15:restartNumberingAfterBreak="0">
    <w:nsid w:val="73A3173E"/>
    <w:multiLevelType w:val="hybridMultilevel"/>
    <w:tmpl w:val="A5E4CC6E"/>
    <w:name w:val="EDU - Bullet List22"/>
    <w:lvl w:ilvl="0" w:tplc="F260E872">
      <w:start w:val="1"/>
      <w:numFmt w:val="bullet"/>
      <w:pStyle w:val="ListBullet3"/>
      <w:lvlText w:val="o"/>
      <w:lvlJc w:val="left"/>
      <w:pPr>
        <w:ind w:left="1287" w:hanging="360"/>
      </w:pPr>
      <w:rPr>
        <w:rFonts w:ascii="Courier New" w:hAnsi="Courier New" w:cs="Courier New"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98" w15:restartNumberingAfterBreak="0">
    <w:nsid w:val="73E60ED9"/>
    <w:multiLevelType w:val="hybridMultilevel"/>
    <w:tmpl w:val="B95ED1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9" w15:restartNumberingAfterBreak="0">
    <w:nsid w:val="764D4127"/>
    <w:multiLevelType w:val="hybridMultilevel"/>
    <w:tmpl w:val="93F81BCA"/>
    <w:lvl w:ilvl="0" w:tplc="89C865CE">
      <w:start w:val="1"/>
      <w:numFmt w:val="lowerRoman"/>
      <w:lvlText w:val="%1."/>
      <w:lvlJc w:val="right"/>
      <w:pPr>
        <w:ind w:left="720" w:hanging="360"/>
      </w:pPr>
      <w:rPr>
        <w:rFonts w:asciiTheme="minorHAnsi" w:hAnsiTheme="minorHAnsi" w:cstheme="minorHAnsi" w:hint="default"/>
        <w:b w:val="0"/>
        <w:bCs/>
        <w:color w:val="000000" w:themeColor="text1"/>
        <w:sz w:val="22"/>
        <w:szCs w:val="22"/>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0" w15:restartNumberingAfterBreak="0">
    <w:nsid w:val="77402976"/>
    <w:multiLevelType w:val="hybridMultilevel"/>
    <w:tmpl w:val="9942F82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01" w15:restartNumberingAfterBreak="0">
    <w:nsid w:val="77BB0B35"/>
    <w:multiLevelType w:val="hybridMultilevel"/>
    <w:tmpl w:val="A3AA5C72"/>
    <w:lvl w:ilvl="0" w:tplc="02CE05B0">
      <w:start w:val="1"/>
      <w:numFmt w:val="lowerRoman"/>
      <w:lvlText w:val="%1."/>
      <w:lvlJc w:val="right"/>
      <w:pPr>
        <w:ind w:left="720" w:hanging="360"/>
      </w:pPr>
      <w:rPr>
        <w:rFonts w:hint="default"/>
        <w:b w:val="0"/>
        <w:bCs/>
        <w:color w:val="auto"/>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2" w15:restartNumberingAfterBreak="0">
    <w:nsid w:val="7836731F"/>
    <w:multiLevelType w:val="hybridMultilevel"/>
    <w:tmpl w:val="7256D00A"/>
    <w:lvl w:ilvl="0" w:tplc="FFFFFFF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3" w15:restartNumberingAfterBreak="0">
    <w:nsid w:val="79806FD0"/>
    <w:multiLevelType w:val="hybridMultilevel"/>
    <w:tmpl w:val="B2BEC024"/>
    <w:lvl w:ilvl="0" w:tplc="0C09001B">
      <w:start w:val="1"/>
      <w:numFmt w:val="lowerRoman"/>
      <w:lvlText w:val="%1."/>
      <w:lvlJc w:val="righ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4" w15:restartNumberingAfterBreak="0">
    <w:nsid w:val="79C37556"/>
    <w:multiLevelType w:val="hybridMultilevel"/>
    <w:tmpl w:val="484AC5B4"/>
    <w:lvl w:ilvl="0" w:tplc="0BD2B6C2">
      <w:start w:val="1"/>
      <w:numFmt w:val="lowerRoman"/>
      <w:lvlText w:val="%1."/>
      <w:lvlJc w:val="right"/>
      <w:pPr>
        <w:ind w:left="720" w:hanging="360"/>
      </w:pPr>
      <w:rPr>
        <w:rFonts w:hint="default"/>
        <w:b w:val="0"/>
        <w:bCs/>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5" w15:restartNumberingAfterBreak="0">
    <w:nsid w:val="7BD3279D"/>
    <w:multiLevelType w:val="hybridMultilevel"/>
    <w:tmpl w:val="5A1679E8"/>
    <w:lvl w:ilvl="0" w:tplc="5726C8AA">
      <w:start w:val="1"/>
      <w:numFmt w:val="lowerRoman"/>
      <w:lvlText w:val="%1."/>
      <w:lvlJc w:val="right"/>
      <w:pPr>
        <w:ind w:left="720" w:hanging="360"/>
      </w:pPr>
      <w:rPr>
        <w:rFonts w:asciiTheme="minorHAnsi" w:hAnsiTheme="minorHAnsi" w:cstheme="minorHAnsi" w:hint="default"/>
        <w:b w:val="0"/>
        <w:bCs w:val="0"/>
        <w:color w:val="000000" w:themeColor="text1"/>
        <w:sz w:val="22"/>
        <w:szCs w:val="22"/>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6" w15:restartNumberingAfterBreak="0">
    <w:nsid w:val="7BE37C5B"/>
    <w:multiLevelType w:val="hybridMultilevel"/>
    <w:tmpl w:val="20083CD2"/>
    <w:lvl w:ilvl="0" w:tplc="B414E72A">
      <w:start w:val="1"/>
      <w:numFmt w:val="upperLetter"/>
      <w:lvlText w:val="%1."/>
      <w:lvlJc w:val="left"/>
      <w:pPr>
        <w:ind w:left="360" w:hanging="360"/>
      </w:pPr>
      <w:rPr>
        <w:rFonts w:hint="default"/>
        <w:b/>
        <w:bCs/>
        <w:sz w:val="22"/>
        <w:szCs w:val="22"/>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07" w15:restartNumberingAfterBreak="0">
    <w:nsid w:val="7C622230"/>
    <w:multiLevelType w:val="hybridMultilevel"/>
    <w:tmpl w:val="61AC76C2"/>
    <w:lvl w:ilvl="0" w:tplc="717652A0">
      <w:start w:val="1"/>
      <w:numFmt w:val="lowerRoman"/>
      <w:lvlText w:val="%1."/>
      <w:lvlJc w:val="right"/>
      <w:pPr>
        <w:ind w:left="765" w:hanging="360"/>
      </w:pPr>
      <w:rPr>
        <w:b w:val="0"/>
        <w:bCs/>
        <w:color w:val="000000" w:themeColor="text1"/>
      </w:rPr>
    </w:lvl>
    <w:lvl w:ilvl="1" w:tplc="FFFFFFFF" w:tentative="1">
      <w:start w:val="1"/>
      <w:numFmt w:val="lowerLetter"/>
      <w:lvlText w:val="%2."/>
      <w:lvlJc w:val="left"/>
      <w:pPr>
        <w:ind w:left="1485" w:hanging="360"/>
      </w:pPr>
    </w:lvl>
    <w:lvl w:ilvl="2" w:tplc="FFFFFFFF" w:tentative="1">
      <w:start w:val="1"/>
      <w:numFmt w:val="lowerRoman"/>
      <w:lvlText w:val="%3."/>
      <w:lvlJc w:val="right"/>
      <w:pPr>
        <w:ind w:left="2205" w:hanging="180"/>
      </w:pPr>
    </w:lvl>
    <w:lvl w:ilvl="3" w:tplc="FFFFFFFF" w:tentative="1">
      <w:start w:val="1"/>
      <w:numFmt w:val="decimal"/>
      <w:lvlText w:val="%4."/>
      <w:lvlJc w:val="left"/>
      <w:pPr>
        <w:ind w:left="2925" w:hanging="360"/>
      </w:pPr>
    </w:lvl>
    <w:lvl w:ilvl="4" w:tplc="FFFFFFFF" w:tentative="1">
      <w:start w:val="1"/>
      <w:numFmt w:val="lowerLetter"/>
      <w:lvlText w:val="%5."/>
      <w:lvlJc w:val="left"/>
      <w:pPr>
        <w:ind w:left="3645" w:hanging="360"/>
      </w:pPr>
    </w:lvl>
    <w:lvl w:ilvl="5" w:tplc="FFFFFFFF" w:tentative="1">
      <w:start w:val="1"/>
      <w:numFmt w:val="lowerRoman"/>
      <w:lvlText w:val="%6."/>
      <w:lvlJc w:val="right"/>
      <w:pPr>
        <w:ind w:left="4365" w:hanging="180"/>
      </w:pPr>
    </w:lvl>
    <w:lvl w:ilvl="6" w:tplc="FFFFFFFF" w:tentative="1">
      <w:start w:val="1"/>
      <w:numFmt w:val="decimal"/>
      <w:lvlText w:val="%7."/>
      <w:lvlJc w:val="left"/>
      <w:pPr>
        <w:ind w:left="5085" w:hanging="360"/>
      </w:pPr>
    </w:lvl>
    <w:lvl w:ilvl="7" w:tplc="FFFFFFFF" w:tentative="1">
      <w:start w:val="1"/>
      <w:numFmt w:val="lowerLetter"/>
      <w:lvlText w:val="%8."/>
      <w:lvlJc w:val="left"/>
      <w:pPr>
        <w:ind w:left="5805" w:hanging="360"/>
      </w:pPr>
    </w:lvl>
    <w:lvl w:ilvl="8" w:tplc="FFFFFFFF" w:tentative="1">
      <w:start w:val="1"/>
      <w:numFmt w:val="lowerRoman"/>
      <w:lvlText w:val="%9."/>
      <w:lvlJc w:val="right"/>
      <w:pPr>
        <w:ind w:left="6525" w:hanging="180"/>
      </w:pPr>
    </w:lvl>
  </w:abstractNum>
  <w:abstractNum w:abstractNumId="108" w15:restartNumberingAfterBreak="0">
    <w:nsid w:val="7D6B5224"/>
    <w:multiLevelType w:val="hybridMultilevel"/>
    <w:tmpl w:val="89EA53DA"/>
    <w:lvl w:ilvl="0" w:tplc="FFFFFFFF">
      <w:start w:val="1"/>
      <w:numFmt w:val="bullet"/>
      <w:pStyle w:val="Bullet"/>
      <w:lvlText w:val="o"/>
      <w:lvlJc w:val="left"/>
      <w:pPr>
        <w:tabs>
          <w:tab w:val="num" w:pos="520"/>
        </w:tabs>
        <w:ind w:left="520" w:hanging="520"/>
      </w:pPr>
      <w:rPr>
        <w:rFonts w:ascii="Symbol" w:hAnsi="Symbol" w:hint="default"/>
        <w:sz w:val="18"/>
        <w:szCs w:val="18"/>
      </w:rPr>
    </w:lvl>
    <w:lvl w:ilvl="1" w:tplc="1ECE46BA">
      <w:start w:val="1"/>
      <w:numFmt w:val="bullet"/>
      <w:pStyle w:val="Dash"/>
      <w:lvlText w:val="–"/>
      <w:lvlJc w:val="left"/>
      <w:pPr>
        <w:tabs>
          <w:tab w:val="num" w:pos="945"/>
        </w:tabs>
        <w:ind w:left="945" w:hanging="520"/>
      </w:pPr>
      <w:rPr>
        <w:rFonts w:ascii="Times New Roman" w:hAnsi="Times New Roman" w:hint="default"/>
      </w:rPr>
    </w:lvl>
    <w:lvl w:ilvl="2" w:tplc="F5C4EFC2">
      <w:start w:val="1"/>
      <w:numFmt w:val="bullet"/>
      <w:lvlText w:val=":"/>
      <w:lvlJc w:val="left"/>
      <w:pPr>
        <w:tabs>
          <w:tab w:val="num" w:pos="1560"/>
        </w:tabs>
        <w:ind w:left="1560" w:hanging="520"/>
      </w:pPr>
      <w:rPr>
        <w:rFonts w:ascii="Times New Roman" w:hAnsi="Times New Roman" w:hint="default"/>
      </w:rPr>
    </w:lvl>
    <w:lvl w:ilvl="3" w:tplc="1A5224A4">
      <w:start w:val="1"/>
      <w:numFmt w:val="bullet"/>
      <w:lvlText w:val=""/>
      <w:lvlJc w:val="left"/>
      <w:pPr>
        <w:ind w:left="1440" w:hanging="360"/>
      </w:pPr>
      <w:rPr>
        <w:rFonts w:ascii="Symbol" w:hAnsi="Symbol" w:hint="default"/>
      </w:rPr>
    </w:lvl>
    <w:lvl w:ilvl="4" w:tplc="36C8E3B0">
      <w:start w:val="1"/>
      <w:numFmt w:val="lowerLetter"/>
      <w:lvlText w:val="(%5)"/>
      <w:lvlJc w:val="left"/>
      <w:pPr>
        <w:ind w:left="1800" w:hanging="360"/>
      </w:pPr>
    </w:lvl>
    <w:lvl w:ilvl="5" w:tplc="5F0489FA">
      <w:start w:val="1"/>
      <w:numFmt w:val="lowerRoman"/>
      <w:lvlText w:val="(%6)"/>
      <w:lvlJc w:val="left"/>
      <w:pPr>
        <w:ind w:left="2160" w:hanging="360"/>
      </w:pPr>
    </w:lvl>
    <w:lvl w:ilvl="6" w:tplc="B4D4CA48">
      <w:start w:val="1"/>
      <w:numFmt w:val="decimal"/>
      <w:lvlText w:val="%7."/>
      <w:lvlJc w:val="left"/>
      <w:pPr>
        <w:ind w:left="2520" w:hanging="360"/>
      </w:pPr>
    </w:lvl>
    <w:lvl w:ilvl="7" w:tplc="A78C1B5C">
      <w:start w:val="1"/>
      <w:numFmt w:val="lowerLetter"/>
      <w:lvlText w:val="%8."/>
      <w:lvlJc w:val="left"/>
      <w:pPr>
        <w:ind w:left="2880" w:hanging="360"/>
      </w:pPr>
    </w:lvl>
    <w:lvl w:ilvl="8" w:tplc="DE90FA7E">
      <w:start w:val="1"/>
      <w:numFmt w:val="lowerRoman"/>
      <w:lvlText w:val="%9."/>
      <w:lvlJc w:val="left"/>
      <w:pPr>
        <w:ind w:left="3240" w:hanging="360"/>
      </w:pPr>
    </w:lvl>
  </w:abstractNum>
  <w:abstractNum w:abstractNumId="109" w15:restartNumberingAfterBreak="0">
    <w:nsid w:val="7DEE6804"/>
    <w:multiLevelType w:val="hybridMultilevel"/>
    <w:tmpl w:val="61E296C8"/>
    <w:lvl w:ilvl="0" w:tplc="DF86A494">
      <w:start w:val="1"/>
      <w:numFmt w:val="lowerLetter"/>
      <w:lvlText w:val="%1."/>
      <w:lvlJc w:val="left"/>
      <w:pPr>
        <w:ind w:left="1560" w:hanging="360"/>
      </w:pPr>
      <w:rPr>
        <w:rFonts w:hint="default"/>
        <w:b w:val="0"/>
        <w:bCs/>
      </w:rPr>
    </w:lvl>
    <w:lvl w:ilvl="1" w:tplc="FFFFFFFF" w:tentative="1">
      <w:start w:val="1"/>
      <w:numFmt w:val="bullet"/>
      <w:lvlText w:val="o"/>
      <w:lvlJc w:val="left"/>
      <w:pPr>
        <w:ind w:left="2280" w:hanging="360"/>
      </w:pPr>
      <w:rPr>
        <w:rFonts w:ascii="Courier New" w:hAnsi="Courier New" w:cs="Courier New" w:hint="default"/>
      </w:rPr>
    </w:lvl>
    <w:lvl w:ilvl="2" w:tplc="FFFFFFFF" w:tentative="1">
      <w:start w:val="1"/>
      <w:numFmt w:val="bullet"/>
      <w:lvlText w:val=""/>
      <w:lvlJc w:val="left"/>
      <w:pPr>
        <w:ind w:left="3000" w:hanging="360"/>
      </w:pPr>
      <w:rPr>
        <w:rFonts w:ascii="Wingdings" w:hAnsi="Wingdings" w:hint="default"/>
      </w:rPr>
    </w:lvl>
    <w:lvl w:ilvl="3" w:tplc="FFFFFFFF" w:tentative="1">
      <w:start w:val="1"/>
      <w:numFmt w:val="bullet"/>
      <w:lvlText w:val=""/>
      <w:lvlJc w:val="left"/>
      <w:pPr>
        <w:ind w:left="3720" w:hanging="360"/>
      </w:pPr>
      <w:rPr>
        <w:rFonts w:ascii="Symbol" w:hAnsi="Symbol" w:hint="default"/>
      </w:rPr>
    </w:lvl>
    <w:lvl w:ilvl="4" w:tplc="FFFFFFFF" w:tentative="1">
      <w:start w:val="1"/>
      <w:numFmt w:val="bullet"/>
      <w:lvlText w:val="o"/>
      <w:lvlJc w:val="left"/>
      <w:pPr>
        <w:ind w:left="4440" w:hanging="360"/>
      </w:pPr>
      <w:rPr>
        <w:rFonts w:ascii="Courier New" w:hAnsi="Courier New" w:cs="Courier New" w:hint="default"/>
      </w:rPr>
    </w:lvl>
    <w:lvl w:ilvl="5" w:tplc="FFFFFFFF" w:tentative="1">
      <w:start w:val="1"/>
      <w:numFmt w:val="bullet"/>
      <w:lvlText w:val=""/>
      <w:lvlJc w:val="left"/>
      <w:pPr>
        <w:ind w:left="5160" w:hanging="360"/>
      </w:pPr>
      <w:rPr>
        <w:rFonts w:ascii="Wingdings" w:hAnsi="Wingdings" w:hint="default"/>
      </w:rPr>
    </w:lvl>
    <w:lvl w:ilvl="6" w:tplc="FFFFFFFF" w:tentative="1">
      <w:start w:val="1"/>
      <w:numFmt w:val="bullet"/>
      <w:lvlText w:val=""/>
      <w:lvlJc w:val="left"/>
      <w:pPr>
        <w:ind w:left="5880" w:hanging="360"/>
      </w:pPr>
      <w:rPr>
        <w:rFonts w:ascii="Symbol" w:hAnsi="Symbol" w:hint="default"/>
      </w:rPr>
    </w:lvl>
    <w:lvl w:ilvl="7" w:tplc="FFFFFFFF" w:tentative="1">
      <w:start w:val="1"/>
      <w:numFmt w:val="bullet"/>
      <w:lvlText w:val="o"/>
      <w:lvlJc w:val="left"/>
      <w:pPr>
        <w:ind w:left="6600" w:hanging="360"/>
      </w:pPr>
      <w:rPr>
        <w:rFonts w:ascii="Courier New" w:hAnsi="Courier New" w:cs="Courier New" w:hint="default"/>
      </w:rPr>
    </w:lvl>
    <w:lvl w:ilvl="8" w:tplc="FFFFFFFF" w:tentative="1">
      <w:start w:val="1"/>
      <w:numFmt w:val="bullet"/>
      <w:lvlText w:val=""/>
      <w:lvlJc w:val="left"/>
      <w:pPr>
        <w:ind w:left="7320" w:hanging="360"/>
      </w:pPr>
      <w:rPr>
        <w:rFonts w:ascii="Wingdings" w:hAnsi="Wingdings" w:hint="default"/>
      </w:rPr>
    </w:lvl>
  </w:abstractNum>
  <w:num w:numId="1" w16cid:durableId="689721152">
    <w:abstractNumId w:val="21"/>
  </w:num>
  <w:num w:numId="2" w16cid:durableId="433130263">
    <w:abstractNumId w:val="39"/>
  </w:num>
  <w:num w:numId="3" w16cid:durableId="907229575">
    <w:abstractNumId w:val="11"/>
  </w:num>
  <w:num w:numId="4" w16cid:durableId="1041175015">
    <w:abstractNumId w:val="97"/>
  </w:num>
  <w:num w:numId="5" w16cid:durableId="1056589583">
    <w:abstractNumId w:val="77"/>
  </w:num>
  <w:num w:numId="6" w16cid:durableId="604263691">
    <w:abstractNumId w:val="86"/>
  </w:num>
  <w:num w:numId="7" w16cid:durableId="1456751172">
    <w:abstractNumId w:val="108"/>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021199388">
    <w:abstractNumId w:val="26"/>
  </w:num>
  <w:num w:numId="9" w16cid:durableId="1859734080">
    <w:abstractNumId w:val="6"/>
  </w:num>
  <w:num w:numId="10" w16cid:durableId="1098213254">
    <w:abstractNumId w:val="47"/>
  </w:num>
  <w:num w:numId="11" w16cid:durableId="490217389">
    <w:abstractNumId w:val="35"/>
  </w:num>
  <w:num w:numId="12" w16cid:durableId="643853827">
    <w:abstractNumId w:val="30"/>
  </w:num>
  <w:num w:numId="13" w16cid:durableId="1022513410">
    <w:abstractNumId w:val="12"/>
  </w:num>
  <w:num w:numId="14" w16cid:durableId="1962304072">
    <w:abstractNumId w:val="31"/>
  </w:num>
  <w:num w:numId="15" w16cid:durableId="548103519">
    <w:abstractNumId w:val="29"/>
  </w:num>
  <w:num w:numId="16" w16cid:durableId="1645936865">
    <w:abstractNumId w:val="70"/>
  </w:num>
  <w:num w:numId="17" w16cid:durableId="1250770704">
    <w:abstractNumId w:val="66"/>
  </w:num>
  <w:num w:numId="18" w16cid:durableId="339242309">
    <w:abstractNumId w:val="48"/>
  </w:num>
  <w:num w:numId="19" w16cid:durableId="216017825">
    <w:abstractNumId w:val="16"/>
  </w:num>
  <w:num w:numId="20" w16cid:durableId="1902059309">
    <w:abstractNumId w:val="15"/>
  </w:num>
  <w:num w:numId="21" w16cid:durableId="736249699">
    <w:abstractNumId w:val="60"/>
  </w:num>
  <w:num w:numId="22" w16cid:durableId="1420178645">
    <w:abstractNumId w:val="42"/>
  </w:num>
  <w:num w:numId="23" w16cid:durableId="172499263">
    <w:abstractNumId w:val="38"/>
  </w:num>
  <w:num w:numId="24" w16cid:durableId="882867183">
    <w:abstractNumId w:val="96"/>
  </w:num>
  <w:num w:numId="25" w16cid:durableId="1100369188">
    <w:abstractNumId w:val="92"/>
  </w:num>
  <w:num w:numId="26" w16cid:durableId="723142719">
    <w:abstractNumId w:val="18"/>
  </w:num>
  <w:num w:numId="27" w16cid:durableId="1351645333">
    <w:abstractNumId w:val="3"/>
  </w:num>
  <w:num w:numId="28" w16cid:durableId="429087885">
    <w:abstractNumId w:val="93"/>
  </w:num>
  <w:num w:numId="29" w16cid:durableId="793714195">
    <w:abstractNumId w:val="25"/>
  </w:num>
  <w:num w:numId="30" w16cid:durableId="1883516871">
    <w:abstractNumId w:val="71"/>
  </w:num>
  <w:num w:numId="31" w16cid:durableId="576592543">
    <w:abstractNumId w:val="106"/>
  </w:num>
  <w:num w:numId="32" w16cid:durableId="252010664">
    <w:abstractNumId w:val="91"/>
  </w:num>
  <w:num w:numId="33" w16cid:durableId="1823157939">
    <w:abstractNumId w:val="59"/>
  </w:num>
  <w:num w:numId="34" w16cid:durableId="1134367442">
    <w:abstractNumId w:val="50"/>
  </w:num>
  <w:num w:numId="35" w16cid:durableId="810707211">
    <w:abstractNumId w:val="33"/>
  </w:num>
  <w:num w:numId="36" w16cid:durableId="1373991425">
    <w:abstractNumId w:val="36"/>
  </w:num>
  <w:num w:numId="37" w16cid:durableId="1688944425">
    <w:abstractNumId w:val="88"/>
  </w:num>
  <w:num w:numId="38" w16cid:durableId="2146045606">
    <w:abstractNumId w:val="62"/>
  </w:num>
  <w:num w:numId="39" w16cid:durableId="1813323651">
    <w:abstractNumId w:val="34"/>
  </w:num>
  <w:num w:numId="40" w16cid:durableId="564755328">
    <w:abstractNumId w:val="2"/>
  </w:num>
  <w:num w:numId="41" w16cid:durableId="1255359044">
    <w:abstractNumId w:val="79"/>
  </w:num>
  <w:num w:numId="42" w16cid:durableId="1925801149">
    <w:abstractNumId w:val="100"/>
  </w:num>
  <w:num w:numId="43" w16cid:durableId="35667189">
    <w:abstractNumId w:val="41"/>
  </w:num>
  <w:num w:numId="44" w16cid:durableId="2033068296">
    <w:abstractNumId w:val="52"/>
  </w:num>
  <w:num w:numId="45" w16cid:durableId="37635287">
    <w:abstractNumId w:val="57"/>
  </w:num>
  <w:num w:numId="46" w16cid:durableId="869949495">
    <w:abstractNumId w:val="14"/>
  </w:num>
  <w:num w:numId="47" w16cid:durableId="1193112607">
    <w:abstractNumId w:val="82"/>
  </w:num>
  <w:num w:numId="48" w16cid:durableId="1499539464">
    <w:abstractNumId w:val="80"/>
  </w:num>
  <w:num w:numId="49" w16cid:durableId="1891722027">
    <w:abstractNumId w:val="68"/>
  </w:num>
  <w:num w:numId="50" w16cid:durableId="1102845958">
    <w:abstractNumId w:val="104"/>
  </w:num>
  <w:num w:numId="51" w16cid:durableId="365642959">
    <w:abstractNumId w:val="101"/>
  </w:num>
  <w:num w:numId="52" w16cid:durableId="1309044779">
    <w:abstractNumId w:val="45"/>
  </w:num>
  <w:num w:numId="53" w16cid:durableId="393937597">
    <w:abstractNumId w:val="65"/>
  </w:num>
  <w:num w:numId="54" w16cid:durableId="1162307742">
    <w:abstractNumId w:val="51"/>
  </w:num>
  <w:num w:numId="55" w16cid:durableId="577598799">
    <w:abstractNumId w:val="76"/>
  </w:num>
  <w:num w:numId="56" w16cid:durableId="744910945">
    <w:abstractNumId w:val="74"/>
  </w:num>
  <w:num w:numId="57" w16cid:durableId="82263406">
    <w:abstractNumId w:val="8"/>
  </w:num>
  <w:num w:numId="58" w16cid:durableId="367142856">
    <w:abstractNumId w:val="107"/>
  </w:num>
  <w:num w:numId="59" w16cid:durableId="1709641583">
    <w:abstractNumId w:val="72"/>
  </w:num>
  <w:num w:numId="60" w16cid:durableId="1446267119">
    <w:abstractNumId w:val="105"/>
  </w:num>
  <w:num w:numId="61" w16cid:durableId="502597816">
    <w:abstractNumId w:val="67"/>
  </w:num>
  <w:num w:numId="62" w16cid:durableId="524905843">
    <w:abstractNumId w:val="95"/>
  </w:num>
  <w:num w:numId="63" w16cid:durableId="1043478399">
    <w:abstractNumId w:val="37"/>
  </w:num>
  <w:num w:numId="64" w16cid:durableId="903300238">
    <w:abstractNumId w:val="0"/>
  </w:num>
  <w:num w:numId="65" w16cid:durableId="803693740">
    <w:abstractNumId w:val="64"/>
  </w:num>
  <w:num w:numId="66" w16cid:durableId="1372071800">
    <w:abstractNumId w:val="89"/>
  </w:num>
  <w:num w:numId="67" w16cid:durableId="1019745884">
    <w:abstractNumId w:val="53"/>
  </w:num>
  <w:num w:numId="68" w16cid:durableId="136843422">
    <w:abstractNumId w:val="83"/>
  </w:num>
  <w:num w:numId="69" w16cid:durableId="1636330134">
    <w:abstractNumId w:val="32"/>
  </w:num>
  <w:num w:numId="70" w16cid:durableId="61372120">
    <w:abstractNumId w:val="40"/>
  </w:num>
  <w:num w:numId="71" w16cid:durableId="614139177">
    <w:abstractNumId w:val="61"/>
  </w:num>
  <w:num w:numId="72" w16cid:durableId="1412198438">
    <w:abstractNumId w:val="44"/>
  </w:num>
  <w:num w:numId="73" w16cid:durableId="1614483008">
    <w:abstractNumId w:val="98"/>
  </w:num>
  <w:num w:numId="74" w16cid:durableId="1485587391">
    <w:abstractNumId w:val="5"/>
  </w:num>
  <w:num w:numId="75" w16cid:durableId="1660617806">
    <w:abstractNumId w:val="22"/>
  </w:num>
  <w:num w:numId="76" w16cid:durableId="979190068">
    <w:abstractNumId w:val="56"/>
  </w:num>
  <w:num w:numId="77" w16cid:durableId="1825849293">
    <w:abstractNumId w:val="19"/>
  </w:num>
  <w:num w:numId="78" w16cid:durableId="1753968123">
    <w:abstractNumId w:val="103"/>
  </w:num>
  <w:num w:numId="79" w16cid:durableId="726419681">
    <w:abstractNumId w:val="17"/>
  </w:num>
  <w:num w:numId="80" w16cid:durableId="984696851">
    <w:abstractNumId w:val="43"/>
  </w:num>
  <w:num w:numId="81" w16cid:durableId="1989241759">
    <w:abstractNumId w:val="73"/>
  </w:num>
  <w:num w:numId="82" w16cid:durableId="622006167">
    <w:abstractNumId w:val="78"/>
  </w:num>
  <w:num w:numId="83" w16cid:durableId="1824423823">
    <w:abstractNumId w:val="54"/>
  </w:num>
  <w:num w:numId="84" w16cid:durableId="565144541">
    <w:abstractNumId w:val="109"/>
  </w:num>
  <w:num w:numId="85" w16cid:durableId="636186699">
    <w:abstractNumId w:val="94"/>
  </w:num>
  <w:num w:numId="86" w16cid:durableId="1275941450">
    <w:abstractNumId w:val="28"/>
  </w:num>
  <w:num w:numId="87" w16cid:durableId="592586755">
    <w:abstractNumId w:val="63"/>
  </w:num>
  <w:num w:numId="88" w16cid:durableId="263075194">
    <w:abstractNumId w:val="9"/>
  </w:num>
  <w:num w:numId="89" w16cid:durableId="1092042575">
    <w:abstractNumId w:val="85"/>
  </w:num>
  <w:num w:numId="90" w16cid:durableId="2084595197">
    <w:abstractNumId w:val="75"/>
  </w:num>
  <w:num w:numId="91" w16cid:durableId="1669554616">
    <w:abstractNumId w:val="1"/>
  </w:num>
  <w:num w:numId="92" w16cid:durableId="262617809">
    <w:abstractNumId w:val="58"/>
  </w:num>
  <w:num w:numId="93" w16cid:durableId="595135905">
    <w:abstractNumId w:val="81"/>
  </w:num>
  <w:num w:numId="94" w16cid:durableId="295765334">
    <w:abstractNumId w:val="102"/>
  </w:num>
  <w:num w:numId="95" w16cid:durableId="1849716171">
    <w:abstractNumId w:val="20"/>
  </w:num>
  <w:num w:numId="96" w16cid:durableId="1006832501">
    <w:abstractNumId w:val="23"/>
  </w:num>
  <w:num w:numId="97" w16cid:durableId="589003199">
    <w:abstractNumId w:val="55"/>
  </w:num>
  <w:num w:numId="98" w16cid:durableId="846401959">
    <w:abstractNumId w:val="90"/>
  </w:num>
  <w:num w:numId="99" w16cid:durableId="233200611">
    <w:abstractNumId w:val="13"/>
  </w:num>
  <w:num w:numId="100" w16cid:durableId="1526212761">
    <w:abstractNumId w:val="87"/>
  </w:num>
  <w:num w:numId="101" w16cid:durableId="1122840857">
    <w:abstractNumId w:val="27"/>
  </w:num>
  <w:num w:numId="102" w16cid:durableId="992610591">
    <w:abstractNumId w:val="99"/>
  </w:num>
  <w:num w:numId="103" w16cid:durableId="294071443">
    <w:abstractNumId w:val="10"/>
  </w:num>
  <w:num w:numId="104" w16cid:durableId="798104938">
    <w:abstractNumId w:val="46"/>
  </w:num>
  <w:num w:numId="105" w16cid:durableId="532769765">
    <w:abstractNumId w:val="69"/>
  </w:num>
  <w:num w:numId="106" w16cid:durableId="2018799496">
    <w:abstractNumId w:val="84"/>
  </w:num>
  <w:num w:numId="107" w16cid:durableId="1957058226">
    <w:abstractNumId w:val="24"/>
  </w:num>
  <w:num w:numId="108" w16cid:durableId="1383404342">
    <w:abstractNumId w:val="4"/>
  </w:num>
  <w:numIdMacAtCleanup w:val="10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defaultTabStop w:val="720"/>
  <w:defaultTableStyle w:val="EDU-Basic"/>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A6228"/>
    <w:rsid w:val="000001F4"/>
    <w:rsid w:val="00000307"/>
    <w:rsid w:val="00000407"/>
    <w:rsid w:val="00000654"/>
    <w:rsid w:val="000008B9"/>
    <w:rsid w:val="00000975"/>
    <w:rsid w:val="0000097C"/>
    <w:rsid w:val="00000A3F"/>
    <w:rsid w:val="00000A7B"/>
    <w:rsid w:val="00000B64"/>
    <w:rsid w:val="00000B70"/>
    <w:rsid w:val="00000B77"/>
    <w:rsid w:val="00000BFC"/>
    <w:rsid w:val="00000C13"/>
    <w:rsid w:val="00000CE1"/>
    <w:rsid w:val="00000E35"/>
    <w:rsid w:val="00000E73"/>
    <w:rsid w:val="00000EF2"/>
    <w:rsid w:val="00000FA8"/>
    <w:rsid w:val="00001077"/>
    <w:rsid w:val="000010FD"/>
    <w:rsid w:val="00001110"/>
    <w:rsid w:val="0000132F"/>
    <w:rsid w:val="00001440"/>
    <w:rsid w:val="000014C6"/>
    <w:rsid w:val="000014E3"/>
    <w:rsid w:val="00001570"/>
    <w:rsid w:val="000015B3"/>
    <w:rsid w:val="00001708"/>
    <w:rsid w:val="000018AC"/>
    <w:rsid w:val="000019AC"/>
    <w:rsid w:val="00001AF6"/>
    <w:rsid w:val="00001B10"/>
    <w:rsid w:val="00001D7A"/>
    <w:rsid w:val="00001E2E"/>
    <w:rsid w:val="00001ED6"/>
    <w:rsid w:val="00001ED9"/>
    <w:rsid w:val="00001F10"/>
    <w:rsid w:val="0000209B"/>
    <w:rsid w:val="0000215F"/>
    <w:rsid w:val="0000251F"/>
    <w:rsid w:val="0000259A"/>
    <w:rsid w:val="000026FE"/>
    <w:rsid w:val="00002827"/>
    <w:rsid w:val="00002BD9"/>
    <w:rsid w:val="00002C03"/>
    <w:rsid w:val="00002C14"/>
    <w:rsid w:val="00002D46"/>
    <w:rsid w:val="00002DBE"/>
    <w:rsid w:val="00002DDC"/>
    <w:rsid w:val="000030AD"/>
    <w:rsid w:val="000030ED"/>
    <w:rsid w:val="000030EE"/>
    <w:rsid w:val="000034C9"/>
    <w:rsid w:val="000034E6"/>
    <w:rsid w:val="00003525"/>
    <w:rsid w:val="00003824"/>
    <w:rsid w:val="00003838"/>
    <w:rsid w:val="00003893"/>
    <w:rsid w:val="000039C0"/>
    <w:rsid w:val="00003A2D"/>
    <w:rsid w:val="00003A5B"/>
    <w:rsid w:val="00003B93"/>
    <w:rsid w:val="00003BD8"/>
    <w:rsid w:val="00003C08"/>
    <w:rsid w:val="00003C49"/>
    <w:rsid w:val="00003C5F"/>
    <w:rsid w:val="00003CAB"/>
    <w:rsid w:val="00003D3A"/>
    <w:rsid w:val="00003DE3"/>
    <w:rsid w:val="00003E20"/>
    <w:rsid w:val="00003E62"/>
    <w:rsid w:val="00003F64"/>
    <w:rsid w:val="00003FC9"/>
    <w:rsid w:val="00004154"/>
    <w:rsid w:val="0000417A"/>
    <w:rsid w:val="00004201"/>
    <w:rsid w:val="00004232"/>
    <w:rsid w:val="00004241"/>
    <w:rsid w:val="00004298"/>
    <w:rsid w:val="000042C7"/>
    <w:rsid w:val="00004468"/>
    <w:rsid w:val="00004486"/>
    <w:rsid w:val="00004492"/>
    <w:rsid w:val="0000452E"/>
    <w:rsid w:val="00004607"/>
    <w:rsid w:val="00004681"/>
    <w:rsid w:val="00004712"/>
    <w:rsid w:val="00004808"/>
    <w:rsid w:val="000048E1"/>
    <w:rsid w:val="0000490A"/>
    <w:rsid w:val="00004BF6"/>
    <w:rsid w:val="00004C06"/>
    <w:rsid w:val="00004C0E"/>
    <w:rsid w:val="00004CE9"/>
    <w:rsid w:val="00004D1A"/>
    <w:rsid w:val="00004D72"/>
    <w:rsid w:val="00004D84"/>
    <w:rsid w:val="00004E8F"/>
    <w:rsid w:val="00004F24"/>
    <w:rsid w:val="00004F4E"/>
    <w:rsid w:val="00005012"/>
    <w:rsid w:val="0000510B"/>
    <w:rsid w:val="00005173"/>
    <w:rsid w:val="000052A5"/>
    <w:rsid w:val="000052F6"/>
    <w:rsid w:val="00005359"/>
    <w:rsid w:val="00005530"/>
    <w:rsid w:val="0000580F"/>
    <w:rsid w:val="0000583B"/>
    <w:rsid w:val="0000588D"/>
    <w:rsid w:val="000058CF"/>
    <w:rsid w:val="00005938"/>
    <w:rsid w:val="000059AC"/>
    <w:rsid w:val="00005B0F"/>
    <w:rsid w:val="00005D63"/>
    <w:rsid w:val="00005F6F"/>
    <w:rsid w:val="000060FC"/>
    <w:rsid w:val="000062ED"/>
    <w:rsid w:val="00006471"/>
    <w:rsid w:val="00006557"/>
    <w:rsid w:val="00006658"/>
    <w:rsid w:val="000066E5"/>
    <w:rsid w:val="0000685C"/>
    <w:rsid w:val="0000686F"/>
    <w:rsid w:val="000069EC"/>
    <w:rsid w:val="00006A4C"/>
    <w:rsid w:val="00006BA3"/>
    <w:rsid w:val="00006D08"/>
    <w:rsid w:val="00006DB2"/>
    <w:rsid w:val="00006F34"/>
    <w:rsid w:val="00007017"/>
    <w:rsid w:val="0000724E"/>
    <w:rsid w:val="000072B4"/>
    <w:rsid w:val="00007314"/>
    <w:rsid w:val="00007327"/>
    <w:rsid w:val="000075D6"/>
    <w:rsid w:val="00007696"/>
    <w:rsid w:val="000076AC"/>
    <w:rsid w:val="000076EB"/>
    <w:rsid w:val="0000772D"/>
    <w:rsid w:val="0000784D"/>
    <w:rsid w:val="00007A75"/>
    <w:rsid w:val="00007B6D"/>
    <w:rsid w:val="00007D1C"/>
    <w:rsid w:val="00007D5D"/>
    <w:rsid w:val="0001011A"/>
    <w:rsid w:val="00010186"/>
    <w:rsid w:val="000102C2"/>
    <w:rsid w:val="000102DD"/>
    <w:rsid w:val="00010425"/>
    <w:rsid w:val="000104BE"/>
    <w:rsid w:val="0001062E"/>
    <w:rsid w:val="0001067E"/>
    <w:rsid w:val="00010709"/>
    <w:rsid w:val="00010801"/>
    <w:rsid w:val="000108D9"/>
    <w:rsid w:val="00010955"/>
    <w:rsid w:val="00010A9C"/>
    <w:rsid w:val="00010B37"/>
    <w:rsid w:val="00010C2D"/>
    <w:rsid w:val="00010C47"/>
    <w:rsid w:val="00010C58"/>
    <w:rsid w:val="00010C7D"/>
    <w:rsid w:val="00010C8D"/>
    <w:rsid w:val="00010C8F"/>
    <w:rsid w:val="00010D95"/>
    <w:rsid w:val="00010DD5"/>
    <w:rsid w:val="00010E5A"/>
    <w:rsid w:val="00010F25"/>
    <w:rsid w:val="00010FD4"/>
    <w:rsid w:val="000110BF"/>
    <w:rsid w:val="000110FA"/>
    <w:rsid w:val="00011292"/>
    <w:rsid w:val="00011536"/>
    <w:rsid w:val="000115F2"/>
    <w:rsid w:val="00011695"/>
    <w:rsid w:val="000117F2"/>
    <w:rsid w:val="000118E8"/>
    <w:rsid w:val="00011A3D"/>
    <w:rsid w:val="00011B21"/>
    <w:rsid w:val="00011C70"/>
    <w:rsid w:val="00011DEB"/>
    <w:rsid w:val="00011E86"/>
    <w:rsid w:val="00011ED4"/>
    <w:rsid w:val="00011F6D"/>
    <w:rsid w:val="000122D7"/>
    <w:rsid w:val="000122DC"/>
    <w:rsid w:val="00012303"/>
    <w:rsid w:val="00012366"/>
    <w:rsid w:val="0001249C"/>
    <w:rsid w:val="000124B5"/>
    <w:rsid w:val="000124E8"/>
    <w:rsid w:val="00012651"/>
    <w:rsid w:val="000126D7"/>
    <w:rsid w:val="00012CFB"/>
    <w:rsid w:val="00012D4D"/>
    <w:rsid w:val="00012E4E"/>
    <w:rsid w:val="00012FA6"/>
    <w:rsid w:val="0001321F"/>
    <w:rsid w:val="00013258"/>
    <w:rsid w:val="000133C0"/>
    <w:rsid w:val="000134BF"/>
    <w:rsid w:val="00013560"/>
    <w:rsid w:val="00013583"/>
    <w:rsid w:val="00013620"/>
    <w:rsid w:val="00013697"/>
    <w:rsid w:val="00013784"/>
    <w:rsid w:val="000138A8"/>
    <w:rsid w:val="00013989"/>
    <w:rsid w:val="000139E9"/>
    <w:rsid w:val="00013AB6"/>
    <w:rsid w:val="00013ADD"/>
    <w:rsid w:val="00013ADF"/>
    <w:rsid w:val="00013CD0"/>
    <w:rsid w:val="00013D47"/>
    <w:rsid w:val="00013EB2"/>
    <w:rsid w:val="00013FE6"/>
    <w:rsid w:val="000140AB"/>
    <w:rsid w:val="00014195"/>
    <w:rsid w:val="00014221"/>
    <w:rsid w:val="0001446B"/>
    <w:rsid w:val="000147AF"/>
    <w:rsid w:val="000149EA"/>
    <w:rsid w:val="00014A40"/>
    <w:rsid w:val="00014A87"/>
    <w:rsid w:val="00014AB7"/>
    <w:rsid w:val="00014B47"/>
    <w:rsid w:val="00014BB4"/>
    <w:rsid w:val="00014BC8"/>
    <w:rsid w:val="00014BF1"/>
    <w:rsid w:val="00014C15"/>
    <w:rsid w:val="00014D2D"/>
    <w:rsid w:val="00014E5E"/>
    <w:rsid w:val="00014FA2"/>
    <w:rsid w:val="000150F4"/>
    <w:rsid w:val="00015163"/>
    <w:rsid w:val="00015325"/>
    <w:rsid w:val="0001532B"/>
    <w:rsid w:val="00015630"/>
    <w:rsid w:val="000158C0"/>
    <w:rsid w:val="00015A58"/>
    <w:rsid w:val="00015A61"/>
    <w:rsid w:val="00015B18"/>
    <w:rsid w:val="00015B54"/>
    <w:rsid w:val="00015B6D"/>
    <w:rsid w:val="00015B81"/>
    <w:rsid w:val="00015C20"/>
    <w:rsid w:val="00015CB4"/>
    <w:rsid w:val="00015DB7"/>
    <w:rsid w:val="00015E18"/>
    <w:rsid w:val="00015E33"/>
    <w:rsid w:val="00015EA6"/>
    <w:rsid w:val="00015F1B"/>
    <w:rsid w:val="00016043"/>
    <w:rsid w:val="0001604B"/>
    <w:rsid w:val="000160C4"/>
    <w:rsid w:val="00016157"/>
    <w:rsid w:val="000161DB"/>
    <w:rsid w:val="0001649F"/>
    <w:rsid w:val="000168B8"/>
    <w:rsid w:val="00016986"/>
    <w:rsid w:val="00016A9B"/>
    <w:rsid w:val="00016AC3"/>
    <w:rsid w:val="00016C56"/>
    <w:rsid w:val="00016CC3"/>
    <w:rsid w:val="00016CCF"/>
    <w:rsid w:val="00016CE4"/>
    <w:rsid w:val="00016E71"/>
    <w:rsid w:val="00016EC7"/>
    <w:rsid w:val="00016EF4"/>
    <w:rsid w:val="0001706B"/>
    <w:rsid w:val="00017092"/>
    <w:rsid w:val="00017108"/>
    <w:rsid w:val="00017220"/>
    <w:rsid w:val="000172D6"/>
    <w:rsid w:val="000173EC"/>
    <w:rsid w:val="0001746E"/>
    <w:rsid w:val="00017485"/>
    <w:rsid w:val="000174A5"/>
    <w:rsid w:val="00017890"/>
    <w:rsid w:val="0001789D"/>
    <w:rsid w:val="0001795F"/>
    <w:rsid w:val="0001796A"/>
    <w:rsid w:val="000179D2"/>
    <w:rsid w:val="00017B01"/>
    <w:rsid w:val="00017B8C"/>
    <w:rsid w:val="00017EB0"/>
    <w:rsid w:val="00017F61"/>
    <w:rsid w:val="00017FB2"/>
    <w:rsid w:val="00020061"/>
    <w:rsid w:val="000200FC"/>
    <w:rsid w:val="000201CE"/>
    <w:rsid w:val="0002022C"/>
    <w:rsid w:val="00020256"/>
    <w:rsid w:val="00020408"/>
    <w:rsid w:val="00020441"/>
    <w:rsid w:val="0002052C"/>
    <w:rsid w:val="0002059B"/>
    <w:rsid w:val="0002060F"/>
    <w:rsid w:val="00020645"/>
    <w:rsid w:val="00020752"/>
    <w:rsid w:val="000207CC"/>
    <w:rsid w:val="000209DA"/>
    <w:rsid w:val="00020A3E"/>
    <w:rsid w:val="00020AB2"/>
    <w:rsid w:val="00020ACA"/>
    <w:rsid w:val="00020AE7"/>
    <w:rsid w:val="00020BCF"/>
    <w:rsid w:val="00020C98"/>
    <w:rsid w:val="00020D3E"/>
    <w:rsid w:val="00020D49"/>
    <w:rsid w:val="00020FC3"/>
    <w:rsid w:val="00021083"/>
    <w:rsid w:val="0002109A"/>
    <w:rsid w:val="00021228"/>
    <w:rsid w:val="000214A3"/>
    <w:rsid w:val="00021594"/>
    <w:rsid w:val="000216BF"/>
    <w:rsid w:val="0002186D"/>
    <w:rsid w:val="000218DF"/>
    <w:rsid w:val="00021928"/>
    <w:rsid w:val="00021B14"/>
    <w:rsid w:val="00021B36"/>
    <w:rsid w:val="00021B7B"/>
    <w:rsid w:val="00021FBE"/>
    <w:rsid w:val="00022021"/>
    <w:rsid w:val="00022063"/>
    <w:rsid w:val="000220F3"/>
    <w:rsid w:val="000221EB"/>
    <w:rsid w:val="000221F5"/>
    <w:rsid w:val="000222C3"/>
    <w:rsid w:val="000225C1"/>
    <w:rsid w:val="0002265A"/>
    <w:rsid w:val="000226B7"/>
    <w:rsid w:val="0002283A"/>
    <w:rsid w:val="000229B7"/>
    <w:rsid w:val="000229EA"/>
    <w:rsid w:val="00022A3F"/>
    <w:rsid w:val="00022A9C"/>
    <w:rsid w:val="00022AC6"/>
    <w:rsid w:val="00022B74"/>
    <w:rsid w:val="00022C76"/>
    <w:rsid w:val="00022CC8"/>
    <w:rsid w:val="00022E29"/>
    <w:rsid w:val="000231CC"/>
    <w:rsid w:val="00023201"/>
    <w:rsid w:val="00023607"/>
    <w:rsid w:val="00023680"/>
    <w:rsid w:val="00023688"/>
    <w:rsid w:val="0002374D"/>
    <w:rsid w:val="0002377B"/>
    <w:rsid w:val="00023843"/>
    <w:rsid w:val="000238DA"/>
    <w:rsid w:val="00023A2D"/>
    <w:rsid w:val="00023BDF"/>
    <w:rsid w:val="00023C70"/>
    <w:rsid w:val="00023D2E"/>
    <w:rsid w:val="00023D5D"/>
    <w:rsid w:val="00023DA8"/>
    <w:rsid w:val="00023E18"/>
    <w:rsid w:val="00023E30"/>
    <w:rsid w:val="00023E50"/>
    <w:rsid w:val="00023FE0"/>
    <w:rsid w:val="0002409A"/>
    <w:rsid w:val="00024162"/>
    <w:rsid w:val="000241A3"/>
    <w:rsid w:val="000241EA"/>
    <w:rsid w:val="000242B8"/>
    <w:rsid w:val="000242C5"/>
    <w:rsid w:val="000243C7"/>
    <w:rsid w:val="000244B8"/>
    <w:rsid w:val="00024532"/>
    <w:rsid w:val="0002455A"/>
    <w:rsid w:val="000245A3"/>
    <w:rsid w:val="000245A5"/>
    <w:rsid w:val="000247D8"/>
    <w:rsid w:val="00024870"/>
    <w:rsid w:val="0002493E"/>
    <w:rsid w:val="0002498D"/>
    <w:rsid w:val="00024A8C"/>
    <w:rsid w:val="00024D5F"/>
    <w:rsid w:val="00024DD5"/>
    <w:rsid w:val="00024E19"/>
    <w:rsid w:val="00024F56"/>
    <w:rsid w:val="00025047"/>
    <w:rsid w:val="00025067"/>
    <w:rsid w:val="000250A8"/>
    <w:rsid w:val="000251E6"/>
    <w:rsid w:val="00025279"/>
    <w:rsid w:val="000252B5"/>
    <w:rsid w:val="000253FC"/>
    <w:rsid w:val="000254C5"/>
    <w:rsid w:val="0002563A"/>
    <w:rsid w:val="000256D2"/>
    <w:rsid w:val="000256D3"/>
    <w:rsid w:val="00025855"/>
    <w:rsid w:val="000258CB"/>
    <w:rsid w:val="0002596E"/>
    <w:rsid w:val="00025A23"/>
    <w:rsid w:val="00025A2A"/>
    <w:rsid w:val="00025A41"/>
    <w:rsid w:val="00025B24"/>
    <w:rsid w:val="00025B6B"/>
    <w:rsid w:val="00025C62"/>
    <w:rsid w:val="00025DAC"/>
    <w:rsid w:val="00025FFE"/>
    <w:rsid w:val="000260A0"/>
    <w:rsid w:val="00026108"/>
    <w:rsid w:val="00026114"/>
    <w:rsid w:val="000261F8"/>
    <w:rsid w:val="000262EF"/>
    <w:rsid w:val="000263B6"/>
    <w:rsid w:val="000263DA"/>
    <w:rsid w:val="00026569"/>
    <w:rsid w:val="000265CC"/>
    <w:rsid w:val="0002694B"/>
    <w:rsid w:val="0002694D"/>
    <w:rsid w:val="00026A59"/>
    <w:rsid w:val="00026B27"/>
    <w:rsid w:val="00026D08"/>
    <w:rsid w:val="00026D35"/>
    <w:rsid w:val="00026E20"/>
    <w:rsid w:val="000271CD"/>
    <w:rsid w:val="00027220"/>
    <w:rsid w:val="000273F2"/>
    <w:rsid w:val="000275B6"/>
    <w:rsid w:val="000276A5"/>
    <w:rsid w:val="0002789A"/>
    <w:rsid w:val="0002794A"/>
    <w:rsid w:val="00027A33"/>
    <w:rsid w:val="00027AAD"/>
    <w:rsid w:val="00027AFF"/>
    <w:rsid w:val="00027CBD"/>
    <w:rsid w:val="00027DB4"/>
    <w:rsid w:val="00027DDA"/>
    <w:rsid w:val="00027DE1"/>
    <w:rsid w:val="00027E2A"/>
    <w:rsid w:val="00027FE4"/>
    <w:rsid w:val="00030112"/>
    <w:rsid w:val="000301D3"/>
    <w:rsid w:val="000301F4"/>
    <w:rsid w:val="00030335"/>
    <w:rsid w:val="00030497"/>
    <w:rsid w:val="000305A3"/>
    <w:rsid w:val="000305AA"/>
    <w:rsid w:val="000305F0"/>
    <w:rsid w:val="0003065A"/>
    <w:rsid w:val="0003092C"/>
    <w:rsid w:val="00030A06"/>
    <w:rsid w:val="00030A09"/>
    <w:rsid w:val="00030AB6"/>
    <w:rsid w:val="00030B27"/>
    <w:rsid w:val="00030C41"/>
    <w:rsid w:val="00030EC1"/>
    <w:rsid w:val="00030F10"/>
    <w:rsid w:val="00030F20"/>
    <w:rsid w:val="00030F86"/>
    <w:rsid w:val="0003106B"/>
    <w:rsid w:val="00031481"/>
    <w:rsid w:val="0003150A"/>
    <w:rsid w:val="0003157E"/>
    <w:rsid w:val="0003158D"/>
    <w:rsid w:val="000317AA"/>
    <w:rsid w:val="000319EB"/>
    <w:rsid w:val="00031A7C"/>
    <w:rsid w:val="00031AF6"/>
    <w:rsid w:val="00031B0E"/>
    <w:rsid w:val="00031B97"/>
    <w:rsid w:val="00031DBC"/>
    <w:rsid w:val="00032059"/>
    <w:rsid w:val="00032121"/>
    <w:rsid w:val="00032199"/>
    <w:rsid w:val="00032317"/>
    <w:rsid w:val="00032369"/>
    <w:rsid w:val="000323C6"/>
    <w:rsid w:val="000323F5"/>
    <w:rsid w:val="00032513"/>
    <w:rsid w:val="0003279F"/>
    <w:rsid w:val="0003282A"/>
    <w:rsid w:val="00032873"/>
    <w:rsid w:val="000328D4"/>
    <w:rsid w:val="00032A4D"/>
    <w:rsid w:val="00032AF7"/>
    <w:rsid w:val="00032B64"/>
    <w:rsid w:val="00032DFD"/>
    <w:rsid w:val="00032EC2"/>
    <w:rsid w:val="00032EE7"/>
    <w:rsid w:val="00032FE3"/>
    <w:rsid w:val="0003305E"/>
    <w:rsid w:val="0003341C"/>
    <w:rsid w:val="00033459"/>
    <w:rsid w:val="00033466"/>
    <w:rsid w:val="000339E6"/>
    <w:rsid w:val="00033A81"/>
    <w:rsid w:val="00033B21"/>
    <w:rsid w:val="00033CA9"/>
    <w:rsid w:val="00033E6D"/>
    <w:rsid w:val="00033ED9"/>
    <w:rsid w:val="00033F70"/>
    <w:rsid w:val="00033FF2"/>
    <w:rsid w:val="0003400A"/>
    <w:rsid w:val="0003404C"/>
    <w:rsid w:val="0003411C"/>
    <w:rsid w:val="00034187"/>
    <w:rsid w:val="000342DE"/>
    <w:rsid w:val="0003452B"/>
    <w:rsid w:val="0003455C"/>
    <w:rsid w:val="000347D0"/>
    <w:rsid w:val="000347D2"/>
    <w:rsid w:val="00034983"/>
    <w:rsid w:val="00034B19"/>
    <w:rsid w:val="00034B34"/>
    <w:rsid w:val="00034B6E"/>
    <w:rsid w:val="00034BA3"/>
    <w:rsid w:val="00034BB0"/>
    <w:rsid w:val="00034BB7"/>
    <w:rsid w:val="00034C0C"/>
    <w:rsid w:val="00034D7E"/>
    <w:rsid w:val="00034D88"/>
    <w:rsid w:val="00034DDE"/>
    <w:rsid w:val="00034E17"/>
    <w:rsid w:val="00034F3C"/>
    <w:rsid w:val="00034F8D"/>
    <w:rsid w:val="00034FA0"/>
    <w:rsid w:val="0003508D"/>
    <w:rsid w:val="0003515C"/>
    <w:rsid w:val="00035179"/>
    <w:rsid w:val="000351E5"/>
    <w:rsid w:val="0003547E"/>
    <w:rsid w:val="000356B5"/>
    <w:rsid w:val="000357B0"/>
    <w:rsid w:val="000357D7"/>
    <w:rsid w:val="000358AA"/>
    <w:rsid w:val="00035956"/>
    <w:rsid w:val="000359F5"/>
    <w:rsid w:val="00035A12"/>
    <w:rsid w:val="00035A22"/>
    <w:rsid w:val="00035A34"/>
    <w:rsid w:val="00035C50"/>
    <w:rsid w:val="00035CD9"/>
    <w:rsid w:val="00035D10"/>
    <w:rsid w:val="00035D97"/>
    <w:rsid w:val="00035D9E"/>
    <w:rsid w:val="00035E00"/>
    <w:rsid w:val="0003625C"/>
    <w:rsid w:val="000363CE"/>
    <w:rsid w:val="000364A6"/>
    <w:rsid w:val="000364F2"/>
    <w:rsid w:val="00036554"/>
    <w:rsid w:val="0003662A"/>
    <w:rsid w:val="00036686"/>
    <w:rsid w:val="00036704"/>
    <w:rsid w:val="00036711"/>
    <w:rsid w:val="0003676F"/>
    <w:rsid w:val="000367D7"/>
    <w:rsid w:val="00036824"/>
    <w:rsid w:val="00036828"/>
    <w:rsid w:val="000368B5"/>
    <w:rsid w:val="000368D4"/>
    <w:rsid w:val="000369BA"/>
    <w:rsid w:val="00036AA1"/>
    <w:rsid w:val="00036B49"/>
    <w:rsid w:val="00036BFD"/>
    <w:rsid w:val="00036E1D"/>
    <w:rsid w:val="00036E2B"/>
    <w:rsid w:val="00036E90"/>
    <w:rsid w:val="00037017"/>
    <w:rsid w:val="00037047"/>
    <w:rsid w:val="0003704C"/>
    <w:rsid w:val="0003707C"/>
    <w:rsid w:val="00037165"/>
    <w:rsid w:val="000372E0"/>
    <w:rsid w:val="0003743B"/>
    <w:rsid w:val="0003758E"/>
    <w:rsid w:val="0003758F"/>
    <w:rsid w:val="000376D2"/>
    <w:rsid w:val="0003772F"/>
    <w:rsid w:val="0003778C"/>
    <w:rsid w:val="000377DE"/>
    <w:rsid w:val="000377EE"/>
    <w:rsid w:val="00037951"/>
    <w:rsid w:val="0003796C"/>
    <w:rsid w:val="0003798A"/>
    <w:rsid w:val="00037EA3"/>
    <w:rsid w:val="00037EE5"/>
    <w:rsid w:val="00037FDD"/>
    <w:rsid w:val="0004017B"/>
    <w:rsid w:val="000406CD"/>
    <w:rsid w:val="0004070A"/>
    <w:rsid w:val="0004084D"/>
    <w:rsid w:val="0004086A"/>
    <w:rsid w:val="00040967"/>
    <w:rsid w:val="00040973"/>
    <w:rsid w:val="00040A95"/>
    <w:rsid w:val="00040A98"/>
    <w:rsid w:val="00040B1C"/>
    <w:rsid w:val="00040D28"/>
    <w:rsid w:val="00040FE8"/>
    <w:rsid w:val="0004115B"/>
    <w:rsid w:val="000412B0"/>
    <w:rsid w:val="000412F4"/>
    <w:rsid w:val="00041366"/>
    <w:rsid w:val="0004145B"/>
    <w:rsid w:val="00041580"/>
    <w:rsid w:val="00041630"/>
    <w:rsid w:val="0004189E"/>
    <w:rsid w:val="00041990"/>
    <w:rsid w:val="000419A1"/>
    <w:rsid w:val="00041B2C"/>
    <w:rsid w:val="00041C5A"/>
    <w:rsid w:val="00041CA8"/>
    <w:rsid w:val="00041E4A"/>
    <w:rsid w:val="00041F3A"/>
    <w:rsid w:val="00041F77"/>
    <w:rsid w:val="00042091"/>
    <w:rsid w:val="00042195"/>
    <w:rsid w:val="000421B9"/>
    <w:rsid w:val="00042230"/>
    <w:rsid w:val="0004229B"/>
    <w:rsid w:val="0004229F"/>
    <w:rsid w:val="0004236D"/>
    <w:rsid w:val="000423DB"/>
    <w:rsid w:val="0004242A"/>
    <w:rsid w:val="0004249D"/>
    <w:rsid w:val="00042513"/>
    <w:rsid w:val="0004252F"/>
    <w:rsid w:val="00042573"/>
    <w:rsid w:val="000425CE"/>
    <w:rsid w:val="00042665"/>
    <w:rsid w:val="00042681"/>
    <w:rsid w:val="0004269D"/>
    <w:rsid w:val="0004272F"/>
    <w:rsid w:val="00042964"/>
    <w:rsid w:val="00042A18"/>
    <w:rsid w:val="00042AEE"/>
    <w:rsid w:val="00042B2E"/>
    <w:rsid w:val="00042BAC"/>
    <w:rsid w:val="00042BB7"/>
    <w:rsid w:val="00042C10"/>
    <w:rsid w:val="00042C75"/>
    <w:rsid w:val="00042CFC"/>
    <w:rsid w:val="00042D47"/>
    <w:rsid w:val="00042EE3"/>
    <w:rsid w:val="00042F66"/>
    <w:rsid w:val="00042F6B"/>
    <w:rsid w:val="000430B3"/>
    <w:rsid w:val="00043170"/>
    <w:rsid w:val="000432F7"/>
    <w:rsid w:val="00043315"/>
    <w:rsid w:val="0004346F"/>
    <w:rsid w:val="00043515"/>
    <w:rsid w:val="00043556"/>
    <w:rsid w:val="000435CA"/>
    <w:rsid w:val="00043660"/>
    <w:rsid w:val="00043724"/>
    <w:rsid w:val="00043790"/>
    <w:rsid w:val="00043AC7"/>
    <w:rsid w:val="00043AE8"/>
    <w:rsid w:val="00043BF8"/>
    <w:rsid w:val="00043C35"/>
    <w:rsid w:val="00043C77"/>
    <w:rsid w:val="00043DD2"/>
    <w:rsid w:val="00043F19"/>
    <w:rsid w:val="000440A6"/>
    <w:rsid w:val="000440FA"/>
    <w:rsid w:val="000441A2"/>
    <w:rsid w:val="00044382"/>
    <w:rsid w:val="000445C7"/>
    <w:rsid w:val="000445D2"/>
    <w:rsid w:val="00044600"/>
    <w:rsid w:val="00044615"/>
    <w:rsid w:val="00044963"/>
    <w:rsid w:val="000449EE"/>
    <w:rsid w:val="00044B60"/>
    <w:rsid w:val="00044BA8"/>
    <w:rsid w:val="00044D3B"/>
    <w:rsid w:val="00044EF5"/>
    <w:rsid w:val="00044FA6"/>
    <w:rsid w:val="00044FBC"/>
    <w:rsid w:val="00045039"/>
    <w:rsid w:val="000450E8"/>
    <w:rsid w:val="0004516F"/>
    <w:rsid w:val="00045389"/>
    <w:rsid w:val="00045460"/>
    <w:rsid w:val="00045583"/>
    <w:rsid w:val="0004576A"/>
    <w:rsid w:val="00045898"/>
    <w:rsid w:val="00045B07"/>
    <w:rsid w:val="00045D66"/>
    <w:rsid w:val="00045F57"/>
    <w:rsid w:val="00045FA2"/>
    <w:rsid w:val="0004612B"/>
    <w:rsid w:val="00046210"/>
    <w:rsid w:val="00046215"/>
    <w:rsid w:val="0004627C"/>
    <w:rsid w:val="00046324"/>
    <w:rsid w:val="000464B3"/>
    <w:rsid w:val="000464C8"/>
    <w:rsid w:val="000464DC"/>
    <w:rsid w:val="0004654A"/>
    <w:rsid w:val="0004673B"/>
    <w:rsid w:val="00046898"/>
    <w:rsid w:val="000468AC"/>
    <w:rsid w:val="00046C8E"/>
    <w:rsid w:val="00046EA3"/>
    <w:rsid w:val="00046F01"/>
    <w:rsid w:val="00046F30"/>
    <w:rsid w:val="0004727B"/>
    <w:rsid w:val="0004735D"/>
    <w:rsid w:val="00047481"/>
    <w:rsid w:val="000475A8"/>
    <w:rsid w:val="000476E1"/>
    <w:rsid w:val="0004775B"/>
    <w:rsid w:val="0004798C"/>
    <w:rsid w:val="00047A2A"/>
    <w:rsid w:val="00047B80"/>
    <w:rsid w:val="00047BE2"/>
    <w:rsid w:val="00047C60"/>
    <w:rsid w:val="00047CFE"/>
    <w:rsid w:val="00047E98"/>
    <w:rsid w:val="00047F58"/>
    <w:rsid w:val="000500C6"/>
    <w:rsid w:val="000501FA"/>
    <w:rsid w:val="00050287"/>
    <w:rsid w:val="000502E5"/>
    <w:rsid w:val="000503C0"/>
    <w:rsid w:val="000503F0"/>
    <w:rsid w:val="0005046C"/>
    <w:rsid w:val="00050542"/>
    <w:rsid w:val="000505D6"/>
    <w:rsid w:val="0005076D"/>
    <w:rsid w:val="00050978"/>
    <w:rsid w:val="00050ACB"/>
    <w:rsid w:val="00050BAE"/>
    <w:rsid w:val="00050BCE"/>
    <w:rsid w:val="00050C16"/>
    <w:rsid w:val="00050C8B"/>
    <w:rsid w:val="00050CC3"/>
    <w:rsid w:val="00050F11"/>
    <w:rsid w:val="00050F7E"/>
    <w:rsid w:val="00050F9A"/>
    <w:rsid w:val="00050FF9"/>
    <w:rsid w:val="000513B7"/>
    <w:rsid w:val="00051413"/>
    <w:rsid w:val="0005163A"/>
    <w:rsid w:val="000516C4"/>
    <w:rsid w:val="00051810"/>
    <w:rsid w:val="0005189E"/>
    <w:rsid w:val="00051950"/>
    <w:rsid w:val="00051B33"/>
    <w:rsid w:val="00051B57"/>
    <w:rsid w:val="00051B84"/>
    <w:rsid w:val="00051BB7"/>
    <w:rsid w:val="00051E38"/>
    <w:rsid w:val="00051E6A"/>
    <w:rsid w:val="00051E79"/>
    <w:rsid w:val="00051EE9"/>
    <w:rsid w:val="00051EFF"/>
    <w:rsid w:val="00052133"/>
    <w:rsid w:val="000521D7"/>
    <w:rsid w:val="000525A9"/>
    <w:rsid w:val="00052683"/>
    <w:rsid w:val="000527BC"/>
    <w:rsid w:val="00052838"/>
    <w:rsid w:val="00052973"/>
    <w:rsid w:val="00052A52"/>
    <w:rsid w:val="00052A87"/>
    <w:rsid w:val="00052AA9"/>
    <w:rsid w:val="00052B70"/>
    <w:rsid w:val="00052B71"/>
    <w:rsid w:val="00052BEC"/>
    <w:rsid w:val="00052C82"/>
    <w:rsid w:val="00052CE0"/>
    <w:rsid w:val="00052DF5"/>
    <w:rsid w:val="00052EF2"/>
    <w:rsid w:val="00052FD4"/>
    <w:rsid w:val="00052FF7"/>
    <w:rsid w:val="000530B3"/>
    <w:rsid w:val="00053654"/>
    <w:rsid w:val="0005376E"/>
    <w:rsid w:val="00053799"/>
    <w:rsid w:val="0005379D"/>
    <w:rsid w:val="000539C4"/>
    <w:rsid w:val="00053A43"/>
    <w:rsid w:val="00053A80"/>
    <w:rsid w:val="00053B8B"/>
    <w:rsid w:val="00053BB5"/>
    <w:rsid w:val="00053CC7"/>
    <w:rsid w:val="00053D3D"/>
    <w:rsid w:val="00053E75"/>
    <w:rsid w:val="00053EF0"/>
    <w:rsid w:val="00053F88"/>
    <w:rsid w:val="000543E0"/>
    <w:rsid w:val="00054591"/>
    <w:rsid w:val="000546CA"/>
    <w:rsid w:val="000547CB"/>
    <w:rsid w:val="00054928"/>
    <w:rsid w:val="0005496D"/>
    <w:rsid w:val="00054A5D"/>
    <w:rsid w:val="00054ACE"/>
    <w:rsid w:val="00054B3C"/>
    <w:rsid w:val="00054BA6"/>
    <w:rsid w:val="00054BFD"/>
    <w:rsid w:val="00054E5F"/>
    <w:rsid w:val="00054EB4"/>
    <w:rsid w:val="00055052"/>
    <w:rsid w:val="0005511B"/>
    <w:rsid w:val="00055152"/>
    <w:rsid w:val="000551A4"/>
    <w:rsid w:val="000551F5"/>
    <w:rsid w:val="0005527B"/>
    <w:rsid w:val="000552E6"/>
    <w:rsid w:val="00055523"/>
    <w:rsid w:val="0005552B"/>
    <w:rsid w:val="00055694"/>
    <w:rsid w:val="00055702"/>
    <w:rsid w:val="00055716"/>
    <w:rsid w:val="00055783"/>
    <w:rsid w:val="000557C9"/>
    <w:rsid w:val="000558F5"/>
    <w:rsid w:val="000558FB"/>
    <w:rsid w:val="0005594A"/>
    <w:rsid w:val="00055B35"/>
    <w:rsid w:val="00055BDB"/>
    <w:rsid w:val="00055C3C"/>
    <w:rsid w:val="00055D59"/>
    <w:rsid w:val="00055F55"/>
    <w:rsid w:val="000560FC"/>
    <w:rsid w:val="0005619B"/>
    <w:rsid w:val="00056275"/>
    <w:rsid w:val="000563F7"/>
    <w:rsid w:val="0005651C"/>
    <w:rsid w:val="00056658"/>
    <w:rsid w:val="000566FF"/>
    <w:rsid w:val="000567D8"/>
    <w:rsid w:val="00056808"/>
    <w:rsid w:val="000568D0"/>
    <w:rsid w:val="00056BA0"/>
    <w:rsid w:val="00056BB8"/>
    <w:rsid w:val="00056CC6"/>
    <w:rsid w:val="00056D2E"/>
    <w:rsid w:val="00056D59"/>
    <w:rsid w:val="00056DA8"/>
    <w:rsid w:val="00056F11"/>
    <w:rsid w:val="000570A3"/>
    <w:rsid w:val="0005719C"/>
    <w:rsid w:val="000571E0"/>
    <w:rsid w:val="00057266"/>
    <w:rsid w:val="0005731B"/>
    <w:rsid w:val="000573E7"/>
    <w:rsid w:val="000573EF"/>
    <w:rsid w:val="00057507"/>
    <w:rsid w:val="00057606"/>
    <w:rsid w:val="00057674"/>
    <w:rsid w:val="000579BA"/>
    <w:rsid w:val="00057B24"/>
    <w:rsid w:val="00057E34"/>
    <w:rsid w:val="00057F58"/>
    <w:rsid w:val="0006006D"/>
    <w:rsid w:val="0006010A"/>
    <w:rsid w:val="000601BA"/>
    <w:rsid w:val="000601F1"/>
    <w:rsid w:val="00060239"/>
    <w:rsid w:val="0006033A"/>
    <w:rsid w:val="00060358"/>
    <w:rsid w:val="000603EC"/>
    <w:rsid w:val="0006043F"/>
    <w:rsid w:val="00060446"/>
    <w:rsid w:val="000605B9"/>
    <w:rsid w:val="00060648"/>
    <w:rsid w:val="0006068A"/>
    <w:rsid w:val="000606E7"/>
    <w:rsid w:val="00060710"/>
    <w:rsid w:val="0006073A"/>
    <w:rsid w:val="0006074C"/>
    <w:rsid w:val="000607B5"/>
    <w:rsid w:val="000607F4"/>
    <w:rsid w:val="00060A0E"/>
    <w:rsid w:val="00060AED"/>
    <w:rsid w:val="00060BDC"/>
    <w:rsid w:val="00060BFF"/>
    <w:rsid w:val="00060CCD"/>
    <w:rsid w:val="00060D61"/>
    <w:rsid w:val="00060D75"/>
    <w:rsid w:val="00060DC5"/>
    <w:rsid w:val="00060EC6"/>
    <w:rsid w:val="000610BA"/>
    <w:rsid w:val="000611AA"/>
    <w:rsid w:val="000611AF"/>
    <w:rsid w:val="0006123F"/>
    <w:rsid w:val="0006135E"/>
    <w:rsid w:val="00061410"/>
    <w:rsid w:val="000615B8"/>
    <w:rsid w:val="000616EE"/>
    <w:rsid w:val="000617AC"/>
    <w:rsid w:val="000617BF"/>
    <w:rsid w:val="000617D9"/>
    <w:rsid w:val="000617F4"/>
    <w:rsid w:val="00061805"/>
    <w:rsid w:val="0006183A"/>
    <w:rsid w:val="000618B0"/>
    <w:rsid w:val="000618B8"/>
    <w:rsid w:val="00061995"/>
    <w:rsid w:val="00061B6D"/>
    <w:rsid w:val="00061C65"/>
    <w:rsid w:val="00061CEC"/>
    <w:rsid w:val="00061CF5"/>
    <w:rsid w:val="00061D4D"/>
    <w:rsid w:val="00061E80"/>
    <w:rsid w:val="00061EB0"/>
    <w:rsid w:val="00061EEF"/>
    <w:rsid w:val="00061EF9"/>
    <w:rsid w:val="00061FF4"/>
    <w:rsid w:val="000621E8"/>
    <w:rsid w:val="000622DB"/>
    <w:rsid w:val="00062314"/>
    <w:rsid w:val="0006239A"/>
    <w:rsid w:val="00062407"/>
    <w:rsid w:val="000624A3"/>
    <w:rsid w:val="00062727"/>
    <w:rsid w:val="000628F6"/>
    <w:rsid w:val="000629DB"/>
    <w:rsid w:val="00062B34"/>
    <w:rsid w:val="00062B5F"/>
    <w:rsid w:val="00062BEB"/>
    <w:rsid w:val="00062BF6"/>
    <w:rsid w:val="00062C1F"/>
    <w:rsid w:val="00062C32"/>
    <w:rsid w:val="00062C98"/>
    <w:rsid w:val="00062D86"/>
    <w:rsid w:val="00062F11"/>
    <w:rsid w:val="0006310C"/>
    <w:rsid w:val="0006320F"/>
    <w:rsid w:val="00063230"/>
    <w:rsid w:val="00063238"/>
    <w:rsid w:val="000632C3"/>
    <w:rsid w:val="0006336E"/>
    <w:rsid w:val="00063390"/>
    <w:rsid w:val="00063518"/>
    <w:rsid w:val="00063538"/>
    <w:rsid w:val="000635F1"/>
    <w:rsid w:val="0006365F"/>
    <w:rsid w:val="0006368D"/>
    <w:rsid w:val="00063739"/>
    <w:rsid w:val="000637A8"/>
    <w:rsid w:val="0006381D"/>
    <w:rsid w:val="00063A8B"/>
    <w:rsid w:val="00063B83"/>
    <w:rsid w:val="00063C23"/>
    <w:rsid w:val="00063C6E"/>
    <w:rsid w:val="00063D34"/>
    <w:rsid w:val="00063EA9"/>
    <w:rsid w:val="00063F34"/>
    <w:rsid w:val="00063FE5"/>
    <w:rsid w:val="00063FE8"/>
    <w:rsid w:val="000640A1"/>
    <w:rsid w:val="000641A3"/>
    <w:rsid w:val="000641C6"/>
    <w:rsid w:val="000641C9"/>
    <w:rsid w:val="00064207"/>
    <w:rsid w:val="00064298"/>
    <w:rsid w:val="00064304"/>
    <w:rsid w:val="000643B6"/>
    <w:rsid w:val="00064500"/>
    <w:rsid w:val="00064529"/>
    <w:rsid w:val="00064637"/>
    <w:rsid w:val="000647CE"/>
    <w:rsid w:val="00064804"/>
    <w:rsid w:val="00064869"/>
    <w:rsid w:val="00064977"/>
    <w:rsid w:val="000649C1"/>
    <w:rsid w:val="00064FD7"/>
    <w:rsid w:val="000653B4"/>
    <w:rsid w:val="000653F1"/>
    <w:rsid w:val="000654E7"/>
    <w:rsid w:val="00065697"/>
    <w:rsid w:val="000656AF"/>
    <w:rsid w:val="000656D1"/>
    <w:rsid w:val="0006572F"/>
    <w:rsid w:val="0006579B"/>
    <w:rsid w:val="000658DE"/>
    <w:rsid w:val="000658E9"/>
    <w:rsid w:val="000659C5"/>
    <w:rsid w:val="00065D06"/>
    <w:rsid w:val="00065DD6"/>
    <w:rsid w:val="00066105"/>
    <w:rsid w:val="000661E3"/>
    <w:rsid w:val="000661F7"/>
    <w:rsid w:val="000662CE"/>
    <w:rsid w:val="0006634F"/>
    <w:rsid w:val="0006655B"/>
    <w:rsid w:val="000665E5"/>
    <w:rsid w:val="0006662A"/>
    <w:rsid w:val="0006663A"/>
    <w:rsid w:val="0006664B"/>
    <w:rsid w:val="00066695"/>
    <w:rsid w:val="000668E5"/>
    <w:rsid w:val="00066937"/>
    <w:rsid w:val="00066971"/>
    <w:rsid w:val="00066B21"/>
    <w:rsid w:val="00066B7E"/>
    <w:rsid w:val="00066D26"/>
    <w:rsid w:val="00066D2E"/>
    <w:rsid w:val="00066E66"/>
    <w:rsid w:val="00066F95"/>
    <w:rsid w:val="0006710E"/>
    <w:rsid w:val="00067173"/>
    <w:rsid w:val="0006730E"/>
    <w:rsid w:val="000675AD"/>
    <w:rsid w:val="000675C1"/>
    <w:rsid w:val="0006761C"/>
    <w:rsid w:val="00067674"/>
    <w:rsid w:val="000677C7"/>
    <w:rsid w:val="0006790D"/>
    <w:rsid w:val="0006799C"/>
    <w:rsid w:val="00067AA3"/>
    <w:rsid w:val="00067AEA"/>
    <w:rsid w:val="00067D2C"/>
    <w:rsid w:val="00067D44"/>
    <w:rsid w:val="00067F74"/>
    <w:rsid w:val="00067FAE"/>
    <w:rsid w:val="000700BB"/>
    <w:rsid w:val="00070257"/>
    <w:rsid w:val="00070290"/>
    <w:rsid w:val="00070660"/>
    <w:rsid w:val="00070896"/>
    <w:rsid w:val="000708A1"/>
    <w:rsid w:val="00070951"/>
    <w:rsid w:val="00070A1C"/>
    <w:rsid w:val="00070A29"/>
    <w:rsid w:val="00070A7D"/>
    <w:rsid w:val="00070C68"/>
    <w:rsid w:val="00070CC9"/>
    <w:rsid w:val="00070DD2"/>
    <w:rsid w:val="00070EAA"/>
    <w:rsid w:val="00070F2A"/>
    <w:rsid w:val="00071049"/>
    <w:rsid w:val="0007112D"/>
    <w:rsid w:val="0007132E"/>
    <w:rsid w:val="0007145D"/>
    <w:rsid w:val="0007146E"/>
    <w:rsid w:val="00071481"/>
    <w:rsid w:val="00071696"/>
    <w:rsid w:val="000716B1"/>
    <w:rsid w:val="00071980"/>
    <w:rsid w:val="00071A3E"/>
    <w:rsid w:val="00071B1C"/>
    <w:rsid w:val="00071BCF"/>
    <w:rsid w:val="00071D3C"/>
    <w:rsid w:val="00071DE4"/>
    <w:rsid w:val="00071DF0"/>
    <w:rsid w:val="00071EED"/>
    <w:rsid w:val="00071FAA"/>
    <w:rsid w:val="00071FB4"/>
    <w:rsid w:val="00071FC3"/>
    <w:rsid w:val="00072076"/>
    <w:rsid w:val="000724DC"/>
    <w:rsid w:val="0007251A"/>
    <w:rsid w:val="0007266E"/>
    <w:rsid w:val="000726CE"/>
    <w:rsid w:val="00072796"/>
    <w:rsid w:val="000727AA"/>
    <w:rsid w:val="000727B0"/>
    <w:rsid w:val="000728F0"/>
    <w:rsid w:val="00072C63"/>
    <w:rsid w:val="00072C68"/>
    <w:rsid w:val="00072E09"/>
    <w:rsid w:val="00072F23"/>
    <w:rsid w:val="00072F28"/>
    <w:rsid w:val="00072F66"/>
    <w:rsid w:val="00073068"/>
    <w:rsid w:val="000731E6"/>
    <w:rsid w:val="0007325D"/>
    <w:rsid w:val="000733C7"/>
    <w:rsid w:val="0007343A"/>
    <w:rsid w:val="00073448"/>
    <w:rsid w:val="000734C7"/>
    <w:rsid w:val="000734F0"/>
    <w:rsid w:val="00073602"/>
    <w:rsid w:val="0007362B"/>
    <w:rsid w:val="00073710"/>
    <w:rsid w:val="00073B1E"/>
    <w:rsid w:val="00073B2E"/>
    <w:rsid w:val="00073B7E"/>
    <w:rsid w:val="00073C9D"/>
    <w:rsid w:val="00073CDD"/>
    <w:rsid w:val="00073DC2"/>
    <w:rsid w:val="00073F01"/>
    <w:rsid w:val="00073FD4"/>
    <w:rsid w:val="00074132"/>
    <w:rsid w:val="000743B5"/>
    <w:rsid w:val="0007443F"/>
    <w:rsid w:val="000744AF"/>
    <w:rsid w:val="0007472B"/>
    <w:rsid w:val="0007484E"/>
    <w:rsid w:val="000749B3"/>
    <w:rsid w:val="00074A03"/>
    <w:rsid w:val="00074A07"/>
    <w:rsid w:val="00074AE9"/>
    <w:rsid w:val="00074B2E"/>
    <w:rsid w:val="00074B5F"/>
    <w:rsid w:val="00074E1F"/>
    <w:rsid w:val="00074F57"/>
    <w:rsid w:val="00075048"/>
    <w:rsid w:val="00075285"/>
    <w:rsid w:val="00075296"/>
    <w:rsid w:val="000753E7"/>
    <w:rsid w:val="0007543C"/>
    <w:rsid w:val="000757E9"/>
    <w:rsid w:val="00075800"/>
    <w:rsid w:val="000758B7"/>
    <w:rsid w:val="00075A88"/>
    <w:rsid w:val="00075B83"/>
    <w:rsid w:val="00075B86"/>
    <w:rsid w:val="00075BC8"/>
    <w:rsid w:val="00075CF6"/>
    <w:rsid w:val="00075D04"/>
    <w:rsid w:val="00075D1C"/>
    <w:rsid w:val="00075D25"/>
    <w:rsid w:val="00075D3B"/>
    <w:rsid w:val="00075E14"/>
    <w:rsid w:val="00076185"/>
    <w:rsid w:val="000761F0"/>
    <w:rsid w:val="000764BF"/>
    <w:rsid w:val="000766D8"/>
    <w:rsid w:val="000766F8"/>
    <w:rsid w:val="00076771"/>
    <w:rsid w:val="000767C6"/>
    <w:rsid w:val="000768E2"/>
    <w:rsid w:val="0007694B"/>
    <w:rsid w:val="000769F4"/>
    <w:rsid w:val="00076CDE"/>
    <w:rsid w:val="00076E0E"/>
    <w:rsid w:val="00076E37"/>
    <w:rsid w:val="00077002"/>
    <w:rsid w:val="000770F9"/>
    <w:rsid w:val="00077131"/>
    <w:rsid w:val="00077433"/>
    <w:rsid w:val="000774CA"/>
    <w:rsid w:val="00077543"/>
    <w:rsid w:val="00077732"/>
    <w:rsid w:val="00077862"/>
    <w:rsid w:val="00077A6A"/>
    <w:rsid w:val="00077B84"/>
    <w:rsid w:val="00077E2E"/>
    <w:rsid w:val="00077F4A"/>
    <w:rsid w:val="00077FB4"/>
    <w:rsid w:val="0008058A"/>
    <w:rsid w:val="000809E2"/>
    <w:rsid w:val="00080AD5"/>
    <w:rsid w:val="00080B40"/>
    <w:rsid w:val="00080BBF"/>
    <w:rsid w:val="00080C00"/>
    <w:rsid w:val="00080C0D"/>
    <w:rsid w:val="00080C26"/>
    <w:rsid w:val="00080C92"/>
    <w:rsid w:val="00080EA2"/>
    <w:rsid w:val="00080F7B"/>
    <w:rsid w:val="00081017"/>
    <w:rsid w:val="0008103B"/>
    <w:rsid w:val="00081064"/>
    <w:rsid w:val="000811E4"/>
    <w:rsid w:val="000811FF"/>
    <w:rsid w:val="00081476"/>
    <w:rsid w:val="00081589"/>
    <w:rsid w:val="0008172F"/>
    <w:rsid w:val="000817C8"/>
    <w:rsid w:val="000818C6"/>
    <w:rsid w:val="000818D8"/>
    <w:rsid w:val="00081922"/>
    <w:rsid w:val="0008192F"/>
    <w:rsid w:val="0008197C"/>
    <w:rsid w:val="000819EA"/>
    <w:rsid w:val="000819F4"/>
    <w:rsid w:val="00081A34"/>
    <w:rsid w:val="00081A8D"/>
    <w:rsid w:val="00081B1C"/>
    <w:rsid w:val="00081B7A"/>
    <w:rsid w:val="00081BB4"/>
    <w:rsid w:val="00081DD3"/>
    <w:rsid w:val="00081E65"/>
    <w:rsid w:val="00081E83"/>
    <w:rsid w:val="00081FE9"/>
    <w:rsid w:val="00082002"/>
    <w:rsid w:val="000820BC"/>
    <w:rsid w:val="00082140"/>
    <w:rsid w:val="0008232F"/>
    <w:rsid w:val="00082377"/>
    <w:rsid w:val="0008247F"/>
    <w:rsid w:val="0008259F"/>
    <w:rsid w:val="0008263F"/>
    <w:rsid w:val="00082709"/>
    <w:rsid w:val="00082765"/>
    <w:rsid w:val="00082791"/>
    <w:rsid w:val="000827E8"/>
    <w:rsid w:val="00082855"/>
    <w:rsid w:val="0008290E"/>
    <w:rsid w:val="000829B0"/>
    <w:rsid w:val="00082AB1"/>
    <w:rsid w:val="00082C67"/>
    <w:rsid w:val="00082DE3"/>
    <w:rsid w:val="00082E6A"/>
    <w:rsid w:val="00082F80"/>
    <w:rsid w:val="0008305D"/>
    <w:rsid w:val="00083226"/>
    <w:rsid w:val="000833EA"/>
    <w:rsid w:val="00083462"/>
    <w:rsid w:val="0008352A"/>
    <w:rsid w:val="0008372C"/>
    <w:rsid w:val="00083869"/>
    <w:rsid w:val="000839E3"/>
    <w:rsid w:val="00083A7B"/>
    <w:rsid w:val="00083C1B"/>
    <w:rsid w:val="00083C2A"/>
    <w:rsid w:val="00083E3B"/>
    <w:rsid w:val="00083FE4"/>
    <w:rsid w:val="00084097"/>
    <w:rsid w:val="000840B6"/>
    <w:rsid w:val="0008410A"/>
    <w:rsid w:val="000841FB"/>
    <w:rsid w:val="0008420E"/>
    <w:rsid w:val="000843B6"/>
    <w:rsid w:val="000843BA"/>
    <w:rsid w:val="00084442"/>
    <w:rsid w:val="00084767"/>
    <w:rsid w:val="00084879"/>
    <w:rsid w:val="000848B2"/>
    <w:rsid w:val="00084923"/>
    <w:rsid w:val="0008499C"/>
    <w:rsid w:val="00084A25"/>
    <w:rsid w:val="00084B29"/>
    <w:rsid w:val="00084C0C"/>
    <w:rsid w:val="00084C30"/>
    <w:rsid w:val="00084D81"/>
    <w:rsid w:val="00084DF6"/>
    <w:rsid w:val="00084F54"/>
    <w:rsid w:val="00085009"/>
    <w:rsid w:val="00085041"/>
    <w:rsid w:val="0008508E"/>
    <w:rsid w:val="000851B6"/>
    <w:rsid w:val="0008522A"/>
    <w:rsid w:val="000852E8"/>
    <w:rsid w:val="0008538B"/>
    <w:rsid w:val="0008548A"/>
    <w:rsid w:val="0008571E"/>
    <w:rsid w:val="00085776"/>
    <w:rsid w:val="000857DE"/>
    <w:rsid w:val="00085863"/>
    <w:rsid w:val="00085A84"/>
    <w:rsid w:val="00085AF5"/>
    <w:rsid w:val="00085BEB"/>
    <w:rsid w:val="00085BFB"/>
    <w:rsid w:val="00085C7C"/>
    <w:rsid w:val="00085C95"/>
    <w:rsid w:val="00085D00"/>
    <w:rsid w:val="00085D10"/>
    <w:rsid w:val="00085E05"/>
    <w:rsid w:val="00085EF3"/>
    <w:rsid w:val="0008607A"/>
    <w:rsid w:val="00086136"/>
    <w:rsid w:val="0008621F"/>
    <w:rsid w:val="0008624E"/>
    <w:rsid w:val="0008626E"/>
    <w:rsid w:val="000862AD"/>
    <w:rsid w:val="00086421"/>
    <w:rsid w:val="0008649F"/>
    <w:rsid w:val="000864CE"/>
    <w:rsid w:val="0008654D"/>
    <w:rsid w:val="00086557"/>
    <w:rsid w:val="00086657"/>
    <w:rsid w:val="00086750"/>
    <w:rsid w:val="0008697B"/>
    <w:rsid w:val="00086982"/>
    <w:rsid w:val="00086984"/>
    <w:rsid w:val="0008698A"/>
    <w:rsid w:val="00086ADE"/>
    <w:rsid w:val="00086B8F"/>
    <w:rsid w:val="00086C07"/>
    <w:rsid w:val="00086E21"/>
    <w:rsid w:val="00086EB3"/>
    <w:rsid w:val="00086F01"/>
    <w:rsid w:val="00086F25"/>
    <w:rsid w:val="00086F7A"/>
    <w:rsid w:val="00087032"/>
    <w:rsid w:val="00087065"/>
    <w:rsid w:val="00087081"/>
    <w:rsid w:val="000870F6"/>
    <w:rsid w:val="000873A9"/>
    <w:rsid w:val="00087508"/>
    <w:rsid w:val="000875EE"/>
    <w:rsid w:val="000876F6"/>
    <w:rsid w:val="00087771"/>
    <w:rsid w:val="00087786"/>
    <w:rsid w:val="000877C8"/>
    <w:rsid w:val="000877F6"/>
    <w:rsid w:val="000878CD"/>
    <w:rsid w:val="0008792A"/>
    <w:rsid w:val="00087978"/>
    <w:rsid w:val="000879F2"/>
    <w:rsid w:val="00087A3D"/>
    <w:rsid w:val="00087C12"/>
    <w:rsid w:val="00087C44"/>
    <w:rsid w:val="00087D50"/>
    <w:rsid w:val="00087DCD"/>
    <w:rsid w:val="00087E57"/>
    <w:rsid w:val="00087E64"/>
    <w:rsid w:val="00087F01"/>
    <w:rsid w:val="00090034"/>
    <w:rsid w:val="000901BF"/>
    <w:rsid w:val="000901E6"/>
    <w:rsid w:val="000904C4"/>
    <w:rsid w:val="000905A5"/>
    <w:rsid w:val="0009060E"/>
    <w:rsid w:val="00090689"/>
    <w:rsid w:val="000907E5"/>
    <w:rsid w:val="000908BE"/>
    <w:rsid w:val="000908C7"/>
    <w:rsid w:val="00090A0D"/>
    <w:rsid w:val="00090ADD"/>
    <w:rsid w:val="00090B27"/>
    <w:rsid w:val="00090B3F"/>
    <w:rsid w:val="00090BF9"/>
    <w:rsid w:val="00090CC0"/>
    <w:rsid w:val="00090DB8"/>
    <w:rsid w:val="00090E8E"/>
    <w:rsid w:val="00090ED5"/>
    <w:rsid w:val="00090F1C"/>
    <w:rsid w:val="00090F86"/>
    <w:rsid w:val="00090F90"/>
    <w:rsid w:val="00091131"/>
    <w:rsid w:val="00091133"/>
    <w:rsid w:val="00091137"/>
    <w:rsid w:val="000911D0"/>
    <w:rsid w:val="000912A6"/>
    <w:rsid w:val="000915E3"/>
    <w:rsid w:val="00091669"/>
    <w:rsid w:val="000919EB"/>
    <w:rsid w:val="00091A43"/>
    <w:rsid w:val="00091B52"/>
    <w:rsid w:val="00091BD7"/>
    <w:rsid w:val="00091D58"/>
    <w:rsid w:val="00091F93"/>
    <w:rsid w:val="00092089"/>
    <w:rsid w:val="000921FC"/>
    <w:rsid w:val="000922DD"/>
    <w:rsid w:val="00092439"/>
    <w:rsid w:val="000925D6"/>
    <w:rsid w:val="000925DA"/>
    <w:rsid w:val="0009263A"/>
    <w:rsid w:val="0009265F"/>
    <w:rsid w:val="000927DA"/>
    <w:rsid w:val="000928EB"/>
    <w:rsid w:val="0009299F"/>
    <w:rsid w:val="00092A2B"/>
    <w:rsid w:val="00092A7D"/>
    <w:rsid w:val="00092D49"/>
    <w:rsid w:val="00092DBD"/>
    <w:rsid w:val="00092DFC"/>
    <w:rsid w:val="00092F5D"/>
    <w:rsid w:val="00093018"/>
    <w:rsid w:val="0009318F"/>
    <w:rsid w:val="00093379"/>
    <w:rsid w:val="000933BA"/>
    <w:rsid w:val="0009343C"/>
    <w:rsid w:val="0009379C"/>
    <w:rsid w:val="000937F4"/>
    <w:rsid w:val="000938A4"/>
    <w:rsid w:val="00093ADA"/>
    <w:rsid w:val="00093BA4"/>
    <w:rsid w:val="00093BBA"/>
    <w:rsid w:val="00093BF1"/>
    <w:rsid w:val="00093D7B"/>
    <w:rsid w:val="00093DEB"/>
    <w:rsid w:val="00093E2A"/>
    <w:rsid w:val="00093E52"/>
    <w:rsid w:val="00093E72"/>
    <w:rsid w:val="00093F0E"/>
    <w:rsid w:val="0009404E"/>
    <w:rsid w:val="00094073"/>
    <w:rsid w:val="000940B7"/>
    <w:rsid w:val="0009415A"/>
    <w:rsid w:val="000941A1"/>
    <w:rsid w:val="000941CA"/>
    <w:rsid w:val="000942B0"/>
    <w:rsid w:val="000942D5"/>
    <w:rsid w:val="000943AC"/>
    <w:rsid w:val="00094474"/>
    <w:rsid w:val="000945A9"/>
    <w:rsid w:val="00094729"/>
    <w:rsid w:val="000947E9"/>
    <w:rsid w:val="00094872"/>
    <w:rsid w:val="00094A2A"/>
    <w:rsid w:val="00094BC9"/>
    <w:rsid w:val="00094D10"/>
    <w:rsid w:val="00094EED"/>
    <w:rsid w:val="00095026"/>
    <w:rsid w:val="00095084"/>
    <w:rsid w:val="000951E1"/>
    <w:rsid w:val="000952D9"/>
    <w:rsid w:val="0009531C"/>
    <w:rsid w:val="0009535E"/>
    <w:rsid w:val="00095499"/>
    <w:rsid w:val="00095589"/>
    <w:rsid w:val="00095616"/>
    <w:rsid w:val="000956D9"/>
    <w:rsid w:val="00095769"/>
    <w:rsid w:val="000957A1"/>
    <w:rsid w:val="000957FF"/>
    <w:rsid w:val="000958AC"/>
    <w:rsid w:val="000959D9"/>
    <w:rsid w:val="00095ABF"/>
    <w:rsid w:val="00095BD1"/>
    <w:rsid w:val="00095C60"/>
    <w:rsid w:val="00095F28"/>
    <w:rsid w:val="00095F9D"/>
    <w:rsid w:val="00096054"/>
    <w:rsid w:val="0009605A"/>
    <w:rsid w:val="000960A0"/>
    <w:rsid w:val="000960BE"/>
    <w:rsid w:val="00096176"/>
    <w:rsid w:val="00096183"/>
    <w:rsid w:val="0009626A"/>
    <w:rsid w:val="00096279"/>
    <w:rsid w:val="0009639B"/>
    <w:rsid w:val="000963C9"/>
    <w:rsid w:val="000965F9"/>
    <w:rsid w:val="000966BA"/>
    <w:rsid w:val="00096775"/>
    <w:rsid w:val="0009685B"/>
    <w:rsid w:val="00096A1A"/>
    <w:rsid w:val="00096BD5"/>
    <w:rsid w:val="00096CD5"/>
    <w:rsid w:val="00096DDE"/>
    <w:rsid w:val="00096DE3"/>
    <w:rsid w:val="00096DF7"/>
    <w:rsid w:val="00096E86"/>
    <w:rsid w:val="00096F70"/>
    <w:rsid w:val="0009705F"/>
    <w:rsid w:val="00097093"/>
    <w:rsid w:val="000971C4"/>
    <w:rsid w:val="0009745F"/>
    <w:rsid w:val="000974AC"/>
    <w:rsid w:val="00097574"/>
    <w:rsid w:val="00097679"/>
    <w:rsid w:val="0009767F"/>
    <w:rsid w:val="00097776"/>
    <w:rsid w:val="000978AE"/>
    <w:rsid w:val="00097AA6"/>
    <w:rsid w:val="00097ADD"/>
    <w:rsid w:val="00097B2A"/>
    <w:rsid w:val="00097C3B"/>
    <w:rsid w:val="00097E29"/>
    <w:rsid w:val="00097EC9"/>
    <w:rsid w:val="000A005B"/>
    <w:rsid w:val="000A0110"/>
    <w:rsid w:val="000A035A"/>
    <w:rsid w:val="000A03A2"/>
    <w:rsid w:val="000A051B"/>
    <w:rsid w:val="000A067A"/>
    <w:rsid w:val="000A06EC"/>
    <w:rsid w:val="000A08D4"/>
    <w:rsid w:val="000A090C"/>
    <w:rsid w:val="000A0920"/>
    <w:rsid w:val="000A092B"/>
    <w:rsid w:val="000A097F"/>
    <w:rsid w:val="000A0A14"/>
    <w:rsid w:val="000A0B58"/>
    <w:rsid w:val="000A0BA6"/>
    <w:rsid w:val="000A0BB3"/>
    <w:rsid w:val="000A0C4B"/>
    <w:rsid w:val="000A10A6"/>
    <w:rsid w:val="000A1220"/>
    <w:rsid w:val="000A15E8"/>
    <w:rsid w:val="000A15F6"/>
    <w:rsid w:val="000A165B"/>
    <w:rsid w:val="000A1784"/>
    <w:rsid w:val="000A17E5"/>
    <w:rsid w:val="000A1828"/>
    <w:rsid w:val="000A197A"/>
    <w:rsid w:val="000A1A0F"/>
    <w:rsid w:val="000A1B33"/>
    <w:rsid w:val="000A1BB1"/>
    <w:rsid w:val="000A1BB5"/>
    <w:rsid w:val="000A1C6C"/>
    <w:rsid w:val="000A1C9A"/>
    <w:rsid w:val="000A1D6D"/>
    <w:rsid w:val="000A2039"/>
    <w:rsid w:val="000A2060"/>
    <w:rsid w:val="000A20CB"/>
    <w:rsid w:val="000A20E9"/>
    <w:rsid w:val="000A21E4"/>
    <w:rsid w:val="000A21EB"/>
    <w:rsid w:val="000A2288"/>
    <w:rsid w:val="000A22E0"/>
    <w:rsid w:val="000A236C"/>
    <w:rsid w:val="000A253F"/>
    <w:rsid w:val="000A2628"/>
    <w:rsid w:val="000A2737"/>
    <w:rsid w:val="000A2930"/>
    <w:rsid w:val="000A2A05"/>
    <w:rsid w:val="000A2A45"/>
    <w:rsid w:val="000A2AE3"/>
    <w:rsid w:val="000A2CE9"/>
    <w:rsid w:val="000A2D05"/>
    <w:rsid w:val="000A2D28"/>
    <w:rsid w:val="000A2F02"/>
    <w:rsid w:val="000A300D"/>
    <w:rsid w:val="000A3046"/>
    <w:rsid w:val="000A308D"/>
    <w:rsid w:val="000A30CC"/>
    <w:rsid w:val="000A30F4"/>
    <w:rsid w:val="000A30F9"/>
    <w:rsid w:val="000A30FE"/>
    <w:rsid w:val="000A3187"/>
    <w:rsid w:val="000A318D"/>
    <w:rsid w:val="000A3595"/>
    <w:rsid w:val="000A372D"/>
    <w:rsid w:val="000A379F"/>
    <w:rsid w:val="000A39B3"/>
    <w:rsid w:val="000A3A82"/>
    <w:rsid w:val="000A3AD9"/>
    <w:rsid w:val="000A3AEC"/>
    <w:rsid w:val="000A3C4C"/>
    <w:rsid w:val="000A3DC6"/>
    <w:rsid w:val="000A3F95"/>
    <w:rsid w:val="000A415F"/>
    <w:rsid w:val="000A41F8"/>
    <w:rsid w:val="000A427F"/>
    <w:rsid w:val="000A4366"/>
    <w:rsid w:val="000A4396"/>
    <w:rsid w:val="000A445A"/>
    <w:rsid w:val="000A4555"/>
    <w:rsid w:val="000A4726"/>
    <w:rsid w:val="000A4814"/>
    <w:rsid w:val="000A4885"/>
    <w:rsid w:val="000A4958"/>
    <w:rsid w:val="000A4BBD"/>
    <w:rsid w:val="000A4C22"/>
    <w:rsid w:val="000A4C44"/>
    <w:rsid w:val="000A4C73"/>
    <w:rsid w:val="000A4D8B"/>
    <w:rsid w:val="000A50DF"/>
    <w:rsid w:val="000A5162"/>
    <w:rsid w:val="000A5175"/>
    <w:rsid w:val="000A5388"/>
    <w:rsid w:val="000A564F"/>
    <w:rsid w:val="000A56C4"/>
    <w:rsid w:val="000A57D9"/>
    <w:rsid w:val="000A5816"/>
    <w:rsid w:val="000A5823"/>
    <w:rsid w:val="000A58BC"/>
    <w:rsid w:val="000A598E"/>
    <w:rsid w:val="000A5A08"/>
    <w:rsid w:val="000A5C63"/>
    <w:rsid w:val="000A5D5B"/>
    <w:rsid w:val="000A5D91"/>
    <w:rsid w:val="000A5E34"/>
    <w:rsid w:val="000A5E40"/>
    <w:rsid w:val="000A5F40"/>
    <w:rsid w:val="000A616F"/>
    <w:rsid w:val="000A6228"/>
    <w:rsid w:val="000A6270"/>
    <w:rsid w:val="000A645D"/>
    <w:rsid w:val="000A6596"/>
    <w:rsid w:val="000A6662"/>
    <w:rsid w:val="000A68C0"/>
    <w:rsid w:val="000A6A53"/>
    <w:rsid w:val="000A6B31"/>
    <w:rsid w:val="000A6CB0"/>
    <w:rsid w:val="000A6CEB"/>
    <w:rsid w:val="000A6D25"/>
    <w:rsid w:val="000A6D49"/>
    <w:rsid w:val="000A6DAD"/>
    <w:rsid w:val="000A6DE2"/>
    <w:rsid w:val="000A6DF2"/>
    <w:rsid w:val="000A6E52"/>
    <w:rsid w:val="000A6EF1"/>
    <w:rsid w:val="000A7117"/>
    <w:rsid w:val="000A71BE"/>
    <w:rsid w:val="000A725F"/>
    <w:rsid w:val="000A753A"/>
    <w:rsid w:val="000A75CC"/>
    <w:rsid w:val="000A79AD"/>
    <w:rsid w:val="000A7A47"/>
    <w:rsid w:val="000A7BF0"/>
    <w:rsid w:val="000A7C6C"/>
    <w:rsid w:val="000A7F2A"/>
    <w:rsid w:val="000B00A3"/>
    <w:rsid w:val="000B059A"/>
    <w:rsid w:val="000B05C4"/>
    <w:rsid w:val="000B0757"/>
    <w:rsid w:val="000B07A6"/>
    <w:rsid w:val="000B07B7"/>
    <w:rsid w:val="000B0964"/>
    <w:rsid w:val="000B0AA0"/>
    <w:rsid w:val="000B0AAA"/>
    <w:rsid w:val="000B0ADF"/>
    <w:rsid w:val="000B0F67"/>
    <w:rsid w:val="000B1081"/>
    <w:rsid w:val="000B1279"/>
    <w:rsid w:val="000B12E4"/>
    <w:rsid w:val="000B12E7"/>
    <w:rsid w:val="000B1348"/>
    <w:rsid w:val="000B13F1"/>
    <w:rsid w:val="000B1452"/>
    <w:rsid w:val="000B14D2"/>
    <w:rsid w:val="000B14DF"/>
    <w:rsid w:val="000B150C"/>
    <w:rsid w:val="000B153D"/>
    <w:rsid w:val="000B15C8"/>
    <w:rsid w:val="000B16DE"/>
    <w:rsid w:val="000B1B81"/>
    <w:rsid w:val="000B1BD1"/>
    <w:rsid w:val="000B1C28"/>
    <w:rsid w:val="000B1CE2"/>
    <w:rsid w:val="000B20A6"/>
    <w:rsid w:val="000B214C"/>
    <w:rsid w:val="000B22C2"/>
    <w:rsid w:val="000B22C4"/>
    <w:rsid w:val="000B22CD"/>
    <w:rsid w:val="000B23BB"/>
    <w:rsid w:val="000B2552"/>
    <w:rsid w:val="000B2810"/>
    <w:rsid w:val="000B287B"/>
    <w:rsid w:val="000B2C17"/>
    <w:rsid w:val="000B2C35"/>
    <w:rsid w:val="000B2CC7"/>
    <w:rsid w:val="000B2FE4"/>
    <w:rsid w:val="000B3066"/>
    <w:rsid w:val="000B3067"/>
    <w:rsid w:val="000B307E"/>
    <w:rsid w:val="000B30DA"/>
    <w:rsid w:val="000B3399"/>
    <w:rsid w:val="000B33D3"/>
    <w:rsid w:val="000B352C"/>
    <w:rsid w:val="000B3542"/>
    <w:rsid w:val="000B3664"/>
    <w:rsid w:val="000B38B9"/>
    <w:rsid w:val="000B3932"/>
    <w:rsid w:val="000B3BE9"/>
    <w:rsid w:val="000B3CB4"/>
    <w:rsid w:val="000B3D8D"/>
    <w:rsid w:val="000B3F52"/>
    <w:rsid w:val="000B3FEB"/>
    <w:rsid w:val="000B408D"/>
    <w:rsid w:val="000B40C2"/>
    <w:rsid w:val="000B41DA"/>
    <w:rsid w:val="000B42CC"/>
    <w:rsid w:val="000B430F"/>
    <w:rsid w:val="000B43F1"/>
    <w:rsid w:val="000B4482"/>
    <w:rsid w:val="000B44BB"/>
    <w:rsid w:val="000B44BF"/>
    <w:rsid w:val="000B44E9"/>
    <w:rsid w:val="000B44F6"/>
    <w:rsid w:val="000B4551"/>
    <w:rsid w:val="000B4590"/>
    <w:rsid w:val="000B459B"/>
    <w:rsid w:val="000B45DB"/>
    <w:rsid w:val="000B477A"/>
    <w:rsid w:val="000B47ED"/>
    <w:rsid w:val="000B4822"/>
    <w:rsid w:val="000B482B"/>
    <w:rsid w:val="000B4995"/>
    <w:rsid w:val="000B49E6"/>
    <w:rsid w:val="000B4A18"/>
    <w:rsid w:val="000B4C42"/>
    <w:rsid w:val="000B4C73"/>
    <w:rsid w:val="000B4D33"/>
    <w:rsid w:val="000B4D56"/>
    <w:rsid w:val="000B4D81"/>
    <w:rsid w:val="000B4D8B"/>
    <w:rsid w:val="000B4ED6"/>
    <w:rsid w:val="000B4F07"/>
    <w:rsid w:val="000B4F46"/>
    <w:rsid w:val="000B501E"/>
    <w:rsid w:val="000B5043"/>
    <w:rsid w:val="000B50DD"/>
    <w:rsid w:val="000B51C6"/>
    <w:rsid w:val="000B5210"/>
    <w:rsid w:val="000B5281"/>
    <w:rsid w:val="000B5590"/>
    <w:rsid w:val="000B5680"/>
    <w:rsid w:val="000B59D3"/>
    <w:rsid w:val="000B5A05"/>
    <w:rsid w:val="000B5A0C"/>
    <w:rsid w:val="000B5A33"/>
    <w:rsid w:val="000B5D40"/>
    <w:rsid w:val="000B5E85"/>
    <w:rsid w:val="000B5F35"/>
    <w:rsid w:val="000B5FDA"/>
    <w:rsid w:val="000B5FEA"/>
    <w:rsid w:val="000B5FFE"/>
    <w:rsid w:val="000B614C"/>
    <w:rsid w:val="000B6203"/>
    <w:rsid w:val="000B627C"/>
    <w:rsid w:val="000B62DD"/>
    <w:rsid w:val="000B62FA"/>
    <w:rsid w:val="000B6306"/>
    <w:rsid w:val="000B632E"/>
    <w:rsid w:val="000B63B0"/>
    <w:rsid w:val="000B645E"/>
    <w:rsid w:val="000B6844"/>
    <w:rsid w:val="000B68C8"/>
    <w:rsid w:val="000B69BE"/>
    <w:rsid w:val="000B6A4F"/>
    <w:rsid w:val="000B6A83"/>
    <w:rsid w:val="000B6AF2"/>
    <w:rsid w:val="000B6B76"/>
    <w:rsid w:val="000B6BB0"/>
    <w:rsid w:val="000B6BDD"/>
    <w:rsid w:val="000B6CFB"/>
    <w:rsid w:val="000B6E81"/>
    <w:rsid w:val="000B6EA7"/>
    <w:rsid w:val="000B6FB6"/>
    <w:rsid w:val="000B712C"/>
    <w:rsid w:val="000B7268"/>
    <w:rsid w:val="000B72DB"/>
    <w:rsid w:val="000B731A"/>
    <w:rsid w:val="000B7354"/>
    <w:rsid w:val="000B743C"/>
    <w:rsid w:val="000B74BE"/>
    <w:rsid w:val="000B753E"/>
    <w:rsid w:val="000B75B1"/>
    <w:rsid w:val="000B79F3"/>
    <w:rsid w:val="000B79FC"/>
    <w:rsid w:val="000B7A71"/>
    <w:rsid w:val="000B7B1F"/>
    <w:rsid w:val="000B7B79"/>
    <w:rsid w:val="000B7C12"/>
    <w:rsid w:val="000B7C78"/>
    <w:rsid w:val="000B7D23"/>
    <w:rsid w:val="000B7D97"/>
    <w:rsid w:val="000B7EC6"/>
    <w:rsid w:val="000C0020"/>
    <w:rsid w:val="000C01A7"/>
    <w:rsid w:val="000C0255"/>
    <w:rsid w:val="000C025A"/>
    <w:rsid w:val="000C0310"/>
    <w:rsid w:val="000C03C8"/>
    <w:rsid w:val="000C04CE"/>
    <w:rsid w:val="000C052A"/>
    <w:rsid w:val="000C054A"/>
    <w:rsid w:val="000C076D"/>
    <w:rsid w:val="000C08B0"/>
    <w:rsid w:val="000C091C"/>
    <w:rsid w:val="000C0CC6"/>
    <w:rsid w:val="000C0D9E"/>
    <w:rsid w:val="000C0DDB"/>
    <w:rsid w:val="000C0EB1"/>
    <w:rsid w:val="000C0F12"/>
    <w:rsid w:val="000C0F24"/>
    <w:rsid w:val="000C0F2F"/>
    <w:rsid w:val="000C1052"/>
    <w:rsid w:val="000C1144"/>
    <w:rsid w:val="000C1148"/>
    <w:rsid w:val="000C118F"/>
    <w:rsid w:val="000C12D4"/>
    <w:rsid w:val="000C155E"/>
    <w:rsid w:val="000C17F4"/>
    <w:rsid w:val="000C195C"/>
    <w:rsid w:val="000C19AB"/>
    <w:rsid w:val="000C19E7"/>
    <w:rsid w:val="000C1A51"/>
    <w:rsid w:val="000C1B4E"/>
    <w:rsid w:val="000C1C6A"/>
    <w:rsid w:val="000C1D79"/>
    <w:rsid w:val="000C1DD0"/>
    <w:rsid w:val="000C1E0B"/>
    <w:rsid w:val="000C1EA5"/>
    <w:rsid w:val="000C1ED3"/>
    <w:rsid w:val="000C1FD6"/>
    <w:rsid w:val="000C20DC"/>
    <w:rsid w:val="000C21FC"/>
    <w:rsid w:val="000C22E5"/>
    <w:rsid w:val="000C23CE"/>
    <w:rsid w:val="000C265A"/>
    <w:rsid w:val="000C266C"/>
    <w:rsid w:val="000C269E"/>
    <w:rsid w:val="000C299E"/>
    <w:rsid w:val="000C29C1"/>
    <w:rsid w:val="000C2A25"/>
    <w:rsid w:val="000C2A49"/>
    <w:rsid w:val="000C2C0D"/>
    <w:rsid w:val="000C2D98"/>
    <w:rsid w:val="000C2E29"/>
    <w:rsid w:val="000C2F69"/>
    <w:rsid w:val="000C2F77"/>
    <w:rsid w:val="000C3045"/>
    <w:rsid w:val="000C30EC"/>
    <w:rsid w:val="000C32AE"/>
    <w:rsid w:val="000C330A"/>
    <w:rsid w:val="000C33B4"/>
    <w:rsid w:val="000C343A"/>
    <w:rsid w:val="000C3464"/>
    <w:rsid w:val="000C350B"/>
    <w:rsid w:val="000C35F0"/>
    <w:rsid w:val="000C3601"/>
    <w:rsid w:val="000C37B2"/>
    <w:rsid w:val="000C388D"/>
    <w:rsid w:val="000C3AAD"/>
    <w:rsid w:val="000C3B6D"/>
    <w:rsid w:val="000C3C53"/>
    <w:rsid w:val="000C3C7C"/>
    <w:rsid w:val="000C3E10"/>
    <w:rsid w:val="000C3FBF"/>
    <w:rsid w:val="000C41AB"/>
    <w:rsid w:val="000C42CB"/>
    <w:rsid w:val="000C43EF"/>
    <w:rsid w:val="000C46D9"/>
    <w:rsid w:val="000C4791"/>
    <w:rsid w:val="000C4835"/>
    <w:rsid w:val="000C48B7"/>
    <w:rsid w:val="000C4963"/>
    <w:rsid w:val="000C4965"/>
    <w:rsid w:val="000C49FF"/>
    <w:rsid w:val="000C4B62"/>
    <w:rsid w:val="000C4B7B"/>
    <w:rsid w:val="000C4BDD"/>
    <w:rsid w:val="000C4C95"/>
    <w:rsid w:val="000C4D3C"/>
    <w:rsid w:val="000C4F0F"/>
    <w:rsid w:val="000C4FB7"/>
    <w:rsid w:val="000C5058"/>
    <w:rsid w:val="000C50A0"/>
    <w:rsid w:val="000C52C6"/>
    <w:rsid w:val="000C591A"/>
    <w:rsid w:val="000C594B"/>
    <w:rsid w:val="000C5A2F"/>
    <w:rsid w:val="000C5ADE"/>
    <w:rsid w:val="000C5B9F"/>
    <w:rsid w:val="000C5C88"/>
    <w:rsid w:val="000C5D8F"/>
    <w:rsid w:val="000C5F55"/>
    <w:rsid w:val="000C5FB8"/>
    <w:rsid w:val="000C6281"/>
    <w:rsid w:val="000C6282"/>
    <w:rsid w:val="000C6401"/>
    <w:rsid w:val="000C67DF"/>
    <w:rsid w:val="000C67EF"/>
    <w:rsid w:val="000C6831"/>
    <w:rsid w:val="000C691D"/>
    <w:rsid w:val="000C6938"/>
    <w:rsid w:val="000C6B08"/>
    <w:rsid w:val="000C6B48"/>
    <w:rsid w:val="000C6B91"/>
    <w:rsid w:val="000C6CBE"/>
    <w:rsid w:val="000C6FDD"/>
    <w:rsid w:val="000C7005"/>
    <w:rsid w:val="000C7039"/>
    <w:rsid w:val="000C7173"/>
    <w:rsid w:val="000C72E3"/>
    <w:rsid w:val="000C7318"/>
    <w:rsid w:val="000C73ED"/>
    <w:rsid w:val="000C7422"/>
    <w:rsid w:val="000C7441"/>
    <w:rsid w:val="000C74A2"/>
    <w:rsid w:val="000C751C"/>
    <w:rsid w:val="000C76AF"/>
    <w:rsid w:val="000C791A"/>
    <w:rsid w:val="000C7A33"/>
    <w:rsid w:val="000C7C68"/>
    <w:rsid w:val="000C7CF3"/>
    <w:rsid w:val="000C7D2B"/>
    <w:rsid w:val="000C7D90"/>
    <w:rsid w:val="000C7F72"/>
    <w:rsid w:val="000C7FC4"/>
    <w:rsid w:val="000D02B1"/>
    <w:rsid w:val="000D03EA"/>
    <w:rsid w:val="000D0482"/>
    <w:rsid w:val="000D0488"/>
    <w:rsid w:val="000D0535"/>
    <w:rsid w:val="000D053D"/>
    <w:rsid w:val="000D0550"/>
    <w:rsid w:val="000D0581"/>
    <w:rsid w:val="000D0620"/>
    <w:rsid w:val="000D06CE"/>
    <w:rsid w:val="000D07A1"/>
    <w:rsid w:val="000D0980"/>
    <w:rsid w:val="000D0AA6"/>
    <w:rsid w:val="000D0C0B"/>
    <w:rsid w:val="000D0C87"/>
    <w:rsid w:val="000D0CE5"/>
    <w:rsid w:val="000D0EE8"/>
    <w:rsid w:val="000D0F19"/>
    <w:rsid w:val="000D1120"/>
    <w:rsid w:val="000D1125"/>
    <w:rsid w:val="000D124E"/>
    <w:rsid w:val="000D1290"/>
    <w:rsid w:val="000D12A8"/>
    <w:rsid w:val="000D12B1"/>
    <w:rsid w:val="000D12D2"/>
    <w:rsid w:val="000D12F9"/>
    <w:rsid w:val="000D135F"/>
    <w:rsid w:val="000D1381"/>
    <w:rsid w:val="000D13BD"/>
    <w:rsid w:val="000D1417"/>
    <w:rsid w:val="000D15B4"/>
    <w:rsid w:val="000D17AF"/>
    <w:rsid w:val="000D17C1"/>
    <w:rsid w:val="000D1920"/>
    <w:rsid w:val="000D1A49"/>
    <w:rsid w:val="000D1A7C"/>
    <w:rsid w:val="000D1AA1"/>
    <w:rsid w:val="000D1BA6"/>
    <w:rsid w:val="000D1C9D"/>
    <w:rsid w:val="000D1CA1"/>
    <w:rsid w:val="000D2076"/>
    <w:rsid w:val="000D20A5"/>
    <w:rsid w:val="000D2117"/>
    <w:rsid w:val="000D216D"/>
    <w:rsid w:val="000D2444"/>
    <w:rsid w:val="000D25EF"/>
    <w:rsid w:val="000D2823"/>
    <w:rsid w:val="000D282F"/>
    <w:rsid w:val="000D2926"/>
    <w:rsid w:val="000D29B9"/>
    <w:rsid w:val="000D29BA"/>
    <w:rsid w:val="000D29EC"/>
    <w:rsid w:val="000D2A4A"/>
    <w:rsid w:val="000D2AD2"/>
    <w:rsid w:val="000D2B0A"/>
    <w:rsid w:val="000D2B0E"/>
    <w:rsid w:val="000D2B2A"/>
    <w:rsid w:val="000D2D18"/>
    <w:rsid w:val="000D2D79"/>
    <w:rsid w:val="000D2ED3"/>
    <w:rsid w:val="000D3189"/>
    <w:rsid w:val="000D33F2"/>
    <w:rsid w:val="000D33F9"/>
    <w:rsid w:val="000D3480"/>
    <w:rsid w:val="000D3485"/>
    <w:rsid w:val="000D366A"/>
    <w:rsid w:val="000D36C5"/>
    <w:rsid w:val="000D3705"/>
    <w:rsid w:val="000D37B8"/>
    <w:rsid w:val="000D37E1"/>
    <w:rsid w:val="000D38B2"/>
    <w:rsid w:val="000D38BC"/>
    <w:rsid w:val="000D3B01"/>
    <w:rsid w:val="000D3BC7"/>
    <w:rsid w:val="000D3EDD"/>
    <w:rsid w:val="000D406B"/>
    <w:rsid w:val="000D41CD"/>
    <w:rsid w:val="000D43B2"/>
    <w:rsid w:val="000D442D"/>
    <w:rsid w:val="000D445F"/>
    <w:rsid w:val="000D452D"/>
    <w:rsid w:val="000D488B"/>
    <w:rsid w:val="000D494F"/>
    <w:rsid w:val="000D4961"/>
    <w:rsid w:val="000D4A9D"/>
    <w:rsid w:val="000D4D0A"/>
    <w:rsid w:val="000D4D32"/>
    <w:rsid w:val="000D4E6F"/>
    <w:rsid w:val="000D4EF9"/>
    <w:rsid w:val="000D4F02"/>
    <w:rsid w:val="000D4FE4"/>
    <w:rsid w:val="000D5132"/>
    <w:rsid w:val="000D51BA"/>
    <w:rsid w:val="000D52FA"/>
    <w:rsid w:val="000D54E8"/>
    <w:rsid w:val="000D5515"/>
    <w:rsid w:val="000D558D"/>
    <w:rsid w:val="000D570F"/>
    <w:rsid w:val="000D571A"/>
    <w:rsid w:val="000D57B5"/>
    <w:rsid w:val="000D57FD"/>
    <w:rsid w:val="000D5851"/>
    <w:rsid w:val="000D592E"/>
    <w:rsid w:val="000D59A2"/>
    <w:rsid w:val="000D5A90"/>
    <w:rsid w:val="000D5B09"/>
    <w:rsid w:val="000D5C07"/>
    <w:rsid w:val="000D5C70"/>
    <w:rsid w:val="000D5FD5"/>
    <w:rsid w:val="000D6298"/>
    <w:rsid w:val="000D62E7"/>
    <w:rsid w:val="000D630E"/>
    <w:rsid w:val="000D6360"/>
    <w:rsid w:val="000D648C"/>
    <w:rsid w:val="000D6614"/>
    <w:rsid w:val="000D661A"/>
    <w:rsid w:val="000D665C"/>
    <w:rsid w:val="000D667B"/>
    <w:rsid w:val="000D6700"/>
    <w:rsid w:val="000D6701"/>
    <w:rsid w:val="000D6785"/>
    <w:rsid w:val="000D67CB"/>
    <w:rsid w:val="000D6943"/>
    <w:rsid w:val="000D69CA"/>
    <w:rsid w:val="000D6A83"/>
    <w:rsid w:val="000D6AF2"/>
    <w:rsid w:val="000D6B70"/>
    <w:rsid w:val="000D6B78"/>
    <w:rsid w:val="000D6CFB"/>
    <w:rsid w:val="000D6DEA"/>
    <w:rsid w:val="000D6DF8"/>
    <w:rsid w:val="000D6E80"/>
    <w:rsid w:val="000D702F"/>
    <w:rsid w:val="000D703D"/>
    <w:rsid w:val="000D72B1"/>
    <w:rsid w:val="000D73D6"/>
    <w:rsid w:val="000D7604"/>
    <w:rsid w:val="000D77F0"/>
    <w:rsid w:val="000D782B"/>
    <w:rsid w:val="000D7A23"/>
    <w:rsid w:val="000D7A64"/>
    <w:rsid w:val="000D7ABE"/>
    <w:rsid w:val="000D7B2C"/>
    <w:rsid w:val="000D7C18"/>
    <w:rsid w:val="000D7C1D"/>
    <w:rsid w:val="000D7C73"/>
    <w:rsid w:val="000D7C75"/>
    <w:rsid w:val="000D7CC9"/>
    <w:rsid w:val="000D7D6C"/>
    <w:rsid w:val="000D7ED3"/>
    <w:rsid w:val="000DF24D"/>
    <w:rsid w:val="000E006B"/>
    <w:rsid w:val="000E0304"/>
    <w:rsid w:val="000E0338"/>
    <w:rsid w:val="000E048A"/>
    <w:rsid w:val="000E0542"/>
    <w:rsid w:val="000E054B"/>
    <w:rsid w:val="000E0671"/>
    <w:rsid w:val="000E0678"/>
    <w:rsid w:val="000E083E"/>
    <w:rsid w:val="000E0910"/>
    <w:rsid w:val="000E09B8"/>
    <w:rsid w:val="000E0A42"/>
    <w:rsid w:val="000E0C14"/>
    <w:rsid w:val="000E0CCA"/>
    <w:rsid w:val="000E0EE4"/>
    <w:rsid w:val="000E0EEC"/>
    <w:rsid w:val="000E10EF"/>
    <w:rsid w:val="000E1313"/>
    <w:rsid w:val="000E134F"/>
    <w:rsid w:val="000E135F"/>
    <w:rsid w:val="000E13B0"/>
    <w:rsid w:val="000E145D"/>
    <w:rsid w:val="000E14F3"/>
    <w:rsid w:val="000E1517"/>
    <w:rsid w:val="000E1690"/>
    <w:rsid w:val="000E188A"/>
    <w:rsid w:val="000E1948"/>
    <w:rsid w:val="000E1983"/>
    <w:rsid w:val="000E19EE"/>
    <w:rsid w:val="000E1A3D"/>
    <w:rsid w:val="000E1CDA"/>
    <w:rsid w:val="000E1E60"/>
    <w:rsid w:val="000E1EC7"/>
    <w:rsid w:val="000E1EF6"/>
    <w:rsid w:val="000E2044"/>
    <w:rsid w:val="000E20E5"/>
    <w:rsid w:val="000E2157"/>
    <w:rsid w:val="000E21A1"/>
    <w:rsid w:val="000E2220"/>
    <w:rsid w:val="000E2236"/>
    <w:rsid w:val="000E2306"/>
    <w:rsid w:val="000E230C"/>
    <w:rsid w:val="000E24D7"/>
    <w:rsid w:val="000E27CF"/>
    <w:rsid w:val="000E2A79"/>
    <w:rsid w:val="000E2AD5"/>
    <w:rsid w:val="000E2C85"/>
    <w:rsid w:val="000E2D09"/>
    <w:rsid w:val="000E2D42"/>
    <w:rsid w:val="000E2D86"/>
    <w:rsid w:val="000E2DD5"/>
    <w:rsid w:val="000E2F16"/>
    <w:rsid w:val="000E2F59"/>
    <w:rsid w:val="000E2FCA"/>
    <w:rsid w:val="000E30E6"/>
    <w:rsid w:val="000E3212"/>
    <w:rsid w:val="000E3275"/>
    <w:rsid w:val="000E3474"/>
    <w:rsid w:val="000E349F"/>
    <w:rsid w:val="000E34D4"/>
    <w:rsid w:val="000E364A"/>
    <w:rsid w:val="000E376E"/>
    <w:rsid w:val="000E3817"/>
    <w:rsid w:val="000E3903"/>
    <w:rsid w:val="000E390D"/>
    <w:rsid w:val="000E3C40"/>
    <w:rsid w:val="000E3CBE"/>
    <w:rsid w:val="000E3D93"/>
    <w:rsid w:val="000E3EBC"/>
    <w:rsid w:val="000E3F10"/>
    <w:rsid w:val="000E3F1C"/>
    <w:rsid w:val="000E405F"/>
    <w:rsid w:val="000E4089"/>
    <w:rsid w:val="000E428A"/>
    <w:rsid w:val="000E4301"/>
    <w:rsid w:val="000E434B"/>
    <w:rsid w:val="000E4703"/>
    <w:rsid w:val="000E474E"/>
    <w:rsid w:val="000E4761"/>
    <w:rsid w:val="000E4847"/>
    <w:rsid w:val="000E4A1B"/>
    <w:rsid w:val="000E4E21"/>
    <w:rsid w:val="000E4F05"/>
    <w:rsid w:val="000E5011"/>
    <w:rsid w:val="000E515A"/>
    <w:rsid w:val="000E5246"/>
    <w:rsid w:val="000E5521"/>
    <w:rsid w:val="000E573D"/>
    <w:rsid w:val="000E5798"/>
    <w:rsid w:val="000E579B"/>
    <w:rsid w:val="000E58AC"/>
    <w:rsid w:val="000E58CE"/>
    <w:rsid w:val="000E5AF5"/>
    <w:rsid w:val="000E5BBA"/>
    <w:rsid w:val="000E5BDB"/>
    <w:rsid w:val="000E5DEA"/>
    <w:rsid w:val="000E5E24"/>
    <w:rsid w:val="000E5EB0"/>
    <w:rsid w:val="000E5F0C"/>
    <w:rsid w:val="000E6283"/>
    <w:rsid w:val="000E6442"/>
    <w:rsid w:val="000E6486"/>
    <w:rsid w:val="000E64D3"/>
    <w:rsid w:val="000E658E"/>
    <w:rsid w:val="000E65DE"/>
    <w:rsid w:val="000E67F9"/>
    <w:rsid w:val="000E68F2"/>
    <w:rsid w:val="000E6984"/>
    <w:rsid w:val="000E69DC"/>
    <w:rsid w:val="000E6A17"/>
    <w:rsid w:val="000E6A6A"/>
    <w:rsid w:val="000E6AFD"/>
    <w:rsid w:val="000E6BAC"/>
    <w:rsid w:val="000E6BDE"/>
    <w:rsid w:val="000E6C1D"/>
    <w:rsid w:val="000E6D23"/>
    <w:rsid w:val="000E6EE8"/>
    <w:rsid w:val="000E702E"/>
    <w:rsid w:val="000E704F"/>
    <w:rsid w:val="000E70CA"/>
    <w:rsid w:val="000E70E7"/>
    <w:rsid w:val="000E719F"/>
    <w:rsid w:val="000E7201"/>
    <w:rsid w:val="000E7394"/>
    <w:rsid w:val="000E75BA"/>
    <w:rsid w:val="000E774F"/>
    <w:rsid w:val="000E780E"/>
    <w:rsid w:val="000E78D6"/>
    <w:rsid w:val="000E7945"/>
    <w:rsid w:val="000E7A54"/>
    <w:rsid w:val="000E7A6A"/>
    <w:rsid w:val="000E7A6C"/>
    <w:rsid w:val="000E7AC7"/>
    <w:rsid w:val="000E7C1B"/>
    <w:rsid w:val="000E7DAF"/>
    <w:rsid w:val="000E7F2D"/>
    <w:rsid w:val="000E7FFB"/>
    <w:rsid w:val="000E8DFF"/>
    <w:rsid w:val="000F0114"/>
    <w:rsid w:val="000F023F"/>
    <w:rsid w:val="000F0263"/>
    <w:rsid w:val="000F0280"/>
    <w:rsid w:val="000F033D"/>
    <w:rsid w:val="000F0405"/>
    <w:rsid w:val="000F04B5"/>
    <w:rsid w:val="000F0601"/>
    <w:rsid w:val="000F069C"/>
    <w:rsid w:val="000F06BB"/>
    <w:rsid w:val="000F0721"/>
    <w:rsid w:val="000F0785"/>
    <w:rsid w:val="000F07B0"/>
    <w:rsid w:val="000F07CA"/>
    <w:rsid w:val="000F0841"/>
    <w:rsid w:val="000F08F3"/>
    <w:rsid w:val="000F091A"/>
    <w:rsid w:val="000F0942"/>
    <w:rsid w:val="000F0A19"/>
    <w:rsid w:val="000F0A6B"/>
    <w:rsid w:val="000F0C22"/>
    <w:rsid w:val="000F0C3D"/>
    <w:rsid w:val="000F0CBC"/>
    <w:rsid w:val="000F0D0B"/>
    <w:rsid w:val="000F0E29"/>
    <w:rsid w:val="000F0E9C"/>
    <w:rsid w:val="000F1045"/>
    <w:rsid w:val="000F1146"/>
    <w:rsid w:val="000F120C"/>
    <w:rsid w:val="000F12A9"/>
    <w:rsid w:val="000F12D0"/>
    <w:rsid w:val="000F12F6"/>
    <w:rsid w:val="000F13C3"/>
    <w:rsid w:val="000F1671"/>
    <w:rsid w:val="000F174D"/>
    <w:rsid w:val="000F1887"/>
    <w:rsid w:val="000F1966"/>
    <w:rsid w:val="000F1CCC"/>
    <w:rsid w:val="000F209E"/>
    <w:rsid w:val="000F21EE"/>
    <w:rsid w:val="000F2210"/>
    <w:rsid w:val="000F2283"/>
    <w:rsid w:val="000F22CB"/>
    <w:rsid w:val="000F23E5"/>
    <w:rsid w:val="000F240F"/>
    <w:rsid w:val="000F24CD"/>
    <w:rsid w:val="000F26AC"/>
    <w:rsid w:val="000F2745"/>
    <w:rsid w:val="000F2861"/>
    <w:rsid w:val="000F288F"/>
    <w:rsid w:val="000F28AF"/>
    <w:rsid w:val="000F2911"/>
    <w:rsid w:val="000F2975"/>
    <w:rsid w:val="000F2980"/>
    <w:rsid w:val="000F2A4A"/>
    <w:rsid w:val="000F2D2B"/>
    <w:rsid w:val="000F2D3D"/>
    <w:rsid w:val="000F2D7E"/>
    <w:rsid w:val="000F2EB0"/>
    <w:rsid w:val="000F2EC5"/>
    <w:rsid w:val="000F2FF3"/>
    <w:rsid w:val="000F307C"/>
    <w:rsid w:val="000F31CB"/>
    <w:rsid w:val="000F3253"/>
    <w:rsid w:val="000F3303"/>
    <w:rsid w:val="000F3631"/>
    <w:rsid w:val="000F3B04"/>
    <w:rsid w:val="000F3C3F"/>
    <w:rsid w:val="000F3E85"/>
    <w:rsid w:val="000F3F10"/>
    <w:rsid w:val="000F3F28"/>
    <w:rsid w:val="000F3FDC"/>
    <w:rsid w:val="000F3FE8"/>
    <w:rsid w:val="000F409A"/>
    <w:rsid w:val="000F414C"/>
    <w:rsid w:val="000F4266"/>
    <w:rsid w:val="000F42C5"/>
    <w:rsid w:val="000F433E"/>
    <w:rsid w:val="000F438C"/>
    <w:rsid w:val="000F46C5"/>
    <w:rsid w:val="000F46EC"/>
    <w:rsid w:val="000F47F5"/>
    <w:rsid w:val="000F486D"/>
    <w:rsid w:val="000F491A"/>
    <w:rsid w:val="000F4952"/>
    <w:rsid w:val="000F49D8"/>
    <w:rsid w:val="000F4A4E"/>
    <w:rsid w:val="000F4CC4"/>
    <w:rsid w:val="000F4E20"/>
    <w:rsid w:val="000F4E30"/>
    <w:rsid w:val="000F4FE6"/>
    <w:rsid w:val="000F4FEB"/>
    <w:rsid w:val="000F5152"/>
    <w:rsid w:val="000F5189"/>
    <w:rsid w:val="000F52CA"/>
    <w:rsid w:val="000F5302"/>
    <w:rsid w:val="000F545B"/>
    <w:rsid w:val="000F54B6"/>
    <w:rsid w:val="000F5503"/>
    <w:rsid w:val="000F5634"/>
    <w:rsid w:val="000F58B7"/>
    <w:rsid w:val="000F594C"/>
    <w:rsid w:val="000F5AD6"/>
    <w:rsid w:val="000F5C9B"/>
    <w:rsid w:val="000F5E1B"/>
    <w:rsid w:val="000F5EF1"/>
    <w:rsid w:val="000F5F46"/>
    <w:rsid w:val="000F5F4C"/>
    <w:rsid w:val="000F5F73"/>
    <w:rsid w:val="000F6082"/>
    <w:rsid w:val="000F6306"/>
    <w:rsid w:val="000F639B"/>
    <w:rsid w:val="000F6513"/>
    <w:rsid w:val="000F65C9"/>
    <w:rsid w:val="000F65E2"/>
    <w:rsid w:val="000F6628"/>
    <w:rsid w:val="000F6770"/>
    <w:rsid w:val="000F68DF"/>
    <w:rsid w:val="000F6A4D"/>
    <w:rsid w:val="000F6AA0"/>
    <w:rsid w:val="000F6B7C"/>
    <w:rsid w:val="000F6BE6"/>
    <w:rsid w:val="000F6C55"/>
    <w:rsid w:val="000F6CCE"/>
    <w:rsid w:val="000F6D61"/>
    <w:rsid w:val="000F6E08"/>
    <w:rsid w:val="000F6F3D"/>
    <w:rsid w:val="000F6FAB"/>
    <w:rsid w:val="000F7068"/>
    <w:rsid w:val="000F71D0"/>
    <w:rsid w:val="000F7256"/>
    <w:rsid w:val="000F7270"/>
    <w:rsid w:val="000F728A"/>
    <w:rsid w:val="000F7347"/>
    <w:rsid w:val="000F7439"/>
    <w:rsid w:val="000F7507"/>
    <w:rsid w:val="000F75BE"/>
    <w:rsid w:val="000F75FC"/>
    <w:rsid w:val="000F7684"/>
    <w:rsid w:val="000F770A"/>
    <w:rsid w:val="000F771A"/>
    <w:rsid w:val="000F7749"/>
    <w:rsid w:val="000F7760"/>
    <w:rsid w:val="000F79E4"/>
    <w:rsid w:val="000F7A01"/>
    <w:rsid w:val="000F7ABB"/>
    <w:rsid w:val="000F7CDE"/>
    <w:rsid w:val="000F7CF8"/>
    <w:rsid w:val="000F7DC5"/>
    <w:rsid w:val="000F7E36"/>
    <w:rsid w:val="000F7E56"/>
    <w:rsid w:val="000F7E6B"/>
    <w:rsid w:val="000F7F1F"/>
    <w:rsid w:val="000F7F4A"/>
    <w:rsid w:val="0010001D"/>
    <w:rsid w:val="001000D9"/>
    <w:rsid w:val="001001DB"/>
    <w:rsid w:val="0010029B"/>
    <w:rsid w:val="001002AB"/>
    <w:rsid w:val="001002E6"/>
    <w:rsid w:val="001002F4"/>
    <w:rsid w:val="00100506"/>
    <w:rsid w:val="0010070C"/>
    <w:rsid w:val="001007BC"/>
    <w:rsid w:val="00100802"/>
    <w:rsid w:val="00100A3E"/>
    <w:rsid w:val="00100C2A"/>
    <w:rsid w:val="00100C92"/>
    <w:rsid w:val="00100D9A"/>
    <w:rsid w:val="00100DA4"/>
    <w:rsid w:val="00100E35"/>
    <w:rsid w:val="00100F2B"/>
    <w:rsid w:val="00100FEE"/>
    <w:rsid w:val="00100FF6"/>
    <w:rsid w:val="00101132"/>
    <w:rsid w:val="00101170"/>
    <w:rsid w:val="00101177"/>
    <w:rsid w:val="001011BE"/>
    <w:rsid w:val="0010120C"/>
    <w:rsid w:val="001012EB"/>
    <w:rsid w:val="001012F9"/>
    <w:rsid w:val="00101308"/>
    <w:rsid w:val="0010136B"/>
    <w:rsid w:val="001013D8"/>
    <w:rsid w:val="001014D7"/>
    <w:rsid w:val="0010157C"/>
    <w:rsid w:val="001016DB"/>
    <w:rsid w:val="001017A5"/>
    <w:rsid w:val="001017A6"/>
    <w:rsid w:val="001018D9"/>
    <w:rsid w:val="00102008"/>
    <w:rsid w:val="00102023"/>
    <w:rsid w:val="00102065"/>
    <w:rsid w:val="0010209D"/>
    <w:rsid w:val="001020AC"/>
    <w:rsid w:val="001020F7"/>
    <w:rsid w:val="0010210C"/>
    <w:rsid w:val="00102166"/>
    <w:rsid w:val="00102183"/>
    <w:rsid w:val="00102245"/>
    <w:rsid w:val="001022C7"/>
    <w:rsid w:val="00102468"/>
    <w:rsid w:val="001024FB"/>
    <w:rsid w:val="00102528"/>
    <w:rsid w:val="001025B0"/>
    <w:rsid w:val="001025C4"/>
    <w:rsid w:val="00102625"/>
    <w:rsid w:val="001026BF"/>
    <w:rsid w:val="00102957"/>
    <w:rsid w:val="00102A58"/>
    <w:rsid w:val="00102C78"/>
    <w:rsid w:val="00102DE7"/>
    <w:rsid w:val="00103057"/>
    <w:rsid w:val="0010327D"/>
    <w:rsid w:val="001032FD"/>
    <w:rsid w:val="001036CF"/>
    <w:rsid w:val="0010372D"/>
    <w:rsid w:val="00103A15"/>
    <w:rsid w:val="00103A34"/>
    <w:rsid w:val="00103D4F"/>
    <w:rsid w:val="00103DBA"/>
    <w:rsid w:val="00103DC3"/>
    <w:rsid w:val="00103DF9"/>
    <w:rsid w:val="00103E14"/>
    <w:rsid w:val="00103E80"/>
    <w:rsid w:val="00103F0D"/>
    <w:rsid w:val="00104080"/>
    <w:rsid w:val="001040E3"/>
    <w:rsid w:val="00104119"/>
    <w:rsid w:val="0010414C"/>
    <w:rsid w:val="00104289"/>
    <w:rsid w:val="001043D0"/>
    <w:rsid w:val="0010444B"/>
    <w:rsid w:val="001044B5"/>
    <w:rsid w:val="001044D0"/>
    <w:rsid w:val="0010461B"/>
    <w:rsid w:val="001046C3"/>
    <w:rsid w:val="001046E8"/>
    <w:rsid w:val="00104719"/>
    <w:rsid w:val="00104770"/>
    <w:rsid w:val="001047AE"/>
    <w:rsid w:val="001047D2"/>
    <w:rsid w:val="00104808"/>
    <w:rsid w:val="00104945"/>
    <w:rsid w:val="00104A02"/>
    <w:rsid w:val="00104ADB"/>
    <w:rsid w:val="00104CA1"/>
    <w:rsid w:val="00104CC1"/>
    <w:rsid w:val="00104D44"/>
    <w:rsid w:val="00104D67"/>
    <w:rsid w:val="00104DB8"/>
    <w:rsid w:val="00104E8C"/>
    <w:rsid w:val="00105012"/>
    <w:rsid w:val="00105182"/>
    <w:rsid w:val="001052A1"/>
    <w:rsid w:val="0010531B"/>
    <w:rsid w:val="001053E2"/>
    <w:rsid w:val="001056BB"/>
    <w:rsid w:val="001057EA"/>
    <w:rsid w:val="00105897"/>
    <w:rsid w:val="0010593F"/>
    <w:rsid w:val="00105A60"/>
    <w:rsid w:val="00105A6B"/>
    <w:rsid w:val="00105ACF"/>
    <w:rsid w:val="00105B60"/>
    <w:rsid w:val="00105CEB"/>
    <w:rsid w:val="00105CF7"/>
    <w:rsid w:val="00105D3C"/>
    <w:rsid w:val="00105E4F"/>
    <w:rsid w:val="00106044"/>
    <w:rsid w:val="00106126"/>
    <w:rsid w:val="00106250"/>
    <w:rsid w:val="00106263"/>
    <w:rsid w:val="001062C3"/>
    <w:rsid w:val="0010640F"/>
    <w:rsid w:val="0010641F"/>
    <w:rsid w:val="0010645E"/>
    <w:rsid w:val="0010657F"/>
    <w:rsid w:val="00106701"/>
    <w:rsid w:val="0010674A"/>
    <w:rsid w:val="001067C0"/>
    <w:rsid w:val="001068B8"/>
    <w:rsid w:val="001068C2"/>
    <w:rsid w:val="0010697B"/>
    <w:rsid w:val="00106A88"/>
    <w:rsid w:val="00106AC2"/>
    <w:rsid w:val="00106B87"/>
    <w:rsid w:val="00106B8F"/>
    <w:rsid w:val="00106D76"/>
    <w:rsid w:val="00106D96"/>
    <w:rsid w:val="00106E74"/>
    <w:rsid w:val="00106FD3"/>
    <w:rsid w:val="00107008"/>
    <w:rsid w:val="0010701B"/>
    <w:rsid w:val="001071F7"/>
    <w:rsid w:val="00107215"/>
    <w:rsid w:val="001074C7"/>
    <w:rsid w:val="00107557"/>
    <w:rsid w:val="0010779D"/>
    <w:rsid w:val="001077C2"/>
    <w:rsid w:val="00107856"/>
    <w:rsid w:val="001079BA"/>
    <w:rsid w:val="00107C87"/>
    <w:rsid w:val="00107D87"/>
    <w:rsid w:val="00107DD5"/>
    <w:rsid w:val="00107DD9"/>
    <w:rsid w:val="00107E92"/>
    <w:rsid w:val="00107F92"/>
    <w:rsid w:val="00110072"/>
    <w:rsid w:val="00110162"/>
    <w:rsid w:val="0011028D"/>
    <w:rsid w:val="00110577"/>
    <w:rsid w:val="00110616"/>
    <w:rsid w:val="00110624"/>
    <w:rsid w:val="001106AF"/>
    <w:rsid w:val="00110853"/>
    <w:rsid w:val="0011087C"/>
    <w:rsid w:val="00110995"/>
    <w:rsid w:val="00110A39"/>
    <w:rsid w:val="00110AC9"/>
    <w:rsid w:val="00110AEF"/>
    <w:rsid w:val="00110FD3"/>
    <w:rsid w:val="00111030"/>
    <w:rsid w:val="001111DA"/>
    <w:rsid w:val="001111FC"/>
    <w:rsid w:val="001112D2"/>
    <w:rsid w:val="00111306"/>
    <w:rsid w:val="00111312"/>
    <w:rsid w:val="0011133E"/>
    <w:rsid w:val="0011136F"/>
    <w:rsid w:val="00111378"/>
    <w:rsid w:val="0011144C"/>
    <w:rsid w:val="001114EF"/>
    <w:rsid w:val="00111510"/>
    <w:rsid w:val="00111583"/>
    <w:rsid w:val="0011177D"/>
    <w:rsid w:val="001119AF"/>
    <w:rsid w:val="00111A6D"/>
    <w:rsid w:val="00111AA1"/>
    <w:rsid w:val="00111C3E"/>
    <w:rsid w:val="00111CF1"/>
    <w:rsid w:val="00111D9C"/>
    <w:rsid w:val="00111E2B"/>
    <w:rsid w:val="00111F0E"/>
    <w:rsid w:val="00111FCF"/>
    <w:rsid w:val="00112017"/>
    <w:rsid w:val="00112038"/>
    <w:rsid w:val="001121A6"/>
    <w:rsid w:val="00112447"/>
    <w:rsid w:val="00112464"/>
    <w:rsid w:val="0011247E"/>
    <w:rsid w:val="0011254C"/>
    <w:rsid w:val="001125EE"/>
    <w:rsid w:val="00112750"/>
    <w:rsid w:val="001127F0"/>
    <w:rsid w:val="00112862"/>
    <w:rsid w:val="00112985"/>
    <w:rsid w:val="00112990"/>
    <w:rsid w:val="00112994"/>
    <w:rsid w:val="00112997"/>
    <w:rsid w:val="00112C2C"/>
    <w:rsid w:val="00112CC7"/>
    <w:rsid w:val="00112F1D"/>
    <w:rsid w:val="001130E3"/>
    <w:rsid w:val="00113168"/>
    <w:rsid w:val="001133AD"/>
    <w:rsid w:val="00113470"/>
    <w:rsid w:val="00113483"/>
    <w:rsid w:val="0011348E"/>
    <w:rsid w:val="00113530"/>
    <w:rsid w:val="00113592"/>
    <w:rsid w:val="00113666"/>
    <w:rsid w:val="0011390C"/>
    <w:rsid w:val="0011391D"/>
    <w:rsid w:val="00113A3F"/>
    <w:rsid w:val="00113A52"/>
    <w:rsid w:val="00113ABC"/>
    <w:rsid w:val="00113ADD"/>
    <w:rsid w:val="00113D48"/>
    <w:rsid w:val="00113E93"/>
    <w:rsid w:val="00113F8D"/>
    <w:rsid w:val="0011420E"/>
    <w:rsid w:val="001143A9"/>
    <w:rsid w:val="001143B1"/>
    <w:rsid w:val="00114623"/>
    <w:rsid w:val="00114661"/>
    <w:rsid w:val="001146C4"/>
    <w:rsid w:val="001147EC"/>
    <w:rsid w:val="00114906"/>
    <w:rsid w:val="00114A0D"/>
    <w:rsid w:val="00114AAA"/>
    <w:rsid w:val="00114BAE"/>
    <w:rsid w:val="00114CC1"/>
    <w:rsid w:val="00114DE2"/>
    <w:rsid w:val="00114E44"/>
    <w:rsid w:val="00114F68"/>
    <w:rsid w:val="0011508F"/>
    <w:rsid w:val="00115124"/>
    <w:rsid w:val="001151D3"/>
    <w:rsid w:val="001153D7"/>
    <w:rsid w:val="001154FE"/>
    <w:rsid w:val="00115582"/>
    <w:rsid w:val="0011565B"/>
    <w:rsid w:val="001157DA"/>
    <w:rsid w:val="00115867"/>
    <w:rsid w:val="001158F0"/>
    <w:rsid w:val="00115951"/>
    <w:rsid w:val="001159FB"/>
    <w:rsid w:val="00115A93"/>
    <w:rsid w:val="00115AB8"/>
    <w:rsid w:val="00115ABA"/>
    <w:rsid w:val="00115AEE"/>
    <w:rsid w:val="00115BF6"/>
    <w:rsid w:val="00115BFF"/>
    <w:rsid w:val="00115D28"/>
    <w:rsid w:val="00115ECC"/>
    <w:rsid w:val="00115EE9"/>
    <w:rsid w:val="00115FFE"/>
    <w:rsid w:val="00116054"/>
    <w:rsid w:val="00116101"/>
    <w:rsid w:val="00116208"/>
    <w:rsid w:val="001163BE"/>
    <w:rsid w:val="001164F0"/>
    <w:rsid w:val="0011667A"/>
    <w:rsid w:val="001166FE"/>
    <w:rsid w:val="0011677E"/>
    <w:rsid w:val="00116859"/>
    <w:rsid w:val="001168B0"/>
    <w:rsid w:val="0011696B"/>
    <w:rsid w:val="001169F6"/>
    <w:rsid w:val="00116AD7"/>
    <w:rsid w:val="00116CE0"/>
    <w:rsid w:val="00116D55"/>
    <w:rsid w:val="00116F93"/>
    <w:rsid w:val="001170B0"/>
    <w:rsid w:val="001171F2"/>
    <w:rsid w:val="00117200"/>
    <w:rsid w:val="001172ED"/>
    <w:rsid w:val="0011740F"/>
    <w:rsid w:val="001176F6"/>
    <w:rsid w:val="001179BC"/>
    <w:rsid w:val="001179E2"/>
    <w:rsid w:val="00117B42"/>
    <w:rsid w:val="00117B47"/>
    <w:rsid w:val="00117B8B"/>
    <w:rsid w:val="00117BB9"/>
    <w:rsid w:val="00117BBD"/>
    <w:rsid w:val="00117CED"/>
    <w:rsid w:val="00117E9E"/>
    <w:rsid w:val="00120170"/>
    <w:rsid w:val="001202E2"/>
    <w:rsid w:val="0012043E"/>
    <w:rsid w:val="00120557"/>
    <w:rsid w:val="00120612"/>
    <w:rsid w:val="001206B8"/>
    <w:rsid w:val="001207BE"/>
    <w:rsid w:val="00120886"/>
    <w:rsid w:val="00120AD8"/>
    <w:rsid w:val="00120C27"/>
    <w:rsid w:val="00120D3F"/>
    <w:rsid w:val="00120EED"/>
    <w:rsid w:val="00120F3D"/>
    <w:rsid w:val="001210F2"/>
    <w:rsid w:val="0012114D"/>
    <w:rsid w:val="001211DF"/>
    <w:rsid w:val="00121211"/>
    <w:rsid w:val="0012124A"/>
    <w:rsid w:val="00121268"/>
    <w:rsid w:val="00121276"/>
    <w:rsid w:val="001212AC"/>
    <w:rsid w:val="001214B8"/>
    <w:rsid w:val="001216AA"/>
    <w:rsid w:val="001216D4"/>
    <w:rsid w:val="001217AB"/>
    <w:rsid w:val="001217D8"/>
    <w:rsid w:val="001218AB"/>
    <w:rsid w:val="00121A76"/>
    <w:rsid w:val="00121B37"/>
    <w:rsid w:val="00121B5D"/>
    <w:rsid w:val="00121B94"/>
    <w:rsid w:val="00121C05"/>
    <w:rsid w:val="00121CDC"/>
    <w:rsid w:val="00121E4B"/>
    <w:rsid w:val="00121F02"/>
    <w:rsid w:val="0012202C"/>
    <w:rsid w:val="00122090"/>
    <w:rsid w:val="001221BC"/>
    <w:rsid w:val="00122343"/>
    <w:rsid w:val="00122445"/>
    <w:rsid w:val="0012250A"/>
    <w:rsid w:val="001225C4"/>
    <w:rsid w:val="001225D4"/>
    <w:rsid w:val="001226C7"/>
    <w:rsid w:val="0012283D"/>
    <w:rsid w:val="0012294E"/>
    <w:rsid w:val="0012297E"/>
    <w:rsid w:val="00122B02"/>
    <w:rsid w:val="00122B06"/>
    <w:rsid w:val="00122BC7"/>
    <w:rsid w:val="00122CEB"/>
    <w:rsid w:val="00122D29"/>
    <w:rsid w:val="00122E30"/>
    <w:rsid w:val="00122EBF"/>
    <w:rsid w:val="00122ED8"/>
    <w:rsid w:val="00122F44"/>
    <w:rsid w:val="0012341D"/>
    <w:rsid w:val="0012343A"/>
    <w:rsid w:val="001234CC"/>
    <w:rsid w:val="001235A7"/>
    <w:rsid w:val="00123712"/>
    <w:rsid w:val="0012383F"/>
    <w:rsid w:val="00123BD8"/>
    <w:rsid w:val="00123C04"/>
    <w:rsid w:val="00123E74"/>
    <w:rsid w:val="00123E78"/>
    <w:rsid w:val="00123FBB"/>
    <w:rsid w:val="001240E9"/>
    <w:rsid w:val="0012419F"/>
    <w:rsid w:val="001241A2"/>
    <w:rsid w:val="00124280"/>
    <w:rsid w:val="0012432C"/>
    <w:rsid w:val="00124424"/>
    <w:rsid w:val="001244F6"/>
    <w:rsid w:val="00124540"/>
    <w:rsid w:val="00124550"/>
    <w:rsid w:val="00124679"/>
    <w:rsid w:val="001246E7"/>
    <w:rsid w:val="001248D6"/>
    <w:rsid w:val="00124AE8"/>
    <w:rsid w:val="00124BF6"/>
    <w:rsid w:val="00124C9E"/>
    <w:rsid w:val="00124E80"/>
    <w:rsid w:val="00124EA9"/>
    <w:rsid w:val="00124F7C"/>
    <w:rsid w:val="001250FD"/>
    <w:rsid w:val="00125263"/>
    <w:rsid w:val="001253AC"/>
    <w:rsid w:val="0012548D"/>
    <w:rsid w:val="00125599"/>
    <w:rsid w:val="001255BD"/>
    <w:rsid w:val="001255ED"/>
    <w:rsid w:val="001256B0"/>
    <w:rsid w:val="001256FE"/>
    <w:rsid w:val="00125746"/>
    <w:rsid w:val="001257F9"/>
    <w:rsid w:val="00125A43"/>
    <w:rsid w:val="00125B69"/>
    <w:rsid w:val="00125D17"/>
    <w:rsid w:val="00125D19"/>
    <w:rsid w:val="00125D7A"/>
    <w:rsid w:val="00125D91"/>
    <w:rsid w:val="00125DFF"/>
    <w:rsid w:val="0012602A"/>
    <w:rsid w:val="001260E9"/>
    <w:rsid w:val="001260EE"/>
    <w:rsid w:val="001263DF"/>
    <w:rsid w:val="001264A7"/>
    <w:rsid w:val="001264D2"/>
    <w:rsid w:val="001265D7"/>
    <w:rsid w:val="00126689"/>
    <w:rsid w:val="001266FF"/>
    <w:rsid w:val="001267BD"/>
    <w:rsid w:val="00126802"/>
    <w:rsid w:val="00126845"/>
    <w:rsid w:val="00126927"/>
    <w:rsid w:val="0012692F"/>
    <w:rsid w:val="001269D4"/>
    <w:rsid w:val="001269D9"/>
    <w:rsid w:val="00126B1E"/>
    <w:rsid w:val="00126B78"/>
    <w:rsid w:val="00126BF3"/>
    <w:rsid w:val="00126C4D"/>
    <w:rsid w:val="00126E02"/>
    <w:rsid w:val="00126E21"/>
    <w:rsid w:val="00126E59"/>
    <w:rsid w:val="00126ED4"/>
    <w:rsid w:val="00127048"/>
    <w:rsid w:val="0012717B"/>
    <w:rsid w:val="00127286"/>
    <w:rsid w:val="00127399"/>
    <w:rsid w:val="00127416"/>
    <w:rsid w:val="0012750D"/>
    <w:rsid w:val="00127514"/>
    <w:rsid w:val="001275EB"/>
    <w:rsid w:val="00127691"/>
    <w:rsid w:val="001276C0"/>
    <w:rsid w:val="0012772F"/>
    <w:rsid w:val="00127959"/>
    <w:rsid w:val="001279FA"/>
    <w:rsid w:val="00127A74"/>
    <w:rsid w:val="00127A95"/>
    <w:rsid w:val="00127AAB"/>
    <w:rsid w:val="00127C16"/>
    <w:rsid w:val="00127D42"/>
    <w:rsid w:val="00127DEB"/>
    <w:rsid w:val="00127E99"/>
    <w:rsid w:val="00127E9D"/>
    <w:rsid w:val="0013002F"/>
    <w:rsid w:val="00130038"/>
    <w:rsid w:val="0013014F"/>
    <w:rsid w:val="001301B7"/>
    <w:rsid w:val="00130257"/>
    <w:rsid w:val="0013029B"/>
    <w:rsid w:val="001303CC"/>
    <w:rsid w:val="0013070B"/>
    <w:rsid w:val="001307BD"/>
    <w:rsid w:val="001307DA"/>
    <w:rsid w:val="00130AE0"/>
    <w:rsid w:val="00130C2B"/>
    <w:rsid w:val="00130D54"/>
    <w:rsid w:val="00130E1F"/>
    <w:rsid w:val="00130E52"/>
    <w:rsid w:val="00130EB2"/>
    <w:rsid w:val="00130EC5"/>
    <w:rsid w:val="0013104E"/>
    <w:rsid w:val="001310CE"/>
    <w:rsid w:val="001310F7"/>
    <w:rsid w:val="0013113F"/>
    <w:rsid w:val="00131161"/>
    <w:rsid w:val="001311EB"/>
    <w:rsid w:val="00131277"/>
    <w:rsid w:val="001313C0"/>
    <w:rsid w:val="001315E6"/>
    <w:rsid w:val="001316DD"/>
    <w:rsid w:val="00131722"/>
    <w:rsid w:val="00131737"/>
    <w:rsid w:val="00131757"/>
    <w:rsid w:val="00131AE8"/>
    <w:rsid w:val="00131B9F"/>
    <w:rsid w:val="00131C26"/>
    <w:rsid w:val="00131DB4"/>
    <w:rsid w:val="00131E9F"/>
    <w:rsid w:val="00131EBD"/>
    <w:rsid w:val="00131F0E"/>
    <w:rsid w:val="00131FD4"/>
    <w:rsid w:val="0013201B"/>
    <w:rsid w:val="001320C7"/>
    <w:rsid w:val="00132189"/>
    <w:rsid w:val="00132308"/>
    <w:rsid w:val="00132425"/>
    <w:rsid w:val="0013243F"/>
    <w:rsid w:val="0013260B"/>
    <w:rsid w:val="0013264A"/>
    <w:rsid w:val="0013273B"/>
    <w:rsid w:val="0013274A"/>
    <w:rsid w:val="001327A0"/>
    <w:rsid w:val="00132897"/>
    <w:rsid w:val="001328DB"/>
    <w:rsid w:val="001328FF"/>
    <w:rsid w:val="0013292D"/>
    <w:rsid w:val="00132958"/>
    <w:rsid w:val="00132A59"/>
    <w:rsid w:val="00132B11"/>
    <w:rsid w:val="00132B3B"/>
    <w:rsid w:val="00132B5A"/>
    <w:rsid w:val="00132BEF"/>
    <w:rsid w:val="00132C03"/>
    <w:rsid w:val="00132CF0"/>
    <w:rsid w:val="00133071"/>
    <w:rsid w:val="001330F4"/>
    <w:rsid w:val="001333D9"/>
    <w:rsid w:val="00133476"/>
    <w:rsid w:val="001334CC"/>
    <w:rsid w:val="00133687"/>
    <w:rsid w:val="00133716"/>
    <w:rsid w:val="00133809"/>
    <w:rsid w:val="001338C5"/>
    <w:rsid w:val="001338E5"/>
    <w:rsid w:val="00133B4F"/>
    <w:rsid w:val="00133B8D"/>
    <w:rsid w:val="00133BE6"/>
    <w:rsid w:val="00133CEC"/>
    <w:rsid w:val="00133E7E"/>
    <w:rsid w:val="00133F89"/>
    <w:rsid w:val="00133FDC"/>
    <w:rsid w:val="001340F3"/>
    <w:rsid w:val="001342B6"/>
    <w:rsid w:val="001342D3"/>
    <w:rsid w:val="0013445C"/>
    <w:rsid w:val="001344CE"/>
    <w:rsid w:val="001345AD"/>
    <w:rsid w:val="0013463B"/>
    <w:rsid w:val="00134655"/>
    <w:rsid w:val="00134750"/>
    <w:rsid w:val="00134757"/>
    <w:rsid w:val="00134AF3"/>
    <w:rsid w:val="00134B28"/>
    <w:rsid w:val="00134B95"/>
    <w:rsid w:val="00134BA7"/>
    <w:rsid w:val="00134C70"/>
    <w:rsid w:val="00134DF1"/>
    <w:rsid w:val="00134E6D"/>
    <w:rsid w:val="00134EF1"/>
    <w:rsid w:val="00134F0F"/>
    <w:rsid w:val="00134F7F"/>
    <w:rsid w:val="00134FE2"/>
    <w:rsid w:val="00135153"/>
    <w:rsid w:val="00135202"/>
    <w:rsid w:val="0013530D"/>
    <w:rsid w:val="00135320"/>
    <w:rsid w:val="001353AA"/>
    <w:rsid w:val="0013555F"/>
    <w:rsid w:val="00135597"/>
    <w:rsid w:val="0013562D"/>
    <w:rsid w:val="001357C3"/>
    <w:rsid w:val="001357CA"/>
    <w:rsid w:val="00135806"/>
    <w:rsid w:val="001359D7"/>
    <w:rsid w:val="00135B93"/>
    <w:rsid w:val="00135BBB"/>
    <w:rsid w:val="00135C79"/>
    <w:rsid w:val="00135D6A"/>
    <w:rsid w:val="0013611E"/>
    <w:rsid w:val="00136189"/>
    <w:rsid w:val="001362BC"/>
    <w:rsid w:val="0013647F"/>
    <w:rsid w:val="0013649B"/>
    <w:rsid w:val="001364B5"/>
    <w:rsid w:val="0013669D"/>
    <w:rsid w:val="001366AE"/>
    <w:rsid w:val="0013684B"/>
    <w:rsid w:val="00136A24"/>
    <w:rsid w:val="00136AFB"/>
    <w:rsid w:val="00136B1B"/>
    <w:rsid w:val="00136C2E"/>
    <w:rsid w:val="00136C42"/>
    <w:rsid w:val="00136C61"/>
    <w:rsid w:val="00136DC7"/>
    <w:rsid w:val="00136EF9"/>
    <w:rsid w:val="00136F1F"/>
    <w:rsid w:val="00136F66"/>
    <w:rsid w:val="00137060"/>
    <w:rsid w:val="00137071"/>
    <w:rsid w:val="001370FE"/>
    <w:rsid w:val="00137322"/>
    <w:rsid w:val="00137338"/>
    <w:rsid w:val="0013738F"/>
    <w:rsid w:val="00137486"/>
    <w:rsid w:val="001374E4"/>
    <w:rsid w:val="00137618"/>
    <w:rsid w:val="00137692"/>
    <w:rsid w:val="00137715"/>
    <w:rsid w:val="001378A4"/>
    <w:rsid w:val="00137965"/>
    <w:rsid w:val="0013798B"/>
    <w:rsid w:val="0013799A"/>
    <w:rsid w:val="00137B32"/>
    <w:rsid w:val="00137C6F"/>
    <w:rsid w:val="00137CDC"/>
    <w:rsid w:val="00137CE4"/>
    <w:rsid w:val="00137D17"/>
    <w:rsid w:val="00137E29"/>
    <w:rsid w:val="00137E95"/>
    <w:rsid w:val="00137F05"/>
    <w:rsid w:val="00137F6C"/>
    <w:rsid w:val="00137F78"/>
    <w:rsid w:val="0014002F"/>
    <w:rsid w:val="00140042"/>
    <w:rsid w:val="0014009D"/>
    <w:rsid w:val="001400BF"/>
    <w:rsid w:val="0014018A"/>
    <w:rsid w:val="001401AC"/>
    <w:rsid w:val="001402EC"/>
    <w:rsid w:val="0014038E"/>
    <w:rsid w:val="001404E4"/>
    <w:rsid w:val="001404F6"/>
    <w:rsid w:val="00140546"/>
    <w:rsid w:val="00140551"/>
    <w:rsid w:val="001406BA"/>
    <w:rsid w:val="00140781"/>
    <w:rsid w:val="00140820"/>
    <w:rsid w:val="00140826"/>
    <w:rsid w:val="00140880"/>
    <w:rsid w:val="00140982"/>
    <w:rsid w:val="0014099F"/>
    <w:rsid w:val="00140AEC"/>
    <w:rsid w:val="00140C8D"/>
    <w:rsid w:val="00140D28"/>
    <w:rsid w:val="00140D3E"/>
    <w:rsid w:val="00140DA0"/>
    <w:rsid w:val="00140E84"/>
    <w:rsid w:val="00140F4A"/>
    <w:rsid w:val="001411BA"/>
    <w:rsid w:val="00141302"/>
    <w:rsid w:val="0014134C"/>
    <w:rsid w:val="00141358"/>
    <w:rsid w:val="0014149C"/>
    <w:rsid w:val="001415FD"/>
    <w:rsid w:val="001417C1"/>
    <w:rsid w:val="001417E1"/>
    <w:rsid w:val="001417ED"/>
    <w:rsid w:val="001418C7"/>
    <w:rsid w:val="00141925"/>
    <w:rsid w:val="00141AAF"/>
    <w:rsid w:val="00141BA3"/>
    <w:rsid w:val="00141C06"/>
    <w:rsid w:val="00141E80"/>
    <w:rsid w:val="00141F52"/>
    <w:rsid w:val="00142007"/>
    <w:rsid w:val="0014210A"/>
    <w:rsid w:val="0014213A"/>
    <w:rsid w:val="0014219B"/>
    <w:rsid w:val="00142203"/>
    <w:rsid w:val="001423D2"/>
    <w:rsid w:val="00142453"/>
    <w:rsid w:val="001424A3"/>
    <w:rsid w:val="00142639"/>
    <w:rsid w:val="0014267E"/>
    <w:rsid w:val="001426E6"/>
    <w:rsid w:val="0014281D"/>
    <w:rsid w:val="00142C3E"/>
    <w:rsid w:val="00142C71"/>
    <w:rsid w:val="00142DA8"/>
    <w:rsid w:val="00142E41"/>
    <w:rsid w:val="00142E93"/>
    <w:rsid w:val="00142F21"/>
    <w:rsid w:val="00142F61"/>
    <w:rsid w:val="00143064"/>
    <w:rsid w:val="001431B3"/>
    <w:rsid w:val="00143221"/>
    <w:rsid w:val="00143417"/>
    <w:rsid w:val="0014344C"/>
    <w:rsid w:val="0014357B"/>
    <w:rsid w:val="001435F0"/>
    <w:rsid w:val="00143689"/>
    <w:rsid w:val="0014368B"/>
    <w:rsid w:val="001436D3"/>
    <w:rsid w:val="001436FE"/>
    <w:rsid w:val="0014370D"/>
    <w:rsid w:val="00143750"/>
    <w:rsid w:val="0014375D"/>
    <w:rsid w:val="001438B0"/>
    <w:rsid w:val="00143A16"/>
    <w:rsid w:val="00143A42"/>
    <w:rsid w:val="00143BBE"/>
    <w:rsid w:val="00143D68"/>
    <w:rsid w:val="00143D88"/>
    <w:rsid w:val="00143DFA"/>
    <w:rsid w:val="00143E09"/>
    <w:rsid w:val="00143E1E"/>
    <w:rsid w:val="00143EC9"/>
    <w:rsid w:val="00144187"/>
    <w:rsid w:val="00144245"/>
    <w:rsid w:val="001443AC"/>
    <w:rsid w:val="001443CE"/>
    <w:rsid w:val="001444A5"/>
    <w:rsid w:val="001446CE"/>
    <w:rsid w:val="0014487B"/>
    <w:rsid w:val="001448A7"/>
    <w:rsid w:val="001448CA"/>
    <w:rsid w:val="00144909"/>
    <w:rsid w:val="00144A64"/>
    <w:rsid w:val="00144BCA"/>
    <w:rsid w:val="00144D76"/>
    <w:rsid w:val="00144DC7"/>
    <w:rsid w:val="00144DED"/>
    <w:rsid w:val="00144E46"/>
    <w:rsid w:val="00144E82"/>
    <w:rsid w:val="00144F37"/>
    <w:rsid w:val="00144F41"/>
    <w:rsid w:val="00144F91"/>
    <w:rsid w:val="00144FA2"/>
    <w:rsid w:val="00144FFA"/>
    <w:rsid w:val="001452E6"/>
    <w:rsid w:val="00145345"/>
    <w:rsid w:val="001453D9"/>
    <w:rsid w:val="001454CA"/>
    <w:rsid w:val="001455AD"/>
    <w:rsid w:val="00145853"/>
    <w:rsid w:val="00145975"/>
    <w:rsid w:val="0014597A"/>
    <w:rsid w:val="00145CEF"/>
    <w:rsid w:val="00145DFD"/>
    <w:rsid w:val="00145F8E"/>
    <w:rsid w:val="0014618F"/>
    <w:rsid w:val="0014620C"/>
    <w:rsid w:val="0014642B"/>
    <w:rsid w:val="0014646C"/>
    <w:rsid w:val="0014648E"/>
    <w:rsid w:val="00146554"/>
    <w:rsid w:val="0014688E"/>
    <w:rsid w:val="00146890"/>
    <w:rsid w:val="0014699A"/>
    <w:rsid w:val="00146CAF"/>
    <w:rsid w:val="00146D0D"/>
    <w:rsid w:val="00146D5C"/>
    <w:rsid w:val="00146F08"/>
    <w:rsid w:val="00146FFB"/>
    <w:rsid w:val="0014703A"/>
    <w:rsid w:val="001471AA"/>
    <w:rsid w:val="001471D8"/>
    <w:rsid w:val="00147209"/>
    <w:rsid w:val="00147225"/>
    <w:rsid w:val="00147252"/>
    <w:rsid w:val="00147293"/>
    <w:rsid w:val="00147300"/>
    <w:rsid w:val="00147446"/>
    <w:rsid w:val="00147748"/>
    <w:rsid w:val="001477B9"/>
    <w:rsid w:val="00147A30"/>
    <w:rsid w:val="00147B3B"/>
    <w:rsid w:val="00147CCE"/>
    <w:rsid w:val="00147E9B"/>
    <w:rsid w:val="00147FC2"/>
    <w:rsid w:val="00147FE9"/>
    <w:rsid w:val="0015018F"/>
    <w:rsid w:val="001502BC"/>
    <w:rsid w:val="0015043A"/>
    <w:rsid w:val="001505AE"/>
    <w:rsid w:val="001505C0"/>
    <w:rsid w:val="001506A3"/>
    <w:rsid w:val="00150726"/>
    <w:rsid w:val="0015077B"/>
    <w:rsid w:val="0015078A"/>
    <w:rsid w:val="00150839"/>
    <w:rsid w:val="0015091F"/>
    <w:rsid w:val="00150A7A"/>
    <w:rsid w:val="00150AA4"/>
    <w:rsid w:val="00150AAC"/>
    <w:rsid w:val="00150E51"/>
    <w:rsid w:val="00150ECE"/>
    <w:rsid w:val="0015103D"/>
    <w:rsid w:val="001510CE"/>
    <w:rsid w:val="001510E3"/>
    <w:rsid w:val="00151196"/>
    <w:rsid w:val="001511EB"/>
    <w:rsid w:val="00151252"/>
    <w:rsid w:val="00151263"/>
    <w:rsid w:val="001515BF"/>
    <w:rsid w:val="001515D6"/>
    <w:rsid w:val="001515EE"/>
    <w:rsid w:val="00151769"/>
    <w:rsid w:val="0015184A"/>
    <w:rsid w:val="001518B2"/>
    <w:rsid w:val="00151906"/>
    <w:rsid w:val="00151928"/>
    <w:rsid w:val="00151A5C"/>
    <w:rsid w:val="00151B7D"/>
    <w:rsid w:val="00151BC5"/>
    <w:rsid w:val="00151E06"/>
    <w:rsid w:val="0015204C"/>
    <w:rsid w:val="0015216E"/>
    <w:rsid w:val="001521CB"/>
    <w:rsid w:val="001523B7"/>
    <w:rsid w:val="001525A3"/>
    <w:rsid w:val="001525CA"/>
    <w:rsid w:val="00152677"/>
    <w:rsid w:val="001526A0"/>
    <w:rsid w:val="00152728"/>
    <w:rsid w:val="00152729"/>
    <w:rsid w:val="00152865"/>
    <w:rsid w:val="001529B4"/>
    <w:rsid w:val="00152A53"/>
    <w:rsid w:val="00152ABF"/>
    <w:rsid w:val="00152CB1"/>
    <w:rsid w:val="00152CC9"/>
    <w:rsid w:val="00152D6A"/>
    <w:rsid w:val="00152DD8"/>
    <w:rsid w:val="00152E3A"/>
    <w:rsid w:val="00152E8D"/>
    <w:rsid w:val="00152ECA"/>
    <w:rsid w:val="001530E7"/>
    <w:rsid w:val="00153178"/>
    <w:rsid w:val="00153241"/>
    <w:rsid w:val="00153275"/>
    <w:rsid w:val="00153356"/>
    <w:rsid w:val="00153495"/>
    <w:rsid w:val="001534E3"/>
    <w:rsid w:val="001535DD"/>
    <w:rsid w:val="00153602"/>
    <w:rsid w:val="00153753"/>
    <w:rsid w:val="00153888"/>
    <w:rsid w:val="0015398B"/>
    <w:rsid w:val="00153A73"/>
    <w:rsid w:val="00153B27"/>
    <w:rsid w:val="00153CCA"/>
    <w:rsid w:val="00153D45"/>
    <w:rsid w:val="00153D67"/>
    <w:rsid w:val="00153F31"/>
    <w:rsid w:val="00153FA6"/>
    <w:rsid w:val="00153FCA"/>
    <w:rsid w:val="0015405A"/>
    <w:rsid w:val="00154121"/>
    <w:rsid w:val="00154246"/>
    <w:rsid w:val="00154253"/>
    <w:rsid w:val="0015427F"/>
    <w:rsid w:val="00154560"/>
    <w:rsid w:val="00154571"/>
    <w:rsid w:val="0015462F"/>
    <w:rsid w:val="0015468C"/>
    <w:rsid w:val="0015483B"/>
    <w:rsid w:val="0015487B"/>
    <w:rsid w:val="001549E7"/>
    <w:rsid w:val="00154A89"/>
    <w:rsid w:val="00154CDA"/>
    <w:rsid w:val="00154D9C"/>
    <w:rsid w:val="00154E87"/>
    <w:rsid w:val="00154EFE"/>
    <w:rsid w:val="00154F53"/>
    <w:rsid w:val="0015513C"/>
    <w:rsid w:val="001553CB"/>
    <w:rsid w:val="00155539"/>
    <w:rsid w:val="00155597"/>
    <w:rsid w:val="001555F1"/>
    <w:rsid w:val="0015565C"/>
    <w:rsid w:val="00155758"/>
    <w:rsid w:val="001557CE"/>
    <w:rsid w:val="001558A3"/>
    <w:rsid w:val="0015599E"/>
    <w:rsid w:val="00155A21"/>
    <w:rsid w:val="00155A6C"/>
    <w:rsid w:val="00155A97"/>
    <w:rsid w:val="00155B18"/>
    <w:rsid w:val="00155BD5"/>
    <w:rsid w:val="00155E42"/>
    <w:rsid w:val="0015603B"/>
    <w:rsid w:val="001560F4"/>
    <w:rsid w:val="00156179"/>
    <w:rsid w:val="001562B0"/>
    <w:rsid w:val="00156321"/>
    <w:rsid w:val="00156384"/>
    <w:rsid w:val="00156578"/>
    <w:rsid w:val="00156644"/>
    <w:rsid w:val="0015667A"/>
    <w:rsid w:val="00156967"/>
    <w:rsid w:val="001569E5"/>
    <w:rsid w:val="00156AF9"/>
    <w:rsid w:val="00156D67"/>
    <w:rsid w:val="00156FD9"/>
    <w:rsid w:val="001570AF"/>
    <w:rsid w:val="00157199"/>
    <w:rsid w:val="00157266"/>
    <w:rsid w:val="0015741B"/>
    <w:rsid w:val="00157471"/>
    <w:rsid w:val="0015747F"/>
    <w:rsid w:val="001574E9"/>
    <w:rsid w:val="001575F0"/>
    <w:rsid w:val="00157675"/>
    <w:rsid w:val="001577A7"/>
    <w:rsid w:val="001579DE"/>
    <w:rsid w:val="00157AEC"/>
    <w:rsid w:val="00157B39"/>
    <w:rsid w:val="00157B9C"/>
    <w:rsid w:val="00157BDD"/>
    <w:rsid w:val="00157D0B"/>
    <w:rsid w:val="00157D38"/>
    <w:rsid w:val="00157F48"/>
    <w:rsid w:val="00157FE8"/>
    <w:rsid w:val="00157FEF"/>
    <w:rsid w:val="00160111"/>
    <w:rsid w:val="001603F7"/>
    <w:rsid w:val="0016045C"/>
    <w:rsid w:val="00160462"/>
    <w:rsid w:val="001604BE"/>
    <w:rsid w:val="001604E4"/>
    <w:rsid w:val="00160613"/>
    <w:rsid w:val="001606CF"/>
    <w:rsid w:val="001606D4"/>
    <w:rsid w:val="001606F0"/>
    <w:rsid w:val="0016097D"/>
    <w:rsid w:val="001609BC"/>
    <w:rsid w:val="00160A76"/>
    <w:rsid w:val="00160B34"/>
    <w:rsid w:val="00160B69"/>
    <w:rsid w:val="00160FAD"/>
    <w:rsid w:val="00160FCD"/>
    <w:rsid w:val="001610B3"/>
    <w:rsid w:val="00161114"/>
    <w:rsid w:val="001611BB"/>
    <w:rsid w:val="0016122B"/>
    <w:rsid w:val="0016138D"/>
    <w:rsid w:val="0016142B"/>
    <w:rsid w:val="00161574"/>
    <w:rsid w:val="00161638"/>
    <w:rsid w:val="0016169D"/>
    <w:rsid w:val="001616D6"/>
    <w:rsid w:val="00161751"/>
    <w:rsid w:val="00161753"/>
    <w:rsid w:val="00161ED7"/>
    <w:rsid w:val="00161FFE"/>
    <w:rsid w:val="001620E9"/>
    <w:rsid w:val="00162407"/>
    <w:rsid w:val="0016243A"/>
    <w:rsid w:val="00162562"/>
    <w:rsid w:val="00162585"/>
    <w:rsid w:val="001625B8"/>
    <w:rsid w:val="00162652"/>
    <w:rsid w:val="00162670"/>
    <w:rsid w:val="0016269F"/>
    <w:rsid w:val="00162726"/>
    <w:rsid w:val="00162731"/>
    <w:rsid w:val="00162733"/>
    <w:rsid w:val="001627D0"/>
    <w:rsid w:val="001628CC"/>
    <w:rsid w:val="00162924"/>
    <w:rsid w:val="00162A09"/>
    <w:rsid w:val="00162AB1"/>
    <w:rsid w:val="00162E52"/>
    <w:rsid w:val="00162E7F"/>
    <w:rsid w:val="00162F1B"/>
    <w:rsid w:val="00163006"/>
    <w:rsid w:val="001630D1"/>
    <w:rsid w:val="00163155"/>
    <w:rsid w:val="00163233"/>
    <w:rsid w:val="00163294"/>
    <w:rsid w:val="00163565"/>
    <w:rsid w:val="001635E9"/>
    <w:rsid w:val="0016361E"/>
    <w:rsid w:val="0016367D"/>
    <w:rsid w:val="00163683"/>
    <w:rsid w:val="0016377D"/>
    <w:rsid w:val="0016380A"/>
    <w:rsid w:val="0016382A"/>
    <w:rsid w:val="00163846"/>
    <w:rsid w:val="00163901"/>
    <w:rsid w:val="00163945"/>
    <w:rsid w:val="00163A06"/>
    <w:rsid w:val="00163CFB"/>
    <w:rsid w:val="00163E6B"/>
    <w:rsid w:val="0016419C"/>
    <w:rsid w:val="001641FE"/>
    <w:rsid w:val="00164243"/>
    <w:rsid w:val="00164290"/>
    <w:rsid w:val="00164352"/>
    <w:rsid w:val="00164435"/>
    <w:rsid w:val="001646C1"/>
    <w:rsid w:val="001647FC"/>
    <w:rsid w:val="001648E8"/>
    <w:rsid w:val="00164C65"/>
    <w:rsid w:val="00164CA8"/>
    <w:rsid w:val="00164D7A"/>
    <w:rsid w:val="00164F52"/>
    <w:rsid w:val="00165094"/>
    <w:rsid w:val="001650AF"/>
    <w:rsid w:val="001650F6"/>
    <w:rsid w:val="001653EF"/>
    <w:rsid w:val="0016541E"/>
    <w:rsid w:val="00165466"/>
    <w:rsid w:val="00165506"/>
    <w:rsid w:val="001657B1"/>
    <w:rsid w:val="00165812"/>
    <w:rsid w:val="0016587C"/>
    <w:rsid w:val="00165899"/>
    <w:rsid w:val="0016589E"/>
    <w:rsid w:val="001658A6"/>
    <w:rsid w:val="001658AD"/>
    <w:rsid w:val="001658B2"/>
    <w:rsid w:val="00165A4E"/>
    <w:rsid w:val="00165B17"/>
    <w:rsid w:val="00165B5E"/>
    <w:rsid w:val="00165C0D"/>
    <w:rsid w:val="00165CA8"/>
    <w:rsid w:val="00165D5C"/>
    <w:rsid w:val="00165E07"/>
    <w:rsid w:val="00165E7F"/>
    <w:rsid w:val="00165FAE"/>
    <w:rsid w:val="00166009"/>
    <w:rsid w:val="001661A9"/>
    <w:rsid w:val="00166266"/>
    <w:rsid w:val="001664B7"/>
    <w:rsid w:val="0016664E"/>
    <w:rsid w:val="0016664F"/>
    <w:rsid w:val="00166771"/>
    <w:rsid w:val="00166880"/>
    <w:rsid w:val="00166884"/>
    <w:rsid w:val="00166919"/>
    <w:rsid w:val="00166924"/>
    <w:rsid w:val="00166A3D"/>
    <w:rsid w:val="00166AA1"/>
    <w:rsid w:val="00166B5A"/>
    <w:rsid w:val="00166B9E"/>
    <w:rsid w:val="00166C3D"/>
    <w:rsid w:val="00166DE4"/>
    <w:rsid w:val="00167013"/>
    <w:rsid w:val="00167051"/>
    <w:rsid w:val="001670BE"/>
    <w:rsid w:val="001670CD"/>
    <w:rsid w:val="001670E1"/>
    <w:rsid w:val="00167204"/>
    <w:rsid w:val="00167210"/>
    <w:rsid w:val="001675B3"/>
    <w:rsid w:val="001676BA"/>
    <w:rsid w:val="0016772D"/>
    <w:rsid w:val="00167740"/>
    <w:rsid w:val="001677EF"/>
    <w:rsid w:val="0016796A"/>
    <w:rsid w:val="001679AF"/>
    <w:rsid w:val="00167ACB"/>
    <w:rsid w:val="00167C83"/>
    <w:rsid w:val="00167D29"/>
    <w:rsid w:val="00167D8B"/>
    <w:rsid w:val="00167DB5"/>
    <w:rsid w:val="00167F06"/>
    <w:rsid w:val="00170028"/>
    <w:rsid w:val="00170121"/>
    <w:rsid w:val="00170128"/>
    <w:rsid w:val="00170261"/>
    <w:rsid w:val="00170486"/>
    <w:rsid w:val="0017054F"/>
    <w:rsid w:val="00170595"/>
    <w:rsid w:val="001705C9"/>
    <w:rsid w:val="001706B8"/>
    <w:rsid w:val="001706EC"/>
    <w:rsid w:val="00170855"/>
    <w:rsid w:val="001708C3"/>
    <w:rsid w:val="001709C9"/>
    <w:rsid w:val="00170A2D"/>
    <w:rsid w:val="00170AD8"/>
    <w:rsid w:val="00170C86"/>
    <w:rsid w:val="00170DFD"/>
    <w:rsid w:val="00170F79"/>
    <w:rsid w:val="00170FE2"/>
    <w:rsid w:val="00171239"/>
    <w:rsid w:val="00171251"/>
    <w:rsid w:val="00171275"/>
    <w:rsid w:val="0017134D"/>
    <w:rsid w:val="00171491"/>
    <w:rsid w:val="001714AE"/>
    <w:rsid w:val="00171519"/>
    <w:rsid w:val="00171609"/>
    <w:rsid w:val="0017186B"/>
    <w:rsid w:val="001718E2"/>
    <w:rsid w:val="001719C7"/>
    <w:rsid w:val="001719FB"/>
    <w:rsid w:val="00171AD1"/>
    <w:rsid w:val="00171C01"/>
    <w:rsid w:val="00171C5F"/>
    <w:rsid w:val="00171E96"/>
    <w:rsid w:val="00171EA3"/>
    <w:rsid w:val="00172067"/>
    <w:rsid w:val="001720F2"/>
    <w:rsid w:val="0017218A"/>
    <w:rsid w:val="001721B7"/>
    <w:rsid w:val="0017228F"/>
    <w:rsid w:val="001723BC"/>
    <w:rsid w:val="00172706"/>
    <w:rsid w:val="00172BCD"/>
    <w:rsid w:val="00172C58"/>
    <w:rsid w:val="00172C77"/>
    <w:rsid w:val="00172C9F"/>
    <w:rsid w:val="00172CC7"/>
    <w:rsid w:val="00172DC4"/>
    <w:rsid w:val="00172F18"/>
    <w:rsid w:val="00173170"/>
    <w:rsid w:val="00173430"/>
    <w:rsid w:val="0017348F"/>
    <w:rsid w:val="00173565"/>
    <w:rsid w:val="00173586"/>
    <w:rsid w:val="0017368E"/>
    <w:rsid w:val="001736E0"/>
    <w:rsid w:val="001737B1"/>
    <w:rsid w:val="001739AD"/>
    <w:rsid w:val="00173C61"/>
    <w:rsid w:val="00173D30"/>
    <w:rsid w:val="00173E29"/>
    <w:rsid w:val="001740C7"/>
    <w:rsid w:val="00174185"/>
    <w:rsid w:val="0017425D"/>
    <w:rsid w:val="00174359"/>
    <w:rsid w:val="001744DC"/>
    <w:rsid w:val="001745BD"/>
    <w:rsid w:val="001746F3"/>
    <w:rsid w:val="001747B2"/>
    <w:rsid w:val="001747FC"/>
    <w:rsid w:val="0017482D"/>
    <w:rsid w:val="00174B5F"/>
    <w:rsid w:val="00174C8D"/>
    <w:rsid w:val="00174C92"/>
    <w:rsid w:val="00174EF3"/>
    <w:rsid w:val="00174FB7"/>
    <w:rsid w:val="00175016"/>
    <w:rsid w:val="00175042"/>
    <w:rsid w:val="00175159"/>
    <w:rsid w:val="0017541A"/>
    <w:rsid w:val="00175A30"/>
    <w:rsid w:val="00175AB1"/>
    <w:rsid w:val="00175AEB"/>
    <w:rsid w:val="00175D04"/>
    <w:rsid w:val="00175D1E"/>
    <w:rsid w:val="00175E6A"/>
    <w:rsid w:val="00175ECD"/>
    <w:rsid w:val="00175F5C"/>
    <w:rsid w:val="00176313"/>
    <w:rsid w:val="001763D1"/>
    <w:rsid w:val="0017664D"/>
    <w:rsid w:val="001766C2"/>
    <w:rsid w:val="001767ED"/>
    <w:rsid w:val="0017680B"/>
    <w:rsid w:val="001768BF"/>
    <w:rsid w:val="0017696A"/>
    <w:rsid w:val="001769DD"/>
    <w:rsid w:val="00176A30"/>
    <w:rsid w:val="00176A93"/>
    <w:rsid w:val="00176AF0"/>
    <w:rsid w:val="00176CE5"/>
    <w:rsid w:val="00176D66"/>
    <w:rsid w:val="00176D89"/>
    <w:rsid w:val="00176E40"/>
    <w:rsid w:val="00176F64"/>
    <w:rsid w:val="00176FA3"/>
    <w:rsid w:val="001771EC"/>
    <w:rsid w:val="0017723F"/>
    <w:rsid w:val="001773DA"/>
    <w:rsid w:val="001774B1"/>
    <w:rsid w:val="00177595"/>
    <w:rsid w:val="0017759E"/>
    <w:rsid w:val="00177613"/>
    <w:rsid w:val="0017763F"/>
    <w:rsid w:val="00177838"/>
    <w:rsid w:val="001779C5"/>
    <w:rsid w:val="00177B51"/>
    <w:rsid w:val="00177B5C"/>
    <w:rsid w:val="00177C09"/>
    <w:rsid w:val="00177CEC"/>
    <w:rsid w:val="00177D96"/>
    <w:rsid w:val="00177DD1"/>
    <w:rsid w:val="00177E03"/>
    <w:rsid w:val="00177EE3"/>
    <w:rsid w:val="00177F4E"/>
    <w:rsid w:val="0018003F"/>
    <w:rsid w:val="00180094"/>
    <w:rsid w:val="001800E6"/>
    <w:rsid w:val="0018016B"/>
    <w:rsid w:val="00180285"/>
    <w:rsid w:val="001802B9"/>
    <w:rsid w:val="00180378"/>
    <w:rsid w:val="0018043A"/>
    <w:rsid w:val="00180508"/>
    <w:rsid w:val="0018055B"/>
    <w:rsid w:val="0018056F"/>
    <w:rsid w:val="00180597"/>
    <w:rsid w:val="001805FD"/>
    <w:rsid w:val="001807ED"/>
    <w:rsid w:val="001808DE"/>
    <w:rsid w:val="001809AA"/>
    <w:rsid w:val="00180B04"/>
    <w:rsid w:val="00180B3B"/>
    <w:rsid w:val="00180D8B"/>
    <w:rsid w:val="00180D94"/>
    <w:rsid w:val="00180D9A"/>
    <w:rsid w:val="00181000"/>
    <w:rsid w:val="00181185"/>
    <w:rsid w:val="00181200"/>
    <w:rsid w:val="00181329"/>
    <w:rsid w:val="00181522"/>
    <w:rsid w:val="001815FE"/>
    <w:rsid w:val="00181623"/>
    <w:rsid w:val="0018162A"/>
    <w:rsid w:val="001816C8"/>
    <w:rsid w:val="00181701"/>
    <w:rsid w:val="0018193F"/>
    <w:rsid w:val="00181963"/>
    <w:rsid w:val="00181A0B"/>
    <w:rsid w:val="00181A77"/>
    <w:rsid w:val="00181B38"/>
    <w:rsid w:val="00181BCF"/>
    <w:rsid w:val="00181C14"/>
    <w:rsid w:val="00181C69"/>
    <w:rsid w:val="00181C8E"/>
    <w:rsid w:val="00181D71"/>
    <w:rsid w:val="00181E08"/>
    <w:rsid w:val="00181E50"/>
    <w:rsid w:val="00181EA3"/>
    <w:rsid w:val="00181EFB"/>
    <w:rsid w:val="00181F21"/>
    <w:rsid w:val="00181F82"/>
    <w:rsid w:val="001820BE"/>
    <w:rsid w:val="00182229"/>
    <w:rsid w:val="00182297"/>
    <w:rsid w:val="001823B9"/>
    <w:rsid w:val="001823CF"/>
    <w:rsid w:val="00182411"/>
    <w:rsid w:val="00182538"/>
    <w:rsid w:val="00182592"/>
    <w:rsid w:val="0018259A"/>
    <w:rsid w:val="001825D8"/>
    <w:rsid w:val="0018271F"/>
    <w:rsid w:val="00182817"/>
    <w:rsid w:val="00182976"/>
    <w:rsid w:val="001829A9"/>
    <w:rsid w:val="00182A1C"/>
    <w:rsid w:val="00182A39"/>
    <w:rsid w:val="00182C08"/>
    <w:rsid w:val="00182C35"/>
    <w:rsid w:val="00182D24"/>
    <w:rsid w:val="00182DD4"/>
    <w:rsid w:val="00182E26"/>
    <w:rsid w:val="00182F01"/>
    <w:rsid w:val="00182FB4"/>
    <w:rsid w:val="00182FDA"/>
    <w:rsid w:val="0018323B"/>
    <w:rsid w:val="001832AF"/>
    <w:rsid w:val="001833D2"/>
    <w:rsid w:val="00183682"/>
    <w:rsid w:val="0018372E"/>
    <w:rsid w:val="0018378F"/>
    <w:rsid w:val="0018397B"/>
    <w:rsid w:val="00183C11"/>
    <w:rsid w:val="00183C8C"/>
    <w:rsid w:val="00183ECA"/>
    <w:rsid w:val="00184008"/>
    <w:rsid w:val="0018412A"/>
    <w:rsid w:val="001841B6"/>
    <w:rsid w:val="001841F0"/>
    <w:rsid w:val="001842BA"/>
    <w:rsid w:val="001842C9"/>
    <w:rsid w:val="00184378"/>
    <w:rsid w:val="0018442A"/>
    <w:rsid w:val="001846D4"/>
    <w:rsid w:val="001847A3"/>
    <w:rsid w:val="0018481A"/>
    <w:rsid w:val="00184827"/>
    <w:rsid w:val="00184B39"/>
    <w:rsid w:val="00184B47"/>
    <w:rsid w:val="00184CD2"/>
    <w:rsid w:val="00184DF2"/>
    <w:rsid w:val="00184E0B"/>
    <w:rsid w:val="00185078"/>
    <w:rsid w:val="001851A0"/>
    <w:rsid w:val="001851BC"/>
    <w:rsid w:val="00185379"/>
    <w:rsid w:val="0018548E"/>
    <w:rsid w:val="00185529"/>
    <w:rsid w:val="001855E8"/>
    <w:rsid w:val="00185658"/>
    <w:rsid w:val="001856C2"/>
    <w:rsid w:val="001856FD"/>
    <w:rsid w:val="00185802"/>
    <w:rsid w:val="001858B8"/>
    <w:rsid w:val="001858BA"/>
    <w:rsid w:val="001858D2"/>
    <w:rsid w:val="00185909"/>
    <w:rsid w:val="00185931"/>
    <w:rsid w:val="00185973"/>
    <w:rsid w:val="00185AC5"/>
    <w:rsid w:val="00185B1A"/>
    <w:rsid w:val="00185BC7"/>
    <w:rsid w:val="00185DA5"/>
    <w:rsid w:val="00185EAD"/>
    <w:rsid w:val="00185ECB"/>
    <w:rsid w:val="00185EF6"/>
    <w:rsid w:val="00185FC5"/>
    <w:rsid w:val="00186022"/>
    <w:rsid w:val="00186394"/>
    <w:rsid w:val="001863BF"/>
    <w:rsid w:val="00186413"/>
    <w:rsid w:val="001864E4"/>
    <w:rsid w:val="0018654C"/>
    <w:rsid w:val="0018655B"/>
    <w:rsid w:val="001866A0"/>
    <w:rsid w:val="001866BB"/>
    <w:rsid w:val="0018676F"/>
    <w:rsid w:val="0018680F"/>
    <w:rsid w:val="00186823"/>
    <w:rsid w:val="0018687D"/>
    <w:rsid w:val="00186932"/>
    <w:rsid w:val="0018695A"/>
    <w:rsid w:val="001869B7"/>
    <w:rsid w:val="00186A58"/>
    <w:rsid w:val="00186AB5"/>
    <w:rsid w:val="00186BBD"/>
    <w:rsid w:val="00186CEF"/>
    <w:rsid w:val="00186D51"/>
    <w:rsid w:val="00186D67"/>
    <w:rsid w:val="00186DC2"/>
    <w:rsid w:val="00186F3C"/>
    <w:rsid w:val="00186F6E"/>
    <w:rsid w:val="00186F78"/>
    <w:rsid w:val="00186FB3"/>
    <w:rsid w:val="001870CA"/>
    <w:rsid w:val="001870EC"/>
    <w:rsid w:val="00187112"/>
    <w:rsid w:val="0018714F"/>
    <w:rsid w:val="00187151"/>
    <w:rsid w:val="00187298"/>
    <w:rsid w:val="00187499"/>
    <w:rsid w:val="0018752F"/>
    <w:rsid w:val="0018765D"/>
    <w:rsid w:val="00187723"/>
    <w:rsid w:val="0018782C"/>
    <w:rsid w:val="00187887"/>
    <w:rsid w:val="00187A60"/>
    <w:rsid w:val="00187A74"/>
    <w:rsid w:val="00187A75"/>
    <w:rsid w:val="00187BCD"/>
    <w:rsid w:val="00187DF7"/>
    <w:rsid w:val="00187E31"/>
    <w:rsid w:val="00187E80"/>
    <w:rsid w:val="00187F85"/>
    <w:rsid w:val="00187FF1"/>
    <w:rsid w:val="0019016E"/>
    <w:rsid w:val="0019033A"/>
    <w:rsid w:val="0019041F"/>
    <w:rsid w:val="00190715"/>
    <w:rsid w:val="00190772"/>
    <w:rsid w:val="0019079A"/>
    <w:rsid w:val="001907E8"/>
    <w:rsid w:val="00190928"/>
    <w:rsid w:val="00190AF8"/>
    <w:rsid w:val="00190CB5"/>
    <w:rsid w:val="00190E6C"/>
    <w:rsid w:val="00190F40"/>
    <w:rsid w:val="00190F9A"/>
    <w:rsid w:val="00191025"/>
    <w:rsid w:val="00191170"/>
    <w:rsid w:val="0019121F"/>
    <w:rsid w:val="001913D9"/>
    <w:rsid w:val="001915CF"/>
    <w:rsid w:val="0019160F"/>
    <w:rsid w:val="0019166C"/>
    <w:rsid w:val="0019167D"/>
    <w:rsid w:val="00191714"/>
    <w:rsid w:val="00191830"/>
    <w:rsid w:val="0019192B"/>
    <w:rsid w:val="001919AA"/>
    <w:rsid w:val="00191A8F"/>
    <w:rsid w:val="00191AA0"/>
    <w:rsid w:val="00191C54"/>
    <w:rsid w:val="00191C97"/>
    <w:rsid w:val="00191FA0"/>
    <w:rsid w:val="0019203C"/>
    <w:rsid w:val="0019204C"/>
    <w:rsid w:val="001920B0"/>
    <w:rsid w:val="001920C4"/>
    <w:rsid w:val="00192304"/>
    <w:rsid w:val="001923A5"/>
    <w:rsid w:val="00192400"/>
    <w:rsid w:val="0019258D"/>
    <w:rsid w:val="001926CE"/>
    <w:rsid w:val="00192865"/>
    <w:rsid w:val="001928A6"/>
    <w:rsid w:val="001928E4"/>
    <w:rsid w:val="00192922"/>
    <w:rsid w:val="00192964"/>
    <w:rsid w:val="00192A81"/>
    <w:rsid w:val="00192A89"/>
    <w:rsid w:val="00192C8B"/>
    <w:rsid w:val="00192D60"/>
    <w:rsid w:val="00193121"/>
    <w:rsid w:val="00193181"/>
    <w:rsid w:val="001932A5"/>
    <w:rsid w:val="00193696"/>
    <w:rsid w:val="00193738"/>
    <w:rsid w:val="001938A5"/>
    <w:rsid w:val="001939CA"/>
    <w:rsid w:val="001939E6"/>
    <w:rsid w:val="00193AC4"/>
    <w:rsid w:val="00193B07"/>
    <w:rsid w:val="00193E07"/>
    <w:rsid w:val="00193E83"/>
    <w:rsid w:val="00193F7C"/>
    <w:rsid w:val="0019403B"/>
    <w:rsid w:val="00194072"/>
    <w:rsid w:val="001941DD"/>
    <w:rsid w:val="001941E1"/>
    <w:rsid w:val="00194298"/>
    <w:rsid w:val="00194378"/>
    <w:rsid w:val="001943DA"/>
    <w:rsid w:val="00194498"/>
    <w:rsid w:val="001946D4"/>
    <w:rsid w:val="001947C6"/>
    <w:rsid w:val="00194987"/>
    <w:rsid w:val="00194989"/>
    <w:rsid w:val="00194BE8"/>
    <w:rsid w:val="00194C58"/>
    <w:rsid w:val="00194CD1"/>
    <w:rsid w:val="00194EEA"/>
    <w:rsid w:val="00195332"/>
    <w:rsid w:val="001953E8"/>
    <w:rsid w:val="00195439"/>
    <w:rsid w:val="001955AE"/>
    <w:rsid w:val="00195882"/>
    <w:rsid w:val="001958FF"/>
    <w:rsid w:val="0019594A"/>
    <w:rsid w:val="001959A6"/>
    <w:rsid w:val="00195A13"/>
    <w:rsid w:val="00195B50"/>
    <w:rsid w:val="00195C30"/>
    <w:rsid w:val="00195C42"/>
    <w:rsid w:val="00195DB2"/>
    <w:rsid w:val="00195E23"/>
    <w:rsid w:val="001960EB"/>
    <w:rsid w:val="00196117"/>
    <w:rsid w:val="00196141"/>
    <w:rsid w:val="00196294"/>
    <w:rsid w:val="001962E3"/>
    <w:rsid w:val="0019635F"/>
    <w:rsid w:val="00196556"/>
    <w:rsid w:val="0019659E"/>
    <w:rsid w:val="001965C4"/>
    <w:rsid w:val="00196649"/>
    <w:rsid w:val="001966E6"/>
    <w:rsid w:val="001966FE"/>
    <w:rsid w:val="00196708"/>
    <w:rsid w:val="00196931"/>
    <w:rsid w:val="001969B3"/>
    <w:rsid w:val="001969FF"/>
    <w:rsid w:val="00196A9F"/>
    <w:rsid w:val="00196AE3"/>
    <w:rsid w:val="00196BE6"/>
    <w:rsid w:val="00196C3D"/>
    <w:rsid w:val="00196E32"/>
    <w:rsid w:val="00196F15"/>
    <w:rsid w:val="00197060"/>
    <w:rsid w:val="00197212"/>
    <w:rsid w:val="001972BF"/>
    <w:rsid w:val="00197317"/>
    <w:rsid w:val="001973E5"/>
    <w:rsid w:val="00197431"/>
    <w:rsid w:val="00197508"/>
    <w:rsid w:val="001975B9"/>
    <w:rsid w:val="0019768C"/>
    <w:rsid w:val="001977A6"/>
    <w:rsid w:val="001977C6"/>
    <w:rsid w:val="00197880"/>
    <w:rsid w:val="001978A6"/>
    <w:rsid w:val="00197938"/>
    <w:rsid w:val="001979EC"/>
    <w:rsid w:val="00197B69"/>
    <w:rsid w:val="001A003B"/>
    <w:rsid w:val="001A007E"/>
    <w:rsid w:val="001A00B9"/>
    <w:rsid w:val="001A021E"/>
    <w:rsid w:val="001A023F"/>
    <w:rsid w:val="001A03C9"/>
    <w:rsid w:val="001A03EE"/>
    <w:rsid w:val="001A0450"/>
    <w:rsid w:val="001A045A"/>
    <w:rsid w:val="001A05A5"/>
    <w:rsid w:val="001A06F3"/>
    <w:rsid w:val="001A06F6"/>
    <w:rsid w:val="001A0811"/>
    <w:rsid w:val="001A0824"/>
    <w:rsid w:val="001A09A3"/>
    <w:rsid w:val="001A0B96"/>
    <w:rsid w:val="001A0BBC"/>
    <w:rsid w:val="001A0C55"/>
    <w:rsid w:val="001A0C72"/>
    <w:rsid w:val="001A0D6E"/>
    <w:rsid w:val="001A0DBA"/>
    <w:rsid w:val="001A0E4C"/>
    <w:rsid w:val="001A0FB2"/>
    <w:rsid w:val="001A0FF7"/>
    <w:rsid w:val="001A13AC"/>
    <w:rsid w:val="001A14B8"/>
    <w:rsid w:val="001A14F8"/>
    <w:rsid w:val="001A150C"/>
    <w:rsid w:val="001A1580"/>
    <w:rsid w:val="001A15CC"/>
    <w:rsid w:val="001A164D"/>
    <w:rsid w:val="001A16C2"/>
    <w:rsid w:val="001A18ED"/>
    <w:rsid w:val="001A1A10"/>
    <w:rsid w:val="001A1A2A"/>
    <w:rsid w:val="001A1AC9"/>
    <w:rsid w:val="001A1FEC"/>
    <w:rsid w:val="001A2232"/>
    <w:rsid w:val="001A233E"/>
    <w:rsid w:val="001A2479"/>
    <w:rsid w:val="001A24BE"/>
    <w:rsid w:val="001A2577"/>
    <w:rsid w:val="001A25FC"/>
    <w:rsid w:val="001A2667"/>
    <w:rsid w:val="001A271C"/>
    <w:rsid w:val="001A27CE"/>
    <w:rsid w:val="001A2897"/>
    <w:rsid w:val="001A2947"/>
    <w:rsid w:val="001A2CC1"/>
    <w:rsid w:val="001A2EA0"/>
    <w:rsid w:val="001A2F9C"/>
    <w:rsid w:val="001A2FBD"/>
    <w:rsid w:val="001A31B3"/>
    <w:rsid w:val="001A326D"/>
    <w:rsid w:val="001A3297"/>
    <w:rsid w:val="001A33DA"/>
    <w:rsid w:val="001A33DE"/>
    <w:rsid w:val="001A3484"/>
    <w:rsid w:val="001A34F6"/>
    <w:rsid w:val="001A3586"/>
    <w:rsid w:val="001A37BA"/>
    <w:rsid w:val="001A3897"/>
    <w:rsid w:val="001A389F"/>
    <w:rsid w:val="001A39BF"/>
    <w:rsid w:val="001A39CD"/>
    <w:rsid w:val="001A3F56"/>
    <w:rsid w:val="001A3F81"/>
    <w:rsid w:val="001A40D0"/>
    <w:rsid w:val="001A4196"/>
    <w:rsid w:val="001A41AD"/>
    <w:rsid w:val="001A41DC"/>
    <w:rsid w:val="001A4233"/>
    <w:rsid w:val="001A445A"/>
    <w:rsid w:val="001A44D0"/>
    <w:rsid w:val="001A4500"/>
    <w:rsid w:val="001A46BE"/>
    <w:rsid w:val="001A46CC"/>
    <w:rsid w:val="001A4752"/>
    <w:rsid w:val="001A4798"/>
    <w:rsid w:val="001A4952"/>
    <w:rsid w:val="001A49AC"/>
    <w:rsid w:val="001A49CB"/>
    <w:rsid w:val="001A4A5C"/>
    <w:rsid w:val="001A4C15"/>
    <w:rsid w:val="001A4CA3"/>
    <w:rsid w:val="001A4D08"/>
    <w:rsid w:val="001A4EEB"/>
    <w:rsid w:val="001A5153"/>
    <w:rsid w:val="001A51C1"/>
    <w:rsid w:val="001A52DB"/>
    <w:rsid w:val="001A5508"/>
    <w:rsid w:val="001A5526"/>
    <w:rsid w:val="001A556D"/>
    <w:rsid w:val="001A558A"/>
    <w:rsid w:val="001A55BD"/>
    <w:rsid w:val="001A58F4"/>
    <w:rsid w:val="001A5930"/>
    <w:rsid w:val="001A59BC"/>
    <w:rsid w:val="001A5A9D"/>
    <w:rsid w:val="001A5ACE"/>
    <w:rsid w:val="001A5C17"/>
    <w:rsid w:val="001A5D8D"/>
    <w:rsid w:val="001A5F2D"/>
    <w:rsid w:val="001A5FB1"/>
    <w:rsid w:val="001A5FCB"/>
    <w:rsid w:val="001A6004"/>
    <w:rsid w:val="001A6026"/>
    <w:rsid w:val="001A6272"/>
    <w:rsid w:val="001A62BC"/>
    <w:rsid w:val="001A6362"/>
    <w:rsid w:val="001A63B1"/>
    <w:rsid w:val="001A63B2"/>
    <w:rsid w:val="001A640C"/>
    <w:rsid w:val="001A651F"/>
    <w:rsid w:val="001A6629"/>
    <w:rsid w:val="001A663D"/>
    <w:rsid w:val="001A66EA"/>
    <w:rsid w:val="001A678C"/>
    <w:rsid w:val="001A67CD"/>
    <w:rsid w:val="001A6885"/>
    <w:rsid w:val="001A68EB"/>
    <w:rsid w:val="001A6A16"/>
    <w:rsid w:val="001A6A5E"/>
    <w:rsid w:val="001A6A8E"/>
    <w:rsid w:val="001A6B00"/>
    <w:rsid w:val="001A6C5D"/>
    <w:rsid w:val="001A6D5B"/>
    <w:rsid w:val="001A6D9A"/>
    <w:rsid w:val="001A6D9B"/>
    <w:rsid w:val="001A6F84"/>
    <w:rsid w:val="001A7007"/>
    <w:rsid w:val="001A718A"/>
    <w:rsid w:val="001A71E4"/>
    <w:rsid w:val="001A7253"/>
    <w:rsid w:val="001A729E"/>
    <w:rsid w:val="001A72CF"/>
    <w:rsid w:val="001A733D"/>
    <w:rsid w:val="001A73D3"/>
    <w:rsid w:val="001A74FA"/>
    <w:rsid w:val="001A7539"/>
    <w:rsid w:val="001A762E"/>
    <w:rsid w:val="001A7981"/>
    <w:rsid w:val="001A79B8"/>
    <w:rsid w:val="001A7A51"/>
    <w:rsid w:val="001A7A6F"/>
    <w:rsid w:val="001A7B52"/>
    <w:rsid w:val="001A7C88"/>
    <w:rsid w:val="001A7CF7"/>
    <w:rsid w:val="001A7D0D"/>
    <w:rsid w:val="001A7D4F"/>
    <w:rsid w:val="001A7D72"/>
    <w:rsid w:val="001A7E92"/>
    <w:rsid w:val="001A7FD9"/>
    <w:rsid w:val="001A7FDF"/>
    <w:rsid w:val="001B0105"/>
    <w:rsid w:val="001B0208"/>
    <w:rsid w:val="001B0293"/>
    <w:rsid w:val="001B0339"/>
    <w:rsid w:val="001B0358"/>
    <w:rsid w:val="001B039A"/>
    <w:rsid w:val="001B0482"/>
    <w:rsid w:val="001B05C1"/>
    <w:rsid w:val="001B06CF"/>
    <w:rsid w:val="001B07FD"/>
    <w:rsid w:val="001B0970"/>
    <w:rsid w:val="001B0A2F"/>
    <w:rsid w:val="001B0AE0"/>
    <w:rsid w:val="001B0CAD"/>
    <w:rsid w:val="001B0CC2"/>
    <w:rsid w:val="001B0D25"/>
    <w:rsid w:val="001B0F4F"/>
    <w:rsid w:val="001B107B"/>
    <w:rsid w:val="001B1414"/>
    <w:rsid w:val="001B1447"/>
    <w:rsid w:val="001B14CA"/>
    <w:rsid w:val="001B1615"/>
    <w:rsid w:val="001B1694"/>
    <w:rsid w:val="001B1706"/>
    <w:rsid w:val="001B17CF"/>
    <w:rsid w:val="001B1801"/>
    <w:rsid w:val="001B1940"/>
    <w:rsid w:val="001B199D"/>
    <w:rsid w:val="001B19C2"/>
    <w:rsid w:val="001B1BC8"/>
    <w:rsid w:val="001B1CF3"/>
    <w:rsid w:val="001B1E53"/>
    <w:rsid w:val="001B1E76"/>
    <w:rsid w:val="001B1F22"/>
    <w:rsid w:val="001B1F24"/>
    <w:rsid w:val="001B1F5F"/>
    <w:rsid w:val="001B1FEB"/>
    <w:rsid w:val="001B2165"/>
    <w:rsid w:val="001B2312"/>
    <w:rsid w:val="001B2325"/>
    <w:rsid w:val="001B23D2"/>
    <w:rsid w:val="001B23F7"/>
    <w:rsid w:val="001B2581"/>
    <w:rsid w:val="001B25FF"/>
    <w:rsid w:val="001B2651"/>
    <w:rsid w:val="001B266B"/>
    <w:rsid w:val="001B290A"/>
    <w:rsid w:val="001B29C4"/>
    <w:rsid w:val="001B29CB"/>
    <w:rsid w:val="001B29F9"/>
    <w:rsid w:val="001B2B89"/>
    <w:rsid w:val="001B2BED"/>
    <w:rsid w:val="001B2BF4"/>
    <w:rsid w:val="001B2C4C"/>
    <w:rsid w:val="001B2D50"/>
    <w:rsid w:val="001B2E30"/>
    <w:rsid w:val="001B2EA2"/>
    <w:rsid w:val="001B2EC3"/>
    <w:rsid w:val="001B310A"/>
    <w:rsid w:val="001B3254"/>
    <w:rsid w:val="001B340A"/>
    <w:rsid w:val="001B3560"/>
    <w:rsid w:val="001B36DE"/>
    <w:rsid w:val="001B3744"/>
    <w:rsid w:val="001B391A"/>
    <w:rsid w:val="001B394B"/>
    <w:rsid w:val="001B3972"/>
    <w:rsid w:val="001B39E4"/>
    <w:rsid w:val="001B3A5A"/>
    <w:rsid w:val="001B3ADD"/>
    <w:rsid w:val="001B3C66"/>
    <w:rsid w:val="001B3CAB"/>
    <w:rsid w:val="001B3D14"/>
    <w:rsid w:val="001B3D5C"/>
    <w:rsid w:val="001B3D7F"/>
    <w:rsid w:val="001B3E24"/>
    <w:rsid w:val="001B3F09"/>
    <w:rsid w:val="001B3F12"/>
    <w:rsid w:val="001B3FB3"/>
    <w:rsid w:val="001B3FFB"/>
    <w:rsid w:val="001B40BF"/>
    <w:rsid w:val="001B4179"/>
    <w:rsid w:val="001B4328"/>
    <w:rsid w:val="001B4370"/>
    <w:rsid w:val="001B43B0"/>
    <w:rsid w:val="001B4457"/>
    <w:rsid w:val="001B44E2"/>
    <w:rsid w:val="001B45FD"/>
    <w:rsid w:val="001B4603"/>
    <w:rsid w:val="001B4621"/>
    <w:rsid w:val="001B4714"/>
    <w:rsid w:val="001B47D3"/>
    <w:rsid w:val="001B4921"/>
    <w:rsid w:val="001B499D"/>
    <w:rsid w:val="001B4DD8"/>
    <w:rsid w:val="001B4E5A"/>
    <w:rsid w:val="001B4F55"/>
    <w:rsid w:val="001B4F5F"/>
    <w:rsid w:val="001B5005"/>
    <w:rsid w:val="001B5057"/>
    <w:rsid w:val="001B50F0"/>
    <w:rsid w:val="001B515A"/>
    <w:rsid w:val="001B51B9"/>
    <w:rsid w:val="001B5417"/>
    <w:rsid w:val="001B544F"/>
    <w:rsid w:val="001B5593"/>
    <w:rsid w:val="001B5782"/>
    <w:rsid w:val="001B58EA"/>
    <w:rsid w:val="001B59DA"/>
    <w:rsid w:val="001B5AE7"/>
    <w:rsid w:val="001B5BC1"/>
    <w:rsid w:val="001B5D0D"/>
    <w:rsid w:val="001B5D0F"/>
    <w:rsid w:val="001B5D4F"/>
    <w:rsid w:val="001B5D96"/>
    <w:rsid w:val="001B5E8A"/>
    <w:rsid w:val="001B6039"/>
    <w:rsid w:val="001B606D"/>
    <w:rsid w:val="001B60BF"/>
    <w:rsid w:val="001B63C3"/>
    <w:rsid w:val="001B63D4"/>
    <w:rsid w:val="001B64B7"/>
    <w:rsid w:val="001B64EA"/>
    <w:rsid w:val="001B652B"/>
    <w:rsid w:val="001B681E"/>
    <w:rsid w:val="001B6957"/>
    <w:rsid w:val="001B697F"/>
    <w:rsid w:val="001B6BBE"/>
    <w:rsid w:val="001B6C2E"/>
    <w:rsid w:val="001B6FB5"/>
    <w:rsid w:val="001B7103"/>
    <w:rsid w:val="001B7377"/>
    <w:rsid w:val="001B7528"/>
    <w:rsid w:val="001B7535"/>
    <w:rsid w:val="001B75D8"/>
    <w:rsid w:val="001B77BB"/>
    <w:rsid w:val="001B7865"/>
    <w:rsid w:val="001B786F"/>
    <w:rsid w:val="001B7895"/>
    <w:rsid w:val="001B78FF"/>
    <w:rsid w:val="001B795C"/>
    <w:rsid w:val="001B7A63"/>
    <w:rsid w:val="001B7C9D"/>
    <w:rsid w:val="001B7D04"/>
    <w:rsid w:val="001B7D4B"/>
    <w:rsid w:val="001B7D80"/>
    <w:rsid w:val="001B7E37"/>
    <w:rsid w:val="001B7E59"/>
    <w:rsid w:val="001C00ED"/>
    <w:rsid w:val="001C01C5"/>
    <w:rsid w:val="001C03AA"/>
    <w:rsid w:val="001C0440"/>
    <w:rsid w:val="001C05E8"/>
    <w:rsid w:val="001C0812"/>
    <w:rsid w:val="001C0816"/>
    <w:rsid w:val="001C0959"/>
    <w:rsid w:val="001C099D"/>
    <w:rsid w:val="001C09CD"/>
    <w:rsid w:val="001C0C46"/>
    <w:rsid w:val="001C0C90"/>
    <w:rsid w:val="001C0E0E"/>
    <w:rsid w:val="001C107C"/>
    <w:rsid w:val="001C138D"/>
    <w:rsid w:val="001C149A"/>
    <w:rsid w:val="001C1523"/>
    <w:rsid w:val="001C16D4"/>
    <w:rsid w:val="001C18DA"/>
    <w:rsid w:val="001C1C6B"/>
    <w:rsid w:val="001C1D14"/>
    <w:rsid w:val="001C1DCE"/>
    <w:rsid w:val="001C1E60"/>
    <w:rsid w:val="001C2121"/>
    <w:rsid w:val="001C23D1"/>
    <w:rsid w:val="001C2403"/>
    <w:rsid w:val="001C2563"/>
    <w:rsid w:val="001C2577"/>
    <w:rsid w:val="001C25EC"/>
    <w:rsid w:val="001C25F3"/>
    <w:rsid w:val="001C26E2"/>
    <w:rsid w:val="001C2981"/>
    <w:rsid w:val="001C2B34"/>
    <w:rsid w:val="001C2B7C"/>
    <w:rsid w:val="001C2C02"/>
    <w:rsid w:val="001C2C4B"/>
    <w:rsid w:val="001C2DF0"/>
    <w:rsid w:val="001C2FAA"/>
    <w:rsid w:val="001C302B"/>
    <w:rsid w:val="001C3246"/>
    <w:rsid w:val="001C334A"/>
    <w:rsid w:val="001C3369"/>
    <w:rsid w:val="001C35A5"/>
    <w:rsid w:val="001C360E"/>
    <w:rsid w:val="001C3738"/>
    <w:rsid w:val="001C3841"/>
    <w:rsid w:val="001C38F2"/>
    <w:rsid w:val="001C3922"/>
    <w:rsid w:val="001C3A6B"/>
    <w:rsid w:val="001C3AAE"/>
    <w:rsid w:val="001C3B2E"/>
    <w:rsid w:val="001C3D35"/>
    <w:rsid w:val="001C3D5E"/>
    <w:rsid w:val="001C3D7A"/>
    <w:rsid w:val="001C3DCC"/>
    <w:rsid w:val="001C3FCB"/>
    <w:rsid w:val="001C4037"/>
    <w:rsid w:val="001C4085"/>
    <w:rsid w:val="001C4094"/>
    <w:rsid w:val="001C43A5"/>
    <w:rsid w:val="001C4585"/>
    <w:rsid w:val="001C46F9"/>
    <w:rsid w:val="001C483B"/>
    <w:rsid w:val="001C4A02"/>
    <w:rsid w:val="001C4B2E"/>
    <w:rsid w:val="001C4B37"/>
    <w:rsid w:val="001C4C47"/>
    <w:rsid w:val="001C4CED"/>
    <w:rsid w:val="001C4D52"/>
    <w:rsid w:val="001C4DE5"/>
    <w:rsid w:val="001C4F03"/>
    <w:rsid w:val="001C5003"/>
    <w:rsid w:val="001C5164"/>
    <w:rsid w:val="001C5323"/>
    <w:rsid w:val="001C5374"/>
    <w:rsid w:val="001C53A5"/>
    <w:rsid w:val="001C544E"/>
    <w:rsid w:val="001C54C7"/>
    <w:rsid w:val="001C5553"/>
    <w:rsid w:val="001C56A4"/>
    <w:rsid w:val="001C56F1"/>
    <w:rsid w:val="001C573D"/>
    <w:rsid w:val="001C5762"/>
    <w:rsid w:val="001C57B2"/>
    <w:rsid w:val="001C595F"/>
    <w:rsid w:val="001C597E"/>
    <w:rsid w:val="001C5AED"/>
    <w:rsid w:val="001C5C68"/>
    <w:rsid w:val="001C5CF3"/>
    <w:rsid w:val="001C5D24"/>
    <w:rsid w:val="001C5D4C"/>
    <w:rsid w:val="001C5DFA"/>
    <w:rsid w:val="001C5F29"/>
    <w:rsid w:val="001C60ED"/>
    <w:rsid w:val="001C61D4"/>
    <w:rsid w:val="001C6235"/>
    <w:rsid w:val="001C6343"/>
    <w:rsid w:val="001C6370"/>
    <w:rsid w:val="001C64E9"/>
    <w:rsid w:val="001C64FC"/>
    <w:rsid w:val="001C6519"/>
    <w:rsid w:val="001C65F2"/>
    <w:rsid w:val="001C6822"/>
    <w:rsid w:val="001C6824"/>
    <w:rsid w:val="001C68D2"/>
    <w:rsid w:val="001C6995"/>
    <w:rsid w:val="001C6A91"/>
    <w:rsid w:val="001C6BEE"/>
    <w:rsid w:val="001C6C45"/>
    <w:rsid w:val="001C6D4E"/>
    <w:rsid w:val="001C6E5B"/>
    <w:rsid w:val="001C6FBE"/>
    <w:rsid w:val="001C6FFE"/>
    <w:rsid w:val="001C70C1"/>
    <w:rsid w:val="001C718D"/>
    <w:rsid w:val="001C71F1"/>
    <w:rsid w:val="001C72A3"/>
    <w:rsid w:val="001C73CE"/>
    <w:rsid w:val="001C73D0"/>
    <w:rsid w:val="001C73DC"/>
    <w:rsid w:val="001C75E7"/>
    <w:rsid w:val="001C76CC"/>
    <w:rsid w:val="001C7832"/>
    <w:rsid w:val="001C7901"/>
    <w:rsid w:val="001C791A"/>
    <w:rsid w:val="001C7A8F"/>
    <w:rsid w:val="001C7AFA"/>
    <w:rsid w:val="001C7B3F"/>
    <w:rsid w:val="001C7CB3"/>
    <w:rsid w:val="001C7F7E"/>
    <w:rsid w:val="001D01D3"/>
    <w:rsid w:val="001D0222"/>
    <w:rsid w:val="001D028B"/>
    <w:rsid w:val="001D03D5"/>
    <w:rsid w:val="001D0459"/>
    <w:rsid w:val="001D0494"/>
    <w:rsid w:val="001D05CB"/>
    <w:rsid w:val="001D091D"/>
    <w:rsid w:val="001D09A7"/>
    <w:rsid w:val="001D0B34"/>
    <w:rsid w:val="001D0BFC"/>
    <w:rsid w:val="001D0C09"/>
    <w:rsid w:val="001D0C1A"/>
    <w:rsid w:val="001D0D24"/>
    <w:rsid w:val="001D0D44"/>
    <w:rsid w:val="001D0D58"/>
    <w:rsid w:val="001D0DBE"/>
    <w:rsid w:val="001D0DD8"/>
    <w:rsid w:val="001D10D2"/>
    <w:rsid w:val="001D1264"/>
    <w:rsid w:val="001D1402"/>
    <w:rsid w:val="001D14A3"/>
    <w:rsid w:val="001D15FB"/>
    <w:rsid w:val="001D163D"/>
    <w:rsid w:val="001D1722"/>
    <w:rsid w:val="001D1804"/>
    <w:rsid w:val="001D1834"/>
    <w:rsid w:val="001D186F"/>
    <w:rsid w:val="001D1872"/>
    <w:rsid w:val="001D1974"/>
    <w:rsid w:val="001D1A61"/>
    <w:rsid w:val="001D1AD1"/>
    <w:rsid w:val="001D1BE3"/>
    <w:rsid w:val="001D1C32"/>
    <w:rsid w:val="001D1E64"/>
    <w:rsid w:val="001D1F15"/>
    <w:rsid w:val="001D1FA6"/>
    <w:rsid w:val="001D1FA9"/>
    <w:rsid w:val="001D1FB2"/>
    <w:rsid w:val="001D2042"/>
    <w:rsid w:val="001D20FA"/>
    <w:rsid w:val="001D21D5"/>
    <w:rsid w:val="001D21DD"/>
    <w:rsid w:val="001D2236"/>
    <w:rsid w:val="001D2863"/>
    <w:rsid w:val="001D28F0"/>
    <w:rsid w:val="001D2983"/>
    <w:rsid w:val="001D29E7"/>
    <w:rsid w:val="001D2AAD"/>
    <w:rsid w:val="001D2AF0"/>
    <w:rsid w:val="001D2B27"/>
    <w:rsid w:val="001D2C15"/>
    <w:rsid w:val="001D2C90"/>
    <w:rsid w:val="001D2CBD"/>
    <w:rsid w:val="001D2D26"/>
    <w:rsid w:val="001D2E43"/>
    <w:rsid w:val="001D2F50"/>
    <w:rsid w:val="001D308C"/>
    <w:rsid w:val="001D30E8"/>
    <w:rsid w:val="001D3301"/>
    <w:rsid w:val="001D3347"/>
    <w:rsid w:val="001D33A3"/>
    <w:rsid w:val="001D355A"/>
    <w:rsid w:val="001D355D"/>
    <w:rsid w:val="001D3601"/>
    <w:rsid w:val="001D367C"/>
    <w:rsid w:val="001D36D9"/>
    <w:rsid w:val="001D37E2"/>
    <w:rsid w:val="001D380D"/>
    <w:rsid w:val="001D3908"/>
    <w:rsid w:val="001D3958"/>
    <w:rsid w:val="001D39BF"/>
    <w:rsid w:val="001D3A14"/>
    <w:rsid w:val="001D3A1D"/>
    <w:rsid w:val="001D3A21"/>
    <w:rsid w:val="001D3A3C"/>
    <w:rsid w:val="001D3C02"/>
    <w:rsid w:val="001D3C1C"/>
    <w:rsid w:val="001D3E3E"/>
    <w:rsid w:val="001D3ED2"/>
    <w:rsid w:val="001D3F05"/>
    <w:rsid w:val="001D4125"/>
    <w:rsid w:val="001D41E3"/>
    <w:rsid w:val="001D4256"/>
    <w:rsid w:val="001D427B"/>
    <w:rsid w:val="001D42BA"/>
    <w:rsid w:val="001D437C"/>
    <w:rsid w:val="001D442B"/>
    <w:rsid w:val="001D45B1"/>
    <w:rsid w:val="001D468D"/>
    <w:rsid w:val="001D4876"/>
    <w:rsid w:val="001D487D"/>
    <w:rsid w:val="001D48EC"/>
    <w:rsid w:val="001D4922"/>
    <w:rsid w:val="001D49B7"/>
    <w:rsid w:val="001D4ADF"/>
    <w:rsid w:val="001D4C41"/>
    <w:rsid w:val="001D4CAE"/>
    <w:rsid w:val="001D4CEB"/>
    <w:rsid w:val="001D4ED3"/>
    <w:rsid w:val="001D4F0A"/>
    <w:rsid w:val="001D4F14"/>
    <w:rsid w:val="001D4FEC"/>
    <w:rsid w:val="001D5093"/>
    <w:rsid w:val="001D51BF"/>
    <w:rsid w:val="001D546D"/>
    <w:rsid w:val="001D54DD"/>
    <w:rsid w:val="001D55BB"/>
    <w:rsid w:val="001D5699"/>
    <w:rsid w:val="001D5793"/>
    <w:rsid w:val="001D5841"/>
    <w:rsid w:val="001D5CC1"/>
    <w:rsid w:val="001D5CF5"/>
    <w:rsid w:val="001D5D61"/>
    <w:rsid w:val="001D5D98"/>
    <w:rsid w:val="001D5DA6"/>
    <w:rsid w:val="001D5EB6"/>
    <w:rsid w:val="001D5F08"/>
    <w:rsid w:val="001D5F71"/>
    <w:rsid w:val="001D6015"/>
    <w:rsid w:val="001D60E4"/>
    <w:rsid w:val="001D618D"/>
    <w:rsid w:val="001D6301"/>
    <w:rsid w:val="001D6361"/>
    <w:rsid w:val="001D666F"/>
    <w:rsid w:val="001D6CE2"/>
    <w:rsid w:val="001D6CED"/>
    <w:rsid w:val="001D6D38"/>
    <w:rsid w:val="001D6E17"/>
    <w:rsid w:val="001D6F70"/>
    <w:rsid w:val="001D71EB"/>
    <w:rsid w:val="001D720C"/>
    <w:rsid w:val="001D730B"/>
    <w:rsid w:val="001D7433"/>
    <w:rsid w:val="001D747B"/>
    <w:rsid w:val="001D7545"/>
    <w:rsid w:val="001D77CC"/>
    <w:rsid w:val="001D77FF"/>
    <w:rsid w:val="001D7827"/>
    <w:rsid w:val="001D7B0E"/>
    <w:rsid w:val="001D7B70"/>
    <w:rsid w:val="001D7B86"/>
    <w:rsid w:val="001D7BBD"/>
    <w:rsid w:val="001D7C93"/>
    <w:rsid w:val="001D7CCC"/>
    <w:rsid w:val="001D7FC0"/>
    <w:rsid w:val="001E0167"/>
    <w:rsid w:val="001E01B0"/>
    <w:rsid w:val="001E0226"/>
    <w:rsid w:val="001E03A8"/>
    <w:rsid w:val="001E06A4"/>
    <w:rsid w:val="001E07A8"/>
    <w:rsid w:val="001E083B"/>
    <w:rsid w:val="001E0841"/>
    <w:rsid w:val="001E0903"/>
    <w:rsid w:val="001E0994"/>
    <w:rsid w:val="001E0A07"/>
    <w:rsid w:val="001E0AE8"/>
    <w:rsid w:val="001E0C12"/>
    <w:rsid w:val="001E0CBF"/>
    <w:rsid w:val="001E0D88"/>
    <w:rsid w:val="001E0E84"/>
    <w:rsid w:val="001E0E8D"/>
    <w:rsid w:val="001E0F80"/>
    <w:rsid w:val="001E0F99"/>
    <w:rsid w:val="001E1065"/>
    <w:rsid w:val="001E12DF"/>
    <w:rsid w:val="001E150B"/>
    <w:rsid w:val="001E15C8"/>
    <w:rsid w:val="001E16E0"/>
    <w:rsid w:val="001E172B"/>
    <w:rsid w:val="001E17A3"/>
    <w:rsid w:val="001E17F4"/>
    <w:rsid w:val="001E183C"/>
    <w:rsid w:val="001E18A3"/>
    <w:rsid w:val="001E1972"/>
    <w:rsid w:val="001E1AFF"/>
    <w:rsid w:val="001E1B8F"/>
    <w:rsid w:val="001E1CB5"/>
    <w:rsid w:val="001E1CD1"/>
    <w:rsid w:val="001E1DC9"/>
    <w:rsid w:val="001E1F49"/>
    <w:rsid w:val="001E1FDE"/>
    <w:rsid w:val="001E1FFE"/>
    <w:rsid w:val="001E208C"/>
    <w:rsid w:val="001E20A0"/>
    <w:rsid w:val="001E20C3"/>
    <w:rsid w:val="001E24A8"/>
    <w:rsid w:val="001E2691"/>
    <w:rsid w:val="001E273E"/>
    <w:rsid w:val="001E2915"/>
    <w:rsid w:val="001E2A5B"/>
    <w:rsid w:val="001E2B2C"/>
    <w:rsid w:val="001E2C40"/>
    <w:rsid w:val="001E2C6C"/>
    <w:rsid w:val="001E2CBE"/>
    <w:rsid w:val="001E2F7B"/>
    <w:rsid w:val="001E2FAA"/>
    <w:rsid w:val="001E30CB"/>
    <w:rsid w:val="001E30E7"/>
    <w:rsid w:val="001E329A"/>
    <w:rsid w:val="001E32BC"/>
    <w:rsid w:val="001E3539"/>
    <w:rsid w:val="001E3807"/>
    <w:rsid w:val="001E38AF"/>
    <w:rsid w:val="001E391C"/>
    <w:rsid w:val="001E3A2B"/>
    <w:rsid w:val="001E3AAE"/>
    <w:rsid w:val="001E3C51"/>
    <w:rsid w:val="001E3CFD"/>
    <w:rsid w:val="001E3D87"/>
    <w:rsid w:val="001E3ED2"/>
    <w:rsid w:val="001E3EDC"/>
    <w:rsid w:val="001E3EFF"/>
    <w:rsid w:val="001E3FDE"/>
    <w:rsid w:val="001E4154"/>
    <w:rsid w:val="001E423C"/>
    <w:rsid w:val="001E456A"/>
    <w:rsid w:val="001E45D9"/>
    <w:rsid w:val="001E484F"/>
    <w:rsid w:val="001E4872"/>
    <w:rsid w:val="001E4897"/>
    <w:rsid w:val="001E48EE"/>
    <w:rsid w:val="001E4961"/>
    <w:rsid w:val="001E4A36"/>
    <w:rsid w:val="001E4AED"/>
    <w:rsid w:val="001E4B1A"/>
    <w:rsid w:val="001E4F58"/>
    <w:rsid w:val="001E5013"/>
    <w:rsid w:val="001E50D8"/>
    <w:rsid w:val="001E51B3"/>
    <w:rsid w:val="001E52E4"/>
    <w:rsid w:val="001E5442"/>
    <w:rsid w:val="001E5467"/>
    <w:rsid w:val="001E55A6"/>
    <w:rsid w:val="001E563D"/>
    <w:rsid w:val="001E568C"/>
    <w:rsid w:val="001E5785"/>
    <w:rsid w:val="001E5966"/>
    <w:rsid w:val="001E598D"/>
    <w:rsid w:val="001E5A1E"/>
    <w:rsid w:val="001E5B30"/>
    <w:rsid w:val="001E5D42"/>
    <w:rsid w:val="001E5FF1"/>
    <w:rsid w:val="001E6008"/>
    <w:rsid w:val="001E6035"/>
    <w:rsid w:val="001E616C"/>
    <w:rsid w:val="001E628E"/>
    <w:rsid w:val="001E63B7"/>
    <w:rsid w:val="001E6457"/>
    <w:rsid w:val="001E65A7"/>
    <w:rsid w:val="001E6704"/>
    <w:rsid w:val="001E6771"/>
    <w:rsid w:val="001E67E8"/>
    <w:rsid w:val="001E69F4"/>
    <w:rsid w:val="001E6A1A"/>
    <w:rsid w:val="001E6A70"/>
    <w:rsid w:val="001E6A89"/>
    <w:rsid w:val="001E6C02"/>
    <w:rsid w:val="001E6CFC"/>
    <w:rsid w:val="001E6F1E"/>
    <w:rsid w:val="001E7069"/>
    <w:rsid w:val="001E7268"/>
    <w:rsid w:val="001E72A8"/>
    <w:rsid w:val="001E7424"/>
    <w:rsid w:val="001E7429"/>
    <w:rsid w:val="001E7508"/>
    <w:rsid w:val="001E7574"/>
    <w:rsid w:val="001E7CBB"/>
    <w:rsid w:val="001E7CE6"/>
    <w:rsid w:val="001E7D0D"/>
    <w:rsid w:val="001E7F90"/>
    <w:rsid w:val="001F005E"/>
    <w:rsid w:val="001F00F3"/>
    <w:rsid w:val="001F0165"/>
    <w:rsid w:val="001F02A6"/>
    <w:rsid w:val="001F0380"/>
    <w:rsid w:val="001F0497"/>
    <w:rsid w:val="001F051A"/>
    <w:rsid w:val="001F075C"/>
    <w:rsid w:val="001F079B"/>
    <w:rsid w:val="001F07A8"/>
    <w:rsid w:val="001F08AD"/>
    <w:rsid w:val="001F0932"/>
    <w:rsid w:val="001F09C7"/>
    <w:rsid w:val="001F0A60"/>
    <w:rsid w:val="001F0AA0"/>
    <w:rsid w:val="001F0BC7"/>
    <w:rsid w:val="001F0C2D"/>
    <w:rsid w:val="001F0CAD"/>
    <w:rsid w:val="001F0D3A"/>
    <w:rsid w:val="001F0D63"/>
    <w:rsid w:val="001F0DC1"/>
    <w:rsid w:val="001F0DED"/>
    <w:rsid w:val="001F0E99"/>
    <w:rsid w:val="001F0EB2"/>
    <w:rsid w:val="001F0F4F"/>
    <w:rsid w:val="001F0FE4"/>
    <w:rsid w:val="001F115C"/>
    <w:rsid w:val="001F12C7"/>
    <w:rsid w:val="001F12DA"/>
    <w:rsid w:val="001F1336"/>
    <w:rsid w:val="001F1508"/>
    <w:rsid w:val="001F1522"/>
    <w:rsid w:val="001F1911"/>
    <w:rsid w:val="001F19AA"/>
    <w:rsid w:val="001F1AEE"/>
    <w:rsid w:val="001F1CAC"/>
    <w:rsid w:val="001F1DD8"/>
    <w:rsid w:val="001F1E23"/>
    <w:rsid w:val="001F1E30"/>
    <w:rsid w:val="001F1E8C"/>
    <w:rsid w:val="001F1FAC"/>
    <w:rsid w:val="001F2396"/>
    <w:rsid w:val="001F23BF"/>
    <w:rsid w:val="001F2408"/>
    <w:rsid w:val="001F245C"/>
    <w:rsid w:val="001F2800"/>
    <w:rsid w:val="001F28EF"/>
    <w:rsid w:val="001F2905"/>
    <w:rsid w:val="001F2AF5"/>
    <w:rsid w:val="001F2B7F"/>
    <w:rsid w:val="001F2B93"/>
    <w:rsid w:val="001F2BA6"/>
    <w:rsid w:val="001F2D19"/>
    <w:rsid w:val="001F2E5C"/>
    <w:rsid w:val="001F2F13"/>
    <w:rsid w:val="001F31AA"/>
    <w:rsid w:val="001F3238"/>
    <w:rsid w:val="001F331E"/>
    <w:rsid w:val="001F33EA"/>
    <w:rsid w:val="001F366E"/>
    <w:rsid w:val="001F37E1"/>
    <w:rsid w:val="001F38B7"/>
    <w:rsid w:val="001F38BC"/>
    <w:rsid w:val="001F396B"/>
    <w:rsid w:val="001F3AC3"/>
    <w:rsid w:val="001F3B50"/>
    <w:rsid w:val="001F3B5A"/>
    <w:rsid w:val="001F3BCC"/>
    <w:rsid w:val="001F3D9A"/>
    <w:rsid w:val="001F3E96"/>
    <w:rsid w:val="001F3F0E"/>
    <w:rsid w:val="001F3FAF"/>
    <w:rsid w:val="001F40E2"/>
    <w:rsid w:val="001F4418"/>
    <w:rsid w:val="001F4442"/>
    <w:rsid w:val="001F4454"/>
    <w:rsid w:val="001F447B"/>
    <w:rsid w:val="001F4588"/>
    <w:rsid w:val="001F472B"/>
    <w:rsid w:val="001F47AE"/>
    <w:rsid w:val="001F47C0"/>
    <w:rsid w:val="001F4887"/>
    <w:rsid w:val="001F4A47"/>
    <w:rsid w:val="001F4AC4"/>
    <w:rsid w:val="001F4B35"/>
    <w:rsid w:val="001F4BD5"/>
    <w:rsid w:val="001F4C5D"/>
    <w:rsid w:val="001F4E56"/>
    <w:rsid w:val="001F515F"/>
    <w:rsid w:val="001F52A9"/>
    <w:rsid w:val="001F5366"/>
    <w:rsid w:val="001F5485"/>
    <w:rsid w:val="001F555E"/>
    <w:rsid w:val="001F5640"/>
    <w:rsid w:val="001F5709"/>
    <w:rsid w:val="001F57E5"/>
    <w:rsid w:val="001F580D"/>
    <w:rsid w:val="001F5A49"/>
    <w:rsid w:val="001F5A87"/>
    <w:rsid w:val="001F5A89"/>
    <w:rsid w:val="001F5A98"/>
    <w:rsid w:val="001F5CDE"/>
    <w:rsid w:val="001F5E18"/>
    <w:rsid w:val="001F5E35"/>
    <w:rsid w:val="001F5FF6"/>
    <w:rsid w:val="001F6054"/>
    <w:rsid w:val="001F6449"/>
    <w:rsid w:val="001F65A1"/>
    <w:rsid w:val="001F65E3"/>
    <w:rsid w:val="001F67F7"/>
    <w:rsid w:val="001F6A17"/>
    <w:rsid w:val="001F6D8B"/>
    <w:rsid w:val="001F6D94"/>
    <w:rsid w:val="001F6E0B"/>
    <w:rsid w:val="001F6E48"/>
    <w:rsid w:val="001F6EA4"/>
    <w:rsid w:val="001F6EB1"/>
    <w:rsid w:val="001F6F76"/>
    <w:rsid w:val="001F6F79"/>
    <w:rsid w:val="001F707D"/>
    <w:rsid w:val="001F7131"/>
    <w:rsid w:val="001F723E"/>
    <w:rsid w:val="001F7279"/>
    <w:rsid w:val="001F729C"/>
    <w:rsid w:val="001F731A"/>
    <w:rsid w:val="001F736A"/>
    <w:rsid w:val="001F737F"/>
    <w:rsid w:val="001F7383"/>
    <w:rsid w:val="001F739E"/>
    <w:rsid w:val="001F742D"/>
    <w:rsid w:val="001F7477"/>
    <w:rsid w:val="001F74EC"/>
    <w:rsid w:val="001F7547"/>
    <w:rsid w:val="001F7899"/>
    <w:rsid w:val="001F78A5"/>
    <w:rsid w:val="001F79C4"/>
    <w:rsid w:val="001F7A33"/>
    <w:rsid w:val="001F7C99"/>
    <w:rsid w:val="001F7D80"/>
    <w:rsid w:val="001F7E9B"/>
    <w:rsid w:val="001F7FB5"/>
    <w:rsid w:val="00200090"/>
    <w:rsid w:val="0020009F"/>
    <w:rsid w:val="002000D0"/>
    <w:rsid w:val="0020016B"/>
    <w:rsid w:val="002002F8"/>
    <w:rsid w:val="0020050E"/>
    <w:rsid w:val="00200540"/>
    <w:rsid w:val="0020058B"/>
    <w:rsid w:val="002005AF"/>
    <w:rsid w:val="002005CB"/>
    <w:rsid w:val="00200703"/>
    <w:rsid w:val="00200895"/>
    <w:rsid w:val="002008C5"/>
    <w:rsid w:val="00200B0D"/>
    <w:rsid w:val="00200B36"/>
    <w:rsid w:val="00200BDC"/>
    <w:rsid w:val="00200D22"/>
    <w:rsid w:val="00200F41"/>
    <w:rsid w:val="00200F48"/>
    <w:rsid w:val="00200F64"/>
    <w:rsid w:val="00200F6D"/>
    <w:rsid w:val="00200F78"/>
    <w:rsid w:val="00200FD6"/>
    <w:rsid w:val="00200FF2"/>
    <w:rsid w:val="0020106F"/>
    <w:rsid w:val="002010C1"/>
    <w:rsid w:val="002011B4"/>
    <w:rsid w:val="002011BE"/>
    <w:rsid w:val="002012C7"/>
    <w:rsid w:val="0020139A"/>
    <w:rsid w:val="00201568"/>
    <w:rsid w:val="002016E9"/>
    <w:rsid w:val="00201799"/>
    <w:rsid w:val="002018B6"/>
    <w:rsid w:val="00201908"/>
    <w:rsid w:val="0020197A"/>
    <w:rsid w:val="00201994"/>
    <w:rsid w:val="00201A75"/>
    <w:rsid w:val="00201CFB"/>
    <w:rsid w:val="00201D1F"/>
    <w:rsid w:val="00202227"/>
    <w:rsid w:val="00202344"/>
    <w:rsid w:val="002025B3"/>
    <w:rsid w:val="002026C6"/>
    <w:rsid w:val="00202796"/>
    <w:rsid w:val="002027FA"/>
    <w:rsid w:val="00202887"/>
    <w:rsid w:val="00202917"/>
    <w:rsid w:val="002029E1"/>
    <w:rsid w:val="00202A9B"/>
    <w:rsid w:val="00202ABE"/>
    <w:rsid w:val="00202BB1"/>
    <w:rsid w:val="00202C73"/>
    <w:rsid w:val="00202CDB"/>
    <w:rsid w:val="00202EC9"/>
    <w:rsid w:val="00202F03"/>
    <w:rsid w:val="00202FE6"/>
    <w:rsid w:val="0020319F"/>
    <w:rsid w:val="002031DC"/>
    <w:rsid w:val="002034D1"/>
    <w:rsid w:val="00203566"/>
    <w:rsid w:val="0020362E"/>
    <w:rsid w:val="002036CA"/>
    <w:rsid w:val="00203860"/>
    <w:rsid w:val="0020396E"/>
    <w:rsid w:val="00203995"/>
    <w:rsid w:val="00203B17"/>
    <w:rsid w:val="00203B7E"/>
    <w:rsid w:val="00203CD3"/>
    <w:rsid w:val="00203E65"/>
    <w:rsid w:val="00203F7D"/>
    <w:rsid w:val="00203F8D"/>
    <w:rsid w:val="00203FFB"/>
    <w:rsid w:val="002042CA"/>
    <w:rsid w:val="0020430E"/>
    <w:rsid w:val="00204589"/>
    <w:rsid w:val="002045BB"/>
    <w:rsid w:val="002045BE"/>
    <w:rsid w:val="0020470C"/>
    <w:rsid w:val="0020474C"/>
    <w:rsid w:val="0020484E"/>
    <w:rsid w:val="0020490C"/>
    <w:rsid w:val="00204A71"/>
    <w:rsid w:val="00204A7E"/>
    <w:rsid w:val="00204A8D"/>
    <w:rsid w:val="00204ABD"/>
    <w:rsid w:val="00204B39"/>
    <w:rsid w:val="00204C3B"/>
    <w:rsid w:val="00204C57"/>
    <w:rsid w:val="00204CCE"/>
    <w:rsid w:val="00204CF1"/>
    <w:rsid w:val="00204D61"/>
    <w:rsid w:val="00204DE8"/>
    <w:rsid w:val="00204E09"/>
    <w:rsid w:val="00204E59"/>
    <w:rsid w:val="00204EF3"/>
    <w:rsid w:val="0020504F"/>
    <w:rsid w:val="00205166"/>
    <w:rsid w:val="002051B6"/>
    <w:rsid w:val="002051F4"/>
    <w:rsid w:val="0020535E"/>
    <w:rsid w:val="002055B8"/>
    <w:rsid w:val="00205631"/>
    <w:rsid w:val="00205688"/>
    <w:rsid w:val="002056A7"/>
    <w:rsid w:val="00205832"/>
    <w:rsid w:val="0020598F"/>
    <w:rsid w:val="002059A7"/>
    <w:rsid w:val="00205A38"/>
    <w:rsid w:val="00205D28"/>
    <w:rsid w:val="00205D7A"/>
    <w:rsid w:val="00205D7B"/>
    <w:rsid w:val="00205DF3"/>
    <w:rsid w:val="00206029"/>
    <w:rsid w:val="002060AC"/>
    <w:rsid w:val="002061B9"/>
    <w:rsid w:val="002061F2"/>
    <w:rsid w:val="002062E2"/>
    <w:rsid w:val="00206572"/>
    <w:rsid w:val="00206939"/>
    <w:rsid w:val="0020696C"/>
    <w:rsid w:val="00206A11"/>
    <w:rsid w:val="00206A63"/>
    <w:rsid w:val="00206C0C"/>
    <w:rsid w:val="00206F59"/>
    <w:rsid w:val="00207058"/>
    <w:rsid w:val="002071B2"/>
    <w:rsid w:val="00207210"/>
    <w:rsid w:val="00207229"/>
    <w:rsid w:val="0020730A"/>
    <w:rsid w:val="00207A26"/>
    <w:rsid w:val="00207B66"/>
    <w:rsid w:val="00207BF8"/>
    <w:rsid w:val="00207CF5"/>
    <w:rsid w:val="00207E7F"/>
    <w:rsid w:val="00207F26"/>
    <w:rsid w:val="00207F7F"/>
    <w:rsid w:val="002100A0"/>
    <w:rsid w:val="00210140"/>
    <w:rsid w:val="00210149"/>
    <w:rsid w:val="002101AB"/>
    <w:rsid w:val="00210311"/>
    <w:rsid w:val="00210476"/>
    <w:rsid w:val="002104DF"/>
    <w:rsid w:val="00210728"/>
    <w:rsid w:val="00210878"/>
    <w:rsid w:val="00210A69"/>
    <w:rsid w:val="00210A6C"/>
    <w:rsid w:val="00210A94"/>
    <w:rsid w:val="00210BEE"/>
    <w:rsid w:val="00210C67"/>
    <w:rsid w:val="00210E3F"/>
    <w:rsid w:val="00210F99"/>
    <w:rsid w:val="0021128D"/>
    <w:rsid w:val="002112BC"/>
    <w:rsid w:val="002112D8"/>
    <w:rsid w:val="002113C1"/>
    <w:rsid w:val="002113F1"/>
    <w:rsid w:val="0021151D"/>
    <w:rsid w:val="0021173E"/>
    <w:rsid w:val="0021183C"/>
    <w:rsid w:val="0021187C"/>
    <w:rsid w:val="00211914"/>
    <w:rsid w:val="00211956"/>
    <w:rsid w:val="00211B37"/>
    <w:rsid w:val="00211C41"/>
    <w:rsid w:val="00211D89"/>
    <w:rsid w:val="00211E18"/>
    <w:rsid w:val="00211E39"/>
    <w:rsid w:val="00211EC9"/>
    <w:rsid w:val="00212047"/>
    <w:rsid w:val="002122B4"/>
    <w:rsid w:val="00212307"/>
    <w:rsid w:val="00212329"/>
    <w:rsid w:val="0021238C"/>
    <w:rsid w:val="00212427"/>
    <w:rsid w:val="002124AF"/>
    <w:rsid w:val="0021252D"/>
    <w:rsid w:val="00212697"/>
    <w:rsid w:val="002126C3"/>
    <w:rsid w:val="0021279E"/>
    <w:rsid w:val="0021280D"/>
    <w:rsid w:val="00212852"/>
    <w:rsid w:val="002129E5"/>
    <w:rsid w:val="00212C4B"/>
    <w:rsid w:val="00212DDE"/>
    <w:rsid w:val="00212F05"/>
    <w:rsid w:val="00212F6C"/>
    <w:rsid w:val="002131C7"/>
    <w:rsid w:val="002133F0"/>
    <w:rsid w:val="00213579"/>
    <w:rsid w:val="00213648"/>
    <w:rsid w:val="0021375A"/>
    <w:rsid w:val="002137CC"/>
    <w:rsid w:val="002138F7"/>
    <w:rsid w:val="0021394C"/>
    <w:rsid w:val="00213AA4"/>
    <w:rsid w:val="00213B04"/>
    <w:rsid w:val="00213BE7"/>
    <w:rsid w:val="00213DE2"/>
    <w:rsid w:val="00213E24"/>
    <w:rsid w:val="00213E83"/>
    <w:rsid w:val="00213E86"/>
    <w:rsid w:val="00213EC0"/>
    <w:rsid w:val="00214128"/>
    <w:rsid w:val="00214205"/>
    <w:rsid w:val="00214224"/>
    <w:rsid w:val="0021430E"/>
    <w:rsid w:val="0021437E"/>
    <w:rsid w:val="00214472"/>
    <w:rsid w:val="002144CC"/>
    <w:rsid w:val="002144CE"/>
    <w:rsid w:val="0021453E"/>
    <w:rsid w:val="00214804"/>
    <w:rsid w:val="0021480D"/>
    <w:rsid w:val="002149B7"/>
    <w:rsid w:val="002149C8"/>
    <w:rsid w:val="00214AE3"/>
    <w:rsid w:val="00214BFF"/>
    <w:rsid w:val="00214C0A"/>
    <w:rsid w:val="00214D26"/>
    <w:rsid w:val="00214D94"/>
    <w:rsid w:val="00214DEF"/>
    <w:rsid w:val="00214E40"/>
    <w:rsid w:val="00214E7B"/>
    <w:rsid w:val="00214EC4"/>
    <w:rsid w:val="00214EF4"/>
    <w:rsid w:val="00214F17"/>
    <w:rsid w:val="00214F6F"/>
    <w:rsid w:val="00214F80"/>
    <w:rsid w:val="00215076"/>
    <w:rsid w:val="002150B5"/>
    <w:rsid w:val="002152E2"/>
    <w:rsid w:val="0021534C"/>
    <w:rsid w:val="002153FC"/>
    <w:rsid w:val="0021540F"/>
    <w:rsid w:val="00215608"/>
    <w:rsid w:val="00215726"/>
    <w:rsid w:val="002158EF"/>
    <w:rsid w:val="00215952"/>
    <w:rsid w:val="002159F3"/>
    <w:rsid w:val="00215A07"/>
    <w:rsid w:val="00215A7C"/>
    <w:rsid w:val="00215B5E"/>
    <w:rsid w:val="00215C10"/>
    <w:rsid w:val="00215C49"/>
    <w:rsid w:val="00215CF9"/>
    <w:rsid w:val="00215D3A"/>
    <w:rsid w:val="00215D58"/>
    <w:rsid w:val="00216090"/>
    <w:rsid w:val="002162DD"/>
    <w:rsid w:val="00216336"/>
    <w:rsid w:val="0021641C"/>
    <w:rsid w:val="00216437"/>
    <w:rsid w:val="002164D3"/>
    <w:rsid w:val="0021651B"/>
    <w:rsid w:val="00216582"/>
    <w:rsid w:val="00216602"/>
    <w:rsid w:val="002166C7"/>
    <w:rsid w:val="0021673E"/>
    <w:rsid w:val="0021688D"/>
    <w:rsid w:val="00216900"/>
    <w:rsid w:val="0021697D"/>
    <w:rsid w:val="002169DC"/>
    <w:rsid w:val="002169F4"/>
    <w:rsid w:val="00216B24"/>
    <w:rsid w:val="00216BDB"/>
    <w:rsid w:val="00216E10"/>
    <w:rsid w:val="00216E29"/>
    <w:rsid w:val="00217007"/>
    <w:rsid w:val="00217035"/>
    <w:rsid w:val="00217225"/>
    <w:rsid w:val="00217311"/>
    <w:rsid w:val="0021732E"/>
    <w:rsid w:val="0021742F"/>
    <w:rsid w:val="00217499"/>
    <w:rsid w:val="002174E5"/>
    <w:rsid w:val="00217545"/>
    <w:rsid w:val="00217A41"/>
    <w:rsid w:val="00217C2E"/>
    <w:rsid w:val="00217D7C"/>
    <w:rsid w:val="00217D84"/>
    <w:rsid w:val="00217F2B"/>
    <w:rsid w:val="0021835C"/>
    <w:rsid w:val="00220112"/>
    <w:rsid w:val="0022019B"/>
    <w:rsid w:val="002201DA"/>
    <w:rsid w:val="002201FF"/>
    <w:rsid w:val="00220388"/>
    <w:rsid w:val="00220418"/>
    <w:rsid w:val="002204C6"/>
    <w:rsid w:val="00220536"/>
    <w:rsid w:val="0022057E"/>
    <w:rsid w:val="00220589"/>
    <w:rsid w:val="00220640"/>
    <w:rsid w:val="002207F0"/>
    <w:rsid w:val="0022095D"/>
    <w:rsid w:val="00220A92"/>
    <w:rsid w:val="00220AE3"/>
    <w:rsid w:val="00220D02"/>
    <w:rsid w:val="00220DDC"/>
    <w:rsid w:val="00220E4F"/>
    <w:rsid w:val="00220F07"/>
    <w:rsid w:val="00220F3A"/>
    <w:rsid w:val="00221049"/>
    <w:rsid w:val="00221106"/>
    <w:rsid w:val="00221242"/>
    <w:rsid w:val="002212D6"/>
    <w:rsid w:val="00221337"/>
    <w:rsid w:val="002214A7"/>
    <w:rsid w:val="002214DB"/>
    <w:rsid w:val="002214EF"/>
    <w:rsid w:val="0022179A"/>
    <w:rsid w:val="00221850"/>
    <w:rsid w:val="00221863"/>
    <w:rsid w:val="002218A8"/>
    <w:rsid w:val="00221921"/>
    <w:rsid w:val="002219C0"/>
    <w:rsid w:val="00221ADF"/>
    <w:rsid w:val="00221C78"/>
    <w:rsid w:val="00221D38"/>
    <w:rsid w:val="00221D61"/>
    <w:rsid w:val="00221D8F"/>
    <w:rsid w:val="00221DA9"/>
    <w:rsid w:val="00221DC9"/>
    <w:rsid w:val="00221F16"/>
    <w:rsid w:val="00221F56"/>
    <w:rsid w:val="0022207E"/>
    <w:rsid w:val="0022217B"/>
    <w:rsid w:val="002221A0"/>
    <w:rsid w:val="002221C0"/>
    <w:rsid w:val="00222221"/>
    <w:rsid w:val="002222AA"/>
    <w:rsid w:val="00222303"/>
    <w:rsid w:val="002224AF"/>
    <w:rsid w:val="002224CC"/>
    <w:rsid w:val="00222518"/>
    <w:rsid w:val="00222544"/>
    <w:rsid w:val="002225AF"/>
    <w:rsid w:val="002225E3"/>
    <w:rsid w:val="002227F6"/>
    <w:rsid w:val="002228A1"/>
    <w:rsid w:val="002228D6"/>
    <w:rsid w:val="002228DE"/>
    <w:rsid w:val="00222905"/>
    <w:rsid w:val="00222A9D"/>
    <w:rsid w:val="00222F9C"/>
    <w:rsid w:val="002230C4"/>
    <w:rsid w:val="00223172"/>
    <w:rsid w:val="002232E5"/>
    <w:rsid w:val="00223340"/>
    <w:rsid w:val="0022345A"/>
    <w:rsid w:val="00223526"/>
    <w:rsid w:val="00223637"/>
    <w:rsid w:val="00223640"/>
    <w:rsid w:val="002237AF"/>
    <w:rsid w:val="002237DB"/>
    <w:rsid w:val="00223805"/>
    <w:rsid w:val="002238AB"/>
    <w:rsid w:val="002238C6"/>
    <w:rsid w:val="002238F2"/>
    <w:rsid w:val="002239DA"/>
    <w:rsid w:val="00223A82"/>
    <w:rsid w:val="00223C0F"/>
    <w:rsid w:val="00223D00"/>
    <w:rsid w:val="00223D15"/>
    <w:rsid w:val="00223D90"/>
    <w:rsid w:val="00223DBD"/>
    <w:rsid w:val="00223E18"/>
    <w:rsid w:val="00223EA9"/>
    <w:rsid w:val="00223F4D"/>
    <w:rsid w:val="00223F97"/>
    <w:rsid w:val="00224028"/>
    <w:rsid w:val="00224138"/>
    <w:rsid w:val="002242FF"/>
    <w:rsid w:val="00224325"/>
    <w:rsid w:val="00224381"/>
    <w:rsid w:val="00224448"/>
    <w:rsid w:val="00224782"/>
    <w:rsid w:val="0022478D"/>
    <w:rsid w:val="00224BBA"/>
    <w:rsid w:val="00224DA1"/>
    <w:rsid w:val="00224E99"/>
    <w:rsid w:val="00224F25"/>
    <w:rsid w:val="002250EA"/>
    <w:rsid w:val="00225107"/>
    <w:rsid w:val="0022510F"/>
    <w:rsid w:val="00225123"/>
    <w:rsid w:val="002251B0"/>
    <w:rsid w:val="00225478"/>
    <w:rsid w:val="002256FD"/>
    <w:rsid w:val="0022574C"/>
    <w:rsid w:val="00225A18"/>
    <w:rsid w:val="00225AA6"/>
    <w:rsid w:val="00225B1D"/>
    <w:rsid w:val="00225B5F"/>
    <w:rsid w:val="00225C73"/>
    <w:rsid w:val="00225CCB"/>
    <w:rsid w:val="00225ED1"/>
    <w:rsid w:val="00225F6E"/>
    <w:rsid w:val="00226219"/>
    <w:rsid w:val="00226433"/>
    <w:rsid w:val="002264FB"/>
    <w:rsid w:val="00226598"/>
    <w:rsid w:val="00226850"/>
    <w:rsid w:val="002269C7"/>
    <w:rsid w:val="00226A34"/>
    <w:rsid w:val="00226A61"/>
    <w:rsid w:val="00226B34"/>
    <w:rsid w:val="00226B37"/>
    <w:rsid w:val="00226B67"/>
    <w:rsid w:val="00226BA0"/>
    <w:rsid w:val="00226C59"/>
    <w:rsid w:val="00226CE9"/>
    <w:rsid w:val="002271B1"/>
    <w:rsid w:val="002272DB"/>
    <w:rsid w:val="00227358"/>
    <w:rsid w:val="0022735E"/>
    <w:rsid w:val="00227479"/>
    <w:rsid w:val="00227505"/>
    <w:rsid w:val="00227AF8"/>
    <w:rsid w:val="00227C34"/>
    <w:rsid w:val="00227C50"/>
    <w:rsid w:val="00227CBE"/>
    <w:rsid w:val="00227DFF"/>
    <w:rsid w:val="00227E0B"/>
    <w:rsid w:val="00227E3D"/>
    <w:rsid w:val="00227F18"/>
    <w:rsid w:val="00227F4A"/>
    <w:rsid w:val="002300CE"/>
    <w:rsid w:val="00230251"/>
    <w:rsid w:val="0023025E"/>
    <w:rsid w:val="0023031E"/>
    <w:rsid w:val="0023048E"/>
    <w:rsid w:val="00230552"/>
    <w:rsid w:val="002306A0"/>
    <w:rsid w:val="002306AB"/>
    <w:rsid w:val="00230823"/>
    <w:rsid w:val="00230828"/>
    <w:rsid w:val="002308E5"/>
    <w:rsid w:val="002308F0"/>
    <w:rsid w:val="00230900"/>
    <w:rsid w:val="00230970"/>
    <w:rsid w:val="002309EA"/>
    <w:rsid w:val="00230ACA"/>
    <w:rsid w:val="00230ADC"/>
    <w:rsid w:val="00230B51"/>
    <w:rsid w:val="00230C02"/>
    <w:rsid w:val="00230D42"/>
    <w:rsid w:val="00230D67"/>
    <w:rsid w:val="00230D93"/>
    <w:rsid w:val="00230E94"/>
    <w:rsid w:val="00230F5E"/>
    <w:rsid w:val="0023105F"/>
    <w:rsid w:val="00231153"/>
    <w:rsid w:val="002311F3"/>
    <w:rsid w:val="00231296"/>
    <w:rsid w:val="002312A4"/>
    <w:rsid w:val="00231389"/>
    <w:rsid w:val="0023147A"/>
    <w:rsid w:val="00231767"/>
    <w:rsid w:val="00231914"/>
    <w:rsid w:val="0023191D"/>
    <w:rsid w:val="00231A5C"/>
    <w:rsid w:val="00231A7E"/>
    <w:rsid w:val="00231AEE"/>
    <w:rsid w:val="00231B04"/>
    <w:rsid w:val="00231B60"/>
    <w:rsid w:val="00231BF1"/>
    <w:rsid w:val="00231E1F"/>
    <w:rsid w:val="00231F66"/>
    <w:rsid w:val="00232064"/>
    <w:rsid w:val="00232106"/>
    <w:rsid w:val="00232143"/>
    <w:rsid w:val="002321D3"/>
    <w:rsid w:val="00232216"/>
    <w:rsid w:val="00232294"/>
    <w:rsid w:val="00232299"/>
    <w:rsid w:val="00232341"/>
    <w:rsid w:val="0023235A"/>
    <w:rsid w:val="002323D6"/>
    <w:rsid w:val="00232748"/>
    <w:rsid w:val="002328A8"/>
    <w:rsid w:val="00232916"/>
    <w:rsid w:val="002329D8"/>
    <w:rsid w:val="00232A43"/>
    <w:rsid w:val="00232BEA"/>
    <w:rsid w:val="00232D9D"/>
    <w:rsid w:val="00232EF4"/>
    <w:rsid w:val="00232F6E"/>
    <w:rsid w:val="00233011"/>
    <w:rsid w:val="0023307C"/>
    <w:rsid w:val="0023310C"/>
    <w:rsid w:val="002332FE"/>
    <w:rsid w:val="0023332D"/>
    <w:rsid w:val="002334C8"/>
    <w:rsid w:val="002334E8"/>
    <w:rsid w:val="00233651"/>
    <w:rsid w:val="002336D3"/>
    <w:rsid w:val="002336F7"/>
    <w:rsid w:val="0023373F"/>
    <w:rsid w:val="00233792"/>
    <w:rsid w:val="002337B4"/>
    <w:rsid w:val="00233AAD"/>
    <w:rsid w:val="00233C0F"/>
    <w:rsid w:val="00233DC7"/>
    <w:rsid w:val="00233EB6"/>
    <w:rsid w:val="00233F27"/>
    <w:rsid w:val="00233F28"/>
    <w:rsid w:val="002340AD"/>
    <w:rsid w:val="0023416B"/>
    <w:rsid w:val="002341C7"/>
    <w:rsid w:val="00234211"/>
    <w:rsid w:val="00234290"/>
    <w:rsid w:val="0023451A"/>
    <w:rsid w:val="002346FC"/>
    <w:rsid w:val="00234704"/>
    <w:rsid w:val="00234746"/>
    <w:rsid w:val="00234861"/>
    <w:rsid w:val="002348D8"/>
    <w:rsid w:val="002349AA"/>
    <w:rsid w:val="00234A79"/>
    <w:rsid w:val="00234BB9"/>
    <w:rsid w:val="00234D26"/>
    <w:rsid w:val="00235024"/>
    <w:rsid w:val="00235090"/>
    <w:rsid w:val="002351BE"/>
    <w:rsid w:val="002351E6"/>
    <w:rsid w:val="002352E4"/>
    <w:rsid w:val="0023534C"/>
    <w:rsid w:val="0023537D"/>
    <w:rsid w:val="00235387"/>
    <w:rsid w:val="002354B5"/>
    <w:rsid w:val="00235713"/>
    <w:rsid w:val="002357EE"/>
    <w:rsid w:val="002358C3"/>
    <w:rsid w:val="00235A00"/>
    <w:rsid w:val="00235AA4"/>
    <w:rsid w:val="00235B09"/>
    <w:rsid w:val="00235B2D"/>
    <w:rsid w:val="00235D3D"/>
    <w:rsid w:val="00235DC9"/>
    <w:rsid w:val="00235DEB"/>
    <w:rsid w:val="00235FC0"/>
    <w:rsid w:val="00235FD1"/>
    <w:rsid w:val="00236121"/>
    <w:rsid w:val="0023619D"/>
    <w:rsid w:val="002362F7"/>
    <w:rsid w:val="002362F8"/>
    <w:rsid w:val="0023648D"/>
    <w:rsid w:val="00236505"/>
    <w:rsid w:val="00236600"/>
    <w:rsid w:val="0023664E"/>
    <w:rsid w:val="00236651"/>
    <w:rsid w:val="00236802"/>
    <w:rsid w:val="0023691D"/>
    <w:rsid w:val="00236B3C"/>
    <w:rsid w:val="00236B60"/>
    <w:rsid w:val="00236BE8"/>
    <w:rsid w:val="00236CCE"/>
    <w:rsid w:val="00236E08"/>
    <w:rsid w:val="00236EEF"/>
    <w:rsid w:val="002370A9"/>
    <w:rsid w:val="002370CD"/>
    <w:rsid w:val="00237114"/>
    <w:rsid w:val="0023720E"/>
    <w:rsid w:val="002373AD"/>
    <w:rsid w:val="0023744B"/>
    <w:rsid w:val="00237466"/>
    <w:rsid w:val="002375CB"/>
    <w:rsid w:val="002375DE"/>
    <w:rsid w:val="0023776A"/>
    <w:rsid w:val="00237833"/>
    <w:rsid w:val="00237A35"/>
    <w:rsid w:val="00237AAC"/>
    <w:rsid w:val="00237AD5"/>
    <w:rsid w:val="00237AFB"/>
    <w:rsid w:val="00237CA1"/>
    <w:rsid w:val="00237D47"/>
    <w:rsid w:val="00237E5E"/>
    <w:rsid w:val="00237F45"/>
    <w:rsid w:val="00237F6C"/>
    <w:rsid w:val="00240092"/>
    <w:rsid w:val="002400C0"/>
    <w:rsid w:val="002400E4"/>
    <w:rsid w:val="002402B3"/>
    <w:rsid w:val="002402C7"/>
    <w:rsid w:val="00240326"/>
    <w:rsid w:val="00240367"/>
    <w:rsid w:val="0024057B"/>
    <w:rsid w:val="00240793"/>
    <w:rsid w:val="00240810"/>
    <w:rsid w:val="0024091C"/>
    <w:rsid w:val="00240953"/>
    <w:rsid w:val="00240A57"/>
    <w:rsid w:val="00240AA3"/>
    <w:rsid w:val="00240B3F"/>
    <w:rsid w:val="00240B84"/>
    <w:rsid w:val="00240C33"/>
    <w:rsid w:val="00240D07"/>
    <w:rsid w:val="00240D65"/>
    <w:rsid w:val="00240D87"/>
    <w:rsid w:val="00240F08"/>
    <w:rsid w:val="00241056"/>
    <w:rsid w:val="002410D3"/>
    <w:rsid w:val="002411BB"/>
    <w:rsid w:val="00241203"/>
    <w:rsid w:val="0024126D"/>
    <w:rsid w:val="002412C3"/>
    <w:rsid w:val="002413C0"/>
    <w:rsid w:val="0024143E"/>
    <w:rsid w:val="002416BE"/>
    <w:rsid w:val="00241779"/>
    <w:rsid w:val="002417B7"/>
    <w:rsid w:val="002417C0"/>
    <w:rsid w:val="002417F4"/>
    <w:rsid w:val="0024191B"/>
    <w:rsid w:val="00241975"/>
    <w:rsid w:val="00241BDC"/>
    <w:rsid w:val="00241BF0"/>
    <w:rsid w:val="00241C72"/>
    <w:rsid w:val="00241D33"/>
    <w:rsid w:val="00242022"/>
    <w:rsid w:val="0024204C"/>
    <w:rsid w:val="00242212"/>
    <w:rsid w:val="0024221E"/>
    <w:rsid w:val="002422ED"/>
    <w:rsid w:val="00242461"/>
    <w:rsid w:val="00242462"/>
    <w:rsid w:val="002424A9"/>
    <w:rsid w:val="002425C8"/>
    <w:rsid w:val="00242608"/>
    <w:rsid w:val="00242720"/>
    <w:rsid w:val="002427CC"/>
    <w:rsid w:val="00242956"/>
    <w:rsid w:val="002429A7"/>
    <w:rsid w:val="002429B9"/>
    <w:rsid w:val="002429D8"/>
    <w:rsid w:val="002429DB"/>
    <w:rsid w:val="00242E8C"/>
    <w:rsid w:val="00242F1D"/>
    <w:rsid w:val="00242F86"/>
    <w:rsid w:val="00242FDC"/>
    <w:rsid w:val="00243040"/>
    <w:rsid w:val="00243050"/>
    <w:rsid w:val="00243071"/>
    <w:rsid w:val="00243112"/>
    <w:rsid w:val="002431B4"/>
    <w:rsid w:val="0024339E"/>
    <w:rsid w:val="00243407"/>
    <w:rsid w:val="0024347F"/>
    <w:rsid w:val="00243551"/>
    <w:rsid w:val="00243722"/>
    <w:rsid w:val="002437A1"/>
    <w:rsid w:val="002437A5"/>
    <w:rsid w:val="002438E6"/>
    <w:rsid w:val="00243900"/>
    <w:rsid w:val="00243BF7"/>
    <w:rsid w:val="00243BF9"/>
    <w:rsid w:val="00243C74"/>
    <w:rsid w:val="00243D0C"/>
    <w:rsid w:val="00243DDE"/>
    <w:rsid w:val="00243E40"/>
    <w:rsid w:val="00243F29"/>
    <w:rsid w:val="00244112"/>
    <w:rsid w:val="0024412F"/>
    <w:rsid w:val="002441F8"/>
    <w:rsid w:val="00244503"/>
    <w:rsid w:val="0024459C"/>
    <w:rsid w:val="002445BF"/>
    <w:rsid w:val="0024467A"/>
    <w:rsid w:val="002447AC"/>
    <w:rsid w:val="0024485D"/>
    <w:rsid w:val="0024486D"/>
    <w:rsid w:val="00244979"/>
    <w:rsid w:val="002449F9"/>
    <w:rsid w:val="00244A14"/>
    <w:rsid w:val="00244AF6"/>
    <w:rsid w:val="00244BBB"/>
    <w:rsid w:val="00244C2A"/>
    <w:rsid w:val="00244CD4"/>
    <w:rsid w:val="00244CD9"/>
    <w:rsid w:val="00244D38"/>
    <w:rsid w:val="00244D84"/>
    <w:rsid w:val="00244DB8"/>
    <w:rsid w:val="00244DEC"/>
    <w:rsid w:val="00244F59"/>
    <w:rsid w:val="00245059"/>
    <w:rsid w:val="002450D1"/>
    <w:rsid w:val="00245162"/>
    <w:rsid w:val="00245193"/>
    <w:rsid w:val="002451DB"/>
    <w:rsid w:val="00245215"/>
    <w:rsid w:val="002452BB"/>
    <w:rsid w:val="00245533"/>
    <w:rsid w:val="0024558A"/>
    <w:rsid w:val="002455E0"/>
    <w:rsid w:val="002457A2"/>
    <w:rsid w:val="002457C4"/>
    <w:rsid w:val="002458A6"/>
    <w:rsid w:val="002458D6"/>
    <w:rsid w:val="002459D7"/>
    <w:rsid w:val="002459FE"/>
    <w:rsid w:val="00245AF1"/>
    <w:rsid w:val="00245B9B"/>
    <w:rsid w:val="00245C4E"/>
    <w:rsid w:val="00245CEB"/>
    <w:rsid w:val="00245E02"/>
    <w:rsid w:val="00245EE7"/>
    <w:rsid w:val="00245F7B"/>
    <w:rsid w:val="00246040"/>
    <w:rsid w:val="00246073"/>
    <w:rsid w:val="0024617C"/>
    <w:rsid w:val="002461AF"/>
    <w:rsid w:val="0024623A"/>
    <w:rsid w:val="0024630B"/>
    <w:rsid w:val="00246375"/>
    <w:rsid w:val="00246431"/>
    <w:rsid w:val="002465B0"/>
    <w:rsid w:val="002465EF"/>
    <w:rsid w:val="002466F8"/>
    <w:rsid w:val="002467B9"/>
    <w:rsid w:val="0024684A"/>
    <w:rsid w:val="002468EB"/>
    <w:rsid w:val="00246940"/>
    <w:rsid w:val="00246A40"/>
    <w:rsid w:val="00246A6C"/>
    <w:rsid w:val="00246AEE"/>
    <w:rsid w:val="00246BB2"/>
    <w:rsid w:val="00246BBF"/>
    <w:rsid w:val="00246DD4"/>
    <w:rsid w:val="00246DFB"/>
    <w:rsid w:val="00246EC7"/>
    <w:rsid w:val="002471A6"/>
    <w:rsid w:val="002471AF"/>
    <w:rsid w:val="00247213"/>
    <w:rsid w:val="00247247"/>
    <w:rsid w:val="002472E4"/>
    <w:rsid w:val="002472E7"/>
    <w:rsid w:val="002475E1"/>
    <w:rsid w:val="00247865"/>
    <w:rsid w:val="002478C9"/>
    <w:rsid w:val="002478D0"/>
    <w:rsid w:val="00247903"/>
    <w:rsid w:val="00247A33"/>
    <w:rsid w:val="00247AD2"/>
    <w:rsid w:val="00247AF4"/>
    <w:rsid w:val="00247B2B"/>
    <w:rsid w:val="00247BB0"/>
    <w:rsid w:val="00247BC2"/>
    <w:rsid w:val="00247CB8"/>
    <w:rsid w:val="00247D71"/>
    <w:rsid w:val="00247E18"/>
    <w:rsid w:val="00247E3F"/>
    <w:rsid w:val="00247EA9"/>
    <w:rsid w:val="00247FAA"/>
    <w:rsid w:val="00247FDF"/>
    <w:rsid w:val="002500DD"/>
    <w:rsid w:val="002500FE"/>
    <w:rsid w:val="002502F6"/>
    <w:rsid w:val="0025042C"/>
    <w:rsid w:val="002508C8"/>
    <w:rsid w:val="00250A64"/>
    <w:rsid w:val="00250AE5"/>
    <w:rsid w:val="00250BBB"/>
    <w:rsid w:val="00250C0C"/>
    <w:rsid w:val="00250C7E"/>
    <w:rsid w:val="00250CC9"/>
    <w:rsid w:val="00250D00"/>
    <w:rsid w:val="00250D11"/>
    <w:rsid w:val="00250E8B"/>
    <w:rsid w:val="00250EBB"/>
    <w:rsid w:val="00250EF4"/>
    <w:rsid w:val="0025101A"/>
    <w:rsid w:val="00251037"/>
    <w:rsid w:val="00251149"/>
    <w:rsid w:val="002513F6"/>
    <w:rsid w:val="0025156A"/>
    <w:rsid w:val="00251739"/>
    <w:rsid w:val="0025176F"/>
    <w:rsid w:val="002517F6"/>
    <w:rsid w:val="0025181F"/>
    <w:rsid w:val="00251999"/>
    <w:rsid w:val="00251B14"/>
    <w:rsid w:val="00251CB0"/>
    <w:rsid w:val="00251D2B"/>
    <w:rsid w:val="00251EBE"/>
    <w:rsid w:val="00251F42"/>
    <w:rsid w:val="00251FB4"/>
    <w:rsid w:val="00252088"/>
    <w:rsid w:val="002520C1"/>
    <w:rsid w:val="0025240F"/>
    <w:rsid w:val="002526FA"/>
    <w:rsid w:val="00252721"/>
    <w:rsid w:val="00252754"/>
    <w:rsid w:val="0025283F"/>
    <w:rsid w:val="002528C2"/>
    <w:rsid w:val="00252917"/>
    <w:rsid w:val="00252A3A"/>
    <w:rsid w:val="00252A55"/>
    <w:rsid w:val="00252B91"/>
    <w:rsid w:val="00252BAD"/>
    <w:rsid w:val="00252BBD"/>
    <w:rsid w:val="00252BC6"/>
    <w:rsid w:val="00252BCF"/>
    <w:rsid w:val="00252E4E"/>
    <w:rsid w:val="00252F20"/>
    <w:rsid w:val="00252FE7"/>
    <w:rsid w:val="00253183"/>
    <w:rsid w:val="0025321B"/>
    <w:rsid w:val="0025325C"/>
    <w:rsid w:val="002533FB"/>
    <w:rsid w:val="0025359C"/>
    <w:rsid w:val="002535BC"/>
    <w:rsid w:val="002535C6"/>
    <w:rsid w:val="002536DB"/>
    <w:rsid w:val="002536FC"/>
    <w:rsid w:val="0025372B"/>
    <w:rsid w:val="002538A6"/>
    <w:rsid w:val="00253A1F"/>
    <w:rsid w:val="00253A7C"/>
    <w:rsid w:val="00253B24"/>
    <w:rsid w:val="00253E59"/>
    <w:rsid w:val="00253F08"/>
    <w:rsid w:val="00253FA9"/>
    <w:rsid w:val="00253FAE"/>
    <w:rsid w:val="00253FB5"/>
    <w:rsid w:val="00254225"/>
    <w:rsid w:val="00254232"/>
    <w:rsid w:val="0025424F"/>
    <w:rsid w:val="002543F6"/>
    <w:rsid w:val="00254542"/>
    <w:rsid w:val="00254699"/>
    <w:rsid w:val="00254717"/>
    <w:rsid w:val="00254772"/>
    <w:rsid w:val="002548B4"/>
    <w:rsid w:val="0025492A"/>
    <w:rsid w:val="002549A0"/>
    <w:rsid w:val="00254A7C"/>
    <w:rsid w:val="00254AF9"/>
    <w:rsid w:val="00254C04"/>
    <w:rsid w:val="00254C5A"/>
    <w:rsid w:val="00254D82"/>
    <w:rsid w:val="00254D83"/>
    <w:rsid w:val="00254E48"/>
    <w:rsid w:val="00254EE1"/>
    <w:rsid w:val="0025507F"/>
    <w:rsid w:val="00255356"/>
    <w:rsid w:val="00255363"/>
    <w:rsid w:val="00255475"/>
    <w:rsid w:val="00255524"/>
    <w:rsid w:val="00255556"/>
    <w:rsid w:val="00255882"/>
    <w:rsid w:val="002558E0"/>
    <w:rsid w:val="0025593B"/>
    <w:rsid w:val="002559B3"/>
    <w:rsid w:val="00255AA8"/>
    <w:rsid w:val="00255ABC"/>
    <w:rsid w:val="00255BD0"/>
    <w:rsid w:val="00255D25"/>
    <w:rsid w:val="00255E51"/>
    <w:rsid w:val="00255EA7"/>
    <w:rsid w:val="00255F66"/>
    <w:rsid w:val="00256010"/>
    <w:rsid w:val="00256035"/>
    <w:rsid w:val="00256230"/>
    <w:rsid w:val="002562BE"/>
    <w:rsid w:val="002562CE"/>
    <w:rsid w:val="0025637E"/>
    <w:rsid w:val="002564AD"/>
    <w:rsid w:val="002565AC"/>
    <w:rsid w:val="00256753"/>
    <w:rsid w:val="002569D0"/>
    <w:rsid w:val="00256B86"/>
    <w:rsid w:val="00256CE1"/>
    <w:rsid w:val="00256D08"/>
    <w:rsid w:val="00256D72"/>
    <w:rsid w:val="00256E09"/>
    <w:rsid w:val="00256EE0"/>
    <w:rsid w:val="00256FA0"/>
    <w:rsid w:val="002570A9"/>
    <w:rsid w:val="002571CE"/>
    <w:rsid w:val="0025727C"/>
    <w:rsid w:val="002573AF"/>
    <w:rsid w:val="00257539"/>
    <w:rsid w:val="00257640"/>
    <w:rsid w:val="00257641"/>
    <w:rsid w:val="00257831"/>
    <w:rsid w:val="00257862"/>
    <w:rsid w:val="002579CC"/>
    <w:rsid w:val="002579FB"/>
    <w:rsid w:val="00257A6E"/>
    <w:rsid w:val="00257B76"/>
    <w:rsid w:val="00257B9E"/>
    <w:rsid w:val="00257D5C"/>
    <w:rsid w:val="00257D6F"/>
    <w:rsid w:val="00257E95"/>
    <w:rsid w:val="00257EAE"/>
    <w:rsid w:val="00257FF4"/>
    <w:rsid w:val="00260038"/>
    <w:rsid w:val="0026009B"/>
    <w:rsid w:val="002600F3"/>
    <w:rsid w:val="0026017D"/>
    <w:rsid w:val="00260210"/>
    <w:rsid w:val="00260386"/>
    <w:rsid w:val="0026050C"/>
    <w:rsid w:val="002605EA"/>
    <w:rsid w:val="00260630"/>
    <w:rsid w:val="002606C1"/>
    <w:rsid w:val="002606DC"/>
    <w:rsid w:val="002607A5"/>
    <w:rsid w:val="002608F1"/>
    <w:rsid w:val="0026094D"/>
    <w:rsid w:val="00260A72"/>
    <w:rsid w:val="00260CCF"/>
    <w:rsid w:val="00260CF5"/>
    <w:rsid w:val="00260D49"/>
    <w:rsid w:val="00260EC6"/>
    <w:rsid w:val="00260F2C"/>
    <w:rsid w:val="0026118B"/>
    <w:rsid w:val="0026140A"/>
    <w:rsid w:val="0026154A"/>
    <w:rsid w:val="002615D4"/>
    <w:rsid w:val="00261968"/>
    <w:rsid w:val="002619CA"/>
    <w:rsid w:val="00261A0C"/>
    <w:rsid w:val="00261A4A"/>
    <w:rsid w:val="00261A70"/>
    <w:rsid w:val="00261AF0"/>
    <w:rsid w:val="00261B5F"/>
    <w:rsid w:val="00261BA6"/>
    <w:rsid w:val="00261BAC"/>
    <w:rsid w:val="00261D30"/>
    <w:rsid w:val="00261D99"/>
    <w:rsid w:val="00261E5D"/>
    <w:rsid w:val="00261F55"/>
    <w:rsid w:val="00261FC9"/>
    <w:rsid w:val="00262308"/>
    <w:rsid w:val="0026233F"/>
    <w:rsid w:val="002627A9"/>
    <w:rsid w:val="0026283A"/>
    <w:rsid w:val="0026288B"/>
    <w:rsid w:val="00262942"/>
    <w:rsid w:val="00262987"/>
    <w:rsid w:val="002629FE"/>
    <w:rsid w:val="00262AAB"/>
    <w:rsid w:val="00262B3E"/>
    <w:rsid w:val="00262B69"/>
    <w:rsid w:val="00262DF2"/>
    <w:rsid w:val="00262E90"/>
    <w:rsid w:val="00262EB8"/>
    <w:rsid w:val="00262F5A"/>
    <w:rsid w:val="0026313D"/>
    <w:rsid w:val="0026315E"/>
    <w:rsid w:val="00263186"/>
    <w:rsid w:val="00263208"/>
    <w:rsid w:val="00263393"/>
    <w:rsid w:val="00263396"/>
    <w:rsid w:val="00263539"/>
    <w:rsid w:val="00263752"/>
    <w:rsid w:val="002637F9"/>
    <w:rsid w:val="00263960"/>
    <w:rsid w:val="00263B33"/>
    <w:rsid w:val="00263BC0"/>
    <w:rsid w:val="00263CD8"/>
    <w:rsid w:val="00263E77"/>
    <w:rsid w:val="00263EA1"/>
    <w:rsid w:val="00263F12"/>
    <w:rsid w:val="0026406D"/>
    <w:rsid w:val="002641DD"/>
    <w:rsid w:val="00264396"/>
    <w:rsid w:val="002645B2"/>
    <w:rsid w:val="00264659"/>
    <w:rsid w:val="0026496A"/>
    <w:rsid w:val="002649C0"/>
    <w:rsid w:val="002649D0"/>
    <w:rsid w:val="002649E3"/>
    <w:rsid w:val="00264BD5"/>
    <w:rsid w:val="00264DD2"/>
    <w:rsid w:val="00264E59"/>
    <w:rsid w:val="002650F3"/>
    <w:rsid w:val="00265148"/>
    <w:rsid w:val="00265260"/>
    <w:rsid w:val="002652B1"/>
    <w:rsid w:val="002653B9"/>
    <w:rsid w:val="002655E0"/>
    <w:rsid w:val="00265770"/>
    <w:rsid w:val="002657D7"/>
    <w:rsid w:val="002657DD"/>
    <w:rsid w:val="002657E5"/>
    <w:rsid w:val="00265800"/>
    <w:rsid w:val="0026590F"/>
    <w:rsid w:val="00265CC2"/>
    <w:rsid w:val="00265D15"/>
    <w:rsid w:val="00265D1D"/>
    <w:rsid w:val="00265DC7"/>
    <w:rsid w:val="00265E04"/>
    <w:rsid w:val="00265F2C"/>
    <w:rsid w:val="00265F31"/>
    <w:rsid w:val="00266054"/>
    <w:rsid w:val="00266092"/>
    <w:rsid w:val="0026629B"/>
    <w:rsid w:val="002662C0"/>
    <w:rsid w:val="002662CD"/>
    <w:rsid w:val="002663C9"/>
    <w:rsid w:val="002664C4"/>
    <w:rsid w:val="002666CE"/>
    <w:rsid w:val="00266822"/>
    <w:rsid w:val="00266857"/>
    <w:rsid w:val="00266872"/>
    <w:rsid w:val="002668A1"/>
    <w:rsid w:val="00266915"/>
    <w:rsid w:val="002669E8"/>
    <w:rsid w:val="00266A2A"/>
    <w:rsid w:val="00266A6B"/>
    <w:rsid w:val="00266B71"/>
    <w:rsid w:val="00266BA0"/>
    <w:rsid w:val="00266CA0"/>
    <w:rsid w:val="00266D45"/>
    <w:rsid w:val="00266DA0"/>
    <w:rsid w:val="00266DF0"/>
    <w:rsid w:val="00266EA3"/>
    <w:rsid w:val="00267119"/>
    <w:rsid w:val="00267165"/>
    <w:rsid w:val="002671D5"/>
    <w:rsid w:val="002671D6"/>
    <w:rsid w:val="002673F1"/>
    <w:rsid w:val="002675A0"/>
    <w:rsid w:val="00267657"/>
    <w:rsid w:val="002677D7"/>
    <w:rsid w:val="0026786A"/>
    <w:rsid w:val="00267940"/>
    <w:rsid w:val="002679BF"/>
    <w:rsid w:val="002679C8"/>
    <w:rsid w:val="00267AB6"/>
    <w:rsid w:val="00267AC2"/>
    <w:rsid w:val="00267C99"/>
    <w:rsid w:val="00267E58"/>
    <w:rsid w:val="00267F20"/>
    <w:rsid w:val="00270025"/>
    <w:rsid w:val="00270326"/>
    <w:rsid w:val="00270377"/>
    <w:rsid w:val="00270382"/>
    <w:rsid w:val="002703D2"/>
    <w:rsid w:val="00270401"/>
    <w:rsid w:val="00270433"/>
    <w:rsid w:val="002704D6"/>
    <w:rsid w:val="0027052E"/>
    <w:rsid w:val="002705B3"/>
    <w:rsid w:val="0027064C"/>
    <w:rsid w:val="00270674"/>
    <w:rsid w:val="0027088D"/>
    <w:rsid w:val="002708A1"/>
    <w:rsid w:val="0027094B"/>
    <w:rsid w:val="002709C3"/>
    <w:rsid w:val="00270D31"/>
    <w:rsid w:val="00270E45"/>
    <w:rsid w:val="00271141"/>
    <w:rsid w:val="00271169"/>
    <w:rsid w:val="00271208"/>
    <w:rsid w:val="00271320"/>
    <w:rsid w:val="002713DE"/>
    <w:rsid w:val="002716DC"/>
    <w:rsid w:val="0027187B"/>
    <w:rsid w:val="0027191D"/>
    <w:rsid w:val="002719CA"/>
    <w:rsid w:val="00271BE5"/>
    <w:rsid w:val="00271C19"/>
    <w:rsid w:val="00271C29"/>
    <w:rsid w:val="00271C35"/>
    <w:rsid w:val="00271C70"/>
    <w:rsid w:val="00271D32"/>
    <w:rsid w:val="00271E6F"/>
    <w:rsid w:val="00271F0C"/>
    <w:rsid w:val="002720AE"/>
    <w:rsid w:val="002720B4"/>
    <w:rsid w:val="002720C6"/>
    <w:rsid w:val="00272200"/>
    <w:rsid w:val="00272264"/>
    <w:rsid w:val="00272445"/>
    <w:rsid w:val="0027253A"/>
    <w:rsid w:val="00272550"/>
    <w:rsid w:val="002727C4"/>
    <w:rsid w:val="002727F0"/>
    <w:rsid w:val="0027280B"/>
    <w:rsid w:val="002728B9"/>
    <w:rsid w:val="00272909"/>
    <w:rsid w:val="00272910"/>
    <w:rsid w:val="00272912"/>
    <w:rsid w:val="00272A69"/>
    <w:rsid w:val="00272AC6"/>
    <w:rsid w:val="00272F99"/>
    <w:rsid w:val="0027304F"/>
    <w:rsid w:val="00273052"/>
    <w:rsid w:val="00273176"/>
    <w:rsid w:val="002731B5"/>
    <w:rsid w:val="00273331"/>
    <w:rsid w:val="002733D3"/>
    <w:rsid w:val="0027362E"/>
    <w:rsid w:val="002738E5"/>
    <w:rsid w:val="002739CB"/>
    <w:rsid w:val="002739FA"/>
    <w:rsid w:val="002739FD"/>
    <w:rsid w:val="00273A44"/>
    <w:rsid w:val="00273A4C"/>
    <w:rsid w:val="00273AE6"/>
    <w:rsid w:val="00273B94"/>
    <w:rsid w:val="00273CB3"/>
    <w:rsid w:val="00273CC4"/>
    <w:rsid w:val="00273D55"/>
    <w:rsid w:val="00273D85"/>
    <w:rsid w:val="00273EF2"/>
    <w:rsid w:val="00274083"/>
    <w:rsid w:val="0027427D"/>
    <w:rsid w:val="00274395"/>
    <w:rsid w:val="002743A2"/>
    <w:rsid w:val="002744BF"/>
    <w:rsid w:val="002744C8"/>
    <w:rsid w:val="002744CC"/>
    <w:rsid w:val="00274575"/>
    <w:rsid w:val="00274641"/>
    <w:rsid w:val="00274828"/>
    <w:rsid w:val="0027499E"/>
    <w:rsid w:val="00274A49"/>
    <w:rsid w:val="00274AC0"/>
    <w:rsid w:val="00274B27"/>
    <w:rsid w:val="00274B59"/>
    <w:rsid w:val="00274BE8"/>
    <w:rsid w:val="00274C41"/>
    <w:rsid w:val="00274E41"/>
    <w:rsid w:val="00274EF6"/>
    <w:rsid w:val="00274F28"/>
    <w:rsid w:val="00274F7E"/>
    <w:rsid w:val="00275023"/>
    <w:rsid w:val="00275026"/>
    <w:rsid w:val="002750A5"/>
    <w:rsid w:val="002750C2"/>
    <w:rsid w:val="00275167"/>
    <w:rsid w:val="0027524F"/>
    <w:rsid w:val="00275275"/>
    <w:rsid w:val="00275322"/>
    <w:rsid w:val="00275343"/>
    <w:rsid w:val="002753FF"/>
    <w:rsid w:val="00275453"/>
    <w:rsid w:val="0027549D"/>
    <w:rsid w:val="002756AD"/>
    <w:rsid w:val="002758C1"/>
    <w:rsid w:val="00275913"/>
    <w:rsid w:val="0027594F"/>
    <w:rsid w:val="00275956"/>
    <w:rsid w:val="002759A7"/>
    <w:rsid w:val="00275A1B"/>
    <w:rsid w:val="00275A24"/>
    <w:rsid w:val="00275A4E"/>
    <w:rsid w:val="00275BBF"/>
    <w:rsid w:val="00275CEE"/>
    <w:rsid w:val="00275D3C"/>
    <w:rsid w:val="00275DD9"/>
    <w:rsid w:val="00275F04"/>
    <w:rsid w:val="00276032"/>
    <w:rsid w:val="00276047"/>
    <w:rsid w:val="0027607A"/>
    <w:rsid w:val="00276113"/>
    <w:rsid w:val="002761CB"/>
    <w:rsid w:val="002762F2"/>
    <w:rsid w:val="00276321"/>
    <w:rsid w:val="00276442"/>
    <w:rsid w:val="00276513"/>
    <w:rsid w:val="00276527"/>
    <w:rsid w:val="00276592"/>
    <w:rsid w:val="002765A4"/>
    <w:rsid w:val="002765C0"/>
    <w:rsid w:val="0027662E"/>
    <w:rsid w:val="0027671D"/>
    <w:rsid w:val="00276875"/>
    <w:rsid w:val="00276909"/>
    <w:rsid w:val="00276978"/>
    <w:rsid w:val="00276B24"/>
    <w:rsid w:val="00276CEC"/>
    <w:rsid w:val="00276DC2"/>
    <w:rsid w:val="00276DDF"/>
    <w:rsid w:val="00276E3C"/>
    <w:rsid w:val="00276EB4"/>
    <w:rsid w:val="00276FAD"/>
    <w:rsid w:val="00277001"/>
    <w:rsid w:val="00277105"/>
    <w:rsid w:val="00277119"/>
    <w:rsid w:val="0027714C"/>
    <w:rsid w:val="0027716C"/>
    <w:rsid w:val="002771D1"/>
    <w:rsid w:val="002771D7"/>
    <w:rsid w:val="00277257"/>
    <w:rsid w:val="0027740D"/>
    <w:rsid w:val="00277533"/>
    <w:rsid w:val="0027775F"/>
    <w:rsid w:val="0027780E"/>
    <w:rsid w:val="0027789F"/>
    <w:rsid w:val="0027794B"/>
    <w:rsid w:val="00277A46"/>
    <w:rsid w:val="00277A51"/>
    <w:rsid w:val="00277AA8"/>
    <w:rsid w:val="00277AC5"/>
    <w:rsid w:val="00277B4E"/>
    <w:rsid w:val="00277BB3"/>
    <w:rsid w:val="00277BE6"/>
    <w:rsid w:val="00277CBB"/>
    <w:rsid w:val="00277D2F"/>
    <w:rsid w:val="00277F7F"/>
    <w:rsid w:val="00277F85"/>
    <w:rsid w:val="00280071"/>
    <w:rsid w:val="00280082"/>
    <w:rsid w:val="002800AB"/>
    <w:rsid w:val="002800EF"/>
    <w:rsid w:val="002801BC"/>
    <w:rsid w:val="002801D9"/>
    <w:rsid w:val="0028032D"/>
    <w:rsid w:val="00280501"/>
    <w:rsid w:val="0028050E"/>
    <w:rsid w:val="0028052D"/>
    <w:rsid w:val="00280598"/>
    <w:rsid w:val="00280871"/>
    <w:rsid w:val="002808D4"/>
    <w:rsid w:val="0028098F"/>
    <w:rsid w:val="002809E4"/>
    <w:rsid w:val="00280A15"/>
    <w:rsid w:val="00280A77"/>
    <w:rsid w:val="00280B2B"/>
    <w:rsid w:val="00280B5B"/>
    <w:rsid w:val="00280BC6"/>
    <w:rsid w:val="00280E13"/>
    <w:rsid w:val="00280F1F"/>
    <w:rsid w:val="00280F8C"/>
    <w:rsid w:val="0028105A"/>
    <w:rsid w:val="0028106A"/>
    <w:rsid w:val="002810A7"/>
    <w:rsid w:val="00281125"/>
    <w:rsid w:val="00281259"/>
    <w:rsid w:val="0028126A"/>
    <w:rsid w:val="0028132A"/>
    <w:rsid w:val="002813A0"/>
    <w:rsid w:val="002813E6"/>
    <w:rsid w:val="00281411"/>
    <w:rsid w:val="00281468"/>
    <w:rsid w:val="002814DA"/>
    <w:rsid w:val="0028151D"/>
    <w:rsid w:val="00281537"/>
    <w:rsid w:val="00281597"/>
    <w:rsid w:val="0028167F"/>
    <w:rsid w:val="00281783"/>
    <w:rsid w:val="002817B0"/>
    <w:rsid w:val="00281823"/>
    <w:rsid w:val="00281854"/>
    <w:rsid w:val="00281922"/>
    <w:rsid w:val="00281BDA"/>
    <w:rsid w:val="00281BF4"/>
    <w:rsid w:val="00281C39"/>
    <w:rsid w:val="00281D74"/>
    <w:rsid w:val="00281F30"/>
    <w:rsid w:val="00281F81"/>
    <w:rsid w:val="00281FDE"/>
    <w:rsid w:val="0028206B"/>
    <w:rsid w:val="0028207E"/>
    <w:rsid w:val="002822C2"/>
    <w:rsid w:val="002823B1"/>
    <w:rsid w:val="002824F0"/>
    <w:rsid w:val="00282506"/>
    <w:rsid w:val="00282577"/>
    <w:rsid w:val="0028270D"/>
    <w:rsid w:val="00282730"/>
    <w:rsid w:val="002827B0"/>
    <w:rsid w:val="0028286B"/>
    <w:rsid w:val="002829DE"/>
    <w:rsid w:val="00282A0D"/>
    <w:rsid w:val="00282D8E"/>
    <w:rsid w:val="00282DE8"/>
    <w:rsid w:val="00282E1D"/>
    <w:rsid w:val="00282E5F"/>
    <w:rsid w:val="00282EA9"/>
    <w:rsid w:val="00282F13"/>
    <w:rsid w:val="00283099"/>
    <w:rsid w:val="0028328E"/>
    <w:rsid w:val="002832E9"/>
    <w:rsid w:val="0028344A"/>
    <w:rsid w:val="00283466"/>
    <w:rsid w:val="002835E3"/>
    <w:rsid w:val="002835F2"/>
    <w:rsid w:val="002836F6"/>
    <w:rsid w:val="00283914"/>
    <w:rsid w:val="00283A16"/>
    <w:rsid w:val="00283D19"/>
    <w:rsid w:val="00283DCD"/>
    <w:rsid w:val="0028405F"/>
    <w:rsid w:val="00284113"/>
    <w:rsid w:val="0028431D"/>
    <w:rsid w:val="002843E8"/>
    <w:rsid w:val="00284478"/>
    <w:rsid w:val="002844EF"/>
    <w:rsid w:val="002844F5"/>
    <w:rsid w:val="00284563"/>
    <w:rsid w:val="00284669"/>
    <w:rsid w:val="00284692"/>
    <w:rsid w:val="002846EC"/>
    <w:rsid w:val="0028477C"/>
    <w:rsid w:val="00284851"/>
    <w:rsid w:val="002848DF"/>
    <w:rsid w:val="002849A7"/>
    <w:rsid w:val="00284BA0"/>
    <w:rsid w:val="00284BFB"/>
    <w:rsid w:val="00284D43"/>
    <w:rsid w:val="00284DB4"/>
    <w:rsid w:val="00284DE8"/>
    <w:rsid w:val="00284F20"/>
    <w:rsid w:val="00284F33"/>
    <w:rsid w:val="00284F38"/>
    <w:rsid w:val="00284F71"/>
    <w:rsid w:val="00284FD2"/>
    <w:rsid w:val="002851DE"/>
    <w:rsid w:val="0028523F"/>
    <w:rsid w:val="002852E8"/>
    <w:rsid w:val="0028534E"/>
    <w:rsid w:val="002853D2"/>
    <w:rsid w:val="0028548F"/>
    <w:rsid w:val="002854BB"/>
    <w:rsid w:val="0028560F"/>
    <w:rsid w:val="00285625"/>
    <w:rsid w:val="002856CA"/>
    <w:rsid w:val="0028572E"/>
    <w:rsid w:val="00285799"/>
    <w:rsid w:val="002857D5"/>
    <w:rsid w:val="0028580D"/>
    <w:rsid w:val="0028588E"/>
    <w:rsid w:val="002858BA"/>
    <w:rsid w:val="00285911"/>
    <w:rsid w:val="00285A0E"/>
    <w:rsid w:val="00285A5D"/>
    <w:rsid w:val="00285B2C"/>
    <w:rsid w:val="00285BC5"/>
    <w:rsid w:val="00285BC7"/>
    <w:rsid w:val="00285C12"/>
    <w:rsid w:val="00285EAF"/>
    <w:rsid w:val="00285F71"/>
    <w:rsid w:val="00285FDB"/>
    <w:rsid w:val="00286007"/>
    <w:rsid w:val="002860B0"/>
    <w:rsid w:val="002861C7"/>
    <w:rsid w:val="00286508"/>
    <w:rsid w:val="002865BD"/>
    <w:rsid w:val="0028666F"/>
    <w:rsid w:val="00286708"/>
    <w:rsid w:val="00286748"/>
    <w:rsid w:val="00286A1D"/>
    <w:rsid w:val="00286C6E"/>
    <w:rsid w:val="00286D05"/>
    <w:rsid w:val="00286F65"/>
    <w:rsid w:val="00287094"/>
    <w:rsid w:val="002870CA"/>
    <w:rsid w:val="002870E2"/>
    <w:rsid w:val="002874AD"/>
    <w:rsid w:val="00287571"/>
    <w:rsid w:val="0028757E"/>
    <w:rsid w:val="0028763F"/>
    <w:rsid w:val="002877F1"/>
    <w:rsid w:val="00287847"/>
    <w:rsid w:val="00287A60"/>
    <w:rsid w:val="00287C76"/>
    <w:rsid w:val="00287DC6"/>
    <w:rsid w:val="00287E97"/>
    <w:rsid w:val="00287F97"/>
    <w:rsid w:val="00290068"/>
    <w:rsid w:val="002900F1"/>
    <w:rsid w:val="002901CD"/>
    <w:rsid w:val="0029031C"/>
    <w:rsid w:val="00290321"/>
    <w:rsid w:val="0029038F"/>
    <w:rsid w:val="002904D9"/>
    <w:rsid w:val="002906D9"/>
    <w:rsid w:val="002907DD"/>
    <w:rsid w:val="00290A16"/>
    <w:rsid w:val="00290B6B"/>
    <w:rsid w:val="00290BB2"/>
    <w:rsid w:val="00290CA4"/>
    <w:rsid w:val="00290CDC"/>
    <w:rsid w:val="00290DA1"/>
    <w:rsid w:val="00290DA3"/>
    <w:rsid w:val="00290E1F"/>
    <w:rsid w:val="0029105B"/>
    <w:rsid w:val="00291092"/>
    <w:rsid w:val="002910AF"/>
    <w:rsid w:val="00291229"/>
    <w:rsid w:val="002912F0"/>
    <w:rsid w:val="002913FC"/>
    <w:rsid w:val="00291532"/>
    <w:rsid w:val="00291680"/>
    <w:rsid w:val="00291741"/>
    <w:rsid w:val="0029180E"/>
    <w:rsid w:val="0029185C"/>
    <w:rsid w:val="0029189B"/>
    <w:rsid w:val="002918D0"/>
    <w:rsid w:val="0029194E"/>
    <w:rsid w:val="00291C48"/>
    <w:rsid w:val="00291D04"/>
    <w:rsid w:val="00291D98"/>
    <w:rsid w:val="00291E55"/>
    <w:rsid w:val="00291EA8"/>
    <w:rsid w:val="00291F28"/>
    <w:rsid w:val="00292120"/>
    <w:rsid w:val="00292390"/>
    <w:rsid w:val="00292397"/>
    <w:rsid w:val="00292738"/>
    <w:rsid w:val="002927FE"/>
    <w:rsid w:val="0029291E"/>
    <w:rsid w:val="0029296D"/>
    <w:rsid w:val="002929E2"/>
    <w:rsid w:val="00292B1E"/>
    <w:rsid w:val="00292B5C"/>
    <w:rsid w:val="00292B9E"/>
    <w:rsid w:val="00292BEA"/>
    <w:rsid w:val="00292C6A"/>
    <w:rsid w:val="00292D7A"/>
    <w:rsid w:val="00292DEC"/>
    <w:rsid w:val="00292E80"/>
    <w:rsid w:val="00293140"/>
    <w:rsid w:val="00293171"/>
    <w:rsid w:val="0029327C"/>
    <w:rsid w:val="002933A4"/>
    <w:rsid w:val="00293437"/>
    <w:rsid w:val="00293596"/>
    <w:rsid w:val="002935D1"/>
    <w:rsid w:val="002935DE"/>
    <w:rsid w:val="002935F8"/>
    <w:rsid w:val="0029367C"/>
    <w:rsid w:val="00293703"/>
    <w:rsid w:val="00293821"/>
    <w:rsid w:val="00293A1F"/>
    <w:rsid w:val="00293A84"/>
    <w:rsid w:val="00293B93"/>
    <w:rsid w:val="00293BBD"/>
    <w:rsid w:val="00293BEC"/>
    <w:rsid w:val="00293D51"/>
    <w:rsid w:val="00293D74"/>
    <w:rsid w:val="00293EA7"/>
    <w:rsid w:val="00293EB6"/>
    <w:rsid w:val="0029401F"/>
    <w:rsid w:val="002940AA"/>
    <w:rsid w:val="00294396"/>
    <w:rsid w:val="002943A5"/>
    <w:rsid w:val="002943C1"/>
    <w:rsid w:val="002946B4"/>
    <w:rsid w:val="002946E5"/>
    <w:rsid w:val="002947EE"/>
    <w:rsid w:val="00294892"/>
    <w:rsid w:val="002948C4"/>
    <w:rsid w:val="00294935"/>
    <w:rsid w:val="0029495F"/>
    <w:rsid w:val="00294AB3"/>
    <w:rsid w:val="00294B63"/>
    <w:rsid w:val="00294C38"/>
    <w:rsid w:val="00294CD2"/>
    <w:rsid w:val="00294D77"/>
    <w:rsid w:val="00294E25"/>
    <w:rsid w:val="00294F18"/>
    <w:rsid w:val="00294F49"/>
    <w:rsid w:val="00294FD4"/>
    <w:rsid w:val="00294FE7"/>
    <w:rsid w:val="00295126"/>
    <w:rsid w:val="00295196"/>
    <w:rsid w:val="002953BA"/>
    <w:rsid w:val="0029547E"/>
    <w:rsid w:val="002955CD"/>
    <w:rsid w:val="00295624"/>
    <w:rsid w:val="00295645"/>
    <w:rsid w:val="002957F9"/>
    <w:rsid w:val="00295A57"/>
    <w:rsid w:val="00295B01"/>
    <w:rsid w:val="0029611A"/>
    <w:rsid w:val="0029611B"/>
    <w:rsid w:val="00296151"/>
    <w:rsid w:val="0029617F"/>
    <w:rsid w:val="002962EB"/>
    <w:rsid w:val="0029631B"/>
    <w:rsid w:val="00296370"/>
    <w:rsid w:val="00296498"/>
    <w:rsid w:val="00296744"/>
    <w:rsid w:val="0029675B"/>
    <w:rsid w:val="002967E9"/>
    <w:rsid w:val="00296B4B"/>
    <w:rsid w:val="00296C00"/>
    <w:rsid w:val="00296C45"/>
    <w:rsid w:val="00296C6E"/>
    <w:rsid w:val="00296D7F"/>
    <w:rsid w:val="00296DAB"/>
    <w:rsid w:val="00296FC9"/>
    <w:rsid w:val="002970A2"/>
    <w:rsid w:val="002970EE"/>
    <w:rsid w:val="00297192"/>
    <w:rsid w:val="0029728A"/>
    <w:rsid w:val="002972A1"/>
    <w:rsid w:val="00297307"/>
    <w:rsid w:val="002973F3"/>
    <w:rsid w:val="002975BC"/>
    <w:rsid w:val="00297673"/>
    <w:rsid w:val="002977D1"/>
    <w:rsid w:val="002977F6"/>
    <w:rsid w:val="0029786D"/>
    <w:rsid w:val="00297887"/>
    <w:rsid w:val="002978C3"/>
    <w:rsid w:val="00297AB2"/>
    <w:rsid w:val="00297AF3"/>
    <w:rsid w:val="00297AFE"/>
    <w:rsid w:val="00297BE9"/>
    <w:rsid w:val="00297D16"/>
    <w:rsid w:val="00297D6B"/>
    <w:rsid w:val="00297F0B"/>
    <w:rsid w:val="00297FE6"/>
    <w:rsid w:val="002A017D"/>
    <w:rsid w:val="002A01F9"/>
    <w:rsid w:val="002A0215"/>
    <w:rsid w:val="002A022C"/>
    <w:rsid w:val="002A0301"/>
    <w:rsid w:val="002A0306"/>
    <w:rsid w:val="002A04D8"/>
    <w:rsid w:val="002A05A5"/>
    <w:rsid w:val="002A05F5"/>
    <w:rsid w:val="002A062F"/>
    <w:rsid w:val="002A06CD"/>
    <w:rsid w:val="002A06E3"/>
    <w:rsid w:val="002A0882"/>
    <w:rsid w:val="002A0A5D"/>
    <w:rsid w:val="002A0A7F"/>
    <w:rsid w:val="002A0AEB"/>
    <w:rsid w:val="002A0B87"/>
    <w:rsid w:val="002A0BC7"/>
    <w:rsid w:val="002A0D02"/>
    <w:rsid w:val="002A0EB5"/>
    <w:rsid w:val="002A10DF"/>
    <w:rsid w:val="002A1274"/>
    <w:rsid w:val="002A130C"/>
    <w:rsid w:val="002A13A2"/>
    <w:rsid w:val="002A15BC"/>
    <w:rsid w:val="002A1665"/>
    <w:rsid w:val="002A1720"/>
    <w:rsid w:val="002A1801"/>
    <w:rsid w:val="002A1855"/>
    <w:rsid w:val="002A188C"/>
    <w:rsid w:val="002A18C0"/>
    <w:rsid w:val="002A1933"/>
    <w:rsid w:val="002A19E4"/>
    <w:rsid w:val="002A1A86"/>
    <w:rsid w:val="002A1C25"/>
    <w:rsid w:val="002A1D4C"/>
    <w:rsid w:val="002A1F61"/>
    <w:rsid w:val="002A2088"/>
    <w:rsid w:val="002A209D"/>
    <w:rsid w:val="002A218B"/>
    <w:rsid w:val="002A22D2"/>
    <w:rsid w:val="002A239A"/>
    <w:rsid w:val="002A251B"/>
    <w:rsid w:val="002A259D"/>
    <w:rsid w:val="002A25DE"/>
    <w:rsid w:val="002A2942"/>
    <w:rsid w:val="002A2BC9"/>
    <w:rsid w:val="002A2C3A"/>
    <w:rsid w:val="002A2D4B"/>
    <w:rsid w:val="002A3036"/>
    <w:rsid w:val="002A30A5"/>
    <w:rsid w:val="002A30C0"/>
    <w:rsid w:val="002A3125"/>
    <w:rsid w:val="002A3193"/>
    <w:rsid w:val="002A31E2"/>
    <w:rsid w:val="002A333E"/>
    <w:rsid w:val="002A33DA"/>
    <w:rsid w:val="002A346C"/>
    <w:rsid w:val="002A3499"/>
    <w:rsid w:val="002A3632"/>
    <w:rsid w:val="002A3845"/>
    <w:rsid w:val="002A39D8"/>
    <w:rsid w:val="002A3D9E"/>
    <w:rsid w:val="002A3F06"/>
    <w:rsid w:val="002A3F51"/>
    <w:rsid w:val="002A3F8F"/>
    <w:rsid w:val="002A40D2"/>
    <w:rsid w:val="002A4224"/>
    <w:rsid w:val="002A4458"/>
    <w:rsid w:val="002A4581"/>
    <w:rsid w:val="002A45C9"/>
    <w:rsid w:val="002A4669"/>
    <w:rsid w:val="002A4770"/>
    <w:rsid w:val="002A47B5"/>
    <w:rsid w:val="002A4A3D"/>
    <w:rsid w:val="002A4BEF"/>
    <w:rsid w:val="002A4C43"/>
    <w:rsid w:val="002A4C9C"/>
    <w:rsid w:val="002A4CE3"/>
    <w:rsid w:val="002A4D93"/>
    <w:rsid w:val="002A4EDD"/>
    <w:rsid w:val="002A4FCA"/>
    <w:rsid w:val="002A515E"/>
    <w:rsid w:val="002A520F"/>
    <w:rsid w:val="002A5221"/>
    <w:rsid w:val="002A5371"/>
    <w:rsid w:val="002A546E"/>
    <w:rsid w:val="002A55DD"/>
    <w:rsid w:val="002A56A4"/>
    <w:rsid w:val="002A572B"/>
    <w:rsid w:val="002A5740"/>
    <w:rsid w:val="002A5808"/>
    <w:rsid w:val="002A5851"/>
    <w:rsid w:val="002A5979"/>
    <w:rsid w:val="002A5A2B"/>
    <w:rsid w:val="002A5ADD"/>
    <w:rsid w:val="002A5B2C"/>
    <w:rsid w:val="002A5C33"/>
    <w:rsid w:val="002A5DAB"/>
    <w:rsid w:val="002A5E14"/>
    <w:rsid w:val="002A5EBD"/>
    <w:rsid w:val="002A602F"/>
    <w:rsid w:val="002A60BF"/>
    <w:rsid w:val="002A6176"/>
    <w:rsid w:val="002A6255"/>
    <w:rsid w:val="002A62C2"/>
    <w:rsid w:val="002A62CD"/>
    <w:rsid w:val="002A632A"/>
    <w:rsid w:val="002A6361"/>
    <w:rsid w:val="002A63AC"/>
    <w:rsid w:val="002A649A"/>
    <w:rsid w:val="002A64AD"/>
    <w:rsid w:val="002A64E5"/>
    <w:rsid w:val="002A65F8"/>
    <w:rsid w:val="002A6715"/>
    <w:rsid w:val="002A676B"/>
    <w:rsid w:val="002A67EF"/>
    <w:rsid w:val="002A67FA"/>
    <w:rsid w:val="002A689C"/>
    <w:rsid w:val="002A68A6"/>
    <w:rsid w:val="002A696E"/>
    <w:rsid w:val="002A6C31"/>
    <w:rsid w:val="002A6D02"/>
    <w:rsid w:val="002A6D45"/>
    <w:rsid w:val="002A6EDF"/>
    <w:rsid w:val="002A6EFA"/>
    <w:rsid w:val="002A7031"/>
    <w:rsid w:val="002A7159"/>
    <w:rsid w:val="002A71A7"/>
    <w:rsid w:val="002A72D1"/>
    <w:rsid w:val="002A7371"/>
    <w:rsid w:val="002A73DE"/>
    <w:rsid w:val="002A7423"/>
    <w:rsid w:val="002A7433"/>
    <w:rsid w:val="002A7520"/>
    <w:rsid w:val="002A75F1"/>
    <w:rsid w:val="002A76D7"/>
    <w:rsid w:val="002A7723"/>
    <w:rsid w:val="002A7A09"/>
    <w:rsid w:val="002A7AA7"/>
    <w:rsid w:val="002A7B09"/>
    <w:rsid w:val="002A7CDE"/>
    <w:rsid w:val="002A7EBF"/>
    <w:rsid w:val="002A7F0F"/>
    <w:rsid w:val="002B0079"/>
    <w:rsid w:val="002B0103"/>
    <w:rsid w:val="002B011B"/>
    <w:rsid w:val="002B0215"/>
    <w:rsid w:val="002B02A3"/>
    <w:rsid w:val="002B0303"/>
    <w:rsid w:val="002B03AF"/>
    <w:rsid w:val="002B03D4"/>
    <w:rsid w:val="002B05F1"/>
    <w:rsid w:val="002B0ADE"/>
    <w:rsid w:val="002B0BCB"/>
    <w:rsid w:val="002B0C41"/>
    <w:rsid w:val="002B0ED4"/>
    <w:rsid w:val="002B0F4D"/>
    <w:rsid w:val="002B0F5C"/>
    <w:rsid w:val="002B1231"/>
    <w:rsid w:val="002B12A7"/>
    <w:rsid w:val="002B13B8"/>
    <w:rsid w:val="002B14A1"/>
    <w:rsid w:val="002B14B0"/>
    <w:rsid w:val="002B14EC"/>
    <w:rsid w:val="002B1520"/>
    <w:rsid w:val="002B15CA"/>
    <w:rsid w:val="002B165A"/>
    <w:rsid w:val="002B1753"/>
    <w:rsid w:val="002B17C8"/>
    <w:rsid w:val="002B18EA"/>
    <w:rsid w:val="002B1913"/>
    <w:rsid w:val="002B195F"/>
    <w:rsid w:val="002B1986"/>
    <w:rsid w:val="002B19E3"/>
    <w:rsid w:val="002B1A40"/>
    <w:rsid w:val="002B1A50"/>
    <w:rsid w:val="002B1B29"/>
    <w:rsid w:val="002B1B58"/>
    <w:rsid w:val="002B1EC2"/>
    <w:rsid w:val="002B205A"/>
    <w:rsid w:val="002B2245"/>
    <w:rsid w:val="002B22DF"/>
    <w:rsid w:val="002B22F1"/>
    <w:rsid w:val="002B2528"/>
    <w:rsid w:val="002B25D0"/>
    <w:rsid w:val="002B25F6"/>
    <w:rsid w:val="002B271C"/>
    <w:rsid w:val="002B2739"/>
    <w:rsid w:val="002B27B0"/>
    <w:rsid w:val="002B289E"/>
    <w:rsid w:val="002B28A1"/>
    <w:rsid w:val="002B28DB"/>
    <w:rsid w:val="002B2903"/>
    <w:rsid w:val="002B29A0"/>
    <w:rsid w:val="002B29BA"/>
    <w:rsid w:val="002B2A5B"/>
    <w:rsid w:val="002B2B8E"/>
    <w:rsid w:val="002B2BB1"/>
    <w:rsid w:val="002B2F47"/>
    <w:rsid w:val="002B30CD"/>
    <w:rsid w:val="002B30CE"/>
    <w:rsid w:val="002B30DF"/>
    <w:rsid w:val="002B336B"/>
    <w:rsid w:val="002B33D7"/>
    <w:rsid w:val="002B33F3"/>
    <w:rsid w:val="002B34B1"/>
    <w:rsid w:val="002B34F1"/>
    <w:rsid w:val="002B3532"/>
    <w:rsid w:val="002B3540"/>
    <w:rsid w:val="002B3581"/>
    <w:rsid w:val="002B359A"/>
    <w:rsid w:val="002B362A"/>
    <w:rsid w:val="002B36ED"/>
    <w:rsid w:val="002B377A"/>
    <w:rsid w:val="002B389C"/>
    <w:rsid w:val="002B39C0"/>
    <w:rsid w:val="002B39F0"/>
    <w:rsid w:val="002B3A63"/>
    <w:rsid w:val="002B3AA6"/>
    <w:rsid w:val="002B3D39"/>
    <w:rsid w:val="002B3D40"/>
    <w:rsid w:val="002B3FDE"/>
    <w:rsid w:val="002B404A"/>
    <w:rsid w:val="002B4316"/>
    <w:rsid w:val="002B431C"/>
    <w:rsid w:val="002B43BC"/>
    <w:rsid w:val="002B4505"/>
    <w:rsid w:val="002B45EF"/>
    <w:rsid w:val="002B463C"/>
    <w:rsid w:val="002B46BF"/>
    <w:rsid w:val="002B46EE"/>
    <w:rsid w:val="002B471E"/>
    <w:rsid w:val="002B471F"/>
    <w:rsid w:val="002B490B"/>
    <w:rsid w:val="002B49FE"/>
    <w:rsid w:val="002B4B87"/>
    <w:rsid w:val="002B4E1B"/>
    <w:rsid w:val="002B505E"/>
    <w:rsid w:val="002B507E"/>
    <w:rsid w:val="002B51FC"/>
    <w:rsid w:val="002B520C"/>
    <w:rsid w:val="002B5301"/>
    <w:rsid w:val="002B5388"/>
    <w:rsid w:val="002B5412"/>
    <w:rsid w:val="002B5454"/>
    <w:rsid w:val="002B5579"/>
    <w:rsid w:val="002B55E1"/>
    <w:rsid w:val="002B5695"/>
    <w:rsid w:val="002B569A"/>
    <w:rsid w:val="002B5755"/>
    <w:rsid w:val="002B57F8"/>
    <w:rsid w:val="002B58FD"/>
    <w:rsid w:val="002B59B7"/>
    <w:rsid w:val="002B59D2"/>
    <w:rsid w:val="002B5A2E"/>
    <w:rsid w:val="002B5A7E"/>
    <w:rsid w:val="002B5A93"/>
    <w:rsid w:val="002B5F7E"/>
    <w:rsid w:val="002B64FA"/>
    <w:rsid w:val="002B656E"/>
    <w:rsid w:val="002B65AD"/>
    <w:rsid w:val="002B65CC"/>
    <w:rsid w:val="002B67AE"/>
    <w:rsid w:val="002B67E0"/>
    <w:rsid w:val="002B68E1"/>
    <w:rsid w:val="002B6908"/>
    <w:rsid w:val="002B693F"/>
    <w:rsid w:val="002B6ACA"/>
    <w:rsid w:val="002B6B9E"/>
    <w:rsid w:val="002B6BF8"/>
    <w:rsid w:val="002B6C57"/>
    <w:rsid w:val="002B6E8F"/>
    <w:rsid w:val="002B7086"/>
    <w:rsid w:val="002B71BB"/>
    <w:rsid w:val="002B7360"/>
    <w:rsid w:val="002B7574"/>
    <w:rsid w:val="002B7592"/>
    <w:rsid w:val="002B75FF"/>
    <w:rsid w:val="002B76D2"/>
    <w:rsid w:val="002B781A"/>
    <w:rsid w:val="002B7877"/>
    <w:rsid w:val="002B7956"/>
    <w:rsid w:val="002B79A7"/>
    <w:rsid w:val="002B7B71"/>
    <w:rsid w:val="002B7B94"/>
    <w:rsid w:val="002B7CC2"/>
    <w:rsid w:val="002B7DF3"/>
    <w:rsid w:val="002B7F3E"/>
    <w:rsid w:val="002C0032"/>
    <w:rsid w:val="002C0057"/>
    <w:rsid w:val="002C0063"/>
    <w:rsid w:val="002C0075"/>
    <w:rsid w:val="002C00B6"/>
    <w:rsid w:val="002C012F"/>
    <w:rsid w:val="002C02FC"/>
    <w:rsid w:val="002C03CD"/>
    <w:rsid w:val="002C0588"/>
    <w:rsid w:val="002C076C"/>
    <w:rsid w:val="002C076F"/>
    <w:rsid w:val="002C07DC"/>
    <w:rsid w:val="002C0823"/>
    <w:rsid w:val="002C0848"/>
    <w:rsid w:val="002C086C"/>
    <w:rsid w:val="002C0A8F"/>
    <w:rsid w:val="002C0D7B"/>
    <w:rsid w:val="002C0D95"/>
    <w:rsid w:val="002C0EE2"/>
    <w:rsid w:val="002C0EF5"/>
    <w:rsid w:val="002C0F9D"/>
    <w:rsid w:val="002C0FDB"/>
    <w:rsid w:val="002C103F"/>
    <w:rsid w:val="002C1040"/>
    <w:rsid w:val="002C1047"/>
    <w:rsid w:val="002C104D"/>
    <w:rsid w:val="002C11C2"/>
    <w:rsid w:val="002C1213"/>
    <w:rsid w:val="002C123E"/>
    <w:rsid w:val="002C1263"/>
    <w:rsid w:val="002C12F2"/>
    <w:rsid w:val="002C14D7"/>
    <w:rsid w:val="002C167D"/>
    <w:rsid w:val="002C18C3"/>
    <w:rsid w:val="002C1972"/>
    <w:rsid w:val="002C1BB9"/>
    <w:rsid w:val="002C1CEB"/>
    <w:rsid w:val="002C1CEE"/>
    <w:rsid w:val="002C202B"/>
    <w:rsid w:val="002C2051"/>
    <w:rsid w:val="002C20E5"/>
    <w:rsid w:val="002C2153"/>
    <w:rsid w:val="002C218A"/>
    <w:rsid w:val="002C2192"/>
    <w:rsid w:val="002C219F"/>
    <w:rsid w:val="002C21D7"/>
    <w:rsid w:val="002C2209"/>
    <w:rsid w:val="002C2227"/>
    <w:rsid w:val="002C2283"/>
    <w:rsid w:val="002C22BB"/>
    <w:rsid w:val="002C2331"/>
    <w:rsid w:val="002C24D9"/>
    <w:rsid w:val="002C259C"/>
    <w:rsid w:val="002C264A"/>
    <w:rsid w:val="002C2783"/>
    <w:rsid w:val="002C284A"/>
    <w:rsid w:val="002C28AC"/>
    <w:rsid w:val="002C291D"/>
    <w:rsid w:val="002C2A83"/>
    <w:rsid w:val="002C2C3B"/>
    <w:rsid w:val="002C2C5C"/>
    <w:rsid w:val="002C2C7E"/>
    <w:rsid w:val="002C2D64"/>
    <w:rsid w:val="002C2FCD"/>
    <w:rsid w:val="002C3088"/>
    <w:rsid w:val="002C30B3"/>
    <w:rsid w:val="002C3120"/>
    <w:rsid w:val="002C3203"/>
    <w:rsid w:val="002C330E"/>
    <w:rsid w:val="002C3323"/>
    <w:rsid w:val="002C348C"/>
    <w:rsid w:val="002C34B4"/>
    <w:rsid w:val="002C36D3"/>
    <w:rsid w:val="002C36F3"/>
    <w:rsid w:val="002C3898"/>
    <w:rsid w:val="002C38EB"/>
    <w:rsid w:val="002C3905"/>
    <w:rsid w:val="002C3C94"/>
    <w:rsid w:val="002C3E86"/>
    <w:rsid w:val="002C3F33"/>
    <w:rsid w:val="002C4063"/>
    <w:rsid w:val="002C414E"/>
    <w:rsid w:val="002C418D"/>
    <w:rsid w:val="002C41A2"/>
    <w:rsid w:val="002C4223"/>
    <w:rsid w:val="002C439E"/>
    <w:rsid w:val="002C43C8"/>
    <w:rsid w:val="002C453D"/>
    <w:rsid w:val="002C45C9"/>
    <w:rsid w:val="002C461E"/>
    <w:rsid w:val="002C468B"/>
    <w:rsid w:val="002C4A00"/>
    <w:rsid w:val="002C4AD1"/>
    <w:rsid w:val="002C4B3C"/>
    <w:rsid w:val="002C4C95"/>
    <w:rsid w:val="002C4CCC"/>
    <w:rsid w:val="002C4FC7"/>
    <w:rsid w:val="002C5002"/>
    <w:rsid w:val="002C5021"/>
    <w:rsid w:val="002C504B"/>
    <w:rsid w:val="002C50F6"/>
    <w:rsid w:val="002C53B6"/>
    <w:rsid w:val="002C5550"/>
    <w:rsid w:val="002C56D7"/>
    <w:rsid w:val="002C58BD"/>
    <w:rsid w:val="002C58DA"/>
    <w:rsid w:val="002C5B4E"/>
    <w:rsid w:val="002C5BBB"/>
    <w:rsid w:val="002C5E5A"/>
    <w:rsid w:val="002C6000"/>
    <w:rsid w:val="002C631E"/>
    <w:rsid w:val="002C640E"/>
    <w:rsid w:val="002C64F1"/>
    <w:rsid w:val="002C6518"/>
    <w:rsid w:val="002C65B6"/>
    <w:rsid w:val="002C6627"/>
    <w:rsid w:val="002C6632"/>
    <w:rsid w:val="002C66BE"/>
    <w:rsid w:val="002C66C5"/>
    <w:rsid w:val="002C66E4"/>
    <w:rsid w:val="002C67F4"/>
    <w:rsid w:val="002C680A"/>
    <w:rsid w:val="002C6882"/>
    <w:rsid w:val="002C6A93"/>
    <w:rsid w:val="002C6AF5"/>
    <w:rsid w:val="002C6B15"/>
    <w:rsid w:val="002C6B22"/>
    <w:rsid w:val="002C6B62"/>
    <w:rsid w:val="002C6B64"/>
    <w:rsid w:val="002C6B8A"/>
    <w:rsid w:val="002C6BF4"/>
    <w:rsid w:val="002C6CA0"/>
    <w:rsid w:val="002C6D0C"/>
    <w:rsid w:val="002C6E31"/>
    <w:rsid w:val="002C70CA"/>
    <w:rsid w:val="002C7138"/>
    <w:rsid w:val="002C713E"/>
    <w:rsid w:val="002C7168"/>
    <w:rsid w:val="002C72F7"/>
    <w:rsid w:val="002C7304"/>
    <w:rsid w:val="002C747D"/>
    <w:rsid w:val="002C78E9"/>
    <w:rsid w:val="002C791B"/>
    <w:rsid w:val="002C79C0"/>
    <w:rsid w:val="002C7A1B"/>
    <w:rsid w:val="002C7A46"/>
    <w:rsid w:val="002C7AC8"/>
    <w:rsid w:val="002C7BFF"/>
    <w:rsid w:val="002C7CEC"/>
    <w:rsid w:val="002C7D50"/>
    <w:rsid w:val="002C7D91"/>
    <w:rsid w:val="002C7EF2"/>
    <w:rsid w:val="002C7F8C"/>
    <w:rsid w:val="002D0029"/>
    <w:rsid w:val="002D00A8"/>
    <w:rsid w:val="002D015F"/>
    <w:rsid w:val="002D0178"/>
    <w:rsid w:val="002D02A1"/>
    <w:rsid w:val="002D02A7"/>
    <w:rsid w:val="002D02B1"/>
    <w:rsid w:val="002D02E5"/>
    <w:rsid w:val="002D0505"/>
    <w:rsid w:val="002D066B"/>
    <w:rsid w:val="002D071E"/>
    <w:rsid w:val="002D0749"/>
    <w:rsid w:val="002D08C1"/>
    <w:rsid w:val="002D09FC"/>
    <w:rsid w:val="002D0A27"/>
    <w:rsid w:val="002D0A2C"/>
    <w:rsid w:val="002D0A36"/>
    <w:rsid w:val="002D0A86"/>
    <w:rsid w:val="002D0AC3"/>
    <w:rsid w:val="002D0CF1"/>
    <w:rsid w:val="002D0F0D"/>
    <w:rsid w:val="002D10EC"/>
    <w:rsid w:val="002D1188"/>
    <w:rsid w:val="002D12AF"/>
    <w:rsid w:val="002D12EB"/>
    <w:rsid w:val="002D12F4"/>
    <w:rsid w:val="002D139E"/>
    <w:rsid w:val="002D13ED"/>
    <w:rsid w:val="002D1508"/>
    <w:rsid w:val="002D159C"/>
    <w:rsid w:val="002D15B8"/>
    <w:rsid w:val="002D1690"/>
    <w:rsid w:val="002D1779"/>
    <w:rsid w:val="002D17B5"/>
    <w:rsid w:val="002D17F6"/>
    <w:rsid w:val="002D1812"/>
    <w:rsid w:val="002D187B"/>
    <w:rsid w:val="002D195E"/>
    <w:rsid w:val="002D195F"/>
    <w:rsid w:val="002D1974"/>
    <w:rsid w:val="002D197B"/>
    <w:rsid w:val="002D19BE"/>
    <w:rsid w:val="002D19CF"/>
    <w:rsid w:val="002D1A0F"/>
    <w:rsid w:val="002D1AB6"/>
    <w:rsid w:val="002D1D1B"/>
    <w:rsid w:val="002D1EE2"/>
    <w:rsid w:val="002D1F4E"/>
    <w:rsid w:val="002D206A"/>
    <w:rsid w:val="002D22C0"/>
    <w:rsid w:val="002D25CE"/>
    <w:rsid w:val="002D26FF"/>
    <w:rsid w:val="002D28B2"/>
    <w:rsid w:val="002D295B"/>
    <w:rsid w:val="002D2AA9"/>
    <w:rsid w:val="002D2AE6"/>
    <w:rsid w:val="002D2B1B"/>
    <w:rsid w:val="002D2B90"/>
    <w:rsid w:val="002D2C39"/>
    <w:rsid w:val="002D2C5F"/>
    <w:rsid w:val="002D2C8F"/>
    <w:rsid w:val="002D2D69"/>
    <w:rsid w:val="002D2DE8"/>
    <w:rsid w:val="002D2E97"/>
    <w:rsid w:val="002D2FC1"/>
    <w:rsid w:val="002D3041"/>
    <w:rsid w:val="002D3183"/>
    <w:rsid w:val="002D31E6"/>
    <w:rsid w:val="002D324A"/>
    <w:rsid w:val="002D3710"/>
    <w:rsid w:val="002D371F"/>
    <w:rsid w:val="002D37CF"/>
    <w:rsid w:val="002D3930"/>
    <w:rsid w:val="002D3C66"/>
    <w:rsid w:val="002D3CD9"/>
    <w:rsid w:val="002D3DA5"/>
    <w:rsid w:val="002D3DBD"/>
    <w:rsid w:val="002D3E67"/>
    <w:rsid w:val="002D40A5"/>
    <w:rsid w:val="002D40C6"/>
    <w:rsid w:val="002D40E4"/>
    <w:rsid w:val="002D410D"/>
    <w:rsid w:val="002D4172"/>
    <w:rsid w:val="002D41F2"/>
    <w:rsid w:val="002D423C"/>
    <w:rsid w:val="002D4301"/>
    <w:rsid w:val="002D430E"/>
    <w:rsid w:val="002D431A"/>
    <w:rsid w:val="002D44E1"/>
    <w:rsid w:val="002D4533"/>
    <w:rsid w:val="002D4552"/>
    <w:rsid w:val="002D46D6"/>
    <w:rsid w:val="002D47A9"/>
    <w:rsid w:val="002D47CA"/>
    <w:rsid w:val="002D49B1"/>
    <w:rsid w:val="002D4A85"/>
    <w:rsid w:val="002D4AA7"/>
    <w:rsid w:val="002D4B12"/>
    <w:rsid w:val="002D4B4F"/>
    <w:rsid w:val="002D4D2B"/>
    <w:rsid w:val="002D4DAF"/>
    <w:rsid w:val="002D4EAB"/>
    <w:rsid w:val="002D503C"/>
    <w:rsid w:val="002D5168"/>
    <w:rsid w:val="002D516E"/>
    <w:rsid w:val="002D536E"/>
    <w:rsid w:val="002D53AE"/>
    <w:rsid w:val="002D55C6"/>
    <w:rsid w:val="002D56E1"/>
    <w:rsid w:val="002D56ED"/>
    <w:rsid w:val="002D582F"/>
    <w:rsid w:val="002D5880"/>
    <w:rsid w:val="002D589A"/>
    <w:rsid w:val="002D5A88"/>
    <w:rsid w:val="002D5CC6"/>
    <w:rsid w:val="002D5DF5"/>
    <w:rsid w:val="002D5E02"/>
    <w:rsid w:val="002D600A"/>
    <w:rsid w:val="002D6046"/>
    <w:rsid w:val="002D6058"/>
    <w:rsid w:val="002D610F"/>
    <w:rsid w:val="002D63AC"/>
    <w:rsid w:val="002D6644"/>
    <w:rsid w:val="002D6648"/>
    <w:rsid w:val="002D67E5"/>
    <w:rsid w:val="002D684D"/>
    <w:rsid w:val="002D6855"/>
    <w:rsid w:val="002D68BF"/>
    <w:rsid w:val="002D6A62"/>
    <w:rsid w:val="002D6BB6"/>
    <w:rsid w:val="002D6D6B"/>
    <w:rsid w:val="002D70E1"/>
    <w:rsid w:val="002D70FC"/>
    <w:rsid w:val="002D732D"/>
    <w:rsid w:val="002D7467"/>
    <w:rsid w:val="002D74D4"/>
    <w:rsid w:val="002D763C"/>
    <w:rsid w:val="002D767B"/>
    <w:rsid w:val="002D76C4"/>
    <w:rsid w:val="002D7798"/>
    <w:rsid w:val="002D7BFF"/>
    <w:rsid w:val="002D7D27"/>
    <w:rsid w:val="002D7E0B"/>
    <w:rsid w:val="002D7FBE"/>
    <w:rsid w:val="002E012D"/>
    <w:rsid w:val="002E0314"/>
    <w:rsid w:val="002E0640"/>
    <w:rsid w:val="002E071E"/>
    <w:rsid w:val="002E0790"/>
    <w:rsid w:val="002E07B2"/>
    <w:rsid w:val="002E0884"/>
    <w:rsid w:val="002E094D"/>
    <w:rsid w:val="002E096D"/>
    <w:rsid w:val="002E0A48"/>
    <w:rsid w:val="002E0AD2"/>
    <w:rsid w:val="002E0BDD"/>
    <w:rsid w:val="002E0C2A"/>
    <w:rsid w:val="002E0D35"/>
    <w:rsid w:val="002E10E5"/>
    <w:rsid w:val="002E1128"/>
    <w:rsid w:val="002E119F"/>
    <w:rsid w:val="002E1210"/>
    <w:rsid w:val="002E12AA"/>
    <w:rsid w:val="002E14C5"/>
    <w:rsid w:val="002E14E1"/>
    <w:rsid w:val="002E1659"/>
    <w:rsid w:val="002E173E"/>
    <w:rsid w:val="002E18EC"/>
    <w:rsid w:val="002E1DAE"/>
    <w:rsid w:val="002E2153"/>
    <w:rsid w:val="002E2159"/>
    <w:rsid w:val="002E2193"/>
    <w:rsid w:val="002E21BA"/>
    <w:rsid w:val="002E2204"/>
    <w:rsid w:val="002E2282"/>
    <w:rsid w:val="002E2303"/>
    <w:rsid w:val="002E2475"/>
    <w:rsid w:val="002E2568"/>
    <w:rsid w:val="002E2571"/>
    <w:rsid w:val="002E26DA"/>
    <w:rsid w:val="002E27EF"/>
    <w:rsid w:val="002E289C"/>
    <w:rsid w:val="002E28EF"/>
    <w:rsid w:val="002E2AA1"/>
    <w:rsid w:val="002E2BC8"/>
    <w:rsid w:val="002E2D1D"/>
    <w:rsid w:val="002E2E15"/>
    <w:rsid w:val="002E2E62"/>
    <w:rsid w:val="002E2E63"/>
    <w:rsid w:val="002E30A9"/>
    <w:rsid w:val="002E3153"/>
    <w:rsid w:val="002E32D9"/>
    <w:rsid w:val="002E334A"/>
    <w:rsid w:val="002E336D"/>
    <w:rsid w:val="002E33F8"/>
    <w:rsid w:val="002E346D"/>
    <w:rsid w:val="002E36BC"/>
    <w:rsid w:val="002E374B"/>
    <w:rsid w:val="002E388A"/>
    <w:rsid w:val="002E38AC"/>
    <w:rsid w:val="002E38F7"/>
    <w:rsid w:val="002E3996"/>
    <w:rsid w:val="002E39A7"/>
    <w:rsid w:val="002E39D7"/>
    <w:rsid w:val="002E39FE"/>
    <w:rsid w:val="002E3B49"/>
    <w:rsid w:val="002E3D1F"/>
    <w:rsid w:val="002E3DBB"/>
    <w:rsid w:val="002E3E87"/>
    <w:rsid w:val="002E3F11"/>
    <w:rsid w:val="002E40A4"/>
    <w:rsid w:val="002E41BB"/>
    <w:rsid w:val="002E41FC"/>
    <w:rsid w:val="002E42E3"/>
    <w:rsid w:val="002E4522"/>
    <w:rsid w:val="002E45CE"/>
    <w:rsid w:val="002E45F9"/>
    <w:rsid w:val="002E4635"/>
    <w:rsid w:val="002E46F6"/>
    <w:rsid w:val="002E481F"/>
    <w:rsid w:val="002E48CA"/>
    <w:rsid w:val="002E49B6"/>
    <w:rsid w:val="002E4A0A"/>
    <w:rsid w:val="002E4D1B"/>
    <w:rsid w:val="002E4E2D"/>
    <w:rsid w:val="002E4E69"/>
    <w:rsid w:val="002E4F33"/>
    <w:rsid w:val="002E4FA0"/>
    <w:rsid w:val="002E540A"/>
    <w:rsid w:val="002E5480"/>
    <w:rsid w:val="002E5542"/>
    <w:rsid w:val="002E581B"/>
    <w:rsid w:val="002E5836"/>
    <w:rsid w:val="002E5862"/>
    <w:rsid w:val="002E58AB"/>
    <w:rsid w:val="002E58F6"/>
    <w:rsid w:val="002E595D"/>
    <w:rsid w:val="002E59D5"/>
    <w:rsid w:val="002E5AB7"/>
    <w:rsid w:val="002E5AE3"/>
    <w:rsid w:val="002E5D12"/>
    <w:rsid w:val="002E5D23"/>
    <w:rsid w:val="002E5DD0"/>
    <w:rsid w:val="002E5EDD"/>
    <w:rsid w:val="002E6189"/>
    <w:rsid w:val="002E629A"/>
    <w:rsid w:val="002E6425"/>
    <w:rsid w:val="002E64F6"/>
    <w:rsid w:val="002E6554"/>
    <w:rsid w:val="002E665E"/>
    <w:rsid w:val="002E66F5"/>
    <w:rsid w:val="002E6809"/>
    <w:rsid w:val="002E6866"/>
    <w:rsid w:val="002E6906"/>
    <w:rsid w:val="002E6971"/>
    <w:rsid w:val="002E6A01"/>
    <w:rsid w:val="002E6A57"/>
    <w:rsid w:val="002E6A7A"/>
    <w:rsid w:val="002E6ADE"/>
    <w:rsid w:val="002E6BCF"/>
    <w:rsid w:val="002E6D08"/>
    <w:rsid w:val="002E6D63"/>
    <w:rsid w:val="002E6E12"/>
    <w:rsid w:val="002E6ECA"/>
    <w:rsid w:val="002E7108"/>
    <w:rsid w:val="002E746F"/>
    <w:rsid w:val="002E752B"/>
    <w:rsid w:val="002E758D"/>
    <w:rsid w:val="002E7623"/>
    <w:rsid w:val="002E763F"/>
    <w:rsid w:val="002E7642"/>
    <w:rsid w:val="002E773A"/>
    <w:rsid w:val="002E7857"/>
    <w:rsid w:val="002E78CE"/>
    <w:rsid w:val="002E78D5"/>
    <w:rsid w:val="002E7A12"/>
    <w:rsid w:val="002E7A94"/>
    <w:rsid w:val="002E7C8A"/>
    <w:rsid w:val="002E7DFF"/>
    <w:rsid w:val="002E7FFE"/>
    <w:rsid w:val="002F0154"/>
    <w:rsid w:val="002F02E1"/>
    <w:rsid w:val="002F03C9"/>
    <w:rsid w:val="002F0535"/>
    <w:rsid w:val="002F069C"/>
    <w:rsid w:val="002F06CF"/>
    <w:rsid w:val="002F0705"/>
    <w:rsid w:val="002F0775"/>
    <w:rsid w:val="002F0B24"/>
    <w:rsid w:val="002F0B31"/>
    <w:rsid w:val="002F0CD7"/>
    <w:rsid w:val="002F0DD1"/>
    <w:rsid w:val="002F0DF1"/>
    <w:rsid w:val="002F0E09"/>
    <w:rsid w:val="002F0EB1"/>
    <w:rsid w:val="002F1017"/>
    <w:rsid w:val="002F11F9"/>
    <w:rsid w:val="002F129C"/>
    <w:rsid w:val="002F12DA"/>
    <w:rsid w:val="002F132F"/>
    <w:rsid w:val="002F134E"/>
    <w:rsid w:val="002F13FB"/>
    <w:rsid w:val="002F149C"/>
    <w:rsid w:val="002F1555"/>
    <w:rsid w:val="002F1598"/>
    <w:rsid w:val="002F15E8"/>
    <w:rsid w:val="002F167C"/>
    <w:rsid w:val="002F178F"/>
    <w:rsid w:val="002F17F0"/>
    <w:rsid w:val="002F181F"/>
    <w:rsid w:val="002F18B4"/>
    <w:rsid w:val="002F1A2D"/>
    <w:rsid w:val="002F1A96"/>
    <w:rsid w:val="002F1AF3"/>
    <w:rsid w:val="002F1CCF"/>
    <w:rsid w:val="002F1D1E"/>
    <w:rsid w:val="002F1D2C"/>
    <w:rsid w:val="002F1E06"/>
    <w:rsid w:val="002F1E1F"/>
    <w:rsid w:val="002F1E40"/>
    <w:rsid w:val="002F1F10"/>
    <w:rsid w:val="002F1FAF"/>
    <w:rsid w:val="002F2069"/>
    <w:rsid w:val="002F208F"/>
    <w:rsid w:val="002F20BC"/>
    <w:rsid w:val="002F22DB"/>
    <w:rsid w:val="002F23A4"/>
    <w:rsid w:val="002F2414"/>
    <w:rsid w:val="002F2420"/>
    <w:rsid w:val="002F2430"/>
    <w:rsid w:val="002F251F"/>
    <w:rsid w:val="002F2588"/>
    <w:rsid w:val="002F26D4"/>
    <w:rsid w:val="002F2749"/>
    <w:rsid w:val="002F27E7"/>
    <w:rsid w:val="002F29B0"/>
    <w:rsid w:val="002F2A97"/>
    <w:rsid w:val="002F2AEB"/>
    <w:rsid w:val="002F2C40"/>
    <w:rsid w:val="002F2D72"/>
    <w:rsid w:val="002F2F13"/>
    <w:rsid w:val="002F2F5D"/>
    <w:rsid w:val="002F2FB4"/>
    <w:rsid w:val="002F3054"/>
    <w:rsid w:val="002F3348"/>
    <w:rsid w:val="002F356E"/>
    <w:rsid w:val="002F35C1"/>
    <w:rsid w:val="002F35C9"/>
    <w:rsid w:val="002F3609"/>
    <w:rsid w:val="002F374B"/>
    <w:rsid w:val="002F379E"/>
    <w:rsid w:val="002F3CFF"/>
    <w:rsid w:val="002F3F8D"/>
    <w:rsid w:val="002F40F4"/>
    <w:rsid w:val="002F4146"/>
    <w:rsid w:val="002F4488"/>
    <w:rsid w:val="002F473C"/>
    <w:rsid w:val="002F480F"/>
    <w:rsid w:val="002F4913"/>
    <w:rsid w:val="002F4BB7"/>
    <w:rsid w:val="002F4C7A"/>
    <w:rsid w:val="002F4E85"/>
    <w:rsid w:val="002F4F1F"/>
    <w:rsid w:val="002F4F4E"/>
    <w:rsid w:val="002F502B"/>
    <w:rsid w:val="002F5035"/>
    <w:rsid w:val="002F5040"/>
    <w:rsid w:val="002F50EE"/>
    <w:rsid w:val="002F526A"/>
    <w:rsid w:val="002F536A"/>
    <w:rsid w:val="002F554B"/>
    <w:rsid w:val="002F576C"/>
    <w:rsid w:val="002F57A8"/>
    <w:rsid w:val="002F5890"/>
    <w:rsid w:val="002F58DF"/>
    <w:rsid w:val="002F59B1"/>
    <w:rsid w:val="002F5B5C"/>
    <w:rsid w:val="002F5BCC"/>
    <w:rsid w:val="002F5C55"/>
    <w:rsid w:val="002F5C7D"/>
    <w:rsid w:val="002F5D39"/>
    <w:rsid w:val="002F602F"/>
    <w:rsid w:val="002F6147"/>
    <w:rsid w:val="002F61E7"/>
    <w:rsid w:val="002F6239"/>
    <w:rsid w:val="002F6315"/>
    <w:rsid w:val="002F6362"/>
    <w:rsid w:val="002F645B"/>
    <w:rsid w:val="002F65DC"/>
    <w:rsid w:val="002F68B0"/>
    <w:rsid w:val="002F6A56"/>
    <w:rsid w:val="002F6AB2"/>
    <w:rsid w:val="002F6B40"/>
    <w:rsid w:val="002F6B70"/>
    <w:rsid w:val="002F6BB8"/>
    <w:rsid w:val="002F6BD3"/>
    <w:rsid w:val="002F6D0C"/>
    <w:rsid w:val="002F6D2E"/>
    <w:rsid w:val="002F6F5D"/>
    <w:rsid w:val="002F6F78"/>
    <w:rsid w:val="002F6F98"/>
    <w:rsid w:val="002F7027"/>
    <w:rsid w:val="002F70DA"/>
    <w:rsid w:val="002F717C"/>
    <w:rsid w:val="002F7297"/>
    <w:rsid w:val="002F75DB"/>
    <w:rsid w:val="002F767B"/>
    <w:rsid w:val="002F76BF"/>
    <w:rsid w:val="002F784D"/>
    <w:rsid w:val="002F7A25"/>
    <w:rsid w:val="002F7A26"/>
    <w:rsid w:val="002F7B5B"/>
    <w:rsid w:val="002F7C7E"/>
    <w:rsid w:val="002F7EA0"/>
    <w:rsid w:val="002F7FEF"/>
    <w:rsid w:val="00300368"/>
    <w:rsid w:val="0030039D"/>
    <w:rsid w:val="003003E7"/>
    <w:rsid w:val="00300871"/>
    <w:rsid w:val="003009A7"/>
    <w:rsid w:val="00300A11"/>
    <w:rsid w:val="00300AF4"/>
    <w:rsid w:val="00300BBE"/>
    <w:rsid w:val="00300C55"/>
    <w:rsid w:val="00300CCB"/>
    <w:rsid w:val="00300DAF"/>
    <w:rsid w:val="00300DBC"/>
    <w:rsid w:val="00300EA7"/>
    <w:rsid w:val="0030125C"/>
    <w:rsid w:val="003012F9"/>
    <w:rsid w:val="00301319"/>
    <w:rsid w:val="00301422"/>
    <w:rsid w:val="003014F7"/>
    <w:rsid w:val="00301641"/>
    <w:rsid w:val="003016C2"/>
    <w:rsid w:val="00301789"/>
    <w:rsid w:val="003018A2"/>
    <w:rsid w:val="00301CEC"/>
    <w:rsid w:val="00301D99"/>
    <w:rsid w:val="00301E02"/>
    <w:rsid w:val="00301F31"/>
    <w:rsid w:val="00301F54"/>
    <w:rsid w:val="0030200F"/>
    <w:rsid w:val="00302091"/>
    <w:rsid w:val="003020DF"/>
    <w:rsid w:val="003020EA"/>
    <w:rsid w:val="00302187"/>
    <w:rsid w:val="003021D3"/>
    <w:rsid w:val="003021E8"/>
    <w:rsid w:val="00302243"/>
    <w:rsid w:val="003022E9"/>
    <w:rsid w:val="00302369"/>
    <w:rsid w:val="0030241D"/>
    <w:rsid w:val="00302444"/>
    <w:rsid w:val="003024B3"/>
    <w:rsid w:val="003025A7"/>
    <w:rsid w:val="0030273F"/>
    <w:rsid w:val="003028E1"/>
    <w:rsid w:val="0030292C"/>
    <w:rsid w:val="00302AB6"/>
    <w:rsid w:val="00302B1A"/>
    <w:rsid w:val="00302C6D"/>
    <w:rsid w:val="00302C9F"/>
    <w:rsid w:val="00302D6F"/>
    <w:rsid w:val="00302F6D"/>
    <w:rsid w:val="003030EC"/>
    <w:rsid w:val="00303176"/>
    <w:rsid w:val="00303205"/>
    <w:rsid w:val="00303211"/>
    <w:rsid w:val="00303223"/>
    <w:rsid w:val="003032D2"/>
    <w:rsid w:val="00303334"/>
    <w:rsid w:val="003035D8"/>
    <w:rsid w:val="0030366E"/>
    <w:rsid w:val="00303716"/>
    <w:rsid w:val="00303745"/>
    <w:rsid w:val="00303821"/>
    <w:rsid w:val="00303865"/>
    <w:rsid w:val="00303914"/>
    <w:rsid w:val="00303A53"/>
    <w:rsid w:val="00303AB4"/>
    <w:rsid w:val="00303B54"/>
    <w:rsid w:val="00303BD6"/>
    <w:rsid w:val="00303C3C"/>
    <w:rsid w:val="00303DC0"/>
    <w:rsid w:val="00303E46"/>
    <w:rsid w:val="00303E68"/>
    <w:rsid w:val="00303E97"/>
    <w:rsid w:val="00303F47"/>
    <w:rsid w:val="0030405D"/>
    <w:rsid w:val="00304079"/>
    <w:rsid w:val="003040E2"/>
    <w:rsid w:val="003040FB"/>
    <w:rsid w:val="00304117"/>
    <w:rsid w:val="0030412D"/>
    <w:rsid w:val="00304359"/>
    <w:rsid w:val="003043F6"/>
    <w:rsid w:val="003044AD"/>
    <w:rsid w:val="003044B0"/>
    <w:rsid w:val="003045A5"/>
    <w:rsid w:val="003046A1"/>
    <w:rsid w:val="0030486C"/>
    <w:rsid w:val="003049E6"/>
    <w:rsid w:val="00304A77"/>
    <w:rsid w:val="00304BE7"/>
    <w:rsid w:val="00304DEE"/>
    <w:rsid w:val="00304E37"/>
    <w:rsid w:val="00304E5E"/>
    <w:rsid w:val="00304FA2"/>
    <w:rsid w:val="00305037"/>
    <w:rsid w:val="00305157"/>
    <w:rsid w:val="00305271"/>
    <w:rsid w:val="003056E9"/>
    <w:rsid w:val="003056F6"/>
    <w:rsid w:val="0030576B"/>
    <w:rsid w:val="003057F5"/>
    <w:rsid w:val="003058EF"/>
    <w:rsid w:val="00305ADA"/>
    <w:rsid w:val="0030600B"/>
    <w:rsid w:val="003060DD"/>
    <w:rsid w:val="0030621A"/>
    <w:rsid w:val="003062F5"/>
    <w:rsid w:val="003063F8"/>
    <w:rsid w:val="00306454"/>
    <w:rsid w:val="003064C2"/>
    <w:rsid w:val="003067DE"/>
    <w:rsid w:val="0030683E"/>
    <w:rsid w:val="0030684B"/>
    <w:rsid w:val="00306925"/>
    <w:rsid w:val="00306956"/>
    <w:rsid w:val="00306BE1"/>
    <w:rsid w:val="00306D04"/>
    <w:rsid w:val="00307035"/>
    <w:rsid w:val="0030703A"/>
    <w:rsid w:val="003070FA"/>
    <w:rsid w:val="00307226"/>
    <w:rsid w:val="003072D4"/>
    <w:rsid w:val="00307363"/>
    <w:rsid w:val="003073E1"/>
    <w:rsid w:val="00307433"/>
    <w:rsid w:val="003074A7"/>
    <w:rsid w:val="003075B7"/>
    <w:rsid w:val="003075FD"/>
    <w:rsid w:val="00307640"/>
    <w:rsid w:val="00307651"/>
    <w:rsid w:val="0030787E"/>
    <w:rsid w:val="00307A25"/>
    <w:rsid w:val="00307A67"/>
    <w:rsid w:val="00307C7D"/>
    <w:rsid w:val="00307CBE"/>
    <w:rsid w:val="00307D8E"/>
    <w:rsid w:val="00307DBA"/>
    <w:rsid w:val="00310014"/>
    <w:rsid w:val="00310166"/>
    <w:rsid w:val="00310250"/>
    <w:rsid w:val="0031031A"/>
    <w:rsid w:val="00310536"/>
    <w:rsid w:val="00310574"/>
    <w:rsid w:val="0031057E"/>
    <w:rsid w:val="00310644"/>
    <w:rsid w:val="003106DB"/>
    <w:rsid w:val="003106F1"/>
    <w:rsid w:val="003107D5"/>
    <w:rsid w:val="00310868"/>
    <w:rsid w:val="00310BF7"/>
    <w:rsid w:val="00310E10"/>
    <w:rsid w:val="00310E60"/>
    <w:rsid w:val="00310EC6"/>
    <w:rsid w:val="00310FA1"/>
    <w:rsid w:val="00310FB8"/>
    <w:rsid w:val="00310FD1"/>
    <w:rsid w:val="00311028"/>
    <w:rsid w:val="003110C7"/>
    <w:rsid w:val="003112F1"/>
    <w:rsid w:val="00311341"/>
    <w:rsid w:val="00311521"/>
    <w:rsid w:val="003115C4"/>
    <w:rsid w:val="003115D9"/>
    <w:rsid w:val="0031166A"/>
    <w:rsid w:val="003116B7"/>
    <w:rsid w:val="003117AD"/>
    <w:rsid w:val="003117BF"/>
    <w:rsid w:val="0031180A"/>
    <w:rsid w:val="0031189D"/>
    <w:rsid w:val="003118EE"/>
    <w:rsid w:val="00311A57"/>
    <w:rsid w:val="00311E73"/>
    <w:rsid w:val="00311EE4"/>
    <w:rsid w:val="00311F63"/>
    <w:rsid w:val="003120B4"/>
    <w:rsid w:val="00312136"/>
    <w:rsid w:val="00312147"/>
    <w:rsid w:val="003121BA"/>
    <w:rsid w:val="003121F1"/>
    <w:rsid w:val="00312200"/>
    <w:rsid w:val="003123E8"/>
    <w:rsid w:val="00312439"/>
    <w:rsid w:val="0031248B"/>
    <w:rsid w:val="003124FD"/>
    <w:rsid w:val="003127DC"/>
    <w:rsid w:val="00312855"/>
    <w:rsid w:val="00312878"/>
    <w:rsid w:val="00312E17"/>
    <w:rsid w:val="00312EE7"/>
    <w:rsid w:val="00313066"/>
    <w:rsid w:val="0031307B"/>
    <w:rsid w:val="003130A8"/>
    <w:rsid w:val="00313102"/>
    <w:rsid w:val="0031313F"/>
    <w:rsid w:val="00313157"/>
    <w:rsid w:val="0031321E"/>
    <w:rsid w:val="00313341"/>
    <w:rsid w:val="00313384"/>
    <w:rsid w:val="003134D4"/>
    <w:rsid w:val="00313615"/>
    <w:rsid w:val="00313899"/>
    <w:rsid w:val="00313A04"/>
    <w:rsid w:val="00313AC5"/>
    <w:rsid w:val="00313AC6"/>
    <w:rsid w:val="00313B07"/>
    <w:rsid w:val="00313BC5"/>
    <w:rsid w:val="00313BEF"/>
    <w:rsid w:val="00313D19"/>
    <w:rsid w:val="00313FAA"/>
    <w:rsid w:val="00314094"/>
    <w:rsid w:val="003140BC"/>
    <w:rsid w:val="003140E8"/>
    <w:rsid w:val="00314118"/>
    <w:rsid w:val="003141B7"/>
    <w:rsid w:val="003141D6"/>
    <w:rsid w:val="003145FC"/>
    <w:rsid w:val="0031462A"/>
    <w:rsid w:val="00314B6B"/>
    <w:rsid w:val="00314C5F"/>
    <w:rsid w:val="00314CDF"/>
    <w:rsid w:val="00314EFE"/>
    <w:rsid w:val="00314F42"/>
    <w:rsid w:val="00314F53"/>
    <w:rsid w:val="00315161"/>
    <w:rsid w:val="003151D7"/>
    <w:rsid w:val="00315201"/>
    <w:rsid w:val="003152CE"/>
    <w:rsid w:val="0031530C"/>
    <w:rsid w:val="00315348"/>
    <w:rsid w:val="0031542F"/>
    <w:rsid w:val="00315456"/>
    <w:rsid w:val="003154C7"/>
    <w:rsid w:val="003154CA"/>
    <w:rsid w:val="0031561F"/>
    <w:rsid w:val="00315625"/>
    <w:rsid w:val="0031567D"/>
    <w:rsid w:val="003156A5"/>
    <w:rsid w:val="003158D3"/>
    <w:rsid w:val="003158E8"/>
    <w:rsid w:val="003158FB"/>
    <w:rsid w:val="00315AF0"/>
    <w:rsid w:val="00315B05"/>
    <w:rsid w:val="00315D73"/>
    <w:rsid w:val="00315D89"/>
    <w:rsid w:val="00315DD1"/>
    <w:rsid w:val="00315E58"/>
    <w:rsid w:val="00315FA3"/>
    <w:rsid w:val="003160FA"/>
    <w:rsid w:val="003161E0"/>
    <w:rsid w:val="0031621F"/>
    <w:rsid w:val="00316261"/>
    <w:rsid w:val="0031628D"/>
    <w:rsid w:val="00316762"/>
    <w:rsid w:val="00316888"/>
    <w:rsid w:val="0031699A"/>
    <w:rsid w:val="003169FB"/>
    <w:rsid w:val="00316AD8"/>
    <w:rsid w:val="00316F27"/>
    <w:rsid w:val="0031701B"/>
    <w:rsid w:val="00317022"/>
    <w:rsid w:val="003170F2"/>
    <w:rsid w:val="003171F2"/>
    <w:rsid w:val="00317325"/>
    <w:rsid w:val="003177AD"/>
    <w:rsid w:val="003177DF"/>
    <w:rsid w:val="00317846"/>
    <w:rsid w:val="0031790A"/>
    <w:rsid w:val="00317A4B"/>
    <w:rsid w:val="00317ABB"/>
    <w:rsid w:val="00317C6F"/>
    <w:rsid w:val="00317CC2"/>
    <w:rsid w:val="00317D24"/>
    <w:rsid w:val="00317DCC"/>
    <w:rsid w:val="00317EE3"/>
    <w:rsid w:val="00317FFD"/>
    <w:rsid w:val="00320154"/>
    <w:rsid w:val="003202A3"/>
    <w:rsid w:val="00320308"/>
    <w:rsid w:val="0032037A"/>
    <w:rsid w:val="003204BC"/>
    <w:rsid w:val="003204F0"/>
    <w:rsid w:val="0032056F"/>
    <w:rsid w:val="0032090A"/>
    <w:rsid w:val="00320993"/>
    <w:rsid w:val="00320AC9"/>
    <w:rsid w:val="00320B01"/>
    <w:rsid w:val="00320B79"/>
    <w:rsid w:val="00320C5A"/>
    <w:rsid w:val="00320C9C"/>
    <w:rsid w:val="00320CE5"/>
    <w:rsid w:val="00320DC6"/>
    <w:rsid w:val="00320FB8"/>
    <w:rsid w:val="0032115F"/>
    <w:rsid w:val="0032126D"/>
    <w:rsid w:val="003212BB"/>
    <w:rsid w:val="00321650"/>
    <w:rsid w:val="003216EE"/>
    <w:rsid w:val="00321722"/>
    <w:rsid w:val="00321764"/>
    <w:rsid w:val="003218B0"/>
    <w:rsid w:val="00321A14"/>
    <w:rsid w:val="00321AE3"/>
    <w:rsid w:val="00321C3A"/>
    <w:rsid w:val="00321C4B"/>
    <w:rsid w:val="00321EA3"/>
    <w:rsid w:val="00321EDC"/>
    <w:rsid w:val="00321FB4"/>
    <w:rsid w:val="00321FFF"/>
    <w:rsid w:val="0032201A"/>
    <w:rsid w:val="00322028"/>
    <w:rsid w:val="003221F6"/>
    <w:rsid w:val="003223C4"/>
    <w:rsid w:val="003224A6"/>
    <w:rsid w:val="003225A9"/>
    <w:rsid w:val="003226BB"/>
    <w:rsid w:val="0032283D"/>
    <w:rsid w:val="003228F4"/>
    <w:rsid w:val="00322BC0"/>
    <w:rsid w:val="00322BF2"/>
    <w:rsid w:val="00322D22"/>
    <w:rsid w:val="00322D60"/>
    <w:rsid w:val="003230E1"/>
    <w:rsid w:val="00323134"/>
    <w:rsid w:val="003231EB"/>
    <w:rsid w:val="00323209"/>
    <w:rsid w:val="00323413"/>
    <w:rsid w:val="0032349A"/>
    <w:rsid w:val="00323718"/>
    <w:rsid w:val="00323750"/>
    <w:rsid w:val="0032399A"/>
    <w:rsid w:val="00323A66"/>
    <w:rsid w:val="00323AAC"/>
    <w:rsid w:val="00323C6D"/>
    <w:rsid w:val="00323CC7"/>
    <w:rsid w:val="00323FF3"/>
    <w:rsid w:val="00324159"/>
    <w:rsid w:val="0032429A"/>
    <w:rsid w:val="0032436F"/>
    <w:rsid w:val="003243B4"/>
    <w:rsid w:val="003243F5"/>
    <w:rsid w:val="00324405"/>
    <w:rsid w:val="0032458E"/>
    <w:rsid w:val="00324641"/>
    <w:rsid w:val="0032468C"/>
    <w:rsid w:val="00324751"/>
    <w:rsid w:val="00324774"/>
    <w:rsid w:val="00324C34"/>
    <w:rsid w:val="00324CAB"/>
    <w:rsid w:val="00324CC1"/>
    <w:rsid w:val="00324D1F"/>
    <w:rsid w:val="00324DDD"/>
    <w:rsid w:val="00324F36"/>
    <w:rsid w:val="00324FBE"/>
    <w:rsid w:val="00324FC1"/>
    <w:rsid w:val="003251E5"/>
    <w:rsid w:val="003251F8"/>
    <w:rsid w:val="0032525F"/>
    <w:rsid w:val="0032528D"/>
    <w:rsid w:val="0032529E"/>
    <w:rsid w:val="003252D4"/>
    <w:rsid w:val="003253E0"/>
    <w:rsid w:val="0032545D"/>
    <w:rsid w:val="003255A6"/>
    <w:rsid w:val="003255B8"/>
    <w:rsid w:val="003255EC"/>
    <w:rsid w:val="003256C1"/>
    <w:rsid w:val="003258EE"/>
    <w:rsid w:val="003259C6"/>
    <w:rsid w:val="00325A72"/>
    <w:rsid w:val="00325BA9"/>
    <w:rsid w:val="00325C25"/>
    <w:rsid w:val="00325CD1"/>
    <w:rsid w:val="00325D58"/>
    <w:rsid w:val="00325D84"/>
    <w:rsid w:val="00325DC2"/>
    <w:rsid w:val="00325E6E"/>
    <w:rsid w:val="00325E9D"/>
    <w:rsid w:val="00325EAA"/>
    <w:rsid w:val="00325EB9"/>
    <w:rsid w:val="00325F36"/>
    <w:rsid w:val="00325F81"/>
    <w:rsid w:val="00326084"/>
    <w:rsid w:val="003260CB"/>
    <w:rsid w:val="00326149"/>
    <w:rsid w:val="00326493"/>
    <w:rsid w:val="003265BE"/>
    <w:rsid w:val="003265EB"/>
    <w:rsid w:val="0032669C"/>
    <w:rsid w:val="003266A5"/>
    <w:rsid w:val="003266F1"/>
    <w:rsid w:val="00326724"/>
    <w:rsid w:val="0032678A"/>
    <w:rsid w:val="00326891"/>
    <w:rsid w:val="00326A33"/>
    <w:rsid w:val="00326A95"/>
    <w:rsid w:val="00326DB8"/>
    <w:rsid w:val="00326DD5"/>
    <w:rsid w:val="00326DE3"/>
    <w:rsid w:val="00326F2B"/>
    <w:rsid w:val="00326F72"/>
    <w:rsid w:val="00326FE0"/>
    <w:rsid w:val="00327003"/>
    <w:rsid w:val="00327064"/>
    <w:rsid w:val="003272AB"/>
    <w:rsid w:val="003272F2"/>
    <w:rsid w:val="003273B4"/>
    <w:rsid w:val="0032743A"/>
    <w:rsid w:val="003277F7"/>
    <w:rsid w:val="0032787A"/>
    <w:rsid w:val="00327993"/>
    <w:rsid w:val="00327A42"/>
    <w:rsid w:val="00327B1A"/>
    <w:rsid w:val="00327B31"/>
    <w:rsid w:val="00327C6A"/>
    <w:rsid w:val="00327D16"/>
    <w:rsid w:val="00327EA6"/>
    <w:rsid w:val="00327EFC"/>
    <w:rsid w:val="00327F23"/>
    <w:rsid w:val="00327F40"/>
    <w:rsid w:val="00327FEA"/>
    <w:rsid w:val="00330010"/>
    <w:rsid w:val="00330113"/>
    <w:rsid w:val="003305B8"/>
    <w:rsid w:val="00330738"/>
    <w:rsid w:val="003307D4"/>
    <w:rsid w:val="00330819"/>
    <w:rsid w:val="003308A2"/>
    <w:rsid w:val="003308F9"/>
    <w:rsid w:val="00330F0C"/>
    <w:rsid w:val="00331007"/>
    <w:rsid w:val="0033102F"/>
    <w:rsid w:val="00331045"/>
    <w:rsid w:val="00331068"/>
    <w:rsid w:val="0033132B"/>
    <w:rsid w:val="0033138C"/>
    <w:rsid w:val="003313B4"/>
    <w:rsid w:val="00331402"/>
    <w:rsid w:val="00331466"/>
    <w:rsid w:val="003314EC"/>
    <w:rsid w:val="0033152B"/>
    <w:rsid w:val="00331547"/>
    <w:rsid w:val="0033157D"/>
    <w:rsid w:val="003315EE"/>
    <w:rsid w:val="00331634"/>
    <w:rsid w:val="00331826"/>
    <w:rsid w:val="00331B3F"/>
    <w:rsid w:val="00331BBC"/>
    <w:rsid w:val="00331C00"/>
    <w:rsid w:val="00331C1C"/>
    <w:rsid w:val="00331CF8"/>
    <w:rsid w:val="00331D49"/>
    <w:rsid w:val="00331E5C"/>
    <w:rsid w:val="00331E87"/>
    <w:rsid w:val="003320D2"/>
    <w:rsid w:val="00332145"/>
    <w:rsid w:val="003325DB"/>
    <w:rsid w:val="0033279B"/>
    <w:rsid w:val="00332A4A"/>
    <w:rsid w:val="00332A78"/>
    <w:rsid w:val="00332B6D"/>
    <w:rsid w:val="00332B9E"/>
    <w:rsid w:val="00332C23"/>
    <w:rsid w:val="00332CEF"/>
    <w:rsid w:val="00332E45"/>
    <w:rsid w:val="00332E71"/>
    <w:rsid w:val="00332E7E"/>
    <w:rsid w:val="00332F9F"/>
    <w:rsid w:val="00332FD9"/>
    <w:rsid w:val="0033301E"/>
    <w:rsid w:val="00333160"/>
    <w:rsid w:val="003331B3"/>
    <w:rsid w:val="00333231"/>
    <w:rsid w:val="0033338B"/>
    <w:rsid w:val="003333F2"/>
    <w:rsid w:val="00333425"/>
    <w:rsid w:val="00333504"/>
    <w:rsid w:val="00333589"/>
    <w:rsid w:val="003335B7"/>
    <w:rsid w:val="0033366F"/>
    <w:rsid w:val="0033367D"/>
    <w:rsid w:val="00333713"/>
    <w:rsid w:val="00333770"/>
    <w:rsid w:val="0033381F"/>
    <w:rsid w:val="0033393D"/>
    <w:rsid w:val="00333976"/>
    <w:rsid w:val="00333A15"/>
    <w:rsid w:val="00333AF8"/>
    <w:rsid w:val="00333B91"/>
    <w:rsid w:val="00333BDE"/>
    <w:rsid w:val="00333D80"/>
    <w:rsid w:val="003340EB"/>
    <w:rsid w:val="003341A4"/>
    <w:rsid w:val="003341EE"/>
    <w:rsid w:val="0033427A"/>
    <w:rsid w:val="003342F5"/>
    <w:rsid w:val="00334611"/>
    <w:rsid w:val="00334763"/>
    <w:rsid w:val="003348CB"/>
    <w:rsid w:val="00334971"/>
    <w:rsid w:val="0033499E"/>
    <w:rsid w:val="003349FF"/>
    <w:rsid w:val="00334A4B"/>
    <w:rsid w:val="00334A87"/>
    <w:rsid w:val="00334B00"/>
    <w:rsid w:val="00334B99"/>
    <w:rsid w:val="00334C08"/>
    <w:rsid w:val="00334CFE"/>
    <w:rsid w:val="00334EA6"/>
    <w:rsid w:val="00334EB9"/>
    <w:rsid w:val="00334F12"/>
    <w:rsid w:val="00334F7D"/>
    <w:rsid w:val="00335087"/>
    <w:rsid w:val="00335105"/>
    <w:rsid w:val="00335435"/>
    <w:rsid w:val="003354C8"/>
    <w:rsid w:val="003355A4"/>
    <w:rsid w:val="0033560D"/>
    <w:rsid w:val="00335630"/>
    <w:rsid w:val="00335730"/>
    <w:rsid w:val="003357A2"/>
    <w:rsid w:val="00335951"/>
    <w:rsid w:val="0033599C"/>
    <w:rsid w:val="00335BC0"/>
    <w:rsid w:val="00335C5C"/>
    <w:rsid w:val="00335D1C"/>
    <w:rsid w:val="00335D8C"/>
    <w:rsid w:val="00335DB9"/>
    <w:rsid w:val="00335F64"/>
    <w:rsid w:val="003360B5"/>
    <w:rsid w:val="0033616A"/>
    <w:rsid w:val="003362B1"/>
    <w:rsid w:val="00336344"/>
    <w:rsid w:val="003363AA"/>
    <w:rsid w:val="00336402"/>
    <w:rsid w:val="003365EE"/>
    <w:rsid w:val="00336718"/>
    <w:rsid w:val="003368BC"/>
    <w:rsid w:val="00336B01"/>
    <w:rsid w:val="00336C14"/>
    <w:rsid w:val="00336D39"/>
    <w:rsid w:val="00336E11"/>
    <w:rsid w:val="00336E4F"/>
    <w:rsid w:val="00336EBC"/>
    <w:rsid w:val="00336F1F"/>
    <w:rsid w:val="00337112"/>
    <w:rsid w:val="00337166"/>
    <w:rsid w:val="003372A7"/>
    <w:rsid w:val="003375A5"/>
    <w:rsid w:val="0033760F"/>
    <w:rsid w:val="0033765A"/>
    <w:rsid w:val="0033779B"/>
    <w:rsid w:val="003377A6"/>
    <w:rsid w:val="0033781E"/>
    <w:rsid w:val="00337840"/>
    <w:rsid w:val="00337B14"/>
    <w:rsid w:val="00337B2C"/>
    <w:rsid w:val="00337B8F"/>
    <w:rsid w:val="00337C52"/>
    <w:rsid w:val="00337F1D"/>
    <w:rsid w:val="00337F58"/>
    <w:rsid w:val="0034023B"/>
    <w:rsid w:val="00340282"/>
    <w:rsid w:val="003402F7"/>
    <w:rsid w:val="003407ED"/>
    <w:rsid w:val="00340836"/>
    <w:rsid w:val="00340869"/>
    <w:rsid w:val="00340B41"/>
    <w:rsid w:val="00340B97"/>
    <w:rsid w:val="00340CAE"/>
    <w:rsid w:val="00340D1B"/>
    <w:rsid w:val="00340D1E"/>
    <w:rsid w:val="00340D9D"/>
    <w:rsid w:val="00340E1E"/>
    <w:rsid w:val="00340E67"/>
    <w:rsid w:val="00340F38"/>
    <w:rsid w:val="00340F51"/>
    <w:rsid w:val="00340FDB"/>
    <w:rsid w:val="0034110E"/>
    <w:rsid w:val="00341189"/>
    <w:rsid w:val="003412B2"/>
    <w:rsid w:val="003412C0"/>
    <w:rsid w:val="0034135F"/>
    <w:rsid w:val="00341558"/>
    <w:rsid w:val="0034155C"/>
    <w:rsid w:val="00341941"/>
    <w:rsid w:val="003419CC"/>
    <w:rsid w:val="00341A17"/>
    <w:rsid w:val="00341B8D"/>
    <w:rsid w:val="00341BE1"/>
    <w:rsid w:val="00341C0B"/>
    <w:rsid w:val="00341FE3"/>
    <w:rsid w:val="003420BE"/>
    <w:rsid w:val="0034219E"/>
    <w:rsid w:val="003421BE"/>
    <w:rsid w:val="0034220E"/>
    <w:rsid w:val="003422CA"/>
    <w:rsid w:val="0034230D"/>
    <w:rsid w:val="00342609"/>
    <w:rsid w:val="003427B1"/>
    <w:rsid w:val="00342804"/>
    <w:rsid w:val="0034285B"/>
    <w:rsid w:val="00342883"/>
    <w:rsid w:val="003428A7"/>
    <w:rsid w:val="003428A9"/>
    <w:rsid w:val="00342B30"/>
    <w:rsid w:val="00342B59"/>
    <w:rsid w:val="00342C52"/>
    <w:rsid w:val="00342D5E"/>
    <w:rsid w:val="00342DEA"/>
    <w:rsid w:val="00342E36"/>
    <w:rsid w:val="00342E41"/>
    <w:rsid w:val="00342ED2"/>
    <w:rsid w:val="00342F19"/>
    <w:rsid w:val="00342FB1"/>
    <w:rsid w:val="003430D4"/>
    <w:rsid w:val="003430EE"/>
    <w:rsid w:val="003431C2"/>
    <w:rsid w:val="00343210"/>
    <w:rsid w:val="0034326A"/>
    <w:rsid w:val="003432BD"/>
    <w:rsid w:val="0034340C"/>
    <w:rsid w:val="00343749"/>
    <w:rsid w:val="00343798"/>
    <w:rsid w:val="0034396A"/>
    <w:rsid w:val="003439B7"/>
    <w:rsid w:val="00343A0C"/>
    <w:rsid w:val="00343A64"/>
    <w:rsid w:val="00343AEB"/>
    <w:rsid w:val="00343B72"/>
    <w:rsid w:val="00343B95"/>
    <w:rsid w:val="00343EC4"/>
    <w:rsid w:val="00343EF9"/>
    <w:rsid w:val="00343F1E"/>
    <w:rsid w:val="00343F34"/>
    <w:rsid w:val="003440A5"/>
    <w:rsid w:val="003440CE"/>
    <w:rsid w:val="00344245"/>
    <w:rsid w:val="0034470A"/>
    <w:rsid w:val="0034483D"/>
    <w:rsid w:val="00344D08"/>
    <w:rsid w:val="00344E0D"/>
    <w:rsid w:val="00344E25"/>
    <w:rsid w:val="00344E30"/>
    <w:rsid w:val="0034506C"/>
    <w:rsid w:val="003450FF"/>
    <w:rsid w:val="0034512A"/>
    <w:rsid w:val="003451D9"/>
    <w:rsid w:val="00345353"/>
    <w:rsid w:val="00345471"/>
    <w:rsid w:val="003454C3"/>
    <w:rsid w:val="003454FE"/>
    <w:rsid w:val="00345519"/>
    <w:rsid w:val="00345576"/>
    <w:rsid w:val="003456F6"/>
    <w:rsid w:val="00345706"/>
    <w:rsid w:val="00345777"/>
    <w:rsid w:val="00345856"/>
    <w:rsid w:val="0034586B"/>
    <w:rsid w:val="003458A2"/>
    <w:rsid w:val="003458C6"/>
    <w:rsid w:val="0034592E"/>
    <w:rsid w:val="0034599F"/>
    <w:rsid w:val="003459CF"/>
    <w:rsid w:val="00345C0C"/>
    <w:rsid w:val="00345C54"/>
    <w:rsid w:val="00345CB9"/>
    <w:rsid w:val="00345D42"/>
    <w:rsid w:val="00345E23"/>
    <w:rsid w:val="00345E2B"/>
    <w:rsid w:val="00345F54"/>
    <w:rsid w:val="00345F60"/>
    <w:rsid w:val="00345FE7"/>
    <w:rsid w:val="00346023"/>
    <w:rsid w:val="00346111"/>
    <w:rsid w:val="0034640D"/>
    <w:rsid w:val="00346456"/>
    <w:rsid w:val="003464B2"/>
    <w:rsid w:val="00346542"/>
    <w:rsid w:val="00346620"/>
    <w:rsid w:val="00346704"/>
    <w:rsid w:val="0034681C"/>
    <w:rsid w:val="003469F0"/>
    <w:rsid w:val="00346AEB"/>
    <w:rsid w:val="00346C11"/>
    <w:rsid w:val="00346CE1"/>
    <w:rsid w:val="00346D58"/>
    <w:rsid w:val="00346E75"/>
    <w:rsid w:val="00346F9D"/>
    <w:rsid w:val="00346FE7"/>
    <w:rsid w:val="00347023"/>
    <w:rsid w:val="003470DA"/>
    <w:rsid w:val="003470F4"/>
    <w:rsid w:val="00347116"/>
    <w:rsid w:val="00347138"/>
    <w:rsid w:val="003471A4"/>
    <w:rsid w:val="00347327"/>
    <w:rsid w:val="00347382"/>
    <w:rsid w:val="003473C3"/>
    <w:rsid w:val="00347441"/>
    <w:rsid w:val="0034753D"/>
    <w:rsid w:val="0034760C"/>
    <w:rsid w:val="003476D0"/>
    <w:rsid w:val="0034778D"/>
    <w:rsid w:val="00347824"/>
    <w:rsid w:val="003478BE"/>
    <w:rsid w:val="00347956"/>
    <w:rsid w:val="00347A5B"/>
    <w:rsid w:val="00347C3B"/>
    <w:rsid w:val="00347C88"/>
    <w:rsid w:val="00347E9A"/>
    <w:rsid w:val="00347EEA"/>
    <w:rsid w:val="00347F12"/>
    <w:rsid w:val="00347FE9"/>
    <w:rsid w:val="0035028C"/>
    <w:rsid w:val="003502F8"/>
    <w:rsid w:val="0035044C"/>
    <w:rsid w:val="0035045C"/>
    <w:rsid w:val="00350633"/>
    <w:rsid w:val="003506CA"/>
    <w:rsid w:val="0035078A"/>
    <w:rsid w:val="003507FB"/>
    <w:rsid w:val="003508F7"/>
    <w:rsid w:val="00350922"/>
    <w:rsid w:val="0035095C"/>
    <w:rsid w:val="00350AE9"/>
    <w:rsid w:val="00350C6E"/>
    <w:rsid w:val="00350F3C"/>
    <w:rsid w:val="00350F78"/>
    <w:rsid w:val="00350FEE"/>
    <w:rsid w:val="00351030"/>
    <w:rsid w:val="00351031"/>
    <w:rsid w:val="00351174"/>
    <w:rsid w:val="0035120C"/>
    <w:rsid w:val="00351385"/>
    <w:rsid w:val="003514AD"/>
    <w:rsid w:val="0035168B"/>
    <w:rsid w:val="003516DE"/>
    <w:rsid w:val="00351742"/>
    <w:rsid w:val="003517C0"/>
    <w:rsid w:val="0035183E"/>
    <w:rsid w:val="003518F2"/>
    <w:rsid w:val="0035196E"/>
    <w:rsid w:val="003519F2"/>
    <w:rsid w:val="00351A97"/>
    <w:rsid w:val="00351A9D"/>
    <w:rsid w:val="00351C62"/>
    <w:rsid w:val="00351CB8"/>
    <w:rsid w:val="00351E54"/>
    <w:rsid w:val="00351F5F"/>
    <w:rsid w:val="00351F60"/>
    <w:rsid w:val="00351F66"/>
    <w:rsid w:val="00352002"/>
    <w:rsid w:val="0035206D"/>
    <w:rsid w:val="00352241"/>
    <w:rsid w:val="00352291"/>
    <w:rsid w:val="00352385"/>
    <w:rsid w:val="00352403"/>
    <w:rsid w:val="00352428"/>
    <w:rsid w:val="00352469"/>
    <w:rsid w:val="00352516"/>
    <w:rsid w:val="00352579"/>
    <w:rsid w:val="00352622"/>
    <w:rsid w:val="003527BC"/>
    <w:rsid w:val="00352879"/>
    <w:rsid w:val="0035288D"/>
    <w:rsid w:val="003528C7"/>
    <w:rsid w:val="00352A15"/>
    <w:rsid w:val="00352A4B"/>
    <w:rsid w:val="00352CCF"/>
    <w:rsid w:val="00352CD5"/>
    <w:rsid w:val="00352CD9"/>
    <w:rsid w:val="00352CF0"/>
    <w:rsid w:val="00352E14"/>
    <w:rsid w:val="00352F76"/>
    <w:rsid w:val="00353100"/>
    <w:rsid w:val="00353133"/>
    <w:rsid w:val="00353157"/>
    <w:rsid w:val="003531BD"/>
    <w:rsid w:val="00353213"/>
    <w:rsid w:val="0035327F"/>
    <w:rsid w:val="0035330C"/>
    <w:rsid w:val="00353396"/>
    <w:rsid w:val="00353516"/>
    <w:rsid w:val="003537D4"/>
    <w:rsid w:val="003538F3"/>
    <w:rsid w:val="00353900"/>
    <w:rsid w:val="003539AD"/>
    <w:rsid w:val="00353A00"/>
    <w:rsid w:val="00353AC3"/>
    <w:rsid w:val="00353AFA"/>
    <w:rsid w:val="00353B0E"/>
    <w:rsid w:val="00353CC2"/>
    <w:rsid w:val="00353E37"/>
    <w:rsid w:val="00353EEB"/>
    <w:rsid w:val="00353F1E"/>
    <w:rsid w:val="0035423E"/>
    <w:rsid w:val="00354345"/>
    <w:rsid w:val="003543DE"/>
    <w:rsid w:val="00354605"/>
    <w:rsid w:val="0035467B"/>
    <w:rsid w:val="00354758"/>
    <w:rsid w:val="00354770"/>
    <w:rsid w:val="00354AC2"/>
    <w:rsid w:val="00354BA7"/>
    <w:rsid w:val="00354C90"/>
    <w:rsid w:val="00354D5E"/>
    <w:rsid w:val="00354FF3"/>
    <w:rsid w:val="00355149"/>
    <w:rsid w:val="00355244"/>
    <w:rsid w:val="003553D2"/>
    <w:rsid w:val="0035554D"/>
    <w:rsid w:val="003555B1"/>
    <w:rsid w:val="003555BB"/>
    <w:rsid w:val="00355691"/>
    <w:rsid w:val="003557AF"/>
    <w:rsid w:val="003558BD"/>
    <w:rsid w:val="00355A76"/>
    <w:rsid w:val="00355E42"/>
    <w:rsid w:val="00355F69"/>
    <w:rsid w:val="00355FF1"/>
    <w:rsid w:val="003560BB"/>
    <w:rsid w:val="00356120"/>
    <w:rsid w:val="0035616C"/>
    <w:rsid w:val="003563D5"/>
    <w:rsid w:val="0035645E"/>
    <w:rsid w:val="00356590"/>
    <w:rsid w:val="00356720"/>
    <w:rsid w:val="003567E1"/>
    <w:rsid w:val="0035683D"/>
    <w:rsid w:val="003569D8"/>
    <w:rsid w:val="00356BA2"/>
    <w:rsid w:val="00356E85"/>
    <w:rsid w:val="00356E91"/>
    <w:rsid w:val="00356EA9"/>
    <w:rsid w:val="00356F7B"/>
    <w:rsid w:val="00356FA9"/>
    <w:rsid w:val="00356FF6"/>
    <w:rsid w:val="00357048"/>
    <w:rsid w:val="0035707A"/>
    <w:rsid w:val="003570E6"/>
    <w:rsid w:val="0035719A"/>
    <w:rsid w:val="003571E7"/>
    <w:rsid w:val="00357289"/>
    <w:rsid w:val="003572A3"/>
    <w:rsid w:val="003572B5"/>
    <w:rsid w:val="003572CD"/>
    <w:rsid w:val="0035738F"/>
    <w:rsid w:val="00357561"/>
    <w:rsid w:val="00357675"/>
    <w:rsid w:val="00357697"/>
    <w:rsid w:val="0035772E"/>
    <w:rsid w:val="00357776"/>
    <w:rsid w:val="003578B0"/>
    <w:rsid w:val="003579C9"/>
    <w:rsid w:val="00357C04"/>
    <w:rsid w:val="00357C1C"/>
    <w:rsid w:val="00357C21"/>
    <w:rsid w:val="00357E79"/>
    <w:rsid w:val="00357EF6"/>
    <w:rsid w:val="00360038"/>
    <w:rsid w:val="0036020B"/>
    <w:rsid w:val="003604AC"/>
    <w:rsid w:val="003604D8"/>
    <w:rsid w:val="00360581"/>
    <w:rsid w:val="003606DD"/>
    <w:rsid w:val="0036075E"/>
    <w:rsid w:val="0036080B"/>
    <w:rsid w:val="00360817"/>
    <w:rsid w:val="0036084C"/>
    <w:rsid w:val="00360897"/>
    <w:rsid w:val="003608AA"/>
    <w:rsid w:val="003608DB"/>
    <w:rsid w:val="0036093A"/>
    <w:rsid w:val="00360968"/>
    <w:rsid w:val="003609BD"/>
    <w:rsid w:val="00360A9C"/>
    <w:rsid w:val="00360AF5"/>
    <w:rsid w:val="00360B3D"/>
    <w:rsid w:val="00360B7F"/>
    <w:rsid w:val="00360C53"/>
    <w:rsid w:val="00360D4F"/>
    <w:rsid w:val="00360EA6"/>
    <w:rsid w:val="00360F70"/>
    <w:rsid w:val="00360F87"/>
    <w:rsid w:val="00361107"/>
    <w:rsid w:val="003611DF"/>
    <w:rsid w:val="00361277"/>
    <w:rsid w:val="00361320"/>
    <w:rsid w:val="00361415"/>
    <w:rsid w:val="003615B4"/>
    <w:rsid w:val="0036163E"/>
    <w:rsid w:val="00361837"/>
    <w:rsid w:val="003618EE"/>
    <w:rsid w:val="00361A41"/>
    <w:rsid w:val="00361A4B"/>
    <w:rsid w:val="00361D2A"/>
    <w:rsid w:val="00361D93"/>
    <w:rsid w:val="00361DF3"/>
    <w:rsid w:val="0036205A"/>
    <w:rsid w:val="003620ED"/>
    <w:rsid w:val="003620FC"/>
    <w:rsid w:val="00362133"/>
    <w:rsid w:val="00362148"/>
    <w:rsid w:val="0036214F"/>
    <w:rsid w:val="00362210"/>
    <w:rsid w:val="00362267"/>
    <w:rsid w:val="003622D3"/>
    <w:rsid w:val="00362325"/>
    <w:rsid w:val="003623A2"/>
    <w:rsid w:val="003623CE"/>
    <w:rsid w:val="003623E9"/>
    <w:rsid w:val="00362417"/>
    <w:rsid w:val="0036257B"/>
    <w:rsid w:val="003625D6"/>
    <w:rsid w:val="00362661"/>
    <w:rsid w:val="003626AF"/>
    <w:rsid w:val="0036271A"/>
    <w:rsid w:val="00362901"/>
    <w:rsid w:val="0036290C"/>
    <w:rsid w:val="00362AD1"/>
    <w:rsid w:val="00362B95"/>
    <w:rsid w:val="00362BDA"/>
    <w:rsid w:val="00362C60"/>
    <w:rsid w:val="00362CD6"/>
    <w:rsid w:val="00362CF5"/>
    <w:rsid w:val="00362D99"/>
    <w:rsid w:val="00362DD9"/>
    <w:rsid w:val="00362E5B"/>
    <w:rsid w:val="0036319C"/>
    <w:rsid w:val="0036329C"/>
    <w:rsid w:val="0036334B"/>
    <w:rsid w:val="00363363"/>
    <w:rsid w:val="00363364"/>
    <w:rsid w:val="003633EC"/>
    <w:rsid w:val="0036347B"/>
    <w:rsid w:val="003635EF"/>
    <w:rsid w:val="00363662"/>
    <w:rsid w:val="0036369B"/>
    <w:rsid w:val="003636C8"/>
    <w:rsid w:val="00363739"/>
    <w:rsid w:val="0036383F"/>
    <w:rsid w:val="00363877"/>
    <w:rsid w:val="00363998"/>
    <w:rsid w:val="00363A18"/>
    <w:rsid w:val="00363A56"/>
    <w:rsid w:val="00363BA5"/>
    <w:rsid w:val="00363CB8"/>
    <w:rsid w:val="00363D41"/>
    <w:rsid w:val="00363E28"/>
    <w:rsid w:val="00364307"/>
    <w:rsid w:val="0036462C"/>
    <w:rsid w:val="00364695"/>
    <w:rsid w:val="00364917"/>
    <w:rsid w:val="00364952"/>
    <w:rsid w:val="00364A09"/>
    <w:rsid w:val="00364AFA"/>
    <w:rsid w:val="00364B52"/>
    <w:rsid w:val="00364B96"/>
    <w:rsid w:val="00364BBD"/>
    <w:rsid w:val="00364C55"/>
    <w:rsid w:val="00364DA4"/>
    <w:rsid w:val="00364E28"/>
    <w:rsid w:val="00365013"/>
    <w:rsid w:val="0036506E"/>
    <w:rsid w:val="0036517E"/>
    <w:rsid w:val="003651DB"/>
    <w:rsid w:val="00365257"/>
    <w:rsid w:val="0036551C"/>
    <w:rsid w:val="00365570"/>
    <w:rsid w:val="00365759"/>
    <w:rsid w:val="0036586B"/>
    <w:rsid w:val="003658D3"/>
    <w:rsid w:val="0036592D"/>
    <w:rsid w:val="0036593F"/>
    <w:rsid w:val="00365998"/>
    <w:rsid w:val="00365AD3"/>
    <w:rsid w:val="00365B30"/>
    <w:rsid w:val="00365D9F"/>
    <w:rsid w:val="00365F66"/>
    <w:rsid w:val="0036601D"/>
    <w:rsid w:val="0036608A"/>
    <w:rsid w:val="00366158"/>
    <w:rsid w:val="00366680"/>
    <w:rsid w:val="00366871"/>
    <w:rsid w:val="00366882"/>
    <w:rsid w:val="00366978"/>
    <w:rsid w:val="00366990"/>
    <w:rsid w:val="00366C6A"/>
    <w:rsid w:val="00366CA7"/>
    <w:rsid w:val="00366FCD"/>
    <w:rsid w:val="003670D2"/>
    <w:rsid w:val="00367142"/>
    <w:rsid w:val="00367165"/>
    <w:rsid w:val="003672BF"/>
    <w:rsid w:val="00367338"/>
    <w:rsid w:val="0036752D"/>
    <w:rsid w:val="003676D3"/>
    <w:rsid w:val="0036773F"/>
    <w:rsid w:val="0036797B"/>
    <w:rsid w:val="00367B7A"/>
    <w:rsid w:val="00367B85"/>
    <w:rsid w:val="00367C50"/>
    <w:rsid w:val="00367C5E"/>
    <w:rsid w:val="00367C6E"/>
    <w:rsid w:val="00367CC5"/>
    <w:rsid w:val="00367CFD"/>
    <w:rsid w:val="00367D20"/>
    <w:rsid w:val="00367D96"/>
    <w:rsid w:val="00367EA6"/>
    <w:rsid w:val="00367F89"/>
    <w:rsid w:val="00367FD1"/>
    <w:rsid w:val="003700AC"/>
    <w:rsid w:val="0037015E"/>
    <w:rsid w:val="0037018E"/>
    <w:rsid w:val="003701A9"/>
    <w:rsid w:val="003701E0"/>
    <w:rsid w:val="0037032A"/>
    <w:rsid w:val="003703A3"/>
    <w:rsid w:val="003703B3"/>
    <w:rsid w:val="003703EE"/>
    <w:rsid w:val="003703F5"/>
    <w:rsid w:val="003704E0"/>
    <w:rsid w:val="003705F0"/>
    <w:rsid w:val="0037062A"/>
    <w:rsid w:val="00370707"/>
    <w:rsid w:val="0037074A"/>
    <w:rsid w:val="003707F8"/>
    <w:rsid w:val="003708DC"/>
    <w:rsid w:val="00370994"/>
    <w:rsid w:val="00370DDF"/>
    <w:rsid w:val="00370E13"/>
    <w:rsid w:val="00370EC3"/>
    <w:rsid w:val="00370F3F"/>
    <w:rsid w:val="00371117"/>
    <w:rsid w:val="00371180"/>
    <w:rsid w:val="0037134E"/>
    <w:rsid w:val="0037137B"/>
    <w:rsid w:val="00371383"/>
    <w:rsid w:val="0037143A"/>
    <w:rsid w:val="0037154D"/>
    <w:rsid w:val="003715E3"/>
    <w:rsid w:val="0037160C"/>
    <w:rsid w:val="003716FC"/>
    <w:rsid w:val="0037180C"/>
    <w:rsid w:val="003718B5"/>
    <w:rsid w:val="003719D8"/>
    <w:rsid w:val="003719EB"/>
    <w:rsid w:val="00371A00"/>
    <w:rsid w:val="00371AE1"/>
    <w:rsid w:val="00371B20"/>
    <w:rsid w:val="00371B60"/>
    <w:rsid w:val="00371BC2"/>
    <w:rsid w:val="00371DFD"/>
    <w:rsid w:val="00371F50"/>
    <w:rsid w:val="00372017"/>
    <w:rsid w:val="003721DE"/>
    <w:rsid w:val="00372272"/>
    <w:rsid w:val="0037227B"/>
    <w:rsid w:val="0037229A"/>
    <w:rsid w:val="003725C6"/>
    <w:rsid w:val="0037261A"/>
    <w:rsid w:val="0037269C"/>
    <w:rsid w:val="00372740"/>
    <w:rsid w:val="0037281C"/>
    <w:rsid w:val="003729B8"/>
    <w:rsid w:val="003729CE"/>
    <w:rsid w:val="00372AC0"/>
    <w:rsid w:val="00372BDC"/>
    <w:rsid w:val="00372DC2"/>
    <w:rsid w:val="00372E25"/>
    <w:rsid w:val="00372E88"/>
    <w:rsid w:val="00372EFD"/>
    <w:rsid w:val="00372FD5"/>
    <w:rsid w:val="0037314C"/>
    <w:rsid w:val="0037320D"/>
    <w:rsid w:val="003732AC"/>
    <w:rsid w:val="003732DE"/>
    <w:rsid w:val="00373355"/>
    <w:rsid w:val="00373401"/>
    <w:rsid w:val="003734A1"/>
    <w:rsid w:val="00373556"/>
    <w:rsid w:val="00373598"/>
    <w:rsid w:val="00373803"/>
    <w:rsid w:val="00373892"/>
    <w:rsid w:val="003738C0"/>
    <w:rsid w:val="00373A92"/>
    <w:rsid w:val="00373BD2"/>
    <w:rsid w:val="00373C37"/>
    <w:rsid w:val="00373D48"/>
    <w:rsid w:val="00373E40"/>
    <w:rsid w:val="0037404E"/>
    <w:rsid w:val="00374161"/>
    <w:rsid w:val="00374163"/>
    <w:rsid w:val="003742CF"/>
    <w:rsid w:val="003742FD"/>
    <w:rsid w:val="00374415"/>
    <w:rsid w:val="003745C2"/>
    <w:rsid w:val="003746DD"/>
    <w:rsid w:val="0037476A"/>
    <w:rsid w:val="00374875"/>
    <w:rsid w:val="003749B4"/>
    <w:rsid w:val="003749CE"/>
    <w:rsid w:val="003749E9"/>
    <w:rsid w:val="00374BEF"/>
    <w:rsid w:val="00374C8B"/>
    <w:rsid w:val="00374DF8"/>
    <w:rsid w:val="00374E43"/>
    <w:rsid w:val="00374E88"/>
    <w:rsid w:val="00374EDC"/>
    <w:rsid w:val="0037500B"/>
    <w:rsid w:val="00375126"/>
    <w:rsid w:val="003751D8"/>
    <w:rsid w:val="003751E9"/>
    <w:rsid w:val="00375223"/>
    <w:rsid w:val="00375318"/>
    <w:rsid w:val="00375459"/>
    <w:rsid w:val="0037545D"/>
    <w:rsid w:val="0037551C"/>
    <w:rsid w:val="0037553C"/>
    <w:rsid w:val="00375557"/>
    <w:rsid w:val="003755D4"/>
    <w:rsid w:val="0037593E"/>
    <w:rsid w:val="00375950"/>
    <w:rsid w:val="003759CB"/>
    <w:rsid w:val="00375A70"/>
    <w:rsid w:val="00375B73"/>
    <w:rsid w:val="00375D16"/>
    <w:rsid w:val="00375E34"/>
    <w:rsid w:val="00375EFC"/>
    <w:rsid w:val="00375F44"/>
    <w:rsid w:val="0037601A"/>
    <w:rsid w:val="003761BA"/>
    <w:rsid w:val="0037626C"/>
    <w:rsid w:val="00376326"/>
    <w:rsid w:val="00376445"/>
    <w:rsid w:val="003764E3"/>
    <w:rsid w:val="003765DB"/>
    <w:rsid w:val="003765E3"/>
    <w:rsid w:val="003765E8"/>
    <w:rsid w:val="00376606"/>
    <w:rsid w:val="00376669"/>
    <w:rsid w:val="0037680A"/>
    <w:rsid w:val="00376889"/>
    <w:rsid w:val="00376931"/>
    <w:rsid w:val="00376A8B"/>
    <w:rsid w:val="00376B62"/>
    <w:rsid w:val="00376B80"/>
    <w:rsid w:val="00376BD1"/>
    <w:rsid w:val="00376C27"/>
    <w:rsid w:val="00376D65"/>
    <w:rsid w:val="00376FF4"/>
    <w:rsid w:val="00377211"/>
    <w:rsid w:val="0037721E"/>
    <w:rsid w:val="00377229"/>
    <w:rsid w:val="00377349"/>
    <w:rsid w:val="00377353"/>
    <w:rsid w:val="0037750E"/>
    <w:rsid w:val="003775A2"/>
    <w:rsid w:val="003775DB"/>
    <w:rsid w:val="0037762E"/>
    <w:rsid w:val="00377646"/>
    <w:rsid w:val="0037779D"/>
    <w:rsid w:val="0037787C"/>
    <w:rsid w:val="003778FA"/>
    <w:rsid w:val="0037796C"/>
    <w:rsid w:val="00377970"/>
    <w:rsid w:val="00377A11"/>
    <w:rsid w:val="00377BB2"/>
    <w:rsid w:val="00377D50"/>
    <w:rsid w:val="00377ED5"/>
    <w:rsid w:val="00377F47"/>
    <w:rsid w:val="0038001D"/>
    <w:rsid w:val="00380172"/>
    <w:rsid w:val="00380176"/>
    <w:rsid w:val="003804CF"/>
    <w:rsid w:val="00380599"/>
    <w:rsid w:val="00380778"/>
    <w:rsid w:val="003807B0"/>
    <w:rsid w:val="003808A3"/>
    <w:rsid w:val="00380AB3"/>
    <w:rsid w:val="00380C59"/>
    <w:rsid w:val="00380E69"/>
    <w:rsid w:val="003811B6"/>
    <w:rsid w:val="0038124C"/>
    <w:rsid w:val="00381299"/>
    <w:rsid w:val="003812F8"/>
    <w:rsid w:val="0038155D"/>
    <w:rsid w:val="00381588"/>
    <w:rsid w:val="00381667"/>
    <w:rsid w:val="00381763"/>
    <w:rsid w:val="00381819"/>
    <w:rsid w:val="003819A0"/>
    <w:rsid w:val="00381A58"/>
    <w:rsid w:val="00381B66"/>
    <w:rsid w:val="00381BE9"/>
    <w:rsid w:val="00381D91"/>
    <w:rsid w:val="00381E49"/>
    <w:rsid w:val="00381EBB"/>
    <w:rsid w:val="00381F10"/>
    <w:rsid w:val="00381FA8"/>
    <w:rsid w:val="00382044"/>
    <w:rsid w:val="0038211B"/>
    <w:rsid w:val="00382329"/>
    <w:rsid w:val="00382437"/>
    <w:rsid w:val="0038257F"/>
    <w:rsid w:val="003825E2"/>
    <w:rsid w:val="0038268A"/>
    <w:rsid w:val="00382710"/>
    <w:rsid w:val="00382716"/>
    <w:rsid w:val="00382795"/>
    <w:rsid w:val="00382C22"/>
    <w:rsid w:val="00382E42"/>
    <w:rsid w:val="00382E66"/>
    <w:rsid w:val="00382E8B"/>
    <w:rsid w:val="0038300E"/>
    <w:rsid w:val="0038309B"/>
    <w:rsid w:val="003830BB"/>
    <w:rsid w:val="00383120"/>
    <w:rsid w:val="003831C1"/>
    <w:rsid w:val="00383215"/>
    <w:rsid w:val="003832CD"/>
    <w:rsid w:val="00383370"/>
    <w:rsid w:val="003834AB"/>
    <w:rsid w:val="0038357F"/>
    <w:rsid w:val="003835E3"/>
    <w:rsid w:val="00383605"/>
    <w:rsid w:val="00383693"/>
    <w:rsid w:val="00383704"/>
    <w:rsid w:val="00383800"/>
    <w:rsid w:val="00383837"/>
    <w:rsid w:val="00383871"/>
    <w:rsid w:val="0038387B"/>
    <w:rsid w:val="003839F9"/>
    <w:rsid w:val="00383ABF"/>
    <w:rsid w:val="00383BBB"/>
    <w:rsid w:val="00383C9F"/>
    <w:rsid w:val="00383CBD"/>
    <w:rsid w:val="00383D26"/>
    <w:rsid w:val="00384006"/>
    <w:rsid w:val="0038406E"/>
    <w:rsid w:val="003840EF"/>
    <w:rsid w:val="003841D4"/>
    <w:rsid w:val="00384235"/>
    <w:rsid w:val="003843B1"/>
    <w:rsid w:val="00384690"/>
    <w:rsid w:val="003848B7"/>
    <w:rsid w:val="003848E8"/>
    <w:rsid w:val="00384928"/>
    <w:rsid w:val="0038496B"/>
    <w:rsid w:val="00384EAE"/>
    <w:rsid w:val="00384ED8"/>
    <w:rsid w:val="00384F15"/>
    <w:rsid w:val="00384F2E"/>
    <w:rsid w:val="00384F44"/>
    <w:rsid w:val="00384F53"/>
    <w:rsid w:val="00384F56"/>
    <w:rsid w:val="0038500D"/>
    <w:rsid w:val="003851DC"/>
    <w:rsid w:val="0038526B"/>
    <w:rsid w:val="00385321"/>
    <w:rsid w:val="00385349"/>
    <w:rsid w:val="003853E8"/>
    <w:rsid w:val="0038567B"/>
    <w:rsid w:val="0038572E"/>
    <w:rsid w:val="00385739"/>
    <w:rsid w:val="003858CC"/>
    <w:rsid w:val="00385909"/>
    <w:rsid w:val="00385B16"/>
    <w:rsid w:val="00385B67"/>
    <w:rsid w:val="00385C62"/>
    <w:rsid w:val="00385CA1"/>
    <w:rsid w:val="00385DED"/>
    <w:rsid w:val="00385EF1"/>
    <w:rsid w:val="00385F33"/>
    <w:rsid w:val="00385FDE"/>
    <w:rsid w:val="0038606A"/>
    <w:rsid w:val="00386089"/>
    <w:rsid w:val="003860F4"/>
    <w:rsid w:val="003861B4"/>
    <w:rsid w:val="003861C1"/>
    <w:rsid w:val="003861C2"/>
    <w:rsid w:val="0038627E"/>
    <w:rsid w:val="0038631B"/>
    <w:rsid w:val="0038639B"/>
    <w:rsid w:val="00386419"/>
    <w:rsid w:val="003864E5"/>
    <w:rsid w:val="00386500"/>
    <w:rsid w:val="003867B2"/>
    <w:rsid w:val="0038686A"/>
    <w:rsid w:val="0038695C"/>
    <w:rsid w:val="00386BF7"/>
    <w:rsid w:val="00386DE6"/>
    <w:rsid w:val="00386E44"/>
    <w:rsid w:val="00386F85"/>
    <w:rsid w:val="00386FE8"/>
    <w:rsid w:val="003870DD"/>
    <w:rsid w:val="00387137"/>
    <w:rsid w:val="003874CD"/>
    <w:rsid w:val="00387649"/>
    <w:rsid w:val="00387803"/>
    <w:rsid w:val="00387839"/>
    <w:rsid w:val="00387850"/>
    <w:rsid w:val="00387AA5"/>
    <w:rsid w:val="00387AEA"/>
    <w:rsid w:val="00387BFB"/>
    <w:rsid w:val="00387C6D"/>
    <w:rsid w:val="00387C7D"/>
    <w:rsid w:val="00390196"/>
    <w:rsid w:val="00390529"/>
    <w:rsid w:val="00390665"/>
    <w:rsid w:val="003906AB"/>
    <w:rsid w:val="00390880"/>
    <w:rsid w:val="003908B9"/>
    <w:rsid w:val="003908E6"/>
    <w:rsid w:val="00390A8B"/>
    <w:rsid w:val="00390B4A"/>
    <w:rsid w:val="00390BB9"/>
    <w:rsid w:val="00390C18"/>
    <w:rsid w:val="00390CDC"/>
    <w:rsid w:val="00390CE0"/>
    <w:rsid w:val="00390D26"/>
    <w:rsid w:val="00390D50"/>
    <w:rsid w:val="00390D5B"/>
    <w:rsid w:val="00390D6E"/>
    <w:rsid w:val="00390D96"/>
    <w:rsid w:val="00390F06"/>
    <w:rsid w:val="00390F8D"/>
    <w:rsid w:val="00390FBC"/>
    <w:rsid w:val="0039101C"/>
    <w:rsid w:val="00391090"/>
    <w:rsid w:val="003910AE"/>
    <w:rsid w:val="003911EB"/>
    <w:rsid w:val="00391228"/>
    <w:rsid w:val="003912CA"/>
    <w:rsid w:val="0039145C"/>
    <w:rsid w:val="00391478"/>
    <w:rsid w:val="0039163B"/>
    <w:rsid w:val="00391646"/>
    <w:rsid w:val="0039166C"/>
    <w:rsid w:val="0039174A"/>
    <w:rsid w:val="00391762"/>
    <w:rsid w:val="00391764"/>
    <w:rsid w:val="0039177E"/>
    <w:rsid w:val="003917E9"/>
    <w:rsid w:val="003918D6"/>
    <w:rsid w:val="003919B3"/>
    <w:rsid w:val="003919B9"/>
    <w:rsid w:val="003919D3"/>
    <w:rsid w:val="00391A55"/>
    <w:rsid w:val="00391B04"/>
    <w:rsid w:val="00391B60"/>
    <w:rsid w:val="00391BEA"/>
    <w:rsid w:val="00391C74"/>
    <w:rsid w:val="00391CF0"/>
    <w:rsid w:val="00391D79"/>
    <w:rsid w:val="00391F4B"/>
    <w:rsid w:val="00391F55"/>
    <w:rsid w:val="003920B8"/>
    <w:rsid w:val="00392114"/>
    <w:rsid w:val="0039226D"/>
    <w:rsid w:val="003923F0"/>
    <w:rsid w:val="00392414"/>
    <w:rsid w:val="00392536"/>
    <w:rsid w:val="0039264F"/>
    <w:rsid w:val="0039265D"/>
    <w:rsid w:val="00392DEB"/>
    <w:rsid w:val="00392E7B"/>
    <w:rsid w:val="00392F70"/>
    <w:rsid w:val="00392FB5"/>
    <w:rsid w:val="003930BD"/>
    <w:rsid w:val="003930D5"/>
    <w:rsid w:val="00393149"/>
    <w:rsid w:val="0039332C"/>
    <w:rsid w:val="003935C3"/>
    <w:rsid w:val="00393866"/>
    <w:rsid w:val="00393877"/>
    <w:rsid w:val="00393980"/>
    <w:rsid w:val="003939CB"/>
    <w:rsid w:val="00393A07"/>
    <w:rsid w:val="00393AC2"/>
    <w:rsid w:val="00393D48"/>
    <w:rsid w:val="00393E99"/>
    <w:rsid w:val="00393FB9"/>
    <w:rsid w:val="00394018"/>
    <w:rsid w:val="0039413D"/>
    <w:rsid w:val="00394389"/>
    <w:rsid w:val="003943AA"/>
    <w:rsid w:val="00394472"/>
    <w:rsid w:val="0039449C"/>
    <w:rsid w:val="003944ED"/>
    <w:rsid w:val="00394529"/>
    <w:rsid w:val="003947D1"/>
    <w:rsid w:val="0039491D"/>
    <w:rsid w:val="0039498F"/>
    <w:rsid w:val="00394A16"/>
    <w:rsid w:val="00394A56"/>
    <w:rsid w:val="00394B2C"/>
    <w:rsid w:val="00394B46"/>
    <w:rsid w:val="00394CB2"/>
    <w:rsid w:val="00394CCA"/>
    <w:rsid w:val="00394DBE"/>
    <w:rsid w:val="00394E23"/>
    <w:rsid w:val="00394F3E"/>
    <w:rsid w:val="00394F7B"/>
    <w:rsid w:val="00395072"/>
    <w:rsid w:val="003950ED"/>
    <w:rsid w:val="0039516D"/>
    <w:rsid w:val="00395378"/>
    <w:rsid w:val="003954E3"/>
    <w:rsid w:val="003955AC"/>
    <w:rsid w:val="003955B2"/>
    <w:rsid w:val="00395711"/>
    <w:rsid w:val="003957FF"/>
    <w:rsid w:val="0039583D"/>
    <w:rsid w:val="0039590B"/>
    <w:rsid w:val="0039597C"/>
    <w:rsid w:val="00395F3C"/>
    <w:rsid w:val="00396154"/>
    <w:rsid w:val="0039619D"/>
    <w:rsid w:val="003961AB"/>
    <w:rsid w:val="003961E6"/>
    <w:rsid w:val="00396272"/>
    <w:rsid w:val="0039627A"/>
    <w:rsid w:val="00396320"/>
    <w:rsid w:val="00396372"/>
    <w:rsid w:val="00396476"/>
    <w:rsid w:val="00396538"/>
    <w:rsid w:val="003965C5"/>
    <w:rsid w:val="00396667"/>
    <w:rsid w:val="00396687"/>
    <w:rsid w:val="003966B2"/>
    <w:rsid w:val="003966D7"/>
    <w:rsid w:val="00396849"/>
    <w:rsid w:val="00396978"/>
    <w:rsid w:val="00396984"/>
    <w:rsid w:val="00396A71"/>
    <w:rsid w:val="00396A72"/>
    <w:rsid w:val="00396AE3"/>
    <w:rsid w:val="00396B9C"/>
    <w:rsid w:val="00396DDF"/>
    <w:rsid w:val="003970C3"/>
    <w:rsid w:val="003972AB"/>
    <w:rsid w:val="003972BE"/>
    <w:rsid w:val="003972E4"/>
    <w:rsid w:val="00397348"/>
    <w:rsid w:val="003975FA"/>
    <w:rsid w:val="0039777A"/>
    <w:rsid w:val="003977C7"/>
    <w:rsid w:val="00397914"/>
    <w:rsid w:val="003979F1"/>
    <w:rsid w:val="00397B1C"/>
    <w:rsid w:val="00397B25"/>
    <w:rsid w:val="00397D06"/>
    <w:rsid w:val="00397DC2"/>
    <w:rsid w:val="00397E05"/>
    <w:rsid w:val="00397E5A"/>
    <w:rsid w:val="003A0087"/>
    <w:rsid w:val="003A0298"/>
    <w:rsid w:val="003A03E7"/>
    <w:rsid w:val="003A0428"/>
    <w:rsid w:val="003A0696"/>
    <w:rsid w:val="003A06D2"/>
    <w:rsid w:val="003A0708"/>
    <w:rsid w:val="003A07AA"/>
    <w:rsid w:val="003A07DD"/>
    <w:rsid w:val="003A08A2"/>
    <w:rsid w:val="003A08A8"/>
    <w:rsid w:val="003A0929"/>
    <w:rsid w:val="003A0A20"/>
    <w:rsid w:val="003A0C43"/>
    <w:rsid w:val="003A0CB6"/>
    <w:rsid w:val="003A0D42"/>
    <w:rsid w:val="003A0E01"/>
    <w:rsid w:val="003A10FA"/>
    <w:rsid w:val="003A1199"/>
    <w:rsid w:val="003A120A"/>
    <w:rsid w:val="003A1321"/>
    <w:rsid w:val="003A1327"/>
    <w:rsid w:val="003A13AF"/>
    <w:rsid w:val="003A141E"/>
    <w:rsid w:val="003A14E7"/>
    <w:rsid w:val="003A14FF"/>
    <w:rsid w:val="003A1510"/>
    <w:rsid w:val="003A1670"/>
    <w:rsid w:val="003A1689"/>
    <w:rsid w:val="003A1694"/>
    <w:rsid w:val="003A18E9"/>
    <w:rsid w:val="003A1900"/>
    <w:rsid w:val="003A19D4"/>
    <w:rsid w:val="003A1AF8"/>
    <w:rsid w:val="003A1B92"/>
    <w:rsid w:val="003A1DD8"/>
    <w:rsid w:val="003A1ECE"/>
    <w:rsid w:val="003A2083"/>
    <w:rsid w:val="003A208A"/>
    <w:rsid w:val="003A20FD"/>
    <w:rsid w:val="003A2119"/>
    <w:rsid w:val="003A21A1"/>
    <w:rsid w:val="003A22E3"/>
    <w:rsid w:val="003A2337"/>
    <w:rsid w:val="003A2410"/>
    <w:rsid w:val="003A2443"/>
    <w:rsid w:val="003A26D9"/>
    <w:rsid w:val="003A2979"/>
    <w:rsid w:val="003A29B7"/>
    <w:rsid w:val="003A29C0"/>
    <w:rsid w:val="003A2A8F"/>
    <w:rsid w:val="003A2A9B"/>
    <w:rsid w:val="003A2AAA"/>
    <w:rsid w:val="003A2C61"/>
    <w:rsid w:val="003A2D3A"/>
    <w:rsid w:val="003A3059"/>
    <w:rsid w:val="003A306B"/>
    <w:rsid w:val="003A30A6"/>
    <w:rsid w:val="003A3149"/>
    <w:rsid w:val="003A315E"/>
    <w:rsid w:val="003A3191"/>
    <w:rsid w:val="003A31CD"/>
    <w:rsid w:val="003A31D9"/>
    <w:rsid w:val="003A31FB"/>
    <w:rsid w:val="003A321D"/>
    <w:rsid w:val="003A337C"/>
    <w:rsid w:val="003A339F"/>
    <w:rsid w:val="003A3417"/>
    <w:rsid w:val="003A3486"/>
    <w:rsid w:val="003A360C"/>
    <w:rsid w:val="003A366B"/>
    <w:rsid w:val="003A377F"/>
    <w:rsid w:val="003A380E"/>
    <w:rsid w:val="003A3BE7"/>
    <w:rsid w:val="003A3D75"/>
    <w:rsid w:val="003A3DE1"/>
    <w:rsid w:val="003A3E0B"/>
    <w:rsid w:val="003A3F9B"/>
    <w:rsid w:val="003A404C"/>
    <w:rsid w:val="003A40B7"/>
    <w:rsid w:val="003A41B6"/>
    <w:rsid w:val="003A421A"/>
    <w:rsid w:val="003A4271"/>
    <w:rsid w:val="003A42CC"/>
    <w:rsid w:val="003A43C3"/>
    <w:rsid w:val="003A4400"/>
    <w:rsid w:val="003A4418"/>
    <w:rsid w:val="003A45B0"/>
    <w:rsid w:val="003A45D6"/>
    <w:rsid w:val="003A48D6"/>
    <w:rsid w:val="003A4969"/>
    <w:rsid w:val="003A4AC4"/>
    <w:rsid w:val="003A4B39"/>
    <w:rsid w:val="003A4B67"/>
    <w:rsid w:val="003A4E2A"/>
    <w:rsid w:val="003A5089"/>
    <w:rsid w:val="003A5098"/>
    <w:rsid w:val="003A512B"/>
    <w:rsid w:val="003A5375"/>
    <w:rsid w:val="003A53BF"/>
    <w:rsid w:val="003A5425"/>
    <w:rsid w:val="003A5690"/>
    <w:rsid w:val="003A569E"/>
    <w:rsid w:val="003A56D0"/>
    <w:rsid w:val="003A5762"/>
    <w:rsid w:val="003A5867"/>
    <w:rsid w:val="003A5B2E"/>
    <w:rsid w:val="003A5B69"/>
    <w:rsid w:val="003A5C30"/>
    <w:rsid w:val="003A5D49"/>
    <w:rsid w:val="003A5ED6"/>
    <w:rsid w:val="003A61A9"/>
    <w:rsid w:val="003A61B6"/>
    <w:rsid w:val="003A62B8"/>
    <w:rsid w:val="003A63AE"/>
    <w:rsid w:val="003A63D3"/>
    <w:rsid w:val="003A647C"/>
    <w:rsid w:val="003A6549"/>
    <w:rsid w:val="003A65AA"/>
    <w:rsid w:val="003A69D2"/>
    <w:rsid w:val="003A6A16"/>
    <w:rsid w:val="003A6A67"/>
    <w:rsid w:val="003A6AEF"/>
    <w:rsid w:val="003A6B1E"/>
    <w:rsid w:val="003A6BFC"/>
    <w:rsid w:val="003A6C1A"/>
    <w:rsid w:val="003A6CE1"/>
    <w:rsid w:val="003A6D7C"/>
    <w:rsid w:val="003A6E81"/>
    <w:rsid w:val="003A6F45"/>
    <w:rsid w:val="003A70E3"/>
    <w:rsid w:val="003A712D"/>
    <w:rsid w:val="003A71C1"/>
    <w:rsid w:val="003A7540"/>
    <w:rsid w:val="003A7610"/>
    <w:rsid w:val="003A7715"/>
    <w:rsid w:val="003A7881"/>
    <w:rsid w:val="003A79BA"/>
    <w:rsid w:val="003A7A71"/>
    <w:rsid w:val="003A7ABD"/>
    <w:rsid w:val="003A7B00"/>
    <w:rsid w:val="003A7B12"/>
    <w:rsid w:val="003A7C06"/>
    <w:rsid w:val="003A7D9E"/>
    <w:rsid w:val="003A7E7D"/>
    <w:rsid w:val="003A7F61"/>
    <w:rsid w:val="003A7FB7"/>
    <w:rsid w:val="003B00A8"/>
    <w:rsid w:val="003B00B8"/>
    <w:rsid w:val="003B0170"/>
    <w:rsid w:val="003B02B6"/>
    <w:rsid w:val="003B045A"/>
    <w:rsid w:val="003B050F"/>
    <w:rsid w:val="003B0556"/>
    <w:rsid w:val="003B0823"/>
    <w:rsid w:val="003B08AC"/>
    <w:rsid w:val="003B08CA"/>
    <w:rsid w:val="003B09CF"/>
    <w:rsid w:val="003B09EE"/>
    <w:rsid w:val="003B0AE6"/>
    <w:rsid w:val="003B0BA0"/>
    <w:rsid w:val="003B0DC8"/>
    <w:rsid w:val="003B0E4E"/>
    <w:rsid w:val="003B0EF4"/>
    <w:rsid w:val="003B1044"/>
    <w:rsid w:val="003B1045"/>
    <w:rsid w:val="003B1051"/>
    <w:rsid w:val="003B1325"/>
    <w:rsid w:val="003B13B7"/>
    <w:rsid w:val="003B146C"/>
    <w:rsid w:val="003B1482"/>
    <w:rsid w:val="003B14C4"/>
    <w:rsid w:val="003B14F4"/>
    <w:rsid w:val="003B1807"/>
    <w:rsid w:val="003B1B85"/>
    <w:rsid w:val="003B1B97"/>
    <w:rsid w:val="003B1BC1"/>
    <w:rsid w:val="003B1D14"/>
    <w:rsid w:val="003B1DE1"/>
    <w:rsid w:val="003B1DE5"/>
    <w:rsid w:val="003B1E7A"/>
    <w:rsid w:val="003B1EDC"/>
    <w:rsid w:val="003B2068"/>
    <w:rsid w:val="003B2169"/>
    <w:rsid w:val="003B2277"/>
    <w:rsid w:val="003B2507"/>
    <w:rsid w:val="003B261B"/>
    <w:rsid w:val="003B2780"/>
    <w:rsid w:val="003B293F"/>
    <w:rsid w:val="003B29AF"/>
    <w:rsid w:val="003B2A66"/>
    <w:rsid w:val="003B2BAE"/>
    <w:rsid w:val="003B2DA4"/>
    <w:rsid w:val="003B2F6E"/>
    <w:rsid w:val="003B30E4"/>
    <w:rsid w:val="003B32DA"/>
    <w:rsid w:val="003B3392"/>
    <w:rsid w:val="003B3470"/>
    <w:rsid w:val="003B3590"/>
    <w:rsid w:val="003B3648"/>
    <w:rsid w:val="003B3679"/>
    <w:rsid w:val="003B37D4"/>
    <w:rsid w:val="003B38B5"/>
    <w:rsid w:val="003B3B3A"/>
    <w:rsid w:val="003B3BB3"/>
    <w:rsid w:val="003B3C10"/>
    <w:rsid w:val="003B3D95"/>
    <w:rsid w:val="003B40BC"/>
    <w:rsid w:val="003B416A"/>
    <w:rsid w:val="003B4252"/>
    <w:rsid w:val="003B4353"/>
    <w:rsid w:val="003B441D"/>
    <w:rsid w:val="003B44A5"/>
    <w:rsid w:val="003B4511"/>
    <w:rsid w:val="003B4616"/>
    <w:rsid w:val="003B4642"/>
    <w:rsid w:val="003B4878"/>
    <w:rsid w:val="003B4A0F"/>
    <w:rsid w:val="003B4AF3"/>
    <w:rsid w:val="003B4B0C"/>
    <w:rsid w:val="003B4B60"/>
    <w:rsid w:val="003B4BAB"/>
    <w:rsid w:val="003B4CD0"/>
    <w:rsid w:val="003B4D0D"/>
    <w:rsid w:val="003B4D69"/>
    <w:rsid w:val="003B4E3F"/>
    <w:rsid w:val="003B4FBD"/>
    <w:rsid w:val="003B5216"/>
    <w:rsid w:val="003B522B"/>
    <w:rsid w:val="003B5262"/>
    <w:rsid w:val="003B52F6"/>
    <w:rsid w:val="003B538A"/>
    <w:rsid w:val="003B545B"/>
    <w:rsid w:val="003B5489"/>
    <w:rsid w:val="003B581F"/>
    <w:rsid w:val="003B588A"/>
    <w:rsid w:val="003B5A1A"/>
    <w:rsid w:val="003B5A38"/>
    <w:rsid w:val="003B5A75"/>
    <w:rsid w:val="003B5A99"/>
    <w:rsid w:val="003B5CC8"/>
    <w:rsid w:val="003B5D03"/>
    <w:rsid w:val="003B5D2D"/>
    <w:rsid w:val="003B5EB5"/>
    <w:rsid w:val="003B5F44"/>
    <w:rsid w:val="003B5FB7"/>
    <w:rsid w:val="003B602F"/>
    <w:rsid w:val="003B60DA"/>
    <w:rsid w:val="003B6186"/>
    <w:rsid w:val="003B6220"/>
    <w:rsid w:val="003B6225"/>
    <w:rsid w:val="003B6255"/>
    <w:rsid w:val="003B629A"/>
    <w:rsid w:val="003B62BD"/>
    <w:rsid w:val="003B6487"/>
    <w:rsid w:val="003B6714"/>
    <w:rsid w:val="003B6837"/>
    <w:rsid w:val="003B6983"/>
    <w:rsid w:val="003B69B8"/>
    <w:rsid w:val="003B6DA0"/>
    <w:rsid w:val="003B6E5B"/>
    <w:rsid w:val="003B6E65"/>
    <w:rsid w:val="003B6FDA"/>
    <w:rsid w:val="003B701A"/>
    <w:rsid w:val="003B7030"/>
    <w:rsid w:val="003B714B"/>
    <w:rsid w:val="003B71C9"/>
    <w:rsid w:val="003B71D9"/>
    <w:rsid w:val="003B71F3"/>
    <w:rsid w:val="003B7311"/>
    <w:rsid w:val="003B7461"/>
    <w:rsid w:val="003B74AC"/>
    <w:rsid w:val="003B74B9"/>
    <w:rsid w:val="003B7527"/>
    <w:rsid w:val="003B75C2"/>
    <w:rsid w:val="003B7C3E"/>
    <w:rsid w:val="003B7CD1"/>
    <w:rsid w:val="003B7DB9"/>
    <w:rsid w:val="003B7DD4"/>
    <w:rsid w:val="003B7E6C"/>
    <w:rsid w:val="003B7E82"/>
    <w:rsid w:val="003B7EFC"/>
    <w:rsid w:val="003B7F09"/>
    <w:rsid w:val="003B7FD9"/>
    <w:rsid w:val="003C0214"/>
    <w:rsid w:val="003C026C"/>
    <w:rsid w:val="003C02DA"/>
    <w:rsid w:val="003C02F7"/>
    <w:rsid w:val="003C04BE"/>
    <w:rsid w:val="003C0550"/>
    <w:rsid w:val="003C0568"/>
    <w:rsid w:val="003C05E9"/>
    <w:rsid w:val="003C062F"/>
    <w:rsid w:val="003C0645"/>
    <w:rsid w:val="003C07A0"/>
    <w:rsid w:val="003C0858"/>
    <w:rsid w:val="003C09E6"/>
    <w:rsid w:val="003C0ABD"/>
    <w:rsid w:val="003C0B31"/>
    <w:rsid w:val="003C0C86"/>
    <w:rsid w:val="003C0D13"/>
    <w:rsid w:val="003C0F62"/>
    <w:rsid w:val="003C0FD3"/>
    <w:rsid w:val="003C0FE8"/>
    <w:rsid w:val="003C1124"/>
    <w:rsid w:val="003C11FC"/>
    <w:rsid w:val="003C1321"/>
    <w:rsid w:val="003C135D"/>
    <w:rsid w:val="003C1581"/>
    <w:rsid w:val="003C1589"/>
    <w:rsid w:val="003C16AF"/>
    <w:rsid w:val="003C16C4"/>
    <w:rsid w:val="003C16E7"/>
    <w:rsid w:val="003C17E6"/>
    <w:rsid w:val="003C189D"/>
    <w:rsid w:val="003C18D2"/>
    <w:rsid w:val="003C1956"/>
    <w:rsid w:val="003C197A"/>
    <w:rsid w:val="003C1A03"/>
    <w:rsid w:val="003C1B48"/>
    <w:rsid w:val="003C1BD6"/>
    <w:rsid w:val="003C1ED4"/>
    <w:rsid w:val="003C1EEB"/>
    <w:rsid w:val="003C1F1F"/>
    <w:rsid w:val="003C1FDD"/>
    <w:rsid w:val="003C1FEB"/>
    <w:rsid w:val="003C201B"/>
    <w:rsid w:val="003C2039"/>
    <w:rsid w:val="003C2089"/>
    <w:rsid w:val="003C2214"/>
    <w:rsid w:val="003C2268"/>
    <w:rsid w:val="003C2514"/>
    <w:rsid w:val="003C2722"/>
    <w:rsid w:val="003C2768"/>
    <w:rsid w:val="003C2871"/>
    <w:rsid w:val="003C28C8"/>
    <w:rsid w:val="003C2A00"/>
    <w:rsid w:val="003C2B5C"/>
    <w:rsid w:val="003C2BB1"/>
    <w:rsid w:val="003C2CC5"/>
    <w:rsid w:val="003C2CFB"/>
    <w:rsid w:val="003C2D1B"/>
    <w:rsid w:val="003C2E5F"/>
    <w:rsid w:val="003C2EA7"/>
    <w:rsid w:val="003C2EE3"/>
    <w:rsid w:val="003C308A"/>
    <w:rsid w:val="003C30AE"/>
    <w:rsid w:val="003C30F3"/>
    <w:rsid w:val="003C3135"/>
    <w:rsid w:val="003C335E"/>
    <w:rsid w:val="003C353C"/>
    <w:rsid w:val="003C36C1"/>
    <w:rsid w:val="003C3700"/>
    <w:rsid w:val="003C3927"/>
    <w:rsid w:val="003C3A61"/>
    <w:rsid w:val="003C3B70"/>
    <w:rsid w:val="003C3B7C"/>
    <w:rsid w:val="003C3BFC"/>
    <w:rsid w:val="003C3CE7"/>
    <w:rsid w:val="003C3D61"/>
    <w:rsid w:val="003C3EC6"/>
    <w:rsid w:val="003C3F34"/>
    <w:rsid w:val="003C3F3A"/>
    <w:rsid w:val="003C3F95"/>
    <w:rsid w:val="003C40E7"/>
    <w:rsid w:val="003C4287"/>
    <w:rsid w:val="003C4290"/>
    <w:rsid w:val="003C43F2"/>
    <w:rsid w:val="003C44F9"/>
    <w:rsid w:val="003C4519"/>
    <w:rsid w:val="003C455E"/>
    <w:rsid w:val="003C456C"/>
    <w:rsid w:val="003C45D5"/>
    <w:rsid w:val="003C46CB"/>
    <w:rsid w:val="003C46E2"/>
    <w:rsid w:val="003C475E"/>
    <w:rsid w:val="003C477C"/>
    <w:rsid w:val="003C479D"/>
    <w:rsid w:val="003C4961"/>
    <w:rsid w:val="003C4A0E"/>
    <w:rsid w:val="003C4A5E"/>
    <w:rsid w:val="003C4C2D"/>
    <w:rsid w:val="003C4CE6"/>
    <w:rsid w:val="003C4F11"/>
    <w:rsid w:val="003C4F78"/>
    <w:rsid w:val="003C5034"/>
    <w:rsid w:val="003C510B"/>
    <w:rsid w:val="003C5116"/>
    <w:rsid w:val="003C51D6"/>
    <w:rsid w:val="003C529C"/>
    <w:rsid w:val="003C52EA"/>
    <w:rsid w:val="003C5386"/>
    <w:rsid w:val="003C53D6"/>
    <w:rsid w:val="003C53E9"/>
    <w:rsid w:val="003C543E"/>
    <w:rsid w:val="003C548A"/>
    <w:rsid w:val="003C5544"/>
    <w:rsid w:val="003C56CA"/>
    <w:rsid w:val="003C56DA"/>
    <w:rsid w:val="003C57FD"/>
    <w:rsid w:val="003C589B"/>
    <w:rsid w:val="003C595E"/>
    <w:rsid w:val="003C596F"/>
    <w:rsid w:val="003C5AD1"/>
    <w:rsid w:val="003C5AD2"/>
    <w:rsid w:val="003C5BD0"/>
    <w:rsid w:val="003C5C47"/>
    <w:rsid w:val="003C5C61"/>
    <w:rsid w:val="003C5CA3"/>
    <w:rsid w:val="003C5DC9"/>
    <w:rsid w:val="003C5DF1"/>
    <w:rsid w:val="003C5E53"/>
    <w:rsid w:val="003C5F0B"/>
    <w:rsid w:val="003C6165"/>
    <w:rsid w:val="003C61F2"/>
    <w:rsid w:val="003C61FC"/>
    <w:rsid w:val="003C6311"/>
    <w:rsid w:val="003C64FA"/>
    <w:rsid w:val="003C6505"/>
    <w:rsid w:val="003C662A"/>
    <w:rsid w:val="003C67EA"/>
    <w:rsid w:val="003C686A"/>
    <w:rsid w:val="003C68F6"/>
    <w:rsid w:val="003C690C"/>
    <w:rsid w:val="003C699F"/>
    <w:rsid w:val="003C69A0"/>
    <w:rsid w:val="003C6B0B"/>
    <w:rsid w:val="003C6BC2"/>
    <w:rsid w:val="003C6C13"/>
    <w:rsid w:val="003C6C2D"/>
    <w:rsid w:val="003C6C6E"/>
    <w:rsid w:val="003C6CF6"/>
    <w:rsid w:val="003C6D3A"/>
    <w:rsid w:val="003C6DD1"/>
    <w:rsid w:val="003C6E0E"/>
    <w:rsid w:val="003C6FC3"/>
    <w:rsid w:val="003C7008"/>
    <w:rsid w:val="003C7065"/>
    <w:rsid w:val="003C7240"/>
    <w:rsid w:val="003C73DB"/>
    <w:rsid w:val="003C7471"/>
    <w:rsid w:val="003C780F"/>
    <w:rsid w:val="003C79D4"/>
    <w:rsid w:val="003C79DE"/>
    <w:rsid w:val="003C7D08"/>
    <w:rsid w:val="003D00A5"/>
    <w:rsid w:val="003D0102"/>
    <w:rsid w:val="003D0130"/>
    <w:rsid w:val="003D018E"/>
    <w:rsid w:val="003D02F8"/>
    <w:rsid w:val="003D03A8"/>
    <w:rsid w:val="003D0500"/>
    <w:rsid w:val="003D0523"/>
    <w:rsid w:val="003D0546"/>
    <w:rsid w:val="003D068F"/>
    <w:rsid w:val="003D07DC"/>
    <w:rsid w:val="003D0AB9"/>
    <w:rsid w:val="003D0B24"/>
    <w:rsid w:val="003D0BA1"/>
    <w:rsid w:val="003D0C08"/>
    <w:rsid w:val="003D0C18"/>
    <w:rsid w:val="003D0C9E"/>
    <w:rsid w:val="003D0CE5"/>
    <w:rsid w:val="003D0D1B"/>
    <w:rsid w:val="003D0EAB"/>
    <w:rsid w:val="003D0FC6"/>
    <w:rsid w:val="003D103B"/>
    <w:rsid w:val="003D1045"/>
    <w:rsid w:val="003D11CA"/>
    <w:rsid w:val="003D126B"/>
    <w:rsid w:val="003D13C6"/>
    <w:rsid w:val="003D13C8"/>
    <w:rsid w:val="003D13DE"/>
    <w:rsid w:val="003D13EC"/>
    <w:rsid w:val="003D16BB"/>
    <w:rsid w:val="003D16C9"/>
    <w:rsid w:val="003D1750"/>
    <w:rsid w:val="003D194A"/>
    <w:rsid w:val="003D199F"/>
    <w:rsid w:val="003D1A0C"/>
    <w:rsid w:val="003D1C19"/>
    <w:rsid w:val="003D1E18"/>
    <w:rsid w:val="003D1F20"/>
    <w:rsid w:val="003D2066"/>
    <w:rsid w:val="003D2067"/>
    <w:rsid w:val="003D21CD"/>
    <w:rsid w:val="003D2332"/>
    <w:rsid w:val="003D23B1"/>
    <w:rsid w:val="003D2474"/>
    <w:rsid w:val="003D257F"/>
    <w:rsid w:val="003D2638"/>
    <w:rsid w:val="003D270A"/>
    <w:rsid w:val="003D2778"/>
    <w:rsid w:val="003D2908"/>
    <w:rsid w:val="003D2960"/>
    <w:rsid w:val="003D29E7"/>
    <w:rsid w:val="003D2A08"/>
    <w:rsid w:val="003D2A37"/>
    <w:rsid w:val="003D2AE4"/>
    <w:rsid w:val="003D2B15"/>
    <w:rsid w:val="003D2EA7"/>
    <w:rsid w:val="003D2ED7"/>
    <w:rsid w:val="003D2FBA"/>
    <w:rsid w:val="003D30C6"/>
    <w:rsid w:val="003D3208"/>
    <w:rsid w:val="003D3258"/>
    <w:rsid w:val="003D32CC"/>
    <w:rsid w:val="003D345F"/>
    <w:rsid w:val="003D3545"/>
    <w:rsid w:val="003D36CF"/>
    <w:rsid w:val="003D378F"/>
    <w:rsid w:val="003D3894"/>
    <w:rsid w:val="003D3951"/>
    <w:rsid w:val="003D39F3"/>
    <w:rsid w:val="003D3C80"/>
    <w:rsid w:val="003D3C8E"/>
    <w:rsid w:val="003D3CDE"/>
    <w:rsid w:val="003D3D8D"/>
    <w:rsid w:val="003D3DC7"/>
    <w:rsid w:val="003D3DD0"/>
    <w:rsid w:val="003D3ECB"/>
    <w:rsid w:val="003D3F6B"/>
    <w:rsid w:val="003D3F88"/>
    <w:rsid w:val="003D3FB7"/>
    <w:rsid w:val="003D408D"/>
    <w:rsid w:val="003D40A1"/>
    <w:rsid w:val="003D40E4"/>
    <w:rsid w:val="003D415C"/>
    <w:rsid w:val="003D43D4"/>
    <w:rsid w:val="003D44CA"/>
    <w:rsid w:val="003D4603"/>
    <w:rsid w:val="003D4641"/>
    <w:rsid w:val="003D4645"/>
    <w:rsid w:val="003D4659"/>
    <w:rsid w:val="003D474B"/>
    <w:rsid w:val="003D4885"/>
    <w:rsid w:val="003D4AB8"/>
    <w:rsid w:val="003D4BEE"/>
    <w:rsid w:val="003D4D3B"/>
    <w:rsid w:val="003D4E18"/>
    <w:rsid w:val="003D4E22"/>
    <w:rsid w:val="003D4E25"/>
    <w:rsid w:val="003D4ECF"/>
    <w:rsid w:val="003D4F04"/>
    <w:rsid w:val="003D50BB"/>
    <w:rsid w:val="003D5380"/>
    <w:rsid w:val="003D540B"/>
    <w:rsid w:val="003D5552"/>
    <w:rsid w:val="003D5608"/>
    <w:rsid w:val="003D57EF"/>
    <w:rsid w:val="003D58B6"/>
    <w:rsid w:val="003D58DF"/>
    <w:rsid w:val="003D5969"/>
    <w:rsid w:val="003D5A1A"/>
    <w:rsid w:val="003D5AAD"/>
    <w:rsid w:val="003D5B4B"/>
    <w:rsid w:val="003D5B6D"/>
    <w:rsid w:val="003D5CD1"/>
    <w:rsid w:val="003D5D26"/>
    <w:rsid w:val="003D5E7F"/>
    <w:rsid w:val="003D5F93"/>
    <w:rsid w:val="003D5F94"/>
    <w:rsid w:val="003D615E"/>
    <w:rsid w:val="003D61AC"/>
    <w:rsid w:val="003D61EE"/>
    <w:rsid w:val="003D62C3"/>
    <w:rsid w:val="003D6375"/>
    <w:rsid w:val="003D6427"/>
    <w:rsid w:val="003D6468"/>
    <w:rsid w:val="003D6511"/>
    <w:rsid w:val="003D66DC"/>
    <w:rsid w:val="003D670A"/>
    <w:rsid w:val="003D6736"/>
    <w:rsid w:val="003D683E"/>
    <w:rsid w:val="003D6847"/>
    <w:rsid w:val="003D6865"/>
    <w:rsid w:val="003D6874"/>
    <w:rsid w:val="003D6888"/>
    <w:rsid w:val="003D688A"/>
    <w:rsid w:val="003D68A9"/>
    <w:rsid w:val="003D69B4"/>
    <w:rsid w:val="003D6A4F"/>
    <w:rsid w:val="003D6BB0"/>
    <w:rsid w:val="003D6C59"/>
    <w:rsid w:val="003D6C83"/>
    <w:rsid w:val="003D6DE5"/>
    <w:rsid w:val="003D6E3D"/>
    <w:rsid w:val="003D6F41"/>
    <w:rsid w:val="003D7159"/>
    <w:rsid w:val="003D725C"/>
    <w:rsid w:val="003D7287"/>
    <w:rsid w:val="003D7546"/>
    <w:rsid w:val="003D7626"/>
    <w:rsid w:val="003D7750"/>
    <w:rsid w:val="003D78D6"/>
    <w:rsid w:val="003D7976"/>
    <w:rsid w:val="003D7A0B"/>
    <w:rsid w:val="003D7B7C"/>
    <w:rsid w:val="003D7C3A"/>
    <w:rsid w:val="003D7CF1"/>
    <w:rsid w:val="003D7DA4"/>
    <w:rsid w:val="003D7FCE"/>
    <w:rsid w:val="003E00A8"/>
    <w:rsid w:val="003E0163"/>
    <w:rsid w:val="003E02ED"/>
    <w:rsid w:val="003E0309"/>
    <w:rsid w:val="003E03AD"/>
    <w:rsid w:val="003E0652"/>
    <w:rsid w:val="003E0677"/>
    <w:rsid w:val="003E06B9"/>
    <w:rsid w:val="003E07E9"/>
    <w:rsid w:val="003E086F"/>
    <w:rsid w:val="003E08B1"/>
    <w:rsid w:val="003E0954"/>
    <w:rsid w:val="003E09C1"/>
    <w:rsid w:val="003E0A46"/>
    <w:rsid w:val="003E0B37"/>
    <w:rsid w:val="003E0B70"/>
    <w:rsid w:val="003E0B91"/>
    <w:rsid w:val="003E0BC1"/>
    <w:rsid w:val="003E0BDB"/>
    <w:rsid w:val="003E0C8C"/>
    <w:rsid w:val="003E0CD2"/>
    <w:rsid w:val="003E0D40"/>
    <w:rsid w:val="003E0D90"/>
    <w:rsid w:val="003E1228"/>
    <w:rsid w:val="003E12A8"/>
    <w:rsid w:val="003E1571"/>
    <w:rsid w:val="003E1572"/>
    <w:rsid w:val="003E1680"/>
    <w:rsid w:val="003E191C"/>
    <w:rsid w:val="003E1B22"/>
    <w:rsid w:val="003E1B42"/>
    <w:rsid w:val="003E1D92"/>
    <w:rsid w:val="003E1DA9"/>
    <w:rsid w:val="003E1E83"/>
    <w:rsid w:val="003E1FB8"/>
    <w:rsid w:val="003E1FBF"/>
    <w:rsid w:val="003E214B"/>
    <w:rsid w:val="003E21DB"/>
    <w:rsid w:val="003E239E"/>
    <w:rsid w:val="003E23F7"/>
    <w:rsid w:val="003E2414"/>
    <w:rsid w:val="003E2493"/>
    <w:rsid w:val="003E26B0"/>
    <w:rsid w:val="003E281F"/>
    <w:rsid w:val="003E2A08"/>
    <w:rsid w:val="003E2A24"/>
    <w:rsid w:val="003E2A50"/>
    <w:rsid w:val="003E2CDC"/>
    <w:rsid w:val="003E2CF0"/>
    <w:rsid w:val="003E2D24"/>
    <w:rsid w:val="003E2E43"/>
    <w:rsid w:val="003E2F1F"/>
    <w:rsid w:val="003E2F28"/>
    <w:rsid w:val="003E2FF1"/>
    <w:rsid w:val="003E2FFA"/>
    <w:rsid w:val="003E3097"/>
    <w:rsid w:val="003E30F8"/>
    <w:rsid w:val="003E3225"/>
    <w:rsid w:val="003E3665"/>
    <w:rsid w:val="003E36A5"/>
    <w:rsid w:val="003E36BC"/>
    <w:rsid w:val="003E3710"/>
    <w:rsid w:val="003E374D"/>
    <w:rsid w:val="003E3756"/>
    <w:rsid w:val="003E37E2"/>
    <w:rsid w:val="003E398A"/>
    <w:rsid w:val="003E39EA"/>
    <w:rsid w:val="003E39F9"/>
    <w:rsid w:val="003E3B94"/>
    <w:rsid w:val="003E3C03"/>
    <w:rsid w:val="003E3C77"/>
    <w:rsid w:val="003E3DB1"/>
    <w:rsid w:val="003E3E21"/>
    <w:rsid w:val="003E3EEF"/>
    <w:rsid w:val="003E3F3E"/>
    <w:rsid w:val="003E41C3"/>
    <w:rsid w:val="003E42E0"/>
    <w:rsid w:val="003E431B"/>
    <w:rsid w:val="003E431D"/>
    <w:rsid w:val="003E439D"/>
    <w:rsid w:val="003E4455"/>
    <w:rsid w:val="003E458A"/>
    <w:rsid w:val="003E475F"/>
    <w:rsid w:val="003E48BC"/>
    <w:rsid w:val="003E4966"/>
    <w:rsid w:val="003E4977"/>
    <w:rsid w:val="003E4B91"/>
    <w:rsid w:val="003E4D09"/>
    <w:rsid w:val="003E5120"/>
    <w:rsid w:val="003E5145"/>
    <w:rsid w:val="003E5190"/>
    <w:rsid w:val="003E53C6"/>
    <w:rsid w:val="003E54D6"/>
    <w:rsid w:val="003E555B"/>
    <w:rsid w:val="003E55B0"/>
    <w:rsid w:val="003E55CB"/>
    <w:rsid w:val="003E5609"/>
    <w:rsid w:val="003E5617"/>
    <w:rsid w:val="003E5672"/>
    <w:rsid w:val="003E5751"/>
    <w:rsid w:val="003E575E"/>
    <w:rsid w:val="003E5803"/>
    <w:rsid w:val="003E581C"/>
    <w:rsid w:val="003E5B17"/>
    <w:rsid w:val="003E5CB7"/>
    <w:rsid w:val="003E60B4"/>
    <w:rsid w:val="003E6113"/>
    <w:rsid w:val="003E61FA"/>
    <w:rsid w:val="003E6250"/>
    <w:rsid w:val="003E64AB"/>
    <w:rsid w:val="003E6831"/>
    <w:rsid w:val="003E6832"/>
    <w:rsid w:val="003E6902"/>
    <w:rsid w:val="003E6B90"/>
    <w:rsid w:val="003E6BD6"/>
    <w:rsid w:val="003E6FD1"/>
    <w:rsid w:val="003E6FF3"/>
    <w:rsid w:val="003E711E"/>
    <w:rsid w:val="003E725A"/>
    <w:rsid w:val="003E741E"/>
    <w:rsid w:val="003E7438"/>
    <w:rsid w:val="003E7481"/>
    <w:rsid w:val="003E752E"/>
    <w:rsid w:val="003E7629"/>
    <w:rsid w:val="003E76EC"/>
    <w:rsid w:val="003E7706"/>
    <w:rsid w:val="003E775A"/>
    <w:rsid w:val="003E7792"/>
    <w:rsid w:val="003E78C6"/>
    <w:rsid w:val="003E78D2"/>
    <w:rsid w:val="003E7B09"/>
    <w:rsid w:val="003E7B88"/>
    <w:rsid w:val="003E7BBF"/>
    <w:rsid w:val="003E7CB6"/>
    <w:rsid w:val="003E7D50"/>
    <w:rsid w:val="003E7D53"/>
    <w:rsid w:val="003E7D81"/>
    <w:rsid w:val="003E7E6C"/>
    <w:rsid w:val="003E7F71"/>
    <w:rsid w:val="003E7FB6"/>
    <w:rsid w:val="003F00AA"/>
    <w:rsid w:val="003F013B"/>
    <w:rsid w:val="003F0199"/>
    <w:rsid w:val="003F01E1"/>
    <w:rsid w:val="003F0236"/>
    <w:rsid w:val="003F0346"/>
    <w:rsid w:val="003F04C2"/>
    <w:rsid w:val="003F04F7"/>
    <w:rsid w:val="003F0523"/>
    <w:rsid w:val="003F071F"/>
    <w:rsid w:val="003F0962"/>
    <w:rsid w:val="003F098D"/>
    <w:rsid w:val="003F0B37"/>
    <w:rsid w:val="003F0B6E"/>
    <w:rsid w:val="003F0C08"/>
    <w:rsid w:val="003F0DF1"/>
    <w:rsid w:val="003F0E36"/>
    <w:rsid w:val="003F114A"/>
    <w:rsid w:val="003F12A3"/>
    <w:rsid w:val="003F131D"/>
    <w:rsid w:val="003F13AD"/>
    <w:rsid w:val="003F13E7"/>
    <w:rsid w:val="003F13F8"/>
    <w:rsid w:val="003F1402"/>
    <w:rsid w:val="003F14CB"/>
    <w:rsid w:val="003F16AA"/>
    <w:rsid w:val="003F1908"/>
    <w:rsid w:val="003F19D5"/>
    <w:rsid w:val="003F1A0C"/>
    <w:rsid w:val="003F1AD9"/>
    <w:rsid w:val="003F1B29"/>
    <w:rsid w:val="003F1B60"/>
    <w:rsid w:val="003F1C44"/>
    <w:rsid w:val="003F1CB1"/>
    <w:rsid w:val="003F1D03"/>
    <w:rsid w:val="003F1D14"/>
    <w:rsid w:val="003F1D62"/>
    <w:rsid w:val="003F2071"/>
    <w:rsid w:val="003F23A7"/>
    <w:rsid w:val="003F23AC"/>
    <w:rsid w:val="003F2476"/>
    <w:rsid w:val="003F2542"/>
    <w:rsid w:val="003F270D"/>
    <w:rsid w:val="003F2822"/>
    <w:rsid w:val="003F28BC"/>
    <w:rsid w:val="003F2A05"/>
    <w:rsid w:val="003F2A55"/>
    <w:rsid w:val="003F2BFF"/>
    <w:rsid w:val="003F2C6A"/>
    <w:rsid w:val="003F2D8D"/>
    <w:rsid w:val="003F2E0E"/>
    <w:rsid w:val="003F2E5F"/>
    <w:rsid w:val="003F2EDD"/>
    <w:rsid w:val="003F3009"/>
    <w:rsid w:val="003F3060"/>
    <w:rsid w:val="003F328E"/>
    <w:rsid w:val="003F32CF"/>
    <w:rsid w:val="003F33E9"/>
    <w:rsid w:val="003F341D"/>
    <w:rsid w:val="003F35CB"/>
    <w:rsid w:val="003F35E0"/>
    <w:rsid w:val="003F35F4"/>
    <w:rsid w:val="003F3606"/>
    <w:rsid w:val="003F3815"/>
    <w:rsid w:val="003F386E"/>
    <w:rsid w:val="003F38C6"/>
    <w:rsid w:val="003F38FD"/>
    <w:rsid w:val="003F39E1"/>
    <w:rsid w:val="003F39F7"/>
    <w:rsid w:val="003F3B23"/>
    <w:rsid w:val="003F3F47"/>
    <w:rsid w:val="003F3F7B"/>
    <w:rsid w:val="003F3F95"/>
    <w:rsid w:val="003F406B"/>
    <w:rsid w:val="003F40B9"/>
    <w:rsid w:val="003F40F6"/>
    <w:rsid w:val="003F412C"/>
    <w:rsid w:val="003F420F"/>
    <w:rsid w:val="003F4257"/>
    <w:rsid w:val="003F429B"/>
    <w:rsid w:val="003F44AC"/>
    <w:rsid w:val="003F44DD"/>
    <w:rsid w:val="003F458F"/>
    <w:rsid w:val="003F476D"/>
    <w:rsid w:val="003F4792"/>
    <w:rsid w:val="003F47EF"/>
    <w:rsid w:val="003F4893"/>
    <w:rsid w:val="003F496C"/>
    <w:rsid w:val="003F4A12"/>
    <w:rsid w:val="003F4B8D"/>
    <w:rsid w:val="003F4BFF"/>
    <w:rsid w:val="003F4E23"/>
    <w:rsid w:val="003F4FAB"/>
    <w:rsid w:val="003F517F"/>
    <w:rsid w:val="003F5480"/>
    <w:rsid w:val="003F579A"/>
    <w:rsid w:val="003F57B2"/>
    <w:rsid w:val="003F5814"/>
    <w:rsid w:val="003F5819"/>
    <w:rsid w:val="003F5C1E"/>
    <w:rsid w:val="003F5EB1"/>
    <w:rsid w:val="003F5F9B"/>
    <w:rsid w:val="003F6097"/>
    <w:rsid w:val="003F60AC"/>
    <w:rsid w:val="003F61CF"/>
    <w:rsid w:val="003F6362"/>
    <w:rsid w:val="003F641B"/>
    <w:rsid w:val="003F64DF"/>
    <w:rsid w:val="003F65D5"/>
    <w:rsid w:val="003F6793"/>
    <w:rsid w:val="003F684B"/>
    <w:rsid w:val="003F68B9"/>
    <w:rsid w:val="003F68FF"/>
    <w:rsid w:val="003F6B14"/>
    <w:rsid w:val="003F6B84"/>
    <w:rsid w:val="003F6E11"/>
    <w:rsid w:val="003F6E39"/>
    <w:rsid w:val="003F6EEE"/>
    <w:rsid w:val="003F707B"/>
    <w:rsid w:val="003F70B8"/>
    <w:rsid w:val="003F715C"/>
    <w:rsid w:val="003F725A"/>
    <w:rsid w:val="003F72A9"/>
    <w:rsid w:val="003F72C7"/>
    <w:rsid w:val="003F7351"/>
    <w:rsid w:val="003F74B2"/>
    <w:rsid w:val="003F7540"/>
    <w:rsid w:val="003F75FF"/>
    <w:rsid w:val="003F77E8"/>
    <w:rsid w:val="003F78ED"/>
    <w:rsid w:val="003F79EF"/>
    <w:rsid w:val="003F7CC4"/>
    <w:rsid w:val="003F7DBF"/>
    <w:rsid w:val="003F7E3C"/>
    <w:rsid w:val="003F7E50"/>
    <w:rsid w:val="00400045"/>
    <w:rsid w:val="004000F6"/>
    <w:rsid w:val="00400160"/>
    <w:rsid w:val="004002FA"/>
    <w:rsid w:val="004002FE"/>
    <w:rsid w:val="00400312"/>
    <w:rsid w:val="00400418"/>
    <w:rsid w:val="004004A2"/>
    <w:rsid w:val="004004A5"/>
    <w:rsid w:val="0040060C"/>
    <w:rsid w:val="004006B5"/>
    <w:rsid w:val="00400710"/>
    <w:rsid w:val="004007CB"/>
    <w:rsid w:val="004007CE"/>
    <w:rsid w:val="004007DF"/>
    <w:rsid w:val="00400AAD"/>
    <w:rsid w:val="00400B3F"/>
    <w:rsid w:val="00400C33"/>
    <w:rsid w:val="00400E8B"/>
    <w:rsid w:val="00400EFC"/>
    <w:rsid w:val="00400FC0"/>
    <w:rsid w:val="00400FD0"/>
    <w:rsid w:val="00401142"/>
    <w:rsid w:val="00401179"/>
    <w:rsid w:val="00401305"/>
    <w:rsid w:val="0040155D"/>
    <w:rsid w:val="00401590"/>
    <w:rsid w:val="004016B6"/>
    <w:rsid w:val="0040174B"/>
    <w:rsid w:val="00401A9C"/>
    <w:rsid w:val="00401B09"/>
    <w:rsid w:val="00401EB4"/>
    <w:rsid w:val="00402073"/>
    <w:rsid w:val="0040213C"/>
    <w:rsid w:val="004023AB"/>
    <w:rsid w:val="004023B9"/>
    <w:rsid w:val="004024CE"/>
    <w:rsid w:val="004024ED"/>
    <w:rsid w:val="00402520"/>
    <w:rsid w:val="00402655"/>
    <w:rsid w:val="004026AA"/>
    <w:rsid w:val="004027D2"/>
    <w:rsid w:val="004028C3"/>
    <w:rsid w:val="00402971"/>
    <w:rsid w:val="00402A0A"/>
    <w:rsid w:val="00402A7F"/>
    <w:rsid w:val="00402AA9"/>
    <w:rsid w:val="00402BCF"/>
    <w:rsid w:val="00402BDE"/>
    <w:rsid w:val="00402C2F"/>
    <w:rsid w:val="00402CDC"/>
    <w:rsid w:val="00402D7B"/>
    <w:rsid w:val="00402EC1"/>
    <w:rsid w:val="00402FBD"/>
    <w:rsid w:val="00403027"/>
    <w:rsid w:val="004030F3"/>
    <w:rsid w:val="0040315D"/>
    <w:rsid w:val="004031C7"/>
    <w:rsid w:val="00403239"/>
    <w:rsid w:val="0040324B"/>
    <w:rsid w:val="00403308"/>
    <w:rsid w:val="004034BA"/>
    <w:rsid w:val="004035F7"/>
    <w:rsid w:val="0040362C"/>
    <w:rsid w:val="0040373B"/>
    <w:rsid w:val="00403896"/>
    <w:rsid w:val="00403902"/>
    <w:rsid w:val="00403A03"/>
    <w:rsid w:val="00403A24"/>
    <w:rsid w:val="00403AA4"/>
    <w:rsid w:val="00403D96"/>
    <w:rsid w:val="00403E97"/>
    <w:rsid w:val="00403F0A"/>
    <w:rsid w:val="00403F87"/>
    <w:rsid w:val="00404053"/>
    <w:rsid w:val="004040BA"/>
    <w:rsid w:val="004040D7"/>
    <w:rsid w:val="004041D7"/>
    <w:rsid w:val="00404216"/>
    <w:rsid w:val="00404333"/>
    <w:rsid w:val="004044EA"/>
    <w:rsid w:val="00404548"/>
    <w:rsid w:val="0040461D"/>
    <w:rsid w:val="00404679"/>
    <w:rsid w:val="00404693"/>
    <w:rsid w:val="00404893"/>
    <w:rsid w:val="0040497F"/>
    <w:rsid w:val="0040499B"/>
    <w:rsid w:val="00404ADA"/>
    <w:rsid w:val="00404C3E"/>
    <w:rsid w:val="00404F84"/>
    <w:rsid w:val="00404FE9"/>
    <w:rsid w:val="00405013"/>
    <w:rsid w:val="004050E2"/>
    <w:rsid w:val="004051B2"/>
    <w:rsid w:val="0040522E"/>
    <w:rsid w:val="00405433"/>
    <w:rsid w:val="00405495"/>
    <w:rsid w:val="004054C8"/>
    <w:rsid w:val="00405622"/>
    <w:rsid w:val="004056D2"/>
    <w:rsid w:val="004057D0"/>
    <w:rsid w:val="00405830"/>
    <w:rsid w:val="004059E8"/>
    <w:rsid w:val="00405B85"/>
    <w:rsid w:val="00405B9D"/>
    <w:rsid w:val="00405C78"/>
    <w:rsid w:val="00405DD2"/>
    <w:rsid w:val="00405EAB"/>
    <w:rsid w:val="00405F8F"/>
    <w:rsid w:val="004060D3"/>
    <w:rsid w:val="004061BF"/>
    <w:rsid w:val="004062CF"/>
    <w:rsid w:val="004063C5"/>
    <w:rsid w:val="004065F9"/>
    <w:rsid w:val="00406608"/>
    <w:rsid w:val="004066FC"/>
    <w:rsid w:val="00406708"/>
    <w:rsid w:val="00406927"/>
    <w:rsid w:val="004069B8"/>
    <w:rsid w:val="00406A8B"/>
    <w:rsid w:val="00406B40"/>
    <w:rsid w:val="00406B9F"/>
    <w:rsid w:val="00406BFA"/>
    <w:rsid w:val="00406C0D"/>
    <w:rsid w:val="00406E25"/>
    <w:rsid w:val="00406E2B"/>
    <w:rsid w:val="00406E8E"/>
    <w:rsid w:val="00406EB2"/>
    <w:rsid w:val="00406FA7"/>
    <w:rsid w:val="00406FEA"/>
    <w:rsid w:val="004071B4"/>
    <w:rsid w:val="00407272"/>
    <w:rsid w:val="004073AA"/>
    <w:rsid w:val="00407602"/>
    <w:rsid w:val="0040780F"/>
    <w:rsid w:val="0040787C"/>
    <w:rsid w:val="00407AAC"/>
    <w:rsid w:val="00407B41"/>
    <w:rsid w:val="00407B70"/>
    <w:rsid w:val="00407EB2"/>
    <w:rsid w:val="00407FC4"/>
    <w:rsid w:val="00407FF2"/>
    <w:rsid w:val="00407FF8"/>
    <w:rsid w:val="0040F202"/>
    <w:rsid w:val="0041009F"/>
    <w:rsid w:val="00410164"/>
    <w:rsid w:val="0041016C"/>
    <w:rsid w:val="00410345"/>
    <w:rsid w:val="00410430"/>
    <w:rsid w:val="00410470"/>
    <w:rsid w:val="004104E6"/>
    <w:rsid w:val="00410532"/>
    <w:rsid w:val="0041075C"/>
    <w:rsid w:val="00410778"/>
    <w:rsid w:val="004108BF"/>
    <w:rsid w:val="00410969"/>
    <w:rsid w:val="004109CC"/>
    <w:rsid w:val="00410A06"/>
    <w:rsid w:val="00410A7C"/>
    <w:rsid w:val="00410CAF"/>
    <w:rsid w:val="00410D18"/>
    <w:rsid w:val="00410D3A"/>
    <w:rsid w:val="00410E21"/>
    <w:rsid w:val="00410ED1"/>
    <w:rsid w:val="00410F33"/>
    <w:rsid w:val="00410F82"/>
    <w:rsid w:val="00411090"/>
    <w:rsid w:val="004114EA"/>
    <w:rsid w:val="004116A0"/>
    <w:rsid w:val="004117C6"/>
    <w:rsid w:val="0041194A"/>
    <w:rsid w:val="0041194C"/>
    <w:rsid w:val="0041197B"/>
    <w:rsid w:val="00411986"/>
    <w:rsid w:val="00411A27"/>
    <w:rsid w:val="00411B47"/>
    <w:rsid w:val="00411B61"/>
    <w:rsid w:val="00411C3C"/>
    <w:rsid w:val="00411CE0"/>
    <w:rsid w:val="00411D43"/>
    <w:rsid w:val="00411F0B"/>
    <w:rsid w:val="00411F28"/>
    <w:rsid w:val="00411F68"/>
    <w:rsid w:val="00412221"/>
    <w:rsid w:val="00412584"/>
    <w:rsid w:val="00412697"/>
    <w:rsid w:val="00412750"/>
    <w:rsid w:val="004127A9"/>
    <w:rsid w:val="00412804"/>
    <w:rsid w:val="00412936"/>
    <w:rsid w:val="0041297B"/>
    <w:rsid w:val="00412AC7"/>
    <w:rsid w:val="00412AF2"/>
    <w:rsid w:val="00412B46"/>
    <w:rsid w:val="00412B4C"/>
    <w:rsid w:val="00412BAA"/>
    <w:rsid w:val="00412BBD"/>
    <w:rsid w:val="00412EE4"/>
    <w:rsid w:val="00412F10"/>
    <w:rsid w:val="00413007"/>
    <w:rsid w:val="0041324B"/>
    <w:rsid w:val="00413281"/>
    <w:rsid w:val="00413302"/>
    <w:rsid w:val="0041333A"/>
    <w:rsid w:val="004133BD"/>
    <w:rsid w:val="00413414"/>
    <w:rsid w:val="0041345A"/>
    <w:rsid w:val="0041350E"/>
    <w:rsid w:val="00413517"/>
    <w:rsid w:val="00413556"/>
    <w:rsid w:val="004135BB"/>
    <w:rsid w:val="0041361B"/>
    <w:rsid w:val="0041366C"/>
    <w:rsid w:val="00413729"/>
    <w:rsid w:val="004137AA"/>
    <w:rsid w:val="004137F9"/>
    <w:rsid w:val="004139C0"/>
    <w:rsid w:val="004139DB"/>
    <w:rsid w:val="00413B6A"/>
    <w:rsid w:val="00413BAB"/>
    <w:rsid w:val="00413BB8"/>
    <w:rsid w:val="00413D1B"/>
    <w:rsid w:val="00413D7C"/>
    <w:rsid w:val="00413DA2"/>
    <w:rsid w:val="00413E33"/>
    <w:rsid w:val="00413F65"/>
    <w:rsid w:val="004141F6"/>
    <w:rsid w:val="004142DF"/>
    <w:rsid w:val="004143B8"/>
    <w:rsid w:val="00414435"/>
    <w:rsid w:val="004144D4"/>
    <w:rsid w:val="0041456D"/>
    <w:rsid w:val="00414594"/>
    <w:rsid w:val="004146B6"/>
    <w:rsid w:val="0041497D"/>
    <w:rsid w:val="00414A65"/>
    <w:rsid w:val="00414AEB"/>
    <w:rsid w:val="00414D72"/>
    <w:rsid w:val="00414E31"/>
    <w:rsid w:val="00414F4D"/>
    <w:rsid w:val="00414F65"/>
    <w:rsid w:val="0041508C"/>
    <w:rsid w:val="0041508F"/>
    <w:rsid w:val="004150E3"/>
    <w:rsid w:val="00415175"/>
    <w:rsid w:val="004151C3"/>
    <w:rsid w:val="004151FE"/>
    <w:rsid w:val="0041556C"/>
    <w:rsid w:val="0041591C"/>
    <w:rsid w:val="004159A7"/>
    <w:rsid w:val="004159DF"/>
    <w:rsid w:val="00415A30"/>
    <w:rsid w:val="00415A95"/>
    <w:rsid w:val="00415D69"/>
    <w:rsid w:val="00415FB9"/>
    <w:rsid w:val="004160C6"/>
    <w:rsid w:val="004161F7"/>
    <w:rsid w:val="004162DA"/>
    <w:rsid w:val="004162EC"/>
    <w:rsid w:val="004163DC"/>
    <w:rsid w:val="00416502"/>
    <w:rsid w:val="0041653F"/>
    <w:rsid w:val="00416569"/>
    <w:rsid w:val="004166D6"/>
    <w:rsid w:val="0041679A"/>
    <w:rsid w:val="00416876"/>
    <w:rsid w:val="00416913"/>
    <w:rsid w:val="00416A62"/>
    <w:rsid w:val="00416CA1"/>
    <w:rsid w:val="00416D18"/>
    <w:rsid w:val="00416D7C"/>
    <w:rsid w:val="00416DA2"/>
    <w:rsid w:val="0041713E"/>
    <w:rsid w:val="004172B3"/>
    <w:rsid w:val="004172EB"/>
    <w:rsid w:val="0041751E"/>
    <w:rsid w:val="00417793"/>
    <w:rsid w:val="00417879"/>
    <w:rsid w:val="004178F9"/>
    <w:rsid w:val="0041796A"/>
    <w:rsid w:val="00417976"/>
    <w:rsid w:val="0041798C"/>
    <w:rsid w:val="00417A92"/>
    <w:rsid w:val="00417B00"/>
    <w:rsid w:val="00417B83"/>
    <w:rsid w:val="00417BAA"/>
    <w:rsid w:val="00417CC0"/>
    <w:rsid w:val="00420009"/>
    <w:rsid w:val="004200E7"/>
    <w:rsid w:val="0042016D"/>
    <w:rsid w:val="004202A0"/>
    <w:rsid w:val="004202E6"/>
    <w:rsid w:val="004204F1"/>
    <w:rsid w:val="00420589"/>
    <w:rsid w:val="0042078A"/>
    <w:rsid w:val="0042079B"/>
    <w:rsid w:val="004207D6"/>
    <w:rsid w:val="0042084F"/>
    <w:rsid w:val="004208B2"/>
    <w:rsid w:val="00420984"/>
    <w:rsid w:val="00420AAB"/>
    <w:rsid w:val="00420C0E"/>
    <w:rsid w:val="00420CF8"/>
    <w:rsid w:val="00420EA9"/>
    <w:rsid w:val="00420EBF"/>
    <w:rsid w:val="00420EF7"/>
    <w:rsid w:val="004210AB"/>
    <w:rsid w:val="004210B8"/>
    <w:rsid w:val="00421149"/>
    <w:rsid w:val="004212DE"/>
    <w:rsid w:val="004213F0"/>
    <w:rsid w:val="004215C9"/>
    <w:rsid w:val="004218F8"/>
    <w:rsid w:val="00421996"/>
    <w:rsid w:val="00421A9C"/>
    <w:rsid w:val="00421C5A"/>
    <w:rsid w:val="00421C76"/>
    <w:rsid w:val="00421CE1"/>
    <w:rsid w:val="00421D3F"/>
    <w:rsid w:val="00421D81"/>
    <w:rsid w:val="00421D93"/>
    <w:rsid w:val="00421DE4"/>
    <w:rsid w:val="00421DF9"/>
    <w:rsid w:val="00421E94"/>
    <w:rsid w:val="00421EB3"/>
    <w:rsid w:val="00422011"/>
    <w:rsid w:val="00422255"/>
    <w:rsid w:val="00422261"/>
    <w:rsid w:val="00422393"/>
    <w:rsid w:val="0042270C"/>
    <w:rsid w:val="004227E5"/>
    <w:rsid w:val="00422803"/>
    <w:rsid w:val="00422B77"/>
    <w:rsid w:val="00422C72"/>
    <w:rsid w:val="00422C7B"/>
    <w:rsid w:val="00422C97"/>
    <w:rsid w:val="00422E04"/>
    <w:rsid w:val="00422FE2"/>
    <w:rsid w:val="0042322B"/>
    <w:rsid w:val="00423270"/>
    <w:rsid w:val="0042335D"/>
    <w:rsid w:val="004235D2"/>
    <w:rsid w:val="004235E7"/>
    <w:rsid w:val="004236DE"/>
    <w:rsid w:val="00423757"/>
    <w:rsid w:val="00423785"/>
    <w:rsid w:val="00423993"/>
    <w:rsid w:val="00423B06"/>
    <w:rsid w:val="00423B64"/>
    <w:rsid w:val="00423E17"/>
    <w:rsid w:val="00423E5B"/>
    <w:rsid w:val="00423EAD"/>
    <w:rsid w:val="00423F17"/>
    <w:rsid w:val="00424425"/>
    <w:rsid w:val="004244A2"/>
    <w:rsid w:val="00424562"/>
    <w:rsid w:val="004245EB"/>
    <w:rsid w:val="00424711"/>
    <w:rsid w:val="00424896"/>
    <w:rsid w:val="004248A0"/>
    <w:rsid w:val="004248EE"/>
    <w:rsid w:val="004249B3"/>
    <w:rsid w:val="00424A66"/>
    <w:rsid w:val="00424B32"/>
    <w:rsid w:val="00424B94"/>
    <w:rsid w:val="00424DCC"/>
    <w:rsid w:val="00424DF6"/>
    <w:rsid w:val="00424EB8"/>
    <w:rsid w:val="00425370"/>
    <w:rsid w:val="00425535"/>
    <w:rsid w:val="0042553F"/>
    <w:rsid w:val="0042557D"/>
    <w:rsid w:val="00425615"/>
    <w:rsid w:val="0042563D"/>
    <w:rsid w:val="00425C5B"/>
    <w:rsid w:val="00425C66"/>
    <w:rsid w:val="00425C95"/>
    <w:rsid w:val="00425D5B"/>
    <w:rsid w:val="00425E0A"/>
    <w:rsid w:val="00425EE9"/>
    <w:rsid w:val="00426025"/>
    <w:rsid w:val="00426531"/>
    <w:rsid w:val="00426625"/>
    <w:rsid w:val="00426672"/>
    <w:rsid w:val="0042679D"/>
    <w:rsid w:val="004267E5"/>
    <w:rsid w:val="00426A51"/>
    <w:rsid w:val="00426A6E"/>
    <w:rsid w:val="00426B2D"/>
    <w:rsid w:val="00426D0F"/>
    <w:rsid w:val="00426DF2"/>
    <w:rsid w:val="0042710D"/>
    <w:rsid w:val="00427179"/>
    <w:rsid w:val="0042728A"/>
    <w:rsid w:val="004272AE"/>
    <w:rsid w:val="0042769A"/>
    <w:rsid w:val="004276CE"/>
    <w:rsid w:val="004276E4"/>
    <w:rsid w:val="004277DC"/>
    <w:rsid w:val="00427873"/>
    <w:rsid w:val="004278B3"/>
    <w:rsid w:val="004278E3"/>
    <w:rsid w:val="00427969"/>
    <w:rsid w:val="004279DA"/>
    <w:rsid w:val="00427A3D"/>
    <w:rsid w:val="00427B00"/>
    <w:rsid w:val="00427CF0"/>
    <w:rsid w:val="00427D09"/>
    <w:rsid w:val="00427EA9"/>
    <w:rsid w:val="00427FAF"/>
    <w:rsid w:val="00430168"/>
    <w:rsid w:val="00430214"/>
    <w:rsid w:val="00430269"/>
    <w:rsid w:val="00430303"/>
    <w:rsid w:val="00430492"/>
    <w:rsid w:val="00430503"/>
    <w:rsid w:val="00430636"/>
    <w:rsid w:val="004306C9"/>
    <w:rsid w:val="004306E6"/>
    <w:rsid w:val="0043078D"/>
    <w:rsid w:val="004307BE"/>
    <w:rsid w:val="004308A5"/>
    <w:rsid w:val="004308CB"/>
    <w:rsid w:val="00430A92"/>
    <w:rsid w:val="00430AD0"/>
    <w:rsid w:val="00430C0E"/>
    <w:rsid w:val="00430CDC"/>
    <w:rsid w:val="00430E56"/>
    <w:rsid w:val="00430E74"/>
    <w:rsid w:val="00430EE8"/>
    <w:rsid w:val="00430FAF"/>
    <w:rsid w:val="004310DC"/>
    <w:rsid w:val="0043115A"/>
    <w:rsid w:val="004311B5"/>
    <w:rsid w:val="004311C0"/>
    <w:rsid w:val="004311F2"/>
    <w:rsid w:val="004313C9"/>
    <w:rsid w:val="0043144B"/>
    <w:rsid w:val="00431498"/>
    <w:rsid w:val="00431535"/>
    <w:rsid w:val="0043153C"/>
    <w:rsid w:val="0043173B"/>
    <w:rsid w:val="00431811"/>
    <w:rsid w:val="0043195D"/>
    <w:rsid w:val="00431A6A"/>
    <w:rsid w:val="00431A6C"/>
    <w:rsid w:val="00431B76"/>
    <w:rsid w:val="00431D24"/>
    <w:rsid w:val="00431D78"/>
    <w:rsid w:val="00431E09"/>
    <w:rsid w:val="0043229B"/>
    <w:rsid w:val="0043244D"/>
    <w:rsid w:val="0043245C"/>
    <w:rsid w:val="004324D2"/>
    <w:rsid w:val="00432518"/>
    <w:rsid w:val="00432574"/>
    <w:rsid w:val="004325BB"/>
    <w:rsid w:val="004325EA"/>
    <w:rsid w:val="004325F9"/>
    <w:rsid w:val="00432726"/>
    <w:rsid w:val="00432767"/>
    <w:rsid w:val="004327B9"/>
    <w:rsid w:val="00432864"/>
    <w:rsid w:val="004328CF"/>
    <w:rsid w:val="00432920"/>
    <w:rsid w:val="004329E0"/>
    <w:rsid w:val="00432B5A"/>
    <w:rsid w:val="00432C79"/>
    <w:rsid w:val="00432F96"/>
    <w:rsid w:val="00433203"/>
    <w:rsid w:val="00433275"/>
    <w:rsid w:val="0043344C"/>
    <w:rsid w:val="0043348E"/>
    <w:rsid w:val="004334E5"/>
    <w:rsid w:val="0043358D"/>
    <w:rsid w:val="004337B2"/>
    <w:rsid w:val="00433892"/>
    <w:rsid w:val="00433992"/>
    <w:rsid w:val="004339A0"/>
    <w:rsid w:val="00433B20"/>
    <w:rsid w:val="00433BC4"/>
    <w:rsid w:val="00433C04"/>
    <w:rsid w:val="00433CCC"/>
    <w:rsid w:val="00433D04"/>
    <w:rsid w:val="00433DF6"/>
    <w:rsid w:val="00433E58"/>
    <w:rsid w:val="00433E7C"/>
    <w:rsid w:val="00433EC0"/>
    <w:rsid w:val="00433FD2"/>
    <w:rsid w:val="00434057"/>
    <w:rsid w:val="0043428E"/>
    <w:rsid w:val="00434362"/>
    <w:rsid w:val="00434583"/>
    <w:rsid w:val="0043465C"/>
    <w:rsid w:val="00434885"/>
    <w:rsid w:val="00434934"/>
    <w:rsid w:val="00434935"/>
    <w:rsid w:val="0043496D"/>
    <w:rsid w:val="004349EF"/>
    <w:rsid w:val="00434A4F"/>
    <w:rsid w:val="00434A89"/>
    <w:rsid w:val="00434AF8"/>
    <w:rsid w:val="00434B51"/>
    <w:rsid w:val="00434BCC"/>
    <w:rsid w:val="00434D20"/>
    <w:rsid w:val="00434DE2"/>
    <w:rsid w:val="00435016"/>
    <w:rsid w:val="004350C7"/>
    <w:rsid w:val="004351B1"/>
    <w:rsid w:val="004351F5"/>
    <w:rsid w:val="00435382"/>
    <w:rsid w:val="00435424"/>
    <w:rsid w:val="004354D6"/>
    <w:rsid w:val="004354D8"/>
    <w:rsid w:val="004354EA"/>
    <w:rsid w:val="0043573B"/>
    <w:rsid w:val="004357D6"/>
    <w:rsid w:val="004357F1"/>
    <w:rsid w:val="0043580F"/>
    <w:rsid w:val="00435859"/>
    <w:rsid w:val="0043598D"/>
    <w:rsid w:val="00435AA8"/>
    <w:rsid w:val="00435BA3"/>
    <w:rsid w:val="00435C36"/>
    <w:rsid w:val="00435CCE"/>
    <w:rsid w:val="00435D5E"/>
    <w:rsid w:val="00435E09"/>
    <w:rsid w:val="00435EAB"/>
    <w:rsid w:val="00435EF4"/>
    <w:rsid w:val="00435F23"/>
    <w:rsid w:val="00435F2F"/>
    <w:rsid w:val="00436227"/>
    <w:rsid w:val="00436231"/>
    <w:rsid w:val="00436267"/>
    <w:rsid w:val="0043628A"/>
    <w:rsid w:val="00436425"/>
    <w:rsid w:val="004365C0"/>
    <w:rsid w:val="004366FE"/>
    <w:rsid w:val="004367E9"/>
    <w:rsid w:val="004369A7"/>
    <w:rsid w:val="00436A90"/>
    <w:rsid w:val="00436BB1"/>
    <w:rsid w:val="00436E6D"/>
    <w:rsid w:val="00436E7B"/>
    <w:rsid w:val="00436F80"/>
    <w:rsid w:val="00436FD9"/>
    <w:rsid w:val="004371DE"/>
    <w:rsid w:val="004372C4"/>
    <w:rsid w:val="00437420"/>
    <w:rsid w:val="0043745F"/>
    <w:rsid w:val="004374AC"/>
    <w:rsid w:val="004374E6"/>
    <w:rsid w:val="00437640"/>
    <w:rsid w:val="00437752"/>
    <w:rsid w:val="0043786F"/>
    <w:rsid w:val="00437A96"/>
    <w:rsid w:val="00437AA6"/>
    <w:rsid w:val="00437B84"/>
    <w:rsid w:val="00437B94"/>
    <w:rsid w:val="00437BDE"/>
    <w:rsid w:val="00437D2F"/>
    <w:rsid w:val="00437D4D"/>
    <w:rsid w:val="00437D9B"/>
    <w:rsid w:val="00437E5F"/>
    <w:rsid w:val="00437E77"/>
    <w:rsid w:val="004400D3"/>
    <w:rsid w:val="0044026D"/>
    <w:rsid w:val="00440287"/>
    <w:rsid w:val="004404F4"/>
    <w:rsid w:val="0044053D"/>
    <w:rsid w:val="00440560"/>
    <w:rsid w:val="004405D5"/>
    <w:rsid w:val="004406B6"/>
    <w:rsid w:val="0044072F"/>
    <w:rsid w:val="004408AE"/>
    <w:rsid w:val="004409A2"/>
    <w:rsid w:val="004409BB"/>
    <w:rsid w:val="00440A2F"/>
    <w:rsid w:val="00440ABF"/>
    <w:rsid w:val="00440B21"/>
    <w:rsid w:val="00440CB1"/>
    <w:rsid w:val="00440D6F"/>
    <w:rsid w:val="00440ECE"/>
    <w:rsid w:val="00440FC9"/>
    <w:rsid w:val="00441125"/>
    <w:rsid w:val="00441295"/>
    <w:rsid w:val="004412C6"/>
    <w:rsid w:val="004412D2"/>
    <w:rsid w:val="0044138E"/>
    <w:rsid w:val="0044169C"/>
    <w:rsid w:val="004416D4"/>
    <w:rsid w:val="00441761"/>
    <w:rsid w:val="0044185F"/>
    <w:rsid w:val="004419D1"/>
    <w:rsid w:val="00441A46"/>
    <w:rsid w:val="00441C80"/>
    <w:rsid w:val="00441CCA"/>
    <w:rsid w:val="00441CDF"/>
    <w:rsid w:val="00441D90"/>
    <w:rsid w:val="00442026"/>
    <w:rsid w:val="00442088"/>
    <w:rsid w:val="004420DD"/>
    <w:rsid w:val="004420E6"/>
    <w:rsid w:val="00442261"/>
    <w:rsid w:val="00442285"/>
    <w:rsid w:val="004422F9"/>
    <w:rsid w:val="00442302"/>
    <w:rsid w:val="00442385"/>
    <w:rsid w:val="00442453"/>
    <w:rsid w:val="004425B4"/>
    <w:rsid w:val="004426DA"/>
    <w:rsid w:val="004426F6"/>
    <w:rsid w:val="0044283C"/>
    <w:rsid w:val="0044289E"/>
    <w:rsid w:val="00442B88"/>
    <w:rsid w:val="00442C9B"/>
    <w:rsid w:val="00442D90"/>
    <w:rsid w:val="00442D91"/>
    <w:rsid w:val="00442EF3"/>
    <w:rsid w:val="00442FF8"/>
    <w:rsid w:val="00443210"/>
    <w:rsid w:val="00443221"/>
    <w:rsid w:val="004433F4"/>
    <w:rsid w:val="00443598"/>
    <w:rsid w:val="0044362C"/>
    <w:rsid w:val="0044363E"/>
    <w:rsid w:val="00443844"/>
    <w:rsid w:val="0044384D"/>
    <w:rsid w:val="00443A9B"/>
    <w:rsid w:val="00443AAA"/>
    <w:rsid w:val="00443BAE"/>
    <w:rsid w:val="00443BE2"/>
    <w:rsid w:val="00443D12"/>
    <w:rsid w:val="00443E4A"/>
    <w:rsid w:val="00443EAE"/>
    <w:rsid w:val="00443F6F"/>
    <w:rsid w:val="00443F7F"/>
    <w:rsid w:val="00443FC0"/>
    <w:rsid w:val="0044401D"/>
    <w:rsid w:val="004440FE"/>
    <w:rsid w:val="00444116"/>
    <w:rsid w:val="00444337"/>
    <w:rsid w:val="00444419"/>
    <w:rsid w:val="004444B9"/>
    <w:rsid w:val="004444FF"/>
    <w:rsid w:val="004445C7"/>
    <w:rsid w:val="0044470E"/>
    <w:rsid w:val="004447B4"/>
    <w:rsid w:val="0044482A"/>
    <w:rsid w:val="0044489A"/>
    <w:rsid w:val="004448A2"/>
    <w:rsid w:val="00444918"/>
    <w:rsid w:val="00444A79"/>
    <w:rsid w:val="00444ED9"/>
    <w:rsid w:val="00444F7F"/>
    <w:rsid w:val="004450CE"/>
    <w:rsid w:val="00445105"/>
    <w:rsid w:val="0044519A"/>
    <w:rsid w:val="004451AA"/>
    <w:rsid w:val="00445269"/>
    <w:rsid w:val="0044536D"/>
    <w:rsid w:val="004454AE"/>
    <w:rsid w:val="004454BC"/>
    <w:rsid w:val="0044584E"/>
    <w:rsid w:val="00445875"/>
    <w:rsid w:val="00445925"/>
    <w:rsid w:val="004459C6"/>
    <w:rsid w:val="00445A1E"/>
    <w:rsid w:val="00445AA6"/>
    <w:rsid w:val="00445B2C"/>
    <w:rsid w:val="00445B82"/>
    <w:rsid w:val="00445C09"/>
    <w:rsid w:val="00445C99"/>
    <w:rsid w:val="00445E05"/>
    <w:rsid w:val="00445E87"/>
    <w:rsid w:val="00445FC6"/>
    <w:rsid w:val="00446103"/>
    <w:rsid w:val="0044614F"/>
    <w:rsid w:val="00446374"/>
    <w:rsid w:val="0044642E"/>
    <w:rsid w:val="00446849"/>
    <w:rsid w:val="004468B4"/>
    <w:rsid w:val="00446986"/>
    <w:rsid w:val="00446A92"/>
    <w:rsid w:val="00446B32"/>
    <w:rsid w:val="00446B68"/>
    <w:rsid w:val="00446C90"/>
    <w:rsid w:val="00446D24"/>
    <w:rsid w:val="00446DBB"/>
    <w:rsid w:val="00446E4A"/>
    <w:rsid w:val="00446F98"/>
    <w:rsid w:val="0044700F"/>
    <w:rsid w:val="00447084"/>
    <w:rsid w:val="004470FF"/>
    <w:rsid w:val="0044714B"/>
    <w:rsid w:val="00447151"/>
    <w:rsid w:val="004471E7"/>
    <w:rsid w:val="00447296"/>
    <w:rsid w:val="0044746F"/>
    <w:rsid w:val="0044751D"/>
    <w:rsid w:val="004476B7"/>
    <w:rsid w:val="00447764"/>
    <w:rsid w:val="00447867"/>
    <w:rsid w:val="0044794C"/>
    <w:rsid w:val="0044795A"/>
    <w:rsid w:val="00447C67"/>
    <w:rsid w:val="00447D8B"/>
    <w:rsid w:val="00447E3C"/>
    <w:rsid w:val="00450037"/>
    <w:rsid w:val="00450412"/>
    <w:rsid w:val="0045063E"/>
    <w:rsid w:val="0045088A"/>
    <w:rsid w:val="00450B0B"/>
    <w:rsid w:val="00450B35"/>
    <w:rsid w:val="00450B5D"/>
    <w:rsid w:val="00450BAA"/>
    <w:rsid w:val="00450C91"/>
    <w:rsid w:val="00450D62"/>
    <w:rsid w:val="00450F46"/>
    <w:rsid w:val="00451058"/>
    <w:rsid w:val="004510A7"/>
    <w:rsid w:val="004510BC"/>
    <w:rsid w:val="00451149"/>
    <w:rsid w:val="004511B0"/>
    <w:rsid w:val="004511C9"/>
    <w:rsid w:val="00451407"/>
    <w:rsid w:val="004514B7"/>
    <w:rsid w:val="004514C3"/>
    <w:rsid w:val="0045150B"/>
    <w:rsid w:val="00451528"/>
    <w:rsid w:val="004515A8"/>
    <w:rsid w:val="004515E8"/>
    <w:rsid w:val="00451A10"/>
    <w:rsid w:val="00451ABE"/>
    <w:rsid w:val="00451CAE"/>
    <w:rsid w:val="00451CE3"/>
    <w:rsid w:val="00451D15"/>
    <w:rsid w:val="00451D21"/>
    <w:rsid w:val="00451DC6"/>
    <w:rsid w:val="00451E72"/>
    <w:rsid w:val="00451F2C"/>
    <w:rsid w:val="00451F43"/>
    <w:rsid w:val="00451F64"/>
    <w:rsid w:val="0045201F"/>
    <w:rsid w:val="004520CE"/>
    <w:rsid w:val="00452174"/>
    <w:rsid w:val="004521F5"/>
    <w:rsid w:val="004522CE"/>
    <w:rsid w:val="00452399"/>
    <w:rsid w:val="004525EB"/>
    <w:rsid w:val="0045263B"/>
    <w:rsid w:val="00452690"/>
    <w:rsid w:val="004526B2"/>
    <w:rsid w:val="00452803"/>
    <w:rsid w:val="0045281E"/>
    <w:rsid w:val="004528CB"/>
    <w:rsid w:val="004529CA"/>
    <w:rsid w:val="00452A22"/>
    <w:rsid w:val="00452A75"/>
    <w:rsid w:val="00452B85"/>
    <w:rsid w:val="00452BD7"/>
    <w:rsid w:val="00452C88"/>
    <w:rsid w:val="00452D26"/>
    <w:rsid w:val="00452D7C"/>
    <w:rsid w:val="00452DDC"/>
    <w:rsid w:val="00452EDF"/>
    <w:rsid w:val="0045307E"/>
    <w:rsid w:val="004532EF"/>
    <w:rsid w:val="00453382"/>
    <w:rsid w:val="00453488"/>
    <w:rsid w:val="00453533"/>
    <w:rsid w:val="004535E7"/>
    <w:rsid w:val="004537D1"/>
    <w:rsid w:val="004537DC"/>
    <w:rsid w:val="004538BE"/>
    <w:rsid w:val="00453900"/>
    <w:rsid w:val="00453972"/>
    <w:rsid w:val="004539CE"/>
    <w:rsid w:val="004539DF"/>
    <w:rsid w:val="00453A32"/>
    <w:rsid w:val="00453A95"/>
    <w:rsid w:val="00453AF1"/>
    <w:rsid w:val="00453B01"/>
    <w:rsid w:val="00453C1F"/>
    <w:rsid w:val="00453E8B"/>
    <w:rsid w:val="00453E9F"/>
    <w:rsid w:val="00454030"/>
    <w:rsid w:val="004542B3"/>
    <w:rsid w:val="004542F4"/>
    <w:rsid w:val="00454478"/>
    <w:rsid w:val="004545CE"/>
    <w:rsid w:val="00454699"/>
    <w:rsid w:val="00454772"/>
    <w:rsid w:val="00454781"/>
    <w:rsid w:val="00454806"/>
    <w:rsid w:val="004548E2"/>
    <w:rsid w:val="00454A2E"/>
    <w:rsid w:val="00454A77"/>
    <w:rsid w:val="00454BB4"/>
    <w:rsid w:val="00454D16"/>
    <w:rsid w:val="00454D1E"/>
    <w:rsid w:val="00454DFD"/>
    <w:rsid w:val="00454E28"/>
    <w:rsid w:val="00454EB7"/>
    <w:rsid w:val="00455015"/>
    <w:rsid w:val="00455104"/>
    <w:rsid w:val="0045512E"/>
    <w:rsid w:val="0045523D"/>
    <w:rsid w:val="0045526E"/>
    <w:rsid w:val="0045531F"/>
    <w:rsid w:val="00455339"/>
    <w:rsid w:val="004554B5"/>
    <w:rsid w:val="004556DB"/>
    <w:rsid w:val="0045586A"/>
    <w:rsid w:val="00455910"/>
    <w:rsid w:val="0045598E"/>
    <w:rsid w:val="00455A96"/>
    <w:rsid w:val="00455B21"/>
    <w:rsid w:val="00455B59"/>
    <w:rsid w:val="00455B9E"/>
    <w:rsid w:val="00455C6F"/>
    <w:rsid w:val="00455CD2"/>
    <w:rsid w:val="00455D99"/>
    <w:rsid w:val="00455EEB"/>
    <w:rsid w:val="00455F01"/>
    <w:rsid w:val="0045604B"/>
    <w:rsid w:val="00456060"/>
    <w:rsid w:val="004560AE"/>
    <w:rsid w:val="004560B4"/>
    <w:rsid w:val="00456127"/>
    <w:rsid w:val="0045623D"/>
    <w:rsid w:val="004562CE"/>
    <w:rsid w:val="00456379"/>
    <w:rsid w:val="00456574"/>
    <w:rsid w:val="0045669C"/>
    <w:rsid w:val="00456753"/>
    <w:rsid w:val="0045682A"/>
    <w:rsid w:val="00456854"/>
    <w:rsid w:val="00456856"/>
    <w:rsid w:val="00456943"/>
    <w:rsid w:val="00456995"/>
    <w:rsid w:val="00456A4A"/>
    <w:rsid w:val="00456B20"/>
    <w:rsid w:val="00456C00"/>
    <w:rsid w:val="00456C75"/>
    <w:rsid w:val="00456D7D"/>
    <w:rsid w:val="00456EDC"/>
    <w:rsid w:val="00456FCA"/>
    <w:rsid w:val="00457075"/>
    <w:rsid w:val="004570F6"/>
    <w:rsid w:val="0045712E"/>
    <w:rsid w:val="004572C3"/>
    <w:rsid w:val="00457318"/>
    <w:rsid w:val="00457345"/>
    <w:rsid w:val="0045760B"/>
    <w:rsid w:val="0045764D"/>
    <w:rsid w:val="0045769D"/>
    <w:rsid w:val="00457734"/>
    <w:rsid w:val="004577D2"/>
    <w:rsid w:val="0045794F"/>
    <w:rsid w:val="00457A4A"/>
    <w:rsid w:val="00457B0E"/>
    <w:rsid w:val="00457BC1"/>
    <w:rsid w:val="00457D16"/>
    <w:rsid w:val="004600BD"/>
    <w:rsid w:val="0046011B"/>
    <w:rsid w:val="0046011D"/>
    <w:rsid w:val="00460127"/>
    <w:rsid w:val="0046014F"/>
    <w:rsid w:val="004601B3"/>
    <w:rsid w:val="00460206"/>
    <w:rsid w:val="00460452"/>
    <w:rsid w:val="004604EF"/>
    <w:rsid w:val="00460599"/>
    <w:rsid w:val="0046079A"/>
    <w:rsid w:val="004608D3"/>
    <w:rsid w:val="004609AA"/>
    <w:rsid w:val="004609FE"/>
    <w:rsid w:val="00460A00"/>
    <w:rsid w:val="00460A55"/>
    <w:rsid w:val="00460A7C"/>
    <w:rsid w:val="00460B39"/>
    <w:rsid w:val="00460B59"/>
    <w:rsid w:val="00460C00"/>
    <w:rsid w:val="00460C66"/>
    <w:rsid w:val="00460D8A"/>
    <w:rsid w:val="00460ED8"/>
    <w:rsid w:val="004611A7"/>
    <w:rsid w:val="004611C1"/>
    <w:rsid w:val="004611E9"/>
    <w:rsid w:val="0046122B"/>
    <w:rsid w:val="004612BE"/>
    <w:rsid w:val="004612D6"/>
    <w:rsid w:val="004612E0"/>
    <w:rsid w:val="00461345"/>
    <w:rsid w:val="0046139E"/>
    <w:rsid w:val="004615B4"/>
    <w:rsid w:val="0046175C"/>
    <w:rsid w:val="004617EA"/>
    <w:rsid w:val="0046181F"/>
    <w:rsid w:val="00461856"/>
    <w:rsid w:val="004618CA"/>
    <w:rsid w:val="004619F4"/>
    <w:rsid w:val="00461AA8"/>
    <w:rsid w:val="00461C20"/>
    <w:rsid w:val="00461CA8"/>
    <w:rsid w:val="00461CBD"/>
    <w:rsid w:val="00461F02"/>
    <w:rsid w:val="00461F89"/>
    <w:rsid w:val="004620E9"/>
    <w:rsid w:val="004621E0"/>
    <w:rsid w:val="00462213"/>
    <w:rsid w:val="004624D8"/>
    <w:rsid w:val="0046270A"/>
    <w:rsid w:val="00462730"/>
    <w:rsid w:val="00462810"/>
    <w:rsid w:val="00462A9F"/>
    <w:rsid w:val="00462CB7"/>
    <w:rsid w:val="00462CE3"/>
    <w:rsid w:val="00462E45"/>
    <w:rsid w:val="00462EC9"/>
    <w:rsid w:val="00462F1B"/>
    <w:rsid w:val="00462FEE"/>
    <w:rsid w:val="00463005"/>
    <w:rsid w:val="00463204"/>
    <w:rsid w:val="004632B3"/>
    <w:rsid w:val="00463337"/>
    <w:rsid w:val="0046339D"/>
    <w:rsid w:val="00463605"/>
    <w:rsid w:val="0046361D"/>
    <w:rsid w:val="0046361E"/>
    <w:rsid w:val="00463638"/>
    <w:rsid w:val="004636E2"/>
    <w:rsid w:val="00463726"/>
    <w:rsid w:val="0046387A"/>
    <w:rsid w:val="00463BA9"/>
    <w:rsid w:val="00463BE8"/>
    <w:rsid w:val="00463BED"/>
    <w:rsid w:val="00463CB0"/>
    <w:rsid w:val="00463CCC"/>
    <w:rsid w:val="00463D1C"/>
    <w:rsid w:val="00463DB4"/>
    <w:rsid w:val="00463DC8"/>
    <w:rsid w:val="00463DF6"/>
    <w:rsid w:val="00463E2F"/>
    <w:rsid w:val="00463ED0"/>
    <w:rsid w:val="00463ED1"/>
    <w:rsid w:val="00463FC1"/>
    <w:rsid w:val="00463FCB"/>
    <w:rsid w:val="00464050"/>
    <w:rsid w:val="00464058"/>
    <w:rsid w:val="00464127"/>
    <w:rsid w:val="004641C8"/>
    <w:rsid w:val="004642A3"/>
    <w:rsid w:val="0046436C"/>
    <w:rsid w:val="00464395"/>
    <w:rsid w:val="004643E3"/>
    <w:rsid w:val="00464623"/>
    <w:rsid w:val="00464641"/>
    <w:rsid w:val="0046468C"/>
    <w:rsid w:val="00464760"/>
    <w:rsid w:val="004647AD"/>
    <w:rsid w:val="00464866"/>
    <w:rsid w:val="00464867"/>
    <w:rsid w:val="00464BD2"/>
    <w:rsid w:val="00464CD9"/>
    <w:rsid w:val="00464D39"/>
    <w:rsid w:val="00464D64"/>
    <w:rsid w:val="00464DFB"/>
    <w:rsid w:val="00465049"/>
    <w:rsid w:val="004650B3"/>
    <w:rsid w:val="00465240"/>
    <w:rsid w:val="0046533E"/>
    <w:rsid w:val="0046548A"/>
    <w:rsid w:val="004657EF"/>
    <w:rsid w:val="0046582E"/>
    <w:rsid w:val="004659A7"/>
    <w:rsid w:val="00465B0E"/>
    <w:rsid w:val="00465B93"/>
    <w:rsid w:val="00465BD4"/>
    <w:rsid w:val="00465BFF"/>
    <w:rsid w:val="00465C57"/>
    <w:rsid w:val="00465C61"/>
    <w:rsid w:val="00465C9D"/>
    <w:rsid w:val="00465DA1"/>
    <w:rsid w:val="00465E08"/>
    <w:rsid w:val="00465F6E"/>
    <w:rsid w:val="00466146"/>
    <w:rsid w:val="0046627F"/>
    <w:rsid w:val="004662AF"/>
    <w:rsid w:val="00466688"/>
    <w:rsid w:val="00466704"/>
    <w:rsid w:val="0046675A"/>
    <w:rsid w:val="0046682B"/>
    <w:rsid w:val="00466831"/>
    <w:rsid w:val="00466944"/>
    <w:rsid w:val="00466B48"/>
    <w:rsid w:val="00466C17"/>
    <w:rsid w:val="00466C4F"/>
    <w:rsid w:val="00466D37"/>
    <w:rsid w:val="00466E9B"/>
    <w:rsid w:val="00466FD4"/>
    <w:rsid w:val="00467012"/>
    <w:rsid w:val="004670DB"/>
    <w:rsid w:val="00467199"/>
    <w:rsid w:val="004671FF"/>
    <w:rsid w:val="00467417"/>
    <w:rsid w:val="004674D4"/>
    <w:rsid w:val="004675CC"/>
    <w:rsid w:val="004675F0"/>
    <w:rsid w:val="00467677"/>
    <w:rsid w:val="00467693"/>
    <w:rsid w:val="0046785F"/>
    <w:rsid w:val="00467971"/>
    <w:rsid w:val="0046798F"/>
    <w:rsid w:val="004679E6"/>
    <w:rsid w:val="00467AFF"/>
    <w:rsid w:val="00467B64"/>
    <w:rsid w:val="00467C6D"/>
    <w:rsid w:val="00467C7E"/>
    <w:rsid w:val="00467C94"/>
    <w:rsid w:val="00467D8F"/>
    <w:rsid w:val="00467E24"/>
    <w:rsid w:val="004701AD"/>
    <w:rsid w:val="00470254"/>
    <w:rsid w:val="00470425"/>
    <w:rsid w:val="0047046C"/>
    <w:rsid w:val="004704C1"/>
    <w:rsid w:val="00470546"/>
    <w:rsid w:val="004705AE"/>
    <w:rsid w:val="00470627"/>
    <w:rsid w:val="004706B0"/>
    <w:rsid w:val="004706C5"/>
    <w:rsid w:val="004708CA"/>
    <w:rsid w:val="004708FE"/>
    <w:rsid w:val="00470A6E"/>
    <w:rsid w:val="00470AC4"/>
    <w:rsid w:val="00470C10"/>
    <w:rsid w:val="00470CA3"/>
    <w:rsid w:val="00470E3E"/>
    <w:rsid w:val="00470E9F"/>
    <w:rsid w:val="00470EC7"/>
    <w:rsid w:val="00470ED8"/>
    <w:rsid w:val="0047105C"/>
    <w:rsid w:val="00471071"/>
    <w:rsid w:val="004710CD"/>
    <w:rsid w:val="00471144"/>
    <w:rsid w:val="0047120A"/>
    <w:rsid w:val="00471314"/>
    <w:rsid w:val="0047136D"/>
    <w:rsid w:val="004713C4"/>
    <w:rsid w:val="004713F8"/>
    <w:rsid w:val="0047147E"/>
    <w:rsid w:val="00471561"/>
    <w:rsid w:val="00471588"/>
    <w:rsid w:val="0047158E"/>
    <w:rsid w:val="004715E2"/>
    <w:rsid w:val="004715EC"/>
    <w:rsid w:val="004715FA"/>
    <w:rsid w:val="0047165E"/>
    <w:rsid w:val="004716DF"/>
    <w:rsid w:val="004718A5"/>
    <w:rsid w:val="004718A7"/>
    <w:rsid w:val="004718B7"/>
    <w:rsid w:val="0047193E"/>
    <w:rsid w:val="00471A52"/>
    <w:rsid w:val="00471AE8"/>
    <w:rsid w:val="00471B00"/>
    <w:rsid w:val="00471D5E"/>
    <w:rsid w:val="00471EED"/>
    <w:rsid w:val="00471F4A"/>
    <w:rsid w:val="00471F97"/>
    <w:rsid w:val="00472113"/>
    <w:rsid w:val="004721F6"/>
    <w:rsid w:val="00472390"/>
    <w:rsid w:val="00472407"/>
    <w:rsid w:val="0047247A"/>
    <w:rsid w:val="0047253B"/>
    <w:rsid w:val="0047259D"/>
    <w:rsid w:val="004725FB"/>
    <w:rsid w:val="00472709"/>
    <w:rsid w:val="0047280E"/>
    <w:rsid w:val="00472B69"/>
    <w:rsid w:val="00472C6B"/>
    <w:rsid w:val="00472D2E"/>
    <w:rsid w:val="00472E5E"/>
    <w:rsid w:val="00472ED5"/>
    <w:rsid w:val="00472FB6"/>
    <w:rsid w:val="00473105"/>
    <w:rsid w:val="0047322A"/>
    <w:rsid w:val="004732DB"/>
    <w:rsid w:val="004732F5"/>
    <w:rsid w:val="00473879"/>
    <w:rsid w:val="004738B9"/>
    <w:rsid w:val="00473D15"/>
    <w:rsid w:val="00473F58"/>
    <w:rsid w:val="00473F78"/>
    <w:rsid w:val="00473FBE"/>
    <w:rsid w:val="00474009"/>
    <w:rsid w:val="00474025"/>
    <w:rsid w:val="00474027"/>
    <w:rsid w:val="0047404E"/>
    <w:rsid w:val="004741AA"/>
    <w:rsid w:val="00474226"/>
    <w:rsid w:val="004743E5"/>
    <w:rsid w:val="004743F2"/>
    <w:rsid w:val="00474430"/>
    <w:rsid w:val="00474938"/>
    <w:rsid w:val="00474995"/>
    <w:rsid w:val="00474AA7"/>
    <w:rsid w:val="00474AAD"/>
    <w:rsid w:val="00474B9F"/>
    <w:rsid w:val="00474BFE"/>
    <w:rsid w:val="00474C5B"/>
    <w:rsid w:val="00474CF5"/>
    <w:rsid w:val="00474DBF"/>
    <w:rsid w:val="00474DCF"/>
    <w:rsid w:val="00474E73"/>
    <w:rsid w:val="0047505B"/>
    <w:rsid w:val="004750EE"/>
    <w:rsid w:val="00475122"/>
    <w:rsid w:val="004751EF"/>
    <w:rsid w:val="004752A1"/>
    <w:rsid w:val="004752EE"/>
    <w:rsid w:val="00475326"/>
    <w:rsid w:val="0047535A"/>
    <w:rsid w:val="0047535D"/>
    <w:rsid w:val="0047538E"/>
    <w:rsid w:val="0047542D"/>
    <w:rsid w:val="004755FD"/>
    <w:rsid w:val="004756C5"/>
    <w:rsid w:val="004756D0"/>
    <w:rsid w:val="00475726"/>
    <w:rsid w:val="004757C0"/>
    <w:rsid w:val="00475858"/>
    <w:rsid w:val="00475940"/>
    <w:rsid w:val="00475A51"/>
    <w:rsid w:val="00475A5C"/>
    <w:rsid w:val="00475B2B"/>
    <w:rsid w:val="00475B6E"/>
    <w:rsid w:val="00475B8C"/>
    <w:rsid w:val="00475CF6"/>
    <w:rsid w:val="00475E42"/>
    <w:rsid w:val="00476092"/>
    <w:rsid w:val="004760C6"/>
    <w:rsid w:val="00476182"/>
    <w:rsid w:val="004761D1"/>
    <w:rsid w:val="0047628C"/>
    <w:rsid w:val="00476457"/>
    <w:rsid w:val="004765A0"/>
    <w:rsid w:val="00476677"/>
    <w:rsid w:val="0047669C"/>
    <w:rsid w:val="004767CD"/>
    <w:rsid w:val="004769F2"/>
    <w:rsid w:val="00476A99"/>
    <w:rsid w:val="00476AA0"/>
    <w:rsid w:val="00476D1C"/>
    <w:rsid w:val="00476DD6"/>
    <w:rsid w:val="00476F0D"/>
    <w:rsid w:val="00476FF2"/>
    <w:rsid w:val="00477051"/>
    <w:rsid w:val="00477141"/>
    <w:rsid w:val="00477239"/>
    <w:rsid w:val="00477286"/>
    <w:rsid w:val="004773CB"/>
    <w:rsid w:val="00477456"/>
    <w:rsid w:val="00477497"/>
    <w:rsid w:val="004774B2"/>
    <w:rsid w:val="00477884"/>
    <w:rsid w:val="00477905"/>
    <w:rsid w:val="00477A2D"/>
    <w:rsid w:val="00477A7A"/>
    <w:rsid w:val="00477AD3"/>
    <w:rsid w:val="00477B69"/>
    <w:rsid w:val="00477B6E"/>
    <w:rsid w:val="00477D3B"/>
    <w:rsid w:val="00477E16"/>
    <w:rsid w:val="00477E4C"/>
    <w:rsid w:val="00477F92"/>
    <w:rsid w:val="00480029"/>
    <w:rsid w:val="004800A5"/>
    <w:rsid w:val="0048013D"/>
    <w:rsid w:val="0048017A"/>
    <w:rsid w:val="004801C8"/>
    <w:rsid w:val="004801FB"/>
    <w:rsid w:val="00480351"/>
    <w:rsid w:val="0048039A"/>
    <w:rsid w:val="004803E2"/>
    <w:rsid w:val="00480488"/>
    <w:rsid w:val="004805FB"/>
    <w:rsid w:val="00480612"/>
    <w:rsid w:val="004807CC"/>
    <w:rsid w:val="004809E6"/>
    <w:rsid w:val="00480A3A"/>
    <w:rsid w:val="00480AE1"/>
    <w:rsid w:val="00480B71"/>
    <w:rsid w:val="00480BDE"/>
    <w:rsid w:val="00480E8C"/>
    <w:rsid w:val="0048107F"/>
    <w:rsid w:val="004810FD"/>
    <w:rsid w:val="0048110C"/>
    <w:rsid w:val="004812B1"/>
    <w:rsid w:val="004814A7"/>
    <w:rsid w:val="004814AB"/>
    <w:rsid w:val="0048155C"/>
    <w:rsid w:val="0048169E"/>
    <w:rsid w:val="004816BD"/>
    <w:rsid w:val="00481795"/>
    <w:rsid w:val="0048182E"/>
    <w:rsid w:val="0048185C"/>
    <w:rsid w:val="004818C0"/>
    <w:rsid w:val="00481A1A"/>
    <w:rsid w:val="00481AFB"/>
    <w:rsid w:val="00481FCE"/>
    <w:rsid w:val="00482082"/>
    <w:rsid w:val="004821A5"/>
    <w:rsid w:val="00482244"/>
    <w:rsid w:val="0048229B"/>
    <w:rsid w:val="004824E8"/>
    <w:rsid w:val="00482696"/>
    <w:rsid w:val="004826AB"/>
    <w:rsid w:val="004827DC"/>
    <w:rsid w:val="004828F2"/>
    <w:rsid w:val="00482902"/>
    <w:rsid w:val="0048292F"/>
    <w:rsid w:val="00482B4B"/>
    <w:rsid w:val="00482BAE"/>
    <w:rsid w:val="00482E9D"/>
    <w:rsid w:val="00482EA3"/>
    <w:rsid w:val="00482F07"/>
    <w:rsid w:val="00482F41"/>
    <w:rsid w:val="004830CC"/>
    <w:rsid w:val="0048311E"/>
    <w:rsid w:val="00483145"/>
    <w:rsid w:val="0048330D"/>
    <w:rsid w:val="00483330"/>
    <w:rsid w:val="00483373"/>
    <w:rsid w:val="004833CB"/>
    <w:rsid w:val="00483672"/>
    <w:rsid w:val="004836EE"/>
    <w:rsid w:val="004838AA"/>
    <w:rsid w:val="00483A0A"/>
    <w:rsid w:val="00483AB6"/>
    <w:rsid w:val="00483B35"/>
    <w:rsid w:val="00483BED"/>
    <w:rsid w:val="00483C57"/>
    <w:rsid w:val="00483C6D"/>
    <w:rsid w:val="00483C93"/>
    <w:rsid w:val="00483D97"/>
    <w:rsid w:val="00483DD1"/>
    <w:rsid w:val="00483F4E"/>
    <w:rsid w:val="00483FCC"/>
    <w:rsid w:val="004841BE"/>
    <w:rsid w:val="0048423E"/>
    <w:rsid w:val="00484329"/>
    <w:rsid w:val="004844E1"/>
    <w:rsid w:val="00484510"/>
    <w:rsid w:val="00484533"/>
    <w:rsid w:val="004845DE"/>
    <w:rsid w:val="00484668"/>
    <w:rsid w:val="004847AA"/>
    <w:rsid w:val="004847F4"/>
    <w:rsid w:val="0048486E"/>
    <w:rsid w:val="004849CD"/>
    <w:rsid w:val="00484B1F"/>
    <w:rsid w:val="00484B3B"/>
    <w:rsid w:val="00484D95"/>
    <w:rsid w:val="00484DCD"/>
    <w:rsid w:val="00484F7C"/>
    <w:rsid w:val="00484FE2"/>
    <w:rsid w:val="0048504D"/>
    <w:rsid w:val="00485176"/>
    <w:rsid w:val="00485428"/>
    <w:rsid w:val="004854E7"/>
    <w:rsid w:val="0048553B"/>
    <w:rsid w:val="0048568C"/>
    <w:rsid w:val="004856B0"/>
    <w:rsid w:val="004859BC"/>
    <w:rsid w:val="00485A41"/>
    <w:rsid w:val="00485C62"/>
    <w:rsid w:val="00485CBD"/>
    <w:rsid w:val="00485CC4"/>
    <w:rsid w:val="00485E67"/>
    <w:rsid w:val="00485E95"/>
    <w:rsid w:val="00485F51"/>
    <w:rsid w:val="00485FB8"/>
    <w:rsid w:val="00486056"/>
    <w:rsid w:val="004861AD"/>
    <w:rsid w:val="0048634E"/>
    <w:rsid w:val="0048649D"/>
    <w:rsid w:val="004864EE"/>
    <w:rsid w:val="00486518"/>
    <w:rsid w:val="00486760"/>
    <w:rsid w:val="00486A08"/>
    <w:rsid w:val="00486A75"/>
    <w:rsid w:val="00486A7C"/>
    <w:rsid w:val="00486C87"/>
    <w:rsid w:val="00486CDD"/>
    <w:rsid w:val="00486D17"/>
    <w:rsid w:val="00486E36"/>
    <w:rsid w:val="00486ED6"/>
    <w:rsid w:val="0048726D"/>
    <w:rsid w:val="004872C5"/>
    <w:rsid w:val="00487355"/>
    <w:rsid w:val="00487407"/>
    <w:rsid w:val="00487446"/>
    <w:rsid w:val="004874C2"/>
    <w:rsid w:val="004874DD"/>
    <w:rsid w:val="0048758B"/>
    <w:rsid w:val="004875C2"/>
    <w:rsid w:val="00487630"/>
    <w:rsid w:val="0048766F"/>
    <w:rsid w:val="004876D0"/>
    <w:rsid w:val="004878C2"/>
    <w:rsid w:val="00487988"/>
    <w:rsid w:val="00487A15"/>
    <w:rsid w:val="00487AC2"/>
    <w:rsid w:val="00487C1A"/>
    <w:rsid w:val="00487DC4"/>
    <w:rsid w:val="00487E8C"/>
    <w:rsid w:val="00487EC5"/>
    <w:rsid w:val="00487F15"/>
    <w:rsid w:val="00487F2F"/>
    <w:rsid w:val="004900E2"/>
    <w:rsid w:val="0049011E"/>
    <w:rsid w:val="0049032E"/>
    <w:rsid w:val="00490459"/>
    <w:rsid w:val="00490623"/>
    <w:rsid w:val="004906DE"/>
    <w:rsid w:val="0049087A"/>
    <w:rsid w:val="00490923"/>
    <w:rsid w:val="00490934"/>
    <w:rsid w:val="004909DD"/>
    <w:rsid w:val="004909F4"/>
    <w:rsid w:val="00490B99"/>
    <w:rsid w:val="00490C28"/>
    <w:rsid w:val="00490E0F"/>
    <w:rsid w:val="00490E26"/>
    <w:rsid w:val="00490E59"/>
    <w:rsid w:val="00490F30"/>
    <w:rsid w:val="00490FC5"/>
    <w:rsid w:val="00491063"/>
    <w:rsid w:val="0049107F"/>
    <w:rsid w:val="004910B9"/>
    <w:rsid w:val="004910BD"/>
    <w:rsid w:val="00491343"/>
    <w:rsid w:val="00491426"/>
    <w:rsid w:val="00491504"/>
    <w:rsid w:val="00491751"/>
    <w:rsid w:val="004917B5"/>
    <w:rsid w:val="004917C8"/>
    <w:rsid w:val="00491994"/>
    <w:rsid w:val="00491B1F"/>
    <w:rsid w:val="00491BDA"/>
    <w:rsid w:val="00491C81"/>
    <w:rsid w:val="00491D7E"/>
    <w:rsid w:val="00491D9D"/>
    <w:rsid w:val="00491DBB"/>
    <w:rsid w:val="00491FAC"/>
    <w:rsid w:val="00492071"/>
    <w:rsid w:val="00492250"/>
    <w:rsid w:val="0049235E"/>
    <w:rsid w:val="004923F2"/>
    <w:rsid w:val="0049254F"/>
    <w:rsid w:val="004925CA"/>
    <w:rsid w:val="0049260A"/>
    <w:rsid w:val="00492629"/>
    <w:rsid w:val="004926C1"/>
    <w:rsid w:val="00492825"/>
    <w:rsid w:val="004928C1"/>
    <w:rsid w:val="0049297C"/>
    <w:rsid w:val="00492A3E"/>
    <w:rsid w:val="00492BA6"/>
    <w:rsid w:val="00492BBF"/>
    <w:rsid w:val="00492BD0"/>
    <w:rsid w:val="00492DD6"/>
    <w:rsid w:val="00492F3A"/>
    <w:rsid w:val="00493001"/>
    <w:rsid w:val="00493174"/>
    <w:rsid w:val="0049328C"/>
    <w:rsid w:val="00493395"/>
    <w:rsid w:val="00493471"/>
    <w:rsid w:val="0049360A"/>
    <w:rsid w:val="0049363E"/>
    <w:rsid w:val="0049366B"/>
    <w:rsid w:val="00493679"/>
    <w:rsid w:val="004936A8"/>
    <w:rsid w:val="00493941"/>
    <w:rsid w:val="00493A7C"/>
    <w:rsid w:val="00493C53"/>
    <w:rsid w:val="00493C75"/>
    <w:rsid w:val="00493EC0"/>
    <w:rsid w:val="00493F01"/>
    <w:rsid w:val="00494332"/>
    <w:rsid w:val="00494390"/>
    <w:rsid w:val="004943B1"/>
    <w:rsid w:val="004943D7"/>
    <w:rsid w:val="004943FC"/>
    <w:rsid w:val="0049449E"/>
    <w:rsid w:val="00494923"/>
    <w:rsid w:val="004949C5"/>
    <w:rsid w:val="00494A33"/>
    <w:rsid w:val="00494BF2"/>
    <w:rsid w:val="00494C01"/>
    <w:rsid w:val="00494C29"/>
    <w:rsid w:val="00494C66"/>
    <w:rsid w:val="00494CE6"/>
    <w:rsid w:val="00494D1D"/>
    <w:rsid w:val="00494DD9"/>
    <w:rsid w:val="00494E41"/>
    <w:rsid w:val="00494E7D"/>
    <w:rsid w:val="00494FBE"/>
    <w:rsid w:val="00494FC5"/>
    <w:rsid w:val="00495061"/>
    <w:rsid w:val="00495396"/>
    <w:rsid w:val="004953A2"/>
    <w:rsid w:val="004953AA"/>
    <w:rsid w:val="0049540B"/>
    <w:rsid w:val="004956B6"/>
    <w:rsid w:val="004956D1"/>
    <w:rsid w:val="00495770"/>
    <w:rsid w:val="00495B18"/>
    <w:rsid w:val="00495B1F"/>
    <w:rsid w:val="00495B32"/>
    <w:rsid w:val="00495DAF"/>
    <w:rsid w:val="00495E1F"/>
    <w:rsid w:val="00495E31"/>
    <w:rsid w:val="00495E5F"/>
    <w:rsid w:val="00495EFD"/>
    <w:rsid w:val="00496095"/>
    <w:rsid w:val="004962B8"/>
    <w:rsid w:val="004962C8"/>
    <w:rsid w:val="004962EF"/>
    <w:rsid w:val="004963C2"/>
    <w:rsid w:val="004964D0"/>
    <w:rsid w:val="004964E1"/>
    <w:rsid w:val="004965DA"/>
    <w:rsid w:val="00496622"/>
    <w:rsid w:val="004966A4"/>
    <w:rsid w:val="0049671C"/>
    <w:rsid w:val="00496796"/>
    <w:rsid w:val="0049680A"/>
    <w:rsid w:val="0049698B"/>
    <w:rsid w:val="00496A0B"/>
    <w:rsid w:val="00496ACA"/>
    <w:rsid w:val="00496C03"/>
    <w:rsid w:val="00496D1B"/>
    <w:rsid w:val="00496E86"/>
    <w:rsid w:val="00496EB4"/>
    <w:rsid w:val="00496EF3"/>
    <w:rsid w:val="00496F0A"/>
    <w:rsid w:val="00496F17"/>
    <w:rsid w:val="00497093"/>
    <w:rsid w:val="0049709A"/>
    <w:rsid w:val="004971B2"/>
    <w:rsid w:val="004971BB"/>
    <w:rsid w:val="0049724E"/>
    <w:rsid w:val="004973C6"/>
    <w:rsid w:val="004974B2"/>
    <w:rsid w:val="004975D9"/>
    <w:rsid w:val="004976EB"/>
    <w:rsid w:val="0049770D"/>
    <w:rsid w:val="004977B7"/>
    <w:rsid w:val="00497828"/>
    <w:rsid w:val="004978D2"/>
    <w:rsid w:val="00497941"/>
    <w:rsid w:val="00497A17"/>
    <w:rsid w:val="00497A34"/>
    <w:rsid w:val="00497A77"/>
    <w:rsid w:val="00497B45"/>
    <w:rsid w:val="00497B7B"/>
    <w:rsid w:val="00497C5A"/>
    <w:rsid w:val="00497CE3"/>
    <w:rsid w:val="00497D40"/>
    <w:rsid w:val="00497E02"/>
    <w:rsid w:val="00497F1B"/>
    <w:rsid w:val="00497F88"/>
    <w:rsid w:val="00497FCF"/>
    <w:rsid w:val="004A0079"/>
    <w:rsid w:val="004A01A6"/>
    <w:rsid w:val="004A0289"/>
    <w:rsid w:val="004A03D7"/>
    <w:rsid w:val="004A050E"/>
    <w:rsid w:val="004A060F"/>
    <w:rsid w:val="004A06CD"/>
    <w:rsid w:val="004A0821"/>
    <w:rsid w:val="004A0881"/>
    <w:rsid w:val="004A08F3"/>
    <w:rsid w:val="004A0A17"/>
    <w:rsid w:val="004A0A4A"/>
    <w:rsid w:val="004A0A4D"/>
    <w:rsid w:val="004A0B0E"/>
    <w:rsid w:val="004A0CA0"/>
    <w:rsid w:val="004A0DC8"/>
    <w:rsid w:val="004A0F67"/>
    <w:rsid w:val="004A1069"/>
    <w:rsid w:val="004A1341"/>
    <w:rsid w:val="004A1378"/>
    <w:rsid w:val="004A1381"/>
    <w:rsid w:val="004A13A3"/>
    <w:rsid w:val="004A14EE"/>
    <w:rsid w:val="004A164E"/>
    <w:rsid w:val="004A1678"/>
    <w:rsid w:val="004A16B7"/>
    <w:rsid w:val="004A1934"/>
    <w:rsid w:val="004A1961"/>
    <w:rsid w:val="004A19C7"/>
    <w:rsid w:val="004A1A38"/>
    <w:rsid w:val="004A1A7A"/>
    <w:rsid w:val="004A1C06"/>
    <w:rsid w:val="004A1CEE"/>
    <w:rsid w:val="004A1DBC"/>
    <w:rsid w:val="004A1E70"/>
    <w:rsid w:val="004A1FA2"/>
    <w:rsid w:val="004A208D"/>
    <w:rsid w:val="004A212B"/>
    <w:rsid w:val="004A2141"/>
    <w:rsid w:val="004A22C4"/>
    <w:rsid w:val="004A23DA"/>
    <w:rsid w:val="004A2470"/>
    <w:rsid w:val="004A2650"/>
    <w:rsid w:val="004A274C"/>
    <w:rsid w:val="004A2836"/>
    <w:rsid w:val="004A28A4"/>
    <w:rsid w:val="004A292E"/>
    <w:rsid w:val="004A2A3E"/>
    <w:rsid w:val="004A2A82"/>
    <w:rsid w:val="004A2B30"/>
    <w:rsid w:val="004A2B4C"/>
    <w:rsid w:val="004A2BFA"/>
    <w:rsid w:val="004A2BFD"/>
    <w:rsid w:val="004A2F4E"/>
    <w:rsid w:val="004A2F7E"/>
    <w:rsid w:val="004A3006"/>
    <w:rsid w:val="004A307B"/>
    <w:rsid w:val="004A3266"/>
    <w:rsid w:val="004A32FB"/>
    <w:rsid w:val="004A330F"/>
    <w:rsid w:val="004A3325"/>
    <w:rsid w:val="004A338F"/>
    <w:rsid w:val="004A34B3"/>
    <w:rsid w:val="004A3636"/>
    <w:rsid w:val="004A36D4"/>
    <w:rsid w:val="004A36DC"/>
    <w:rsid w:val="004A3774"/>
    <w:rsid w:val="004A3785"/>
    <w:rsid w:val="004A3829"/>
    <w:rsid w:val="004A38EF"/>
    <w:rsid w:val="004A3944"/>
    <w:rsid w:val="004A3BF0"/>
    <w:rsid w:val="004A3C51"/>
    <w:rsid w:val="004A3CF5"/>
    <w:rsid w:val="004A3D11"/>
    <w:rsid w:val="004A3D70"/>
    <w:rsid w:val="004A3D99"/>
    <w:rsid w:val="004A3DB9"/>
    <w:rsid w:val="004A3DE0"/>
    <w:rsid w:val="004A3EBA"/>
    <w:rsid w:val="004A3F18"/>
    <w:rsid w:val="004A3F2C"/>
    <w:rsid w:val="004A3FC7"/>
    <w:rsid w:val="004A4031"/>
    <w:rsid w:val="004A405A"/>
    <w:rsid w:val="004A41C0"/>
    <w:rsid w:val="004A4356"/>
    <w:rsid w:val="004A43E5"/>
    <w:rsid w:val="004A43F8"/>
    <w:rsid w:val="004A4422"/>
    <w:rsid w:val="004A4705"/>
    <w:rsid w:val="004A4787"/>
    <w:rsid w:val="004A47B6"/>
    <w:rsid w:val="004A49F6"/>
    <w:rsid w:val="004A4B1A"/>
    <w:rsid w:val="004A4B6F"/>
    <w:rsid w:val="004A4C66"/>
    <w:rsid w:val="004A4CDD"/>
    <w:rsid w:val="004A4CF7"/>
    <w:rsid w:val="004A4CF9"/>
    <w:rsid w:val="004A4D3D"/>
    <w:rsid w:val="004A4E12"/>
    <w:rsid w:val="004A4E2F"/>
    <w:rsid w:val="004A5235"/>
    <w:rsid w:val="004A529F"/>
    <w:rsid w:val="004A52C2"/>
    <w:rsid w:val="004A55E1"/>
    <w:rsid w:val="004A5640"/>
    <w:rsid w:val="004A5695"/>
    <w:rsid w:val="004A569A"/>
    <w:rsid w:val="004A59FD"/>
    <w:rsid w:val="004A5A35"/>
    <w:rsid w:val="004A5A99"/>
    <w:rsid w:val="004A5B7F"/>
    <w:rsid w:val="004A5BA5"/>
    <w:rsid w:val="004A5BCB"/>
    <w:rsid w:val="004A5F9E"/>
    <w:rsid w:val="004A613D"/>
    <w:rsid w:val="004A6189"/>
    <w:rsid w:val="004A6233"/>
    <w:rsid w:val="004A63A9"/>
    <w:rsid w:val="004A66B7"/>
    <w:rsid w:val="004A67C7"/>
    <w:rsid w:val="004A683B"/>
    <w:rsid w:val="004A6962"/>
    <w:rsid w:val="004A69B1"/>
    <w:rsid w:val="004A6A7D"/>
    <w:rsid w:val="004A6AE0"/>
    <w:rsid w:val="004A6C0E"/>
    <w:rsid w:val="004A6C6D"/>
    <w:rsid w:val="004A6D69"/>
    <w:rsid w:val="004A6DE0"/>
    <w:rsid w:val="004A705A"/>
    <w:rsid w:val="004A713C"/>
    <w:rsid w:val="004A74B8"/>
    <w:rsid w:val="004A750D"/>
    <w:rsid w:val="004A7548"/>
    <w:rsid w:val="004A75B4"/>
    <w:rsid w:val="004A763C"/>
    <w:rsid w:val="004A7641"/>
    <w:rsid w:val="004A7704"/>
    <w:rsid w:val="004A7B44"/>
    <w:rsid w:val="004A7C2D"/>
    <w:rsid w:val="004A7D76"/>
    <w:rsid w:val="004A7E38"/>
    <w:rsid w:val="004A7FCE"/>
    <w:rsid w:val="004B0196"/>
    <w:rsid w:val="004B023A"/>
    <w:rsid w:val="004B02B9"/>
    <w:rsid w:val="004B02EA"/>
    <w:rsid w:val="004B02F1"/>
    <w:rsid w:val="004B02FE"/>
    <w:rsid w:val="004B03B5"/>
    <w:rsid w:val="004B045D"/>
    <w:rsid w:val="004B059F"/>
    <w:rsid w:val="004B06CF"/>
    <w:rsid w:val="004B0730"/>
    <w:rsid w:val="004B0921"/>
    <w:rsid w:val="004B0AA4"/>
    <w:rsid w:val="004B0C8D"/>
    <w:rsid w:val="004B0D21"/>
    <w:rsid w:val="004B0D2F"/>
    <w:rsid w:val="004B0D95"/>
    <w:rsid w:val="004B0F42"/>
    <w:rsid w:val="004B0FE8"/>
    <w:rsid w:val="004B1241"/>
    <w:rsid w:val="004B16F0"/>
    <w:rsid w:val="004B1733"/>
    <w:rsid w:val="004B17A5"/>
    <w:rsid w:val="004B17D5"/>
    <w:rsid w:val="004B1839"/>
    <w:rsid w:val="004B1942"/>
    <w:rsid w:val="004B19BF"/>
    <w:rsid w:val="004B1A03"/>
    <w:rsid w:val="004B1A27"/>
    <w:rsid w:val="004B1AC6"/>
    <w:rsid w:val="004B1D03"/>
    <w:rsid w:val="004B1D9C"/>
    <w:rsid w:val="004B1DBD"/>
    <w:rsid w:val="004B1DCA"/>
    <w:rsid w:val="004B1E3E"/>
    <w:rsid w:val="004B1E81"/>
    <w:rsid w:val="004B239A"/>
    <w:rsid w:val="004B24FD"/>
    <w:rsid w:val="004B2586"/>
    <w:rsid w:val="004B25A6"/>
    <w:rsid w:val="004B276E"/>
    <w:rsid w:val="004B286A"/>
    <w:rsid w:val="004B2B49"/>
    <w:rsid w:val="004B2DAB"/>
    <w:rsid w:val="004B2E40"/>
    <w:rsid w:val="004B3049"/>
    <w:rsid w:val="004B32C0"/>
    <w:rsid w:val="004B34BA"/>
    <w:rsid w:val="004B3519"/>
    <w:rsid w:val="004B35D7"/>
    <w:rsid w:val="004B360D"/>
    <w:rsid w:val="004B3759"/>
    <w:rsid w:val="004B37FA"/>
    <w:rsid w:val="004B381F"/>
    <w:rsid w:val="004B392C"/>
    <w:rsid w:val="004B3AD2"/>
    <w:rsid w:val="004B3CDB"/>
    <w:rsid w:val="004B3DAB"/>
    <w:rsid w:val="004B3E90"/>
    <w:rsid w:val="004B3F4B"/>
    <w:rsid w:val="004B3F6F"/>
    <w:rsid w:val="004B3FAE"/>
    <w:rsid w:val="004B3FBC"/>
    <w:rsid w:val="004B3FEC"/>
    <w:rsid w:val="004B4175"/>
    <w:rsid w:val="004B4470"/>
    <w:rsid w:val="004B45D4"/>
    <w:rsid w:val="004B4612"/>
    <w:rsid w:val="004B461A"/>
    <w:rsid w:val="004B4635"/>
    <w:rsid w:val="004B47D0"/>
    <w:rsid w:val="004B4809"/>
    <w:rsid w:val="004B4AA0"/>
    <w:rsid w:val="004B4C50"/>
    <w:rsid w:val="004B4E86"/>
    <w:rsid w:val="004B5100"/>
    <w:rsid w:val="004B5184"/>
    <w:rsid w:val="004B5330"/>
    <w:rsid w:val="004B55BF"/>
    <w:rsid w:val="004B58BF"/>
    <w:rsid w:val="004B58C1"/>
    <w:rsid w:val="004B58F5"/>
    <w:rsid w:val="004B592F"/>
    <w:rsid w:val="004B597C"/>
    <w:rsid w:val="004B59D1"/>
    <w:rsid w:val="004B59ED"/>
    <w:rsid w:val="004B5ABE"/>
    <w:rsid w:val="004B5AC4"/>
    <w:rsid w:val="004B5CCC"/>
    <w:rsid w:val="004B5DF2"/>
    <w:rsid w:val="004B5E51"/>
    <w:rsid w:val="004B5F00"/>
    <w:rsid w:val="004B5F40"/>
    <w:rsid w:val="004B60F0"/>
    <w:rsid w:val="004B6151"/>
    <w:rsid w:val="004B62AE"/>
    <w:rsid w:val="004B62BC"/>
    <w:rsid w:val="004B6346"/>
    <w:rsid w:val="004B64AF"/>
    <w:rsid w:val="004B64E0"/>
    <w:rsid w:val="004B6623"/>
    <w:rsid w:val="004B6941"/>
    <w:rsid w:val="004B69E4"/>
    <w:rsid w:val="004B6A58"/>
    <w:rsid w:val="004B6A80"/>
    <w:rsid w:val="004B6BCF"/>
    <w:rsid w:val="004B6DC1"/>
    <w:rsid w:val="004B6E15"/>
    <w:rsid w:val="004B6E68"/>
    <w:rsid w:val="004B6E82"/>
    <w:rsid w:val="004B6E8F"/>
    <w:rsid w:val="004B6FF1"/>
    <w:rsid w:val="004B707A"/>
    <w:rsid w:val="004B70CB"/>
    <w:rsid w:val="004B7186"/>
    <w:rsid w:val="004B7236"/>
    <w:rsid w:val="004B7240"/>
    <w:rsid w:val="004B7320"/>
    <w:rsid w:val="004B7323"/>
    <w:rsid w:val="004B73ED"/>
    <w:rsid w:val="004B74E3"/>
    <w:rsid w:val="004B7584"/>
    <w:rsid w:val="004B773C"/>
    <w:rsid w:val="004B7846"/>
    <w:rsid w:val="004B78D6"/>
    <w:rsid w:val="004B797E"/>
    <w:rsid w:val="004B7B3D"/>
    <w:rsid w:val="004B7C3D"/>
    <w:rsid w:val="004B7C9D"/>
    <w:rsid w:val="004B7D2C"/>
    <w:rsid w:val="004B7EC8"/>
    <w:rsid w:val="004BDE3D"/>
    <w:rsid w:val="004C003B"/>
    <w:rsid w:val="004C0111"/>
    <w:rsid w:val="004C015D"/>
    <w:rsid w:val="004C01D0"/>
    <w:rsid w:val="004C0375"/>
    <w:rsid w:val="004C0474"/>
    <w:rsid w:val="004C0537"/>
    <w:rsid w:val="004C06CB"/>
    <w:rsid w:val="004C08C8"/>
    <w:rsid w:val="004C0A15"/>
    <w:rsid w:val="004C0A80"/>
    <w:rsid w:val="004C0AAC"/>
    <w:rsid w:val="004C0BC4"/>
    <w:rsid w:val="004C0BDB"/>
    <w:rsid w:val="004C0C40"/>
    <w:rsid w:val="004C0DDA"/>
    <w:rsid w:val="004C0F04"/>
    <w:rsid w:val="004C0F0E"/>
    <w:rsid w:val="004C0F3A"/>
    <w:rsid w:val="004C0F96"/>
    <w:rsid w:val="004C110C"/>
    <w:rsid w:val="004C11E4"/>
    <w:rsid w:val="004C13B5"/>
    <w:rsid w:val="004C1404"/>
    <w:rsid w:val="004C1648"/>
    <w:rsid w:val="004C1658"/>
    <w:rsid w:val="004C17B5"/>
    <w:rsid w:val="004C1820"/>
    <w:rsid w:val="004C18C8"/>
    <w:rsid w:val="004C191D"/>
    <w:rsid w:val="004C197F"/>
    <w:rsid w:val="004C1AFE"/>
    <w:rsid w:val="004C1B29"/>
    <w:rsid w:val="004C1C96"/>
    <w:rsid w:val="004C20B6"/>
    <w:rsid w:val="004C2115"/>
    <w:rsid w:val="004C21AF"/>
    <w:rsid w:val="004C2342"/>
    <w:rsid w:val="004C23A3"/>
    <w:rsid w:val="004C2460"/>
    <w:rsid w:val="004C2495"/>
    <w:rsid w:val="004C24B8"/>
    <w:rsid w:val="004C2583"/>
    <w:rsid w:val="004C28FD"/>
    <w:rsid w:val="004C2A9E"/>
    <w:rsid w:val="004C2B49"/>
    <w:rsid w:val="004C2CB2"/>
    <w:rsid w:val="004C2DC8"/>
    <w:rsid w:val="004C2EBC"/>
    <w:rsid w:val="004C3091"/>
    <w:rsid w:val="004C3174"/>
    <w:rsid w:val="004C322D"/>
    <w:rsid w:val="004C325D"/>
    <w:rsid w:val="004C3290"/>
    <w:rsid w:val="004C3321"/>
    <w:rsid w:val="004C3431"/>
    <w:rsid w:val="004C3603"/>
    <w:rsid w:val="004C38E0"/>
    <w:rsid w:val="004C39A7"/>
    <w:rsid w:val="004C3ADA"/>
    <w:rsid w:val="004C3B7A"/>
    <w:rsid w:val="004C3C1C"/>
    <w:rsid w:val="004C3C79"/>
    <w:rsid w:val="004C3D14"/>
    <w:rsid w:val="004C3D96"/>
    <w:rsid w:val="004C3F94"/>
    <w:rsid w:val="004C3FAF"/>
    <w:rsid w:val="004C41EA"/>
    <w:rsid w:val="004C41FD"/>
    <w:rsid w:val="004C4425"/>
    <w:rsid w:val="004C4491"/>
    <w:rsid w:val="004C460D"/>
    <w:rsid w:val="004C4790"/>
    <w:rsid w:val="004C49D4"/>
    <w:rsid w:val="004C49DD"/>
    <w:rsid w:val="004C4A05"/>
    <w:rsid w:val="004C4BF5"/>
    <w:rsid w:val="004C4DCB"/>
    <w:rsid w:val="004C4FDE"/>
    <w:rsid w:val="004C5084"/>
    <w:rsid w:val="004C5117"/>
    <w:rsid w:val="004C5194"/>
    <w:rsid w:val="004C5250"/>
    <w:rsid w:val="004C5259"/>
    <w:rsid w:val="004C5297"/>
    <w:rsid w:val="004C52AB"/>
    <w:rsid w:val="004C5613"/>
    <w:rsid w:val="004C5629"/>
    <w:rsid w:val="004C5821"/>
    <w:rsid w:val="004C5971"/>
    <w:rsid w:val="004C5B43"/>
    <w:rsid w:val="004C5F01"/>
    <w:rsid w:val="004C5FE2"/>
    <w:rsid w:val="004C6024"/>
    <w:rsid w:val="004C619A"/>
    <w:rsid w:val="004C61B1"/>
    <w:rsid w:val="004C62AF"/>
    <w:rsid w:val="004C64F9"/>
    <w:rsid w:val="004C6513"/>
    <w:rsid w:val="004C6544"/>
    <w:rsid w:val="004C65B2"/>
    <w:rsid w:val="004C65EE"/>
    <w:rsid w:val="004C6680"/>
    <w:rsid w:val="004C67C0"/>
    <w:rsid w:val="004C67ED"/>
    <w:rsid w:val="004C682F"/>
    <w:rsid w:val="004C6863"/>
    <w:rsid w:val="004C6A38"/>
    <w:rsid w:val="004C6A57"/>
    <w:rsid w:val="004C6AC8"/>
    <w:rsid w:val="004C6AF1"/>
    <w:rsid w:val="004C6B58"/>
    <w:rsid w:val="004C6C73"/>
    <w:rsid w:val="004C6D66"/>
    <w:rsid w:val="004C6EBB"/>
    <w:rsid w:val="004C6EBE"/>
    <w:rsid w:val="004C719B"/>
    <w:rsid w:val="004C71EE"/>
    <w:rsid w:val="004C729F"/>
    <w:rsid w:val="004C736F"/>
    <w:rsid w:val="004C73F3"/>
    <w:rsid w:val="004C7561"/>
    <w:rsid w:val="004C78C1"/>
    <w:rsid w:val="004C7910"/>
    <w:rsid w:val="004C7A9A"/>
    <w:rsid w:val="004C7A9D"/>
    <w:rsid w:val="004C7B0D"/>
    <w:rsid w:val="004C7B36"/>
    <w:rsid w:val="004C7B6D"/>
    <w:rsid w:val="004C7F41"/>
    <w:rsid w:val="004C7F7E"/>
    <w:rsid w:val="004D0156"/>
    <w:rsid w:val="004D01F0"/>
    <w:rsid w:val="004D0315"/>
    <w:rsid w:val="004D050D"/>
    <w:rsid w:val="004D05F6"/>
    <w:rsid w:val="004D0626"/>
    <w:rsid w:val="004D06E2"/>
    <w:rsid w:val="004D07A6"/>
    <w:rsid w:val="004D07CC"/>
    <w:rsid w:val="004D0862"/>
    <w:rsid w:val="004D094D"/>
    <w:rsid w:val="004D09E3"/>
    <w:rsid w:val="004D0BB5"/>
    <w:rsid w:val="004D0BD9"/>
    <w:rsid w:val="004D0C95"/>
    <w:rsid w:val="004D10FC"/>
    <w:rsid w:val="004D1181"/>
    <w:rsid w:val="004D11A8"/>
    <w:rsid w:val="004D1242"/>
    <w:rsid w:val="004D1267"/>
    <w:rsid w:val="004D15F9"/>
    <w:rsid w:val="004D17AC"/>
    <w:rsid w:val="004D184E"/>
    <w:rsid w:val="004D1855"/>
    <w:rsid w:val="004D1885"/>
    <w:rsid w:val="004D19C3"/>
    <w:rsid w:val="004D1C5B"/>
    <w:rsid w:val="004D1E59"/>
    <w:rsid w:val="004D1E66"/>
    <w:rsid w:val="004D1EF7"/>
    <w:rsid w:val="004D1F98"/>
    <w:rsid w:val="004D2155"/>
    <w:rsid w:val="004D21F3"/>
    <w:rsid w:val="004D228C"/>
    <w:rsid w:val="004D2292"/>
    <w:rsid w:val="004D23AA"/>
    <w:rsid w:val="004D2405"/>
    <w:rsid w:val="004D2468"/>
    <w:rsid w:val="004D2546"/>
    <w:rsid w:val="004D257F"/>
    <w:rsid w:val="004D25B1"/>
    <w:rsid w:val="004D26B2"/>
    <w:rsid w:val="004D27E4"/>
    <w:rsid w:val="004D2965"/>
    <w:rsid w:val="004D2AAF"/>
    <w:rsid w:val="004D2BE8"/>
    <w:rsid w:val="004D2E9B"/>
    <w:rsid w:val="004D2F1D"/>
    <w:rsid w:val="004D2F3E"/>
    <w:rsid w:val="004D2FCC"/>
    <w:rsid w:val="004D302C"/>
    <w:rsid w:val="004D30AD"/>
    <w:rsid w:val="004D312A"/>
    <w:rsid w:val="004D31C7"/>
    <w:rsid w:val="004D3257"/>
    <w:rsid w:val="004D3389"/>
    <w:rsid w:val="004D340F"/>
    <w:rsid w:val="004D34D5"/>
    <w:rsid w:val="004D354E"/>
    <w:rsid w:val="004D3610"/>
    <w:rsid w:val="004D3650"/>
    <w:rsid w:val="004D3739"/>
    <w:rsid w:val="004D3750"/>
    <w:rsid w:val="004D3753"/>
    <w:rsid w:val="004D37E1"/>
    <w:rsid w:val="004D38CB"/>
    <w:rsid w:val="004D38CC"/>
    <w:rsid w:val="004D38E6"/>
    <w:rsid w:val="004D3937"/>
    <w:rsid w:val="004D3A00"/>
    <w:rsid w:val="004D3AB9"/>
    <w:rsid w:val="004D3B14"/>
    <w:rsid w:val="004D3C5C"/>
    <w:rsid w:val="004D3CAF"/>
    <w:rsid w:val="004D3DEA"/>
    <w:rsid w:val="004D3DF8"/>
    <w:rsid w:val="004D3F70"/>
    <w:rsid w:val="004D3F81"/>
    <w:rsid w:val="004D3F8E"/>
    <w:rsid w:val="004D4025"/>
    <w:rsid w:val="004D4059"/>
    <w:rsid w:val="004D4075"/>
    <w:rsid w:val="004D40CA"/>
    <w:rsid w:val="004D41CF"/>
    <w:rsid w:val="004D420D"/>
    <w:rsid w:val="004D4270"/>
    <w:rsid w:val="004D430B"/>
    <w:rsid w:val="004D43ED"/>
    <w:rsid w:val="004D44DA"/>
    <w:rsid w:val="004D460C"/>
    <w:rsid w:val="004D46DD"/>
    <w:rsid w:val="004D470C"/>
    <w:rsid w:val="004D4710"/>
    <w:rsid w:val="004D475F"/>
    <w:rsid w:val="004D4807"/>
    <w:rsid w:val="004D4966"/>
    <w:rsid w:val="004D4A41"/>
    <w:rsid w:val="004D4FD9"/>
    <w:rsid w:val="004D503D"/>
    <w:rsid w:val="004D50E4"/>
    <w:rsid w:val="004D5127"/>
    <w:rsid w:val="004D5210"/>
    <w:rsid w:val="004D5243"/>
    <w:rsid w:val="004D538A"/>
    <w:rsid w:val="004D5431"/>
    <w:rsid w:val="004D5540"/>
    <w:rsid w:val="004D563B"/>
    <w:rsid w:val="004D5677"/>
    <w:rsid w:val="004D56A5"/>
    <w:rsid w:val="004D5858"/>
    <w:rsid w:val="004D5872"/>
    <w:rsid w:val="004D58F5"/>
    <w:rsid w:val="004D5A74"/>
    <w:rsid w:val="004D5B7C"/>
    <w:rsid w:val="004D5BB4"/>
    <w:rsid w:val="004D5BB7"/>
    <w:rsid w:val="004D5BF6"/>
    <w:rsid w:val="004D5DE3"/>
    <w:rsid w:val="004D5DEA"/>
    <w:rsid w:val="004D5EA0"/>
    <w:rsid w:val="004D60AD"/>
    <w:rsid w:val="004D61B8"/>
    <w:rsid w:val="004D6250"/>
    <w:rsid w:val="004D630D"/>
    <w:rsid w:val="004D63EF"/>
    <w:rsid w:val="004D6474"/>
    <w:rsid w:val="004D64AF"/>
    <w:rsid w:val="004D6677"/>
    <w:rsid w:val="004D66E3"/>
    <w:rsid w:val="004D67F5"/>
    <w:rsid w:val="004D6850"/>
    <w:rsid w:val="004D6A90"/>
    <w:rsid w:val="004D6C2E"/>
    <w:rsid w:val="004D6CED"/>
    <w:rsid w:val="004D6D87"/>
    <w:rsid w:val="004D6E6F"/>
    <w:rsid w:val="004D6F99"/>
    <w:rsid w:val="004D705C"/>
    <w:rsid w:val="004D72D6"/>
    <w:rsid w:val="004D7370"/>
    <w:rsid w:val="004D73A2"/>
    <w:rsid w:val="004D7857"/>
    <w:rsid w:val="004D786B"/>
    <w:rsid w:val="004D7988"/>
    <w:rsid w:val="004D79D8"/>
    <w:rsid w:val="004D7A38"/>
    <w:rsid w:val="004D7BAB"/>
    <w:rsid w:val="004D7D26"/>
    <w:rsid w:val="004D7E5A"/>
    <w:rsid w:val="004D7E84"/>
    <w:rsid w:val="004D7E9A"/>
    <w:rsid w:val="004E0090"/>
    <w:rsid w:val="004E0101"/>
    <w:rsid w:val="004E017E"/>
    <w:rsid w:val="004E0212"/>
    <w:rsid w:val="004E022D"/>
    <w:rsid w:val="004E02E5"/>
    <w:rsid w:val="004E034F"/>
    <w:rsid w:val="004E03B8"/>
    <w:rsid w:val="004E0575"/>
    <w:rsid w:val="004E05D6"/>
    <w:rsid w:val="004E0673"/>
    <w:rsid w:val="004E06AB"/>
    <w:rsid w:val="004E0827"/>
    <w:rsid w:val="004E0852"/>
    <w:rsid w:val="004E08B5"/>
    <w:rsid w:val="004E0E7E"/>
    <w:rsid w:val="004E12B6"/>
    <w:rsid w:val="004E1358"/>
    <w:rsid w:val="004E138E"/>
    <w:rsid w:val="004E15B7"/>
    <w:rsid w:val="004E15C4"/>
    <w:rsid w:val="004E1697"/>
    <w:rsid w:val="004E1702"/>
    <w:rsid w:val="004E18A5"/>
    <w:rsid w:val="004E1923"/>
    <w:rsid w:val="004E19EE"/>
    <w:rsid w:val="004E1C36"/>
    <w:rsid w:val="004E1CD1"/>
    <w:rsid w:val="004E1CDC"/>
    <w:rsid w:val="004E1D07"/>
    <w:rsid w:val="004E1D3D"/>
    <w:rsid w:val="004E1E14"/>
    <w:rsid w:val="004E1E18"/>
    <w:rsid w:val="004E1E5A"/>
    <w:rsid w:val="004E1EAF"/>
    <w:rsid w:val="004E1FBC"/>
    <w:rsid w:val="004E205D"/>
    <w:rsid w:val="004E221B"/>
    <w:rsid w:val="004E2276"/>
    <w:rsid w:val="004E23C0"/>
    <w:rsid w:val="004E24B0"/>
    <w:rsid w:val="004E24E5"/>
    <w:rsid w:val="004E25FD"/>
    <w:rsid w:val="004E26E0"/>
    <w:rsid w:val="004E2865"/>
    <w:rsid w:val="004E28FE"/>
    <w:rsid w:val="004E29E3"/>
    <w:rsid w:val="004E2A13"/>
    <w:rsid w:val="004E2B56"/>
    <w:rsid w:val="004E2BCA"/>
    <w:rsid w:val="004E2C98"/>
    <w:rsid w:val="004E30E4"/>
    <w:rsid w:val="004E30E5"/>
    <w:rsid w:val="004E318D"/>
    <w:rsid w:val="004E3219"/>
    <w:rsid w:val="004E3315"/>
    <w:rsid w:val="004E3371"/>
    <w:rsid w:val="004E379A"/>
    <w:rsid w:val="004E379D"/>
    <w:rsid w:val="004E385E"/>
    <w:rsid w:val="004E39E8"/>
    <w:rsid w:val="004E3B7D"/>
    <w:rsid w:val="004E3C93"/>
    <w:rsid w:val="004E3C9C"/>
    <w:rsid w:val="004E3CE2"/>
    <w:rsid w:val="004E3D99"/>
    <w:rsid w:val="004E3DF2"/>
    <w:rsid w:val="004E3E7E"/>
    <w:rsid w:val="004E3ED8"/>
    <w:rsid w:val="004E3EEA"/>
    <w:rsid w:val="004E3F5F"/>
    <w:rsid w:val="004E3FFD"/>
    <w:rsid w:val="004E40F2"/>
    <w:rsid w:val="004E41D4"/>
    <w:rsid w:val="004E41EA"/>
    <w:rsid w:val="004E44C2"/>
    <w:rsid w:val="004E450D"/>
    <w:rsid w:val="004E459D"/>
    <w:rsid w:val="004E46C0"/>
    <w:rsid w:val="004E475A"/>
    <w:rsid w:val="004E497F"/>
    <w:rsid w:val="004E4AE6"/>
    <w:rsid w:val="004E4B74"/>
    <w:rsid w:val="004E4E27"/>
    <w:rsid w:val="004E4E60"/>
    <w:rsid w:val="004E5033"/>
    <w:rsid w:val="004E51FD"/>
    <w:rsid w:val="004E530C"/>
    <w:rsid w:val="004E5763"/>
    <w:rsid w:val="004E579C"/>
    <w:rsid w:val="004E57E8"/>
    <w:rsid w:val="004E58DE"/>
    <w:rsid w:val="004E594A"/>
    <w:rsid w:val="004E5A60"/>
    <w:rsid w:val="004E5C17"/>
    <w:rsid w:val="004E5CDC"/>
    <w:rsid w:val="004E5D6F"/>
    <w:rsid w:val="004E60EA"/>
    <w:rsid w:val="004E619F"/>
    <w:rsid w:val="004E6225"/>
    <w:rsid w:val="004E63A7"/>
    <w:rsid w:val="004E642F"/>
    <w:rsid w:val="004E657C"/>
    <w:rsid w:val="004E65F4"/>
    <w:rsid w:val="004E6648"/>
    <w:rsid w:val="004E66CF"/>
    <w:rsid w:val="004E6716"/>
    <w:rsid w:val="004E6778"/>
    <w:rsid w:val="004E67DB"/>
    <w:rsid w:val="004E6857"/>
    <w:rsid w:val="004E6916"/>
    <w:rsid w:val="004E6A80"/>
    <w:rsid w:val="004E6BBF"/>
    <w:rsid w:val="004E6D7E"/>
    <w:rsid w:val="004E6DD6"/>
    <w:rsid w:val="004E6E0B"/>
    <w:rsid w:val="004E6F63"/>
    <w:rsid w:val="004E6FBE"/>
    <w:rsid w:val="004E710F"/>
    <w:rsid w:val="004E7128"/>
    <w:rsid w:val="004E71B0"/>
    <w:rsid w:val="004E7309"/>
    <w:rsid w:val="004E758B"/>
    <w:rsid w:val="004E75F9"/>
    <w:rsid w:val="004E774D"/>
    <w:rsid w:val="004E775D"/>
    <w:rsid w:val="004E7849"/>
    <w:rsid w:val="004E7852"/>
    <w:rsid w:val="004E795E"/>
    <w:rsid w:val="004E7A33"/>
    <w:rsid w:val="004E7AB5"/>
    <w:rsid w:val="004E7B9C"/>
    <w:rsid w:val="004E7C3B"/>
    <w:rsid w:val="004E7CE8"/>
    <w:rsid w:val="004E7CF5"/>
    <w:rsid w:val="004E7F51"/>
    <w:rsid w:val="004F007F"/>
    <w:rsid w:val="004F0323"/>
    <w:rsid w:val="004F057A"/>
    <w:rsid w:val="004F0638"/>
    <w:rsid w:val="004F0767"/>
    <w:rsid w:val="004F079C"/>
    <w:rsid w:val="004F07C1"/>
    <w:rsid w:val="004F0894"/>
    <w:rsid w:val="004F08EC"/>
    <w:rsid w:val="004F09CD"/>
    <w:rsid w:val="004F09D7"/>
    <w:rsid w:val="004F0D09"/>
    <w:rsid w:val="004F0D73"/>
    <w:rsid w:val="004F0E36"/>
    <w:rsid w:val="004F0F04"/>
    <w:rsid w:val="004F0F76"/>
    <w:rsid w:val="004F119E"/>
    <w:rsid w:val="004F11BA"/>
    <w:rsid w:val="004F11F4"/>
    <w:rsid w:val="004F1212"/>
    <w:rsid w:val="004F126A"/>
    <w:rsid w:val="004F127E"/>
    <w:rsid w:val="004F1373"/>
    <w:rsid w:val="004F13DF"/>
    <w:rsid w:val="004F143A"/>
    <w:rsid w:val="004F155A"/>
    <w:rsid w:val="004F15C1"/>
    <w:rsid w:val="004F16AB"/>
    <w:rsid w:val="004F170C"/>
    <w:rsid w:val="004F17A6"/>
    <w:rsid w:val="004F18D0"/>
    <w:rsid w:val="004F1947"/>
    <w:rsid w:val="004F1979"/>
    <w:rsid w:val="004F1A27"/>
    <w:rsid w:val="004F1BE3"/>
    <w:rsid w:val="004F20F4"/>
    <w:rsid w:val="004F227A"/>
    <w:rsid w:val="004F2377"/>
    <w:rsid w:val="004F23DB"/>
    <w:rsid w:val="004F24D0"/>
    <w:rsid w:val="004F2509"/>
    <w:rsid w:val="004F2540"/>
    <w:rsid w:val="004F28CD"/>
    <w:rsid w:val="004F2900"/>
    <w:rsid w:val="004F296A"/>
    <w:rsid w:val="004F2A72"/>
    <w:rsid w:val="004F2A95"/>
    <w:rsid w:val="004F2AE5"/>
    <w:rsid w:val="004F2B82"/>
    <w:rsid w:val="004F2BE0"/>
    <w:rsid w:val="004F2C31"/>
    <w:rsid w:val="004F2C49"/>
    <w:rsid w:val="004F2C99"/>
    <w:rsid w:val="004F2DFF"/>
    <w:rsid w:val="004F2FE0"/>
    <w:rsid w:val="004F3047"/>
    <w:rsid w:val="004F3209"/>
    <w:rsid w:val="004F32A3"/>
    <w:rsid w:val="004F32E0"/>
    <w:rsid w:val="004F33B8"/>
    <w:rsid w:val="004F343D"/>
    <w:rsid w:val="004F354E"/>
    <w:rsid w:val="004F3697"/>
    <w:rsid w:val="004F3724"/>
    <w:rsid w:val="004F3741"/>
    <w:rsid w:val="004F3964"/>
    <w:rsid w:val="004F3A28"/>
    <w:rsid w:val="004F3A35"/>
    <w:rsid w:val="004F3B25"/>
    <w:rsid w:val="004F3C67"/>
    <w:rsid w:val="004F3C7E"/>
    <w:rsid w:val="004F3C88"/>
    <w:rsid w:val="004F3EFE"/>
    <w:rsid w:val="004F3F6A"/>
    <w:rsid w:val="004F401E"/>
    <w:rsid w:val="004F41A8"/>
    <w:rsid w:val="004F41C0"/>
    <w:rsid w:val="004F41DE"/>
    <w:rsid w:val="004F41EC"/>
    <w:rsid w:val="004F4433"/>
    <w:rsid w:val="004F4500"/>
    <w:rsid w:val="004F45B6"/>
    <w:rsid w:val="004F46EC"/>
    <w:rsid w:val="004F471B"/>
    <w:rsid w:val="004F479C"/>
    <w:rsid w:val="004F488C"/>
    <w:rsid w:val="004F4966"/>
    <w:rsid w:val="004F4980"/>
    <w:rsid w:val="004F4ADC"/>
    <w:rsid w:val="004F4B0F"/>
    <w:rsid w:val="004F4BFB"/>
    <w:rsid w:val="004F4DBB"/>
    <w:rsid w:val="004F500B"/>
    <w:rsid w:val="004F50EC"/>
    <w:rsid w:val="004F5129"/>
    <w:rsid w:val="004F51DC"/>
    <w:rsid w:val="004F52B0"/>
    <w:rsid w:val="004F52C8"/>
    <w:rsid w:val="004F5425"/>
    <w:rsid w:val="004F547E"/>
    <w:rsid w:val="004F54A5"/>
    <w:rsid w:val="004F54AA"/>
    <w:rsid w:val="004F54F5"/>
    <w:rsid w:val="004F5652"/>
    <w:rsid w:val="004F56BF"/>
    <w:rsid w:val="004F5715"/>
    <w:rsid w:val="004F5A47"/>
    <w:rsid w:val="004F5B65"/>
    <w:rsid w:val="004F5BED"/>
    <w:rsid w:val="004F5D5E"/>
    <w:rsid w:val="004F5EF9"/>
    <w:rsid w:val="004F62FD"/>
    <w:rsid w:val="004F6300"/>
    <w:rsid w:val="004F6333"/>
    <w:rsid w:val="004F6401"/>
    <w:rsid w:val="004F6531"/>
    <w:rsid w:val="004F663A"/>
    <w:rsid w:val="004F6A5F"/>
    <w:rsid w:val="004F6B30"/>
    <w:rsid w:val="004F6DC2"/>
    <w:rsid w:val="004F7033"/>
    <w:rsid w:val="004F705C"/>
    <w:rsid w:val="004F75CD"/>
    <w:rsid w:val="004F760A"/>
    <w:rsid w:val="004F7610"/>
    <w:rsid w:val="004F775F"/>
    <w:rsid w:val="004F779D"/>
    <w:rsid w:val="004F77B0"/>
    <w:rsid w:val="004F7967"/>
    <w:rsid w:val="004F7E88"/>
    <w:rsid w:val="004F7F7E"/>
    <w:rsid w:val="00500155"/>
    <w:rsid w:val="00500272"/>
    <w:rsid w:val="005002FF"/>
    <w:rsid w:val="0050036B"/>
    <w:rsid w:val="0050040B"/>
    <w:rsid w:val="0050050A"/>
    <w:rsid w:val="00500544"/>
    <w:rsid w:val="0050056B"/>
    <w:rsid w:val="00500782"/>
    <w:rsid w:val="00500885"/>
    <w:rsid w:val="005008EA"/>
    <w:rsid w:val="005009A6"/>
    <w:rsid w:val="00500A3E"/>
    <w:rsid w:val="00500AA0"/>
    <w:rsid w:val="00500C02"/>
    <w:rsid w:val="00500D3C"/>
    <w:rsid w:val="00500D8C"/>
    <w:rsid w:val="00500E56"/>
    <w:rsid w:val="00500E6A"/>
    <w:rsid w:val="0050103C"/>
    <w:rsid w:val="005010F2"/>
    <w:rsid w:val="005010FD"/>
    <w:rsid w:val="0050111F"/>
    <w:rsid w:val="00501149"/>
    <w:rsid w:val="0050116A"/>
    <w:rsid w:val="0050135E"/>
    <w:rsid w:val="00501370"/>
    <w:rsid w:val="005013E4"/>
    <w:rsid w:val="005013FE"/>
    <w:rsid w:val="00501444"/>
    <w:rsid w:val="0050145C"/>
    <w:rsid w:val="005015F0"/>
    <w:rsid w:val="00501688"/>
    <w:rsid w:val="005018A7"/>
    <w:rsid w:val="005018E5"/>
    <w:rsid w:val="00501A0B"/>
    <w:rsid w:val="00501A40"/>
    <w:rsid w:val="00501B32"/>
    <w:rsid w:val="00501C15"/>
    <w:rsid w:val="00501C58"/>
    <w:rsid w:val="00501CB1"/>
    <w:rsid w:val="00501D98"/>
    <w:rsid w:val="00501E16"/>
    <w:rsid w:val="00501E6C"/>
    <w:rsid w:val="00501F48"/>
    <w:rsid w:val="00501F99"/>
    <w:rsid w:val="005020F4"/>
    <w:rsid w:val="0050218B"/>
    <w:rsid w:val="0050239C"/>
    <w:rsid w:val="0050239E"/>
    <w:rsid w:val="005023F6"/>
    <w:rsid w:val="00502409"/>
    <w:rsid w:val="005024DC"/>
    <w:rsid w:val="00502517"/>
    <w:rsid w:val="00502573"/>
    <w:rsid w:val="00502746"/>
    <w:rsid w:val="0050276D"/>
    <w:rsid w:val="00502777"/>
    <w:rsid w:val="00502903"/>
    <w:rsid w:val="00502AFF"/>
    <w:rsid w:val="00502CB3"/>
    <w:rsid w:val="00502D61"/>
    <w:rsid w:val="00502EAB"/>
    <w:rsid w:val="00502F1C"/>
    <w:rsid w:val="0050300C"/>
    <w:rsid w:val="005031F9"/>
    <w:rsid w:val="00503212"/>
    <w:rsid w:val="0050337E"/>
    <w:rsid w:val="00503436"/>
    <w:rsid w:val="00503654"/>
    <w:rsid w:val="00503678"/>
    <w:rsid w:val="00503769"/>
    <w:rsid w:val="005037B1"/>
    <w:rsid w:val="00503925"/>
    <w:rsid w:val="005039F9"/>
    <w:rsid w:val="00503ABF"/>
    <w:rsid w:val="00503B16"/>
    <w:rsid w:val="00503C97"/>
    <w:rsid w:val="00503CAB"/>
    <w:rsid w:val="00503D82"/>
    <w:rsid w:val="00503E28"/>
    <w:rsid w:val="00503EC6"/>
    <w:rsid w:val="00503F85"/>
    <w:rsid w:val="00503FEE"/>
    <w:rsid w:val="0050403E"/>
    <w:rsid w:val="005041AD"/>
    <w:rsid w:val="0050420C"/>
    <w:rsid w:val="00504246"/>
    <w:rsid w:val="005042C4"/>
    <w:rsid w:val="00504329"/>
    <w:rsid w:val="00504361"/>
    <w:rsid w:val="0050436C"/>
    <w:rsid w:val="00504395"/>
    <w:rsid w:val="00504647"/>
    <w:rsid w:val="0050471E"/>
    <w:rsid w:val="00504753"/>
    <w:rsid w:val="005047EB"/>
    <w:rsid w:val="0050480F"/>
    <w:rsid w:val="0050485A"/>
    <w:rsid w:val="00504963"/>
    <w:rsid w:val="005049BB"/>
    <w:rsid w:val="00504B77"/>
    <w:rsid w:val="00504B87"/>
    <w:rsid w:val="00504D4B"/>
    <w:rsid w:val="00504D6C"/>
    <w:rsid w:val="00504EF3"/>
    <w:rsid w:val="00504F8D"/>
    <w:rsid w:val="00504FBA"/>
    <w:rsid w:val="00504FF4"/>
    <w:rsid w:val="005050BA"/>
    <w:rsid w:val="005050E3"/>
    <w:rsid w:val="00505114"/>
    <w:rsid w:val="005054F1"/>
    <w:rsid w:val="005054FC"/>
    <w:rsid w:val="0050552F"/>
    <w:rsid w:val="005055EA"/>
    <w:rsid w:val="005056AE"/>
    <w:rsid w:val="005056EA"/>
    <w:rsid w:val="005057F1"/>
    <w:rsid w:val="00505A4A"/>
    <w:rsid w:val="00505B05"/>
    <w:rsid w:val="00505BA6"/>
    <w:rsid w:val="00505C33"/>
    <w:rsid w:val="00505C70"/>
    <w:rsid w:val="00505D9A"/>
    <w:rsid w:val="00505E89"/>
    <w:rsid w:val="00505FCF"/>
    <w:rsid w:val="00506146"/>
    <w:rsid w:val="005061A5"/>
    <w:rsid w:val="00506212"/>
    <w:rsid w:val="0050624B"/>
    <w:rsid w:val="0050639C"/>
    <w:rsid w:val="005064B9"/>
    <w:rsid w:val="00506593"/>
    <w:rsid w:val="005065BB"/>
    <w:rsid w:val="00506672"/>
    <w:rsid w:val="00506826"/>
    <w:rsid w:val="00506911"/>
    <w:rsid w:val="00506B56"/>
    <w:rsid w:val="00506B60"/>
    <w:rsid w:val="00506C4F"/>
    <w:rsid w:val="00506DBA"/>
    <w:rsid w:val="00506F0D"/>
    <w:rsid w:val="00506FB3"/>
    <w:rsid w:val="0050717F"/>
    <w:rsid w:val="00507271"/>
    <w:rsid w:val="00507293"/>
    <w:rsid w:val="005072D7"/>
    <w:rsid w:val="005073BE"/>
    <w:rsid w:val="005073BF"/>
    <w:rsid w:val="00507493"/>
    <w:rsid w:val="00507605"/>
    <w:rsid w:val="005077E3"/>
    <w:rsid w:val="005078DE"/>
    <w:rsid w:val="00507A49"/>
    <w:rsid w:val="00507AC8"/>
    <w:rsid w:val="00507ACF"/>
    <w:rsid w:val="00507C8D"/>
    <w:rsid w:val="00507E4F"/>
    <w:rsid w:val="00507E7C"/>
    <w:rsid w:val="00507F94"/>
    <w:rsid w:val="00510124"/>
    <w:rsid w:val="005101D1"/>
    <w:rsid w:val="0051021A"/>
    <w:rsid w:val="005102B8"/>
    <w:rsid w:val="00510339"/>
    <w:rsid w:val="005103BF"/>
    <w:rsid w:val="005104E0"/>
    <w:rsid w:val="0051058A"/>
    <w:rsid w:val="00510683"/>
    <w:rsid w:val="00510699"/>
    <w:rsid w:val="005107A0"/>
    <w:rsid w:val="005107C7"/>
    <w:rsid w:val="005109F1"/>
    <w:rsid w:val="00510AB2"/>
    <w:rsid w:val="00510B16"/>
    <w:rsid w:val="00510EFB"/>
    <w:rsid w:val="00511014"/>
    <w:rsid w:val="00511184"/>
    <w:rsid w:val="0051123D"/>
    <w:rsid w:val="0051148F"/>
    <w:rsid w:val="005114AF"/>
    <w:rsid w:val="00511576"/>
    <w:rsid w:val="005115DA"/>
    <w:rsid w:val="005115F7"/>
    <w:rsid w:val="0051169E"/>
    <w:rsid w:val="005116D2"/>
    <w:rsid w:val="0051172D"/>
    <w:rsid w:val="005117DC"/>
    <w:rsid w:val="005117E2"/>
    <w:rsid w:val="005118B4"/>
    <w:rsid w:val="005119EC"/>
    <w:rsid w:val="00511AE7"/>
    <w:rsid w:val="00511BE5"/>
    <w:rsid w:val="00511CE7"/>
    <w:rsid w:val="00511D99"/>
    <w:rsid w:val="00511E28"/>
    <w:rsid w:val="00511EE0"/>
    <w:rsid w:val="00511F34"/>
    <w:rsid w:val="00511F44"/>
    <w:rsid w:val="00511F94"/>
    <w:rsid w:val="005120AF"/>
    <w:rsid w:val="005120DE"/>
    <w:rsid w:val="005121DE"/>
    <w:rsid w:val="005121F0"/>
    <w:rsid w:val="00512244"/>
    <w:rsid w:val="005122FD"/>
    <w:rsid w:val="00512387"/>
    <w:rsid w:val="005124A8"/>
    <w:rsid w:val="005124DD"/>
    <w:rsid w:val="005124F2"/>
    <w:rsid w:val="005125F2"/>
    <w:rsid w:val="005126CA"/>
    <w:rsid w:val="005126F5"/>
    <w:rsid w:val="00512A01"/>
    <w:rsid w:val="00512B26"/>
    <w:rsid w:val="00512BED"/>
    <w:rsid w:val="00512DEB"/>
    <w:rsid w:val="00512F7F"/>
    <w:rsid w:val="00512FF2"/>
    <w:rsid w:val="00513568"/>
    <w:rsid w:val="005136AE"/>
    <w:rsid w:val="005137C9"/>
    <w:rsid w:val="0051382D"/>
    <w:rsid w:val="00513AD5"/>
    <w:rsid w:val="00513AED"/>
    <w:rsid w:val="00513B1F"/>
    <w:rsid w:val="00513C5D"/>
    <w:rsid w:val="00513F0C"/>
    <w:rsid w:val="00514031"/>
    <w:rsid w:val="005140FC"/>
    <w:rsid w:val="005141AE"/>
    <w:rsid w:val="005144F7"/>
    <w:rsid w:val="00514611"/>
    <w:rsid w:val="00514740"/>
    <w:rsid w:val="0051479E"/>
    <w:rsid w:val="0051496F"/>
    <w:rsid w:val="005149B3"/>
    <w:rsid w:val="00514A58"/>
    <w:rsid w:val="00514A92"/>
    <w:rsid w:val="00514AA3"/>
    <w:rsid w:val="00514B74"/>
    <w:rsid w:val="00514C8B"/>
    <w:rsid w:val="00514F4B"/>
    <w:rsid w:val="00514FD1"/>
    <w:rsid w:val="00515024"/>
    <w:rsid w:val="00515130"/>
    <w:rsid w:val="00515249"/>
    <w:rsid w:val="00515258"/>
    <w:rsid w:val="005152F4"/>
    <w:rsid w:val="005152F5"/>
    <w:rsid w:val="00515328"/>
    <w:rsid w:val="005153C9"/>
    <w:rsid w:val="00515481"/>
    <w:rsid w:val="0051548E"/>
    <w:rsid w:val="00515498"/>
    <w:rsid w:val="005154CE"/>
    <w:rsid w:val="0051553E"/>
    <w:rsid w:val="00515612"/>
    <w:rsid w:val="00515721"/>
    <w:rsid w:val="00515764"/>
    <w:rsid w:val="00515832"/>
    <w:rsid w:val="0051597E"/>
    <w:rsid w:val="00515BFC"/>
    <w:rsid w:val="00515D63"/>
    <w:rsid w:val="00515D6B"/>
    <w:rsid w:val="00515D77"/>
    <w:rsid w:val="00516043"/>
    <w:rsid w:val="00516085"/>
    <w:rsid w:val="005161E6"/>
    <w:rsid w:val="00516252"/>
    <w:rsid w:val="00516306"/>
    <w:rsid w:val="00516399"/>
    <w:rsid w:val="005164DC"/>
    <w:rsid w:val="005164F0"/>
    <w:rsid w:val="005165E7"/>
    <w:rsid w:val="0051666D"/>
    <w:rsid w:val="005166C8"/>
    <w:rsid w:val="00516869"/>
    <w:rsid w:val="0051690C"/>
    <w:rsid w:val="00516916"/>
    <w:rsid w:val="00516AED"/>
    <w:rsid w:val="00516B55"/>
    <w:rsid w:val="00516CCD"/>
    <w:rsid w:val="00516D3A"/>
    <w:rsid w:val="00516DEE"/>
    <w:rsid w:val="00516EBA"/>
    <w:rsid w:val="00516F4E"/>
    <w:rsid w:val="0051708E"/>
    <w:rsid w:val="00517140"/>
    <w:rsid w:val="0051714D"/>
    <w:rsid w:val="0051719E"/>
    <w:rsid w:val="00517333"/>
    <w:rsid w:val="0051750B"/>
    <w:rsid w:val="00517541"/>
    <w:rsid w:val="005176C3"/>
    <w:rsid w:val="005178C6"/>
    <w:rsid w:val="00517908"/>
    <w:rsid w:val="00517A7E"/>
    <w:rsid w:val="00517AFE"/>
    <w:rsid w:val="00517B51"/>
    <w:rsid w:val="00517B90"/>
    <w:rsid w:val="00517BD3"/>
    <w:rsid w:val="00517D14"/>
    <w:rsid w:val="00517DB6"/>
    <w:rsid w:val="00517DD1"/>
    <w:rsid w:val="00517E3E"/>
    <w:rsid w:val="00517F5E"/>
    <w:rsid w:val="00517FEB"/>
    <w:rsid w:val="00520012"/>
    <w:rsid w:val="0052008C"/>
    <w:rsid w:val="00520096"/>
    <w:rsid w:val="00520178"/>
    <w:rsid w:val="005201E8"/>
    <w:rsid w:val="005203E7"/>
    <w:rsid w:val="00520571"/>
    <w:rsid w:val="00520632"/>
    <w:rsid w:val="0052077D"/>
    <w:rsid w:val="005207B4"/>
    <w:rsid w:val="0052085C"/>
    <w:rsid w:val="00520914"/>
    <w:rsid w:val="00520A07"/>
    <w:rsid w:val="00520BA4"/>
    <w:rsid w:val="00520BBE"/>
    <w:rsid w:val="00520C39"/>
    <w:rsid w:val="00520CAB"/>
    <w:rsid w:val="00520D51"/>
    <w:rsid w:val="00520D65"/>
    <w:rsid w:val="00520D7C"/>
    <w:rsid w:val="00520D7F"/>
    <w:rsid w:val="00520DA9"/>
    <w:rsid w:val="00520DCC"/>
    <w:rsid w:val="00520DDB"/>
    <w:rsid w:val="00520F1C"/>
    <w:rsid w:val="00520F5E"/>
    <w:rsid w:val="00520FE3"/>
    <w:rsid w:val="00520FFA"/>
    <w:rsid w:val="00521140"/>
    <w:rsid w:val="005213E1"/>
    <w:rsid w:val="005214D8"/>
    <w:rsid w:val="005217D8"/>
    <w:rsid w:val="005217E2"/>
    <w:rsid w:val="005217F2"/>
    <w:rsid w:val="00521815"/>
    <w:rsid w:val="00521838"/>
    <w:rsid w:val="005219F9"/>
    <w:rsid w:val="00521A61"/>
    <w:rsid w:val="00521AC6"/>
    <w:rsid w:val="00521BED"/>
    <w:rsid w:val="00521D0A"/>
    <w:rsid w:val="00521D1E"/>
    <w:rsid w:val="00521DE2"/>
    <w:rsid w:val="00521EF9"/>
    <w:rsid w:val="00522035"/>
    <w:rsid w:val="00522059"/>
    <w:rsid w:val="005220AE"/>
    <w:rsid w:val="005220DF"/>
    <w:rsid w:val="0052221C"/>
    <w:rsid w:val="0052241D"/>
    <w:rsid w:val="0052247B"/>
    <w:rsid w:val="0052247F"/>
    <w:rsid w:val="005226C3"/>
    <w:rsid w:val="00522729"/>
    <w:rsid w:val="00522795"/>
    <w:rsid w:val="005227C1"/>
    <w:rsid w:val="00522ACB"/>
    <w:rsid w:val="00522AF3"/>
    <w:rsid w:val="00522D36"/>
    <w:rsid w:val="00522DBC"/>
    <w:rsid w:val="00522E13"/>
    <w:rsid w:val="00522E6D"/>
    <w:rsid w:val="00523000"/>
    <w:rsid w:val="0052301F"/>
    <w:rsid w:val="00523199"/>
    <w:rsid w:val="005231F7"/>
    <w:rsid w:val="005232CB"/>
    <w:rsid w:val="00523458"/>
    <w:rsid w:val="005234EB"/>
    <w:rsid w:val="0052351A"/>
    <w:rsid w:val="0052368D"/>
    <w:rsid w:val="005238B7"/>
    <w:rsid w:val="00523A0F"/>
    <w:rsid w:val="00523A89"/>
    <w:rsid w:val="00523B50"/>
    <w:rsid w:val="00523C32"/>
    <w:rsid w:val="00523C9C"/>
    <w:rsid w:val="00523CDA"/>
    <w:rsid w:val="00523D0E"/>
    <w:rsid w:val="00523D32"/>
    <w:rsid w:val="00523EC7"/>
    <w:rsid w:val="00524126"/>
    <w:rsid w:val="00524144"/>
    <w:rsid w:val="0052418A"/>
    <w:rsid w:val="005241E8"/>
    <w:rsid w:val="00524331"/>
    <w:rsid w:val="005243DA"/>
    <w:rsid w:val="00524416"/>
    <w:rsid w:val="0052456A"/>
    <w:rsid w:val="0052462F"/>
    <w:rsid w:val="00524661"/>
    <w:rsid w:val="00524694"/>
    <w:rsid w:val="0052469B"/>
    <w:rsid w:val="005246B2"/>
    <w:rsid w:val="005246C2"/>
    <w:rsid w:val="00524A56"/>
    <w:rsid w:val="00524C91"/>
    <w:rsid w:val="00524CD7"/>
    <w:rsid w:val="00524CFB"/>
    <w:rsid w:val="00524D14"/>
    <w:rsid w:val="00524EBC"/>
    <w:rsid w:val="00524F46"/>
    <w:rsid w:val="00524FBD"/>
    <w:rsid w:val="00524FCD"/>
    <w:rsid w:val="005250BE"/>
    <w:rsid w:val="0052514F"/>
    <w:rsid w:val="0052525A"/>
    <w:rsid w:val="0052534B"/>
    <w:rsid w:val="00525379"/>
    <w:rsid w:val="005253E9"/>
    <w:rsid w:val="0052547D"/>
    <w:rsid w:val="005254D8"/>
    <w:rsid w:val="005255D4"/>
    <w:rsid w:val="005256E3"/>
    <w:rsid w:val="00525738"/>
    <w:rsid w:val="005257F4"/>
    <w:rsid w:val="00525834"/>
    <w:rsid w:val="005258C1"/>
    <w:rsid w:val="005258C4"/>
    <w:rsid w:val="005258E5"/>
    <w:rsid w:val="005258F3"/>
    <w:rsid w:val="0052597C"/>
    <w:rsid w:val="005259C7"/>
    <w:rsid w:val="00525BDF"/>
    <w:rsid w:val="00525D02"/>
    <w:rsid w:val="00525D50"/>
    <w:rsid w:val="00525DA6"/>
    <w:rsid w:val="00525E9E"/>
    <w:rsid w:val="00525EA3"/>
    <w:rsid w:val="00525F16"/>
    <w:rsid w:val="00525FD5"/>
    <w:rsid w:val="00525FFB"/>
    <w:rsid w:val="00526005"/>
    <w:rsid w:val="00526042"/>
    <w:rsid w:val="00526044"/>
    <w:rsid w:val="0052608C"/>
    <w:rsid w:val="005260EA"/>
    <w:rsid w:val="00526121"/>
    <w:rsid w:val="005262C7"/>
    <w:rsid w:val="00526382"/>
    <w:rsid w:val="0052646D"/>
    <w:rsid w:val="0052680D"/>
    <w:rsid w:val="00526946"/>
    <w:rsid w:val="00526ACA"/>
    <w:rsid w:val="00526D0D"/>
    <w:rsid w:val="00526D1C"/>
    <w:rsid w:val="00526EBE"/>
    <w:rsid w:val="00526F11"/>
    <w:rsid w:val="00527022"/>
    <w:rsid w:val="005272DC"/>
    <w:rsid w:val="005273A3"/>
    <w:rsid w:val="00527414"/>
    <w:rsid w:val="00527540"/>
    <w:rsid w:val="0052755E"/>
    <w:rsid w:val="00527568"/>
    <w:rsid w:val="005276E5"/>
    <w:rsid w:val="0052773F"/>
    <w:rsid w:val="0052780B"/>
    <w:rsid w:val="0052787F"/>
    <w:rsid w:val="00527B82"/>
    <w:rsid w:val="00527C0C"/>
    <w:rsid w:val="00527D90"/>
    <w:rsid w:val="00527DE8"/>
    <w:rsid w:val="00527E08"/>
    <w:rsid w:val="0053003C"/>
    <w:rsid w:val="005300C2"/>
    <w:rsid w:val="005301E0"/>
    <w:rsid w:val="005301FC"/>
    <w:rsid w:val="00530245"/>
    <w:rsid w:val="00530335"/>
    <w:rsid w:val="00530398"/>
    <w:rsid w:val="00530639"/>
    <w:rsid w:val="00530761"/>
    <w:rsid w:val="005307FE"/>
    <w:rsid w:val="0053081D"/>
    <w:rsid w:val="0053089D"/>
    <w:rsid w:val="00530A38"/>
    <w:rsid w:val="00530A99"/>
    <w:rsid w:val="00530AD3"/>
    <w:rsid w:val="00530BA3"/>
    <w:rsid w:val="00530CCB"/>
    <w:rsid w:val="00530D99"/>
    <w:rsid w:val="00530E51"/>
    <w:rsid w:val="00530F84"/>
    <w:rsid w:val="00531106"/>
    <w:rsid w:val="0053118C"/>
    <w:rsid w:val="00531284"/>
    <w:rsid w:val="005312D4"/>
    <w:rsid w:val="00531307"/>
    <w:rsid w:val="00531414"/>
    <w:rsid w:val="005314DE"/>
    <w:rsid w:val="0053151C"/>
    <w:rsid w:val="0053159E"/>
    <w:rsid w:val="005315E2"/>
    <w:rsid w:val="0053162B"/>
    <w:rsid w:val="00531649"/>
    <w:rsid w:val="005316CF"/>
    <w:rsid w:val="005316FB"/>
    <w:rsid w:val="0053179D"/>
    <w:rsid w:val="00531842"/>
    <w:rsid w:val="005319FA"/>
    <w:rsid w:val="00531A09"/>
    <w:rsid w:val="00531D08"/>
    <w:rsid w:val="00531D7A"/>
    <w:rsid w:val="00532030"/>
    <w:rsid w:val="00532263"/>
    <w:rsid w:val="005322DC"/>
    <w:rsid w:val="005323A0"/>
    <w:rsid w:val="00532644"/>
    <w:rsid w:val="00532693"/>
    <w:rsid w:val="005328A1"/>
    <w:rsid w:val="005328CE"/>
    <w:rsid w:val="00532AAE"/>
    <w:rsid w:val="00532ABB"/>
    <w:rsid w:val="00532D1B"/>
    <w:rsid w:val="00532D87"/>
    <w:rsid w:val="00532D8A"/>
    <w:rsid w:val="00532DEE"/>
    <w:rsid w:val="005330ED"/>
    <w:rsid w:val="0053315A"/>
    <w:rsid w:val="005331F4"/>
    <w:rsid w:val="005334FF"/>
    <w:rsid w:val="0053362F"/>
    <w:rsid w:val="00533670"/>
    <w:rsid w:val="00533671"/>
    <w:rsid w:val="00533702"/>
    <w:rsid w:val="005337C1"/>
    <w:rsid w:val="005339DB"/>
    <w:rsid w:val="00533A71"/>
    <w:rsid w:val="00533D6B"/>
    <w:rsid w:val="00533D79"/>
    <w:rsid w:val="00533DF4"/>
    <w:rsid w:val="00533E15"/>
    <w:rsid w:val="00533E6E"/>
    <w:rsid w:val="00533FAE"/>
    <w:rsid w:val="00534197"/>
    <w:rsid w:val="005341F7"/>
    <w:rsid w:val="00534251"/>
    <w:rsid w:val="005342AE"/>
    <w:rsid w:val="005342E3"/>
    <w:rsid w:val="005342EE"/>
    <w:rsid w:val="00534305"/>
    <w:rsid w:val="00534498"/>
    <w:rsid w:val="005344A2"/>
    <w:rsid w:val="00534537"/>
    <w:rsid w:val="005346D7"/>
    <w:rsid w:val="005347A7"/>
    <w:rsid w:val="00534842"/>
    <w:rsid w:val="00534B51"/>
    <w:rsid w:val="00534B8F"/>
    <w:rsid w:val="00534B97"/>
    <w:rsid w:val="00534BA4"/>
    <w:rsid w:val="00534BB5"/>
    <w:rsid w:val="00534D39"/>
    <w:rsid w:val="00534F16"/>
    <w:rsid w:val="005351CD"/>
    <w:rsid w:val="005351EC"/>
    <w:rsid w:val="005355CA"/>
    <w:rsid w:val="00535702"/>
    <w:rsid w:val="0053573F"/>
    <w:rsid w:val="0053584F"/>
    <w:rsid w:val="00535986"/>
    <w:rsid w:val="00535C72"/>
    <w:rsid w:val="00535D28"/>
    <w:rsid w:val="00535D2F"/>
    <w:rsid w:val="00535F1C"/>
    <w:rsid w:val="00536039"/>
    <w:rsid w:val="005360CC"/>
    <w:rsid w:val="005360D2"/>
    <w:rsid w:val="00536178"/>
    <w:rsid w:val="0053625C"/>
    <w:rsid w:val="005362EB"/>
    <w:rsid w:val="00536364"/>
    <w:rsid w:val="0053644A"/>
    <w:rsid w:val="005364DD"/>
    <w:rsid w:val="0053658F"/>
    <w:rsid w:val="00536730"/>
    <w:rsid w:val="00536781"/>
    <w:rsid w:val="00536AD0"/>
    <w:rsid w:val="00536C86"/>
    <w:rsid w:val="00536C92"/>
    <w:rsid w:val="00536D07"/>
    <w:rsid w:val="00536DA2"/>
    <w:rsid w:val="00536FD7"/>
    <w:rsid w:val="0053711B"/>
    <w:rsid w:val="0053735D"/>
    <w:rsid w:val="00537613"/>
    <w:rsid w:val="00537713"/>
    <w:rsid w:val="00537778"/>
    <w:rsid w:val="00537B07"/>
    <w:rsid w:val="00537B7F"/>
    <w:rsid w:val="00537D04"/>
    <w:rsid w:val="00537D15"/>
    <w:rsid w:val="00537D2B"/>
    <w:rsid w:val="00537F43"/>
    <w:rsid w:val="00540036"/>
    <w:rsid w:val="005400F0"/>
    <w:rsid w:val="00540104"/>
    <w:rsid w:val="00540254"/>
    <w:rsid w:val="00540287"/>
    <w:rsid w:val="00540341"/>
    <w:rsid w:val="005403F1"/>
    <w:rsid w:val="0054044C"/>
    <w:rsid w:val="005405AE"/>
    <w:rsid w:val="0054085B"/>
    <w:rsid w:val="00540C93"/>
    <w:rsid w:val="00540D03"/>
    <w:rsid w:val="00541151"/>
    <w:rsid w:val="00541605"/>
    <w:rsid w:val="00541660"/>
    <w:rsid w:val="005417BE"/>
    <w:rsid w:val="005417C4"/>
    <w:rsid w:val="00541833"/>
    <w:rsid w:val="00541843"/>
    <w:rsid w:val="0054188D"/>
    <w:rsid w:val="00541A49"/>
    <w:rsid w:val="00541AA2"/>
    <w:rsid w:val="00541AAF"/>
    <w:rsid w:val="00541ADF"/>
    <w:rsid w:val="00541B59"/>
    <w:rsid w:val="00541B6E"/>
    <w:rsid w:val="00541CE5"/>
    <w:rsid w:val="00541E61"/>
    <w:rsid w:val="00541FF1"/>
    <w:rsid w:val="00542059"/>
    <w:rsid w:val="0054213C"/>
    <w:rsid w:val="0054215E"/>
    <w:rsid w:val="005421EE"/>
    <w:rsid w:val="0054232E"/>
    <w:rsid w:val="00542394"/>
    <w:rsid w:val="005424F1"/>
    <w:rsid w:val="0054256D"/>
    <w:rsid w:val="005425A8"/>
    <w:rsid w:val="00542639"/>
    <w:rsid w:val="00542819"/>
    <w:rsid w:val="005429FD"/>
    <w:rsid w:val="00542B63"/>
    <w:rsid w:val="00542BE2"/>
    <w:rsid w:val="00542CDF"/>
    <w:rsid w:val="00542EAE"/>
    <w:rsid w:val="005430C3"/>
    <w:rsid w:val="005430FE"/>
    <w:rsid w:val="005432CB"/>
    <w:rsid w:val="005432F8"/>
    <w:rsid w:val="005433E5"/>
    <w:rsid w:val="00543668"/>
    <w:rsid w:val="005436E7"/>
    <w:rsid w:val="005437C6"/>
    <w:rsid w:val="00543892"/>
    <w:rsid w:val="00543924"/>
    <w:rsid w:val="00543A14"/>
    <w:rsid w:val="00543B37"/>
    <w:rsid w:val="00543B9A"/>
    <w:rsid w:val="00543BAA"/>
    <w:rsid w:val="00543C6A"/>
    <w:rsid w:val="00543CAA"/>
    <w:rsid w:val="00543CAF"/>
    <w:rsid w:val="00543D2C"/>
    <w:rsid w:val="00543D53"/>
    <w:rsid w:val="005444EA"/>
    <w:rsid w:val="005445D9"/>
    <w:rsid w:val="00544640"/>
    <w:rsid w:val="00544693"/>
    <w:rsid w:val="00544747"/>
    <w:rsid w:val="00544869"/>
    <w:rsid w:val="005448E8"/>
    <w:rsid w:val="0054490F"/>
    <w:rsid w:val="00544921"/>
    <w:rsid w:val="00544A80"/>
    <w:rsid w:val="00544ADC"/>
    <w:rsid w:val="00544BC1"/>
    <w:rsid w:val="00544BD7"/>
    <w:rsid w:val="00544CE1"/>
    <w:rsid w:val="00544D22"/>
    <w:rsid w:val="00544F21"/>
    <w:rsid w:val="00544F24"/>
    <w:rsid w:val="00544F6E"/>
    <w:rsid w:val="00544FCF"/>
    <w:rsid w:val="0054506B"/>
    <w:rsid w:val="00545274"/>
    <w:rsid w:val="005452B3"/>
    <w:rsid w:val="00545408"/>
    <w:rsid w:val="0054556C"/>
    <w:rsid w:val="0054568F"/>
    <w:rsid w:val="005456B3"/>
    <w:rsid w:val="00545A6F"/>
    <w:rsid w:val="00545B6D"/>
    <w:rsid w:val="00545BDA"/>
    <w:rsid w:val="00545D4C"/>
    <w:rsid w:val="00545E34"/>
    <w:rsid w:val="00545E3C"/>
    <w:rsid w:val="0054615A"/>
    <w:rsid w:val="00546176"/>
    <w:rsid w:val="0054617A"/>
    <w:rsid w:val="0054619E"/>
    <w:rsid w:val="005462B6"/>
    <w:rsid w:val="0054659A"/>
    <w:rsid w:val="00546630"/>
    <w:rsid w:val="0054691B"/>
    <w:rsid w:val="00546B51"/>
    <w:rsid w:val="00546B7A"/>
    <w:rsid w:val="00546CB6"/>
    <w:rsid w:val="00546D29"/>
    <w:rsid w:val="00546D5E"/>
    <w:rsid w:val="00546E1C"/>
    <w:rsid w:val="00547023"/>
    <w:rsid w:val="0054706F"/>
    <w:rsid w:val="00547388"/>
    <w:rsid w:val="0054751F"/>
    <w:rsid w:val="0054757C"/>
    <w:rsid w:val="005475F4"/>
    <w:rsid w:val="00547745"/>
    <w:rsid w:val="005477EA"/>
    <w:rsid w:val="005479FF"/>
    <w:rsid w:val="00547A26"/>
    <w:rsid w:val="00547A27"/>
    <w:rsid w:val="00547BAF"/>
    <w:rsid w:val="00547BD5"/>
    <w:rsid w:val="00547D0A"/>
    <w:rsid w:val="00547E24"/>
    <w:rsid w:val="00547F94"/>
    <w:rsid w:val="0055020B"/>
    <w:rsid w:val="0055028E"/>
    <w:rsid w:val="00550346"/>
    <w:rsid w:val="005503BF"/>
    <w:rsid w:val="005505A9"/>
    <w:rsid w:val="0055061E"/>
    <w:rsid w:val="005507B2"/>
    <w:rsid w:val="005509A3"/>
    <w:rsid w:val="005509C1"/>
    <w:rsid w:val="005509F3"/>
    <w:rsid w:val="00550B94"/>
    <w:rsid w:val="00550BE6"/>
    <w:rsid w:val="00550BFB"/>
    <w:rsid w:val="00550CE4"/>
    <w:rsid w:val="00550E29"/>
    <w:rsid w:val="00550E70"/>
    <w:rsid w:val="00550E84"/>
    <w:rsid w:val="00550EBA"/>
    <w:rsid w:val="00550EC4"/>
    <w:rsid w:val="00551089"/>
    <w:rsid w:val="00551094"/>
    <w:rsid w:val="00551369"/>
    <w:rsid w:val="00551376"/>
    <w:rsid w:val="00551427"/>
    <w:rsid w:val="00551722"/>
    <w:rsid w:val="00551829"/>
    <w:rsid w:val="00551840"/>
    <w:rsid w:val="005518C1"/>
    <w:rsid w:val="00551A6E"/>
    <w:rsid w:val="00551D0F"/>
    <w:rsid w:val="00551EDC"/>
    <w:rsid w:val="00551F2D"/>
    <w:rsid w:val="00551F8E"/>
    <w:rsid w:val="00552130"/>
    <w:rsid w:val="00552220"/>
    <w:rsid w:val="00552350"/>
    <w:rsid w:val="005523CB"/>
    <w:rsid w:val="00552517"/>
    <w:rsid w:val="00552686"/>
    <w:rsid w:val="00552784"/>
    <w:rsid w:val="00552894"/>
    <w:rsid w:val="00552934"/>
    <w:rsid w:val="0055297C"/>
    <w:rsid w:val="0055298A"/>
    <w:rsid w:val="005529E7"/>
    <w:rsid w:val="005529FA"/>
    <w:rsid w:val="00552A0A"/>
    <w:rsid w:val="00552CEC"/>
    <w:rsid w:val="00552D23"/>
    <w:rsid w:val="00552DCA"/>
    <w:rsid w:val="0055334E"/>
    <w:rsid w:val="0055341D"/>
    <w:rsid w:val="0055342B"/>
    <w:rsid w:val="0055343F"/>
    <w:rsid w:val="00553502"/>
    <w:rsid w:val="0055352E"/>
    <w:rsid w:val="0055356C"/>
    <w:rsid w:val="00553771"/>
    <w:rsid w:val="0055381D"/>
    <w:rsid w:val="00553980"/>
    <w:rsid w:val="005539CF"/>
    <w:rsid w:val="00553A4B"/>
    <w:rsid w:val="00553AAA"/>
    <w:rsid w:val="00553B4B"/>
    <w:rsid w:val="00553B98"/>
    <w:rsid w:val="00553BEB"/>
    <w:rsid w:val="00553E13"/>
    <w:rsid w:val="00553E7A"/>
    <w:rsid w:val="005540C6"/>
    <w:rsid w:val="00554205"/>
    <w:rsid w:val="00554249"/>
    <w:rsid w:val="00554291"/>
    <w:rsid w:val="0055442A"/>
    <w:rsid w:val="0055448D"/>
    <w:rsid w:val="00554521"/>
    <w:rsid w:val="0055457C"/>
    <w:rsid w:val="005546B4"/>
    <w:rsid w:val="0055477D"/>
    <w:rsid w:val="005547C6"/>
    <w:rsid w:val="0055487E"/>
    <w:rsid w:val="005548B7"/>
    <w:rsid w:val="00554948"/>
    <w:rsid w:val="00554984"/>
    <w:rsid w:val="00554A77"/>
    <w:rsid w:val="00554ABE"/>
    <w:rsid w:val="00554C12"/>
    <w:rsid w:val="00554C21"/>
    <w:rsid w:val="00554E20"/>
    <w:rsid w:val="00554EDE"/>
    <w:rsid w:val="00554EDF"/>
    <w:rsid w:val="00554F74"/>
    <w:rsid w:val="005550A9"/>
    <w:rsid w:val="0055527E"/>
    <w:rsid w:val="0055536C"/>
    <w:rsid w:val="005553AF"/>
    <w:rsid w:val="00555429"/>
    <w:rsid w:val="00555541"/>
    <w:rsid w:val="00555572"/>
    <w:rsid w:val="0055558A"/>
    <w:rsid w:val="00555675"/>
    <w:rsid w:val="00555745"/>
    <w:rsid w:val="00555B49"/>
    <w:rsid w:val="00555C64"/>
    <w:rsid w:val="00555DAD"/>
    <w:rsid w:val="00555E54"/>
    <w:rsid w:val="00555EC9"/>
    <w:rsid w:val="00555F23"/>
    <w:rsid w:val="00556096"/>
    <w:rsid w:val="00556165"/>
    <w:rsid w:val="005562C1"/>
    <w:rsid w:val="00556339"/>
    <w:rsid w:val="0055634F"/>
    <w:rsid w:val="00556557"/>
    <w:rsid w:val="005565F8"/>
    <w:rsid w:val="00556621"/>
    <w:rsid w:val="00556640"/>
    <w:rsid w:val="0055666C"/>
    <w:rsid w:val="005566A3"/>
    <w:rsid w:val="005567F0"/>
    <w:rsid w:val="005568FB"/>
    <w:rsid w:val="00556937"/>
    <w:rsid w:val="00556A70"/>
    <w:rsid w:val="00556A9D"/>
    <w:rsid w:val="00556AF8"/>
    <w:rsid w:val="00556BBE"/>
    <w:rsid w:val="00556C5D"/>
    <w:rsid w:val="00556C78"/>
    <w:rsid w:val="00556CAC"/>
    <w:rsid w:val="00556DDD"/>
    <w:rsid w:val="00556E9B"/>
    <w:rsid w:val="00556EC4"/>
    <w:rsid w:val="00556EDB"/>
    <w:rsid w:val="00556F42"/>
    <w:rsid w:val="00557057"/>
    <w:rsid w:val="0055711E"/>
    <w:rsid w:val="005571A7"/>
    <w:rsid w:val="005571AA"/>
    <w:rsid w:val="005571BB"/>
    <w:rsid w:val="005572B0"/>
    <w:rsid w:val="005572F8"/>
    <w:rsid w:val="005573C0"/>
    <w:rsid w:val="005573E0"/>
    <w:rsid w:val="00557578"/>
    <w:rsid w:val="005575F0"/>
    <w:rsid w:val="00557601"/>
    <w:rsid w:val="00557609"/>
    <w:rsid w:val="00557617"/>
    <w:rsid w:val="005576E7"/>
    <w:rsid w:val="00557715"/>
    <w:rsid w:val="00557804"/>
    <w:rsid w:val="00557872"/>
    <w:rsid w:val="005578BD"/>
    <w:rsid w:val="005578CB"/>
    <w:rsid w:val="00557AC2"/>
    <w:rsid w:val="00557ADE"/>
    <w:rsid w:val="00557C05"/>
    <w:rsid w:val="00557C41"/>
    <w:rsid w:val="00557CAE"/>
    <w:rsid w:val="00557CD1"/>
    <w:rsid w:val="00557D0E"/>
    <w:rsid w:val="00557D36"/>
    <w:rsid w:val="00557D5E"/>
    <w:rsid w:val="00557D69"/>
    <w:rsid w:val="00557DBE"/>
    <w:rsid w:val="00557FC1"/>
    <w:rsid w:val="00560383"/>
    <w:rsid w:val="00560403"/>
    <w:rsid w:val="00560457"/>
    <w:rsid w:val="0056068C"/>
    <w:rsid w:val="005606CC"/>
    <w:rsid w:val="00560757"/>
    <w:rsid w:val="00560764"/>
    <w:rsid w:val="005607AC"/>
    <w:rsid w:val="005607DE"/>
    <w:rsid w:val="00560802"/>
    <w:rsid w:val="005608CD"/>
    <w:rsid w:val="00560B66"/>
    <w:rsid w:val="00560C64"/>
    <w:rsid w:val="00560CD9"/>
    <w:rsid w:val="00560D64"/>
    <w:rsid w:val="00560E79"/>
    <w:rsid w:val="00560FC6"/>
    <w:rsid w:val="0056105F"/>
    <w:rsid w:val="0056112A"/>
    <w:rsid w:val="00561151"/>
    <w:rsid w:val="00561243"/>
    <w:rsid w:val="00561299"/>
    <w:rsid w:val="00561362"/>
    <w:rsid w:val="005614E3"/>
    <w:rsid w:val="00561698"/>
    <w:rsid w:val="005616E9"/>
    <w:rsid w:val="005617A3"/>
    <w:rsid w:val="005617E5"/>
    <w:rsid w:val="00561898"/>
    <w:rsid w:val="005618F5"/>
    <w:rsid w:val="00561A27"/>
    <w:rsid w:val="00561B0F"/>
    <w:rsid w:val="00561B78"/>
    <w:rsid w:val="00561B94"/>
    <w:rsid w:val="00561C2C"/>
    <w:rsid w:val="00561CD9"/>
    <w:rsid w:val="00561D55"/>
    <w:rsid w:val="00561D72"/>
    <w:rsid w:val="00561D8C"/>
    <w:rsid w:val="00561E24"/>
    <w:rsid w:val="00561E26"/>
    <w:rsid w:val="00562067"/>
    <w:rsid w:val="00562138"/>
    <w:rsid w:val="0056229F"/>
    <w:rsid w:val="00562413"/>
    <w:rsid w:val="005625B9"/>
    <w:rsid w:val="0056264C"/>
    <w:rsid w:val="00562657"/>
    <w:rsid w:val="005627FD"/>
    <w:rsid w:val="0056284A"/>
    <w:rsid w:val="00562993"/>
    <w:rsid w:val="00562BE1"/>
    <w:rsid w:val="00562BEC"/>
    <w:rsid w:val="00562E2F"/>
    <w:rsid w:val="00562E41"/>
    <w:rsid w:val="00562E45"/>
    <w:rsid w:val="00562E75"/>
    <w:rsid w:val="00562F21"/>
    <w:rsid w:val="00562F49"/>
    <w:rsid w:val="00562FB1"/>
    <w:rsid w:val="0056302C"/>
    <w:rsid w:val="00563067"/>
    <w:rsid w:val="005630CD"/>
    <w:rsid w:val="0056317B"/>
    <w:rsid w:val="005631F3"/>
    <w:rsid w:val="00563263"/>
    <w:rsid w:val="005632AE"/>
    <w:rsid w:val="005632E9"/>
    <w:rsid w:val="005632EE"/>
    <w:rsid w:val="00563360"/>
    <w:rsid w:val="005633FB"/>
    <w:rsid w:val="005635A3"/>
    <w:rsid w:val="0056390D"/>
    <w:rsid w:val="00563F62"/>
    <w:rsid w:val="00563FE9"/>
    <w:rsid w:val="005640DF"/>
    <w:rsid w:val="0056412B"/>
    <w:rsid w:val="0056413D"/>
    <w:rsid w:val="00564249"/>
    <w:rsid w:val="005642EC"/>
    <w:rsid w:val="00564335"/>
    <w:rsid w:val="00564417"/>
    <w:rsid w:val="00564577"/>
    <w:rsid w:val="005645E5"/>
    <w:rsid w:val="0056461C"/>
    <w:rsid w:val="00564641"/>
    <w:rsid w:val="00564A82"/>
    <w:rsid w:val="00564AA8"/>
    <w:rsid w:val="00564B65"/>
    <w:rsid w:val="00564B94"/>
    <w:rsid w:val="00564C1B"/>
    <w:rsid w:val="00564CD8"/>
    <w:rsid w:val="00564D11"/>
    <w:rsid w:val="00564D25"/>
    <w:rsid w:val="00564DBB"/>
    <w:rsid w:val="00564EA0"/>
    <w:rsid w:val="00564FF9"/>
    <w:rsid w:val="005653C1"/>
    <w:rsid w:val="00565405"/>
    <w:rsid w:val="0056546E"/>
    <w:rsid w:val="00565580"/>
    <w:rsid w:val="005655F0"/>
    <w:rsid w:val="00565623"/>
    <w:rsid w:val="0056565F"/>
    <w:rsid w:val="00565750"/>
    <w:rsid w:val="0056578C"/>
    <w:rsid w:val="00565A91"/>
    <w:rsid w:val="00565BDE"/>
    <w:rsid w:val="00565BF8"/>
    <w:rsid w:val="00565DF7"/>
    <w:rsid w:val="00565E3C"/>
    <w:rsid w:val="00565E67"/>
    <w:rsid w:val="00565EBF"/>
    <w:rsid w:val="00565EFD"/>
    <w:rsid w:val="00565F53"/>
    <w:rsid w:val="00565FB6"/>
    <w:rsid w:val="005661A3"/>
    <w:rsid w:val="005663AD"/>
    <w:rsid w:val="005663D4"/>
    <w:rsid w:val="0056647F"/>
    <w:rsid w:val="0056652B"/>
    <w:rsid w:val="00566545"/>
    <w:rsid w:val="0056683D"/>
    <w:rsid w:val="00566876"/>
    <w:rsid w:val="00566890"/>
    <w:rsid w:val="00566A04"/>
    <w:rsid w:val="00566ABE"/>
    <w:rsid w:val="00566B4B"/>
    <w:rsid w:val="00566BF8"/>
    <w:rsid w:val="00566C9C"/>
    <w:rsid w:val="00566CE7"/>
    <w:rsid w:val="00566CF1"/>
    <w:rsid w:val="00566D80"/>
    <w:rsid w:val="00566D9C"/>
    <w:rsid w:val="00566DED"/>
    <w:rsid w:val="00566DFF"/>
    <w:rsid w:val="00566E08"/>
    <w:rsid w:val="00566F0A"/>
    <w:rsid w:val="00567186"/>
    <w:rsid w:val="0056724C"/>
    <w:rsid w:val="005672D6"/>
    <w:rsid w:val="00567311"/>
    <w:rsid w:val="005673F1"/>
    <w:rsid w:val="005674AD"/>
    <w:rsid w:val="0056757A"/>
    <w:rsid w:val="005675F2"/>
    <w:rsid w:val="00567675"/>
    <w:rsid w:val="00567782"/>
    <w:rsid w:val="0056790B"/>
    <w:rsid w:val="00567B42"/>
    <w:rsid w:val="00567C36"/>
    <w:rsid w:val="00567D44"/>
    <w:rsid w:val="00567D95"/>
    <w:rsid w:val="00567DAC"/>
    <w:rsid w:val="00567E21"/>
    <w:rsid w:val="0057017B"/>
    <w:rsid w:val="00570378"/>
    <w:rsid w:val="0057038F"/>
    <w:rsid w:val="005703C1"/>
    <w:rsid w:val="00570487"/>
    <w:rsid w:val="005706AD"/>
    <w:rsid w:val="005706F6"/>
    <w:rsid w:val="0057070E"/>
    <w:rsid w:val="005708CB"/>
    <w:rsid w:val="005709EA"/>
    <w:rsid w:val="005709F0"/>
    <w:rsid w:val="00570A95"/>
    <w:rsid w:val="00570AD5"/>
    <w:rsid w:val="00570D2E"/>
    <w:rsid w:val="00570E05"/>
    <w:rsid w:val="00570E58"/>
    <w:rsid w:val="0057102C"/>
    <w:rsid w:val="00571181"/>
    <w:rsid w:val="00571197"/>
    <w:rsid w:val="00571200"/>
    <w:rsid w:val="00571382"/>
    <w:rsid w:val="0057152D"/>
    <w:rsid w:val="005715A8"/>
    <w:rsid w:val="005716DE"/>
    <w:rsid w:val="0057176F"/>
    <w:rsid w:val="00571777"/>
    <w:rsid w:val="005717F0"/>
    <w:rsid w:val="00571A6C"/>
    <w:rsid w:val="00571BAF"/>
    <w:rsid w:val="00571C27"/>
    <w:rsid w:val="00571C7C"/>
    <w:rsid w:val="00571D12"/>
    <w:rsid w:val="00571D78"/>
    <w:rsid w:val="00571F0B"/>
    <w:rsid w:val="00571F2B"/>
    <w:rsid w:val="00571F81"/>
    <w:rsid w:val="00571F8B"/>
    <w:rsid w:val="00571FDB"/>
    <w:rsid w:val="0057211A"/>
    <w:rsid w:val="0057215E"/>
    <w:rsid w:val="00572233"/>
    <w:rsid w:val="00572437"/>
    <w:rsid w:val="005724AD"/>
    <w:rsid w:val="005724B0"/>
    <w:rsid w:val="005725B3"/>
    <w:rsid w:val="005726C6"/>
    <w:rsid w:val="005727F1"/>
    <w:rsid w:val="00572A2D"/>
    <w:rsid w:val="00572A46"/>
    <w:rsid w:val="00572C5B"/>
    <w:rsid w:val="00572C9A"/>
    <w:rsid w:val="00572DAF"/>
    <w:rsid w:val="00572E8C"/>
    <w:rsid w:val="00572F99"/>
    <w:rsid w:val="00573009"/>
    <w:rsid w:val="0057302F"/>
    <w:rsid w:val="005730B6"/>
    <w:rsid w:val="005732F1"/>
    <w:rsid w:val="0057334D"/>
    <w:rsid w:val="005733DE"/>
    <w:rsid w:val="00573570"/>
    <w:rsid w:val="00573572"/>
    <w:rsid w:val="00573574"/>
    <w:rsid w:val="00573695"/>
    <w:rsid w:val="005736CD"/>
    <w:rsid w:val="005736D6"/>
    <w:rsid w:val="0057374C"/>
    <w:rsid w:val="005737C9"/>
    <w:rsid w:val="00573882"/>
    <w:rsid w:val="005738FA"/>
    <w:rsid w:val="00573ABA"/>
    <w:rsid w:val="00573C9A"/>
    <w:rsid w:val="00573CE8"/>
    <w:rsid w:val="00573CF6"/>
    <w:rsid w:val="00573DF1"/>
    <w:rsid w:val="00573E90"/>
    <w:rsid w:val="00573EBD"/>
    <w:rsid w:val="00573F44"/>
    <w:rsid w:val="00573F9B"/>
    <w:rsid w:val="00573FD0"/>
    <w:rsid w:val="00574191"/>
    <w:rsid w:val="005741D2"/>
    <w:rsid w:val="00574206"/>
    <w:rsid w:val="0057420E"/>
    <w:rsid w:val="00574374"/>
    <w:rsid w:val="0057456B"/>
    <w:rsid w:val="00574650"/>
    <w:rsid w:val="005746C3"/>
    <w:rsid w:val="00574776"/>
    <w:rsid w:val="005747FC"/>
    <w:rsid w:val="005748B4"/>
    <w:rsid w:val="005748B9"/>
    <w:rsid w:val="00574AB6"/>
    <w:rsid w:val="00574C5E"/>
    <w:rsid w:val="00574DA6"/>
    <w:rsid w:val="00574E26"/>
    <w:rsid w:val="00574E3C"/>
    <w:rsid w:val="00574EE9"/>
    <w:rsid w:val="00574FEF"/>
    <w:rsid w:val="0057510A"/>
    <w:rsid w:val="00575121"/>
    <w:rsid w:val="00575210"/>
    <w:rsid w:val="005752A7"/>
    <w:rsid w:val="005752CF"/>
    <w:rsid w:val="005752F8"/>
    <w:rsid w:val="00575439"/>
    <w:rsid w:val="005754FF"/>
    <w:rsid w:val="0057556B"/>
    <w:rsid w:val="00575678"/>
    <w:rsid w:val="005756A3"/>
    <w:rsid w:val="005757B4"/>
    <w:rsid w:val="005757EE"/>
    <w:rsid w:val="00575976"/>
    <w:rsid w:val="00575B6C"/>
    <w:rsid w:val="00575CD8"/>
    <w:rsid w:val="00575D0B"/>
    <w:rsid w:val="00575D51"/>
    <w:rsid w:val="00575D5E"/>
    <w:rsid w:val="00575E2F"/>
    <w:rsid w:val="00575E4C"/>
    <w:rsid w:val="00575ECD"/>
    <w:rsid w:val="00575EF4"/>
    <w:rsid w:val="00575F00"/>
    <w:rsid w:val="00576016"/>
    <w:rsid w:val="005760E8"/>
    <w:rsid w:val="005761A9"/>
    <w:rsid w:val="00576276"/>
    <w:rsid w:val="005762A7"/>
    <w:rsid w:val="005762DA"/>
    <w:rsid w:val="00576351"/>
    <w:rsid w:val="00576439"/>
    <w:rsid w:val="00576576"/>
    <w:rsid w:val="005767B0"/>
    <w:rsid w:val="00576835"/>
    <w:rsid w:val="005768EB"/>
    <w:rsid w:val="005769B3"/>
    <w:rsid w:val="00576A2A"/>
    <w:rsid w:val="00576A96"/>
    <w:rsid w:val="00576AED"/>
    <w:rsid w:val="00576B14"/>
    <w:rsid w:val="00576BA1"/>
    <w:rsid w:val="00576BCD"/>
    <w:rsid w:val="00576C50"/>
    <w:rsid w:val="00576E59"/>
    <w:rsid w:val="00576E83"/>
    <w:rsid w:val="00577099"/>
    <w:rsid w:val="005770D1"/>
    <w:rsid w:val="005770FD"/>
    <w:rsid w:val="005771B8"/>
    <w:rsid w:val="00577380"/>
    <w:rsid w:val="00577397"/>
    <w:rsid w:val="005774CC"/>
    <w:rsid w:val="00577545"/>
    <w:rsid w:val="0057754A"/>
    <w:rsid w:val="005775F8"/>
    <w:rsid w:val="00577603"/>
    <w:rsid w:val="00577685"/>
    <w:rsid w:val="00577797"/>
    <w:rsid w:val="005778E3"/>
    <w:rsid w:val="005778FA"/>
    <w:rsid w:val="005779E5"/>
    <w:rsid w:val="00577A5B"/>
    <w:rsid w:val="00577C64"/>
    <w:rsid w:val="00577C83"/>
    <w:rsid w:val="00577CE3"/>
    <w:rsid w:val="00577D42"/>
    <w:rsid w:val="00577DB7"/>
    <w:rsid w:val="00577DF2"/>
    <w:rsid w:val="00577F6F"/>
    <w:rsid w:val="00580045"/>
    <w:rsid w:val="00580079"/>
    <w:rsid w:val="005800D9"/>
    <w:rsid w:val="005801B2"/>
    <w:rsid w:val="00580356"/>
    <w:rsid w:val="0058044A"/>
    <w:rsid w:val="005804AC"/>
    <w:rsid w:val="00580615"/>
    <w:rsid w:val="005806AB"/>
    <w:rsid w:val="005806C3"/>
    <w:rsid w:val="00580857"/>
    <w:rsid w:val="0058086F"/>
    <w:rsid w:val="00580B52"/>
    <w:rsid w:val="00580BD6"/>
    <w:rsid w:val="00580BFF"/>
    <w:rsid w:val="00580C5F"/>
    <w:rsid w:val="00580C65"/>
    <w:rsid w:val="00580CEE"/>
    <w:rsid w:val="00581051"/>
    <w:rsid w:val="0058107A"/>
    <w:rsid w:val="0058120C"/>
    <w:rsid w:val="005813E6"/>
    <w:rsid w:val="005814FC"/>
    <w:rsid w:val="005816E2"/>
    <w:rsid w:val="005816EC"/>
    <w:rsid w:val="00581772"/>
    <w:rsid w:val="00581803"/>
    <w:rsid w:val="0058182C"/>
    <w:rsid w:val="00581842"/>
    <w:rsid w:val="00581926"/>
    <w:rsid w:val="005819CA"/>
    <w:rsid w:val="00581A33"/>
    <w:rsid w:val="00581A9C"/>
    <w:rsid w:val="00581B4D"/>
    <w:rsid w:val="00581B7D"/>
    <w:rsid w:val="00581B88"/>
    <w:rsid w:val="00581C18"/>
    <w:rsid w:val="00581CBB"/>
    <w:rsid w:val="00581CC1"/>
    <w:rsid w:val="00581CCC"/>
    <w:rsid w:val="00581D56"/>
    <w:rsid w:val="00581E27"/>
    <w:rsid w:val="00581EDD"/>
    <w:rsid w:val="00581F65"/>
    <w:rsid w:val="005820BD"/>
    <w:rsid w:val="005820CB"/>
    <w:rsid w:val="005820E6"/>
    <w:rsid w:val="00582295"/>
    <w:rsid w:val="005822FE"/>
    <w:rsid w:val="005823EE"/>
    <w:rsid w:val="00582492"/>
    <w:rsid w:val="00582539"/>
    <w:rsid w:val="00582714"/>
    <w:rsid w:val="005828E8"/>
    <w:rsid w:val="00582910"/>
    <w:rsid w:val="005829DE"/>
    <w:rsid w:val="00582A21"/>
    <w:rsid w:val="00582AF7"/>
    <w:rsid w:val="00582BE5"/>
    <w:rsid w:val="00582BF2"/>
    <w:rsid w:val="00582CAC"/>
    <w:rsid w:val="00582ECC"/>
    <w:rsid w:val="00582F95"/>
    <w:rsid w:val="0058312A"/>
    <w:rsid w:val="00583138"/>
    <w:rsid w:val="00583198"/>
    <w:rsid w:val="005831BE"/>
    <w:rsid w:val="005831E3"/>
    <w:rsid w:val="0058333C"/>
    <w:rsid w:val="0058373D"/>
    <w:rsid w:val="00583799"/>
    <w:rsid w:val="005838B6"/>
    <w:rsid w:val="005839C4"/>
    <w:rsid w:val="00583A1E"/>
    <w:rsid w:val="00583BE3"/>
    <w:rsid w:val="00583CEB"/>
    <w:rsid w:val="00583EED"/>
    <w:rsid w:val="0058405A"/>
    <w:rsid w:val="00584189"/>
    <w:rsid w:val="005841CD"/>
    <w:rsid w:val="005841EF"/>
    <w:rsid w:val="005842F4"/>
    <w:rsid w:val="005843F8"/>
    <w:rsid w:val="00584545"/>
    <w:rsid w:val="00584572"/>
    <w:rsid w:val="0058458A"/>
    <w:rsid w:val="0058470A"/>
    <w:rsid w:val="00584C19"/>
    <w:rsid w:val="00584C38"/>
    <w:rsid w:val="00584C3D"/>
    <w:rsid w:val="00584C95"/>
    <w:rsid w:val="00584D01"/>
    <w:rsid w:val="00584D54"/>
    <w:rsid w:val="00584D98"/>
    <w:rsid w:val="00584F5C"/>
    <w:rsid w:val="00585016"/>
    <w:rsid w:val="005850A8"/>
    <w:rsid w:val="00585349"/>
    <w:rsid w:val="00585384"/>
    <w:rsid w:val="005853CF"/>
    <w:rsid w:val="005853FA"/>
    <w:rsid w:val="005855DE"/>
    <w:rsid w:val="005855F9"/>
    <w:rsid w:val="00585725"/>
    <w:rsid w:val="00585963"/>
    <w:rsid w:val="00585970"/>
    <w:rsid w:val="00585976"/>
    <w:rsid w:val="00585A80"/>
    <w:rsid w:val="00585B45"/>
    <w:rsid w:val="00585D08"/>
    <w:rsid w:val="00585D74"/>
    <w:rsid w:val="00585D7F"/>
    <w:rsid w:val="00585D8A"/>
    <w:rsid w:val="00585E74"/>
    <w:rsid w:val="00585E99"/>
    <w:rsid w:val="0058601C"/>
    <w:rsid w:val="005860C8"/>
    <w:rsid w:val="00586231"/>
    <w:rsid w:val="005862E0"/>
    <w:rsid w:val="005864EE"/>
    <w:rsid w:val="00586583"/>
    <w:rsid w:val="005865B6"/>
    <w:rsid w:val="00586655"/>
    <w:rsid w:val="00586673"/>
    <w:rsid w:val="005866CC"/>
    <w:rsid w:val="005868B5"/>
    <w:rsid w:val="00586D83"/>
    <w:rsid w:val="00586D98"/>
    <w:rsid w:val="00586DBB"/>
    <w:rsid w:val="00586E01"/>
    <w:rsid w:val="00586F60"/>
    <w:rsid w:val="0058701E"/>
    <w:rsid w:val="0058709A"/>
    <w:rsid w:val="005870A8"/>
    <w:rsid w:val="0058721F"/>
    <w:rsid w:val="0058729E"/>
    <w:rsid w:val="005873C4"/>
    <w:rsid w:val="0058755E"/>
    <w:rsid w:val="00587644"/>
    <w:rsid w:val="0058768D"/>
    <w:rsid w:val="00587705"/>
    <w:rsid w:val="00587843"/>
    <w:rsid w:val="00587919"/>
    <w:rsid w:val="00587A32"/>
    <w:rsid w:val="00587AFB"/>
    <w:rsid w:val="00587B0D"/>
    <w:rsid w:val="00587B12"/>
    <w:rsid w:val="00587BAD"/>
    <w:rsid w:val="00587BB8"/>
    <w:rsid w:val="00587BBF"/>
    <w:rsid w:val="00587C3C"/>
    <w:rsid w:val="00587C57"/>
    <w:rsid w:val="00587F0C"/>
    <w:rsid w:val="005901C0"/>
    <w:rsid w:val="00590365"/>
    <w:rsid w:val="0059039A"/>
    <w:rsid w:val="0059046A"/>
    <w:rsid w:val="005904C4"/>
    <w:rsid w:val="005905DF"/>
    <w:rsid w:val="0059066D"/>
    <w:rsid w:val="00590696"/>
    <w:rsid w:val="005907CA"/>
    <w:rsid w:val="005907E2"/>
    <w:rsid w:val="0059087D"/>
    <w:rsid w:val="00590884"/>
    <w:rsid w:val="00590B47"/>
    <w:rsid w:val="00590B57"/>
    <w:rsid w:val="00590B9A"/>
    <w:rsid w:val="00590C11"/>
    <w:rsid w:val="00590C81"/>
    <w:rsid w:val="00590CFF"/>
    <w:rsid w:val="00590DB3"/>
    <w:rsid w:val="00590E51"/>
    <w:rsid w:val="00590E62"/>
    <w:rsid w:val="00590EE3"/>
    <w:rsid w:val="00590F82"/>
    <w:rsid w:val="00590F8F"/>
    <w:rsid w:val="00590FA1"/>
    <w:rsid w:val="0059102C"/>
    <w:rsid w:val="00591111"/>
    <w:rsid w:val="005911F0"/>
    <w:rsid w:val="0059121E"/>
    <w:rsid w:val="00591223"/>
    <w:rsid w:val="0059131C"/>
    <w:rsid w:val="005913F6"/>
    <w:rsid w:val="00591426"/>
    <w:rsid w:val="0059149A"/>
    <w:rsid w:val="005915FA"/>
    <w:rsid w:val="005916D9"/>
    <w:rsid w:val="00591723"/>
    <w:rsid w:val="005917E6"/>
    <w:rsid w:val="00591821"/>
    <w:rsid w:val="005918EB"/>
    <w:rsid w:val="00591B9E"/>
    <w:rsid w:val="00591C60"/>
    <w:rsid w:val="00591DAC"/>
    <w:rsid w:val="00591DFF"/>
    <w:rsid w:val="00591F06"/>
    <w:rsid w:val="0059206A"/>
    <w:rsid w:val="00592102"/>
    <w:rsid w:val="005923A1"/>
    <w:rsid w:val="00592482"/>
    <w:rsid w:val="00592491"/>
    <w:rsid w:val="005924C3"/>
    <w:rsid w:val="005924DA"/>
    <w:rsid w:val="005925ED"/>
    <w:rsid w:val="0059267E"/>
    <w:rsid w:val="00592735"/>
    <w:rsid w:val="00592822"/>
    <w:rsid w:val="005928D1"/>
    <w:rsid w:val="0059302F"/>
    <w:rsid w:val="0059316F"/>
    <w:rsid w:val="005932EE"/>
    <w:rsid w:val="00593488"/>
    <w:rsid w:val="0059348A"/>
    <w:rsid w:val="00593494"/>
    <w:rsid w:val="00593596"/>
    <w:rsid w:val="0059374E"/>
    <w:rsid w:val="00593848"/>
    <w:rsid w:val="005938FB"/>
    <w:rsid w:val="00593BCD"/>
    <w:rsid w:val="00593D0F"/>
    <w:rsid w:val="00593D30"/>
    <w:rsid w:val="00593D39"/>
    <w:rsid w:val="00593DB8"/>
    <w:rsid w:val="00593DBB"/>
    <w:rsid w:val="00593F03"/>
    <w:rsid w:val="00593F48"/>
    <w:rsid w:val="00594016"/>
    <w:rsid w:val="0059411B"/>
    <w:rsid w:val="00594151"/>
    <w:rsid w:val="0059416B"/>
    <w:rsid w:val="0059424B"/>
    <w:rsid w:val="0059436F"/>
    <w:rsid w:val="00594449"/>
    <w:rsid w:val="0059448C"/>
    <w:rsid w:val="005944B5"/>
    <w:rsid w:val="005945B0"/>
    <w:rsid w:val="00594634"/>
    <w:rsid w:val="0059464F"/>
    <w:rsid w:val="00594872"/>
    <w:rsid w:val="00594938"/>
    <w:rsid w:val="00594A03"/>
    <w:rsid w:val="00594BD4"/>
    <w:rsid w:val="00594C51"/>
    <w:rsid w:val="00594CC0"/>
    <w:rsid w:val="00594DCD"/>
    <w:rsid w:val="00594ECF"/>
    <w:rsid w:val="00594F17"/>
    <w:rsid w:val="00594F73"/>
    <w:rsid w:val="00594F9F"/>
    <w:rsid w:val="00594FD0"/>
    <w:rsid w:val="005950CA"/>
    <w:rsid w:val="0059518D"/>
    <w:rsid w:val="005951B4"/>
    <w:rsid w:val="005951F7"/>
    <w:rsid w:val="005953B9"/>
    <w:rsid w:val="005953F3"/>
    <w:rsid w:val="00595466"/>
    <w:rsid w:val="0059557D"/>
    <w:rsid w:val="005955FE"/>
    <w:rsid w:val="00595637"/>
    <w:rsid w:val="005956CA"/>
    <w:rsid w:val="005957EE"/>
    <w:rsid w:val="005959E9"/>
    <w:rsid w:val="00595A6A"/>
    <w:rsid w:val="00595A77"/>
    <w:rsid w:val="00595C2D"/>
    <w:rsid w:val="00595C3A"/>
    <w:rsid w:val="00595C8D"/>
    <w:rsid w:val="00595D68"/>
    <w:rsid w:val="00595DD6"/>
    <w:rsid w:val="00596043"/>
    <w:rsid w:val="005960E9"/>
    <w:rsid w:val="0059610F"/>
    <w:rsid w:val="00596115"/>
    <w:rsid w:val="0059618B"/>
    <w:rsid w:val="00596277"/>
    <w:rsid w:val="005962C4"/>
    <w:rsid w:val="005963A3"/>
    <w:rsid w:val="005963E4"/>
    <w:rsid w:val="005963FD"/>
    <w:rsid w:val="005964BC"/>
    <w:rsid w:val="00596614"/>
    <w:rsid w:val="00596753"/>
    <w:rsid w:val="00596970"/>
    <w:rsid w:val="005969A4"/>
    <w:rsid w:val="00596B1B"/>
    <w:rsid w:val="00596BE9"/>
    <w:rsid w:val="00596CD7"/>
    <w:rsid w:val="00596D33"/>
    <w:rsid w:val="00596E1A"/>
    <w:rsid w:val="00596FEB"/>
    <w:rsid w:val="00597014"/>
    <w:rsid w:val="00597111"/>
    <w:rsid w:val="005971C0"/>
    <w:rsid w:val="005971C9"/>
    <w:rsid w:val="005971E6"/>
    <w:rsid w:val="00597286"/>
    <w:rsid w:val="005972C5"/>
    <w:rsid w:val="005972D9"/>
    <w:rsid w:val="00597309"/>
    <w:rsid w:val="0059733D"/>
    <w:rsid w:val="005973BB"/>
    <w:rsid w:val="00597438"/>
    <w:rsid w:val="00597448"/>
    <w:rsid w:val="005974C5"/>
    <w:rsid w:val="005974FE"/>
    <w:rsid w:val="005975C5"/>
    <w:rsid w:val="0059765E"/>
    <w:rsid w:val="0059768D"/>
    <w:rsid w:val="0059769B"/>
    <w:rsid w:val="005977BC"/>
    <w:rsid w:val="005977D0"/>
    <w:rsid w:val="005978FE"/>
    <w:rsid w:val="00597A9E"/>
    <w:rsid w:val="00597AA0"/>
    <w:rsid w:val="00597C8F"/>
    <w:rsid w:val="00597DFA"/>
    <w:rsid w:val="005A01FA"/>
    <w:rsid w:val="005A0255"/>
    <w:rsid w:val="005A029F"/>
    <w:rsid w:val="005A034D"/>
    <w:rsid w:val="005A03A7"/>
    <w:rsid w:val="005A03FE"/>
    <w:rsid w:val="005A0515"/>
    <w:rsid w:val="005A059A"/>
    <w:rsid w:val="005A0729"/>
    <w:rsid w:val="005A07F0"/>
    <w:rsid w:val="005A09B3"/>
    <w:rsid w:val="005A0AD4"/>
    <w:rsid w:val="005A0CA3"/>
    <w:rsid w:val="005A0DE5"/>
    <w:rsid w:val="005A0E07"/>
    <w:rsid w:val="005A10DA"/>
    <w:rsid w:val="005A1210"/>
    <w:rsid w:val="005A1355"/>
    <w:rsid w:val="005A1513"/>
    <w:rsid w:val="005A154D"/>
    <w:rsid w:val="005A165C"/>
    <w:rsid w:val="005A1686"/>
    <w:rsid w:val="005A16A0"/>
    <w:rsid w:val="005A16A1"/>
    <w:rsid w:val="005A16A2"/>
    <w:rsid w:val="005A16EA"/>
    <w:rsid w:val="005A1813"/>
    <w:rsid w:val="005A1833"/>
    <w:rsid w:val="005A1908"/>
    <w:rsid w:val="005A1944"/>
    <w:rsid w:val="005A194C"/>
    <w:rsid w:val="005A197C"/>
    <w:rsid w:val="005A19CF"/>
    <w:rsid w:val="005A1A34"/>
    <w:rsid w:val="005A1C07"/>
    <w:rsid w:val="005A1C0B"/>
    <w:rsid w:val="005A1D0B"/>
    <w:rsid w:val="005A2093"/>
    <w:rsid w:val="005A2218"/>
    <w:rsid w:val="005A22D0"/>
    <w:rsid w:val="005A2383"/>
    <w:rsid w:val="005A268B"/>
    <w:rsid w:val="005A27D3"/>
    <w:rsid w:val="005A29F7"/>
    <w:rsid w:val="005A2B50"/>
    <w:rsid w:val="005A2BDC"/>
    <w:rsid w:val="005A2C08"/>
    <w:rsid w:val="005A2D28"/>
    <w:rsid w:val="005A2D62"/>
    <w:rsid w:val="005A2D6C"/>
    <w:rsid w:val="005A2EE2"/>
    <w:rsid w:val="005A2F8F"/>
    <w:rsid w:val="005A326D"/>
    <w:rsid w:val="005A34FC"/>
    <w:rsid w:val="005A34FD"/>
    <w:rsid w:val="005A35B2"/>
    <w:rsid w:val="005A371D"/>
    <w:rsid w:val="005A3886"/>
    <w:rsid w:val="005A3936"/>
    <w:rsid w:val="005A3B62"/>
    <w:rsid w:val="005A3BD4"/>
    <w:rsid w:val="005A3C21"/>
    <w:rsid w:val="005A3D1D"/>
    <w:rsid w:val="005A3DD3"/>
    <w:rsid w:val="005A3E3C"/>
    <w:rsid w:val="005A3E75"/>
    <w:rsid w:val="005A3F00"/>
    <w:rsid w:val="005A3F31"/>
    <w:rsid w:val="005A3F9E"/>
    <w:rsid w:val="005A3FD3"/>
    <w:rsid w:val="005A40A1"/>
    <w:rsid w:val="005A426D"/>
    <w:rsid w:val="005A42C3"/>
    <w:rsid w:val="005A44C1"/>
    <w:rsid w:val="005A46ED"/>
    <w:rsid w:val="005A473C"/>
    <w:rsid w:val="005A47B5"/>
    <w:rsid w:val="005A48CD"/>
    <w:rsid w:val="005A493E"/>
    <w:rsid w:val="005A4993"/>
    <w:rsid w:val="005A49AB"/>
    <w:rsid w:val="005A49F3"/>
    <w:rsid w:val="005A4A59"/>
    <w:rsid w:val="005A4B0B"/>
    <w:rsid w:val="005A4BFD"/>
    <w:rsid w:val="005A4C5E"/>
    <w:rsid w:val="005A4C72"/>
    <w:rsid w:val="005A4C92"/>
    <w:rsid w:val="005A4CFD"/>
    <w:rsid w:val="005A4E09"/>
    <w:rsid w:val="005A4F5F"/>
    <w:rsid w:val="005A4FC6"/>
    <w:rsid w:val="005A5008"/>
    <w:rsid w:val="005A5120"/>
    <w:rsid w:val="005A5160"/>
    <w:rsid w:val="005A51B7"/>
    <w:rsid w:val="005A51C7"/>
    <w:rsid w:val="005A521A"/>
    <w:rsid w:val="005A5249"/>
    <w:rsid w:val="005A5266"/>
    <w:rsid w:val="005A52E7"/>
    <w:rsid w:val="005A53C8"/>
    <w:rsid w:val="005A5406"/>
    <w:rsid w:val="005A553F"/>
    <w:rsid w:val="005A55BC"/>
    <w:rsid w:val="005A5624"/>
    <w:rsid w:val="005A5675"/>
    <w:rsid w:val="005A570C"/>
    <w:rsid w:val="005A57D8"/>
    <w:rsid w:val="005A58D1"/>
    <w:rsid w:val="005A59A1"/>
    <w:rsid w:val="005A5A16"/>
    <w:rsid w:val="005A5B11"/>
    <w:rsid w:val="005A5B89"/>
    <w:rsid w:val="005A5BE8"/>
    <w:rsid w:val="005A5C70"/>
    <w:rsid w:val="005A5F35"/>
    <w:rsid w:val="005A6087"/>
    <w:rsid w:val="005A613E"/>
    <w:rsid w:val="005A6230"/>
    <w:rsid w:val="005A6419"/>
    <w:rsid w:val="005A688F"/>
    <w:rsid w:val="005A68A0"/>
    <w:rsid w:val="005A690B"/>
    <w:rsid w:val="005A6916"/>
    <w:rsid w:val="005A6935"/>
    <w:rsid w:val="005A6AEE"/>
    <w:rsid w:val="005A6B7F"/>
    <w:rsid w:val="005A6BE2"/>
    <w:rsid w:val="005A6CC1"/>
    <w:rsid w:val="005A6CE3"/>
    <w:rsid w:val="005A6D7F"/>
    <w:rsid w:val="005A6D98"/>
    <w:rsid w:val="005A6E04"/>
    <w:rsid w:val="005A6EAF"/>
    <w:rsid w:val="005A6ED7"/>
    <w:rsid w:val="005A6FD0"/>
    <w:rsid w:val="005A703A"/>
    <w:rsid w:val="005A7160"/>
    <w:rsid w:val="005A7165"/>
    <w:rsid w:val="005A718B"/>
    <w:rsid w:val="005A7195"/>
    <w:rsid w:val="005A7259"/>
    <w:rsid w:val="005A7380"/>
    <w:rsid w:val="005A7482"/>
    <w:rsid w:val="005A7549"/>
    <w:rsid w:val="005A75A7"/>
    <w:rsid w:val="005A75C9"/>
    <w:rsid w:val="005A7617"/>
    <w:rsid w:val="005A766E"/>
    <w:rsid w:val="005A777C"/>
    <w:rsid w:val="005A77B1"/>
    <w:rsid w:val="005A7834"/>
    <w:rsid w:val="005A7B2A"/>
    <w:rsid w:val="005A7C13"/>
    <w:rsid w:val="005A7CC4"/>
    <w:rsid w:val="005B0012"/>
    <w:rsid w:val="005B0125"/>
    <w:rsid w:val="005B0266"/>
    <w:rsid w:val="005B031F"/>
    <w:rsid w:val="005B03C5"/>
    <w:rsid w:val="005B052D"/>
    <w:rsid w:val="005B06D6"/>
    <w:rsid w:val="005B0727"/>
    <w:rsid w:val="005B0744"/>
    <w:rsid w:val="005B0780"/>
    <w:rsid w:val="005B0A34"/>
    <w:rsid w:val="005B0B68"/>
    <w:rsid w:val="005B0BB3"/>
    <w:rsid w:val="005B0C67"/>
    <w:rsid w:val="005B0C9A"/>
    <w:rsid w:val="005B0E37"/>
    <w:rsid w:val="005B1003"/>
    <w:rsid w:val="005B1004"/>
    <w:rsid w:val="005B1116"/>
    <w:rsid w:val="005B1233"/>
    <w:rsid w:val="005B1291"/>
    <w:rsid w:val="005B12AB"/>
    <w:rsid w:val="005B12AE"/>
    <w:rsid w:val="005B13B8"/>
    <w:rsid w:val="005B1414"/>
    <w:rsid w:val="005B141B"/>
    <w:rsid w:val="005B177F"/>
    <w:rsid w:val="005B187A"/>
    <w:rsid w:val="005B187D"/>
    <w:rsid w:val="005B195F"/>
    <w:rsid w:val="005B1A93"/>
    <w:rsid w:val="005B1DA0"/>
    <w:rsid w:val="005B1E7A"/>
    <w:rsid w:val="005B1EDB"/>
    <w:rsid w:val="005B1F86"/>
    <w:rsid w:val="005B2058"/>
    <w:rsid w:val="005B20B0"/>
    <w:rsid w:val="005B2141"/>
    <w:rsid w:val="005B21A3"/>
    <w:rsid w:val="005B223C"/>
    <w:rsid w:val="005B2390"/>
    <w:rsid w:val="005B24EA"/>
    <w:rsid w:val="005B255C"/>
    <w:rsid w:val="005B25FB"/>
    <w:rsid w:val="005B26AE"/>
    <w:rsid w:val="005B26D9"/>
    <w:rsid w:val="005B2840"/>
    <w:rsid w:val="005B290F"/>
    <w:rsid w:val="005B2965"/>
    <w:rsid w:val="005B2A8F"/>
    <w:rsid w:val="005B2BF5"/>
    <w:rsid w:val="005B2C29"/>
    <w:rsid w:val="005B2C37"/>
    <w:rsid w:val="005B2D0A"/>
    <w:rsid w:val="005B2D3C"/>
    <w:rsid w:val="005B2D97"/>
    <w:rsid w:val="005B2DBC"/>
    <w:rsid w:val="005B2E7A"/>
    <w:rsid w:val="005B2F7E"/>
    <w:rsid w:val="005B30D3"/>
    <w:rsid w:val="005B3165"/>
    <w:rsid w:val="005B34B9"/>
    <w:rsid w:val="005B35F4"/>
    <w:rsid w:val="005B3628"/>
    <w:rsid w:val="005B3644"/>
    <w:rsid w:val="005B3774"/>
    <w:rsid w:val="005B3919"/>
    <w:rsid w:val="005B3991"/>
    <w:rsid w:val="005B3F0E"/>
    <w:rsid w:val="005B3FC3"/>
    <w:rsid w:val="005B404B"/>
    <w:rsid w:val="005B40AF"/>
    <w:rsid w:val="005B4244"/>
    <w:rsid w:val="005B4250"/>
    <w:rsid w:val="005B42A6"/>
    <w:rsid w:val="005B42D4"/>
    <w:rsid w:val="005B437E"/>
    <w:rsid w:val="005B44CE"/>
    <w:rsid w:val="005B46F3"/>
    <w:rsid w:val="005B4750"/>
    <w:rsid w:val="005B478C"/>
    <w:rsid w:val="005B479B"/>
    <w:rsid w:val="005B49D3"/>
    <w:rsid w:val="005B4A1C"/>
    <w:rsid w:val="005B4C21"/>
    <w:rsid w:val="005B4C6F"/>
    <w:rsid w:val="005B4CD6"/>
    <w:rsid w:val="005B4E24"/>
    <w:rsid w:val="005B4E4D"/>
    <w:rsid w:val="005B4E64"/>
    <w:rsid w:val="005B4E80"/>
    <w:rsid w:val="005B4ED3"/>
    <w:rsid w:val="005B501E"/>
    <w:rsid w:val="005B508F"/>
    <w:rsid w:val="005B5325"/>
    <w:rsid w:val="005B5359"/>
    <w:rsid w:val="005B5521"/>
    <w:rsid w:val="005B555A"/>
    <w:rsid w:val="005B572B"/>
    <w:rsid w:val="005B57DE"/>
    <w:rsid w:val="005B57F3"/>
    <w:rsid w:val="005B58A2"/>
    <w:rsid w:val="005B59BE"/>
    <w:rsid w:val="005B5B0D"/>
    <w:rsid w:val="005B5B10"/>
    <w:rsid w:val="005B5CF0"/>
    <w:rsid w:val="005B5CF8"/>
    <w:rsid w:val="005B602C"/>
    <w:rsid w:val="005B60B3"/>
    <w:rsid w:val="005B6290"/>
    <w:rsid w:val="005B6453"/>
    <w:rsid w:val="005B655B"/>
    <w:rsid w:val="005B6592"/>
    <w:rsid w:val="005B6658"/>
    <w:rsid w:val="005B66B5"/>
    <w:rsid w:val="005B66BD"/>
    <w:rsid w:val="005B679E"/>
    <w:rsid w:val="005B67D7"/>
    <w:rsid w:val="005B6887"/>
    <w:rsid w:val="005B6A02"/>
    <w:rsid w:val="005B6ACE"/>
    <w:rsid w:val="005B6B6D"/>
    <w:rsid w:val="005B6C22"/>
    <w:rsid w:val="005B6C49"/>
    <w:rsid w:val="005B6C57"/>
    <w:rsid w:val="005B6D77"/>
    <w:rsid w:val="005B6E57"/>
    <w:rsid w:val="005B6E7F"/>
    <w:rsid w:val="005B6EE0"/>
    <w:rsid w:val="005B6EF2"/>
    <w:rsid w:val="005B702F"/>
    <w:rsid w:val="005B7166"/>
    <w:rsid w:val="005B71EE"/>
    <w:rsid w:val="005B7298"/>
    <w:rsid w:val="005B74D6"/>
    <w:rsid w:val="005B7565"/>
    <w:rsid w:val="005B7788"/>
    <w:rsid w:val="005B77E5"/>
    <w:rsid w:val="005B7890"/>
    <w:rsid w:val="005B7940"/>
    <w:rsid w:val="005B79F6"/>
    <w:rsid w:val="005B7A6F"/>
    <w:rsid w:val="005B7B72"/>
    <w:rsid w:val="005B7B8A"/>
    <w:rsid w:val="005B7FC7"/>
    <w:rsid w:val="005C007D"/>
    <w:rsid w:val="005C016D"/>
    <w:rsid w:val="005C017A"/>
    <w:rsid w:val="005C0388"/>
    <w:rsid w:val="005C0714"/>
    <w:rsid w:val="005C072D"/>
    <w:rsid w:val="005C09E7"/>
    <w:rsid w:val="005C0AC5"/>
    <w:rsid w:val="005C0B67"/>
    <w:rsid w:val="005C0BAA"/>
    <w:rsid w:val="005C0BC1"/>
    <w:rsid w:val="005C0C99"/>
    <w:rsid w:val="005C0DE3"/>
    <w:rsid w:val="005C0EA1"/>
    <w:rsid w:val="005C0F82"/>
    <w:rsid w:val="005C0FB5"/>
    <w:rsid w:val="005C1124"/>
    <w:rsid w:val="005C11B4"/>
    <w:rsid w:val="005C11BC"/>
    <w:rsid w:val="005C126C"/>
    <w:rsid w:val="005C127F"/>
    <w:rsid w:val="005C130B"/>
    <w:rsid w:val="005C1464"/>
    <w:rsid w:val="005C1617"/>
    <w:rsid w:val="005C176C"/>
    <w:rsid w:val="005C19BD"/>
    <w:rsid w:val="005C1ACA"/>
    <w:rsid w:val="005C1B72"/>
    <w:rsid w:val="005C1B92"/>
    <w:rsid w:val="005C1D54"/>
    <w:rsid w:val="005C1D84"/>
    <w:rsid w:val="005C1E2E"/>
    <w:rsid w:val="005C1F5C"/>
    <w:rsid w:val="005C1F80"/>
    <w:rsid w:val="005C1F81"/>
    <w:rsid w:val="005C2102"/>
    <w:rsid w:val="005C2648"/>
    <w:rsid w:val="005C2674"/>
    <w:rsid w:val="005C26D7"/>
    <w:rsid w:val="005C2795"/>
    <w:rsid w:val="005C288B"/>
    <w:rsid w:val="005C2936"/>
    <w:rsid w:val="005C2993"/>
    <w:rsid w:val="005C29E9"/>
    <w:rsid w:val="005C2B26"/>
    <w:rsid w:val="005C2B35"/>
    <w:rsid w:val="005C2BEA"/>
    <w:rsid w:val="005C2DD9"/>
    <w:rsid w:val="005C2E0C"/>
    <w:rsid w:val="005C2ED8"/>
    <w:rsid w:val="005C2F89"/>
    <w:rsid w:val="005C2FD7"/>
    <w:rsid w:val="005C3023"/>
    <w:rsid w:val="005C3038"/>
    <w:rsid w:val="005C3062"/>
    <w:rsid w:val="005C3148"/>
    <w:rsid w:val="005C3301"/>
    <w:rsid w:val="005C332D"/>
    <w:rsid w:val="005C3358"/>
    <w:rsid w:val="005C335B"/>
    <w:rsid w:val="005C34C5"/>
    <w:rsid w:val="005C3644"/>
    <w:rsid w:val="005C366A"/>
    <w:rsid w:val="005C369E"/>
    <w:rsid w:val="005C387F"/>
    <w:rsid w:val="005C39FA"/>
    <w:rsid w:val="005C3B30"/>
    <w:rsid w:val="005C3B4F"/>
    <w:rsid w:val="005C3BB1"/>
    <w:rsid w:val="005C3BBF"/>
    <w:rsid w:val="005C3DD3"/>
    <w:rsid w:val="005C3E16"/>
    <w:rsid w:val="005C3E2B"/>
    <w:rsid w:val="005C3ED3"/>
    <w:rsid w:val="005C3ED4"/>
    <w:rsid w:val="005C3EEE"/>
    <w:rsid w:val="005C408B"/>
    <w:rsid w:val="005C40DE"/>
    <w:rsid w:val="005C44B3"/>
    <w:rsid w:val="005C45A3"/>
    <w:rsid w:val="005C460A"/>
    <w:rsid w:val="005C475D"/>
    <w:rsid w:val="005C4940"/>
    <w:rsid w:val="005C495F"/>
    <w:rsid w:val="005C49FF"/>
    <w:rsid w:val="005C4B88"/>
    <w:rsid w:val="005C4B9A"/>
    <w:rsid w:val="005C4C1C"/>
    <w:rsid w:val="005C4E78"/>
    <w:rsid w:val="005C4F25"/>
    <w:rsid w:val="005C4F3F"/>
    <w:rsid w:val="005C4F6C"/>
    <w:rsid w:val="005C4FE3"/>
    <w:rsid w:val="005C5011"/>
    <w:rsid w:val="005C525B"/>
    <w:rsid w:val="005C542C"/>
    <w:rsid w:val="005C5492"/>
    <w:rsid w:val="005C54C3"/>
    <w:rsid w:val="005C5867"/>
    <w:rsid w:val="005C5CC2"/>
    <w:rsid w:val="005C5CC6"/>
    <w:rsid w:val="005C5D7D"/>
    <w:rsid w:val="005C5D92"/>
    <w:rsid w:val="005C5E83"/>
    <w:rsid w:val="005C5EBF"/>
    <w:rsid w:val="005C5FF5"/>
    <w:rsid w:val="005C5FFC"/>
    <w:rsid w:val="005C6037"/>
    <w:rsid w:val="005C609B"/>
    <w:rsid w:val="005C60CF"/>
    <w:rsid w:val="005C6228"/>
    <w:rsid w:val="005C630C"/>
    <w:rsid w:val="005C6454"/>
    <w:rsid w:val="005C66D5"/>
    <w:rsid w:val="005C67D0"/>
    <w:rsid w:val="005C67F0"/>
    <w:rsid w:val="005C6940"/>
    <w:rsid w:val="005C6ACE"/>
    <w:rsid w:val="005C6B0F"/>
    <w:rsid w:val="005C6BFB"/>
    <w:rsid w:val="005C6CDB"/>
    <w:rsid w:val="005C6D4A"/>
    <w:rsid w:val="005C6D5A"/>
    <w:rsid w:val="005C6DFA"/>
    <w:rsid w:val="005C6E0F"/>
    <w:rsid w:val="005C6E77"/>
    <w:rsid w:val="005C6EB6"/>
    <w:rsid w:val="005C71C4"/>
    <w:rsid w:val="005C72D1"/>
    <w:rsid w:val="005C73CA"/>
    <w:rsid w:val="005C7638"/>
    <w:rsid w:val="005C78BC"/>
    <w:rsid w:val="005C7A6F"/>
    <w:rsid w:val="005C7ABD"/>
    <w:rsid w:val="005C7AC0"/>
    <w:rsid w:val="005C7AD2"/>
    <w:rsid w:val="005C7B7B"/>
    <w:rsid w:val="005C7B9B"/>
    <w:rsid w:val="005C7D98"/>
    <w:rsid w:val="005C7EBA"/>
    <w:rsid w:val="005D0051"/>
    <w:rsid w:val="005D042A"/>
    <w:rsid w:val="005D05CE"/>
    <w:rsid w:val="005D05FC"/>
    <w:rsid w:val="005D06B9"/>
    <w:rsid w:val="005D0961"/>
    <w:rsid w:val="005D0ADE"/>
    <w:rsid w:val="005D0D44"/>
    <w:rsid w:val="005D0DF8"/>
    <w:rsid w:val="005D0E21"/>
    <w:rsid w:val="005D0ECB"/>
    <w:rsid w:val="005D11E6"/>
    <w:rsid w:val="005D120F"/>
    <w:rsid w:val="005D12CA"/>
    <w:rsid w:val="005D15C2"/>
    <w:rsid w:val="005D16CD"/>
    <w:rsid w:val="005D176D"/>
    <w:rsid w:val="005D188E"/>
    <w:rsid w:val="005D193B"/>
    <w:rsid w:val="005D1AC7"/>
    <w:rsid w:val="005D1AFC"/>
    <w:rsid w:val="005D1CE3"/>
    <w:rsid w:val="005D1E3D"/>
    <w:rsid w:val="005D2063"/>
    <w:rsid w:val="005D20D7"/>
    <w:rsid w:val="005D21AB"/>
    <w:rsid w:val="005D2209"/>
    <w:rsid w:val="005D22CD"/>
    <w:rsid w:val="005D24A1"/>
    <w:rsid w:val="005D27CC"/>
    <w:rsid w:val="005D2842"/>
    <w:rsid w:val="005D28C5"/>
    <w:rsid w:val="005D2936"/>
    <w:rsid w:val="005D2A01"/>
    <w:rsid w:val="005D2BDD"/>
    <w:rsid w:val="005D2C1A"/>
    <w:rsid w:val="005D2C50"/>
    <w:rsid w:val="005D2C7D"/>
    <w:rsid w:val="005D2CF0"/>
    <w:rsid w:val="005D2DB9"/>
    <w:rsid w:val="005D2E1D"/>
    <w:rsid w:val="005D2F4B"/>
    <w:rsid w:val="005D2F5D"/>
    <w:rsid w:val="005D3155"/>
    <w:rsid w:val="005D315F"/>
    <w:rsid w:val="005D32C7"/>
    <w:rsid w:val="005D33A3"/>
    <w:rsid w:val="005D3576"/>
    <w:rsid w:val="005D36DE"/>
    <w:rsid w:val="005D36E2"/>
    <w:rsid w:val="005D3818"/>
    <w:rsid w:val="005D39CB"/>
    <w:rsid w:val="005D3A48"/>
    <w:rsid w:val="005D3A64"/>
    <w:rsid w:val="005D3B89"/>
    <w:rsid w:val="005D3BB7"/>
    <w:rsid w:val="005D3BF5"/>
    <w:rsid w:val="005D3C9B"/>
    <w:rsid w:val="005D3CA3"/>
    <w:rsid w:val="005D3CD8"/>
    <w:rsid w:val="005D3D43"/>
    <w:rsid w:val="005D3D76"/>
    <w:rsid w:val="005D3EF9"/>
    <w:rsid w:val="005D4114"/>
    <w:rsid w:val="005D4136"/>
    <w:rsid w:val="005D43C3"/>
    <w:rsid w:val="005D4441"/>
    <w:rsid w:val="005D4444"/>
    <w:rsid w:val="005D44D3"/>
    <w:rsid w:val="005D45B2"/>
    <w:rsid w:val="005D4680"/>
    <w:rsid w:val="005D4707"/>
    <w:rsid w:val="005D4735"/>
    <w:rsid w:val="005D47FF"/>
    <w:rsid w:val="005D48E6"/>
    <w:rsid w:val="005D49B5"/>
    <w:rsid w:val="005D49C5"/>
    <w:rsid w:val="005D4A34"/>
    <w:rsid w:val="005D4A55"/>
    <w:rsid w:val="005D4AFA"/>
    <w:rsid w:val="005D4B1E"/>
    <w:rsid w:val="005D4B56"/>
    <w:rsid w:val="005D4BDA"/>
    <w:rsid w:val="005D4C08"/>
    <w:rsid w:val="005D4C5C"/>
    <w:rsid w:val="005D4C84"/>
    <w:rsid w:val="005D4CFB"/>
    <w:rsid w:val="005D4D21"/>
    <w:rsid w:val="005D4DB8"/>
    <w:rsid w:val="005D4DE5"/>
    <w:rsid w:val="005D4E1D"/>
    <w:rsid w:val="005D4E5A"/>
    <w:rsid w:val="005D4EAD"/>
    <w:rsid w:val="005D50AA"/>
    <w:rsid w:val="005D50B2"/>
    <w:rsid w:val="005D5134"/>
    <w:rsid w:val="005D5139"/>
    <w:rsid w:val="005D52ED"/>
    <w:rsid w:val="005D53F3"/>
    <w:rsid w:val="005D5404"/>
    <w:rsid w:val="005D5466"/>
    <w:rsid w:val="005D5665"/>
    <w:rsid w:val="005D56E2"/>
    <w:rsid w:val="005D57AC"/>
    <w:rsid w:val="005D58A7"/>
    <w:rsid w:val="005D5AAA"/>
    <w:rsid w:val="005D5DCF"/>
    <w:rsid w:val="005D5ECD"/>
    <w:rsid w:val="005D6248"/>
    <w:rsid w:val="005D6276"/>
    <w:rsid w:val="005D646A"/>
    <w:rsid w:val="005D6608"/>
    <w:rsid w:val="005D68DE"/>
    <w:rsid w:val="005D68E7"/>
    <w:rsid w:val="005D6988"/>
    <w:rsid w:val="005D69EA"/>
    <w:rsid w:val="005D6AB1"/>
    <w:rsid w:val="005D6BEF"/>
    <w:rsid w:val="005D6C04"/>
    <w:rsid w:val="005D6CEC"/>
    <w:rsid w:val="005D7038"/>
    <w:rsid w:val="005D7096"/>
    <w:rsid w:val="005D70C7"/>
    <w:rsid w:val="005D70D8"/>
    <w:rsid w:val="005D70F7"/>
    <w:rsid w:val="005D729F"/>
    <w:rsid w:val="005D7686"/>
    <w:rsid w:val="005D774C"/>
    <w:rsid w:val="005D782E"/>
    <w:rsid w:val="005D7939"/>
    <w:rsid w:val="005D7C76"/>
    <w:rsid w:val="005E0003"/>
    <w:rsid w:val="005E010D"/>
    <w:rsid w:val="005E0170"/>
    <w:rsid w:val="005E01D6"/>
    <w:rsid w:val="005E0273"/>
    <w:rsid w:val="005E0324"/>
    <w:rsid w:val="005E061F"/>
    <w:rsid w:val="005E0635"/>
    <w:rsid w:val="005E0812"/>
    <w:rsid w:val="005E08C5"/>
    <w:rsid w:val="005E0A86"/>
    <w:rsid w:val="005E0BB3"/>
    <w:rsid w:val="005E0BFC"/>
    <w:rsid w:val="005E0F46"/>
    <w:rsid w:val="005E0FFC"/>
    <w:rsid w:val="005E1098"/>
    <w:rsid w:val="005E109D"/>
    <w:rsid w:val="005E11BA"/>
    <w:rsid w:val="005E12EB"/>
    <w:rsid w:val="005E14A5"/>
    <w:rsid w:val="005E1573"/>
    <w:rsid w:val="005E1610"/>
    <w:rsid w:val="005E1614"/>
    <w:rsid w:val="005E16CB"/>
    <w:rsid w:val="005E1849"/>
    <w:rsid w:val="005E1870"/>
    <w:rsid w:val="005E1962"/>
    <w:rsid w:val="005E1B96"/>
    <w:rsid w:val="005E1CF5"/>
    <w:rsid w:val="005E1DF3"/>
    <w:rsid w:val="005E1E2D"/>
    <w:rsid w:val="005E2077"/>
    <w:rsid w:val="005E20BC"/>
    <w:rsid w:val="005E230D"/>
    <w:rsid w:val="005E2318"/>
    <w:rsid w:val="005E2345"/>
    <w:rsid w:val="005E23C2"/>
    <w:rsid w:val="005E2406"/>
    <w:rsid w:val="005E2580"/>
    <w:rsid w:val="005E2868"/>
    <w:rsid w:val="005E28AC"/>
    <w:rsid w:val="005E28B9"/>
    <w:rsid w:val="005E29A4"/>
    <w:rsid w:val="005E2E0B"/>
    <w:rsid w:val="005E2E59"/>
    <w:rsid w:val="005E2E7D"/>
    <w:rsid w:val="005E2F3F"/>
    <w:rsid w:val="005E2F4B"/>
    <w:rsid w:val="005E2F7F"/>
    <w:rsid w:val="005E308C"/>
    <w:rsid w:val="005E318D"/>
    <w:rsid w:val="005E3211"/>
    <w:rsid w:val="005E3484"/>
    <w:rsid w:val="005E3606"/>
    <w:rsid w:val="005E3722"/>
    <w:rsid w:val="005E37FF"/>
    <w:rsid w:val="005E3A18"/>
    <w:rsid w:val="005E3B54"/>
    <w:rsid w:val="005E3C92"/>
    <w:rsid w:val="005E3CFE"/>
    <w:rsid w:val="005E3DCE"/>
    <w:rsid w:val="005E3E02"/>
    <w:rsid w:val="005E3EB7"/>
    <w:rsid w:val="005E3FBB"/>
    <w:rsid w:val="005E405A"/>
    <w:rsid w:val="005E409D"/>
    <w:rsid w:val="005E4189"/>
    <w:rsid w:val="005E4230"/>
    <w:rsid w:val="005E4377"/>
    <w:rsid w:val="005E451E"/>
    <w:rsid w:val="005E460D"/>
    <w:rsid w:val="005E470F"/>
    <w:rsid w:val="005E4722"/>
    <w:rsid w:val="005E4782"/>
    <w:rsid w:val="005E486B"/>
    <w:rsid w:val="005E486D"/>
    <w:rsid w:val="005E48D2"/>
    <w:rsid w:val="005E4BB0"/>
    <w:rsid w:val="005E4BE8"/>
    <w:rsid w:val="005E4C2A"/>
    <w:rsid w:val="005E4CF5"/>
    <w:rsid w:val="005E4E3B"/>
    <w:rsid w:val="005E4EE4"/>
    <w:rsid w:val="005E4F3A"/>
    <w:rsid w:val="005E5139"/>
    <w:rsid w:val="005E51A3"/>
    <w:rsid w:val="005E526A"/>
    <w:rsid w:val="005E52D5"/>
    <w:rsid w:val="005E537B"/>
    <w:rsid w:val="005E53BE"/>
    <w:rsid w:val="005E5443"/>
    <w:rsid w:val="005E54F5"/>
    <w:rsid w:val="005E5546"/>
    <w:rsid w:val="005E563C"/>
    <w:rsid w:val="005E567E"/>
    <w:rsid w:val="005E57AE"/>
    <w:rsid w:val="005E5892"/>
    <w:rsid w:val="005E5905"/>
    <w:rsid w:val="005E59E4"/>
    <w:rsid w:val="005E5D76"/>
    <w:rsid w:val="005E5DD8"/>
    <w:rsid w:val="005E5E01"/>
    <w:rsid w:val="005E5E39"/>
    <w:rsid w:val="005E5F90"/>
    <w:rsid w:val="005E5FDB"/>
    <w:rsid w:val="005E6089"/>
    <w:rsid w:val="005E60E4"/>
    <w:rsid w:val="005E6266"/>
    <w:rsid w:val="005E635A"/>
    <w:rsid w:val="005E63DF"/>
    <w:rsid w:val="005E656C"/>
    <w:rsid w:val="005E66ED"/>
    <w:rsid w:val="005E6841"/>
    <w:rsid w:val="005E6C76"/>
    <w:rsid w:val="005E6DF1"/>
    <w:rsid w:val="005E6E9E"/>
    <w:rsid w:val="005E7020"/>
    <w:rsid w:val="005E7244"/>
    <w:rsid w:val="005E725A"/>
    <w:rsid w:val="005E7495"/>
    <w:rsid w:val="005E7C00"/>
    <w:rsid w:val="005E7D9C"/>
    <w:rsid w:val="005F0134"/>
    <w:rsid w:val="005F017C"/>
    <w:rsid w:val="005F0253"/>
    <w:rsid w:val="005F02F2"/>
    <w:rsid w:val="005F03AC"/>
    <w:rsid w:val="005F03D7"/>
    <w:rsid w:val="005F05E0"/>
    <w:rsid w:val="005F06DF"/>
    <w:rsid w:val="005F07A5"/>
    <w:rsid w:val="005F0881"/>
    <w:rsid w:val="005F08E1"/>
    <w:rsid w:val="005F08E3"/>
    <w:rsid w:val="005F0ACD"/>
    <w:rsid w:val="005F0B26"/>
    <w:rsid w:val="005F0C01"/>
    <w:rsid w:val="005F0C42"/>
    <w:rsid w:val="005F0C45"/>
    <w:rsid w:val="005F0D93"/>
    <w:rsid w:val="005F0EF1"/>
    <w:rsid w:val="005F0F34"/>
    <w:rsid w:val="005F1080"/>
    <w:rsid w:val="005F1306"/>
    <w:rsid w:val="005F130B"/>
    <w:rsid w:val="005F13CB"/>
    <w:rsid w:val="005F142D"/>
    <w:rsid w:val="005F14E7"/>
    <w:rsid w:val="005F1563"/>
    <w:rsid w:val="005F1735"/>
    <w:rsid w:val="005F189C"/>
    <w:rsid w:val="005F1922"/>
    <w:rsid w:val="005F19A3"/>
    <w:rsid w:val="005F1A3A"/>
    <w:rsid w:val="005F1ADA"/>
    <w:rsid w:val="005F1D88"/>
    <w:rsid w:val="005F1DB4"/>
    <w:rsid w:val="005F1FD7"/>
    <w:rsid w:val="005F20AC"/>
    <w:rsid w:val="005F2501"/>
    <w:rsid w:val="005F25EB"/>
    <w:rsid w:val="005F26C4"/>
    <w:rsid w:val="005F2781"/>
    <w:rsid w:val="005F283A"/>
    <w:rsid w:val="005F28CE"/>
    <w:rsid w:val="005F2929"/>
    <w:rsid w:val="005F2979"/>
    <w:rsid w:val="005F2A40"/>
    <w:rsid w:val="005F2E05"/>
    <w:rsid w:val="005F2F5A"/>
    <w:rsid w:val="005F3003"/>
    <w:rsid w:val="005F303A"/>
    <w:rsid w:val="005F30D3"/>
    <w:rsid w:val="005F310E"/>
    <w:rsid w:val="005F31A2"/>
    <w:rsid w:val="005F31B6"/>
    <w:rsid w:val="005F3280"/>
    <w:rsid w:val="005F3367"/>
    <w:rsid w:val="005F336C"/>
    <w:rsid w:val="005F34D3"/>
    <w:rsid w:val="005F3799"/>
    <w:rsid w:val="005F37A9"/>
    <w:rsid w:val="005F39B4"/>
    <w:rsid w:val="005F3A44"/>
    <w:rsid w:val="005F3C92"/>
    <w:rsid w:val="005F3CB0"/>
    <w:rsid w:val="005F3F8B"/>
    <w:rsid w:val="005F40BB"/>
    <w:rsid w:val="005F40F4"/>
    <w:rsid w:val="005F418A"/>
    <w:rsid w:val="005F41E6"/>
    <w:rsid w:val="005F4218"/>
    <w:rsid w:val="005F42FC"/>
    <w:rsid w:val="005F4413"/>
    <w:rsid w:val="005F455A"/>
    <w:rsid w:val="005F46F7"/>
    <w:rsid w:val="005F4938"/>
    <w:rsid w:val="005F494F"/>
    <w:rsid w:val="005F4A27"/>
    <w:rsid w:val="005F4B7A"/>
    <w:rsid w:val="005F4BCA"/>
    <w:rsid w:val="005F4C2F"/>
    <w:rsid w:val="005F4C74"/>
    <w:rsid w:val="005F4CAC"/>
    <w:rsid w:val="005F4E06"/>
    <w:rsid w:val="005F5542"/>
    <w:rsid w:val="005F584A"/>
    <w:rsid w:val="005F58D3"/>
    <w:rsid w:val="005F5961"/>
    <w:rsid w:val="005F598A"/>
    <w:rsid w:val="005F5C36"/>
    <w:rsid w:val="005F5D35"/>
    <w:rsid w:val="005F5DCA"/>
    <w:rsid w:val="005F5E56"/>
    <w:rsid w:val="005F5E6C"/>
    <w:rsid w:val="005F5E91"/>
    <w:rsid w:val="005F5ED7"/>
    <w:rsid w:val="005F6101"/>
    <w:rsid w:val="005F61F1"/>
    <w:rsid w:val="005F6346"/>
    <w:rsid w:val="005F636D"/>
    <w:rsid w:val="005F63F1"/>
    <w:rsid w:val="005F64B5"/>
    <w:rsid w:val="005F65E0"/>
    <w:rsid w:val="005F6969"/>
    <w:rsid w:val="005F6B8E"/>
    <w:rsid w:val="005F6BC7"/>
    <w:rsid w:val="005F6E46"/>
    <w:rsid w:val="005F6F54"/>
    <w:rsid w:val="005F705C"/>
    <w:rsid w:val="005F7076"/>
    <w:rsid w:val="005F7098"/>
    <w:rsid w:val="005F70DE"/>
    <w:rsid w:val="005F7118"/>
    <w:rsid w:val="005F7248"/>
    <w:rsid w:val="005F7317"/>
    <w:rsid w:val="005F7352"/>
    <w:rsid w:val="005F739C"/>
    <w:rsid w:val="005F7460"/>
    <w:rsid w:val="005F7640"/>
    <w:rsid w:val="005F784E"/>
    <w:rsid w:val="005F7A39"/>
    <w:rsid w:val="005F7A84"/>
    <w:rsid w:val="005F7C3A"/>
    <w:rsid w:val="005F7C44"/>
    <w:rsid w:val="005F7CB3"/>
    <w:rsid w:val="005F7E1E"/>
    <w:rsid w:val="005F7F06"/>
    <w:rsid w:val="005F7FD1"/>
    <w:rsid w:val="0060001C"/>
    <w:rsid w:val="0060004B"/>
    <w:rsid w:val="00600093"/>
    <w:rsid w:val="006001A8"/>
    <w:rsid w:val="00600249"/>
    <w:rsid w:val="0060025D"/>
    <w:rsid w:val="006005C4"/>
    <w:rsid w:val="006005CD"/>
    <w:rsid w:val="00600A99"/>
    <w:rsid w:val="00600B3D"/>
    <w:rsid w:val="00600C0B"/>
    <w:rsid w:val="00600F24"/>
    <w:rsid w:val="006011A4"/>
    <w:rsid w:val="006011D7"/>
    <w:rsid w:val="006013EB"/>
    <w:rsid w:val="006017E3"/>
    <w:rsid w:val="0060182F"/>
    <w:rsid w:val="006018DF"/>
    <w:rsid w:val="0060194C"/>
    <w:rsid w:val="006019D0"/>
    <w:rsid w:val="00601A1F"/>
    <w:rsid w:val="00601BF7"/>
    <w:rsid w:val="00601FB4"/>
    <w:rsid w:val="00602183"/>
    <w:rsid w:val="00602420"/>
    <w:rsid w:val="006024CD"/>
    <w:rsid w:val="006026DE"/>
    <w:rsid w:val="00602731"/>
    <w:rsid w:val="006027AE"/>
    <w:rsid w:val="006028DC"/>
    <w:rsid w:val="00602925"/>
    <w:rsid w:val="00602AF7"/>
    <w:rsid w:val="00602E72"/>
    <w:rsid w:val="006030F4"/>
    <w:rsid w:val="0060318B"/>
    <w:rsid w:val="006033C9"/>
    <w:rsid w:val="0060350B"/>
    <w:rsid w:val="00603532"/>
    <w:rsid w:val="00603573"/>
    <w:rsid w:val="006035CE"/>
    <w:rsid w:val="0060361C"/>
    <w:rsid w:val="006036D1"/>
    <w:rsid w:val="00603761"/>
    <w:rsid w:val="006037F7"/>
    <w:rsid w:val="0060391D"/>
    <w:rsid w:val="006039A0"/>
    <w:rsid w:val="00603A7D"/>
    <w:rsid w:val="00603B13"/>
    <w:rsid w:val="00603B4D"/>
    <w:rsid w:val="00603C20"/>
    <w:rsid w:val="00603D69"/>
    <w:rsid w:val="00603E43"/>
    <w:rsid w:val="00603EF0"/>
    <w:rsid w:val="00603EF1"/>
    <w:rsid w:val="00603F40"/>
    <w:rsid w:val="0060400C"/>
    <w:rsid w:val="00604224"/>
    <w:rsid w:val="006042CB"/>
    <w:rsid w:val="00604332"/>
    <w:rsid w:val="0060434D"/>
    <w:rsid w:val="006043D9"/>
    <w:rsid w:val="006043DA"/>
    <w:rsid w:val="006043DD"/>
    <w:rsid w:val="00604469"/>
    <w:rsid w:val="006044B8"/>
    <w:rsid w:val="006045CC"/>
    <w:rsid w:val="0060464F"/>
    <w:rsid w:val="0060465F"/>
    <w:rsid w:val="00604794"/>
    <w:rsid w:val="00604823"/>
    <w:rsid w:val="0060482C"/>
    <w:rsid w:val="006048F0"/>
    <w:rsid w:val="00604927"/>
    <w:rsid w:val="0060494A"/>
    <w:rsid w:val="0060497F"/>
    <w:rsid w:val="006049CC"/>
    <w:rsid w:val="00604AA9"/>
    <w:rsid w:val="00604C41"/>
    <w:rsid w:val="00604C7A"/>
    <w:rsid w:val="00604DFC"/>
    <w:rsid w:val="00604E5E"/>
    <w:rsid w:val="00604EE1"/>
    <w:rsid w:val="00605031"/>
    <w:rsid w:val="006050C7"/>
    <w:rsid w:val="006050CD"/>
    <w:rsid w:val="006051F1"/>
    <w:rsid w:val="00605343"/>
    <w:rsid w:val="006054EC"/>
    <w:rsid w:val="0060577F"/>
    <w:rsid w:val="00605812"/>
    <w:rsid w:val="006058E1"/>
    <w:rsid w:val="006059EA"/>
    <w:rsid w:val="00605AC6"/>
    <w:rsid w:val="00605AD9"/>
    <w:rsid w:val="00605B5F"/>
    <w:rsid w:val="00605B6A"/>
    <w:rsid w:val="00605BA4"/>
    <w:rsid w:val="00605BDF"/>
    <w:rsid w:val="00605DC4"/>
    <w:rsid w:val="00605DE2"/>
    <w:rsid w:val="00605DF9"/>
    <w:rsid w:val="00605EBB"/>
    <w:rsid w:val="00605F11"/>
    <w:rsid w:val="00605F40"/>
    <w:rsid w:val="00606136"/>
    <w:rsid w:val="006061B5"/>
    <w:rsid w:val="006064E5"/>
    <w:rsid w:val="0060659A"/>
    <w:rsid w:val="00606647"/>
    <w:rsid w:val="006066D6"/>
    <w:rsid w:val="006067DA"/>
    <w:rsid w:val="0060686D"/>
    <w:rsid w:val="006068D1"/>
    <w:rsid w:val="006069B5"/>
    <w:rsid w:val="00606A23"/>
    <w:rsid w:val="00606A30"/>
    <w:rsid w:val="00606B2D"/>
    <w:rsid w:val="00606B68"/>
    <w:rsid w:val="00606DBB"/>
    <w:rsid w:val="00606DFF"/>
    <w:rsid w:val="00606F72"/>
    <w:rsid w:val="00607011"/>
    <w:rsid w:val="006071A4"/>
    <w:rsid w:val="00607208"/>
    <w:rsid w:val="006072CE"/>
    <w:rsid w:val="006072DC"/>
    <w:rsid w:val="0060730F"/>
    <w:rsid w:val="00607398"/>
    <w:rsid w:val="006073EC"/>
    <w:rsid w:val="00607422"/>
    <w:rsid w:val="0060744C"/>
    <w:rsid w:val="006074E8"/>
    <w:rsid w:val="006075AB"/>
    <w:rsid w:val="00607710"/>
    <w:rsid w:val="0060773D"/>
    <w:rsid w:val="006078AA"/>
    <w:rsid w:val="00607919"/>
    <w:rsid w:val="0060793D"/>
    <w:rsid w:val="00607B71"/>
    <w:rsid w:val="00607C17"/>
    <w:rsid w:val="00607CD8"/>
    <w:rsid w:val="00607D5D"/>
    <w:rsid w:val="00607DB3"/>
    <w:rsid w:val="00607ED6"/>
    <w:rsid w:val="00607F83"/>
    <w:rsid w:val="00610016"/>
    <w:rsid w:val="00610207"/>
    <w:rsid w:val="006102E9"/>
    <w:rsid w:val="00610368"/>
    <w:rsid w:val="00610395"/>
    <w:rsid w:val="006103A9"/>
    <w:rsid w:val="006104DF"/>
    <w:rsid w:val="0061056E"/>
    <w:rsid w:val="0061060D"/>
    <w:rsid w:val="0061068D"/>
    <w:rsid w:val="006108D6"/>
    <w:rsid w:val="00610991"/>
    <w:rsid w:val="00610A20"/>
    <w:rsid w:val="00610A5A"/>
    <w:rsid w:val="00610B32"/>
    <w:rsid w:val="00610B89"/>
    <w:rsid w:val="00610BC8"/>
    <w:rsid w:val="00610C28"/>
    <w:rsid w:val="00610D1A"/>
    <w:rsid w:val="00610EE7"/>
    <w:rsid w:val="00611252"/>
    <w:rsid w:val="0061133A"/>
    <w:rsid w:val="006114DD"/>
    <w:rsid w:val="006115A8"/>
    <w:rsid w:val="00611652"/>
    <w:rsid w:val="006116FB"/>
    <w:rsid w:val="0061187F"/>
    <w:rsid w:val="006118BE"/>
    <w:rsid w:val="00611A2B"/>
    <w:rsid w:val="00611D2A"/>
    <w:rsid w:val="00611DDC"/>
    <w:rsid w:val="00611F7E"/>
    <w:rsid w:val="00612050"/>
    <w:rsid w:val="0061214E"/>
    <w:rsid w:val="006121C0"/>
    <w:rsid w:val="00612308"/>
    <w:rsid w:val="00612327"/>
    <w:rsid w:val="006125D8"/>
    <w:rsid w:val="0061278D"/>
    <w:rsid w:val="006128A5"/>
    <w:rsid w:val="006128EF"/>
    <w:rsid w:val="006129B5"/>
    <w:rsid w:val="00612A84"/>
    <w:rsid w:val="00612C40"/>
    <w:rsid w:val="00612DFF"/>
    <w:rsid w:val="00612E31"/>
    <w:rsid w:val="00612F1F"/>
    <w:rsid w:val="00613024"/>
    <w:rsid w:val="0061315F"/>
    <w:rsid w:val="0061331C"/>
    <w:rsid w:val="00613390"/>
    <w:rsid w:val="006133FB"/>
    <w:rsid w:val="0061350C"/>
    <w:rsid w:val="00613656"/>
    <w:rsid w:val="00613776"/>
    <w:rsid w:val="006137F3"/>
    <w:rsid w:val="006138BA"/>
    <w:rsid w:val="00613985"/>
    <w:rsid w:val="006139B7"/>
    <w:rsid w:val="006139CD"/>
    <w:rsid w:val="00613A60"/>
    <w:rsid w:val="00613A84"/>
    <w:rsid w:val="00613AF9"/>
    <w:rsid w:val="00613B43"/>
    <w:rsid w:val="00613BC9"/>
    <w:rsid w:val="00613D33"/>
    <w:rsid w:val="00613D46"/>
    <w:rsid w:val="00613EB7"/>
    <w:rsid w:val="006141BF"/>
    <w:rsid w:val="00614232"/>
    <w:rsid w:val="006142F3"/>
    <w:rsid w:val="006143DC"/>
    <w:rsid w:val="006144AC"/>
    <w:rsid w:val="00614537"/>
    <w:rsid w:val="00614555"/>
    <w:rsid w:val="00614597"/>
    <w:rsid w:val="00614678"/>
    <w:rsid w:val="0061468F"/>
    <w:rsid w:val="00614739"/>
    <w:rsid w:val="0061479E"/>
    <w:rsid w:val="006147FF"/>
    <w:rsid w:val="0061486D"/>
    <w:rsid w:val="00614914"/>
    <w:rsid w:val="0061492C"/>
    <w:rsid w:val="0061494E"/>
    <w:rsid w:val="006149E3"/>
    <w:rsid w:val="00614A46"/>
    <w:rsid w:val="00614AEA"/>
    <w:rsid w:val="00614C04"/>
    <w:rsid w:val="00614C77"/>
    <w:rsid w:val="00614C78"/>
    <w:rsid w:val="00614DDC"/>
    <w:rsid w:val="00614E5E"/>
    <w:rsid w:val="00614EC8"/>
    <w:rsid w:val="00614F16"/>
    <w:rsid w:val="0061521E"/>
    <w:rsid w:val="006153C7"/>
    <w:rsid w:val="006155D0"/>
    <w:rsid w:val="0061566E"/>
    <w:rsid w:val="006156A3"/>
    <w:rsid w:val="006156BF"/>
    <w:rsid w:val="00615743"/>
    <w:rsid w:val="00615758"/>
    <w:rsid w:val="006158B6"/>
    <w:rsid w:val="006158F2"/>
    <w:rsid w:val="00615A6E"/>
    <w:rsid w:val="00615B03"/>
    <w:rsid w:val="00615B0B"/>
    <w:rsid w:val="0061604D"/>
    <w:rsid w:val="00616098"/>
    <w:rsid w:val="006160D3"/>
    <w:rsid w:val="006160EF"/>
    <w:rsid w:val="00616181"/>
    <w:rsid w:val="0061623D"/>
    <w:rsid w:val="006163E1"/>
    <w:rsid w:val="0061659C"/>
    <w:rsid w:val="006165ED"/>
    <w:rsid w:val="00616832"/>
    <w:rsid w:val="00616908"/>
    <w:rsid w:val="00616A24"/>
    <w:rsid w:val="00616A6B"/>
    <w:rsid w:val="00616BB2"/>
    <w:rsid w:val="00616C08"/>
    <w:rsid w:val="00616CEA"/>
    <w:rsid w:val="00616F71"/>
    <w:rsid w:val="006170FA"/>
    <w:rsid w:val="00617168"/>
    <w:rsid w:val="006171CA"/>
    <w:rsid w:val="00617210"/>
    <w:rsid w:val="00617220"/>
    <w:rsid w:val="0061739E"/>
    <w:rsid w:val="00617429"/>
    <w:rsid w:val="0061742B"/>
    <w:rsid w:val="0061745E"/>
    <w:rsid w:val="00617462"/>
    <w:rsid w:val="0061769B"/>
    <w:rsid w:val="0061771C"/>
    <w:rsid w:val="0061773B"/>
    <w:rsid w:val="006177D8"/>
    <w:rsid w:val="006178FF"/>
    <w:rsid w:val="00617929"/>
    <w:rsid w:val="006179A8"/>
    <w:rsid w:val="006179EC"/>
    <w:rsid w:val="00617A46"/>
    <w:rsid w:val="00617B1E"/>
    <w:rsid w:val="00617D36"/>
    <w:rsid w:val="00617DA3"/>
    <w:rsid w:val="00617DBC"/>
    <w:rsid w:val="00617EF6"/>
    <w:rsid w:val="00620034"/>
    <w:rsid w:val="006200AC"/>
    <w:rsid w:val="0062021B"/>
    <w:rsid w:val="00620272"/>
    <w:rsid w:val="006202DC"/>
    <w:rsid w:val="006203BE"/>
    <w:rsid w:val="00620414"/>
    <w:rsid w:val="006204BC"/>
    <w:rsid w:val="006204F4"/>
    <w:rsid w:val="0062057E"/>
    <w:rsid w:val="00620598"/>
    <w:rsid w:val="006205BB"/>
    <w:rsid w:val="006205F5"/>
    <w:rsid w:val="00620663"/>
    <w:rsid w:val="0062088A"/>
    <w:rsid w:val="006208F5"/>
    <w:rsid w:val="006209C0"/>
    <w:rsid w:val="00620AC5"/>
    <w:rsid w:val="00620B68"/>
    <w:rsid w:val="00620C0E"/>
    <w:rsid w:val="00620C62"/>
    <w:rsid w:val="00620C77"/>
    <w:rsid w:val="00620C86"/>
    <w:rsid w:val="00620CAC"/>
    <w:rsid w:val="00620D78"/>
    <w:rsid w:val="00620EFC"/>
    <w:rsid w:val="00620FDA"/>
    <w:rsid w:val="00621060"/>
    <w:rsid w:val="006210E9"/>
    <w:rsid w:val="0062127E"/>
    <w:rsid w:val="006212D6"/>
    <w:rsid w:val="00621478"/>
    <w:rsid w:val="00621499"/>
    <w:rsid w:val="0062149E"/>
    <w:rsid w:val="0062154F"/>
    <w:rsid w:val="006215FB"/>
    <w:rsid w:val="00621653"/>
    <w:rsid w:val="00621965"/>
    <w:rsid w:val="006219F5"/>
    <w:rsid w:val="00621A7C"/>
    <w:rsid w:val="00621AFA"/>
    <w:rsid w:val="00621B4C"/>
    <w:rsid w:val="00621D6F"/>
    <w:rsid w:val="00621E0C"/>
    <w:rsid w:val="00621E35"/>
    <w:rsid w:val="00621E94"/>
    <w:rsid w:val="00621EBA"/>
    <w:rsid w:val="00622020"/>
    <w:rsid w:val="006222C3"/>
    <w:rsid w:val="006222DE"/>
    <w:rsid w:val="006224BF"/>
    <w:rsid w:val="006225E7"/>
    <w:rsid w:val="006225FB"/>
    <w:rsid w:val="00622736"/>
    <w:rsid w:val="00622933"/>
    <w:rsid w:val="006229C2"/>
    <w:rsid w:val="00622A0C"/>
    <w:rsid w:val="00622A50"/>
    <w:rsid w:val="00622A94"/>
    <w:rsid w:val="00622CB1"/>
    <w:rsid w:val="00622CDE"/>
    <w:rsid w:val="00622D38"/>
    <w:rsid w:val="00622DFC"/>
    <w:rsid w:val="00622EF2"/>
    <w:rsid w:val="0062306C"/>
    <w:rsid w:val="006230A5"/>
    <w:rsid w:val="0062326B"/>
    <w:rsid w:val="00623295"/>
    <w:rsid w:val="006232B2"/>
    <w:rsid w:val="006232DC"/>
    <w:rsid w:val="00623303"/>
    <w:rsid w:val="006233F2"/>
    <w:rsid w:val="006235CC"/>
    <w:rsid w:val="006235FC"/>
    <w:rsid w:val="00623792"/>
    <w:rsid w:val="0062388A"/>
    <w:rsid w:val="0062392E"/>
    <w:rsid w:val="00623935"/>
    <w:rsid w:val="00623A0A"/>
    <w:rsid w:val="00623B96"/>
    <w:rsid w:val="00623C12"/>
    <w:rsid w:val="00623C4D"/>
    <w:rsid w:val="00623D1D"/>
    <w:rsid w:val="00623DD7"/>
    <w:rsid w:val="00623E43"/>
    <w:rsid w:val="0062401C"/>
    <w:rsid w:val="006240DB"/>
    <w:rsid w:val="006241AA"/>
    <w:rsid w:val="0062422A"/>
    <w:rsid w:val="00624262"/>
    <w:rsid w:val="0062429F"/>
    <w:rsid w:val="006243C0"/>
    <w:rsid w:val="00624525"/>
    <w:rsid w:val="0062469D"/>
    <w:rsid w:val="006247C3"/>
    <w:rsid w:val="00624872"/>
    <w:rsid w:val="00624AE3"/>
    <w:rsid w:val="00624BA3"/>
    <w:rsid w:val="00624D4C"/>
    <w:rsid w:val="00624DB8"/>
    <w:rsid w:val="006251C8"/>
    <w:rsid w:val="006252C5"/>
    <w:rsid w:val="006252FB"/>
    <w:rsid w:val="00625330"/>
    <w:rsid w:val="00625565"/>
    <w:rsid w:val="006255B6"/>
    <w:rsid w:val="0062579C"/>
    <w:rsid w:val="00625883"/>
    <w:rsid w:val="006258F0"/>
    <w:rsid w:val="00625968"/>
    <w:rsid w:val="00625969"/>
    <w:rsid w:val="00625C77"/>
    <w:rsid w:val="00625C95"/>
    <w:rsid w:val="00625D4A"/>
    <w:rsid w:val="00625DFE"/>
    <w:rsid w:val="00625E64"/>
    <w:rsid w:val="00625EBA"/>
    <w:rsid w:val="00625F4F"/>
    <w:rsid w:val="00625FA7"/>
    <w:rsid w:val="006261A6"/>
    <w:rsid w:val="00626237"/>
    <w:rsid w:val="00626244"/>
    <w:rsid w:val="006263A0"/>
    <w:rsid w:val="006264CE"/>
    <w:rsid w:val="006266B3"/>
    <w:rsid w:val="0062674B"/>
    <w:rsid w:val="00626792"/>
    <w:rsid w:val="0062681C"/>
    <w:rsid w:val="006268BB"/>
    <w:rsid w:val="0062696D"/>
    <w:rsid w:val="00626AC6"/>
    <w:rsid w:val="00626CD7"/>
    <w:rsid w:val="00626D02"/>
    <w:rsid w:val="00626D48"/>
    <w:rsid w:val="00626D58"/>
    <w:rsid w:val="00626D81"/>
    <w:rsid w:val="00626D82"/>
    <w:rsid w:val="00626E87"/>
    <w:rsid w:val="00626EAF"/>
    <w:rsid w:val="00626F3A"/>
    <w:rsid w:val="0062711A"/>
    <w:rsid w:val="00627125"/>
    <w:rsid w:val="00627171"/>
    <w:rsid w:val="006271C1"/>
    <w:rsid w:val="00627225"/>
    <w:rsid w:val="006272C8"/>
    <w:rsid w:val="006273B2"/>
    <w:rsid w:val="00627415"/>
    <w:rsid w:val="006274EF"/>
    <w:rsid w:val="006275BC"/>
    <w:rsid w:val="006275F5"/>
    <w:rsid w:val="0062762F"/>
    <w:rsid w:val="006276CE"/>
    <w:rsid w:val="006276F9"/>
    <w:rsid w:val="00627862"/>
    <w:rsid w:val="00627A5F"/>
    <w:rsid w:val="00627AED"/>
    <w:rsid w:val="00627C70"/>
    <w:rsid w:val="00627CF2"/>
    <w:rsid w:val="00627F19"/>
    <w:rsid w:val="00627FC5"/>
    <w:rsid w:val="00630051"/>
    <w:rsid w:val="00630060"/>
    <w:rsid w:val="00630187"/>
    <w:rsid w:val="00630494"/>
    <w:rsid w:val="006304E1"/>
    <w:rsid w:val="006305EE"/>
    <w:rsid w:val="006306C7"/>
    <w:rsid w:val="0063094F"/>
    <w:rsid w:val="0063095E"/>
    <w:rsid w:val="006309A5"/>
    <w:rsid w:val="00630A15"/>
    <w:rsid w:val="00630B3D"/>
    <w:rsid w:val="00630BBD"/>
    <w:rsid w:val="00630DEC"/>
    <w:rsid w:val="00630E4E"/>
    <w:rsid w:val="00630FF5"/>
    <w:rsid w:val="006311CF"/>
    <w:rsid w:val="006312A6"/>
    <w:rsid w:val="00631470"/>
    <w:rsid w:val="0063168B"/>
    <w:rsid w:val="00631756"/>
    <w:rsid w:val="0063178A"/>
    <w:rsid w:val="0063184D"/>
    <w:rsid w:val="00631ADE"/>
    <w:rsid w:val="00631C76"/>
    <w:rsid w:val="00631EE2"/>
    <w:rsid w:val="00631FB0"/>
    <w:rsid w:val="00632001"/>
    <w:rsid w:val="006320A5"/>
    <w:rsid w:val="00632219"/>
    <w:rsid w:val="00632605"/>
    <w:rsid w:val="0063266B"/>
    <w:rsid w:val="006326DE"/>
    <w:rsid w:val="00632748"/>
    <w:rsid w:val="00632780"/>
    <w:rsid w:val="0063286A"/>
    <w:rsid w:val="006328F0"/>
    <w:rsid w:val="006329B3"/>
    <w:rsid w:val="00632A03"/>
    <w:rsid w:val="00632C4C"/>
    <w:rsid w:val="00632CBD"/>
    <w:rsid w:val="00632D4D"/>
    <w:rsid w:val="00632DC0"/>
    <w:rsid w:val="00632E33"/>
    <w:rsid w:val="00632F2F"/>
    <w:rsid w:val="00633028"/>
    <w:rsid w:val="00633082"/>
    <w:rsid w:val="006331D1"/>
    <w:rsid w:val="0063330B"/>
    <w:rsid w:val="00633563"/>
    <w:rsid w:val="00633574"/>
    <w:rsid w:val="006335BC"/>
    <w:rsid w:val="006335C4"/>
    <w:rsid w:val="0063360D"/>
    <w:rsid w:val="00633644"/>
    <w:rsid w:val="006336A1"/>
    <w:rsid w:val="006337EC"/>
    <w:rsid w:val="00633925"/>
    <w:rsid w:val="00633AD5"/>
    <w:rsid w:val="00633C00"/>
    <w:rsid w:val="00633C19"/>
    <w:rsid w:val="00633DA8"/>
    <w:rsid w:val="00633EB8"/>
    <w:rsid w:val="00633F4F"/>
    <w:rsid w:val="00634182"/>
    <w:rsid w:val="006341D2"/>
    <w:rsid w:val="006342DB"/>
    <w:rsid w:val="0063439D"/>
    <w:rsid w:val="006344B4"/>
    <w:rsid w:val="006344B5"/>
    <w:rsid w:val="0063456C"/>
    <w:rsid w:val="006345CD"/>
    <w:rsid w:val="00634605"/>
    <w:rsid w:val="0063460E"/>
    <w:rsid w:val="00634621"/>
    <w:rsid w:val="006347A8"/>
    <w:rsid w:val="00634929"/>
    <w:rsid w:val="00634BB2"/>
    <w:rsid w:val="00634BF5"/>
    <w:rsid w:val="00634CB4"/>
    <w:rsid w:val="00634CCF"/>
    <w:rsid w:val="00634EDE"/>
    <w:rsid w:val="00634FC6"/>
    <w:rsid w:val="006350A2"/>
    <w:rsid w:val="00635167"/>
    <w:rsid w:val="0063516B"/>
    <w:rsid w:val="0063532A"/>
    <w:rsid w:val="006353B1"/>
    <w:rsid w:val="006353CE"/>
    <w:rsid w:val="00635419"/>
    <w:rsid w:val="006354B7"/>
    <w:rsid w:val="00635636"/>
    <w:rsid w:val="006356AB"/>
    <w:rsid w:val="006356EE"/>
    <w:rsid w:val="00635749"/>
    <w:rsid w:val="006358FC"/>
    <w:rsid w:val="00635915"/>
    <w:rsid w:val="00635D6F"/>
    <w:rsid w:val="00635FF2"/>
    <w:rsid w:val="0063608E"/>
    <w:rsid w:val="006362FD"/>
    <w:rsid w:val="00636428"/>
    <w:rsid w:val="00636447"/>
    <w:rsid w:val="00636466"/>
    <w:rsid w:val="006366C4"/>
    <w:rsid w:val="00636768"/>
    <w:rsid w:val="0063684F"/>
    <w:rsid w:val="00636AC2"/>
    <w:rsid w:val="00636B31"/>
    <w:rsid w:val="00636B88"/>
    <w:rsid w:val="00636D86"/>
    <w:rsid w:val="00636DE9"/>
    <w:rsid w:val="00636DFC"/>
    <w:rsid w:val="00636EA0"/>
    <w:rsid w:val="00636F06"/>
    <w:rsid w:val="00636F9E"/>
    <w:rsid w:val="006370AF"/>
    <w:rsid w:val="006371F8"/>
    <w:rsid w:val="0063724E"/>
    <w:rsid w:val="00637326"/>
    <w:rsid w:val="006373E9"/>
    <w:rsid w:val="00637408"/>
    <w:rsid w:val="0063744B"/>
    <w:rsid w:val="006374B3"/>
    <w:rsid w:val="006374BA"/>
    <w:rsid w:val="0063756D"/>
    <w:rsid w:val="00637733"/>
    <w:rsid w:val="006377DF"/>
    <w:rsid w:val="006378CF"/>
    <w:rsid w:val="0063796F"/>
    <w:rsid w:val="00637C3D"/>
    <w:rsid w:val="00637C7A"/>
    <w:rsid w:val="00637C84"/>
    <w:rsid w:val="00637E73"/>
    <w:rsid w:val="00637EFD"/>
    <w:rsid w:val="006401F8"/>
    <w:rsid w:val="0064045A"/>
    <w:rsid w:val="00640802"/>
    <w:rsid w:val="00640846"/>
    <w:rsid w:val="006409A0"/>
    <w:rsid w:val="006409D8"/>
    <w:rsid w:val="00640A85"/>
    <w:rsid w:val="00640AAB"/>
    <w:rsid w:val="00640AB9"/>
    <w:rsid w:val="00640ADF"/>
    <w:rsid w:val="00640B06"/>
    <w:rsid w:val="00640C31"/>
    <w:rsid w:val="00640FA8"/>
    <w:rsid w:val="00640FBA"/>
    <w:rsid w:val="00641051"/>
    <w:rsid w:val="006411BB"/>
    <w:rsid w:val="006411E9"/>
    <w:rsid w:val="006412C6"/>
    <w:rsid w:val="006413DC"/>
    <w:rsid w:val="006414EF"/>
    <w:rsid w:val="0064151B"/>
    <w:rsid w:val="0064154D"/>
    <w:rsid w:val="0064155C"/>
    <w:rsid w:val="006415EC"/>
    <w:rsid w:val="00641700"/>
    <w:rsid w:val="00641A31"/>
    <w:rsid w:val="00641A99"/>
    <w:rsid w:val="00641A9B"/>
    <w:rsid w:val="00641AAA"/>
    <w:rsid w:val="00641B66"/>
    <w:rsid w:val="00641D1B"/>
    <w:rsid w:val="00641D5F"/>
    <w:rsid w:val="00641D71"/>
    <w:rsid w:val="00641E56"/>
    <w:rsid w:val="00641EB8"/>
    <w:rsid w:val="00641F7B"/>
    <w:rsid w:val="00642069"/>
    <w:rsid w:val="006420BC"/>
    <w:rsid w:val="0064216F"/>
    <w:rsid w:val="00642462"/>
    <w:rsid w:val="0064248D"/>
    <w:rsid w:val="0064269E"/>
    <w:rsid w:val="006426D4"/>
    <w:rsid w:val="00642717"/>
    <w:rsid w:val="0064273C"/>
    <w:rsid w:val="0064278E"/>
    <w:rsid w:val="00642A59"/>
    <w:rsid w:val="00642B8E"/>
    <w:rsid w:val="00642CB2"/>
    <w:rsid w:val="00642DF1"/>
    <w:rsid w:val="00642E8F"/>
    <w:rsid w:val="00642FE1"/>
    <w:rsid w:val="00642FFF"/>
    <w:rsid w:val="006430A4"/>
    <w:rsid w:val="006431D0"/>
    <w:rsid w:val="00643343"/>
    <w:rsid w:val="00643726"/>
    <w:rsid w:val="006437A5"/>
    <w:rsid w:val="00643805"/>
    <w:rsid w:val="00643822"/>
    <w:rsid w:val="006438BE"/>
    <w:rsid w:val="00643988"/>
    <w:rsid w:val="00643A46"/>
    <w:rsid w:val="00643B0E"/>
    <w:rsid w:val="00643C54"/>
    <w:rsid w:val="00643DE4"/>
    <w:rsid w:val="00643F38"/>
    <w:rsid w:val="00643F6A"/>
    <w:rsid w:val="00644022"/>
    <w:rsid w:val="0064411D"/>
    <w:rsid w:val="00644160"/>
    <w:rsid w:val="00644282"/>
    <w:rsid w:val="0064437B"/>
    <w:rsid w:val="006443A9"/>
    <w:rsid w:val="006443E4"/>
    <w:rsid w:val="00644417"/>
    <w:rsid w:val="00644470"/>
    <w:rsid w:val="006444C6"/>
    <w:rsid w:val="00644532"/>
    <w:rsid w:val="00644551"/>
    <w:rsid w:val="006446BF"/>
    <w:rsid w:val="006446FF"/>
    <w:rsid w:val="006447E7"/>
    <w:rsid w:val="0064495D"/>
    <w:rsid w:val="00644A9E"/>
    <w:rsid w:val="00644E3A"/>
    <w:rsid w:val="00644E93"/>
    <w:rsid w:val="00644EE6"/>
    <w:rsid w:val="00644F83"/>
    <w:rsid w:val="00645124"/>
    <w:rsid w:val="006451BD"/>
    <w:rsid w:val="00645322"/>
    <w:rsid w:val="00645360"/>
    <w:rsid w:val="006456A7"/>
    <w:rsid w:val="006456D4"/>
    <w:rsid w:val="006456DA"/>
    <w:rsid w:val="006457AF"/>
    <w:rsid w:val="0064586D"/>
    <w:rsid w:val="006458B1"/>
    <w:rsid w:val="006458D3"/>
    <w:rsid w:val="00645911"/>
    <w:rsid w:val="00645912"/>
    <w:rsid w:val="00645A78"/>
    <w:rsid w:val="00645B07"/>
    <w:rsid w:val="00645B1C"/>
    <w:rsid w:val="00645B94"/>
    <w:rsid w:val="00645C23"/>
    <w:rsid w:val="00645DCE"/>
    <w:rsid w:val="00645FEF"/>
    <w:rsid w:val="00646039"/>
    <w:rsid w:val="006460ED"/>
    <w:rsid w:val="00646176"/>
    <w:rsid w:val="0064634C"/>
    <w:rsid w:val="00646461"/>
    <w:rsid w:val="0064665E"/>
    <w:rsid w:val="0064671A"/>
    <w:rsid w:val="0064674F"/>
    <w:rsid w:val="006468F0"/>
    <w:rsid w:val="00646A20"/>
    <w:rsid w:val="00646B7C"/>
    <w:rsid w:val="00646BC3"/>
    <w:rsid w:val="00646C25"/>
    <w:rsid w:val="00646CCF"/>
    <w:rsid w:val="00646FD2"/>
    <w:rsid w:val="006470FD"/>
    <w:rsid w:val="00647247"/>
    <w:rsid w:val="00647304"/>
    <w:rsid w:val="0064734F"/>
    <w:rsid w:val="00647485"/>
    <w:rsid w:val="006474AC"/>
    <w:rsid w:val="00647549"/>
    <w:rsid w:val="00647591"/>
    <w:rsid w:val="0064792C"/>
    <w:rsid w:val="00647A43"/>
    <w:rsid w:val="00647BF6"/>
    <w:rsid w:val="00647C9C"/>
    <w:rsid w:val="00647E48"/>
    <w:rsid w:val="00647EB6"/>
    <w:rsid w:val="00647FF1"/>
    <w:rsid w:val="00647FFE"/>
    <w:rsid w:val="0065009B"/>
    <w:rsid w:val="006500BB"/>
    <w:rsid w:val="0065012D"/>
    <w:rsid w:val="00650153"/>
    <w:rsid w:val="006502A6"/>
    <w:rsid w:val="00650349"/>
    <w:rsid w:val="006503D4"/>
    <w:rsid w:val="006503FB"/>
    <w:rsid w:val="006504E9"/>
    <w:rsid w:val="00650585"/>
    <w:rsid w:val="006505C3"/>
    <w:rsid w:val="00650627"/>
    <w:rsid w:val="006506D6"/>
    <w:rsid w:val="00650819"/>
    <w:rsid w:val="006508ED"/>
    <w:rsid w:val="00650946"/>
    <w:rsid w:val="00650A4E"/>
    <w:rsid w:val="00650A84"/>
    <w:rsid w:val="00650B77"/>
    <w:rsid w:val="00650CD0"/>
    <w:rsid w:val="00650D1E"/>
    <w:rsid w:val="00650DCA"/>
    <w:rsid w:val="00650E23"/>
    <w:rsid w:val="0065103E"/>
    <w:rsid w:val="00651045"/>
    <w:rsid w:val="006510AF"/>
    <w:rsid w:val="006511BD"/>
    <w:rsid w:val="0065123F"/>
    <w:rsid w:val="00651253"/>
    <w:rsid w:val="00651264"/>
    <w:rsid w:val="00651337"/>
    <w:rsid w:val="0065167D"/>
    <w:rsid w:val="006517B9"/>
    <w:rsid w:val="00651B27"/>
    <w:rsid w:val="00651BCA"/>
    <w:rsid w:val="00651CBD"/>
    <w:rsid w:val="00651E0E"/>
    <w:rsid w:val="00651E33"/>
    <w:rsid w:val="00651F00"/>
    <w:rsid w:val="006520AF"/>
    <w:rsid w:val="00652159"/>
    <w:rsid w:val="006523EE"/>
    <w:rsid w:val="00652506"/>
    <w:rsid w:val="0065257E"/>
    <w:rsid w:val="0065278F"/>
    <w:rsid w:val="006529F4"/>
    <w:rsid w:val="00652A85"/>
    <w:rsid w:val="00652D7E"/>
    <w:rsid w:val="00652D87"/>
    <w:rsid w:val="00652E91"/>
    <w:rsid w:val="00652EA8"/>
    <w:rsid w:val="00652F89"/>
    <w:rsid w:val="00653150"/>
    <w:rsid w:val="0065325D"/>
    <w:rsid w:val="00653386"/>
    <w:rsid w:val="00653452"/>
    <w:rsid w:val="00653655"/>
    <w:rsid w:val="0065379D"/>
    <w:rsid w:val="00653899"/>
    <w:rsid w:val="00653978"/>
    <w:rsid w:val="00653AF1"/>
    <w:rsid w:val="00653C2D"/>
    <w:rsid w:val="00653C6F"/>
    <w:rsid w:val="00653DB7"/>
    <w:rsid w:val="00653EF7"/>
    <w:rsid w:val="00653F7D"/>
    <w:rsid w:val="006541B8"/>
    <w:rsid w:val="00654226"/>
    <w:rsid w:val="0065448D"/>
    <w:rsid w:val="00654559"/>
    <w:rsid w:val="0065462F"/>
    <w:rsid w:val="006546F1"/>
    <w:rsid w:val="006547D9"/>
    <w:rsid w:val="00654BD3"/>
    <w:rsid w:val="00654CEE"/>
    <w:rsid w:val="00654E15"/>
    <w:rsid w:val="00654E86"/>
    <w:rsid w:val="0065527F"/>
    <w:rsid w:val="0065532E"/>
    <w:rsid w:val="0065533D"/>
    <w:rsid w:val="006554D2"/>
    <w:rsid w:val="00655587"/>
    <w:rsid w:val="006555DC"/>
    <w:rsid w:val="00655610"/>
    <w:rsid w:val="00655715"/>
    <w:rsid w:val="0065598E"/>
    <w:rsid w:val="00655BB3"/>
    <w:rsid w:val="00655C0B"/>
    <w:rsid w:val="00655CBB"/>
    <w:rsid w:val="00655DA8"/>
    <w:rsid w:val="00655E44"/>
    <w:rsid w:val="00655EAB"/>
    <w:rsid w:val="00655F65"/>
    <w:rsid w:val="00656056"/>
    <w:rsid w:val="006561FE"/>
    <w:rsid w:val="00656221"/>
    <w:rsid w:val="00656447"/>
    <w:rsid w:val="006564DF"/>
    <w:rsid w:val="00656632"/>
    <w:rsid w:val="006567D1"/>
    <w:rsid w:val="00656AEB"/>
    <w:rsid w:val="00656B5C"/>
    <w:rsid w:val="00656E90"/>
    <w:rsid w:val="006572BE"/>
    <w:rsid w:val="00657627"/>
    <w:rsid w:val="0065765B"/>
    <w:rsid w:val="00657798"/>
    <w:rsid w:val="006577B4"/>
    <w:rsid w:val="00657856"/>
    <w:rsid w:val="006578CA"/>
    <w:rsid w:val="00657908"/>
    <w:rsid w:val="00657914"/>
    <w:rsid w:val="0065795F"/>
    <w:rsid w:val="00657A1C"/>
    <w:rsid w:val="00657A8B"/>
    <w:rsid w:val="00657A9A"/>
    <w:rsid w:val="00657C7E"/>
    <w:rsid w:val="00657C85"/>
    <w:rsid w:val="00657D6B"/>
    <w:rsid w:val="00657DAF"/>
    <w:rsid w:val="00657F1D"/>
    <w:rsid w:val="00660090"/>
    <w:rsid w:val="0066013F"/>
    <w:rsid w:val="006602F0"/>
    <w:rsid w:val="006602F5"/>
    <w:rsid w:val="0066047F"/>
    <w:rsid w:val="006605F6"/>
    <w:rsid w:val="00660639"/>
    <w:rsid w:val="006606D8"/>
    <w:rsid w:val="006607E8"/>
    <w:rsid w:val="0066089F"/>
    <w:rsid w:val="006608F1"/>
    <w:rsid w:val="00660949"/>
    <w:rsid w:val="006609A7"/>
    <w:rsid w:val="00660A1D"/>
    <w:rsid w:val="00660A26"/>
    <w:rsid w:val="00660A68"/>
    <w:rsid w:val="00660ACA"/>
    <w:rsid w:val="00660ACC"/>
    <w:rsid w:val="00660B11"/>
    <w:rsid w:val="00660B1D"/>
    <w:rsid w:val="00660C4E"/>
    <w:rsid w:val="00660C50"/>
    <w:rsid w:val="00660CAB"/>
    <w:rsid w:val="00660D36"/>
    <w:rsid w:val="00660DA1"/>
    <w:rsid w:val="00660F01"/>
    <w:rsid w:val="00660FD0"/>
    <w:rsid w:val="00661191"/>
    <w:rsid w:val="006611B8"/>
    <w:rsid w:val="006611D1"/>
    <w:rsid w:val="00661308"/>
    <w:rsid w:val="006613DD"/>
    <w:rsid w:val="00661528"/>
    <w:rsid w:val="0066154C"/>
    <w:rsid w:val="00661596"/>
    <w:rsid w:val="006615C9"/>
    <w:rsid w:val="006615D7"/>
    <w:rsid w:val="0066166E"/>
    <w:rsid w:val="00661788"/>
    <w:rsid w:val="0066185F"/>
    <w:rsid w:val="00661A00"/>
    <w:rsid w:val="00661A30"/>
    <w:rsid w:val="00661A6F"/>
    <w:rsid w:val="00661A9C"/>
    <w:rsid w:val="00661AD3"/>
    <w:rsid w:val="00661B8F"/>
    <w:rsid w:val="00661DBA"/>
    <w:rsid w:val="00661E17"/>
    <w:rsid w:val="00661E8C"/>
    <w:rsid w:val="00661F65"/>
    <w:rsid w:val="00661F67"/>
    <w:rsid w:val="00661FA3"/>
    <w:rsid w:val="0066222C"/>
    <w:rsid w:val="00662338"/>
    <w:rsid w:val="006624AF"/>
    <w:rsid w:val="006624D1"/>
    <w:rsid w:val="006626B0"/>
    <w:rsid w:val="006627C7"/>
    <w:rsid w:val="006628A1"/>
    <w:rsid w:val="00662943"/>
    <w:rsid w:val="00662A11"/>
    <w:rsid w:val="00662A24"/>
    <w:rsid w:val="00662AB3"/>
    <w:rsid w:val="00662CD0"/>
    <w:rsid w:val="00662CEC"/>
    <w:rsid w:val="00662D7E"/>
    <w:rsid w:val="00662DE7"/>
    <w:rsid w:val="00662F07"/>
    <w:rsid w:val="00662F95"/>
    <w:rsid w:val="00663135"/>
    <w:rsid w:val="0066315D"/>
    <w:rsid w:val="006632CC"/>
    <w:rsid w:val="006634BE"/>
    <w:rsid w:val="00663505"/>
    <w:rsid w:val="006635E4"/>
    <w:rsid w:val="0066362B"/>
    <w:rsid w:val="00663752"/>
    <w:rsid w:val="00663931"/>
    <w:rsid w:val="006639D9"/>
    <w:rsid w:val="00663AEE"/>
    <w:rsid w:val="00663AF7"/>
    <w:rsid w:val="00663C98"/>
    <w:rsid w:val="00663D3E"/>
    <w:rsid w:val="00663E8D"/>
    <w:rsid w:val="00663FDC"/>
    <w:rsid w:val="0066409A"/>
    <w:rsid w:val="006641B2"/>
    <w:rsid w:val="006642DD"/>
    <w:rsid w:val="00664302"/>
    <w:rsid w:val="0066448E"/>
    <w:rsid w:val="006646FD"/>
    <w:rsid w:val="00664767"/>
    <w:rsid w:val="0066478F"/>
    <w:rsid w:val="00664795"/>
    <w:rsid w:val="006647AC"/>
    <w:rsid w:val="006649AC"/>
    <w:rsid w:val="006649F1"/>
    <w:rsid w:val="00664A30"/>
    <w:rsid w:val="00664A79"/>
    <w:rsid w:val="00664A7F"/>
    <w:rsid w:val="00664B84"/>
    <w:rsid w:val="00664C3A"/>
    <w:rsid w:val="00664D27"/>
    <w:rsid w:val="00664D9F"/>
    <w:rsid w:val="00664DD7"/>
    <w:rsid w:val="00664DF1"/>
    <w:rsid w:val="00664ED1"/>
    <w:rsid w:val="00664F5A"/>
    <w:rsid w:val="0066505B"/>
    <w:rsid w:val="00665060"/>
    <w:rsid w:val="006650E0"/>
    <w:rsid w:val="0066527C"/>
    <w:rsid w:val="006652B9"/>
    <w:rsid w:val="00665342"/>
    <w:rsid w:val="00665377"/>
    <w:rsid w:val="006654DA"/>
    <w:rsid w:val="00665540"/>
    <w:rsid w:val="0066559D"/>
    <w:rsid w:val="0066567D"/>
    <w:rsid w:val="006656F0"/>
    <w:rsid w:val="0066572A"/>
    <w:rsid w:val="00665760"/>
    <w:rsid w:val="006659D1"/>
    <w:rsid w:val="00665AD2"/>
    <w:rsid w:val="00665AF2"/>
    <w:rsid w:val="00665B5C"/>
    <w:rsid w:val="00665B9E"/>
    <w:rsid w:val="00665C22"/>
    <w:rsid w:val="00665D11"/>
    <w:rsid w:val="00665D4C"/>
    <w:rsid w:val="00665E78"/>
    <w:rsid w:val="00665F56"/>
    <w:rsid w:val="00665F8C"/>
    <w:rsid w:val="00665FA2"/>
    <w:rsid w:val="006661A2"/>
    <w:rsid w:val="006663BA"/>
    <w:rsid w:val="0066654B"/>
    <w:rsid w:val="006666B7"/>
    <w:rsid w:val="006669CA"/>
    <w:rsid w:val="006669ED"/>
    <w:rsid w:val="00666A5C"/>
    <w:rsid w:val="00666C5C"/>
    <w:rsid w:val="00666D41"/>
    <w:rsid w:val="00666E57"/>
    <w:rsid w:val="00666E7A"/>
    <w:rsid w:val="00666FD4"/>
    <w:rsid w:val="00667099"/>
    <w:rsid w:val="006671B0"/>
    <w:rsid w:val="0066725D"/>
    <w:rsid w:val="006672FD"/>
    <w:rsid w:val="006674A5"/>
    <w:rsid w:val="006674F2"/>
    <w:rsid w:val="00667571"/>
    <w:rsid w:val="006676BF"/>
    <w:rsid w:val="0066794B"/>
    <w:rsid w:val="00667BE5"/>
    <w:rsid w:val="00667CD6"/>
    <w:rsid w:val="00667E82"/>
    <w:rsid w:val="00667FB3"/>
    <w:rsid w:val="00667FCC"/>
    <w:rsid w:val="0067035E"/>
    <w:rsid w:val="00670439"/>
    <w:rsid w:val="00670526"/>
    <w:rsid w:val="006705A0"/>
    <w:rsid w:val="00670639"/>
    <w:rsid w:val="006706FF"/>
    <w:rsid w:val="00670738"/>
    <w:rsid w:val="006707E9"/>
    <w:rsid w:val="00670846"/>
    <w:rsid w:val="006708E4"/>
    <w:rsid w:val="006708F9"/>
    <w:rsid w:val="00670D75"/>
    <w:rsid w:val="00670D92"/>
    <w:rsid w:val="00670E02"/>
    <w:rsid w:val="00670E3F"/>
    <w:rsid w:val="00670EAF"/>
    <w:rsid w:val="00671170"/>
    <w:rsid w:val="006711DE"/>
    <w:rsid w:val="006712C5"/>
    <w:rsid w:val="006712F9"/>
    <w:rsid w:val="00671471"/>
    <w:rsid w:val="00671620"/>
    <w:rsid w:val="006716EE"/>
    <w:rsid w:val="00671809"/>
    <w:rsid w:val="0067193C"/>
    <w:rsid w:val="0067194F"/>
    <w:rsid w:val="00671964"/>
    <w:rsid w:val="00671A57"/>
    <w:rsid w:val="00671B2B"/>
    <w:rsid w:val="00671D66"/>
    <w:rsid w:val="0067210D"/>
    <w:rsid w:val="00672267"/>
    <w:rsid w:val="00672282"/>
    <w:rsid w:val="00672573"/>
    <w:rsid w:val="00672D63"/>
    <w:rsid w:val="00672F21"/>
    <w:rsid w:val="00672F5E"/>
    <w:rsid w:val="00672FE1"/>
    <w:rsid w:val="00673250"/>
    <w:rsid w:val="00673624"/>
    <w:rsid w:val="00673861"/>
    <w:rsid w:val="006739B1"/>
    <w:rsid w:val="00673B25"/>
    <w:rsid w:val="00673B2E"/>
    <w:rsid w:val="00673BAE"/>
    <w:rsid w:val="00673BC3"/>
    <w:rsid w:val="00673CAA"/>
    <w:rsid w:val="00673D5D"/>
    <w:rsid w:val="00673D9E"/>
    <w:rsid w:val="00673DC9"/>
    <w:rsid w:val="00673E98"/>
    <w:rsid w:val="00673F1F"/>
    <w:rsid w:val="00673F43"/>
    <w:rsid w:val="0067405D"/>
    <w:rsid w:val="00674088"/>
    <w:rsid w:val="0067434F"/>
    <w:rsid w:val="0067437E"/>
    <w:rsid w:val="006743E2"/>
    <w:rsid w:val="0067456E"/>
    <w:rsid w:val="006746D6"/>
    <w:rsid w:val="00674741"/>
    <w:rsid w:val="00674749"/>
    <w:rsid w:val="0067474F"/>
    <w:rsid w:val="006748E7"/>
    <w:rsid w:val="00674979"/>
    <w:rsid w:val="00674A02"/>
    <w:rsid w:val="00674A8D"/>
    <w:rsid w:val="00674B08"/>
    <w:rsid w:val="00674B45"/>
    <w:rsid w:val="00674B6F"/>
    <w:rsid w:val="00674C63"/>
    <w:rsid w:val="00674CB3"/>
    <w:rsid w:val="00674CD7"/>
    <w:rsid w:val="00674E3A"/>
    <w:rsid w:val="00674E74"/>
    <w:rsid w:val="00674EB1"/>
    <w:rsid w:val="00674F24"/>
    <w:rsid w:val="00674F28"/>
    <w:rsid w:val="00674F50"/>
    <w:rsid w:val="00674F55"/>
    <w:rsid w:val="00675030"/>
    <w:rsid w:val="00675093"/>
    <w:rsid w:val="0067522B"/>
    <w:rsid w:val="00675253"/>
    <w:rsid w:val="00675328"/>
    <w:rsid w:val="0067555B"/>
    <w:rsid w:val="0067557C"/>
    <w:rsid w:val="006756D5"/>
    <w:rsid w:val="006757B8"/>
    <w:rsid w:val="00675868"/>
    <w:rsid w:val="006758BA"/>
    <w:rsid w:val="00675AEA"/>
    <w:rsid w:val="00675B59"/>
    <w:rsid w:val="00675B93"/>
    <w:rsid w:val="00675C60"/>
    <w:rsid w:val="00675C64"/>
    <w:rsid w:val="00675DFA"/>
    <w:rsid w:val="00675E78"/>
    <w:rsid w:val="00675F0E"/>
    <w:rsid w:val="006760E0"/>
    <w:rsid w:val="0067620C"/>
    <w:rsid w:val="006762A3"/>
    <w:rsid w:val="0067637C"/>
    <w:rsid w:val="00676479"/>
    <w:rsid w:val="00676544"/>
    <w:rsid w:val="00676547"/>
    <w:rsid w:val="00676588"/>
    <w:rsid w:val="006765FA"/>
    <w:rsid w:val="0067661E"/>
    <w:rsid w:val="006767FE"/>
    <w:rsid w:val="00676893"/>
    <w:rsid w:val="00676922"/>
    <w:rsid w:val="00676B6B"/>
    <w:rsid w:val="00676BFA"/>
    <w:rsid w:val="00676C08"/>
    <w:rsid w:val="00676C3E"/>
    <w:rsid w:val="00676E2A"/>
    <w:rsid w:val="00677058"/>
    <w:rsid w:val="00677075"/>
    <w:rsid w:val="006770D9"/>
    <w:rsid w:val="00677195"/>
    <w:rsid w:val="00677535"/>
    <w:rsid w:val="00677597"/>
    <w:rsid w:val="006777AA"/>
    <w:rsid w:val="006777BA"/>
    <w:rsid w:val="006778D4"/>
    <w:rsid w:val="006778E8"/>
    <w:rsid w:val="0067795D"/>
    <w:rsid w:val="006779C6"/>
    <w:rsid w:val="00677D7B"/>
    <w:rsid w:val="00677D93"/>
    <w:rsid w:val="00677E38"/>
    <w:rsid w:val="00677E76"/>
    <w:rsid w:val="00677FBD"/>
    <w:rsid w:val="00677FC9"/>
    <w:rsid w:val="0068005B"/>
    <w:rsid w:val="00680235"/>
    <w:rsid w:val="0068038D"/>
    <w:rsid w:val="006804B7"/>
    <w:rsid w:val="0068054D"/>
    <w:rsid w:val="00680572"/>
    <w:rsid w:val="00680719"/>
    <w:rsid w:val="00680767"/>
    <w:rsid w:val="006807E2"/>
    <w:rsid w:val="0068090C"/>
    <w:rsid w:val="00680957"/>
    <w:rsid w:val="00680983"/>
    <w:rsid w:val="00680AE7"/>
    <w:rsid w:val="00680C11"/>
    <w:rsid w:val="00680CA5"/>
    <w:rsid w:val="00680CF6"/>
    <w:rsid w:val="00680CF7"/>
    <w:rsid w:val="00680D21"/>
    <w:rsid w:val="00680D2C"/>
    <w:rsid w:val="00680E00"/>
    <w:rsid w:val="00680E68"/>
    <w:rsid w:val="00680ED4"/>
    <w:rsid w:val="00680F11"/>
    <w:rsid w:val="00680F4C"/>
    <w:rsid w:val="00680FED"/>
    <w:rsid w:val="006811C4"/>
    <w:rsid w:val="00681218"/>
    <w:rsid w:val="00681404"/>
    <w:rsid w:val="00681495"/>
    <w:rsid w:val="006814F0"/>
    <w:rsid w:val="00681560"/>
    <w:rsid w:val="0068175D"/>
    <w:rsid w:val="00681842"/>
    <w:rsid w:val="006819F1"/>
    <w:rsid w:val="00681B91"/>
    <w:rsid w:val="00681BA1"/>
    <w:rsid w:val="00681C63"/>
    <w:rsid w:val="00681CBD"/>
    <w:rsid w:val="00681CF5"/>
    <w:rsid w:val="00681E7E"/>
    <w:rsid w:val="00681F46"/>
    <w:rsid w:val="00681F74"/>
    <w:rsid w:val="006820D2"/>
    <w:rsid w:val="00682217"/>
    <w:rsid w:val="00682308"/>
    <w:rsid w:val="00682344"/>
    <w:rsid w:val="006824FE"/>
    <w:rsid w:val="0068251E"/>
    <w:rsid w:val="0068252F"/>
    <w:rsid w:val="00682656"/>
    <w:rsid w:val="006826BC"/>
    <w:rsid w:val="006826D5"/>
    <w:rsid w:val="006826FF"/>
    <w:rsid w:val="006827C1"/>
    <w:rsid w:val="00682811"/>
    <w:rsid w:val="00682A1E"/>
    <w:rsid w:val="00682A86"/>
    <w:rsid w:val="00682BF3"/>
    <w:rsid w:val="00682C92"/>
    <w:rsid w:val="00682D40"/>
    <w:rsid w:val="00682EE4"/>
    <w:rsid w:val="00682F4C"/>
    <w:rsid w:val="00682FDB"/>
    <w:rsid w:val="0068309C"/>
    <w:rsid w:val="00683332"/>
    <w:rsid w:val="006834D4"/>
    <w:rsid w:val="006835A3"/>
    <w:rsid w:val="006836CF"/>
    <w:rsid w:val="0068372A"/>
    <w:rsid w:val="0068380E"/>
    <w:rsid w:val="0068390A"/>
    <w:rsid w:val="00683951"/>
    <w:rsid w:val="00683B71"/>
    <w:rsid w:val="00683C15"/>
    <w:rsid w:val="00683C42"/>
    <w:rsid w:val="00683CAA"/>
    <w:rsid w:val="00683D55"/>
    <w:rsid w:val="00683F74"/>
    <w:rsid w:val="006841C6"/>
    <w:rsid w:val="00684265"/>
    <w:rsid w:val="00684292"/>
    <w:rsid w:val="00684420"/>
    <w:rsid w:val="00684423"/>
    <w:rsid w:val="00684456"/>
    <w:rsid w:val="006844F7"/>
    <w:rsid w:val="0068451A"/>
    <w:rsid w:val="0068453A"/>
    <w:rsid w:val="006845B0"/>
    <w:rsid w:val="00684646"/>
    <w:rsid w:val="00684692"/>
    <w:rsid w:val="00684909"/>
    <w:rsid w:val="00684A72"/>
    <w:rsid w:val="00684A81"/>
    <w:rsid w:val="00684B8F"/>
    <w:rsid w:val="00684BF9"/>
    <w:rsid w:val="00684C28"/>
    <w:rsid w:val="00684C43"/>
    <w:rsid w:val="00684C53"/>
    <w:rsid w:val="00684CED"/>
    <w:rsid w:val="00684D73"/>
    <w:rsid w:val="00684E51"/>
    <w:rsid w:val="00684FD6"/>
    <w:rsid w:val="006850D6"/>
    <w:rsid w:val="0068522B"/>
    <w:rsid w:val="0068545A"/>
    <w:rsid w:val="00685558"/>
    <w:rsid w:val="0068564D"/>
    <w:rsid w:val="0068579B"/>
    <w:rsid w:val="00685809"/>
    <w:rsid w:val="00685984"/>
    <w:rsid w:val="00685AD8"/>
    <w:rsid w:val="00685AE4"/>
    <w:rsid w:val="00685B74"/>
    <w:rsid w:val="00685C15"/>
    <w:rsid w:val="00686065"/>
    <w:rsid w:val="00686099"/>
    <w:rsid w:val="00686234"/>
    <w:rsid w:val="0068623B"/>
    <w:rsid w:val="006862CD"/>
    <w:rsid w:val="0068635F"/>
    <w:rsid w:val="00686531"/>
    <w:rsid w:val="00686857"/>
    <w:rsid w:val="00686945"/>
    <w:rsid w:val="00686957"/>
    <w:rsid w:val="0068696B"/>
    <w:rsid w:val="006869F8"/>
    <w:rsid w:val="006869FB"/>
    <w:rsid w:val="00686CAF"/>
    <w:rsid w:val="00686D41"/>
    <w:rsid w:val="00686E4C"/>
    <w:rsid w:val="00687096"/>
    <w:rsid w:val="006870A3"/>
    <w:rsid w:val="00687130"/>
    <w:rsid w:val="006871AA"/>
    <w:rsid w:val="0068722D"/>
    <w:rsid w:val="00687269"/>
    <w:rsid w:val="006872B3"/>
    <w:rsid w:val="006872E3"/>
    <w:rsid w:val="0068732F"/>
    <w:rsid w:val="006873A7"/>
    <w:rsid w:val="006876CF"/>
    <w:rsid w:val="00687754"/>
    <w:rsid w:val="006878FC"/>
    <w:rsid w:val="00687953"/>
    <w:rsid w:val="00687976"/>
    <w:rsid w:val="00687B19"/>
    <w:rsid w:val="00687C79"/>
    <w:rsid w:val="00687DD2"/>
    <w:rsid w:val="00687E3C"/>
    <w:rsid w:val="00687E9B"/>
    <w:rsid w:val="00687EF8"/>
    <w:rsid w:val="0069002A"/>
    <w:rsid w:val="0069004A"/>
    <w:rsid w:val="00690092"/>
    <w:rsid w:val="0069023D"/>
    <w:rsid w:val="00690249"/>
    <w:rsid w:val="00690259"/>
    <w:rsid w:val="00690364"/>
    <w:rsid w:val="006903FD"/>
    <w:rsid w:val="00690574"/>
    <w:rsid w:val="0069058A"/>
    <w:rsid w:val="00690630"/>
    <w:rsid w:val="00690695"/>
    <w:rsid w:val="006907EC"/>
    <w:rsid w:val="00690833"/>
    <w:rsid w:val="00690A3E"/>
    <w:rsid w:val="00690C76"/>
    <w:rsid w:val="00690D8E"/>
    <w:rsid w:val="00690E5D"/>
    <w:rsid w:val="00690EC9"/>
    <w:rsid w:val="0069118B"/>
    <w:rsid w:val="006911B5"/>
    <w:rsid w:val="0069128B"/>
    <w:rsid w:val="00691568"/>
    <w:rsid w:val="00691680"/>
    <w:rsid w:val="006916C1"/>
    <w:rsid w:val="0069177E"/>
    <w:rsid w:val="00691864"/>
    <w:rsid w:val="00691ACE"/>
    <w:rsid w:val="00691C3F"/>
    <w:rsid w:val="00691CF0"/>
    <w:rsid w:val="00691DFF"/>
    <w:rsid w:val="00691E64"/>
    <w:rsid w:val="00691E6F"/>
    <w:rsid w:val="00691E8D"/>
    <w:rsid w:val="00691F22"/>
    <w:rsid w:val="00691F5E"/>
    <w:rsid w:val="00691F6E"/>
    <w:rsid w:val="00691FF6"/>
    <w:rsid w:val="00692031"/>
    <w:rsid w:val="006922DE"/>
    <w:rsid w:val="006923AC"/>
    <w:rsid w:val="006923E2"/>
    <w:rsid w:val="006924A7"/>
    <w:rsid w:val="00692504"/>
    <w:rsid w:val="00692512"/>
    <w:rsid w:val="00692514"/>
    <w:rsid w:val="006925C5"/>
    <w:rsid w:val="00692612"/>
    <w:rsid w:val="00692618"/>
    <w:rsid w:val="00692989"/>
    <w:rsid w:val="006929DD"/>
    <w:rsid w:val="00692AED"/>
    <w:rsid w:val="00692BE8"/>
    <w:rsid w:val="00692BF7"/>
    <w:rsid w:val="00692C6F"/>
    <w:rsid w:val="00692D80"/>
    <w:rsid w:val="00692DF7"/>
    <w:rsid w:val="00692EC8"/>
    <w:rsid w:val="00692F42"/>
    <w:rsid w:val="00692FF7"/>
    <w:rsid w:val="0069303E"/>
    <w:rsid w:val="00693102"/>
    <w:rsid w:val="0069310E"/>
    <w:rsid w:val="006932AC"/>
    <w:rsid w:val="00693329"/>
    <w:rsid w:val="006933A1"/>
    <w:rsid w:val="006934EF"/>
    <w:rsid w:val="0069352B"/>
    <w:rsid w:val="00693673"/>
    <w:rsid w:val="0069377B"/>
    <w:rsid w:val="006937C5"/>
    <w:rsid w:val="006937DA"/>
    <w:rsid w:val="006938AC"/>
    <w:rsid w:val="00693947"/>
    <w:rsid w:val="00693D67"/>
    <w:rsid w:val="00693D9F"/>
    <w:rsid w:val="00693DAD"/>
    <w:rsid w:val="00693E7F"/>
    <w:rsid w:val="00694308"/>
    <w:rsid w:val="006943E4"/>
    <w:rsid w:val="0069443C"/>
    <w:rsid w:val="00694581"/>
    <w:rsid w:val="00694606"/>
    <w:rsid w:val="006948B2"/>
    <w:rsid w:val="006948E9"/>
    <w:rsid w:val="0069495D"/>
    <w:rsid w:val="00694B01"/>
    <w:rsid w:val="00694BC2"/>
    <w:rsid w:val="00694BF2"/>
    <w:rsid w:val="00694D99"/>
    <w:rsid w:val="00694EC3"/>
    <w:rsid w:val="00694F30"/>
    <w:rsid w:val="00694F46"/>
    <w:rsid w:val="00694F50"/>
    <w:rsid w:val="00694FE9"/>
    <w:rsid w:val="00695051"/>
    <w:rsid w:val="00695235"/>
    <w:rsid w:val="006952CF"/>
    <w:rsid w:val="006954D0"/>
    <w:rsid w:val="00695544"/>
    <w:rsid w:val="006955B8"/>
    <w:rsid w:val="0069564C"/>
    <w:rsid w:val="006959F0"/>
    <w:rsid w:val="00695A82"/>
    <w:rsid w:val="00695C33"/>
    <w:rsid w:val="00695CCE"/>
    <w:rsid w:val="00695D98"/>
    <w:rsid w:val="00695DDF"/>
    <w:rsid w:val="00695F29"/>
    <w:rsid w:val="00695F45"/>
    <w:rsid w:val="00696123"/>
    <w:rsid w:val="0069614A"/>
    <w:rsid w:val="006961EF"/>
    <w:rsid w:val="0069620B"/>
    <w:rsid w:val="006963B4"/>
    <w:rsid w:val="006964B9"/>
    <w:rsid w:val="0069657D"/>
    <w:rsid w:val="006965B5"/>
    <w:rsid w:val="0069673B"/>
    <w:rsid w:val="00696819"/>
    <w:rsid w:val="00696891"/>
    <w:rsid w:val="006969D0"/>
    <w:rsid w:val="00696A20"/>
    <w:rsid w:val="00696B77"/>
    <w:rsid w:val="00696CF3"/>
    <w:rsid w:val="00696E64"/>
    <w:rsid w:val="00696F65"/>
    <w:rsid w:val="00696FA2"/>
    <w:rsid w:val="00697002"/>
    <w:rsid w:val="006970B7"/>
    <w:rsid w:val="0069716E"/>
    <w:rsid w:val="0069726E"/>
    <w:rsid w:val="006972F1"/>
    <w:rsid w:val="00697403"/>
    <w:rsid w:val="00697714"/>
    <w:rsid w:val="00697774"/>
    <w:rsid w:val="00697781"/>
    <w:rsid w:val="00697940"/>
    <w:rsid w:val="00697982"/>
    <w:rsid w:val="00697A4A"/>
    <w:rsid w:val="00697A54"/>
    <w:rsid w:val="00697C67"/>
    <w:rsid w:val="00697D39"/>
    <w:rsid w:val="00697E56"/>
    <w:rsid w:val="006A01F4"/>
    <w:rsid w:val="006A03C6"/>
    <w:rsid w:val="006A0465"/>
    <w:rsid w:val="006A04A4"/>
    <w:rsid w:val="006A05A8"/>
    <w:rsid w:val="006A07C3"/>
    <w:rsid w:val="006A08E1"/>
    <w:rsid w:val="006A09A4"/>
    <w:rsid w:val="006A09D9"/>
    <w:rsid w:val="006A0A28"/>
    <w:rsid w:val="006A0AB4"/>
    <w:rsid w:val="006A0B14"/>
    <w:rsid w:val="006A0C02"/>
    <w:rsid w:val="006A0CF7"/>
    <w:rsid w:val="006A0DB9"/>
    <w:rsid w:val="006A0F7A"/>
    <w:rsid w:val="006A0FC8"/>
    <w:rsid w:val="006A100A"/>
    <w:rsid w:val="006A1072"/>
    <w:rsid w:val="006A11C8"/>
    <w:rsid w:val="006A125C"/>
    <w:rsid w:val="006A131A"/>
    <w:rsid w:val="006A132D"/>
    <w:rsid w:val="006A1358"/>
    <w:rsid w:val="006A1493"/>
    <w:rsid w:val="006A14C1"/>
    <w:rsid w:val="006A1624"/>
    <w:rsid w:val="006A16D3"/>
    <w:rsid w:val="006A16E5"/>
    <w:rsid w:val="006A1781"/>
    <w:rsid w:val="006A17BF"/>
    <w:rsid w:val="006A1AD7"/>
    <w:rsid w:val="006A1AF8"/>
    <w:rsid w:val="006A1B7F"/>
    <w:rsid w:val="006A1C9E"/>
    <w:rsid w:val="006A1CE4"/>
    <w:rsid w:val="006A1D82"/>
    <w:rsid w:val="006A1F66"/>
    <w:rsid w:val="006A1FE9"/>
    <w:rsid w:val="006A20CC"/>
    <w:rsid w:val="006A231E"/>
    <w:rsid w:val="006A23DE"/>
    <w:rsid w:val="006A24D8"/>
    <w:rsid w:val="006A24F2"/>
    <w:rsid w:val="006A2682"/>
    <w:rsid w:val="006A2740"/>
    <w:rsid w:val="006A274A"/>
    <w:rsid w:val="006A2755"/>
    <w:rsid w:val="006A2879"/>
    <w:rsid w:val="006A28CF"/>
    <w:rsid w:val="006A2942"/>
    <w:rsid w:val="006A29D5"/>
    <w:rsid w:val="006A29FB"/>
    <w:rsid w:val="006A2A6E"/>
    <w:rsid w:val="006A2AAD"/>
    <w:rsid w:val="006A2DC1"/>
    <w:rsid w:val="006A2FAF"/>
    <w:rsid w:val="006A3008"/>
    <w:rsid w:val="006A3304"/>
    <w:rsid w:val="006A33B6"/>
    <w:rsid w:val="006A33C6"/>
    <w:rsid w:val="006A3412"/>
    <w:rsid w:val="006A3489"/>
    <w:rsid w:val="006A3524"/>
    <w:rsid w:val="006A3526"/>
    <w:rsid w:val="006A358E"/>
    <w:rsid w:val="006A3AA9"/>
    <w:rsid w:val="006A3B92"/>
    <w:rsid w:val="006A3BD5"/>
    <w:rsid w:val="006A3C54"/>
    <w:rsid w:val="006A3C58"/>
    <w:rsid w:val="006A3D36"/>
    <w:rsid w:val="006A3DB9"/>
    <w:rsid w:val="006A3E85"/>
    <w:rsid w:val="006A3EEE"/>
    <w:rsid w:val="006A3F90"/>
    <w:rsid w:val="006A4068"/>
    <w:rsid w:val="006A40CA"/>
    <w:rsid w:val="006A4192"/>
    <w:rsid w:val="006A429E"/>
    <w:rsid w:val="006A43B6"/>
    <w:rsid w:val="006A43B8"/>
    <w:rsid w:val="006A445E"/>
    <w:rsid w:val="006A451C"/>
    <w:rsid w:val="006A45DF"/>
    <w:rsid w:val="006A469B"/>
    <w:rsid w:val="006A4761"/>
    <w:rsid w:val="006A4806"/>
    <w:rsid w:val="006A4883"/>
    <w:rsid w:val="006A4A3F"/>
    <w:rsid w:val="006A4B1A"/>
    <w:rsid w:val="006A4B24"/>
    <w:rsid w:val="006A4C3E"/>
    <w:rsid w:val="006A4C5C"/>
    <w:rsid w:val="006A4DC8"/>
    <w:rsid w:val="006A4E8D"/>
    <w:rsid w:val="006A4F32"/>
    <w:rsid w:val="006A506D"/>
    <w:rsid w:val="006A518B"/>
    <w:rsid w:val="006A527B"/>
    <w:rsid w:val="006A5418"/>
    <w:rsid w:val="006A54BF"/>
    <w:rsid w:val="006A5652"/>
    <w:rsid w:val="006A5839"/>
    <w:rsid w:val="006A586E"/>
    <w:rsid w:val="006A5902"/>
    <w:rsid w:val="006A59FA"/>
    <w:rsid w:val="006A5B64"/>
    <w:rsid w:val="006A5C90"/>
    <w:rsid w:val="006A5CBA"/>
    <w:rsid w:val="006A5CD8"/>
    <w:rsid w:val="006A5D02"/>
    <w:rsid w:val="006A5E18"/>
    <w:rsid w:val="006A5ED7"/>
    <w:rsid w:val="006A5FD2"/>
    <w:rsid w:val="006A6206"/>
    <w:rsid w:val="006A62AB"/>
    <w:rsid w:val="006A6557"/>
    <w:rsid w:val="006A6587"/>
    <w:rsid w:val="006A664E"/>
    <w:rsid w:val="006A669D"/>
    <w:rsid w:val="006A6742"/>
    <w:rsid w:val="006A680B"/>
    <w:rsid w:val="006A68BD"/>
    <w:rsid w:val="006A69BB"/>
    <w:rsid w:val="006A6A72"/>
    <w:rsid w:val="006A6A78"/>
    <w:rsid w:val="006A6AB9"/>
    <w:rsid w:val="006A6BE2"/>
    <w:rsid w:val="006A6C93"/>
    <w:rsid w:val="006A6DDF"/>
    <w:rsid w:val="006A6EA5"/>
    <w:rsid w:val="006A6ECB"/>
    <w:rsid w:val="006A6F92"/>
    <w:rsid w:val="006A7215"/>
    <w:rsid w:val="006A728D"/>
    <w:rsid w:val="006A7311"/>
    <w:rsid w:val="006A733B"/>
    <w:rsid w:val="006A73AA"/>
    <w:rsid w:val="006A747B"/>
    <w:rsid w:val="006A749A"/>
    <w:rsid w:val="006A74C3"/>
    <w:rsid w:val="006A75CC"/>
    <w:rsid w:val="006A7606"/>
    <w:rsid w:val="006A7748"/>
    <w:rsid w:val="006A77D7"/>
    <w:rsid w:val="006A7A12"/>
    <w:rsid w:val="006A7A64"/>
    <w:rsid w:val="006A7B4C"/>
    <w:rsid w:val="006A7B6C"/>
    <w:rsid w:val="006A7C87"/>
    <w:rsid w:val="006A7CE6"/>
    <w:rsid w:val="006A7E46"/>
    <w:rsid w:val="006A7E84"/>
    <w:rsid w:val="006A7EDD"/>
    <w:rsid w:val="006A7F91"/>
    <w:rsid w:val="006B00A3"/>
    <w:rsid w:val="006B00AA"/>
    <w:rsid w:val="006B018A"/>
    <w:rsid w:val="006B02ED"/>
    <w:rsid w:val="006B0402"/>
    <w:rsid w:val="006B0483"/>
    <w:rsid w:val="006B04CA"/>
    <w:rsid w:val="006B08D8"/>
    <w:rsid w:val="006B09D0"/>
    <w:rsid w:val="006B0A0D"/>
    <w:rsid w:val="006B0AF1"/>
    <w:rsid w:val="006B0DA5"/>
    <w:rsid w:val="006B0E04"/>
    <w:rsid w:val="006B0E47"/>
    <w:rsid w:val="006B115E"/>
    <w:rsid w:val="006B13D8"/>
    <w:rsid w:val="006B1467"/>
    <w:rsid w:val="006B15A2"/>
    <w:rsid w:val="006B1600"/>
    <w:rsid w:val="006B1874"/>
    <w:rsid w:val="006B1983"/>
    <w:rsid w:val="006B1C8B"/>
    <w:rsid w:val="006B1CE2"/>
    <w:rsid w:val="006B1DD3"/>
    <w:rsid w:val="006B1DFD"/>
    <w:rsid w:val="006B1E25"/>
    <w:rsid w:val="006B1F22"/>
    <w:rsid w:val="006B20D4"/>
    <w:rsid w:val="006B20DF"/>
    <w:rsid w:val="006B20F9"/>
    <w:rsid w:val="006B2278"/>
    <w:rsid w:val="006B2304"/>
    <w:rsid w:val="006B2599"/>
    <w:rsid w:val="006B2625"/>
    <w:rsid w:val="006B266C"/>
    <w:rsid w:val="006B26C0"/>
    <w:rsid w:val="006B26CF"/>
    <w:rsid w:val="006B2876"/>
    <w:rsid w:val="006B28AE"/>
    <w:rsid w:val="006B28B6"/>
    <w:rsid w:val="006B2965"/>
    <w:rsid w:val="006B2994"/>
    <w:rsid w:val="006B2A9B"/>
    <w:rsid w:val="006B2A9C"/>
    <w:rsid w:val="006B2B37"/>
    <w:rsid w:val="006B2C2E"/>
    <w:rsid w:val="006B2CB0"/>
    <w:rsid w:val="006B2D06"/>
    <w:rsid w:val="006B2D9C"/>
    <w:rsid w:val="006B2EB5"/>
    <w:rsid w:val="006B2ECB"/>
    <w:rsid w:val="006B2F3A"/>
    <w:rsid w:val="006B3094"/>
    <w:rsid w:val="006B309A"/>
    <w:rsid w:val="006B3113"/>
    <w:rsid w:val="006B3267"/>
    <w:rsid w:val="006B32CA"/>
    <w:rsid w:val="006B3309"/>
    <w:rsid w:val="006B33B2"/>
    <w:rsid w:val="006B3586"/>
    <w:rsid w:val="006B36BB"/>
    <w:rsid w:val="006B36D8"/>
    <w:rsid w:val="006B37B3"/>
    <w:rsid w:val="006B37F2"/>
    <w:rsid w:val="006B38F8"/>
    <w:rsid w:val="006B3957"/>
    <w:rsid w:val="006B3AD4"/>
    <w:rsid w:val="006B3B24"/>
    <w:rsid w:val="006B3BDE"/>
    <w:rsid w:val="006B3D18"/>
    <w:rsid w:val="006B3D5D"/>
    <w:rsid w:val="006B3D77"/>
    <w:rsid w:val="006B3E7D"/>
    <w:rsid w:val="006B3F22"/>
    <w:rsid w:val="006B4008"/>
    <w:rsid w:val="006B40A3"/>
    <w:rsid w:val="006B40BB"/>
    <w:rsid w:val="006B41A0"/>
    <w:rsid w:val="006B426A"/>
    <w:rsid w:val="006B42F4"/>
    <w:rsid w:val="006B4325"/>
    <w:rsid w:val="006B437A"/>
    <w:rsid w:val="006B44EA"/>
    <w:rsid w:val="006B467B"/>
    <w:rsid w:val="006B4736"/>
    <w:rsid w:val="006B476C"/>
    <w:rsid w:val="006B47CD"/>
    <w:rsid w:val="006B48D1"/>
    <w:rsid w:val="006B4CA3"/>
    <w:rsid w:val="006B5032"/>
    <w:rsid w:val="006B5037"/>
    <w:rsid w:val="006B505B"/>
    <w:rsid w:val="006B50D8"/>
    <w:rsid w:val="006B50D9"/>
    <w:rsid w:val="006B5164"/>
    <w:rsid w:val="006B51CC"/>
    <w:rsid w:val="006B5288"/>
    <w:rsid w:val="006B54C1"/>
    <w:rsid w:val="006B55A3"/>
    <w:rsid w:val="006B582B"/>
    <w:rsid w:val="006B5864"/>
    <w:rsid w:val="006B5A0F"/>
    <w:rsid w:val="006B5ACC"/>
    <w:rsid w:val="006B5B7B"/>
    <w:rsid w:val="006B5CDA"/>
    <w:rsid w:val="006B5E04"/>
    <w:rsid w:val="006B5E5F"/>
    <w:rsid w:val="006B5EB2"/>
    <w:rsid w:val="006B5F2D"/>
    <w:rsid w:val="006B61E4"/>
    <w:rsid w:val="006B6270"/>
    <w:rsid w:val="006B627C"/>
    <w:rsid w:val="006B62B1"/>
    <w:rsid w:val="006B62D6"/>
    <w:rsid w:val="006B634B"/>
    <w:rsid w:val="006B6373"/>
    <w:rsid w:val="006B64A1"/>
    <w:rsid w:val="006B650E"/>
    <w:rsid w:val="006B6664"/>
    <w:rsid w:val="006B6672"/>
    <w:rsid w:val="006B66E1"/>
    <w:rsid w:val="006B66F7"/>
    <w:rsid w:val="006B67C2"/>
    <w:rsid w:val="006B68FB"/>
    <w:rsid w:val="006B6A3E"/>
    <w:rsid w:val="006B6A8F"/>
    <w:rsid w:val="006B6ADF"/>
    <w:rsid w:val="006B6B54"/>
    <w:rsid w:val="006B6BE5"/>
    <w:rsid w:val="006B6D0B"/>
    <w:rsid w:val="006B6E39"/>
    <w:rsid w:val="006B6E3F"/>
    <w:rsid w:val="006B6E66"/>
    <w:rsid w:val="006B6FC3"/>
    <w:rsid w:val="006B6FD4"/>
    <w:rsid w:val="006B6FF8"/>
    <w:rsid w:val="006B70F6"/>
    <w:rsid w:val="006B7188"/>
    <w:rsid w:val="006B72AC"/>
    <w:rsid w:val="006B72D9"/>
    <w:rsid w:val="006B72FA"/>
    <w:rsid w:val="006B7544"/>
    <w:rsid w:val="006B75A5"/>
    <w:rsid w:val="006B765F"/>
    <w:rsid w:val="006B7671"/>
    <w:rsid w:val="006B76D9"/>
    <w:rsid w:val="006B76ED"/>
    <w:rsid w:val="006B7798"/>
    <w:rsid w:val="006B7B0D"/>
    <w:rsid w:val="006B7B83"/>
    <w:rsid w:val="006B7C26"/>
    <w:rsid w:val="006B7CBB"/>
    <w:rsid w:val="006B7D09"/>
    <w:rsid w:val="006B7DC2"/>
    <w:rsid w:val="006B7EF1"/>
    <w:rsid w:val="006B7F3A"/>
    <w:rsid w:val="006C002C"/>
    <w:rsid w:val="006C0050"/>
    <w:rsid w:val="006C0205"/>
    <w:rsid w:val="006C0365"/>
    <w:rsid w:val="006C0375"/>
    <w:rsid w:val="006C0570"/>
    <w:rsid w:val="006C05AD"/>
    <w:rsid w:val="006C05DE"/>
    <w:rsid w:val="006C0613"/>
    <w:rsid w:val="006C0844"/>
    <w:rsid w:val="006C08C5"/>
    <w:rsid w:val="006C09A3"/>
    <w:rsid w:val="006C09BA"/>
    <w:rsid w:val="006C09F7"/>
    <w:rsid w:val="006C0BC6"/>
    <w:rsid w:val="006C0C5A"/>
    <w:rsid w:val="006C0CC4"/>
    <w:rsid w:val="006C0CCD"/>
    <w:rsid w:val="006C0D53"/>
    <w:rsid w:val="006C0DD5"/>
    <w:rsid w:val="006C0EC9"/>
    <w:rsid w:val="006C0F5D"/>
    <w:rsid w:val="006C1100"/>
    <w:rsid w:val="006C1437"/>
    <w:rsid w:val="006C149E"/>
    <w:rsid w:val="006C1642"/>
    <w:rsid w:val="006C1674"/>
    <w:rsid w:val="006C16E5"/>
    <w:rsid w:val="006C1760"/>
    <w:rsid w:val="006C17C4"/>
    <w:rsid w:val="006C1816"/>
    <w:rsid w:val="006C1828"/>
    <w:rsid w:val="006C19B1"/>
    <w:rsid w:val="006C1A47"/>
    <w:rsid w:val="006C1A57"/>
    <w:rsid w:val="006C1B1D"/>
    <w:rsid w:val="006C1B44"/>
    <w:rsid w:val="006C1B89"/>
    <w:rsid w:val="006C1B9D"/>
    <w:rsid w:val="006C1D3E"/>
    <w:rsid w:val="006C1DB2"/>
    <w:rsid w:val="006C1DF4"/>
    <w:rsid w:val="006C1E8B"/>
    <w:rsid w:val="006C1EFE"/>
    <w:rsid w:val="006C200F"/>
    <w:rsid w:val="006C213F"/>
    <w:rsid w:val="006C2214"/>
    <w:rsid w:val="006C2342"/>
    <w:rsid w:val="006C23E8"/>
    <w:rsid w:val="006C248D"/>
    <w:rsid w:val="006C25FA"/>
    <w:rsid w:val="006C266F"/>
    <w:rsid w:val="006C267E"/>
    <w:rsid w:val="006C2688"/>
    <w:rsid w:val="006C27BB"/>
    <w:rsid w:val="006C2805"/>
    <w:rsid w:val="006C28DC"/>
    <w:rsid w:val="006C2AB4"/>
    <w:rsid w:val="006C2AE4"/>
    <w:rsid w:val="006C2BCE"/>
    <w:rsid w:val="006C2D11"/>
    <w:rsid w:val="006C2DE3"/>
    <w:rsid w:val="006C2F80"/>
    <w:rsid w:val="006C3058"/>
    <w:rsid w:val="006C3095"/>
    <w:rsid w:val="006C30D3"/>
    <w:rsid w:val="006C3328"/>
    <w:rsid w:val="006C3496"/>
    <w:rsid w:val="006C35B2"/>
    <w:rsid w:val="006C3673"/>
    <w:rsid w:val="006C37D2"/>
    <w:rsid w:val="006C3808"/>
    <w:rsid w:val="006C39B8"/>
    <w:rsid w:val="006C39D1"/>
    <w:rsid w:val="006C39DE"/>
    <w:rsid w:val="006C3AC9"/>
    <w:rsid w:val="006C3B4E"/>
    <w:rsid w:val="006C3C27"/>
    <w:rsid w:val="006C3C4E"/>
    <w:rsid w:val="006C3D34"/>
    <w:rsid w:val="006C3D9B"/>
    <w:rsid w:val="006C3DFE"/>
    <w:rsid w:val="006C3E1D"/>
    <w:rsid w:val="006C3E53"/>
    <w:rsid w:val="006C3F07"/>
    <w:rsid w:val="006C3F67"/>
    <w:rsid w:val="006C4131"/>
    <w:rsid w:val="006C4250"/>
    <w:rsid w:val="006C4309"/>
    <w:rsid w:val="006C43AC"/>
    <w:rsid w:val="006C43C0"/>
    <w:rsid w:val="006C4444"/>
    <w:rsid w:val="006C44E1"/>
    <w:rsid w:val="006C44EE"/>
    <w:rsid w:val="006C461C"/>
    <w:rsid w:val="006C475F"/>
    <w:rsid w:val="006C483B"/>
    <w:rsid w:val="006C488C"/>
    <w:rsid w:val="006C49CD"/>
    <w:rsid w:val="006C4A16"/>
    <w:rsid w:val="006C4C61"/>
    <w:rsid w:val="006C4C6C"/>
    <w:rsid w:val="006C4E66"/>
    <w:rsid w:val="006C4EE9"/>
    <w:rsid w:val="006C4F16"/>
    <w:rsid w:val="006C4F68"/>
    <w:rsid w:val="006C5056"/>
    <w:rsid w:val="006C5083"/>
    <w:rsid w:val="006C51DE"/>
    <w:rsid w:val="006C51F9"/>
    <w:rsid w:val="006C5286"/>
    <w:rsid w:val="006C5359"/>
    <w:rsid w:val="006C539A"/>
    <w:rsid w:val="006C5410"/>
    <w:rsid w:val="006C54CE"/>
    <w:rsid w:val="006C5536"/>
    <w:rsid w:val="006C55F4"/>
    <w:rsid w:val="006C573C"/>
    <w:rsid w:val="006C5786"/>
    <w:rsid w:val="006C57E4"/>
    <w:rsid w:val="006C580C"/>
    <w:rsid w:val="006C5817"/>
    <w:rsid w:val="006C5830"/>
    <w:rsid w:val="006C5864"/>
    <w:rsid w:val="006C5890"/>
    <w:rsid w:val="006C58B9"/>
    <w:rsid w:val="006C58EC"/>
    <w:rsid w:val="006C5914"/>
    <w:rsid w:val="006C599B"/>
    <w:rsid w:val="006C5B5F"/>
    <w:rsid w:val="006C5BD3"/>
    <w:rsid w:val="006C5D8A"/>
    <w:rsid w:val="006C6027"/>
    <w:rsid w:val="006C6125"/>
    <w:rsid w:val="006C61FE"/>
    <w:rsid w:val="006C6410"/>
    <w:rsid w:val="006C64FA"/>
    <w:rsid w:val="006C65A4"/>
    <w:rsid w:val="006C6622"/>
    <w:rsid w:val="006C6677"/>
    <w:rsid w:val="006C67C3"/>
    <w:rsid w:val="006C6C4D"/>
    <w:rsid w:val="006C6C7B"/>
    <w:rsid w:val="006C6CCC"/>
    <w:rsid w:val="006C6CE9"/>
    <w:rsid w:val="006C6E11"/>
    <w:rsid w:val="006C6EB2"/>
    <w:rsid w:val="006C6F2B"/>
    <w:rsid w:val="006C704E"/>
    <w:rsid w:val="006C708B"/>
    <w:rsid w:val="006C7325"/>
    <w:rsid w:val="006C733B"/>
    <w:rsid w:val="006C739A"/>
    <w:rsid w:val="006C7507"/>
    <w:rsid w:val="006C7513"/>
    <w:rsid w:val="006C7565"/>
    <w:rsid w:val="006C76A9"/>
    <w:rsid w:val="006C76B6"/>
    <w:rsid w:val="006C7763"/>
    <w:rsid w:val="006C77EF"/>
    <w:rsid w:val="006C7809"/>
    <w:rsid w:val="006C793E"/>
    <w:rsid w:val="006C7A42"/>
    <w:rsid w:val="006C7D1C"/>
    <w:rsid w:val="006C7D52"/>
    <w:rsid w:val="006C7DA1"/>
    <w:rsid w:val="006C7DBE"/>
    <w:rsid w:val="006C7E9D"/>
    <w:rsid w:val="006C7FA2"/>
    <w:rsid w:val="006D026F"/>
    <w:rsid w:val="006D0420"/>
    <w:rsid w:val="006D0440"/>
    <w:rsid w:val="006D071C"/>
    <w:rsid w:val="006D07A7"/>
    <w:rsid w:val="006D082F"/>
    <w:rsid w:val="006D085E"/>
    <w:rsid w:val="006D09A5"/>
    <w:rsid w:val="006D09D2"/>
    <w:rsid w:val="006D0BB7"/>
    <w:rsid w:val="006D0C5D"/>
    <w:rsid w:val="006D0C78"/>
    <w:rsid w:val="006D0D89"/>
    <w:rsid w:val="006D0E3A"/>
    <w:rsid w:val="006D0EA8"/>
    <w:rsid w:val="006D0EAF"/>
    <w:rsid w:val="006D109B"/>
    <w:rsid w:val="006D140F"/>
    <w:rsid w:val="006D1468"/>
    <w:rsid w:val="006D14BA"/>
    <w:rsid w:val="006D14E8"/>
    <w:rsid w:val="006D1518"/>
    <w:rsid w:val="006D154D"/>
    <w:rsid w:val="006D1613"/>
    <w:rsid w:val="006D16E5"/>
    <w:rsid w:val="006D16E6"/>
    <w:rsid w:val="006D171E"/>
    <w:rsid w:val="006D1772"/>
    <w:rsid w:val="006D17E6"/>
    <w:rsid w:val="006D18D3"/>
    <w:rsid w:val="006D19D3"/>
    <w:rsid w:val="006D19FA"/>
    <w:rsid w:val="006D1B5D"/>
    <w:rsid w:val="006D1BA5"/>
    <w:rsid w:val="006D1D4A"/>
    <w:rsid w:val="006D1DD5"/>
    <w:rsid w:val="006D1E0B"/>
    <w:rsid w:val="006D1E18"/>
    <w:rsid w:val="006D21E1"/>
    <w:rsid w:val="006D228C"/>
    <w:rsid w:val="006D2354"/>
    <w:rsid w:val="006D23D0"/>
    <w:rsid w:val="006D23E0"/>
    <w:rsid w:val="006D23E5"/>
    <w:rsid w:val="006D2411"/>
    <w:rsid w:val="006D2500"/>
    <w:rsid w:val="006D256B"/>
    <w:rsid w:val="006D25A6"/>
    <w:rsid w:val="006D270D"/>
    <w:rsid w:val="006D276B"/>
    <w:rsid w:val="006D277E"/>
    <w:rsid w:val="006D27DE"/>
    <w:rsid w:val="006D2825"/>
    <w:rsid w:val="006D2840"/>
    <w:rsid w:val="006D28DC"/>
    <w:rsid w:val="006D292B"/>
    <w:rsid w:val="006D29C8"/>
    <w:rsid w:val="006D2B03"/>
    <w:rsid w:val="006D2B19"/>
    <w:rsid w:val="006D2B3D"/>
    <w:rsid w:val="006D2B84"/>
    <w:rsid w:val="006D2EDE"/>
    <w:rsid w:val="006D31D9"/>
    <w:rsid w:val="006D3329"/>
    <w:rsid w:val="006D360B"/>
    <w:rsid w:val="006D3690"/>
    <w:rsid w:val="006D36E9"/>
    <w:rsid w:val="006D3724"/>
    <w:rsid w:val="006D39D1"/>
    <w:rsid w:val="006D39F1"/>
    <w:rsid w:val="006D3B98"/>
    <w:rsid w:val="006D3C3D"/>
    <w:rsid w:val="006D3CA3"/>
    <w:rsid w:val="006D3DDF"/>
    <w:rsid w:val="006D3F7D"/>
    <w:rsid w:val="006D414D"/>
    <w:rsid w:val="006D416B"/>
    <w:rsid w:val="006D4180"/>
    <w:rsid w:val="006D41EC"/>
    <w:rsid w:val="006D4331"/>
    <w:rsid w:val="006D446C"/>
    <w:rsid w:val="006D44BE"/>
    <w:rsid w:val="006D462C"/>
    <w:rsid w:val="006D4644"/>
    <w:rsid w:val="006D46EF"/>
    <w:rsid w:val="006D470A"/>
    <w:rsid w:val="006D47CA"/>
    <w:rsid w:val="006D497D"/>
    <w:rsid w:val="006D4BD5"/>
    <w:rsid w:val="006D4BEF"/>
    <w:rsid w:val="006D4C91"/>
    <w:rsid w:val="006D4CEE"/>
    <w:rsid w:val="006D4DAA"/>
    <w:rsid w:val="006D4E1A"/>
    <w:rsid w:val="006D4EC0"/>
    <w:rsid w:val="006D513E"/>
    <w:rsid w:val="006D52CE"/>
    <w:rsid w:val="006D54AF"/>
    <w:rsid w:val="006D5604"/>
    <w:rsid w:val="006D5657"/>
    <w:rsid w:val="006D5662"/>
    <w:rsid w:val="006D569A"/>
    <w:rsid w:val="006D56F5"/>
    <w:rsid w:val="006D5771"/>
    <w:rsid w:val="006D584A"/>
    <w:rsid w:val="006D5943"/>
    <w:rsid w:val="006D5B46"/>
    <w:rsid w:val="006D5B86"/>
    <w:rsid w:val="006D5C5C"/>
    <w:rsid w:val="006D5CBA"/>
    <w:rsid w:val="006D5D68"/>
    <w:rsid w:val="006D5E11"/>
    <w:rsid w:val="006D5E66"/>
    <w:rsid w:val="006D5E9D"/>
    <w:rsid w:val="006D5FC3"/>
    <w:rsid w:val="006D6067"/>
    <w:rsid w:val="006D60FA"/>
    <w:rsid w:val="006D627B"/>
    <w:rsid w:val="006D6286"/>
    <w:rsid w:val="006D6396"/>
    <w:rsid w:val="006D6406"/>
    <w:rsid w:val="006D653D"/>
    <w:rsid w:val="006D655B"/>
    <w:rsid w:val="006D6629"/>
    <w:rsid w:val="006D665A"/>
    <w:rsid w:val="006D67E6"/>
    <w:rsid w:val="006D67F3"/>
    <w:rsid w:val="006D68A6"/>
    <w:rsid w:val="006D6969"/>
    <w:rsid w:val="006D69A0"/>
    <w:rsid w:val="006D69FD"/>
    <w:rsid w:val="006D6A59"/>
    <w:rsid w:val="006D6B8E"/>
    <w:rsid w:val="006D6CDF"/>
    <w:rsid w:val="006D6CEB"/>
    <w:rsid w:val="006D6D0F"/>
    <w:rsid w:val="006D6E1A"/>
    <w:rsid w:val="006D6E46"/>
    <w:rsid w:val="006D6E5C"/>
    <w:rsid w:val="006D6E74"/>
    <w:rsid w:val="006D70A6"/>
    <w:rsid w:val="006D722E"/>
    <w:rsid w:val="006D746D"/>
    <w:rsid w:val="006D74C2"/>
    <w:rsid w:val="006D7641"/>
    <w:rsid w:val="006D76E9"/>
    <w:rsid w:val="006D770D"/>
    <w:rsid w:val="006D7766"/>
    <w:rsid w:val="006D78B6"/>
    <w:rsid w:val="006D79A7"/>
    <w:rsid w:val="006D7B20"/>
    <w:rsid w:val="006D7B73"/>
    <w:rsid w:val="006D7BA3"/>
    <w:rsid w:val="006D7BD7"/>
    <w:rsid w:val="006D7E29"/>
    <w:rsid w:val="006D7EBD"/>
    <w:rsid w:val="006D7F13"/>
    <w:rsid w:val="006D7F4F"/>
    <w:rsid w:val="006E007F"/>
    <w:rsid w:val="006E00B5"/>
    <w:rsid w:val="006E0175"/>
    <w:rsid w:val="006E01A0"/>
    <w:rsid w:val="006E01B6"/>
    <w:rsid w:val="006E0272"/>
    <w:rsid w:val="006E03A4"/>
    <w:rsid w:val="006E042D"/>
    <w:rsid w:val="006E05EB"/>
    <w:rsid w:val="006E06BE"/>
    <w:rsid w:val="006E082B"/>
    <w:rsid w:val="006E094F"/>
    <w:rsid w:val="006E097E"/>
    <w:rsid w:val="006E0AF8"/>
    <w:rsid w:val="006E0AFF"/>
    <w:rsid w:val="006E0B28"/>
    <w:rsid w:val="006E0CA1"/>
    <w:rsid w:val="006E0DAE"/>
    <w:rsid w:val="006E0E71"/>
    <w:rsid w:val="006E0F4A"/>
    <w:rsid w:val="006E1072"/>
    <w:rsid w:val="006E1194"/>
    <w:rsid w:val="006E11FB"/>
    <w:rsid w:val="006E1376"/>
    <w:rsid w:val="006E13E9"/>
    <w:rsid w:val="006E1501"/>
    <w:rsid w:val="006E1516"/>
    <w:rsid w:val="006E1558"/>
    <w:rsid w:val="006E15A6"/>
    <w:rsid w:val="006E1685"/>
    <w:rsid w:val="006E16BC"/>
    <w:rsid w:val="006E1789"/>
    <w:rsid w:val="006E1895"/>
    <w:rsid w:val="006E1933"/>
    <w:rsid w:val="006E1B21"/>
    <w:rsid w:val="006E1BE0"/>
    <w:rsid w:val="006E1DCA"/>
    <w:rsid w:val="006E1F13"/>
    <w:rsid w:val="006E21CA"/>
    <w:rsid w:val="006E237D"/>
    <w:rsid w:val="006E257C"/>
    <w:rsid w:val="006E26E4"/>
    <w:rsid w:val="006E28F7"/>
    <w:rsid w:val="006E294B"/>
    <w:rsid w:val="006E2A40"/>
    <w:rsid w:val="006E2A7B"/>
    <w:rsid w:val="006E2AC2"/>
    <w:rsid w:val="006E2CF5"/>
    <w:rsid w:val="006E2CFA"/>
    <w:rsid w:val="006E2DB5"/>
    <w:rsid w:val="006E2F21"/>
    <w:rsid w:val="006E3059"/>
    <w:rsid w:val="006E3083"/>
    <w:rsid w:val="006E318F"/>
    <w:rsid w:val="006E3218"/>
    <w:rsid w:val="006E32EE"/>
    <w:rsid w:val="006E33AD"/>
    <w:rsid w:val="006E35C1"/>
    <w:rsid w:val="006E3684"/>
    <w:rsid w:val="006E373B"/>
    <w:rsid w:val="006E38B6"/>
    <w:rsid w:val="006E396E"/>
    <w:rsid w:val="006E39C3"/>
    <w:rsid w:val="006E39D3"/>
    <w:rsid w:val="006E3A08"/>
    <w:rsid w:val="006E3C24"/>
    <w:rsid w:val="006E3C44"/>
    <w:rsid w:val="006E3C53"/>
    <w:rsid w:val="006E3CED"/>
    <w:rsid w:val="006E3D05"/>
    <w:rsid w:val="006E3E06"/>
    <w:rsid w:val="006E3E38"/>
    <w:rsid w:val="006E3EAD"/>
    <w:rsid w:val="006E3F07"/>
    <w:rsid w:val="006E4071"/>
    <w:rsid w:val="006E463A"/>
    <w:rsid w:val="006E465B"/>
    <w:rsid w:val="006E466F"/>
    <w:rsid w:val="006E47AD"/>
    <w:rsid w:val="006E47E0"/>
    <w:rsid w:val="006E4AF8"/>
    <w:rsid w:val="006E4B6E"/>
    <w:rsid w:val="006E4C0D"/>
    <w:rsid w:val="006E4ED7"/>
    <w:rsid w:val="006E503E"/>
    <w:rsid w:val="006E506E"/>
    <w:rsid w:val="006E5230"/>
    <w:rsid w:val="006E5254"/>
    <w:rsid w:val="006E5335"/>
    <w:rsid w:val="006E5533"/>
    <w:rsid w:val="006E5547"/>
    <w:rsid w:val="006E554F"/>
    <w:rsid w:val="006E5601"/>
    <w:rsid w:val="006E56CD"/>
    <w:rsid w:val="006E58ED"/>
    <w:rsid w:val="006E5BF1"/>
    <w:rsid w:val="006E5C18"/>
    <w:rsid w:val="006E5C27"/>
    <w:rsid w:val="006E5C6A"/>
    <w:rsid w:val="006E5D62"/>
    <w:rsid w:val="006E5D68"/>
    <w:rsid w:val="006E5E02"/>
    <w:rsid w:val="006E5E51"/>
    <w:rsid w:val="006E5F20"/>
    <w:rsid w:val="006E5F41"/>
    <w:rsid w:val="006E5F60"/>
    <w:rsid w:val="006E5F7C"/>
    <w:rsid w:val="006E5FEA"/>
    <w:rsid w:val="006E61D8"/>
    <w:rsid w:val="006E6276"/>
    <w:rsid w:val="006E6300"/>
    <w:rsid w:val="006E64DD"/>
    <w:rsid w:val="006E6616"/>
    <w:rsid w:val="006E665C"/>
    <w:rsid w:val="006E6699"/>
    <w:rsid w:val="006E688B"/>
    <w:rsid w:val="006E6930"/>
    <w:rsid w:val="006E6A1C"/>
    <w:rsid w:val="006E6D99"/>
    <w:rsid w:val="006E6DB5"/>
    <w:rsid w:val="006E6E38"/>
    <w:rsid w:val="006E6F5B"/>
    <w:rsid w:val="006E6FBD"/>
    <w:rsid w:val="006E700E"/>
    <w:rsid w:val="006E727D"/>
    <w:rsid w:val="006E73D8"/>
    <w:rsid w:val="006E73E4"/>
    <w:rsid w:val="006E7688"/>
    <w:rsid w:val="006E7691"/>
    <w:rsid w:val="006E7713"/>
    <w:rsid w:val="006E77ED"/>
    <w:rsid w:val="006E7871"/>
    <w:rsid w:val="006E79D6"/>
    <w:rsid w:val="006E7A46"/>
    <w:rsid w:val="006E7AFC"/>
    <w:rsid w:val="006E7B03"/>
    <w:rsid w:val="006E7BC9"/>
    <w:rsid w:val="006E7E11"/>
    <w:rsid w:val="006E7E44"/>
    <w:rsid w:val="006E7E6A"/>
    <w:rsid w:val="006E7E92"/>
    <w:rsid w:val="006E7FA3"/>
    <w:rsid w:val="006F00A5"/>
    <w:rsid w:val="006F014F"/>
    <w:rsid w:val="006F034E"/>
    <w:rsid w:val="006F0356"/>
    <w:rsid w:val="006F0545"/>
    <w:rsid w:val="006F05C2"/>
    <w:rsid w:val="006F0611"/>
    <w:rsid w:val="006F07E0"/>
    <w:rsid w:val="006F088C"/>
    <w:rsid w:val="006F0974"/>
    <w:rsid w:val="006F0B03"/>
    <w:rsid w:val="006F0B68"/>
    <w:rsid w:val="006F0BD9"/>
    <w:rsid w:val="006F0C1D"/>
    <w:rsid w:val="006F0CCE"/>
    <w:rsid w:val="006F0DA5"/>
    <w:rsid w:val="006F11F4"/>
    <w:rsid w:val="006F12A1"/>
    <w:rsid w:val="006F1375"/>
    <w:rsid w:val="006F145A"/>
    <w:rsid w:val="006F173F"/>
    <w:rsid w:val="006F184B"/>
    <w:rsid w:val="006F198F"/>
    <w:rsid w:val="006F1AF2"/>
    <w:rsid w:val="006F1B2E"/>
    <w:rsid w:val="006F1B71"/>
    <w:rsid w:val="006F1D9E"/>
    <w:rsid w:val="006F1E08"/>
    <w:rsid w:val="006F1F7F"/>
    <w:rsid w:val="006F1FFF"/>
    <w:rsid w:val="006F21F5"/>
    <w:rsid w:val="006F229F"/>
    <w:rsid w:val="006F22E4"/>
    <w:rsid w:val="006F2353"/>
    <w:rsid w:val="006F24FE"/>
    <w:rsid w:val="006F2668"/>
    <w:rsid w:val="006F2839"/>
    <w:rsid w:val="006F2909"/>
    <w:rsid w:val="006F2BE3"/>
    <w:rsid w:val="006F2CE5"/>
    <w:rsid w:val="006F2D12"/>
    <w:rsid w:val="006F2E01"/>
    <w:rsid w:val="006F2E87"/>
    <w:rsid w:val="006F2F1C"/>
    <w:rsid w:val="006F2F36"/>
    <w:rsid w:val="006F2F4A"/>
    <w:rsid w:val="006F2F65"/>
    <w:rsid w:val="006F2FB9"/>
    <w:rsid w:val="006F3046"/>
    <w:rsid w:val="006F31F7"/>
    <w:rsid w:val="006F3259"/>
    <w:rsid w:val="006F326E"/>
    <w:rsid w:val="006F328F"/>
    <w:rsid w:val="006F32CD"/>
    <w:rsid w:val="006F32D2"/>
    <w:rsid w:val="006F3488"/>
    <w:rsid w:val="006F3490"/>
    <w:rsid w:val="006F3539"/>
    <w:rsid w:val="006F3604"/>
    <w:rsid w:val="006F363E"/>
    <w:rsid w:val="006F36BA"/>
    <w:rsid w:val="006F37CD"/>
    <w:rsid w:val="006F3868"/>
    <w:rsid w:val="006F3898"/>
    <w:rsid w:val="006F38EC"/>
    <w:rsid w:val="006F39D0"/>
    <w:rsid w:val="006F39F0"/>
    <w:rsid w:val="006F3A05"/>
    <w:rsid w:val="006F3B33"/>
    <w:rsid w:val="006F3B66"/>
    <w:rsid w:val="006F3CE4"/>
    <w:rsid w:val="006F3DCE"/>
    <w:rsid w:val="006F3E34"/>
    <w:rsid w:val="006F3E81"/>
    <w:rsid w:val="006F4022"/>
    <w:rsid w:val="006F406F"/>
    <w:rsid w:val="006F4080"/>
    <w:rsid w:val="006F40FA"/>
    <w:rsid w:val="006F41AB"/>
    <w:rsid w:val="006F4259"/>
    <w:rsid w:val="006F42F5"/>
    <w:rsid w:val="006F432C"/>
    <w:rsid w:val="006F43D4"/>
    <w:rsid w:val="006F4401"/>
    <w:rsid w:val="006F4502"/>
    <w:rsid w:val="006F460E"/>
    <w:rsid w:val="006F4640"/>
    <w:rsid w:val="006F4803"/>
    <w:rsid w:val="006F48AE"/>
    <w:rsid w:val="006F4A16"/>
    <w:rsid w:val="006F4A8D"/>
    <w:rsid w:val="006F4AAD"/>
    <w:rsid w:val="006F4AC4"/>
    <w:rsid w:val="006F4B65"/>
    <w:rsid w:val="006F4BAD"/>
    <w:rsid w:val="006F4BC2"/>
    <w:rsid w:val="006F4BF0"/>
    <w:rsid w:val="006F4CE3"/>
    <w:rsid w:val="006F4CE8"/>
    <w:rsid w:val="006F4D96"/>
    <w:rsid w:val="006F5076"/>
    <w:rsid w:val="006F5095"/>
    <w:rsid w:val="006F511A"/>
    <w:rsid w:val="006F5195"/>
    <w:rsid w:val="006F526D"/>
    <w:rsid w:val="006F52B2"/>
    <w:rsid w:val="006F5385"/>
    <w:rsid w:val="006F54E8"/>
    <w:rsid w:val="006F54FD"/>
    <w:rsid w:val="006F559A"/>
    <w:rsid w:val="006F56D5"/>
    <w:rsid w:val="006F56D7"/>
    <w:rsid w:val="006F585C"/>
    <w:rsid w:val="006F5861"/>
    <w:rsid w:val="006F58DA"/>
    <w:rsid w:val="006F58DF"/>
    <w:rsid w:val="006F5A1D"/>
    <w:rsid w:val="006F5B46"/>
    <w:rsid w:val="006F5C3A"/>
    <w:rsid w:val="006F5C8E"/>
    <w:rsid w:val="006F5F49"/>
    <w:rsid w:val="006F5F73"/>
    <w:rsid w:val="006F60F9"/>
    <w:rsid w:val="006F61D0"/>
    <w:rsid w:val="006F6341"/>
    <w:rsid w:val="006F6661"/>
    <w:rsid w:val="006F66A9"/>
    <w:rsid w:val="006F69C0"/>
    <w:rsid w:val="006F6CEE"/>
    <w:rsid w:val="006F6D10"/>
    <w:rsid w:val="006F6D20"/>
    <w:rsid w:val="006F6D67"/>
    <w:rsid w:val="006F6EF0"/>
    <w:rsid w:val="006F6F04"/>
    <w:rsid w:val="006F6F8E"/>
    <w:rsid w:val="006F7070"/>
    <w:rsid w:val="006F70F4"/>
    <w:rsid w:val="006F716B"/>
    <w:rsid w:val="006F719C"/>
    <w:rsid w:val="006F734C"/>
    <w:rsid w:val="006F7395"/>
    <w:rsid w:val="006F74FD"/>
    <w:rsid w:val="006F759C"/>
    <w:rsid w:val="006F75EF"/>
    <w:rsid w:val="006F764B"/>
    <w:rsid w:val="006F7977"/>
    <w:rsid w:val="006F7B16"/>
    <w:rsid w:val="006F7BE1"/>
    <w:rsid w:val="006F7C53"/>
    <w:rsid w:val="006F7C96"/>
    <w:rsid w:val="006F7DBC"/>
    <w:rsid w:val="006F7EE5"/>
    <w:rsid w:val="006F7F46"/>
    <w:rsid w:val="00700129"/>
    <w:rsid w:val="0070016C"/>
    <w:rsid w:val="00700444"/>
    <w:rsid w:val="007004B2"/>
    <w:rsid w:val="0070088A"/>
    <w:rsid w:val="007008F9"/>
    <w:rsid w:val="007009A7"/>
    <w:rsid w:val="00700D0B"/>
    <w:rsid w:val="00700ED6"/>
    <w:rsid w:val="00700EE3"/>
    <w:rsid w:val="00700F3A"/>
    <w:rsid w:val="007010E1"/>
    <w:rsid w:val="00701363"/>
    <w:rsid w:val="00701472"/>
    <w:rsid w:val="00701599"/>
    <w:rsid w:val="00701664"/>
    <w:rsid w:val="007016DF"/>
    <w:rsid w:val="00701734"/>
    <w:rsid w:val="0070174D"/>
    <w:rsid w:val="00701961"/>
    <w:rsid w:val="00701A0A"/>
    <w:rsid w:val="00701A19"/>
    <w:rsid w:val="00701B6C"/>
    <w:rsid w:val="00701BB5"/>
    <w:rsid w:val="00701C14"/>
    <w:rsid w:val="00701EBD"/>
    <w:rsid w:val="00701F73"/>
    <w:rsid w:val="00701FE7"/>
    <w:rsid w:val="00702135"/>
    <w:rsid w:val="0070221F"/>
    <w:rsid w:val="00702238"/>
    <w:rsid w:val="00702278"/>
    <w:rsid w:val="00702419"/>
    <w:rsid w:val="00702427"/>
    <w:rsid w:val="0070254A"/>
    <w:rsid w:val="0070257B"/>
    <w:rsid w:val="007025A4"/>
    <w:rsid w:val="0070271F"/>
    <w:rsid w:val="007027CF"/>
    <w:rsid w:val="00702837"/>
    <w:rsid w:val="00702B4C"/>
    <w:rsid w:val="00702C4E"/>
    <w:rsid w:val="00702C98"/>
    <w:rsid w:val="00702D49"/>
    <w:rsid w:val="00702D4A"/>
    <w:rsid w:val="00702F74"/>
    <w:rsid w:val="00703067"/>
    <w:rsid w:val="007030F6"/>
    <w:rsid w:val="00703198"/>
    <w:rsid w:val="0070320F"/>
    <w:rsid w:val="007033B3"/>
    <w:rsid w:val="0070342B"/>
    <w:rsid w:val="0070342D"/>
    <w:rsid w:val="007034C9"/>
    <w:rsid w:val="007034D8"/>
    <w:rsid w:val="00703659"/>
    <w:rsid w:val="007036CC"/>
    <w:rsid w:val="00703797"/>
    <w:rsid w:val="0070390F"/>
    <w:rsid w:val="0070395C"/>
    <w:rsid w:val="0070398B"/>
    <w:rsid w:val="00703A76"/>
    <w:rsid w:val="00703BB6"/>
    <w:rsid w:val="00703BCA"/>
    <w:rsid w:val="00703C15"/>
    <w:rsid w:val="00703C3B"/>
    <w:rsid w:val="00703CB0"/>
    <w:rsid w:val="00703CF8"/>
    <w:rsid w:val="00703D2A"/>
    <w:rsid w:val="00703DAD"/>
    <w:rsid w:val="0070411C"/>
    <w:rsid w:val="00704249"/>
    <w:rsid w:val="0070427B"/>
    <w:rsid w:val="00704628"/>
    <w:rsid w:val="00704665"/>
    <w:rsid w:val="00704690"/>
    <w:rsid w:val="00704698"/>
    <w:rsid w:val="00704704"/>
    <w:rsid w:val="00704758"/>
    <w:rsid w:val="00704819"/>
    <w:rsid w:val="0070481D"/>
    <w:rsid w:val="00704842"/>
    <w:rsid w:val="007048C4"/>
    <w:rsid w:val="0070492E"/>
    <w:rsid w:val="00704995"/>
    <w:rsid w:val="00704BD2"/>
    <w:rsid w:val="00704E18"/>
    <w:rsid w:val="00704E76"/>
    <w:rsid w:val="00705068"/>
    <w:rsid w:val="00705090"/>
    <w:rsid w:val="00705140"/>
    <w:rsid w:val="007052BF"/>
    <w:rsid w:val="00705322"/>
    <w:rsid w:val="00705445"/>
    <w:rsid w:val="00705580"/>
    <w:rsid w:val="0070568F"/>
    <w:rsid w:val="0070569C"/>
    <w:rsid w:val="007056EB"/>
    <w:rsid w:val="007057DF"/>
    <w:rsid w:val="00705960"/>
    <w:rsid w:val="00705C86"/>
    <w:rsid w:val="00705C97"/>
    <w:rsid w:val="00705CB7"/>
    <w:rsid w:val="00705D23"/>
    <w:rsid w:val="00705F04"/>
    <w:rsid w:val="007062BD"/>
    <w:rsid w:val="00706344"/>
    <w:rsid w:val="00706432"/>
    <w:rsid w:val="00706466"/>
    <w:rsid w:val="00706596"/>
    <w:rsid w:val="007065D1"/>
    <w:rsid w:val="00706618"/>
    <w:rsid w:val="0070661E"/>
    <w:rsid w:val="00706674"/>
    <w:rsid w:val="00706967"/>
    <w:rsid w:val="00706994"/>
    <w:rsid w:val="00706AB9"/>
    <w:rsid w:val="00706B62"/>
    <w:rsid w:val="00706C2A"/>
    <w:rsid w:val="00706C65"/>
    <w:rsid w:val="00706E3B"/>
    <w:rsid w:val="00706EB3"/>
    <w:rsid w:val="00706EFE"/>
    <w:rsid w:val="00706F1A"/>
    <w:rsid w:val="0070704C"/>
    <w:rsid w:val="00707133"/>
    <w:rsid w:val="0070729B"/>
    <w:rsid w:val="007075CA"/>
    <w:rsid w:val="00707697"/>
    <w:rsid w:val="00707836"/>
    <w:rsid w:val="00707A46"/>
    <w:rsid w:val="00707A9F"/>
    <w:rsid w:val="00707AF9"/>
    <w:rsid w:val="00707BC6"/>
    <w:rsid w:val="00707C6A"/>
    <w:rsid w:val="00707DF2"/>
    <w:rsid w:val="00707E6D"/>
    <w:rsid w:val="00707EB1"/>
    <w:rsid w:val="00710021"/>
    <w:rsid w:val="0071013D"/>
    <w:rsid w:val="007101D5"/>
    <w:rsid w:val="0071038B"/>
    <w:rsid w:val="0071056D"/>
    <w:rsid w:val="007105BD"/>
    <w:rsid w:val="0071077E"/>
    <w:rsid w:val="007107C0"/>
    <w:rsid w:val="00710A1A"/>
    <w:rsid w:val="00710D57"/>
    <w:rsid w:val="00710E91"/>
    <w:rsid w:val="0071104F"/>
    <w:rsid w:val="007110C2"/>
    <w:rsid w:val="007110DB"/>
    <w:rsid w:val="007110E2"/>
    <w:rsid w:val="00711165"/>
    <w:rsid w:val="007112E0"/>
    <w:rsid w:val="0071132D"/>
    <w:rsid w:val="007113A5"/>
    <w:rsid w:val="00711489"/>
    <w:rsid w:val="00711604"/>
    <w:rsid w:val="0071165D"/>
    <w:rsid w:val="00711694"/>
    <w:rsid w:val="007116EF"/>
    <w:rsid w:val="00711ADB"/>
    <w:rsid w:val="00711B5B"/>
    <w:rsid w:val="00711C12"/>
    <w:rsid w:val="00711F24"/>
    <w:rsid w:val="00712053"/>
    <w:rsid w:val="00712190"/>
    <w:rsid w:val="00712201"/>
    <w:rsid w:val="00712203"/>
    <w:rsid w:val="0071230D"/>
    <w:rsid w:val="007125EC"/>
    <w:rsid w:val="00712770"/>
    <w:rsid w:val="00712845"/>
    <w:rsid w:val="00712B08"/>
    <w:rsid w:val="00712B94"/>
    <w:rsid w:val="00712B95"/>
    <w:rsid w:val="00712BCD"/>
    <w:rsid w:val="00712BE5"/>
    <w:rsid w:val="00712C42"/>
    <w:rsid w:val="00712C49"/>
    <w:rsid w:val="00712C7D"/>
    <w:rsid w:val="00712CAC"/>
    <w:rsid w:val="00712CAF"/>
    <w:rsid w:val="00712D48"/>
    <w:rsid w:val="0071302C"/>
    <w:rsid w:val="0071306E"/>
    <w:rsid w:val="007131A6"/>
    <w:rsid w:val="00713304"/>
    <w:rsid w:val="0071339C"/>
    <w:rsid w:val="0071343D"/>
    <w:rsid w:val="007135B4"/>
    <w:rsid w:val="0071367B"/>
    <w:rsid w:val="007136E7"/>
    <w:rsid w:val="0071372F"/>
    <w:rsid w:val="007139AF"/>
    <w:rsid w:val="007139BA"/>
    <w:rsid w:val="00713A7E"/>
    <w:rsid w:val="00713AF3"/>
    <w:rsid w:val="00713B60"/>
    <w:rsid w:val="00713BF1"/>
    <w:rsid w:val="00713D19"/>
    <w:rsid w:val="00713E92"/>
    <w:rsid w:val="00713F19"/>
    <w:rsid w:val="00714024"/>
    <w:rsid w:val="007141E1"/>
    <w:rsid w:val="007142AA"/>
    <w:rsid w:val="00714463"/>
    <w:rsid w:val="00714499"/>
    <w:rsid w:val="00714538"/>
    <w:rsid w:val="00714588"/>
    <w:rsid w:val="00714607"/>
    <w:rsid w:val="00714636"/>
    <w:rsid w:val="007146E6"/>
    <w:rsid w:val="00714760"/>
    <w:rsid w:val="007147A3"/>
    <w:rsid w:val="00714960"/>
    <w:rsid w:val="00714A1E"/>
    <w:rsid w:val="00714AB7"/>
    <w:rsid w:val="00714ABE"/>
    <w:rsid w:val="00714AD2"/>
    <w:rsid w:val="00714B1A"/>
    <w:rsid w:val="00714C10"/>
    <w:rsid w:val="00714C5C"/>
    <w:rsid w:val="00714D13"/>
    <w:rsid w:val="00714D33"/>
    <w:rsid w:val="00714E4C"/>
    <w:rsid w:val="00714E7F"/>
    <w:rsid w:val="00714F0D"/>
    <w:rsid w:val="00714F22"/>
    <w:rsid w:val="00714F83"/>
    <w:rsid w:val="00714FB0"/>
    <w:rsid w:val="0071509F"/>
    <w:rsid w:val="007150B5"/>
    <w:rsid w:val="0071524A"/>
    <w:rsid w:val="0071541C"/>
    <w:rsid w:val="0071573F"/>
    <w:rsid w:val="00715779"/>
    <w:rsid w:val="00715827"/>
    <w:rsid w:val="00715927"/>
    <w:rsid w:val="00715974"/>
    <w:rsid w:val="00715988"/>
    <w:rsid w:val="00715A63"/>
    <w:rsid w:val="00715A8D"/>
    <w:rsid w:val="00715B38"/>
    <w:rsid w:val="00715BDC"/>
    <w:rsid w:val="00715E55"/>
    <w:rsid w:val="00715EF8"/>
    <w:rsid w:val="00715F5D"/>
    <w:rsid w:val="007160C1"/>
    <w:rsid w:val="00716138"/>
    <w:rsid w:val="0071613D"/>
    <w:rsid w:val="00716172"/>
    <w:rsid w:val="007161AE"/>
    <w:rsid w:val="007163E4"/>
    <w:rsid w:val="00716405"/>
    <w:rsid w:val="00716422"/>
    <w:rsid w:val="00716472"/>
    <w:rsid w:val="00716530"/>
    <w:rsid w:val="0071653F"/>
    <w:rsid w:val="0071669A"/>
    <w:rsid w:val="007166F6"/>
    <w:rsid w:val="00716767"/>
    <w:rsid w:val="007167F8"/>
    <w:rsid w:val="00716D52"/>
    <w:rsid w:val="00716D67"/>
    <w:rsid w:val="00716D70"/>
    <w:rsid w:val="00716E6F"/>
    <w:rsid w:val="00717047"/>
    <w:rsid w:val="007171CF"/>
    <w:rsid w:val="00717232"/>
    <w:rsid w:val="007172E1"/>
    <w:rsid w:val="007172F2"/>
    <w:rsid w:val="0071738E"/>
    <w:rsid w:val="00717433"/>
    <w:rsid w:val="00717540"/>
    <w:rsid w:val="007175AD"/>
    <w:rsid w:val="007176E0"/>
    <w:rsid w:val="0071771A"/>
    <w:rsid w:val="0071775F"/>
    <w:rsid w:val="0071781B"/>
    <w:rsid w:val="007178E0"/>
    <w:rsid w:val="007179A5"/>
    <w:rsid w:val="00717A2D"/>
    <w:rsid w:val="00717A36"/>
    <w:rsid w:val="00717A8F"/>
    <w:rsid w:val="00717AD5"/>
    <w:rsid w:val="00717B3F"/>
    <w:rsid w:val="00717B93"/>
    <w:rsid w:val="00717B9D"/>
    <w:rsid w:val="00717CF6"/>
    <w:rsid w:val="00717FBF"/>
    <w:rsid w:val="00720077"/>
    <w:rsid w:val="0072013A"/>
    <w:rsid w:val="00720178"/>
    <w:rsid w:val="007201DA"/>
    <w:rsid w:val="00720297"/>
    <w:rsid w:val="00720413"/>
    <w:rsid w:val="007204C1"/>
    <w:rsid w:val="007204FC"/>
    <w:rsid w:val="00720530"/>
    <w:rsid w:val="007205DE"/>
    <w:rsid w:val="0072078B"/>
    <w:rsid w:val="00720877"/>
    <w:rsid w:val="007208CF"/>
    <w:rsid w:val="007209A8"/>
    <w:rsid w:val="00720B3F"/>
    <w:rsid w:val="00720B64"/>
    <w:rsid w:val="00720BCA"/>
    <w:rsid w:val="00720C03"/>
    <w:rsid w:val="00720D86"/>
    <w:rsid w:val="00720D89"/>
    <w:rsid w:val="00720DB2"/>
    <w:rsid w:val="00720FA5"/>
    <w:rsid w:val="0072103C"/>
    <w:rsid w:val="007211A9"/>
    <w:rsid w:val="00721482"/>
    <w:rsid w:val="0072168D"/>
    <w:rsid w:val="0072176F"/>
    <w:rsid w:val="00721930"/>
    <w:rsid w:val="0072198F"/>
    <w:rsid w:val="007219AE"/>
    <w:rsid w:val="00721A93"/>
    <w:rsid w:val="00721B0C"/>
    <w:rsid w:val="00721CBB"/>
    <w:rsid w:val="00721CD5"/>
    <w:rsid w:val="00721D54"/>
    <w:rsid w:val="00721E1B"/>
    <w:rsid w:val="00721E60"/>
    <w:rsid w:val="00721EBA"/>
    <w:rsid w:val="00721F6F"/>
    <w:rsid w:val="0072201A"/>
    <w:rsid w:val="007220A6"/>
    <w:rsid w:val="007220D5"/>
    <w:rsid w:val="007221D6"/>
    <w:rsid w:val="00722207"/>
    <w:rsid w:val="007222AE"/>
    <w:rsid w:val="007223CF"/>
    <w:rsid w:val="0072242D"/>
    <w:rsid w:val="00722625"/>
    <w:rsid w:val="007228D4"/>
    <w:rsid w:val="00722D17"/>
    <w:rsid w:val="00722E45"/>
    <w:rsid w:val="00722FA8"/>
    <w:rsid w:val="00722FF4"/>
    <w:rsid w:val="00722FFB"/>
    <w:rsid w:val="00723071"/>
    <w:rsid w:val="00723104"/>
    <w:rsid w:val="007231EE"/>
    <w:rsid w:val="00723560"/>
    <w:rsid w:val="007235D5"/>
    <w:rsid w:val="00723685"/>
    <w:rsid w:val="0072368A"/>
    <w:rsid w:val="007238E7"/>
    <w:rsid w:val="0072397E"/>
    <w:rsid w:val="007239C7"/>
    <w:rsid w:val="00723A6C"/>
    <w:rsid w:val="00723B2B"/>
    <w:rsid w:val="00723C1C"/>
    <w:rsid w:val="00723FE8"/>
    <w:rsid w:val="00724039"/>
    <w:rsid w:val="0072412B"/>
    <w:rsid w:val="00724396"/>
    <w:rsid w:val="007243AF"/>
    <w:rsid w:val="007243C3"/>
    <w:rsid w:val="00724543"/>
    <w:rsid w:val="00724627"/>
    <w:rsid w:val="0072469D"/>
    <w:rsid w:val="007246FD"/>
    <w:rsid w:val="00724856"/>
    <w:rsid w:val="007248B7"/>
    <w:rsid w:val="007248C3"/>
    <w:rsid w:val="00724950"/>
    <w:rsid w:val="00724BCD"/>
    <w:rsid w:val="00724C42"/>
    <w:rsid w:val="00724D03"/>
    <w:rsid w:val="00724D08"/>
    <w:rsid w:val="00724D1C"/>
    <w:rsid w:val="00724D2D"/>
    <w:rsid w:val="007252B2"/>
    <w:rsid w:val="00725317"/>
    <w:rsid w:val="00725326"/>
    <w:rsid w:val="007253C6"/>
    <w:rsid w:val="00725634"/>
    <w:rsid w:val="007256A5"/>
    <w:rsid w:val="007258A7"/>
    <w:rsid w:val="00725AA4"/>
    <w:rsid w:val="00725B6A"/>
    <w:rsid w:val="00725F31"/>
    <w:rsid w:val="00726199"/>
    <w:rsid w:val="007261D0"/>
    <w:rsid w:val="00726292"/>
    <w:rsid w:val="007264B8"/>
    <w:rsid w:val="00726589"/>
    <w:rsid w:val="007266A5"/>
    <w:rsid w:val="00726742"/>
    <w:rsid w:val="007267BB"/>
    <w:rsid w:val="007268CD"/>
    <w:rsid w:val="0072690B"/>
    <w:rsid w:val="0072695E"/>
    <w:rsid w:val="00726A73"/>
    <w:rsid w:val="00726B42"/>
    <w:rsid w:val="00726DBB"/>
    <w:rsid w:val="00726DE0"/>
    <w:rsid w:val="00726DE3"/>
    <w:rsid w:val="00726F9B"/>
    <w:rsid w:val="00727085"/>
    <w:rsid w:val="00727096"/>
    <w:rsid w:val="007270E0"/>
    <w:rsid w:val="007270F3"/>
    <w:rsid w:val="00727147"/>
    <w:rsid w:val="00727170"/>
    <w:rsid w:val="00727243"/>
    <w:rsid w:val="00727273"/>
    <w:rsid w:val="007272BD"/>
    <w:rsid w:val="00727649"/>
    <w:rsid w:val="00727667"/>
    <w:rsid w:val="007276A9"/>
    <w:rsid w:val="007276F1"/>
    <w:rsid w:val="007277DC"/>
    <w:rsid w:val="0072799A"/>
    <w:rsid w:val="00727A8F"/>
    <w:rsid w:val="00727ACD"/>
    <w:rsid w:val="007300C0"/>
    <w:rsid w:val="00730146"/>
    <w:rsid w:val="0073016D"/>
    <w:rsid w:val="0073024A"/>
    <w:rsid w:val="0073033A"/>
    <w:rsid w:val="00730407"/>
    <w:rsid w:val="00730459"/>
    <w:rsid w:val="007305F1"/>
    <w:rsid w:val="007307CF"/>
    <w:rsid w:val="0073081B"/>
    <w:rsid w:val="0073083A"/>
    <w:rsid w:val="00730992"/>
    <w:rsid w:val="007309A4"/>
    <w:rsid w:val="007309B1"/>
    <w:rsid w:val="00730A13"/>
    <w:rsid w:val="00730A45"/>
    <w:rsid w:val="00730B3D"/>
    <w:rsid w:val="00730C94"/>
    <w:rsid w:val="00730E0F"/>
    <w:rsid w:val="00730E30"/>
    <w:rsid w:val="00730FAF"/>
    <w:rsid w:val="0073102F"/>
    <w:rsid w:val="00731110"/>
    <w:rsid w:val="00731132"/>
    <w:rsid w:val="00731183"/>
    <w:rsid w:val="00731210"/>
    <w:rsid w:val="00731252"/>
    <w:rsid w:val="007312BC"/>
    <w:rsid w:val="007314AE"/>
    <w:rsid w:val="0073150C"/>
    <w:rsid w:val="0073151B"/>
    <w:rsid w:val="00731572"/>
    <w:rsid w:val="0073157B"/>
    <w:rsid w:val="007316EE"/>
    <w:rsid w:val="007319F2"/>
    <w:rsid w:val="00731C83"/>
    <w:rsid w:val="00731E16"/>
    <w:rsid w:val="00731E24"/>
    <w:rsid w:val="00731F09"/>
    <w:rsid w:val="00731F5D"/>
    <w:rsid w:val="00731FB1"/>
    <w:rsid w:val="007320C5"/>
    <w:rsid w:val="00732188"/>
    <w:rsid w:val="00732268"/>
    <w:rsid w:val="0073228B"/>
    <w:rsid w:val="007322C4"/>
    <w:rsid w:val="00732351"/>
    <w:rsid w:val="007323DB"/>
    <w:rsid w:val="00732483"/>
    <w:rsid w:val="007325DA"/>
    <w:rsid w:val="00732815"/>
    <w:rsid w:val="007328BD"/>
    <w:rsid w:val="007328BF"/>
    <w:rsid w:val="007328FD"/>
    <w:rsid w:val="007329DE"/>
    <w:rsid w:val="00732A0A"/>
    <w:rsid w:val="00732ACB"/>
    <w:rsid w:val="00732AE8"/>
    <w:rsid w:val="00732C12"/>
    <w:rsid w:val="00732C27"/>
    <w:rsid w:val="00732DAB"/>
    <w:rsid w:val="00732DEC"/>
    <w:rsid w:val="00732FCB"/>
    <w:rsid w:val="0073304E"/>
    <w:rsid w:val="007330A4"/>
    <w:rsid w:val="00733268"/>
    <w:rsid w:val="0073334B"/>
    <w:rsid w:val="007334B9"/>
    <w:rsid w:val="0073351B"/>
    <w:rsid w:val="00733779"/>
    <w:rsid w:val="007339B7"/>
    <w:rsid w:val="00733C12"/>
    <w:rsid w:val="00733E89"/>
    <w:rsid w:val="00733F0A"/>
    <w:rsid w:val="00733FF1"/>
    <w:rsid w:val="00734065"/>
    <w:rsid w:val="007340FB"/>
    <w:rsid w:val="0073414E"/>
    <w:rsid w:val="00734186"/>
    <w:rsid w:val="007342D5"/>
    <w:rsid w:val="00734375"/>
    <w:rsid w:val="007343EF"/>
    <w:rsid w:val="00734466"/>
    <w:rsid w:val="00734469"/>
    <w:rsid w:val="00734A3A"/>
    <w:rsid w:val="00734AA5"/>
    <w:rsid w:val="00734AAD"/>
    <w:rsid w:val="00734BF0"/>
    <w:rsid w:val="00734BFB"/>
    <w:rsid w:val="00734D0E"/>
    <w:rsid w:val="00734EFB"/>
    <w:rsid w:val="00734F01"/>
    <w:rsid w:val="00734FF3"/>
    <w:rsid w:val="0073504F"/>
    <w:rsid w:val="00735201"/>
    <w:rsid w:val="00735260"/>
    <w:rsid w:val="007353BC"/>
    <w:rsid w:val="007354CE"/>
    <w:rsid w:val="00735554"/>
    <w:rsid w:val="00735739"/>
    <w:rsid w:val="0073574F"/>
    <w:rsid w:val="0073584D"/>
    <w:rsid w:val="00735881"/>
    <w:rsid w:val="007358DC"/>
    <w:rsid w:val="00735A0D"/>
    <w:rsid w:val="00735AC9"/>
    <w:rsid w:val="00735C07"/>
    <w:rsid w:val="00735CC9"/>
    <w:rsid w:val="00735CF6"/>
    <w:rsid w:val="00735DB1"/>
    <w:rsid w:val="00735E78"/>
    <w:rsid w:val="00735EC7"/>
    <w:rsid w:val="00735F74"/>
    <w:rsid w:val="00735F75"/>
    <w:rsid w:val="00735FAB"/>
    <w:rsid w:val="00736121"/>
    <w:rsid w:val="00736264"/>
    <w:rsid w:val="00736308"/>
    <w:rsid w:val="0073631C"/>
    <w:rsid w:val="0073632F"/>
    <w:rsid w:val="007363BC"/>
    <w:rsid w:val="007363D7"/>
    <w:rsid w:val="00736492"/>
    <w:rsid w:val="0073656A"/>
    <w:rsid w:val="007365EC"/>
    <w:rsid w:val="00736627"/>
    <w:rsid w:val="007366C6"/>
    <w:rsid w:val="007366FC"/>
    <w:rsid w:val="00736787"/>
    <w:rsid w:val="007367B5"/>
    <w:rsid w:val="0073680A"/>
    <w:rsid w:val="007368A0"/>
    <w:rsid w:val="00736909"/>
    <w:rsid w:val="00736A2A"/>
    <w:rsid w:val="00736B5C"/>
    <w:rsid w:val="00736CFC"/>
    <w:rsid w:val="00736D23"/>
    <w:rsid w:val="00736DB3"/>
    <w:rsid w:val="00736EB7"/>
    <w:rsid w:val="00736EE8"/>
    <w:rsid w:val="00737039"/>
    <w:rsid w:val="00737178"/>
    <w:rsid w:val="007371AD"/>
    <w:rsid w:val="00737257"/>
    <w:rsid w:val="007372C7"/>
    <w:rsid w:val="00737316"/>
    <w:rsid w:val="007374C3"/>
    <w:rsid w:val="00737755"/>
    <w:rsid w:val="007377B0"/>
    <w:rsid w:val="007377E3"/>
    <w:rsid w:val="00737881"/>
    <w:rsid w:val="00737896"/>
    <w:rsid w:val="00737978"/>
    <w:rsid w:val="007379AD"/>
    <w:rsid w:val="00737A12"/>
    <w:rsid w:val="00737A94"/>
    <w:rsid w:val="00737BC8"/>
    <w:rsid w:val="00737C58"/>
    <w:rsid w:val="00737D40"/>
    <w:rsid w:val="00737D9D"/>
    <w:rsid w:val="00737E21"/>
    <w:rsid w:val="00737E99"/>
    <w:rsid w:val="007400DD"/>
    <w:rsid w:val="00740100"/>
    <w:rsid w:val="0074011D"/>
    <w:rsid w:val="007401BF"/>
    <w:rsid w:val="007401F2"/>
    <w:rsid w:val="00740414"/>
    <w:rsid w:val="00740509"/>
    <w:rsid w:val="007405BB"/>
    <w:rsid w:val="007406AB"/>
    <w:rsid w:val="007406E3"/>
    <w:rsid w:val="007406F7"/>
    <w:rsid w:val="007407A9"/>
    <w:rsid w:val="00740869"/>
    <w:rsid w:val="007408C4"/>
    <w:rsid w:val="00740902"/>
    <w:rsid w:val="00740AAA"/>
    <w:rsid w:val="00740AFA"/>
    <w:rsid w:val="00740C06"/>
    <w:rsid w:val="00740C59"/>
    <w:rsid w:val="00740C84"/>
    <w:rsid w:val="00740CA6"/>
    <w:rsid w:val="00740D37"/>
    <w:rsid w:val="00740E58"/>
    <w:rsid w:val="00740EE2"/>
    <w:rsid w:val="00740F08"/>
    <w:rsid w:val="00740F2B"/>
    <w:rsid w:val="00741006"/>
    <w:rsid w:val="0074115D"/>
    <w:rsid w:val="00741272"/>
    <w:rsid w:val="007414D6"/>
    <w:rsid w:val="007414F6"/>
    <w:rsid w:val="0074151D"/>
    <w:rsid w:val="00741578"/>
    <w:rsid w:val="007415A0"/>
    <w:rsid w:val="0074168F"/>
    <w:rsid w:val="007418DE"/>
    <w:rsid w:val="007419DF"/>
    <w:rsid w:val="00741A23"/>
    <w:rsid w:val="00741A58"/>
    <w:rsid w:val="00741BA5"/>
    <w:rsid w:val="00741BFF"/>
    <w:rsid w:val="00741C33"/>
    <w:rsid w:val="00741C8F"/>
    <w:rsid w:val="00741CB1"/>
    <w:rsid w:val="00741DD9"/>
    <w:rsid w:val="00741E18"/>
    <w:rsid w:val="00741EBA"/>
    <w:rsid w:val="00741EF0"/>
    <w:rsid w:val="00742019"/>
    <w:rsid w:val="007420D6"/>
    <w:rsid w:val="00742136"/>
    <w:rsid w:val="0074214A"/>
    <w:rsid w:val="007422D4"/>
    <w:rsid w:val="00742416"/>
    <w:rsid w:val="0074243D"/>
    <w:rsid w:val="0074247B"/>
    <w:rsid w:val="00742616"/>
    <w:rsid w:val="00742760"/>
    <w:rsid w:val="007427D6"/>
    <w:rsid w:val="007428B2"/>
    <w:rsid w:val="007428C6"/>
    <w:rsid w:val="007428E4"/>
    <w:rsid w:val="00742920"/>
    <w:rsid w:val="007429A6"/>
    <w:rsid w:val="00742B91"/>
    <w:rsid w:val="00742BBC"/>
    <w:rsid w:val="00742CBF"/>
    <w:rsid w:val="00742CCD"/>
    <w:rsid w:val="00742E0A"/>
    <w:rsid w:val="00742E22"/>
    <w:rsid w:val="00742E62"/>
    <w:rsid w:val="00742EA9"/>
    <w:rsid w:val="00742F0B"/>
    <w:rsid w:val="0074302F"/>
    <w:rsid w:val="00743286"/>
    <w:rsid w:val="007432EA"/>
    <w:rsid w:val="00743356"/>
    <w:rsid w:val="0074341C"/>
    <w:rsid w:val="0074354C"/>
    <w:rsid w:val="0074365A"/>
    <w:rsid w:val="00743761"/>
    <w:rsid w:val="007437BA"/>
    <w:rsid w:val="0074380E"/>
    <w:rsid w:val="00743846"/>
    <w:rsid w:val="00743A5C"/>
    <w:rsid w:val="00743C61"/>
    <w:rsid w:val="00743CAA"/>
    <w:rsid w:val="00743D13"/>
    <w:rsid w:val="00743D53"/>
    <w:rsid w:val="00743DF5"/>
    <w:rsid w:val="00744089"/>
    <w:rsid w:val="0074415B"/>
    <w:rsid w:val="00744251"/>
    <w:rsid w:val="007446C6"/>
    <w:rsid w:val="0074475C"/>
    <w:rsid w:val="00744859"/>
    <w:rsid w:val="00744915"/>
    <w:rsid w:val="0074496D"/>
    <w:rsid w:val="00744B5B"/>
    <w:rsid w:val="00744B9C"/>
    <w:rsid w:val="00744BA6"/>
    <w:rsid w:val="00744BE6"/>
    <w:rsid w:val="00744CA2"/>
    <w:rsid w:val="00744D1D"/>
    <w:rsid w:val="00744D8B"/>
    <w:rsid w:val="00744F1F"/>
    <w:rsid w:val="00745124"/>
    <w:rsid w:val="00745207"/>
    <w:rsid w:val="007452EC"/>
    <w:rsid w:val="0074556A"/>
    <w:rsid w:val="0074562B"/>
    <w:rsid w:val="007456AF"/>
    <w:rsid w:val="0074585D"/>
    <w:rsid w:val="00745933"/>
    <w:rsid w:val="0074598C"/>
    <w:rsid w:val="00745A6B"/>
    <w:rsid w:val="00745A7D"/>
    <w:rsid w:val="00745BDF"/>
    <w:rsid w:val="00745C7D"/>
    <w:rsid w:val="00745CA8"/>
    <w:rsid w:val="00745E17"/>
    <w:rsid w:val="00745ED0"/>
    <w:rsid w:val="00746093"/>
    <w:rsid w:val="0074620D"/>
    <w:rsid w:val="007463DC"/>
    <w:rsid w:val="00746721"/>
    <w:rsid w:val="00746737"/>
    <w:rsid w:val="007467A2"/>
    <w:rsid w:val="007467C6"/>
    <w:rsid w:val="0074681A"/>
    <w:rsid w:val="0074682A"/>
    <w:rsid w:val="00746868"/>
    <w:rsid w:val="00746A5C"/>
    <w:rsid w:val="00746AC3"/>
    <w:rsid w:val="00746AC7"/>
    <w:rsid w:val="00746ACC"/>
    <w:rsid w:val="00746AD1"/>
    <w:rsid w:val="00746BB5"/>
    <w:rsid w:val="00746C37"/>
    <w:rsid w:val="00746DAE"/>
    <w:rsid w:val="00746E02"/>
    <w:rsid w:val="00746E61"/>
    <w:rsid w:val="00746EAD"/>
    <w:rsid w:val="00746ECC"/>
    <w:rsid w:val="00747146"/>
    <w:rsid w:val="007471B5"/>
    <w:rsid w:val="0074723F"/>
    <w:rsid w:val="0074740F"/>
    <w:rsid w:val="007474E9"/>
    <w:rsid w:val="007475AE"/>
    <w:rsid w:val="007475E6"/>
    <w:rsid w:val="007476E5"/>
    <w:rsid w:val="00747731"/>
    <w:rsid w:val="0074779C"/>
    <w:rsid w:val="007477E7"/>
    <w:rsid w:val="00747847"/>
    <w:rsid w:val="00747B08"/>
    <w:rsid w:val="00747CEB"/>
    <w:rsid w:val="00747CF0"/>
    <w:rsid w:val="00747FB6"/>
    <w:rsid w:val="007500AA"/>
    <w:rsid w:val="007500CF"/>
    <w:rsid w:val="00750172"/>
    <w:rsid w:val="00750192"/>
    <w:rsid w:val="007501DC"/>
    <w:rsid w:val="00750396"/>
    <w:rsid w:val="007503AD"/>
    <w:rsid w:val="007503C4"/>
    <w:rsid w:val="007503FA"/>
    <w:rsid w:val="007505B6"/>
    <w:rsid w:val="007505D2"/>
    <w:rsid w:val="00750645"/>
    <w:rsid w:val="0075070A"/>
    <w:rsid w:val="00750735"/>
    <w:rsid w:val="00750809"/>
    <w:rsid w:val="00750835"/>
    <w:rsid w:val="0075083E"/>
    <w:rsid w:val="007508FF"/>
    <w:rsid w:val="00750A84"/>
    <w:rsid w:val="00750C19"/>
    <w:rsid w:val="00750C4D"/>
    <w:rsid w:val="00750CE6"/>
    <w:rsid w:val="00750E7B"/>
    <w:rsid w:val="007510ED"/>
    <w:rsid w:val="0075122A"/>
    <w:rsid w:val="00751388"/>
    <w:rsid w:val="007514C9"/>
    <w:rsid w:val="0075150A"/>
    <w:rsid w:val="007515B7"/>
    <w:rsid w:val="0075185D"/>
    <w:rsid w:val="007518F3"/>
    <w:rsid w:val="00751988"/>
    <w:rsid w:val="00751B03"/>
    <w:rsid w:val="00751BA1"/>
    <w:rsid w:val="00751C99"/>
    <w:rsid w:val="00751CFB"/>
    <w:rsid w:val="00751DF5"/>
    <w:rsid w:val="00751DF8"/>
    <w:rsid w:val="00751EFF"/>
    <w:rsid w:val="007520B3"/>
    <w:rsid w:val="007521B3"/>
    <w:rsid w:val="0075220A"/>
    <w:rsid w:val="0075240D"/>
    <w:rsid w:val="007524BE"/>
    <w:rsid w:val="0075251C"/>
    <w:rsid w:val="0075252F"/>
    <w:rsid w:val="007526E5"/>
    <w:rsid w:val="00752751"/>
    <w:rsid w:val="00752818"/>
    <w:rsid w:val="00752A50"/>
    <w:rsid w:val="00752B36"/>
    <w:rsid w:val="00752B92"/>
    <w:rsid w:val="00752BD3"/>
    <w:rsid w:val="00752C71"/>
    <w:rsid w:val="00752D5B"/>
    <w:rsid w:val="00752D99"/>
    <w:rsid w:val="00752E2A"/>
    <w:rsid w:val="00752ED2"/>
    <w:rsid w:val="00752FCD"/>
    <w:rsid w:val="00752FEB"/>
    <w:rsid w:val="00753014"/>
    <w:rsid w:val="0075315A"/>
    <w:rsid w:val="007531BA"/>
    <w:rsid w:val="00753327"/>
    <w:rsid w:val="007533C2"/>
    <w:rsid w:val="0075352D"/>
    <w:rsid w:val="00753542"/>
    <w:rsid w:val="0075358C"/>
    <w:rsid w:val="00753644"/>
    <w:rsid w:val="00753662"/>
    <w:rsid w:val="00753703"/>
    <w:rsid w:val="00753909"/>
    <w:rsid w:val="0075394F"/>
    <w:rsid w:val="00753A74"/>
    <w:rsid w:val="00753AF3"/>
    <w:rsid w:val="00753B4D"/>
    <w:rsid w:val="00753BBF"/>
    <w:rsid w:val="00753C37"/>
    <w:rsid w:val="00753E13"/>
    <w:rsid w:val="00754147"/>
    <w:rsid w:val="0075417D"/>
    <w:rsid w:val="00754259"/>
    <w:rsid w:val="00754585"/>
    <w:rsid w:val="007545B8"/>
    <w:rsid w:val="00754998"/>
    <w:rsid w:val="00754A08"/>
    <w:rsid w:val="00754A3C"/>
    <w:rsid w:val="00754A5D"/>
    <w:rsid w:val="00754B00"/>
    <w:rsid w:val="00754B54"/>
    <w:rsid w:val="00754C87"/>
    <w:rsid w:val="00754CBF"/>
    <w:rsid w:val="00754DC3"/>
    <w:rsid w:val="00754E85"/>
    <w:rsid w:val="00754ECA"/>
    <w:rsid w:val="00754F05"/>
    <w:rsid w:val="00754FF0"/>
    <w:rsid w:val="007550E1"/>
    <w:rsid w:val="007550F5"/>
    <w:rsid w:val="007553C0"/>
    <w:rsid w:val="007553EC"/>
    <w:rsid w:val="0075542B"/>
    <w:rsid w:val="0075553E"/>
    <w:rsid w:val="007555B4"/>
    <w:rsid w:val="007556A2"/>
    <w:rsid w:val="0075577E"/>
    <w:rsid w:val="007557D8"/>
    <w:rsid w:val="00755874"/>
    <w:rsid w:val="00755ABC"/>
    <w:rsid w:val="00755C43"/>
    <w:rsid w:val="00755CC6"/>
    <w:rsid w:val="00755D35"/>
    <w:rsid w:val="007560B9"/>
    <w:rsid w:val="00756194"/>
    <w:rsid w:val="00756229"/>
    <w:rsid w:val="0075629E"/>
    <w:rsid w:val="007563DD"/>
    <w:rsid w:val="0075644C"/>
    <w:rsid w:val="00756461"/>
    <w:rsid w:val="0075653A"/>
    <w:rsid w:val="0075658D"/>
    <w:rsid w:val="00756696"/>
    <w:rsid w:val="00756754"/>
    <w:rsid w:val="00756889"/>
    <w:rsid w:val="00756A14"/>
    <w:rsid w:val="00756BBB"/>
    <w:rsid w:val="00756BFF"/>
    <w:rsid w:val="00756C26"/>
    <w:rsid w:val="00756CE0"/>
    <w:rsid w:val="00756D42"/>
    <w:rsid w:val="00756DA2"/>
    <w:rsid w:val="00756E1D"/>
    <w:rsid w:val="00756F4F"/>
    <w:rsid w:val="0075709B"/>
    <w:rsid w:val="0075718F"/>
    <w:rsid w:val="007571D6"/>
    <w:rsid w:val="007572A2"/>
    <w:rsid w:val="007574D3"/>
    <w:rsid w:val="00757644"/>
    <w:rsid w:val="00757672"/>
    <w:rsid w:val="007576BE"/>
    <w:rsid w:val="00757763"/>
    <w:rsid w:val="007577A3"/>
    <w:rsid w:val="00757874"/>
    <w:rsid w:val="00757896"/>
    <w:rsid w:val="00757A4B"/>
    <w:rsid w:val="00757AF5"/>
    <w:rsid w:val="00757CDF"/>
    <w:rsid w:val="00757DD8"/>
    <w:rsid w:val="00757DF4"/>
    <w:rsid w:val="00757E5A"/>
    <w:rsid w:val="00757F1E"/>
    <w:rsid w:val="00757F3B"/>
    <w:rsid w:val="00757FDD"/>
    <w:rsid w:val="00757FF4"/>
    <w:rsid w:val="00760092"/>
    <w:rsid w:val="0076023E"/>
    <w:rsid w:val="0076028A"/>
    <w:rsid w:val="007606C1"/>
    <w:rsid w:val="007607FC"/>
    <w:rsid w:val="007607FD"/>
    <w:rsid w:val="00760840"/>
    <w:rsid w:val="00760947"/>
    <w:rsid w:val="0076098F"/>
    <w:rsid w:val="0076099C"/>
    <w:rsid w:val="007609AF"/>
    <w:rsid w:val="00760ACD"/>
    <w:rsid w:val="00760B19"/>
    <w:rsid w:val="00760BDE"/>
    <w:rsid w:val="00760C21"/>
    <w:rsid w:val="00760C6C"/>
    <w:rsid w:val="00760D02"/>
    <w:rsid w:val="00760D1F"/>
    <w:rsid w:val="00760D5B"/>
    <w:rsid w:val="00760D7F"/>
    <w:rsid w:val="00760DC2"/>
    <w:rsid w:val="00760E07"/>
    <w:rsid w:val="00760E78"/>
    <w:rsid w:val="00760F9D"/>
    <w:rsid w:val="00760FE5"/>
    <w:rsid w:val="0076109C"/>
    <w:rsid w:val="007610E5"/>
    <w:rsid w:val="00761182"/>
    <w:rsid w:val="00761195"/>
    <w:rsid w:val="007611D0"/>
    <w:rsid w:val="007612A7"/>
    <w:rsid w:val="0076147E"/>
    <w:rsid w:val="00761483"/>
    <w:rsid w:val="007614A2"/>
    <w:rsid w:val="0076152F"/>
    <w:rsid w:val="007616B7"/>
    <w:rsid w:val="007616E2"/>
    <w:rsid w:val="007616E4"/>
    <w:rsid w:val="00761D16"/>
    <w:rsid w:val="00761ECF"/>
    <w:rsid w:val="00761F6E"/>
    <w:rsid w:val="00762523"/>
    <w:rsid w:val="00762579"/>
    <w:rsid w:val="007625A8"/>
    <w:rsid w:val="007626D4"/>
    <w:rsid w:val="007628D6"/>
    <w:rsid w:val="00762A30"/>
    <w:rsid w:val="00762AB7"/>
    <w:rsid w:val="00762B81"/>
    <w:rsid w:val="00762C86"/>
    <w:rsid w:val="00762EC9"/>
    <w:rsid w:val="00762EE9"/>
    <w:rsid w:val="00762F24"/>
    <w:rsid w:val="00762F29"/>
    <w:rsid w:val="00762FD8"/>
    <w:rsid w:val="00763015"/>
    <w:rsid w:val="00763159"/>
    <w:rsid w:val="00763204"/>
    <w:rsid w:val="0076338A"/>
    <w:rsid w:val="00763525"/>
    <w:rsid w:val="00763696"/>
    <w:rsid w:val="00763701"/>
    <w:rsid w:val="00763714"/>
    <w:rsid w:val="0076372E"/>
    <w:rsid w:val="007637EB"/>
    <w:rsid w:val="007638BD"/>
    <w:rsid w:val="007638CC"/>
    <w:rsid w:val="00763A6D"/>
    <w:rsid w:val="00763AB0"/>
    <w:rsid w:val="00763C11"/>
    <w:rsid w:val="00763C5B"/>
    <w:rsid w:val="00763CA9"/>
    <w:rsid w:val="00763CF0"/>
    <w:rsid w:val="00763D33"/>
    <w:rsid w:val="00763D8C"/>
    <w:rsid w:val="00763DE0"/>
    <w:rsid w:val="00763F61"/>
    <w:rsid w:val="00763F97"/>
    <w:rsid w:val="00763FCE"/>
    <w:rsid w:val="00764071"/>
    <w:rsid w:val="0076419B"/>
    <w:rsid w:val="00764201"/>
    <w:rsid w:val="00764212"/>
    <w:rsid w:val="007642FB"/>
    <w:rsid w:val="007645FD"/>
    <w:rsid w:val="0076480D"/>
    <w:rsid w:val="00764922"/>
    <w:rsid w:val="00764A89"/>
    <w:rsid w:val="00764C2D"/>
    <w:rsid w:val="00764FA3"/>
    <w:rsid w:val="0076516D"/>
    <w:rsid w:val="00765439"/>
    <w:rsid w:val="00765453"/>
    <w:rsid w:val="007654F0"/>
    <w:rsid w:val="00765589"/>
    <w:rsid w:val="0076560F"/>
    <w:rsid w:val="007656C8"/>
    <w:rsid w:val="007656DA"/>
    <w:rsid w:val="00765A76"/>
    <w:rsid w:val="00765AB2"/>
    <w:rsid w:val="00765B3D"/>
    <w:rsid w:val="00765C35"/>
    <w:rsid w:val="00765C39"/>
    <w:rsid w:val="00765E1B"/>
    <w:rsid w:val="00765E1F"/>
    <w:rsid w:val="00765EAD"/>
    <w:rsid w:val="00765ECF"/>
    <w:rsid w:val="00765FB9"/>
    <w:rsid w:val="0076605C"/>
    <w:rsid w:val="007660DD"/>
    <w:rsid w:val="0076613C"/>
    <w:rsid w:val="0076624E"/>
    <w:rsid w:val="00766476"/>
    <w:rsid w:val="00766585"/>
    <w:rsid w:val="0076662E"/>
    <w:rsid w:val="00766724"/>
    <w:rsid w:val="00766745"/>
    <w:rsid w:val="00766773"/>
    <w:rsid w:val="00766A7A"/>
    <w:rsid w:val="00766AB8"/>
    <w:rsid w:val="00766C17"/>
    <w:rsid w:val="00766C92"/>
    <w:rsid w:val="00766CBA"/>
    <w:rsid w:val="00766CE5"/>
    <w:rsid w:val="00766E1A"/>
    <w:rsid w:val="00766FA5"/>
    <w:rsid w:val="00767052"/>
    <w:rsid w:val="0076707D"/>
    <w:rsid w:val="00767179"/>
    <w:rsid w:val="00767217"/>
    <w:rsid w:val="0076729D"/>
    <w:rsid w:val="00767438"/>
    <w:rsid w:val="00767537"/>
    <w:rsid w:val="00767653"/>
    <w:rsid w:val="0076777A"/>
    <w:rsid w:val="007678C2"/>
    <w:rsid w:val="007679D9"/>
    <w:rsid w:val="00767A29"/>
    <w:rsid w:val="00767A2D"/>
    <w:rsid w:val="00767BE9"/>
    <w:rsid w:val="00767CEE"/>
    <w:rsid w:val="00767D44"/>
    <w:rsid w:val="00767D8A"/>
    <w:rsid w:val="00767E72"/>
    <w:rsid w:val="00767FAA"/>
    <w:rsid w:val="00770131"/>
    <w:rsid w:val="00770148"/>
    <w:rsid w:val="00770270"/>
    <w:rsid w:val="00770317"/>
    <w:rsid w:val="0077034E"/>
    <w:rsid w:val="007703C7"/>
    <w:rsid w:val="007704F5"/>
    <w:rsid w:val="00770632"/>
    <w:rsid w:val="00770639"/>
    <w:rsid w:val="0077074E"/>
    <w:rsid w:val="00770872"/>
    <w:rsid w:val="00770951"/>
    <w:rsid w:val="007709E7"/>
    <w:rsid w:val="007709FD"/>
    <w:rsid w:val="00770A33"/>
    <w:rsid w:val="00770B8E"/>
    <w:rsid w:val="00770E38"/>
    <w:rsid w:val="00770EC0"/>
    <w:rsid w:val="0077108C"/>
    <w:rsid w:val="007710A2"/>
    <w:rsid w:val="007711C5"/>
    <w:rsid w:val="007712B4"/>
    <w:rsid w:val="00771365"/>
    <w:rsid w:val="00771659"/>
    <w:rsid w:val="0077167C"/>
    <w:rsid w:val="00771858"/>
    <w:rsid w:val="00771A7A"/>
    <w:rsid w:val="00771AF1"/>
    <w:rsid w:val="00771B41"/>
    <w:rsid w:val="00771B57"/>
    <w:rsid w:val="00771B67"/>
    <w:rsid w:val="00771B82"/>
    <w:rsid w:val="00771C50"/>
    <w:rsid w:val="00771D8E"/>
    <w:rsid w:val="00771E40"/>
    <w:rsid w:val="00771F35"/>
    <w:rsid w:val="00771F68"/>
    <w:rsid w:val="0077202C"/>
    <w:rsid w:val="0077203A"/>
    <w:rsid w:val="0077206F"/>
    <w:rsid w:val="007720DB"/>
    <w:rsid w:val="007720FA"/>
    <w:rsid w:val="0077214B"/>
    <w:rsid w:val="00772175"/>
    <w:rsid w:val="007721AB"/>
    <w:rsid w:val="007721B2"/>
    <w:rsid w:val="00772258"/>
    <w:rsid w:val="0077225A"/>
    <w:rsid w:val="007722F6"/>
    <w:rsid w:val="00772521"/>
    <w:rsid w:val="007725F8"/>
    <w:rsid w:val="0077261F"/>
    <w:rsid w:val="00772633"/>
    <w:rsid w:val="007726AF"/>
    <w:rsid w:val="00772714"/>
    <w:rsid w:val="007729E0"/>
    <w:rsid w:val="00772A13"/>
    <w:rsid w:val="00772A7C"/>
    <w:rsid w:val="00772B0B"/>
    <w:rsid w:val="00772CD5"/>
    <w:rsid w:val="00772ED3"/>
    <w:rsid w:val="00772F98"/>
    <w:rsid w:val="00772FB3"/>
    <w:rsid w:val="00772FEC"/>
    <w:rsid w:val="007730DE"/>
    <w:rsid w:val="00773171"/>
    <w:rsid w:val="0077318B"/>
    <w:rsid w:val="007731D1"/>
    <w:rsid w:val="00773454"/>
    <w:rsid w:val="00773561"/>
    <w:rsid w:val="0077360D"/>
    <w:rsid w:val="007736CA"/>
    <w:rsid w:val="007736D8"/>
    <w:rsid w:val="007739F2"/>
    <w:rsid w:val="007739FB"/>
    <w:rsid w:val="00773A49"/>
    <w:rsid w:val="00773AF3"/>
    <w:rsid w:val="00773B56"/>
    <w:rsid w:val="00773C74"/>
    <w:rsid w:val="00773E09"/>
    <w:rsid w:val="00773F16"/>
    <w:rsid w:val="00773F2A"/>
    <w:rsid w:val="00774074"/>
    <w:rsid w:val="007742BC"/>
    <w:rsid w:val="0077458B"/>
    <w:rsid w:val="0077459B"/>
    <w:rsid w:val="007745C6"/>
    <w:rsid w:val="00774621"/>
    <w:rsid w:val="00774715"/>
    <w:rsid w:val="0077471D"/>
    <w:rsid w:val="00774763"/>
    <w:rsid w:val="00774872"/>
    <w:rsid w:val="00774AF3"/>
    <w:rsid w:val="00774BA5"/>
    <w:rsid w:val="00774BB3"/>
    <w:rsid w:val="00774BEE"/>
    <w:rsid w:val="00774C85"/>
    <w:rsid w:val="00774DC9"/>
    <w:rsid w:val="00774E46"/>
    <w:rsid w:val="00774EE9"/>
    <w:rsid w:val="00774F36"/>
    <w:rsid w:val="00774F7F"/>
    <w:rsid w:val="00774F86"/>
    <w:rsid w:val="00774FBB"/>
    <w:rsid w:val="00775005"/>
    <w:rsid w:val="0077516C"/>
    <w:rsid w:val="00775338"/>
    <w:rsid w:val="0077533E"/>
    <w:rsid w:val="0077561B"/>
    <w:rsid w:val="00775638"/>
    <w:rsid w:val="0077565F"/>
    <w:rsid w:val="00775805"/>
    <w:rsid w:val="007758B6"/>
    <w:rsid w:val="00775952"/>
    <w:rsid w:val="007759D2"/>
    <w:rsid w:val="007759DF"/>
    <w:rsid w:val="00775A09"/>
    <w:rsid w:val="00775A10"/>
    <w:rsid w:val="00775A45"/>
    <w:rsid w:val="00775C1C"/>
    <w:rsid w:val="00775C6A"/>
    <w:rsid w:val="00775CBF"/>
    <w:rsid w:val="00775E00"/>
    <w:rsid w:val="00775E30"/>
    <w:rsid w:val="00775E33"/>
    <w:rsid w:val="00775F3A"/>
    <w:rsid w:val="00775F45"/>
    <w:rsid w:val="00775F77"/>
    <w:rsid w:val="00775FF8"/>
    <w:rsid w:val="00776026"/>
    <w:rsid w:val="007760BC"/>
    <w:rsid w:val="00776135"/>
    <w:rsid w:val="00776142"/>
    <w:rsid w:val="007761D4"/>
    <w:rsid w:val="007762AA"/>
    <w:rsid w:val="007762D8"/>
    <w:rsid w:val="0077632E"/>
    <w:rsid w:val="00776386"/>
    <w:rsid w:val="0077642E"/>
    <w:rsid w:val="0077644F"/>
    <w:rsid w:val="00776657"/>
    <w:rsid w:val="007766BD"/>
    <w:rsid w:val="007767B6"/>
    <w:rsid w:val="00776836"/>
    <w:rsid w:val="0077687C"/>
    <w:rsid w:val="007768DF"/>
    <w:rsid w:val="00776933"/>
    <w:rsid w:val="00776954"/>
    <w:rsid w:val="00776A71"/>
    <w:rsid w:val="00776A9D"/>
    <w:rsid w:val="00776AF8"/>
    <w:rsid w:val="00776B3C"/>
    <w:rsid w:val="00776B9B"/>
    <w:rsid w:val="00776C71"/>
    <w:rsid w:val="00776E54"/>
    <w:rsid w:val="00776EEC"/>
    <w:rsid w:val="00776F65"/>
    <w:rsid w:val="00776F94"/>
    <w:rsid w:val="0077716D"/>
    <w:rsid w:val="00777218"/>
    <w:rsid w:val="0077755A"/>
    <w:rsid w:val="0077765E"/>
    <w:rsid w:val="00777789"/>
    <w:rsid w:val="007778B5"/>
    <w:rsid w:val="00777B0F"/>
    <w:rsid w:val="00777D25"/>
    <w:rsid w:val="00777DC6"/>
    <w:rsid w:val="00777E34"/>
    <w:rsid w:val="00777F0D"/>
    <w:rsid w:val="00777F4D"/>
    <w:rsid w:val="00780014"/>
    <w:rsid w:val="007800C0"/>
    <w:rsid w:val="0078011E"/>
    <w:rsid w:val="0078024F"/>
    <w:rsid w:val="00780272"/>
    <w:rsid w:val="0078035B"/>
    <w:rsid w:val="0078073A"/>
    <w:rsid w:val="00780798"/>
    <w:rsid w:val="00780909"/>
    <w:rsid w:val="00780C34"/>
    <w:rsid w:val="00780C5D"/>
    <w:rsid w:val="00780C70"/>
    <w:rsid w:val="00780D23"/>
    <w:rsid w:val="00780EBB"/>
    <w:rsid w:val="00780ECA"/>
    <w:rsid w:val="00780F45"/>
    <w:rsid w:val="00780F6F"/>
    <w:rsid w:val="00781061"/>
    <w:rsid w:val="00781100"/>
    <w:rsid w:val="0078124C"/>
    <w:rsid w:val="007812A1"/>
    <w:rsid w:val="007812C9"/>
    <w:rsid w:val="0078138A"/>
    <w:rsid w:val="007815E9"/>
    <w:rsid w:val="0078163C"/>
    <w:rsid w:val="00781721"/>
    <w:rsid w:val="00781777"/>
    <w:rsid w:val="00781A04"/>
    <w:rsid w:val="00781B1F"/>
    <w:rsid w:val="00781D4D"/>
    <w:rsid w:val="00781FAF"/>
    <w:rsid w:val="007821C4"/>
    <w:rsid w:val="0078229A"/>
    <w:rsid w:val="00782321"/>
    <w:rsid w:val="00782345"/>
    <w:rsid w:val="0078240D"/>
    <w:rsid w:val="00782438"/>
    <w:rsid w:val="0078258C"/>
    <w:rsid w:val="007827D9"/>
    <w:rsid w:val="007828AA"/>
    <w:rsid w:val="007828E9"/>
    <w:rsid w:val="00782961"/>
    <w:rsid w:val="00782990"/>
    <w:rsid w:val="007829AC"/>
    <w:rsid w:val="00782A2A"/>
    <w:rsid w:val="00782BE3"/>
    <w:rsid w:val="00782C5F"/>
    <w:rsid w:val="00782CF8"/>
    <w:rsid w:val="00782D8A"/>
    <w:rsid w:val="00782E2B"/>
    <w:rsid w:val="00782EF7"/>
    <w:rsid w:val="00783090"/>
    <w:rsid w:val="007830A1"/>
    <w:rsid w:val="0078324A"/>
    <w:rsid w:val="007833AC"/>
    <w:rsid w:val="0078349D"/>
    <w:rsid w:val="0078354E"/>
    <w:rsid w:val="00783653"/>
    <w:rsid w:val="007837CB"/>
    <w:rsid w:val="00783848"/>
    <w:rsid w:val="00783A8B"/>
    <w:rsid w:val="00783AFF"/>
    <w:rsid w:val="00783D91"/>
    <w:rsid w:val="00783F34"/>
    <w:rsid w:val="00783FAD"/>
    <w:rsid w:val="00784052"/>
    <w:rsid w:val="0078405D"/>
    <w:rsid w:val="007840C3"/>
    <w:rsid w:val="007840F6"/>
    <w:rsid w:val="00784287"/>
    <w:rsid w:val="007842AF"/>
    <w:rsid w:val="0078434A"/>
    <w:rsid w:val="0078451D"/>
    <w:rsid w:val="007845B7"/>
    <w:rsid w:val="00784659"/>
    <w:rsid w:val="00784663"/>
    <w:rsid w:val="00784866"/>
    <w:rsid w:val="0078487A"/>
    <w:rsid w:val="0078494A"/>
    <w:rsid w:val="00784ADD"/>
    <w:rsid w:val="00784B9F"/>
    <w:rsid w:val="00784C84"/>
    <w:rsid w:val="00784D3F"/>
    <w:rsid w:val="00784D82"/>
    <w:rsid w:val="00784E3B"/>
    <w:rsid w:val="00784F0E"/>
    <w:rsid w:val="00784FD6"/>
    <w:rsid w:val="007850EA"/>
    <w:rsid w:val="00785191"/>
    <w:rsid w:val="0078522B"/>
    <w:rsid w:val="00785287"/>
    <w:rsid w:val="007853E7"/>
    <w:rsid w:val="00785479"/>
    <w:rsid w:val="00785520"/>
    <w:rsid w:val="007855D1"/>
    <w:rsid w:val="0078567B"/>
    <w:rsid w:val="00785805"/>
    <w:rsid w:val="00785819"/>
    <w:rsid w:val="00785B0B"/>
    <w:rsid w:val="00785E27"/>
    <w:rsid w:val="00786013"/>
    <w:rsid w:val="0078623D"/>
    <w:rsid w:val="00786269"/>
    <w:rsid w:val="00786344"/>
    <w:rsid w:val="007863AB"/>
    <w:rsid w:val="0078646A"/>
    <w:rsid w:val="00786623"/>
    <w:rsid w:val="007866B7"/>
    <w:rsid w:val="00786866"/>
    <w:rsid w:val="00786C81"/>
    <w:rsid w:val="00786CC8"/>
    <w:rsid w:val="00786EBB"/>
    <w:rsid w:val="00787069"/>
    <w:rsid w:val="007870B4"/>
    <w:rsid w:val="007870D0"/>
    <w:rsid w:val="0078711E"/>
    <w:rsid w:val="0078716E"/>
    <w:rsid w:val="007871D6"/>
    <w:rsid w:val="007873D4"/>
    <w:rsid w:val="0078750F"/>
    <w:rsid w:val="007875FB"/>
    <w:rsid w:val="00787637"/>
    <w:rsid w:val="0078771D"/>
    <w:rsid w:val="007877FB"/>
    <w:rsid w:val="00787890"/>
    <w:rsid w:val="007878F2"/>
    <w:rsid w:val="0078791A"/>
    <w:rsid w:val="00787928"/>
    <w:rsid w:val="0078795C"/>
    <w:rsid w:val="00787A4A"/>
    <w:rsid w:val="00787A7D"/>
    <w:rsid w:val="00787A89"/>
    <w:rsid w:val="00787B7A"/>
    <w:rsid w:val="00787C9E"/>
    <w:rsid w:val="00790223"/>
    <w:rsid w:val="00790309"/>
    <w:rsid w:val="0079030D"/>
    <w:rsid w:val="00790398"/>
    <w:rsid w:val="007903AD"/>
    <w:rsid w:val="0079048D"/>
    <w:rsid w:val="00790888"/>
    <w:rsid w:val="007908FB"/>
    <w:rsid w:val="00790D2B"/>
    <w:rsid w:val="00790DC9"/>
    <w:rsid w:val="00790EEB"/>
    <w:rsid w:val="00790FB3"/>
    <w:rsid w:val="0079105F"/>
    <w:rsid w:val="0079124D"/>
    <w:rsid w:val="007914A1"/>
    <w:rsid w:val="007914F2"/>
    <w:rsid w:val="007915E9"/>
    <w:rsid w:val="00791696"/>
    <w:rsid w:val="007916A6"/>
    <w:rsid w:val="00791707"/>
    <w:rsid w:val="0079171E"/>
    <w:rsid w:val="007917B8"/>
    <w:rsid w:val="007917D2"/>
    <w:rsid w:val="00791905"/>
    <w:rsid w:val="007919FD"/>
    <w:rsid w:val="00791A85"/>
    <w:rsid w:val="00791AC4"/>
    <w:rsid w:val="00791B27"/>
    <w:rsid w:val="00791B64"/>
    <w:rsid w:val="00791BB9"/>
    <w:rsid w:val="00791D7F"/>
    <w:rsid w:val="00791DDE"/>
    <w:rsid w:val="00791E31"/>
    <w:rsid w:val="00791E5C"/>
    <w:rsid w:val="00791E96"/>
    <w:rsid w:val="00791F07"/>
    <w:rsid w:val="00791FBF"/>
    <w:rsid w:val="00791FE6"/>
    <w:rsid w:val="00792037"/>
    <w:rsid w:val="0079214E"/>
    <w:rsid w:val="00792190"/>
    <w:rsid w:val="007921B4"/>
    <w:rsid w:val="007921B5"/>
    <w:rsid w:val="007921D3"/>
    <w:rsid w:val="00792211"/>
    <w:rsid w:val="0079221C"/>
    <w:rsid w:val="00792234"/>
    <w:rsid w:val="007924E4"/>
    <w:rsid w:val="00792558"/>
    <w:rsid w:val="00792598"/>
    <w:rsid w:val="0079284D"/>
    <w:rsid w:val="0079293C"/>
    <w:rsid w:val="00792AAB"/>
    <w:rsid w:val="00792B51"/>
    <w:rsid w:val="00792BD0"/>
    <w:rsid w:val="00792E5D"/>
    <w:rsid w:val="00792ECD"/>
    <w:rsid w:val="00792EF3"/>
    <w:rsid w:val="00792F9D"/>
    <w:rsid w:val="00792FD5"/>
    <w:rsid w:val="00793037"/>
    <w:rsid w:val="00793058"/>
    <w:rsid w:val="00793163"/>
    <w:rsid w:val="007931C6"/>
    <w:rsid w:val="0079334B"/>
    <w:rsid w:val="007933C2"/>
    <w:rsid w:val="00793439"/>
    <w:rsid w:val="0079369E"/>
    <w:rsid w:val="00793822"/>
    <w:rsid w:val="00793857"/>
    <w:rsid w:val="007939D3"/>
    <w:rsid w:val="00793A79"/>
    <w:rsid w:val="00793B3C"/>
    <w:rsid w:val="00793B51"/>
    <w:rsid w:val="00793C0C"/>
    <w:rsid w:val="00793D4C"/>
    <w:rsid w:val="00793D9F"/>
    <w:rsid w:val="00793DFD"/>
    <w:rsid w:val="00793EB0"/>
    <w:rsid w:val="00794157"/>
    <w:rsid w:val="007941A6"/>
    <w:rsid w:val="00794249"/>
    <w:rsid w:val="00794381"/>
    <w:rsid w:val="00794406"/>
    <w:rsid w:val="0079454E"/>
    <w:rsid w:val="0079462D"/>
    <w:rsid w:val="007946FA"/>
    <w:rsid w:val="0079472E"/>
    <w:rsid w:val="0079485B"/>
    <w:rsid w:val="00794870"/>
    <w:rsid w:val="007948A5"/>
    <w:rsid w:val="007949DA"/>
    <w:rsid w:val="00794E7B"/>
    <w:rsid w:val="0079508B"/>
    <w:rsid w:val="007950B9"/>
    <w:rsid w:val="00795114"/>
    <w:rsid w:val="0079522E"/>
    <w:rsid w:val="00795258"/>
    <w:rsid w:val="0079535B"/>
    <w:rsid w:val="007953EB"/>
    <w:rsid w:val="007953ED"/>
    <w:rsid w:val="00795521"/>
    <w:rsid w:val="0079576A"/>
    <w:rsid w:val="007958B3"/>
    <w:rsid w:val="007958D4"/>
    <w:rsid w:val="00795944"/>
    <w:rsid w:val="00795A34"/>
    <w:rsid w:val="00795A4F"/>
    <w:rsid w:val="00795AAA"/>
    <w:rsid w:val="00795B7B"/>
    <w:rsid w:val="00795B7E"/>
    <w:rsid w:val="00795BB8"/>
    <w:rsid w:val="00795C59"/>
    <w:rsid w:val="00795ECB"/>
    <w:rsid w:val="00795F7C"/>
    <w:rsid w:val="00795FB3"/>
    <w:rsid w:val="00795FEF"/>
    <w:rsid w:val="00796201"/>
    <w:rsid w:val="00796239"/>
    <w:rsid w:val="0079637B"/>
    <w:rsid w:val="00796425"/>
    <w:rsid w:val="00796531"/>
    <w:rsid w:val="0079653C"/>
    <w:rsid w:val="00796567"/>
    <w:rsid w:val="007965E1"/>
    <w:rsid w:val="007966D5"/>
    <w:rsid w:val="0079680A"/>
    <w:rsid w:val="00796857"/>
    <w:rsid w:val="007969C5"/>
    <w:rsid w:val="007969F0"/>
    <w:rsid w:val="007969F1"/>
    <w:rsid w:val="00796EAA"/>
    <w:rsid w:val="00796FB4"/>
    <w:rsid w:val="007972A1"/>
    <w:rsid w:val="00797377"/>
    <w:rsid w:val="007973D2"/>
    <w:rsid w:val="007976F7"/>
    <w:rsid w:val="007977F4"/>
    <w:rsid w:val="0079781D"/>
    <w:rsid w:val="0079788B"/>
    <w:rsid w:val="007978C2"/>
    <w:rsid w:val="007978C4"/>
    <w:rsid w:val="007978FB"/>
    <w:rsid w:val="00797924"/>
    <w:rsid w:val="007979D7"/>
    <w:rsid w:val="00797AAC"/>
    <w:rsid w:val="00797ADC"/>
    <w:rsid w:val="00797B81"/>
    <w:rsid w:val="00797D1B"/>
    <w:rsid w:val="00797D1F"/>
    <w:rsid w:val="00797F32"/>
    <w:rsid w:val="00797FA1"/>
    <w:rsid w:val="00797FF6"/>
    <w:rsid w:val="007A002C"/>
    <w:rsid w:val="007A00B3"/>
    <w:rsid w:val="007A00EC"/>
    <w:rsid w:val="007A015E"/>
    <w:rsid w:val="007A01EF"/>
    <w:rsid w:val="007A0250"/>
    <w:rsid w:val="007A0366"/>
    <w:rsid w:val="007A03BA"/>
    <w:rsid w:val="007A03E8"/>
    <w:rsid w:val="007A053A"/>
    <w:rsid w:val="007A054A"/>
    <w:rsid w:val="007A0739"/>
    <w:rsid w:val="007A083A"/>
    <w:rsid w:val="007A0869"/>
    <w:rsid w:val="007A08BD"/>
    <w:rsid w:val="007A08DF"/>
    <w:rsid w:val="007A09BA"/>
    <w:rsid w:val="007A0A2D"/>
    <w:rsid w:val="007A0AC2"/>
    <w:rsid w:val="007A0C90"/>
    <w:rsid w:val="007A0CA8"/>
    <w:rsid w:val="007A0CBD"/>
    <w:rsid w:val="007A0E44"/>
    <w:rsid w:val="007A0E95"/>
    <w:rsid w:val="007A0EFA"/>
    <w:rsid w:val="007A1039"/>
    <w:rsid w:val="007A107C"/>
    <w:rsid w:val="007A109C"/>
    <w:rsid w:val="007A10B7"/>
    <w:rsid w:val="007A10BC"/>
    <w:rsid w:val="007A12B4"/>
    <w:rsid w:val="007A132F"/>
    <w:rsid w:val="007A167A"/>
    <w:rsid w:val="007A1683"/>
    <w:rsid w:val="007A179B"/>
    <w:rsid w:val="007A18E8"/>
    <w:rsid w:val="007A18FF"/>
    <w:rsid w:val="007A1924"/>
    <w:rsid w:val="007A1A13"/>
    <w:rsid w:val="007A1A8F"/>
    <w:rsid w:val="007A1C34"/>
    <w:rsid w:val="007A1D35"/>
    <w:rsid w:val="007A220E"/>
    <w:rsid w:val="007A2212"/>
    <w:rsid w:val="007A22C0"/>
    <w:rsid w:val="007A23A5"/>
    <w:rsid w:val="007A2460"/>
    <w:rsid w:val="007A26B0"/>
    <w:rsid w:val="007A26D6"/>
    <w:rsid w:val="007A274B"/>
    <w:rsid w:val="007A28ED"/>
    <w:rsid w:val="007A2922"/>
    <w:rsid w:val="007A292E"/>
    <w:rsid w:val="007A299E"/>
    <w:rsid w:val="007A29B9"/>
    <w:rsid w:val="007A29CC"/>
    <w:rsid w:val="007A29E9"/>
    <w:rsid w:val="007A2A8E"/>
    <w:rsid w:val="007A2AA8"/>
    <w:rsid w:val="007A2B36"/>
    <w:rsid w:val="007A2B93"/>
    <w:rsid w:val="007A2CD4"/>
    <w:rsid w:val="007A2CE6"/>
    <w:rsid w:val="007A2D2E"/>
    <w:rsid w:val="007A2D96"/>
    <w:rsid w:val="007A3069"/>
    <w:rsid w:val="007A3305"/>
    <w:rsid w:val="007A33F2"/>
    <w:rsid w:val="007A3456"/>
    <w:rsid w:val="007A3500"/>
    <w:rsid w:val="007A3510"/>
    <w:rsid w:val="007A3581"/>
    <w:rsid w:val="007A35A8"/>
    <w:rsid w:val="007A35B2"/>
    <w:rsid w:val="007A37E3"/>
    <w:rsid w:val="007A3826"/>
    <w:rsid w:val="007A393F"/>
    <w:rsid w:val="007A3967"/>
    <w:rsid w:val="007A3ABB"/>
    <w:rsid w:val="007A3C1E"/>
    <w:rsid w:val="007A3CCF"/>
    <w:rsid w:val="007A3E95"/>
    <w:rsid w:val="007A3FC9"/>
    <w:rsid w:val="007A3FE6"/>
    <w:rsid w:val="007A4092"/>
    <w:rsid w:val="007A436F"/>
    <w:rsid w:val="007A4392"/>
    <w:rsid w:val="007A44F3"/>
    <w:rsid w:val="007A4705"/>
    <w:rsid w:val="007A494C"/>
    <w:rsid w:val="007A4997"/>
    <w:rsid w:val="007A4C37"/>
    <w:rsid w:val="007A4CB7"/>
    <w:rsid w:val="007A4CC6"/>
    <w:rsid w:val="007A4D00"/>
    <w:rsid w:val="007A4E58"/>
    <w:rsid w:val="007A4E95"/>
    <w:rsid w:val="007A4F53"/>
    <w:rsid w:val="007A4F61"/>
    <w:rsid w:val="007A4F70"/>
    <w:rsid w:val="007A520D"/>
    <w:rsid w:val="007A529D"/>
    <w:rsid w:val="007A53C2"/>
    <w:rsid w:val="007A548E"/>
    <w:rsid w:val="007A55A2"/>
    <w:rsid w:val="007A5622"/>
    <w:rsid w:val="007A5687"/>
    <w:rsid w:val="007A5934"/>
    <w:rsid w:val="007A59F4"/>
    <w:rsid w:val="007A5A8B"/>
    <w:rsid w:val="007A5B95"/>
    <w:rsid w:val="007A5D8C"/>
    <w:rsid w:val="007A5E90"/>
    <w:rsid w:val="007A5E9B"/>
    <w:rsid w:val="007A5F41"/>
    <w:rsid w:val="007A6056"/>
    <w:rsid w:val="007A624A"/>
    <w:rsid w:val="007A6308"/>
    <w:rsid w:val="007A6383"/>
    <w:rsid w:val="007A649D"/>
    <w:rsid w:val="007A64CD"/>
    <w:rsid w:val="007A6559"/>
    <w:rsid w:val="007A6569"/>
    <w:rsid w:val="007A663C"/>
    <w:rsid w:val="007A684C"/>
    <w:rsid w:val="007A69D3"/>
    <w:rsid w:val="007A6A05"/>
    <w:rsid w:val="007A6A82"/>
    <w:rsid w:val="007A6B1B"/>
    <w:rsid w:val="007A70CD"/>
    <w:rsid w:val="007A73E4"/>
    <w:rsid w:val="007A73F0"/>
    <w:rsid w:val="007A74EB"/>
    <w:rsid w:val="007A756F"/>
    <w:rsid w:val="007A759E"/>
    <w:rsid w:val="007A76C0"/>
    <w:rsid w:val="007A77EC"/>
    <w:rsid w:val="007A78BB"/>
    <w:rsid w:val="007A7A8F"/>
    <w:rsid w:val="007A7AD8"/>
    <w:rsid w:val="007A7B0F"/>
    <w:rsid w:val="007A7C38"/>
    <w:rsid w:val="007A7CDB"/>
    <w:rsid w:val="007A7CF0"/>
    <w:rsid w:val="007A7DA2"/>
    <w:rsid w:val="007A7E51"/>
    <w:rsid w:val="007A7EAF"/>
    <w:rsid w:val="007A7EBB"/>
    <w:rsid w:val="007A7F3A"/>
    <w:rsid w:val="007B0131"/>
    <w:rsid w:val="007B01D7"/>
    <w:rsid w:val="007B0217"/>
    <w:rsid w:val="007B0226"/>
    <w:rsid w:val="007B02BE"/>
    <w:rsid w:val="007B02D4"/>
    <w:rsid w:val="007B0335"/>
    <w:rsid w:val="007B0460"/>
    <w:rsid w:val="007B0539"/>
    <w:rsid w:val="007B074A"/>
    <w:rsid w:val="007B0780"/>
    <w:rsid w:val="007B0891"/>
    <w:rsid w:val="007B08D4"/>
    <w:rsid w:val="007B08E3"/>
    <w:rsid w:val="007B0A91"/>
    <w:rsid w:val="007B0AC8"/>
    <w:rsid w:val="007B0AE3"/>
    <w:rsid w:val="007B0B38"/>
    <w:rsid w:val="007B0B45"/>
    <w:rsid w:val="007B0BDE"/>
    <w:rsid w:val="007B0EDE"/>
    <w:rsid w:val="007B1238"/>
    <w:rsid w:val="007B17D5"/>
    <w:rsid w:val="007B188B"/>
    <w:rsid w:val="007B1AE4"/>
    <w:rsid w:val="007B1BAC"/>
    <w:rsid w:val="007B1C19"/>
    <w:rsid w:val="007B1CD4"/>
    <w:rsid w:val="007B1E4E"/>
    <w:rsid w:val="007B1E6A"/>
    <w:rsid w:val="007B1F08"/>
    <w:rsid w:val="007B1FE7"/>
    <w:rsid w:val="007B241F"/>
    <w:rsid w:val="007B24C2"/>
    <w:rsid w:val="007B24D2"/>
    <w:rsid w:val="007B24F9"/>
    <w:rsid w:val="007B25A2"/>
    <w:rsid w:val="007B26CB"/>
    <w:rsid w:val="007B2782"/>
    <w:rsid w:val="007B2819"/>
    <w:rsid w:val="007B2896"/>
    <w:rsid w:val="007B28DD"/>
    <w:rsid w:val="007B2CA1"/>
    <w:rsid w:val="007B2DB1"/>
    <w:rsid w:val="007B2DCA"/>
    <w:rsid w:val="007B2F33"/>
    <w:rsid w:val="007B3144"/>
    <w:rsid w:val="007B3183"/>
    <w:rsid w:val="007B32A3"/>
    <w:rsid w:val="007B32E9"/>
    <w:rsid w:val="007B3354"/>
    <w:rsid w:val="007B3371"/>
    <w:rsid w:val="007B34A9"/>
    <w:rsid w:val="007B3515"/>
    <w:rsid w:val="007B3548"/>
    <w:rsid w:val="007B3714"/>
    <w:rsid w:val="007B3981"/>
    <w:rsid w:val="007B3C72"/>
    <w:rsid w:val="007B3D70"/>
    <w:rsid w:val="007B3DAA"/>
    <w:rsid w:val="007B3DCA"/>
    <w:rsid w:val="007B403B"/>
    <w:rsid w:val="007B404B"/>
    <w:rsid w:val="007B4148"/>
    <w:rsid w:val="007B42B3"/>
    <w:rsid w:val="007B4308"/>
    <w:rsid w:val="007B437E"/>
    <w:rsid w:val="007B445D"/>
    <w:rsid w:val="007B44DB"/>
    <w:rsid w:val="007B4526"/>
    <w:rsid w:val="007B456D"/>
    <w:rsid w:val="007B48B3"/>
    <w:rsid w:val="007B4A37"/>
    <w:rsid w:val="007B4A76"/>
    <w:rsid w:val="007B4AD1"/>
    <w:rsid w:val="007B4BC2"/>
    <w:rsid w:val="007B4BC3"/>
    <w:rsid w:val="007B4CCE"/>
    <w:rsid w:val="007B4CDF"/>
    <w:rsid w:val="007B4D3A"/>
    <w:rsid w:val="007B4DD0"/>
    <w:rsid w:val="007B4DE1"/>
    <w:rsid w:val="007B4F9C"/>
    <w:rsid w:val="007B507E"/>
    <w:rsid w:val="007B515F"/>
    <w:rsid w:val="007B519C"/>
    <w:rsid w:val="007B52BA"/>
    <w:rsid w:val="007B54B3"/>
    <w:rsid w:val="007B55E0"/>
    <w:rsid w:val="007B5705"/>
    <w:rsid w:val="007B5880"/>
    <w:rsid w:val="007B58C6"/>
    <w:rsid w:val="007B58DA"/>
    <w:rsid w:val="007B58E7"/>
    <w:rsid w:val="007B5A6B"/>
    <w:rsid w:val="007B5AB3"/>
    <w:rsid w:val="007B5AB9"/>
    <w:rsid w:val="007B5B83"/>
    <w:rsid w:val="007B5BDA"/>
    <w:rsid w:val="007B5ED6"/>
    <w:rsid w:val="007B5EDA"/>
    <w:rsid w:val="007B6340"/>
    <w:rsid w:val="007B6351"/>
    <w:rsid w:val="007B63D7"/>
    <w:rsid w:val="007B6424"/>
    <w:rsid w:val="007B642D"/>
    <w:rsid w:val="007B6496"/>
    <w:rsid w:val="007B6545"/>
    <w:rsid w:val="007B65DE"/>
    <w:rsid w:val="007B6612"/>
    <w:rsid w:val="007B685A"/>
    <w:rsid w:val="007B6A3E"/>
    <w:rsid w:val="007B6B67"/>
    <w:rsid w:val="007B6BB2"/>
    <w:rsid w:val="007B6BD3"/>
    <w:rsid w:val="007B6C5B"/>
    <w:rsid w:val="007B6EFE"/>
    <w:rsid w:val="007B6F66"/>
    <w:rsid w:val="007B6FE4"/>
    <w:rsid w:val="007B7034"/>
    <w:rsid w:val="007B70B1"/>
    <w:rsid w:val="007B71A8"/>
    <w:rsid w:val="007B727F"/>
    <w:rsid w:val="007B7678"/>
    <w:rsid w:val="007B770E"/>
    <w:rsid w:val="007B79C8"/>
    <w:rsid w:val="007B7B06"/>
    <w:rsid w:val="007B7CC0"/>
    <w:rsid w:val="007B7DE1"/>
    <w:rsid w:val="007B7F08"/>
    <w:rsid w:val="007B7F8C"/>
    <w:rsid w:val="007C0093"/>
    <w:rsid w:val="007C0107"/>
    <w:rsid w:val="007C0113"/>
    <w:rsid w:val="007C0133"/>
    <w:rsid w:val="007C015D"/>
    <w:rsid w:val="007C01C4"/>
    <w:rsid w:val="007C037C"/>
    <w:rsid w:val="007C047C"/>
    <w:rsid w:val="007C0568"/>
    <w:rsid w:val="007C06C9"/>
    <w:rsid w:val="007C0791"/>
    <w:rsid w:val="007C07D5"/>
    <w:rsid w:val="007C07F2"/>
    <w:rsid w:val="007C099C"/>
    <w:rsid w:val="007C0A34"/>
    <w:rsid w:val="007C0AA7"/>
    <w:rsid w:val="007C0AB7"/>
    <w:rsid w:val="007C0B6B"/>
    <w:rsid w:val="007C0E90"/>
    <w:rsid w:val="007C0EC2"/>
    <w:rsid w:val="007C0EEC"/>
    <w:rsid w:val="007C0FE8"/>
    <w:rsid w:val="007C1045"/>
    <w:rsid w:val="007C134D"/>
    <w:rsid w:val="007C13A2"/>
    <w:rsid w:val="007C1548"/>
    <w:rsid w:val="007C15CC"/>
    <w:rsid w:val="007C1686"/>
    <w:rsid w:val="007C1794"/>
    <w:rsid w:val="007C1942"/>
    <w:rsid w:val="007C1A24"/>
    <w:rsid w:val="007C1C9D"/>
    <w:rsid w:val="007C1E77"/>
    <w:rsid w:val="007C1EC1"/>
    <w:rsid w:val="007C204D"/>
    <w:rsid w:val="007C210A"/>
    <w:rsid w:val="007C25C4"/>
    <w:rsid w:val="007C26A4"/>
    <w:rsid w:val="007C28B6"/>
    <w:rsid w:val="007C290C"/>
    <w:rsid w:val="007C2B3F"/>
    <w:rsid w:val="007C2BA9"/>
    <w:rsid w:val="007C2CAA"/>
    <w:rsid w:val="007C2D3B"/>
    <w:rsid w:val="007C2E1C"/>
    <w:rsid w:val="007C2EF4"/>
    <w:rsid w:val="007C2F3E"/>
    <w:rsid w:val="007C2F64"/>
    <w:rsid w:val="007C2F6A"/>
    <w:rsid w:val="007C3096"/>
    <w:rsid w:val="007C31E3"/>
    <w:rsid w:val="007C333A"/>
    <w:rsid w:val="007C337A"/>
    <w:rsid w:val="007C3472"/>
    <w:rsid w:val="007C34B9"/>
    <w:rsid w:val="007C3520"/>
    <w:rsid w:val="007C37A6"/>
    <w:rsid w:val="007C37DF"/>
    <w:rsid w:val="007C3A62"/>
    <w:rsid w:val="007C3B6A"/>
    <w:rsid w:val="007C3C30"/>
    <w:rsid w:val="007C3E27"/>
    <w:rsid w:val="007C3E9D"/>
    <w:rsid w:val="007C3F32"/>
    <w:rsid w:val="007C3F78"/>
    <w:rsid w:val="007C402B"/>
    <w:rsid w:val="007C402D"/>
    <w:rsid w:val="007C40AF"/>
    <w:rsid w:val="007C414A"/>
    <w:rsid w:val="007C417E"/>
    <w:rsid w:val="007C4294"/>
    <w:rsid w:val="007C4339"/>
    <w:rsid w:val="007C4456"/>
    <w:rsid w:val="007C48D4"/>
    <w:rsid w:val="007C4AE1"/>
    <w:rsid w:val="007C4BFE"/>
    <w:rsid w:val="007C4D4C"/>
    <w:rsid w:val="007C4D4E"/>
    <w:rsid w:val="007C500D"/>
    <w:rsid w:val="007C534E"/>
    <w:rsid w:val="007C55A5"/>
    <w:rsid w:val="007C5613"/>
    <w:rsid w:val="007C5628"/>
    <w:rsid w:val="007C5674"/>
    <w:rsid w:val="007C5737"/>
    <w:rsid w:val="007C575F"/>
    <w:rsid w:val="007C5778"/>
    <w:rsid w:val="007C57C4"/>
    <w:rsid w:val="007C57CF"/>
    <w:rsid w:val="007C580F"/>
    <w:rsid w:val="007C5990"/>
    <w:rsid w:val="007C5A21"/>
    <w:rsid w:val="007C5D38"/>
    <w:rsid w:val="007C5DAE"/>
    <w:rsid w:val="007C5DC4"/>
    <w:rsid w:val="007C5DD2"/>
    <w:rsid w:val="007C5EA4"/>
    <w:rsid w:val="007C5F17"/>
    <w:rsid w:val="007C5F67"/>
    <w:rsid w:val="007C60D3"/>
    <w:rsid w:val="007C60EE"/>
    <w:rsid w:val="007C6131"/>
    <w:rsid w:val="007C6168"/>
    <w:rsid w:val="007C617C"/>
    <w:rsid w:val="007C6349"/>
    <w:rsid w:val="007C63AB"/>
    <w:rsid w:val="007C6419"/>
    <w:rsid w:val="007C6636"/>
    <w:rsid w:val="007C670D"/>
    <w:rsid w:val="007C6868"/>
    <w:rsid w:val="007C6D72"/>
    <w:rsid w:val="007C6E0C"/>
    <w:rsid w:val="007C7098"/>
    <w:rsid w:val="007C7113"/>
    <w:rsid w:val="007C737A"/>
    <w:rsid w:val="007C7539"/>
    <w:rsid w:val="007C75C3"/>
    <w:rsid w:val="007C76B6"/>
    <w:rsid w:val="007C7955"/>
    <w:rsid w:val="007C7A87"/>
    <w:rsid w:val="007C7C27"/>
    <w:rsid w:val="007C7C6B"/>
    <w:rsid w:val="007C7E5F"/>
    <w:rsid w:val="007D0075"/>
    <w:rsid w:val="007D0208"/>
    <w:rsid w:val="007D0262"/>
    <w:rsid w:val="007D041E"/>
    <w:rsid w:val="007D048E"/>
    <w:rsid w:val="007D0597"/>
    <w:rsid w:val="007D06C6"/>
    <w:rsid w:val="007D07B8"/>
    <w:rsid w:val="007D0803"/>
    <w:rsid w:val="007D0827"/>
    <w:rsid w:val="007D08DE"/>
    <w:rsid w:val="007D0989"/>
    <w:rsid w:val="007D0ABC"/>
    <w:rsid w:val="007D0CB2"/>
    <w:rsid w:val="007D0CFF"/>
    <w:rsid w:val="007D0D08"/>
    <w:rsid w:val="007D0D6B"/>
    <w:rsid w:val="007D0D93"/>
    <w:rsid w:val="007D0E61"/>
    <w:rsid w:val="007D0EF9"/>
    <w:rsid w:val="007D0FF6"/>
    <w:rsid w:val="007D1028"/>
    <w:rsid w:val="007D1206"/>
    <w:rsid w:val="007D1249"/>
    <w:rsid w:val="007D1305"/>
    <w:rsid w:val="007D1337"/>
    <w:rsid w:val="007D13DB"/>
    <w:rsid w:val="007D13FD"/>
    <w:rsid w:val="007D1433"/>
    <w:rsid w:val="007D1540"/>
    <w:rsid w:val="007D15D6"/>
    <w:rsid w:val="007D15E9"/>
    <w:rsid w:val="007D19B0"/>
    <w:rsid w:val="007D19F2"/>
    <w:rsid w:val="007D1A1A"/>
    <w:rsid w:val="007D1C50"/>
    <w:rsid w:val="007D1CB9"/>
    <w:rsid w:val="007D1D88"/>
    <w:rsid w:val="007D1E83"/>
    <w:rsid w:val="007D1FD1"/>
    <w:rsid w:val="007D2041"/>
    <w:rsid w:val="007D206B"/>
    <w:rsid w:val="007D211A"/>
    <w:rsid w:val="007D211D"/>
    <w:rsid w:val="007D214F"/>
    <w:rsid w:val="007D228E"/>
    <w:rsid w:val="007D2523"/>
    <w:rsid w:val="007D2622"/>
    <w:rsid w:val="007D271D"/>
    <w:rsid w:val="007D28B4"/>
    <w:rsid w:val="007D28BE"/>
    <w:rsid w:val="007D29FE"/>
    <w:rsid w:val="007D2A3B"/>
    <w:rsid w:val="007D2A8C"/>
    <w:rsid w:val="007D2A8E"/>
    <w:rsid w:val="007D2AD7"/>
    <w:rsid w:val="007D2BC3"/>
    <w:rsid w:val="007D2BF1"/>
    <w:rsid w:val="007D2BF6"/>
    <w:rsid w:val="007D2F90"/>
    <w:rsid w:val="007D316C"/>
    <w:rsid w:val="007D3255"/>
    <w:rsid w:val="007D3402"/>
    <w:rsid w:val="007D34C9"/>
    <w:rsid w:val="007D3518"/>
    <w:rsid w:val="007D382E"/>
    <w:rsid w:val="007D38FD"/>
    <w:rsid w:val="007D39E0"/>
    <w:rsid w:val="007D3B12"/>
    <w:rsid w:val="007D3B4E"/>
    <w:rsid w:val="007D3C54"/>
    <w:rsid w:val="007D3CEC"/>
    <w:rsid w:val="007D3D07"/>
    <w:rsid w:val="007D3D10"/>
    <w:rsid w:val="007D3D4A"/>
    <w:rsid w:val="007D3DF7"/>
    <w:rsid w:val="007D3E7A"/>
    <w:rsid w:val="007D3F20"/>
    <w:rsid w:val="007D4059"/>
    <w:rsid w:val="007D424A"/>
    <w:rsid w:val="007D4332"/>
    <w:rsid w:val="007D44D5"/>
    <w:rsid w:val="007D4512"/>
    <w:rsid w:val="007D4601"/>
    <w:rsid w:val="007D487B"/>
    <w:rsid w:val="007D499E"/>
    <w:rsid w:val="007D49C3"/>
    <w:rsid w:val="007D49CF"/>
    <w:rsid w:val="007D4A3D"/>
    <w:rsid w:val="007D4ADB"/>
    <w:rsid w:val="007D4B9E"/>
    <w:rsid w:val="007D4C1F"/>
    <w:rsid w:val="007D4CD3"/>
    <w:rsid w:val="007D4CE5"/>
    <w:rsid w:val="007D4D06"/>
    <w:rsid w:val="007D4D07"/>
    <w:rsid w:val="007D4DA7"/>
    <w:rsid w:val="007D4E2A"/>
    <w:rsid w:val="007D4EA3"/>
    <w:rsid w:val="007D51C7"/>
    <w:rsid w:val="007D5205"/>
    <w:rsid w:val="007D52E6"/>
    <w:rsid w:val="007D535D"/>
    <w:rsid w:val="007D53D0"/>
    <w:rsid w:val="007D5494"/>
    <w:rsid w:val="007D54EC"/>
    <w:rsid w:val="007D550E"/>
    <w:rsid w:val="007D5584"/>
    <w:rsid w:val="007D577C"/>
    <w:rsid w:val="007D58F1"/>
    <w:rsid w:val="007D5B3F"/>
    <w:rsid w:val="007D5B4F"/>
    <w:rsid w:val="007D5C31"/>
    <w:rsid w:val="007D5CAD"/>
    <w:rsid w:val="007D5DC9"/>
    <w:rsid w:val="007D6056"/>
    <w:rsid w:val="007D61AC"/>
    <w:rsid w:val="007D6253"/>
    <w:rsid w:val="007D636D"/>
    <w:rsid w:val="007D6393"/>
    <w:rsid w:val="007D640A"/>
    <w:rsid w:val="007D640E"/>
    <w:rsid w:val="007D6457"/>
    <w:rsid w:val="007D646E"/>
    <w:rsid w:val="007D6517"/>
    <w:rsid w:val="007D65A6"/>
    <w:rsid w:val="007D66D5"/>
    <w:rsid w:val="007D6868"/>
    <w:rsid w:val="007D6875"/>
    <w:rsid w:val="007D6925"/>
    <w:rsid w:val="007D6A5F"/>
    <w:rsid w:val="007D6AB4"/>
    <w:rsid w:val="007D6B91"/>
    <w:rsid w:val="007D6B9A"/>
    <w:rsid w:val="007D6C97"/>
    <w:rsid w:val="007D6CDD"/>
    <w:rsid w:val="007D6CED"/>
    <w:rsid w:val="007D6E5D"/>
    <w:rsid w:val="007D6F2C"/>
    <w:rsid w:val="007D7052"/>
    <w:rsid w:val="007D711E"/>
    <w:rsid w:val="007D71C8"/>
    <w:rsid w:val="007D727A"/>
    <w:rsid w:val="007D730D"/>
    <w:rsid w:val="007D7376"/>
    <w:rsid w:val="007D7409"/>
    <w:rsid w:val="007D7748"/>
    <w:rsid w:val="007D7806"/>
    <w:rsid w:val="007D7808"/>
    <w:rsid w:val="007D7939"/>
    <w:rsid w:val="007D798A"/>
    <w:rsid w:val="007D799B"/>
    <w:rsid w:val="007D79AA"/>
    <w:rsid w:val="007D7A62"/>
    <w:rsid w:val="007D7BC6"/>
    <w:rsid w:val="007D7BF2"/>
    <w:rsid w:val="007D7CDF"/>
    <w:rsid w:val="007D7D6E"/>
    <w:rsid w:val="007D7ED7"/>
    <w:rsid w:val="007D7F99"/>
    <w:rsid w:val="007E0027"/>
    <w:rsid w:val="007E0526"/>
    <w:rsid w:val="007E05D6"/>
    <w:rsid w:val="007E05FE"/>
    <w:rsid w:val="007E064E"/>
    <w:rsid w:val="007E0731"/>
    <w:rsid w:val="007E0849"/>
    <w:rsid w:val="007E086E"/>
    <w:rsid w:val="007E0A14"/>
    <w:rsid w:val="007E0CF5"/>
    <w:rsid w:val="007E0DF1"/>
    <w:rsid w:val="007E0E78"/>
    <w:rsid w:val="007E0F6F"/>
    <w:rsid w:val="007E0F8C"/>
    <w:rsid w:val="007E10D5"/>
    <w:rsid w:val="007E1169"/>
    <w:rsid w:val="007E125E"/>
    <w:rsid w:val="007E137D"/>
    <w:rsid w:val="007E13F2"/>
    <w:rsid w:val="007E1564"/>
    <w:rsid w:val="007E1654"/>
    <w:rsid w:val="007E1663"/>
    <w:rsid w:val="007E1678"/>
    <w:rsid w:val="007E16AE"/>
    <w:rsid w:val="007E183A"/>
    <w:rsid w:val="007E18A6"/>
    <w:rsid w:val="007E18E7"/>
    <w:rsid w:val="007E191E"/>
    <w:rsid w:val="007E19FA"/>
    <w:rsid w:val="007E1A3F"/>
    <w:rsid w:val="007E1BE3"/>
    <w:rsid w:val="007E1CD7"/>
    <w:rsid w:val="007E1CF2"/>
    <w:rsid w:val="007E1DBD"/>
    <w:rsid w:val="007E1EBD"/>
    <w:rsid w:val="007E1F12"/>
    <w:rsid w:val="007E2179"/>
    <w:rsid w:val="007E21A7"/>
    <w:rsid w:val="007E23CA"/>
    <w:rsid w:val="007E2411"/>
    <w:rsid w:val="007E24D5"/>
    <w:rsid w:val="007E2530"/>
    <w:rsid w:val="007E25AF"/>
    <w:rsid w:val="007E2767"/>
    <w:rsid w:val="007E2923"/>
    <w:rsid w:val="007E2B82"/>
    <w:rsid w:val="007E2C2A"/>
    <w:rsid w:val="007E2C73"/>
    <w:rsid w:val="007E2D09"/>
    <w:rsid w:val="007E2EA8"/>
    <w:rsid w:val="007E2F74"/>
    <w:rsid w:val="007E2FEC"/>
    <w:rsid w:val="007E2FED"/>
    <w:rsid w:val="007E30BA"/>
    <w:rsid w:val="007E31F6"/>
    <w:rsid w:val="007E323B"/>
    <w:rsid w:val="007E3250"/>
    <w:rsid w:val="007E32B5"/>
    <w:rsid w:val="007E32CE"/>
    <w:rsid w:val="007E342A"/>
    <w:rsid w:val="007E3470"/>
    <w:rsid w:val="007E34ED"/>
    <w:rsid w:val="007E3651"/>
    <w:rsid w:val="007E38A4"/>
    <w:rsid w:val="007E3961"/>
    <w:rsid w:val="007E3BBF"/>
    <w:rsid w:val="007E3BF0"/>
    <w:rsid w:val="007E3D23"/>
    <w:rsid w:val="007E3D99"/>
    <w:rsid w:val="007E3E82"/>
    <w:rsid w:val="007E4105"/>
    <w:rsid w:val="007E437A"/>
    <w:rsid w:val="007E4383"/>
    <w:rsid w:val="007E43F9"/>
    <w:rsid w:val="007E4461"/>
    <w:rsid w:val="007E45E2"/>
    <w:rsid w:val="007E46B8"/>
    <w:rsid w:val="007E4934"/>
    <w:rsid w:val="007E4AEE"/>
    <w:rsid w:val="007E4B40"/>
    <w:rsid w:val="007E4CF5"/>
    <w:rsid w:val="007E4CFF"/>
    <w:rsid w:val="007E4DA9"/>
    <w:rsid w:val="007E4E0F"/>
    <w:rsid w:val="007E4E8E"/>
    <w:rsid w:val="007E5021"/>
    <w:rsid w:val="007E5202"/>
    <w:rsid w:val="007E54A0"/>
    <w:rsid w:val="007E5516"/>
    <w:rsid w:val="007E56D5"/>
    <w:rsid w:val="007E5821"/>
    <w:rsid w:val="007E584E"/>
    <w:rsid w:val="007E596A"/>
    <w:rsid w:val="007E5B16"/>
    <w:rsid w:val="007E5F0E"/>
    <w:rsid w:val="007E5F71"/>
    <w:rsid w:val="007E5FC4"/>
    <w:rsid w:val="007E5FE5"/>
    <w:rsid w:val="007E60AA"/>
    <w:rsid w:val="007E6186"/>
    <w:rsid w:val="007E61EE"/>
    <w:rsid w:val="007E6432"/>
    <w:rsid w:val="007E6488"/>
    <w:rsid w:val="007E6563"/>
    <w:rsid w:val="007E65DF"/>
    <w:rsid w:val="007E6784"/>
    <w:rsid w:val="007E68B4"/>
    <w:rsid w:val="007E6947"/>
    <w:rsid w:val="007E6A01"/>
    <w:rsid w:val="007E6A46"/>
    <w:rsid w:val="007E6CB9"/>
    <w:rsid w:val="007E6CE1"/>
    <w:rsid w:val="007E6DDD"/>
    <w:rsid w:val="007E6EE9"/>
    <w:rsid w:val="007E6F38"/>
    <w:rsid w:val="007E6F69"/>
    <w:rsid w:val="007E71D0"/>
    <w:rsid w:val="007E7345"/>
    <w:rsid w:val="007E7482"/>
    <w:rsid w:val="007E75ED"/>
    <w:rsid w:val="007E769A"/>
    <w:rsid w:val="007E76BE"/>
    <w:rsid w:val="007E7848"/>
    <w:rsid w:val="007E79DD"/>
    <w:rsid w:val="007E79DE"/>
    <w:rsid w:val="007E7B8A"/>
    <w:rsid w:val="007E7BAE"/>
    <w:rsid w:val="007E7D44"/>
    <w:rsid w:val="007E7DDD"/>
    <w:rsid w:val="007E7E27"/>
    <w:rsid w:val="007E7ECA"/>
    <w:rsid w:val="007E7F68"/>
    <w:rsid w:val="007F003C"/>
    <w:rsid w:val="007F014C"/>
    <w:rsid w:val="007F02FB"/>
    <w:rsid w:val="007F039A"/>
    <w:rsid w:val="007F039E"/>
    <w:rsid w:val="007F03CB"/>
    <w:rsid w:val="007F03CD"/>
    <w:rsid w:val="007F05D6"/>
    <w:rsid w:val="007F05E1"/>
    <w:rsid w:val="007F06EF"/>
    <w:rsid w:val="007F06FD"/>
    <w:rsid w:val="007F071F"/>
    <w:rsid w:val="007F0725"/>
    <w:rsid w:val="007F074B"/>
    <w:rsid w:val="007F0824"/>
    <w:rsid w:val="007F0927"/>
    <w:rsid w:val="007F0AE0"/>
    <w:rsid w:val="007F0C92"/>
    <w:rsid w:val="007F0D3A"/>
    <w:rsid w:val="007F120E"/>
    <w:rsid w:val="007F1217"/>
    <w:rsid w:val="007F12D4"/>
    <w:rsid w:val="007F1389"/>
    <w:rsid w:val="007F1403"/>
    <w:rsid w:val="007F14E1"/>
    <w:rsid w:val="007F1643"/>
    <w:rsid w:val="007F166A"/>
    <w:rsid w:val="007F1670"/>
    <w:rsid w:val="007F16BD"/>
    <w:rsid w:val="007F1837"/>
    <w:rsid w:val="007F18B6"/>
    <w:rsid w:val="007F198F"/>
    <w:rsid w:val="007F19D0"/>
    <w:rsid w:val="007F1AD4"/>
    <w:rsid w:val="007F1B00"/>
    <w:rsid w:val="007F1BA0"/>
    <w:rsid w:val="007F1C54"/>
    <w:rsid w:val="007F1D11"/>
    <w:rsid w:val="007F1E9D"/>
    <w:rsid w:val="007F1F30"/>
    <w:rsid w:val="007F2098"/>
    <w:rsid w:val="007F214E"/>
    <w:rsid w:val="007F21B5"/>
    <w:rsid w:val="007F21C3"/>
    <w:rsid w:val="007F225C"/>
    <w:rsid w:val="007F230C"/>
    <w:rsid w:val="007F2371"/>
    <w:rsid w:val="007F2529"/>
    <w:rsid w:val="007F2584"/>
    <w:rsid w:val="007F25C9"/>
    <w:rsid w:val="007F2689"/>
    <w:rsid w:val="007F296B"/>
    <w:rsid w:val="007F2A01"/>
    <w:rsid w:val="007F2AA0"/>
    <w:rsid w:val="007F2B02"/>
    <w:rsid w:val="007F2B93"/>
    <w:rsid w:val="007F2BFC"/>
    <w:rsid w:val="007F2C5F"/>
    <w:rsid w:val="007F2DB8"/>
    <w:rsid w:val="007F2E5D"/>
    <w:rsid w:val="007F2F82"/>
    <w:rsid w:val="007F2F8B"/>
    <w:rsid w:val="007F3015"/>
    <w:rsid w:val="007F306F"/>
    <w:rsid w:val="007F30BD"/>
    <w:rsid w:val="007F3124"/>
    <w:rsid w:val="007F31A0"/>
    <w:rsid w:val="007F3310"/>
    <w:rsid w:val="007F33B0"/>
    <w:rsid w:val="007F3656"/>
    <w:rsid w:val="007F388B"/>
    <w:rsid w:val="007F38AA"/>
    <w:rsid w:val="007F39D7"/>
    <w:rsid w:val="007F3A19"/>
    <w:rsid w:val="007F3B42"/>
    <w:rsid w:val="007F3F11"/>
    <w:rsid w:val="007F3F5A"/>
    <w:rsid w:val="007F4011"/>
    <w:rsid w:val="007F406D"/>
    <w:rsid w:val="007F4233"/>
    <w:rsid w:val="007F427F"/>
    <w:rsid w:val="007F4319"/>
    <w:rsid w:val="007F431D"/>
    <w:rsid w:val="007F434B"/>
    <w:rsid w:val="007F44F2"/>
    <w:rsid w:val="007F4674"/>
    <w:rsid w:val="007F4727"/>
    <w:rsid w:val="007F4770"/>
    <w:rsid w:val="007F4966"/>
    <w:rsid w:val="007F4967"/>
    <w:rsid w:val="007F4ABE"/>
    <w:rsid w:val="007F4B5B"/>
    <w:rsid w:val="007F4B5D"/>
    <w:rsid w:val="007F4C00"/>
    <w:rsid w:val="007F4E17"/>
    <w:rsid w:val="007F4ED7"/>
    <w:rsid w:val="007F5153"/>
    <w:rsid w:val="007F52AF"/>
    <w:rsid w:val="007F5341"/>
    <w:rsid w:val="007F560D"/>
    <w:rsid w:val="007F5658"/>
    <w:rsid w:val="007F565A"/>
    <w:rsid w:val="007F5759"/>
    <w:rsid w:val="007F584E"/>
    <w:rsid w:val="007F58FB"/>
    <w:rsid w:val="007F590F"/>
    <w:rsid w:val="007F59A4"/>
    <w:rsid w:val="007F5C1C"/>
    <w:rsid w:val="007F5C3E"/>
    <w:rsid w:val="007F5EC5"/>
    <w:rsid w:val="007F6039"/>
    <w:rsid w:val="007F60E7"/>
    <w:rsid w:val="007F623B"/>
    <w:rsid w:val="007F6246"/>
    <w:rsid w:val="007F6360"/>
    <w:rsid w:val="007F64E2"/>
    <w:rsid w:val="007F653E"/>
    <w:rsid w:val="007F65CC"/>
    <w:rsid w:val="007F661F"/>
    <w:rsid w:val="007F66CA"/>
    <w:rsid w:val="007F6775"/>
    <w:rsid w:val="007F693A"/>
    <w:rsid w:val="007F6987"/>
    <w:rsid w:val="007F6B1F"/>
    <w:rsid w:val="007F6B33"/>
    <w:rsid w:val="007F6BED"/>
    <w:rsid w:val="007F6C0A"/>
    <w:rsid w:val="007F6E6F"/>
    <w:rsid w:val="007F6EE0"/>
    <w:rsid w:val="007F7134"/>
    <w:rsid w:val="007F71C0"/>
    <w:rsid w:val="007F72CD"/>
    <w:rsid w:val="007F7725"/>
    <w:rsid w:val="007F786C"/>
    <w:rsid w:val="007F78A8"/>
    <w:rsid w:val="007F78AE"/>
    <w:rsid w:val="007F7A44"/>
    <w:rsid w:val="007F7B1E"/>
    <w:rsid w:val="007F7D20"/>
    <w:rsid w:val="007F7D64"/>
    <w:rsid w:val="007F7DC3"/>
    <w:rsid w:val="007F7DE6"/>
    <w:rsid w:val="007F7DF7"/>
    <w:rsid w:val="007F7EDC"/>
    <w:rsid w:val="007F7F7E"/>
    <w:rsid w:val="00800106"/>
    <w:rsid w:val="0080019F"/>
    <w:rsid w:val="00800299"/>
    <w:rsid w:val="008003F2"/>
    <w:rsid w:val="0080066F"/>
    <w:rsid w:val="0080069A"/>
    <w:rsid w:val="008006B7"/>
    <w:rsid w:val="0080075D"/>
    <w:rsid w:val="00800781"/>
    <w:rsid w:val="00800856"/>
    <w:rsid w:val="00800860"/>
    <w:rsid w:val="00800B3B"/>
    <w:rsid w:val="00800B43"/>
    <w:rsid w:val="00800B60"/>
    <w:rsid w:val="00800B9F"/>
    <w:rsid w:val="00800C33"/>
    <w:rsid w:val="00800CCB"/>
    <w:rsid w:val="00800CD7"/>
    <w:rsid w:val="00800DA6"/>
    <w:rsid w:val="00800DD9"/>
    <w:rsid w:val="00800E49"/>
    <w:rsid w:val="00800ECF"/>
    <w:rsid w:val="00801087"/>
    <w:rsid w:val="008011A8"/>
    <w:rsid w:val="008011BB"/>
    <w:rsid w:val="00801337"/>
    <w:rsid w:val="008013DC"/>
    <w:rsid w:val="00801402"/>
    <w:rsid w:val="0080150E"/>
    <w:rsid w:val="008016CA"/>
    <w:rsid w:val="008016D0"/>
    <w:rsid w:val="00801861"/>
    <w:rsid w:val="00801AC4"/>
    <w:rsid w:val="00801BBC"/>
    <w:rsid w:val="00801BCD"/>
    <w:rsid w:val="00801C47"/>
    <w:rsid w:val="00801D67"/>
    <w:rsid w:val="00801FC4"/>
    <w:rsid w:val="00802040"/>
    <w:rsid w:val="00802166"/>
    <w:rsid w:val="0080224C"/>
    <w:rsid w:val="00802319"/>
    <w:rsid w:val="00802386"/>
    <w:rsid w:val="008023ED"/>
    <w:rsid w:val="008027C5"/>
    <w:rsid w:val="00802813"/>
    <w:rsid w:val="00802B10"/>
    <w:rsid w:val="00802B58"/>
    <w:rsid w:val="00802B99"/>
    <w:rsid w:val="00802D67"/>
    <w:rsid w:val="00802DC2"/>
    <w:rsid w:val="00802DEB"/>
    <w:rsid w:val="00802F15"/>
    <w:rsid w:val="00802FD1"/>
    <w:rsid w:val="008030AA"/>
    <w:rsid w:val="008030EE"/>
    <w:rsid w:val="00803185"/>
    <w:rsid w:val="0080349A"/>
    <w:rsid w:val="008038E5"/>
    <w:rsid w:val="00803BA1"/>
    <w:rsid w:val="00803BF2"/>
    <w:rsid w:val="00803E74"/>
    <w:rsid w:val="00803FF9"/>
    <w:rsid w:val="00804076"/>
    <w:rsid w:val="00804161"/>
    <w:rsid w:val="00804283"/>
    <w:rsid w:val="008042F5"/>
    <w:rsid w:val="008042F6"/>
    <w:rsid w:val="008043F4"/>
    <w:rsid w:val="00804422"/>
    <w:rsid w:val="0080465A"/>
    <w:rsid w:val="00804673"/>
    <w:rsid w:val="008048D7"/>
    <w:rsid w:val="00804904"/>
    <w:rsid w:val="00804916"/>
    <w:rsid w:val="008049C3"/>
    <w:rsid w:val="008049E8"/>
    <w:rsid w:val="00804A4A"/>
    <w:rsid w:val="00804AA6"/>
    <w:rsid w:val="00804AD8"/>
    <w:rsid w:val="00804B47"/>
    <w:rsid w:val="00804DFB"/>
    <w:rsid w:val="00804E33"/>
    <w:rsid w:val="00804F8E"/>
    <w:rsid w:val="008052E9"/>
    <w:rsid w:val="00805491"/>
    <w:rsid w:val="008056F0"/>
    <w:rsid w:val="00805705"/>
    <w:rsid w:val="008058F1"/>
    <w:rsid w:val="008058FB"/>
    <w:rsid w:val="0080599A"/>
    <w:rsid w:val="00805C9B"/>
    <w:rsid w:val="00805E8E"/>
    <w:rsid w:val="00805F1D"/>
    <w:rsid w:val="00805FBD"/>
    <w:rsid w:val="00806434"/>
    <w:rsid w:val="00806465"/>
    <w:rsid w:val="00806560"/>
    <w:rsid w:val="008065F2"/>
    <w:rsid w:val="008066AC"/>
    <w:rsid w:val="008066D0"/>
    <w:rsid w:val="0080670E"/>
    <w:rsid w:val="008067F3"/>
    <w:rsid w:val="00806804"/>
    <w:rsid w:val="00806A41"/>
    <w:rsid w:val="00806A9D"/>
    <w:rsid w:val="00806D0D"/>
    <w:rsid w:val="00806D40"/>
    <w:rsid w:val="00806F34"/>
    <w:rsid w:val="00806F39"/>
    <w:rsid w:val="008073C8"/>
    <w:rsid w:val="008074C2"/>
    <w:rsid w:val="008074D1"/>
    <w:rsid w:val="00807513"/>
    <w:rsid w:val="0080751D"/>
    <w:rsid w:val="00807625"/>
    <w:rsid w:val="008077D7"/>
    <w:rsid w:val="008077FB"/>
    <w:rsid w:val="00807892"/>
    <w:rsid w:val="00807901"/>
    <w:rsid w:val="00807A7A"/>
    <w:rsid w:val="00807A92"/>
    <w:rsid w:val="00807DC7"/>
    <w:rsid w:val="00807F09"/>
    <w:rsid w:val="00807F65"/>
    <w:rsid w:val="00810008"/>
    <w:rsid w:val="0081000A"/>
    <w:rsid w:val="00810032"/>
    <w:rsid w:val="00810159"/>
    <w:rsid w:val="0081017C"/>
    <w:rsid w:val="008101B0"/>
    <w:rsid w:val="008101F7"/>
    <w:rsid w:val="008102DD"/>
    <w:rsid w:val="008103A0"/>
    <w:rsid w:val="0081052F"/>
    <w:rsid w:val="0081080F"/>
    <w:rsid w:val="00810817"/>
    <w:rsid w:val="0081082A"/>
    <w:rsid w:val="00810A64"/>
    <w:rsid w:val="00810A78"/>
    <w:rsid w:val="00810B07"/>
    <w:rsid w:val="00810BF2"/>
    <w:rsid w:val="00810C69"/>
    <w:rsid w:val="00810DB6"/>
    <w:rsid w:val="00810E22"/>
    <w:rsid w:val="00810E96"/>
    <w:rsid w:val="0081107E"/>
    <w:rsid w:val="00811337"/>
    <w:rsid w:val="0081134C"/>
    <w:rsid w:val="008113A5"/>
    <w:rsid w:val="008113F0"/>
    <w:rsid w:val="008115D6"/>
    <w:rsid w:val="0081168F"/>
    <w:rsid w:val="008118D2"/>
    <w:rsid w:val="008119EE"/>
    <w:rsid w:val="00811B95"/>
    <w:rsid w:val="00811C49"/>
    <w:rsid w:val="00811E0F"/>
    <w:rsid w:val="00811EC8"/>
    <w:rsid w:val="00811FAD"/>
    <w:rsid w:val="00811FD0"/>
    <w:rsid w:val="008120A0"/>
    <w:rsid w:val="00812126"/>
    <w:rsid w:val="00812147"/>
    <w:rsid w:val="008121D2"/>
    <w:rsid w:val="00812216"/>
    <w:rsid w:val="00812248"/>
    <w:rsid w:val="00812401"/>
    <w:rsid w:val="008125FA"/>
    <w:rsid w:val="0081261A"/>
    <w:rsid w:val="008126B6"/>
    <w:rsid w:val="0081276D"/>
    <w:rsid w:val="00812BAA"/>
    <w:rsid w:val="00812D30"/>
    <w:rsid w:val="00812D67"/>
    <w:rsid w:val="00812F36"/>
    <w:rsid w:val="00812F57"/>
    <w:rsid w:val="00812FEA"/>
    <w:rsid w:val="00813045"/>
    <w:rsid w:val="0081308B"/>
    <w:rsid w:val="008130D0"/>
    <w:rsid w:val="008132A8"/>
    <w:rsid w:val="0081330E"/>
    <w:rsid w:val="008133F2"/>
    <w:rsid w:val="0081355B"/>
    <w:rsid w:val="0081378E"/>
    <w:rsid w:val="00813800"/>
    <w:rsid w:val="00813850"/>
    <w:rsid w:val="0081393A"/>
    <w:rsid w:val="00813AD4"/>
    <w:rsid w:val="00813C33"/>
    <w:rsid w:val="00813E2B"/>
    <w:rsid w:val="00813F10"/>
    <w:rsid w:val="00813F26"/>
    <w:rsid w:val="008140DD"/>
    <w:rsid w:val="0081414B"/>
    <w:rsid w:val="008141E9"/>
    <w:rsid w:val="0081425E"/>
    <w:rsid w:val="0081435A"/>
    <w:rsid w:val="00814452"/>
    <w:rsid w:val="008144FE"/>
    <w:rsid w:val="008146E9"/>
    <w:rsid w:val="008147C9"/>
    <w:rsid w:val="008147CC"/>
    <w:rsid w:val="00814846"/>
    <w:rsid w:val="00814944"/>
    <w:rsid w:val="00814A09"/>
    <w:rsid w:val="00814A0E"/>
    <w:rsid w:val="00814A49"/>
    <w:rsid w:val="00814A7D"/>
    <w:rsid w:val="00814ACE"/>
    <w:rsid w:val="00814F2F"/>
    <w:rsid w:val="00814F5C"/>
    <w:rsid w:val="008150C6"/>
    <w:rsid w:val="00815179"/>
    <w:rsid w:val="00815208"/>
    <w:rsid w:val="0081533A"/>
    <w:rsid w:val="008153E1"/>
    <w:rsid w:val="00815469"/>
    <w:rsid w:val="0081548C"/>
    <w:rsid w:val="00815598"/>
    <w:rsid w:val="008155F8"/>
    <w:rsid w:val="00815929"/>
    <w:rsid w:val="0081599C"/>
    <w:rsid w:val="008159CB"/>
    <w:rsid w:val="00815A85"/>
    <w:rsid w:val="00815B32"/>
    <w:rsid w:val="00815D1A"/>
    <w:rsid w:val="00815D4E"/>
    <w:rsid w:val="00815E44"/>
    <w:rsid w:val="00815EA8"/>
    <w:rsid w:val="00815EAB"/>
    <w:rsid w:val="00815F83"/>
    <w:rsid w:val="008163C8"/>
    <w:rsid w:val="0081641A"/>
    <w:rsid w:val="0081641B"/>
    <w:rsid w:val="00816440"/>
    <w:rsid w:val="00816470"/>
    <w:rsid w:val="0081656C"/>
    <w:rsid w:val="008165D8"/>
    <w:rsid w:val="0081665F"/>
    <w:rsid w:val="00816763"/>
    <w:rsid w:val="00816859"/>
    <w:rsid w:val="008168EA"/>
    <w:rsid w:val="008169D9"/>
    <w:rsid w:val="00816B96"/>
    <w:rsid w:val="00816C21"/>
    <w:rsid w:val="00817026"/>
    <w:rsid w:val="00817057"/>
    <w:rsid w:val="008170A5"/>
    <w:rsid w:val="008173A3"/>
    <w:rsid w:val="008174FA"/>
    <w:rsid w:val="008175A5"/>
    <w:rsid w:val="008175AB"/>
    <w:rsid w:val="0081768E"/>
    <w:rsid w:val="0081781E"/>
    <w:rsid w:val="00817854"/>
    <w:rsid w:val="008178FB"/>
    <w:rsid w:val="00817BA0"/>
    <w:rsid w:val="00817CA3"/>
    <w:rsid w:val="00817CF7"/>
    <w:rsid w:val="00817D49"/>
    <w:rsid w:val="00817E93"/>
    <w:rsid w:val="00817EAE"/>
    <w:rsid w:val="00817F90"/>
    <w:rsid w:val="00820085"/>
    <w:rsid w:val="00820194"/>
    <w:rsid w:val="008202A3"/>
    <w:rsid w:val="00820330"/>
    <w:rsid w:val="008203E2"/>
    <w:rsid w:val="00820519"/>
    <w:rsid w:val="0082059E"/>
    <w:rsid w:val="008205F7"/>
    <w:rsid w:val="008207E3"/>
    <w:rsid w:val="00820817"/>
    <w:rsid w:val="00820872"/>
    <w:rsid w:val="00820914"/>
    <w:rsid w:val="00820965"/>
    <w:rsid w:val="00820A37"/>
    <w:rsid w:val="00820A56"/>
    <w:rsid w:val="00820A89"/>
    <w:rsid w:val="00820AF9"/>
    <w:rsid w:val="00820B24"/>
    <w:rsid w:val="00820B9B"/>
    <w:rsid w:val="00820F37"/>
    <w:rsid w:val="00820F69"/>
    <w:rsid w:val="00821032"/>
    <w:rsid w:val="008214E4"/>
    <w:rsid w:val="008215AC"/>
    <w:rsid w:val="008217FA"/>
    <w:rsid w:val="008218DF"/>
    <w:rsid w:val="008219A7"/>
    <w:rsid w:val="00821BFE"/>
    <w:rsid w:val="00821D3A"/>
    <w:rsid w:val="00821D86"/>
    <w:rsid w:val="00821E19"/>
    <w:rsid w:val="00821E55"/>
    <w:rsid w:val="00822008"/>
    <w:rsid w:val="0082201B"/>
    <w:rsid w:val="008221C0"/>
    <w:rsid w:val="0082229E"/>
    <w:rsid w:val="008223B0"/>
    <w:rsid w:val="008223B4"/>
    <w:rsid w:val="008223D8"/>
    <w:rsid w:val="00822485"/>
    <w:rsid w:val="008224B1"/>
    <w:rsid w:val="00822689"/>
    <w:rsid w:val="00822707"/>
    <w:rsid w:val="00822784"/>
    <w:rsid w:val="008228DB"/>
    <w:rsid w:val="008229C4"/>
    <w:rsid w:val="00822CF9"/>
    <w:rsid w:val="00822DCB"/>
    <w:rsid w:val="00822E04"/>
    <w:rsid w:val="00822F27"/>
    <w:rsid w:val="00823073"/>
    <w:rsid w:val="008230DD"/>
    <w:rsid w:val="0082316B"/>
    <w:rsid w:val="008231C3"/>
    <w:rsid w:val="00823368"/>
    <w:rsid w:val="00823445"/>
    <w:rsid w:val="008234ED"/>
    <w:rsid w:val="00823593"/>
    <w:rsid w:val="008235E8"/>
    <w:rsid w:val="00823793"/>
    <w:rsid w:val="0082390F"/>
    <w:rsid w:val="00823A72"/>
    <w:rsid w:val="00823B53"/>
    <w:rsid w:val="00823BA7"/>
    <w:rsid w:val="00823BC5"/>
    <w:rsid w:val="00823BE3"/>
    <w:rsid w:val="00823BEF"/>
    <w:rsid w:val="00823C2F"/>
    <w:rsid w:val="00823C3F"/>
    <w:rsid w:val="00823EAA"/>
    <w:rsid w:val="00823F44"/>
    <w:rsid w:val="00823F76"/>
    <w:rsid w:val="00823FB4"/>
    <w:rsid w:val="00823FDA"/>
    <w:rsid w:val="00824066"/>
    <w:rsid w:val="00824153"/>
    <w:rsid w:val="00824463"/>
    <w:rsid w:val="00824542"/>
    <w:rsid w:val="00824559"/>
    <w:rsid w:val="00824921"/>
    <w:rsid w:val="00824B63"/>
    <w:rsid w:val="00824D71"/>
    <w:rsid w:val="00824DFA"/>
    <w:rsid w:val="00824E46"/>
    <w:rsid w:val="00824EF7"/>
    <w:rsid w:val="00825096"/>
    <w:rsid w:val="0082542B"/>
    <w:rsid w:val="0082546D"/>
    <w:rsid w:val="008254C9"/>
    <w:rsid w:val="0082559F"/>
    <w:rsid w:val="008255F1"/>
    <w:rsid w:val="00825604"/>
    <w:rsid w:val="00825716"/>
    <w:rsid w:val="008257E7"/>
    <w:rsid w:val="00825898"/>
    <w:rsid w:val="0082593C"/>
    <w:rsid w:val="00825960"/>
    <w:rsid w:val="00825A4B"/>
    <w:rsid w:val="00825A53"/>
    <w:rsid w:val="00825AFC"/>
    <w:rsid w:val="00825BA4"/>
    <w:rsid w:val="00825BB1"/>
    <w:rsid w:val="00825CD6"/>
    <w:rsid w:val="00825DDD"/>
    <w:rsid w:val="00825F40"/>
    <w:rsid w:val="00825FD9"/>
    <w:rsid w:val="0082616C"/>
    <w:rsid w:val="0082617C"/>
    <w:rsid w:val="00826183"/>
    <w:rsid w:val="00826189"/>
    <w:rsid w:val="0082623B"/>
    <w:rsid w:val="008262F6"/>
    <w:rsid w:val="0082651C"/>
    <w:rsid w:val="0082664B"/>
    <w:rsid w:val="00826727"/>
    <w:rsid w:val="00826917"/>
    <w:rsid w:val="00826A5B"/>
    <w:rsid w:val="00826ABF"/>
    <w:rsid w:val="00826B7C"/>
    <w:rsid w:val="00826C76"/>
    <w:rsid w:val="00826FEE"/>
    <w:rsid w:val="008270C2"/>
    <w:rsid w:val="0082728A"/>
    <w:rsid w:val="008274CF"/>
    <w:rsid w:val="0082751B"/>
    <w:rsid w:val="00827862"/>
    <w:rsid w:val="008278B1"/>
    <w:rsid w:val="00827A61"/>
    <w:rsid w:val="00827AFC"/>
    <w:rsid w:val="00827B4E"/>
    <w:rsid w:val="00827FA9"/>
    <w:rsid w:val="008300CF"/>
    <w:rsid w:val="008300E5"/>
    <w:rsid w:val="00830332"/>
    <w:rsid w:val="00830343"/>
    <w:rsid w:val="008304EF"/>
    <w:rsid w:val="008306DC"/>
    <w:rsid w:val="008306E2"/>
    <w:rsid w:val="00830837"/>
    <w:rsid w:val="0083097E"/>
    <w:rsid w:val="00830A3F"/>
    <w:rsid w:val="00830C92"/>
    <w:rsid w:val="00830E14"/>
    <w:rsid w:val="00830E90"/>
    <w:rsid w:val="00830EEC"/>
    <w:rsid w:val="00830F35"/>
    <w:rsid w:val="00830F56"/>
    <w:rsid w:val="00830FA8"/>
    <w:rsid w:val="00830FAB"/>
    <w:rsid w:val="00830FF5"/>
    <w:rsid w:val="00831067"/>
    <w:rsid w:val="00831084"/>
    <w:rsid w:val="008310D4"/>
    <w:rsid w:val="008311F1"/>
    <w:rsid w:val="0083139B"/>
    <w:rsid w:val="008314E7"/>
    <w:rsid w:val="008315A8"/>
    <w:rsid w:val="00831648"/>
    <w:rsid w:val="0083167F"/>
    <w:rsid w:val="008316F1"/>
    <w:rsid w:val="00831845"/>
    <w:rsid w:val="008318FF"/>
    <w:rsid w:val="00831AA8"/>
    <w:rsid w:val="00831C59"/>
    <w:rsid w:val="00831C7F"/>
    <w:rsid w:val="00831D49"/>
    <w:rsid w:val="00831DA1"/>
    <w:rsid w:val="00831DD9"/>
    <w:rsid w:val="00831DEC"/>
    <w:rsid w:val="00831F05"/>
    <w:rsid w:val="00831F19"/>
    <w:rsid w:val="00831FED"/>
    <w:rsid w:val="00832036"/>
    <w:rsid w:val="008320CE"/>
    <w:rsid w:val="008321F4"/>
    <w:rsid w:val="008322FC"/>
    <w:rsid w:val="00832309"/>
    <w:rsid w:val="00832419"/>
    <w:rsid w:val="0083263B"/>
    <w:rsid w:val="00832653"/>
    <w:rsid w:val="008327F3"/>
    <w:rsid w:val="0083280D"/>
    <w:rsid w:val="00832909"/>
    <w:rsid w:val="0083295F"/>
    <w:rsid w:val="0083298A"/>
    <w:rsid w:val="008329FB"/>
    <w:rsid w:val="00832B05"/>
    <w:rsid w:val="00832C22"/>
    <w:rsid w:val="00832D1C"/>
    <w:rsid w:val="00832DA8"/>
    <w:rsid w:val="00832E0F"/>
    <w:rsid w:val="00832E90"/>
    <w:rsid w:val="00832F8B"/>
    <w:rsid w:val="00832FC4"/>
    <w:rsid w:val="008330EC"/>
    <w:rsid w:val="008331EF"/>
    <w:rsid w:val="008332A2"/>
    <w:rsid w:val="0083346B"/>
    <w:rsid w:val="008334AD"/>
    <w:rsid w:val="0083388F"/>
    <w:rsid w:val="0083389A"/>
    <w:rsid w:val="00833902"/>
    <w:rsid w:val="00833991"/>
    <w:rsid w:val="00833B00"/>
    <w:rsid w:val="00833B89"/>
    <w:rsid w:val="00833D39"/>
    <w:rsid w:val="00833D4E"/>
    <w:rsid w:val="00833DD0"/>
    <w:rsid w:val="00833EE8"/>
    <w:rsid w:val="00833F8D"/>
    <w:rsid w:val="008340AC"/>
    <w:rsid w:val="00834152"/>
    <w:rsid w:val="008342F2"/>
    <w:rsid w:val="00834365"/>
    <w:rsid w:val="00834396"/>
    <w:rsid w:val="008343B7"/>
    <w:rsid w:val="008343F4"/>
    <w:rsid w:val="008345DE"/>
    <w:rsid w:val="00834786"/>
    <w:rsid w:val="0083478E"/>
    <w:rsid w:val="008348FB"/>
    <w:rsid w:val="0083499A"/>
    <w:rsid w:val="008349F7"/>
    <w:rsid w:val="00834A77"/>
    <w:rsid w:val="00834ACC"/>
    <w:rsid w:val="00834BFC"/>
    <w:rsid w:val="00834C39"/>
    <w:rsid w:val="00834CFC"/>
    <w:rsid w:val="00834D71"/>
    <w:rsid w:val="00834E05"/>
    <w:rsid w:val="00834EA0"/>
    <w:rsid w:val="00835075"/>
    <w:rsid w:val="008350EE"/>
    <w:rsid w:val="00835247"/>
    <w:rsid w:val="0083525A"/>
    <w:rsid w:val="0083525B"/>
    <w:rsid w:val="008352ED"/>
    <w:rsid w:val="00835392"/>
    <w:rsid w:val="008354B8"/>
    <w:rsid w:val="008354C0"/>
    <w:rsid w:val="00835554"/>
    <w:rsid w:val="00835646"/>
    <w:rsid w:val="00835699"/>
    <w:rsid w:val="00835732"/>
    <w:rsid w:val="00835910"/>
    <w:rsid w:val="00835977"/>
    <w:rsid w:val="008359C1"/>
    <w:rsid w:val="008359EE"/>
    <w:rsid w:val="00835D5C"/>
    <w:rsid w:val="00835E42"/>
    <w:rsid w:val="00835EA7"/>
    <w:rsid w:val="00835F79"/>
    <w:rsid w:val="00836360"/>
    <w:rsid w:val="00836446"/>
    <w:rsid w:val="0083654D"/>
    <w:rsid w:val="008365BE"/>
    <w:rsid w:val="00836677"/>
    <w:rsid w:val="008366A5"/>
    <w:rsid w:val="008366C2"/>
    <w:rsid w:val="008366F3"/>
    <w:rsid w:val="0083684A"/>
    <w:rsid w:val="008368B5"/>
    <w:rsid w:val="008369CD"/>
    <w:rsid w:val="00836A3F"/>
    <w:rsid w:val="00836BF3"/>
    <w:rsid w:val="00836D35"/>
    <w:rsid w:val="00836DA2"/>
    <w:rsid w:val="00836E16"/>
    <w:rsid w:val="00836E2B"/>
    <w:rsid w:val="00836E65"/>
    <w:rsid w:val="00836E67"/>
    <w:rsid w:val="0083706C"/>
    <w:rsid w:val="008370FE"/>
    <w:rsid w:val="0083717F"/>
    <w:rsid w:val="00837196"/>
    <w:rsid w:val="008371F7"/>
    <w:rsid w:val="00837289"/>
    <w:rsid w:val="0083740A"/>
    <w:rsid w:val="00837429"/>
    <w:rsid w:val="008374D1"/>
    <w:rsid w:val="0083755D"/>
    <w:rsid w:val="0083757F"/>
    <w:rsid w:val="00837676"/>
    <w:rsid w:val="008377E5"/>
    <w:rsid w:val="0083780C"/>
    <w:rsid w:val="00837842"/>
    <w:rsid w:val="00837843"/>
    <w:rsid w:val="00837991"/>
    <w:rsid w:val="00837ABB"/>
    <w:rsid w:val="00837B0F"/>
    <w:rsid w:val="00837BC6"/>
    <w:rsid w:val="00837F37"/>
    <w:rsid w:val="00837FAA"/>
    <w:rsid w:val="00837FB1"/>
    <w:rsid w:val="008401E4"/>
    <w:rsid w:val="008401EA"/>
    <w:rsid w:val="00840344"/>
    <w:rsid w:val="008404EE"/>
    <w:rsid w:val="008406A8"/>
    <w:rsid w:val="008407C9"/>
    <w:rsid w:val="00840814"/>
    <w:rsid w:val="00840916"/>
    <w:rsid w:val="00840957"/>
    <w:rsid w:val="0084099E"/>
    <w:rsid w:val="00840A30"/>
    <w:rsid w:val="00840AF8"/>
    <w:rsid w:val="00840C5B"/>
    <w:rsid w:val="00840C5D"/>
    <w:rsid w:val="00840CF8"/>
    <w:rsid w:val="00840E75"/>
    <w:rsid w:val="00840F76"/>
    <w:rsid w:val="008410C2"/>
    <w:rsid w:val="00841122"/>
    <w:rsid w:val="00841210"/>
    <w:rsid w:val="0084129E"/>
    <w:rsid w:val="008412C3"/>
    <w:rsid w:val="00841410"/>
    <w:rsid w:val="00841434"/>
    <w:rsid w:val="0084148D"/>
    <w:rsid w:val="008414D5"/>
    <w:rsid w:val="008416F6"/>
    <w:rsid w:val="00841924"/>
    <w:rsid w:val="00841A6D"/>
    <w:rsid w:val="00841D9D"/>
    <w:rsid w:val="00841F74"/>
    <w:rsid w:val="008420B5"/>
    <w:rsid w:val="008422C6"/>
    <w:rsid w:val="008423C1"/>
    <w:rsid w:val="0084246D"/>
    <w:rsid w:val="008424D8"/>
    <w:rsid w:val="00842623"/>
    <w:rsid w:val="008426C5"/>
    <w:rsid w:val="0084270B"/>
    <w:rsid w:val="0084277F"/>
    <w:rsid w:val="00842829"/>
    <w:rsid w:val="00842918"/>
    <w:rsid w:val="008429D8"/>
    <w:rsid w:val="00842A26"/>
    <w:rsid w:val="00842A86"/>
    <w:rsid w:val="00842AC9"/>
    <w:rsid w:val="00842C95"/>
    <w:rsid w:val="00842CB2"/>
    <w:rsid w:val="00842CCC"/>
    <w:rsid w:val="00842D27"/>
    <w:rsid w:val="00842DF1"/>
    <w:rsid w:val="00842E23"/>
    <w:rsid w:val="00842E9C"/>
    <w:rsid w:val="00842FF0"/>
    <w:rsid w:val="008430BD"/>
    <w:rsid w:val="00843179"/>
    <w:rsid w:val="008434BF"/>
    <w:rsid w:val="00843A67"/>
    <w:rsid w:val="00843A7C"/>
    <w:rsid w:val="00843B53"/>
    <w:rsid w:val="00843BA4"/>
    <w:rsid w:val="00843BCB"/>
    <w:rsid w:val="00843CA6"/>
    <w:rsid w:val="00843D34"/>
    <w:rsid w:val="00843D39"/>
    <w:rsid w:val="00843E3C"/>
    <w:rsid w:val="00844052"/>
    <w:rsid w:val="00844097"/>
    <w:rsid w:val="0084409D"/>
    <w:rsid w:val="008440CE"/>
    <w:rsid w:val="00844168"/>
    <w:rsid w:val="008441BB"/>
    <w:rsid w:val="008443C3"/>
    <w:rsid w:val="00844446"/>
    <w:rsid w:val="00844490"/>
    <w:rsid w:val="008444D2"/>
    <w:rsid w:val="00844521"/>
    <w:rsid w:val="00844530"/>
    <w:rsid w:val="00844547"/>
    <w:rsid w:val="00844564"/>
    <w:rsid w:val="0084467C"/>
    <w:rsid w:val="0084473D"/>
    <w:rsid w:val="008447D1"/>
    <w:rsid w:val="00844851"/>
    <w:rsid w:val="00844868"/>
    <w:rsid w:val="0084497A"/>
    <w:rsid w:val="00844B1F"/>
    <w:rsid w:val="00844B9F"/>
    <w:rsid w:val="00844C9E"/>
    <w:rsid w:val="00844F63"/>
    <w:rsid w:val="00844F73"/>
    <w:rsid w:val="008451E4"/>
    <w:rsid w:val="008452FB"/>
    <w:rsid w:val="008453A9"/>
    <w:rsid w:val="008455A2"/>
    <w:rsid w:val="008455A7"/>
    <w:rsid w:val="0084563C"/>
    <w:rsid w:val="00845673"/>
    <w:rsid w:val="008457D1"/>
    <w:rsid w:val="008459DD"/>
    <w:rsid w:val="00845A4D"/>
    <w:rsid w:val="00845A8D"/>
    <w:rsid w:val="00845C7E"/>
    <w:rsid w:val="00845D6E"/>
    <w:rsid w:val="00845ECC"/>
    <w:rsid w:val="00845F9D"/>
    <w:rsid w:val="00845FF0"/>
    <w:rsid w:val="00846006"/>
    <w:rsid w:val="0084619C"/>
    <w:rsid w:val="00846210"/>
    <w:rsid w:val="008463EF"/>
    <w:rsid w:val="008464D0"/>
    <w:rsid w:val="008464E0"/>
    <w:rsid w:val="008466F2"/>
    <w:rsid w:val="00846821"/>
    <w:rsid w:val="0084688D"/>
    <w:rsid w:val="008468BE"/>
    <w:rsid w:val="00846943"/>
    <w:rsid w:val="00846962"/>
    <w:rsid w:val="00846A94"/>
    <w:rsid w:val="00846AA3"/>
    <w:rsid w:val="00846AEE"/>
    <w:rsid w:val="00846C80"/>
    <w:rsid w:val="00846D0D"/>
    <w:rsid w:val="00846DC2"/>
    <w:rsid w:val="00846F49"/>
    <w:rsid w:val="00846FD8"/>
    <w:rsid w:val="008470E2"/>
    <w:rsid w:val="0084727B"/>
    <w:rsid w:val="00847674"/>
    <w:rsid w:val="00847694"/>
    <w:rsid w:val="00847788"/>
    <w:rsid w:val="008478C0"/>
    <w:rsid w:val="008478D9"/>
    <w:rsid w:val="00847BD8"/>
    <w:rsid w:val="00847CEE"/>
    <w:rsid w:val="00847D3C"/>
    <w:rsid w:val="00847E5D"/>
    <w:rsid w:val="00847F39"/>
    <w:rsid w:val="00847F63"/>
    <w:rsid w:val="00847FF9"/>
    <w:rsid w:val="00850000"/>
    <w:rsid w:val="00850017"/>
    <w:rsid w:val="008500B1"/>
    <w:rsid w:val="008500EA"/>
    <w:rsid w:val="008501E3"/>
    <w:rsid w:val="0085024E"/>
    <w:rsid w:val="008503A3"/>
    <w:rsid w:val="0085042A"/>
    <w:rsid w:val="00850510"/>
    <w:rsid w:val="008505B9"/>
    <w:rsid w:val="00850642"/>
    <w:rsid w:val="0085077B"/>
    <w:rsid w:val="00850832"/>
    <w:rsid w:val="0085097E"/>
    <w:rsid w:val="00850B2C"/>
    <w:rsid w:val="00850B88"/>
    <w:rsid w:val="00850C12"/>
    <w:rsid w:val="00850D74"/>
    <w:rsid w:val="00850EDF"/>
    <w:rsid w:val="00850F62"/>
    <w:rsid w:val="00850FFF"/>
    <w:rsid w:val="0085102F"/>
    <w:rsid w:val="008510C3"/>
    <w:rsid w:val="008510D4"/>
    <w:rsid w:val="0085131D"/>
    <w:rsid w:val="008513B0"/>
    <w:rsid w:val="00851432"/>
    <w:rsid w:val="00851550"/>
    <w:rsid w:val="008515AB"/>
    <w:rsid w:val="008515E0"/>
    <w:rsid w:val="00851652"/>
    <w:rsid w:val="00851665"/>
    <w:rsid w:val="008517CA"/>
    <w:rsid w:val="00851A28"/>
    <w:rsid w:val="00851A5D"/>
    <w:rsid w:val="00851A7D"/>
    <w:rsid w:val="00851AB1"/>
    <w:rsid w:val="00851C73"/>
    <w:rsid w:val="00851C98"/>
    <w:rsid w:val="00851EB9"/>
    <w:rsid w:val="00851F38"/>
    <w:rsid w:val="00851F5F"/>
    <w:rsid w:val="008521AA"/>
    <w:rsid w:val="00852301"/>
    <w:rsid w:val="008523C6"/>
    <w:rsid w:val="008523D3"/>
    <w:rsid w:val="00852421"/>
    <w:rsid w:val="008524DF"/>
    <w:rsid w:val="008525D2"/>
    <w:rsid w:val="008526AA"/>
    <w:rsid w:val="0085278F"/>
    <w:rsid w:val="00852833"/>
    <w:rsid w:val="00852B0C"/>
    <w:rsid w:val="00852B6B"/>
    <w:rsid w:val="00852C07"/>
    <w:rsid w:val="00852C3A"/>
    <w:rsid w:val="00852C3F"/>
    <w:rsid w:val="00852CA7"/>
    <w:rsid w:val="00852DD8"/>
    <w:rsid w:val="00852EB1"/>
    <w:rsid w:val="00852FA0"/>
    <w:rsid w:val="00853017"/>
    <w:rsid w:val="00853057"/>
    <w:rsid w:val="00853082"/>
    <w:rsid w:val="0085331E"/>
    <w:rsid w:val="00853345"/>
    <w:rsid w:val="00853481"/>
    <w:rsid w:val="008534E3"/>
    <w:rsid w:val="008535B1"/>
    <w:rsid w:val="00853607"/>
    <w:rsid w:val="0085367D"/>
    <w:rsid w:val="008536A2"/>
    <w:rsid w:val="0085375C"/>
    <w:rsid w:val="00853894"/>
    <w:rsid w:val="008538E4"/>
    <w:rsid w:val="00853A17"/>
    <w:rsid w:val="00853B2E"/>
    <w:rsid w:val="00853B84"/>
    <w:rsid w:val="00853C5D"/>
    <w:rsid w:val="00853DA5"/>
    <w:rsid w:val="00853E88"/>
    <w:rsid w:val="00853E92"/>
    <w:rsid w:val="00853F40"/>
    <w:rsid w:val="00853F80"/>
    <w:rsid w:val="00853FBD"/>
    <w:rsid w:val="00853FE4"/>
    <w:rsid w:val="008540E0"/>
    <w:rsid w:val="008541A8"/>
    <w:rsid w:val="00854398"/>
    <w:rsid w:val="00854407"/>
    <w:rsid w:val="0085442B"/>
    <w:rsid w:val="0085460B"/>
    <w:rsid w:val="00854753"/>
    <w:rsid w:val="00854779"/>
    <w:rsid w:val="008547EF"/>
    <w:rsid w:val="0085494C"/>
    <w:rsid w:val="00854A7B"/>
    <w:rsid w:val="00854BEE"/>
    <w:rsid w:val="00854C03"/>
    <w:rsid w:val="00854C14"/>
    <w:rsid w:val="00854C60"/>
    <w:rsid w:val="00854C6D"/>
    <w:rsid w:val="00854CD9"/>
    <w:rsid w:val="00854D48"/>
    <w:rsid w:val="00854D52"/>
    <w:rsid w:val="00854D71"/>
    <w:rsid w:val="00854E50"/>
    <w:rsid w:val="0085526F"/>
    <w:rsid w:val="008552D4"/>
    <w:rsid w:val="00855402"/>
    <w:rsid w:val="008555C4"/>
    <w:rsid w:val="00855625"/>
    <w:rsid w:val="00855667"/>
    <w:rsid w:val="00855668"/>
    <w:rsid w:val="008556B4"/>
    <w:rsid w:val="00855709"/>
    <w:rsid w:val="008557C5"/>
    <w:rsid w:val="008557EA"/>
    <w:rsid w:val="00855829"/>
    <w:rsid w:val="00855870"/>
    <w:rsid w:val="008558F6"/>
    <w:rsid w:val="00855937"/>
    <w:rsid w:val="00855998"/>
    <w:rsid w:val="00855C61"/>
    <w:rsid w:val="00855D72"/>
    <w:rsid w:val="00855FF1"/>
    <w:rsid w:val="00856124"/>
    <w:rsid w:val="008561AA"/>
    <w:rsid w:val="00856270"/>
    <w:rsid w:val="008562BE"/>
    <w:rsid w:val="008562DB"/>
    <w:rsid w:val="0085647C"/>
    <w:rsid w:val="00856584"/>
    <w:rsid w:val="0085661B"/>
    <w:rsid w:val="0085665D"/>
    <w:rsid w:val="00856A87"/>
    <w:rsid w:val="00856B89"/>
    <w:rsid w:val="00856BBD"/>
    <w:rsid w:val="00856BD5"/>
    <w:rsid w:val="00856EB5"/>
    <w:rsid w:val="0085717C"/>
    <w:rsid w:val="0085718B"/>
    <w:rsid w:val="008571D8"/>
    <w:rsid w:val="00857245"/>
    <w:rsid w:val="00857484"/>
    <w:rsid w:val="008574DB"/>
    <w:rsid w:val="0085783F"/>
    <w:rsid w:val="00857859"/>
    <w:rsid w:val="0085793C"/>
    <w:rsid w:val="00857971"/>
    <w:rsid w:val="008579F6"/>
    <w:rsid w:val="00857A57"/>
    <w:rsid w:val="00857B5E"/>
    <w:rsid w:val="00857C79"/>
    <w:rsid w:val="00857DAC"/>
    <w:rsid w:val="00857E78"/>
    <w:rsid w:val="00857EC0"/>
    <w:rsid w:val="00860077"/>
    <w:rsid w:val="0086011B"/>
    <w:rsid w:val="008601F7"/>
    <w:rsid w:val="008602E5"/>
    <w:rsid w:val="00860435"/>
    <w:rsid w:val="00860465"/>
    <w:rsid w:val="008604AA"/>
    <w:rsid w:val="00860530"/>
    <w:rsid w:val="008605A1"/>
    <w:rsid w:val="008605FA"/>
    <w:rsid w:val="00860612"/>
    <w:rsid w:val="008606C3"/>
    <w:rsid w:val="00860803"/>
    <w:rsid w:val="008608FC"/>
    <w:rsid w:val="00860969"/>
    <w:rsid w:val="00860A28"/>
    <w:rsid w:val="00860AF4"/>
    <w:rsid w:val="00860B39"/>
    <w:rsid w:val="00860CB9"/>
    <w:rsid w:val="00860DB8"/>
    <w:rsid w:val="00860E68"/>
    <w:rsid w:val="00860E77"/>
    <w:rsid w:val="00860EAD"/>
    <w:rsid w:val="00860F37"/>
    <w:rsid w:val="008611D8"/>
    <w:rsid w:val="008611FD"/>
    <w:rsid w:val="00861362"/>
    <w:rsid w:val="0086140A"/>
    <w:rsid w:val="00861551"/>
    <w:rsid w:val="00861774"/>
    <w:rsid w:val="00861787"/>
    <w:rsid w:val="008617A0"/>
    <w:rsid w:val="008617BA"/>
    <w:rsid w:val="00861B05"/>
    <w:rsid w:val="00861B87"/>
    <w:rsid w:val="00861C11"/>
    <w:rsid w:val="00861D39"/>
    <w:rsid w:val="00861DD9"/>
    <w:rsid w:val="00861E18"/>
    <w:rsid w:val="00861F61"/>
    <w:rsid w:val="00862023"/>
    <w:rsid w:val="008620BD"/>
    <w:rsid w:val="0086211B"/>
    <w:rsid w:val="008621CE"/>
    <w:rsid w:val="008622A2"/>
    <w:rsid w:val="008623F7"/>
    <w:rsid w:val="00862475"/>
    <w:rsid w:val="00862695"/>
    <w:rsid w:val="00862824"/>
    <w:rsid w:val="00862910"/>
    <w:rsid w:val="008629B7"/>
    <w:rsid w:val="008629DF"/>
    <w:rsid w:val="00862A7A"/>
    <w:rsid w:val="00862ACC"/>
    <w:rsid w:val="00862CE2"/>
    <w:rsid w:val="00862FE4"/>
    <w:rsid w:val="008630FD"/>
    <w:rsid w:val="0086312E"/>
    <w:rsid w:val="00863136"/>
    <w:rsid w:val="008632ED"/>
    <w:rsid w:val="0086336F"/>
    <w:rsid w:val="0086340E"/>
    <w:rsid w:val="00863482"/>
    <w:rsid w:val="008634AB"/>
    <w:rsid w:val="0086357E"/>
    <w:rsid w:val="008637F5"/>
    <w:rsid w:val="00863812"/>
    <w:rsid w:val="0086385B"/>
    <w:rsid w:val="008638EF"/>
    <w:rsid w:val="0086390C"/>
    <w:rsid w:val="00863A4A"/>
    <w:rsid w:val="00863A77"/>
    <w:rsid w:val="00863A98"/>
    <w:rsid w:val="00863BC2"/>
    <w:rsid w:val="00863CBE"/>
    <w:rsid w:val="00863D3E"/>
    <w:rsid w:val="00863D40"/>
    <w:rsid w:val="00863E6C"/>
    <w:rsid w:val="00863FE2"/>
    <w:rsid w:val="008640C9"/>
    <w:rsid w:val="00864162"/>
    <w:rsid w:val="00864177"/>
    <w:rsid w:val="00864180"/>
    <w:rsid w:val="0086419D"/>
    <w:rsid w:val="008641C0"/>
    <w:rsid w:val="0086425B"/>
    <w:rsid w:val="00864367"/>
    <w:rsid w:val="00864434"/>
    <w:rsid w:val="00864559"/>
    <w:rsid w:val="008646C9"/>
    <w:rsid w:val="00864723"/>
    <w:rsid w:val="0086473F"/>
    <w:rsid w:val="00864758"/>
    <w:rsid w:val="00864891"/>
    <w:rsid w:val="008649A5"/>
    <w:rsid w:val="008649B4"/>
    <w:rsid w:val="00864AFB"/>
    <w:rsid w:val="00864B31"/>
    <w:rsid w:val="00864CBA"/>
    <w:rsid w:val="00864D48"/>
    <w:rsid w:val="00864E3E"/>
    <w:rsid w:val="00865036"/>
    <w:rsid w:val="00865368"/>
    <w:rsid w:val="0086537C"/>
    <w:rsid w:val="008653D7"/>
    <w:rsid w:val="008657E1"/>
    <w:rsid w:val="00865836"/>
    <w:rsid w:val="00865905"/>
    <w:rsid w:val="00865923"/>
    <w:rsid w:val="0086597E"/>
    <w:rsid w:val="00865A30"/>
    <w:rsid w:val="00865C23"/>
    <w:rsid w:val="00865C50"/>
    <w:rsid w:val="00865D03"/>
    <w:rsid w:val="00865FA6"/>
    <w:rsid w:val="00866112"/>
    <w:rsid w:val="008661FE"/>
    <w:rsid w:val="00866277"/>
    <w:rsid w:val="00866589"/>
    <w:rsid w:val="00866600"/>
    <w:rsid w:val="00866726"/>
    <w:rsid w:val="0086672D"/>
    <w:rsid w:val="008667F0"/>
    <w:rsid w:val="0086692C"/>
    <w:rsid w:val="008669F9"/>
    <w:rsid w:val="00866AA5"/>
    <w:rsid w:val="00866B74"/>
    <w:rsid w:val="00866D9E"/>
    <w:rsid w:val="00866DFE"/>
    <w:rsid w:val="00866FB0"/>
    <w:rsid w:val="0086714B"/>
    <w:rsid w:val="0086731E"/>
    <w:rsid w:val="008674FC"/>
    <w:rsid w:val="008675F2"/>
    <w:rsid w:val="00867797"/>
    <w:rsid w:val="008677F2"/>
    <w:rsid w:val="0086784B"/>
    <w:rsid w:val="008678E7"/>
    <w:rsid w:val="00867939"/>
    <w:rsid w:val="0086794D"/>
    <w:rsid w:val="00867CF7"/>
    <w:rsid w:val="00867E42"/>
    <w:rsid w:val="00867FED"/>
    <w:rsid w:val="00870121"/>
    <w:rsid w:val="008701A0"/>
    <w:rsid w:val="00870225"/>
    <w:rsid w:val="00870388"/>
    <w:rsid w:val="008703D4"/>
    <w:rsid w:val="008704F4"/>
    <w:rsid w:val="0087066E"/>
    <w:rsid w:val="00870A2C"/>
    <w:rsid w:val="00870C3C"/>
    <w:rsid w:val="00870C9A"/>
    <w:rsid w:val="00870D05"/>
    <w:rsid w:val="00870D99"/>
    <w:rsid w:val="00870F2A"/>
    <w:rsid w:val="00870FAA"/>
    <w:rsid w:val="0087113A"/>
    <w:rsid w:val="00871166"/>
    <w:rsid w:val="008711C8"/>
    <w:rsid w:val="008711D5"/>
    <w:rsid w:val="008712BB"/>
    <w:rsid w:val="00871387"/>
    <w:rsid w:val="008713D6"/>
    <w:rsid w:val="008717F5"/>
    <w:rsid w:val="0087184F"/>
    <w:rsid w:val="00871978"/>
    <w:rsid w:val="00871983"/>
    <w:rsid w:val="00871A29"/>
    <w:rsid w:val="00871A61"/>
    <w:rsid w:val="00871C9D"/>
    <w:rsid w:val="00871DDE"/>
    <w:rsid w:val="0087215E"/>
    <w:rsid w:val="00872241"/>
    <w:rsid w:val="008723AA"/>
    <w:rsid w:val="008723F6"/>
    <w:rsid w:val="0087243E"/>
    <w:rsid w:val="00872699"/>
    <w:rsid w:val="008726B6"/>
    <w:rsid w:val="008726FA"/>
    <w:rsid w:val="00872869"/>
    <w:rsid w:val="00872A33"/>
    <w:rsid w:val="00872B3A"/>
    <w:rsid w:val="00872B7C"/>
    <w:rsid w:val="00872BE9"/>
    <w:rsid w:val="00872D05"/>
    <w:rsid w:val="00872D6A"/>
    <w:rsid w:val="00872DAE"/>
    <w:rsid w:val="00872E6A"/>
    <w:rsid w:val="00872F4B"/>
    <w:rsid w:val="00872F50"/>
    <w:rsid w:val="00873024"/>
    <w:rsid w:val="00873069"/>
    <w:rsid w:val="0087317C"/>
    <w:rsid w:val="0087324F"/>
    <w:rsid w:val="008733F4"/>
    <w:rsid w:val="008734AD"/>
    <w:rsid w:val="0087350F"/>
    <w:rsid w:val="0087351B"/>
    <w:rsid w:val="008738AF"/>
    <w:rsid w:val="0087392E"/>
    <w:rsid w:val="008739B7"/>
    <w:rsid w:val="008739F4"/>
    <w:rsid w:val="00873AA9"/>
    <w:rsid w:val="00873C4F"/>
    <w:rsid w:val="00873DC0"/>
    <w:rsid w:val="00873E1E"/>
    <w:rsid w:val="00874239"/>
    <w:rsid w:val="00874367"/>
    <w:rsid w:val="008743FE"/>
    <w:rsid w:val="008744F1"/>
    <w:rsid w:val="008746BC"/>
    <w:rsid w:val="0087484B"/>
    <w:rsid w:val="008748F3"/>
    <w:rsid w:val="0087498D"/>
    <w:rsid w:val="00874AB4"/>
    <w:rsid w:val="00874B1B"/>
    <w:rsid w:val="00874C85"/>
    <w:rsid w:val="00874C98"/>
    <w:rsid w:val="00874D0C"/>
    <w:rsid w:val="00874DA6"/>
    <w:rsid w:val="00874E69"/>
    <w:rsid w:val="00874F79"/>
    <w:rsid w:val="00874FA1"/>
    <w:rsid w:val="00874FC4"/>
    <w:rsid w:val="008751DC"/>
    <w:rsid w:val="0087536D"/>
    <w:rsid w:val="00875370"/>
    <w:rsid w:val="0087543C"/>
    <w:rsid w:val="00875442"/>
    <w:rsid w:val="008754B6"/>
    <w:rsid w:val="0087570B"/>
    <w:rsid w:val="00875715"/>
    <w:rsid w:val="00875943"/>
    <w:rsid w:val="008759A3"/>
    <w:rsid w:val="008759E4"/>
    <w:rsid w:val="00875A72"/>
    <w:rsid w:val="00875AAE"/>
    <w:rsid w:val="00875B35"/>
    <w:rsid w:val="00875B39"/>
    <w:rsid w:val="00875B3B"/>
    <w:rsid w:val="00875C48"/>
    <w:rsid w:val="00875CD4"/>
    <w:rsid w:val="00875D3A"/>
    <w:rsid w:val="00875D6F"/>
    <w:rsid w:val="00875D9B"/>
    <w:rsid w:val="00875DEE"/>
    <w:rsid w:val="00875DFF"/>
    <w:rsid w:val="0087606D"/>
    <w:rsid w:val="00876117"/>
    <w:rsid w:val="0087618B"/>
    <w:rsid w:val="008761BF"/>
    <w:rsid w:val="00876369"/>
    <w:rsid w:val="00876392"/>
    <w:rsid w:val="0087641E"/>
    <w:rsid w:val="00876445"/>
    <w:rsid w:val="00876460"/>
    <w:rsid w:val="0087655F"/>
    <w:rsid w:val="008765A6"/>
    <w:rsid w:val="0087663A"/>
    <w:rsid w:val="00876656"/>
    <w:rsid w:val="008767A9"/>
    <w:rsid w:val="00876C32"/>
    <w:rsid w:val="00876CA0"/>
    <w:rsid w:val="00876DB1"/>
    <w:rsid w:val="00876E9B"/>
    <w:rsid w:val="00876F55"/>
    <w:rsid w:val="00876F5F"/>
    <w:rsid w:val="00877024"/>
    <w:rsid w:val="008770AD"/>
    <w:rsid w:val="00877194"/>
    <w:rsid w:val="0087741D"/>
    <w:rsid w:val="0087744B"/>
    <w:rsid w:val="008774A1"/>
    <w:rsid w:val="008778CB"/>
    <w:rsid w:val="0087791D"/>
    <w:rsid w:val="00877A2E"/>
    <w:rsid w:val="00877A4C"/>
    <w:rsid w:val="00877BBD"/>
    <w:rsid w:val="00877BCE"/>
    <w:rsid w:val="00877BDC"/>
    <w:rsid w:val="00877C81"/>
    <w:rsid w:val="00877CB1"/>
    <w:rsid w:val="00880000"/>
    <w:rsid w:val="0088004F"/>
    <w:rsid w:val="0088023A"/>
    <w:rsid w:val="008803B5"/>
    <w:rsid w:val="008803E2"/>
    <w:rsid w:val="008803F5"/>
    <w:rsid w:val="008804EF"/>
    <w:rsid w:val="008805FC"/>
    <w:rsid w:val="00880782"/>
    <w:rsid w:val="0088095B"/>
    <w:rsid w:val="008809CF"/>
    <w:rsid w:val="008809FA"/>
    <w:rsid w:val="00880A36"/>
    <w:rsid w:val="00880AEF"/>
    <w:rsid w:val="00880AF5"/>
    <w:rsid w:val="00880B4E"/>
    <w:rsid w:val="00880BE7"/>
    <w:rsid w:val="00880CEC"/>
    <w:rsid w:val="00880E8F"/>
    <w:rsid w:val="00880EE2"/>
    <w:rsid w:val="00880F6C"/>
    <w:rsid w:val="00880F7C"/>
    <w:rsid w:val="00880FD1"/>
    <w:rsid w:val="008810EF"/>
    <w:rsid w:val="008810F4"/>
    <w:rsid w:val="008812EA"/>
    <w:rsid w:val="008814DB"/>
    <w:rsid w:val="0088167C"/>
    <w:rsid w:val="008817D5"/>
    <w:rsid w:val="00881879"/>
    <w:rsid w:val="008819A2"/>
    <w:rsid w:val="008819B3"/>
    <w:rsid w:val="00881B41"/>
    <w:rsid w:val="00881B52"/>
    <w:rsid w:val="00881BA7"/>
    <w:rsid w:val="00881C4A"/>
    <w:rsid w:val="00881C65"/>
    <w:rsid w:val="00881D8C"/>
    <w:rsid w:val="00881DEE"/>
    <w:rsid w:val="00881E2F"/>
    <w:rsid w:val="00881F14"/>
    <w:rsid w:val="00882122"/>
    <w:rsid w:val="00882148"/>
    <w:rsid w:val="00882156"/>
    <w:rsid w:val="008821A9"/>
    <w:rsid w:val="00882263"/>
    <w:rsid w:val="0088240D"/>
    <w:rsid w:val="0088243B"/>
    <w:rsid w:val="00882570"/>
    <w:rsid w:val="00882602"/>
    <w:rsid w:val="00882695"/>
    <w:rsid w:val="00882843"/>
    <w:rsid w:val="0088284A"/>
    <w:rsid w:val="00882941"/>
    <w:rsid w:val="00882961"/>
    <w:rsid w:val="00882A74"/>
    <w:rsid w:val="00882B05"/>
    <w:rsid w:val="00882D71"/>
    <w:rsid w:val="00882F4F"/>
    <w:rsid w:val="00882FA0"/>
    <w:rsid w:val="00882FA3"/>
    <w:rsid w:val="00882FB0"/>
    <w:rsid w:val="00882FDE"/>
    <w:rsid w:val="00883071"/>
    <w:rsid w:val="00883087"/>
    <w:rsid w:val="0088310F"/>
    <w:rsid w:val="00883158"/>
    <w:rsid w:val="0088345E"/>
    <w:rsid w:val="008834DF"/>
    <w:rsid w:val="0088354A"/>
    <w:rsid w:val="0088359A"/>
    <w:rsid w:val="00883849"/>
    <w:rsid w:val="008838E3"/>
    <w:rsid w:val="00883B06"/>
    <w:rsid w:val="00883BCB"/>
    <w:rsid w:val="00883C2E"/>
    <w:rsid w:val="00883C6B"/>
    <w:rsid w:val="00883E9F"/>
    <w:rsid w:val="00884087"/>
    <w:rsid w:val="0088411E"/>
    <w:rsid w:val="00884238"/>
    <w:rsid w:val="00884465"/>
    <w:rsid w:val="008844E9"/>
    <w:rsid w:val="00884622"/>
    <w:rsid w:val="00884A55"/>
    <w:rsid w:val="00884A88"/>
    <w:rsid w:val="00884B8A"/>
    <w:rsid w:val="00884BB2"/>
    <w:rsid w:val="00884C62"/>
    <w:rsid w:val="00884D23"/>
    <w:rsid w:val="00884D51"/>
    <w:rsid w:val="00884DDA"/>
    <w:rsid w:val="00884E0D"/>
    <w:rsid w:val="00884ED8"/>
    <w:rsid w:val="00884F9B"/>
    <w:rsid w:val="0088508C"/>
    <w:rsid w:val="00885148"/>
    <w:rsid w:val="00885298"/>
    <w:rsid w:val="0088544C"/>
    <w:rsid w:val="0088550B"/>
    <w:rsid w:val="008856DC"/>
    <w:rsid w:val="00885703"/>
    <w:rsid w:val="0088570A"/>
    <w:rsid w:val="0088585F"/>
    <w:rsid w:val="00885908"/>
    <w:rsid w:val="0088591C"/>
    <w:rsid w:val="00885AD6"/>
    <w:rsid w:val="00885B09"/>
    <w:rsid w:val="00885BB8"/>
    <w:rsid w:val="00885CA0"/>
    <w:rsid w:val="00885DA6"/>
    <w:rsid w:val="00885ECD"/>
    <w:rsid w:val="00885EF9"/>
    <w:rsid w:val="00885F02"/>
    <w:rsid w:val="00886111"/>
    <w:rsid w:val="00886136"/>
    <w:rsid w:val="008863A2"/>
    <w:rsid w:val="008863C5"/>
    <w:rsid w:val="008865A4"/>
    <w:rsid w:val="00886758"/>
    <w:rsid w:val="00886959"/>
    <w:rsid w:val="00886A2B"/>
    <w:rsid w:val="00886AE4"/>
    <w:rsid w:val="00886AF2"/>
    <w:rsid w:val="00886BB0"/>
    <w:rsid w:val="00886C39"/>
    <w:rsid w:val="00886D86"/>
    <w:rsid w:val="00886DA0"/>
    <w:rsid w:val="00886E78"/>
    <w:rsid w:val="008870BD"/>
    <w:rsid w:val="0088719C"/>
    <w:rsid w:val="008871FA"/>
    <w:rsid w:val="00887233"/>
    <w:rsid w:val="0088725D"/>
    <w:rsid w:val="008873D3"/>
    <w:rsid w:val="00887472"/>
    <w:rsid w:val="00887553"/>
    <w:rsid w:val="0088787A"/>
    <w:rsid w:val="008879F8"/>
    <w:rsid w:val="00887B36"/>
    <w:rsid w:val="00887BE4"/>
    <w:rsid w:val="00887D90"/>
    <w:rsid w:val="00887DFC"/>
    <w:rsid w:val="00887F3F"/>
    <w:rsid w:val="00890078"/>
    <w:rsid w:val="00890100"/>
    <w:rsid w:val="00890139"/>
    <w:rsid w:val="008901DB"/>
    <w:rsid w:val="00890235"/>
    <w:rsid w:val="0089025D"/>
    <w:rsid w:val="008902F8"/>
    <w:rsid w:val="00890330"/>
    <w:rsid w:val="008904E4"/>
    <w:rsid w:val="008904ED"/>
    <w:rsid w:val="0089055F"/>
    <w:rsid w:val="008905C5"/>
    <w:rsid w:val="00890608"/>
    <w:rsid w:val="00890643"/>
    <w:rsid w:val="0089080D"/>
    <w:rsid w:val="00890A4B"/>
    <w:rsid w:val="00890A5C"/>
    <w:rsid w:val="00890A63"/>
    <w:rsid w:val="00890A8A"/>
    <w:rsid w:val="00890C34"/>
    <w:rsid w:val="00890D1E"/>
    <w:rsid w:val="00890EF5"/>
    <w:rsid w:val="00891034"/>
    <w:rsid w:val="00891160"/>
    <w:rsid w:val="00891167"/>
    <w:rsid w:val="00891170"/>
    <w:rsid w:val="008914B5"/>
    <w:rsid w:val="008914B9"/>
    <w:rsid w:val="0089161A"/>
    <w:rsid w:val="00891CCF"/>
    <w:rsid w:val="00891F6A"/>
    <w:rsid w:val="008920DF"/>
    <w:rsid w:val="0089211C"/>
    <w:rsid w:val="0089215B"/>
    <w:rsid w:val="0089216B"/>
    <w:rsid w:val="0089237F"/>
    <w:rsid w:val="008923DC"/>
    <w:rsid w:val="00892649"/>
    <w:rsid w:val="00892769"/>
    <w:rsid w:val="008927E4"/>
    <w:rsid w:val="008928C3"/>
    <w:rsid w:val="00892991"/>
    <w:rsid w:val="008929E6"/>
    <w:rsid w:val="00892A60"/>
    <w:rsid w:val="00892C25"/>
    <w:rsid w:val="00892C35"/>
    <w:rsid w:val="00892C99"/>
    <w:rsid w:val="00892C9B"/>
    <w:rsid w:val="00892CC9"/>
    <w:rsid w:val="00892F57"/>
    <w:rsid w:val="00893124"/>
    <w:rsid w:val="00893260"/>
    <w:rsid w:val="0089329B"/>
    <w:rsid w:val="0089336E"/>
    <w:rsid w:val="00893531"/>
    <w:rsid w:val="008935FA"/>
    <w:rsid w:val="0089369C"/>
    <w:rsid w:val="008936B7"/>
    <w:rsid w:val="008936D5"/>
    <w:rsid w:val="00893876"/>
    <w:rsid w:val="00893878"/>
    <w:rsid w:val="00893AC5"/>
    <w:rsid w:val="00893BEB"/>
    <w:rsid w:val="00893C6A"/>
    <w:rsid w:val="00893CAC"/>
    <w:rsid w:val="00893CC2"/>
    <w:rsid w:val="00893DFB"/>
    <w:rsid w:val="00893E1D"/>
    <w:rsid w:val="00893E4F"/>
    <w:rsid w:val="00893E54"/>
    <w:rsid w:val="00893E63"/>
    <w:rsid w:val="00893E7C"/>
    <w:rsid w:val="00893F01"/>
    <w:rsid w:val="00893F3A"/>
    <w:rsid w:val="00894123"/>
    <w:rsid w:val="0089432C"/>
    <w:rsid w:val="008943FC"/>
    <w:rsid w:val="0089443E"/>
    <w:rsid w:val="0089456B"/>
    <w:rsid w:val="00894844"/>
    <w:rsid w:val="008948A7"/>
    <w:rsid w:val="00894909"/>
    <w:rsid w:val="0089499D"/>
    <w:rsid w:val="008949DF"/>
    <w:rsid w:val="00894A9F"/>
    <w:rsid w:val="00894B17"/>
    <w:rsid w:val="00894B48"/>
    <w:rsid w:val="00894DAB"/>
    <w:rsid w:val="00894E5B"/>
    <w:rsid w:val="00894E9E"/>
    <w:rsid w:val="00894EF2"/>
    <w:rsid w:val="00894F61"/>
    <w:rsid w:val="00894F62"/>
    <w:rsid w:val="00894F6D"/>
    <w:rsid w:val="00894FCB"/>
    <w:rsid w:val="0089503B"/>
    <w:rsid w:val="00895145"/>
    <w:rsid w:val="008951A1"/>
    <w:rsid w:val="008953F4"/>
    <w:rsid w:val="008954BC"/>
    <w:rsid w:val="00895635"/>
    <w:rsid w:val="00895898"/>
    <w:rsid w:val="00895A22"/>
    <w:rsid w:val="00895A30"/>
    <w:rsid w:val="00895A95"/>
    <w:rsid w:val="00895BE3"/>
    <w:rsid w:val="00895E38"/>
    <w:rsid w:val="00895E8C"/>
    <w:rsid w:val="00895FCB"/>
    <w:rsid w:val="00896093"/>
    <w:rsid w:val="00896115"/>
    <w:rsid w:val="00896598"/>
    <w:rsid w:val="00896742"/>
    <w:rsid w:val="0089680B"/>
    <w:rsid w:val="00896842"/>
    <w:rsid w:val="00896A21"/>
    <w:rsid w:val="00896B4A"/>
    <w:rsid w:val="0089701B"/>
    <w:rsid w:val="008970FF"/>
    <w:rsid w:val="008971F6"/>
    <w:rsid w:val="008972F1"/>
    <w:rsid w:val="008973D9"/>
    <w:rsid w:val="00897476"/>
    <w:rsid w:val="008974A1"/>
    <w:rsid w:val="00897564"/>
    <w:rsid w:val="008976A8"/>
    <w:rsid w:val="00897745"/>
    <w:rsid w:val="008979FA"/>
    <w:rsid w:val="00897A0A"/>
    <w:rsid w:val="00897ABF"/>
    <w:rsid w:val="00897B41"/>
    <w:rsid w:val="00897BFC"/>
    <w:rsid w:val="00897C35"/>
    <w:rsid w:val="00897CC4"/>
    <w:rsid w:val="00897D3B"/>
    <w:rsid w:val="00897D42"/>
    <w:rsid w:val="00897D83"/>
    <w:rsid w:val="00897EC0"/>
    <w:rsid w:val="00897FBD"/>
    <w:rsid w:val="008A00AF"/>
    <w:rsid w:val="008A0290"/>
    <w:rsid w:val="008A02D7"/>
    <w:rsid w:val="008A03B6"/>
    <w:rsid w:val="008A0569"/>
    <w:rsid w:val="008A05BA"/>
    <w:rsid w:val="008A05DD"/>
    <w:rsid w:val="008A063F"/>
    <w:rsid w:val="008A0655"/>
    <w:rsid w:val="008A0675"/>
    <w:rsid w:val="008A093A"/>
    <w:rsid w:val="008A0B35"/>
    <w:rsid w:val="008A0BD7"/>
    <w:rsid w:val="008A0C34"/>
    <w:rsid w:val="008A0C65"/>
    <w:rsid w:val="008A0D1E"/>
    <w:rsid w:val="008A0E47"/>
    <w:rsid w:val="008A0ECC"/>
    <w:rsid w:val="008A0F0A"/>
    <w:rsid w:val="008A0F80"/>
    <w:rsid w:val="008A13BC"/>
    <w:rsid w:val="008A1653"/>
    <w:rsid w:val="008A1748"/>
    <w:rsid w:val="008A1A36"/>
    <w:rsid w:val="008A1A5C"/>
    <w:rsid w:val="008A1A86"/>
    <w:rsid w:val="008A1D65"/>
    <w:rsid w:val="008A1D71"/>
    <w:rsid w:val="008A1E88"/>
    <w:rsid w:val="008A1EC3"/>
    <w:rsid w:val="008A1F2C"/>
    <w:rsid w:val="008A20E8"/>
    <w:rsid w:val="008A20FD"/>
    <w:rsid w:val="008A2160"/>
    <w:rsid w:val="008A21D4"/>
    <w:rsid w:val="008A2240"/>
    <w:rsid w:val="008A24A5"/>
    <w:rsid w:val="008A2618"/>
    <w:rsid w:val="008A26C1"/>
    <w:rsid w:val="008A27A4"/>
    <w:rsid w:val="008A2812"/>
    <w:rsid w:val="008A2A27"/>
    <w:rsid w:val="008A2AAB"/>
    <w:rsid w:val="008A2B4C"/>
    <w:rsid w:val="008A2C73"/>
    <w:rsid w:val="008A2C7A"/>
    <w:rsid w:val="008A2D01"/>
    <w:rsid w:val="008A2E71"/>
    <w:rsid w:val="008A2EB7"/>
    <w:rsid w:val="008A2F11"/>
    <w:rsid w:val="008A2FBF"/>
    <w:rsid w:val="008A3024"/>
    <w:rsid w:val="008A302D"/>
    <w:rsid w:val="008A3030"/>
    <w:rsid w:val="008A3123"/>
    <w:rsid w:val="008A352B"/>
    <w:rsid w:val="008A35D0"/>
    <w:rsid w:val="008A3611"/>
    <w:rsid w:val="008A36BA"/>
    <w:rsid w:val="008A36E1"/>
    <w:rsid w:val="008A37A7"/>
    <w:rsid w:val="008A386E"/>
    <w:rsid w:val="008A38FF"/>
    <w:rsid w:val="008A395F"/>
    <w:rsid w:val="008A3A77"/>
    <w:rsid w:val="008A3A8E"/>
    <w:rsid w:val="008A3ACA"/>
    <w:rsid w:val="008A3D04"/>
    <w:rsid w:val="008A3D34"/>
    <w:rsid w:val="008A3FE4"/>
    <w:rsid w:val="008A40E5"/>
    <w:rsid w:val="008A4126"/>
    <w:rsid w:val="008A4178"/>
    <w:rsid w:val="008A4548"/>
    <w:rsid w:val="008A45D7"/>
    <w:rsid w:val="008A473F"/>
    <w:rsid w:val="008A488D"/>
    <w:rsid w:val="008A4BD7"/>
    <w:rsid w:val="008A4EDF"/>
    <w:rsid w:val="008A5193"/>
    <w:rsid w:val="008A51DD"/>
    <w:rsid w:val="008A5271"/>
    <w:rsid w:val="008A52F7"/>
    <w:rsid w:val="008A53A3"/>
    <w:rsid w:val="008A53B7"/>
    <w:rsid w:val="008A5471"/>
    <w:rsid w:val="008A55CE"/>
    <w:rsid w:val="008A5676"/>
    <w:rsid w:val="008A56D6"/>
    <w:rsid w:val="008A5792"/>
    <w:rsid w:val="008A5904"/>
    <w:rsid w:val="008A5AAB"/>
    <w:rsid w:val="008A5B2E"/>
    <w:rsid w:val="008A5E39"/>
    <w:rsid w:val="008A5E6D"/>
    <w:rsid w:val="008A5F08"/>
    <w:rsid w:val="008A610C"/>
    <w:rsid w:val="008A6173"/>
    <w:rsid w:val="008A6189"/>
    <w:rsid w:val="008A6380"/>
    <w:rsid w:val="008A6463"/>
    <w:rsid w:val="008A6597"/>
    <w:rsid w:val="008A66C1"/>
    <w:rsid w:val="008A66F4"/>
    <w:rsid w:val="008A6768"/>
    <w:rsid w:val="008A6924"/>
    <w:rsid w:val="008A69C7"/>
    <w:rsid w:val="008A6A16"/>
    <w:rsid w:val="008A6B7D"/>
    <w:rsid w:val="008A6BD9"/>
    <w:rsid w:val="008A6C11"/>
    <w:rsid w:val="008A6CBE"/>
    <w:rsid w:val="008A6E5B"/>
    <w:rsid w:val="008A6E86"/>
    <w:rsid w:val="008A6F5B"/>
    <w:rsid w:val="008A6FB3"/>
    <w:rsid w:val="008A715D"/>
    <w:rsid w:val="008A7176"/>
    <w:rsid w:val="008A71A6"/>
    <w:rsid w:val="008A72AD"/>
    <w:rsid w:val="008A72B7"/>
    <w:rsid w:val="008A74E1"/>
    <w:rsid w:val="008A7589"/>
    <w:rsid w:val="008A76B4"/>
    <w:rsid w:val="008A76E2"/>
    <w:rsid w:val="008A7747"/>
    <w:rsid w:val="008A7850"/>
    <w:rsid w:val="008A78BE"/>
    <w:rsid w:val="008A7A13"/>
    <w:rsid w:val="008A7BFD"/>
    <w:rsid w:val="008A7D5F"/>
    <w:rsid w:val="008A7DA6"/>
    <w:rsid w:val="008A7EE3"/>
    <w:rsid w:val="008A7EF1"/>
    <w:rsid w:val="008A7F5A"/>
    <w:rsid w:val="008B005F"/>
    <w:rsid w:val="008B0152"/>
    <w:rsid w:val="008B01E1"/>
    <w:rsid w:val="008B0259"/>
    <w:rsid w:val="008B025B"/>
    <w:rsid w:val="008B026B"/>
    <w:rsid w:val="008B0282"/>
    <w:rsid w:val="008B02CF"/>
    <w:rsid w:val="008B0322"/>
    <w:rsid w:val="008B0599"/>
    <w:rsid w:val="008B0736"/>
    <w:rsid w:val="008B0986"/>
    <w:rsid w:val="008B0A9E"/>
    <w:rsid w:val="008B0B03"/>
    <w:rsid w:val="008B0CD4"/>
    <w:rsid w:val="008B10C6"/>
    <w:rsid w:val="008B11F0"/>
    <w:rsid w:val="008B1298"/>
    <w:rsid w:val="008B14E8"/>
    <w:rsid w:val="008B154D"/>
    <w:rsid w:val="008B1758"/>
    <w:rsid w:val="008B17FF"/>
    <w:rsid w:val="008B1874"/>
    <w:rsid w:val="008B1886"/>
    <w:rsid w:val="008B1A11"/>
    <w:rsid w:val="008B1A12"/>
    <w:rsid w:val="008B1AC2"/>
    <w:rsid w:val="008B1B3E"/>
    <w:rsid w:val="008B1C39"/>
    <w:rsid w:val="008B1D6C"/>
    <w:rsid w:val="008B1D8B"/>
    <w:rsid w:val="008B1DE9"/>
    <w:rsid w:val="008B1F8F"/>
    <w:rsid w:val="008B1FBD"/>
    <w:rsid w:val="008B1FF9"/>
    <w:rsid w:val="008B20D9"/>
    <w:rsid w:val="008B20EF"/>
    <w:rsid w:val="008B215C"/>
    <w:rsid w:val="008B2298"/>
    <w:rsid w:val="008B2338"/>
    <w:rsid w:val="008B2375"/>
    <w:rsid w:val="008B238D"/>
    <w:rsid w:val="008B24D5"/>
    <w:rsid w:val="008B24FF"/>
    <w:rsid w:val="008B25F5"/>
    <w:rsid w:val="008B27E0"/>
    <w:rsid w:val="008B2834"/>
    <w:rsid w:val="008B28DB"/>
    <w:rsid w:val="008B29E4"/>
    <w:rsid w:val="008B2C31"/>
    <w:rsid w:val="008B2E59"/>
    <w:rsid w:val="008B2F33"/>
    <w:rsid w:val="008B303E"/>
    <w:rsid w:val="008B31B1"/>
    <w:rsid w:val="008B338A"/>
    <w:rsid w:val="008B33D6"/>
    <w:rsid w:val="008B33FD"/>
    <w:rsid w:val="008B372F"/>
    <w:rsid w:val="008B3879"/>
    <w:rsid w:val="008B3981"/>
    <w:rsid w:val="008B3988"/>
    <w:rsid w:val="008B39E2"/>
    <w:rsid w:val="008B39FF"/>
    <w:rsid w:val="008B3A0A"/>
    <w:rsid w:val="008B3C37"/>
    <w:rsid w:val="008B3CCF"/>
    <w:rsid w:val="008B3F27"/>
    <w:rsid w:val="008B3FFA"/>
    <w:rsid w:val="008B4010"/>
    <w:rsid w:val="008B4134"/>
    <w:rsid w:val="008B425D"/>
    <w:rsid w:val="008B43F8"/>
    <w:rsid w:val="008B4434"/>
    <w:rsid w:val="008B4462"/>
    <w:rsid w:val="008B449A"/>
    <w:rsid w:val="008B450D"/>
    <w:rsid w:val="008B46E5"/>
    <w:rsid w:val="008B4907"/>
    <w:rsid w:val="008B4B03"/>
    <w:rsid w:val="008B4C3E"/>
    <w:rsid w:val="008B4C75"/>
    <w:rsid w:val="008B4E30"/>
    <w:rsid w:val="008B4F0C"/>
    <w:rsid w:val="008B4F41"/>
    <w:rsid w:val="008B4FA0"/>
    <w:rsid w:val="008B500D"/>
    <w:rsid w:val="008B5055"/>
    <w:rsid w:val="008B50C5"/>
    <w:rsid w:val="008B5131"/>
    <w:rsid w:val="008B5226"/>
    <w:rsid w:val="008B52A7"/>
    <w:rsid w:val="008B541C"/>
    <w:rsid w:val="008B549D"/>
    <w:rsid w:val="008B54AC"/>
    <w:rsid w:val="008B5671"/>
    <w:rsid w:val="008B56CD"/>
    <w:rsid w:val="008B5740"/>
    <w:rsid w:val="008B57EB"/>
    <w:rsid w:val="008B58CE"/>
    <w:rsid w:val="008B58EC"/>
    <w:rsid w:val="008B58F0"/>
    <w:rsid w:val="008B5979"/>
    <w:rsid w:val="008B59F4"/>
    <w:rsid w:val="008B5A05"/>
    <w:rsid w:val="008B5AB6"/>
    <w:rsid w:val="008B5BD9"/>
    <w:rsid w:val="008B5C65"/>
    <w:rsid w:val="008B5CC4"/>
    <w:rsid w:val="008B5F20"/>
    <w:rsid w:val="008B5FEF"/>
    <w:rsid w:val="008B60D4"/>
    <w:rsid w:val="008B6156"/>
    <w:rsid w:val="008B617E"/>
    <w:rsid w:val="008B625A"/>
    <w:rsid w:val="008B6273"/>
    <w:rsid w:val="008B62E0"/>
    <w:rsid w:val="008B6326"/>
    <w:rsid w:val="008B6346"/>
    <w:rsid w:val="008B6604"/>
    <w:rsid w:val="008B6808"/>
    <w:rsid w:val="008B6872"/>
    <w:rsid w:val="008B696C"/>
    <w:rsid w:val="008B6C02"/>
    <w:rsid w:val="008B6D75"/>
    <w:rsid w:val="008B6F70"/>
    <w:rsid w:val="008B6FF2"/>
    <w:rsid w:val="008B7001"/>
    <w:rsid w:val="008B70B7"/>
    <w:rsid w:val="008B723C"/>
    <w:rsid w:val="008B7318"/>
    <w:rsid w:val="008B7642"/>
    <w:rsid w:val="008B7692"/>
    <w:rsid w:val="008B77EC"/>
    <w:rsid w:val="008B780F"/>
    <w:rsid w:val="008B7934"/>
    <w:rsid w:val="008B7C78"/>
    <w:rsid w:val="008B7DE6"/>
    <w:rsid w:val="008B7DF7"/>
    <w:rsid w:val="008B7F68"/>
    <w:rsid w:val="008B7F70"/>
    <w:rsid w:val="008C018A"/>
    <w:rsid w:val="008C018E"/>
    <w:rsid w:val="008C01C9"/>
    <w:rsid w:val="008C0269"/>
    <w:rsid w:val="008C0311"/>
    <w:rsid w:val="008C03B0"/>
    <w:rsid w:val="008C0439"/>
    <w:rsid w:val="008C045B"/>
    <w:rsid w:val="008C0471"/>
    <w:rsid w:val="008C04AF"/>
    <w:rsid w:val="008C0542"/>
    <w:rsid w:val="008C0A10"/>
    <w:rsid w:val="008C0AAA"/>
    <w:rsid w:val="008C0B80"/>
    <w:rsid w:val="008C0B91"/>
    <w:rsid w:val="008C0DD4"/>
    <w:rsid w:val="008C0F33"/>
    <w:rsid w:val="008C0F72"/>
    <w:rsid w:val="008C0FD4"/>
    <w:rsid w:val="008C1037"/>
    <w:rsid w:val="008C11EE"/>
    <w:rsid w:val="008C12C9"/>
    <w:rsid w:val="008C1396"/>
    <w:rsid w:val="008C15E3"/>
    <w:rsid w:val="008C167A"/>
    <w:rsid w:val="008C177C"/>
    <w:rsid w:val="008C1AA8"/>
    <w:rsid w:val="008C1AC0"/>
    <w:rsid w:val="008C1B27"/>
    <w:rsid w:val="008C1F59"/>
    <w:rsid w:val="008C1FE8"/>
    <w:rsid w:val="008C2101"/>
    <w:rsid w:val="008C21B6"/>
    <w:rsid w:val="008C2376"/>
    <w:rsid w:val="008C243D"/>
    <w:rsid w:val="008C2452"/>
    <w:rsid w:val="008C245F"/>
    <w:rsid w:val="008C2525"/>
    <w:rsid w:val="008C2778"/>
    <w:rsid w:val="008C2BFA"/>
    <w:rsid w:val="008C2CC8"/>
    <w:rsid w:val="008C2DBE"/>
    <w:rsid w:val="008C2DC4"/>
    <w:rsid w:val="008C2F26"/>
    <w:rsid w:val="008C2F81"/>
    <w:rsid w:val="008C3038"/>
    <w:rsid w:val="008C3051"/>
    <w:rsid w:val="008C3161"/>
    <w:rsid w:val="008C3219"/>
    <w:rsid w:val="008C3287"/>
    <w:rsid w:val="008C3320"/>
    <w:rsid w:val="008C3324"/>
    <w:rsid w:val="008C3431"/>
    <w:rsid w:val="008C3517"/>
    <w:rsid w:val="008C360E"/>
    <w:rsid w:val="008C367B"/>
    <w:rsid w:val="008C36FA"/>
    <w:rsid w:val="008C37B5"/>
    <w:rsid w:val="008C38B5"/>
    <w:rsid w:val="008C3A77"/>
    <w:rsid w:val="008C3AAB"/>
    <w:rsid w:val="008C3AD8"/>
    <w:rsid w:val="008C3B26"/>
    <w:rsid w:val="008C3BC1"/>
    <w:rsid w:val="008C3BD7"/>
    <w:rsid w:val="008C3CFF"/>
    <w:rsid w:val="008C3E6F"/>
    <w:rsid w:val="008C4271"/>
    <w:rsid w:val="008C437F"/>
    <w:rsid w:val="008C464F"/>
    <w:rsid w:val="008C46D5"/>
    <w:rsid w:val="008C472D"/>
    <w:rsid w:val="008C47FD"/>
    <w:rsid w:val="008C4906"/>
    <w:rsid w:val="008C49BC"/>
    <w:rsid w:val="008C4BA8"/>
    <w:rsid w:val="008C4D36"/>
    <w:rsid w:val="008C4E0C"/>
    <w:rsid w:val="008C4E1C"/>
    <w:rsid w:val="008C4E40"/>
    <w:rsid w:val="008C4FC9"/>
    <w:rsid w:val="008C5094"/>
    <w:rsid w:val="008C5183"/>
    <w:rsid w:val="008C51FE"/>
    <w:rsid w:val="008C523F"/>
    <w:rsid w:val="008C52C6"/>
    <w:rsid w:val="008C52D0"/>
    <w:rsid w:val="008C5614"/>
    <w:rsid w:val="008C56D0"/>
    <w:rsid w:val="008C573E"/>
    <w:rsid w:val="008C5792"/>
    <w:rsid w:val="008C579E"/>
    <w:rsid w:val="008C5810"/>
    <w:rsid w:val="008C5978"/>
    <w:rsid w:val="008C5992"/>
    <w:rsid w:val="008C59B6"/>
    <w:rsid w:val="008C59B7"/>
    <w:rsid w:val="008C59FF"/>
    <w:rsid w:val="008C5A17"/>
    <w:rsid w:val="008C5C07"/>
    <w:rsid w:val="008C5D58"/>
    <w:rsid w:val="008C5EB8"/>
    <w:rsid w:val="008C5ED5"/>
    <w:rsid w:val="008C5F0D"/>
    <w:rsid w:val="008C5F6A"/>
    <w:rsid w:val="008C5FB6"/>
    <w:rsid w:val="008C600A"/>
    <w:rsid w:val="008C6137"/>
    <w:rsid w:val="008C6201"/>
    <w:rsid w:val="008C63B2"/>
    <w:rsid w:val="008C63C0"/>
    <w:rsid w:val="008C65E1"/>
    <w:rsid w:val="008C6687"/>
    <w:rsid w:val="008C68AC"/>
    <w:rsid w:val="008C6932"/>
    <w:rsid w:val="008C6AF2"/>
    <w:rsid w:val="008C6AFC"/>
    <w:rsid w:val="008C6BEC"/>
    <w:rsid w:val="008C702F"/>
    <w:rsid w:val="008C71C3"/>
    <w:rsid w:val="008C7451"/>
    <w:rsid w:val="008C7584"/>
    <w:rsid w:val="008C76F4"/>
    <w:rsid w:val="008C777C"/>
    <w:rsid w:val="008C78CC"/>
    <w:rsid w:val="008C7970"/>
    <w:rsid w:val="008C7975"/>
    <w:rsid w:val="008C7A05"/>
    <w:rsid w:val="008C7B72"/>
    <w:rsid w:val="008C7ECB"/>
    <w:rsid w:val="008C7F5A"/>
    <w:rsid w:val="008D00E3"/>
    <w:rsid w:val="008D00FA"/>
    <w:rsid w:val="008D01C6"/>
    <w:rsid w:val="008D02CF"/>
    <w:rsid w:val="008D02DD"/>
    <w:rsid w:val="008D033C"/>
    <w:rsid w:val="008D0352"/>
    <w:rsid w:val="008D0861"/>
    <w:rsid w:val="008D09CA"/>
    <w:rsid w:val="008D0AA7"/>
    <w:rsid w:val="008D0CDB"/>
    <w:rsid w:val="008D0D6E"/>
    <w:rsid w:val="008D0DAA"/>
    <w:rsid w:val="008D0F9C"/>
    <w:rsid w:val="008D0FB8"/>
    <w:rsid w:val="008D10DE"/>
    <w:rsid w:val="008D10E0"/>
    <w:rsid w:val="008D126E"/>
    <w:rsid w:val="008D1328"/>
    <w:rsid w:val="008D1453"/>
    <w:rsid w:val="008D1487"/>
    <w:rsid w:val="008D149C"/>
    <w:rsid w:val="008D1697"/>
    <w:rsid w:val="008D1716"/>
    <w:rsid w:val="008D1756"/>
    <w:rsid w:val="008D185A"/>
    <w:rsid w:val="008D1903"/>
    <w:rsid w:val="008D195F"/>
    <w:rsid w:val="008D19B6"/>
    <w:rsid w:val="008D1D10"/>
    <w:rsid w:val="008D1DD7"/>
    <w:rsid w:val="008D2016"/>
    <w:rsid w:val="008D20C7"/>
    <w:rsid w:val="008D20DF"/>
    <w:rsid w:val="008D21BF"/>
    <w:rsid w:val="008D2337"/>
    <w:rsid w:val="008D237B"/>
    <w:rsid w:val="008D237F"/>
    <w:rsid w:val="008D2678"/>
    <w:rsid w:val="008D2752"/>
    <w:rsid w:val="008D284B"/>
    <w:rsid w:val="008D293F"/>
    <w:rsid w:val="008D2A42"/>
    <w:rsid w:val="008D2A74"/>
    <w:rsid w:val="008D2DD0"/>
    <w:rsid w:val="008D2FF7"/>
    <w:rsid w:val="008D33ED"/>
    <w:rsid w:val="008D356D"/>
    <w:rsid w:val="008D3697"/>
    <w:rsid w:val="008D3732"/>
    <w:rsid w:val="008D378E"/>
    <w:rsid w:val="008D3844"/>
    <w:rsid w:val="008D392E"/>
    <w:rsid w:val="008D3931"/>
    <w:rsid w:val="008D39F5"/>
    <w:rsid w:val="008D3A60"/>
    <w:rsid w:val="008D3A86"/>
    <w:rsid w:val="008D3B08"/>
    <w:rsid w:val="008D3B5A"/>
    <w:rsid w:val="008D3B64"/>
    <w:rsid w:val="008D3BE9"/>
    <w:rsid w:val="008D3C7D"/>
    <w:rsid w:val="008D3F11"/>
    <w:rsid w:val="008D403A"/>
    <w:rsid w:val="008D409D"/>
    <w:rsid w:val="008D4161"/>
    <w:rsid w:val="008D4283"/>
    <w:rsid w:val="008D42C1"/>
    <w:rsid w:val="008D431E"/>
    <w:rsid w:val="008D440B"/>
    <w:rsid w:val="008D447D"/>
    <w:rsid w:val="008D44AE"/>
    <w:rsid w:val="008D45D8"/>
    <w:rsid w:val="008D46BA"/>
    <w:rsid w:val="008D4887"/>
    <w:rsid w:val="008D489D"/>
    <w:rsid w:val="008D49F7"/>
    <w:rsid w:val="008D4AAD"/>
    <w:rsid w:val="008D4B57"/>
    <w:rsid w:val="008D4B78"/>
    <w:rsid w:val="008D4BEB"/>
    <w:rsid w:val="008D4CA2"/>
    <w:rsid w:val="008D4CCB"/>
    <w:rsid w:val="008D4D24"/>
    <w:rsid w:val="008D4E21"/>
    <w:rsid w:val="008D4F69"/>
    <w:rsid w:val="008D4F92"/>
    <w:rsid w:val="008D4FBA"/>
    <w:rsid w:val="008D5000"/>
    <w:rsid w:val="008D5047"/>
    <w:rsid w:val="008D5122"/>
    <w:rsid w:val="008D51E2"/>
    <w:rsid w:val="008D53E3"/>
    <w:rsid w:val="008D542B"/>
    <w:rsid w:val="008D5637"/>
    <w:rsid w:val="008D563F"/>
    <w:rsid w:val="008D568A"/>
    <w:rsid w:val="008D56C1"/>
    <w:rsid w:val="008D5744"/>
    <w:rsid w:val="008D57DD"/>
    <w:rsid w:val="008D57F8"/>
    <w:rsid w:val="008D585B"/>
    <w:rsid w:val="008D59A0"/>
    <w:rsid w:val="008D59CA"/>
    <w:rsid w:val="008D5B50"/>
    <w:rsid w:val="008D5CCA"/>
    <w:rsid w:val="008D5D4F"/>
    <w:rsid w:val="008D5D56"/>
    <w:rsid w:val="008D5E4B"/>
    <w:rsid w:val="008D5ED4"/>
    <w:rsid w:val="008D6066"/>
    <w:rsid w:val="008D60AB"/>
    <w:rsid w:val="008D60E0"/>
    <w:rsid w:val="008D617F"/>
    <w:rsid w:val="008D624F"/>
    <w:rsid w:val="008D62AE"/>
    <w:rsid w:val="008D630E"/>
    <w:rsid w:val="008D633B"/>
    <w:rsid w:val="008D637A"/>
    <w:rsid w:val="008D63AC"/>
    <w:rsid w:val="008D6439"/>
    <w:rsid w:val="008D6540"/>
    <w:rsid w:val="008D67C3"/>
    <w:rsid w:val="008D68AA"/>
    <w:rsid w:val="008D68C3"/>
    <w:rsid w:val="008D6BA1"/>
    <w:rsid w:val="008D6CE4"/>
    <w:rsid w:val="008D6D77"/>
    <w:rsid w:val="008D6E3C"/>
    <w:rsid w:val="008D6ECE"/>
    <w:rsid w:val="008D71B0"/>
    <w:rsid w:val="008D729C"/>
    <w:rsid w:val="008D7448"/>
    <w:rsid w:val="008D7686"/>
    <w:rsid w:val="008D778E"/>
    <w:rsid w:val="008D7981"/>
    <w:rsid w:val="008D79C6"/>
    <w:rsid w:val="008D7BE9"/>
    <w:rsid w:val="008D7BF8"/>
    <w:rsid w:val="008D7C55"/>
    <w:rsid w:val="008D7CE0"/>
    <w:rsid w:val="008D7D7F"/>
    <w:rsid w:val="008D7EA4"/>
    <w:rsid w:val="008D7EC4"/>
    <w:rsid w:val="008E02E7"/>
    <w:rsid w:val="008E0308"/>
    <w:rsid w:val="008E03AD"/>
    <w:rsid w:val="008E05C8"/>
    <w:rsid w:val="008E0842"/>
    <w:rsid w:val="008E09CD"/>
    <w:rsid w:val="008E09F6"/>
    <w:rsid w:val="008E0CDB"/>
    <w:rsid w:val="008E0E07"/>
    <w:rsid w:val="008E0E2B"/>
    <w:rsid w:val="008E10E4"/>
    <w:rsid w:val="008E125D"/>
    <w:rsid w:val="008E1281"/>
    <w:rsid w:val="008E13F1"/>
    <w:rsid w:val="008E1434"/>
    <w:rsid w:val="008E14B7"/>
    <w:rsid w:val="008E1599"/>
    <w:rsid w:val="008E16A6"/>
    <w:rsid w:val="008E16C9"/>
    <w:rsid w:val="008E1982"/>
    <w:rsid w:val="008E19D3"/>
    <w:rsid w:val="008E1ABD"/>
    <w:rsid w:val="008E1ACB"/>
    <w:rsid w:val="008E1ACE"/>
    <w:rsid w:val="008E1E8C"/>
    <w:rsid w:val="008E1FCF"/>
    <w:rsid w:val="008E1FE9"/>
    <w:rsid w:val="008E2413"/>
    <w:rsid w:val="008E248B"/>
    <w:rsid w:val="008E25AC"/>
    <w:rsid w:val="008E264E"/>
    <w:rsid w:val="008E2654"/>
    <w:rsid w:val="008E267D"/>
    <w:rsid w:val="008E2753"/>
    <w:rsid w:val="008E2843"/>
    <w:rsid w:val="008E2B59"/>
    <w:rsid w:val="008E2BDC"/>
    <w:rsid w:val="008E2D26"/>
    <w:rsid w:val="008E2D76"/>
    <w:rsid w:val="008E2D8F"/>
    <w:rsid w:val="008E2DCC"/>
    <w:rsid w:val="008E2E3A"/>
    <w:rsid w:val="008E2F86"/>
    <w:rsid w:val="008E3288"/>
    <w:rsid w:val="008E3443"/>
    <w:rsid w:val="008E3529"/>
    <w:rsid w:val="008E3542"/>
    <w:rsid w:val="008E3641"/>
    <w:rsid w:val="008E37CF"/>
    <w:rsid w:val="008E3AAE"/>
    <w:rsid w:val="008E3B71"/>
    <w:rsid w:val="008E3BB6"/>
    <w:rsid w:val="008E3C16"/>
    <w:rsid w:val="008E3C23"/>
    <w:rsid w:val="008E3D42"/>
    <w:rsid w:val="008E3D6A"/>
    <w:rsid w:val="008E3F0D"/>
    <w:rsid w:val="008E3F3C"/>
    <w:rsid w:val="008E3F4C"/>
    <w:rsid w:val="008E3F84"/>
    <w:rsid w:val="008E41AF"/>
    <w:rsid w:val="008E4227"/>
    <w:rsid w:val="008E42A0"/>
    <w:rsid w:val="008E42A5"/>
    <w:rsid w:val="008E4338"/>
    <w:rsid w:val="008E45E1"/>
    <w:rsid w:val="008E4834"/>
    <w:rsid w:val="008E484D"/>
    <w:rsid w:val="008E494A"/>
    <w:rsid w:val="008E49BF"/>
    <w:rsid w:val="008E49FF"/>
    <w:rsid w:val="008E4BA7"/>
    <w:rsid w:val="008E4BF2"/>
    <w:rsid w:val="008E4CE0"/>
    <w:rsid w:val="008E4E89"/>
    <w:rsid w:val="008E4F19"/>
    <w:rsid w:val="008E5050"/>
    <w:rsid w:val="008E537E"/>
    <w:rsid w:val="008E53C4"/>
    <w:rsid w:val="008E5658"/>
    <w:rsid w:val="008E5705"/>
    <w:rsid w:val="008E5761"/>
    <w:rsid w:val="008E57A1"/>
    <w:rsid w:val="008E5872"/>
    <w:rsid w:val="008E58EE"/>
    <w:rsid w:val="008E5E28"/>
    <w:rsid w:val="008E5F43"/>
    <w:rsid w:val="008E5F89"/>
    <w:rsid w:val="008E5F93"/>
    <w:rsid w:val="008E5FB6"/>
    <w:rsid w:val="008E6004"/>
    <w:rsid w:val="008E6076"/>
    <w:rsid w:val="008E6122"/>
    <w:rsid w:val="008E621E"/>
    <w:rsid w:val="008E6303"/>
    <w:rsid w:val="008E6311"/>
    <w:rsid w:val="008E6334"/>
    <w:rsid w:val="008E6365"/>
    <w:rsid w:val="008E63CD"/>
    <w:rsid w:val="008E6589"/>
    <w:rsid w:val="008E65D3"/>
    <w:rsid w:val="008E660C"/>
    <w:rsid w:val="008E6688"/>
    <w:rsid w:val="008E66CF"/>
    <w:rsid w:val="008E671D"/>
    <w:rsid w:val="008E6901"/>
    <w:rsid w:val="008E694D"/>
    <w:rsid w:val="008E6AE6"/>
    <w:rsid w:val="008E6AFA"/>
    <w:rsid w:val="008E6B9C"/>
    <w:rsid w:val="008E6C41"/>
    <w:rsid w:val="008E6C5D"/>
    <w:rsid w:val="008E6C61"/>
    <w:rsid w:val="008E6C7D"/>
    <w:rsid w:val="008E6D4A"/>
    <w:rsid w:val="008E6D95"/>
    <w:rsid w:val="008E6DFB"/>
    <w:rsid w:val="008E70F8"/>
    <w:rsid w:val="008E7135"/>
    <w:rsid w:val="008E7140"/>
    <w:rsid w:val="008E71B3"/>
    <w:rsid w:val="008E7440"/>
    <w:rsid w:val="008E7472"/>
    <w:rsid w:val="008E75D8"/>
    <w:rsid w:val="008E770F"/>
    <w:rsid w:val="008E7783"/>
    <w:rsid w:val="008E77C3"/>
    <w:rsid w:val="008E77D2"/>
    <w:rsid w:val="008E7B9A"/>
    <w:rsid w:val="008E7C86"/>
    <w:rsid w:val="008E7D65"/>
    <w:rsid w:val="008E7E0F"/>
    <w:rsid w:val="008E7E55"/>
    <w:rsid w:val="008E7EAB"/>
    <w:rsid w:val="008E7EFC"/>
    <w:rsid w:val="008F00A7"/>
    <w:rsid w:val="008F01D5"/>
    <w:rsid w:val="008F01F6"/>
    <w:rsid w:val="008F0217"/>
    <w:rsid w:val="008F0457"/>
    <w:rsid w:val="008F0492"/>
    <w:rsid w:val="008F059B"/>
    <w:rsid w:val="008F061A"/>
    <w:rsid w:val="008F08D2"/>
    <w:rsid w:val="008F0917"/>
    <w:rsid w:val="008F0A35"/>
    <w:rsid w:val="008F0A59"/>
    <w:rsid w:val="008F0B32"/>
    <w:rsid w:val="008F0CAB"/>
    <w:rsid w:val="008F0CFF"/>
    <w:rsid w:val="008F0D33"/>
    <w:rsid w:val="008F0E69"/>
    <w:rsid w:val="008F0E78"/>
    <w:rsid w:val="008F0E9F"/>
    <w:rsid w:val="008F0F2F"/>
    <w:rsid w:val="008F1091"/>
    <w:rsid w:val="008F1173"/>
    <w:rsid w:val="008F119A"/>
    <w:rsid w:val="008F11D6"/>
    <w:rsid w:val="008F15E4"/>
    <w:rsid w:val="008F181C"/>
    <w:rsid w:val="008F192C"/>
    <w:rsid w:val="008F1939"/>
    <w:rsid w:val="008F1AA3"/>
    <w:rsid w:val="008F1ADE"/>
    <w:rsid w:val="008F1CD1"/>
    <w:rsid w:val="008F1EA3"/>
    <w:rsid w:val="008F1EB5"/>
    <w:rsid w:val="008F1F1F"/>
    <w:rsid w:val="008F1F44"/>
    <w:rsid w:val="008F21E4"/>
    <w:rsid w:val="008F22A7"/>
    <w:rsid w:val="008F22EE"/>
    <w:rsid w:val="008F2337"/>
    <w:rsid w:val="008F234E"/>
    <w:rsid w:val="008F24C9"/>
    <w:rsid w:val="008F2529"/>
    <w:rsid w:val="008F2764"/>
    <w:rsid w:val="008F2768"/>
    <w:rsid w:val="008F277F"/>
    <w:rsid w:val="008F2861"/>
    <w:rsid w:val="008F2870"/>
    <w:rsid w:val="008F29C9"/>
    <w:rsid w:val="008F29D7"/>
    <w:rsid w:val="008F29EB"/>
    <w:rsid w:val="008F2CCC"/>
    <w:rsid w:val="008F2D17"/>
    <w:rsid w:val="008F2D71"/>
    <w:rsid w:val="008F2E72"/>
    <w:rsid w:val="008F2F91"/>
    <w:rsid w:val="008F2FA3"/>
    <w:rsid w:val="008F2FA5"/>
    <w:rsid w:val="008F3275"/>
    <w:rsid w:val="008F3317"/>
    <w:rsid w:val="008F3378"/>
    <w:rsid w:val="008F350E"/>
    <w:rsid w:val="008F352D"/>
    <w:rsid w:val="008F3541"/>
    <w:rsid w:val="008F35A4"/>
    <w:rsid w:val="008F361A"/>
    <w:rsid w:val="008F36CD"/>
    <w:rsid w:val="008F3755"/>
    <w:rsid w:val="008F3B2A"/>
    <w:rsid w:val="008F3B86"/>
    <w:rsid w:val="008F3D5C"/>
    <w:rsid w:val="008F3F73"/>
    <w:rsid w:val="008F4069"/>
    <w:rsid w:val="008F4324"/>
    <w:rsid w:val="008F433E"/>
    <w:rsid w:val="008F4380"/>
    <w:rsid w:val="008F4413"/>
    <w:rsid w:val="008F4436"/>
    <w:rsid w:val="008F4466"/>
    <w:rsid w:val="008F4571"/>
    <w:rsid w:val="008F46F0"/>
    <w:rsid w:val="008F475E"/>
    <w:rsid w:val="008F483B"/>
    <w:rsid w:val="008F48ED"/>
    <w:rsid w:val="008F492D"/>
    <w:rsid w:val="008F49CB"/>
    <w:rsid w:val="008F4A90"/>
    <w:rsid w:val="008F4A9B"/>
    <w:rsid w:val="008F4AC2"/>
    <w:rsid w:val="008F4BD7"/>
    <w:rsid w:val="008F4C6A"/>
    <w:rsid w:val="008F4CA3"/>
    <w:rsid w:val="008F4D92"/>
    <w:rsid w:val="008F4E8D"/>
    <w:rsid w:val="008F50FE"/>
    <w:rsid w:val="008F5152"/>
    <w:rsid w:val="008F533C"/>
    <w:rsid w:val="008F53B4"/>
    <w:rsid w:val="008F55DB"/>
    <w:rsid w:val="008F56DE"/>
    <w:rsid w:val="008F5832"/>
    <w:rsid w:val="008F5838"/>
    <w:rsid w:val="008F58B8"/>
    <w:rsid w:val="008F58CB"/>
    <w:rsid w:val="008F590C"/>
    <w:rsid w:val="008F5965"/>
    <w:rsid w:val="008F5A24"/>
    <w:rsid w:val="008F5B2F"/>
    <w:rsid w:val="008F5B74"/>
    <w:rsid w:val="008F5C8D"/>
    <w:rsid w:val="008F5D48"/>
    <w:rsid w:val="008F5D5E"/>
    <w:rsid w:val="008F5DEA"/>
    <w:rsid w:val="008F5EC6"/>
    <w:rsid w:val="008F5F30"/>
    <w:rsid w:val="008F5F70"/>
    <w:rsid w:val="008F5FB7"/>
    <w:rsid w:val="008F612C"/>
    <w:rsid w:val="008F6207"/>
    <w:rsid w:val="008F633E"/>
    <w:rsid w:val="008F6395"/>
    <w:rsid w:val="008F64D8"/>
    <w:rsid w:val="008F6708"/>
    <w:rsid w:val="008F6711"/>
    <w:rsid w:val="008F6724"/>
    <w:rsid w:val="008F681E"/>
    <w:rsid w:val="008F6859"/>
    <w:rsid w:val="008F68A3"/>
    <w:rsid w:val="008F68F3"/>
    <w:rsid w:val="008F6A33"/>
    <w:rsid w:val="008F6B21"/>
    <w:rsid w:val="008F6B89"/>
    <w:rsid w:val="008F6C9E"/>
    <w:rsid w:val="008F6D5B"/>
    <w:rsid w:val="008F6E8E"/>
    <w:rsid w:val="008F6F17"/>
    <w:rsid w:val="008F705F"/>
    <w:rsid w:val="008F715B"/>
    <w:rsid w:val="008F7284"/>
    <w:rsid w:val="008F744A"/>
    <w:rsid w:val="008F744E"/>
    <w:rsid w:val="008F74DC"/>
    <w:rsid w:val="008F750D"/>
    <w:rsid w:val="008F789F"/>
    <w:rsid w:val="008F7A5E"/>
    <w:rsid w:val="008F7CEF"/>
    <w:rsid w:val="008F7D87"/>
    <w:rsid w:val="008F7DB1"/>
    <w:rsid w:val="008F7DE0"/>
    <w:rsid w:val="008F7FC0"/>
    <w:rsid w:val="008F7FCE"/>
    <w:rsid w:val="008F7FEC"/>
    <w:rsid w:val="009000F5"/>
    <w:rsid w:val="009003BC"/>
    <w:rsid w:val="0090052F"/>
    <w:rsid w:val="009005B5"/>
    <w:rsid w:val="00900636"/>
    <w:rsid w:val="0090072F"/>
    <w:rsid w:val="009008CD"/>
    <w:rsid w:val="00900966"/>
    <w:rsid w:val="00900B14"/>
    <w:rsid w:val="00900BA3"/>
    <w:rsid w:val="00900E15"/>
    <w:rsid w:val="00900EE2"/>
    <w:rsid w:val="00900EF2"/>
    <w:rsid w:val="00900F26"/>
    <w:rsid w:val="00900FCF"/>
    <w:rsid w:val="009012DB"/>
    <w:rsid w:val="0090134D"/>
    <w:rsid w:val="0090149B"/>
    <w:rsid w:val="009014F2"/>
    <w:rsid w:val="00901795"/>
    <w:rsid w:val="009017FD"/>
    <w:rsid w:val="00901961"/>
    <w:rsid w:val="009019A0"/>
    <w:rsid w:val="009019AB"/>
    <w:rsid w:val="00901A9D"/>
    <w:rsid w:val="00901C55"/>
    <w:rsid w:val="00901CFF"/>
    <w:rsid w:val="00901D41"/>
    <w:rsid w:val="00901F0B"/>
    <w:rsid w:val="00901FAE"/>
    <w:rsid w:val="00902071"/>
    <w:rsid w:val="009020C1"/>
    <w:rsid w:val="00902104"/>
    <w:rsid w:val="0090211D"/>
    <w:rsid w:val="00902211"/>
    <w:rsid w:val="00902227"/>
    <w:rsid w:val="0090233F"/>
    <w:rsid w:val="00902407"/>
    <w:rsid w:val="0090278C"/>
    <w:rsid w:val="00902940"/>
    <w:rsid w:val="00902A1B"/>
    <w:rsid w:val="00902A68"/>
    <w:rsid w:val="00902BFC"/>
    <w:rsid w:val="00902C1A"/>
    <w:rsid w:val="00902C29"/>
    <w:rsid w:val="00902D90"/>
    <w:rsid w:val="00902E2A"/>
    <w:rsid w:val="00902EFC"/>
    <w:rsid w:val="00902F1A"/>
    <w:rsid w:val="00902F1E"/>
    <w:rsid w:val="00902F3A"/>
    <w:rsid w:val="009030D8"/>
    <w:rsid w:val="00903267"/>
    <w:rsid w:val="0090341E"/>
    <w:rsid w:val="00903439"/>
    <w:rsid w:val="0090345B"/>
    <w:rsid w:val="00903580"/>
    <w:rsid w:val="009035EF"/>
    <w:rsid w:val="00903610"/>
    <w:rsid w:val="0090399B"/>
    <w:rsid w:val="00903A94"/>
    <w:rsid w:val="00903AAB"/>
    <w:rsid w:val="00903B9F"/>
    <w:rsid w:val="00903BAF"/>
    <w:rsid w:val="00903BD9"/>
    <w:rsid w:val="00903CDE"/>
    <w:rsid w:val="0090406C"/>
    <w:rsid w:val="0090420F"/>
    <w:rsid w:val="0090424C"/>
    <w:rsid w:val="00904274"/>
    <w:rsid w:val="00904586"/>
    <w:rsid w:val="00904591"/>
    <w:rsid w:val="009045D3"/>
    <w:rsid w:val="0090478B"/>
    <w:rsid w:val="0090483B"/>
    <w:rsid w:val="00904A99"/>
    <w:rsid w:val="00904B95"/>
    <w:rsid w:val="00904C09"/>
    <w:rsid w:val="00904D75"/>
    <w:rsid w:val="00904D7A"/>
    <w:rsid w:val="00904E2A"/>
    <w:rsid w:val="00904F57"/>
    <w:rsid w:val="00905040"/>
    <w:rsid w:val="009050D8"/>
    <w:rsid w:val="00905213"/>
    <w:rsid w:val="00905244"/>
    <w:rsid w:val="00905334"/>
    <w:rsid w:val="0090534A"/>
    <w:rsid w:val="009054AA"/>
    <w:rsid w:val="0090554B"/>
    <w:rsid w:val="00905608"/>
    <w:rsid w:val="009058E6"/>
    <w:rsid w:val="009058F5"/>
    <w:rsid w:val="0090592E"/>
    <w:rsid w:val="00905932"/>
    <w:rsid w:val="00905B67"/>
    <w:rsid w:val="00905BFE"/>
    <w:rsid w:val="00905CE9"/>
    <w:rsid w:val="00905E01"/>
    <w:rsid w:val="00905EEB"/>
    <w:rsid w:val="00905F75"/>
    <w:rsid w:val="00905FDC"/>
    <w:rsid w:val="00906154"/>
    <w:rsid w:val="0090632A"/>
    <w:rsid w:val="009065C2"/>
    <w:rsid w:val="009065EF"/>
    <w:rsid w:val="00906967"/>
    <w:rsid w:val="00906AD5"/>
    <w:rsid w:val="00906B42"/>
    <w:rsid w:val="00906C65"/>
    <w:rsid w:val="00906C85"/>
    <w:rsid w:val="00906D33"/>
    <w:rsid w:val="0090711A"/>
    <w:rsid w:val="0090713B"/>
    <w:rsid w:val="0090728A"/>
    <w:rsid w:val="0090728C"/>
    <w:rsid w:val="0090730E"/>
    <w:rsid w:val="0090734E"/>
    <w:rsid w:val="009074CD"/>
    <w:rsid w:val="009075D4"/>
    <w:rsid w:val="00907660"/>
    <w:rsid w:val="009076AE"/>
    <w:rsid w:val="009076D3"/>
    <w:rsid w:val="00907789"/>
    <w:rsid w:val="00907887"/>
    <w:rsid w:val="009078D9"/>
    <w:rsid w:val="0090791F"/>
    <w:rsid w:val="009079B9"/>
    <w:rsid w:val="00907A8C"/>
    <w:rsid w:val="00907C0A"/>
    <w:rsid w:val="00907C6B"/>
    <w:rsid w:val="00907C9B"/>
    <w:rsid w:val="00907CFD"/>
    <w:rsid w:val="00907D9C"/>
    <w:rsid w:val="00907FB0"/>
    <w:rsid w:val="009100B0"/>
    <w:rsid w:val="009101E2"/>
    <w:rsid w:val="00910216"/>
    <w:rsid w:val="0091023F"/>
    <w:rsid w:val="0091024F"/>
    <w:rsid w:val="009102B6"/>
    <w:rsid w:val="009102C7"/>
    <w:rsid w:val="0091033B"/>
    <w:rsid w:val="0091085B"/>
    <w:rsid w:val="0091086D"/>
    <w:rsid w:val="009109A6"/>
    <w:rsid w:val="009109B4"/>
    <w:rsid w:val="00910BA0"/>
    <w:rsid w:val="00910D09"/>
    <w:rsid w:val="00910D6D"/>
    <w:rsid w:val="00910D6E"/>
    <w:rsid w:val="00910E2C"/>
    <w:rsid w:val="00910E91"/>
    <w:rsid w:val="00910F1D"/>
    <w:rsid w:val="00910F57"/>
    <w:rsid w:val="00910FB6"/>
    <w:rsid w:val="00910FEC"/>
    <w:rsid w:val="00910FF9"/>
    <w:rsid w:val="00911159"/>
    <w:rsid w:val="009111E1"/>
    <w:rsid w:val="00911264"/>
    <w:rsid w:val="009114F5"/>
    <w:rsid w:val="00911616"/>
    <w:rsid w:val="00911666"/>
    <w:rsid w:val="009117F0"/>
    <w:rsid w:val="00911975"/>
    <w:rsid w:val="00911C56"/>
    <w:rsid w:val="00911CA4"/>
    <w:rsid w:val="00911D17"/>
    <w:rsid w:val="00911EFB"/>
    <w:rsid w:val="00912186"/>
    <w:rsid w:val="009121F4"/>
    <w:rsid w:val="00912354"/>
    <w:rsid w:val="009124A1"/>
    <w:rsid w:val="00912504"/>
    <w:rsid w:val="00912521"/>
    <w:rsid w:val="0091268E"/>
    <w:rsid w:val="00912725"/>
    <w:rsid w:val="00912809"/>
    <w:rsid w:val="00912895"/>
    <w:rsid w:val="00912BE7"/>
    <w:rsid w:val="00912CA7"/>
    <w:rsid w:val="00912CDE"/>
    <w:rsid w:val="00912DA0"/>
    <w:rsid w:val="00913205"/>
    <w:rsid w:val="00913293"/>
    <w:rsid w:val="00913452"/>
    <w:rsid w:val="009135B3"/>
    <w:rsid w:val="00913761"/>
    <w:rsid w:val="009138DB"/>
    <w:rsid w:val="0091397B"/>
    <w:rsid w:val="00913990"/>
    <w:rsid w:val="00913991"/>
    <w:rsid w:val="00913995"/>
    <w:rsid w:val="009139DC"/>
    <w:rsid w:val="00913BB8"/>
    <w:rsid w:val="00913C3F"/>
    <w:rsid w:val="00913D48"/>
    <w:rsid w:val="00913E21"/>
    <w:rsid w:val="00913FFB"/>
    <w:rsid w:val="009140B9"/>
    <w:rsid w:val="009140F0"/>
    <w:rsid w:val="009143D1"/>
    <w:rsid w:val="00914423"/>
    <w:rsid w:val="009144F4"/>
    <w:rsid w:val="009145B5"/>
    <w:rsid w:val="009147CA"/>
    <w:rsid w:val="00914920"/>
    <w:rsid w:val="0091495B"/>
    <w:rsid w:val="00914B5C"/>
    <w:rsid w:val="00914CBE"/>
    <w:rsid w:val="00914D31"/>
    <w:rsid w:val="00914DD0"/>
    <w:rsid w:val="00914F09"/>
    <w:rsid w:val="00914FC9"/>
    <w:rsid w:val="009150B5"/>
    <w:rsid w:val="00915190"/>
    <w:rsid w:val="009151C0"/>
    <w:rsid w:val="009151DD"/>
    <w:rsid w:val="00915200"/>
    <w:rsid w:val="009153D2"/>
    <w:rsid w:val="00915416"/>
    <w:rsid w:val="009154BF"/>
    <w:rsid w:val="009155AC"/>
    <w:rsid w:val="009156AD"/>
    <w:rsid w:val="009157B0"/>
    <w:rsid w:val="009157D1"/>
    <w:rsid w:val="00915814"/>
    <w:rsid w:val="0091588C"/>
    <w:rsid w:val="00915932"/>
    <w:rsid w:val="00915941"/>
    <w:rsid w:val="00915A3F"/>
    <w:rsid w:val="00915A6A"/>
    <w:rsid w:val="00915B77"/>
    <w:rsid w:val="00915BB0"/>
    <w:rsid w:val="00915E13"/>
    <w:rsid w:val="00915F12"/>
    <w:rsid w:val="00915F71"/>
    <w:rsid w:val="00916243"/>
    <w:rsid w:val="009162B0"/>
    <w:rsid w:val="00916529"/>
    <w:rsid w:val="009165AC"/>
    <w:rsid w:val="009165F9"/>
    <w:rsid w:val="00916643"/>
    <w:rsid w:val="00916644"/>
    <w:rsid w:val="0091665E"/>
    <w:rsid w:val="009167CE"/>
    <w:rsid w:val="009167E9"/>
    <w:rsid w:val="009167FB"/>
    <w:rsid w:val="0091691B"/>
    <w:rsid w:val="00916A44"/>
    <w:rsid w:val="00916AA6"/>
    <w:rsid w:val="00916AD7"/>
    <w:rsid w:val="00916BA3"/>
    <w:rsid w:val="00916C7C"/>
    <w:rsid w:val="00916C7F"/>
    <w:rsid w:val="00916DB7"/>
    <w:rsid w:val="00916DFE"/>
    <w:rsid w:val="00916E81"/>
    <w:rsid w:val="00916F23"/>
    <w:rsid w:val="00916FB7"/>
    <w:rsid w:val="009170E2"/>
    <w:rsid w:val="009170F0"/>
    <w:rsid w:val="009170F3"/>
    <w:rsid w:val="0091712E"/>
    <w:rsid w:val="0091719E"/>
    <w:rsid w:val="0091729E"/>
    <w:rsid w:val="00917441"/>
    <w:rsid w:val="00917508"/>
    <w:rsid w:val="00917534"/>
    <w:rsid w:val="009175F7"/>
    <w:rsid w:val="00917612"/>
    <w:rsid w:val="0091768A"/>
    <w:rsid w:val="00917783"/>
    <w:rsid w:val="00917812"/>
    <w:rsid w:val="00917AAD"/>
    <w:rsid w:val="00917BAE"/>
    <w:rsid w:val="00917BC4"/>
    <w:rsid w:val="00917DF6"/>
    <w:rsid w:val="00917EA1"/>
    <w:rsid w:val="00917EB1"/>
    <w:rsid w:val="00917EF8"/>
    <w:rsid w:val="00917F5C"/>
    <w:rsid w:val="00917F62"/>
    <w:rsid w:val="00917F9E"/>
    <w:rsid w:val="00917FE2"/>
    <w:rsid w:val="00917FEE"/>
    <w:rsid w:val="009200A4"/>
    <w:rsid w:val="00920136"/>
    <w:rsid w:val="00920193"/>
    <w:rsid w:val="00920272"/>
    <w:rsid w:val="0092034F"/>
    <w:rsid w:val="00920372"/>
    <w:rsid w:val="0092038E"/>
    <w:rsid w:val="009203A1"/>
    <w:rsid w:val="0092041E"/>
    <w:rsid w:val="00920496"/>
    <w:rsid w:val="009204D4"/>
    <w:rsid w:val="0092053F"/>
    <w:rsid w:val="00920581"/>
    <w:rsid w:val="009206FB"/>
    <w:rsid w:val="009207BA"/>
    <w:rsid w:val="009207C6"/>
    <w:rsid w:val="009208A9"/>
    <w:rsid w:val="009208D1"/>
    <w:rsid w:val="009208E2"/>
    <w:rsid w:val="00920A1E"/>
    <w:rsid w:val="00920AD0"/>
    <w:rsid w:val="00920AE2"/>
    <w:rsid w:val="00920C63"/>
    <w:rsid w:val="00920D3C"/>
    <w:rsid w:val="00920DA4"/>
    <w:rsid w:val="00920DAD"/>
    <w:rsid w:val="00920E43"/>
    <w:rsid w:val="00920E9B"/>
    <w:rsid w:val="00920F00"/>
    <w:rsid w:val="009210A9"/>
    <w:rsid w:val="009212BE"/>
    <w:rsid w:val="00921394"/>
    <w:rsid w:val="009213EC"/>
    <w:rsid w:val="0092148E"/>
    <w:rsid w:val="009217E6"/>
    <w:rsid w:val="00921839"/>
    <w:rsid w:val="00921AF4"/>
    <w:rsid w:val="00921B8A"/>
    <w:rsid w:val="00921B8D"/>
    <w:rsid w:val="00921BFD"/>
    <w:rsid w:val="00921D8B"/>
    <w:rsid w:val="009220A2"/>
    <w:rsid w:val="00922142"/>
    <w:rsid w:val="00922184"/>
    <w:rsid w:val="00922189"/>
    <w:rsid w:val="009223A1"/>
    <w:rsid w:val="0092245E"/>
    <w:rsid w:val="00922502"/>
    <w:rsid w:val="0092256E"/>
    <w:rsid w:val="009225FB"/>
    <w:rsid w:val="00922686"/>
    <w:rsid w:val="009226CC"/>
    <w:rsid w:val="0092292B"/>
    <w:rsid w:val="0092292F"/>
    <w:rsid w:val="00922959"/>
    <w:rsid w:val="009229AB"/>
    <w:rsid w:val="00922B57"/>
    <w:rsid w:val="00922BDA"/>
    <w:rsid w:val="00922C05"/>
    <w:rsid w:val="00922D69"/>
    <w:rsid w:val="00922F30"/>
    <w:rsid w:val="00923042"/>
    <w:rsid w:val="009230EC"/>
    <w:rsid w:val="00923134"/>
    <w:rsid w:val="00923491"/>
    <w:rsid w:val="00923493"/>
    <w:rsid w:val="00923503"/>
    <w:rsid w:val="0092372A"/>
    <w:rsid w:val="00923786"/>
    <w:rsid w:val="00923832"/>
    <w:rsid w:val="00923A8E"/>
    <w:rsid w:val="00923B9C"/>
    <w:rsid w:val="00923C3A"/>
    <w:rsid w:val="00923CCF"/>
    <w:rsid w:val="00923F40"/>
    <w:rsid w:val="009244CC"/>
    <w:rsid w:val="00924534"/>
    <w:rsid w:val="0092464F"/>
    <w:rsid w:val="00924736"/>
    <w:rsid w:val="00924808"/>
    <w:rsid w:val="00924818"/>
    <w:rsid w:val="00924943"/>
    <w:rsid w:val="009249B3"/>
    <w:rsid w:val="00924C6E"/>
    <w:rsid w:val="00924C6F"/>
    <w:rsid w:val="00924CE5"/>
    <w:rsid w:val="00924EA3"/>
    <w:rsid w:val="00924F5A"/>
    <w:rsid w:val="00924F7A"/>
    <w:rsid w:val="00924FC6"/>
    <w:rsid w:val="00925031"/>
    <w:rsid w:val="009250CE"/>
    <w:rsid w:val="009252F4"/>
    <w:rsid w:val="00925413"/>
    <w:rsid w:val="0092545A"/>
    <w:rsid w:val="00925476"/>
    <w:rsid w:val="00925499"/>
    <w:rsid w:val="0092565B"/>
    <w:rsid w:val="00925746"/>
    <w:rsid w:val="0092583A"/>
    <w:rsid w:val="00925B61"/>
    <w:rsid w:val="00925E15"/>
    <w:rsid w:val="00925EEB"/>
    <w:rsid w:val="00925FB4"/>
    <w:rsid w:val="00925FEC"/>
    <w:rsid w:val="00925FF2"/>
    <w:rsid w:val="009260A0"/>
    <w:rsid w:val="009262B0"/>
    <w:rsid w:val="009262F7"/>
    <w:rsid w:val="00926331"/>
    <w:rsid w:val="009264E5"/>
    <w:rsid w:val="009267E2"/>
    <w:rsid w:val="00926812"/>
    <w:rsid w:val="00926837"/>
    <w:rsid w:val="009268AD"/>
    <w:rsid w:val="0092693F"/>
    <w:rsid w:val="0092696A"/>
    <w:rsid w:val="00926AC0"/>
    <w:rsid w:val="00926C0A"/>
    <w:rsid w:val="00926FAA"/>
    <w:rsid w:val="00927400"/>
    <w:rsid w:val="0092759F"/>
    <w:rsid w:val="00927604"/>
    <w:rsid w:val="00927706"/>
    <w:rsid w:val="009277CC"/>
    <w:rsid w:val="009277EE"/>
    <w:rsid w:val="0092787A"/>
    <w:rsid w:val="0092797A"/>
    <w:rsid w:val="00927A30"/>
    <w:rsid w:val="00927CCB"/>
    <w:rsid w:val="00927EC0"/>
    <w:rsid w:val="009300E9"/>
    <w:rsid w:val="00930101"/>
    <w:rsid w:val="00930130"/>
    <w:rsid w:val="00930193"/>
    <w:rsid w:val="009301E5"/>
    <w:rsid w:val="009303B9"/>
    <w:rsid w:val="009303DF"/>
    <w:rsid w:val="00930408"/>
    <w:rsid w:val="0093065F"/>
    <w:rsid w:val="00930830"/>
    <w:rsid w:val="00930989"/>
    <w:rsid w:val="009309BA"/>
    <w:rsid w:val="00930A56"/>
    <w:rsid w:val="00930A5C"/>
    <w:rsid w:val="00930B71"/>
    <w:rsid w:val="00930BFF"/>
    <w:rsid w:val="00930C01"/>
    <w:rsid w:val="00930E36"/>
    <w:rsid w:val="00930EC4"/>
    <w:rsid w:val="00930F43"/>
    <w:rsid w:val="0093100F"/>
    <w:rsid w:val="00931037"/>
    <w:rsid w:val="00931138"/>
    <w:rsid w:val="00931295"/>
    <w:rsid w:val="00931326"/>
    <w:rsid w:val="009313B8"/>
    <w:rsid w:val="00931442"/>
    <w:rsid w:val="0093150E"/>
    <w:rsid w:val="00931657"/>
    <w:rsid w:val="0093165A"/>
    <w:rsid w:val="0093170F"/>
    <w:rsid w:val="009318CB"/>
    <w:rsid w:val="00931B40"/>
    <w:rsid w:val="00931C0B"/>
    <w:rsid w:val="00931C24"/>
    <w:rsid w:val="00931C60"/>
    <w:rsid w:val="00931D15"/>
    <w:rsid w:val="00931D28"/>
    <w:rsid w:val="00931E2D"/>
    <w:rsid w:val="00931EB7"/>
    <w:rsid w:val="00931EE5"/>
    <w:rsid w:val="00931F1F"/>
    <w:rsid w:val="00931F96"/>
    <w:rsid w:val="00931F9C"/>
    <w:rsid w:val="0093209F"/>
    <w:rsid w:val="009320AC"/>
    <w:rsid w:val="00932141"/>
    <w:rsid w:val="009321B1"/>
    <w:rsid w:val="009321C1"/>
    <w:rsid w:val="009322B4"/>
    <w:rsid w:val="00932366"/>
    <w:rsid w:val="00932450"/>
    <w:rsid w:val="009325D2"/>
    <w:rsid w:val="00932734"/>
    <w:rsid w:val="00932865"/>
    <w:rsid w:val="00932876"/>
    <w:rsid w:val="009328B7"/>
    <w:rsid w:val="009329D5"/>
    <w:rsid w:val="009329F8"/>
    <w:rsid w:val="00932AB3"/>
    <w:rsid w:val="00932C75"/>
    <w:rsid w:val="00932C9C"/>
    <w:rsid w:val="00932D57"/>
    <w:rsid w:val="00932DA1"/>
    <w:rsid w:val="0093301B"/>
    <w:rsid w:val="00933057"/>
    <w:rsid w:val="0093308E"/>
    <w:rsid w:val="00933093"/>
    <w:rsid w:val="00933212"/>
    <w:rsid w:val="00933215"/>
    <w:rsid w:val="00933250"/>
    <w:rsid w:val="009332F5"/>
    <w:rsid w:val="00933315"/>
    <w:rsid w:val="00933395"/>
    <w:rsid w:val="009333F0"/>
    <w:rsid w:val="009333F5"/>
    <w:rsid w:val="00933494"/>
    <w:rsid w:val="0093349E"/>
    <w:rsid w:val="00933586"/>
    <w:rsid w:val="0093358D"/>
    <w:rsid w:val="00933644"/>
    <w:rsid w:val="009336AA"/>
    <w:rsid w:val="009336D8"/>
    <w:rsid w:val="00933713"/>
    <w:rsid w:val="00933841"/>
    <w:rsid w:val="009338FF"/>
    <w:rsid w:val="00933A2C"/>
    <w:rsid w:val="00933C41"/>
    <w:rsid w:val="00933CBC"/>
    <w:rsid w:val="00933E6E"/>
    <w:rsid w:val="00933E70"/>
    <w:rsid w:val="00933EA5"/>
    <w:rsid w:val="00933F71"/>
    <w:rsid w:val="0093406E"/>
    <w:rsid w:val="009340B4"/>
    <w:rsid w:val="009340E4"/>
    <w:rsid w:val="00934109"/>
    <w:rsid w:val="0093411D"/>
    <w:rsid w:val="0093412E"/>
    <w:rsid w:val="00934298"/>
    <w:rsid w:val="00934316"/>
    <w:rsid w:val="00934457"/>
    <w:rsid w:val="009344B5"/>
    <w:rsid w:val="009344E4"/>
    <w:rsid w:val="009345EB"/>
    <w:rsid w:val="009345F0"/>
    <w:rsid w:val="00934679"/>
    <w:rsid w:val="0093474D"/>
    <w:rsid w:val="00934791"/>
    <w:rsid w:val="009347D7"/>
    <w:rsid w:val="0093483B"/>
    <w:rsid w:val="00934A15"/>
    <w:rsid w:val="00934A18"/>
    <w:rsid w:val="00934B78"/>
    <w:rsid w:val="00934B79"/>
    <w:rsid w:val="00934BDC"/>
    <w:rsid w:val="00934C35"/>
    <w:rsid w:val="00934D14"/>
    <w:rsid w:val="00934F24"/>
    <w:rsid w:val="009350C9"/>
    <w:rsid w:val="009350CC"/>
    <w:rsid w:val="009350D2"/>
    <w:rsid w:val="009350F2"/>
    <w:rsid w:val="00935280"/>
    <w:rsid w:val="009353F0"/>
    <w:rsid w:val="0093544C"/>
    <w:rsid w:val="0093549C"/>
    <w:rsid w:val="009356DD"/>
    <w:rsid w:val="00935811"/>
    <w:rsid w:val="00935860"/>
    <w:rsid w:val="00935A6E"/>
    <w:rsid w:val="00935B85"/>
    <w:rsid w:val="00935C17"/>
    <w:rsid w:val="00935C69"/>
    <w:rsid w:val="00935CF3"/>
    <w:rsid w:val="00935DC9"/>
    <w:rsid w:val="00935EAF"/>
    <w:rsid w:val="00935F5A"/>
    <w:rsid w:val="00935FF7"/>
    <w:rsid w:val="009360B0"/>
    <w:rsid w:val="009360D3"/>
    <w:rsid w:val="009361BD"/>
    <w:rsid w:val="00936239"/>
    <w:rsid w:val="009362D1"/>
    <w:rsid w:val="00936327"/>
    <w:rsid w:val="0093632C"/>
    <w:rsid w:val="0093640E"/>
    <w:rsid w:val="009364CF"/>
    <w:rsid w:val="009365E3"/>
    <w:rsid w:val="00936613"/>
    <w:rsid w:val="0093666D"/>
    <w:rsid w:val="009366D4"/>
    <w:rsid w:val="0093684D"/>
    <w:rsid w:val="009368A8"/>
    <w:rsid w:val="009368E9"/>
    <w:rsid w:val="0093690C"/>
    <w:rsid w:val="00936A84"/>
    <w:rsid w:val="00936C6B"/>
    <w:rsid w:val="00936C7A"/>
    <w:rsid w:val="00936E28"/>
    <w:rsid w:val="00936FDB"/>
    <w:rsid w:val="00937067"/>
    <w:rsid w:val="009371DB"/>
    <w:rsid w:val="009371E7"/>
    <w:rsid w:val="009371FA"/>
    <w:rsid w:val="00937203"/>
    <w:rsid w:val="009373B5"/>
    <w:rsid w:val="009373DF"/>
    <w:rsid w:val="009373EB"/>
    <w:rsid w:val="0093754A"/>
    <w:rsid w:val="0093759A"/>
    <w:rsid w:val="00937711"/>
    <w:rsid w:val="00937867"/>
    <w:rsid w:val="009378C3"/>
    <w:rsid w:val="00937A11"/>
    <w:rsid w:val="00937BFC"/>
    <w:rsid w:val="00937CA8"/>
    <w:rsid w:val="00937CAE"/>
    <w:rsid w:val="00937DEC"/>
    <w:rsid w:val="00937EEC"/>
    <w:rsid w:val="00937F99"/>
    <w:rsid w:val="0094015B"/>
    <w:rsid w:val="009402A9"/>
    <w:rsid w:val="009403A1"/>
    <w:rsid w:val="00940555"/>
    <w:rsid w:val="00940599"/>
    <w:rsid w:val="009406E6"/>
    <w:rsid w:val="00940767"/>
    <w:rsid w:val="00940831"/>
    <w:rsid w:val="0094088F"/>
    <w:rsid w:val="00940BEC"/>
    <w:rsid w:val="00940EA6"/>
    <w:rsid w:val="00940EBF"/>
    <w:rsid w:val="009411A1"/>
    <w:rsid w:val="00941370"/>
    <w:rsid w:val="009413E5"/>
    <w:rsid w:val="00941483"/>
    <w:rsid w:val="00941608"/>
    <w:rsid w:val="00941627"/>
    <w:rsid w:val="00941713"/>
    <w:rsid w:val="0094174E"/>
    <w:rsid w:val="00941882"/>
    <w:rsid w:val="00941A69"/>
    <w:rsid w:val="00941B50"/>
    <w:rsid w:val="00941B54"/>
    <w:rsid w:val="00941BE4"/>
    <w:rsid w:val="00941D56"/>
    <w:rsid w:val="00941ED0"/>
    <w:rsid w:val="00941EE2"/>
    <w:rsid w:val="00941F85"/>
    <w:rsid w:val="00941FDE"/>
    <w:rsid w:val="00941FF6"/>
    <w:rsid w:val="0094209D"/>
    <w:rsid w:val="009420A0"/>
    <w:rsid w:val="0094223F"/>
    <w:rsid w:val="00942315"/>
    <w:rsid w:val="009423A1"/>
    <w:rsid w:val="00942529"/>
    <w:rsid w:val="0094262F"/>
    <w:rsid w:val="0094270B"/>
    <w:rsid w:val="00942974"/>
    <w:rsid w:val="0094297F"/>
    <w:rsid w:val="009429B4"/>
    <w:rsid w:val="00942A21"/>
    <w:rsid w:val="00942B80"/>
    <w:rsid w:val="00942B90"/>
    <w:rsid w:val="00942BB2"/>
    <w:rsid w:val="00942BE3"/>
    <w:rsid w:val="00942C02"/>
    <w:rsid w:val="00942E9B"/>
    <w:rsid w:val="00942EC6"/>
    <w:rsid w:val="00942F18"/>
    <w:rsid w:val="00942FD4"/>
    <w:rsid w:val="00943089"/>
    <w:rsid w:val="0094315F"/>
    <w:rsid w:val="0094317E"/>
    <w:rsid w:val="009431D0"/>
    <w:rsid w:val="00943253"/>
    <w:rsid w:val="009432C3"/>
    <w:rsid w:val="009433D4"/>
    <w:rsid w:val="009435E2"/>
    <w:rsid w:val="0094381E"/>
    <w:rsid w:val="0094385F"/>
    <w:rsid w:val="00943ACE"/>
    <w:rsid w:val="00943CA2"/>
    <w:rsid w:val="00943D47"/>
    <w:rsid w:val="00943F1C"/>
    <w:rsid w:val="00943FE2"/>
    <w:rsid w:val="009440D9"/>
    <w:rsid w:val="0094410C"/>
    <w:rsid w:val="009444B2"/>
    <w:rsid w:val="00944565"/>
    <w:rsid w:val="00944760"/>
    <w:rsid w:val="009447B2"/>
    <w:rsid w:val="009447C6"/>
    <w:rsid w:val="00944816"/>
    <w:rsid w:val="009448E0"/>
    <w:rsid w:val="0094491A"/>
    <w:rsid w:val="00944A86"/>
    <w:rsid w:val="00944AF3"/>
    <w:rsid w:val="00944B15"/>
    <w:rsid w:val="00944B29"/>
    <w:rsid w:val="00944BD9"/>
    <w:rsid w:val="00944C71"/>
    <w:rsid w:val="00944FA5"/>
    <w:rsid w:val="00945096"/>
    <w:rsid w:val="009450DB"/>
    <w:rsid w:val="00945158"/>
    <w:rsid w:val="00945195"/>
    <w:rsid w:val="009451A8"/>
    <w:rsid w:val="0094545A"/>
    <w:rsid w:val="00945621"/>
    <w:rsid w:val="009456B0"/>
    <w:rsid w:val="009456BC"/>
    <w:rsid w:val="009457E9"/>
    <w:rsid w:val="0094583C"/>
    <w:rsid w:val="009458D9"/>
    <w:rsid w:val="00945910"/>
    <w:rsid w:val="00945930"/>
    <w:rsid w:val="00945ABE"/>
    <w:rsid w:val="00945C8D"/>
    <w:rsid w:val="00945D93"/>
    <w:rsid w:val="00945F0E"/>
    <w:rsid w:val="0094607B"/>
    <w:rsid w:val="0094612C"/>
    <w:rsid w:val="009461C5"/>
    <w:rsid w:val="009461D6"/>
    <w:rsid w:val="0094648C"/>
    <w:rsid w:val="009464C3"/>
    <w:rsid w:val="00946540"/>
    <w:rsid w:val="0094654F"/>
    <w:rsid w:val="00946607"/>
    <w:rsid w:val="009467D3"/>
    <w:rsid w:val="00946828"/>
    <w:rsid w:val="00946885"/>
    <w:rsid w:val="00946C01"/>
    <w:rsid w:val="00946C02"/>
    <w:rsid w:val="00946D4C"/>
    <w:rsid w:val="00946FDC"/>
    <w:rsid w:val="0094703B"/>
    <w:rsid w:val="00947266"/>
    <w:rsid w:val="0094726C"/>
    <w:rsid w:val="0094730B"/>
    <w:rsid w:val="009475D2"/>
    <w:rsid w:val="009475EE"/>
    <w:rsid w:val="00947633"/>
    <w:rsid w:val="00947724"/>
    <w:rsid w:val="00947738"/>
    <w:rsid w:val="00947891"/>
    <w:rsid w:val="00947ACF"/>
    <w:rsid w:val="00947AD3"/>
    <w:rsid w:val="00947AEB"/>
    <w:rsid w:val="00947C1D"/>
    <w:rsid w:val="00947C59"/>
    <w:rsid w:val="00947CC8"/>
    <w:rsid w:val="00947D4C"/>
    <w:rsid w:val="00947E68"/>
    <w:rsid w:val="00947EB5"/>
    <w:rsid w:val="00947F09"/>
    <w:rsid w:val="00947F50"/>
    <w:rsid w:val="00947FD4"/>
    <w:rsid w:val="0095002B"/>
    <w:rsid w:val="00950061"/>
    <w:rsid w:val="009501A3"/>
    <w:rsid w:val="0095042B"/>
    <w:rsid w:val="009505EB"/>
    <w:rsid w:val="00950717"/>
    <w:rsid w:val="009507A1"/>
    <w:rsid w:val="009507D8"/>
    <w:rsid w:val="00950906"/>
    <w:rsid w:val="0095096E"/>
    <w:rsid w:val="009509B5"/>
    <w:rsid w:val="00950B06"/>
    <w:rsid w:val="00950C43"/>
    <w:rsid w:val="00950DF3"/>
    <w:rsid w:val="00950ED3"/>
    <w:rsid w:val="00950F95"/>
    <w:rsid w:val="0095112D"/>
    <w:rsid w:val="009511CF"/>
    <w:rsid w:val="00951287"/>
    <w:rsid w:val="00951341"/>
    <w:rsid w:val="0095152B"/>
    <w:rsid w:val="009515BC"/>
    <w:rsid w:val="00951787"/>
    <w:rsid w:val="009517B6"/>
    <w:rsid w:val="0095183E"/>
    <w:rsid w:val="00951A06"/>
    <w:rsid w:val="00951A40"/>
    <w:rsid w:val="00951A73"/>
    <w:rsid w:val="00951B80"/>
    <w:rsid w:val="00951BAE"/>
    <w:rsid w:val="00951C11"/>
    <w:rsid w:val="00951C33"/>
    <w:rsid w:val="00951CED"/>
    <w:rsid w:val="00951DFF"/>
    <w:rsid w:val="00951E86"/>
    <w:rsid w:val="00951F7F"/>
    <w:rsid w:val="00951FC3"/>
    <w:rsid w:val="0095204A"/>
    <w:rsid w:val="009520BE"/>
    <w:rsid w:val="0095210A"/>
    <w:rsid w:val="009522B9"/>
    <w:rsid w:val="00952450"/>
    <w:rsid w:val="0095251A"/>
    <w:rsid w:val="009525A0"/>
    <w:rsid w:val="00952704"/>
    <w:rsid w:val="0095293F"/>
    <w:rsid w:val="00952975"/>
    <w:rsid w:val="009529F4"/>
    <w:rsid w:val="00952C8F"/>
    <w:rsid w:val="00952CB4"/>
    <w:rsid w:val="00952EA5"/>
    <w:rsid w:val="00952F7C"/>
    <w:rsid w:val="0095314D"/>
    <w:rsid w:val="00953413"/>
    <w:rsid w:val="0095349D"/>
    <w:rsid w:val="00953562"/>
    <w:rsid w:val="0095358D"/>
    <w:rsid w:val="0095359B"/>
    <w:rsid w:val="0095368D"/>
    <w:rsid w:val="00953691"/>
    <w:rsid w:val="0095387A"/>
    <w:rsid w:val="00953944"/>
    <w:rsid w:val="00953965"/>
    <w:rsid w:val="009539B9"/>
    <w:rsid w:val="00953A21"/>
    <w:rsid w:val="00953B4D"/>
    <w:rsid w:val="00953C60"/>
    <w:rsid w:val="00953C78"/>
    <w:rsid w:val="00953D6E"/>
    <w:rsid w:val="00953DB2"/>
    <w:rsid w:val="00954084"/>
    <w:rsid w:val="0095426F"/>
    <w:rsid w:val="0095431C"/>
    <w:rsid w:val="00954434"/>
    <w:rsid w:val="0095447F"/>
    <w:rsid w:val="009544AC"/>
    <w:rsid w:val="009544F8"/>
    <w:rsid w:val="00954521"/>
    <w:rsid w:val="00954602"/>
    <w:rsid w:val="0095466C"/>
    <w:rsid w:val="009546E7"/>
    <w:rsid w:val="0095487F"/>
    <w:rsid w:val="00954AD5"/>
    <w:rsid w:val="00954B45"/>
    <w:rsid w:val="00954CD6"/>
    <w:rsid w:val="00954EE1"/>
    <w:rsid w:val="0095501C"/>
    <w:rsid w:val="009550D5"/>
    <w:rsid w:val="009552A5"/>
    <w:rsid w:val="009553CA"/>
    <w:rsid w:val="009553DB"/>
    <w:rsid w:val="009553FE"/>
    <w:rsid w:val="00955415"/>
    <w:rsid w:val="0095542E"/>
    <w:rsid w:val="0095547D"/>
    <w:rsid w:val="009554A0"/>
    <w:rsid w:val="0095564D"/>
    <w:rsid w:val="00955756"/>
    <w:rsid w:val="009557E4"/>
    <w:rsid w:val="0095583E"/>
    <w:rsid w:val="009558D4"/>
    <w:rsid w:val="00955923"/>
    <w:rsid w:val="0095596C"/>
    <w:rsid w:val="009559B8"/>
    <w:rsid w:val="009559EF"/>
    <w:rsid w:val="009559F6"/>
    <w:rsid w:val="00955A17"/>
    <w:rsid w:val="00955B63"/>
    <w:rsid w:val="00955D72"/>
    <w:rsid w:val="009561DC"/>
    <w:rsid w:val="009562B1"/>
    <w:rsid w:val="009563FF"/>
    <w:rsid w:val="00956724"/>
    <w:rsid w:val="00956752"/>
    <w:rsid w:val="00956776"/>
    <w:rsid w:val="009567B5"/>
    <w:rsid w:val="0095684B"/>
    <w:rsid w:val="0095691A"/>
    <w:rsid w:val="009569C3"/>
    <w:rsid w:val="00956A75"/>
    <w:rsid w:val="00956B2E"/>
    <w:rsid w:val="00956D60"/>
    <w:rsid w:val="00956E18"/>
    <w:rsid w:val="00956E1B"/>
    <w:rsid w:val="00956EE4"/>
    <w:rsid w:val="00956F34"/>
    <w:rsid w:val="0095703A"/>
    <w:rsid w:val="009570B7"/>
    <w:rsid w:val="009570D6"/>
    <w:rsid w:val="0095714F"/>
    <w:rsid w:val="0095719B"/>
    <w:rsid w:val="009571A3"/>
    <w:rsid w:val="009572B6"/>
    <w:rsid w:val="00957302"/>
    <w:rsid w:val="00957330"/>
    <w:rsid w:val="00957357"/>
    <w:rsid w:val="009575AD"/>
    <w:rsid w:val="009575B4"/>
    <w:rsid w:val="0095782D"/>
    <w:rsid w:val="00957CB9"/>
    <w:rsid w:val="00957CF7"/>
    <w:rsid w:val="00957EA4"/>
    <w:rsid w:val="0095F657"/>
    <w:rsid w:val="0096013F"/>
    <w:rsid w:val="0096018F"/>
    <w:rsid w:val="009602F8"/>
    <w:rsid w:val="0096030C"/>
    <w:rsid w:val="0096040D"/>
    <w:rsid w:val="00960497"/>
    <w:rsid w:val="00960550"/>
    <w:rsid w:val="00960653"/>
    <w:rsid w:val="009606BC"/>
    <w:rsid w:val="009607A6"/>
    <w:rsid w:val="0096080B"/>
    <w:rsid w:val="009608A8"/>
    <w:rsid w:val="00960978"/>
    <w:rsid w:val="00960988"/>
    <w:rsid w:val="00960A93"/>
    <w:rsid w:val="00960B06"/>
    <w:rsid w:val="00960BCF"/>
    <w:rsid w:val="00960C03"/>
    <w:rsid w:val="00960CCE"/>
    <w:rsid w:val="00960CFA"/>
    <w:rsid w:val="00960D38"/>
    <w:rsid w:val="00960D6D"/>
    <w:rsid w:val="00960DE1"/>
    <w:rsid w:val="00960EF8"/>
    <w:rsid w:val="00961206"/>
    <w:rsid w:val="00961332"/>
    <w:rsid w:val="0096134E"/>
    <w:rsid w:val="009615BE"/>
    <w:rsid w:val="00961611"/>
    <w:rsid w:val="0096163B"/>
    <w:rsid w:val="0096169C"/>
    <w:rsid w:val="009616D2"/>
    <w:rsid w:val="00961734"/>
    <w:rsid w:val="00961821"/>
    <w:rsid w:val="00961906"/>
    <w:rsid w:val="009619F3"/>
    <w:rsid w:val="00961B48"/>
    <w:rsid w:val="00961CA6"/>
    <w:rsid w:val="00961E22"/>
    <w:rsid w:val="00961F31"/>
    <w:rsid w:val="00961FA7"/>
    <w:rsid w:val="009620D3"/>
    <w:rsid w:val="009621BF"/>
    <w:rsid w:val="00962284"/>
    <w:rsid w:val="00962295"/>
    <w:rsid w:val="0096235C"/>
    <w:rsid w:val="0096236D"/>
    <w:rsid w:val="00962562"/>
    <w:rsid w:val="0096258E"/>
    <w:rsid w:val="0096283D"/>
    <w:rsid w:val="00962AF0"/>
    <w:rsid w:val="00962D57"/>
    <w:rsid w:val="00962F13"/>
    <w:rsid w:val="009631E2"/>
    <w:rsid w:val="0096332C"/>
    <w:rsid w:val="0096344D"/>
    <w:rsid w:val="00963520"/>
    <w:rsid w:val="0096357D"/>
    <w:rsid w:val="009636B5"/>
    <w:rsid w:val="00963B3A"/>
    <w:rsid w:val="00963B4F"/>
    <w:rsid w:val="00963C3E"/>
    <w:rsid w:val="00963CD9"/>
    <w:rsid w:val="00963E2B"/>
    <w:rsid w:val="00963EAD"/>
    <w:rsid w:val="009641D1"/>
    <w:rsid w:val="00964278"/>
    <w:rsid w:val="009642BE"/>
    <w:rsid w:val="0096432E"/>
    <w:rsid w:val="009646F0"/>
    <w:rsid w:val="00964956"/>
    <w:rsid w:val="00964A70"/>
    <w:rsid w:val="00964AA6"/>
    <w:rsid w:val="00964BC0"/>
    <w:rsid w:val="00964D31"/>
    <w:rsid w:val="00964F23"/>
    <w:rsid w:val="009651E6"/>
    <w:rsid w:val="00965231"/>
    <w:rsid w:val="0096523A"/>
    <w:rsid w:val="00965373"/>
    <w:rsid w:val="00965405"/>
    <w:rsid w:val="0096552E"/>
    <w:rsid w:val="00965706"/>
    <w:rsid w:val="0096577A"/>
    <w:rsid w:val="009657F1"/>
    <w:rsid w:val="009658E1"/>
    <w:rsid w:val="0096597C"/>
    <w:rsid w:val="00965986"/>
    <w:rsid w:val="00965B8C"/>
    <w:rsid w:val="00965BEC"/>
    <w:rsid w:val="00965DE7"/>
    <w:rsid w:val="00965F33"/>
    <w:rsid w:val="00966185"/>
    <w:rsid w:val="0096621D"/>
    <w:rsid w:val="0096648D"/>
    <w:rsid w:val="00966545"/>
    <w:rsid w:val="009665EF"/>
    <w:rsid w:val="009668C6"/>
    <w:rsid w:val="00966CDF"/>
    <w:rsid w:val="00966D3E"/>
    <w:rsid w:val="00966EDF"/>
    <w:rsid w:val="0096705C"/>
    <w:rsid w:val="00967228"/>
    <w:rsid w:val="009672CC"/>
    <w:rsid w:val="009672DA"/>
    <w:rsid w:val="00967393"/>
    <w:rsid w:val="00967410"/>
    <w:rsid w:val="00967463"/>
    <w:rsid w:val="00967482"/>
    <w:rsid w:val="00967541"/>
    <w:rsid w:val="009675C5"/>
    <w:rsid w:val="00967743"/>
    <w:rsid w:val="00967799"/>
    <w:rsid w:val="009677D3"/>
    <w:rsid w:val="0096780F"/>
    <w:rsid w:val="00967883"/>
    <w:rsid w:val="0096795A"/>
    <w:rsid w:val="00967A14"/>
    <w:rsid w:val="00967A40"/>
    <w:rsid w:val="00967C3D"/>
    <w:rsid w:val="00967CE6"/>
    <w:rsid w:val="00967D8E"/>
    <w:rsid w:val="00967D92"/>
    <w:rsid w:val="00967DE9"/>
    <w:rsid w:val="00967F59"/>
    <w:rsid w:val="00967F95"/>
    <w:rsid w:val="0097001D"/>
    <w:rsid w:val="00970069"/>
    <w:rsid w:val="009700B2"/>
    <w:rsid w:val="00970183"/>
    <w:rsid w:val="00970246"/>
    <w:rsid w:val="00970370"/>
    <w:rsid w:val="009705E2"/>
    <w:rsid w:val="009706A6"/>
    <w:rsid w:val="00970874"/>
    <w:rsid w:val="009708AC"/>
    <w:rsid w:val="00970949"/>
    <w:rsid w:val="0097099D"/>
    <w:rsid w:val="00970B69"/>
    <w:rsid w:val="00970DE3"/>
    <w:rsid w:val="00970F8D"/>
    <w:rsid w:val="009711BF"/>
    <w:rsid w:val="0097121D"/>
    <w:rsid w:val="009712C9"/>
    <w:rsid w:val="009713E5"/>
    <w:rsid w:val="0097146E"/>
    <w:rsid w:val="0097149C"/>
    <w:rsid w:val="00971512"/>
    <w:rsid w:val="009716C1"/>
    <w:rsid w:val="00971755"/>
    <w:rsid w:val="00971870"/>
    <w:rsid w:val="009719BF"/>
    <w:rsid w:val="00971CAB"/>
    <w:rsid w:val="009720C6"/>
    <w:rsid w:val="009720E8"/>
    <w:rsid w:val="0097211E"/>
    <w:rsid w:val="009721EB"/>
    <w:rsid w:val="00972200"/>
    <w:rsid w:val="009723E7"/>
    <w:rsid w:val="009723F3"/>
    <w:rsid w:val="0097264B"/>
    <w:rsid w:val="0097273B"/>
    <w:rsid w:val="009727DD"/>
    <w:rsid w:val="00972920"/>
    <w:rsid w:val="00972A19"/>
    <w:rsid w:val="00972A26"/>
    <w:rsid w:val="00972A89"/>
    <w:rsid w:val="00972AC6"/>
    <w:rsid w:val="00972B69"/>
    <w:rsid w:val="00972CFC"/>
    <w:rsid w:val="00972D9C"/>
    <w:rsid w:val="00972E47"/>
    <w:rsid w:val="00972EA3"/>
    <w:rsid w:val="00973092"/>
    <w:rsid w:val="009731A6"/>
    <w:rsid w:val="009732C0"/>
    <w:rsid w:val="009732FA"/>
    <w:rsid w:val="009735C6"/>
    <w:rsid w:val="00973758"/>
    <w:rsid w:val="00973775"/>
    <w:rsid w:val="00973859"/>
    <w:rsid w:val="009738DC"/>
    <w:rsid w:val="00973C5B"/>
    <w:rsid w:val="00973C89"/>
    <w:rsid w:val="00973CF3"/>
    <w:rsid w:val="00973D0D"/>
    <w:rsid w:val="00973DB0"/>
    <w:rsid w:val="00973DF3"/>
    <w:rsid w:val="00973F2E"/>
    <w:rsid w:val="00973F5F"/>
    <w:rsid w:val="00973F9B"/>
    <w:rsid w:val="00973FD7"/>
    <w:rsid w:val="00974086"/>
    <w:rsid w:val="009740CE"/>
    <w:rsid w:val="0097412B"/>
    <w:rsid w:val="009742E3"/>
    <w:rsid w:val="00974379"/>
    <w:rsid w:val="0097445A"/>
    <w:rsid w:val="0097447B"/>
    <w:rsid w:val="009744F8"/>
    <w:rsid w:val="009744FF"/>
    <w:rsid w:val="00974580"/>
    <w:rsid w:val="009746A6"/>
    <w:rsid w:val="00974797"/>
    <w:rsid w:val="009749DE"/>
    <w:rsid w:val="00974B23"/>
    <w:rsid w:val="00974BCD"/>
    <w:rsid w:val="00974C15"/>
    <w:rsid w:val="00974E31"/>
    <w:rsid w:val="00974E3F"/>
    <w:rsid w:val="00974EEF"/>
    <w:rsid w:val="00974F31"/>
    <w:rsid w:val="00975082"/>
    <w:rsid w:val="0097514E"/>
    <w:rsid w:val="0097517C"/>
    <w:rsid w:val="009751C8"/>
    <w:rsid w:val="0097531A"/>
    <w:rsid w:val="00975420"/>
    <w:rsid w:val="009754B6"/>
    <w:rsid w:val="009754C0"/>
    <w:rsid w:val="00975774"/>
    <w:rsid w:val="0097579A"/>
    <w:rsid w:val="00975826"/>
    <w:rsid w:val="0097585F"/>
    <w:rsid w:val="00975AAA"/>
    <w:rsid w:val="00975BB4"/>
    <w:rsid w:val="00975D22"/>
    <w:rsid w:val="00975D2F"/>
    <w:rsid w:val="00975D42"/>
    <w:rsid w:val="00975DAA"/>
    <w:rsid w:val="00975E99"/>
    <w:rsid w:val="00975EB0"/>
    <w:rsid w:val="00975F87"/>
    <w:rsid w:val="00975FD1"/>
    <w:rsid w:val="00975FFE"/>
    <w:rsid w:val="00976027"/>
    <w:rsid w:val="00976223"/>
    <w:rsid w:val="00976488"/>
    <w:rsid w:val="009765A3"/>
    <w:rsid w:val="009765C1"/>
    <w:rsid w:val="00976731"/>
    <w:rsid w:val="00976778"/>
    <w:rsid w:val="009769F8"/>
    <w:rsid w:val="00976BCA"/>
    <w:rsid w:val="00976C78"/>
    <w:rsid w:val="00976D42"/>
    <w:rsid w:val="00976D78"/>
    <w:rsid w:val="00976D9E"/>
    <w:rsid w:val="00976E13"/>
    <w:rsid w:val="00976E9C"/>
    <w:rsid w:val="00976EF7"/>
    <w:rsid w:val="00976F3F"/>
    <w:rsid w:val="0097715F"/>
    <w:rsid w:val="009775F2"/>
    <w:rsid w:val="009776CF"/>
    <w:rsid w:val="009776DC"/>
    <w:rsid w:val="009776E2"/>
    <w:rsid w:val="00977A1C"/>
    <w:rsid w:val="00977A4C"/>
    <w:rsid w:val="00977B17"/>
    <w:rsid w:val="00977B77"/>
    <w:rsid w:val="00977C80"/>
    <w:rsid w:val="00977D77"/>
    <w:rsid w:val="00977DE6"/>
    <w:rsid w:val="00977DFD"/>
    <w:rsid w:val="009800E8"/>
    <w:rsid w:val="00980313"/>
    <w:rsid w:val="009803F7"/>
    <w:rsid w:val="0098048D"/>
    <w:rsid w:val="009804D9"/>
    <w:rsid w:val="00980544"/>
    <w:rsid w:val="00980670"/>
    <w:rsid w:val="00980C89"/>
    <w:rsid w:val="00980CA8"/>
    <w:rsid w:val="00980CD5"/>
    <w:rsid w:val="00980D10"/>
    <w:rsid w:val="00980F2C"/>
    <w:rsid w:val="00980F37"/>
    <w:rsid w:val="00980F67"/>
    <w:rsid w:val="0098103C"/>
    <w:rsid w:val="00981147"/>
    <w:rsid w:val="00981202"/>
    <w:rsid w:val="009812F7"/>
    <w:rsid w:val="00981505"/>
    <w:rsid w:val="0098152A"/>
    <w:rsid w:val="00981563"/>
    <w:rsid w:val="00981573"/>
    <w:rsid w:val="009815BC"/>
    <w:rsid w:val="0098167D"/>
    <w:rsid w:val="00981726"/>
    <w:rsid w:val="009817A1"/>
    <w:rsid w:val="009817FB"/>
    <w:rsid w:val="00981873"/>
    <w:rsid w:val="009819D1"/>
    <w:rsid w:val="00981A20"/>
    <w:rsid w:val="00981AAC"/>
    <w:rsid w:val="00981B75"/>
    <w:rsid w:val="00981CCA"/>
    <w:rsid w:val="00981F52"/>
    <w:rsid w:val="00981F7E"/>
    <w:rsid w:val="00981F92"/>
    <w:rsid w:val="00982079"/>
    <w:rsid w:val="0098212C"/>
    <w:rsid w:val="009822BF"/>
    <w:rsid w:val="00982349"/>
    <w:rsid w:val="0098252E"/>
    <w:rsid w:val="00982693"/>
    <w:rsid w:val="009827C3"/>
    <w:rsid w:val="00982A15"/>
    <w:rsid w:val="00982AB7"/>
    <w:rsid w:val="00982AF3"/>
    <w:rsid w:val="00982B10"/>
    <w:rsid w:val="00982B3E"/>
    <w:rsid w:val="00982C9D"/>
    <w:rsid w:val="00982F9B"/>
    <w:rsid w:val="00983015"/>
    <w:rsid w:val="009835A7"/>
    <w:rsid w:val="009836B9"/>
    <w:rsid w:val="009836C5"/>
    <w:rsid w:val="009838C3"/>
    <w:rsid w:val="00983940"/>
    <w:rsid w:val="0098396A"/>
    <w:rsid w:val="00983BA9"/>
    <w:rsid w:val="00983CE4"/>
    <w:rsid w:val="00983E92"/>
    <w:rsid w:val="00983E97"/>
    <w:rsid w:val="00983EB1"/>
    <w:rsid w:val="00983EF8"/>
    <w:rsid w:val="00983F2C"/>
    <w:rsid w:val="00984096"/>
    <w:rsid w:val="00984117"/>
    <w:rsid w:val="0098420E"/>
    <w:rsid w:val="0098432E"/>
    <w:rsid w:val="00984446"/>
    <w:rsid w:val="00984761"/>
    <w:rsid w:val="009847A0"/>
    <w:rsid w:val="009848D2"/>
    <w:rsid w:val="00984AAD"/>
    <w:rsid w:val="00984B7C"/>
    <w:rsid w:val="00984B9E"/>
    <w:rsid w:val="00984E0C"/>
    <w:rsid w:val="00984E8F"/>
    <w:rsid w:val="00984FE8"/>
    <w:rsid w:val="00984FEF"/>
    <w:rsid w:val="009850B0"/>
    <w:rsid w:val="0098519B"/>
    <w:rsid w:val="009852EE"/>
    <w:rsid w:val="009855A1"/>
    <w:rsid w:val="009855E4"/>
    <w:rsid w:val="0098561E"/>
    <w:rsid w:val="00985AE7"/>
    <w:rsid w:val="00985B87"/>
    <w:rsid w:val="00985D92"/>
    <w:rsid w:val="00985E9F"/>
    <w:rsid w:val="00985F6C"/>
    <w:rsid w:val="0098619E"/>
    <w:rsid w:val="009861A8"/>
    <w:rsid w:val="009861C4"/>
    <w:rsid w:val="00986353"/>
    <w:rsid w:val="0098636E"/>
    <w:rsid w:val="009864ED"/>
    <w:rsid w:val="0098652B"/>
    <w:rsid w:val="0098672C"/>
    <w:rsid w:val="009868A8"/>
    <w:rsid w:val="009868B5"/>
    <w:rsid w:val="009869D0"/>
    <w:rsid w:val="009869F1"/>
    <w:rsid w:val="00986A87"/>
    <w:rsid w:val="00986B46"/>
    <w:rsid w:val="00986D47"/>
    <w:rsid w:val="00986D7A"/>
    <w:rsid w:val="00986E2E"/>
    <w:rsid w:val="009870FD"/>
    <w:rsid w:val="00987121"/>
    <w:rsid w:val="009872F9"/>
    <w:rsid w:val="009873B0"/>
    <w:rsid w:val="009873BF"/>
    <w:rsid w:val="00987474"/>
    <w:rsid w:val="00987485"/>
    <w:rsid w:val="0098750E"/>
    <w:rsid w:val="00987614"/>
    <w:rsid w:val="00987654"/>
    <w:rsid w:val="0098766E"/>
    <w:rsid w:val="0098767C"/>
    <w:rsid w:val="009877FD"/>
    <w:rsid w:val="0098795B"/>
    <w:rsid w:val="0098796C"/>
    <w:rsid w:val="00987A59"/>
    <w:rsid w:val="00987BC8"/>
    <w:rsid w:val="00987BFB"/>
    <w:rsid w:val="00987D4E"/>
    <w:rsid w:val="00987D8C"/>
    <w:rsid w:val="00987E08"/>
    <w:rsid w:val="00987F3E"/>
    <w:rsid w:val="00987F51"/>
    <w:rsid w:val="00990066"/>
    <w:rsid w:val="00990196"/>
    <w:rsid w:val="0099039E"/>
    <w:rsid w:val="00990749"/>
    <w:rsid w:val="009907AA"/>
    <w:rsid w:val="0099080F"/>
    <w:rsid w:val="00990867"/>
    <w:rsid w:val="009908AF"/>
    <w:rsid w:val="0099091F"/>
    <w:rsid w:val="00990994"/>
    <w:rsid w:val="009909E7"/>
    <w:rsid w:val="00990AB5"/>
    <w:rsid w:val="00990ABC"/>
    <w:rsid w:val="00990AF4"/>
    <w:rsid w:val="00990BBA"/>
    <w:rsid w:val="00990D04"/>
    <w:rsid w:val="00990D84"/>
    <w:rsid w:val="00990DCF"/>
    <w:rsid w:val="00990DED"/>
    <w:rsid w:val="00990EFF"/>
    <w:rsid w:val="009910A8"/>
    <w:rsid w:val="0099135E"/>
    <w:rsid w:val="009914F1"/>
    <w:rsid w:val="009914F4"/>
    <w:rsid w:val="009915BF"/>
    <w:rsid w:val="009915C5"/>
    <w:rsid w:val="0099162E"/>
    <w:rsid w:val="00991865"/>
    <w:rsid w:val="00991A57"/>
    <w:rsid w:val="00991AAE"/>
    <w:rsid w:val="00991B66"/>
    <w:rsid w:val="00991F55"/>
    <w:rsid w:val="00991F94"/>
    <w:rsid w:val="00991FA3"/>
    <w:rsid w:val="00991FD1"/>
    <w:rsid w:val="00992118"/>
    <w:rsid w:val="00992180"/>
    <w:rsid w:val="009921CC"/>
    <w:rsid w:val="009921E4"/>
    <w:rsid w:val="009922DD"/>
    <w:rsid w:val="009922FD"/>
    <w:rsid w:val="00992314"/>
    <w:rsid w:val="009923D1"/>
    <w:rsid w:val="00992419"/>
    <w:rsid w:val="0099246C"/>
    <w:rsid w:val="0099248B"/>
    <w:rsid w:val="00992730"/>
    <w:rsid w:val="009927E4"/>
    <w:rsid w:val="00992840"/>
    <w:rsid w:val="00992863"/>
    <w:rsid w:val="00992901"/>
    <w:rsid w:val="00992BAD"/>
    <w:rsid w:val="00992CB8"/>
    <w:rsid w:val="00992D34"/>
    <w:rsid w:val="00992E39"/>
    <w:rsid w:val="00992F0E"/>
    <w:rsid w:val="0099303D"/>
    <w:rsid w:val="00993065"/>
    <w:rsid w:val="0099308E"/>
    <w:rsid w:val="00993179"/>
    <w:rsid w:val="0099332B"/>
    <w:rsid w:val="00993675"/>
    <w:rsid w:val="009936D7"/>
    <w:rsid w:val="009939B3"/>
    <w:rsid w:val="00993AC7"/>
    <w:rsid w:val="00993BD6"/>
    <w:rsid w:val="00993DE3"/>
    <w:rsid w:val="00993DF8"/>
    <w:rsid w:val="00993EE5"/>
    <w:rsid w:val="00993EFF"/>
    <w:rsid w:val="009940C3"/>
    <w:rsid w:val="0099428C"/>
    <w:rsid w:val="009943C7"/>
    <w:rsid w:val="00994419"/>
    <w:rsid w:val="009944C0"/>
    <w:rsid w:val="00994570"/>
    <w:rsid w:val="0099457E"/>
    <w:rsid w:val="0099461C"/>
    <w:rsid w:val="00994636"/>
    <w:rsid w:val="00994652"/>
    <w:rsid w:val="0099467C"/>
    <w:rsid w:val="00994747"/>
    <w:rsid w:val="0099475A"/>
    <w:rsid w:val="0099489D"/>
    <w:rsid w:val="009948E4"/>
    <w:rsid w:val="009948FF"/>
    <w:rsid w:val="00994A0B"/>
    <w:rsid w:val="00994A11"/>
    <w:rsid w:val="00994AE1"/>
    <w:rsid w:val="00994D56"/>
    <w:rsid w:val="00994D65"/>
    <w:rsid w:val="00994F0A"/>
    <w:rsid w:val="00994F4D"/>
    <w:rsid w:val="00994FA9"/>
    <w:rsid w:val="00995077"/>
    <w:rsid w:val="009951A4"/>
    <w:rsid w:val="009951FB"/>
    <w:rsid w:val="00995220"/>
    <w:rsid w:val="00995246"/>
    <w:rsid w:val="0099527D"/>
    <w:rsid w:val="00995401"/>
    <w:rsid w:val="00995421"/>
    <w:rsid w:val="00995428"/>
    <w:rsid w:val="009954BC"/>
    <w:rsid w:val="009954C2"/>
    <w:rsid w:val="009954D4"/>
    <w:rsid w:val="0099553B"/>
    <w:rsid w:val="00995543"/>
    <w:rsid w:val="0099554C"/>
    <w:rsid w:val="00995605"/>
    <w:rsid w:val="00995648"/>
    <w:rsid w:val="00995725"/>
    <w:rsid w:val="00995792"/>
    <w:rsid w:val="009958BF"/>
    <w:rsid w:val="00995A41"/>
    <w:rsid w:val="00995AC9"/>
    <w:rsid w:val="00995BA5"/>
    <w:rsid w:val="00995D7A"/>
    <w:rsid w:val="00995EC8"/>
    <w:rsid w:val="00995F40"/>
    <w:rsid w:val="00996347"/>
    <w:rsid w:val="0099637D"/>
    <w:rsid w:val="0099639B"/>
    <w:rsid w:val="009963B0"/>
    <w:rsid w:val="00996504"/>
    <w:rsid w:val="0099656B"/>
    <w:rsid w:val="009965BD"/>
    <w:rsid w:val="009965BE"/>
    <w:rsid w:val="0099674A"/>
    <w:rsid w:val="00996751"/>
    <w:rsid w:val="00996852"/>
    <w:rsid w:val="009968CD"/>
    <w:rsid w:val="009968ED"/>
    <w:rsid w:val="0099695A"/>
    <w:rsid w:val="00996A5F"/>
    <w:rsid w:val="00996BA9"/>
    <w:rsid w:val="00996C40"/>
    <w:rsid w:val="00996D0D"/>
    <w:rsid w:val="00996D63"/>
    <w:rsid w:val="00996E99"/>
    <w:rsid w:val="00997029"/>
    <w:rsid w:val="009970E3"/>
    <w:rsid w:val="009970E9"/>
    <w:rsid w:val="009970F0"/>
    <w:rsid w:val="0099742A"/>
    <w:rsid w:val="009974B8"/>
    <w:rsid w:val="009975EF"/>
    <w:rsid w:val="009975FA"/>
    <w:rsid w:val="00997611"/>
    <w:rsid w:val="00997642"/>
    <w:rsid w:val="0099767E"/>
    <w:rsid w:val="00997707"/>
    <w:rsid w:val="0099777F"/>
    <w:rsid w:val="00997ABE"/>
    <w:rsid w:val="009A0280"/>
    <w:rsid w:val="009A02A5"/>
    <w:rsid w:val="009A02EB"/>
    <w:rsid w:val="009A03AD"/>
    <w:rsid w:val="009A043A"/>
    <w:rsid w:val="009A045A"/>
    <w:rsid w:val="009A0462"/>
    <w:rsid w:val="009A048B"/>
    <w:rsid w:val="009A053A"/>
    <w:rsid w:val="009A059E"/>
    <w:rsid w:val="009A05BF"/>
    <w:rsid w:val="009A05E4"/>
    <w:rsid w:val="009A05FE"/>
    <w:rsid w:val="009A072B"/>
    <w:rsid w:val="009A07AE"/>
    <w:rsid w:val="009A0828"/>
    <w:rsid w:val="009A0861"/>
    <w:rsid w:val="009A0949"/>
    <w:rsid w:val="009A0B4F"/>
    <w:rsid w:val="009A0CE0"/>
    <w:rsid w:val="009A0D60"/>
    <w:rsid w:val="009A0E05"/>
    <w:rsid w:val="009A0E2A"/>
    <w:rsid w:val="009A0E96"/>
    <w:rsid w:val="009A0EA3"/>
    <w:rsid w:val="009A0EBC"/>
    <w:rsid w:val="009A0F0E"/>
    <w:rsid w:val="009A0F92"/>
    <w:rsid w:val="009A10C9"/>
    <w:rsid w:val="009A11A2"/>
    <w:rsid w:val="009A11A6"/>
    <w:rsid w:val="009A1330"/>
    <w:rsid w:val="009A13E5"/>
    <w:rsid w:val="009A1441"/>
    <w:rsid w:val="009A147B"/>
    <w:rsid w:val="009A152F"/>
    <w:rsid w:val="009A1664"/>
    <w:rsid w:val="009A1733"/>
    <w:rsid w:val="009A1992"/>
    <w:rsid w:val="009A1A3E"/>
    <w:rsid w:val="009A1A5C"/>
    <w:rsid w:val="009A1B25"/>
    <w:rsid w:val="009A1C9C"/>
    <w:rsid w:val="009A1D98"/>
    <w:rsid w:val="009A1DB2"/>
    <w:rsid w:val="009A1EDA"/>
    <w:rsid w:val="009A1F51"/>
    <w:rsid w:val="009A1F56"/>
    <w:rsid w:val="009A1F6F"/>
    <w:rsid w:val="009A1F84"/>
    <w:rsid w:val="009A218C"/>
    <w:rsid w:val="009A22C7"/>
    <w:rsid w:val="009A2424"/>
    <w:rsid w:val="009A2518"/>
    <w:rsid w:val="009A2544"/>
    <w:rsid w:val="009A255C"/>
    <w:rsid w:val="009A25C8"/>
    <w:rsid w:val="009A26FC"/>
    <w:rsid w:val="009A2848"/>
    <w:rsid w:val="009A286E"/>
    <w:rsid w:val="009A28D0"/>
    <w:rsid w:val="009A295E"/>
    <w:rsid w:val="009A2968"/>
    <w:rsid w:val="009A2A09"/>
    <w:rsid w:val="009A2CB2"/>
    <w:rsid w:val="009A2D8C"/>
    <w:rsid w:val="009A2D9F"/>
    <w:rsid w:val="009A2DD2"/>
    <w:rsid w:val="009A2FDB"/>
    <w:rsid w:val="009A3254"/>
    <w:rsid w:val="009A334B"/>
    <w:rsid w:val="009A345D"/>
    <w:rsid w:val="009A3530"/>
    <w:rsid w:val="009A3956"/>
    <w:rsid w:val="009A39A1"/>
    <w:rsid w:val="009A3A3E"/>
    <w:rsid w:val="009A3A47"/>
    <w:rsid w:val="009A3DC6"/>
    <w:rsid w:val="009A3DD4"/>
    <w:rsid w:val="009A3DE6"/>
    <w:rsid w:val="009A3EF3"/>
    <w:rsid w:val="009A3FEA"/>
    <w:rsid w:val="009A40C2"/>
    <w:rsid w:val="009A4135"/>
    <w:rsid w:val="009A431B"/>
    <w:rsid w:val="009A4451"/>
    <w:rsid w:val="009A44F1"/>
    <w:rsid w:val="009A44F7"/>
    <w:rsid w:val="009A44FD"/>
    <w:rsid w:val="009A4696"/>
    <w:rsid w:val="009A478D"/>
    <w:rsid w:val="009A48D5"/>
    <w:rsid w:val="009A490C"/>
    <w:rsid w:val="009A4A7A"/>
    <w:rsid w:val="009A4AA8"/>
    <w:rsid w:val="009A4BE3"/>
    <w:rsid w:val="009A4CA2"/>
    <w:rsid w:val="009A4D46"/>
    <w:rsid w:val="009A4E3C"/>
    <w:rsid w:val="009A52F9"/>
    <w:rsid w:val="009A535B"/>
    <w:rsid w:val="009A53A3"/>
    <w:rsid w:val="009A548D"/>
    <w:rsid w:val="009A5636"/>
    <w:rsid w:val="009A571E"/>
    <w:rsid w:val="009A57D0"/>
    <w:rsid w:val="009A5942"/>
    <w:rsid w:val="009A5AFE"/>
    <w:rsid w:val="009A5B30"/>
    <w:rsid w:val="009A5B46"/>
    <w:rsid w:val="009A5B47"/>
    <w:rsid w:val="009A5C2F"/>
    <w:rsid w:val="009A5D06"/>
    <w:rsid w:val="009A5DE6"/>
    <w:rsid w:val="009A5E1B"/>
    <w:rsid w:val="009A5F80"/>
    <w:rsid w:val="009A5FF0"/>
    <w:rsid w:val="009A605C"/>
    <w:rsid w:val="009A6060"/>
    <w:rsid w:val="009A6212"/>
    <w:rsid w:val="009A62F8"/>
    <w:rsid w:val="009A6364"/>
    <w:rsid w:val="009A636C"/>
    <w:rsid w:val="009A64E1"/>
    <w:rsid w:val="009A6526"/>
    <w:rsid w:val="009A677F"/>
    <w:rsid w:val="009A68EC"/>
    <w:rsid w:val="009A6950"/>
    <w:rsid w:val="009A6A9D"/>
    <w:rsid w:val="009A6AA5"/>
    <w:rsid w:val="009A6AB1"/>
    <w:rsid w:val="009A6ACE"/>
    <w:rsid w:val="009A6B07"/>
    <w:rsid w:val="009A6B1E"/>
    <w:rsid w:val="009A6B37"/>
    <w:rsid w:val="009A6B3E"/>
    <w:rsid w:val="009A6B85"/>
    <w:rsid w:val="009A6D2F"/>
    <w:rsid w:val="009A6EB4"/>
    <w:rsid w:val="009A7052"/>
    <w:rsid w:val="009A718B"/>
    <w:rsid w:val="009A71EF"/>
    <w:rsid w:val="009A72FD"/>
    <w:rsid w:val="009A73E2"/>
    <w:rsid w:val="009A73EE"/>
    <w:rsid w:val="009A7455"/>
    <w:rsid w:val="009A7469"/>
    <w:rsid w:val="009A74AC"/>
    <w:rsid w:val="009A750E"/>
    <w:rsid w:val="009A7526"/>
    <w:rsid w:val="009A75DA"/>
    <w:rsid w:val="009A76B1"/>
    <w:rsid w:val="009A76B4"/>
    <w:rsid w:val="009A778D"/>
    <w:rsid w:val="009A778E"/>
    <w:rsid w:val="009A7801"/>
    <w:rsid w:val="009A788D"/>
    <w:rsid w:val="009A78BC"/>
    <w:rsid w:val="009A78F0"/>
    <w:rsid w:val="009A7A3B"/>
    <w:rsid w:val="009A7B20"/>
    <w:rsid w:val="009A7EC5"/>
    <w:rsid w:val="009A7F0D"/>
    <w:rsid w:val="009A7F16"/>
    <w:rsid w:val="009A7F65"/>
    <w:rsid w:val="009A7F84"/>
    <w:rsid w:val="009A7FB5"/>
    <w:rsid w:val="009B0014"/>
    <w:rsid w:val="009B003D"/>
    <w:rsid w:val="009B01A6"/>
    <w:rsid w:val="009B022B"/>
    <w:rsid w:val="009B02F2"/>
    <w:rsid w:val="009B05A5"/>
    <w:rsid w:val="009B0719"/>
    <w:rsid w:val="009B073C"/>
    <w:rsid w:val="009B0784"/>
    <w:rsid w:val="009B08A1"/>
    <w:rsid w:val="009B0934"/>
    <w:rsid w:val="009B0985"/>
    <w:rsid w:val="009B09D0"/>
    <w:rsid w:val="009B0A08"/>
    <w:rsid w:val="009B0A1E"/>
    <w:rsid w:val="009B0B18"/>
    <w:rsid w:val="009B0B2D"/>
    <w:rsid w:val="009B0CDB"/>
    <w:rsid w:val="009B0DC5"/>
    <w:rsid w:val="009B0E0D"/>
    <w:rsid w:val="009B0EEF"/>
    <w:rsid w:val="009B0FB4"/>
    <w:rsid w:val="009B0FBD"/>
    <w:rsid w:val="009B10BD"/>
    <w:rsid w:val="009B11DF"/>
    <w:rsid w:val="009B1210"/>
    <w:rsid w:val="009B1228"/>
    <w:rsid w:val="009B12E2"/>
    <w:rsid w:val="009B13FD"/>
    <w:rsid w:val="009B143A"/>
    <w:rsid w:val="009B1518"/>
    <w:rsid w:val="009B151F"/>
    <w:rsid w:val="009B1627"/>
    <w:rsid w:val="009B16B9"/>
    <w:rsid w:val="009B182B"/>
    <w:rsid w:val="009B1870"/>
    <w:rsid w:val="009B190C"/>
    <w:rsid w:val="009B1B55"/>
    <w:rsid w:val="009B1C82"/>
    <w:rsid w:val="009B1E35"/>
    <w:rsid w:val="009B1EE8"/>
    <w:rsid w:val="009B2010"/>
    <w:rsid w:val="009B20A5"/>
    <w:rsid w:val="009B21E4"/>
    <w:rsid w:val="009B224C"/>
    <w:rsid w:val="009B22A9"/>
    <w:rsid w:val="009B241F"/>
    <w:rsid w:val="009B2442"/>
    <w:rsid w:val="009B2488"/>
    <w:rsid w:val="009B253D"/>
    <w:rsid w:val="009B27D2"/>
    <w:rsid w:val="009B2AB8"/>
    <w:rsid w:val="009B2B20"/>
    <w:rsid w:val="009B2B9D"/>
    <w:rsid w:val="009B2BBB"/>
    <w:rsid w:val="009B2BC1"/>
    <w:rsid w:val="009B2C32"/>
    <w:rsid w:val="009B2D06"/>
    <w:rsid w:val="009B2F6F"/>
    <w:rsid w:val="009B2FDD"/>
    <w:rsid w:val="009B3079"/>
    <w:rsid w:val="009B312E"/>
    <w:rsid w:val="009B32C1"/>
    <w:rsid w:val="009B343F"/>
    <w:rsid w:val="009B34D6"/>
    <w:rsid w:val="009B36E3"/>
    <w:rsid w:val="009B3B5E"/>
    <w:rsid w:val="009B3C53"/>
    <w:rsid w:val="009B3C5C"/>
    <w:rsid w:val="009B3CB9"/>
    <w:rsid w:val="009B406C"/>
    <w:rsid w:val="009B427C"/>
    <w:rsid w:val="009B432D"/>
    <w:rsid w:val="009B437C"/>
    <w:rsid w:val="009B44A7"/>
    <w:rsid w:val="009B4503"/>
    <w:rsid w:val="009B4535"/>
    <w:rsid w:val="009B456D"/>
    <w:rsid w:val="009B469A"/>
    <w:rsid w:val="009B49E1"/>
    <w:rsid w:val="009B4A51"/>
    <w:rsid w:val="009B4A78"/>
    <w:rsid w:val="009B4AAC"/>
    <w:rsid w:val="009B4AC8"/>
    <w:rsid w:val="009B4AD3"/>
    <w:rsid w:val="009B4B02"/>
    <w:rsid w:val="009B4B1D"/>
    <w:rsid w:val="009B4F2C"/>
    <w:rsid w:val="009B5119"/>
    <w:rsid w:val="009B519F"/>
    <w:rsid w:val="009B5323"/>
    <w:rsid w:val="009B5456"/>
    <w:rsid w:val="009B545D"/>
    <w:rsid w:val="009B547F"/>
    <w:rsid w:val="009B5489"/>
    <w:rsid w:val="009B574E"/>
    <w:rsid w:val="009B583D"/>
    <w:rsid w:val="009B5874"/>
    <w:rsid w:val="009B599B"/>
    <w:rsid w:val="009B59AD"/>
    <w:rsid w:val="009B5A2A"/>
    <w:rsid w:val="009B5A31"/>
    <w:rsid w:val="009B5B03"/>
    <w:rsid w:val="009B5C06"/>
    <w:rsid w:val="009B5CF5"/>
    <w:rsid w:val="009B5D2A"/>
    <w:rsid w:val="009B5FE5"/>
    <w:rsid w:val="009B6039"/>
    <w:rsid w:val="009B604D"/>
    <w:rsid w:val="009B6067"/>
    <w:rsid w:val="009B60B7"/>
    <w:rsid w:val="009B6234"/>
    <w:rsid w:val="009B62B0"/>
    <w:rsid w:val="009B62BC"/>
    <w:rsid w:val="009B6311"/>
    <w:rsid w:val="009B64E4"/>
    <w:rsid w:val="009B682D"/>
    <w:rsid w:val="009B6905"/>
    <w:rsid w:val="009B694D"/>
    <w:rsid w:val="009B697B"/>
    <w:rsid w:val="009B6AA5"/>
    <w:rsid w:val="009B6BC6"/>
    <w:rsid w:val="009B6D15"/>
    <w:rsid w:val="009B6DAE"/>
    <w:rsid w:val="009B6E25"/>
    <w:rsid w:val="009B6E4B"/>
    <w:rsid w:val="009B6EFA"/>
    <w:rsid w:val="009B6FA4"/>
    <w:rsid w:val="009B6FF9"/>
    <w:rsid w:val="009B706E"/>
    <w:rsid w:val="009B707A"/>
    <w:rsid w:val="009B71ED"/>
    <w:rsid w:val="009B71EF"/>
    <w:rsid w:val="009B7273"/>
    <w:rsid w:val="009B7294"/>
    <w:rsid w:val="009B72C9"/>
    <w:rsid w:val="009B72EC"/>
    <w:rsid w:val="009B73F4"/>
    <w:rsid w:val="009B751E"/>
    <w:rsid w:val="009B7641"/>
    <w:rsid w:val="009B772E"/>
    <w:rsid w:val="009B77E9"/>
    <w:rsid w:val="009B77F5"/>
    <w:rsid w:val="009B77F8"/>
    <w:rsid w:val="009B7892"/>
    <w:rsid w:val="009B789F"/>
    <w:rsid w:val="009B7B11"/>
    <w:rsid w:val="009B7BAB"/>
    <w:rsid w:val="009B7D0B"/>
    <w:rsid w:val="009B7E3C"/>
    <w:rsid w:val="009B7E7A"/>
    <w:rsid w:val="009C0004"/>
    <w:rsid w:val="009C0014"/>
    <w:rsid w:val="009C0033"/>
    <w:rsid w:val="009C00F6"/>
    <w:rsid w:val="009C0167"/>
    <w:rsid w:val="009C01B8"/>
    <w:rsid w:val="009C01F0"/>
    <w:rsid w:val="009C023C"/>
    <w:rsid w:val="009C03ED"/>
    <w:rsid w:val="009C03EF"/>
    <w:rsid w:val="009C04D1"/>
    <w:rsid w:val="009C0540"/>
    <w:rsid w:val="009C05E5"/>
    <w:rsid w:val="009C05F8"/>
    <w:rsid w:val="009C0669"/>
    <w:rsid w:val="009C06CF"/>
    <w:rsid w:val="009C07C0"/>
    <w:rsid w:val="009C0A35"/>
    <w:rsid w:val="009C0C74"/>
    <w:rsid w:val="009C0DA4"/>
    <w:rsid w:val="009C0E3B"/>
    <w:rsid w:val="009C0E7E"/>
    <w:rsid w:val="009C0EAB"/>
    <w:rsid w:val="009C0EAE"/>
    <w:rsid w:val="009C0F4B"/>
    <w:rsid w:val="009C0F82"/>
    <w:rsid w:val="009C10FF"/>
    <w:rsid w:val="009C1152"/>
    <w:rsid w:val="009C1272"/>
    <w:rsid w:val="009C149F"/>
    <w:rsid w:val="009C14BB"/>
    <w:rsid w:val="009C18D0"/>
    <w:rsid w:val="009C1991"/>
    <w:rsid w:val="009C1A1A"/>
    <w:rsid w:val="009C1B39"/>
    <w:rsid w:val="009C1B42"/>
    <w:rsid w:val="009C1B92"/>
    <w:rsid w:val="009C1BB7"/>
    <w:rsid w:val="009C1CA0"/>
    <w:rsid w:val="009C1DDD"/>
    <w:rsid w:val="009C1E31"/>
    <w:rsid w:val="009C1E3F"/>
    <w:rsid w:val="009C1E63"/>
    <w:rsid w:val="009C1EF1"/>
    <w:rsid w:val="009C203B"/>
    <w:rsid w:val="009C28BA"/>
    <w:rsid w:val="009C29EA"/>
    <w:rsid w:val="009C2A6D"/>
    <w:rsid w:val="009C2AAB"/>
    <w:rsid w:val="009C2C50"/>
    <w:rsid w:val="009C2E8E"/>
    <w:rsid w:val="009C305F"/>
    <w:rsid w:val="009C30BA"/>
    <w:rsid w:val="009C3128"/>
    <w:rsid w:val="009C3247"/>
    <w:rsid w:val="009C32EA"/>
    <w:rsid w:val="009C3351"/>
    <w:rsid w:val="009C33D8"/>
    <w:rsid w:val="009C36A7"/>
    <w:rsid w:val="009C37CE"/>
    <w:rsid w:val="009C384B"/>
    <w:rsid w:val="009C3A3F"/>
    <w:rsid w:val="009C3A4D"/>
    <w:rsid w:val="009C3B03"/>
    <w:rsid w:val="009C3B47"/>
    <w:rsid w:val="009C3B49"/>
    <w:rsid w:val="009C3CDF"/>
    <w:rsid w:val="009C3E2F"/>
    <w:rsid w:val="009C3EA9"/>
    <w:rsid w:val="009C3F33"/>
    <w:rsid w:val="009C3FE9"/>
    <w:rsid w:val="009C40B9"/>
    <w:rsid w:val="009C40F3"/>
    <w:rsid w:val="009C423A"/>
    <w:rsid w:val="009C4260"/>
    <w:rsid w:val="009C429A"/>
    <w:rsid w:val="009C42CA"/>
    <w:rsid w:val="009C42FE"/>
    <w:rsid w:val="009C4316"/>
    <w:rsid w:val="009C4359"/>
    <w:rsid w:val="009C438F"/>
    <w:rsid w:val="009C4469"/>
    <w:rsid w:val="009C4494"/>
    <w:rsid w:val="009C45F4"/>
    <w:rsid w:val="009C4645"/>
    <w:rsid w:val="009C46BB"/>
    <w:rsid w:val="009C46C7"/>
    <w:rsid w:val="009C46FF"/>
    <w:rsid w:val="009C47BC"/>
    <w:rsid w:val="009C48B3"/>
    <w:rsid w:val="009C48C4"/>
    <w:rsid w:val="009C48CE"/>
    <w:rsid w:val="009C48FE"/>
    <w:rsid w:val="009C49DE"/>
    <w:rsid w:val="009C4AB8"/>
    <w:rsid w:val="009C4EB1"/>
    <w:rsid w:val="009C4EEF"/>
    <w:rsid w:val="009C4F21"/>
    <w:rsid w:val="009C4F5C"/>
    <w:rsid w:val="009C50BD"/>
    <w:rsid w:val="009C5229"/>
    <w:rsid w:val="009C52BF"/>
    <w:rsid w:val="009C5302"/>
    <w:rsid w:val="009C5393"/>
    <w:rsid w:val="009C5399"/>
    <w:rsid w:val="009C548A"/>
    <w:rsid w:val="009C549C"/>
    <w:rsid w:val="009C5529"/>
    <w:rsid w:val="009C554F"/>
    <w:rsid w:val="009C569B"/>
    <w:rsid w:val="009C579D"/>
    <w:rsid w:val="009C58DB"/>
    <w:rsid w:val="009C58FF"/>
    <w:rsid w:val="009C5930"/>
    <w:rsid w:val="009C5931"/>
    <w:rsid w:val="009C5A11"/>
    <w:rsid w:val="009C5BAC"/>
    <w:rsid w:val="009C5CCE"/>
    <w:rsid w:val="009C5EB3"/>
    <w:rsid w:val="009C602F"/>
    <w:rsid w:val="009C60B8"/>
    <w:rsid w:val="009C61FD"/>
    <w:rsid w:val="009C632B"/>
    <w:rsid w:val="009C63E5"/>
    <w:rsid w:val="009C645B"/>
    <w:rsid w:val="009C66B7"/>
    <w:rsid w:val="009C685E"/>
    <w:rsid w:val="009C698E"/>
    <w:rsid w:val="009C6A4A"/>
    <w:rsid w:val="009C6C9B"/>
    <w:rsid w:val="009C6E41"/>
    <w:rsid w:val="009C6E56"/>
    <w:rsid w:val="009C6F16"/>
    <w:rsid w:val="009C7015"/>
    <w:rsid w:val="009C704C"/>
    <w:rsid w:val="009C7150"/>
    <w:rsid w:val="009C723B"/>
    <w:rsid w:val="009C72FE"/>
    <w:rsid w:val="009C73AA"/>
    <w:rsid w:val="009C743B"/>
    <w:rsid w:val="009C754A"/>
    <w:rsid w:val="009C758C"/>
    <w:rsid w:val="009C75C5"/>
    <w:rsid w:val="009C75F6"/>
    <w:rsid w:val="009C7636"/>
    <w:rsid w:val="009C786C"/>
    <w:rsid w:val="009C792C"/>
    <w:rsid w:val="009C7B2A"/>
    <w:rsid w:val="009C7C18"/>
    <w:rsid w:val="009C7EA0"/>
    <w:rsid w:val="009C7EEC"/>
    <w:rsid w:val="009C7F8E"/>
    <w:rsid w:val="009D0079"/>
    <w:rsid w:val="009D00B0"/>
    <w:rsid w:val="009D014D"/>
    <w:rsid w:val="009D01B2"/>
    <w:rsid w:val="009D01F1"/>
    <w:rsid w:val="009D035C"/>
    <w:rsid w:val="009D05AF"/>
    <w:rsid w:val="009D06D8"/>
    <w:rsid w:val="009D0891"/>
    <w:rsid w:val="009D0921"/>
    <w:rsid w:val="009D0A22"/>
    <w:rsid w:val="009D0B59"/>
    <w:rsid w:val="009D0BC7"/>
    <w:rsid w:val="009D0C9D"/>
    <w:rsid w:val="009D0D9C"/>
    <w:rsid w:val="009D0E01"/>
    <w:rsid w:val="009D0E98"/>
    <w:rsid w:val="009D119B"/>
    <w:rsid w:val="009D1437"/>
    <w:rsid w:val="009D1482"/>
    <w:rsid w:val="009D1569"/>
    <w:rsid w:val="009D157C"/>
    <w:rsid w:val="009D16B6"/>
    <w:rsid w:val="009D1927"/>
    <w:rsid w:val="009D1A92"/>
    <w:rsid w:val="009D1B6A"/>
    <w:rsid w:val="009D1BDE"/>
    <w:rsid w:val="009D1C90"/>
    <w:rsid w:val="009D1CA1"/>
    <w:rsid w:val="009D1CBA"/>
    <w:rsid w:val="009D1D02"/>
    <w:rsid w:val="009D1D9D"/>
    <w:rsid w:val="009D1DA8"/>
    <w:rsid w:val="009D1DB0"/>
    <w:rsid w:val="009D1EAF"/>
    <w:rsid w:val="009D1EFE"/>
    <w:rsid w:val="009D1F5B"/>
    <w:rsid w:val="009D1F61"/>
    <w:rsid w:val="009D1FCC"/>
    <w:rsid w:val="009D200A"/>
    <w:rsid w:val="009D2015"/>
    <w:rsid w:val="009D21E2"/>
    <w:rsid w:val="009D2276"/>
    <w:rsid w:val="009D230E"/>
    <w:rsid w:val="009D237C"/>
    <w:rsid w:val="009D23FE"/>
    <w:rsid w:val="009D2489"/>
    <w:rsid w:val="009D24DF"/>
    <w:rsid w:val="009D24FC"/>
    <w:rsid w:val="009D25B8"/>
    <w:rsid w:val="009D25C6"/>
    <w:rsid w:val="009D2637"/>
    <w:rsid w:val="009D26B1"/>
    <w:rsid w:val="009D26D6"/>
    <w:rsid w:val="009D2A89"/>
    <w:rsid w:val="009D2B59"/>
    <w:rsid w:val="009D2CF3"/>
    <w:rsid w:val="009D2D4B"/>
    <w:rsid w:val="009D2DD0"/>
    <w:rsid w:val="009D2E0D"/>
    <w:rsid w:val="009D302C"/>
    <w:rsid w:val="009D3357"/>
    <w:rsid w:val="009D3358"/>
    <w:rsid w:val="009D350C"/>
    <w:rsid w:val="009D355C"/>
    <w:rsid w:val="009D35CF"/>
    <w:rsid w:val="009D36C9"/>
    <w:rsid w:val="009D36FA"/>
    <w:rsid w:val="009D3747"/>
    <w:rsid w:val="009D375B"/>
    <w:rsid w:val="009D38F3"/>
    <w:rsid w:val="009D3971"/>
    <w:rsid w:val="009D3A59"/>
    <w:rsid w:val="009D3A65"/>
    <w:rsid w:val="009D3ADC"/>
    <w:rsid w:val="009D3B16"/>
    <w:rsid w:val="009D3B2F"/>
    <w:rsid w:val="009D3BF6"/>
    <w:rsid w:val="009D3C2C"/>
    <w:rsid w:val="009D3C4C"/>
    <w:rsid w:val="009D3D1A"/>
    <w:rsid w:val="009D3DB1"/>
    <w:rsid w:val="009D3E5B"/>
    <w:rsid w:val="009D413D"/>
    <w:rsid w:val="009D41A5"/>
    <w:rsid w:val="009D4330"/>
    <w:rsid w:val="009D4339"/>
    <w:rsid w:val="009D43BF"/>
    <w:rsid w:val="009D43CB"/>
    <w:rsid w:val="009D446F"/>
    <w:rsid w:val="009D4472"/>
    <w:rsid w:val="009D44C5"/>
    <w:rsid w:val="009D4502"/>
    <w:rsid w:val="009D468C"/>
    <w:rsid w:val="009D4737"/>
    <w:rsid w:val="009D481C"/>
    <w:rsid w:val="009D4945"/>
    <w:rsid w:val="009D4B5C"/>
    <w:rsid w:val="009D4BF5"/>
    <w:rsid w:val="009D4CAF"/>
    <w:rsid w:val="009D4EEE"/>
    <w:rsid w:val="009D4F38"/>
    <w:rsid w:val="009D4F70"/>
    <w:rsid w:val="009D540E"/>
    <w:rsid w:val="009D548D"/>
    <w:rsid w:val="009D54FE"/>
    <w:rsid w:val="009D5758"/>
    <w:rsid w:val="009D589B"/>
    <w:rsid w:val="009D59B0"/>
    <w:rsid w:val="009D5D65"/>
    <w:rsid w:val="009D5D9E"/>
    <w:rsid w:val="009D5FB3"/>
    <w:rsid w:val="009D6075"/>
    <w:rsid w:val="009D6241"/>
    <w:rsid w:val="009D6248"/>
    <w:rsid w:val="009D6280"/>
    <w:rsid w:val="009D629F"/>
    <w:rsid w:val="009D62EC"/>
    <w:rsid w:val="009D6316"/>
    <w:rsid w:val="009D632C"/>
    <w:rsid w:val="009D63D8"/>
    <w:rsid w:val="009D644F"/>
    <w:rsid w:val="009D64D4"/>
    <w:rsid w:val="009D6540"/>
    <w:rsid w:val="009D67F8"/>
    <w:rsid w:val="009D688C"/>
    <w:rsid w:val="009D69F6"/>
    <w:rsid w:val="009D6A17"/>
    <w:rsid w:val="009D6A27"/>
    <w:rsid w:val="009D6A7D"/>
    <w:rsid w:val="009D6A98"/>
    <w:rsid w:val="009D6BCA"/>
    <w:rsid w:val="009D6DC5"/>
    <w:rsid w:val="009D6E3C"/>
    <w:rsid w:val="009D6FC5"/>
    <w:rsid w:val="009D70AF"/>
    <w:rsid w:val="009D7308"/>
    <w:rsid w:val="009D731E"/>
    <w:rsid w:val="009D75E5"/>
    <w:rsid w:val="009D7866"/>
    <w:rsid w:val="009D7B8E"/>
    <w:rsid w:val="009D7BF5"/>
    <w:rsid w:val="009D7C57"/>
    <w:rsid w:val="009D7D11"/>
    <w:rsid w:val="009D7E98"/>
    <w:rsid w:val="009D7EFF"/>
    <w:rsid w:val="009D7F8B"/>
    <w:rsid w:val="009E00DD"/>
    <w:rsid w:val="009E01A9"/>
    <w:rsid w:val="009E0221"/>
    <w:rsid w:val="009E0335"/>
    <w:rsid w:val="009E03C7"/>
    <w:rsid w:val="009E0436"/>
    <w:rsid w:val="009E0507"/>
    <w:rsid w:val="009E0584"/>
    <w:rsid w:val="009E058C"/>
    <w:rsid w:val="009E05FF"/>
    <w:rsid w:val="009E069C"/>
    <w:rsid w:val="009E0919"/>
    <w:rsid w:val="009E0926"/>
    <w:rsid w:val="009E0941"/>
    <w:rsid w:val="009E0965"/>
    <w:rsid w:val="009E097A"/>
    <w:rsid w:val="009E09E9"/>
    <w:rsid w:val="009E0B03"/>
    <w:rsid w:val="009E0B0B"/>
    <w:rsid w:val="009E0B21"/>
    <w:rsid w:val="009E0B3C"/>
    <w:rsid w:val="009E0D3B"/>
    <w:rsid w:val="009E0F7E"/>
    <w:rsid w:val="009E104B"/>
    <w:rsid w:val="009E14A7"/>
    <w:rsid w:val="009E14C1"/>
    <w:rsid w:val="009E155A"/>
    <w:rsid w:val="009E169A"/>
    <w:rsid w:val="009E1705"/>
    <w:rsid w:val="009E170C"/>
    <w:rsid w:val="009E1782"/>
    <w:rsid w:val="009E1852"/>
    <w:rsid w:val="009E1906"/>
    <w:rsid w:val="009E1A67"/>
    <w:rsid w:val="009E1AA0"/>
    <w:rsid w:val="009E1C2B"/>
    <w:rsid w:val="009E1C94"/>
    <w:rsid w:val="009E1D1D"/>
    <w:rsid w:val="009E1E56"/>
    <w:rsid w:val="009E1EBD"/>
    <w:rsid w:val="009E1F2A"/>
    <w:rsid w:val="009E1FD4"/>
    <w:rsid w:val="009E1FE7"/>
    <w:rsid w:val="009E2054"/>
    <w:rsid w:val="009E207D"/>
    <w:rsid w:val="009E2091"/>
    <w:rsid w:val="009E21CC"/>
    <w:rsid w:val="009E23BF"/>
    <w:rsid w:val="009E258A"/>
    <w:rsid w:val="009E2593"/>
    <w:rsid w:val="009E26F7"/>
    <w:rsid w:val="009E278B"/>
    <w:rsid w:val="009E28F4"/>
    <w:rsid w:val="009E2996"/>
    <w:rsid w:val="009E2B32"/>
    <w:rsid w:val="009E2C50"/>
    <w:rsid w:val="009E2F6A"/>
    <w:rsid w:val="009E2F9D"/>
    <w:rsid w:val="009E2FF8"/>
    <w:rsid w:val="009E3053"/>
    <w:rsid w:val="009E30D4"/>
    <w:rsid w:val="009E330F"/>
    <w:rsid w:val="009E340F"/>
    <w:rsid w:val="009E3587"/>
    <w:rsid w:val="009E35A9"/>
    <w:rsid w:val="009E3769"/>
    <w:rsid w:val="009E3A27"/>
    <w:rsid w:val="009E3A59"/>
    <w:rsid w:val="009E3A9B"/>
    <w:rsid w:val="009E3C2F"/>
    <w:rsid w:val="009E3CCB"/>
    <w:rsid w:val="009E3CE9"/>
    <w:rsid w:val="009E3D0C"/>
    <w:rsid w:val="009E3D2A"/>
    <w:rsid w:val="009E3D97"/>
    <w:rsid w:val="009E3DD6"/>
    <w:rsid w:val="009E3E53"/>
    <w:rsid w:val="009E3E5C"/>
    <w:rsid w:val="009E3FF5"/>
    <w:rsid w:val="009E438B"/>
    <w:rsid w:val="009E4445"/>
    <w:rsid w:val="009E44EA"/>
    <w:rsid w:val="009E44F2"/>
    <w:rsid w:val="009E4514"/>
    <w:rsid w:val="009E463D"/>
    <w:rsid w:val="009E465B"/>
    <w:rsid w:val="009E47B4"/>
    <w:rsid w:val="009E49F3"/>
    <w:rsid w:val="009E4B20"/>
    <w:rsid w:val="009E4B52"/>
    <w:rsid w:val="009E4C8B"/>
    <w:rsid w:val="009E4DB1"/>
    <w:rsid w:val="009E4F23"/>
    <w:rsid w:val="009E4FA4"/>
    <w:rsid w:val="009E4FAC"/>
    <w:rsid w:val="009E4FAE"/>
    <w:rsid w:val="009E502D"/>
    <w:rsid w:val="009E5041"/>
    <w:rsid w:val="009E5097"/>
    <w:rsid w:val="009E522B"/>
    <w:rsid w:val="009E523C"/>
    <w:rsid w:val="009E5255"/>
    <w:rsid w:val="009E5276"/>
    <w:rsid w:val="009E531A"/>
    <w:rsid w:val="009E53F1"/>
    <w:rsid w:val="009E5425"/>
    <w:rsid w:val="009E549A"/>
    <w:rsid w:val="009E5705"/>
    <w:rsid w:val="009E5904"/>
    <w:rsid w:val="009E595A"/>
    <w:rsid w:val="009E599B"/>
    <w:rsid w:val="009E5AAD"/>
    <w:rsid w:val="009E5AD8"/>
    <w:rsid w:val="009E5AEB"/>
    <w:rsid w:val="009E5AED"/>
    <w:rsid w:val="009E5C71"/>
    <w:rsid w:val="009E5CD8"/>
    <w:rsid w:val="009E5D44"/>
    <w:rsid w:val="009E5DBC"/>
    <w:rsid w:val="009E5DEE"/>
    <w:rsid w:val="009E5E0F"/>
    <w:rsid w:val="009E5E36"/>
    <w:rsid w:val="009E6053"/>
    <w:rsid w:val="009E6143"/>
    <w:rsid w:val="009E616D"/>
    <w:rsid w:val="009E6273"/>
    <w:rsid w:val="009E62FF"/>
    <w:rsid w:val="009E6371"/>
    <w:rsid w:val="009E660C"/>
    <w:rsid w:val="009E670D"/>
    <w:rsid w:val="009E6952"/>
    <w:rsid w:val="009E6AE4"/>
    <w:rsid w:val="009E6BD2"/>
    <w:rsid w:val="009E6C83"/>
    <w:rsid w:val="009E6DB4"/>
    <w:rsid w:val="009E6EE1"/>
    <w:rsid w:val="009E6F5B"/>
    <w:rsid w:val="009E707A"/>
    <w:rsid w:val="009E70DB"/>
    <w:rsid w:val="009E71F9"/>
    <w:rsid w:val="009E7276"/>
    <w:rsid w:val="009E7416"/>
    <w:rsid w:val="009E754D"/>
    <w:rsid w:val="009E763C"/>
    <w:rsid w:val="009E763D"/>
    <w:rsid w:val="009E76AA"/>
    <w:rsid w:val="009E76E1"/>
    <w:rsid w:val="009E776D"/>
    <w:rsid w:val="009E77AC"/>
    <w:rsid w:val="009E7889"/>
    <w:rsid w:val="009E79ED"/>
    <w:rsid w:val="009E7A21"/>
    <w:rsid w:val="009E7A77"/>
    <w:rsid w:val="009E7A7F"/>
    <w:rsid w:val="009E7B6F"/>
    <w:rsid w:val="009E7BDB"/>
    <w:rsid w:val="009E7CFF"/>
    <w:rsid w:val="009E7D34"/>
    <w:rsid w:val="009F0115"/>
    <w:rsid w:val="009F0365"/>
    <w:rsid w:val="009F04A7"/>
    <w:rsid w:val="009F04DE"/>
    <w:rsid w:val="009F068E"/>
    <w:rsid w:val="009F077F"/>
    <w:rsid w:val="009F07F5"/>
    <w:rsid w:val="009F0820"/>
    <w:rsid w:val="009F083A"/>
    <w:rsid w:val="009F095B"/>
    <w:rsid w:val="009F09E5"/>
    <w:rsid w:val="009F0B29"/>
    <w:rsid w:val="009F0B4A"/>
    <w:rsid w:val="009F0BB9"/>
    <w:rsid w:val="009F0CD2"/>
    <w:rsid w:val="009F0D1B"/>
    <w:rsid w:val="009F0F0E"/>
    <w:rsid w:val="009F0F4C"/>
    <w:rsid w:val="009F102E"/>
    <w:rsid w:val="009F1289"/>
    <w:rsid w:val="009F12C8"/>
    <w:rsid w:val="009F133C"/>
    <w:rsid w:val="009F14E3"/>
    <w:rsid w:val="009F15CE"/>
    <w:rsid w:val="009F165E"/>
    <w:rsid w:val="009F16C3"/>
    <w:rsid w:val="009F16F4"/>
    <w:rsid w:val="009F1756"/>
    <w:rsid w:val="009F19AB"/>
    <w:rsid w:val="009F1A4D"/>
    <w:rsid w:val="009F1AD7"/>
    <w:rsid w:val="009F1B4F"/>
    <w:rsid w:val="009F1CF4"/>
    <w:rsid w:val="009F1DF4"/>
    <w:rsid w:val="009F1DF8"/>
    <w:rsid w:val="009F1EEB"/>
    <w:rsid w:val="009F1FC7"/>
    <w:rsid w:val="009F2018"/>
    <w:rsid w:val="009F21E6"/>
    <w:rsid w:val="009F2201"/>
    <w:rsid w:val="009F2235"/>
    <w:rsid w:val="009F22B8"/>
    <w:rsid w:val="009F230F"/>
    <w:rsid w:val="009F2436"/>
    <w:rsid w:val="009F254A"/>
    <w:rsid w:val="009F26D2"/>
    <w:rsid w:val="009F27ED"/>
    <w:rsid w:val="009F2B17"/>
    <w:rsid w:val="009F2CC9"/>
    <w:rsid w:val="009F2D86"/>
    <w:rsid w:val="009F3091"/>
    <w:rsid w:val="009F318D"/>
    <w:rsid w:val="009F3225"/>
    <w:rsid w:val="009F3339"/>
    <w:rsid w:val="009F337D"/>
    <w:rsid w:val="009F3438"/>
    <w:rsid w:val="009F3830"/>
    <w:rsid w:val="009F39A9"/>
    <w:rsid w:val="009F3B24"/>
    <w:rsid w:val="009F3B2C"/>
    <w:rsid w:val="009F3BF0"/>
    <w:rsid w:val="009F3E20"/>
    <w:rsid w:val="009F4093"/>
    <w:rsid w:val="009F40A0"/>
    <w:rsid w:val="009F4181"/>
    <w:rsid w:val="009F425F"/>
    <w:rsid w:val="009F429B"/>
    <w:rsid w:val="009F42CA"/>
    <w:rsid w:val="009F438F"/>
    <w:rsid w:val="009F4662"/>
    <w:rsid w:val="009F47A1"/>
    <w:rsid w:val="009F480C"/>
    <w:rsid w:val="009F48CA"/>
    <w:rsid w:val="009F4903"/>
    <w:rsid w:val="009F4933"/>
    <w:rsid w:val="009F4AB7"/>
    <w:rsid w:val="009F4B36"/>
    <w:rsid w:val="009F4BA2"/>
    <w:rsid w:val="009F4BFD"/>
    <w:rsid w:val="009F4C64"/>
    <w:rsid w:val="009F4D72"/>
    <w:rsid w:val="009F4EE1"/>
    <w:rsid w:val="009F4F73"/>
    <w:rsid w:val="009F4FC9"/>
    <w:rsid w:val="009F50CE"/>
    <w:rsid w:val="009F5196"/>
    <w:rsid w:val="009F5273"/>
    <w:rsid w:val="009F5310"/>
    <w:rsid w:val="009F5389"/>
    <w:rsid w:val="009F5450"/>
    <w:rsid w:val="009F55B6"/>
    <w:rsid w:val="009F55BD"/>
    <w:rsid w:val="009F55CE"/>
    <w:rsid w:val="009F56CF"/>
    <w:rsid w:val="009F5770"/>
    <w:rsid w:val="009F57E5"/>
    <w:rsid w:val="009F57F0"/>
    <w:rsid w:val="009F589F"/>
    <w:rsid w:val="009F5B6F"/>
    <w:rsid w:val="009F5BD6"/>
    <w:rsid w:val="009F5CA8"/>
    <w:rsid w:val="009F5D3D"/>
    <w:rsid w:val="009F5ED6"/>
    <w:rsid w:val="009F6044"/>
    <w:rsid w:val="009F60BA"/>
    <w:rsid w:val="009F61C4"/>
    <w:rsid w:val="009F6266"/>
    <w:rsid w:val="009F62D6"/>
    <w:rsid w:val="009F62E2"/>
    <w:rsid w:val="009F6358"/>
    <w:rsid w:val="009F640C"/>
    <w:rsid w:val="009F64E5"/>
    <w:rsid w:val="009F653D"/>
    <w:rsid w:val="009F65B0"/>
    <w:rsid w:val="009F65C3"/>
    <w:rsid w:val="009F660E"/>
    <w:rsid w:val="009F6670"/>
    <w:rsid w:val="009F6724"/>
    <w:rsid w:val="009F674D"/>
    <w:rsid w:val="009F67C9"/>
    <w:rsid w:val="009F6959"/>
    <w:rsid w:val="009F6B62"/>
    <w:rsid w:val="009F6C27"/>
    <w:rsid w:val="009F6CD7"/>
    <w:rsid w:val="009F6D16"/>
    <w:rsid w:val="009F6ED9"/>
    <w:rsid w:val="009F6FC5"/>
    <w:rsid w:val="009F708E"/>
    <w:rsid w:val="009F70AA"/>
    <w:rsid w:val="009F71A3"/>
    <w:rsid w:val="009F7235"/>
    <w:rsid w:val="009F72C2"/>
    <w:rsid w:val="009F7332"/>
    <w:rsid w:val="009F7346"/>
    <w:rsid w:val="009F73EB"/>
    <w:rsid w:val="009F7457"/>
    <w:rsid w:val="009F7495"/>
    <w:rsid w:val="009F7532"/>
    <w:rsid w:val="009F75BC"/>
    <w:rsid w:val="009F7624"/>
    <w:rsid w:val="009F7748"/>
    <w:rsid w:val="009F7772"/>
    <w:rsid w:val="009F7787"/>
    <w:rsid w:val="009F77EA"/>
    <w:rsid w:val="009F78EA"/>
    <w:rsid w:val="009F7BAA"/>
    <w:rsid w:val="009F7CDC"/>
    <w:rsid w:val="009F7CE7"/>
    <w:rsid w:val="009F7D71"/>
    <w:rsid w:val="009F7DEE"/>
    <w:rsid w:val="009F7E54"/>
    <w:rsid w:val="009F7F2E"/>
    <w:rsid w:val="00A00039"/>
    <w:rsid w:val="00A000A0"/>
    <w:rsid w:val="00A001C8"/>
    <w:rsid w:val="00A0045A"/>
    <w:rsid w:val="00A00475"/>
    <w:rsid w:val="00A004AB"/>
    <w:rsid w:val="00A005A0"/>
    <w:rsid w:val="00A006C3"/>
    <w:rsid w:val="00A007C3"/>
    <w:rsid w:val="00A0088C"/>
    <w:rsid w:val="00A00930"/>
    <w:rsid w:val="00A0098C"/>
    <w:rsid w:val="00A00A4D"/>
    <w:rsid w:val="00A00C3B"/>
    <w:rsid w:val="00A00D00"/>
    <w:rsid w:val="00A00D27"/>
    <w:rsid w:val="00A00DAC"/>
    <w:rsid w:val="00A00DB2"/>
    <w:rsid w:val="00A00E30"/>
    <w:rsid w:val="00A00E78"/>
    <w:rsid w:val="00A00E9B"/>
    <w:rsid w:val="00A00F90"/>
    <w:rsid w:val="00A0117B"/>
    <w:rsid w:val="00A011E4"/>
    <w:rsid w:val="00A01235"/>
    <w:rsid w:val="00A012B9"/>
    <w:rsid w:val="00A0141C"/>
    <w:rsid w:val="00A0145E"/>
    <w:rsid w:val="00A014BB"/>
    <w:rsid w:val="00A017B0"/>
    <w:rsid w:val="00A0180D"/>
    <w:rsid w:val="00A019FD"/>
    <w:rsid w:val="00A01CB5"/>
    <w:rsid w:val="00A01D80"/>
    <w:rsid w:val="00A01FAF"/>
    <w:rsid w:val="00A020F9"/>
    <w:rsid w:val="00A0217D"/>
    <w:rsid w:val="00A021B7"/>
    <w:rsid w:val="00A021DE"/>
    <w:rsid w:val="00A022F9"/>
    <w:rsid w:val="00A02576"/>
    <w:rsid w:val="00A026B2"/>
    <w:rsid w:val="00A026D4"/>
    <w:rsid w:val="00A02704"/>
    <w:rsid w:val="00A02A88"/>
    <w:rsid w:val="00A02AF8"/>
    <w:rsid w:val="00A02B53"/>
    <w:rsid w:val="00A02CFF"/>
    <w:rsid w:val="00A02D74"/>
    <w:rsid w:val="00A02E26"/>
    <w:rsid w:val="00A02E32"/>
    <w:rsid w:val="00A02E4D"/>
    <w:rsid w:val="00A02EB3"/>
    <w:rsid w:val="00A02EEB"/>
    <w:rsid w:val="00A02F1C"/>
    <w:rsid w:val="00A02F94"/>
    <w:rsid w:val="00A02FFE"/>
    <w:rsid w:val="00A030F8"/>
    <w:rsid w:val="00A031EC"/>
    <w:rsid w:val="00A0323B"/>
    <w:rsid w:val="00A03346"/>
    <w:rsid w:val="00A03584"/>
    <w:rsid w:val="00A03590"/>
    <w:rsid w:val="00A036DA"/>
    <w:rsid w:val="00A03714"/>
    <w:rsid w:val="00A03CB5"/>
    <w:rsid w:val="00A03D2C"/>
    <w:rsid w:val="00A03D34"/>
    <w:rsid w:val="00A03E5B"/>
    <w:rsid w:val="00A041E6"/>
    <w:rsid w:val="00A041FF"/>
    <w:rsid w:val="00A04286"/>
    <w:rsid w:val="00A0441C"/>
    <w:rsid w:val="00A04627"/>
    <w:rsid w:val="00A048C6"/>
    <w:rsid w:val="00A049A3"/>
    <w:rsid w:val="00A04B9C"/>
    <w:rsid w:val="00A04C58"/>
    <w:rsid w:val="00A04D02"/>
    <w:rsid w:val="00A04D89"/>
    <w:rsid w:val="00A0503B"/>
    <w:rsid w:val="00A05138"/>
    <w:rsid w:val="00A05232"/>
    <w:rsid w:val="00A05268"/>
    <w:rsid w:val="00A0531D"/>
    <w:rsid w:val="00A05475"/>
    <w:rsid w:val="00A055C4"/>
    <w:rsid w:val="00A05678"/>
    <w:rsid w:val="00A05695"/>
    <w:rsid w:val="00A057BA"/>
    <w:rsid w:val="00A0580F"/>
    <w:rsid w:val="00A05C07"/>
    <w:rsid w:val="00A05C9D"/>
    <w:rsid w:val="00A05D5C"/>
    <w:rsid w:val="00A05D89"/>
    <w:rsid w:val="00A05DD3"/>
    <w:rsid w:val="00A05E18"/>
    <w:rsid w:val="00A05E73"/>
    <w:rsid w:val="00A05E7B"/>
    <w:rsid w:val="00A05FB6"/>
    <w:rsid w:val="00A05FB7"/>
    <w:rsid w:val="00A06041"/>
    <w:rsid w:val="00A061FA"/>
    <w:rsid w:val="00A061FF"/>
    <w:rsid w:val="00A062D5"/>
    <w:rsid w:val="00A06398"/>
    <w:rsid w:val="00A064A3"/>
    <w:rsid w:val="00A064AF"/>
    <w:rsid w:val="00A0656C"/>
    <w:rsid w:val="00A065FA"/>
    <w:rsid w:val="00A067B7"/>
    <w:rsid w:val="00A067CD"/>
    <w:rsid w:val="00A068EA"/>
    <w:rsid w:val="00A06990"/>
    <w:rsid w:val="00A06D14"/>
    <w:rsid w:val="00A06E8C"/>
    <w:rsid w:val="00A07444"/>
    <w:rsid w:val="00A0752C"/>
    <w:rsid w:val="00A07596"/>
    <w:rsid w:val="00A076C8"/>
    <w:rsid w:val="00A076DC"/>
    <w:rsid w:val="00A077A4"/>
    <w:rsid w:val="00A078D2"/>
    <w:rsid w:val="00A079AB"/>
    <w:rsid w:val="00A079AD"/>
    <w:rsid w:val="00A07C1A"/>
    <w:rsid w:val="00A07C2F"/>
    <w:rsid w:val="00A07C9E"/>
    <w:rsid w:val="00A07DC0"/>
    <w:rsid w:val="00A07F31"/>
    <w:rsid w:val="00A1001E"/>
    <w:rsid w:val="00A10087"/>
    <w:rsid w:val="00A10275"/>
    <w:rsid w:val="00A10278"/>
    <w:rsid w:val="00A102D8"/>
    <w:rsid w:val="00A1038B"/>
    <w:rsid w:val="00A1068F"/>
    <w:rsid w:val="00A107D7"/>
    <w:rsid w:val="00A1087A"/>
    <w:rsid w:val="00A108F2"/>
    <w:rsid w:val="00A10A74"/>
    <w:rsid w:val="00A10B46"/>
    <w:rsid w:val="00A10B52"/>
    <w:rsid w:val="00A10C32"/>
    <w:rsid w:val="00A10E4A"/>
    <w:rsid w:val="00A10E80"/>
    <w:rsid w:val="00A11044"/>
    <w:rsid w:val="00A11048"/>
    <w:rsid w:val="00A11054"/>
    <w:rsid w:val="00A1118B"/>
    <w:rsid w:val="00A111CD"/>
    <w:rsid w:val="00A11486"/>
    <w:rsid w:val="00A11589"/>
    <w:rsid w:val="00A115A5"/>
    <w:rsid w:val="00A1170A"/>
    <w:rsid w:val="00A11759"/>
    <w:rsid w:val="00A117AE"/>
    <w:rsid w:val="00A117EC"/>
    <w:rsid w:val="00A11902"/>
    <w:rsid w:val="00A11A80"/>
    <w:rsid w:val="00A11A93"/>
    <w:rsid w:val="00A11CAA"/>
    <w:rsid w:val="00A11D67"/>
    <w:rsid w:val="00A11D82"/>
    <w:rsid w:val="00A11E4F"/>
    <w:rsid w:val="00A11EFE"/>
    <w:rsid w:val="00A1201C"/>
    <w:rsid w:val="00A12027"/>
    <w:rsid w:val="00A12050"/>
    <w:rsid w:val="00A12089"/>
    <w:rsid w:val="00A12146"/>
    <w:rsid w:val="00A121CC"/>
    <w:rsid w:val="00A1233E"/>
    <w:rsid w:val="00A12345"/>
    <w:rsid w:val="00A1247C"/>
    <w:rsid w:val="00A12616"/>
    <w:rsid w:val="00A12634"/>
    <w:rsid w:val="00A127FE"/>
    <w:rsid w:val="00A12A58"/>
    <w:rsid w:val="00A12B7C"/>
    <w:rsid w:val="00A12CEA"/>
    <w:rsid w:val="00A12D4E"/>
    <w:rsid w:val="00A12DF0"/>
    <w:rsid w:val="00A12E27"/>
    <w:rsid w:val="00A12EC6"/>
    <w:rsid w:val="00A12EEE"/>
    <w:rsid w:val="00A12F0D"/>
    <w:rsid w:val="00A12FB6"/>
    <w:rsid w:val="00A12FBC"/>
    <w:rsid w:val="00A13016"/>
    <w:rsid w:val="00A1312E"/>
    <w:rsid w:val="00A1315C"/>
    <w:rsid w:val="00A13166"/>
    <w:rsid w:val="00A1316E"/>
    <w:rsid w:val="00A131ED"/>
    <w:rsid w:val="00A1334B"/>
    <w:rsid w:val="00A133A2"/>
    <w:rsid w:val="00A133AF"/>
    <w:rsid w:val="00A1347D"/>
    <w:rsid w:val="00A13541"/>
    <w:rsid w:val="00A13544"/>
    <w:rsid w:val="00A1359E"/>
    <w:rsid w:val="00A1363C"/>
    <w:rsid w:val="00A136C9"/>
    <w:rsid w:val="00A137E2"/>
    <w:rsid w:val="00A138B3"/>
    <w:rsid w:val="00A1398F"/>
    <w:rsid w:val="00A13A33"/>
    <w:rsid w:val="00A13AD0"/>
    <w:rsid w:val="00A13BEF"/>
    <w:rsid w:val="00A13FEC"/>
    <w:rsid w:val="00A1403D"/>
    <w:rsid w:val="00A1422B"/>
    <w:rsid w:val="00A1427C"/>
    <w:rsid w:val="00A14310"/>
    <w:rsid w:val="00A14446"/>
    <w:rsid w:val="00A14448"/>
    <w:rsid w:val="00A145A5"/>
    <w:rsid w:val="00A14659"/>
    <w:rsid w:val="00A14A0A"/>
    <w:rsid w:val="00A14B2D"/>
    <w:rsid w:val="00A14BA5"/>
    <w:rsid w:val="00A14BC4"/>
    <w:rsid w:val="00A14FBB"/>
    <w:rsid w:val="00A15310"/>
    <w:rsid w:val="00A1535B"/>
    <w:rsid w:val="00A15372"/>
    <w:rsid w:val="00A1544A"/>
    <w:rsid w:val="00A15588"/>
    <w:rsid w:val="00A155D8"/>
    <w:rsid w:val="00A1566D"/>
    <w:rsid w:val="00A15705"/>
    <w:rsid w:val="00A157EB"/>
    <w:rsid w:val="00A15839"/>
    <w:rsid w:val="00A158A1"/>
    <w:rsid w:val="00A15A46"/>
    <w:rsid w:val="00A15C87"/>
    <w:rsid w:val="00A15C9C"/>
    <w:rsid w:val="00A15E0C"/>
    <w:rsid w:val="00A15E94"/>
    <w:rsid w:val="00A16039"/>
    <w:rsid w:val="00A161C1"/>
    <w:rsid w:val="00A161DE"/>
    <w:rsid w:val="00A1620A"/>
    <w:rsid w:val="00A1620E"/>
    <w:rsid w:val="00A16240"/>
    <w:rsid w:val="00A16259"/>
    <w:rsid w:val="00A16287"/>
    <w:rsid w:val="00A1631A"/>
    <w:rsid w:val="00A163AB"/>
    <w:rsid w:val="00A163C8"/>
    <w:rsid w:val="00A1659C"/>
    <w:rsid w:val="00A16693"/>
    <w:rsid w:val="00A1669A"/>
    <w:rsid w:val="00A1685A"/>
    <w:rsid w:val="00A16883"/>
    <w:rsid w:val="00A16994"/>
    <w:rsid w:val="00A16BD1"/>
    <w:rsid w:val="00A16BFB"/>
    <w:rsid w:val="00A16C37"/>
    <w:rsid w:val="00A16C49"/>
    <w:rsid w:val="00A16C4A"/>
    <w:rsid w:val="00A16C78"/>
    <w:rsid w:val="00A16D51"/>
    <w:rsid w:val="00A16EFA"/>
    <w:rsid w:val="00A17036"/>
    <w:rsid w:val="00A17042"/>
    <w:rsid w:val="00A170A5"/>
    <w:rsid w:val="00A17110"/>
    <w:rsid w:val="00A17223"/>
    <w:rsid w:val="00A17304"/>
    <w:rsid w:val="00A173EE"/>
    <w:rsid w:val="00A17480"/>
    <w:rsid w:val="00A1752D"/>
    <w:rsid w:val="00A176EF"/>
    <w:rsid w:val="00A17771"/>
    <w:rsid w:val="00A17865"/>
    <w:rsid w:val="00A178A5"/>
    <w:rsid w:val="00A178AA"/>
    <w:rsid w:val="00A17A08"/>
    <w:rsid w:val="00A17A84"/>
    <w:rsid w:val="00A17DA0"/>
    <w:rsid w:val="00A200AF"/>
    <w:rsid w:val="00A20120"/>
    <w:rsid w:val="00A202E2"/>
    <w:rsid w:val="00A2030C"/>
    <w:rsid w:val="00A20394"/>
    <w:rsid w:val="00A2039E"/>
    <w:rsid w:val="00A203CA"/>
    <w:rsid w:val="00A2044C"/>
    <w:rsid w:val="00A20457"/>
    <w:rsid w:val="00A20488"/>
    <w:rsid w:val="00A20674"/>
    <w:rsid w:val="00A207A4"/>
    <w:rsid w:val="00A2082B"/>
    <w:rsid w:val="00A2088D"/>
    <w:rsid w:val="00A20B5A"/>
    <w:rsid w:val="00A20BE9"/>
    <w:rsid w:val="00A20C0C"/>
    <w:rsid w:val="00A20D63"/>
    <w:rsid w:val="00A20E48"/>
    <w:rsid w:val="00A20FE3"/>
    <w:rsid w:val="00A2118F"/>
    <w:rsid w:val="00A211DD"/>
    <w:rsid w:val="00A21721"/>
    <w:rsid w:val="00A217DF"/>
    <w:rsid w:val="00A218E0"/>
    <w:rsid w:val="00A219CF"/>
    <w:rsid w:val="00A219F5"/>
    <w:rsid w:val="00A21A19"/>
    <w:rsid w:val="00A21AAE"/>
    <w:rsid w:val="00A21BFF"/>
    <w:rsid w:val="00A21D22"/>
    <w:rsid w:val="00A21D4C"/>
    <w:rsid w:val="00A21D98"/>
    <w:rsid w:val="00A21DCE"/>
    <w:rsid w:val="00A21E2A"/>
    <w:rsid w:val="00A220E8"/>
    <w:rsid w:val="00A22212"/>
    <w:rsid w:val="00A22230"/>
    <w:rsid w:val="00A22500"/>
    <w:rsid w:val="00A22521"/>
    <w:rsid w:val="00A22860"/>
    <w:rsid w:val="00A22992"/>
    <w:rsid w:val="00A22B81"/>
    <w:rsid w:val="00A22E10"/>
    <w:rsid w:val="00A22E43"/>
    <w:rsid w:val="00A22F07"/>
    <w:rsid w:val="00A22F6D"/>
    <w:rsid w:val="00A22F9B"/>
    <w:rsid w:val="00A22FAF"/>
    <w:rsid w:val="00A231D4"/>
    <w:rsid w:val="00A23338"/>
    <w:rsid w:val="00A233B6"/>
    <w:rsid w:val="00A234E6"/>
    <w:rsid w:val="00A23630"/>
    <w:rsid w:val="00A2385C"/>
    <w:rsid w:val="00A239C7"/>
    <w:rsid w:val="00A23A32"/>
    <w:rsid w:val="00A23AC8"/>
    <w:rsid w:val="00A23B86"/>
    <w:rsid w:val="00A23B94"/>
    <w:rsid w:val="00A23BA7"/>
    <w:rsid w:val="00A23D82"/>
    <w:rsid w:val="00A23D98"/>
    <w:rsid w:val="00A23E1B"/>
    <w:rsid w:val="00A23E5D"/>
    <w:rsid w:val="00A23F5E"/>
    <w:rsid w:val="00A23F74"/>
    <w:rsid w:val="00A24093"/>
    <w:rsid w:val="00A24106"/>
    <w:rsid w:val="00A24203"/>
    <w:rsid w:val="00A24373"/>
    <w:rsid w:val="00A245CC"/>
    <w:rsid w:val="00A245CE"/>
    <w:rsid w:val="00A24654"/>
    <w:rsid w:val="00A246E6"/>
    <w:rsid w:val="00A24728"/>
    <w:rsid w:val="00A249DE"/>
    <w:rsid w:val="00A24AC5"/>
    <w:rsid w:val="00A24B1B"/>
    <w:rsid w:val="00A24B62"/>
    <w:rsid w:val="00A24B6B"/>
    <w:rsid w:val="00A24C8E"/>
    <w:rsid w:val="00A24E8B"/>
    <w:rsid w:val="00A24E94"/>
    <w:rsid w:val="00A24E9C"/>
    <w:rsid w:val="00A24F49"/>
    <w:rsid w:val="00A24F5C"/>
    <w:rsid w:val="00A2504A"/>
    <w:rsid w:val="00A2511C"/>
    <w:rsid w:val="00A25317"/>
    <w:rsid w:val="00A2539D"/>
    <w:rsid w:val="00A253F3"/>
    <w:rsid w:val="00A25560"/>
    <w:rsid w:val="00A2556B"/>
    <w:rsid w:val="00A255A2"/>
    <w:rsid w:val="00A2563E"/>
    <w:rsid w:val="00A25719"/>
    <w:rsid w:val="00A25AB4"/>
    <w:rsid w:val="00A25AFC"/>
    <w:rsid w:val="00A25C27"/>
    <w:rsid w:val="00A25D63"/>
    <w:rsid w:val="00A25DE2"/>
    <w:rsid w:val="00A25F8A"/>
    <w:rsid w:val="00A25FE3"/>
    <w:rsid w:val="00A2624C"/>
    <w:rsid w:val="00A26374"/>
    <w:rsid w:val="00A2678D"/>
    <w:rsid w:val="00A26812"/>
    <w:rsid w:val="00A26831"/>
    <w:rsid w:val="00A268D5"/>
    <w:rsid w:val="00A26933"/>
    <w:rsid w:val="00A2696F"/>
    <w:rsid w:val="00A26A01"/>
    <w:rsid w:val="00A26C40"/>
    <w:rsid w:val="00A26C73"/>
    <w:rsid w:val="00A26CED"/>
    <w:rsid w:val="00A26D65"/>
    <w:rsid w:val="00A26E2E"/>
    <w:rsid w:val="00A26E73"/>
    <w:rsid w:val="00A26EC4"/>
    <w:rsid w:val="00A26F67"/>
    <w:rsid w:val="00A271E6"/>
    <w:rsid w:val="00A2722D"/>
    <w:rsid w:val="00A27278"/>
    <w:rsid w:val="00A272A7"/>
    <w:rsid w:val="00A2745B"/>
    <w:rsid w:val="00A27564"/>
    <w:rsid w:val="00A27580"/>
    <w:rsid w:val="00A275AD"/>
    <w:rsid w:val="00A275E1"/>
    <w:rsid w:val="00A2798F"/>
    <w:rsid w:val="00A2799F"/>
    <w:rsid w:val="00A279CA"/>
    <w:rsid w:val="00A27A9A"/>
    <w:rsid w:val="00A27B0B"/>
    <w:rsid w:val="00A27B64"/>
    <w:rsid w:val="00A27BA5"/>
    <w:rsid w:val="00A27BE4"/>
    <w:rsid w:val="00A27D3B"/>
    <w:rsid w:val="00A27DF4"/>
    <w:rsid w:val="00A27F34"/>
    <w:rsid w:val="00A301BE"/>
    <w:rsid w:val="00A301FF"/>
    <w:rsid w:val="00A30227"/>
    <w:rsid w:val="00A3025B"/>
    <w:rsid w:val="00A30261"/>
    <w:rsid w:val="00A305DE"/>
    <w:rsid w:val="00A305F6"/>
    <w:rsid w:val="00A30649"/>
    <w:rsid w:val="00A306A7"/>
    <w:rsid w:val="00A306AA"/>
    <w:rsid w:val="00A30822"/>
    <w:rsid w:val="00A30845"/>
    <w:rsid w:val="00A308A0"/>
    <w:rsid w:val="00A308BF"/>
    <w:rsid w:val="00A30900"/>
    <w:rsid w:val="00A3099A"/>
    <w:rsid w:val="00A309AB"/>
    <w:rsid w:val="00A309BF"/>
    <w:rsid w:val="00A30D8C"/>
    <w:rsid w:val="00A30EDD"/>
    <w:rsid w:val="00A30F4A"/>
    <w:rsid w:val="00A31032"/>
    <w:rsid w:val="00A31068"/>
    <w:rsid w:val="00A31169"/>
    <w:rsid w:val="00A311EB"/>
    <w:rsid w:val="00A3146C"/>
    <w:rsid w:val="00A31507"/>
    <w:rsid w:val="00A3167A"/>
    <w:rsid w:val="00A31681"/>
    <w:rsid w:val="00A31836"/>
    <w:rsid w:val="00A31948"/>
    <w:rsid w:val="00A319CF"/>
    <w:rsid w:val="00A31C19"/>
    <w:rsid w:val="00A31CF3"/>
    <w:rsid w:val="00A31D7B"/>
    <w:rsid w:val="00A31E30"/>
    <w:rsid w:val="00A3200E"/>
    <w:rsid w:val="00A3204A"/>
    <w:rsid w:val="00A32292"/>
    <w:rsid w:val="00A3229E"/>
    <w:rsid w:val="00A322BD"/>
    <w:rsid w:val="00A3238C"/>
    <w:rsid w:val="00A32469"/>
    <w:rsid w:val="00A32487"/>
    <w:rsid w:val="00A3254A"/>
    <w:rsid w:val="00A326D6"/>
    <w:rsid w:val="00A32761"/>
    <w:rsid w:val="00A327DF"/>
    <w:rsid w:val="00A32872"/>
    <w:rsid w:val="00A328F8"/>
    <w:rsid w:val="00A329A5"/>
    <w:rsid w:val="00A32A25"/>
    <w:rsid w:val="00A32A2B"/>
    <w:rsid w:val="00A32A39"/>
    <w:rsid w:val="00A32A58"/>
    <w:rsid w:val="00A32B75"/>
    <w:rsid w:val="00A32BE7"/>
    <w:rsid w:val="00A32C0F"/>
    <w:rsid w:val="00A32DCA"/>
    <w:rsid w:val="00A32DD6"/>
    <w:rsid w:val="00A32EBE"/>
    <w:rsid w:val="00A32F20"/>
    <w:rsid w:val="00A32F76"/>
    <w:rsid w:val="00A32F82"/>
    <w:rsid w:val="00A3312C"/>
    <w:rsid w:val="00A331F2"/>
    <w:rsid w:val="00A3335A"/>
    <w:rsid w:val="00A33604"/>
    <w:rsid w:val="00A33640"/>
    <w:rsid w:val="00A33769"/>
    <w:rsid w:val="00A337DF"/>
    <w:rsid w:val="00A337F4"/>
    <w:rsid w:val="00A33839"/>
    <w:rsid w:val="00A3383A"/>
    <w:rsid w:val="00A33926"/>
    <w:rsid w:val="00A33BFD"/>
    <w:rsid w:val="00A33CD0"/>
    <w:rsid w:val="00A33D7F"/>
    <w:rsid w:val="00A33DF4"/>
    <w:rsid w:val="00A33F2C"/>
    <w:rsid w:val="00A340A1"/>
    <w:rsid w:val="00A340DB"/>
    <w:rsid w:val="00A341C7"/>
    <w:rsid w:val="00A341D3"/>
    <w:rsid w:val="00A344CD"/>
    <w:rsid w:val="00A3453D"/>
    <w:rsid w:val="00A34577"/>
    <w:rsid w:val="00A346D0"/>
    <w:rsid w:val="00A346DA"/>
    <w:rsid w:val="00A34745"/>
    <w:rsid w:val="00A34820"/>
    <w:rsid w:val="00A34B28"/>
    <w:rsid w:val="00A34CE3"/>
    <w:rsid w:val="00A34D64"/>
    <w:rsid w:val="00A34E28"/>
    <w:rsid w:val="00A350C4"/>
    <w:rsid w:val="00A35147"/>
    <w:rsid w:val="00A3525E"/>
    <w:rsid w:val="00A3531A"/>
    <w:rsid w:val="00A3546A"/>
    <w:rsid w:val="00A35508"/>
    <w:rsid w:val="00A3553F"/>
    <w:rsid w:val="00A35547"/>
    <w:rsid w:val="00A35641"/>
    <w:rsid w:val="00A35731"/>
    <w:rsid w:val="00A35790"/>
    <w:rsid w:val="00A3599F"/>
    <w:rsid w:val="00A35BE9"/>
    <w:rsid w:val="00A35BF6"/>
    <w:rsid w:val="00A35C1A"/>
    <w:rsid w:val="00A35D4D"/>
    <w:rsid w:val="00A35F02"/>
    <w:rsid w:val="00A35FC0"/>
    <w:rsid w:val="00A3619B"/>
    <w:rsid w:val="00A36231"/>
    <w:rsid w:val="00A362B0"/>
    <w:rsid w:val="00A36531"/>
    <w:rsid w:val="00A366E1"/>
    <w:rsid w:val="00A3689A"/>
    <w:rsid w:val="00A36A1E"/>
    <w:rsid w:val="00A36A6F"/>
    <w:rsid w:val="00A36AAB"/>
    <w:rsid w:val="00A36AE3"/>
    <w:rsid w:val="00A36BBE"/>
    <w:rsid w:val="00A36DA2"/>
    <w:rsid w:val="00A36E74"/>
    <w:rsid w:val="00A3713B"/>
    <w:rsid w:val="00A371A3"/>
    <w:rsid w:val="00A371D2"/>
    <w:rsid w:val="00A371F6"/>
    <w:rsid w:val="00A372EC"/>
    <w:rsid w:val="00A3737B"/>
    <w:rsid w:val="00A37397"/>
    <w:rsid w:val="00A373B9"/>
    <w:rsid w:val="00A37461"/>
    <w:rsid w:val="00A37466"/>
    <w:rsid w:val="00A376E4"/>
    <w:rsid w:val="00A3798D"/>
    <w:rsid w:val="00A37A56"/>
    <w:rsid w:val="00A37B3C"/>
    <w:rsid w:val="00A37C6A"/>
    <w:rsid w:val="00A37C8E"/>
    <w:rsid w:val="00A37CA7"/>
    <w:rsid w:val="00A37CEA"/>
    <w:rsid w:val="00A37E1F"/>
    <w:rsid w:val="00A37F98"/>
    <w:rsid w:val="00A40199"/>
    <w:rsid w:val="00A401E3"/>
    <w:rsid w:val="00A4021E"/>
    <w:rsid w:val="00A4024A"/>
    <w:rsid w:val="00A402DF"/>
    <w:rsid w:val="00A4030F"/>
    <w:rsid w:val="00A4034D"/>
    <w:rsid w:val="00A40427"/>
    <w:rsid w:val="00A405F5"/>
    <w:rsid w:val="00A4068E"/>
    <w:rsid w:val="00A4078F"/>
    <w:rsid w:val="00A407BD"/>
    <w:rsid w:val="00A407EB"/>
    <w:rsid w:val="00A40967"/>
    <w:rsid w:val="00A409C9"/>
    <w:rsid w:val="00A409ED"/>
    <w:rsid w:val="00A40BDE"/>
    <w:rsid w:val="00A40C8C"/>
    <w:rsid w:val="00A40D8B"/>
    <w:rsid w:val="00A40F4F"/>
    <w:rsid w:val="00A40FFC"/>
    <w:rsid w:val="00A41011"/>
    <w:rsid w:val="00A414EC"/>
    <w:rsid w:val="00A415CF"/>
    <w:rsid w:val="00A416DC"/>
    <w:rsid w:val="00A41752"/>
    <w:rsid w:val="00A418C8"/>
    <w:rsid w:val="00A41AFA"/>
    <w:rsid w:val="00A41B0F"/>
    <w:rsid w:val="00A41B24"/>
    <w:rsid w:val="00A41BB7"/>
    <w:rsid w:val="00A41D06"/>
    <w:rsid w:val="00A41DEE"/>
    <w:rsid w:val="00A4202A"/>
    <w:rsid w:val="00A42160"/>
    <w:rsid w:val="00A4218B"/>
    <w:rsid w:val="00A4219E"/>
    <w:rsid w:val="00A421E7"/>
    <w:rsid w:val="00A42347"/>
    <w:rsid w:val="00A4239F"/>
    <w:rsid w:val="00A4240C"/>
    <w:rsid w:val="00A42449"/>
    <w:rsid w:val="00A424DD"/>
    <w:rsid w:val="00A42539"/>
    <w:rsid w:val="00A4257B"/>
    <w:rsid w:val="00A425DD"/>
    <w:rsid w:val="00A426C3"/>
    <w:rsid w:val="00A426FA"/>
    <w:rsid w:val="00A4277A"/>
    <w:rsid w:val="00A4277B"/>
    <w:rsid w:val="00A427E2"/>
    <w:rsid w:val="00A428CA"/>
    <w:rsid w:val="00A4299A"/>
    <w:rsid w:val="00A42C21"/>
    <w:rsid w:val="00A42C94"/>
    <w:rsid w:val="00A42C9E"/>
    <w:rsid w:val="00A42D49"/>
    <w:rsid w:val="00A42D6E"/>
    <w:rsid w:val="00A42E04"/>
    <w:rsid w:val="00A42E0A"/>
    <w:rsid w:val="00A42F99"/>
    <w:rsid w:val="00A42FCB"/>
    <w:rsid w:val="00A4321D"/>
    <w:rsid w:val="00A43387"/>
    <w:rsid w:val="00A433FF"/>
    <w:rsid w:val="00A434C0"/>
    <w:rsid w:val="00A4360C"/>
    <w:rsid w:val="00A437B6"/>
    <w:rsid w:val="00A438A9"/>
    <w:rsid w:val="00A43998"/>
    <w:rsid w:val="00A43BDA"/>
    <w:rsid w:val="00A43C58"/>
    <w:rsid w:val="00A43D0A"/>
    <w:rsid w:val="00A43D31"/>
    <w:rsid w:val="00A43E82"/>
    <w:rsid w:val="00A43F19"/>
    <w:rsid w:val="00A43F2F"/>
    <w:rsid w:val="00A44112"/>
    <w:rsid w:val="00A44544"/>
    <w:rsid w:val="00A4454B"/>
    <w:rsid w:val="00A4460F"/>
    <w:rsid w:val="00A4475B"/>
    <w:rsid w:val="00A44917"/>
    <w:rsid w:val="00A44974"/>
    <w:rsid w:val="00A44AED"/>
    <w:rsid w:val="00A44B35"/>
    <w:rsid w:val="00A44C96"/>
    <w:rsid w:val="00A44EC9"/>
    <w:rsid w:val="00A45000"/>
    <w:rsid w:val="00A45046"/>
    <w:rsid w:val="00A45083"/>
    <w:rsid w:val="00A450C3"/>
    <w:rsid w:val="00A45136"/>
    <w:rsid w:val="00A45292"/>
    <w:rsid w:val="00A452A1"/>
    <w:rsid w:val="00A4530F"/>
    <w:rsid w:val="00A45337"/>
    <w:rsid w:val="00A4540B"/>
    <w:rsid w:val="00A45452"/>
    <w:rsid w:val="00A45861"/>
    <w:rsid w:val="00A45994"/>
    <w:rsid w:val="00A45AD6"/>
    <w:rsid w:val="00A45C75"/>
    <w:rsid w:val="00A45CEE"/>
    <w:rsid w:val="00A45D21"/>
    <w:rsid w:val="00A45E8B"/>
    <w:rsid w:val="00A45F1A"/>
    <w:rsid w:val="00A460FF"/>
    <w:rsid w:val="00A464DA"/>
    <w:rsid w:val="00A4665A"/>
    <w:rsid w:val="00A467E1"/>
    <w:rsid w:val="00A46804"/>
    <w:rsid w:val="00A4680D"/>
    <w:rsid w:val="00A4697D"/>
    <w:rsid w:val="00A46D59"/>
    <w:rsid w:val="00A46D65"/>
    <w:rsid w:val="00A46E32"/>
    <w:rsid w:val="00A46F4D"/>
    <w:rsid w:val="00A46F97"/>
    <w:rsid w:val="00A46F9A"/>
    <w:rsid w:val="00A46FC1"/>
    <w:rsid w:val="00A471E5"/>
    <w:rsid w:val="00A47363"/>
    <w:rsid w:val="00A473AD"/>
    <w:rsid w:val="00A47436"/>
    <w:rsid w:val="00A4743D"/>
    <w:rsid w:val="00A4751D"/>
    <w:rsid w:val="00A4769F"/>
    <w:rsid w:val="00A47751"/>
    <w:rsid w:val="00A47BC9"/>
    <w:rsid w:val="00A47C5A"/>
    <w:rsid w:val="00A47C7E"/>
    <w:rsid w:val="00A47D51"/>
    <w:rsid w:val="00A47D79"/>
    <w:rsid w:val="00A47DDC"/>
    <w:rsid w:val="00A47DDF"/>
    <w:rsid w:val="00A47DE9"/>
    <w:rsid w:val="00A47DF2"/>
    <w:rsid w:val="00A47EC8"/>
    <w:rsid w:val="00A47F76"/>
    <w:rsid w:val="00A5009A"/>
    <w:rsid w:val="00A500B4"/>
    <w:rsid w:val="00A501C5"/>
    <w:rsid w:val="00A501D4"/>
    <w:rsid w:val="00A502ED"/>
    <w:rsid w:val="00A503A5"/>
    <w:rsid w:val="00A503C4"/>
    <w:rsid w:val="00A50463"/>
    <w:rsid w:val="00A50497"/>
    <w:rsid w:val="00A50593"/>
    <w:rsid w:val="00A505C2"/>
    <w:rsid w:val="00A50648"/>
    <w:rsid w:val="00A506AF"/>
    <w:rsid w:val="00A50775"/>
    <w:rsid w:val="00A508A2"/>
    <w:rsid w:val="00A508FA"/>
    <w:rsid w:val="00A5092A"/>
    <w:rsid w:val="00A50A3E"/>
    <w:rsid w:val="00A50B6A"/>
    <w:rsid w:val="00A50B77"/>
    <w:rsid w:val="00A50BD7"/>
    <w:rsid w:val="00A50C23"/>
    <w:rsid w:val="00A50C56"/>
    <w:rsid w:val="00A50C6C"/>
    <w:rsid w:val="00A50DA7"/>
    <w:rsid w:val="00A50F18"/>
    <w:rsid w:val="00A50F7D"/>
    <w:rsid w:val="00A50F91"/>
    <w:rsid w:val="00A51007"/>
    <w:rsid w:val="00A51046"/>
    <w:rsid w:val="00A51050"/>
    <w:rsid w:val="00A5115F"/>
    <w:rsid w:val="00A51402"/>
    <w:rsid w:val="00A514D4"/>
    <w:rsid w:val="00A51575"/>
    <w:rsid w:val="00A515A3"/>
    <w:rsid w:val="00A51603"/>
    <w:rsid w:val="00A516BB"/>
    <w:rsid w:val="00A517DD"/>
    <w:rsid w:val="00A517EC"/>
    <w:rsid w:val="00A518B4"/>
    <w:rsid w:val="00A51905"/>
    <w:rsid w:val="00A51A79"/>
    <w:rsid w:val="00A51AEA"/>
    <w:rsid w:val="00A51B0C"/>
    <w:rsid w:val="00A51BAB"/>
    <w:rsid w:val="00A51C4E"/>
    <w:rsid w:val="00A51C85"/>
    <w:rsid w:val="00A51D2F"/>
    <w:rsid w:val="00A51D35"/>
    <w:rsid w:val="00A51E73"/>
    <w:rsid w:val="00A520AD"/>
    <w:rsid w:val="00A5213E"/>
    <w:rsid w:val="00A5234E"/>
    <w:rsid w:val="00A52447"/>
    <w:rsid w:val="00A524CF"/>
    <w:rsid w:val="00A525C9"/>
    <w:rsid w:val="00A527A7"/>
    <w:rsid w:val="00A52943"/>
    <w:rsid w:val="00A52BBB"/>
    <w:rsid w:val="00A52C3F"/>
    <w:rsid w:val="00A52D63"/>
    <w:rsid w:val="00A52D9A"/>
    <w:rsid w:val="00A52DE3"/>
    <w:rsid w:val="00A52EA6"/>
    <w:rsid w:val="00A52FD6"/>
    <w:rsid w:val="00A53073"/>
    <w:rsid w:val="00A530F1"/>
    <w:rsid w:val="00A531A5"/>
    <w:rsid w:val="00A531C8"/>
    <w:rsid w:val="00A5323B"/>
    <w:rsid w:val="00A5349E"/>
    <w:rsid w:val="00A534C9"/>
    <w:rsid w:val="00A534E1"/>
    <w:rsid w:val="00A535DE"/>
    <w:rsid w:val="00A536A4"/>
    <w:rsid w:val="00A536E0"/>
    <w:rsid w:val="00A5376C"/>
    <w:rsid w:val="00A537D5"/>
    <w:rsid w:val="00A538B7"/>
    <w:rsid w:val="00A53AF5"/>
    <w:rsid w:val="00A53B0F"/>
    <w:rsid w:val="00A53C31"/>
    <w:rsid w:val="00A53CB4"/>
    <w:rsid w:val="00A53DAE"/>
    <w:rsid w:val="00A540C1"/>
    <w:rsid w:val="00A54267"/>
    <w:rsid w:val="00A5432D"/>
    <w:rsid w:val="00A54330"/>
    <w:rsid w:val="00A545D8"/>
    <w:rsid w:val="00A546F1"/>
    <w:rsid w:val="00A5486B"/>
    <w:rsid w:val="00A5486F"/>
    <w:rsid w:val="00A549C1"/>
    <w:rsid w:val="00A54BB4"/>
    <w:rsid w:val="00A54C72"/>
    <w:rsid w:val="00A54D9C"/>
    <w:rsid w:val="00A54DA7"/>
    <w:rsid w:val="00A54DEC"/>
    <w:rsid w:val="00A54E18"/>
    <w:rsid w:val="00A5502D"/>
    <w:rsid w:val="00A55186"/>
    <w:rsid w:val="00A551D6"/>
    <w:rsid w:val="00A5520A"/>
    <w:rsid w:val="00A55237"/>
    <w:rsid w:val="00A55332"/>
    <w:rsid w:val="00A553D9"/>
    <w:rsid w:val="00A5543A"/>
    <w:rsid w:val="00A554EF"/>
    <w:rsid w:val="00A555E9"/>
    <w:rsid w:val="00A5590D"/>
    <w:rsid w:val="00A55941"/>
    <w:rsid w:val="00A559FE"/>
    <w:rsid w:val="00A55A21"/>
    <w:rsid w:val="00A55A45"/>
    <w:rsid w:val="00A55B3A"/>
    <w:rsid w:val="00A55BFE"/>
    <w:rsid w:val="00A55C02"/>
    <w:rsid w:val="00A55C07"/>
    <w:rsid w:val="00A55D83"/>
    <w:rsid w:val="00A55FA6"/>
    <w:rsid w:val="00A560F4"/>
    <w:rsid w:val="00A561AC"/>
    <w:rsid w:val="00A56232"/>
    <w:rsid w:val="00A562F5"/>
    <w:rsid w:val="00A5637C"/>
    <w:rsid w:val="00A5653B"/>
    <w:rsid w:val="00A565F5"/>
    <w:rsid w:val="00A5667F"/>
    <w:rsid w:val="00A566E7"/>
    <w:rsid w:val="00A567CF"/>
    <w:rsid w:val="00A56905"/>
    <w:rsid w:val="00A569B4"/>
    <w:rsid w:val="00A56A08"/>
    <w:rsid w:val="00A56A4C"/>
    <w:rsid w:val="00A56ADD"/>
    <w:rsid w:val="00A56AFC"/>
    <w:rsid w:val="00A56BA6"/>
    <w:rsid w:val="00A56D6D"/>
    <w:rsid w:val="00A56E18"/>
    <w:rsid w:val="00A56E31"/>
    <w:rsid w:val="00A56E3B"/>
    <w:rsid w:val="00A56E61"/>
    <w:rsid w:val="00A56F02"/>
    <w:rsid w:val="00A56F69"/>
    <w:rsid w:val="00A56FB4"/>
    <w:rsid w:val="00A57013"/>
    <w:rsid w:val="00A5702E"/>
    <w:rsid w:val="00A5703C"/>
    <w:rsid w:val="00A57302"/>
    <w:rsid w:val="00A5744D"/>
    <w:rsid w:val="00A57456"/>
    <w:rsid w:val="00A576D6"/>
    <w:rsid w:val="00A5785E"/>
    <w:rsid w:val="00A57882"/>
    <w:rsid w:val="00A57916"/>
    <w:rsid w:val="00A57921"/>
    <w:rsid w:val="00A57AEC"/>
    <w:rsid w:val="00A57B8B"/>
    <w:rsid w:val="00A57D09"/>
    <w:rsid w:val="00A57D9F"/>
    <w:rsid w:val="00A57DC7"/>
    <w:rsid w:val="00A57FDC"/>
    <w:rsid w:val="00A6009A"/>
    <w:rsid w:val="00A600E2"/>
    <w:rsid w:val="00A600E6"/>
    <w:rsid w:val="00A6010A"/>
    <w:rsid w:val="00A60330"/>
    <w:rsid w:val="00A603FE"/>
    <w:rsid w:val="00A6054E"/>
    <w:rsid w:val="00A605DE"/>
    <w:rsid w:val="00A60673"/>
    <w:rsid w:val="00A60674"/>
    <w:rsid w:val="00A606F7"/>
    <w:rsid w:val="00A607BA"/>
    <w:rsid w:val="00A6080C"/>
    <w:rsid w:val="00A60832"/>
    <w:rsid w:val="00A60852"/>
    <w:rsid w:val="00A609CE"/>
    <w:rsid w:val="00A60A07"/>
    <w:rsid w:val="00A60A84"/>
    <w:rsid w:val="00A60B5E"/>
    <w:rsid w:val="00A60C1F"/>
    <w:rsid w:val="00A60D19"/>
    <w:rsid w:val="00A60DA9"/>
    <w:rsid w:val="00A60F21"/>
    <w:rsid w:val="00A61054"/>
    <w:rsid w:val="00A611FF"/>
    <w:rsid w:val="00A61245"/>
    <w:rsid w:val="00A612DC"/>
    <w:rsid w:val="00A61563"/>
    <w:rsid w:val="00A61675"/>
    <w:rsid w:val="00A617FE"/>
    <w:rsid w:val="00A61942"/>
    <w:rsid w:val="00A619D3"/>
    <w:rsid w:val="00A61A10"/>
    <w:rsid w:val="00A61A1C"/>
    <w:rsid w:val="00A61BBD"/>
    <w:rsid w:val="00A61CBB"/>
    <w:rsid w:val="00A61FAF"/>
    <w:rsid w:val="00A61FDE"/>
    <w:rsid w:val="00A6213C"/>
    <w:rsid w:val="00A62225"/>
    <w:rsid w:val="00A6228F"/>
    <w:rsid w:val="00A624FB"/>
    <w:rsid w:val="00A62757"/>
    <w:rsid w:val="00A62870"/>
    <w:rsid w:val="00A62988"/>
    <w:rsid w:val="00A62BC8"/>
    <w:rsid w:val="00A62C5B"/>
    <w:rsid w:val="00A62CD4"/>
    <w:rsid w:val="00A62D5E"/>
    <w:rsid w:val="00A62F4C"/>
    <w:rsid w:val="00A62FA5"/>
    <w:rsid w:val="00A62FE9"/>
    <w:rsid w:val="00A63045"/>
    <w:rsid w:val="00A6307E"/>
    <w:rsid w:val="00A63171"/>
    <w:rsid w:val="00A63284"/>
    <w:rsid w:val="00A632E0"/>
    <w:rsid w:val="00A632E7"/>
    <w:rsid w:val="00A63388"/>
    <w:rsid w:val="00A6339E"/>
    <w:rsid w:val="00A633B4"/>
    <w:rsid w:val="00A63414"/>
    <w:rsid w:val="00A63416"/>
    <w:rsid w:val="00A63630"/>
    <w:rsid w:val="00A63649"/>
    <w:rsid w:val="00A6367E"/>
    <w:rsid w:val="00A636B1"/>
    <w:rsid w:val="00A636BD"/>
    <w:rsid w:val="00A6381B"/>
    <w:rsid w:val="00A63839"/>
    <w:rsid w:val="00A63884"/>
    <w:rsid w:val="00A638D6"/>
    <w:rsid w:val="00A639A5"/>
    <w:rsid w:val="00A639F3"/>
    <w:rsid w:val="00A63A74"/>
    <w:rsid w:val="00A63B28"/>
    <w:rsid w:val="00A63B88"/>
    <w:rsid w:val="00A63BE1"/>
    <w:rsid w:val="00A6401A"/>
    <w:rsid w:val="00A6410F"/>
    <w:rsid w:val="00A64271"/>
    <w:rsid w:val="00A6427C"/>
    <w:rsid w:val="00A643FE"/>
    <w:rsid w:val="00A644A8"/>
    <w:rsid w:val="00A645EF"/>
    <w:rsid w:val="00A64939"/>
    <w:rsid w:val="00A6495B"/>
    <w:rsid w:val="00A649A7"/>
    <w:rsid w:val="00A649AA"/>
    <w:rsid w:val="00A64A05"/>
    <w:rsid w:val="00A64A3E"/>
    <w:rsid w:val="00A64ADE"/>
    <w:rsid w:val="00A64B93"/>
    <w:rsid w:val="00A64C1C"/>
    <w:rsid w:val="00A64DAE"/>
    <w:rsid w:val="00A64ECC"/>
    <w:rsid w:val="00A64F81"/>
    <w:rsid w:val="00A64FD9"/>
    <w:rsid w:val="00A652A0"/>
    <w:rsid w:val="00A652EE"/>
    <w:rsid w:val="00A653F3"/>
    <w:rsid w:val="00A6542E"/>
    <w:rsid w:val="00A654E0"/>
    <w:rsid w:val="00A65621"/>
    <w:rsid w:val="00A6567A"/>
    <w:rsid w:val="00A656C9"/>
    <w:rsid w:val="00A657F5"/>
    <w:rsid w:val="00A658FF"/>
    <w:rsid w:val="00A65975"/>
    <w:rsid w:val="00A65998"/>
    <w:rsid w:val="00A659FE"/>
    <w:rsid w:val="00A65A76"/>
    <w:rsid w:val="00A65AFA"/>
    <w:rsid w:val="00A65BAA"/>
    <w:rsid w:val="00A65CD1"/>
    <w:rsid w:val="00A65E59"/>
    <w:rsid w:val="00A65EFF"/>
    <w:rsid w:val="00A65F61"/>
    <w:rsid w:val="00A66140"/>
    <w:rsid w:val="00A66160"/>
    <w:rsid w:val="00A661E1"/>
    <w:rsid w:val="00A66226"/>
    <w:rsid w:val="00A6635C"/>
    <w:rsid w:val="00A664EF"/>
    <w:rsid w:val="00A66506"/>
    <w:rsid w:val="00A665AF"/>
    <w:rsid w:val="00A667C0"/>
    <w:rsid w:val="00A66812"/>
    <w:rsid w:val="00A668D0"/>
    <w:rsid w:val="00A668E0"/>
    <w:rsid w:val="00A668FC"/>
    <w:rsid w:val="00A669BB"/>
    <w:rsid w:val="00A66A33"/>
    <w:rsid w:val="00A66A86"/>
    <w:rsid w:val="00A66A9F"/>
    <w:rsid w:val="00A66C3E"/>
    <w:rsid w:val="00A66C64"/>
    <w:rsid w:val="00A66CEC"/>
    <w:rsid w:val="00A66DB3"/>
    <w:rsid w:val="00A66E7B"/>
    <w:rsid w:val="00A6705A"/>
    <w:rsid w:val="00A670C9"/>
    <w:rsid w:val="00A67195"/>
    <w:rsid w:val="00A6728B"/>
    <w:rsid w:val="00A67345"/>
    <w:rsid w:val="00A673B6"/>
    <w:rsid w:val="00A67564"/>
    <w:rsid w:val="00A6764E"/>
    <w:rsid w:val="00A677E2"/>
    <w:rsid w:val="00A67897"/>
    <w:rsid w:val="00A678EC"/>
    <w:rsid w:val="00A6790F"/>
    <w:rsid w:val="00A67A11"/>
    <w:rsid w:val="00A67D8C"/>
    <w:rsid w:val="00A67DB9"/>
    <w:rsid w:val="00A67DCA"/>
    <w:rsid w:val="00A67F7F"/>
    <w:rsid w:val="00A67FDA"/>
    <w:rsid w:val="00A70122"/>
    <w:rsid w:val="00A702C5"/>
    <w:rsid w:val="00A70395"/>
    <w:rsid w:val="00A70485"/>
    <w:rsid w:val="00A7061D"/>
    <w:rsid w:val="00A706F8"/>
    <w:rsid w:val="00A708A1"/>
    <w:rsid w:val="00A70942"/>
    <w:rsid w:val="00A70943"/>
    <w:rsid w:val="00A709EE"/>
    <w:rsid w:val="00A70AC1"/>
    <w:rsid w:val="00A70AFC"/>
    <w:rsid w:val="00A70B0C"/>
    <w:rsid w:val="00A70E5F"/>
    <w:rsid w:val="00A70F46"/>
    <w:rsid w:val="00A70F80"/>
    <w:rsid w:val="00A7114E"/>
    <w:rsid w:val="00A713BD"/>
    <w:rsid w:val="00A7144D"/>
    <w:rsid w:val="00A71453"/>
    <w:rsid w:val="00A7147D"/>
    <w:rsid w:val="00A7158B"/>
    <w:rsid w:val="00A716DF"/>
    <w:rsid w:val="00A7173B"/>
    <w:rsid w:val="00A7178F"/>
    <w:rsid w:val="00A7179E"/>
    <w:rsid w:val="00A717A3"/>
    <w:rsid w:val="00A71807"/>
    <w:rsid w:val="00A7180E"/>
    <w:rsid w:val="00A71A5A"/>
    <w:rsid w:val="00A71CEF"/>
    <w:rsid w:val="00A71F01"/>
    <w:rsid w:val="00A71F1E"/>
    <w:rsid w:val="00A71F37"/>
    <w:rsid w:val="00A72073"/>
    <w:rsid w:val="00A72099"/>
    <w:rsid w:val="00A72104"/>
    <w:rsid w:val="00A72315"/>
    <w:rsid w:val="00A7232C"/>
    <w:rsid w:val="00A7259C"/>
    <w:rsid w:val="00A72618"/>
    <w:rsid w:val="00A7266F"/>
    <w:rsid w:val="00A72764"/>
    <w:rsid w:val="00A72887"/>
    <w:rsid w:val="00A728F2"/>
    <w:rsid w:val="00A7292C"/>
    <w:rsid w:val="00A729AB"/>
    <w:rsid w:val="00A729DB"/>
    <w:rsid w:val="00A72A9E"/>
    <w:rsid w:val="00A72B3C"/>
    <w:rsid w:val="00A72C9A"/>
    <w:rsid w:val="00A72ED6"/>
    <w:rsid w:val="00A72F29"/>
    <w:rsid w:val="00A72F51"/>
    <w:rsid w:val="00A72FDE"/>
    <w:rsid w:val="00A73055"/>
    <w:rsid w:val="00A7320C"/>
    <w:rsid w:val="00A73227"/>
    <w:rsid w:val="00A7335D"/>
    <w:rsid w:val="00A7369B"/>
    <w:rsid w:val="00A739C4"/>
    <w:rsid w:val="00A73A34"/>
    <w:rsid w:val="00A73AD0"/>
    <w:rsid w:val="00A73B3C"/>
    <w:rsid w:val="00A73C12"/>
    <w:rsid w:val="00A73DCB"/>
    <w:rsid w:val="00A73E30"/>
    <w:rsid w:val="00A73E70"/>
    <w:rsid w:val="00A74092"/>
    <w:rsid w:val="00A74129"/>
    <w:rsid w:val="00A746B8"/>
    <w:rsid w:val="00A749FB"/>
    <w:rsid w:val="00A74B16"/>
    <w:rsid w:val="00A74B53"/>
    <w:rsid w:val="00A74BAA"/>
    <w:rsid w:val="00A74C68"/>
    <w:rsid w:val="00A74C9D"/>
    <w:rsid w:val="00A74D89"/>
    <w:rsid w:val="00A74EA6"/>
    <w:rsid w:val="00A74FC2"/>
    <w:rsid w:val="00A75003"/>
    <w:rsid w:val="00A75039"/>
    <w:rsid w:val="00A75063"/>
    <w:rsid w:val="00A75087"/>
    <w:rsid w:val="00A75149"/>
    <w:rsid w:val="00A751B9"/>
    <w:rsid w:val="00A752E7"/>
    <w:rsid w:val="00A752F8"/>
    <w:rsid w:val="00A75352"/>
    <w:rsid w:val="00A753B2"/>
    <w:rsid w:val="00A75429"/>
    <w:rsid w:val="00A7542B"/>
    <w:rsid w:val="00A75459"/>
    <w:rsid w:val="00A754D6"/>
    <w:rsid w:val="00A75597"/>
    <w:rsid w:val="00A755E5"/>
    <w:rsid w:val="00A75634"/>
    <w:rsid w:val="00A756A7"/>
    <w:rsid w:val="00A756AF"/>
    <w:rsid w:val="00A756C8"/>
    <w:rsid w:val="00A75781"/>
    <w:rsid w:val="00A758C1"/>
    <w:rsid w:val="00A759F5"/>
    <w:rsid w:val="00A75B31"/>
    <w:rsid w:val="00A75BCB"/>
    <w:rsid w:val="00A75BEC"/>
    <w:rsid w:val="00A75EC2"/>
    <w:rsid w:val="00A75F51"/>
    <w:rsid w:val="00A76149"/>
    <w:rsid w:val="00A76189"/>
    <w:rsid w:val="00A76203"/>
    <w:rsid w:val="00A7620B"/>
    <w:rsid w:val="00A7665C"/>
    <w:rsid w:val="00A76689"/>
    <w:rsid w:val="00A7672B"/>
    <w:rsid w:val="00A76777"/>
    <w:rsid w:val="00A767F7"/>
    <w:rsid w:val="00A76AFF"/>
    <w:rsid w:val="00A76B66"/>
    <w:rsid w:val="00A76C6F"/>
    <w:rsid w:val="00A76CA3"/>
    <w:rsid w:val="00A76D95"/>
    <w:rsid w:val="00A76E02"/>
    <w:rsid w:val="00A76E30"/>
    <w:rsid w:val="00A76E51"/>
    <w:rsid w:val="00A76FD4"/>
    <w:rsid w:val="00A7701C"/>
    <w:rsid w:val="00A77029"/>
    <w:rsid w:val="00A77086"/>
    <w:rsid w:val="00A77207"/>
    <w:rsid w:val="00A77228"/>
    <w:rsid w:val="00A77259"/>
    <w:rsid w:val="00A77275"/>
    <w:rsid w:val="00A77299"/>
    <w:rsid w:val="00A7752A"/>
    <w:rsid w:val="00A7759E"/>
    <w:rsid w:val="00A776B3"/>
    <w:rsid w:val="00A77890"/>
    <w:rsid w:val="00A77977"/>
    <w:rsid w:val="00A7797F"/>
    <w:rsid w:val="00A7798B"/>
    <w:rsid w:val="00A77A77"/>
    <w:rsid w:val="00A77AA0"/>
    <w:rsid w:val="00A77DD1"/>
    <w:rsid w:val="00A77DF8"/>
    <w:rsid w:val="00A77EF6"/>
    <w:rsid w:val="00A77F34"/>
    <w:rsid w:val="00A77F73"/>
    <w:rsid w:val="00A77F76"/>
    <w:rsid w:val="00A802A2"/>
    <w:rsid w:val="00A802E0"/>
    <w:rsid w:val="00A8050D"/>
    <w:rsid w:val="00A80A3E"/>
    <w:rsid w:val="00A80B31"/>
    <w:rsid w:val="00A80C00"/>
    <w:rsid w:val="00A80C37"/>
    <w:rsid w:val="00A80DF1"/>
    <w:rsid w:val="00A80E65"/>
    <w:rsid w:val="00A80EA7"/>
    <w:rsid w:val="00A80FC7"/>
    <w:rsid w:val="00A81013"/>
    <w:rsid w:val="00A812C3"/>
    <w:rsid w:val="00A81383"/>
    <w:rsid w:val="00A81394"/>
    <w:rsid w:val="00A8149D"/>
    <w:rsid w:val="00A814AF"/>
    <w:rsid w:val="00A8189C"/>
    <w:rsid w:val="00A81992"/>
    <w:rsid w:val="00A819A1"/>
    <w:rsid w:val="00A81A66"/>
    <w:rsid w:val="00A81CE8"/>
    <w:rsid w:val="00A81EE7"/>
    <w:rsid w:val="00A81EEE"/>
    <w:rsid w:val="00A81FC6"/>
    <w:rsid w:val="00A81FE8"/>
    <w:rsid w:val="00A820BA"/>
    <w:rsid w:val="00A8220D"/>
    <w:rsid w:val="00A82258"/>
    <w:rsid w:val="00A823E6"/>
    <w:rsid w:val="00A825B9"/>
    <w:rsid w:val="00A825E8"/>
    <w:rsid w:val="00A82662"/>
    <w:rsid w:val="00A82973"/>
    <w:rsid w:val="00A82A46"/>
    <w:rsid w:val="00A82B6B"/>
    <w:rsid w:val="00A82C70"/>
    <w:rsid w:val="00A82CD0"/>
    <w:rsid w:val="00A82D5F"/>
    <w:rsid w:val="00A82E5B"/>
    <w:rsid w:val="00A82EA0"/>
    <w:rsid w:val="00A82F34"/>
    <w:rsid w:val="00A82F43"/>
    <w:rsid w:val="00A830A4"/>
    <w:rsid w:val="00A8335B"/>
    <w:rsid w:val="00A83454"/>
    <w:rsid w:val="00A83536"/>
    <w:rsid w:val="00A836FB"/>
    <w:rsid w:val="00A8384E"/>
    <w:rsid w:val="00A83CE3"/>
    <w:rsid w:val="00A83E5F"/>
    <w:rsid w:val="00A83E64"/>
    <w:rsid w:val="00A83E6B"/>
    <w:rsid w:val="00A83EEF"/>
    <w:rsid w:val="00A8406F"/>
    <w:rsid w:val="00A840FB"/>
    <w:rsid w:val="00A84173"/>
    <w:rsid w:val="00A841D7"/>
    <w:rsid w:val="00A8463E"/>
    <w:rsid w:val="00A8466A"/>
    <w:rsid w:val="00A84821"/>
    <w:rsid w:val="00A8489D"/>
    <w:rsid w:val="00A848DF"/>
    <w:rsid w:val="00A84916"/>
    <w:rsid w:val="00A84AA4"/>
    <w:rsid w:val="00A84AD3"/>
    <w:rsid w:val="00A84B87"/>
    <w:rsid w:val="00A84BC2"/>
    <w:rsid w:val="00A84D26"/>
    <w:rsid w:val="00A84FBB"/>
    <w:rsid w:val="00A8520D"/>
    <w:rsid w:val="00A8532B"/>
    <w:rsid w:val="00A8566A"/>
    <w:rsid w:val="00A85936"/>
    <w:rsid w:val="00A85961"/>
    <w:rsid w:val="00A859FD"/>
    <w:rsid w:val="00A85CDA"/>
    <w:rsid w:val="00A85CF4"/>
    <w:rsid w:val="00A85DC2"/>
    <w:rsid w:val="00A85EAE"/>
    <w:rsid w:val="00A85FF5"/>
    <w:rsid w:val="00A86123"/>
    <w:rsid w:val="00A865EF"/>
    <w:rsid w:val="00A865F4"/>
    <w:rsid w:val="00A866FC"/>
    <w:rsid w:val="00A867C1"/>
    <w:rsid w:val="00A86862"/>
    <w:rsid w:val="00A8686A"/>
    <w:rsid w:val="00A86B9A"/>
    <w:rsid w:val="00A86C56"/>
    <w:rsid w:val="00A86CD6"/>
    <w:rsid w:val="00A86D2B"/>
    <w:rsid w:val="00A86E56"/>
    <w:rsid w:val="00A86E83"/>
    <w:rsid w:val="00A86FEC"/>
    <w:rsid w:val="00A87024"/>
    <w:rsid w:val="00A8710F"/>
    <w:rsid w:val="00A874E7"/>
    <w:rsid w:val="00A87523"/>
    <w:rsid w:val="00A87543"/>
    <w:rsid w:val="00A8772D"/>
    <w:rsid w:val="00A87732"/>
    <w:rsid w:val="00A8782E"/>
    <w:rsid w:val="00A87A3D"/>
    <w:rsid w:val="00A87A74"/>
    <w:rsid w:val="00A87AC8"/>
    <w:rsid w:val="00A87BA4"/>
    <w:rsid w:val="00A87BE7"/>
    <w:rsid w:val="00A87D89"/>
    <w:rsid w:val="00A87ED1"/>
    <w:rsid w:val="00A87ED7"/>
    <w:rsid w:val="00A87EE5"/>
    <w:rsid w:val="00A87F08"/>
    <w:rsid w:val="00A87F1F"/>
    <w:rsid w:val="00A900D3"/>
    <w:rsid w:val="00A901C9"/>
    <w:rsid w:val="00A902A7"/>
    <w:rsid w:val="00A902C4"/>
    <w:rsid w:val="00A90322"/>
    <w:rsid w:val="00A9039C"/>
    <w:rsid w:val="00A904D4"/>
    <w:rsid w:val="00A90671"/>
    <w:rsid w:val="00A90690"/>
    <w:rsid w:val="00A9075C"/>
    <w:rsid w:val="00A90809"/>
    <w:rsid w:val="00A908F5"/>
    <w:rsid w:val="00A90999"/>
    <w:rsid w:val="00A90B31"/>
    <w:rsid w:val="00A90B74"/>
    <w:rsid w:val="00A90C1D"/>
    <w:rsid w:val="00A90C34"/>
    <w:rsid w:val="00A90D0A"/>
    <w:rsid w:val="00A90D75"/>
    <w:rsid w:val="00A91031"/>
    <w:rsid w:val="00A910F4"/>
    <w:rsid w:val="00A9119C"/>
    <w:rsid w:val="00A91287"/>
    <w:rsid w:val="00A912A8"/>
    <w:rsid w:val="00A91339"/>
    <w:rsid w:val="00A914B6"/>
    <w:rsid w:val="00A914CD"/>
    <w:rsid w:val="00A917A9"/>
    <w:rsid w:val="00A9185D"/>
    <w:rsid w:val="00A919DA"/>
    <w:rsid w:val="00A91BDE"/>
    <w:rsid w:val="00A91C46"/>
    <w:rsid w:val="00A92019"/>
    <w:rsid w:val="00A921C9"/>
    <w:rsid w:val="00A921E2"/>
    <w:rsid w:val="00A921FC"/>
    <w:rsid w:val="00A925A2"/>
    <w:rsid w:val="00A9273F"/>
    <w:rsid w:val="00A92897"/>
    <w:rsid w:val="00A928E6"/>
    <w:rsid w:val="00A92972"/>
    <w:rsid w:val="00A929BF"/>
    <w:rsid w:val="00A92BFC"/>
    <w:rsid w:val="00A92C25"/>
    <w:rsid w:val="00A92C76"/>
    <w:rsid w:val="00A92DA5"/>
    <w:rsid w:val="00A92EA8"/>
    <w:rsid w:val="00A92F00"/>
    <w:rsid w:val="00A92FEC"/>
    <w:rsid w:val="00A92FFE"/>
    <w:rsid w:val="00A930A9"/>
    <w:rsid w:val="00A93569"/>
    <w:rsid w:val="00A9357B"/>
    <w:rsid w:val="00A935D9"/>
    <w:rsid w:val="00A935F1"/>
    <w:rsid w:val="00A93711"/>
    <w:rsid w:val="00A9374F"/>
    <w:rsid w:val="00A93765"/>
    <w:rsid w:val="00A938F8"/>
    <w:rsid w:val="00A93A1F"/>
    <w:rsid w:val="00A93A76"/>
    <w:rsid w:val="00A93B6A"/>
    <w:rsid w:val="00A93C6F"/>
    <w:rsid w:val="00A93C71"/>
    <w:rsid w:val="00A93D6D"/>
    <w:rsid w:val="00A93DAE"/>
    <w:rsid w:val="00A93E07"/>
    <w:rsid w:val="00A93E90"/>
    <w:rsid w:val="00A93FDB"/>
    <w:rsid w:val="00A94034"/>
    <w:rsid w:val="00A94073"/>
    <w:rsid w:val="00A9432E"/>
    <w:rsid w:val="00A94357"/>
    <w:rsid w:val="00A944DB"/>
    <w:rsid w:val="00A9453D"/>
    <w:rsid w:val="00A94648"/>
    <w:rsid w:val="00A947B7"/>
    <w:rsid w:val="00A947F9"/>
    <w:rsid w:val="00A94824"/>
    <w:rsid w:val="00A948DB"/>
    <w:rsid w:val="00A94942"/>
    <w:rsid w:val="00A94A69"/>
    <w:rsid w:val="00A94BAF"/>
    <w:rsid w:val="00A94C28"/>
    <w:rsid w:val="00A94C2D"/>
    <w:rsid w:val="00A94FEE"/>
    <w:rsid w:val="00A95010"/>
    <w:rsid w:val="00A9502D"/>
    <w:rsid w:val="00A950C8"/>
    <w:rsid w:val="00A95166"/>
    <w:rsid w:val="00A95190"/>
    <w:rsid w:val="00A953B4"/>
    <w:rsid w:val="00A955EC"/>
    <w:rsid w:val="00A956AD"/>
    <w:rsid w:val="00A956E7"/>
    <w:rsid w:val="00A9573B"/>
    <w:rsid w:val="00A95811"/>
    <w:rsid w:val="00A9581D"/>
    <w:rsid w:val="00A95848"/>
    <w:rsid w:val="00A95967"/>
    <w:rsid w:val="00A95B62"/>
    <w:rsid w:val="00A95C2B"/>
    <w:rsid w:val="00A95DEB"/>
    <w:rsid w:val="00A95DFB"/>
    <w:rsid w:val="00A95FC1"/>
    <w:rsid w:val="00A9602E"/>
    <w:rsid w:val="00A960F9"/>
    <w:rsid w:val="00A9612F"/>
    <w:rsid w:val="00A961DF"/>
    <w:rsid w:val="00A9633D"/>
    <w:rsid w:val="00A96749"/>
    <w:rsid w:val="00A96893"/>
    <w:rsid w:val="00A96953"/>
    <w:rsid w:val="00A96A90"/>
    <w:rsid w:val="00A96C43"/>
    <w:rsid w:val="00A96C52"/>
    <w:rsid w:val="00A96CA4"/>
    <w:rsid w:val="00A96E14"/>
    <w:rsid w:val="00A96F6F"/>
    <w:rsid w:val="00A9704E"/>
    <w:rsid w:val="00A9708B"/>
    <w:rsid w:val="00A9728E"/>
    <w:rsid w:val="00A9730E"/>
    <w:rsid w:val="00A973D9"/>
    <w:rsid w:val="00A97566"/>
    <w:rsid w:val="00A975C7"/>
    <w:rsid w:val="00A975E0"/>
    <w:rsid w:val="00A97674"/>
    <w:rsid w:val="00A976D8"/>
    <w:rsid w:val="00A9771F"/>
    <w:rsid w:val="00A977FB"/>
    <w:rsid w:val="00A9784E"/>
    <w:rsid w:val="00A97896"/>
    <w:rsid w:val="00A978B2"/>
    <w:rsid w:val="00A97900"/>
    <w:rsid w:val="00A9792A"/>
    <w:rsid w:val="00A979A3"/>
    <w:rsid w:val="00A97B9F"/>
    <w:rsid w:val="00A97C1D"/>
    <w:rsid w:val="00A97D4B"/>
    <w:rsid w:val="00A97D77"/>
    <w:rsid w:val="00A97DED"/>
    <w:rsid w:val="00A97FC3"/>
    <w:rsid w:val="00AA00CF"/>
    <w:rsid w:val="00AA0104"/>
    <w:rsid w:val="00AA016C"/>
    <w:rsid w:val="00AA0177"/>
    <w:rsid w:val="00AA01A7"/>
    <w:rsid w:val="00AA0562"/>
    <w:rsid w:val="00AA057B"/>
    <w:rsid w:val="00AA07AF"/>
    <w:rsid w:val="00AA07EA"/>
    <w:rsid w:val="00AA0843"/>
    <w:rsid w:val="00AA08C5"/>
    <w:rsid w:val="00AA08F3"/>
    <w:rsid w:val="00AA0949"/>
    <w:rsid w:val="00AA0950"/>
    <w:rsid w:val="00AA09D0"/>
    <w:rsid w:val="00AA0B44"/>
    <w:rsid w:val="00AA0CB8"/>
    <w:rsid w:val="00AA0D7F"/>
    <w:rsid w:val="00AA0E0A"/>
    <w:rsid w:val="00AA0FE8"/>
    <w:rsid w:val="00AA14DE"/>
    <w:rsid w:val="00AA1745"/>
    <w:rsid w:val="00AA1823"/>
    <w:rsid w:val="00AA1A25"/>
    <w:rsid w:val="00AA1AAF"/>
    <w:rsid w:val="00AA1B9D"/>
    <w:rsid w:val="00AA1BFC"/>
    <w:rsid w:val="00AA1C29"/>
    <w:rsid w:val="00AA1DEC"/>
    <w:rsid w:val="00AA1EBB"/>
    <w:rsid w:val="00AA2230"/>
    <w:rsid w:val="00AA228D"/>
    <w:rsid w:val="00AA2347"/>
    <w:rsid w:val="00AA2411"/>
    <w:rsid w:val="00AA245D"/>
    <w:rsid w:val="00AA24F1"/>
    <w:rsid w:val="00AA26D6"/>
    <w:rsid w:val="00AA27AB"/>
    <w:rsid w:val="00AA299B"/>
    <w:rsid w:val="00AA2AE8"/>
    <w:rsid w:val="00AA2B35"/>
    <w:rsid w:val="00AA2B4F"/>
    <w:rsid w:val="00AA2D70"/>
    <w:rsid w:val="00AA2E26"/>
    <w:rsid w:val="00AA2E5C"/>
    <w:rsid w:val="00AA2F00"/>
    <w:rsid w:val="00AA308C"/>
    <w:rsid w:val="00AA308D"/>
    <w:rsid w:val="00AA30DF"/>
    <w:rsid w:val="00AA3142"/>
    <w:rsid w:val="00AA3173"/>
    <w:rsid w:val="00AA31C7"/>
    <w:rsid w:val="00AA31D1"/>
    <w:rsid w:val="00AA338B"/>
    <w:rsid w:val="00AA3539"/>
    <w:rsid w:val="00AA35AD"/>
    <w:rsid w:val="00AA3649"/>
    <w:rsid w:val="00AA36C6"/>
    <w:rsid w:val="00AA3791"/>
    <w:rsid w:val="00AA3835"/>
    <w:rsid w:val="00AA387C"/>
    <w:rsid w:val="00AA3ADC"/>
    <w:rsid w:val="00AA3B08"/>
    <w:rsid w:val="00AA3B64"/>
    <w:rsid w:val="00AA3BA4"/>
    <w:rsid w:val="00AA3BB2"/>
    <w:rsid w:val="00AA3C51"/>
    <w:rsid w:val="00AA3D7A"/>
    <w:rsid w:val="00AA3DD6"/>
    <w:rsid w:val="00AA3DEA"/>
    <w:rsid w:val="00AA3E6A"/>
    <w:rsid w:val="00AA3EB6"/>
    <w:rsid w:val="00AA3EC0"/>
    <w:rsid w:val="00AA3FE0"/>
    <w:rsid w:val="00AA4015"/>
    <w:rsid w:val="00AA4073"/>
    <w:rsid w:val="00AA40EC"/>
    <w:rsid w:val="00AA417F"/>
    <w:rsid w:val="00AA4290"/>
    <w:rsid w:val="00AA431C"/>
    <w:rsid w:val="00AA4321"/>
    <w:rsid w:val="00AA4326"/>
    <w:rsid w:val="00AA449D"/>
    <w:rsid w:val="00AA476A"/>
    <w:rsid w:val="00AA48C3"/>
    <w:rsid w:val="00AA4919"/>
    <w:rsid w:val="00AA49B3"/>
    <w:rsid w:val="00AA4A0E"/>
    <w:rsid w:val="00AA4A6C"/>
    <w:rsid w:val="00AA4D36"/>
    <w:rsid w:val="00AA4D69"/>
    <w:rsid w:val="00AA4D92"/>
    <w:rsid w:val="00AA4F63"/>
    <w:rsid w:val="00AA4FD8"/>
    <w:rsid w:val="00AA509B"/>
    <w:rsid w:val="00AA52AE"/>
    <w:rsid w:val="00AA54A9"/>
    <w:rsid w:val="00AA552B"/>
    <w:rsid w:val="00AA554D"/>
    <w:rsid w:val="00AA56C8"/>
    <w:rsid w:val="00AA56F8"/>
    <w:rsid w:val="00AA58BA"/>
    <w:rsid w:val="00AA58D7"/>
    <w:rsid w:val="00AA5926"/>
    <w:rsid w:val="00AA598E"/>
    <w:rsid w:val="00AA59AD"/>
    <w:rsid w:val="00AA5B2F"/>
    <w:rsid w:val="00AA5C71"/>
    <w:rsid w:val="00AA5F8E"/>
    <w:rsid w:val="00AA5F90"/>
    <w:rsid w:val="00AA6453"/>
    <w:rsid w:val="00AA64FF"/>
    <w:rsid w:val="00AA65A7"/>
    <w:rsid w:val="00AA6679"/>
    <w:rsid w:val="00AA6777"/>
    <w:rsid w:val="00AA6789"/>
    <w:rsid w:val="00AA67A9"/>
    <w:rsid w:val="00AA6825"/>
    <w:rsid w:val="00AA6855"/>
    <w:rsid w:val="00AA687B"/>
    <w:rsid w:val="00AA6901"/>
    <w:rsid w:val="00AA69D0"/>
    <w:rsid w:val="00AA69EA"/>
    <w:rsid w:val="00AA6A36"/>
    <w:rsid w:val="00AA6C17"/>
    <w:rsid w:val="00AA6C52"/>
    <w:rsid w:val="00AA6E20"/>
    <w:rsid w:val="00AA6E96"/>
    <w:rsid w:val="00AA6ED9"/>
    <w:rsid w:val="00AA6F00"/>
    <w:rsid w:val="00AA7017"/>
    <w:rsid w:val="00AA701D"/>
    <w:rsid w:val="00AA71A7"/>
    <w:rsid w:val="00AA71C6"/>
    <w:rsid w:val="00AA7365"/>
    <w:rsid w:val="00AA7387"/>
    <w:rsid w:val="00AA74E2"/>
    <w:rsid w:val="00AA775A"/>
    <w:rsid w:val="00AA780C"/>
    <w:rsid w:val="00AA7C29"/>
    <w:rsid w:val="00AA7CA8"/>
    <w:rsid w:val="00AA7D4C"/>
    <w:rsid w:val="00AA7FCC"/>
    <w:rsid w:val="00AB00C5"/>
    <w:rsid w:val="00AB0169"/>
    <w:rsid w:val="00AB01BF"/>
    <w:rsid w:val="00AB01EB"/>
    <w:rsid w:val="00AB04E5"/>
    <w:rsid w:val="00AB056F"/>
    <w:rsid w:val="00AB05F1"/>
    <w:rsid w:val="00AB0626"/>
    <w:rsid w:val="00AB06FB"/>
    <w:rsid w:val="00AB06FE"/>
    <w:rsid w:val="00AB0862"/>
    <w:rsid w:val="00AB08D3"/>
    <w:rsid w:val="00AB0A41"/>
    <w:rsid w:val="00AB0C13"/>
    <w:rsid w:val="00AB0D4F"/>
    <w:rsid w:val="00AB0E85"/>
    <w:rsid w:val="00AB0ED3"/>
    <w:rsid w:val="00AB101D"/>
    <w:rsid w:val="00AB10E8"/>
    <w:rsid w:val="00AB127A"/>
    <w:rsid w:val="00AB12BA"/>
    <w:rsid w:val="00AB13A8"/>
    <w:rsid w:val="00AB145E"/>
    <w:rsid w:val="00AB15F5"/>
    <w:rsid w:val="00AB1670"/>
    <w:rsid w:val="00AB1848"/>
    <w:rsid w:val="00AB1924"/>
    <w:rsid w:val="00AB1A5B"/>
    <w:rsid w:val="00AB1A5C"/>
    <w:rsid w:val="00AB1B28"/>
    <w:rsid w:val="00AB1CB1"/>
    <w:rsid w:val="00AB1D0E"/>
    <w:rsid w:val="00AB1D36"/>
    <w:rsid w:val="00AB1D95"/>
    <w:rsid w:val="00AB1DC4"/>
    <w:rsid w:val="00AB1E55"/>
    <w:rsid w:val="00AB1EB8"/>
    <w:rsid w:val="00AB1F02"/>
    <w:rsid w:val="00AB1F2D"/>
    <w:rsid w:val="00AB1FF9"/>
    <w:rsid w:val="00AB20E4"/>
    <w:rsid w:val="00AB219E"/>
    <w:rsid w:val="00AB221A"/>
    <w:rsid w:val="00AB2242"/>
    <w:rsid w:val="00AB224F"/>
    <w:rsid w:val="00AB2584"/>
    <w:rsid w:val="00AB2636"/>
    <w:rsid w:val="00AB2811"/>
    <w:rsid w:val="00AB282B"/>
    <w:rsid w:val="00AB29B7"/>
    <w:rsid w:val="00AB2A7B"/>
    <w:rsid w:val="00AB2B8F"/>
    <w:rsid w:val="00AB2C86"/>
    <w:rsid w:val="00AB2D67"/>
    <w:rsid w:val="00AB2D88"/>
    <w:rsid w:val="00AB2DE2"/>
    <w:rsid w:val="00AB2F78"/>
    <w:rsid w:val="00AB3019"/>
    <w:rsid w:val="00AB3097"/>
    <w:rsid w:val="00AB30A1"/>
    <w:rsid w:val="00AB30C6"/>
    <w:rsid w:val="00AB3110"/>
    <w:rsid w:val="00AB3194"/>
    <w:rsid w:val="00AB326C"/>
    <w:rsid w:val="00AB335C"/>
    <w:rsid w:val="00AB3638"/>
    <w:rsid w:val="00AB365A"/>
    <w:rsid w:val="00AB3792"/>
    <w:rsid w:val="00AB391E"/>
    <w:rsid w:val="00AB3B6D"/>
    <w:rsid w:val="00AB3B95"/>
    <w:rsid w:val="00AB3BE4"/>
    <w:rsid w:val="00AB3C87"/>
    <w:rsid w:val="00AB3CFD"/>
    <w:rsid w:val="00AB3DBB"/>
    <w:rsid w:val="00AB3DC6"/>
    <w:rsid w:val="00AB3E39"/>
    <w:rsid w:val="00AB3FB7"/>
    <w:rsid w:val="00AB4006"/>
    <w:rsid w:val="00AB4152"/>
    <w:rsid w:val="00AB41AC"/>
    <w:rsid w:val="00AB4389"/>
    <w:rsid w:val="00AB43A4"/>
    <w:rsid w:val="00AB44B9"/>
    <w:rsid w:val="00AB45E0"/>
    <w:rsid w:val="00AB4623"/>
    <w:rsid w:val="00AB4683"/>
    <w:rsid w:val="00AB4777"/>
    <w:rsid w:val="00AB47A2"/>
    <w:rsid w:val="00AB47A3"/>
    <w:rsid w:val="00AB48BB"/>
    <w:rsid w:val="00AB48C5"/>
    <w:rsid w:val="00AB48D6"/>
    <w:rsid w:val="00AB4967"/>
    <w:rsid w:val="00AB4B67"/>
    <w:rsid w:val="00AB4C20"/>
    <w:rsid w:val="00AB4C93"/>
    <w:rsid w:val="00AB4CA8"/>
    <w:rsid w:val="00AB4CDA"/>
    <w:rsid w:val="00AB4DA2"/>
    <w:rsid w:val="00AB4E1D"/>
    <w:rsid w:val="00AB4FBA"/>
    <w:rsid w:val="00AB4FED"/>
    <w:rsid w:val="00AB50D7"/>
    <w:rsid w:val="00AB514D"/>
    <w:rsid w:val="00AB5329"/>
    <w:rsid w:val="00AB53E5"/>
    <w:rsid w:val="00AB5400"/>
    <w:rsid w:val="00AB54F0"/>
    <w:rsid w:val="00AB556B"/>
    <w:rsid w:val="00AB5574"/>
    <w:rsid w:val="00AB5617"/>
    <w:rsid w:val="00AB565B"/>
    <w:rsid w:val="00AB5667"/>
    <w:rsid w:val="00AB5701"/>
    <w:rsid w:val="00AB5726"/>
    <w:rsid w:val="00AB5971"/>
    <w:rsid w:val="00AB5A43"/>
    <w:rsid w:val="00AB5A86"/>
    <w:rsid w:val="00AB5E74"/>
    <w:rsid w:val="00AB5FB5"/>
    <w:rsid w:val="00AB5FC1"/>
    <w:rsid w:val="00AB5FD3"/>
    <w:rsid w:val="00AB5FE0"/>
    <w:rsid w:val="00AB62F6"/>
    <w:rsid w:val="00AB64E5"/>
    <w:rsid w:val="00AB6551"/>
    <w:rsid w:val="00AB65A7"/>
    <w:rsid w:val="00AB6838"/>
    <w:rsid w:val="00AB68B8"/>
    <w:rsid w:val="00AB6A45"/>
    <w:rsid w:val="00AB6B81"/>
    <w:rsid w:val="00AB6C09"/>
    <w:rsid w:val="00AB6CC5"/>
    <w:rsid w:val="00AB6D66"/>
    <w:rsid w:val="00AB6E74"/>
    <w:rsid w:val="00AB7050"/>
    <w:rsid w:val="00AB71D9"/>
    <w:rsid w:val="00AB725D"/>
    <w:rsid w:val="00AB728A"/>
    <w:rsid w:val="00AB72C2"/>
    <w:rsid w:val="00AB741D"/>
    <w:rsid w:val="00AB74BD"/>
    <w:rsid w:val="00AB7546"/>
    <w:rsid w:val="00AB7626"/>
    <w:rsid w:val="00AB775E"/>
    <w:rsid w:val="00AB77E0"/>
    <w:rsid w:val="00AB783B"/>
    <w:rsid w:val="00AB7BAF"/>
    <w:rsid w:val="00AB7C01"/>
    <w:rsid w:val="00AB7EFE"/>
    <w:rsid w:val="00AB7F55"/>
    <w:rsid w:val="00AB7FF2"/>
    <w:rsid w:val="00AC01B1"/>
    <w:rsid w:val="00AC03B0"/>
    <w:rsid w:val="00AC03D7"/>
    <w:rsid w:val="00AC03DE"/>
    <w:rsid w:val="00AC0482"/>
    <w:rsid w:val="00AC0775"/>
    <w:rsid w:val="00AC0868"/>
    <w:rsid w:val="00AC09BB"/>
    <w:rsid w:val="00AC0CB5"/>
    <w:rsid w:val="00AC0D17"/>
    <w:rsid w:val="00AC0D72"/>
    <w:rsid w:val="00AC0E61"/>
    <w:rsid w:val="00AC1125"/>
    <w:rsid w:val="00AC112E"/>
    <w:rsid w:val="00AC12AC"/>
    <w:rsid w:val="00AC135F"/>
    <w:rsid w:val="00AC13E6"/>
    <w:rsid w:val="00AC149E"/>
    <w:rsid w:val="00AC16AC"/>
    <w:rsid w:val="00AC1830"/>
    <w:rsid w:val="00AC1872"/>
    <w:rsid w:val="00AC18AA"/>
    <w:rsid w:val="00AC1977"/>
    <w:rsid w:val="00AC1A4C"/>
    <w:rsid w:val="00AC1B4E"/>
    <w:rsid w:val="00AC1DE6"/>
    <w:rsid w:val="00AC1E00"/>
    <w:rsid w:val="00AC1E59"/>
    <w:rsid w:val="00AC1EAB"/>
    <w:rsid w:val="00AC1EC4"/>
    <w:rsid w:val="00AC1FB1"/>
    <w:rsid w:val="00AC2183"/>
    <w:rsid w:val="00AC2237"/>
    <w:rsid w:val="00AC2254"/>
    <w:rsid w:val="00AC232E"/>
    <w:rsid w:val="00AC236C"/>
    <w:rsid w:val="00AC2564"/>
    <w:rsid w:val="00AC27F0"/>
    <w:rsid w:val="00AC2C14"/>
    <w:rsid w:val="00AC2C5D"/>
    <w:rsid w:val="00AC2CC0"/>
    <w:rsid w:val="00AC2D93"/>
    <w:rsid w:val="00AC2F10"/>
    <w:rsid w:val="00AC2F15"/>
    <w:rsid w:val="00AC2F7D"/>
    <w:rsid w:val="00AC3177"/>
    <w:rsid w:val="00AC31BF"/>
    <w:rsid w:val="00AC320C"/>
    <w:rsid w:val="00AC3259"/>
    <w:rsid w:val="00AC32D5"/>
    <w:rsid w:val="00AC3329"/>
    <w:rsid w:val="00AC3337"/>
    <w:rsid w:val="00AC335C"/>
    <w:rsid w:val="00AC33F1"/>
    <w:rsid w:val="00AC34C7"/>
    <w:rsid w:val="00AC34D6"/>
    <w:rsid w:val="00AC354B"/>
    <w:rsid w:val="00AC3595"/>
    <w:rsid w:val="00AC36F5"/>
    <w:rsid w:val="00AC385E"/>
    <w:rsid w:val="00AC3887"/>
    <w:rsid w:val="00AC39AB"/>
    <w:rsid w:val="00AC3DC7"/>
    <w:rsid w:val="00AC3EAA"/>
    <w:rsid w:val="00AC3ED5"/>
    <w:rsid w:val="00AC3F5F"/>
    <w:rsid w:val="00AC3FC4"/>
    <w:rsid w:val="00AC4145"/>
    <w:rsid w:val="00AC4167"/>
    <w:rsid w:val="00AC4180"/>
    <w:rsid w:val="00AC43D5"/>
    <w:rsid w:val="00AC442B"/>
    <w:rsid w:val="00AC475A"/>
    <w:rsid w:val="00AC4931"/>
    <w:rsid w:val="00AC4950"/>
    <w:rsid w:val="00AC49D1"/>
    <w:rsid w:val="00AC4C21"/>
    <w:rsid w:val="00AC4CA3"/>
    <w:rsid w:val="00AC4DB7"/>
    <w:rsid w:val="00AC4FC9"/>
    <w:rsid w:val="00AC5252"/>
    <w:rsid w:val="00AC52DD"/>
    <w:rsid w:val="00AC5394"/>
    <w:rsid w:val="00AC54C0"/>
    <w:rsid w:val="00AC5515"/>
    <w:rsid w:val="00AC5543"/>
    <w:rsid w:val="00AC5732"/>
    <w:rsid w:val="00AC5793"/>
    <w:rsid w:val="00AC5866"/>
    <w:rsid w:val="00AC5926"/>
    <w:rsid w:val="00AC5A3E"/>
    <w:rsid w:val="00AC5A54"/>
    <w:rsid w:val="00AC5ABC"/>
    <w:rsid w:val="00AC5B19"/>
    <w:rsid w:val="00AC5C7E"/>
    <w:rsid w:val="00AC5DE2"/>
    <w:rsid w:val="00AC5E6A"/>
    <w:rsid w:val="00AC5FEC"/>
    <w:rsid w:val="00AC6099"/>
    <w:rsid w:val="00AC62F6"/>
    <w:rsid w:val="00AC6372"/>
    <w:rsid w:val="00AC6539"/>
    <w:rsid w:val="00AC6669"/>
    <w:rsid w:val="00AC66AF"/>
    <w:rsid w:val="00AC66D5"/>
    <w:rsid w:val="00AC66DE"/>
    <w:rsid w:val="00AC6702"/>
    <w:rsid w:val="00AC675A"/>
    <w:rsid w:val="00AC685F"/>
    <w:rsid w:val="00AC6879"/>
    <w:rsid w:val="00AC68B7"/>
    <w:rsid w:val="00AC6A69"/>
    <w:rsid w:val="00AC6AD9"/>
    <w:rsid w:val="00AC6DB6"/>
    <w:rsid w:val="00AC6DFA"/>
    <w:rsid w:val="00AC6EC7"/>
    <w:rsid w:val="00AC6F5B"/>
    <w:rsid w:val="00AC6FAE"/>
    <w:rsid w:val="00AC7061"/>
    <w:rsid w:val="00AC7076"/>
    <w:rsid w:val="00AC7173"/>
    <w:rsid w:val="00AC71A5"/>
    <w:rsid w:val="00AC721C"/>
    <w:rsid w:val="00AC7292"/>
    <w:rsid w:val="00AC729E"/>
    <w:rsid w:val="00AC7383"/>
    <w:rsid w:val="00AC73AF"/>
    <w:rsid w:val="00AC745B"/>
    <w:rsid w:val="00AC7462"/>
    <w:rsid w:val="00AC7481"/>
    <w:rsid w:val="00AC7511"/>
    <w:rsid w:val="00AC7564"/>
    <w:rsid w:val="00AC7715"/>
    <w:rsid w:val="00AC78D5"/>
    <w:rsid w:val="00AC78EA"/>
    <w:rsid w:val="00AC78FC"/>
    <w:rsid w:val="00AC7A8B"/>
    <w:rsid w:val="00AC7B48"/>
    <w:rsid w:val="00AC7CC0"/>
    <w:rsid w:val="00AC7D47"/>
    <w:rsid w:val="00AC7E1F"/>
    <w:rsid w:val="00AC7E7F"/>
    <w:rsid w:val="00AD009B"/>
    <w:rsid w:val="00AD00E6"/>
    <w:rsid w:val="00AD0281"/>
    <w:rsid w:val="00AD02EB"/>
    <w:rsid w:val="00AD036B"/>
    <w:rsid w:val="00AD045B"/>
    <w:rsid w:val="00AD0471"/>
    <w:rsid w:val="00AD04A9"/>
    <w:rsid w:val="00AD05DE"/>
    <w:rsid w:val="00AD0766"/>
    <w:rsid w:val="00AD0860"/>
    <w:rsid w:val="00AD0896"/>
    <w:rsid w:val="00AD08F3"/>
    <w:rsid w:val="00AD0A6C"/>
    <w:rsid w:val="00AD0A70"/>
    <w:rsid w:val="00AD0A7B"/>
    <w:rsid w:val="00AD0A80"/>
    <w:rsid w:val="00AD0C43"/>
    <w:rsid w:val="00AD0CD3"/>
    <w:rsid w:val="00AD0D80"/>
    <w:rsid w:val="00AD0DAB"/>
    <w:rsid w:val="00AD0E9D"/>
    <w:rsid w:val="00AD127E"/>
    <w:rsid w:val="00AD12EB"/>
    <w:rsid w:val="00AD1370"/>
    <w:rsid w:val="00AD1500"/>
    <w:rsid w:val="00AD15F1"/>
    <w:rsid w:val="00AD170B"/>
    <w:rsid w:val="00AD17BB"/>
    <w:rsid w:val="00AD17EF"/>
    <w:rsid w:val="00AD1A58"/>
    <w:rsid w:val="00AD1AD2"/>
    <w:rsid w:val="00AD1AFD"/>
    <w:rsid w:val="00AD1B71"/>
    <w:rsid w:val="00AD1B96"/>
    <w:rsid w:val="00AD1B9E"/>
    <w:rsid w:val="00AD1BFD"/>
    <w:rsid w:val="00AD1C23"/>
    <w:rsid w:val="00AD1CFF"/>
    <w:rsid w:val="00AD1D0A"/>
    <w:rsid w:val="00AD1E5A"/>
    <w:rsid w:val="00AD1F0B"/>
    <w:rsid w:val="00AD201B"/>
    <w:rsid w:val="00AD201C"/>
    <w:rsid w:val="00AD206E"/>
    <w:rsid w:val="00AD20FE"/>
    <w:rsid w:val="00AD2171"/>
    <w:rsid w:val="00AD21C5"/>
    <w:rsid w:val="00AD228A"/>
    <w:rsid w:val="00AD2392"/>
    <w:rsid w:val="00AD23AF"/>
    <w:rsid w:val="00AD25EF"/>
    <w:rsid w:val="00AD264C"/>
    <w:rsid w:val="00AD2727"/>
    <w:rsid w:val="00AD277B"/>
    <w:rsid w:val="00AD2B50"/>
    <w:rsid w:val="00AD2B59"/>
    <w:rsid w:val="00AD2D2B"/>
    <w:rsid w:val="00AD2D30"/>
    <w:rsid w:val="00AD2DA5"/>
    <w:rsid w:val="00AD2F2D"/>
    <w:rsid w:val="00AD2F7C"/>
    <w:rsid w:val="00AD2FB7"/>
    <w:rsid w:val="00AD31C9"/>
    <w:rsid w:val="00AD3324"/>
    <w:rsid w:val="00AD3370"/>
    <w:rsid w:val="00AD33C0"/>
    <w:rsid w:val="00AD33DD"/>
    <w:rsid w:val="00AD3431"/>
    <w:rsid w:val="00AD355B"/>
    <w:rsid w:val="00AD3669"/>
    <w:rsid w:val="00AD383B"/>
    <w:rsid w:val="00AD397F"/>
    <w:rsid w:val="00AD39B9"/>
    <w:rsid w:val="00AD3BA1"/>
    <w:rsid w:val="00AD3BE8"/>
    <w:rsid w:val="00AD3D3F"/>
    <w:rsid w:val="00AD3DC5"/>
    <w:rsid w:val="00AD3ECB"/>
    <w:rsid w:val="00AD3F34"/>
    <w:rsid w:val="00AD4150"/>
    <w:rsid w:val="00AD4193"/>
    <w:rsid w:val="00AD42CA"/>
    <w:rsid w:val="00AD45D9"/>
    <w:rsid w:val="00AD4631"/>
    <w:rsid w:val="00AD4854"/>
    <w:rsid w:val="00AD48CE"/>
    <w:rsid w:val="00AD4940"/>
    <w:rsid w:val="00AD4B09"/>
    <w:rsid w:val="00AD4C54"/>
    <w:rsid w:val="00AD4D3D"/>
    <w:rsid w:val="00AD4EAF"/>
    <w:rsid w:val="00AD4EF0"/>
    <w:rsid w:val="00AD4EF2"/>
    <w:rsid w:val="00AD5079"/>
    <w:rsid w:val="00AD50B4"/>
    <w:rsid w:val="00AD512C"/>
    <w:rsid w:val="00AD51D8"/>
    <w:rsid w:val="00AD5243"/>
    <w:rsid w:val="00AD5440"/>
    <w:rsid w:val="00AD54CE"/>
    <w:rsid w:val="00AD5691"/>
    <w:rsid w:val="00AD56B1"/>
    <w:rsid w:val="00AD5714"/>
    <w:rsid w:val="00AD592E"/>
    <w:rsid w:val="00AD5A5F"/>
    <w:rsid w:val="00AD5A7F"/>
    <w:rsid w:val="00AD5C04"/>
    <w:rsid w:val="00AD5C0E"/>
    <w:rsid w:val="00AD5C15"/>
    <w:rsid w:val="00AD5D38"/>
    <w:rsid w:val="00AD5F3B"/>
    <w:rsid w:val="00AD5FF0"/>
    <w:rsid w:val="00AD6079"/>
    <w:rsid w:val="00AD6132"/>
    <w:rsid w:val="00AD6136"/>
    <w:rsid w:val="00AD62F9"/>
    <w:rsid w:val="00AD631F"/>
    <w:rsid w:val="00AD6509"/>
    <w:rsid w:val="00AD651E"/>
    <w:rsid w:val="00AD6679"/>
    <w:rsid w:val="00AD67F2"/>
    <w:rsid w:val="00AD6BFB"/>
    <w:rsid w:val="00AD6E87"/>
    <w:rsid w:val="00AD6E9C"/>
    <w:rsid w:val="00AD6EE8"/>
    <w:rsid w:val="00AD705F"/>
    <w:rsid w:val="00AD710A"/>
    <w:rsid w:val="00AD72E8"/>
    <w:rsid w:val="00AD73C7"/>
    <w:rsid w:val="00AD73D3"/>
    <w:rsid w:val="00AD7414"/>
    <w:rsid w:val="00AD749F"/>
    <w:rsid w:val="00AD7631"/>
    <w:rsid w:val="00AD773C"/>
    <w:rsid w:val="00AD78C3"/>
    <w:rsid w:val="00AD7AD7"/>
    <w:rsid w:val="00AD7C29"/>
    <w:rsid w:val="00AD7CE5"/>
    <w:rsid w:val="00AD7FC1"/>
    <w:rsid w:val="00AE0112"/>
    <w:rsid w:val="00AE0309"/>
    <w:rsid w:val="00AE03A0"/>
    <w:rsid w:val="00AE0400"/>
    <w:rsid w:val="00AE04E0"/>
    <w:rsid w:val="00AE053F"/>
    <w:rsid w:val="00AE06BE"/>
    <w:rsid w:val="00AE0745"/>
    <w:rsid w:val="00AE074A"/>
    <w:rsid w:val="00AE0760"/>
    <w:rsid w:val="00AE0859"/>
    <w:rsid w:val="00AE08BD"/>
    <w:rsid w:val="00AE08D7"/>
    <w:rsid w:val="00AE091B"/>
    <w:rsid w:val="00AE09E8"/>
    <w:rsid w:val="00AE0A59"/>
    <w:rsid w:val="00AE0CFD"/>
    <w:rsid w:val="00AE101E"/>
    <w:rsid w:val="00AE102F"/>
    <w:rsid w:val="00AE11EC"/>
    <w:rsid w:val="00AE121F"/>
    <w:rsid w:val="00AE12D2"/>
    <w:rsid w:val="00AE1514"/>
    <w:rsid w:val="00AE1744"/>
    <w:rsid w:val="00AE17C8"/>
    <w:rsid w:val="00AE1A13"/>
    <w:rsid w:val="00AE1A19"/>
    <w:rsid w:val="00AE1B41"/>
    <w:rsid w:val="00AE1B5C"/>
    <w:rsid w:val="00AE1B62"/>
    <w:rsid w:val="00AE1B8C"/>
    <w:rsid w:val="00AE1D2A"/>
    <w:rsid w:val="00AE1E0D"/>
    <w:rsid w:val="00AE2191"/>
    <w:rsid w:val="00AE21E9"/>
    <w:rsid w:val="00AE21FF"/>
    <w:rsid w:val="00AE222B"/>
    <w:rsid w:val="00AE230E"/>
    <w:rsid w:val="00AE23B4"/>
    <w:rsid w:val="00AE2407"/>
    <w:rsid w:val="00AE240B"/>
    <w:rsid w:val="00AE259B"/>
    <w:rsid w:val="00AE2617"/>
    <w:rsid w:val="00AE261A"/>
    <w:rsid w:val="00AE266B"/>
    <w:rsid w:val="00AE2766"/>
    <w:rsid w:val="00AE277C"/>
    <w:rsid w:val="00AE27D8"/>
    <w:rsid w:val="00AE2871"/>
    <w:rsid w:val="00AE2B22"/>
    <w:rsid w:val="00AE2CF8"/>
    <w:rsid w:val="00AE2D8E"/>
    <w:rsid w:val="00AE2E77"/>
    <w:rsid w:val="00AE30BA"/>
    <w:rsid w:val="00AE314A"/>
    <w:rsid w:val="00AE319C"/>
    <w:rsid w:val="00AE3523"/>
    <w:rsid w:val="00AE3591"/>
    <w:rsid w:val="00AE3626"/>
    <w:rsid w:val="00AE367D"/>
    <w:rsid w:val="00AE37C9"/>
    <w:rsid w:val="00AE3A00"/>
    <w:rsid w:val="00AE3BB6"/>
    <w:rsid w:val="00AE3D83"/>
    <w:rsid w:val="00AE3F51"/>
    <w:rsid w:val="00AE4038"/>
    <w:rsid w:val="00AE4092"/>
    <w:rsid w:val="00AE40D7"/>
    <w:rsid w:val="00AE4179"/>
    <w:rsid w:val="00AE45C1"/>
    <w:rsid w:val="00AE470F"/>
    <w:rsid w:val="00AE47DC"/>
    <w:rsid w:val="00AE48FD"/>
    <w:rsid w:val="00AE498B"/>
    <w:rsid w:val="00AE498F"/>
    <w:rsid w:val="00AE4BC3"/>
    <w:rsid w:val="00AE4C28"/>
    <w:rsid w:val="00AE4CC8"/>
    <w:rsid w:val="00AE4D3A"/>
    <w:rsid w:val="00AE4EF2"/>
    <w:rsid w:val="00AE4F50"/>
    <w:rsid w:val="00AE50B0"/>
    <w:rsid w:val="00AE52F5"/>
    <w:rsid w:val="00AE5506"/>
    <w:rsid w:val="00AE55A9"/>
    <w:rsid w:val="00AE55F4"/>
    <w:rsid w:val="00AE56CB"/>
    <w:rsid w:val="00AE58BD"/>
    <w:rsid w:val="00AE58FC"/>
    <w:rsid w:val="00AE594C"/>
    <w:rsid w:val="00AE59F5"/>
    <w:rsid w:val="00AE5B50"/>
    <w:rsid w:val="00AE5BA7"/>
    <w:rsid w:val="00AE5C0A"/>
    <w:rsid w:val="00AE5C4A"/>
    <w:rsid w:val="00AE6234"/>
    <w:rsid w:val="00AE6619"/>
    <w:rsid w:val="00AE664B"/>
    <w:rsid w:val="00AE66AB"/>
    <w:rsid w:val="00AE673C"/>
    <w:rsid w:val="00AE6808"/>
    <w:rsid w:val="00AE69B7"/>
    <w:rsid w:val="00AE69E2"/>
    <w:rsid w:val="00AE69F6"/>
    <w:rsid w:val="00AE6A2F"/>
    <w:rsid w:val="00AE6D04"/>
    <w:rsid w:val="00AE6D9B"/>
    <w:rsid w:val="00AE6FBD"/>
    <w:rsid w:val="00AE7120"/>
    <w:rsid w:val="00AE7196"/>
    <w:rsid w:val="00AE7375"/>
    <w:rsid w:val="00AE73CD"/>
    <w:rsid w:val="00AE7481"/>
    <w:rsid w:val="00AE74E9"/>
    <w:rsid w:val="00AE755B"/>
    <w:rsid w:val="00AE7670"/>
    <w:rsid w:val="00AE7845"/>
    <w:rsid w:val="00AE7921"/>
    <w:rsid w:val="00AE7AD7"/>
    <w:rsid w:val="00AE7BCD"/>
    <w:rsid w:val="00AE7C5F"/>
    <w:rsid w:val="00AE7CF3"/>
    <w:rsid w:val="00AE7D3E"/>
    <w:rsid w:val="00AE7E1E"/>
    <w:rsid w:val="00AE7ED2"/>
    <w:rsid w:val="00AED5CF"/>
    <w:rsid w:val="00AF00C0"/>
    <w:rsid w:val="00AF00DD"/>
    <w:rsid w:val="00AF0203"/>
    <w:rsid w:val="00AF02E4"/>
    <w:rsid w:val="00AF0378"/>
    <w:rsid w:val="00AF03DB"/>
    <w:rsid w:val="00AF0493"/>
    <w:rsid w:val="00AF0810"/>
    <w:rsid w:val="00AF0855"/>
    <w:rsid w:val="00AF094C"/>
    <w:rsid w:val="00AF0AF7"/>
    <w:rsid w:val="00AF0B6A"/>
    <w:rsid w:val="00AF0B6B"/>
    <w:rsid w:val="00AF0B99"/>
    <w:rsid w:val="00AF0C59"/>
    <w:rsid w:val="00AF0C6C"/>
    <w:rsid w:val="00AF0D3A"/>
    <w:rsid w:val="00AF0D53"/>
    <w:rsid w:val="00AF0E14"/>
    <w:rsid w:val="00AF1024"/>
    <w:rsid w:val="00AF10CC"/>
    <w:rsid w:val="00AF1170"/>
    <w:rsid w:val="00AF11D7"/>
    <w:rsid w:val="00AF124D"/>
    <w:rsid w:val="00AF1262"/>
    <w:rsid w:val="00AF12D4"/>
    <w:rsid w:val="00AF12F6"/>
    <w:rsid w:val="00AF139F"/>
    <w:rsid w:val="00AF161A"/>
    <w:rsid w:val="00AF18F0"/>
    <w:rsid w:val="00AF1949"/>
    <w:rsid w:val="00AF1991"/>
    <w:rsid w:val="00AF1AD1"/>
    <w:rsid w:val="00AF1B8E"/>
    <w:rsid w:val="00AF1D31"/>
    <w:rsid w:val="00AF1E0C"/>
    <w:rsid w:val="00AF1F18"/>
    <w:rsid w:val="00AF1FF3"/>
    <w:rsid w:val="00AF2053"/>
    <w:rsid w:val="00AF2118"/>
    <w:rsid w:val="00AF2343"/>
    <w:rsid w:val="00AF23C1"/>
    <w:rsid w:val="00AF24EB"/>
    <w:rsid w:val="00AF24EF"/>
    <w:rsid w:val="00AF24F0"/>
    <w:rsid w:val="00AF27AA"/>
    <w:rsid w:val="00AF27C1"/>
    <w:rsid w:val="00AF2862"/>
    <w:rsid w:val="00AF2B7D"/>
    <w:rsid w:val="00AF2BE4"/>
    <w:rsid w:val="00AF2CFD"/>
    <w:rsid w:val="00AF2EC7"/>
    <w:rsid w:val="00AF2FCC"/>
    <w:rsid w:val="00AF304D"/>
    <w:rsid w:val="00AF3147"/>
    <w:rsid w:val="00AF34F4"/>
    <w:rsid w:val="00AF3633"/>
    <w:rsid w:val="00AF3651"/>
    <w:rsid w:val="00AF36C4"/>
    <w:rsid w:val="00AF3726"/>
    <w:rsid w:val="00AF376C"/>
    <w:rsid w:val="00AF3A49"/>
    <w:rsid w:val="00AF3C5F"/>
    <w:rsid w:val="00AF3CD5"/>
    <w:rsid w:val="00AF3D38"/>
    <w:rsid w:val="00AF3E29"/>
    <w:rsid w:val="00AF3F18"/>
    <w:rsid w:val="00AF3F99"/>
    <w:rsid w:val="00AF3FFB"/>
    <w:rsid w:val="00AF3FFD"/>
    <w:rsid w:val="00AF4043"/>
    <w:rsid w:val="00AF411A"/>
    <w:rsid w:val="00AF42C9"/>
    <w:rsid w:val="00AF42DE"/>
    <w:rsid w:val="00AF4406"/>
    <w:rsid w:val="00AF4673"/>
    <w:rsid w:val="00AF48DD"/>
    <w:rsid w:val="00AF4A32"/>
    <w:rsid w:val="00AF4AC6"/>
    <w:rsid w:val="00AF4ACE"/>
    <w:rsid w:val="00AF4BD9"/>
    <w:rsid w:val="00AF4C66"/>
    <w:rsid w:val="00AF4D10"/>
    <w:rsid w:val="00AF4E3F"/>
    <w:rsid w:val="00AF509B"/>
    <w:rsid w:val="00AF511B"/>
    <w:rsid w:val="00AF51D4"/>
    <w:rsid w:val="00AF542E"/>
    <w:rsid w:val="00AF54A0"/>
    <w:rsid w:val="00AF54A2"/>
    <w:rsid w:val="00AF57C4"/>
    <w:rsid w:val="00AF58EE"/>
    <w:rsid w:val="00AF5A01"/>
    <w:rsid w:val="00AF5AFD"/>
    <w:rsid w:val="00AF5B5C"/>
    <w:rsid w:val="00AF5C1B"/>
    <w:rsid w:val="00AF5CA8"/>
    <w:rsid w:val="00AF600E"/>
    <w:rsid w:val="00AF618F"/>
    <w:rsid w:val="00AF61DE"/>
    <w:rsid w:val="00AF6245"/>
    <w:rsid w:val="00AF6370"/>
    <w:rsid w:val="00AF6478"/>
    <w:rsid w:val="00AF6487"/>
    <w:rsid w:val="00AF6490"/>
    <w:rsid w:val="00AF6606"/>
    <w:rsid w:val="00AF667F"/>
    <w:rsid w:val="00AF6820"/>
    <w:rsid w:val="00AF694A"/>
    <w:rsid w:val="00AF6A07"/>
    <w:rsid w:val="00AF6A81"/>
    <w:rsid w:val="00AF6AF7"/>
    <w:rsid w:val="00AF6BC7"/>
    <w:rsid w:val="00AF6BE4"/>
    <w:rsid w:val="00AF6FE2"/>
    <w:rsid w:val="00AF7040"/>
    <w:rsid w:val="00AF7082"/>
    <w:rsid w:val="00AF70D3"/>
    <w:rsid w:val="00AF715C"/>
    <w:rsid w:val="00AF717A"/>
    <w:rsid w:val="00AF7520"/>
    <w:rsid w:val="00AF7613"/>
    <w:rsid w:val="00AF7790"/>
    <w:rsid w:val="00AF78C3"/>
    <w:rsid w:val="00AF79BB"/>
    <w:rsid w:val="00AF7A00"/>
    <w:rsid w:val="00AF7A17"/>
    <w:rsid w:val="00AF7BF8"/>
    <w:rsid w:val="00AF7CB6"/>
    <w:rsid w:val="00AF7DAD"/>
    <w:rsid w:val="00AF7E6C"/>
    <w:rsid w:val="00B00198"/>
    <w:rsid w:val="00B002B9"/>
    <w:rsid w:val="00B00318"/>
    <w:rsid w:val="00B00322"/>
    <w:rsid w:val="00B003CA"/>
    <w:rsid w:val="00B004FC"/>
    <w:rsid w:val="00B0057A"/>
    <w:rsid w:val="00B005AB"/>
    <w:rsid w:val="00B006E0"/>
    <w:rsid w:val="00B0071C"/>
    <w:rsid w:val="00B00750"/>
    <w:rsid w:val="00B00773"/>
    <w:rsid w:val="00B00781"/>
    <w:rsid w:val="00B008B2"/>
    <w:rsid w:val="00B0093B"/>
    <w:rsid w:val="00B00973"/>
    <w:rsid w:val="00B0097E"/>
    <w:rsid w:val="00B009C3"/>
    <w:rsid w:val="00B00AF4"/>
    <w:rsid w:val="00B00B0F"/>
    <w:rsid w:val="00B00BB9"/>
    <w:rsid w:val="00B00C01"/>
    <w:rsid w:val="00B00C90"/>
    <w:rsid w:val="00B00EA7"/>
    <w:rsid w:val="00B00F9D"/>
    <w:rsid w:val="00B010B2"/>
    <w:rsid w:val="00B010DD"/>
    <w:rsid w:val="00B01134"/>
    <w:rsid w:val="00B01154"/>
    <w:rsid w:val="00B011B5"/>
    <w:rsid w:val="00B011CA"/>
    <w:rsid w:val="00B01302"/>
    <w:rsid w:val="00B01562"/>
    <w:rsid w:val="00B01581"/>
    <w:rsid w:val="00B01711"/>
    <w:rsid w:val="00B017AF"/>
    <w:rsid w:val="00B017CD"/>
    <w:rsid w:val="00B01B9E"/>
    <w:rsid w:val="00B01C33"/>
    <w:rsid w:val="00B01C5F"/>
    <w:rsid w:val="00B01CA0"/>
    <w:rsid w:val="00B01E16"/>
    <w:rsid w:val="00B01E1D"/>
    <w:rsid w:val="00B01E33"/>
    <w:rsid w:val="00B01F55"/>
    <w:rsid w:val="00B02044"/>
    <w:rsid w:val="00B0213A"/>
    <w:rsid w:val="00B021C4"/>
    <w:rsid w:val="00B0221A"/>
    <w:rsid w:val="00B02231"/>
    <w:rsid w:val="00B0224D"/>
    <w:rsid w:val="00B0225A"/>
    <w:rsid w:val="00B0233A"/>
    <w:rsid w:val="00B02449"/>
    <w:rsid w:val="00B025F3"/>
    <w:rsid w:val="00B02604"/>
    <w:rsid w:val="00B02972"/>
    <w:rsid w:val="00B02A39"/>
    <w:rsid w:val="00B02B82"/>
    <w:rsid w:val="00B02C2E"/>
    <w:rsid w:val="00B02C4D"/>
    <w:rsid w:val="00B02CA8"/>
    <w:rsid w:val="00B02D55"/>
    <w:rsid w:val="00B02E68"/>
    <w:rsid w:val="00B02F00"/>
    <w:rsid w:val="00B03127"/>
    <w:rsid w:val="00B03128"/>
    <w:rsid w:val="00B033CF"/>
    <w:rsid w:val="00B0342D"/>
    <w:rsid w:val="00B034C1"/>
    <w:rsid w:val="00B03556"/>
    <w:rsid w:val="00B037A4"/>
    <w:rsid w:val="00B03807"/>
    <w:rsid w:val="00B03A6D"/>
    <w:rsid w:val="00B03A92"/>
    <w:rsid w:val="00B03B69"/>
    <w:rsid w:val="00B03BAE"/>
    <w:rsid w:val="00B03C8E"/>
    <w:rsid w:val="00B03D23"/>
    <w:rsid w:val="00B03D6C"/>
    <w:rsid w:val="00B03E15"/>
    <w:rsid w:val="00B03ED7"/>
    <w:rsid w:val="00B04009"/>
    <w:rsid w:val="00B04062"/>
    <w:rsid w:val="00B04094"/>
    <w:rsid w:val="00B0414F"/>
    <w:rsid w:val="00B04158"/>
    <w:rsid w:val="00B04362"/>
    <w:rsid w:val="00B043FD"/>
    <w:rsid w:val="00B0448D"/>
    <w:rsid w:val="00B04498"/>
    <w:rsid w:val="00B046CE"/>
    <w:rsid w:val="00B046F9"/>
    <w:rsid w:val="00B0473D"/>
    <w:rsid w:val="00B047B0"/>
    <w:rsid w:val="00B0492C"/>
    <w:rsid w:val="00B04BD9"/>
    <w:rsid w:val="00B04C3F"/>
    <w:rsid w:val="00B04CAF"/>
    <w:rsid w:val="00B04CBE"/>
    <w:rsid w:val="00B04CD7"/>
    <w:rsid w:val="00B04D88"/>
    <w:rsid w:val="00B04DA5"/>
    <w:rsid w:val="00B04EC8"/>
    <w:rsid w:val="00B04F5D"/>
    <w:rsid w:val="00B04FD2"/>
    <w:rsid w:val="00B05084"/>
    <w:rsid w:val="00B050FC"/>
    <w:rsid w:val="00B0515C"/>
    <w:rsid w:val="00B05166"/>
    <w:rsid w:val="00B051EE"/>
    <w:rsid w:val="00B05265"/>
    <w:rsid w:val="00B0532E"/>
    <w:rsid w:val="00B0538B"/>
    <w:rsid w:val="00B0541F"/>
    <w:rsid w:val="00B054F9"/>
    <w:rsid w:val="00B0550D"/>
    <w:rsid w:val="00B0582E"/>
    <w:rsid w:val="00B059BD"/>
    <w:rsid w:val="00B05A06"/>
    <w:rsid w:val="00B05D97"/>
    <w:rsid w:val="00B05E66"/>
    <w:rsid w:val="00B05F19"/>
    <w:rsid w:val="00B06003"/>
    <w:rsid w:val="00B06041"/>
    <w:rsid w:val="00B060C3"/>
    <w:rsid w:val="00B06217"/>
    <w:rsid w:val="00B06333"/>
    <w:rsid w:val="00B063BA"/>
    <w:rsid w:val="00B063CD"/>
    <w:rsid w:val="00B063EC"/>
    <w:rsid w:val="00B06551"/>
    <w:rsid w:val="00B0668E"/>
    <w:rsid w:val="00B066D7"/>
    <w:rsid w:val="00B069F6"/>
    <w:rsid w:val="00B06B6C"/>
    <w:rsid w:val="00B06C5F"/>
    <w:rsid w:val="00B06D95"/>
    <w:rsid w:val="00B06E7E"/>
    <w:rsid w:val="00B06F2D"/>
    <w:rsid w:val="00B06F47"/>
    <w:rsid w:val="00B07046"/>
    <w:rsid w:val="00B07061"/>
    <w:rsid w:val="00B071DF"/>
    <w:rsid w:val="00B07226"/>
    <w:rsid w:val="00B0726E"/>
    <w:rsid w:val="00B078B4"/>
    <w:rsid w:val="00B07B6F"/>
    <w:rsid w:val="00B07BE0"/>
    <w:rsid w:val="00B07C00"/>
    <w:rsid w:val="00B07C25"/>
    <w:rsid w:val="00B07DC7"/>
    <w:rsid w:val="00B07E98"/>
    <w:rsid w:val="00B07F04"/>
    <w:rsid w:val="00B07FE3"/>
    <w:rsid w:val="00B101F1"/>
    <w:rsid w:val="00B10202"/>
    <w:rsid w:val="00B10315"/>
    <w:rsid w:val="00B103A1"/>
    <w:rsid w:val="00B103F1"/>
    <w:rsid w:val="00B1042C"/>
    <w:rsid w:val="00B10510"/>
    <w:rsid w:val="00B10865"/>
    <w:rsid w:val="00B109B6"/>
    <w:rsid w:val="00B10A74"/>
    <w:rsid w:val="00B10C5B"/>
    <w:rsid w:val="00B10C97"/>
    <w:rsid w:val="00B10CC2"/>
    <w:rsid w:val="00B10CD3"/>
    <w:rsid w:val="00B10D81"/>
    <w:rsid w:val="00B10DBE"/>
    <w:rsid w:val="00B10E65"/>
    <w:rsid w:val="00B10FFF"/>
    <w:rsid w:val="00B11228"/>
    <w:rsid w:val="00B11349"/>
    <w:rsid w:val="00B11650"/>
    <w:rsid w:val="00B11700"/>
    <w:rsid w:val="00B11962"/>
    <w:rsid w:val="00B11C8F"/>
    <w:rsid w:val="00B11F6F"/>
    <w:rsid w:val="00B12082"/>
    <w:rsid w:val="00B122C3"/>
    <w:rsid w:val="00B122C4"/>
    <w:rsid w:val="00B12378"/>
    <w:rsid w:val="00B12380"/>
    <w:rsid w:val="00B12485"/>
    <w:rsid w:val="00B12502"/>
    <w:rsid w:val="00B12519"/>
    <w:rsid w:val="00B125BA"/>
    <w:rsid w:val="00B125D9"/>
    <w:rsid w:val="00B12880"/>
    <w:rsid w:val="00B12ACF"/>
    <w:rsid w:val="00B12BDE"/>
    <w:rsid w:val="00B12BE1"/>
    <w:rsid w:val="00B12BEF"/>
    <w:rsid w:val="00B12CC8"/>
    <w:rsid w:val="00B12CE7"/>
    <w:rsid w:val="00B12DA8"/>
    <w:rsid w:val="00B12F44"/>
    <w:rsid w:val="00B13009"/>
    <w:rsid w:val="00B1311E"/>
    <w:rsid w:val="00B131AD"/>
    <w:rsid w:val="00B132A3"/>
    <w:rsid w:val="00B132D2"/>
    <w:rsid w:val="00B1354A"/>
    <w:rsid w:val="00B13636"/>
    <w:rsid w:val="00B1364A"/>
    <w:rsid w:val="00B136B6"/>
    <w:rsid w:val="00B1384E"/>
    <w:rsid w:val="00B13876"/>
    <w:rsid w:val="00B138AD"/>
    <w:rsid w:val="00B139C2"/>
    <w:rsid w:val="00B13A45"/>
    <w:rsid w:val="00B13CF1"/>
    <w:rsid w:val="00B13E1D"/>
    <w:rsid w:val="00B13E7A"/>
    <w:rsid w:val="00B13F19"/>
    <w:rsid w:val="00B13FC3"/>
    <w:rsid w:val="00B140EE"/>
    <w:rsid w:val="00B14104"/>
    <w:rsid w:val="00B1415F"/>
    <w:rsid w:val="00B141A6"/>
    <w:rsid w:val="00B14271"/>
    <w:rsid w:val="00B142F4"/>
    <w:rsid w:val="00B14301"/>
    <w:rsid w:val="00B144B7"/>
    <w:rsid w:val="00B145DF"/>
    <w:rsid w:val="00B146D3"/>
    <w:rsid w:val="00B148DF"/>
    <w:rsid w:val="00B149BA"/>
    <w:rsid w:val="00B14E0F"/>
    <w:rsid w:val="00B14E3C"/>
    <w:rsid w:val="00B14E77"/>
    <w:rsid w:val="00B1505D"/>
    <w:rsid w:val="00B1517F"/>
    <w:rsid w:val="00B15389"/>
    <w:rsid w:val="00B1538A"/>
    <w:rsid w:val="00B15570"/>
    <w:rsid w:val="00B15634"/>
    <w:rsid w:val="00B157EA"/>
    <w:rsid w:val="00B157F2"/>
    <w:rsid w:val="00B15A33"/>
    <w:rsid w:val="00B15A4E"/>
    <w:rsid w:val="00B15A7C"/>
    <w:rsid w:val="00B15AC6"/>
    <w:rsid w:val="00B15FAF"/>
    <w:rsid w:val="00B16002"/>
    <w:rsid w:val="00B16208"/>
    <w:rsid w:val="00B16292"/>
    <w:rsid w:val="00B163CA"/>
    <w:rsid w:val="00B16542"/>
    <w:rsid w:val="00B1656D"/>
    <w:rsid w:val="00B1657A"/>
    <w:rsid w:val="00B165D3"/>
    <w:rsid w:val="00B167DB"/>
    <w:rsid w:val="00B168AD"/>
    <w:rsid w:val="00B16A24"/>
    <w:rsid w:val="00B16B8A"/>
    <w:rsid w:val="00B16F78"/>
    <w:rsid w:val="00B17047"/>
    <w:rsid w:val="00B17120"/>
    <w:rsid w:val="00B17147"/>
    <w:rsid w:val="00B1718D"/>
    <w:rsid w:val="00B171D6"/>
    <w:rsid w:val="00B173A4"/>
    <w:rsid w:val="00B173D5"/>
    <w:rsid w:val="00B17407"/>
    <w:rsid w:val="00B174BC"/>
    <w:rsid w:val="00B175F2"/>
    <w:rsid w:val="00B17726"/>
    <w:rsid w:val="00B178B1"/>
    <w:rsid w:val="00B17A23"/>
    <w:rsid w:val="00B17A3A"/>
    <w:rsid w:val="00B17A95"/>
    <w:rsid w:val="00B17ABC"/>
    <w:rsid w:val="00B17B08"/>
    <w:rsid w:val="00B17B6C"/>
    <w:rsid w:val="00B17D56"/>
    <w:rsid w:val="00B17F43"/>
    <w:rsid w:val="00B201F9"/>
    <w:rsid w:val="00B2026B"/>
    <w:rsid w:val="00B202C3"/>
    <w:rsid w:val="00B2031C"/>
    <w:rsid w:val="00B20325"/>
    <w:rsid w:val="00B2053A"/>
    <w:rsid w:val="00B20568"/>
    <w:rsid w:val="00B207C1"/>
    <w:rsid w:val="00B2087D"/>
    <w:rsid w:val="00B20937"/>
    <w:rsid w:val="00B20A9F"/>
    <w:rsid w:val="00B20AB7"/>
    <w:rsid w:val="00B20C85"/>
    <w:rsid w:val="00B20D0E"/>
    <w:rsid w:val="00B20D1E"/>
    <w:rsid w:val="00B20DE7"/>
    <w:rsid w:val="00B20DF1"/>
    <w:rsid w:val="00B20E35"/>
    <w:rsid w:val="00B214B1"/>
    <w:rsid w:val="00B21537"/>
    <w:rsid w:val="00B215CE"/>
    <w:rsid w:val="00B21951"/>
    <w:rsid w:val="00B219A4"/>
    <w:rsid w:val="00B219D1"/>
    <w:rsid w:val="00B21A6A"/>
    <w:rsid w:val="00B21DF0"/>
    <w:rsid w:val="00B21E6C"/>
    <w:rsid w:val="00B21E9F"/>
    <w:rsid w:val="00B21FAA"/>
    <w:rsid w:val="00B21FE5"/>
    <w:rsid w:val="00B22011"/>
    <w:rsid w:val="00B221C7"/>
    <w:rsid w:val="00B22466"/>
    <w:rsid w:val="00B225B4"/>
    <w:rsid w:val="00B22618"/>
    <w:rsid w:val="00B2262C"/>
    <w:rsid w:val="00B22665"/>
    <w:rsid w:val="00B226CA"/>
    <w:rsid w:val="00B226FA"/>
    <w:rsid w:val="00B228CA"/>
    <w:rsid w:val="00B22A4A"/>
    <w:rsid w:val="00B22A57"/>
    <w:rsid w:val="00B22AE2"/>
    <w:rsid w:val="00B22B52"/>
    <w:rsid w:val="00B22B64"/>
    <w:rsid w:val="00B22BA4"/>
    <w:rsid w:val="00B22C7C"/>
    <w:rsid w:val="00B22E0B"/>
    <w:rsid w:val="00B22E27"/>
    <w:rsid w:val="00B22E85"/>
    <w:rsid w:val="00B22EA2"/>
    <w:rsid w:val="00B230E9"/>
    <w:rsid w:val="00B231DA"/>
    <w:rsid w:val="00B231E8"/>
    <w:rsid w:val="00B231EE"/>
    <w:rsid w:val="00B231F6"/>
    <w:rsid w:val="00B23417"/>
    <w:rsid w:val="00B23451"/>
    <w:rsid w:val="00B23461"/>
    <w:rsid w:val="00B234AD"/>
    <w:rsid w:val="00B234C8"/>
    <w:rsid w:val="00B23522"/>
    <w:rsid w:val="00B23619"/>
    <w:rsid w:val="00B23664"/>
    <w:rsid w:val="00B236A6"/>
    <w:rsid w:val="00B236BA"/>
    <w:rsid w:val="00B2380A"/>
    <w:rsid w:val="00B2382F"/>
    <w:rsid w:val="00B23955"/>
    <w:rsid w:val="00B2399A"/>
    <w:rsid w:val="00B239B3"/>
    <w:rsid w:val="00B23D14"/>
    <w:rsid w:val="00B23D7F"/>
    <w:rsid w:val="00B23F09"/>
    <w:rsid w:val="00B2401B"/>
    <w:rsid w:val="00B2412E"/>
    <w:rsid w:val="00B24189"/>
    <w:rsid w:val="00B2421D"/>
    <w:rsid w:val="00B24229"/>
    <w:rsid w:val="00B2426C"/>
    <w:rsid w:val="00B2454D"/>
    <w:rsid w:val="00B245A1"/>
    <w:rsid w:val="00B246A9"/>
    <w:rsid w:val="00B2471D"/>
    <w:rsid w:val="00B2488D"/>
    <w:rsid w:val="00B2493C"/>
    <w:rsid w:val="00B2496A"/>
    <w:rsid w:val="00B249D3"/>
    <w:rsid w:val="00B24E6A"/>
    <w:rsid w:val="00B24E8C"/>
    <w:rsid w:val="00B24E9F"/>
    <w:rsid w:val="00B24EA2"/>
    <w:rsid w:val="00B24ECA"/>
    <w:rsid w:val="00B24FA4"/>
    <w:rsid w:val="00B2505D"/>
    <w:rsid w:val="00B25157"/>
    <w:rsid w:val="00B25290"/>
    <w:rsid w:val="00B25343"/>
    <w:rsid w:val="00B2539C"/>
    <w:rsid w:val="00B2540D"/>
    <w:rsid w:val="00B25481"/>
    <w:rsid w:val="00B2556D"/>
    <w:rsid w:val="00B25604"/>
    <w:rsid w:val="00B256E2"/>
    <w:rsid w:val="00B256F6"/>
    <w:rsid w:val="00B25898"/>
    <w:rsid w:val="00B258C3"/>
    <w:rsid w:val="00B2593C"/>
    <w:rsid w:val="00B25AAC"/>
    <w:rsid w:val="00B25BCA"/>
    <w:rsid w:val="00B25C4F"/>
    <w:rsid w:val="00B25CC6"/>
    <w:rsid w:val="00B25CD9"/>
    <w:rsid w:val="00B25CEC"/>
    <w:rsid w:val="00B25DD1"/>
    <w:rsid w:val="00B2602F"/>
    <w:rsid w:val="00B26049"/>
    <w:rsid w:val="00B26096"/>
    <w:rsid w:val="00B2613F"/>
    <w:rsid w:val="00B261F9"/>
    <w:rsid w:val="00B262B4"/>
    <w:rsid w:val="00B263C7"/>
    <w:rsid w:val="00B267AB"/>
    <w:rsid w:val="00B268E7"/>
    <w:rsid w:val="00B26910"/>
    <w:rsid w:val="00B2692F"/>
    <w:rsid w:val="00B26B9E"/>
    <w:rsid w:val="00B26CB1"/>
    <w:rsid w:val="00B26CB7"/>
    <w:rsid w:val="00B26CC3"/>
    <w:rsid w:val="00B26DE3"/>
    <w:rsid w:val="00B26E65"/>
    <w:rsid w:val="00B26EC2"/>
    <w:rsid w:val="00B26F51"/>
    <w:rsid w:val="00B26FE6"/>
    <w:rsid w:val="00B271F2"/>
    <w:rsid w:val="00B27264"/>
    <w:rsid w:val="00B272BE"/>
    <w:rsid w:val="00B2734E"/>
    <w:rsid w:val="00B27376"/>
    <w:rsid w:val="00B273AD"/>
    <w:rsid w:val="00B27446"/>
    <w:rsid w:val="00B274BE"/>
    <w:rsid w:val="00B2753A"/>
    <w:rsid w:val="00B275E2"/>
    <w:rsid w:val="00B276BE"/>
    <w:rsid w:val="00B2773C"/>
    <w:rsid w:val="00B2775D"/>
    <w:rsid w:val="00B27953"/>
    <w:rsid w:val="00B279E4"/>
    <w:rsid w:val="00B27A23"/>
    <w:rsid w:val="00B27AE1"/>
    <w:rsid w:val="00B27B35"/>
    <w:rsid w:val="00B27C51"/>
    <w:rsid w:val="00B27D2E"/>
    <w:rsid w:val="00B27D5C"/>
    <w:rsid w:val="00B27D7F"/>
    <w:rsid w:val="00B27DE3"/>
    <w:rsid w:val="00B27EAE"/>
    <w:rsid w:val="00B300C1"/>
    <w:rsid w:val="00B3011E"/>
    <w:rsid w:val="00B30201"/>
    <w:rsid w:val="00B303C8"/>
    <w:rsid w:val="00B304B4"/>
    <w:rsid w:val="00B30582"/>
    <w:rsid w:val="00B307B2"/>
    <w:rsid w:val="00B3088B"/>
    <w:rsid w:val="00B308D5"/>
    <w:rsid w:val="00B30938"/>
    <w:rsid w:val="00B309B9"/>
    <w:rsid w:val="00B30A29"/>
    <w:rsid w:val="00B30A2B"/>
    <w:rsid w:val="00B30AB3"/>
    <w:rsid w:val="00B30ACD"/>
    <w:rsid w:val="00B30B25"/>
    <w:rsid w:val="00B30B3B"/>
    <w:rsid w:val="00B30B4C"/>
    <w:rsid w:val="00B30CB3"/>
    <w:rsid w:val="00B30CF2"/>
    <w:rsid w:val="00B30DD0"/>
    <w:rsid w:val="00B30E5F"/>
    <w:rsid w:val="00B30EFA"/>
    <w:rsid w:val="00B310B4"/>
    <w:rsid w:val="00B310DA"/>
    <w:rsid w:val="00B311CD"/>
    <w:rsid w:val="00B313DE"/>
    <w:rsid w:val="00B315D5"/>
    <w:rsid w:val="00B315DF"/>
    <w:rsid w:val="00B315F6"/>
    <w:rsid w:val="00B3167D"/>
    <w:rsid w:val="00B316C1"/>
    <w:rsid w:val="00B31739"/>
    <w:rsid w:val="00B31750"/>
    <w:rsid w:val="00B31776"/>
    <w:rsid w:val="00B31A06"/>
    <w:rsid w:val="00B31B1B"/>
    <w:rsid w:val="00B31BF4"/>
    <w:rsid w:val="00B31C3F"/>
    <w:rsid w:val="00B31EA0"/>
    <w:rsid w:val="00B31EE2"/>
    <w:rsid w:val="00B31EE5"/>
    <w:rsid w:val="00B31F29"/>
    <w:rsid w:val="00B32065"/>
    <w:rsid w:val="00B3206E"/>
    <w:rsid w:val="00B32110"/>
    <w:rsid w:val="00B321A9"/>
    <w:rsid w:val="00B32227"/>
    <w:rsid w:val="00B32365"/>
    <w:rsid w:val="00B32530"/>
    <w:rsid w:val="00B326A1"/>
    <w:rsid w:val="00B32987"/>
    <w:rsid w:val="00B32A9B"/>
    <w:rsid w:val="00B32BE1"/>
    <w:rsid w:val="00B32E91"/>
    <w:rsid w:val="00B32FEB"/>
    <w:rsid w:val="00B33092"/>
    <w:rsid w:val="00B3311E"/>
    <w:rsid w:val="00B33161"/>
    <w:rsid w:val="00B332AB"/>
    <w:rsid w:val="00B3336D"/>
    <w:rsid w:val="00B33371"/>
    <w:rsid w:val="00B333F6"/>
    <w:rsid w:val="00B33570"/>
    <w:rsid w:val="00B33581"/>
    <w:rsid w:val="00B3360A"/>
    <w:rsid w:val="00B339FD"/>
    <w:rsid w:val="00B33ACF"/>
    <w:rsid w:val="00B33B45"/>
    <w:rsid w:val="00B33B4E"/>
    <w:rsid w:val="00B33C23"/>
    <w:rsid w:val="00B33CDD"/>
    <w:rsid w:val="00B33D75"/>
    <w:rsid w:val="00B33DC5"/>
    <w:rsid w:val="00B33E14"/>
    <w:rsid w:val="00B33E45"/>
    <w:rsid w:val="00B33E69"/>
    <w:rsid w:val="00B33EA4"/>
    <w:rsid w:val="00B33F43"/>
    <w:rsid w:val="00B33F68"/>
    <w:rsid w:val="00B34017"/>
    <w:rsid w:val="00B34114"/>
    <w:rsid w:val="00B3420F"/>
    <w:rsid w:val="00B3442C"/>
    <w:rsid w:val="00B34435"/>
    <w:rsid w:val="00B34486"/>
    <w:rsid w:val="00B344F8"/>
    <w:rsid w:val="00B34560"/>
    <w:rsid w:val="00B345C8"/>
    <w:rsid w:val="00B34646"/>
    <w:rsid w:val="00B3468D"/>
    <w:rsid w:val="00B346E7"/>
    <w:rsid w:val="00B3471F"/>
    <w:rsid w:val="00B34903"/>
    <w:rsid w:val="00B34A6D"/>
    <w:rsid w:val="00B34AD0"/>
    <w:rsid w:val="00B34B47"/>
    <w:rsid w:val="00B34D0B"/>
    <w:rsid w:val="00B34D3A"/>
    <w:rsid w:val="00B34EF0"/>
    <w:rsid w:val="00B35084"/>
    <w:rsid w:val="00B3509D"/>
    <w:rsid w:val="00B351E2"/>
    <w:rsid w:val="00B3526D"/>
    <w:rsid w:val="00B35294"/>
    <w:rsid w:val="00B352D8"/>
    <w:rsid w:val="00B35561"/>
    <w:rsid w:val="00B3558B"/>
    <w:rsid w:val="00B3562C"/>
    <w:rsid w:val="00B35659"/>
    <w:rsid w:val="00B3568B"/>
    <w:rsid w:val="00B356D7"/>
    <w:rsid w:val="00B3570E"/>
    <w:rsid w:val="00B3571B"/>
    <w:rsid w:val="00B3575C"/>
    <w:rsid w:val="00B3579B"/>
    <w:rsid w:val="00B357B7"/>
    <w:rsid w:val="00B358A6"/>
    <w:rsid w:val="00B35959"/>
    <w:rsid w:val="00B359DC"/>
    <w:rsid w:val="00B35A02"/>
    <w:rsid w:val="00B35A48"/>
    <w:rsid w:val="00B35AD1"/>
    <w:rsid w:val="00B35ADF"/>
    <w:rsid w:val="00B35B05"/>
    <w:rsid w:val="00B35C15"/>
    <w:rsid w:val="00B35D32"/>
    <w:rsid w:val="00B3615B"/>
    <w:rsid w:val="00B363D4"/>
    <w:rsid w:val="00B363DF"/>
    <w:rsid w:val="00B36653"/>
    <w:rsid w:val="00B36671"/>
    <w:rsid w:val="00B36693"/>
    <w:rsid w:val="00B36805"/>
    <w:rsid w:val="00B369BD"/>
    <w:rsid w:val="00B36A07"/>
    <w:rsid w:val="00B36A7A"/>
    <w:rsid w:val="00B36BD0"/>
    <w:rsid w:val="00B36C9F"/>
    <w:rsid w:val="00B36D65"/>
    <w:rsid w:val="00B36E85"/>
    <w:rsid w:val="00B36F3F"/>
    <w:rsid w:val="00B371DD"/>
    <w:rsid w:val="00B37256"/>
    <w:rsid w:val="00B37280"/>
    <w:rsid w:val="00B37295"/>
    <w:rsid w:val="00B372D5"/>
    <w:rsid w:val="00B3739F"/>
    <w:rsid w:val="00B3746C"/>
    <w:rsid w:val="00B3763C"/>
    <w:rsid w:val="00B376E5"/>
    <w:rsid w:val="00B37714"/>
    <w:rsid w:val="00B37879"/>
    <w:rsid w:val="00B3787B"/>
    <w:rsid w:val="00B37899"/>
    <w:rsid w:val="00B378B5"/>
    <w:rsid w:val="00B378B9"/>
    <w:rsid w:val="00B379DB"/>
    <w:rsid w:val="00B37AF0"/>
    <w:rsid w:val="00B37B50"/>
    <w:rsid w:val="00B37C19"/>
    <w:rsid w:val="00B37C79"/>
    <w:rsid w:val="00B37D09"/>
    <w:rsid w:val="00B37D1E"/>
    <w:rsid w:val="00B37E2A"/>
    <w:rsid w:val="00B37F61"/>
    <w:rsid w:val="00B37F88"/>
    <w:rsid w:val="00B4001F"/>
    <w:rsid w:val="00B40190"/>
    <w:rsid w:val="00B401DE"/>
    <w:rsid w:val="00B403EF"/>
    <w:rsid w:val="00B40455"/>
    <w:rsid w:val="00B405F3"/>
    <w:rsid w:val="00B40675"/>
    <w:rsid w:val="00B407E5"/>
    <w:rsid w:val="00B407EE"/>
    <w:rsid w:val="00B40A5A"/>
    <w:rsid w:val="00B40A6D"/>
    <w:rsid w:val="00B40A8A"/>
    <w:rsid w:val="00B40AFC"/>
    <w:rsid w:val="00B40B17"/>
    <w:rsid w:val="00B40B47"/>
    <w:rsid w:val="00B40BA6"/>
    <w:rsid w:val="00B40BB6"/>
    <w:rsid w:val="00B40C00"/>
    <w:rsid w:val="00B40CE4"/>
    <w:rsid w:val="00B40E34"/>
    <w:rsid w:val="00B40F8F"/>
    <w:rsid w:val="00B40FFF"/>
    <w:rsid w:val="00B4123F"/>
    <w:rsid w:val="00B41294"/>
    <w:rsid w:val="00B41322"/>
    <w:rsid w:val="00B413AE"/>
    <w:rsid w:val="00B413D8"/>
    <w:rsid w:val="00B413EF"/>
    <w:rsid w:val="00B413F2"/>
    <w:rsid w:val="00B415D8"/>
    <w:rsid w:val="00B41739"/>
    <w:rsid w:val="00B417F8"/>
    <w:rsid w:val="00B41851"/>
    <w:rsid w:val="00B41902"/>
    <w:rsid w:val="00B41941"/>
    <w:rsid w:val="00B41C75"/>
    <w:rsid w:val="00B41C8F"/>
    <w:rsid w:val="00B42008"/>
    <w:rsid w:val="00B42035"/>
    <w:rsid w:val="00B420B6"/>
    <w:rsid w:val="00B4216C"/>
    <w:rsid w:val="00B4227A"/>
    <w:rsid w:val="00B4227E"/>
    <w:rsid w:val="00B4230D"/>
    <w:rsid w:val="00B42370"/>
    <w:rsid w:val="00B423D0"/>
    <w:rsid w:val="00B424A8"/>
    <w:rsid w:val="00B424C9"/>
    <w:rsid w:val="00B42561"/>
    <w:rsid w:val="00B4276D"/>
    <w:rsid w:val="00B42786"/>
    <w:rsid w:val="00B42800"/>
    <w:rsid w:val="00B428F7"/>
    <w:rsid w:val="00B429A2"/>
    <w:rsid w:val="00B42A13"/>
    <w:rsid w:val="00B42A24"/>
    <w:rsid w:val="00B42A53"/>
    <w:rsid w:val="00B42AC6"/>
    <w:rsid w:val="00B42BAC"/>
    <w:rsid w:val="00B42EE0"/>
    <w:rsid w:val="00B42EFF"/>
    <w:rsid w:val="00B431DA"/>
    <w:rsid w:val="00B431FA"/>
    <w:rsid w:val="00B43272"/>
    <w:rsid w:val="00B432CA"/>
    <w:rsid w:val="00B432D0"/>
    <w:rsid w:val="00B43361"/>
    <w:rsid w:val="00B43388"/>
    <w:rsid w:val="00B43567"/>
    <w:rsid w:val="00B438DD"/>
    <w:rsid w:val="00B43C10"/>
    <w:rsid w:val="00B43CC5"/>
    <w:rsid w:val="00B43D65"/>
    <w:rsid w:val="00B43E3D"/>
    <w:rsid w:val="00B43EEF"/>
    <w:rsid w:val="00B4429F"/>
    <w:rsid w:val="00B44364"/>
    <w:rsid w:val="00B443E2"/>
    <w:rsid w:val="00B4444E"/>
    <w:rsid w:val="00B4448A"/>
    <w:rsid w:val="00B4448E"/>
    <w:rsid w:val="00B444B4"/>
    <w:rsid w:val="00B4483E"/>
    <w:rsid w:val="00B44BA2"/>
    <w:rsid w:val="00B44C8F"/>
    <w:rsid w:val="00B44CB5"/>
    <w:rsid w:val="00B44CF6"/>
    <w:rsid w:val="00B44E9F"/>
    <w:rsid w:val="00B44FEF"/>
    <w:rsid w:val="00B45013"/>
    <w:rsid w:val="00B45135"/>
    <w:rsid w:val="00B45177"/>
    <w:rsid w:val="00B451F2"/>
    <w:rsid w:val="00B4523A"/>
    <w:rsid w:val="00B45418"/>
    <w:rsid w:val="00B45532"/>
    <w:rsid w:val="00B45586"/>
    <w:rsid w:val="00B45720"/>
    <w:rsid w:val="00B4593D"/>
    <w:rsid w:val="00B459DC"/>
    <w:rsid w:val="00B459FC"/>
    <w:rsid w:val="00B45AFD"/>
    <w:rsid w:val="00B45C00"/>
    <w:rsid w:val="00B45C4A"/>
    <w:rsid w:val="00B45D77"/>
    <w:rsid w:val="00B45DBB"/>
    <w:rsid w:val="00B45F1A"/>
    <w:rsid w:val="00B46000"/>
    <w:rsid w:val="00B46196"/>
    <w:rsid w:val="00B46287"/>
    <w:rsid w:val="00B4640D"/>
    <w:rsid w:val="00B464B1"/>
    <w:rsid w:val="00B4660B"/>
    <w:rsid w:val="00B467D1"/>
    <w:rsid w:val="00B46880"/>
    <w:rsid w:val="00B46B5A"/>
    <w:rsid w:val="00B46BDA"/>
    <w:rsid w:val="00B46C8E"/>
    <w:rsid w:val="00B46D52"/>
    <w:rsid w:val="00B46D77"/>
    <w:rsid w:val="00B46D7B"/>
    <w:rsid w:val="00B46DA8"/>
    <w:rsid w:val="00B46E35"/>
    <w:rsid w:val="00B46E53"/>
    <w:rsid w:val="00B46EE6"/>
    <w:rsid w:val="00B46F92"/>
    <w:rsid w:val="00B4704F"/>
    <w:rsid w:val="00B47095"/>
    <w:rsid w:val="00B470D1"/>
    <w:rsid w:val="00B47117"/>
    <w:rsid w:val="00B4722D"/>
    <w:rsid w:val="00B472C5"/>
    <w:rsid w:val="00B472F1"/>
    <w:rsid w:val="00B4735B"/>
    <w:rsid w:val="00B473BE"/>
    <w:rsid w:val="00B477EA"/>
    <w:rsid w:val="00B47875"/>
    <w:rsid w:val="00B47974"/>
    <w:rsid w:val="00B47A19"/>
    <w:rsid w:val="00B47B88"/>
    <w:rsid w:val="00B47B8A"/>
    <w:rsid w:val="00B47E26"/>
    <w:rsid w:val="00B47FDE"/>
    <w:rsid w:val="00B50071"/>
    <w:rsid w:val="00B50294"/>
    <w:rsid w:val="00B502D2"/>
    <w:rsid w:val="00B50351"/>
    <w:rsid w:val="00B50367"/>
    <w:rsid w:val="00B503BE"/>
    <w:rsid w:val="00B50649"/>
    <w:rsid w:val="00B50A31"/>
    <w:rsid w:val="00B50ABD"/>
    <w:rsid w:val="00B50AD2"/>
    <w:rsid w:val="00B50B63"/>
    <w:rsid w:val="00B50C83"/>
    <w:rsid w:val="00B50EB1"/>
    <w:rsid w:val="00B51150"/>
    <w:rsid w:val="00B51162"/>
    <w:rsid w:val="00B511CC"/>
    <w:rsid w:val="00B512A3"/>
    <w:rsid w:val="00B512C4"/>
    <w:rsid w:val="00B51461"/>
    <w:rsid w:val="00B51471"/>
    <w:rsid w:val="00B5154D"/>
    <w:rsid w:val="00B51592"/>
    <w:rsid w:val="00B516D9"/>
    <w:rsid w:val="00B516FB"/>
    <w:rsid w:val="00B5192A"/>
    <w:rsid w:val="00B51B77"/>
    <w:rsid w:val="00B51E01"/>
    <w:rsid w:val="00B51E31"/>
    <w:rsid w:val="00B51EAD"/>
    <w:rsid w:val="00B51EB2"/>
    <w:rsid w:val="00B51EE9"/>
    <w:rsid w:val="00B51F20"/>
    <w:rsid w:val="00B51F7E"/>
    <w:rsid w:val="00B51FB3"/>
    <w:rsid w:val="00B5200D"/>
    <w:rsid w:val="00B52015"/>
    <w:rsid w:val="00B52032"/>
    <w:rsid w:val="00B52065"/>
    <w:rsid w:val="00B52143"/>
    <w:rsid w:val="00B52236"/>
    <w:rsid w:val="00B52583"/>
    <w:rsid w:val="00B52608"/>
    <w:rsid w:val="00B5262E"/>
    <w:rsid w:val="00B5263C"/>
    <w:rsid w:val="00B526C2"/>
    <w:rsid w:val="00B52917"/>
    <w:rsid w:val="00B529B8"/>
    <w:rsid w:val="00B52A52"/>
    <w:rsid w:val="00B52AB0"/>
    <w:rsid w:val="00B52AC3"/>
    <w:rsid w:val="00B52AEA"/>
    <w:rsid w:val="00B52B27"/>
    <w:rsid w:val="00B52B94"/>
    <w:rsid w:val="00B52BA9"/>
    <w:rsid w:val="00B52C10"/>
    <w:rsid w:val="00B52C5E"/>
    <w:rsid w:val="00B52C7C"/>
    <w:rsid w:val="00B52CC5"/>
    <w:rsid w:val="00B52DEF"/>
    <w:rsid w:val="00B53207"/>
    <w:rsid w:val="00B532BA"/>
    <w:rsid w:val="00B532BE"/>
    <w:rsid w:val="00B53307"/>
    <w:rsid w:val="00B53321"/>
    <w:rsid w:val="00B533D8"/>
    <w:rsid w:val="00B534E7"/>
    <w:rsid w:val="00B5355E"/>
    <w:rsid w:val="00B53579"/>
    <w:rsid w:val="00B53610"/>
    <w:rsid w:val="00B53644"/>
    <w:rsid w:val="00B536D6"/>
    <w:rsid w:val="00B53739"/>
    <w:rsid w:val="00B5373A"/>
    <w:rsid w:val="00B5377C"/>
    <w:rsid w:val="00B53855"/>
    <w:rsid w:val="00B538C6"/>
    <w:rsid w:val="00B53909"/>
    <w:rsid w:val="00B539AA"/>
    <w:rsid w:val="00B53A42"/>
    <w:rsid w:val="00B53C04"/>
    <w:rsid w:val="00B53C20"/>
    <w:rsid w:val="00B53C37"/>
    <w:rsid w:val="00B53C9D"/>
    <w:rsid w:val="00B53CC8"/>
    <w:rsid w:val="00B53CE0"/>
    <w:rsid w:val="00B53EE2"/>
    <w:rsid w:val="00B54091"/>
    <w:rsid w:val="00B54817"/>
    <w:rsid w:val="00B548E2"/>
    <w:rsid w:val="00B5491B"/>
    <w:rsid w:val="00B54A1A"/>
    <w:rsid w:val="00B54BA3"/>
    <w:rsid w:val="00B54BFF"/>
    <w:rsid w:val="00B54C15"/>
    <w:rsid w:val="00B54D16"/>
    <w:rsid w:val="00B54D19"/>
    <w:rsid w:val="00B54DEB"/>
    <w:rsid w:val="00B54E19"/>
    <w:rsid w:val="00B54F71"/>
    <w:rsid w:val="00B54F9E"/>
    <w:rsid w:val="00B54FA0"/>
    <w:rsid w:val="00B54FAF"/>
    <w:rsid w:val="00B5504C"/>
    <w:rsid w:val="00B55076"/>
    <w:rsid w:val="00B551C0"/>
    <w:rsid w:val="00B5547F"/>
    <w:rsid w:val="00B555FE"/>
    <w:rsid w:val="00B556DD"/>
    <w:rsid w:val="00B557A8"/>
    <w:rsid w:val="00B55885"/>
    <w:rsid w:val="00B55907"/>
    <w:rsid w:val="00B55ED3"/>
    <w:rsid w:val="00B55F68"/>
    <w:rsid w:val="00B560CB"/>
    <w:rsid w:val="00B562A0"/>
    <w:rsid w:val="00B562B7"/>
    <w:rsid w:val="00B56369"/>
    <w:rsid w:val="00B563E3"/>
    <w:rsid w:val="00B56484"/>
    <w:rsid w:val="00B5660E"/>
    <w:rsid w:val="00B566D8"/>
    <w:rsid w:val="00B56743"/>
    <w:rsid w:val="00B5678F"/>
    <w:rsid w:val="00B568E0"/>
    <w:rsid w:val="00B5693B"/>
    <w:rsid w:val="00B56A52"/>
    <w:rsid w:val="00B56ABD"/>
    <w:rsid w:val="00B56B60"/>
    <w:rsid w:val="00B56C14"/>
    <w:rsid w:val="00B56CCA"/>
    <w:rsid w:val="00B56CDF"/>
    <w:rsid w:val="00B56D11"/>
    <w:rsid w:val="00B56E18"/>
    <w:rsid w:val="00B56EB6"/>
    <w:rsid w:val="00B56F68"/>
    <w:rsid w:val="00B57025"/>
    <w:rsid w:val="00B57158"/>
    <w:rsid w:val="00B57247"/>
    <w:rsid w:val="00B572B0"/>
    <w:rsid w:val="00B57389"/>
    <w:rsid w:val="00B573F8"/>
    <w:rsid w:val="00B575DE"/>
    <w:rsid w:val="00B575EB"/>
    <w:rsid w:val="00B575EE"/>
    <w:rsid w:val="00B57648"/>
    <w:rsid w:val="00B57B25"/>
    <w:rsid w:val="00B57C84"/>
    <w:rsid w:val="00B57D9B"/>
    <w:rsid w:val="00B57E32"/>
    <w:rsid w:val="00B57FCD"/>
    <w:rsid w:val="00B600E1"/>
    <w:rsid w:val="00B60155"/>
    <w:rsid w:val="00B602A8"/>
    <w:rsid w:val="00B6034A"/>
    <w:rsid w:val="00B60358"/>
    <w:rsid w:val="00B6041C"/>
    <w:rsid w:val="00B6044A"/>
    <w:rsid w:val="00B6060A"/>
    <w:rsid w:val="00B60647"/>
    <w:rsid w:val="00B60675"/>
    <w:rsid w:val="00B60855"/>
    <w:rsid w:val="00B6093C"/>
    <w:rsid w:val="00B60C32"/>
    <w:rsid w:val="00B60C49"/>
    <w:rsid w:val="00B60CCA"/>
    <w:rsid w:val="00B60E91"/>
    <w:rsid w:val="00B60F21"/>
    <w:rsid w:val="00B60F22"/>
    <w:rsid w:val="00B60FB7"/>
    <w:rsid w:val="00B6139E"/>
    <w:rsid w:val="00B614CD"/>
    <w:rsid w:val="00B614D8"/>
    <w:rsid w:val="00B6159A"/>
    <w:rsid w:val="00B6189E"/>
    <w:rsid w:val="00B61929"/>
    <w:rsid w:val="00B61988"/>
    <w:rsid w:val="00B619E1"/>
    <w:rsid w:val="00B61C17"/>
    <w:rsid w:val="00B61C72"/>
    <w:rsid w:val="00B61E95"/>
    <w:rsid w:val="00B61F84"/>
    <w:rsid w:val="00B6212E"/>
    <w:rsid w:val="00B62199"/>
    <w:rsid w:val="00B625B4"/>
    <w:rsid w:val="00B62717"/>
    <w:rsid w:val="00B627E6"/>
    <w:rsid w:val="00B628E6"/>
    <w:rsid w:val="00B629E8"/>
    <w:rsid w:val="00B62ACF"/>
    <w:rsid w:val="00B62AEC"/>
    <w:rsid w:val="00B62C10"/>
    <w:rsid w:val="00B62EAA"/>
    <w:rsid w:val="00B62F08"/>
    <w:rsid w:val="00B6311C"/>
    <w:rsid w:val="00B63173"/>
    <w:rsid w:val="00B6335F"/>
    <w:rsid w:val="00B63363"/>
    <w:rsid w:val="00B63420"/>
    <w:rsid w:val="00B6344A"/>
    <w:rsid w:val="00B634C2"/>
    <w:rsid w:val="00B63570"/>
    <w:rsid w:val="00B6364C"/>
    <w:rsid w:val="00B6369E"/>
    <w:rsid w:val="00B63729"/>
    <w:rsid w:val="00B638A4"/>
    <w:rsid w:val="00B638B1"/>
    <w:rsid w:val="00B6396D"/>
    <w:rsid w:val="00B639CE"/>
    <w:rsid w:val="00B63A2E"/>
    <w:rsid w:val="00B63A38"/>
    <w:rsid w:val="00B63A6B"/>
    <w:rsid w:val="00B63C2D"/>
    <w:rsid w:val="00B63CC7"/>
    <w:rsid w:val="00B63E00"/>
    <w:rsid w:val="00B63E6C"/>
    <w:rsid w:val="00B63F28"/>
    <w:rsid w:val="00B64113"/>
    <w:rsid w:val="00B64171"/>
    <w:rsid w:val="00B6419E"/>
    <w:rsid w:val="00B64283"/>
    <w:rsid w:val="00B642C2"/>
    <w:rsid w:val="00B64325"/>
    <w:rsid w:val="00B643DA"/>
    <w:rsid w:val="00B643DD"/>
    <w:rsid w:val="00B645E7"/>
    <w:rsid w:val="00B64637"/>
    <w:rsid w:val="00B646C3"/>
    <w:rsid w:val="00B64772"/>
    <w:rsid w:val="00B64AE4"/>
    <w:rsid w:val="00B64B41"/>
    <w:rsid w:val="00B64B60"/>
    <w:rsid w:val="00B64D84"/>
    <w:rsid w:val="00B64F7C"/>
    <w:rsid w:val="00B64FCC"/>
    <w:rsid w:val="00B65153"/>
    <w:rsid w:val="00B65268"/>
    <w:rsid w:val="00B652AA"/>
    <w:rsid w:val="00B652CD"/>
    <w:rsid w:val="00B65339"/>
    <w:rsid w:val="00B65348"/>
    <w:rsid w:val="00B654AD"/>
    <w:rsid w:val="00B656AD"/>
    <w:rsid w:val="00B657B1"/>
    <w:rsid w:val="00B65917"/>
    <w:rsid w:val="00B65959"/>
    <w:rsid w:val="00B65BB5"/>
    <w:rsid w:val="00B65C2E"/>
    <w:rsid w:val="00B65D8A"/>
    <w:rsid w:val="00B65E7F"/>
    <w:rsid w:val="00B65EC8"/>
    <w:rsid w:val="00B660A3"/>
    <w:rsid w:val="00B660AC"/>
    <w:rsid w:val="00B66160"/>
    <w:rsid w:val="00B6623D"/>
    <w:rsid w:val="00B663CA"/>
    <w:rsid w:val="00B6648D"/>
    <w:rsid w:val="00B66719"/>
    <w:rsid w:val="00B66788"/>
    <w:rsid w:val="00B6681E"/>
    <w:rsid w:val="00B66888"/>
    <w:rsid w:val="00B66940"/>
    <w:rsid w:val="00B66A7E"/>
    <w:rsid w:val="00B66B08"/>
    <w:rsid w:val="00B66BF5"/>
    <w:rsid w:val="00B66D48"/>
    <w:rsid w:val="00B66D83"/>
    <w:rsid w:val="00B66FF5"/>
    <w:rsid w:val="00B670A8"/>
    <w:rsid w:val="00B67115"/>
    <w:rsid w:val="00B6711B"/>
    <w:rsid w:val="00B67184"/>
    <w:rsid w:val="00B671BB"/>
    <w:rsid w:val="00B67359"/>
    <w:rsid w:val="00B67477"/>
    <w:rsid w:val="00B67490"/>
    <w:rsid w:val="00B6752E"/>
    <w:rsid w:val="00B678B1"/>
    <w:rsid w:val="00B678CF"/>
    <w:rsid w:val="00B6798B"/>
    <w:rsid w:val="00B679FC"/>
    <w:rsid w:val="00B67A00"/>
    <w:rsid w:val="00B67A34"/>
    <w:rsid w:val="00B67AC4"/>
    <w:rsid w:val="00B67AF6"/>
    <w:rsid w:val="00B67C7A"/>
    <w:rsid w:val="00B67CEE"/>
    <w:rsid w:val="00B67F83"/>
    <w:rsid w:val="00B67FF6"/>
    <w:rsid w:val="00B7025A"/>
    <w:rsid w:val="00B7028A"/>
    <w:rsid w:val="00B702EA"/>
    <w:rsid w:val="00B704FF"/>
    <w:rsid w:val="00B70541"/>
    <w:rsid w:val="00B70683"/>
    <w:rsid w:val="00B70788"/>
    <w:rsid w:val="00B708BB"/>
    <w:rsid w:val="00B708C7"/>
    <w:rsid w:val="00B708F9"/>
    <w:rsid w:val="00B70923"/>
    <w:rsid w:val="00B70989"/>
    <w:rsid w:val="00B70A23"/>
    <w:rsid w:val="00B70CFE"/>
    <w:rsid w:val="00B70D00"/>
    <w:rsid w:val="00B70DB7"/>
    <w:rsid w:val="00B70E32"/>
    <w:rsid w:val="00B70ECF"/>
    <w:rsid w:val="00B70EEC"/>
    <w:rsid w:val="00B7115E"/>
    <w:rsid w:val="00B711BC"/>
    <w:rsid w:val="00B711C0"/>
    <w:rsid w:val="00B712F2"/>
    <w:rsid w:val="00B7130D"/>
    <w:rsid w:val="00B7145D"/>
    <w:rsid w:val="00B71588"/>
    <w:rsid w:val="00B7162F"/>
    <w:rsid w:val="00B71704"/>
    <w:rsid w:val="00B7184F"/>
    <w:rsid w:val="00B71A54"/>
    <w:rsid w:val="00B71BC4"/>
    <w:rsid w:val="00B72034"/>
    <w:rsid w:val="00B7203E"/>
    <w:rsid w:val="00B720D3"/>
    <w:rsid w:val="00B720EF"/>
    <w:rsid w:val="00B721E4"/>
    <w:rsid w:val="00B72381"/>
    <w:rsid w:val="00B726B9"/>
    <w:rsid w:val="00B727D1"/>
    <w:rsid w:val="00B729CF"/>
    <w:rsid w:val="00B72A38"/>
    <w:rsid w:val="00B72A83"/>
    <w:rsid w:val="00B72BB4"/>
    <w:rsid w:val="00B72BD4"/>
    <w:rsid w:val="00B72C04"/>
    <w:rsid w:val="00B72CE3"/>
    <w:rsid w:val="00B72D0D"/>
    <w:rsid w:val="00B72DEF"/>
    <w:rsid w:val="00B72F1A"/>
    <w:rsid w:val="00B72F50"/>
    <w:rsid w:val="00B73105"/>
    <w:rsid w:val="00B7319A"/>
    <w:rsid w:val="00B731FF"/>
    <w:rsid w:val="00B734B8"/>
    <w:rsid w:val="00B73502"/>
    <w:rsid w:val="00B73548"/>
    <w:rsid w:val="00B735E3"/>
    <w:rsid w:val="00B7364B"/>
    <w:rsid w:val="00B736FA"/>
    <w:rsid w:val="00B736FB"/>
    <w:rsid w:val="00B737FB"/>
    <w:rsid w:val="00B739B5"/>
    <w:rsid w:val="00B73AEB"/>
    <w:rsid w:val="00B73C1D"/>
    <w:rsid w:val="00B73C75"/>
    <w:rsid w:val="00B73C95"/>
    <w:rsid w:val="00B73CD6"/>
    <w:rsid w:val="00B73E18"/>
    <w:rsid w:val="00B73FE6"/>
    <w:rsid w:val="00B74007"/>
    <w:rsid w:val="00B74232"/>
    <w:rsid w:val="00B74294"/>
    <w:rsid w:val="00B742C0"/>
    <w:rsid w:val="00B74399"/>
    <w:rsid w:val="00B744A4"/>
    <w:rsid w:val="00B7450E"/>
    <w:rsid w:val="00B74549"/>
    <w:rsid w:val="00B746DD"/>
    <w:rsid w:val="00B74792"/>
    <w:rsid w:val="00B7479C"/>
    <w:rsid w:val="00B7481D"/>
    <w:rsid w:val="00B74A35"/>
    <w:rsid w:val="00B74BA1"/>
    <w:rsid w:val="00B74CD3"/>
    <w:rsid w:val="00B74D4E"/>
    <w:rsid w:val="00B74ED7"/>
    <w:rsid w:val="00B74F51"/>
    <w:rsid w:val="00B74FD1"/>
    <w:rsid w:val="00B74FD7"/>
    <w:rsid w:val="00B75006"/>
    <w:rsid w:val="00B75317"/>
    <w:rsid w:val="00B75397"/>
    <w:rsid w:val="00B75463"/>
    <w:rsid w:val="00B754D2"/>
    <w:rsid w:val="00B75568"/>
    <w:rsid w:val="00B755E2"/>
    <w:rsid w:val="00B756D8"/>
    <w:rsid w:val="00B757DA"/>
    <w:rsid w:val="00B757F1"/>
    <w:rsid w:val="00B7589F"/>
    <w:rsid w:val="00B759DB"/>
    <w:rsid w:val="00B759EB"/>
    <w:rsid w:val="00B75B70"/>
    <w:rsid w:val="00B75BFA"/>
    <w:rsid w:val="00B75C17"/>
    <w:rsid w:val="00B75E68"/>
    <w:rsid w:val="00B75E87"/>
    <w:rsid w:val="00B75F1F"/>
    <w:rsid w:val="00B7602A"/>
    <w:rsid w:val="00B76207"/>
    <w:rsid w:val="00B762C2"/>
    <w:rsid w:val="00B76393"/>
    <w:rsid w:val="00B7655F"/>
    <w:rsid w:val="00B76566"/>
    <w:rsid w:val="00B765E7"/>
    <w:rsid w:val="00B76859"/>
    <w:rsid w:val="00B7699D"/>
    <w:rsid w:val="00B76A9D"/>
    <w:rsid w:val="00B76ABD"/>
    <w:rsid w:val="00B76ADB"/>
    <w:rsid w:val="00B76B24"/>
    <w:rsid w:val="00B76C46"/>
    <w:rsid w:val="00B76C5E"/>
    <w:rsid w:val="00B76CED"/>
    <w:rsid w:val="00B76E57"/>
    <w:rsid w:val="00B76F11"/>
    <w:rsid w:val="00B76FDE"/>
    <w:rsid w:val="00B77032"/>
    <w:rsid w:val="00B7711A"/>
    <w:rsid w:val="00B77423"/>
    <w:rsid w:val="00B77447"/>
    <w:rsid w:val="00B77534"/>
    <w:rsid w:val="00B7759E"/>
    <w:rsid w:val="00B77679"/>
    <w:rsid w:val="00B7774D"/>
    <w:rsid w:val="00B77A45"/>
    <w:rsid w:val="00B77AE9"/>
    <w:rsid w:val="00B77DA9"/>
    <w:rsid w:val="00B77F22"/>
    <w:rsid w:val="00B77FB4"/>
    <w:rsid w:val="00B80048"/>
    <w:rsid w:val="00B8019F"/>
    <w:rsid w:val="00B80256"/>
    <w:rsid w:val="00B802A7"/>
    <w:rsid w:val="00B80371"/>
    <w:rsid w:val="00B803C2"/>
    <w:rsid w:val="00B8048F"/>
    <w:rsid w:val="00B8054C"/>
    <w:rsid w:val="00B805B9"/>
    <w:rsid w:val="00B80733"/>
    <w:rsid w:val="00B807C7"/>
    <w:rsid w:val="00B80803"/>
    <w:rsid w:val="00B8085E"/>
    <w:rsid w:val="00B808A0"/>
    <w:rsid w:val="00B80FA7"/>
    <w:rsid w:val="00B81053"/>
    <w:rsid w:val="00B81068"/>
    <w:rsid w:val="00B81127"/>
    <w:rsid w:val="00B811F0"/>
    <w:rsid w:val="00B8122E"/>
    <w:rsid w:val="00B81280"/>
    <w:rsid w:val="00B8130A"/>
    <w:rsid w:val="00B81365"/>
    <w:rsid w:val="00B81370"/>
    <w:rsid w:val="00B81430"/>
    <w:rsid w:val="00B8146B"/>
    <w:rsid w:val="00B815DF"/>
    <w:rsid w:val="00B81630"/>
    <w:rsid w:val="00B8164C"/>
    <w:rsid w:val="00B817E4"/>
    <w:rsid w:val="00B81AAE"/>
    <w:rsid w:val="00B81AED"/>
    <w:rsid w:val="00B81C55"/>
    <w:rsid w:val="00B81D49"/>
    <w:rsid w:val="00B81DF1"/>
    <w:rsid w:val="00B81E35"/>
    <w:rsid w:val="00B81EB9"/>
    <w:rsid w:val="00B81F20"/>
    <w:rsid w:val="00B81FA4"/>
    <w:rsid w:val="00B821C4"/>
    <w:rsid w:val="00B822FF"/>
    <w:rsid w:val="00B8232D"/>
    <w:rsid w:val="00B82620"/>
    <w:rsid w:val="00B82653"/>
    <w:rsid w:val="00B82853"/>
    <w:rsid w:val="00B829B3"/>
    <w:rsid w:val="00B829C7"/>
    <w:rsid w:val="00B82A19"/>
    <w:rsid w:val="00B82ABF"/>
    <w:rsid w:val="00B82CBF"/>
    <w:rsid w:val="00B82D49"/>
    <w:rsid w:val="00B82D5C"/>
    <w:rsid w:val="00B82FAD"/>
    <w:rsid w:val="00B8311E"/>
    <w:rsid w:val="00B833DB"/>
    <w:rsid w:val="00B836BC"/>
    <w:rsid w:val="00B836C4"/>
    <w:rsid w:val="00B837B2"/>
    <w:rsid w:val="00B83946"/>
    <w:rsid w:val="00B83983"/>
    <w:rsid w:val="00B839F2"/>
    <w:rsid w:val="00B83A64"/>
    <w:rsid w:val="00B83BA2"/>
    <w:rsid w:val="00B83BBE"/>
    <w:rsid w:val="00B83BD5"/>
    <w:rsid w:val="00B83CA4"/>
    <w:rsid w:val="00B83D42"/>
    <w:rsid w:val="00B83D79"/>
    <w:rsid w:val="00B83DFC"/>
    <w:rsid w:val="00B83E7E"/>
    <w:rsid w:val="00B83E8D"/>
    <w:rsid w:val="00B83FF1"/>
    <w:rsid w:val="00B84036"/>
    <w:rsid w:val="00B840B6"/>
    <w:rsid w:val="00B84145"/>
    <w:rsid w:val="00B842C3"/>
    <w:rsid w:val="00B842DF"/>
    <w:rsid w:val="00B84333"/>
    <w:rsid w:val="00B8435F"/>
    <w:rsid w:val="00B843CB"/>
    <w:rsid w:val="00B84579"/>
    <w:rsid w:val="00B845B3"/>
    <w:rsid w:val="00B845F7"/>
    <w:rsid w:val="00B846BC"/>
    <w:rsid w:val="00B84875"/>
    <w:rsid w:val="00B8494D"/>
    <w:rsid w:val="00B84976"/>
    <w:rsid w:val="00B849C3"/>
    <w:rsid w:val="00B84ABE"/>
    <w:rsid w:val="00B84B08"/>
    <w:rsid w:val="00B84B76"/>
    <w:rsid w:val="00B84C60"/>
    <w:rsid w:val="00B84CB3"/>
    <w:rsid w:val="00B84D24"/>
    <w:rsid w:val="00B84D85"/>
    <w:rsid w:val="00B84E43"/>
    <w:rsid w:val="00B84E96"/>
    <w:rsid w:val="00B84F5F"/>
    <w:rsid w:val="00B84F62"/>
    <w:rsid w:val="00B84FD0"/>
    <w:rsid w:val="00B854C7"/>
    <w:rsid w:val="00B856A2"/>
    <w:rsid w:val="00B85763"/>
    <w:rsid w:val="00B857B1"/>
    <w:rsid w:val="00B85810"/>
    <w:rsid w:val="00B85852"/>
    <w:rsid w:val="00B85A75"/>
    <w:rsid w:val="00B85AEC"/>
    <w:rsid w:val="00B85B22"/>
    <w:rsid w:val="00B85D09"/>
    <w:rsid w:val="00B860FB"/>
    <w:rsid w:val="00B86168"/>
    <w:rsid w:val="00B862B4"/>
    <w:rsid w:val="00B86334"/>
    <w:rsid w:val="00B86671"/>
    <w:rsid w:val="00B867BC"/>
    <w:rsid w:val="00B867E4"/>
    <w:rsid w:val="00B86802"/>
    <w:rsid w:val="00B8682D"/>
    <w:rsid w:val="00B8691B"/>
    <w:rsid w:val="00B869FB"/>
    <w:rsid w:val="00B86A03"/>
    <w:rsid w:val="00B86A4A"/>
    <w:rsid w:val="00B86A4F"/>
    <w:rsid w:val="00B86A9F"/>
    <w:rsid w:val="00B86AB9"/>
    <w:rsid w:val="00B86D06"/>
    <w:rsid w:val="00B86F76"/>
    <w:rsid w:val="00B8718A"/>
    <w:rsid w:val="00B87206"/>
    <w:rsid w:val="00B875C7"/>
    <w:rsid w:val="00B87796"/>
    <w:rsid w:val="00B8781B"/>
    <w:rsid w:val="00B878C2"/>
    <w:rsid w:val="00B8794C"/>
    <w:rsid w:val="00B87ABA"/>
    <w:rsid w:val="00B87AE1"/>
    <w:rsid w:val="00B87D11"/>
    <w:rsid w:val="00B87D83"/>
    <w:rsid w:val="00B87F0D"/>
    <w:rsid w:val="00B87F3D"/>
    <w:rsid w:val="00B90057"/>
    <w:rsid w:val="00B900A6"/>
    <w:rsid w:val="00B9016F"/>
    <w:rsid w:val="00B901E9"/>
    <w:rsid w:val="00B9060D"/>
    <w:rsid w:val="00B90627"/>
    <w:rsid w:val="00B906C5"/>
    <w:rsid w:val="00B907BC"/>
    <w:rsid w:val="00B907C0"/>
    <w:rsid w:val="00B90813"/>
    <w:rsid w:val="00B90898"/>
    <w:rsid w:val="00B908DD"/>
    <w:rsid w:val="00B909D0"/>
    <w:rsid w:val="00B90A31"/>
    <w:rsid w:val="00B90A96"/>
    <w:rsid w:val="00B90B4A"/>
    <w:rsid w:val="00B90BAB"/>
    <w:rsid w:val="00B90BFC"/>
    <w:rsid w:val="00B90CAC"/>
    <w:rsid w:val="00B90CF8"/>
    <w:rsid w:val="00B90D09"/>
    <w:rsid w:val="00B90D20"/>
    <w:rsid w:val="00B90D67"/>
    <w:rsid w:val="00B90D84"/>
    <w:rsid w:val="00B90D93"/>
    <w:rsid w:val="00B90DDA"/>
    <w:rsid w:val="00B91066"/>
    <w:rsid w:val="00B91074"/>
    <w:rsid w:val="00B911F5"/>
    <w:rsid w:val="00B91214"/>
    <w:rsid w:val="00B9123C"/>
    <w:rsid w:val="00B913CB"/>
    <w:rsid w:val="00B91430"/>
    <w:rsid w:val="00B91451"/>
    <w:rsid w:val="00B91483"/>
    <w:rsid w:val="00B914AD"/>
    <w:rsid w:val="00B914B3"/>
    <w:rsid w:val="00B914CB"/>
    <w:rsid w:val="00B9150D"/>
    <w:rsid w:val="00B9154B"/>
    <w:rsid w:val="00B9154F"/>
    <w:rsid w:val="00B91567"/>
    <w:rsid w:val="00B9157C"/>
    <w:rsid w:val="00B918EB"/>
    <w:rsid w:val="00B91B4D"/>
    <w:rsid w:val="00B91BD8"/>
    <w:rsid w:val="00B91EF7"/>
    <w:rsid w:val="00B91F73"/>
    <w:rsid w:val="00B91FE3"/>
    <w:rsid w:val="00B92080"/>
    <w:rsid w:val="00B920B1"/>
    <w:rsid w:val="00B921AB"/>
    <w:rsid w:val="00B921E2"/>
    <w:rsid w:val="00B92260"/>
    <w:rsid w:val="00B92309"/>
    <w:rsid w:val="00B92345"/>
    <w:rsid w:val="00B92533"/>
    <w:rsid w:val="00B92582"/>
    <w:rsid w:val="00B92643"/>
    <w:rsid w:val="00B926C2"/>
    <w:rsid w:val="00B92744"/>
    <w:rsid w:val="00B9294F"/>
    <w:rsid w:val="00B92AB0"/>
    <w:rsid w:val="00B92ADF"/>
    <w:rsid w:val="00B92B71"/>
    <w:rsid w:val="00B92B87"/>
    <w:rsid w:val="00B92BE6"/>
    <w:rsid w:val="00B92D9D"/>
    <w:rsid w:val="00B92E1A"/>
    <w:rsid w:val="00B92E87"/>
    <w:rsid w:val="00B92F33"/>
    <w:rsid w:val="00B92FD0"/>
    <w:rsid w:val="00B930CF"/>
    <w:rsid w:val="00B931A3"/>
    <w:rsid w:val="00B932E0"/>
    <w:rsid w:val="00B932FB"/>
    <w:rsid w:val="00B93523"/>
    <w:rsid w:val="00B935A7"/>
    <w:rsid w:val="00B93983"/>
    <w:rsid w:val="00B93A02"/>
    <w:rsid w:val="00B93B35"/>
    <w:rsid w:val="00B93B8B"/>
    <w:rsid w:val="00B93BAD"/>
    <w:rsid w:val="00B93FA2"/>
    <w:rsid w:val="00B94009"/>
    <w:rsid w:val="00B9414E"/>
    <w:rsid w:val="00B9432A"/>
    <w:rsid w:val="00B944AC"/>
    <w:rsid w:val="00B94531"/>
    <w:rsid w:val="00B946CB"/>
    <w:rsid w:val="00B9479B"/>
    <w:rsid w:val="00B94A4A"/>
    <w:rsid w:val="00B94D05"/>
    <w:rsid w:val="00B94F69"/>
    <w:rsid w:val="00B94FE5"/>
    <w:rsid w:val="00B95080"/>
    <w:rsid w:val="00B95383"/>
    <w:rsid w:val="00B9538F"/>
    <w:rsid w:val="00B953DA"/>
    <w:rsid w:val="00B955E2"/>
    <w:rsid w:val="00B95614"/>
    <w:rsid w:val="00B9568C"/>
    <w:rsid w:val="00B95733"/>
    <w:rsid w:val="00B958EE"/>
    <w:rsid w:val="00B959A4"/>
    <w:rsid w:val="00B95A23"/>
    <w:rsid w:val="00B95A90"/>
    <w:rsid w:val="00B95B64"/>
    <w:rsid w:val="00B95BD4"/>
    <w:rsid w:val="00B95BDE"/>
    <w:rsid w:val="00B95C1D"/>
    <w:rsid w:val="00B95DB5"/>
    <w:rsid w:val="00B95EA6"/>
    <w:rsid w:val="00B95ED0"/>
    <w:rsid w:val="00B95EF4"/>
    <w:rsid w:val="00B9600A"/>
    <w:rsid w:val="00B96121"/>
    <w:rsid w:val="00B96351"/>
    <w:rsid w:val="00B963C2"/>
    <w:rsid w:val="00B9641E"/>
    <w:rsid w:val="00B964DE"/>
    <w:rsid w:val="00B9659C"/>
    <w:rsid w:val="00B969AC"/>
    <w:rsid w:val="00B96A13"/>
    <w:rsid w:val="00B96A96"/>
    <w:rsid w:val="00B96B79"/>
    <w:rsid w:val="00B96C95"/>
    <w:rsid w:val="00B96CA3"/>
    <w:rsid w:val="00B96D32"/>
    <w:rsid w:val="00B96DA5"/>
    <w:rsid w:val="00B96DD7"/>
    <w:rsid w:val="00B96F17"/>
    <w:rsid w:val="00B96FBE"/>
    <w:rsid w:val="00B96FC1"/>
    <w:rsid w:val="00B96FD8"/>
    <w:rsid w:val="00B97094"/>
    <w:rsid w:val="00B970A5"/>
    <w:rsid w:val="00B971DE"/>
    <w:rsid w:val="00B972CE"/>
    <w:rsid w:val="00B9730B"/>
    <w:rsid w:val="00B977FA"/>
    <w:rsid w:val="00B97974"/>
    <w:rsid w:val="00B97A73"/>
    <w:rsid w:val="00B97AEF"/>
    <w:rsid w:val="00B97B2B"/>
    <w:rsid w:val="00B97CAE"/>
    <w:rsid w:val="00B97CF4"/>
    <w:rsid w:val="00B97D11"/>
    <w:rsid w:val="00B97D5D"/>
    <w:rsid w:val="00B97D8C"/>
    <w:rsid w:val="00B97E4B"/>
    <w:rsid w:val="00B97F3A"/>
    <w:rsid w:val="00B97FE5"/>
    <w:rsid w:val="00BA022F"/>
    <w:rsid w:val="00BA02DC"/>
    <w:rsid w:val="00BA0697"/>
    <w:rsid w:val="00BA070B"/>
    <w:rsid w:val="00BA071E"/>
    <w:rsid w:val="00BA08B0"/>
    <w:rsid w:val="00BA0BAA"/>
    <w:rsid w:val="00BA0F8E"/>
    <w:rsid w:val="00BA119B"/>
    <w:rsid w:val="00BA1244"/>
    <w:rsid w:val="00BA12B7"/>
    <w:rsid w:val="00BA137D"/>
    <w:rsid w:val="00BA1478"/>
    <w:rsid w:val="00BA15C0"/>
    <w:rsid w:val="00BA173B"/>
    <w:rsid w:val="00BA1847"/>
    <w:rsid w:val="00BA19E6"/>
    <w:rsid w:val="00BA19E8"/>
    <w:rsid w:val="00BA1AAC"/>
    <w:rsid w:val="00BA1AE0"/>
    <w:rsid w:val="00BA1B64"/>
    <w:rsid w:val="00BA1BD0"/>
    <w:rsid w:val="00BA1F32"/>
    <w:rsid w:val="00BA1F98"/>
    <w:rsid w:val="00BA201A"/>
    <w:rsid w:val="00BA2043"/>
    <w:rsid w:val="00BA206D"/>
    <w:rsid w:val="00BA22AD"/>
    <w:rsid w:val="00BA22DD"/>
    <w:rsid w:val="00BA2310"/>
    <w:rsid w:val="00BA248F"/>
    <w:rsid w:val="00BA25C6"/>
    <w:rsid w:val="00BA2682"/>
    <w:rsid w:val="00BA2723"/>
    <w:rsid w:val="00BA2803"/>
    <w:rsid w:val="00BA284E"/>
    <w:rsid w:val="00BA2856"/>
    <w:rsid w:val="00BA2A37"/>
    <w:rsid w:val="00BA2BCB"/>
    <w:rsid w:val="00BA2C06"/>
    <w:rsid w:val="00BA2CF5"/>
    <w:rsid w:val="00BA2DE6"/>
    <w:rsid w:val="00BA3045"/>
    <w:rsid w:val="00BA3048"/>
    <w:rsid w:val="00BA30A3"/>
    <w:rsid w:val="00BA32AB"/>
    <w:rsid w:val="00BA32E5"/>
    <w:rsid w:val="00BA32ED"/>
    <w:rsid w:val="00BA338C"/>
    <w:rsid w:val="00BA33EE"/>
    <w:rsid w:val="00BA3580"/>
    <w:rsid w:val="00BA3816"/>
    <w:rsid w:val="00BA39A6"/>
    <w:rsid w:val="00BA39FF"/>
    <w:rsid w:val="00BA3AE6"/>
    <w:rsid w:val="00BA3BC5"/>
    <w:rsid w:val="00BA3BF9"/>
    <w:rsid w:val="00BA3CDD"/>
    <w:rsid w:val="00BA3D69"/>
    <w:rsid w:val="00BA3D78"/>
    <w:rsid w:val="00BA3E6C"/>
    <w:rsid w:val="00BA3EA6"/>
    <w:rsid w:val="00BA3FB0"/>
    <w:rsid w:val="00BA3FF0"/>
    <w:rsid w:val="00BA43C9"/>
    <w:rsid w:val="00BA44AF"/>
    <w:rsid w:val="00BA4626"/>
    <w:rsid w:val="00BA46B2"/>
    <w:rsid w:val="00BA4776"/>
    <w:rsid w:val="00BA477F"/>
    <w:rsid w:val="00BA47BD"/>
    <w:rsid w:val="00BA498D"/>
    <w:rsid w:val="00BA4A8C"/>
    <w:rsid w:val="00BA4B17"/>
    <w:rsid w:val="00BA4BAB"/>
    <w:rsid w:val="00BA4DEA"/>
    <w:rsid w:val="00BA4EF2"/>
    <w:rsid w:val="00BA4FF2"/>
    <w:rsid w:val="00BA51B0"/>
    <w:rsid w:val="00BA53AD"/>
    <w:rsid w:val="00BA53D3"/>
    <w:rsid w:val="00BA5400"/>
    <w:rsid w:val="00BA54F4"/>
    <w:rsid w:val="00BA5589"/>
    <w:rsid w:val="00BA559B"/>
    <w:rsid w:val="00BA565B"/>
    <w:rsid w:val="00BA56D8"/>
    <w:rsid w:val="00BA5788"/>
    <w:rsid w:val="00BA586E"/>
    <w:rsid w:val="00BA5886"/>
    <w:rsid w:val="00BA589C"/>
    <w:rsid w:val="00BA58A3"/>
    <w:rsid w:val="00BA5A66"/>
    <w:rsid w:val="00BA5BA2"/>
    <w:rsid w:val="00BA5C70"/>
    <w:rsid w:val="00BA5D48"/>
    <w:rsid w:val="00BA5D6F"/>
    <w:rsid w:val="00BA5F09"/>
    <w:rsid w:val="00BA5F6D"/>
    <w:rsid w:val="00BA5FDF"/>
    <w:rsid w:val="00BA6023"/>
    <w:rsid w:val="00BA6054"/>
    <w:rsid w:val="00BA623C"/>
    <w:rsid w:val="00BA62C0"/>
    <w:rsid w:val="00BA63A5"/>
    <w:rsid w:val="00BA647E"/>
    <w:rsid w:val="00BA6502"/>
    <w:rsid w:val="00BA6526"/>
    <w:rsid w:val="00BA652A"/>
    <w:rsid w:val="00BA65CF"/>
    <w:rsid w:val="00BA65DE"/>
    <w:rsid w:val="00BA6608"/>
    <w:rsid w:val="00BA6622"/>
    <w:rsid w:val="00BA668E"/>
    <w:rsid w:val="00BA66EB"/>
    <w:rsid w:val="00BA671C"/>
    <w:rsid w:val="00BA6B09"/>
    <w:rsid w:val="00BA6BC5"/>
    <w:rsid w:val="00BA6D56"/>
    <w:rsid w:val="00BA6E46"/>
    <w:rsid w:val="00BA7163"/>
    <w:rsid w:val="00BA7215"/>
    <w:rsid w:val="00BA723E"/>
    <w:rsid w:val="00BA724C"/>
    <w:rsid w:val="00BA733B"/>
    <w:rsid w:val="00BA734E"/>
    <w:rsid w:val="00BA768F"/>
    <w:rsid w:val="00BA76A2"/>
    <w:rsid w:val="00BA7739"/>
    <w:rsid w:val="00BA77FE"/>
    <w:rsid w:val="00BA783F"/>
    <w:rsid w:val="00BA7851"/>
    <w:rsid w:val="00BA7998"/>
    <w:rsid w:val="00BA7A9D"/>
    <w:rsid w:val="00BA7C7D"/>
    <w:rsid w:val="00BA7CE0"/>
    <w:rsid w:val="00BA7D5D"/>
    <w:rsid w:val="00BA7DE1"/>
    <w:rsid w:val="00BA7E36"/>
    <w:rsid w:val="00BA7FBF"/>
    <w:rsid w:val="00BB01AA"/>
    <w:rsid w:val="00BB01C3"/>
    <w:rsid w:val="00BB021E"/>
    <w:rsid w:val="00BB0246"/>
    <w:rsid w:val="00BB0409"/>
    <w:rsid w:val="00BB0423"/>
    <w:rsid w:val="00BB0429"/>
    <w:rsid w:val="00BB065A"/>
    <w:rsid w:val="00BB066F"/>
    <w:rsid w:val="00BB0725"/>
    <w:rsid w:val="00BB0810"/>
    <w:rsid w:val="00BB097C"/>
    <w:rsid w:val="00BB09D4"/>
    <w:rsid w:val="00BB09FA"/>
    <w:rsid w:val="00BB0A28"/>
    <w:rsid w:val="00BB0D5D"/>
    <w:rsid w:val="00BB0DE3"/>
    <w:rsid w:val="00BB1107"/>
    <w:rsid w:val="00BB1145"/>
    <w:rsid w:val="00BB1349"/>
    <w:rsid w:val="00BB139D"/>
    <w:rsid w:val="00BB13E1"/>
    <w:rsid w:val="00BB140C"/>
    <w:rsid w:val="00BB1671"/>
    <w:rsid w:val="00BB1A98"/>
    <w:rsid w:val="00BB1B9C"/>
    <w:rsid w:val="00BB1C47"/>
    <w:rsid w:val="00BB1D27"/>
    <w:rsid w:val="00BB1F3D"/>
    <w:rsid w:val="00BB2320"/>
    <w:rsid w:val="00BB2326"/>
    <w:rsid w:val="00BB2371"/>
    <w:rsid w:val="00BB2390"/>
    <w:rsid w:val="00BB252E"/>
    <w:rsid w:val="00BB25F3"/>
    <w:rsid w:val="00BB2629"/>
    <w:rsid w:val="00BB2678"/>
    <w:rsid w:val="00BB26BA"/>
    <w:rsid w:val="00BB26F2"/>
    <w:rsid w:val="00BB27AF"/>
    <w:rsid w:val="00BB2849"/>
    <w:rsid w:val="00BB289A"/>
    <w:rsid w:val="00BB28CC"/>
    <w:rsid w:val="00BB293E"/>
    <w:rsid w:val="00BB29FE"/>
    <w:rsid w:val="00BB2BDE"/>
    <w:rsid w:val="00BB2C00"/>
    <w:rsid w:val="00BB2C55"/>
    <w:rsid w:val="00BB2CD5"/>
    <w:rsid w:val="00BB2D61"/>
    <w:rsid w:val="00BB2D6A"/>
    <w:rsid w:val="00BB3056"/>
    <w:rsid w:val="00BB30A6"/>
    <w:rsid w:val="00BB315E"/>
    <w:rsid w:val="00BB3407"/>
    <w:rsid w:val="00BB34AC"/>
    <w:rsid w:val="00BB351F"/>
    <w:rsid w:val="00BB359D"/>
    <w:rsid w:val="00BB377B"/>
    <w:rsid w:val="00BB3839"/>
    <w:rsid w:val="00BB38B8"/>
    <w:rsid w:val="00BB3941"/>
    <w:rsid w:val="00BB39DB"/>
    <w:rsid w:val="00BB3A1A"/>
    <w:rsid w:val="00BB3ADC"/>
    <w:rsid w:val="00BB3B04"/>
    <w:rsid w:val="00BB3BAD"/>
    <w:rsid w:val="00BB3D81"/>
    <w:rsid w:val="00BB3DFD"/>
    <w:rsid w:val="00BB3EF6"/>
    <w:rsid w:val="00BB3F44"/>
    <w:rsid w:val="00BB410C"/>
    <w:rsid w:val="00BB4145"/>
    <w:rsid w:val="00BB4330"/>
    <w:rsid w:val="00BB4478"/>
    <w:rsid w:val="00BB4832"/>
    <w:rsid w:val="00BB49D2"/>
    <w:rsid w:val="00BB49D3"/>
    <w:rsid w:val="00BB4C37"/>
    <w:rsid w:val="00BB4E5E"/>
    <w:rsid w:val="00BB4E60"/>
    <w:rsid w:val="00BB504C"/>
    <w:rsid w:val="00BB50AC"/>
    <w:rsid w:val="00BB52B0"/>
    <w:rsid w:val="00BB5403"/>
    <w:rsid w:val="00BB54A7"/>
    <w:rsid w:val="00BB5510"/>
    <w:rsid w:val="00BB5562"/>
    <w:rsid w:val="00BB57A4"/>
    <w:rsid w:val="00BB57BF"/>
    <w:rsid w:val="00BB5A2E"/>
    <w:rsid w:val="00BB5B07"/>
    <w:rsid w:val="00BB5BCA"/>
    <w:rsid w:val="00BB5BCB"/>
    <w:rsid w:val="00BB5DD2"/>
    <w:rsid w:val="00BB5E5D"/>
    <w:rsid w:val="00BB5E99"/>
    <w:rsid w:val="00BB624F"/>
    <w:rsid w:val="00BB63CB"/>
    <w:rsid w:val="00BB6509"/>
    <w:rsid w:val="00BB651F"/>
    <w:rsid w:val="00BB6530"/>
    <w:rsid w:val="00BB6625"/>
    <w:rsid w:val="00BB6644"/>
    <w:rsid w:val="00BB6896"/>
    <w:rsid w:val="00BB690E"/>
    <w:rsid w:val="00BB6A00"/>
    <w:rsid w:val="00BB6AF8"/>
    <w:rsid w:val="00BB6C64"/>
    <w:rsid w:val="00BB6C97"/>
    <w:rsid w:val="00BB6CD4"/>
    <w:rsid w:val="00BB6D7C"/>
    <w:rsid w:val="00BB6FBB"/>
    <w:rsid w:val="00BB708D"/>
    <w:rsid w:val="00BB7171"/>
    <w:rsid w:val="00BB727E"/>
    <w:rsid w:val="00BB7303"/>
    <w:rsid w:val="00BB738F"/>
    <w:rsid w:val="00BB7477"/>
    <w:rsid w:val="00BB753C"/>
    <w:rsid w:val="00BB7541"/>
    <w:rsid w:val="00BB754F"/>
    <w:rsid w:val="00BB75AC"/>
    <w:rsid w:val="00BB75F1"/>
    <w:rsid w:val="00BB76B4"/>
    <w:rsid w:val="00BB773C"/>
    <w:rsid w:val="00BB795A"/>
    <w:rsid w:val="00BB7987"/>
    <w:rsid w:val="00BB79BE"/>
    <w:rsid w:val="00BB7A8F"/>
    <w:rsid w:val="00BB7BB4"/>
    <w:rsid w:val="00BB7BEB"/>
    <w:rsid w:val="00BB7C21"/>
    <w:rsid w:val="00BB7E28"/>
    <w:rsid w:val="00BB7E2F"/>
    <w:rsid w:val="00BB7F0A"/>
    <w:rsid w:val="00BB7F97"/>
    <w:rsid w:val="00BC0150"/>
    <w:rsid w:val="00BC015F"/>
    <w:rsid w:val="00BC01DD"/>
    <w:rsid w:val="00BC01EE"/>
    <w:rsid w:val="00BC035A"/>
    <w:rsid w:val="00BC047F"/>
    <w:rsid w:val="00BC04E0"/>
    <w:rsid w:val="00BC067C"/>
    <w:rsid w:val="00BC0815"/>
    <w:rsid w:val="00BC0824"/>
    <w:rsid w:val="00BC0966"/>
    <w:rsid w:val="00BC097A"/>
    <w:rsid w:val="00BC09AB"/>
    <w:rsid w:val="00BC0A43"/>
    <w:rsid w:val="00BC0AD7"/>
    <w:rsid w:val="00BC0BE2"/>
    <w:rsid w:val="00BC0C34"/>
    <w:rsid w:val="00BC0EE5"/>
    <w:rsid w:val="00BC0FE2"/>
    <w:rsid w:val="00BC10B7"/>
    <w:rsid w:val="00BC10FD"/>
    <w:rsid w:val="00BC118D"/>
    <w:rsid w:val="00BC1207"/>
    <w:rsid w:val="00BC1372"/>
    <w:rsid w:val="00BC1458"/>
    <w:rsid w:val="00BC151C"/>
    <w:rsid w:val="00BC15CD"/>
    <w:rsid w:val="00BC1674"/>
    <w:rsid w:val="00BC16FF"/>
    <w:rsid w:val="00BC180F"/>
    <w:rsid w:val="00BC1906"/>
    <w:rsid w:val="00BC1970"/>
    <w:rsid w:val="00BC1AAC"/>
    <w:rsid w:val="00BC1B1F"/>
    <w:rsid w:val="00BC1C47"/>
    <w:rsid w:val="00BC1C4F"/>
    <w:rsid w:val="00BC1D01"/>
    <w:rsid w:val="00BC1D12"/>
    <w:rsid w:val="00BC1EA8"/>
    <w:rsid w:val="00BC1EC3"/>
    <w:rsid w:val="00BC226A"/>
    <w:rsid w:val="00BC244F"/>
    <w:rsid w:val="00BC248C"/>
    <w:rsid w:val="00BC24B4"/>
    <w:rsid w:val="00BC2637"/>
    <w:rsid w:val="00BC267C"/>
    <w:rsid w:val="00BC2774"/>
    <w:rsid w:val="00BC27AF"/>
    <w:rsid w:val="00BC27D8"/>
    <w:rsid w:val="00BC2944"/>
    <w:rsid w:val="00BC2A45"/>
    <w:rsid w:val="00BC2B5B"/>
    <w:rsid w:val="00BC2C39"/>
    <w:rsid w:val="00BC2D8F"/>
    <w:rsid w:val="00BC2D9D"/>
    <w:rsid w:val="00BC2DBA"/>
    <w:rsid w:val="00BC2FA6"/>
    <w:rsid w:val="00BC31D4"/>
    <w:rsid w:val="00BC3371"/>
    <w:rsid w:val="00BC35EA"/>
    <w:rsid w:val="00BC369D"/>
    <w:rsid w:val="00BC36C6"/>
    <w:rsid w:val="00BC3895"/>
    <w:rsid w:val="00BC3A0D"/>
    <w:rsid w:val="00BC3A3A"/>
    <w:rsid w:val="00BC3B20"/>
    <w:rsid w:val="00BC3CE9"/>
    <w:rsid w:val="00BC404C"/>
    <w:rsid w:val="00BC40BB"/>
    <w:rsid w:val="00BC40E7"/>
    <w:rsid w:val="00BC4139"/>
    <w:rsid w:val="00BC41B2"/>
    <w:rsid w:val="00BC4304"/>
    <w:rsid w:val="00BC4385"/>
    <w:rsid w:val="00BC455A"/>
    <w:rsid w:val="00BC45A4"/>
    <w:rsid w:val="00BC464A"/>
    <w:rsid w:val="00BC4695"/>
    <w:rsid w:val="00BC47F9"/>
    <w:rsid w:val="00BC4870"/>
    <w:rsid w:val="00BC48BA"/>
    <w:rsid w:val="00BC48FB"/>
    <w:rsid w:val="00BC4A00"/>
    <w:rsid w:val="00BC4A5F"/>
    <w:rsid w:val="00BC4AB8"/>
    <w:rsid w:val="00BC4BC9"/>
    <w:rsid w:val="00BC4BDB"/>
    <w:rsid w:val="00BC4F7E"/>
    <w:rsid w:val="00BC4FFD"/>
    <w:rsid w:val="00BC51F5"/>
    <w:rsid w:val="00BC5415"/>
    <w:rsid w:val="00BC5429"/>
    <w:rsid w:val="00BC562C"/>
    <w:rsid w:val="00BC5645"/>
    <w:rsid w:val="00BC565A"/>
    <w:rsid w:val="00BC5748"/>
    <w:rsid w:val="00BC574E"/>
    <w:rsid w:val="00BC57B2"/>
    <w:rsid w:val="00BC57DF"/>
    <w:rsid w:val="00BC57EA"/>
    <w:rsid w:val="00BC5862"/>
    <w:rsid w:val="00BC5992"/>
    <w:rsid w:val="00BC5B5F"/>
    <w:rsid w:val="00BC5BA3"/>
    <w:rsid w:val="00BC5C02"/>
    <w:rsid w:val="00BC5C37"/>
    <w:rsid w:val="00BC5DB0"/>
    <w:rsid w:val="00BC5F45"/>
    <w:rsid w:val="00BC5FCB"/>
    <w:rsid w:val="00BC6268"/>
    <w:rsid w:val="00BC62DD"/>
    <w:rsid w:val="00BC6364"/>
    <w:rsid w:val="00BC640E"/>
    <w:rsid w:val="00BC643C"/>
    <w:rsid w:val="00BC64E9"/>
    <w:rsid w:val="00BC6566"/>
    <w:rsid w:val="00BC6575"/>
    <w:rsid w:val="00BC65F9"/>
    <w:rsid w:val="00BC6668"/>
    <w:rsid w:val="00BC6873"/>
    <w:rsid w:val="00BC6899"/>
    <w:rsid w:val="00BC68B7"/>
    <w:rsid w:val="00BC68D9"/>
    <w:rsid w:val="00BC68FC"/>
    <w:rsid w:val="00BC6901"/>
    <w:rsid w:val="00BC692D"/>
    <w:rsid w:val="00BC6AB3"/>
    <w:rsid w:val="00BC6BE2"/>
    <w:rsid w:val="00BC6C07"/>
    <w:rsid w:val="00BC6CA6"/>
    <w:rsid w:val="00BC6D81"/>
    <w:rsid w:val="00BC6EA8"/>
    <w:rsid w:val="00BC7001"/>
    <w:rsid w:val="00BC7013"/>
    <w:rsid w:val="00BC706E"/>
    <w:rsid w:val="00BC71E1"/>
    <w:rsid w:val="00BC73A6"/>
    <w:rsid w:val="00BC7459"/>
    <w:rsid w:val="00BC7705"/>
    <w:rsid w:val="00BC7759"/>
    <w:rsid w:val="00BC7891"/>
    <w:rsid w:val="00BC7896"/>
    <w:rsid w:val="00BC795F"/>
    <w:rsid w:val="00BC79DD"/>
    <w:rsid w:val="00BC7A2C"/>
    <w:rsid w:val="00BC7AF8"/>
    <w:rsid w:val="00BC7C83"/>
    <w:rsid w:val="00BC7D76"/>
    <w:rsid w:val="00BC7F17"/>
    <w:rsid w:val="00BD0032"/>
    <w:rsid w:val="00BD004C"/>
    <w:rsid w:val="00BD0267"/>
    <w:rsid w:val="00BD0388"/>
    <w:rsid w:val="00BD0858"/>
    <w:rsid w:val="00BD0BCD"/>
    <w:rsid w:val="00BD0D65"/>
    <w:rsid w:val="00BD0E09"/>
    <w:rsid w:val="00BD0F02"/>
    <w:rsid w:val="00BD0F88"/>
    <w:rsid w:val="00BD1014"/>
    <w:rsid w:val="00BD10B1"/>
    <w:rsid w:val="00BD1123"/>
    <w:rsid w:val="00BD1201"/>
    <w:rsid w:val="00BD1205"/>
    <w:rsid w:val="00BD1294"/>
    <w:rsid w:val="00BD1397"/>
    <w:rsid w:val="00BD13D1"/>
    <w:rsid w:val="00BD164D"/>
    <w:rsid w:val="00BD1906"/>
    <w:rsid w:val="00BD1910"/>
    <w:rsid w:val="00BD1976"/>
    <w:rsid w:val="00BD19E7"/>
    <w:rsid w:val="00BD1A1A"/>
    <w:rsid w:val="00BD1A9F"/>
    <w:rsid w:val="00BD1AAB"/>
    <w:rsid w:val="00BD1B10"/>
    <w:rsid w:val="00BD1B26"/>
    <w:rsid w:val="00BD1B27"/>
    <w:rsid w:val="00BD1C89"/>
    <w:rsid w:val="00BD1DA4"/>
    <w:rsid w:val="00BD1F67"/>
    <w:rsid w:val="00BD201B"/>
    <w:rsid w:val="00BD2086"/>
    <w:rsid w:val="00BD25EF"/>
    <w:rsid w:val="00BD26A2"/>
    <w:rsid w:val="00BD27F7"/>
    <w:rsid w:val="00BD2869"/>
    <w:rsid w:val="00BD2876"/>
    <w:rsid w:val="00BD29C1"/>
    <w:rsid w:val="00BD2A3A"/>
    <w:rsid w:val="00BD2B01"/>
    <w:rsid w:val="00BD2B4E"/>
    <w:rsid w:val="00BD2B89"/>
    <w:rsid w:val="00BD2E5D"/>
    <w:rsid w:val="00BD2F13"/>
    <w:rsid w:val="00BD2F24"/>
    <w:rsid w:val="00BD2FD6"/>
    <w:rsid w:val="00BD300A"/>
    <w:rsid w:val="00BD3184"/>
    <w:rsid w:val="00BD3295"/>
    <w:rsid w:val="00BD3341"/>
    <w:rsid w:val="00BD3486"/>
    <w:rsid w:val="00BD3507"/>
    <w:rsid w:val="00BD3632"/>
    <w:rsid w:val="00BD3723"/>
    <w:rsid w:val="00BD3A10"/>
    <w:rsid w:val="00BD3B5C"/>
    <w:rsid w:val="00BD3B9F"/>
    <w:rsid w:val="00BD3D32"/>
    <w:rsid w:val="00BD3D3D"/>
    <w:rsid w:val="00BD3E04"/>
    <w:rsid w:val="00BD3EAF"/>
    <w:rsid w:val="00BD3EBE"/>
    <w:rsid w:val="00BD3F71"/>
    <w:rsid w:val="00BD3FD5"/>
    <w:rsid w:val="00BD403C"/>
    <w:rsid w:val="00BD4119"/>
    <w:rsid w:val="00BD4239"/>
    <w:rsid w:val="00BD4374"/>
    <w:rsid w:val="00BD4508"/>
    <w:rsid w:val="00BD45BB"/>
    <w:rsid w:val="00BD45D1"/>
    <w:rsid w:val="00BD46B3"/>
    <w:rsid w:val="00BD46E2"/>
    <w:rsid w:val="00BD4702"/>
    <w:rsid w:val="00BD47E9"/>
    <w:rsid w:val="00BD48BB"/>
    <w:rsid w:val="00BD4B88"/>
    <w:rsid w:val="00BD4C2C"/>
    <w:rsid w:val="00BD4E42"/>
    <w:rsid w:val="00BD4E80"/>
    <w:rsid w:val="00BD4EE0"/>
    <w:rsid w:val="00BD4FB9"/>
    <w:rsid w:val="00BD508C"/>
    <w:rsid w:val="00BD50B1"/>
    <w:rsid w:val="00BD50EC"/>
    <w:rsid w:val="00BD5231"/>
    <w:rsid w:val="00BD5256"/>
    <w:rsid w:val="00BD52F3"/>
    <w:rsid w:val="00BD543F"/>
    <w:rsid w:val="00BD557D"/>
    <w:rsid w:val="00BD55C5"/>
    <w:rsid w:val="00BD55D5"/>
    <w:rsid w:val="00BD56C7"/>
    <w:rsid w:val="00BD572D"/>
    <w:rsid w:val="00BD5898"/>
    <w:rsid w:val="00BD5973"/>
    <w:rsid w:val="00BD5AFB"/>
    <w:rsid w:val="00BD5D01"/>
    <w:rsid w:val="00BD5D22"/>
    <w:rsid w:val="00BD5DA7"/>
    <w:rsid w:val="00BD609C"/>
    <w:rsid w:val="00BD6133"/>
    <w:rsid w:val="00BD61A4"/>
    <w:rsid w:val="00BD61A8"/>
    <w:rsid w:val="00BD61B2"/>
    <w:rsid w:val="00BD61FE"/>
    <w:rsid w:val="00BD633B"/>
    <w:rsid w:val="00BD6378"/>
    <w:rsid w:val="00BD63D7"/>
    <w:rsid w:val="00BD6426"/>
    <w:rsid w:val="00BD642F"/>
    <w:rsid w:val="00BD65A1"/>
    <w:rsid w:val="00BD6624"/>
    <w:rsid w:val="00BD67DE"/>
    <w:rsid w:val="00BD6858"/>
    <w:rsid w:val="00BD68CF"/>
    <w:rsid w:val="00BD68DE"/>
    <w:rsid w:val="00BD6B9E"/>
    <w:rsid w:val="00BD6BB4"/>
    <w:rsid w:val="00BD6BF5"/>
    <w:rsid w:val="00BD6DFB"/>
    <w:rsid w:val="00BD6E3F"/>
    <w:rsid w:val="00BD6E7D"/>
    <w:rsid w:val="00BD6EA7"/>
    <w:rsid w:val="00BD6EFC"/>
    <w:rsid w:val="00BD7042"/>
    <w:rsid w:val="00BD70D9"/>
    <w:rsid w:val="00BD71D6"/>
    <w:rsid w:val="00BD7386"/>
    <w:rsid w:val="00BD7471"/>
    <w:rsid w:val="00BD7559"/>
    <w:rsid w:val="00BD76C2"/>
    <w:rsid w:val="00BD7722"/>
    <w:rsid w:val="00BD7733"/>
    <w:rsid w:val="00BD77AC"/>
    <w:rsid w:val="00BD78BD"/>
    <w:rsid w:val="00BD7B56"/>
    <w:rsid w:val="00BD7CAA"/>
    <w:rsid w:val="00BD7D11"/>
    <w:rsid w:val="00BD7D7E"/>
    <w:rsid w:val="00BD7DDC"/>
    <w:rsid w:val="00BD7F84"/>
    <w:rsid w:val="00BE005B"/>
    <w:rsid w:val="00BE0064"/>
    <w:rsid w:val="00BE0069"/>
    <w:rsid w:val="00BE00F1"/>
    <w:rsid w:val="00BE0101"/>
    <w:rsid w:val="00BE03C1"/>
    <w:rsid w:val="00BE0411"/>
    <w:rsid w:val="00BE0652"/>
    <w:rsid w:val="00BE07F9"/>
    <w:rsid w:val="00BE0876"/>
    <w:rsid w:val="00BE0936"/>
    <w:rsid w:val="00BE095D"/>
    <w:rsid w:val="00BE0981"/>
    <w:rsid w:val="00BE0CBC"/>
    <w:rsid w:val="00BE0D60"/>
    <w:rsid w:val="00BE0E03"/>
    <w:rsid w:val="00BE0E71"/>
    <w:rsid w:val="00BE0E82"/>
    <w:rsid w:val="00BE0F92"/>
    <w:rsid w:val="00BE0FDE"/>
    <w:rsid w:val="00BE0FE7"/>
    <w:rsid w:val="00BE11C7"/>
    <w:rsid w:val="00BE12CA"/>
    <w:rsid w:val="00BE1431"/>
    <w:rsid w:val="00BE1442"/>
    <w:rsid w:val="00BE14D6"/>
    <w:rsid w:val="00BE14EC"/>
    <w:rsid w:val="00BE1502"/>
    <w:rsid w:val="00BE15CA"/>
    <w:rsid w:val="00BE166D"/>
    <w:rsid w:val="00BE1734"/>
    <w:rsid w:val="00BE179A"/>
    <w:rsid w:val="00BE17DD"/>
    <w:rsid w:val="00BE1954"/>
    <w:rsid w:val="00BE197C"/>
    <w:rsid w:val="00BE19B5"/>
    <w:rsid w:val="00BE1A0C"/>
    <w:rsid w:val="00BE1B51"/>
    <w:rsid w:val="00BE1D3A"/>
    <w:rsid w:val="00BE20C2"/>
    <w:rsid w:val="00BE20F8"/>
    <w:rsid w:val="00BE21D8"/>
    <w:rsid w:val="00BE22FB"/>
    <w:rsid w:val="00BE2318"/>
    <w:rsid w:val="00BE236F"/>
    <w:rsid w:val="00BE2390"/>
    <w:rsid w:val="00BE24AB"/>
    <w:rsid w:val="00BE2637"/>
    <w:rsid w:val="00BE26FD"/>
    <w:rsid w:val="00BE2814"/>
    <w:rsid w:val="00BE28EB"/>
    <w:rsid w:val="00BE29EE"/>
    <w:rsid w:val="00BE2C11"/>
    <w:rsid w:val="00BE2E67"/>
    <w:rsid w:val="00BE2F12"/>
    <w:rsid w:val="00BE2F86"/>
    <w:rsid w:val="00BE3093"/>
    <w:rsid w:val="00BE3099"/>
    <w:rsid w:val="00BE310E"/>
    <w:rsid w:val="00BE313F"/>
    <w:rsid w:val="00BE321F"/>
    <w:rsid w:val="00BE3240"/>
    <w:rsid w:val="00BE32AC"/>
    <w:rsid w:val="00BE32B0"/>
    <w:rsid w:val="00BE32E3"/>
    <w:rsid w:val="00BE3352"/>
    <w:rsid w:val="00BE337E"/>
    <w:rsid w:val="00BE35DD"/>
    <w:rsid w:val="00BE36DC"/>
    <w:rsid w:val="00BE36F6"/>
    <w:rsid w:val="00BE3831"/>
    <w:rsid w:val="00BE38CF"/>
    <w:rsid w:val="00BE3920"/>
    <w:rsid w:val="00BE3A3F"/>
    <w:rsid w:val="00BE3B46"/>
    <w:rsid w:val="00BE3B4C"/>
    <w:rsid w:val="00BE3C98"/>
    <w:rsid w:val="00BE3CAF"/>
    <w:rsid w:val="00BE3D02"/>
    <w:rsid w:val="00BE3DBF"/>
    <w:rsid w:val="00BE3FFE"/>
    <w:rsid w:val="00BE406B"/>
    <w:rsid w:val="00BE41DD"/>
    <w:rsid w:val="00BE41F7"/>
    <w:rsid w:val="00BE4270"/>
    <w:rsid w:val="00BE4359"/>
    <w:rsid w:val="00BE4392"/>
    <w:rsid w:val="00BE4639"/>
    <w:rsid w:val="00BE4644"/>
    <w:rsid w:val="00BE469D"/>
    <w:rsid w:val="00BE475B"/>
    <w:rsid w:val="00BE4794"/>
    <w:rsid w:val="00BE4840"/>
    <w:rsid w:val="00BE48F8"/>
    <w:rsid w:val="00BE49A0"/>
    <w:rsid w:val="00BE49B9"/>
    <w:rsid w:val="00BE4AC9"/>
    <w:rsid w:val="00BE4B97"/>
    <w:rsid w:val="00BE4BA9"/>
    <w:rsid w:val="00BE4BAE"/>
    <w:rsid w:val="00BE4D00"/>
    <w:rsid w:val="00BE4D07"/>
    <w:rsid w:val="00BE4D48"/>
    <w:rsid w:val="00BE4D5A"/>
    <w:rsid w:val="00BE4D91"/>
    <w:rsid w:val="00BE4E51"/>
    <w:rsid w:val="00BE4F5A"/>
    <w:rsid w:val="00BE4F5F"/>
    <w:rsid w:val="00BE5054"/>
    <w:rsid w:val="00BE5192"/>
    <w:rsid w:val="00BE5230"/>
    <w:rsid w:val="00BE523D"/>
    <w:rsid w:val="00BE5361"/>
    <w:rsid w:val="00BE5562"/>
    <w:rsid w:val="00BE57E8"/>
    <w:rsid w:val="00BE583A"/>
    <w:rsid w:val="00BE5B3D"/>
    <w:rsid w:val="00BE5B63"/>
    <w:rsid w:val="00BE5BA5"/>
    <w:rsid w:val="00BE5C30"/>
    <w:rsid w:val="00BE5DA4"/>
    <w:rsid w:val="00BE5EC0"/>
    <w:rsid w:val="00BE61AC"/>
    <w:rsid w:val="00BE62D5"/>
    <w:rsid w:val="00BE6321"/>
    <w:rsid w:val="00BE63C3"/>
    <w:rsid w:val="00BE6436"/>
    <w:rsid w:val="00BE676C"/>
    <w:rsid w:val="00BE6804"/>
    <w:rsid w:val="00BE684A"/>
    <w:rsid w:val="00BE685D"/>
    <w:rsid w:val="00BE697B"/>
    <w:rsid w:val="00BE6B29"/>
    <w:rsid w:val="00BE6D54"/>
    <w:rsid w:val="00BE6DE7"/>
    <w:rsid w:val="00BE6E81"/>
    <w:rsid w:val="00BE6E99"/>
    <w:rsid w:val="00BE6F62"/>
    <w:rsid w:val="00BE70C2"/>
    <w:rsid w:val="00BE716A"/>
    <w:rsid w:val="00BE72A2"/>
    <w:rsid w:val="00BE73D9"/>
    <w:rsid w:val="00BE7548"/>
    <w:rsid w:val="00BE767A"/>
    <w:rsid w:val="00BE76C0"/>
    <w:rsid w:val="00BE77B4"/>
    <w:rsid w:val="00BE794B"/>
    <w:rsid w:val="00BE79CE"/>
    <w:rsid w:val="00BE7AB5"/>
    <w:rsid w:val="00BE7D7A"/>
    <w:rsid w:val="00BE7DB0"/>
    <w:rsid w:val="00BE7ED1"/>
    <w:rsid w:val="00BE7F02"/>
    <w:rsid w:val="00BF0090"/>
    <w:rsid w:val="00BF00A8"/>
    <w:rsid w:val="00BF01DC"/>
    <w:rsid w:val="00BF02E1"/>
    <w:rsid w:val="00BF0830"/>
    <w:rsid w:val="00BF084B"/>
    <w:rsid w:val="00BF0888"/>
    <w:rsid w:val="00BF090D"/>
    <w:rsid w:val="00BF095A"/>
    <w:rsid w:val="00BF0A33"/>
    <w:rsid w:val="00BF0AB9"/>
    <w:rsid w:val="00BF0AF0"/>
    <w:rsid w:val="00BF0B90"/>
    <w:rsid w:val="00BF0D28"/>
    <w:rsid w:val="00BF0D7E"/>
    <w:rsid w:val="00BF0DBE"/>
    <w:rsid w:val="00BF0EAA"/>
    <w:rsid w:val="00BF11A6"/>
    <w:rsid w:val="00BF1260"/>
    <w:rsid w:val="00BF143E"/>
    <w:rsid w:val="00BF155E"/>
    <w:rsid w:val="00BF15C4"/>
    <w:rsid w:val="00BF1667"/>
    <w:rsid w:val="00BF178E"/>
    <w:rsid w:val="00BF1873"/>
    <w:rsid w:val="00BF1898"/>
    <w:rsid w:val="00BF18C8"/>
    <w:rsid w:val="00BF19B6"/>
    <w:rsid w:val="00BF1B5C"/>
    <w:rsid w:val="00BF1BFC"/>
    <w:rsid w:val="00BF1C51"/>
    <w:rsid w:val="00BF1C7B"/>
    <w:rsid w:val="00BF1DF8"/>
    <w:rsid w:val="00BF216C"/>
    <w:rsid w:val="00BF21A1"/>
    <w:rsid w:val="00BF21B3"/>
    <w:rsid w:val="00BF232D"/>
    <w:rsid w:val="00BF233A"/>
    <w:rsid w:val="00BF2350"/>
    <w:rsid w:val="00BF2396"/>
    <w:rsid w:val="00BF25FC"/>
    <w:rsid w:val="00BF273A"/>
    <w:rsid w:val="00BF2772"/>
    <w:rsid w:val="00BF27B6"/>
    <w:rsid w:val="00BF2827"/>
    <w:rsid w:val="00BF284E"/>
    <w:rsid w:val="00BF2B34"/>
    <w:rsid w:val="00BF2B39"/>
    <w:rsid w:val="00BF2C9F"/>
    <w:rsid w:val="00BF2DE3"/>
    <w:rsid w:val="00BF2E9A"/>
    <w:rsid w:val="00BF2FA9"/>
    <w:rsid w:val="00BF3003"/>
    <w:rsid w:val="00BF3073"/>
    <w:rsid w:val="00BF3112"/>
    <w:rsid w:val="00BF3287"/>
    <w:rsid w:val="00BF3413"/>
    <w:rsid w:val="00BF3597"/>
    <w:rsid w:val="00BF393B"/>
    <w:rsid w:val="00BF3A12"/>
    <w:rsid w:val="00BF3A9E"/>
    <w:rsid w:val="00BF3BDE"/>
    <w:rsid w:val="00BF3C32"/>
    <w:rsid w:val="00BF3D69"/>
    <w:rsid w:val="00BF3DBB"/>
    <w:rsid w:val="00BF3DFE"/>
    <w:rsid w:val="00BF3FC4"/>
    <w:rsid w:val="00BF3FE7"/>
    <w:rsid w:val="00BF3FF6"/>
    <w:rsid w:val="00BF40CD"/>
    <w:rsid w:val="00BF40F7"/>
    <w:rsid w:val="00BF41E7"/>
    <w:rsid w:val="00BF4245"/>
    <w:rsid w:val="00BF4306"/>
    <w:rsid w:val="00BF4334"/>
    <w:rsid w:val="00BF4378"/>
    <w:rsid w:val="00BF43A0"/>
    <w:rsid w:val="00BF48BD"/>
    <w:rsid w:val="00BF4A59"/>
    <w:rsid w:val="00BF4ADA"/>
    <w:rsid w:val="00BF4B6A"/>
    <w:rsid w:val="00BF4BDB"/>
    <w:rsid w:val="00BF4BE8"/>
    <w:rsid w:val="00BF4E2F"/>
    <w:rsid w:val="00BF4F38"/>
    <w:rsid w:val="00BF4FE2"/>
    <w:rsid w:val="00BF50A1"/>
    <w:rsid w:val="00BF5189"/>
    <w:rsid w:val="00BF51A2"/>
    <w:rsid w:val="00BF51C3"/>
    <w:rsid w:val="00BF56E9"/>
    <w:rsid w:val="00BF571B"/>
    <w:rsid w:val="00BF58E4"/>
    <w:rsid w:val="00BF5937"/>
    <w:rsid w:val="00BF5949"/>
    <w:rsid w:val="00BF596B"/>
    <w:rsid w:val="00BF5DE7"/>
    <w:rsid w:val="00BF60A4"/>
    <w:rsid w:val="00BF60BC"/>
    <w:rsid w:val="00BF614A"/>
    <w:rsid w:val="00BF6294"/>
    <w:rsid w:val="00BF6386"/>
    <w:rsid w:val="00BF6402"/>
    <w:rsid w:val="00BF64F7"/>
    <w:rsid w:val="00BF6515"/>
    <w:rsid w:val="00BF65FD"/>
    <w:rsid w:val="00BF667D"/>
    <w:rsid w:val="00BF684C"/>
    <w:rsid w:val="00BF6DC2"/>
    <w:rsid w:val="00BF7017"/>
    <w:rsid w:val="00BF7408"/>
    <w:rsid w:val="00BF74B2"/>
    <w:rsid w:val="00BF7718"/>
    <w:rsid w:val="00BF7727"/>
    <w:rsid w:val="00BF77C7"/>
    <w:rsid w:val="00BF7881"/>
    <w:rsid w:val="00BF792D"/>
    <w:rsid w:val="00BF7946"/>
    <w:rsid w:val="00BF798B"/>
    <w:rsid w:val="00BF7AC0"/>
    <w:rsid w:val="00BF7BD6"/>
    <w:rsid w:val="00BF7D9B"/>
    <w:rsid w:val="00BF7DFB"/>
    <w:rsid w:val="00BF7E0D"/>
    <w:rsid w:val="00BF7F91"/>
    <w:rsid w:val="00BF7FBE"/>
    <w:rsid w:val="00BF7FFE"/>
    <w:rsid w:val="00C0030F"/>
    <w:rsid w:val="00C003A6"/>
    <w:rsid w:val="00C003DE"/>
    <w:rsid w:val="00C004C9"/>
    <w:rsid w:val="00C0052D"/>
    <w:rsid w:val="00C00534"/>
    <w:rsid w:val="00C00612"/>
    <w:rsid w:val="00C006F4"/>
    <w:rsid w:val="00C00794"/>
    <w:rsid w:val="00C0084D"/>
    <w:rsid w:val="00C009FF"/>
    <w:rsid w:val="00C00A8F"/>
    <w:rsid w:val="00C00B4A"/>
    <w:rsid w:val="00C00BA8"/>
    <w:rsid w:val="00C00D2C"/>
    <w:rsid w:val="00C00D4D"/>
    <w:rsid w:val="00C00D67"/>
    <w:rsid w:val="00C00EF5"/>
    <w:rsid w:val="00C010EA"/>
    <w:rsid w:val="00C01121"/>
    <w:rsid w:val="00C011A8"/>
    <w:rsid w:val="00C011BD"/>
    <w:rsid w:val="00C011E6"/>
    <w:rsid w:val="00C012E4"/>
    <w:rsid w:val="00C012E6"/>
    <w:rsid w:val="00C014C6"/>
    <w:rsid w:val="00C014E9"/>
    <w:rsid w:val="00C015CE"/>
    <w:rsid w:val="00C01656"/>
    <w:rsid w:val="00C0172D"/>
    <w:rsid w:val="00C0176B"/>
    <w:rsid w:val="00C0183A"/>
    <w:rsid w:val="00C0186E"/>
    <w:rsid w:val="00C01916"/>
    <w:rsid w:val="00C01978"/>
    <w:rsid w:val="00C019C7"/>
    <w:rsid w:val="00C01A50"/>
    <w:rsid w:val="00C01A77"/>
    <w:rsid w:val="00C01AC9"/>
    <w:rsid w:val="00C01B27"/>
    <w:rsid w:val="00C01BE9"/>
    <w:rsid w:val="00C01E5D"/>
    <w:rsid w:val="00C01EC0"/>
    <w:rsid w:val="00C01F41"/>
    <w:rsid w:val="00C01FDB"/>
    <w:rsid w:val="00C02031"/>
    <w:rsid w:val="00C02070"/>
    <w:rsid w:val="00C0216F"/>
    <w:rsid w:val="00C02477"/>
    <w:rsid w:val="00C02556"/>
    <w:rsid w:val="00C02615"/>
    <w:rsid w:val="00C0266D"/>
    <w:rsid w:val="00C02671"/>
    <w:rsid w:val="00C027A8"/>
    <w:rsid w:val="00C02850"/>
    <w:rsid w:val="00C02B3E"/>
    <w:rsid w:val="00C02C18"/>
    <w:rsid w:val="00C02C61"/>
    <w:rsid w:val="00C02CE1"/>
    <w:rsid w:val="00C02E3F"/>
    <w:rsid w:val="00C02FEA"/>
    <w:rsid w:val="00C03193"/>
    <w:rsid w:val="00C031D3"/>
    <w:rsid w:val="00C03360"/>
    <w:rsid w:val="00C0338C"/>
    <w:rsid w:val="00C033DE"/>
    <w:rsid w:val="00C034B2"/>
    <w:rsid w:val="00C03567"/>
    <w:rsid w:val="00C0359E"/>
    <w:rsid w:val="00C035B2"/>
    <w:rsid w:val="00C0365F"/>
    <w:rsid w:val="00C0377C"/>
    <w:rsid w:val="00C037A4"/>
    <w:rsid w:val="00C0393E"/>
    <w:rsid w:val="00C039EC"/>
    <w:rsid w:val="00C03A30"/>
    <w:rsid w:val="00C03B34"/>
    <w:rsid w:val="00C03B68"/>
    <w:rsid w:val="00C03BAF"/>
    <w:rsid w:val="00C03BC1"/>
    <w:rsid w:val="00C03BD3"/>
    <w:rsid w:val="00C03C3B"/>
    <w:rsid w:val="00C03D73"/>
    <w:rsid w:val="00C03EB8"/>
    <w:rsid w:val="00C0400C"/>
    <w:rsid w:val="00C04046"/>
    <w:rsid w:val="00C04277"/>
    <w:rsid w:val="00C042A1"/>
    <w:rsid w:val="00C0433A"/>
    <w:rsid w:val="00C043A8"/>
    <w:rsid w:val="00C0440E"/>
    <w:rsid w:val="00C044FC"/>
    <w:rsid w:val="00C04502"/>
    <w:rsid w:val="00C04574"/>
    <w:rsid w:val="00C045F4"/>
    <w:rsid w:val="00C046BA"/>
    <w:rsid w:val="00C046BB"/>
    <w:rsid w:val="00C04780"/>
    <w:rsid w:val="00C0479C"/>
    <w:rsid w:val="00C04888"/>
    <w:rsid w:val="00C04915"/>
    <w:rsid w:val="00C04A13"/>
    <w:rsid w:val="00C04A1B"/>
    <w:rsid w:val="00C04A83"/>
    <w:rsid w:val="00C04BB3"/>
    <w:rsid w:val="00C04C63"/>
    <w:rsid w:val="00C04D75"/>
    <w:rsid w:val="00C04DA3"/>
    <w:rsid w:val="00C04E9E"/>
    <w:rsid w:val="00C04FE6"/>
    <w:rsid w:val="00C0562F"/>
    <w:rsid w:val="00C05655"/>
    <w:rsid w:val="00C057C3"/>
    <w:rsid w:val="00C0586A"/>
    <w:rsid w:val="00C05A1C"/>
    <w:rsid w:val="00C05A47"/>
    <w:rsid w:val="00C05B3C"/>
    <w:rsid w:val="00C05B95"/>
    <w:rsid w:val="00C05BC2"/>
    <w:rsid w:val="00C05BCB"/>
    <w:rsid w:val="00C05E17"/>
    <w:rsid w:val="00C05E25"/>
    <w:rsid w:val="00C06166"/>
    <w:rsid w:val="00C06299"/>
    <w:rsid w:val="00C064D9"/>
    <w:rsid w:val="00C06514"/>
    <w:rsid w:val="00C06524"/>
    <w:rsid w:val="00C0652B"/>
    <w:rsid w:val="00C0656E"/>
    <w:rsid w:val="00C068B0"/>
    <w:rsid w:val="00C0692C"/>
    <w:rsid w:val="00C069B7"/>
    <w:rsid w:val="00C069C2"/>
    <w:rsid w:val="00C06AFB"/>
    <w:rsid w:val="00C06B38"/>
    <w:rsid w:val="00C06B85"/>
    <w:rsid w:val="00C06BF2"/>
    <w:rsid w:val="00C06E44"/>
    <w:rsid w:val="00C06F71"/>
    <w:rsid w:val="00C0701F"/>
    <w:rsid w:val="00C07035"/>
    <w:rsid w:val="00C070F7"/>
    <w:rsid w:val="00C07196"/>
    <w:rsid w:val="00C0731B"/>
    <w:rsid w:val="00C07487"/>
    <w:rsid w:val="00C07598"/>
    <w:rsid w:val="00C075CD"/>
    <w:rsid w:val="00C07603"/>
    <w:rsid w:val="00C077EB"/>
    <w:rsid w:val="00C0782B"/>
    <w:rsid w:val="00C07845"/>
    <w:rsid w:val="00C07AD4"/>
    <w:rsid w:val="00C07C77"/>
    <w:rsid w:val="00C07C8A"/>
    <w:rsid w:val="00C07CE1"/>
    <w:rsid w:val="00C07E28"/>
    <w:rsid w:val="00C07E99"/>
    <w:rsid w:val="00C07FBA"/>
    <w:rsid w:val="00C10040"/>
    <w:rsid w:val="00C1006E"/>
    <w:rsid w:val="00C10145"/>
    <w:rsid w:val="00C10262"/>
    <w:rsid w:val="00C10484"/>
    <w:rsid w:val="00C104BF"/>
    <w:rsid w:val="00C104C1"/>
    <w:rsid w:val="00C1066A"/>
    <w:rsid w:val="00C10858"/>
    <w:rsid w:val="00C10935"/>
    <w:rsid w:val="00C10936"/>
    <w:rsid w:val="00C10945"/>
    <w:rsid w:val="00C109AE"/>
    <w:rsid w:val="00C10AAC"/>
    <w:rsid w:val="00C10ABD"/>
    <w:rsid w:val="00C10B6E"/>
    <w:rsid w:val="00C10B9E"/>
    <w:rsid w:val="00C10E47"/>
    <w:rsid w:val="00C11007"/>
    <w:rsid w:val="00C110AA"/>
    <w:rsid w:val="00C111BC"/>
    <w:rsid w:val="00C111C1"/>
    <w:rsid w:val="00C11243"/>
    <w:rsid w:val="00C11305"/>
    <w:rsid w:val="00C11702"/>
    <w:rsid w:val="00C11799"/>
    <w:rsid w:val="00C119A8"/>
    <w:rsid w:val="00C11A02"/>
    <w:rsid w:val="00C11B26"/>
    <w:rsid w:val="00C11BD4"/>
    <w:rsid w:val="00C11C72"/>
    <w:rsid w:val="00C11D13"/>
    <w:rsid w:val="00C11DE8"/>
    <w:rsid w:val="00C11DFF"/>
    <w:rsid w:val="00C11F3C"/>
    <w:rsid w:val="00C1234D"/>
    <w:rsid w:val="00C12357"/>
    <w:rsid w:val="00C125ED"/>
    <w:rsid w:val="00C12A52"/>
    <w:rsid w:val="00C12A7A"/>
    <w:rsid w:val="00C12BA7"/>
    <w:rsid w:val="00C12C61"/>
    <w:rsid w:val="00C12CA7"/>
    <w:rsid w:val="00C12DD0"/>
    <w:rsid w:val="00C12E7F"/>
    <w:rsid w:val="00C13147"/>
    <w:rsid w:val="00C13178"/>
    <w:rsid w:val="00C1324D"/>
    <w:rsid w:val="00C132F0"/>
    <w:rsid w:val="00C13446"/>
    <w:rsid w:val="00C13511"/>
    <w:rsid w:val="00C1357E"/>
    <w:rsid w:val="00C1362B"/>
    <w:rsid w:val="00C13682"/>
    <w:rsid w:val="00C13A0E"/>
    <w:rsid w:val="00C13A52"/>
    <w:rsid w:val="00C13A97"/>
    <w:rsid w:val="00C13B43"/>
    <w:rsid w:val="00C13BBD"/>
    <w:rsid w:val="00C13BC9"/>
    <w:rsid w:val="00C13D5C"/>
    <w:rsid w:val="00C13D9C"/>
    <w:rsid w:val="00C13DCA"/>
    <w:rsid w:val="00C13EAF"/>
    <w:rsid w:val="00C13F15"/>
    <w:rsid w:val="00C13F18"/>
    <w:rsid w:val="00C13F8A"/>
    <w:rsid w:val="00C14050"/>
    <w:rsid w:val="00C14452"/>
    <w:rsid w:val="00C144FE"/>
    <w:rsid w:val="00C1451B"/>
    <w:rsid w:val="00C145D9"/>
    <w:rsid w:val="00C14709"/>
    <w:rsid w:val="00C148FF"/>
    <w:rsid w:val="00C14AC8"/>
    <w:rsid w:val="00C14B15"/>
    <w:rsid w:val="00C14BD5"/>
    <w:rsid w:val="00C14F94"/>
    <w:rsid w:val="00C15059"/>
    <w:rsid w:val="00C150D3"/>
    <w:rsid w:val="00C1526C"/>
    <w:rsid w:val="00C1534B"/>
    <w:rsid w:val="00C1542D"/>
    <w:rsid w:val="00C156BC"/>
    <w:rsid w:val="00C158BD"/>
    <w:rsid w:val="00C1597F"/>
    <w:rsid w:val="00C159BA"/>
    <w:rsid w:val="00C15AB2"/>
    <w:rsid w:val="00C15BC8"/>
    <w:rsid w:val="00C15CCD"/>
    <w:rsid w:val="00C15DC5"/>
    <w:rsid w:val="00C15DF4"/>
    <w:rsid w:val="00C15EE0"/>
    <w:rsid w:val="00C15F2B"/>
    <w:rsid w:val="00C15FA9"/>
    <w:rsid w:val="00C16022"/>
    <w:rsid w:val="00C160A6"/>
    <w:rsid w:val="00C1612F"/>
    <w:rsid w:val="00C161DB"/>
    <w:rsid w:val="00C161ED"/>
    <w:rsid w:val="00C16374"/>
    <w:rsid w:val="00C16492"/>
    <w:rsid w:val="00C164A8"/>
    <w:rsid w:val="00C16521"/>
    <w:rsid w:val="00C165C1"/>
    <w:rsid w:val="00C165FA"/>
    <w:rsid w:val="00C16694"/>
    <w:rsid w:val="00C166C5"/>
    <w:rsid w:val="00C16778"/>
    <w:rsid w:val="00C16925"/>
    <w:rsid w:val="00C16C2E"/>
    <w:rsid w:val="00C16CD9"/>
    <w:rsid w:val="00C16DB7"/>
    <w:rsid w:val="00C16E2A"/>
    <w:rsid w:val="00C16E7B"/>
    <w:rsid w:val="00C16FB5"/>
    <w:rsid w:val="00C1704C"/>
    <w:rsid w:val="00C17123"/>
    <w:rsid w:val="00C17142"/>
    <w:rsid w:val="00C17173"/>
    <w:rsid w:val="00C17245"/>
    <w:rsid w:val="00C1734D"/>
    <w:rsid w:val="00C173A9"/>
    <w:rsid w:val="00C173C8"/>
    <w:rsid w:val="00C17406"/>
    <w:rsid w:val="00C1757C"/>
    <w:rsid w:val="00C177BF"/>
    <w:rsid w:val="00C17979"/>
    <w:rsid w:val="00C179F6"/>
    <w:rsid w:val="00C17B48"/>
    <w:rsid w:val="00C17EEE"/>
    <w:rsid w:val="00C17F03"/>
    <w:rsid w:val="00C17F09"/>
    <w:rsid w:val="00C17F12"/>
    <w:rsid w:val="00C17FFE"/>
    <w:rsid w:val="00C200D4"/>
    <w:rsid w:val="00C2018B"/>
    <w:rsid w:val="00C20261"/>
    <w:rsid w:val="00C202A2"/>
    <w:rsid w:val="00C202F3"/>
    <w:rsid w:val="00C2036A"/>
    <w:rsid w:val="00C203AA"/>
    <w:rsid w:val="00C203E6"/>
    <w:rsid w:val="00C20442"/>
    <w:rsid w:val="00C206D1"/>
    <w:rsid w:val="00C207F3"/>
    <w:rsid w:val="00C2096A"/>
    <w:rsid w:val="00C209E7"/>
    <w:rsid w:val="00C209FF"/>
    <w:rsid w:val="00C20A99"/>
    <w:rsid w:val="00C20ADB"/>
    <w:rsid w:val="00C20BB4"/>
    <w:rsid w:val="00C20D49"/>
    <w:rsid w:val="00C20E06"/>
    <w:rsid w:val="00C20FB9"/>
    <w:rsid w:val="00C21139"/>
    <w:rsid w:val="00C21176"/>
    <w:rsid w:val="00C2146D"/>
    <w:rsid w:val="00C2154D"/>
    <w:rsid w:val="00C21598"/>
    <w:rsid w:val="00C21748"/>
    <w:rsid w:val="00C217B1"/>
    <w:rsid w:val="00C217F5"/>
    <w:rsid w:val="00C21952"/>
    <w:rsid w:val="00C21AA8"/>
    <w:rsid w:val="00C21ABE"/>
    <w:rsid w:val="00C21B4D"/>
    <w:rsid w:val="00C21BD1"/>
    <w:rsid w:val="00C21CB5"/>
    <w:rsid w:val="00C21CC9"/>
    <w:rsid w:val="00C21DA7"/>
    <w:rsid w:val="00C21DE1"/>
    <w:rsid w:val="00C21E4E"/>
    <w:rsid w:val="00C21E72"/>
    <w:rsid w:val="00C21E93"/>
    <w:rsid w:val="00C21EFE"/>
    <w:rsid w:val="00C22002"/>
    <w:rsid w:val="00C2207B"/>
    <w:rsid w:val="00C220B9"/>
    <w:rsid w:val="00C2216B"/>
    <w:rsid w:val="00C22181"/>
    <w:rsid w:val="00C2225E"/>
    <w:rsid w:val="00C222AF"/>
    <w:rsid w:val="00C222F7"/>
    <w:rsid w:val="00C223E5"/>
    <w:rsid w:val="00C223F6"/>
    <w:rsid w:val="00C22615"/>
    <w:rsid w:val="00C22668"/>
    <w:rsid w:val="00C2278C"/>
    <w:rsid w:val="00C2291F"/>
    <w:rsid w:val="00C22C3C"/>
    <w:rsid w:val="00C22CB1"/>
    <w:rsid w:val="00C22DE7"/>
    <w:rsid w:val="00C22DF6"/>
    <w:rsid w:val="00C22DFB"/>
    <w:rsid w:val="00C22E34"/>
    <w:rsid w:val="00C22FD8"/>
    <w:rsid w:val="00C22FFD"/>
    <w:rsid w:val="00C23057"/>
    <w:rsid w:val="00C23108"/>
    <w:rsid w:val="00C23163"/>
    <w:rsid w:val="00C23297"/>
    <w:rsid w:val="00C23383"/>
    <w:rsid w:val="00C2340A"/>
    <w:rsid w:val="00C2342C"/>
    <w:rsid w:val="00C235E2"/>
    <w:rsid w:val="00C2379D"/>
    <w:rsid w:val="00C23867"/>
    <w:rsid w:val="00C23893"/>
    <w:rsid w:val="00C239CD"/>
    <w:rsid w:val="00C23B6F"/>
    <w:rsid w:val="00C23C44"/>
    <w:rsid w:val="00C23C7E"/>
    <w:rsid w:val="00C23D9A"/>
    <w:rsid w:val="00C23E9D"/>
    <w:rsid w:val="00C23F0A"/>
    <w:rsid w:val="00C23F8E"/>
    <w:rsid w:val="00C2427D"/>
    <w:rsid w:val="00C242BC"/>
    <w:rsid w:val="00C242D2"/>
    <w:rsid w:val="00C243C2"/>
    <w:rsid w:val="00C244EE"/>
    <w:rsid w:val="00C2450B"/>
    <w:rsid w:val="00C24549"/>
    <w:rsid w:val="00C24592"/>
    <w:rsid w:val="00C245FC"/>
    <w:rsid w:val="00C246E5"/>
    <w:rsid w:val="00C2470E"/>
    <w:rsid w:val="00C24738"/>
    <w:rsid w:val="00C2490D"/>
    <w:rsid w:val="00C249AB"/>
    <w:rsid w:val="00C249C7"/>
    <w:rsid w:val="00C24ADF"/>
    <w:rsid w:val="00C24B6F"/>
    <w:rsid w:val="00C24CA9"/>
    <w:rsid w:val="00C24ECD"/>
    <w:rsid w:val="00C2500A"/>
    <w:rsid w:val="00C25314"/>
    <w:rsid w:val="00C254F4"/>
    <w:rsid w:val="00C25974"/>
    <w:rsid w:val="00C25B31"/>
    <w:rsid w:val="00C25B72"/>
    <w:rsid w:val="00C25B7C"/>
    <w:rsid w:val="00C25C5E"/>
    <w:rsid w:val="00C25CE3"/>
    <w:rsid w:val="00C25D15"/>
    <w:rsid w:val="00C25DC2"/>
    <w:rsid w:val="00C25E0F"/>
    <w:rsid w:val="00C26362"/>
    <w:rsid w:val="00C2637A"/>
    <w:rsid w:val="00C26391"/>
    <w:rsid w:val="00C26490"/>
    <w:rsid w:val="00C26511"/>
    <w:rsid w:val="00C267D0"/>
    <w:rsid w:val="00C2680E"/>
    <w:rsid w:val="00C26B92"/>
    <w:rsid w:val="00C26CF7"/>
    <w:rsid w:val="00C26E52"/>
    <w:rsid w:val="00C26E68"/>
    <w:rsid w:val="00C26F16"/>
    <w:rsid w:val="00C26F77"/>
    <w:rsid w:val="00C270F7"/>
    <w:rsid w:val="00C27168"/>
    <w:rsid w:val="00C272CD"/>
    <w:rsid w:val="00C272F2"/>
    <w:rsid w:val="00C2747C"/>
    <w:rsid w:val="00C2756E"/>
    <w:rsid w:val="00C2761A"/>
    <w:rsid w:val="00C2778D"/>
    <w:rsid w:val="00C27917"/>
    <w:rsid w:val="00C27A79"/>
    <w:rsid w:val="00C27AD4"/>
    <w:rsid w:val="00C27B56"/>
    <w:rsid w:val="00C27BFA"/>
    <w:rsid w:val="00C27CA8"/>
    <w:rsid w:val="00C27CB0"/>
    <w:rsid w:val="00C27E82"/>
    <w:rsid w:val="00C27EB6"/>
    <w:rsid w:val="00C30023"/>
    <w:rsid w:val="00C30214"/>
    <w:rsid w:val="00C302C5"/>
    <w:rsid w:val="00C30305"/>
    <w:rsid w:val="00C30368"/>
    <w:rsid w:val="00C3039D"/>
    <w:rsid w:val="00C303A4"/>
    <w:rsid w:val="00C3051C"/>
    <w:rsid w:val="00C305B4"/>
    <w:rsid w:val="00C306B2"/>
    <w:rsid w:val="00C306CB"/>
    <w:rsid w:val="00C3074C"/>
    <w:rsid w:val="00C308E5"/>
    <w:rsid w:val="00C30A17"/>
    <w:rsid w:val="00C30AD7"/>
    <w:rsid w:val="00C30B42"/>
    <w:rsid w:val="00C30B73"/>
    <w:rsid w:val="00C30B8C"/>
    <w:rsid w:val="00C30C62"/>
    <w:rsid w:val="00C30C78"/>
    <w:rsid w:val="00C30CD4"/>
    <w:rsid w:val="00C30E65"/>
    <w:rsid w:val="00C310FE"/>
    <w:rsid w:val="00C31174"/>
    <w:rsid w:val="00C311C3"/>
    <w:rsid w:val="00C31442"/>
    <w:rsid w:val="00C31493"/>
    <w:rsid w:val="00C3149C"/>
    <w:rsid w:val="00C315AB"/>
    <w:rsid w:val="00C3181C"/>
    <w:rsid w:val="00C31838"/>
    <w:rsid w:val="00C31880"/>
    <w:rsid w:val="00C31961"/>
    <w:rsid w:val="00C319E3"/>
    <w:rsid w:val="00C31AC1"/>
    <w:rsid w:val="00C31F6C"/>
    <w:rsid w:val="00C3201F"/>
    <w:rsid w:val="00C32234"/>
    <w:rsid w:val="00C32303"/>
    <w:rsid w:val="00C323A9"/>
    <w:rsid w:val="00C323CA"/>
    <w:rsid w:val="00C324BF"/>
    <w:rsid w:val="00C32527"/>
    <w:rsid w:val="00C32592"/>
    <w:rsid w:val="00C32637"/>
    <w:rsid w:val="00C32695"/>
    <w:rsid w:val="00C326F3"/>
    <w:rsid w:val="00C32819"/>
    <w:rsid w:val="00C3282A"/>
    <w:rsid w:val="00C328A2"/>
    <w:rsid w:val="00C3290C"/>
    <w:rsid w:val="00C32951"/>
    <w:rsid w:val="00C32970"/>
    <w:rsid w:val="00C32B57"/>
    <w:rsid w:val="00C32C6C"/>
    <w:rsid w:val="00C32D77"/>
    <w:rsid w:val="00C32EDD"/>
    <w:rsid w:val="00C33057"/>
    <w:rsid w:val="00C3316D"/>
    <w:rsid w:val="00C33183"/>
    <w:rsid w:val="00C331C0"/>
    <w:rsid w:val="00C33204"/>
    <w:rsid w:val="00C332F7"/>
    <w:rsid w:val="00C33335"/>
    <w:rsid w:val="00C333B5"/>
    <w:rsid w:val="00C33436"/>
    <w:rsid w:val="00C334FF"/>
    <w:rsid w:val="00C3351D"/>
    <w:rsid w:val="00C33553"/>
    <w:rsid w:val="00C33628"/>
    <w:rsid w:val="00C3389E"/>
    <w:rsid w:val="00C338E9"/>
    <w:rsid w:val="00C33978"/>
    <w:rsid w:val="00C33AF3"/>
    <w:rsid w:val="00C33B08"/>
    <w:rsid w:val="00C33C53"/>
    <w:rsid w:val="00C33C7E"/>
    <w:rsid w:val="00C33D7F"/>
    <w:rsid w:val="00C33EB7"/>
    <w:rsid w:val="00C33EE0"/>
    <w:rsid w:val="00C34005"/>
    <w:rsid w:val="00C34541"/>
    <w:rsid w:val="00C348AE"/>
    <w:rsid w:val="00C34B8A"/>
    <w:rsid w:val="00C34C50"/>
    <w:rsid w:val="00C34CF6"/>
    <w:rsid w:val="00C34D6B"/>
    <w:rsid w:val="00C34EF7"/>
    <w:rsid w:val="00C34F33"/>
    <w:rsid w:val="00C34F76"/>
    <w:rsid w:val="00C34FDD"/>
    <w:rsid w:val="00C35056"/>
    <w:rsid w:val="00C3523E"/>
    <w:rsid w:val="00C354B8"/>
    <w:rsid w:val="00C35505"/>
    <w:rsid w:val="00C35615"/>
    <w:rsid w:val="00C3565E"/>
    <w:rsid w:val="00C356C2"/>
    <w:rsid w:val="00C35743"/>
    <w:rsid w:val="00C35862"/>
    <w:rsid w:val="00C35941"/>
    <w:rsid w:val="00C359DB"/>
    <w:rsid w:val="00C35A49"/>
    <w:rsid w:val="00C35B88"/>
    <w:rsid w:val="00C35D63"/>
    <w:rsid w:val="00C35DA5"/>
    <w:rsid w:val="00C35DE3"/>
    <w:rsid w:val="00C36107"/>
    <w:rsid w:val="00C36139"/>
    <w:rsid w:val="00C3624A"/>
    <w:rsid w:val="00C363ED"/>
    <w:rsid w:val="00C3649E"/>
    <w:rsid w:val="00C36564"/>
    <w:rsid w:val="00C3656A"/>
    <w:rsid w:val="00C36598"/>
    <w:rsid w:val="00C365DF"/>
    <w:rsid w:val="00C3686D"/>
    <w:rsid w:val="00C3689B"/>
    <w:rsid w:val="00C369FD"/>
    <w:rsid w:val="00C36A4E"/>
    <w:rsid w:val="00C36B56"/>
    <w:rsid w:val="00C36B94"/>
    <w:rsid w:val="00C36BAB"/>
    <w:rsid w:val="00C36C84"/>
    <w:rsid w:val="00C36DE2"/>
    <w:rsid w:val="00C36E2A"/>
    <w:rsid w:val="00C36E45"/>
    <w:rsid w:val="00C37210"/>
    <w:rsid w:val="00C37364"/>
    <w:rsid w:val="00C373C5"/>
    <w:rsid w:val="00C374F6"/>
    <w:rsid w:val="00C37574"/>
    <w:rsid w:val="00C37576"/>
    <w:rsid w:val="00C375A5"/>
    <w:rsid w:val="00C375AD"/>
    <w:rsid w:val="00C375B2"/>
    <w:rsid w:val="00C37656"/>
    <w:rsid w:val="00C3794D"/>
    <w:rsid w:val="00C37E2F"/>
    <w:rsid w:val="00C37FD0"/>
    <w:rsid w:val="00C40000"/>
    <w:rsid w:val="00C40129"/>
    <w:rsid w:val="00C40196"/>
    <w:rsid w:val="00C401EC"/>
    <w:rsid w:val="00C404DD"/>
    <w:rsid w:val="00C404E5"/>
    <w:rsid w:val="00C40551"/>
    <w:rsid w:val="00C405E7"/>
    <w:rsid w:val="00C4063C"/>
    <w:rsid w:val="00C4077E"/>
    <w:rsid w:val="00C40796"/>
    <w:rsid w:val="00C40919"/>
    <w:rsid w:val="00C40950"/>
    <w:rsid w:val="00C40A95"/>
    <w:rsid w:val="00C40D63"/>
    <w:rsid w:val="00C40E12"/>
    <w:rsid w:val="00C40F18"/>
    <w:rsid w:val="00C40F2E"/>
    <w:rsid w:val="00C413A4"/>
    <w:rsid w:val="00C413F0"/>
    <w:rsid w:val="00C41418"/>
    <w:rsid w:val="00C4141C"/>
    <w:rsid w:val="00C417EC"/>
    <w:rsid w:val="00C41958"/>
    <w:rsid w:val="00C419EA"/>
    <w:rsid w:val="00C41CA3"/>
    <w:rsid w:val="00C41D33"/>
    <w:rsid w:val="00C41D3B"/>
    <w:rsid w:val="00C41E20"/>
    <w:rsid w:val="00C41E25"/>
    <w:rsid w:val="00C41F30"/>
    <w:rsid w:val="00C41F46"/>
    <w:rsid w:val="00C4204E"/>
    <w:rsid w:val="00C42062"/>
    <w:rsid w:val="00C420E4"/>
    <w:rsid w:val="00C4218E"/>
    <w:rsid w:val="00C421FA"/>
    <w:rsid w:val="00C422A9"/>
    <w:rsid w:val="00C42329"/>
    <w:rsid w:val="00C424B6"/>
    <w:rsid w:val="00C42606"/>
    <w:rsid w:val="00C42641"/>
    <w:rsid w:val="00C426D7"/>
    <w:rsid w:val="00C428E8"/>
    <w:rsid w:val="00C42AA3"/>
    <w:rsid w:val="00C42D70"/>
    <w:rsid w:val="00C42E15"/>
    <w:rsid w:val="00C42F2E"/>
    <w:rsid w:val="00C42F45"/>
    <w:rsid w:val="00C43059"/>
    <w:rsid w:val="00C430CE"/>
    <w:rsid w:val="00C43176"/>
    <w:rsid w:val="00C43179"/>
    <w:rsid w:val="00C431C8"/>
    <w:rsid w:val="00C431D3"/>
    <w:rsid w:val="00C43204"/>
    <w:rsid w:val="00C4322F"/>
    <w:rsid w:val="00C43260"/>
    <w:rsid w:val="00C432E3"/>
    <w:rsid w:val="00C4352C"/>
    <w:rsid w:val="00C4353A"/>
    <w:rsid w:val="00C43734"/>
    <w:rsid w:val="00C4376A"/>
    <w:rsid w:val="00C439E1"/>
    <w:rsid w:val="00C43BAF"/>
    <w:rsid w:val="00C43C63"/>
    <w:rsid w:val="00C43C66"/>
    <w:rsid w:val="00C43C8A"/>
    <w:rsid w:val="00C43D9E"/>
    <w:rsid w:val="00C441F9"/>
    <w:rsid w:val="00C443F7"/>
    <w:rsid w:val="00C445B5"/>
    <w:rsid w:val="00C4460A"/>
    <w:rsid w:val="00C44671"/>
    <w:rsid w:val="00C44684"/>
    <w:rsid w:val="00C4469A"/>
    <w:rsid w:val="00C44715"/>
    <w:rsid w:val="00C4475E"/>
    <w:rsid w:val="00C447E8"/>
    <w:rsid w:val="00C448EF"/>
    <w:rsid w:val="00C44A39"/>
    <w:rsid w:val="00C44AAA"/>
    <w:rsid w:val="00C44B35"/>
    <w:rsid w:val="00C44C40"/>
    <w:rsid w:val="00C44CF4"/>
    <w:rsid w:val="00C44DBA"/>
    <w:rsid w:val="00C44DBD"/>
    <w:rsid w:val="00C44E8D"/>
    <w:rsid w:val="00C44EE2"/>
    <w:rsid w:val="00C45694"/>
    <w:rsid w:val="00C456BD"/>
    <w:rsid w:val="00C4585A"/>
    <w:rsid w:val="00C458B0"/>
    <w:rsid w:val="00C4591D"/>
    <w:rsid w:val="00C45A1B"/>
    <w:rsid w:val="00C45A8D"/>
    <w:rsid w:val="00C45B91"/>
    <w:rsid w:val="00C45CB2"/>
    <w:rsid w:val="00C45D2D"/>
    <w:rsid w:val="00C45E86"/>
    <w:rsid w:val="00C45F32"/>
    <w:rsid w:val="00C45F38"/>
    <w:rsid w:val="00C45FD8"/>
    <w:rsid w:val="00C46292"/>
    <w:rsid w:val="00C463C8"/>
    <w:rsid w:val="00C4642A"/>
    <w:rsid w:val="00C46480"/>
    <w:rsid w:val="00C46487"/>
    <w:rsid w:val="00C464D8"/>
    <w:rsid w:val="00C4654D"/>
    <w:rsid w:val="00C4662C"/>
    <w:rsid w:val="00C466B2"/>
    <w:rsid w:val="00C466C2"/>
    <w:rsid w:val="00C46830"/>
    <w:rsid w:val="00C46896"/>
    <w:rsid w:val="00C46A7C"/>
    <w:rsid w:val="00C46B02"/>
    <w:rsid w:val="00C46D4B"/>
    <w:rsid w:val="00C46FA1"/>
    <w:rsid w:val="00C46FC4"/>
    <w:rsid w:val="00C470BA"/>
    <w:rsid w:val="00C471AC"/>
    <w:rsid w:val="00C471FA"/>
    <w:rsid w:val="00C47207"/>
    <w:rsid w:val="00C47256"/>
    <w:rsid w:val="00C47407"/>
    <w:rsid w:val="00C4741D"/>
    <w:rsid w:val="00C47444"/>
    <w:rsid w:val="00C47495"/>
    <w:rsid w:val="00C47551"/>
    <w:rsid w:val="00C47795"/>
    <w:rsid w:val="00C47983"/>
    <w:rsid w:val="00C47AAD"/>
    <w:rsid w:val="00C47AF3"/>
    <w:rsid w:val="00C47B96"/>
    <w:rsid w:val="00C47D44"/>
    <w:rsid w:val="00C47F65"/>
    <w:rsid w:val="00C50032"/>
    <w:rsid w:val="00C500D2"/>
    <w:rsid w:val="00C5010C"/>
    <w:rsid w:val="00C5037C"/>
    <w:rsid w:val="00C504A3"/>
    <w:rsid w:val="00C504B2"/>
    <w:rsid w:val="00C50527"/>
    <w:rsid w:val="00C505F5"/>
    <w:rsid w:val="00C5065A"/>
    <w:rsid w:val="00C506F3"/>
    <w:rsid w:val="00C5078E"/>
    <w:rsid w:val="00C507CF"/>
    <w:rsid w:val="00C50819"/>
    <w:rsid w:val="00C508AC"/>
    <w:rsid w:val="00C508BF"/>
    <w:rsid w:val="00C50903"/>
    <w:rsid w:val="00C50A5F"/>
    <w:rsid w:val="00C50A87"/>
    <w:rsid w:val="00C50C91"/>
    <w:rsid w:val="00C50D8F"/>
    <w:rsid w:val="00C50DCB"/>
    <w:rsid w:val="00C50DF1"/>
    <w:rsid w:val="00C50EC6"/>
    <w:rsid w:val="00C5105D"/>
    <w:rsid w:val="00C510A7"/>
    <w:rsid w:val="00C5111C"/>
    <w:rsid w:val="00C51158"/>
    <w:rsid w:val="00C5116D"/>
    <w:rsid w:val="00C51355"/>
    <w:rsid w:val="00C515E1"/>
    <w:rsid w:val="00C51686"/>
    <w:rsid w:val="00C51737"/>
    <w:rsid w:val="00C51953"/>
    <w:rsid w:val="00C5196F"/>
    <w:rsid w:val="00C51A25"/>
    <w:rsid w:val="00C51ACD"/>
    <w:rsid w:val="00C51B5F"/>
    <w:rsid w:val="00C51C0A"/>
    <w:rsid w:val="00C51E7F"/>
    <w:rsid w:val="00C51ED5"/>
    <w:rsid w:val="00C51ED7"/>
    <w:rsid w:val="00C51FEE"/>
    <w:rsid w:val="00C52042"/>
    <w:rsid w:val="00C52096"/>
    <w:rsid w:val="00C5241A"/>
    <w:rsid w:val="00C5251C"/>
    <w:rsid w:val="00C5270E"/>
    <w:rsid w:val="00C52766"/>
    <w:rsid w:val="00C5279F"/>
    <w:rsid w:val="00C52899"/>
    <w:rsid w:val="00C528D8"/>
    <w:rsid w:val="00C52968"/>
    <w:rsid w:val="00C52A30"/>
    <w:rsid w:val="00C52AB9"/>
    <w:rsid w:val="00C52B65"/>
    <w:rsid w:val="00C52D65"/>
    <w:rsid w:val="00C52E38"/>
    <w:rsid w:val="00C52EBA"/>
    <w:rsid w:val="00C52F7B"/>
    <w:rsid w:val="00C5315D"/>
    <w:rsid w:val="00C5325D"/>
    <w:rsid w:val="00C533B4"/>
    <w:rsid w:val="00C533D4"/>
    <w:rsid w:val="00C53519"/>
    <w:rsid w:val="00C535BA"/>
    <w:rsid w:val="00C53666"/>
    <w:rsid w:val="00C53721"/>
    <w:rsid w:val="00C538AA"/>
    <w:rsid w:val="00C53A8D"/>
    <w:rsid w:val="00C53A9A"/>
    <w:rsid w:val="00C53C61"/>
    <w:rsid w:val="00C53C99"/>
    <w:rsid w:val="00C53D8F"/>
    <w:rsid w:val="00C54108"/>
    <w:rsid w:val="00C541CA"/>
    <w:rsid w:val="00C543D3"/>
    <w:rsid w:val="00C54406"/>
    <w:rsid w:val="00C54703"/>
    <w:rsid w:val="00C54848"/>
    <w:rsid w:val="00C54906"/>
    <w:rsid w:val="00C549CD"/>
    <w:rsid w:val="00C54A41"/>
    <w:rsid w:val="00C54E6A"/>
    <w:rsid w:val="00C55107"/>
    <w:rsid w:val="00C55131"/>
    <w:rsid w:val="00C55155"/>
    <w:rsid w:val="00C55362"/>
    <w:rsid w:val="00C55387"/>
    <w:rsid w:val="00C55450"/>
    <w:rsid w:val="00C55871"/>
    <w:rsid w:val="00C55930"/>
    <w:rsid w:val="00C55ACD"/>
    <w:rsid w:val="00C55B6A"/>
    <w:rsid w:val="00C55B94"/>
    <w:rsid w:val="00C55C80"/>
    <w:rsid w:val="00C55D27"/>
    <w:rsid w:val="00C55E1C"/>
    <w:rsid w:val="00C55EAF"/>
    <w:rsid w:val="00C55F18"/>
    <w:rsid w:val="00C55F4D"/>
    <w:rsid w:val="00C55F5B"/>
    <w:rsid w:val="00C56252"/>
    <w:rsid w:val="00C56291"/>
    <w:rsid w:val="00C5638B"/>
    <w:rsid w:val="00C56427"/>
    <w:rsid w:val="00C565F3"/>
    <w:rsid w:val="00C567F4"/>
    <w:rsid w:val="00C56832"/>
    <w:rsid w:val="00C5683F"/>
    <w:rsid w:val="00C56852"/>
    <w:rsid w:val="00C569F1"/>
    <w:rsid w:val="00C56C36"/>
    <w:rsid w:val="00C56C41"/>
    <w:rsid w:val="00C56CFD"/>
    <w:rsid w:val="00C56D5C"/>
    <w:rsid w:val="00C56DA0"/>
    <w:rsid w:val="00C56E54"/>
    <w:rsid w:val="00C56EB8"/>
    <w:rsid w:val="00C56F4A"/>
    <w:rsid w:val="00C56F87"/>
    <w:rsid w:val="00C56F8F"/>
    <w:rsid w:val="00C5700B"/>
    <w:rsid w:val="00C57092"/>
    <w:rsid w:val="00C57137"/>
    <w:rsid w:val="00C571A6"/>
    <w:rsid w:val="00C5731E"/>
    <w:rsid w:val="00C5742C"/>
    <w:rsid w:val="00C5749B"/>
    <w:rsid w:val="00C574C9"/>
    <w:rsid w:val="00C57602"/>
    <w:rsid w:val="00C57738"/>
    <w:rsid w:val="00C5776D"/>
    <w:rsid w:val="00C57819"/>
    <w:rsid w:val="00C57862"/>
    <w:rsid w:val="00C579E8"/>
    <w:rsid w:val="00C57B24"/>
    <w:rsid w:val="00C57B5B"/>
    <w:rsid w:val="00C57B8E"/>
    <w:rsid w:val="00C57C7E"/>
    <w:rsid w:val="00C57D0A"/>
    <w:rsid w:val="00C57D95"/>
    <w:rsid w:val="00C60074"/>
    <w:rsid w:val="00C6007E"/>
    <w:rsid w:val="00C60158"/>
    <w:rsid w:val="00C601B8"/>
    <w:rsid w:val="00C60258"/>
    <w:rsid w:val="00C6026D"/>
    <w:rsid w:val="00C603C0"/>
    <w:rsid w:val="00C604F1"/>
    <w:rsid w:val="00C60797"/>
    <w:rsid w:val="00C607FD"/>
    <w:rsid w:val="00C60857"/>
    <w:rsid w:val="00C6085C"/>
    <w:rsid w:val="00C60A84"/>
    <w:rsid w:val="00C60AB0"/>
    <w:rsid w:val="00C60FC0"/>
    <w:rsid w:val="00C61033"/>
    <w:rsid w:val="00C61513"/>
    <w:rsid w:val="00C61552"/>
    <w:rsid w:val="00C615F2"/>
    <w:rsid w:val="00C61603"/>
    <w:rsid w:val="00C6164C"/>
    <w:rsid w:val="00C6167F"/>
    <w:rsid w:val="00C616F8"/>
    <w:rsid w:val="00C61705"/>
    <w:rsid w:val="00C6170F"/>
    <w:rsid w:val="00C6177E"/>
    <w:rsid w:val="00C617E9"/>
    <w:rsid w:val="00C6188E"/>
    <w:rsid w:val="00C61894"/>
    <w:rsid w:val="00C618AD"/>
    <w:rsid w:val="00C61923"/>
    <w:rsid w:val="00C61AAC"/>
    <w:rsid w:val="00C61AE1"/>
    <w:rsid w:val="00C61D3E"/>
    <w:rsid w:val="00C61D60"/>
    <w:rsid w:val="00C61D67"/>
    <w:rsid w:val="00C61F78"/>
    <w:rsid w:val="00C61FB2"/>
    <w:rsid w:val="00C6202B"/>
    <w:rsid w:val="00C62288"/>
    <w:rsid w:val="00C622CE"/>
    <w:rsid w:val="00C622F6"/>
    <w:rsid w:val="00C62349"/>
    <w:rsid w:val="00C62585"/>
    <w:rsid w:val="00C625BD"/>
    <w:rsid w:val="00C62703"/>
    <w:rsid w:val="00C627E1"/>
    <w:rsid w:val="00C62AC4"/>
    <w:rsid w:val="00C62AE1"/>
    <w:rsid w:val="00C62BDB"/>
    <w:rsid w:val="00C62C4A"/>
    <w:rsid w:val="00C62CFF"/>
    <w:rsid w:val="00C62D7B"/>
    <w:rsid w:val="00C62F00"/>
    <w:rsid w:val="00C62F05"/>
    <w:rsid w:val="00C62F5B"/>
    <w:rsid w:val="00C62F6B"/>
    <w:rsid w:val="00C62FE9"/>
    <w:rsid w:val="00C6310B"/>
    <w:rsid w:val="00C63155"/>
    <w:rsid w:val="00C63166"/>
    <w:rsid w:val="00C631B4"/>
    <w:rsid w:val="00C6327C"/>
    <w:rsid w:val="00C63339"/>
    <w:rsid w:val="00C634B8"/>
    <w:rsid w:val="00C6368D"/>
    <w:rsid w:val="00C637E2"/>
    <w:rsid w:val="00C637FB"/>
    <w:rsid w:val="00C63AEA"/>
    <w:rsid w:val="00C63B26"/>
    <w:rsid w:val="00C63C08"/>
    <w:rsid w:val="00C63C1A"/>
    <w:rsid w:val="00C63DF5"/>
    <w:rsid w:val="00C64240"/>
    <w:rsid w:val="00C6426F"/>
    <w:rsid w:val="00C6453B"/>
    <w:rsid w:val="00C6469E"/>
    <w:rsid w:val="00C646A6"/>
    <w:rsid w:val="00C648B2"/>
    <w:rsid w:val="00C6493C"/>
    <w:rsid w:val="00C64BAE"/>
    <w:rsid w:val="00C64CA0"/>
    <w:rsid w:val="00C64CBC"/>
    <w:rsid w:val="00C64CF7"/>
    <w:rsid w:val="00C64D92"/>
    <w:rsid w:val="00C64E75"/>
    <w:rsid w:val="00C64E98"/>
    <w:rsid w:val="00C64F79"/>
    <w:rsid w:val="00C65162"/>
    <w:rsid w:val="00C65225"/>
    <w:rsid w:val="00C65288"/>
    <w:rsid w:val="00C6531D"/>
    <w:rsid w:val="00C6538E"/>
    <w:rsid w:val="00C653A7"/>
    <w:rsid w:val="00C6540C"/>
    <w:rsid w:val="00C6546E"/>
    <w:rsid w:val="00C65477"/>
    <w:rsid w:val="00C65783"/>
    <w:rsid w:val="00C657E8"/>
    <w:rsid w:val="00C657F6"/>
    <w:rsid w:val="00C658EB"/>
    <w:rsid w:val="00C658FE"/>
    <w:rsid w:val="00C6592B"/>
    <w:rsid w:val="00C6593D"/>
    <w:rsid w:val="00C65C78"/>
    <w:rsid w:val="00C65D07"/>
    <w:rsid w:val="00C65EBD"/>
    <w:rsid w:val="00C65EC4"/>
    <w:rsid w:val="00C660DA"/>
    <w:rsid w:val="00C6625A"/>
    <w:rsid w:val="00C663B4"/>
    <w:rsid w:val="00C663DF"/>
    <w:rsid w:val="00C665A9"/>
    <w:rsid w:val="00C665D0"/>
    <w:rsid w:val="00C66757"/>
    <w:rsid w:val="00C66837"/>
    <w:rsid w:val="00C66923"/>
    <w:rsid w:val="00C66AA3"/>
    <w:rsid w:val="00C66CFB"/>
    <w:rsid w:val="00C66D15"/>
    <w:rsid w:val="00C66D2D"/>
    <w:rsid w:val="00C66D42"/>
    <w:rsid w:val="00C66D82"/>
    <w:rsid w:val="00C66D98"/>
    <w:rsid w:val="00C66E01"/>
    <w:rsid w:val="00C66E58"/>
    <w:rsid w:val="00C66E60"/>
    <w:rsid w:val="00C66E6B"/>
    <w:rsid w:val="00C66F70"/>
    <w:rsid w:val="00C66F93"/>
    <w:rsid w:val="00C67050"/>
    <w:rsid w:val="00C67061"/>
    <w:rsid w:val="00C670DA"/>
    <w:rsid w:val="00C6710B"/>
    <w:rsid w:val="00C672BF"/>
    <w:rsid w:val="00C67357"/>
    <w:rsid w:val="00C6746D"/>
    <w:rsid w:val="00C674B8"/>
    <w:rsid w:val="00C675FA"/>
    <w:rsid w:val="00C67610"/>
    <w:rsid w:val="00C67832"/>
    <w:rsid w:val="00C67871"/>
    <w:rsid w:val="00C678C7"/>
    <w:rsid w:val="00C679EB"/>
    <w:rsid w:val="00C67B2E"/>
    <w:rsid w:val="00C67C69"/>
    <w:rsid w:val="00C67D84"/>
    <w:rsid w:val="00C67EB3"/>
    <w:rsid w:val="00C6EA09"/>
    <w:rsid w:val="00C7029A"/>
    <w:rsid w:val="00C70318"/>
    <w:rsid w:val="00C70373"/>
    <w:rsid w:val="00C7052D"/>
    <w:rsid w:val="00C70550"/>
    <w:rsid w:val="00C70669"/>
    <w:rsid w:val="00C706C6"/>
    <w:rsid w:val="00C70794"/>
    <w:rsid w:val="00C7083F"/>
    <w:rsid w:val="00C70902"/>
    <w:rsid w:val="00C70956"/>
    <w:rsid w:val="00C709CC"/>
    <w:rsid w:val="00C70A9F"/>
    <w:rsid w:val="00C70CF3"/>
    <w:rsid w:val="00C70D4B"/>
    <w:rsid w:val="00C70D93"/>
    <w:rsid w:val="00C70DD9"/>
    <w:rsid w:val="00C70DFB"/>
    <w:rsid w:val="00C71075"/>
    <w:rsid w:val="00C712E4"/>
    <w:rsid w:val="00C713E0"/>
    <w:rsid w:val="00C71457"/>
    <w:rsid w:val="00C71510"/>
    <w:rsid w:val="00C71545"/>
    <w:rsid w:val="00C71613"/>
    <w:rsid w:val="00C7169E"/>
    <w:rsid w:val="00C717C8"/>
    <w:rsid w:val="00C71873"/>
    <w:rsid w:val="00C718CE"/>
    <w:rsid w:val="00C719B0"/>
    <w:rsid w:val="00C71A33"/>
    <w:rsid w:val="00C71A9F"/>
    <w:rsid w:val="00C71AF0"/>
    <w:rsid w:val="00C71C7D"/>
    <w:rsid w:val="00C72088"/>
    <w:rsid w:val="00C721CE"/>
    <w:rsid w:val="00C72224"/>
    <w:rsid w:val="00C724E0"/>
    <w:rsid w:val="00C728A7"/>
    <w:rsid w:val="00C728C5"/>
    <w:rsid w:val="00C72A66"/>
    <w:rsid w:val="00C72A74"/>
    <w:rsid w:val="00C72D9E"/>
    <w:rsid w:val="00C72EF0"/>
    <w:rsid w:val="00C72F3B"/>
    <w:rsid w:val="00C72FAA"/>
    <w:rsid w:val="00C73024"/>
    <w:rsid w:val="00C730B2"/>
    <w:rsid w:val="00C73186"/>
    <w:rsid w:val="00C7321E"/>
    <w:rsid w:val="00C732EE"/>
    <w:rsid w:val="00C7344F"/>
    <w:rsid w:val="00C735C6"/>
    <w:rsid w:val="00C73652"/>
    <w:rsid w:val="00C738B0"/>
    <w:rsid w:val="00C7390C"/>
    <w:rsid w:val="00C7398E"/>
    <w:rsid w:val="00C73A2B"/>
    <w:rsid w:val="00C73B5B"/>
    <w:rsid w:val="00C73C25"/>
    <w:rsid w:val="00C73D1A"/>
    <w:rsid w:val="00C73D7D"/>
    <w:rsid w:val="00C73DA3"/>
    <w:rsid w:val="00C74075"/>
    <w:rsid w:val="00C740B9"/>
    <w:rsid w:val="00C7410C"/>
    <w:rsid w:val="00C7424D"/>
    <w:rsid w:val="00C74363"/>
    <w:rsid w:val="00C7437A"/>
    <w:rsid w:val="00C743CD"/>
    <w:rsid w:val="00C7440E"/>
    <w:rsid w:val="00C7443C"/>
    <w:rsid w:val="00C744E9"/>
    <w:rsid w:val="00C74511"/>
    <w:rsid w:val="00C745B6"/>
    <w:rsid w:val="00C74819"/>
    <w:rsid w:val="00C7490A"/>
    <w:rsid w:val="00C74B00"/>
    <w:rsid w:val="00C74B0C"/>
    <w:rsid w:val="00C74B22"/>
    <w:rsid w:val="00C74B87"/>
    <w:rsid w:val="00C74B8B"/>
    <w:rsid w:val="00C74CD3"/>
    <w:rsid w:val="00C74D5A"/>
    <w:rsid w:val="00C74D94"/>
    <w:rsid w:val="00C74DF8"/>
    <w:rsid w:val="00C74E04"/>
    <w:rsid w:val="00C74E7F"/>
    <w:rsid w:val="00C74F7C"/>
    <w:rsid w:val="00C74FB8"/>
    <w:rsid w:val="00C75062"/>
    <w:rsid w:val="00C752EB"/>
    <w:rsid w:val="00C75324"/>
    <w:rsid w:val="00C753CE"/>
    <w:rsid w:val="00C75468"/>
    <w:rsid w:val="00C7559B"/>
    <w:rsid w:val="00C75706"/>
    <w:rsid w:val="00C75717"/>
    <w:rsid w:val="00C75727"/>
    <w:rsid w:val="00C7591F"/>
    <w:rsid w:val="00C759E4"/>
    <w:rsid w:val="00C75BA3"/>
    <w:rsid w:val="00C75ED6"/>
    <w:rsid w:val="00C75FCF"/>
    <w:rsid w:val="00C76280"/>
    <w:rsid w:val="00C762DC"/>
    <w:rsid w:val="00C762E6"/>
    <w:rsid w:val="00C7668B"/>
    <w:rsid w:val="00C767A3"/>
    <w:rsid w:val="00C7688E"/>
    <w:rsid w:val="00C76954"/>
    <w:rsid w:val="00C76A3C"/>
    <w:rsid w:val="00C76AC1"/>
    <w:rsid w:val="00C76B94"/>
    <w:rsid w:val="00C76F38"/>
    <w:rsid w:val="00C76F3A"/>
    <w:rsid w:val="00C76F61"/>
    <w:rsid w:val="00C771B9"/>
    <w:rsid w:val="00C77393"/>
    <w:rsid w:val="00C7743A"/>
    <w:rsid w:val="00C7745E"/>
    <w:rsid w:val="00C774E2"/>
    <w:rsid w:val="00C774F7"/>
    <w:rsid w:val="00C775EE"/>
    <w:rsid w:val="00C776E0"/>
    <w:rsid w:val="00C77702"/>
    <w:rsid w:val="00C77860"/>
    <w:rsid w:val="00C77926"/>
    <w:rsid w:val="00C779C5"/>
    <w:rsid w:val="00C77BEF"/>
    <w:rsid w:val="00C77C20"/>
    <w:rsid w:val="00C77D30"/>
    <w:rsid w:val="00C77DE0"/>
    <w:rsid w:val="00C77E9D"/>
    <w:rsid w:val="00C80008"/>
    <w:rsid w:val="00C80046"/>
    <w:rsid w:val="00C801C1"/>
    <w:rsid w:val="00C801CF"/>
    <w:rsid w:val="00C802C1"/>
    <w:rsid w:val="00C8030D"/>
    <w:rsid w:val="00C80328"/>
    <w:rsid w:val="00C803BE"/>
    <w:rsid w:val="00C80532"/>
    <w:rsid w:val="00C80585"/>
    <w:rsid w:val="00C8062A"/>
    <w:rsid w:val="00C80667"/>
    <w:rsid w:val="00C80747"/>
    <w:rsid w:val="00C807A1"/>
    <w:rsid w:val="00C808C4"/>
    <w:rsid w:val="00C808E1"/>
    <w:rsid w:val="00C809CA"/>
    <w:rsid w:val="00C80B58"/>
    <w:rsid w:val="00C80BA5"/>
    <w:rsid w:val="00C80C17"/>
    <w:rsid w:val="00C80C30"/>
    <w:rsid w:val="00C80C43"/>
    <w:rsid w:val="00C80D6E"/>
    <w:rsid w:val="00C80DB3"/>
    <w:rsid w:val="00C80E79"/>
    <w:rsid w:val="00C80EF3"/>
    <w:rsid w:val="00C80F67"/>
    <w:rsid w:val="00C80FC8"/>
    <w:rsid w:val="00C8102C"/>
    <w:rsid w:val="00C8113D"/>
    <w:rsid w:val="00C811CA"/>
    <w:rsid w:val="00C811CB"/>
    <w:rsid w:val="00C8130D"/>
    <w:rsid w:val="00C81484"/>
    <w:rsid w:val="00C814E0"/>
    <w:rsid w:val="00C81517"/>
    <w:rsid w:val="00C8154D"/>
    <w:rsid w:val="00C8158E"/>
    <w:rsid w:val="00C815B2"/>
    <w:rsid w:val="00C815C8"/>
    <w:rsid w:val="00C816B7"/>
    <w:rsid w:val="00C8176D"/>
    <w:rsid w:val="00C817B5"/>
    <w:rsid w:val="00C81808"/>
    <w:rsid w:val="00C81B1F"/>
    <w:rsid w:val="00C81B53"/>
    <w:rsid w:val="00C81B7F"/>
    <w:rsid w:val="00C81C6D"/>
    <w:rsid w:val="00C81D7C"/>
    <w:rsid w:val="00C81FD5"/>
    <w:rsid w:val="00C820D7"/>
    <w:rsid w:val="00C820FF"/>
    <w:rsid w:val="00C82123"/>
    <w:rsid w:val="00C823BD"/>
    <w:rsid w:val="00C824FC"/>
    <w:rsid w:val="00C82581"/>
    <w:rsid w:val="00C826CB"/>
    <w:rsid w:val="00C826D5"/>
    <w:rsid w:val="00C82987"/>
    <w:rsid w:val="00C82B52"/>
    <w:rsid w:val="00C82B5E"/>
    <w:rsid w:val="00C82BE7"/>
    <w:rsid w:val="00C82D55"/>
    <w:rsid w:val="00C82D99"/>
    <w:rsid w:val="00C82DBA"/>
    <w:rsid w:val="00C82EA2"/>
    <w:rsid w:val="00C83011"/>
    <w:rsid w:val="00C83017"/>
    <w:rsid w:val="00C83019"/>
    <w:rsid w:val="00C83035"/>
    <w:rsid w:val="00C830A7"/>
    <w:rsid w:val="00C83109"/>
    <w:rsid w:val="00C83137"/>
    <w:rsid w:val="00C83192"/>
    <w:rsid w:val="00C83264"/>
    <w:rsid w:val="00C832C1"/>
    <w:rsid w:val="00C8332C"/>
    <w:rsid w:val="00C83560"/>
    <w:rsid w:val="00C83568"/>
    <w:rsid w:val="00C8359F"/>
    <w:rsid w:val="00C83917"/>
    <w:rsid w:val="00C83A49"/>
    <w:rsid w:val="00C83AA3"/>
    <w:rsid w:val="00C83AE8"/>
    <w:rsid w:val="00C83B52"/>
    <w:rsid w:val="00C83D25"/>
    <w:rsid w:val="00C83D28"/>
    <w:rsid w:val="00C83DB3"/>
    <w:rsid w:val="00C83DCF"/>
    <w:rsid w:val="00C83DD8"/>
    <w:rsid w:val="00C83E8E"/>
    <w:rsid w:val="00C83FA9"/>
    <w:rsid w:val="00C8418F"/>
    <w:rsid w:val="00C84209"/>
    <w:rsid w:val="00C8425E"/>
    <w:rsid w:val="00C84338"/>
    <w:rsid w:val="00C843F1"/>
    <w:rsid w:val="00C8451C"/>
    <w:rsid w:val="00C84596"/>
    <w:rsid w:val="00C845C8"/>
    <w:rsid w:val="00C846D7"/>
    <w:rsid w:val="00C84755"/>
    <w:rsid w:val="00C84761"/>
    <w:rsid w:val="00C847E1"/>
    <w:rsid w:val="00C8482A"/>
    <w:rsid w:val="00C849BF"/>
    <w:rsid w:val="00C849C0"/>
    <w:rsid w:val="00C84A7B"/>
    <w:rsid w:val="00C84B1E"/>
    <w:rsid w:val="00C84CC0"/>
    <w:rsid w:val="00C84CF3"/>
    <w:rsid w:val="00C84D93"/>
    <w:rsid w:val="00C84DE4"/>
    <w:rsid w:val="00C84DEE"/>
    <w:rsid w:val="00C84F08"/>
    <w:rsid w:val="00C84F64"/>
    <w:rsid w:val="00C8505F"/>
    <w:rsid w:val="00C8506F"/>
    <w:rsid w:val="00C8516D"/>
    <w:rsid w:val="00C8517A"/>
    <w:rsid w:val="00C853DE"/>
    <w:rsid w:val="00C85660"/>
    <w:rsid w:val="00C85773"/>
    <w:rsid w:val="00C8579B"/>
    <w:rsid w:val="00C857CA"/>
    <w:rsid w:val="00C85818"/>
    <w:rsid w:val="00C85A3B"/>
    <w:rsid w:val="00C85BAD"/>
    <w:rsid w:val="00C85BB6"/>
    <w:rsid w:val="00C85D93"/>
    <w:rsid w:val="00C85E87"/>
    <w:rsid w:val="00C85EB1"/>
    <w:rsid w:val="00C85EB2"/>
    <w:rsid w:val="00C85FEC"/>
    <w:rsid w:val="00C86017"/>
    <w:rsid w:val="00C861DA"/>
    <w:rsid w:val="00C86283"/>
    <w:rsid w:val="00C862A5"/>
    <w:rsid w:val="00C8636D"/>
    <w:rsid w:val="00C8656A"/>
    <w:rsid w:val="00C86577"/>
    <w:rsid w:val="00C865CA"/>
    <w:rsid w:val="00C866B4"/>
    <w:rsid w:val="00C867AA"/>
    <w:rsid w:val="00C8690F"/>
    <w:rsid w:val="00C8692B"/>
    <w:rsid w:val="00C869CC"/>
    <w:rsid w:val="00C86A9F"/>
    <w:rsid w:val="00C86B7E"/>
    <w:rsid w:val="00C86C97"/>
    <w:rsid w:val="00C86E7C"/>
    <w:rsid w:val="00C87059"/>
    <w:rsid w:val="00C870AB"/>
    <w:rsid w:val="00C87296"/>
    <w:rsid w:val="00C872B8"/>
    <w:rsid w:val="00C874BA"/>
    <w:rsid w:val="00C874F5"/>
    <w:rsid w:val="00C8767F"/>
    <w:rsid w:val="00C876D3"/>
    <w:rsid w:val="00C87A48"/>
    <w:rsid w:val="00C87C6F"/>
    <w:rsid w:val="00C87CD9"/>
    <w:rsid w:val="00C87E82"/>
    <w:rsid w:val="00C87F88"/>
    <w:rsid w:val="00C87F8A"/>
    <w:rsid w:val="00C90005"/>
    <w:rsid w:val="00C901AE"/>
    <w:rsid w:val="00C90385"/>
    <w:rsid w:val="00C90455"/>
    <w:rsid w:val="00C90674"/>
    <w:rsid w:val="00C90762"/>
    <w:rsid w:val="00C9080A"/>
    <w:rsid w:val="00C9080F"/>
    <w:rsid w:val="00C90C89"/>
    <w:rsid w:val="00C90D45"/>
    <w:rsid w:val="00C90E49"/>
    <w:rsid w:val="00C90EAE"/>
    <w:rsid w:val="00C90F45"/>
    <w:rsid w:val="00C90FF3"/>
    <w:rsid w:val="00C91015"/>
    <w:rsid w:val="00C910B7"/>
    <w:rsid w:val="00C912B1"/>
    <w:rsid w:val="00C915A9"/>
    <w:rsid w:val="00C915D7"/>
    <w:rsid w:val="00C916B5"/>
    <w:rsid w:val="00C916BB"/>
    <w:rsid w:val="00C9194A"/>
    <w:rsid w:val="00C91950"/>
    <w:rsid w:val="00C91B1C"/>
    <w:rsid w:val="00C91C42"/>
    <w:rsid w:val="00C91DB5"/>
    <w:rsid w:val="00C91DDE"/>
    <w:rsid w:val="00C91ED4"/>
    <w:rsid w:val="00C91EFA"/>
    <w:rsid w:val="00C9205A"/>
    <w:rsid w:val="00C921A4"/>
    <w:rsid w:val="00C92213"/>
    <w:rsid w:val="00C9221E"/>
    <w:rsid w:val="00C923D8"/>
    <w:rsid w:val="00C92564"/>
    <w:rsid w:val="00C92662"/>
    <w:rsid w:val="00C92681"/>
    <w:rsid w:val="00C92853"/>
    <w:rsid w:val="00C9285D"/>
    <w:rsid w:val="00C929BD"/>
    <w:rsid w:val="00C929FA"/>
    <w:rsid w:val="00C92AE0"/>
    <w:rsid w:val="00C92AFF"/>
    <w:rsid w:val="00C92B53"/>
    <w:rsid w:val="00C92C9F"/>
    <w:rsid w:val="00C92CB1"/>
    <w:rsid w:val="00C92DEC"/>
    <w:rsid w:val="00C92E0F"/>
    <w:rsid w:val="00C92EA3"/>
    <w:rsid w:val="00C92F4F"/>
    <w:rsid w:val="00C92FFA"/>
    <w:rsid w:val="00C9307A"/>
    <w:rsid w:val="00C930BA"/>
    <w:rsid w:val="00C932D1"/>
    <w:rsid w:val="00C9352F"/>
    <w:rsid w:val="00C93579"/>
    <w:rsid w:val="00C935AD"/>
    <w:rsid w:val="00C93636"/>
    <w:rsid w:val="00C93671"/>
    <w:rsid w:val="00C9371E"/>
    <w:rsid w:val="00C937EA"/>
    <w:rsid w:val="00C93847"/>
    <w:rsid w:val="00C9384B"/>
    <w:rsid w:val="00C93A22"/>
    <w:rsid w:val="00C93AD3"/>
    <w:rsid w:val="00C93D84"/>
    <w:rsid w:val="00C93F4A"/>
    <w:rsid w:val="00C93FFD"/>
    <w:rsid w:val="00C940D0"/>
    <w:rsid w:val="00C940DE"/>
    <w:rsid w:val="00C94176"/>
    <w:rsid w:val="00C941E8"/>
    <w:rsid w:val="00C94366"/>
    <w:rsid w:val="00C943DC"/>
    <w:rsid w:val="00C94417"/>
    <w:rsid w:val="00C9458C"/>
    <w:rsid w:val="00C9467C"/>
    <w:rsid w:val="00C946D0"/>
    <w:rsid w:val="00C94716"/>
    <w:rsid w:val="00C9476D"/>
    <w:rsid w:val="00C94884"/>
    <w:rsid w:val="00C948E0"/>
    <w:rsid w:val="00C948E3"/>
    <w:rsid w:val="00C94949"/>
    <w:rsid w:val="00C94A08"/>
    <w:rsid w:val="00C94A69"/>
    <w:rsid w:val="00C94D85"/>
    <w:rsid w:val="00C94DF3"/>
    <w:rsid w:val="00C9514A"/>
    <w:rsid w:val="00C951E9"/>
    <w:rsid w:val="00C95248"/>
    <w:rsid w:val="00C952D6"/>
    <w:rsid w:val="00C9537B"/>
    <w:rsid w:val="00C9544A"/>
    <w:rsid w:val="00C954A2"/>
    <w:rsid w:val="00C95535"/>
    <w:rsid w:val="00C95718"/>
    <w:rsid w:val="00C95730"/>
    <w:rsid w:val="00C95B42"/>
    <w:rsid w:val="00C95D0E"/>
    <w:rsid w:val="00C95D93"/>
    <w:rsid w:val="00C95E98"/>
    <w:rsid w:val="00C95ED6"/>
    <w:rsid w:val="00C95ED7"/>
    <w:rsid w:val="00C96091"/>
    <w:rsid w:val="00C960F2"/>
    <w:rsid w:val="00C96140"/>
    <w:rsid w:val="00C962AA"/>
    <w:rsid w:val="00C9634B"/>
    <w:rsid w:val="00C963C0"/>
    <w:rsid w:val="00C96762"/>
    <w:rsid w:val="00C9679B"/>
    <w:rsid w:val="00C96866"/>
    <w:rsid w:val="00C96AEB"/>
    <w:rsid w:val="00C96B65"/>
    <w:rsid w:val="00C96C30"/>
    <w:rsid w:val="00C96C70"/>
    <w:rsid w:val="00C96CCC"/>
    <w:rsid w:val="00C96E1B"/>
    <w:rsid w:val="00C96E70"/>
    <w:rsid w:val="00C9717B"/>
    <w:rsid w:val="00C97284"/>
    <w:rsid w:val="00C972E1"/>
    <w:rsid w:val="00C97549"/>
    <w:rsid w:val="00C975E6"/>
    <w:rsid w:val="00C97766"/>
    <w:rsid w:val="00C977A4"/>
    <w:rsid w:val="00C977CB"/>
    <w:rsid w:val="00C977E8"/>
    <w:rsid w:val="00C97849"/>
    <w:rsid w:val="00C979A6"/>
    <w:rsid w:val="00C97ABA"/>
    <w:rsid w:val="00C97AEC"/>
    <w:rsid w:val="00C97F33"/>
    <w:rsid w:val="00CA0169"/>
    <w:rsid w:val="00CA03DC"/>
    <w:rsid w:val="00CA0435"/>
    <w:rsid w:val="00CA0527"/>
    <w:rsid w:val="00CA0627"/>
    <w:rsid w:val="00CA0691"/>
    <w:rsid w:val="00CA077A"/>
    <w:rsid w:val="00CA079B"/>
    <w:rsid w:val="00CA0813"/>
    <w:rsid w:val="00CA085F"/>
    <w:rsid w:val="00CA08AA"/>
    <w:rsid w:val="00CA08CA"/>
    <w:rsid w:val="00CA0A0A"/>
    <w:rsid w:val="00CA0A45"/>
    <w:rsid w:val="00CA0CBD"/>
    <w:rsid w:val="00CA0E0B"/>
    <w:rsid w:val="00CA1268"/>
    <w:rsid w:val="00CA12D3"/>
    <w:rsid w:val="00CA1482"/>
    <w:rsid w:val="00CA16E6"/>
    <w:rsid w:val="00CA17B9"/>
    <w:rsid w:val="00CA18CD"/>
    <w:rsid w:val="00CA18F7"/>
    <w:rsid w:val="00CA1A64"/>
    <w:rsid w:val="00CA1B7C"/>
    <w:rsid w:val="00CA1C02"/>
    <w:rsid w:val="00CA1C98"/>
    <w:rsid w:val="00CA1CCB"/>
    <w:rsid w:val="00CA1CE8"/>
    <w:rsid w:val="00CA1E0F"/>
    <w:rsid w:val="00CA1F02"/>
    <w:rsid w:val="00CA20E4"/>
    <w:rsid w:val="00CA2191"/>
    <w:rsid w:val="00CA21CA"/>
    <w:rsid w:val="00CA230E"/>
    <w:rsid w:val="00CA24F7"/>
    <w:rsid w:val="00CA261B"/>
    <w:rsid w:val="00CA2642"/>
    <w:rsid w:val="00CA26C5"/>
    <w:rsid w:val="00CA26D8"/>
    <w:rsid w:val="00CA2818"/>
    <w:rsid w:val="00CA2888"/>
    <w:rsid w:val="00CA289A"/>
    <w:rsid w:val="00CA28C1"/>
    <w:rsid w:val="00CA291A"/>
    <w:rsid w:val="00CA29D9"/>
    <w:rsid w:val="00CA2D14"/>
    <w:rsid w:val="00CA2E32"/>
    <w:rsid w:val="00CA2E4B"/>
    <w:rsid w:val="00CA3012"/>
    <w:rsid w:val="00CA30D9"/>
    <w:rsid w:val="00CA3216"/>
    <w:rsid w:val="00CA3238"/>
    <w:rsid w:val="00CA3423"/>
    <w:rsid w:val="00CA3608"/>
    <w:rsid w:val="00CA3626"/>
    <w:rsid w:val="00CA3838"/>
    <w:rsid w:val="00CA3925"/>
    <w:rsid w:val="00CA3CD7"/>
    <w:rsid w:val="00CA3D54"/>
    <w:rsid w:val="00CA3D72"/>
    <w:rsid w:val="00CA3EAE"/>
    <w:rsid w:val="00CA3EE3"/>
    <w:rsid w:val="00CA3FBA"/>
    <w:rsid w:val="00CA4153"/>
    <w:rsid w:val="00CA41B9"/>
    <w:rsid w:val="00CA428F"/>
    <w:rsid w:val="00CA42BC"/>
    <w:rsid w:val="00CA431D"/>
    <w:rsid w:val="00CA4333"/>
    <w:rsid w:val="00CA4357"/>
    <w:rsid w:val="00CA443E"/>
    <w:rsid w:val="00CA44B8"/>
    <w:rsid w:val="00CA4685"/>
    <w:rsid w:val="00CA471F"/>
    <w:rsid w:val="00CA4815"/>
    <w:rsid w:val="00CA4849"/>
    <w:rsid w:val="00CA4B98"/>
    <w:rsid w:val="00CA4B99"/>
    <w:rsid w:val="00CA4BE9"/>
    <w:rsid w:val="00CA4C40"/>
    <w:rsid w:val="00CA4C44"/>
    <w:rsid w:val="00CA4CC2"/>
    <w:rsid w:val="00CA4D03"/>
    <w:rsid w:val="00CA4EB6"/>
    <w:rsid w:val="00CA5064"/>
    <w:rsid w:val="00CA5079"/>
    <w:rsid w:val="00CA510B"/>
    <w:rsid w:val="00CA519A"/>
    <w:rsid w:val="00CA5289"/>
    <w:rsid w:val="00CA534D"/>
    <w:rsid w:val="00CA5378"/>
    <w:rsid w:val="00CA55C5"/>
    <w:rsid w:val="00CA5634"/>
    <w:rsid w:val="00CA5821"/>
    <w:rsid w:val="00CA5845"/>
    <w:rsid w:val="00CA5846"/>
    <w:rsid w:val="00CA5867"/>
    <w:rsid w:val="00CA5897"/>
    <w:rsid w:val="00CA5998"/>
    <w:rsid w:val="00CA5B16"/>
    <w:rsid w:val="00CA5B3B"/>
    <w:rsid w:val="00CA5BFA"/>
    <w:rsid w:val="00CA5CED"/>
    <w:rsid w:val="00CA5D4F"/>
    <w:rsid w:val="00CA5DC7"/>
    <w:rsid w:val="00CA5E18"/>
    <w:rsid w:val="00CA5EFC"/>
    <w:rsid w:val="00CA607A"/>
    <w:rsid w:val="00CA60F2"/>
    <w:rsid w:val="00CA6199"/>
    <w:rsid w:val="00CA6243"/>
    <w:rsid w:val="00CA6288"/>
    <w:rsid w:val="00CA62CB"/>
    <w:rsid w:val="00CA6311"/>
    <w:rsid w:val="00CA63C9"/>
    <w:rsid w:val="00CA6438"/>
    <w:rsid w:val="00CA646F"/>
    <w:rsid w:val="00CA64B1"/>
    <w:rsid w:val="00CA68B0"/>
    <w:rsid w:val="00CA6945"/>
    <w:rsid w:val="00CA6C28"/>
    <w:rsid w:val="00CA6C7A"/>
    <w:rsid w:val="00CA6DCE"/>
    <w:rsid w:val="00CA6E2D"/>
    <w:rsid w:val="00CA7066"/>
    <w:rsid w:val="00CA7086"/>
    <w:rsid w:val="00CA73D9"/>
    <w:rsid w:val="00CA7418"/>
    <w:rsid w:val="00CA75E0"/>
    <w:rsid w:val="00CA77C0"/>
    <w:rsid w:val="00CA784C"/>
    <w:rsid w:val="00CA78D5"/>
    <w:rsid w:val="00CA793A"/>
    <w:rsid w:val="00CA79CA"/>
    <w:rsid w:val="00CA79F0"/>
    <w:rsid w:val="00CA7A38"/>
    <w:rsid w:val="00CA7B05"/>
    <w:rsid w:val="00CA7B75"/>
    <w:rsid w:val="00CA7BC9"/>
    <w:rsid w:val="00CA7C20"/>
    <w:rsid w:val="00CA7C7B"/>
    <w:rsid w:val="00CA7C98"/>
    <w:rsid w:val="00CA7DD1"/>
    <w:rsid w:val="00CA7F02"/>
    <w:rsid w:val="00CB0048"/>
    <w:rsid w:val="00CB0271"/>
    <w:rsid w:val="00CB0375"/>
    <w:rsid w:val="00CB0388"/>
    <w:rsid w:val="00CB04D8"/>
    <w:rsid w:val="00CB053D"/>
    <w:rsid w:val="00CB0677"/>
    <w:rsid w:val="00CB07B2"/>
    <w:rsid w:val="00CB0885"/>
    <w:rsid w:val="00CB09A0"/>
    <w:rsid w:val="00CB0BDE"/>
    <w:rsid w:val="00CB0C2F"/>
    <w:rsid w:val="00CB0D0E"/>
    <w:rsid w:val="00CB0D3C"/>
    <w:rsid w:val="00CB0D53"/>
    <w:rsid w:val="00CB0E74"/>
    <w:rsid w:val="00CB0EB3"/>
    <w:rsid w:val="00CB0EF6"/>
    <w:rsid w:val="00CB0F53"/>
    <w:rsid w:val="00CB0F74"/>
    <w:rsid w:val="00CB0F8C"/>
    <w:rsid w:val="00CB1020"/>
    <w:rsid w:val="00CB1223"/>
    <w:rsid w:val="00CB125F"/>
    <w:rsid w:val="00CB12C0"/>
    <w:rsid w:val="00CB15B2"/>
    <w:rsid w:val="00CB1652"/>
    <w:rsid w:val="00CB1702"/>
    <w:rsid w:val="00CB173D"/>
    <w:rsid w:val="00CB1984"/>
    <w:rsid w:val="00CB1A41"/>
    <w:rsid w:val="00CB1A5D"/>
    <w:rsid w:val="00CB1A8E"/>
    <w:rsid w:val="00CB1AAC"/>
    <w:rsid w:val="00CB1AD0"/>
    <w:rsid w:val="00CB1AE3"/>
    <w:rsid w:val="00CB1B3D"/>
    <w:rsid w:val="00CB1DBF"/>
    <w:rsid w:val="00CB1DCC"/>
    <w:rsid w:val="00CB1E8F"/>
    <w:rsid w:val="00CB1EA6"/>
    <w:rsid w:val="00CB1FB3"/>
    <w:rsid w:val="00CB1FD4"/>
    <w:rsid w:val="00CB203A"/>
    <w:rsid w:val="00CB20B4"/>
    <w:rsid w:val="00CB217D"/>
    <w:rsid w:val="00CB2180"/>
    <w:rsid w:val="00CB2350"/>
    <w:rsid w:val="00CB24C5"/>
    <w:rsid w:val="00CB24CC"/>
    <w:rsid w:val="00CB254D"/>
    <w:rsid w:val="00CB257B"/>
    <w:rsid w:val="00CB2A0C"/>
    <w:rsid w:val="00CB2B73"/>
    <w:rsid w:val="00CB2BEC"/>
    <w:rsid w:val="00CB2BFE"/>
    <w:rsid w:val="00CB2CA0"/>
    <w:rsid w:val="00CB2D19"/>
    <w:rsid w:val="00CB2D92"/>
    <w:rsid w:val="00CB2DF3"/>
    <w:rsid w:val="00CB2EBC"/>
    <w:rsid w:val="00CB2F45"/>
    <w:rsid w:val="00CB2FC1"/>
    <w:rsid w:val="00CB314D"/>
    <w:rsid w:val="00CB31F8"/>
    <w:rsid w:val="00CB3224"/>
    <w:rsid w:val="00CB324E"/>
    <w:rsid w:val="00CB3267"/>
    <w:rsid w:val="00CB3330"/>
    <w:rsid w:val="00CB34AB"/>
    <w:rsid w:val="00CB35DF"/>
    <w:rsid w:val="00CB35ED"/>
    <w:rsid w:val="00CB36A3"/>
    <w:rsid w:val="00CB36AF"/>
    <w:rsid w:val="00CB376C"/>
    <w:rsid w:val="00CB3840"/>
    <w:rsid w:val="00CB3961"/>
    <w:rsid w:val="00CB3A7F"/>
    <w:rsid w:val="00CB3AC6"/>
    <w:rsid w:val="00CB3B70"/>
    <w:rsid w:val="00CB3C07"/>
    <w:rsid w:val="00CB3CE7"/>
    <w:rsid w:val="00CB3DED"/>
    <w:rsid w:val="00CB3DFD"/>
    <w:rsid w:val="00CB3E2A"/>
    <w:rsid w:val="00CB3EB0"/>
    <w:rsid w:val="00CB40B5"/>
    <w:rsid w:val="00CB4107"/>
    <w:rsid w:val="00CB411A"/>
    <w:rsid w:val="00CB41E0"/>
    <w:rsid w:val="00CB4245"/>
    <w:rsid w:val="00CB428F"/>
    <w:rsid w:val="00CB4380"/>
    <w:rsid w:val="00CB43A9"/>
    <w:rsid w:val="00CB44D4"/>
    <w:rsid w:val="00CB450B"/>
    <w:rsid w:val="00CB45EF"/>
    <w:rsid w:val="00CB46C4"/>
    <w:rsid w:val="00CB46F2"/>
    <w:rsid w:val="00CB47F2"/>
    <w:rsid w:val="00CB4B14"/>
    <w:rsid w:val="00CB4BF2"/>
    <w:rsid w:val="00CB5075"/>
    <w:rsid w:val="00CB50C4"/>
    <w:rsid w:val="00CB522A"/>
    <w:rsid w:val="00CB59B4"/>
    <w:rsid w:val="00CB5A0E"/>
    <w:rsid w:val="00CB5A46"/>
    <w:rsid w:val="00CB5AE7"/>
    <w:rsid w:val="00CB5BD1"/>
    <w:rsid w:val="00CB5BFD"/>
    <w:rsid w:val="00CB5CCF"/>
    <w:rsid w:val="00CB5D84"/>
    <w:rsid w:val="00CB5D9C"/>
    <w:rsid w:val="00CB5DC5"/>
    <w:rsid w:val="00CB5E70"/>
    <w:rsid w:val="00CB5EA2"/>
    <w:rsid w:val="00CB5F2C"/>
    <w:rsid w:val="00CB6125"/>
    <w:rsid w:val="00CB6175"/>
    <w:rsid w:val="00CB6322"/>
    <w:rsid w:val="00CB647F"/>
    <w:rsid w:val="00CB64E1"/>
    <w:rsid w:val="00CB6A99"/>
    <w:rsid w:val="00CB6B8C"/>
    <w:rsid w:val="00CB6BF8"/>
    <w:rsid w:val="00CB6C87"/>
    <w:rsid w:val="00CB6CE6"/>
    <w:rsid w:val="00CB6DEC"/>
    <w:rsid w:val="00CB6ECA"/>
    <w:rsid w:val="00CB7126"/>
    <w:rsid w:val="00CB7183"/>
    <w:rsid w:val="00CB7254"/>
    <w:rsid w:val="00CB73E9"/>
    <w:rsid w:val="00CB7542"/>
    <w:rsid w:val="00CB757F"/>
    <w:rsid w:val="00CB75CD"/>
    <w:rsid w:val="00CB75D4"/>
    <w:rsid w:val="00CB763A"/>
    <w:rsid w:val="00CB7670"/>
    <w:rsid w:val="00CB7798"/>
    <w:rsid w:val="00CB78BE"/>
    <w:rsid w:val="00CB78DA"/>
    <w:rsid w:val="00CB78F4"/>
    <w:rsid w:val="00CB7993"/>
    <w:rsid w:val="00CB7A23"/>
    <w:rsid w:val="00CB7A78"/>
    <w:rsid w:val="00CB7D8E"/>
    <w:rsid w:val="00CB7DBA"/>
    <w:rsid w:val="00CB7E0D"/>
    <w:rsid w:val="00CB7F93"/>
    <w:rsid w:val="00CC002C"/>
    <w:rsid w:val="00CC0090"/>
    <w:rsid w:val="00CC011F"/>
    <w:rsid w:val="00CC013B"/>
    <w:rsid w:val="00CC0369"/>
    <w:rsid w:val="00CC0578"/>
    <w:rsid w:val="00CC087C"/>
    <w:rsid w:val="00CC08CB"/>
    <w:rsid w:val="00CC0A15"/>
    <w:rsid w:val="00CC0AA0"/>
    <w:rsid w:val="00CC0B44"/>
    <w:rsid w:val="00CC0C0B"/>
    <w:rsid w:val="00CC0D04"/>
    <w:rsid w:val="00CC0D82"/>
    <w:rsid w:val="00CC0D9E"/>
    <w:rsid w:val="00CC0DDA"/>
    <w:rsid w:val="00CC0EF7"/>
    <w:rsid w:val="00CC0F6C"/>
    <w:rsid w:val="00CC0FEA"/>
    <w:rsid w:val="00CC12D4"/>
    <w:rsid w:val="00CC12E7"/>
    <w:rsid w:val="00CC145F"/>
    <w:rsid w:val="00CC156E"/>
    <w:rsid w:val="00CC16C8"/>
    <w:rsid w:val="00CC171C"/>
    <w:rsid w:val="00CC172C"/>
    <w:rsid w:val="00CC176C"/>
    <w:rsid w:val="00CC1AF1"/>
    <w:rsid w:val="00CC1CA4"/>
    <w:rsid w:val="00CC1F43"/>
    <w:rsid w:val="00CC1F66"/>
    <w:rsid w:val="00CC2353"/>
    <w:rsid w:val="00CC2514"/>
    <w:rsid w:val="00CC26C7"/>
    <w:rsid w:val="00CC2843"/>
    <w:rsid w:val="00CC28B5"/>
    <w:rsid w:val="00CC28F2"/>
    <w:rsid w:val="00CC29B8"/>
    <w:rsid w:val="00CC2BB6"/>
    <w:rsid w:val="00CC2BD6"/>
    <w:rsid w:val="00CC2C29"/>
    <w:rsid w:val="00CC2D6B"/>
    <w:rsid w:val="00CC2E42"/>
    <w:rsid w:val="00CC2F00"/>
    <w:rsid w:val="00CC30AB"/>
    <w:rsid w:val="00CC30FA"/>
    <w:rsid w:val="00CC323F"/>
    <w:rsid w:val="00CC33F4"/>
    <w:rsid w:val="00CC34C7"/>
    <w:rsid w:val="00CC3564"/>
    <w:rsid w:val="00CC3590"/>
    <w:rsid w:val="00CC3597"/>
    <w:rsid w:val="00CC35DA"/>
    <w:rsid w:val="00CC35FC"/>
    <w:rsid w:val="00CC3604"/>
    <w:rsid w:val="00CC36E8"/>
    <w:rsid w:val="00CC3763"/>
    <w:rsid w:val="00CC3786"/>
    <w:rsid w:val="00CC3840"/>
    <w:rsid w:val="00CC3841"/>
    <w:rsid w:val="00CC38CA"/>
    <w:rsid w:val="00CC394C"/>
    <w:rsid w:val="00CC39D9"/>
    <w:rsid w:val="00CC3A65"/>
    <w:rsid w:val="00CC3A7F"/>
    <w:rsid w:val="00CC3A8B"/>
    <w:rsid w:val="00CC3AD6"/>
    <w:rsid w:val="00CC3DF5"/>
    <w:rsid w:val="00CC3E0D"/>
    <w:rsid w:val="00CC3E98"/>
    <w:rsid w:val="00CC3F2F"/>
    <w:rsid w:val="00CC4090"/>
    <w:rsid w:val="00CC40A9"/>
    <w:rsid w:val="00CC40E6"/>
    <w:rsid w:val="00CC4270"/>
    <w:rsid w:val="00CC4401"/>
    <w:rsid w:val="00CC44DE"/>
    <w:rsid w:val="00CC467A"/>
    <w:rsid w:val="00CC46F4"/>
    <w:rsid w:val="00CC4968"/>
    <w:rsid w:val="00CC4BA5"/>
    <w:rsid w:val="00CC4BC0"/>
    <w:rsid w:val="00CC4CAB"/>
    <w:rsid w:val="00CC4CFA"/>
    <w:rsid w:val="00CC4F31"/>
    <w:rsid w:val="00CC4FA6"/>
    <w:rsid w:val="00CC4FED"/>
    <w:rsid w:val="00CC520A"/>
    <w:rsid w:val="00CC5240"/>
    <w:rsid w:val="00CC5262"/>
    <w:rsid w:val="00CC52C4"/>
    <w:rsid w:val="00CC531A"/>
    <w:rsid w:val="00CC5612"/>
    <w:rsid w:val="00CC569E"/>
    <w:rsid w:val="00CC570D"/>
    <w:rsid w:val="00CC594D"/>
    <w:rsid w:val="00CC5B30"/>
    <w:rsid w:val="00CC5D70"/>
    <w:rsid w:val="00CC5DB5"/>
    <w:rsid w:val="00CC5E45"/>
    <w:rsid w:val="00CC5E5E"/>
    <w:rsid w:val="00CC5ED7"/>
    <w:rsid w:val="00CC5F80"/>
    <w:rsid w:val="00CC61B8"/>
    <w:rsid w:val="00CC6314"/>
    <w:rsid w:val="00CC672F"/>
    <w:rsid w:val="00CC67B9"/>
    <w:rsid w:val="00CC6815"/>
    <w:rsid w:val="00CC6863"/>
    <w:rsid w:val="00CC6B53"/>
    <w:rsid w:val="00CC6C1C"/>
    <w:rsid w:val="00CC6C59"/>
    <w:rsid w:val="00CC6D32"/>
    <w:rsid w:val="00CC6DB6"/>
    <w:rsid w:val="00CC6E58"/>
    <w:rsid w:val="00CC6EB5"/>
    <w:rsid w:val="00CC6F3B"/>
    <w:rsid w:val="00CC705E"/>
    <w:rsid w:val="00CC712A"/>
    <w:rsid w:val="00CC712F"/>
    <w:rsid w:val="00CC717B"/>
    <w:rsid w:val="00CC729C"/>
    <w:rsid w:val="00CC72EB"/>
    <w:rsid w:val="00CC744C"/>
    <w:rsid w:val="00CC7465"/>
    <w:rsid w:val="00CC748C"/>
    <w:rsid w:val="00CC750B"/>
    <w:rsid w:val="00CC757C"/>
    <w:rsid w:val="00CC773C"/>
    <w:rsid w:val="00CC7808"/>
    <w:rsid w:val="00CC782C"/>
    <w:rsid w:val="00CC7A08"/>
    <w:rsid w:val="00CC7A77"/>
    <w:rsid w:val="00CC7BC0"/>
    <w:rsid w:val="00CD0004"/>
    <w:rsid w:val="00CD009A"/>
    <w:rsid w:val="00CD00BC"/>
    <w:rsid w:val="00CD018D"/>
    <w:rsid w:val="00CD0203"/>
    <w:rsid w:val="00CD0214"/>
    <w:rsid w:val="00CD02D8"/>
    <w:rsid w:val="00CD033D"/>
    <w:rsid w:val="00CD0565"/>
    <w:rsid w:val="00CD066D"/>
    <w:rsid w:val="00CD067D"/>
    <w:rsid w:val="00CD06CD"/>
    <w:rsid w:val="00CD076F"/>
    <w:rsid w:val="00CD08EA"/>
    <w:rsid w:val="00CD08FE"/>
    <w:rsid w:val="00CD0BCF"/>
    <w:rsid w:val="00CD0C4C"/>
    <w:rsid w:val="00CD0C94"/>
    <w:rsid w:val="00CD0D17"/>
    <w:rsid w:val="00CD0D2E"/>
    <w:rsid w:val="00CD0DA6"/>
    <w:rsid w:val="00CD0DF8"/>
    <w:rsid w:val="00CD0FE9"/>
    <w:rsid w:val="00CD10BB"/>
    <w:rsid w:val="00CD1160"/>
    <w:rsid w:val="00CD1173"/>
    <w:rsid w:val="00CD1216"/>
    <w:rsid w:val="00CD1284"/>
    <w:rsid w:val="00CD12B7"/>
    <w:rsid w:val="00CD1417"/>
    <w:rsid w:val="00CD150A"/>
    <w:rsid w:val="00CD158F"/>
    <w:rsid w:val="00CD1660"/>
    <w:rsid w:val="00CD16A9"/>
    <w:rsid w:val="00CD17CE"/>
    <w:rsid w:val="00CD1870"/>
    <w:rsid w:val="00CD19D1"/>
    <w:rsid w:val="00CD1B6D"/>
    <w:rsid w:val="00CD1CB3"/>
    <w:rsid w:val="00CD1D44"/>
    <w:rsid w:val="00CD1F4D"/>
    <w:rsid w:val="00CD1F68"/>
    <w:rsid w:val="00CD203D"/>
    <w:rsid w:val="00CD2074"/>
    <w:rsid w:val="00CD2132"/>
    <w:rsid w:val="00CD227A"/>
    <w:rsid w:val="00CD24C9"/>
    <w:rsid w:val="00CD24D0"/>
    <w:rsid w:val="00CD25CC"/>
    <w:rsid w:val="00CD2721"/>
    <w:rsid w:val="00CD28E7"/>
    <w:rsid w:val="00CD293E"/>
    <w:rsid w:val="00CD2975"/>
    <w:rsid w:val="00CD2BB5"/>
    <w:rsid w:val="00CD2C1E"/>
    <w:rsid w:val="00CD2DA4"/>
    <w:rsid w:val="00CD2EC9"/>
    <w:rsid w:val="00CD2EFC"/>
    <w:rsid w:val="00CD2F1E"/>
    <w:rsid w:val="00CD2FF9"/>
    <w:rsid w:val="00CD3068"/>
    <w:rsid w:val="00CD312A"/>
    <w:rsid w:val="00CD331F"/>
    <w:rsid w:val="00CD337A"/>
    <w:rsid w:val="00CD3494"/>
    <w:rsid w:val="00CD3528"/>
    <w:rsid w:val="00CD3729"/>
    <w:rsid w:val="00CD383C"/>
    <w:rsid w:val="00CD3940"/>
    <w:rsid w:val="00CD3AE7"/>
    <w:rsid w:val="00CD3B3D"/>
    <w:rsid w:val="00CD3B69"/>
    <w:rsid w:val="00CD3BEC"/>
    <w:rsid w:val="00CD3CB9"/>
    <w:rsid w:val="00CD3D3D"/>
    <w:rsid w:val="00CD3F85"/>
    <w:rsid w:val="00CD3F8B"/>
    <w:rsid w:val="00CD4169"/>
    <w:rsid w:val="00CD41AA"/>
    <w:rsid w:val="00CD41C0"/>
    <w:rsid w:val="00CD41F6"/>
    <w:rsid w:val="00CD41FF"/>
    <w:rsid w:val="00CD4232"/>
    <w:rsid w:val="00CD42C2"/>
    <w:rsid w:val="00CD431B"/>
    <w:rsid w:val="00CD434D"/>
    <w:rsid w:val="00CD44BC"/>
    <w:rsid w:val="00CD44CE"/>
    <w:rsid w:val="00CD4526"/>
    <w:rsid w:val="00CD456A"/>
    <w:rsid w:val="00CD45C5"/>
    <w:rsid w:val="00CD45DD"/>
    <w:rsid w:val="00CD45F6"/>
    <w:rsid w:val="00CD46D7"/>
    <w:rsid w:val="00CD48E7"/>
    <w:rsid w:val="00CD4940"/>
    <w:rsid w:val="00CD4A4A"/>
    <w:rsid w:val="00CD4C1C"/>
    <w:rsid w:val="00CD4C2D"/>
    <w:rsid w:val="00CD4C3C"/>
    <w:rsid w:val="00CD4EC7"/>
    <w:rsid w:val="00CD4FF5"/>
    <w:rsid w:val="00CD503A"/>
    <w:rsid w:val="00CD532B"/>
    <w:rsid w:val="00CD53B1"/>
    <w:rsid w:val="00CD56FF"/>
    <w:rsid w:val="00CD5790"/>
    <w:rsid w:val="00CD5891"/>
    <w:rsid w:val="00CD5906"/>
    <w:rsid w:val="00CD5941"/>
    <w:rsid w:val="00CD5990"/>
    <w:rsid w:val="00CD5A5D"/>
    <w:rsid w:val="00CD5BB3"/>
    <w:rsid w:val="00CD5D69"/>
    <w:rsid w:val="00CD5DC6"/>
    <w:rsid w:val="00CD5E23"/>
    <w:rsid w:val="00CD5E74"/>
    <w:rsid w:val="00CD5F58"/>
    <w:rsid w:val="00CD6078"/>
    <w:rsid w:val="00CD6168"/>
    <w:rsid w:val="00CD619B"/>
    <w:rsid w:val="00CD61A7"/>
    <w:rsid w:val="00CD6249"/>
    <w:rsid w:val="00CD64DB"/>
    <w:rsid w:val="00CD6615"/>
    <w:rsid w:val="00CD6766"/>
    <w:rsid w:val="00CD69D6"/>
    <w:rsid w:val="00CD6A30"/>
    <w:rsid w:val="00CD6A7D"/>
    <w:rsid w:val="00CD6ACB"/>
    <w:rsid w:val="00CD6BB0"/>
    <w:rsid w:val="00CD6C8F"/>
    <w:rsid w:val="00CD6D1F"/>
    <w:rsid w:val="00CD6D64"/>
    <w:rsid w:val="00CD7049"/>
    <w:rsid w:val="00CD71B8"/>
    <w:rsid w:val="00CD72BD"/>
    <w:rsid w:val="00CD7509"/>
    <w:rsid w:val="00CD76C0"/>
    <w:rsid w:val="00CD775F"/>
    <w:rsid w:val="00CD776D"/>
    <w:rsid w:val="00CD78A1"/>
    <w:rsid w:val="00CD7C80"/>
    <w:rsid w:val="00CD7CCB"/>
    <w:rsid w:val="00CD7DF0"/>
    <w:rsid w:val="00CD7E5B"/>
    <w:rsid w:val="00CD7E64"/>
    <w:rsid w:val="00CE0063"/>
    <w:rsid w:val="00CE0180"/>
    <w:rsid w:val="00CE0270"/>
    <w:rsid w:val="00CE02D6"/>
    <w:rsid w:val="00CE02F6"/>
    <w:rsid w:val="00CE031F"/>
    <w:rsid w:val="00CE0449"/>
    <w:rsid w:val="00CE0476"/>
    <w:rsid w:val="00CE0552"/>
    <w:rsid w:val="00CE0580"/>
    <w:rsid w:val="00CE0590"/>
    <w:rsid w:val="00CE06AE"/>
    <w:rsid w:val="00CE083C"/>
    <w:rsid w:val="00CE08C5"/>
    <w:rsid w:val="00CE08F7"/>
    <w:rsid w:val="00CE09E5"/>
    <w:rsid w:val="00CE09F4"/>
    <w:rsid w:val="00CE0B3A"/>
    <w:rsid w:val="00CE0BE2"/>
    <w:rsid w:val="00CE0D47"/>
    <w:rsid w:val="00CE0F87"/>
    <w:rsid w:val="00CE10ED"/>
    <w:rsid w:val="00CE11C8"/>
    <w:rsid w:val="00CE1244"/>
    <w:rsid w:val="00CE12B4"/>
    <w:rsid w:val="00CE132B"/>
    <w:rsid w:val="00CE13A6"/>
    <w:rsid w:val="00CE15EC"/>
    <w:rsid w:val="00CE169A"/>
    <w:rsid w:val="00CE16A7"/>
    <w:rsid w:val="00CE1720"/>
    <w:rsid w:val="00CE1B11"/>
    <w:rsid w:val="00CE1C3F"/>
    <w:rsid w:val="00CE1C63"/>
    <w:rsid w:val="00CE1E81"/>
    <w:rsid w:val="00CE1ED1"/>
    <w:rsid w:val="00CE2037"/>
    <w:rsid w:val="00CE206E"/>
    <w:rsid w:val="00CE20AB"/>
    <w:rsid w:val="00CE20FD"/>
    <w:rsid w:val="00CE212A"/>
    <w:rsid w:val="00CE2498"/>
    <w:rsid w:val="00CE2588"/>
    <w:rsid w:val="00CE25C0"/>
    <w:rsid w:val="00CE25DD"/>
    <w:rsid w:val="00CE2723"/>
    <w:rsid w:val="00CE2742"/>
    <w:rsid w:val="00CE29F7"/>
    <w:rsid w:val="00CE2C61"/>
    <w:rsid w:val="00CE2FC4"/>
    <w:rsid w:val="00CE30AE"/>
    <w:rsid w:val="00CE312E"/>
    <w:rsid w:val="00CE3154"/>
    <w:rsid w:val="00CE32E1"/>
    <w:rsid w:val="00CE34CF"/>
    <w:rsid w:val="00CE35D2"/>
    <w:rsid w:val="00CE35E2"/>
    <w:rsid w:val="00CE36B1"/>
    <w:rsid w:val="00CE382B"/>
    <w:rsid w:val="00CE388D"/>
    <w:rsid w:val="00CE38BD"/>
    <w:rsid w:val="00CE390A"/>
    <w:rsid w:val="00CE390F"/>
    <w:rsid w:val="00CE3955"/>
    <w:rsid w:val="00CE416C"/>
    <w:rsid w:val="00CE42C7"/>
    <w:rsid w:val="00CE4308"/>
    <w:rsid w:val="00CE4342"/>
    <w:rsid w:val="00CE4383"/>
    <w:rsid w:val="00CE4398"/>
    <w:rsid w:val="00CE43B9"/>
    <w:rsid w:val="00CE43CD"/>
    <w:rsid w:val="00CE4710"/>
    <w:rsid w:val="00CE4813"/>
    <w:rsid w:val="00CE4870"/>
    <w:rsid w:val="00CE48E4"/>
    <w:rsid w:val="00CE493C"/>
    <w:rsid w:val="00CE49AA"/>
    <w:rsid w:val="00CE4A90"/>
    <w:rsid w:val="00CE4AF4"/>
    <w:rsid w:val="00CE4B39"/>
    <w:rsid w:val="00CE4DCC"/>
    <w:rsid w:val="00CE4DEE"/>
    <w:rsid w:val="00CE4DFD"/>
    <w:rsid w:val="00CE4E2C"/>
    <w:rsid w:val="00CE4FB1"/>
    <w:rsid w:val="00CE514A"/>
    <w:rsid w:val="00CE5268"/>
    <w:rsid w:val="00CE536B"/>
    <w:rsid w:val="00CE5426"/>
    <w:rsid w:val="00CE54A4"/>
    <w:rsid w:val="00CE54DC"/>
    <w:rsid w:val="00CE5517"/>
    <w:rsid w:val="00CE5829"/>
    <w:rsid w:val="00CE5905"/>
    <w:rsid w:val="00CE5981"/>
    <w:rsid w:val="00CE5BA6"/>
    <w:rsid w:val="00CE5D0D"/>
    <w:rsid w:val="00CE5DB8"/>
    <w:rsid w:val="00CE5DEE"/>
    <w:rsid w:val="00CE5E49"/>
    <w:rsid w:val="00CE5F0B"/>
    <w:rsid w:val="00CE5FE9"/>
    <w:rsid w:val="00CE60F1"/>
    <w:rsid w:val="00CE61D3"/>
    <w:rsid w:val="00CE62DC"/>
    <w:rsid w:val="00CE634B"/>
    <w:rsid w:val="00CE6473"/>
    <w:rsid w:val="00CE65BC"/>
    <w:rsid w:val="00CE65C3"/>
    <w:rsid w:val="00CE679A"/>
    <w:rsid w:val="00CE68D3"/>
    <w:rsid w:val="00CE68F0"/>
    <w:rsid w:val="00CE69C6"/>
    <w:rsid w:val="00CE6A30"/>
    <w:rsid w:val="00CE6AAF"/>
    <w:rsid w:val="00CE6BD2"/>
    <w:rsid w:val="00CE6C61"/>
    <w:rsid w:val="00CE6C88"/>
    <w:rsid w:val="00CE6C90"/>
    <w:rsid w:val="00CE6CBE"/>
    <w:rsid w:val="00CE6E0F"/>
    <w:rsid w:val="00CE6FA2"/>
    <w:rsid w:val="00CE739A"/>
    <w:rsid w:val="00CE73EA"/>
    <w:rsid w:val="00CE73ED"/>
    <w:rsid w:val="00CE74FD"/>
    <w:rsid w:val="00CE7518"/>
    <w:rsid w:val="00CE7601"/>
    <w:rsid w:val="00CE7684"/>
    <w:rsid w:val="00CE7714"/>
    <w:rsid w:val="00CE7992"/>
    <w:rsid w:val="00CE7A95"/>
    <w:rsid w:val="00CE7AE8"/>
    <w:rsid w:val="00CE7B0B"/>
    <w:rsid w:val="00CE7BC2"/>
    <w:rsid w:val="00CE7BD7"/>
    <w:rsid w:val="00CE7D63"/>
    <w:rsid w:val="00CE7DE2"/>
    <w:rsid w:val="00CE7EB9"/>
    <w:rsid w:val="00CE7ECC"/>
    <w:rsid w:val="00CF027A"/>
    <w:rsid w:val="00CF038E"/>
    <w:rsid w:val="00CF04C4"/>
    <w:rsid w:val="00CF063B"/>
    <w:rsid w:val="00CF0682"/>
    <w:rsid w:val="00CF06AA"/>
    <w:rsid w:val="00CF06C3"/>
    <w:rsid w:val="00CF06F0"/>
    <w:rsid w:val="00CF0717"/>
    <w:rsid w:val="00CF0778"/>
    <w:rsid w:val="00CF0872"/>
    <w:rsid w:val="00CF09FE"/>
    <w:rsid w:val="00CF0A01"/>
    <w:rsid w:val="00CF0A2C"/>
    <w:rsid w:val="00CF0AA2"/>
    <w:rsid w:val="00CF0AB6"/>
    <w:rsid w:val="00CF0AE8"/>
    <w:rsid w:val="00CF0CCF"/>
    <w:rsid w:val="00CF0D96"/>
    <w:rsid w:val="00CF0D9D"/>
    <w:rsid w:val="00CF0DC6"/>
    <w:rsid w:val="00CF0E91"/>
    <w:rsid w:val="00CF0EBF"/>
    <w:rsid w:val="00CF0FF9"/>
    <w:rsid w:val="00CF11D2"/>
    <w:rsid w:val="00CF1250"/>
    <w:rsid w:val="00CF136F"/>
    <w:rsid w:val="00CF13EB"/>
    <w:rsid w:val="00CF1412"/>
    <w:rsid w:val="00CF162A"/>
    <w:rsid w:val="00CF1635"/>
    <w:rsid w:val="00CF16AC"/>
    <w:rsid w:val="00CF16FA"/>
    <w:rsid w:val="00CF17AE"/>
    <w:rsid w:val="00CF1A9C"/>
    <w:rsid w:val="00CF1B3A"/>
    <w:rsid w:val="00CF1C4F"/>
    <w:rsid w:val="00CF1C99"/>
    <w:rsid w:val="00CF1D2D"/>
    <w:rsid w:val="00CF1E7F"/>
    <w:rsid w:val="00CF1FBD"/>
    <w:rsid w:val="00CF200C"/>
    <w:rsid w:val="00CF2028"/>
    <w:rsid w:val="00CF2160"/>
    <w:rsid w:val="00CF21D0"/>
    <w:rsid w:val="00CF228B"/>
    <w:rsid w:val="00CF238C"/>
    <w:rsid w:val="00CF2402"/>
    <w:rsid w:val="00CF2410"/>
    <w:rsid w:val="00CF2734"/>
    <w:rsid w:val="00CF2871"/>
    <w:rsid w:val="00CF28A3"/>
    <w:rsid w:val="00CF28D4"/>
    <w:rsid w:val="00CF294E"/>
    <w:rsid w:val="00CF2A06"/>
    <w:rsid w:val="00CF2A8E"/>
    <w:rsid w:val="00CF2B8B"/>
    <w:rsid w:val="00CF2C0C"/>
    <w:rsid w:val="00CF2C43"/>
    <w:rsid w:val="00CF2F6F"/>
    <w:rsid w:val="00CF2F99"/>
    <w:rsid w:val="00CF310F"/>
    <w:rsid w:val="00CF33A9"/>
    <w:rsid w:val="00CF3421"/>
    <w:rsid w:val="00CF3508"/>
    <w:rsid w:val="00CF392D"/>
    <w:rsid w:val="00CF3959"/>
    <w:rsid w:val="00CF3AD2"/>
    <w:rsid w:val="00CF3B74"/>
    <w:rsid w:val="00CF3BA2"/>
    <w:rsid w:val="00CF3E31"/>
    <w:rsid w:val="00CF4008"/>
    <w:rsid w:val="00CF401D"/>
    <w:rsid w:val="00CF4107"/>
    <w:rsid w:val="00CF410F"/>
    <w:rsid w:val="00CF411A"/>
    <w:rsid w:val="00CF4148"/>
    <w:rsid w:val="00CF4211"/>
    <w:rsid w:val="00CF4239"/>
    <w:rsid w:val="00CF4262"/>
    <w:rsid w:val="00CF42F6"/>
    <w:rsid w:val="00CF42F8"/>
    <w:rsid w:val="00CF4322"/>
    <w:rsid w:val="00CF4478"/>
    <w:rsid w:val="00CF44DF"/>
    <w:rsid w:val="00CF459C"/>
    <w:rsid w:val="00CF46B6"/>
    <w:rsid w:val="00CF4851"/>
    <w:rsid w:val="00CF49B0"/>
    <w:rsid w:val="00CF4AF7"/>
    <w:rsid w:val="00CF4B56"/>
    <w:rsid w:val="00CF4BA5"/>
    <w:rsid w:val="00CF4F4A"/>
    <w:rsid w:val="00CF5089"/>
    <w:rsid w:val="00CF5153"/>
    <w:rsid w:val="00CF55D8"/>
    <w:rsid w:val="00CF5680"/>
    <w:rsid w:val="00CF57E2"/>
    <w:rsid w:val="00CF582D"/>
    <w:rsid w:val="00CF599C"/>
    <w:rsid w:val="00CF5B5A"/>
    <w:rsid w:val="00CF5C01"/>
    <w:rsid w:val="00CF5C5D"/>
    <w:rsid w:val="00CF5D50"/>
    <w:rsid w:val="00CF5DF9"/>
    <w:rsid w:val="00CF62AB"/>
    <w:rsid w:val="00CF62C2"/>
    <w:rsid w:val="00CF6443"/>
    <w:rsid w:val="00CF64A8"/>
    <w:rsid w:val="00CF6562"/>
    <w:rsid w:val="00CF658C"/>
    <w:rsid w:val="00CF664E"/>
    <w:rsid w:val="00CF66AF"/>
    <w:rsid w:val="00CF66DF"/>
    <w:rsid w:val="00CF6750"/>
    <w:rsid w:val="00CF675D"/>
    <w:rsid w:val="00CF6911"/>
    <w:rsid w:val="00CF6949"/>
    <w:rsid w:val="00CF6962"/>
    <w:rsid w:val="00CF699F"/>
    <w:rsid w:val="00CF6A21"/>
    <w:rsid w:val="00CF6A82"/>
    <w:rsid w:val="00CF6B00"/>
    <w:rsid w:val="00CF6BFE"/>
    <w:rsid w:val="00CF6C5B"/>
    <w:rsid w:val="00CF6DF3"/>
    <w:rsid w:val="00CF6FA8"/>
    <w:rsid w:val="00CF7070"/>
    <w:rsid w:val="00CF723D"/>
    <w:rsid w:val="00CF726C"/>
    <w:rsid w:val="00CF7322"/>
    <w:rsid w:val="00CF7379"/>
    <w:rsid w:val="00CF741B"/>
    <w:rsid w:val="00CF74B9"/>
    <w:rsid w:val="00CF7525"/>
    <w:rsid w:val="00CF759D"/>
    <w:rsid w:val="00CF766A"/>
    <w:rsid w:val="00CF76E5"/>
    <w:rsid w:val="00CF77AA"/>
    <w:rsid w:val="00CF77DD"/>
    <w:rsid w:val="00CF786D"/>
    <w:rsid w:val="00CF78BF"/>
    <w:rsid w:val="00CF7A4A"/>
    <w:rsid w:val="00CF7AC0"/>
    <w:rsid w:val="00CF7BC0"/>
    <w:rsid w:val="00CF7CE3"/>
    <w:rsid w:val="00CF7F96"/>
    <w:rsid w:val="00CFB1C6"/>
    <w:rsid w:val="00D00065"/>
    <w:rsid w:val="00D00154"/>
    <w:rsid w:val="00D00190"/>
    <w:rsid w:val="00D001A6"/>
    <w:rsid w:val="00D0024C"/>
    <w:rsid w:val="00D00351"/>
    <w:rsid w:val="00D00357"/>
    <w:rsid w:val="00D004AE"/>
    <w:rsid w:val="00D00525"/>
    <w:rsid w:val="00D0052F"/>
    <w:rsid w:val="00D0056A"/>
    <w:rsid w:val="00D00699"/>
    <w:rsid w:val="00D006EB"/>
    <w:rsid w:val="00D00743"/>
    <w:rsid w:val="00D00746"/>
    <w:rsid w:val="00D0089D"/>
    <w:rsid w:val="00D00A88"/>
    <w:rsid w:val="00D00AD3"/>
    <w:rsid w:val="00D00B9E"/>
    <w:rsid w:val="00D00BB7"/>
    <w:rsid w:val="00D00DD9"/>
    <w:rsid w:val="00D00FA1"/>
    <w:rsid w:val="00D01187"/>
    <w:rsid w:val="00D011C3"/>
    <w:rsid w:val="00D01317"/>
    <w:rsid w:val="00D013BA"/>
    <w:rsid w:val="00D0164B"/>
    <w:rsid w:val="00D0169A"/>
    <w:rsid w:val="00D019E5"/>
    <w:rsid w:val="00D019F0"/>
    <w:rsid w:val="00D01A19"/>
    <w:rsid w:val="00D01A57"/>
    <w:rsid w:val="00D01A5E"/>
    <w:rsid w:val="00D01A99"/>
    <w:rsid w:val="00D01B2D"/>
    <w:rsid w:val="00D01B2E"/>
    <w:rsid w:val="00D01BB0"/>
    <w:rsid w:val="00D01D0F"/>
    <w:rsid w:val="00D01D16"/>
    <w:rsid w:val="00D01DBD"/>
    <w:rsid w:val="00D01DC3"/>
    <w:rsid w:val="00D01F02"/>
    <w:rsid w:val="00D020AB"/>
    <w:rsid w:val="00D0210A"/>
    <w:rsid w:val="00D02216"/>
    <w:rsid w:val="00D02401"/>
    <w:rsid w:val="00D02430"/>
    <w:rsid w:val="00D02472"/>
    <w:rsid w:val="00D024ED"/>
    <w:rsid w:val="00D02629"/>
    <w:rsid w:val="00D02852"/>
    <w:rsid w:val="00D028F3"/>
    <w:rsid w:val="00D029BE"/>
    <w:rsid w:val="00D029ED"/>
    <w:rsid w:val="00D02AA0"/>
    <w:rsid w:val="00D02B60"/>
    <w:rsid w:val="00D02C41"/>
    <w:rsid w:val="00D02C59"/>
    <w:rsid w:val="00D02CC4"/>
    <w:rsid w:val="00D02D5D"/>
    <w:rsid w:val="00D02DBA"/>
    <w:rsid w:val="00D03007"/>
    <w:rsid w:val="00D03065"/>
    <w:rsid w:val="00D030FB"/>
    <w:rsid w:val="00D03160"/>
    <w:rsid w:val="00D0329F"/>
    <w:rsid w:val="00D032B3"/>
    <w:rsid w:val="00D032CE"/>
    <w:rsid w:val="00D0344F"/>
    <w:rsid w:val="00D03489"/>
    <w:rsid w:val="00D03656"/>
    <w:rsid w:val="00D0367A"/>
    <w:rsid w:val="00D0389A"/>
    <w:rsid w:val="00D03961"/>
    <w:rsid w:val="00D03A40"/>
    <w:rsid w:val="00D03AC6"/>
    <w:rsid w:val="00D03DCB"/>
    <w:rsid w:val="00D03E92"/>
    <w:rsid w:val="00D03F52"/>
    <w:rsid w:val="00D03FD5"/>
    <w:rsid w:val="00D0400A"/>
    <w:rsid w:val="00D0410A"/>
    <w:rsid w:val="00D04137"/>
    <w:rsid w:val="00D04217"/>
    <w:rsid w:val="00D04261"/>
    <w:rsid w:val="00D04330"/>
    <w:rsid w:val="00D043CC"/>
    <w:rsid w:val="00D043F3"/>
    <w:rsid w:val="00D0445D"/>
    <w:rsid w:val="00D04573"/>
    <w:rsid w:val="00D04681"/>
    <w:rsid w:val="00D047AB"/>
    <w:rsid w:val="00D047D3"/>
    <w:rsid w:val="00D047E5"/>
    <w:rsid w:val="00D049DF"/>
    <w:rsid w:val="00D04ADC"/>
    <w:rsid w:val="00D04B88"/>
    <w:rsid w:val="00D04D8D"/>
    <w:rsid w:val="00D04DD2"/>
    <w:rsid w:val="00D04F81"/>
    <w:rsid w:val="00D05005"/>
    <w:rsid w:val="00D0509C"/>
    <w:rsid w:val="00D051C7"/>
    <w:rsid w:val="00D05344"/>
    <w:rsid w:val="00D053E3"/>
    <w:rsid w:val="00D0542B"/>
    <w:rsid w:val="00D055E4"/>
    <w:rsid w:val="00D05686"/>
    <w:rsid w:val="00D056E0"/>
    <w:rsid w:val="00D057C8"/>
    <w:rsid w:val="00D05826"/>
    <w:rsid w:val="00D05829"/>
    <w:rsid w:val="00D0587D"/>
    <w:rsid w:val="00D05AC9"/>
    <w:rsid w:val="00D05CB6"/>
    <w:rsid w:val="00D05CB8"/>
    <w:rsid w:val="00D05CE3"/>
    <w:rsid w:val="00D05F66"/>
    <w:rsid w:val="00D05F89"/>
    <w:rsid w:val="00D06015"/>
    <w:rsid w:val="00D061B4"/>
    <w:rsid w:val="00D0620E"/>
    <w:rsid w:val="00D06240"/>
    <w:rsid w:val="00D0624C"/>
    <w:rsid w:val="00D06256"/>
    <w:rsid w:val="00D062E2"/>
    <w:rsid w:val="00D062F2"/>
    <w:rsid w:val="00D064A7"/>
    <w:rsid w:val="00D064C3"/>
    <w:rsid w:val="00D0654A"/>
    <w:rsid w:val="00D0667D"/>
    <w:rsid w:val="00D0672B"/>
    <w:rsid w:val="00D06893"/>
    <w:rsid w:val="00D06951"/>
    <w:rsid w:val="00D069D9"/>
    <w:rsid w:val="00D06A4A"/>
    <w:rsid w:val="00D06B73"/>
    <w:rsid w:val="00D06C71"/>
    <w:rsid w:val="00D06C95"/>
    <w:rsid w:val="00D06C98"/>
    <w:rsid w:val="00D06D02"/>
    <w:rsid w:val="00D06DE6"/>
    <w:rsid w:val="00D06F09"/>
    <w:rsid w:val="00D07034"/>
    <w:rsid w:val="00D071B2"/>
    <w:rsid w:val="00D072B9"/>
    <w:rsid w:val="00D0730A"/>
    <w:rsid w:val="00D07319"/>
    <w:rsid w:val="00D07407"/>
    <w:rsid w:val="00D07442"/>
    <w:rsid w:val="00D0761C"/>
    <w:rsid w:val="00D07720"/>
    <w:rsid w:val="00D07770"/>
    <w:rsid w:val="00D07832"/>
    <w:rsid w:val="00D07972"/>
    <w:rsid w:val="00D07A85"/>
    <w:rsid w:val="00D07A89"/>
    <w:rsid w:val="00D07CA8"/>
    <w:rsid w:val="00D07F2E"/>
    <w:rsid w:val="00D07F53"/>
    <w:rsid w:val="00D07FA4"/>
    <w:rsid w:val="00D10242"/>
    <w:rsid w:val="00D102D6"/>
    <w:rsid w:val="00D1038F"/>
    <w:rsid w:val="00D10695"/>
    <w:rsid w:val="00D1071E"/>
    <w:rsid w:val="00D10722"/>
    <w:rsid w:val="00D10743"/>
    <w:rsid w:val="00D107BD"/>
    <w:rsid w:val="00D10830"/>
    <w:rsid w:val="00D1094C"/>
    <w:rsid w:val="00D10A47"/>
    <w:rsid w:val="00D10B8E"/>
    <w:rsid w:val="00D10CBA"/>
    <w:rsid w:val="00D10CBF"/>
    <w:rsid w:val="00D10CCA"/>
    <w:rsid w:val="00D10DC0"/>
    <w:rsid w:val="00D10F70"/>
    <w:rsid w:val="00D112D1"/>
    <w:rsid w:val="00D114A2"/>
    <w:rsid w:val="00D115CB"/>
    <w:rsid w:val="00D115E5"/>
    <w:rsid w:val="00D116C2"/>
    <w:rsid w:val="00D117D6"/>
    <w:rsid w:val="00D117E6"/>
    <w:rsid w:val="00D11816"/>
    <w:rsid w:val="00D118C5"/>
    <w:rsid w:val="00D11AE4"/>
    <w:rsid w:val="00D11C42"/>
    <w:rsid w:val="00D11CB1"/>
    <w:rsid w:val="00D11DA5"/>
    <w:rsid w:val="00D11DC4"/>
    <w:rsid w:val="00D120F4"/>
    <w:rsid w:val="00D121C8"/>
    <w:rsid w:val="00D121DA"/>
    <w:rsid w:val="00D12445"/>
    <w:rsid w:val="00D1263B"/>
    <w:rsid w:val="00D126D4"/>
    <w:rsid w:val="00D126E7"/>
    <w:rsid w:val="00D12A7F"/>
    <w:rsid w:val="00D12A81"/>
    <w:rsid w:val="00D12A90"/>
    <w:rsid w:val="00D12B43"/>
    <w:rsid w:val="00D12BD8"/>
    <w:rsid w:val="00D12BDB"/>
    <w:rsid w:val="00D12C4D"/>
    <w:rsid w:val="00D12D0F"/>
    <w:rsid w:val="00D12D1E"/>
    <w:rsid w:val="00D12D77"/>
    <w:rsid w:val="00D12D8D"/>
    <w:rsid w:val="00D12F01"/>
    <w:rsid w:val="00D12FAE"/>
    <w:rsid w:val="00D130FE"/>
    <w:rsid w:val="00D13129"/>
    <w:rsid w:val="00D13191"/>
    <w:rsid w:val="00D131A7"/>
    <w:rsid w:val="00D1337B"/>
    <w:rsid w:val="00D133CA"/>
    <w:rsid w:val="00D134F7"/>
    <w:rsid w:val="00D135D8"/>
    <w:rsid w:val="00D13683"/>
    <w:rsid w:val="00D138A1"/>
    <w:rsid w:val="00D138C1"/>
    <w:rsid w:val="00D138DE"/>
    <w:rsid w:val="00D13CBE"/>
    <w:rsid w:val="00D13DBD"/>
    <w:rsid w:val="00D13DE9"/>
    <w:rsid w:val="00D13E84"/>
    <w:rsid w:val="00D13EA1"/>
    <w:rsid w:val="00D13F67"/>
    <w:rsid w:val="00D13F6B"/>
    <w:rsid w:val="00D13FDB"/>
    <w:rsid w:val="00D14041"/>
    <w:rsid w:val="00D14191"/>
    <w:rsid w:val="00D141AB"/>
    <w:rsid w:val="00D1425C"/>
    <w:rsid w:val="00D14410"/>
    <w:rsid w:val="00D144AD"/>
    <w:rsid w:val="00D1472E"/>
    <w:rsid w:val="00D1475E"/>
    <w:rsid w:val="00D147EA"/>
    <w:rsid w:val="00D14879"/>
    <w:rsid w:val="00D1498A"/>
    <w:rsid w:val="00D14CB4"/>
    <w:rsid w:val="00D14E36"/>
    <w:rsid w:val="00D14FDE"/>
    <w:rsid w:val="00D150E9"/>
    <w:rsid w:val="00D1514E"/>
    <w:rsid w:val="00D1530C"/>
    <w:rsid w:val="00D1533C"/>
    <w:rsid w:val="00D1542F"/>
    <w:rsid w:val="00D15452"/>
    <w:rsid w:val="00D15469"/>
    <w:rsid w:val="00D154DE"/>
    <w:rsid w:val="00D1554E"/>
    <w:rsid w:val="00D156C0"/>
    <w:rsid w:val="00D156CB"/>
    <w:rsid w:val="00D15714"/>
    <w:rsid w:val="00D15983"/>
    <w:rsid w:val="00D15A0B"/>
    <w:rsid w:val="00D15AD9"/>
    <w:rsid w:val="00D15AFA"/>
    <w:rsid w:val="00D15CF8"/>
    <w:rsid w:val="00D15E01"/>
    <w:rsid w:val="00D15E1D"/>
    <w:rsid w:val="00D15E99"/>
    <w:rsid w:val="00D15F03"/>
    <w:rsid w:val="00D15FB3"/>
    <w:rsid w:val="00D15FBA"/>
    <w:rsid w:val="00D15FE4"/>
    <w:rsid w:val="00D160F9"/>
    <w:rsid w:val="00D16165"/>
    <w:rsid w:val="00D161D9"/>
    <w:rsid w:val="00D161FC"/>
    <w:rsid w:val="00D16264"/>
    <w:rsid w:val="00D16296"/>
    <w:rsid w:val="00D1636A"/>
    <w:rsid w:val="00D16512"/>
    <w:rsid w:val="00D168DF"/>
    <w:rsid w:val="00D16935"/>
    <w:rsid w:val="00D169E5"/>
    <w:rsid w:val="00D16A07"/>
    <w:rsid w:val="00D16A8D"/>
    <w:rsid w:val="00D16B5B"/>
    <w:rsid w:val="00D16CDC"/>
    <w:rsid w:val="00D16D14"/>
    <w:rsid w:val="00D16E99"/>
    <w:rsid w:val="00D16F28"/>
    <w:rsid w:val="00D16F7C"/>
    <w:rsid w:val="00D16FE8"/>
    <w:rsid w:val="00D1723F"/>
    <w:rsid w:val="00D17244"/>
    <w:rsid w:val="00D174FC"/>
    <w:rsid w:val="00D17514"/>
    <w:rsid w:val="00D17527"/>
    <w:rsid w:val="00D17598"/>
    <w:rsid w:val="00D177B7"/>
    <w:rsid w:val="00D177FA"/>
    <w:rsid w:val="00D1786D"/>
    <w:rsid w:val="00D17968"/>
    <w:rsid w:val="00D17A04"/>
    <w:rsid w:val="00D17A0C"/>
    <w:rsid w:val="00D17A1E"/>
    <w:rsid w:val="00D17A49"/>
    <w:rsid w:val="00D17A84"/>
    <w:rsid w:val="00D17BEE"/>
    <w:rsid w:val="00D17C84"/>
    <w:rsid w:val="00D17DE2"/>
    <w:rsid w:val="00D17EA1"/>
    <w:rsid w:val="00D17EEC"/>
    <w:rsid w:val="00D20245"/>
    <w:rsid w:val="00D20391"/>
    <w:rsid w:val="00D20407"/>
    <w:rsid w:val="00D2041A"/>
    <w:rsid w:val="00D20441"/>
    <w:rsid w:val="00D2052F"/>
    <w:rsid w:val="00D20705"/>
    <w:rsid w:val="00D207C8"/>
    <w:rsid w:val="00D20911"/>
    <w:rsid w:val="00D20DBC"/>
    <w:rsid w:val="00D20DF3"/>
    <w:rsid w:val="00D20E58"/>
    <w:rsid w:val="00D2114B"/>
    <w:rsid w:val="00D21165"/>
    <w:rsid w:val="00D211F3"/>
    <w:rsid w:val="00D21206"/>
    <w:rsid w:val="00D213CE"/>
    <w:rsid w:val="00D2141A"/>
    <w:rsid w:val="00D214B3"/>
    <w:rsid w:val="00D21551"/>
    <w:rsid w:val="00D216AE"/>
    <w:rsid w:val="00D216E5"/>
    <w:rsid w:val="00D21859"/>
    <w:rsid w:val="00D21866"/>
    <w:rsid w:val="00D21888"/>
    <w:rsid w:val="00D2195B"/>
    <w:rsid w:val="00D21A35"/>
    <w:rsid w:val="00D21AAF"/>
    <w:rsid w:val="00D21CB2"/>
    <w:rsid w:val="00D21E05"/>
    <w:rsid w:val="00D21E2F"/>
    <w:rsid w:val="00D21EDB"/>
    <w:rsid w:val="00D22025"/>
    <w:rsid w:val="00D22104"/>
    <w:rsid w:val="00D22105"/>
    <w:rsid w:val="00D221C5"/>
    <w:rsid w:val="00D22235"/>
    <w:rsid w:val="00D2223D"/>
    <w:rsid w:val="00D223C2"/>
    <w:rsid w:val="00D2244F"/>
    <w:rsid w:val="00D224DA"/>
    <w:rsid w:val="00D22660"/>
    <w:rsid w:val="00D229C5"/>
    <w:rsid w:val="00D229DC"/>
    <w:rsid w:val="00D22B0C"/>
    <w:rsid w:val="00D22B3E"/>
    <w:rsid w:val="00D22C4D"/>
    <w:rsid w:val="00D22CA9"/>
    <w:rsid w:val="00D22E7D"/>
    <w:rsid w:val="00D22EDC"/>
    <w:rsid w:val="00D22FF0"/>
    <w:rsid w:val="00D230BA"/>
    <w:rsid w:val="00D232D5"/>
    <w:rsid w:val="00D23316"/>
    <w:rsid w:val="00D23364"/>
    <w:rsid w:val="00D23380"/>
    <w:rsid w:val="00D23411"/>
    <w:rsid w:val="00D23479"/>
    <w:rsid w:val="00D23897"/>
    <w:rsid w:val="00D23B24"/>
    <w:rsid w:val="00D23E11"/>
    <w:rsid w:val="00D23E60"/>
    <w:rsid w:val="00D23E65"/>
    <w:rsid w:val="00D23EF6"/>
    <w:rsid w:val="00D23F11"/>
    <w:rsid w:val="00D23F96"/>
    <w:rsid w:val="00D23FB8"/>
    <w:rsid w:val="00D240D7"/>
    <w:rsid w:val="00D2424B"/>
    <w:rsid w:val="00D24473"/>
    <w:rsid w:val="00D244CC"/>
    <w:rsid w:val="00D2461F"/>
    <w:rsid w:val="00D246FE"/>
    <w:rsid w:val="00D246FF"/>
    <w:rsid w:val="00D249B7"/>
    <w:rsid w:val="00D24A5C"/>
    <w:rsid w:val="00D24CDA"/>
    <w:rsid w:val="00D24D34"/>
    <w:rsid w:val="00D24DAB"/>
    <w:rsid w:val="00D24DD1"/>
    <w:rsid w:val="00D24EAD"/>
    <w:rsid w:val="00D24EB4"/>
    <w:rsid w:val="00D24F42"/>
    <w:rsid w:val="00D24F94"/>
    <w:rsid w:val="00D24FC4"/>
    <w:rsid w:val="00D2513D"/>
    <w:rsid w:val="00D25275"/>
    <w:rsid w:val="00D25322"/>
    <w:rsid w:val="00D2543B"/>
    <w:rsid w:val="00D25490"/>
    <w:rsid w:val="00D25539"/>
    <w:rsid w:val="00D25589"/>
    <w:rsid w:val="00D255AF"/>
    <w:rsid w:val="00D2560B"/>
    <w:rsid w:val="00D2568F"/>
    <w:rsid w:val="00D256B7"/>
    <w:rsid w:val="00D256CC"/>
    <w:rsid w:val="00D25875"/>
    <w:rsid w:val="00D258B1"/>
    <w:rsid w:val="00D258C5"/>
    <w:rsid w:val="00D259A2"/>
    <w:rsid w:val="00D259CA"/>
    <w:rsid w:val="00D259F7"/>
    <w:rsid w:val="00D25A3E"/>
    <w:rsid w:val="00D25A66"/>
    <w:rsid w:val="00D25AA8"/>
    <w:rsid w:val="00D25BD1"/>
    <w:rsid w:val="00D25BFF"/>
    <w:rsid w:val="00D25CA9"/>
    <w:rsid w:val="00D25DCE"/>
    <w:rsid w:val="00D25E08"/>
    <w:rsid w:val="00D25E4F"/>
    <w:rsid w:val="00D25E6B"/>
    <w:rsid w:val="00D25EF6"/>
    <w:rsid w:val="00D26026"/>
    <w:rsid w:val="00D26075"/>
    <w:rsid w:val="00D26263"/>
    <w:rsid w:val="00D2650C"/>
    <w:rsid w:val="00D2657B"/>
    <w:rsid w:val="00D26629"/>
    <w:rsid w:val="00D26634"/>
    <w:rsid w:val="00D26693"/>
    <w:rsid w:val="00D26789"/>
    <w:rsid w:val="00D26A9D"/>
    <w:rsid w:val="00D26B18"/>
    <w:rsid w:val="00D26B81"/>
    <w:rsid w:val="00D26BD1"/>
    <w:rsid w:val="00D26E9D"/>
    <w:rsid w:val="00D26F42"/>
    <w:rsid w:val="00D2701C"/>
    <w:rsid w:val="00D270D0"/>
    <w:rsid w:val="00D271BA"/>
    <w:rsid w:val="00D271DE"/>
    <w:rsid w:val="00D27213"/>
    <w:rsid w:val="00D27315"/>
    <w:rsid w:val="00D273F9"/>
    <w:rsid w:val="00D2749C"/>
    <w:rsid w:val="00D274D9"/>
    <w:rsid w:val="00D27552"/>
    <w:rsid w:val="00D275ED"/>
    <w:rsid w:val="00D2762F"/>
    <w:rsid w:val="00D2768C"/>
    <w:rsid w:val="00D27868"/>
    <w:rsid w:val="00D278D5"/>
    <w:rsid w:val="00D2799D"/>
    <w:rsid w:val="00D27A1B"/>
    <w:rsid w:val="00D27B14"/>
    <w:rsid w:val="00D27BA2"/>
    <w:rsid w:val="00D27C30"/>
    <w:rsid w:val="00D27D3B"/>
    <w:rsid w:val="00D27D9C"/>
    <w:rsid w:val="00D27E3F"/>
    <w:rsid w:val="00D27FC6"/>
    <w:rsid w:val="00D30004"/>
    <w:rsid w:val="00D30044"/>
    <w:rsid w:val="00D30080"/>
    <w:rsid w:val="00D3009C"/>
    <w:rsid w:val="00D3017A"/>
    <w:rsid w:val="00D3046D"/>
    <w:rsid w:val="00D3063F"/>
    <w:rsid w:val="00D30727"/>
    <w:rsid w:val="00D30754"/>
    <w:rsid w:val="00D30833"/>
    <w:rsid w:val="00D30C4F"/>
    <w:rsid w:val="00D30D1E"/>
    <w:rsid w:val="00D30D4C"/>
    <w:rsid w:val="00D30D99"/>
    <w:rsid w:val="00D30EB0"/>
    <w:rsid w:val="00D30EF9"/>
    <w:rsid w:val="00D310D4"/>
    <w:rsid w:val="00D31227"/>
    <w:rsid w:val="00D3122E"/>
    <w:rsid w:val="00D31274"/>
    <w:rsid w:val="00D31300"/>
    <w:rsid w:val="00D313D4"/>
    <w:rsid w:val="00D313D6"/>
    <w:rsid w:val="00D31AFF"/>
    <w:rsid w:val="00D31B53"/>
    <w:rsid w:val="00D31B64"/>
    <w:rsid w:val="00D31C2C"/>
    <w:rsid w:val="00D31C5E"/>
    <w:rsid w:val="00D31DE0"/>
    <w:rsid w:val="00D31E01"/>
    <w:rsid w:val="00D31E3E"/>
    <w:rsid w:val="00D31F02"/>
    <w:rsid w:val="00D321EF"/>
    <w:rsid w:val="00D3235D"/>
    <w:rsid w:val="00D323E9"/>
    <w:rsid w:val="00D324A1"/>
    <w:rsid w:val="00D3252D"/>
    <w:rsid w:val="00D325C1"/>
    <w:rsid w:val="00D32694"/>
    <w:rsid w:val="00D32730"/>
    <w:rsid w:val="00D32774"/>
    <w:rsid w:val="00D3282A"/>
    <w:rsid w:val="00D32844"/>
    <w:rsid w:val="00D32856"/>
    <w:rsid w:val="00D328AE"/>
    <w:rsid w:val="00D32B18"/>
    <w:rsid w:val="00D32B3E"/>
    <w:rsid w:val="00D32B45"/>
    <w:rsid w:val="00D32BBB"/>
    <w:rsid w:val="00D32C20"/>
    <w:rsid w:val="00D32C26"/>
    <w:rsid w:val="00D32CD4"/>
    <w:rsid w:val="00D32F58"/>
    <w:rsid w:val="00D32FC8"/>
    <w:rsid w:val="00D3329B"/>
    <w:rsid w:val="00D33354"/>
    <w:rsid w:val="00D3355E"/>
    <w:rsid w:val="00D337A2"/>
    <w:rsid w:val="00D33862"/>
    <w:rsid w:val="00D33B99"/>
    <w:rsid w:val="00D33BD1"/>
    <w:rsid w:val="00D33C55"/>
    <w:rsid w:val="00D33E76"/>
    <w:rsid w:val="00D33F40"/>
    <w:rsid w:val="00D34065"/>
    <w:rsid w:val="00D34263"/>
    <w:rsid w:val="00D342F6"/>
    <w:rsid w:val="00D342FB"/>
    <w:rsid w:val="00D34363"/>
    <w:rsid w:val="00D34425"/>
    <w:rsid w:val="00D3488C"/>
    <w:rsid w:val="00D348B1"/>
    <w:rsid w:val="00D34A0A"/>
    <w:rsid w:val="00D34B59"/>
    <w:rsid w:val="00D34C67"/>
    <w:rsid w:val="00D34D04"/>
    <w:rsid w:val="00D34D2C"/>
    <w:rsid w:val="00D34D9C"/>
    <w:rsid w:val="00D34DDD"/>
    <w:rsid w:val="00D34DE6"/>
    <w:rsid w:val="00D34E9F"/>
    <w:rsid w:val="00D3515F"/>
    <w:rsid w:val="00D3517D"/>
    <w:rsid w:val="00D35313"/>
    <w:rsid w:val="00D353BE"/>
    <w:rsid w:val="00D355BB"/>
    <w:rsid w:val="00D35685"/>
    <w:rsid w:val="00D35759"/>
    <w:rsid w:val="00D35826"/>
    <w:rsid w:val="00D35863"/>
    <w:rsid w:val="00D35877"/>
    <w:rsid w:val="00D359E3"/>
    <w:rsid w:val="00D35A61"/>
    <w:rsid w:val="00D35A97"/>
    <w:rsid w:val="00D35AB7"/>
    <w:rsid w:val="00D35B21"/>
    <w:rsid w:val="00D35C3F"/>
    <w:rsid w:val="00D35CA4"/>
    <w:rsid w:val="00D35E47"/>
    <w:rsid w:val="00D35EA3"/>
    <w:rsid w:val="00D35F0C"/>
    <w:rsid w:val="00D360BB"/>
    <w:rsid w:val="00D36263"/>
    <w:rsid w:val="00D362C7"/>
    <w:rsid w:val="00D36497"/>
    <w:rsid w:val="00D36542"/>
    <w:rsid w:val="00D366CF"/>
    <w:rsid w:val="00D366E7"/>
    <w:rsid w:val="00D36ADD"/>
    <w:rsid w:val="00D36B62"/>
    <w:rsid w:val="00D36D2B"/>
    <w:rsid w:val="00D37047"/>
    <w:rsid w:val="00D370DD"/>
    <w:rsid w:val="00D3714B"/>
    <w:rsid w:val="00D3715F"/>
    <w:rsid w:val="00D3740E"/>
    <w:rsid w:val="00D37416"/>
    <w:rsid w:val="00D37513"/>
    <w:rsid w:val="00D3755F"/>
    <w:rsid w:val="00D3764E"/>
    <w:rsid w:val="00D376FB"/>
    <w:rsid w:val="00D37701"/>
    <w:rsid w:val="00D37795"/>
    <w:rsid w:val="00D37876"/>
    <w:rsid w:val="00D37D31"/>
    <w:rsid w:val="00D37E1B"/>
    <w:rsid w:val="00D37F4D"/>
    <w:rsid w:val="00D400D8"/>
    <w:rsid w:val="00D40100"/>
    <w:rsid w:val="00D40327"/>
    <w:rsid w:val="00D40478"/>
    <w:rsid w:val="00D407FE"/>
    <w:rsid w:val="00D408D8"/>
    <w:rsid w:val="00D40BB4"/>
    <w:rsid w:val="00D40CF1"/>
    <w:rsid w:val="00D40E3E"/>
    <w:rsid w:val="00D40E4F"/>
    <w:rsid w:val="00D40F03"/>
    <w:rsid w:val="00D40F05"/>
    <w:rsid w:val="00D4106F"/>
    <w:rsid w:val="00D410CC"/>
    <w:rsid w:val="00D412D1"/>
    <w:rsid w:val="00D413F1"/>
    <w:rsid w:val="00D414FB"/>
    <w:rsid w:val="00D41579"/>
    <w:rsid w:val="00D4165C"/>
    <w:rsid w:val="00D417AC"/>
    <w:rsid w:val="00D41947"/>
    <w:rsid w:val="00D41AD7"/>
    <w:rsid w:val="00D41BAE"/>
    <w:rsid w:val="00D41C09"/>
    <w:rsid w:val="00D41DF7"/>
    <w:rsid w:val="00D41ECB"/>
    <w:rsid w:val="00D41F56"/>
    <w:rsid w:val="00D41FD9"/>
    <w:rsid w:val="00D4223C"/>
    <w:rsid w:val="00D422C2"/>
    <w:rsid w:val="00D423A8"/>
    <w:rsid w:val="00D4264B"/>
    <w:rsid w:val="00D4275D"/>
    <w:rsid w:val="00D42776"/>
    <w:rsid w:val="00D428CA"/>
    <w:rsid w:val="00D4293D"/>
    <w:rsid w:val="00D429A2"/>
    <w:rsid w:val="00D42B1F"/>
    <w:rsid w:val="00D42C0C"/>
    <w:rsid w:val="00D42CE3"/>
    <w:rsid w:val="00D42D3E"/>
    <w:rsid w:val="00D42D69"/>
    <w:rsid w:val="00D42E9F"/>
    <w:rsid w:val="00D43309"/>
    <w:rsid w:val="00D433E3"/>
    <w:rsid w:val="00D4341A"/>
    <w:rsid w:val="00D4344A"/>
    <w:rsid w:val="00D435E5"/>
    <w:rsid w:val="00D43650"/>
    <w:rsid w:val="00D43811"/>
    <w:rsid w:val="00D43A55"/>
    <w:rsid w:val="00D43CBC"/>
    <w:rsid w:val="00D43D11"/>
    <w:rsid w:val="00D43DFB"/>
    <w:rsid w:val="00D44000"/>
    <w:rsid w:val="00D4401D"/>
    <w:rsid w:val="00D4405A"/>
    <w:rsid w:val="00D440E3"/>
    <w:rsid w:val="00D44171"/>
    <w:rsid w:val="00D443E4"/>
    <w:rsid w:val="00D44422"/>
    <w:rsid w:val="00D444B7"/>
    <w:rsid w:val="00D4477A"/>
    <w:rsid w:val="00D4483A"/>
    <w:rsid w:val="00D44AA1"/>
    <w:rsid w:val="00D45185"/>
    <w:rsid w:val="00D451C4"/>
    <w:rsid w:val="00D451DB"/>
    <w:rsid w:val="00D45340"/>
    <w:rsid w:val="00D45379"/>
    <w:rsid w:val="00D454DC"/>
    <w:rsid w:val="00D45705"/>
    <w:rsid w:val="00D45756"/>
    <w:rsid w:val="00D4575D"/>
    <w:rsid w:val="00D45766"/>
    <w:rsid w:val="00D45792"/>
    <w:rsid w:val="00D459B7"/>
    <w:rsid w:val="00D459CA"/>
    <w:rsid w:val="00D45A0E"/>
    <w:rsid w:val="00D45D6D"/>
    <w:rsid w:val="00D45E76"/>
    <w:rsid w:val="00D45F08"/>
    <w:rsid w:val="00D45F68"/>
    <w:rsid w:val="00D45FBC"/>
    <w:rsid w:val="00D46020"/>
    <w:rsid w:val="00D46083"/>
    <w:rsid w:val="00D460CB"/>
    <w:rsid w:val="00D461D5"/>
    <w:rsid w:val="00D4621B"/>
    <w:rsid w:val="00D4625A"/>
    <w:rsid w:val="00D4633A"/>
    <w:rsid w:val="00D46393"/>
    <w:rsid w:val="00D46424"/>
    <w:rsid w:val="00D464FA"/>
    <w:rsid w:val="00D46547"/>
    <w:rsid w:val="00D4654D"/>
    <w:rsid w:val="00D46571"/>
    <w:rsid w:val="00D4671E"/>
    <w:rsid w:val="00D46852"/>
    <w:rsid w:val="00D46963"/>
    <w:rsid w:val="00D46A59"/>
    <w:rsid w:val="00D46AA1"/>
    <w:rsid w:val="00D46B63"/>
    <w:rsid w:val="00D46D0A"/>
    <w:rsid w:val="00D46DCE"/>
    <w:rsid w:val="00D46E1E"/>
    <w:rsid w:val="00D47003"/>
    <w:rsid w:val="00D4714B"/>
    <w:rsid w:val="00D4744C"/>
    <w:rsid w:val="00D47671"/>
    <w:rsid w:val="00D476A3"/>
    <w:rsid w:val="00D477C2"/>
    <w:rsid w:val="00D477CA"/>
    <w:rsid w:val="00D4785C"/>
    <w:rsid w:val="00D4791A"/>
    <w:rsid w:val="00D47B62"/>
    <w:rsid w:val="00D47BBC"/>
    <w:rsid w:val="00D47C42"/>
    <w:rsid w:val="00D47E01"/>
    <w:rsid w:val="00D47FF0"/>
    <w:rsid w:val="00D50066"/>
    <w:rsid w:val="00D50121"/>
    <w:rsid w:val="00D50132"/>
    <w:rsid w:val="00D50233"/>
    <w:rsid w:val="00D50235"/>
    <w:rsid w:val="00D50244"/>
    <w:rsid w:val="00D503DC"/>
    <w:rsid w:val="00D503F2"/>
    <w:rsid w:val="00D50466"/>
    <w:rsid w:val="00D50616"/>
    <w:rsid w:val="00D506B8"/>
    <w:rsid w:val="00D506E9"/>
    <w:rsid w:val="00D50710"/>
    <w:rsid w:val="00D50739"/>
    <w:rsid w:val="00D507C1"/>
    <w:rsid w:val="00D50831"/>
    <w:rsid w:val="00D5086B"/>
    <w:rsid w:val="00D50943"/>
    <w:rsid w:val="00D50A73"/>
    <w:rsid w:val="00D50A91"/>
    <w:rsid w:val="00D50B56"/>
    <w:rsid w:val="00D50C3B"/>
    <w:rsid w:val="00D50C7C"/>
    <w:rsid w:val="00D50EF3"/>
    <w:rsid w:val="00D50FF5"/>
    <w:rsid w:val="00D51104"/>
    <w:rsid w:val="00D511C2"/>
    <w:rsid w:val="00D51297"/>
    <w:rsid w:val="00D512F0"/>
    <w:rsid w:val="00D51327"/>
    <w:rsid w:val="00D5134C"/>
    <w:rsid w:val="00D514A4"/>
    <w:rsid w:val="00D514B0"/>
    <w:rsid w:val="00D514D4"/>
    <w:rsid w:val="00D51644"/>
    <w:rsid w:val="00D5191A"/>
    <w:rsid w:val="00D51A4D"/>
    <w:rsid w:val="00D51A6B"/>
    <w:rsid w:val="00D51ABB"/>
    <w:rsid w:val="00D51C5A"/>
    <w:rsid w:val="00D51C68"/>
    <w:rsid w:val="00D51CFB"/>
    <w:rsid w:val="00D51E9E"/>
    <w:rsid w:val="00D520D1"/>
    <w:rsid w:val="00D520D3"/>
    <w:rsid w:val="00D52132"/>
    <w:rsid w:val="00D52142"/>
    <w:rsid w:val="00D5217F"/>
    <w:rsid w:val="00D521D4"/>
    <w:rsid w:val="00D521E7"/>
    <w:rsid w:val="00D521FC"/>
    <w:rsid w:val="00D52250"/>
    <w:rsid w:val="00D52313"/>
    <w:rsid w:val="00D5234D"/>
    <w:rsid w:val="00D52393"/>
    <w:rsid w:val="00D52468"/>
    <w:rsid w:val="00D5249C"/>
    <w:rsid w:val="00D524FB"/>
    <w:rsid w:val="00D52595"/>
    <w:rsid w:val="00D5260C"/>
    <w:rsid w:val="00D5275E"/>
    <w:rsid w:val="00D5282B"/>
    <w:rsid w:val="00D52893"/>
    <w:rsid w:val="00D52898"/>
    <w:rsid w:val="00D528C3"/>
    <w:rsid w:val="00D52BE3"/>
    <w:rsid w:val="00D52BEF"/>
    <w:rsid w:val="00D52E9B"/>
    <w:rsid w:val="00D52F57"/>
    <w:rsid w:val="00D52FA6"/>
    <w:rsid w:val="00D52FFC"/>
    <w:rsid w:val="00D53011"/>
    <w:rsid w:val="00D5301E"/>
    <w:rsid w:val="00D530CD"/>
    <w:rsid w:val="00D530DD"/>
    <w:rsid w:val="00D5317C"/>
    <w:rsid w:val="00D533DE"/>
    <w:rsid w:val="00D53545"/>
    <w:rsid w:val="00D53B3D"/>
    <w:rsid w:val="00D53B40"/>
    <w:rsid w:val="00D53BE6"/>
    <w:rsid w:val="00D53CD7"/>
    <w:rsid w:val="00D53D07"/>
    <w:rsid w:val="00D53DE7"/>
    <w:rsid w:val="00D53E45"/>
    <w:rsid w:val="00D53EDD"/>
    <w:rsid w:val="00D54016"/>
    <w:rsid w:val="00D540A6"/>
    <w:rsid w:val="00D540E1"/>
    <w:rsid w:val="00D5414C"/>
    <w:rsid w:val="00D541F2"/>
    <w:rsid w:val="00D54256"/>
    <w:rsid w:val="00D54511"/>
    <w:rsid w:val="00D5459C"/>
    <w:rsid w:val="00D54680"/>
    <w:rsid w:val="00D546BD"/>
    <w:rsid w:val="00D54754"/>
    <w:rsid w:val="00D549B7"/>
    <w:rsid w:val="00D54AB2"/>
    <w:rsid w:val="00D54B4B"/>
    <w:rsid w:val="00D54C50"/>
    <w:rsid w:val="00D550F8"/>
    <w:rsid w:val="00D55128"/>
    <w:rsid w:val="00D55238"/>
    <w:rsid w:val="00D5539C"/>
    <w:rsid w:val="00D553A2"/>
    <w:rsid w:val="00D55506"/>
    <w:rsid w:val="00D55545"/>
    <w:rsid w:val="00D555D0"/>
    <w:rsid w:val="00D555F4"/>
    <w:rsid w:val="00D55625"/>
    <w:rsid w:val="00D5562B"/>
    <w:rsid w:val="00D5567B"/>
    <w:rsid w:val="00D558A7"/>
    <w:rsid w:val="00D559CD"/>
    <w:rsid w:val="00D559CE"/>
    <w:rsid w:val="00D55C46"/>
    <w:rsid w:val="00D55DE0"/>
    <w:rsid w:val="00D55E53"/>
    <w:rsid w:val="00D55EDD"/>
    <w:rsid w:val="00D56070"/>
    <w:rsid w:val="00D560D4"/>
    <w:rsid w:val="00D561E8"/>
    <w:rsid w:val="00D56522"/>
    <w:rsid w:val="00D5674D"/>
    <w:rsid w:val="00D5688A"/>
    <w:rsid w:val="00D56944"/>
    <w:rsid w:val="00D56C1D"/>
    <w:rsid w:val="00D56C2F"/>
    <w:rsid w:val="00D56C81"/>
    <w:rsid w:val="00D56CCF"/>
    <w:rsid w:val="00D56D84"/>
    <w:rsid w:val="00D56FC9"/>
    <w:rsid w:val="00D56FE0"/>
    <w:rsid w:val="00D571A0"/>
    <w:rsid w:val="00D571C2"/>
    <w:rsid w:val="00D57301"/>
    <w:rsid w:val="00D5746F"/>
    <w:rsid w:val="00D5747E"/>
    <w:rsid w:val="00D5781D"/>
    <w:rsid w:val="00D578BF"/>
    <w:rsid w:val="00D578C2"/>
    <w:rsid w:val="00D579F3"/>
    <w:rsid w:val="00D57A3F"/>
    <w:rsid w:val="00D57B84"/>
    <w:rsid w:val="00D57C5C"/>
    <w:rsid w:val="00D57C71"/>
    <w:rsid w:val="00D57CAE"/>
    <w:rsid w:val="00D57CBA"/>
    <w:rsid w:val="00D57CC4"/>
    <w:rsid w:val="00D57CE3"/>
    <w:rsid w:val="00D57CE4"/>
    <w:rsid w:val="00D57D12"/>
    <w:rsid w:val="00D57D25"/>
    <w:rsid w:val="00D57DFF"/>
    <w:rsid w:val="00D57F28"/>
    <w:rsid w:val="00D60376"/>
    <w:rsid w:val="00D603D1"/>
    <w:rsid w:val="00D6041E"/>
    <w:rsid w:val="00D60434"/>
    <w:rsid w:val="00D605EA"/>
    <w:rsid w:val="00D6069C"/>
    <w:rsid w:val="00D607CE"/>
    <w:rsid w:val="00D60817"/>
    <w:rsid w:val="00D60864"/>
    <w:rsid w:val="00D60BE7"/>
    <w:rsid w:val="00D60CD3"/>
    <w:rsid w:val="00D60D15"/>
    <w:rsid w:val="00D60D82"/>
    <w:rsid w:val="00D60E5B"/>
    <w:rsid w:val="00D60E9C"/>
    <w:rsid w:val="00D61002"/>
    <w:rsid w:val="00D61008"/>
    <w:rsid w:val="00D61018"/>
    <w:rsid w:val="00D611CB"/>
    <w:rsid w:val="00D61253"/>
    <w:rsid w:val="00D61295"/>
    <w:rsid w:val="00D613E0"/>
    <w:rsid w:val="00D613E4"/>
    <w:rsid w:val="00D613F6"/>
    <w:rsid w:val="00D6158C"/>
    <w:rsid w:val="00D6193D"/>
    <w:rsid w:val="00D61965"/>
    <w:rsid w:val="00D61970"/>
    <w:rsid w:val="00D61B3A"/>
    <w:rsid w:val="00D61DCC"/>
    <w:rsid w:val="00D61E2D"/>
    <w:rsid w:val="00D62036"/>
    <w:rsid w:val="00D62074"/>
    <w:rsid w:val="00D621F3"/>
    <w:rsid w:val="00D62260"/>
    <w:rsid w:val="00D6246C"/>
    <w:rsid w:val="00D626A3"/>
    <w:rsid w:val="00D626FE"/>
    <w:rsid w:val="00D629AB"/>
    <w:rsid w:val="00D62CE1"/>
    <w:rsid w:val="00D62CEC"/>
    <w:rsid w:val="00D62E5B"/>
    <w:rsid w:val="00D62F92"/>
    <w:rsid w:val="00D62FF1"/>
    <w:rsid w:val="00D630A9"/>
    <w:rsid w:val="00D630E9"/>
    <w:rsid w:val="00D63218"/>
    <w:rsid w:val="00D6321B"/>
    <w:rsid w:val="00D6324F"/>
    <w:rsid w:val="00D63400"/>
    <w:rsid w:val="00D635CC"/>
    <w:rsid w:val="00D63647"/>
    <w:rsid w:val="00D63737"/>
    <w:rsid w:val="00D6373C"/>
    <w:rsid w:val="00D6393F"/>
    <w:rsid w:val="00D6394B"/>
    <w:rsid w:val="00D639E0"/>
    <w:rsid w:val="00D63B72"/>
    <w:rsid w:val="00D63C85"/>
    <w:rsid w:val="00D63DFC"/>
    <w:rsid w:val="00D640FB"/>
    <w:rsid w:val="00D641BB"/>
    <w:rsid w:val="00D6427E"/>
    <w:rsid w:val="00D6437D"/>
    <w:rsid w:val="00D643C8"/>
    <w:rsid w:val="00D644E0"/>
    <w:rsid w:val="00D645C6"/>
    <w:rsid w:val="00D64600"/>
    <w:rsid w:val="00D646C6"/>
    <w:rsid w:val="00D646F0"/>
    <w:rsid w:val="00D6472B"/>
    <w:rsid w:val="00D647AC"/>
    <w:rsid w:val="00D64991"/>
    <w:rsid w:val="00D64B06"/>
    <w:rsid w:val="00D64B67"/>
    <w:rsid w:val="00D64B69"/>
    <w:rsid w:val="00D64BC5"/>
    <w:rsid w:val="00D64C7C"/>
    <w:rsid w:val="00D64D5F"/>
    <w:rsid w:val="00D64E53"/>
    <w:rsid w:val="00D64EE5"/>
    <w:rsid w:val="00D651AC"/>
    <w:rsid w:val="00D651FF"/>
    <w:rsid w:val="00D6526B"/>
    <w:rsid w:val="00D65558"/>
    <w:rsid w:val="00D65804"/>
    <w:rsid w:val="00D658D7"/>
    <w:rsid w:val="00D6594F"/>
    <w:rsid w:val="00D65A40"/>
    <w:rsid w:val="00D65A9B"/>
    <w:rsid w:val="00D65ADD"/>
    <w:rsid w:val="00D65CE2"/>
    <w:rsid w:val="00D65D5A"/>
    <w:rsid w:val="00D66034"/>
    <w:rsid w:val="00D66144"/>
    <w:rsid w:val="00D6616F"/>
    <w:rsid w:val="00D663F5"/>
    <w:rsid w:val="00D665E3"/>
    <w:rsid w:val="00D6665C"/>
    <w:rsid w:val="00D6670C"/>
    <w:rsid w:val="00D6678C"/>
    <w:rsid w:val="00D66838"/>
    <w:rsid w:val="00D6696E"/>
    <w:rsid w:val="00D66AFE"/>
    <w:rsid w:val="00D66C48"/>
    <w:rsid w:val="00D66D16"/>
    <w:rsid w:val="00D66D63"/>
    <w:rsid w:val="00D66EB4"/>
    <w:rsid w:val="00D66F0C"/>
    <w:rsid w:val="00D6715C"/>
    <w:rsid w:val="00D67183"/>
    <w:rsid w:val="00D671A0"/>
    <w:rsid w:val="00D6728F"/>
    <w:rsid w:val="00D67662"/>
    <w:rsid w:val="00D6769E"/>
    <w:rsid w:val="00D6789D"/>
    <w:rsid w:val="00D6793D"/>
    <w:rsid w:val="00D6797A"/>
    <w:rsid w:val="00D67B34"/>
    <w:rsid w:val="00D67BAC"/>
    <w:rsid w:val="00D67C0B"/>
    <w:rsid w:val="00D67C44"/>
    <w:rsid w:val="00D67D71"/>
    <w:rsid w:val="00D67E17"/>
    <w:rsid w:val="00D67EB4"/>
    <w:rsid w:val="00D67F7A"/>
    <w:rsid w:val="00D67F7E"/>
    <w:rsid w:val="00D67FEB"/>
    <w:rsid w:val="00D70042"/>
    <w:rsid w:val="00D70080"/>
    <w:rsid w:val="00D70181"/>
    <w:rsid w:val="00D7019A"/>
    <w:rsid w:val="00D701AE"/>
    <w:rsid w:val="00D701E9"/>
    <w:rsid w:val="00D702D8"/>
    <w:rsid w:val="00D70357"/>
    <w:rsid w:val="00D704DA"/>
    <w:rsid w:val="00D70566"/>
    <w:rsid w:val="00D70600"/>
    <w:rsid w:val="00D70775"/>
    <w:rsid w:val="00D70781"/>
    <w:rsid w:val="00D70844"/>
    <w:rsid w:val="00D70866"/>
    <w:rsid w:val="00D708C5"/>
    <w:rsid w:val="00D70B4C"/>
    <w:rsid w:val="00D70C74"/>
    <w:rsid w:val="00D70CAF"/>
    <w:rsid w:val="00D70CE7"/>
    <w:rsid w:val="00D70D7F"/>
    <w:rsid w:val="00D70EA1"/>
    <w:rsid w:val="00D70F5A"/>
    <w:rsid w:val="00D70F93"/>
    <w:rsid w:val="00D7153F"/>
    <w:rsid w:val="00D7158F"/>
    <w:rsid w:val="00D715EA"/>
    <w:rsid w:val="00D7164E"/>
    <w:rsid w:val="00D7168C"/>
    <w:rsid w:val="00D716A4"/>
    <w:rsid w:val="00D716AF"/>
    <w:rsid w:val="00D716B7"/>
    <w:rsid w:val="00D7177E"/>
    <w:rsid w:val="00D71865"/>
    <w:rsid w:val="00D718EA"/>
    <w:rsid w:val="00D71AC5"/>
    <w:rsid w:val="00D71B72"/>
    <w:rsid w:val="00D71C21"/>
    <w:rsid w:val="00D71CFC"/>
    <w:rsid w:val="00D71D10"/>
    <w:rsid w:val="00D71FA6"/>
    <w:rsid w:val="00D71FD6"/>
    <w:rsid w:val="00D7208E"/>
    <w:rsid w:val="00D72206"/>
    <w:rsid w:val="00D7224A"/>
    <w:rsid w:val="00D72279"/>
    <w:rsid w:val="00D72280"/>
    <w:rsid w:val="00D7236C"/>
    <w:rsid w:val="00D723AB"/>
    <w:rsid w:val="00D7247C"/>
    <w:rsid w:val="00D7249E"/>
    <w:rsid w:val="00D72550"/>
    <w:rsid w:val="00D72649"/>
    <w:rsid w:val="00D726BE"/>
    <w:rsid w:val="00D72775"/>
    <w:rsid w:val="00D728DA"/>
    <w:rsid w:val="00D728F1"/>
    <w:rsid w:val="00D729D9"/>
    <w:rsid w:val="00D729EB"/>
    <w:rsid w:val="00D72ACF"/>
    <w:rsid w:val="00D72B2F"/>
    <w:rsid w:val="00D72E32"/>
    <w:rsid w:val="00D72E79"/>
    <w:rsid w:val="00D72F44"/>
    <w:rsid w:val="00D72FC5"/>
    <w:rsid w:val="00D730FA"/>
    <w:rsid w:val="00D7330A"/>
    <w:rsid w:val="00D73326"/>
    <w:rsid w:val="00D734BF"/>
    <w:rsid w:val="00D734C0"/>
    <w:rsid w:val="00D73536"/>
    <w:rsid w:val="00D735EF"/>
    <w:rsid w:val="00D73636"/>
    <w:rsid w:val="00D73720"/>
    <w:rsid w:val="00D737DB"/>
    <w:rsid w:val="00D73831"/>
    <w:rsid w:val="00D73915"/>
    <w:rsid w:val="00D73AC6"/>
    <w:rsid w:val="00D73B1C"/>
    <w:rsid w:val="00D73B89"/>
    <w:rsid w:val="00D73BB8"/>
    <w:rsid w:val="00D73C20"/>
    <w:rsid w:val="00D73C6F"/>
    <w:rsid w:val="00D73C87"/>
    <w:rsid w:val="00D73CDF"/>
    <w:rsid w:val="00D73D84"/>
    <w:rsid w:val="00D7404C"/>
    <w:rsid w:val="00D7405C"/>
    <w:rsid w:val="00D7407B"/>
    <w:rsid w:val="00D7414B"/>
    <w:rsid w:val="00D74359"/>
    <w:rsid w:val="00D74614"/>
    <w:rsid w:val="00D74778"/>
    <w:rsid w:val="00D747D7"/>
    <w:rsid w:val="00D747FD"/>
    <w:rsid w:val="00D7486D"/>
    <w:rsid w:val="00D749F2"/>
    <w:rsid w:val="00D74B0A"/>
    <w:rsid w:val="00D74C58"/>
    <w:rsid w:val="00D74CC2"/>
    <w:rsid w:val="00D74D28"/>
    <w:rsid w:val="00D74E89"/>
    <w:rsid w:val="00D74ECA"/>
    <w:rsid w:val="00D74F45"/>
    <w:rsid w:val="00D7508B"/>
    <w:rsid w:val="00D753A2"/>
    <w:rsid w:val="00D7553A"/>
    <w:rsid w:val="00D7562E"/>
    <w:rsid w:val="00D7567A"/>
    <w:rsid w:val="00D757C1"/>
    <w:rsid w:val="00D757F7"/>
    <w:rsid w:val="00D7588F"/>
    <w:rsid w:val="00D75993"/>
    <w:rsid w:val="00D759AD"/>
    <w:rsid w:val="00D75AEF"/>
    <w:rsid w:val="00D75C04"/>
    <w:rsid w:val="00D75C1C"/>
    <w:rsid w:val="00D75CCD"/>
    <w:rsid w:val="00D75D70"/>
    <w:rsid w:val="00D75DB6"/>
    <w:rsid w:val="00D75E03"/>
    <w:rsid w:val="00D75E84"/>
    <w:rsid w:val="00D75EC3"/>
    <w:rsid w:val="00D75FFF"/>
    <w:rsid w:val="00D76084"/>
    <w:rsid w:val="00D760A7"/>
    <w:rsid w:val="00D760AB"/>
    <w:rsid w:val="00D7632F"/>
    <w:rsid w:val="00D763BD"/>
    <w:rsid w:val="00D76478"/>
    <w:rsid w:val="00D765B8"/>
    <w:rsid w:val="00D7668B"/>
    <w:rsid w:val="00D7670F"/>
    <w:rsid w:val="00D767D9"/>
    <w:rsid w:val="00D76940"/>
    <w:rsid w:val="00D76997"/>
    <w:rsid w:val="00D769EA"/>
    <w:rsid w:val="00D76A83"/>
    <w:rsid w:val="00D76BC7"/>
    <w:rsid w:val="00D76D89"/>
    <w:rsid w:val="00D76F2D"/>
    <w:rsid w:val="00D772D5"/>
    <w:rsid w:val="00D772F5"/>
    <w:rsid w:val="00D773D9"/>
    <w:rsid w:val="00D774AE"/>
    <w:rsid w:val="00D775A3"/>
    <w:rsid w:val="00D776C7"/>
    <w:rsid w:val="00D77707"/>
    <w:rsid w:val="00D77760"/>
    <w:rsid w:val="00D77763"/>
    <w:rsid w:val="00D7776C"/>
    <w:rsid w:val="00D7785C"/>
    <w:rsid w:val="00D77870"/>
    <w:rsid w:val="00D778C3"/>
    <w:rsid w:val="00D7795D"/>
    <w:rsid w:val="00D77AB5"/>
    <w:rsid w:val="00D77B05"/>
    <w:rsid w:val="00D77B06"/>
    <w:rsid w:val="00D77BC4"/>
    <w:rsid w:val="00D77C4D"/>
    <w:rsid w:val="00D77CA1"/>
    <w:rsid w:val="00D77D99"/>
    <w:rsid w:val="00D77F08"/>
    <w:rsid w:val="00D77FA7"/>
    <w:rsid w:val="00D801E9"/>
    <w:rsid w:val="00D8029A"/>
    <w:rsid w:val="00D802FA"/>
    <w:rsid w:val="00D803E2"/>
    <w:rsid w:val="00D80570"/>
    <w:rsid w:val="00D80618"/>
    <w:rsid w:val="00D806BC"/>
    <w:rsid w:val="00D807FB"/>
    <w:rsid w:val="00D8087D"/>
    <w:rsid w:val="00D808AA"/>
    <w:rsid w:val="00D80A0E"/>
    <w:rsid w:val="00D80AAA"/>
    <w:rsid w:val="00D80B02"/>
    <w:rsid w:val="00D80B4F"/>
    <w:rsid w:val="00D80C0F"/>
    <w:rsid w:val="00D80C15"/>
    <w:rsid w:val="00D80C23"/>
    <w:rsid w:val="00D80CE9"/>
    <w:rsid w:val="00D80EBD"/>
    <w:rsid w:val="00D810BB"/>
    <w:rsid w:val="00D810C9"/>
    <w:rsid w:val="00D81324"/>
    <w:rsid w:val="00D813C8"/>
    <w:rsid w:val="00D814DD"/>
    <w:rsid w:val="00D81536"/>
    <w:rsid w:val="00D81549"/>
    <w:rsid w:val="00D8165E"/>
    <w:rsid w:val="00D81670"/>
    <w:rsid w:val="00D816AA"/>
    <w:rsid w:val="00D8176C"/>
    <w:rsid w:val="00D817AF"/>
    <w:rsid w:val="00D8194D"/>
    <w:rsid w:val="00D819B1"/>
    <w:rsid w:val="00D819E8"/>
    <w:rsid w:val="00D819EF"/>
    <w:rsid w:val="00D81A02"/>
    <w:rsid w:val="00D81A4E"/>
    <w:rsid w:val="00D81B09"/>
    <w:rsid w:val="00D81C31"/>
    <w:rsid w:val="00D81C50"/>
    <w:rsid w:val="00D81C76"/>
    <w:rsid w:val="00D81C84"/>
    <w:rsid w:val="00D81E34"/>
    <w:rsid w:val="00D81E45"/>
    <w:rsid w:val="00D81EAA"/>
    <w:rsid w:val="00D81ED3"/>
    <w:rsid w:val="00D81F0C"/>
    <w:rsid w:val="00D820A8"/>
    <w:rsid w:val="00D8215C"/>
    <w:rsid w:val="00D821A7"/>
    <w:rsid w:val="00D8223A"/>
    <w:rsid w:val="00D82513"/>
    <w:rsid w:val="00D82629"/>
    <w:rsid w:val="00D82852"/>
    <w:rsid w:val="00D82878"/>
    <w:rsid w:val="00D82947"/>
    <w:rsid w:val="00D829EE"/>
    <w:rsid w:val="00D82A04"/>
    <w:rsid w:val="00D82B50"/>
    <w:rsid w:val="00D82BF9"/>
    <w:rsid w:val="00D82CC1"/>
    <w:rsid w:val="00D82D8A"/>
    <w:rsid w:val="00D82DB7"/>
    <w:rsid w:val="00D82DF6"/>
    <w:rsid w:val="00D82DFF"/>
    <w:rsid w:val="00D82FD3"/>
    <w:rsid w:val="00D8310C"/>
    <w:rsid w:val="00D83152"/>
    <w:rsid w:val="00D8329E"/>
    <w:rsid w:val="00D83314"/>
    <w:rsid w:val="00D83331"/>
    <w:rsid w:val="00D8353B"/>
    <w:rsid w:val="00D83655"/>
    <w:rsid w:val="00D836E6"/>
    <w:rsid w:val="00D836E8"/>
    <w:rsid w:val="00D838AF"/>
    <w:rsid w:val="00D838EB"/>
    <w:rsid w:val="00D83978"/>
    <w:rsid w:val="00D83A7F"/>
    <w:rsid w:val="00D83CC7"/>
    <w:rsid w:val="00D83D1F"/>
    <w:rsid w:val="00D83E45"/>
    <w:rsid w:val="00D83EC5"/>
    <w:rsid w:val="00D83F67"/>
    <w:rsid w:val="00D84098"/>
    <w:rsid w:val="00D84234"/>
    <w:rsid w:val="00D8435F"/>
    <w:rsid w:val="00D843D2"/>
    <w:rsid w:val="00D844D5"/>
    <w:rsid w:val="00D84521"/>
    <w:rsid w:val="00D84582"/>
    <w:rsid w:val="00D84807"/>
    <w:rsid w:val="00D84831"/>
    <w:rsid w:val="00D849D2"/>
    <w:rsid w:val="00D84C5B"/>
    <w:rsid w:val="00D84CA9"/>
    <w:rsid w:val="00D84DAD"/>
    <w:rsid w:val="00D84DDE"/>
    <w:rsid w:val="00D84E86"/>
    <w:rsid w:val="00D84EBF"/>
    <w:rsid w:val="00D84F03"/>
    <w:rsid w:val="00D84F94"/>
    <w:rsid w:val="00D850B3"/>
    <w:rsid w:val="00D85276"/>
    <w:rsid w:val="00D8543F"/>
    <w:rsid w:val="00D85783"/>
    <w:rsid w:val="00D85800"/>
    <w:rsid w:val="00D8584A"/>
    <w:rsid w:val="00D85987"/>
    <w:rsid w:val="00D859D8"/>
    <w:rsid w:val="00D85A71"/>
    <w:rsid w:val="00D85AEE"/>
    <w:rsid w:val="00D85BDD"/>
    <w:rsid w:val="00D85BE1"/>
    <w:rsid w:val="00D85BEF"/>
    <w:rsid w:val="00D85D80"/>
    <w:rsid w:val="00D85E95"/>
    <w:rsid w:val="00D85EE3"/>
    <w:rsid w:val="00D86039"/>
    <w:rsid w:val="00D861EF"/>
    <w:rsid w:val="00D863D0"/>
    <w:rsid w:val="00D863E9"/>
    <w:rsid w:val="00D86466"/>
    <w:rsid w:val="00D864B2"/>
    <w:rsid w:val="00D86514"/>
    <w:rsid w:val="00D86635"/>
    <w:rsid w:val="00D86638"/>
    <w:rsid w:val="00D8667D"/>
    <w:rsid w:val="00D866E8"/>
    <w:rsid w:val="00D8677A"/>
    <w:rsid w:val="00D867B2"/>
    <w:rsid w:val="00D86857"/>
    <w:rsid w:val="00D86A2F"/>
    <w:rsid w:val="00D86D48"/>
    <w:rsid w:val="00D86DAC"/>
    <w:rsid w:val="00D86E54"/>
    <w:rsid w:val="00D86E91"/>
    <w:rsid w:val="00D86F4B"/>
    <w:rsid w:val="00D87170"/>
    <w:rsid w:val="00D87220"/>
    <w:rsid w:val="00D8726B"/>
    <w:rsid w:val="00D87334"/>
    <w:rsid w:val="00D873A0"/>
    <w:rsid w:val="00D874FE"/>
    <w:rsid w:val="00D877EE"/>
    <w:rsid w:val="00D877F6"/>
    <w:rsid w:val="00D87843"/>
    <w:rsid w:val="00D87924"/>
    <w:rsid w:val="00D87AAB"/>
    <w:rsid w:val="00D87B36"/>
    <w:rsid w:val="00D87B4B"/>
    <w:rsid w:val="00D87BF1"/>
    <w:rsid w:val="00D87CF5"/>
    <w:rsid w:val="00D87D42"/>
    <w:rsid w:val="00D87D70"/>
    <w:rsid w:val="00D87D7B"/>
    <w:rsid w:val="00D87F04"/>
    <w:rsid w:val="00D87F87"/>
    <w:rsid w:val="00D87F9F"/>
    <w:rsid w:val="00D87FBB"/>
    <w:rsid w:val="00D90059"/>
    <w:rsid w:val="00D9021A"/>
    <w:rsid w:val="00D903D3"/>
    <w:rsid w:val="00D903FA"/>
    <w:rsid w:val="00D904DD"/>
    <w:rsid w:val="00D904EC"/>
    <w:rsid w:val="00D9054C"/>
    <w:rsid w:val="00D906FC"/>
    <w:rsid w:val="00D90758"/>
    <w:rsid w:val="00D9086E"/>
    <w:rsid w:val="00D908EB"/>
    <w:rsid w:val="00D90B60"/>
    <w:rsid w:val="00D90BC9"/>
    <w:rsid w:val="00D90C3A"/>
    <w:rsid w:val="00D90C42"/>
    <w:rsid w:val="00D90CD3"/>
    <w:rsid w:val="00D90D77"/>
    <w:rsid w:val="00D90DFC"/>
    <w:rsid w:val="00D910F7"/>
    <w:rsid w:val="00D91165"/>
    <w:rsid w:val="00D91247"/>
    <w:rsid w:val="00D912F5"/>
    <w:rsid w:val="00D91322"/>
    <w:rsid w:val="00D9138E"/>
    <w:rsid w:val="00D913A3"/>
    <w:rsid w:val="00D91416"/>
    <w:rsid w:val="00D91425"/>
    <w:rsid w:val="00D9154D"/>
    <w:rsid w:val="00D91569"/>
    <w:rsid w:val="00D915FC"/>
    <w:rsid w:val="00D919BD"/>
    <w:rsid w:val="00D91A2B"/>
    <w:rsid w:val="00D91AAD"/>
    <w:rsid w:val="00D91BFF"/>
    <w:rsid w:val="00D91C6E"/>
    <w:rsid w:val="00D91E6C"/>
    <w:rsid w:val="00D91E83"/>
    <w:rsid w:val="00D91EC0"/>
    <w:rsid w:val="00D91ECC"/>
    <w:rsid w:val="00D91F4A"/>
    <w:rsid w:val="00D91F89"/>
    <w:rsid w:val="00D920AA"/>
    <w:rsid w:val="00D92408"/>
    <w:rsid w:val="00D92606"/>
    <w:rsid w:val="00D926E5"/>
    <w:rsid w:val="00D92705"/>
    <w:rsid w:val="00D928AE"/>
    <w:rsid w:val="00D92915"/>
    <w:rsid w:val="00D9291A"/>
    <w:rsid w:val="00D929F8"/>
    <w:rsid w:val="00D92A4D"/>
    <w:rsid w:val="00D92A50"/>
    <w:rsid w:val="00D92AF1"/>
    <w:rsid w:val="00D92BCE"/>
    <w:rsid w:val="00D92C7A"/>
    <w:rsid w:val="00D92CD7"/>
    <w:rsid w:val="00D92CE7"/>
    <w:rsid w:val="00D92EDF"/>
    <w:rsid w:val="00D93135"/>
    <w:rsid w:val="00D93138"/>
    <w:rsid w:val="00D9319D"/>
    <w:rsid w:val="00D9337F"/>
    <w:rsid w:val="00D934B7"/>
    <w:rsid w:val="00D934C7"/>
    <w:rsid w:val="00D934DC"/>
    <w:rsid w:val="00D935CE"/>
    <w:rsid w:val="00D937A7"/>
    <w:rsid w:val="00D937BC"/>
    <w:rsid w:val="00D93955"/>
    <w:rsid w:val="00D93A98"/>
    <w:rsid w:val="00D93BD3"/>
    <w:rsid w:val="00D93C01"/>
    <w:rsid w:val="00D93CD1"/>
    <w:rsid w:val="00D93E23"/>
    <w:rsid w:val="00D93E33"/>
    <w:rsid w:val="00D93EA4"/>
    <w:rsid w:val="00D93EE5"/>
    <w:rsid w:val="00D940AA"/>
    <w:rsid w:val="00D940E2"/>
    <w:rsid w:val="00D941F5"/>
    <w:rsid w:val="00D94302"/>
    <w:rsid w:val="00D943A9"/>
    <w:rsid w:val="00D94607"/>
    <w:rsid w:val="00D94750"/>
    <w:rsid w:val="00D9479C"/>
    <w:rsid w:val="00D947D6"/>
    <w:rsid w:val="00D94838"/>
    <w:rsid w:val="00D949DE"/>
    <w:rsid w:val="00D94A21"/>
    <w:rsid w:val="00D94B23"/>
    <w:rsid w:val="00D94CBC"/>
    <w:rsid w:val="00D950F1"/>
    <w:rsid w:val="00D9524D"/>
    <w:rsid w:val="00D95309"/>
    <w:rsid w:val="00D9537B"/>
    <w:rsid w:val="00D954B9"/>
    <w:rsid w:val="00D95517"/>
    <w:rsid w:val="00D95546"/>
    <w:rsid w:val="00D95615"/>
    <w:rsid w:val="00D956A8"/>
    <w:rsid w:val="00D956CD"/>
    <w:rsid w:val="00D9586F"/>
    <w:rsid w:val="00D9587F"/>
    <w:rsid w:val="00D958D6"/>
    <w:rsid w:val="00D95936"/>
    <w:rsid w:val="00D95AB2"/>
    <w:rsid w:val="00D95B14"/>
    <w:rsid w:val="00D95EB9"/>
    <w:rsid w:val="00D95FDA"/>
    <w:rsid w:val="00D96026"/>
    <w:rsid w:val="00D96031"/>
    <w:rsid w:val="00D961D2"/>
    <w:rsid w:val="00D962BD"/>
    <w:rsid w:val="00D9645D"/>
    <w:rsid w:val="00D964DD"/>
    <w:rsid w:val="00D96649"/>
    <w:rsid w:val="00D96685"/>
    <w:rsid w:val="00D9690B"/>
    <w:rsid w:val="00D969D3"/>
    <w:rsid w:val="00D96A79"/>
    <w:rsid w:val="00D96B63"/>
    <w:rsid w:val="00D96BEE"/>
    <w:rsid w:val="00D96C94"/>
    <w:rsid w:val="00D96DA9"/>
    <w:rsid w:val="00D96DF0"/>
    <w:rsid w:val="00D96E05"/>
    <w:rsid w:val="00D96EDD"/>
    <w:rsid w:val="00D96F06"/>
    <w:rsid w:val="00D96F94"/>
    <w:rsid w:val="00D97085"/>
    <w:rsid w:val="00D970CF"/>
    <w:rsid w:val="00D970F0"/>
    <w:rsid w:val="00D97211"/>
    <w:rsid w:val="00D9721A"/>
    <w:rsid w:val="00D9723B"/>
    <w:rsid w:val="00D973B6"/>
    <w:rsid w:val="00D97478"/>
    <w:rsid w:val="00D976CF"/>
    <w:rsid w:val="00D97786"/>
    <w:rsid w:val="00D978BA"/>
    <w:rsid w:val="00D978D2"/>
    <w:rsid w:val="00D978D4"/>
    <w:rsid w:val="00D97A53"/>
    <w:rsid w:val="00D97B2E"/>
    <w:rsid w:val="00D97BD9"/>
    <w:rsid w:val="00D97DD6"/>
    <w:rsid w:val="00D97F63"/>
    <w:rsid w:val="00DA0119"/>
    <w:rsid w:val="00DA011C"/>
    <w:rsid w:val="00DA02D8"/>
    <w:rsid w:val="00DA035B"/>
    <w:rsid w:val="00DA03E6"/>
    <w:rsid w:val="00DA056A"/>
    <w:rsid w:val="00DA057C"/>
    <w:rsid w:val="00DA06BF"/>
    <w:rsid w:val="00DA0779"/>
    <w:rsid w:val="00DA07D9"/>
    <w:rsid w:val="00DA098F"/>
    <w:rsid w:val="00DA0A18"/>
    <w:rsid w:val="00DA0A84"/>
    <w:rsid w:val="00DA0ABE"/>
    <w:rsid w:val="00DA0BE2"/>
    <w:rsid w:val="00DA0CA6"/>
    <w:rsid w:val="00DA0E19"/>
    <w:rsid w:val="00DA0EBC"/>
    <w:rsid w:val="00DA0ECA"/>
    <w:rsid w:val="00DA0EF4"/>
    <w:rsid w:val="00DA0F08"/>
    <w:rsid w:val="00DA0F82"/>
    <w:rsid w:val="00DA1086"/>
    <w:rsid w:val="00DA119F"/>
    <w:rsid w:val="00DA1200"/>
    <w:rsid w:val="00DA1245"/>
    <w:rsid w:val="00DA12B4"/>
    <w:rsid w:val="00DA12EA"/>
    <w:rsid w:val="00DA12F1"/>
    <w:rsid w:val="00DA131C"/>
    <w:rsid w:val="00DA142D"/>
    <w:rsid w:val="00DA1439"/>
    <w:rsid w:val="00DA148F"/>
    <w:rsid w:val="00DA1591"/>
    <w:rsid w:val="00DA1860"/>
    <w:rsid w:val="00DA1A0E"/>
    <w:rsid w:val="00DA1B50"/>
    <w:rsid w:val="00DA1C7C"/>
    <w:rsid w:val="00DA1CA7"/>
    <w:rsid w:val="00DA1CE6"/>
    <w:rsid w:val="00DA1D17"/>
    <w:rsid w:val="00DA1F0E"/>
    <w:rsid w:val="00DA1F25"/>
    <w:rsid w:val="00DA1F73"/>
    <w:rsid w:val="00DA22DE"/>
    <w:rsid w:val="00DA2377"/>
    <w:rsid w:val="00DA2426"/>
    <w:rsid w:val="00DA243D"/>
    <w:rsid w:val="00DA2486"/>
    <w:rsid w:val="00DA2519"/>
    <w:rsid w:val="00DA2704"/>
    <w:rsid w:val="00DA2762"/>
    <w:rsid w:val="00DA27A2"/>
    <w:rsid w:val="00DA2A97"/>
    <w:rsid w:val="00DA2ADB"/>
    <w:rsid w:val="00DA2B1B"/>
    <w:rsid w:val="00DA2B6D"/>
    <w:rsid w:val="00DA2E22"/>
    <w:rsid w:val="00DA2E86"/>
    <w:rsid w:val="00DA2EEF"/>
    <w:rsid w:val="00DA2F3D"/>
    <w:rsid w:val="00DA2F3F"/>
    <w:rsid w:val="00DA3006"/>
    <w:rsid w:val="00DA30EE"/>
    <w:rsid w:val="00DA31BD"/>
    <w:rsid w:val="00DA33D7"/>
    <w:rsid w:val="00DA33E6"/>
    <w:rsid w:val="00DA34A5"/>
    <w:rsid w:val="00DA34BD"/>
    <w:rsid w:val="00DA3633"/>
    <w:rsid w:val="00DA3767"/>
    <w:rsid w:val="00DA38E4"/>
    <w:rsid w:val="00DA3908"/>
    <w:rsid w:val="00DA390C"/>
    <w:rsid w:val="00DA39DC"/>
    <w:rsid w:val="00DA3CF4"/>
    <w:rsid w:val="00DA3D17"/>
    <w:rsid w:val="00DA3F41"/>
    <w:rsid w:val="00DA409B"/>
    <w:rsid w:val="00DA4100"/>
    <w:rsid w:val="00DA4297"/>
    <w:rsid w:val="00DA445C"/>
    <w:rsid w:val="00DA4471"/>
    <w:rsid w:val="00DA44DD"/>
    <w:rsid w:val="00DA44E5"/>
    <w:rsid w:val="00DA469A"/>
    <w:rsid w:val="00DA472B"/>
    <w:rsid w:val="00DA4765"/>
    <w:rsid w:val="00DA4779"/>
    <w:rsid w:val="00DA49E4"/>
    <w:rsid w:val="00DA49FF"/>
    <w:rsid w:val="00DA4ADB"/>
    <w:rsid w:val="00DA4B9E"/>
    <w:rsid w:val="00DA4BC0"/>
    <w:rsid w:val="00DA4C21"/>
    <w:rsid w:val="00DA4C38"/>
    <w:rsid w:val="00DA4E5B"/>
    <w:rsid w:val="00DA4F30"/>
    <w:rsid w:val="00DA4F8E"/>
    <w:rsid w:val="00DA51C6"/>
    <w:rsid w:val="00DA5433"/>
    <w:rsid w:val="00DA55F0"/>
    <w:rsid w:val="00DA5751"/>
    <w:rsid w:val="00DA5882"/>
    <w:rsid w:val="00DA59FB"/>
    <w:rsid w:val="00DA5AF0"/>
    <w:rsid w:val="00DA5AFE"/>
    <w:rsid w:val="00DA5C3B"/>
    <w:rsid w:val="00DA5C5D"/>
    <w:rsid w:val="00DA5CFF"/>
    <w:rsid w:val="00DA5DF1"/>
    <w:rsid w:val="00DA5FFF"/>
    <w:rsid w:val="00DA6072"/>
    <w:rsid w:val="00DA60D0"/>
    <w:rsid w:val="00DA615B"/>
    <w:rsid w:val="00DA6292"/>
    <w:rsid w:val="00DA637F"/>
    <w:rsid w:val="00DA6486"/>
    <w:rsid w:val="00DA6652"/>
    <w:rsid w:val="00DA66E3"/>
    <w:rsid w:val="00DA673C"/>
    <w:rsid w:val="00DA68FF"/>
    <w:rsid w:val="00DA69F1"/>
    <w:rsid w:val="00DA6A75"/>
    <w:rsid w:val="00DA6D68"/>
    <w:rsid w:val="00DA6D79"/>
    <w:rsid w:val="00DA6DCF"/>
    <w:rsid w:val="00DA6E62"/>
    <w:rsid w:val="00DA72B6"/>
    <w:rsid w:val="00DA7303"/>
    <w:rsid w:val="00DA7476"/>
    <w:rsid w:val="00DA7478"/>
    <w:rsid w:val="00DA768C"/>
    <w:rsid w:val="00DA76F0"/>
    <w:rsid w:val="00DA77CB"/>
    <w:rsid w:val="00DA79D9"/>
    <w:rsid w:val="00DA79FB"/>
    <w:rsid w:val="00DA7B1C"/>
    <w:rsid w:val="00DA7B8B"/>
    <w:rsid w:val="00DA7BA2"/>
    <w:rsid w:val="00DA7BC0"/>
    <w:rsid w:val="00DA7C3D"/>
    <w:rsid w:val="00DA7CB4"/>
    <w:rsid w:val="00DA7D46"/>
    <w:rsid w:val="00DA7D88"/>
    <w:rsid w:val="00DA7E2A"/>
    <w:rsid w:val="00DA7E6F"/>
    <w:rsid w:val="00DACE5A"/>
    <w:rsid w:val="00DB0256"/>
    <w:rsid w:val="00DB026F"/>
    <w:rsid w:val="00DB0490"/>
    <w:rsid w:val="00DB04CB"/>
    <w:rsid w:val="00DB0527"/>
    <w:rsid w:val="00DB05E4"/>
    <w:rsid w:val="00DB06BE"/>
    <w:rsid w:val="00DB074D"/>
    <w:rsid w:val="00DB0A01"/>
    <w:rsid w:val="00DB0B09"/>
    <w:rsid w:val="00DB0BFA"/>
    <w:rsid w:val="00DB0C57"/>
    <w:rsid w:val="00DB0D83"/>
    <w:rsid w:val="00DB0E55"/>
    <w:rsid w:val="00DB0F60"/>
    <w:rsid w:val="00DB0FB8"/>
    <w:rsid w:val="00DB0FB9"/>
    <w:rsid w:val="00DB0FE8"/>
    <w:rsid w:val="00DB1083"/>
    <w:rsid w:val="00DB10F2"/>
    <w:rsid w:val="00DB11A3"/>
    <w:rsid w:val="00DB11B8"/>
    <w:rsid w:val="00DB128B"/>
    <w:rsid w:val="00DB1296"/>
    <w:rsid w:val="00DB12CD"/>
    <w:rsid w:val="00DB14FD"/>
    <w:rsid w:val="00DB1520"/>
    <w:rsid w:val="00DB1637"/>
    <w:rsid w:val="00DB168D"/>
    <w:rsid w:val="00DB16EC"/>
    <w:rsid w:val="00DB1738"/>
    <w:rsid w:val="00DB1813"/>
    <w:rsid w:val="00DB184B"/>
    <w:rsid w:val="00DB1946"/>
    <w:rsid w:val="00DB1AAA"/>
    <w:rsid w:val="00DB1C47"/>
    <w:rsid w:val="00DB1CCA"/>
    <w:rsid w:val="00DB1D55"/>
    <w:rsid w:val="00DB1EC0"/>
    <w:rsid w:val="00DB1EC8"/>
    <w:rsid w:val="00DB1F2B"/>
    <w:rsid w:val="00DB2201"/>
    <w:rsid w:val="00DB22A9"/>
    <w:rsid w:val="00DB23E0"/>
    <w:rsid w:val="00DB2473"/>
    <w:rsid w:val="00DB2562"/>
    <w:rsid w:val="00DB25F9"/>
    <w:rsid w:val="00DB26FB"/>
    <w:rsid w:val="00DB28E4"/>
    <w:rsid w:val="00DB29F0"/>
    <w:rsid w:val="00DB2B9E"/>
    <w:rsid w:val="00DB2BA6"/>
    <w:rsid w:val="00DB2BD9"/>
    <w:rsid w:val="00DB2C9F"/>
    <w:rsid w:val="00DB2DF5"/>
    <w:rsid w:val="00DB2E66"/>
    <w:rsid w:val="00DB2EA4"/>
    <w:rsid w:val="00DB2F2E"/>
    <w:rsid w:val="00DB300C"/>
    <w:rsid w:val="00DB302D"/>
    <w:rsid w:val="00DB32F6"/>
    <w:rsid w:val="00DB3340"/>
    <w:rsid w:val="00DB348E"/>
    <w:rsid w:val="00DB3579"/>
    <w:rsid w:val="00DB359D"/>
    <w:rsid w:val="00DB35AA"/>
    <w:rsid w:val="00DB35B0"/>
    <w:rsid w:val="00DB35F1"/>
    <w:rsid w:val="00DB377D"/>
    <w:rsid w:val="00DB379D"/>
    <w:rsid w:val="00DB3A74"/>
    <w:rsid w:val="00DB3B37"/>
    <w:rsid w:val="00DB3B71"/>
    <w:rsid w:val="00DB3BF4"/>
    <w:rsid w:val="00DB3C67"/>
    <w:rsid w:val="00DB3D91"/>
    <w:rsid w:val="00DB3E1F"/>
    <w:rsid w:val="00DB3E9C"/>
    <w:rsid w:val="00DB3EAF"/>
    <w:rsid w:val="00DB3EF9"/>
    <w:rsid w:val="00DB3F15"/>
    <w:rsid w:val="00DB3F32"/>
    <w:rsid w:val="00DB3F69"/>
    <w:rsid w:val="00DB3F6B"/>
    <w:rsid w:val="00DB4117"/>
    <w:rsid w:val="00DB4141"/>
    <w:rsid w:val="00DB41DE"/>
    <w:rsid w:val="00DB4225"/>
    <w:rsid w:val="00DB42DB"/>
    <w:rsid w:val="00DB457C"/>
    <w:rsid w:val="00DB46D0"/>
    <w:rsid w:val="00DB4A3E"/>
    <w:rsid w:val="00DB4A42"/>
    <w:rsid w:val="00DB4ABE"/>
    <w:rsid w:val="00DB4BB4"/>
    <w:rsid w:val="00DB4BEE"/>
    <w:rsid w:val="00DB4FB3"/>
    <w:rsid w:val="00DB4FBF"/>
    <w:rsid w:val="00DB5079"/>
    <w:rsid w:val="00DB50F6"/>
    <w:rsid w:val="00DB51B2"/>
    <w:rsid w:val="00DB522C"/>
    <w:rsid w:val="00DB5409"/>
    <w:rsid w:val="00DB542A"/>
    <w:rsid w:val="00DB54C1"/>
    <w:rsid w:val="00DB55B8"/>
    <w:rsid w:val="00DB5626"/>
    <w:rsid w:val="00DB5657"/>
    <w:rsid w:val="00DB566F"/>
    <w:rsid w:val="00DB580D"/>
    <w:rsid w:val="00DB5830"/>
    <w:rsid w:val="00DB58A0"/>
    <w:rsid w:val="00DB58DC"/>
    <w:rsid w:val="00DB5932"/>
    <w:rsid w:val="00DB5A7C"/>
    <w:rsid w:val="00DB5AE2"/>
    <w:rsid w:val="00DB5D72"/>
    <w:rsid w:val="00DB5DAB"/>
    <w:rsid w:val="00DB5DE2"/>
    <w:rsid w:val="00DB5FF4"/>
    <w:rsid w:val="00DB60AC"/>
    <w:rsid w:val="00DB6489"/>
    <w:rsid w:val="00DB66F1"/>
    <w:rsid w:val="00DB6736"/>
    <w:rsid w:val="00DB68F3"/>
    <w:rsid w:val="00DB6B3B"/>
    <w:rsid w:val="00DB6B87"/>
    <w:rsid w:val="00DB6C6F"/>
    <w:rsid w:val="00DB6D32"/>
    <w:rsid w:val="00DB6DBE"/>
    <w:rsid w:val="00DB6E07"/>
    <w:rsid w:val="00DB6E67"/>
    <w:rsid w:val="00DB713B"/>
    <w:rsid w:val="00DB71D8"/>
    <w:rsid w:val="00DB71D9"/>
    <w:rsid w:val="00DB7249"/>
    <w:rsid w:val="00DB727C"/>
    <w:rsid w:val="00DB7391"/>
    <w:rsid w:val="00DB754C"/>
    <w:rsid w:val="00DB79F2"/>
    <w:rsid w:val="00DB7A92"/>
    <w:rsid w:val="00DB7BAE"/>
    <w:rsid w:val="00DB7C1F"/>
    <w:rsid w:val="00DB7CB9"/>
    <w:rsid w:val="00DB7DFA"/>
    <w:rsid w:val="00DB7E08"/>
    <w:rsid w:val="00DC01A9"/>
    <w:rsid w:val="00DC0239"/>
    <w:rsid w:val="00DC02A5"/>
    <w:rsid w:val="00DC02F2"/>
    <w:rsid w:val="00DC0443"/>
    <w:rsid w:val="00DC05CB"/>
    <w:rsid w:val="00DC0642"/>
    <w:rsid w:val="00DC065F"/>
    <w:rsid w:val="00DC06B6"/>
    <w:rsid w:val="00DC07A5"/>
    <w:rsid w:val="00DC07AE"/>
    <w:rsid w:val="00DC08F7"/>
    <w:rsid w:val="00DC0987"/>
    <w:rsid w:val="00DC09F2"/>
    <w:rsid w:val="00DC0DE6"/>
    <w:rsid w:val="00DC0EFF"/>
    <w:rsid w:val="00DC10AA"/>
    <w:rsid w:val="00DC1271"/>
    <w:rsid w:val="00DC12AE"/>
    <w:rsid w:val="00DC141A"/>
    <w:rsid w:val="00DC1452"/>
    <w:rsid w:val="00DC14B8"/>
    <w:rsid w:val="00DC1691"/>
    <w:rsid w:val="00DC16A1"/>
    <w:rsid w:val="00DC1A2F"/>
    <w:rsid w:val="00DC1BAE"/>
    <w:rsid w:val="00DC1D62"/>
    <w:rsid w:val="00DC1D69"/>
    <w:rsid w:val="00DC1F39"/>
    <w:rsid w:val="00DC1FB1"/>
    <w:rsid w:val="00DC2075"/>
    <w:rsid w:val="00DC207D"/>
    <w:rsid w:val="00DC2089"/>
    <w:rsid w:val="00DC20F7"/>
    <w:rsid w:val="00DC210C"/>
    <w:rsid w:val="00DC2286"/>
    <w:rsid w:val="00DC2306"/>
    <w:rsid w:val="00DC2360"/>
    <w:rsid w:val="00DC2366"/>
    <w:rsid w:val="00DC24A6"/>
    <w:rsid w:val="00DC2533"/>
    <w:rsid w:val="00DC25A7"/>
    <w:rsid w:val="00DC25E8"/>
    <w:rsid w:val="00DC262E"/>
    <w:rsid w:val="00DC26E3"/>
    <w:rsid w:val="00DC2709"/>
    <w:rsid w:val="00DC2762"/>
    <w:rsid w:val="00DC2853"/>
    <w:rsid w:val="00DC2912"/>
    <w:rsid w:val="00DC2962"/>
    <w:rsid w:val="00DC29D2"/>
    <w:rsid w:val="00DC2AB9"/>
    <w:rsid w:val="00DC2B2F"/>
    <w:rsid w:val="00DC2B45"/>
    <w:rsid w:val="00DC2B8C"/>
    <w:rsid w:val="00DC2BD7"/>
    <w:rsid w:val="00DC2E73"/>
    <w:rsid w:val="00DC2FD0"/>
    <w:rsid w:val="00DC30D9"/>
    <w:rsid w:val="00DC30E2"/>
    <w:rsid w:val="00DC31F1"/>
    <w:rsid w:val="00DC328F"/>
    <w:rsid w:val="00DC33A4"/>
    <w:rsid w:val="00DC34F7"/>
    <w:rsid w:val="00DC371A"/>
    <w:rsid w:val="00DC3780"/>
    <w:rsid w:val="00DC37E6"/>
    <w:rsid w:val="00DC3950"/>
    <w:rsid w:val="00DC3E87"/>
    <w:rsid w:val="00DC3FDC"/>
    <w:rsid w:val="00DC4238"/>
    <w:rsid w:val="00DC428B"/>
    <w:rsid w:val="00DC4293"/>
    <w:rsid w:val="00DC43A3"/>
    <w:rsid w:val="00DC43E9"/>
    <w:rsid w:val="00DC44BE"/>
    <w:rsid w:val="00DC44FD"/>
    <w:rsid w:val="00DC4508"/>
    <w:rsid w:val="00DC45AA"/>
    <w:rsid w:val="00DC4610"/>
    <w:rsid w:val="00DC46E5"/>
    <w:rsid w:val="00DC4710"/>
    <w:rsid w:val="00DC47CD"/>
    <w:rsid w:val="00DC4914"/>
    <w:rsid w:val="00DC4A1B"/>
    <w:rsid w:val="00DC4C51"/>
    <w:rsid w:val="00DC4E56"/>
    <w:rsid w:val="00DC4EB3"/>
    <w:rsid w:val="00DC4EB9"/>
    <w:rsid w:val="00DC4F1B"/>
    <w:rsid w:val="00DC4F8D"/>
    <w:rsid w:val="00DC4FBF"/>
    <w:rsid w:val="00DC5017"/>
    <w:rsid w:val="00DC534E"/>
    <w:rsid w:val="00DC5518"/>
    <w:rsid w:val="00DC552E"/>
    <w:rsid w:val="00DC5674"/>
    <w:rsid w:val="00DC567F"/>
    <w:rsid w:val="00DC572D"/>
    <w:rsid w:val="00DC5796"/>
    <w:rsid w:val="00DC57A0"/>
    <w:rsid w:val="00DC57D2"/>
    <w:rsid w:val="00DC5980"/>
    <w:rsid w:val="00DC5A13"/>
    <w:rsid w:val="00DC5A38"/>
    <w:rsid w:val="00DC5AB9"/>
    <w:rsid w:val="00DC5B02"/>
    <w:rsid w:val="00DC5C99"/>
    <w:rsid w:val="00DC5D7A"/>
    <w:rsid w:val="00DC5DB4"/>
    <w:rsid w:val="00DC5F04"/>
    <w:rsid w:val="00DC6194"/>
    <w:rsid w:val="00DC6372"/>
    <w:rsid w:val="00DC63B8"/>
    <w:rsid w:val="00DC643C"/>
    <w:rsid w:val="00DC64C6"/>
    <w:rsid w:val="00DC6584"/>
    <w:rsid w:val="00DC6811"/>
    <w:rsid w:val="00DC6820"/>
    <w:rsid w:val="00DC6908"/>
    <w:rsid w:val="00DC6A46"/>
    <w:rsid w:val="00DC6BA4"/>
    <w:rsid w:val="00DC6CA6"/>
    <w:rsid w:val="00DC6CEB"/>
    <w:rsid w:val="00DC6E11"/>
    <w:rsid w:val="00DC6E1C"/>
    <w:rsid w:val="00DC6FFA"/>
    <w:rsid w:val="00DC7058"/>
    <w:rsid w:val="00DC70A6"/>
    <w:rsid w:val="00DC72B9"/>
    <w:rsid w:val="00DC73EE"/>
    <w:rsid w:val="00DC747D"/>
    <w:rsid w:val="00DC7497"/>
    <w:rsid w:val="00DC771F"/>
    <w:rsid w:val="00DC77FB"/>
    <w:rsid w:val="00DC787B"/>
    <w:rsid w:val="00DC794B"/>
    <w:rsid w:val="00DC7A23"/>
    <w:rsid w:val="00DC7A8D"/>
    <w:rsid w:val="00DC7B1D"/>
    <w:rsid w:val="00DC7BB6"/>
    <w:rsid w:val="00DC7BCC"/>
    <w:rsid w:val="00DC7C23"/>
    <w:rsid w:val="00DC7E0B"/>
    <w:rsid w:val="00DC7E66"/>
    <w:rsid w:val="00DC7F34"/>
    <w:rsid w:val="00DD015A"/>
    <w:rsid w:val="00DD0212"/>
    <w:rsid w:val="00DD0370"/>
    <w:rsid w:val="00DD051B"/>
    <w:rsid w:val="00DD06EE"/>
    <w:rsid w:val="00DD0883"/>
    <w:rsid w:val="00DD08A6"/>
    <w:rsid w:val="00DD0940"/>
    <w:rsid w:val="00DD09F8"/>
    <w:rsid w:val="00DD0A47"/>
    <w:rsid w:val="00DD0A5F"/>
    <w:rsid w:val="00DD0AC7"/>
    <w:rsid w:val="00DD0CD8"/>
    <w:rsid w:val="00DD0D97"/>
    <w:rsid w:val="00DD0DD4"/>
    <w:rsid w:val="00DD0DD9"/>
    <w:rsid w:val="00DD0E0E"/>
    <w:rsid w:val="00DD1085"/>
    <w:rsid w:val="00DD10BF"/>
    <w:rsid w:val="00DD10CE"/>
    <w:rsid w:val="00DD10FA"/>
    <w:rsid w:val="00DD1169"/>
    <w:rsid w:val="00DD1201"/>
    <w:rsid w:val="00DD1209"/>
    <w:rsid w:val="00DD12AC"/>
    <w:rsid w:val="00DD1362"/>
    <w:rsid w:val="00DD1372"/>
    <w:rsid w:val="00DD1396"/>
    <w:rsid w:val="00DD1403"/>
    <w:rsid w:val="00DD1464"/>
    <w:rsid w:val="00DD14AF"/>
    <w:rsid w:val="00DD1513"/>
    <w:rsid w:val="00DD155C"/>
    <w:rsid w:val="00DD15F6"/>
    <w:rsid w:val="00DD1906"/>
    <w:rsid w:val="00DD19C2"/>
    <w:rsid w:val="00DD19CA"/>
    <w:rsid w:val="00DD1A28"/>
    <w:rsid w:val="00DD1AF8"/>
    <w:rsid w:val="00DD1BD0"/>
    <w:rsid w:val="00DD1CC3"/>
    <w:rsid w:val="00DD1F16"/>
    <w:rsid w:val="00DD2192"/>
    <w:rsid w:val="00DD2341"/>
    <w:rsid w:val="00DD2352"/>
    <w:rsid w:val="00DD244B"/>
    <w:rsid w:val="00DD2506"/>
    <w:rsid w:val="00DD2668"/>
    <w:rsid w:val="00DD269E"/>
    <w:rsid w:val="00DD272C"/>
    <w:rsid w:val="00DD2796"/>
    <w:rsid w:val="00DD27A1"/>
    <w:rsid w:val="00DD2956"/>
    <w:rsid w:val="00DD29E8"/>
    <w:rsid w:val="00DD2B46"/>
    <w:rsid w:val="00DD2C21"/>
    <w:rsid w:val="00DD2C91"/>
    <w:rsid w:val="00DD2D53"/>
    <w:rsid w:val="00DD2F52"/>
    <w:rsid w:val="00DD3020"/>
    <w:rsid w:val="00DD3231"/>
    <w:rsid w:val="00DD3325"/>
    <w:rsid w:val="00DD3365"/>
    <w:rsid w:val="00DD35DD"/>
    <w:rsid w:val="00DD36BB"/>
    <w:rsid w:val="00DD3740"/>
    <w:rsid w:val="00DD3890"/>
    <w:rsid w:val="00DD38C2"/>
    <w:rsid w:val="00DD39A7"/>
    <w:rsid w:val="00DD3A31"/>
    <w:rsid w:val="00DD3A99"/>
    <w:rsid w:val="00DD3B4D"/>
    <w:rsid w:val="00DD3C00"/>
    <w:rsid w:val="00DD3C54"/>
    <w:rsid w:val="00DD3CD6"/>
    <w:rsid w:val="00DD3D16"/>
    <w:rsid w:val="00DD3D72"/>
    <w:rsid w:val="00DD3DF5"/>
    <w:rsid w:val="00DD3EBE"/>
    <w:rsid w:val="00DD4017"/>
    <w:rsid w:val="00DD408E"/>
    <w:rsid w:val="00DD40BA"/>
    <w:rsid w:val="00DD444C"/>
    <w:rsid w:val="00DD458C"/>
    <w:rsid w:val="00DD464D"/>
    <w:rsid w:val="00DD4812"/>
    <w:rsid w:val="00DD4C05"/>
    <w:rsid w:val="00DD4C9A"/>
    <w:rsid w:val="00DD4D4C"/>
    <w:rsid w:val="00DD4D66"/>
    <w:rsid w:val="00DD4D67"/>
    <w:rsid w:val="00DD4DF8"/>
    <w:rsid w:val="00DD4E2A"/>
    <w:rsid w:val="00DD4F3B"/>
    <w:rsid w:val="00DD50A4"/>
    <w:rsid w:val="00DD5116"/>
    <w:rsid w:val="00DD5118"/>
    <w:rsid w:val="00DD520D"/>
    <w:rsid w:val="00DD5314"/>
    <w:rsid w:val="00DD534E"/>
    <w:rsid w:val="00DD53B6"/>
    <w:rsid w:val="00DD54A8"/>
    <w:rsid w:val="00DD551D"/>
    <w:rsid w:val="00DD5579"/>
    <w:rsid w:val="00DD565F"/>
    <w:rsid w:val="00DD57F6"/>
    <w:rsid w:val="00DD5904"/>
    <w:rsid w:val="00DD5992"/>
    <w:rsid w:val="00DD5A5D"/>
    <w:rsid w:val="00DD5B12"/>
    <w:rsid w:val="00DD5C5E"/>
    <w:rsid w:val="00DD5C87"/>
    <w:rsid w:val="00DD5CB1"/>
    <w:rsid w:val="00DD5CD3"/>
    <w:rsid w:val="00DD5D14"/>
    <w:rsid w:val="00DD5D85"/>
    <w:rsid w:val="00DD5DAD"/>
    <w:rsid w:val="00DD5E82"/>
    <w:rsid w:val="00DD5FA4"/>
    <w:rsid w:val="00DD617C"/>
    <w:rsid w:val="00DD61E0"/>
    <w:rsid w:val="00DD62E8"/>
    <w:rsid w:val="00DD62F5"/>
    <w:rsid w:val="00DD643B"/>
    <w:rsid w:val="00DD6692"/>
    <w:rsid w:val="00DD66F1"/>
    <w:rsid w:val="00DD6748"/>
    <w:rsid w:val="00DD674E"/>
    <w:rsid w:val="00DD67A1"/>
    <w:rsid w:val="00DD687E"/>
    <w:rsid w:val="00DD6979"/>
    <w:rsid w:val="00DD6B34"/>
    <w:rsid w:val="00DD6BDD"/>
    <w:rsid w:val="00DD6C43"/>
    <w:rsid w:val="00DD6D28"/>
    <w:rsid w:val="00DD6EA4"/>
    <w:rsid w:val="00DD6F8C"/>
    <w:rsid w:val="00DD71CB"/>
    <w:rsid w:val="00DD737C"/>
    <w:rsid w:val="00DD73F3"/>
    <w:rsid w:val="00DD747E"/>
    <w:rsid w:val="00DD74F2"/>
    <w:rsid w:val="00DD752D"/>
    <w:rsid w:val="00DD7536"/>
    <w:rsid w:val="00DD75DD"/>
    <w:rsid w:val="00DD75E3"/>
    <w:rsid w:val="00DD75EB"/>
    <w:rsid w:val="00DD7641"/>
    <w:rsid w:val="00DD77CA"/>
    <w:rsid w:val="00DD7858"/>
    <w:rsid w:val="00DD7879"/>
    <w:rsid w:val="00DD7892"/>
    <w:rsid w:val="00DD7979"/>
    <w:rsid w:val="00DD79F0"/>
    <w:rsid w:val="00DD7A2F"/>
    <w:rsid w:val="00DD7B9D"/>
    <w:rsid w:val="00DD7BA9"/>
    <w:rsid w:val="00DD7C2A"/>
    <w:rsid w:val="00DD7CD9"/>
    <w:rsid w:val="00DD7CFB"/>
    <w:rsid w:val="00DD7D42"/>
    <w:rsid w:val="00DD7E56"/>
    <w:rsid w:val="00DD7F7A"/>
    <w:rsid w:val="00DD7FD6"/>
    <w:rsid w:val="00DE025F"/>
    <w:rsid w:val="00DE027C"/>
    <w:rsid w:val="00DE0289"/>
    <w:rsid w:val="00DE0440"/>
    <w:rsid w:val="00DE058A"/>
    <w:rsid w:val="00DE05D3"/>
    <w:rsid w:val="00DE073D"/>
    <w:rsid w:val="00DE07BF"/>
    <w:rsid w:val="00DE08E2"/>
    <w:rsid w:val="00DE0992"/>
    <w:rsid w:val="00DE0B10"/>
    <w:rsid w:val="00DE0D3A"/>
    <w:rsid w:val="00DE0DF1"/>
    <w:rsid w:val="00DE131B"/>
    <w:rsid w:val="00DE13C4"/>
    <w:rsid w:val="00DE16B3"/>
    <w:rsid w:val="00DE16C5"/>
    <w:rsid w:val="00DE16DC"/>
    <w:rsid w:val="00DE1702"/>
    <w:rsid w:val="00DE17C5"/>
    <w:rsid w:val="00DE186C"/>
    <w:rsid w:val="00DE1930"/>
    <w:rsid w:val="00DE1964"/>
    <w:rsid w:val="00DE1A73"/>
    <w:rsid w:val="00DE1AAE"/>
    <w:rsid w:val="00DE1AB2"/>
    <w:rsid w:val="00DE1B41"/>
    <w:rsid w:val="00DE1C39"/>
    <w:rsid w:val="00DE1CFC"/>
    <w:rsid w:val="00DE1D32"/>
    <w:rsid w:val="00DE1DAA"/>
    <w:rsid w:val="00DE2233"/>
    <w:rsid w:val="00DE22BD"/>
    <w:rsid w:val="00DE22CF"/>
    <w:rsid w:val="00DE232E"/>
    <w:rsid w:val="00DE23D1"/>
    <w:rsid w:val="00DE23EB"/>
    <w:rsid w:val="00DE258E"/>
    <w:rsid w:val="00DE2632"/>
    <w:rsid w:val="00DE283A"/>
    <w:rsid w:val="00DE2881"/>
    <w:rsid w:val="00DE2C39"/>
    <w:rsid w:val="00DE2D91"/>
    <w:rsid w:val="00DE2F9A"/>
    <w:rsid w:val="00DE2FD3"/>
    <w:rsid w:val="00DE310D"/>
    <w:rsid w:val="00DE3165"/>
    <w:rsid w:val="00DE31DA"/>
    <w:rsid w:val="00DE31EE"/>
    <w:rsid w:val="00DE32AB"/>
    <w:rsid w:val="00DE3300"/>
    <w:rsid w:val="00DE332A"/>
    <w:rsid w:val="00DE339E"/>
    <w:rsid w:val="00DE3543"/>
    <w:rsid w:val="00DE3635"/>
    <w:rsid w:val="00DE36FB"/>
    <w:rsid w:val="00DE3722"/>
    <w:rsid w:val="00DE378F"/>
    <w:rsid w:val="00DE3910"/>
    <w:rsid w:val="00DE3974"/>
    <w:rsid w:val="00DE3A88"/>
    <w:rsid w:val="00DE3D49"/>
    <w:rsid w:val="00DE3DB5"/>
    <w:rsid w:val="00DE3DF7"/>
    <w:rsid w:val="00DE3EE8"/>
    <w:rsid w:val="00DE3FA8"/>
    <w:rsid w:val="00DE4011"/>
    <w:rsid w:val="00DE405B"/>
    <w:rsid w:val="00DE406C"/>
    <w:rsid w:val="00DE4223"/>
    <w:rsid w:val="00DE4231"/>
    <w:rsid w:val="00DE428A"/>
    <w:rsid w:val="00DE431F"/>
    <w:rsid w:val="00DE44A0"/>
    <w:rsid w:val="00DE4562"/>
    <w:rsid w:val="00DE45DE"/>
    <w:rsid w:val="00DE46D5"/>
    <w:rsid w:val="00DE47D6"/>
    <w:rsid w:val="00DE48F3"/>
    <w:rsid w:val="00DE49F2"/>
    <w:rsid w:val="00DE4A8B"/>
    <w:rsid w:val="00DE4AE3"/>
    <w:rsid w:val="00DE4AF8"/>
    <w:rsid w:val="00DE4BF9"/>
    <w:rsid w:val="00DE4D81"/>
    <w:rsid w:val="00DE4DD9"/>
    <w:rsid w:val="00DE4F3B"/>
    <w:rsid w:val="00DE5013"/>
    <w:rsid w:val="00DE51EC"/>
    <w:rsid w:val="00DE5251"/>
    <w:rsid w:val="00DE5345"/>
    <w:rsid w:val="00DE5619"/>
    <w:rsid w:val="00DE56E4"/>
    <w:rsid w:val="00DE5920"/>
    <w:rsid w:val="00DE5932"/>
    <w:rsid w:val="00DE5AD3"/>
    <w:rsid w:val="00DE5AEE"/>
    <w:rsid w:val="00DE5BB2"/>
    <w:rsid w:val="00DE5E03"/>
    <w:rsid w:val="00DE5F2B"/>
    <w:rsid w:val="00DE61DC"/>
    <w:rsid w:val="00DE64E1"/>
    <w:rsid w:val="00DE66A6"/>
    <w:rsid w:val="00DE68E6"/>
    <w:rsid w:val="00DE69B3"/>
    <w:rsid w:val="00DE6A9F"/>
    <w:rsid w:val="00DE6AFF"/>
    <w:rsid w:val="00DE6BA6"/>
    <w:rsid w:val="00DE6C1D"/>
    <w:rsid w:val="00DE6C23"/>
    <w:rsid w:val="00DE6C59"/>
    <w:rsid w:val="00DE6D7F"/>
    <w:rsid w:val="00DE6D9F"/>
    <w:rsid w:val="00DE6E46"/>
    <w:rsid w:val="00DE6F62"/>
    <w:rsid w:val="00DE7059"/>
    <w:rsid w:val="00DE70C3"/>
    <w:rsid w:val="00DE7144"/>
    <w:rsid w:val="00DE7148"/>
    <w:rsid w:val="00DE72F4"/>
    <w:rsid w:val="00DE72F9"/>
    <w:rsid w:val="00DE736B"/>
    <w:rsid w:val="00DE7483"/>
    <w:rsid w:val="00DE74ED"/>
    <w:rsid w:val="00DE75EE"/>
    <w:rsid w:val="00DE7673"/>
    <w:rsid w:val="00DE78C5"/>
    <w:rsid w:val="00DE7957"/>
    <w:rsid w:val="00DE7A99"/>
    <w:rsid w:val="00DE7EE0"/>
    <w:rsid w:val="00DE7FB3"/>
    <w:rsid w:val="00DF0027"/>
    <w:rsid w:val="00DF0193"/>
    <w:rsid w:val="00DF02C6"/>
    <w:rsid w:val="00DF056B"/>
    <w:rsid w:val="00DF058C"/>
    <w:rsid w:val="00DF081D"/>
    <w:rsid w:val="00DF091D"/>
    <w:rsid w:val="00DF0990"/>
    <w:rsid w:val="00DF0A07"/>
    <w:rsid w:val="00DF0BF3"/>
    <w:rsid w:val="00DF0EAB"/>
    <w:rsid w:val="00DF0EF3"/>
    <w:rsid w:val="00DF0F3D"/>
    <w:rsid w:val="00DF1008"/>
    <w:rsid w:val="00DF1019"/>
    <w:rsid w:val="00DF10AC"/>
    <w:rsid w:val="00DF117F"/>
    <w:rsid w:val="00DF11D3"/>
    <w:rsid w:val="00DF1298"/>
    <w:rsid w:val="00DF139F"/>
    <w:rsid w:val="00DF1624"/>
    <w:rsid w:val="00DF173A"/>
    <w:rsid w:val="00DF1741"/>
    <w:rsid w:val="00DF1742"/>
    <w:rsid w:val="00DF1868"/>
    <w:rsid w:val="00DF18EC"/>
    <w:rsid w:val="00DF198A"/>
    <w:rsid w:val="00DF1B07"/>
    <w:rsid w:val="00DF1B8D"/>
    <w:rsid w:val="00DF1C18"/>
    <w:rsid w:val="00DF1C8A"/>
    <w:rsid w:val="00DF1CD2"/>
    <w:rsid w:val="00DF1D39"/>
    <w:rsid w:val="00DF1E1E"/>
    <w:rsid w:val="00DF1EED"/>
    <w:rsid w:val="00DF1F35"/>
    <w:rsid w:val="00DF207E"/>
    <w:rsid w:val="00DF2096"/>
    <w:rsid w:val="00DF2363"/>
    <w:rsid w:val="00DF2387"/>
    <w:rsid w:val="00DF2530"/>
    <w:rsid w:val="00DF25F8"/>
    <w:rsid w:val="00DF2775"/>
    <w:rsid w:val="00DF277F"/>
    <w:rsid w:val="00DF2A38"/>
    <w:rsid w:val="00DF2AB7"/>
    <w:rsid w:val="00DF2B2C"/>
    <w:rsid w:val="00DF2B72"/>
    <w:rsid w:val="00DF2C6C"/>
    <w:rsid w:val="00DF2E50"/>
    <w:rsid w:val="00DF2F0E"/>
    <w:rsid w:val="00DF2F6E"/>
    <w:rsid w:val="00DF3034"/>
    <w:rsid w:val="00DF304C"/>
    <w:rsid w:val="00DF31D7"/>
    <w:rsid w:val="00DF33F5"/>
    <w:rsid w:val="00DF357C"/>
    <w:rsid w:val="00DF3700"/>
    <w:rsid w:val="00DF3796"/>
    <w:rsid w:val="00DF37EB"/>
    <w:rsid w:val="00DF37F9"/>
    <w:rsid w:val="00DF3890"/>
    <w:rsid w:val="00DF393B"/>
    <w:rsid w:val="00DF39D7"/>
    <w:rsid w:val="00DF3CA2"/>
    <w:rsid w:val="00DF3CB9"/>
    <w:rsid w:val="00DF3D72"/>
    <w:rsid w:val="00DF3DA3"/>
    <w:rsid w:val="00DF3E37"/>
    <w:rsid w:val="00DF3E5B"/>
    <w:rsid w:val="00DF3EFB"/>
    <w:rsid w:val="00DF3F4C"/>
    <w:rsid w:val="00DF3F64"/>
    <w:rsid w:val="00DF3F8F"/>
    <w:rsid w:val="00DF425A"/>
    <w:rsid w:val="00DF433B"/>
    <w:rsid w:val="00DF43BA"/>
    <w:rsid w:val="00DF4421"/>
    <w:rsid w:val="00DF4475"/>
    <w:rsid w:val="00DF4627"/>
    <w:rsid w:val="00DF464A"/>
    <w:rsid w:val="00DF4657"/>
    <w:rsid w:val="00DF466D"/>
    <w:rsid w:val="00DF46D7"/>
    <w:rsid w:val="00DF46DF"/>
    <w:rsid w:val="00DF4757"/>
    <w:rsid w:val="00DF489A"/>
    <w:rsid w:val="00DF4A6B"/>
    <w:rsid w:val="00DF4BD7"/>
    <w:rsid w:val="00DF4C16"/>
    <w:rsid w:val="00DF4D6B"/>
    <w:rsid w:val="00DF4D6C"/>
    <w:rsid w:val="00DF4E63"/>
    <w:rsid w:val="00DF4E97"/>
    <w:rsid w:val="00DF4ED3"/>
    <w:rsid w:val="00DF4EE4"/>
    <w:rsid w:val="00DF4F84"/>
    <w:rsid w:val="00DF4FBE"/>
    <w:rsid w:val="00DF5019"/>
    <w:rsid w:val="00DF50CC"/>
    <w:rsid w:val="00DF522D"/>
    <w:rsid w:val="00DF525A"/>
    <w:rsid w:val="00DF52A9"/>
    <w:rsid w:val="00DF52CB"/>
    <w:rsid w:val="00DF5330"/>
    <w:rsid w:val="00DF5406"/>
    <w:rsid w:val="00DF542D"/>
    <w:rsid w:val="00DF5456"/>
    <w:rsid w:val="00DF54CF"/>
    <w:rsid w:val="00DF55E6"/>
    <w:rsid w:val="00DF562C"/>
    <w:rsid w:val="00DF5648"/>
    <w:rsid w:val="00DF564E"/>
    <w:rsid w:val="00DF56C4"/>
    <w:rsid w:val="00DF56EE"/>
    <w:rsid w:val="00DF5AB1"/>
    <w:rsid w:val="00DF5B90"/>
    <w:rsid w:val="00DF5DE1"/>
    <w:rsid w:val="00DF5F3F"/>
    <w:rsid w:val="00DF5F40"/>
    <w:rsid w:val="00DF5FD5"/>
    <w:rsid w:val="00DF5FDC"/>
    <w:rsid w:val="00DF60A9"/>
    <w:rsid w:val="00DF60E8"/>
    <w:rsid w:val="00DF622E"/>
    <w:rsid w:val="00DF62F0"/>
    <w:rsid w:val="00DF6384"/>
    <w:rsid w:val="00DF6390"/>
    <w:rsid w:val="00DF644E"/>
    <w:rsid w:val="00DF6469"/>
    <w:rsid w:val="00DF646B"/>
    <w:rsid w:val="00DF65BB"/>
    <w:rsid w:val="00DF65E3"/>
    <w:rsid w:val="00DF6647"/>
    <w:rsid w:val="00DF66A3"/>
    <w:rsid w:val="00DF6B7D"/>
    <w:rsid w:val="00DF6CFE"/>
    <w:rsid w:val="00DF6E02"/>
    <w:rsid w:val="00DF70B5"/>
    <w:rsid w:val="00DF71E0"/>
    <w:rsid w:val="00DF71FB"/>
    <w:rsid w:val="00DF73F7"/>
    <w:rsid w:val="00DF743A"/>
    <w:rsid w:val="00DF74C2"/>
    <w:rsid w:val="00DF757A"/>
    <w:rsid w:val="00DF75CC"/>
    <w:rsid w:val="00DF7775"/>
    <w:rsid w:val="00DF7791"/>
    <w:rsid w:val="00DF7837"/>
    <w:rsid w:val="00DF795B"/>
    <w:rsid w:val="00DF7995"/>
    <w:rsid w:val="00DF79C1"/>
    <w:rsid w:val="00DF7A8C"/>
    <w:rsid w:val="00DF7AC8"/>
    <w:rsid w:val="00DF7B5D"/>
    <w:rsid w:val="00DF7C04"/>
    <w:rsid w:val="00DF7C1A"/>
    <w:rsid w:val="00DF7DD7"/>
    <w:rsid w:val="00DF7DEF"/>
    <w:rsid w:val="00DF7F33"/>
    <w:rsid w:val="00DF7F38"/>
    <w:rsid w:val="00DF7FAF"/>
    <w:rsid w:val="00E0007A"/>
    <w:rsid w:val="00E0009A"/>
    <w:rsid w:val="00E00152"/>
    <w:rsid w:val="00E00201"/>
    <w:rsid w:val="00E00380"/>
    <w:rsid w:val="00E00397"/>
    <w:rsid w:val="00E0056E"/>
    <w:rsid w:val="00E0059B"/>
    <w:rsid w:val="00E005D9"/>
    <w:rsid w:val="00E005E3"/>
    <w:rsid w:val="00E005E9"/>
    <w:rsid w:val="00E00602"/>
    <w:rsid w:val="00E00608"/>
    <w:rsid w:val="00E006C2"/>
    <w:rsid w:val="00E0070E"/>
    <w:rsid w:val="00E007D0"/>
    <w:rsid w:val="00E0089E"/>
    <w:rsid w:val="00E008D4"/>
    <w:rsid w:val="00E009A5"/>
    <w:rsid w:val="00E00B9B"/>
    <w:rsid w:val="00E00E00"/>
    <w:rsid w:val="00E00F84"/>
    <w:rsid w:val="00E00FD9"/>
    <w:rsid w:val="00E0131C"/>
    <w:rsid w:val="00E014E5"/>
    <w:rsid w:val="00E01520"/>
    <w:rsid w:val="00E01572"/>
    <w:rsid w:val="00E0161F"/>
    <w:rsid w:val="00E016E1"/>
    <w:rsid w:val="00E0175A"/>
    <w:rsid w:val="00E0178F"/>
    <w:rsid w:val="00E017A4"/>
    <w:rsid w:val="00E017FA"/>
    <w:rsid w:val="00E018A6"/>
    <w:rsid w:val="00E018B7"/>
    <w:rsid w:val="00E01A45"/>
    <w:rsid w:val="00E01CD3"/>
    <w:rsid w:val="00E01E02"/>
    <w:rsid w:val="00E01E37"/>
    <w:rsid w:val="00E01F4A"/>
    <w:rsid w:val="00E01FE8"/>
    <w:rsid w:val="00E02010"/>
    <w:rsid w:val="00E02014"/>
    <w:rsid w:val="00E020B2"/>
    <w:rsid w:val="00E020E3"/>
    <w:rsid w:val="00E020FE"/>
    <w:rsid w:val="00E02166"/>
    <w:rsid w:val="00E02290"/>
    <w:rsid w:val="00E02310"/>
    <w:rsid w:val="00E02477"/>
    <w:rsid w:val="00E02533"/>
    <w:rsid w:val="00E026A5"/>
    <w:rsid w:val="00E027CF"/>
    <w:rsid w:val="00E027FA"/>
    <w:rsid w:val="00E02855"/>
    <w:rsid w:val="00E028C7"/>
    <w:rsid w:val="00E029F1"/>
    <w:rsid w:val="00E029F9"/>
    <w:rsid w:val="00E02A92"/>
    <w:rsid w:val="00E02B4D"/>
    <w:rsid w:val="00E02B7C"/>
    <w:rsid w:val="00E02F56"/>
    <w:rsid w:val="00E03352"/>
    <w:rsid w:val="00E03394"/>
    <w:rsid w:val="00E036FD"/>
    <w:rsid w:val="00E038AD"/>
    <w:rsid w:val="00E03AD4"/>
    <w:rsid w:val="00E03BCC"/>
    <w:rsid w:val="00E03BE7"/>
    <w:rsid w:val="00E03D59"/>
    <w:rsid w:val="00E03E85"/>
    <w:rsid w:val="00E03F3D"/>
    <w:rsid w:val="00E03F50"/>
    <w:rsid w:val="00E03FAD"/>
    <w:rsid w:val="00E04012"/>
    <w:rsid w:val="00E0413E"/>
    <w:rsid w:val="00E0418E"/>
    <w:rsid w:val="00E04251"/>
    <w:rsid w:val="00E042B4"/>
    <w:rsid w:val="00E042FC"/>
    <w:rsid w:val="00E04310"/>
    <w:rsid w:val="00E043BF"/>
    <w:rsid w:val="00E044FA"/>
    <w:rsid w:val="00E0450D"/>
    <w:rsid w:val="00E0451D"/>
    <w:rsid w:val="00E04609"/>
    <w:rsid w:val="00E04670"/>
    <w:rsid w:val="00E0468B"/>
    <w:rsid w:val="00E04710"/>
    <w:rsid w:val="00E0481D"/>
    <w:rsid w:val="00E04898"/>
    <w:rsid w:val="00E04A6F"/>
    <w:rsid w:val="00E04B33"/>
    <w:rsid w:val="00E04CE5"/>
    <w:rsid w:val="00E04D6E"/>
    <w:rsid w:val="00E04E37"/>
    <w:rsid w:val="00E0513E"/>
    <w:rsid w:val="00E05198"/>
    <w:rsid w:val="00E05306"/>
    <w:rsid w:val="00E0532C"/>
    <w:rsid w:val="00E05339"/>
    <w:rsid w:val="00E055A6"/>
    <w:rsid w:val="00E05713"/>
    <w:rsid w:val="00E05B71"/>
    <w:rsid w:val="00E05BA5"/>
    <w:rsid w:val="00E05CE0"/>
    <w:rsid w:val="00E060E9"/>
    <w:rsid w:val="00E061C6"/>
    <w:rsid w:val="00E06274"/>
    <w:rsid w:val="00E062DD"/>
    <w:rsid w:val="00E06376"/>
    <w:rsid w:val="00E063A0"/>
    <w:rsid w:val="00E064DC"/>
    <w:rsid w:val="00E064F6"/>
    <w:rsid w:val="00E0666E"/>
    <w:rsid w:val="00E066BE"/>
    <w:rsid w:val="00E069DE"/>
    <w:rsid w:val="00E069E3"/>
    <w:rsid w:val="00E06C49"/>
    <w:rsid w:val="00E06D48"/>
    <w:rsid w:val="00E06D82"/>
    <w:rsid w:val="00E06E9B"/>
    <w:rsid w:val="00E06EB2"/>
    <w:rsid w:val="00E06F54"/>
    <w:rsid w:val="00E07035"/>
    <w:rsid w:val="00E070D6"/>
    <w:rsid w:val="00E07248"/>
    <w:rsid w:val="00E07340"/>
    <w:rsid w:val="00E073A1"/>
    <w:rsid w:val="00E0759A"/>
    <w:rsid w:val="00E075F4"/>
    <w:rsid w:val="00E076F2"/>
    <w:rsid w:val="00E077B0"/>
    <w:rsid w:val="00E07981"/>
    <w:rsid w:val="00E07A7D"/>
    <w:rsid w:val="00E07ACB"/>
    <w:rsid w:val="00E07B24"/>
    <w:rsid w:val="00E07C8B"/>
    <w:rsid w:val="00E07CBB"/>
    <w:rsid w:val="00E07F1F"/>
    <w:rsid w:val="00E07F45"/>
    <w:rsid w:val="00E07F50"/>
    <w:rsid w:val="00E07FEE"/>
    <w:rsid w:val="00E1026E"/>
    <w:rsid w:val="00E1046D"/>
    <w:rsid w:val="00E105B7"/>
    <w:rsid w:val="00E10786"/>
    <w:rsid w:val="00E108CB"/>
    <w:rsid w:val="00E1090D"/>
    <w:rsid w:val="00E10A65"/>
    <w:rsid w:val="00E10E04"/>
    <w:rsid w:val="00E10E08"/>
    <w:rsid w:val="00E10EEA"/>
    <w:rsid w:val="00E10F38"/>
    <w:rsid w:val="00E10F7B"/>
    <w:rsid w:val="00E11024"/>
    <w:rsid w:val="00E1114C"/>
    <w:rsid w:val="00E11161"/>
    <w:rsid w:val="00E112E6"/>
    <w:rsid w:val="00E112EA"/>
    <w:rsid w:val="00E1158F"/>
    <w:rsid w:val="00E116F0"/>
    <w:rsid w:val="00E1170B"/>
    <w:rsid w:val="00E117AD"/>
    <w:rsid w:val="00E11945"/>
    <w:rsid w:val="00E119A2"/>
    <w:rsid w:val="00E11A45"/>
    <w:rsid w:val="00E11C62"/>
    <w:rsid w:val="00E11CF5"/>
    <w:rsid w:val="00E11D83"/>
    <w:rsid w:val="00E11E45"/>
    <w:rsid w:val="00E11F75"/>
    <w:rsid w:val="00E120D5"/>
    <w:rsid w:val="00E1210E"/>
    <w:rsid w:val="00E12175"/>
    <w:rsid w:val="00E121ED"/>
    <w:rsid w:val="00E12200"/>
    <w:rsid w:val="00E12213"/>
    <w:rsid w:val="00E122FB"/>
    <w:rsid w:val="00E123AD"/>
    <w:rsid w:val="00E12415"/>
    <w:rsid w:val="00E124B3"/>
    <w:rsid w:val="00E12587"/>
    <w:rsid w:val="00E127B1"/>
    <w:rsid w:val="00E1285F"/>
    <w:rsid w:val="00E12A4F"/>
    <w:rsid w:val="00E12B44"/>
    <w:rsid w:val="00E12C7C"/>
    <w:rsid w:val="00E12CE8"/>
    <w:rsid w:val="00E12D3E"/>
    <w:rsid w:val="00E13062"/>
    <w:rsid w:val="00E13113"/>
    <w:rsid w:val="00E13470"/>
    <w:rsid w:val="00E1356B"/>
    <w:rsid w:val="00E13656"/>
    <w:rsid w:val="00E13666"/>
    <w:rsid w:val="00E1381A"/>
    <w:rsid w:val="00E13920"/>
    <w:rsid w:val="00E13AA4"/>
    <w:rsid w:val="00E13CFC"/>
    <w:rsid w:val="00E13DEE"/>
    <w:rsid w:val="00E14251"/>
    <w:rsid w:val="00E1426C"/>
    <w:rsid w:val="00E1454F"/>
    <w:rsid w:val="00E1463A"/>
    <w:rsid w:val="00E146FA"/>
    <w:rsid w:val="00E1471C"/>
    <w:rsid w:val="00E14759"/>
    <w:rsid w:val="00E147A4"/>
    <w:rsid w:val="00E1481E"/>
    <w:rsid w:val="00E14833"/>
    <w:rsid w:val="00E14983"/>
    <w:rsid w:val="00E14B54"/>
    <w:rsid w:val="00E14CA9"/>
    <w:rsid w:val="00E14D51"/>
    <w:rsid w:val="00E14DC9"/>
    <w:rsid w:val="00E14DCF"/>
    <w:rsid w:val="00E14DD9"/>
    <w:rsid w:val="00E14E5C"/>
    <w:rsid w:val="00E14FF4"/>
    <w:rsid w:val="00E1501A"/>
    <w:rsid w:val="00E150B7"/>
    <w:rsid w:val="00E150BF"/>
    <w:rsid w:val="00E15168"/>
    <w:rsid w:val="00E15187"/>
    <w:rsid w:val="00E151BD"/>
    <w:rsid w:val="00E15285"/>
    <w:rsid w:val="00E15367"/>
    <w:rsid w:val="00E15469"/>
    <w:rsid w:val="00E15511"/>
    <w:rsid w:val="00E15531"/>
    <w:rsid w:val="00E1554F"/>
    <w:rsid w:val="00E155D2"/>
    <w:rsid w:val="00E15653"/>
    <w:rsid w:val="00E15826"/>
    <w:rsid w:val="00E159A0"/>
    <w:rsid w:val="00E15AD3"/>
    <w:rsid w:val="00E15AE6"/>
    <w:rsid w:val="00E15B51"/>
    <w:rsid w:val="00E15C5B"/>
    <w:rsid w:val="00E15C71"/>
    <w:rsid w:val="00E15CF8"/>
    <w:rsid w:val="00E15DD2"/>
    <w:rsid w:val="00E15E1C"/>
    <w:rsid w:val="00E15EB9"/>
    <w:rsid w:val="00E15F28"/>
    <w:rsid w:val="00E15FCD"/>
    <w:rsid w:val="00E16191"/>
    <w:rsid w:val="00E161A2"/>
    <w:rsid w:val="00E161BA"/>
    <w:rsid w:val="00E16269"/>
    <w:rsid w:val="00E163BF"/>
    <w:rsid w:val="00E163FD"/>
    <w:rsid w:val="00E165B0"/>
    <w:rsid w:val="00E165EB"/>
    <w:rsid w:val="00E165F9"/>
    <w:rsid w:val="00E16651"/>
    <w:rsid w:val="00E16707"/>
    <w:rsid w:val="00E16712"/>
    <w:rsid w:val="00E16A55"/>
    <w:rsid w:val="00E16B0F"/>
    <w:rsid w:val="00E16B7D"/>
    <w:rsid w:val="00E16BCE"/>
    <w:rsid w:val="00E16C09"/>
    <w:rsid w:val="00E16C31"/>
    <w:rsid w:val="00E16CAB"/>
    <w:rsid w:val="00E16E21"/>
    <w:rsid w:val="00E16FC4"/>
    <w:rsid w:val="00E170CE"/>
    <w:rsid w:val="00E170DD"/>
    <w:rsid w:val="00E17154"/>
    <w:rsid w:val="00E17230"/>
    <w:rsid w:val="00E1727A"/>
    <w:rsid w:val="00E17398"/>
    <w:rsid w:val="00E1753C"/>
    <w:rsid w:val="00E1754E"/>
    <w:rsid w:val="00E175A8"/>
    <w:rsid w:val="00E1766F"/>
    <w:rsid w:val="00E17770"/>
    <w:rsid w:val="00E178A1"/>
    <w:rsid w:val="00E17A82"/>
    <w:rsid w:val="00E17BB4"/>
    <w:rsid w:val="00E17D69"/>
    <w:rsid w:val="00E17E2F"/>
    <w:rsid w:val="00E17FDA"/>
    <w:rsid w:val="00E20008"/>
    <w:rsid w:val="00E20031"/>
    <w:rsid w:val="00E200CA"/>
    <w:rsid w:val="00E201FC"/>
    <w:rsid w:val="00E203BD"/>
    <w:rsid w:val="00E20405"/>
    <w:rsid w:val="00E2046C"/>
    <w:rsid w:val="00E20643"/>
    <w:rsid w:val="00E207C5"/>
    <w:rsid w:val="00E207DB"/>
    <w:rsid w:val="00E209E4"/>
    <w:rsid w:val="00E20B2B"/>
    <w:rsid w:val="00E20BC1"/>
    <w:rsid w:val="00E20FF3"/>
    <w:rsid w:val="00E21136"/>
    <w:rsid w:val="00E2128C"/>
    <w:rsid w:val="00E21398"/>
    <w:rsid w:val="00E213F4"/>
    <w:rsid w:val="00E21431"/>
    <w:rsid w:val="00E21476"/>
    <w:rsid w:val="00E214E9"/>
    <w:rsid w:val="00E21604"/>
    <w:rsid w:val="00E21633"/>
    <w:rsid w:val="00E21765"/>
    <w:rsid w:val="00E217F4"/>
    <w:rsid w:val="00E2183E"/>
    <w:rsid w:val="00E21888"/>
    <w:rsid w:val="00E2195D"/>
    <w:rsid w:val="00E219DC"/>
    <w:rsid w:val="00E21A18"/>
    <w:rsid w:val="00E21A71"/>
    <w:rsid w:val="00E21AB9"/>
    <w:rsid w:val="00E21AC0"/>
    <w:rsid w:val="00E21BC8"/>
    <w:rsid w:val="00E21CA8"/>
    <w:rsid w:val="00E21CAF"/>
    <w:rsid w:val="00E21E07"/>
    <w:rsid w:val="00E21E6E"/>
    <w:rsid w:val="00E21F10"/>
    <w:rsid w:val="00E2203F"/>
    <w:rsid w:val="00E22099"/>
    <w:rsid w:val="00E22178"/>
    <w:rsid w:val="00E22180"/>
    <w:rsid w:val="00E224BB"/>
    <w:rsid w:val="00E224F0"/>
    <w:rsid w:val="00E22525"/>
    <w:rsid w:val="00E2255F"/>
    <w:rsid w:val="00E226D1"/>
    <w:rsid w:val="00E22751"/>
    <w:rsid w:val="00E22A4D"/>
    <w:rsid w:val="00E22ACD"/>
    <w:rsid w:val="00E22BA6"/>
    <w:rsid w:val="00E22C33"/>
    <w:rsid w:val="00E22DE3"/>
    <w:rsid w:val="00E22E55"/>
    <w:rsid w:val="00E22E8D"/>
    <w:rsid w:val="00E22F95"/>
    <w:rsid w:val="00E22FC1"/>
    <w:rsid w:val="00E23160"/>
    <w:rsid w:val="00E2317B"/>
    <w:rsid w:val="00E23252"/>
    <w:rsid w:val="00E232FA"/>
    <w:rsid w:val="00E233CB"/>
    <w:rsid w:val="00E233E9"/>
    <w:rsid w:val="00E23619"/>
    <w:rsid w:val="00E2364E"/>
    <w:rsid w:val="00E23837"/>
    <w:rsid w:val="00E2394F"/>
    <w:rsid w:val="00E23A7F"/>
    <w:rsid w:val="00E23B96"/>
    <w:rsid w:val="00E23BC8"/>
    <w:rsid w:val="00E23C5C"/>
    <w:rsid w:val="00E23C96"/>
    <w:rsid w:val="00E23C99"/>
    <w:rsid w:val="00E23D73"/>
    <w:rsid w:val="00E240B8"/>
    <w:rsid w:val="00E240EF"/>
    <w:rsid w:val="00E240F5"/>
    <w:rsid w:val="00E24189"/>
    <w:rsid w:val="00E241BE"/>
    <w:rsid w:val="00E241CE"/>
    <w:rsid w:val="00E241FB"/>
    <w:rsid w:val="00E24236"/>
    <w:rsid w:val="00E2426F"/>
    <w:rsid w:val="00E245B1"/>
    <w:rsid w:val="00E247BF"/>
    <w:rsid w:val="00E248C8"/>
    <w:rsid w:val="00E24B2D"/>
    <w:rsid w:val="00E24C85"/>
    <w:rsid w:val="00E24E91"/>
    <w:rsid w:val="00E24FB8"/>
    <w:rsid w:val="00E24FD3"/>
    <w:rsid w:val="00E250FA"/>
    <w:rsid w:val="00E251AC"/>
    <w:rsid w:val="00E25372"/>
    <w:rsid w:val="00E2538D"/>
    <w:rsid w:val="00E253FA"/>
    <w:rsid w:val="00E2545A"/>
    <w:rsid w:val="00E25609"/>
    <w:rsid w:val="00E25908"/>
    <w:rsid w:val="00E25A18"/>
    <w:rsid w:val="00E25AF3"/>
    <w:rsid w:val="00E25B3D"/>
    <w:rsid w:val="00E25C8B"/>
    <w:rsid w:val="00E25D9D"/>
    <w:rsid w:val="00E25DB4"/>
    <w:rsid w:val="00E25E09"/>
    <w:rsid w:val="00E25F34"/>
    <w:rsid w:val="00E2601F"/>
    <w:rsid w:val="00E260F5"/>
    <w:rsid w:val="00E26207"/>
    <w:rsid w:val="00E2642E"/>
    <w:rsid w:val="00E265D8"/>
    <w:rsid w:val="00E268E9"/>
    <w:rsid w:val="00E26945"/>
    <w:rsid w:val="00E26AFB"/>
    <w:rsid w:val="00E26B5B"/>
    <w:rsid w:val="00E26BE3"/>
    <w:rsid w:val="00E26D84"/>
    <w:rsid w:val="00E26FA2"/>
    <w:rsid w:val="00E2702E"/>
    <w:rsid w:val="00E2706B"/>
    <w:rsid w:val="00E27092"/>
    <w:rsid w:val="00E270A4"/>
    <w:rsid w:val="00E2711D"/>
    <w:rsid w:val="00E27214"/>
    <w:rsid w:val="00E272C9"/>
    <w:rsid w:val="00E27336"/>
    <w:rsid w:val="00E276DC"/>
    <w:rsid w:val="00E277EA"/>
    <w:rsid w:val="00E27A3F"/>
    <w:rsid w:val="00E27B2C"/>
    <w:rsid w:val="00E27B39"/>
    <w:rsid w:val="00E27B45"/>
    <w:rsid w:val="00E27E02"/>
    <w:rsid w:val="00E27E42"/>
    <w:rsid w:val="00E27E78"/>
    <w:rsid w:val="00E2CFBC"/>
    <w:rsid w:val="00E3000A"/>
    <w:rsid w:val="00E30047"/>
    <w:rsid w:val="00E30074"/>
    <w:rsid w:val="00E30131"/>
    <w:rsid w:val="00E301B9"/>
    <w:rsid w:val="00E30264"/>
    <w:rsid w:val="00E302F4"/>
    <w:rsid w:val="00E3037F"/>
    <w:rsid w:val="00E303D8"/>
    <w:rsid w:val="00E30424"/>
    <w:rsid w:val="00E304D6"/>
    <w:rsid w:val="00E305DA"/>
    <w:rsid w:val="00E30627"/>
    <w:rsid w:val="00E30693"/>
    <w:rsid w:val="00E3081C"/>
    <w:rsid w:val="00E309D7"/>
    <w:rsid w:val="00E30A89"/>
    <w:rsid w:val="00E30B4C"/>
    <w:rsid w:val="00E30C2B"/>
    <w:rsid w:val="00E30CDB"/>
    <w:rsid w:val="00E30D40"/>
    <w:rsid w:val="00E30ED4"/>
    <w:rsid w:val="00E30F8F"/>
    <w:rsid w:val="00E31168"/>
    <w:rsid w:val="00E311EF"/>
    <w:rsid w:val="00E31296"/>
    <w:rsid w:val="00E314D8"/>
    <w:rsid w:val="00E3150A"/>
    <w:rsid w:val="00E315A5"/>
    <w:rsid w:val="00E31775"/>
    <w:rsid w:val="00E3188B"/>
    <w:rsid w:val="00E3188E"/>
    <w:rsid w:val="00E3196E"/>
    <w:rsid w:val="00E31A72"/>
    <w:rsid w:val="00E31B84"/>
    <w:rsid w:val="00E31C63"/>
    <w:rsid w:val="00E31D70"/>
    <w:rsid w:val="00E31D73"/>
    <w:rsid w:val="00E31D90"/>
    <w:rsid w:val="00E31E00"/>
    <w:rsid w:val="00E31E0A"/>
    <w:rsid w:val="00E32089"/>
    <w:rsid w:val="00E321B3"/>
    <w:rsid w:val="00E321E6"/>
    <w:rsid w:val="00E3229B"/>
    <w:rsid w:val="00E3246C"/>
    <w:rsid w:val="00E32526"/>
    <w:rsid w:val="00E3260B"/>
    <w:rsid w:val="00E32611"/>
    <w:rsid w:val="00E3275F"/>
    <w:rsid w:val="00E329B1"/>
    <w:rsid w:val="00E32A6D"/>
    <w:rsid w:val="00E32AAA"/>
    <w:rsid w:val="00E32AD6"/>
    <w:rsid w:val="00E32AE6"/>
    <w:rsid w:val="00E32CA9"/>
    <w:rsid w:val="00E32D5A"/>
    <w:rsid w:val="00E32D5C"/>
    <w:rsid w:val="00E32E42"/>
    <w:rsid w:val="00E32ECB"/>
    <w:rsid w:val="00E32F87"/>
    <w:rsid w:val="00E32FA7"/>
    <w:rsid w:val="00E33121"/>
    <w:rsid w:val="00E33143"/>
    <w:rsid w:val="00E331C0"/>
    <w:rsid w:val="00E331D1"/>
    <w:rsid w:val="00E33246"/>
    <w:rsid w:val="00E33412"/>
    <w:rsid w:val="00E3353E"/>
    <w:rsid w:val="00E3367D"/>
    <w:rsid w:val="00E336DE"/>
    <w:rsid w:val="00E33750"/>
    <w:rsid w:val="00E338AB"/>
    <w:rsid w:val="00E3391E"/>
    <w:rsid w:val="00E33937"/>
    <w:rsid w:val="00E33BE8"/>
    <w:rsid w:val="00E33C30"/>
    <w:rsid w:val="00E33CFE"/>
    <w:rsid w:val="00E33E68"/>
    <w:rsid w:val="00E33FE3"/>
    <w:rsid w:val="00E33FE4"/>
    <w:rsid w:val="00E3426E"/>
    <w:rsid w:val="00E34335"/>
    <w:rsid w:val="00E34471"/>
    <w:rsid w:val="00E3449E"/>
    <w:rsid w:val="00E34789"/>
    <w:rsid w:val="00E3482A"/>
    <w:rsid w:val="00E3485D"/>
    <w:rsid w:val="00E349EF"/>
    <w:rsid w:val="00E34B03"/>
    <w:rsid w:val="00E34BFB"/>
    <w:rsid w:val="00E34DD5"/>
    <w:rsid w:val="00E34E08"/>
    <w:rsid w:val="00E34E93"/>
    <w:rsid w:val="00E34F0F"/>
    <w:rsid w:val="00E35025"/>
    <w:rsid w:val="00E35146"/>
    <w:rsid w:val="00E3519C"/>
    <w:rsid w:val="00E35439"/>
    <w:rsid w:val="00E354F4"/>
    <w:rsid w:val="00E35645"/>
    <w:rsid w:val="00E3573D"/>
    <w:rsid w:val="00E35918"/>
    <w:rsid w:val="00E3595C"/>
    <w:rsid w:val="00E35AFF"/>
    <w:rsid w:val="00E35B86"/>
    <w:rsid w:val="00E35E91"/>
    <w:rsid w:val="00E35F37"/>
    <w:rsid w:val="00E3611F"/>
    <w:rsid w:val="00E36220"/>
    <w:rsid w:val="00E36475"/>
    <w:rsid w:val="00E364D7"/>
    <w:rsid w:val="00E36892"/>
    <w:rsid w:val="00E36978"/>
    <w:rsid w:val="00E3699C"/>
    <w:rsid w:val="00E36A28"/>
    <w:rsid w:val="00E36A5C"/>
    <w:rsid w:val="00E36B64"/>
    <w:rsid w:val="00E36C93"/>
    <w:rsid w:val="00E36FDD"/>
    <w:rsid w:val="00E37105"/>
    <w:rsid w:val="00E3719F"/>
    <w:rsid w:val="00E37224"/>
    <w:rsid w:val="00E3727D"/>
    <w:rsid w:val="00E372FB"/>
    <w:rsid w:val="00E37342"/>
    <w:rsid w:val="00E375C0"/>
    <w:rsid w:val="00E3767C"/>
    <w:rsid w:val="00E3770D"/>
    <w:rsid w:val="00E37A33"/>
    <w:rsid w:val="00E37D42"/>
    <w:rsid w:val="00E37D6B"/>
    <w:rsid w:val="00E37FAF"/>
    <w:rsid w:val="00E400D4"/>
    <w:rsid w:val="00E40251"/>
    <w:rsid w:val="00E402B0"/>
    <w:rsid w:val="00E4038F"/>
    <w:rsid w:val="00E4045B"/>
    <w:rsid w:val="00E40468"/>
    <w:rsid w:val="00E40561"/>
    <w:rsid w:val="00E406ED"/>
    <w:rsid w:val="00E40933"/>
    <w:rsid w:val="00E40AB5"/>
    <w:rsid w:val="00E40B31"/>
    <w:rsid w:val="00E40B51"/>
    <w:rsid w:val="00E40BA1"/>
    <w:rsid w:val="00E40E30"/>
    <w:rsid w:val="00E40F8B"/>
    <w:rsid w:val="00E41048"/>
    <w:rsid w:val="00E4112B"/>
    <w:rsid w:val="00E4114A"/>
    <w:rsid w:val="00E4133D"/>
    <w:rsid w:val="00E41497"/>
    <w:rsid w:val="00E41564"/>
    <w:rsid w:val="00E41770"/>
    <w:rsid w:val="00E417A2"/>
    <w:rsid w:val="00E4188E"/>
    <w:rsid w:val="00E4199F"/>
    <w:rsid w:val="00E419DD"/>
    <w:rsid w:val="00E41B06"/>
    <w:rsid w:val="00E41DBA"/>
    <w:rsid w:val="00E41F29"/>
    <w:rsid w:val="00E41F57"/>
    <w:rsid w:val="00E41F64"/>
    <w:rsid w:val="00E4203D"/>
    <w:rsid w:val="00E4212D"/>
    <w:rsid w:val="00E4217B"/>
    <w:rsid w:val="00E421C4"/>
    <w:rsid w:val="00E42339"/>
    <w:rsid w:val="00E423C8"/>
    <w:rsid w:val="00E423F3"/>
    <w:rsid w:val="00E4244B"/>
    <w:rsid w:val="00E42474"/>
    <w:rsid w:val="00E4255B"/>
    <w:rsid w:val="00E42A4E"/>
    <w:rsid w:val="00E42CB2"/>
    <w:rsid w:val="00E42CF5"/>
    <w:rsid w:val="00E42E8B"/>
    <w:rsid w:val="00E42FAF"/>
    <w:rsid w:val="00E4313D"/>
    <w:rsid w:val="00E43387"/>
    <w:rsid w:val="00E433B4"/>
    <w:rsid w:val="00E433C4"/>
    <w:rsid w:val="00E43464"/>
    <w:rsid w:val="00E4347D"/>
    <w:rsid w:val="00E43678"/>
    <w:rsid w:val="00E4369C"/>
    <w:rsid w:val="00E436AA"/>
    <w:rsid w:val="00E4372A"/>
    <w:rsid w:val="00E4373C"/>
    <w:rsid w:val="00E43893"/>
    <w:rsid w:val="00E439A7"/>
    <w:rsid w:val="00E43B54"/>
    <w:rsid w:val="00E43C5B"/>
    <w:rsid w:val="00E43C7D"/>
    <w:rsid w:val="00E43DA4"/>
    <w:rsid w:val="00E43E7D"/>
    <w:rsid w:val="00E43E99"/>
    <w:rsid w:val="00E43ED8"/>
    <w:rsid w:val="00E43EFC"/>
    <w:rsid w:val="00E44281"/>
    <w:rsid w:val="00E44313"/>
    <w:rsid w:val="00E443A3"/>
    <w:rsid w:val="00E4446B"/>
    <w:rsid w:val="00E444CB"/>
    <w:rsid w:val="00E4460C"/>
    <w:rsid w:val="00E4463E"/>
    <w:rsid w:val="00E4495D"/>
    <w:rsid w:val="00E44972"/>
    <w:rsid w:val="00E449E6"/>
    <w:rsid w:val="00E44A48"/>
    <w:rsid w:val="00E44C12"/>
    <w:rsid w:val="00E44C15"/>
    <w:rsid w:val="00E44C7D"/>
    <w:rsid w:val="00E44C8B"/>
    <w:rsid w:val="00E44FA2"/>
    <w:rsid w:val="00E4504F"/>
    <w:rsid w:val="00E4508A"/>
    <w:rsid w:val="00E45179"/>
    <w:rsid w:val="00E4521C"/>
    <w:rsid w:val="00E452FF"/>
    <w:rsid w:val="00E4538B"/>
    <w:rsid w:val="00E45391"/>
    <w:rsid w:val="00E453F7"/>
    <w:rsid w:val="00E4547B"/>
    <w:rsid w:val="00E454BE"/>
    <w:rsid w:val="00E4550A"/>
    <w:rsid w:val="00E45579"/>
    <w:rsid w:val="00E45602"/>
    <w:rsid w:val="00E456C6"/>
    <w:rsid w:val="00E4574D"/>
    <w:rsid w:val="00E4581E"/>
    <w:rsid w:val="00E4584E"/>
    <w:rsid w:val="00E459C6"/>
    <w:rsid w:val="00E45B9A"/>
    <w:rsid w:val="00E45BBF"/>
    <w:rsid w:val="00E45CC1"/>
    <w:rsid w:val="00E45ED5"/>
    <w:rsid w:val="00E45EF5"/>
    <w:rsid w:val="00E45F04"/>
    <w:rsid w:val="00E45FCA"/>
    <w:rsid w:val="00E460AF"/>
    <w:rsid w:val="00E462C0"/>
    <w:rsid w:val="00E46301"/>
    <w:rsid w:val="00E46416"/>
    <w:rsid w:val="00E46462"/>
    <w:rsid w:val="00E46790"/>
    <w:rsid w:val="00E46821"/>
    <w:rsid w:val="00E46943"/>
    <w:rsid w:val="00E469BA"/>
    <w:rsid w:val="00E469F1"/>
    <w:rsid w:val="00E46B4A"/>
    <w:rsid w:val="00E46C08"/>
    <w:rsid w:val="00E46D13"/>
    <w:rsid w:val="00E46DB5"/>
    <w:rsid w:val="00E46E84"/>
    <w:rsid w:val="00E46F3F"/>
    <w:rsid w:val="00E46F76"/>
    <w:rsid w:val="00E46FEC"/>
    <w:rsid w:val="00E4703B"/>
    <w:rsid w:val="00E47164"/>
    <w:rsid w:val="00E47198"/>
    <w:rsid w:val="00E4721E"/>
    <w:rsid w:val="00E47237"/>
    <w:rsid w:val="00E47418"/>
    <w:rsid w:val="00E474A4"/>
    <w:rsid w:val="00E47570"/>
    <w:rsid w:val="00E47760"/>
    <w:rsid w:val="00E47828"/>
    <w:rsid w:val="00E478A6"/>
    <w:rsid w:val="00E479AF"/>
    <w:rsid w:val="00E47C5D"/>
    <w:rsid w:val="00E47CE3"/>
    <w:rsid w:val="00E47D96"/>
    <w:rsid w:val="00E47DB6"/>
    <w:rsid w:val="00E47EF7"/>
    <w:rsid w:val="00E47F05"/>
    <w:rsid w:val="00E47F83"/>
    <w:rsid w:val="00E5009E"/>
    <w:rsid w:val="00E50199"/>
    <w:rsid w:val="00E502A0"/>
    <w:rsid w:val="00E502BA"/>
    <w:rsid w:val="00E50438"/>
    <w:rsid w:val="00E5047D"/>
    <w:rsid w:val="00E50811"/>
    <w:rsid w:val="00E509E7"/>
    <w:rsid w:val="00E50A6F"/>
    <w:rsid w:val="00E50AF0"/>
    <w:rsid w:val="00E50BAC"/>
    <w:rsid w:val="00E50BF3"/>
    <w:rsid w:val="00E50FB0"/>
    <w:rsid w:val="00E510BB"/>
    <w:rsid w:val="00E51235"/>
    <w:rsid w:val="00E51304"/>
    <w:rsid w:val="00E513A9"/>
    <w:rsid w:val="00E513AA"/>
    <w:rsid w:val="00E513E9"/>
    <w:rsid w:val="00E5162C"/>
    <w:rsid w:val="00E5162D"/>
    <w:rsid w:val="00E5169A"/>
    <w:rsid w:val="00E51831"/>
    <w:rsid w:val="00E51832"/>
    <w:rsid w:val="00E518B8"/>
    <w:rsid w:val="00E51A66"/>
    <w:rsid w:val="00E51F92"/>
    <w:rsid w:val="00E51FB9"/>
    <w:rsid w:val="00E520B0"/>
    <w:rsid w:val="00E520E0"/>
    <w:rsid w:val="00E520EA"/>
    <w:rsid w:val="00E52252"/>
    <w:rsid w:val="00E522D0"/>
    <w:rsid w:val="00E522D1"/>
    <w:rsid w:val="00E52375"/>
    <w:rsid w:val="00E52416"/>
    <w:rsid w:val="00E524EA"/>
    <w:rsid w:val="00E5250D"/>
    <w:rsid w:val="00E525E5"/>
    <w:rsid w:val="00E526AF"/>
    <w:rsid w:val="00E526F5"/>
    <w:rsid w:val="00E52856"/>
    <w:rsid w:val="00E52930"/>
    <w:rsid w:val="00E529E5"/>
    <w:rsid w:val="00E52A40"/>
    <w:rsid w:val="00E52E6C"/>
    <w:rsid w:val="00E52EF1"/>
    <w:rsid w:val="00E53057"/>
    <w:rsid w:val="00E53091"/>
    <w:rsid w:val="00E53114"/>
    <w:rsid w:val="00E5322A"/>
    <w:rsid w:val="00E53399"/>
    <w:rsid w:val="00E53544"/>
    <w:rsid w:val="00E535BE"/>
    <w:rsid w:val="00E535FC"/>
    <w:rsid w:val="00E5390A"/>
    <w:rsid w:val="00E53A51"/>
    <w:rsid w:val="00E53A88"/>
    <w:rsid w:val="00E53C9E"/>
    <w:rsid w:val="00E53E8D"/>
    <w:rsid w:val="00E53FD5"/>
    <w:rsid w:val="00E5404B"/>
    <w:rsid w:val="00E5406F"/>
    <w:rsid w:val="00E540DB"/>
    <w:rsid w:val="00E541BE"/>
    <w:rsid w:val="00E541C0"/>
    <w:rsid w:val="00E541C2"/>
    <w:rsid w:val="00E541D8"/>
    <w:rsid w:val="00E54269"/>
    <w:rsid w:val="00E54445"/>
    <w:rsid w:val="00E544B7"/>
    <w:rsid w:val="00E544C2"/>
    <w:rsid w:val="00E54621"/>
    <w:rsid w:val="00E546F5"/>
    <w:rsid w:val="00E548A8"/>
    <w:rsid w:val="00E5492D"/>
    <w:rsid w:val="00E54C4D"/>
    <w:rsid w:val="00E54D27"/>
    <w:rsid w:val="00E54FB8"/>
    <w:rsid w:val="00E54FBD"/>
    <w:rsid w:val="00E54FDB"/>
    <w:rsid w:val="00E5500D"/>
    <w:rsid w:val="00E55179"/>
    <w:rsid w:val="00E551BB"/>
    <w:rsid w:val="00E5520B"/>
    <w:rsid w:val="00E552C2"/>
    <w:rsid w:val="00E553CE"/>
    <w:rsid w:val="00E5553D"/>
    <w:rsid w:val="00E5554B"/>
    <w:rsid w:val="00E555BB"/>
    <w:rsid w:val="00E55613"/>
    <w:rsid w:val="00E55818"/>
    <w:rsid w:val="00E55827"/>
    <w:rsid w:val="00E5584E"/>
    <w:rsid w:val="00E5598E"/>
    <w:rsid w:val="00E55A5E"/>
    <w:rsid w:val="00E55AE0"/>
    <w:rsid w:val="00E55CCE"/>
    <w:rsid w:val="00E55CF2"/>
    <w:rsid w:val="00E55E24"/>
    <w:rsid w:val="00E55E4C"/>
    <w:rsid w:val="00E55EE1"/>
    <w:rsid w:val="00E55F53"/>
    <w:rsid w:val="00E55F83"/>
    <w:rsid w:val="00E5602F"/>
    <w:rsid w:val="00E5604F"/>
    <w:rsid w:val="00E561AA"/>
    <w:rsid w:val="00E56364"/>
    <w:rsid w:val="00E563FD"/>
    <w:rsid w:val="00E5647C"/>
    <w:rsid w:val="00E56504"/>
    <w:rsid w:val="00E56530"/>
    <w:rsid w:val="00E56697"/>
    <w:rsid w:val="00E56732"/>
    <w:rsid w:val="00E567B0"/>
    <w:rsid w:val="00E56825"/>
    <w:rsid w:val="00E56836"/>
    <w:rsid w:val="00E568C1"/>
    <w:rsid w:val="00E568D7"/>
    <w:rsid w:val="00E56BE0"/>
    <w:rsid w:val="00E56C14"/>
    <w:rsid w:val="00E56DA9"/>
    <w:rsid w:val="00E56E41"/>
    <w:rsid w:val="00E57054"/>
    <w:rsid w:val="00E570CB"/>
    <w:rsid w:val="00E57171"/>
    <w:rsid w:val="00E5720A"/>
    <w:rsid w:val="00E5720D"/>
    <w:rsid w:val="00E572B9"/>
    <w:rsid w:val="00E572D3"/>
    <w:rsid w:val="00E5736F"/>
    <w:rsid w:val="00E5762C"/>
    <w:rsid w:val="00E5768B"/>
    <w:rsid w:val="00E577F9"/>
    <w:rsid w:val="00E57818"/>
    <w:rsid w:val="00E578DF"/>
    <w:rsid w:val="00E57927"/>
    <w:rsid w:val="00E57939"/>
    <w:rsid w:val="00E57A55"/>
    <w:rsid w:val="00E57DE4"/>
    <w:rsid w:val="00E57DEC"/>
    <w:rsid w:val="00E57EFF"/>
    <w:rsid w:val="00E57F43"/>
    <w:rsid w:val="00E6023F"/>
    <w:rsid w:val="00E602FE"/>
    <w:rsid w:val="00E604DF"/>
    <w:rsid w:val="00E60619"/>
    <w:rsid w:val="00E606F2"/>
    <w:rsid w:val="00E6078B"/>
    <w:rsid w:val="00E607AA"/>
    <w:rsid w:val="00E609F2"/>
    <w:rsid w:val="00E60A77"/>
    <w:rsid w:val="00E60B07"/>
    <w:rsid w:val="00E60B1C"/>
    <w:rsid w:val="00E60B70"/>
    <w:rsid w:val="00E60B8F"/>
    <w:rsid w:val="00E60BF8"/>
    <w:rsid w:val="00E60C96"/>
    <w:rsid w:val="00E60EFA"/>
    <w:rsid w:val="00E60F2C"/>
    <w:rsid w:val="00E60FC4"/>
    <w:rsid w:val="00E61053"/>
    <w:rsid w:val="00E611A9"/>
    <w:rsid w:val="00E611D7"/>
    <w:rsid w:val="00E613D2"/>
    <w:rsid w:val="00E6146D"/>
    <w:rsid w:val="00E6153F"/>
    <w:rsid w:val="00E6163A"/>
    <w:rsid w:val="00E61642"/>
    <w:rsid w:val="00E6178B"/>
    <w:rsid w:val="00E6182E"/>
    <w:rsid w:val="00E6195F"/>
    <w:rsid w:val="00E61A9B"/>
    <w:rsid w:val="00E61AEA"/>
    <w:rsid w:val="00E61B82"/>
    <w:rsid w:val="00E61FCC"/>
    <w:rsid w:val="00E6210E"/>
    <w:rsid w:val="00E621A5"/>
    <w:rsid w:val="00E621CB"/>
    <w:rsid w:val="00E6237D"/>
    <w:rsid w:val="00E62467"/>
    <w:rsid w:val="00E6249A"/>
    <w:rsid w:val="00E6256A"/>
    <w:rsid w:val="00E625D3"/>
    <w:rsid w:val="00E6261F"/>
    <w:rsid w:val="00E6263F"/>
    <w:rsid w:val="00E6265B"/>
    <w:rsid w:val="00E629A5"/>
    <w:rsid w:val="00E62A09"/>
    <w:rsid w:val="00E62A1F"/>
    <w:rsid w:val="00E62A6E"/>
    <w:rsid w:val="00E62ADF"/>
    <w:rsid w:val="00E62B99"/>
    <w:rsid w:val="00E62BF3"/>
    <w:rsid w:val="00E62CDF"/>
    <w:rsid w:val="00E62CED"/>
    <w:rsid w:val="00E62D15"/>
    <w:rsid w:val="00E62D63"/>
    <w:rsid w:val="00E62F3E"/>
    <w:rsid w:val="00E62F94"/>
    <w:rsid w:val="00E62FB8"/>
    <w:rsid w:val="00E631A3"/>
    <w:rsid w:val="00E631B5"/>
    <w:rsid w:val="00E63238"/>
    <w:rsid w:val="00E63363"/>
    <w:rsid w:val="00E63445"/>
    <w:rsid w:val="00E63588"/>
    <w:rsid w:val="00E635E0"/>
    <w:rsid w:val="00E63807"/>
    <w:rsid w:val="00E638D6"/>
    <w:rsid w:val="00E63964"/>
    <w:rsid w:val="00E63976"/>
    <w:rsid w:val="00E6397A"/>
    <w:rsid w:val="00E639EC"/>
    <w:rsid w:val="00E639F8"/>
    <w:rsid w:val="00E63A8E"/>
    <w:rsid w:val="00E63B18"/>
    <w:rsid w:val="00E63B26"/>
    <w:rsid w:val="00E63F09"/>
    <w:rsid w:val="00E63FBA"/>
    <w:rsid w:val="00E63FF4"/>
    <w:rsid w:val="00E64034"/>
    <w:rsid w:val="00E64058"/>
    <w:rsid w:val="00E6414D"/>
    <w:rsid w:val="00E641AC"/>
    <w:rsid w:val="00E64297"/>
    <w:rsid w:val="00E6450F"/>
    <w:rsid w:val="00E64589"/>
    <w:rsid w:val="00E645DD"/>
    <w:rsid w:val="00E64A0A"/>
    <w:rsid w:val="00E64A53"/>
    <w:rsid w:val="00E64BD4"/>
    <w:rsid w:val="00E650E7"/>
    <w:rsid w:val="00E6524D"/>
    <w:rsid w:val="00E652F2"/>
    <w:rsid w:val="00E653D9"/>
    <w:rsid w:val="00E65407"/>
    <w:rsid w:val="00E6543E"/>
    <w:rsid w:val="00E6546D"/>
    <w:rsid w:val="00E654FE"/>
    <w:rsid w:val="00E6560D"/>
    <w:rsid w:val="00E6565E"/>
    <w:rsid w:val="00E656C1"/>
    <w:rsid w:val="00E65AFC"/>
    <w:rsid w:val="00E65BA2"/>
    <w:rsid w:val="00E65BF6"/>
    <w:rsid w:val="00E65DC5"/>
    <w:rsid w:val="00E65EA9"/>
    <w:rsid w:val="00E65F43"/>
    <w:rsid w:val="00E66023"/>
    <w:rsid w:val="00E6604A"/>
    <w:rsid w:val="00E66219"/>
    <w:rsid w:val="00E66237"/>
    <w:rsid w:val="00E662C6"/>
    <w:rsid w:val="00E663ED"/>
    <w:rsid w:val="00E6642C"/>
    <w:rsid w:val="00E66771"/>
    <w:rsid w:val="00E6694E"/>
    <w:rsid w:val="00E6699D"/>
    <w:rsid w:val="00E66A07"/>
    <w:rsid w:val="00E66B14"/>
    <w:rsid w:val="00E66B59"/>
    <w:rsid w:val="00E66BBE"/>
    <w:rsid w:val="00E66CD5"/>
    <w:rsid w:val="00E66D44"/>
    <w:rsid w:val="00E66FB5"/>
    <w:rsid w:val="00E66FC6"/>
    <w:rsid w:val="00E67292"/>
    <w:rsid w:val="00E67336"/>
    <w:rsid w:val="00E67388"/>
    <w:rsid w:val="00E673D9"/>
    <w:rsid w:val="00E6748E"/>
    <w:rsid w:val="00E674E3"/>
    <w:rsid w:val="00E67523"/>
    <w:rsid w:val="00E675BF"/>
    <w:rsid w:val="00E6765E"/>
    <w:rsid w:val="00E67742"/>
    <w:rsid w:val="00E6786E"/>
    <w:rsid w:val="00E67B41"/>
    <w:rsid w:val="00E67BF5"/>
    <w:rsid w:val="00E67BFE"/>
    <w:rsid w:val="00E67C5F"/>
    <w:rsid w:val="00E67D81"/>
    <w:rsid w:val="00E67EBA"/>
    <w:rsid w:val="00E67FAC"/>
    <w:rsid w:val="00E700C2"/>
    <w:rsid w:val="00E7010D"/>
    <w:rsid w:val="00E701BA"/>
    <w:rsid w:val="00E7055E"/>
    <w:rsid w:val="00E70715"/>
    <w:rsid w:val="00E707F5"/>
    <w:rsid w:val="00E70848"/>
    <w:rsid w:val="00E7088C"/>
    <w:rsid w:val="00E70986"/>
    <w:rsid w:val="00E709EF"/>
    <w:rsid w:val="00E70BEA"/>
    <w:rsid w:val="00E70C25"/>
    <w:rsid w:val="00E70CC8"/>
    <w:rsid w:val="00E70CC9"/>
    <w:rsid w:val="00E70D1E"/>
    <w:rsid w:val="00E70D53"/>
    <w:rsid w:val="00E70EAC"/>
    <w:rsid w:val="00E70EAF"/>
    <w:rsid w:val="00E70F27"/>
    <w:rsid w:val="00E710A2"/>
    <w:rsid w:val="00E710DB"/>
    <w:rsid w:val="00E71128"/>
    <w:rsid w:val="00E71342"/>
    <w:rsid w:val="00E71345"/>
    <w:rsid w:val="00E71539"/>
    <w:rsid w:val="00E716C6"/>
    <w:rsid w:val="00E716D2"/>
    <w:rsid w:val="00E71869"/>
    <w:rsid w:val="00E718FD"/>
    <w:rsid w:val="00E7191A"/>
    <w:rsid w:val="00E71AC2"/>
    <w:rsid w:val="00E71B10"/>
    <w:rsid w:val="00E71C42"/>
    <w:rsid w:val="00E71C87"/>
    <w:rsid w:val="00E71CA8"/>
    <w:rsid w:val="00E71DA2"/>
    <w:rsid w:val="00E71DE7"/>
    <w:rsid w:val="00E71E04"/>
    <w:rsid w:val="00E71EEB"/>
    <w:rsid w:val="00E71F27"/>
    <w:rsid w:val="00E71F2D"/>
    <w:rsid w:val="00E722D8"/>
    <w:rsid w:val="00E72427"/>
    <w:rsid w:val="00E724FF"/>
    <w:rsid w:val="00E7251B"/>
    <w:rsid w:val="00E725DB"/>
    <w:rsid w:val="00E727FE"/>
    <w:rsid w:val="00E7285D"/>
    <w:rsid w:val="00E728B9"/>
    <w:rsid w:val="00E72A85"/>
    <w:rsid w:val="00E72AD8"/>
    <w:rsid w:val="00E72B40"/>
    <w:rsid w:val="00E72D04"/>
    <w:rsid w:val="00E72F1C"/>
    <w:rsid w:val="00E72F22"/>
    <w:rsid w:val="00E72F77"/>
    <w:rsid w:val="00E7304A"/>
    <w:rsid w:val="00E7336A"/>
    <w:rsid w:val="00E734C0"/>
    <w:rsid w:val="00E734EB"/>
    <w:rsid w:val="00E7357F"/>
    <w:rsid w:val="00E735A3"/>
    <w:rsid w:val="00E73647"/>
    <w:rsid w:val="00E7367E"/>
    <w:rsid w:val="00E73680"/>
    <w:rsid w:val="00E737F5"/>
    <w:rsid w:val="00E73922"/>
    <w:rsid w:val="00E73A74"/>
    <w:rsid w:val="00E73B60"/>
    <w:rsid w:val="00E73CEA"/>
    <w:rsid w:val="00E73D8F"/>
    <w:rsid w:val="00E73E66"/>
    <w:rsid w:val="00E73F66"/>
    <w:rsid w:val="00E74169"/>
    <w:rsid w:val="00E7429E"/>
    <w:rsid w:val="00E74373"/>
    <w:rsid w:val="00E743B9"/>
    <w:rsid w:val="00E743C1"/>
    <w:rsid w:val="00E74495"/>
    <w:rsid w:val="00E744DA"/>
    <w:rsid w:val="00E744EB"/>
    <w:rsid w:val="00E746AF"/>
    <w:rsid w:val="00E7470E"/>
    <w:rsid w:val="00E74803"/>
    <w:rsid w:val="00E7482A"/>
    <w:rsid w:val="00E7482C"/>
    <w:rsid w:val="00E7492D"/>
    <w:rsid w:val="00E74969"/>
    <w:rsid w:val="00E749F2"/>
    <w:rsid w:val="00E74A48"/>
    <w:rsid w:val="00E74C92"/>
    <w:rsid w:val="00E74D08"/>
    <w:rsid w:val="00E74D46"/>
    <w:rsid w:val="00E74D4C"/>
    <w:rsid w:val="00E74D6B"/>
    <w:rsid w:val="00E74DFA"/>
    <w:rsid w:val="00E74F7C"/>
    <w:rsid w:val="00E74FB3"/>
    <w:rsid w:val="00E75061"/>
    <w:rsid w:val="00E750CC"/>
    <w:rsid w:val="00E751B0"/>
    <w:rsid w:val="00E751CE"/>
    <w:rsid w:val="00E75288"/>
    <w:rsid w:val="00E75314"/>
    <w:rsid w:val="00E754CC"/>
    <w:rsid w:val="00E75677"/>
    <w:rsid w:val="00E756D7"/>
    <w:rsid w:val="00E757B3"/>
    <w:rsid w:val="00E757E8"/>
    <w:rsid w:val="00E75855"/>
    <w:rsid w:val="00E75895"/>
    <w:rsid w:val="00E75991"/>
    <w:rsid w:val="00E75A1E"/>
    <w:rsid w:val="00E75AA2"/>
    <w:rsid w:val="00E75D52"/>
    <w:rsid w:val="00E75DE5"/>
    <w:rsid w:val="00E75DEC"/>
    <w:rsid w:val="00E75DF1"/>
    <w:rsid w:val="00E75DF6"/>
    <w:rsid w:val="00E75F53"/>
    <w:rsid w:val="00E75F5A"/>
    <w:rsid w:val="00E75F7C"/>
    <w:rsid w:val="00E76003"/>
    <w:rsid w:val="00E7619A"/>
    <w:rsid w:val="00E76257"/>
    <w:rsid w:val="00E7639D"/>
    <w:rsid w:val="00E76413"/>
    <w:rsid w:val="00E76414"/>
    <w:rsid w:val="00E76499"/>
    <w:rsid w:val="00E7659D"/>
    <w:rsid w:val="00E765C2"/>
    <w:rsid w:val="00E766C8"/>
    <w:rsid w:val="00E76762"/>
    <w:rsid w:val="00E7676A"/>
    <w:rsid w:val="00E76958"/>
    <w:rsid w:val="00E76968"/>
    <w:rsid w:val="00E769A5"/>
    <w:rsid w:val="00E769E5"/>
    <w:rsid w:val="00E76AB6"/>
    <w:rsid w:val="00E76DE3"/>
    <w:rsid w:val="00E76E54"/>
    <w:rsid w:val="00E76E64"/>
    <w:rsid w:val="00E76EFF"/>
    <w:rsid w:val="00E76F81"/>
    <w:rsid w:val="00E76FBA"/>
    <w:rsid w:val="00E77059"/>
    <w:rsid w:val="00E77126"/>
    <w:rsid w:val="00E772B2"/>
    <w:rsid w:val="00E77378"/>
    <w:rsid w:val="00E773A1"/>
    <w:rsid w:val="00E774CD"/>
    <w:rsid w:val="00E77570"/>
    <w:rsid w:val="00E7771C"/>
    <w:rsid w:val="00E77750"/>
    <w:rsid w:val="00E777CB"/>
    <w:rsid w:val="00E777F9"/>
    <w:rsid w:val="00E77800"/>
    <w:rsid w:val="00E779DD"/>
    <w:rsid w:val="00E77ABB"/>
    <w:rsid w:val="00E77B70"/>
    <w:rsid w:val="00E77C4B"/>
    <w:rsid w:val="00E77D2E"/>
    <w:rsid w:val="00E77DCB"/>
    <w:rsid w:val="00E77E0D"/>
    <w:rsid w:val="00E77F5A"/>
    <w:rsid w:val="00E80230"/>
    <w:rsid w:val="00E80388"/>
    <w:rsid w:val="00E80428"/>
    <w:rsid w:val="00E80494"/>
    <w:rsid w:val="00E805D4"/>
    <w:rsid w:val="00E80622"/>
    <w:rsid w:val="00E808E8"/>
    <w:rsid w:val="00E80923"/>
    <w:rsid w:val="00E80A77"/>
    <w:rsid w:val="00E80D25"/>
    <w:rsid w:val="00E80D2F"/>
    <w:rsid w:val="00E80EAC"/>
    <w:rsid w:val="00E80EBA"/>
    <w:rsid w:val="00E80EF6"/>
    <w:rsid w:val="00E810E0"/>
    <w:rsid w:val="00E81228"/>
    <w:rsid w:val="00E8124D"/>
    <w:rsid w:val="00E812F4"/>
    <w:rsid w:val="00E815A1"/>
    <w:rsid w:val="00E8171A"/>
    <w:rsid w:val="00E819BC"/>
    <w:rsid w:val="00E81A47"/>
    <w:rsid w:val="00E81AB9"/>
    <w:rsid w:val="00E81ACC"/>
    <w:rsid w:val="00E81D6F"/>
    <w:rsid w:val="00E81EA0"/>
    <w:rsid w:val="00E81ECB"/>
    <w:rsid w:val="00E81F7B"/>
    <w:rsid w:val="00E8201C"/>
    <w:rsid w:val="00E823D4"/>
    <w:rsid w:val="00E824BE"/>
    <w:rsid w:val="00E8253D"/>
    <w:rsid w:val="00E825C4"/>
    <w:rsid w:val="00E826B7"/>
    <w:rsid w:val="00E826E5"/>
    <w:rsid w:val="00E8274A"/>
    <w:rsid w:val="00E82903"/>
    <w:rsid w:val="00E82A03"/>
    <w:rsid w:val="00E82A2F"/>
    <w:rsid w:val="00E82BD5"/>
    <w:rsid w:val="00E82C96"/>
    <w:rsid w:val="00E82F4E"/>
    <w:rsid w:val="00E82F5F"/>
    <w:rsid w:val="00E82F84"/>
    <w:rsid w:val="00E82FC8"/>
    <w:rsid w:val="00E8317C"/>
    <w:rsid w:val="00E83186"/>
    <w:rsid w:val="00E83470"/>
    <w:rsid w:val="00E83478"/>
    <w:rsid w:val="00E834E3"/>
    <w:rsid w:val="00E8358B"/>
    <w:rsid w:val="00E836AF"/>
    <w:rsid w:val="00E837D3"/>
    <w:rsid w:val="00E8382D"/>
    <w:rsid w:val="00E83841"/>
    <w:rsid w:val="00E8389E"/>
    <w:rsid w:val="00E838D4"/>
    <w:rsid w:val="00E8392A"/>
    <w:rsid w:val="00E83D54"/>
    <w:rsid w:val="00E83DCC"/>
    <w:rsid w:val="00E83DF2"/>
    <w:rsid w:val="00E83F43"/>
    <w:rsid w:val="00E840F8"/>
    <w:rsid w:val="00E84142"/>
    <w:rsid w:val="00E841AA"/>
    <w:rsid w:val="00E841DE"/>
    <w:rsid w:val="00E842E8"/>
    <w:rsid w:val="00E8437C"/>
    <w:rsid w:val="00E84437"/>
    <w:rsid w:val="00E844AF"/>
    <w:rsid w:val="00E8455A"/>
    <w:rsid w:val="00E84793"/>
    <w:rsid w:val="00E847D3"/>
    <w:rsid w:val="00E84887"/>
    <w:rsid w:val="00E848C4"/>
    <w:rsid w:val="00E84B7A"/>
    <w:rsid w:val="00E84BF5"/>
    <w:rsid w:val="00E84CB9"/>
    <w:rsid w:val="00E84CC9"/>
    <w:rsid w:val="00E84D87"/>
    <w:rsid w:val="00E84E93"/>
    <w:rsid w:val="00E84F6C"/>
    <w:rsid w:val="00E85110"/>
    <w:rsid w:val="00E8517C"/>
    <w:rsid w:val="00E855C5"/>
    <w:rsid w:val="00E85673"/>
    <w:rsid w:val="00E85728"/>
    <w:rsid w:val="00E8584E"/>
    <w:rsid w:val="00E8593A"/>
    <w:rsid w:val="00E85A27"/>
    <w:rsid w:val="00E85B9D"/>
    <w:rsid w:val="00E85C2B"/>
    <w:rsid w:val="00E85CC6"/>
    <w:rsid w:val="00E85D83"/>
    <w:rsid w:val="00E8620F"/>
    <w:rsid w:val="00E86343"/>
    <w:rsid w:val="00E86408"/>
    <w:rsid w:val="00E86487"/>
    <w:rsid w:val="00E8675D"/>
    <w:rsid w:val="00E8678F"/>
    <w:rsid w:val="00E86ABA"/>
    <w:rsid w:val="00E86C55"/>
    <w:rsid w:val="00E86C94"/>
    <w:rsid w:val="00E86D71"/>
    <w:rsid w:val="00E86E24"/>
    <w:rsid w:val="00E86E73"/>
    <w:rsid w:val="00E86EAD"/>
    <w:rsid w:val="00E86FD8"/>
    <w:rsid w:val="00E87062"/>
    <w:rsid w:val="00E87125"/>
    <w:rsid w:val="00E8715F"/>
    <w:rsid w:val="00E871AD"/>
    <w:rsid w:val="00E874BC"/>
    <w:rsid w:val="00E874C7"/>
    <w:rsid w:val="00E87573"/>
    <w:rsid w:val="00E8769D"/>
    <w:rsid w:val="00E87B45"/>
    <w:rsid w:val="00E87B5F"/>
    <w:rsid w:val="00E87B8B"/>
    <w:rsid w:val="00E87C3D"/>
    <w:rsid w:val="00E87CA4"/>
    <w:rsid w:val="00E87D4D"/>
    <w:rsid w:val="00E87DBD"/>
    <w:rsid w:val="00E87E31"/>
    <w:rsid w:val="00E87E34"/>
    <w:rsid w:val="00E87EC6"/>
    <w:rsid w:val="00E87ED2"/>
    <w:rsid w:val="00E87F58"/>
    <w:rsid w:val="00E87F63"/>
    <w:rsid w:val="00E90139"/>
    <w:rsid w:val="00E90195"/>
    <w:rsid w:val="00E9039A"/>
    <w:rsid w:val="00E906C6"/>
    <w:rsid w:val="00E9082B"/>
    <w:rsid w:val="00E9084B"/>
    <w:rsid w:val="00E909E3"/>
    <w:rsid w:val="00E90A1B"/>
    <w:rsid w:val="00E90A57"/>
    <w:rsid w:val="00E90AEE"/>
    <w:rsid w:val="00E90C54"/>
    <w:rsid w:val="00E90CE4"/>
    <w:rsid w:val="00E91151"/>
    <w:rsid w:val="00E91172"/>
    <w:rsid w:val="00E9119A"/>
    <w:rsid w:val="00E912C3"/>
    <w:rsid w:val="00E91321"/>
    <w:rsid w:val="00E913E0"/>
    <w:rsid w:val="00E914B0"/>
    <w:rsid w:val="00E9166A"/>
    <w:rsid w:val="00E91674"/>
    <w:rsid w:val="00E9175C"/>
    <w:rsid w:val="00E91877"/>
    <w:rsid w:val="00E91A54"/>
    <w:rsid w:val="00E91AE5"/>
    <w:rsid w:val="00E91CAA"/>
    <w:rsid w:val="00E91ECE"/>
    <w:rsid w:val="00E91EFA"/>
    <w:rsid w:val="00E91F28"/>
    <w:rsid w:val="00E91FE7"/>
    <w:rsid w:val="00E9205A"/>
    <w:rsid w:val="00E92248"/>
    <w:rsid w:val="00E9225F"/>
    <w:rsid w:val="00E92501"/>
    <w:rsid w:val="00E925A4"/>
    <w:rsid w:val="00E9264A"/>
    <w:rsid w:val="00E92878"/>
    <w:rsid w:val="00E92946"/>
    <w:rsid w:val="00E92A5D"/>
    <w:rsid w:val="00E92D26"/>
    <w:rsid w:val="00E92EE2"/>
    <w:rsid w:val="00E93052"/>
    <w:rsid w:val="00E93128"/>
    <w:rsid w:val="00E9315D"/>
    <w:rsid w:val="00E9328D"/>
    <w:rsid w:val="00E93295"/>
    <w:rsid w:val="00E9332E"/>
    <w:rsid w:val="00E933B6"/>
    <w:rsid w:val="00E933F1"/>
    <w:rsid w:val="00E9342A"/>
    <w:rsid w:val="00E93448"/>
    <w:rsid w:val="00E934CC"/>
    <w:rsid w:val="00E93523"/>
    <w:rsid w:val="00E9357C"/>
    <w:rsid w:val="00E935B8"/>
    <w:rsid w:val="00E9367E"/>
    <w:rsid w:val="00E937F9"/>
    <w:rsid w:val="00E93927"/>
    <w:rsid w:val="00E93A4E"/>
    <w:rsid w:val="00E93AD7"/>
    <w:rsid w:val="00E93B0F"/>
    <w:rsid w:val="00E93C30"/>
    <w:rsid w:val="00E93C34"/>
    <w:rsid w:val="00E93C72"/>
    <w:rsid w:val="00E93CBD"/>
    <w:rsid w:val="00E93CCA"/>
    <w:rsid w:val="00E93E5D"/>
    <w:rsid w:val="00E93F17"/>
    <w:rsid w:val="00E93F35"/>
    <w:rsid w:val="00E93FD2"/>
    <w:rsid w:val="00E941C8"/>
    <w:rsid w:val="00E94220"/>
    <w:rsid w:val="00E942C7"/>
    <w:rsid w:val="00E94431"/>
    <w:rsid w:val="00E944DE"/>
    <w:rsid w:val="00E9452D"/>
    <w:rsid w:val="00E94656"/>
    <w:rsid w:val="00E9465E"/>
    <w:rsid w:val="00E9469D"/>
    <w:rsid w:val="00E946D6"/>
    <w:rsid w:val="00E947B1"/>
    <w:rsid w:val="00E947F8"/>
    <w:rsid w:val="00E94801"/>
    <w:rsid w:val="00E94862"/>
    <w:rsid w:val="00E948C2"/>
    <w:rsid w:val="00E94917"/>
    <w:rsid w:val="00E9493D"/>
    <w:rsid w:val="00E94969"/>
    <w:rsid w:val="00E94A80"/>
    <w:rsid w:val="00E94AFA"/>
    <w:rsid w:val="00E94C99"/>
    <w:rsid w:val="00E94D81"/>
    <w:rsid w:val="00E94F26"/>
    <w:rsid w:val="00E94FDF"/>
    <w:rsid w:val="00E9503B"/>
    <w:rsid w:val="00E951CD"/>
    <w:rsid w:val="00E953CC"/>
    <w:rsid w:val="00E95455"/>
    <w:rsid w:val="00E95479"/>
    <w:rsid w:val="00E9547D"/>
    <w:rsid w:val="00E955AA"/>
    <w:rsid w:val="00E955D4"/>
    <w:rsid w:val="00E95784"/>
    <w:rsid w:val="00E95A7D"/>
    <w:rsid w:val="00E95A9E"/>
    <w:rsid w:val="00E95B70"/>
    <w:rsid w:val="00E95B8B"/>
    <w:rsid w:val="00E95CBB"/>
    <w:rsid w:val="00E95CC2"/>
    <w:rsid w:val="00E95CD7"/>
    <w:rsid w:val="00E95E90"/>
    <w:rsid w:val="00E95F4F"/>
    <w:rsid w:val="00E96189"/>
    <w:rsid w:val="00E96233"/>
    <w:rsid w:val="00E96269"/>
    <w:rsid w:val="00E9630F"/>
    <w:rsid w:val="00E96342"/>
    <w:rsid w:val="00E963C3"/>
    <w:rsid w:val="00E967A7"/>
    <w:rsid w:val="00E96931"/>
    <w:rsid w:val="00E96AA4"/>
    <w:rsid w:val="00E96AE4"/>
    <w:rsid w:val="00E96B51"/>
    <w:rsid w:val="00E96C1B"/>
    <w:rsid w:val="00E96C49"/>
    <w:rsid w:val="00E96C63"/>
    <w:rsid w:val="00E96C7A"/>
    <w:rsid w:val="00E96D6A"/>
    <w:rsid w:val="00E96D92"/>
    <w:rsid w:val="00E96DE3"/>
    <w:rsid w:val="00E96EAB"/>
    <w:rsid w:val="00E97184"/>
    <w:rsid w:val="00E97395"/>
    <w:rsid w:val="00E9739C"/>
    <w:rsid w:val="00E9744C"/>
    <w:rsid w:val="00E975AE"/>
    <w:rsid w:val="00E977B6"/>
    <w:rsid w:val="00E97874"/>
    <w:rsid w:val="00E97947"/>
    <w:rsid w:val="00E979C6"/>
    <w:rsid w:val="00E979F2"/>
    <w:rsid w:val="00E97A1B"/>
    <w:rsid w:val="00E97B14"/>
    <w:rsid w:val="00E97CFF"/>
    <w:rsid w:val="00E97ED8"/>
    <w:rsid w:val="00E97FC5"/>
    <w:rsid w:val="00E97FE2"/>
    <w:rsid w:val="00EA01D2"/>
    <w:rsid w:val="00EA02C4"/>
    <w:rsid w:val="00EA033F"/>
    <w:rsid w:val="00EA041E"/>
    <w:rsid w:val="00EA08B6"/>
    <w:rsid w:val="00EA08DE"/>
    <w:rsid w:val="00EA09E1"/>
    <w:rsid w:val="00EA0AA6"/>
    <w:rsid w:val="00EA0C9C"/>
    <w:rsid w:val="00EA0CD2"/>
    <w:rsid w:val="00EA0F11"/>
    <w:rsid w:val="00EA0F1D"/>
    <w:rsid w:val="00EA1029"/>
    <w:rsid w:val="00EA10CB"/>
    <w:rsid w:val="00EA11BE"/>
    <w:rsid w:val="00EA12B6"/>
    <w:rsid w:val="00EA14CA"/>
    <w:rsid w:val="00EA1505"/>
    <w:rsid w:val="00EA1608"/>
    <w:rsid w:val="00EA1796"/>
    <w:rsid w:val="00EA1871"/>
    <w:rsid w:val="00EA1A24"/>
    <w:rsid w:val="00EA1A84"/>
    <w:rsid w:val="00EA1AA2"/>
    <w:rsid w:val="00EA1C00"/>
    <w:rsid w:val="00EA1E00"/>
    <w:rsid w:val="00EA1E31"/>
    <w:rsid w:val="00EA202D"/>
    <w:rsid w:val="00EA2185"/>
    <w:rsid w:val="00EA2237"/>
    <w:rsid w:val="00EA2325"/>
    <w:rsid w:val="00EA244F"/>
    <w:rsid w:val="00EA2499"/>
    <w:rsid w:val="00EA2521"/>
    <w:rsid w:val="00EA257D"/>
    <w:rsid w:val="00EA25C3"/>
    <w:rsid w:val="00EA2692"/>
    <w:rsid w:val="00EA26F0"/>
    <w:rsid w:val="00EA276E"/>
    <w:rsid w:val="00EA2CA1"/>
    <w:rsid w:val="00EA2CC7"/>
    <w:rsid w:val="00EA2E0F"/>
    <w:rsid w:val="00EA2F5C"/>
    <w:rsid w:val="00EA2FF6"/>
    <w:rsid w:val="00EA3055"/>
    <w:rsid w:val="00EA312F"/>
    <w:rsid w:val="00EA320E"/>
    <w:rsid w:val="00EA32A1"/>
    <w:rsid w:val="00EA32FD"/>
    <w:rsid w:val="00EA3452"/>
    <w:rsid w:val="00EA35F4"/>
    <w:rsid w:val="00EA360B"/>
    <w:rsid w:val="00EA37BA"/>
    <w:rsid w:val="00EA39D5"/>
    <w:rsid w:val="00EA3A32"/>
    <w:rsid w:val="00EA3A93"/>
    <w:rsid w:val="00EA3B51"/>
    <w:rsid w:val="00EA3BB3"/>
    <w:rsid w:val="00EA3D6B"/>
    <w:rsid w:val="00EA3D90"/>
    <w:rsid w:val="00EA3E78"/>
    <w:rsid w:val="00EA3F41"/>
    <w:rsid w:val="00EA3F83"/>
    <w:rsid w:val="00EA4025"/>
    <w:rsid w:val="00EA40B3"/>
    <w:rsid w:val="00EA40F8"/>
    <w:rsid w:val="00EA43BA"/>
    <w:rsid w:val="00EA4490"/>
    <w:rsid w:val="00EA44C3"/>
    <w:rsid w:val="00EA4630"/>
    <w:rsid w:val="00EA470B"/>
    <w:rsid w:val="00EA475C"/>
    <w:rsid w:val="00EA48CC"/>
    <w:rsid w:val="00EA4A05"/>
    <w:rsid w:val="00EA4A53"/>
    <w:rsid w:val="00EA4CEF"/>
    <w:rsid w:val="00EA4D6C"/>
    <w:rsid w:val="00EA4E3E"/>
    <w:rsid w:val="00EA4F33"/>
    <w:rsid w:val="00EA4F9F"/>
    <w:rsid w:val="00EA4FA3"/>
    <w:rsid w:val="00EA4FE4"/>
    <w:rsid w:val="00EA5138"/>
    <w:rsid w:val="00EA51F1"/>
    <w:rsid w:val="00EA52C1"/>
    <w:rsid w:val="00EA53CE"/>
    <w:rsid w:val="00EA5470"/>
    <w:rsid w:val="00EA5561"/>
    <w:rsid w:val="00EA55E4"/>
    <w:rsid w:val="00EA563C"/>
    <w:rsid w:val="00EA56A8"/>
    <w:rsid w:val="00EA5789"/>
    <w:rsid w:val="00EA57DC"/>
    <w:rsid w:val="00EA59B9"/>
    <w:rsid w:val="00EA5A7A"/>
    <w:rsid w:val="00EA5C84"/>
    <w:rsid w:val="00EA5CEA"/>
    <w:rsid w:val="00EA5ED4"/>
    <w:rsid w:val="00EA5FAF"/>
    <w:rsid w:val="00EA6254"/>
    <w:rsid w:val="00EA631D"/>
    <w:rsid w:val="00EA6336"/>
    <w:rsid w:val="00EA65E8"/>
    <w:rsid w:val="00EA660E"/>
    <w:rsid w:val="00EA6838"/>
    <w:rsid w:val="00EA685F"/>
    <w:rsid w:val="00EA6D97"/>
    <w:rsid w:val="00EA6E52"/>
    <w:rsid w:val="00EA6E7E"/>
    <w:rsid w:val="00EA6F9E"/>
    <w:rsid w:val="00EA6FB0"/>
    <w:rsid w:val="00EA7151"/>
    <w:rsid w:val="00EA7308"/>
    <w:rsid w:val="00EA7339"/>
    <w:rsid w:val="00EA753D"/>
    <w:rsid w:val="00EA768F"/>
    <w:rsid w:val="00EA76C8"/>
    <w:rsid w:val="00EA773A"/>
    <w:rsid w:val="00EA7778"/>
    <w:rsid w:val="00EA77D7"/>
    <w:rsid w:val="00EA7919"/>
    <w:rsid w:val="00EA7A52"/>
    <w:rsid w:val="00EA7B52"/>
    <w:rsid w:val="00EA7C79"/>
    <w:rsid w:val="00EA7E47"/>
    <w:rsid w:val="00EA7F2F"/>
    <w:rsid w:val="00EA7FF3"/>
    <w:rsid w:val="00EB016A"/>
    <w:rsid w:val="00EB07AD"/>
    <w:rsid w:val="00EB08BE"/>
    <w:rsid w:val="00EB0937"/>
    <w:rsid w:val="00EB0989"/>
    <w:rsid w:val="00EB0A58"/>
    <w:rsid w:val="00EB0A81"/>
    <w:rsid w:val="00EB0B65"/>
    <w:rsid w:val="00EB0C1A"/>
    <w:rsid w:val="00EB0C2C"/>
    <w:rsid w:val="00EB0D22"/>
    <w:rsid w:val="00EB0DAA"/>
    <w:rsid w:val="00EB0DBC"/>
    <w:rsid w:val="00EB0DEA"/>
    <w:rsid w:val="00EB0E87"/>
    <w:rsid w:val="00EB107F"/>
    <w:rsid w:val="00EB10CE"/>
    <w:rsid w:val="00EB11C3"/>
    <w:rsid w:val="00EB12CE"/>
    <w:rsid w:val="00EB1385"/>
    <w:rsid w:val="00EB1467"/>
    <w:rsid w:val="00EB1523"/>
    <w:rsid w:val="00EB1542"/>
    <w:rsid w:val="00EB165F"/>
    <w:rsid w:val="00EB1907"/>
    <w:rsid w:val="00EB1998"/>
    <w:rsid w:val="00EB1EBB"/>
    <w:rsid w:val="00EB2062"/>
    <w:rsid w:val="00EB22B5"/>
    <w:rsid w:val="00EB2564"/>
    <w:rsid w:val="00EB260E"/>
    <w:rsid w:val="00EB2730"/>
    <w:rsid w:val="00EB279F"/>
    <w:rsid w:val="00EB293D"/>
    <w:rsid w:val="00EB2B92"/>
    <w:rsid w:val="00EB2BF7"/>
    <w:rsid w:val="00EB2C57"/>
    <w:rsid w:val="00EB2C85"/>
    <w:rsid w:val="00EB2CD3"/>
    <w:rsid w:val="00EB2D1C"/>
    <w:rsid w:val="00EB2D29"/>
    <w:rsid w:val="00EB2D9A"/>
    <w:rsid w:val="00EB2DB8"/>
    <w:rsid w:val="00EB2E82"/>
    <w:rsid w:val="00EB2E8B"/>
    <w:rsid w:val="00EB2EF1"/>
    <w:rsid w:val="00EB2FFC"/>
    <w:rsid w:val="00EB3075"/>
    <w:rsid w:val="00EB3140"/>
    <w:rsid w:val="00EB31B0"/>
    <w:rsid w:val="00EB31FB"/>
    <w:rsid w:val="00EB3260"/>
    <w:rsid w:val="00EB33E3"/>
    <w:rsid w:val="00EB346B"/>
    <w:rsid w:val="00EB3492"/>
    <w:rsid w:val="00EB3509"/>
    <w:rsid w:val="00EB3545"/>
    <w:rsid w:val="00EB37F7"/>
    <w:rsid w:val="00EB3948"/>
    <w:rsid w:val="00EB3AC0"/>
    <w:rsid w:val="00EB3AEA"/>
    <w:rsid w:val="00EB3B18"/>
    <w:rsid w:val="00EB3B5A"/>
    <w:rsid w:val="00EB3DA2"/>
    <w:rsid w:val="00EB3DCA"/>
    <w:rsid w:val="00EB3F40"/>
    <w:rsid w:val="00EB3F57"/>
    <w:rsid w:val="00EB3F97"/>
    <w:rsid w:val="00EB3FAA"/>
    <w:rsid w:val="00EB4135"/>
    <w:rsid w:val="00EB417B"/>
    <w:rsid w:val="00EB41B3"/>
    <w:rsid w:val="00EB4251"/>
    <w:rsid w:val="00EB42B5"/>
    <w:rsid w:val="00EB42C1"/>
    <w:rsid w:val="00EB4495"/>
    <w:rsid w:val="00EB449F"/>
    <w:rsid w:val="00EB456A"/>
    <w:rsid w:val="00EB45BC"/>
    <w:rsid w:val="00EB45EF"/>
    <w:rsid w:val="00EB4A0C"/>
    <w:rsid w:val="00EB4AF2"/>
    <w:rsid w:val="00EB4B73"/>
    <w:rsid w:val="00EB4BDA"/>
    <w:rsid w:val="00EB4C0D"/>
    <w:rsid w:val="00EB4C2F"/>
    <w:rsid w:val="00EB4D5A"/>
    <w:rsid w:val="00EB4D70"/>
    <w:rsid w:val="00EB4FEC"/>
    <w:rsid w:val="00EB50C2"/>
    <w:rsid w:val="00EB50F4"/>
    <w:rsid w:val="00EB523B"/>
    <w:rsid w:val="00EB532E"/>
    <w:rsid w:val="00EB54B0"/>
    <w:rsid w:val="00EB54E0"/>
    <w:rsid w:val="00EB55D5"/>
    <w:rsid w:val="00EB5642"/>
    <w:rsid w:val="00EB564D"/>
    <w:rsid w:val="00EB572C"/>
    <w:rsid w:val="00EB582C"/>
    <w:rsid w:val="00EB5979"/>
    <w:rsid w:val="00EB59F7"/>
    <w:rsid w:val="00EB5A92"/>
    <w:rsid w:val="00EB5A99"/>
    <w:rsid w:val="00EB5CEA"/>
    <w:rsid w:val="00EB5DB3"/>
    <w:rsid w:val="00EB5EC4"/>
    <w:rsid w:val="00EB5EE3"/>
    <w:rsid w:val="00EB5F11"/>
    <w:rsid w:val="00EB602C"/>
    <w:rsid w:val="00EB607C"/>
    <w:rsid w:val="00EB60E7"/>
    <w:rsid w:val="00EB60E8"/>
    <w:rsid w:val="00EB625A"/>
    <w:rsid w:val="00EB6386"/>
    <w:rsid w:val="00EB651B"/>
    <w:rsid w:val="00EB6652"/>
    <w:rsid w:val="00EB6677"/>
    <w:rsid w:val="00EB66BB"/>
    <w:rsid w:val="00EB672A"/>
    <w:rsid w:val="00EB6780"/>
    <w:rsid w:val="00EB687A"/>
    <w:rsid w:val="00EB6A1F"/>
    <w:rsid w:val="00EB6D3C"/>
    <w:rsid w:val="00EB6DA0"/>
    <w:rsid w:val="00EB6DA2"/>
    <w:rsid w:val="00EB7091"/>
    <w:rsid w:val="00EB7153"/>
    <w:rsid w:val="00EB7261"/>
    <w:rsid w:val="00EB7300"/>
    <w:rsid w:val="00EB744A"/>
    <w:rsid w:val="00EB758B"/>
    <w:rsid w:val="00EB75FB"/>
    <w:rsid w:val="00EB7794"/>
    <w:rsid w:val="00EB77BA"/>
    <w:rsid w:val="00EB77E7"/>
    <w:rsid w:val="00EB78A0"/>
    <w:rsid w:val="00EB79DA"/>
    <w:rsid w:val="00EB7A6C"/>
    <w:rsid w:val="00EB7A97"/>
    <w:rsid w:val="00EB7BBB"/>
    <w:rsid w:val="00EB7BF0"/>
    <w:rsid w:val="00EB7D99"/>
    <w:rsid w:val="00EB7E0F"/>
    <w:rsid w:val="00EB7EDB"/>
    <w:rsid w:val="00EB7F6E"/>
    <w:rsid w:val="00EB7F93"/>
    <w:rsid w:val="00EC00D9"/>
    <w:rsid w:val="00EC0189"/>
    <w:rsid w:val="00EC01A5"/>
    <w:rsid w:val="00EC030D"/>
    <w:rsid w:val="00EC034C"/>
    <w:rsid w:val="00EC036D"/>
    <w:rsid w:val="00EC0672"/>
    <w:rsid w:val="00EC07B8"/>
    <w:rsid w:val="00EC07F7"/>
    <w:rsid w:val="00EC08CB"/>
    <w:rsid w:val="00EC08E6"/>
    <w:rsid w:val="00EC0A65"/>
    <w:rsid w:val="00EC0A90"/>
    <w:rsid w:val="00EC0D1D"/>
    <w:rsid w:val="00EC0D27"/>
    <w:rsid w:val="00EC0D31"/>
    <w:rsid w:val="00EC0E06"/>
    <w:rsid w:val="00EC0E9D"/>
    <w:rsid w:val="00EC0F78"/>
    <w:rsid w:val="00EC114B"/>
    <w:rsid w:val="00EC127C"/>
    <w:rsid w:val="00EC150E"/>
    <w:rsid w:val="00EC15C1"/>
    <w:rsid w:val="00EC16AC"/>
    <w:rsid w:val="00EC16F1"/>
    <w:rsid w:val="00EC1816"/>
    <w:rsid w:val="00EC190F"/>
    <w:rsid w:val="00EC192C"/>
    <w:rsid w:val="00EC1969"/>
    <w:rsid w:val="00EC19B3"/>
    <w:rsid w:val="00EC19FF"/>
    <w:rsid w:val="00EC1CF6"/>
    <w:rsid w:val="00EC1DEC"/>
    <w:rsid w:val="00EC1E1A"/>
    <w:rsid w:val="00EC20E7"/>
    <w:rsid w:val="00EC212B"/>
    <w:rsid w:val="00EC219B"/>
    <w:rsid w:val="00EC2347"/>
    <w:rsid w:val="00EC2565"/>
    <w:rsid w:val="00EC262C"/>
    <w:rsid w:val="00EC268A"/>
    <w:rsid w:val="00EC26B4"/>
    <w:rsid w:val="00EC29E1"/>
    <w:rsid w:val="00EC29ED"/>
    <w:rsid w:val="00EC2E81"/>
    <w:rsid w:val="00EC3023"/>
    <w:rsid w:val="00EC31D7"/>
    <w:rsid w:val="00EC3263"/>
    <w:rsid w:val="00EC3505"/>
    <w:rsid w:val="00EC35B9"/>
    <w:rsid w:val="00EC35F9"/>
    <w:rsid w:val="00EC3709"/>
    <w:rsid w:val="00EC37CB"/>
    <w:rsid w:val="00EC392E"/>
    <w:rsid w:val="00EC393D"/>
    <w:rsid w:val="00EC39C4"/>
    <w:rsid w:val="00EC3AB3"/>
    <w:rsid w:val="00EC3AD6"/>
    <w:rsid w:val="00EC3AF3"/>
    <w:rsid w:val="00EC3B55"/>
    <w:rsid w:val="00EC3C3F"/>
    <w:rsid w:val="00EC3CE1"/>
    <w:rsid w:val="00EC3D21"/>
    <w:rsid w:val="00EC3DB7"/>
    <w:rsid w:val="00EC3DDE"/>
    <w:rsid w:val="00EC3E07"/>
    <w:rsid w:val="00EC3EA5"/>
    <w:rsid w:val="00EC3F7D"/>
    <w:rsid w:val="00EC4040"/>
    <w:rsid w:val="00EC4072"/>
    <w:rsid w:val="00EC41C8"/>
    <w:rsid w:val="00EC422F"/>
    <w:rsid w:val="00EC4284"/>
    <w:rsid w:val="00EC4296"/>
    <w:rsid w:val="00EC42E2"/>
    <w:rsid w:val="00EC43B9"/>
    <w:rsid w:val="00EC43C0"/>
    <w:rsid w:val="00EC4453"/>
    <w:rsid w:val="00EC4592"/>
    <w:rsid w:val="00EC459F"/>
    <w:rsid w:val="00EC4622"/>
    <w:rsid w:val="00EC46D7"/>
    <w:rsid w:val="00EC473C"/>
    <w:rsid w:val="00EC4820"/>
    <w:rsid w:val="00EC48BD"/>
    <w:rsid w:val="00EC48C3"/>
    <w:rsid w:val="00EC4997"/>
    <w:rsid w:val="00EC4A7F"/>
    <w:rsid w:val="00EC4AD1"/>
    <w:rsid w:val="00EC4D54"/>
    <w:rsid w:val="00EC5060"/>
    <w:rsid w:val="00EC50CF"/>
    <w:rsid w:val="00EC52E8"/>
    <w:rsid w:val="00EC56B0"/>
    <w:rsid w:val="00EC5706"/>
    <w:rsid w:val="00EC5717"/>
    <w:rsid w:val="00EC5725"/>
    <w:rsid w:val="00EC5766"/>
    <w:rsid w:val="00EC595E"/>
    <w:rsid w:val="00EC5A7B"/>
    <w:rsid w:val="00EC5A7C"/>
    <w:rsid w:val="00EC5ACA"/>
    <w:rsid w:val="00EC5B3C"/>
    <w:rsid w:val="00EC5C0C"/>
    <w:rsid w:val="00EC5C5C"/>
    <w:rsid w:val="00EC60D8"/>
    <w:rsid w:val="00EC61C8"/>
    <w:rsid w:val="00EC62CD"/>
    <w:rsid w:val="00EC62E5"/>
    <w:rsid w:val="00EC63BB"/>
    <w:rsid w:val="00EC63E5"/>
    <w:rsid w:val="00EC64ED"/>
    <w:rsid w:val="00EC6699"/>
    <w:rsid w:val="00EC685C"/>
    <w:rsid w:val="00EC6AC7"/>
    <w:rsid w:val="00EC6B9B"/>
    <w:rsid w:val="00EC6C52"/>
    <w:rsid w:val="00EC6CE0"/>
    <w:rsid w:val="00EC6D4C"/>
    <w:rsid w:val="00EC6F2D"/>
    <w:rsid w:val="00EC6FEA"/>
    <w:rsid w:val="00EC7089"/>
    <w:rsid w:val="00EC7182"/>
    <w:rsid w:val="00EC71E6"/>
    <w:rsid w:val="00EC72AC"/>
    <w:rsid w:val="00EC73ED"/>
    <w:rsid w:val="00EC741B"/>
    <w:rsid w:val="00EC7467"/>
    <w:rsid w:val="00EC75DF"/>
    <w:rsid w:val="00EC7638"/>
    <w:rsid w:val="00EC76CF"/>
    <w:rsid w:val="00EC7A78"/>
    <w:rsid w:val="00EC7C0B"/>
    <w:rsid w:val="00EC7D41"/>
    <w:rsid w:val="00EC7D45"/>
    <w:rsid w:val="00EC7E41"/>
    <w:rsid w:val="00EC7E8E"/>
    <w:rsid w:val="00EC7E97"/>
    <w:rsid w:val="00EC7F05"/>
    <w:rsid w:val="00ED0032"/>
    <w:rsid w:val="00ED017F"/>
    <w:rsid w:val="00ED023F"/>
    <w:rsid w:val="00ED0372"/>
    <w:rsid w:val="00ED03B0"/>
    <w:rsid w:val="00ED04AC"/>
    <w:rsid w:val="00ED04BE"/>
    <w:rsid w:val="00ED0566"/>
    <w:rsid w:val="00ED070A"/>
    <w:rsid w:val="00ED082D"/>
    <w:rsid w:val="00ED0A28"/>
    <w:rsid w:val="00ED0BC0"/>
    <w:rsid w:val="00ED0C7D"/>
    <w:rsid w:val="00ED0D0B"/>
    <w:rsid w:val="00ED0DDF"/>
    <w:rsid w:val="00ED0E20"/>
    <w:rsid w:val="00ED113A"/>
    <w:rsid w:val="00ED123C"/>
    <w:rsid w:val="00ED137C"/>
    <w:rsid w:val="00ED1535"/>
    <w:rsid w:val="00ED1576"/>
    <w:rsid w:val="00ED185F"/>
    <w:rsid w:val="00ED189D"/>
    <w:rsid w:val="00ED190A"/>
    <w:rsid w:val="00ED1973"/>
    <w:rsid w:val="00ED1980"/>
    <w:rsid w:val="00ED1A41"/>
    <w:rsid w:val="00ED1B70"/>
    <w:rsid w:val="00ED1C22"/>
    <w:rsid w:val="00ED1CBD"/>
    <w:rsid w:val="00ED1D6B"/>
    <w:rsid w:val="00ED1E40"/>
    <w:rsid w:val="00ED1E4C"/>
    <w:rsid w:val="00ED1EF3"/>
    <w:rsid w:val="00ED2083"/>
    <w:rsid w:val="00ED21F9"/>
    <w:rsid w:val="00ED2268"/>
    <w:rsid w:val="00ED238C"/>
    <w:rsid w:val="00ED253B"/>
    <w:rsid w:val="00ED25F9"/>
    <w:rsid w:val="00ED25FD"/>
    <w:rsid w:val="00ED2638"/>
    <w:rsid w:val="00ED2731"/>
    <w:rsid w:val="00ED2759"/>
    <w:rsid w:val="00ED2802"/>
    <w:rsid w:val="00ED2825"/>
    <w:rsid w:val="00ED28D6"/>
    <w:rsid w:val="00ED297E"/>
    <w:rsid w:val="00ED2A62"/>
    <w:rsid w:val="00ED2B01"/>
    <w:rsid w:val="00ED2D53"/>
    <w:rsid w:val="00ED2E58"/>
    <w:rsid w:val="00ED2EC6"/>
    <w:rsid w:val="00ED2F06"/>
    <w:rsid w:val="00ED2F81"/>
    <w:rsid w:val="00ED2FF4"/>
    <w:rsid w:val="00ED305F"/>
    <w:rsid w:val="00ED307B"/>
    <w:rsid w:val="00ED31CE"/>
    <w:rsid w:val="00ED321A"/>
    <w:rsid w:val="00ED3260"/>
    <w:rsid w:val="00ED342A"/>
    <w:rsid w:val="00ED36C7"/>
    <w:rsid w:val="00ED3711"/>
    <w:rsid w:val="00ED394A"/>
    <w:rsid w:val="00ED3A50"/>
    <w:rsid w:val="00ED3AE1"/>
    <w:rsid w:val="00ED3AEC"/>
    <w:rsid w:val="00ED3C09"/>
    <w:rsid w:val="00ED3C33"/>
    <w:rsid w:val="00ED3D3D"/>
    <w:rsid w:val="00ED3D72"/>
    <w:rsid w:val="00ED3EA2"/>
    <w:rsid w:val="00ED405C"/>
    <w:rsid w:val="00ED406C"/>
    <w:rsid w:val="00ED43CF"/>
    <w:rsid w:val="00ED46F5"/>
    <w:rsid w:val="00ED4916"/>
    <w:rsid w:val="00ED4977"/>
    <w:rsid w:val="00ED4A5A"/>
    <w:rsid w:val="00ED4B29"/>
    <w:rsid w:val="00ED4BD4"/>
    <w:rsid w:val="00ED4D68"/>
    <w:rsid w:val="00ED4D82"/>
    <w:rsid w:val="00ED4DA8"/>
    <w:rsid w:val="00ED4E58"/>
    <w:rsid w:val="00ED4F44"/>
    <w:rsid w:val="00ED4F6E"/>
    <w:rsid w:val="00ED4F91"/>
    <w:rsid w:val="00ED5116"/>
    <w:rsid w:val="00ED51CD"/>
    <w:rsid w:val="00ED524E"/>
    <w:rsid w:val="00ED5259"/>
    <w:rsid w:val="00ED5269"/>
    <w:rsid w:val="00ED549C"/>
    <w:rsid w:val="00ED55BD"/>
    <w:rsid w:val="00ED5613"/>
    <w:rsid w:val="00ED56AF"/>
    <w:rsid w:val="00ED570E"/>
    <w:rsid w:val="00ED571D"/>
    <w:rsid w:val="00ED57D2"/>
    <w:rsid w:val="00ED57D5"/>
    <w:rsid w:val="00ED5829"/>
    <w:rsid w:val="00ED5945"/>
    <w:rsid w:val="00ED59E3"/>
    <w:rsid w:val="00ED5A03"/>
    <w:rsid w:val="00ED5CC4"/>
    <w:rsid w:val="00ED5D15"/>
    <w:rsid w:val="00ED5DA5"/>
    <w:rsid w:val="00ED5DEE"/>
    <w:rsid w:val="00ED5E03"/>
    <w:rsid w:val="00ED6027"/>
    <w:rsid w:val="00ED61C2"/>
    <w:rsid w:val="00ED61FA"/>
    <w:rsid w:val="00ED62C9"/>
    <w:rsid w:val="00ED6424"/>
    <w:rsid w:val="00ED66FD"/>
    <w:rsid w:val="00ED6978"/>
    <w:rsid w:val="00ED6B5A"/>
    <w:rsid w:val="00ED6B71"/>
    <w:rsid w:val="00ED6C05"/>
    <w:rsid w:val="00ED6D25"/>
    <w:rsid w:val="00ED6D83"/>
    <w:rsid w:val="00ED6FBE"/>
    <w:rsid w:val="00ED7040"/>
    <w:rsid w:val="00ED7072"/>
    <w:rsid w:val="00ED722E"/>
    <w:rsid w:val="00ED73D3"/>
    <w:rsid w:val="00ED748B"/>
    <w:rsid w:val="00ED74A2"/>
    <w:rsid w:val="00ED759E"/>
    <w:rsid w:val="00ED76D4"/>
    <w:rsid w:val="00ED7787"/>
    <w:rsid w:val="00ED7864"/>
    <w:rsid w:val="00ED7958"/>
    <w:rsid w:val="00ED79FA"/>
    <w:rsid w:val="00ED7BCC"/>
    <w:rsid w:val="00ED7BF8"/>
    <w:rsid w:val="00ED7DD5"/>
    <w:rsid w:val="00ED7DF4"/>
    <w:rsid w:val="00ED7E09"/>
    <w:rsid w:val="00ED7E49"/>
    <w:rsid w:val="00ED7EF7"/>
    <w:rsid w:val="00ED7FB5"/>
    <w:rsid w:val="00EE0038"/>
    <w:rsid w:val="00EE00B2"/>
    <w:rsid w:val="00EE01EA"/>
    <w:rsid w:val="00EE0262"/>
    <w:rsid w:val="00EE02E1"/>
    <w:rsid w:val="00EE02F0"/>
    <w:rsid w:val="00EE04F8"/>
    <w:rsid w:val="00EE0502"/>
    <w:rsid w:val="00EE0591"/>
    <w:rsid w:val="00EE06B4"/>
    <w:rsid w:val="00EE07BF"/>
    <w:rsid w:val="00EE0A41"/>
    <w:rsid w:val="00EE0A63"/>
    <w:rsid w:val="00EE0AC3"/>
    <w:rsid w:val="00EE0AD5"/>
    <w:rsid w:val="00EE0B78"/>
    <w:rsid w:val="00EE0BF0"/>
    <w:rsid w:val="00EE0C31"/>
    <w:rsid w:val="00EE0D56"/>
    <w:rsid w:val="00EE0E6E"/>
    <w:rsid w:val="00EE0E7C"/>
    <w:rsid w:val="00EE0FB7"/>
    <w:rsid w:val="00EE1027"/>
    <w:rsid w:val="00EE1040"/>
    <w:rsid w:val="00EE113D"/>
    <w:rsid w:val="00EE131E"/>
    <w:rsid w:val="00EE145B"/>
    <w:rsid w:val="00EE1518"/>
    <w:rsid w:val="00EE156C"/>
    <w:rsid w:val="00EE1575"/>
    <w:rsid w:val="00EE16C5"/>
    <w:rsid w:val="00EE173F"/>
    <w:rsid w:val="00EE1759"/>
    <w:rsid w:val="00EE181C"/>
    <w:rsid w:val="00EE1838"/>
    <w:rsid w:val="00EE18A2"/>
    <w:rsid w:val="00EE19A1"/>
    <w:rsid w:val="00EE19ED"/>
    <w:rsid w:val="00EE1A78"/>
    <w:rsid w:val="00EE1BE8"/>
    <w:rsid w:val="00EE1BF8"/>
    <w:rsid w:val="00EE1C2D"/>
    <w:rsid w:val="00EE1C7F"/>
    <w:rsid w:val="00EE1D68"/>
    <w:rsid w:val="00EE1E0A"/>
    <w:rsid w:val="00EE1F60"/>
    <w:rsid w:val="00EE1FAF"/>
    <w:rsid w:val="00EE20A4"/>
    <w:rsid w:val="00EE2160"/>
    <w:rsid w:val="00EE2191"/>
    <w:rsid w:val="00EE235D"/>
    <w:rsid w:val="00EE2481"/>
    <w:rsid w:val="00EE24AC"/>
    <w:rsid w:val="00EE2525"/>
    <w:rsid w:val="00EE27EE"/>
    <w:rsid w:val="00EE2A2F"/>
    <w:rsid w:val="00EE2B4A"/>
    <w:rsid w:val="00EE2D0E"/>
    <w:rsid w:val="00EE305A"/>
    <w:rsid w:val="00EE30FC"/>
    <w:rsid w:val="00EE3179"/>
    <w:rsid w:val="00EE317E"/>
    <w:rsid w:val="00EE3214"/>
    <w:rsid w:val="00EE3564"/>
    <w:rsid w:val="00EE35B6"/>
    <w:rsid w:val="00EE35FC"/>
    <w:rsid w:val="00EE369F"/>
    <w:rsid w:val="00EE3778"/>
    <w:rsid w:val="00EE3826"/>
    <w:rsid w:val="00EE383E"/>
    <w:rsid w:val="00EE38F5"/>
    <w:rsid w:val="00EE3968"/>
    <w:rsid w:val="00EE3AE1"/>
    <w:rsid w:val="00EE3CA1"/>
    <w:rsid w:val="00EE3D73"/>
    <w:rsid w:val="00EE3D84"/>
    <w:rsid w:val="00EE3D94"/>
    <w:rsid w:val="00EE3E1C"/>
    <w:rsid w:val="00EE3F35"/>
    <w:rsid w:val="00EE4081"/>
    <w:rsid w:val="00EE40D8"/>
    <w:rsid w:val="00EE41F1"/>
    <w:rsid w:val="00EE4239"/>
    <w:rsid w:val="00EE450F"/>
    <w:rsid w:val="00EE46A6"/>
    <w:rsid w:val="00EE46F8"/>
    <w:rsid w:val="00EE4767"/>
    <w:rsid w:val="00EE4879"/>
    <w:rsid w:val="00EE489C"/>
    <w:rsid w:val="00EE48C1"/>
    <w:rsid w:val="00EE4902"/>
    <w:rsid w:val="00EE4A13"/>
    <w:rsid w:val="00EE4C20"/>
    <w:rsid w:val="00EE4CF4"/>
    <w:rsid w:val="00EE4D40"/>
    <w:rsid w:val="00EE4DBE"/>
    <w:rsid w:val="00EE4F02"/>
    <w:rsid w:val="00EE4F3E"/>
    <w:rsid w:val="00EE4F41"/>
    <w:rsid w:val="00EE50C0"/>
    <w:rsid w:val="00EE5211"/>
    <w:rsid w:val="00EE525C"/>
    <w:rsid w:val="00EE52D1"/>
    <w:rsid w:val="00EE5301"/>
    <w:rsid w:val="00EE54DA"/>
    <w:rsid w:val="00EE55AC"/>
    <w:rsid w:val="00EE57E1"/>
    <w:rsid w:val="00EE582C"/>
    <w:rsid w:val="00EE5836"/>
    <w:rsid w:val="00EE59A0"/>
    <w:rsid w:val="00EE5B37"/>
    <w:rsid w:val="00EE5B6C"/>
    <w:rsid w:val="00EE5D46"/>
    <w:rsid w:val="00EE5E7C"/>
    <w:rsid w:val="00EE5F80"/>
    <w:rsid w:val="00EE6038"/>
    <w:rsid w:val="00EE62CE"/>
    <w:rsid w:val="00EE631C"/>
    <w:rsid w:val="00EE63A2"/>
    <w:rsid w:val="00EE66D3"/>
    <w:rsid w:val="00EE6948"/>
    <w:rsid w:val="00EE6C3F"/>
    <w:rsid w:val="00EE6D97"/>
    <w:rsid w:val="00EE6DF4"/>
    <w:rsid w:val="00EE6F4B"/>
    <w:rsid w:val="00EE6FEE"/>
    <w:rsid w:val="00EE71E4"/>
    <w:rsid w:val="00EE7224"/>
    <w:rsid w:val="00EE727C"/>
    <w:rsid w:val="00EE7280"/>
    <w:rsid w:val="00EE7468"/>
    <w:rsid w:val="00EE746D"/>
    <w:rsid w:val="00EE75FF"/>
    <w:rsid w:val="00EE7609"/>
    <w:rsid w:val="00EE76AB"/>
    <w:rsid w:val="00EE76C2"/>
    <w:rsid w:val="00EE7773"/>
    <w:rsid w:val="00EE77AE"/>
    <w:rsid w:val="00EE7ADC"/>
    <w:rsid w:val="00EE7B49"/>
    <w:rsid w:val="00EE7C6B"/>
    <w:rsid w:val="00EE7D2D"/>
    <w:rsid w:val="00EE7D52"/>
    <w:rsid w:val="00EE7E0C"/>
    <w:rsid w:val="00EE7ED0"/>
    <w:rsid w:val="00EE7EE9"/>
    <w:rsid w:val="00EE7F64"/>
    <w:rsid w:val="00EE7F9C"/>
    <w:rsid w:val="00EF03F0"/>
    <w:rsid w:val="00EF047E"/>
    <w:rsid w:val="00EF04F4"/>
    <w:rsid w:val="00EF06D4"/>
    <w:rsid w:val="00EF06FF"/>
    <w:rsid w:val="00EF075F"/>
    <w:rsid w:val="00EF079C"/>
    <w:rsid w:val="00EF09AE"/>
    <w:rsid w:val="00EF0A36"/>
    <w:rsid w:val="00EF0A95"/>
    <w:rsid w:val="00EF0AF0"/>
    <w:rsid w:val="00EF0B17"/>
    <w:rsid w:val="00EF0C31"/>
    <w:rsid w:val="00EF0F33"/>
    <w:rsid w:val="00EF107E"/>
    <w:rsid w:val="00EF1386"/>
    <w:rsid w:val="00EF1430"/>
    <w:rsid w:val="00EF14BB"/>
    <w:rsid w:val="00EF14F2"/>
    <w:rsid w:val="00EF18B3"/>
    <w:rsid w:val="00EF192E"/>
    <w:rsid w:val="00EF1953"/>
    <w:rsid w:val="00EF1A75"/>
    <w:rsid w:val="00EF1AC7"/>
    <w:rsid w:val="00EF1D1E"/>
    <w:rsid w:val="00EF1D4F"/>
    <w:rsid w:val="00EF1DEC"/>
    <w:rsid w:val="00EF1F00"/>
    <w:rsid w:val="00EF1F48"/>
    <w:rsid w:val="00EF2021"/>
    <w:rsid w:val="00EF20B1"/>
    <w:rsid w:val="00EF20BD"/>
    <w:rsid w:val="00EF2163"/>
    <w:rsid w:val="00EF2190"/>
    <w:rsid w:val="00EF21B9"/>
    <w:rsid w:val="00EF23A5"/>
    <w:rsid w:val="00EF23AF"/>
    <w:rsid w:val="00EF23FD"/>
    <w:rsid w:val="00EF2410"/>
    <w:rsid w:val="00EF2412"/>
    <w:rsid w:val="00EF2667"/>
    <w:rsid w:val="00EF29BB"/>
    <w:rsid w:val="00EF29BE"/>
    <w:rsid w:val="00EF2A5D"/>
    <w:rsid w:val="00EF2AAD"/>
    <w:rsid w:val="00EF2CC9"/>
    <w:rsid w:val="00EF2D64"/>
    <w:rsid w:val="00EF2D8B"/>
    <w:rsid w:val="00EF2DA0"/>
    <w:rsid w:val="00EF2E39"/>
    <w:rsid w:val="00EF2FE5"/>
    <w:rsid w:val="00EF3148"/>
    <w:rsid w:val="00EF3363"/>
    <w:rsid w:val="00EF34B7"/>
    <w:rsid w:val="00EF34F5"/>
    <w:rsid w:val="00EF3539"/>
    <w:rsid w:val="00EF3795"/>
    <w:rsid w:val="00EF390A"/>
    <w:rsid w:val="00EF3D71"/>
    <w:rsid w:val="00EF3E77"/>
    <w:rsid w:val="00EF3FC4"/>
    <w:rsid w:val="00EF41F0"/>
    <w:rsid w:val="00EF42C8"/>
    <w:rsid w:val="00EF4364"/>
    <w:rsid w:val="00EF457B"/>
    <w:rsid w:val="00EF470B"/>
    <w:rsid w:val="00EF47EF"/>
    <w:rsid w:val="00EF4863"/>
    <w:rsid w:val="00EF4992"/>
    <w:rsid w:val="00EF49DD"/>
    <w:rsid w:val="00EF4B1F"/>
    <w:rsid w:val="00EF4BFF"/>
    <w:rsid w:val="00EF4D87"/>
    <w:rsid w:val="00EF4E01"/>
    <w:rsid w:val="00EF4F41"/>
    <w:rsid w:val="00EF5334"/>
    <w:rsid w:val="00EF562A"/>
    <w:rsid w:val="00EF56DF"/>
    <w:rsid w:val="00EF572C"/>
    <w:rsid w:val="00EF5B85"/>
    <w:rsid w:val="00EF5BAD"/>
    <w:rsid w:val="00EF5CA6"/>
    <w:rsid w:val="00EF5EB6"/>
    <w:rsid w:val="00EF6139"/>
    <w:rsid w:val="00EF61AD"/>
    <w:rsid w:val="00EF61BE"/>
    <w:rsid w:val="00EF6290"/>
    <w:rsid w:val="00EF6295"/>
    <w:rsid w:val="00EF6327"/>
    <w:rsid w:val="00EF6455"/>
    <w:rsid w:val="00EF64C9"/>
    <w:rsid w:val="00EF66EE"/>
    <w:rsid w:val="00EF674E"/>
    <w:rsid w:val="00EF6754"/>
    <w:rsid w:val="00EF699E"/>
    <w:rsid w:val="00EF7095"/>
    <w:rsid w:val="00EF718C"/>
    <w:rsid w:val="00EF73A0"/>
    <w:rsid w:val="00EF74EF"/>
    <w:rsid w:val="00EF7509"/>
    <w:rsid w:val="00EF7590"/>
    <w:rsid w:val="00EF77C5"/>
    <w:rsid w:val="00EF782A"/>
    <w:rsid w:val="00EF7899"/>
    <w:rsid w:val="00EF78E0"/>
    <w:rsid w:val="00EF78EE"/>
    <w:rsid w:val="00EF79F2"/>
    <w:rsid w:val="00EF79FA"/>
    <w:rsid w:val="00EF7B9B"/>
    <w:rsid w:val="00EF7C9B"/>
    <w:rsid w:val="00EF7CC1"/>
    <w:rsid w:val="00EF7D2B"/>
    <w:rsid w:val="00EF7D99"/>
    <w:rsid w:val="00EF7E61"/>
    <w:rsid w:val="00EF7E74"/>
    <w:rsid w:val="00EF7E75"/>
    <w:rsid w:val="00F00085"/>
    <w:rsid w:val="00F00305"/>
    <w:rsid w:val="00F007D7"/>
    <w:rsid w:val="00F00968"/>
    <w:rsid w:val="00F00997"/>
    <w:rsid w:val="00F009E5"/>
    <w:rsid w:val="00F00A8D"/>
    <w:rsid w:val="00F00AEF"/>
    <w:rsid w:val="00F00B81"/>
    <w:rsid w:val="00F00C1D"/>
    <w:rsid w:val="00F00D28"/>
    <w:rsid w:val="00F00DD6"/>
    <w:rsid w:val="00F00EC6"/>
    <w:rsid w:val="00F00F3F"/>
    <w:rsid w:val="00F00FBF"/>
    <w:rsid w:val="00F01044"/>
    <w:rsid w:val="00F0120C"/>
    <w:rsid w:val="00F012DE"/>
    <w:rsid w:val="00F012FC"/>
    <w:rsid w:val="00F01361"/>
    <w:rsid w:val="00F01649"/>
    <w:rsid w:val="00F01680"/>
    <w:rsid w:val="00F01696"/>
    <w:rsid w:val="00F0179D"/>
    <w:rsid w:val="00F017B4"/>
    <w:rsid w:val="00F01987"/>
    <w:rsid w:val="00F01B37"/>
    <w:rsid w:val="00F01BF4"/>
    <w:rsid w:val="00F01CF3"/>
    <w:rsid w:val="00F01D26"/>
    <w:rsid w:val="00F01D2B"/>
    <w:rsid w:val="00F01D87"/>
    <w:rsid w:val="00F01FC5"/>
    <w:rsid w:val="00F020CD"/>
    <w:rsid w:val="00F020D0"/>
    <w:rsid w:val="00F020F8"/>
    <w:rsid w:val="00F0210C"/>
    <w:rsid w:val="00F0217F"/>
    <w:rsid w:val="00F02228"/>
    <w:rsid w:val="00F024F0"/>
    <w:rsid w:val="00F02624"/>
    <w:rsid w:val="00F02689"/>
    <w:rsid w:val="00F028F2"/>
    <w:rsid w:val="00F02BFE"/>
    <w:rsid w:val="00F02C46"/>
    <w:rsid w:val="00F02DAD"/>
    <w:rsid w:val="00F02E46"/>
    <w:rsid w:val="00F02EA0"/>
    <w:rsid w:val="00F02EFB"/>
    <w:rsid w:val="00F030B6"/>
    <w:rsid w:val="00F032F9"/>
    <w:rsid w:val="00F0342F"/>
    <w:rsid w:val="00F034DE"/>
    <w:rsid w:val="00F036D2"/>
    <w:rsid w:val="00F03807"/>
    <w:rsid w:val="00F03808"/>
    <w:rsid w:val="00F03991"/>
    <w:rsid w:val="00F03A7D"/>
    <w:rsid w:val="00F03BA4"/>
    <w:rsid w:val="00F03C04"/>
    <w:rsid w:val="00F03DD9"/>
    <w:rsid w:val="00F03E9A"/>
    <w:rsid w:val="00F03EDA"/>
    <w:rsid w:val="00F04071"/>
    <w:rsid w:val="00F0431D"/>
    <w:rsid w:val="00F04458"/>
    <w:rsid w:val="00F04520"/>
    <w:rsid w:val="00F04560"/>
    <w:rsid w:val="00F0458A"/>
    <w:rsid w:val="00F0467D"/>
    <w:rsid w:val="00F046D8"/>
    <w:rsid w:val="00F04731"/>
    <w:rsid w:val="00F0477D"/>
    <w:rsid w:val="00F048AF"/>
    <w:rsid w:val="00F04A6F"/>
    <w:rsid w:val="00F04BA0"/>
    <w:rsid w:val="00F04BA9"/>
    <w:rsid w:val="00F04CF8"/>
    <w:rsid w:val="00F04E1E"/>
    <w:rsid w:val="00F04E59"/>
    <w:rsid w:val="00F04E8A"/>
    <w:rsid w:val="00F04FCF"/>
    <w:rsid w:val="00F05036"/>
    <w:rsid w:val="00F050A6"/>
    <w:rsid w:val="00F05136"/>
    <w:rsid w:val="00F053E5"/>
    <w:rsid w:val="00F053EF"/>
    <w:rsid w:val="00F0540E"/>
    <w:rsid w:val="00F05414"/>
    <w:rsid w:val="00F054A4"/>
    <w:rsid w:val="00F055EC"/>
    <w:rsid w:val="00F056DA"/>
    <w:rsid w:val="00F05703"/>
    <w:rsid w:val="00F0580E"/>
    <w:rsid w:val="00F058F8"/>
    <w:rsid w:val="00F059D8"/>
    <w:rsid w:val="00F05A8A"/>
    <w:rsid w:val="00F05B09"/>
    <w:rsid w:val="00F05C98"/>
    <w:rsid w:val="00F05D2A"/>
    <w:rsid w:val="00F05DAB"/>
    <w:rsid w:val="00F05E88"/>
    <w:rsid w:val="00F05EDE"/>
    <w:rsid w:val="00F05EE9"/>
    <w:rsid w:val="00F05F4F"/>
    <w:rsid w:val="00F06071"/>
    <w:rsid w:val="00F0614A"/>
    <w:rsid w:val="00F06373"/>
    <w:rsid w:val="00F063CC"/>
    <w:rsid w:val="00F063EF"/>
    <w:rsid w:val="00F0657E"/>
    <w:rsid w:val="00F066B7"/>
    <w:rsid w:val="00F066CF"/>
    <w:rsid w:val="00F06795"/>
    <w:rsid w:val="00F067F4"/>
    <w:rsid w:val="00F06990"/>
    <w:rsid w:val="00F06B76"/>
    <w:rsid w:val="00F06C7E"/>
    <w:rsid w:val="00F06CE5"/>
    <w:rsid w:val="00F06DD5"/>
    <w:rsid w:val="00F070F9"/>
    <w:rsid w:val="00F071D9"/>
    <w:rsid w:val="00F0720A"/>
    <w:rsid w:val="00F07293"/>
    <w:rsid w:val="00F072C7"/>
    <w:rsid w:val="00F07325"/>
    <w:rsid w:val="00F07383"/>
    <w:rsid w:val="00F073BA"/>
    <w:rsid w:val="00F075E4"/>
    <w:rsid w:val="00F07678"/>
    <w:rsid w:val="00F0770F"/>
    <w:rsid w:val="00F07733"/>
    <w:rsid w:val="00F07740"/>
    <w:rsid w:val="00F07751"/>
    <w:rsid w:val="00F0778E"/>
    <w:rsid w:val="00F077C2"/>
    <w:rsid w:val="00F07AFA"/>
    <w:rsid w:val="00F07BA4"/>
    <w:rsid w:val="00F07E1F"/>
    <w:rsid w:val="00F07E37"/>
    <w:rsid w:val="00F07F26"/>
    <w:rsid w:val="00F07F5B"/>
    <w:rsid w:val="00F07F89"/>
    <w:rsid w:val="00F1000D"/>
    <w:rsid w:val="00F10215"/>
    <w:rsid w:val="00F10233"/>
    <w:rsid w:val="00F1024E"/>
    <w:rsid w:val="00F1028B"/>
    <w:rsid w:val="00F10344"/>
    <w:rsid w:val="00F10436"/>
    <w:rsid w:val="00F1047E"/>
    <w:rsid w:val="00F104C9"/>
    <w:rsid w:val="00F10500"/>
    <w:rsid w:val="00F1086D"/>
    <w:rsid w:val="00F10B11"/>
    <w:rsid w:val="00F10CBA"/>
    <w:rsid w:val="00F10D90"/>
    <w:rsid w:val="00F10E03"/>
    <w:rsid w:val="00F10E29"/>
    <w:rsid w:val="00F10EA6"/>
    <w:rsid w:val="00F10F57"/>
    <w:rsid w:val="00F10FE1"/>
    <w:rsid w:val="00F112AF"/>
    <w:rsid w:val="00F112CA"/>
    <w:rsid w:val="00F1135F"/>
    <w:rsid w:val="00F1140A"/>
    <w:rsid w:val="00F11578"/>
    <w:rsid w:val="00F115A6"/>
    <w:rsid w:val="00F1162C"/>
    <w:rsid w:val="00F118DA"/>
    <w:rsid w:val="00F11962"/>
    <w:rsid w:val="00F119EC"/>
    <w:rsid w:val="00F11A90"/>
    <w:rsid w:val="00F11B9D"/>
    <w:rsid w:val="00F11BBC"/>
    <w:rsid w:val="00F11DC0"/>
    <w:rsid w:val="00F11F30"/>
    <w:rsid w:val="00F12373"/>
    <w:rsid w:val="00F12454"/>
    <w:rsid w:val="00F12475"/>
    <w:rsid w:val="00F12543"/>
    <w:rsid w:val="00F12622"/>
    <w:rsid w:val="00F12757"/>
    <w:rsid w:val="00F127F2"/>
    <w:rsid w:val="00F129A3"/>
    <w:rsid w:val="00F12B86"/>
    <w:rsid w:val="00F12CB3"/>
    <w:rsid w:val="00F12CEE"/>
    <w:rsid w:val="00F12E18"/>
    <w:rsid w:val="00F12EC8"/>
    <w:rsid w:val="00F13051"/>
    <w:rsid w:val="00F132C2"/>
    <w:rsid w:val="00F13723"/>
    <w:rsid w:val="00F13811"/>
    <w:rsid w:val="00F13909"/>
    <w:rsid w:val="00F139A9"/>
    <w:rsid w:val="00F139E8"/>
    <w:rsid w:val="00F139F6"/>
    <w:rsid w:val="00F13A5B"/>
    <w:rsid w:val="00F13AE8"/>
    <w:rsid w:val="00F13B45"/>
    <w:rsid w:val="00F13B55"/>
    <w:rsid w:val="00F13BD2"/>
    <w:rsid w:val="00F13C29"/>
    <w:rsid w:val="00F13D56"/>
    <w:rsid w:val="00F13E7C"/>
    <w:rsid w:val="00F13FF9"/>
    <w:rsid w:val="00F14016"/>
    <w:rsid w:val="00F142F7"/>
    <w:rsid w:val="00F1436A"/>
    <w:rsid w:val="00F1443D"/>
    <w:rsid w:val="00F1451F"/>
    <w:rsid w:val="00F145C0"/>
    <w:rsid w:val="00F145ED"/>
    <w:rsid w:val="00F147DF"/>
    <w:rsid w:val="00F14AD6"/>
    <w:rsid w:val="00F14C43"/>
    <w:rsid w:val="00F14F89"/>
    <w:rsid w:val="00F151C2"/>
    <w:rsid w:val="00F1533E"/>
    <w:rsid w:val="00F15409"/>
    <w:rsid w:val="00F155C8"/>
    <w:rsid w:val="00F15626"/>
    <w:rsid w:val="00F156A6"/>
    <w:rsid w:val="00F156EC"/>
    <w:rsid w:val="00F156FF"/>
    <w:rsid w:val="00F1575C"/>
    <w:rsid w:val="00F1587A"/>
    <w:rsid w:val="00F15977"/>
    <w:rsid w:val="00F15BEE"/>
    <w:rsid w:val="00F15C13"/>
    <w:rsid w:val="00F15C44"/>
    <w:rsid w:val="00F15C89"/>
    <w:rsid w:val="00F15D14"/>
    <w:rsid w:val="00F15E6D"/>
    <w:rsid w:val="00F16000"/>
    <w:rsid w:val="00F1600C"/>
    <w:rsid w:val="00F161F6"/>
    <w:rsid w:val="00F1636F"/>
    <w:rsid w:val="00F164EC"/>
    <w:rsid w:val="00F1661F"/>
    <w:rsid w:val="00F16654"/>
    <w:rsid w:val="00F166C8"/>
    <w:rsid w:val="00F1670E"/>
    <w:rsid w:val="00F16AF5"/>
    <w:rsid w:val="00F16B0E"/>
    <w:rsid w:val="00F16B12"/>
    <w:rsid w:val="00F16BDC"/>
    <w:rsid w:val="00F16CA3"/>
    <w:rsid w:val="00F16DA8"/>
    <w:rsid w:val="00F16DBC"/>
    <w:rsid w:val="00F16F42"/>
    <w:rsid w:val="00F16F71"/>
    <w:rsid w:val="00F17119"/>
    <w:rsid w:val="00F1725A"/>
    <w:rsid w:val="00F172EF"/>
    <w:rsid w:val="00F173F0"/>
    <w:rsid w:val="00F1744B"/>
    <w:rsid w:val="00F1745D"/>
    <w:rsid w:val="00F174B8"/>
    <w:rsid w:val="00F174BC"/>
    <w:rsid w:val="00F174D4"/>
    <w:rsid w:val="00F174F1"/>
    <w:rsid w:val="00F17710"/>
    <w:rsid w:val="00F17778"/>
    <w:rsid w:val="00F179CD"/>
    <w:rsid w:val="00F17A89"/>
    <w:rsid w:val="00F17AD5"/>
    <w:rsid w:val="00F17B79"/>
    <w:rsid w:val="00F17BB3"/>
    <w:rsid w:val="00F17BB4"/>
    <w:rsid w:val="00F17D0A"/>
    <w:rsid w:val="00F17D24"/>
    <w:rsid w:val="00F17D39"/>
    <w:rsid w:val="00F17F76"/>
    <w:rsid w:val="00F17FF4"/>
    <w:rsid w:val="00F20305"/>
    <w:rsid w:val="00F203A4"/>
    <w:rsid w:val="00F2045D"/>
    <w:rsid w:val="00F204FE"/>
    <w:rsid w:val="00F2050B"/>
    <w:rsid w:val="00F20515"/>
    <w:rsid w:val="00F2063D"/>
    <w:rsid w:val="00F20884"/>
    <w:rsid w:val="00F208CC"/>
    <w:rsid w:val="00F20B9D"/>
    <w:rsid w:val="00F20BDE"/>
    <w:rsid w:val="00F20C6C"/>
    <w:rsid w:val="00F20CEC"/>
    <w:rsid w:val="00F20E1A"/>
    <w:rsid w:val="00F20F91"/>
    <w:rsid w:val="00F2107E"/>
    <w:rsid w:val="00F211C3"/>
    <w:rsid w:val="00F21245"/>
    <w:rsid w:val="00F212AF"/>
    <w:rsid w:val="00F21338"/>
    <w:rsid w:val="00F21398"/>
    <w:rsid w:val="00F213C0"/>
    <w:rsid w:val="00F214B2"/>
    <w:rsid w:val="00F214F3"/>
    <w:rsid w:val="00F21589"/>
    <w:rsid w:val="00F216B2"/>
    <w:rsid w:val="00F2189B"/>
    <w:rsid w:val="00F21B8E"/>
    <w:rsid w:val="00F21C58"/>
    <w:rsid w:val="00F21D3E"/>
    <w:rsid w:val="00F21D8F"/>
    <w:rsid w:val="00F21ED3"/>
    <w:rsid w:val="00F21EF8"/>
    <w:rsid w:val="00F21F6A"/>
    <w:rsid w:val="00F21F92"/>
    <w:rsid w:val="00F2202C"/>
    <w:rsid w:val="00F220D6"/>
    <w:rsid w:val="00F22124"/>
    <w:rsid w:val="00F22156"/>
    <w:rsid w:val="00F221DB"/>
    <w:rsid w:val="00F22219"/>
    <w:rsid w:val="00F22323"/>
    <w:rsid w:val="00F22346"/>
    <w:rsid w:val="00F22420"/>
    <w:rsid w:val="00F22443"/>
    <w:rsid w:val="00F2246C"/>
    <w:rsid w:val="00F226F2"/>
    <w:rsid w:val="00F22870"/>
    <w:rsid w:val="00F22C25"/>
    <w:rsid w:val="00F22F7A"/>
    <w:rsid w:val="00F22F9A"/>
    <w:rsid w:val="00F231C4"/>
    <w:rsid w:val="00F23424"/>
    <w:rsid w:val="00F236C6"/>
    <w:rsid w:val="00F23988"/>
    <w:rsid w:val="00F239A2"/>
    <w:rsid w:val="00F23AC9"/>
    <w:rsid w:val="00F23BC3"/>
    <w:rsid w:val="00F23BD6"/>
    <w:rsid w:val="00F23F87"/>
    <w:rsid w:val="00F23FBF"/>
    <w:rsid w:val="00F23FF0"/>
    <w:rsid w:val="00F24170"/>
    <w:rsid w:val="00F241FD"/>
    <w:rsid w:val="00F24200"/>
    <w:rsid w:val="00F24258"/>
    <w:rsid w:val="00F2429E"/>
    <w:rsid w:val="00F243F6"/>
    <w:rsid w:val="00F24471"/>
    <w:rsid w:val="00F24617"/>
    <w:rsid w:val="00F24832"/>
    <w:rsid w:val="00F248FC"/>
    <w:rsid w:val="00F2494E"/>
    <w:rsid w:val="00F24AAB"/>
    <w:rsid w:val="00F24CBE"/>
    <w:rsid w:val="00F24DA6"/>
    <w:rsid w:val="00F24F37"/>
    <w:rsid w:val="00F24F4F"/>
    <w:rsid w:val="00F2504E"/>
    <w:rsid w:val="00F2506D"/>
    <w:rsid w:val="00F2507C"/>
    <w:rsid w:val="00F25232"/>
    <w:rsid w:val="00F2523D"/>
    <w:rsid w:val="00F252BA"/>
    <w:rsid w:val="00F252F6"/>
    <w:rsid w:val="00F2533C"/>
    <w:rsid w:val="00F25657"/>
    <w:rsid w:val="00F25948"/>
    <w:rsid w:val="00F25ABE"/>
    <w:rsid w:val="00F25B0F"/>
    <w:rsid w:val="00F25C3A"/>
    <w:rsid w:val="00F25D70"/>
    <w:rsid w:val="00F25E07"/>
    <w:rsid w:val="00F25E13"/>
    <w:rsid w:val="00F25F5C"/>
    <w:rsid w:val="00F25FBE"/>
    <w:rsid w:val="00F2612C"/>
    <w:rsid w:val="00F2627C"/>
    <w:rsid w:val="00F26289"/>
    <w:rsid w:val="00F2636A"/>
    <w:rsid w:val="00F2643B"/>
    <w:rsid w:val="00F265CC"/>
    <w:rsid w:val="00F266A6"/>
    <w:rsid w:val="00F266BB"/>
    <w:rsid w:val="00F2692A"/>
    <w:rsid w:val="00F26979"/>
    <w:rsid w:val="00F26A70"/>
    <w:rsid w:val="00F26B29"/>
    <w:rsid w:val="00F26BBA"/>
    <w:rsid w:val="00F26BFF"/>
    <w:rsid w:val="00F26C8A"/>
    <w:rsid w:val="00F26CAF"/>
    <w:rsid w:val="00F26DA6"/>
    <w:rsid w:val="00F26E91"/>
    <w:rsid w:val="00F26ED5"/>
    <w:rsid w:val="00F26EF3"/>
    <w:rsid w:val="00F270B5"/>
    <w:rsid w:val="00F271BC"/>
    <w:rsid w:val="00F27252"/>
    <w:rsid w:val="00F272D5"/>
    <w:rsid w:val="00F2741E"/>
    <w:rsid w:val="00F274CF"/>
    <w:rsid w:val="00F275EB"/>
    <w:rsid w:val="00F27707"/>
    <w:rsid w:val="00F27770"/>
    <w:rsid w:val="00F27970"/>
    <w:rsid w:val="00F279DC"/>
    <w:rsid w:val="00F27A8A"/>
    <w:rsid w:val="00F27B34"/>
    <w:rsid w:val="00F27B66"/>
    <w:rsid w:val="00F3000D"/>
    <w:rsid w:val="00F300A0"/>
    <w:rsid w:val="00F300CD"/>
    <w:rsid w:val="00F300D6"/>
    <w:rsid w:val="00F3011F"/>
    <w:rsid w:val="00F301A0"/>
    <w:rsid w:val="00F30397"/>
    <w:rsid w:val="00F30456"/>
    <w:rsid w:val="00F304B9"/>
    <w:rsid w:val="00F304BA"/>
    <w:rsid w:val="00F30524"/>
    <w:rsid w:val="00F3061F"/>
    <w:rsid w:val="00F3068A"/>
    <w:rsid w:val="00F306E5"/>
    <w:rsid w:val="00F306E9"/>
    <w:rsid w:val="00F30770"/>
    <w:rsid w:val="00F30789"/>
    <w:rsid w:val="00F308FD"/>
    <w:rsid w:val="00F3098A"/>
    <w:rsid w:val="00F30A39"/>
    <w:rsid w:val="00F30AAE"/>
    <w:rsid w:val="00F30B81"/>
    <w:rsid w:val="00F30CA1"/>
    <w:rsid w:val="00F30CD7"/>
    <w:rsid w:val="00F30D1E"/>
    <w:rsid w:val="00F30D81"/>
    <w:rsid w:val="00F30DAC"/>
    <w:rsid w:val="00F30E87"/>
    <w:rsid w:val="00F30F9E"/>
    <w:rsid w:val="00F310E5"/>
    <w:rsid w:val="00F31197"/>
    <w:rsid w:val="00F311A4"/>
    <w:rsid w:val="00F31304"/>
    <w:rsid w:val="00F314B0"/>
    <w:rsid w:val="00F3157B"/>
    <w:rsid w:val="00F315AC"/>
    <w:rsid w:val="00F315CA"/>
    <w:rsid w:val="00F31719"/>
    <w:rsid w:val="00F31765"/>
    <w:rsid w:val="00F317D4"/>
    <w:rsid w:val="00F318E7"/>
    <w:rsid w:val="00F31AA1"/>
    <w:rsid w:val="00F31AC9"/>
    <w:rsid w:val="00F31BD8"/>
    <w:rsid w:val="00F31D5B"/>
    <w:rsid w:val="00F31D9F"/>
    <w:rsid w:val="00F3200C"/>
    <w:rsid w:val="00F321BD"/>
    <w:rsid w:val="00F3225B"/>
    <w:rsid w:val="00F3225C"/>
    <w:rsid w:val="00F32313"/>
    <w:rsid w:val="00F32399"/>
    <w:rsid w:val="00F32410"/>
    <w:rsid w:val="00F32427"/>
    <w:rsid w:val="00F32514"/>
    <w:rsid w:val="00F32528"/>
    <w:rsid w:val="00F32567"/>
    <w:rsid w:val="00F325FB"/>
    <w:rsid w:val="00F3265C"/>
    <w:rsid w:val="00F32751"/>
    <w:rsid w:val="00F3283D"/>
    <w:rsid w:val="00F3285B"/>
    <w:rsid w:val="00F3289D"/>
    <w:rsid w:val="00F329CB"/>
    <w:rsid w:val="00F329D1"/>
    <w:rsid w:val="00F32A18"/>
    <w:rsid w:val="00F32B49"/>
    <w:rsid w:val="00F32BC5"/>
    <w:rsid w:val="00F32C20"/>
    <w:rsid w:val="00F32C6E"/>
    <w:rsid w:val="00F32CCC"/>
    <w:rsid w:val="00F32D97"/>
    <w:rsid w:val="00F32DF6"/>
    <w:rsid w:val="00F32E29"/>
    <w:rsid w:val="00F32EE7"/>
    <w:rsid w:val="00F32FF6"/>
    <w:rsid w:val="00F32FFB"/>
    <w:rsid w:val="00F331E5"/>
    <w:rsid w:val="00F333A4"/>
    <w:rsid w:val="00F33493"/>
    <w:rsid w:val="00F3351A"/>
    <w:rsid w:val="00F33603"/>
    <w:rsid w:val="00F336FB"/>
    <w:rsid w:val="00F33738"/>
    <w:rsid w:val="00F33781"/>
    <w:rsid w:val="00F337E8"/>
    <w:rsid w:val="00F33934"/>
    <w:rsid w:val="00F33B28"/>
    <w:rsid w:val="00F33B60"/>
    <w:rsid w:val="00F33C5E"/>
    <w:rsid w:val="00F33D7A"/>
    <w:rsid w:val="00F33DD8"/>
    <w:rsid w:val="00F33E37"/>
    <w:rsid w:val="00F3405D"/>
    <w:rsid w:val="00F342E4"/>
    <w:rsid w:val="00F34680"/>
    <w:rsid w:val="00F348F9"/>
    <w:rsid w:val="00F3491B"/>
    <w:rsid w:val="00F34B3D"/>
    <w:rsid w:val="00F34B44"/>
    <w:rsid w:val="00F34CE2"/>
    <w:rsid w:val="00F34D6C"/>
    <w:rsid w:val="00F34DA7"/>
    <w:rsid w:val="00F34DAE"/>
    <w:rsid w:val="00F34EFC"/>
    <w:rsid w:val="00F352C6"/>
    <w:rsid w:val="00F352F9"/>
    <w:rsid w:val="00F353AC"/>
    <w:rsid w:val="00F35417"/>
    <w:rsid w:val="00F354AF"/>
    <w:rsid w:val="00F35602"/>
    <w:rsid w:val="00F35665"/>
    <w:rsid w:val="00F3578D"/>
    <w:rsid w:val="00F358F7"/>
    <w:rsid w:val="00F35A3A"/>
    <w:rsid w:val="00F35A4A"/>
    <w:rsid w:val="00F35B04"/>
    <w:rsid w:val="00F35BAA"/>
    <w:rsid w:val="00F35BE5"/>
    <w:rsid w:val="00F35DA7"/>
    <w:rsid w:val="00F35F27"/>
    <w:rsid w:val="00F36008"/>
    <w:rsid w:val="00F36026"/>
    <w:rsid w:val="00F360A4"/>
    <w:rsid w:val="00F360F9"/>
    <w:rsid w:val="00F361F7"/>
    <w:rsid w:val="00F363F9"/>
    <w:rsid w:val="00F36458"/>
    <w:rsid w:val="00F364A8"/>
    <w:rsid w:val="00F36556"/>
    <w:rsid w:val="00F365B3"/>
    <w:rsid w:val="00F365BA"/>
    <w:rsid w:val="00F365F6"/>
    <w:rsid w:val="00F3679D"/>
    <w:rsid w:val="00F367F8"/>
    <w:rsid w:val="00F368F9"/>
    <w:rsid w:val="00F36A51"/>
    <w:rsid w:val="00F36ABA"/>
    <w:rsid w:val="00F36B2E"/>
    <w:rsid w:val="00F36C7B"/>
    <w:rsid w:val="00F36CBC"/>
    <w:rsid w:val="00F36CC8"/>
    <w:rsid w:val="00F36E53"/>
    <w:rsid w:val="00F36E6A"/>
    <w:rsid w:val="00F36F82"/>
    <w:rsid w:val="00F36F89"/>
    <w:rsid w:val="00F36FE5"/>
    <w:rsid w:val="00F37084"/>
    <w:rsid w:val="00F370EF"/>
    <w:rsid w:val="00F37135"/>
    <w:rsid w:val="00F3729D"/>
    <w:rsid w:val="00F37630"/>
    <w:rsid w:val="00F376D9"/>
    <w:rsid w:val="00F377B0"/>
    <w:rsid w:val="00F3794F"/>
    <w:rsid w:val="00F37961"/>
    <w:rsid w:val="00F37A4A"/>
    <w:rsid w:val="00F37AF3"/>
    <w:rsid w:val="00F37BF6"/>
    <w:rsid w:val="00F37BF8"/>
    <w:rsid w:val="00F37C53"/>
    <w:rsid w:val="00F37CC7"/>
    <w:rsid w:val="00F37DC8"/>
    <w:rsid w:val="00F37EC8"/>
    <w:rsid w:val="00F37F68"/>
    <w:rsid w:val="00F4004A"/>
    <w:rsid w:val="00F40065"/>
    <w:rsid w:val="00F4006B"/>
    <w:rsid w:val="00F400D1"/>
    <w:rsid w:val="00F401F7"/>
    <w:rsid w:val="00F40382"/>
    <w:rsid w:val="00F4041C"/>
    <w:rsid w:val="00F40444"/>
    <w:rsid w:val="00F40631"/>
    <w:rsid w:val="00F40888"/>
    <w:rsid w:val="00F40A72"/>
    <w:rsid w:val="00F40A7E"/>
    <w:rsid w:val="00F40ACB"/>
    <w:rsid w:val="00F40B6C"/>
    <w:rsid w:val="00F40B78"/>
    <w:rsid w:val="00F40BD3"/>
    <w:rsid w:val="00F40C7D"/>
    <w:rsid w:val="00F40CD8"/>
    <w:rsid w:val="00F40D48"/>
    <w:rsid w:val="00F40EEA"/>
    <w:rsid w:val="00F41095"/>
    <w:rsid w:val="00F410F3"/>
    <w:rsid w:val="00F412EC"/>
    <w:rsid w:val="00F41395"/>
    <w:rsid w:val="00F413F2"/>
    <w:rsid w:val="00F4146B"/>
    <w:rsid w:val="00F41593"/>
    <w:rsid w:val="00F415C6"/>
    <w:rsid w:val="00F41677"/>
    <w:rsid w:val="00F416F1"/>
    <w:rsid w:val="00F41739"/>
    <w:rsid w:val="00F417F1"/>
    <w:rsid w:val="00F41B16"/>
    <w:rsid w:val="00F41C37"/>
    <w:rsid w:val="00F41EA8"/>
    <w:rsid w:val="00F41F8E"/>
    <w:rsid w:val="00F41FF0"/>
    <w:rsid w:val="00F42041"/>
    <w:rsid w:val="00F426D6"/>
    <w:rsid w:val="00F427D1"/>
    <w:rsid w:val="00F429DE"/>
    <w:rsid w:val="00F42B03"/>
    <w:rsid w:val="00F42C0F"/>
    <w:rsid w:val="00F42C42"/>
    <w:rsid w:val="00F42D35"/>
    <w:rsid w:val="00F42E10"/>
    <w:rsid w:val="00F42EC8"/>
    <w:rsid w:val="00F43178"/>
    <w:rsid w:val="00F4339D"/>
    <w:rsid w:val="00F4340E"/>
    <w:rsid w:val="00F43679"/>
    <w:rsid w:val="00F437A5"/>
    <w:rsid w:val="00F43950"/>
    <w:rsid w:val="00F43A62"/>
    <w:rsid w:val="00F43A71"/>
    <w:rsid w:val="00F43C93"/>
    <w:rsid w:val="00F43D58"/>
    <w:rsid w:val="00F43DF0"/>
    <w:rsid w:val="00F43E04"/>
    <w:rsid w:val="00F43E1D"/>
    <w:rsid w:val="00F43EC7"/>
    <w:rsid w:val="00F44055"/>
    <w:rsid w:val="00F44119"/>
    <w:rsid w:val="00F44219"/>
    <w:rsid w:val="00F44240"/>
    <w:rsid w:val="00F44422"/>
    <w:rsid w:val="00F4458B"/>
    <w:rsid w:val="00F4472C"/>
    <w:rsid w:val="00F447E1"/>
    <w:rsid w:val="00F4486B"/>
    <w:rsid w:val="00F44873"/>
    <w:rsid w:val="00F449D5"/>
    <w:rsid w:val="00F44ADC"/>
    <w:rsid w:val="00F44DDD"/>
    <w:rsid w:val="00F44ECD"/>
    <w:rsid w:val="00F44F5B"/>
    <w:rsid w:val="00F44FA8"/>
    <w:rsid w:val="00F450E2"/>
    <w:rsid w:val="00F45237"/>
    <w:rsid w:val="00F4531C"/>
    <w:rsid w:val="00F4535F"/>
    <w:rsid w:val="00F45370"/>
    <w:rsid w:val="00F45397"/>
    <w:rsid w:val="00F45424"/>
    <w:rsid w:val="00F4565B"/>
    <w:rsid w:val="00F456A8"/>
    <w:rsid w:val="00F45708"/>
    <w:rsid w:val="00F4573E"/>
    <w:rsid w:val="00F4578C"/>
    <w:rsid w:val="00F45932"/>
    <w:rsid w:val="00F459AC"/>
    <w:rsid w:val="00F45AB7"/>
    <w:rsid w:val="00F45B0C"/>
    <w:rsid w:val="00F45C1D"/>
    <w:rsid w:val="00F45E87"/>
    <w:rsid w:val="00F45F6E"/>
    <w:rsid w:val="00F45FC9"/>
    <w:rsid w:val="00F45FD0"/>
    <w:rsid w:val="00F46002"/>
    <w:rsid w:val="00F460EF"/>
    <w:rsid w:val="00F4638C"/>
    <w:rsid w:val="00F46462"/>
    <w:rsid w:val="00F4646B"/>
    <w:rsid w:val="00F464E6"/>
    <w:rsid w:val="00F46671"/>
    <w:rsid w:val="00F46684"/>
    <w:rsid w:val="00F46702"/>
    <w:rsid w:val="00F469FF"/>
    <w:rsid w:val="00F46ADB"/>
    <w:rsid w:val="00F46B97"/>
    <w:rsid w:val="00F46C04"/>
    <w:rsid w:val="00F46C69"/>
    <w:rsid w:val="00F46CAE"/>
    <w:rsid w:val="00F46D93"/>
    <w:rsid w:val="00F46EF3"/>
    <w:rsid w:val="00F46F96"/>
    <w:rsid w:val="00F47052"/>
    <w:rsid w:val="00F47152"/>
    <w:rsid w:val="00F47472"/>
    <w:rsid w:val="00F476AE"/>
    <w:rsid w:val="00F477B3"/>
    <w:rsid w:val="00F4789F"/>
    <w:rsid w:val="00F478D7"/>
    <w:rsid w:val="00F4793D"/>
    <w:rsid w:val="00F47BDE"/>
    <w:rsid w:val="00F47C22"/>
    <w:rsid w:val="00F47CE6"/>
    <w:rsid w:val="00F47E46"/>
    <w:rsid w:val="00F47E7B"/>
    <w:rsid w:val="00F47F0D"/>
    <w:rsid w:val="00F50034"/>
    <w:rsid w:val="00F5003B"/>
    <w:rsid w:val="00F50168"/>
    <w:rsid w:val="00F50184"/>
    <w:rsid w:val="00F501D1"/>
    <w:rsid w:val="00F50215"/>
    <w:rsid w:val="00F50247"/>
    <w:rsid w:val="00F502A1"/>
    <w:rsid w:val="00F50321"/>
    <w:rsid w:val="00F5042F"/>
    <w:rsid w:val="00F504FA"/>
    <w:rsid w:val="00F505AC"/>
    <w:rsid w:val="00F505F1"/>
    <w:rsid w:val="00F50636"/>
    <w:rsid w:val="00F506B4"/>
    <w:rsid w:val="00F506F3"/>
    <w:rsid w:val="00F50715"/>
    <w:rsid w:val="00F5073D"/>
    <w:rsid w:val="00F50770"/>
    <w:rsid w:val="00F50816"/>
    <w:rsid w:val="00F50907"/>
    <w:rsid w:val="00F509A1"/>
    <w:rsid w:val="00F509A3"/>
    <w:rsid w:val="00F50BCD"/>
    <w:rsid w:val="00F50E2C"/>
    <w:rsid w:val="00F50E38"/>
    <w:rsid w:val="00F50F05"/>
    <w:rsid w:val="00F51040"/>
    <w:rsid w:val="00F5121A"/>
    <w:rsid w:val="00F51336"/>
    <w:rsid w:val="00F5145E"/>
    <w:rsid w:val="00F51555"/>
    <w:rsid w:val="00F5167A"/>
    <w:rsid w:val="00F516C7"/>
    <w:rsid w:val="00F51806"/>
    <w:rsid w:val="00F5187E"/>
    <w:rsid w:val="00F51976"/>
    <w:rsid w:val="00F51A23"/>
    <w:rsid w:val="00F51AA2"/>
    <w:rsid w:val="00F51B13"/>
    <w:rsid w:val="00F51BCB"/>
    <w:rsid w:val="00F51E1D"/>
    <w:rsid w:val="00F51FD2"/>
    <w:rsid w:val="00F52143"/>
    <w:rsid w:val="00F52160"/>
    <w:rsid w:val="00F521BF"/>
    <w:rsid w:val="00F521C0"/>
    <w:rsid w:val="00F52219"/>
    <w:rsid w:val="00F52240"/>
    <w:rsid w:val="00F52429"/>
    <w:rsid w:val="00F52503"/>
    <w:rsid w:val="00F525D3"/>
    <w:rsid w:val="00F52611"/>
    <w:rsid w:val="00F5266D"/>
    <w:rsid w:val="00F527DB"/>
    <w:rsid w:val="00F52A4F"/>
    <w:rsid w:val="00F52B6A"/>
    <w:rsid w:val="00F52BBD"/>
    <w:rsid w:val="00F52BD8"/>
    <w:rsid w:val="00F52E33"/>
    <w:rsid w:val="00F52ED8"/>
    <w:rsid w:val="00F52FB5"/>
    <w:rsid w:val="00F53009"/>
    <w:rsid w:val="00F53060"/>
    <w:rsid w:val="00F5309A"/>
    <w:rsid w:val="00F532B7"/>
    <w:rsid w:val="00F532F7"/>
    <w:rsid w:val="00F53375"/>
    <w:rsid w:val="00F533D2"/>
    <w:rsid w:val="00F53437"/>
    <w:rsid w:val="00F5366A"/>
    <w:rsid w:val="00F537D4"/>
    <w:rsid w:val="00F5381C"/>
    <w:rsid w:val="00F5384F"/>
    <w:rsid w:val="00F53A31"/>
    <w:rsid w:val="00F53A64"/>
    <w:rsid w:val="00F53B36"/>
    <w:rsid w:val="00F53BBD"/>
    <w:rsid w:val="00F53CC1"/>
    <w:rsid w:val="00F53DCD"/>
    <w:rsid w:val="00F53F1E"/>
    <w:rsid w:val="00F53F3F"/>
    <w:rsid w:val="00F54024"/>
    <w:rsid w:val="00F541A9"/>
    <w:rsid w:val="00F54357"/>
    <w:rsid w:val="00F5448A"/>
    <w:rsid w:val="00F545BF"/>
    <w:rsid w:val="00F545F9"/>
    <w:rsid w:val="00F5473B"/>
    <w:rsid w:val="00F5476B"/>
    <w:rsid w:val="00F54A69"/>
    <w:rsid w:val="00F54AA9"/>
    <w:rsid w:val="00F54AC4"/>
    <w:rsid w:val="00F54C0D"/>
    <w:rsid w:val="00F54C8F"/>
    <w:rsid w:val="00F54D9F"/>
    <w:rsid w:val="00F54E4A"/>
    <w:rsid w:val="00F54E6D"/>
    <w:rsid w:val="00F54E80"/>
    <w:rsid w:val="00F54EB2"/>
    <w:rsid w:val="00F55079"/>
    <w:rsid w:val="00F55108"/>
    <w:rsid w:val="00F551F8"/>
    <w:rsid w:val="00F5520A"/>
    <w:rsid w:val="00F552C5"/>
    <w:rsid w:val="00F55351"/>
    <w:rsid w:val="00F55377"/>
    <w:rsid w:val="00F55644"/>
    <w:rsid w:val="00F5579B"/>
    <w:rsid w:val="00F55917"/>
    <w:rsid w:val="00F5594A"/>
    <w:rsid w:val="00F559A1"/>
    <w:rsid w:val="00F559FA"/>
    <w:rsid w:val="00F55A52"/>
    <w:rsid w:val="00F55B9D"/>
    <w:rsid w:val="00F55C3D"/>
    <w:rsid w:val="00F55CB3"/>
    <w:rsid w:val="00F55D7B"/>
    <w:rsid w:val="00F55DEE"/>
    <w:rsid w:val="00F55E18"/>
    <w:rsid w:val="00F55F46"/>
    <w:rsid w:val="00F55F74"/>
    <w:rsid w:val="00F5602C"/>
    <w:rsid w:val="00F5607A"/>
    <w:rsid w:val="00F560AB"/>
    <w:rsid w:val="00F560B8"/>
    <w:rsid w:val="00F562FF"/>
    <w:rsid w:val="00F56470"/>
    <w:rsid w:val="00F564C8"/>
    <w:rsid w:val="00F5664C"/>
    <w:rsid w:val="00F56681"/>
    <w:rsid w:val="00F567A5"/>
    <w:rsid w:val="00F568A2"/>
    <w:rsid w:val="00F568C0"/>
    <w:rsid w:val="00F569AA"/>
    <w:rsid w:val="00F56AB3"/>
    <w:rsid w:val="00F56C31"/>
    <w:rsid w:val="00F56CA3"/>
    <w:rsid w:val="00F56CE4"/>
    <w:rsid w:val="00F56D2C"/>
    <w:rsid w:val="00F56D83"/>
    <w:rsid w:val="00F56E30"/>
    <w:rsid w:val="00F56E95"/>
    <w:rsid w:val="00F57268"/>
    <w:rsid w:val="00F5728D"/>
    <w:rsid w:val="00F573CB"/>
    <w:rsid w:val="00F5748D"/>
    <w:rsid w:val="00F574B7"/>
    <w:rsid w:val="00F57518"/>
    <w:rsid w:val="00F575A9"/>
    <w:rsid w:val="00F576B5"/>
    <w:rsid w:val="00F5779B"/>
    <w:rsid w:val="00F577F6"/>
    <w:rsid w:val="00F57A7F"/>
    <w:rsid w:val="00F57BB4"/>
    <w:rsid w:val="00F57C0E"/>
    <w:rsid w:val="00F57DF8"/>
    <w:rsid w:val="00F57E51"/>
    <w:rsid w:val="00F5AC4F"/>
    <w:rsid w:val="00F6015C"/>
    <w:rsid w:val="00F60218"/>
    <w:rsid w:val="00F60336"/>
    <w:rsid w:val="00F603DA"/>
    <w:rsid w:val="00F60511"/>
    <w:rsid w:val="00F60863"/>
    <w:rsid w:val="00F60868"/>
    <w:rsid w:val="00F60956"/>
    <w:rsid w:val="00F60AAE"/>
    <w:rsid w:val="00F60BE6"/>
    <w:rsid w:val="00F60C72"/>
    <w:rsid w:val="00F60C8F"/>
    <w:rsid w:val="00F60D42"/>
    <w:rsid w:val="00F60D82"/>
    <w:rsid w:val="00F60DC0"/>
    <w:rsid w:val="00F60E41"/>
    <w:rsid w:val="00F60EF1"/>
    <w:rsid w:val="00F6111F"/>
    <w:rsid w:val="00F61228"/>
    <w:rsid w:val="00F613DF"/>
    <w:rsid w:val="00F6142A"/>
    <w:rsid w:val="00F614F0"/>
    <w:rsid w:val="00F61732"/>
    <w:rsid w:val="00F61804"/>
    <w:rsid w:val="00F61918"/>
    <w:rsid w:val="00F61BA5"/>
    <w:rsid w:val="00F61BCD"/>
    <w:rsid w:val="00F61C23"/>
    <w:rsid w:val="00F61CE1"/>
    <w:rsid w:val="00F61DD9"/>
    <w:rsid w:val="00F61F1F"/>
    <w:rsid w:val="00F61F7D"/>
    <w:rsid w:val="00F61F8A"/>
    <w:rsid w:val="00F6209B"/>
    <w:rsid w:val="00F620B1"/>
    <w:rsid w:val="00F621B9"/>
    <w:rsid w:val="00F6256C"/>
    <w:rsid w:val="00F625FF"/>
    <w:rsid w:val="00F627E8"/>
    <w:rsid w:val="00F62813"/>
    <w:rsid w:val="00F62816"/>
    <w:rsid w:val="00F6296F"/>
    <w:rsid w:val="00F62BEC"/>
    <w:rsid w:val="00F62F5C"/>
    <w:rsid w:val="00F63271"/>
    <w:rsid w:val="00F632CE"/>
    <w:rsid w:val="00F6331D"/>
    <w:rsid w:val="00F63381"/>
    <w:rsid w:val="00F63458"/>
    <w:rsid w:val="00F634E7"/>
    <w:rsid w:val="00F6353C"/>
    <w:rsid w:val="00F635D5"/>
    <w:rsid w:val="00F63640"/>
    <w:rsid w:val="00F63652"/>
    <w:rsid w:val="00F63698"/>
    <w:rsid w:val="00F6377E"/>
    <w:rsid w:val="00F637FE"/>
    <w:rsid w:val="00F63851"/>
    <w:rsid w:val="00F63A6F"/>
    <w:rsid w:val="00F63A84"/>
    <w:rsid w:val="00F63B0F"/>
    <w:rsid w:val="00F63C90"/>
    <w:rsid w:val="00F63D1E"/>
    <w:rsid w:val="00F63E7B"/>
    <w:rsid w:val="00F63EA2"/>
    <w:rsid w:val="00F63FF3"/>
    <w:rsid w:val="00F641D4"/>
    <w:rsid w:val="00F643F8"/>
    <w:rsid w:val="00F64ADF"/>
    <w:rsid w:val="00F64B38"/>
    <w:rsid w:val="00F64B3B"/>
    <w:rsid w:val="00F64BEF"/>
    <w:rsid w:val="00F64C39"/>
    <w:rsid w:val="00F64CF4"/>
    <w:rsid w:val="00F64E40"/>
    <w:rsid w:val="00F64EFC"/>
    <w:rsid w:val="00F65098"/>
    <w:rsid w:val="00F650C8"/>
    <w:rsid w:val="00F6525B"/>
    <w:rsid w:val="00F65557"/>
    <w:rsid w:val="00F65681"/>
    <w:rsid w:val="00F65712"/>
    <w:rsid w:val="00F657F1"/>
    <w:rsid w:val="00F658B8"/>
    <w:rsid w:val="00F65955"/>
    <w:rsid w:val="00F65AD3"/>
    <w:rsid w:val="00F65BC5"/>
    <w:rsid w:val="00F65CA7"/>
    <w:rsid w:val="00F65D61"/>
    <w:rsid w:val="00F65DB3"/>
    <w:rsid w:val="00F65E12"/>
    <w:rsid w:val="00F65E56"/>
    <w:rsid w:val="00F65E9D"/>
    <w:rsid w:val="00F661B6"/>
    <w:rsid w:val="00F6625C"/>
    <w:rsid w:val="00F6647C"/>
    <w:rsid w:val="00F665ED"/>
    <w:rsid w:val="00F6663C"/>
    <w:rsid w:val="00F6681C"/>
    <w:rsid w:val="00F668B5"/>
    <w:rsid w:val="00F66911"/>
    <w:rsid w:val="00F66AAD"/>
    <w:rsid w:val="00F66B1D"/>
    <w:rsid w:val="00F66B9D"/>
    <w:rsid w:val="00F66C0F"/>
    <w:rsid w:val="00F66DA2"/>
    <w:rsid w:val="00F66DC5"/>
    <w:rsid w:val="00F66F24"/>
    <w:rsid w:val="00F66F45"/>
    <w:rsid w:val="00F66F6C"/>
    <w:rsid w:val="00F66F72"/>
    <w:rsid w:val="00F670F2"/>
    <w:rsid w:val="00F6714B"/>
    <w:rsid w:val="00F67210"/>
    <w:rsid w:val="00F6726A"/>
    <w:rsid w:val="00F6732E"/>
    <w:rsid w:val="00F673D2"/>
    <w:rsid w:val="00F67455"/>
    <w:rsid w:val="00F67471"/>
    <w:rsid w:val="00F674E4"/>
    <w:rsid w:val="00F67767"/>
    <w:rsid w:val="00F677FA"/>
    <w:rsid w:val="00F67871"/>
    <w:rsid w:val="00F67896"/>
    <w:rsid w:val="00F678A2"/>
    <w:rsid w:val="00F678FC"/>
    <w:rsid w:val="00F6798F"/>
    <w:rsid w:val="00F67A16"/>
    <w:rsid w:val="00F67BBB"/>
    <w:rsid w:val="00F67BCC"/>
    <w:rsid w:val="00F67CAD"/>
    <w:rsid w:val="00F67D5A"/>
    <w:rsid w:val="00F67D68"/>
    <w:rsid w:val="00F67D85"/>
    <w:rsid w:val="00F70012"/>
    <w:rsid w:val="00F70111"/>
    <w:rsid w:val="00F70345"/>
    <w:rsid w:val="00F704F5"/>
    <w:rsid w:val="00F70596"/>
    <w:rsid w:val="00F70A01"/>
    <w:rsid w:val="00F70A8C"/>
    <w:rsid w:val="00F70C59"/>
    <w:rsid w:val="00F70CC7"/>
    <w:rsid w:val="00F70D36"/>
    <w:rsid w:val="00F70DE2"/>
    <w:rsid w:val="00F712B9"/>
    <w:rsid w:val="00F712C3"/>
    <w:rsid w:val="00F71422"/>
    <w:rsid w:val="00F71455"/>
    <w:rsid w:val="00F71580"/>
    <w:rsid w:val="00F715B3"/>
    <w:rsid w:val="00F7162E"/>
    <w:rsid w:val="00F71688"/>
    <w:rsid w:val="00F716B2"/>
    <w:rsid w:val="00F71771"/>
    <w:rsid w:val="00F71772"/>
    <w:rsid w:val="00F717B4"/>
    <w:rsid w:val="00F71854"/>
    <w:rsid w:val="00F718A4"/>
    <w:rsid w:val="00F71954"/>
    <w:rsid w:val="00F71CD9"/>
    <w:rsid w:val="00F71E6B"/>
    <w:rsid w:val="00F71E7A"/>
    <w:rsid w:val="00F71F4B"/>
    <w:rsid w:val="00F71FEE"/>
    <w:rsid w:val="00F7200D"/>
    <w:rsid w:val="00F72176"/>
    <w:rsid w:val="00F723CA"/>
    <w:rsid w:val="00F7240D"/>
    <w:rsid w:val="00F7262E"/>
    <w:rsid w:val="00F7279B"/>
    <w:rsid w:val="00F72879"/>
    <w:rsid w:val="00F728D8"/>
    <w:rsid w:val="00F729AC"/>
    <w:rsid w:val="00F72D68"/>
    <w:rsid w:val="00F72D94"/>
    <w:rsid w:val="00F72DBB"/>
    <w:rsid w:val="00F72F8A"/>
    <w:rsid w:val="00F72FA6"/>
    <w:rsid w:val="00F73167"/>
    <w:rsid w:val="00F731F5"/>
    <w:rsid w:val="00F7324F"/>
    <w:rsid w:val="00F73289"/>
    <w:rsid w:val="00F732B3"/>
    <w:rsid w:val="00F733C8"/>
    <w:rsid w:val="00F73539"/>
    <w:rsid w:val="00F73547"/>
    <w:rsid w:val="00F73592"/>
    <w:rsid w:val="00F73609"/>
    <w:rsid w:val="00F737F4"/>
    <w:rsid w:val="00F73B89"/>
    <w:rsid w:val="00F73C60"/>
    <w:rsid w:val="00F73DC3"/>
    <w:rsid w:val="00F73E35"/>
    <w:rsid w:val="00F73EC0"/>
    <w:rsid w:val="00F73EC9"/>
    <w:rsid w:val="00F7408B"/>
    <w:rsid w:val="00F742F5"/>
    <w:rsid w:val="00F744C2"/>
    <w:rsid w:val="00F74593"/>
    <w:rsid w:val="00F7460F"/>
    <w:rsid w:val="00F747BD"/>
    <w:rsid w:val="00F74A2E"/>
    <w:rsid w:val="00F74A36"/>
    <w:rsid w:val="00F74B5F"/>
    <w:rsid w:val="00F74C29"/>
    <w:rsid w:val="00F74CE8"/>
    <w:rsid w:val="00F74E84"/>
    <w:rsid w:val="00F74EE4"/>
    <w:rsid w:val="00F75057"/>
    <w:rsid w:val="00F75156"/>
    <w:rsid w:val="00F75271"/>
    <w:rsid w:val="00F75903"/>
    <w:rsid w:val="00F759ED"/>
    <w:rsid w:val="00F75AA3"/>
    <w:rsid w:val="00F75B77"/>
    <w:rsid w:val="00F75D7D"/>
    <w:rsid w:val="00F75F0C"/>
    <w:rsid w:val="00F75F31"/>
    <w:rsid w:val="00F75F5F"/>
    <w:rsid w:val="00F7612A"/>
    <w:rsid w:val="00F763C8"/>
    <w:rsid w:val="00F763CD"/>
    <w:rsid w:val="00F76421"/>
    <w:rsid w:val="00F7643E"/>
    <w:rsid w:val="00F7644C"/>
    <w:rsid w:val="00F7659B"/>
    <w:rsid w:val="00F76682"/>
    <w:rsid w:val="00F76701"/>
    <w:rsid w:val="00F7689A"/>
    <w:rsid w:val="00F7689D"/>
    <w:rsid w:val="00F7690F"/>
    <w:rsid w:val="00F7698A"/>
    <w:rsid w:val="00F76B8C"/>
    <w:rsid w:val="00F76D75"/>
    <w:rsid w:val="00F76DE7"/>
    <w:rsid w:val="00F76EBE"/>
    <w:rsid w:val="00F76F46"/>
    <w:rsid w:val="00F77108"/>
    <w:rsid w:val="00F77187"/>
    <w:rsid w:val="00F77205"/>
    <w:rsid w:val="00F77218"/>
    <w:rsid w:val="00F7737D"/>
    <w:rsid w:val="00F77425"/>
    <w:rsid w:val="00F774B5"/>
    <w:rsid w:val="00F774FC"/>
    <w:rsid w:val="00F775FC"/>
    <w:rsid w:val="00F77659"/>
    <w:rsid w:val="00F776D5"/>
    <w:rsid w:val="00F77718"/>
    <w:rsid w:val="00F77A61"/>
    <w:rsid w:val="00F77AD5"/>
    <w:rsid w:val="00F77BE5"/>
    <w:rsid w:val="00F77C4B"/>
    <w:rsid w:val="00F77CEC"/>
    <w:rsid w:val="00F77D1A"/>
    <w:rsid w:val="00F77DC1"/>
    <w:rsid w:val="00F77E80"/>
    <w:rsid w:val="00F77EFC"/>
    <w:rsid w:val="00F77F6C"/>
    <w:rsid w:val="00F80134"/>
    <w:rsid w:val="00F80203"/>
    <w:rsid w:val="00F80284"/>
    <w:rsid w:val="00F802AD"/>
    <w:rsid w:val="00F80319"/>
    <w:rsid w:val="00F80432"/>
    <w:rsid w:val="00F8047C"/>
    <w:rsid w:val="00F805D1"/>
    <w:rsid w:val="00F808B4"/>
    <w:rsid w:val="00F8098B"/>
    <w:rsid w:val="00F80A8A"/>
    <w:rsid w:val="00F80C6F"/>
    <w:rsid w:val="00F80C74"/>
    <w:rsid w:val="00F80CCB"/>
    <w:rsid w:val="00F80CEC"/>
    <w:rsid w:val="00F810C4"/>
    <w:rsid w:val="00F8145C"/>
    <w:rsid w:val="00F81502"/>
    <w:rsid w:val="00F81527"/>
    <w:rsid w:val="00F81632"/>
    <w:rsid w:val="00F81692"/>
    <w:rsid w:val="00F8172B"/>
    <w:rsid w:val="00F819BC"/>
    <w:rsid w:val="00F81AAF"/>
    <w:rsid w:val="00F81B7B"/>
    <w:rsid w:val="00F81BFC"/>
    <w:rsid w:val="00F81C95"/>
    <w:rsid w:val="00F81CD3"/>
    <w:rsid w:val="00F81DFE"/>
    <w:rsid w:val="00F81ECD"/>
    <w:rsid w:val="00F81F4E"/>
    <w:rsid w:val="00F81F62"/>
    <w:rsid w:val="00F820AD"/>
    <w:rsid w:val="00F82109"/>
    <w:rsid w:val="00F821C0"/>
    <w:rsid w:val="00F822A2"/>
    <w:rsid w:val="00F823CA"/>
    <w:rsid w:val="00F823D3"/>
    <w:rsid w:val="00F824CA"/>
    <w:rsid w:val="00F825CB"/>
    <w:rsid w:val="00F825D4"/>
    <w:rsid w:val="00F82694"/>
    <w:rsid w:val="00F82762"/>
    <w:rsid w:val="00F82869"/>
    <w:rsid w:val="00F829F1"/>
    <w:rsid w:val="00F82C2C"/>
    <w:rsid w:val="00F82D47"/>
    <w:rsid w:val="00F82EB1"/>
    <w:rsid w:val="00F832C1"/>
    <w:rsid w:val="00F833A0"/>
    <w:rsid w:val="00F83475"/>
    <w:rsid w:val="00F83558"/>
    <w:rsid w:val="00F83594"/>
    <w:rsid w:val="00F8364F"/>
    <w:rsid w:val="00F83776"/>
    <w:rsid w:val="00F83805"/>
    <w:rsid w:val="00F83895"/>
    <w:rsid w:val="00F838E8"/>
    <w:rsid w:val="00F839FA"/>
    <w:rsid w:val="00F83BE6"/>
    <w:rsid w:val="00F83DBA"/>
    <w:rsid w:val="00F83E1B"/>
    <w:rsid w:val="00F83F40"/>
    <w:rsid w:val="00F83F61"/>
    <w:rsid w:val="00F84024"/>
    <w:rsid w:val="00F84064"/>
    <w:rsid w:val="00F841D0"/>
    <w:rsid w:val="00F842BD"/>
    <w:rsid w:val="00F84348"/>
    <w:rsid w:val="00F845EE"/>
    <w:rsid w:val="00F8487E"/>
    <w:rsid w:val="00F848CA"/>
    <w:rsid w:val="00F84A48"/>
    <w:rsid w:val="00F84BB2"/>
    <w:rsid w:val="00F84C0E"/>
    <w:rsid w:val="00F84C15"/>
    <w:rsid w:val="00F84C93"/>
    <w:rsid w:val="00F84D06"/>
    <w:rsid w:val="00F84EC0"/>
    <w:rsid w:val="00F850A9"/>
    <w:rsid w:val="00F850DB"/>
    <w:rsid w:val="00F85106"/>
    <w:rsid w:val="00F851D9"/>
    <w:rsid w:val="00F8520D"/>
    <w:rsid w:val="00F85449"/>
    <w:rsid w:val="00F85467"/>
    <w:rsid w:val="00F85484"/>
    <w:rsid w:val="00F854D5"/>
    <w:rsid w:val="00F855D0"/>
    <w:rsid w:val="00F855D6"/>
    <w:rsid w:val="00F8576E"/>
    <w:rsid w:val="00F857FD"/>
    <w:rsid w:val="00F85813"/>
    <w:rsid w:val="00F858CC"/>
    <w:rsid w:val="00F858DF"/>
    <w:rsid w:val="00F85913"/>
    <w:rsid w:val="00F85936"/>
    <w:rsid w:val="00F85983"/>
    <w:rsid w:val="00F859B6"/>
    <w:rsid w:val="00F85A98"/>
    <w:rsid w:val="00F85B2C"/>
    <w:rsid w:val="00F85C4D"/>
    <w:rsid w:val="00F85E45"/>
    <w:rsid w:val="00F85F05"/>
    <w:rsid w:val="00F863A9"/>
    <w:rsid w:val="00F863D2"/>
    <w:rsid w:val="00F86448"/>
    <w:rsid w:val="00F865F6"/>
    <w:rsid w:val="00F8673A"/>
    <w:rsid w:val="00F867B8"/>
    <w:rsid w:val="00F8691F"/>
    <w:rsid w:val="00F869C2"/>
    <w:rsid w:val="00F86A51"/>
    <w:rsid w:val="00F86A6D"/>
    <w:rsid w:val="00F86AAD"/>
    <w:rsid w:val="00F86AF3"/>
    <w:rsid w:val="00F86B63"/>
    <w:rsid w:val="00F86C06"/>
    <w:rsid w:val="00F86C4B"/>
    <w:rsid w:val="00F86D7F"/>
    <w:rsid w:val="00F86E7E"/>
    <w:rsid w:val="00F86F17"/>
    <w:rsid w:val="00F86FB7"/>
    <w:rsid w:val="00F87030"/>
    <w:rsid w:val="00F8707A"/>
    <w:rsid w:val="00F873D0"/>
    <w:rsid w:val="00F873F5"/>
    <w:rsid w:val="00F8754D"/>
    <w:rsid w:val="00F8761B"/>
    <w:rsid w:val="00F87641"/>
    <w:rsid w:val="00F876A6"/>
    <w:rsid w:val="00F876B3"/>
    <w:rsid w:val="00F876B5"/>
    <w:rsid w:val="00F876D7"/>
    <w:rsid w:val="00F87786"/>
    <w:rsid w:val="00F87865"/>
    <w:rsid w:val="00F87A81"/>
    <w:rsid w:val="00F87C01"/>
    <w:rsid w:val="00F87C36"/>
    <w:rsid w:val="00F87D6A"/>
    <w:rsid w:val="00F9000B"/>
    <w:rsid w:val="00F900B8"/>
    <w:rsid w:val="00F9014D"/>
    <w:rsid w:val="00F9022F"/>
    <w:rsid w:val="00F90257"/>
    <w:rsid w:val="00F90280"/>
    <w:rsid w:val="00F90397"/>
    <w:rsid w:val="00F9039D"/>
    <w:rsid w:val="00F905ED"/>
    <w:rsid w:val="00F907F5"/>
    <w:rsid w:val="00F9083D"/>
    <w:rsid w:val="00F9091D"/>
    <w:rsid w:val="00F90A9F"/>
    <w:rsid w:val="00F90AAF"/>
    <w:rsid w:val="00F90AFA"/>
    <w:rsid w:val="00F90B2C"/>
    <w:rsid w:val="00F90BAC"/>
    <w:rsid w:val="00F90BE0"/>
    <w:rsid w:val="00F90D40"/>
    <w:rsid w:val="00F90D5C"/>
    <w:rsid w:val="00F90E02"/>
    <w:rsid w:val="00F90EBC"/>
    <w:rsid w:val="00F90EF0"/>
    <w:rsid w:val="00F90F33"/>
    <w:rsid w:val="00F90FB9"/>
    <w:rsid w:val="00F910DB"/>
    <w:rsid w:val="00F91143"/>
    <w:rsid w:val="00F9141A"/>
    <w:rsid w:val="00F91434"/>
    <w:rsid w:val="00F91462"/>
    <w:rsid w:val="00F914DE"/>
    <w:rsid w:val="00F91526"/>
    <w:rsid w:val="00F9157F"/>
    <w:rsid w:val="00F9169A"/>
    <w:rsid w:val="00F9174A"/>
    <w:rsid w:val="00F91926"/>
    <w:rsid w:val="00F9194E"/>
    <w:rsid w:val="00F91A14"/>
    <w:rsid w:val="00F91DE9"/>
    <w:rsid w:val="00F91F05"/>
    <w:rsid w:val="00F921CE"/>
    <w:rsid w:val="00F9273F"/>
    <w:rsid w:val="00F92746"/>
    <w:rsid w:val="00F927BD"/>
    <w:rsid w:val="00F92803"/>
    <w:rsid w:val="00F9282E"/>
    <w:rsid w:val="00F92834"/>
    <w:rsid w:val="00F92945"/>
    <w:rsid w:val="00F92969"/>
    <w:rsid w:val="00F92A40"/>
    <w:rsid w:val="00F92BAB"/>
    <w:rsid w:val="00F92C86"/>
    <w:rsid w:val="00F92D50"/>
    <w:rsid w:val="00F92E0A"/>
    <w:rsid w:val="00F92F2E"/>
    <w:rsid w:val="00F92FAC"/>
    <w:rsid w:val="00F93176"/>
    <w:rsid w:val="00F93244"/>
    <w:rsid w:val="00F93270"/>
    <w:rsid w:val="00F933B1"/>
    <w:rsid w:val="00F933E8"/>
    <w:rsid w:val="00F9340F"/>
    <w:rsid w:val="00F93442"/>
    <w:rsid w:val="00F93561"/>
    <w:rsid w:val="00F93674"/>
    <w:rsid w:val="00F936B2"/>
    <w:rsid w:val="00F93716"/>
    <w:rsid w:val="00F9371C"/>
    <w:rsid w:val="00F938E7"/>
    <w:rsid w:val="00F93A59"/>
    <w:rsid w:val="00F93B0A"/>
    <w:rsid w:val="00F93D31"/>
    <w:rsid w:val="00F93E7B"/>
    <w:rsid w:val="00F9407A"/>
    <w:rsid w:val="00F9409E"/>
    <w:rsid w:val="00F9429A"/>
    <w:rsid w:val="00F9432D"/>
    <w:rsid w:val="00F943C9"/>
    <w:rsid w:val="00F9446D"/>
    <w:rsid w:val="00F9455D"/>
    <w:rsid w:val="00F9461C"/>
    <w:rsid w:val="00F94632"/>
    <w:rsid w:val="00F946CE"/>
    <w:rsid w:val="00F94744"/>
    <w:rsid w:val="00F9476A"/>
    <w:rsid w:val="00F947EA"/>
    <w:rsid w:val="00F948FB"/>
    <w:rsid w:val="00F94978"/>
    <w:rsid w:val="00F949BB"/>
    <w:rsid w:val="00F94A1C"/>
    <w:rsid w:val="00F94BC0"/>
    <w:rsid w:val="00F94E1A"/>
    <w:rsid w:val="00F94E96"/>
    <w:rsid w:val="00F94EA6"/>
    <w:rsid w:val="00F94F54"/>
    <w:rsid w:val="00F94FBE"/>
    <w:rsid w:val="00F950EE"/>
    <w:rsid w:val="00F95203"/>
    <w:rsid w:val="00F9561E"/>
    <w:rsid w:val="00F95624"/>
    <w:rsid w:val="00F956F9"/>
    <w:rsid w:val="00F95725"/>
    <w:rsid w:val="00F95947"/>
    <w:rsid w:val="00F95959"/>
    <w:rsid w:val="00F959EF"/>
    <w:rsid w:val="00F95A86"/>
    <w:rsid w:val="00F95B21"/>
    <w:rsid w:val="00F95B43"/>
    <w:rsid w:val="00F95C69"/>
    <w:rsid w:val="00F95F0B"/>
    <w:rsid w:val="00F96156"/>
    <w:rsid w:val="00F962D0"/>
    <w:rsid w:val="00F962D4"/>
    <w:rsid w:val="00F965BF"/>
    <w:rsid w:val="00F967D8"/>
    <w:rsid w:val="00F9692E"/>
    <w:rsid w:val="00F9694D"/>
    <w:rsid w:val="00F969D8"/>
    <w:rsid w:val="00F96BE1"/>
    <w:rsid w:val="00F96CC6"/>
    <w:rsid w:val="00F96D24"/>
    <w:rsid w:val="00F96EB5"/>
    <w:rsid w:val="00F96F37"/>
    <w:rsid w:val="00F970F8"/>
    <w:rsid w:val="00F9720F"/>
    <w:rsid w:val="00F97242"/>
    <w:rsid w:val="00F972F9"/>
    <w:rsid w:val="00F974A2"/>
    <w:rsid w:val="00F974EC"/>
    <w:rsid w:val="00F97538"/>
    <w:rsid w:val="00F975AE"/>
    <w:rsid w:val="00F975C4"/>
    <w:rsid w:val="00F975E7"/>
    <w:rsid w:val="00F976EB"/>
    <w:rsid w:val="00F97757"/>
    <w:rsid w:val="00F977AD"/>
    <w:rsid w:val="00F977EE"/>
    <w:rsid w:val="00F978E3"/>
    <w:rsid w:val="00F978E6"/>
    <w:rsid w:val="00F97B78"/>
    <w:rsid w:val="00F97BC0"/>
    <w:rsid w:val="00F97C14"/>
    <w:rsid w:val="00F97C82"/>
    <w:rsid w:val="00F97CD0"/>
    <w:rsid w:val="00F97DAE"/>
    <w:rsid w:val="00F97DEC"/>
    <w:rsid w:val="00F97E0E"/>
    <w:rsid w:val="00F97E4C"/>
    <w:rsid w:val="00F97F30"/>
    <w:rsid w:val="00FA0034"/>
    <w:rsid w:val="00FA0059"/>
    <w:rsid w:val="00FA011E"/>
    <w:rsid w:val="00FA0137"/>
    <w:rsid w:val="00FA01C4"/>
    <w:rsid w:val="00FA0259"/>
    <w:rsid w:val="00FA0303"/>
    <w:rsid w:val="00FA03AF"/>
    <w:rsid w:val="00FA04B5"/>
    <w:rsid w:val="00FA052E"/>
    <w:rsid w:val="00FA0599"/>
    <w:rsid w:val="00FA05C5"/>
    <w:rsid w:val="00FA05EC"/>
    <w:rsid w:val="00FA078E"/>
    <w:rsid w:val="00FA08DC"/>
    <w:rsid w:val="00FA096E"/>
    <w:rsid w:val="00FA09CB"/>
    <w:rsid w:val="00FA09E9"/>
    <w:rsid w:val="00FA0A71"/>
    <w:rsid w:val="00FA0B44"/>
    <w:rsid w:val="00FA0B5F"/>
    <w:rsid w:val="00FA0CEC"/>
    <w:rsid w:val="00FA0DA4"/>
    <w:rsid w:val="00FA0DCF"/>
    <w:rsid w:val="00FA0E9B"/>
    <w:rsid w:val="00FA0F0E"/>
    <w:rsid w:val="00FA1018"/>
    <w:rsid w:val="00FA10BD"/>
    <w:rsid w:val="00FA11C8"/>
    <w:rsid w:val="00FA124D"/>
    <w:rsid w:val="00FA129B"/>
    <w:rsid w:val="00FA137B"/>
    <w:rsid w:val="00FA1436"/>
    <w:rsid w:val="00FA14B2"/>
    <w:rsid w:val="00FA14CB"/>
    <w:rsid w:val="00FA1568"/>
    <w:rsid w:val="00FA16D3"/>
    <w:rsid w:val="00FA1748"/>
    <w:rsid w:val="00FA176D"/>
    <w:rsid w:val="00FA1835"/>
    <w:rsid w:val="00FA18C3"/>
    <w:rsid w:val="00FA18FB"/>
    <w:rsid w:val="00FA18FD"/>
    <w:rsid w:val="00FA1B0A"/>
    <w:rsid w:val="00FA1BCC"/>
    <w:rsid w:val="00FA1BD3"/>
    <w:rsid w:val="00FA1D7B"/>
    <w:rsid w:val="00FA1FB0"/>
    <w:rsid w:val="00FA1FB5"/>
    <w:rsid w:val="00FA2130"/>
    <w:rsid w:val="00FA2138"/>
    <w:rsid w:val="00FA2186"/>
    <w:rsid w:val="00FA2274"/>
    <w:rsid w:val="00FA2360"/>
    <w:rsid w:val="00FA23F9"/>
    <w:rsid w:val="00FA25A4"/>
    <w:rsid w:val="00FA2612"/>
    <w:rsid w:val="00FA265C"/>
    <w:rsid w:val="00FA28CC"/>
    <w:rsid w:val="00FA28CD"/>
    <w:rsid w:val="00FA2943"/>
    <w:rsid w:val="00FA2979"/>
    <w:rsid w:val="00FA2C69"/>
    <w:rsid w:val="00FA2DE7"/>
    <w:rsid w:val="00FA2EFC"/>
    <w:rsid w:val="00FA2F52"/>
    <w:rsid w:val="00FA30E0"/>
    <w:rsid w:val="00FA3161"/>
    <w:rsid w:val="00FA3231"/>
    <w:rsid w:val="00FA34B2"/>
    <w:rsid w:val="00FA35C8"/>
    <w:rsid w:val="00FA36D2"/>
    <w:rsid w:val="00FA3962"/>
    <w:rsid w:val="00FA3A11"/>
    <w:rsid w:val="00FA3B2E"/>
    <w:rsid w:val="00FA3DDD"/>
    <w:rsid w:val="00FA3EF5"/>
    <w:rsid w:val="00FA3F14"/>
    <w:rsid w:val="00FA407F"/>
    <w:rsid w:val="00FA41B7"/>
    <w:rsid w:val="00FA424B"/>
    <w:rsid w:val="00FA4601"/>
    <w:rsid w:val="00FA4701"/>
    <w:rsid w:val="00FA4720"/>
    <w:rsid w:val="00FA4860"/>
    <w:rsid w:val="00FA48E4"/>
    <w:rsid w:val="00FA4B43"/>
    <w:rsid w:val="00FA4B77"/>
    <w:rsid w:val="00FA4C41"/>
    <w:rsid w:val="00FA4C4D"/>
    <w:rsid w:val="00FA4CCC"/>
    <w:rsid w:val="00FA4D28"/>
    <w:rsid w:val="00FA4D60"/>
    <w:rsid w:val="00FA4E0C"/>
    <w:rsid w:val="00FA4EDC"/>
    <w:rsid w:val="00FA4F9F"/>
    <w:rsid w:val="00FA5055"/>
    <w:rsid w:val="00FA5198"/>
    <w:rsid w:val="00FA51EB"/>
    <w:rsid w:val="00FA51FB"/>
    <w:rsid w:val="00FA5282"/>
    <w:rsid w:val="00FA535A"/>
    <w:rsid w:val="00FA5384"/>
    <w:rsid w:val="00FA5553"/>
    <w:rsid w:val="00FA5639"/>
    <w:rsid w:val="00FA5678"/>
    <w:rsid w:val="00FA56BA"/>
    <w:rsid w:val="00FA5721"/>
    <w:rsid w:val="00FA5849"/>
    <w:rsid w:val="00FA59FF"/>
    <w:rsid w:val="00FA5B5D"/>
    <w:rsid w:val="00FA5B64"/>
    <w:rsid w:val="00FA5BCA"/>
    <w:rsid w:val="00FA5BED"/>
    <w:rsid w:val="00FA5D42"/>
    <w:rsid w:val="00FA5D75"/>
    <w:rsid w:val="00FA605E"/>
    <w:rsid w:val="00FA60D0"/>
    <w:rsid w:val="00FA612A"/>
    <w:rsid w:val="00FA61DB"/>
    <w:rsid w:val="00FA6208"/>
    <w:rsid w:val="00FA6235"/>
    <w:rsid w:val="00FA62D8"/>
    <w:rsid w:val="00FA6308"/>
    <w:rsid w:val="00FA635D"/>
    <w:rsid w:val="00FA6401"/>
    <w:rsid w:val="00FA6478"/>
    <w:rsid w:val="00FA64E1"/>
    <w:rsid w:val="00FA6599"/>
    <w:rsid w:val="00FA660F"/>
    <w:rsid w:val="00FA6833"/>
    <w:rsid w:val="00FA6894"/>
    <w:rsid w:val="00FA6B07"/>
    <w:rsid w:val="00FA6BD1"/>
    <w:rsid w:val="00FA6D72"/>
    <w:rsid w:val="00FA6E03"/>
    <w:rsid w:val="00FA7183"/>
    <w:rsid w:val="00FA718B"/>
    <w:rsid w:val="00FA72B7"/>
    <w:rsid w:val="00FA72CF"/>
    <w:rsid w:val="00FA72EB"/>
    <w:rsid w:val="00FA737C"/>
    <w:rsid w:val="00FA7466"/>
    <w:rsid w:val="00FA7477"/>
    <w:rsid w:val="00FA7921"/>
    <w:rsid w:val="00FA7D87"/>
    <w:rsid w:val="00FA7DA2"/>
    <w:rsid w:val="00FA7DC2"/>
    <w:rsid w:val="00FA7E30"/>
    <w:rsid w:val="00FA7E4D"/>
    <w:rsid w:val="00FB0081"/>
    <w:rsid w:val="00FB00C7"/>
    <w:rsid w:val="00FB035A"/>
    <w:rsid w:val="00FB0367"/>
    <w:rsid w:val="00FB0375"/>
    <w:rsid w:val="00FB0451"/>
    <w:rsid w:val="00FB04E8"/>
    <w:rsid w:val="00FB058E"/>
    <w:rsid w:val="00FB06BB"/>
    <w:rsid w:val="00FB07FF"/>
    <w:rsid w:val="00FB086A"/>
    <w:rsid w:val="00FB0A0E"/>
    <w:rsid w:val="00FB0B42"/>
    <w:rsid w:val="00FB0B90"/>
    <w:rsid w:val="00FB0C49"/>
    <w:rsid w:val="00FB0CA0"/>
    <w:rsid w:val="00FB0CD6"/>
    <w:rsid w:val="00FB0E07"/>
    <w:rsid w:val="00FB0E53"/>
    <w:rsid w:val="00FB0EBB"/>
    <w:rsid w:val="00FB0FC8"/>
    <w:rsid w:val="00FB1050"/>
    <w:rsid w:val="00FB1057"/>
    <w:rsid w:val="00FB10ED"/>
    <w:rsid w:val="00FB1314"/>
    <w:rsid w:val="00FB1385"/>
    <w:rsid w:val="00FB13CF"/>
    <w:rsid w:val="00FB1506"/>
    <w:rsid w:val="00FB156D"/>
    <w:rsid w:val="00FB15C4"/>
    <w:rsid w:val="00FB18B2"/>
    <w:rsid w:val="00FB18B7"/>
    <w:rsid w:val="00FB1D6D"/>
    <w:rsid w:val="00FB1EB8"/>
    <w:rsid w:val="00FB1FC1"/>
    <w:rsid w:val="00FB206C"/>
    <w:rsid w:val="00FB2201"/>
    <w:rsid w:val="00FB2372"/>
    <w:rsid w:val="00FB2525"/>
    <w:rsid w:val="00FB25AD"/>
    <w:rsid w:val="00FB2623"/>
    <w:rsid w:val="00FB26A2"/>
    <w:rsid w:val="00FB26B0"/>
    <w:rsid w:val="00FB26F1"/>
    <w:rsid w:val="00FB27BB"/>
    <w:rsid w:val="00FB286A"/>
    <w:rsid w:val="00FB294E"/>
    <w:rsid w:val="00FB2AFD"/>
    <w:rsid w:val="00FB2C2D"/>
    <w:rsid w:val="00FB2CF3"/>
    <w:rsid w:val="00FB2D7B"/>
    <w:rsid w:val="00FB2E39"/>
    <w:rsid w:val="00FB2F05"/>
    <w:rsid w:val="00FB2FE8"/>
    <w:rsid w:val="00FB3175"/>
    <w:rsid w:val="00FB3181"/>
    <w:rsid w:val="00FB321B"/>
    <w:rsid w:val="00FB326F"/>
    <w:rsid w:val="00FB34A9"/>
    <w:rsid w:val="00FB34D2"/>
    <w:rsid w:val="00FB3657"/>
    <w:rsid w:val="00FB3681"/>
    <w:rsid w:val="00FB36FF"/>
    <w:rsid w:val="00FB3847"/>
    <w:rsid w:val="00FB3A3C"/>
    <w:rsid w:val="00FB3A7D"/>
    <w:rsid w:val="00FB3BA2"/>
    <w:rsid w:val="00FB3BCC"/>
    <w:rsid w:val="00FB3C66"/>
    <w:rsid w:val="00FB3C9E"/>
    <w:rsid w:val="00FB3CDD"/>
    <w:rsid w:val="00FB3CF8"/>
    <w:rsid w:val="00FB3DB0"/>
    <w:rsid w:val="00FB3DF8"/>
    <w:rsid w:val="00FB3F2E"/>
    <w:rsid w:val="00FB3F84"/>
    <w:rsid w:val="00FB4254"/>
    <w:rsid w:val="00FB4267"/>
    <w:rsid w:val="00FB43AA"/>
    <w:rsid w:val="00FB4409"/>
    <w:rsid w:val="00FB452A"/>
    <w:rsid w:val="00FB4562"/>
    <w:rsid w:val="00FB482E"/>
    <w:rsid w:val="00FB483C"/>
    <w:rsid w:val="00FB492D"/>
    <w:rsid w:val="00FB4AC5"/>
    <w:rsid w:val="00FB4AC6"/>
    <w:rsid w:val="00FB4D31"/>
    <w:rsid w:val="00FB505B"/>
    <w:rsid w:val="00FB5159"/>
    <w:rsid w:val="00FB51B1"/>
    <w:rsid w:val="00FB51B8"/>
    <w:rsid w:val="00FB530A"/>
    <w:rsid w:val="00FB5397"/>
    <w:rsid w:val="00FB545F"/>
    <w:rsid w:val="00FB5493"/>
    <w:rsid w:val="00FB5611"/>
    <w:rsid w:val="00FB561F"/>
    <w:rsid w:val="00FB5664"/>
    <w:rsid w:val="00FB5892"/>
    <w:rsid w:val="00FB58C4"/>
    <w:rsid w:val="00FB5B24"/>
    <w:rsid w:val="00FB5BE3"/>
    <w:rsid w:val="00FB5E12"/>
    <w:rsid w:val="00FB6087"/>
    <w:rsid w:val="00FB60D7"/>
    <w:rsid w:val="00FB6110"/>
    <w:rsid w:val="00FB61E8"/>
    <w:rsid w:val="00FB6340"/>
    <w:rsid w:val="00FB638F"/>
    <w:rsid w:val="00FB657C"/>
    <w:rsid w:val="00FB6588"/>
    <w:rsid w:val="00FB6677"/>
    <w:rsid w:val="00FB66CE"/>
    <w:rsid w:val="00FB6724"/>
    <w:rsid w:val="00FB676E"/>
    <w:rsid w:val="00FB6794"/>
    <w:rsid w:val="00FB6A52"/>
    <w:rsid w:val="00FB6AAF"/>
    <w:rsid w:val="00FB6AC9"/>
    <w:rsid w:val="00FB6B31"/>
    <w:rsid w:val="00FB6D60"/>
    <w:rsid w:val="00FB6DB3"/>
    <w:rsid w:val="00FB741C"/>
    <w:rsid w:val="00FB7684"/>
    <w:rsid w:val="00FB7755"/>
    <w:rsid w:val="00FB785D"/>
    <w:rsid w:val="00FB7875"/>
    <w:rsid w:val="00FB79C6"/>
    <w:rsid w:val="00FB7C76"/>
    <w:rsid w:val="00FB7D47"/>
    <w:rsid w:val="00FB7D59"/>
    <w:rsid w:val="00FB7E0D"/>
    <w:rsid w:val="00FB7E7B"/>
    <w:rsid w:val="00FB7E94"/>
    <w:rsid w:val="00FB7ED2"/>
    <w:rsid w:val="00FB7ED6"/>
    <w:rsid w:val="00FB7F16"/>
    <w:rsid w:val="00FC0074"/>
    <w:rsid w:val="00FC0115"/>
    <w:rsid w:val="00FC0118"/>
    <w:rsid w:val="00FC01A4"/>
    <w:rsid w:val="00FC0278"/>
    <w:rsid w:val="00FC0325"/>
    <w:rsid w:val="00FC04AF"/>
    <w:rsid w:val="00FC0654"/>
    <w:rsid w:val="00FC06BE"/>
    <w:rsid w:val="00FC09F9"/>
    <w:rsid w:val="00FC0D1E"/>
    <w:rsid w:val="00FC0E5E"/>
    <w:rsid w:val="00FC0E6E"/>
    <w:rsid w:val="00FC0EB3"/>
    <w:rsid w:val="00FC101C"/>
    <w:rsid w:val="00FC10AC"/>
    <w:rsid w:val="00FC10DF"/>
    <w:rsid w:val="00FC1450"/>
    <w:rsid w:val="00FC1471"/>
    <w:rsid w:val="00FC14F5"/>
    <w:rsid w:val="00FC153D"/>
    <w:rsid w:val="00FC179C"/>
    <w:rsid w:val="00FC18CE"/>
    <w:rsid w:val="00FC1AB2"/>
    <w:rsid w:val="00FC1B02"/>
    <w:rsid w:val="00FC1BA8"/>
    <w:rsid w:val="00FC1BE0"/>
    <w:rsid w:val="00FC1C79"/>
    <w:rsid w:val="00FC1DD7"/>
    <w:rsid w:val="00FC1E89"/>
    <w:rsid w:val="00FC1EF9"/>
    <w:rsid w:val="00FC1FA3"/>
    <w:rsid w:val="00FC2106"/>
    <w:rsid w:val="00FC2257"/>
    <w:rsid w:val="00FC2292"/>
    <w:rsid w:val="00FC23F8"/>
    <w:rsid w:val="00FC2759"/>
    <w:rsid w:val="00FC27F1"/>
    <w:rsid w:val="00FC29C8"/>
    <w:rsid w:val="00FC2A4D"/>
    <w:rsid w:val="00FC2A80"/>
    <w:rsid w:val="00FC2AD4"/>
    <w:rsid w:val="00FC2BA2"/>
    <w:rsid w:val="00FC2DB9"/>
    <w:rsid w:val="00FC2DE2"/>
    <w:rsid w:val="00FC2E6D"/>
    <w:rsid w:val="00FC2E8B"/>
    <w:rsid w:val="00FC2FAF"/>
    <w:rsid w:val="00FC3152"/>
    <w:rsid w:val="00FC318D"/>
    <w:rsid w:val="00FC319B"/>
    <w:rsid w:val="00FC320C"/>
    <w:rsid w:val="00FC3407"/>
    <w:rsid w:val="00FC34A6"/>
    <w:rsid w:val="00FC352F"/>
    <w:rsid w:val="00FC3600"/>
    <w:rsid w:val="00FC3845"/>
    <w:rsid w:val="00FC3A27"/>
    <w:rsid w:val="00FC3AB4"/>
    <w:rsid w:val="00FC3C1E"/>
    <w:rsid w:val="00FC3ECF"/>
    <w:rsid w:val="00FC3F7B"/>
    <w:rsid w:val="00FC4062"/>
    <w:rsid w:val="00FC4151"/>
    <w:rsid w:val="00FC4169"/>
    <w:rsid w:val="00FC4318"/>
    <w:rsid w:val="00FC438A"/>
    <w:rsid w:val="00FC45BF"/>
    <w:rsid w:val="00FC4693"/>
    <w:rsid w:val="00FC4695"/>
    <w:rsid w:val="00FC46C8"/>
    <w:rsid w:val="00FC4796"/>
    <w:rsid w:val="00FC4880"/>
    <w:rsid w:val="00FC48AF"/>
    <w:rsid w:val="00FC496A"/>
    <w:rsid w:val="00FC4CC1"/>
    <w:rsid w:val="00FC4E52"/>
    <w:rsid w:val="00FC4F02"/>
    <w:rsid w:val="00FC4F58"/>
    <w:rsid w:val="00FC4F6D"/>
    <w:rsid w:val="00FC50F5"/>
    <w:rsid w:val="00FC522B"/>
    <w:rsid w:val="00FC545F"/>
    <w:rsid w:val="00FC54A8"/>
    <w:rsid w:val="00FC54B4"/>
    <w:rsid w:val="00FC54D4"/>
    <w:rsid w:val="00FC55FA"/>
    <w:rsid w:val="00FC56C8"/>
    <w:rsid w:val="00FC56E2"/>
    <w:rsid w:val="00FC57B5"/>
    <w:rsid w:val="00FC57BC"/>
    <w:rsid w:val="00FC5829"/>
    <w:rsid w:val="00FC58DE"/>
    <w:rsid w:val="00FC5980"/>
    <w:rsid w:val="00FC5A9E"/>
    <w:rsid w:val="00FC5D42"/>
    <w:rsid w:val="00FC5D47"/>
    <w:rsid w:val="00FC5F06"/>
    <w:rsid w:val="00FC5F2F"/>
    <w:rsid w:val="00FC61DB"/>
    <w:rsid w:val="00FC6202"/>
    <w:rsid w:val="00FC630D"/>
    <w:rsid w:val="00FC656F"/>
    <w:rsid w:val="00FC65F6"/>
    <w:rsid w:val="00FC6611"/>
    <w:rsid w:val="00FC68BC"/>
    <w:rsid w:val="00FC6924"/>
    <w:rsid w:val="00FC6D52"/>
    <w:rsid w:val="00FC6D5B"/>
    <w:rsid w:val="00FC6E72"/>
    <w:rsid w:val="00FC6E9B"/>
    <w:rsid w:val="00FC6FA3"/>
    <w:rsid w:val="00FC70A3"/>
    <w:rsid w:val="00FC725E"/>
    <w:rsid w:val="00FC72A3"/>
    <w:rsid w:val="00FC72FB"/>
    <w:rsid w:val="00FC73E3"/>
    <w:rsid w:val="00FC754E"/>
    <w:rsid w:val="00FC75D1"/>
    <w:rsid w:val="00FC7607"/>
    <w:rsid w:val="00FC765C"/>
    <w:rsid w:val="00FC774E"/>
    <w:rsid w:val="00FC7A2F"/>
    <w:rsid w:val="00FC7A5F"/>
    <w:rsid w:val="00FC7AB3"/>
    <w:rsid w:val="00FC7B6B"/>
    <w:rsid w:val="00FC7BD3"/>
    <w:rsid w:val="00FC7CC3"/>
    <w:rsid w:val="00FC7D20"/>
    <w:rsid w:val="00FD006F"/>
    <w:rsid w:val="00FD00B3"/>
    <w:rsid w:val="00FD0281"/>
    <w:rsid w:val="00FD0344"/>
    <w:rsid w:val="00FD0436"/>
    <w:rsid w:val="00FD045D"/>
    <w:rsid w:val="00FD0499"/>
    <w:rsid w:val="00FD04D6"/>
    <w:rsid w:val="00FD0521"/>
    <w:rsid w:val="00FD05A0"/>
    <w:rsid w:val="00FD0685"/>
    <w:rsid w:val="00FD081F"/>
    <w:rsid w:val="00FD08F8"/>
    <w:rsid w:val="00FD091F"/>
    <w:rsid w:val="00FD09DB"/>
    <w:rsid w:val="00FD0C07"/>
    <w:rsid w:val="00FD0CE6"/>
    <w:rsid w:val="00FD0D14"/>
    <w:rsid w:val="00FD0DD3"/>
    <w:rsid w:val="00FD0F57"/>
    <w:rsid w:val="00FD100D"/>
    <w:rsid w:val="00FD1078"/>
    <w:rsid w:val="00FD1097"/>
    <w:rsid w:val="00FD11A8"/>
    <w:rsid w:val="00FD128E"/>
    <w:rsid w:val="00FD12A0"/>
    <w:rsid w:val="00FD13FF"/>
    <w:rsid w:val="00FD14BF"/>
    <w:rsid w:val="00FD169A"/>
    <w:rsid w:val="00FD17F0"/>
    <w:rsid w:val="00FD1859"/>
    <w:rsid w:val="00FD18A9"/>
    <w:rsid w:val="00FD19F6"/>
    <w:rsid w:val="00FD1D0C"/>
    <w:rsid w:val="00FD1D21"/>
    <w:rsid w:val="00FD1D2B"/>
    <w:rsid w:val="00FD1E98"/>
    <w:rsid w:val="00FD1EAB"/>
    <w:rsid w:val="00FD1F6C"/>
    <w:rsid w:val="00FD1F84"/>
    <w:rsid w:val="00FD2164"/>
    <w:rsid w:val="00FD2190"/>
    <w:rsid w:val="00FD23B1"/>
    <w:rsid w:val="00FD23C9"/>
    <w:rsid w:val="00FD2413"/>
    <w:rsid w:val="00FD2619"/>
    <w:rsid w:val="00FD264D"/>
    <w:rsid w:val="00FD26E5"/>
    <w:rsid w:val="00FD26F4"/>
    <w:rsid w:val="00FD2901"/>
    <w:rsid w:val="00FD297F"/>
    <w:rsid w:val="00FD2D75"/>
    <w:rsid w:val="00FD2DF9"/>
    <w:rsid w:val="00FD2EAD"/>
    <w:rsid w:val="00FD2EDF"/>
    <w:rsid w:val="00FD2F35"/>
    <w:rsid w:val="00FD3062"/>
    <w:rsid w:val="00FD307C"/>
    <w:rsid w:val="00FD31D1"/>
    <w:rsid w:val="00FD32FD"/>
    <w:rsid w:val="00FD330F"/>
    <w:rsid w:val="00FD3325"/>
    <w:rsid w:val="00FD349A"/>
    <w:rsid w:val="00FD36B0"/>
    <w:rsid w:val="00FD3715"/>
    <w:rsid w:val="00FD37F1"/>
    <w:rsid w:val="00FD3831"/>
    <w:rsid w:val="00FD38A9"/>
    <w:rsid w:val="00FD38CD"/>
    <w:rsid w:val="00FD395C"/>
    <w:rsid w:val="00FD3992"/>
    <w:rsid w:val="00FD3B53"/>
    <w:rsid w:val="00FD3BE1"/>
    <w:rsid w:val="00FD3D5C"/>
    <w:rsid w:val="00FD3E76"/>
    <w:rsid w:val="00FD4081"/>
    <w:rsid w:val="00FD408D"/>
    <w:rsid w:val="00FD40E9"/>
    <w:rsid w:val="00FD412A"/>
    <w:rsid w:val="00FD4162"/>
    <w:rsid w:val="00FD419E"/>
    <w:rsid w:val="00FD427F"/>
    <w:rsid w:val="00FD42DA"/>
    <w:rsid w:val="00FD4406"/>
    <w:rsid w:val="00FD446D"/>
    <w:rsid w:val="00FD4790"/>
    <w:rsid w:val="00FD4989"/>
    <w:rsid w:val="00FD4A6B"/>
    <w:rsid w:val="00FD4AC4"/>
    <w:rsid w:val="00FD4AC5"/>
    <w:rsid w:val="00FD4BE7"/>
    <w:rsid w:val="00FD4BF2"/>
    <w:rsid w:val="00FD4C74"/>
    <w:rsid w:val="00FD4D2C"/>
    <w:rsid w:val="00FD4D6E"/>
    <w:rsid w:val="00FD4D99"/>
    <w:rsid w:val="00FD4DCE"/>
    <w:rsid w:val="00FD4EAD"/>
    <w:rsid w:val="00FD4F59"/>
    <w:rsid w:val="00FD5032"/>
    <w:rsid w:val="00FD508E"/>
    <w:rsid w:val="00FD5091"/>
    <w:rsid w:val="00FD5167"/>
    <w:rsid w:val="00FD51D4"/>
    <w:rsid w:val="00FD51F2"/>
    <w:rsid w:val="00FD5223"/>
    <w:rsid w:val="00FD52E6"/>
    <w:rsid w:val="00FD533F"/>
    <w:rsid w:val="00FD54EB"/>
    <w:rsid w:val="00FD5524"/>
    <w:rsid w:val="00FD55AF"/>
    <w:rsid w:val="00FD55D2"/>
    <w:rsid w:val="00FD564C"/>
    <w:rsid w:val="00FD566A"/>
    <w:rsid w:val="00FD575A"/>
    <w:rsid w:val="00FD58DE"/>
    <w:rsid w:val="00FD58E6"/>
    <w:rsid w:val="00FD5A4B"/>
    <w:rsid w:val="00FD5A7E"/>
    <w:rsid w:val="00FD5ABA"/>
    <w:rsid w:val="00FD5BEB"/>
    <w:rsid w:val="00FD5C1F"/>
    <w:rsid w:val="00FD5CAC"/>
    <w:rsid w:val="00FD5E57"/>
    <w:rsid w:val="00FD5E94"/>
    <w:rsid w:val="00FD5ED5"/>
    <w:rsid w:val="00FD5F7F"/>
    <w:rsid w:val="00FD6088"/>
    <w:rsid w:val="00FD60F9"/>
    <w:rsid w:val="00FD6154"/>
    <w:rsid w:val="00FD615E"/>
    <w:rsid w:val="00FD627A"/>
    <w:rsid w:val="00FD63B6"/>
    <w:rsid w:val="00FD6409"/>
    <w:rsid w:val="00FD64A4"/>
    <w:rsid w:val="00FD6524"/>
    <w:rsid w:val="00FD65BA"/>
    <w:rsid w:val="00FD661B"/>
    <w:rsid w:val="00FD6644"/>
    <w:rsid w:val="00FD66D1"/>
    <w:rsid w:val="00FD67F9"/>
    <w:rsid w:val="00FD6875"/>
    <w:rsid w:val="00FD6905"/>
    <w:rsid w:val="00FD697B"/>
    <w:rsid w:val="00FD6A46"/>
    <w:rsid w:val="00FD6A65"/>
    <w:rsid w:val="00FD6ADE"/>
    <w:rsid w:val="00FD6AED"/>
    <w:rsid w:val="00FD6B18"/>
    <w:rsid w:val="00FD6CC3"/>
    <w:rsid w:val="00FD6D3F"/>
    <w:rsid w:val="00FD6DD7"/>
    <w:rsid w:val="00FD6DDB"/>
    <w:rsid w:val="00FD6E5F"/>
    <w:rsid w:val="00FD6F51"/>
    <w:rsid w:val="00FD6F85"/>
    <w:rsid w:val="00FD6FC8"/>
    <w:rsid w:val="00FD7007"/>
    <w:rsid w:val="00FD719C"/>
    <w:rsid w:val="00FD72B6"/>
    <w:rsid w:val="00FD744F"/>
    <w:rsid w:val="00FD7517"/>
    <w:rsid w:val="00FD753E"/>
    <w:rsid w:val="00FD7591"/>
    <w:rsid w:val="00FD76CA"/>
    <w:rsid w:val="00FD772A"/>
    <w:rsid w:val="00FD77D7"/>
    <w:rsid w:val="00FD794F"/>
    <w:rsid w:val="00FD7A72"/>
    <w:rsid w:val="00FD7BB5"/>
    <w:rsid w:val="00FD7C1F"/>
    <w:rsid w:val="00FD7CA2"/>
    <w:rsid w:val="00FD7D1E"/>
    <w:rsid w:val="00FD7EFA"/>
    <w:rsid w:val="00FE0096"/>
    <w:rsid w:val="00FE024B"/>
    <w:rsid w:val="00FE0396"/>
    <w:rsid w:val="00FE0409"/>
    <w:rsid w:val="00FE053B"/>
    <w:rsid w:val="00FE069A"/>
    <w:rsid w:val="00FE0798"/>
    <w:rsid w:val="00FE07ED"/>
    <w:rsid w:val="00FE0836"/>
    <w:rsid w:val="00FE08FB"/>
    <w:rsid w:val="00FE096C"/>
    <w:rsid w:val="00FE0AD5"/>
    <w:rsid w:val="00FE0DBA"/>
    <w:rsid w:val="00FE1114"/>
    <w:rsid w:val="00FE128D"/>
    <w:rsid w:val="00FE12C1"/>
    <w:rsid w:val="00FE1650"/>
    <w:rsid w:val="00FE1660"/>
    <w:rsid w:val="00FE170C"/>
    <w:rsid w:val="00FE1836"/>
    <w:rsid w:val="00FE18B9"/>
    <w:rsid w:val="00FE18BC"/>
    <w:rsid w:val="00FE1935"/>
    <w:rsid w:val="00FE1989"/>
    <w:rsid w:val="00FE19E9"/>
    <w:rsid w:val="00FE19F7"/>
    <w:rsid w:val="00FE1A7C"/>
    <w:rsid w:val="00FE1B25"/>
    <w:rsid w:val="00FE1CF4"/>
    <w:rsid w:val="00FE1D8B"/>
    <w:rsid w:val="00FE1E68"/>
    <w:rsid w:val="00FE1E85"/>
    <w:rsid w:val="00FE1EA8"/>
    <w:rsid w:val="00FE1F05"/>
    <w:rsid w:val="00FE201F"/>
    <w:rsid w:val="00FE2144"/>
    <w:rsid w:val="00FE21A5"/>
    <w:rsid w:val="00FE228D"/>
    <w:rsid w:val="00FE22D2"/>
    <w:rsid w:val="00FE24BD"/>
    <w:rsid w:val="00FE24BE"/>
    <w:rsid w:val="00FE24CD"/>
    <w:rsid w:val="00FE253F"/>
    <w:rsid w:val="00FE2669"/>
    <w:rsid w:val="00FE2913"/>
    <w:rsid w:val="00FE294D"/>
    <w:rsid w:val="00FE2951"/>
    <w:rsid w:val="00FE2A75"/>
    <w:rsid w:val="00FE2A91"/>
    <w:rsid w:val="00FE2C43"/>
    <w:rsid w:val="00FE2C66"/>
    <w:rsid w:val="00FE2CDB"/>
    <w:rsid w:val="00FE2DF9"/>
    <w:rsid w:val="00FE2F73"/>
    <w:rsid w:val="00FE3030"/>
    <w:rsid w:val="00FE30D8"/>
    <w:rsid w:val="00FE3157"/>
    <w:rsid w:val="00FE323C"/>
    <w:rsid w:val="00FE3464"/>
    <w:rsid w:val="00FE3490"/>
    <w:rsid w:val="00FE34F0"/>
    <w:rsid w:val="00FE3698"/>
    <w:rsid w:val="00FE37B3"/>
    <w:rsid w:val="00FE3874"/>
    <w:rsid w:val="00FE39FF"/>
    <w:rsid w:val="00FE3CD0"/>
    <w:rsid w:val="00FE3E91"/>
    <w:rsid w:val="00FE3F68"/>
    <w:rsid w:val="00FE3F7C"/>
    <w:rsid w:val="00FE3FB9"/>
    <w:rsid w:val="00FE405E"/>
    <w:rsid w:val="00FE41B5"/>
    <w:rsid w:val="00FE42B1"/>
    <w:rsid w:val="00FE4539"/>
    <w:rsid w:val="00FE45D2"/>
    <w:rsid w:val="00FE4602"/>
    <w:rsid w:val="00FE46D8"/>
    <w:rsid w:val="00FE474F"/>
    <w:rsid w:val="00FE4890"/>
    <w:rsid w:val="00FE48B8"/>
    <w:rsid w:val="00FE49E8"/>
    <w:rsid w:val="00FE4B31"/>
    <w:rsid w:val="00FE4CC2"/>
    <w:rsid w:val="00FE4CEB"/>
    <w:rsid w:val="00FE4D08"/>
    <w:rsid w:val="00FE4D41"/>
    <w:rsid w:val="00FE4D4F"/>
    <w:rsid w:val="00FE4D78"/>
    <w:rsid w:val="00FE4E23"/>
    <w:rsid w:val="00FE4E8E"/>
    <w:rsid w:val="00FE4EFD"/>
    <w:rsid w:val="00FE5159"/>
    <w:rsid w:val="00FE518F"/>
    <w:rsid w:val="00FE51B9"/>
    <w:rsid w:val="00FE51DC"/>
    <w:rsid w:val="00FE52A3"/>
    <w:rsid w:val="00FE52B1"/>
    <w:rsid w:val="00FE530E"/>
    <w:rsid w:val="00FE5323"/>
    <w:rsid w:val="00FE5445"/>
    <w:rsid w:val="00FE5623"/>
    <w:rsid w:val="00FE5628"/>
    <w:rsid w:val="00FE56B2"/>
    <w:rsid w:val="00FE571D"/>
    <w:rsid w:val="00FE5868"/>
    <w:rsid w:val="00FE58AA"/>
    <w:rsid w:val="00FE593B"/>
    <w:rsid w:val="00FE59D4"/>
    <w:rsid w:val="00FE5AC3"/>
    <w:rsid w:val="00FE5AE2"/>
    <w:rsid w:val="00FE5AF0"/>
    <w:rsid w:val="00FE5DCE"/>
    <w:rsid w:val="00FE5E17"/>
    <w:rsid w:val="00FE62C3"/>
    <w:rsid w:val="00FE6329"/>
    <w:rsid w:val="00FE6465"/>
    <w:rsid w:val="00FE64B5"/>
    <w:rsid w:val="00FE6585"/>
    <w:rsid w:val="00FE6619"/>
    <w:rsid w:val="00FE66C8"/>
    <w:rsid w:val="00FE6800"/>
    <w:rsid w:val="00FE68B6"/>
    <w:rsid w:val="00FE6996"/>
    <w:rsid w:val="00FE69D0"/>
    <w:rsid w:val="00FE6CF8"/>
    <w:rsid w:val="00FE6D29"/>
    <w:rsid w:val="00FE6E1A"/>
    <w:rsid w:val="00FE6FB9"/>
    <w:rsid w:val="00FE6FDE"/>
    <w:rsid w:val="00FE701B"/>
    <w:rsid w:val="00FE70B4"/>
    <w:rsid w:val="00FE70D5"/>
    <w:rsid w:val="00FE71E3"/>
    <w:rsid w:val="00FE7255"/>
    <w:rsid w:val="00FE7277"/>
    <w:rsid w:val="00FE7281"/>
    <w:rsid w:val="00FE7333"/>
    <w:rsid w:val="00FE73FC"/>
    <w:rsid w:val="00FE7448"/>
    <w:rsid w:val="00FE74BD"/>
    <w:rsid w:val="00FE7533"/>
    <w:rsid w:val="00FE7569"/>
    <w:rsid w:val="00FE7691"/>
    <w:rsid w:val="00FE7901"/>
    <w:rsid w:val="00FE7973"/>
    <w:rsid w:val="00FE7B4F"/>
    <w:rsid w:val="00FE7BBE"/>
    <w:rsid w:val="00FE7BF6"/>
    <w:rsid w:val="00FE7C03"/>
    <w:rsid w:val="00FE7C22"/>
    <w:rsid w:val="00FE7C75"/>
    <w:rsid w:val="00FE7CA8"/>
    <w:rsid w:val="00FE7CF8"/>
    <w:rsid w:val="00FE7D5E"/>
    <w:rsid w:val="00FE7DF5"/>
    <w:rsid w:val="00FE7EE4"/>
    <w:rsid w:val="00FE7F03"/>
    <w:rsid w:val="00FE7F66"/>
    <w:rsid w:val="00FE7F70"/>
    <w:rsid w:val="00FF003B"/>
    <w:rsid w:val="00FF036E"/>
    <w:rsid w:val="00FF03F7"/>
    <w:rsid w:val="00FF0626"/>
    <w:rsid w:val="00FF069D"/>
    <w:rsid w:val="00FF0761"/>
    <w:rsid w:val="00FF0767"/>
    <w:rsid w:val="00FF07B5"/>
    <w:rsid w:val="00FF0895"/>
    <w:rsid w:val="00FF0BC6"/>
    <w:rsid w:val="00FF0E96"/>
    <w:rsid w:val="00FF0F56"/>
    <w:rsid w:val="00FF0F8E"/>
    <w:rsid w:val="00FF0FD1"/>
    <w:rsid w:val="00FF1016"/>
    <w:rsid w:val="00FF1261"/>
    <w:rsid w:val="00FF1286"/>
    <w:rsid w:val="00FF130B"/>
    <w:rsid w:val="00FF1435"/>
    <w:rsid w:val="00FF1484"/>
    <w:rsid w:val="00FF1562"/>
    <w:rsid w:val="00FF165F"/>
    <w:rsid w:val="00FF1680"/>
    <w:rsid w:val="00FF1747"/>
    <w:rsid w:val="00FF17ED"/>
    <w:rsid w:val="00FF1833"/>
    <w:rsid w:val="00FF1891"/>
    <w:rsid w:val="00FF18FB"/>
    <w:rsid w:val="00FF1B74"/>
    <w:rsid w:val="00FF1D58"/>
    <w:rsid w:val="00FF1DB8"/>
    <w:rsid w:val="00FF1EE9"/>
    <w:rsid w:val="00FF1F57"/>
    <w:rsid w:val="00FF2047"/>
    <w:rsid w:val="00FF2148"/>
    <w:rsid w:val="00FF21E8"/>
    <w:rsid w:val="00FF2200"/>
    <w:rsid w:val="00FF230C"/>
    <w:rsid w:val="00FF231D"/>
    <w:rsid w:val="00FF24D9"/>
    <w:rsid w:val="00FF2663"/>
    <w:rsid w:val="00FF26CB"/>
    <w:rsid w:val="00FF26EF"/>
    <w:rsid w:val="00FF271C"/>
    <w:rsid w:val="00FF27D4"/>
    <w:rsid w:val="00FF2928"/>
    <w:rsid w:val="00FF2956"/>
    <w:rsid w:val="00FF29BA"/>
    <w:rsid w:val="00FF2A0D"/>
    <w:rsid w:val="00FF2BBD"/>
    <w:rsid w:val="00FF2CAB"/>
    <w:rsid w:val="00FF2CE1"/>
    <w:rsid w:val="00FF2DE8"/>
    <w:rsid w:val="00FF2E0C"/>
    <w:rsid w:val="00FF2E6F"/>
    <w:rsid w:val="00FF2E9D"/>
    <w:rsid w:val="00FF2ED1"/>
    <w:rsid w:val="00FF2F90"/>
    <w:rsid w:val="00FF2FAD"/>
    <w:rsid w:val="00FF2FB1"/>
    <w:rsid w:val="00FF3000"/>
    <w:rsid w:val="00FF3042"/>
    <w:rsid w:val="00FF3162"/>
    <w:rsid w:val="00FF31EC"/>
    <w:rsid w:val="00FF3353"/>
    <w:rsid w:val="00FF33E9"/>
    <w:rsid w:val="00FF34A4"/>
    <w:rsid w:val="00FF3661"/>
    <w:rsid w:val="00FF36DC"/>
    <w:rsid w:val="00FF3822"/>
    <w:rsid w:val="00FF390F"/>
    <w:rsid w:val="00FF39CA"/>
    <w:rsid w:val="00FF39D3"/>
    <w:rsid w:val="00FF39F0"/>
    <w:rsid w:val="00FF3B62"/>
    <w:rsid w:val="00FF3CB8"/>
    <w:rsid w:val="00FF3EB9"/>
    <w:rsid w:val="00FF4102"/>
    <w:rsid w:val="00FF4199"/>
    <w:rsid w:val="00FF41BE"/>
    <w:rsid w:val="00FF42AB"/>
    <w:rsid w:val="00FF45CE"/>
    <w:rsid w:val="00FF46EA"/>
    <w:rsid w:val="00FF47F5"/>
    <w:rsid w:val="00FF4835"/>
    <w:rsid w:val="00FF48B5"/>
    <w:rsid w:val="00FF4A9E"/>
    <w:rsid w:val="00FF4DF0"/>
    <w:rsid w:val="00FF4EC6"/>
    <w:rsid w:val="00FF4F89"/>
    <w:rsid w:val="00FF50B5"/>
    <w:rsid w:val="00FF524B"/>
    <w:rsid w:val="00FF529D"/>
    <w:rsid w:val="00FF5404"/>
    <w:rsid w:val="00FF5610"/>
    <w:rsid w:val="00FF59FC"/>
    <w:rsid w:val="00FF5A3D"/>
    <w:rsid w:val="00FF5BC8"/>
    <w:rsid w:val="00FF5BE1"/>
    <w:rsid w:val="00FF5D32"/>
    <w:rsid w:val="00FF5E6A"/>
    <w:rsid w:val="00FF5F58"/>
    <w:rsid w:val="00FF6174"/>
    <w:rsid w:val="00FF6255"/>
    <w:rsid w:val="00FF634E"/>
    <w:rsid w:val="00FF640C"/>
    <w:rsid w:val="00FF64D7"/>
    <w:rsid w:val="00FF64F4"/>
    <w:rsid w:val="00FF6520"/>
    <w:rsid w:val="00FF6527"/>
    <w:rsid w:val="00FF655A"/>
    <w:rsid w:val="00FF684C"/>
    <w:rsid w:val="00FF689A"/>
    <w:rsid w:val="00FF6A13"/>
    <w:rsid w:val="00FF6AEC"/>
    <w:rsid w:val="00FF6C7C"/>
    <w:rsid w:val="00FF6D42"/>
    <w:rsid w:val="00FF6D54"/>
    <w:rsid w:val="00FF6D74"/>
    <w:rsid w:val="00FF7120"/>
    <w:rsid w:val="00FF7124"/>
    <w:rsid w:val="00FF72A7"/>
    <w:rsid w:val="00FF72AA"/>
    <w:rsid w:val="00FF730F"/>
    <w:rsid w:val="00FF7366"/>
    <w:rsid w:val="00FF73C3"/>
    <w:rsid w:val="00FF73CE"/>
    <w:rsid w:val="00FF748A"/>
    <w:rsid w:val="00FF74B1"/>
    <w:rsid w:val="00FF74C9"/>
    <w:rsid w:val="00FF7730"/>
    <w:rsid w:val="00FF7819"/>
    <w:rsid w:val="00FF7946"/>
    <w:rsid w:val="00FF79BB"/>
    <w:rsid w:val="00FF7AC0"/>
    <w:rsid w:val="00FF7B67"/>
    <w:rsid w:val="00FF7BF2"/>
    <w:rsid w:val="00FF7CC1"/>
    <w:rsid w:val="00FF7CE8"/>
    <w:rsid w:val="00FF7D61"/>
    <w:rsid w:val="00FF7E74"/>
    <w:rsid w:val="00FF7EA0"/>
    <w:rsid w:val="01022BD4"/>
    <w:rsid w:val="0109EA30"/>
    <w:rsid w:val="011B9304"/>
    <w:rsid w:val="011C4CCD"/>
    <w:rsid w:val="012D77F1"/>
    <w:rsid w:val="0131F6BD"/>
    <w:rsid w:val="013CB0A6"/>
    <w:rsid w:val="013FF1B5"/>
    <w:rsid w:val="0140BD63"/>
    <w:rsid w:val="0151021B"/>
    <w:rsid w:val="016D37E9"/>
    <w:rsid w:val="018665DF"/>
    <w:rsid w:val="01950BFF"/>
    <w:rsid w:val="01A10989"/>
    <w:rsid w:val="01A11E07"/>
    <w:rsid w:val="01AD72C1"/>
    <w:rsid w:val="01BF0CFD"/>
    <w:rsid w:val="01C5F9C5"/>
    <w:rsid w:val="01CDEA9B"/>
    <w:rsid w:val="01D1FCE3"/>
    <w:rsid w:val="01D2FAEF"/>
    <w:rsid w:val="01D47ACE"/>
    <w:rsid w:val="01D67F36"/>
    <w:rsid w:val="01DA2F2D"/>
    <w:rsid w:val="01E06C1A"/>
    <w:rsid w:val="020D50BC"/>
    <w:rsid w:val="020EA944"/>
    <w:rsid w:val="02154A53"/>
    <w:rsid w:val="02218A70"/>
    <w:rsid w:val="0237458B"/>
    <w:rsid w:val="025B154A"/>
    <w:rsid w:val="0281BB0C"/>
    <w:rsid w:val="02B99F60"/>
    <w:rsid w:val="02BA0F0A"/>
    <w:rsid w:val="02C8058C"/>
    <w:rsid w:val="02D610EC"/>
    <w:rsid w:val="02D9D426"/>
    <w:rsid w:val="02DA42E1"/>
    <w:rsid w:val="02DCD7D0"/>
    <w:rsid w:val="02E0E695"/>
    <w:rsid w:val="02F2035D"/>
    <w:rsid w:val="02F98EDC"/>
    <w:rsid w:val="02FC6772"/>
    <w:rsid w:val="031C2302"/>
    <w:rsid w:val="0330849D"/>
    <w:rsid w:val="03431D56"/>
    <w:rsid w:val="03622DEC"/>
    <w:rsid w:val="03721197"/>
    <w:rsid w:val="038D35E4"/>
    <w:rsid w:val="03925BF6"/>
    <w:rsid w:val="0392D46C"/>
    <w:rsid w:val="03963E7E"/>
    <w:rsid w:val="03A08781"/>
    <w:rsid w:val="03A180CB"/>
    <w:rsid w:val="03AD3CC7"/>
    <w:rsid w:val="03CA2035"/>
    <w:rsid w:val="03D22EE5"/>
    <w:rsid w:val="03D7A4FC"/>
    <w:rsid w:val="03DCED66"/>
    <w:rsid w:val="03E2909E"/>
    <w:rsid w:val="03F13DDA"/>
    <w:rsid w:val="04128595"/>
    <w:rsid w:val="041A8568"/>
    <w:rsid w:val="041BA7C4"/>
    <w:rsid w:val="0420FF9A"/>
    <w:rsid w:val="042C2B3D"/>
    <w:rsid w:val="042E3CB9"/>
    <w:rsid w:val="0435B16A"/>
    <w:rsid w:val="04478439"/>
    <w:rsid w:val="04484122"/>
    <w:rsid w:val="045CA202"/>
    <w:rsid w:val="047485A0"/>
    <w:rsid w:val="047ACA87"/>
    <w:rsid w:val="0485280C"/>
    <w:rsid w:val="048716CE"/>
    <w:rsid w:val="049708E3"/>
    <w:rsid w:val="0497B58E"/>
    <w:rsid w:val="049811CE"/>
    <w:rsid w:val="049CA976"/>
    <w:rsid w:val="049F4746"/>
    <w:rsid w:val="04A22961"/>
    <w:rsid w:val="04A34F1D"/>
    <w:rsid w:val="04C10CF0"/>
    <w:rsid w:val="04D1C085"/>
    <w:rsid w:val="04FBDF98"/>
    <w:rsid w:val="0520D5CA"/>
    <w:rsid w:val="05262DEC"/>
    <w:rsid w:val="052AFB17"/>
    <w:rsid w:val="053AD6B5"/>
    <w:rsid w:val="05532B61"/>
    <w:rsid w:val="056D374C"/>
    <w:rsid w:val="058E36E8"/>
    <w:rsid w:val="05901415"/>
    <w:rsid w:val="059606BE"/>
    <w:rsid w:val="05A2399C"/>
    <w:rsid w:val="05B63601"/>
    <w:rsid w:val="05BC39DD"/>
    <w:rsid w:val="05C16EE9"/>
    <w:rsid w:val="05C5BCBD"/>
    <w:rsid w:val="05C770BF"/>
    <w:rsid w:val="05C78023"/>
    <w:rsid w:val="05D424B4"/>
    <w:rsid w:val="05DA438B"/>
    <w:rsid w:val="05E97E7F"/>
    <w:rsid w:val="05EF895D"/>
    <w:rsid w:val="05F2F339"/>
    <w:rsid w:val="05F54694"/>
    <w:rsid w:val="0600155B"/>
    <w:rsid w:val="0604CD98"/>
    <w:rsid w:val="0615A8B5"/>
    <w:rsid w:val="0623589C"/>
    <w:rsid w:val="0627B1BE"/>
    <w:rsid w:val="06295126"/>
    <w:rsid w:val="062A8C9E"/>
    <w:rsid w:val="0641CFEC"/>
    <w:rsid w:val="0643081D"/>
    <w:rsid w:val="065BF9BE"/>
    <w:rsid w:val="065D9CBF"/>
    <w:rsid w:val="0660758F"/>
    <w:rsid w:val="0661094D"/>
    <w:rsid w:val="066C03CA"/>
    <w:rsid w:val="06730C86"/>
    <w:rsid w:val="067ABE18"/>
    <w:rsid w:val="067DB822"/>
    <w:rsid w:val="068121DC"/>
    <w:rsid w:val="0685CDF9"/>
    <w:rsid w:val="0685F25C"/>
    <w:rsid w:val="068BA707"/>
    <w:rsid w:val="0696293C"/>
    <w:rsid w:val="06A4C84A"/>
    <w:rsid w:val="06A74B60"/>
    <w:rsid w:val="06B61FF8"/>
    <w:rsid w:val="06BC9ACC"/>
    <w:rsid w:val="06E1722C"/>
    <w:rsid w:val="06E2396F"/>
    <w:rsid w:val="06F042E6"/>
    <w:rsid w:val="06F6EAE6"/>
    <w:rsid w:val="06FAA4D2"/>
    <w:rsid w:val="06FE7786"/>
    <w:rsid w:val="06FEFA93"/>
    <w:rsid w:val="06FF1E0C"/>
    <w:rsid w:val="070D3803"/>
    <w:rsid w:val="07141855"/>
    <w:rsid w:val="0716EF2B"/>
    <w:rsid w:val="071E4DDD"/>
    <w:rsid w:val="07213CEB"/>
    <w:rsid w:val="072BCC79"/>
    <w:rsid w:val="0754AD97"/>
    <w:rsid w:val="0762B574"/>
    <w:rsid w:val="07678E25"/>
    <w:rsid w:val="0768531F"/>
    <w:rsid w:val="07696477"/>
    <w:rsid w:val="07896666"/>
    <w:rsid w:val="078D1A47"/>
    <w:rsid w:val="07AA4BED"/>
    <w:rsid w:val="07B81633"/>
    <w:rsid w:val="07C0B1E6"/>
    <w:rsid w:val="07CA8EE3"/>
    <w:rsid w:val="07CC39AE"/>
    <w:rsid w:val="07D3ED5A"/>
    <w:rsid w:val="07D9A630"/>
    <w:rsid w:val="07DE997E"/>
    <w:rsid w:val="07E54836"/>
    <w:rsid w:val="07FE1034"/>
    <w:rsid w:val="08001C2F"/>
    <w:rsid w:val="0803C569"/>
    <w:rsid w:val="08151D21"/>
    <w:rsid w:val="08298266"/>
    <w:rsid w:val="0839E1DE"/>
    <w:rsid w:val="083A2411"/>
    <w:rsid w:val="08484136"/>
    <w:rsid w:val="0858B34A"/>
    <w:rsid w:val="08A04D11"/>
    <w:rsid w:val="08AC8F40"/>
    <w:rsid w:val="08B78E6D"/>
    <w:rsid w:val="08C475E9"/>
    <w:rsid w:val="08C5B6BD"/>
    <w:rsid w:val="08C976F0"/>
    <w:rsid w:val="08CA82F6"/>
    <w:rsid w:val="08CD4D9C"/>
    <w:rsid w:val="08D40EB7"/>
    <w:rsid w:val="08D5761A"/>
    <w:rsid w:val="08D57E72"/>
    <w:rsid w:val="08E8826A"/>
    <w:rsid w:val="08F999CA"/>
    <w:rsid w:val="0901AD4E"/>
    <w:rsid w:val="091816D8"/>
    <w:rsid w:val="091D69A3"/>
    <w:rsid w:val="092175F8"/>
    <w:rsid w:val="09672374"/>
    <w:rsid w:val="097C8737"/>
    <w:rsid w:val="097C96B4"/>
    <w:rsid w:val="097F6F03"/>
    <w:rsid w:val="09896ABA"/>
    <w:rsid w:val="099367EF"/>
    <w:rsid w:val="0993FCE2"/>
    <w:rsid w:val="09A4121B"/>
    <w:rsid w:val="09B43A66"/>
    <w:rsid w:val="09BD9406"/>
    <w:rsid w:val="09C06B96"/>
    <w:rsid w:val="09D9D339"/>
    <w:rsid w:val="09DFBFC7"/>
    <w:rsid w:val="09FCC3F5"/>
    <w:rsid w:val="0A0DF914"/>
    <w:rsid w:val="0A10A347"/>
    <w:rsid w:val="0A153433"/>
    <w:rsid w:val="0A302D07"/>
    <w:rsid w:val="0A3293F6"/>
    <w:rsid w:val="0A3C9402"/>
    <w:rsid w:val="0A44C623"/>
    <w:rsid w:val="0A59334E"/>
    <w:rsid w:val="0A5A8E60"/>
    <w:rsid w:val="0A645977"/>
    <w:rsid w:val="0A8ABD32"/>
    <w:rsid w:val="0AC7E471"/>
    <w:rsid w:val="0ACFF29E"/>
    <w:rsid w:val="0AE700CB"/>
    <w:rsid w:val="0AF01683"/>
    <w:rsid w:val="0B025C5D"/>
    <w:rsid w:val="0B062A80"/>
    <w:rsid w:val="0B06CE15"/>
    <w:rsid w:val="0B0CC750"/>
    <w:rsid w:val="0B0EB5DB"/>
    <w:rsid w:val="0B12147D"/>
    <w:rsid w:val="0B127DE6"/>
    <w:rsid w:val="0B19EF82"/>
    <w:rsid w:val="0B267B50"/>
    <w:rsid w:val="0B2DEE40"/>
    <w:rsid w:val="0B37EEE4"/>
    <w:rsid w:val="0B59699D"/>
    <w:rsid w:val="0B6E4D9D"/>
    <w:rsid w:val="0B756C0A"/>
    <w:rsid w:val="0B75F1DA"/>
    <w:rsid w:val="0B844028"/>
    <w:rsid w:val="0B92D240"/>
    <w:rsid w:val="0B93D897"/>
    <w:rsid w:val="0B9C3365"/>
    <w:rsid w:val="0B9DDD46"/>
    <w:rsid w:val="0BA97A53"/>
    <w:rsid w:val="0BAE39F9"/>
    <w:rsid w:val="0BAE72FF"/>
    <w:rsid w:val="0BB33E0C"/>
    <w:rsid w:val="0BCD7208"/>
    <w:rsid w:val="0BE1D508"/>
    <w:rsid w:val="0BF08029"/>
    <w:rsid w:val="0BF5BE25"/>
    <w:rsid w:val="0BF839BD"/>
    <w:rsid w:val="0C02B76C"/>
    <w:rsid w:val="0C05AD14"/>
    <w:rsid w:val="0C0B4B09"/>
    <w:rsid w:val="0C0DFD4F"/>
    <w:rsid w:val="0C272392"/>
    <w:rsid w:val="0C2D716F"/>
    <w:rsid w:val="0C33EB80"/>
    <w:rsid w:val="0C4A17B1"/>
    <w:rsid w:val="0C4C5D8E"/>
    <w:rsid w:val="0C4EE6FB"/>
    <w:rsid w:val="0C6006B7"/>
    <w:rsid w:val="0C7D2AD0"/>
    <w:rsid w:val="0C83B9F8"/>
    <w:rsid w:val="0C90C8CF"/>
    <w:rsid w:val="0C90CB1E"/>
    <w:rsid w:val="0C9ED41C"/>
    <w:rsid w:val="0CB24F35"/>
    <w:rsid w:val="0CC429F9"/>
    <w:rsid w:val="0CC7761E"/>
    <w:rsid w:val="0CD80E42"/>
    <w:rsid w:val="0CDF2CCD"/>
    <w:rsid w:val="0CE2CABE"/>
    <w:rsid w:val="0CE5BE9C"/>
    <w:rsid w:val="0CE5E216"/>
    <w:rsid w:val="0CE78198"/>
    <w:rsid w:val="0CED780E"/>
    <w:rsid w:val="0CF86FDC"/>
    <w:rsid w:val="0CFB0B25"/>
    <w:rsid w:val="0CFD8060"/>
    <w:rsid w:val="0CFEB790"/>
    <w:rsid w:val="0D0B2784"/>
    <w:rsid w:val="0D0F686E"/>
    <w:rsid w:val="0D17FA20"/>
    <w:rsid w:val="0D1DD5FC"/>
    <w:rsid w:val="0D20E56A"/>
    <w:rsid w:val="0D2F908B"/>
    <w:rsid w:val="0D322AF7"/>
    <w:rsid w:val="0D4D2409"/>
    <w:rsid w:val="0D4E187E"/>
    <w:rsid w:val="0D54CCB0"/>
    <w:rsid w:val="0D7D6BDD"/>
    <w:rsid w:val="0D80B7C4"/>
    <w:rsid w:val="0D85457A"/>
    <w:rsid w:val="0D88A353"/>
    <w:rsid w:val="0D88C552"/>
    <w:rsid w:val="0D92B5A7"/>
    <w:rsid w:val="0DACE16B"/>
    <w:rsid w:val="0DB27DAE"/>
    <w:rsid w:val="0DCF6B10"/>
    <w:rsid w:val="0DDFEB00"/>
    <w:rsid w:val="0DF7B37C"/>
    <w:rsid w:val="0DF9721C"/>
    <w:rsid w:val="0E1594A2"/>
    <w:rsid w:val="0E1B494E"/>
    <w:rsid w:val="0E1FA438"/>
    <w:rsid w:val="0E2D4E3F"/>
    <w:rsid w:val="0E3A033B"/>
    <w:rsid w:val="0E3A69AC"/>
    <w:rsid w:val="0E507DD2"/>
    <w:rsid w:val="0E534D6D"/>
    <w:rsid w:val="0E5497CA"/>
    <w:rsid w:val="0E5F7429"/>
    <w:rsid w:val="0E619A34"/>
    <w:rsid w:val="0E63262B"/>
    <w:rsid w:val="0E6D23AD"/>
    <w:rsid w:val="0E749E69"/>
    <w:rsid w:val="0E79D68C"/>
    <w:rsid w:val="0E81FCAD"/>
    <w:rsid w:val="0E84AADA"/>
    <w:rsid w:val="0E9B682E"/>
    <w:rsid w:val="0EAAC0C5"/>
    <w:rsid w:val="0EAF647D"/>
    <w:rsid w:val="0EB10DAB"/>
    <w:rsid w:val="0EC06065"/>
    <w:rsid w:val="0ECE8B2A"/>
    <w:rsid w:val="0ECED28A"/>
    <w:rsid w:val="0EE5EE4A"/>
    <w:rsid w:val="0EE80FDC"/>
    <w:rsid w:val="0EEFD787"/>
    <w:rsid w:val="0EF752FB"/>
    <w:rsid w:val="0EFAD8E0"/>
    <w:rsid w:val="0F063F48"/>
    <w:rsid w:val="0F0A7A63"/>
    <w:rsid w:val="0F0FEE32"/>
    <w:rsid w:val="0F148E42"/>
    <w:rsid w:val="0F183746"/>
    <w:rsid w:val="0F43E005"/>
    <w:rsid w:val="0F449287"/>
    <w:rsid w:val="0F44C55C"/>
    <w:rsid w:val="0F493B6F"/>
    <w:rsid w:val="0F5680CB"/>
    <w:rsid w:val="0F5D94E7"/>
    <w:rsid w:val="0F5FAE00"/>
    <w:rsid w:val="0F614DCE"/>
    <w:rsid w:val="0F6DC1E1"/>
    <w:rsid w:val="0F798F0C"/>
    <w:rsid w:val="0F7BD228"/>
    <w:rsid w:val="0FA0CFBF"/>
    <w:rsid w:val="0FB5015F"/>
    <w:rsid w:val="0FBF8B24"/>
    <w:rsid w:val="0FCA5613"/>
    <w:rsid w:val="0FD1DEE8"/>
    <w:rsid w:val="0FFA9567"/>
    <w:rsid w:val="0FFB6A37"/>
    <w:rsid w:val="1004B0A7"/>
    <w:rsid w:val="10225DDB"/>
    <w:rsid w:val="10361B1F"/>
    <w:rsid w:val="103B9643"/>
    <w:rsid w:val="104B0BC4"/>
    <w:rsid w:val="104D6FE9"/>
    <w:rsid w:val="10534D85"/>
    <w:rsid w:val="10561123"/>
    <w:rsid w:val="105B4FF0"/>
    <w:rsid w:val="107914DE"/>
    <w:rsid w:val="107B1C6A"/>
    <w:rsid w:val="10889D86"/>
    <w:rsid w:val="10A1FD88"/>
    <w:rsid w:val="10A249F8"/>
    <w:rsid w:val="10A554C0"/>
    <w:rsid w:val="10A7F8F8"/>
    <w:rsid w:val="10ACBFB4"/>
    <w:rsid w:val="10AEDF11"/>
    <w:rsid w:val="10AF72E3"/>
    <w:rsid w:val="10CA2388"/>
    <w:rsid w:val="10FEA446"/>
    <w:rsid w:val="1103016E"/>
    <w:rsid w:val="11051014"/>
    <w:rsid w:val="1109C860"/>
    <w:rsid w:val="110BB5F7"/>
    <w:rsid w:val="110F66F4"/>
    <w:rsid w:val="1119B295"/>
    <w:rsid w:val="1119BA8F"/>
    <w:rsid w:val="11286F28"/>
    <w:rsid w:val="11314537"/>
    <w:rsid w:val="11360C99"/>
    <w:rsid w:val="113A6EA9"/>
    <w:rsid w:val="115F3C43"/>
    <w:rsid w:val="116A7610"/>
    <w:rsid w:val="117ACFA0"/>
    <w:rsid w:val="118DAD5D"/>
    <w:rsid w:val="118DAFC8"/>
    <w:rsid w:val="119D90FC"/>
    <w:rsid w:val="11A1F58C"/>
    <w:rsid w:val="11A1F696"/>
    <w:rsid w:val="11A6C480"/>
    <w:rsid w:val="11A7D810"/>
    <w:rsid w:val="11ABC865"/>
    <w:rsid w:val="11B612A1"/>
    <w:rsid w:val="11B9A507"/>
    <w:rsid w:val="11C30065"/>
    <w:rsid w:val="11EC38F3"/>
    <w:rsid w:val="11EF1C10"/>
    <w:rsid w:val="11F7372D"/>
    <w:rsid w:val="11FD961A"/>
    <w:rsid w:val="120C960A"/>
    <w:rsid w:val="121F2900"/>
    <w:rsid w:val="122A7A7A"/>
    <w:rsid w:val="1232EB26"/>
    <w:rsid w:val="1237EFAB"/>
    <w:rsid w:val="1250ABEE"/>
    <w:rsid w:val="125DC6FB"/>
    <w:rsid w:val="1261934A"/>
    <w:rsid w:val="1268B349"/>
    <w:rsid w:val="126ABA0D"/>
    <w:rsid w:val="127627BD"/>
    <w:rsid w:val="127F80CD"/>
    <w:rsid w:val="1287081E"/>
    <w:rsid w:val="128AC8A1"/>
    <w:rsid w:val="128BFC3E"/>
    <w:rsid w:val="128E5EDA"/>
    <w:rsid w:val="128FCB88"/>
    <w:rsid w:val="1293A007"/>
    <w:rsid w:val="129642C9"/>
    <w:rsid w:val="1297D97F"/>
    <w:rsid w:val="12B0EFE9"/>
    <w:rsid w:val="12C097DA"/>
    <w:rsid w:val="12C9806D"/>
    <w:rsid w:val="12CA0EDA"/>
    <w:rsid w:val="12D58AB8"/>
    <w:rsid w:val="12D66E02"/>
    <w:rsid w:val="12DB4A31"/>
    <w:rsid w:val="12E9E2F9"/>
    <w:rsid w:val="12F2B43C"/>
    <w:rsid w:val="133C159F"/>
    <w:rsid w:val="13489B47"/>
    <w:rsid w:val="1353B4B6"/>
    <w:rsid w:val="1359DB20"/>
    <w:rsid w:val="135DB2B1"/>
    <w:rsid w:val="1361C536"/>
    <w:rsid w:val="1365F367"/>
    <w:rsid w:val="136EB158"/>
    <w:rsid w:val="138DC507"/>
    <w:rsid w:val="13A7CF01"/>
    <w:rsid w:val="13B9F6F0"/>
    <w:rsid w:val="13BA61E9"/>
    <w:rsid w:val="13BFEC87"/>
    <w:rsid w:val="13C07AAA"/>
    <w:rsid w:val="13C25A20"/>
    <w:rsid w:val="13C69352"/>
    <w:rsid w:val="13C9655A"/>
    <w:rsid w:val="13D38504"/>
    <w:rsid w:val="13ECFA10"/>
    <w:rsid w:val="13F16B64"/>
    <w:rsid w:val="13F1BF03"/>
    <w:rsid w:val="1407B060"/>
    <w:rsid w:val="141E526A"/>
    <w:rsid w:val="142DC106"/>
    <w:rsid w:val="14341B7A"/>
    <w:rsid w:val="1435B46B"/>
    <w:rsid w:val="1443EE31"/>
    <w:rsid w:val="1447B96A"/>
    <w:rsid w:val="14533265"/>
    <w:rsid w:val="14544D6C"/>
    <w:rsid w:val="146850D0"/>
    <w:rsid w:val="146BADC9"/>
    <w:rsid w:val="1478B318"/>
    <w:rsid w:val="1488ECC0"/>
    <w:rsid w:val="148A4549"/>
    <w:rsid w:val="148ACC42"/>
    <w:rsid w:val="1494C6CC"/>
    <w:rsid w:val="14959F8A"/>
    <w:rsid w:val="14A54062"/>
    <w:rsid w:val="14A874B6"/>
    <w:rsid w:val="14ADB05B"/>
    <w:rsid w:val="14B64438"/>
    <w:rsid w:val="14B78224"/>
    <w:rsid w:val="14B7D9D4"/>
    <w:rsid w:val="14CAA1F6"/>
    <w:rsid w:val="14E7CDBA"/>
    <w:rsid w:val="14F8DAFF"/>
    <w:rsid w:val="14FA2B0E"/>
    <w:rsid w:val="1506D365"/>
    <w:rsid w:val="1509C02D"/>
    <w:rsid w:val="150C1F61"/>
    <w:rsid w:val="151AE3B6"/>
    <w:rsid w:val="153F880D"/>
    <w:rsid w:val="155483AB"/>
    <w:rsid w:val="1574D812"/>
    <w:rsid w:val="1585E2FF"/>
    <w:rsid w:val="15A35CD3"/>
    <w:rsid w:val="15AC36BC"/>
    <w:rsid w:val="15B31D64"/>
    <w:rsid w:val="15B640B5"/>
    <w:rsid w:val="15CA0A9C"/>
    <w:rsid w:val="15CA6464"/>
    <w:rsid w:val="15CCA648"/>
    <w:rsid w:val="15D1A293"/>
    <w:rsid w:val="15D5FC37"/>
    <w:rsid w:val="15E3EB6F"/>
    <w:rsid w:val="15EBA7E4"/>
    <w:rsid w:val="15F05605"/>
    <w:rsid w:val="160B62D5"/>
    <w:rsid w:val="161CCF5D"/>
    <w:rsid w:val="161E8FF6"/>
    <w:rsid w:val="1621F3D9"/>
    <w:rsid w:val="162F7022"/>
    <w:rsid w:val="1637DAED"/>
    <w:rsid w:val="1639F0DD"/>
    <w:rsid w:val="163B2D49"/>
    <w:rsid w:val="1642D474"/>
    <w:rsid w:val="1666EB94"/>
    <w:rsid w:val="168C4B78"/>
    <w:rsid w:val="1697086E"/>
    <w:rsid w:val="16BD6529"/>
    <w:rsid w:val="16CD5756"/>
    <w:rsid w:val="16CF4ED0"/>
    <w:rsid w:val="16CFC102"/>
    <w:rsid w:val="16FDD615"/>
    <w:rsid w:val="1701DF68"/>
    <w:rsid w:val="1702D653"/>
    <w:rsid w:val="171BB419"/>
    <w:rsid w:val="172C3817"/>
    <w:rsid w:val="172ED09C"/>
    <w:rsid w:val="172FEB7F"/>
    <w:rsid w:val="176553F8"/>
    <w:rsid w:val="1765E07B"/>
    <w:rsid w:val="17789E43"/>
    <w:rsid w:val="178057B8"/>
    <w:rsid w:val="17995E8B"/>
    <w:rsid w:val="17A43051"/>
    <w:rsid w:val="17B855FF"/>
    <w:rsid w:val="17BD982A"/>
    <w:rsid w:val="17DBBACD"/>
    <w:rsid w:val="17DBD2BA"/>
    <w:rsid w:val="17DCA649"/>
    <w:rsid w:val="17DD261E"/>
    <w:rsid w:val="17DF0B14"/>
    <w:rsid w:val="17E2CB13"/>
    <w:rsid w:val="17ECC19D"/>
    <w:rsid w:val="17F01D47"/>
    <w:rsid w:val="17F3ED5C"/>
    <w:rsid w:val="17F72CE2"/>
    <w:rsid w:val="17F87495"/>
    <w:rsid w:val="181062CA"/>
    <w:rsid w:val="1819EEE2"/>
    <w:rsid w:val="181DA814"/>
    <w:rsid w:val="182B2540"/>
    <w:rsid w:val="1849A6EB"/>
    <w:rsid w:val="1856C1E0"/>
    <w:rsid w:val="185A3195"/>
    <w:rsid w:val="185DC2B6"/>
    <w:rsid w:val="18759BC9"/>
    <w:rsid w:val="18795C78"/>
    <w:rsid w:val="187B554B"/>
    <w:rsid w:val="18864B28"/>
    <w:rsid w:val="188C9BAE"/>
    <w:rsid w:val="189356EB"/>
    <w:rsid w:val="18A53F60"/>
    <w:rsid w:val="18A59DB4"/>
    <w:rsid w:val="18A89E94"/>
    <w:rsid w:val="18AC78D4"/>
    <w:rsid w:val="18B05E35"/>
    <w:rsid w:val="18B56921"/>
    <w:rsid w:val="18BA8B9E"/>
    <w:rsid w:val="18CC5692"/>
    <w:rsid w:val="18CD37CD"/>
    <w:rsid w:val="18D05EFB"/>
    <w:rsid w:val="18E36E55"/>
    <w:rsid w:val="19087E51"/>
    <w:rsid w:val="1909EE5A"/>
    <w:rsid w:val="1912149E"/>
    <w:rsid w:val="1916B8A9"/>
    <w:rsid w:val="1929A6CA"/>
    <w:rsid w:val="192F89C5"/>
    <w:rsid w:val="193A4710"/>
    <w:rsid w:val="193B2861"/>
    <w:rsid w:val="194349EF"/>
    <w:rsid w:val="1949A16A"/>
    <w:rsid w:val="194EA1A8"/>
    <w:rsid w:val="19612D86"/>
    <w:rsid w:val="196F36D2"/>
    <w:rsid w:val="1975D4A3"/>
    <w:rsid w:val="1976E47B"/>
    <w:rsid w:val="197BDE62"/>
    <w:rsid w:val="197CE297"/>
    <w:rsid w:val="198ABB83"/>
    <w:rsid w:val="19B11F30"/>
    <w:rsid w:val="19B90EFE"/>
    <w:rsid w:val="19BAA765"/>
    <w:rsid w:val="19D45DEC"/>
    <w:rsid w:val="19E3AC2B"/>
    <w:rsid w:val="19EB8A2E"/>
    <w:rsid w:val="19F03461"/>
    <w:rsid w:val="19F8E6C1"/>
    <w:rsid w:val="1A15FF5A"/>
    <w:rsid w:val="1A26670F"/>
    <w:rsid w:val="1A2B8D3A"/>
    <w:rsid w:val="1A402B13"/>
    <w:rsid w:val="1A484935"/>
    <w:rsid w:val="1A7CBEF3"/>
    <w:rsid w:val="1A8C0330"/>
    <w:rsid w:val="1A906FA2"/>
    <w:rsid w:val="1A9D8775"/>
    <w:rsid w:val="1AACF632"/>
    <w:rsid w:val="1AB4F30C"/>
    <w:rsid w:val="1ACF82EA"/>
    <w:rsid w:val="1ADB7134"/>
    <w:rsid w:val="1ADD09DD"/>
    <w:rsid w:val="1AE97D1D"/>
    <w:rsid w:val="1AEACE4E"/>
    <w:rsid w:val="1AEB7324"/>
    <w:rsid w:val="1AF5527F"/>
    <w:rsid w:val="1AF90237"/>
    <w:rsid w:val="1B0B1B70"/>
    <w:rsid w:val="1B1D2498"/>
    <w:rsid w:val="1B26DA00"/>
    <w:rsid w:val="1B26F3F5"/>
    <w:rsid w:val="1B2BE0CF"/>
    <w:rsid w:val="1B371BA0"/>
    <w:rsid w:val="1B39ACCC"/>
    <w:rsid w:val="1B562D4C"/>
    <w:rsid w:val="1B58E256"/>
    <w:rsid w:val="1B61D9BA"/>
    <w:rsid w:val="1B6A4E36"/>
    <w:rsid w:val="1B81542E"/>
    <w:rsid w:val="1B8EB62C"/>
    <w:rsid w:val="1B9ADAE7"/>
    <w:rsid w:val="1BA6B83A"/>
    <w:rsid w:val="1BB0904F"/>
    <w:rsid w:val="1BB1292D"/>
    <w:rsid w:val="1BC2800A"/>
    <w:rsid w:val="1BE8F43F"/>
    <w:rsid w:val="1BF5BE00"/>
    <w:rsid w:val="1BF5DDA0"/>
    <w:rsid w:val="1C3843DE"/>
    <w:rsid w:val="1C43C3B7"/>
    <w:rsid w:val="1C4DC330"/>
    <w:rsid w:val="1C64011A"/>
    <w:rsid w:val="1C64CE74"/>
    <w:rsid w:val="1C6878F0"/>
    <w:rsid w:val="1C697A18"/>
    <w:rsid w:val="1C6ED802"/>
    <w:rsid w:val="1C86F576"/>
    <w:rsid w:val="1C88E735"/>
    <w:rsid w:val="1C8BF6D1"/>
    <w:rsid w:val="1C92F534"/>
    <w:rsid w:val="1C9736A0"/>
    <w:rsid w:val="1CA2A226"/>
    <w:rsid w:val="1CA567A1"/>
    <w:rsid w:val="1CA8280B"/>
    <w:rsid w:val="1CAB314F"/>
    <w:rsid w:val="1CB66E5E"/>
    <w:rsid w:val="1CC34F6B"/>
    <w:rsid w:val="1CC4D524"/>
    <w:rsid w:val="1CCD76B1"/>
    <w:rsid w:val="1CD7727D"/>
    <w:rsid w:val="1CDC5ED2"/>
    <w:rsid w:val="1D3A667D"/>
    <w:rsid w:val="1D5952A2"/>
    <w:rsid w:val="1D5ED69F"/>
    <w:rsid w:val="1D63C589"/>
    <w:rsid w:val="1D69CF17"/>
    <w:rsid w:val="1D7D5962"/>
    <w:rsid w:val="1D8654F9"/>
    <w:rsid w:val="1D8E1A8C"/>
    <w:rsid w:val="1D8EDC1C"/>
    <w:rsid w:val="1DA99A2E"/>
    <w:rsid w:val="1DAC142E"/>
    <w:rsid w:val="1DC23755"/>
    <w:rsid w:val="1DC5E992"/>
    <w:rsid w:val="1DE08A82"/>
    <w:rsid w:val="1DE37476"/>
    <w:rsid w:val="1DEB31C7"/>
    <w:rsid w:val="1DEC67A4"/>
    <w:rsid w:val="1DF1A4C7"/>
    <w:rsid w:val="1E1A22DB"/>
    <w:rsid w:val="1E216FC0"/>
    <w:rsid w:val="1E2F4954"/>
    <w:rsid w:val="1E35BA1B"/>
    <w:rsid w:val="1E3A981D"/>
    <w:rsid w:val="1E5119EC"/>
    <w:rsid w:val="1E53166B"/>
    <w:rsid w:val="1E5CF2DC"/>
    <w:rsid w:val="1E72E82C"/>
    <w:rsid w:val="1E78CEA4"/>
    <w:rsid w:val="1E799F52"/>
    <w:rsid w:val="1E7E2014"/>
    <w:rsid w:val="1E85FA9D"/>
    <w:rsid w:val="1E8CD575"/>
    <w:rsid w:val="1E8F377C"/>
    <w:rsid w:val="1E9E2973"/>
    <w:rsid w:val="1EA3B415"/>
    <w:rsid w:val="1EB0D7F8"/>
    <w:rsid w:val="1EC76108"/>
    <w:rsid w:val="1ECEC0B3"/>
    <w:rsid w:val="1EF8FCED"/>
    <w:rsid w:val="1EFE45F4"/>
    <w:rsid w:val="1EFFDD35"/>
    <w:rsid w:val="1F0A92E1"/>
    <w:rsid w:val="1F0AE428"/>
    <w:rsid w:val="1F1D306A"/>
    <w:rsid w:val="1F2F03CD"/>
    <w:rsid w:val="1F388F4D"/>
    <w:rsid w:val="1F3A4F2D"/>
    <w:rsid w:val="1F3CD833"/>
    <w:rsid w:val="1F3E55A7"/>
    <w:rsid w:val="1F427E19"/>
    <w:rsid w:val="1F43C06B"/>
    <w:rsid w:val="1F46E5E7"/>
    <w:rsid w:val="1F4ED880"/>
    <w:rsid w:val="1F51DE09"/>
    <w:rsid w:val="1F653F6C"/>
    <w:rsid w:val="1F73C3A9"/>
    <w:rsid w:val="1FA9B51B"/>
    <w:rsid w:val="1FB33D5D"/>
    <w:rsid w:val="1FB76AAB"/>
    <w:rsid w:val="1FBB0EE6"/>
    <w:rsid w:val="1FC90679"/>
    <w:rsid w:val="1FCC12D0"/>
    <w:rsid w:val="1FDFEF34"/>
    <w:rsid w:val="1FE26393"/>
    <w:rsid w:val="1FE4B811"/>
    <w:rsid w:val="1FE533F1"/>
    <w:rsid w:val="1FE7A21C"/>
    <w:rsid w:val="20017AE2"/>
    <w:rsid w:val="20163DD9"/>
    <w:rsid w:val="201AB842"/>
    <w:rsid w:val="203F6553"/>
    <w:rsid w:val="2051CB75"/>
    <w:rsid w:val="2056D9F8"/>
    <w:rsid w:val="2059EF47"/>
    <w:rsid w:val="205A579D"/>
    <w:rsid w:val="205AA0FD"/>
    <w:rsid w:val="206281A2"/>
    <w:rsid w:val="2085063F"/>
    <w:rsid w:val="208797FB"/>
    <w:rsid w:val="2088524E"/>
    <w:rsid w:val="208F2A77"/>
    <w:rsid w:val="209096D0"/>
    <w:rsid w:val="20993AB9"/>
    <w:rsid w:val="20A195A9"/>
    <w:rsid w:val="20A3DDDE"/>
    <w:rsid w:val="20B3F638"/>
    <w:rsid w:val="20B8C242"/>
    <w:rsid w:val="20BFF216"/>
    <w:rsid w:val="20D9B2AC"/>
    <w:rsid w:val="20DDC095"/>
    <w:rsid w:val="20E8B920"/>
    <w:rsid w:val="20F73117"/>
    <w:rsid w:val="20F7FDF7"/>
    <w:rsid w:val="2106CABE"/>
    <w:rsid w:val="2108885A"/>
    <w:rsid w:val="211067C3"/>
    <w:rsid w:val="21152F4C"/>
    <w:rsid w:val="2115D289"/>
    <w:rsid w:val="212DF8EE"/>
    <w:rsid w:val="21670381"/>
    <w:rsid w:val="21767B37"/>
    <w:rsid w:val="217B5321"/>
    <w:rsid w:val="217B9B39"/>
    <w:rsid w:val="2182470C"/>
    <w:rsid w:val="21836D1C"/>
    <w:rsid w:val="219146D4"/>
    <w:rsid w:val="21B15A22"/>
    <w:rsid w:val="21CB2937"/>
    <w:rsid w:val="21D8DBF6"/>
    <w:rsid w:val="21FD201B"/>
    <w:rsid w:val="220D0551"/>
    <w:rsid w:val="22305D1B"/>
    <w:rsid w:val="2232B600"/>
    <w:rsid w:val="2232BA8C"/>
    <w:rsid w:val="223E907E"/>
    <w:rsid w:val="223F8681"/>
    <w:rsid w:val="224127F7"/>
    <w:rsid w:val="2249AC06"/>
    <w:rsid w:val="224C26CE"/>
    <w:rsid w:val="224D0878"/>
    <w:rsid w:val="22516402"/>
    <w:rsid w:val="2257822D"/>
    <w:rsid w:val="225904FE"/>
    <w:rsid w:val="22596CC8"/>
    <w:rsid w:val="2267F977"/>
    <w:rsid w:val="22690B56"/>
    <w:rsid w:val="226B224C"/>
    <w:rsid w:val="228E393E"/>
    <w:rsid w:val="2299E6B8"/>
    <w:rsid w:val="229DA22B"/>
    <w:rsid w:val="22A8CD58"/>
    <w:rsid w:val="22B7330C"/>
    <w:rsid w:val="22B95DBC"/>
    <w:rsid w:val="22C34BBA"/>
    <w:rsid w:val="22DB28A4"/>
    <w:rsid w:val="22DFAEF9"/>
    <w:rsid w:val="22E0FF0F"/>
    <w:rsid w:val="22E8A1BD"/>
    <w:rsid w:val="22F166D2"/>
    <w:rsid w:val="2315FAA3"/>
    <w:rsid w:val="2329A233"/>
    <w:rsid w:val="232F796D"/>
    <w:rsid w:val="23315974"/>
    <w:rsid w:val="2343BB69"/>
    <w:rsid w:val="2349D52E"/>
    <w:rsid w:val="234D1D0E"/>
    <w:rsid w:val="23510A79"/>
    <w:rsid w:val="2364796A"/>
    <w:rsid w:val="23686C6E"/>
    <w:rsid w:val="238A1BDF"/>
    <w:rsid w:val="23C208D7"/>
    <w:rsid w:val="23C772EE"/>
    <w:rsid w:val="23D2C996"/>
    <w:rsid w:val="23D9AFA8"/>
    <w:rsid w:val="23E79E04"/>
    <w:rsid w:val="23F19003"/>
    <w:rsid w:val="23F7638B"/>
    <w:rsid w:val="23FC4B44"/>
    <w:rsid w:val="23FE1C01"/>
    <w:rsid w:val="2401F7C3"/>
    <w:rsid w:val="24084498"/>
    <w:rsid w:val="2412C62A"/>
    <w:rsid w:val="2415B53A"/>
    <w:rsid w:val="2416172B"/>
    <w:rsid w:val="242130DE"/>
    <w:rsid w:val="24240A3E"/>
    <w:rsid w:val="242A7024"/>
    <w:rsid w:val="243BE3D7"/>
    <w:rsid w:val="244F0AF2"/>
    <w:rsid w:val="2456AE12"/>
    <w:rsid w:val="245AC5B2"/>
    <w:rsid w:val="245F39FC"/>
    <w:rsid w:val="2461941D"/>
    <w:rsid w:val="2465A996"/>
    <w:rsid w:val="2473FF13"/>
    <w:rsid w:val="2480A7E5"/>
    <w:rsid w:val="24826361"/>
    <w:rsid w:val="248DDE4E"/>
    <w:rsid w:val="24A337AE"/>
    <w:rsid w:val="24AE2CD0"/>
    <w:rsid w:val="24B51C83"/>
    <w:rsid w:val="24BBFCBB"/>
    <w:rsid w:val="24ECBA57"/>
    <w:rsid w:val="24F0427F"/>
    <w:rsid w:val="24F3CAB0"/>
    <w:rsid w:val="25034E59"/>
    <w:rsid w:val="250C8217"/>
    <w:rsid w:val="250D6AF2"/>
    <w:rsid w:val="2510013C"/>
    <w:rsid w:val="252B33F6"/>
    <w:rsid w:val="252ECD5E"/>
    <w:rsid w:val="25462A92"/>
    <w:rsid w:val="255B490C"/>
    <w:rsid w:val="256491A4"/>
    <w:rsid w:val="2567FC1B"/>
    <w:rsid w:val="256A5B4E"/>
    <w:rsid w:val="256B7E4D"/>
    <w:rsid w:val="2574AAB5"/>
    <w:rsid w:val="258148E9"/>
    <w:rsid w:val="2586755D"/>
    <w:rsid w:val="259B1545"/>
    <w:rsid w:val="259F3F80"/>
    <w:rsid w:val="25A2FE95"/>
    <w:rsid w:val="25A40DA9"/>
    <w:rsid w:val="25A96CFF"/>
    <w:rsid w:val="25B19BCC"/>
    <w:rsid w:val="25B2EE9A"/>
    <w:rsid w:val="25B3D79F"/>
    <w:rsid w:val="25BE7F2E"/>
    <w:rsid w:val="25C10069"/>
    <w:rsid w:val="25D302C4"/>
    <w:rsid w:val="25DF152B"/>
    <w:rsid w:val="25E954E1"/>
    <w:rsid w:val="25F3571C"/>
    <w:rsid w:val="25FA8997"/>
    <w:rsid w:val="25FF23B0"/>
    <w:rsid w:val="2602FAC5"/>
    <w:rsid w:val="2618DE23"/>
    <w:rsid w:val="2623F491"/>
    <w:rsid w:val="262862CF"/>
    <w:rsid w:val="262B0038"/>
    <w:rsid w:val="262CDE0D"/>
    <w:rsid w:val="2668BA6C"/>
    <w:rsid w:val="26845C9D"/>
    <w:rsid w:val="2695376D"/>
    <w:rsid w:val="269D4DBA"/>
    <w:rsid w:val="26A6180B"/>
    <w:rsid w:val="26B2CE65"/>
    <w:rsid w:val="26BF6605"/>
    <w:rsid w:val="26C2CCFD"/>
    <w:rsid w:val="26C66072"/>
    <w:rsid w:val="26EBCD4D"/>
    <w:rsid w:val="26F9E6C4"/>
    <w:rsid w:val="26FFFCAB"/>
    <w:rsid w:val="2705A812"/>
    <w:rsid w:val="27139538"/>
    <w:rsid w:val="271402F4"/>
    <w:rsid w:val="27204498"/>
    <w:rsid w:val="272BBA2D"/>
    <w:rsid w:val="272F8572"/>
    <w:rsid w:val="27374EE9"/>
    <w:rsid w:val="273B77EB"/>
    <w:rsid w:val="274810E2"/>
    <w:rsid w:val="275A7192"/>
    <w:rsid w:val="277A5C7F"/>
    <w:rsid w:val="277F834E"/>
    <w:rsid w:val="27831777"/>
    <w:rsid w:val="278A7A34"/>
    <w:rsid w:val="278F11B5"/>
    <w:rsid w:val="278F9EBB"/>
    <w:rsid w:val="2790111D"/>
    <w:rsid w:val="27902263"/>
    <w:rsid w:val="279EC7A9"/>
    <w:rsid w:val="27B080A5"/>
    <w:rsid w:val="27B9EE8F"/>
    <w:rsid w:val="27C899AD"/>
    <w:rsid w:val="27CD534D"/>
    <w:rsid w:val="27CE88B8"/>
    <w:rsid w:val="27D7C9F8"/>
    <w:rsid w:val="27DB3F4B"/>
    <w:rsid w:val="27E01C25"/>
    <w:rsid w:val="27E7E82D"/>
    <w:rsid w:val="27EC780A"/>
    <w:rsid w:val="27FEB4C0"/>
    <w:rsid w:val="28178076"/>
    <w:rsid w:val="281CEDDB"/>
    <w:rsid w:val="282A586C"/>
    <w:rsid w:val="284AC61B"/>
    <w:rsid w:val="28549246"/>
    <w:rsid w:val="287D95D5"/>
    <w:rsid w:val="2893231A"/>
    <w:rsid w:val="289392C8"/>
    <w:rsid w:val="2894BC92"/>
    <w:rsid w:val="289CC6DD"/>
    <w:rsid w:val="28AFE726"/>
    <w:rsid w:val="28B62F44"/>
    <w:rsid w:val="28BE317D"/>
    <w:rsid w:val="28CAEF74"/>
    <w:rsid w:val="28CCFA9B"/>
    <w:rsid w:val="28D407AB"/>
    <w:rsid w:val="28D80A75"/>
    <w:rsid w:val="28DBAB20"/>
    <w:rsid w:val="28E67D13"/>
    <w:rsid w:val="28EF785E"/>
    <w:rsid w:val="28F07387"/>
    <w:rsid w:val="28FF5854"/>
    <w:rsid w:val="29024CB4"/>
    <w:rsid w:val="290865B4"/>
    <w:rsid w:val="290A8F8D"/>
    <w:rsid w:val="290F1E58"/>
    <w:rsid w:val="2910A916"/>
    <w:rsid w:val="291C6DBC"/>
    <w:rsid w:val="2924D189"/>
    <w:rsid w:val="292EE347"/>
    <w:rsid w:val="2930EC2B"/>
    <w:rsid w:val="2938826B"/>
    <w:rsid w:val="294F1BF4"/>
    <w:rsid w:val="295D7E38"/>
    <w:rsid w:val="2960A1DC"/>
    <w:rsid w:val="29629FC3"/>
    <w:rsid w:val="297B7D6D"/>
    <w:rsid w:val="297D1B76"/>
    <w:rsid w:val="298E5D9D"/>
    <w:rsid w:val="298FCD87"/>
    <w:rsid w:val="299EAA35"/>
    <w:rsid w:val="29AAE8A4"/>
    <w:rsid w:val="29AB6F64"/>
    <w:rsid w:val="29ADDD34"/>
    <w:rsid w:val="29B071EC"/>
    <w:rsid w:val="29BA45A2"/>
    <w:rsid w:val="29D9DE09"/>
    <w:rsid w:val="29DD715F"/>
    <w:rsid w:val="29E2175B"/>
    <w:rsid w:val="29EFF61B"/>
    <w:rsid w:val="29EFF9F8"/>
    <w:rsid w:val="29F1D57F"/>
    <w:rsid w:val="29FF20A1"/>
    <w:rsid w:val="2A0192E7"/>
    <w:rsid w:val="2A02E8A0"/>
    <w:rsid w:val="2A119BC0"/>
    <w:rsid w:val="2A140393"/>
    <w:rsid w:val="2A2E9284"/>
    <w:rsid w:val="2A3E7753"/>
    <w:rsid w:val="2A485B19"/>
    <w:rsid w:val="2A5811F6"/>
    <w:rsid w:val="2A5B258A"/>
    <w:rsid w:val="2A5E43D8"/>
    <w:rsid w:val="2A60800C"/>
    <w:rsid w:val="2A6C9174"/>
    <w:rsid w:val="2A75B391"/>
    <w:rsid w:val="2A79181E"/>
    <w:rsid w:val="2A7BA658"/>
    <w:rsid w:val="2A7D2423"/>
    <w:rsid w:val="2A87869C"/>
    <w:rsid w:val="2A9C7396"/>
    <w:rsid w:val="2AA55C67"/>
    <w:rsid w:val="2AA9D837"/>
    <w:rsid w:val="2AAB9183"/>
    <w:rsid w:val="2AABACD5"/>
    <w:rsid w:val="2AB367C1"/>
    <w:rsid w:val="2ADC63CC"/>
    <w:rsid w:val="2AEF9179"/>
    <w:rsid w:val="2AF5F3FA"/>
    <w:rsid w:val="2AF81458"/>
    <w:rsid w:val="2B038FDB"/>
    <w:rsid w:val="2B100632"/>
    <w:rsid w:val="2B1312A2"/>
    <w:rsid w:val="2B1B94C9"/>
    <w:rsid w:val="2B32E5FA"/>
    <w:rsid w:val="2B3BD74A"/>
    <w:rsid w:val="2B422689"/>
    <w:rsid w:val="2B4BC0D3"/>
    <w:rsid w:val="2B54B4A8"/>
    <w:rsid w:val="2B59A33D"/>
    <w:rsid w:val="2B5D7087"/>
    <w:rsid w:val="2B5F29F7"/>
    <w:rsid w:val="2B77096F"/>
    <w:rsid w:val="2B8058E0"/>
    <w:rsid w:val="2B812899"/>
    <w:rsid w:val="2B88E739"/>
    <w:rsid w:val="2B8A1890"/>
    <w:rsid w:val="2B8A6D94"/>
    <w:rsid w:val="2B96C3A0"/>
    <w:rsid w:val="2BCF5267"/>
    <w:rsid w:val="2BD63EC0"/>
    <w:rsid w:val="2BDF8725"/>
    <w:rsid w:val="2BE08B26"/>
    <w:rsid w:val="2BE132E0"/>
    <w:rsid w:val="2BFAA223"/>
    <w:rsid w:val="2BFD3131"/>
    <w:rsid w:val="2C180582"/>
    <w:rsid w:val="2C36B2C8"/>
    <w:rsid w:val="2C3BF73C"/>
    <w:rsid w:val="2C4C357C"/>
    <w:rsid w:val="2C527FED"/>
    <w:rsid w:val="2C52AB08"/>
    <w:rsid w:val="2C5E7297"/>
    <w:rsid w:val="2C5F7C76"/>
    <w:rsid w:val="2C600BFB"/>
    <w:rsid w:val="2C77AA36"/>
    <w:rsid w:val="2C7E6321"/>
    <w:rsid w:val="2C7FDF61"/>
    <w:rsid w:val="2C88BB70"/>
    <w:rsid w:val="2C9ADBE0"/>
    <w:rsid w:val="2CA3B845"/>
    <w:rsid w:val="2CADEEED"/>
    <w:rsid w:val="2CAF92E2"/>
    <w:rsid w:val="2CBFFF17"/>
    <w:rsid w:val="2CC6A44B"/>
    <w:rsid w:val="2CD54ED8"/>
    <w:rsid w:val="2CD8C014"/>
    <w:rsid w:val="2CE39030"/>
    <w:rsid w:val="2CF237FF"/>
    <w:rsid w:val="2CF2F64F"/>
    <w:rsid w:val="2D0989F5"/>
    <w:rsid w:val="2D0A2E8D"/>
    <w:rsid w:val="2D1B7DE6"/>
    <w:rsid w:val="2D1F2FE6"/>
    <w:rsid w:val="2D267CD9"/>
    <w:rsid w:val="2D29109F"/>
    <w:rsid w:val="2D3B1BA8"/>
    <w:rsid w:val="2D41ADE2"/>
    <w:rsid w:val="2D568D64"/>
    <w:rsid w:val="2D69C7B8"/>
    <w:rsid w:val="2D6C11D5"/>
    <w:rsid w:val="2D7D0FFD"/>
    <w:rsid w:val="2D92AD4A"/>
    <w:rsid w:val="2DAF86B9"/>
    <w:rsid w:val="2DB32158"/>
    <w:rsid w:val="2DBAE634"/>
    <w:rsid w:val="2DCA3DC4"/>
    <w:rsid w:val="2DCCA527"/>
    <w:rsid w:val="2DD1E471"/>
    <w:rsid w:val="2DE01309"/>
    <w:rsid w:val="2DE048A5"/>
    <w:rsid w:val="2DE106CD"/>
    <w:rsid w:val="2DF6BE26"/>
    <w:rsid w:val="2DF8C23A"/>
    <w:rsid w:val="2DFDCD13"/>
    <w:rsid w:val="2E1089DD"/>
    <w:rsid w:val="2E145F96"/>
    <w:rsid w:val="2E318727"/>
    <w:rsid w:val="2E5301C2"/>
    <w:rsid w:val="2E5B6E32"/>
    <w:rsid w:val="2E65D7D0"/>
    <w:rsid w:val="2E6B25AA"/>
    <w:rsid w:val="2E7338EA"/>
    <w:rsid w:val="2E739BF8"/>
    <w:rsid w:val="2E759A0D"/>
    <w:rsid w:val="2E790538"/>
    <w:rsid w:val="2E7AE99C"/>
    <w:rsid w:val="2E88D3B6"/>
    <w:rsid w:val="2E91985F"/>
    <w:rsid w:val="2E98E3FF"/>
    <w:rsid w:val="2EBBF500"/>
    <w:rsid w:val="2EC5A256"/>
    <w:rsid w:val="2ECE94F4"/>
    <w:rsid w:val="2ED46395"/>
    <w:rsid w:val="2EDE6042"/>
    <w:rsid w:val="2EE0F42E"/>
    <w:rsid w:val="2EFC5A56"/>
    <w:rsid w:val="2F0FB075"/>
    <w:rsid w:val="2F14A54B"/>
    <w:rsid w:val="2F27E703"/>
    <w:rsid w:val="2F3029F5"/>
    <w:rsid w:val="2F3D4259"/>
    <w:rsid w:val="2F5A4350"/>
    <w:rsid w:val="2F6FA86C"/>
    <w:rsid w:val="2F7041F3"/>
    <w:rsid w:val="2F746E63"/>
    <w:rsid w:val="2F770C02"/>
    <w:rsid w:val="2F78EEEC"/>
    <w:rsid w:val="2F7A64ED"/>
    <w:rsid w:val="2FA76741"/>
    <w:rsid w:val="2FBAFCAA"/>
    <w:rsid w:val="2FC05D57"/>
    <w:rsid w:val="2FD103DE"/>
    <w:rsid w:val="2FD5CA3A"/>
    <w:rsid w:val="2FDEF671"/>
    <w:rsid w:val="2FE5BF27"/>
    <w:rsid w:val="2FF134EB"/>
    <w:rsid w:val="300E633A"/>
    <w:rsid w:val="300EC43D"/>
    <w:rsid w:val="3011F43D"/>
    <w:rsid w:val="301437A6"/>
    <w:rsid w:val="30160EA9"/>
    <w:rsid w:val="302E6223"/>
    <w:rsid w:val="3032CA71"/>
    <w:rsid w:val="303F0E63"/>
    <w:rsid w:val="30453910"/>
    <w:rsid w:val="30479E80"/>
    <w:rsid w:val="305077A9"/>
    <w:rsid w:val="308496A8"/>
    <w:rsid w:val="3087D01D"/>
    <w:rsid w:val="30890F05"/>
    <w:rsid w:val="30958410"/>
    <w:rsid w:val="30ACA6D4"/>
    <w:rsid w:val="30B37943"/>
    <w:rsid w:val="30CDF4AB"/>
    <w:rsid w:val="30CE4CA3"/>
    <w:rsid w:val="30FCEC60"/>
    <w:rsid w:val="31206EB1"/>
    <w:rsid w:val="3126DAD8"/>
    <w:rsid w:val="313A2301"/>
    <w:rsid w:val="31420D43"/>
    <w:rsid w:val="314946C0"/>
    <w:rsid w:val="3151BC43"/>
    <w:rsid w:val="3152BFBE"/>
    <w:rsid w:val="3159D53C"/>
    <w:rsid w:val="3160CF77"/>
    <w:rsid w:val="316F1BA9"/>
    <w:rsid w:val="3183BDB3"/>
    <w:rsid w:val="318551DE"/>
    <w:rsid w:val="318EB920"/>
    <w:rsid w:val="31938A72"/>
    <w:rsid w:val="3194BB9A"/>
    <w:rsid w:val="3195B01D"/>
    <w:rsid w:val="319C72BA"/>
    <w:rsid w:val="31A5FAEC"/>
    <w:rsid w:val="31A7F2D3"/>
    <w:rsid w:val="31AB1248"/>
    <w:rsid w:val="31ACF3A5"/>
    <w:rsid w:val="31BAF62D"/>
    <w:rsid w:val="31BF3EBC"/>
    <w:rsid w:val="31CEF44F"/>
    <w:rsid w:val="31D2D38B"/>
    <w:rsid w:val="31D7BBC9"/>
    <w:rsid w:val="31EAD24E"/>
    <w:rsid w:val="31F11DD7"/>
    <w:rsid w:val="321169AD"/>
    <w:rsid w:val="32134199"/>
    <w:rsid w:val="322BCE09"/>
    <w:rsid w:val="323C5E73"/>
    <w:rsid w:val="323E7C01"/>
    <w:rsid w:val="3247C5D1"/>
    <w:rsid w:val="32548177"/>
    <w:rsid w:val="3269ABE5"/>
    <w:rsid w:val="326DBF04"/>
    <w:rsid w:val="327746DC"/>
    <w:rsid w:val="3277F62B"/>
    <w:rsid w:val="32ACBE0E"/>
    <w:rsid w:val="32B06756"/>
    <w:rsid w:val="32BFC4F2"/>
    <w:rsid w:val="32C259CF"/>
    <w:rsid w:val="32C357AC"/>
    <w:rsid w:val="32D25162"/>
    <w:rsid w:val="32D40A0F"/>
    <w:rsid w:val="32D5955E"/>
    <w:rsid w:val="32E73B12"/>
    <w:rsid w:val="32EC0518"/>
    <w:rsid w:val="32EC142C"/>
    <w:rsid w:val="32F32025"/>
    <w:rsid w:val="32FC06F0"/>
    <w:rsid w:val="3303FFFA"/>
    <w:rsid w:val="33066A60"/>
    <w:rsid w:val="330E4EF9"/>
    <w:rsid w:val="332A51F4"/>
    <w:rsid w:val="333E96CD"/>
    <w:rsid w:val="333EC34D"/>
    <w:rsid w:val="3350C387"/>
    <w:rsid w:val="33575BED"/>
    <w:rsid w:val="335B88A8"/>
    <w:rsid w:val="33718F86"/>
    <w:rsid w:val="33765059"/>
    <w:rsid w:val="33786409"/>
    <w:rsid w:val="338477D0"/>
    <w:rsid w:val="338BD5D7"/>
    <w:rsid w:val="339CF3C7"/>
    <w:rsid w:val="33AC8CF8"/>
    <w:rsid w:val="33CED036"/>
    <w:rsid w:val="33D06BE0"/>
    <w:rsid w:val="33D16CDB"/>
    <w:rsid w:val="33D208C7"/>
    <w:rsid w:val="33DF6677"/>
    <w:rsid w:val="33E38B9A"/>
    <w:rsid w:val="33EC45AE"/>
    <w:rsid w:val="33F426FE"/>
    <w:rsid w:val="33F88637"/>
    <w:rsid w:val="3403312C"/>
    <w:rsid w:val="3414CB57"/>
    <w:rsid w:val="34182000"/>
    <w:rsid w:val="342879D9"/>
    <w:rsid w:val="343758A9"/>
    <w:rsid w:val="343B4AA9"/>
    <w:rsid w:val="344E1E1C"/>
    <w:rsid w:val="344E72FA"/>
    <w:rsid w:val="34515DDE"/>
    <w:rsid w:val="345FFBBF"/>
    <w:rsid w:val="3475BC43"/>
    <w:rsid w:val="34777D68"/>
    <w:rsid w:val="347F5162"/>
    <w:rsid w:val="3484F559"/>
    <w:rsid w:val="3491AF54"/>
    <w:rsid w:val="3499DAE7"/>
    <w:rsid w:val="34A28A1D"/>
    <w:rsid w:val="34C1AF4D"/>
    <w:rsid w:val="34D5EB01"/>
    <w:rsid w:val="34D9E307"/>
    <w:rsid w:val="34DDF582"/>
    <w:rsid w:val="34DF4B98"/>
    <w:rsid w:val="352B6AD0"/>
    <w:rsid w:val="35382B21"/>
    <w:rsid w:val="358F8EF5"/>
    <w:rsid w:val="35A7868A"/>
    <w:rsid w:val="35B3E098"/>
    <w:rsid w:val="35C6B276"/>
    <w:rsid w:val="35C8072E"/>
    <w:rsid w:val="35EDA0DA"/>
    <w:rsid w:val="36038A5A"/>
    <w:rsid w:val="3613B1CD"/>
    <w:rsid w:val="36156EA5"/>
    <w:rsid w:val="3622054C"/>
    <w:rsid w:val="362BFA79"/>
    <w:rsid w:val="363A4871"/>
    <w:rsid w:val="364A92F5"/>
    <w:rsid w:val="3652498E"/>
    <w:rsid w:val="365547A0"/>
    <w:rsid w:val="36589448"/>
    <w:rsid w:val="3659409E"/>
    <w:rsid w:val="36595650"/>
    <w:rsid w:val="365AA40C"/>
    <w:rsid w:val="36700B1B"/>
    <w:rsid w:val="368976CB"/>
    <w:rsid w:val="368B1221"/>
    <w:rsid w:val="368C51E6"/>
    <w:rsid w:val="368EB9DB"/>
    <w:rsid w:val="3690DBE7"/>
    <w:rsid w:val="369AC0CB"/>
    <w:rsid w:val="36A98D7C"/>
    <w:rsid w:val="36BBDF3D"/>
    <w:rsid w:val="36CBC5AC"/>
    <w:rsid w:val="36FEA0F3"/>
    <w:rsid w:val="3709E385"/>
    <w:rsid w:val="370B4D19"/>
    <w:rsid w:val="37169085"/>
    <w:rsid w:val="371A4031"/>
    <w:rsid w:val="3720BE4A"/>
    <w:rsid w:val="373B25C5"/>
    <w:rsid w:val="37467029"/>
    <w:rsid w:val="3758457E"/>
    <w:rsid w:val="37679688"/>
    <w:rsid w:val="37738D59"/>
    <w:rsid w:val="3779736F"/>
    <w:rsid w:val="3779C744"/>
    <w:rsid w:val="377E3E7B"/>
    <w:rsid w:val="378076F0"/>
    <w:rsid w:val="3780C882"/>
    <w:rsid w:val="3781E541"/>
    <w:rsid w:val="379B0E77"/>
    <w:rsid w:val="379C29BE"/>
    <w:rsid w:val="379DD411"/>
    <w:rsid w:val="37ADC281"/>
    <w:rsid w:val="37B7DE35"/>
    <w:rsid w:val="37B9BE4E"/>
    <w:rsid w:val="37C94FD6"/>
    <w:rsid w:val="37D4A09B"/>
    <w:rsid w:val="37D548C2"/>
    <w:rsid w:val="37D75D42"/>
    <w:rsid w:val="37E175C0"/>
    <w:rsid w:val="37ED5EB3"/>
    <w:rsid w:val="37EF9A95"/>
    <w:rsid w:val="37F47EA6"/>
    <w:rsid w:val="37FAEDEA"/>
    <w:rsid w:val="37FF00F1"/>
    <w:rsid w:val="380D9E2B"/>
    <w:rsid w:val="380FC605"/>
    <w:rsid w:val="381207F0"/>
    <w:rsid w:val="38203008"/>
    <w:rsid w:val="3823A529"/>
    <w:rsid w:val="3823CB2B"/>
    <w:rsid w:val="3823D4E9"/>
    <w:rsid w:val="382404E3"/>
    <w:rsid w:val="382A2B55"/>
    <w:rsid w:val="382CE2A2"/>
    <w:rsid w:val="384D7C78"/>
    <w:rsid w:val="384E748B"/>
    <w:rsid w:val="3850AE3E"/>
    <w:rsid w:val="3852E85B"/>
    <w:rsid w:val="38572F6B"/>
    <w:rsid w:val="385ED0CB"/>
    <w:rsid w:val="3897116A"/>
    <w:rsid w:val="38BA0A8B"/>
    <w:rsid w:val="38D6493D"/>
    <w:rsid w:val="38D69C5F"/>
    <w:rsid w:val="38D8521A"/>
    <w:rsid w:val="38F07B17"/>
    <w:rsid w:val="38F8B51D"/>
    <w:rsid w:val="38FBB0F4"/>
    <w:rsid w:val="39094C60"/>
    <w:rsid w:val="394645AF"/>
    <w:rsid w:val="39529FF5"/>
    <w:rsid w:val="3954F3B1"/>
    <w:rsid w:val="39666159"/>
    <w:rsid w:val="39733D66"/>
    <w:rsid w:val="398052CC"/>
    <w:rsid w:val="398AD997"/>
    <w:rsid w:val="399647D4"/>
    <w:rsid w:val="39A88807"/>
    <w:rsid w:val="39B7C09F"/>
    <w:rsid w:val="39B8D37A"/>
    <w:rsid w:val="39BBCA17"/>
    <w:rsid w:val="39C0B411"/>
    <w:rsid w:val="39CC5C27"/>
    <w:rsid w:val="39DFF63A"/>
    <w:rsid w:val="3A04BC1A"/>
    <w:rsid w:val="3A0C9189"/>
    <w:rsid w:val="3A11793E"/>
    <w:rsid w:val="3A16C54F"/>
    <w:rsid w:val="3A23C632"/>
    <w:rsid w:val="3A390408"/>
    <w:rsid w:val="3A43FE3D"/>
    <w:rsid w:val="3A5799EC"/>
    <w:rsid w:val="3A718288"/>
    <w:rsid w:val="3A7A34F4"/>
    <w:rsid w:val="3A7E6503"/>
    <w:rsid w:val="3A8264CF"/>
    <w:rsid w:val="3A8513C1"/>
    <w:rsid w:val="3AA4D97A"/>
    <w:rsid w:val="3AA8F192"/>
    <w:rsid w:val="3AB44BA6"/>
    <w:rsid w:val="3AD1A923"/>
    <w:rsid w:val="3AD8824F"/>
    <w:rsid w:val="3ADD1A64"/>
    <w:rsid w:val="3AFAEBC7"/>
    <w:rsid w:val="3AFEC2B8"/>
    <w:rsid w:val="3B0802E9"/>
    <w:rsid w:val="3B3C2FFE"/>
    <w:rsid w:val="3B48A3BA"/>
    <w:rsid w:val="3B48BC0C"/>
    <w:rsid w:val="3B5D6536"/>
    <w:rsid w:val="3B7F112E"/>
    <w:rsid w:val="3B85D860"/>
    <w:rsid w:val="3B8B035F"/>
    <w:rsid w:val="3B999118"/>
    <w:rsid w:val="3B9DBD9C"/>
    <w:rsid w:val="3BA4A907"/>
    <w:rsid w:val="3BB7FDDD"/>
    <w:rsid w:val="3BBC0D02"/>
    <w:rsid w:val="3BCCCFD8"/>
    <w:rsid w:val="3BE3D042"/>
    <w:rsid w:val="3BE5F143"/>
    <w:rsid w:val="3BE85081"/>
    <w:rsid w:val="3BE8BD47"/>
    <w:rsid w:val="3BF24E93"/>
    <w:rsid w:val="3BF991BD"/>
    <w:rsid w:val="3C0EE689"/>
    <w:rsid w:val="3C131471"/>
    <w:rsid w:val="3C27AD21"/>
    <w:rsid w:val="3C30E409"/>
    <w:rsid w:val="3C58876A"/>
    <w:rsid w:val="3C5C4D14"/>
    <w:rsid w:val="3C637E7C"/>
    <w:rsid w:val="3C7F57D8"/>
    <w:rsid w:val="3C8C5C71"/>
    <w:rsid w:val="3C90616B"/>
    <w:rsid w:val="3C95051C"/>
    <w:rsid w:val="3C97BE73"/>
    <w:rsid w:val="3C9E38A8"/>
    <w:rsid w:val="3CB76D9C"/>
    <w:rsid w:val="3CC531F7"/>
    <w:rsid w:val="3CC9FA52"/>
    <w:rsid w:val="3CCB7A8B"/>
    <w:rsid w:val="3CCBF1E8"/>
    <w:rsid w:val="3CD9B311"/>
    <w:rsid w:val="3CFF213E"/>
    <w:rsid w:val="3CFF764E"/>
    <w:rsid w:val="3D0E347D"/>
    <w:rsid w:val="3D2F0BD5"/>
    <w:rsid w:val="3D312E98"/>
    <w:rsid w:val="3D3AC15A"/>
    <w:rsid w:val="3D62F27C"/>
    <w:rsid w:val="3D74FD52"/>
    <w:rsid w:val="3D904E50"/>
    <w:rsid w:val="3D9B47FC"/>
    <w:rsid w:val="3DA2BE5F"/>
    <w:rsid w:val="3DB36201"/>
    <w:rsid w:val="3DC589A3"/>
    <w:rsid w:val="3DF10E9F"/>
    <w:rsid w:val="3E0A9326"/>
    <w:rsid w:val="3E19D970"/>
    <w:rsid w:val="3E1A27D2"/>
    <w:rsid w:val="3E2FEAFB"/>
    <w:rsid w:val="3E34598F"/>
    <w:rsid w:val="3E3DD32E"/>
    <w:rsid w:val="3E3DE6B9"/>
    <w:rsid w:val="3E3F55D0"/>
    <w:rsid w:val="3E464E71"/>
    <w:rsid w:val="3E4C4B9D"/>
    <w:rsid w:val="3E591691"/>
    <w:rsid w:val="3E7AB0B6"/>
    <w:rsid w:val="3E7D6761"/>
    <w:rsid w:val="3E80447C"/>
    <w:rsid w:val="3E857BEA"/>
    <w:rsid w:val="3E99140A"/>
    <w:rsid w:val="3E9B44BF"/>
    <w:rsid w:val="3EACC51D"/>
    <w:rsid w:val="3EB25A6A"/>
    <w:rsid w:val="3EB86DCD"/>
    <w:rsid w:val="3ED0E9AA"/>
    <w:rsid w:val="3EE3E780"/>
    <w:rsid w:val="3EEEF7BA"/>
    <w:rsid w:val="3F021C17"/>
    <w:rsid w:val="3F1E65A2"/>
    <w:rsid w:val="3F200ED3"/>
    <w:rsid w:val="3F267BAA"/>
    <w:rsid w:val="3F2E5F79"/>
    <w:rsid w:val="3F4A676E"/>
    <w:rsid w:val="3F5884E4"/>
    <w:rsid w:val="3F6A3614"/>
    <w:rsid w:val="3F6BC5D1"/>
    <w:rsid w:val="3F7834E3"/>
    <w:rsid w:val="3F90717D"/>
    <w:rsid w:val="3FB2BA40"/>
    <w:rsid w:val="3FC50732"/>
    <w:rsid w:val="3FD933BC"/>
    <w:rsid w:val="3FE6F6C3"/>
    <w:rsid w:val="3FEE3BBC"/>
    <w:rsid w:val="3FFA48B2"/>
    <w:rsid w:val="400659A7"/>
    <w:rsid w:val="40067C32"/>
    <w:rsid w:val="4006D04B"/>
    <w:rsid w:val="402010EC"/>
    <w:rsid w:val="403061AF"/>
    <w:rsid w:val="404419E6"/>
    <w:rsid w:val="404D114C"/>
    <w:rsid w:val="40502D41"/>
    <w:rsid w:val="40589ABE"/>
    <w:rsid w:val="40652E87"/>
    <w:rsid w:val="406BC82D"/>
    <w:rsid w:val="4071B725"/>
    <w:rsid w:val="409D0395"/>
    <w:rsid w:val="40A5D0A6"/>
    <w:rsid w:val="40AD93C4"/>
    <w:rsid w:val="40BCD8E3"/>
    <w:rsid w:val="40DAB19F"/>
    <w:rsid w:val="40F85FE4"/>
    <w:rsid w:val="411BC940"/>
    <w:rsid w:val="4122E65E"/>
    <w:rsid w:val="4145BA5B"/>
    <w:rsid w:val="414F6B31"/>
    <w:rsid w:val="4159D1A1"/>
    <w:rsid w:val="4163C79C"/>
    <w:rsid w:val="41680FA9"/>
    <w:rsid w:val="41695D5A"/>
    <w:rsid w:val="4194E606"/>
    <w:rsid w:val="41954AAD"/>
    <w:rsid w:val="419D4D63"/>
    <w:rsid w:val="41B82128"/>
    <w:rsid w:val="41C24C4C"/>
    <w:rsid w:val="41C5DBE7"/>
    <w:rsid w:val="41C92398"/>
    <w:rsid w:val="41D54358"/>
    <w:rsid w:val="41E47E9B"/>
    <w:rsid w:val="41F0DD84"/>
    <w:rsid w:val="4207988E"/>
    <w:rsid w:val="42139A9B"/>
    <w:rsid w:val="4216F57E"/>
    <w:rsid w:val="423BC1A0"/>
    <w:rsid w:val="425309D3"/>
    <w:rsid w:val="42543421"/>
    <w:rsid w:val="42996F86"/>
    <w:rsid w:val="429C73B3"/>
    <w:rsid w:val="42A16FD1"/>
    <w:rsid w:val="42B72C9E"/>
    <w:rsid w:val="42BD6BF5"/>
    <w:rsid w:val="42C3B522"/>
    <w:rsid w:val="42D2BF81"/>
    <w:rsid w:val="42E73F34"/>
    <w:rsid w:val="42F9FD00"/>
    <w:rsid w:val="43056EAA"/>
    <w:rsid w:val="4313576A"/>
    <w:rsid w:val="431B6AE3"/>
    <w:rsid w:val="4322C2A2"/>
    <w:rsid w:val="43416AAF"/>
    <w:rsid w:val="4341D27D"/>
    <w:rsid w:val="4381F7CB"/>
    <w:rsid w:val="438294B8"/>
    <w:rsid w:val="43830099"/>
    <w:rsid w:val="4385D12A"/>
    <w:rsid w:val="43910D72"/>
    <w:rsid w:val="439ADFF3"/>
    <w:rsid w:val="43A14120"/>
    <w:rsid w:val="43A8C904"/>
    <w:rsid w:val="43A8D607"/>
    <w:rsid w:val="43AE4CD4"/>
    <w:rsid w:val="43B089D2"/>
    <w:rsid w:val="43B90548"/>
    <w:rsid w:val="43BBEA27"/>
    <w:rsid w:val="43DBE3A9"/>
    <w:rsid w:val="43DDB881"/>
    <w:rsid w:val="43F1C45A"/>
    <w:rsid w:val="43F750BB"/>
    <w:rsid w:val="43F8BFF8"/>
    <w:rsid w:val="4406D19B"/>
    <w:rsid w:val="44117B6D"/>
    <w:rsid w:val="441A79D7"/>
    <w:rsid w:val="442213EB"/>
    <w:rsid w:val="4432ACD8"/>
    <w:rsid w:val="44412808"/>
    <w:rsid w:val="444256D1"/>
    <w:rsid w:val="4446D907"/>
    <w:rsid w:val="4453DBA4"/>
    <w:rsid w:val="445FD839"/>
    <w:rsid w:val="4460A0EF"/>
    <w:rsid w:val="446641A9"/>
    <w:rsid w:val="44751014"/>
    <w:rsid w:val="44791594"/>
    <w:rsid w:val="447A28D8"/>
    <w:rsid w:val="44855A5F"/>
    <w:rsid w:val="448892E0"/>
    <w:rsid w:val="449C6245"/>
    <w:rsid w:val="44A35513"/>
    <w:rsid w:val="44A54702"/>
    <w:rsid w:val="44C53EDC"/>
    <w:rsid w:val="44CEE3DA"/>
    <w:rsid w:val="44D301E7"/>
    <w:rsid w:val="44D40A2E"/>
    <w:rsid w:val="44E25415"/>
    <w:rsid w:val="44FE206D"/>
    <w:rsid w:val="44FF1C29"/>
    <w:rsid w:val="450178BF"/>
    <w:rsid w:val="450584FB"/>
    <w:rsid w:val="4508FA24"/>
    <w:rsid w:val="451B297D"/>
    <w:rsid w:val="45367A29"/>
    <w:rsid w:val="45404655"/>
    <w:rsid w:val="45404889"/>
    <w:rsid w:val="4540BD3A"/>
    <w:rsid w:val="45414DAE"/>
    <w:rsid w:val="4542F701"/>
    <w:rsid w:val="45431416"/>
    <w:rsid w:val="4550841C"/>
    <w:rsid w:val="456151B4"/>
    <w:rsid w:val="45654B22"/>
    <w:rsid w:val="457195CF"/>
    <w:rsid w:val="4576052C"/>
    <w:rsid w:val="4576FC5D"/>
    <w:rsid w:val="457CED70"/>
    <w:rsid w:val="4580AB1C"/>
    <w:rsid w:val="45828CFB"/>
    <w:rsid w:val="45930D3E"/>
    <w:rsid w:val="459F7F35"/>
    <w:rsid w:val="45A5FAB6"/>
    <w:rsid w:val="45B6D06C"/>
    <w:rsid w:val="45C85496"/>
    <w:rsid w:val="45DD8B25"/>
    <w:rsid w:val="45E1F7C1"/>
    <w:rsid w:val="45E731CC"/>
    <w:rsid w:val="45F0785F"/>
    <w:rsid w:val="46035311"/>
    <w:rsid w:val="460520EE"/>
    <w:rsid w:val="46054450"/>
    <w:rsid w:val="46085F83"/>
    <w:rsid w:val="460A6FA8"/>
    <w:rsid w:val="462710F2"/>
    <w:rsid w:val="4630DA15"/>
    <w:rsid w:val="46321EAC"/>
    <w:rsid w:val="46346318"/>
    <w:rsid w:val="46361608"/>
    <w:rsid w:val="4648896E"/>
    <w:rsid w:val="464F6640"/>
    <w:rsid w:val="465DD293"/>
    <w:rsid w:val="46631C7D"/>
    <w:rsid w:val="46641922"/>
    <w:rsid w:val="466B9E57"/>
    <w:rsid w:val="4679F948"/>
    <w:rsid w:val="469B6564"/>
    <w:rsid w:val="46AC6A9C"/>
    <w:rsid w:val="46B70138"/>
    <w:rsid w:val="46C1DD07"/>
    <w:rsid w:val="46CB61D5"/>
    <w:rsid w:val="46D34069"/>
    <w:rsid w:val="46D4CCDD"/>
    <w:rsid w:val="46D77166"/>
    <w:rsid w:val="46E86A9C"/>
    <w:rsid w:val="46F241B1"/>
    <w:rsid w:val="46F9C789"/>
    <w:rsid w:val="47081C25"/>
    <w:rsid w:val="470FC0FA"/>
    <w:rsid w:val="4710BD5A"/>
    <w:rsid w:val="4715B501"/>
    <w:rsid w:val="4721A14B"/>
    <w:rsid w:val="4724119A"/>
    <w:rsid w:val="4731A88D"/>
    <w:rsid w:val="4738E6C9"/>
    <w:rsid w:val="47390404"/>
    <w:rsid w:val="475B6310"/>
    <w:rsid w:val="475EA67C"/>
    <w:rsid w:val="476E5CA2"/>
    <w:rsid w:val="47BDC3AB"/>
    <w:rsid w:val="47C0B065"/>
    <w:rsid w:val="47C1810E"/>
    <w:rsid w:val="47D1BDC6"/>
    <w:rsid w:val="47D6FCDB"/>
    <w:rsid w:val="47EFBE2B"/>
    <w:rsid w:val="47F525F2"/>
    <w:rsid w:val="4807C055"/>
    <w:rsid w:val="4810D7FD"/>
    <w:rsid w:val="4819E53F"/>
    <w:rsid w:val="481A57B6"/>
    <w:rsid w:val="481DB7CC"/>
    <w:rsid w:val="4823084A"/>
    <w:rsid w:val="48394C1C"/>
    <w:rsid w:val="4856B8F6"/>
    <w:rsid w:val="48675118"/>
    <w:rsid w:val="4871AB98"/>
    <w:rsid w:val="48785DFC"/>
    <w:rsid w:val="4878F011"/>
    <w:rsid w:val="487E2F2D"/>
    <w:rsid w:val="488E1458"/>
    <w:rsid w:val="489A37BE"/>
    <w:rsid w:val="48A93C27"/>
    <w:rsid w:val="48BA62F5"/>
    <w:rsid w:val="48BAFFFD"/>
    <w:rsid w:val="48C4C5EB"/>
    <w:rsid w:val="48D6B7BE"/>
    <w:rsid w:val="48D89F6D"/>
    <w:rsid w:val="48DAF2D5"/>
    <w:rsid w:val="48E08F73"/>
    <w:rsid w:val="48F1A077"/>
    <w:rsid w:val="4917A41F"/>
    <w:rsid w:val="492C0492"/>
    <w:rsid w:val="492ED319"/>
    <w:rsid w:val="493A7FDC"/>
    <w:rsid w:val="4962CB74"/>
    <w:rsid w:val="49685597"/>
    <w:rsid w:val="496896B7"/>
    <w:rsid w:val="496BAF39"/>
    <w:rsid w:val="497F7B5B"/>
    <w:rsid w:val="498B316C"/>
    <w:rsid w:val="498FD77F"/>
    <w:rsid w:val="4991ED84"/>
    <w:rsid w:val="499305BC"/>
    <w:rsid w:val="4995018D"/>
    <w:rsid w:val="49A1AAB6"/>
    <w:rsid w:val="49A42936"/>
    <w:rsid w:val="49BD3A60"/>
    <w:rsid w:val="49D3068D"/>
    <w:rsid w:val="49D3A6EC"/>
    <w:rsid w:val="49E24ED1"/>
    <w:rsid w:val="49FF23D2"/>
    <w:rsid w:val="4A039675"/>
    <w:rsid w:val="4A0FFB8F"/>
    <w:rsid w:val="4A243CBB"/>
    <w:rsid w:val="4A278AEA"/>
    <w:rsid w:val="4A325146"/>
    <w:rsid w:val="4A38B9F6"/>
    <w:rsid w:val="4A42ED64"/>
    <w:rsid w:val="4A57F415"/>
    <w:rsid w:val="4A647DC8"/>
    <w:rsid w:val="4A661018"/>
    <w:rsid w:val="4A801702"/>
    <w:rsid w:val="4A82C9F4"/>
    <w:rsid w:val="4A880B02"/>
    <w:rsid w:val="4A9CFEBA"/>
    <w:rsid w:val="4A9EEBBD"/>
    <w:rsid w:val="4AB346DA"/>
    <w:rsid w:val="4AD27B42"/>
    <w:rsid w:val="4AD77F2D"/>
    <w:rsid w:val="4AE2EFB1"/>
    <w:rsid w:val="4AF3F971"/>
    <w:rsid w:val="4AF5F099"/>
    <w:rsid w:val="4AFC7D45"/>
    <w:rsid w:val="4B030B15"/>
    <w:rsid w:val="4B0F7F15"/>
    <w:rsid w:val="4B229FEF"/>
    <w:rsid w:val="4B261439"/>
    <w:rsid w:val="4B326CCE"/>
    <w:rsid w:val="4B3E5AB2"/>
    <w:rsid w:val="4B47AF64"/>
    <w:rsid w:val="4B5575A3"/>
    <w:rsid w:val="4B932770"/>
    <w:rsid w:val="4B946D22"/>
    <w:rsid w:val="4BA94C5A"/>
    <w:rsid w:val="4BAC9B70"/>
    <w:rsid w:val="4BBAE422"/>
    <w:rsid w:val="4BC836B9"/>
    <w:rsid w:val="4BCED88D"/>
    <w:rsid w:val="4BD2284E"/>
    <w:rsid w:val="4BD96173"/>
    <w:rsid w:val="4BD96CB0"/>
    <w:rsid w:val="4BDB1C8B"/>
    <w:rsid w:val="4BEE90B7"/>
    <w:rsid w:val="4BF49DFC"/>
    <w:rsid w:val="4C031219"/>
    <w:rsid w:val="4C0AF3B8"/>
    <w:rsid w:val="4C0C7527"/>
    <w:rsid w:val="4C1314DE"/>
    <w:rsid w:val="4C2BC1C3"/>
    <w:rsid w:val="4C335DF8"/>
    <w:rsid w:val="4C396C39"/>
    <w:rsid w:val="4C3BE36D"/>
    <w:rsid w:val="4C3C9684"/>
    <w:rsid w:val="4C42448E"/>
    <w:rsid w:val="4C4BA826"/>
    <w:rsid w:val="4C4E0009"/>
    <w:rsid w:val="4C608B5F"/>
    <w:rsid w:val="4C65A226"/>
    <w:rsid w:val="4C7476B3"/>
    <w:rsid w:val="4C7526C9"/>
    <w:rsid w:val="4C877DE9"/>
    <w:rsid w:val="4C8C5BF6"/>
    <w:rsid w:val="4C9BE437"/>
    <w:rsid w:val="4CA351E9"/>
    <w:rsid w:val="4CBF65B1"/>
    <w:rsid w:val="4CC1E49A"/>
    <w:rsid w:val="4CE8AB04"/>
    <w:rsid w:val="4CF0B062"/>
    <w:rsid w:val="4CF7A033"/>
    <w:rsid w:val="4CFA97E5"/>
    <w:rsid w:val="4D047504"/>
    <w:rsid w:val="4D11CA8C"/>
    <w:rsid w:val="4D1F5C74"/>
    <w:rsid w:val="4D24EC8E"/>
    <w:rsid w:val="4D4B7478"/>
    <w:rsid w:val="4D6DF8AF"/>
    <w:rsid w:val="4D8B1DE4"/>
    <w:rsid w:val="4D8E3D6F"/>
    <w:rsid w:val="4D9798A7"/>
    <w:rsid w:val="4DAA9561"/>
    <w:rsid w:val="4DADFC91"/>
    <w:rsid w:val="4DB08B96"/>
    <w:rsid w:val="4DB3111C"/>
    <w:rsid w:val="4DE27456"/>
    <w:rsid w:val="4DE2BBC0"/>
    <w:rsid w:val="4DEA150B"/>
    <w:rsid w:val="4DF53583"/>
    <w:rsid w:val="4DF74A52"/>
    <w:rsid w:val="4DFB68F8"/>
    <w:rsid w:val="4E1553A2"/>
    <w:rsid w:val="4E1D3E10"/>
    <w:rsid w:val="4E213073"/>
    <w:rsid w:val="4E26E846"/>
    <w:rsid w:val="4E333022"/>
    <w:rsid w:val="4E35474B"/>
    <w:rsid w:val="4E371526"/>
    <w:rsid w:val="4E4493B9"/>
    <w:rsid w:val="4E6EE17C"/>
    <w:rsid w:val="4E72C92D"/>
    <w:rsid w:val="4E784A1D"/>
    <w:rsid w:val="4E878DD7"/>
    <w:rsid w:val="4E9C0471"/>
    <w:rsid w:val="4EB4EC3F"/>
    <w:rsid w:val="4EB6D531"/>
    <w:rsid w:val="4EC4FCE2"/>
    <w:rsid w:val="4ECABCF9"/>
    <w:rsid w:val="4ED2B604"/>
    <w:rsid w:val="4ED5075C"/>
    <w:rsid w:val="4EDA4171"/>
    <w:rsid w:val="4EE67AD0"/>
    <w:rsid w:val="4EE81059"/>
    <w:rsid w:val="4EEF51BB"/>
    <w:rsid w:val="4EF3DE61"/>
    <w:rsid w:val="4EF587ED"/>
    <w:rsid w:val="4EF6224B"/>
    <w:rsid w:val="4EF7ADDE"/>
    <w:rsid w:val="4EFB3B18"/>
    <w:rsid w:val="4EFFADDE"/>
    <w:rsid w:val="4F06794F"/>
    <w:rsid w:val="4F073100"/>
    <w:rsid w:val="4F20CD0D"/>
    <w:rsid w:val="4F25F433"/>
    <w:rsid w:val="4F320768"/>
    <w:rsid w:val="4F36606C"/>
    <w:rsid w:val="4F409FBF"/>
    <w:rsid w:val="4F7451C6"/>
    <w:rsid w:val="4F786D53"/>
    <w:rsid w:val="4F7FE9E7"/>
    <w:rsid w:val="4F902F1A"/>
    <w:rsid w:val="4FA74D6E"/>
    <w:rsid w:val="4FAAF050"/>
    <w:rsid w:val="4FB9EEA9"/>
    <w:rsid w:val="4FBB5D34"/>
    <w:rsid w:val="4FC2B841"/>
    <w:rsid w:val="4FC8A139"/>
    <w:rsid w:val="4FD4B506"/>
    <w:rsid w:val="4FE6CAC9"/>
    <w:rsid w:val="4FEA5A4B"/>
    <w:rsid w:val="4FEC84C6"/>
    <w:rsid w:val="4FEF883E"/>
    <w:rsid w:val="4FF10B83"/>
    <w:rsid w:val="4FF3514D"/>
    <w:rsid w:val="4FF3786A"/>
    <w:rsid w:val="4FF4F0CB"/>
    <w:rsid w:val="4FFB8BB5"/>
    <w:rsid w:val="500B60CA"/>
    <w:rsid w:val="501AEBE2"/>
    <w:rsid w:val="50278575"/>
    <w:rsid w:val="502DA830"/>
    <w:rsid w:val="503414B1"/>
    <w:rsid w:val="5036CAC4"/>
    <w:rsid w:val="503FEE3D"/>
    <w:rsid w:val="5043D2D4"/>
    <w:rsid w:val="5048446E"/>
    <w:rsid w:val="504922F9"/>
    <w:rsid w:val="505E12E5"/>
    <w:rsid w:val="50624BB3"/>
    <w:rsid w:val="507EF324"/>
    <w:rsid w:val="508B53EF"/>
    <w:rsid w:val="50A3C399"/>
    <w:rsid w:val="50B1C09F"/>
    <w:rsid w:val="50B54EA1"/>
    <w:rsid w:val="50D6ECF6"/>
    <w:rsid w:val="50DE89CB"/>
    <w:rsid w:val="50E5EC77"/>
    <w:rsid w:val="50F045B9"/>
    <w:rsid w:val="5115FAE5"/>
    <w:rsid w:val="5119B01D"/>
    <w:rsid w:val="51285EC9"/>
    <w:rsid w:val="51326D9F"/>
    <w:rsid w:val="513CA161"/>
    <w:rsid w:val="513E2136"/>
    <w:rsid w:val="515FC407"/>
    <w:rsid w:val="516A692C"/>
    <w:rsid w:val="517732D4"/>
    <w:rsid w:val="517A130A"/>
    <w:rsid w:val="5188E2CB"/>
    <w:rsid w:val="519733DD"/>
    <w:rsid w:val="519A75AC"/>
    <w:rsid w:val="51ACA5E2"/>
    <w:rsid w:val="51AFE2F7"/>
    <w:rsid w:val="51AFF7E1"/>
    <w:rsid w:val="51B1480F"/>
    <w:rsid w:val="51B5ACF5"/>
    <w:rsid w:val="51C27149"/>
    <w:rsid w:val="51C716DD"/>
    <w:rsid w:val="51D19EF1"/>
    <w:rsid w:val="51D38BBC"/>
    <w:rsid w:val="51D5F68E"/>
    <w:rsid w:val="51E56E80"/>
    <w:rsid w:val="51F57BE0"/>
    <w:rsid w:val="51FEC692"/>
    <w:rsid w:val="520DE879"/>
    <w:rsid w:val="520F77CA"/>
    <w:rsid w:val="52188DDE"/>
    <w:rsid w:val="5219B3D2"/>
    <w:rsid w:val="521A9532"/>
    <w:rsid w:val="521CB66D"/>
    <w:rsid w:val="52240EB1"/>
    <w:rsid w:val="523AA5A0"/>
    <w:rsid w:val="523BD3F5"/>
    <w:rsid w:val="5249F827"/>
    <w:rsid w:val="525FC479"/>
    <w:rsid w:val="52687C83"/>
    <w:rsid w:val="526FEC9B"/>
    <w:rsid w:val="52742746"/>
    <w:rsid w:val="52874B00"/>
    <w:rsid w:val="528859C8"/>
    <w:rsid w:val="528F06EF"/>
    <w:rsid w:val="529027F9"/>
    <w:rsid w:val="529B2DA8"/>
    <w:rsid w:val="52D86859"/>
    <w:rsid w:val="52F8C686"/>
    <w:rsid w:val="5301BF22"/>
    <w:rsid w:val="5303BB2E"/>
    <w:rsid w:val="530B870E"/>
    <w:rsid w:val="5311F59A"/>
    <w:rsid w:val="5325AB8A"/>
    <w:rsid w:val="53306269"/>
    <w:rsid w:val="5332FB1F"/>
    <w:rsid w:val="53370222"/>
    <w:rsid w:val="533D1C07"/>
    <w:rsid w:val="534F12BA"/>
    <w:rsid w:val="53509067"/>
    <w:rsid w:val="53613BEF"/>
    <w:rsid w:val="5362E73E"/>
    <w:rsid w:val="536352A0"/>
    <w:rsid w:val="5378FED3"/>
    <w:rsid w:val="5389D62E"/>
    <w:rsid w:val="53A7CB92"/>
    <w:rsid w:val="53A95E9F"/>
    <w:rsid w:val="53B339E4"/>
    <w:rsid w:val="53B4D27F"/>
    <w:rsid w:val="53B8875F"/>
    <w:rsid w:val="53CE197A"/>
    <w:rsid w:val="53D5C455"/>
    <w:rsid w:val="53F1584E"/>
    <w:rsid w:val="53F5D838"/>
    <w:rsid w:val="54014F0B"/>
    <w:rsid w:val="540AC71D"/>
    <w:rsid w:val="542EFA0E"/>
    <w:rsid w:val="545DCF09"/>
    <w:rsid w:val="5469316B"/>
    <w:rsid w:val="546CDD36"/>
    <w:rsid w:val="54730C6D"/>
    <w:rsid w:val="5478788A"/>
    <w:rsid w:val="547EC9CA"/>
    <w:rsid w:val="54905EA0"/>
    <w:rsid w:val="54989002"/>
    <w:rsid w:val="54AA71ED"/>
    <w:rsid w:val="54B30D76"/>
    <w:rsid w:val="54CB4654"/>
    <w:rsid w:val="54DA90B7"/>
    <w:rsid w:val="54E3DD9F"/>
    <w:rsid w:val="54EE234E"/>
    <w:rsid w:val="54FC8727"/>
    <w:rsid w:val="550B2369"/>
    <w:rsid w:val="5524985C"/>
    <w:rsid w:val="552AD735"/>
    <w:rsid w:val="552F2D82"/>
    <w:rsid w:val="5544413B"/>
    <w:rsid w:val="554B4D0A"/>
    <w:rsid w:val="55636EB7"/>
    <w:rsid w:val="5582304D"/>
    <w:rsid w:val="558CBA7B"/>
    <w:rsid w:val="559345BC"/>
    <w:rsid w:val="559A43DB"/>
    <w:rsid w:val="559EEB6D"/>
    <w:rsid w:val="55B60CE8"/>
    <w:rsid w:val="55B676E5"/>
    <w:rsid w:val="55F47F27"/>
    <w:rsid w:val="5609E8DE"/>
    <w:rsid w:val="56159888"/>
    <w:rsid w:val="56169D09"/>
    <w:rsid w:val="56197C24"/>
    <w:rsid w:val="561A1CE0"/>
    <w:rsid w:val="5625D18B"/>
    <w:rsid w:val="562C724A"/>
    <w:rsid w:val="56307C35"/>
    <w:rsid w:val="564B2D46"/>
    <w:rsid w:val="56569F7E"/>
    <w:rsid w:val="565DC7CE"/>
    <w:rsid w:val="56604BEA"/>
    <w:rsid w:val="566150B7"/>
    <w:rsid w:val="567159F4"/>
    <w:rsid w:val="56833A9E"/>
    <w:rsid w:val="5687B9D2"/>
    <w:rsid w:val="569899E0"/>
    <w:rsid w:val="56A36F55"/>
    <w:rsid w:val="56A9E99E"/>
    <w:rsid w:val="56AB2E33"/>
    <w:rsid w:val="56CFD036"/>
    <w:rsid w:val="570AAC3C"/>
    <w:rsid w:val="571CD28A"/>
    <w:rsid w:val="571F7B4F"/>
    <w:rsid w:val="572908F0"/>
    <w:rsid w:val="57383D97"/>
    <w:rsid w:val="57436C55"/>
    <w:rsid w:val="5746E000"/>
    <w:rsid w:val="574EDD93"/>
    <w:rsid w:val="574F6CB6"/>
    <w:rsid w:val="5753F855"/>
    <w:rsid w:val="5757C001"/>
    <w:rsid w:val="5758A4B8"/>
    <w:rsid w:val="575CEF82"/>
    <w:rsid w:val="576DE7C8"/>
    <w:rsid w:val="57714C5F"/>
    <w:rsid w:val="577F1834"/>
    <w:rsid w:val="578010D0"/>
    <w:rsid w:val="57887508"/>
    <w:rsid w:val="57989BD6"/>
    <w:rsid w:val="57A5B17D"/>
    <w:rsid w:val="57B00319"/>
    <w:rsid w:val="57C0A541"/>
    <w:rsid w:val="57C24134"/>
    <w:rsid w:val="57FBB14F"/>
    <w:rsid w:val="580871AB"/>
    <w:rsid w:val="5853B161"/>
    <w:rsid w:val="58553700"/>
    <w:rsid w:val="58786F1C"/>
    <w:rsid w:val="588607BB"/>
    <w:rsid w:val="58927EFA"/>
    <w:rsid w:val="58A658DB"/>
    <w:rsid w:val="58ACBF63"/>
    <w:rsid w:val="58B89B64"/>
    <w:rsid w:val="58BE69AC"/>
    <w:rsid w:val="58D17C9A"/>
    <w:rsid w:val="58D71EB2"/>
    <w:rsid w:val="58F2C645"/>
    <w:rsid w:val="58FA89D7"/>
    <w:rsid w:val="58FD4D47"/>
    <w:rsid w:val="58FFA354"/>
    <w:rsid w:val="592A2E3F"/>
    <w:rsid w:val="5933659B"/>
    <w:rsid w:val="593950C2"/>
    <w:rsid w:val="593CB490"/>
    <w:rsid w:val="593F7D68"/>
    <w:rsid w:val="59494650"/>
    <w:rsid w:val="594F4A75"/>
    <w:rsid w:val="59560A7C"/>
    <w:rsid w:val="596A287F"/>
    <w:rsid w:val="5971902B"/>
    <w:rsid w:val="597C8478"/>
    <w:rsid w:val="597DEBD3"/>
    <w:rsid w:val="597F1AB2"/>
    <w:rsid w:val="598701A6"/>
    <w:rsid w:val="59950320"/>
    <w:rsid w:val="59959E72"/>
    <w:rsid w:val="599D46CF"/>
    <w:rsid w:val="59B279E2"/>
    <w:rsid w:val="59B90065"/>
    <w:rsid w:val="59BF84DB"/>
    <w:rsid w:val="59DB854A"/>
    <w:rsid w:val="59E2B923"/>
    <w:rsid w:val="59F819FF"/>
    <w:rsid w:val="59F90BFE"/>
    <w:rsid w:val="5A0B7965"/>
    <w:rsid w:val="5A11802E"/>
    <w:rsid w:val="5A12BA07"/>
    <w:rsid w:val="5A1BDF7D"/>
    <w:rsid w:val="5A2679AB"/>
    <w:rsid w:val="5A30BBC3"/>
    <w:rsid w:val="5A325B2D"/>
    <w:rsid w:val="5A7E536F"/>
    <w:rsid w:val="5A958218"/>
    <w:rsid w:val="5A976C9C"/>
    <w:rsid w:val="5AA13AE9"/>
    <w:rsid w:val="5AA269EF"/>
    <w:rsid w:val="5AAF05C8"/>
    <w:rsid w:val="5AB6E034"/>
    <w:rsid w:val="5AC2782E"/>
    <w:rsid w:val="5AC7535F"/>
    <w:rsid w:val="5ACA3D58"/>
    <w:rsid w:val="5ADA1510"/>
    <w:rsid w:val="5ADC1EBA"/>
    <w:rsid w:val="5ADF47AA"/>
    <w:rsid w:val="5AE60BD6"/>
    <w:rsid w:val="5AFA2A28"/>
    <w:rsid w:val="5B0841CC"/>
    <w:rsid w:val="5B0D28B8"/>
    <w:rsid w:val="5B297549"/>
    <w:rsid w:val="5B2C7159"/>
    <w:rsid w:val="5B2F058F"/>
    <w:rsid w:val="5B33EC6A"/>
    <w:rsid w:val="5B488EDB"/>
    <w:rsid w:val="5B4EF7CE"/>
    <w:rsid w:val="5B63BC31"/>
    <w:rsid w:val="5B6C2E64"/>
    <w:rsid w:val="5B6E9B2A"/>
    <w:rsid w:val="5B72BC94"/>
    <w:rsid w:val="5B759F69"/>
    <w:rsid w:val="5B8D54F5"/>
    <w:rsid w:val="5B8D6F76"/>
    <w:rsid w:val="5B924FAB"/>
    <w:rsid w:val="5B92B886"/>
    <w:rsid w:val="5BA0CCC8"/>
    <w:rsid w:val="5BA39947"/>
    <w:rsid w:val="5BB73C3A"/>
    <w:rsid w:val="5BBB5E2A"/>
    <w:rsid w:val="5BBC554A"/>
    <w:rsid w:val="5BCC0D40"/>
    <w:rsid w:val="5BD61ABB"/>
    <w:rsid w:val="5BD89CE3"/>
    <w:rsid w:val="5BE1C887"/>
    <w:rsid w:val="5BED7CB0"/>
    <w:rsid w:val="5BF67874"/>
    <w:rsid w:val="5BF6AFBD"/>
    <w:rsid w:val="5BF8DEA4"/>
    <w:rsid w:val="5C2678A0"/>
    <w:rsid w:val="5C2E814A"/>
    <w:rsid w:val="5C36BE3C"/>
    <w:rsid w:val="5C38FF04"/>
    <w:rsid w:val="5C3C28C4"/>
    <w:rsid w:val="5C52402E"/>
    <w:rsid w:val="5C5FBA1D"/>
    <w:rsid w:val="5C68AE41"/>
    <w:rsid w:val="5C6B498A"/>
    <w:rsid w:val="5C7430B5"/>
    <w:rsid w:val="5C7B01AA"/>
    <w:rsid w:val="5C8DABCD"/>
    <w:rsid w:val="5C8FE174"/>
    <w:rsid w:val="5CAAEB82"/>
    <w:rsid w:val="5CB4CF16"/>
    <w:rsid w:val="5CBE770A"/>
    <w:rsid w:val="5CC73C74"/>
    <w:rsid w:val="5CCF1034"/>
    <w:rsid w:val="5CD227C8"/>
    <w:rsid w:val="5CD5CC24"/>
    <w:rsid w:val="5CF3BEAE"/>
    <w:rsid w:val="5CF68E16"/>
    <w:rsid w:val="5CF7297D"/>
    <w:rsid w:val="5CF89B84"/>
    <w:rsid w:val="5CFEA2BF"/>
    <w:rsid w:val="5D04FFAE"/>
    <w:rsid w:val="5D0771DE"/>
    <w:rsid w:val="5D0933CB"/>
    <w:rsid w:val="5D1D4CE4"/>
    <w:rsid w:val="5D217ECE"/>
    <w:rsid w:val="5D2B052A"/>
    <w:rsid w:val="5D2C378F"/>
    <w:rsid w:val="5D2C6BC7"/>
    <w:rsid w:val="5D2D4A71"/>
    <w:rsid w:val="5D46E54C"/>
    <w:rsid w:val="5D5F5228"/>
    <w:rsid w:val="5D630466"/>
    <w:rsid w:val="5D72DE78"/>
    <w:rsid w:val="5D764F11"/>
    <w:rsid w:val="5D82853A"/>
    <w:rsid w:val="5D851ED2"/>
    <w:rsid w:val="5D8A78F0"/>
    <w:rsid w:val="5DAE88C6"/>
    <w:rsid w:val="5DAF7881"/>
    <w:rsid w:val="5DB0F234"/>
    <w:rsid w:val="5DB1D32C"/>
    <w:rsid w:val="5DBB3CBA"/>
    <w:rsid w:val="5DC60EE8"/>
    <w:rsid w:val="5DC7D3D2"/>
    <w:rsid w:val="5DDE1D09"/>
    <w:rsid w:val="5DE703B1"/>
    <w:rsid w:val="5DF1F3F9"/>
    <w:rsid w:val="5DF2209E"/>
    <w:rsid w:val="5DFEAD47"/>
    <w:rsid w:val="5E0BEFA7"/>
    <w:rsid w:val="5E1E4AD3"/>
    <w:rsid w:val="5E2C3D2B"/>
    <w:rsid w:val="5E2D078C"/>
    <w:rsid w:val="5E30C26A"/>
    <w:rsid w:val="5E36DBAE"/>
    <w:rsid w:val="5E3810C2"/>
    <w:rsid w:val="5E3B789F"/>
    <w:rsid w:val="5E5AB068"/>
    <w:rsid w:val="5E5C495A"/>
    <w:rsid w:val="5E690D6E"/>
    <w:rsid w:val="5E6DBFA6"/>
    <w:rsid w:val="5E7D9514"/>
    <w:rsid w:val="5E8A7485"/>
    <w:rsid w:val="5E93AEBE"/>
    <w:rsid w:val="5E9F0A9E"/>
    <w:rsid w:val="5EA39BB1"/>
    <w:rsid w:val="5EBECBEA"/>
    <w:rsid w:val="5ED03EC9"/>
    <w:rsid w:val="5ED6F2AB"/>
    <w:rsid w:val="5EE0B862"/>
    <w:rsid w:val="5F2164FF"/>
    <w:rsid w:val="5F235161"/>
    <w:rsid w:val="5F2C8032"/>
    <w:rsid w:val="5F32A382"/>
    <w:rsid w:val="5F413181"/>
    <w:rsid w:val="5F4439AC"/>
    <w:rsid w:val="5F50211E"/>
    <w:rsid w:val="5F59EDFB"/>
    <w:rsid w:val="5F5E66C3"/>
    <w:rsid w:val="5F6440AD"/>
    <w:rsid w:val="5F6E30A3"/>
    <w:rsid w:val="5F6FFE16"/>
    <w:rsid w:val="5F70AC6D"/>
    <w:rsid w:val="5F7AF8D3"/>
    <w:rsid w:val="5F7D7EED"/>
    <w:rsid w:val="5F815B15"/>
    <w:rsid w:val="5F95D08E"/>
    <w:rsid w:val="5FA198AE"/>
    <w:rsid w:val="5FAABF6F"/>
    <w:rsid w:val="5FAF43CE"/>
    <w:rsid w:val="5FB2E93D"/>
    <w:rsid w:val="5FBD8A1F"/>
    <w:rsid w:val="5FED54A9"/>
    <w:rsid w:val="5FF11336"/>
    <w:rsid w:val="6001AA19"/>
    <w:rsid w:val="600D813B"/>
    <w:rsid w:val="604B5C61"/>
    <w:rsid w:val="605913E4"/>
    <w:rsid w:val="60680208"/>
    <w:rsid w:val="606A020E"/>
    <w:rsid w:val="6089EA1D"/>
    <w:rsid w:val="6098622C"/>
    <w:rsid w:val="609FEC59"/>
    <w:rsid w:val="60DAA215"/>
    <w:rsid w:val="60DB456D"/>
    <w:rsid w:val="60DFE8E8"/>
    <w:rsid w:val="60F8BAD3"/>
    <w:rsid w:val="611472EA"/>
    <w:rsid w:val="612717C5"/>
    <w:rsid w:val="61453F98"/>
    <w:rsid w:val="6157B946"/>
    <w:rsid w:val="615CBD85"/>
    <w:rsid w:val="616DFDD6"/>
    <w:rsid w:val="617C17EA"/>
    <w:rsid w:val="6181A572"/>
    <w:rsid w:val="618798B6"/>
    <w:rsid w:val="61880F13"/>
    <w:rsid w:val="618D3782"/>
    <w:rsid w:val="6192482F"/>
    <w:rsid w:val="61A07B9B"/>
    <w:rsid w:val="61A436EA"/>
    <w:rsid w:val="61B064E5"/>
    <w:rsid w:val="61B69406"/>
    <w:rsid w:val="61C454CC"/>
    <w:rsid w:val="61CAB41F"/>
    <w:rsid w:val="61D3B117"/>
    <w:rsid w:val="61D78403"/>
    <w:rsid w:val="61DB1F72"/>
    <w:rsid w:val="61E140BC"/>
    <w:rsid w:val="61F5D247"/>
    <w:rsid w:val="62096BDD"/>
    <w:rsid w:val="6209985B"/>
    <w:rsid w:val="62138704"/>
    <w:rsid w:val="621C7657"/>
    <w:rsid w:val="623DD14A"/>
    <w:rsid w:val="624003E0"/>
    <w:rsid w:val="6245093B"/>
    <w:rsid w:val="625197D0"/>
    <w:rsid w:val="625467A3"/>
    <w:rsid w:val="6256F10D"/>
    <w:rsid w:val="625A9288"/>
    <w:rsid w:val="6275CE46"/>
    <w:rsid w:val="6280EFB2"/>
    <w:rsid w:val="62829FD3"/>
    <w:rsid w:val="628B175F"/>
    <w:rsid w:val="628D62F5"/>
    <w:rsid w:val="628F2DDA"/>
    <w:rsid w:val="629576F0"/>
    <w:rsid w:val="6297718B"/>
    <w:rsid w:val="62A89744"/>
    <w:rsid w:val="62A8A58F"/>
    <w:rsid w:val="62AAC2F5"/>
    <w:rsid w:val="62B14B67"/>
    <w:rsid w:val="62B5D1C5"/>
    <w:rsid w:val="62BF0854"/>
    <w:rsid w:val="62C622E2"/>
    <w:rsid w:val="62D0E92B"/>
    <w:rsid w:val="62D45EF1"/>
    <w:rsid w:val="62D98858"/>
    <w:rsid w:val="62DFADD2"/>
    <w:rsid w:val="62E8126C"/>
    <w:rsid w:val="62EC958D"/>
    <w:rsid w:val="63113D9E"/>
    <w:rsid w:val="6315D9F2"/>
    <w:rsid w:val="63267EDA"/>
    <w:rsid w:val="632B0E89"/>
    <w:rsid w:val="63413156"/>
    <w:rsid w:val="635A27A7"/>
    <w:rsid w:val="63755DB5"/>
    <w:rsid w:val="637F62F2"/>
    <w:rsid w:val="638C0085"/>
    <w:rsid w:val="638FA86A"/>
    <w:rsid w:val="639667C2"/>
    <w:rsid w:val="639B1E0D"/>
    <w:rsid w:val="63A09730"/>
    <w:rsid w:val="63A21BE8"/>
    <w:rsid w:val="63A3F87C"/>
    <w:rsid w:val="63A4BB39"/>
    <w:rsid w:val="63ABA03B"/>
    <w:rsid w:val="63AD7BB0"/>
    <w:rsid w:val="63B1FEFD"/>
    <w:rsid w:val="63B7C686"/>
    <w:rsid w:val="63C7391D"/>
    <w:rsid w:val="63D1EC45"/>
    <w:rsid w:val="63DFB806"/>
    <w:rsid w:val="63DFDED2"/>
    <w:rsid w:val="63E234A0"/>
    <w:rsid w:val="63E48689"/>
    <w:rsid w:val="63EE3639"/>
    <w:rsid w:val="63F0023F"/>
    <w:rsid w:val="63F376B0"/>
    <w:rsid w:val="64162600"/>
    <w:rsid w:val="641BDCCE"/>
    <w:rsid w:val="64277F9B"/>
    <w:rsid w:val="64334273"/>
    <w:rsid w:val="64338FA4"/>
    <w:rsid w:val="64348074"/>
    <w:rsid w:val="644AF6D8"/>
    <w:rsid w:val="645597EA"/>
    <w:rsid w:val="646D3D7A"/>
    <w:rsid w:val="6470820C"/>
    <w:rsid w:val="647390D8"/>
    <w:rsid w:val="64834A66"/>
    <w:rsid w:val="648356C3"/>
    <w:rsid w:val="6493C901"/>
    <w:rsid w:val="64A00930"/>
    <w:rsid w:val="64C71265"/>
    <w:rsid w:val="64D58ADD"/>
    <w:rsid w:val="64D9E146"/>
    <w:rsid w:val="64DB78D7"/>
    <w:rsid w:val="64E5867F"/>
    <w:rsid w:val="64ED8BF3"/>
    <w:rsid w:val="650079A9"/>
    <w:rsid w:val="65095D78"/>
    <w:rsid w:val="6513AD7D"/>
    <w:rsid w:val="6516696B"/>
    <w:rsid w:val="652D585F"/>
    <w:rsid w:val="65880585"/>
    <w:rsid w:val="658E4C37"/>
    <w:rsid w:val="65C0E63A"/>
    <w:rsid w:val="65CC9C61"/>
    <w:rsid w:val="65DC695B"/>
    <w:rsid w:val="65E0C8EC"/>
    <w:rsid w:val="65E62F16"/>
    <w:rsid w:val="66005834"/>
    <w:rsid w:val="6615FE51"/>
    <w:rsid w:val="6616D373"/>
    <w:rsid w:val="661FCB8C"/>
    <w:rsid w:val="6645E8B1"/>
    <w:rsid w:val="668A61C2"/>
    <w:rsid w:val="6695C5F6"/>
    <w:rsid w:val="669884CE"/>
    <w:rsid w:val="66B28272"/>
    <w:rsid w:val="66B3280C"/>
    <w:rsid w:val="66B871B5"/>
    <w:rsid w:val="66BA271F"/>
    <w:rsid w:val="66C949A4"/>
    <w:rsid w:val="66C96479"/>
    <w:rsid w:val="66D15B6C"/>
    <w:rsid w:val="66E19055"/>
    <w:rsid w:val="66F6166E"/>
    <w:rsid w:val="66F98078"/>
    <w:rsid w:val="670DBEF9"/>
    <w:rsid w:val="6717EBB7"/>
    <w:rsid w:val="674EB833"/>
    <w:rsid w:val="676481C0"/>
    <w:rsid w:val="67657B29"/>
    <w:rsid w:val="67694506"/>
    <w:rsid w:val="6799B4D3"/>
    <w:rsid w:val="679A912B"/>
    <w:rsid w:val="679FC158"/>
    <w:rsid w:val="67A0628C"/>
    <w:rsid w:val="67BB0A8F"/>
    <w:rsid w:val="67C38C2B"/>
    <w:rsid w:val="67C95E35"/>
    <w:rsid w:val="67C9C554"/>
    <w:rsid w:val="67D46F50"/>
    <w:rsid w:val="67DC0AA8"/>
    <w:rsid w:val="67F139D6"/>
    <w:rsid w:val="681C9FE9"/>
    <w:rsid w:val="68209C20"/>
    <w:rsid w:val="682555F3"/>
    <w:rsid w:val="682B5999"/>
    <w:rsid w:val="684FC03F"/>
    <w:rsid w:val="685C73BF"/>
    <w:rsid w:val="686EF239"/>
    <w:rsid w:val="68769028"/>
    <w:rsid w:val="688EE3E7"/>
    <w:rsid w:val="68A6D19E"/>
    <w:rsid w:val="68A6E24E"/>
    <w:rsid w:val="68B0ABAF"/>
    <w:rsid w:val="68C080C4"/>
    <w:rsid w:val="68C4CE46"/>
    <w:rsid w:val="68CF2C8F"/>
    <w:rsid w:val="68CFB726"/>
    <w:rsid w:val="68DDD5C6"/>
    <w:rsid w:val="68E260BE"/>
    <w:rsid w:val="68E5DC62"/>
    <w:rsid w:val="68E9AE2E"/>
    <w:rsid w:val="68F62A82"/>
    <w:rsid w:val="6907C8DA"/>
    <w:rsid w:val="69092E5E"/>
    <w:rsid w:val="692897ED"/>
    <w:rsid w:val="6932CB24"/>
    <w:rsid w:val="693780F3"/>
    <w:rsid w:val="69434F74"/>
    <w:rsid w:val="69630CDC"/>
    <w:rsid w:val="69700D99"/>
    <w:rsid w:val="6992C529"/>
    <w:rsid w:val="699FDB1B"/>
    <w:rsid w:val="69ABEF18"/>
    <w:rsid w:val="69BB99CC"/>
    <w:rsid w:val="69C24F22"/>
    <w:rsid w:val="69CD7015"/>
    <w:rsid w:val="69D62570"/>
    <w:rsid w:val="69DD8D8F"/>
    <w:rsid w:val="69E5F166"/>
    <w:rsid w:val="69F07A5A"/>
    <w:rsid w:val="69F29583"/>
    <w:rsid w:val="69F57A32"/>
    <w:rsid w:val="69F7A260"/>
    <w:rsid w:val="6A0F0361"/>
    <w:rsid w:val="6A195D81"/>
    <w:rsid w:val="6A1AB791"/>
    <w:rsid w:val="6A1AB9CE"/>
    <w:rsid w:val="6A2729A2"/>
    <w:rsid w:val="6A29528A"/>
    <w:rsid w:val="6A38E539"/>
    <w:rsid w:val="6A3F42A1"/>
    <w:rsid w:val="6A41FDB4"/>
    <w:rsid w:val="6A53C22D"/>
    <w:rsid w:val="6A57240C"/>
    <w:rsid w:val="6A72BFD1"/>
    <w:rsid w:val="6A7940BD"/>
    <w:rsid w:val="6A9F1947"/>
    <w:rsid w:val="6AA1B6BC"/>
    <w:rsid w:val="6AA31104"/>
    <w:rsid w:val="6AB01574"/>
    <w:rsid w:val="6AB60AA0"/>
    <w:rsid w:val="6ABE9104"/>
    <w:rsid w:val="6AC965EE"/>
    <w:rsid w:val="6ACBD028"/>
    <w:rsid w:val="6ACCC176"/>
    <w:rsid w:val="6ACE9B85"/>
    <w:rsid w:val="6AD06BA6"/>
    <w:rsid w:val="6AD6FEF2"/>
    <w:rsid w:val="6ADEEDF1"/>
    <w:rsid w:val="6AF8E134"/>
    <w:rsid w:val="6B00F9FC"/>
    <w:rsid w:val="6B068823"/>
    <w:rsid w:val="6B0F6556"/>
    <w:rsid w:val="6B15E8F3"/>
    <w:rsid w:val="6B2761CA"/>
    <w:rsid w:val="6B3275B7"/>
    <w:rsid w:val="6B3D97A9"/>
    <w:rsid w:val="6B482C37"/>
    <w:rsid w:val="6B4C4F2F"/>
    <w:rsid w:val="6B5ECAE0"/>
    <w:rsid w:val="6B64976E"/>
    <w:rsid w:val="6B6DBDC5"/>
    <w:rsid w:val="6B702A24"/>
    <w:rsid w:val="6B716042"/>
    <w:rsid w:val="6B77733C"/>
    <w:rsid w:val="6B78B5E0"/>
    <w:rsid w:val="6B81C1C7"/>
    <w:rsid w:val="6BA2697A"/>
    <w:rsid w:val="6BAC92BB"/>
    <w:rsid w:val="6BB57D78"/>
    <w:rsid w:val="6BBC7737"/>
    <w:rsid w:val="6BC5F0F5"/>
    <w:rsid w:val="6BC7EF88"/>
    <w:rsid w:val="6BEFF792"/>
    <w:rsid w:val="6BF4F9CF"/>
    <w:rsid w:val="6BFFD7EB"/>
    <w:rsid w:val="6C09602C"/>
    <w:rsid w:val="6C6137A9"/>
    <w:rsid w:val="6C625098"/>
    <w:rsid w:val="6C7E9C7F"/>
    <w:rsid w:val="6C8B4F80"/>
    <w:rsid w:val="6C96C481"/>
    <w:rsid w:val="6C9AEAA5"/>
    <w:rsid w:val="6C9B30E7"/>
    <w:rsid w:val="6C9C704E"/>
    <w:rsid w:val="6CA2F7F3"/>
    <w:rsid w:val="6CA86EB7"/>
    <w:rsid w:val="6CAD9B7E"/>
    <w:rsid w:val="6CB347DF"/>
    <w:rsid w:val="6CB45BB5"/>
    <w:rsid w:val="6CC3F668"/>
    <w:rsid w:val="6CD55266"/>
    <w:rsid w:val="6CD9959D"/>
    <w:rsid w:val="6CFAFBC9"/>
    <w:rsid w:val="6D102733"/>
    <w:rsid w:val="6D283D6F"/>
    <w:rsid w:val="6D30B528"/>
    <w:rsid w:val="6D33B26C"/>
    <w:rsid w:val="6D38B861"/>
    <w:rsid w:val="6D3DF269"/>
    <w:rsid w:val="6D4FE6FE"/>
    <w:rsid w:val="6D629230"/>
    <w:rsid w:val="6D7B6DF0"/>
    <w:rsid w:val="6D885424"/>
    <w:rsid w:val="6D96BAE6"/>
    <w:rsid w:val="6D9AB091"/>
    <w:rsid w:val="6D9E8A43"/>
    <w:rsid w:val="6D9F2EF8"/>
    <w:rsid w:val="6DB65CFD"/>
    <w:rsid w:val="6DC3B884"/>
    <w:rsid w:val="6DD303E1"/>
    <w:rsid w:val="6E0E2450"/>
    <w:rsid w:val="6E127CE6"/>
    <w:rsid w:val="6E1785D6"/>
    <w:rsid w:val="6E22EED6"/>
    <w:rsid w:val="6E269921"/>
    <w:rsid w:val="6E272145"/>
    <w:rsid w:val="6E48165D"/>
    <w:rsid w:val="6E493708"/>
    <w:rsid w:val="6E4CC562"/>
    <w:rsid w:val="6E55783A"/>
    <w:rsid w:val="6E6564A8"/>
    <w:rsid w:val="6E67D8F1"/>
    <w:rsid w:val="6E6F9148"/>
    <w:rsid w:val="6E73CD49"/>
    <w:rsid w:val="6E770EE2"/>
    <w:rsid w:val="6E7D8BCE"/>
    <w:rsid w:val="6E83CDA4"/>
    <w:rsid w:val="6E8E655A"/>
    <w:rsid w:val="6E949696"/>
    <w:rsid w:val="6EAF85AB"/>
    <w:rsid w:val="6EC5E523"/>
    <w:rsid w:val="6ED0C1C4"/>
    <w:rsid w:val="6EE192C5"/>
    <w:rsid w:val="6EE2444C"/>
    <w:rsid w:val="6EECF38E"/>
    <w:rsid w:val="6EF45F41"/>
    <w:rsid w:val="6EF6CDAC"/>
    <w:rsid w:val="6F038963"/>
    <w:rsid w:val="6F28249A"/>
    <w:rsid w:val="6F283381"/>
    <w:rsid w:val="6F302BEB"/>
    <w:rsid w:val="6F54ADA7"/>
    <w:rsid w:val="6F58977E"/>
    <w:rsid w:val="6F5F0DF7"/>
    <w:rsid w:val="6F60DB07"/>
    <w:rsid w:val="6F66D5A2"/>
    <w:rsid w:val="6F886100"/>
    <w:rsid w:val="6F8CA263"/>
    <w:rsid w:val="6F910B4A"/>
    <w:rsid w:val="6F91F479"/>
    <w:rsid w:val="6F96C46F"/>
    <w:rsid w:val="6F9E77A1"/>
    <w:rsid w:val="6FA0D21E"/>
    <w:rsid w:val="6FA46DDE"/>
    <w:rsid w:val="6FB19EE5"/>
    <w:rsid w:val="6FB298B5"/>
    <w:rsid w:val="6FCC9099"/>
    <w:rsid w:val="6FCEC297"/>
    <w:rsid w:val="6FD29E17"/>
    <w:rsid w:val="6FDD5202"/>
    <w:rsid w:val="6FE55625"/>
    <w:rsid w:val="6FE6A68E"/>
    <w:rsid w:val="6FE7852A"/>
    <w:rsid w:val="6FED5EE9"/>
    <w:rsid w:val="6FF0314D"/>
    <w:rsid w:val="6FF9A80D"/>
    <w:rsid w:val="6FFE64AD"/>
    <w:rsid w:val="6FFF63E5"/>
    <w:rsid w:val="7004258C"/>
    <w:rsid w:val="700963FA"/>
    <w:rsid w:val="70096E5B"/>
    <w:rsid w:val="700A6A0A"/>
    <w:rsid w:val="7017F3F8"/>
    <w:rsid w:val="70355717"/>
    <w:rsid w:val="70603050"/>
    <w:rsid w:val="70668A64"/>
    <w:rsid w:val="70680611"/>
    <w:rsid w:val="706BE4D5"/>
    <w:rsid w:val="706F2D6E"/>
    <w:rsid w:val="7090690C"/>
    <w:rsid w:val="70998FA7"/>
    <w:rsid w:val="70A04E3D"/>
    <w:rsid w:val="70AEAFBC"/>
    <w:rsid w:val="70BAEAEA"/>
    <w:rsid w:val="70BAF44C"/>
    <w:rsid w:val="70C0EDA6"/>
    <w:rsid w:val="70C56F0E"/>
    <w:rsid w:val="70DED201"/>
    <w:rsid w:val="70E4BB06"/>
    <w:rsid w:val="70F3D02A"/>
    <w:rsid w:val="70F94ADD"/>
    <w:rsid w:val="70FADE58"/>
    <w:rsid w:val="70FC13B0"/>
    <w:rsid w:val="710BB1E5"/>
    <w:rsid w:val="711215FD"/>
    <w:rsid w:val="7132A19E"/>
    <w:rsid w:val="713C3347"/>
    <w:rsid w:val="7148F865"/>
    <w:rsid w:val="714DA0CD"/>
    <w:rsid w:val="71535648"/>
    <w:rsid w:val="715AC87E"/>
    <w:rsid w:val="71671431"/>
    <w:rsid w:val="716E0532"/>
    <w:rsid w:val="71911F1A"/>
    <w:rsid w:val="71AC87B5"/>
    <w:rsid w:val="71B086A0"/>
    <w:rsid w:val="71B292ED"/>
    <w:rsid w:val="71D874EE"/>
    <w:rsid w:val="71E0B88D"/>
    <w:rsid w:val="71E2AE1E"/>
    <w:rsid w:val="71E4F341"/>
    <w:rsid w:val="71E528C7"/>
    <w:rsid w:val="71F13C1D"/>
    <w:rsid w:val="721121D8"/>
    <w:rsid w:val="721A6965"/>
    <w:rsid w:val="722296CA"/>
    <w:rsid w:val="7223D654"/>
    <w:rsid w:val="723248B4"/>
    <w:rsid w:val="7235FCC2"/>
    <w:rsid w:val="72451B2E"/>
    <w:rsid w:val="724A6FE5"/>
    <w:rsid w:val="724B25A6"/>
    <w:rsid w:val="724E9B92"/>
    <w:rsid w:val="72675E0B"/>
    <w:rsid w:val="72866194"/>
    <w:rsid w:val="72894746"/>
    <w:rsid w:val="7290391F"/>
    <w:rsid w:val="729CDCAE"/>
    <w:rsid w:val="72A1862F"/>
    <w:rsid w:val="72AC9EF8"/>
    <w:rsid w:val="72B0ECF7"/>
    <w:rsid w:val="72BD562E"/>
    <w:rsid w:val="72CF49F0"/>
    <w:rsid w:val="72D2F988"/>
    <w:rsid w:val="72DA02EB"/>
    <w:rsid w:val="72E32E24"/>
    <w:rsid w:val="72E36815"/>
    <w:rsid w:val="72ECC3F5"/>
    <w:rsid w:val="7302A896"/>
    <w:rsid w:val="73115DD3"/>
    <w:rsid w:val="7343F951"/>
    <w:rsid w:val="7367B8A0"/>
    <w:rsid w:val="737B6079"/>
    <w:rsid w:val="737E5D85"/>
    <w:rsid w:val="7384A849"/>
    <w:rsid w:val="738D8C2C"/>
    <w:rsid w:val="73981FCF"/>
    <w:rsid w:val="739885DC"/>
    <w:rsid w:val="73A69B62"/>
    <w:rsid w:val="73A6CE30"/>
    <w:rsid w:val="73C37B7B"/>
    <w:rsid w:val="73C8919C"/>
    <w:rsid w:val="73D2D6D1"/>
    <w:rsid w:val="73D9C631"/>
    <w:rsid w:val="73E88565"/>
    <w:rsid w:val="73ECC01A"/>
    <w:rsid w:val="73EF415D"/>
    <w:rsid w:val="73F412F0"/>
    <w:rsid w:val="73FD3D9F"/>
    <w:rsid w:val="7408B28A"/>
    <w:rsid w:val="740C14FE"/>
    <w:rsid w:val="7410B9DA"/>
    <w:rsid w:val="74119C24"/>
    <w:rsid w:val="7415E8E7"/>
    <w:rsid w:val="7420AF6C"/>
    <w:rsid w:val="742804D2"/>
    <w:rsid w:val="74290E92"/>
    <w:rsid w:val="744138D4"/>
    <w:rsid w:val="74455885"/>
    <w:rsid w:val="745485B6"/>
    <w:rsid w:val="74573E57"/>
    <w:rsid w:val="7468EE79"/>
    <w:rsid w:val="74814D56"/>
    <w:rsid w:val="7482B03F"/>
    <w:rsid w:val="74A93B49"/>
    <w:rsid w:val="74AE9650"/>
    <w:rsid w:val="74B95D7C"/>
    <w:rsid w:val="74BCE316"/>
    <w:rsid w:val="74C2642C"/>
    <w:rsid w:val="74F1070D"/>
    <w:rsid w:val="74F99A08"/>
    <w:rsid w:val="75015A93"/>
    <w:rsid w:val="75160355"/>
    <w:rsid w:val="751871B1"/>
    <w:rsid w:val="7525F012"/>
    <w:rsid w:val="7526C754"/>
    <w:rsid w:val="75369141"/>
    <w:rsid w:val="753A768F"/>
    <w:rsid w:val="753B630E"/>
    <w:rsid w:val="754E5FE3"/>
    <w:rsid w:val="75508343"/>
    <w:rsid w:val="759395E7"/>
    <w:rsid w:val="759EB7AB"/>
    <w:rsid w:val="75A766C9"/>
    <w:rsid w:val="75D236EB"/>
    <w:rsid w:val="75D50407"/>
    <w:rsid w:val="75EA18F3"/>
    <w:rsid w:val="75F49C64"/>
    <w:rsid w:val="75F57E9D"/>
    <w:rsid w:val="7610C33F"/>
    <w:rsid w:val="7618578E"/>
    <w:rsid w:val="76255D18"/>
    <w:rsid w:val="7634243A"/>
    <w:rsid w:val="7652BD66"/>
    <w:rsid w:val="7659026C"/>
    <w:rsid w:val="765972F1"/>
    <w:rsid w:val="766770C4"/>
    <w:rsid w:val="766A3402"/>
    <w:rsid w:val="767280BA"/>
    <w:rsid w:val="768FC48A"/>
    <w:rsid w:val="76B07F73"/>
    <w:rsid w:val="76BD7C65"/>
    <w:rsid w:val="76BEF8B0"/>
    <w:rsid w:val="76C02C43"/>
    <w:rsid w:val="76CC435F"/>
    <w:rsid w:val="76DAE4DC"/>
    <w:rsid w:val="76DC503A"/>
    <w:rsid w:val="76E5C285"/>
    <w:rsid w:val="76F75AC3"/>
    <w:rsid w:val="76F91639"/>
    <w:rsid w:val="77007D62"/>
    <w:rsid w:val="7718F7DA"/>
    <w:rsid w:val="771F3B29"/>
    <w:rsid w:val="77289BE2"/>
    <w:rsid w:val="773B3527"/>
    <w:rsid w:val="7742E3F2"/>
    <w:rsid w:val="774D6204"/>
    <w:rsid w:val="7753C137"/>
    <w:rsid w:val="7765F41C"/>
    <w:rsid w:val="77664893"/>
    <w:rsid w:val="7777AD7C"/>
    <w:rsid w:val="778068C6"/>
    <w:rsid w:val="77892A58"/>
    <w:rsid w:val="778BDA18"/>
    <w:rsid w:val="77906129"/>
    <w:rsid w:val="779F9490"/>
    <w:rsid w:val="77B175C9"/>
    <w:rsid w:val="77B21D4A"/>
    <w:rsid w:val="77B4ADB9"/>
    <w:rsid w:val="77B53513"/>
    <w:rsid w:val="77B5E393"/>
    <w:rsid w:val="77B99DC0"/>
    <w:rsid w:val="77CF1329"/>
    <w:rsid w:val="77D1FB37"/>
    <w:rsid w:val="77D8AEC3"/>
    <w:rsid w:val="77DB6236"/>
    <w:rsid w:val="77E3CCCE"/>
    <w:rsid w:val="780855BA"/>
    <w:rsid w:val="7808F316"/>
    <w:rsid w:val="7816C4F1"/>
    <w:rsid w:val="781E037D"/>
    <w:rsid w:val="7825BE23"/>
    <w:rsid w:val="782E57F5"/>
    <w:rsid w:val="78324613"/>
    <w:rsid w:val="7851872F"/>
    <w:rsid w:val="7868D8D5"/>
    <w:rsid w:val="786EBA6D"/>
    <w:rsid w:val="787C45AC"/>
    <w:rsid w:val="788D3E53"/>
    <w:rsid w:val="78964093"/>
    <w:rsid w:val="789DF2FF"/>
    <w:rsid w:val="78D9F67D"/>
    <w:rsid w:val="78E6AEF6"/>
    <w:rsid w:val="78E87CBE"/>
    <w:rsid w:val="78EA3F09"/>
    <w:rsid w:val="78F56875"/>
    <w:rsid w:val="7907C9C4"/>
    <w:rsid w:val="7908F904"/>
    <w:rsid w:val="7918E37D"/>
    <w:rsid w:val="791ADD4F"/>
    <w:rsid w:val="79462AC5"/>
    <w:rsid w:val="796DD34F"/>
    <w:rsid w:val="79749387"/>
    <w:rsid w:val="79989128"/>
    <w:rsid w:val="799ED7B8"/>
    <w:rsid w:val="79A61404"/>
    <w:rsid w:val="79A9FEF3"/>
    <w:rsid w:val="79AA8722"/>
    <w:rsid w:val="79BC6213"/>
    <w:rsid w:val="79CB8142"/>
    <w:rsid w:val="79D89E48"/>
    <w:rsid w:val="79F186B0"/>
    <w:rsid w:val="79F48565"/>
    <w:rsid w:val="79FFA696"/>
    <w:rsid w:val="7A042145"/>
    <w:rsid w:val="7A089922"/>
    <w:rsid w:val="7A107519"/>
    <w:rsid w:val="7A12237F"/>
    <w:rsid w:val="7A15D303"/>
    <w:rsid w:val="7A177239"/>
    <w:rsid w:val="7A2420FC"/>
    <w:rsid w:val="7A243648"/>
    <w:rsid w:val="7A4D5DD9"/>
    <w:rsid w:val="7A50C48B"/>
    <w:rsid w:val="7A674FC4"/>
    <w:rsid w:val="7A72BECA"/>
    <w:rsid w:val="7A868C0C"/>
    <w:rsid w:val="7A8E216F"/>
    <w:rsid w:val="7A90B7B9"/>
    <w:rsid w:val="7A948935"/>
    <w:rsid w:val="7AA4AFB2"/>
    <w:rsid w:val="7AA9A8D1"/>
    <w:rsid w:val="7ABDC0CE"/>
    <w:rsid w:val="7ADB8A7D"/>
    <w:rsid w:val="7AE7BB4F"/>
    <w:rsid w:val="7AF80CAF"/>
    <w:rsid w:val="7B07B07C"/>
    <w:rsid w:val="7B29C377"/>
    <w:rsid w:val="7B2A27DE"/>
    <w:rsid w:val="7B2C0A50"/>
    <w:rsid w:val="7B58E577"/>
    <w:rsid w:val="7B5A270D"/>
    <w:rsid w:val="7B6137E4"/>
    <w:rsid w:val="7B63A033"/>
    <w:rsid w:val="7B69A6BB"/>
    <w:rsid w:val="7B746EA9"/>
    <w:rsid w:val="7B7CE5B5"/>
    <w:rsid w:val="7B9044A0"/>
    <w:rsid w:val="7B97E591"/>
    <w:rsid w:val="7BA25D7F"/>
    <w:rsid w:val="7BB08D4D"/>
    <w:rsid w:val="7BB2E7A7"/>
    <w:rsid w:val="7BBFF15D"/>
    <w:rsid w:val="7BCB134A"/>
    <w:rsid w:val="7BD20373"/>
    <w:rsid w:val="7BD99F7D"/>
    <w:rsid w:val="7BDDE920"/>
    <w:rsid w:val="7BEB5628"/>
    <w:rsid w:val="7BFCBB77"/>
    <w:rsid w:val="7BFD8896"/>
    <w:rsid w:val="7C0391DB"/>
    <w:rsid w:val="7C0C8E70"/>
    <w:rsid w:val="7C0D52D0"/>
    <w:rsid w:val="7C110CD3"/>
    <w:rsid w:val="7C12FDC7"/>
    <w:rsid w:val="7C19D75E"/>
    <w:rsid w:val="7C2AEC8C"/>
    <w:rsid w:val="7C2B53B9"/>
    <w:rsid w:val="7C2DE956"/>
    <w:rsid w:val="7C2FB213"/>
    <w:rsid w:val="7C547690"/>
    <w:rsid w:val="7C55A924"/>
    <w:rsid w:val="7C5CC9FF"/>
    <w:rsid w:val="7C63741D"/>
    <w:rsid w:val="7C662889"/>
    <w:rsid w:val="7C6636A4"/>
    <w:rsid w:val="7C68EABA"/>
    <w:rsid w:val="7C6BD359"/>
    <w:rsid w:val="7C6F24A9"/>
    <w:rsid w:val="7C77E7B1"/>
    <w:rsid w:val="7C81581A"/>
    <w:rsid w:val="7C8365AD"/>
    <w:rsid w:val="7CA3923E"/>
    <w:rsid w:val="7CB6451A"/>
    <w:rsid w:val="7CD6787A"/>
    <w:rsid w:val="7CDA1F4E"/>
    <w:rsid w:val="7CDBC207"/>
    <w:rsid w:val="7CDBD29A"/>
    <w:rsid w:val="7CDF69D3"/>
    <w:rsid w:val="7CE9EA39"/>
    <w:rsid w:val="7CEC6F3E"/>
    <w:rsid w:val="7CECCF50"/>
    <w:rsid w:val="7CEEF838"/>
    <w:rsid w:val="7D079E61"/>
    <w:rsid w:val="7D254580"/>
    <w:rsid w:val="7D3424A0"/>
    <w:rsid w:val="7D35EAD1"/>
    <w:rsid w:val="7D41341F"/>
    <w:rsid w:val="7D57AFD7"/>
    <w:rsid w:val="7D69F7FE"/>
    <w:rsid w:val="7D859F27"/>
    <w:rsid w:val="7D97FB61"/>
    <w:rsid w:val="7D9F6290"/>
    <w:rsid w:val="7DA33483"/>
    <w:rsid w:val="7DAA1C83"/>
    <w:rsid w:val="7DC37535"/>
    <w:rsid w:val="7DC3B550"/>
    <w:rsid w:val="7DC8B52B"/>
    <w:rsid w:val="7DCFFE2A"/>
    <w:rsid w:val="7DE0C702"/>
    <w:rsid w:val="7DEF7F46"/>
    <w:rsid w:val="7DF3BB0B"/>
    <w:rsid w:val="7DF99410"/>
    <w:rsid w:val="7DFAA43D"/>
    <w:rsid w:val="7E284C49"/>
    <w:rsid w:val="7E2A5F17"/>
    <w:rsid w:val="7E34967E"/>
    <w:rsid w:val="7E3E8BA2"/>
    <w:rsid w:val="7E3F90C5"/>
    <w:rsid w:val="7E40F759"/>
    <w:rsid w:val="7E4296C3"/>
    <w:rsid w:val="7E71B934"/>
    <w:rsid w:val="7EA0548A"/>
    <w:rsid w:val="7EA682A9"/>
    <w:rsid w:val="7EABAD29"/>
    <w:rsid w:val="7EACE935"/>
    <w:rsid w:val="7EAD8A22"/>
    <w:rsid w:val="7EB41A8C"/>
    <w:rsid w:val="7EB5A859"/>
    <w:rsid w:val="7EBE283F"/>
    <w:rsid w:val="7ED736AB"/>
    <w:rsid w:val="7ED8F534"/>
    <w:rsid w:val="7EEB4644"/>
    <w:rsid w:val="7EF11ECE"/>
    <w:rsid w:val="7EF75420"/>
    <w:rsid w:val="7EFF3A5F"/>
    <w:rsid w:val="7F124AF7"/>
    <w:rsid w:val="7F25D245"/>
    <w:rsid w:val="7F2A0286"/>
    <w:rsid w:val="7F48EFCE"/>
    <w:rsid w:val="7F5BA1A5"/>
    <w:rsid w:val="7F5BE4C7"/>
    <w:rsid w:val="7F5C69C4"/>
    <w:rsid w:val="7F69C6E2"/>
    <w:rsid w:val="7F901742"/>
    <w:rsid w:val="7F9BE348"/>
    <w:rsid w:val="7FA4956B"/>
    <w:rsid w:val="7FAA1CC9"/>
    <w:rsid w:val="7FC1C98A"/>
    <w:rsid w:val="7FC46220"/>
    <w:rsid w:val="7FC7A221"/>
    <w:rsid w:val="7FCD49D3"/>
    <w:rsid w:val="7FD2B453"/>
    <w:rsid w:val="7FD9BE74"/>
    <w:rsid w:val="7FFF31D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D2727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qFormat="1"/>
    <w:lsdException w:name="List Bullet" w:qFormat="1"/>
    <w:lsdException w:name="List Number" w:qFormat="1"/>
    <w:lsdException w:name="List 2" w:qFormat="1"/>
    <w:lsdException w:name="List 3" w:qFormat="1"/>
    <w:lsdException w:name="List 4" w:qFormat="1"/>
    <w:lsdException w:name="List 5" w:semiHidden="1"/>
    <w:lsdException w:name="List Bullet 2" w:uiPriority="1" w:qFormat="1"/>
    <w:lsdException w:name="List Bullet 3" w:qFormat="1"/>
    <w:lsdException w:name="List Bullet 4" w:qFormat="1"/>
    <w:lsdException w:name="List Bullet 5" w:semiHidden="1"/>
    <w:lsdException w:name="List Number 2" w:qFormat="1"/>
    <w:lsdException w:name="List Number 3" w:qFormat="1"/>
    <w:lsdException w:name="List Number 4" w:qFormat="1"/>
    <w:lsdException w:name="List Number 5" w:semiHidden="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52A52"/>
    <w:pPr>
      <w:spacing w:after="240"/>
    </w:pPr>
  </w:style>
  <w:style w:type="paragraph" w:styleId="Heading1">
    <w:name w:val="heading 1"/>
    <w:basedOn w:val="Normal"/>
    <w:next w:val="Normal"/>
    <w:link w:val="Heading1Char"/>
    <w:uiPriority w:val="9"/>
    <w:qFormat/>
    <w:rsid w:val="0026288B"/>
    <w:pPr>
      <w:keepNext/>
      <w:keepLines/>
      <w:spacing w:before="600" w:after="0" w:line="940" w:lineRule="exact"/>
      <w:outlineLvl w:val="0"/>
    </w:pPr>
    <w:rPr>
      <w:rFonts w:ascii="Segoe UI" w:eastAsiaTheme="majorEastAsia" w:hAnsi="Segoe UI" w:cstheme="majorBidi"/>
      <w:b/>
      <w:color w:val="000000" w:themeColor="text1"/>
      <w:sz w:val="50"/>
      <w:szCs w:val="32"/>
    </w:rPr>
  </w:style>
  <w:style w:type="paragraph" w:styleId="Heading2">
    <w:name w:val="heading 2"/>
    <w:basedOn w:val="Normal"/>
    <w:next w:val="Normal"/>
    <w:link w:val="Heading2Char"/>
    <w:uiPriority w:val="9"/>
    <w:unhideWhenUsed/>
    <w:qFormat/>
    <w:rsid w:val="000E6A6A"/>
    <w:pPr>
      <w:keepNext/>
      <w:keepLines/>
      <w:spacing w:before="720"/>
      <w:outlineLvl w:val="1"/>
    </w:pPr>
    <w:rPr>
      <w:rFonts w:asciiTheme="majorHAnsi" w:eastAsiaTheme="majorEastAsia" w:hAnsiTheme="majorHAnsi" w:cstheme="majorBidi"/>
      <w:b/>
      <w:color w:val="DC3874" w:themeColor="text2"/>
      <w:sz w:val="44"/>
      <w:szCs w:val="26"/>
    </w:rPr>
  </w:style>
  <w:style w:type="paragraph" w:styleId="Heading3">
    <w:name w:val="heading 3"/>
    <w:basedOn w:val="Normal"/>
    <w:next w:val="Normal"/>
    <w:link w:val="Heading3Char"/>
    <w:uiPriority w:val="9"/>
    <w:unhideWhenUsed/>
    <w:qFormat/>
    <w:rsid w:val="000E6A6A"/>
    <w:pPr>
      <w:keepNext/>
      <w:keepLines/>
      <w:spacing w:before="320" w:after="60"/>
      <w:outlineLvl w:val="2"/>
    </w:pPr>
    <w:rPr>
      <w:rFonts w:asciiTheme="majorHAnsi" w:eastAsiaTheme="majorEastAsia" w:hAnsiTheme="majorHAnsi" w:cstheme="majorBidi"/>
      <w:b/>
      <w:color w:val="01698C" w:themeColor="background2"/>
      <w:sz w:val="32"/>
      <w:szCs w:val="24"/>
    </w:rPr>
  </w:style>
  <w:style w:type="paragraph" w:styleId="Heading4">
    <w:name w:val="heading 4"/>
    <w:basedOn w:val="Normal"/>
    <w:next w:val="Normal"/>
    <w:link w:val="Heading4Char"/>
    <w:uiPriority w:val="9"/>
    <w:unhideWhenUsed/>
    <w:qFormat/>
    <w:rsid w:val="000E6A6A"/>
    <w:pPr>
      <w:keepNext/>
      <w:keepLines/>
      <w:spacing w:before="360" w:after="0"/>
      <w:outlineLvl w:val="3"/>
    </w:pPr>
    <w:rPr>
      <w:rFonts w:asciiTheme="majorHAnsi" w:eastAsiaTheme="majorEastAsia" w:hAnsiTheme="majorHAnsi" w:cstheme="majorBidi"/>
      <w:b/>
      <w:iCs/>
      <w:color w:val="000000" w:themeColor="text1"/>
      <w:sz w:val="28"/>
    </w:rPr>
  </w:style>
  <w:style w:type="paragraph" w:styleId="Heading5">
    <w:name w:val="heading 5"/>
    <w:basedOn w:val="Normal"/>
    <w:next w:val="Normal"/>
    <w:link w:val="Heading5Char"/>
    <w:uiPriority w:val="9"/>
    <w:unhideWhenUsed/>
    <w:qFormat/>
    <w:rsid w:val="00C774E2"/>
    <w:pPr>
      <w:keepNext/>
      <w:keepLines/>
      <w:spacing w:before="40" w:after="0"/>
      <w:outlineLvl w:val="4"/>
    </w:pPr>
    <w:rPr>
      <w:rFonts w:asciiTheme="majorHAnsi" w:eastAsiaTheme="majorEastAsia" w:hAnsiTheme="majorHAnsi" w:cstheme="majorBidi"/>
      <w:b/>
      <w:color w:val="01698C" w:themeColor="background2"/>
      <w:sz w:val="26"/>
    </w:rPr>
  </w:style>
  <w:style w:type="paragraph" w:styleId="Heading6">
    <w:name w:val="heading 6"/>
    <w:basedOn w:val="Normal"/>
    <w:next w:val="Normal"/>
    <w:link w:val="Heading6Char"/>
    <w:uiPriority w:val="9"/>
    <w:unhideWhenUsed/>
    <w:qFormat/>
    <w:rsid w:val="00AD631F"/>
    <w:pPr>
      <w:keepNext/>
      <w:keepLines/>
      <w:spacing w:before="40" w:after="0"/>
      <w:outlineLvl w:val="5"/>
    </w:pPr>
    <w:rPr>
      <w:rFonts w:asciiTheme="majorHAnsi" w:eastAsiaTheme="majorEastAsia" w:hAnsiTheme="majorHAnsi" w:cstheme="majorBidi"/>
      <w:b/>
      <w:color w:val="5F636A"/>
    </w:rPr>
  </w:style>
  <w:style w:type="paragraph" w:styleId="Heading7">
    <w:name w:val="heading 7"/>
    <w:basedOn w:val="Normal"/>
    <w:next w:val="Normal"/>
    <w:link w:val="Heading7Char"/>
    <w:uiPriority w:val="9"/>
    <w:semiHidden/>
    <w:qFormat/>
    <w:rsid w:val="00AD631F"/>
    <w:pPr>
      <w:keepNext/>
      <w:keepLines/>
      <w:spacing w:before="40" w:after="0"/>
      <w:outlineLvl w:val="6"/>
    </w:pPr>
    <w:rPr>
      <w:rFonts w:eastAsiaTheme="majorEastAsia" w:cstheme="majorBidi"/>
      <w:i/>
      <w:iCs/>
      <w:color w:val="F285AC" w:themeColor="accent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Strong">
    <w:name w:val="Strong"/>
    <w:basedOn w:val="DefaultParagraphFont"/>
    <w:uiPriority w:val="22"/>
    <w:qFormat/>
    <w:rsid w:val="00107D87"/>
    <w:rPr>
      <w:b/>
      <w:bCs/>
    </w:rPr>
  </w:style>
  <w:style w:type="character" w:styleId="Hyperlink">
    <w:name w:val="Hyperlink"/>
    <w:aliases w:val="Hyperlink Cab"/>
    <w:basedOn w:val="DefaultParagraphFont"/>
    <w:uiPriority w:val="99"/>
    <w:unhideWhenUsed/>
    <w:qFormat/>
    <w:rsid w:val="00107D87"/>
    <w:rPr>
      <w:color w:val="01698C" w:themeColor="hyperlink"/>
      <w:u w:val="single"/>
    </w:rPr>
  </w:style>
  <w:style w:type="character" w:styleId="UnresolvedMention">
    <w:name w:val="Unresolved Mention"/>
    <w:basedOn w:val="DefaultParagraphFont"/>
    <w:uiPriority w:val="99"/>
    <w:semiHidden/>
    <w:unhideWhenUsed/>
    <w:rsid w:val="00107D87"/>
    <w:rPr>
      <w:color w:val="605E5C"/>
      <w:shd w:val="clear" w:color="auto" w:fill="E1DFDD"/>
    </w:rPr>
  </w:style>
  <w:style w:type="paragraph" w:styleId="Header">
    <w:name w:val="header"/>
    <w:basedOn w:val="Normal"/>
    <w:link w:val="HeaderChar"/>
    <w:uiPriority w:val="99"/>
    <w:unhideWhenUsed/>
    <w:rsid w:val="004A06CD"/>
    <w:pPr>
      <w:tabs>
        <w:tab w:val="center" w:pos="4513"/>
        <w:tab w:val="right" w:pos="9026"/>
      </w:tabs>
      <w:spacing w:after="0" w:line="240" w:lineRule="auto"/>
    </w:pPr>
  </w:style>
  <w:style w:type="character" w:customStyle="1" w:styleId="HeaderChar">
    <w:name w:val="Header Char"/>
    <w:basedOn w:val="DefaultParagraphFont"/>
    <w:link w:val="Header"/>
    <w:uiPriority w:val="99"/>
    <w:rsid w:val="004A06CD"/>
  </w:style>
  <w:style w:type="paragraph" w:styleId="Footer">
    <w:name w:val="footer"/>
    <w:basedOn w:val="Normal"/>
    <w:link w:val="FooterChar"/>
    <w:uiPriority w:val="99"/>
    <w:unhideWhenUsed/>
    <w:rsid w:val="000E6A6A"/>
    <w:pPr>
      <w:tabs>
        <w:tab w:val="center" w:pos="4513"/>
        <w:tab w:val="right" w:pos="9026"/>
      </w:tabs>
      <w:spacing w:after="0" w:line="240" w:lineRule="auto"/>
    </w:pPr>
  </w:style>
  <w:style w:type="character" w:customStyle="1" w:styleId="FooterChar">
    <w:name w:val="Footer Char"/>
    <w:basedOn w:val="DefaultParagraphFont"/>
    <w:link w:val="Footer"/>
    <w:uiPriority w:val="99"/>
    <w:rsid w:val="000E6A6A"/>
  </w:style>
  <w:style w:type="table" w:styleId="TableGrid">
    <w:name w:val="Table Grid"/>
    <w:basedOn w:val="TableNormal"/>
    <w:uiPriority w:val="39"/>
    <w:rsid w:val="007B2CA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uiPriority w:val="9"/>
    <w:rsid w:val="0026288B"/>
    <w:rPr>
      <w:rFonts w:ascii="Segoe UI" w:eastAsiaTheme="majorEastAsia" w:hAnsi="Segoe UI" w:cstheme="majorBidi"/>
      <w:b/>
      <w:color w:val="000000" w:themeColor="text1"/>
      <w:sz w:val="50"/>
      <w:szCs w:val="32"/>
    </w:rPr>
  </w:style>
  <w:style w:type="character" w:customStyle="1" w:styleId="Heading2Char">
    <w:name w:val="Heading 2 Char"/>
    <w:basedOn w:val="DefaultParagraphFont"/>
    <w:link w:val="Heading2"/>
    <w:uiPriority w:val="9"/>
    <w:rsid w:val="000E6A6A"/>
    <w:rPr>
      <w:rFonts w:asciiTheme="majorHAnsi" w:eastAsiaTheme="majorEastAsia" w:hAnsiTheme="majorHAnsi" w:cstheme="majorBidi"/>
      <w:b/>
      <w:color w:val="DC3874" w:themeColor="text2"/>
      <w:sz w:val="44"/>
      <w:szCs w:val="26"/>
    </w:rPr>
  </w:style>
  <w:style w:type="character" w:customStyle="1" w:styleId="Heading3Char">
    <w:name w:val="Heading 3 Char"/>
    <w:basedOn w:val="DefaultParagraphFont"/>
    <w:link w:val="Heading3"/>
    <w:uiPriority w:val="9"/>
    <w:rsid w:val="000E6A6A"/>
    <w:rPr>
      <w:rFonts w:asciiTheme="majorHAnsi" w:eastAsiaTheme="majorEastAsia" w:hAnsiTheme="majorHAnsi" w:cstheme="majorBidi"/>
      <w:b/>
      <w:color w:val="01698C" w:themeColor="background2"/>
      <w:sz w:val="32"/>
      <w:szCs w:val="24"/>
    </w:rPr>
  </w:style>
  <w:style w:type="character" w:customStyle="1" w:styleId="Heading4Char">
    <w:name w:val="Heading 4 Char"/>
    <w:basedOn w:val="DefaultParagraphFont"/>
    <w:link w:val="Heading4"/>
    <w:uiPriority w:val="9"/>
    <w:rsid w:val="000E6A6A"/>
    <w:rPr>
      <w:rFonts w:asciiTheme="majorHAnsi" w:eastAsiaTheme="majorEastAsia" w:hAnsiTheme="majorHAnsi" w:cstheme="majorBidi"/>
      <w:b/>
      <w:iCs/>
      <w:color w:val="000000" w:themeColor="text1"/>
      <w:sz w:val="28"/>
    </w:rPr>
  </w:style>
  <w:style w:type="character" w:customStyle="1" w:styleId="Heading5Char">
    <w:name w:val="Heading 5 Char"/>
    <w:basedOn w:val="DefaultParagraphFont"/>
    <w:link w:val="Heading5"/>
    <w:uiPriority w:val="9"/>
    <w:rsid w:val="00C774E2"/>
    <w:rPr>
      <w:rFonts w:asciiTheme="majorHAnsi" w:eastAsiaTheme="majorEastAsia" w:hAnsiTheme="majorHAnsi" w:cstheme="majorBidi"/>
      <w:b/>
      <w:color w:val="01698C" w:themeColor="background2"/>
      <w:sz w:val="26"/>
    </w:rPr>
  </w:style>
  <w:style w:type="character" w:customStyle="1" w:styleId="Heading6Char">
    <w:name w:val="Heading 6 Char"/>
    <w:basedOn w:val="DefaultParagraphFont"/>
    <w:link w:val="Heading6"/>
    <w:uiPriority w:val="9"/>
    <w:rsid w:val="00AD631F"/>
    <w:rPr>
      <w:rFonts w:asciiTheme="majorHAnsi" w:eastAsiaTheme="majorEastAsia" w:hAnsiTheme="majorHAnsi" w:cstheme="majorBidi"/>
      <w:b/>
      <w:color w:val="5F636A"/>
    </w:rPr>
  </w:style>
  <w:style w:type="paragraph" w:styleId="Caption">
    <w:name w:val="caption"/>
    <w:basedOn w:val="paragraph"/>
    <w:next w:val="Normal"/>
    <w:uiPriority w:val="35"/>
    <w:qFormat/>
    <w:rsid w:val="00865368"/>
    <w:pPr>
      <w:keepNext/>
      <w:spacing w:before="0" w:beforeAutospacing="0" w:after="0" w:afterAutospacing="0"/>
      <w:textAlignment w:val="baseline"/>
    </w:pPr>
    <w:rPr>
      <w:rFonts w:asciiTheme="minorHAnsi" w:eastAsiaTheme="minorHAnsi" w:hAnsiTheme="minorHAnsi" w:cstheme="minorBidi"/>
      <w:b/>
      <w:iCs/>
      <w:sz w:val="22"/>
      <w:szCs w:val="18"/>
      <w:lang w:eastAsia="en-US"/>
    </w:rPr>
  </w:style>
  <w:style w:type="paragraph" w:customStyle="1" w:styleId="Source">
    <w:name w:val="Source"/>
    <w:basedOn w:val="Normal"/>
    <w:uiPriority w:val="97"/>
    <w:qFormat/>
    <w:rsid w:val="00EB4C2F"/>
    <w:pPr>
      <w:spacing w:before="120"/>
    </w:pPr>
    <w:rPr>
      <w:sz w:val="18"/>
    </w:rPr>
  </w:style>
  <w:style w:type="character" w:customStyle="1" w:styleId="Heading7Char">
    <w:name w:val="Heading 7 Char"/>
    <w:basedOn w:val="DefaultParagraphFont"/>
    <w:link w:val="Heading7"/>
    <w:uiPriority w:val="9"/>
    <w:semiHidden/>
    <w:rsid w:val="006F6D10"/>
    <w:rPr>
      <w:rFonts w:eastAsiaTheme="majorEastAsia" w:cstheme="majorBidi"/>
      <w:i/>
      <w:iCs/>
      <w:color w:val="F285AC" w:themeColor="accent2"/>
    </w:rPr>
  </w:style>
  <w:style w:type="paragraph" w:styleId="Subtitle">
    <w:name w:val="Subtitle"/>
    <w:basedOn w:val="Normal"/>
    <w:next w:val="Normal"/>
    <w:link w:val="SubtitleChar"/>
    <w:uiPriority w:val="11"/>
    <w:qFormat/>
    <w:rsid w:val="00BD50EC"/>
    <w:pPr>
      <w:numPr>
        <w:ilvl w:val="1"/>
      </w:numPr>
      <w:spacing w:before="600" w:after="140"/>
    </w:pPr>
    <w:rPr>
      <w:rFonts w:ascii="Segoe UI Light" w:eastAsiaTheme="minorEastAsia" w:hAnsi="Segoe UI Light"/>
      <w:color w:val="000000" w:themeColor="text1"/>
      <w:spacing w:val="15"/>
      <w:sz w:val="36"/>
    </w:rPr>
  </w:style>
  <w:style w:type="character" w:customStyle="1" w:styleId="SubtitleChar">
    <w:name w:val="Subtitle Char"/>
    <w:basedOn w:val="DefaultParagraphFont"/>
    <w:link w:val="Subtitle"/>
    <w:uiPriority w:val="11"/>
    <w:rsid w:val="00BD50EC"/>
    <w:rPr>
      <w:rFonts w:ascii="Segoe UI Light" w:eastAsiaTheme="minorEastAsia" w:hAnsi="Segoe UI Light"/>
      <w:color w:val="000000" w:themeColor="text1"/>
      <w:spacing w:val="15"/>
      <w:sz w:val="36"/>
    </w:rPr>
  </w:style>
  <w:style w:type="paragraph" w:styleId="List">
    <w:name w:val="List"/>
    <w:basedOn w:val="Normal"/>
    <w:uiPriority w:val="98"/>
    <w:qFormat/>
    <w:rsid w:val="00886959"/>
    <w:pPr>
      <w:numPr>
        <w:numId w:val="5"/>
      </w:numPr>
      <w:spacing w:after="200"/>
      <w:contextualSpacing/>
    </w:pPr>
  </w:style>
  <w:style w:type="paragraph" w:styleId="List2">
    <w:name w:val="List 2"/>
    <w:basedOn w:val="Normal"/>
    <w:uiPriority w:val="98"/>
    <w:qFormat/>
    <w:rsid w:val="00F85913"/>
    <w:pPr>
      <w:numPr>
        <w:ilvl w:val="1"/>
        <w:numId w:val="5"/>
      </w:numPr>
      <w:spacing w:after="200"/>
      <w:contextualSpacing/>
    </w:pPr>
  </w:style>
  <w:style w:type="paragraph" w:styleId="List3">
    <w:name w:val="List 3"/>
    <w:basedOn w:val="Normal"/>
    <w:uiPriority w:val="98"/>
    <w:qFormat/>
    <w:rsid w:val="00BC248C"/>
    <w:pPr>
      <w:numPr>
        <w:ilvl w:val="2"/>
        <w:numId w:val="5"/>
      </w:numPr>
      <w:spacing w:after="200"/>
      <w:contextualSpacing/>
    </w:pPr>
  </w:style>
  <w:style w:type="paragraph" w:styleId="List4">
    <w:name w:val="List 4"/>
    <w:basedOn w:val="Normal"/>
    <w:uiPriority w:val="98"/>
    <w:qFormat/>
    <w:rsid w:val="00BC248C"/>
    <w:pPr>
      <w:numPr>
        <w:ilvl w:val="3"/>
        <w:numId w:val="5"/>
      </w:numPr>
      <w:spacing w:after="200"/>
      <w:contextualSpacing/>
    </w:pPr>
  </w:style>
  <w:style w:type="paragraph" w:styleId="ListNumber">
    <w:name w:val="List Number"/>
    <w:basedOn w:val="Normal"/>
    <w:uiPriority w:val="98"/>
    <w:qFormat/>
    <w:rsid w:val="00276047"/>
    <w:pPr>
      <w:numPr>
        <w:numId w:val="2"/>
      </w:numPr>
      <w:spacing w:after="200"/>
      <w:contextualSpacing/>
    </w:pPr>
  </w:style>
  <w:style w:type="paragraph" w:styleId="ListNumber2">
    <w:name w:val="List Number 2"/>
    <w:basedOn w:val="Normal"/>
    <w:uiPriority w:val="98"/>
    <w:qFormat/>
    <w:rsid w:val="00276047"/>
    <w:pPr>
      <w:numPr>
        <w:ilvl w:val="1"/>
        <w:numId w:val="2"/>
      </w:numPr>
      <w:spacing w:after="200"/>
      <w:contextualSpacing/>
    </w:pPr>
  </w:style>
  <w:style w:type="paragraph" w:styleId="ListBullet3">
    <w:name w:val="List Bullet 3"/>
    <w:basedOn w:val="Normal"/>
    <w:uiPriority w:val="98"/>
    <w:qFormat/>
    <w:rsid w:val="008A36E1"/>
    <w:pPr>
      <w:numPr>
        <w:numId w:val="4"/>
      </w:numPr>
      <w:spacing w:after="200"/>
      <w:ind w:left="851" w:hanging="284"/>
      <w:contextualSpacing/>
    </w:pPr>
  </w:style>
  <w:style w:type="paragraph" w:styleId="ListNumber3">
    <w:name w:val="List Number 3"/>
    <w:basedOn w:val="Normal"/>
    <w:uiPriority w:val="98"/>
    <w:qFormat/>
    <w:rsid w:val="00950B06"/>
    <w:pPr>
      <w:numPr>
        <w:ilvl w:val="2"/>
        <w:numId w:val="2"/>
      </w:numPr>
      <w:spacing w:after="200"/>
      <w:contextualSpacing/>
    </w:pPr>
  </w:style>
  <w:style w:type="paragraph" w:styleId="ListNumber4">
    <w:name w:val="List Number 4"/>
    <w:basedOn w:val="Normal"/>
    <w:uiPriority w:val="98"/>
    <w:qFormat/>
    <w:rsid w:val="0012343A"/>
    <w:pPr>
      <w:numPr>
        <w:ilvl w:val="3"/>
        <w:numId w:val="2"/>
      </w:numPr>
      <w:spacing w:after="200"/>
      <w:contextualSpacing/>
    </w:pPr>
  </w:style>
  <w:style w:type="paragraph" w:styleId="ListBullet">
    <w:name w:val="List Bullet"/>
    <w:basedOn w:val="Normal"/>
    <w:uiPriority w:val="98"/>
    <w:qFormat/>
    <w:rsid w:val="008A36E1"/>
    <w:pPr>
      <w:spacing w:after="200"/>
      <w:contextualSpacing/>
    </w:pPr>
  </w:style>
  <w:style w:type="paragraph" w:styleId="ListBullet2">
    <w:name w:val="List Bullet 2"/>
    <w:basedOn w:val="Normal"/>
    <w:uiPriority w:val="1"/>
    <w:qFormat/>
    <w:rsid w:val="00C75706"/>
    <w:pPr>
      <w:spacing w:after="200"/>
      <w:contextualSpacing/>
    </w:pPr>
  </w:style>
  <w:style w:type="paragraph" w:styleId="ListBullet4">
    <w:name w:val="List Bullet 4"/>
    <w:basedOn w:val="Normal"/>
    <w:uiPriority w:val="98"/>
    <w:qFormat/>
    <w:rsid w:val="00C75706"/>
    <w:pPr>
      <w:numPr>
        <w:numId w:val="3"/>
      </w:numPr>
      <w:spacing w:after="200"/>
      <w:ind w:left="1135" w:hanging="284"/>
      <w:contextualSpacing/>
    </w:pPr>
  </w:style>
  <w:style w:type="paragraph" w:styleId="Quote">
    <w:name w:val="Quote"/>
    <w:basedOn w:val="Normal"/>
    <w:next w:val="Normal"/>
    <w:link w:val="QuoteChar"/>
    <w:uiPriority w:val="29"/>
    <w:qFormat/>
    <w:rsid w:val="00950B06"/>
    <w:pPr>
      <w:spacing w:before="200"/>
      <w:ind w:left="864" w:right="864"/>
      <w:jc w:val="center"/>
    </w:pPr>
    <w:rPr>
      <w:iCs/>
      <w:color w:val="5F6369"/>
    </w:rPr>
  </w:style>
  <w:style w:type="character" w:customStyle="1" w:styleId="QuoteChar">
    <w:name w:val="Quote Char"/>
    <w:basedOn w:val="DefaultParagraphFont"/>
    <w:link w:val="Quote"/>
    <w:uiPriority w:val="29"/>
    <w:rsid w:val="00950B06"/>
    <w:rPr>
      <w:iCs/>
      <w:color w:val="5F6369"/>
    </w:rPr>
  </w:style>
  <w:style w:type="table" w:customStyle="1" w:styleId="EDU-Basic">
    <w:name w:val="EDU - Basic"/>
    <w:basedOn w:val="TableNormal"/>
    <w:uiPriority w:val="99"/>
    <w:rsid w:val="000E6A6A"/>
    <w:pPr>
      <w:spacing w:before="100" w:beforeAutospacing="1" w:after="100" w:afterAutospacing="1"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tcPr>
      <w:vAlign w:val="center"/>
    </w:tcPr>
    <w:tblStylePr w:type="firstRow">
      <w:pPr>
        <w:jc w:val="left"/>
      </w:pPr>
      <w:rPr>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cBorders>
        <w:shd w:val="clear" w:color="auto" w:fill="01698C" w:themeFill="background2"/>
      </w:tcPr>
    </w:tblStylePr>
    <w:tblStylePr w:type="firstCol">
      <w:rPr>
        <w:b w:val="0"/>
      </w:rPr>
    </w:tblStylePr>
  </w:style>
  <w:style w:type="character" w:styleId="PlaceholderText">
    <w:name w:val="Placeholder Text"/>
    <w:basedOn w:val="DefaultParagraphFont"/>
    <w:uiPriority w:val="99"/>
    <w:semiHidden/>
    <w:rsid w:val="00221D8F"/>
    <w:rPr>
      <w:color w:val="808080"/>
    </w:rPr>
  </w:style>
  <w:style w:type="paragraph" w:styleId="TOC1">
    <w:name w:val="toc 1"/>
    <w:basedOn w:val="Normal"/>
    <w:next w:val="Normal"/>
    <w:autoRedefine/>
    <w:uiPriority w:val="39"/>
    <w:unhideWhenUsed/>
    <w:rsid w:val="005D27CC"/>
    <w:pPr>
      <w:tabs>
        <w:tab w:val="right" w:leader="dot" w:pos="9016"/>
      </w:tabs>
      <w:spacing w:after="100"/>
    </w:pPr>
  </w:style>
  <w:style w:type="paragraph" w:styleId="TOC2">
    <w:name w:val="toc 2"/>
    <w:basedOn w:val="Normal"/>
    <w:next w:val="Normal"/>
    <w:autoRedefine/>
    <w:uiPriority w:val="39"/>
    <w:unhideWhenUsed/>
    <w:rsid w:val="00D903FA"/>
    <w:pPr>
      <w:tabs>
        <w:tab w:val="right" w:leader="dot" w:pos="9016"/>
      </w:tabs>
      <w:spacing w:after="100"/>
      <w:ind w:left="220"/>
    </w:pPr>
  </w:style>
  <w:style w:type="paragraph" w:styleId="TOC3">
    <w:name w:val="toc 3"/>
    <w:basedOn w:val="Normal"/>
    <w:next w:val="Normal"/>
    <w:autoRedefine/>
    <w:uiPriority w:val="39"/>
    <w:unhideWhenUsed/>
    <w:rsid w:val="002C6CA0"/>
    <w:pPr>
      <w:tabs>
        <w:tab w:val="right" w:leader="dot" w:pos="9016"/>
      </w:tabs>
      <w:spacing w:after="100"/>
      <w:ind w:left="440"/>
    </w:pPr>
  </w:style>
  <w:style w:type="paragraph" w:styleId="TOCHeading">
    <w:name w:val="TOC Heading"/>
    <w:basedOn w:val="Heading1"/>
    <w:next w:val="Normal"/>
    <w:uiPriority w:val="99"/>
    <w:unhideWhenUsed/>
    <w:rsid w:val="000E6A6A"/>
    <w:pPr>
      <w:spacing w:before="0" w:after="240" w:line="259" w:lineRule="auto"/>
      <w:outlineLvl w:val="9"/>
    </w:pPr>
    <w:rPr>
      <w:rFonts w:asciiTheme="majorHAnsi" w:hAnsiTheme="majorHAnsi"/>
      <w:color w:val="DC3874" w:themeColor="text2"/>
      <w:sz w:val="44"/>
      <w:lang w:val="en-US"/>
    </w:rPr>
  </w:style>
  <w:style w:type="character" w:customStyle="1" w:styleId="Heading1-Smalltext">
    <w:name w:val="Heading 1 - Small text"/>
    <w:basedOn w:val="DefaultParagraphFont"/>
    <w:uiPriority w:val="1"/>
    <w:qFormat/>
    <w:rsid w:val="00904D75"/>
    <w:rPr>
      <w:rFonts w:ascii="Segoe UI Light" w:eastAsiaTheme="minorHAnsi" w:hAnsi="Segoe UI Light"/>
      <w:sz w:val="67"/>
    </w:rPr>
  </w:style>
  <w:style w:type="paragraph" w:customStyle="1" w:styleId="Footer-PageNumber">
    <w:name w:val="Footer - Page Number"/>
    <w:basedOn w:val="Normal"/>
    <w:qFormat/>
    <w:rsid w:val="000E6A6A"/>
    <w:pPr>
      <w:jc w:val="center"/>
    </w:pPr>
    <w:rPr>
      <w:noProof/>
      <w:color w:val="FFFFFF" w:themeColor="background1"/>
    </w:rPr>
  </w:style>
  <w:style w:type="paragraph" w:styleId="ListParagraph">
    <w:name w:val="List Paragraph"/>
    <w:aliases w:val="CAB - List Bullet,List Bullet Cab,Recommendation,L,List Paragraph1,List Paragraph11,bullet point list,F5 List Paragraph,Dot pt,CV text,Table text,List Paragraph111,Medium Grid 1 - Accent 21,Numbered Paragraph,List Paragraph2,Bulleted Para"/>
    <w:basedOn w:val="Normal"/>
    <w:link w:val="ListParagraphChar"/>
    <w:uiPriority w:val="34"/>
    <w:qFormat/>
    <w:rsid w:val="00D23B24"/>
    <w:pPr>
      <w:ind w:left="720"/>
      <w:contextualSpacing/>
    </w:pPr>
  </w:style>
  <w:style w:type="table" w:styleId="GridTable1Light-Accent1">
    <w:name w:val="Grid Table 1 Light Accent 1"/>
    <w:basedOn w:val="TableNormal"/>
    <w:uiPriority w:val="46"/>
    <w:rsid w:val="00D23B24"/>
    <w:pPr>
      <w:spacing w:after="0" w:line="240" w:lineRule="auto"/>
    </w:pPr>
    <w:tblPr>
      <w:tblStyleRowBandSize w:val="1"/>
      <w:tblStyleColBandSize w:val="1"/>
      <w:tblBorders>
        <w:top w:val="single" w:sz="4" w:space="0" w:color="ADD2E2" w:themeColor="accent1" w:themeTint="66"/>
        <w:left w:val="single" w:sz="4" w:space="0" w:color="ADD2E2" w:themeColor="accent1" w:themeTint="66"/>
        <w:bottom w:val="single" w:sz="4" w:space="0" w:color="ADD2E2" w:themeColor="accent1" w:themeTint="66"/>
        <w:right w:val="single" w:sz="4" w:space="0" w:color="ADD2E2" w:themeColor="accent1" w:themeTint="66"/>
        <w:insideH w:val="single" w:sz="4" w:space="0" w:color="ADD2E2" w:themeColor="accent1" w:themeTint="66"/>
        <w:insideV w:val="single" w:sz="4" w:space="0" w:color="ADD2E2" w:themeColor="accent1" w:themeTint="66"/>
      </w:tblBorders>
    </w:tblPr>
    <w:tblStylePr w:type="firstRow">
      <w:rPr>
        <w:b/>
        <w:bCs/>
      </w:rPr>
      <w:tblPr/>
      <w:tcPr>
        <w:tcBorders>
          <w:bottom w:val="single" w:sz="12" w:space="0" w:color="84BCD3" w:themeColor="accent1" w:themeTint="99"/>
        </w:tcBorders>
      </w:tcPr>
    </w:tblStylePr>
    <w:tblStylePr w:type="lastRow">
      <w:rPr>
        <w:b/>
        <w:bCs/>
      </w:rPr>
      <w:tblPr/>
      <w:tcPr>
        <w:tcBorders>
          <w:top w:val="double" w:sz="2" w:space="0" w:color="84BCD3" w:themeColor="accent1" w:themeTint="99"/>
        </w:tcBorders>
      </w:tcPr>
    </w:tblStylePr>
    <w:tblStylePr w:type="firstCol">
      <w:rPr>
        <w:b/>
        <w:bCs/>
      </w:rPr>
    </w:tblStylePr>
    <w:tblStylePr w:type="lastCol">
      <w:rPr>
        <w:b/>
        <w:bCs/>
      </w:rPr>
    </w:tblStylePr>
  </w:style>
  <w:style w:type="character" w:styleId="CommentReference">
    <w:name w:val="annotation reference"/>
    <w:basedOn w:val="DefaultParagraphFont"/>
    <w:uiPriority w:val="99"/>
    <w:semiHidden/>
    <w:unhideWhenUsed/>
    <w:rsid w:val="00D23B24"/>
    <w:rPr>
      <w:sz w:val="16"/>
      <w:szCs w:val="16"/>
    </w:rPr>
  </w:style>
  <w:style w:type="paragraph" w:styleId="CommentText">
    <w:name w:val="annotation text"/>
    <w:basedOn w:val="Normal"/>
    <w:link w:val="CommentTextChar"/>
    <w:uiPriority w:val="99"/>
    <w:unhideWhenUsed/>
    <w:rsid w:val="00D23B24"/>
    <w:pPr>
      <w:spacing w:line="240" w:lineRule="auto"/>
    </w:pPr>
    <w:rPr>
      <w:sz w:val="20"/>
      <w:szCs w:val="20"/>
    </w:rPr>
  </w:style>
  <w:style w:type="character" w:customStyle="1" w:styleId="CommentTextChar">
    <w:name w:val="Comment Text Char"/>
    <w:basedOn w:val="DefaultParagraphFont"/>
    <w:link w:val="CommentText"/>
    <w:uiPriority w:val="99"/>
    <w:rsid w:val="00D23B24"/>
    <w:rPr>
      <w:sz w:val="20"/>
      <w:szCs w:val="20"/>
    </w:rPr>
  </w:style>
  <w:style w:type="paragraph" w:styleId="CommentSubject">
    <w:name w:val="annotation subject"/>
    <w:basedOn w:val="CommentText"/>
    <w:next w:val="CommentText"/>
    <w:link w:val="CommentSubjectChar"/>
    <w:uiPriority w:val="99"/>
    <w:semiHidden/>
    <w:unhideWhenUsed/>
    <w:rsid w:val="00D23B24"/>
    <w:rPr>
      <w:b/>
      <w:bCs/>
    </w:rPr>
  </w:style>
  <w:style w:type="character" w:customStyle="1" w:styleId="CommentSubjectChar">
    <w:name w:val="Comment Subject Char"/>
    <w:basedOn w:val="CommentTextChar"/>
    <w:link w:val="CommentSubject"/>
    <w:uiPriority w:val="99"/>
    <w:semiHidden/>
    <w:rsid w:val="00D23B24"/>
    <w:rPr>
      <w:b/>
      <w:bCs/>
      <w:sz w:val="20"/>
      <w:szCs w:val="20"/>
    </w:rPr>
  </w:style>
  <w:style w:type="table" w:styleId="ListTable4-Accent1">
    <w:name w:val="List Table 4 Accent 1"/>
    <w:basedOn w:val="TableNormal"/>
    <w:uiPriority w:val="49"/>
    <w:rsid w:val="00D23B24"/>
    <w:pPr>
      <w:spacing w:after="0" w:line="240" w:lineRule="auto"/>
    </w:pPr>
    <w:tblPr>
      <w:tblStyleRowBandSize w:val="1"/>
      <w:tblStyleColBandSize w:val="1"/>
      <w:tblBorders>
        <w:top w:val="single" w:sz="4" w:space="0" w:color="84BCD3" w:themeColor="accent1" w:themeTint="99"/>
        <w:left w:val="single" w:sz="4" w:space="0" w:color="84BCD3" w:themeColor="accent1" w:themeTint="99"/>
        <w:bottom w:val="single" w:sz="4" w:space="0" w:color="84BCD3" w:themeColor="accent1" w:themeTint="99"/>
        <w:right w:val="single" w:sz="4" w:space="0" w:color="84BCD3" w:themeColor="accent1" w:themeTint="99"/>
        <w:insideH w:val="single" w:sz="4" w:space="0" w:color="84BCD3" w:themeColor="accent1" w:themeTint="99"/>
      </w:tblBorders>
    </w:tblPr>
    <w:tblStylePr w:type="firstRow">
      <w:rPr>
        <w:b/>
        <w:bCs/>
        <w:color w:val="FFFFFF" w:themeColor="background1"/>
      </w:rPr>
      <w:tblPr/>
      <w:tcPr>
        <w:tcBorders>
          <w:top w:val="single" w:sz="4" w:space="0" w:color="3D8CAD" w:themeColor="accent1"/>
          <w:left w:val="single" w:sz="4" w:space="0" w:color="3D8CAD" w:themeColor="accent1"/>
          <w:bottom w:val="single" w:sz="4" w:space="0" w:color="3D8CAD" w:themeColor="accent1"/>
          <w:right w:val="single" w:sz="4" w:space="0" w:color="3D8CAD" w:themeColor="accent1"/>
          <w:insideH w:val="nil"/>
        </w:tcBorders>
        <w:shd w:val="clear" w:color="auto" w:fill="3D8CAD" w:themeFill="accent1"/>
      </w:tcPr>
    </w:tblStylePr>
    <w:tblStylePr w:type="lastRow">
      <w:rPr>
        <w:b/>
        <w:bCs/>
      </w:rPr>
      <w:tblPr/>
      <w:tcPr>
        <w:tcBorders>
          <w:top w:val="double" w:sz="4" w:space="0" w:color="84BCD3" w:themeColor="accent1" w:themeTint="99"/>
        </w:tcBorders>
      </w:tcPr>
    </w:tblStylePr>
    <w:tblStylePr w:type="firstCol">
      <w:rPr>
        <w:b/>
        <w:bCs/>
      </w:rPr>
    </w:tblStylePr>
    <w:tblStylePr w:type="lastCol">
      <w:rPr>
        <w:b/>
        <w:bCs/>
      </w:rPr>
    </w:tblStylePr>
    <w:tblStylePr w:type="band1Vert">
      <w:tblPr/>
      <w:tcPr>
        <w:shd w:val="clear" w:color="auto" w:fill="D6E8F0" w:themeFill="accent1" w:themeFillTint="33"/>
      </w:tcPr>
    </w:tblStylePr>
    <w:tblStylePr w:type="band1Horz">
      <w:tblPr/>
      <w:tcPr>
        <w:shd w:val="clear" w:color="auto" w:fill="D6E8F0" w:themeFill="accent1" w:themeFillTint="33"/>
      </w:tcPr>
    </w:tblStylePr>
  </w:style>
  <w:style w:type="paragraph" w:customStyle="1" w:styleId="paragraph">
    <w:name w:val="paragraph"/>
    <w:basedOn w:val="Normal"/>
    <w:rsid w:val="00D23B24"/>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normaltextrun">
    <w:name w:val="normaltextrun"/>
    <w:basedOn w:val="DefaultParagraphFont"/>
    <w:rsid w:val="00D23B24"/>
  </w:style>
  <w:style w:type="character" w:customStyle="1" w:styleId="eop">
    <w:name w:val="eop"/>
    <w:basedOn w:val="DefaultParagraphFont"/>
    <w:rsid w:val="00D23B24"/>
  </w:style>
  <w:style w:type="paragraph" w:styleId="FootnoteText">
    <w:name w:val="footnote text"/>
    <w:aliases w:val="5_G,Footnote reference,FA Fu,Footnote Text Char Char Char Char Char,Footnote Text Char Char Char Char,Footnote Text Char Char Char,Footnote Text Char Char Char Char Char Char Char Char,Fußnotentext RAXEN,footnotes,Char,fn,FN,Char Char Char"/>
    <w:basedOn w:val="Normal"/>
    <w:link w:val="FootnoteTextChar"/>
    <w:uiPriority w:val="99"/>
    <w:unhideWhenUsed/>
    <w:qFormat/>
    <w:rsid w:val="00D23B24"/>
    <w:pPr>
      <w:spacing w:after="0" w:line="240" w:lineRule="auto"/>
    </w:pPr>
    <w:rPr>
      <w:sz w:val="20"/>
      <w:szCs w:val="20"/>
    </w:rPr>
  </w:style>
  <w:style w:type="character" w:customStyle="1" w:styleId="FootnoteTextChar">
    <w:name w:val="Footnote Text Char"/>
    <w:aliases w:val="5_G Char,Footnote reference Char,FA Fu Char,Footnote Text Char Char Char Char Char Char,Footnote Text Char Char Char Char Char1,Footnote Text Char Char Char Char1,Footnote Text Char Char Char Char Char Char Char Char Char,Char Char"/>
    <w:basedOn w:val="DefaultParagraphFont"/>
    <w:link w:val="FootnoteText"/>
    <w:uiPriority w:val="99"/>
    <w:rsid w:val="00D23B24"/>
    <w:rPr>
      <w:sz w:val="20"/>
      <w:szCs w:val="20"/>
    </w:rPr>
  </w:style>
  <w:style w:type="character" w:styleId="FootnoteReference">
    <w:name w:val="footnote reference"/>
    <w:aliases w:val="4_G,4_G Char Char Char Char,Footnotes refss Char Char Char Char,ftref Char Char Char Char,BVI fnr Char Char Char Char,BVI fnr Car Car Char Char Char Char,BVI fnr Car Char Char Char Char,BVI fnr Car Car Car Car Char Char1 Char Char,f"/>
    <w:basedOn w:val="DefaultParagraphFont"/>
    <w:link w:val="4GCharCharChar"/>
    <w:uiPriority w:val="99"/>
    <w:unhideWhenUsed/>
    <w:qFormat/>
    <w:rsid w:val="00D23B24"/>
    <w:rPr>
      <w:vertAlign w:val="superscript"/>
    </w:rPr>
  </w:style>
  <w:style w:type="character" w:customStyle="1" w:styleId="DashChar">
    <w:name w:val="Dash Char"/>
    <w:basedOn w:val="DefaultParagraphFont"/>
    <w:link w:val="Dash"/>
    <w:locked/>
    <w:rsid w:val="00D23B24"/>
    <w:rPr>
      <w:rFonts w:ascii="Calibri" w:eastAsia="Times New Roman" w:hAnsi="Calibri" w:cs="Times New Roman"/>
      <w:sz w:val="18"/>
      <w:szCs w:val="20"/>
      <w:lang w:eastAsia="en-AU"/>
    </w:rPr>
  </w:style>
  <w:style w:type="paragraph" w:customStyle="1" w:styleId="Bullet">
    <w:name w:val="Bullet"/>
    <w:aliases w:val="Body,Bullet + line,b,b + line,b1,level 1,BodyNum,Bullet Char1,Bullet Char1 Char Char Char,Bullet Char1 Char Char Char Char,Bullet Char1 Char Char Char Char Char,b1 Char Char Char,bulleted,CG-Bullet"/>
    <w:basedOn w:val="Normal"/>
    <w:qFormat/>
    <w:rsid w:val="00D23B24"/>
    <w:pPr>
      <w:numPr>
        <w:numId w:val="7"/>
      </w:numPr>
      <w:tabs>
        <w:tab w:val="left" w:pos="720"/>
      </w:tabs>
      <w:spacing w:after="60" w:line="240" w:lineRule="auto"/>
    </w:pPr>
    <w:rPr>
      <w:rFonts w:ascii="Calibri" w:eastAsia="Times New Roman" w:hAnsi="Calibri" w:cs="Times New Roman"/>
      <w:szCs w:val="20"/>
      <w:lang w:eastAsia="en-AU"/>
    </w:rPr>
  </w:style>
  <w:style w:type="paragraph" w:customStyle="1" w:styleId="Dash">
    <w:name w:val="Dash"/>
    <w:basedOn w:val="Normal"/>
    <w:link w:val="DashChar"/>
    <w:qFormat/>
    <w:rsid w:val="00D23B24"/>
    <w:pPr>
      <w:numPr>
        <w:ilvl w:val="1"/>
        <w:numId w:val="7"/>
      </w:numPr>
      <w:spacing w:after="60" w:line="240" w:lineRule="auto"/>
    </w:pPr>
    <w:rPr>
      <w:rFonts w:ascii="Calibri" w:eastAsia="Times New Roman" w:hAnsi="Calibri" w:cs="Times New Roman"/>
      <w:sz w:val="18"/>
      <w:szCs w:val="20"/>
      <w:lang w:eastAsia="en-AU"/>
    </w:rPr>
  </w:style>
  <w:style w:type="character" w:customStyle="1" w:styleId="cf01">
    <w:name w:val="cf01"/>
    <w:basedOn w:val="DefaultParagraphFont"/>
    <w:rsid w:val="00D23B24"/>
    <w:rPr>
      <w:rFonts w:ascii="Segoe UI" w:hAnsi="Segoe UI" w:cs="Segoe UI" w:hint="default"/>
      <w:i/>
      <w:iCs/>
      <w:sz w:val="18"/>
      <w:szCs w:val="18"/>
    </w:rPr>
  </w:style>
  <w:style w:type="character" w:styleId="Mention">
    <w:name w:val="Mention"/>
    <w:basedOn w:val="DefaultParagraphFont"/>
    <w:uiPriority w:val="99"/>
    <w:unhideWhenUsed/>
    <w:rsid w:val="00D23B24"/>
    <w:rPr>
      <w:color w:val="2B579A"/>
      <w:shd w:val="clear" w:color="auto" w:fill="E1DFDD"/>
    </w:rPr>
  </w:style>
  <w:style w:type="character" w:styleId="Emphasis">
    <w:name w:val="Emphasis"/>
    <w:basedOn w:val="DefaultParagraphFont"/>
    <w:uiPriority w:val="20"/>
    <w:qFormat/>
    <w:rsid w:val="00D23B24"/>
    <w:rPr>
      <w:i/>
      <w:iCs/>
    </w:rPr>
  </w:style>
  <w:style w:type="paragraph" w:styleId="NormalWeb">
    <w:name w:val="Normal (Web)"/>
    <w:basedOn w:val="Normal"/>
    <w:uiPriority w:val="99"/>
    <w:unhideWhenUsed/>
    <w:rsid w:val="00D23B24"/>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customStyle="1" w:styleId="BodyText1">
    <w:name w:val="Body Text1"/>
    <w:basedOn w:val="Normal"/>
    <w:qFormat/>
    <w:rsid w:val="00D23B24"/>
    <w:pPr>
      <w:spacing w:line="276" w:lineRule="auto"/>
    </w:pPr>
    <w:rPr>
      <w:rFonts w:eastAsiaTheme="minorEastAsia"/>
    </w:rPr>
  </w:style>
  <w:style w:type="character" w:customStyle="1" w:styleId="superscript">
    <w:name w:val="superscript"/>
    <w:basedOn w:val="DefaultParagraphFont"/>
    <w:rsid w:val="00D23B24"/>
  </w:style>
  <w:style w:type="character" w:styleId="FollowedHyperlink">
    <w:name w:val="FollowedHyperlink"/>
    <w:basedOn w:val="DefaultParagraphFont"/>
    <w:uiPriority w:val="99"/>
    <w:semiHidden/>
    <w:unhideWhenUsed/>
    <w:rsid w:val="00D23B24"/>
    <w:rPr>
      <w:color w:val="954F72" w:themeColor="followedHyperlink"/>
      <w:u w:val="single"/>
    </w:rPr>
  </w:style>
  <w:style w:type="character" w:customStyle="1" w:styleId="ui-provider">
    <w:name w:val="ui-provider"/>
    <w:basedOn w:val="DefaultParagraphFont"/>
    <w:rsid w:val="00D23B24"/>
  </w:style>
  <w:style w:type="paragraph" w:customStyle="1" w:styleId="4GCharCharChar">
    <w:name w:val="4_G Char Char Char"/>
    <w:aliases w:val="Footnotes refss Char Char Char,ftref Char Char Char,BVI fnr Char Char Char,BVI fnr Car Car Char Char Char,BVI fnr Car Char Char Char,BVI fnr Car Car Car Car Char Char1 Char,BVI fnr Char Car Car Car Char Char Char"/>
    <w:basedOn w:val="Normal"/>
    <w:link w:val="FootnoteReference"/>
    <w:uiPriority w:val="99"/>
    <w:rsid w:val="00D23B24"/>
    <w:pPr>
      <w:spacing w:before="100" w:after="160" w:line="240" w:lineRule="exact"/>
      <w:jc w:val="both"/>
    </w:pPr>
    <w:rPr>
      <w:vertAlign w:val="superscript"/>
    </w:rPr>
  </w:style>
  <w:style w:type="paragraph" w:customStyle="1" w:styleId="Pa3">
    <w:name w:val="Pa3"/>
    <w:basedOn w:val="Normal"/>
    <w:next w:val="Normal"/>
    <w:uiPriority w:val="99"/>
    <w:rsid w:val="00D23B24"/>
    <w:pPr>
      <w:autoSpaceDE w:val="0"/>
      <w:autoSpaceDN w:val="0"/>
      <w:adjustRightInd w:val="0"/>
      <w:spacing w:after="0" w:line="201" w:lineRule="atLeast"/>
    </w:pPr>
    <w:rPr>
      <w:rFonts w:ascii="Century Gothic" w:hAnsi="Century Gothic"/>
      <w:sz w:val="24"/>
      <w:szCs w:val="24"/>
      <w14:ligatures w14:val="standardContextual"/>
    </w:rPr>
  </w:style>
  <w:style w:type="paragraph" w:customStyle="1" w:styleId="Default">
    <w:name w:val="Default"/>
    <w:rsid w:val="00D23B24"/>
    <w:pPr>
      <w:autoSpaceDE w:val="0"/>
      <w:autoSpaceDN w:val="0"/>
      <w:adjustRightInd w:val="0"/>
      <w:spacing w:after="0" w:line="240" w:lineRule="auto"/>
    </w:pPr>
    <w:rPr>
      <w:rFonts w:ascii="Calibri" w:hAnsi="Calibri" w:cs="Calibri"/>
      <w:color w:val="000000"/>
      <w:sz w:val="24"/>
      <w:szCs w:val="24"/>
    </w:rPr>
  </w:style>
  <w:style w:type="paragraph" w:styleId="Revision">
    <w:name w:val="Revision"/>
    <w:hidden/>
    <w:uiPriority w:val="99"/>
    <w:semiHidden/>
    <w:rsid w:val="00D23B24"/>
    <w:pPr>
      <w:spacing w:after="0" w:line="240" w:lineRule="auto"/>
    </w:pPr>
  </w:style>
  <w:style w:type="character" w:customStyle="1" w:styleId="cf11">
    <w:name w:val="cf11"/>
    <w:basedOn w:val="DefaultParagraphFont"/>
    <w:rsid w:val="00D23B24"/>
    <w:rPr>
      <w:rFonts w:ascii="Segoe UI" w:hAnsi="Segoe UI" w:cs="Segoe UI" w:hint="default"/>
      <w:b/>
      <w:bCs/>
      <w:color w:val="666666"/>
      <w:sz w:val="18"/>
      <w:szCs w:val="18"/>
      <w:shd w:val="clear" w:color="auto" w:fill="FFFFFF"/>
    </w:rPr>
  </w:style>
  <w:style w:type="paragraph" w:styleId="EndnoteText">
    <w:name w:val="endnote text"/>
    <w:basedOn w:val="Normal"/>
    <w:link w:val="EndnoteTextChar"/>
    <w:uiPriority w:val="99"/>
    <w:semiHidden/>
    <w:unhideWhenUsed/>
    <w:rsid w:val="006F0CCE"/>
    <w:pPr>
      <w:spacing w:after="0" w:line="240" w:lineRule="auto"/>
    </w:pPr>
    <w:rPr>
      <w:sz w:val="20"/>
      <w:szCs w:val="20"/>
    </w:rPr>
  </w:style>
  <w:style w:type="character" w:customStyle="1" w:styleId="EndnoteTextChar">
    <w:name w:val="Endnote Text Char"/>
    <w:basedOn w:val="DefaultParagraphFont"/>
    <w:link w:val="EndnoteText"/>
    <w:uiPriority w:val="99"/>
    <w:semiHidden/>
    <w:rsid w:val="006F0CCE"/>
    <w:rPr>
      <w:sz w:val="20"/>
      <w:szCs w:val="20"/>
    </w:rPr>
  </w:style>
  <w:style w:type="character" w:styleId="EndnoteReference">
    <w:name w:val="endnote reference"/>
    <w:basedOn w:val="DefaultParagraphFont"/>
    <w:uiPriority w:val="99"/>
    <w:semiHidden/>
    <w:unhideWhenUsed/>
    <w:rsid w:val="006F0CCE"/>
    <w:rPr>
      <w:vertAlign w:val="superscript"/>
    </w:rPr>
  </w:style>
  <w:style w:type="character" w:customStyle="1" w:styleId="00BodyChar">
    <w:name w:val="00 Body Char"/>
    <w:basedOn w:val="DefaultParagraphFont"/>
    <w:link w:val="00Body"/>
    <w:locked/>
    <w:rsid w:val="00D06B73"/>
    <w:rPr>
      <w:color w:val="000000"/>
      <w:shd w:val="clear" w:color="auto" w:fill="FFFFFF"/>
    </w:rPr>
  </w:style>
  <w:style w:type="paragraph" w:customStyle="1" w:styleId="00Body">
    <w:name w:val="00 Body"/>
    <w:basedOn w:val="Normal"/>
    <w:link w:val="00BodyChar"/>
    <w:rsid w:val="00D06B73"/>
    <w:pPr>
      <w:shd w:val="clear" w:color="auto" w:fill="FFFFFF"/>
      <w:spacing w:after="120" w:line="264" w:lineRule="auto"/>
    </w:pPr>
    <w:rPr>
      <w:color w:val="000000"/>
    </w:rPr>
  </w:style>
  <w:style w:type="character" w:customStyle="1" w:styleId="ListParagraphChar">
    <w:name w:val="List Paragraph Char"/>
    <w:aliases w:val="CAB - List Bullet Char,List Bullet Cab Char,Recommendation Char,L Char,List Paragraph1 Char,List Paragraph11 Char,bullet point list Char,F5 List Paragraph Char,Dot pt Char,CV text Char,Table text Char,List Paragraph111 Char"/>
    <w:basedOn w:val="DefaultParagraphFont"/>
    <w:link w:val="ListParagraph"/>
    <w:uiPriority w:val="34"/>
    <w:qFormat/>
    <w:locked/>
    <w:rsid w:val="00284DB4"/>
  </w:style>
  <w:style w:type="character" w:customStyle="1" w:styleId="findhit">
    <w:name w:val="findhit"/>
    <w:basedOn w:val="DefaultParagraphFont"/>
    <w:rsid w:val="00284DB4"/>
  </w:style>
  <w:style w:type="paragraph" w:customStyle="1" w:styleId="pf0">
    <w:name w:val="pf0"/>
    <w:basedOn w:val="Normal"/>
    <w:rsid w:val="007F0725"/>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styleId="NoSpacing">
    <w:name w:val="No Spacing"/>
    <w:uiPriority w:val="1"/>
    <w:qFormat/>
    <w:rsid w:val="00766773"/>
    <w:pPr>
      <w:spacing w:after="0" w:line="240" w:lineRule="auto"/>
    </w:pPr>
  </w:style>
  <w:style w:type="character" w:customStyle="1" w:styleId="Hyperlink1">
    <w:name w:val="Hyperlink1"/>
    <w:basedOn w:val="DefaultParagraphFont"/>
    <w:uiPriority w:val="99"/>
    <w:unhideWhenUsed/>
    <w:qFormat/>
    <w:rsid w:val="00A24106"/>
    <w:rPr>
      <w:color w:val="01698C"/>
      <w:u w:val="single"/>
    </w:rPr>
  </w:style>
  <w:style w:type="paragraph" w:customStyle="1" w:styleId="CharCharChar1">
    <w:name w:val="Char Char Char1"/>
    <w:basedOn w:val="Normal"/>
    <w:next w:val="FootnoteText"/>
    <w:uiPriority w:val="99"/>
    <w:unhideWhenUsed/>
    <w:qFormat/>
    <w:rsid w:val="002F134E"/>
    <w:pPr>
      <w:spacing w:after="0" w:line="240" w:lineRule="auto"/>
    </w:pPr>
    <w:rPr>
      <w:kern w:val="2"/>
      <w:sz w:val="20"/>
      <w:szCs w:val="20"/>
      <w14:ligatures w14:val="standardContextual"/>
    </w:rPr>
  </w:style>
  <w:style w:type="character" w:customStyle="1" w:styleId="FootnoteTextChar1">
    <w:name w:val="Footnote Text Char1"/>
    <w:aliases w:val="5_G Char1,Footnote reference Char1,FA Fu Char1,Footnote Text Char Char Char Char Char Char1,Footnote Text Char Char Char Char Char2,Footnote Text Char Char Char Char2,Footnote Text Char Char Char Char Char Char Char Char Char1"/>
    <w:basedOn w:val="DefaultParagraphFont"/>
    <w:uiPriority w:val="99"/>
    <w:rsid w:val="003A69D2"/>
    <w:rPr>
      <w:sz w:val="20"/>
      <w:szCs w:val="20"/>
    </w:rPr>
  </w:style>
  <w:style w:type="paragraph" w:customStyle="1" w:styleId="NoSpacing1">
    <w:name w:val="No Spacing1"/>
    <w:next w:val="NoSpacing"/>
    <w:uiPriority w:val="1"/>
    <w:qFormat/>
    <w:rsid w:val="000A57D9"/>
    <w:pPr>
      <w:spacing w:after="0" w:line="240" w:lineRule="auto"/>
    </w:pPr>
  </w:style>
  <w:style w:type="table" w:customStyle="1" w:styleId="TableGrid1">
    <w:name w:val="Table Grid1"/>
    <w:basedOn w:val="TableNormal"/>
    <w:next w:val="TableGrid"/>
    <w:uiPriority w:val="39"/>
    <w:rsid w:val="000A57D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edPara1">
    <w:name w:val="Bulleted Para1"/>
    <w:basedOn w:val="Normal"/>
    <w:next w:val="ListParagraph"/>
    <w:uiPriority w:val="34"/>
    <w:qFormat/>
    <w:rsid w:val="000A57D9"/>
    <w:pPr>
      <w:ind w:left="720"/>
      <w:contextualSpacing/>
    </w:pPr>
  </w:style>
  <w:style w:type="table" w:styleId="GridTable4-Accent4">
    <w:name w:val="Grid Table 4 Accent 4"/>
    <w:basedOn w:val="TableNormal"/>
    <w:uiPriority w:val="49"/>
    <w:rsid w:val="008C4271"/>
    <w:pPr>
      <w:spacing w:after="0" w:line="240" w:lineRule="auto"/>
    </w:pPr>
    <w:tblPr>
      <w:tblStyleRowBandSize w:val="1"/>
      <w:tblStyleColBandSize w:val="1"/>
      <w:tblBorders>
        <w:top w:val="single" w:sz="4" w:space="0" w:color="FFE09B" w:themeColor="accent4" w:themeTint="99"/>
        <w:left w:val="single" w:sz="4" w:space="0" w:color="FFE09B" w:themeColor="accent4" w:themeTint="99"/>
        <w:bottom w:val="single" w:sz="4" w:space="0" w:color="FFE09B" w:themeColor="accent4" w:themeTint="99"/>
        <w:right w:val="single" w:sz="4" w:space="0" w:color="FFE09B" w:themeColor="accent4" w:themeTint="99"/>
        <w:insideH w:val="single" w:sz="4" w:space="0" w:color="FFE09B" w:themeColor="accent4" w:themeTint="99"/>
        <w:insideV w:val="single" w:sz="4" w:space="0" w:color="FFE09B" w:themeColor="accent4" w:themeTint="99"/>
      </w:tblBorders>
    </w:tblPr>
    <w:tblStylePr w:type="firstRow">
      <w:rPr>
        <w:b/>
        <w:bCs/>
        <w:color w:val="FFFFFF" w:themeColor="background1"/>
      </w:rPr>
      <w:tblPr/>
      <w:tcPr>
        <w:tcBorders>
          <w:top w:val="single" w:sz="4" w:space="0" w:color="FFCC59" w:themeColor="accent4"/>
          <w:left w:val="single" w:sz="4" w:space="0" w:color="FFCC59" w:themeColor="accent4"/>
          <w:bottom w:val="single" w:sz="4" w:space="0" w:color="FFCC59" w:themeColor="accent4"/>
          <w:right w:val="single" w:sz="4" w:space="0" w:color="FFCC59" w:themeColor="accent4"/>
          <w:insideH w:val="nil"/>
          <w:insideV w:val="nil"/>
        </w:tcBorders>
        <w:shd w:val="clear" w:color="auto" w:fill="FFCC59" w:themeFill="accent4"/>
      </w:tcPr>
    </w:tblStylePr>
    <w:tblStylePr w:type="lastRow">
      <w:rPr>
        <w:b/>
        <w:bCs/>
      </w:rPr>
      <w:tblPr/>
      <w:tcPr>
        <w:tcBorders>
          <w:top w:val="double" w:sz="4" w:space="0" w:color="FFCC59" w:themeColor="accent4"/>
        </w:tcBorders>
      </w:tcPr>
    </w:tblStylePr>
    <w:tblStylePr w:type="firstCol">
      <w:rPr>
        <w:b/>
        <w:bCs/>
      </w:rPr>
    </w:tblStylePr>
    <w:tblStylePr w:type="lastCol">
      <w:rPr>
        <w:b/>
        <w:bCs/>
      </w:rPr>
    </w:tblStylePr>
    <w:tblStylePr w:type="band1Vert">
      <w:tblPr/>
      <w:tcPr>
        <w:shd w:val="clear" w:color="auto" w:fill="FFF4DD" w:themeFill="accent4" w:themeFillTint="33"/>
      </w:tcPr>
    </w:tblStylePr>
    <w:tblStylePr w:type="band1Horz">
      <w:tblPr/>
      <w:tcPr>
        <w:shd w:val="clear" w:color="auto" w:fill="FFF4DD" w:themeFill="accent4" w:themeFillTint="33"/>
      </w:tcPr>
    </w:tblStylePr>
  </w:style>
  <w:style w:type="table" w:styleId="GridTable4-Accent3">
    <w:name w:val="Grid Table 4 Accent 3"/>
    <w:basedOn w:val="TableNormal"/>
    <w:uiPriority w:val="49"/>
    <w:rsid w:val="008E7472"/>
    <w:pPr>
      <w:spacing w:after="0" w:line="240" w:lineRule="auto"/>
    </w:pPr>
    <w:tblPr>
      <w:tblStyleRowBandSize w:val="1"/>
      <w:tblStyleColBandSize w:val="1"/>
      <w:tblBorders>
        <w:top w:val="single" w:sz="4" w:space="0" w:color="BED7D0" w:themeColor="accent3" w:themeTint="99"/>
        <w:left w:val="single" w:sz="4" w:space="0" w:color="BED7D0" w:themeColor="accent3" w:themeTint="99"/>
        <w:bottom w:val="single" w:sz="4" w:space="0" w:color="BED7D0" w:themeColor="accent3" w:themeTint="99"/>
        <w:right w:val="single" w:sz="4" w:space="0" w:color="BED7D0" w:themeColor="accent3" w:themeTint="99"/>
        <w:insideH w:val="single" w:sz="4" w:space="0" w:color="BED7D0" w:themeColor="accent3" w:themeTint="99"/>
        <w:insideV w:val="single" w:sz="4" w:space="0" w:color="BED7D0" w:themeColor="accent3" w:themeTint="99"/>
      </w:tblBorders>
    </w:tblPr>
    <w:tblStylePr w:type="firstRow">
      <w:rPr>
        <w:b/>
        <w:bCs/>
        <w:color w:val="FFFFFF" w:themeColor="background1"/>
      </w:rPr>
      <w:tblPr/>
      <w:tcPr>
        <w:tcBorders>
          <w:top w:val="single" w:sz="4" w:space="0" w:color="93BDB1" w:themeColor="accent3"/>
          <w:left w:val="single" w:sz="4" w:space="0" w:color="93BDB1" w:themeColor="accent3"/>
          <w:bottom w:val="single" w:sz="4" w:space="0" w:color="93BDB1" w:themeColor="accent3"/>
          <w:right w:val="single" w:sz="4" w:space="0" w:color="93BDB1" w:themeColor="accent3"/>
          <w:insideH w:val="nil"/>
          <w:insideV w:val="nil"/>
        </w:tcBorders>
        <w:shd w:val="clear" w:color="auto" w:fill="93BDB1" w:themeFill="accent3"/>
      </w:tcPr>
    </w:tblStylePr>
    <w:tblStylePr w:type="lastRow">
      <w:rPr>
        <w:b/>
        <w:bCs/>
      </w:rPr>
      <w:tblPr/>
      <w:tcPr>
        <w:tcBorders>
          <w:top w:val="double" w:sz="4" w:space="0" w:color="93BDB1" w:themeColor="accent3"/>
        </w:tcBorders>
      </w:tcPr>
    </w:tblStylePr>
    <w:tblStylePr w:type="firstCol">
      <w:rPr>
        <w:b/>
        <w:bCs/>
      </w:rPr>
    </w:tblStylePr>
    <w:tblStylePr w:type="lastCol">
      <w:rPr>
        <w:b/>
        <w:bCs/>
      </w:rPr>
    </w:tblStylePr>
    <w:tblStylePr w:type="band1Vert">
      <w:tblPr/>
      <w:tcPr>
        <w:shd w:val="clear" w:color="auto" w:fill="E9F1EF" w:themeFill="accent3" w:themeFillTint="33"/>
      </w:tcPr>
    </w:tblStylePr>
    <w:tblStylePr w:type="band1Horz">
      <w:tblPr/>
      <w:tcPr>
        <w:shd w:val="clear" w:color="auto" w:fill="E9F1EF" w:themeFill="accent3" w:themeFillTint="33"/>
      </w:tcPr>
    </w:tblStylePr>
  </w:style>
  <w:style w:type="table" w:styleId="GridTable6Colorful-Accent1">
    <w:name w:val="Grid Table 6 Colorful Accent 1"/>
    <w:basedOn w:val="TableNormal"/>
    <w:uiPriority w:val="51"/>
    <w:rsid w:val="00AA31D1"/>
    <w:pPr>
      <w:spacing w:after="0" w:line="240" w:lineRule="auto"/>
    </w:pPr>
    <w:rPr>
      <w:color w:val="2D6881" w:themeColor="accent1" w:themeShade="BF"/>
    </w:rPr>
    <w:tblPr>
      <w:tblStyleRowBandSize w:val="1"/>
      <w:tblStyleColBandSize w:val="1"/>
      <w:tblBorders>
        <w:top w:val="single" w:sz="4" w:space="0" w:color="84BCD3" w:themeColor="accent1" w:themeTint="99"/>
        <w:left w:val="single" w:sz="4" w:space="0" w:color="84BCD3" w:themeColor="accent1" w:themeTint="99"/>
        <w:bottom w:val="single" w:sz="4" w:space="0" w:color="84BCD3" w:themeColor="accent1" w:themeTint="99"/>
        <w:right w:val="single" w:sz="4" w:space="0" w:color="84BCD3" w:themeColor="accent1" w:themeTint="99"/>
        <w:insideH w:val="single" w:sz="4" w:space="0" w:color="84BCD3" w:themeColor="accent1" w:themeTint="99"/>
        <w:insideV w:val="single" w:sz="4" w:space="0" w:color="84BCD3" w:themeColor="accent1" w:themeTint="99"/>
      </w:tblBorders>
    </w:tblPr>
    <w:tblStylePr w:type="firstRow">
      <w:rPr>
        <w:b/>
        <w:bCs/>
      </w:rPr>
      <w:tblPr/>
      <w:tcPr>
        <w:tcBorders>
          <w:bottom w:val="single" w:sz="12" w:space="0" w:color="84BCD3" w:themeColor="accent1" w:themeTint="99"/>
        </w:tcBorders>
      </w:tcPr>
    </w:tblStylePr>
    <w:tblStylePr w:type="lastRow">
      <w:rPr>
        <w:b/>
        <w:bCs/>
      </w:rPr>
      <w:tblPr/>
      <w:tcPr>
        <w:tcBorders>
          <w:top w:val="double" w:sz="4" w:space="0" w:color="84BCD3" w:themeColor="accent1" w:themeTint="99"/>
        </w:tcBorders>
      </w:tcPr>
    </w:tblStylePr>
    <w:tblStylePr w:type="firstCol">
      <w:rPr>
        <w:b/>
        <w:bCs/>
      </w:rPr>
    </w:tblStylePr>
    <w:tblStylePr w:type="lastCol">
      <w:rPr>
        <w:b/>
        <w:bCs/>
      </w:rPr>
    </w:tblStylePr>
    <w:tblStylePr w:type="band1Vert">
      <w:tblPr/>
      <w:tcPr>
        <w:shd w:val="clear" w:color="auto" w:fill="D6E8F0" w:themeFill="accent1" w:themeFillTint="33"/>
      </w:tcPr>
    </w:tblStylePr>
    <w:tblStylePr w:type="band1Horz">
      <w:tblPr/>
      <w:tcPr>
        <w:shd w:val="clear" w:color="auto" w:fill="D6E8F0" w:themeFill="accent1" w:themeFillTint="33"/>
      </w:tcPr>
    </w:tblStylePr>
  </w:style>
  <w:style w:type="table" w:styleId="GridTable4-Accent2">
    <w:name w:val="Grid Table 4 Accent 2"/>
    <w:basedOn w:val="TableNormal"/>
    <w:uiPriority w:val="49"/>
    <w:rsid w:val="000D38BC"/>
    <w:pPr>
      <w:spacing w:after="0" w:line="240" w:lineRule="auto"/>
    </w:pPr>
    <w:tblPr>
      <w:tblStyleRowBandSize w:val="1"/>
      <w:tblStyleColBandSize w:val="1"/>
      <w:tblBorders>
        <w:top w:val="single" w:sz="4" w:space="0" w:color="F7B5CD" w:themeColor="accent2" w:themeTint="99"/>
        <w:left w:val="single" w:sz="4" w:space="0" w:color="F7B5CD" w:themeColor="accent2" w:themeTint="99"/>
        <w:bottom w:val="single" w:sz="4" w:space="0" w:color="F7B5CD" w:themeColor="accent2" w:themeTint="99"/>
        <w:right w:val="single" w:sz="4" w:space="0" w:color="F7B5CD" w:themeColor="accent2" w:themeTint="99"/>
        <w:insideH w:val="single" w:sz="4" w:space="0" w:color="F7B5CD" w:themeColor="accent2" w:themeTint="99"/>
        <w:insideV w:val="single" w:sz="4" w:space="0" w:color="F7B5CD" w:themeColor="accent2" w:themeTint="99"/>
      </w:tblBorders>
    </w:tblPr>
    <w:tblStylePr w:type="firstRow">
      <w:rPr>
        <w:b/>
        <w:bCs/>
        <w:color w:val="FFFFFF" w:themeColor="background1"/>
      </w:rPr>
      <w:tblPr/>
      <w:tcPr>
        <w:tcBorders>
          <w:top w:val="single" w:sz="4" w:space="0" w:color="F285AC" w:themeColor="accent2"/>
          <w:left w:val="single" w:sz="4" w:space="0" w:color="F285AC" w:themeColor="accent2"/>
          <w:bottom w:val="single" w:sz="4" w:space="0" w:color="F285AC" w:themeColor="accent2"/>
          <w:right w:val="single" w:sz="4" w:space="0" w:color="F285AC" w:themeColor="accent2"/>
          <w:insideH w:val="nil"/>
          <w:insideV w:val="nil"/>
        </w:tcBorders>
        <w:shd w:val="clear" w:color="auto" w:fill="F285AC" w:themeFill="accent2"/>
      </w:tcPr>
    </w:tblStylePr>
    <w:tblStylePr w:type="lastRow">
      <w:rPr>
        <w:b/>
        <w:bCs/>
      </w:rPr>
      <w:tblPr/>
      <w:tcPr>
        <w:tcBorders>
          <w:top w:val="double" w:sz="4" w:space="0" w:color="F285AC" w:themeColor="accent2"/>
        </w:tcBorders>
      </w:tcPr>
    </w:tblStylePr>
    <w:tblStylePr w:type="firstCol">
      <w:rPr>
        <w:b/>
        <w:bCs/>
      </w:rPr>
    </w:tblStylePr>
    <w:tblStylePr w:type="lastCol">
      <w:rPr>
        <w:b/>
        <w:bCs/>
      </w:rPr>
    </w:tblStylePr>
    <w:tblStylePr w:type="band1Vert">
      <w:tblPr/>
      <w:tcPr>
        <w:shd w:val="clear" w:color="auto" w:fill="FCE6EE" w:themeFill="accent2" w:themeFillTint="33"/>
      </w:tcPr>
    </w:tblStylePr>
    <w:tblStylePr w:type="band1Horz">
      <w:tblPr/>
      <w:tcPr>
        <w:shd w:val="clear" w:color="auto" w:fill="FCE6EE" w:themeFill="accent2" w:themeFillTint="33"/>
      </w:tcPr>
    </w:tblStylePr>
  </w:style>
  <w:style w:type="character" w:customStyle="1" w:styleId="scxw266415848">
    <w:name w:val="scxw266415848"/>
    <w:basedOn w:val="DefaultParagraphFont"/>
    <w:rsid w:val="001310F7"/>
  </w:style>
  <w:style w:type="table" w:customStyle="1" w:styleId="TableGrid2">
    <w:name w:val="Table Grid2"/>
    <w:basedOn w:val="TableNormal"/>
    <w:next w:val="TableGrid"/>
    <w:uiPriority w:val="39"/>
    <w:rsid w:val="001310F7"/>
    <w:pPr>
      <w:spacing w:after="0" w:line="240" w:lineRule="auto"/>
    </w:pPr>
    <w:rPr>
      <w:kern w:val="2"/>
      <w:lang w:val="en-GB"/>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31">
    <w:name w:val="Grid Table 4 - Accent 31"/>
    <w:basedOn w:val="TableNormal"/>
    <w:next w:val="GridTable4-Accent3"/>
    <w:uiPriority w:val="49"/>
    <w:rsid w:val="001310F7"/>
    <w:pPr>
      <w:spacing w:after="0" w:line="240" w:lineRule="auto"/>
    </w:pPr>
    <w:tblPr>
      <w:tblStyleRowBandSize w:val="1"/>
      <w:tblStyleColBandSize w:val="1"/>
      <w:tblBorders>
        <w:top w:val="single" w:sz="4" w:space="0" w:color="BED7D0"/>
        <w:left w:val="single" w:sz="4" w:space="0" w:color="BED7D0"/>
        <w:bottom w:val="single" w:sz="4" w:space="0" w:color="BED7D0"/>
        <w:right w:val="single" w:sz="4" w:space="0" w:color="BED7D0"/>
        <w:insideH w:val="single" w:sz="4" w:space="0" w:color="BED7D0"/>
        <w:insideV w:val="single" w:sz="4" w:space="0" w:color="BED7D0"/>
      </w:tblBorders>
    </w:tblPr>
    <w:tblStylePr w:type="firstRow">
      <w:rPr>
        <w:b/>
        <w:bCs/>
        <w:color w:val="FFFFFF"/>
      </w:rPr>
      <w:tblPr/>
      <w:tcPr>
        <w:tcBorders>
          <w:top w:val="single" w:sz="4" w:space="0" w:color="93BDB1"/>
          <w:left w:val="single" w:sz="4" w:space="0" w:color="93BDB1"/>
          <w:bottom w:val="single" w:sz="4" w:space="0" w:color="93BDB1"/>
          <w:right w:val="single" w:sz="4" w:space="0" w:color="93BDB1"/>
          <w:insideH w:val="nil"/>
          <w:insideV w:val="nil"/>
        </w:tcBorders>
        <w:shd w:val="clear" w:color="auto" w:fill="93BDB1"/>
      </w:tcPr>
    </w:tblStylePr>
    <w:tblStylePr w:type="lastRow">
      <w:rPr>
        <w:b/>
        <w:bCs/>
      </w:rPr>
      <w:tblPr/>
      <w:tcPr>
        <w:tcBorders>
          <w:top w:val="double" w:sz="4" w:space="0" w:color="93BDB1"/>
        </w:tcBorders>
      </w:tcPr>
    </w:tblStylePr>
    <w:tblStylePr w:type="firstCol">
      <w:rPr>
        <w:b/>
        <w:bCs/>
      </w:rPr>
    </w:tblStylePr>
    <w:tblStylePr w:type="lastCol">
      <w:rPr>
        <w:b/>
        <w:bCs/>
      </w:rPr>
    </w:tblStylePr>
    <w:tblStylePr w:type="band1Vert">
      <w:tblPr/>
      <w:tcPr>
        <w:shd w:val="clear" w:color="auto" w:fill="E9F1EF"/>
      </w:tcPr>
    </w:tblStylePr>
    <w:tblStylePr w:type="band1Horz">
      <w:tblPr/>
      <w:tcPr>
        <w:shd w:val="clear" w:color="auto" w:fill="E9F1EF"/>
      </w:tcPr>
    </w:tblStylePr>
  </w:style>
  <w:style w:type="paragraph" w:customStyle="1" w:styleId="Heading11">
    <w:name w:val="Heading 11"/>
    <w:basedOn w:val="Normal"/>
    <w:next w:val="Normal"/>
    <w:uiPriority w:val="9"/>
    <w:qFormat/>
    <w:rsid w:val="001310F7"/>
    <w:pPr>
      <w:keepNext/>
      <w:keepLines/>
      <w:spacing w:before="120" w:after="0" w:line="940" w:lineRule="exact"/>
      <w:outlineLvl w:val="0"/>
    </w:pPr>
    <w:rPr>
      <w:rFonts w:ascii="Segoe UI" w:eastAsia="Yu Gothic Light" w:hAnsi="Segoe UI" w:cs="Times New Roman"/>
      <w:b/>
      <w:color w:val="000000"/>
      <w:sz w:val="80"/>
      <w:szCs w:val="32"/>
    </w:rPr>
  </w:style>
  <w:style w:type="paragraph" w:customStyle="1" w:styleId="Heading21">
    <w:name w:val="Heading 21"/>
    <w:basedOn w:val="Normal"/>
    <w:next w:val="Normal"/>
    <w:uiPriority w:val="9"/>
    <w:unhideWhenUsed/>
    <w:qFormat/>
    <w:rsid w:val="001310F7"/>
    <w:pPr>
      <w:keepNext/>
      <w:keepLines/>
      <w:spacing w:before="720"/>
      <w:outlineLvl w:val="1"/>
    </w:pPr>
    <w:rPr>
      <w:rFonts w:ascii="Calibri Light" w:eastAsia="Yu Gothic Light" w:hAnsi="Calibri Light" w:cs="Times New Roman"/>
      <w:b/>
      <w:color w:val="DC3874"/>
      <w:sz w:val="44"/>
      <w:szCs w:val="26"/>
    </w:rPr>
  </w:style>
  <w:style w:type="paragraph" w:customStyle="1" w:styleId="Heading31">
    <w:name w:val="Heading 31"/>
    <w:basedOn w:val="Normal"/>
    <w:next w:val="Normal"/>
    <w:uiPriority w:val="9"/>
    <w:unhideWhenUsed/>
    <w:qFormat/>
    <w:rsid w:val="001310F7"/>
    <w:pPr>
      <w:keepNext/>
      <w:keepLines/>
      <w:spacing w:before="320" w:after="60"/>
      <w:outlineLvl w:val="2"/>
    </w:pPr>
    <w:rPr>
      <w:rFonts w:ascii="Calibri Light" w:eastAsia="Yu Gothic Light" w:hAnsi="Calibri Light" w:cs="Times New Roman"/>
      <w:b/>
      <w:color w:val="01698C"/>
      <w:sz w:val="32"/>
      <w:szCs w:val="24"/>
    </w:rPr>
  </w:style>
  <w:style w:type="paragraph" w:customStyle="1" w:styleId="Heading41">
    <w:name w:val="Heading 41"/>
    <w:basedOn w:val="Normal"/>
    <w:next w:val="Normal"/>
    <w:uiPriority w:val="9"/>
    <w:unhideWhenUsed/>
    <w:qFormat/>
    <w:rsid w:val="001310F7"/>
    <w:pPr>
      <w:keepNext/>
      <w:keepLines/>
      <w:spacing w:before="360" w:after="0"/>
      <w:outlineLvl w:val="3"/>
    </w:pPr>
    <w:rPr>
      <w:rFonts w:ascii="Calibri Light" w:eastAsia="Yu Gothic Light" w:hAnsi="Calibri Light" w:cs="Times New Roman"/>
      <w:b/>
      <w:iCs/>
      <w:color w:val="000000"/>
      <w:sz w:val="28"/>
    </w:rPr>
  </w:style>
  <w:style w:type="paragraph" w:customStyle="1" w:styleId="Heading51">
    <w:name w:val="Heading 51"/>
    <w:basedOn w:val="Normal"/>
    <w:next w:val="Normal"/>
    <w:uiPriority w:val="9"/>
    <w:unhideWhenUsed/>
    <w:qFormat/>
    <w:rsid w:val="001310F7"/>
    <w:pPr>
      <w:keepNext/>
      <w:keepLines/>
      <w:spacing w:before="40" w:after="0"/>
      <w:outlineLvl w:val="4"/>
    </w:pPr>
    <w:rPr>
      <w:rFonts w:ascii="Calibri Light" w:eastAsia="Yu Gothic Light" w:hAnsi="Calibri Light" w:cs="Times New Roman"/>
      <w:b/>
      <w:color w:val="01698C"/>
      <w:sz w:val="26"/>
    </w:rPr>
  </w:style>
  <w:style w:type="paragraph" w:customStyle="1" w:styleId="Heading61">
    <w:name w:val="Heading 61"/>
    <w:basedOn w:val="Normal"/>
    <w:next w:val="Normal"/>
    <w:uiPriority w:val="9"/>
    <w:unhideWhenUsed/>
    <w:qFormat/>
    <w:rsid w:val="001310F7"/>
    <w:pPr>
      <w:keepNext/>
      <w:keepLines/>
      <w:spacing w:before="40" w:after="0"/>
      <w:outlineLvl w:val="5"/>
    </w:pPr>
    <w:rPr>
      <w:rFonts w:ascii="Calibri Light" w:eastAsia="Yu Gothic Light" w:hAnsi="Calibri Light" w:cs="Times New Roman"/>
      <w:b/>
      <w:color w:val="5F636A"/>
    </w:rPr>
  </w:style>
  <w:style w:type="paragraph" w:customStyle="1" w:styleId="Heading71">
    <w:name w:val="Heading 71"/>
    <w:basedOn w:val="Normal"/>
    <w:next w:val="Normal"/>
    <w:uiPriority w:val="9"/>
    <w:semiHidden/>
    <w:qFormat/>
    <w:rsid w:val="001310F7"/>
    <w:pPr>
      <w:keepNext/>
      <w:keepLines/>
      <w:spacing w:before="40" w:after="0"/>
      <w:outlineLvl w:val="6"/>
    </w:pPr>
    <w:rPr>
      <w:rFonts w:eastAsia="Yu Gothic Light" w:cs="Times New Roman"/>
      <w:i/>
      <w:iCs/>
      <w:color w:val="F285AC"/>
    </w:rPr>
  </w:style>
  <w:style w:type="numbering" w:customStyle="1" w:styleId="NoList1">
    <w:name w:val="No List1"/>
    <w:next w:val="NoList"/>
    <w:uiPriority w:val="99"/>
    <w:semiHidden/>
    <w:unhideWhenUsed/>
    <w:rsid w:val="001310F7"/>
  </w:style>
  <w:style w:type="paragraph" w:customStyle="1" w:styleId="Caption1">
    <w:name w:val="Caption1"/>
    <w:basedOn w:val="Normal"/>
    <w:next w:val="Normal"/>
    <w:uiPriority w:val="35"/>
    <w:qFormat/>
    <w:rsid w:val="001310F7"/>
    <w:pPr>
      <w:spacing w:after="120" w:line="240" w:lineRule="auto"/>
    </w:pPr>
    <w:rPr>
      <w:b/>
      <w:iCs/>
      <w:color w:val="01698C"/>
      <w:szCs w:val="18"/>
    </w:rPr>
  </w:style>
  <w:style w:type="paragraph" w:customStyle="1" w:styleId="Subtitle1">
    <w:name w:val="Subtitle1"/>
    <w:basedOn w:val="Normal"/>
    <w:next w:val="Normal"/>
    <w:uiPriority w:val="11"/>
    <w:qFormat/>
    <w:rsid w:val="001310F7"/>
    <w:pPr>
      <w:numPr>
        <w:ilvl w:val="1"/>
      </w:numPr>
      <w:spacing w:before="600" w:after="140"/>
    </w:pPr>
    <w:rPr>
      <w:rFonts w:ascii="Segoe UI Light" w:eastAsia="Yu Mincho" w:hAnsi="Segoe UI Light"/>
      <w:color w:val="000000"/>
      <w:spacing w:val="15"/>
      <w:sz w:val="40"/>
    </w:rPr>
  </w:style>
  <w:style w:type="paragraph" w:customStyle="1" w:styleId="TOCHeading1">
    <w:name w:val="TOC Heading1"/>
    <w:basedOn w:val="Heading1"/>
    <w:next w:val="Normal"/>
    <w:uiPriority w:val="99"/>
    <w:unhideWhenUsed/>
    <w:rsid w:val="001310F7"/>
    <w:pPr>
      <w:spacing w:before="240" w:line="259" w:lineRule="auto"/>
    </w:pPr>
    <w:rPr>
      <w:rFonts w:eastAsia="Yu Gothic Light" w:cs="Times New Roman"/>
      <w:color w:val="000000"/>
      <w:kern w:val="2"/>
      <w14:ligatures w14:val="standardContextual"/>
    </w:rPr>
  </w:style>
  <w:style w:type="table" w:customStyle="1" w:styleId="GridTable1Light-Accent11">
    <w:name w:val="Grid Table 1 Light - Accent 11"/>
    <w:basedOn w:val="TableNormal"/>
    <w:next w:val="GridTable1Light-Accent1"/>
    <w:uiPriority w:val="46"/>
    <w:rsid w:val="001310F7"/>
    <w:pPr>
      <w:spacing w:after="0" w:line="240" w:lineRule="auto"/>
    </w:pPr>
    <w:tblPr>
      <w:tblStyleRowBandSize w:val="1"/>
      <w:tblStyleColBandSize w:val="1"/>
      <w:tblBorders>
        <w:top w:val="single" w:sz="4" w:space="0" w:color="ADD2E2"/>
        <w:left w:val="single" w:sz="4" w:space="0" w:color="ADD2E2"/>
        <w:bottom w:val="single" w:sz="4" w:space="0" w:color="ADD2E2"/>
        <w:right w:val="single" w:sz="4" w:space="0" w:color="ADD2E2"/>
        <w:insideH w:val="single" w:sz="4" w:space="0" w:color="ADD2E2"/>
        <w:insideV w:val="single" w:sz="4" w:space="0" w:color="ADD2E2"/>
      </w:tblBorders>
    </w:tblPr>
    <w:tblStylePr w:type="firstRow">
      <w:rPr>
        <w:b/>
        <w:bCs/>
      </w:rPr>
      <w:tblPr/>
      <w:tcPr>
        <w:tcBorders>
          <w:bottom w:val="single" w:sz="12" w:space="0" w:color="84BCD3"/>
        </w:tcBorders>
      </w:tcPr>
    </w:tblStylePr>
    <w:tblStylePr w:type="lastRow">
      <w:rPr>
        <w:b/>
        <w:bCs/>
      </w:rPr>
      <w:tblPr/>
      <w:tcPr>
        <w:tcBorders>
          <w:top w:val="double" w:sz="2" w:space="0" w:color="84BCD3"/>
        </w:tcBorders>
      </w:tcPr>
    </w:tblStylePr>
    <w:tblStylePr w:type="firstCol">
      <w:rPr>
        <w:b/>
        <w:bCs/>
      </w:rPr>
    </w:tblStylePr>
    <w:tblStylePr w:type="lastCol">
      <w:rPr>
        <w:b/>
        <w:bCs/>
      </w:rPr>
    </w:tblStylePr>
  </w:style>
  <w:style w:type="table" w:customStyle="1" w:styleId="ListTable4-Accent11">
    <w:name w:val="List Table 4 - Accent 11"/>
    <w:basedOn w:val="TableNormal"/>
    <w:next w:val="ListTable4-Accent1"/>
    <w:uiPriority w:val="49"/>
    <w:rsid w:val="001310F7"/>
    <w:pPr>
      <w:spacing w:after="0" w:line="240" w:lineRule="auto"/>
    </w:pPr>
    <w:tblPr>
      <w:tblStyleRowBandSize w:val="1"/>
      <w:tblStyleColBandSize w:val="1"/>
      <w:tblBorders>
        <w:top w:val="single" w:sz="4" w:space="0" w:color="84BCD3"/>
        <w:left w:val="single" w:sz="4" w:space="0" w:color="84BCD3"/>
        <w:bottom w:val="single" w:sz="4" w:space="0" w:color="84BCD3"/>
        <w:right w:val="single" w:sz="4" w:space="0" w:color="84BCD3"/>
        <w:insideH w:val="single" w:sz="4" w:space="0" w:color="84BCD3"/>
      </w:tblBorders>
    </w:tblPr>
    <w:tblStylePr w:type="firstRow">
      <w:rPr>
        <w:b/>
        <w:bCs/>
        <w:color w:val="FFFFFF"/>
      </w:rPr>
      <w:tblPr/>
      <w:tcPr>
        <w:tcBorders>
          <w:top w:val="single" w:sz="4" w:space="0" w:color="3D8CAD"/>
          <w:left w:val="single" w:sz="4" w:space="0" w:color="3D8CAD"/>
          <w:bottom w:val="single" w:sz="4" w:space="0" w:color="3D8CAD"/>
          <w:right w:val="single" w:sz="4" w:space="0" w:color="3D8CAD"/>
          <w:insideH w:val="nil"/>
        </w:tcBorders>
        <w:shd w:val="clear" w:color="auto" w:fill="3D8CAD"/>
      </w:tcPr>
    </w:tblStylePr>
    <w:tblStylePr w:type="lastRow">
      <w:rPr>
        <w:b/>
        <w:bCs/>
      </w:rPr>
      <w:tblPr/>
      <w:tcPr>
        <w:tcBorders>
          <w:top w:val="double" w:sz="4" w:space="0" w:color="84BCD3"/>
        </w:tcBorders>
      </w:tcPr>
    </w:tblStylePr>
    <w:tblStylePr w:type="firstCol">
      <w:rPr>
        <w:b/>
        <w:bCs/>
      </w:rPr>
    </w:tblStylePr>
    <w:tblStylePr w:type="lastCol">
      <w:rPr>
        <w:b/>
        <w:bCs/>
      </w:rPr>
    </w:tblStylePr>
    <w:tblStylePr w:type="band1Vert">
      <w:tblPr/>
      <w:tcPr>
        <w:shd w:val="clear" w:color="auto" w:fill="D6E8F0"/>
      </w:tcPr>
    </w:tblStylePr>
    <w:tblStylePr w:type="band1Horz">
      <w:tblPr/>
      <w:tcPr>
        <w:shd w:val="clear" w:color="auto" w:fill="D6E8F0"/>
      </w:tcPr>
    </w:tblStylePr>
  </w:style>
  <w:style w:type="character" w:customStyle="1" w:styleId="FollowedHyperlink1">
    <w:name w:val="FollowedHyperlink1"/>
    <w:basedOn w:val="DefaultParagraphFont"/>
    <w:uiPriority w:val="99"/>
    <w:semiHidden/>
    <w:unhideWhenUsed/>
    <w:rsid w:val="001310F7"/>
    <w:rPr>
      <w:color w:val="954F72"/>
      <w:u w:val="single"/>
    </w:rPr>
  </w:style>
  <w:style w:type="table" w:customStyle="1" w:styleId="GridTable4-Accent41">
    <w:name w:val="Grid Table 4 - Accent 41"/>
    <w:basedOn w:val="TableNormal"/>
    <w:next w:val="GridTable4-Accent4"/>
    <w:uiPriority w:val="49"/>
    <w:rsid w:val="001310F7"/>
    <w:pPr>
      <w:spacing w:after="0" w:line="240" w:lineRule="auto"/>
    </w:pPr>
    <w:tblPr>
      <w:tblStyleRowBandSize w:val="1"/>
      <w:tblStyleColBandSize w:val="1"/>
      <w:tblBorders>
        <w:top w:val="single" w:sz="4" w:space="0" w:color="FFE09B"/>
        <w:left w:val="single" w:sz="4" w:space="0" w:color="FFE09B"/>
        <w:bottom w:val="single" w:sz="4" w:space="0" w:color="FFE09B"/>
        <w:right w:val="single" w:sz="4" w:space="0" w:color="FFE09B"/>
        <w:insideH w:val="single" w:sz="4" w:space="0" w:color="FFE09B"/>
        <w:insideV w:val="single" w:sz="4" w:space="0" w:color="FFE09B"/>
      </w:tblBorders>
    </w:tblPr>
    <w:tblStylePr w:type="firstRow">
      <w:rPr>
        <w:b/>
        <w:bCs/>
        <w:color w:val="FFFFFF"/>
      </w:rPr>
      <w:tblPr/>
      <w:tcPr>
        <w:tcBorders>
          <w:top w:val="single" w:sz="4" w:space="0" w:color="FFCC59"/>
          <w:left w:val="single" w:sz="4" w:space="0" w:color="FFCC59"/>
          <w:bottom w:val="single" w:sz="4" w:space="0" w:color="FFCC59"/>
          <w:right w:val="single" w:sz="4" w:space="0" w:color="FFCC59"/>
          <w:insideH w:val="nil"/>
          <w:insideV w:val="nil"/>
        </w:tcBorders>
        <w:shd w:val="clear" w:color="auto" w:fill="FFCC59"/>
      </w:tcPr>
    </w:tblStylePr>
    <w:tblStylePr w:type="lastRow">
      <w:rPr>
        <w:b/>
        <w:bCs/>
      </w:rPr>
      <w:tblPr/>
      <w:tcPr>
        <w:tcBorders>
          <w:top w:val="double" w:sz="4" w:space="0" w:color="FFCC59"/>
        </w:tcBorders>
      </w:tcPr>
    </w:tblStylePr>
    <w:tblStylePr w:type="firstCol">
      <w:rPr>
        <w:b/>
        <w:bCs/>
      </w:rPr>
    </w:tblStylePr>
    <w:tblStylePr w:type="lastCol">
      <w:rPr>
        <w:b/>
        <w:bCs/>
      </w:rPr>
    </w:tblStylePr>
    <w:tblStylePr w:type="band1Vert">
      <w:tblPr/>
      <w:tcPr>
        <w:shd w:val="clear" w:color="auto" w:fill="FFF4DD"/>
      </w:tcPr>
    </w:tblStylePr>
    <w:tblStylePr w:type="band1Horz">
      <w:tblPr/>
      <w:tcPr>
        <w:shd w:val="clear" w:color="auto" w:fill="FFF4DD"/>
      </w:tcPr>
    </w:tblStylePr>
  </w:style>
  <w:style w:type="table" w:customStyle="1" w:styleId="GridTable6Colorful-Accent11">
    <w:name w:val="Grid Table 6 Colorful - Accent 11"/>
    <w:basedOn w:val="TableNormal"/>
    <w:next w:val="GridTable6Colorful-Accent1"/>
    <w:uiPriority w:val="51"/>
    <w:rsid w:val="001310F7"/>
    <w:pPr>
      <w:spacing w:after="0" w:line="240" w:lineRule="auto"/>
    </w:pPr>
    <w:rPr>
      <w:color w:val="2D6881"/>
    </w:rPr>
    <w:tblPr>
      <w:tblStyleRowBandSize w:val="1"/>
      <w:tblStyleColBandSize w:val="1"/>
      <w:tblBorders>
        <w:top w:val="single" w:sz="4" w:space="0" w:color="84BCD3"/>
        <w:left w:val="single" w:sz="4" w:space="0" w:color="84BCD3"/>
        <w:bottom w:val="single" w:sz="4" w:space="0" w:color="84BCD3"/>
        <w:right w:val="single" w:sz="4" w:space="0" w:color="84BCD3"/>
        <w:insideH w:val="single" w:sz="4" w:space="0" w:color="84BCD3"/>
        <w:insideV w:val="single" w:sz="4" w:space="0" w:color="84BCD3"/>
      </w:tblBorders>
    </w:tblPr>
    <w:tblStylePr w:type="firstRow">
      <w:rPr>
        <w:b/>
        <w:bCs/>
      </w:rPr>
      <w:tblPr/>
      <w:tcPr>
        <w:tcBorders>
          <w:bottom w:val="single" w:sz="12" w:space="0" w:color="84BCD3"/>
        </w:tcBorders>
      </w:tcPr>
    </w:tblStylePr>
    <w:tblStylePr w:type="lastRow">
      <w:rPr>
        <w:b/>
        <w:bCs/>
      </w:rPr>
      <w:tblPr/>
      <w:tcPr>
        <w:tcBorders>
          <w:top w:val="double" w:sz="4" w:space="0" w:color="84BCD3"/>
        </w:tcBorders>
      </w:tcPr>
    </w:tblStylePr>
    <w:tblStylePr w:type="firstCol">
      <w:rPr>
        <w:b/>
        <w:bCs/>
      </w:rPr>
    </w:tblStylePr>
    <w:tblStylePr w:type="lastCol">
      <w:rPr>
        <w:b/>
        <w:bCs/>
      </w:rPr>
    </w:tblStylePr>
    <w:tblStylePr w:type="band1Vert">
      <w:tblPr/>
      <w:tcPr>
        <w:shd w:val="clear" w:color="auto" w:fill="D6E8F0"/>
      </w:tcPr>
    </w:tblStylePr>
    <w:tblStylePr w:type="band1Horz">
      <w:tblPr/>
      <w:tcPr>
        <w:shd w:val="clear" w:color="auto" w:fill="D6E8F0"/>
      </w:tcPr>
    </w:tblStylePr>
  </w:style>
  <w:style w:type="table" w:customStyle="1" w:styleId="GridTable4-Accent21">
    <w:name w:val="Grid Table 4 - Accent 21"/>
    <w:basedOn w:val="TableNormal"/>
    <w:next w:val="GridTable4-Accent2"/>
    <w:uiPriority w:val="49"/>
    <w:rsid w:val="001310F7"/>
    <w:pPr>
      <w:spacing w:after="0" w:line="240" w:lineRule="auto"/>
    </w:pPr>
    <w:tblPr>
      <w:tblStyleRowBandSize w:val="1"/>
      <w:tblStyleColBandSize w:val="1"/>
      <w:tblBorders>
        <w:top w:val="single" w:sz="4" w:space="0" w:color="F7B5CD"/>
        <w:left w:val="single" w:sz="4" w:space="0" w:color="F7B5CD"/>
        <w:bottom w:val="single" w:sz="4" w:space="0" w:color="F7B5CD"/>
        <w:right w:val="single" w:sz="4" w:space="0" w:color="F7B5CD"/>
        <w:insideH w:val="single" w:sz="4" w:space="0" w:color="F7B5CD"/>
        <w:insideV w:val="single" w:sz="4" w:space="0" w:color="F7B5CD"/>
      </w:tblBorders>
    </w:tblPr>
    <w:tblStylePr w:type="firstRow">
      <w:rPr>
        <w:b/>
        <w:bCs/>
        <w:color w:val="FFFFFF"/>
      </w:rPr>
      <w:tblPr/>
      <w:tcPr>
        <w:tcBorders>
          <w:top w:val="single" w:sz="4" w:space="0" w:color="F285AC"/>
          <w:left w:val="single" w:sz="4" w:space="0" w:color="F285AC"/>
          <w:bottom w:val="single" w:sz="4" w:space="0" w:color="F285AC"/>
          <w:right w:val="single" w:sz="4" w:space="0" w:color="F285AC"/>
          <w:insideH w:val="nil"/>
          <w:insideV w:val="nil"/>
        </w:tcBorders>
        <w:shd w:val="clear" w:color="auto" w:fill="F285AC"/>
      </w:tcPr>
    </w:tblStylePr>
    <w:tblStylePr w:type="lastRow">
      <w:rPr>
        <w:b/>
        <w:bCs/>
      </w:rPr>
      <w:tblPr/>
      <w:tcPr>
        <w:tcBorders>
          <w:top w:val="double" w:sz="4" w:space="0" w:color="F285AC"/>
        </w:tcBorders>
      </w:tcPr>
    </w:tblStylePr>
    <w:tblStylePr w:type="firstCol">
      <w:rPr>
        <w:b/>
        <w:bCs/>
      </w:rPr>
    </w:tblStylePr>
    <w:tblStylePr w:type="lastCol">
      <w:rPr>
        <w:b/>
        <w:bCs/>
      </w:rPr>
    </w:tblStylePr>
    <w:tblStylePr w:type="band1Vert">
      <w:tblPr/>
      <w:tcPr>
        <w:shd w:val="clear" w:color="auto" w:fill="FCE6EE"/>
      </w:tcPr>
    </w:tblStylePr>
    <w:tblStylePr w:type="band1Horz">
      <w:tblPr/>
      <w:tcPr>
        <w:shd w:val="clear" w:color="auto" w:fill="FCE6EE"/>
      </w:tcPr>
    </w:tblStylePr>
  </w:style>
  <w:style w:type="character" w:customStyle="1" w:styleId="Heading1Char1">
    <w:name w:val="Heading 1 Char1"/>
    <w:basedOn w:val="DefaultParagraphFont"/>
    <w:uiPriority w:val="9"/>
    <w:rsid w:val="001310F7"/>
    <w:rPr>
      <w:rFonts w:asciiTheme="majorHAnsi" w:eastAsiaTheme="majorEastAsia" w:hAnsiTheme="majorHAnsi" w:cstheme="majorBidi"/>
      <w:color w:val="2D6881" w:themeColor="accent1" w:themeShade="BF"/>
      <w:sz w:val="32"/>
      <w:szCs w:val="32"/>
    </w:rPr>
  </w:style>
  <w:style w:type="character" w:customStyle="1" w:styleId="Heading2Char1">
    <w:name w:val="Heading 2 Char1"/>
    <w:basedOn w:val="DefaultParagraphFont"/>
    <w:uiPriority w:val="9"/>
    <w:semiHidden/>
    <w:rsid w:val="001310F7"/>
    <w:rPr>
      <w:rFonts w:asciiTheme="majorHAnsi" w:eastAsiaTheme="majorEastAsia" w:hAnsiTheme="majorHAnsi" w:cstheme="majorBidi"/>
      <w:color w:val="2D6881" w:themeColor="accent1" w:themeShade="BF"/>
      <w:sz w:val="26"/>
      <w:szCs w:val="26"/>
    </w:rPr>
  </w:style>
  <w:style w:type="character" w:customStyle="1" w:styleId="Heading3Char1">
    <w:name w:val="Heading 3 Char1"/>
    <w:basedOn w:val="DefaultParagraphFont"/>
    <w:uiPriority w:val="9"/>
    <w:semiHidden/>
    <w:rsid w:val="001310F7"/>
    <w:rPr>
      <w:rFonts w:asciiTheme="majorHAnsi" w:eastAsiaTheme="majorEastAsia" w:hAnsiTheme="majorHAnsi" w:cstheme="majorBidi"/>
      <w:color w:val="1E4555" w:themeColor="accent1" w:themeShade="7F"/>
      <w:sz w:val="24"/>
      <w:szCs w:val="24"/>
    </w:rPr>
  </w:style>
  <w:style w:type="character" w:customStyle="1" w:styleId="Heading4Char1">
    <w:name w:val="Heading 4 Char1"/>
    <w:basedOn w:val="DefaultParagraphFont"/>
    <w:uiPriority w:val="9"/>
    <w:semiHidden/>
    <w:rsid w:val="001310F7"/>
    <w:rPr>
      <w:rFonts w:asciiTheme="majorHAnsi" w:eastAsiaTheme="majorEastAsia" w:hAnsiTheme="majorHAnsi" w:cstheme="majorBidi"/>
      <w:i/>
      <w:iCs/>
      <w:color w:val="2D6881" w:themeColor="accent1" w:themeShade="BF"/>
    </w:rPr>
  </w:style>
  <w:style w:type="character" w:customStyle="1" w:styleId="Heading5Char1">
    <w:name w:val="Heading 5 Char1"/>
    <w:basedOn w:val="DefaultParagraphFont"/>
    <w:uiPriority w:val="9"/>
    <w:semiHidden/>
    <w:rsid w:val="001310F7"/>
    <w:rPr>
      <w:rFonts w:asciiTheme="majorHAnsi" w:eastAsiaTheme="majorEastAsia" w:hAnsiTheme="majorHAnsi" w:cstheme="majorBidi"/>
      <w:color w:val="2D6881" w:themeColor="accent1" w:themeShade="BF"/>
    </w:rPr>
  </w:style>
  <w:style w:type="character" w:customStyle="1" w:styleId="Heading6Char1">
    <w:name w:val="Heading 6 Char1"/>
    <w:basedOn w:val="DefaultParagraphFont"/>
    <w:uiPriority w:val="9"/>
    <w:semiHidden/>
    <w:rsid w:val="001310F7"/>
    <w:rPr>
      <w:rFonts w:asciiTheme="majorHAnsi" w:eastAsiaTheme="majorEastAsia" w:hAnsiTheme="majorHAnsi" w:cstheme="majorBidi"/>
      <w:color w:val="1E4555" w:themeColor="accent1" w:themeShade="7F"/>
    </w:rPr>
  </w:style>
  <w:style w:type="character" w:customStyle="1" w:styleId="Heading7Char1">
    <w:name w:val="Heading 7 Char1"/>
    <w:basedOn w:val="DefaultParagraphFont"/>
    <w:uiPriority w:val="9"/>
    <w:semiHidden/>
    <w:rsid w:val="001310F7"/>
    <w:rPr>
      <w:rFonts w:asciiTheme="majorHAnsi" w:eastAsiaTheme="majorEastAsia" w:hAnsiTheme="majorHAnsi" w:cstheme="majorBidi"/>
      <w:i/>
      <w:iCs/>
      <w:color w:val="1E4555" w:themeColor="accent1" w:themeShade="7F"/>
    </w:rPr>
  </w:style>
  <w:style w:type="character" w:customStyle="1" w:styleId="SubtitleChar1">
    <w:name w:val="Subtitle Char1"/>
    <w:basedOn w:val="DefaultParagraphFont"/>
    <w:uiPriority w:val="11"/>
    <w:rsid w:val="001310F7"/>
    <w:rPr>
      <w:rFonts w:eastAsiaTheme="minorEastAsia"/>
      <w:color w:val="5A5A5A" w:themeColor="text1" w:themeTint="A5"/>
      <w:spacing w:val="15"/>
    </w:rPr>
  </w:style>
  <w:style w:type="table" w:styleId="ListTable2-Accent2">
    <w:name w:val="List Table 2 Accent 2"/>
    <w:basedOn w:val="TableNormal"/>
    <w:uiPriority w:val="47"/>
    <w:rsid w:val="00C40196"/>
    <w:pPr>
      <w:spacing w:after="0" w:line="240" w:lineRule="auto"/>
    </w:pPr>
    <w:rPr>
      <w:kern w:val="2"/>
      <w14:ligatures w14:val="standardContextual"/>
    </w:rPr>
    <w:tblPr>
      <w:tblStyleRowBandSize w:val="1"/>
      <w:tblStyleColBandSize w:val="1"/>
      <w:tblBorders>
        <w:top w:val="single" w:sz="4" w:space="0" w:color="F7B5CD" w:themeColor="accent2" w:themeTint="99"/>
        <w:bottom w:val="single" w:sz="4" w:space="0" w:color="F7B5CD" w:themeColor="accent2" w:themeTint="99"/>
        <w:insideH w:val="single" w:sz="4" w:space="0" w:color="F7B5CD"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E6EE" w:themeFill="accent2" w:themeFillTint="33"/>
      </w:tcPr>
    </w:tblStylePr>
    <w:tblStylePr w:type="band2Horz">
      <w:tblPr/>
      <w:tcPr>
        <w:shd w:val="clear" w:color="auto" w:fill="FCE6EE" w:themeFill="accent2"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6375551">
      <w:bodyDiv w:val="1"/>
      <w:marLeft w:val="0"/>
      <w:marRight w:val="0"/>
      <w:marTop w:val="0"/>
      <w:marBottom w:val="0"/>
      <w:divBdr>
        <w:top w:val="none" w:sz="0" w:space="0" w:color="auto"/>
        <w:left w:val="none" w:sz="0" w:space="0" w:color="auto"/>
        <w:bottom w:val="none" w:sz="0" w:space="0" w:color="auto"/>
        <w:right w:val="none" w:sz="0" w:space="0" w:color="auto"/>
      </w:divBdr>
    </w:div>
    <w:div w:id="144009758">
      <w:bodyDiv w:val="1"/>
      <w:marLeft w:val="0"/>
      <w:marRight w:val="0"/>
      <w:marTop w:val="0"/>
      <w:marBottom w:val="0"/>
      <w:divBdr>
        <w:top w:val="none" w:sz="0" w:space="0" w:color="auto"/>
        <w:left w:val="none" w:sz="0" w:space="0" w:color="auto"/>
        <w:bottom w:val="none" w:sz="0" w:space="0" w:color="auto"/>
        <w:right w:val="none" w:sz="0" w:space="0" w:color="auto"/>
      </w:divBdr>
      <w:divsChild>
        <w:div w:id="2090272812">
          <w:marLeft w:val="0"/>
          <w:marRight w:val="0"/>
          <w:marTop w:val="0"/>
          <w:marBottom w:val="0"/>
          <w:divBdr>
            <w:top w:val="none" w:sz="0" w:space="0" w:color="auto"/>
            <w:left w:val="none" w:sz="0" w:space="0" w:color="auto"/>
            <w:bottom w:val="none" w:sz="0" w:space="0" w:color="auto"/>
            <w:right w:val="none" w:sz="0" w:space="0" w:color="auto"/>
          </w:divBdr>
        </w:div>
      </w:divsChild>
    </w:div>
    <w:div w:id="196040994">
      <w:bodyDiv w:val="1"/>
      <w:marLeft w:val="0"/>
      <w:marRight w:val="0"/>
      <w:marTop w:val="0"/>
      <w:marBottom w:val="0"/>
      <w:divBdr>
        <w:top w:val="none" w:sz="0" w:space="0" w:color="auto"/>
        <w:left w:val="none" w:sz="0" w:space="0" w:color="auto"/>
        <w:bottom w:val="none" w:sz="0" w:space="0" w:color="auto"/>
        <w:right w:val="none" w:sz="0" w:space="0" w:color="auto"/>
      </w:divBdr>
      <w:divsChild>
        <w:div w:id="2106610147">
          <w:marLeft w:val="0"/>
          <w:marRight w:val="0"/>
          <w:marTop w:val="0"/>
          <w:marBottom w:val="0"/>
          <w:divBdr>
            <w:top w:val="none" w:sz="0" w:space="0" w:color="auto"/>
            <w:left w:val="none" w:sz="0" w:space="0" w:color="auto"/>
            <w:bottom w:val="none" w:sz="0" w:space="0" w:color="auto"/>
            <w:right w:val="none" w:sz="0" w:space="0" w:color="auto"/>
          </w:divBdr>
        </w:div>
      </w:divsChild>
    </w:div>
    <w:div w:id="307133150">
      <w:bodyDiv w:val="1"/>
      <w:marLeft w:val="0"/>
      <w:marRight w:val="0"/>
      <w:marTop w:val="0"/>
      <w:marBottom w:val="0"/>
      <w:divBdr>
        <w:top w:val="none" w:sz="0" w:space="0" w:color="auto"/>
        <w:left w:val="none" w:sz="0" w:space="0" w:color="auto"/>
        <w:bottom w:val="none" w:sz="0" w:space="0" w:color="auto"/>
        <w:right w:val="none" w:sz="0" w:space="0" w:color="auto"/>
      </w:divBdr>
      <w:divsChild>
        <w:div w:id="40633692">
          <w:marLeft w:val="0"/>
          <w:marRight w:val="0"/>
          <w:marTop w:val="0"/>
          <w:marBottom w:val="0"/>
          <w:divBdr>
            <w:top w:val="none" w:sz="0" w:space="0" w:color="auto"/>
            <w:left w:val="none" w:sz="0" w:space="0" w:color="auto"/>
            <w:bottom w:val="none" w:sz="0" w:space="0" w:color="auto"/>
            <w:right w:val="none" w:sz="0" w:space="0" w:color="auto"/>
          </w:divBdr>
          <w:divsChild>
            <w:div w:id="738790371">
              <w:marLeft w:val="0"/>
              <w:marRight w:val="0"/>
              <w:marTop w:val="0"/>
              <w:marBottom w:val="0"/>
              <w:divBdr>
                <w:top w:val="none" w:sz="0" w:space="0" w:color="auto"/>
                <w:left w:val="none" w:sz="0" w:space="0" w:color="auto"/>
                <w:bottom w:val="none" w:sz="0" w:space="0" w:color="auto"/>
                <w:right w:val="none" w:sz="0" w:space="0" w:color="auto"/>
              </w:divBdr>
            </w:div>
          </w:divsChild>
        </w:div>
        <w:div w:id="75247275">
          <w:marLeft w:val="0"/>
          <w:marRight w:val="0"/>
          <w:marTop w:val="0"/>
          <w:marBottom w:val="0"/>
          <w:divBdr>
            <w:top w:val="none" w:sz="0" w:space="0" w:color="auto"/>
            <w:left w:val="none" w:sz="0" w:space="0" w:color="auto"/>
            <w:bottom w:val="none" w:sz="0" w:space="0" w:color="auto"/>
            <w:right w:val="none" w:sz="0" w:space="0" w:color="auto"/>
          </w:divBdr>
          <w:divsChild>
            <w:div w:id="1142968559">
              <w:marLeft w:val="0"/>
              <w:marRight w:val="0"/>
              <w:marTop w:val="0"/>
              <w:marBottom w:val="0"/>
              <w:divBdr>
                <w:top w:val="none" w:sz="0" w:space="0" w:color="auto"/>
                <w:left w:val="none" w:sz="0" w:space="0" w:color="auto"/>
                <w:bottom w:val="none" w:sz="0" w:space="0" w:color="auto"/>
                <w:right w:val="none" w:sz="0" w:space="0" w:color="auto"/>
              </w:divBdr>
            </w:div>
          </w:divsChild>
        </w:div>
        <w:div w:id="82338706">
          <w:marLeft w:val="0"/>
          <w:marRight w:val="0"/>
          <w:marTop w:val="0"/>
          <w:marBottom w:val="0"/>
          <w:divBdr>
            <w:top w:val="none" w:sz="0" w:space="0" w:color="auto"/>
            <w:left w:val="none" w:sz="0" w:space="0" w:color="auto"/>
            <w:bottom w:val="none" w:sz="0" w:space="0" w:color="auto"/>
            <w:right w:val="none" w:sz="0" w:space="0" w:color="auto"/>
          </w:divBdr>
          <w:divsChild>
            <w:div w:id="1504200362">
              <w:marLeft w:val="0"/>
              <w:marRight w:val="0"/>
              <w:marTop w:val="0"/>
              <w:marBottom w:val="0"/>
              <w:divBdr>
                <w:top w:val="none" w:sz="0" w:space="0" w:color="auto"/>
                <w:left w:val="none" w:sz="0" w:space="0" w:color="auto"/>
                <w:bottom w:val="none" w:sz="0" w:space="0" w:color="auto"/>
                <w:right w:val="none" w:sz="0" w:space="0" w:color="auto"/>
              </w:divBdr>
            </w:div>
          </w:divsChild>
        </w:div>
        <w:div w:id="112411571">
          <w:marLeft w:val="0"/>
          <w:marRight w:val="0"/>
          <w:marTop w:val="0"/>
          <w:marBottom w:val="0"/>
          <w:divBdr>
            <w:top w:val="none" w:sz="0" w:space="0" w:color="auto"/>
            <w:left w:val="none" w:sz="0" w:space="0" w:color="auto"/>
            <w:bottom w:val="none" w:sz="0" w:space="0" w:color="auto"/>
            <w:right w:val="none" w:sz="0" w:space="0" w:color="auto"/>
          </w:divBdr>
          <w:divsChild>
            <w:div w:id="2131821468">
              <w:marLeft w:val="0"/>
              <w:marRight w:val="0"/>
              <w:marTop w:val="0"/>
              <w:marBottom w:val="0"/>
              <w:divBdr>
                <w:top w:val="none" w:sz="0" w:space="0" w:color="auto"/>
                <w:left w:val="none" w:sz="0" w:space="0" w:color="auto"/>
                <w:bottom w:val="none" w:sz="0" w:space="0" w:color="auto"/>
                <w:right w:val="none" w:sz="0" w:space="0" w:color="auto"/>
              </w:divBdr>
            </w:div>
          </w:divsChild>
        </w:div>
        <w:div w:id="123357369">
          <w:marLeft w:val="0"/>
          <w:marRight w:val="0"/>
          <w:marTop w:val="0"/>
          <w:marBottom w:val="0"/>
          <w:divBdr>
            <w:top w:val="none" w:sz="0" w:space="0" w:color="auto"/>
            <w:left w:val="none" w:sz="0" w:space="0" w:color="auto"/>
            <w:bottom w:val="none" w:sz="0" w:space="0" w:color="auto"/>
            <w:right w:val="none" w:sz="0" w:space="0" w:color="auto"/>
          </w:divBdr>
          <w:divsChild>
            <w:div w:id="507333871">
              <w:marLeft w:val="0"/>
              <w:marRight w:val="0"/>
              <w:marTop w:val="0"/>
              <w:marBottom w:val="0"/>
              <w:divBdr>
                <w:top w:val="none" w:sz="0" w:space="0" w:color="auto"/>
                <w:left w:val="none" w:sz="0" w:space="0" w:color="auto"/>
                <w:bottom w:val="none" w:sz="0" w:space="0" w:color="auto"/>
                <w:right w:val="none" w:sz="0" w:space="0" w:color="auto"/>
              </w:divBdr>
            </w:div>
          </w:divsChild>
        </w:div>
        <w:div w:id="130948381">
          <w:marLeft w:val="0"/>
          <w:marRight w:val="0"/>
          <w:marTop w:val="0"/>
          <w:marBottom w:val="0"/>
          <w:divBdr>
            <w:top w:val="none" w:sz="0" w:space="0" w:color="auto"/>
            <w:left w:val="none" w:sz="0" w:space="0" w:color="auto"/>
            <w:bottom w:val="none" w:sz="0" w:space="0" w:color="auto"/>
            <w:right w:val="none" w:sz="0" w:space="0" w:color="auto"/>
          </w:divBdr>
          <w:divsChild>
            <w:div w:id="1833131822">
              <w:marLeft w:val="0"/>
              <w:marRight w:val="0"/>
              <w:marTop w:val="0"/>
              <w:marBottom w:val="0"/>
              <w:divBdr>
                <w:top w:val="none" w:sz="0" w:space="0" w:color="auto"/>
                <w:left w:val="none" w:sz="0" w:space="0" w:color="auto"/>
                <w:bottom w:val="none" w:sz="0" w:space="0" w:color="auto"/>
                <w:right w:val="none" w:sz="0" w:space="0" w:color="auto"/>
              </w:divBdr>
            </w:div>
          </w:divsChild>
        </w:div>
        <w:div w:id="138039100">
          <w:marLeft w:val="0"/>
          <w:marRight w:val="0"/>
          <w:marTop w:val="0"/>
          <w:marBottom w:val="0"/>
          <w:divBdr>
            <w:top w:val="none" w:sz="0" w:space="0" w:color="auto"/>
            <w:left w:val="none" w:sz="0" w:space="0" w:color="auto"/>
            <w:bottom w:val="none" w:sz="0" w:space="0" w:color="auto"/>
            <w:right w:val="none" w:sz="0" w:space="0" w:color="auto"/>
          </w:divBdr>
          <w:divsChild>
            <w:div w:id="1326471294">
              <w:marLeft w:val="0"/>
              <w:marRight w:val="0"/>
              <w:marTop w:val="0"/>
              <w:marBottom w:val="0"/>
              <w:divBdr>
                <w:top w:val="none" w:sz="0" w:space="0" w:color="auto"/>
                <w:left w:val="none" w:sz="0" w:space="0" w:color="auto"/>
                <w:bottom w:val="none" w:sz="0" w:space="0" w:color="auto"/>
                <w:right w:val="none" w:sz="0" w:space="0" w:color="auto"/>
              </w:divBdr>
            </w:div>
          </w:divsChild>
        </w:div>
        <w:div w:id="149641160">
          <w:marLeft w:val="0"/>
          <w:marRight w:val="0"/>
          <w:marTop w:val="0"/>
          <w:marBottom w:val="0"/>
          <w:divBdr>
            <w:top w:val="none" w:sz="0" w:space="0" w:color="auto"/>
            <w:left w:val="none" w:sz="0" w:space="0" w:color="auto"/>
            <w:bottom w:val="none" w:sz="0" w:space="0" w:color="auto"/>
            <w:right w:val="none" w:sz="0" w:space="0" w:color="auto"/>
          </w:divBdr>
          <w:divsChild>
            <w:div w:id="901909849">
              <w:marLeft w:val="0"/>
              <w:marRight w:val="0"/>
              <w:marTop w:val="0"/>
              <w:marBottom w:val="0"/>
              <w:divBdr>
                <w:top w:val="none" w:sz="0" w:space="0" w:color="auto"/>
                <w:left w:val="none" w:sz="0" w:space="0" w:color="auto"/>
                <w:bottom w:val="none" w:sz="0" w:space="0" w:color="auto"/>
                <w:right w:val="none" w:sz="0" w:space="0" w:color="auto"/>
              </w:divBdr>
            </w:div>
          </w:divsChild>
        </w:div>
        <w:div w:id="159664131">
          <w:marLeft w:val="0"/>
          <w:marRight w:val="0"/>
          <w:marTop w:val="0"/>
          <w:marBottom w:val="0"/>
          <w:divBdr>
            <w:top w:val="none" w:sz="0" w:space="0" w:color="auto"/>
            <w:left w:val="none" w:sz="0" w:space="0" w:color="auto"/>
            <w:bottom w:val="none" w:sz="0" w:space="0" w:color="auto"/>
            <w:right w:val="none" w:sz="0" w:space="0" w:color="auto"/>
          </w:divBdr>
          <w:divsChild>
            <w:div w:id="1076436184">
              <w:marLeft w:val="0"/>
              <w:marRight w:val="0"/>
              <w:marTop w:val="0"/>
              <w:marBottom w:val="0"/>
              <w:divBdr>
                <w:top w:val="none" w:sz="0" w:space="0" w:color="auto"/>
                <w:left w:val="none" w:sz="0" w:space="0" w:color="auto"/>
                <w:bottom w:val="none" w:sz="0" w:space="0" w:color="auto"/>
                <w:right w:val="none" w:sz="0" w:space="0" w:color="auto"/>
              </w:divBdr>
            </w:div>
          </w:divsChild>
        </w:div>
        <w:div w:id="163864389">
          <w:marLeft w:val="0"/>
          <w:marRight w:val="0"/>
          <w:marTop w:val="0"/>
          <w:marBottom w:val="0"/>
          <w:divBdr>
            <w:top w:val="none" w:sz="0" w:space="0" w:color="auto"/>
            <w:left w:val="none" w:sz="0" w:space="0" w:color="auto"/>
            <w:bottom w:val="none" w:sz="0" w:space="0" w:color="auto"/>
            <w:right w:val="none" w:sz="0" w:space="0" w:color="auto"/>
          </w:divBdr>
          <w:divsChild>
            <w:div w:id="2106412474">
              <w:marLeft w:val="0"/>
              <w:marRight w:val="0"/>
              <w:marTop w:val="0"/>
              <w:marBottom w:val="0"/>
              <w:divBdr>
                <w:top w:val="none" w:sz="0" w:space="0" w:color="auto"/>
                <w:left w:val="none" w:sz="0" w:space="0" w:color="auto"/>
                <w:bottom w:val="none" w:sz="0" w:space="0" w:color="auto"/>
                <w:right w:val="none" w:sz="0" w:space="0" w:color="auto"/>
              </w:divBdr>
            </w:div>
          </w:divsChild>
        </w:div>
        <w:div w:id="170608484">
          <w:marLeft w:val="0"/>
          <w:marRight w:val="0"/>
          <w:marTop w:val="0"/>
          <w:marBottom w:val="0"/>
          <w:divBdr>
            <w:top w:val="none" w:sz="0" w:space="0" w:color="auto"/>
            <w:left w:val="none" w:sz="0" w:space="0" w:color="auto"/>
            <w:bottom w:val="none" w:sz="0" w:space="0" w:color="auto"/>
            <w:right w:val="none" w:sz="0" w:space="0" w:color="auto"/>
          </w:divBdr>
          <w:divsChild>
            <w:div w:id="23481650">
              <w:marLeft w:val="0"/>
              <w:marRight w:val="0"/>
              <w:marTop w:val="0"/>
              <w:marBottom w:val="0"/>
              <w:divBdr>
                <w:top w:val="none" w:sz="0" w:space="0" w:color="auto"/>
                <w:left w:val="none" w:sz="0" w:space="0" w:color="auto"/>
                <w:bottom w:val="none" w:sz="0" w:space="0" w:color="auto"/>
                <w:right w:val="none" w:sz="0" w:space="0" w:color="auto"/>
              </w:divBdr>
            </w:div>
          </w:divsChild>
        </w:div>
        <w:div w:id="182481000">
          <w:marLeft w:val="0"/>
          <w:marRight w:val="0"/>
          <w:marTop w:val="0"/>
          <w:marBottom w:val="0"/>
          <w:divBdr>
            <w:top w:val="none" w:sz="0" w:space="0" w:color="auto"/>
            <w:left w:val="none" w:sz="0" w:space="0" w:color="auto"/>
            <w:bottom w:val="none" w:sz="0" w:space="0" w:color="auto"/>
            <w:right w:val="none" w:sz="0" w:space="0" w:color="auto"/>
          </w:divBdr>
          <w:divsChild>
            <w:div w:id="1585606781">
              <w:marLeft w:val="0"/>
              <w:marRight w:val="0"/>
              <w:marTop w:val="0"/>
              <w:marBottom w:val="0"/>
              <w:divBdr>
                <w:top w:val="none" w:sz="0" w:space="0" w:color="auto"/>
                <w:left w:val="none" w:sz="0" w:space="0" w:color="auto"/>
                <w:bottom w:val="none" w:sz="0" w:space="0" w:color="auto"/>
                <w:right w:val="none" w:sz="0" w:space="0" w:color="auto"/>
              </w:divBdr>
            </w:div>
          </w:divsChild>
        </w:div>
        <w:div w:id="183130952">
          <w:marLeft w:val="0"/>
          <w:marRight w:val="0"/>
          <w:marTop w:val="0"/>
          <w:marBottom w:val="0"/>
          <w:divBdr>
            <w:top w:val="none" w:sz="0" w:space="0" w:color="auto"/>
            <w:left w:val="none" w:sz="0" w:space="0" w:color="auto"/>
            <w:bottom w:val="none" w:sz="0" w:space="0" w:color="auto"/>
            <w:right w:val="none" w:sz="0" w:space="0" w:color="auto"/>
          </w:divBdr>
          <w:divsChild>
            <w:div w:id="723142021">
              <w:marLeft w:val="0"/>
              <w:marRight w:val="0"/>
              <w:marTop w:val="0"/>
              <w:marBottom w:val="0"/>
              <w:divBdr>
                <w:top w:val="none" w:sz="0" w:space="0" w:color="auto"/>
                <w:left w:val="none" w:sz="0" w:space="0" w:color="auto"/>
                <w:bottom w:val="none" w:sz="0" w:space="0" w:color="auto"/>
                <w:right w:val="none" w:sz="0" w:space="0" w:color="auto"/>
              </w:divBdr>
            </w:div>
          </w:divsChild>
        </w:div>
        <w:div w:id="192883447">
          <w:marLeft w:val="0"/>
          <w:marRight w:val="0"/>
          <w:marTop w:val="0"/>
          <w:marBottom w:val="0"/>
          <w:divBdr>
            <w:top w:val="none" w:sz="0" w:space="0" w:color="auto"/>
            <w:left w:val="none" w:sz="0" w:space="0" w:color="auto"/>
            <w:bottom w:val="none" w:sz="0" w:space="0" w:color="auto"/>
            <w:right w:val="none" w:sz="0" w:space="0" w:color="auto"/>
          </w:divBdr>
          <w:divsChild>
            <w:div w:id="209465057">
              <w:marLeft w:val="0"/>
              <w:marRight w:val="0"/>
              <w:marTop w:val="0"/>
              <w:marBottom w:val="0"/>
              <w:divBdr>
                <w:top w:val="none" w:sz="0" w:space="0" w:color="auto"/>
                <w:left w:val="none" w:sz="0" w:space="0" w:color="auto"/>
                <w:bottom w:val="none" w:sz="0" w:space="0" w:color="auto"/>
                <w:right w:val="none" w:sz="0" w:space="0" w:color="auto"/>
              </w:divBdr>
            </w:div>
          </w:divsChild>
        </w:div>
        <w:div w:id="240451829">
          <w:marLeft w:val="0"/>
          <w:marRight w:val="0"/>
          <w:marTop w:val="0"/>
          <w:marBottom w:val="0"/>
          <w:divBdr>
            <w:top w:val="none" w:sz="0" w:space="0" w:color="auto"/>
            <w:left w:val="none" w:sz="0" w:space="0" w:color="auto"/>
            <w:bottom w:val="none" w:sz="0" w:space="0" w:color="auto"/>
            <w:right w:val="none" w:sz="0" w:space="0" w:color="auto"/>
          </w:divBdr>
          <w:divsChild>
            <w:div w:id="771121382">
              <w:marLeft w:val="0"/>
              <w:marRight w:val="0"/>
              <w:marTop w:val="0"/>
              <w:marBottom w:val="0"/>
              <w:divBdr>
                <w:top w:val="none" w:sz="0" w:space="0" w:color="auto"/>
                <w:left w:val="none" w:sz="0" w:space="0" w:color="auto"/>
                <w:bottom w:val="none" w:sz="0" w:space="0" w:color="auto"/>
                <w:right w:val="none" w:sz="0" w:space="0" w:color="auto"/>
              </w:divBdr>
            </w:div>
          </w:divsChild>
        </w:div>
        <w:div w:id="249628959">
          <w:marLeft w:val="0"/>
          <w:marRight w:val="0"/>
          <w:marTop w:val="0"/>
          <w:marBottom w:val="0"/>
          <w:divBdr>
            <w:top w:val="none" w:sz="0" w:space="0" w:color="auto"/>
            <w:left w:val="none" w:sz="0" w:space="0" w:color="auto"/>
            <w:bottom w:val="none" w:sz="0" w:space="0" w:color="auto"/>
            <w:right w:val="none" w:sz="0" w:space="0" w:color="auto"/>
          </w:divBdr>
          <w:divsChild>
            <w:div w:id="1932003175">
              <w:marLeft w:val="0"/>
              <w:marRight w:val="0"/>
              <w:marTop w:val="0"/>
              <w:marBottom w:val="0"/>
              <w:divBdr>
                <w:top w:val="none" w:sz="0" w:space="0" w:color="auto"/>
                <w:left w:val="none" w:sz="0" w:space="0" w:color="auto"/>
                <w:bottom w:val="none" w:sz="0" w:space="0" w:color="auto"/>
                <w:right w:val="none" w:sz="0" w:space="0" w:color="auto"/>
              </w:divBdr>
            </w:div>
          </w:divsChild>
        </w:div>
        <w:div w:id="265967985">
          <w:marLeft w:val="0"/>
          <w:marRight w:val="0"/>
          <w:marTop w:val="0"/>
          <w:marBottom w:val="0"/>
          <w:divBdr>
            <w:top w:val="none" w:sz="0" w:space="0" w:color="auto"/>
            <w:left w:val="none" w:sz="0" w:space="0" w:color="auto"/>
            <w:bottom w:val="none" w:sz="0" w:space="0" w:color="auto"/>
            <w:right w:val="none" w:sz="0" w:space="0" w:color="auto"/>
          </w:divBdr>
          <w:divsChild>
            <w:div w:id="512842215">
              <w:marLeft w:val="0"/>
              <w:marRight w:val="0"/>
              <w:marTop w:val="0"/>
              <w:marBottom w:val="0"/>
              <w:divBdr>
                <w:top w:val="none" w:sz="0" w:space="0" w:color="auto"/>
                <w:left w:val="none" w:sz="0" w:space="0" w:color="auto"/>
                <w:bottom w:val="none" w:sz="0" w:space="0" w:color="auto"/>
                <w:right w:val="none" w:sz="0" w:space="0" w:color="auto"/>
              </w:divBdr>
            </w:div>
          </w:divsChild>
        </w:div>
        <w:div w:id="294600514">
          <w:marLeft w:val="0"/>
          <w:marRight w:val="0"/>
          <w:marTop w:val="0"/>
          <w:marBottom w:val="0"/>
          <w:divBdr>
            <w:top w:val="none" w:sz="0" w:space="0" w:color="auto"/>
            <w:left w:val="none" w:sz="0" w:space="0" w:color="auto"/>
            <w:bottom w:val="none" w:sz="0" w:space="0" w:color="auto"/>
            <w:right w:val="none" w:sz="0" w:space="0" w:color="auto"/>
          </w:divBdr>
          <w:divsChild>
            <w:div w:id="1057048728">
              <w:marLeft w:val="0"/>
              <w:marRight w:val="0"/>
              <w:marTop w:val="0"/>
              <w:marBottom w:val="0"/>
              <w:divBdr>
                <w:top w:val="none" w:sz="0" w:space="0" w:color="auto"/>
                <w:left w:val="none" w:sz="0" w:space="0" w:color="auto"/>
                <w:bottom w:val="none" w:sz="0" w:space="0" w:color="auto"/>
                <w:right w:val="none" w:sz="0" w:space="0" w:color="auto"/>
              </w:divBdr>
            </w:div>
          </w:divsChild>
        </w:div>
        <w:div w:id="294920393">
          <w:marLeft w:val="0"/>
          <w:marRight w:val="0"/>
          <w:marTop w:val="0"/>
          <w:marBottom w:val="0"/>
          <w:divBdr>
            <w:top w:val="none" w:sz="0" w:space="0" w:color="auto"/>
            <w:left w:val="none" w:sz="0" w:space="0" w:color="auto"/>
            <w:bottom w:val="none" w:sz="0" w:space="0" w:color="auto"/>
            <w:right w:val="none" w:sz="0" w:space="0" w:color="auto"/>
          </w:divBdr>
          <w:divsChild>
            <w:div w:id="2130779602">
              <w:marLeft w:val="0"/>
              <w:marRight w:val="0"/>
              <w:marTop w:val="0"/>
              <w:marBottom w:val="0"/>
              <w:divBdr>
                <w:top w:val="none" w:sz="0" w:space="0" w:color="auto"/>
                <w:left w:val="none" w:sz="0" w:space="0" w:color="auto"/>
                <w:bottom w:val="none" w:sz="0" w:space="0" w:color="auto"/>
                <w:right w:val="none" w:sz="0" w:space="0" w:color="auto"/>
              </w:divBdr>
            </w:div>
          </w:divsChild>
        </w:div>
        <w:div w:id="326396742">
          <w:marLeft w:val="0"/>
          <w:marRight w:val="0"/>
          <w:marTop w:val="0"/>
          <w:marBottom w:val="0"/>
          <w:divBdr>
            <w:top w:val="none" w:sz="0" w:space="0" w:color="auto"/>
            <w:left w:val="none" w:sz="0" w:space="0" w:color="auto"/>
            <w:bottom w:val="none" w:sz="0" w:space="0" w:color="auto"/>
            <w:right w:val="none" w:sz="0" w:space="0" w:color="auto"/>
          </w:divBdr>
          <w:divsChild>
            <w:div w:id="956568187">
              <w:marLeft w:val="0"/>
              <w:marRight w:val="0"/>
              <w:marTop w:val="0"/>
              <w:marBottom w:val="0"/>
              <w:divBdr>
                <w:top w:val="none" w:sz="0" w:space="0" w:color="auto"/>
                <w:left w:val="none" w:sz="0" w:space="0" w:color="auto"/>
                <w:bottom w:val="none" w:sz="0" w:space="0" w:color="auto"/>
                <w:right w:val="none" w:sz="0" w:space="0" w:color="auto"/>
              </w:divBdr>
            </w:div>
          </w:divsChild>
        </w:div>
        <w:div w:id="332994313">
          <w:marLeft w:val="0"/>
          <w:marRight w:val="0"/>
          <w:marTop w:val="0"/>
          <w:marBottom w:val="0"/>
          <w:divBdr>
            <w:top w:val="none" w:sz="0" w:space="0" w:color="auto"/>
            <w:left w:val="none" w:sz="0" w:space="0" w:color="auto"/>
            <w:bottom w:val="none" w:sz="0" w:space="0" w:color="auto"/>
            <w:right w:val="none" w:sz="0" w:space="0" w:color="auto"/>
          </w:divBdr>
          <w:divsChild>
            <w:div w:id="1307125316">
              <w:marLeft w:val="0"/>
              <w:marRight w:val="0"/>
              <w:marTop w:val="0"/>
              <w:marBottom w:val="0"/>
              <w:divBdr>
                <w:top w:val="none" w:sz="0" w:space="0" w:color="auto"/>
                <w:left w:val="none" w:sz="0" w:space="0" w:color="auto"/>
                <w:bottom w:val="none" w:sz="0" w:space="0" w:color="auto"/>
                <w:right w:val="none" w:sz="0" w:space="0" w:color="auto"/>
              </w:divBdr>
            </w:div>
          </w:divsChild>
        </w:div>
        <w:div w:id="338041370">
          <w:marLeft w:val="0"/>
          <w:marRight w:val="0"/>
          <w:marTop w:val="0"/>
          <w:marBottom w:val="0"/>
          <w:divBdr>
            <w:top w:val="none" w:sz="0" w:space="0" w:color="auto"/>
            <w:left w:val="none" w:sz="0" w:space="0" w:color="auto"/>
            <w:bottom w:val="none" w:sz="0" w:space="0" w:color="auto"/>
            <w:right w:val="none" w:sz="0" w:space="0" w:color="auto"/>
          </w:divBdr>
          <w:divsChild>
            <w:div w:id="1763332699">
              <w:marLeft w:val="0"/>
              <w:marRight w:val="0"/>
              <w:marTop w:val="0"/>
              <w:marBottom w:val="0"/>
              <w:divBdr>
                <w:top w:val="none" w:sz="0" w:space="0" w:color="auto"/>
                <w:left w:val="none" w:sz="0" w:space="0" w:color="auto"/>
                <w:bottom w:val="none" w:sz="0" w:space="0" w:color="auto"/>
                <w:right w:val="none" w:sz="0" w:space="0" w:color="auto"/>
              </w:divBdr>
            </w:div>
          </w:divsChild>
        </w:div>
        <w:div w:id="376007893">
          <w:marLeft w:val="0"/>
          <w:marRight w:val="0"/>
          <w:marTop w:val="0"/>
          <w:marBottom w:val="0"/>
          <w:divBdr>
            <w:top w:val="none" w:sz="0" w:space="0" w:color="auto"/>
            <w:left w:val="none" w:sz="0" w:space="0" w:color="auto"/>
            <w:bottom w:val="none" w:sz="0" w:space="0" w:color="auto"/>
            <w:right w:val="none" w:sz="0" w:space="0" w:color="auto"/>
          </w:divBdr>
          <w:divsChild>
            <w:div w:id="935289980">
              <w:marLeft w:val="0"/>
              <w:marRight w:val="0"/>
              <w:marTop w:val="0"/>
              <w:marBottom w:val="0"/>
              <w:divBdr>
                <w:top w:val="none" w:sz="0" w:space="0" w:color="auto"/>
                <w:left w:val="none" w:sz="0" w:space="0" w:color="auto"/>
                <w:bottom w:val="none" w:sz="0" w:space="0" w:color="auto"/>
                <w:right w:val="none" w:sz="0" w:space="0" w:color="auto"/>
              </w:divBdr>
            </w:div>
          </w:divsChild>
        </w:div>
        <w:div w:id="397557485">
          <w:marLeft w:val="0"/>
          <w:marRight w:val="0"/>
          <w:marTop w:val="0"/>
          <w:marBottom w:val="0"/>
          <w:divBdr>
            <w:top w:val="none" w:sz="0" w:space="0" w:color="auto"/>
            <w:left w:val="none" w:sz="0" w:space="0" w:color="auto"/>
            <w:bottom w:val="none" w:sz="0" w:space="0" w:color="auto"/>
            <w:right w:val="none" w:sz="0" w:space="0" w:color="auto"/>
          </w:divBdr>
          <w:divsChild>
            <w:div w:id="634532071">
              <w:marLeft w:val="0"/>
              <w:marRight w:val="0"/>
              <w:marTop w:val="0"/>
              <w:marBottom w:val="0"/>
              <w:divBdr>
                <w:top w:val="none" w:sz="0" w:space="0" w:color="auto"/>
                <w:left w:val="none" w:sz="0" w:space="0" w:color="auto"/>
                <w:bottom w:val="none" w:sz="0" w:space="0" w:color="auto"/>
                <w:right w:val="none" w:sz="0" w:space="0" w:color="auto"/>
              </w:divBdr>
            </w:div>
          </w:divsChild>
        </w:div>
        <w:div w:id="446897861">
          <w:marLeft w:val="0"/>
          <w:marRight w:val="0"/>
          <w:marTop w:val="0"/>
          <w:marBottom w:val="0"/>
          <w:divBdr>
            <w:top w:val="none" w:sz="0" w:space="0" w:color="auto"/>
            <w:left w:val="none" w:sz="0" w:space="0" w:color="auto"/>
            <w:bottom w:val="none" w:sz="0" w:space="0" w:color="auto"/>
            <w:right w:val="none" w:sz="0" w:space="0" w:color="auto"/>
          </w:divBdr>
          <w:divsChild>
            <w:div w:id="1409425044">
              <w:marLeft w:val="0"/>
              <w:marRight w:val="0"/>
              <w:marTop w:val="0"/>
              <w:marBottom w:val="0"/>
              <w:divBdr>
                <w:top w:val="none" w:sz="0" w:space="0" w:color="auto"/>
                <w:left w:val="none" w:sz="0" w:space="0" w:color="auto"/>
                <w:bottom w:val="none" w:sz="0" w:space="0" w:color="auto"/>
                <w:right w:val="none" w:sz="0" w:space="0" w:color="auto"/>
              </w:divBdr>
            </w:div>
          </w:divsChild>
        </w:div>
        <w:div w:id="462502811">
          <w:marLeft w:val="0"/>
          <w:marRight w:val="0"/>
          <w:marTop w:val="0"/>
          <w:marBottom w:val="0"/>
          <w:divBdr>
            <w:top w:val="none" w:sz="0" w:space="0" w:color="auto"/>
            <w:left w:val="none" w:sz="0" w:space="0" w:color="auto"/>
            <w:bottom w:val="none" w:sz="0" w:space="0" w:color="auto"/>
            <w:right w:val="none" w:sz="0" w:space="0" w:color="auto"/>
          </w:divBdr>
          <w:divsChild>
            <w:div w:id="243220615">
              <w:marLeft w:val="0"/>
              <w:marRight w:val="0"/>
              <w:marTop w:val="0"/>
              <w:marBottom w:val="0"/>
              <w:divBdr>
                <w:top w:val="none" w:sz="0" w:space="0" w:color="auto"/>
                <w:left w:val="none" w:sz="0" w:space="0" w:color="auto"/>
                <w:bottom w:val="none" w:sz="0" w:space="0" w:color="auto"/>
                <w:right w:val="none" w:sz="0" w:space="0" w:color="auto"/>
              </w:divBdr>
            </w:div>
          </w:divsChild>
        </w:div>
        <w:div w:id="523638150">
          <w:marLeft w:val="0"/>
          <w:marRight w:val="0"/>
          <w:marTop w:val="0"/>
          <w:marBottom w:val="0"/>
          <w:divBdr>
            <w:top w:val="none" w:sz="0" w:space="0" w:color="auto"/>
            <w:left w:val="none" w:sz="0" w:space="0" w:color="auto"/>
            <w:bottom w:val="none" w:sz="0" w:space="0" w:color="auto"/>
            <w:right w:val="none" w:sz="0" w:space="0" w:color="auto"/>
          </w:divBdr>
          <w:divsChild>
            <w:div w:id="793141069">
              <w:marLeft w:val="0"/>
              <w:marRight w:val="0"/>
              <w:marTop w:val="0"/>
              <w:marBottom w:val="0"/>
              <w:divBdr>
                <w:top w:val="none" w:sz="0" w:space="0" w:color="auto"/>
                <w:left w:val="none" w:sz="0" w:space="0" w:color="auto"/>
                <w:bottom w:val="none" w:sz="0" w:space="0" w:color="auto"/>
                <w:right w:val="none" w:sz="0" w:space="0" w:color="auto"/>
              </w:divBdr>
            </w:div>
          </w:divsChild>
        </w:div>
        <w:div w:id="553851292">
          <w:marLeft w:val="0"/>
          <w:marRight w:val="0"/>
          <w:marTop w:val="0"/>
          <w:marBottom w:val="0"/>
          <w:divBdr>
            <w:top w:val="none" w:sz="0" w:space="0" w:color="auto"/>
            <w:left w:val="none" w:sz="0" w:space="0" w:color="auto"/>
            <w:bottom w:val="none" w:sz="0" w:space="0" w:color="auto"/>
            <w:right w:val="none" w:sz="0" w:space="0" w:color="auto"/>
          </w:divBdr>
          <w:divsChild>
            <w:div w:id="813106244">
              <w:marLeft w:val="0"/>
              <w:marRight w:val="0"/>
              <w:marTop w:val="0"/>
              <w:marBottom w:val="0"/>
              <w:divBdr>
                <w:top w:val="none" w:sz="0" w:space="0" w:color="auto"/>
                <w:left w:val="none" w:sz="0" w:space="0" w:color="auto"/>
                <w:bottom w:val="none" w:sz="0" w:space="0" w:color="auto"/>
                <w:right w:val="none" w:sz="0" w:space="0" w:color="auto"/>
              </w:divBdr>
            </w:div>
          </w:divsChild>
        </w:div>
        <w:div w:id="554392622">
          <w:marLeft w:val="0"/>
          <w:marRight w:val="0"/>
          <w:marTop w:val="0"/>
          <w:marBottom w:val="0"/>
          <w:divBdr>
            <w:top w:val="none" w:sz="0" w:space="0" w:color="auto"/>
            <w:left w:val="none" w:sz="0" w:space="0" w:color="auto"/>
            <w:bottom w:val="none" w:sz="0" w:space="0" w:color="auto"/>
            <w:right w:val="none" w:sz="0" w:space="0" w:color="auto"/>
          </w:divBdr>
          <w:divsChild>
            <w:div w:id="375545420">
              <w:marLeft w:val="0"/>
              <w:marRight w:val="0"/>
              <w:marTop w:val="0"/>
              <w:marBottom w:val="0"/>
              <w:divBdr>
                <w:top w:val="none" w:sz="0" w:space="0" w:color="auto"/>
                <w:left w:val="none" w:sz="0" w:space="0" w:color="auto"/>
                <w:bottom w:val="none" w:sz="0" w:space="0" w:color="auto"/>
                <w:right w:val="none" w:sz="0" w:space="0" w:color="auto"/>
              </w:divBdr>
            </w:div>
          </w:divsChild>
        </w:div>
        <w:div w:id="607086797">
          <w:marLeft w:val="0"/>
          <w:marRight w:val="0"/>
          <w:marTop w:val="0"/>
          <w:marBottom w:val="0"/>
          <w:divBdr>
            <w:top w:val="none" w:sz="0" w:space="0" w:color="auto"/>
            <w:left w:val="none" w:sz="0" w:space="0" w:color="auto"/>
            <w:bottom w:val="none" w:sz="0" w:space="0" w:color="auto"/>
            <w:right w:val="none" w:sz="0" w:space="0" w:color="auto"/>
          </w:divBdr>
          <w:divsChild>
            <w:div w:id="2085180990">
              <w:marLeft w:val="0"/>
              <w:marRight w:val="0"/>
              <w:marTop w:val="0"/>
              <w:marBottom w:val="0"/>
              <w:divBdr>
                <w:top w:val="none" w:sz="0" w:space="0" w:color="auto"/>
                <w:left w:val="none" w:sz="0" w:space="0" w:color="auto"/>
                <w:bottom w:val="none" w:sz="0" w:space="0" w:color="auto"/>
                <w:right w:val="none" w:sz="0" w:space="0" w:color="auto"/>
              </w:divBdr>
            </w:div>
          </w:divsChild>
        </w:div>
        <w:div w:id="614025393">
          <w:marLeft w:val="0"/>
          <w:marRight w:val="0"/>
          <w:marTop w:val="0"/>
          <w:marBottom w:val="0"/>
          <w:divBdr>
            <w:top w:val="none" w:sz="0" w:space="0" w:color="auto"/>
            <w:left w:val="none" w:sz="0" w:space="0" w:color="auto"/>
            <w:bottom w:val="none" w:sz="0" w:space="0" w:color="auto"/>
            <w:right w:val="none" w:sz="0" w:space="0" w:color="auto"/>
          </w:divBdr>
          <w:divsChild>
            <w:div w:id="1705788215">
              <w:marLeft w:val="0"/>
              <w:marRight w:val="0"/>
              <w:marTop w:val="0"/>
              <w:marBottom w:val="0"/>
              <w:divBdr>
                <w:top w:val="none" w:sz="0" w:space="0" w:color="auto"/>
                <w:left w:val="none" w:sz="0" w:space="0" w:color="auto"/>
                <w:bottom w:val="none" w:sz="0" w:space="0" w:color="auto"/>
                <w:right w:val="none" w:sz="0" w:space="0" w:color="auto"/>
              </w:divBdr>
            </w:div>
          </w:divsChild>
        </w:div>
        <w:div w:id="669410471">
          <w:marLeft w:val="0"/>
          <w:marRight w:val="0"/>
          <w:marTop w:val="0"/>
          <w:marBottom w:val="0"/>
          <w:divBdr>
            <w:top w:val="none" w:sz="0" w:space="0" w:color="auto"/>
            <w:left w:val="none" w:sz="0" w:space="0" w:color="auto"/>
            <w:bottom w:val="none" w:sz="0" w:space="0" w:color="auto"/>
            <w:right w:val="none" w:sz="0" w:space="0" w:color="auto"/>
          </w:divBdr>
          <w:divsChild>
            <w:div w:id="1476681599">
              <w:marLeft w:val="0"/>
              <w:marRight w:val="0"/>
              <w:marTop w:val="0"/>
              <w:marBottom w:val="0"/>
              <w:divBdr>
                <w:top w:val="none" w:sz="0" w:space="0" w:color="auto"/>
                <w:left w:val="none" w:sz="0" w:space="0" w:color="auto"/>
                <w:bottom w:val="none" w:sz="0" w:space="0" w:color="auto"/>
                <w:right w:val="none" w:sz="0" w:space="0" w:color="auto"/>
              </w:divBdr>
            </w:div>
          </w:divsChild>
        </w:div>
        <w:div w:id="699740903">
          <w:marLeft w:val="0"/>
          <w:marRight w:val="0"/>
          <w:marTop w:val="0"/>
          <w:marBottom w:val="0"/>
          <w:divBdr>
            <w:top w:val="none" w:sz="0" w:space="0" w:color="auto"/>
            <w:left w:val="none" w:sz="0" w:space="0" w:color="auto"/>
            <w:bottom w:val="none" w:sz="0" w:space="0" w:color="auto"/>
            <w:right w:val="none" w:sz="0" w:space="0" w:color="auto"/>
          </w:divBdr>
          <w:divsChild>
            <w:div w:id="918251705">
              <w:marLeft w:val="0"/>
              <w:marRight w:val="0"/>
              <w:marTop w:val="0"/>
              <w:marBottom w:val="0"/>
              <w:divBdr>
                <w:top w:val="none" w:sz="0" w:space="0" w:color="auto"/>
                <w:left w:val="none" w:sz="0" w:space="0" w:color="auto"/>
                <w:bottom w:val="none" w:sz="0" w:space="0" w:color="auto"/>
                <w:right w:val="none" w:sz="0" w:space="0" w:color="auto"/>
              </w:divBdr>
            </w:div>
          </w:divsChild>
        </w:div>
        <w:div w:id="781000648">
          <w:marLeft w:val="0"/>
          <w:marRight w:val="0"/>
          <w:marTop w:val="0"/>
          <w:marBottom w:val="0"/>
          <w:divBdr>
            <w:top w:val="none" w:sz="0" w:space="0" w:color="auto"/>
            <w:left w:val="none" w:sz="0" w:space="0" w:color="auto"/>
            <w:bottom w:val="none" w:sz="0" w:space="0" w:color="auto"/>
            <w:right w:val="none" w:sz="0" w:space="0" w:color="auto"/>
          </w:divBdr>
          <w:divsChild>
            <w:div w:id="1118378901">
              <w:marLeft w:val="0"/>
              <w:marRight w:val="0"/>
              <w:marTop w:val="0"/>
              <w:marBottom w:val="0"/>
              <w:divBdr>
                <w:top w:val="none" w:sz="0" w:space="0" w:color="auto"/>
                <w:left w:val="none" w:sz="0" w:space="0" w:color="auto"/>
                <w:bottom w:val="none" w:sz="0" w:space="0" w:color="auto"/>
                <w:right w:val="none" w:sz="0" w:space="0" w:color="auto"/>
              </w:divBdr>
            </w:div>
          </w:divsChild>
        </w:div>
        <w:div w:id="783305551">
          <w:marLeft w:val="0"/>
          <w:marRight w:val="0"/>
          <w:marTop w:val="0"/>
          <w:marBottom w:val="0"/>
          <w:divBdr>
            <w:top w:val="none" w:sz="0" w:space="0" w:color="auto"/>
            <w:left w:val="none" w:sz="0" w:space="0" w:color="auto"/>
            <w:bottom w:val="none" w:sz="0" w:space="0" w:color="auto"/>
            <w:right w:val="none" w:sz="0" w:space="0" w:color="auto"/>
          </w:divBdr>
          <w:divsChild>
            <w:div w:id="1170874942">
              <w:marLeft w:val="0"/>
              <w:marRight w:val="0"/>
              <w:marTop w:val="0"/>
              <w:marBottom w:val="0"/>
              <w:divBdr>
                <w:top w:val="none" w:sz="0" w:space="0" w:color="auto"/>
                <w:left w:val="none" w:sz="0" w:space="0" w:color="auto"/>
                <w:bottom w:val="none" w:sz="0" w:space="0" w:color="auto"/>
                <w:right w:val="none" w:sz="0" w:space="0" w:color="auto"/>
              </w:divBdr>
            </w:div>
          </w:divsChild>
        </w:div>
        <w:div w:id="804741416">
          <w:marLeft w:val="0"/>
          <w:marRight w:val="0"/>
          <w:marTop w:val="0"/>
          <w:marBottom w:val="0"/>
          <w:divBdr>
            <w:top w:val="none" w:sz="0" w:space="0" w:color="auto"/>
            <w:left w:val="none" w:sz="0" w:space="0" w:color="auto"/>
            <w:bottom w:val="none" w:sz="0" w:space="0" w:color="auto"/>
            <w:right w:val="none" w:sz="0" w:space="0" w:color="auto"/>
          </w:divBdr>
          <w:divsChild>
            <w:div w:id="1219435556">
              <w:marLeft w:val="0"/>
              <w:marRight w:val="0"/>
              <w:marTop w:val="0"/>
              <w:marBottom w:val="0"/>
              <w:divBdr>
                <w:top w:val="none" w:sz="0" w:space="0" w:color="auto"/>
                <w:left w:val="none" w:sz="0" w:space="0" w:color="auto"/>
                <w:bottom w:val="none" w:sz="0" w:space="0" w:color="auto"/>
                <w:right w:val="none" w:sz="0" w:space="0" w:color="auto"/>
              </w:divBdr>
            </w:div>
          </w:divsChild>
        </w:div>
        <w:div w:id="851912991">
          <w:marLeft w:val="0"/>
          <w:marRight w:val="0"/>
          <w:marTop w:val="0"/>
          <w:marBottom w:val="0"/>
          <w:divBdr>
            <w:top w:val="none" w:sz="0" w:space="0" w:color="auto"/>
            <w:left w:val="none" w:sz="0" w:space="0" w:color="auto"/>
            <w:bottom w:val="none" w:sz="0" w:space="0" w:color="auto"/>
            <w:right w:val="none" w:sz="0" w:space="0" w:color="auto"/>
          </w:divBdr>
          <w:divsChild>
            <w:div w:id="596791990">
              <w:marLeft w:val="0"/>
              <w:marRight w:val="0"/>
              <w:marTop w:val="0"/>
              <w:marBottom w:val="0"/>
              <w:divBdr>
                <w:top w:val="none" w:sz="0" w:space="0" w:color="auto"/>
                <w:left w:val="none" w:sz="0" w:space="0" w:color="auto"/>
                <w:bottom w:val="none" w:sz="0" w:space="0" w:color="auto"/>
                <w:right w:val="none" w:sz="0" w:space="0" w:color="auto"/>
              </w:divBdr>
            </w:div>
          </w:divsChild>
        </w:div>
        <w:div w:id="870803995">
          <w:marLeft w:val="0"/>
          <w:marRight w:val="0"/>
          <w:marTop w:val="0"/>
          <w:marBottom w:val="0"/>
          <w:divBdr>
            <w:top w:val="none" w:sz="0" w:space="0" w:color="auto"/>
            <w:left w:val="none" w:sz="0" w:space="0" w:color="auto"/>
            <w:bottom w:val="none" w:sz="0" w:space="0" w:color="auto"/>
            <w:right w:val="none" w:sz="0" w:space="0" w:color="auto"/>
          </w:divBdr>
          <w:divsChild>
            <w:div w:id="167182831">
              <w:marLeft w:val="0"/>
              <w:marRight w:val="0"/>
              <w:marTop w:val="0"/>
              <w:marBottom w:val="0"/>
              <w:divBdr>
                <w:top w:val="none" w:sz="0" w:space="0" w:color="auto"/>
                <w:left w:val="none" w:sz="0" w:space="0" w:color="auto"/>
                <w:bottom w:val="none" w:sz="0" w:space="0" w:color="auto"/>
                <w:right w:val="none" w:sz="0" w:space="0" w:color="auto"/>
              </w:divBdr>
            </w:div>
          </w:divsChild>
        </w:div>
        <w:div w:id="881210802">
          <w:marLeft w:val="0"/>
          <w:marRight w:val="0"/>
          <w:marTop w:val="0"/>
          <w:marBottom w:val="0"/>
          <w:divBdr>
            <w:top w:val="none" w:sz="0" w:space="0" w:color="auto"/>
            <w:left w:val="none" w:sz="0" w:space="0" w:color="auto"/>
            <w:bottom w:val="none" w:sz="0" w:space="0" w:color="auto"/>
            <w:right w:val="none" w:sz="0" w:space="0" w:color="auto"/>
          </w:divBdr>
          <w:divsChild>
            <w:div w:id="964773317">
              <w:marLeft w:val="0"/>
              <w:marRight w:val="0"/>
              <w:marTop w:val="0"/>
              <w:marBottom w:val="0"/>
              <w:divBdr>
                <w:top w:val="none" w:sz="0" w:space="0" w:color="auto"/>
                <w:left w:val="none" w:sz="0" w:space="0" w:color="auto"/>
                <w:bottom w:val="none" w:sz="0" w:space="0" w:color="auto"/>
                <w:right w:val="none" w:sz="0" w:space="0" w:color="auto"/>
              </w:divBdr>
            </w:div>
          </w:divsChild>
        </w:div>
        <w:div w:id="953363990">
          <w:marLeft w:val="0"/>
          <w:marRight w:val="0"/>
          <w:marTop w:val="0"/>
          <w:marBottom w:val="0"/>
          <w:divBdr>
            <w:top w:val="none" w:sz="0" w:space="0" w:color="auto"/>
            <w:left w:val="none" w:sz="0" w:space="0" w:color="auto"/>
            <w:bottom w:val="none" w:sz="0" w:space="0" w:color="auto"/>
            <w:right w:val="none" w:sz="0" w:space="0" w:color="auto"/>
          </w:divBdr>
          <w:divsChild>
            <w:div w:id="570384662">
              <w:marLeft w:val="0"/>
              <w:marRight w:val="0"/>
              <w:marTop w:val="0"/>
              <w:marBottom w:val="0"/>
              <w:divBdr>
                <w:top w:val="none" w:sz="0" w:space="0" w:color="auto"/>
                <w:left w:val="none" w:sz="0" w:space="0" w:color="auto"/>
                <w:bottom w:val="none" w:sz="0" w:space="0" w:color="auto"/>
                <w:right w:val="none" w:sz="0" w:space="0" w:color="auto"/>
              </w:divBdr>
            </w:div>
          </w:divsChild>
        </w:div>
        <w:div w:id="991298914">
          <w:marLeft w:val="0"/>
          <w:marRight w:val="0"/>
          <w:marTop w:val="0"/>
          <w:marBottom w:val="0"/>
          <w:divBdr>
            <w:top w:val="none" w:sz="0" w:space="0" w:color="auto"/>
            <w:left w:val="none" w:sz="0" w:space="0" w:color="auto"/>
            <w:bottom w:val="none" w:sz="0" w:space="0" w:color="auto"/>
            <w:right w:val="none" w:sz="0" w:space="0" w:color="auto"/>
          </w:divBdr>
          <w:divsChild>
            <w:div w:id="1382098781">
              <w:marLeft w:val="0"/>
              <w:marRight w:val="0"/>
              <w:marTop w:val="0"/>
              <w:marBottom w:val="0"/>
              <w:divBdr>
                <w:top w:val="none" w:sz="0" w:space="0" w:color="auto"/>
                <w:left w:val="none" w:sz="0" w:space="0" w:color="auto"/>
                <w:bottom w:val="none" w:sz="0" w:space="0" w:color="auto"/>
                <w:right w:val="none" w:sz="0" w:space="0" w:color="auto"/>
              </w:divBdr>
            </w:div>
          </w:divsChild>
        </w:div>
        <w:div w:id="992757329">
          <w:marLeft w:val="0"/>
          <w:marRight w:val="0"/>
          <w:marTop w:val="0"/>
          <w:marBottom w:val="0"/>
          <w:divBdr>
            <w:top w:val="none" w:sz="0" w:space="0" w:color="auto"/>
            <w:left w:val="none" w:sz="0" w:space="0" w:color="auto"/>
            <w:bottom w:val="none" w:sz="0" w:space="0" w:color="auto"/>
            <w:right w:val="none" w:sz="0" w:space="0" w:color="auto"/>
          </w:divBdr>
          <w:divsChild>
            <w:div w:id="1448742931">
              <w:marLeft w:val="0"/>
              <w:marRight w:val="0"/>
              <w:marTop w:val="0"/>
              <w:marBottom w:val="0"/>
              <w:divBdr>
                <w:top w:val="none" w:sz="0" w:space="0" w:color="auto"/>
                <w:left w:val="none" w:sz="0" w:space="0" w:color="auto"/>
                <w:bottom w:val="none" w:sz="0" w:space="0" w:color="auto"/>
                <w:right w:val="none" w:sz="0" w:space="0" w:color="auto"/>
              </w:divBdr>
            </w:div>
          </w:divsChild>
        </w:div>
        <w:div w:id="993949455">
          <w:marLeft w:val="0"/>
          <w:marRight w:val="0"/>
          <w:marTop w:val="0"/>
          <w:marBottom w:val="0"/>
          <w:divBdr>
            <w:top w:val="none" w:sz="0" w:space="0" w:color="auto"/>
            <w:left w:val="none" w:sz="0" w:space="0" w:color="auto"/>
            <w:bottom w:val="none" w:sz="0" w:space="0" w:color="auto"/>
            <w:right w:val="none" w:sz="0" w:space="0" w:color="auto"/>
          </w:divBdr>
          <w:divsChild>
            <w:div w:id="1899824767">
              <w:marLeft w:val="0"/>
              <w:marRight w:val="0"/>
              <w:marTop w:val="0"/>
              <w:marBottom w:val="0"/>
              <w:divBdr>
                <w:top w:val="none" w:sz="0" w:space="0" w:color="auto"/>
                <w:left w:val="none" w:sz="0" w:space="0" w:color="auto"/>
                <w:bottom w:val="none" w:sz="0" w:space="0" w:color="auto"/>
                <w:right w:val="none" w:sz="0" w:space="0" w:color="auto"/>
              </w:divBdr>
            </w:div>
          </w:divsChild>
        </w:div>
        <w:div w:id="1006248149">
          <w:marLeft w:val="0"/>
          <w:marRight w:val="0"/>
          <w:marTop w:val="0"/>
          <w:marBottom w:val="0"/>
          <w:divBdr>
            <w:top w:val="none" w:sz="0" w:space="0" w:color="auto"/>
            <w:left w:val="none" w:sz="0" w:space="0" w:color="auto"/>
            <w:bottom w:val="none" w:sz="0" w:space="0" w:color="auto"/>
            <w:right w:val="none" w:sz="0" w:space="0" w:color="auto"/>
          </w:divBdr>
          <w:divsChild>
            <w:div w:id="2054769047">
              <w:marLeft w:val="0"/>
              <w:marRight w:val="0"/>
              <w:marTop w:val="0"/>
              <w:marBottom w:val="0"/>
              <w:divBdr>
                <w:top w:val="none" w:sz="0" w:space="0" w:color="auto"/>
                <w:left w:val="none" w:sz="0" w:space="0" w:color="auto"/>
                <w:bottom w:val="none" w:sz="0" w:space="0" w:color="auto"/>
                <w:right w:val="none" w:sz="0" w:space="0" w:color="auto"/>
              </w:divBdr>
            </w:div>
          </w:divsChild>
        </w:div>
        <w:div w:id="1022517986">
          <w:marLeft w:val="0"/>
          <w:marRight w:val="0"/>
          <w:marTop w:val="0"/>
          <w:marBottom w:val="0"/>
          <w:divBdr>
            <w:top w:val="none" w:sz="0" w:space="0" w:color="auto"/>
            <w:left w:val="none" w:sz="0" w:space="0" w:color="auto"/>
            <w:bottom w:val="none" w:sz="0" w:space="0" w:color="auto"/>
            <w:right w:val="none" w:sz="0" w:space="0" w:color="auto"/>
          </w:divBdr>
          <w:divsChild>
            <w:div w:id="284390967">
              <w:marLeft w:val="0"/>
              <w:marRight w:val="0"/>
              <w:marTop w:val="0"/>
              <w:marBottom w:val="0"/>
              <w:divBdr>
                <w:top w:val="none" w:sz="0" w:space="0" w:color="auto"/>
                <w:left w:val="none" w:sz="0" w:space="0" w:color="auto"/>
                <w:bottom w:val="none" w:sz="0" w:space="0" w:color="auto"/>
                <w:right w:val="none" w:sz="0" w:space="0" w:color="auto"/>
              </w:divBdr>
            </w:div>
          </w:divsChild>
        </w:div>
        <w:div w:id="1022825107">
          <w:marLeft w:val="0"/>
          <w:marRight w:val="0"/>
          <w:marTop w:val="0"/>
          <w:marBottom w:val="0"/>
          <w:divBdr>
            <w:top w:val="none" w:sz="0" w:space="0" w:color="auto"/>
            <w:left w:val="none" w:sz="0" w:space="0" w:color="auto"/>
            <w:bottom w:val="none" w:sz="0" w:space="0" w:color="auto"/>
            <w:right w:val="none" w:sz="0" w:space="0" w:color="auto"/>
          </w:divBdr>
          <w:divsChild>
            <w:div w:id="746079775">
              <w:marLeft w:val="0"/>
              <w:marRight w:val="0"/>
              <w:marTop w:val="0"/>
              <w:marBottom w:val="0"/>
              <w:divBdr>
                <w:top w:val="none" w:sz="0" w:space="0" w:color="auto"/>
                <w:left w:val="none" w:sz="0" w:space="0" w:color="auto"/>
                <w:bottom w:val="none" w:sz="0" w:space="0" w:color="auto"/>
                <w:right w:val="none" w:sz="0" w:space="0" w:color="auto"/>
              </w:divBdr>
            </w:div>
          </w:divsChild>
        </w:div>
        <w:div w:id="1029067930">
          <w:marLeft w:val="0"/>
          <w:marRight w:val="0"/>
          <w:marTop w:val="0"/>
          <w:marBottom w:val="0"/>
          <w:divBdr>
            <w:top w:val="none" w:sz="0" w:space="0" w:color="auto"/>
            <w:left w:val="none" w:sz="0" w:space="0" w:color="auto"/>
            <w:bottom w:val="none" w:sz="0" w:space="0" w:color="auto"/>
            <w:right w:val="none" w:sz="0" w:space="0" w:color="auto"/>
          </w:divBdr>
          <w:divsChild>
            <w:div w:id="1975717453">
              <w:marLeft w:val="0"/>
              <w:marRight w:val="0"/>
              <w:marTop w:val="0"/>
              <w:marBottom w:val="0"/>
              <w:divBdr>
                <w:top w:val="none" w:sz="0" w:space="0" w:color="auto"/>
                <w:left w:val="none" w:sz="0" w:space="0" w:color="auto"/>
                <w:bottom w:val="none" w:sz="0" w:space="0" w:color="auto"/>
                <w:right w:val="none" w:sz="0" w:space="0" w:color="auto"/>
              </w:divBdr>
            </w:div>
          </w:divsChild>
        </w:div>
        <w:div w:id="1033845703">
          <w:marLeft w:val="0"/>
          <w:marRight w:val="0"/>
          <w:marTop w:val="0"/>
          <w:marBottom w:val="0"/>
          <w:divBdr>
            <w:top w:val="none" w:sz="0" w:space="0" w:color="auto"/>
            <w:left w:val="none" w:sz="0" w:space="0" w:color="auto"/>
            <w:bottom w:val="none" w:sz="0" w:space="0" w:color="auto"/>
            <w:right w:val="none" w:sz="0" w:space="0" w:color="auto"/>
          </w:divBdr>
          <w:divsChild>
            <w:div w:id="2098476754">
              <w:marLeft w:val="0"/>
              <w:marRight w:val="0"/>
              <w:marTop w:val="0"/>
              <w:marBottom w:val="0"/>
              <w:divBdr>
                <w:top w:val="none" w:sz="0" w:space="0" w:color="auto"/>
                <w:left w:val="none" w:sz="0" w:space="0" w:color="auto"/>
                <w:bottom w:val="none" w:sz="0" w:space="0" w:color="auto"/>
                <w:right w:val="none" w:sz="0" w:space="0" w:color="auto"/>
              </w:divBdr>
            </w:div>
          </w:divsChild>
        </w:div>
        <w:div w:id="1079057017">
          <w:marLeft w:val="0"/>
          <w:marRight w:val="0"/>
          <w:marTop w:val="0"/>
          <w:marBottom w:val="0"/>
          <w:divBdr>
            <w:top w:val="none" w:sz="0" w:space="0" w:color="auto"/>
            <w:left w:val="none" w:sz="0" w:space="0" w:color="auto"/>
            <w:bottom w:val="none" w:sz="0" w:space="0" w:color="auto"/>
            <w:right w:val="none" w:sz="0" w:space="0" w:color="auto"/>
          </w:divBdr>
          <w:divsChild>
            <w:div w:id="1252204915">
              <w:marLeft w:val="0"/>
              <w:marRight w:val="0"/>
              <w:marTop w:val="0"/>
              <w:marBottom w:val="0"/>
              <w:divBdr>
                <w:top w:val="none" w:sz="0" w:space="0" w:color="auto"/>
                <w:left w:val="none" w:sz="0" w:space="0" w:color="auto"/>
                <w:bottom w:val="none" w:sz="0" w:space="0" w:color="auto"/>
                <w:right w:val="none" w:sz="0" w:space="0" w:color="auto"/>
              </w:divBdr>
            </w:div>
          </w:divsChild>
        </w:div>
        <w:div w:id="1082675474">
          <w:marLeft w:val="0"/>
          <w:marRight w:val="0"/>
          <w:marTop w:val="0"/>
          <w:marBottom w:val="0"/>
          <w:divBdr>
            <w:top w:val="none" w:sz="0" w:space="0" w:color="auto"/>
            <w:left w:val="none" w:sz="0" w:space="0" w:color="auto"/>
            <w:bottom w:val="none" w:sz="0" w:space="0" w:color="auto"/>
            <w:right w:val="none" w:sz="0" w:space="0" w:color="auto"/>
          </w:divBdr>
          <w:divsChild>
            <w:div w:id="1151870697">
              <w:marLeft w:val="0"/>
              <w:marRight w:val="0"/>
              <w:marTop w:val="0"/>
              <w:marBottom w:val="0"/>
              <w:divBdr>
                <w:top w:val="none" w:sz="0" w:space="0" w:color="auto"/>
                <w:left w:val="none" w:sz="0" w:space="0" w:color="auto"/>
                <w:bottom w:val="none" w:sz="0" w:space="0" w:color="auto"/>
                <w:right w:val="none" w:sz="0" w:space="0" w:color="auto"/>
              </w:divBdr>
            </w:div>
          </w:divsChild>
        </w:div>
        <w:div w:id="1094084335">
          <w:marLeft w:val="0"/>
          <w:marRight w:val="0"/>
          <w:marTop w:val="0"/>
          <w:marBottom w:val="0"/>
          <w:divBdr>
            <w:top w:val="none" w:sz="0" w:space="0" w:color="auto"/>
            <w:left w:val="none" w:sz="0" w:space="0" w:color="auto"/>
            <w:bottom w:val="none" w:sz="0" w:space="0" w:color="auto"/>
            <w:right w:val="none" w:sz="0" w:space="0" w:color="auto"/>
          </w:divBdr>
          <w:divsChild>
            <w:div w:id="1271470554">
              <w:marLeft w:val="0"/>
              <w:marRight w:val="0"/>
              <w:marTop w:val="0"/>
              <w:marBottom w:val="0"/>
              <w:divBdr>
                <w:top w:val="none" w:sz="0" w:space="0" w:color="auto"/>
                <w:left w:val="none" w:sz="0" w:space="0" w:color="auto"/>
                <w:bottom w:val="none" w:sz="0" w:space="0" w:color="auto"/>
                <w:right w:val="none" w:sz="0" w:space="0" w:color="auto"/>
              </w:divBdr>
            </w:div>
          </w:divsChild>
        </w:div>
        <w:div w:id="1108162302">
          <w:marLeft w:val="0"/>
          <w:marRight w:val="0"/>
          <w:marTop w:val="0"/>
          <w:marBottom w:val="0"/>
          <w:divBdr>
            <w:top w:val="none" w:sz="0" w:space="0" w:color="auto"/>
            <w:left w:val="none" w:sz="0" w:space="0" w:color="auto"/>
            <w:bottom w:val="none" w:sz="0" w:space="0" w:color="auto"/>
            <w:right w:val="none" w:sz="0" w:space="0" w:color="auto"/>
          </w:divBdr>
          <w:divsChild>
            <w:div w:id="1985236682">
              <w:marLeft w:val="0"/>
              <w:marRight w:val="0"/>
              <w:marTop w:val="0"/>
              <w:marBottom w:val="0"/>
              <w:divBdr>
                <w:top w:val="none" w:sz="0" w:space="0" w:color="auto"/>
                <w:left w:val="none" w:sz="0" w:space="0" w:color="auto"/>
                <w:bottom w:val="none" w:sz="0" w:space="0" w:color="auto"/>
                <w:right w:val="none" w:sz="0" w:space="0" w:color="auto"/>
              </w:divBdr>
            </w:div>
          </w:divsChild>
        </w:div>
        <w:div w:id="1112822303">
          <w:marLeft w:val="0"/>
          <w:marRight w:val="0"/>
          <w:marTop w:val="0"/>
          <w:marBottom w:val="0"/>
          <w:divBdr>
            <w:top w:val="none" w:sz="0" w:space="0" w:color="auto"/>
            <w:left w:val="none" w:sz="0" w:space="0" w:color="auto"/>
            <w:bottom w:val="none" w:sz="0" w:space="0" w:color="auto"/>
            <w:right w:val="none" w:sz="0" w:space="0" w:color="auto"/>
          </w:divBdr>
          <w:divsChild>
            <w:div w:id="1091194640">
              <w:marLeft w:val="0"/>
              <w:marRight w:val="0"/>
              <w:marTop w:val="0"/>
              <w:marBottom w:val="0"/>
              <w:divBdr>
                <w:top w:val="none" w:sz="0" w:space="0" w:color="auto"/>
                <w:left w:val="none" w:sz="0" w:space="0" w:color="auto"/>
                <w:bottom w:val="none" w:sz="0" w:space="0" w:color="auto"/>
                <w:right w:val="none" w:sz="0" w:space="0" w:color="auto"/>
              </w:divBdr>
            </w:div>
          </w:divsChild>
        </w:div>
        <w:div w:id="1136407850">
          <w:marLeft w:val="0"/>
          <w:marRight w:val="0"/>
          <w:marTop w:val="0"/>
          <w:marBottom w:val="0"/>
          <w:divBdr>
            <w:top w:val="none" w:sz="0" w:space="0" w:color="auto"/>
            <w:left w:val="none" w:sz="0" w:space="0" w:color="auto"/>
            <w:bottom w:val="none" w:sz="0" w:space="0" w:color="auto"/>
            <w:right w:val="none" w:sz="0" w:space="0" w:color="auto"/>
          </w:divBdr>
          <w:divsChild>
            <w:div w:id="1059785504">
              <w:marLeft w:val="0"/>
              <w:marRight w:val="0"/>
              <w:marTop w:val="0"/>
              <w:marBottom w:val="0"/>
              <w:divBdr>
                <w:top w:val="none" w:sz="0" w:space="0" w:color="auto"/>
                <w:left w:val="none" w:sz="0" w:space="0" w:color="auto"/>
                <w:bottom w:val="none" w:sz="0" w:space="0" w:color="auto"/>
                <w:right w:val="none" w:sz="0" w:space="0" w:color="auto"/>
              </w:divBdr>
            </w:div>
          </w:divsChild>
        </w:div>
        <w:div w:id="1193691543">
          <w:marLeft w:val="0"/>
          <w:marRight w:val="0"/>
          <w:marTop w:val="0"/>
          <w:marBottom w:val="0"/>
          <w:divBdr>
            <w:top w:val="none" w:sz="0" w:space="0" w:color="auto"/>
            <w:left w:val="none" w:sz="0" w:space="0" w:color="auto"/>
            <w:bottom w:val="none" w:sz="0" w:space="0" w:color="auto"/>
            <w:right w:val="none" w:sz="0" w:space="0" w:color="auto"/>
          </w:divBdr>
          <w:divsChild>
            <w:div w:id="1013191700">
              <w:marLeft w:val="0"/>
              <w:marRight w:val="0"/>
              <w:marTop w:val="0"/>
              <w:marBottom w:val="0"/>
              <w:divBdr>
                <w:top w:val="none" w:sz="0" w:space="0" w:color="auto"/>
                <w:left w:val="none" w:sz="0" w:space="0" w:color="auto"/>
                <w:bottom w:val="none" w:sz="0" w:space="0" w:color="auto"/>
                <w:right w:val="none" w:sz="0" w:space="0" w:color="auto"/>
              </w:divBdr>
            </w:div>
          </w:divsChild>
        </w:div>
        <w:div w:id="1209105783">
          <w:marLeft w:val="0"/>
          <w:marRight w:val="0"/>
          <w:marTop w:val="0"/>
          <w:marBottom w:val="0"/>
          <w:divBdr>
            <w:top w:val="none" w:sz="0" w:space="0" w:color="auto"/>
            <w:left w:val="none" w:sz="0" w:space="0" w:color="auto"/>
            <w:bottom w:val="none" w:sz="0" w:space="0" w:color="auto"/>
            <w:right w:val="none" w:sz="0" w:space="0" w:color="auto"/>
          </w:divBdr>
          <w:divsChild>
            <w:div w:id="1065837613">
              <w:marLeft w:val="0"/>
              <w:marRight w:val="0"/>
              <w:marTop w:val="0"/>
              <w:marBottom w:val="0"/>
              <w:divBdr>
                <w:top w:val="none" w:sz="0" w:space="0" w:color="auto"/>
                <w:left w:val="none" w:sz="0" w:space="0" w:color="auto"/>
                <w:bottom w:val="none" w:sz="0" w:space="0" w:color="auto"/>
                <w:right w:val="none" w:sz="0" w:space="0" w:color="auto"/>
              </w:divBdr>
            </w:div>
          </w:divsChild>
        </w:div>
        <w:div w:id="1237012296">
          <w:marLeft w:val="0"/>
          <w:marRight w:val="0"/>
          <w:marTop w:val="0"/>
          <w:marBottom w:val="0"/>
          <w:divBdr>
            <w:top w:val="none" w:sz="0" w:space="0" w:color="auto"/>
            <w:left w:val="none" w:sz="0" w:space="0" w:color="auto"/>
            <w:bottom w:val="none" w:sz="0" w:space="0" w:color="auto"/>
            <w:right w:val="none" w:sz="0" w:space="0" w:color="auto"/>
          </w:divBdr>
          <w:divsChild>
            <w:div w:id="1600093735">
              <w:marLeft w:val="0"/>
              <w:marRight w:val="0"/>
              <w:marTop w:val="0"/>
              <w:marBottom w:val="0"/>
              <w:divBdr>
                <w:top w:val="none" w:sz="0" w:space="0" w:color="auto"/>
                <w:left w:val="none" w:sz="0" w:space="0" w:color="auto"/>
                <w:bottom w:val="none" w:sz="0" w:space="0" w:color="auto"/>
                <w:right w:val="none" w:sz="0" w:space="0" w:color="auto"/>
              </w:divBdr>
            </w:div>
          </w:divsChild>
        </w:div>
        <w:div w:id="1262109127">
          <w:marLeft w:val="0"/>
          <w:marRight w:val="0"/>
          <w:marTop w:val="0"/>
          <w:marBottom w:val="0"/>
          <w:divBdr>
            <w:top w:val="none" w:sz="0" w:space="0" w:color="auto"/>
            <w:left w:val="none" w:sz="0" w:space="0" w:color="auto"/>
            <w:bottom w:val="none" w:sz="0" w:space="0" w:color="auto"/>
            <w:right w:val="none" w:sz="0" w:space="0" w:color="auto"/>
          </w:divBdr>
          <w:divsChild>
            <w:div w:id="417022602">
              <w:marLeft w:val="0"/>
              <w:marRight w:val="0"/>
              <w:marTop w:val="0"/>
              <w:marBottom w:val="0"/>
              <w:divBdr>
                <w:top w:val="none" w:sz="0" w:space="0" w:color="auto"/>
                <w:left w:val="none" w:sz="0" w:space="0" w:color="auto"/>
                <w:bottom w:val="none" w:sz="0" w:space="0" w:color="auto"/>
                <w:right w:val="none" w:sz="0" w:space="0" w:color="auto"/>
              </w:divBdr>
            </w:div>
          </w:divsChild>
        </w:div>
        <w:div w:id="1271741445">
          <w:marLeft w:val="0"/>
          <w:marRight w:val="0"/>
          <w:marTop w:val="0"/>
          <w:marBottom w:val="0"/>
          <w:divBdr>
            <w:top w:val="none" w:sz="0" w:space="0" w:color="auto"/>
            <w:left w:val="none" w:sz="0" w:space="0" w:color="auto"/>
            <w:bottom w:val="none" w:sz="0" w:space="0" w:color="auto"/>
            <w:right w:val="none" w:sz="0" w:space="0" w:color="auto"/>
          </w:divBdr>
          <w:divsChild>
            <w:div w:id="1080911577">
              <w:marLeft w:val="0"/>
              <w:marRight w:val="0"/>
              <w:marTop w:val="0"/>
              <w:marBottom w:val="0"/>
              <w:divBdr>
                <w:top w:val="none" w:sz="0" w:space="0" w:color="auto"/>
                <w:left w:val="none" w:sz="0" w:space="0" w:color="auto"/>
                <w:bottom w:val="none" w:sz="0" w:space="0" w:color="auto"/>
                <w:right w:val="none" w:sz="0" w:space="0" w:color="auto"/>
              </w:divBdr>
            </w:div>
          </w:divsChild>
        </w:div>
        <w:div w:id="1272972873">
          <w:marLeft w:val="0"/>
          <w:marRight w:val="0"/>
          <w:marTop w:val="0"/>
          <w:marBottom w:val="0"/>
          <w:divBdr>
            <w:top w:val="none" w:sz="0" w:space="0" w:color="auto"/>
            <w:left w:val="none" w:sz="0" w:space="0" w:color="auto"/>
            <w:bottom w:val="none" w:sz="0" w:space="0" w:color="auto"/>
            <w:right w:val="none" w:sz="0" w:space="0" w:color="auto"/>
          </w:divBdr>
          <w:divsChild>
            <w:div w:id="428160529">
              <w:marLeft w:val="0"/>
              <w:marRight w:val="0"/>
              <w:marTop w:val="0"/>
              <w:marBottom w:val="0"/>
              <w:divBdr>
                <w:top w:val="none" w:sz="0" w:space="0" w:color="auto"/>
                <w:left w:val="none" w:sz="0" w:space="0" w:color="auto"/>
                <w:bottom w:val="none" w:sz="0" w:space="0" w:color="auto"/>
                <w:right w:val="none" w:sz="0" w:space="0" w:color="auto"/>
              </w:divBdr>
            </w:div>
          </w:divsChild>
        </w:div>
        <w:div w:id="1295867111">
          <w:marLeft w:val="0"/>
          <w:marRight w:val="0"/>
          <w:marTop w:val="0"/>
          <w:marBottom w:val="0"/>
          <w:divBdr>
            <w:top w:val="none" w:sz="0" w:space="0" w:color="auto"/>
            <w:left w:val="none" w:sz="0" w:space="0" w:color="auto"/>
            <w:bottom w:val="none" w:sz="0" w:space="0" w:color="auto"/>
            <w:right w:val="none" w:sz="0" w:space="0" w:color="auto"/>
          </w:divBdr>
          <w:divsChild>
            <w:div w:id="800998066">
              <w:marLeft w:val="0"/>
              <w:marRight w:val="0"/>
              <w:marTop w:val="0"/>
              <w:marBottom w:val="0"/>
              <w:divBdr>
                <w:top w:val="none" w:sz="0" w:space="0" w:color="auto"/>
                <w:left w:val="none" w:sz="0" w:space="0" w:color="auto"/>
                <w:bottom w:val="none" w:sz="0" w:space="0" w:color="auto"/>
                <w:right w:val="none" w:sz="0" w:space="0" w:color="auto"/>
              </w:divBdr>
            </w:div>
          </w:divsChild>
        </w:div>
        <w:div w:id="1297376172">
          <w:marLeft w:val="0"/>
          <w:marRight w:val="0"/>
          <w:marTop w:val="0"/>
          <w:marBottom w:val="0"/>
          <w:divBdr>
            <w:top w:val="none" w:sz="0" w:space="0" w:color="auto"/>
            <w:left w:val="none" w:sz="0" w:space="0" w:color="auto"/>
            <w:bottom w:val="none" w:sz="0" w:space="0" w:color="auto"/>
            <w:right w:val="none" w:sz="0" w:space="0" w:color="auto"/>
          </w:divBdr>
          <w:divsChild>
            <w:div w:id="1171289815">
              <w:marLeft w:val="0"/>
              <w:marRight w:val="0"/>
              <w:marTop w:val="0"/>
              <w:marBottom w:val="0"/>
              <w:divBdr>
                <w:top w:val="none" w:sz="0" w:space="0" w:color="auto"/>
                <w:left w:val="none" w:sz="0" w:space="0" w:color="auto"/>
                <w:bottom w:val="none" w:sz="0" w:space="0" w:color="auto"/>
                <w:right w:val="none" w:sz="0" w:space="0" w:color="auto"/>
              </w:divBdr>
            </w:div>
          </w:divsChild>
        </w:div>
        <w:div w:id="1309358105">
          <w:marLeft w:val="0"/>
          <w:marRight w:val="0"/>
          <w:marTop w:val="0"/>
          <w:marBottom w:val="0"/>
          <w:divBdr>
            <w:top w:val="none" w:sz="0" w:space="0" w:color="auto"/>
            <w:left w:val="none" w:sz="0" w:space="0" w:color="auto"/>
            <w:bottom w:val="none" w:sz="0" w:space="0" w:color="auto"/>
            <w:right w:val="none" w:sz="0" w:space="0" w:color="auto"/>
          </w:divBdr>
          <w:divsChild>
            <w:div w:id="629828527">
              <w:marLeft w:val="0"/>
              <w:marRight w:val="0"/>
              <w:marTop w:val="0"/>
              <w:marBottom w:val="0"/>
              <w:divBdr>
                <w:top w:val="none" w:sz="0" w:space="0" w:color="auto"/>
                <w:left w:val="none" w:sz="0" w:space="0" w:color="auto"/>
                <w:bottom w:val="none" w:sz="0" w:space="0" w:color="auto"/>
                <w:right w:val="none" w:sz="0" w:space="0" w:color="auto"/>
              </w:divBdr>
            </w:div>
          </w:divsChild>
        </w:div>
        <w:div w:id="1328480868">
          <w:marLeft w:val="0"/>
          <w:marRight w:val="0"/>
          <w:marTop w:val="0"/>
          <w:marBottom w:val="0"/>
          <w:divBdr>
            <w:top w:val="none" w:sz="0" w:space="0" w:color="auto"/>
            <w:left w:val="none" w:sz="0" w:space="0" w:color="auto"/>
            <w:bottom w:val="none" w:sz="0" w:space="0" w:color="auto"/>
            <w:right w:val="none" w:sz="0" w:space="0" w:color="auto"/>
          </w:divBdr>
          <w:divsChild>
            <w:div w:id="1352485538">
              <w:marLeft w:val="0"/>
              <w:marRight w:val="0"/>
              <w:marTop w:val="0"/>
              <w:marBottom w:val="0"/>
              <w:divBdr>
                <w:top w:val="none" w:sz="0" w:space="0" w:color="auto"/>
                <w:left w:val="none" w:sz="0" w:space="0" w:color="auto"/>
                <w:bottom w:val="none" w:sz="0" w:space="0" w:color="auto"/>
                <w:right w:val="none" w:sz="0" w:space="0" w:color="auto"/>
              </w:divBdr>
            </w:div>
          </w:divsChild>
        </w:div>
        <w:div w:id="1329216349">
          <w:marLeft w:val="0"/>
          <w:marRight w:val="0"/>
          <w:marTop w:val="0"/>
          <w:marBottom w:val="0"/>
          <w:divBdr>
            <w:top w:val="none" w:sz="0" w:space="0" w:color="auto"/>
            <w:left w:val="none" w:sz="0" w:space="0" w:color="auto"/>
            <w:bottom w:val="none" w:sz="0" w:space="0" w:color="auto"/>
            <w:right w:val="none" w:sz="0" w:space="0" w:color="auto"/>
          </w:divBdr>
          <w:divsChild>
            <w:div w:id="1964074000">
              <w:marLeft w:val="0"/>
              <w:marRight w:val="0"/>
              <w:marTop w:val="0"/>
              <w:marBottom w:val="0"/>
              <w:divBdr>
                <w:top w:val="none" w:sz="0" w:space="0" w:color="auto"/>
                <w:left w:val="none" w:sz="0" w:space="0" w:color="auto"/>
                <w:bottom w:val="none" w:sz="0" w:space="0" w:color="auto"/>
                <w:right w:val="none" w:sz="0" w:space="0" w:color="auto"/>
              </w:divBdr>
            </w:div>
          </w:divsChild>
        </w:div>
        <w:div w:id="1334139291">
          <w:marLeft w:val="0"/>
          <w:marRight w:val="0"/>
          <w:marTop w:val="0"/>
          <w:marBottom w:val="0"/>
          <w:divBdr>
            <w:top w:val="none" w:sz="0" w:space="0" w:color="auto"/>
            <w:left w:val="none" w:sz="0" w:space="0" w:color="auto"/>
            <w:bottom w:val="none" w:sz="0" w:space="0" w:color="auto"/>
            <w:right w:val="none" w:sz="0" w:space="0" w:color="auto"/>
          </w:divBdr>
          <w:divsChild>
            <w:div w:id="808938242">
              <w:marLeft w:val="0"/>
              <w:marRight w:val="0"/>
              <w:marTop w:val="0"/>
              <w:marBottom w:val="0"/>
              <w:divBdr>
                <w:top w:val="none" w:sz="0" w:space="0" w:color="auto"/>
                <w:left w:val="none" w:sz="0" w:space="0" w:color="auto"/>
                <w:bottom w:val="none" w:sz="0" w:space="0" w:color="auto"/>
                <w:right w:val="none" w:sz="0" w:space="0" w:color="auto"/>
              </w:divBdr>
            </w:div>
          </w:divsChild>
        </w:div>
        <w:div w:id="1339431215">
          <w:marLeft w:val="0"/>
          <w:marRight w:val="0"/>
          <w:marTop w:val="0"/>
          <w:marBottom w:val="0"/>
          <w:divBdr>
            <w:top w:val="none" w:sz="0" w:space="0" w:color="auto"/>
            <w:left w:val="none" w:sz="0" w:space="0" w:color="auto"/>
            <w:bottom w:val="none" w:sz="0" w:space="0" w:color="auto"/>
            <w:right w:val="none" w:sz="0" w:space="0" w:color="auto"/>
          </w:divBdr>
          <w:divsChild>
            <w:div w:id="593974387">
              <w:marLeft w:val="0"/>
              <w:marRight w:val="0"/>
              <w:marTop w:val="0"/>
              <w:marBottom w:val="0"/>
              <w:divBdr>
                <w:top w:val="none" w:sz="0" w:space="0" w:color="auto"/>
                <w:left w:val="none" w:sz="0" w:space="0" w:color="auto"/>
                <w:bottom w:val="none" w:sz="0" w:space="0" w:color="auto"/>
                <w:right w:val="none" w:sz="0" w:space="0" w:color="auto"/>
              </w:divBdr>
            </w:div>
          </w:divsChild>
        </w:div>
        <w:div w:id="1355812480">
          <w:marLeft w:val="0"/>
          <w:marRight w:val="0"/>
          <w:marTop w:val="0"/>
          <w:marBottom w:val="0"/>
          <w:divBdr>
            <w:top w:val="none" w:sz="0" w:space="0" w:color="auto"/>
            <w:left w:val="none" w:sz="0" w:space="0" w:color="auto"/>
            <w:bottom w:val="none" w:sz="0" w:space="0" w:color="auto"/>
            <w:right w:val="none" w:sz="0" w:space="0" w:color="auto"/>
          </w:divBdr>
          <w:divsChild>
            <w:div w:id="2022703827">
              <w:marLeft w:val="0"/>
              <w:marRight w:val="0"/>
              <w:marTop w:val="0"/>
              <w:marBottom w:val="0"/>
              <w:divBdr>
                <w:top w:val="none" w:sz="0" w:space="0" w:color="auto"/>
                <w:left w:val="none" w:sz="0" w:space="0" w:color="auto"/>
                <w:bottom w:val="none" w:sz="0" w:space="0" w:color="auto"/>
                <w:right w:val="none" w:sz="0" w:space="0" w:color="auto"/>
              </w:divBdr>
            </w:div>
          </w:divsChild>
        </w:div>
        <w:div w:id="1420180466">
          <w:marLeft w:val="0"/>
          <w:marRight w:val="0"/>
          <w:marTop w:val="0"/>
          <w:marBottom w:val="0"/>
          <w:divBdr>
            <w:top w:val="none" w:sz="0" w:space="0" w:color="auto"/>
            <w:left w:val="none" w:sz="0" w:space="0" w:color="auto"/>
            <w:bottom w:val="none" w:sz="0" w:space="0" w:color="auto"/>
            <w:right w:val="none" w:sz="0" w:space="0" w:color="auto"/>
          </w:divBdr>
          <w:divsChild>
            <w:div w:id="1067608437">
              <w:marLeft w:val="0"/>
              <w:marRight w:val="0"/>
              <w:marTop w:val="0"/>
              <w:marBottom w:val="0"/>
              <w:divBdr>
                <w:top w:val="none" w:sz="0" w:space="0" w:color="auto"/>
                <w:left w:val="none" w:sz="0" w:space="0" w:color="auto"/>
                <w:bottom w:val="none" w:sz="0" w:space="0" w:color="auto"/>
                <w:right w:val="none" w:sz="0" w:space="0" w:color="auto"/>
              </w:divBdr>
            </w:div>
          </w:divsChild>
        </w:div>
        <w:div w:id="1426997238">
          <w:marLeft w:val="0"/>
          <w:marRight w:val="0"/>
          <w:marTop w:val="0"/>
          <w:marBottom w:val="0"/>
          <w:divBdr>
            <w:top w:val="none" w:sz="0" w:space="0" w:color="auto"/>
            <w:left w:val="none" w:sz="0" w:space="0" w:color="auto"/>
            <w:bottom w:val="none" w:sz="0" w:space="0" w:color="auto"/>
            <w:right w:val="none" w:sz="0" w:space="0" w:color="auto"/>
          </w:divBdr>
          <w:divsChild>
            <w:div w:id="66609254">
              <w:marLeft w:val="0"/>
              <w:marRight w:val="0"/>
              <w:marTop w:val="0"/>
              <w:marBottom w:val="0"/>
              <w:divBdr>
                <w:top w:val="none" w:sz="0" w:space="0" w:color="auto"/>
                <w:left w:val="none" w:sz="0" w:space="0" w:color="auto"/>
                <w:bottom w:val="none" w:sz="0" w:space="0" w:color="auto"/>
                <w:right w:val="none" w:sz="0" w:space="0" w:color="auto"/>
              </w:divBdr>
            </w:div>
          </w:divsChild>
        </w:div>
        <w:div w:id="1432042771">
          <w:marLeft w:val="0"/>
          <w:marRight w:val="0"/>
          <w:marTop w:val="0"/>
          <w:marBottom w:val="0"/>
          <w:divBdr>
            <w:top w:val="none" w:sz="0" w:space="0" w:color="auto"/>
            <w:left w:val="none" w:sz="0" w:space="0" w:color="auto"/>
            <w:bottom w:val="none" w:sz="0" w:space="0" w:color="auto"/>
            <w:right w:val="none" w:sz="0" w:space="0" w:color="auto"/>
          </w:divBdr>
          <w:divsChild>
            <w:div w:id="379213539">
              <w:marLeft w:val="0"/>
              <w:marRight w:val="0"/>
              <w:marTop w:val="0"/>
              <w:marBottom w:val="0"/>
              <w:divBdr>
                <w:top w:val="none" w:sz="0" w:space="0" w:color="auto"/>
                <w:left w:val="none" w:sz="0" w:space="0" w:color="auto"/>
                <w:bottom w:val="none" w:sz="0" w:space="0" w:color="auto"/>
                <w:right w:val="none" w:sz="0" w:space="0" w:color="auto"/>
              </w:divBdr>
            </w:div>
          </w:divsChild>
        </w:div>
        <w:div w:id="1435704662">
          <w:marLeft w:val="0"/>
          <w:marRight w:val="0"/>
          <w:marTop w:val="0"/>
          <w:marBottom w:val="0"/>
          <w:divBdr>
            <w:top w:val="none" w:sz="0" w:space="0" w:color="auto"/>
            <w:left w:val="none" w:sz="0" w:space="0" w:color="auto"/>
            <w:bottom w:val="none" w:sz="0" w:space="0" w:color="auto"/>
            <w:right w:val="none" w:sz="0" w:space="0" w:color="auto"/>
          </w:divBdr>
          <w:divsChild>
            <w:div w:id="226576955">
              <w:marLeft w:val="0"/>
              <w:marRight w:val="0"/>
              <w:marTop w:val="0"/>
              <w:marBottom w:val="0"/>
              <w:divBdr>
                <w:top w:val="none" w:sz="0" w:space="0" w:color="auto"/>
                <w:left w:val="none" w:sz="0" w:space="0" w:color="auto"/>
                <w:bottom w:val="none" w:sz="0" w:space="0" w:color="auto"/>
                <w:right w:val="none" w:sz="0" w:space="0" w:color="auto"/>
              </w:divBdr>
            </w:div>
          </w:divsChild>
        </w:div>
        <w:div w:id="1473601304">
          <w:marLeft w:val="0"/>
          <w:marRight w:val="0"/>
          <w:marTop w:val="0"/>
          <w:marBottom w:val="0"/>
          <w:divBdr>
            <w:top w:val="none" w:sz="0" w:space="0" w:color="auto"/>
            <w:left w:val="none" w:sz="0" w:space="0" w:color="auto"/>
            <w:bottom w:val="none" w:sz="0" w:space="0" w:color="auto"/>
            <w:right w:val="none" w:sz="0" w:space="0" w:color="auto"/>
          </w:divBdr>
          <w:divsChild>
            <w:div w:id="2111775171">
              <w:marLeft w:val="0"/>
              <w:marRight w:val="0"/>
              <w:marTop w:val="0"/>
              <w:marBottom w:val="0"/>
              <w:divBdr>
                <w:top w:val="none" w:sz="0" w:space="0" w:color="auto"/>
                <w:left w:val="none" w:sz="0" w:space="0" w:color="auto"/>
                <w:bottom w:val="none" w:sz="0" w:space="0" w:color="auto"/>
                <w:right w:val="none" w:sz="0" w:space="0" w:color="auto"/>
              </w:divBdr>
            </w:div>
          </w:divsChild>
        </w:div>
        <w:div w:id="1477138677">
          <w:marLeft w:val="0"/>
          <w:marRight w:val="0"/>
          <w:marTop w:val="0"/>
          <w:marBottom w:val="0"/>
          <w:divBdr>
            <w:top w:val="none" w:sz="0" w:space="0" w:color="auto"/>
            <w:left w:val="none" w:sz="0" w:space="0" w:color="auto"/>
            <w:bottom w:val="none" w:sz="0" w:space="0" w:color="auto"/>
            <w:right w:val="none" w:sz="0" w:space="0" w:color="auto"/>
          </w:divBdr>
          <w:divsChild>
            <w:div w:id="1778207168">
              <w:marLeft w:val="0"/>
              <w:marRight w:val="0"/>
              <w:marTop w:val="0"/>
              <w:marBottom w:val="0"/>
              <w:divBdr>
                <w:top w:val="none" w:sz="0" w:space="0" w:color="auto"/>
                <w:left w:val="none" w:sz="0" w:space="0" w:color="auto"/>
                <w:bottom w:val="none" w:sz="0" w:space="0" w:color="auto"/>
                <w:right w:val="none" w:sz="0" w:space="0" w:color="auto"/>
              </w:divBdr>
            </w:div>
          </w:divsChild>
        </w:div>
        <w:div w:id="1477407607">
          <w:marLeft w:val="0"/>
          <w:marRight w:val="0"/>
          <w:marTop w:val="0"/>
          <w:marBottom w:val="0"/>
          <w:divBdr>
            <w:top w:val="none" w:sz="0" w:space="0" w:color="auto"/>
            <w:left w:val="none" w:sz="0" w:space="0" w:color="auto"/>
            <w:bottom w:val="none" w:sz="0" w:space="0" w:color="auto"/>
            <w:right w:val="none" w:sz="0" w:space="0" w:color="auto"/>
          </w:divBdr>
          <w:divsChild>
            <w:div w:id="986663703">
              <w:marLeft w:val="0"/>
              <w:marRight w:val="0"/>
              <w:marTop w:val="0"/>
              <w:marBottom w:val="0"/>
              <w:divBdr>
                <w:top w:val="none" w:sz="0" w:space="0" w:color="auto"/>
                <w:left w:val="none" w:sz="0" w:space="0" w:color="auto"/>
                <w:bottom w:val="none" w:sz="0" w:space="0" w:color="auto"/>
                <w:right w:val="none" w:sz="0" w:space="0" w:color="auto"/>
              </w:divBdr>
            </w:div>
          </w:divsChild>
        </w:div>
        <w:div w:id="1478693026">
          <w:marLeft w:val="0"/>
          <w:marRight w:val="0"/>
          <w:marTop w:val="0"/>
          <w:marBottom w:val="0"/>
          <w:divBdr>
            <w:top w:val="none" w:sz="0" w:space="0" w:color="auto"/>
            <w:left w:val="none" w:sz="0" w:space="0" w:color="auto"/>
            <w:bottom w:val="none" w:sz="0" w:space="0" w:color="auto"/>
            <w:right w:val="none" w:sz="0" w:space="0" w:color="auto"/>
          </w:divBdr>
          <w:divsChild>
            <w:div w:id="1794909309">
              <w:marLeft w:val="0"/>
              <w:marRight w:val="0"/>
              <w:marTop w:val="0"/>
              <w:marBottom w:val="0"/>
              <w:divBdr>
                <w:top w:val="none" w:sz="0" w:space="0" w:color="auto"/>
                <w:left w:val="none" w:sz="0" w:space="0" w:color="auto"/>
                <w:bottom w:val="none" w:sz="0" w:space="0" w:color="auto"/>
                <w:right w:val="none" w:sz="0" w:space="0" w:color="auto"/>
              </w:divBdr>
            </w:div>
          </w:divsChild>
        </w:div>
        <w:div w:id="1480150108">
          <w:marLeft w:val="0"/>
          <w:marRight w:val="0"/>
          <w:marTop w:val="0"/>
          <w:marBottom w:val="0"/>
          <w:divBdr>
            <w:top w:val="none" w:sz="0" w:space="0" w:color="auto"/>
            <w:left w:val="none" w:sz="0" w:space="0" w:color="auto"/>
            <w:bottom w:val="none" w:sz="0" w:space="0" w:color="auto"/>
            <w:right w:val="none" w:sz="0" w:space="0" w:color="auto"/>
          </w:divBdr>
          <w:divsChild>
            <w:div w:id="2125690217">
              <w:marLeft w:val="0"/>
              <w:marRight w:val="0"/>
              <w:marTop w:val="0"/>
              <w:marBottom w:val="0"/>
              <w:divBdr>
                <w:top w:val="none" w:sz="0" w:space="0" w:color="auto"/>
                <w:left w:val="none" w:sz="0" w:space="0" w:color="auto"/>
                <w:bottom w:val="none" w:sz="0" w:space="0" w:color="auto"/>
                <w:right w:val="none" w:sz="0" w:space="0" w:color="auto"/>
              </w:divBdr>
            </w:div>
          </w:divsChild>
        </w:div>
        <w:div w:id="1484463953">
          <w:marLeft w:val="0"/>
          <w:marRight w:val="0"/>
          <w:marTop w:val="0"/>
          <w:marBottom w:val="0"/>
          <w:divBdr>
            <w:top w:val="none" w:sz="0" w:space="0" w:color="auto"/>
            <w:left w:val="none" w:sz="0" w:space="0" w:color="auto"/>
            <w:bottom w:val="none" w:sz="0" w:space="0" w:color="auto"/>
            <w:right w:val="none" w:sz="0" w:space="0" w:color="auto"/>
          </w:divBdr>
          <w:divsChild>
            <w:div w:id="1551303632">
              <w:marLeft w:val="0"/>
              <w:marRight w:val="0"/>
              <w:marTop w:val="0"/>
              <w:marBottom w:val="0"/>
              <w:divBdr>
                <w:top w:val="none" w:sz="0" w:space="0" w:color="auto"/>
                <w:left w:val="none" w:sz="0" w:space="0" w:color="auto"/>
                <w:bottom w:val="none" w:sz="0" w:space="0" w:color="auto"/>
                <w:right w:val="none" w:sz="0" w:space="0" w:color="auto"/>
              </w:divBdr>
            </w:div>
          </w:divsChild>
        </w:div>
        <w:div w:id="1499543049">
          <w:marLeft w:val="0"/>
          <w:marRight w:val="0"/>
          <w:marTop w:val="0"/>
          <w:marBottom w:val="0"/>
          <w:divBdr>
            <w:top w:val="none" w:sz="0" w:space="0" w:color="auto"/>
            <w:left w:val="none" w:sz="0" w:space="0" w:color="auto"/>
            <w:bottom w:val="none" w:sz="0" w:space="0" w:color="auto"/>
            <w:right w:val="none" w:sz="0" w:space="0" w:color="auto"/>
          </w:divBdr>
          <w:divsChild>
            <w:div w:id="1968047320">
              <w:marLeft w:val="0"/>
              <w:marRight w:val="0"/>
              <w:marTop w:val="0"/>
              <w:marBottom w:val="0"/>
              <w:divBdr>
                <w:top w:val="none" w:sz="0" w:space="0" w:color="auto"/>
                <w:left w:val="none" w:sz="0" w:space="0" w:color="auto"/>
                <w:bottom w:val="none" w:sz="0" w:space="0" w:color="auto"/>
                <w:right w:val="none" w:sz="0" w:space="0" w:color="auto"/>
              </w:divBdr>
            </w:div>
          </w:divsChild>
        </w:div>
        <w:div w:id="1524636361">
          <w:marLeft w:val="0"/>
          <w:marRight w:val="0"/>
          <w:marTop w:val="0"/>
          <w:marBottom w:val="0"/>
          <w:divBdr>
            <w:top w:val="none" w:sz="0" w:space="0" w:color="auto"/>
            <w:left w:val="none" w:sz="0" w:space="0" w:color="auto"/>
            <w:bottom w:val="none" w:sz="0" w:space="0" w:color="auto"/>
            <w:right w:val="none" w:sz="0" w:space="0" w:color="auto"/>
          </w:divBdr>
          <w:divsChild>
            <w:div w:id="1207136193">
              <w:marLeft w:val="0"/>
              <w:marRight w:val="0"/>
              <w:marTop w:val="0"/>
              <w:marBottom w:val="0"/>
              <w:divBdr>
                <w:top w:val="none" w:sz="0" w:space="0" w:color="auto"/>
                <w:left w:val="none" w:sz="0" w:space="0" w:color="auto"/>
                <w:bottom w:val="none" w:sz="0" w:space="0" w:color="auto"/>
                <w:right w:val="none" w:sz="0" w:space="0" w:color="auto"/>
              </w:divBdr>
            </w:div>
          </w:divsChild>
        </w:div>
        <w:div w:id="1532373593">
          <w:marLeft w:val="0"/>
          <w:marRight w:val="0"/>
          <w:marTop w:val="0"/>
          <w:marBottom w:val="0"/>
          <w:divBdr>
            <w:top w:val="none" w:sz="0" w:space="0" w:color="auto"/>
            <w:left w:val="none" w:sz="0" w:space="0" w:color="auto"/>
            <w:bottom w:val="none" w:sz="0" w:space="0" w:color="auto"/>
            <w:right w:val="none" w:sz="0" w:space="0" w:color="auto"/>
          </w:divBdr>
          <w:divsChild>
            <w:div w:id="464155301">
              <w:marLeft w:val="0"/>
              <w:marRight w:val="0"/>
              <w:marTop w:val="0"/>
              <w:marBottom w:val="0"/>
              <w:divBdr>
                <w:top w:val="none" w:sz="0" w:space="0" w:color="auto"/>
                <w:left w:val="none" w:sz="0" w:space="0" w:color="auto"/>
                <w:bottom w:val="none" w:sz="0" w:space="0" w:color="auto"/>
                <w:right w:val="none" w:sz="0" w:space="0" w:color="auto"/>
              </w:divBdr>
            </w:div>
          </w:divsChild>
        </w:div>
        <w:div w:id="1574504161">
          <w:marLeft w:val="0"/>
          <w:marRight w:val="0"/>
          <w:marTop w:val="0"/>
          <w:marBottom w:val="0"/>
          <w:divBdr>
            <w:top w:val="none" w:sz="0" w:space="0" w:color="auto"/>
            <w:left w:val="none" w:sz="0" w:space="0" w:color="auto"/>
            <w:bottom w:val="none" w:sz="0" w:space="0" w:color="auto"/>
            <w:right w:val="none" w:sz="0" w:space="0" w:color="auto"/>
          </w:divBdr>
          <w:divsChild>
            <w:div w:id="2087606828">
              <w:marLeft w:val="0"/>
              <w:marRight w:val="0"/>
              <w:marTop w:val="0"/>
              <w:marBottom w:val="0"/>
              <w:divBdr>
                <w:top w:val="none" w:sz="0" w:space="0" w:color="auto"/>
                <w:left w:val="none" w:sz="0" w:space="0" w:color="auto"/>
                <w:bottom w:val="none" w:sz="0" w:space="0" w:color="auto"/>
                <w:right w:val="none" w:sz="0" w:space="0" w:color="auto"/>
              </w:divBdr>
            </w:div>
          </w:divsChild>
        </w:div>
        <w:div w:id="1605530512">
          <w:marLeft w:val="0"/>
          <w:marRight w:val="0"/>
          <w:marTop w:val="0"/>
          <w:marBottom w:val="0"/>
          <w:divBdr>
            <w:top w:val="none" w:sz="0" w:space="0" w:color="auto"/>
            <w:left w:val="none" w:sz="0" w:space="0" w:color="auto"/>
            <w:bottom w:val="none" w:sz="0" w:space="0" w:color="auto"/>
            <w:right w:val="none" w:sz="0" w:space="0" w:color="auto"/>
          </w:divBdr>
          <w:divsChild>
            <w:div w:id="1792169178">
              <w:marLeft w:val="0"/>
              <w:marRight w:val="0"/>
              <w:marTop w:val="0"/>
              <w:marBottom w:val="0"/>
              <w:divBdr>
                <w:top w:val="none" w:sz="0" w:space="0" w:color="auto"/>
                <w:left w:val="none" w:sz="0" w:space="0" w:color="auto"/>
                <w:bottom w:val="none" w:sz="0" w:space="0" w:color="auto"/>
                <w:right w:val="none" w:sz="0" w:space="0" w:color="auto"/>
              </w:divBdr>
            </w:div>
          </w:divsChild>
        </w:div>
        <w:div w:id="1607880419">
          <w:marLeft w:val="0"/>
          <w:marRight w:val="0"/>
          <w:marTop w:val="0"/>
          <w:marBottom w:val="0"/>
          <w:divBdr>
            <w:top w:val="none" w:sz="0" w:space="0" w:color="auto"/>
            <w:left w:val="none" w:sz="0" w:space="0" w:color="auto"/>
            <w:bottom w:val="none" w:sz="0" w:space="0" w:color="auto"/>
            <w:right w:val="none" w:sz="0" w:space="0" w:color="auto"/>
          </w:divBdr>
          <w:divsChild>
            <w:div w:id="407271431">
              <w:marLeft w:val="0"/>
              <w:marRight w:val="0"/>
              <w:marTop w:val="0"/>
              <w:marBottom w:val="0"/>
              <w:divBdr>
                <w:top w:val="none" w:sz="0" w:space="0" w:color="auto"/>
                <w:left w:val="none" w:sz="0" w:space="0" w:color="auto"/>
                <w:bottom w:val="none" w:sz="0" w:space="0" w:color="auto"/>
                <w:right w:val="none" w:sz="0" w:space="0" w:color="auto"/>
              </w:divBdr>
            </w:div>
          </w:divsChild>
        </w:div>
        <w:div w:id="1608929404">
          <w:marLeft w:val="0"/>
          <w:marRight w:val="0"/>
          <w:marTop w:val="0"/>
          <w:marBottom w:val="0"/>
          <w:divBdr>
            <w:top w:val="none" w:sz="0" w:space="0" w:color="auto"/>
            <w:left w:val="none" w:sz="0" w:space="0" w:color="auto"/>
            <w:bottom w:val="none" w:sz="0" w:space="0" w:color="auto"/>
            <w:right w:val="none" w:sz="0" w:space="0" w:color="auto"/>
          </w:divBdr>
          <w:divsChild>
            <w:div w:id="1940522667">
              <w:marLeft w:val="0"/>
              <w:marRight w:val="0"/>
              <w:marTop w:val="0"/>
              <w:marBottom w:val="0"/>
              <w:divBdr>
                <w:top w:val="none" w:sz="0" w:space="0" w:color="auto"/>
                <w:left w:val="none" w:sz="0" w:space="0" w:color="auto"/>
                <w:bottom w:val="none" w:sz="0" w:space="0" w:color="auto"/>
                <w:right w:val="none" w:sz="0" w:space="0" w:color="auto"/>
              </w:divBdr>
            </w:div>
          </w:divsChild>
        </w:div>
        <w:div w:id="1629700061">
          <w:marLeft w:val="0"/>
          <w:marRight w:val="0"/>
          <w:marTop w:val="0"/>
          <w:marBottom w:val="0"/>
          <w:divBdr>
            <w:top w:val="none" w:sz="0" w:space="0" w:color="auto"/>
            <w:left w:val="none" w:sz="0" w:space="0" w:color="auto"/>
            <w:bottom w:val="none" w:sz="0" w:space="0" w:color="auto"/>
            <w:right w:val="none" w:sz="0" w:space="0" w:color="auto"/>
          </w:divBdr>
          <w:divsChild>
            <w:div w:id="1731079921">
              <w:marLeft w:val="0"/>
              <w:marRight w:val="0"/>
              <w:marTop w:val="0"/>
              <w:marBottom w:val="0"/>
              <w:divBdr>
                <w:top w:val="none" w:sz="0" w:space="0" w:color="auto"/>
                <w:left w:val="none" w:sz="0" w:space="0" w:color="auto"/>
                <w:bottom w:val="none" w:sz="0" w:space="0" w:color="auto"/>
                <w:right w:val="none" w:sz="0" w:space="0" w:color="auto"/>
              </w:divBdr>
            </w:div>
          </w:divsChild>
        </w:div>
        <w:div w:id="1641496596">
          <w:marLeft w:val="0"/>
          <w:marRight w:val="0"/>
          <w:marTop w:val="0"/>
          <w:marBottom w:val="0"/>
          <w:divBdr>
            <w:top w:val="none" w:sz="0" w:space="0" w:color="auto"/>
            <w:left w:val="none" w:sz="0" w:space="0" w:color="auto"/>
            <w:bottom w:val="none" w:sz="0" w:space="0" w:color="auto"/>
            <w:right w:val="none" w:sz="0" w:space="0" w:color="auto"/>
          </w:divBdr>
          <w:divsChild>
            <w:div w:id="838228824">
              <w:marLeft w:val="0"/>
              <w:marRight w:val="0"/>
              <w:marTop w:val="0"/>
              <w:marBottom w:val="0"/>
              <w:divBdr>
                <w:top w:val="none" w:sz="0" w:space="0" w:color="auto"/>
                <w:left w:val="none" w:sz="0" w:space="0" w:color="auto"/>
                <w:bottom w:val="none" w:sz="0" w:space="0" w:color="auto"/>
                <w:right w:val="none" w:sz="0" w:space="0" w:color="auto"/>
              </w:divBdr>
            </w:div>
          </w:divsChild>
        </w:div>
        <w:div w:id="1665164332">
          <w:marLeft w:val="0"/>
          <w:marRight w:val="0"/>
          <w:marTop w:val="0"/>
          <w:marBottom w:val="0"/>
          <w:divBdr>
            <w:top w:val="none" w:sz="0" w:space="0" w:color="auto"/>
            <w:left w:val="none" w:sz="0" w:space="0" w:color="auto"/>
            <w:bottom w:val="none" w:sz="0" w:space="0" w:color="auto"/>
            <w:right w:val="none" w:sz="0" w:space="0" w:color="auto"/>
          </w:divBdr>
          <w:divsChild>
            <w:div w:id="287585867">
              <w:marLeft w:val="0"/>
              <w:marRight w:val="0"/>
              <w:marTop w:val="0"/>
              <w:marBottom w:val="0"/>
              <w:divBdr>
                <w:top w:val="none" w:sz="0" w:space="0" w:color="auto"/>
                <w:left w:val="none" w:sz="0" w:space="0" w:color="auto"/>
                <w:bottom w:val="none" w:sz="0" w:space="0" w:color="auto"/>
                <w:right w:val="none" w:sz="0" w:space="0" w:color="auto"/>
              </w:divBdr>
            </w:div>
          </w:divsChild>
        </w:div>
        <w:div w:id="1708025068">
          <w:marLeft w:val="0"/>
          <w:marRight w:val="0"/>
          <w:marTop w:val="0"/>
          <w:marBottom w:val="0"/>
          <w:divBdr>
            <w:top w:val="none" w:sz="0" w:space="0" w:color="auto"/>
            <w:left w:val="none" w:sz="0" w:space="0" w:color="auto"/>
            <w:bottom w:val="none" w:sz="0" w:space="0" w:color="auto"/>
            <w:right w:val="none" w:sz="0" w:space="0" w:color="auto"/>
          </w:divBdr>
          <w:divsChild>
            <w:div w:id="1746024978">
              <w:marLeft w:val="0"/>
              <w:marRight w:val="0"/>
              <w:marTop w:val="0"/>
              <w:marBottom w:val="0"/>
              <w:divBdr>
                <w:top w:val="none" w:sz="0" w:space="0" w:color="auto"/>
                <w:left w:val="none" w:sz="0" w:space="0" w:color="auto"/>
                <w:bottom w:val="none" w:sz="0" w:space="0" w:color="auto"/>
                <w:right w:val="none" w:sz="0" w:space="0" w:color="auto"/>
              </w:divBdr>
            </w:div>
          </w:divsChild>
        </w:div>
        <w:div w:id="1714426587">
          <w:marLeft w:val="0"/>
          <w:marRight w:val="0"/>
          <w:marTop w:val="0"/>
          <w:marBottom w:val="0"/>
          <w:divBdr>
            <w:top w:val="none" w:sz="0" w:space="0" w:color="auto"/>
            <w:left w:val="none" w:sz="0" w:space="0" w:color="auto"/>
            <w:bottom w:val="none" w:sz="0" w:space="0" w:color="auto"/>
            <w:right w:val="none" w:sz="0" w:space="0" w:color="auto"/>
          </w:divBdr>
          <w:divsChild>
            <w:div w:id="791168808">
              <w:marLeft w:val="0"/>
              <w:marRight w:val="0"/>
              <w:marTop w:val="0"/>
              <w:marBottom w:val="0"/>
              <w:divBdr>
                <w:top w:val="none" w:sz="0" w:space="0" w:color="auto"/>
                <w:left w:val="none" w:sz="0" w:space="0" w:color="auto"/>
                <w:bottom w:val="none" w:sz="0" w:space="0" w:color="auto"/>
                <w:right w:val="none" w:sz="0" w:space="0" w:color="auto"/>
              </w:divBdr>
            </w:div>
          </w:divsChild>
        </w:div>
        <w:div w:id="1722945674">
          <w:marLeft w:val="0"/>
          <w:marRight w:val="0"/>
          <w:marTop w:val="0"/>
          <w:marBottom w:val="0"/>
          <w:divBdr>
            <w:top w:val="none" w:sz="0" w:space="0" w:color="auto"/>
            <w:left w:val="none" w:sz="0" w:space="0" w:color="auto"/>
            <w:bottom w:val="none" w:sz="0" w:space="0" w:color="auto"/>
            <w:right w:val="none" w:sz="0" w:space="0" w:color="auto"/>
          </w:divBdr>
          <w:divsChild>
            <w:div w:id="140777283">
              <w:marLeft w:val="0"/>
              <w:marRight w:val="0"/>
              <w:marTop w:val="0"/>
              <w:marBottom w:val="0"/>
              <w:divBdr>
                <w:top w:val="none" w:sz="0" w:space="0" w:color="auto"/>
                <w:left w:val="none" w:sz="0" w:space="0" w:color="auto"/>
                <w:bottom w:val="none" w:sz="0" w:space="0" w:color="auto"/>
                <w:right w:val="none" w:sz="0" w:space="0" w:color="auto"/>
              </w:divBdr>
            </w:div>
          </w:divsChild>
        </w:div>
        <w:div w:id="1743019960">
          <w:marLeft w:val="0"/>
          <w:marRight w:val="0"/>
          <w:marTop w:val="0"/>
          <w:marBottom w:val="0"/>
          <w:divBdr>
            <w:top w:val="none" w:sz="0" w:space="0" w:color="auto"/>
            <w:left w:val="none" w:sz="0" w:space="0" w:color="auto"/>
            <w:bottom w:val="none" w:sz="0" w:space="0" w:color="auto"/>
            <w:right w:val="none" w:sz="0" w:space="0" w:color="auto"/>
          </w:divBdr>
          <w:divsChild>
            <w:div w:id="961887416">
              <w:marLeft w:val="0"/>
              <w:marRight w:val="0"/>
              <w:marTop w:val="0"/>
              <w:marBottom w:val="0"/>
              <w:divBdr>
                <w:top w:val="none" w:sz="0" w:space="0" w:color="auto"/>
                <w:left w:val="none" w:sz="0" w:space="0" w:color="auto"/>
                <w:bottom w:val="none" w:sz="0" w:space="0" w:color="auto"/>
                <w:right w:val="none" w:sz="0" w:space="0" w:color="auto"/>
              </w:divBdr>
            </w:div>
          </w:divsChild>
        </w:div>
        <w:div w:id="1743723615">
          <w:marLeft w:val="0"/>
          <w:marRight w:val="0"/>
          <w:marTop w:val="0"/>
          <w:marBottom w:val="0"/>
          <w:divBdr>
            <w:top w:val="none" w:sz="0" w:space="0" w:color="auto"/>
            <w:left w:val="none" w:sz="0" w:space="0" w:color="auto"/>
            <w:bottom w:val="none" w:sz="0" w:space="0" w:color="auto"/>
            <w:right w:val="none" w:sz="0" w:space="0" w:color="auto"/>
          </w:divBdr>
          <w:divsChild>
            <w:div w:id="1123764989">
              <w:marLeft w:val="0"/>
              <w:marRight w:val="0"/>
              <w:marTop w:val="0"/>
              <w:marBottom w:val="0"/>
              <w:divBdr>
                <w:top w:val="none" w:sz="0" w:space="0" w:color="auto"/>
                <w:left w:val="none" w:sz="0" w:space="0" w:color="auto"/>
                <w:bottom w:val="none" w:sz="0" w:space="0" w:color="auto"/>
                <w:right w:val="none" w:sz="0" w:space="0" w:color="auto"/>
              </w:divBdr>
            </w:div>
          </w:divsChild>
        </w:div>
        <w:div w:id="1763606177">
          <w:marLeft w:val="0"/>
          <w:marRight w:val="0"/>
          <w:marTop w:val="0"/>
          <w:marBottom w:val="0"/>
          <w:divBdr>
            <w:top w:val="none" w:sz="0" w:space="0" w:color="auto"/>
            <w:left w:val="none" w:sz="0" w:space="0" w:color="auto"/>
            <w:bottom w:val="none" w:sz="0" w:space="0" w:color="auto"/>
            <w:right w:val="none" w:sz="0" w:space="0" w:color="auto"/>
          </w:divBdr>
          <w:divsChild>
            <w:div w:id="627514636">
              <w:marLeft w:val="0"/>
              <w:marRight w:val="0"/>
              <w:marTop w:val="0"/>
              <w:marBottom w:val="0"/>
              <w:divBdr>
                <w:top w:val="none" w:sz="0" w:space="0" w:color="auto"/>
                <w:left w:val="none" w:sz="0" w:space="0" w:color="auto"/>
                <w:bottom w:val="none" w:sz="0" w:space="0" w:color="auto"/>
                <w:right w:val="none" w:sz="0" w:space="0" w:color="auto"/>
              </w:divBdr>
            </w:div>
          </w:divsChild>
        </w:div>
        <w:div w:id="1812668661">
          <w:marLeft w:val="0"/>
          <w:marRight w:val="0"/>
          <w:marTop w:val="0"/>
          <w:marBottom w:val="0"/>
          <w:divBdr>
            <w:top w:val="none" w:sz="0" w:space="0" w:color="auto"/>
            <w:left w:val="none" w:sz="0" w:space="0" w:color="auto"/>
            <w:bottom w:val="none" w:sz="0" w:space="0" w:color="auto"/>
            <w:right w:val="none" w:sz="0" w:space="0" w:color="auto"/>
          </w:divBdr>
          <w:divsChild>
            <w:div w:id="1370564944">
              <w:marLeft w:val="0"/>
              <w:marRight w:val="0"/>
              <w:marTop w:val="0"/>
              <w:marBottom w:val="0"/>
              <w:divBdr>
                <w:top w:val="none" w:sz="0" w:space="0" w:color="auto"/>
                <w:left w:val="none" w:sz="0" w:space="0" w:color="auto"/>
                <w:bottom w:val="none" w:sz="0" w:space="0" w:color="auto"/>
                <w:right w:val="none" w:sz="0" w:space="0" w:color="auto"/>
              </w:divBdr>
            </w:div>
          </w:divsChild>
        </w:div>
        <w:div w:id="1824731817">
          <w:marLeft w:val="0"/>
          <w:marRight w:val="0"/>
          <w:marTop w:val="0"/>
          <w:marBottom w:val="0"/>
          <w:divBdr>
            <w:top w:val="none" w:sz="0" w:space="0" w:color="auto"/>
            <w:left w:val="none" w:sz="0" w:space="0" w:color="auto"/>
            <w:bottom w:val="none" w:sz="0" w:space="0" w:color="auto"/>
            <w:right w:val="none" w:sz="0" w:space="0" w:color="auto"/>
          </w:divBdr>
          <w:divsChild>
            <w:div w:id="1965228779">
              <w:marLeft w:val="0"/>
              <w:marRight w:val="0"/>
              <w:marTop w:val="0"/>
              <w:marBottom w:val="0"/>
              <w:divBdr>
                <w:top w:val="none" w:sz="0" w:space="0" w:color="auto"/>
                <w:left w:val="none" w:sz="0" w:space="0" w:color="auto"/>
                <w:bottom w:val="none" w:sz="0" w:space="0" w:color="auto"/>
                <w:right w:val="none" w:sz="0" w:space="0" w:color="auto"/>
              </w:divBdr>
            </w:div>
          </w:divsChild>
        </w:div>
        <w:div w:id="1862888382">
          <w:marLeft w:val="0"/>
          <w:marRight w:val="0"/>
          <w:marTop w:val="0"/>
          <w:marBottom w:val="0"/>
          <w:divBdr>
            <w:top w:val="none" w:sz="0" w:space="0" w:color="auto"/>
            <w:left w:val="none" w:sz="0" w:space="0" w:color="auto"/>
            <w:bottom w:val="none" w:sz="0" w:space="0" w:color="auto"/>
            <w:right w:val="none" w:sz="0" w:space="0" w:color="auto"/>
          </w:divBdr>
          <w:divsChild>
            <w:div w:id="216091943">
              <w:marLeft w:val="0"/>
              <w:marRight w:val="0"/>
              <w:marTop w:val="0"/>
              <w:marBottom w:val="0"/>
              <w:divBdr>
                <w:top w:val="none" w:sz="0" w:space="0" w:color="auto"/>
                <w:left w:val="none" w:sz="0" w:space="0" w:color="auto"/>
                <w:bottom w:val="none" w:sz="0" w:space="0" w:color="auto"/>
                <w:right w:val="none" w:sz="0" w:space="0" w:color="auto"/>
              </w:divBdr>
            </w:div>
          </w:divsChild>
        </w:div>
        <w:div w:id="1865511443">
          <w:marLeft w:val="0"/>
          <w:marRight w:val="0"/>
          <w:marTop w:val="0"/>
          <w:marBottom w:val="0"/>
          <w:divBdr>
            <w:top w:val="none" w:sz="0" w:space="0" w:color="auto"/>
            <w:left w:val="none" w:sz="0" w:space="0" w:color="auto"/>
            <w:bottom w:val="none" w:sz="0" w:space="0" w:color="auto"/>
            <w:right w:val="none" w:sz="0" w:space="0" w:color="auto"/>
          </w:divBdr>
          <w:divsChild>
            <w:div w:id="222063176">
              <w:marLeft w:val="0"/>
              <w:marRight w:val="0"/>
              <w:marTop w:val="0"/>
              <w:marBottom w:val="0"/>
              <w:divBdr>
                <w:top w:val="none" w:sz="0" w:space="0" w:color="auto"/>
                <w:left w:val="none" w:sz="0" w:space="0" w:color="auto"/>
                <w:bottom w:val="none" w:sz="0" w:space="0" w:color="auto"/>
                <w:right w:val="none" w:sz="0" w:space="0" w:color="auto"/>
              </w:divBdr>
            </w:div>
          </w:divsChild>
        </w:div>
        <w:div w:id="1869221627">
          <w:marLeft w:val="0"/>
          <w:marRight w:val="0"/>
          <w:marTop w:val="0"/>
          <w:marBottom w:val="0"/>
          <w:divBdr>
            <w:top w:val="none" w:sz="0" w:space="0" w:color="auto"/>
            <w:left w:val="none" w:sz="0" w:space="0" w:color="auto"/>
            <w:bottom w:val="none" w:sz="0" w:space="0" w:color="auto"/>
            <w:right w:val="none" w:sz="0" w:space="0" w:color="auto"/>
          </w:divBdr>
          <w:divsChild>
            <w:div w:id="283076668">
              <w:marLeft w:val="0"/>
              <w:marRight w:val="0"/>
              <w:marTop w:val="0"/>
              <w:marBottom w:val="0"/>
              <w:divBdr>
                <w:top w:val="none" w:sz="0" w:space="0" w:color="auto"/>
                <w:left w:val="none" w:sz="0" w:space="0" w:color="auto"/>
                <w:bottom w:val="none" w:sz="0" w:space="0" w:color="auto"/>
                <w:right w:val="none" w:sz="0" w:space="0" w:color="auto"/>
              </w:divBdr>
            </w:div>
          </w:divsChild>
        </w:div>
        <w:div w:id="1907952370">
          <w:marLeft w:val="0"/>
          <w:marRight w:val="0"/>
          <w:marTop w:val="0"/>
          <w:marBottom w:val="0"/>
          <w:divBdr>
            <w:top w:val="none" w:sz="0" w:space="0" w:color="auto"/>
            <w:left w:val="none" w:sz="0" w:space="0" w:color="auto"/>
            <w:bottom w:val="none" w:sz="0" w:space="0" w:color="auto"/>
            <w:right w:val="none" w:sz="0" w:space="0" w:color="auto"/>
          </w:divBdr>
          <w:divsChild>
            <w:div w:id="1598557835">
              <w:marLeft w:val="0"/>
              <w:marRight w:val="0"/>
              <w:marTop w:val="0"/>
              <w:marBottom w:val="0"/>
              <w:divBdr>
                <w:top w:val="none" w:sz="0" w:space="0" w:color="auto"/>
                <w:left w:val="none" w:sz="0" w:space="0" w:color="auto"/>
                <w:bottom w:val="none" w:sz="0" w:space="0" w:color="auto"/>
                <w:right w:val="none" w:sz="0" w:space="0" w:color="auto"/>
              </w:divBdr>
            </w:div>
          </w:divsChild>
        </w:div>
        <w:div w:id="1997802570">
          <w:marLeft w:val="0"/>
          <w:marRight w:val="0"/>
          <w:marTop w:val="0"/>
          <w:marBottom w:val="0"/>
          <w:divBdr>
            <w:top w:val="none" w:sz="0" w:space="0" w:color="auto"/>
            <w:left w:val="none" w:sz="0" w:space="0" w:color="auto"/>
            <w:bottom w:val="none" w:sz="0" w:space="0" w:color="auto"/>
            <w:right w:val="none" w:sz="0" w:space="0" w:color="auto"/>
          </w:divBdr>
          <w:divsChild>
            <w:div w:id="1283002776">
              <w:marLeft w:val="0"/>
              <w:marRight w:val="0"/>
              <w:marTop w:val="0"/>
              <w:marBottom w:val="0"/>
              <w:divBdr>
                <w:top w:val="none" w:sz="0" w:space="0" w:color="auto"/>
                <w:left w:val="none" w:sz="0" w:space="0" w:color="auto"/>
                <w:bottom w:val="none" w:sz="0" w:space="0" w:color="auto"/>
                <w:right w:val="none" w:sz="0" w:space="0" w:color="auto"/>
              </w:divBdr>
            </w:div>
          </w:divsChild>
        </w:div>
        <w:div w:id="2004115015">
          <w:marLeft w:val="0"/>
          <w:marRight w:val="0"/>
          <w:marTop w:val="0"/>
          <w:marBottom w:val="0"/>
          <w:divBdr>
            <w:top w:val="none" w:sz="0" w:space="0" w:color="auto"/>
            <w:left w:val="none" w:sz="0" w:space="0" w:color="auto"/>
            <w:bottom w:val="none" w:sz="0" w:space="0" w:color="auto"/>
            <w:right w:val="none" w:sz="0" w:space="0" w:color="auto"/>
          </w:divBdr>
          <w:divsChild>
            <w:div w:id="917253370">
              <w:marLeft w:val="0"/>
              <w:marRight w:val="0"/>
              <w:marTop w:val="0"/>
              <w:marBottom w:val="0"/>
              <w:divBdr>
                <w:top w:val="none" w:sz="0" w:space="0" w:color="auto"/>
                <w:left w:val="none" w:sz="0" w:space="0" w:color="auto"/>
                <w:bottom w:val="none" w:sz="0" w:space="0" w:color="auto"/>
                <w:right w:val="none" w:sz="0" w:space="0" w:color="auto"/>
              </w:divBdr>
            </w:div>
          </w:divsChild>
        </w:div>
        <w:div w:id="2007898149">
          <w:marLeft w:val="0"/>
          <w:marRight w:val="0"/>
          <w:marTop w:val="0"/>
          <w:marBottom w:val="0"/>
          <w:divBdr>
            <w:top w:val="none" w:sz="0" w:space="0" w:color="auto"/>
            <w:left w:val="none" w:sz="0" w:space="0" w:color="auto"/>
            <w:bottom w:val="none" w:sz="0" w:space="0" w:color="auto"/>
            <w:right w:val="none" w:sz="0" w:space="0" w:color="auto"/>
          </w:divBdr>
          <w:divsChild>
            <w:div w:id="327177358">
              <w:marLeft w:val="0"/>
              <w:marRight w:val="0"/>
              <w:marTop w:val="0"/>
              <w:marBottom w:val="0"/>
              <w:divBdr>
                <w:top w:val="none" w:sz="0" w:space="0" w:color="auto"/>
                <w:left w:val="none" w:sz="0" w:space="0" w:color="auto"/>
                <w:bottom w:val="none" w:sz="0" w:space="0" w:color="auto"/>
                <w:right w:val="none" w:sz="0" w:space="0" w:color="auto"/>
              </w:divBdr>
            </w:div>
          </w:divsChild>
        </w:div>
        <w:div w:id="2011787725">
          <w:marLeft w:val="0"/>
          <w:marRight w:val="0"/>
          <w:marTop w:val="0"/>
          <w:marBottom w:val="0"/>
          <w:divBdr>
            <w:top w:val="none" w:sz="0" w:space="0" w:color="auto"/>
            <w:left w:val="none" w:sz="0" w:space="0" w:color="auto"/>
            <w:bottom w:val="none" w:sz="0" w:space="0" w:color="auto"/>
            <w:right w:val="none" w:sz="0" w:space="0" w:color="auto"/>
          </w:divBdr>
          <w:divsChild>
            <w:div w:id="32730837">
              <w:marLeft w:val="0"/>
              <w:marRight w:val="0"/>
              <w:marTop w:val="0"/>
              <w:marBottom w:val="0"/>
              <w:divBdr>
                <w:top w:val="none" w:sz="0" w:space="0" w:color="auto"/>
                <w:left w:val="none" w:sz="0" w:space="0" w:color="auto"/>
                <w:bottom w:val="none" w:sz="0" w:space="0" w:color="auto"/>
                <w:right w:val="none" w:sz="0" w:space="0" w:color="auto"/>
              </w:divBdr>
            </w:div>
          </w:divsChild>
        </w:div>
        <w:div w:id="2020739285">
          <w:marLeft w:val="0"/>
          <w:marRight w:val="0"/>
          <w:marTop w:val="0"/>
          <w:marBottom w:val="0"/>
          <w:divBdr>
            <w:top w:val="none" w:sz="0" w:space="0" w:color="auto"/>
            <w:left w:val="none" w:sz="0" w:space="0" w:color="auto"/>
            <w:bottom w:val="none" w:sz="0" w:space="0" w:color="auto"/>
            <w:right w:val="none" w:sz="0" w:space="0" w:color="auto"/>
          </w:divBdr>
          <w:divsChild>
            <w:div w:id="1576277490">
              <w:marLeft w:val="0"/>
              <w:marRight w:val="0"/>
              <w:marTop w:val="0"/>
              <w:marBottom w:val="0"/>
              <w:divBdr>
                <w:top w:val="none" w:sz="0" w:space="0" w:color="auto"/>
                <w:left w:val="none" w:sz="0" w:space="0" w:color="auto"/>
                <w:bottom w:val="none" w:sz="0" w:space="0" w:color="auto"/>
                <w:right w:val="none" w:sz="0" w:space="0" w:color="auto"/>
              </w:divBdr>
            </w:div>
          </w:divsChild>
        </w:div>
        <w:div w:id="2053532544">
          <w:marLeft w:val="0"/>
          <w:marRight w:val="0"/>
          <w:marTop w:val="0"/>
          <w:marBottom w:val="0"/>
          <w:divBdr>
            <w:top w:val="none" w:sz="0" w:space="0" w:color="auto"/>
            <w:left w:val="none" w:sz="0" w:space="0" w:color="auto"/>
            <w:bottom w:val="none" w:sz="0" w:space="0" w:color="auto"/>
            <w:right w:val="none" w:sz="0" w:space="0" w:color="auto"/>
          </w:divBdr>
          <w:divsChild>
            <w:div w:id="1047291300">
              <w:marLeft w:val="0"/>
              <w:marRight w:val="0"/>
              <w:marTop w:val="0"/>
              <w:marBottom w:val="0"/>
              <w:divBdr>
                <w:top w:val="none" w:sz="0" w:space="0" w:color="auto"/>
                <w:left w:val="none" w:sz="0" w:space="0" w:color="auto"/>
                <w:bottom w:val="none" w:sz="0" w:space="0" w:color="auto"/>
                <w:right w:val="none" w:sz="0" w:space="0" w:color="auto"/>
              </w:divBdr>
            </w:div>
          </w:divsChild>
        </w:div>
        <w:div w:id="2071731462">
          <w:marLeft w:val="0"/>
          <w:marRight w:val="0"/>
          <w:marTop w:val="0"/>
          <w:marBottom w:val="0"/>
          <w:divBdr>
            <w:top w:val="none" w:sz="0" w:space="0" w:color="auto"/>
            <w:left w:val="none" w:sz="0" w:space="0" w:color="auto"/>
            <w:bottom w:val="none" w:sz="0" w:space="0" w:color="auto"/>
            <w:right w:val="none" w:sz="0" w:space="0" w:color="auto"/>
          </w:divBdr>
          <w:divsChild>
            <w:div w:id="1535967348">
              <w:marLeft w:val="0"/>
              <w:marRight w:val="0"/>
              <w:marTop w:val="0"/>
              <w:marBottom w:val="0"/>
              <w:divBdr>
                <w:top w:val="none" w:sz="0" w:space="0" w:color="auto"/>
                <w:left w:val="none" w:sz="0" w:space="0" w:color="auto"/>
                <w:bottom w:val="none" w:sz="0" w:space="0" w:color="auto"/>
                <w:right w:val="none" w:sz="0" w:space="0" w:color="auto"/>
              </w:divBdr>
            </w:div>
          </w:divsChild>
        </w:div>
        <w:div w:id="2072073877">
          <w:marLeft w:val="0"/>
          <w:marRight w:val="0"/>
          <w:marTop w:val="0"/>
          <w:marBottom w:val="0"/>
          <w:divBdr>
            <w:top w:val="none" w:sz="0" w:space="0" w:color="auto"/>
            <w:left w:val="none" w:sz="0" w:space="0" w:color="auto"/>
            <w:bottom w:val="none" w:sz="0" w:space="0" w:color="auto"/>
            <w:right w:val="none" w:sz="0" w:space="0" w:color="auto"/>
          </w:divBdr>
          <w:divsChild>
            <w:div w:id="725300291">
              <w:marLeft w:val="0"/>
              <w:marRight w:val="0"/>
              <w:marTop w:val="0"/>
              <w:marBottom w:val="0"/>
              <w:divBdr>
                <w:top w:val="none" w:sz="0" w:space="0" w:color="auto"/>
                <w:left w:val="none" w:sz="0" w:space="0" w:color="auto"/>
                <w:bottom w:val="none" w:sz="0" w:space="0" w:color="auto"/>
                <w:right w:val="none" w:sz="0" w:space="0" w:color="auto"/>
              </w:divBdr>
            </w:div>
          </w:divsChild>
        </w:div>
        <w:div w:id="2081324885">
          <w:marLeft w:val="0"/>
          <w:marRight w:val="0"/>
          <w:marTop w:val="0"/>
          <w:marBottom w:val="0"/>
          <w:divBdr>
            <w:top w:val="none" w:sz="0" w:space="0" w:color="auto"/>
            <w:left w:val="none" w:sz="0" w:space="0" w:color="auto"/>
            <w:bottom w:val="none" w:sz="0" w:space="0" w:color="auto"/>
            <w:right w:val="none" w:sz="0" w:space="0" w:color="auto"/>
          </w:divBdr>
          <w:divsChild>
            <w:div w:id="1355813282">
              <w:marLeft w:val="0"/>
              <w:marRight w:val="0"/>
              <w:marTop w:val="0"/>
              <w:marBottom w:val="0"/>
              <w:divBdr>
                <w:top w:val="none" w:sz="0" w:space="0" w:color="auto"/>
                <w:left w:val="none" w:sz="0" w:space="0" w:color="auto"/>
                <w:bottom w:val="none" w:sz="0" w:space="0" w:color="auto"/>
                <w:right w:val="none" w:sz="0" w:space="0" w:color="auto"/>
              </w:divBdr>
            </w:div>
          </w:divsChild>
        </w:div>
        <w:div w:id="2095126485">
          <w:marLeft w:val="0"/>
          <w:marRight w:val="0"/>
          <w:marTop w:val="0"/>
          <w:marBottom w:val="0"/>
          <w:divBdr>
            <w:top w:val="none" w:sz="0" w:space="0" w:color="auto"/>
            <w:left w:val="none" w:sz="0" w:space="0" w:color="auto"/>
            <w:bottom w:val="none" w:sz="0" w:space="0" w:color="auto"/>
            <w:right w:val="none" w:sz="0" w:space="0" w:color="auto"/>
          </w:divBdr>
          <w:divsChild>
            <w:div w:id="1848786198">
              <w:marLeft w:val="0"/>
              <w:marRight w:val="0"/>
              <w:marTop w:val="0"/>
              <w:marBottom w:val="0"/>
              <w:divBdr>
                <w:top w:val="none" w:sz="0" w:space="0" w:color="auto"/>
                <w:left w:val="none" w:sz="0" w:space="0" w:color="auto"/>
                <w:bottom w:val="none" w:sz="0" w:space="0" w:color="auto"/>
                <w:right w:val="none" w:sz="0" w:space="0" w:color="auto"/>
              </w:divBdr>
            </w:div>
          </w:divsChild>
        </w:div>
        <w:div w:id="2104836043">
          <w:marLeft w:val="0"/>
          <w:marRight w:val="0"/>
          <w:marTop w:val="0"/>
          <w:marBottom w:val="0"/>
          <w:divBdr>
            <w:top w:val="none" w:sz="0" w:space="0" w:color="auto"/>
            <w:left w:val="none" w:sz="0" w:space="0" w:color="auto"/>
            <w:bottom w:val="none" w:sz="0" w:space="0" w:color="auto"/>
            <w:right w:val="none" w:sz="0" w:space="0" w:color="auto"/>
          </w:divBdr>
          <w:divsChild>
            <w:div w:id="1039017273">
              <w:marLeft w:val="0"/>
              <w:marRight w:val="0"/>
              <w:marTop w:val="0"/>
              <w:marBottom w:val="0"/>
              <w:divBdr>
                <w:top w:val="none" w:sz="0" w:space="0" w:color="auto"/>
                <w:left w:val="none" w:sz="0" w:space="0" w:color="auto"/>
                <w:bottom w:val="none" w:sz="0" w:space="0" w:color="auto"/>
                <w:right w:val="none" w:sz="0" w:space="0" w:color="auto"/>
              </w:divBdr>
            </w:div>
          </w:divsChild>
        </w:div>
        <w:div w:id="2111505670">
          <w:marLeft w:val="0"/>
          <w:marRight w:val="0"/>
          <w:marTop w:val="0"/>
          <w:marBottom w:val="0"/>
          <w:divBdr>
            <w:top w:val="none" w:sz="0" w:space="0" w:color="auto"/>
            <w:left w:val="none" w:sz="0" w:space="0" w:color="auto"/>
            <w:bottom w:val="none" w:sz="0" w:space="0" w:color="auto"/>
            <w:right w:val="none" w:sz="0" w:space="0" w:color="auto"/>
          </w:divBdr>
          <w:divsChild>
            <w:div w:id="1344942220">
              <w:marLeft w:val="0"/>
              <w:marRight w:val="0"/>
              <w:marTop w:val="0"/>
              <w:marBottom w:val="0"/>
              <w:divBdr>
                <w:top w:val="none" w:sz="0" w:space="0" w:color="auto"/>
                <w:left w:val="none" w:sz="0" w:space="0" w:color="auto"/>
                <w:bottom w:val="none" w:sz="0" w:space="0" w:color="auto"/>
                <w:right w:val="none" w:sz="0" w:space="0" w:color="auto"/>
              </w:divBdr>
            </w:div>
          </w:divsChild>
        </w:div>
        <w:div w:id="2116636770">
          <w:marLeft w:val="0"/>
          <w:marRight w:val="0"/>
          <w:marTop w:val="0"/>
          <w:marBottom w:val="0"/>
          <w:divBdr>
            <w:top w:val="none" w:sz="0" w:space="0" w:color="auto"/>
            <w:left w:val="none" w:sz="0" w:space="0" w:color="auto"/>
            <w:bottom w:val="none" w:sz="0" w:space="0" w:color="auto"/>
            <w:right w:val="none" w:sz="0" w:space="0" w:color="auto"/>
          </w:divBdr>
          <w:divsChild>
            <w:div w:id="1569076578">
              <w:marLeft w:val="0"/>
              <w:marRight w:val="0"/>
              <w:marTop w:val="0"/>
              <w:marBottom w:val="0"/>
              <w:divBdr>
                <w:top w:val="none" w:sz="0" w:space="0" w:color="auto"/>
                <w:left w:val="none" w:sz="0" w:space="0" w:color="auto"/>
                <w:bottom w:val="none" w:sz="0" w:space="0" w:color="auto"/>
                <w:right w:val="none" w:sz="0" w:space="0" w:color="auto"/>
              </w:divBdr>
            </w:div>
          </w:divsChild>
        </w:div>
        <w:div w:id="2122217215">
          <w:marLeft w:val="0"/>
          <w:marRight w:val="0"/>
          <w:marTop w:val="0"/>
          <w:marBottom w:val="0"/>
          <w:divBdr>
            <w:top w:val="none" w:sz="0" w:space="0" w:color="auto"/>
            <w:left w:val="none" w:sz="0" w:space="0" w:color="auto"/>
            <w:bottom w:val="none" w:sz="0" w:space="0" w:color="auto"/>
            <w:right w:val="none" w:sz="0" w:space="0" w:color="auto"/>
          </w:divBdr>
          <w:divsChild>
            <w:div w:id="3516164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70051276">
      <w:bodyDiv w:val="1"/>
      <w:marLeft w:val="0"/>
      <w:marRight w:val="0"/>
      <w:marTop w:val="0"/>
      <w:marBottom w:val="0"/>
      <w:divBdr>
        <w:top w:val="none" w:sz="0" w:space="0" w:color="auto"/>
        <w:left w:val="none" w:sz="0" w:space="0" w:color="auto"/>
        <w:bottom w:val="none" w:sz="0" w:space="0" w:color="auto"/>
        <w:right w:val="none" w:sz="0" w:space="0" w:color="auto"/>
      </w:divBdr>
    </w:div>
    <w:div w:id="587885643">
      <w:bodyDiv w:val="1"/>
      <w:marLeft w:val="0"/>
      <w:marRight w:val="0"/>
      <w:marTop w:val="0"/>
      <w:marBottom w:val="0"/>
      <w:divBdr>
        <w:top w:val="none" w:sz="0" w:space="0" w:color="auto"/>
        <w:left w:val="none" w:sz="0" w:space="0" w:color="auto"/>
        <w:bottom w:val="none" w:sz="0" w:space="0" w:color="auto"/>
        <w:right w:val="none" w:sz="0" w:space="0" w:color="auto"/>
      </w:divBdr>
      <w:divsChild>
        <w:div w:id="1520077">
          <w:marLeft w:val="0"/>
          <w:marRight w:val="0"/>
          <w:marTop w:val="0"/>
          <w:marBottom w:val="0"/>
          <w:divBdr>
            <w:top w:val="none" w:sz="0" w:space="0" w:color="auto"/>
            <w:left w:val="none" w:sz="0" w:space="0" w:color="auto"/>
            <w:bottom w:val="none" w:sz="0" w:space="0" w:color="auto"/>
            <w:right w:val="none" w:sz="0" w:space="0" w:color="auto"/>
          </w:divBdr>
          <w:divsChild>
            <w:div w:id="207111046">
              <w:marLeft w:val="0"/>
              <w:marRight w:val="0"/>
              <w:marTop w:val="0"/>
              <w:marBottom w:val="0"/>
              <w:divBdr>
                <w:top w:val="none" w:sz="0" w:space="0" w:color="auto"/>
                <w:left w:val="none" w:sz="0" w:space="0" w:color="auto"/>
                <w:bottom w:val="none" w:sz="0" w:space="0" w:color="auto"/>
                <w:right w:val="none" w:sz="0" w:space="0" w:color="auto"/>
              </w:divBdr>
            </w:div>
          </w:divsChild>
        </w:div>
        <w:div w:id="18511157">
          <w:marLeft w:val="0"/>
          <w:marRight w:val="0"/>
          <w:marTop w:val="0"/>
          <w:marBottom w:val="0"/>
          <w:divBdr>
            <w:top w:val="none" w:sz="0" w:space="0" w:color="auto"/>
            <w:left w:val="none" w:sz="0" w:space="0" w:color="auto"/>
            <w:bottom w:val="none" w:sz="0" w:space="0" w:color="auto"/>
            <w:right w:val="none" w:sz="0" w:space="0" w:color="auto"/>
          </w:divBdr>
          <w:divsChild>
            <w:div w:id="1803888189">
              <w:marLeft w:val="0"/>
              <w:marRight w:val="0"/>
              <w:marTop w:val="0"/>
              <w:marBottom w:val="0"/>
              <w:divBdr>
                <w:top w:val="none" w:sz="0" w:space="0" w:color="auto"/>
                <w:left w:val="none" w:sz="0" w:space="0" w:color="auto"/>
                <w:bottom w:val="none" w:sz="0" w:space="0" w:color="auto"/>
                <w:right w:val="none" w:sz="0" w:space="0" w:color="auto"/>
              </w:divBdr>
            </w:div>
          </w:divsChild>
        </w:div>
        <w:div w:id="23528465">
          <w:marLeft w:val="0"/>
          <w:marRight w:val="0"/>
          <w:marTop w:val="0"/>
          <w:marBottom w:val="0"/>
          <w:divBdr>
            <w:top w:val="none" w:sz="0" w:space="0" w:color="auto"/>
            <w:left w:val="none" w:sz="0" w:space="0" w:color="auto"/>
            <w:bottom w:val="none" w:sz="0" w:space="0" w:color="auto"/>
            <w:right w:val="none" w:sz="0" w:space="0" w:color="auto"/>
          </w:divBdr>
          <w:divsChild>
            <w:div w:id="1315451130">
              <w:marLeft w:val="0"/>
              <w:marRight w:val="0"/>
              <w:marTop w:val="0"/>
              <w:marBottom w:val="0"/>
              <w:divBdr>
                <w:top w:val="none" w:sz="0" w:space="0" w:color="auto"/>
                <w:left w:val="none" w:sz="0" w:space="0" w:color="auto"/>
                <w:bottom w:val="none" w:sz="0" w:space="0" w:color="auto"/>
                <w:right w:val="none" w:sz="0" w:space="0" w:color="auto"/>
              </w:divBdr>
            </w:div>
          </w:divsChild>
        </w:div>
        <w:div w:id="28655119">
          <w:marLeft w:val="0"/>
          <w:marRight w:val="0"/>
          <w:marTop w:val="0"/>
          <w:marBottom w:val="0"/>
          <w:divBdr>
            <w:top w:val="none" w:sz="0" w:space="0" w:color="auto"/>
            <w:left w:val="none" w:sz="0" w:space="0" w:color="auto"/>
            <w:bottom w:val="none" w:sz="0" w:space="0" w:color="auto"/>
            <w:right w:val="none" w:sz="0" w:space="0" w:color="auto"/>
          </w:divBdr>
          <w:divsChild>
            <w:div w:id="752556314">
              <w:marLeft w:val="0"/>
              <w:marRight w:val="0"/>
              <w:marTop w:val="0"/>
              <w:marBottom w:val="0"/>
              <w:divBdr>
                <w:top w:val="none" w:sz="0" w:space="0" w:color="auto"/>
                <w:left w:val="none" w:sz="0" w:space="0" w:color="auto"/>
                <w:bottom w:val="none" w:sz="0" w:space="0" w:color="auto"/>
                <w:right w:val="none" w:sz="0" w:space="0" w:color="auto"/>
              </w:divBdr>
            </w:div>
          </w:divsChild>
        </w:div>
        <w:div w:id="28798279">
          <w:marLeft w:val="0"/>
          <w:marRight w:val="0"/>
          <w:marTop w:val="0"/>
          <w:marBottom w:val="0"/>
          <w:divBdr>
            <w:top w:val="none" w:sz="0" w:space="0" w:color="auto"/>
            <w:left w:val="none" w:sz="0" w:space="0" w:color="auto"/>
            <w:bottom w:val="none" w:sz="0" w:space="0" w:color="auto"/>
            <w:right w:val="none" w:sz="0" w:space="0" w:color="auto"/>
          </w:divBdr>
          <w:divsChild>
            <w:div w:id="1450857501">
              <w:marLeft w:val="0"/>
              <w:marRight w:val="0"/>
              <w:marTop w:val="0"/>
              <w:marBottom w:val="0"/>
              <w:divBdr>
                <w:top w:val="none" w:sz="0" w:space="0" w:color="auto"/>
                <w:left w:val="none" w:sz="0" w:space="0" w:color="auto"/>
                <w:bottom w:val="none" w:sz="0" w:space="0" w:color="auto"/>
                <w:right w:val="none" w:sz="0" w:space="0" w:color="auto"/>
              </w:divBdr>
            </w:div>
          </w:divsChild>
        </w:div>
        <w:div w:id="42143477">
          <w:marLeft w:val="0"/>
          <w:marRight w:val="0"/>
          <w:marTop w:val="0"/>
          <w:marBottom w:val="0"/>
          <w:divBdr>
            <w:top w:val="none" w:sz="0" w:space="0" w:color="auto"/>
            <w:left w:val="none" w:sz="0" w:space="0" w:color="auto"/>
            <w:bottom w:val="none" w:sz="0" w:space="0" w:color="auto"/>
            <w:right w:val="none" w:sz="0" w:space="0" w:color="auto"/>
          </w:divBdr>
          <w:divsChild>
            <w:div w:id="836190309">
              <w:marLeft w:val="0"/>
              <w:marRight w:val="0"/>
              <w:marTop w:val="0"/>
              <w:marBottom w:val="0"/>
              <w:divBdr>
                <w:top w:val="none" w:sz="0" w:space="0" w:color="auto"/>
                <w:left w:val="none" w:sz="0" w:space="0" w:color="auto"/>
                <w:bottom w:val="none" w:sz="0" w:space="0" w:color="auto"/>
                <w:right w:val="none" w:sz="0" w:space="0" w:color="auto"/>
              </w:divBdr>
            </w:div>
          </w:divsChild>
        </w:div>
        <w:div w:id="54820842">
          <w:marLeft w:val="0"/>
          <w:marRight w:val="0"/>
          <w:marTop w:val="0"/>
          <w:marBottom w:val="0"/>
          <w:divBdr>
            <w:top w:val="none" w:sz="0" w:space="0" w:color="auto"/>
            <w:left w:val="none" w:sz="0" w:space="0" w:color="auto"/>
            <w:bottom w:val="none" w:sz="0" w:space="0" w:color="auto"/>
            <w:right w:val="none" w:sz="0" w:space="0" w:color="auto"/>
          </w:divBdr>
          <w:divsChild>
            <w:div w:id="961300749">
              <w:marLeft w:val="0"/>
              <w:marRight w:val="0"/>
              <w:marTop w:val="0"/>
              <w:marBottom w:val="0"/>
              <w:divBdr>
                <w:top w:val="none" w:sz="0" w:space="0" w:color="auto"/>
                <w:left w:val="none" w:sz="0" w:space="0" w:color="auto"/>
                <w:bottom w:val="none" w:sz="0" w:space="0" w:color="auto"/>
                <w:right w:val="none" w:sz="0" w:space="0" w:color="auto"/>
              </w:divBdr>
            </w:div>
          </w:divsChild>
        </w:div>
        <w:div w:id="56635737">
          <w:marLeft w:val="0"/>
          <w:marRight w:val="0"/>
          <w:marTop w:val="0"/>
          <w:marBottom w:val="0"/>
          <w:divBdr>
            <w:top w:val="none" w:sz="0" w:space="0" w:color="auto"/>
            <w:left w:val="none" w:sz="0" w:space="0" w:color="auto"/>
            <w:bottom w:val="none" w:sz="0" w:space="0" w:color="auto"/>
            <w:right w:val="none" w:sz="0" w:space="0" w:color="auto"/>
          </w:divBdr>
          <w:divsChild>
            <w:div w:id="1530683322">
              <w:marLeft w:val="0"/>
              <w:marRight w:val="0"/>
              <w:marTop w:val="0"/>
              <w:marBottom w:val="0"/>
              <w:divBdr>
                <w:top w:val="none" w:sz="0" w:space="0" w:color="auto"/>
                <w:left w:val="none" w:sz="0" w:space="0" w:color="auto"/>
                <w:bottom w:val="none" w:sz="0" w:space="0" w:color="auto"/>
                <w:right w:val="none" w:sz="0" w:space="0" w:color="auto"/>
              </w:divBdr>
            </w:div>
          </w:divsChild>
        </w:div>
        <w:div w:id="84766382">
          <w:marLeft w:val="0"/>
          <w:marRight w:val="0"/>
          <w:marTop w:val="0"/>
          <w:marBottom w:val="0"/>
          <w:divBdr>
            <w:top w:val="none" w:sz="0" w:space="0" w:color="auto"/>
            <w:left w:val="none" w:sz="0" w:space="0" w:color="auto"/>
            <w:bottom w:val="none" w:sz="0" w:space="0" w:color="auto"/>
            <w:right w:val="none" w:sz="0" w:space="0" w:color="auto"/>
          </w:divBdr>
          <w:divsChild>
            <w:div w:id="1976907299">
              <w:marLeft w:val="0"/>
              <w:marRight w:val="0"/>
              <w:marTop w:val="0"/>
              <w:marBottom w:val="0"/>
              <w:divBdr>
                <w:top w:val="none" w:sz="0" w:space="0" w:color="auto"/>
                <w:left w:val="none" w:sz="0" w:space="0" w:color="auto"/>
                <w:bottom w:val="none" w:sz="0" w:space="0" w:color="auto"/>
                <w:right w:val="none" w:sz="0" w:space="0" w:color="auto"/>
              </w:divBdr>
            </w:div>
          </w:divsChild>
        </w:div>
        <w:div w:id="92478173">
          <w:marLeft w:val="0"/>
          <w:marRight w:val="0"/>
          <w:marTop w:val="0"/>
          <w:marBottom w:val="0"/>
          <w:divBdr>
            <w:top w:val="none" w:sz="0" w:space="0" w:color="auto"/>
            <w:left w:val="none" w:sz="0" w:space="0" w:color="auto"/>
            <w:bottom w:val="none" w:sz="0" w:space="0" w:color="auto"/>
            <w:right w:val="none" w:sz="0" w:space="0" w:color="auto"/>
          </w:divBdr>
          <w:divsChild>
            <w:div w:id="950479842">
              <w:marLeft w:val="0"/>
              <w:marRight w:val="0"/>
              <w:marTop w:val="0"/>
              <w:marBottom w:val="0"/>
              <w:divBdr>
                <w:top w:val="none" w:sz="0" w:space="0" w:color="auto"/>
                <w:left w:val="none" w:sz="0" w:space="0" w:color="auto"/>
                <w:bottom w:val="none" w:sz="0" w:space="0" w:color="auto"/>
                <w:right w:val="none" w:sz="0" w:space="0" w:color="auto"/>
              </w:divBdr>
            </w:div>
          </w:divsChild>
        </w:div>
        <w:div w:id="93668047">
          <w:marLeft w:val="0"/>
          <w:marRight w:val="0"/>
          <w:marTop w:val="0"/>
          <w:marBottom w:val="0"/>
          <w:divBdr>
            <w:top w:val="none" w:sz="0" w:space="0" w:color="auto"/>
            <w:left w:val="none" w:sz="0" w:space="0" w:color="auto"/>
            <w:bottom w:val="none" w:sz="0" w:space="0" w:color="auto"/>
            <w:right w:val="none" w:sz="0" w:space="0" w:color="auto"/>
          </w:divBdr>
          <w:divsChild>
            <w:div w:id="2115707576">
              <w:marLeft w:val="0"/>
              <w:marRight w:val="0"/>
              <w:marTop w:val="0"/>
              <w:marBottom w:val="0"/>
              <w:divBdr>
                <w:top w:val="none" w:sz="0" w:space="0" w:color="auto"/>
                <w:left w:val="none" w:sz="0" w:space="0" w:color="auto"/>
                <w:bottom w:val="none" w:sz="0" w:space="0" w:color="auto"/>
                <w:right w:val="none" w:sz="0" w:space="0" w:color="auto"/>
              </w:divBdr>
            </w:div>
          </w:divsChild>
        </w:div>
        <w:div w:id="104807535">
          <w:marLeft w:val="0"/>
          <w:marRight w:val="0"/>
          <w:marTop w:val="0"/>
          <w:marBottom w:val="0"/>
          <w:divBdr>
            <w:top w:val="none" w:sz="0" w:space="0" w:color="auto"/>
            <w:left w:val="none" w:sz="0" w:space="0" w:color="auto"/>
            <w:bottom w:val="none" w:sz="0" w:space="0" w:color="auto"/>
            <w:right w:val="none" w:sz="0" w:space="0" w:color="auto"/>
          </w:divBdr>
          <w:divsChild>
            <w:div w:id="1371615692">
              <w:marLeft w:val="0"/>
              <w:marRight w:val="0"/>
              <w:marTop w:val="0"/>
              <w:marBottom w:val="0"/>
              <w:divBdr>
                <w:top w:val="none" w:sz="0" w:space="0" w:color="auto"/>
                <w:left w:val="none" w:sz="0" w:space="0" w:color="auto"/>
                <w:bottom w:val="none" w:sz="0" w:space="0" w:color="auto"/>
                <w:right w:val="none" w:sz="0" w:space="0" w:color="auto"/>
              </w:divBdr>
            </w:div>
          </w:divsChild>
        </w:div>
        <w:div w:id="106629877">
          <w:marLeft w:val="0"/>
          <w:marRight w:val="0"/>
          <w:marTop w:val="0"/>
          <w:marBottom w:val="0"/>
          <w:divBdr>
            <w:top w:val="none" w:sz="0" w:space="0" w:color="auto"/>
            <w:left w:val="none" w:sz="0" w:space="0" w:color="auto"/>
            <w:bottom w:val="none" w:sz="0" w:space="0" w:color="auto"/>
            <w:right w:val="none" w:sz="0" w:space="0" w:color="auto"/>
          </w:divBdr>
          <w:divsChild>
            <w:div w:id="738137153">
              <w:marLeft w:val="0"/>
              <w:marRight w:val="0"/>
              <w:marTop w:val="0"/>
              <w:marBottom w:val="0"/>
              <w:divBdr>
                <w:top w:val="none" w:sz="0" w:space="0" w:color="auto"/>
                <w:left w:val="none" w:sz="0" w:space="0" w:color="auto"/>
                <w:bottom w:val="none" w:sz="0" w:space="0" w:color="auto"/>
                <w:right w:val="none" w:sz="0" w:space="0" w:color="auto"/>
              </w:divBdr>
            </w:div>
          </w:divsChild>
        </w:div>
        <w:div w:id="115566062">
          <w:marLeft w:val="0"/>
          <w:marRight w:val="0"/>
          <w:marTop w:val="0"/>
          <w:marBottom w:val="0"/>
          <w:divBdr>
            <w:top w:val="none" w:sz="0" w:space="0" w:color="auto"/>
            <w:left w:val="none" w:sz="0" w:space="0" w:color="auto"/>
            <w:bottom w:val="none" w:sz="0" w:space="0" w:color="auto"/>
            <w:right w:val="none" w:sz="0" w:space="0" w:color="auto"/>
          </w:divBdr>
          <w:divsChild>
            <w:div w:id="1170367415">
              <w:marLeft w:val="0"/>
              <w:marRight w:val="0"/>
              <w:marTop w:val="0"/>
              <w:marBottom w:val="0"/>
              <w:divBdr>
                <w:top w:val="none" w:sz="0" w:space="0" w:color="auto"/>
                <w:left w:val="none" w:sz="0" w:space="0" w:color="auto"/>
                <w:bottom w:val="none" w:sz="0" w:space="0" w:color="auto"/>
                <w:right w:val="none" w:sz="0" w:space="0" w:color="auto"/>
              </w:divBdr>
            </w:div>
          </w:divsChild>
        </w:div>
        <w:div w:id="121307644">
          <w:marLeft w:val="0"/>
          <w:marRight w:val="0"/>
          <w:marTop w:val="0"/>
          <w:marBottom w:val="0"/>
          <w:divBdr>
            <w:top w:val="none" w:sz="0" w:space="0" w:color="auto"/>
            <w:left w:val="none" w:sz="0" w:space="0" w:color="auto"/>
            <w:bottom w:val="none" w:sz="0" w:space="0" w:color="auto"/>
            <w:right w:val="none" w:sz="0" w:space="0" w:color="auto"/>
          </w:divBdr>
          <w:divsChild>
            <w:div w:id="1956402155">
              <w:marLeft w:val="0"/>
              <w:marRight w:val="0"/>
              <w:marTop w:val="0"/>
              <w:marBottom w:val="0"/>
              <w:divBdr>
                <w:top w:val="none" w:sz="0" w:space="0" w:color="auto"/>
                <w:left w:val="none" w:sz="0" w:space="0" w:color="auto"/>
                <w:bottom w:val="none" w:sz="0" w:space="0" w:color="auto"/>
                <w:right w:val="none" w:sz="0" w:space="0" w:color="auto"/>
              </w:divBdr>
            </w:div>
          </w:divsChild>
        </w:div>
        <w:div w:id="131099777">
          <w:marLeft w:val="0"/>
          <w:marRight w:val="0"/>
          <w:marTop w:val="0"/>
          <w:marBottom w:val="0"/>
          <w:divBdr>
            <w:top w:val="none" w:sz="0" w:space="0" w:color="auto"/>
            <w:left w:val="none" w:sz="0" w:space="0" w:color="auto"/>
            <w:bottom w:val="none" w:sz="0" w:space="0" w:color="auto"/>
            <w:right w:val="none" w:sz="0" w:space="0" w:color="auto"/>
          </w:divBdr>
          <w:divsChild>
            <w:div w:id="1796219957">
              <w:marLeft w:val="0"/>
              <w:marRight w:val="0"/>
              <w:marTop w:val="0"/>
              <w:marBottom w:val="0"/>
              <w:divBdr>
                <w:top w:val="none" w:sz="0" w:space="0" w:color="auto"/>
                <w:left w:val="none" w:sz="0" w:space="0" w:color="auto"/>
                <w:bottom w:val="none" w:sz="0" w:space="0" w:color="auto"/>
                <w:right w:val="none" w:sz="0" w:space="0" w:color="auto"/>
              </w:divBdr>
            </w:div>
          </w:divsChild>
        </w:div>
        <w:div w:id="149177716">
          <w:marLeft w:val="0"/>
          <w:marRight w:val="0"/>
          <w:marTop w:val="0"/>
          <w:marBottom w:val="0"/>
          <w:divBdr>
            <w:top w:val="none" w:sz="0" w:space="0" w:color="auto"/>
            <w:left w:val="none" w:sz="0" w:space="0" w:color="auto"/>
            <w:bottom w:val="none" w:sz="0" w:space="0" w:color="auto"/>
            <w:right w:val="none" w:sz="0" w:space="0" w:color="auto"/>
          </w:divBdr>
          <w:divsChild>
            <w:div w:id="283924526">
              <w:marLeft w:val="0"/>
              <w:marRight w:val="0"/>
              <w:marTop w:val="0"/>
              <w:marBottom w:val="0"/>
              <w:divBdr>
                <w:top w:val="none" w:sz="0" w:space="0" w:color="auto"/>
                <w:left w:val="none" w:sz="0" w:space="0" w:color="auto"/>
                <w:bottom w:val="none" w:sz="0" w:space="0" w:color="auto"/>
                <w:right w:val="none" w:sz="0" w:space="0" w:color="auto"/>
              </w:divBdr>
            </w:div>
          </w:divsChild>
        </w:div>
        <w:div w:id="151600928">
          <w:marLeft w:val="0"/>
          <w:marRight w:val="0"/>
          <w:marTop w:val="0"/>
          <w:marBottom w:val="0"/>
          <w:divBdr>
            <w:top w:val="none" w:sz="0" w:space="0" w:color="auto"/>
            <w:left w:val="none" w:sz="0" w:space="0" w:color="auto"/>
            <w:bottom w:val="none" w:sz="0" w:space="0" w:color="auto"/>
            <w:right w:val="none" w:sz="0" w:space="0" w:color="auto"/>
          </w:divBdr>
          <w:divsChild>
            <w:div w:id="1217550632">
              <w:marLeft w:val="0"/>
              <w:marRight w:val="0"/>
              <w:marTop w:val="0"/>
              <w:marBottom w:val="0"/>
              <w:divBdr>
                <w:top w:val="none" w:sz="0" w:space="0" w:color="auto"/>
                <w:left w:val="none" w:sz="0" w:space="0" w:color="auto"/>
                <w:bottom w:val="none" w:sz="0" w:space="0" w:color="auto"/>
                <w:right w:val="none" w:sz="0" w:space="0" w:color="auto"/>
              </w:divBdr>
            </w:div>
          </w:divsChild>
        </w:div>
        <w:div w:id="161817221">
          <w:marLeft w:val="0"/>
          <w:marRight w:val="0"/>
          <w:marTop w:val="0"/>
          <w:marBottom w:val="0"/>
          <w:divBdr>
            <w:top w:val="none" w:sz="0" w:space="0" w:color="auto"/>
            <w:left w:val="none" w:sz="0" w:space="0" w:color="auto"/>
            <w:bottom w:val="none" w:sz="0" w:space="0" w:color="auto"/>
            <w:right w:val="none" w:sz="0" w:space="0" w:color="auto"/>
          </w:divBdr>
          <w:divsChild>
            <w:div w:id="1569027627">
              <w:marLeft w:val="0"/>
              <w:marRight w:val="0"/>
              <w:marTop w:val="0"/>
              <w:marBottom w:val="0"/>
              <w:divBdr>
                <w:top w:val="none" w:sz="0" w:space="0" w:color="auto"/>
                <w:left w:val="none" w:sz="0" w:space="0" w:color="auto"/>
                <w:bottom w:val="none" w:sz="0" w:space="0" w:color="auto"/>
                <w:right w:val="none" w:sz="0" w:space="0" w:color="auto"/>
              </w:divBdr>
            </w:div>
          </w:divsChild>
        </w:div>
        <w:div w:id="163593899">
          <w:marLeft w:val="0"/>
          <w:marRight w:val="0"/>
          <w:marTop w:val="0"/>
          <w:marBottom w:val="0"/>
          <w:divBdr>
            <w:top w:val="none" w:sz="0" w:space="0" w:color="auto"/>
            <w:left w:val="none" w:sz="0" w:space="0" w:color="auto"/>
            <w:bottom w:val="none" w:sz="0" w:space="0" w:color="auto"/>
            <w:right w:val="none" w:sz="0" w:space="0" w:color="auto"/>
          </w:divBdr>
          <w:divsChild>
            <w:div w:id="187720995">
              <w:marLeft w:val="0"/>
              <w:marRight w:val="0"/>
              <w:marTop w:val="0"/>
              <w:marBottom w:val="0"/>
              <w:divBdr>
                <w:top w:val="none" w:sz="0" w:space="0" w:color="auto"/>
                <w:left w:val="none" w:sz="0" w:space="0" w:color="auto"/>
                <w:bottom w:val="none" w:sz="0" w:space="0" w:color="auto"/>
                <w:right w:val="none" w:sz="0" w:space="0" w:color="auto"/>
              </w:divBdr>
            </w:div>
          </w:divsChild>
        </w:div>
        <w:div w:id="167063960">
          <w:marLeft w:val="0"/>
          <w:marRight w:val="0"/>
          <w:marTop w:val="0"/>
          <w:marBottom w:val="0"/>
          <w:divBdr>
            <w:top w:val="none" w:sz="0" w:space="0" w:color="auto"/>
            <w:left w:val="none" w:sz="0" w:space="0" w:color="auto"/>
            <w:bottom w:val="none" w:sz="0" w:space="0" w:color="auto"/>
            <w:right w:val="none" w:sz="0" w:space="0" w:color="auto"/>
          </w:divBdr>
          <w:divsChild>
            <w:div w:id="545333854">
              <w:marLeft w:val="0"/>
              <w:marRight w:val="0"/>
              <w:marTop w:val="0"/>
              <w:marBottom w:val="0"/>
              <w:divBdr>
                <w:top w:val="none" w:sz="0" w:space="0" w:color="auto"/>
                <w:left w:val="none" w:sz="0" w:space="0" w:color="auto"/>
                <w:bottom w:val="none" w:sz="0" w:space="0" w:color="auto"/>
                <w:right w:val="none" w:sz="0" w:space="0" w:color="auto"/>
              </w:divBdr>
            </w:div>
          </w:divsChild>
        </w:div>
        <w:div w:id="170995847">
          <w:marLeft w:val="0"/>
          <w:marRight w:val="0"/>
          <w:marTop w:val="0"/>
          <w:marBottom w:val="0"/>
          <w:divBdr>
            <w:top w:val="none" w:sz="0" w:space="0" w:color="auto"/>
            <w:left w:val="none" w:sz="0" w:space="0" w:color="auto"/>
            <w:bottom w:val="none" w:sz="0" w:space="0" w:color="auto"/>
            <w:right w:val="none" w:sz="0" w:space="0" w:color="auto"/>
          </w:divBdr>
          <w:divsChild>
            <w:div w:id="1070886980">
              <w:marLeft w:val="0"/>
              <w:marRight w:val="0"/>
              <w:marTop w:val="0"/>
              <w:marBottom w:val="0"/>
              <w:divBdr>
                <w:top w:val="none" w:sz="0" w:space="0" w:color="auto"/>
                <w:left w:val="none" w:sz="0" w:space="0" w:color="auto"/>
                <w:bottom w:val="none" w:sz="0" w:space="0" w:color="auto"/>
                <w:right w:val="none" w:sz="0" w:space="0" w:color="auto"/>
              </w:divBdr>
            </w:div>
          </w:divsChild>
        </w:div>
        <w:div w:id="176116120">
          <w:marLeft w:val="0"/>
          <w:marRight w:val="0"/>
          <w:marTop w:val="0"/>
          <w:marBottom w:val="0"/>
          <w:divBdr>
            <w:top w:val="none" w:sz="0" w:space="0" w:color="auto"/>
            <w:left w:val="none" w:sz="0" w:space="0" w:color="auto"/>
            <w:bottom w:val="none" w:sz="0" w:space="0" w:color="auto"/>
            <w:right w:val="none" w:sz="0" w:space="0" w:color="auto"/>
          </w:divBdr>
          <w:divsChild>
            <w:div w:id="233665414">
              <w:marLeft w:val="0"/>
              <w:marRight w:val="0"/>
              <w:marTop w:val="0"/>
              <w:marBottom w:val="0"/>
              <w:divBdr>
                <w:top w:val="none" w:sz="0" w:space="0" w:color="auto"/>
                <w:left w:val="none" w:sz="0" w:space="0" w:color="auto"/>
                <w:bottom w:val="none" w:sz="0" w:space="0" w:color="auto"/>
                <w:right w:val="none" w:sz="0" w:space="0" w:color="auto"/>
              </w:divBdr>
            </w:div>
          </w:divsChild>
        </w:div>
        <w:div w:id="183176005">
          <w:marLeft w:val="0"/>
          <w:marRight w:val="0"/>
          <w:marTop w:val="0"/>
          <w:marBottom w:val="0"/>
          <w:divBdr>
            <w:top w:val="none" w:sz="0" w:space="0" w:color="auto"/>
            <w:left w:val="none" w:sz="0" w:space="0" w:color="auto"/>
            <w:bottom w:val="none" w:sz="0" w:space="0" w:color="auto"/>
            <w:right w:val="none" w:sz="0" w:space="0" w:color="auto"/>
          </w:divBdr>
          <w:divsChild>
            <w:div w:id="274018277">
              <w:marLeft w:val="0"/>
              <w:marRight w:val="0"/>
              <w:marTop w:val="0"/>
              <w:marBottom w:val="0"/>
              <w:divBdr>
                <w:top w:val="none" w:sz="0" w:space="0" w:color="auto"/>
                <w:left w:val="none" w:sz="0" w:space="0" w:color="auto"/>
                <w:bottom w:val="none" w:sz="0" w:space="0" w:color="auto"/>
                <w:right w:val="none" w:sz="0" w:space="0" w:color="auto"/>
              </w:divBdr>
            </w:div>
          </w:divsChild>
        </w:div>
        <w:div w:id="194776764">
          <w:marLeft w:val="0"/>
          <w:marRight w:val="0"/>
          <w:marTop w:val="0"/>
          <w:marBottom w:val="0"/>
          <w:divBdr>
            <w:top w:val="none" w:sz="0" w:space="0" w:color="auto"/>
            <w:left w:val="none" w:sz="0" w:space="0" w:color="auto"/>
            <w:bottom w:val="none" w:sz="0" w:space="0" w:color="auto"/>
            <w:right w:val="none" w:sz="0" w:space="0" w:color="auto"/>
          </w:divBdr>
          <w:divsChild>
            <w:div w:id="591624060">
              <w:marLeft w:val="0"/>
              <w:marRight w:val="0"/>
              <w:marTop w:val="0"/>
              <w:marBottom w:val="0"/>
              <w:divBdr>
                <w:top w:val="none" w:sz="0" w:space="0" w:color="auto"/>
                <w:left w:val="none" w:sz="0" w:space="0" w:color="auto"/>
                <w:bottom w:val="none" w:sz="0" w:space="0" w:color="auto"/>
                <w:right w:val="none" w:sz="0" w:space="0" w:color="auto"/>
              </w:divBdr>
            </w:div>
          </w:divsChild>
        </w:div>
        <w:div w:id="201794563">
          <w:marLeft w:val="0"/>
          <w:marRight w:val="0"/>
          <w:marTop w:val="0"/>
          <w:marBottom w:val="0"/>
          <w:divBdr>
            <w:top w:val="none" w:sz="0" w:space="0" w:color="auto"/>
            <w:left w:val="none" w:sz="0" w:space="0" w:color="auto"/>
            <w:bottom w:val="none" w:sz="0" w:space="0" w:color="auto"/>
            <w:right w:val="none" w:sz="0" w:space="0" w:color="auto"/>
          </w:divBdr>
          <w:divsChild>
            <w:div w:id="169562128">
              <w:marLeft w:val="0"/>
              <w:marRight w:val="0"/>
              <w:marTop w:val="0"/>
              <w:marBottom w:val="0"/>
              <w:divBdr>
                <w:top w:val="none" w:sz="0" w:space="0" w:color="auto"/>
                <w:left w:val="none" w:sz="0" w:space="0" w:color="auto"/>
                <w:bottom w:val="none" w:sz="0" w:space="0" w:color="auto"/>
                <w:right w:val="none" w:sz="0" w:space="0" w:color="auto"/>
              </w:divBdr>
            </w:div>
          </w:divsChild>
        </w:div>
        <w:div w:id="216287057">
          <w:marLeft w:val="0"/>
          <w:marRight w:val="0"/>
          <w:marTop w:val="0"/>
          <w:marBottom w:val="0"/>
          <w:divBdr>
            <w:top w:val="none" w:sz="0" w:space="0" w:color="auto"/>
            <w:left w:val="none" w:sz="0" w:space="0" w:color="auto"/>
            <w:bottom w:val="none" w:sz="0" w:space="0" w:color="auto"/>
            <w:right w:val="none" w:sz="0" w:space="0" w:color="auto"/>
          </w:divBdr>
          <w:divsChild>
            <w:div w:id="418185997">
              <w:marLeft w:val="0"/>
              <w:marRight w:val="0"/>
              <w:marTop w:val="0"/>
              <w:marBottom w:val="0"/>
              <w:divBdr>
                <w:top w:val="none" w:sz="0" w:space="0" w:color="auto"/>
                <w:left w:val="none" w:sz="0" w:space="0" w:color="auto"/>
                <w:bottom w:val="none" w:sz="0" w:space="0" w:color="auto"/>
                <w:right w:val="none" w:sz="0" w:space="0" w:color="auto"/>
              </w:divBdr>
            </w:div>
          </w:divsChild>
        </w:div>
        <w:div w:id="220799386">
          <w:marLeft w:val="0"/>
          <w:marRight w:val="0"/>
          <w:marTop w:val="0"/>
          <w:marBottom w:val="0"/>
          <w:divBdr>
            <w:top w:val="none" w:sz="0" w:space="0" w:color="auto"/>
            <w:left w:val="none" w:sz="0" w:space="0" w:color="auto"/>
            <w:bottom w:val="none" w:sz="0" w:space="0" w:color="auto"/>
            <w:right w:val="none" w:sz="0" w:space="0" w:color="auto"/>
          </w:divBdr>
          <w:divsChild>
            <w:div w:id="83839235">
              <w:marLeft w:val="0"/>
              <w:marRight w:val="0"/>
              <w:marTop w:val="0"/>
              <w:marBottom w:val="0"/>
              <w:divBdr>
                <w:top w:val="none" w:sz="0" w:space="0" w:color="auto"/>
                <w:left w:val="none" w:sz="0" w:space="0" w:color="auto"/>
                <w:bottom w:val="none" w:sz="0" w:space="0" w:color="auto"/>
                <w:right w:val="none" w:sz="0" w:space="0" w:color="auto"/>
              </w:divBdr>
            </w:div>
          </w:divsChild>
        </w:div>
        <w:div w:id="224727404">
          <w:marLeft w:val="0"/>
          <w:marRight w:val="0"/>
          <w:marTop w:val="0"/>
          <w:marBottom w:val="0"/>
          <w:divBdr>
            <w:top w:val="none" w:sz="0" w:space="0" w:color="auto"/>
            <w:left w:val="none" w:sz="0" w:space="0" w:color="auto"/>
            <w:bottom w:val="none" w:sz="0" w:space="0" w:color="auto"/>
            <w:right w:val="none" w:sz="0" w:space="0" w:color="auto"/>
          </w:divBdr>
          <w:divsChild>
            <w:div w:id="851147882">
              <w:marLeft w:val="0"/>
              <w:marRight w:val="0"/>
              <w:marTop w:val="0"/>
              <w:marBottom w:val="0"/>
              <w:divBdr>
                <w:top w:val="none" w:sz="0" w:space="0" w:color="auto"/>
                <w:left w:val="none" w:sz="0" w:space="0" w:color="auto"/>
                <w:bottom w:val="none" w:sz="0" w:space="0" w:color="auto"/>
                <w:right w:val="none" w:sz="0" w:space="0" w:color="auto"/>
              </w:divBdr>
            </w:div>
          </w:divsChild>
        </w:div>
        <w:div w:id="225915814">
          <w:marLeft w:val="0"/>
          <w:marRight w:val="0"/>
          <w:marTop w:val="0"/>
          <w:marBottom w:val="0"/>
          <w:divBdr>
            <w:top w:val="none" w:sz="0" w:space="0" w:color="auto"/>
            <w:left w:val="none" w:sz="0" w:space="0" w:color="auto"/>
            <w:bottom w:val="none" w:sz="0" w:space="0" w:color="auto"/>
            <w:right w:val="none" w:sz="0" w:space="0" w:color="auto"/>
          </w:divBdr>
          <w:divsChild>
            <w:div w:id="392586174">
              <w:marLeft w:val="0"/>
              <w:marRight w:val="0"/>
              <w:marTop w:val="0"/>
              <w:marBottom w:val="0"/>
              <w:divBdr>
                <w:top w:val="none" w:sz="0" w:space="0" w:color="auto"/>
                <w:left w:val="none" w:sz="0" w:space="0" w:color="auto"/>
                <w:bottom w:val="none" w:sz="0" w:space="0" w:color="auto"/>
                <w:right w:val="none" w:sz="0" w:space="0" w:color="auto"/>
              </w:divBdr>
            </w:div>
          </w:divsChild>
        </w:div>
        <w:div w:id="235554631">
          <w:marLeft w:val="0"/>
          <w:marRight w:val="0"/>
          <w:marTop w:val="0"/>
          <w:marBottom w:val="0"/>
          <w:divBdr>
            <w:top w:val="none" w:sz="0" w:space="0" w:color="auto"/>
            <w:left w:val="none" w:sz="0" w:space="0" w:color="auto"/>
            <w:bottom w:val="none" w:sz="0" w:space="0" w:color="auto"/>
            <w:right w:val="none" w:sz="0" w:space="0" w:color="auto"/>
          </w:divBdr>
          <w:divsChild>
            <w:div w:id="775562930">
              <w:marLeft w:val="0"/>
              <w:marRight w:val="0"/>
              <w:marTop w:val="0"/>
              <w:marBottom w:val="0"/>
              <w:divBdr>
                <w:top w:val="none" w:sz="0" w:space="0" w:color="auto"/>
                <w:left w:val="none" w:sz="0" w:space="0" w:color="auto"/>
                <w:bottom w:val="none" w:sz="0" w:space="0" w:color="auto"/>
                <w:right w:val="none" w:sz="0" w:space="0" w:color="auto"/>
              </w:divBdr>
            </w:div>
          </w:divsChild>
        </w:div>
        <w:div w:id="237789467">
          <w:marLeft w:val="0"/>
          <w:marRight w:val="0"/>
          <w:marTop w:val="0"/>
          <w:marBottom w:val="0"/>
          <w:divBdr>
            <w:top w:val="none" w:sz="0" w:space="0" w:color="auto"/>
            <w:left w:val="none" w:sz="0" w:space="0" w:color="auto"/>
            <w:bottom w:val="none" w:sz="0" w:space="0" w:color="auto"/>
            <w:right w:val="none" w:sz="0" w:space="0" w:color="auto"/>
          </w:divBdr>
          <w:divsChild>
            <w:div w:id="286593095">
              <w:marLeft w:val="0"/>
              <w:marRight w:val="0"/>
              <w:marTop w:val="0"/>
              <w:marBottom w:val="0"/>
              <w:divBdr>
                <w:top w:val="none" w:sz="0" w:space="0" w:color="auto"/>
                <w:left w:val="none" w:sz="0" w:space="0" w:color="auto"/>
                <w:bottom w:val="none" w:sz="0" w:space="0" w:color="auto"/>
                <w:right w:val="none" w:sz="0" w:space="0" w:color="auto"/>
              </w:divBdr>
            </w:div>
          </w:divsChild>
        </w:div>
        <w:div w:id="242301797">
          <w:marLeft w:val="0"/>
          <w:marRight w:val="0"/>
          <w:marTop w:val="0"/>
          <w:marBottom w:val="0"/>
          <w:divBdr>
            <w:top w:val="none" w:sz="0" w:space="0" w:color="auto"/>
            <w:left w:val="none" w:sz="0" w:space="0" w:color="auto"/>
            <w:bottom w:val="none" w:sz="0" w:space="0" w:color="auto"/>
            <w:right w:val="none" w:sz="0" w:space="0" w:color="auto"/>
          </w:divBdr>
          <w:divsChild>
            <w:div w:id="1978216051">
              <w:marLeft w:val="0"/>
              <w:marRight w:val="0"/>
              <w:marTop w:val="0"/>
              <w:marBottom w:val="0"/>
              <w:divBdr>
                <w:top w:val="none" w:sz="0" w:space="0" w:color="auto"/>
                <w:left w:val="none" w:sz="0" w:space="0" w:color="auto"/>
                <w:bottom w:val="none" w:sz="0" w:space="0" w:color="auto"/>
                <w:right w:val="none" w:sz="0" w:space="0" w:color="auto"/>
              </w:divBdr>
            </w:div>
          </w:divsChild>
        </w:div>
        <w:div w:id="247617063">
          <w:marLeft w:val="0"/>
          <w:marRight w:val="0"/>
          <w:marTop w:val="0"/>
          <w:marBottom w:val="0"/>
          <w:divBdr>
            <w:top w:val="none" w:sz="0" w:space="0" w:color="auto"/>
            <w:left w:val="none" w:sz="0" w:space="0" w:color="auto"/>
            <w:bottom w:val="none" w:sz="0" w:space="0" w:color="auto"/>
            <w:right w:val="none" w:sz="0" w:space="0" w:color="auto"/>
          </w:divBdr>
          <w:divsChild>
            <w:div w:id="2102607623">
              <w:marLeft w:val="0"/>
              <w:marRight w:val="0"/>
              <w:marTop w:val="0"/>
              <w:marBottom w:val="0"/>
              <w:divBdr>
                <w:top w:val="none" w:sz="0" w:space="0" w:color="auto"/>
                <w:left w:val="none" w:sz="0" w:space="0" w:color="auto"/>
                <w:bottom w:val="none" w:sz="0" w:space="0" w:color="auto"/>
                <w:right w:val="none" w:sz="0" w:space="0" w:color="auto"/>
              </w:divBdr>
            </w:div>
          </w:divsChild>
        </w:div>
        <w:div w:id="250358996">
          <w:marLeft w:val="0"/>
          <w:marRight w:val="0"/>
          <w:marTop w:val="0"/>
          <w:marBottom w:val="0"/>
          <w:divBdr>
            <w:top w:val="none" w:sz="0" w:space="0" w:color="auto"/>
            <w:left w:val="none" w:sz="0" w:space="0" w:color="auto"/>
            <w:bottom w:val="none" w:sz="0" w:space="0" w:color="auto"/>
            <w:right w:val="none" w:sz="0" w:space="0" w:color="auto"/>
          </w:divBdr>
          <w:divsChild>
            <w:div w:id="1241789157">
              <w:marLeft w:val="0"/>
              <w:marRight w:val="0"/>
              <w:marTop w:val="0"/>
              <w:marBottom w:val="0"/>
              <w:divBdr>
                <w:top w:val="none" w:sz="0" w:space="0" w:color="auto"/>
                <w:left w:val="none" w:sz="0" w:space="0" w:color="auto"/>
                <w:bottom w:val="none" w:sz="0" w:space="0" w:color="auto"/>
                <w:right w:val="none" w:sz="0" w:space="0" w:color="auto"/>
              </w:divBdr>
            </w:div>
          </w:divsChild>
        </w:div>
        <w:div w:id="255482248">
          <w:marLeft w:val="0"/>
          <w:marRight w:val="0"/>
          <w:marTop w:val="0"/>
          <w:marBottom w:val="0"/>
          <w:divBdr>
            <w:top w:val="none" w:sz="0" w:space="0" w:color="auto"/>
            <w:left w:val="none" w:sz="0" w:space="0" w:color="auto"/>
            <w:bottom w:val="none" w:sz="0" w:space="0" w:color="auto"/>
            <w:right w:val="none" w:sz="0" w:space="0" w:color="auto"/>
          </w:divBdr>
          <w:divsChild>
            <w:div w:id="905527197">
              <w:marLeft w:val="0"/>
              <w:marRight w:val="0"/>
              <w:marTop w:val="0"/>
              <w:marBottom w:val="0"/>
              <w:divBdr>
                <w:top w:val="none" w:sz="0" w:space="0" w:color="auto"/>
                <w:left w:val="none" w:sz="0" w:space="0" w:color="auto"/>
                <w:bottom w:val="none" w:sz="0" w:space="0" w:color="auto"/>
                <w:right w:val="none" w:sz="0" w:space="0" w:color="auto"/>
              </w:divBdr>
            </w:div>
          </w:divsChild>
        </w:div>
        <w:div w:id="275597637">
          <w:marLeft w:val="0"/>
          <w:marRight w:val="0"/>
          <w:marTop w:val="0"/>
          <w:marBottom w:val="0"/>
          <w:divBdr>
            <w:top w:val="none" w:sz="0" w:space="0" w:color="auto"/>
            <w:left w:val="none" w:sz="0" w:space="0" w:color="auto"/>
            <w:bottom w:val="none" w:sz="0" w:space="0" w:color="auto"/>
            <w:right w:val="none" w:sz="0" w:space="0" w:color="auto"/>
          </w:divBdr>
          <w:divsChild>
            <w:div w:id="117577113">
              <w:marLeft w:val="0"/>
              <w:marRight w:val="0"/>
              <w:marTop w:val="0"/>
              <w:marBottom w:val="0"/>
              <w:divBdr>
                <w:top w:val="none" w:sz="0" w:space="0" w:color="auto"/>
                <w:left w:val="none" w:sz="0" w:space="0" w:color="auto"/>
                <w:bottom w:val="none" w:sz="0" w:space="0" w:color="auto"/>
                <w:right w:val="none" w:sz="0" w:space="0" w:color="auto"/>
              </w:divBdr>
            </w:div>
          </w:divsChild>
        </w:div>
        <w:div w:id="286354894">
          <w:marLeft w:val="0"/>
          <w:marRight w:val="0"/>
          <w:marTop w:val="0"/>
          <w:marBottom w:val="0"/>
          <w:divBdr>
            <w:top w:val="none" w:sz="0" w:space="0" w:color="auto"/>
            <w:left w:val="none" w:sz="0" w:space="0" w:color="auto"/>
            <w:bottom w:val="none" w:sz="0" w:space="0" w:color="auto"/>
            <w:right w:val="none" w:sz="0" w:space="0" w:color="auto"/>
          </w:divBdr>
          <w:divsChild>
            <w:div w:id="697659160">
              <w:marLeft w:val="0"/>
              <w:marRight w:val="0"/>
              <w:marTop w:val="0"/>
              <w:marBottom w:val="0"/>
              <w:divBdr>
                <w:top w:val="none" w:sz="0" w:space="0" w:color="auto"/>
                <w:left w:val="none" w:sz="0" w:space="0" w:color="auto"/>
                <w:bottom w:val="none" w:sz="0" w:space="0" w:color="auto"/>
                <w:right w:val="none" w:sz="0" w:space="0" w:color="auto"/>
              </w:divBdr>
            </w:div>
          </w:divsChild>
        </w:div>
        <w:div w:id="291713227">
          <w:marLeft w:val="0"/>
          <w:marRight w:val="0"/>
          <w:marTop w:val="0"/>
          <w:marBottom w:val="0"/>
          <w:divBdr>
            <w:top w:val="none" w:sz="0" w:space="0" w:color="auto"/>
            <w:left w:val="none" w:sz="0" w:space="0" w:color="auto"/>
            <w:bottom w:val="none" w:sz="0" w:space="0" w:color="auto"/>
            <w:right w:val="none" w:sz="0" w:space="0" w:color="auto"/>
          </w:divBdr>
          <w:divsChild>
            <w:div w:id="2091002623">
              <w:marLeft w:val="0"/>
              <w:marRight w:val="0"/>
              <w:marTop w:val="0"/>
              <w:marBottom w:val="0"/>
              <w:divBdr>
                <w:top w:val="none" w:sz="0" w:space="0" w:color="auto"/>
                <w:left w:val="none" w:sz="0" w:space="0" w:color="auto"/>
                <w:bottom w:val="none" w:sz="0" w:space="0" w:color="auto"/>
                <w:right w:val="none" w:sz="0" w:space="0" w:color="auto"/>
              </w:divBdr>
            </w:div>
          </w:divsChild>
        </w:div>
        <w:div w:id="303198134">
          <w:marLeft w:val="0"/>
          <w:marRight w:val="0"/>
          <w:marTop w:val="0"/>
          <w:marBottom w:val="0"/>
          <w:divBdr>
            <w:top w:val="none" w:sz="0" w:space="0" w:color="auto"/>
            <w:left w:val="none" w:sz="0" w:space="0" w:color="auto"/>
            <w:bottom w:val="none" w:sz="0" w:space="0" w:color="auto"/>
            <w:right w:val="none" w:sz="0" w:space="0" w:color="auto"/>
          </w:divBdr>
          <w:divsChild>
            <w:div w:id="985162245">
              <w:marLeft w:val="0"/>
              <w:marRight w:val="0"/>
              <w:marTop w:val="0"/>
              <w:marBottom w:val="0"/>
              <w:divBdr>
                <w:top w:val="none" w:sz="0" w:space="0" w:color="auto"/>
                <w:left w:val="none" w:sz="0" w:space="0" w:color="auto"/>
                <w:bottom w:val="none" w:sz="0" w:space="0" w:color="auto"/>
                <w:right w:val="none" w:sz="0" w:space="0" w:color="auto"/>
              </w:divBdr>
            </w:div>
          </w:divsChild>
        </w:div>
        <w:div w:id="316957301">
          <w:marLeft w:val="0"/>
          <w:marRight w:val="0"/>
          <w:marTop w:val="0"/>
          <w:marBottom w:val="0"/>
          <w:divBdr>
            <w:top w:val="none" w:sz="0" w:space="0" w:color="auto"/>
            <w:left w:val="none" w:sz="0" w:space="0" w:color="auto"/>
            <w:bottom w:val="none" w:sz="0" w:space="0" w:color="auto"/>
            <w:right w:val="none" w:sz="0" w:space="0" w:color="auto"/>
          </w:divBdr>
          <w:divsChild>
            <w:div w:id="1500774447">
              <w:marLeft w:val="0"/>
              <w:marRight w:val="0"/>
              <w:marTop w:val="0"/>
              <w:marBottom w:val="0"/>
              <w:divBdr>
                <w:top w:val="none" w:sz="0" w:space="0" w:color="auto"/>
                <w:left w:val="none" w:sz="0" w:space="0" w:color="auto"/>
                <w:bottom w:val="none" w:sz="0" w:space="0" w:color="auto"/>
                <w:right w:val="none" w:sz="0" w:space="0" w:color="auto"/>
              </w:divBdr>
            </w:div>
          </w:divsChild>
        </w:div>
        <w:div w:id="318775068">
          <w:marLeft w:val="0"/>
          <w:marRight w:val="0"/>
          <w:marTop w:val="0"/>
          <w:marBottom w:val="0"/>
          <w:divBdr>
            <w:top w:val="none" w:sz="0" w:space="0" w:color="auto"/>
            <w:left w:val="none" w:sz="0" w:space="0" w:color="auto"/>
            <w:bottom w:val="none" w:sz="0" w:space="0" w:color="auto"/>
            <w:right w:val="none" w:sz="0" w:space="0" w:color="auto"/>
          </w:divBdr>
          <w:divsChild>
            <w:div w:id="325792255">
              <w:marLeft w:val="0"/>
              <w:marRight w:val="0"/>
              <w:marTop w:val="0"/>
              <w:marBottom w:val="0"/>
              <w:divBdr>
                <w:top w:val="none" w:sz="0" w:space="0" w:color="auto"/>
                <w:left w:val="none" w:sz="0" w:space="0" w:color="auto"/>
                <w:bottom w:val="none" w:sz="0" w:space="0" w:color="auto"/>
                <w:right w:val="none" w:sz="0" w:space="0" w:color="auto"/>
              </w:divBdr>
            </w:div>
          </w:divsChild>
        </w:div>
        <w:div w:id="342896675">
          <w:marLeft w:val="0"/>
          <w:marRight w:val="0"/>
          <w:marTop w:val="0"/>
          <w:marBottom w:val="0"/>
          <w:divBdr>
            <w:top w:val="none" w:sz="0" w:space="0" w:color="auto"/>
            <w:left w:val="none" w:sz="0" w:space="0" w:color="auto"/>
            <w:bottom w:val="none" w:sz="0" w:space="0" w:color="auto"/>
            <w:right w:val="none" w:sz="0" w:space="0" w:color="auto"/>
          </w:divBdr>
          <w:divsChild>
            <w:div w:id="724523555">
              <w:marLeft w:val="0"/>
              <w:marRight w:val="0"/>
              <w:marTop w:val="0"/>
              <w:marBottom w:val="0"/>
              <w:divBdr>
                <w:top w:val="none" w:sz="0" w:space="0" w:color="auto"/>
                <w:left w:val="none" w:sz="0" w:space="0" w:color="auto"/>
                <w:bottom w:val="none" w:sz="0" w:space="0" w:color="auto"/>
                <w:right w:val="none" w:sz="0" w:space="0" w:color="auto"/>
              </w:divBdr>
            </w:div>
          </w:divsChild>
        </w:div>
        <w:div w:id="346365938">
          <w:marLeft w:val="0"/>
          <w:marRight w:val="0"/>
          <w:marTop w:val="0"/>
          <w:marBottom w:val="0"/>
          <w:divBdr>
            <w:top w:val="none" w:sz="0" w:space="0" w:color="auto"/>
            <w:left w:val="none" w:sz="0" w:space="0" w:color="auto"/>
            <w:bottom w:val="none" w:sz="0" w:space="0" w:color="auto"/>
            <w:right w:val="none" w:sz="0" w:space="0" w:color="auto"/>
          </w:divBdr>
          <w:divsChild>
            <w:div w:id="1194000685">
              <w:marLeft w:val="0"/>
              <w:marRight w:val="0"/>
              <w:marTop w:val="0"/>
              <w:marBottom w:val="0"/>
              <w:divBdr>
                <w:top w:val="none" w:sz="0" w:space="0" w:color="auto"/>
                <w:left w:val="none" w:sz="0" w:space="0" w:color="auto"/>
                <w:bottom w:val="none" w:sz="0" w:space="0" w:color="auto"/>
                <w:right w:val="none" w:sz="0" w:space="0" w:color="auto"/>
              </w:divBdr>
            </w:div>
          </w:divsChild>
        </w:div>
        <w:div w:id="346951311">
          <w:marLeft w:val="0"/>
          <w:marRight w:val="0"/>
          <w:marTop w:val="0"/>
          <w:marBottom w:val="0"/>
          <w:divBdr>
            <w:top w:val="none" w:sz="0" w:space="0" w:color="auto"/>
            <w:left w:val="none" w:sz="0" w:space="0" w:color="auto"/>
            <w:bottom w:val="none" w:sz="0" w:space="0" w:color="auto"/>
            <w:right w:val="none" w:sz="0" w:space="0" w:color="auto"/>
          </w:divBdr>
          <w:divsChild>
            <w:div w:id="439222616">
              <w:marLeft w:val="0"/>
              <w:marRight w:val="0"/>
              <w:marTop w:val="0"/>
              <w:marBottom w:val="0"/>
              <w:divBdr>
                <w:top w:val="none" w:sz="0" w:space="0" w:color="auto"/>
                <w:left w:val="none" w:sz="0" w:space="0" w:color="auto"/>
                <w:bottom w:val="none" w:sz="0" w:space="0" w:color="auto"/>
                <w:right w:val="none" w:sz="0" w:space="0" w:color="auto"/>
              </w:divBdr>
            </w:div>
          </w:divsChild>
        </w:div>
        <w:div w:id="359669047">
          <w:marLeft w:val="0"/>
          <w:marRight w:val="0"/>
          <w:marTop w:val="0"/>
          <w:marBottom w:val="0"/>
          <w:divBdr>
            <w:top w:val="none" w:sz="0" w:space="0" w:color="auto"/>
            <w:left w:val="none" w:sz="0" w:space="0" w:color="auto"/>
            <w:bottom w:val="none" w:sz="0" w:space="0" w:color="auto"/>
            <w:right w:val="none" w:sz="0" w:space="0" w:color="auto"/>
          </w:divBdr>
          <w:divsChild>
            <w:div w:id="1064108326">
              <w:marLeft w:val="0"/>
              <w:marRight w:val="0"/>
              <w:marTop w:val="0"/>
              <w:marBottom w:val="0"/>
              <w:divBdr>
                <w:top w:val="none" w:sz="0" w:space="0" w:color="auto"/>
                <w:left w:val="none" w:sz="0" w:space="0" w:color="auto"/>
                <w:bottom w:val="none" w:sz="0" w:space="0" w:color="auto"/>
                <w:right w:val="none" w:sz="0" w:space="0" w:color="auto"/>
              </w:divBdr>
            </w:div>
          </w:divsChild>
        </w:div>
        <w:div w:id="370619140">
          <w:marLeft w:val="0"/>
          <w:marRight w:val="0"/>
          <w:marTop w:val="0"/>
          <w:marBottom w:val="0"/>
          <w:divBdr>
            <w:top w:val="none" w:sz="0" w:space="0" w:color="auto"/>
            <w:left w:val="none" w:sz="0" w:space="0" w:color="auto"/>
            <w:bottom w:val="none" w:sz="0" w:space="0" w:color="auto"/>
            <w:right w:val="none" w:sz="0" w:space="0" w:color="auto"/>
          </w:divBdr>
          <w:divsChild>
            <w:div w:id="815798508">
              <w:marLeft w:val="0"/>
              <w:marRight w:val="0"/>
              <w:marTop w:val="0"/>
              <w:marBottom w:val="0"/>
              <w:divBdr>
                <w:top w:val="none" w:sz="0" w:space="0" w:color="auto"/>
                <w:left w:val="none" w:sz="0" w:space="0" w:color="auto"/>
                <w:bottom w:val="none" w:sz="0" w:space="0" w:color="auto"/>
                <w:right w:val="none" w:sz="0" w:space="0" w:color="auto"/>
              </w:divBdr>
            </w:div>
          </w:divsChild>
        </w:div>
        <w:div w:id="375397779">
          <w:marLeft w:val="0"/>
          <w:marRight w:val="0"/>
          <w:marTop w:val="0"/>
          <w:marBottom w:val="0"/>
          <w:divBdr>
            <w:top w:val="none" w:sz="0" w:space="0" w:color="auto"/>
            <w:left w:val="none" w:sz="0" w:space="0" w:color="auto"/>
            <w:bottom w:val="none" w:sz="0" w:space="0" w:color="auto"/>
            <w:right w:val="none" w:sz="0" w:space="0" w:color="auto"/>
          </w:divBdr>
          <w:divsChild>
            <w:div w:id="1165390166">
              <w:marLeft w:val="0"/>
              <w:marRight w:val="0"/>
              <w:marTop w:val="0"/>
              <w:marBottom w:val="0"/>
              <w:divBdr>
                <w:top w:val="none" w:sz="0" w:space="0" w:color="auto"/>
                <w:left w:val="none" w:sz="0" w:space="0" w:color="auto"/>
                <w:bottom w:val="none" w:sz="0" w:space="0" w:color="auto"/>
                <w:right w:val="none" w:sz="0" w:space="0" w:color="auto"/>
              </w:divBdr>
            </w:div>
          </w:divsChild>
        </w:div>
        <w:div w:id="379208371">
          <w:marLeft w:val="0"/>
          <w:marRight w:val="0"/>
          <w:marTop w:val="0"/>
          <w:marBottom w:val="0"/>
          <w:divBdr>
            <w:top w:val="none" w:sz="0" w:space="0" w:color="auto"/>
            <w:left w:val="none" w:sz="0" w:space="0" w:color="auto"/>
            <w:bottom w:val="none" w:sz="0" w:space="0" w:color="auto"/>
            <w:right w:val="none" w:sz="0" w:space="0" w:color="auto"/>
          </w:divBdr>
          <w:divsChild>
            <w:div w:id="410202680">
              <w:marLeft w:val="0"/>
              <w:marRight w:val="0"/>
              <w:marTop w:val="0"/>
              <w:marBottom w:val="0"/>
              <w:divBdr>
                <w:top w:val="none" w:sz="0" w:space="0" w:color="auto"/>
                <w:left w:val="none" w:sz="0" w:space="0" w:color="auto"/>
                <w:bottom w:val="none" w:sz="0" w:space="0" w:color="auto"/>
                <w:right w:val="none" w:sz="0" w:space="0" w:color="auto"/>
              </w:divBdr>
            </w:div>
          </w:divsChild>
        </w:div>
        <w:div w:id="384060992">
          <w:marLeft w:val="0"/>
          <w:marRight w:val="0"/>
          <w:marTop w:val="0"/>
          <w:marBottom w:val="0"/>
          <w:divBdr>
            <w:top w:val="none" w:sz="0" w:space="0" w:color="auto"/>
            <w:left w:val="none" w:sz="0" w:space="0" w:color="auto"/>
            <w:bottom w:val="none" w:sz="0" w:space="0" w:color="auto"/>
            <w:right w:val="none" w:sz="0" w:space="0" w:color="auto"/>
          </w:divBdr>
          <w:divsChild>
            <w:div w:id="239143440">
              <w:marLeft w:val="0"/>
              <w:marRight w:val="0"/>
              <w:marTop w:val="0"/>
              <w:marBottom w:val="0"/>
              <w:divBdr>
                <w:top w:val="none" w:sz="0" w:space="0" w:color="auto"/>
                <w:left w:val="none" w:sz="0" w:space="0" w:color="auto"/>
                <w:bottom w:val="none" w:sz="0" w:space="0" w:color="auto"/>
                <w:right w:val="none" w:sz="0" w:space="0" w:color="auto"/>
              </w:divBdr>
            </w:div>
          </w:divsChild>
        </w:div>
        <w:div w:id="397241748">
          <w:marLeft w:val="0"/>
          <w:marRight w:val="0"/>
          <w:marTop w:val="0"/>
          <w:marBottom w:val="0"/>
          <w:divBdr>
            <w:top w:val="none" w:sz="0" w:space="0" w:color="auto"/>
            <w:left w:val="none" w:sz="0" w:space="0" w:color="auto"/>
            <w:bottom w:val="none" w:sz="0" w:space="0" w:color="auto"/>
            <w:right w:val="none" w:sz="0" w:space="0" w:color="auto"/>
          </w:divBdr>
          <w:divsChild>
            <w:div w:id="747925509">
              <w:marLeft w:val="0"/>
              <w:marRight w:val="0"/>
              <w:marTop w:val="0"/>
              <w:marBottom w:val="0"/>
              <w:divBdr>
                <w:top w:val="none" w:sz="0" w:space="0" w:color="auto"/>
                <w:left w:val="none" w:sz="0" w:space="0" w:color="auto"/>
                <w:bottom w:val="none" w:sz="0" w:space="0" w:color="auto"/>
                <w:right w:val="none" w:sz="0" w:space="0" w:color="auto"/>
              </w:divBdr>
            </w:div>
          </w:divsChild>
        </w:div>
        <w:div w:id="406466586">
          <w:marLeft w:val="0"/>
          <w:marRight w:val="0"/>
          <w:marTop w:val="0"/>
          <w:marBottom w:val="0"/>
          <w:divBdr>
            <w:top w:val="none" w:sz="0" w:space="0" w:color="auto"/>
            <w:left w:val="none" w:sz="0" w:space="0" w:color="auto"/>
            <w:bottom w:val="none" w:sz="0" w:space="0" w:color="auto"/>
            <w:right w:val="none" w:sz="0" w:space="0" w:color="auto"/>
          </w:divBdr>
          <w:divsChild>
            <w:div w:id="269557039">
              <w:marLeft w:val="0"/>
              <w:marRight w:val="0"/>
              <w:marTop w:val="0"/>
              <w:marBottom w:val="0"/>
              <w:divBdr>
                <w:top w:val="none" w:sz="0" w:space="0" w:color="auto"/>
                <w:left w:val="none" w:sz="0" w:space="0" w:color="auto"/>
                <w:bottom w:val="none" w:sz="0" w:space="0" w:color="auto"/>
                <w:right w:val="none" w:sz="0" w:space="0" w:color="auto"/>
              </w:divBdr>
            </w:div>
          </w:divsChild>
        </w:div>
        <w:div w:id="409036709">
          <w:marLeft w:val="0"/>
          <w:marRight w:val="0"/>
          <w:marTop w:val="0"/>
          <w:marBottom w:val="0"/>
          <w:divBdr>
            <w:top w:val="none" w:sz="0" w:space="0" w:color="auto"/>
            <w:left w:val="none" w:sz="0" w:space="0" w:color="auto"/>
            <w:bottom w:val="none" w:sz="0" w:space="0" w:color="auto"/>
            <w:right w:val="none" w:sz="0" w:space="0" w:color="auto"/>
          </w:divBdr>
          <w:divsChild>
            <w:div w:id="1255672026">
              <w:marLeft w:val="0"/>
              <w:marRight w:val="0"/>
              <w:marTop w:val="0"/>
              <w:marBottom w:val="0"/>
              <w:divBdr>
                <w:top w:val="none" w:sz="0" w:space="0" w:color="auto"/>
                <w:left w:val="none" w:sz="0" w:space="0" w:color="auto"/>
                <w:bottom w:val="none" w:sz="0" w:space="0" w:color="auto"/>
                <w:right w:val="none" w:sz="0" w:space="0" w:color="auto"/>
              </w:divBdr>
            </w:div>
          </w:divsChild>
        </w:div>
        <w:div w:id="412163395">
          <w:marLeft w:val="0"/>
          <w:marRight w:val="0"/>
          <w:marTop w:val="0"/>
          <w:marBottom w:val="0"/>
          <w:divBdr>
            <w:top w:val="none" w:sz="0" w:space="0" w:color="auto"/>
            <w:left w:val="none" w:sz="0" w:space="0" w:color="auto"/>
            <w:bottom w:val="none" w:sz="0" w:space="0" w:color="auto"/>
            <w:right w:val="none" w:sz="0" w:space="0" w:color="auto"/>
          </w:divBdr>
          <w:divsChild>
            <w:div w:id="1940213623">
              <w:marLeft w:val="0"/>
              <w:marRight w:val="0"/>
              <w:marTop w:val="0"/>
              <w:marBottom w:val="0"/>
              <w:divBdr>
                <w:top w:val="none" w:sz="0" w:space="0" w:color="auto"/>
                <w:left w:val="none" w:sz="0" w:space="0" w:color="auto"/>
                <w:bottom w:val="none" w:sz="0" w:space="0" w:color="auto"/>
                <w:right w:val="none" w:sz="0" w:space="0" w:color="auto"/>
              </w:divBdr>
            </w:div>
          </w:divsChild>
        </w:div>
        <w:div w:id="425079071">
          <w:marLeft w:val="0"/>
          <w:marRight w:val="0"/>
          <w:marTop w:val="0"/>
          <w:marBottom w:val="0"/>
          <w:divBdr>
            <w:top w:val="none" w:sz="0" w:space="0" w:color="auto"/>
            <w:left w:val="none" w:sz="0" w:space="0" w:color="auto"/>
            <w:bottom w:val="none" w:sz="0" w:space="0" w:color="auto"/>
            <w:right w:val="none" w:sz="0" w:space="0" w:color="auto"/>
          </w:divBdr>
          <w:divsChild>
            <w:div w:id="956988996">
              <w:marLeft w:val="0"/>
              <w:marRight w:val="0"/>
              <w:marTop w:val="0"/>
              <w:marBottom w:val="0"/>
              <w:divBdr>
                <w:top w:val="none" w:sz="0" w:space="0" w:color="auto"/>
                <w:left w:val="none" w:sz="0" w:space="0" w:color="auto"/>
                <w:bottom w:val="none" w:sz="0" w:space="0" w:color="auto"/>
                <w:right w:val="none" w:sz="0" w:space="0" w:color="auto"/>
              </w:divBdr>
            </w:div>
          </w:divsChild>
        </w:div>
        <w:div w:id="425227197">
          <w:marLeft w:val="0"/>
          <w:marRight w:val="0"/>
          <w:marTop w:val="0"/>
          <w:marBottom w:val="0"/>
          <w:divBdr>
            <w:top w:val="none" w:sz="0" w:space="0" w:color="auto"/>
            <w:left w:val="none" w:sz="0" w:space="0" w:color="auto"/>
            <w:bottom w:val="none" w:sz="0" w:space="0" w:color="auto"/>
            <w:right w:val="none" w:sz="0" w:space="0" w:color="auto"/>
          </w:divBdr>
          <w:divsChild>
            <w:div w:id="518785212">
              <w:marLeft w:val="0"/>
              <w:marRight w:val="0"/>
              <w:marTop w:val="0"/>
              <w:marBottom w:val="0"/>
              <w:divBdr>
                <w:top w:val="none" w:sz="0" w:space="0" w:color="auto"/>
                <w:left w:val="none" w:sz="0" w:space="0" w:color="auto"/>
                <w:bottom w:val="none" w:sz="0" w:space="0" w:color="auto"/>
                <w:right w:val="none" w:sz="0" w:space="0" w:color="auto"/>
              </w:divBdr>
            </w:div>
          </w:divsChild>
        </w:div>
        <w:div w:id="434983881">
          <w:marLeft w:val="0"/>
          <w:marRight w:val="0"/>
          <w:marTop w:val="0"/>
          <w:marBottom w:val="0"/>
          <w:divBdr>
            <w:top w:val="none" w:sz="0" w:space="0" w:color="auto"/>
            <w:left w:val="none" w:sz="0" w:space="0" w:color="auto"/>
            <w:bottom w:val="none" w:sz="0" w:space="0" w:color="auto"/>
            <w:right w:val="none" w:sz="0" w:space="0" w:color="auto"/>
          </w:divBdr>
          <w:divsChild>
            <w:div w:id="500973656">
              <w:marLeft w:val="0"/>
              <w:marRight w:val="0"/>
              <w:marTop w:val="0"/>
              <w:marBottom w:val="0"/>
              <w:divBdr>
                <w:top w:val="none" w:sz="0" w:space="0" w:color="auto"/>
                <w:left w:val="none" w:sz="0" w:space="0" w:color="auto"/>
                <w:bottom w:val="none" w:sz="0" w:space="0" w:color="auto"/>
                <w:right w:val="none" w:sz="0" w:space="0" w:color="auto"/>
              </w:divBdr>
            </w:div>
          </w:divsChild>
        </w:div>
        <w:div w:id="439956369">
          <w:marLeft w:val="0"/>
          <w:marRight w:val="0"/>
          <w:marTop w:val="0"/>
          <w:marBottom w:val="0"/>
          <w:divBdr>
            <w:top w:val="none" w:sz="0" w:space="0" w:color="auto"/>
            <w:left w:val="none" w:sz="0" w:space="0" w:color="auto"/>
            <w:bottom w:val="none" w:sz="0" w:space="0" w:color="auto"/>
            <w:right w:val="none" w:sz="0" w:space="0" w:color="auto"/>
          </w:divBdr>
          <w:divsChild>
            <w:div w:id="1924795317">
              <w:marLeft w:val="0"/>
              <w:marRight w:val="0"/>
              <w:marTop w:val="0"/>
              <w:marBottom w:val="0"/>
              <w:divBdr>
                <w:top w:val="none" w:sz="0" w:space="0" w:color="auto"/>
                <w:left w:val="none" w:sz="0" w:space="0" w:color="auto"/>
                <w:bottom w:val="none" w:sz="0" w:space="0" w:color="auto"/>
                <w:right w:val="none" w:sz="0" w:space="0" w:color="auto"/>
              </w:divBdr>
            </w:div>
          </w:divsChild>
        </w:div>
        <w:div w:id="451021724">
          <w:marLeft w:val="0"/>
          <w:marRight w:val="0"/>
          <w:marTop w:val="0"/>
          <w:marBottom w:val="0"/>
          <w:divBdr>
            <w:top w:val="none" w:sz="0" w:space="0" w:color="auto"/>
            <w:left w:val="none" w:sz="0" w:space="0" w:color="auto"/>
            <w:bottom w:val="none" w:sz="0" w:space="0" w:color="auto"/>
            <w:right w:val="none" w:sz="0" w:space="0" w:color="auto"/>
          </w:divBdr>
          <w:divsChild>
            <w:div w:id="383452544">
              <w:marLeft w:val="0"/>
              <w:marRight w:val="0"/>
              <w:marTop w:val="0"/>
              <w:marBottom w:val="0"/>
              <w:divBdr>
                <w:top w:val="none" w:sz="0" w:space="0" w:color="auto"/>
                <w:left w:val="none" w:sz="0" w:space="0" w:color="auto"/>
                <w:bottom w:val="none" w:sz="0" w:space="0" w:color="auto"/>
                <w:right w:val="none" w:sz="0" w:space="0" w:color="auto"/>
              </w:divBdr>
            </w:div>
          </w:divsChild>
        </w:div>
        <w:div w:id="459112113">
          <w:marLeft w:val="0"/>
          <w:marRight w:val="0"/>
          <w:marTop w:val="0"/>
          <w:marBottom w:val="0"/>
          <w:divBdr>
            <w:top w:val="none" w:sz="0" w:space="0" w:color="auto"/>
            <w:left w:val="none" w:sz="0" w:space="0" w:color="auto"/>
            <w:bottom w:val="none" w:sz="0" w:space="0" w:color="auto"/>
            <w:right w:val="none" w:sz="0" w:space="0" w:color="auto"/>
          </w:divBdr>
          <w:divsChild>
            <w:div w:id="1729955484">
              <w:marLeft w:val="0"/>
              <w:marRight w:val="0"/>
              <w:marTop w:val="0"/>
              <w:marBottom w:val="0"/>
              <w:divBdr>
                <w:top w:val="none" w:sz="0" w:space="0" w:color="auto"/>
                <w:left w:val="none" w:sz="0" w:space="0" w:color="auto"/>
                <w:bottom w:val="none" w:sz="0" w:space="0" w:color="auto"/>
                <w:right w:val="none" w:sz="0" w:space="0" w:color="auto"/>
              </w:divBdr>
            </w:div>
          </w:divsChild>
        </w:div>
        <w:div w:id="468977325">
          <w:marLeft w:val="0"/>
          <w:marRight w:val="0"/>
          <w:marTop w:val="0"/>
          <w:marBottom w:val="0"/>
          <w:divBdr>
            <w:top w:val="none" w:sz="0" w:space="0" w:color="auto"/>
            <w:left w:val="none" w:sz="0" w:space="0" w:color="auto"/>
            <w:bottom w:val="none" w:sz="0" w:space="0" w:color="auto"/>
            <w:right w:val="none" w:sz="0" w:space="0" w:color="auto"/>
          </w:divBdr>
          <w:divsChild>
            <w:div w:id="1714571133">
              <w:marLeft w:val="0"/>
              <w:marRight w:val="0"/>
              <w:marTop w:val="0"/>
              <w:marBottom w:val="0"/>
              <w:divBdr>
                <w:top w:val="none" w:sz="0" w:space="0" w:color="auto"/>
                <w:left w:val="none" w:sz="0" w:space="0" w:color="auto"/>
                <w:bottom w:val="none" w:sz="0" w:space="0" w:color="auto"/>
                <w:right w:val="none" w:sz="0" w:space="0" w:color="auto"/>
              </w:divBdr>
            </w:div>
          </w:divsChild>
        </w:div>
        <w:div w:id="469597073">
          <w:marLeft w:val="0"/>
          <w:marRight w:val="0"/>
          <w:marTop w:val="0"/>
          <w:marBottom w:val="0"/>
          <w:divBdr>
            <w:top w:val="none" w:sz="0" w:space="0" w:color="auto"/>
            <w:left w:val="none" w:sz="0" w:space="0" w:color="auto"/>
            <w:bottom w:val="none" w:sz="0" w:space="0" w:color="auto"/>
            <w:right w:val="none" w:sz="0" w:space="0" w:color="auto"/>
          </w:divBdr>
          <w:divsChild>
            <w:div w:id="1915431112">
              <w:marLeft w:val="0"/>
              <w:marRight w:val="0"/>
              <w:marTop w:val="0"/>
              <w:marBottom w:val="0"/>
              <w:divBdr>
                <w:top w:val="none" w:sz="0" w:space="0" w:color="auto"/>
                <w:left w:val="none" w:sz="0" w:space="0" w:color="auto"/>
                <w:bottom w:val="none" w:sz="0" w:space="0" w:color="auto"/>
                <w:right w:val="none" w:sz="0" w:space="0" w:color="auto"/>
              </w:divBdr>
            </w:div>
          </w:divsChild>
        </w:div>
        <w:div w:id="480973561">
          <w:marLeft w:val="0"/>
          <w:marRight w:val="0"/>
          <w:marTop w:val="0"/>
          <w:marBottom w:val="0"/>
          <w:divBdr>
            <w:top w:val="none" w:sz="0" w:space="0" w:color="auto"/>
            <w:left w:val="none" w:sz="0" w:space="0" w:color="auto"/>
            <w:bottom w:val="none" w:sz="0" w:space="0" w:color="auto"/>
            <w:right w:val="none" w:sz="0" w:space="0" w:color="auto"/>
          </w:divBdr>
          <w:divsChild>
            <w:div w:id="1842576607">
              <w:marLeft w:val="0"/>
              <w:marRight w:val="0"/>
              <w:marTop w:val="0"/>
              <w:marBottom w:val="0"/>
              <w:divBdr>
                <w:top w:val="none" w:sz="0" w:space="0" w:color="auto"/>
                <w:left w:val="none" w:sz="0" w:space="0" w:color="auto"/>
                <w:bottom w:val="none" w:sz="0" w:space="0" w:color="auto"/>
                <w:right w:val="none" w:sz="0" w:space="0" w:color="auto"/>
              </w:divBdr>
            </w:div>
          </w:divsChild>
        </w:div>
        <w:div w:id="493035567">
          <w:marLeft w:val="0"/>
          <w:marRight w:val="0"/>
          <w:marTop w:val="0"/>
          <w:marBottom w:val="0"/>
          <w:divBdr>
            <w:top w:val="none" w:sz="0" w:space="0" w:color="auto"/>
            <w:left w:val="none" w:sz="0" w:space="0" w:color="auto"/>
            <w:bottom w:val="none" w:sz="0" w:space="0" w:color="auto"/>
            <w:right w:val="none" w:sz="0" w:space="0" w:color="auto"/>
          </w:divBdr>
          <w:divsChild>
            <w:div w:id="999044240">
              <w:marLeft w:val="0"/>
              <w:marRight w:val="0"/>
              <w:marTop w:val="0"/>
              <w:marBottom w:val="0"/>
              <w:divBdr>
                <w:top w:val="none" w:sz="0" w:space="0" w:color="auto"/>
                <w:left w:val="none" w:sz="0" w:space="0" w:color="auto"/>
                <w:bottom w:val="none" w:sz="0" w:space="0" w:color="auto"/>
                <w:right w:val="none" w:sz="0" w:space="0" w:color="auto"/>
              </w:divBdr>
            </w:div>
          </w:divsChild>
        </w:div>
        <w:div w:id="509027637">
          <w:marLeft w:val="0"/>
          <w:marRight w:val="0"/>
          <w:marTop w:val="0"/>
          <w:marBottom w:val="0"/>
          <w:divBdr>
            <w:top w:val="none" w:sz="0" w:space="0" w:color="auto"/>
            <w:left w:val="none" w:sz="0" w:space="0" w:color="auto"/>
            <w:bottom w:val="none" w:sz="0" w:space="0" w:color="auto"/>
            <w:right w:val="none" w:sz="0" w:space="0" w:color="auto"/>
          </w:divBdr>
          <w:divsChild>
            <w:div w:id="1090662557">
              <w:marLeft w:val="0"/>
              <w:marRight w:val="0"/>
              <w:marTop w:val="0"/>
              <w:marBottom w:val="0"/>
              <w:divBdr>
                <w:top w:val="none" w:sz="0" w:space="0" w:color="auto"/>
                <w:left w:val="none" w:sz="0" w:space="0" w:color="auto"/>
                <w:bottom w:val="none" w:sz="0" w:space="0" w:color="auto"/>
                <w:right w:val="none" w:sz="0" w:space="0" w:color="auto"/>
              </w:divBdr>
            </w:div>
          </w:divsChild>
        </w:div>
        <w:div w:id="516382885">
          <w:marLeft w:val="0"/>
          <w:marRight w:val="0"/>
          <w:marTop w:val="0"/>
          <w:marBottom w:val="0"/>
          <w:divBdr>
            <w:top w:val="none" w:sz="0" w:space="0" w:color="auto"/>
            <w:left w:val="none" w:sz="0" w:space="0" w:color="auto"/>
            <w:bottom w:val="none" w:sz="0" w:space="0" w:color="auto"/>
            <w:right w:val="none" w:sz="0" w:space="0" w:color="auto"/>
          </w:divBdr>
          <w:divsChild>
            <w:div w:id="1919561131">
              <w:marLeft w:val="0"/>
              <w:marRight w:val="0"/>
              <w:marTop w:val="0"/>
              <w:marBottom w:val="0"/>
              <w:divBdr>
                <w:top w:val="none" w:sz="0" w:space="0" w:color="auto"/>
                <w:left w:val="none" w:sz="0" w:space="0" w:color="auto"/>
                <w:bottom w:val="none" w:sz="0" w:space="0" w:color="auto"/>
                <w:right w:val="none" w:sz="0" w:space="0" w:color="auto"/>
              </w:divBdr>
            </w:div>
          </w:divsChild>
        </w:div>
        <w:div w:id="523519055">
          <w:marLeft w:val="0"/>
          <w:marRight w:val="0"/>
          <w:marTop w:val="0"/>
          <w:marBottom w:val="0"/>
          <w:divBdr>
            <w:top w:val="none" w:sz="0" w:space="0" w:color="auto"/>
            <w:left w:val="none" w:sz="0" w:space="0" w:color="auto"/>
            <w:bottom w:val="none" w:sz="0" w:space="0" w:color="auto"/>
            <w:right w:val="none" w:sz="0" w:space="0" w:color="auto"/>
          </w:divBdr>
          <w:divsChild>
            <w:div w:id="140540891">
              <w:marLeft w:val="0"/>
              <w:marRight w:val="0"/>
              <w:marTop w:val="0"/>
              <w:marBottom w:val="0"/>
              <w:divBdr>
                <w:top w:val="none" w:sz="0" w:space="0" w:color="auto"/>
                <w:left w:val="none" w:sz="0" w:space="0" w:color="auto"/>
                <w:bottom w:val="none" w:sz="0" w:space="0" w:color="auto"/>
                <w:right w:val="none" w:sz="0" w:space="0" w:color="auto"/>
              </w:divBdr>
            </w:div>
          </w:divsChild>
        </w:div>
        <w:div w:id="524945626">
          <w:marLeft w:val="0"/>
          <w:marRight w:val="0"/>
          <w:marTop w:val="0"/>
          <w:marBottom w:val="0"/>
          <w:divBdr>
            <w:top w:val="none" w:sz="0" w:space="0" w:color="auto"/>
            <w:left w:val="none" w:sz="0" w:space="0" w:color="auto"/>
            <w:bottom w:val="none" w:sz="0" w:space="0" w:color="auto"/>
            <w:right w:val="none" w:sz="0" w:space="0" w:color="auto"/>
          </w:divBdr>
          <w:divsChild>
            <w:div w:id="837305933">
              <w:marLeft w:val="0"/>
              <w:marRight w:val="0"/>
              <w:marTop w:val="0"/>
              <w:marBottom w:val="0"/>
              <w:divBdr>
                <w:top w:val="none" w:sz="0" w:space="0" w:color="auto"/>
                <w:left w:val="none" w:sz="0" w:space="0" w:color="auto"/>
                <w:bottom w:val="none" w:sz="0" w:space="0" w:color="auto"/>
                <w:right w:val="none" w:sz="0" w:space="0" w:color="auto"/>
              </w:divBdr>
            </w:div>
          </w:divsChild>
        </w:div>
        <w:div w:id="528370997">
          <w:marLeft w:val="0"/>
          <w:marRight w:val="0"/>
          <w:marTop w:val="0"/>
          <w:marBottom w:val="0"/>
          <w:divBdr>
            <w:top w:val="none" w:sz="0" w:space="0" w:color="auto"/>
            <w:left w:val="none" w:sz="0" w:space="0" w:color="auto"/>
            <w:bottom w:val="none" w:sz="0" w:space="0" w:color="auto"/>
            <w:right w:val="none" w:sz="0" w:space="0" w:color="auto"/>
          </w:divBdr>
          <w:divsChild>
            <w:div w:id="1949655645">
              <w:marLeft w:val="0"/>
              <w:marRight w:val="0"/>
              <w:marTop w:val="0"/>
              <w:marBottom w:val="0"/>
              <w:divBdr>
                <w:top w:val="none" w:sz="0" w:space="0" w:color="auto"/>
                <w:left w:val="none" w:sz="0" w:space="0" w:color="auto"/>
                <w:bottom w:val="none" w:sz="0" w:space="0" w:color="auto"/>
                <w:right w:val="none" w:sz="0" w:space="0" w:color="auto"/>
              </w:divBdr>
            </w:div>
          </w:divsChild>
        </w:div>
        <w:div w:id="528689085">
          <w:marLeft w:val="0"/>
          <w:marRight w:val="0"/>
          <w:marTop w:val="0"/>
          <w:marBottom w:val="0"/>
          <w:divBdr>
            <w:top w:val="none" w:sz="0" w:space="0" w:color="auto"/>
            <w:left w:val="none" w:sz="0" w:space="0" w:color="auto"/>
            <w:bottom w:val="none" w:sz="0" w:space="0" w:color="auto"/>
            <w:right w:val="none" w:sz="0" w:space="0" w:color="auto"/>
          </w:divBdr>
          <w:divsChild>
            <w:div w:id="1683242943">
              <w:marLeft w:val="0"/>
              <w:marRight w:val="0"/>
              <w:marTop w:val="0"/>
              <w:marBottom w:val="0"/>
              <w:divBdr>
                <w:top w:val="none" w:sz="0" w:space="0" w:color="auto"/>
                <w:left w:val="none" w:sz="0" w:space="0" w:color="auto"/>
                <w:bottom w:val="none" w:sz="0" w:space="0" w:color="auto"/>
                <w:right w:val="none" w:sz="0" w:space="0" w:color="auto"/>
              </w:divBdr>
            </w:div>
          </w:divsChild>
        </w:div>
        <w:div w:id="532153558">
          <w:marLeft w:val="0"/>
          <w:marRight w:val="0"/>
          <w:marTop w:val="0"/>
          <w:marBottom w:val="0"/>
          <w:divBdr>
            <w:top w:val="none" w:sz="0" w:space="0" w:color="auto"/>
            <w:left w:val="none" w:sz="0" w:space="0" w:color="auto"/>
            <w:bottom w:val="none" w:sz="0" w:space="0" w:color="auto"/>
            <w:right w:val="none" w:sz="0" w:space="0" w:color="auto"/>
          </w:divBdr>
          <w:divsChild>
            <w:div w:id="1846703336">
              <w:marLeft w:val="0"/>
              <w:marRight w:val="0"/>
              <w:marTop w:val="0"/>
              <w:marBottom w:val="0"/>
              <w:divBdr>
                <w:top w:val="none" w:sz="0" w:space="0" w:color="auto"/>
                <w:left w:val="none" w:sz="0" w:space="0" w:color="auto"/>
                <w:bottom w:val="none" w:sz="0" w:space="0" w:color="auto"/>
                <w:right w:val="none" w:sz="0" w:space="0" w:color="auto"/>
              </w:divBdr>
            </w:div>
          </w:divsChild>
        </w:div>
        <w:div w:id="546264782">
          <w:marLeft w:val="0"/>
          <w:marRight w:val="0"/>
          <w:marTop w:val="0"/>
          <w:marBottom w:val="0"/>
          <w:divBdr>
            <w:top w:val="none" w:sz="0" w:space="0" w:color="auto"/>
            <w:left w:val="none" w:sz="0" w:space="0" w:color="auto"/>
            <w:bottom w:val="none" w:sz="0" w:space="0" w:color="auto"/>
            <w:right w:val="none" w:sz="0" w:space="0" w:color="auto"/>
          </w:divBdr>
          <w:divsChild>
            <w:div w:id="265967162">
              <w:marLeft w:val="0"/>
              <w:marRight w:val="0"/>
              <w:marTop w:val="0"/>
              <w:marBottom w:val="0"/>
              <w:divBdr>
                <w:top w:val="none" w:sz="0" w:space="0" w:color="auto"/>
                <w:left w:val="none" w:sz="0" w:space="0" w:color="auto"/>
                <w:bottom w:val="none" w:sz="0" w:space="0" w:color="auto"/>
                <w:right w:val="none" w:sz="0" w:space="0" w:color="auto"/>
              </w:divBdr>
            </w:div>
          </w:divsChild>
        </w:div>
        <w:div w:id="548106157">
          <w:marLeft w:val="0"/>
          <w:marRight w:val="0"/>
          <w:marTop w:val="0"/>
          <w:marBottom w:val="0"/>
          <w:divBdr>
            <w:top w:val="none" w:sz="0" w:space="0" w:color="auto"/>
            <w:left w:val="none" w:sz="0" w:space="0" w:color="auto"/>
            <w:bottom w:val="none" w:sz="0" w:space="0" w:color="auto"/>
            <w:right w:val="none" w:sz="0" w:space="0" w:color="auto"/>
          </w:divBdr>
          <w:divsChild>
            <w:div w:id="556210008">
              <w:marLeft w:val="0"/>
              <w:marRight w:val="0"/>
              <w:marTop w:val="0"/>
              <w:marBottom w:val="0"/>
              <w:divBdr>
                <w:top w:val="none" w:sz="0" w:space="0" w:color="auto"/>
                <w:left w:val="none" w:sz="0" w:space="0" w:color="auto"/>
                <w:bottom w:val="none" w:sz="0" w:space="0" w:color="auto"/>
                <w:right w:val="none" w:sz="0" w:space="0" w:color="auto"/>
              </w:divBdr>
            </w:div>
          </w:divsChild>
        </w:div>
        <w:div w:id="551696685">
          <w:marLeft w:val="0"/>
          <w:marRight w:val="0"/>
          <w:marTop w:val="0"/>
          <w:marBottom w:val="0"/>
          <w:divBdr>
            <w:top w:val="none" w:sz="0" w:space="0" w:color="auto"/>
            <w:left w:val="none" w:sz="0" w:space="0" w:color="auto"/>
            <w:bottom w:val="none" w:sz="0" w:space="0" w:color="auto"/>
            <w:right w:val="none" w:sz="0" w:space="0" w:color="auto"/>
          </w:divBdr>
          <w:divsChild>
            <w:div w:id="89089085">
              <w:marLeft w:val="0"/>
              <w:marRight w:val="0"/>
              <w:marTop w:val="0"/>
              <w:marBottom w:val="0"/>
              <w:divBdr>
                <w:top w:val="none" w:sz="0" w:space="0" w:color="auto"/>
                <w:left w:val="none" w:sz="0" w:space="0" w:color="auto"/>
                <w:bottom w:val="none" w:sz="0" w:space="0" w:color="auto"/>
                <w:right w:val="none" w:sz="0" w:space="0" w:color="auto"/>
              </w:divBdr>
            </w:div>
          </w:divsChild>
        </w:div>
        <w:div w:id="574438990">
          <w:marLeft w:val="0"/>
          <w:marRight w:val="0"/>
          <w:marTop w:val="0"/>
          <w:marBottom w:val="0"/>
          <w:divBdr>
            <w:top w:val="none" w:sz="0" w:space="0" w:color="auto"/>
            <w:left w:val="none" w:sz="0" w:space="0" w:color="auto"/>
            <w:bottom w:val="none" w:sz="0" w:space="0" w:color="auto"/>
            <w:right w:val="none" w:sz="0" w:space="0" w:color="auto"/>
          </w:divBdr>
          <w:divsChild>
            <w:div w:id="386535759">
              <w:marLeft w:val="0"/>
              <w:marRight w:val="0"/>
              <w:marTop w:val="0"/>
              <w:marBottom w:val="0"/>
              <w:divBdr>
                <w:top w:val="none" w:sz="0" w:space="0" w:color="auto"/>
                <w:left w:val="none" w:sz="0" w:space="0" w:color="auto"/>
                <w:bottom w:val="none" w:sz="0" w:space="0" w:color="auto"/>
                <w:right w:val="none" w:sz="0" w:space="0" w:color="auto"/>
              </w:divBdr>
            </w:div>
          </w:divsChild>
        </w:div>
        <w:div w:id="583882851">
          <w:marLeft w:val="0"/>
          <w:marRight w:val="0"/>
          <w:marTop w:val="0"/>
          <w:marBottom w:val="0"/>
          <w:divBdr>
            <w:top w:val="none" w:sz="0" w:space="0" w:color="auto"/>
            <w:left w:val="none" w:sz="0" w:space="0" w:color="auto"/>
            <w:bottom w:val="none" w:sz="0" w:space="0" w:color="auto"/>
            <w:right w:val="none" w:sz="0" w:space="0" w:color="auto"/>
          </w:divBdr>
          <w:divsChild>
            <w:div w:id="479658772">
              <w:marLeft w:val="0"/>
              <w:marRight w:val="0"/>
              <w:marTop w:val="0"/>
              <w:marBottom w:val="0"/>
              <w:divBdr>
                <w:top w:val="none" w:sz="0" w:space="0" w:color="auto"/>
                <w:left w:val="none" w:sz="0" w:space="0" w:color="auto"/>
                <w:bottom w:val="none" w:sz="0" w:space="0" w:color="auto"/>
                <w:right w:val="none" w:sz="0" w:space="0" w:color="auto"/>
              </w:divBdr>
            </w:div>
          </w:divsChild>
        </w:div>
        <w:div w:id="587617417">
          <w:marLeft w:val="0"/>
          <w:marRight w:val="0"/>
          <w:marTop w:val="0"/>
          <w:marBottom w:val="0"/>
          <w:divBdr>
            <w:top w:val="none" w:sz="0" w:space="0" w:color="auto"/>
            <w:left w:val="none" w:sz="0" w:space="0" w:color="auto"/>
            <w:bottom w:val="none" w:sz="0" w:space="0" w:color="auto"/>
            <w:right w:val="none" w:sz="0" w:space="0" w:color="auto"/>
          </w:divBdr>
          <w:divsChild>
            <w:div w:id="118382556">
              <w:marLeft w:val="0"/>
              <w:marRight w:val="0"/>
              <w:marTop w:val="0"/>
              <w:marBottom w:val="0"/>
              <w:divBdr>
                <w:top w:val="none" w:sz="0" w:space="0" w:color="auto"/>
                <w:left w:val="none" w:sz="0" w:space="0" w:color="auto"/>
                <w:bottom w:val="none" w:sz="0" w:space="0" w:color="auto"/>
                <w:right w:val="none" w:sz="0" w:space="0" w:color="auto"/>
              </w:divBdr>
            </w:div>
          </w:divsChild>
        </w:div>
        <w:div w:id="595599358">
          <w:marLeft w:val="0"/>
          <w:marRight w:val="0"/>
          <w:marTop w:val="0"/>
          <w:marBottom w:val="0"/>
          <w:divBdr>
            <w:top w:val="none" w:sz="0" w:space="0" w:color="auto"/>
            <w:left w:val="none" w:sz="0" w:space="0" w:color="auto"/>
            <w:bottom w:val="none" w:sz="0" w:space="0" w:color="auto"/>
            <w:right w:val="none" w:sz="0" w:space="0" w:color="auto"/>
          </w:divBdr>
          <w:divsChild>
            <w:div w:id="2084643329">
              <w:marLeft w:val="0"/>
              <w:marRight w:val="0"/>
              <w:marTop w:val="0"/>
              <w:marBottom w:val="0"/>
              <w:divBdr>
                <w:top w:val="none" w:sz="0" w:space="0" w:color="auto"/>
                <w:left w:val="none" w:sz="0" w:space="0" w:color="auto"/>
                <w:bottom w:val="none" w:sz="0" w:space="0" w:color="auto"/>
                <w:right w:val="none" w:sz="0" w:space="0" w:color="auto"/>
              </w:divBdr>
            </w:div>
          </w:divsChild>
        </w:div>
        <w:div w:id="598028014">
          <w:marLeft w:val="0"/>
          <w:marRight w:val="0"/>
          <w:marTop w:val="0"/>
          <w:marBottom w:val="0"/>
          <w:divBdr>
            <w:top w:val="none" w:sz="0" w:space="0" w:color="auto"/>
            <w:left w:val="none" w:sz="0" w:space="0" w:color="auto"/>
            <w:bottom w:val="none" w:sz="0" w:space="0" w:color="auto"/>
            <w:right w:val="none" w:sz="0" w:space="0" w:color="auto"/>
          </w:divBdr>
          <w:divsChild>
            <w:div w:id="1521579174">
              <w:marLeft w:val="0"/>
              <w:marRight w:val="0"/>
              <w:marTop w:val="0"/>
              <w:marBottom w:val="0"/>
              <w:divBdr>
                <w:top w:val="none" w:sz="0" w:space="0" w:color="auto"/>
                <w:left w:val="none" w:sz="0" w:space="0" w:color="auto"/>
                <w:bottom w:val="none" w:sz="0" w:space="0" w:color="auto"/>
                <w:right w:val="none" w:sz="0" w:space="0" w:color="auto"/>
              </w:divBdr>
            </w:div>
          </w:divsChild>
        </w:div>
        <w:div w:id="599073332">
          <w:marLeft w:val="0"/>
          <w:marRight w:val="0"/>
          <w:marTop w:val="0"/>
          <w:marBottom w:val="0"/>
          <w:divBdr>
            <w:top w:val="none" w:sz="0" w:space="0" w:color="auto"/>
            <w:left w:val="none" w:sz="0" w:space="0" w:color="auto"/>
            <w:bottom w:val="none" w:sz="0" w:space="0" w:color="auto"/>
            <w:right w:val="none" w:sz="0" w:space="0" w:color="auto"/>
          </w:divBdr>
          <w:divsChild>
            <w:div w:id="785932362">
              <w:marLeft w:val="0"/>
              <w:marRight w:val="0"/>
              <w:marTop w:val="0"/>
              <w:marBottom w:val="0"/>
              <w:divBdr>
                <w:top w:val="none" w:sz="0" w:space="0" w:color="auto"/>
                <w:left w:val="none" w:sz="0" w:space="0" w:color="auto"/>
                <w:bottom w:val="none" w:sz="0" w:space="0" w:color="auto"/>
                <w:right w:val="none" w:sz="0" w:space="0" w:color="auto"/>
              </w:divBdr>
            </w:div>
          </w:divsChild>
        </w:div>
        <w:div w:id="603151146">
          <w:marLeft w:val="0"/>
          <w:marRight w:val="0"/>
          <w:marTop w:val="0"/>
          <w:marBottom w:val="0"/>
          <w:divBdr>
            <w:top w:val="none" w:sz="0" w:space="0" w:color="auto"/>
            <w:left w:val="none" w:sz="0" w:space="0" w:color="auto"/>
            <w:bottom w:val="none" w:sz="0" w:space="0" w:color="auto"/>
            <w:right w:val="none" w:sz="0" w:space="0" w:color="auto"/>
          </w:divBdr>
          <w:divsChild>
            <w:div w:id="394356928">
              <w:marLeft w:val="0"/>
              <w:marRight w:val="0"/>
              <w:marTop w:val="0"/>
              <w:marBottom w:val="0"/>
              <w:divBdr>
                <w:top w:val="none" w:sz="0" w:space="0" w:color="auto"/>
                <w:left w:val="none" w:sz="0" w:space="0" w:color="auto"/>
                <w:bottom w:val="none" w:sz="0" w:space="0" w:color="auto"/>
                <w:right w:val="none" w:sz="0" w:space="0" w:color="auto"/>
              </w:divBdr>
            </w:div>
          </w:divsChild>
        </w:div>
        <w:div w:id="604117492">
          <w:marLeft w:val="0"/>
          <w:marRight w:val="0"/>
          <w:marTop w:val="0"/>
          <w:marBottom w:val="0"/>
          <w:divBdr>
            <w:top w:val="none" w:sz="0" w:space="0" w:color="auto"/>
            <w:left w:val="none" w:sz="0" w:space="0" w:color="auto"/>
            <w:bottom w:val="none" w:sz="0" w:space="0" w:color="auto"/>
            <w:right w:val="none" w:sz="0" w:space="0" w:color="auto"/>
          </w:divBdr>
          <w:divsChild>
            <w:div w:id="1012494858">
              <w:marLeft w:val="0"/>
              <w:marRight w:val="0"/>
              <w:marTop w:val="0"/>
              <w:marBottom w:val="0"/>
              <w:divBdr>
                <w:top w:val="none" w:sz="0" w:space="0" w:color="auto"/>
                <w:left w:val="none" w:sz="0" w:space="0" w:color="auto"/>
                <w:bottom w:val="none" w:sz="0" w:space="0" w:color="auto"/>
                <w:right w:val="none" w:sz="0" w:space="0" w:color="auto"/>
              </w:divBdr>
            </w:div>
          </w:divsChild>
        </w:div>
        <w:div w:id="606238237">
          <w:marLeft w:val="0"/>
          <w:marRight w:val="0"/>
          <w:marTop w:val="0"/>
          <w:marBottom w:val="0"/>
          <w:divBdr>
            <w:top w:val="none" w:sz="0" w:space="0" w:color="auto"/>
            <w:left w:val="none" w:sz="0" w:space="0" w:color="auto"/>
            <w:bottom w:val="none" w:sz="0" w:space="0" w:color="auto"/>
            <w:right w:val="none" w:sz="0" w:space="0" w:color="auto"/>
          </w:divBdr>
          <w:divsChild>
            <w:div w:id="1020669159">
              <w:marLeft w:val="0"/>
              <w:marRight w:val="0"/>
              <w:marTop w:val="0"/>
              <w:marBottom w:val="0"/>
              <w:divBdr>
                <w:top w:val="none" w:sz="0" w:space="0" w:color="auto"/>
                <w:left w:val="none" w:sz="0" w:space="0" w:color="auto"/>
                <w:bottom w:val="none" w:sz="0" w:space="0" w:color="auto"/>
                <w:right w:val="none" w:sz="0" w:space="0" w:color="auto"/>
              </w:divBdr>
            </w:div>
          </w:divsChild>
        </w:div>
        <w:div w:id="608127084">
          <w:marLeft w:val="0"/>
          <w:marRight w:val="0"/>
          <w:marTop w:val="0"/>
          <w:marBottom w:val="0"/>
          <w:divBdr>
            <w:top w:val="none" w:sz="0" w:space="0" w:color="auto"/>
            <w:left w:val="none" w:sz="0" w:space="0" w:color="auto"/>
            <w:bottom w:val="none" w:sz="0" w:space="0" w:color="auto"/>
            <w:right w:val="none" w:sz="0" w:space="0" w:color="auto"/>
          </w:divBdr>
          <w:divsChild>
            <w:div w:id="966200235">
              <w:marLeft w:val="0"/>
              <w:marRight w:val="0"/>
              <w:marTop w:val="0"/>
              <w:marBottom w:val="0"/>
              <w:divBdr>
                <w:top w:val="none" w:sz="0" w:space="0" w:color="auto"/>
                <w:left w:val="none" w:sz="0" w:space="0" w:color="auto"/>
                <w:bottom w:val="none" w:sz="0" w:space="0" w:color="auto"/>
                <w:right w:val="none" w:sz="0" w:space="0" w:color="auto"/>
              </w:divBdr>
            </w:div>
          </w:divsChild>
        </w:div>
        <w:div w:id="614601803">
          <w:marLeft w:val="0"/>
          <w:marRight w:val="0"/>
          <w:marTop w:val="0"/>
          <w:marBottom w:val="0"/>
          <w:divBdr>
            <w:top w:val="none" w:sz="0" w:space="0" w:color="auto"/>
            <w:left w:val="none" w:sz="0" w:space="0" w:color="auto"/>
            <w:bottom w:val="none" w:sz="0" w:space="0" w:color="auto"/>
            <w:right w:val="none" w:sz="0" w:space="0" w:color="auto"/>
          </w:divBdr>
          <w:divsChild>
            <w:div w:id="815335612">
              <w:marLeft w:val="0"/>
              <w:marRight w:val="0"/>
              <w:marTop w:val="0"/>
              <w:marBottom w:val="0"/>
              <w:divBdr>
                <w:top w:val="none" w:sz="0" w:space="0" w:color="auto"/>
                <w:left w:val="none" w:sz="0" w:space="0" w:color="auto"/>
                <w:bottom w:val="none" w:sz="0" w:space="0" w:color="auto"/>
                <w:right w:val="none" w:sz="0" w:space="0" w:color="auto"/>
              </w:divBdr>
            </w:div>
          </w:divsChild>
        </w:div>
        <w:div w:id="616302162">
          <w:marLeft w:val="0"/>
          <w:marRight w:val="0"/>
          <w:marTop w:val="0"/>
          <w:marBottom w:val="0"/>
          <w:divBdr>
            <w:top w:val="none" w:sz="0" w:space="0" w:color="auto"/>
            <w:left w:val="none" w:sz="0" w:space="0" w:color="auto"/>
            <w:bottom w:val="none" w:sz="0" w:space="0" w:color="auto"/>
            <w:right w:val="none" w:sz="0" w:space="0" w:color="auto"/>
          </w:divBdr>
          <w:divsChild>
            <w:div w:id="1787650663">
              <w:marLeft w:val="0"/>
              <w:marRight w:val="0"/>
              <w:marTop w:val="0"/>
              <w:marBottom w:val="0"/>
              <w:divBdr>
                <w:top w:val="none" w:sz="0" w:space="0" w:color="auto"/>
                <w:left w:val="none" w:sz="0" w:space="0" w:color="auto"/>
                <w:bottom w:val="none" w:sz="0" w:space="0" w:color="auto"/>
                <w:right w:val="none" w:sz="0" w:space="0" w:color="auto"/>
              </w:divBdr>
            </w:div>
          </w:divsChild>
        </w:div>
        <w:div w:id="617033738">
          <w:marLeft w:val="0"/>
          <w:marRight w:val="0"/>
          <w:marTop w:val="0"/>
          <w:marBottom w:val="0"/>
          <w:divBdr>
            <w:top w:val="none" w:sz="0" w:space="0" w:color="auto"/>
            <w:left w:val="none" w:sz="0" w:space="0" w:color="auto"/>
            <w:bottom w:val="none" w:sz="0" w:space="0" w:color="auto"/>
            <w:right w:val="none" w:sz="0" w:space="0" w:color="auto"/>
          </w:divBdr>
          <w:divsChild>
            <w:div w:id="1722442079">
              <w:marLeft w:val="0"/>
              <w:marRight w:val="0"/>
              <w:marTop w:val="0"/>
              <w:marBottom w:val="0"/>
              <w:divBdr>
                <w:top w:val="none" w:sz="0" w:space="0" w:color="auto"/>
                <w:left w:val="none" w:sz="0" w:space="0" w:color="auto"/>
                <w:bottom w:val="none" w:sz="0" w:space="0" w:color="auto"/>
                <w:right w:val="none" w:sz="0" w:space="0" w:color="auto"/>
              </w:divBdr>
            </w:div>
          </w:divsChild>
        </w:div>
        <w:div w:id="619071078">
          <w:marLeft w:val="0"/>
          <w:marRight w:val="0"/>
          <w:marTop w:val="0"/>
          <w:marBottom w:val="0"/>
          <w:divBdr>
            <w:top w:val="none" w:sz="0" w:space="0" w:color="auto"/>
            <w:left w:val="none" w:sz="0" w:space="0" w:color="auto"/>
            <w:bottom w:val="none" w:sz="0" w:space="0" w:color="auto"/>
            <w:right w:val="none" w:sz="0" w:space="0" w:color="auto"/>
          </w:divBdr>
          <w:divsChild>
            <w:div w:id="106700860">
              <w:marLeft w:val="0"/>
              <w:marRight w:val="0"/>
              <w:marTop w:val="0"/>
              <w:marBottom w:val="0"/>
              <w:divBdr>
                <w:top w:val="none" w:sz="0" w:space="0" w:color="auto"/>
                <w:left w:val="none" w:sz="0" w:space="0" w:color="auto"/>
                <w:bottom w:val="none" w:sz="0" w:space="0" w:color="auto"/>
                <w:right w:val="none" w:sz="0" w:space="0" w:color="auto"/>
              </w:divBdr>
            </w:div>
          </w:divsChild>
        </w:div>
        <w:div w:id="623659419">
          <w:marLeft w:val="0"/>
          <w:marRight w:val="0"/>
          <w:marTop w:val="0"/>
          <w:marBottom w:val="0"/>
          <w:divBdr>
            <w:top w:val="none" w:sz="0" w:space="0" w:color="auto"/>
            <w:left w:val="none" w:sz="0" w:space="0" w:color="auto"/>
            <w:bottom w:val="none" w:sz="0" w:space="0" w:color="auto"/>
            <w:right w:val="none" w:sz="0" w:space="0" w:color="auto"/>
          </w:divBdr>
          <w:divsChild>
            <w:div w:id="1809780644">
              <w:marLeft w:val="0"/>
              <w:marRight w:val="0"/>
              <w:marTop w:val="0"/>
              <w:marBottom w:val="0"/>
              <w:divBdr>
                <w:top w:val="none" w:sz="0" w:space="0" w:color="auto"/>
                <w:left w:val="none" w:sz="0" w:space="0" w:color="auto"/>
                <w:bottom w:val="none" w:sz="0" w:space="0" w:color="auto"/>
                <w:right w:val="none" w:sz="0" w:space="0" w:color="auto"/>
              </w:divBdr>
            </w:div>
          </w:divsChild>
        </w:div>
        <w:div w:id="626742969">
          <w:marLeft w:val="0"/>
          <w:marRight w:val="0"/>
          <w:marTop w:val="0"/>
          <w:marBottom w:val="0"/>
          <w:divBdr>
            <w:top w:val="none" w:sz="0" w:space="0" w:color="auto"/>
            <w:left w:val="none" w:sz="0" w:space="0" w:color="auto"/>
            <w:bottom w:val="none" w:sz="0" w:space="0" w:color="auto"/>
            <w:right w:val="none" w:sz="0" w:space="0" w:color="auto"/>
          </w:divBdr>
          <w:divsChild>
            <w:div w:id="424036922">
              <w:marLeft w:val="0"/>
              <w:marRight w:val="0"/>
              <w:marTop w:val="0"/>
              <w:marBottom w:val="0"/>
              <w:divBdr>
                <w:top w:val="none" w:sz="0" w:space="0" w:color="auto"/>
                <w:left w:val="none" w:sz="0" w:space="0" w:color="auto"/>
                <w:bottom w:val="none" w:sz="0" w:space="0" w:color="auto"/>
                <w:right w:val="none" w:sz="0" w:space="0" w:color="auto"/>
              </w:divBdr>
            </w:div>
          </w:divsChild>
        </w:div>
        <w:div w:id="630407994">
          <w:marLeft w:val="0"/>
          <w:marRight w:val="0"/>
          <w:marTop w:val="0"/>
          <w:marBottom w:val="0"/>
          <w:divBdr>
            <w:top w:val="none" w:sz="0" w:space="0" w:color="auto"/>
            <w:left w:val="none" w:sz="0" w:space="0" w:color="auto"/>
            <w:bottom w:val="none" w:sz="0" w:space="0" w:color="auto"/>
            <w:right w:val="none" w:sz="0" w:space="0" w:color="auto"/>
          </w:divBdr>
          <w:divsChild>
            <w:div w:id="22286355">
              <w:marLeft w:val="0"/>
              <w:marRight w:val="0"/>
              <w:marTop w:val="0"/>
              <w:marBottom w:val="0"/>
              <w:divBdr>
                <w:top w:val="none" w:sz="0" w:space="0" w:color="auto"/>
                <w:left w:val="none" w:sz="0" w:space="0" w:color="auto"/>
                <w:bottom w:val="none" w:sz="0" w:space="0" w:color="auto"/>
                <w:right w:val="none" w:sz="0" w:space="0" w:color="auto"/>
              </w:divBdr>
            </w:div>
          </w:divsChild>
        </w:div>
        <w:div w:id="630982705">
          <w:marLeft w:val="0"/>
          <w:marRight w:val="0"/>
          <w:marTop w:val="0"/>
          <w:marBottom w:val="0"/>
          <w:divBdr>
            <w:top w:val="none" w:sz="0" w:space="0" w:color="auto"/>
            <w:left w:val="none" w:sz="0" w:space="0" w:color="auto"/>
            <w:bottom w:val="none" w:sz="0" w:space="0" w:color="auto"/>
            <w:right w:val="none" w:sz="0" w:space="0" w:color="auto"/>
          </w:divBdr>
          <w:divsChild>
            <w:div w:id="813061500">
              <w:marLeft w:val="0"/>
              <w:marRight w:val="0"/>
              <w:marTop w:val="0"/>
              <w:marBottom w:val="0"/>
              <w:divBdr>
                <w:top w:val="none" w:sz="0" w:space="0" w:color="auto"/>
                <w:left w:val="none" w:sz="0" w:space="0" w:color="auto"/>
                <w:bottom w:val="none" w:sz="0" w:space="0" w:color="auto"/>
                <w:right w:val="none" w:sz="0" w:space="0" w:color="auto"/>
              </w:divBdr>
            </w:div>
          </w:divsChild>
        </w:div>
        <w:div w:id="636379339">
          <w:marLeft w:val="0"/>
          <w:marRight w:val="0"/>
          <w:marTop w:val="0"/>
          <w:marBottom w:val="0"/>
          <w:divBdr>
            <w:top w:val="none" w:sz="0" w:space="0" w:color="auto"/>
            <w:left w:val="none" w:sz="0" w:space="0" w:color="auto"/>
            <w:bottom w:val="none" w:sz="0" w:space="0" w:color="auto"/>
            <w:right w:val="none" w:sz="0" w:space="0" w:color="auto"/>
          </w:divBdr>
          <w:divsChild>
            <w:div w:id="2042706602">
              <w:marLeft w:val="0"/>
              <w:marRight w:val="0"/>
              <w:marTop w:val="0"/>
              <w:marBottom w:val="0"/>
              <w:divBdr>
                <w:top w:val="none" w:sz="0" w:space="0" w:color="auto"/>
                <w:left w:val="none" w:sz="0" w:space="0" w:color="auto"/>
                <w:bottom w:val="none" w:sz="0" w:space="0" w:color="auto"/>
                <w:right w:val="none" w:sz="0" w:space="0" w:color="auto"/>
              </w:divBdr>
            </w:div>
          </w:divsChild>
        </w:div>
        <w:div w:id="644167375">
          <w:marLeft w:val="0"/>
          <w:marRight w:val="0"/>
          <w:marTop w:val="0"/>
          <w:marBottom w:val="0"/>
          <w:divBdr>
            <w:top w:val="none" w:sz="0" w:space="0" w:color="auto"/>
            <w:left w:val="none" w:sz="0" w:space="0" w:color="auto"/>
            <w:bottom w:val="none" w:sz="0" w:space="0" w:color="auto"/>
            <w:right w:val="none" w:sz="0" w:space="0" w:color="auto"/>
          </w:divBdr>
          <w:divsChild>
            <w:div w:id="185875137">
              <w:marLeft w:val="0"/>
              <w:marRight w:val="0"/>
              <w:marTop w:val="0"/>
              <w:marBottom w:val="0"/>
              <w:divBdr>
                <w:top w:val="none" w:sz="0" w:space="0" w:color="auto"/>
                <w:left w:val="none" w:sz="0" w:space="0" w:color="auto"/>
                <w:bottom w:val="none" w:sz="0" w:space="0" w:color="auto"/>
                <w:right w:val="none" w:sz="0" w:space="0" w:color="auto"/>
              </w:divBdr>
            </w:div>
          </w:divsChild>
        </w:div>
        <w:div w:id="644286706">
          <w:marLeft w:val="0"/>
          <w:marRight w:val="0"/>
          <w:marTop w:val="0"/>
          <w:marBottom w:val="0"/>
          <w:divBdr>
            <w:top w:val="none" w:sz="0" w:space="0" w:color="auto"/>
            <w:left w:val="none" w:sz="0" w:space="0" w:color="auto"/>
            <w:bottom w:val="none" w:sz="0" w:space="0" w:color="auto"/>
            <w:right w:val="none" w:sz="0" w:space="0" w:color="auto"/>
          </w:divBdr>
          <w:divsChild>
            <w:div w:id="1152793462">
              <w:marLeft w:val="0"/>
              <w:marRight w:val="0"/>
              <w:marTop w:val="0"/>
              <w:marBottom w:val="0"/>
              <w:divBdr>
                <w:top w:val="none" w:sz="0" w:space="0" w:color="auto"/>
                <w:left w:val="none" w:sz="0" w:space="0" w:color="auto"/>
                <w:bottom w:val="none" w:sz="0" w:space="0" w:color="auto"/>
                <w:right w:val="none" w:sz="0" w:space="0" w:color="auto"/>
              </w:divBdr>
            </w:div>
          </w:divsChild>
        </w:div>
        <w:div w:id="646863013">
          <w:marLeft w:val="0"/>
          <w:marRight w:val="0"/>
          <w:marTop w:val="0"/>
          <w:marBottom w:val="0"/>
          <w:divBdr>
            <w:top w:val="none" w:sz="0" w:space="0" w:color="auto"/>
            <w:left w:val="none" w:sz="0" w:space="0" w:color="auto"/>
            <w:bottom w:val="none" w:sz="0" w:space="0" w:color="auto"/>
            <w:right w:val="none" w:sz="0" w:space="0" w:color="auto"/>
          </w:divBdr>
          <w:divsChild>
            <w:div w:id="395516691">
              <w:marLeft w:val="0"/>
              <w:marRight w:val="0"/>
              <w:marTop w:val="0"/>
              <w:marBottom w:val="0"/>
              <w:divBdr>
                <w:top w:val="none" w:sz="0" w:space="0" w:color="auto"/>
                <w:left w:val="none" w:sz="0" w:space="0" w:color="auto"/>
                <w:bottom w:val="none" w:sz="0" w:space="0" w:color="auto"/>
                <w:right w:val="none" w:sz="0" w:space="0" w:color="auto"/>
              </w:divBdr>
            </w:div>
          </w:divsChild>
        </w:div>
        <w:div w:id="651374489">
          <w:marLeft w:val="0"/>
          <w:marRight w:val="0"/>
          <w:marTop w:val="0"/>
          <w:marBottom w:val="0"/>
          <w:divBdr>
            <w:top w:val="none" w:sz="0" w:space="0" w:color="auto"/>
            <w:left w:val="none" w:sz="0" w:space="0" w:color="auto"/>
            <w:bottom w:val="none" w:sz="0" w:space="0" w:color="auto"/>
            <w:right w:val="none" w:sz="0" w:space="0" w:color="auto"/>
          </w:divBdr>
          <w:divsChild>
            <w:div w:id="1058238886">
              <w:marLeft w:val="0"/>
              <w:marRight w:val="0"/>
              <w:marTop w:val="0"/>
              <w:marBottom w:val="0"/>
              <w:divBdr>
                <w:top w:val="none" w:sz="0" w:space="0" w:color="auto"/>
                <w:left w:val="none" w:sz="0" w:space="0" w:color="auto"/>
                <w:bottom w:val="none" w:sz="0" w:space="0" w:color="auto"/>
                <w:right w:val="none" w:sz="0" w:space="0" w:color="auto"/>
              </w:divBdr>
            </w:div>
          </w:divsChild>
        </w:div>
        <w:div w:id="654576284">
          <w:marLeft w:val="0"/>
          <w:marRight w:val="0"/>
          <w:marTop w:val="0"/>
          <w:marBottom w:val="0"/>
          <w:divBdr>
            <w:top w:val="none" w:sz="0" w:space="0" w:color="auto"/>
            <w:left w:val="none" w:sz="0" w:space="0" w:color="auto"/>
            <w:bottom w:val="none" w:sz="0" w:space="0" w:color="auto"/>
            <w:right w:val="none" w:sz="0" w:space="0" w:color="auto"/>
          </w:divBdr>
          <w:divsChild>
            <w:div w:id="223684828">
              <w:marLeft w:val="0"/>
              <w:marRight w:val="0"/>
              <w:marTop w:val="0"/>
              <w:marBottom w:val="0"/>
              <w:divBdr>
                <w:top w:val="none" w:sz="0" w:space="0" w:color="auto"/>
                <w:left w:val="none" w:sz="0" w:space="0" w:color="auto"/>
                <w:bottom w:val="none" w:sz="0" w:space="0" w:color="auto"/>
                <w:right w:val="none" w:sz="0" w:space="0" w:color="auto"/>
              </w:divBdr>
            </w:div>
          </w:divsChild>
        </w:div>
        <w:div w:id="676074795">
          <w:marLeft w:val="0"/>
          <w:marRight w:val="0"/>
          <w:marTop w:val="0"/>
          <w:marBottom w:val="0"/>
          <w:divBdr>
            <w:top w:val="none" w:sz="0" w:space="0" w:color="auto"/>
            <w:left w:val="none" w:sz="0" w:space="0" w:color="auto"/>
            <w:bottom w:val="none" w:sz="0" w:space="0" w:color="auto"/>
            <w:right w:val="none" w:sz="0" w:space="0" w:color="auto"/>
          </w:divBdr>
          <w:divsChild>
            <w:div w:id="370806803">
              <w:marLeft w:val="0"/>
              <w:marRight w:val="0"/>
              <w:marTop w:val="0"/>
              <w:marBottom w:val="0"/>
              <w:divBdr>
                <w:top w:val="none" w:sz="0" w:space="0" w:color="auto"/>
                <w:left w:val="none" w:sz="0" w:space="0" w:color="auto"/>
                <w:bottom w:val="none" w:sz="0" w:space="0" w:color="auto"/>
                <w:right w:val="none" w:sz="0" w:space="0" w:color="auto"/>
              </w:divBdr>
            </w:div>
          </w:divsChild>
        </w:div>
        <w:div w:id="680813844">
          <w:marLeft w:val="0"/>
          <w:marRight w:val="0"/>
          <w:marTop w:val="0"/>
          <w:marBottom w:val="0"/>
          <w:divBdr>
            <w:top w:val="none" w:sz="0" w:space="0" w:color="auto"/>
            <w:left w:val="none" w:sz="0" w:space="0" w:color="auto"/>
            <w:bottom w:val="none" w:sz="0" w:space="0" w:color="auto"/>
            <w:right w:val="none" w:sz="0" w:space="0" w:color="auto"/>
          </w:divBdr>
          <w:divsChild>
            <w:div w:id="140004775">
              <w:marLeft w:val="0"/>
              <w:marRight w:val="0"/>
              <w:marTop w:val="0"/>
              <w:marBottom w:val="0"/>
              <w:divBdr>
                <w:top w:val="none" w:sz="0" w:space="0" w:color="auto"/>
                <w:left w:val="none" w:sz="0" w:space="0" w:color="auto"/>
                <w:bottom w:val="none" w:sz="0" w:space="0" w:color="auto"/>
                <w:right w:val="none" w:sz="0" w:space="0" w:color="auto"/>
              </w:divBdr>
            </w:div>
          </w:divsChild>
        </w:div>
        <w:div w:id="692268029">
          <w:marLeft w:val="0"/>
          <w:marRight w:val="0"/>
          <w:marTop w:val="0"/>
          <w:marBottom w:val="0"/>
          <w:divBdr>
            <w:top w:val="none" w:sz="0" w:space="0" w:color="auto"/>
            <w:left w:val="none" w:sz="0" w:space="0" w:color="auto"/>
            <w:bottom w:val="none" w:sz="0" w:space="0" w:color="auto"/>
            <w:right w:val="none" w:sz="0" w:space="0" w:color="auto"/>
          </w:divBdr>
          <w:divsChild>
            <w:div w:id="2076932949">
              <w:marLeft w:val="0"/>
              <w:marRight w:val="0"/>
              <w:marTop w:val="0"/>
              <w:marBottom w:val="0"/>
              <w:divBdr>
                <w:top w:val="none" w:sz="0" w:space="0" w:color="auto"/>
                <w:left w:val="none" w:sz="0" w:space="0" w:color="auto"/>
                <w:bottom w:val="none" w:sz="0" w:space="0" w:color="auto"/>
                <w:right w:val="none" w:sz="0" w:space="0" w:color="auto"/>
              </w:divBdr>
            </w:div>
          </w:divsChild>
        </w:div>
        <w:div w:id="695233620">
          <w:marLeft w:val="0"/>
          <w:marRight w:val="0"/>
          <w:marTop w:val="0"/>
          <w:marBottom w:val="0"/>
          <w:divBdr>
            <w:top w:val="none" w:sz="0" w:space="0" w:color="auto"/>
            <w:left w:val="none" w:sz="0" w:space="0" w:color="auto"/>
            <w:bottom w:val="none" w:sz="0" w:space="0" w:color="auto"/>
            <w:right w:val="none" w:sz="0" w:space="0" w:color="auto"/>
          </w:divBdr>
          <w:divsChild>
            <w:div w:id="680165322">
              <w:marLeft w:val="0"/>
              <w:marRight w:val="0"/>
              <w:marTop w:val="0"/>
              <w:marBottom w:val="0"/>
              <w:divBdr>
                <w:top w:val="none" w:sz="0" w:space="0" w:color="auto"/>
                <w:left w:val="none" w:sz="0" w:space="0" w:color="auto"/>
                <w:bottom w:val="none" w:sz="0" w:space="0" w:color="auto"/>
                <w:right w:val="none" w:sz="0" w:space="0" w:color="auto"/>
              </w:divBdr>
            </w:div>
          </w:divsChild>
        </w:div>
        <w:div w:id="720515470">
          <w:marLeft w:val="0"/>
          <w:marRight w:val="0"/>
          <w:marTop w:val="0"/>
          <w:marBottom w:val="0"/>
          <w:divBdr>
            <w:top w:val="none" w:sz="0" w:space="0" w:color="auto"/>
            <w:left w:val="none" w:sz="0" w:space="0" w:color="auto"/>
            <w:bottom w:val="none" w:sz="0" w:space="0" w:color="auto"/>
            <w:right w:val="none" w:sz="0" w:space="0" w:color="auto"/>
          </w:divBdr>
          <w:divsChild>
            <w:div w:id="1992562013">
              <w:marLeft w:val="0"/>
              <w:marRight w:val="0"/>
              <w:marTop w:val="0"/>
              <w:marBottom w:val="0"/>
              <w:divBdr>
                <w:top w:val="none" w:sz="0" w:space="0" w:color="auto"/>
                <w:left w:val="none" w:sz="0" w:space="0" w:color="auto"/>
                <w:bottom w:val="none" w:sz="0" w:space="0" w:color="auto"/>
                <w:right w:val="none" w:sz="0" w:space="0" w:color="auto"/>
              </w:divBdr>
            </w:div>
          </w:divsChild>
        </w:div>
        <w:div w:id="742526985">
          <w:marLeft w:val="0"/>
          <w:marRight w:val="0"/>
          <w:marTop w:val="0"/>
          <w:marBottom w:val="0"/>
          <w:divBdr>
            <w:top w:val="none" w:sz="0" w:space="0" w:color="auto"/>
            <w:left w:val="none" w:sz="0" w:space="0" w:color="auto"/>
            <w:bottom w:val="none" w:sz="0" w:space="0" w:color="auto"/>
            <w:right w:val="none" w:sz="0" w:space="0" w:color="auto"/>
          </w:divBdr>
          <w:divsChild>
            <w:div w:id="779647986">
              <w:marLeft w:val="0"/>
              <w:marRight w:val="0"/>
              <w:marTop w:val="0"/>
              <w:marBottom w:val="0"/>
              <w:divBdr>
                <w:top w:val="none" w:sz="0" w:space="0" w:color="auto"/>
                <w:left w:val="none" w:sz="0" w:space="0" w:color="auto"/>
                <w:bottom w:val="none" w:sz="0" w:space="0" w:color="auto"/>
                <w:right w:val="none" w:sz="0" w:space="0" w:color="auto"/>
              </w:divBdr>
            </w:div>
          </w:divsChild>
        </w:div>
        <w:div w:id="752362074">
          <w:marLeft w:val="0"/>
          <w:marRight w:val="0"/>
          <w:marTop w:val="0"/>
          <w:marBottom w:val="0"/>
          <w:divBdr>
            <w:top w:val="none" w:sz="0" w:space="0" w:color="auto"/>
            <w:left w:val="none" w:sz="0" w:space="0" w:color="auto"/>
            <w:bottom w:val="none" w:sz="0" w:space="0" w:color="auto"/>
            <w:right w:val="none" w:sz="0" w:space="0" w:color="auto"/>
          </w:divBdr>
          <w:divsChild>
            <w:div w:id="2094280805">
              <w:marLeft w:val="0"/>
              <w:marRight w:val="0"/>
              <w:marTop w:val="0"/>
              <w:marBottom w:val="0"/>
              <w:divBdr>
                <w:top w:val="none" w:sz="0" w:space="0" w:color="auto"/>
                <w:left w:val="none" w:sz="0" w:space="0" w:color="auto"/>
                <w:bottom w:val="none" w:sz="0" w:space="0" w:color="auto"/>
                <w:right w:val="none" w:sz="0" w:space="0" w:color="auto"/>
              </w:divBdr>
            </w:div>
          </w:divsChild>
        </w:div>
        <w:div w:id="759134863">
          <w:marLeft w:val="0"/>
          <w:marRight w:val="0"/>
          <w:marTop w:val="0"/>
          <w:marBottom w:val="0"/>
          <w:divBdr>
            <w:top w:val="none" w:sz="0" w:space="0" w:color="auto"/>
            <w:left w:val="none" w:sz="0" w:space="0" w:color="auto"/>
            <w:bottom w:val="none" w:sz="0" w:space="0" w:color="auto"/>
            <w:right w:val="none" w:sz="0" w:space="0" w:color="auto"/>
          </w:divBdr>
          <w:divsChild>
            <w:div w:id="2072650806">
              <w:marLeft w:val="0"/>
              <w:marRight w:val="0"/>
              <w:marTop w:val="0"/>
              <w:marBottom w:val="0"/>
              <w:divBdr>
                <w:top w:val="none" w:sz="0" w:space="0" w:color="auto"/>
                <w:left w:val="none" w:sz="0" w:space="0" w:color="auto"/>
                <w:bottom w:val="none" w:sz="0" w:space="0" w:color="auto"/>
                <w:right w:val="none" w:sz="0" w:space="0" w:color="auto"/>
              </w:divBdr>
            </w:div>
          </w:divsChild>
        </w:div>
        <w:div w:id="763458845">
          <w:marLeft w:val="0"/>
          <w:marRight w:val="0"/>
          <w:marTop w:val="0"/>
          <w:marBottom w:val="0"/>
          <w:divBdr>
            <w:top w:val="none" w:sz="0" w:space="0" w:color="auto"/>
            <w:left w:val="none" w:sz="0" w:space="0" w:color="auto"/>
            <w:bottom w:val="none" w:sz="0" w:space="0" w:color="auto"/>
            <w:right w:val="none" w:sz="0" w:space="0" w:color="auto"/>
          </w:divBdr>
          <w:divsChild>
            <w:div w:id="1411924918">
              <w:marLeft w:val="0"/>
              <w:marRight w:val="0"/>
              <w:marTop w:val="0"/>
              <w:marBottom w:val="0"/>
              <w:divBdr>
                <w:top w:val="none" w:sz="0" w:space="0" w:color="auto"/>
                <w:left w:val="none" w:sz="0" w:space="0" w:color="auto"/>
                <w:bottom w:val="none" w:sz="0" w:space="0" w:color="auto"/>
                <w:right w:val="none" w:sz="0" w:space="0" w:color="auto"/>
              </w:divBdr>
            </w:div>
          </w:divsChild>
        </w:div>
        <w:div w:id="766733996">
          <w:marLeft w:val="0"/>
          <w:marRight w:val="0"/>
          <w:marTop w:val="0"/>
          <w:marBottom w:val="0"/>
          <w:divBdr>
            <w:top w:val="none" w:sz="0" w:space="0" w:color="auto"/>
            <w:left w:val="none" w:sz="0" w:space="0" w:color="auto"/>
            <w:bottom w:val="none" w:sz="0" w:space="0" w:color="auto"/>
            <w:right w:val="none" w:sz="0" w:space="0" w:color="auto"/>
          </w:divBdr>
          <w:divsChild>
            <w:div w:id="278606689">
              <w:marLeft w:val="0"/>
              <w:marRight w:val="0"/>
              <w:marTop w:val="0"/>
              <w:marBottom w:val="0"/>
              <w:divBdr>
                <w:top w:val="none" w:sz="0" w:space="0" w:color="auto"/>
                <w:left w:val="none" w:sz="0" w:space="0" w:color="auto"/>
                <w:bottom w:val="none" w:sz="0" w:space="0" w:color="auto"/>
                <w:right w:val="none" w:sz="0" w:space="0" w:color="auto"/>
              </w:divBdr>
            </w:div>
          </w:divsChild>
        </w:div>
        <w:div w:id="779298724">
          <w:marLeft w:val="0"/>
          <w:marRight w:val="0"/>
          <w:marTop w:val="0"/>
          <w:marBottom w:val="0"/>
          <w:divBdr>
            <w:top w:val="none" w:sz="0" w:space="0" w:color="auto"/>
            <w:left w:val="none" w:sz="0" w:space="0" w:color="auto"/>
            <w:bottom w:val="none" w:sz="0" w:space="0" w:color="auto"/>
            <w:right w:val="none" w:sz="0" w:space="0" w:color="auto"/>
          </w:divBdr>
          <w:divsChild>
            <w:div w:id="2067485469">
              <w:marLeft w:val="0"/>
              <w:marRight w:val="0"/>
              <w:marTop w:val="0"/>
              <w:marBottom w:val="0"/>
              <w:divBdr>
                <w:top w:val="none" w:sz="0" w:space="0" w:color="auto"/>
                <w:left w:val="none" w:sz="0" w:space="0" w:color="auto"/>
                <w:bottom w:val="none" w:sz="0" w:space="0" w:color="auto"/>
                <w:right w:val="none" w:sz="0" w:space="0" w:color="auto"/>
              </w:divBdr>
            </w:div>
          </w:divsChild>
        </w:div>
        <w:div w:id="786201366">
          <w:marLeft w:val="0"/>
          <w:marRight w:val="0"/>
          <w:marTop w:val="0"/>
          <w:marBottom w:val="0"/>
          <w:divBdr>
            <w:top w:val="none" w:sz="0" w:space="0" w:color="auto"/>
            <w:left w:val="none" w:sz="0" w:space="0" w:color="auto"/>
            <w:bottom w:val="none" w:sz="0" w:space="0" w:color="auto"/>
            <w:right w:val="none" w:sz="0" w:space="0" w:color="auto"/>
          </w:divBdr>
          <w:divsChild>
            <w:div w:id="1819179828">
              <w:marLeft w:val="0"/>
              <w:marRight w:val="0"/>
              <w:marTop w:val="0"/>
              <w:marBottom w:val="0"/>
              <w:divBdr>
                <w:top w:val="none" w:sz="0" w:space="0" w:color="auto"/>
                <w:left w:val="none" w:sz="0" w:space="0" w:color="auto"/>
                <w:bottom w:val="none" w:sz="0" w:space="0" w:color="auto"/>
                <w:right w:val="none" w:sz="0" w:space="0" w:color="auto"/>
              </w:divBdr>
            </w:div>
          </w:divsChild>
        </w:div>
        <w:div w:id="789588147">
          <w:marLeft w:val="0"/>
          <w:marRight w:val="0"/>
          <w:marTop w:val="0"/>
          <w:marBottom w:val="0"/>
          <w:divBdr>
            <w:top w:val="none" w:sz="0" w:space="0" w:color="auto"/>
            <w:left w:val="none" w:sz="0" w:space="0" w:color="auto"/>
            <w:bottom w:val="none" w:sz="0" w:space="0" w:color="auto"/>
            <w:right w:val="none" w:sz="0" w:space="0" w:color="auto"/>
          </w:divBdr>
          <w:divsChild>
            <w:div w:id="1921519164">
              <w:marLeft w:val="0"/>
              <w:marRight w:val="0"/>
              <w:marTop w:val="0"/>
              <w:marBottom w:val="0"/>
              <w:divBdr>
                <w:top w:val="none" w:sz="0" w:space="0" w:color="auto"/>
                <w:left w:val="none" w:sz="0" w:space="0" w:color="auto"/>
                <w:bottom w:val="none" w:sz="0" w:space="0" w:color="auto"/>
                <w:right w:val="none" w:sz="0" w:space="0" w:color="auto"/>
              </w:divBdr>
            </w:div>
          </w:divsChild>
        </w:div>
        <w:div w:id="794372378">
          <w:marLeft w:val="0"/>
          <w:marRight w:val="0"/>
          <w:marTop w:val="0"/>
          <w:marBottom w:val="0"/>
          <w:divBdr>
            <w:top w:val="none" w:sz="0" w:space="0" w:color="auto"/>
            <w:left w:val="none" w:sz="0" w:space="0" w:color="auto"/>
            <w:bottom w:val="none" w:sz="0" w:space="0" w:color="auto"/>
            <w:right w:val="none" w:sz="0" w:space="0" w:color="auto"/>
          </w:divBdr>
          <w:divsChild>
            <w:div w:id="653989674">
              <w:marLeft w:val="0"/>
              <w:marRight w:val="0"/>
              <w:marTop w:val="0"/>
              <w:marBottom w:val="0"/>
              <w:divBdr>
                <w:top w:val="none" w:sz="0" w:space="0" w:color="auto"/>
                <w:left w:val="none" w:sz="0" w:space="0" w:color="auto"/>
                <w:bottom w:val="none" w:sz="0" w:space="0" w:color="auto"/>
                <w:right w:val="none" w:sz="0" w:space="0" w:color="auto"/>
              </w:divBdr>
            </w:div>
          </w:divsChild>
        </w:div>
        <w:div w:id="806437567">
          <w:marLeft w:val="0"/>
          <w:marRight w:val="0"/>
          <w:marTop w:val="0"/>
          <w:marBottom w:val="0"/>
          <w:divBdr>
            <w:top w:val="none" w:sz="0" w:space="0" w:color="auto"/>
            <w:left w:val="none" w:sz="0" w:space="0" w:color="auto"/>
            <w:bottom w:val="none" w:sz="0" w:space="0" w:color="auto"/>
            <w:right w:val="none" w:sz="0" w:space="0" w:color="auto"/>
          </w:divBdr>
          <w:divsChild>
            <w:div w:id="1898394712">
              <w:marLeft w:val="0"/>
              <w:marRight w:val="0"/>
              <w:marTop w:val="0"/>
              <w:marBottom w:val="0"/>
              <w:divBdr>
                <w:top w:val="none" w:sz="0" w:space="0" w:color="auto"/>
                <w:left w:val="none" w:sz="0" w:space="0" w:color="auto"/>
                <w:bottom w:val="none" w:sz="0" w:space="0" w:color="auto"/>
                <w:right w:val="none" w:sz="0" w:space="0" w:color="auto"/>
              </w:divBdr>
            </w:div>
          </w:divsChild>
        </w:div>
        <w:div w:id="821195214">
          <w:marLeft w:val="0"/>
          <w:marRight w:val="0"/>
          <w:marTop w:val="0"/>
          <w:marBottom w:val="0"/>
          <w:divBdr>
            <w:top w:val="none" w:sz="0" w:space="0" w:color="auto"/>
            <w:left w:val="none" w:sz="0" w:space="0" w:color="auto"/>
            <w:bottom w:val="none" w:sz="0" w:space="0" w:color="auto"/>
            <w:right w:val="none" w:sz="0" w:space="0" w:color="auto"/>
          </w:divBdr>
          <w:divsChild>
            <w:div w:id="1299145206">
              <w:marLeft w:val="0"/>
              <w:marRight w:val="0"/>
              <w:marTop w:val="0"/>
              <w:marBottom w:val="0"/>
              <w:divBdr>
                <w:top w:val="none" w:sz="0" w:space="0" w:color="auto"/>
                <w:left w:val="none" w:sz="0" w:space="0" w:color="auto"/>
                <w:bottom w:val="none" w:sz="0" w:space="0" w:color="auto"/>
                <w:right w:val="none" w:sz="0" w:space="0" w:color="auto"/>
              </w:divBdr>
            </w:div>
          </w:divsChild>
        </w:div>
        <w:div w:id="821964759">
          <w:marLeft w:val="0"/>
          <w:marRight w:val="0"/>
          <w:marTop w:val="0"/>
          <w:marBottom w:val="0"/>
          <w:divBdr>
            <w:top w:val="none" w:sz="0" w:space="0" w:color="auto"/>
            <w:left w:val="none" w:sz="0" w:space="0" w:color="auto"/>
            <w:bottom w:val="none" w:sz="0" w:space="0" w:color="auto"/>
            <w:right w:val="none" w:sz="0" w:space="0" w:color="auto"/>
          </w:divBdr>
          <w:divsChild>
            <w:div w:id="330136015">
              <w:marLeft w:val="0"/>
              <w:marRight w:val="0"/>
              <w:marTop w:val="0"/>
              <w:marBottom w:val="0"/>
              <w:divBdr>
                <w:top w:val="none" w:sz="0" w:space="0" w:color="auto"/>
                <w:left w:val="none" w:sz="0" w:space="0" w:color="auto"/>
                <w:bottom w:val="none" w:sz="0" w:space="0" w:color="auto"/>
                <w:right w:val="none" w:sz="0" w:space="0" w:color="auto"/>
              </w:divBdr>
            </w:div>
          </w:divsChild>
        </w:div>
        <w:div w:id="823425331">
          <w:marLeft w:val="0"/>
          <w:marRight w:val="0"/>
          <w:marTop w:val="0"/>
          <w:marBottom w:val="0"/>
          <w:divBdr>
            <w:top w:val="none" w:sz="0" w:space="0" w:color="auto"/>
            <w:left w:val="none" w:sz="0" w:space="0" w:color="auto"/>
            <w:bottom w:val="none" w:sz="0" w:space="0" w:color="auto"/>
            <w:right w:val="none" w:sz="0" w:space="0" w:color="auto"/>
          </w:divBdr>
          <w:divsChild>
            <w:div w:id="184053422">
              <w:marLeft w:val="0"/>
              <w:marRight w:val="0"/>
              <w:marTop w:val="0"/>
              <w:marBottom w:val="0"/>
              <w:divBdr>
                <w:top w:val="none" w:sz="0" w:space="0" w:color="auto"/>
                <w:left w:val="none" w:sz="0" w:space="0" w:color="auto"/>
                <w:bottom w:val="none" w:sz="0" w:space="0" w:color="auto"/>
                <w:right w:val="none" w:sz="0" w:space="0" w:color="auto"/>
              </w:divBdr>
            </w:div>
          </w:divsChild>
        </w:div>
        <w:div w:id="832530368">
          <w:marLeft w:val="0"/>
          <w:marRight w:val="0"/>
          <w:marTop w:val="0"/>
          <w:marBottom w:val="0"/>
          <w:divBdr>
            <w:top w:val="none" w:sz="0" w:space="0" w:color="auto"/>
            <w:left w:val="none" w:sz="0" w:space="0" w:color="auto"/>
            <w:bottom w:val="none" w:sz="0" w:space="0" w:color="auto"/>
            <w:right w:val="none" w:sz="0" w:space="0" w:color="auto"/>
          </w:divBdr>
          <w:divsChild>
            <w:div w:id="97992443">
              <w:marLeft w:val="0"/>
              <w:marRight w:val="0"/>
              <w:marTop w:val="0"/>
              <w:marBottom w:val="0"/>
              <w:divBdr>
                <w:top w:val="none" w:sz="0" w:space="0" w:color="auto"/>
                <w:left w:val="none" w:sz="0" w:space="0" w:color="auto"/>
                <w:bottom w:val="none" w:sz="0" w:space="0" w:color="auto"/>
                <w:right w:val="none" w:sz="0" w:space="0" w:color="auto"/>
              </w:divBdr>
            </w:div>
          </w:divsChild>
        </w:div>
        <w:div w:id="834104511">
          <w:marLeft w:val="0"/>
          <w:marRight w:val="0"/>
          <w:marTop w:val="0"/>
          <w:marBottom w:val="0"/>
          <w:divBdr>
            <w:top w:val="none" w:sz="0" w:space="0" w:color="auto"/>
            <w:left w:val="none" w:sz="0" w:space="0" w:color="auto"/>
            <w:bottom w:val="none" w:sz="0" w:space="0" w:color="auto"/>
            <w:right w:val="none" w:sz="0" w:space="0" w:color="auto"/>
          </w:divBdr>
          <w:divsChild>
            <w:div w:id="2112553391">
              <w:marLeft w:val="0"/>
              <w:marRight w:val="0"/>
              <w:marTop w:val="0"/>
              <w:marBottom w:val="0"/>
              <w:divBdr>
                <w:top w:val="none" w:sz="0" w:space="0" w:color="auto"/>
                <w:left w:val="none" w:sz="0" w:space="0" w:color="auto"/>
                <w:bottom w:val="none" w:sz="0" w:space="0" w:color="auto"/>
                <w:right w:val="none" w:sz="0" w:space="0" w:color="auto"/>
              </w:divBdr>
            </w:div>
          </w:divsChild>
        </w:div>
        <w:div w:id="850680969">
          <w:marLeft w:val="0"/>
          <w:marRight w:val="0"/>
          <w:marTop w:val="0"/>
          <w:marBottom w:val="0"/>
          <w:divBdr>
            <w:top w:val="none" w:sz="0" w:space="0" w:color="auto"/>
            <w:left w:val="none" w:sz="0" w:space="0" w:color="auto"/>
            <w:bottom w:val="none" w:sz="0" w:space="0" w:color="auto"/>
            <w:right w:val="none" w:sz="0" w:space="0" w:color="auto"/>
          </w:divBdr>
          <w:divsChild>
            <w:div w:id="212273197">
              <w:marLeft w:val="0"/>
              <w:marRight w:val="0"/>
              <w:marTop w:val="0"/>
              <w:marBottom w:val="0"/>
              <w:divBdr>
                <w:top w:val="none" w:sz="0" w:space="0" w:color="auto"/>
                <w:left w:val="none" w:sz="0" w:space="0" w:color="auto"/>
                <w:bottom w:val="none" w:sz="0" w:space="0" w:color="auto"/>
                <w:right w:val="none" w:sz="0" w:space="0" w:color="auto"/>
              </w:divBdr>
            </w:div>
          </w:divsChild>
        </w:div>
        <w:div w:id="851843236">
          <w:marLeft w:val="0"/>
          <w:marRight w:val="0"/>
          <w:marTop w:val="0"/>
          <w:marBottom w:val="0"/>
          <w:divBdr>
            <w:top w:val="none" w:sz="0" w:space="0" w:color="auto"/>
            <w:left w:val="none" w:sz="0" w:space="0" w:color="auto"/>
            <w:bottom w:val="none" w:sz="0" w:space="0" w:color="auto"/>
            <w:right w:val="none" w:sz="0" w:space="0" w:color="auto"/>
          </w:divBdr>
          <w:divsChild>
            <w:div w:id="1043406007">
              <w:marLeft w:val="0"/>
              <w:marRight w:val="0"/>
              <w:marTop w:val="0"/>
              <w:marBottom w:val="0"/>
              <w:divBdr>
                <w:top w:val="none" w:sz="0" w:space="0" w:color="auto"/>
                <w:left w:val="none" w:sz="0" w:space="0" w:color="auto"/>
                <w:bottom w:val="none" w:sz="0" w:space="0" w:color="auto"/>
                <w:right w:val="none" w:sz="0" w:space="0" w:color="auto"/>
              </w:divBdr>
            </w:div>
          </w:divsChild>
        </w:div>
        <w:div w:id="855652351">
          <w:marLeft w:val="0"/>
          <w:marRight w:val="0"/>
          <w:marTop w:val="0"/>
          <w:marBottom w:val="0"/>
          <w:divBdr>
            <w:top w:val="none" w:sz="0" w:space="0" w:color="auto"/>
            <w:left w:val="none" w:sz="0" w:space="0" w:color="auto"/>
            <w:bottom w:val="none" w:sz="0" w:space="0" w:color="auto"/>
            <w:right w:val="none" w:sz="0" w:space="0" w:color="auto"/>
          </w:divBdr>
          <w:divsChild>
            <w:div w:id="597560689">
              <w:marLeft w:val="0"/>
              <w:marRight w:val="0"/>
              <w:marTop w:val="0"/>
              <w:marBottom w:val="0"/>
              <w:divBdr>
                <w:top w:val="none" w:sz="0" w:space="0" w:color="auto"/>
                <w:left w:val="none" w:sz="0" w:space="0" w:color="auto"/>
                <w:bottom w:val="none" w:sz="0" w:space="0" w:color="auto"/>
                <w:right w:val="none" w:sz="0" w:space="0" w:color="auto"/>
              </w:divBdr>
            </w:div>
          </w:divsChild>
        </w:div>
        <w:div w:id="868493293">
          <w:marLeft w:val="0"/>
          <w:marRight w:val="0"/>
          <w:marTop w:val="0"/>
          <w:marBottom w:val="0"/>
          <w:divBdr>
            <w:top w:val="none" w:sz="0" w:space="0" w:color="auto"/>
            <w:left w:val="none" w:sz="0" w:space="0" w:color="auto"/>
            <w:bottom w:val="none" w:sz="0" w:space="0" w:color="auto"/>
            <w:right w:val="none" w:sz="0" w:space="0" w:color="auto"/>
          </w:divBdr>
          <w:divsChild>
            <w:div w:id="1408267817">
              <w:marLeft w:val="0"/>
              <w:marRight w:val="0"/>
              <w:marTop w:val="0"/>
              <w:marBottom w:val="0"/>
              <w:divBdr>
                <w:top w:val="none" w:sz="0" w:space="0" w:color="auto"/>
                <w:left w:val="none" w:sz="0" w:space="0" w:color="auto"/>
                <w:bottom w:val="none" w:sz="0" w:space="0" w:color="auto"/>
                <w:right w:val="none" w:sz="0" w:space="0" w:color="auto"/>
              </w:divBdr>
            </w:div>
          </w:divsChild>
        </w:div>
        <w:div w:id="870724148">
          <w:marLeft w:val="0"/>
          <w:marRight w:val="0"/>
          <w:marTop w:val="0"/>
          <w:marBottom w:val="0"/>
          <w:divBdr>
            <w:top w:val="none" w:sz="0" w:space="0" w:color="auto"/>
            <w:left w:val="none" w:sz="0" w:space="0" w:color="auto"/>
            <w:bottom w:val="none" w:sz="0" w:space="0" w:color="auto"/>
            <w:right w:val="none" w:sz="0" w:space="0" w:color="auto"/>
          </w:divBdr>
          <w:divsChild>
            <w:div w:id="440030439">
              <w:marLeft w:val="0"/>
              <w:marRight w:val="0"/>
              <w:marTop w:val="0"/>
              <w:marBottom w:val="0"/>
              <w:divBdr>
                <w:top w:val="none" w:sz="0" w:space="0" w:color="auto"/>
                <w:left w:val="none" w:sz="0" w:space="0" w:color="auto"/>
                <w:bottom w:val="none" w:sz="0" w:space="0" w:color="auto"/>
                <w:right w:val="none" w:sz="0" w:space="0" w:color="auto"/>
              </w:divBdr>
            </w:div>
          </w:divsChild>
        </w:div>
        <w:div w:id="875386281">
          <w:marLeft w:val="0"/>
          <w:marRight w:val="0"/>
          <w:marTop w:val="0"/>
          <w:marBottom w:val="0"/>
          <w:divBdr>
            <w:top w:val="none" w:sz="0" w:space="0" w:color="auto"/>
            <w:left w:val="none" w:sz="0" w:space="0" w:color="auto"/>
            <w:bottom w:val="none" w:sz="0" w:space="0" w:color="auto"/>
            <w:right w:val="none" w:sz="0" w:space="0" w:color="auto"/>
          </w:divBdr>
          <w:divsChild>
            <w:div w:id="1562518372">
              <w:marLeft w:val="0"/>
              <w:marRight w:val="0"/>
              <w:marTop w:val="0"/>
              <w:marBottom w:val="0"/>
              <w:divBdr>
                <w:top w:val="none" w:sz="0" w:space="0" w:color="auto"/>
                <w:left w:val="none" w:sz="0" w:space="0" w:color="auto"/>
                <w:bottom w:val="none" w:sz="0" w:space="0" w:color="auto"/>
                <w:right w:val="none" w:sz="0" w:space="0" w:color="auto"/>
              </w:divBdr>
            </w:div>
          </w:divsChild>
        </w:div>
        <w:div w:id="887104905">
          <w:marLeft w:val="0"/>
          <w:marRight w:val="0"/>
          <w:marTop w:val="0"/>
          <w:marBottom w:val="0"/>
          <w:divBdr>
            <w:top w:val="none" w:sz="0" w:space="0" w:color="auto"/>
            <w:left w:val="none" w:sz="0" w:space="0" w:color="auto"/>
            <w:bottom w:val="none" w:sz="0" w:space="0" w:color="auto"/>
            <w:right w:val="none" w:sz="0" w:space="0" w:color="auto"/>
          </w:divBdr>
          <w:divsChild>
            <w:div w:id="1751274673">
              <w:marLeft w:val="0"/>
              <w:marRight w:val="0"/>
              <w:marTop w:val="0"/>
              <w:marBottom w:val="0"/>
              <w:divBdr>
                <w:top w:val="none" w:sz="0" w:space="0" w:color="auto"/>
                <w:left w:val="none" w:sz="0" w:space="0" w:color="auto"/>
                <w:bottom w:val="none" w:sz="0" w:space="0" w:color="auto"/>
                <w:right w:val="none" w:sz="0" w:space="0" w:color="auto"/>
              </w:divBdr>
            </w:div>
          </w:divsChild>
        </w:div>
        <w:div w:id="911542938">
          <w:marLeft w:val="0"/>
          <w:marRight w:val="0"/>
          <w:marTop w:val="0"/>
          <w:marBottom w:val="0"/>
          <w:divBdr>
            <w:top w:val="none" w:sz="0" w:space="0" w:color="auto"/>
            <w:left w:val="none" w:sz="0" w:space="0" w:color="auto"/>
            <w:bottom w:val="none" w:sz="0" w:space="0" w:color="auto"/>
            <w:right w:val="none" w:sz="0" w:space="0" w:color="auto"/>
          </w:divBdr>
          <w:divsChild>
            <w:div w:id="601037784">
              <w:marLeft w:val="0"/>
              <w:marRight w:val="0"/>
              <w:marTop w:val="0"/>
              <w:marBottom w:val="0"/>
              <w:divBdr>
                <w:top w:val="none" w:sz="0" w:space="0" w:color="auto"/>
                <w:left w:val="none" w:sz="0" w:space="0" w:color="auto"/>
                <w:bottom w:val="none" w:sz="0" w:space="0" w:color="auto"/>
                <w:right w:val="none" w:sz="0" w:space="0" w:color="auto"/>
              </w:divBdr>
            </w:div>
          </w:divsChild>
        </w:div>
        <w:div w:id="938831496">
          <w:marLeft w:val="0"/>
          <w:marRight w:val="0"/>
          <w:marTop w:val="0"/>
          <w:marBottom w:val="0"/>
          <w:divBdr>
            <w:top w:val="none" w:sz="0" w:space="0" w:color="auto"/>
            <w:left w:val="none" w:sz="0" w:space="0" w:color="auto"/>
            <w:bottom w:val="none" w:sz="0" w:space="0" w:color="auto"/>
            <w:right w:val="none" w:sz="0" w:space="0" w:color="auto"/>
          </w:divBdr>
          <w:divsChild>
            <w:div w:id="1206411946">
              <w:marLeft w:val="0"/>
              <w:marRight w:val="0"/>
              <w:marTop w:val="0"/>
              <w:marBottom w:val="0"/>
              <w:divBdr>
                <w:top w:val="none" w:sz="0" w:space="0" w:color="auto"/>
                <w:left w:val="none" w:sz="0" w:space="0" w:color="auto"/>
                <w:bottom w:val="none" w:sz="0" w:space="0" w:color="auto"/>
                <w:right w:val="none" w:sz="0" w:space="0" w:color="auto"/>
              </w:divBdr>
            </w:div>
          </w:divsChild>
        </w:div>
        <w:div w:id="943030067">
          <w:marLeft w:val="0"/>
          <w:marRight w:val="0"/>
          <w:marTop w:val="0"/>
          <w:marBottom w:val="0"/>
          <w:divBdr>
            <w:top w:val="none" w:sz="0" w:space="0" w:color="auto"/>
            <w:left w:val="none" w:sz="0" w:space="0" w:color="auto"/>
            <w:bottom w:val="none" w:sz="0" w:space="0" w:color="auto"/>
            <w:right w:val="none" w:sz="0" w:space="0" w:color="auto"/>
          </w:divBdr>
          <w:divsChild>
            <w:div w:id="668294732">
              <w:marLeft w:val="0"/>
              <w:marRight w:val="0"/>
              <w:marTop w:val="0"/>
              <w:marBottom w:val="0"/>
              <w:divBdr>
                <w:top w:val="none" w:sz="0" w:space="0" w:color="auto"/>
                <w:left w:val="none" w:sz="0" w:space="0" w:color="auto"/>
                <w:bottom w:val="none" w:sz="0" w:space="0" w:color="auto"/>
                <w:right w:val="none" w:sz="0" w:space="0" w:color="auto"/>
              </w:divBdr>
            </w:div>
          </w:divsChild>
        </w:div>
        <w:div w:id="946623180">
          <w:marLeft w:val="0"/>
          <w:marRight w:val="0"/>
          <w:marTop w:val="0"/>
          <w:marBottom w:val="0"/>
          <w:divBdr>
            <w:top w:val="none" w:sz="0" w:space="0" w:color="auto"/>
            <w:left w:val="none" w:sz="0" w:space="0" w:color="auto"/>
            <w:bottom w:val="none" w:sz="0" w:space="0" w:color="auto"/>
            <w:right w:val="none" w:sz="0" w:space="0" w:color="auto"/>
          </w:divBdr>
          <w:divsChild>
            <w:div w:id="912424016">
              <w:marLeft w:val="0"/>
              <w:marRight w:val="0"/>
              <w:marTop w:val="0"/>
              <w:marBottom w:val="0"/>
              <w:divBdr>
                <w:top w:val="none" w:sz="0" w:space="0" w:color="auto"/>
                <w:left w:val="none" w:sz="0" w:space="0" w:color="auto"/>
                <w:bottom w:val="none" w:sz="0" w:space="0" w:color="auto"/>
                <w:right w:val="none" w:sz="0" w:space="0" w:color="auto"/>
              </w:divBdr>
            </w:div>
          </w:divsChild>
        </w:div>
        <w:div w:id="962661937">
          <w:marLeft w:val="0"/>
          <w:marRight w:val="0"/>
          <w:marTop w:val="0"/>
          <w:marBottom w:val="0"/>
          <w:divBdr>
            <w:top w:val="none" w:sz="0" w:space="0" w:color="auto"/>
            <w:left w:val="none" w:sz="0" w:space="0" w:color="auto"/>
            <w:bottom w:val="none" w:sz="0" w:space="0" w:color="auto"/>
            <w:right w:val="none" w:sz="0" w:space="0" w:color="auto"/>
          </w:divBdr>
          <w:divsChild>
            <w:div w:id="679504982">
              <w:marLeft w:val="0"/>
              <w:marRight w:val="0"/>
              <w:marTop w:val="0"/>
              <w:marBottom w:val="0"/>
              <w:divBdr>
                <w:top w:val="none" w:sz="0" w:space="0" w:color="auto"/>
                <w:left w:val="none" w:sz="0" w:space="0" w:color="auto"/>
                <w:bottom w:val="none" w:sz="0" w:space="0" w:color="auto"/>
                <w:right w:val="none" w:sz="0" w:space="0" w:color="auto"/>
              </w:divBdr>
            </w:div>
          </w:divsChild>
        </w:div>
        <w:div w:id="963998316">
          <w:marLeft w:val="0"/>
          <w:marRight w:val="0"/>
          <w:marTop w:val="0"/>
          <w:marBottom w:val="0"/>
          <w:divBdr>
            <w:top w:val="none" w:sz="0" w:space="0" w:color="auto"/>
            <w:left w:val="none" w:sz="0" w:space="0" w:color="auto"/>
            <w:bottom w:val="none" w:sz="0" w:space="0" w:color="auto"/>
            <w:right w:val="none" w:sz="0" w:space="0" w:color="auto"/>
          </w:divBdr>
          <w:divsChild>
            <w:div w:id="1751804927">
              <w:marLeft w:val="0"/>
              <w:marRight w:val="0"/>
              <w:marTop w:val="0"/>
              <w:marBottom w:val="0"/>
              <w:divBdr>
                <w:top w:val="none" w:sz="0" w:space="0" w:color="auto"/>
                <w:left w:val="none" w:sz="0" w:space="0" w:color="auto"/>
                <w:bottom w:val="none" w:sz="0" w:space="0" w:color="auto"/>
                <w:right w:val="none" w:sz="0" w:space="0" w:color="auto"/>
              </w:divBdr>
            </w:div>
          </w:divsChild>
        </w:div>
        <w:div w:id="973370057">
          <w:marLeft w:val="0"/>
          <w:marRight w:val="0"/>
          <w:marTop w:val="0"/>
          <w:marBottom w:val="0"/>
          <w:divBdr>
            <w:top w:val="none" w:sz="0" w:space="0" w:color="auto"/>
            <w:left w:val="none" w:sz="0" w:space="0" w:color="auto"/>
            <w:bottom w:val="none" w:sz="0" w:space="0" w:color="auto"/>
            <w:right w:val="none" w:sz="0" w:space="0" w:color="auto"/>
          </w:divBdr>
          <w:divsChild>
            <w:div w:id="1802183534">
              <w:marLeft w:val="0"/>
              <w:marRight w:val="0"/>
              <w:marTop w:val="0"/>
              <w:marBottom w:val="0"/>
              <w:divBdr>
                <w:top w:val="none" w:sz="0" w:space="0" w:color="auto"/>
                <w:left w:val="none" w:sz="0" w:space="0" w:color="auto"/>
                <w:bottom w:val="none" w:sz="0" w:space="0" w:color="auto"/>
                <w:right w:val="none" w:sz="0" w:space="0" w:color="auto"/>
              </w:divBdr>
            </w:div>
          </w:divsChild>
        </w:div>
        <w:div w:id="1005014145">
          <w:marLeft w:val="0"/>
          <w:marRight w:val="0"/>
          <w:marTop w:val="0"/>
          <w:marBottom w:val="0"/>
          <w:divBdr>
            <w:top w:val="none" w:sz="0" w:space="0" w:color="auto"/>
            <w:left w:val="none" w:sz="0" w:space="0" w:color="auto"/>
            <w:bottom w:val="none" w:sz="0" w:space="0" w:color="auto"/>
            <w:right w:val="none" w:sz="0" w:space="0" w:color="auto"/>
          </w:divBdr>
          <w:divsChild>
            <w:div w:id="2082216827">
              <w:marLeft w:val="0"/>
              <w:marRight w:val="0"/>
              <w:marTop w:val="0"/>
              <w:marBottom w:val="0"/>
              <w:divBdr>
                <w:top w:val="none" w:sz="0" w:space="0" w:color="auto"/>
                <w:left w:val="none" w:sz="0" w:space="0" w:color="auto"/>
                <w:bottom w:val="none" w:sz="0" w:space="0" w:color="auto"/>
                <w:right w:val="none" w:sz="0" w:space="0" w:color="auto"/>
              </w:divBdr>
            </w:div>
          </w:divsChild>
        </w:div>
        <w:div w:id="1007828171">
          <w:marLeft w:val="0"/>
          <w:marRight w:val="0"/>
          <w:marTop w:val="0"/>
          <w:marBottom w:val="0"/>
          <w:divBdr>
            <w:top w:val="none" w:sz="0" w:space="0" w:color="auto"/>
            <w:left w:val="none" w:sz="0" w:space="0" w:color="auto"/>
            <w:bottom w:val="none" w:sz="0" w:space="0" w:color="auto"/>
            <w:right w:val="none" w:sz="0" w:space="0" w:color="auto"/>
          </w:divBdr>
          <w:divsChild>
            <w:div w:id="1441103542">
              <w:marLeft w:val="0"/>
              <w:marRight w:val="0"/>
              <w:marTop w:val="0"/>
              <w:marBottom w:val="0"/>
              <w:divBdr>
                <w:top w:val="none" w:sz="0" w:space="0" w:color="auto"/>
                <w:left w:val="none" w:sz="0" w:space="0" w:color="auto"/>
                <w:bottom w:val="none" w:sz="0" w:space="0" w:color="auto"/>
                <w:right w:val="none" w:sz="0" w:space="0" w:color="auto"/>
              </w:divBdr>
            </w:div>
          </w:divsChild>
        </w:div>
        <w:div w:id="1017344095">
          <w:marLeft w:val="0"/>
          <w:marRight w:val="0"/>
          <w:marTop w:val="0"/>
          <w:marBottom w:val="0"/>
          <w:divBdr>
            <w:top w:val="none" w:sz="0" w:space="0" w:color="auto"/>
            <w:left w:val="none" w:sz="0" w:space="0" w:color="auto"/>
            <w:bottom w:val="none" w:sz="0" w:space="0" w:color="auto"/>
            <w:right w:val="none" w:sz="0" w:space="0" w:color="auto"/>
          </w:divBdr>
          <w:divsChild>
            <w:div w:id="2106345498">
              <w:marLeft w:val="0"/>
              <w:marRight w:val="0"/>
              <w:marTop w:val="0"/>
              <w:marBottom w:val="0"/>
              <w:divBdr>
                <w:top w:val="none" w:sz="0" w:space="0" w:color="auto"/>
                <w:left w:val="none" w:sz="0" w:space="0" w:color="auto"/>
                <w:bottom w:val="none" w:sz="0" w:space="0" w:color="auto"/>
                <w:right w:val="none" w:sz="0" w:space="0" w:color="auto"/>
              </w:divBdr>
            </w:div>
          </w:divsChild>
        </w:div>
        <w:div w:id="1039009693">
          <w:marLeft w:val="0"/>
          <w:marRight w:val="0"/>
          <w:marTop w:val="0"/>
          <w:marBottom w:val="0"/>
          <w:divBdr>
            <w:top w:val="none" w:sz="0" w:space="0" w:color="auto"/>
            <w:left w:val="none" w:sz="0" w:space="0" w:color="auto"/>
            <w:bottom w:val="none" w:sz="0" w:space="0" w:color="auto"/>
            <w:right w:val="none" w:sz="0" w:space="0" w:color="auto"/>
          </w:divBdr>
          <w:divsChild>
            <w:div w:id="1849446347">
              <w:marLeft w:val="0"/>
              <w:marRight w:val="0"/>
              <w:marTop w:val="0"/>
              <w:marBottom w:val="0"/>
              <w:divBdr>
                <w:top w:val="none" w:sz="0" w:space="0" w:color="auto"/>
                <w:left w:val="none" w:sz="0" w:space="0" w:color="auto"/>
                <w:bottom w:val="none" w:sz="0" w:space="0" w:color="auto"/>
                <w:right w:val="none" w:sz="0" w:space="0" w:color="auto"/>
              </w:divBdr>
            </w:div>
          </w:divsChild>
        </w:div>
        <w:div w:id="1042485795">
          <w:marLeft w:val="0"/>
          <w:marRight w:val="0"/>
          <w:marTop w:val="0"/>
          <w:marBottom w:val="0"/>
          <w:divBdr>
            <w:top w:val="none" w:sz="0" w:space="0" w:color="auto"/>
            <w:left w:val="none" w:sz="0" w:space="0" w:color="auto"/>
            <w:bottom w:val="none" w:sz="0" w:space="0" w:color="auto"/>
            <w:right w:val="none" w:sz="0" w:space="0" w:color="auto"/>
          </w:divBdr>
          <w:divsChild>
            <w:div w:id="647976794">
              <w:marLeft w:val="0"/>
              <w:marRight w:val="0"/>
              <w:marTop w:val="0"/>
              <w:marBottom w:val="0"/>
              <w:divBdr>
                <w:top w:val="none" w:sz="0" w:space="0" w:color="auto"/>
                <w:left w:val="none" w:sz="0" w:space="0" w:color="auto"/>
                <w:bottom w:val="none" w:sz="0" w:space="0" w:color="auto"/>
                <w:right w:val="none" w:sz="0" w:space="0" w:color="auto"/>
              </w:divBdr>
            </w:div>
          </w:divsChild>
        </w:div>
        <w:div w:id="1050035629">
          <w:marLeft w:val="0"/>
          <w:marRight w:val="0"/>
          <w:marTop w:val="0"/>
          <w:marBottom w:val="0"/>
          <w:divBdr>
            <w:top w:val="none" w:sz="0" w:space="0" w:color="auto"/>
            <w:left w:val="none" w:sz="0" w:space="0" w:color="auto"/>
            <w:bottom w:val="none" w:sz="0" w:space="0" w:color="auto"/>
            <w:right w:val="none" w:sz="0" w:space="0" w:color="auto"/>
          </w:divBdr>
          <w:divsChild>
            <w:div w:id="46221302">
              <w:marLeft w:val="0"/>
              <w:marRight w:val="0"/>
              <w:marTop w:val="0"/>
              <w:marBottom w:val="0"/>
              <w:divBdr>
                <w:top w:val="none" w:sz="0" w:space="0" w:color="auto"/>
                <w:left w:val="none" w:sz="0" w:space="0" w:color="auto"/>
                <w:bottom w:val="none" w:sz="0" w:space="0" w:color="auto"/>
                <w:right w:val="none" w:sz="0" w:space="0" w:color="auto"/>
              </w:divBdr>
            </w:div>
          </w:divsChild>
        </w:div>
        <w:div w:id="1053507906">
          <w:marLeft w:val="0"/>
          <w:marRight w:val="0"/>
          <w:marTop w:val="0"/>
          <w:marBottom w:val="0"/>
          <w:divBdr>
            <w:top w:val="none" w:sz="0" w:space="0" w:color="auto"/>
            <w:left w:val="none" w:sz="0" w:space="0" w:color="auto"/>
            <w:bottom w:val="none" w:sz="0" w:space="0" w:color="auto"/>
            <w:right w:val="none" w:sz="0" w:space="0" w:color="auto"/>
          </w:divBdr>
          <w:divsChild>
            <w:div w:id="1502424612">
              <w:marLeft w:val="0"/>
              <w:marRight w:val="0"/>
              <w:marTop w:val="0"/>
              <w:marBottom w:val="0"/>
              <w:divBdr>
                <w:top w:val="none" w:sz="0" w:space="0" w:color="auto"/>
                <w:left w:val="none" w:sz="0" w:space="0" w:color="auto"/>
                <w:bottom w:val="none" w:sz="0" w:space="0" w:color="auto"/>
                <w:right w:val="none" w:sz="0" w:space="0" w:color="auto"/>
              </w:divBdr>
            </w:div>
          </w:divsChild>
        </w:div>
        <w:div w:id="1054158645">
          <w:marLeft w:val="0"/>
          <w:marRight w:val="0"/>
          <w:marTop w:val="0"/>
          <w:marBottom w:val="0"/>
          <w:divBdr>
            <w:top w:val="none" w:sz="0" w:space="0" w:color="auto"/>
            <w:left w:val="none" w:sz="0" w:space="0" w:color="auto"/>
            <w:bottom w:val="none" w:sz="0" w:space="0" w:color="auto"/>
            <w:right w:val="none" w:sz="0" w:space="0" w:color="auto"/>
          </w:divBdr>
          <w:divsChild>
            <w:div w:id="1449546616">
              <w:marLeft w:val="0"/>
              <w:marRight w:val="0"/>
              <w:marTop w:val="0"/>
              <w:marBottom w:val="0"/>
              <w:divBdr>
                <w:top w:val="none" w:sz="0" w:space="0" w:color="auto"/>
                <w:left w:val="none" w:sz="0" w:space="0" w:color="auto"/>
                <w:bottom w:val="none" w:sz="0" w:space="0" w:color="auto"/>
                <w:right w:val="none" w:sz="0" w:space="0" w:color="auto"/>
              </w:divBdr>
            </w:div>
          </w:divsChild>
        </w:div>
        <w:div w:id="1056393917">
          <w:marLeft w:val="0"/>
          <w:marRight w:val="0"/>
          <w:marTop w:val="0"/>
          <w:marBottom w:val="0"/>
          <w:divBdr>
            <w:top w:val="none" w:sz="0" w:space="0" w:color="auto"/>
            <w:left w:val="none" w:sz="0" w:space="0" w:color="auto"/>
            <w:bottom w:val="none" w:sz="0" w:space="0" w:color="auto"/>
            <w:right w:val="none" w:sz="0" w:space="0" w:color="auto"/>
          </w:divBdr>
          <w:divsChild>
            <w:div w:id="55713002">
              <w:marLeft w:val="0"/>
              <w:marRight w:val="0"/>
              <w:marTop w:val="0"/>
              <w:marBottom w:val="0"/>
              <w:divBdr>
                <w:top w:val="none" w:sz="0" w:space="0" w:color="auto"/>
                <w:left w:val="none" w:sz="0" w:space="0" w:color="auto"/>
                <w:bottom w:val="none" w:sz="0" w:space="0" w:color="auto"/>
                <w:right w:val="none" w:sz="0" w:space="0" w:color="auto"/>
              </w:divBdr>
            </w:div>
          </w:divsChild>
        </w:div>
        <w:div w:id="1057239614">
          <w:marLeft w:val="0"/>
          <w:marRight w:val="0"/>
          <w:marTop w:val="0"/>
          <w:marBottom w:val="0"/>
          <w:divBdr>
            <w:top w:val="none" w:sz="0" w:space="0" w:color="auto"/>
            <w:left w:val="none" w:sz="0" w:space="0" w:color="auto"/>
            <w:bottom w:val="none" w:sz="0" w:space="0" w:color="auto"/>
            <w:right w:val="none" w:sz="0" w:space="0" w:color="auto"/>
          </w:divBdr>
          <w:divsChild>
            <w:div w:id="1358628326">
              <w:marLeft w:val="0"/>
              <w:marRight w:val="0"/>
              <w:marTop w:val="0"/>
              <w:marBottom w:val="0"/>
              <w:divBdr>
                <w:top w:val="none" w:sz="0" w:space="0" w:color="auto"/>
                <w:left w:val="none" w:sz="0" w:space="0" w:color="auto"/>
                <w:bottom w:val="none" w:sz="0" w:space="0" w:color="auto"/>
                <w:right w:val="none" w:sz="0" w:space="0" w:color="auto"/>
              </w:divBdr>
            </w:div>
          </w:divsChild>
        </w:div>
        <w:div w:id="1061291039">
          <w:marLeft w:val="0"/>
          <w:marRight w:val="0"/>
          <w:marTop w:val="0"/>
          <w:marBottom w:val="0"/>
          <w:divBdr>
            <w:top w:val="none" w:sz="0" w:space="0" w:color="auto"/>
            <w:left w:val="none" w:sz="0" w:space="0" w:color="auto"/>
            <w:bottom w:val="none" w:sz="0" w:space="0" w:color="auto"/>
            <w:right w:val="none" w:sz="0" w:space="0" w:color="auto"/>
          </w:divBdr>
          <w:divsChild>
            <w:div w:id="758521092">
              <w:marLeft w:val="0"/>
              <w:marRight w:val="0"/>
              <w:marTop w:val="0"/>
              <w:marBottom w:val="0"/>
              <w:divBdr>
                <w:top w:val="none" w:sz="0" w:space="0" w:color="auto"/>
                <w:left w:val="none" w:sz="0" w:space="0" w:color="auto"/>
                <w:bottom w:val="none" w:sz="0" w:space="0" w:color="auto"/>
                <w:right w:val="none" w:sz="0" w:space="0" w:color="auto"/>
              </w:divBdr>
            </w:div>
          </w:divsChild>
        </w:div>
        <w:div w:id="1074233093">
          <w:marLeft w:val="0"/>
          <w:marRight w:val="0"/>
          <w:marTop w:val="0"/>
          <w:marBottom w:val="0"/>
          <w:divBdr>
            <w:top w:val="none" w:sz="0" w:space="0" w:color="auto"/>
            <w:left w:val="none" w:sz="0" w:space="0" w:color="auto"/>
            <w:bottom w:val="none" w:sz="0" w:space="0" w:color="auto"/>
            <w:right w:val="none" w:sz="0" w:space="0" w:color="auto"/>
          </w:divBdr>
          <w:divsChild>
            <w:div w:id="1341927689">
              <w:marLeft w:val="0"/>
              <w:marRight w:val="0"/>
              <w:marTop w:val="0"/>
              <w:marBottom w:val="0"/>
              <w:divBdr>
                <w:top w:val="none" w:sz="0" w:space="0" w:color="auto"/>
                <w:left w:val="none" w:sz="0" w:space="0" w:color="auto"/>
                <w:bottom w:val="none" w:sz="0" w:space="0" w:color="auto"/>
                <w:right w:val="none" w:sz="0" w:space="0" w:color="auto"/>
              </w:divBdr>
            </w:div>
          </w:divsChild>
        </w:div>
        <w:div w:id="1082920324">
          <w:marLeft w:val="0"/>
          <w:marRight w:val="0"/>
          <w:marTop w:val="0"/>
          <w:marBottom w:val="0"/>
          <w:divBdr>
            <w:top w:val="none" w:sz="0" w:space="0" w:color="auto"/>
            <w:left w:val="none" w:sz="0" w:space="0" w:color="auto"/>
            <w:bottom w:val="none" w:sz="0" w:space="0" w:color="auto"/>
            <w:right w:val="none" w:sz="0" w:space="0" w:color="auto"/>
          </w:divBdr>
          <w:divsChild>
            <w:div w:id="1120999851">
              <w:marLeft w:val="0"/>
              <w:marRight w:val="0"/>
              <w:marTop w:val="0"/>
              <w:marBottom w:val="0"/>
              <w:divBdr>
                <w:top w:val="none" w:sz="0" w:space="0" w:color="auto"/>
                <w:left w:val="none" w:sz="0" w:space="0" w:color="auto"/>
                <w:bottom w:val="none" w:sz="0" w:space="0" w:color="auto"/>
                <w:right w:val="none" w:sz="0" w:space="0" w:color="auto"/>
              </w:divBdr>
            </w:div>
          </w:divsChild>
        </w:div>
        <w:div w:id="1085955582">
          <w:marLeft w:val="0"/>
          <w:marRight w:val="0"/>
          <w:marTop w:val="0"/>
          <w:marBottom w:val="0"/>
          <w:divBdr>
            <w:top w:val="none" w:sz="0" w:space="0" w:color="auto"/>
            <w:left w:val="none" w:sz="0" w:space="0" w:color="auto"/>
            <w:bottom w:val="none" w:sz="0" w:space="0" w:color="auto"/>
            <w:right w:val="none" w:sz="0" w:space="0" w:color="auto"/>
          </w:divBdr>
          <w:divsChild>
            <w:div w:id="1512449462">
              <w:marLeft w:val="0"/>
              <w:marRight w:val="0"/>
              <w:marTop w:val="0"/>
              <w:marBottom w:val="0"/>
              <w:divBdr>
                <w:top w:val="none" w:sz="0" w:space="0" w:color="auto"/>
                <w:left w:val="none" w:sz="0" w:space="0" w:color="auto"/>
                <w:bottom w:val="none" w:sz="0" w:space="0" w:color="auto"/>
                <w:right w:val="none" w:sz="0" w:space="0" w:color="auto"/>
              </w:divBdr>
            </w:div>
          </w:divsChild>
        </w:div>
        <w:div w:id="1094940908">
          <w:marLeft w:val="0"/>
          <w:marRight w:val="0"/>
          <w:marTop w:val="0"/>
          <w:marBottom w:val="0"/>
          <w:divBdr>
            <w:top w:val="none" w:sz="0" w:space="0" w:color="auto"/>
            <w:left w:val="none" w:sz="0" w:space="0" w:color="auto"/>
            <w:bottom w:val="none" w:sz="0" w:space="0" w:color="auto"/>
            <w:right w:val="none" w:sz="0" w:space="0" w:color="auto"/>
          </w:divBdr>
          <w:divsChild>
            <w:div w:id="1517621050">
              <w:marLeft w:val="0"/>
              <w:marRight w:val="0"/>
              <w:marTop w:val="0"/>
              <w:marBottom w:val="0"/>
              <w:divBdr>
                <w:top w:val="none" w:sz="0" w:space="0" w:color="auto"/>
                <w:left w:val="none" w:sz="0" w:space="0" w:color="auto"/>
                <w:bottom w:val="none" w:sz="0" w:space="0" w:color="auto"/>
                <w:right w:val="none" w:sz="0" w:space="0" w:color="auto"/>
              </w:divBdr>
            </w:div>
          </w:divsChild>
        </w:div>
        <w:div w:id="1100175982">
          <w:marLeft w:val="0"/>
          <w:marRight w:val="0"/>
          <w:marTop w:val="0"/>
          <w:marBottom w:val="0"/>
          <w:divBdr>
            <w:top w:val="none" w:sz="0" w:space="0" w:color="auto"/>
            <w:left w:val="none" w:sz="0" w:space="0" w:color="auto"/>
            <w:bottom w:val="none" w:sz="0" w:space="0" w:color="auto"/>
            <w:right w:val="none" w:sz="0" w:space="0" w:color="auto"/>
          </w:divBdr>
          <w:divsChild>
            <w:div w:id="1114902330">
              <w:marLeft w:val="0"/>
              <w:marRight w:val="0"/>
              <w:marTop w:val="0"/>
              <w:marBottom w:val="0"/>
              <w:divBdr>
                <w:top w:val="none" w:sz="0" w:space="0" w:color="auto"/>
                <w:left w:val="none" w:sz="0" w:space="0" w:color="auto"/>
                <w:bottom w:val="none" w:sz="0" w:space="0" w:color="auto"/>
                <w:right w:val="none" w:sz="0" w:space="0" w:color="auto"/>
              </w:divBdr>
            </w:div>
          </w:divsChild>
        </w:div>
        <w:div w:id="1105880046">
          <w:marLeft w:val="0"/>
          <w:marRight w:val="0"/>
          <w:marTop w:val="0"/>
          <w:marBottom w:val="0"/>
          <w:divBdr>
            <w:top w:val="none" w:sz="0" w:space="0" w:color="auto"/>
            <w:left w:val="none" w:sz="0" w:space="0" w:color="auto"/>
            <w:bottom w:val="none" w:sz="0" w:space="0" w:color="auto"/>
            <w:right w:val="none" w:sz="0" w:space="0" w:color="auto"/>
          </w:divBdr>
          <w:divsChild>
            <w:div w:id="367295852">
              <w:marLeft w:val="0"/>
              <w:marRight w:val="0"/>
              <w:marTop w:val="0"/>
              <w:marBottom w:val="0"/>
              <w:divBdr>
                <w:top w:val="none" w:sz="0" w:space="0" w:color="auto"/>
                <w:left w:val="none" w:sz="0" w:space="0" w:color="auto"/>
                <w:bottom w:val="none" w:sz="0" w:space="0" w:color="auto"/>
                <w:right w:val="none" w:sz="0" w:space="0" w:color="auto"/>
              </w:divBdr>
            </w:div>
          </w:divsChild>
        </w:div>
        <w:div w:id="1107963251">
          <w:marLeft w:val="0"/>
          <w:marRight w:val="0"/>
          <w:marTop w:val="0"/>
          <w:marBottom w:val="0"/>
          <w:divBdr>
            <w:top w:val="none" w:sz="0" w:space="0" w:color="auto"/>
            <w:left w:val="none" w:sz="0" w:space="0" w:color="auto"/>
            <w:bottom w:val="none" w:sz="0" w:space="0" w:color="auto"/>
            <w:right w:val="none" w:sz="0" w:space="0" w:color="auto"/>
          </w:divBdr>
          <w:divsChild>
            <w:div w:id="1085882234">
              <w:marLeft w:val="0"/>
              <w:marRight w:val="0"/>
              <w:marTop w:val="0"/>
              <w:marBottom w:val="0"/>
              <w:divBdr>
                <w:top w:val="none" w:sz="0" w:space="0" w:color="auto"/>
                <w:left w:val="none" w:sz="0" w:space="0" w:color="auto"/>
                <w:bottom w:val="none" w:sz="0" w:space="0" w:color="auto"/>
                <w:right w:val="none" w:sz="0" w:space="0" w:color="auto"/>
              </w:divBdr>
            </w:div>
          </w:divsChild>
        </w:div>
        <w:div w:id="1111122822">
          <w:marLeft w:val="0"/>
          <w:marRight w:val="0"/>
          <w:marTop w:val="0"/>
          <w:marBottom w:val="0"/>
          <w:divBdr>
            <w:top w:val="none" w:sz="0" w:space="0" w:color="auto"/>
            <w:left w:val="none" w:sz="0" w:space="0" w:color="auto"/>
            <w:bottom w:val="none" w:sz="0" w:space="0" w:color="auto"/>
            <w:right w:val="none" w:sz="0" w:space="0" w:color="auto"/>
          </w:divBdr>
          <w:divsChild>
            <w:div w:id="523598578">
              <w:marLeft w:val="0"/>
              <w:marRight w:val="0"/>
              <w:marTop w:val="0"/>
              <w:marBottom w:val="0"/>
              <w:divBdr>
                <w:top w:val="none" w:sz="0" w:space="0" w:color="auto"/>
                <w:left w:val="none" w:sz="0" w:space="0" w:color="auto"/>
                <w:bottom w:val="none" w:sz="0" w:space="0" w:color="auto"/>
                <w:right w:val="none" w:sz="0" w:space="0" w:color="auto"/>
              </w:divBdr>
            </w:div>
          </w:divsChild>
        </w:div>
        <w:div w:id="1126389223">
          <w:marLeft w:val="0"/>
          <w:marRight w:val="0"/>
          <w:marTop w:val="0"/>
          <w:marBottom w:val="0"/>
          <w:divBdr>
            <w:top w:val="none" w:sz="0" w:space="0" w:color="auto"/>
            <w:left w:val="none" w:sz="0" w:space="0" w:color="auto"/>
            <w:bottom w:val="none" w:sz="0" w:space="0" w:color="auto"/>
            <w:right w:val="none" w:sz="0" w:space="0" w:color="auto"/>
          </w:divBdr>
          <w:divsChild>
            <w:div w:id="272589365">
              <w:marLeft w:val="0"/>
              <w:marRight w:val="0"/>
              <w:marTop w:val="0"/>
              <w:marBottom w:val="0"/>
              <w:divBdr>
                <w:top w:val="none" w:sz="0" w:space="0" w:color="auto"/>
                <w:left w:val="none" w:sz="0" w:space="0" w:color="auto"/>
                <w:bottom w:val="none" w:sz="0" w:space="0" w:color="auto"/>
                <w:right w:val="none" w:sz="0" w:space="0" w:color="auto"/>
              </w:divBdr>
            </w:div>
          </w:divsChild>
        </w:div>
        <w:div w:id="1130708966">
          <w:marLeft w:val="0"/>
          <w:marRight w:val="0"/>
          <w:marTop w:val="0"/>
          <w:marBottom w:val="0"/>
          <w:divBdr>
            <w:top w:val="none" w:sz="0" w:space="0" w:color="auto"/>
            <w:left w:val="none" w:sz="0" w:space="0" w:color="auto"/>
            <w:bottom w:val="none" w:sz="0" w:space="0" w:color="auto"/>
            <w:right w:val="none" w:sz="0" w:space="0" w:color="auto"/>
          </w:divBdr>
          <w:divsChild>
            <w:div w:id="547498893">
              <w:marLeft w:val="0"/>
              <w:marRight w:val="0"/>
              <w:marTop w:val="0"/>
              <w:marBottom w:val="0"/>
              <w:divBdr>
                <w:top w:val="none" w:sz="0" w:space="0" w:color="auto"/>
                <w:left w:val="none" w:sz="0" w:space="0" w:color="auto"/>
                <w:bottom w:val="none" w:sz="0" w:space="0" w:color="auto"/>
                <w:right w:val="none" w:sz="0" w:space="0" w:color="auto"/>
              </w:divBdr>
            </w:div>
          </w:divsChild>
        </w:div>
        <w:div w:id="1135877359">
          <w:marLeft w:val="0"/>
          <w:marRight w:val="0"/>
          <w:marTop w:val="0"/>
          <w:marBottom w:val="0"/>
          <w:divBdr>
            <w:top w:val="none" w:sz="0" w:space="0" w:color="auto"/>
            <w:left w:val="none" w:sz="0" w:space="0" w:color="auto"/>
            <w:bottom w:val="none" w:sz="0" w:space="0" w:color="auto"/>
            <w:right w:val="none" w:sz="0" w:space="0" w:color="auto"/>
          </w:divBdr>
          <w:divsChild>
            <w:div w:id="1882202693">
              <w:marLeft w:val="0"/>
              <w:marRight w:val="0"/>
              <w:marTop w:val="0"/>
              <w:marBottom w:val="0"/>
              <w:divBdr>
                <w:top w:val="none" w:sz="0" w:space="0" w:color="auto"/>
                <w:left w:val="none" w:sz="0" w:space="0" w:color="auto"/>
                <w:bottom w:val="none" w:sz="0" w:space="0" w:color="auto"/>
                <w:right w:val="none" w:sz="0" w:space="0" w:color="auto"/>
              </w:divBdr>
            </w:div>
          </w:divsChild>
        </w:div>
        <w:div w:id="1143044389">
          <w:marLeft w:val="0"/>
          <w:marRight w:val="0"/>
          <w:marTop w:val="0"/>
          <w:marBottom w:val="0"/>
          <w:divBdr>
            <w:top w:val="none" w:sz="0" w:space="0" w:color="auto"/>
            <w:left w:val="none" w:sz="0" w:space="0" w:color="auto"/>
            <w:bottom w:val="none" w:sz="0" w:space="0" w:color="auto"/>
            <w:right w:val="none" w:sz="0" w:space="0" w:color="auto"/>
          </w:divBdr>
          <w:divsChild>
            <w:div w:id="492531378">
              <w:marLeft w:val="0"/>
              <w:marRight w:val="0"/>
              <w:marTop w:val="0"/>
              <w:marBottom w:val="0"/>
              <w:divBdr>
                <w:top w:val="none" w:sz="0" w:space="0" w:color="auto"/>
                <w:left w:val="none" w:sz="0" w:space="0" w:color="auto"/>
                <w:bottom w:val="none" w:sz="0" w:space="0" w:color="auto"/>
                <w:right w:val="none" w:sz="0" w:space="0" w:color="auto"/>
              </w:divBdr>
            </w:div>
          </w:divsChild>
        </w:div>
        <w:div w:id="1151289061">
          <w:marLeft w:val="0"/>
          <w:marRight w:val="0"/>
          <w:marTop w:val="0"/>
          <w:marBottom w:val="0"/>
          <w:divBdr>
            <w:top w:val="none" w:sz="0" w:space="0" w:color="auto"/>
            <w:left w:val="none" w:sz="0" w:space="0" w:color="auto"/>
            <w:bottom w:val="none" w:sz="0" w:space="0" w:color="auto"/>
            <w:right w:val="none" w:sz="0" w:space="0" w:color="auto"/>
          </w:divBdr>
          <w:divsChild>
            <w:div w:id="482236784">
              <w:marLeft w:val="0"/>
              <w:marRight w:val="0"/>
              <w:marTop w:val="0"/>
              <w:marBottom w:val="0"/>
              <w:divBdr>
                <w:top w:val="none" w:sz="0" w:space="0" w:color="auto"/>
                <w:left w:val="none" w:sz="0" w:space="0" w:color="auto"/>
                <w:bottom w:val="none" w:sz="0" w:space="0" w:color="auto"/>
                <w:right w:val="none" w:sz="0" w:space="0" w:color="auto"/>
              </w:divBdr>
            </w:div>
          </w:divsChild>
        </w:div>
        <w:div w:id="1167132651">
          <w:marLeft w:val="0"/>
          <w:marRight w:val="0"/>
          <w:marTop w:val="0"/>
          <w:marBottom w:val="0"/>
          <w:divBdr>
            <w:top w:val="none" w:sz="0" w:space="0" w:color="auto"/>
            <w:left w:val="none" w:sz="0" w:space="0" w:color="auto"/>
            <w:bottom w:val="none" w:sz="0" w:space="0" w:color="auto"/>
            <w:right w:val="none" w:sz="0" w:space="0" w:color="auto"/>
          </w:divBdr>
          <w:divsChild>
            <w:div w:id="1245917249">
              <w:marLeft w:val="0"/>
              <w:marRight w:val="0"/>
              <w:marTop w:val="0"/>
              <w:marBottom w:val="0"/>
              <w:divBdr>
                <w:top w:val="none" w:sz="0" w:space="0" w:color="auto"/>
                <w:left w:val="none" w:sz="0" w:space="0" w:color="auto"/>
                <w:bottom w:val="none" w:sz="0" w:space="0" w:color="auto"/>
                <w:right w:val="none" w:sz="0" w:space="0" w:color="auto"/>
              </w:divBdr>
            </w:div>
          </w:divsChild>
        </w:div>
        <w:div w:id="1167482613">
          <w:marLeft w:val="0"/>
          <w:marRight w:val="0"/>
          <w:marTop w:val="0"/>
          <w:marBottom w:val="0"/>
          <w:divBdr>
            <w:top w:val="none" w:sz="0" w:space="0" w:color="auto"/>
            <w:left w:val="none" w:sz="0" w:space="0" w:color="auto"/>
            <w:bottom w:val="none" w:sz="0" w:space="0" w:color="auto"/>
            <w:right w:val="none" w:sz="0" w:space="0" w:color="auto"/>
          </w:divBdr>
          <w:divsChild>
            <w:div w:id="1727027498">
              <w:marLeft w:val="0"/>
              <w:marRight w:val="0"/>
              <w:marTop w:val="0"/>
              <w:marBottom w:val="0"/>
              <w:divBdr>
                <w:top w:val="none" w:sz="0" w:space="0" w:color="auto"/>
                <w:left w:val="none" w:sz="0" w:space="0" w:color="auto"/>
                <w:bottom w:val="none" w:sz="0" w:space="0" w:color="auto"/>
                <w:right w:val="none" w:sz="0" w:space="0" w:color="auto"/>
              </w:divBdr>
            </w:div>
          </w:divsChild>
        </w:div>
        <w:div w:id="1171144308">
          <w:marLeft w:val="0"/>
          <w:marRight w:val="0"/>
          <w:marTop w:val="0"/>
          <w:marBottom w:val="0"/>
          <w:divBdr>
            <w:top w:val="none" w:sz="0" w:space="0" w:color="auto"/>
            <w:left w:val="none" w:sz="0" w:space="0" w:color="auto"/>
            <w:bottom w:val="none" w:sz="0" w:space="0" w:color="auto"/>
            <w:right w:val="none" w:sz="0" w:space="0" w:color="auto"/>
          </w:divBdr>
          <w:divsChild>
            <w:div w:id="1251236275">
              <w:marLeft w:val="0"/>
              <w:marRight w:val="0"/>
              <w:marTop w:val="0"/>
              <w:marBottom w:val="0"/>
              <w:divBdr>
                <w:top w:val="none" w:sz="0" w:space="0" w:color="auto"/>
                <w:left w:val="none" w:sz="0" w:space="0" w:color="auto"/>
                <w:bottom w:val="none" w:sz="0" w:space="0" w:color="auto"/>
                <w:right w:val="none" w:sz="0" w:space="0" w:color="auto"/>
              </w:divBdr>
            </w:div>
          </w:divsChild>
        </w:div>
        <w:div w:id="1189753963">
          <w:marLeft w:val="0"/>
          <w:marRight w:val="0"/>
          <w:marTop w:val="0"/>
          <w:marBottom w:val="0"/>
          <w:divBdr>
            <w:top w:val="none" w:sz="0" w:space="0" w:color="auto"/>
            <w:left w:val="none" w:sz="0" w:space="0" w:color="auto"/>
            <w:bottom w:val="none" w:sz="0" w:space="0" w:color="auto"/>
            <w:right w:val="none" w:sz="0" w:space="0" w:color="auto"/>
          </w:divBdr>
          <w:divsChild>
            <w:div w:id="1311128675">
              <w:marLeft w:val="0"/>
              <w:marRight w:val="0"/>
              <w:marTop w:val="0"/>
              <w:marBottom w:val="0"/>
              <w:divBdr>
                <w:top w:val="none" w:sz="0" w:space="0" w:color="auto"/>
                <w:left w:val="none" w:sz="0" w:space="0" w:color="auto"/>
                <w:bottom w:val="none" w:sz="0" w:space="0" w:color="auto"/>
                <w:right w:val="none" w:sz="0" w:space="0" w:color="auto"/>
              </w:divBdr>
            </w:div>
          </w:divsChild>
        </w:div>
        <w:div w:id="1195771115">
          <w:marLeft w:val="0"/>
          <w:marRight w:val="0"/>
          <w:marTop w:val="0"/>
          <w:marBottom w:val="0"/>
          <w:divBdr>
            <w:top w:val="none" w:sz="0" w:space="0" w:color="auto"/>
            <w:left w:val="none" w:sz="0" w:space="0" w:color="auto"/>
            <w:bottom w:val="none" w:sz="0" w:space="0" w:color="auto"/>
            <w:right w:val="none" w:sz="0" w:space="0" w:color="auto"/>
          </w:divBdr>
          <w:divsChild>
            <w:div w:id="1455438887">
              <w:marLeft w:val="0"/>
              <w:marRight w:val="0"/>
              <w:marTop w:val="0"/>
              <w:marBottom w:val="0"/>
              <w:divBdr>
                <w:top w:val="none" w:sz="0" w:space="0" w:color="auto"/>
                <w:left w:val="none" w:sz="0" w:space="0" w:color="auto"/>
                <w:bottom w:val="none" w:sz="0" w:space="0" w:color="auto"/>
                <w:right w:val="none" w:sz="0" w:space="0" w:color="auto"/>
              </w:divBdr>
            </w:div>
          </w:divsChild>
        </w:div>
        <w:div w:id="1197347986">
          <w:marLeft w:val="0"/>
          <w:marRight w:val="0"/>
          <w:marTop w:val="0"/>
          <w:marBottom w:val="0"/>
          <w:divBdr>
            <w:top w:val="none" w:sz="0" w:space="0" w:color="auto"/>
            <w:left w:val="none" w:sz="0" w:space="0" w:color="auto"/>
            <w:bottom w:val="none" w:sz="0" w:space="0" w:color="auto"/>
            <w:right w:val="none" w:sz="0" w:space="0" w:color="auto"/>
          </w:divBdr>
          <w:divsChild>
            <w:div w:id="1915386367">
              <w:marLeft w:val="0"/>
              <w:marRight w:val="0"/>
              <w:marTop w:val="0"/>
              <w:marBottom w:val="0"/>
              <w:divBdr>
                <w:top w:val="none" w:sz="0" w:space="0" w:color="auto"/>
                <w:left w:val="none" w:sz="0" w:space="0" w:color="auto"/>
                <w:bottom w:val="none" w:sz="0" w:space="0" w:color="auto"/>
                <w:right w:val="none" w:sz="0" w:space="0" w:color="auto"/>
              </w:divBdr>
            </w:div>
          </w:divsChild>
        </w:div>
        <w:div w:id="1199855013">
          <w:marLeft w:val="0"/>
          <w:marRight w:val="0"/>
          <w:marTop w:val="0"/>
          <w:marBottom w:val="0"/>
          <w:divBdr>
            <w:top w:val="none" w:sz="0" w:space="0" w:color="auto"/>
            <w:left w:val="none" w:sz="0" w:space="0" w:color="auto"/>
            <w:bottom w:val="none" w:sz="0" w:space="0" w:color="auto"/>
            <w:right w:val="none" w:sz="0" w:space="0" w:color="auto"/>
          </w:divBdr>
          <w:divsChild>
            <w:div w:id="570195341">
              <w:marLeft w:val="0"/>
              <w:marRight w:val="0"/>
              <w:marTop w:val="0"/>
              <w:marBottom w:val="0"/>
              <w:divBdr>
                <w:top w:val="none" w:sz="0" w:space="0" w:color="auto"/>
                <w:left w:val="none" w:sz="0" w:space="0" w:color="auto"/>
                <w:bottom w:val="none" w:sz="0" w:space="0" w:color="auto"/>
                <w:right w:val="none" w:sz="0" w:space="0" w:color="auto"/>
              </w:divBdr>
            </w:div>
          </w:divsChild>
        </w:div>
        <w:div w:id="1209296260">
          <w:marLeft w:val="0"/>
          <w:marRight w:val="0"/>
          <w:marTop w:val="0"/>
          <w:marBottom w:val="0"/>
          <w:divBdr>
            <w:top w:val="none" w:sz="0" w:space="0" w:color="auto"/>
            <w:left w:val="none" w:sz="0" w:space="0" w:color="auto"/>
            <w:bottom w:val="none" w:sz="0" w:space="0" w:color="auto"/>
            <w:right w:val="none" w:sz="0" w:space="0" w:color="auto"/>
          </w:divBdr>
          <w:divsChild>
            <w:div w:id="990330359">
              <w:marLeft w:val="0"/>
              <w:marRight w:val="0"/>
              <w:marTop w:val="0"/>
              <w:marBottom w:val="0"/>
              <w:divBdr>
                <w:top w:val="none" w:sz="0" w:space="0" w:color="auto"/>
                <w:left w:val="none" w:sz="0" w:space="0" w:color="auto"/>
                <w:bottom w:val="none" w:sz="0" w:space="0" w:color="auto"/>
                <w:right w:val="none" w:sz="0" w:space="0" w:color="auto"/>
              </w:divBdr>
            </w:div>
          </w:divsChild>
        </w:div>
        <w:div w:id="1209991275">
          <w:marLeft w:val="0"/>
          <w:marRight w:val="0"/>
          <w:marTop w:val="0"/>
          <w:marBottom w:val="0"/>
          <w:divBdr>
            <w:top w:val="none" w:sz="0" w:space="0" w:color="auto"/>
            <w:left w:val="none" w:sz="0" w:space="0" w:color="auto"/>
            <w:bottom w:val="none" w:sz="0" w:space="0" w:color="auto"/>
            <w:right w:val="none" w:sz="0" w:space="0" w:color="auto"/>
          </w:divBdr>
          <w:divsChild>
            <w:div w:id="1368720526">
              <w:marLeft w:val="0"/>
              <w:marRight w:val="0"/>
              <w:marTop w:val="0"/>
              <w:marBottom w:val="0"/>
              <w:divBdr>
                <w:top w:val="none" w:sz="0" w:space="0" w:color="auto"/>
                <w:left w:val="none" w:sz="0" w:space="0" w:color="auto"/>
                <w:bottom w:val="none" w:sz="0" w:space="0" w:color="auto"/>
                <w:right w:val="none" w:sz="0" w:space="0" w:color="auto"/>
              </w:divBdr>
            </w:div>
          </w:divsChild>
        </w:div>
        <w:div w:id="1219173350">
          <w:marLeft w:val="0"/>
          <w:marRight w:val="0"/>
          <w:marTop w:val="0"/>
          <w:marBottom w:val="0"/>
          <w:divBdr>
            <w:top w:val="none" w:sz="0" w:space="0" w:color="auto"/>
            <w:left w:val="none" w:sz="0" w:space="0" w:color="auto"/>
            <w:bottom w:val="none" w:sz="0" w:space="0" w:color="auto"/>
            <w:right w:val="none" w:sz="0" w:space="0" w:color="auto"/>
          </w:divBdr>
          <w:divsChild>
            <w:div w:id="2043826524">
              <w:marLeft w:val="0"/>
              <w:marRight w:val="0"/>
              <w:marTop w:val="0"/>
              <w:marBottom w:val="0"/>
              <w:divBdr>
                <w:top w:val="none" w:sz="0" w:space="0" w:color="auto"/>
                <w:left w:val="none" w:sz="0" w:space="0" w:color="auto"/>
                <w:bottom w:val="none" w:sz="0" w:space="0" w:color="auto"/>
                <w:right w:val="none" w:sz="0" w:space="0" w:color="auto"/>
              </w:divBdr>
            </w:div>
          </w:divsChild>
        </w:div>
        <w:div w:id="1227111582">
          <w:marLeft w:val="0"/>
          <w:marRight w:val="0"/>
          <w:marTop w:val="0"/>
          <w:marBottom w:val="0"/>
          <w:divBdr>
            <w:top w:val="none" w:sz="0" w:space="0" w:color="auto"/>
            <w:left w:val="none" w:sz="0" w:space="0" w:color="auto"/>
            <w:bottom w:val="none" w:sz="0" w:space="0" w:color="auto"/>
            <w:right w:val="none" w:sz="0" w:space="0" w:color="auto"/>
          </w:divBdr>
          <w:divsChild>
            <w:div w:id="191193447">
              <w:marLeft w:val="0"/>
              <w:marRight w:val="0"/>
              <w:marTop w:val="0"/>
              <w:marBottom w:val="0"/>
              <w:divBdr>
                <w:top w:val="none" w:sz="0" w:space="0" w:color="auto"/>
                <w:left w:val="none" w:sz="0" w:space="0" w:color="auto"/>
                <w:bottom w:val="none" w:sz="0" w:space="0" w:color="auto"/>
                <w:right w:val="none" w:sz="0" w:space="0" w:color="auto"/>
              </w:divBdr>
            </w:div>
          </w:divsChild>
        </w:div>
        <w:div w:id="1239826793">
          <w:marLeft w:val="0"/>
          <w:marRight w:val="0"/>
          <w:marTop w:val="0"/>
          <w:marBottom w:val="0"/>
          <w:divBdr>
            <w:top w:val="none" w:sz="0" w:space="0" w:color="auto"/>
            <w:left w:val="none" w:sz="0" w:space="0" w:color="auto"/>
            <w:bottom w:val="none" w:sz="0" w:space="0" w:color="auto"/>
            <w:right w:val="none" w:sz="0" w:space="0" w:color="auto"/>
          </w:divBdr>
          <w:divsChild>
            <w:div w:id="1122531311">
              <w:marLeft w:val="0"/>
              <w:marRight w:val="0"/>
              <w:marTop w:val="0"/>
              <w:marBottom w:val="0"/>
              <w:divBdr>
                <w:top w:val="none" w:sz="0" w:space="0" w:color="auto"/>
                <w:left w:val="none" w:sz="0" w:space="0" w:color="auto"/>
                <w:bottom w:val="none" w:sz="0" w:space="0" w:color="auto"/>
                <w:right w:val="none" w:sz="0" w:space="0" w:color="auto"/>
              </w:divBdr>
            </w:div>
          </w:divsChild>
        </w:div>
        <w:div w:id="1259562612">
          <w:marLeft w:val="0"/>
          <w:marRight w:val="0"/>
          <w:marTop w:val="0"/>
          <w:marBottom w:val="0"/>
          <w:divBdr>
            <w:top w:val="none" w:sz="0" w:space="0" w:color="auto"/>
            <w:left w:val="none" w:sz="0" w:space="0" w:color="auto"/>
            <w:bottom w:val="none" w:sz="0" w:space="0" w:color="auto"/>
            <w:right w:val="none" w:sz="0" w:space="0" w:color="auto"/>
          </w:divBdr>
          <w:divsChild>
            <w:div w:id="1681397183">
              <w:marLeft w:val="0"/>
              <w:marRight w:val="0"/>
              <w:marTop w:val="0"/>
              <w:marBottom w:val="0"/>
              <w:divBdr>
                <w:top w:val="none" w:sz="0" w:space="0" w:color="auto"/>
                <w:left w:val="none" w:sz="0" w:space="0" w:color="auto"/>
                <w:bottom w:val="none" w:sz="0" w:space="0" w:color="auto"/>
                <w:right w:val="none" w:sz="0" w:space="0" w:color="auto"/>
              </w:divBdr>
            </w:div>
          </w:divsChild>
        </w:div>
        <w:div w:id="1265770048">
          <w:marLeft w:val="0"/>
          <w:marRight w:val="0"/>
          <w:marTop w:val="0"/>
          <w:marBottom w:val="0"/>
          <w:divBdr>
            <w:top w:val="none" w:sz="0" w:space="0" w:color="auto"/>
            <w:left w:val="none" w:sz="0" w:space="0" w:color="auto"/>
            <w:bottom w:val="none" w:sz="0" w:space="0" w:color="auto"/>
            <w:right w:val="none" w:sz="0" w:space="0" w:color="auto"/>
          </w:divBdr>
          <w:divsChild>
            <w:div w:id="47997007">
              <w:marLeft w:val="0"/>
              <w:marRight w:val="0"/>
              <w:marTop w:val="0"/>
              <w:marBottom w:val="0"/>
              <w:divBdr>
                <w:top w:val="none" w:sz="0" w:space="0" w:color="auto"/>
                <w:left w:val="none" w:sz="0" w:space="0" w:color="auto"/>
                <w:bottom w:val="none" w:sz="0" w:space="0" w:color="auto"/>
                <w:right w:val="none" w:sz="0" w:space="0" w:color="auto"/>
              </w:divBdr>
            </w:div>
          </w:divsChild>
        </w:div>
        <w:div w:id="1267426620">
          <w:marLeft w:val="0"/>
          <w:marRight w:val="0"/>
          <w:marTop w:val="0"/>
          <w:marBottom w:val="0"/>
          <w:divBdr>
            <w:top w:val="none" w:sz="0" w:space="0" w:color="auto"/>
            <w:left w:val="none" w:sz="0" w:space="0" w:color="auto"/>
            <w:bottom w:val="none" w:sz="0" w:space="0" w:color="auto"/>
            <w:right w:val="none" w:sz="0" w:space="0" w:color="auto"/>
          </w:divBdr>
          <w:divsChild>
            <w:div w:id="537353882">
              <w:marLeft w:val="0"/>
              <w:marRight w:val="0"/>
              <w:marTop w:val="0"/>
              <w:marBottom w:val="0"/>
              <w:divBdr>
                <w:top w:val="none" w:sz="0" w:space="0" w:color="auto"/>
                <w:left w:val="none" w:sz="0" w:space="0" w:color="auto"/>
                <w:bottom w:val="none" w:sz="0" w:space="0" w:color="auto"/>
                <w:right w:val="none" w:sz="0" w:space="0" w:color="auto"/>
              </w:divBdr>
            </w:div>
          </w:divsChild>
        </w:div>
        <w:div w:id="1268922895">
          <w:marLeft w:val="0"/>
          <w:marRight w:val="0"/>
          <w:marTop w:val="0"/>
          <w:marBottom w:val="0"/>
          <w:divBdr>
            <w:top w:val="none" w:sz="0" w:space="0" w:color="auto"/>
            <w:left w:val="none" w:sz="0" w:space="0" w:color="auto"/>
            <w:bottom w:val="none" w:sz="0" w:space="0" w:color="auto"/>
            <w:right w:val="none" w:sz="0" w:space="0" w:color="auto"/>
          </w:divBdr>
          <w:divsChild>
            <w:div w:id="1509515259">
              <w:marLeft w:val="0"/>
              <w:marRight w:val="0"/>
              <w:marTop w:val="0"/>
              <w:marBottom w:val="0"/>
              <w:divBdr>
                <w:top w:val="none" w:sz="0" w:space="0" w:color="auto"/>
                <w:left w:val="none" w:sz="0" w:space="0" w:color="auto"/>
                <w:bottom w:val="none" w:sz="0" w:space="0" w:color="auto"/>
                <w:right w:val="none" w:sz="0" w:space="0" w:color="auto"/>
              </w:divBdr>
            </w:div>
          </w:divsChild>
        </w:div>
        <w:div w:id="1269314684">
          <w:marLeft w:val="0"/>
          <w:marRight w:val="0"/>
          <w:marTop w:val="0"/>
          <w:marBottom w:val="0"/>
          <w:divBdr>
            <w:top w:val="none" w:sz="0" w:space="0" w:color="auto"/>
            <w:left w:val="none" w:sz="0" w:space="0" w:color="auto"/>
            <w:bottom w:val="none" w:sz="0" w:space="0" w:color="auto"/>
            <w:right w:val="none" w:sz="0" w:space="0" w:color="auto"/>
          </w:divBdr>
          <w:divsChild>
            <w:div w:id="225992776">
              <w:marLeft w:val="0"/>
              <w:marRight w:val="0"/>
              <w:marTop w:val="0"/>
              <w:marBottom w:val="0"/>
              <w:divBdr>
                <w:top w:val="none" w:sz="0" w:space="0" w:color="auto"/>
                <w:left w:val="none" w:sz="0" w:space="0" w:color="auto"/>
                <w:bottom w:val="none" w:sz="0" w:space="0" w:color="auto"/>
                <w:right w:val="none" w:sz="0" w:space="0" w:color="auto"/>
              </w:divBdr>
            </w:div>
          </w:divsChild>
        </w:div>
        <w:div w:id="1281457318">
          <w:marLeft w:val="0"/>
          <w:marRight w:val="0"/>
          <w:marTop w:val="0"/>
          <w:marBottom w:val="0"/>
          <w:divBdr>
            <w:top w:val="none" w:sz="0" w:space="0" w:color="auto"/>
            <w:left w:val="none" w:sz="0" w:space="0" w:color="auto"/>
            <w:bottom w:val="none" w:sz="0" w:space="0" w:color="auto"/>
            <w:right w:val="none" w:sz="0" w:space="0" w:color="auto"/>
          </w:divBdr>
          <w:divsChild>
            <w:div w:id="692223043">
              <w:marLeft w:val="0"/>
              <w:marRight w:val="0"/>
              <w:marTop w:val="0"/>
              <w:marBottom w:val="0"/>
              <w:divBdr>
                <w:top w:val="none" w:sz="0" w:space="0" w:color="auto"/>
                <w:left w:val="none" w:sz="0" w:space="0" w:color="auto"/>
                <w:bottom w:val="none" w:sz="0" w:space="0" w:color="auto"/>
                <w:right w:val="none" w:sz="0" w:space="0" w:color="auto"/>
              </w:divBdr>
            </w:div>
          </w:divsChild>
        </w:div>
        <w:div w:id="1282108446">
          <w:marLeft w:val="0"/>
          <w:marRight w:val="0"/>
          <w:marTop w:val="0"/>
          <w:marBottom w:val="0"/>
          <w:divBdr>
            <w:top w:val="none" w:sz="0" w:space="0" w:color="auto"/>
            <w:left w:val="none" w:sz="0" w:space="0" w:color="auto"/>
            <w:bottom w:val="none" w:sz="0" w:space="0" w:color="auto"/>
            <w:right w:val="none" w:sz="0" w:space="0" w:color="auto"/>
          </w:divBdr>
          <w:divsChild>
            <w:div w:id="567493175">
              <w:marLeft w:val="0"/>
              <w:marRight w:val="0"/>
              <w:marTop w:val="0"/>
              <w:marBottom w:val="0"/>
              <w:divBdr>
                <w:top w:val="none" w:sz="0" w:space="0" w:color="auto"/>
                <w:left w:val="none" w:sz="0" w:space="0" w:color="auto"/>
                <w:bottom w:val="none" w:sz="0" w:space="0" w:color="auto"/>
                <w:right w:val="none" w:sz="0" w:space="0" w:color="auto"/>
              </w:divBdr>
            </w:div>
          </w:divsChild>
        </w:div>
        <w:div w:id="1286230713">
          <w:marLeft w:val="0"/>
          <w:marRight w:val="0"/>
          <w:marTop w:val="0"/>
          <w:marBottom w:val="0"/>
          <w:divBdr>
            <w:top w:val="none" w:sz="0" w:space="0" w:color="auto"/>
            <w:left w:val="none" w:sz="0" w:space="0" w:color="auto"/>
            <w:bottom w:val="none" w:sz="0" w:space="0" w:color="auto"/>
            <w:right w:val="none" w:sz="0" w:space="0" w:color="auto"/>
          </w:divBdr>
          <w:divsChild>
            <w:div w:id="1286234561">
              <w:marLeft w:val="0"/>
              <w:marRight w:val="0"/>
              <w:marTop w:val="0"/>
              <w:marBottom w:val="0"/>
              <w:divBdr>
                <w:top w:val="none" w:sz="0" w:space="0" w:color="auto"/>
                <w:left w:val="none" w:sz="0" w:space="0" w:color="auto"/>
                <w:bottom w:val="none" w:sz="0" w:space="0" w:color="auto"/>
                <w:right w:val="none" w:sz="0" w:space="0" w:color="auto"/>
              </w:divBdr>
            </w:div>
          </w:divsChild>
        </w:div>
        <w:div w:id="1288393068">
          <w:marLeft w:val="0"/>
          <w:marRight w:val="0"/>
          <w:marTop w:val="0"/>
          <w:marBottom w:val="0"/>
          <w:divBdr>
            <w:top w:val="none" w:sz="0" w:space="0" w:color="auto"/>
            <w:left w:val="none" w:sz="0" w:space="0" w:color="auto"/>
            <w:bottom w:val="none" w:sz="0" w:space="0" w:color="auto"/>
            <w:right w:val="none" w:sz="0" w:space="0" w:color="auto"/>
          </w:divBdr>
          <w:divsChild>
            <w:div w:id="1797484967">
              <w:marLeft w:val="0"/>
              <w:marRight w:val="0"/>
              <w:marTop w:val="0"/>
              <w:marBottom w:val="0"/>
              <w:divBdr>
                <w:top w:val="none" w:sz="0" w:space="0" w:color="auto"/>
                <w:left w:val="none" w:sz="0" w:space="0" w:color="auto"/>
                <w:bottom w:val="none" w:sz="0" w:space="0" w:color="auto"/>
                <w:right w:val="none" w:sz="0" w:space="0" w:color="auto"/>
              </w:divBdr>
            </w:div>
          </w:divsChild>
        </w:div>
        <w:div w:id="1291549273">
          <w:marLeft w:val="0"/>
          <w:marRight w:val="0"/>
          <w:marTop w:val="0"/>
          <w:marBottom w:val="0"/>
          <w:divBdr>
            <w:top w:val="none" w:sz="0" w:space="0" w:color="auto"/>
            <w:left w:val="none" w:sz="0" w:space="0" w:color="auto"/>
            <w:bottom w:val="none" w:sz="0" w:space="0" w:color="auto"/>
            <w:right w:val="none" w:sz="0" w:space="0" w:color="auto"/>
          </w:divBdr>
          <w:divsChild>
            <w:div w:id="101001331">
              <w:marLeft w:val="0"/>
              <w:marRight w:val="0"/>
              <w:marTop w:val="0"/>
              <w:marBottom w:val="0"/>
              <w:divBdr>
                <w:top w:val="none" w:sz="0" w:space="0" w:color="auto"/>
                <w:left w:val="none" w:sz="0" w:space="0" w:color="auto"/>
                <w:bottom w:val="none" w:sz="0" w:space="0" w:color="auto"/>
                <w:right w:val="none" w:sz="0" w:space="0" w:color="auto"/>
              </w:divBdr>
            </w:div>
          </w:divsChild>
        </w:div>
        <w:div w:id="1293558350">
          <w:marLeft w:val="0"/>
          <w:marRight w:val="0"/>
          <w:marTop w:val="0"/>
          <w:marBottom w:val="0"/>
          <w:divBdr>
            <w:top w:val="none" w:sz="0" w:space="0" w:color="auto"/>
            <w:left w:val="none" w:sz="0" w:space="0" w:color="auto"/>
            <w:bottom w:val="none" w:sz="0" w:space="0" w:color="auto"/>
            <w:right w:val="none" w:sz="0" w:space="0" w:color="auto"/>
          </w:divBdr>
          <w:divsChild>
            <w:div w:id="574556082">
              <w:marLeft w:val="0"/>
              <w:marRight w:val="0"/>
              <w:marTop w:val="0"/>
              <w:marBottom w:val="0"/>
              <w:divBdr>
                <w:top w:val="none" w:sz="0" w:space="0" w:color="auto"/>
                <w:left w:val="none" w:sz="0" w:space="0" w:color="auto"/>
                <w:bottom w:val="none" w:sz="0" w:space="0" w:color="auto"/>
                <w:right w:val="none" w:sz="0" w:space="0" w:color="auto"/>
              </w:divBdr>
            </w:div>
          </w:divsChild>
        </w:div>
        <w:div w:id="1317954410">
          <w:marLeft w:val="0"/>
          <w:marRight w:val="0"/>
          <w:marTop w:val="0"/>
          <w:marBottom w:val="0"/>
          <w:divBdr>
            <w:top w:val="none" w:sz="0" w:space="0" w:color="auto"/>
            <w:left w:val="none" w:sz="0" w:space="0" w:color="auto"/>
            <w:bottom w:val="none" w:sz="0" w:space="0" w:color="auto"/>
            <w:right w:val="none" w:sz="0" w:space="0" w:color="auto"/>
          </w:divBdr>
          <w:divsChild>
            <w:div w:id="1961648854">
              <w:marLeft w:val="0"/>
              <w:marRight w:val="0"/>
              <w:marTop w:val="0"/>
              <w:marBottom w:val="0"/>
              <w:divBdr>
                <w:top w:val="none" w:sz="0" w:space="0" w:color="auto"/>
                <w:left w:val="none" w:sz="0" w:space="0" w:color="auto"/>
                <w:bottom w:val="none" w:sz="0" w:space="0" w:color="auto"/>
                <w:right w:val="none" w:sz="0" w:space="0" w:color="auto"/>
              </w:divBdr>
            </w:div>
          </w:divsChild>
        </w:div>
        <w:div w:id="1320184209">
          <w:marLeft w:val="0"/>
          <w:marRight w:val="0"/>
          <w:marTop w:val="0"/>
          <w:marBottom w:val="0"/>
          <w:divBdr>
            <w:top w:val="none" w:sz="0" w:space="0" w:color="auto"/>
            <w:left w:val="none" w:sz="0" w:space="0" w:color="auto"/>
            <w:bottom w:val="none" w:sz="0" w:space="0" w:color="auto"/>
            <w:right w:val="none" w:sz="0" w:space="0" w:color="auto"/>
          </w:divBdr>
          <w:divsChild>
            <w:div w:id="1483934559">
              <w:marLeft w:val="0"/>
              <w:marRight w:val="0"/>
              <w:marTop w:val="0"/>
              <w:marBottom w:val="0"/>
              <w:divBdr>
                <w:top w:val="none" w:sz="0" w:space="0" w:color="auto"/>
                <w:left w:val="none" w:sz="0" w:space="0" w:color="auto"/>
                <w:bottom w:val="none" w:sz="0" w:space="0" w:color="auto"/>
                <w:right w:val="none" w:sz="0" w:space="0" w:color="auto"/>
              </w:divBdr>
            </w:div>
          </w:divsChild>
        </w:div>
        <w:div w:id="1322192571">
          <w:marLeft w:val="0"/>
          <w:marRight w:val="0"/>
          <w:marTop w:val="0"/>
          <w:marBottom w:val="0"/>
          <w:divBdr>
            <w:top w:val="none" w:sz="0" w:space="0" w:color="auto"/>
            <w:left w:val="none" w:sz="0" w:space="0" w:color="auto"/>
            <w:bottom w:val="none" w:sz="0" w:space="0" w:color="auto"/>
            <w:right w:val="none" w:sz="0" w:space="0" w:color="auto"/>
          </w:divBdr>
          <w:divsChild>
            <w:div w:id="49424442">
              <w:marLeft w:val="0"/>
              <w:marRight w:val="0"/>
              <w:marTop w:val="0"/>
              <w:marBottom w:val="0"/>
              <w:divBdr>
                <w:top w:val="none" w:sz="0" w:space="0" w:color="auto"/>
                <w:left w:val="none" w:sz="0" w:space="0" w:color="auto"/>
                <w:bottom w:val="none" w:sz="0" w:space="0" w:color="auto"/>
                <w:right w:val="none" w:sz="0" w:space="0" w:color="auto"/>
              </w:divBdr>
            </w:div>
          </w:divsChild>
        </w:div>
        <w:div w:id="1329022140">
          <w:marLeft w:val="0"/>
          <w:marRight w:val="0"/>
          <w:marTop w:val="0"/>
          <w:marBottom w:val="0"/>
          <w:divBdr>
            <w:top w:val="none" w:sz="0" w:space="0" w:color="auto"/>
            <w:left w:val="none" w:sz="0" w:space="0" w:color="auto"/>
            <w:bottom w:val="none" w:sz="0" w:space="0" w:color="auto"/>
            <w:right w:val="none" w:sz="0" w:space="0" w:color="auto"/>
          </w:divBdr>
          <w:divsChild>
            <w:div w:id="1565332280">
              <w:marLeft w:val="0"/>
              <w:marRight w:val="0"/>
              <w:marTop w:val="0"/>
              <w:marBottom w:val="0"/>
              <w:divBdr>
                <w:top w:val="none" w:sz="0" w:space="0" w:color="auto"/>
                <w:left w:val="none" w:sz="0" w:space="0" w:color="auto"/>
                <w:bottom w:val="none" w:sz="0" w:space="0" w:color="auto"/>
                <w:right w:val="none" w:sz="0" w:space="0" w:color="auto"/>
              </w:divBdr>
            </w:div>
          </w:divsChild>
        </w:div>
        <w:div w:id="1332874876">
          <w:marLeft w:val="0"/>
          <w:marRight w:val="0"/>
          <w:marTop w:val="0"/>
          <w:marBottom w:val="0"/>
          <w:divBdr>
            <w:top w:val="none" w:sz="0" w:space="0" w:color="auto"/>
            <w:left w:val="none" w:sz="0" w:space="0" w:color="auto"/>
            <w:bottom w:val="none" w:sz="0" w:space="0" w:color="auto"/>
            <w:right w:val="none" w:sz="0" w:space="0" w:color="auto"/>
          </w:divBdr>
          <w:divsChild>
            <w:div w:id="1640113707">
              <w:marLeft w:val="0"/>
              <w:marRight w:val="0"/>
              <w:marTop w:val="0"/>
              <w:marBottom w:val="0"/>
              <w:divBdr>
                <w:top w:val="none" w:sz="0" w:space="0" w:color="auto"/>
                <w:left w:val="none" w:sz="0" w:space="0" w:color="auto"/>
                <w:bottom w:val="none" w:sz="0" w:space="0" w:color="auto"/>
                <w:right w:val="none" w:sz="0" w:space="0" w:color="auto"/>
              </w:divBdr>
            </w:div>
          </w:divsChild>
        </w:div>
        <w:div w:id="1335373344">
          <w:marLeft w:val="0"/>
          <w:marRight w:val="0"/>
          <w:marTop w:val="0"/>
          <w:marBottom w:val="0"/>
          <w:divBdr>
            <w:top w:val="none" w:sz="0" w:space="0" w:color="auto"/>
            <w:left w:val="none" w:sz="0" w:space="0" w:color="auto"/>
            <w:bottom w:val="none" w:sz="0" w:space="0" w:color="auto"/>
            <w:right w:val="none" w:sz="0" w:space="0" w:color="auto"/>
          </w:divBdr>
          <w:divsChild>
            <w:div w:id="261761916">
              <w:marLeft w:val="0"/>
              <w:marRight w:val="0"/>
              <w:marTop w:val="0"/>
              <w:marBottom w:val="0"/>
              <w:divBdr>
                <w:top w:val="none" w:sz="0" w:space="0" w:color="auto"/>
                <w:left w:val="none" w:sz="0" w:space="0" w:color="auto"/>
                <w:bottom w:val="none" w:sz="0" w:space="0" w:color="auto"/>
                <w:right w:val="none" w:sz="0" w:space="0" w:color="auto"/>
              </w:divBdr>
            </w:div>
          </w:divsChild>
        </w:div>
        <w:div w:id="1342859055">
          <w:marLeft w:val="0"/>
          <w:marRight w:val="0"/>
          <w:marTop w:val="0"/>
          <w:marBottom w:val="0"/>
          <w:divBdr>
            <w:top w:val="none" w:sz="0" w:space="0" w:color="auto"/>
            <w:left w:val="none" w:sz="0" w:space="0" w:color="auto"/>
            <w:bottom w:val="none" w:sz="0" w:space="0" w:color="auto"/>
            <w:right w:val="none" w:sz="0" w:space="0" w:color="auto"/>
          </w:divBdr>
          <w:divsChild>
            <w:div w:id="516427632">
              <w:marLeft w:val="0"/>
              <w:marRight w:val="0"/>
              <w:marTop w:val="0"/>
              <w:marBottom w:val="0"/>
              <w:divBdr>
                <w:top w:val="none" w:sz="0" w:space="0" w:color="auto"/>
                <w:left w:val="none" w:sz="0" w:space="0" w:color="auto"/>
                <w:bottom w:val="none" w:sz="0" w:space="0" w:color="auto"/>
                <w:right w:val="none" w:sz="0" w:space="0" w:color="auto"/>
              </w:divBdr>
            </w:div>
          </w:divsChild>
        </w:div>
        <w:div w:id="1344674527">
          <w:marLeft w:val="0"/>
          <w:marRight w:val="0"/>
          <w:marTop w:val="0"/>
          <w:marBottom w:val="0"/>
          <w:divBdr>
            <w:top w:val="none" w:sz="0" w:space="0" w:color="auto"/>
            <w:left w:val="none" w:sz="0" w:space="0" w:color="auto"/>
            <w:bottom w:val="none" w:sz="0" w:space="0" w:color="auto"/>
            <w:right w:val="none" w:sz="0" w:space="0" w:color="auto"/>
          </w:divBdr>
          <w:divsChild>
            <w:div w:id="1703746317">
              <w:marLeft w:val="0"/>
              <w:marRight w:val="0"/>
              <w:marTop w:val="0"/>
              <w:marBottom w:val="0"/>
              <w:divBdr>
                <w:top w:val="none" w:sz="0" w:space="0" w:color="auto"/>
                <w:left w:val="none" w:sz="0" w:space="0" w:color="auto"/>
                <w:bottom w:val="none" w:sz="0" w:space="0" w:color="auto"/>
                <w:right w:val="none" w:sz="0" w:space="0" w:color="auto"/>
              </w:divBdr>
            </w:div>
          </w:divsChild>
        </w:div>
        <w:div w:id="1366977020">
          <w:marLeft w:val="0"/>
          <w:marRight w:val="0"/>
          <w:marTop w:val="0"/>
          <w:marBottom w:val="0"/>
          <w:divBdr>
            <w:top w:val="none" w:sz="0" w:space="0" w:color="auto"/>
            <w:left w:val="none" w:sz="0" w:space="0" w:color="auto"/>
            <w:bottom w:val="none" w:sz="0" w:space="0" w:color="auto"/>
            <w:right w:val="none" w:sz="0" w:space="0" w:color="auto"/>
          </w:divBdr>
          <w:divsChild>
            <w:div w:id="2146123936">
              <w:marLeft w:val="0"/>
              <w:marRight w:val="0"/>
              <w:marTop w:val="0"/>
              <w:marBottom w:val="0"/>
              <w:divBdr>
                <w:top w:val="none" w:sz="0" w:space="0" w:color="auto"/>
                <w:left w:val="none" w:sz="0" w:space="0" w:color="auto"/>
                <w:bottom w:val="none" w:sz="0" w:space="0" w:color="auto"/>
                <w:right w:val="none" w:sz="0" w:space="0" w:color="auto"/>
              </w:divBdr>
            </w:div>
          </w:divsChild>
        </w:div>
        <w:div w:id="1385835215">
          <w:marLeft w:val="0"/>
          <w:marRight w:val="0"/>
          <w:marTop w:val="0"/>
          <w:marBottom w:val="0"/>
          <w:divBdr>
            <w:top w:val="none" w:sz="0" w:space="0" w:color="auto"/>
            <w:left w:val="none" w:sz="0" w:space="0" w:color="auto"/>
            <w:bottom w:val="none" w:sz="0" w:space="0" w:color="auto"/>
            <w:right w:val="none" w:sz="0" w:space="0" w:color="auto"/>
          </w:divBdr>
          <w:divsChild>
            <w:div w:id="299068629">
              <w:marLeft w:val="0"/>
              <w:marRight w:val="0"/>
              <w:marTop w:val="0"/>
              <w:marBottom w:val="0"/>
              <w:divBdr>
                <w:top w:val="none" w:sz="0" w:space="0" w:color="auto"/>
                <w:left w:val="none" w:sz="0" w:space="0" w:color="auto"/>
                <w:bottom w:val="none" w:sz="0" w:space="0" w:color="auto"/>
                <w:right w:val="none" w:sz="0" w:space="0" w:color="auto"/>
              </w:divBdr>
            </w:div>
          </w:divsChild>
        </w:div>
        <w:div w:id="1394620469">
          <w:marLeft w:val="0"/>
          <w:marRight w:val="0"/>
          <w:marTop w:val="0"/>
          <w:marBottom w:val="0"/>
          <w:divBdr>
            <w:top w:val="none" w:sz="0" w:space="0" w:color="auto"/>
            <w:left w:val="none" w:sz="0" w:space="0" w:color="auto"/>
            <w:bottom w:val="none" w:sz="0" w:space="0" w:color="auto"/>
            <w:right w:val="none" w:sz="0" w:space="0" w:color="auto"/>
          </w:divBdr>
          <w:divsChild>
            <w:div w:id="262228172">
              <w:marLeft w:val="0"/>
              <w:marRight w:val="0"/>
              <w:marTop w:val="0"/>
              <w:marBottom w:val="0"/>
              <w:divBdr>
                <w:top w:val="none" w:sz="0" w:space="0" w:color="auto"/>
                <w:left w:val="none" w:sz="0" w:space="0" w:color="auto"/>
                <w:bottom w:val="none" w:sz="0" w:space="0" w:color="auto"/>
                <w:right w:val="none" w:sz="0" w:space="0" w:color="auto"/>
              </w:divBdr>
            </w:div>
          </w:divsChild>
        </w:div>
        <w:div w:id="1395011932">
          <w:marLeft w:val="0"/>
          <w:marRight w:val="0"/>
          <w:marTop w:val="0"/>
          <w:marBottom w:val="0"/>
          <w:divBdr>
            <w:top w:val="none" w:sz="0" w:space="0" w:color="auto"/>
            <w:left w:val="none" w:sz="0" w:space="0" w:color="auto"/>
            <w:bottom w:val="none" w:sz="0" w:space="0" w:color="auto"/>
            <w:right w:val="none" w:sz="0" w:space="0" w:color="auto"/>
          </w:divBdr>
          <w:divsChild>
            <w:div w:id="1672366084">
              <w:marLeft w:val="0"/>
              <w:marRight w:val="0"/>
              <w:marTop w:val="0"/>
              <w:marBottom w:val="0"/>
              <w:divBdr>
                <w:top w:val="none" w:sz="0" w:space="0" w:color="auto"/>
                <w:left w:val="none" w:sz="0" w:space="0" w:color="auto"/>
                <w:bottom w:val="none" w:sz="0" w:space="0" w:color="auto"/>
                <w:right w:val="none" w:sz="0" w:space="0" w:color="auto"/>
              </w:divBdr>
            </w:div>
          </w:divsChild>
        </w:div>
        <w:div w:id="1397512320">
          <w:marLeft w:val="0"/>
          <w:marRight w:val="0"/>
          <w:marTop w:val="0"/>
          <w:marBottom w:val="0"/>
          <w:divBdr>
            <w:top w:val="none" w:sz="0" w:space="0" w:color="auto"/>
            <w:left w:val="none" w:sz="0" w:space="0" w:color="auto"/>
            <w:bottom w:val="none" w:sz="0" w:space="0" w:color="auto"/>
            <w:right w:val="none" w:sz="0" w:space="0" w:color="auto"/>
          </w:divBdr>
          <w:divsChild>
            <w:div w:id="1444227561">
              <w:marLeft w:val="0"/>
              <w:marRight w:val="0"/>
              <w:marTop w:val="0"/>
              <w:marBottom w:val="0"/>
              <w:divBdr>
                <w:top w:val="none" w:sz="0" w:space="0" w:color="auto"/>
                <w:left w:val="none" w:sz="0" w:space="0" w:color="auto"/>
                <w:bottom w:val="none" w:sz="0" w:space="0" w:color="auto"/>
                <w:right w:val="none" w:sz="0" w:space="0" w:color="auto"/>
              </w:divBdr>
            </w:div>
          </w:divsChild>
        </w:div>
        <w:div w:id="1429085904">
          <w:marLeft w:val="0"/>
          <w:marRight w:val="0"/>
          <w:marTop w:val="0"/>
          <w:marBottom w:val="0"/>
          <w:divBdr>
            <w:top w:val="none" w:sz="0" w:space="0" w:color="auto"/>
            <w:left w:val="none" w:sz="0" w:space="0" w:color="auto"/>
            <w:bottom w:val="none" w:sz="0" w:space="0" w:color="auto"/>
            <w:right w:val="none" w:sz="0" w:space="0" w:color="auto"/>
          </w:divBdr>
          <w:divsChild>
            <w:div w:id="345375273">
              <w:marLeft w:val="0"/>
              <w:marRight w:val="0"/>
              <w:marTop w:val="0"/>
              <w:marBottom w:val="0"/>
              <w:divBdr>
                <w:top w:val="none" w:sz="0" w:space="0" w:color="auto"/>
                <w:left w:val="none" w:sz="0" w:space="0" w:color="auto"/>
                <w:bottom w:val="none" w:sz="0" w:space="0" w:color="auto"/>
                <w:right w:val="none" w:sz="0" w:space="0" w:color="auto"/>
              </w:divBdr>
            </w:div>
          </w:divsChild>
        </w:div>
        <w:div w:id="1438329733">
          <w:marLeft w:val="0"/>
          <w:marRight w:val="0"/>
          <w:marTop w:val="0"/>
          <w:marBottom w:val="0"/>
          <w:divBdr>
            <w:top w:val="none" w:sz="0" w:space="0" w:color="auto"/>
            <w:left w:val="none" w:sz="0" w:space="0" w:color="auto"/>
            <w:bottom w:val="none" w:sz="0" w:space="0" w:color="auto"/>
            <w:right w:val="none" w:sz="0" w:space="0" w:color="auto"/>
          </w:divBdr>
          <w:divsChild>
            <w:div w:id="1082607380">
              <w:marLeft w:val="0"/>
              <w:marRight w:val="0"/>
              <w:marTop w:val="0"/>
              <w:marBottom w:val="0"/>
              <w:divBdr>
                <w:top w:val="none" w:sz="0" w:space="0" w:color="auto"/>
                <w:left w:val="none" w:sz="0" w:space="0" w:color="auto"/>
                <w:bottom w:val="none" w:sz="0" w:space="0" w:color="auto"/>
                <w:right w:val="none" w:sz="0" w:space="0" w:color="auto"/>
              </w:divBdr>
            </w:div>
          </w:divsChild>
        </w:div>
        <w:div w:id="1438867743">
          <w:marLeft w:val="0"/>
          <w:marRight w:val="0"/>
          <w:marTop w:val="0"/>
          <w:marBottom w:val="0"/>
          <w:divBdr>
            <w:top w:val="none" w:sz="0" w:space="0" w:color="auto"/>
            <w:left w:val="none" w:sz="0" w:space="0" w:color="auto"/>
            <w:bottom w:val="none" w:sz="0" w:space="0" w:color="auto"/>
            <w:right w:val="none" w:sz="0" w:space="0" w:color="auto"/>
          </w:divBdr>
          <w:divsChild>
            <w:div w:id="1927493464">
              <w:marLeft w:val="0"/>
              <w:marRight w:val="0"/>
              <w:marTop w:val="0"/>
              <w:marBottom w:val="0"/>
              <w:divBdr>
                <w:top w:val="none" w:sz="0" w:space="0" w:color="auto"/>
                <w:left w:val="none" w:sz="0" w:space="0" w:color="auto"/>
                <w:bottom w:val="none" w:sz="0" w:space="0" w:color="auto"/>
                <w:right w:val="none" w:sz="0" w:space="0" w:color="auto"/>
              </w:divBdr>
            </w:div>
          </w:divsChild>
        </w:div>
        <w:div w:id="1441487801">
          <w:marLeft w:val="0"/>
          <w:marRight w:val="0"/>
          <w:marTop w:val="0"/>
          <w:marBottom w:val="0"/>
          <w:divBdr>
            <w:top w:val="none" w:sz="0" w:space="0" w:color="auto"/>
            <w:left w:val="none" w:sz="0" w:space="0" w:color="auto"/>
            <w:bottom w:val="none" w:sz="0" w:space="0" w:color="auto"/>
            <w:right w:val="none" w:sz="0" w:space="0" w:color="auto"/>
          </w:divBdr>
          <w:divsChild>
            <w:div w:id="2006778602">
              <w:marLeft w:val="0"/>
              <w:marRight w:val="0"/>
              <w:marTop w:val="0"/>
              <w:marBottom w:val="0"/>
              <w:divBdr>
                <w:top w:val="none" w:sz="0" w:space="0" w:color="auto"/>
                <w:left w:val="none" w:sz="0" w:space="0" w:color="auto"/>
                <w:bottom w:val="none" w:sz="0" w:space="0" w:color="auto"/>
                <w:right w:val="none" w:sz="0" w:space="0" w:color="auto"/>
              </w:divBdr>
            </w:div>
          </w:divsChild>
        </w:div>
        <w:div w:id="1443963130">
          <w:marLeft w:val="0"/>
          <w:marRight w:val="0"/>
          <w:marTop w:val="0"/>
          <w:marBottom w:val="0"/>
          <w:divBdr>
            <w:top w:val="none" w:sz="0" w:space="0" w:color="auto"/>
            <w:left w:val="none" w:sz="0" w:space="0" w:color="auto"/>
            <w:bottom w:val="none" w:sz="0" w:space="0" w:color="auto"/>
            <w:right w:val="none" w:sz="0" w:space="0" w:color="auto"/>
          </w:divBdr>
          <w:divsChild>
            <w:div w:id="935795266">
              <w:marLeft w:val="0"/>
              <w:marRight w:val="0"/>
              <w:marTop w:val="0"/>
              <w:marBottom w:val="0"/>
              <w:divBdr>
                <w:top w:val="none" w:sz="0" w:space="0" w:color="auto"/>
                <w:left w:val="none" w:sz="0" w:space="0" w:color="auto"/>
                <w:bottom w:val="none" w:sz="0" w:space="0" w:color="auto"/>
                <w:right w:val="none" w:sz="0" w:space="0" w:color="auto"/>
              </w:divBdr>
            </w:div>
          </w:divsChild>
        </w:div>
        <w:div w:id="1460416265">
          <w:marLeft w:val="0"/>
          <w:marRight w:val="0"/>
          <w:marTop w:val="0"/>
          <w:marBottom w:val="0"/>
          <w:divBdr>
            <w:top w:val="none" w:sz="0" w:space="0" w:color="auto"/>
            <w:left w:val="none" w:sz="0" w:space="0" w:color="auto"/>
            <w:bottom w:val="none" w:sz="0" w:space="0" w:color="auto"/>
            <w:right w:val="none" w:sz="0" w:space="0" w:color="auto"/>
          </w:divBdr>
          <w:divsChild>
            <w:div w:id="1333337115">
              <w:marLeft w:val="0"/>
              <w:marRight w:val="0"/>
              <w:marTop w:val="0"/>
              <w:marBottom w:val="0"/>
              <w:divBdr>
                <w:top w:val="none" w:sz="0" w:space="0" w:color="auto"/>
                <w:left w:val="none" w:sz="0" w:space="0" w:color="auto"/>
                <w:bottom w:val="none" w:sz="0" w:space="0" w:color="auto"/>
                <w:right w:val="none" w:sz="0" w:space="0" w:color="auto"/>
              </w:divBdr>
            </w:div>
          </w:divsChild>
        </w:div>
        <w:div w:id="1463769812">
          <w:marLeft w:val="0"/>
          <w:marRight w:val="0"/>
          <w:marTop w:val="0"/>
          <w:marBottom w:val="0"/>
          <w:divBdr>
            <w:top w:val="none" w:sz="0" w:space="0" w:color="auto"/>
            <w:left w:val="none" w:sz="0" w:space="0" w:color="auto"/>
            <w:bottom w:val="none" w:sz="0" w:space="0" w:color="auto"/>
            <w:right w:val="none" w:sz="0" w:space="0" w:color="auto"/>
          </w:divBdr>
          <w:divsChild>
            <w:div w:id="1350184171">
              <w:marLeft w:val="0"/>
              <w:marRight w:val="0"/>
              <w:marTop w:val="0"/>
              <w:marBottom w:val="0"/>
              <w:divBdr>
                <w:top w:val="none" w:sz="0" w:space="0" w:color="auto"/>
                <w:left w:val="none" w:sz="0" w:space="0" w:color="auto"/>
                <w:bottom w:val="none" w:sz="0" w:space="0" w:color="auto"/>
                <w:right w:val="none" w:sz="0" w:space="0" w:color="auto"/>
              </w:divBdr>
            </w:div>
          </w:divsChild>
        </w:div>
        <w:div w:id="1472790981">
          <w:marLeft w:val="0"/>
          <w:marRight w:val="0"/>
          <w:marTop w:val="0"/>
          <w:marBottom w:val="0"/>
          <w:divBdr>
            <w:top w:val="none" w:sz="0" w:space="0" w:color="auto"/>
            <w:left w:val="none" w:sz="0" w:space="0" w:color="auto"/>
            <w:bottom w:val="none" w:sz="0" w:space="0" w:color="auto"/>
            <w:right w:val="none" w:sz="0" w:space="0" w:color="auto"/>
          </w:divBdr>
          <w:divsChild>
            <w:div w:id="2090299962">
              <w:marLeft w:val="0"/>
              <w:marRight w:val="0"/>
              <w:marTop w:val="0"/>
              <w:marBottom w:val="0"/>
              <w:divBdr>
                <w:top w:val="none" w:sz="0" w:space="0" w:color="auto"/>
                <w:left w:val="none" w:sz="0" w:space="0" w:color="auto"/>
                <w:bottom w:val="none" w:sz="0" w:space="0" w:color="auto"/>
                <w:right w:val="none" w:sz="0" w:space="0" w:color="auto"/>
              </w:divBdr>
            </w:div>
          </w:divsChild>
        </w:div>
        <w:div w:id="1473055862">
          <w:marLeft w:val="0"/>
          <w:marRight w:val="0"/>
          <w:marTop w:val="0"/>
          <w:marBottom w:val="0"/>
          <w:divBdr>
            <w:top w:val="none" w:sz="0" w:space="0" w:color="auto"/>
            <w:left w:val="none" w:sz="0" w:space="0" w:color="auto"/>
            <w:bottom w:val="none" w:sz="0" w:space="0" w:color="auto"/>
            <w:right w:val="none" w:sz="0" w:space="0" w:color="auto"/>
          </w:divBdr>
          <w:divsChild>
            <w:div w:id="1408456275">
              <w:marLeft w:val="0"/>
              <w:marRight w:val="0"/>
              <w:marTop w:val="0"/>
              <w:marBottom w:val="0"/>
              <w:divBdr>
                <w:top w:val="none" w:sz="0" w:space="0" w:color="auto"/>
                <w:left w:val="none" w:sz="0" w:space="0" w:color="auto"/>
                <w:bottom w:val="none" w:sz="0" w:space="0" w:color="auto"/>
                <w:right w:val="none" w:sz="0" w:space="0" w:color="auto"/>
              </w:divBdr>
            </w:div>
          </w:divsChild>
        </w:div>
        <w:div w:id="1483355215">
          <w:marLeft w:val="0"/>
          <w:marRight w:val="0"/>
          <w:marTop w:val="0"/>
          <w:marBottom w:val="0"/>
          <w:divBdr>
            <w:top w:val="none" w:sz="0" w:space="0" w:color="auto"/>
            <w:left w:val="none" w:sz="0" w:space="0" w:color="auto"/>
            <w:bottom w:val="none" w:sz="0" w:space="0" w:color="auto"/>
            <w:right w:val="none" w:sz="0" w:space="0" w:color="auto"/>
          </w:divBdr>
          <w:divsChild>
            <w:div w:id="564075074">
              <w:marLeft w:val="0"/>
              <w:marRight w:val="0"/>
              <w:marTop w:val="0"/>
              <w:marBottom w:val="0"/>
              <w:divBdr>
                <w:top w:val="none" w:sz="0" w:space="0" w:color="auto"/>
                <w:left w:val="none" w:sz="0" w:space="0" w:color="auto"/>
                <w:bottom w:val="none" w:sz="0" w:space="0" w:color="auto"/>
                <w:right w:val="none" w:sz="0" w:space="0" w:color="auto"/>
              </w:divBdr>
            </w:div>
          </w:divsChild>
        </w:div>
        <w:div w:id="1488209434">
          <w:marLeft w:val="0"/>
          <w:marRight w:val="0"/>
          <w:marTop w:val="0"/>
          <w:marBottom w:val="0"/>
          <w:divBdr>
            <w:top w:val="none" w:sz="0" w:space="0" w:color="auto"/>
            <w:left w:val="none" w:sz="0" w:space="0" w:color="auto"/>
            <w:bottom w:val="none" w:sz="0" w:space="0" w:color="auto"/>
            <w:right w:val="none" w:sz="0" w:space="0" w:color="auto"/>
          </w:divBdr>
          <w:divsChild>
            <w:div w:id="100103882">
              <w:marLeft w:val="0"/>
              <w:marRight w:val="0"/>
              <w:marTop w:val="0"/>
              <w:marBottom w:val="0"/>
              <w:divBdr>
                <w:top w:val="none" w:sz="0" w:space="0" w:color="auto"/>
                <w:left w:val="none" w:sz="0" w:space="0" w:color="auto"/>
                <w:bottom w:val="none" w:sz="0" w:space="0" w:color="auto"/>
                <w:right w:val="none" w:sz="0" w:space="0" w:color="auto"/>
              </w:divBdr>
            </w:div>
          </w:divsChild>
        </w:div>
        <w:div w:id="1490903169">
          <w:marLeft w:val="0"/>
          <w:marRight w:val="0"/>
          <w:marTop w:val="0"/>
          <w:marBottom w:val="0"/>
          <w:divBdr>
            <w:top w:val="none" w:sz="0" w:space="0" w:color="auto"/>
            <w:left w:val="none" w:sz="0" w:space="0" w:color="auto"/>
            <w:bottom w:val="none" w:sz="0" w:space="0" w:color="auto"/>
            <w:right w:val="none" w:sz="0" w:space="0" w:color="auto"/>
          </w:divBdr>
          <w:divsChild>
            <w:div w:id="870070398">
              <w:marLeft w:val="0"/>
              <w:marRight w:val="0"/>
              <w:marTop w:val="0"/>
              <w:marBottom w:val="0"/>
              <w:divBdr>
                <w:top w:val="none" w:sz="0" w:space="0" w:color="auto"/>
                <w:left w:val="none" w:sz="0" w:space="0" w:color="auto"/>
                <w:bottom w:val="none" w:sz="0" w:space="0" w:color="auto"/>
                <w:right w:val="none" w:sz="0" w:space="0" w:color="auto"/>
              </w:divBdr>
            </w:div>
          </w:divsChild>
        </w:div>
        <w:div w:id="1495682405">
          <w:marLeft w:val="0"/>
          <w:marRight w:val="0"/>
          <w:marTop w:val="0"/>
          <w:marBottom w:val="0"/>
          <w:divBdr>
            <w:top w:val="none" w:sz="0" w:space="0" w:color="auto"/>
            <w:left w:val="none" w:sz="0" w:space="0" w:color="auto"/>
            <w:bottom w:val="none" w:sz="0" w:space="0" w:color="auto"/>
            <w:right w:val="none" w:sz="0" w:space="0" w:color="auto"/>
          </w:divBdr>
          <w:divsChild>
            <w:div w:id="1301105798">
              <w:marLeft w:val="0"/>
              <w:marRight w:val="0"/>
              <w:marTop w:val="0"/>
              <w:marBottom w:val="0"/>
              <w:divBdr>
                <w:top w:val="none" w:sz="0" w:space="0" w:color="auto"/>
                <w:left w:val="none" w:sz="0" w:space="0" w:color="auto"/>
                <w:bottom w:val="none" w:sz="0" w:space="0" w:color="auto"/>
                <w:right w:val="none" w:sz="0" w:space="0" w:color="auto"/>
              </w:divBdr>
            </w:div>
          </w:divsChild>
        </w:div>
        <w:div w:id="1513691332">
          <w:marLeft w:val="0"/>
          <w:marRight w:val="0"/>
          <w:marTop w:val="0"/>
          <w:marBottom w:val="0"/>
          <w:divBdr>
            <w:top w:val="none" w:sz="0" w:space="0" w:color="auto"/>
            <w:left w:val="none" w:sz="0" w:space="0" w:color="auto"/>
            <w:bottom w:val="none" w:sz="0" w:space="0" w:color="auto"/>
            <w:right w:val="none" w:sz="0" w:space="0" w:color="auto"/>
          </w:divBdr>
          <w:divsChild>
            <w:div w:id="301273819">
              <w:marLeft w:val="0"/>
              <w:marRight w:val="0"/>
              <w:marTop w:val="0"/>
              <w:marBottom w:val="0"/>
              <w:divBdr>
                <w:top w:val="none" w:sz="0" w:space="0" w:color="auto"/>
                <w:left w:val="none" w:sz="0" w:space="0" w:color="auto"/>
                <w:bottom w:val="none" w:sz="0" w:space="0" w:color="auto"/>
                <w:right w:val="none" w:sz="0" w:space="0" w:color="auto"/>
              </w:divBdr>
            </w:div>
          </w:divsChild>
        </w:div>
        <w:div w:id="1535652406">
          <w:marLeft w:val="0"/>
          <w:marRight w:val="0"/>
          <w:marTop w:val="0"/>
          <w:marBottom w:val="0"/>
          <w:divBdr>
            <w:top w:val="none" w:sz="0" w:space="0" w:color="auto"/>
            <w:left w:val="none" w:sz="0" w:space="0" w:color="auto"/>
            <w:bottom w:val="none" w:sz="0" w:space="0" w:color="auto"/>
            <w:right w:val="none" w:sz="0" w:space="0" w:color="auto"/>
          </w:divBdr>
          <w:divsChild>
            <w:div w:id="834566301">
              <w:marLeft w:val="0"/>
              <w:marRight w:val="0"/>
              <w:marTop w:val="0"/>
              <w:marBottom w:val="0"/>
              <w:divBdr>
                <w:top w:val="none" w:sz="0" w:space="0" w:color="auto"/>
                <w:left w:val="none" w:sz="0" w:space="0" w:color="auto"/>
                <w:bottom w:val="none" w:sz="0" w:space="0" w:color="auto"/>
                <w:right w:val="none" w:sz="0" w:space="0" w:color="auto"/>
              </w:divBdr>
            </w:div>
          </w:divsChild>
        </w:div>
        <w:div w:id="1540434304">
          <w:marLeft w:val="0"/>
          <w:marRight w:val="0"/>
          <w:marTop w:val="0"/>
          <w:marBottom w:val="0"/>
          <w:divBdr>
            <w:top w:val="none" w:sz="0" w:space="0" w:color="auto"/>
            <w:left w:val="none" w:sz="0" w:space="0" w:color="auto"/>
            <w:bottom w:val="none" w:sz="0" w:space="0" w:color="auto"/>
            <w:right w:val="none" w:sz="0" w:space="0" w:color="auto"/>
          </w:divBdr>
          <w:divsChild>
            <w:div w:id="1921014713">
              <w:marLeft w:val="0"/>
              <w:marRight w:val="0"/>
              <w:marTop w:val="0"/>
              <w:marBottom w:val="0"/>
              <w:divBdr>
                <w:top w:val="none" w:sz="0" w:space="0" w:color="auto"/>
                <w:left w:val="none" w:sz="0" w:space="0" w:color="auto"/>
                <w:bottom w:val="none" w:sz="0" w:space="0" w:color="auto"/>
                <w:right w:val="none" w:sz="0" w:space="0" w:color="auto"/>
              </w:divBdr>
            </w:div>
          </w:divsChild>
        </w:div>
        <w:div w:id="1540701152">
          <w:marLeft w:val="0"/>
          <w:marRight w:val="0"/>
          <w:marTop w:val="0"/>
          <w:marBottom w:val="0"/>
          <w:divBdr>
            <w:top w:val="none" w:sz="0" w:space="0" w:color="auto"/>
            <w:left w:val="none" w:sz="0" w:space="0" w:color="auto"/>
            <w:bottom w:val="none" w:sz="0" w:space="0" w:color="auto"/>
            <w:right w:val="none" w:sz="0" w:space="0" w:color="auto"/>
          </w:divBdr>
          <w:divsChild>
            <w:div w:id="129784971">
              <w:marLeft w:val="0"/>
              <w:marRight w:val="0"/>
              <w:marTop w:val="0"/>
              <w:marBottom w:val="0"/>
              <w:divBdr>
                <w:top w:val="none" w:sz="0" w:space="0" w:color="auto"/>
                <w:left w:val="none" w:sz="0" w:space="0" w:color="auto"/>
                <w:bottom w:val="none" w:sz="0" w:space="0" w:color="auto"/>
                <w:right w:val="none" w:sz="0" w:space="0" w:color="auto"/>
              </w:divBdr>
            </w:div>
          </w:divsChild>
        </w:div>
        <w:div w:id="1555038964">
          <w:marLeft w:val="0"/>
          <w:marRight w:val="0"/>
          <w:marTop w:val="0"/>
          <w:marBottom w:val="0"/>
          <w:divBdr>
            <w:top w:val="none" w:sz="0" w:space="0" w:color="auto"/>
            <w:left w:val="none" w:sz="0" w:space="0" w:color="auto"/>
            <w:bottom w:val="none" w:sz="0" w:space="0" w:color="auto"/>
            <w:right w:val="none" w:sz="0" w:space="0" w:color="auto"/>
          </w:divBdr>
          <w:divsChild>
            <w:div w:id="619529340">
              <w:marLeft w:val="0"/>
              <w:marRight w:val="0"/>
              <w:marTop w:val="0"/>
              <w:marBottom w:val="0"/>
              <w:divBdr>
                <w:top w:val="none" w:sz="0" w:space="0" w:color="auto"/>
                <w:left w:val="none" w:sz="0" w:space="0" w:color="auto"/>
                <w:bottom w:val="none" w:sz="0" w:space="0" w:color="auto"/>
                <w:right w:val="none" w:sz="0" w:space="0" w:color="auto"/>
              </w:divBdr>
            </w:div>
          </w:divsChild>
        </w:div>
        <w:div w:id="1564488163">
          <w:marLeft w:val="0"/>
          <w:marRight w:val="0"/>
          <w:marTop w:val="0"/>
          <w:marBottom w:val="0"/>
          <w:divBdr>
            <w:top w:val="none" w:sz="0" w:space="0" w:color="auto"/>
            <w:left w:val="none" w:sz="0" w:space="0" w:color="auto"/>
            <w:bottom w:val="none" w:sz="0" w:space="0" w:color="auto"/>
            <w:right w:val="none" w:sz="0" w:space="0" w:color="auto"/>
          </w:divBdr>
          <w:divsChild>
            <w:div w:id="1710254026">
              <w:marLeft w:val="0"/>
              <w:marRight w:val="0"/>
              <w:marTop w:val="0"/>
              <w:marBottom w:val="0"/>
              <w:divBdr>
                <w:top w:val="none" w:sz="0" w:space="0" w:color="auto"/>
                <w:left w:val="none" w:sz="0" w:space="0" w:color="auto"/>
                <w:bottom w:val="none" w:sz="0" w:space="0" w:color="auto"/>
                <w:right w:val="none" w:sz="0" w:space="0" w:color="auto"/>
              </w:divBdr>
            </w:div>
          </w:divsChild>
        </w:div>
        <w:div w:id="1564681921">
          <w:marLeft w:val="0"/>
          <w:marRight w:val="0"/>
          <w:marTop w:val="0"/>
          <w:marBottom w:val="0"/>
          <w:divBdr>
            <w:top w:val="none" w:sz="0" w:space="0" w:color="auto"/>
            <w:left w:val="none" w:sz="0" w:space="0" w:color="auto"/>
            <w:bottom w:val="none" w:sz="0" w:space="0" w:color="auto"/>
            <w:right w:val="none" w:sz="0" w:space="0" w:color="auto"/>
          </w:divBdr>
          <w:divsChild>
            <w:div w:id="307898920">
              <w:marLeft w:val="0"/>
              <w:marRight w:val="0"/>
              <w:marTop w:val="0"/>
              <w:marBottom w:val="0"/>
              <w:divBdr>
                <w:top w:val="none" w:sz="0" w:space="0" w:color="auto"/>
                <w:left w:val="none" w:sz="0" w:space="0" w:color="auto"/>
                <w:bottom w:val="none" w:sz="0" w:space="0" w:color="auto"/>
                <w:right w:val="none" w:sz="0" w:space="0" w:color="auto"/>
              </w:divBdr>
            </w:div>
          </w:divsChild>
        </w:div>
        <w:div w:id="1572038375">
          <w:marLeft w:val="0"/>
          <w:marRight w:val="0"/>
          <w:marTop w:val="0"/>
          <w:marBottom w:val="0"/>
          <w:divBdr>
            <w:top w:val="none" w:sz="0" w:space="0" w:color="auto"/>
            <w:left w:val="none" w:sz="0" w:space="0" w:color="auto"/>
            <w:bottom w:val="none" w:sz="0" w:space="0" w:color="auto"/>
            <w:right w:val="none" w:sz="0" w:space="0" w:color="auto"/>
          </w:divBdr>
          <w:divsChild>
            <w:div w:id="1843161224">
              <w:marLeft w:val="0"/>
              <w:marRight w:val="0"/>
              <w:marTop w:val="0"/>
              <w:marBottom w:val="0"/>
              <w:divBdr>
                <w:top w:val="none" w:sz="0" w:space="0" w:color="auto"/>
                <w:left w:val="none" w:sz="0" w:space="0" w:color="auto"/>
                <w:bottom w:val="none" w:sz="0" w:space="0" w:color="auto"/>
                <w:right w:val="none" w:sz="0" w:space="0" w:color="auto"/>
              </w:divBdr>
            </w:div>
          </w:divsChild>
        </w:div>
        <w:div w:id="1577783513">
          <w:marLeft w:val="0"/>
          <w:marRight w:val="0"/>
          <w:marTop w:val="0"/>
          <w:marBottom w:val="0"/>
          <w:divBdr>
            <w:top w:val="none" w:sz="0" w:space="0" w:color="auto"/>
            <w:left w:val="none" w:sz="0" w:space="0" w:color="auto"/>
            <w:bottom w:val="none" w:sz="0" w:space="0" w:color="auto"/>
            <w:right w:val="none" w:sz="0" w:space="0" w:color="auto"/>
          </w:divBdr>
          <w:divsChild>
            <w:div w:id="1902520826">
              <w:marLeft w:val="0"/>
              <w:marRight w:val="0"/>
              <w:marTop w:val="0"/>
              <w:marBottom w:val="0"/>
              <w:divBdr>
                <w:top w:val="none" w:sz="0" w:space="0" w:color="auto"/>
                <w:left w:val="none" w:sz="0" w:space="0" w:color="auto"/>
                <w:bottom w:val="none" w:sz="0" w:space="0" w:color="auto"/>
                <w:right w:val="none" w:sz="0" w:space="0" w:color="auto"/>
              </w:divBdr>
            </w:div>
          </w:divsChild>
        </w:div>
        <w:div w:id="1580749417">
          <w:marLeft w:val="0"/>
          <w:marRight w:val="0"/>
          <w:marTop w:val="0"/>
          <w:marBottom w:val="0"/>
          <w:divBdr>
            <w:top w:val="none" w:sz="0" w:space="0" w:color="auto"/>
            <w:left w:val="none" w:sz="0" w:space="0" w:color="auto"/>
            <w:bottom w:val="none" w:sz="0" w:space="0" w:color="auto"/>
            <w:right w:val="none" w:sz="0" w:space="0" w:color="auto"/>
          </w:divBdr>
          <w:divsChild>
            <w:div w:id="207836168">
              <w:marLeft w:val="0"/>
              <w:marRight w:val="0"/>
              <w:marTop w:val="0"/>
              <w:marBottom w:val="0"/>
              <w:divBdr>
                <w:top w:val="none" w:sz="0" w:space="0" w:color="auto"/>
                <w:left w:val="none" w:sz="0" w:space="0" w:color="auto"/>
                <w:bottom w:val="none" w:sz="0" w:space="0" w:color="auto"/>
                <w:right w:val="none" w:sz="0" w:space="0" w:color="auto"/>
              </w:divBdr>
            </w:div>
          </w:divsChild>
        </w:div>
        <w:div w:id="1581406575">
          <w:marLeft w:val="0"/>
          <w:marRight w:val="0"/>
          <w:marTop w:val="0"/>
          <w:marBottom w:val="0"/>
          <w:divBdr>
            <w:top w:val="none" w:sz="0" w:space="0" w:color="auto"/>
            <w:left w:val="none" w:sz="0" w:space="0" w:color="auto"/>
            <w:bottom w:val="none" w:sz="0" w:space="0" w:color="auto"/>
            <w:right w:val="none" w:sz="0" w:space="0" w:color="auto"/>
          </w:divBdr>
          <w:divsChild>
            <w:div w:id="1560171245">
              <w:marLeft w:val="0"/>
              <w:marRight w:val="0"/>
              <w:marTop w:val="0"/>
              <w:marBottom w:val="0"/>
              <w:divBdr>
                <w:top w:val="none" w:sz="0" w:space="0" w:color="auto"/>
                <w:left w:val="none" w:sz="0" w:space="0" w:color="auto"/>
                <w:bottom w:val="none" w:sz="0" w:space="0" w:color="auto"/>
                <w:right w:val="none" w:sz="0" w:space="0" w:color="auto"/>
              </w:divBdr>
            </w:div>
          </w:divsChild>
        </w:div>
        <w:div w:id="1583367449">
          <w:marLeft w:val="0"/>
          <w:marRight w:val="0"/>
          <w:marTop w:val="0"/>
          <w:marBottom w:val="0"/>
          <w:divBdr>
            <w:top w:val="none" w:sz="0" w:space="0" w:color="auto"/>
            <w:left w:val="none" w:sz="0" w:space="0" w:color="auto"/>
            <w:bottom w:val="none" w:sz="0" w:space="0" w:color="auto"/>
            <w:right w:val="none" w:sz="0" w:space="0" w:color="auto"/>
          </w:divBdr>
          <w:divsChild>
            <w:div w:id="610479146">
              <w:marLeft w:val="0"/>
              <w:marRight w:val="0"/>
              <w:marTop w:val="0"/>
              <w:marBottom w:val="0"/>
              <w:divBdr>
                <w:top w:val="none" w:sz="0" w:space="0" w:color="auto"/>
                <w:left w:val="none" w:sz="0" w:space="0" w:color="auto"/>
                <w:bottom w:val="none" w:sz="0" w:space="0" w:color="auto"/>
                <w:right w:val="none" w:sz="0" w:space="0" w:color="auto"/>
              </w:divBdr>
            </w:div>
          </w:divsChild>
        </w:div>
        <w:div w:id="1586918415">
          <w:marLeft w:val="0"/>
          <w:marRight w:val="0"/>
          <w:marTop w:val="0"/>
          <w:marBottom w:val="0"/>
          <w:divBdr>
            <w:top w:val="none" w:sz="0" w:space="0" w:color="auto"/>
            <w:left w:val="none" w:sz="0" w:space="0" w:color="auto"/>
            <w:bottom w:val="none" w:sz="0" w:space="0" w:color="auto"/>
            <w:right w:val="none" w:sz="0" w:space="0" w:color="auto"/>
          </w:divBdr>
          <w:divsChild>
            <w:div w:id="1681353825">
              <w:marLeft w:val="0"/>
              <w:marRight w:val="0"/>
              <w:marTop w:val="0"/>
              <w:marBottom w:val="0"/>
              <w:divBdr>
                <w:top w:val="none" w:sz="0" w:space="0" w:color="auto"/>
                <w:left w:val="none" w:sz="0" w:space="0" w:color="auto"/>
                <w:bottom w:val="none" w:sz="0" w:space="0" w:color="auto"/>
                <w:right w:val="none" w:sz="0" w:space="0" w:color="auto"/>
              </w:divBdr>
            </w:div>
          </w:divsChild>
        </w:div>
        <w:div w:id="1601331814">
          <w:marLeft w:val="0"/>
          <w:marRight w:val="0"/>
          <w:marTop w:val="0"/>
          <w:marBottom w:val="0"/>
          <w:divBdr>
            <w:top w:val="none" w:sz="0" w:space="0" w:color="auto"/>
            <w:left w:val="none" w:sz="0" w:space="0" w:color="auto"/>
            <w:bottom w:val="none" w:sz="0" w:space="0" w:color="auto"/>
            <w:right w:val="none" w:sz="0" w:space="0" w:color="auto"/>
          </w:divBdr>
          <w:divsChild>
            <w:div w:id="1512987593">
              <w:marLeft w:val="0"/>
              <w:marRight w:val="0"/>
              <w:marTop w:val="0"/>
              <w:marBottom w:val="0"/>
              <w:divBdr>
                <w:top w:val="none" w:sz="0" w:space="0" w:color="auto"/>
                <w:left w:val="none" w:sz="0" w:space="0" w:color="auto"/>
                <w:bottom w:val="none" w:sz="0" w:space="0" w:color="auto"/>
                <w:right w:val="none" w:sz="0" w:space="0" w:color="auto"/>
              </w:divBdr>
            </w:div>
          </w:divsChild>
        </w:div>
        <w:div w:id="1605376943">
          <w:marLeft w:val="0"/>
          <w:marRight w:val="0"/>
          <w:marTop w:val="0"/>
          <w:marBottom w:val="0"/>
          <w:divBdr>
            <w:top w:val="none" w:sz="0" w:space="0" w:color="auto"/>
            <w:left w:val="none" w:sz="0" w:space="0" w:color="auto"/>
            <w:bottom w:val="none" w:sz="0" w:space="0" w:color="auto"/>
            <w:right w:val="none" w:sz="0" w:space="0" w:color="auto"/>
          </w:divBdr>
          <w:divsChild>
            <w:div w:id="556358351">
              <w:marLeft w:val="0"/>
              <w:marRight w:val="0"/>
              <w:marTop w:val="0"/>
              <w:marBottom w:val="0"/>
              <w:divBdr>
                <w:top w:val="none" w:sz="0" w:space="0" w:color="auto"/>
                <w:left w:val="none" w:sz="0" w:space="0" w:color="auto"/>
                <w:bottom w:val="none" w:sz="0" w:space="0" w:color="auto"/>
                <w:right w:val="none" w:sz="0" w:space="0" w:color="auto"/>
              </w:divBdr>
            </w:div>
          </w:divsChild>
        </w:div>
        <w:div w:id="1605528355">
          <w:marLeft w:val="0"/>
          <w:marRight w:val="0"/>
          <w:marTop w:val="0"/>
          <w:marBottom w:val="0"/>
          <w:divBdr>
            <w:top w:val="none" w:sz="0" w:space="0" w:color="auto"/>
            <w:left w:val="none" w:sz="0" w:space="0" w:color="auto"/>
            <w:bottom w:val="none" w:sz="0" w:space="0" w:color="auto"/>
            <w:right w:val="none" w:sz="0" w:space="0" w:color="auto"/>
          </w:divBdr>
          <w:divsChild>
            <w:div w:id="2072459724">
              <w:marLeft w:val="0"/>
              <w:marRight w:val="0"/>
              <w:marTop w:val="0"/>
              <w:marBottom w:val="0"/>
              <w:divBdr>
                <w:top w:val="none" w:sz="0" w:space="0" w:color="auto"/>
                <w:left w:val="none" w:sz="0" w:space="0" w:color="auto"/>
                <w:bottom w:val="none" w:sz="0" w:space="0" w:color="auto"/>
                <w:right w:val="none" w:sz="0" w:space="0" w:color="auto"/>
              </w:divBdr>
            </w:div>
          </w:divsChild>
        </w:div>
        <w:div w:id="1606419858">
          <w:marLeft w:val="0"/>
          <w:marRight w:val="0"/>
          <w:marTop w:val="0"/>
          <w:marBottom w:val="0"/>
          <w:divBdr>
            <w:top w:val="none" w:sz="0" w:space="0" w:color="auto"/>
            <w:left w:val="none" w:sz="0" w:space="0" w:color="auto"/>
            <w:bottom w:val="none" w:sz="0" w:space="0" w:color="auto"/>
            <w:right w:val="none" w:sz="0" w:space="0" w:color="auto"/>
          </w:divBdr>
          <w:divsChild>
            <w:div w:id="1691641108">
              <w:marLeft w:val="0"/>
              <w:marRight w:val="0"/>
              <w:marTop w:val="0"/>
              <w:marBottom w:val="0"/>
              <w:divBdr>
                <w:top w:val="none" w:sz="0" w:space="0" w:color="auto"/>
                <w:left w:val="none" w:sz="0" w:space="0" w:color="auto"/>
                <w:bottom w:val="none" w:sz="0" w:space="0" w:color="auto"/>
                <w:right w:val="none" w:sz="0" w:space="0" w:color="auto"/>
              </w:divBdr>
            </w:div>
          </w:divsChild>
        </w:div>
        <w:div w:id="1616909457">
          <w:marLeft w:val="0"/>
          <w:marRight w:val="0"/>
          <w:marTop w:val="0"/>
          <w:marBottom w:val="0"/>
          <w:divBdr>
            <w:top w:val="none" w:sz="0" w:space="0" w:color="auto"/>
            <w:left w:val="none" w:sz="0" w:space="0" w:color="auto"/>
            <w:bottom w:val="none" w:sz="0" w:space="0" w:color="auto"/>
            <w:right w:val="none" w:sz="0" w:space="0" w:color="auto"/>
          </w:divBdr>
          <w:divsChild>
            <w:div w:id="1176117049">
              <w:marLeft w:val="0"/>
              <w:marRight w:val="0"/>
              <w:marTop w:val="0"/>
              <w:marBottom w:val="0"/>
              <w:divBdr>
                <w:top w:val="none" w:sz="0" w:space="0" w:color="auto"/>
                <w:left w:val="none" w:sz="0" w:space="0" w:color="auto"/>
                <w:bottom w:val="none" w:sz="0" w:space="0" w:color="auto"/>
                <w:right w:val="none" w:sz="0" w:space="0" w:color="auto"/>
              </w:divBdr>
            </w:div>
          </w:divsChild>
        </w:div>
        <w:div w:id="1627858421">
          <w:marLeft w:val="0"/>
          <w:marRight w:val="0"/>
          <w:marTop w:val="0"/>
          <w:marBottom w:val="0"/>
          <w:divBdr>
            <w:top w:val="none" w:sz="0" w:space="0" w:color="auto"/>
            <w:left w:val="none" w:sz="0" w:space="0" w:color="auto"/>
            <w:bottom w:val="none" w:sz="0" w:space="0" w:color="auto"/>
            <w:right w:val="none" w:sz="0" w:space="0" w:color="auto"/>
          </w:divBdr>
          <w:divsChild>
            <w:div w:id="1349285111">
              <w:marLeft w:val="0"/>
              <w:marRight w:val="0"/>
              <w:marTop w:val="0"/>
              <w:marBottom w:val="0"/>
              <w:divBdr>
                <w:top w:val="none" w:sz="0" w:space="0" w:color="auto"/>
                <w:left w:val="none" w:sz="0" w:space="0" w:color="auto"/>
                <w:bottom w:val="none" w:sz="0" w:space="0" w:color="auto"/>
                <w:right w:val="none" w:sz="0" w:space="0" w:color="auto"/>
              </w:divBdr>
            </w:div>
          </w:divsChild>
        </w:div>
        <w:div w:id="1628005127">
          <w:marLeft w:val="0"/>
          <w:marRight w:val="0"/>
          <w:marTop w:val="0"/>
          <w:marBottom w:val="0"/>
          <w:divBdr>
            <w:top w:val="none" w:sz="0" w:space="0" w:color="auto"/>
            <w:left w:val="none" w:sz="0" w:space="0" w:color="auto"/>
            <w:bottom w:val="none" w:sz="0" w:space="0" w:color="auto"/>
            <w:right w:val="none" w:sz="0" w:space="0" w:color="auto"/>
          </w:divBdr>
          <w:divsChild>
            <w:div w:id="1501582027">
              <w:marLeft w:val="0"/>
              <w:marRight w:val="0"/>
              <w:marTop w:val="0"/>
              <w:marBottom w:val="0"/>
              <w:divBdr>
                <w:top w:val="none" w:sz="0" w:space="0" w:color="auto"/>
                <w:left w:val="none" w:sz="0" w:space="0" w:color="auto"/>
                <w:bottom w:val="none" w:sz="0" w:space="0" w:color="auto"/>
                <w:right w:val="none" w:sz="0" w:space="0" w:color="auto"/>
              </w:divBdr>
            </w:div>
          </w:divsChild>
        </w:div>
        <w:div w:id="1646203246">
          <w:marLeft w:val="0"/>
          <w:marRight w:val="0"/>
          <w:marTop w:val="0"/>
          <w:marBottom w:val="0"/>
          <w:divBdr>
            <w:top w:val="none" w:sz="0" w:space="0" w:color="auto"/>
            <w:left w:val="none" w:sz="0" w:space="0" w:color="auto"/>
            <w:bottom w:val="none" w:sz="0" w:space="0" w:color="auto"/>
            <w:right w:val="none" w:sz="0" w:space="0" w:color="auto"/>
          </w:divBdr>
          <w:divsChild>
            <w:div w:id="1000691457">
              <w:marLeft w:val="0"/>
              <w:marRight w:val="0"/>
              <w:marTop w:val="0"/>
              <w:marBottom w:val="0"/>
              <w:divBdr>
                <w:top w:val="none" w:sz="0" w:space="0" w:color="auto"/>
                <w:left w:val="none" w:sz="0" w:space="0" w:color="auto"/>
                <w:bottom w:val="none" w:sz="0" w:space="0" w:color="auto"/>
                <w:right w:val="none" w:sz="0" w:space="0" w:color="auto"/>
              </w:divBdr>
            </w:div>
          </w:divsChild>
        </w:div>
        <w:div w:id="1649747497">
          <w:marLeft w:val="0"/>
          <w:marRight w:val="0"/>
          <w:marTop w:val="0"/>
          <w:marBottom w:val="0"/>
          <w:divBdr>
            <w:top w:val="none" w:sz="0" w:space="0" w:color="auto"/>
            <w:left w:val="none" w:sz="0" w:space="0" w:color="auto"/>
            <w:bottom w:val="none" w:sz="0" w:space="0" w:color="auto"/>
            <w:right w:val="none" w:sz="0" w:space="0" w:color="auto"/>
          </w:divBdr>
          <w:divsChild>
            <w:div w:id="1457093363">
              <w:marLeft w:val="0"/>
              <w:marRight w:val="0"/>
              <w:marTop w:val="0"/>
              <w:marBottom w:val="0"/>
              <w:divBdr>
                <w:top w:val="none" w:sz="0" w:space="0" w:color="auto"/>
                <w:left w:val="none" w:sz="0" w:space="0" w:color="auto"/>
                <w:bottom w:val="none" w:sz="0" w:space="0" w:color="auto"/>
                <w:right w:val="none" w:sz="0" w:space="0" w:color="auto"/>
              </w:divBdr>
            </w:div>
          </w:divsChild>
        </w:div>
        <w:div w:id="1655641699">
          <w:marLeft w:val="0"/>
          <w:marRight w:val="0"/>
          <w:marTop w:val="0"/>
          <w:marBottom w:val="0"/>
          <w:divBdr>
            <w:top w:val="none" w:sz="0" w:space="0" w:color="auto"/>
            <w:left w:val="none" w:sz="0" w:space="0" w:color="auto"/>
            <w:bottom w:val="none" w:sz="0" w:space="0" w:color="auto"/>
            <w:right w:val="none" w:sz="0" w:space="0" w:color="auto"/>
          </w:divBdr>
          <w:divsChild>
            <w:div w:id="1484587164">
              <w:marLeft w:val="0"/>
              <w:marRight w:val="0"/>
              <w:marTop w:val="0"/>
              <w:marBottom w:val="0"/>
              <w:divBdr>
                <w:top w:val="none" w:sz="0" w:space="0" w:color="auto"/>
                <w:left w:val="none" w:sz="0" w:space="0" w:color="auto"/>
                <w:bottom w:val="none" w:sz="0" w:space="0" w:color="auto"/>
                <w:right w:val="none" w:sz="0" w:space="0" w:color="auto"/>
              </w:divBdr>
            </w:div>
          </w:divsChild>
        </w:div>
        <w:div w:id="1656061829">
          <w:marLeft w:val="0"/>
          <w:marRight w:val="0"/>
          <w:marTop w:val="0"/>
          <w:marBottom w:val="0"/>
          <w:divBdr>
            <w:top w:val="none" w:sz="0" w:space="0" w:color="auto"/>
            <w:left w:val="none" w:sz="0" w:space="0" w:color="auto"/>
            <w:bottom w:val="none" w:sz="0" w:space="0" w:color="auto"/>
            <w:right w:val="none" w:sz="0" w:space="0" w:color="auto"/>
          </w:divBdr>
          <w:divsChild>
            <w:div w:id="122382729">
              <w:marLeft w:val="0"/>
              <w:marRight w:val="0"/>
              <w:marTop w:val="0"/>
              <w:marBottom w:val="0"/>
              <w:divBdr>
                <w:top w:val="none" w:sz="0" w:space="0" w:color="auto"/>
                <w:left w:val="none" w:sz="0" w:space="0" w:color="auto"/>
                <w:bottom w:val="none" w:sz="0" w:space="0" w:color="auto"/>
                <w:right w:val="none" w:sz="0" w:space="0" w:color="auto"/>
              </w:divBdr>
            </w:div>
          </w:divsChild>
        </w:div>
        <w:div w:id="1669136768">
          <w:marLeft w:val="0"/>
          <w:marRight w:val="0"/>
          <w:marTop w:val="0"/>
          <w:marBottom w:val="0"/>
          <w:divBdr>
            <w:top w:val="none" w:sz="0" w:space="0" w:color="auto"/>
            <w:left w:val="none" w:sz="0" w:space="0" w:color="auto"/>
            <w:bottom w:val="none" w:sz="0" w:space="0" w:color="auto"/>
            <w:right w:val="none" w:sz="0" w:space="0" w:color="auto"/>
          </w:divBdr>
          <w:divsChild>
            <w:div w:id="128397765">
              <w:marLeft w:val="0"/>
              <w:marRight w:val="0"/>
              <w:marTop w:val="0"/>
              <w:marBottom w:val="0"/>
              <w:divBdr>
                <w:top w:val="none" w:sz="0" w:space="0" w:color="auto"/>
                <w:left w:val="none" w:sz="0" w:space="0" w:color="auto"/>
                <w:bottom w:val="none" w:sz="0" w:space="0" w:color="auto"/>
                <w:right w:val="none" w:sz="0" w:space="0" w:color="auto"/>
              </w:divBdr>
            </w:div>
          </w:divsChild>
        </w:div>
        <w:div w:id="1683891324">
          <w:marLeft w:val="0"/>
          <w:marRight w:val="0"/>
          <w:marTop w:val="0"/>
          <w:marBottom w:val="0"/>
          <w:divBdr>
            <w:top w:val="none" w:sz="0" w:space="0" w:color="auto"/>
            <w:left w:val="none" w:sz="0" w:space="0" w:color="auto"/>
            <w:bottom w:val="none" w:sz="0" w:space="0" w:color="auto"/>
            <w:right w:val="none" w:sz="0" w:space="0" w:color="auto"/>
          </w:divBdr>
          <w:divsChild>
            <w:div w:id="1267689452">
              <w:marLeft w:val="0"/>
              <w:marRight w:val="0"/>
              <w:marTop w:val="0"/>
              <w:marBottom w:val="0"/>
              <w:divBdr>
                <w:top w:val="none" w:sz="0" w:space="0" w:color="auto"/>
                <w:left w:val="none" w:sz="0" w:space="0" w:color="auto"/>
                <w:bottom w:val="none" w:sz="0" w:space="0" w:color="auto"/>
                <w:right w:val="none" w:sz="0" w:space="0" w:color="auto"/>
              </w:divBdr>
            </w:div>
          </w:divsChild>
        </w:div>
        <w:div w:id="1695377480">
          <w:marLeft w:val="0"/>
          <w:marRight w:val="0"/>
          <w:marTop w:val="0"/>
          <w:marBottom w:val="0"/>
          <w:divBdr>
            <w:top w:val="none" w:sz="0" w:space="0" w:color="auto"/>
            <w:left w:val="none" w:sz="0" w:space="0" w:color="auto"/>
            <w:bottom w:val="none" w:sz="0" w:space="0" w:color="auto"/>
            <w:right w:val="none" w:sz="0" w:space="0" w:color="auto"/>
          </w:divBdr>
          <w:divsChild>
            <w:div w:id="723990701">
              <w:marLeft w:val="0"/>
              <w:marRight w:val="0"/>
              <w:marTop w:val="0"/>
              <w:marBottom w:val="0"/>
              <w:divBdr>
                <w:top w:val="none" w:sz="0" w:space="0" w:color="auto"/>
                <w:left w:val="none" w:sz="0" w:space="0" w:color="auto"/>
                <w:bottom w:val="none" w:sz="0" w:space="0" w:color="auto"/>
                <w:right w:val="none" w:sz="0" w:space="0" w:color="auto"/>
              </w:divBdr>
            </w:div>
          </w:divsChild>
        </w:div>
        <w:div w:id="1697542634">
          <w:marLeft w:val="0"/>
          <w:marRight w:val="0"/>
          <w:marTop w:val="0"/>
          <w:marBottom w:val="0"/>
          <w:divBdr>
            <w:top w:val="none" w:sz="0" w:space="0" w:color="auto"/>
            <w:left w:val="none" w:sz="0" w:space="0" w:color="auto"/>
            <w:bottom w:val="none" w:sz="0" w:space="0" w:color="auto"/>
            <w:right w:val="none" w:sz="0" w:space="0" w:color="auto"/>
          </w:divBdr>
          <w:divsChild>
            <w:div w:id="1784692956">
              <w:marLeft w:val="0"/>
              <w:marRight w:val="0"/>
              <w:marTop w:val="0"/>
              <w:marBottom w:val="0"/>
              <w:divBdr>
                <w:top w:val="none" w:sz="0" w:space="0" w:color="auto"/>
                <w:left w:val="none" w:sz="0" w:space="0" w:color="auto"/>
                <w:bottom w:val="none" w:sz="0" w:space="0" w:color="auto"/>
                <w:right w:val="none" w:sz="0" w:space="0" w:color="auto"/>
              </w:divBdr>
            </w:div>
          </w:divsChild>
        </w:div>
        <w:div w:id="1708599189">
          <w:marLeft w:val="0"/>
          <w:marRight w:val="0"/>
          <w:marTop w:val="0"/>
          <w:marBottom w:val="0"/>
          <w:divBdr>
            <w:top w:val="none" w:sz="0" w:space="0" w:color="auto"/>
            <w:left w:val="none" w:sz="0" w:space="0" w:color="auto"/>
            <w:bottom w:val="none" w:sz="0" w:space="0" w:color="auto"/>
            <w:right w:val="none" w:sz="0" w:space="0" w:color="auto"/>
          </w:divBdr>
          <w:divsChild>
            <w:div w:id="1335492924">
              <w:marLeft w:val="0"/>
              <w:marRight w:val="0"/>
              <w:marTop w:val="0"/>
              <w:marBottom w:val="0"/>
              <w:divBdr>
                <w:top w:val="none" w:sz="0" w:space="0" w:color="auto"/>
                <w:left w:val="none" w:sz="0" w:space="0" w:color="auto"/>
                <w:bottom w:val="none" w:sz="0" w:space="0" w:color="auto"/>
                <w:right w:val="none" w:sz="0" w:space="0" w:color="auto"/>
              </w:divBdr>
            </w:div>
          </w:divsChild>
        </w:div>
        <w:div w:id="1722443697">
          <w:marLeft w:val="0"/>
          <w:marRight w:val="0"/>
          <w:marTop w:val="0"/>
          <w:marBottom w:val="0"/>
          <w:divBdr>
            <w:top w:val="none" w:sz="0" w:space="0" w:color="auto"/>
            <w:left w:val="none" w:sz="0" w:space="0" w:color="auto"/>
            <w:bottom w:val="none" w:sz="0" w:space="0" w:color="auto"/>
            <w:right w:val="none" w:sz="0" w:space="0" w:color="auto"/>
          </w:divBdr>
          <w:divsChild>
            <w:div w:id="1404570884">
              <w:marLeft w:val="0"/>
              <w:marRight w:val="0"/>
              <w:marTop w:val="0"/>
              <w:marBottom w:val="0"/>
              <w:divBdr>
                <w:top w:val="none" w:sz="0" w:space="0" w:color="auto"/>
                <w:left w:val="none" w:sz="0" w:space="0" w:color="auto"/>
                <w:bottom w:val="none" w:sz="0" w:space="0" w:color="auto"/>
                <w:right w:val="none" w:sz="0" w:space="0" w:color="auto"/>
              </w:divBdr>
            </w:div>
          </w:divsChild>
        </w:div>
        <w:div w:id="1733851927">
          <w:marLeft w:val="0"/>
          <w:marRight w:val="0"/>
          <w:marTop w:val="0"/>
          <w:marBottom w:val="0"/>
          <w:divBdr>
            <w:top w:val="none" w:sz="0" w:space="0" w:color="auto"/>
            <w:left w:val="none" w:sz="0" w:space="0" w:color="auto"/>
            <w:bottom w:val="none" w:sz="0" w:space="0" w:color="auto"/>
            <w:right w:val="none" w:sz="0" w:space="0" w:color="auto"/>
          </w:divBdr>
          <w:divsChild>
            <w:div w:id="1669282125">
              <w:marLeft w:val="0"/>
              <w:marRight w:val="0"/>
              <w:marTop w:val="0"/>
              <w:marBottom w:val="0"/>
              <w:divBdr>
                <w:top w:val="none" w:sz="0" w:space="0" w:color="auto"/>
                <w:left w:val="none" w:sz="0" w:space="0" w:color="auto"/>
                <w:bottom w:val="none" w:sz="0" w:space="0" w:color="auto"/>
                <w:right w:val="none" w:sz="0" w:space="0" w:color="auto"/>
              </w:divBdr>
            </w:div>
          </w:divsChild>
        </w:div>
        <w:div w:id="1747219819">
          <w:marLeft w:val="0"/>
          <w:marRight w:val="0"/>
          <w:marTop w:val="0"/>
          <w:marBottom w:val="0"/>
          <w:divBdr>
            <w:top w:val="none" w:sz="0" w:space="0" w:color="auto"/>
            <w:left w:val="none" w:sz="0" w:space="0" w:color="auto"/>
            <w:bottom w:val="none" w:sz="0" w:space="0" w:color="auto"/>
            <w:right w:val="none" w:sz="0" w:space="0" w:color="auto"/>
          </w:divBdr>
          <w:divsChild>
            <w:div w:id="1043671522">
              <w:marLeft w:val="0"/>
              <w:marRight w:val="0"/>
              <w:marTop w:val="0"/>
              <w:marBottom w:val="0"/>
              <w:divBdr>
                <w:top w:val="none" w:sz="0" w:space="0" w:color="auto"/>
                <w:left w:val="none" w:sz="0" w:space="0" w:color="auto"/>
                <w:bottom w:val="none" w:sz="0" w:space="0" w:color="auto"/>
                <w:right w:val="none" w:sz="0" w:space="0" w:color="auto"/>
              </w:divBdr>
            </w:div>
          </w:divsChild>
        </w:div>
        <w:div w:id="1751538835">
          <w:marLeft w:val="0"/>
          <w:marRight w:val="0"/>
          <w:marTop w:val="0"/>
          <w:marBottom w:val="0"/>
          <w:divBdr>
            <w:top w:val="none" w:sz="0" w:space="0" w:color="auto"/>
            <w:left w:val="none" w:sz="0" w:space="0" w:color="auto"/>
            <w:bottom w:val="none" w:sz="0" w:space="0" w:color="auto"/>
            <w:right w:val="none" w:sz="0" w:space="0" w:color="auto"/>
          </w:divBdr>
          <w:divsChild>
            <w:div w:id="847595034">
              <w:marLeft w:val="0"/>
              <w:marRight w:val="0"/>
              <w:marTop w:val="0"/>
              <w:marBottom w:val="0"/>
              <w:divBdr>
                <w:top w:val="none" w:sz="0" w:space="0" w:color="auto"/>
                <w:left w:val="none" w:sz="0" w:space="0" w:color="auto"/>
                <w:bottom w:val="none" w:sz="0" w:space="0" w:color="auto"/>
                <w:right w:val="none" w:sz="0" w:space="0" w:color="auto"/>
              </w:divBdr>
            </w:div>
          </w:divsChild>
        </w:div>
        <w:div w:id="1751929744">
          <w:marLeft w:val="0"/>
          <w:marRight w:val="0"/>
          <w:marTop w:val="0"/>
          <w:marBottom w:val="0"/>
          <w:divBdr>
            <w:top w:val="none" w:sz="0" w:space="0" w:color="auto"/>
            <w:left w:val="none" w:sz="0" w:space="0" w:color="auto"/>
            <w:bottom w:val="none" w:sz="0" w:space="0" w:color="auto"/>
            <w:right w:val="none" w:sz="0" w:space="0" w:color="auto"/>
          </w:divBdr>
          <w:divsChild>
            <w:div w:id="181093070">
              <w:marLeft w:val="0"/>
              <w:marRight w:val="0"/>
              <w:marTop w:val="0"/>
              <w:marBottom w:val="0"/>
              <w:divBdr>
                <w:top w:val="none" w:sz="0" w:space="0" w:color="auto"/>
                <w:left w:val="none" w:sz="0" w:space="0" w:color="auto"/>
                <w:bottom w:val="none" w:sz="0" w:space="0" w:color="auto"/>
                <w:right w:val="none" w:sz="0" w:space="0" w:color="auto"/>
              </w:divBdr>
            </w:div>
          </w:divsChild>
        </w:div>
        <w:div w:id="1756124399">
          <w:marLeft w:val="0"/>
          <w:marRight w:val="0"/>
          <w:marTop w:val="0"/>
          <w:marBottom w:val="0"/>
          <w:divBdr>
            <w:top w:val="none" w:sz="0" w:space="0" w:color="auto"/>
            <w:left w:val="none" w:sz="0" w:space="0" w:color="auto"/>
            <w:bottom w:val="none" w:sz="0" w:space="0" w:color="auto"/>
            <w:right w:val="none" w:sz="0" w:space="0" w:color="auto"/>
          </w:divBdr>
          <w:divsChild>
            <w:div w:id="306210209">
              <w:marLeft w:val="0"/>
              <w:marRight w:val="0"/>
              <w:marTop w:val="0"/>
              <w:marBottom w:val="0"/>
              <w:divBdr>
                <w:top w:val="none" w:sz="0" w:space="0" w:color="auto"/>
                <w:left w:val="none" w:sz="0" w:space="0" w:color="auto"/>
                <w:bottom w:val="none" w:sz="0" w:space="0" w:color="auto"/>
                <w:right w:val="none" w:sz="0" w:space="0" w:color="auto"/>
              </w:divBdr>
            </w:div>
          </w:divsChild>
        </w:div>
        <w:div w:id="1769278929">
          <w:marLeft w:val="0"/>
          <w:marRight w:val="0"/>
          <w:marTop w:val="0"/>
          <w:marBottom w:val="0"/>
          <w:divBdr>
            <w:top w:val="none" w:sz="0" w:space="0" w:color="auto"/>
            <w:left w:val="none" w:sz="0" w:space="0" w:color="auto"/>
            <w:bottom w:val="none" w:sz="0" w:space="0" w:color="auto"/>
            <w:right w:val="none" w:sz="0" w:space="0" w:color="auto"/>
          </w:divBdr>
          <w:divsChild>
            <w:div w:id="1621644987">
              <w:marLeft w:val="0"/>
              <w:marRight w:val="0"/>
              <w:marTop w:val="0"/>
              <w:marBottom w:val="0"/>
              <w:divBdr>
                <w:top w:val="none" w:sz="0" w:space="0" w:color="auto"/>
                <w:left w:val="none" w:sz="0" w:space="0" w:color="auto"/>
                <w:bottom w:val="none" w:sz="0" w:space="0" w:color="auto"/>
                <w:right w:val="none" w:sz="0" w:space="0" w:color="auto"/>
              </w:divBdr>
            </w:div>
          </w:divsChild>
        </w:div>
        <w:div w:id="1778597046">
          <w:marLeft w:val="0"/>
          <w:marRight w:val="0"/>
          <w:marTop w:val="0"/>
          <w:marBottom w:val="0"/>
          <w:divBdr>
            <w:top w:val="none" w:sz="0" w:space="0" w:color="auto"/>
            <w:left w:val="none" w:sz="0" w:space="0" w:color="auto"/>
            <w:bottom w:val="none" w:sz="0" w:space="0" w:color="auto"/>
            <w:right w:val="none" w:sz="0" w:space="0" w:color="auto"/>
          </w:divBdr>
          <w:divsChild>
            <w:div w:id="1351688974">
              <w:marLeft w:val="0"/>
              <w:marRight w:val="0"/>
              <w:marTop w:val="0"/>
              <w:marBottom w:val="0"/>
              <w:divBdr>
                <w:top w:val="none" w:sz="0" w:space="0" w:color="auto"/>
                <w:left w:val="none" w:sz="0" w:space="0" w:color="auto"/>
                <w:bottom w:val="none" w:sz="0" w:space="0" w:color="auto"/>
                <w:right w:val="none" w:sz="0" w:space="0" w:color="auto"/>
              </w:divBdr>
            </w:div>
          </w:divsChild>
        </w:div>
        <w:div w:id="1792048956">
          <w:marLeft w:val="0"/>
          <w:marRight w:val="0"/>
          <w:marTop w:val="0"/>
          <w:marBottom w:val="0"/>
          <w:divBdr>
            <w:top w:val="none" w:sz="0" w:space="0" w:color="auto"/>
            <w:left w:val="none" w:sz="0" w:space="0" w:color="auto"/>
            <w:bottom w:val="none" w:sz="0" w:space="0" w:color="auto"/>
            <w:right w:val="none" w:sz="0" w:space="0" w:color="auto"/>
          </w:divBdr>
          <w:divsChild>
            <w:div w:id="6372769">
              <w:marLeft w:val="0"/>
              <w:marRight w:val="0"/>
              <w:marTop w:val="0"/>
              <w:marBottom w:val="0"/>
              <w:divBdr>
                <w:top w:val="none" w:sz="0" w:space="0" w:color="auto"/>
                <w:left w:val="none" w:sz="0" w:space="0" w:color="auto"/>
                <w:bottom w:val="none" w:sz="0" w:space="0" w:color="auto"/>
                <w:right w:val="none" w:sz="0" w:space="0" w:color="auto"/>
              </w:divBdr>
            </w:div>
          </w:divsChild>
        </w:div>
        <w:div w:id="1792745462">
          <w:marLeft w:val="0"/>
          <w:marRight w:val="0"/>
          <w:marTop w:val="0"/>
          <w:marBottom w:val="0"/>
          <w:divBdr>
            <w:top w:val="none" w:sz="0" w:space="0" w:color="auto"/>
            <w:left w:val="none" w:sz="0" w:space="0" w:color="auto"/>
            <w:bottom w:val="none" w:sz="0" w:space="0" w:color="auto"/>
            <w:right w:val="none" w:sz="0" w:space="0" w:color="auto"/>
          </w:divBdr>
          <w:divsChild>
            <w:div w:id="1795440377">
              <w:marLeft w:val="0"/>
              <w:marRight w:val="0"/>
              <w:marTop w:val="0"/>
              <w:marBottom w:val="0"/>
              <w:divBdr>
                <w:top w:val="none" w:sz="0" w:space="0" w:color="auto"/>
                <w:left w:val="none" w:sz="0" w:space="0" w:color="auto"/>
                <w:bottom w:val="none" w:sz="0" w:space="0" w:color="auto"/>
                <w:right w:val="none" w:sz="0" w:space="0" w:color="auto"/>
              </w:divBdr>
            </w:div>
          </w:divsChild>
        </w:div>
        <w:div w:id="1800147330">
          <w:marLeft w:val="0"/>
          <w:marRight w:val="0"/>
          <w:marTop w:val="0"/>
          <w:marBottom w:val="0"/>
          <w:divBdr>
            <w:top w:val="none" w:sz="0" w:space="0" w:color="auto"/>
            <w:left w:val="none" w:sz="0" w:space="0" w:color="auto"/>
            <w:bottom w:val="none" w:sz="0" w:space="0" w:color="auto"/>
            <w:right w:val="none" w:sz="0" w:space="0" w:color="auto"/>
          </w:divBdr>
          <w:divsChild>
            <w:div w:id="1734425110">
              <w:marLeft w:val="0"/>
              <w:marRight w:val="0"/>
              <w:marTop w:val="0"/>
              <w:marBottom w:val="0"/>
              <w:divBdr>
                <w:top w:val="none" w:sz="0" w:space="0" w:color="auto"/>
                <w:left w:val="none" w:sz="0" w:space="0" w:color="auto"/>
                <w:bottom w:val="none" w:sz="0" w:space="0" w:color="auto"/>
                <w:right w:val="none" w:sz="0" w:space="0" w:color="auto"/>
              </w:divBdr>
            </w:div>
          </w:divsChild>
        </w:div>
        <w:div w:id="1805342048">
          <w:marLeft w:val="0"/>
          <w:marRight w:val="0"/>
          <w:marTop w:val="0"/>
          <w:marBottom w:val="0"/>
          <w:divBdr>
            <w:top w:val="none" w:sz="0" w:space="0" w:color="auto"/>
            <w:left w:val="none" w:sz="0" w:space="0" w:color="auto"/>
            <w:bottom w:val="none" w:sz="0" w:space="0" w:color="auto"/>
            <w:right w:val="none" w:sz="0" w:space="0" w:color="auto"/>
          </w:divBdr>
          <w:divsChild>
            <w:div w:id="1620915146">
              <w:marLeft w:val="0"/>
              <w:marRight w:val="0"/>
              <w:marTop w:val="0"/>
              <w:marBottom w:val="0"/>
              <w:divBdr>
                <w:top w:val="none" w:sz="0" w:space="0" w:color="auto"/>
                <w:left w:val="none" w:sz="0" w:space="0" w:color="auto"/>
                <w:bottom w:val="none" w:sz="0" w:space="0" w:color="auto"/>
                <w:right w:val="none" w:sz="0" w:space="0" w:color="auto"/>
              </w:divBdr>
            </w:div>
          </w:divsChild>
        </w:div>
        <w:div w:id="1811436469">
          <w:marLeft w:val="0"/>
          <w:marRight w:val="0"/>
          <w:marTop w:val="0"/>
          <w:marBottom w:val="0"/>
          <w:divBdr>
            <w:top w:val="none" w:sz="0" w:space="0" w:color="auto"/>
            <w:left w:val="none" w:sz="0" w:space="0" w:color="auto"/>
            <w:bottom w:val="none" w:sz="0" w:space="0" w:color="auto"/>
            <w:right w:val="none" w:sz="0" w:space="0" w:color="auto"/>
          </w:divBdr>
          <w:divsChild>
            <w:div w:id="596639803">
              <w:marLeft w:val="0"/>
              <w:marRight w:val="0"/>
              <w:marTop w:val="0"/>
              <w:marBottom w:val="0"/>
              <w:divBdr>
                <w:top w:val="none" w:sz="0" w:space="0" w:color="auto"/>
                <w:left w:val="none" w:sz="0" w:space="0" w:color="auto"/>
                <w:bottom w:val="none" w:sz="0" w:space="0" w:color="auto"/>
                <w:right w:val="none" w:sz="0" w:space="0" w:color="auto"/>
              </w:divBdr>
            </w:div>
          </w:divsChild>
        </w:div>
        <w:div w:id="1826773535">
          <w:marLeft w:val="0"/>
          <w:marRight w:val="0"/>
          <w:marTop w:val="0"/>
          <w:marBottom w:val="0"/>
          <w:divBdr>
            <w:top w:val="none" w:sz="0" w:space="0" w:color="auto"/>
            <w:left w:val="none" w:sz="0" w:space="0" w:color="auto"/>
            <w:bottom w:val="none" w:sz="0" w:space="0" w:color="auto"/>
            <w:right w:val="none" w:sz="0" w:space="0" w:color="auto"/>
          </w:divBdr>
          <w:divsChild>
            <w:div w:id="1190266002">
              <w:marLeft w:val="0"/>
              <w:marRight w:val="0"/>
              <w:marTop w:val="0"/>
              <w:marBottom w:val="0"/>
              <w:divBdr>
                <w:top w:val="none" w:sz="0" w:space="0" w:color="auto"/>
                <w:left w:val="none" w:sz="0" w:space="0" w:color="auto"/>
                <w:bottom w:val="none" w:sz="0" w:space="0" w:color="auto"/>
                <w:right w:val="none" w:sz="0" w:space="0" w:color="auto"/>
              </w:divBdr>
            </w:div>
          </w:divsChild>
        </w:div>
        <w:div w:id="1834491784">
          <w:marLeft w:val="0"/>
          <w:marRight w:val="0"/>
          <w:marTop w:val="0"/>
          <w:marBottom w:val="0"/>
          <w:divBdr>
            <w:top w:val="none" w:sz="0" w:space="0" w:color="auto"/>
            <w:left w:val="none" w:sz="0" w:space="0" w:color="auto"/>
            <w:bottom w:val="none" w:sz="0" w:space="0" w:color="auto"/>
            <w:right w:val="none" w:sz="0" w:space="0" w:color="auto"/>
          </w:divBdr>
          <w:divsChild>
            <w:div w:id="920871986">
              <w:marLeft w:val="0"/>
              <w:marRight w:val="0"/>
              <w:marTop w:val="0"/>
              <w:marBottom w:val="0"/>
              <w:divBdr>
                <w:top w:val="none" w:sz="0" w:space="0" w:color="auto"/>
                <w:left w:val="none" w:sz="0" w:space="0" w:color="auto"/>
                <w:bottom w:val="none" w:sz="0" w:space="0" w:color="auto"/>
                <w:right w:val="none" w:sz="0" w:space="0" w:color="auto"/>
              </w:divBdr>
            </w:div>
          </w:divsChild>
        </w:div>
        <w:div w:id="1841433360">
          <w:marLeft w:val="0"/>
          <w:marRight w:val="0"/>
          <w:marTop w:val="0"/>
          <w:marBottom w:val="0"/>
          <w:divBdr>
            <w:top w:val="none" w:sz="0" w:space="0" w:color="auto"/>
            <w:left w:val="none" w:sz="0" w:space="0" w:color="auto"/>
            <w:bottom w:val="none" w:sz="0" w:space="0" w:color="auto"/>
            <w:right w:val="none" w:sz="0" w:space="0" w:color="auto"/>
          </w:divBdr>
          <w:divsChild>
            <w:div w:id="891497364">
              <w:marLeft w:val="0"/>
              <w:marRight w:val="0"/>
              <w:marTop w:val="0"/>
              <w:marBottom w:val="0"/>
              <w:divBdr>
                <w:top w:val="none" w:sz="0" w:space="0" w:color="auto"/>
                <w:left w:val="none" w:sz="0" w:space="0" w:color="auto"/>
                <w:bottom w:val="none" w:sz="0" w:space="0" w:color="auto"/>
                <w:right w:val="none" w:sz="0" w:space="0" w:color="auto"/>
              </w:divBdr>
            </w:div>
          </w:divsChild>
        </w:div>
        <w:div w:id="1846089582">
          <w:marLeft w:val="0"/>
          <w:marRight w:val="0"/>
          <w:marTop w:val="0"/>
          <w:marBottom w:val="0"/>
          <w:divBdr>
            <w:top w:val="none" w:sz="0" w:space="0" w:color="auto"/>
            <w:left w:val="none" w:sz="0" w:space="0" w:color="auto"/>
            <w:bottom w:val="none" w:sz="0" w:space="0" w:color="auto"/>
            <w:right w:val="none" w:sz="0" w:space="0" w:color="auto"/>
          </w:divBdr>
          <w:divsChild>
            <w:div w:id="1381439976">
              <w:marLeft w:val="0"/>
              <w:marRight w:val="0"/>
              <w:marTop w:val="0"/>
              <w:marBottom w:val="0"/>
              <w:divBdr>
                <w:top w:val="none" w:sz="0" w:space="0" w:color="auto"/>
                <w:left w:val="none" w:sz="0" w:space="0" w:color="auto"/>
                <w:bottom w:val="none" w:sz="0" w:space="0" w:color="auto"/>
                <w:right w:val="none" w:sz="0" w:space="0" w:color="auto"/>
              </w:divBdr>
            </w:div>
          </w:divsChild>
        </w:div>
        <w:div w:id="1851680924">
          <w:marLeft w:val="0"/>
          <w:marRight w:val="0"/>
          <w:marTop w:val="0"/>
          <w:marBottom w:val="0"/>
          <w:divBdr>
            <w:top w:val="none" w:sz="0" w:space="0" w:color="auto"/>
            <w:left w:val="none" w:sz="0" w:space="0" w:color="auto"/>
            <w:bottom w:val="none" w:sz="0" w:space="0" w:color="auto"/>
            <w:right w:val="none" w:sz="0" w:space="0" w:color="auto"/>
          </w:divBdr>
          <w:divsChild>
            <w:div w:id="490952516">
              <w:marLeft w:val="0"/>
              <w:marRight w:val="0"/>
              <w:marTop w:val="0"/>
              <w:marBottom w:val="0"/>
              <w:divBdr>
                <w:top w:val="none" w:sz="0" w:space="0" w:color="auto"/>
                <w:left w:val="none" w:sz="0" w:space="0" w:color="auto"/>
                <w:bottom w:val="none" w:sz="0" w:space="0" w:color="auto"/>
                <w:right w:val="none" w:sz="0" w:space="0" w:color="auto"/>
              </w:divBdr>
            </w:div>
          </w:divsChild>
        </w:div>
        <w:div w:id="1857113797">
          <w:marLeft w:val="0"/>
          <w:marRight w:val="0"/>
          <w:marTop w:val="0"/>
          <w:marBottom w:val="0"/>
          <w:divBdr>
            <w:top w:val="none" w:sz="0" w:space="0" w:color="auto"/>
            <w:left w:val="none" w:sz="0" w:space="0" w:color="auto"/>
            <w:bottom w:val="none" w:sz="0" w:space="0" w:color="auto"/>
            <w:right w:val="none" w:sz="0" w:space="0" w:color="auto"/>
          </w:divBdr>
          <w:divsChild>
            <w:div w:id="567764158">
              <w:marLeft w:val="0"/>
              <w:marRight w:val="0"/>
              <w:marTop w:val="0"/>
              <w:marBottom w:val="0"/>
              <w:divBdr>
                <w:top w:val="none" w:sz="0" w:space="0" w:color="auto"/>
                <w:left w:val="none" w:sz="0" w:space="0" w:color="auto"/>
                <w:bottom w:val="none" w:sz="0" w:space="0" w:color="auto"/>
                <w:right w:val="none" w:sz="0" w:space="0" w:color="auto"/>
              </w:divBdr>
            </w:div>
          </w:divsChild>
        </w:div>
        <w:div w:id="1875655082">
          <w:marLeft w:val="0"/>
          <w:marRight w:val="0"/>
          <w:marTop w:val="0"/>
          <w:marBottom w:val="0"/>
          <w:divBdr>
            <w:top w:val="none" w:sz="0" w:space="0" w:color="auto"/>
            <w:left w:val="none" w:sz="0" w:space="0" w:color="auto"/>
            <w:bottom w:val="none" w:sz="0" w:space="0" w:color="auto"/>
            <w:right w:val="none" w:sz="0" w:space="0" w:color="auto"/>
          </w:divBdr>
          <w:divsChild>
            <w:div w:id="199902506">
              <w:marLeft w:val="0"/>
              <w:marRight w:val="0"/>
              <w:marTop w:val="0"/>
              <w:marBottom w:val="0"/>
              <w:divBdr>
                <w:top w:val="none" w:sz="0" w:space="0" w:color="auto"/>
                <w:left w:val="none" w:sz="0" w:space="0" w:color="auto"/>
                <w:bottom w:val="none" w:sz="0" w:space="0" w:color="auto"/>
                <w:right w:val="none" w:sz="0" w:space="0" w:color="auto"/>
              </w:divBdr>
            </w:div>
          </w:divsChild>
        </w:div>
        <w:div w:id="1888880590">
          <w:marLeft w:val="0"/>
          <w:marRight w:val="0"/>
          <w:marTop w:val="0"/>
          <w:marBottom w:val="0"/>
          <w:divBdr>
            <w:top w:val="none" w:sz="0" w:space="0" w:color="auto"/>
            <w:left w:val="none" w:sz="0" w:space="0" w:color="auto"/>
            <w:bottom w:val="none" w:sz="0" w:space="0" w:color="auto"/>
            <w:right w:val="none" w:sz="0" w:space="0" w:color="auto"/>
          </w:divBdr>
          <w:divsChild>
            <w:div w:id="816806013">
              <w:marLeft w:val="0"/>
              <w:marRight w:val="0"/>
              <w:marTop w:val="0"/>
              <w:marBottom w:val="0"/>
              <w:divBdr>
                <w:top w:val="none" w:sz="0" w:space="0" w:color="auto"/>
                <w:left w:val="none" w:sz="0" w:space="0" w:color="auto"/>
                <w:bottom w:val="none" w:sz="0" w:space="0" w:color="auto"/>
                <w:right w:val="none" w:sz="0" w:space="0" w:color="auto"/>
              </w:divBdr>
            </w:div>
          </w:divsChild>
        </w:div>
        <w:div w:id="1902248357">
          <w:marLeft w:val="0"/>
          <w:marRight w:val="0"/>
          <w:marTop w:val="0"/>
          <w:marBottom w:val="0"/>
          <w:divBdr>
            <w:top w:val="none" w:sz="0" w:space="0" w:color="auto"/>
            <w:left w:val="none" w:sz="0" w:space="0" w:color="auto"/>
            <w:bottom w:val="none" w:sz="0" w:space="0" w:color="auto"/>
            <w:right w:val="none" w:sz="0" w:space="0" w:color="auto"/>
          </w:divBdr>
          <w:divsChild>
            <w:div w:id="733891706">
              <w:marLeft w:val="0"/>
              <w:marRight w:val="0"/>
              <w:marTop w:val="0"/>
              <w:marBottom w:val="0"/>
              <w:divBdr>
                <w:top w:val="none" w:sz="0" w:space="0" w:color="auto"/>
                <w:left w:val="none" w:sz="0" w:space="0" w:color="auto"/>
                <w:bottom w:val="none" w:sz="0" w:space="0" w:color="auto"/>
                <w:right w:val="none" w:sz="0" w:space="0" w:color="auto"/>
              </w:divBdr>
            </w:div>
          </w:divsChild>
        </w:div>
        <w:div w:id="1905529121">
          <w:marLeft w:val="0"/>
          <w:marRight w:val="0"/>
          <w:marTop w:val="0"/>
          <w:marBottom w:val="0"/>
          <w:divBdr>
            <w:top w:val="none" w:sz="0" w:space="0" w:color="auto"/>
            <w:left w:val="none" w:sz="0" w:space="0" w:color="auto"/>
            <w:bottom w:val="none" w:sz="0" w:space="0" w:color="auto"/>
            <w:right w:val="none" w:sz="0" w:space="0" w:color="auto"/>
          </w:divBdr>
          <w:divsChild>
            <w:div w:id="1844970079">
              <w:marLeft w:val="0"/>
              <w:marRight w:val="0"/>
              <w:marTop w:val="0"/>
              <w:marBottom w:val="0"/>
              <w:divBdr>
                <w:top w:val="none" w:sz="0" w:space="0" w:color="auto"/>
                <w:left w:val="none" w:sz="0" w:space="0" w:color="auto"/>
                <w:bottom w:val="none" w:sz="0" w:space="0" w:color="auto"/>
                <w:right w:val="none" w:sz="0" w:space="0" w:color="auto"/>
              </w:divBdr>
            </w:div>
          </w:divsChild>
        </w:div>
        <w:div w:id="1918780500">
          <w:marLeft w:val="0"/>
          <w:marRight w:val="0"/>
          <w:marTop w:val="0"/>
          <w:marBottom w:val="0"/>
          <w:divBdr>
            <w:top w:val="none" w:sz="0" w:space="0" w:color="auto"/>
            <w:left w:val="none" w:sz="0" w:space="0" w:color="auto"/>
            <w:bottom w:val="none" w:sz="0" w:space="0" w:color="auto"/>
            <w:right w:val="none" w:sz="0" w:space="0" w:color="auto"/>
          </w:divBdr>
          <w:divsChild>
            <w:div w:id="674186147">
              <w:marLeft w:val="0"/>
              <w:marRight w:val="0"/>
              <w:marTop w:val="0"/>
              <w:marBottom w:val="0"/>
              <w:divBdr>
                <w:top w:val="none" w:sz="0" w:space="0" w:color="auto"/>
                <w:left w:val="none" w:sz="0" w:space="0" w:color="auto"/>
                <w:bottom w:val="none" w:sz="0" w:space="0" w:color="auto"/>
                <w:right w:val="none" w:sz="0" w:space="0" w:color="auto"/>
              </w:divBdr>
            </w:div>
          </w:divsChild>
        </w:div>
        <w:div w:id="1922643114">
          <w:marLeft w:val="0"/>
          <w:marRight w:val="0"/>
          <w:marTop w:val="0"/>
          <w:marBottom w:val="0"/>
          <w:divBdr>
            <w:top w:val="none" w:sz="0" w:space="0" w:color="auto"/>
            <w:left w:val="none" w:sz="0" w:space="0" w:color="auto"/>
            <w:bottom w:val="none" w:sz="0" w:space="0" w:color="auto"/>
            <w:right w:val="none" w:sz="0" w:space="0" w:color="auto"/>
          </w:divBdr>
          <w:divsChild>
            <w:div w:id="1822037036">
              <w:marLeft w:val="0"/>
              <w:marRight w:val="0"/>
              <w:marTop w:val="0"/>
              <w:marBottom w:val="0"/>
              <w:divBdr>
                <w:top w:val="none" w:sz="0" w:space="0" w:color="auto"/>
                <w:left w:val="none" w:sz="0" w:space="0" w:color="auto"/>
                <w:bottom w:val="none" w:sz="0" w:space="0" w:color="auto"/>
                <w:right w:val="none" w:sz="0" w:space="0" w:color="auto"/>
              </w:divBdr>
            </w:div>
          </w:divsChild>
        </w:div>
        <w:div w:id="1925338538">
          <w:marLeft w:val="0"/>
          <w:marRight w:val="0"/>
          <w:marTop w:val="0"/>
          <w:marBottom w:val="0"/>
          <w:divBdr>
            <w:top w:val="none" w:sz="0" w:space="0" w:color="auto"/>
            <w:left w:val="none" w:sz="0" w:space="0" w:color="auto"/>
            <w:bottom w:val="none" w:sz="0" w:space="0" w:color="auto"/>
            <w:right w:val="none" w:sz="0" w:space="0" w:color="auto"/>
          </w:divBdr>
          <w:divsChild>
            <w:div w:id="1944846919">
              <w:marLeft w:val="0"/>
              <w:marRight w:val="0"/>
              <w:marTop w:val="0"/>
              <w:marBottom w:val="0"/>
              <w:divBdr>
                <w:top w:val="none" w:sz="0" w:space="0" w:color="auto"/>
                <w:left w:val="none" w:sz="0" w:space="0" w:color="auto"/>
                <w:bottom w:val="none" w:sz="0" w:space="0" w:color="auto"/>
                <w:right w:val="none" w:sz="0" w:space="0" w:color="auto"/>
              </w:divBdr>
            </w:div>
          </w:divsChild>
        </w:div>
        <w:div w:id="1929342011">
          <w:marLeft w:val="0"/>
          <w:marRight w:val="0"/>
          <w:marTop w:val="0"/>
          <w:marBottom w:val="0"/>
          <w:divBdr>
            <w:top w:val="none" w:sz="0" w:space="0" w:color="auto"/>
            <w:left w:val="none" w:sz="0" w:space="0" w:color="auto"/>
            <w:bottom w:val="none" w:sz="0" w:space="0" w:color="auto"/>
            <w:right w:val="none" w:sz="0" w:space="0" w:color="auto"/>
          </w:divBdr>
          <w:divsChild>
            <w:div w:id="1093013418">
              <w:marLeft w:val="0"/>
              <w:marRight w:val="0"/>
              <w:marTop w:val="0"/>
              <w:marBottom w:val="0"/>
              <w:divBdr>
                <w:top w:val="none" w:sz="0" w:space="0" w:color="auto"/>
                <w:left w:val="none" w:sz="0" w:space="0" w:color="auto"/>
                <w:bottom w:val="none" w:sz="0" w:space="0" w:color="auto"/>
                <w:right w:val="none" w:sz="0" w:space="0" w:color="auto"/>
              </w:divBdr>
            </w:div>
          </w:divsChild>
        </w:div>
        <w:div w:id="1931888424">
          <w:marLeft w:val="0"/>
          <w:marRight w:val="0"/>
          <w:marTop w:val="0"/>
          <w:marBottom w:val="0"/>
          <w:divBdr>
            <w:top w:val="none" w:sz="0" w:space="0" w:color="auto"/>
            <w:left w:val="none" w:sz="0" w:space="0" w:color="auto"/>
            <w:bottom w:val="none" w:sz="0" w:space="0" w:color="auto"/>
            <w:right w:val="none" w:sz="0" w:space="0" w:color="auto"/>
          </w:divBdr>
          <w:divsChild>
            <w:div w:id="283125268">
              <w:marLeft w:val="0"/>
              <w:marRight w:val="0"/>
              <w:marTop w:val="0"/>
              <w:marBottom w:val="0"/>
              <w:divBdr>
                <w:top w:val="none" w:sz="0" w:space="0" w:color="auto"/>
                <w:left w:val="none" w:sz="0" w:space="0" w:color="auto"/>
                <w:bottom w:val="none" w:sz="0" w:space="0" w:color="auto"/>
                <w:right w:val="none" w:sz="0" w:space="0" w:color="auto"/>
              </w:divBdr>
            </w:div>
          </w:divsChild>
        </w:div>
        <w:div w:id="1983347126">
          <w:marLeft w:val="0"/>
          <w:marRight w:val="0"/>
          <w:marTop w:val="0"/>
          <w:marBottom w:val="0"/>
          <w:divBdr>
            <w:top w:val="none" w:sz="0" w:space="0" w:color="auto"/>
            <w:left w:val="none" w:sz="0" w:space="0" w:color="auto"/>
            <w:bottom w:val="none" w:sz="0" w:space="0" w:color="auto"/>
            <w:right w:val="none" w:sz="0" w:space="0" w:color="auto"/>
          </w:divBdr>
          <w:divsChild>
            <w:div w:id="683633147">
              <w:marLeft w:val="0"/>
              <w:marRight w:val="0"/>
              <w:marTop w:val="0"/>
              <w:marBottom w:val="0"/>
              <w:divBdr>
                <w:top w:val="none" w:sz="0" w:space="0" w:color="auto"/>
                <w:left w:val="none" w:sz="0" w:space="0" w:color="auto"/>
                <w:bottom w:val="none" w:sz="0" w:space="0" w:color="auto"/>
                <w:right w:val="none" w:sz="0" w:space="0" w:color="auto"/>
              </w:divBdr>
            </w:div>
          </w:divsChild>
        </w:div>
        <w:div w:id="1989359921">
          <w:marLeft w:val="0"/>
          <w:marRight w:val="0"/>
          <w:marTop w:val="0"/>
          <w:marBottom w:val="0"/>
          <w:divBdr>
            <w:top w:val="none" w:sz="0" w:space="0" w:color="auto"/>
            <w:left w:val="none" w:sz="0" w:space="0" w:color="auto"/>
            <w:bottom w:val="none" w:sz="0" w:space="0" w:color="auto"/>
            <w:right w:val="none" w:sz="0" w:space="0" w:color="auto"/>
          </w:divBdr>
          <w:divsChild>
            <w:div w:id="782041912">
              <w:marLeft w:val="0"/>
              <w:marRight w:val="0"/>
              <w:marTop w:val="0"/>
              <w:marBottom w:val="0"/>
              <w:divBdr>
                <w:top w:val="none" w:sz="0" w:space="0" w:color="auto"/>
                <w:left w:val="none" w:sz="0" w:space="0" w:color="auto"/>
                <w:bottom w:val="none" w:sz="0" w:space="0" w:color="auto"/>
                <w:right w:val="none" w:sz="0" w:space="0" w:color="auto"/>
              </w:divBdr>
            </w:div>
          </w:divsChild>
        </w:div>
        <w:div w:id="1999725096">
          <w:marLeft w:val="0"/>
          <w:marRight w:val="0"/>
          <w:marTop w:val="0"/>
          <w:marBottom w:val="0"/>
          <w:divBdr>
            <w:top w:val="none" w:sz="0" w:space="0" w:color="auto"/>
            <w:left w:val="none" w:sz="0" w:space="0" w:color="auto"/>
            <w:bottom w:val="none" w:sz="0" w:space="0" w:color="auto"/>
            <w:right w:val="none" w:sz="0" w:space="0" w:color="auto"/>
          </w:divBdr>
          <w:divsChild>
            <w:div w:id="212617865">
              <w:marLeft w:val="0"/>
              <w:marRight w:val="0"/>
              <w:marTop w:val="0"/>
              <w:marBottom w:val="0"/>
              <w:divBdr>
                <w:top w:val="none" w:sz="0" w:space="0" w:color="auto"/>
                <w:left w:val="none" w:sz="0" w:space="0" w:color="auto"/>
                <w:bottom w:val="none" w:sz="0" w:space="0" w:color="auto"/>
                <w:right w:val="none" w:sz="0" w:space="0" w:color="auto"/>
              </w:divBdr>
            </w:div>
          </w:divsChild>
        </w:div>
        <w:div w:id="2047173059">
          <w:marLeft w:val="0"/>
          <w:marRight w:val="0"/>
          <w:marTop w:val="0"/>
          <w:marBottom w:val="0"/>
          <w:divBdr>
            <w:top w:val="none" w:sz="0" w:space="0" w:color="auto"/>
            <w:left w:val="none" w:sz="0" w:space="0" w:color="auto"/>
            <w:bottom w:val="none" w:sz="0" w:space="0" w:color="auto"/>
            <w:right w:val="none" w:sz="0" w:space="0" w:color="auto"/>
          </w:divBdr>
          <w:divsChild>
            <w:div w:id="2072146785">
              <w:marLeft w:val="0"/>
              <w:marRight w:val="0"/>
              <w:marTop w:val="0"/>
              <w:marBottom w:val="0"/>
              <w:divBdr>
                <w:top w:val="none" w:sz="0" w:space="0" w:color="auto"/>
                <w:left w:val="none" w:sz="0" w:space="0" w:color="auto"/>
                <w:bottom w:val="none" w:sz="0" w:space="0" w:color="auto"/>
                <w:right w:val="none" w:sz="0" w:space="0" w:color="auto"/>
              </w:divBdr>
            </w:div>
          </w:divsChild>
        </w:div>
        <w:div w:id="2048606125">
          <w:marLeft w:val="0"/>
          <w:marRight w:val="0"/>
          <w:marTop w:val="0"/>
          <w:marBottom w:val="0"/>
          <w:divBdr>
            <w:top w:val="none" w:sz="0" w:space="0" w:color="auto"/>
            <w:left w:val="none" w:sz="0" w:space="0" w:color="auto"/>
            <w:bottom w:val="none" w:sz="0" w:space="0" w:color="auto"/>
            <w:right w:val="none" w:sz="0" w:space="0" w:color="auto"/>
          </w:divBdr>
          <w:divsChild>
            <w:div w:id="207499174">
              <w:marLeft w:val="0"/>
              <w:marRight w:val="0"/>
              <w:marTop w:val="0"/>
              <w:marBottom w:val="0"/>
              <w:divBdr>
                <w:top w:val="none" w:sz="0" w:space="0" w:color="auto"/>
                <w:left w:val="none" w:sz="0" w:space="0" w:color="auto"/>
                <w:bottom w:val="none" w:sz="0" w:space="0" w:color="auto"/>
                <w:right w:val="none" w:sz="0" w:space="0" w:color="auto"/>
              </w:divBdr>
            </w:div>
          </w:divsChild>
        </w:div>
        <w:div w:id="2051295583">
          <w:marLeft w:val="0"/>
          <w:marRight w:val="0"/>
          <w:marTop w:val="0"/>
          <w:marBottom w:val="0"/>
          <w:divBdr>
            <w:top w:val="none" w:sz="0" w:space="0" w:color="auto"/>
            <w:left w:val="none" w:sz="0" w:space="0" w:color="auto"/>
            <w:bottom w:val="none" w:sz="0" w:space="0" w:color="auto"/>
            <w:right w:val="none" w:sz="0" w:space="0" w:color="auto"/>
          </w:divBdr>
          <w:divsChild>
            <w:div w:id="2132086037">
              <w:marLeft w:val="0"/>
              <w:marRight w:val="0"/>
              <w:marTop w:val="0"/>
              <w:marBottom w:val="0"/>
              <w:divBdr>
                <w:top w:val="none" w:sz="0" w:space="0" w:color="auto"/>
                <w:left w:val="none" w:sz="0" w:space="0" w:color="auto"/>
                <w:bottom w:val="none" w:sz="0" w:space="0" w:color="auto"/>
                <w:right w:val="none" w:sz="0" w:space="0" w:color="auto"/>
              </w:divBdr>
            </w:div>
          </w:divsChild>
        </w:div>
        <w:div w:id="2061588808">
          <w:marLeft w:val="0"/>
          <w:marRight w:val="0"/>
          <w:marTop w:val="0"/>
          <w:marBottom w:val="0"/>
          <w:divBdr>
            <w:top w:val="none" w:sz="0" w:space="0" w:color="auto"/>
            <w:left w:val="none" w:sz="0" w:space="0" w:color="auto"/>
            <w:bottom w:val="none" w:sz="0" w:space="0" w:color="auto"/>
            <w:right w:val="none" w:sz="0" w:space="0" w:color="auto"/>
          </w:divBdr>
          <w:divsChild>
            <w:div w:id="74516977">
              <w:marLeft w:val="0"/>
              <w:marRight w:val="0"/>
              <w:marTop w:val="0"/>
              <w:marBottom w:val="0"/>
              <w:divBdr>
                <w:top w:val="none" w:sz="0" w:space="0" w:color="auto"/>
                <w:left w:val="none" w:sz="0" w:space="0" w:color="auto"/>
                <w:bottom w:val="none" w:sz="0" w:space="0" w:color="auto"/>
                <w:right w:val="none" w:sz="0" w:space="0" w:color="auto"/>
              </w:divBdr>
            </w:div>
          </w:divsChild>
        </w:div>
        <w:div w:id="2074235462">
          <w:marLeft w:val="0"/>
          <w:marRight w:val="0"/>
          <w:marTop w:val="0"/>
          <w:marBottom w:val="0"/>
          <w:divBdr>
            <w:top w:val="none" w:sz="0" w:space="0" w:color="auto"/>
            <w:left w:val="none" w:sz="0" w:space="0" w:color="auto"/>
            <w:bottom w:val="none" w:sz="0" w:space="0" w:color="auto"/>
            <w:right w:val="none" w:sz="0" w:space="0" w:color="auto"/>
          </w:divBdr>
          <w:divsChild>
            <w:div w:id="1674650116">
              <w:marLeft w:val="0"/>
              <w:marRight w:val="0"/>
              <w:marTop w:val="0"/>
              <w:marBottom w:val="0"/>
              <w:divBdr>
                <w:top w:val="none" w:sz="0" w:space="0" w:color="auto"/>
                <w:left w:val="none" w:sz="0" w:space="0" w:color="auto"/>
                <w:bottom w:val="none" w:sz="0" w:space="0" w:color="auto"/>
                <w:right w:val="none" w:sz="0" w:space="0" w:color="auto"/>
              </w:divBdr>
            </w:div>
          </w:divsChild>
        </w:div>
        <w:div w:id="2075464123">
          <w:marLeft w:val="0"/>
          <w:marRight w:val="0"/>
          <w:marTop w:val="0"/>
          <w:marBottom w:val="0"/>
          <w:divBdr>
            <w:top w:val="none" w:sz="0" w:space="0" w:color="auto"/>
            <w:left w:val="none" w:sz="0" w:space="0" w:color="auto"/>
            <w:bottom w:val="none" w:sz="0" w:space="0" w:color="auto"/>
            <w:right w:val="none" w:sz="0" w:space="0" w:color="auto"/>
          </w:divBdr>
          <w:divsChild>
            <w:div w:id="306013988">
              <w:marLeft w:val="0"/>
              <w:marRight w:val="0"/>
              <w:marTop w:val="0"/>
              <w:marBottom w:val="0"/>
              <w:divBdr>
                <w:top w:val="none" w:sz="0" w:space="0" w:color="auto"/>
                <w:left w:val="none" w:sz="0" w:space="0" w:color="auto"/>
                <w:bottom w:val="none" w:sz="0" w:space="0" w:color="auto"/>
                <w:right w:val="none" w:sz="0" w:space="0" w:color="auto"/>
              </w:divBdr>
            </w:div>
          </w:divsChild>
        </w:div>
        <w:div w:id="2091458520">
          <w:marLeft w:val="0"/>
          <w:marRight w:val="0"/>
          <w:marTop w:val="0"/>
          <w:marBottom w:val="0"/>
          <w:divBdr>
            <w:top w:val="none" w:sz="0" w:space="0" w:color="auto"/>
            <w:left w:val="none" w:sz="0" w:space="0" w:color="auto"/>
            <w:bottom w:val="none" w:sz="0" w:space="0" w:color="auto"/>
            <w:right w:val="none" w:sz="0" w:space="0" w:color="auto"/>
          </w:divBdr>
          <w:divsChild>
            <w:div w:id="683166995">
              <w:marLeft w:val="0"/>
              <w:marRight w:val="0"/>
              <w:marTop w:val="0"/>
              <w:marBottom w:val="0"/>
              <w:divBdr>
                <w:top w:val="none" w:sz="0" w:space="0" w:color="auto"/>
                <w:left w:val="none" w:sz="0" w:space="0" w:color="auto"/>
                <w:bottom w:val="none" w:sz="0" w:space="0" w:color="auto"/>
                <w:right w:val="none" w:sz="0" w:space="0" w:color="auto"/>
              </w:divBdr>
            </w:div>
          </w:divsChild>
        </w:div>
        <w:div w:id="2104449688">
          <w:marLeft w:val="0"/>
          <w:marRight w:val="0"/>
          <w:marTop w:val="0"/>
          <w:marBottom w:val="0"/>
          <w:divBdr>
            <w:top w:val="none" w:sz="0" w:space="0" w:color="auto"/>
            <w:left w:val="none" w:sz="0" w:space="0" w:color="auto"/>
            <w:bottom w:val="none" w:sz="0" w:space="0" w:color="auto"/>
            <w:right w:val="none" w:sz="0" w:space="0" w:color="auto"/>
          </w:divBdr>
          <w:divsChild>
            <w:div w:id="631331496">
              <w:marLeft w:val="0"/>
              <w:marRight w:val="0"/>
              <w:marTop w:val="0"/>
              <w:marBottom w:val="0"/>
              <w:divBdr>
                <w:top w:val="none" w:sz="0" w:space="0" w:color="auto"/>
                <w:left w:val="none" w:sz="0" w:space="0" w:color="auto"/>
                <w:bottom w:val="none" w:sz="0" w:space="0" w:color="auto"/>
                <w:right w:val="none" w:sz="0" w:space="0" w:color="auto"/>
              </w:divBdr>
            </w:div>
          </w:divsChild>
        </w:div>
        <w:div w:id="2115130804">
          <w:marLeft w:val="0"/>
          <w:marRight w:val="0"/>
          <w:marTop w:val="0"/>
          <w:marBottom w:val="0"/>
          <w:divBdr>
            <w:top w:val="none" w:sz="0" w:space="0" w:color="auto"/>
            <w:left w:val="none" w:sz="0" w:space="0" w:color="auto"/>
            <w:bottom w:val="none" w:sz="0" w:space="0" w:color="auto"/>
            <w:right w:val="none" w:sz="0" w:space="0" w:color="auto"/>
          </w:divBdr>
          <w:divsChild>
            <w:div w:id="294801794">
              <w:marLeft w:val="0"/>
              <w:marRight w:val="0"/>
              <w:marTop w:val="0"/>
              <w:marBottom w:val="0"/>
              <w:divBdr>
                <w:top w:val="none" w:sz="0" w:space="0" w:color="auto"/>
                <w:left w:val="none" w:sz="0" w:space="0" w:color="auto"/>
                <w:bottom w:val="none" w:sz="0" w:space="0" w:color="auto"/>
                <w:right w:val="none" w:sz="0" w:space="0" w:color="auto"/>
              </w:divBdr>
            </w:div>
          </w:divsChild>
        </w:div>
        <w:div w:id="2122331794">
          <w:marLeft w:val="0"/>
          <w:marRight w:val="0"/>
          <w:marTop w:val="0"/>
          <w:marBottom w:val="0"/>
          <w:divBdr>
            <w:top w:val="none" w:sz="0" w:space="0" w:color="auto"/>
            <w:left w:val="none" w:sz="0" w:space="0" w:color="auto"/>
            <w:bottom w:val="none" w:sz="0" w:space="0" w:color="auto"/>
            <w:right w:val="none" w:sz="0" w:space="0" w:color="auto"/>
          </w:divBdr>
          <w:divsChild>
            <w:div w:id="1677003173">
              <w:marLeft w:val="0"/>
              <w:marRight w:val="0"/>
              <w:marTop w:val="0"/>
              <w:marBottom w:val="0"/>
              <w:divBdr>
                <w:top w:val="none" w:sz="0" w:space="0" w:color="auto"/>
                <w:left w:val="none" w:sz="0" w:space="0" w:color="auto"/>
                <w:bottom w:val="none" w:sz="0" w:space="0" w:color="auto"/>
                <w:right w:val="none" w:sz="0" w:space="0" w:color="auto"/>
              </w:divBdr>
            </w:div>
          </w:divsChild>
        </w:div>
        <w:div w:id="2129425476">
          <w:marLeft w:val="0"/>
          <w:marRight w:val="0"/>
          <w:marTop w:val="0"/>
          <w:marBottom w:val="0"/>
          <w:divBdr>
            <w:top w:val="none" w:sz="0" w:space="0" w:color="auto"/>
            <w:left w:val="none" w:sz="0" w:space="0" w:color="auto"/>
            <w:bottom w:val="none" w:sz="0" w:space="0" w:color="auto"/>
            <w:right w:val="none" w:sz="0" w:space="0" w:color="auto"/>
          </w:divBdr>
          <w:divsChild>
            <w:div w:id="683241787">
              <w:marLeft w:val="0"/>
              <w:marRight w:val="0"/>
              <w:marTop w:val="0"/>
              <w:marBottom w:val="0"/>
              <w:divBdr>
                <w:top w:val="none" w:sz="0" w:space="0" w:color="auto"/>
                <w:left w:val="none" w:sz="0" w:space="0" w:color="auto"/>
                <w:bottom w:val="none" w:sz="0" w:space="0" w:color="auto"/>
                <w:right w:val="none" w:sz="0" w:space="0" w:color="auto"/>
              </w:divBdr>
            </w:div>
          </w:divsChild>
        </w:div>
        <w:div w:id="2133935455">
          <w:marLeft w:val="0"/>
          <w:marRight w:val="0"/>
          <w:marTop w:val="0"/>
          <w:marBottom w:val="0"/>
          <w:divBdr>
            <w:top w:val="none" w:sz="0" w:space="0" w:color="auto"/>
            <w:left w:val="none" w:sz="0" w:space="0" w:color="auto"/>
            <w:bottom w:val="none" w:sz="0" w:space="0" w:color="auto"/>
            <w:right w:val="none" w:sz="0" w:space="0" w:color="auto"/>
          </w:divBdr>
          <w:divsChild>
            <w:div w:id="678653122">
              <w:marLeft w:val="0"/>
              <w:marRight w:val="0"/>
              <w:marTop w:val="0"/>
              <w:marBottom w:val="0"/>
              <w:divBdr>
                <w:top w:val="none" w:sz="0" w:space="0" w:color="auto"/>
                <w:left w:val="none" w:sz="0" w:space="0" w:color="auto"/>
                <w:bottom w:val="none" w:sz="0" w:space="0" w:color="auto"/>
                <w:right w:val="none" w:sz="0" w:space="0" w:color="auto"/>
              </w:divBdr>
            </w:div>
          </w:divsChild>
        </w:div>
        <w:div w:id="2144810071">
          <w:marLeft w:val="0"/>
          <w:marRight w:val="0"/>
          <w:marTop w:val="0"/>
          <w:marBottom w:val="0"/>
          <w:divBdr>
            <w:top w:val="none" w:sz="0" w:space="0" w:color="auto"/>
            <w:left w:val="none" w:sz="0" w:space="0" w:color="auto"/>
            <w:bottom w:val="none" w:sz="0" w:space="0" w:color="auto"/>
            <w:right w:val="none" w:sz="0" w:space="0" w:color="auto"/>
          </w:divBdr>
          <w:divsChild>
            <w:div w:id="1872499189">
              <w:marLeft w:val="0"/>
              <w:marRight w:val="0"/>
              <w:marTop w:val="0"/>
              <w:marBottom w:val="0"/>
              <w:divBdr>
                <w:top w:val="none" w:sz="0" w:space="0" w:color="auto"/>
                <w:left w:val="none" w:sz="0" w:space="0" w:color="auto"/>
                <w:bottom w:val="none" w:sz="0" w:space="0" w:color="auto"/>
                <w:right w:val="none" w:sz="0" w:space="0" w:color="auto"/>
              </w:divBdr>
            </w:div>
          </w:divsChild>
        </w:div>
        <w:div w:id="2146579100">
          <w:marLeft w:val="0"/>
          <w:marRight w:val="0"/>
          <w:marTop w:val="0"/>
          <w:marBottom w:val="0"/>
          <w:divBdr>
            <w:top w:val="none" w:sz="0" w:space="0" w:color="auto"/>
            <w:left w:val="none" w:sz="0" w:space="0" w:color="auto"/>
            <w:bottom w:val="none" w:sz="0" w:space="0" w:color="auto"/>
            <w:right w:val="none" w:sz="0" w:space="0" w:color="auto"/>
          </w:divBdr>
          <w:divsChild>
            <w:div w:id="12560907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20652504">
      <w:bodyDiv w:val="1"/>
      <w:marLeft w:val="0"/>
      <w:marRight w:val="0"/>
      <w:marTop w:val="0"/>
      <w:marBottom w:val="0"/>
      <w:divBdr>
        <w:top w:val="none" w:sz="0" w:space="0" w:color="auto"/>
        <w:left w:val="none" w:sz="0" w:space="0" w:color="auto"/>
        <w:bottom w:val="none" w:sz="0" w:space="0" w:color="auto"/>
        <w:right w:val="none" w:sz="0" w:space="0" w:color="auto"/>
      </w:divBdr>
    </w:div>
    <w:div w:id="630742928">
      <w:bodyDiv w:val="1"/>
      <w:marLeft w:val="0"/>
      <w:marRight w:val="0"/>
      <w:marTop w:val="0"/>
      <w:marBottom w:val="0"/>
      <w:divBdr>
        <w:top w:val="none" w:sz="0" w:space="0" w:color="auto"/>
        <w:left w:val="none" w:sz="0" w:space="0" w:color="auto"/>
        <w:bottom w:val="none" w:sz="0" w:space="0" w:color="auto"/>
        <w:right w:val="none" w:sz="0" w:space="0" w:color="auto"/>
      </w:divBdr>
    </w:div>
    <w:div w:id="644435888">
      <w:bodyDiv w:val="1"/>
      <w:marLeft w:val="0"/>
      <w:marRight w:val="0"/>
      <w:marTop w:val="0"/>
      <w:marBottom w:val="0"/>
      <w:divBdr>
        <w:top w:val="none" w:sz="0" w:space="0" w:color="auto"/>
        <w:left w:val="none" w:sz="0" w:space="0" w:color="auto"/>
        <w:bottom w:val="none" w:sz="0" w:space="0" w:color="auto"/>
        <w:right w:val="none" w:sz="0" w:space="0" w:color="auto"/>
      </w:divBdr>
    </w:div>
    <w:div w:id="645932708">
      <w:bodyDiv w:val="1"/>
      <w:marLeft w:val="0"/>
      <w:marRight w:val="0"/>
      <w:marTop w:val="0"/>
      <w:marBottom w:val="0"/>
      <w:divBdr>
        <w:top w:val="none" w:sz="0" w:space="0" w:color="auto"/>
        <w:left w:val="none" w:sz="0" w:space="0" w:color="auto"/>
        <w:bottom w:val="none" w:sz="0" w:space="0" w:color="auto"/>
        <w:right w:val="none" w:sz="0" w:space="0" w:color="auto"/>
      </w:divBdr>
      <w:divsChild>
        <w:div w:id="349066428">
          <w:marLeft w:val="0"/>
          <w:marRight w:val="0"/>
          <w:marTop w:val="0"/>
          <w:marBottom w:val="0"/>
          <w:divBdr>
            <w:top w:val="none" w:sz="0" w:space="0" w:color="auto"/>
            <w:left w:val="none" w:sz="0" w:space="0" w:color="auto"/>
            <w:bottom w:val="none" w:sz="0" w:space="0" w:color="auto"/>
            <w:right w:val="none" w:sz="0" w:space="0" w:color="auto"/>
          </w:divBdr>
        </w:div>
        <w:div w:id="618268042">
          <w:marLeft w:val="0"/>
          <w:marRight w:val="0"/>
          <w:marTop w:val="0"/>
          <w:marBottom w:val="0"/>
          <w:divBdr>
            <w:top w:val="none" w:sz="0" w:space="0" w:color="auto"/>
            <w:left w:val="none" w:sz="0" w:space="0" w:color="auto"/>
            <w:bottom w:val="none" w:sz="0" w:space="0" w:color="auto"/>
            <w:right w:val="none" w:sz="0" w:space="0" w:color="auto"/>
          </w:divBdr>
        </w:div>
        <w:div w:id="899443204">
          <w:marLeft w:val="0"/>
          <w:marRight w:val="0"/>
          <w:marTop w:val="0"/>
          <w:marBottom w:val="0"/>
          <w:divBdr>
            <w:top w:val="none" w:sz="0" w:space="0" w:color="auto"/>
            <w:left w:val="none" w:sz="0" w:space="0" w:color="auto"/>
            <w:bottom w:val="none" w:sz="0" w:space="0" w:color="auto"/>
            <w:right w:val="none" w:sz="0" w:space="0" w:color="auto"/>
          </w:divBdr>
        </w:div>
        <w:div w:id="1318001490">
          <w:marLeft w:val="0"/>
          <w:marRight w:val="0"/>
          <w:marTop w:val="0"/>
          <w:marBottom w:val="0"/>
          <w:divBdr>
            <w:top w:val="none" w:sz="0" w:space="0" w:color="auto"/>
            <w:left w:val="none" w:sz="0" w:space="0" w:color="auto"/>
            <w:bottom w:val="none" w:sz="0" w:space="0" w:color="auto"/>
            <w:right w:val="none" w:sz="0" w:space="0" w:color="auto"/>
          </w:divBdr>
        </w:div>
      </w:divsChild>
    </w:div>
    <w:div w:id="709452983">
      <w:bodyDiv w:val="1"/>
      <w:marLeft w:val="0"/>
      <w:marRight w:val="0"/>
      <w:marTop w:val="0"/>
      <w:marBottom w:val="0"/>
      <w:divBdr>
        <w:top w:val="none" w:sz="0" w:space="0" w:color="auto"/>
        <w:left w:val="none" w:sz="0" w:space="0" w:color="auto"/>
        <w:bottom w:val="none" w:sz="0" w:space="0" w:color="auto"/>
        <w:right w:val="none" w:sz="0" w:space="0" w:color="auto"/>
      </w:divBdr>
    </w:div>
    <w:div w:id="754472605">
      <w:bodyDiv w:val="1"/>
      <w:marLeft w:val="0"/>
      <w:marRight w:val="0"/>
      <w:marTop w:val="0"/>
      <w:marBottom w:val="0"/>
      <w:divBdr>
        <w:top w:val="none" w:sz="0" w:space="0" w:color="auto"/>
        <w:left w:val="none" w:sz="0" w:space="0" w:color="auto"/>
        <w:bottom w:val="none" w:sz="0" w:space="0" w:color="auto"/>
        <w:right w:val="none" w:sz="0" w:space="0" w:color="auto"/>
      </w:divBdr>
      <w:divsChild>
        <w:div w:id="338121302">
          <w:marLeft w:val="0"/>
          <w:marRight w:val="0"/>
          <w:marTop w:val="0"/>
          <w:marBottom w:val="0"/>
          <w:divBdr>
            <w:top w:val="none" w:sz="0" w:space="0" w:color="auto"/>
            <w:left w:val="none" w:sz="0" w:space="0" w:color="auto"/>
            <w:bottom w:val="none" w:sz="0" w:space="0" w:color="auto"/>
            <w:right w:val="none" w:sz="0" w:space="0" w:color="auto"/>
          </w:divBdr>
        </w:div>
        <w:div w:id="510148047">
          <w:marLeft w:val="0"/>
          <w:marRight w:val="0"/>
          <w:marTop w:val="0"/>
          <w:marBottom w:val="0"/>
          <w:divBdr>
            <w:top w:val="none" w:sz="0" w:space="0" w:color="auto"/>
            <w:left w:val="none" w:sz="0" w:space="0" w:color="auto"/>
            <w:bottom w:val="none" w:sz="0" w:space="0" w:color="auto"/>
            <w:right w:val="none" w:sz="0" w:space="0" w:color="auto"/>
          </w:divBdr>
        </w:div>
        <w:div w:id="954404258">
          <w:marLeft w:val="0"/>
          <w:marRight w:val="0"/>
          <w:marTop w:val="0"/>
          <w:marBottom w:val="0"/>
          <w:divBdr>
            <w:top w:val="none" w:sz="0" w:space="0" w:color="auto"/>
            <w:left w:val="none" w:sz="0" w:space="0" w:color="auto"/>
            <w:bottom w:val="none" w:sz="0" w:space="0" w:color="auto"/>
            <w:right w:val="none" w:sz="0" w:space="0" w:color="auto"/>
          </w:divBdr>
        </w:div>
        <w:div w:id="1185249239">
          <w:marLeft w:val="0"/>
          <w:marRight w:val="0"/>
          <w:marTop w:val="0"/>
          <w:marBottom w:val="0"/>
          <w:divBdr>
            <w:top w:val="none" w:sz="0" w:space="0" w:color="auto"/>
            <w:left w:val="none" w:sz="0" w:space="0" w:color="auto"/>
            <w:bottom w:val="none" w:sz="0" w:space="0" w:color="auto"/>
            <w:right w:val="none" w:sz="0" w:space="0" w:color="auto"/>
          </w:divBdr>
        </w:div>
        <w:div w:id="1208957325">
          <w:marLeft w:val="0"/>
          <w:marRight w:val="0"/>
          <w:marTop w:val="0"/>
          <w:marBottom w:val="0"/>
          <w:divBdr>
            <w:top w:val="none" w:sz="0" w:space="0" w:color="auto"/>
            <w:left w:val="none" w:sz="0" w:space="0" w:color="auto"/>
            <w:bottom w:val="none" w:sz="0" w:space="0" w:color="auto"/>
            <w:right w:val="none" w:sz="0" w:space="0" w:color="auto"/>
          </w:divBdr>
        </w:div>
        <w:div w:id="1583179258">
          <w:marLeft w:val="0"/>
          <w:marRight w:val="0"/>
          <w:marTop w:val="0"/>
          <w:marBottom w:val="0"/>
          <w:divBdr>
            <w:top w:val="none" w:sz="0" w:space="0" w:color="auto"/>
            <w:left w:val="none" w:sz="0" w:space="0" w:color="auto"/>
            <w:bottom w:val="none" w:sz="0" w:space="0" w:color="auto"/>
            <w:right w:val="none" w:sz="0" w:space="0" w:color="auto"/>
          </w:divBdr>
        </w:div>
        <w:div w:id="1861510503">
          <w:marLeft w:val="0"/>
          <w:marRight w:val="0"/>
          <w:marTop w:val="0"/>
          <w:marBottom w:val="0"/>
          <w:divBdr>
            <w:top w:val="none" w:sz="0" w:space="0" w:color="auto"/>
            <w:left w:val="none" w:sz="0" w:space="0" w:color="auto"/>
            <w:bottom w:val="none" w:sz="0" w:space="0" w:color="auto"/>
            <w:right w:val="none" w:sz="0" w:space="0" w:color="auto"/>
          </w:divBdr>
        </w:div>
        <w:div w:id="2116559008">
          <w:marLeft w:val="0"/>
          <w:marRight w:val="0"/>
          <w:marTop w:val="0"/>
          <w:marBottom w:val="0"/>
          <w:divBdr>
            <w:top w:val="none" w:sz="0" w:space="0" w:color="auto"/>
            <w:left w:val="none" w:sz="0" w:space="0" w:color="auto"/>
            <w:bottom w:val="none" w:sz="0" w:space="0" w:color="auto"/>
            <w:right w:val="none" w:sz="0" w:space="0" w:color="auto"/>
          </w:divBdr>
        </w:div>
      </w:divsChild>
    </w:div>
    <w:div w:id="790317378">
      <w:bodyDiv w:val="1"/>
      <w:marLeft w:val="0"/>
      <w:marRight w:val="0"/>
      <w:marTop w:val="0"/>
      <w:marBottom w:val="0"/>
      <w:divBdr>
        <w:top w:val="none" w:sz="0" w:space="0" w:color="auto"/>
        <w:left w:val="none" w:sz="0" w:space="0" w:color="auto"/>
        <w:bottom w:val="none" w:sz="0" w:space="0" w:color="auto"/>
        <w:right w:val="none" w:sz="0" w:space="0" w:color="auto"/>
      </w:divBdr>
      <w:divsChild>
        <w:div w:id="1789927104">
          <w:marLeft w:val="0"/>
          <w:marRight w:val="0"/>
          <w:marTop w:val="0"/>
          <w:marBottom w:val="0"/>
          <w:divBdr>
            <w:top w:val="none" w:sz="0" w:space="0" w:color="auto"/>
            <w:left w:val="none" w:sz="0" w:space="0" w:color="auto"/>
            <w:bottom w:val="none" w:sz="0" w:space="0" w:color="auto"/>
            <w:right w:val="none" w:sz="0" w:space="0" w:color="auto"/>
          </w:divBdr>
        </w:div>
      </w:divsChild>
    </w:div>
    <w:div w:id="822622733">
      <w:bodyDiv w:val="1"/>
      <w:marLeft w:val="0"/>
      <w:marRight w:val="0"/>
      <w:marTop w:val="0"/>
      <w:marBottom w:val="0"/>
      <w:divBdr>
        <w:top w:val="none" w:sz="0" w:space="0" w:color="auto"/>
        <w:left w:val="none" w:sz="0" w:space="0" w:color="auto"/>
        <w:bottom w:val="none" w:sz="0" w:space="0" w:color="auto"/>
        <w:right w:val="none" w:sz="0" w:space="0" w:color="auto"/>
      </w:divBdr>
      <w:divsChild>
        <w:div w:id="130101416">
          <w:marLeft w:val="0"/>
          <w:marRight w:val="0"/>
          <w:marTop w:val="0"/>
          <w:marBottom w:val="0"/>
          <w:divBdr>
            <w:top w:val="none" w:sz="0" w:space="0" w:color="auto"/>
            <w:left w:val="none" w:sz="0" w:space="0" w:color="auto"/>
            <w:bottom w:val="none" w:sz="0" w:space="0" w:color="auto"/>
            <w:right w:val="none" w:sz="0" w:space="0" w:color="auto"/>
          </w:divBdr>
        </w:div>
      </w:divsChild>
    </w:div>
    <w:div w:id="866680758">
      <w:bodyDiv w:val="1"/>
      <w:marLeft w:val="0"/>
      <w:marRight w:val="0"/>
      <w:marTop w:val="0"/>
      <w:marBottom w:val="0"/>
      <w:divBdr>
        <w:top w:val="none" w:sz="0" w:space="0" w:color="auto"/>
        <w:left w:val="none" w:sz="0" w:space="0" w:color="auto"/>
        <w:bottom w:val="none" w:sz="0" w:space="0" w:color="auto"/>
        <w:right w:val="none" w:sz="0" w:space="0" w:color="auto"/>
      </w:divBdr>
      <w:divsChild>
        <w:div w:id="581568735">
          <w:marLeft w:val="0"/>
          <w:marRight w:val="0"/>
          <w:marTop w:val="0"/>
          <w:marBottom w:val="0"/>
          <w:divBdr>
            <w:top w:val="none" w:sz="0" w:space="0" w:color="auto"/>
            <w:left w:val="none" w:sz="0" w:space="0" w:color="auto"/>
            <w:bottom w:val="none" w:sz="0" w:space="0" w:color="auto"/>
            <w:right w:val="none" w:sz="0" w:space="0" w:color="auto"/>
          </w:divBdr>
        </w:div>
        <w:div w:id="668289361">
          <w:marLeft w:val="0"/>
          <w:marRight w:val="0"/>
          <w:marTop w:val="0"/>
          <w:marBottom w:val="0"/>
          <w:divBdr>
            <w:top w:val="none" w:sz="0" w:space="0" w:color="auto"/>
            <w:left w:val="none" w:sz="0" w:space="0" w:color="auto"/>
            <w:bottom w:val="none" w:sz="0" w:space="0" w:color="auto"/>
            <w:right w:val="none" w:sz="0" w:space="0" w:color="auto"/>
          </w:divBdr>
        </w:div>
        <w:div w:id="927422671">
          <w:marLeft w:val="0"/>
          <w:marRight w:val="0"/>
          <w:marTop w:val="0"/>
          <w:marBottom w:val="0"/>
          <w:divBdr>
            <w:top w:val="none" w:sz="0" w:space="0" w:color="auto"/>
            <w:left w:val="none" w:sz="0" w:space="0" w:color="auto"/>
            <w:bottom w:val="none" w:sz="0" w:space="0" w:color="auto"/>
            <w:right w:val="none" w:sz="0" w:space="0" w:color="auto"/>
          </w:divBdr>
        </w:div>
        <w:div w:id="1227643488">
          <w:marLeft w:val="0"/>
          <w:marRight w:val="0"/>
          <w:marTop w:val="0"/>
          <w:marBottom w:val="0"/>
          <w:divBdr>
            <w:top w:val="none" w:sz="0" w:space="0" w:color="auto"/>
            <w:left w:val="none" w:sz="0" w:space="0" w:color="auto"/>
            <w:bottom w:val="none" w:sz="0" w:space="0" w:color="auto"/>
            <w:right w:val="none" w:sz="0" w:space="0" w:color="auto"/>
          </w:divBdr>
        </w:div>
        <w:div w:id="1886284322">
          <w:marLeft w:val="0"/>
          <w:marRight w:val="0"/>
          <w:marTop w:val="0"/>
          <w:marBottom w:val="0"/>
          <w:divBdr>
            <w:top w:val="none" w:sz="0" w:space="0" w:color="auto"/>
            <w:left w:val="none" w:sz="0" w:space="0" w:color="auto"/>
            <w:bottom w:val="none" w:sz="0" w:space="0" w:color="auto"/>
            <w:right w:val="none" w:sz="0" w:space="0" w:color="auto"/>
          </w:divBdr>
        </w:div>
      </w:divsChild>
    </w:div>
    <w:div w:id="908075553">
      <w:bodyDiv w:val="1"/>
      <w:marLeft w:val="0"/>
      <w:marRight w:val="0"/>
      <w:marTop w:val="0"/>
      <w:marBottom w:val="0"/>
      <w:divBdr>
        <w:top w:val="none" w:sz="0" w:space="0" w:color="auto"/>
        <w:left w:val="none" w:sz="0" w:space="0" w:color="auto"/>
        <w:bottom w:val="none" w:sz="0" w:space="0" w:color="auto"/>
        <w:right w:val="none" w:sz="0" w:space="0" w:color="auto"/>
      </w:divBdr>
    </w:div>
    <w:div w:id="1023438600">
      <w:bodyDiv w:val="1"/>
      <w:marLeft w:val="0"/>
      <w:marRight w:val="0"/>
      <w:marTop w:val="0"/>
      <w:marBottom w:val="0"/>
      <w:divBdr>
        <w:top w:val="none" w:sz="0" w:space="0" w:color="auto"/>
        <w:left w:val="none" w:sz="0" w:space="0" w:color="auto"/>
        <w:bottom w:val="none" w:sz="0" w:space="0" w:color="auto"/>
        <w:right w:val="none" w:sz="0" w:space="0" w:color="auto"/>
      </w:divBdr>
    </w:div>
    <w:div w:id="1078408632">
      <w:bodyDiv w:val="1"/>
      <w:marLeft w:val="0"/>
      <w:marRight w:val="0"/>
      <w:marTop w:val="0"/>
      <w:marBottom w:val="0"/>
      <w:divBdr>
        <w:top w:val="none" w:sz="0" w:space="0" w:color="auto"/>
        <w:left w:val="none" w:sz="0" w:space="0" w:color="auto"/>
        <w:bottom w:val="none" w:sz="0" w:space="0" w:color="auto"/>
        <w:right w:val="none" w:sz="0" w:space="0" w:color="auto"/>
      </w:divBdr>
    </w:div>
    <w:div w:id="1141658194">
      <w:bodyDiv w:val="1"/>
      <w:marLeft w:val="0"/>
      <w:marRight w:val="0"/>
      <w:marTop w:val="0"/>
      <w:marBottom w:val="0"/>
      <w:divBdr>
        <w:top w:val="none" w:sz="0" w:space="0" w:color="auto"/>
        <w:left w:val="none" w:sz="0" w:space="0" w:color="auto"/>
        <w:bottom w:val="none" w:sz="0" w:space="0" w:color="auto"/>
        <w:right w:val="none" w:sz="0" w:space="0" w:color="auto"/>
      </w:divBdr>
    </w:div>
    <w:div w:id="1203134769">
      <w:bodyDiv w:val="1"/>
      <w:marLeft w:val="0"/>
      <w:marRight w:val="0"/>
      <w:marTop w:val="0"/>
      <w:marBottom w:val="0"/>
      <w:divBdr>
        <w:top w:val="none" w:sz="0" w:space="0" w:color="auto"/>
        <w:left w:val="none" w:sz="0" w:space="0" w:color="auto"/>
        <w:bottom w:val="none" w:sz="0" w:space="0" w:color="auto"/>
        <w:right w:val="none" w:sz="0" w:space="0" w:color="auto"/>
      </w:divBdr>
    </w:div>
    <w:div w:id="1253200420">
      <w:bodyDiv w:val="1"/>
      <w:marLeft w:val="0"/>
      <w:marRight w:val="0"/>
      <w:marTop w:val="0"/>
      <w:marBottom w:val="0"/>
      <w:divBdr>
        <w:top w:val="none" w:sz="0" w:space="0" w:color="auto"/>
        <w:left w:val="none" w:sz="0" w:space="0" w:color="auto"/>
        <w:bottom w:val="none" w:sz="0" w:space="0" w:color="auto"/>
        <w:right w:val="none" w:sz="0" w:space="0" w:color="auto"/>
      </w:divBdr>
    </w:div>
    <w:div w:id="1302727818">
      <w:bodyDiv w:val="1"/>
      <w:marLeft w:val="0"/>
      <w:marRight w:val="0"/>
      <w:marTop w:val="0"/>
      <w:marBottom w:val="0"/>
      <w:divBdr>
        <w:top w:val="none" w:sz="0" w:space="0" w:color="auto"/>
        <w:left w:val="none" w:sz="0" w:space="0" w:color="auto"/>
        <w:bottom w:val="none" w:sz="0" w:space="0" w:color="auto"/>
        <w:right w:val="none" w:sz="0" w:space="0" w:color="auto"/>
      </w:divBdr>
    </w:div>
    <w:div w:id="1458915311">
      <w:bodyDiv w:val="1"/>
      <w:marLeft w:val="0"/>
      <w:marRight w:val="0"/>
      <w:marTop w:val="0"/>
      <w:marBottom w:val="0"/>
      <w:divBdr>
        <w:top w:val="none" w:sz="0" w:space="0" w:color="auto"/>
        <w:left w:val="none" w:sz="0" w:space="0" w:color="auto"/>
        <w:bottom w:val="none" w:sz="0" w:space="0" w:color="auto"/>
        <w:right w:val="none" w:sz="0" w:space="0" w:color="auto"/>
      </w:divBdr>
    </w:div>
    <w:div w:id="1498307066">
      <w:bodyDiv w:val="1"/>
      <w:marLeft w:val="0"/>
      <w:marRight w:val="0"/>
      <w:marTop w:val="0"/>
      <w:marBottom w:val="0"/>
      <w:divBdr>
        <w:top w:val="none" w:sz="0" w:space="0" w:color="auto"/>
        <w:left w:val="none" w:sz="0" w:space="0" w:color="auto"/>
        <w:bottom w:val="none" w:sz="0" w:space="0" w:color="auto"/>
        <w:right w:val="none" w:sz="0" w:space="0" w:color="auto"/>
      </w:divBdr>
      <w:divsChild>
        <w:div w:id="1849558612">
          <w:marLeft w:val="0"/>
          <w:marRight w:val="0"/>
          <w:marTop w:val="0"/>
          <w:marBottom w:val="0"/>
          <w:divBdr>
            <w:top w:val="none" w:sz="0" w:space="0" w:color="auto"/>
            <w:left w:val="none" w:sz="0" w:space="0" w:color="auto"/>
            <w:bottom w:val="none" w:sz="0" w:space="0" w:color="auto"/>
            <w:right w:val="none" w:sz="0" w:space="0" w:color="auto"/>
          </w:divBdr>
        </w:div>
      </w:divsChild>
    </w:div>
    <w:div w:id="1554002457">
      <w:bodyDiv w:val="1"/>
      <w:marLeft w:val="0"/>
      <w:marRight w:val="0"/>
      <w:marTop w:val="0"/>
      <w:marBottom w:val="0"/>
      <w:divBdr>
        <w:top w:val="none" w:sz="0" w:space="0" w:color="auto"/>
        <w:left w:val="none" w:sz="0" w:space="0" w:color="auto"/>
        <w:bottom w:val="none" w:sz="0" w:space="0" w:color="auto"/>
        <w:right w:val="none" w:sz="0" w:space="0" w:color="auto"/>
      </w:divBdr>
    </w:div>
    <w:div w:id="1594127381">
      <w:bodyDiv w:val="1"/>
      <w:marLeft w:val="0"/>
      <w:marRight w:val="0"/>
      <w:marTop w:val="0"/>
      <w:marBottom w:val="0"/>
      <w:divBdr>
        <w:top w:val="none" w:sz="0" w:space="0" w:color="auto"/>
        <w:left w:val="none" w:sz="0" w:space="0" w:color="auto"/>
        <w:bottom w:val="none" w:sz="0" w:space="0" w:color="auto"/>
        <w:right w:val="none" w:sz="0" w:space="0" w:color="auto"/>
      </w:divBdr>
    </w:div>
    <w:div w:id="1744522345">
      <w:bodyDiv w:val="1"/>
      <w:marLeft w:val="0"/>
      <w:marRight w:val="0"/>
      <w:marTop w:val="0"/>
      <w:marBottom w:val="0"/>
      <w:divBdr>
        <w:top w:val="none" w:sz="0" w:space="0" w:color="auto"/>
        <w:left w:val="none" w:sz="0" w:space="0" w:color="auto"/>
        <w:bottom w:val="none" w:sz="0" w:space="0" w:color="auto"/>
        <w:right w:val="none" w:sz="0" w:space="0" w:color="auto"/>
      </w:divBdr>
    </w:div>
    <w:div w:id="1772703348">
      <w:bodyDiv w:val="1"/>
      <w:marLeft w:val="0"/>
      <w:marRight w:val="0"/>
      <w:marTop w:val="0"/>
      <w:marBottom w:val="0"/>
      <w:divBdr>
        <w:top w:val="none" w:sz="0" w:space="0" w:color="auto"/>
        <w:left w:val="none" w:sz="0" w:space="0" w:color="auto"/>
        <w:bottom w:val="none" w:sz="0" w:space="0" w:color="auto"/>
        <w:right w:val="none" w:sz="0" w:space="0" w:color="auto"/>
      </w:divBdr>
    </w:div>
    <w:div w:id="1840192081">
      <w:bodyDiv w:val="1"/>
      <w:marLeft w:val="0"/>
      <w:marRight w:val="0"/>
      <w:marTop w:val="0"/>
      <w:marBottom w:val="0"/>
      <w:divBdr>
        <w:top w:val="none" w:sz="0" w:space="0" w:color="auto"/>
        <w:left w:val="none" w:sz="0" w:space="0" w:color="auto"/>
        <w:bottom w:val="none" w:sz="0" w:space="0" w:color="auto"/>
        <w:right w:val="none" w:sz="0" w:space="0" w:color="auto"/>
      </w:divBdr>
    </w:div>
    <w:div w:id="1884295172">
      <w:bodyDiv w:val="1"/>
      <w:marLeft w:val="0"/>
      <w:marRight w:val="0"/>
      <w:marTop w:val="0"/>
      <w:marBottom w:val="0"/>
      <w:divBdr>
        <w:top w:val="none" w:sz="0" w:space="0" w:color="auto"/>
        <w:left w:val="none" w:sz="0" w:space="0" w:color="auto"/>
        <w:bottom w:val="none" w:sz="0" w:space="0" w:color="auto"/>
        <w:right w:val="none" w:sz="0" w:space="0" w:color="auto"/>
      </w:divBdr>
      <w:divsChild>
        <w:div w:id="1703624501">
          <w:marLeft w:val="0"/>
          <w:marRight w:val="0"/>
          <w:marTop w:val="0"/>
          <w:marBottom w:val="0"/>
          <w:divBdr>
            <w:top w:val="none" w:sz="0" w:space="0" w:color="auto"/>
            <w:left w:val="none" w:sz="0" w:space="0" w:color="auto"/>
            <w:bottom w:val="none" w:sz="0" w:space="0" w:color="auto"/>
            <w:right w:val="none" w:sz="0" w:space="0" w:color="auto"/>
          </w:divBdr>
        </w:div>
        <w:div w:id="2110392250">
          <w:marLeft w:val="0"/>
          <w:marRight w:val="0"/>
          <w:marTop w:val="0"/>
          <w:marBottom w:val="0"/>
          <w:divBdr>
            <w:top w:val="none" w:sz="0" w:space="0" w:color="auto"/>
            <w:left w:val="none" w:sz="0" w:space="0" w:color="auto"/>
            <w:bottom w:val="none" w:sz="0" w:space="0" w:color="auto"/>
            <w:right w:val="none" w:sz="0" w:space="0" w:color="auto"/>
          </w:divBdr>
        </w:div>
      </w:divsChild>
    </w:div>
    <w:div w:id="1903632232">
      <w:bodyDiv w:val="1"/>
      <w:marLeft w:val="0"/>
      <w:marRight w:val="0"/>
      <w:marTop w:val="0"/>
      <w:marBottom w:val="0"/>
      <w:divBdr>
        <w:top w:val="none" w:sz="0" w:space="0" w:color="auto"/>
        <w:left w:val="none" w:sz="0" w:space="0" w:color="auto"/>
        <w:bottom w:val="none" w:sz="0" w:space="0" w:color="auto"/>
        <w:right w:val="none" w:sz="0" w:space="0" w:color="auto"/>
      </w:divBdr>
    </w:div>
    <w:div w:id="1969504059">
      <w:bodyDiv w:val="1"/>
      <w:marLeft w:val="0"/>
      <w:marRight w:val="0"/>
      <w:marTop w:val="0"/>
      <w:marBottom w:val="0"/>
      <w:divBdr>
        <w:top w:val="none" w:sz="0" w:space="0" w:color="auto"/>
        <w:left w:val="none" w:sz="0" w:space="0" w:color="auto"/>
        <w:bottom w:val="none" w:sz="0" w:space="0" w:color="auto"/>
        <w:right w:val="none" w:sz="0" w:space="0" w:color="auto"/>
      </w:divBdr>
      <w:divsChild>
        <w:div w:id="143008976">
          <w:marLeft w:val="0"/>
          <w:marRight w:val="0"/>
          <w:marTop w:val="0"/>
          <w:marBottom w:val="0"/>
          <w:divBdr>
            <w:top w:val="none" w:sz="0" w:space="0" w:color="auto"/>
            <w:left w:val="none" w:sz="0" w:space="0" w:color="auto"/>
            <w:bottom w:val="none" w:sz="0" w:space="0" w:color="auto"/>
            <w:right w:val="none" w:sz="0" w:space="0" w:color="auto"/>
          </w:divBdr>
        </w:div>
        <w:div w:id="330917177">
          <w:marLeft w:val="0"/>
          <w:marRight w:val="0"/>
          <w:marTop w:val="0"/>
          <w:marBottom w:val="0"/>
          <w:divBdr>
            <w:top w:val="none" w:sz="0" w:space="0" w:color="auto"/>
            <w:left w:val="none" w:sz="0" w:space="0" w:color="auto"/>
            <w:bottom w:val="none" w:sz="0" w:space="0" w:color="auto"/>
            <w:right w:val="none" w:sz="0" w:space="0" w:color="auto"/>
          </w:divBdr>
        </w:div>
        <w:div w:id="522134481">
          <w:marLeft w:val="0"/>
          <w:marRight w:val="0"/>
          <w:marTop w:val="0"/>
          <w:marBottom w:val="0"/>
          <w:divBdr>
            <w:top w:val="none" w:sz="0" w:space="0" w:color="auto"/>
            <w:left w:val="none" w:sz="0" w:space="0" w:color="auto"/>
            <w:bottom w:val="none" w:sz="0" w:space="0" w:color="auto"/>
            <w:right w:val="none" w:sz="0" w:space="0" w:color="auto"/>
          </w:divBdr>
        </w:div>
        <w:div w:id="1162627021">
          <w:marLeft w:val="0"/>
          <w:marRight w:val="0"/>
          <w:marTop w:val="0"/>
          <w:marBottom w:val="0"/>
          <w:divBdr>
            <w:top w:val="none" w:sz="0" w:space="0" w:color="auto"/>
            <w:left w:val="none" w:sz="0" w:space="0" w:color="auto"/>
            <w:bottom w:val="none" w:sz="0" w:space="0" w:color="auto"/>
            <w:right w:val="none" w:sz="0" w:space="0" w:color="auto"/>
          </w:divBdr>
        </w:div>
        <w:div w:id="1923223216">
          <w:marLeft w:val="0"/>
          <w:marRight w:val="0"/>
          <w:marTop w:val="0"/>
          <w:marBottom w:val="0"/>
          <w:divBdr>
            <w:top w:val="none" w:sz="0" w:space="0" w:color="auto"/>
            <w:left w:val="none" w:sz="0" w:space="0" w:color="auto"/>
            <w:bottom w:val="none" w:sz="0" w:space="0" w:color="auto"/>
            <w:right w:val="none" w:sz="0" w:space="0" w:color="auto"/>
          </w:divBdr>
        </w:div>
      </w:divsChild>
    </w:div>
    <w:div w:id="20393570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117" Type="http://schemas.openxmlformats.org/officeDocument/2006/relationships/theme" Target="theme/theme1.xml"/><Relationship Id="rId21" Type="http://schemas.openxmlformats.org/officeDocument/2006/relationships/header" Target="header4.xml"/><Relationship Id="rId42" Type="http://schemas.openxmlformats.org/officeDocument/2006/relationships/hyperlink" Target="https://www.education.gov.au/quality-initial-teacher-education-review/resources/strong-beginnings-report-teacher-education-expert-panel" TargetMode="External"/><Relationship Id="rId47" Type="http://schemas.openxmlformats.org/officeDocument/2006/relationships/image" Target="media/image18.png"/><Relationship Id="rId63" Type="http://schemas.openxmlformats.org/officeDocument/2006/relationships/image" Target="media/image22.png"/><Relationship Id="rId68" Type="http://schemas.openxmlformats.org/officeDocument/2006/relationships/image" Target="media/image26.jpeg"/><Relationship Id="rId84" Type="http://schemas.openxmlformats.org/officeDocument/2006/relationships/hyperlink" Target="https://aiatsis.gov.au/explore/australias-first-peoples" TargetMode="External"/><Relationship Id="rId89" Type="http://schemas.openxmlformats.org/officeDocument/2006/relationships/hyperlink" Target="https://itstopswithme.humanrights.gov.au/commit-to-learning/key-terms" TargetMode="External"/><Relationship Id="rId112" Type="http://schemas.openxmlformats.org/officeDocument/2006/relationships/footer" Target="footer7.xml"/><Relationship Id="rId16" Type="http://schemas.openxmlformats.org/officeDocument/2006/relationships/footer" Target="footer3.xml"/><Relationship Id="rId107" Type="http://schemas.openxmlformats.org/officeDocument/2006/relationships/hyperlink" Target="https://www.legislation.gov.au/Details/C2023C00355" TargetMode="External"/><Relationship Id="rId11" Type="http://schemas.openxmlformats.org/officeDocument/2006/relationships/header" Target="header1.xml"/><Relationship Id="rId32" Type="http://schemas.openxmlformats.org/officeDocument/2006/relationships/image" Target="media/image9.png"/><Relationship Id="rId37" Type="http://schemas.openxmlformats.org/officeDocument/2006/relationships/image" Target="media/image14.svg"/><Relationship Id="rId53" Type="http://schemas.openxmlformats.org/officeDocument/2006/relationships/hyperlink" Target="https://www.pc.gov.au/__data/assets/pdf_file/0020/348320/subdr113-school-agreement.pdf" TargetMode="External"/><Relationship Id="rId58" Type="http://schemas.openxmlformats.org/officeDocument/2006/relationships/hyperlink" Target="https://research.acer.edu.au/cgi/viewcontent.cgi" TargetMode="External"/><Relationship Id="rId74" Type="http://schemas.openxmlformats.org/officeDocument/2006/relationships/hyperlink" Target="https://educationendowmentfoundation.org.uk/about-us" TargetMode="External"/><Relationship Id="rId79" Type="http://schemas.openxmlformats.org/officeDocument/2006/relationships/hyperlink" Target="https://www.acara.edu.au/reporting/national-report-on-schooling-in-australia/student-attendance" TargetMode="External"/><Relationship Id="rId102" Type="http://schemas.openxmlformats.org/officeDocument/2006/relationships/hyperlink" Target="https://www.aitsl.edu.au/research/spotlights/middle-leadership-in-australian-schools" TargetMode="External"/><Relationship Id="rId5" Type="http://schemas.openxmlformats.org/officeDocument/2006/relationships/numbering" Target="numbering.xml"/><Relationship Id="rId90" Type="http://schemas.openxmlformats.org/officeDocument/2006/relationships/hyperlink" Target="https://www.acara.edu.au/docs/default-source/default-document-library/data-standards-manual---student-background-characteristics---2022-edition561c2f404c94637ead88ff00003e0139.pdf?sfvrsn=e5884c07_0" TargetMode="External"/><Relationship Id="rId95" Type="http://schemas.openxmlformats.org/officeDocument/2006/relationships/hyperlink" Target="https://evidenceforlearning.org.au/education-evidence/teaching-learning-toolkit/phonics" TargetMode="External"/><Relationship Id="rId22" Type="http://schemas.openxmlformats.org/officeDocument/2006/relationships/header" Target="header5.xml"/><Relationship Id="rId27" Type="http://schemas.openxmlformats.org/officeDocument/2006/relationships/image" Target="media/image4.png"/><Relationship Id="rId43" Type="http://schemas.openxmlformats.org/officeDocument/2006/relationships/hyperlink" Target="https://www.oecd.org/education/2030/E2030%20Position%20Paper%20(05.04.2018).pdf" TargetMode="External"/><Relationship Id="rId48" Type="http://schemas.openxmlformats.org/officeDocument/2006/relationships/image" Target="media/image19.svg"/><Relationship Id="rId64" Type="http://schemas.openxmlformats.org/officeDocument/2006/relationships/image" Target="media/image23.png"/><Relationship Id="rId69" Type="http://schemas.openxmlformats.org/officeDocument/2006/relationships/image" Target="media/image27.png"/><Relationship Id="rId113" Type="http://schemas.openxmlformats.org/officeDocument/2006/relationships/footer" Target="footer8.xml"/><Relationship Id="rId80" Type="http://schemas.openxmlformats.org/officeDocument/2006/relationships/hyperlink" Target="https://strongersmarter.com.au/wp-content/uploads/2020/08/PUB_Stronger-Smarter-Approach-2017_final-3.pdf" TargetMode="External"/><Relationship Id="rId85" Type="http://schemas.openxmlformats.org/officeDocument/2006/relationships/hyperlink" Target="https://www.researchgate.net/publication/265030157_Literature_review_and_background_research_for_the_National_Collaboration_Project_Extended_Service_School_Model" TargetMode="External"/><Relationship Id="rId12" Type="http://schemas.openxmlformats.org/officeDocument/2006/relationships/header" Target="header2.xml"/><Relationship Id="rId17" Type="http://schemas.openxmlformats.org/officeDocument/2006/relationships/image" Target="media/image1.jpeg"/><Relationship Id="rId33" Type="http://schemas.openxmlformats.org/officeDocument/2006/relationships/image" Target="media/image10.svg"/><Relationship Id="rId38" Type="http://schemas.openxmlformats.org/officeDocument/2006/relationships/image" Target="media/image15.jpeg"/><Relationship Id="rId59" Type="http://schemas.openxmlformats.org/officeDocument/2006/relationships/hyperlink" Target="https://www.telethonkids.org.au/our-research/brain-and-behaviour/population-health-program/early-years-systems-evidence/wellbeing-engagement/" TargetMode="External"/><Relationship Id="rId103" Type="http://schemas.openxmlformats.org/officeDocument/2006/relationships/hyperlink" Target="https://www.abs.gov.au/ausstats/abs@.nsf/Lookup/by%20Subject/2033.0.55.001~2016~Main%20Features~IEO~22" TargetMode="External"/><Relationship Id="rId108" Type="http://schemas.openxmlformats.org/officeDocument/2006/relationships/hyperlink" Target="https://www.nccd.edu.au/wider-support-materials/definitions-disability-and-nccd-categories" TargetMode="External"/><Relationship Id="rId54" Type="http://schemas.openxmlformats.org/officeDocument/2006/relationships/hyperlink" Target="https://ardc.edu.au/project/leveraging-data-to-support-young-peoples-education-and-wellbeing/" TargetMode="External"/><Relationship Id="rId70" Type="http://schemas.openxmlformats.org/officeDocument/2006/relationships/image" Target="media/image28.svg"/><Relationship Id="rId75" Type="http://schemas.openxmlformats.org/officeDocument/2006/relationships/hyperlink" Target="https://d2tic4wvo1iusb.cloudfront.net/documents/projects/NTP-RCT1-report-final.pdf?v=1655365548" TargetMode="External"/><Relationship Id="rId91" Type="http://schemas.openxmlformats.org/officeDocument/2006/relationships/hyperlink" Target="https://www.edresearch.edu.au/sites/default/files/2023-04/aero-intro-to-mtss.pdf" TargetMode="External"/><Relationship Id="rId96" Type="http://schemas.openxmlformats.org/officeDocument/2006/relationships/hyperlink" Target="https://www.education.gov.au/quality-schools-package/resources/national-school-reform-agreement" TargetMode="Externa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footer" Target="footer4.xml"/><Relationship Id="rId28" Type="http://schemas.openxmlformats.org/officeDocument/2006/relationships/image" Target="media/image5.png"/><Relationship Id="rId49" Type="http://schemas.openxmlformats.org/officeDocument/2006/relationships/hyperlink" Target="https://www.oecd-ilibrary.org/education/equity-in-education_9789264073234-en" TargetMode="External"/><Relationship Id="rId114" Type="http://schemas.openxmlformats.org/officeDocument/2006/relationships/header" Target="header9.xml"/><Relationship Id="rId10" Type="http://schemas.openxmlformats.org/officeDocument/2006/relationships/endnotes" Target="endnotes.xml"/><Relationship Id="rId31" Type="http://schemas.openxmlformats.org/officeDocument/2006/relationships/image" Target="media/image8.svg"/><Relationship Id="rId44" Type="http://schemas.openxmlformats.org/officeDocument/2006/relationships/hyperlink" Target="https://www.oecd.org/education/2030-project/teaching-and-learning/learning/learning-compass-2030/" TargetMode="External"/><Relationship Id="rId52" Type="http://schemas.openxmlformats.org/officeDocument/2006/relationships/hyperlink" Target="http://www.vln.vic.edu.au/subjects.html" TargetMode="External"/><Relationship Id="rId60" Type="http://schemas.openxmlformats.org/officeDocument/2006/relationships/hyperlink" Target="https://myriadproject.org/what-we-did/what-did-we-find/" TargetMode="External"/><Relationship Id="rId65" Type="http://schemas.openxmlformats.org/officeDocument/2006/relationships/image" Target="media/image24.svg"/><Relationship Id="rId73" Type="http://schemas.openxmlformats.org/officeDocument/2006/relationships/hyperlink" Target="https://education.nsw.gov.au/about-us/education-data-and-research/cese/about-cese" TargetMode="External"/><Relationship Id="rId78" Type="http://schemas.openxmlformats.org/officeDocument/2006/relationships/hyperlink" Target="https://www.education.gov.au/recurrent-funding-schools" TargetMode="External"/><Relationship Id="rId81" Type="http://schemas.openxmlformats.org/officeDocument/2006/relationships/hyperlink" Target="https://www.aitsl.edu.au/research/spotlights/australia-s-teacher-workforce-today" TargetMode="External"/><Relationship Id="rId86" Type="http://schemas.openxmlformats.org/officeDocument/2006/relationships/hyperlink" Target="https://v9.australiancurriculum.edu.au/" TargetMode="External"/><Relationship Id="rId94" Type="http://schemas.openxmlformats.org/officeDocument/2006/relationships/hyperlink" Target="https://catalogue.nla.gov.au/catalog/4558959" TargetMode="External"/><Relationship Id="rId99" Type="http://schemas.openxmlformats.org/officeDocument/2006/relationships/hyperlink" Target="https://www.abs.gov.au/statistics/standards/australian-statistical-geography-standard-asgs-edition-3/jul2021-jun2026/remoteness-structure/remoteness-areas" TargetMode="External"/><Relationship Id="rId101" Type="http://schemas.openxmlformats.org/officeDocument/2006/relationships/hyperlink" Target="https://schools.education.gov.au/SchoolsHub/articlehelp/?subjectid=949338ca-0a5d-e911-8105-023171a33a53" TargetMode="Externa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image" Target="media/image2.jpeg"/><Relationship Id="rId39" Type="http://schemas.openxmlformats.org/officeDocument/2006/relationships/hyperlink" Target="https://research.acer.edu.au/cgi/viewcontent.cgi?article=1038&amp;context=rc21-30" TargetMode="External"/><Relationship Id="rId109" Type="http://schemas.openxmlformats.org/officeDocument/2006/relationships/hyperlink" Target="https://education.nsw.gov.au/content/dam/main-education/about-us/educational-data/cese/2020-trauma-informed-practice-in-schools.pdf" TargetMode="External"/><Relationship Id="rId34" Type="http://schemas.openxmlformats.org/officeDocument/2006/relationships/image" Target="media/image11.png"/><Relationship Id="rId50" Type="http://schemas.openxmlformats.org/officeDocument/2006/relationships/image" Target="media/image20.png"/><Relationship Id="rId55" Type="http://schemas.openxmlformats.org/officeDocument/2006/relationships/hyperlink" Target="https://www.aihw.gov.au/reports/child-protection/nfpac/contents/what-has-changed-in-this-edition" TargetMode="External"/><Relationship Id="rId76" Type="http://schemas.openxmlformats.org/officeDocument/2006/relationships/hyperlink" Target="https://www.abs.gov.au/methodologies/national-study-mental-health-and-wellbeing-methodology/2020-2022" TargetMode="External"/><Relationship Id="rId97" Type="http://schemas.openxmlformats.org/officeDocument/2006/relationships/hyperlink" Target="https://www.aitsl.edu.au/docs/default-source/default-document-library/professional-experience---participant-roles-and-responsibilities19e58791b1e86477b58fff00006709da.pdf?sfvrsn=e9c3f53c_0" TargetMode="External"/><Relationship Id="rId104" Type="http://schemas.openxmlformats.org/officeDocument/2006/relationships/hyperlink" Target="https://www.abs.gov.au/AUSSTATS/abs%40.nsf/Lookup/1244.0.55.001Main+Features1New%20Issue%20for%20June%202011?OpenDocument" TargetMode="External"/><Relationship Id="rId7" Type="http://schemas.openxmlformats.org/officeDocument/2006/relationships/settings" Target="settings.xml"/><Relationship Id="rId71" Type="http://schemas.openxmlformats.org/officeDocument/2006/relationships/hyperlink" Target="https://www.pc.gov.au/closing-the-gap-data/dashboard/socioeconomic/outcome-area5" TargetMode="External"/><Relationship Id="rId92" Type="http://schemas.openxmlformats.org/officeDocument/2006/relationships/hyperlink" Target="https://archive.budget.gov.au/2013-14/glossy/glossy_NPSI.pdf" TargetMode="External"/><Relationship Id="rId2" Type="http://schemas.openxmlformats.org/officeDocument/2006/relationships/customXml" Target="../customXml/item2.xml"/><Relationship Id="rId29" Type="http://schemas.openxmlformats.org/officeDocument/2006/relationships/image" Target="media/image6.png"/><Relationship Id="rId24" Type="http://schemas.openxmlformats.org/officeDocument/2006/relationships/footer" Target="footer5.xml"/><Relationship Id="rId40" Type="http://schemas.openxmlformats.org/officeDocument/2006/relationships/hyperlink" Target="https://www.thesmithfamily.com.au/-/media/files/research/catch-up-learning/cul-report-lit-num-final.pdf" TargetMode="External"/><Relationship Id="rId45" Type="http://schemas.openxmlformats.org/officeDocument/2006/relationships/image" Target="media/image16.png"/><Relationship Id="rId66" Type="http://schemas.openxmlformats.org/officeDocument/2006/relationships/hyperlink" Target="https://www.education.gov.au/recurrent-funding-schools/schooling-resource-standard" TargetMode="External"/><Relationship Id="rId87" Type="http://schemas.openxmlformats.org/officeDocument/2006/relationships/hyperlink" Target="https://docs.acara.edu.au/resources/About_icsea_2014.pdf" TargetMode="External"/><Relationship Id="rId110" Type="http://schemas.openxmlformats.org/officeDocument/2006/relationships/header" Target="header7.xml"/><Relationship Id="rId115" Type="http://schemas.openxmlformats.org/officeDocument/2006/relationships/footer" Target="footer9.xml"/><Relationship Id="rId61" Type="http://schemas.openxmlformats.org/officeDocument/2006/relationships/hyperlink" Target="https://psychologicalsciences.unimelb.edu.au/CSC/news/deep-dive-mindfulness-education-could-be-doing-more-harm-than-good" TargetMode="External"/><Relationship Id="rId82" Type="http://schemas.openxmlformats.org/officeDocument/2006/relationships/hyperlink" Target="https://www.nccd.edu.au/wider-support-materials/step-1-there-adjustment?parent=%2Funderstanding-nccd&amp;activity=%2Fwider-support-materials%2Fwhat-nccd-model-1&amp;step=1" TargetMode="External"/><Relationship Id="rId19" Type="http://schemas.openxmlformats.org/officeDocument/2006/relationships/hyperlink" Target="https://d2tic4wvo1iusb.cloudfront.net/documents/projects/NTP-RCT1-report-final.pdf" TargetMode="External"/><Relationship Id="rId14" Type="http://schemas.openxmlformats.org/officeDocument/2006/relationships/footer" Target="footer2.xml"/><Relationship Id="rId30" Type="http://schemas.openxmlformats.org/officeDocument/2006/relationships/image" Target="media/image7.png"/><Relationship Id="rId35" Type="http://schemas.openxmlformats.org/officeDocument/2006/relationships/image" Target="media/image12.svg"/><Relationship Id="rId56" Type="http://schemas.openxmlformats.org/officeDocument/2006/relationships/hyperlink" Target="https://www.dss.gov.au/the-national-framework-for-protecting-australias-children-2021-2031" TargetMode="External"/><Relationship Id="rId77" Type="http://schemas.openxmlformats.org/officeDocument/2006/relationships/hyperlink" Target="https://www.legislation.gov.au/Details/C2020C00142" TargetMode="External"/><Relationship Id="rId100" Type="http://schemas.openxmlformats.org/officeDocument/2006/relationships/hyperlink" Target="https://www.acara.edu.au/reporting/national-report-on-schooling-in-australia/apparent-retention" TargetMode="External"/><Relationship Id="rId105" Type="http://schemas.openxmlformats.org/officeDocument/2006/relationships/hyperlink" Target="https://docs.acara.edu.au/resources/About_icsea_2014.pdf" TargetMode="External"/><Relationship Id="rId8" Type="http://schemas.openxmlformats.org/officeDocument/2006/relationships/webSettings" Target="webSettings.xml"/><Relationship Id="rId51" Type="http://schemas.openxmlformats.org/officeDocument/2006/relationships/image" Target="media/image21.svg"/><Relationship Id="rId72" Type="http://schemas.openxmlformats.org/officeDocument/2006/relationships/hyperlink" Target="https://education.qld.gov.au/about-us/budgets-funding-grants/grants/state-schools/core-funding/local-community-engagement-through-co-design" TargetMode="External"/><Relationship Id="rId93" Type="http://schemas.openxmlformats.org/officeDocument/2006/relationships/hyperlink" Target="https://legislation.nsw.gov.au/view/html/inforce/current/act-1998-157" TargetMode="External"/><Relationship Id="rId98" Type="http://schemas.openxmlformats.org/officeDocument/2006/relationships/hyperlink" Target="https://www.nap.edu.au/nap-sample-assessments/science-literacy/proficiency-levels" TargetMode="External"/><Relationship Id="rId3" Type="http://schemas.openxmlformats.org/officeDocument/2006/relationships/customXml" Target="../customXml/item3.xml"/><Relationship Id="rId25" Type="http://schemas.openxmlformats.org/officeDocument/2006/relationships/header" Target="header6.xml"/><Relationship Id="rId46" Type="http://schemas.openxmlformats.org/officeDocument/2006/relationships/image" Target="media/image17.svg"/><Relationship Id="rId67" Type="http://schemas.openxmlformats.org/officeDocument/2006/relationships/image" Target="media/image25.jpeg"/><Relationship Id="rId116" Type="http://schemas.openxmlformats.org/officeDocument/2006/relationships/fontTable" Target="fontTable.xml"/><Relationship Id="rId20" Type="http://schemas.openxmlformats.org/officeDocument/2006/relationships/hyperlink" Target="https://creativecommons.org/licenses/by/4.0/legalcode" TargetMode="External"/><Relationship Id="rId41" Type="http://schemas.openxmlformats.org/officeDocument/2006/relationships/hyperlink" Target="https://www.education.sa.gov.au/parents-and-families/curriculum-and-learning/literacy-and-numeracy/phonics-screening-check-student-understanding-letters-and-sounds" TargetMode="External"/><Relationship Id="rId62" Type="http://schemas.openxmlformats.org/officeDocument/2006/relationships/hyperlink" Target="https://www.berrystreet.org.au/learning-and-resources/berry-street-education-model/about-bsem" TargetMode="External"/><Relationship Id="rId83" Type="http://schemas.openxmlformats.org/officeDocument/2006/relationships/hyperlink" Target="https://tesol.org.au/wp-content/uploads/2020/12/Roadmap-for-English-as-an-additional-language-or-dialect-in-schools-ACTA-May-2022.pdf" TargetMode="External"/><Relationship Id="rId88" Type="http://schemas.openxmlformats.org/officeDocument/2006/relationships/hyperlink" Target="https://www.education.gov.au/quality-schools-package/resources/through-growth-achievement-report-review-achieve-educational-excellence-australian-schools" TargetMode="External"/><Relationship Id="rId111" Type="http://schemas.openxmlformats.org/officeDocument/2006/relationships/header" Target="header8.xml"/><Relationship Id="rId15" Type="http://schemas.openxmlformats.org/officeDocument/2006/relationships/header" Target="header3.xml"/><Relationship Id="rId36" Type="http://schemas.openxmlformats.org/officeDocument/2006/relationships/image" Target="media/image13.png"/><Relationship Id="rId57" Type="http://schemas.openxmlformats.org/officeDocument/2006/relationships/hyperlink" Target="https://www.oecd.org/education/2030/E2030%20Position%20Paper%20(05.04.2018).pdf" TargetMode="External"/><Relationship Id="rId106" Type="http://schemas.openxmlformats.org/officeDocument/2006/relationships/hyperlink" Target="https://www.who.int/publications/i/item/9789240049338" TargetMode="External"/></Relationships>
</file>

<file path=word/_rels/endnotes.xml.rels><?xml version="1.0" encoding="UTF-8" standalone="yes"?>
<Relationships xmlns="http://schemas.openxmlformats.org/package/2006/relationships"><Relationship Id="rId117" Type="http://schemas.openxmlformats.org/officeDocument/2006/relationships/hyperlink" Target="https://www.gov.uk/government/publications/pirls-2021-reading-literacy-performance-in-england" TargetMode="External"/><Relationship Id="rId299" Type="http://schemas.openxmlformats.org/officeDocument/2006/relationships/hyperlink" Target="https://www.niaa.gov.au/resource-centre/indigenous-affairs/national-strategic-framework-mental-health-social-emotional-wellbeing-2017-23" TargetMode="External"/><Relationship Id="rId21" Type="http://schemas.openxmlformats.org/officeDocument/2006/relationships/hyperlink" Target="https://www.pc.gov.au/closing-the-gap-data/dashboard/socioeconomic/outcome-area5" TargetMode="External"/><Relationship Id="rId63" Type="http://schemas.openxmlformats.org/officeDocument/2006/relationships/hyperlink" Target="https://read.oecd-ilibrary.org/education/synergies-for-better-learning-an-international-perspective-on-evaluation-and-assessment_9789264190658-en" TargetMode="External"/><Relationship Id="rId159" Type="http://schemas.openxmlformats.org/officeDocument/2006/relationships/hyperlink" Target="https://research.acer.edu.au/ar_misc/47/" TargetMode="External"/><Relationship Id="rId324" Type="http://schemas.openxmlformats.org/officeDocument/2006/relationships/hyperlink" Target="https://www.aitsl.edu.au/docs/default-source/atwd-js/march29-2023/atwd-key-metrics-dashboard---march-2023.pdf?sfvrsn=ebd1b03c_2" TargetMode="External"/><Relationship Id="rId366" Type="http://schemas.openxmlformats.org/officeDocument/2006/relationships/hyperlink" Target="https://www.aitsl.edu.au/about-aitsl/governance" TargetMode="External"/><Relationship Id="rId170" Type="http://schemas.openxmlformats.org/officeDocument/2006/relationships/hyperlink" Target="https://www.education.gov.au/quality-schools-package/resources/looking-future-report-review-senior-secondary-pathways-work-further-education-and-training" TargetMode="External"/><Relationship Id="rId226" Type="http://schemas.openxmlformats.org/officeDocument/2006/relationships/hyperlink" Target="https://apo.org.au/node/324378" TargetMode="External"/><Relationship Id="rId433" Type="http://schemas.openxmlformats.org/officeDocument/2006/relationships/hyperlink" Target="http://www.michaelfullan.ca/wp-content/uploads/2013/08/JSD-Power-of-Professional-Capital.pdf" TargetMode="External"/><Relationship Id="rId268" Type="http://schemas.openxmlformats.org/officeDocument/2006/relationships/hyperlink" Target="https://www.education.gov.au/review-inform-better-and-fairer-education-system/resources/initial-consultation-surveys-summary-report" TargetMode="External"/><Relationship Id="rId32" Type="http://schemas.openxmlformats.org/officeDocument/2006/relationships/hyperlink" Target="https://www.acara.edu.au/reporting/national-report-on-schooling-in-australia/student-attendance" TargetMode="External"/><Relationship Id="rId74" Type="http://schemas.openxmlformats.org/officeDocument/2006/relationships/hyperlink" Target="https://research.acer.edu.au/timss_2019/1/" TargetMode="External"/><Relationship Id="rId128" Type="http://schemas.openxmlformats.org/officeDocument/2006/relationships/hyperlink" Target="https://www.oecd-ilibrary.org/education/pisa-2015-results-volume-iii_9789264273856-en" TargetMode="External"/><Relationship Id="rId335" Type="http://schemas.openxmlformats.org/officeDocument/2006/relationships/hyperlink" Target="https://www.healthandwellbeing.org/reports/AU/2022_ACU_Principals_HWB_Final_Report.pdf" TargetMode="External"/><Relationship Id="rId377" Type="http://schemas.openxmlformats.org/officeDocument/2006/relationships/hyperlink" Target="https://www.industry.gov.au/publications/stem-equity-monitor/primary-and-secondary-school-data/year-12-subject-enrolment-stem-and-other-fields" TargetMode="External"/><Relationship Id="rId5" Type="http://schemas.openxmlformats.org/officeDocument/2006/relationships/hyperlink" Target="https://www.pc.gov.au/inquiries/completed/school-agreement/report" TargetMode="External"/><Relationship Id="rId181" Type="http://schemas.openxmlformats.org/officeDocument/2006/relationships/hyperlink" Target="https://www.ets.org/Media/Research/pdf/PICANG14.pdf" TargetMode="External"/><Relationship Id="rId237" Type="http://schemas.openxmlformats.org/officeDocument/2006/relationships/hyperlink" Target="https://www.abs.gov.au/statistics/health/disability/disability-ageing-and-carers-australia-summary-findings/2018" TargetMode="External"/><Relationship Id="rId402" Type="http://schemas.openxmlformats.org/officeDocument/2006/relationships/hyperlink" Target="https://www.griffithreview.com/articles/voice-indigenous-data-beyond-disadvantage/" TargetMode="External"/><Relationship Id="rId279" Type="http://schemas.openxmlformats.org/officeDocument/2006/relationships/hyperlink" Target="https://www.unsw.edu.au/newsroom/news/2015/09/study-confirms-hsc-exams-source-of-major-stress-to-adolescents" TargetMode="External"/><Relationship Id="rId444" Type="http://schemas.openxmlformats.org/officeDocument/2006/relationships/hyperlink" Target="https://www.jobsandskills.gov.au/publications/towards-national-jobs-and-skills-roadmap" TargetMode="External"/><Relationship Id="rId43" Type="http://schemas.openxmlformats.org/officeDocument/2006/relationships/hyperlink" Target="https://www.aihw.gov.au/reports/disability/people-with-disability-in-australia/contents/education-and-skills/engagement-in-education" TargetMode="External"/><Relationship Id="rId139" Type="http://schemas.openxmlformats.org/officeDocument/2006/relationships/hyperlink" Target="https://www.gov.uk/guidance/national-professional-qualification-npq-courses" TargetMode="External"/><Relationship Id="rId290" Type="http://schemas.openxmlformats.org/officeDocument/2006/relationships/hyperlink" Target="https://www.rainbowknowledge.org/_files/ugd/7ca884_a317912c5e75464c88c46230b0b80700.pdf" TargetMode="External"/><Relationship Id="rId304" Type="http://schemas.openxmlformats.org/officeDocument/2006/relationships/hyperlink" Target="https://www.teachermagazine.com/au_en/articles/cross-curricular-resources-student-mental-health-and-wellbeing" TargetMode="External"/><Relationship Id="rId346" Type="http://schemas.openxmlformats.org/officeDocument/2006/relationships/hyperlink" Target="https://education.unimelb.edu.au/mgse-industry-reports/report-7-seeing-ourselves-at-school" TargetMode="External"/><Relationship Id="rId388" Type="http://schemas.openxmlformats.org/officeDocument/2006/relationships/hyperlink" Target="https://www.aitsl.edu.au/docs/default-source/national-review-of-teacher-registration/report/one-teaching-profession---teacher-registration-in-australia.pdf" TargetMode="External"/><Relationship Id="rId85" Type="http://schemas.openxmlformats.org/officeDocument/2006/relationships/hyperlink" Target="https://www.education.gov.au/review-inform-better-and-fairer-education-system/resources/initial-consultation-surveys-summary-report" TargetMode="External"/><Relationship Id="rId150" Type="http://schemas.openxmlformats.org/officeDocument/2006/relationships/hyperlink" Target="https://www.aph.gov.au/Parliamentary_Business/Committees/House/Employment_Education_and_Training/AIineducation/Submissions" TargetMode="External"/><Relationship Id="rId192" Type="http://schemas.openxmlformats.org/officeDocument/2006/relationships/hyperlink" Target="https://www.oecd.org/publications/balancing-school-choice-and-equity-2592c974-en.htm" TargetMode="External"/><Relationship Id="rId206" Type="http://schemas.openxmlformats.org/officeDocument/2006/relationships/hyperlink" Target="https://www.oecd.org/publications/balancing-school-choice-and-equity-2592c974-en.htm" TargetMode="External"/><Relationship Id="rId413" Type="http://schemas.openxmlformats.org/officeDocument/2006/relationships/hyperlink" Target="https://disability.royalcommission.gov.au/publications/final-report-volume-7-inclusive-education-employment-and-housing" TargetMode="External"/><Relationship Id="rId248" Type="http://schemas.openxmlformats.org/officeDocument/2006/relationships/hyperlink" Target="https://disability.royalcommission.gov.au/system/files/exhibit/STAT.0172.0001.0001.pdf" TargetMode="External"/><Relationship Id="rId455" Type="http://schemas.openxmlformats.org/officeDocument/2006/relationships/hyperlink" Target="https://www.closingthegap.gov.au/national-agreement/national-agreement-closing-the-gap/6-priority-reform-areas/one" TargetMode="External"/><Relationship Id="rId12" Type="http://schemas.openxmlformats.org/officeDocument/2006/relationships/hyperlink" Target="https://www.missionaustralia.com.au/media-centre/media-releases/1-in-4-young-people-facing-psychological-distress-during-pandemic" TargetMode="External"/><Relationship Id="rId108" Type="http://schemas.openxmlformats.org/officeDocument/2006/relationships/hyperlink" Target="https://www.nichd.nih.gov/sites/default/files/publications/pubs/nrp/Documents/report.pdf" TargetMode="External"/><Relationship Id="rId315" Type="http://schemas.openxmlformats.org/officeDocument/2006/relationships/hyperlink" Target="https://www.aitsl.edu.au/docs/default-source/atwd/atwd-teacher-workforce-report-2021.pdf?sfvrsn=126ba53c_2" TargetMode="External"/><Relationship Id="rId357" Type="http://schemas.openxmlformats.org/officeDocument/2006/relationships/hyperlink" Target="https://www.qilt.edu.au/docs/default-source/default-document-library/2022-gos-national-report.pdf?sfvrsn=c5d342c8_2" TargetMode="External"/><Relationship Id="rId54" Type="http://schemas.openxmlformats.org/officeDocument/2006/relationships/hyperlink" Target="https://www.education.gov.au/integrated-data-research/benefits-educational-attainment" TargetMode="External"/><Relationship Id="rId96" Type="http://schemas.openxmlformats.org/officeDocument/2006/relationships/hyperlink" Target="https://catalogue.nla.gov.au/catalog/4558959" TargetMode="External"/><Relationship Id="rId161" Type="http://schemas.openxmlformats.org/officeDocument/2006/relationships/hyperlink" Target="https://research.acer.edu.au/ar_misc/47/" TargetMode="External"/><Relationship Id="rId217" Type="http://schemas.openxmlformats.org/officeDocument/2006/relationships/hyperlink" Target="https://www.communityhubs.org.au/wp-content/uploads/2017/10/Primary_Schools_as_Community_Hubs_Literature_Review_Jul_12.pdf" TargetMode="External"/><Relationship Id="rId399" Type="http://schemas.openxmlformats.org/officeDocument/2006/relationships/hyperlink" Target="https://tesol.org.au/wp-content/uploads/2022/07/ACTA-Submisson-to-Productivity-Commission-Review-of-National-School-Reform-Agreement.pdf" TargetMode="External"/><Relationship Id="rId259" Type="http://schemas.openxmlformats.org/officeDocument/2006/relationships/hyperlink" Target="https://ero.govt.nz/institution/498/te-aho-o-te-kura-pounamu" TargetMode="External"/><Relationship Id="rId424" Type="http://schemas.openxmlformats.org/officeDocument/2006/relationships/hyperlink" Target="https://www.education.gov.au/national-school-resourcing-board/resources/final-report" TargetMode="External"/><Relationship Id="rId23" Type="http://schemas.openxmlformats.org/officeDocument/2006/relationships/hyperlink" Target="https://www.edresearch.edu.au/resources/learning-outcomes-students-early-low-naplan-performance" TargetMode="External"/><Relationship Id="rId119" Type="http://schemas.openxmlformats.org/officeDocument/2006/relationships/hyperlink" Target="https://apo.org.au/sites/default/files/resource-files/2017-09/apo-nid107126_1.pdf" TargetMode="External"/><Relationship Id="rId270" Type="http://schemas.openxmlformats.org/officeDocument/2006/relationships/hyperlink" Target="https://www.pc.gov.au/inquiries/completed/school-agreement/report" TargetMode="External"/><Relationship Id="rId326" Type="http://schemas.openxmlformats.org/officeDocument/2006/relationships/hyperlink" Target="https://www.education.gov.au/review-inform-better-and-fairer-education-system/resources/initial-consultation-surveys-summary-report" TargetMode="External"/><Relationship Id="rId65" Type="http://schemas.openxmlformats.org/officeDocument/2006/relationships/hyperlink" Target="https://nap.edu.au/naplan/understanding-online-assessment/tailored-tests" TargetMode="External"/><Relationship Id="rId130" Type="http://schemas.openxmlformats.org/officeDocument/2006/relationships/hyperlink" Target="https://www.education.gov.au/review-inform-better-and-fairer-education-system/resources/initial-consultation-surveys-summary-report" TargetMode="External"/><Relationship Id="rId368" Type="http://schemas.openxmlformats.org/officeDocument/2006/relationships/hyperlink" Target="https://www.pc.gov.au/__data/assets/pdf_file/0007/341089/sub005-school-agreement.pdf" TargetMode="External"/><Relationship Id="rId172" Type="http://schemas.openxmlformats.org/officeDocument/2006/relationships/hyperlink" Target="https://www.education.gov.au/quality-schools-package/resources/looking-future-report-review-senior-secondary-pathways-work-further-education-and-training" TargetMode="External"/><Relationship Id="rId228" Type="http://schemas.openxmlformats.org/officeDocument/2006/relationships/hyperlink" Target="https://www.aitsl.edu.au/teach/intercultural-development/building-a-culturally-responsive-australian-teaching-workforce" TargetMode="External"/><Relationship Id="rId435" Type="http://schemas.openxmlformats.org/officeDocument/2006/relationships/hyperlink" Target="https://www.education.gov.au/education-ministers-meeting/resources/education-council-communique-15-september-2017" TargetMode="External"/><Relationship Id="rId281" Type="http://schemas.openxmlformats.org/officeDocument/2006/relationships/hyperlink" Target="https://www.abc.net.au/news/jenya-goloubeva/11059616" TargetMode="External"/><Relationship Id="rId337" Type="http://schemas.openxmlformats.org/officeDocument/2006/relationships/hyperlink" Target="https://www.aitsl.edu.au/research/spotlights/middle-leadership-in-australian-schools" TargetMode="External"/><Relationship Id="rId34" Type="http://schemas.openxmlformats.org/officeDocument/2006/relationships/hyperlink" Target="https://www.oecd-ilibrary.org/education/pisa-2015-results-volume-iii_9789264273856-en" TargetMode="External"/><Relationship Id="rId76" Type="http://schemas.openxmlformats.org/officeDocument/2006/relationships/hyperlink" Target="https://www.education.gov.au/quality-schools-package/resources/national-school-reform-agreement" TargetMode="External"/><Relationship Id="rId141" Type="http://schemas.openxmlformats.org/officeDocument/2006/relationships/hyperlink" Target="https://doi.org/10.1787/1794a7c9-en" TargetMode="External"/><Relationship Id="rId379" Type="http://schemas.openxmlformats.org/officeDocument/2006/relationships/hyperlink" Target="https://www.acer.org/au/discover/article/digital-literacy-what-does-the-research-say" TargetMode="External"/><Relationship Id="rId7" Type="http://schemas.openxmlformats.org/officeDocument/2006/relationships/hyperlink" Target="https://www.pc.gov.au/inquiries/completed/school-agreement/report" TargetMode="External"/><Relationship Id="rId183" Type="http://schemas.openxmlformats.org/officeDocument/2006/relationships/hyperlink" Target="https://www.aedc.gov.au/resources/detail/2021-aedc-national-report" TargetMode="External"/><Relationship Id="rId239" Type="http://schemas.openxmlformats.org/officeDocument/2006/relationships/hyperlink" Target="https://disability.royalcommission.gov.au/publications/final-report-volume-7-inclusive-education-employment-and-housing" TargetMode="External"/><Relationship Id="rId390" Type="http://schemas.openxmlformats.org/officeDocument/2006/relationships/hyperlink" Target="https://theconversation.com/gaps-in-education-data-there-are-many-questions-for-which-we-dont-have-accurate-answers-65241" TargetMode="External"/><Relationship Id="rId404" Type="http://schemas.openxmlformats.org/officeDocument/2006/relationships/hyperlink" Target="https://static1.squarespace.com/static/5b3043afb40b9d20411f3512/t/5b70e7742b6a28f3a0e14683/1534125946810/Indigenous+Data+Sovereignty+Summit+June+2018+Briefing+Paper.pdf" TargetMode="External"/><Relationship Id="rId446" Type="http://schemas.openxmlformats.org/officeDocument/2006/relationships/hyperlink" Target="https://www.aitsl.edu.au/research/ite-data-report-2019" TargetMode="External"/><Relationship Id="rId250" Type="http://schemas.openxmlformats.org/officeDocument/2006/relationships/hyperlink" Target="https://www.education.act.gov.au/__data/assets/pdf_file/0003/856254/Attach-4-Expert-Panel-Report-Web.pdf" TargetMode="External"/><Relationship Id="rId292" Type="http://schemas.openxmlformats.org/officeDocument/2006/relationships/hyperlink" Target="https://archive.budget.gov.au/2022-23/bp2/download/bp2_2022-23.pdf" TargetMode="External"/><Relationship Id="rId306" Type="http://schemas.openxmlformats.org/officeDocument/2006/relationships/hyperlink" Target="https://www.health.gov.au/sites/default/files/documents/2021/08/national-mental-health-workforce-strategy-a-literature-review_0.pdf" TargetMode="External"/><Relationship Id="rId45" Type="http://schemas.openxmlformats.org/officeDocument/2006/relationships/hyperlink" Target="https://www.theeducatoronline.com/k12/news/a-significant-moment-all-nsw-public-schools-to-be-funded-to-100-of-their-srs/282424" TargetMode="External"/><Relationship Id="rId87" Type="http://schemas.openxmlformats.org/officeDocument/2006/relationships/hyperlink" Target="https://disability.royalcommission.gov.au/publications/final-report-volume-7-inclusive-education-employment-and-housing" TargetMode="External"/><Relationship Id="rId110" Type="http://schemas.openxmlformats.org/officeDocument/2006/relationships/hyperlink" Target="https://dera.ioe.ac.uk/id/eprint/5551/2/report.pdf" TargetMode="External"/><Relationship Id="rId348" Type="http://schemas.openxmlformats.org/officeDocument/2006/relationships/hyperlink" Target="https://www.aitsl.edu.au/docs/default-source/atwd/atwd-teacher-workforce-report-2021.pdf?sfvrsn=126ba53c_2" TargetMode="External"/><Relationship Id="rId152" Type="http://schemas.openxmlformats.org/officeDocument/2006/relationships/hyperlink" Target="https://www.education.gov.au/schooling/announcements/australian-framework-generative-artificial-intelligence-ai-schools" TargetMode="External"/><Relationship Id="rId194" Type="http://schemas.openxmlformats.org/officeDocument/2006/relationships/hyperlink" Target="https://www.oecd-ilibrary.org/education/equity-in-education_9789264073234-en" TargetMode="External"/><Relationship Id="rId208" Type="http://schemas.openxmlformats.org/officeDocument/2006/relationships/hyperlink" Target="https://www.oecd.org/pisa/publications/pisa-2018-results.htm" TargetMode="External"/><Relationship Id="rId415" Type="http://schemas.openxmlformats.org/officeDocument/2006/relationships/hyperlink" Target="https://www.nccd.edu.au/wider-support-materials/teacher-professional-judgement" TargetMode="External"/><Relationship Id="rId457" Type="http://schemas.openxmlformats.org/officeDocument/2006/relationships/hyperlink" Target="https://www.closingthegap.gov.au" TargetMode="External"/><Relationship Id="rId261" Type="http://schemas.openxmlformats.org/officeDocument/2006/relationships/hyperlink" Target="https://federalfinancialrelations.gov.au/agreements/mental-health-suicide-prevention-agreement" TargetMode="External"/><Relationship Id="rId14" Type="http://schemas.openxmlformats.org/officeDocument/2006/relationships/hyperlink" Target="https://www.pc.gov.au/inquiries/completed/school-agreement/report" TargetMode="External"/><Relationship Id="rId56" Type="http://schemas.openxmlformats.org/officeDocument/2006/relationships/hyperlink" Target="https://www.acara.edu.au/reporting/national-report-on-schooling-in-australia/participation-and-attainment-in-education-and-work" TargetMode="External"/><Relationship Id="rId317" Type="http://schemas.openxmlformats.org/officeDocument/2006/relationships/hyperlink" Target="https://www.education.gov.au/review-inform-better-and-fairer-education-system/resources/initial-consultation-surveys-summary-report" TargetMode="External"/><Relationship Id="rId359" Type="http://schemas.openxmlformats.org/officeDocument/2006/relationships/hyperlink" Target="https://www.oecd.org/education/talis/TALIS2018_insights_and_interpretations.pdf" TargetMode="External"/><Relationship Id="rId98" Type="http://schemas.openxmlformats.org/officeDocument/2006/relationships/hyperlink" Target="https://www.education.gov.au/early-childhood/preschool/preschool-outcomes-measure" TargetMode="External"/><Relationship Id="rId121" Type="http://schemas.openxmlformats.org/officeDocument/2006/relationships/hyperlink" Target="https://statements.qld.gov.au/statements/98983" TargetMode="External"/><Relationship Id="rId163" Type="http://schemas.openxmlformats.org/officeDocument/2006/relationships/hyperlink" Target="https://www.acara.edu.au/reporting/national-report-on-schooling-in-australia/nap-sample-assessments" TargetMode="External"/><Relationship Id="rId219" Type="http://schemas.openxmlformats.org/officeDocument/2006/relationships/hyperlink" Target="https://www.communityhubs.org.au/wp-content/uploads/2017/08/extended-school-hub-evaluation.pdf" TargetMode="External"/><Relationship Id="rId370" Type="http://schemas.openxmlformats.org/officeDocument/2006/relationships/hyperlink" Target="https://www.ncsehe.edu.au/wp-content/uploads/2017/07/GrantSmith_WIL.pdf" TargetMode="External"/><Relationship Id="rId426" Type="http://schemas.openxmlformats.org/officeDocument/2006/relationships/hyperlink" Target="https://www.education.gov.au/disability-standards-education-2005/resources/final-report-2020-review-disability-standards-education-2005" TargetMode="External"/><Relationship Id="rId230" Type="http://schemas.openxmlformats.org/officeDocument/2006/relationships/hyperlink" Target="https://haveyoursay.nt.gov.au/secondary-education-review" TargetMode="External"/><Relationship Id="rId25" Type="http://schemas.openxmlformats.org/officeDocument/2006/relationships/hyperlink" Target="https://www.pc.gov.au/inquiries/completed/school-agreement/report" TargetMode="External"/><Relationship Id="rId67" Type="http://schemas.openxmlformats.org/officeDocument/2006/relationships/hyperlink" Target="https://www.edresearch.edu.au/resources/naplan-participation-who-missing-tests-and-why-it-matters" TargetMode="External"/><Relationship Id="rId272" Type="http://schemas.openxmlformats.org/officeDocument/2006/relationships/hyperlink" Target="https://www.missionaustralia.com.au/media-centre/media-releases/1-in-4-young-people-facing-psychological-distress-during-pandemic" TargetMode="External"/><Relationship Id="rId328" Type="http://schemas.openxmlformats.org/officeDocument/2006/relationships/hyperlink" Target="https://www.education.gov.au/review-inform-better-and-fairer-education-system/resources/initial-consultation-surveys-summary-report" TargetMode="External"/><Relationship Id="rId132" Type="http://schemas.openxmlformats.org/officeDocument/2006/relationships/hyperlink" Target="https://www.edresearch.edu.au/resources/explicit-instruction-optimises-learning" TargetMode="External"/><Relationship Id="rId174" Type="http://schemas.openxmlformats.org/officeDocument/2006/relationships/hyperlink" Target="https://www.education.gov.au/quality-schools-package/resources/looking-future-report-review-senior-secondary-pathways-work-further-education-and-training" TargetMode="External"/><Relationship Id="rId381" Type="http://schemas.openxmlformats.org/officeDocument/2006/relationships/hyperlink" Target="https://www.pc.gov.au/inquiries/completed/school-agreement/report" TargetMode="External"/><Relationship Id="rId241" Type="http://schemas.openxmlformats.org/officeDocument/2006/relationships/hyperlink" Target="https://www.education.gov.au/education-ministers-meeting/resources/education-ministers-meeting-communiqu-october-2023" TargetMode="External"/><Relationship Id="rId437" Type="http://schemas.openxmlformats.org/officeDocument/2006/relationships/hyperlink" Target="https://www.edresearch.edu.au/resources/longitudinal-literacy-and-numeracy-australia-llania-dataset-technical-report" TargetMode="External"/><Relationship Id="rId36" Type="http://schemas.openxmlformats.org/officeDocument/2006/relationships/hyperlink" Target="https://www.abs.gov.au/statistics/health/mental-health/national-study-mental-health-and-wellbeing/latest-release" TargetMode="External"/><Relationship Id="rId283" Type="http://schemas.openxmlformats.org/officeDocument/2006/relationships/hyperlink" Target="https://www.thesmithfamily.com.au/-/media/files/research/reports/appendix-1-national-research-report.pdf" TargetMode="External"/><Relationship Id="rId339" Type="http://schemas.openxmlformats.org/officeDocument/2006/relationships/hyperlink" Target="https://www.aph.gov.au/Parliamentary_Business/Committees/Senate/Education_and_Employment/DASC/Terms_of_Reference" TargetMode="External"/><Relationship Id="rId78" Type="http://schemas.openxmlformats.org/officeDocument/2006/relationships/hyperlink" Target="https://www.edresearch.edu.au/resources/learning-outcomes-students-early-low-naplan-performance" TargetMode="External"/><Relationship Id="rId101" Type="http://schemas.openxmlformats.org/officeDocument/2006/relationships/hyperlink" Target="https://www.education.gov.au/review-inform-better-and-fairer-education-system/resources/initial-consultation-surveys-summary-report" TargetMode="External"/><Relationship Id="rId143" Type="http://schemas.openxmlformats.org/officeDocument/2006/relationships/hyperlink" Target="https://education.nsw.gov.au/about-us/strategies-and-reports/draft-national-ai-in-schools-framework" TargetMode="External"/><Relationship Id="rId185" Type="http://schemas.openxmlformats.org/officeDocument/2006/relationships/hyperlink" Target="https://www.education.gov.au/review-inform-better-and-fairer-education-system/resources/initial-consultation-surveys-summary-report" TargetMode="External"/><Relationship Id="rId350" Type="http://schemas.openxmlformats.org/officeDocument/2006/relationships/hyperlink" Target="https://www.abs.gov.au/statistics/people/aboriginal-and-torres-strait-islander-peoples/estimates-aboriginal-and-torres-strait-islander-australians/30-june-2021" TargetMode="External"/><Relationship Id="rId406" Type="http://schemas.openxmlformats.org/officeDocument/2006/relationships/hyperlink" Target="https://www.pc.gov.au/inquiries/completed/school-agreement/report" TargetMode="External"/><Relationship Id="rId9" Type="http://schemas.openxmlformats.org/officeDocument/2006/relationships/hyperlink" Target="https://www.oecd-ilibrary.org/education/equity-in-education_9789264073234-en" TargetMode="External"/><Relationship Id="rId210" Type="http://schemas.openxmlformats.org/officeDocument/2006/relationships/hyperlink" Target="https://www.education.gov.au/teaching-and-school-leadership/resources/research-initiatives-prepare-and-supply-workforce-hard-staff-schools" TargetMode="External"/><Relationship Id="rId392" Type="http://schemas.openxmlformats.org/officeDocument/2006/relationships/hyperlink" Target="https://www.pc.gov.au/inquiries/completed/school-agreement/report" TargetMode="External"/><Relationship Id="rId448" Type="http://schemas.openxmlformats.org/officeDocument/2006/relationships/hyperlink" Target="https://www.pc.gov.au/ongoing/report-on-government-services/2023/child-care-education-and-training/school-education" TargetMode="External"/><Relationship Id="rId252" Type="http://schemas.openxmlformats.org/officeDocument/2006/relationships/hyperlink" Target="https://www.pc.gov.au/inquiries/completed/school-agreement/report" TargetMode="External"/><Relationship Id="rId294" Type="http://schemas.openxmlformats.org/officeDocument/2006/relationships/hyperlink" Target="https://www.education.gov.au/review-inform-better-and-fairer-education-system/resources/initial-consultation-surveys-summary-report" TargetMode="External"/><Relationship Id="rId308" Type="http://schemas.openxmlformats.org/officeDocument/2006/relationships/hyperlink" Target="https://research.acer.edu.au/research_conference_2003/4/" TargetMode="External"/><Relationship Id="rId47" Type="http://schemas.openxmlformats.org/officeDocument/2006/relationships/hyperlink" Target="https://www.oecd-ilibrary.org/education/equity-and-quality-in-education_9789264130852-en" TargetMode="External"/><Relationship Id="rId89" Type="http://schemas.openxmlformats.org/officeDocument/2006/relationships/hyperlink" Target="https://www.thesmithfamily.com.au/media/research/reports/attendance-lifts-achievement" TargetMode="External"/><Relationship Id="rId112" Type="http://schemas.openxmlformats.org/officeDocument/2006/relationships/hyperlink" Target="https://www.education.gov.au/review-inform-better-and-fairer-education-system/resources/initial-consultation-surveys-summary-report" TargetMode="External"/><Relationship Id="rId154" Type="http://schemas.openxmlformats.org/officeDocument/2006/relationships/hyperlink" Target="https://unesdoc.unesco.org/ark:/48223/pf0000245064" TargetMode="External"/><Relationship Id="rId361" Type="http://schemas.openxmlformats.org/officeDocument/2006/relationships/hyperlink" Target="https://www.aitsl.edu.au/research/australian-teacher-workforce-data/atwdreports/national-trends-teacher-workforce" TargetMode="External"/><Relationship Id="rId196" Type="http://schemas.openxmlformats.org/officeDocument/2006/relationships/hyperlink" Target="https://www.pc.gov.au/inquiries/completed/school-agreement/report" TargetMode="External"/><Relationship Id="rId417" Type="http://schemas.openxmlformats.org/officeDocument/2006/relationships/hyperlink" Target="https://www.nccd.edu.au/wider-support-materials/supplementary-adjustments" TargetMode="External"/><Relationship Id="rId459" Type="http://schemas.openxmlformats.org/officeDocument/2006/relationships/hyperlink" Target="https://www.closingthegap.gov.au/national-agreement/national-agreement-closing-the-gap/6-priority-reform-areas/two" TargetMode="External"/><Relationship Id="rId16" Type="http://schemas.openxmlformats.org/officeDocument/2006/relationships/hyperlink" Target="https://www.pc.gov.au/inquiries/completed/school-agreement/report" TargetMode="External"/><Relationship Id="rId221" Type="http://schemas.openxmlformats.org/officeDocument/2006/relationships/hyperlink" Target="https://www.education.gov.au/teaching-and-school-leadership/resources/extended-service-school-models-report" TargetMode="External"/><Relationship Id="rId263" Type="http://schemas.openxmlformats.org/officeDocument/2006/relationships/hyperlink" Target="https://www.legislation.gov.au/Details/C2020C00142" TargetMode="External"/><Relationship Id="rId319" Type="http://schemas.openxmlformats.org/officeDocument/2006/relationships/hyperlink" Target="https://www.education.gov.au/teaching-and-school-leadership/resources/research-initiatives-prepare-and-supply-workforce-hard-staff-schools" TargetMode="External"/><Relationship Id="rId58" Type="http://schemas.openxmlformats.org/officeDocument/2006/relationships/hyperlink" Target="https://www.pc.gov.au/closing-the-gap-data/dashboard/socioeconomic/outcome-area5" TargetMode="External"/><Relationship Id="rId123" Type="http://schemas.openxmlformats.org/officeDocument/2006/relationships/hyperlink" Target="https://www.edresearch.edu.au/resources/use-evidence-based-practices-schools-national-snapshot" TargetMode="External"/><Relationship Id="rId330" Type="http://schemas.openxmlformats.org/officeDocument/2006/relationships/hyperlink" Target="https://www.aitsl.edu.au/research/collaborate/collaborative-teaching-sharing-best-practice" TargetMode="External"/><Relationship Id="rId165" Type="http://schemas.openxmlformats.org/officeDocument/2006/relationships/hyperlink" Target="https://www.acara.edu.au/news-and-media/media-releases" TargetMode="External"/><Relationship Id="rId372" Type="http://schemas.openxmlformats.org/officeDocument/2006/relationships/hyperlink" Target="https://www.education.gov.au/australian-universities-accord/resources/accord-interim-report" TargetMode="External"/><Relationship Id="rId428" Type="http://schemas.openxmlformats.org/officeDocument/2006/relationships/hyperlink" Target="https://www.pc.gov.au/inquiries/completed/school-agreement/report" TargetMode="External"/><Relationship Id="rId232" Type="http://schemas.openxmlformats.org/officeDocument/2006/relationships/hyperlink" Target="https://www.acara.edu.au/reporting/national-report-on-schooling-in-australia/school-students-with-disability" TargetMode="External"/><Relationship Id="rId274" Type="http://schemas.openxmlformats.org/officeDocument/2006/relationships/hyperlink" Target="https://www.orygen.org.au/covidimpact" TargetMode="External"/><Relationship Id="rId27" Type="http://schemas.openxmlformats.org/officeDocument/2006/relationships/hyperlink" Target="https://www.education.gov.au/quality-initial-teacher-education-review/resources/strong-beginnings-report-teacher-education-expert-panel" TargetMode="External"/><Relationship Id="rId69" Type="http://schemas.openxmlformats.org/officeDocument/2006/relationships/hyperlink" Target="https://www.gie.unsw.edu.au/putting-students-first" TargetMode="External"/><Relationship Id="rId134" Type="http://schemas.openxmlformats.org/officeDocument/2006/relationships/hyperlink" Target="https://www.edresearch.edu.au/resources/managing-cognitive-load-optimises-learning" TargetMode="External"/><Relationship Id="rId80" Type="http://schemas.openxmlformats.org/officeDocument/2006/relationships/hyperlink" Target="https://www.pc.gov.au/inquiries/completed/school-agreement/report" TargetMode="External"/><Relationship Id="rId176" Type="http://schemas.openxmlformats.org/officeDocument/2006/relationships/hyperlink" Target="https://apo.org.au/node/29669" TargetMode="External"/><Relationship Id="rId341" Type="http://schemas.openxmlformats.org/officeDocument/2006/relationships/hyperlink" Target="https://www.aph.gov.au/Parliamentary_Business/Committees/Senate/Education_and_Employment/DASC/Submissions" TargetMode="External"/><Relationship Id="rId383" Type="http://schemas.openxmlformats.org/officeDocument/2006/relationships/hyperlink" Target="https://education.nsw.gov.au/content/dam/main-education/about-us/strategies-and-reports/media/documents/Final_Societel_Copy_Edited_240921.pdf" TargetMode="External"/><Relationship Id="rId439" Type="http://schemas.openxmlformats.org/officeDocument/2006/relationships/hyperlink" Target="https://www.act.gov.au/wellbeing/explore-overall-wellbeing/education-and-life-long-learning-domain/equity-of-educational-outcomes" TargetMode="External"/><Relationship Id="rId201" Type="http://schemas.openxmlformats.org/officeDocument/2006/relationships/hyperlink" Target="https://www.oecd.org/education/school/equityandqualityineducation-supportingdisadvantagedstudentsandschools.htm" TargetMode="External"/><Relationship Id="rId243" Type="http://schemas.openxmlformats.org/officeDocument/2006/relationships/hyperlink" Target="https://www.ndisreview.gov.au/resources/reports/what-we-have-heard-report" TargetMode="External"/><Relationship Id="rId285" Type="http://schemas.openxmlformats.org/officeDocument/2006/relationships/hyperlink" Target="https://data.cese.nsw.gov.au/data/dataset/c0a90a6f-2509-45c5-ba77-cf5b00350043/resource/838a6ff4-a52d-495b-a2fe-060fd259e381/download/2022-semester-1-suspension-and-expulsion.pdf" TargetMode="External"/><Relationship Id="rId450" Type="http://schemas.openxmlformats.org/officeDocument/2006/relationships/hyperlink" Target="https://www.pc.gov.au/inquiries/completed/school-agreement/report" TargetMode="External"/><Relationship Id="rId38" Type="http://schemas.openxmlformats.org/officeDocument/2006/relationships/hyperlink" Target="https://youngmindsmatter.telethonkids.org.au/siteassets/media-docs---young-minds-matter/childandadolescentmentalhealthandeducationaloutcomesdec2017.pdf" TargetMode="External"/><Relationship Id="rId103" Type="http://schemas.openxmlformats.org/officeDocument/2006/relationships/hyperlink" Target="https://evidenceforlearning.org.au/education-evidence/teaching-learning-toolkit/small-group-tuition" TargetMode="External"/><Relationship Id="rId310" Type="http://schemas.openxmlformats.org/officeDocument/2006/relationships/hyperlink" Target="https://www.governanceinstitute.com.au/advocacy/ethics-index/" TargetMode="External"/><Relationship Id="rId91" Type="http://schemas.openxmlformats.org/officeDocument/2006/relationships/hyperlink" Target="https://education.qld.gov.au/initiativesstrategies/Documents/performance-insights-report.pdf" TargetMode="External"/><Relationship Id="rId145" Type="http://schemas.openxmlformats.org/officeDocument/2006/relationships/hyperlink" Target="https://statements.qld.gov.au/statements/98877" TargetMode="External"/><Relationship Id="rId187" Type="http://schemas.openxmlformats.org/officeDocument/2006/relationships/hyperlink" Target="https://www.education.gov.au/recurrent-funding-schools/schooling-resource-standard" TargetMode="External"/><Relationship Id="rId352" Type="http://schemas.openxmlformats.org/officeDocument/2006/relationships/hyperlink" Target="https://www.education.gov.au/teaching-and-school-leadership/resources/national-teacher-workforce-action-plan" TargetMode="External"/><Relationship Id="rId394" Type="http://schemas.openxmlformats.org/officeDocument/2006/relationships/hyperlink" Target="https://www.acara.edu.au/curriculum" TargetMode="External"/><Relationship Id="rId408" Type="http://schemas.openxmlformats.org/officeDocument/2006/relationships/hyperlink" Target="https://www.education.gov.au/school-funding/resources/review-funding-schooling-final-report-december-2011" TargetMode="External"/><Relationship Id="rId212" Type="http://schemas.openxmlformats.org/officeDocument/2006/relationships/hyperlink" Target="https://www.education.gov.au/teaching-and-school-leadership/resources/extended-service-school-models-report" TargetMode="External"/><Relationship Id="rId254" Type="http://schemas.openxmlformats.org/officeDocument/2006/relationships/hyperlink" Target="https://www.facs.nsw.gov.au/__data/assets/pdf_file/0007/808081/Townsend,-M.L.,-Robinson,-L.,-Lewis,-K.,-Wright,-I.,-Cashmore,-J.-and-Grenyer,-B.-2020.-Educational-Outcomes-of-Children-and-Young-People-in-Out-of-Home-Care.pdf" TargetMode="External"/><Relationship Id="rId49" Type="http://schemas.openxmlformats.org/officeDocument/2006/relationships/hyperlink" Target="https://www.education.gov.au/integrated-data-research/benefits-educational-attainment" TargetMode="External"/><Relationship Id="rId114" Type="http://schemas.openxmlformats.org/officeDocument/2006/relationships/hyperlink" Target="https://codereadnetwork.org/saving-money-by-spending-solving-illiteracy-in-australia/" TargetMode="External"/><Relationship Id="rId296" Type="http://schemas.openxmlformats.org/officeDocument/2006/relationships/hyperlink" Target="https://www.telethonkids.org.au/our-research/early-environment/developmental-origins-of-child-health/expired-projects/working-together-second-edition/" TargetMode="External"/><Relationship Id="rId461" Type="http://schemas.openxmlformats.org/officeDocument/2006/relationships/hyperlink" Target="https://ministers.treasury.gov.au/ministers/andrew-leigh-2022/speeches/address-national-press-club-canberra" TargetMode="External"/><Relationship Id="rId60" Type="http://schemas.openxmlformats.org/officeDocument/2006/relationships/hyperlink" Target="https://www.acara.edu.au/reporting/national-report-on-schooling-in-australia/year-12-certification-rates" TargetMode="External"/><Relationship Id="rId156" Type="http://schemas.openxmlformats.org/officeDocument/2006/relationships/hyperlink" Target="https://unesdoc.unesco.org/ark:/48223/pf0000379707" TargetMode="External"/><Relationship Id="rId198" Type="http://schemas.openxmlformats.org/officeDocument/2006/relationships/hyperlink" Target="https://theconversation.com/the-type-of-school-does-matter-when-it-comes-to-a-childs-academic-performance-199886" TargetMode="External"/><Relationship Id="rId321" Type="http://schemas.openxmlformats.org/officeDocument/2006/relationships/hyperlink" Target="https://www.aitsl.edu.au/research/spotlights/australia-s-teacher-workforce-today" TargetMode="External"/><Relationship Id="rId363" Type="http://schemas.openxmlformats.org/officeDocument/2006/relationships/hyperlink" Target="https://www.nsw.gov.au/media-releases/5500-school-staff-made-permanent" TargetMode="External"/><Relationship Id="rId419" Type="http://schemas.openxmlformats.org/officeDocument/2006/relationships/hyperlink" Target="https://www.nccd.edu.au/wider-support-materials/extensive-adjustments" TargetMode="External"/><Relationship Id="rId223" Type="http://schemas.openxmlformats.org/officeDocument/2006/relationships/hyperlink" Target="https://www.pc.gov.au/inquiries/completed/school-agreement/report" TargetMode="External"/><Relationship Id="rId430" Type="http://schemas.openxmlformats.org/officeDocument/2006/relationships/hyperlink" Target="https://nousgroup.com/publicly-available-reports/?rd=true" TargetMode="External"/><Relationship Id="rId18" Type="http://schemas.openxmlformats.org/officeDocument/2006/relationships/hyperlink" Target="https://www.education.gov.au/quality-schools-package/resources/through-growth-achievement-report-review-achieve-educational-excellence-australian-schools" TargetMode="External"/><Relationship Id="rId265" Type="http://schemas.openxmlformats.org/officeDocument/2006/relationships/hyperlink" Target="https://www.mentalhealthcommission.gov.au/getmedia/9f2d5e51-dfe0-4ac5-b06a-97dbba252e53/National-children-s-Mental-Health-and-Wellbeing-Strategy-FULL" TargetMode="External"/><Relationship Id="rId125" Type="http://schemas.openxmlformats.org/officeDocument/2006/relationships/hyperlink" Target="https://www.education.gov.au/quality-initial-teacher-education-review/resources/strong-beginnings-report-teacher-education-expert-panel" TargetMode="External"/><Relationship Id="rId167" Type="http://schemas.openxmlformats.org/officeDocument/2006/relationships/hyperlink" Target="https://www.education.gov.au/quality-schools-package/resources/through-growth-achievement-report-review-achieve-educational-excellence-australian-schools" TargetMode="External"/><Relationship Id="rId332" Type="http://schemas.openxmlformats.org/officeDocument/2006/relationships/hyperlink" Target="http://www.michaelfullan.ca/wp-content/uploads/2013/08/JSD-Power-of-Professional-Capital.pdf" TargetMode="External"/><Relationship Id="rId374" Type="http://schemas.openxmlformats.org/officeDocument/2006/relationships/hyperlink" Target="https://www.ncsehe.edu.au/wp-content/uploads/2017/07/GrantSmith_WIL.pdf" TargetMode="External"/><Relationship Id="rId71" Type="http://schemas.openxmlformats.org/officeDocument/2006/relationships/hyperlink" Target="https://www.acer.org/au/pisa/reports-and-data" TargetMode="External"/><Relationship Id="rId234" Type="http://schemas.openxmlformats.org/officeDocument/2006/relationships/hyperlink" Target="https://www.education.gov.au/disability-standards-education-2005" TargetMode="External"/><Relationship Id="rId2" Type="http://schemas.openxmlformats.org/officeDocument/2006/relationships/hyperlink" Target="https://www.pc.gov.au/inquiries/completed/school-agreement/report" TargetMode="External"/><Relationship Id="rId29" Type="http://schemas.openxmlformats.org/officeDocument/2006/relationships/hyperlink" Target="https://www.edresearch.edu.au/resources/learning-outcomes-students-early-low-naplan-performance" TargetMode="External"/><Relationship Id="rId276" Type="http://schemas.openxmlformats.org/officeDocument/2006/relationships/hyperlink" Target="https://www.orygen.org.au/Orygen-Institute/Policy-Areas/Social-and-environmental-factors/climateconcerns" TargetMode="External"/><Relationship Id="rId441" Type="http://schemas.openxmlformats.org/officeDocument/2006/relationships/hyperlink" Target="https://www.education.gov.au/australian-universities-accord/resources/accord-interim-report" TargetMode="External"/><Relationship Id="rId40" Type="http://schemas.openxmlformats.org/officeDocument/2006/relationships/hyperlink" Target="https://www.oecd.org/education/talis/talis2018tables.htm" TargetMode="External"/><Relationship Id="rId115" Type="http://schemas.openxmlformats.org/officeDocument/2006/relationships/hyperlink" Target="https://www.gov.uk/government/publications/phonics-screening-check-evaluation-final-report" TargetMode="External"/><Relationship Id="rId136" Type="http://schemas.openxmlformats.org/officeDocument/2006/relationships/hyperlink" Target="https://www.dpac.tas.gov.au/literacy/home" TargetMode="External"/><Relationship Id="rId157" Type="http://schemas.openxmlformats.org/officeDocument/2006/relationships/hyperlink" Target="https://www.voced.edu.au/content/ngv%3A89071" TargetMode="External"/><Relationship Id="rId178" Type="http://schemas.openxmlformats.org/officeDocument/2006/relationships/hyperlink" Target="https://www.pc.gov.au/inquiries/completed/school-agreement/report" TargetMode="External"/><Relationship Id="rId301" Type="http://schemas.openxmlformats.org/officeDocument/2006/relationships/hyperlink" Target="https://www.mentalhealthcommission.gov.au/getmedia/9f2d5e51-dfe0-4ac5-b06a-97dbba252e53/National-children-s-Mental-Health-and-Wellbeing-Strategy-FULL" TargetMode="External"/><Relationship Id="rId322" Type="http://schemas.openxmlformats.org/officeDocument/2006/relationships/hyperlink" Target="https://assets.nationbuilder.com/aeu/pages/3265/attachments/original/1690765627/ForEveryChild.pdf?1690765627" TargetMode="External"/><Relationship Id="rId343" Type="http://schemas.openxmlformats.org/officeDocument/2006/relationships/hyperlink" Target="https://www.edresearch.edu.au/resources/focused-classrooms-practice-guide/focused-classrooms-practice-guide-full-publication" TargetMode="External"/><Relationship Id="rId364" Type="http://schemas.openxmlformats.org/officeDocument/2006/relationships/hyperlink" Target="https://www.oecd-ilibrary.org/education/reinforcing-and-innovating-teacher-professionalism_117a675c-en" TargetMode="External"/><Relationship Id="rId61" Type="http://schemas.openxmlformats.org/officeDocument/2006/relationships/hyperlink" Target="https://www.acara.edu.au/reporting/national-report-on-schooling-in-australia/naplan-national-results" TargetMode="External"/><Relationship Id="rId82" Type="http://schemas.openxmlformats.org/officeDocument/2006/relationships/hyperlink" Target="https://www.edresearch.edu.au/resources/learning-outcomes-students-early-low-naplan-performance" TargetMode="External"/><Relationship Id="rId199" Type="http://schemas.openxmlformats.org/officeDocument/2006/relationships/hyperlink" Target="https://labourmarketinsights.gov.au/our-research/employment-projections/" TargetMode="External"/><Relationship Id="rId203" Type="http://schemas.openxmlformats.org/officeDocument/2006/relationships/hyperlink" Target="https://www.blueprintinstitute.org.au/ensuring_choice_a_mechanism_to_control_non_government_school_fees" TargetMode="External"/><Relationship Id="rId385" Type="http://schemas.openxmlformats.org/officeDocument/2006/relationships/hyperlink" Target="https://www.education.sa.gov.au/working-us/careers-education/opportunities-country-south-australia/teaching-opportunities-country-south-australia/incentives-and-support-country-teachers-and-leaders" TargetMode="External"/><Relationship Id="rId19" Type="http://schemas.openxmlformats.org/officeDocument/2006/relationships/hyperlink" Target="https://www.pc.gov.au/inquiries/completed/school-agreement/report" TargetMode="External"/><Relationship Id="rId224" Type="http://schemas.openxmlformats.org/officeDocument/2006/relationships/hyperlink" Target="https://www.indigenoushpf.gov.au/report-overview/overview/summary-report" TargetMode="External"/><Relationship Id="rId245" Type="http://schemas.openxmlformats.org/officeDocument/2006/relationships/hyperlink" Target="https://www.education.gov.au/disability-standards-education-2005/resources/final-report-2020-review-disability-standards-education-2005" TargetMode="External"/><Relationship Id="rId266" Type="http://schemas.openxmlformats.org/officeDocument/2006/relationships/hyperlink" Target="https://www.mentalhealthcommission.gov.au/getmedia/9f2d5e51-dfe0-4ac5-b06a-97dbba252e53/National-children-s-Mental-Health-and-Wellbeing-Strategy-FULL" TargetMode="External"/><Relationship Id="rId287" Type="http://schemas.openxmlformats.org/officeDocument/2006/relationships/hyperlink" Target="https://data.cese.nsw.gov.au/data/dataset/c0a90a6f-2509-45c5-ba77-cf5b00350043/resource/838a6ff4-a52d-495b-a2fe-060fd259e381/download/2022-semester-1-suspension-and-expulsion.pdf" TargetMode="External"/><Relationship Id="rId410" Type="http://schemas.openxmlformats.org/officeDocument/2006/relationships/hyperlink" Target="https://www.education.gov.au/recurrent-funding-schools/fact-sheets/how-australian-government-funding-schools-distributed-according-need" TargetMode="External"/><Relationship Id="rId431" Type="http://schemas.openxmlformats.org/officeDocument/2006/relationships/hyperlink" Target="https://www.pc.gov.au/inquiries/completed/school-agreement/report" TargetMode="External"/><Relationship Id="rId452" Type="http://schemas.openxmlformats.org/officeDocument/2006/relationships/hyperlink" Target="https://www.pc.gov.au/closing-the-gap-data/dashboard" TargetMode="External"/><Relationship Id="rId30" Type="http://schemas.openxmlformats.org/officeDocument/2006/relationships/hyperlink" Target="https://www.acara.edu.au/reporting/national-report-on-schooling-in-australia/naplan-national-results" TargetMode="External"/><Relationship Id="rId105" Type="http://schemas.openxmlformats.org/officeDocument/2006/relationships/hyperlink" Target="https://codereadnetwork.org/saving-money-by-spending-solving-illiteracy-in-australia/" TargetMode="External"/><Relationship Id="rId126" Type="http://schemas.openxmlformats.org/officeDocument/2006/relationships/hyperlink" Target="https://education.nsw.gov.au/about-us/education-data-and-research/cese/publications/research-reports/improving-high-school-engagement-classroom-practices-and-achieve" TargetMode="External"/><Relationship Id="rId147" Type="http://schemas.openxmlformats.org/officeDocument/2006/relationships/hyperlink" Target="https://www.aph.gov.au/Parliamentary_Business/Committees/House/Employment_Education_and_Training/AIineducation/Submissions" TargetMode="External"/><Relationship Id="rId168" Type="http://schemas.openxmlformats.org/officeDocument/2006/relationships/hyperlink" Target="https://www.abs.gov.au/AUSSTATS/abs@.nsf/Lookup/4102.0Main+Features40Mar+2011" TargetMode="External"/><Relationship Id="rId312" Type="http://schemas.openxmlformats.org/officeDocument/2006/relationships/hyperlink" Target="https://behaviouraleconomics.pmc.gov.au/sites/default/files/projects/incentivising-excellence-full-report.pdf" TargetMode="External"/><Relationship Id="rId333" Type="http://schemas.openxmlformats.org/officeDocument/2006/relationships/hyperlink" Target="https://www.healthandwellbeing.org/reports/AU/2022_ACU_Principals_HWB_Final_Report.pdf" TargetMode="External"/><Relationship Id="rId354" Type="http://schemas.openxmlformats.org/officeDocument/2006/relationships/hyperlink" Target="https://www.education.gov.au/teaching-and-school-leadership/resources/national-teacher-workforce-action-plan" TargetMode="External"/><Relationship Id="rId51" Type="http://schemas.openxmlformats.org/officeDocument/2006/relationships/hyperlink" Target="https://www.acer.org/au/pisa/reports-and-data" TargetMode="External"/><Relationship Id="rId72" Type="http://schemas.openxmlformats.org/officeDocument/2006/relationships/hyperlink" Target="https://www.acer.org/au/pisa/reports-and-data" TargetMode="External"/><Relationship Id="rId93" Type="http://schemas.openxmlformats.org/officeDocument/2006/relationships/hyperlink" Target="https://education.nsw.gov.au/about-us/education-data-and-research/cese/publications/research-reports/understanding-attendance" TargetMode="External"/><Relationship Id="rId189" Type="http://schemas.openxmlformats.org/officeDocument/2006/relationships/hyperlink" Target="https://education.nt.gov.au/reviews-and-consultations/review-of-effective-enrolment" TargetMode="External"/><Relationship Id="rId375" Type="http://schemas.openxmlformats.org/officeDocument/2006/relationships/hyperlink" Target="https://treasury.gov.au/employment-whitepaper/final-report" TargetMode="External"/><Relationship Id="rId396" Type="http://schemas.openxmlformats.org/officeDocument/2006/relationships/hyperlink" Target="https://qai.org.au/wp-content/uploads/2022/02/QAI-and-ATSILS-submission-to-QHRC-re-SDAs.pdf" TargetMode="External"/><Relationship Id="rId3" Type="http://schemas.openxmlformats.org/officeDocument/2006/relationships/hyperlink" Target="https://www.acer.org/au/pisa/reports-and-data" TargetMode="External"/><Relationship Id="rId214" Type="http://schemas.openxmlformats.org/officeDocument/2006/relationships/hyperlink" Target="https://www.researchgate.net/publication/265030157_Literature_review_and_background_research_for_the_National_Collaboration_Project_Extended_Service_School_Model" TargetMode="External"/><Relationship Id="rId235" Type="http://schemas.openxmlformats.org/officeDocument/2006/relationships/hyperlink" Target="https://www.education.gov.au/disability-standards-education-2005/information" TargetMode="External"/><Relationship Id="rId256" Type="http://schemas.openxmlformats.org/officeDocument/2006/relationships/hyperlink" Target="https://www.pc.gov.au/closing-the-gap-data/dashboard/socioeconomic/outcome-area12" TargetMode="External"/><Relationship Id="rId277" Type="http://schemas.openxmlformats.org/officeDocument/2006/relationships/hyperlink" Target="https://headspace.org.au/our-organisation/media-releases/young-people-cite-social-media-as-main-reason-for-worsening-mental-health/" TargetMode="External"/><Relationship Id="rId298" Type="http://schemas.openxmlformats.org/officeDocument/2006/relationships/hyperlink" Target="https://www.qmhc.qld.gov.au/sites/default/files/wp-content/uploads/2016/03/Queensland-Aboriginal-and-Torres-Strait-Islander-Social-and-Emotional-Wellbeing-Action-Plan-2016-18_WEB-FINAL.pdf" TargetMode="External"/><Relationship Id="rId400" Type="http://schemas.openxmlformats.org/officeDocument/2006/relationships/hyperlink" Target="https://education.nsw.gov.au/about-us/education-data-and-research/cese/publications/research-reports/improvements-and-alternatives-to-the-disadvantaged-lbote-measure" TargetMode="External"/><Relationship Id="rId421" Type="http://schemas.openxmlformats.org/officeDocument/2006/relationships/hyperlink" Target="https://www.acara.edu.au/reporting/national-report-on-schooling-in-australia/school-students-with-disability" TargetMode="External"/><Relationship Id="rId442" Type="http://schemas.openxmlformats.org/officeDocument/2006/relationships/hyperlink" Target="https://www.acara.edu.au/reporting/national-report-on-schooling-in-australia/student-attendance" TargetMode="External"/><Relationship Id="rId116" Type="http://schemas.openxmlformats.org/officeDocument/2006/relationships/hyperlink" Target="https://explore-education-statistics.service.gov.uk/find-statistics/key-stage-1-and-phonics-screening-check-attainment" TargetMode="External"/><Relationship Id="rId137" Type="http://schemas.openxmlformats.org/officeDocument/2006/relationships/hyperlink" Target="https://education.nsw.gov.au/about-us/strategies-and-reports/plan-for-nsw-public-education" TargetMode="External"/><Relationship Id="rId158" Type="http://schemas.openxmlformats.org/officeDocument/2006/relationships/hyperlink" Target="https://www.dewr.gov.au/foundation-skills" TargetMode="External"/><Relationship Id="rId302" Type="http://schemas.openxmlformats.org/officeDocument/2006/relationships/hyperlink" Target="https://cbpatsisp.com.au/clearing-house/best-practice-screening-assessment/" TargetMode="External"/><Relationship Id="rId323" Type="http://schemas.openxmlformats.org/officeDocument/2006/relationships/hyperlink" Target="https://www.healthandwellbeing.org/reports/AU/2022_ACU_Principals_HWB_Final_Report.pdf" TargetMode="External"/><Relationship Id="rId344" Type="http://schemas.openxmlformats.org/officeDocument/2006/relationships/hyperlink" Target="https://www.oecd-ilibrary.org/education/reinforcing-and-innovating-teacher-professionalism_117a675c-en" TargetMode="External"/><Relationship Id="rId20" Type="http://schemas.openxmlformats.org/officeDocument/2006/relationships/hyperlink" Target="https://www.acara.edu.au/reporting/national-report-on-schooling-in-australia/participation-and-attainment-in-education-and-work" TargetMode="External"/><Relationship Id="rId41" Type="http://schemas.openxmlformats.org/officeDocument/2006/relationships/hyperlink" Target="https://www.acara.edu.au/reporting/national-report-on-schooling-in-australia/school-students-with-disability" TargetMode="External"/><Relationship Id="rId62" Type="http://schemas.openxmlformats.org/officeDocument/2006/relationships/hyperlink" Target="https://www.acara.edu.au/reporting/national-report-on-schooling-in-australia/naplan-national-results" TargetMode="External"/><Relationship Id="rId83" Type="http://schemas.openxmlformats.org/officeDocument/2006/relationships/hyperlink" Target="https://www.ncver.edu.au/research-and-statistics/publications/all-publications/do-schools-influence-student-engagement-in-the-high-school-years" TargetMode="External"/><Relationship Id="rId179" Type="http://schemas.openxmlformats.org/officeDocument/2006/relationships/hyperlink" Target="https://www.education.gov.au/school-funding/resources/review-funding-schooling-final-report-december-2011" TargetMode="External"/><Relationship Id="rId365" Type="http://schemas.openxmlformats.org/officeDocument/2006/relationships/hyperlink" Target="https://www.education.gov.au/quality-initial-teacher-education-review/resources/next-steps-report-quality-initial-teacher-education-review" TargetMode="External"/><Relationship Id="rId386" Type="http://schemas.openxmlformats.org/officeDocument/2006/relationships/hyperlink" Target="https://www.aitsl.edu.au/teachingfutures" TargetMode="External"/><Relationship Id="rId190" Type="http://schemas.openxmlformats.org/officeDocument/2006/relationships/hyperlink" Target="https://education.nt.gov.au/reviews-and-consultations/review-of-effective-enrolment" TargetMode="External"/><Relationship Id="rId204" Type="http://schemas.openxmlformats.org/officeDocument/2006/relationships/hyperlink" Target="https://www.education.gov.au/school-funding/resources/review-funding-schooling-final-report-december-2011" TargetMode="External"/><Relationship Id="rId225" Type="http://schemas.openxmlformats.org/officeDocument/2006/relationships/hyperlink" Target="https://www.telethonkids.org.au/our-research/impact/2021/research-translation/measuring-early-development-in-aboriginal-kids/" TargetMode="External"/><Relationship Id="rId246" Type="http://schemas.openxmlformats.org/officeDocument/2006/relationships/hyperlink" Target="https://www.education.gov.au/review-inform-better-and-fairer-education-system/resources/initial-consultation-surveys-summary-report" TargetMode="External"/><Relationship Id="rId267" Type="http://schemas.openxmlformats.org/officeDocument/2006/relationships/hyperlink" Target="https://www.pc.gov.au/inquiries/completed/mental-health/report" TargetMode="External"/><Relationship Id="rId288" Type="http://schemas.openxmlformats.org/officeDocument/2006/relationships/hyperlink" Target="https://www.latrobe.edu.au/__data/assets/pdf_file/0010/1198945/Writing-Themselves-In-4-National-report.pdf" TargetMode="External"/><Relationship Id="rId411" Type="http://schemas.openxmlformats.org/officeDocument/2006/relationships/hyperlink" Target="https://www.education.gov.au/review-inform-better-and-fairer-education-system/resources/initial-consultation-surveys-summary-report" TargetMode="External"/><Relationship Id="rId432" Type="http://schemas.openxmlformats.org/officeDocument/2006/relationships/hyperlink" Target="https://www.pall.asn.au/wp-content/uploads/2015/09/3-School-Leadership-and-Student-Outcomes_Professor-Vivianne-Robinson.pdf" TargetMode="External"/><Relationship Id="rId453" Type="http://schemas.openxmlformats.org/officeDocument/2006/relationships/hyperlink" Target="https://performancedashboard.d61.io/education_act" TargetMode="External"/><Relationship Id="rId106" Type="http://schemas.openxmlformats.org/officeDocument/2006/relationships/hyperlink" Target="https://grattan.edu.au/report/tackling-under-achievement/" TargetMode="External"/><Relationship Id="rId127" Type="http://schemas.openxmlformats.org/officeDocument/2006/relationships/hyperlink" Target="https://www.edresearch.edu.au/resources/focused-classrooms-practice-guide/focused-classrooms-practice-guide-full-publication" TargetMode="External"/><Relationship Id="rId313" Type="http://schemas.openxmlformats.org/officeDocument/2006/relationships/hyperlink" Target="https://www.education.gov.au/higher-education-statistics" TargetMode="External"/><Relationship Id="rId10" Type="http://schemas.openxmlformats.org/officeDocument/2006/relationships/hyperlink" Target="https://www.acara.edu.au/reporting/national-report-on-schooling-in-australia/school-students-with-disability" TargetMode="External"/><Relationship Id="rId31" Type="http://schemas.openxmlformats.org/officeDocument/2006/relationships/hyperlink" Target="https://www.acara.edu.au/reporting/national-report-on-schooling-in-australia/student-attendance" TargetMode="External"/><Relationship Id="rId52" Type="http://schemas.openxmlformats.org/officeDocument/2006/relationships/hyperlink" Target="https://www.acer.org/au/pisa/reports-and-data" TargetMode="External"/><Relationship Id="rId73" Type="http://schemas.openxmlformats.org/officeDocument/2006/relationships/hyperlink" Target="https://www.acer.org/au/pisa/reports-and-data" TargetMode="External"/><Relationship Id="rId94" Type="http://schemas.openxmlformats.org/officeDocument/2006/relationships/hyperlink" Target="https://research.acer.edu.au/research_conference_2003/4/" TargetMode="External"/><Relationship Id="rId148" Type="http://schemas.openxmlformats.org/officeDocument/2006/relationships/hyperlink" Target="https://www.paulramsayfoundation.org.au/news-resources/fault-lines-an-independent-review-into-australias-response-to-covid-19" TargetMode="External"/><Relationship Id="rId169" Type="http://schemas.openxmlformats.org/officeDocument/2006/relationships/hyperlink" Target="https://content.vu.edu.au/sites/default/files/media/educational-opportunity-australia-2015-who-succeeds-who-misses-out-mitchell-institute.pdf" TargetMode="External"/><Relationship Id="rId334" Type="http://schemas.openxmlformats.org/officeDocument/2006/relationships/hyperlink" Target="https://www.aare.edu.au/data/publications/2002/mur02145.pdf" TargetMode="External"/><Relationship Id="rId355" Type="http://schemas.openxmlformats.org/officeDocument/2006/relationships/hyperlink" Target="https://www.aitsl.edu.au/research/spotlights/the-impact-of-aboriginal-and-torres-strait-islander-educators" TargetMode="External"/><Relationship Id="rId376" Type="http://schemas.openxmlformats.org/officeDocument/2006/relationships/hyperlink" Target="https://www.education.gov.au/australian-universities-accord/resources/accord-interim-report" TargetMode="External"/><Relationship Id="rId397" Type="http://schemas.openxmlformats.org/officeDocument/2006/relationships/hyperlink" Target="https://qai.org.au/wp-content/uploads/2022/02/QAI-and-ATSILS-submission-to-QHRC-re-SDAs.pdf" TargetMode="External"/><Relationship Id="rId4" Type="http://schemas.openxmlformats.org/officeDocument/2006/relationships/hyperlink" Target="https://www.acer.org/au/pisa/reports-and-data" TargetMode="External"/><Relationship Id="rId180" Type="http://schemas.openxmlformats.org/officeDocument/2006/relationships/hyperlink" Target="https://research.acer.edu.au/research_conference_2003/4/" TargetMode="External"/><Relationship Id="rId215" Type="http://schemas.openxmlformats.org/officeDocument/2006/relationships/hyperlink" Target="https://research.acer.edu.au/tll_misc/35/" TargetMode="External"/><Relationship Id="rId236" Type="http://schemas.openxmlformats.org/officeDocument/2006/relationships/hyperlink" Target="https://www.abs.gov.au/statistics/health/disability/disability-ageing-and-carers-australia-summary-findings/2018" TargetMode="External"/><Relationship Id="rId257" Type="http://schemas.openxmlformats.org/officeDocument/2006/relationships/hyperlink" Target="https://www.aph.gov.au/Parliamentary_Business/Committees/Senate/Education_and_Employment/SchoolRefusal/Report" TargetMode="External"/><Relationship Id="rId278" Type="http://schemas.openxmlformats.org/officeDocument/2006/relationships/hyperlink" Target="https://www.aeufederal.org.au/news-media/media-releases/2020/september/040920" TargetMode="External"/><Relationship Id="rId401" Type="http://schemas.openxmlformats.org/officeDocument/2006/relationships/hyperlink" Target="https://www.lwb.org.au/ctfassets/qEpY5QVntAcJoiEtP1O8K/" TargetMode="External"/><Relationship Id="rId422" Type="http://schemas.openxmlformats.org/officeDocument/2006/relationships/hyperlink" Target="https://disability.royalcommission.gov.au/publications/interim-report" TargetMode="External"/><Relationship Id="rId443" Type="http://schemas.openxmlformats.org/officeDocument/2006/relationships/hyperlink" Target="https://www.acara.edu.au/reporting/national-report-on-schooling-in-australia/student-attendance" TargetMode="External"/><Relationship Id="rId303" Type="http://schemas.openxmlformats.org/officeDocument/2006/relationships/hyperlink" Target="https://v9.australiancurriculum.edu.au/teacher-resources/understand-this-learning-area/health-and-physical-education" TargetMode="External"/><Relationship Id="rId42" Type="http://schemas.openxmlformats.org/officeDocument/2006/relationships/hyperlink" Target="https://www.acara.edu.au/reporting/national-report-on-schooling-in-australia/school-students-with-disability" TargetMode="External"/><Relationship Id="rId84" Type="http://schemas.openxmlformats.org/officeDocument/2006/relationships/hyperlink" Target="https://education.qld.gov.au/initiativesstrategies/Documents/performance-insights-report.pdf" TargetMode="External"/><Relationship Id="rId138" Type="http://schemas.openxmlformats.org/officeDocument/2006/relationships/hyperlink" Target="https://apo.org.au/node/324378" TargetMode="External"/><Relationship Id="rId345" Type="http://schemas.openxmlformats.org/officeDocument/2006/relationships/hyperlink" Target="https://www.aitsl.edu.au/research/spotlights" TargetMode="External"/><Relationship Id="rId387" Type="http://schemas.openxmlformats.org/officeDocument/2006/relationships/hyperlink" Target="https://www.aitsl.edu.au/teach/national-review-of-teacher-registration" TargetMode="External"/><Relationship Id="rId191" Type="http://schemas.openxmlformats.org/officeDocument/2006/relationships/hyperlink" Target="https://www.education.gov.au/school-funding/resources/review-funding-schooling-final-report-december-2011" TargetMode="External"/><Relationship Id="rId205" Type="http://schemas.openxmlformats.org/officeDocument/2006/relationships/hyperlink" Target="https://research.acer.edu.au/aer/14/" TargetMode="External"/><Relationship Id="rId247" Type="http://schemas.openxmlformats.org/officeDocument/2006/relationships/hyperlink" Target="https://disability.royalcommission.gov.au/system/files/exhibit/STAT.0175.0001.0001.pdf" TargetMode="External"/><Relationship Id="rId412" Type="http://schemas.openxmlformats.org/officeDocument/2006/relationships/hyperlink" Target="https://education.nsw.gov.au/news/latest-news/greater-clarity-on-public-funding-for-non-government-schools" TargetMode="External"/><Relationship Id="rId107" Type="http://schemas.openxmlformats.org/officeDocument/2006/relationships/hyperlink" Target="https://grattan.edu.au/report/tackling-under-achievement/" TargetMode="External"/><Relationship Id="rId289" Type="http://schemas.openxmlformats.org/officeDocument/2006/relationships/hyperlink" Target="https://www.latrobe.edu.au/__data/assets/pdf_file/0010/1198945/Writing-Themselves-In-4-National-report.pdf" TargetMode="External"/><Relationship Id="rId454" Type="http://schemas.openxmlformats.org/officeDocument/2006/relationships/hyperlink" Target="https://www.closingthegap.gov.au/national-agreement/national-agreement-closing-the-gap/9-being-publicly-accountable-our-actions" TargetMode="External"/><Relationship Id="rId11" Type="http://schemas.openxmlformats.org/officeDocument/2006/relationships/hyperlink" Target="https://www.aihw.gov.au/reports/disability/people-with-disability-in-australia/contents/education-and-skills/engagement-in-education" TargetMode="External"/><Relationship Id="rId53" Type="http://schemas.openxmlformats.org/officeDocument/2006/relationships/hyperlink" Target="https://www.acara.edu.au/reporting/national-report-on-schooling-in-australia/naplan-national-results" TargetMode="External"/><Relationship Id="rId149" Type="http://schemas.openxmlformats.org/officeDocument/2006/relationships/hyperlink" Target="https://www.digitalinclusionindex.org.au/dashboard/Total.aspx" TargetMode="External"/><Relationship Id="rId314" Type="http://schemas.openxmlformats.org/officeDocument/2006/relationships/hyperlink" Target="https://www.education.gov.au/review-inform-better-and-fairer-education-system/resources/initial-consultation-surveys-summary-report" TargetMode="External"/><Relationship Id="rId356" Type="http://schemas.openxmlformats.org/officeDocument/2006/relationships/hyperlink" Target="https://data.oecd.org/teachers/teachers-salaries.htm" TargetMode="External"/><Relationship Id="rId398" Type="http://schemas.openxmlformats.org/officeDocument/2006/relationships/hyperlink" Target="https://www.qfcc.qld.gov.au/sites/default/files/2023-08/QFCC_Child_Rights_Report_7_EducationPlay.pdf" TargetMode="External"/><Relationship Id="rId95" Type="http://schemas.openxmlformats.org/officeDocument/2006/relationships/hyperlink" Target="https://www.edresearch.edu.au/resources/supporting-students-significantly-behind-literacy-and-numeracy" TargetMode="External"/><Relationship Id="rId160" Type="http://schemas.openxmlformats.org/officeDocument/2006/relationships/hyperlink" Target="https://research.acer.edu.au/ar_misc/47/" TargetMode="External"/><Relationship Id="rId216" Type="http://schemas.openxmlformats.org/officeDocument/2006/relationships/hyperlink" Target="https://www.communityhubs.org.au/wp-content/uploads/2017/08/extended-school-hub-evaluation.pdf" TargetMode="External"/><Relationship Id="rId423" Type="http://schemas.openxmlformats.org/officeDocument/2006/relationships/hyperlink" Target="https://www.acara.edu.au/reporting/national-report-on-schooling-in-australia/school-students-with-disability" TargetMode="External"/><Relationship Id="rId258" Type="http://schemas.openxmlformats.org/officeDocument/2006/relationships/hyperlink" Target="https://www.education.gov.au/review-inform-better-and-fairer-education-system/resources/initial-consultation-surveys-summary-report" TargetMode="External"/><Relationship Id="rId22" Type="http://schemas.openxmlformats.org/officeDocument/2006/relationships/hyperlink" Target="https://www.pc.gov.au/inquiries/completed/school-agreement/report" TargetMode="External"/><Relationship Id="rId64" Type="http://schemas.openxmlformats.org/officeDocument/2006/relationships/hyperlink" Target="https://www.edresearch.edu.au/resources/naplan-participation-who-missing-tests-and-why-it-matters" TargetMode="External"/><Relationship Id="rId118" Type="http://schemas.openxmlformats.org/officeDocument/2006/relationships/hyperlink" Target="https://www.gov.uk/government/publications/pirls-2021-reading-literacy-performance-in-england" TargetMode="External"/><Relationship Id="rId325" Type="http://schemas.openxmlformats.org/officeDocument/2006/relationships/hyperlink" Target="https://www.aitsl.edu.au/docs/default-source/atwd-js/march29-2023/atwd-key-metrics-dashboard---march-2023.pdf?sfvrsn=ebd1b03c_2" TargetMode="External"/><Relationship Id="rId367" Type="http://schemas.openxmlformats.org/officeDocument/2006/relationships/hyperlink" Target="https://grattan.edu.au/report/top-teachers/" TargetMode="External"/><Relationship Id="rId171" Type="http://schemas.openxmlformats.org/officeDocument/2006/relationships/hyperlink" Target="https://ccyp.wa.gov.au/media/1422/report-education-children-at-risk-of-disengaging-from-school-literature-review.pdf" TargetMode="External"/><Relationship Id="rId227" Type="http://schemas.openxmlformats.org/officeDocument/2006/relationships/hyperlink" Target="https://www.pc.gov.au/inquiries/completed/school-agreement/report" TargetMode="External"/><Relationship Id="rId269" Type="http://schemas.openxmlformats.org/officeDocument/2006/relationships/hyperlink" Target="https://www.education.gov.au/review-inform-better-and-fairer-education-system/resources/initial-consultation-surveys-summary-report" TargetMode="External"/><Relationship Id="rId434" Type="http://schemas.openxmlformats.org/officeDocument/2006/relationships/hyperlink" Target="http://www.michaelfullan.ca/wp-content/uploads/2013/08/JSD-Power-of-Professional-Capital.pdf" TargetMode="External"/><Relationship Id="rId33" Type="http://schemas.openxmlformats.org/officeDocument/2006/relationships/hyperlink" Target="https://www.acara.edu.au/reporting/national-report-on-schooling-in-australia/naplan-national-report-archive" TargetMode="External"/><Relationship Id="rId129" Type="http://schemas.openxmlformats.org/officeDocument/2006/relationships/hyperlink" Target="https://www.education.gov.au/review-inform-better-and-fairer-education-system/resources/initial-consultation-surveys-summary-report" TargetMode="External"/><Relationship Id="rId280" Type="http://schemas.openxmlformats.org/officeDocument/2006/relationships/hyperlink" Target="https://www.abc.net.au/news/alison-branley/6470766" TargetMode="External"/><Relationship Id="rId336" Type="http://schemas.openxmlformats.org/officeDocument/2006/relationships/hyperlink" Target="https://www.acu.edu.au/about-acu/news/2023/march/principals-health-suffers-amid-threats-violence-and-chronic-staff-shortages" TargetMode="External"/><Relationship Id="rId75" Type="http://schemas.openxmlformats.org/officeDocument/2006/relationships/hyperlink" Target="https://research.acer.edu.au/cgi/viewcontent.cgi?article=1006&amp;context=pirls" TargetMode="External"/><Relationship Id="rId140" Type="http://schemas.openxmlformats.org/officeDocument/2006/relationships/hyperlink" Target="https://grattan.edu.au/report/ending-the-lesson-lottery-how-to-improve-curriculum-planning-in-schools/" TargetMode="External"/><Relationship Id="rId182" Type="http://schemas.openxmlformats.org/officeDocument/2006/relationships/hyperlink" Target="https://www.aedc.gov.au/resources/detail/2021-aedc-national-report" TargetMode="External"/><Relationship Id="rId378" Type="http://schemas.openxmlformats.org/officeDocument/2006/relationships/hyperlink" Target="https://www.oecd.org/pisa/publications/pisa-2018-results.htm" TargetMode="External"/><Relationship Id="rId403" Type="http://schemas.openxmlformats.org/officeDocument/2006/relationships/hyperlink" Target="https://www.lowitja.org.au/page/services/tools/pathways-to-research-toolkit/downloads" TargetMode="External"/><Relationship Id="rId6" Type="http://schemas.openxmlformats.org/officeDocument/2006/relationships/hyperlink" Target="https://www.acara.edu.au/reporting/national-report-on-schooling-in-australia/participation-and-attainment-in-education-and-work" TargetMode="External"/><Relationship Id="rId238" Type="http://schemas.openxmlformats.org/officeDocument/2006/relationships/hyperlink" Target="https://www.acara.edu.au/reporting/national-report-on-schooling-in-australia/school-students-with-disability" TargetMode="External"/><Relationship Id="rId445" Type="http://schemas.openxmlformats.org/officeDocument/2006/relationships/hyperlink" Target="https://ministers.education.gov.au/clare/teacher-workforce-shortages-issues-paper" TargetMode="External"/><Relationship Id="rId291" Type="http://schemas.openxmlformats.org/officeDocument/2006/relationships/hyperlink" Target="https://www.education.act.gov.au/__data/assets/pdf_file/0003/856254/Attach-4-Expert-Panel-Report-Web.pdf" TargetMode="External"/><Relationship Id="rId305" Type="http://schemas.openxmlformats.org/officeDocument/2006/relationships/hyperlink" Target="https://www.education.gov.au/review-inform-better-and-fairer-education-system/resources/initial-consultation-surveys-summary-report" TargetMode="External"/><Relationship Id="rId347" Type="http://schemas.openxmlformats.org/officeDocument/2006/relationships/hyperlink" Target="https://education.unimelb.edu.au/mgse-industry-reports/report-7-seeing-ourselves-at-school" TargetMode="External"/><Relationship Id="rId44" Type="http://schemas.openxmlformats.org/officeDocument/2006/relationships/hyperlink" Target="https://www.oecd.org/education/talis/talis-2018-country-notes.htm" TargetMode="External"/><Relationship Id="rId86" Type="http://schemas.openxmlformats.org/officeDocument/2006/relationships/hyperlink" Target="https://theconversation.com/homeschooling-boomed-last-year-but-these-4-charts-show-it-was-on-the-rise-before-covid-157309" TargetMode="External"/><Relationship Id="rId151" Type="http://schemas.openxmlformats.org/officeDocument/2006/relationships/hyperlink" Target="https://www.aph.gov.au/Parliamentary_Business/Committees/House/Employment_Education_and_Training/AIineducation/Submissions" TargetMode="External"/><Relationship Id="rId389" Type="http://schemas.openxmlformats.org/officeDocument/2006/relationships/hyperlink" Target="https://www.childabuseroyalcommission.gov.au/schools" TargetMode="External"/><Relationship Id="rId193" Type="http://schemas.openxmlformats.org/officeDocument/2006/relationships/hyperlink" Target="https://www.oecd.org/publications/equity-in-education-9789264073234-en.htm" TargetMode="External"/><Relationship Id="rId207" Type="http://schemas.openxmlformats.org/officeDocument/2006/relationships/hyperlink" Target="https://educationendowmentfoundation.org.uk/news/eef-blog-three-takeaways-from-the-evidence-on-improving-teacher-recruitment-and-retention" TargetMode="External"/><Relationship Id="rId249" Type="http://schemas.openxmlformats.org/officeDocument/2006/relationships/hyperlink" Target="https://www.education.act.gov.au/__data/assets/pdf_file/0003/856254/Attach-4-Expert-Panel-Report-Web.pdf" TargetMode="External"/><Relationship Id="rId414" Type="http://schemas.openxmlformats.org/officeDocument/2006/relationships/hyperlink" Target="https://www.nccd.edu.au/wider-support-materials/new-nccd" TargetMode="External"/><Relationship Id="rId456" Type="http://schemas.openxmlformats.org/officeDocument/2006/relationships/hyperlink" Target="https://csrm.cass.anu.edu.au/sites/default/files/docs/2021/7/Narragunnawali_evaluation_and_monitoring_-_Paper_15_-_The_State_of_Reconciliation_in_Education_-_For_web.pdf" TargetMode="External"/><Relationship Id="rId13" Type="http://schemas.openxmlformats.org/officeDocument/2006/relationships/hyperlink" Target="https://research.acer.edu.au/research_conference_2003/4/" TargetMode="External"/><Relationship Id="rId109" Type="http://schemas.openxmlformats.org/officeDocument/2006/relationships/hyperlink" Target="https://research.acer.edu.au/tll_misc/5/" TargetMode="External"/><Relationship Id="rId260" Type="http://schemas.openxmlformats.org/officeDocument/2006/relationships/hyperlink" Target="https://www.mentalhealthcommission.gov.au/getmedia/9f2d5e51-dfe0-4ac5-b06a-97dbba252e53/National-children-s-Mental-Health-and-Wellbeing-Strategy-FULL" TargetMode="External"/><Relationship Id="rId316" Type="http://schemas.openxmlformats.org/officeDocument/2006/relationships/hyperlink" Target="https://www.monash.edu/__data/assets/pdf_file/0009/909288/what-nurses-and-midwives-want-findings-from-the-national-survey-on-workplace-climate-and-well-being-2016.pdf" TargetMode="External"/><Relationship Id="rId55" Type="http://schemas.openxmlformats.org/officeDocument/2006/relationships/hyperlink" Target="https://www.education.gov.au/integrated-data-research/benefits-educational-attainment" TargetMode="External"/><Relationship Id="rId97" Type="http://schemas.openxmlformats.org/officeDocument/2006/relationships/hyperlink" Target="https://www.aedc.gov.au/" TargetMode="External"/><Relationship Id="rId120" Type="http://schemas.openxmlformats.org/officeDocument/2006/relationships/hyperlink" Target="https://www.education.gov.au/australian-curriculum/year-1-phonics-check" TargetMode="External"/><Relationship Id="rId358" Type="http://schemas.openxmlformats.org/officeDocument/2006/relationships/hyperlink" Target="https://www.education.gov.au/national-teacher-workforce-action-plan" TargetMode="External"/><Relationship Id="rId162" Type="http://schemas.openxmlformats.org/officeDocument/2006/relationships/hyperlink" Target="https://research.acer.edu.au/ar_misc/47/" TargetMode="External"/><Relationship Id="rId218" Type="http://schemas.openxmlformats.org/officeDocument/2006/relationships/hyperlink" Target="https://www.nsw.gov.au/media-releases/free-health-and-development-checks-roll-out-early-childhood-education-and-care-centres" TargetMode="External"/><Relationship Id="rId425" Type="http://schemas.openxmlformats.org/officeDocument/2006/relationships/hyperlink" Target="https://www.education.gov.au/national-school-resourcing-board/resources/final-report" TargetMode="External"/><Relationship Id="rId271" Type="http://schemas.openxmlformats.org/officeDocument/2006/relationships/hyperlink" Target="https://www.health.gov.au/sites/default/files/documents/2020/11/report-detailing-key-themes-and-early-findings-to-support-initial-advice-of-the-national-suicide-prevention-adviser-report-detailing-key-themes-and-early-findings-to-support-initial-advice-of-the-national-suicide-preventio.pdf" TargetMode="External"/><Relationship Id="rId24" Type="http://schemas.openxmlformats.org/officeDocument/2006/relationships/hyperlink" Target="https://www.oecd.org/education/the-economic-impacts-of-learning-losses-21908d74-en.htm" TargetMode="External"/><Relationship Id="rId66" Type="http://schemas.openxmlformats.org/officeDocument/2006/relationships/hyperlink" Target="https://nap.edu.au/about/test-development" TargetMode="External"/><Relationship Id="rId131" Type="http://schemas.openxmlformats.org/officeDocument/2006/relationships/hyperlink" Target="https://www.education.wa.edu.au/dl/kg1prm" TargetMode="External"/><Relationship Id="rId327" Type="http://schemas.openxmlformats.org/officeDocument/2006/relationships/hyperlink" Target="https://education.qld.gov.au/students/student-health-safety-wellbeing/student-wellbeing-package" TargetMode="External"/><Relationship Id="rId369" Type="http://schemas.openxmlformats.org/officeDocument/2006/relationships/hyperlink" Target="https://www.pc.gov.au/submissions-search?collection=productivity-commission-sub-web&amp;f.Inquiry%7CT=National+School+Reform+Agreement&amp;query=AERO" TargetMode="External"/><Relationship Id="rId173" Type="http://schemas.openxmlformats.org/officeDocument/2006/relationships/hyperlink" Target="https://youthsense.com.au/research/after-the-atar-i/" TargetMode="External"/><Relationship Id="rId229" Type="http://schemas.openxmlformats.org/officeDocument/2006/relationships/hyperlink" Target="https://education.nsw.gov.au/about-us/strategies-and-reports/our-reconciliation-action-plan/reconciliation-action-plan/results-of-our-progress-survey--2021--" TargetMode="External"/><Relationship Id="rId380" Type="http://schemas.openxmlformats.org/officeDocument/2006/relationships/hyperlink" Target="https://www.education.gov.au/quality-schools-package/resources/independent-review-regional-rural-and-remote-education-final-report" TargetMode="External"/><Relationship Id="rId436" Type="http://schemas.openxmlformats.org/officeDocument/2006/relationships/hyperlink" Target="https://www.acara.edu.au/reporting/national-report-on-schooling-in-australia/naplan-national-results" TargetMode="External"/><Relationship Id="rId240" Type="http://schemas.openxmlformats.org/officeDocument/2006/relationships/hyperlink" Target="https://disability.royalcommission.gov.au/publications/final-report-volume-7-inclusive-education-employment-and-housing" TargetMode="External"/><Relationship Id="rId35" Type="http://schemas.openxmlformats.org/officeDocument/2006/relationships/hyperlink" Target="https://www.pc.gov.au/inquiries/completed/school-agreement/report" TargetMode="External"/><Relationship Id="rId77" Type="http://schemas.openxmlformats.org/officeDocument/2006/relationships/hyperlink" Target="https://www.pc.gov.au/inquiries/completed/school-agreement/report" TargetMode="External"/><Relationship Id="rId100" Type="http://schemas.openxmlformats.org/officeDocument/2006/relationships/hyperlink" Target="https://nsra-open-letter.squarespace.com/reform-1" TargetMode="External"/><Relationship Id="rId282" Type="http://schemas.openxmlformats.org/officeDocument/2006/relationships/hyperlink" Target="https://www.abc.net.au/news/2023-10-05/abs-data-shows-mental-health-anxiety-depression-rising/102928618?utm_source=abc_news_app&amp;utm_medium=content_shared&amp;utm_campaign=abc_news_app&amp;utm_content=other" TargetMode="External"/><Relationship Id="rId338" Type="http://schemas.openxmlformats.org/officeDocument/2006/relationships/hyperlink" Target="https://www.aph.gov.au/Parliamentary_Business/Committees/Senate/Education_and_Employment/DASC/Submissions" TargetMode="External"/><Relationship Id="rId8" Type="http://schemas.openxmlformats.org/officeDocument/2006/relationships/hyperlink" Target="https://www.edresearch.edu.au/resources/learning-outcomes-students-early-low-naplan-performance" TargetMode="External"/><Relationship Id="rId142" Type="http://schemas.openxmlformats.org/officeDocument/2006/relationships/hyperlink" Target="https://www.edreports.org/impact/why-materials-matter" TargetMode="External"/><Relationship Id="rId184" Type="http://schemas.openxmlformats.org/officeDocument/2006/relationships/hyperlink" Target="https://www.vu.edu.au/mitchell-institute/educational-opportunity/educational-opportunity-2020-landmark-study-reveals-entrenched-educational-inequality" TargetMode="External"/><Relationship Id="rId391" Type="http://schemas.openxmlformats.org/officeDocument/2006/relationships/hyperlink" Target="https://acara.edu.au/reporting/measurement-framework-for-schooling-in-australia" TargetMode="External"/><Relationship Id="rId405" Type="http://schemas.openxmlformats.org/officeDocument/2006/relationships/hyperlink" Target="https://www.pc.gov.au/inquiries/current/closing-the-gap-review/draft/closing-the-gap-review-draft.pdf" TargetMode="External"/><Relationship Id="rId447" Type="http://schemas.openxmlformats.org/officeDocument/2006/relationships/hyperlink" Target="https://acara.edu.au/reporting/national-report-on-schooling-in-australia" TargetMode="External"/><Relationship Id="rId251" Type="http://schemas.openxmlformats.org/officeDocument/2006/relationships/hyperlink" Target="https://www.aihw.gov.au/getmedia/7c42913d-295f-4bc9-9c24-4e44eff4a04a/aihw-aus-221.pdf" TargetMode="External"/><Relationship Id="rId46" Type="http://schemas.openxmlformats.org/officeDocument/2006/relationships/hyperlink" Target="https://www.education.gov.au/alice-springs-mparntwe-education-declaration/resources/alice-springs-mparntwe-education-declaration" TargetMode="External"/><Relationship Id="rId293" Type="http://schemas.openxmlformats.org/officeDocument/2006/relationships/hyperlink" Target="https://www.education.gov.au/review-inform-better-and-fairer-education-system/resources/initial-consultation-surveys-summary-report" TargetMode="External"/><Relationship Id="rId307" Type="http://schemas.openxmlformats.org/officeDocument/2006/relationships/hyperlink" Target="https://www2.education.vic.gov.au/pal/mental-health-fund-menu/guidance/school-mental-health-planning-tool" TargetMode="External"/><Relationship Id="rId349" Type="http://schemas.openxmlformats.org/officeDocument/2006/relationships/hyperlink" Target="https://www.aitsl.edu.au/docs/default-source/atwd/atwd-teacher-workforce-report-2021.pdf?sfvrsn=126ba53c_2" TargetMode="External"/><Relationship Id="rId88" Type="http://schemas.openxmlformats.org/officeDocument/2006/relationships/hyperlink" Target="https://www.niaa.gov.au/indigenous-affairs/education/remote-school-attendance-strategy" TargetMode="External"/><Relationship Id="rId111" Type="http://schemas.openxmlformats.org/officeDocument/2006/relationships/hyperlink" Target="https://www.ohrc.on.ca/sites/default/files/FINAL%20R2R%20REPORT%20DESIGNED%20April%2012.pdf" TargetMode="External"/><Relationship Id="rId153" Type="http://schemas.openxmlformats.org/officeDocument/2006/relationships/hyperlink" Target="https://www.education.gov.au/alice-springs-mparntwe-education-declaration/resources/alice-springs-mparntwe-education-declaration" TargetMode="External"/><Relationship Id="rId195" Type="http://schemas.openxmlformats.org/officeDocument/2006/relationships/hyperlink" Target="https://www.abs.gov.au/statistics/people/education/schools/latest-release" TargetMode="External"/><Relationship Id="rId209" Type="http://schemas.openxmlformats.org/officeDocument/2006/relationships/hyperlink" Target="https://www.pc.gov.au/inquiries/completed/school-agreement/report" TargetMode="External"/><Relationship Id="rId360" Type="http://schemas.openxmlformats.org/officeDocument/2006/relationships/hyperlink" Target="https://www.oecd.org/education/talis/TALIS2018_insights_and_interpretations.pdf" TargetMode="External"/><Relationship Id="rId416" Type="http://schemas.openxmlformats.org/officeDocument/2006/relationships/hyperlink" Target="https://www.nccd.edu.au/wider-support-materials/support-provided-within-quality-differentiated-teaching-practice" TargetMode="External"/><Relationship Id="rId220" Type="http://schemas.openxmlformats.org/officeDocument/2006/relationships/hyperlink" Target="https://www.education.gov.au/teaching-and-school-leadership/resources/extended-service-school-models-report" TargetMode="External"/><Relationship Id="rId458" Type="http://schemas.openxmlformats.org/officeDocument/2006/relationships/hyperlink" Target="https://www.closingthegap.gov.au/implementation-plans" TargetMode="External"/><Relationship Id="rId15" Type="http://schemas.openxmlformats.org/officeDocument/2006/relationships/hyperlink" Target="https://www.education.gov.au/school-funding/resources/review-funding-schooling-final-report-december-2011" TargetMode="External"/><Relationship Id="rId57" Type="http://schemas.openxmlformats.org/officeDocument/2006/relationships/hyperlink" Target="https://www.vu.edu.au/mitchell-institute/educational-opportunity/educational-opportunity-2020-landmark-study-reveals-entrenched-educational-inequality" TargetMode="External"/><Relationship Id="rId262" Type="http://schemas.openxmlformats.org/officeDocument/2006/relationships/hyperlink" Target="https://www.pc.gov.au/inquiries/completed/school-agreement/report" TargetMode="External"/><Relationship Id="rId318" Type="http://schemas.openxmlformats.org/officeDocument/2006/relationships/hyperlink" Target="https://www.aitsl.edu.au/research/spotlights/australia-s-teacher-workforce-today" TargetMode="External"/><Relationship Id="rId99" Type="http://schemas.openxmlformats.org/officeDocument/2006/relationships/hyperlink" Target="https://www.education.gov.au/education-ministers-meeting/resources/education-ministers-meeting-communiqu-october-2023" TargetMode="External"/><Relationship Id="rId122" Type="http://schemas.openxmlformats.org/officeDocument/2006/relationships/hyperlink" Target="https://www.mathematicshub.edu.au/plan-teach-and-assess/assessing/y1-number-check/" TargetMode="External"/><Relationship Id="rId164" Type="http://schemas.openxmlformats.org/officeDocument/2006/relationships/hyperlink" Target="https://www.acara.edu.au/reporting/national-report-on-schooling-in-australia/nap-sample-assessments" TargetMode="External"/><Relationship Id="rId371" Type="http://schemas.openxmlformats.org/officeDocument/2006/relationships/hyperlink" Target="https://treasury.gov.au/employment-whitepaper/final-report" TargetMode="External"/><Relationship Id="rId427" Type="http://schemas.openxmlformats.org/officeDocument/2006/relationships/hyperlink" Target="https://www.education.gov.au/disability-standards-education-2005/resources/final-report-2020-review-disability-standards-education-2005" TargetMode="External"/><Relationship Id="rId26" Type="http://schemas.openxmlformats.org/officeDocument/2006/relationships/hyperlink" Target="https://www.education.gov.au/national-teacher-workforce-action-plan" TargetMode="External"/><Relationship Id="rId231" Type="http://schemas.openxmlformats.org/officeDocument/2006/relationships/hyperlink" Target="https://ministers.pmc.gov.au/burney/2023/next-step-towards-closing-gap" TargetMode="External"/><Relationship Id="rId273" Type="http://schemas.openxmlformats.org/officeDocument/2006/relationships/hyperlink" Target="https://headspace.org.au/assets/Uploads/COVID-Client-Impact-Report-FINAL-11-8-20.pdf" TargetMode="External"/><Relationship Id="rId329" Type="http://schemas.openxmlformats.org/officeDocument/2006/relationships/hyperlink" Target="https://www.oecd-ilibrary.org/education/reinforcing-and-innovating-teacher-professionalism_117a675c-en" TargetMode="External"/><Relationship Id="rId68" Type="http://schemas.openxmlformats.org/officeDocument/2006/relationships/hyperlink" Target="https://grattan.edu.au/report/targeted-teaching-how-better-use-of-data-can-improve-student-learning/" TargetMode="External"/><Relationship Id="rId133" Type="http://schemas.openxmlformats.org/officeDocument/2006/relationships/hyperlink" Target="https://www.edresearch.edu.au/resources/explicit-instruction-optimises-learning" TargetMode="External"/><Relationship Id="rId175" Type="http://schemas.openxmlformats.org/officeDocument/2006/relationships/hyperlink" Target="https://www.pc.gov.au/inquiries/completed/school-agreement/report" TargetMode="External"/><Relationship Id="rId340" Type="http://schemas.openxmlformats.org/officeDocument/2006/relationships/hyperlink" Target="https://www.education.gov.au/review-inform-better-and-fairer-education-system/resources/initial-consultation-surveys-summary-report" TargetMode="External"/><Relationship Id="rId200" Type="http://schemas.openxmlformats.org/officeDocument/2006/relationships/hyperlink" Target="https://www.pc.gov.au/inquiries/completed/school-agreement/report" TargetMode="External"/><Relationship Id="rId382" Type="http://schemas.openxmlformats.org/officeDocument/2006/relationships/hyperlink" Target="https://www.education.gov.au/quality-schools-package/resources/independent-review-regional-rural-and-remote-education-final-report" TargetMode="External"/><Relationship Id="rId438" Type="http://schemas.openxmlformats.org/officeDocument/2006/relationships/hyperlink" Target="https://www.abs.gov.au/statistics/people/education/education-and-work-australia/latest-release" TargetMode="External"/><Relationship Id="rId242" Type="http://schemas.openxmlformats.org/officeDocument/2006/relationships/hyperlink" Target="https://www.ndisreview.gov.au/news/improving-approach-early-childhood" TargetMode="External"/><Relationship Id="rId284" Type="http://schemas.openxmlformats.org/officeDocument/2006/relationships/hyperlink" Target="https://www.dss.gov.au/sites/default/files/documents/05_2021/19667-dss-footprints-time.pdf" TargetMode="External"/><Relationship Id="rId37" Type="http://schemas.openxmlformats.org/officeDocument/2006/relationships/hyperlink" Target="https://www.pc.gov.au/inquiries/completed/mental-health/report" TargetMode="External"/><Relationship Id="rId79" Type="http://schemas.openxmlformats.org/officeDocument/2006/relationships/hyperlink" Target="https://www.acara.edu.au/reporting/national-report-on-schooling-in-australia/naplan-national-results" TargetMode="External"/><Relationship Id="rId102" Type="http://schemas.openxmlformats.org/officeDocument/2006/relationships/hyperlink" Target="https://www.edresearch.edu.au/resources/implementing-effective-tiered-interventions-secondary-schools-survey-school-and-support-staff" TargetMode="External"/><Relationship Id="rId144" Type="http://schemas.openxmlformats.org/officeDocument/2006/relationships/hyperlink" Target="https://www.education.sa.gov.au/department/media-centre/our-news/nation-leading-trial-in-sa-schools-to-focus-on-the-safe-use-of-ai" TargetMode="External"/><Relationship Id="rId90" Type="http://schemas.openxmlformats.org/officeDocument/2006/relationships/hyperlink" Target="https://www.thesmithfamily.com.au/media/research/reports/attendance-lifts-achievement" TargetMode="External"/><Relationship Id="rId186" Type="http://schemas.openxmlformats.org/officeDocument/2006/relationships/hyperlink" Target="https://www.pc.gov.au/inquiries/completed/school-agreement/report" TargetMode="External"/><Relationship Id="rId351" Type="http://schemas.openxmlformats.org/officeDocument/2006/relationships/hyperlink" Target="https://www.aitsl.edu.au/research/spotlights" TargetMode="External"/><Relationship Id="rId393" Type="http://schemas.openxmlformats.org/officeDocument/2006/relationships/hyperlink" Target="https://www.pc.gov.au/inquiries/completed/school-agreement/report" TargetMode="External"/><Relationship Id="rId407" Type="http://schemas.openxmlformats.org/officeDocument/2006/relationships/hyperlink" Target="https://www.legislation.gov.au/Details/C2020C00142" TargetMode="External"/><Relationship Id="rId449" Type="http://schemas.openxmlformats.org/officeDocument/2006/relationships/hyperlink" Target="https://performancedashboard.d61.io/education" TargetMode="External"/><Relationship Id="rId211" Type="http://schemas.openxmlformats.org/officeDocument/2006/relationships/hyperlink" Target="https://research.acer.edu.au/research_conference_2003/4/" TargetMode="External"/><Relationship Id="rId253" Type="http://schemas.openxmlformats.org/officeDocument/2006/relationships/hyperlink" Target="https://www.pc.gov.au/inquiries/completed/school-agreement/report" TargetMode="External"/><Relationship Id="rId295" Type="http://schemas.openxmlformats.org/officeDocument/2006/relationships/hyperlink" Target="https://www.bps.org.uk/psychologist/neurodiversity-affirmative-education-why-and-how" TargetMode="External"/><Relationship Id="rId309" Type="http://schemas.openxmlformats.org/officeDocument/2006/relationships/hyperlink" Target="https://www.qilt.edu.au/docs/default-source/default-document-library/2022-gos-national-report.pdf?sfvrsn=c5d342c8_2" TargetMode="External"/><Relationship Id="rId460" Type="http://schemas.openxmlformats.org/officeDocument/2006/relationships/hyperlink" Target="https://budget.gov.au/content/bp2/index.htm" TargetMode="External"/><Relationship Id="rId48" Type="http://schemas.openxmlformats.org/officeDocument/2006/relationships/hyperlink" Target="https://labourmarketinsights.gov.au/our-research/employment-projections/" TargetMode="External"/><Relationship Id="rId113" Type="http://schemas.openxmlformats.org/officeDocument/2006/relationships/hyperlink" Target="https://nsra-open-letter.squarespace.com/reform-1" TargetMode="External"/><Relationship Id="rId320" Type="http://schemas.openxmlformats.org/officeDocument/2006/relationships/hyperlink" Target="https://www.education.gov.au/review-inform-better-and-fairer-education-system/resources/initial-consultation-surveys-summary-report" TargetMode="External"/><Relationship Id="rId155" Type="http://schemas.openxmlformats.org/officeDocument/2006/relationships/hyperlink" Target="https://www.oecd.org/education/2030-project/teaching-and-learning/learning/learning-compass-2030/" TargetMode="External"/><Relationship Id="rId197" Type="http://schemas.openxmlformats.org/officeDocument/2006/relationships/hyperlink" Target="https://www.oecd.org/publications/equity-in-education-9789264073234-en.htm" TargetMode="External"/><Relationship Id="rId362" Type="http://schemas.openxmlformats.org/officeDocument/2006/relationships/hyperlink" Target="https://www.aitsl.edu.au/research/spotlights/australia-s-teacher-workforce-today" TargetMode="External"/><Relationship Id="rId418" Type="http://schemas.openxmlformats.org/officeDocument/2006/relationships/hyperlink" Target="https://www.nccd.edu.au/wider-support-materials/substantial-adjustments" TargetMode="External"/><Relationship Id="rId222" Type="http://schemas.openxmlformats.org/officeDocument/2006/relationships/hyperlink" Target="https://www.communityhubs.org.au/wp-content/uploads/2017/10/Primary_Schools_as_Community_Hubs_Literature_Review_Jul_12.pdf" TargetMode="External"/><Relationship Id="rId264" Type="http://schemas.openxmlformats.org/officeDocument/2006/relationships/hyperlink" Target="https://cyda.org.au/wp-content/uploads/2023/08/SW_CYDA_Youth_Survey_May23_P5.pdf" TargetMode="External"/><Relationship Id="rId17" Type="http://schemas.openxmlformats.org/officeDocument/2006/relationships/hyperlink" Target="https://www.pc.gov.au/inquiries/completed/school-agreement/report" TargetMode="External"/><Relationship Id="rId59" Type="http://schemas.openxmlformats.org/officeDocument/2006/relationships/hyperlink" Target="https://www.acara.edu.au/reporting/national-report-on-schooling-in-australia/year-12-certification-rates" TargetMode="External"/><Relationship Id="rId124" Type="http://schemas.openxmlformats.org/officeDocument/2006/relationships/hyperlink" Target="https://www.edresearch.edu.au/resources/use-evidence-based-practices-schools-national-snapshot" TargetMode="External"/><Relationship Id="rId70" Type="http://schemas.openxmlformats.org/officeDocument/2006/relationships/hyperlink" Target="https://research.acer.edu.au/ozpisa/34/" TargetMode="External"/><Relationship Id="rId166" Type="http://schemas.openxmlformats.org/officeDocument/2006/relationships/hyperlink" Target="https://www.acara.edu.au/reporting/national-report-on-schooling-in-australia/nap-sample-assessments" TargetMode="External"/><Relationship Id="rId331" Type="http://schemas.openxmlformats.org/officeDocument/2006/relationships/hyperlink" Target="https://www.oecd-ilibrary.org/education/reinforcing-and-innovating-teacher-professionalism_117a675c-en" TargetMode="External"/><Relationship Id="rId373" Type="http://schemas.openxmlformats.org/officeDocument/2006/relationships/hyperlink" Target="https://www.education.gov.au/australian-universities-accord/resources/accord-interim-report" TargetMode="External"/><Relationship Id="rId429" Type="http://schemas.openxmlformats.org/officeDocument/2006/relationships/hyperlink" Target="https://www.pc.gov.au/inquiries/completed/school-agreement/report" TargetMode="External"/><Relationship Id="rId1" Type="http://schemas.openxmlformats.org/officeDocument/2006/relationships/hyperlink" Target="https://ministers.education.gov.au/clare/expert-panel-inform-better-and-fairer-education-system" TargetMode="External"/><Relationship Id="rId233" Type="http://schemas.openxmlformats.org/officeDocument/2006/relationships/hyperlink" Target="https://www.aihw.gov.au/reports/disability/people-with-disability-in-australia/contents/education-and-skills/engagement-in-education" TargetMode="External"/><Relationship Id="rId440" Type="http://schemas.openxmlformats.org/officeDocument/2006/relationships/hyperlink" Target="https://labourmarketinsights.gov.au/our-research/employment-projections/" TargetMode="External"/><Relationship Id="rId28" Type="http://schemas.openxmlformats.org/officeDocument/2006/relationships/hyperlink" Target="https://ministers.education.gov.au/clare/speech-national-press-club" TargetMode="External"/><Relationship Id="rId275" Type="http://schemas.openxmlformats.org/officeDocument/2006/relationships/hyperlink" Target="https://www.abs.gov.au/statistics/health/mental-health/national-study-mental-health-and-wellbeing/latest-release" TargetMode="External"/><Relationship Id="rId300" Type="http://schemas.openxmlformats.org/officeDocument/2006/relationships/hyperlink" Target="https://www.health.gov.au/committees-and-groups/social-and-emotional-wellbeing-policy-partnership" TargetMode="External"/><Relationship Id="rId81" Type="http://schemas.openxmlformats.org/officeDocument/2006/relationships/hyperlink" Target="https://www.acara.edu.au/reporting/national-report-on-schooling-in-australia/naplan-national-results" TargetMode="External"/><Relationship Id="rId135" Type="http://schemas.openxmlformats.org/officeDocument/2006/relationships/hyperlink" Target="https://www.edresearch.edu.au/resources/supporting-students-significantly-behind-literacy-and-numeracy" TargetMode="External"/><Relationship Id="rId177" Type="http://schemas.openxmlformats.org/officeDocument/2006/relationships/hyperlink" Target="https://www.oecd.org/publications/equity-in-education-9789264073234-en.htm" TargetMode="External"/><Relationship Id="rId342" Type="http://schemas.openxmlformats.org/officeDocument/2006/relationships/hyperlink" Target="https://www.aph.gov.au/Parliamentary_Business/Committees/Senate/Education_and_Employment/DASC/Submissions" TargetMode="External"/><Relationship Id="rId384" Type="http://schemas.openxmlformats.org/officeDocument/2006/relationships/hyperlink" Target="https://www.pc.gov.au/inquiries/completed/school-agreement/report" TargetMode="External"/><Relationship Id="rId202" Type="http://schemas.openxmlformats.org/officeDocument/2006/relationships/hyperlink" Target="https://apo.org.au/node/322355" TargetMode="External"/><Relationship Id="rId244" Type="http://schemas.openxmlformats.org/officeDocument/2006/relationships/hyperlink" Target="https://www.ndisreview.gov.au/resources/reports/what-we-have-heard-report" TargetMode="External"/><Relationship Id="rId39" Type="http://schemas.openxmlformats.org/officeDocument/2006/relationships/hyperlink" Target="https://www.education.gov.au/quality-initial-teacher-education-review/resources/strong-beginnings-report-teacher-education-expert-panel" TargetMode="External"/><Relationship Id="rId286" Type="http://schemas.openxmlformats.org/officeDocument/2006/relationships/hyperlink" Target="https://www.education.sa.gov.au/docs/support-and-inclusion/engagement-and-wellbeing/student-absences/report-of-an-independent-inquiry-into-suspensions-exclusions-and-expulsions-in-south-australian-government-schools.pdf" TargetMode="External"/><Relationship Id="rId451" Type="http://schemas.openxmlformats.org/officeDocument/2006/relationships/hyperlink" Target="https://www.pc.gov.au/inquiries/completed/school-agreement/report" TargetMode="External"/><Relationship Id="rId50" Type="http://schemas.openxmlformats.org/officeDocument/2006/relationships/hyperlink" Target="https://www.acer.org/au/pisa/reports-and-data" TargetMode="External"/><Relationship Id="rId104" Type="http://schemas.openxmlformats.org/officeDocument/2006/relationships/hyperlink" Target="https://www.education.gov.au/review-inform-better-and-fairer-education-system/resources/initial-consultation-surveys-summary-report" TargetMode="External"/><Relationship Id="rId146" Type="http://schemas.openxmlformats.org/officeDocument/2006/relationships/hyperlink" Target="https://www.aph.gov.au/Parliamentary_Business/Committees/House/Employment_Education_and_Training/AIineducation/Terms_of_Reference" TargetMode="External"/><Relationship Id="rId188" Type="http://schemas.openxmlformats.org/officeDocument/2006/relationships/hyperlink" Target="https://www.education.gov.au/recurrent-funding-schools/fact-sheets/what-additional-support-provided-northern-territory" TargetMode="External"/><Relationship Id="rId311" Type="http://schemas.openxmlformats.org/officeDocument/2006/relationships/hyperlink" Target="https://grattan.edu.au/report/making-time-for-great-teaching-how-better-government-policy-can-help/" TargetMode="External"/><Relationship Id="rId353" Type="http://schemas.openxmlformats.org/officeDocument/2006/relationships/hyperlink" Target="https://www.aitsl.edu.au/research/spotlights/the-impact-of-aboriginal-and-torres-strait-islander-educators" TargetMode="External"/><Relationship Id="rId395" Type="http://schemas.openxmlformats.org/officeDocument/2006/relationships/hyperlink" Target="https://www.education.gov.au/quality-schools-package/resources/through-growth-achievement-report-review-achieve-educational-excellence-australian-schools" TargetMode="External"/><Relationship Id="rId409" Type="http://schemas.openxmlformats.org/officeDocument/2006/relationships/hyperlink" Target="https://www.legislation.gov.au/Details/C2020C00142" TargetMode="External"/><Relationship Id="rId92" Type="http://schemas.openxmlformats.org/officeDocument/2006/relationships/hyperlink" Target="https://ccyp.wa.gov.au/media/1422/report-education-children-at-risk-of-disengaging-from-school-literature-review.pdf" TargetMode="External"/><Relationship Id="rId213" Type="http://schemas.openxmlformats.org/officeDocument/2006/relationships/hyperlink" Target="https://www.education.gov.au/review-inform-better-and-fairer-education-system/resources/initial-consultation-surveys-summary-report" TargetMode="External"/><Relationship Id="rId420" Type="http://schemas.openxmlformats.org/officeDocument/2006/relationships/hyperlink" Target="https://www.acara.edu.au/reporting/national-report-on-schooling-in-australia/school-students-with-disability" TargetMode="External"/><Relationship Id="rId255" Type="http://schemas.openxmlformats.org/officeDocument/2006/relationships/hyperlink" Target="https://www.facs.nsw.gov.au/__data/assets/pdf_file/0007/808081/Townsend,-M.L.,-Robinson,-L.,-Lewis,-K.,-Wright,-I.,-Cashmore,-J.-and-Grenyer,-B.-2020.-Educational-Outcomes-of-Children-and-Young-People-in-Out-of-Home-Care.pdf" TargetMode="External"/><Relationship Id="rId297" Type="http://schemas.openxmlformats.org/officeDocument/2006/relationships/hyperlink" Target="https://www.health.gov.au/sites/default/files/2023-06/agreement-to-implement-the-social-and-emotional-wellbeing-policy-partnership_0.pdf" TargetMode="External"/></Relationships>
</file>

<file path=word/_rels/footer5.xml.rels><?xml version="1.0" encoding="UTF-8" standalone="yes"?>
<Relationships xmlns="http://schemas.openxmlformats.org/package/2006/relationships"><Relationship Id="rId1" Type="http://schemas.openxmlformats.org/officeDocument/2006/relationships/image" Target="media/image3.jpg"/></Relationships>
</file>

<file path=word/_rels/footer8.xml.rels><?xml version="1.0" encoding="UTF-8" standalone="yes"?>
<Relationships xmlns="http://schemas.openxmlformats.org/package/2006/relationships"><Relationship Id="rId1" Type="http://schemas.openxmlformats.org/officeDocument/2006/relationships/image" Target="media/image3.jpg"/></Relationships>
</file>

<file path=word/theme/theme1.xml><?xml version="1.0" encoding="utf-8"?>
<a:theme xmlns:a="http://schemas.openxmlformats.org/drawingml/2006/main" name="Office Theme">
  <a:themeElements>
    <a:clrScheme name="Review to inform the next Schools Agreement">
      <a:dk1>
        <a:sysClr val="windowText" lastClr="000000"/>
      </a:dk1>
      <a:lt1>
        <a:sysClr val="window" lastClr="FFFFFF"/>
      </a:lt1>
      <a:dk2>
        <a:srgbClr val="DC3874"/>
      </a:dk2>
      <a:lt2>
        <a:srgbClr val="01698C"/>
      </a:lt2>
      <a:accent1>
        <a:srgbClr val="3D8CAD"/>
      </a:accent1>
      <a:accent2>
        <a:srgbClr val="F285AC"/>
      </a:accent2>
      <a:accent3>
        <a:srgbClr val="93BDB1"/>
      </a:accent3>
      <a:accent4>
        <a:srgbClr val="FFCC59"/>
      </a:accent4>
      <a:accent5>
        <a:srgbClr val="FFFFFF"/>
      </a:accent5>
      <a:accent6>
        <a:srgbClr val="FFFFFF"/>
      </a:accent6>
      <a:hlink>
        <a:srgbClr val="01698C"/>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Order0 xmlns="54a7c1f1-3f47-4901-9ebc-438e2774b79c" xsi:nil="true"/>
    <Dateandtime xmlns="54a7c1f1-3f47-4901-9ebc-438e2774b79c" xsi:nil="true"/>
    <lcf76f155ced4ddcb4097134ff3c332f xmlns="54a7c1f1-3f47-4901-9ebc-438e2774b79c">
      <Terms xmlns="http://schemas.microsoft.com/office/infopath/2007/PartnerControls"/>
    </lcf76f155ced4ddcb4097134ff3c332f>
    <TaxCatchAll xmlns="9031a7a0-0ac0-494a-9b88-767ee5490bc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9FFAAC2203D942B1D4C76771736A48" ma:contentTypeVersion="17" ma:contentTypeDescription="Create a new document." ma:contentTypeScope="" ma:versionID="697f645dda01638c97dc33206f579587">
  <xsd:schema xmlns:xsd="http://www.w3.org/2001/XMLSchema" xmlns:xs="http://www.w3.org/2001/XMLSchema" xmlns:p="http://schemas.microsoft.com/office/2006/metadata/properties" xmlns:ns2="54a7c1f1-3f47-4901-9ebc-438e2774b79c" xmlns:ns3="9031a7a0-0ac0-494a-9b88-767ee5490bc0" targetNamespace="http://schemas.microsoft.com/office/2006/metadata/properties" ma:root="true" ma:fieldsID="1c2bd343e0413973ace75ef15abc8604" ns2:_="" ns3:_="">
    <xsd:import namespace="54a7c1f1-3f47-4901-9ebc-438e2774b79c"/>
    <xsd:import namespace="9031a7a0-0ac0-494a-9b88-767ee5490bc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Order0"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DateTaken" minOccurs="0"/>
                <xsd:element ref="ns2:Dateandtim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a7c1f1-3f47-4901-9ebc-438e2774b7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Order0" ma:index="14" nillable="true" ma:displayName="Order" ma:decimals="0" ma:description="The order that the folders should display in" ma:format="Dropdown" ma:internalName="Order0" ma:percentage="FALSE">
      <xsd:simpleType>
        <xsd:restriction base="dms:Number">
          <xsd:maxInclusive value="30"/>
          <xsd:minInclusive value="0"/>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Dateandtime" ma:index="23" nillable="true" ma:displayName="Date and time " ma:format="DateOnly" ma:internalName="Dateandtime">
      <xsd:simpleType>
        <xsd:restriction base="dms:DateTime"/>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31a7a0-0ac0-494a-9b88-767ee5490bc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b42a1246-3995-4b5d-b866-26801255452d}" ma:internalName="TaxCatchAll" ma:showField="CatchAllData" ma:web="9031a7a0-0ac0-494a-9b88-767ee5490bc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855DC5-C421-4482-92F9-C7F0AB6B98D3}">
  <ds:schemaRefs>
    <ds:schemaRef ds:uri="http://schemas.openxmlformats.org/officeDocument/2006/bibliography"/>
  </ds:schemaRefs>
</ds:datastoreItem>
</file>

<file path=customXml/itemProps2.xml><?xml version="1.0" encoding="utf-8"?>
<ds:datastoreItem xmlns:ds="http://schemas.openxmlformats.org/officeDocument/2006/customXml" ds:itemID="{FB6E026C-537A-44B0-907F-3D63B0BF6DDC}">
  <ds:schemaRefs>
    <ds:schemaRef ds:uri="http://schemas.microsoft.com/office/2006/metadata/properties"/>
    <ds:schemaRef ds:uri="http://schemas.microsoft.com/office/infopath/2007/PartnerControls"/>
    <ds:schemaRef ds:uri="54a7c1f1-3f47-4901-9ebc-438e2774b79c"/>
    <ds:schemaRef ds:uri="9031a7a0-0ac0-494a-9b88-767ee5490bc0"/>
  </ds:schemaRefs>
</ds:datastoreItem>
</file>

<file path=customXml/itemProps3.xml><?xml version="1.0" encoding="utf-8"?>
<ds:datastoreItem xmlns:ds="http://schemas.openxmlformats.org/officeDocument/2006/customXml" ds:itemID="{C2EB6227-ACAA-458F-A383-3A68DBF60F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a7c1f1-3f47-4901-9ebc-438e2774b79c"/>
    <ds:schemaRef ds:uri="9031a7a0-0ac0-494a-9b88-767ee5490b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C460E4D-B5BE-426B-AF57-62807801B7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271</Pages>
  <Words>103900</Words>
  <Characters>592231</Characters>
  <Application>Microsoft Office Word</Application>
  <DocSecurity>0</DocSecurity>
  <Lines>4935</Lines>
  <Paragraphs>1389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694742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2023-12-20T03:59:00Z</dcterms:created>
  <dcterms:modified xsi:type="dcterms:W3CDTF">2023-12-20T03:59:00Z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Text">
    <vt:lpwstr>OFFICIAL: Sensitive</vt:lpwstr>
  </property>
  <property fmtid="{D5CDD505-2E9C-101B-9397-08002B2CF9AE}" pid="3" name="ClassificationContentMarkingHeaderText">
    <vt:lpwstr>OFFICIAL: Sensitive</vt:lpwstr>
  </property>
  <property fmtid="{D5CDD505-2E9C-101B-9397-08002B2CF9AE}" pid="4" name="MSIP_Label_79d889eb-932f-4752-8739-64d25806ef64_SetDate">
    <vt:lpwstr>2023-12-09T09:06:05Z</vt:lpwstr>
  </property>
  <property fmtid="{D5CDD505-2E9C-101B-9397-08002B2CF9AE}" pid="5" name="MediaServiceImageTags">
    <vt:lpwstr/>
  </property>
  <property fmtid="{D5CDD505-2E9C-101B-9397-08002B2CF9AE}" pid="6" name="ContentTypeId">
    <vt:lpwstr>0x0101008B9FFAAC2203D942B1D4C76771736A48</vt:lpwstr>
  </property>
  <property fmtid="{D5CDD505-2E9C-101B-9397-08002B2CF9AE}" pid="7" name="ClassificationContentMarkingHeaderFontProps">
    <vt:lpwstr>#ff0000,12,ARIAL</vt:lpwstr>
  </property>
  <property fmtid="{D5CDD505-2E9C-101B-9397-08002B2CF9AE}" pid="8" name="MSIP_Label_79d889eb-932f-4752-8739-64d25806ef64_Name">
    <vt:lpwstr>79d889eb-932f-4752-8739-64d25806ef64</vt:lpwstr>
  </property>
  <property fmtid="{D5CDD505-2E9C-101B-9397-08002B2CF9AE}" pid="9" name="MSIP_Label_79d889eb-932f-4752-8739-64d25806ef64_Enabled">
    <vt:lpwstr>true</vt:lpwstr>
  </property>
  <property fmtid="{D5CDD505-2E9C-101B-9397-08002B2CF9AE}" pid="10" name="ClassificationContentMarkingFooterShapeIds">
    <vt:lpwstr>29f2b420,22327064,4e0e7aab,1b23c1d3,12e33593,546e0094</vt:lpwstr>
  </property>
  <property fmtid="{D5CDD505-2E9C-101B-9397-08002B2CF9AE}" pid="11" name="MSIP_Label_79d889eb-932f-4752-8739-64d25806ef64_Method">
    <vt:lpwstr>Privileged</vt:lpwstr>
  </property>
  <property fmtid="{D5CDD505-2E9C-101B-9397-08002B2CF9AE}" pid="12" name="MSIP_Label_79d889eb-932f-4752-8739-64d25806ef64_SiteId">
    <vt:lpwstr>dd0cfd15-4558-4b12-8bad-ea26984fc417</vt:lpwstr>
  </property>
  <property fmtid="{D5CDD505-2E9C-101B-9397-08002B2CF9AE}" pid="13" name="ClassificationContentMarkingHeaderShapeIds">
    <vt:lpwstr>6d9b636a,57251ad5,3c061bf1,9aca8,4a60ce9a,73aa68b1</vt:lpwstr>
  </property>
  <property fmtid="{D5CDD505-2E9C-101B-9397-08002B2CF9AE}" pid="14" name="ClassificationContentMarkingFooterFontProps">
    <vt:lpwstr>#ff0000,12,ARIAL</vt:lpwstr>
  </property>
  <property fmtid="{D5CDD505-2E9C-101B-9397-08002B2CF9AE}" pid="15" name="MSIP_Label_79d889eb-932f-4752-8739-64d25806ef64_ActionId">
    <vt:lpwstr>223fb08f-d6ab-4cde-b3a9-ecc76203dadd</vt:lpwstr>
  </property>
  <property fmtid="{D5CDD505-2E9C-101B-9397-08002B2CF9AE}" pid="16" name="MSIP_Label_79d889eb-932f-4752-8739-64d25806ef64_ContentBits">
    <vt:lpwstr>0</vt:lpwstr>
  </property>
</Properties>
</file>