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modernComment_113_8928CBC9.xml" ContentType="application/vnd.ms-powerpoint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97" r:id="rId6"/>
    <p:sldId id="4153" r:id="rId7"/>
    <p:sldId id="4133" r:id="rId8"/>
    <p:sldId id="4127" r:id="rId9"/>
    <p:sldId id="4134" r:id="rId10"/>
    <p:sldId id="4155" r:id="rId11"/>
    <p:sldId id="4132" r:id="rId12"/>
    <p:sldId id="4124" r:id="rId13"/>
    <p:sldId id="4140" r:id="rId14"/>
    <p:sldId id="330" r:id="rId15"/>
    <p:sldId id="4147" r:id="rId16"/>
    <p:sldId id="4151" r:id="rId17"/>
    <p:sldId id="4148" r:id="rId18"/>
    <p:sldId id="311" r:id="rId19"/>
    <p:sldId id="275" r:id="rId20"/>
    <p:sldId id="308" r:id="rId21"/>
    <p:sldId id="332" r:id="rId22"/>
    <p:sldId id="333" r:id="rId23"/>
    <p:sldId id="334" r:id="rId24"/>
    <p:sldId id="4152" r:id="rId25"/>
    <p:sldId id="327" r:id="rId26"/>
    <p:sldId id="313" r:id="rId27"/>
    <p:sldId id="314" r:id="rId28"/>
    <p:sldId id="317" r:id="rId29"/>
    <p:sldId id="4130" r:id="rId30"/>
    <p:sldId id="4142" r:id="rId31"/>
    <p:sldId id="4135" r:id="rId32"/>
    <p:sldId id="4137" r:id="rId33"/>
    <p:sldId id="4144" r:id="rId34"/>
    <p:sldId id="4154" r:id="rId35"/>
    <p:sldId id="4143" r:id="rId36"/>
    <p:sldId id="287" r:id="rId3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D3817F-1741-4BA9-90BA-780A34855239}">
          <p14:sldIdLst>
            <p14:sldId id="256"/>
          </p14:sldIdLst>
        </p14:section>
        <p14:section name="Overview" id="{BC28A1B0-E873-474F-A9DF-671A64E84C4F}">
          <p14:sldIdLst>
            <p14:sldId id="297"/>
            <p14:sldId id="4153"/>
          </p14:sldIdLst>
        </p14:section>
        <p14:section name="Stakeholder Engagment" id="{8860BB63-2A67-458A-82ED-0B8AB7D206AA}">
          <p14:sldIdLst>
            <p14:sldId id="4133"/>
            <p14:sldId id="4127"/>
            <p14:sldId id="4134"/>
            <p14:sldId id="4155"/>
          </p14:sldIdLst>
        </p14:section>
        <p14:section name="Implementation and Delivery" id="{698E01D0-E2FE-4550-A457-0B4B99503F88}">
          <p14:sldIdLst>
            <p14:sldId id="4132"/>
            <p14:sldId id="4124"/>
          </p14:sldIdLst>
        </p14:section>
        <p14:section name="API Functions" id="{4C6E83E0-78CB-46FE-97F4-36A2F6976CC3}">
          <p14:sldIdLst>
            <p14:sldId id="4140"/>
            <p14:sldId id="330"/>
            <p14:sldId id="4147"/>
            <p14:sldId id="4151"/>
            <p14:sldId id="4148"/>
            <p14:sldId id="311"/>
          </p14:sldIdLst>
        </p14:section>
        <p14:section name="API Features" id="{2D07A05F-EAD3-4B36-AC3F-5C2FA375ACA5}">
          <p14:sldIdLst>
            <p14:sldId id="275"/>
            <p14:sldId id="308"/>
            <p14:sldId id="332"/>
            <p14:sldId id="333"/>
            <p14:sldId id="334"/>
            <p14:sldId id="4152"/>
            <p14:sldId id="327"/>
            <p14:sldId id="313"/>
            <p14:sldId id="314"/>
            <p14:sldId id="317"/>
          </p14:sldIdLst>
        </p14:section>
        <p14:section name="API Support" id="{2B650FCE-E39F-4F44-B5E1-A598B03F2605}">
          <p14:sldIdLst>
            <p14:sldId id="4130"/>
            <p14:sldId id="4142"/>
            <p14:sldId id="4135"/>
            <p14:sldId id="4137"/>
            <p14:sldId id="4144"/>
            <p14:sldId id="4154"/>
            <p14:sldId id="4143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1E0DDD-F793-B214-23C7-DA0FDCBB3A71}" name="RAWAT,Jaya" initials="R" userId="S::Jaya.Rawat@education.gov.au::757251ce-da3c-4224-a1c0-867b40a453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3F"/>
    <a:srgbClr val="004C6C"/>
    <a:srgbClr val="A3A7AA"/>
    <a:srgbClr val="F89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0346" autoAdjust="0"/>
  </p:normalViewPr>
  <p:slideViewPr>
    <p:cSldViewPr snapToGrid="0">
      <p:cViewPr varScale="1">
        <p:scale>
          <a:sx n="44" d="100"/>
          <a:sy n="44" d="100"/>
        </p:scale>
        <p:origin x="31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72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omments/modernComment_113_8928CBC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8BF42DB-911C-49CE-B6BE-160BC28287F5}" authorId="{9A1E0DDD-F793-B214-23C7-DA0FDCBB3A71}" created="2023-06-20T20:50:18.474">
    <pc:sldMkLst xmlns:pc="http://schemas.microsoft.com/office/powerpoint/2013/main/command">
      <pc:docMk/>
      <pc:sldMk cId="2301152201" sldId="275"/>
    </pc:sldMkLst>
    <p188:txBody>
      <a:bodyPr/>
      <a:lstStyle/>
      <a:p>
        <a:r>
          <a:rPr lang="en-AU"/>
          <a:t>API Features section to be presented by DSD.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286C7A-72AC-3D83-AA68-BFBD63A780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9F169-CDCB-8386-E5A0-23C60BB291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DC9A9-82B8-4F27-9EFC-BB8082331221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908879-DE39-B398-5C52-C797250AAF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A2348-F013-FF98-E67F-F343E30766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DEF14-7F4F-4BAD-81C1-3A2AFC8129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2178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69E15-C55B-4551-9E08-CD69110A2DA5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88822-F57E-46C1-8C07-4CA63C7DAC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497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2623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2169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latin typeface="Balsamiq Sans" pitchFamily="2" charset="0"/>
              <a:ea typeface="Balsamiq Sans" pitchFamily="2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3123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sz="1200" dirty="0">
              <a:latin typeface="Balsamiq Sans" pitchFamily="2" charset="0"/>
              <a:ea typeface="Balsamiq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latin typeface="Balsamiq Sans" pitchFamily="2" charset="0"/>
              <a:ea typeface="Balsamiq Sans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3440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7743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AU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9161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>
              <a:latin typeface="Balsamiq Sans" pitchFamily="2" charset="0"/>
              <a:ea typeface="Balsamiq Sans" pitchFamily="2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3817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8443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7496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4508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571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9456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1723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0674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79936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1103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99162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8207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59366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0" i="0" dirty="0">
              <a:solidFill>
                <a:srgbClr val="1E1E1E"/>
              </a:solidFill>
              <a:effectLst/>
              <a:latin typeface="-apple-system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59636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03663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9699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28132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450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35965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06334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2473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5772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6762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7060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8526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880" baseline="0" dirty="0"/>
          </a:p>
          <a:p>
            <a:pPr marL="228600" indent="-228600">
              <a:buAutoNum type="arabicPeriod"/>
            </a:pPr>
            <a:endParaRPr lang="en-AU" sz="880" baseline="0" dirty="0"/>
          </a:p>
          <a:p>
            <a:pPr marL="228600" indent="-228600">
              <a:buAutoNum type="arabicPeriod"/>
            </a:pPr>
            <a:endParaRPr lang="en-AU" sz="88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8822-F57E-46C1-8C07-4CA63C7DAC56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287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881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DEBAF-B2D0-2FBE-09DC-8DC47FD6A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7673" y="2154887"/>
            <a:ext cx="9144000" cy="697201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/>
              <a:t>Title of the presentation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FA73A-8A0F-8DFE-8AEE-4D686BCA3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7673" y="3045123"/>
            <a:ext cx="9144000" cy="827881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 b="1">
                <a:solidFill>
                  <a:schemeClr val="bg2"/>
                </a:solidFill>
              </a:rPr>
              <a:t>Subtitle style  |  et </a:t>
            </a:r>
            <a:r>
              <a:rPr lang="en-AU" b="1" err="1">
                <a:solidFill>
                  <a:schemeClr val="bg2"/>
                </a:solidFill>
              </a:rPr>
              <a:t>milliaea</a:t>
            </a:r>
            <a:r>
              <a:rPr lang="en-AU" b="1">
                <a:solidFill>
                  <a:schemeClr val="bg2"/>
                </a:solidFill>
              </a:rPr>
              <a:t> </a:t>
            </a:r>
            <a:r>
              <a:rPr lang="en-AU" b="1" err="1">
                <a:solidFill>
                  <a:schemeClr val="bg2"/>
                </a:solidFill>
              </a:rPr>
              <a:t>doluptatur</a:t>
            </a:r>
            <a:r>
              <a:rPr lang="en-AU" b="1">
                <a:solidFill>
                  <a:schemeClr val="bg2"/>
                </a:solidFill>
              </a:rPr>
              <a:t>  |  as </a:t>
            </a:r>
            <a:r>
              <a:rPr lang="en-AU" b="1" err="1">
                <a:solidFill>
                  <a:schemeClr val="bg2"/>
                </a:solidFill>
              </a:rPr>
              <a:t>molupti</a:t>
            </a:r>
            <a:r>
              <a:rPr lang="en-AU" b="1">
                <a:solidFill>
                  <a:schemeClr val="bg2"/>
                </a:solidFill>
              </a:rPr>
              <a:t> </a:t>
            </a:r>
            <a:r>
              <a:rPr lang="en-AU" b="1" err="1">
                <a:solidFill>
                  <a:schemeClr val="bg2"/>
                </a:solidFill>
              </a:rPr>
              <a:t>oribus</a:t>
            </a:r>
            <a:endParaRPr lang="en-AU" b="1">
              <a:solidFill>
                <a:schemeClr val="bg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0964A-5C83-DC1C-24F4-8D3845F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B21B-2EF4-4485-BC96-271ABAAF1139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19AF-6DCC-3FB6-8F49-533F32F8D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B6D35-6FFD-B26B-4072-203833EF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B5B5-E2E8-4993-A4B5-7FB6FF1C578D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Australian Government Department of Education">
            <a:extLst>
              <a:ext uri="{FF2B5EF4-FFF2-40B4-BE49-F238E27FC236}">
                <a16:creationId xmlns:a16="http://schemas.microsoft.com/office/drawing/2014/main" id="{31FDEE61-CB66-C09B-55D1-99EE79B1A8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5" y="554850"/>
            <a:ext cx="2273813" cy="5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1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14D03-BC6C-0545-E28B-96D39C5AD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B446E6-9398-3A38-6F72-FD4816608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D1351-3F0C-9278-FE34-0C668B5C4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B21B-2EF4-4485-BC96-271ABAAF1139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F0D3D-31A3-3390-DCD0-52A8813A0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0F0D1-00A8-3EC3-1999-51997A966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B5B5-E2E8-4993-A4B5-7FB6FF1C57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97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8CF662-B6FD-8DB2-9DB0-48AD8F3F1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venir Next LT Pro (Headings)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4DC98C-F901-068F-3D86-135098DB9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D2CDF-F9EC-5EC6-D2D6-D0AD1353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B21B-2EF4-4485-BC96-271ABAAF1139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B3D51-3608-B69B-4B87-B668F6A7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6F1C0-B46D-4124-A954-7C17EE03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B5B5-E2E8-4993-A4B5-7FB6FF1C57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4711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6960" y="767896"/>
            <a:ext cx="6339840" cy="1325880"/>
          </a:xfrm>
        </p:spPr>
        <p:txBody>
          <a:bodyPr anchor="t" anchorCtr="0">
            <a:normAutofit/>
          </a:bodyPr>
          <a:lstStyle>
            <a:lvl1pPr>
              <a:defRPr sz="4400" b="1" cap="all" baseline="0">
                <a:solidFill>
                  <a:srgbClr val="002D3F"/>
                </a:solidFill>
                <a:latin typeface="Avenir Next LT Pro (Headings)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6" name="Text Placeholder 9">
            <a:extLst>
              <a:ext uri="{FF2B5EF4-FFF2-40B4-BE49-F238E27FC236}">
                <a16:creationId xmlns:a16="http://schemas.microsoft.com/office/drawing/2014/main" id="{31DFD331-AE9E-4D35-BC5E-89A51E7CC6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6960" y="1949525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rgbClr val="004C6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id="{E4B2F207-6068-4806-A6CC-5A7FCB66A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6960" y="2361238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">
            <a:extLst>
              <a:ext uri="{FF2B5EF4-FFF2-40B4-BE49-F238E27FC236}">
                <a16:creationId xmlns:a16="http://schemas.microsoft.com/office/drawing/2014/main" id="{8F52AD35-565E-4B3E-B63D-69F6C62E56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6960" y="3286454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en-US" sz="2000" b="1" kern="1200" cap="all" baseline="0" dirty="0">
                <a:solidFill>
                  <a:srgbClr val="004C6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marL="0" lv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ADD SUBTITLE</a:t>
            </a:r>
          </a:p>
        </p:txBody>
      </p:sp>
      <p:sp>
        <p:nvSpPr>
          <p:cNvPr id="97" name="Text Placeholder 9">
            <a:extLst>
              <a:ext uri="{FF2B5EF4-FFF2-40B4-BE49-F238E27FC236}">
                <a16:creationId xmlns:a16="http://schemas.microsoft.com/office/drawing/2014/main" id="{62E32947-70DC-4299-A3C0-D8CFA75718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6960" y="3707311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">
            <a:extLst>
              <a:ext uri="{FF2B5EF4-FFF2-40B4-BE49-F238E27FC236}">
                <a16:creationId xmlns:a16="http://schemas.microsoft.com/office/drawing/2014/main" id="{15906F94-3E6E-4731-9975-FE2377DBDC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72947" y="4659959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en-US" sz="2000" b="1" kern="1200" cap="all" baseline="0" dirty="0">
                <a:solidFill>
                  <a:srgbClr val="004C6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marL="0" lv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ADD SUBTITLE</a:t>
            </a:r>
          </a:p>
        </p:txBody>
      </p:sp>
      <p:sp>
        <p:nvSpPr>
          <p:cNvPr id="99" name="Text Placeholder 9">
            <a:extLst>
              <a:ext uri="{FF2B5EF4-FFF2-40B4-BE49-F238E27FC236}">
                <a16:creationId xmlns:a16="http://schemas.microsoft.com/office/drawing/2014/main" id="{F592EC28-81D2-494E-AD5C-BC4F4FCD3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72947" y="5072673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9">
            <a:extLst>
              <a:ext uri="{FF2B5EF4-FFF2-40B4-BE49-F238E27FC236}">
                <a16:creationId xmlns:a16="http://schemas.microsoft.com/office/drawing/2014/main" id="{6B4E489F-EE15-4460-875A-2FB75B72C5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25417" y="1949525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en-US" sz="2000" b="1" kern="1200" cap="all" baseline="0" dirty="0">
                <a:solidFill>
                  <a:srgbClr val="004C6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marL="0" lv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ADD SUBTITLE</a:t>
            </a:r>
          </a:p>
        </p:txBody>
      </p:sp>
      <p:sp>
        <p:nvSpPr>
          <p:cNvPr id="102" name="Text Placeholder 9">
            <a:extLst>
              <a:ext uri="{FF2B5EF4-FFF2-40B4-BE49-F238E27FC236}">
                <a16:creationId xmlns:a16="http://schemas.microsoft.com/office/drawing/2014/main" id="{41D6DC40-2E7F-4703-B810-A9DF12E8CA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25417" y="2355922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8D1334C0-9B97-4769-8EC5-505D553AD5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25417" y="3286454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en-US" sz="2000" b="1" kern="1200" cap="all" baseline="0" dirty="0">
                <a:solidFill>
                  <a:srgbClr val="004C6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marL="0" lv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ADD SUBTITLE</a:t>
            </a:r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id="{77627840-21B3-4981-A379-398FD9F5B7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25417" y="3701995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Pitch deck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16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BCAC6-78A9-CB80-9E4F-85202831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C2C4FE-2E92-3D44-B943-E2FD00A9D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B21B-2EF4-4485-BC96-271ABAAF1139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9D7FEE-E5AF-F4C7-AD6E-67E697131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FA10E-C003-3257-F20E-F75E2086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B5B5-E2E8-4993-A4B5-7FB6FF1C57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338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43E5C-075E-4AFB-B427-F6A19FE0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CD645-9130-0A33-D223-54555B8A0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B381F-560B-19CF-095B-A53A9AA5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B21B-2EF4-4485-BC96-271ABAAF1139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40F06-02D4-8B5A-EE58-AA6A9EE0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FB3EE-400B-9128-C620-623CF9A0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B5B5-E2E8-4993-A4B5-7FB6FF1C57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961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306CF-B7C1-8A68-80AC-1BEA5F1F6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4400" b="1" kern="1200" dirty="0">
                <a:solidFill>
                  <a:schemeClr val="tx2"/>
                </a:solidFill>
                <a:latin typeface="Avenir Next LT Pro (Headings)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CEED4-332B-44FD-E083-D00E63745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537C0-F8EE-1B3E-2CDB-37FF3FED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B21B-2EF4-4485-BC96-271ABAAF1139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3F59B-A98C-1145-D843-0C31A197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8AB28-86DC-D2D4-01F4-7F302329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B5B5-E2E8-4993-A4B5-7FB6FF1C57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650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D3E1-5011-AC38-A414-D70956797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 Next LT Pro (Headings)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EDC17-53DE-999E-4540-489F6F9C2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1377F-9CBA-13E1-B995-2970B4394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44B7B-5CD2-4065-BAFF-F9B956097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B21B-2EF4-4485-BC96-271ABAAF1139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FCEE4-8900-E345-B7E7-834615E82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4ACC7-4BD5-9427-0CAA-3A388E8E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B5B5-E2E8-4993-A4B5-7FB6FF1C57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996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A60C2-948D-BEFC-06B4-0FF5570A9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venir Next LT Pro (Headings)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B95E7-480F-D49D-51B2-38C38187E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84944-705C-112C-0783-CC144DC1F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740DB8-65B7-978F-E2F2-B7C46D726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6C5301-566C-4800-5F8B-E99F58EBD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3A5616-03F7-F6CB-571F-86562A9A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B21B-2EF4-4485-BC96-271ABAAF1139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88AE4B-3832-A79F-F371-E08E72B4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230A7D-4942-E16C-E72E-4F94ECF1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B5B5-E2E8-4993-A4B5-7FB6FF1C57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832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0063F-45D3-A354-1530-254B53CAD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B21B-2EF4-4485-BC96-271ABAAF1139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1367A6-17D7-80C0-3BB1-72B774C2F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CB21C-5083-240B-55DD-519A715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B5B5-E2E8-4993-A4B5-7FB6FF1C57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028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CD4C1-2654-3D32-7168-99D420B0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918CF-033F-1ED4-0BFE-BDFF2AA86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03489-5185-5B2C-9C2D-09346CEE7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42494-49FD-6E59-156D-F209CB73B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B21B-2EF4-4485-BC96-271ABAAF1139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0FB9D-4CC9-723A-BCC3-5C3FCAD0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0586A-1401-5074-6FEA-7A694E7BC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B5B5-E2E8-4993-A4B5-7FB6FF1C57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180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5E063-C512-8156-55CA-75E764203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A482B1-8CD3-EFE4-CB09-A57239F178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B8EBC-7E11-FA3F-839C-98B0B1208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4F8B4-E228-E7C7-E294-99CA9EF8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B21B-2EF4-4485-BC96-271ABAAF1139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B3018-54EA-0A5C-B0E8-27DF718EF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4A4B-3A4B-338F-DC77-8B7369CB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B5B5-E2E8-4993-A4B5-7FB6FF1C57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83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E7ADCE-EE8B-699D-A53F-F1BE4F785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3EFCB-4EE5-43BE-0C12-3125F1FBC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5B9FE-434C-C95F-1DDB-F31C24996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1B21B-2EF4-4485-BC96-271ABAAF1139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8ACD7-1CA7-2D8B-AB14-D28C06A6C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9BEC5-3281-7E2D-AD79-AC922643A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DB5B5-E2E8-4993-A4B5-7FB6FF1C57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127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0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3_8928CBC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PRISMSAPI@education.gov.au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C3B23-2259-EA7F-2DA0-EC407469F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673" y="2154887"/>
            <a:ext cx="10154852" cy="2201213"/>
          </a:xfrm>
        </p:spPr>
        <p:txBody>
          <a:bodyPr>
            <a:noAutofit/>
          </a:bodyPr>
          <a:lstStyle/>
          <a:p>
            <a:pPr algn="ctr"/>
            <a:r>
              <a:rPr lang="en-AU" sz="6000">
                <a:latin typeface="Avenir Next LT Pro (Headings)"/>
              </a:rPr>
              <a:t>PRISMS MODERNISATION:</a:t>
            </a:r>
            <a:br>
              <a:rPr lang="en-AU" sz="6000">
                <a:latin typeface="Avenir Next LT Pro (Headings)"/>
              </a:rPr>
            </a:br>
            <a:r>
              <a:rPr lang="en-AU" sz="6000">
                <a:latin typeface="Avenir Next LT Pro (Headings)"/>
              </a:rPr>
              <a:t> </a:t>
            </a:r>
            <a:r>
              <a:rPr lang="en-AU" sz="4000">
                <a:latin typeface="Avenir Next LT Pro (Headings)"/>
              </a:rPr>
              <a:t>TECHNICAL WORKING GROUP</a:t>
            </a:r>
          </a:p>
        </p:txBody>
      </p:sp>
    </p:spTree>
    <p:extLst>
      <p:ext uri="{BB962C8B-B14F-4D97-AF65-F5344CB8AC3E}">
        <p14:creationId xmlns:p14="http://schemas.microsoft.com/office/powerpoint/2010/main" val="3200615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98C0D7-E4D0-E638-B0CE-7B63BF0DB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900" y="835089"/>
            <a:ext cx="9368852" cy="2852737"/>
          </a:xfrm>
        </p:spPr>
        <p:txBody>
          <a:bodyPr/>
          <a:lstStyle/>
          <a:p>
            <a:pPr algn="ctr"/>
            <a:r>
              <a:rPr lang="en-AU" b="1"/>
              <a:t>PRISMS API</a:t>
            </a:r>
            <a:br>
              <a:rPr lang="en-AU" b="1"/>
            </a:br>
            <a:r>
              <a:rPr lang="en-AU" b="1"/>
              <a:t>Functions and Design </a:t>
            </a:r>
          </a:p>
        </p:txBody>
      </p:sp>
    </p:spTree>
    <p:extLst>
      <p:ext uri="{BB962C8B-B14F-4D97-AF65-F5344CB8AC3E}">
        <p14:creationId xmlns:p14="http://schemas.microsoft.com/office/powerpoint/2010/main" val="302230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4C4309C-9A83-9093-8764-B3493A81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48" y="138848"/>
            <a:ext cx="10966704" cy="1024762"/>
          </a:xfrm>
        </p:spPr>
        <p:txBody>
          <a:bodyPr>
            <a:normAutofit fontScale="90000"/>
          </a:bodyPr>
          <a:lstStyle/>
          <a:p>
            <a:r>
              <a:rPr lang="en-AU">
                <a:solidFill>
                  <a:srgbClr val="002D3F"/>
                </a:solidFill>
                <a:latin typeface="Balsamiq Sans" pitchFamily="2" charset="0"/>
                <a:ea typeface="Balsamiq Sans" pitchFamily="2" charset="0"/>
              </a:rPr>
              <a:t>PRISMS API FUNCTIONS: CoE Create functionality</a:t>
            </a:r>
            <a:br>
              <a:rPr lang="en-AU" sz="4400">
                <a:latin typeface="Balsamiq Sans" pitchFamily="2" charset="0"/>
                <a:ea typeface="Balsamiq Sans" pitchFamily="2" charset="0"/>
              </a:rPr>
            </a:br>
            <a:endParaRPr lang="en-AU">
              <a:solidFill>
                <a:srgbClr val="002D3F"/>
              </a:solidFill>
              <a:latin typeface="Balsamiq Sans" pitchFamily="2" charset="0"/>
              <a:ea typeface="Balsamiq Sans" pitchFamily="2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50F50AA-325B-74D6-7D9D-0046BDA18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48" y="1380744"/>
            <a:ext cx="10515600" cy="2404872"/>
          </a:xfrm>
        </p:spPr>
        <p:txBody>
          <a:bodyPr>
            <a:normAutofit/>
          </a:bodyPr>
          <a:lstStyle/>
          <a:p>
            <a:r>
              <a:rPr lang="en-AU">
                <a:latin typeface="Balsamiq Sans" pitchFamily="2" charset="0"/>
                <a:ea typeface="Balsamiq Sans" pitchFamily="2" charset="0"/>
              </a:rPr>
              <a:t>The first goal of this project is to allow providers to create approved CoEs in PRISMS from their admission management and student management software via APIs.</a:t>
            </a:r>
          </a:p>
          <a:p>
            <a:pPr marL="0" indent="0">
              <a:buNone/>
            </a:pPr>
            <a:endParaRPr lang="en-AU">
              <a:latin typeface="Balsamiq Sans" pitchFamily="2" charset="0"/>
              <a:ea typeface="Balsamiq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95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0C5E8D-1082-EEA8-0089-21E20FE3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32" y="138757"/>
            <a:ext cx="11882318" cy="807284"/>
          </a:xfrm>
        </p:spPr>
        <p:txBody>
          <a:bodyPr>
            <a:normAutofit/>
          </a:bodyPr>
          <a:lstStyle/>
          <a:p>
            <a:r>
              <a:rPr lang="en-AU">
                <a:latin typeface="Balsamiq Sans" pitchFamily="2" charset="0"/>
                <a:ea typeface="Balsamiq Sans" pitchFamily="2" charset="0"/>
              </a:rPr>
              <a:t>CREATE CoE API FUNCTION DESIGN: </a:t>
            </a:r>
            <a:r>
              <a:rPr kumimoji="0" lang="en-AU" sz="4000" b="1" i="0" u="none" strike="noStrike" kern="1200" cap="none" spc="0" normalizeH="0" baseline="0" noProof="0">
                <a:ln>
                  <a:noFill/>
                </a:ln>
                <a:solidFill>
                  <a:srgbClr val="002D3F"/>
                </a:solidFill>
                <a:effectLst/>
                <a:uLnTx/>
                <a:uFillTx/>
                <a:latin typeface="Balsamiq Sans" pitchFamily="2" charset="0"/>
                <a:ea typeface="Balsamiq Sans" pitchFamily="2" charset="0"/>
                <a:cs typeface="Calibri" panose="020F0502020204030204" pitchFamily="34" charset="0"/>
              </a:rPr>
              <a:t>Features</a:t>
            </a:r>
            <a:r>
              <a:rPr lang="en-AU">
                <a:latin typeface="Balsamiq Sans" pitchFamily="2" charset="0"/>
                <a:ea typeface="Balsamiq Sans" pitchFamily="2" charset="0"/>
              </a:rPr>
              <a:t> </a:t>
            </a:r>
            <a:endParaRPr lang="en-AU" sz="4000">
              <a:latin typeface="Balsamiq Sans" pitchFamily="2" charset="0"/>
              <a:cs typeface="Calibri" panose="020F0502020204030204" pitchFamily="34" charset="0"/>
            </a:endParaRP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202E54CD-AB29-F3EC-5E44-6E7AF6AD8EC3}"/>
              </a:ext>
            </a:extLst>
          </p:cNvPr>
          <p:cNvSpPr txBox="1">
            <a:spLocks/>
          </p:cNvSpPr>
          <p:nvPr/>
        </p:nvSpPr>
        <p:spPr>
          <a:xfrm>
            <a:off x="886689" y="6237081"/>
            <a:ext cx="10430228" cy="912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>
              <a:latin typeface="Balsamiq Sans" pitchFamily="2" charset="0"/>
              <a:ea typeface="Balsamiq Sans" pitchFamily="2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3D276F8-E289-A39D-E5F0-6C5D548BFBD5}"/>
              </a:ext>
            </a:extLst>
          </p:cNvPr>
          <p:cNvSpPr txBox="1">
            <a:spLocks/>
          </p:cNvSpPr>
          <p:nvPr/>
        </p:nvSpPr>
        <p:spPr>
          <a:xfrm>
            <a:off x="305380" y="1253331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AU">
                <a:latin typeface="Calibri" panose="020F0502020204030204" pitchFamily="34" charset="0"/>
                <a:ea typeface="Times New Roman" panose="02020603050405020304" pitchFamily="18" charset="0"/>
              </a:rPr>
              <a:t>Maintain existing CoE data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AU">
                <a:latin typeface="Calibri" panose="020F0502020204030204" pitchFamily="34" charset="0"/>
                <a:ea typeface="Times New Roman" panose="02020603050405020304" pitchFamily="18" charset="0"/>
              </a:rPr>
              <a:t>Single endpoint call to create approved CoEs</a:t>
            </a:r>
          </a:p>
          <a:p>
            <a:pPr marL="514350" indent="-514350">
              <a:buFont typeface="+mj-lt"/>
              <a:buAutoNum type="arabicPeriod"/>
            </a:pPr>
            <a:r>
              <a:rPr lang="en-AU">
                <a:latin typeface="Calibri" panose="020F0502020204030204" pitchFamily="34" charset="0"/>
                <a:ea typeface="Times New Roman" panose="02020603050405020304" pitchFamily="18" charset="0"/>
              </a:rPr>
              <a:t>Supporting reference value endpoints</a:t>
            </a:r>
          </a:p>
          <a:p>
            <a:pPr marL="514350" indent="-514350">
              <a:buFont typeface="+mj-lt"/>
              <a:buAutoNum type="arabicPeriod"/>
            </a:pPr>
            <a:r>
              <a:rPr lang="en-AU">
                <a:latin typeface="Calibri" panose="020F0502020204030204" pitchFamily="34" charset="0"/>
                <a:ea typeface="Times New Roman" panose="02020603050405020304" pitchFamily="18" charset="0"/>
              </a:rPr>
              <a:t>Dependencies on client systems having certain PRISMS data e.g., </a:t>
            </a:r>
            <a:r>
              <a:rPr lang="en-AU" i="1">
                <a:latin typeface="Calibri" panose="020F0502020204030204" pitchFamily="34" charset="0"/>
                <a:ea typeface="Times New Roman" panose="02020603050405020304" pitchFamily="18" charset="0"/>
              </a:rPr>
              <a:t>Student details, CRICOS Course, Location, Enrolment Dates and Fees, Overseas Health Cover etc</a:t>
            </a:r>
            <a:r>
              <a:rPr lang="en-AU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AU">
                <a:latin typeface="Calibri" panose="020F0502020204030204" pitchFamily="34" charset="0"/>
                <a:ea typeface="Times New Roman" panose="02020603050405020304" pitchFamily="18" charset="0"/>
              </a:rPr>
              <a:t>Automatic student identification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AU">
                <a:latin typeface="Calibri" panose="020F0502020204030204" pitchFamily="34" charset="0"/>
                <a:ea typeface="Times New Roman" panose="02020603050405020304" pitchFamily="18" charset="0"/>
              </a:rPr>
              <a:t>User Authentication &amp; Authorisation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endParaRPr lang="en-AU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7821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4C4309C-9A83-9093-8764-B3493A81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20" y="25076"/>
            <a:ext cx="11530399" cy="1325563"/>
          </a:xfrm>
        </p:spPr>
        <p:txBody>
          <a:bodyPr>
            <a:normAutofit fontScale="90000"/>
          </a:bodyPr>
          <a:lstStyle/>
          <a:p>
            <a:r>
              <a:rPr lang="en-AU">
                <a:solidFill>
                  <a:srgbClr val="002D3F"/>
                </a:solidFill>
                <a:latin typeface="Balsamiq Sans" pitchFamily="2" charset="0"/>
                <a:ea typeface="Balsamiq Sans" pitchFamily="2" charset="0"/>
              </a:rPr>
              <a:t>CREATE COE API FUNCTION: </a:t>
            </a:r>
            <a:r>
              <a:rPr lang="en-AU" sz="4400">
                <a:solidFill>
                  <a:srgbClr val="004C6C"/>
                </a:solidFill>
                <a:latin typeface="Balsamiq Sans" pitchFamily="2" charset="0"/>
                <a:ea typeface="Balsamiq Sans" pitchFamily="2" charset="0"/>
              </a:rPr>
              <a:t>Student Identification</a:t>
            </a:r>
            <a:br>
              <a:rPr lang="en-AU" sz="4400">
                <a:latin typeface="Balsamiq Sans" pitchFamily="2" charset="0"/>
                <a:ea typeface="Balsamiq Sans" pitchFamily="2" charset="0"/>
              </a:rPr>
            </a:br>
            <a:endParaRPr lang="en-AU">
              <a:solidFill>
                <a:srgbClr val="002D3F"/>
              </a:solidFill>
              <a:latin typeface="Balsamiq Sans" pitchFamily="2" charset="0"/>
              <a:ea typeface="Balsamiq Sans" pitchFamily="2" charset="0"/>
            </a:endParaRPr>
          </a:p>
        </p:txBody>
      </p:sp>
      <p:pic>
        <p:nvPicPr>
          <p:cNvPr id="20" name="Content Placeholder 1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1EAEE40-72B6-AAD5-190E-3062390F2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070" y="4572000"/>
            <a:ext cx="4166930" cy="2286000"/>
          </a:xfr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C5418E0-F253-1D7B-EB00-927A1AD5B02B}"/>
              </a:ext>
            </a:extLst>
          </p:cNvPr>
          <p:cNvSpPr txBox="1">
            <a:spLocks/>
          </p:cNvSpPr>
          <p:nvPr/>
        </p:nvSpPr>
        <p:spPr>
          <a:xfrm>
            <a:off x="296295" y="816120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AU">
                <a:latin typeface="Calibri" panose="020F0502020204030204" pitchFamily="34" charset="0"/>
                <a:ea typeface="Times New Roman" panose="02020603050405020304" pitchFamily="18" charset="0"/>
              </a:rPr>
              <a:t>Existing CoE code or passport number</a:t>
            </a:r>
          </a:p>
          <a:p>
            <a:pPr marL="514350" indent="-514350">
              <a:buFont typeface="+mj-lt"/>
              <a:buAutoNum type="arabicPeriod"/>
            </a:pPr>
            <a:r>
              <a:rPr lang="en-AU">
                <a:latin typeface="Calibri" panose="020F0502020204030204" pitchFamily="34" charset="0"/>
                <a:ea typeface="Times New Roman" panose="02020603050405020304" pitchFamily="18" charset="0"/>
              </a:rPr>
              <a:t>Check for matching student details  - First name, middle name, family name, gender, Country of birth etc ingle endpoint call to create approved CoEs</a:t>
            </a:r>
          </a:p>
          <a:p>
            <a:pPr marL="514350" indent="-514350">
              <a:buFont typeface="+mj-lt"/>
              <a:buAutoNum type="arabicPeriod"/>
            </a:pPr>
            <a:r>
              <a:rPr lang="en-AU">
                <a:latin typeface="Calibri" panose="020F0502020204030204" pitchFamily="34" charset="0"/>
                <a:ea typeface="Times New Roman" panose="02020603050405020304" pitchFamily="18" charset="0"/>
              </a:rPr>
              <a:t>Where multiple student records are found, the latest created record verified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endParaRPr lang="en-AU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8288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4C4309C-9A83-9093-8764-B3493A81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0"/>
            <a:ext cx="12013788" cy="1325563"/>
          </a:xfrm>
        </p:spPr>
        <p:txBody>
          <a:bodyPr/>
          <a:lstStyle/>
          <a:p>
            <a:r>
              <a:rPr lang="en-AU">
                <a:solidFill>
                  <a:srgbClr val="002D3F"/>
                </a:solidFill>
                <a:latin typeface="Balsamiq Sans" pitchFamily="2" charset="0"/>
                <a:ea typeface="Balsamiq Sans" pitchFamily="2" charset="0"/>
              </a:rPr>
              <a:t>CREATE COE API FUNCTION: API Interaction overview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4C6EFE9-4204-61D3-B522-9A94A72B6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" y="1680756"/>
            <a:ext cx="12109896" cy="4554943"/>
          </a:xfrm>
        </p:spPr>
      </p:pic>
    </p:spTree>
    <p:extLst>
      <p:ext uri="{BB962C8B-B14F-4D97-AF65-F5344CB8AC3E}">
        <p14:creationId xmlns:p14="http://schemas.microsoft.com/office/powerpoint/2010/main" val="2917423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4C4309C-9A83-9093-8764-B3493A81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341608" cy="1325563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002D3F"/>
                </a:solidFill>
                <a:latin typeface="Balsamiq Sans" pitchFamily="2" charset="0"/>
                <a:ea typeface="Balsamiq Sans" pitchFamily="2" charset="0"/>
              </a:rPr>
              <a:t>PRISMS API: Future Functions</a:t>
            </a:r>
            <a:endParaRPr lang="en-AU" sz="4000">
              <a:solidFill>
                <a:srgbClr val="002D3F"/>
              </a:solidFill>
              <a:latin typeface="Balsamiq Sans" pitchFamily="2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50F50AA-325B-74D6-7D9D-0046BDA18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1056"/>
            <a:ext cx="10515600" cy="398240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>
                <a:latin typeface="Balsamiq Sans" pitchFamily="2" charset="0"/>
              </a:rPr>
              <a:t>Generation of CoE Certificates</a:t>
            </a:r>
          </a:p>
          <a:p>
            <a:pPr marL="514350" indent="-514350">
              <a:buFont typeface="+mj-lt"/>
              <a:buAutoNum type="arabicPeriod"/>
            </a:pPr>
            <a:r>
              <a:rPr lang="en-AU" err="1">
                <a:latin typeface="Balsamiq Sans" pitchFamily="2" charset="0"/>
              </a:rPr>
              <a:t>CoE</a:t>
            </a:r>
            <a:r>
              <a:rPr lang="en-AU">
                <a:latin typeface="Balsamiq Sans" pitchFamily="2" charset="0"/>
              </a:rPr>
              <a:t> Creation for under 18 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AU">
                <a:latin typeface="Balsamiq Sans" pitchFamily="2" charset="0"/>
              </a:rPr>
              <a:t>Generation of accommodation and welfare arrangement letters</a:t>
            </a:r>
          </a:p>
          <a:p>
            <a:pPr marL="514350" indent="-514350">
              <a:buFont typeface="+mj-lt"/>
              <a:buAutoNum type="arabicPeriod"/>
            </a:pPr>
            <a:r>
              <a:rPr lang="en-AU">
                <a:latin typeface="Balsamiq Sans" pitchFamily="2" charset="0"/>
              </a:rPr>
              <a:t>Creation of incomplete, saved or pending CoEs</a:t>
            </a:r>
          </a:p>
          <a:p>
            <a:pPr marL="514350" indent="-514350">
              <a:buFont typeface="+mj-lt"/>
              <a:buAutoNum type="arabicPeriod"/>
            </a:pPr>
            <a:r>
              <a:rPr lang="en-AU">
                <a:latin typeface="Balsamiq Sans" pitchFamily="2" charset="0"/>
                <a:ea typeface="Balsamiq Sans" pitchFamily="2" charset="0"/>
              </a:rPr>
              <a:t>Reporting of basic student course variations (SCVs)</a:t>
            </a:r>
          </a:p>
          <a:p>
            <a:pPr marL="514350" indent="-514350">
              <a:buFont typeface="+mj-lt"/>
              <a:buAutoNum type="arabicPeriod"/>
            </a:pPr>
            <a:r>
              <a:rPr lang="en-AU">
                <a:latin typeface="Balsamiq Sans" pitchFamily="2" charset="0"/>
                <a:ea typeface="Balsamiq Sans" pitchFamily="2" charset="0"/>
              </a:rPr>
              <a:t>Retrieval of PRISMS data to support CoE creation</a:t>
            </a:r>
          </a:p>
          <a:p>
            <a:endParaRPr lang="en-AU">
              <a:latin typeface="Balsamiq Sans" pitchFamily="2" charset="0"/>
            </a:endParaRPr>
          </a:p>
          <a:p>
            <a:pPr marL="0" indent="0">
              <a:buNone/>
            </a:pPr>
            <a:endParaRPr lang="en-AU">
              <a:latin typeface="Balsamiq Sans" pitchFamily="2" charset="0"/>
              <a:ea typeface="Balsamiq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71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98C0D7-E4D0-E638-B0CE-7B63BF0DB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192" y="1511755"/>
            <a:ext cx="9289615" cy="2388734"/>
          </a:xfrm>
        </p:spPr>
        <p:txBody>
          <a:bodyPr>
            <a:normAutofit/>
          </a:bodyPr>
          <a:lstStyle/>
          <a:p>
            <a:pPr algn="ctr"/>
            <a:r>
              <a:rPr lang="en-AU" b="1">
                <a:latin typeface="Avenir Next LT Pro (Headings)"/>
              </a:rPr>
              <a:t>API Features</a:t>
            </a:r>
          </a:p>
        </p:txBody>
      </p:sp>
    </p:spTree>
    <p:extLst>
      <p:ext uri="{BB962C8B-B14F-4D97-AF65-F5344CB8AC3E}">
        <p14:creationId xmlns:p14="http://schemas.microsoft.com/office/powerpoint/2010/main" val="230115220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4C4309C-9A83-9093-8764-B3493A81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126597"/>
            <a:ext cx="10515600" cy="1325563"/>
          </a:xfrm>
        </p:spPr>
        <p:txBody>
          <a:bodyPr/>
          <a:lstStyle/>
          <a:p>
            <a:r>
              <a:rPr lang="en-AU">
                <a:solidFill>
                  <a:srgbClr val="002D3F"/>
                </a:solidFill>
                <a:latin typeface="Balsamiq Sans" pitchFamily="2" charset="0"/>
                <a:ea typeface="Balsamiq Sans" pitchFamily="2" charset="0"/>
              </a:rPr>
              <a:t>API FEATURES: Overview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50F50AA-325B-74D6-7D9D-0046BDA18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078039"/>
            <a:ext cx="10515600" cy="40404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>
              <a:latin typeface="Balsamiq Sans" pitchFamily="2" charset="0"/>
              <a:ea typeface="Balsamiq Sans" pitchFamily="2" charset="0"/>
            </a:endParaRPr>
          </a:p>
          <a:p>
            <a:r>
              <a:rPr lang="en-AU">
                <a:latin typeface="Balsamiq Sans" pitchFamily="2" charset="0"/>
                <a:ea typeface="Balsamiq Sans" pitchFamily="2" charset="0"/>
              </a:rPr>
              <a:t>REST based industry standards</a:t>
            </a:r>
          </a:p>
          <a:p>
            <a:r>
              <a:rPr lang="en-AU">
                <a:latin typeface="Balsamiq Sans" pitchFamily="2" charset="0"/>
                <a:ea typeface="Balsamiq Sans" pitchFamily="2" charset="0"/>
              </a:rPr>
              <a:t>Secured</a:t>
            </a:r>
          </a:p>
          <a:p>
            <a:r>
              <a:rPr lang="en-AU">
                <a:latin typeface="Balsamiq Sans" pitchFamily="2" charset="0"/>
                <a:ea typeface="Balsamiq Sans" pitchFamily="2" charset="0"/>
              </a:rPr>
              <a:t>Authentication and Authorisation</a:t>
            </a:r>
          </a:p>
          <a:p>
            <a:r>
              <a:rPr lang="en-AU">
                <a:latin typeface="Balsamiq Sans" pitchFamily="2" charset="0"/>
                <a:ea typeface="Balsamiq Sans" pitchFamily="2" charset="0"/>
              </a:rPr>
              <a:t>Data Validation</a:t>
            </a:r>
          </a:p>
        </p:txBody>
      </p:sp>
    </p:spTree>
    <p:extLst>
      <p:ext uri="{BB962C8B-B14F-4D97-AF65-F5344CB8AC3E}">
        <p14:creationId xmlns:p14="http://schemas.microsoft.com/office/powerpoint/2010/main" val="1339299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4C4309C-9A83-9093-8764-B3493A81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5" y="145669"/>
            <a:ext cx="10515600" cy="1325563"/>
          </a:xfrm>
        </p:spPr>
        <p:txBody>
          <a:bodyPr/>
          <a:lstStyle/>
          <a:p>
            <a:r>
              <a:rPr lang="en-AU">
                <a:solidFill>
                  <a:srgbClr val="002D3F"/>
                </a:solidFill>
                <a:latin typeface="Balsamiq Sans" pitchFamily="2" charset="0"/>
                <a:ea typeface="Balsamiq Sans" pitchFamily="2" charset="0"/>
              </a:rPr>
              <a:t>API FEATURES: Industry API Standards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50F50AA-325B-74D6-7D9D-0046BDA18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25" y="1322673"/>
            <a:ext cx="10515600" cy="4040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>
                <a:latin typeface="Balsamiq Sans" pitchFamily="2" charset="0"/>
                <a:ea typeface="Balsamiq Sans" pitchFamily="2" charset="0"/>
              </a:rPr>
              <a:t>The PRISMS Provider API will be REST based following industry standards:</a:t>
            </a:r>
          </a:p>
          <a:p>
            <a:pPr marL="0" indent="0">
              <a:buNone/>
            </a:pPr>
            <a:endParaRPr lang="en-AU">
              <a:latin typeface="Balsamiq Sans" pitchFamily="2" charset="0"/>
              <a:ea typeface="Balsamiq Sans" pitchFamily="2" charset="0"/>
            </a:endParaRPr>
          </a:p>
          <a:p>
            <a:r>
              <a:rPr lang="en-AU">
                <a:latin typeface="Balsamiq Sans" pitchFamily="2" charset="0"/>
                <a:ea typeface="Balsamiq Sans" pitchFamily="2" charset="0"/>
              </a:rPr>
              <a:t>GET (read), POST (create), PUT (Update), DELETE operations</a:t>
            </a:r>
          </a:p>
          <a:p>
            <a:r>
              <a:rPr lang="en-AU">
                <a:latin typeface="Balsamiq Sans" pitchFamily="2" charset="0"/>
                <a:ea typeface="Balsamiq Sans" pitchFamily="2" charset="0"/>
              </a:rPr>
              <a:t>Standard error codes</a:t>
            </a:r>
          </a:p>
          <a:p>
            <a:r>
              <a:rPr lang="en-AU">
                <a:latin typeface="Balsamiq Sans" pitchFamily="2" charset="0"/>
                <a:ea typeface="Balsamiq Sans" pitchFamily="2" charset="0"/>
              </a:rPr>
              <a:t>Filtering, sorting, pagination</a:t>
            </a:r>
          </a:p>
          <a:p>
            <a:r>
              <a:rPr lang="en-AU">
                <a:latin typeface="Balsamiq Sans" pitchFamily="2" charset="0"/>
                <a:ea typeface="Balsamiq Sans" pitchFamily="2" charset="0"/>
              </a:rPr>
              <a:t>API Versioning</a:t>
            </a:r>
          </a:p>
          <a:p>
            <a:pPr marL="0" indent="0">
              <a:buNone/>
            </a:pPr>
            <a:r>
              <a:rPr lang="en-AU">
                <a:latin typeface="Balsamiq Sans" pitchFamily="2" charset="0"/>
                <a:ea typeface="Balsamiq San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7351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4C4309C-9A83-9093-8764-B3493A81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-121762"/>
            <a:ext cx="10515600" cy="1325563"/>
          </a:xfrm>
        </p:spPr>
        <p:txBody>
          <a:bodyPr/>
          <a:lstStyle/>
          <a:p>
            <a:r>
              <a:rPr lang="en-AU">
                <a:solidFill>
                  <a:srgbClr val="002D3F"/>
                </a:solidFill>
                <a:latin typeface="Balsamiq Sans" pitchFamily="2" charset="0"/>
                <a:ea typeface="Balsamiq Sans" pitchFamily="2" charset="0"/>
              </a:rPr>
              <a:t>API FEATURES: API Security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50F50AA-325B-74D6-7D9D-0046BDA18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203801"/>
            <a:ext cx="10515600" cy="40404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>
                <a:latin typeface="Balsamiq Sans" pitchFamily="2" charset="0"/>
                <a:ea typeface="Balsamiq Sans" pitchFamily="2" charset="0"/>
              </a:rPr>
              <a:t>The PRISMS Provider API will follow government API security standards</a:t>
            </a:r>
          </a:p>
          <a:p>
            <a:pPr marL="0" indent="0">
              <a:buNone/>
            </a:pPr>
            <a:endParaRPr lang="en-AU">
              <a:latin typeface="Balsamiq Sans" pitchFamily="2" charset="0"/>
              <a:ea typeface="Balsamiq Sans" pitchFamily="2" charset="0"/>
            </a:endParaRPr>
          </a:p>
          <a:p>
            <a:r>
              <a:rPr lang="en-AU">
                <a:latin typeface="Balsamiq Sans" pitchFamily="2" charset="0"/>
                <a:ea typeface="Balsamiq Sans" pitchFamily="2" charset="0"/>
              </a:rPr>
              <a:t>Authentication and Authorisation</a:t>
            </a:r>
          </a:p>
          <a:p>
            <a:r>
              <a:rPr lang="en-AU">
                <a:latin typeface="Balsamiq Sans" pitchFamily="2" charset="0"/>
                <a:ea typeface="Balsamiq Sans" pitchFamily="2" charset="0"/>
              </a:rPr>
              <a:t>Input Validation</a:t>
            </a:r>
          </a:p>
          <a:p>
            <a:r>
              <a:rPr lang="en-AU">
                <a:latin typeface="Balsamiq Sans" pitchFamily="2" charset="0"/>
                <a:ea typeface="Balsamiq Sans" pitchFamily="2" charset="0"/>
              </a:rPr>
              <a:t>Rate Limiting</a:t>
            </a:r>
          </a:p>
          <a:p>
            <a:r>
              <a:rPr lang="en-AU">
                <a:latin typeface="Balsamiq Sans" pitchFamily="2" charset="0"/>
                <a:ea typeface="Balsamiq Sans" pitchFamily="2" charset="0"/>
              </a:rPr>
              <a:t>Audit Logging</a:t>
            </a:r>
          </a:p>
          <a:p>
            <a:r>
              <a:rPr lang="en-AU">
                <a:latin typeface="Balsamiq Sans" pitchFamily="2" charset="0"/>
                <a:ea typeface="Balsamiq Sans" pitchFamily="2" charset="0"/>
              </a:rPr>
              <a:t>Asynchronous where appropriate</a:t>
            </a:r>
          </a:p>
          <a:p>
            <a:pPr marL="0" indent="0">
              <a:buNone/>
            </a:pPr>
            <a:r>
              <a:rPr lang="en-AU">
                <a:latin typeface="Balsamiq Sans" pitchFamily="2" charset="0"/>
                <a:ea typeface="Balsamiq San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961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533A-8FA8-4F88-D359-025B30A0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all">
                <a:solidFill>
                  <a:srgbClr val="002D3F"/>
                </a:solidFill>
                <a:cs typeface="+mj-cs"/>
              </a:rPr>
              <a:t>PRESENTATION</a:t>
            </a:r>
            <a:r>
              <a:rPr lang="en-AU" b="1">
                <a:latin typeface="Avenir Next LT Pro (Headings)"/>
              </a:rPr>
              <a:t> </a:t>
            </a:r>
            <a:r>
              <a:rPr lang="en-AU" cap="all">
                <a:solidFill>
                  <a:srgbClr val="002D3F"/>
                </a:solidFill>
                <a:cs typeface="+mj-cs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2CA58-2E0C-F6AE-D910-9DFE300D8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5229225"/>
          </a:xfrm>
        </p:spPr>
        <p:txBody>
          <a:bodyPr>
            <a:normAutofit/>
          </a:bodyPr>
          <a:lstStyle/>
          <a:p>
            <a:endParaRPr lang="en-AU" sz="2800"/>
          </a:p>
          <a:p>
            <a:r>
              <a:rPr lang="en-AU" sz="2900"/>
              <a:t>Introduction</a:t>
            </a:r>
          </a:p>
          <a:p>
            <a:r>
              <a:rPr lang="en-AU" sz="2900"/>
              <a:t>Engagement</a:t>
            </a:r>
          </a:p>
          <a:p>
            <a:r>
              <a:rPr lang="en-AU" sz="2900"/>
              <a:t>Implementation and Delivery</a:t>
            </a:r>
          </a:p>
          <a:p>
            <a:r>
              <a:rPr lang="en-AU" sz="2900"/>
              <a:t>PRISMS API functions and Design</a:t>
            </a:r>
          </a:p>
          <a:p>
            <a:r>
              <a:rPr lang="en-AU" sz="2900"/>
              <a:t>PRISMS API Features </a:t>
            </a:r>
          </a:p>
          <a:p>
            <a:r>
              <a:rPr lang="en-AU" sz="2900"/>
              <a:t>API Support</a:t>
            </a:r>
          </a:p>
          <a:p>
            <a:r>
              <a:rPr lang="en-AU" sz="290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456986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4C4309C-9A83-9093-8764-B3493A81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5" y="109093"/>
            <a:ext cx="10515600" cy="1325563"/>
          </a:xfrm>
        </p:spPr>
        <p:txBody>
          <a:bodyPr/>
          <a:lstStyle/>
          <a:p>
            <a:r>
              <a:rPr lang="en-AU">
                <a:solidFill>
                  <a:srgbClr val="002D3F"/>
                </a:solidFill>
                <a:latin typeface="Balsamiq Sans" pitchFamily="2" charset="0"/>
                <a:ea typeface="Balsamiq Sans" pitchFamily="2" charset="0"/>
              </a:rPr>
              <a:t>API FEATURES: Authentication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50F50AA-325B-74D6-7D9D-0046BDA18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6489"/>
            <a:ext cx="10515600" cy="4040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>
                <a:latin typeface="Balsamiq Sans" pitchFamily="2" charset="0"/>
                <a:ea typeface="Balsamiq Sans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2FC3BB-9241-D88B-E2B5-1267418DEB1F}"/>
              </a:ext>
            </a:extLst>
          </p:cNvPr>
          <p:cNvSpPr txBox="1"/>
          <p:nvPr/>
        </p:nvSpPr>
        <p:spPr>
          <a:xfrm>
            <a:off x="403225" y="1197373"/>
            <a:ext cx="91313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AU" sz="3200"/>
              <a:t>Authentication and authorisation approach based around some key concepts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AU" sz="3200" b="0" i="0" u="none" strike="noStrike">
                <a:solidFill>
                  <a:srgbClr val="000000"/>
                </a:solidFill>
                <a:effectLst/>
              </a:rPr>
              <a:t>Alignment with Whole of Government approach</a:t>
            </a:r>
            <a:r>
              <a:rPr lang="en-AU" sz="3200" b="0" i="0">
                <a:solidFill>
                  <a:srgbClr val="000000"/>
                </a:solidFill>
                <a:effectLst/>
              </a:rPr>
              <a:t>​ and guidance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AU" sz="3200" b="0" i="0" u="none" strike="noStrike">
                <a:solidFill>
                  <a:srgbClr val="000000"/>
                </a:solidFill>
                <a:effectLst/>
              </a:rPr>
              <a:t>Analysis of existing authentication models in place in the department with a focus on opportunities for alignment and re-use</a:t>
            </a:r>
            <a:endParaRPr lang="en-US" sz="3200" b="0" i="0">
              <a:solidFill>
                <a:srgbClr val="000000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n-AU" sz="3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everage modern OpenID/Connect and OAuth2.0 flows. </a:t>
            </a:r>
          </a:p>
          <a:p>
            <a:endParaRPr lang="en-AU" sz="2800"/>
          </a:p>
          <a:p>
            <a:endParaRPr lang="en-AU" sz="2800"/>
          </a:p>
          <a:p>
            <a:endParaRPr lang="en-AU" sz="3800">
              <a:latin typeface="Balsamiq Sans" pitchFamily="2" charset="0"/>
              <a:ea typeface="Balsamiq Sans" pitchFamily="2" charset="0"/>
            </a:endParaRP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3789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4C4309C-9A83-9093-8764-B3493A81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5" y="109093"/>
            <a:ext cx="10515600" cy="1325563"/>
          </a:xfrm>
        </p:spPr>
        <p:txBody>
          <a:bodyPr/>
          <a:lstStyle/>
          <a:p>
            <a:r>
              <a:rPr lang="en-AU">
                <a:solidFill>
                  <a:srgbClr val="002D3F"/>
                </a:solidFill>
                <a:latin typeface="Balsamiq Sans" pitchFamily="2" charset="0"/>
                <a:ea typeface="Balsamiq Sans" pitchFamily="2" charset="0"/>
              </a:rPr>
              <a:t>API FEATURES: Attended and unattended workflows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50F50AA-325B-74D6-7D9D-0046BDA18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6489"/>
            <a:ext cx="10515600" cy="4040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>
                <a:latin typeface="Balsamiq Sans" pitchFamily="2" charset="0"/>
                <a:ea typeface="Balsamiq Sans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2FC3BB-9241-D88B-E2B5-1267418DEB1F}"/>
              </a:ext>
            </a:extLst>
          </p:cNvPr>
          <p:cNvSpPr txBox="1"/>
          <p:nvPr/>
        </p:nvSpPr>
        <p:spPr>
          <a:xfrm>
            <a:off x="403225" y="1197373"/>
            <a:ext cx="91313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AU" sz="3200"/>
              <a:t>Legislative and business requirements for both attended and unattended flows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AU" sz="3200">
                <a:solidFill>
                  <a:srgbClr val="000000"/>
                </a:solidFill>
              </a:rPr>
              <a:t>Some flows will need to be triggered by a user with appropriate authorisation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AU" sz="3200" b="0" i="0">
                <a:solidFill>
                  <a:srgbClr val="000000"/>
                </a:solidFill>
                <a:effectLst/>
              </a:rPr>
              <a:t>We will use PRISMS </a:t>
            </a:r>
            <a:r>
              <a:rPr lang="en-AU" sz="3200">
                <a:solidFill>
                  <a:srgbClr val="000000"/>
                </a:solidFill>
              </a:rPr>
              <a:t>identity management as part of these flows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AU" sz="3200">
                <a:solidFill>
                  <a:srgbClr val="000000"/>
                </a:solidFill>
              </a:rPr>
              <a:t>Whether a call is attended or unattended will depend on the nature of the API call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endParaRPr lang="en-AU" sz="3200" b="0" i="0">
              <a:solidFill>
                <a:srgbClr val="000000"/>
              </a:solidFill>
              <a:effectLst/>
            </a:endParaRPr>
          </a:p>
          <a:p>
            <a:endParaRPr lang="en-AU" sz="2800"/>
          </a:p>
          <a:p>
            <a:endParaRPr lang="en-AU" sz="2800"/>
          </a:p>
          <a:p>
            <a:endParaRPr lang="en-AU" sz="3800">
              <a:latin typeface="Balsamiq Sans" pitchFamily="2" charset="0"/>
              <a:ea typeface="Balsamiq Sans" pitchFamily="2" charset="0"/>
            </a:endParaRP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0017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4C4309C-9A83-9093-8764-B3493A81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0"/>
            <a:ext cx="10515600" cy="1325563"/>
          </a:xfrm>
        </p:spPr>
        <p:txBody>
          <a:bodyPr/>
          <a:lstStyle/>
          <a:p>
            <a:r>
              <a:rPr lang="en-AU">
                <a:solidFill>
                  <a:srgbClr val="002D3F"/>
                </a:solidFill>
                <a:latin typeface="Balsamiq Sans" pitchFamily="2" charset="0"/>
                <a:ea typeface="Balsamiq Sans" pitchFamily="2" charset="0"/>
              </a:rPr>
              <a:t>API FEATURES: API Authorisation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50F50AA-325B-74D6-7D9D-0046BDA18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08" y="1187660"/>
            <a:ext cx="10515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>
                <a:latin typeface="Balsamiq Sans" pitchFamily="2" charset="0"/>
              </a:rPr>
              <a:t>The PRISMS Provider API will support both provider user (attended) and provider organisation (unattended) authorisation.</a:t>
            </a:r>
          </a:p>
          <a:p>
            <a:pPr marL="0" indent="0">
              <a:buNone/>
            </a:pPr>
            <a:endParaRPr lang="en-AU">
              <a:latin typeface="Balsamiq Sans" pitchFamily="2" charset="0"/>
              <a:ea typeface="Balsamiq Sans" pitchFamily="2" charset="0"/>
            </a:endParaRPr>
          </a:p>
          <a:p>
            <a:pPr marL="0" indent="0">
              <a:buNone/>
            </a:pPr>
            <a:r>
              <a:rPr lang="en-AU">
                <a:latin typeface="Balsamiq Sans" pitchFamily="2" charset="0"/>
                <a:ea typeface="Balsamiq Sans" pitchFamily="2" charset="0"/>
              </a:rPr>
              <a:t>The PRISMS Provider API will implement API Authorisation at a request level</a:t>
            </a:r>
          </a:p>
          <a:p>
            <a:pPr marL="0" indent="0">
              <a:buNone/>
            </a:pPr>
            <a:r>
              <a:rPr lang="en-AU">
                <a:latin typeface="Balsamiq Sans" pitchFamily="2" charset="0"/>
                <a:ea typeface="Balsamiq Sans" pitchFamily="2" charset="0"/>
              </a:rPr>
              <a:t> </a:t>
            </a:r>
          </a:p>
          <a:p>
            <a:pPr marL="0" indent="0">
              <a:buNone/>
            </a:pPr>
            <a:r>
              <a:rPr lang="en-AU">
                <a:latin typeface="Balsamiq Sans" pitchFamily="2" charset="0"/>
                <a:ea typeface="Balsamiq Sans" pitchFamily="2" charset="0"/>
              </a:rPr>
              <a:t>Generally:</a:t>
            </a:r>
          </a:p>
          <a:p>
            <a:r>
              <a:rPr lang="en-AU">
                <a:latin typeface="Balsamiq Sans" pitchFamily="2" charset="0"/>
                <a:ea typeface="Balsamiq Sans" pitchFamily="2" charset="0"/>
              </a:rPr>
              <a:t>Requests that will involve manipulation of data will require an authorised user to be authenticated on attended flows</a:t>
            </a:r>
          </a:p>
          <a:p>
            <a:r>
              <a:rPr lang="en-AU">
                <a:latin typeface="Balsamiq Sans" pitchFamily="2" charset="0"/>
                <a:ea typeface="Balsamiq Sans" pitchFamily="2" charset="0"/>
              </a:rPr>
              <a:t>Requests to </a:t>
            </a:r>
            <a:r>
              <a:rPr lang="en-AU">
                <a:latin typeface="Balsamiq Sans" pitchFamily="2" charset="0"/>
              </a:rPr>
              <a:t>retrieve some types of data will be one by provider organisations using an unattended flow through their client system</a:t>
            </a:r>
          </a:p>
          <a:p>
            <a:pPr marL="0" indent="0">
              <a:buNone/>
            </a:pPr>
            <a:endParaRPr lang="en-AU">
              <a:latin typeface="Balsamiq Sans" pitchFamily="2" charset="0"/>
              <a:ea typeface="Balsamiq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337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4C4309C-9A83-9093-8764-B3493A81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515600" cy="1325563"/>
          </a:xfrm>
        </p:spPr>
        <p:txBody>
          <a:bodyPr/>
          <a:lstStyle/>
          <a:p>
            <a:r>
              <a:rPr lang="en-AU">
                <a:solidFill>
                  <a:srgbClr val="002D3F"/>
                </a:solidFill>
                <a:latin typeface="Balsamiq Sans" pitchFamily="2" charset="0"/>
                <a:ea typeface="Balsamiq Sans" pitchFamily="2" charset="0"/>
              </a:rPr>
              <a:t>API FEATURES: Data Validation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50F50AA-325B-74D6-7D9D-0046BDA18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8141"/>
            <a:ext cx="10515600" cy="40990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>
                <a:latin typeface="Balsamiq Sans" pitchFamily="2" charset="0"/>
                <a:ea typeface="Balsamiq Sans" pitchFamily="2" charset="0"/>
              </a:rPr>
              <a:t>Data will be validated with reference to existing PRISMS validation and business rules.</a:t>
            </a:r>
          </a:p>
          <a:p>
            <a:pPr marL="0" indent="0">
              <a:buNone/>
            </a:pPr>
            <a:endParaRPr lang="en-AU">
              <a:latin typeface="Balsamiq Sans" pitchFamily="2" charset="0"/>
              <a:ea typeface="Balsamiq Sans" pitchFamily="2" charset="0"/>
            </a:endParaRPr>
          </a:p>
          <a:p>
            <a:r>
              <a:rPr lang="en-AU">
                <a:latin typeface="Balsamiq Sans" pitchFamily="2" charset="0"/>
                <a:ea typeface="Balsamiq Sans" pitchFamily="2" charset="0"/>
              </a:rPr>
              <a:t>Validated against core PRISMS validation and business rules</a:t>
            </a:r>
          </a:p>
          <a:p>
            <a:r>
              <a:rPr lang="en-AU">
                <a:latin typeface="Balsamiq Sans" pitchFamily="2" charset="0"/>
                <a:ea typeface="Balsamiq Sans" pitchFamily="2" charset="0"/>
              </a:rPr>
              <a:t>Error messages returned</a:t>
            </a:r>
          </a:p>
          <a:p>
            <a:r>
              <a:rPr lang="en-AU">
                <a:latin typeface="Balsamiq Sans" pitchFamily="2" charset="0"/>
                <a:ea typeface="Balsamiq Sans" pitchFamily="2" charset="0"/>
              </a:rPr>
              <a:t>Warnings will be available at a later date</a:t>
            </a:r>
          </a:p>
          <a:p>
            <a:pPr marL="0" indent="0">
              <a:buNone/>
            </a:pPr>
            <a:endParaRPr lang="en-AU">
              <a:latin typeface="Balsamiq Sans" pitchFamily="2" charset="0"/>
              <a:ea typeface="Balsamiq Sans" pitchFamily="2" charset="0"/>
            </a:endParaRPr>
          </a:p>
          <a:p>
            <a:pPr>
              <a:buFontTx/>
              <a:buChar char="-"/>
            </a:pPr>
            <a:endParaRPr lang="en-AU">
              <a:latin typeface="Balsamiq Sans" pitchFamily="2" charset="0"/>
              <a:ea typeface="Balsamiq Sans" pitchFamily="2" charset="0"/>
            </a:endParaRPr>
          </a:p>
          <a:p>
            <a:pPr marL="0" indent="0">
              <a:buNone/>
            </a:pPr>
            <a:r>
              <a:rPr lang="en-AU">
                <a:latin typeface="Balsamiq Sans" pitchFamily="2" charset="0"/>
                <a:ea typeface="Balsamiq Sans" pitchFamily="2" charset="0"/>
              </a:rPr>
              <a:t> </a:t>
            </a:r>
          </a:p>
          <a:p>
            <a:pPr marL="0" indent="0">
              <a:buNone/>
            </a:pPr>
            <a:endParaRPr lang="en-AU">
              <a:latin typeface="Balsamiq Sans" pitchFamily="2" charset="0"/>
              <a:ea typeface="Balsamiq Sans" pitchFamily="2" charset="0"/>
            </a:endParaRPr>
          </a:p>
          <a:p>
            <a:pPr>
              <a:buFontTx/>
              <a:buChar char="-"/>
            </a:pPr>
            <a:endParaRPr lang="en-AU">
              <a:latin typeface="Balsamiq Sans" pitchFamily="2" charset="0"/>
              <a:ea typeface="Balsamiq Sans" pitchFamily="2" charset="0"/>
            </a:endParaRPr>
          </a:p>
          <a:p>
            <a:pPr marL="0" indent="0">
              <a:buNone/>
            </a:pPr>
            <a:endParaRPr lang="en-AU">
              <a:latin typeface="Balsamiq Sans" pitchFamily="2" charset="0"/>
              <a:ea typeface="Balsamiq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53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4C4309C-9A83-9093-8764-B3493A818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solidFill>
                  <a:srgbClr val="002D3F"/>
                </a:solidFill>
                <a:latin typeface="Balsamiq Sans" pitchFamily="2" charset="0"/>
                <a:ea typeface="Balsamiq Sans" pitchFamily="2" charset="0"/>
              </a:rPr>
              <a:t>API FEATURES: PRISMS Errors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2A26EA-45C1-1AE9-BDA1-C7AADECEC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2227" y="2245352"/>
            <a:ext cx="5926700" cy="2519153"/>
          </a:xfr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8BBA471F-1CCA-4D2F-DAC2-0F8629C5B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221" y="2313675"/>
            <a:ext cx="4727552" cy="251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22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4C4309C-9A83-9093-8764-B3493A818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solidFill>
                  <a:srgbClr val="002D3F"/>
                </a:solidFill>
                <a:latin typeface="Balsamiq Sans" pitchFamily="2" charset="0"/>
                <a:ea typeface="Balsamiq Sans" pitchFamily="2" charset="0"/>
              </a:rPr>
              <a:t>API FEATURES: Warnings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6E11958-445A-2D0D-1B66-836A817182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24" y="1603493"/>
            <a:ext cx="5382376" cy="198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279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253437-6DC5-3896-3BC4-301AAFFC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518" y="965818"/>
            <a:ext cx="5014027" cy="1485446"/>
          </a:xfrm>
        </p:spPr>
        <p:txBody>
          <a:bodyPr>
            <a:normAutofit/>
          </a:bodyPr>
          <a:lstStyle/>
          <a:p>
            <a:pPr algn="ctr"/>
            <a:r>
              <a:rPr lang="en-AU" b="1"/>
              <a:t>API SUPPORT</a:t>
            </a:r>
          </a:p>
        </p:txBody>
      </p:sp>
    </p:spTree>
    <p:extLst>
      <p:ext uri="{BB962C8B-B14F-4D97-AF65-F5344CB8AC3E}">
        <p14:creationId xmlns:p14="http://schemas.microsoft.com/office/powerpoint/2010/main" val="1169450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29E91-478C-9AC6-9E9C-A247A5CF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Onboarding and Assessment of Vendors and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AFA2D-A05F-105E-6638-8F8C6D98E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7711"/>
            <a:ext cx="10515600" cy="3909251"/>
          </a:xfrm>
        </p:spPr>
        <p:txBody>
          <a:bodyPr/>
          <a:lstStyle/>
          <a:p>
            <a:pPr marL="0" indent="0">
              <a:buNone/>
            </a:pPr>
            <a:r>
              <a:rPr lang="en-AU" sz="2800"/>
              <a:t>Onboarding to PRISMS API consists of four sequential steps:</a:t>
            </a:r>
          </a:p>
          <a:p>
            <a:pPr marL="0" indent="0">
              <a:buNone/>
            </a:pPr>
            <a:endParaRPr lang="en-AU" sz="2800"/>
          </a:p>
          <a:p>
            <a:pPr marL="514350" indent="-514350">
              <a:buFont typeface="+mj-lt"/>
              <a:buAutoNum type="arabicPeriod"/>
            </a:pPr>
            <a:r>
              <a:rPr lang="en-AU" sz="2800"/>
              <a:t>Indicate Interest / Sign-up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800"/>
              <a:t>Set-up to Develop and test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800"/>
              <a:t>Commence Developing and testing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800"/>
              <a:t>On-board to production environment</a:t>
            </a:r>
          </a:p>
          <a:p>
            <a:endParaRPr lang="en-AU" sz="2800"/>
          </a:p>
          <a:p>
            <a:endParaRPr lang="en-AU" sz="2800"/>
          </a:p>
          <a:p>
            <a:endParaRPr lang="en-AU" sz="2800"/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7691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diagram, parallel&#10;&#10;Description automatically generated">
            <a:extLst>
              <a:ext uri="{FF2B5EF4-FFF2-40B4-BE49-F238E27FC236}">
                <a16:creationId xmlns:a16="http://schemas.microsoft.com/office/drawing/2014/main" id="{C3ED0177-CC57-C219-77CB-194B1ED78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21" y="0"/>
            <a:ext cx="9698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12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253437-6DC5-3896-3BC4-301AAFFC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948" y="2177823"/>
            <a:ext cx="6147502" cy="1485446"/>
          </a:xfrm>
        </p:spPr>
        <p:txBody>
          <a:bodyPr>
            <a:normAutofit/>
          </a:bodyPr>
          <a:lstStyle/>
          <a:p>
            <a:pPr algn="ctr"/>
            <a:r>
              <a:rPr lang="en-AU" b="1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387134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AB2F5-0BB9-726A-C098-861E24B6C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954030" cy="1203158"/>
          </a:xfrm>
        </p:spPr>
        <p:txBody>
          <a:bodyPr>
            <a:normAutofit/>
          </a:bodyPr>
          <a:lstStyle/>
          <a:p>
            <a:r>
              <a:rPr lang="en-AU" sz="4400" b="1">
                <a:solidFill>
                  <a:srgbClr val="002D3F"/>
                </a:solidFill>
                <a:latin typeface="Avenir Next LT Pro (Headings)"/>
              </a:rPr>
              <a:t>SHARE</a:t>
            </a:r>
            <a:endParaRPr lang="en-AU" sz="4400">
              <a:solidFill>
                <a:srgbClr val="002D3F"/>
              </a:solidFill>
              <a:latin typeface="Avenir Next LT Pro (Headings)"/>
            </a:endParaRP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29DA17C-558B-0F9F-0A15-240EC22C3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19" y="1660358"/>
            <a:ext cx="9150040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86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542B3-CEC9-4163-D938-D58F22764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3" y="-30607"/>
            <a:ext cx="11350753" cy="1396492"/>
          </a:xfrm>
        </p:spPr>
        <p:txBody>
          <a:bodyPr/>
          <a:lstStyle/>
          <a:p>
            <a:r>
              <a:rPr lang="en-AU"/>
              <a:t>What’s next: </a:t>
            </a:r>
            <a:r>
              <a:rPr lang="en-AU" sz="4000">
                <a:solidFill>
                  <a:srgbClr val="002D3F"/>
                </a:solidFill>
                <a:latin typeface="Balsamiq Sans" pitchFamily="2" charset="0"/>
              </a:rPr>
              <a:t>Staging environment Beta release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04006E-20DE-A725-CAE6-0BA384A56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2160"/>
            <a:ext cx="10515600" cy="4521755"/>
          </a:xfrm>
        </p:spPr>
        <p:txBody>
          <a:bodyPr>
            <a:norm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en-AU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Beta release – </a:t>
            </a: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</a:rPr>
              <a:t>second quarter of 2023-2024August </a:t>
            </a:r>
            <a:r>
              <a:rPr lang="en-AU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2023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AU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Initial release –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</a:rPr>
              <a:t>Scope – Test environment, API functionality, documentation, API portal etc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</a:rPr>
              <a:t>Iterative</a:t>
            </a:r>
            <a:r>
              <a:rPr lang="en-AU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future releases (with added functionality &amp; API refinement)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AU" dirty="0">
                <a:latin typeface="Calibri" panose="020F0502020204030204" pitchFamily="34" charset="0"/>
                <a:ea typeface="Times New Roman" panose="02020603050405020304" pitchFamily="18" charset="0"/>
              </a:rPr>
              <a:t>Sector communication and engagement (ongoing)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AU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AU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AU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22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253437-6DC5-3896-3BC4-301AAFFC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948" y="2177823"/>
            <a:ext cx="6147502" cy="1485446"/>
          </a:xfrm>
        </p:spPr>
        <p:txBody>
          <a:bodyPr>
            <a:normAutofit/>
          </a:bodyPr>
          <a:lstStyle/>
          <a:p>
            <a:pPr algn="ctr"/>
            <a:r>
              <a:rPr lang="en-AU" b="1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956919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253437-6DC5-3896-3BC4-301AAFFC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1" y="3600559"/>
            <a:ext cx="10165180" cy="1485446"/>
          </a:xfrm>
        </p:spPr>
        <p:txBody>
          <a:bodyPr>
            <a:normAutofit fontScale="90000"/>
          </a:bodyPr>
          <a:lstStyle/>
          <a:p>
            <a:pPr algn="ctr"/>
            <a:r>
              <a:rPr lang="en-AU" b="1"/>
              <a:t>KEEP SHARING</a:t>
            </a:r>
            <a:br>
              <a:rPr lang="en-AU" b="1"/>
            </a:br>
            <a:br>
              <a:rPr lang="en-AU" b="1"/>
            </a:br>
            <a:r>
              <a:rPr lang="en-AU" b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PRISMSAPI@education.gov.au</a:t>
            </a:r>
            <a:br>
              <a:rPr lang="en-AU" b="1"/>
            </a:br>
            <a:br>
              <a:rPr lang="en-AU" b="1"/>
            </a:br>
            <a:r>
              <a:rPr lang="en-AU" b="1"/>
              <a:t>https://www.education.gov.au/prisms-modernisation-project</a:t>
            </a:r>
          </a:p>
        </p:txBody>
      </p:sp>
    </p:spTree>
    <p:extLst>
      <p:ext uri="{BB962C8B-B14F-4D97-AF65-F5344CB8AC3E}">
        <p14:creationId xmlns:p14="http://schemas.microsoft.com/office/powerpoint/2010/main" val="3309025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253437-6DC5-3896-3BC4-301AAFFC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173" y="2220686"/>
            <a:ext cx="4322619" cy="1485446"/>
          </a:xfrm>
        </p:spPr>
        <p:txBody>
          <a:bodyPr/>
          <a:lstStyle/>
          <a:p>
            <a:pPr algn="ctr"/>
            <a:r>
              <a:rPr lang="en-AU" b="1"/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350066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4B1D03F5-12D1-6DAA-AB19-10ED0F9C9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11286"/>
          </a:xfrm>
        </p:spPr>
        <p:txBody>
          <a:bodyPr>
            <a:normAutofit/>
          </a:bodyPr>
          <a:lstStyle/>
          <a:p>
            <a:pPr algn="ctr"/>
            <a:r>
              <a:rPr lang="en-AU" b="1">
                <a:latin typeface="Avenir Next LT Pro (Headings)"/>
              </a:rPr>
              <a:t>ENGAGEMENT</a:t>
            </a:r>
          </a:p>
        </p:txBody>
      </p:sp>
    </p:spTree>
    <p:extLst>
      <p:ext uri="{BB962C8B-B14F-4D97-AF65-F5344CB8AC3E}">
        <p14:creationId xmlns:p14="http://schemas.microsoft.com/office/powerpoint/2010/main" val="2660033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840B4-060E-2A10-B0C9-E423D1263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cap="all">
                <a:solidFill>
                  <a:srgbClr val="002D3F"/>
                </a:solidFill>
                <a:cs typeface="+mj-cs"/>
              </a:rPr>
              <a:t>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5615-5E70-A319-CB35-BBC6084D4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43088"/>
            <a:ext cx="10515600" cy="4343400"/>
          </a:xfrm>
        </p:spPr>
        <p:txBody>
          <a:bodyPr/>
          <a:lstStyle/>
          <a:p>
            <a:pPr marL="0" indent="0">
              <a:buNone/>
            </a:pPr>
            <a:r>
              <a:rPr lang="en-AU" b="1">
                <a:solidFill>
                  <a:srgbClr val="004C6C"/>
                </a:solidFill>
              </a:rPr>
              <a:t>BY WHAT MEANS</a:t>
            </a:r>
          </a:p>
          <a:p>
            <a:r>
              <a:rPr lang="en-AU" sz="4000"/>
              <a:t>Technical Working Group Webinars</a:t>
            </a:r>
          </a:p>
          <a:p>
            <a:r>
              <a:rPr lang="en-AU" sz="4000"/>
              <a:t>Software Vendor </a:t>
            </a:r>
          </a:p>
          <a:p>
            <a:r>
              <a:rPr lang="en-AU" sz="4000"/>
              <a:t>Other channels – specialised </a:t>
            </a:r>
            <a:r>
              <a:rPr lang="en-AU" sz="4000" err="1"/>
              <a:t>GovTeams</a:t>
            </a:r>
            <a:r>
              <a:rPr lang="en-AU" sz="4000"/>
              <a:t> groups</a:t>
            </a:r>
          </a:p>
          <a:p>
            <a:r>
              <a:rPr lang="en-AU" sz="4000"/>
              <a:t>PRISMS Modernisation website</a:t>
            </a:r>
          </a:p>
        </p:txBody>
      </p:sp>
    </p:spTree>
    <p:extLst>
      <p:ext uri="{BB962C8B-B14F-4D97-AF65-F5344CB8AC3E}">
        <p14:creationId xmlns:p14="http://schemas.microsoft.com/office/powerpoint/2010/main" val="422541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6F4F9-1EE4-A94A-EA2C-50529AA16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all">
                <a:solidFill>
                  <a:srgbClr val="002D3F"/>
                </a:solidFill>
                <a:cs typeface="+mj-cs"/>
              </a:rPr>
              <a:t>Engagement</a:t>
            </a:r>
            <a:br>
              <a:rPr lang="en-AU"/>
            </a:br>
            <a:endParaRPr lang="en-AU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438506-523D-E432-BCD5-9F19F22AB7B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b="1">
                <a:solidFill>
                  <a:srgbClr val="004C6C"/>
                </a:solidFill>
              </a:rPr>
              <a:t>AIM</a:t>
            </a:r>
          </a:p>
          <a:p>
            <a:r>
              <a:rPr lang="en-AU"/>
              <a:t>Continue to develop an understanding of the PRISMS API technical scope</a:t>
            </a:r>
          </a:p>
          <a:p>
            <a:r>
              <a:rPr lang="en-AU"/>
              <a:t>Provide progressive updates to the sector</a:t>
            </a:r>
          </a:p>
          <a:p>
            <a:r>
              <a:rPr lang="en-AU"/>
              <a:t>Participate in valuable technical information exchange between the sector and the department </a:t>
            </a:r>
          </a:p>
          <a:p>
            <a:r>
              <a:rPr lang="en-AU"/>
              <a:t>Work through operational challenges for implementation</a:t>
            </a:r>
          </a:p>
          <a:p>
            <a:r>
              <a:rPr lang="en-AU"/>
              <a:t>Provide timely feedback to questions</a:t>
            </a:r>
          </a:p>
        </p:txBody>
      </p:sp>
    </p:spTree>
    <p:extLst>
      <p:ext uri="{BB962C8B-B14F-4D97-AF65-F5344CB8AC3E}">
        <p14:creationId xmlns:p14="http://schemas.microsoft.com/office/powerpoint/2010/main" val="4207993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D954-E78C-9710-7584-7F17729D2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solidFill>
                  <a:srgbClr val="002D3F"/>
                </a:solidFill>
              </a:rPr>
              <a:t>PRISMS MODERNISATION WEBSITE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4D217F-9234-DEB4-B8FD-ED6B5F396C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1431" r="50330" b="51873"/>
          <a:stretch/>
        </p:blipFill>
        <p:spPr bwMode="auto">
          <a:xfrm>
            <a:off x="1645010" y="1690687"/>
            <a:ext cx="9083650" cy="48058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15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4B1D03F5-12D1-6DAA-AB19-10ED0F9C9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28" y="1709739"/>
            <a:ext cx="10628122" cy="1911286"/>
          </a:xfrm>
        </p:spPr>
        <p:txBody>
          <a:bodyPr>
            <a:normAutofit/>
          </a:bodyPr>
          <a:lstStyle/>
          <a:p>
            <a:pPr algn="ctr"/>
            <a:r>
              <a:rPr lang="en-AU" b="1">
                <a:latin typeface="Avenir Next LT Pro (Headings)"/>
              </a:rPr>
              <a:t>Implementation and Delivery</a:t>
            </a:r>
          </a:p>
        </p:txBody>
      </p:sp>
    </p:spTree>
    <p:extLst>
      <p:ext uri="{BB962C8B-B14F-4D97-AF65-F5344CB8AC3E}">
        <p14:creationId xmlns:p14="http://schemas.microsoft.com/office/powerpoint/2010/main" val="2017951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4A2D904-CCA4-439D-8635-F34C0431C8C4}"/>
              </a:ext>
            </a:extLst>
          </p:cNvPr>
          <p:cNvGrpSpPr/>
          <p:nvPr/>
        </p:nvGrpSpPr>
        <p:grpSpPr>
          <a:xfrm>
            <a:off x="465907" y="1424615"/>
            <a:ext cx="11260187" cy="4008771"/>
            <a:chOff x="346045" y="1297258"/>
            <a:chExt cx="8460298" cy="301197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88D22E4-CB89-4283-BC8B-210E2970A394}"/>
                </a:ext>
              </a:extLst>
            </p:cNvPr>
            <p:cNvCxnSpPr>
              <a:cxnSpLocks/>
              <a:stCxn id="7" idx="4"/>
              <a:endCxn id="14" idx="0"/>
            </p:cNvCxnSpPr>
            <p:nvPr/>
          </p:nvCxnSpPr>
          <p:spPr>
            <a:xfrm flipH="1">
              <a:off x="836800" y="2503350"/>
              <a:ext cx="1" cy="2112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D16E13-7D0D-4D87-B43B-4F312B09049F}"/>
                </a:ext>
              </a:extLst>
            </p:cNvPr>
            <p:cNvSpPr/>
            <p:nvPr/>
          </p:nvSpPr>
          <p:spPr>
            <a:xfrm>
              <a:off x="6153265" y="3386178"/>
              <a:ext cx="971795" cy="405293"/>
            </a:xfrm>
            <a:prstGeom prst="rect">
              <a:avLst/>
            </a:prstGeom>
            <a:solidFill>
              <a:srgbClr val="6CC6AC"/>
            </a:solidFill>
            <a:ln>
              <a:solidFill>
                <a:srgbClr val="6CC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976">
                <a:defRPr/>
              </a:pPr>
              <a:r>
                <a:rPr lang="en-AU" sz="1397" b="1">
                  <a:solidFill>
                    <a:prstClr val="white"/>
                  </a:solidFill>
                  <a:latin typeface="Calibri" panose="020F0502020204030204"/>
                </a:rPr>
                <a:t>Jan 2023 – </a:t>
              </a:r>
              <a:br>
                <a:rPr lang="en-AU" sz="1397" b="1">
                  <a:solidFill>
                    <a:prstClr val="white"/>
                  </a:solidFill>
                  <a:latin typeface="Calibri" panose="020F0502020204030204"/>
                </a:rPr>
              </a:br>
              <a:r>
                <a:rPr lang="en-AU" sz="1397" b="1">
                  <a:solidFill>
                    <a:prstClr val="white"/>
                  </a:solidFill>
                  <a:latin typeface="Calibri" panose="020F0502020204030204"/>
                </a:rPr>
                <a:t>Jun 2024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F1A8738-89E9-4822-A9A4-9079C3251205}"/>
                </a:ext>
              </a:extLst>
            </p:cNvPr>
            <p:cNvSpPr/>
            <p:nvPr/>
          </p:nvSpPr>
          <p:spPr>
            <a:xfrm>
              <a:off x="346045" y="1307917"/>
              <a:ext cx="981512" cy="517761"/>
            </a:xfrm>
            <a:prstGeom prst="rect">
              <a:avLst/>
            </a:prstGeom>
            <a:solidFill>
              <a:srgbClr val="B601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976">
                <a:defRPr/>
              </a:pPr>
              <a:r>
                <a:rPr lang="en-AU" sz="1297" b="1">
                  <a:solidFill>
                    <a:prstClr val="white"/>
                  </a:solidFill>
                  <a:latin typeface="Calibri" panose="020F0502020204030204"/>
                </a:rPr>
                <a:t>Project Planning and Scheduling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833230-30FE-439D-A002-0D95C37BCB75}"/>
                </a:ext>
              </a:extLst>
            </p:cNvPr>
            <p:cNvSpPr/>
            <p:nvPr/>
          </p:nvSpPr>
          <p:spPr>
            <a:xfrm>
              <a:off x="346045" y="1825938"/>
              <a:ext cx="981512" cy="405293"/>
            </a:xfrm>
            <a:prstGeom prst="rect">
              <a:avLst/>
            </a:prstGeom>
            <a:solidFill>
              <a:srgbClr val="D47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976">
                <a:defRPr/>
              </a:pPr>
              <a:r>
                <a:rPr lang="en-AU" sz="1397" b="1">
                  <a:solidFill>
                    <a:prstClr val="white"/>
                  </a:solidFill>
                  <a:latin typeface="Calibri" panose="020F0502020204030204"/>
                </a:rPr>
                <a:t>Jul-Aug 2022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C19EB34-1478-4870-A27D-347C33C65291}"/>
                </a:ext>
              </a:extLst>
            </p:cNvPr>
            <p:cNvSpPr/>
            <p:nvPr/>
          </p:nvSpPr>
          <p:spPr>
            <a:xfrm>
              <a:off x="663778" y="2157304"/>
              <a:ext cx="346046" cy="346046"/>
            </a:xfrm>
            <a:prstGeom prst="ellipse">
              <a:avLst/>
            </a:prstGeom>
            <a:solidFill>
              <a:srgbClr val="D47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976">
                <a:defRPr/>
              </a:pPr>
              <a:r>
                <a:rPr lang="en-AU" sz="1797">
                  <a:solidFill>
                    <a:prstClr val="white"/>
                  </a:solidFill>
                  <a:latin typeface="Calibri" panose="020F0502020204030204"/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98D875-868B-4B6A-A776-A7BDD9C15EE6}"/>
                </a:ext>
              </a:extLst>
            </p:cNvPr>
            <p:cNvSpPr/>
            <p:nvPr/>
          </p:nvSpPr>
          <p:spPr>
            <a:xfrm>
              <a:off x="2410786" y="1307917"/>
              <a:ext cx="981512" cy="517761"/>
            </a:xfrm>
            <a:prstGeom prst="rect">
              <a:avLst/>
            </a:prstGeom>
            <a:solidFill>
              <a:srgbClr val="B601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976">
                <a:defRPr/>
              </a:pPr>
              <a:r>
                <a:rPr lang="en-AU" sz="1297" b="1">
                  <a:solidFill>
                    <a:prstClr val="white"/>
                  </a:solidFill>
                  <a:latin typeface="Calibri" panose="020F0502020204030204"/>
                </a:rPr>
                <a:t>Discovery and Solution Architecture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4FAA18-466C-49C1-81E2-0EF65EBBB687}"/>
                </a:ext>
              </a:extLst>
            </p:cNvPr>
            <p:cNvSpPr/>
            <p:nvPr/>
          </p:nvSpPr>
          <p:spPr>
            <a:xfrm>
              <a:off x="2410786" y="1825938"/>
              <a:ext cx="981512" cy="405293"/>
            </a:xfrm>
            <a:prstGeom prst="rect">
              <a:avLst/>
            </a:prstGeom>
            <a:solidFill>
              <a:srgbClr val="D47190"/>
            </a:solidFill>
            <a:ln>
              <a:solidFill>
                <a:srgbClr val="D47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976">
                <a:defRPr/>
              </a:pPr>
              <a:r>
                <a:rPr lang="en-AU" sz="1397" b="1">
                  <a:solidFill>
                    <a:prstClr val="white"/>
                  </a:solidFill>
                  <a:latin typeface="Calibri" panose="020F0502020204030204"/>
                </a:rPr>
                <a:t>Jul-Dec 2022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C697BD2-7C43-4C7D-A33F-223C36BB24F6}"/>
                </a:ext>
              </a:extLst>
            </p:cNvPr>
            <p:cNvSpPr/>
            <p:nvPr/>
          </p:nvSpPr>
          <p:spPr>
            <a:xfrm>
              <a:off x="2728518" y="2157304"/>
              <a:ext cx="346046" cy="346046"/>
            </a:xfrm>
            <a:prstGeom prst="ellipse">
              <a:avLst/>
            </a:prstGeom>
            <a:solidFill>
              <a:srgbClr val="D47190"/>
            </a:solidFill>
            <a:ln>
              <a:solidFill>
                <a:srgbClr val="D47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976">
                <a:defRPr/>
              </a:pPr>
              <a:r>
                <a:rPr lang="en-AU" sz="1797">
                  <a:solidFill>
                    <a:prstClr val="white"/>
                  </a:solidFill>
                  <a:latin typeface="Calibri" panose="020F0502020204030204"/>
                </a:rPr>
                <a:t>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2138F9-046E-4904-837D-77899E7B2B82}"/>
                </a:ext>
              </a:extLst>
            </p:cNvPr>
            <p:cNvSpPr/>
            <p:nvPr/>
          </p:nvSpPr>
          <p:spPr>
            <a:xfrm>
              <a:off x="4791424" y="1297258"/>
              <a:ext cx="1603865" cy="517761"/>
            </a:xfrm>
            <a:prstGeom prst="rect">
              <a:avLst/>
            </a:prstGeom>
            <a:gradFill flip="none" rotWithShape="1">
              <a:gsLst>
                <a:gs pos="28000">
                  <a:srgbClr val="287DB3"/>
                </a:gs>
                <a:gs pos="71000">
                  <a:srgbClr val="00857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976">
                <a:defRPr/>
              </a:pPr>
              <a:r>
                <a:rPr lang="en-AU" sz="1297" b="1">
                  <a:solidFill>
                    <a:prstClr val="white"/>
                  </a:solidFill>
                  <a:latin typeface="Calibri" panose="020F0502020204030204"/>
                </a:rPr>
                <a:t>Ongoing API releases and sector onboarding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8E1D15D-1C9B-49A5-ABB8-ECCC833DF0A8}"/>
                </a:ext>
              </a:extLst>
            </p:cNvPr>
            <p:cNvSpPr/>
            <p:nvPr/>
          </p:nvSpPr>
          <p:spPr>
            <a:xfrm>
              <a:off x="4791427" y="1801470"/>
              <a:ext cx="1603865" cy="405293"/>
            </a:xfrm>
            <a:prstGeom prst="rect">
              <a:avLst/>
            </a:prstGeom>
            <a:gradFill>
              <a:gsLst>
                <a:gs pos="59000">
                  <a:srgbClr val="6CC6AC"/>
                </a:gs>
                <a:gs pos="30000">
                  <a:srgbClr val="86D4E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976">
                <a:defRPr/>
              </a:pPr>
              <a:r>
                <a:rPr lang="en-AU" sz="1397" b="1">
                  <a:solidFill>
                    <a:prstClr val="white"/>
                  </a:solidFill>
                  <a:latin typeface="Calibri" panose="020F0502020204030204"/>
                </a:rPr>
                <a:t>Jul 2023- Jun 2024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F6E01C9-FEC5-41B5-8002-3668FAFBE5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7927" y="2798228"/>
              <a:ext cx="7503113" cy="292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35D2583-CBD8-45CE-A642-CC7F45CED7D8}"/>
                </a:ext>
              </a:extLst>
            </p:cNvPr>
            <p:cNvSpPr/>
            <p:nvPr/>
          </p:nvSpPr>
          <p:spPr>
            <a:xfrm>
              <a:off x="733511" y="2714648"/>
              <a:ext cx="206577" cy="206577"/>
            </a:xfrm>
            <a:prstGeom prst="ellipse">
              <a:avLst/>
            </a:prstGeom>
            <a:solidFill>
              <a:srgbClr val="D47190"/>
            </a:solidFill>
            <a:ln>
              <a:solidFill>
                <a:srgbClr val="D47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976">
                <a:defRPr/>
              </a:pPr>
              <a:endParaRPr lang="en-AU" sz="179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B537B5D-A5E5-45EA-9BA6-73C7707786B3}"/>
                </a:ext>
              </a:extLst>
            </p:cNvPr>
            <p:cNvSpPr/>
            <p:nvPr/>
          </p:nvSpPr>
          <p:spPr>
            <a:xfrm>
              <a:off x="1685660" y="2704354"/>
              <a:ext cx="206577" cy="206577"/>
            </a:xfrm>
            <a:prstGeom prst="ellipse">
              <a:avLst/>
            </a:prstGeom>
            <a:solidFill>
              <a:srgbClr val="D47190"/>
            </a:solidFill>
            <a:ln>
              <a:solidFill>
                <a:srgbClr val="D47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976">
                <a:defRPr/>
              </a:pPr>
              <a:endParaRPr lang="en-AU" sz="179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B2F546F-7687-4EEE-9E68-84CE5177A179}"/>
                </a:ext>
              </a:extLst>
            </p:cNvPr>
            <p:cNvSpPr/>
            <p:nvPr/>
          </p:nvSpPr>
          <p:spPr>
            <a:xfrm>
              <a:off x="2798252" y="2714648"/>
              <a:ext cx="206577" cy="206577"/>
            </a:xfrm>
            <a:prstGeom prst="ellipse">
              <a:avLst/>
            </a:prstGeom>
            <a:solidFill>
              <a:srgbClr val="D47190"/>
            </a:solidFill>
            <a:ln>
              <a:solidFill>
                <a:srgbClr val="D47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976">
                <a:defRPr/>
              </a:pPr>
              <a:endParaRPr lang="en-AU" sz="179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37455EE-91D2-4CE3-8094-A336C924DAE5}"/>
                </a:ext>
              </a:extLst>
            </p:cNvPr>
            <p:cNvSpPr/>
            <p:nvPr/>
          </p:nvSpPr>
          <p:spPr>
            <a:xfrm>
              <a:off x="3950687" y="2714648"/>
              <a:ext cx="206577" cy="206577"/>
            </a:xfrm>
            <a:prstGeom prst="ellipse">
              <a:avLst/>
            </a:prstGeom>
            <a:solidFill>
              <a:srgbClr val="86D4E1"/>
            </a:solidFill>
            <a:ln>
              <a:solidFill>
                <a:srgbClr val="86D4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976">
                <a:defRPr/>
              </a:pPr>
              <a:endParaRPr lang="en-AU" sz="179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83CBD22-5D20-49F4-88C5-BD786FF5EBB9}"/>
                </a:ext>
              </a:extLst>
            </p:cNvPr>
            <p:cNvSpPr/>
            <p:nvPr/>
          </p:nvSpPr>
          <p:spPr>
            <a:xfrm>
              <a:off x="8222785" y="2702833"/>
              <a:ext cx="206577" cy="206577"/>
            </a:xfrm>
            <a:prstGeom prst="ellipse">
              <a:avLst/>
            </a:prstGeom>
            <a:solidFill>
              <a:srgbClr val="F48071"/>
            </a:solidFill>
            <a:ln>
              <a:solidFill>
                <a:srgbClr val="F480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976">
                <a:defRPr/>
              </a:pPr>
              <a:endParaRPr lang="en-AU" sz="179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63FE7C4-E589-4288-A97D-2380EA9620B5}"/>
                </a:ext>
              </a:extLst>
            </p:cNvPr>
            <p:cNvSpPr/>
            <p:nvPr/>
          </p:nvSpPr>
          <p:spPr>
            <a:xfrm>
              <a:off x="1298193" y="3791471"/>
              <a:ext cx="971795" cy="517761"/>
            </a:xfrm>
            <a:prstGeom prst="rect">
              <a:avLst/>
            </a:prstGeom>
            <a:solidFill>
              <a:srgbClr val="B601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976">
                <a:defRPr/>
              </a:pPr>
              <a:r>
                <a:rPr lang="en-AU" sz="1297" b="1">
                  <a:solidFill>
                    <a:prstClr val="white"/>
                  </a:solidFill>
                  <a:latin typeface="Calibri" panose="020F0502020204030204"/>
                </a:rPr>
                <a:t>Stakeholder Consultations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C60188-0B36-4C55-B3FF-12D2CCDD2C44}"/>
                </a:ext>
              </a:extLst>
            </p:cNvPr>
            <p:cNvSpPr/>
            <p:nvPr/>
          </p:nvSpPr>
          <p:spPr>
            <a:xfrm>
              <a:off x="1298195" y="3387362"/>
              <a:ext cx="971796" cy="405293"/>
            </a:xfrm>
            <a:prstGeom prst="rect">
              <a:avLst/>
            </a:prstGeom>
            <a:solidFill>
              <a:srgbClr val="D47190"/>
            </a:solidFill>
            <a:ln>
              <a:solidFill>
                <a:srgbClr val="D47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976">
                <a:defRPr/>
              </a:pPr>
              <a:r>
                <a:rPr lang="en-AU" sz="1397" b="1">
                  <a:solidFill>
                    <a:prstClr val="white"/>
                  </a:solidFill>
                  <a:latin typeface="Calibri" panose="020F0502020204030204"/>
                </a:rPr>
                <a:t>Aug 2022 – </a:t>
              </a:r>
              <a:br>
                <a:rPr lang="en-AU" sz="1397" b="1">
                  <a:solidFill>
                    <a:prstClr val="white"/>
                  </a:solidFill>
                  <a:latin typeface="Calibri" panose="020F0502020204030204"/>
                </a:rPr>
              </a:br>
              <a:r>
                <a:rPr lang="en-AU" sz="1397" b="1">
                  <a:solidFill>
                    <a:prstClr val="white"/>
                  </a:solidFill>
                  <a:latin typeface="Calibri" panose="020F0502020204030204"/>
                </a:rPr>
                <a:t>Jul 2024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AFA2291-9E4C-447C-A0A8-D047234E31C7}"/>
                </a:ext>
              </a:extLst>
            </p:cNvPr>
            <p:cNvSpPr/>
            <p:nvPr/>
          </p:nvSpPr>
          <p:spPr>
            <a:xfrm>
              <a:off x="1615927" y="3097290"/>
              <a:ext cx="346046" cy="346046"/>
            </a:xfrm>
            <a:prstGeom prst="ellipse">
              <a:avLst/>
            </a:prstGeom>
            <a:solidFill>
              <a:srgbClr val="D47190"/>
            </a:solidFill>
            <a:ln>
              <a:solidFill>
                <a:srgbClr val="D471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976">
                <a:defRPr/>
              </a:pPr>
              <a:r>
                <a:rPr lang="en-AU" sz="1797">
                  <a:solidFill>
                    <a:prstClr val="white"/>
                  </a:solidFill>
                  <a:latin typeface="Calibri" panose="020F0502020204030204"/>
                </a:rPr>
                <a:t>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F931998-F571-444A-B620-B2C59C003F00}"/>
                </a:ext>
              </a:extLst>
            </p:cNvPr>
            <p:cNvSpPr/>
            <p:nvPr/>
          </p:nvSpPr>
          <p:spPr>
            <a:xfrm>
              <a:off x="3568078" y="3791471"/>
              <a:ext cx="971795" cy="517761"/>
            </a:xfrm>
            <a:prstGeom prst="rect">
              <a:avLst/>
            </a:prstGeom>
            <a:solidFill>
              <a:srgbClr val="287DB3"/>
            </a:solidFill>
            <a:ln>
              <a:solidFill>
                <a:srgbClr val="287D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976">
                <a:defRPr/>
              </a:pPr>
              <a:r>
                <a:rPr lang="en-AU" sz="1297" b="1">
                  <a:solidFill>
                    <a:prstClr val="white"/>
                  </a:solidFill>
                  <a:latin typeface="Calibri" panose="020F0502020204030204"/>
                </a:rPr>
                <a:t>Agile Development and co-design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62B98D5-D114-4ECE-9288-0EB298AAD553}"/>
                </a:ext>
              </a:extLst>
            </p:cNvPr>
            <p:cNvSpPr/>
            <p:nvPr/>
          </p:nvSpPr>
          <p:spPr>
            <a:xfrm>
              <a:off x="3568078" y="3387362"/>
              <a:ext cx="971795" cy="405293"/>
            </a:xfrm>
            <a:prstGeom prst="rect">
              <a:avLst/>
            </a:prstGeom>
            <a:solidFill>
              <a:srgbClr val="86D4E1"/>
            </a:solidFill>
            <a:ln>
              <a:solidFill>
                <a:srgbClr val="86D4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976">
                <a:defRPr/>
              </a:pPr>
              <a:r>
                <a:rPr lang="en-AU" sz="1397" b="1">
                  <a:solidFill>
                    <a:prstClr val="white"/>
                  </a:solidFill>
                  <a:latin typeface="Calibri" panose="020F0502020204030204"/>
                </a:rPr>
                <a:t>Jan 2023 – </a:t>
              </a:r>
              <a:br>
                <a:rPr lang="en-AU" sz="1397" b="1">
                  <a:solidFill>
                    <a:prstClr val="white"/>
                  </a:solidFill>
                  <a:latin typeface="Calibri" panose="020F0502020204030204"/>
                </a:rPr>
              </a:br>
              <a:r>
                <a:rPr lang="en-AU" sz="1397" b="1">
                  <a:solidFill>
                    <a:prstClr val="white"/>
                  </a:solidFill>
                  <a:latin typeface="Calibri" panose="020F0502020204030204"/>
                </a:rPr>
                <a:t>Jun 2024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CD81AD3-2602-4C04-AF85-1FDD02AC6DDA}"/>
                </a:ext>
              </a:extLst>
            </p:cNvPr>
            <p:cNvSpPr/>
            <p:nvPr/>
          </p:nvSpPr>
          <p:spPr>
            <a:xfrm>
              <a:off x="3880954" y="3097290"/>
              <a:ext cx="346046" cy="346046"/>
            </a:xfrm>
            <a:prstGeom prst="ellipse">
              <a:avLst/>
            </a:prstGeom>
            <a:solidFill>
              <a:srgbClr val="86D4E1"/>
            </a:solidFill>
            <a:ln>
              <a:solidFill>
                <a:srgbClr val="86D4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976">
                <a:defRPr/>
              </a:pPr>
              <a:r>
                <a:rPr lang="en-AU" sz="1797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C922863-C1F9-4192-95C4-20A5936582AB}"/>
                </a:ext>
              </a:extLst>
            </p:cNvPr>
            <p:cNvSpPr/>
            <p:nvPr/>
          </p:nvSpPr>
          <p:spPr>
            <a:xfrm>
              <a:off x="6153271" y="3790288"/>
              <a:ext cx="971795" cy="517761"/>
            </a:xfrm>
            <a:prstGeom prst="rect">
              <a:avLst/>
            </a:prstGeom>
            <a:solidFill>
              <a:srgbClr val="008276"/>
            </a:solidFill>
            <a:ln>
              <a:solidFill>
                <a:srgbClr val="0082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976">
                <a:defRPr/>
              </a:pPr>
              <a:r>
                <a:rPr lang="en-AU" sz="1297" b="1">
                  <a:solidFill>
                    <a:prstClr val="white"/>
                  </a:solidFill>
                  <a:latin typeface="Calibri" panose="020F0502020204030204"/>
                </a:rPr>
                <a:t>Onboarding Support Workshops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082E28C-C757-4ECE-8226-3C9D62B17728}"/>
                </a:ext>
              </a:extLst>
            </p:cNvPr>
            <p:cNvSpPr/>
            <p:nvPr/>
          </p:nvSpPr>
          <p:spPr>
            <a:xfrm>
              <a:off x="7834548" y="3789104"/>
              <a:ext cx="971795" cy="517761"/>
            </a:xfrm>
            <a:prstGeom prst="rect">
              <a:avLst/>
            </a:prstGeom>
            <a:solidFill>
              <a:srgbClr val="F763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976">
                <a:defRPr/>
              </a:pPr>
              <a:r>
                <a:rPr lang="en-AU" sz="1297" b="1">
                  <a:solidFill>
                    <a:prstClr val="white"/>
                  </a:solidFill>
                  <a:latin typeface="Calibri" panose="020F0502020204030204"/>
                </a:rPr>
                <a:t>API as BAU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0E2870F-8164-4F0C-96FB-AD3BA36F5863}"/>
                </a:ext>
              </a:extLst>
            </p:cNvPr>
            <p:cNvSpPr/>
            <p:nvPr/>
          </p:nvSpPr>
          <p:spPr>
            <a:xfrm>
              <a:off x="7834548" y="3384995"/>
              <a:ext cx="971795" cy="405293"/>
            </a:xfrm>
            <a:prstGeom prst="rect">
              <a:avLst/>
            </a:prstGeom>
            <a:solidFill>
              <a:srgbClr val="F48071"/>
            </a:solidFill>
            <a:ln>
              <a:solidFill>
                <a:srgbClr val="F480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976">
                <a:defRPr/>
              </a:pPr>
              <a:r>
                <a:rPr lang="en-AU" sz="1397" b="1">
                  <a:solidFill>
                    <a:prstClr val="white"/>
                  </a:solidFill>
                  <a:latin typeface="Calibri" panose="020F0502020204030204"/>
                </a:rPr>
                <a:t>Jun 2024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854A6E4-7331-41F8-8B0D-2E04BC7C16BE}"/>
                </a:ext>
              </a:extLst>
            </p:cNvPr>
            <p:cNvSpPr/>
            <p:nvPr/>
          </p:nvSpPr>
          <p:spPr>
            <a:xfrm>
              <a:off x="8147425" y="3094923"/>
              <a:ext cx="346046" cy="346046"/>
            </a:xfrm>
            <a:prstGeom prst="ellipse">
              <a:avLst/>
            </a:prstGeom>
            <a:solidFill>
              <a:srgbClr val="F48071"/>
            </a:solidFill>
            <a:ln>
              <a:solidFill>
                <a:srgbClr val="F480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976">
                <a:defRPr/>
              </a:pPr>
              <a:r>
                <a:rPr lang="en-AU" sz="1797">
                  <a:solidFill>
                    <a:prstClr val="white"/>
                  </a:solidFill>
                  <a:latin typeface="Calibri" panose="020F0502020204030204"/>
                </a:rPr>
                <a:t>4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80C1152-7D6B-4E9E-AEF8-02FD9B732780}"/>
                </a:ext>
              </a:extLst>
            </p:cNvPr>
            <p:cNvSpPr/>
            <p:nvPr/>
          </p:nvSpPr>
          <p:spPr>
            <a:xfrm>
              <a:off x="6459613" y="3096107"/>
              <a:ext cx="346046" cy="346046"/>
            </a:xfrm>
            <a:prstGeom prst="ellipse">
              <a:avLst/>
            </a:prstGeom>
            <a:solidFill>
              <a:srgbClr val="6CC6AC"/>
            </a:solidFill>
            <a:ln>
              <a:solidFill>
                <a:srgbClr val="6CC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976">
                <a:defRPr/>
              </a:pPr>
              <a:r>
                <a:rPr lang="en-AU" sz="1797">
                  <a:solidFill>
                    <a:prstClr val="white"/>
                  </a:solidFill>
                  <a:latin typeface="Calibri" panose="020F0502020204030204"/>
                </a:rPr>
                <a:t>3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01B45CE-8855-49A3-B3EA-A374E869B131}"/>
                </a:ext>
              </a:extLst>
            </p:cNvPr>
            <p:cNvSpPr/>
            <p:nvPr/>
          </p:nvSpPr>
          <p:spPr>
            <a:xfrm>
              <a:off x="6524168" y="2704354"/>
              <a:ext cx="206577" cy="206577"/>
            </a:xfrm>
            <a:prstGeom prst="ellipse">
              <a:avLst/>
            </a:prstGeom>
            <a:solidFill>
              <a:srgbClr val="6CC6AC"/>
            </a:solidFill>
            <a:ln>
              <a:solidFill>
                <a:srgbClr val="6CC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976">
                <a:defRPr/>
              </a:pPr>
              <a:endParaRPr lang="en-AU" sz="1397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C69AE0A-AC39-4F92-8890-97AC1A95EC46}"/>
                </a:ext>
              </a:extLst>
            </p:cNvPr>
            <p:cNvSpPr/>
            <p:nvPr/>
          </p:nvSpPr>
          <p:spPr>
            <a:xfrm>
              <a:off x="5612187" y="2724173"/>
              <a:ext cx="206577" cy="206577"/>
            </a:xfrm>
            <a:prstGeom prst="ellipse">
              <a:avLst/>
            </a:prstGeom>
            <a:solidFill>
              <a:srgbClr val="6CC6AC"/>
            </a:solidFill>
            <a:ln>
              <a:solidFill>
                <a:srgbClr val="6CC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976">
                <a:defRPr/>
              </a:pPr>
              <a:endParaRPr lang="en-AU" sz="1397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BFDEB0D-CFF6-4314-8A4E-68B72867310D}"/>
                </a:ext>
              </a:extLst>
            </p:cNvPr>
            <p:cNvSpPr/>
            <p:nvPr/>
          </p:nvSpPr>
          <p:spPr>
            <a:xfrm>
              <a:off x="5233987" y="2714648"/>
              <a:ext cx="206577" cy="206577"/>
            </a:xfrm>
            <a:prstGeom prst="ellipse">
              <a:avLst/>
            </a:prstGeom>
            <a:solidFill>
              <a:srgbClr val="86D4E1"/>
            </a:solidFill>
            <a:ln>
              <a:solidFill>
                <a:srgbClr val="86D4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976">
                <a:defRPr/>
              </a:pPr>
              <a:endParaRPr lang="en-AU" sz="179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2946A31-E180-4518-A709-1A7B587D941C}"/>
                </a:ext>
              </a:extLst>
            </p:cNvPr>
            <p:cNvSpPr/>
            <p:nvPr/>
          </p:nvSpPr>
          <p:spPr>
            <a:xfrm>
              <a:off x="5164252" y="2180641"/>
              <a:ext cx="346046" cy="346046"/>
            </a:xfrm>
            <a:prstGeom prst="ellipse">
              <a:avLst/>
            </a:prstGeom>
            <a:solidFill>
              <a:srgbClr val="86D4E1"/>
            </a:solidFill>
            <a:ln>
              <a:solidFill>
                <a:srgbClr val="86D4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976">
                <a:defRPr/>
              </a:pPr>
              <a:r>
                <a:rPr lang="en-AU" sz="1797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865CB55-805B-477E-BC68-DECF8F04710F}"/>
                </a:ext>
              </a:extLst>
            </p:cNvPr>
            <p:cNvSpPr/>
            <p:nvPr/>
          </p:nvSpPr>
          <p:spPr>
            <a:xfrm>
              <a:off x="5557207" y="2180641"/>
              <a:ext cx="346046" cy="346046"/>
            </a:xfrm>
            <a:prstGeom prst="ellipse">
              <a:avLst/>
            </a:prstGeom>
            <a:solidFill>
              <a:srgbClr val="6CC6AC"/>
            </a:solidFill>
            <a:ln>
              <a:solidFill>
                <a:srgbClr val="6CC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6976">
                <a:defRPr/>
              </a:pPr>
              <a:r>
                <a:rPr lang="en-AU" sz="1797">
                  <a:solidFill>
                    <a:prstClr val="white"/>
                  </a:solidFill>
                  <a:latin typeface="Calibri" panose="020F0502020204030204"/>
                </a:rPr>
                <a:t>3</a:t>
              </a:r>
            </a:p>
          </p:txBody>
        </p:sp>
      </p:grpSp>
      <p:graphicFrame>
        <p:nvGraphicFramePr>
          <p:cNvPr id="35" name="Table 54">
            <a:extLst>
              <a:ext uri="{FF2B5EF4-FFF2-40B4-BE49-F238E27FC236}">
                <a16:creationId xmlns:a16="http://schemas.microsoft.com/office/drawing/2014/main" id="{53CC49BD-672A-4869-87E8-4A88034C83E1}"/>
              </a:ext>
            </a:extLst>
          </p:cNvPr>
          <p:cNvGraphicFramePr>
            <a:graphicFrameLocks noGrp="1"/>
          </p:cNvGraphicFramePr>
          <p:nvPr/>
        </p:nvGraphicFramePr>
        <p:xfrm>
          <a:off x="2436621" y="5776283"/>
          <a:ext cx="7318760" cy="649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9690">
                  <a:extLst>
                    <a:ext uri="{9D8B030D-6E8A-4147-A177-3AD203B41FA5}">
                      <a16:colId xmlns:a16="http://schemas.microsoft.com/office/drawing/2014/main" val="1875673065"/>
                    </a:ext>
                  </a:extLst>
                </a:gridCol>
                <a:gridCol w="1829690">
                  <a:extLst>
                    <a:ext uri="{9D8B030D-6E8A-4147-A177-3AD203B41FA5}">
                      <a16:colId xmlns:a16="http://schemas.microsoft.com/office/drawing/2014/main" val="1909383451"/>
                    </a:ext>
                  </a:extLst>
                </a:gridCol>
                <a:gridCol w="1829690">
                  <a:extLst>
                    <a:ext uri="{9D8B030D-6E8A-4147-A177-3AD203B41FA5}">
                      <a16:colId xmlns:a16="http://schemas.microsoft.com/office/drawing/2014/main" val="1457444633"/>
                    </a:ext>
                  </a:extLst>
                </a:gridCol>
                <a:gridCol w="1829690">
                  <a:extLst>
                    <a:ext uri="{9D8B030D-6E8A-4147-A177-3AD203B41FA5}">
                      <a16:colId xmlns:a16="http://schemas.microsoft.com/office/drawing/2014/main" val="1753552326"/>
                    </a:ext>
                  </a:extLst>
                </a:gridCol>
              </a:tblGrid>
              <a:tr h="324713">
                <a:tc>
                  <a:txBody>
                    <a:bodyPr/>
                    <a:lstStyle/>
                    <a:p>
                      <a:pPr algn="ctr"/>
                      <a:r>
                        <a:rPr lang="en-AU" sz="1300"/>
                        <a:t>Project Phase 1</a:t>
                      </a:r>
                    </a:p>
                  </a:txBody>
                  <a:tcPr marL="121702" marR="121702" marT="60850" marB="608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01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1">
                          <a:solidFill>
                            <a:prstClr val="white"/>
                          </a:solidFill>
                          <a:latin typeface="+mn-lt"/>
                        </a:rPr>
                        <a:t>Project Phase 2</a:t>
                      </a:r>
                    </a:p>
                  </a:txBody>
                  <a:tcPr marL="121702" marR="121702" marT="60850" marB="608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7D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1">
                          <a:solidFill>
                            <a:prstClr val="white"/>
                          </a:solidFill>
                          <a:latin typeface="+mn-lt"/>
                        </a:rPr>
                        <a:t>Project Phase 3</a:t>
                      </a:r>
                    </a:p>
                  </a:txBody>
                  <a:tcPr marL="121702" marR="121702" marT="60850" marB="608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1">
                          <a:solidFill>
                            <a:prstClr val="white"/>
                          </a:solidFill>
                          <a:latin typeface="+mn-lt"/>
                        </a:rPr>
                        <a:t>Project Phase 4</a:t>
                      </a:r>
                    </a:p>
                  </a:txBody>
                  <a:tcPr marL="121702" marR="121702" marT="60850" marB="608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63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687501"/>
                  </a:ext>
                </a:extLst>
              </a:tr>
              <a:tr h="324713">
                <a:tc>
                  <a:txBody>
                    <a:bodyPr/>
                    <a:lstStyle/>
                    <a:p>
                      <a:pPr algn="ctr"/>
                      <a:r>
                        <a:rPr lang="en-AU" sz="1300" b="1">
                          <a:solidFill>
                            <a:schemeClr val="bg1"/>
                          </a:solidFill>
                        </a:rPr>
                        <a:t>Establishment</a:t>
                      </a:r>
                    </a:p>
                  </a:txBody>
                  <a:tcPr marL="121702" marR="121702" marT="60850" marB="608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71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1">
                          <a:solidFill>
                            <a:schemeClr val="bg1"/>
                          </a:solidFill>
                          <a:latin typeface="+mn-lt"/>
                        </a:rPr>
                        <a:t>Implementation</a:t>
                      </a:r>
                    </a:p>
                  </a:txBody>
                  <a:tcPr marL="121702" marR="121702" marT="60850" marB="608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6D4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1">
                          <a:solidFill>
                            <a:schemeClr val="bg1"/>
                          </a:solidFill>
                          <a:latin typeface="+mn-lt"/>
                        </a:rPr>
                        <a:t>Transition</a:t>
                      </a:r>
                    </a:p>
                  </a:txBody>
                  <a:tcPr marL="121702" marR="121702" marT="60850" marB="608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1">
                          <a:solidFill>
                            <a:schemeClr val="bg1"/>
                          </a:solidFill>
                        </a:rPr>
                        <a:t>BAU</a:t>
                      </a:r>
                    </a:p>
                  </a:txBody>
                  <a:tcPr marL="121702" marR="121702" marT="60850" marB="608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8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299359"/>
                  </a:ext>
                </a:extLst>
              </a:tr>
            </a:tbl>
          </a:graphicData>
        </a:graphic>
      </p:graphicFrame>
      <p:sp>
        <p:nvSpPr>
          <p:cNvPr id="37" name="Title 1">
            <a:extLst>
              <a:ext uri="{FF2B5EF4-FFF2-40B4-BE49-F238E27FC236}">
                <a16:creationId xmlns:a16="http://schemas.microsoft.com/office/drawing/2014/main" id="{5AB18B30-E8ED-7E53-9B1F-D82176949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AU" cap="all">
                <a:solidFill>
                  <a:srgbClr val="002D3F"/>
                </a:solidFill>
                <a:cs typeface="+mj-cs"/>
              </a:rPr>
              <a:t>Implementation Plan</a:t>
            </a:r>
            <a:br>
              <a:rPr lang="en-AU" sz="4400" b="1">
                <a:solidFill>
                  <a:prstClr val="black"/>
                </a:solidFill>
                <a:latin typeface="Calibri" panose="020F0502020204030204"/>
              </a:rPr>
            </a:b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9498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8B0F394A45BD40AE2664D08E1BC20F" ma:contentTypeVersion="2" ma:contentTypeDescription="Create a new document." ma:contentTypeScope="" ma:versionID="31fc0f4c2bdea52ed6fbf8482f10f0b6">
  <xsd:schema xmlns:xsd="http://www.w3.org/2001/XMLSchema" xmlns:xs="http://www.w3.org/2001/XMLSchema" xmlns:p="http://schemas.microsoft.com/office/2006/metadata/properties" xmlns:ns2="f9372105-28f7-4286-a5c4-693daf1aff04" targetNamespace="http://schemas.microsoft.com/office/2006/metadata/properties" ma:root="true" ma:fieldsID="1421ab082cdae61b8ad6f2efc074fd12" ns2:_="">
    <xsd:import namespace="f9372105-28f7-4286-a5c4-693daf1aff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72105-28f7-4286-a5c4-693daf1aff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BD7C5F-8C82-4809-99E6-00C9C2601A30}">
  <ds:schemaRefs>
    <ds:schemaRef ds:uri="f9372105-28f7-4286-a5c4-693daf1aff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931448C-6322-4D9B-9BEC-CF8D8AC4018F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f9372105-28f7-4286-a5c4-693daf1aff04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DED238C-117D-4CA8-8B16-773BA7FB11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860</Words>
  <Application>Microsoft Office PowerPoint</Application>
  <PresentationFormat>Widescreen</PresentationFormat>
  <Paragraphs>211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-apple-system</vt:lpstr>
      <vt:lpstr>Arial</vt:lpstr>
      <vt:lpstr>Avenir Next LT Pro (Headings)</vt:lpstr>
      <vt:lpstr>Balsamiq Sans</vt:lpstr>
      <vt:lpstr>Calibri</vt:lpstr>
      <vt:lpstr>Calibri (Body)</vt:lpstr>
      <vt:lpstr>Calibri Light</vt:lpstr>
      <vt:lpstr>Symbol</vt:lpstr>
      <vt:lpstr>Office Theme</vt:lpstr>
      <vt:lpstr>PRISMS MODERNISATION:  TECHNICAL WORKING GROUP</vt:lpstr>
      <vt:lpstr>PRESENTATION OVERVIEW</vt:lpstr>
      <vt:lpstr>SHARE</vt:lpstr>
      <vt:lpstr>ENGAGEMENT</vt:lpstr>
      <vt:lpstr>Engagement</vt:lpstr>
      <vt:lpstr>Engagement </vt:lpstr>
      <vt:lpstr>PRISMS MODERNISATION WEBSITE</vt:lpstr>
      <vt:lpstr>Implementation and Delivery</vt:lpstr>
      <vt:lpstr>Implementation Plan </vt:lpstr>
      <vt:lpstr>PRISMS API Functions and Design </vt:lpstr>
      <vt:lpstr>PRISMS API FUNCTIONS: CoE Create functionality </vt:lpstr>
      <vt:lpstr>CREATE CoE API FUNCTION DESIGN: Features </vt:lpstr>
      <vt:lpstr>CREATE COE API FUNCTION: Student Identification </vt:lpstr>
      <vt:lpstr>CREATE COE API FUNCTION: API Interaction overview</vt:lpstr>
      <vt:lpstr>PRISMS API: Future Functions</vt:lpstr>
      <vt:lpstr>API Features</vt:lpstr>
      <vt:lpstr>API FEATURES: Overview</vt:lpstr>
      <vt:lpstr>API FEATURES: Industry API Standards</vt:lpstr>
      <vt:lpstr>API FEATURES: API Security</vt:lpstr>
      <vt:lpstr>API FEATURES: Authentication</vt:lpstr>
      <vt:lpstr>API FEATURES: Attended and unattended workflows </vt:lpstr>
      <vt:lpstr>API FEATURES: API Authorisation</vt:lpstr>
      <vt:lpstr>API FEATURES: Data Validation</vt:lpstr>
      <vt:lpstr>API FEATURES: PRISMS Errors</vt:lpstr>
      <vt:lpstr>API FEATURES: Warnings</vt:lpstr>
      <vt:lpstr>API SUPPORT</vt:lpstr>
      <vt:lpstr>Onboarding and Assessment of Vendors and Providers</vt:lpstr>
      <vt:lpstr>PowerPoint Presentation</vt:lpstr>
      <vt:lpstr>WHAT’S NEXT?</vt:lpstr>
      <vt:lpstr>What’s next: Staging environment Beta release</vt:lpstr>
      <vt:lpstr>QUESTIONS</vt:lpstr>
      <vt:lpstr>KEEP SHARING  PRISMSAPI@education.gov.au  https://www.education.gov.au/prisms-modernisation-project</vt:lpstr>
      <vt:lpstr>CLOSING</vt:lpstr>
    </vt:vector>
  </TitlesOfParts>
  <Company>Australian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LUC,Eric</dc:creator>
  <cp:lastModifiedBy>ABDOO,Leanne</cp:lastModifiedBy>
  <cp:revision>3</cp:revision>
  <cp:lastPrinted>2023-06-14T06:41:09Z</cp:lastPrinted>
  <dcterms:created xsi:type="dcterms:W3CDTF">2023-05-24T06:40:03Z</dcterms:created>
  <dcterms:modified xsi:type="dcterms:W3CDTF">2023-06-22T07:05:45Z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d889eb-932f-4752-8739-64d25806ef64_Enabled">
    <vt:lpwstr>true</vt:lpwstr>
  </property>
  <property fmtid="{D5CDD505-2E9C-101B-9397-08002B2CF9AE}" pid="3" name="MSIP_Label_79d889eb-932f-4752-8739-64d25806ef64_SetDate">
    <vt:lpwstr>2023-05-30T05:42:57Z</vt:lpwstr>
  </property>
  <property fmtid="{D5CDD505-2E9C-101B-9397-08002B2CF9AE}" pid="4" name="MSIP_Label_79d889eb-932f-4752-8739-64d25806ef64_Method">
    <vt:lpwstr>Privileged</vt:lpwstr>
  </property>
  <property fmtid="{D5CDD505-2E9C-101B-9397-08002B2CF9AE}" pid="5" name="MSIP_Label_79d889eb-932f-4752-8739-64d25806ef64_Name">
    <vt:lpwstr>79d889eb-932f-4752-8739-64d25806ef64</vt:lpwstr>
  </property>
  <property fmtid="{D5CDD505-2E9C-101B-9397-08002B2CF9AE}" pid="6" name="MSIP_Label_79d889eb-932f-4752-8739-64d25806ef64_SiteId">
    <vt:lpwstr>dd0cfd15-4558-4b12-8bad-ea26984fc417</vt:lpwstr>
  </property>
  <property fmtid="{D5CDD505-2E9C-101B-9397-08002B2CF9AE}" pid="7" name="MSIP_Label_79d889eb-932f-4752-8739-64d25806ef64_ActionId">
    <vt:lpwstr>7b73772b-6930-4259-b31d-a8e86b498b9d</vt:lpwstr>
  </property>
  <property fmtid="{D5CDD505-2E9C-101B-9397-08002B2CF9AE}" pid="8" name="MSIP_Label_79d889eb-932f-4752-8739-64d25806ef64_ContentBits">
    <vt:lpwstr>0</vt:lpwstr>
  </property>
  <property fmtid="{D5CDD505-2E9C-101B-9397-08002B2CF9AE}" pid="9" name="ContentTypeId">
    <vt:lpwstr>0x010100F18B0F394A45BD40AE2664D08E1BC20F</vt:lpwstr>
  </property>
</Properties>
</file>