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  <p:sldMasterId id="2147483729" r:id="rId2"/>
    <p:sldMasterId id="2147483722" r:id="rId3"/>
    <p:sldMasterId id="2147483739" r:id="rId4"/>
    <p:sldMasterId id="2147483742" r:id="rId5"/>
    <p:sldMasterId id="2147483744" r:id="rId6"/>
    <p:sldMasterId id="2147483746" r:id="rId7"/>
  </p:sldMasterIdLst>
  <p:notesMasterIdLst>
    <p:notesMasterId r:id="rId40"/>
  </p:notesMasterIdLst>
  <p:handoutMasterIdLst>
    <p:handoutMasterId r:id="rId41"/>
  </p:handoutMasterIdLst>
  <p:sldIdLst>
    <p:sldId id="4139" r:id="rId8"/>
    <p:sldId id="4114" r:id="rId9"/>
    <p:sldId id="4115" r:id="rId10"/>
    <p:sldId id="4132" r:id="rId11"/>
    <p:sldId id="4133" r:id="rId12"/>
    <p:sldId id="4117" r:id="rId13"/>
    <p:sldId id="4121" r:id="rId14"/>
    <p:sldId id="4140" r:id="rId15"/>
    <p:sldId id="4141" r:id="rId16"/>
    <p:sldId id="257" r:id="rId17"/>
    <p:sldId id="265" r:id="rId18"/>
    <p:sldId id="263" r:id="rId19"/>
    <p:sldId id="258" r:id="rId20"/>
    <p:sldId id="266" r:id="rId21"/>
    <p:sldId id="261" r:id="rId22"/>
    <p:sldId id="4142" r:id="rId23"/>
    <p:sldId id="264" r:id="rId24"/>
    <p:sldId id="267" r:id="rId25"/>
    <p:sldId id="268" r:id="rId26"/>
    <p:sldId id="269" r:id="rId27"/>
    <p:sldId id="259" r:id="rId28"/>
    <p:sldId id="4122" r:id="rId29"/>
    <p:sldId id="4134" r:id="rId30"/>
    <p:sldId id="4127" r:id="rId31"/>
    <p:sldId id="4130" r:id="rId32"/>
    <p:sldId id="4135" r:id="rId33"/>
    <p:sldId id="4136" r:id="rId34"/>
    <p:sldId id="4110" r:id="rId35"/>
    <p:sldId id="4124" r:id="rId36"/>
    <p:sldId id="4137" r:id="rId37"/>
    <p:sldId id="260" r:id="rId38"/>
    <p:sldId id="4138" r:id="rId39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553ED3-5592-4B87-8664-BA1B713409E2}">
          <p14:sldIdLst>
            <p14:sldId id="4139"/>
            <p14:sldId id="4114"/>
            <p14:sldId id="4115"/>
            <p14:sldId id="4132"/>
            <p14:sldId id="4133"/>
            <p14:sldId id="4117"/>
            <p14:sldId id="4121"/>
            <p14:sldId id="4140"/>
            <p14:sldId id="4141"/>
            <p14:sldId id="257"/>
            <p14:sldId id="265"/>
            <p14:sldId id="263"/>
            <p14:sldId id="258"/>
            <p14:sldId id="266"/>
            <p14:sldId id="261"/>
            <p14:sldId id="4142"/>
            <p14:sldId id="264"/>
            <p14:sldId id="267"/>
            <p14:sldId id="268"/>
            <p14:sldId id="269"/>
            <p14:sldId id="259"/>
            <p14:sldId id="4122"/>
            <p14:sldId id="4134"/>
            <p14:sldId id="4127"/>
            <p14:sldId id="4130"/>
            <p14:sldId id="4135"/>
            <p14:sldId id="4136"/>
            <p14:sldId id="4110"/>
            <p14:sldId id="4124"/>
            <p14:sldId id="4137"/>
            <p14:sldId id="260"/>
            <p14:sldId id="41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25F"/>
    <a:srgbClr val="002D3F"/>
    <a:srgbClr val="F06463"/>
    <a:srgbClr val="F16464"/>
    <a:srgbClr val="F26322"/>
    <a:srgbClr val="012C3D"/>
    <a:srgbClr val="F48071"/>
    <a:srgbClr val="E9A913"/>
    <a:srgbClr val="5227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CCE5B-6A39-4593-89A8-681A5E5709CC}" v="7" dt="2023-06-02T03:53:42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76857" autoAdjust="0"/>
  </p:normalViewPr>
  <p:slideViewPr>
    <p:cSldViewPr>
      <p:cViewPr varScale="1">
        <p:scale>
          <a:sx n="133" d="100"/>
          <a:sy n="133" d="100"/>
        </p:scale>
        <p:origin x="606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6197-B16C-4167-B4A2-43E65F1E5A0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7B0-241B-4F33-A6B9-B9EFF892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02/06/23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7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6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7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79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65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26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161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912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62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49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51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4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493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9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1610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898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623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984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181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221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25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88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0663" y="808038"/>
            <a:ext cx="7178676" cy="40417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42288-60D7-4EA8-9340-6F5EC118A12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30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2592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5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27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34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6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5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20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6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04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vy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pic>
        <p:nvPicPr>
          <p:cNvPr id="4" name="Picture 3" descr="Australian Government Department of Education">
            <a:extLst>
              <a:ext uri="{FF2B5EF4-FFF2-40B4-BE49-F238E27FC236}">
                <a16:creationId xmlns:a16="http://schemas.microsoft.com/office/drawing/2014/main" id="{2A6690E9-B436-4255-ABAB-43AD20BD2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cean - Ocea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753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cean -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300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sper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rgbClr val="002D3F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2D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pic>
        <p:nvPicPr>
          <p:cNvPr id="5" name="Picture 4" descr="Australian Government Department of Education">
            <a:extLst>
              <a:ext uri="{FF2B5EF4-FFF2-40B4-BE49-F238E27FC236}">
                <a16:creationId xmlns:a16="http://schemas.microsoft.com/office/drawing/2014/main" id="{6751665B-50D3-4AE7-AA2F-2497173D6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sper - Dark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06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sper -  Light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58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sper - Dark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62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sper - Light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36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solidFill>
                  <a:schemeClr val="bg2"/>
                </a:solidFill>
              </a:rPr>
              <a:t>Subtitle style  |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|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pic>
        <p:nvPicPr>
          <p:cNvPr id="6" name="Picture 2" descr="Australian Government Department of Employment and Workplace Relations.">
            <a:extLst>
              <a:ext uri="{FF2B5EF4-FFF2-40B4-BE49-F238E27FC236}">
                <a16:creationId xmlns:a16="http://schemas.microsoft.com/office/drawing/2014/main" id="{036BE3A4-F35A-4182-8EC1-747502FA9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584" y="698867"/>
            <a:ext cx="2456182" cy="7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4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ustralian Government Department of Employment and Workplace Relations.">
            <a:extLst>
              <a:ext uri="{FF2B5EF4-FFF2-40B4-BE49-F238E27FC236}">
                <a16:creationId xmlns:a16="http://schemas.microsoft.com/office/drawing/2014/main" id="{81509BFB-6DFB-45F7-AF63-ABD2FE54B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584" y="698867"/>
            <a:ext cx="2456182" cy="7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88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vy - Nav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84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81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18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vy -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78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vy - Nav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vy -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02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cean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pic>
        <p:nvPicPr>
          <p:cNvPr id="4" name="Picture 3" descr="Australian Government Department of Education">
            <a:extLst>
              <a:ext uri="{FF2B5EF4-FFF2-40B4-BE49-F238E27FC236}">
                <a16:creationId xmlns:a16="http://schemas.microsoft.com/office/drawing/2014/main" id="{2A6690E9-B436-4255-ABAB-43AD20BD2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cean - Ocean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60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cean -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36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0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0" r:id="rId2"/>
    <p:sldLayoutId id="2147483719" r:id="rId3"/>
    <p:sldLayoutId id="2147483720" r:id="rId4"/>
    <p:sldLayoutId id="2147483721" r:id="rId5"/>
    <p:sldLayoutId id="214748373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D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D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D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6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D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D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D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15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D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D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D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629B5FC6-951D-CE67-EEC3-88B8E3A8C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>
                <a:solidFill>
                  <a:schemeClr val="bg2"/>
                </a:solidFill>
              </a:rPr>
              <a:t>Subtitle style  |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|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0A57B-384F-BF2E-C918-4B7FA4159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063"/>
            <a:ext cx="9144000" cy="330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404246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F91B7-4634-8B27-9BDA-C02DC5B531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063"/>
            <a:ext cx="9144000" cy="330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79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40424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BDB76394-B738-07FC-0F26-8EDFD82E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rismsAPI@education.gov.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rismsAPI@education.gov.a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ucation.gov.au/prisms-modernisation-proje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02B7-DECD-4446-A06D-251950A6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494011"/>
            <a:ext cx="5832648" cy="86409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dirty="0"/>
              <a:t>PRISMS Modernisation Project </a:t>
            </a:r>
            <a:br>
              <a:rPr lang="en-AU" dirty="0"/>
            </a:br>
            <a:r>
              <a:rPr lang="en-AU" dirty="0"/>
              <a:t>Technical Working Group #2 22 Feb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0643E-14BE-46F2-BFC1-719FE0B99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171" y="2790156"/>
            <a:ext cx="7920880" cy="1152259"/>
          </a:xfrm>
        </p:spPr>
        <p:txBody>
          <a:bodyPr>
            <a:normAutofit/>
          </a:bodyPr>
          <a:lstStyle/>
          <a:p>
            <a:endParaRPr lang="en-AU" sz="1700" dirty="0">
              <a:solidFill>
                <a:schemeClr val="bg1"/>
              </a:solidFill>
            </a:endParaRPr>
          </a:p>
          <a:p>
            <a:r>
              <a:rPr lang="en-AU" sz="1700" dirty="0">
                <a:solidFill>
                  <a:schemeClr val="bg1"/>
                </a:solidFill>
              </a:rPr>
              <a:t>We’ll be with you shortly……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70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A593-0A4C-48CE-B141-BF7DCA18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73931"/>
            <a:ext cx="7886700" cy="3024371"/>
          </a:xfrm>
        </p:spPr>
        <p:txBody>
          <a:bodyPr/>
          <a:lstStyle/>
          <a:p>
            <a:r>
              <a:rPr lang="en-AU"/>
              <a:t>Introduction</a:t>
            </a:r>
          </a:p>
          <a:p>
            <a:r>
              <a:rPr lang="en-AU"/>
              <a:t>Framing the problem</a:t>
            </a:r>
          </a:p>
          <a:p>
            <a:r>
              <a:rPr lang="en-AU"/>
              <a:t>Questions from November</a:t>
            </a:r>
          </a:p>
          <a:p>
            <a:r>
              <a:rPr lang="en-AU"/>
              <a:t>Current priorities and delivery focus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19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3E8E-68CD-4EA9-A0EB-F5604079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Re-introduction to the Delivery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D539-524E-4CB9-BD5B-A5A3C4B9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155"/>
            <a:ext cx="7886700" cy="302437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/>
              <a:t>We sit within Digital Services Division in Department of Employment and Workplace Relations (DEWR)</a:t>
            </a:r>
          </a:p>
          <a:p>
            <a:r>
              <a:rPr lang="en-AU"/>
              <a:t>Manage IT solutions on behalf of the Department of Education</a:t>
            </a:r>
          </a:p>
          <a:p>
            <a:pPr marL="229870" indent="-229870"/>
            <a:r>
              <a:rPr lang="en-AU"/>
              <a:t>Multi-disciplinary team to deliver this project</a:t>
            </a:r>
            <a:endParaRPr lang="en-AU">
              <a:cs typeface="Calibri"/>
            </a:endParaRPr>
          </a:p>
          <a:p>
            <a:r>
              <a:rPr lang="en-AU"/>
              <a:t>Provider and vendor engagement and consultation managed out of the business team in Department of Education</a:t>
            </a:r>
          </a:p>
          <a:p>
            <a:endParaRPr lang="en-AU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81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1CEB-B2C3-4958-99C6-4FCCD906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What’s the problem we’re trying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1CA0-B9FD-4AE1-A349-AD6D92A5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92A3D-7EA3-4D62-936F-92DE7F026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2975"/>
            <a:ext cx="7900951" cy="2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7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8115B-8641-4646-AEA8-440E561E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Questions from November TWG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8FBB1-9895-4324-B570-4B1B9A29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Impacts on current PRISMS functionality</a:t>
            </a:r>
          </a:p>
          <a:p>
            <a:r>
              <a:rPr lang="en-AU"/>
              <a:t>Engagement with vendors</a:t>
            </a:r>
          </a:p>
          <a:p>
            <a:r>
              <a:rPr lang="en-AU"/>
              <a:t>Continuation of manual processes through existing UI</a:t>
            </a:r>
          </a:p>
          <a:p>
            <a:r>
              <a:rPr lang="en-AU"/>
              <a:t>Future API capabilities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35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ECD2-7834-4D21-B1C5-BEF700C7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 from November TWG – Approved </a:t>
            </a:r>
            <a:r>
              <a:rPr lang="en-AU" dirty="0" err="1"/>
              <a:t>CoE</a:t>
            </a:r>
            <a:r>
              <a:rPr lang="en-AU" dirty="0"/>
              <a:t>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7F0A-E60C-4A5D-87B0-EA8CFCA3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980"/>
            <a:ext cx="7886700" cy="3528392"/>
          </a:xfrm>
        </p:spPr>
        <p:txBody>
          <a:bodyPr/>
          <a:lstStyle/>
          <a:p>
            <a:pPr marL="0" indent="0">
              <a:buNone/>
            </a:pPr>
            <a:endParaRPr lang="en-AU"/>
          </a:p>
          <a:p>
            <a:r>
              <a:rPr lang="en-AU"/>
              <a:t>Defining the data flows and validations that underpin the UI process</a:t>
            </a:r>
          </a:p>
          <a:p>
            <a:r>
              <a:rPr lang="en-AU"/>
              <a:t>Defining the data entities</a:t>
            </a:r>
          </a:p>
          <a:p>
            <a:r>
              <a:rPr lang="en-AU"/>
              <a:t>Developing base API specifications from the </a:t>
            </a:r>
            <a:r>
              <a:rPr lang="en-AU" err="1"/>
              <a:t>CoE</a:t>
            </a:r>
            <a:r>
              <a:rPr lang="en-AU"/>
              <a:t> Create service 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66158-4F3F-4FB5-B866-D28F36E1DF78}"/>
              </a:ext>
            </a:extLst>
          </p:cNvPr>
          <p:cNvSpPr/>
          <p:nvPr/>
        </p:nvSpPr>
        <p:spPr>
          <a:xfrm>
            <a:off x="6156176" y="0"/>
            <a:ext cx="2987824" cy="41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3175B-FF19-4A67-B1BE-3AD899AF808F}"/>
              </a:ext>
            </a:extLst>
          </p:cNvPr>
          <p:cNvSpPr/>
          <p:nvPr/>
        </p:nvSpPr>
        <p:spPr>
          <a:xfrm>
            <a:off x="7884368" y="336768"/>
            <a:ext cx="1259632" cy="1288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0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192D-EBB9-467F-B97F-CAE43FA7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CoE</a:t>
            </a:r>
            <a:r>
              <a:rPr lang="en-AU"/>
              <a:t> Create Service Flow – PRISMS UI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53495-8E29-435A-8832-6E84A84C6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548" y="1566019"/>
            <a:ext cx="7886700" cy="190731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C29CB7-05AE-4FDE-ABF6-79DEC58E0DBD}"/>
              </a:ext>
            </a:extLst>
          </p:cNvPr>
          <p:cNvSpPr/>
          <p:nvPr/>
        </p:nvSpPr>
        <p:spPr>
          <a:xfrm>
            <a:off x="6156176" y="0"/>
            <a:ext cx="2987824" cy="1494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53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1CEB-B2C3-4958-99C6-4FCCD906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1CA0-B9FD-4AE1-A349-AD6D92A5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980"/>
            <a:ext cx="7886700" cy="3528392"/>
          </a:xfrm>
        </p:spPr>
        <p:txBody>
          <a:bodyPr>
            <a:normAutofit/>
          </a:bodyPr>
          <a:lstStyle/>
          <a:p>
            <a:r>
              <a:rPr lang="en-AU" sz="1800"/>
              <a:t>Building the enabling infrastructure</a:t>
            </a:r>
          </a:p>
          <a:p>
            <a:r>
              <a:rPr lang="en-AU" sz="1800"/>
              <a:t>Establishing API Lifecycle </a:t>
            </a:r>
          </a:p>
          <a:p>
            <a:r>
              <a:rPr lang="en-AU" sz="1800"/>
              <a:t>API design and build</a:t>
            </a:r>
          </a:p>
          <a:p>
            <a:endParaRPr lang="en-AU" sz="1800"/>
          </a:p>
          <a:p>
            <a:pPr marL="0" indent="0" algn="l" rtl="0" fontAlgn="base">
              <a:buNone/>
            </a:pPr>
            <a:r>
              <a:rPr lang="en-AU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  <a:endParaRPr lang="en-AU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AU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68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744D-D19B-4C10-8CD1-6361A21E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FF3E-1987-4B66-9573-61C92752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87"/>
            <a:ext cx="7886700" cy="3024371"/>
          </a:xfrm>
        </p:spPr>
        <p:txBody>
          <a:bodyPr>
            <a:normAutofit/>
          </a:bodyPr>
          <a:lstStyle/>
          <a:p>
            <a:r>
              <a:rPr lang="en-AU" dirty="0"/>
              <a:t>Setting up environments and infrastructure to support external API capability</a:t>
            </a:r>
          </a:p>
          <a:p>
            <a:r>
              <a:rPr lang="en-AU" dirty="0"/>
              <a:t>This is a new requirement for PRISMS as we haven't had system-to-system interfaces previously </a:t>
            </a:r>
          </a:p>
          <a:p>
            <a:r>
              <a:rPr lang="en-AU" dirty="0"/>
              <a:t>This environment is for provider software suppliers to consume, not for providers. </a:t>
            </a:r>
          </a:p>
          <a:p>
            <a:r>
              <a:rPr lang="en-AU" dirty="0"/>
              <a:t>In April we'll be doing an internal test to make sure that it can be accessed from an external source.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9113B-1390-4759-9AEC-4FB4C031E206}"/>
              </a:ext>
            </a:extLst>
          </p:cNvPr>
          <p:cNvSpPr/>
          <p:nvPr/>
        </p:nvSpPr>
        <p:spPr>
          <a:xfrm>
            <a:off x="6084168" y="0"/>
            <a:ext cx="3059832" cy="993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8C53A-A9B3-4A4F-9CFE-B485625A5CCD}"/>
              </a:ext>
            </a:extLst>
          </p:cNvPr>
          <p:cNvSpPr/>
          <p:nvPr/>
        </p:nvSpPr>
        <p:spPr>
          <a:xfrm>
            <a:off x="8343900" y="773931"/>
            <a:ext cx="8001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50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CA08-91A8-4E1A-868F-446DBA52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API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8B19-65B5-4657-B3E1-81887386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2976"/>
            <a:ext cx="7886700" cy="3391396"/>
          </a:xfrm>
        </p:spPr>
        <p:txBody>
          <a:bodyPr>
            <a:normAutofit/>
          </a:bodyPr>
          <a:lstStyle/>
          <a:p>
            <a:r>
              <a:rPr lang="en-AU"/>
              <a:t>Onboarding and Assessment of Vendors and Providers</a:t>
            </a:r>
          </a:p>
          <a:p>
            <a:r>
              <a:rPr lang="en-AU"/>
              <a:t>Defining the API lifecycle – both for us as producers and also consumers</a:t>
            </a:r>
          </a:p>
          <a:p>
            <a:r>
              <a:rPr lang="en-AU"/>
              <a:t>Determining timings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EB841-5041-44EE-ADA6-86FE84B3DA5B}"/>
              </a:ext>
            </a:extLst>
          </p:cNvPr>
          <p:cNvSpPr/>
          <p:nvPr/>
        </p:nvSpPr>
        <p:spPr>
          <a:xfrm>
            <a:off x="6228184" y="0"/>
            <a:ext cx="2915816" cy="113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B6C9E-ACA2-46E6-83E2-6D431F89ED05}"/>
              </a:ext>
            </a:extLst>
          </p:cNvPr>
          <p:cNvSpPr/>
          <p:nvPr/>
        </p:nvSpPr>
        <p:spPr>
          <a:xfrm>
            <a:off x="8532440" y="845939"/>
            <a:ext cx="611560" cy="846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88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1830-B57A-49B8-9B51-CFBE85BD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BC11-8BA6-4A3D-8A7A-60095511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88"/>
            <a:ext cx="7886700" cy="3456384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AU" dirty="0"/>
              <a:t>We've identified the key data elements that make up a </a:t>
            </a:r>
            <a:r>
              <a:rPr lang="en-AU" dirty="0" err="1"/>
              <a:t>CoE</a:t>
            </a:r>
            <a:r>
              <a:rPr lang="en-AU" dirty="0"/>
              <a:t> – need to validate that these are all held in provider systems</a:t>
            </a:r>
          </a:p>
          <a:p>
            <a:r>
              <a:rPr lang="en-AU" dirty="0"/>
              <a:t>Now breaking down common data required between the systems - reference data - </a:t>
            </a:r>
            <a:r>
              <a:rPr lang="en-AU" dirty="0" err="1"/>
              <a:t>eg</a:t>
            </a:r>
            <a:r>
              <a:rPr lang="en-AU" dirty="0"/>
              <a:t> States, Countries, Titles, Course Locations etc. </a:t>
            </a:r>
            <a:endParaRPr lang="en-AU" dirty="0">
              <a:cs typeface="Calibri"/>
            </a:endParaRPr>
          </a:p>
          <a:p>
            <a:r>
              <a:rPr lang="en-AU" dirty="0"/>
              <a:t>There are two types of reference data we see at this point</a:t>
            </a:r>
            <a:endParaRPr lang="en-AU" dirty="0">
              <a:cs typeface="Calibri"/>
            </a:endParaRPr>
          </a:p>
          <a:p>
            <a:pPr lvl="1"/>
            <a:r>
              <a:rPr lang="en-AU"/>
              <a:t>Global (</a:t>
            </a:r>
            <a:r>
              <a:rPr lang="en-AU" dirty="0" err="1"/>
              <a:t>eg</a:t>
            </a:r>
            <a:r>
              <a:rPr lang="en-AU" dirty="0"/>
              <a:t> countries and states) and </a:t>
            </a:r>
            <a:endParaRPr lang="en-AU" dirty="0">
              <a:cs typeface="Calibri"/>
            </a:endParaRPr>
          </a:p>
          <a:p>
            <a:pPr lvl="1"/>
            <a:r>
              <a:rPr lang="en-AU" dirty="0"/>
              <a:t>Provider specific (</a:t>
            </a:r>
            <a:r>
              <a:rPr lang="en-AU" dirty="0" err="1"/>
              <a:t>eg</a:t>
            </a:r>
            <a:r>
              <a:rPr lang="en-AU" dirty="0"/>
              <a:t> course locations). </a:t>
            </a:r>
            <a:endParaRPr lang="en-AU" sz="2100" dirty="0"/>
          </a:p>
          <a:p>
            <a:r>
              <a:rPr lang="en-AU" dirty="0"/>
              <a:t>Focus only on validation and supporting reference data for initial release (August)</a:t>
            </a:r>
            <a:endParaRPr lang="en-AU" dirty="0">
              <a:cs typeface="Calibri"/>
            </a:endParaRPr>
          </a:p>
          <a:p>
            <a:r>
              <a:rPr lang="en-AU" dirty="0"/>
              <a:t>Each API call will have its own particular nuances, engagement with end users will be key. Some reference calls will require little to no consultation (</a:t>
            </a:r>
            <a:r>
              <a:rPr lang="en-AU" dirty="0" err="1"/>
              <a:t>eg</a:t>
            </a:r>
            <a:r>
              <a:rPr lang="en-AU" dirty="0"/>
              <a:t> States), others may require more consideration and consultation</a:t>
            </a:r>
            <a:endParaRPr lang="en-AU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AD5F0-712A-4C2E-9DAB-0BE9E2B920C1}"/>
              </a:ext>
            </a:extLst>
          </p:cNvPr>
          <p:cNvSpPr/>
          <p:nvPr/>
        </p:nvSpPr>
        <p:spPr>
          <a:xfrm>
            <a:off x="5868144" y="0"/>
            <a:ext cx="3275856" cy="120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CB5986-C260-4A73-B1CA-B099D5EF90DC}"/>
              </a:ext>
            </a:extLst>
          </p:cNvPr>
          <p:cNvSpPr/>
          <p:nvPr/>
        </p:nvSpPr>
        <p:spPr>
          <a:xfrm>
            <a:off x="8460432" y="698400"/>
            <a:ext cx="683568" cy="993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01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67C9-27E9-43E1-84A1-344810B0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987" y="1566019"/>
            <a:ext cx="6858000" cy="457323"/>
          </a:xfrm>
        </p:spPr>
        <p:txBody>
          <a:bodyPr>
            <a:normAutofit fontScale="90000"/>
          </a:bodyPr>
          <a:lstStyle/>
          <a:p>
            <a:r>
              <a:rPr lang="en-AU" b="1" i="0" dirty="0">
                <a:effectLst/>
                <a:latin typeface="Helvetica" panose="020B0604020202020204" pitchFamily="34" charset="0"/>
              </a:rPr>
              <a:t>PRISMS Modernisation Project </a:t>
            </a:r>
            <a:br>
              <a:rPr lang="en-AU" b="1" i="0" dirty="0">
                <a:effectLst/>
                <a:latin typeface="Helvetica" panose="020B0604020202020204" pitchFamily="34" charset="0"/>
              </a:rPr>
            </a:br>
            <a:r>
              <a:rPr lang="en-AU" b="1" i="0" dirty="0">
                <a:effectLst/>
                <a:latin typeface="Helvetica" panose="020B0604020202020204" pitchFamily="34" charset="0"/>
              </a:rPr>
              <a:t>Technical Working Group #2 22 Feb 2023</a:t>
            </a:r>
            <a:br>
              <a:rPr lang="en-AU" b="1" i="0" dirty="0">
                <a:effectLst/>
                <a:latin typeface="Helvetica" panose="020B0604020202020204" pitchFamily="34" charset="0"/>
              </a:rPr>
            </a:br>
            <a:endParaRPr lang="en-AU" sz="2200" b="0" i="0" dirty="0">
              <a:effectLst/>
              <a:latin typeface="Helvetica" panose="020B0604020202020204" pitchFamily="34" charset="0"/>
            </a:endParaRPr>
          </a:p>
        </p:txBody>
      </p:sp>
      <p:sp>
        <p:nvSpPr>
          <p:cNvPr id="6" name="Subtitle 17">
            <a:extLst>
              <a:ext uri="{FF2B5EF4-FFF2-40B4-BE49-F238E27FC236}">
                <a16:creationId xmlns:a16="http://schemas.microsoft.com/office/drawing/2014/main" id="{B871AEE7-26BD-4788-92DD-E459FC0A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99" y="2718147"/>
            <a:ext cx="7195397" cy="640976"/>
          </a:xfrm>
        </p:spPr>
        <p:txBody>
          <a:bodyPr>
            <a:normAutofit/>
          </a:bodyPr>
          <a:lstStyle/>
          <a:p>
            <a:r>
              <a:rPr lang="en-AU" sz="1600" dirty="0"/>
              <a:t>Warwick Miles | Director – PRISMS Modernisation</a:t>
            </a:r>
          </a:p>
          <a:p>
            <a:r>
              <a:rPr lang="en-AU" sz="1600" dirty="0"/>
              <a:t>Department of Education</a:t>
            </a:r>
          </a:p>
          <a:p>
            <a:pPr algn="ctr"/>
            <a:endParaRPr lang="en-AU" dirty="0">
              <a:solidFill>
                <a:schemeClr val="bg2"/>
              </a:solidFill>
            </a:endParaRPr>
          </a:p>
          <a:p>
            <a:pPr algn="ctr"/>
            <a:endParaRPr lang="en-AU" dirty="0">
              <a:solidFill>
                <a:schemeClr val="bg2"/>
              </a:solidFill>
            </a:endParaRPr>
          </a:p>
          <a:p>
            <a:pPr algn="ctr"/>
            <a:endParaRPr lang="en-AU" dirty="0">
              <a:solidFill>
                <a:schemeClr val="bg2"/>
              </a:solidFill>
            </a:endParaRPr>
          </a:p>
          <a:p>
            <a:endParaRPr lang="en-AU" dirty="0">
              <a:solidFill>
                <a:schemeClr val="bg2"/>
              </a:solidFill>
            </a:endParaRPr>
          </a:p>
          <a:p>
            <a:endParaRPr lang="en-AU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Subtitle 17">
            <a:extLst>
              <a:ext uri="{FF2B5EF4-FFF2-40B4-BE49-F238E27FC236}">
                <a16:creationId xmlns:a16="http://schemas.microsoft.com/office/drawing/2014/main" id="{AE23EF75-1D0F-4245-BAD1-24C3A5135DE9}"/>
              </a:ext>
            </a:extLst>
          </p:cNvPr>
          <p:cNvSpPr txBox="1">
            <a:spLocks/>
          </p:cNvSpPr>
          <p:nvPr/>
        </p:nvSpPr>
        <p:spPr>
          <a:xfrm>
            <a:off x="832987" y="3507952"/>
            <a:ext cx="7195397" cy="640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7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BF90-2953-45E3-991D-E4B2517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616C-1BF8-48E4-B671-05825951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2976"/>
            <a:ext cx="7886700" cy="3391396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AU"/>
              <a:t>Example list of reference data for the </a:t>
            </a:r>
            <a:r>
              <a:rPr lang="en-AU" err="1"/>
              <a:t>CoE</a:t>
            </a:r>
            <a:r>
              <a:rPr lang="en-AU"/>
              <a:t> create process</a:t>
            </a:r>
          </a:p>
          <a:p>
            <a:pPr rtl="0">
              <a:buFont typeface="+mj-lt"/>
              <a:buAutoNum type="arabicPeriod"/>
            </a:pPr>
            <a:r>
              <a:rPr lang="en-AU"/>
              <a:t>Australian States</a:t>
            </a:r>
          </a:p>
          <a:p>
            <a:pPr rtl="0">
              <a:buFont typeface="+mj-lt"/>
              <a:buAutoNum type="arabicPeriod"/>
            </a:pPr>
            <a:r>
              <a:rPr lang="en-AU"/>
              <a:t>Country</a:t>
            </a:r>
          </a:p>
          <a:p>
            <a:pPr rtl="0">
              <a:buFont typeface="+mj-lt"/>
              <a:buAutoNum type="arabicPeriod"/>
            </a:pPr>
            <a:r>
              <a:rPr lang="en-AU"/>
              <a:t>Title</a:t>
            </a:r>
          </a:p>
          <a:p>
            <a:pPr rtl="0">
              <a:buFont typeface="+mj-lt"/>
              <a:buAutoNum type="arabicPeriod"/>
            </a:pPr>
            <a:r>
              <a:rPr lang="en-AU"/>
              <a:t>Gender</a:t>
            </a:r>
          </a:p>
          <a:p>
            <a:pPr rtl="0">
              <a:buFont typeface="+mj-lt"/>
              <a:buAutoNum type="arabicPeriod"/>
            </a:pPr>
            <a:r>
              <a:rPr lang="en-AU"/>
              <a:t>Provider Location</a:t>
            </a:r>
          </a:p>
          <a:p>
            <a:pPr rtl="0">
              <a:buFont typeface="+mj-lt"/>
              <a:buAutoNum type="arabicPeriod"/>
            </a:pPr>
            <a:r>
              <a:rPr lang="en-AU"/>
              <a:t>Country Of Birth</a:t>
            </a:r>
          </a:p>
          <a:p>
            <a:pPr rtl="0">
              <a:buFont typeface="+mj-lt"/>
              <a:buAutoNum type="arabicPeriod"/>
            </a:pPr>
            <a:r>
              <a:rPr lang="en-AU"/>
              <a:t>Nationality</a:t>
            </a:r>
          </a:p>
          <a:p>
            <a:pPr marL="0" indent="0">
              <a:buNone/>
            </a:pP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B41E0-BB66-4C9A-A360-2D4E00234FCA}"/>
              </a:ext>
            </a:extLst>
          </p:cNvPr>
          <p:cNvSpPr/>
          <p:nvPr/>
        </p:nvSpPr>
        <p:spPr>
          <a:xfrm>
            <a:off x="6300192" y="0"/>
            <a:ext cx="2843808" cy="1494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665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5ACA94-8328-4E9C-8173-AB14B4C50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AU"/>
            </a:br>
            <a:r>
              <a:rPr lang="en-AU"/>
              <a:t>Questions?</a:t>
            </a:r>
            <a:br>
              <a:rPr lang="en-AU"/>
            </a:br>
            <a:br>
              <a:rPr lang="en-AU"/>
            </a:br>
            <a:r>
              <a:rPr lang="en-AU"/>
              <a:t>Contact </a:t>
            </a:r>
            <a:r>
              <a:rPr lang="en-AU">
                <a:hlinkClick r:id="rId3"/>
              </a:rPr>
              <a:t>prismsAPI@education.gov.au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41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58DDEAD-2BC4-4DBA-8E1B-B81BF1310AC7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/>
              <a:t>Project Documentation 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0B842-B0AF-4E36-A6E5-6D342D87841C}"/>
              </a:ext>
            </a:extLst>
          </p:cNvPr>
          <p:cNvSpPr txBox="1"/>
          <p:nvPr/>
        </p:nvSpPr>
        <p:spPr>
          <a:xfrm>
            <a:off x="179512" y="1133971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PRISMS Data Elements: </a:t>
            </a:r>
            <a:r>
              <a:rPr lang="en-AU" b="1" dirty="0" err="1"/>
              <a:t>CoE</a:t>
            </a:r>
            <a:r>
              <a:rPr lang="en-AU" b="1" dirty="0"/>
              <a:t> Create Input Data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EBEF1-955D-4D3F-ADB8-0AFD3FA94B45}"/>
              </a:ext>
            </a:extLst>
          </p:cNvPr>
          <p:cNvSpPr txBox="1"/>
          <p:nvPr/>
        </p:nvSpPr>
        <p:spPr>
          <a:xfrm>
            <a:off x="337389" y="1630563"/>
            <a:ext cx="846922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Target audience – vendors and education providers without direct PRISMS access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Details the current state data inputs for a user to create an approved Confirmation of Enrolment (</a:t>
            </a:r>
            <a:r>
              <a:rPr lang="en-AU" dirty="0" err="1"/>
              <a:t>CoE</a:t>
            </a:r>
            <a:r>
              <a:rPr lang="en-AU" dirty="0"/>
              <a:t>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To assist </a:t>
            </a:r>
            <a:r>
              <a:rPr lang="en-AU" dirty="0">
                <a:effectLst/>
                <a:ea typeface="Calibri" panose="020F0502020204030204" pitchFamily="34" charset="0"/>
              </a:rPr>
              <a:t>in preparing own systems for upcoming (API) functionality being exposed to create </a:t>
            </a:r>
            <a:r>
              <a:rPr lang="en-AU" dirty="0" err="1">
                <a:effectLst/>
                <a:ea typeface="Calibri" panose="020F0502020204030204" pitchFamily="34" charset="0"/>
              </a:rPr>
              <a:t>CoE</a:t>
            </a:r>
            <a:r>
              <a:rPr lang="en-AU" dirty="0">
                <a:effectLst/>
                <a:ea typeface="Calibri" panose="020F0502020204030204" pitchFamily="34" charset="0"/>
              </a:rPr>
              <a:t> function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8389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66922-BC10-4C12-A41D-E964FBA90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3" t="9845" r="64908" b="72806"/>
          <a:stretch/>
        </p:blipFill>
        <p:spPr bwMode="auto">
          <a:xfrm>
            <a:off x="-1" y="845939"/>
            <a:ext cx="4979095" cy="2464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E976C-FEE3-4617-A385-94A693A80B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61" t="18822" r="57400" b="56022"/>
          <a:stretch/>
        </p:blipFill>
        <p:spPr bwMode="auto">
          <a:xfrm>
            <a:off x="4932040" y="125859"/>
            <a:ext cx="3807375" cy="4711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390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58DDEAD-2BC4-4DBA-8E1B-B81BF1310AC7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/>
              <a:t>Project Documentation 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0B842-B0AF-4E36-A6E5-6D342D87841C}"/>
              </a:ext>
            </a:extLst>
          </p:cNvPr>
          <p:cNvSpPr txBox="1"/>
          <p:nvPr/>
        </p:nvSpPr>
        <p:spPr>
          <a:xfrm>
            <a:off x="179512" y="944641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Future PRISMS Functions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69E509C-7F8F-44E3-9986-A0E70D436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7787"/>
            <a:ext cx="6781984" cy="33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58DDEAD-2BC4-4DBA-8E1B-B81BF1310AC7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PRISMS Function -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541B6-D5C6-411A-BF80-32AF4AC9F893}"/>
              </a:ext>
            </a:extLst>
          </p:cNvPr>
          <p:cNvSpPr txBox="1"/>
          <p:nvPr/>
        </p:nvSpPr>
        <p:spPr>
          <a:xfrm>
            <a:off x="179512" y="1061963"/>
            <a:ext cx="8496944" cy="386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</a:t>
            </a:r>
            <a:r>
              <a:rPr lang="en-A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details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visa alerts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Cancel </a:t>
            </a:r>
            <a:r>
              <a:rPr lang="en-A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(expired) </a:t>
            </a:r>
            <a:r>
              <a:rPr lang="en-A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status to approve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Confirm study commencement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A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location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Basic Student Course Variation (SCV) reporting (non-commencement, completed course early, cessation of studies, transferred to another course, etc.)</a:t>
            </a:r>
            <a:endParaRPr lang="en-A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Complex SCV (Suspension / Deferment, Change to enrolment, Extensions, etc.)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 provider or student defaults</a:t>
            </a:r>
          </a:p>
        </p:txBody>
      </p:sp>
    </p:spTree>
    <p:extLst>
      <p:ext uri="{BB962C8B-B14F-4D97-AF65-F5344CB8AC3E}">
        <p14:creationId xmlns:p14="http://schemas.microsoft.com/office/powerpoint/2010/main" val="57966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58DDEAD-2BC4-4DBA-8E1B-B81BF1310AC7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PRISMS Function – options cont.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941BD-CAA3-4D3A-BA76-A39C3E44F6B4}"/>
              </a:ext>
            </a:extLst>
          </p:cNvPr>
          <p:cNvSpPr txBox="1"/>
          <p:nvPr/>
        </p:nvSpPr>
        <p:spPr>
          <a:xfrm>
            <a:off x="251520" y="1133971"/>
            <a:ext cx="7918159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welfare arrangement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 welfare arrangement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Terminate (non-approved) welfare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welfare details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Print welfare Letter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welfare information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student details (provider student ID, passport number, comments)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student contact details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student details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4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58DDEAD-2BC4-4DBA-8E1B-B81BF1310AC7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PRISMS Function – options cont.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941BD-CAA3-4D3A-BA76-A39C3E44F6B4}"/>
              </a:ext>
            </a:extLst>
          </p:cNvPr>
          <p:cNvSpPr txBox="1"/>
          <p:nvPr/>
        </p:nvSpPr>
        <p:spPr>
          <a:xfrm>
            <a:off x="251520" y="1133971"/>
            <a:ext cx="7918159" cy="396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Record student releases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Record refusal of student releases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courses and course information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locations and location information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 agent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Remove agent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Edit agent / agency information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Retrieve agents and agencies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Reset password of colleague</a:t>
            </a: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32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860AE68-BB66-4716-B581-25199DB0677B}"/>
              </a:ext>
            </a:extLst>
          </p:cNvPr>
          <p:cNvSpPr txBox="1"/>
          <p:nvPr/>
        </p:nvSpPr>
        <p:spPr>
          <a:xfrm>
            <a:off x="467544" y="1133971"/>
            <a:ext cx="8469221" cy="354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will look to us to approach their software vendors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want access to project documentation to better understand impacts on their business processes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providers are concerned that using the API will be mandatory – FACT: the PRISMS website will remain operational</a:t>
            </a:r>
          </a:p>
          <a:p>
            <a:pPr marL="214313" marR="0" lvl="0" indent="-214313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a good test strategy and a test environment</a:t>
            </a: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before implementation remains a priority for providers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350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C444D70D-692A-483B-8596-4DC4FFFD506A}"/>
              </a:ext>
            </a:extLst>
          </p:cNvPr>
          <p:cNvSpPr/>
          <p:nvPr/>
        </p:nvSpPr>
        <p:spPr>
          <a:xfrm>
            <a:off x="-11875" y="79093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Key messages from CRICOS providers: Recap #1 TWG</a:t>
            </a:r>
          </a:p>
        </p:txBody>
      </p:sp>
    </p:spTree>
    <p:extLst>
      <p:ext uri="{BB962C8B-B14F-4D97-AF65-F5344CB8AC3E}">
        <p14:creationId xmlns:p14="http://schemas.microsoft.com/office/powerpoint/2010/main" val="2748177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A2D904-CCA4-439D-8635-F34C0431C8C4}"/>
              </a:ext>
            </a:extLst>
          </p:cNvPr>
          <p:cNvGrpSpPr/>
          <p:nvPr/>
        </p:nvGrpSpPr>
        <p:grpSpPr>
          <a:xfrm>
            <a:off x="345520" y="1069450"/>
            <a:ext cx="8452960" cy="3009362"/>
            <a:chOff x="346045" y="1297258"/>
            <a:chExt cx="8460298" cy="301197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88D22E4-CB89-4283-BC8B-210E2970A394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836800" y="2503350"/>
              <a:ext cx="1" cy="2112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D16E13-7D0D-4D87-B43B-4F312B09049F}"/>
                </a:ext>
              </a:extLst>
            </p:cNvPr>
            <p:cNvSpPr/>
            <p:nvPr/>
          </p:nvSpPr>
          <p:spPr>
            <a:xfrm>
              <a:off x="6153265" y="3386178"/>
              <a:ext cx="971795" cy="405293"/>
            </a:xfrm>
            <a:prstGeom prst="rect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Jan 2023 – </a:t>
              </a:r>
              <a:b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1A8738-89E9-4822-A9A4-9079C3251205}"/>
                </a:ext>
              </a:extLst>
            </p:cNvPr>
            <p:cNvSpPr/>
            <p:nvPr/>
          </p:nvSpPr>
          <p:spPr>
            <a:xfrm>
              <a:off x="346045" y="1307917"/>
              <a:ext cx="981512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Project Planning and Scheduling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33230-30FE-439D-A002-0D95C37BCB75}"/>
                </a:ext>
              </a:extLst>
            </p:cNvPr>
            <p:cNvSpPr/>
            <p:nvPr/>
          </p:nvSpPr>
          <p:spPr>
            <a:xfrm>
              <a:off x="346045" y="1825938"/>
              <a:ext cx="981512" cy="405293"/>
            </a:xfrm>
            <a:prstGeom prst="rect">
              <a:avLst/>
            </a:prstGeom>
            <a:solidFill>
              <a:srgbClr val="D47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Jul-Aug 2022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19EB34-1478-4870-A27D-347C33C65291}"/>
                </a:ext>
              </a:extLst>
            </p:cNvPr>
            <p:cNvSpPr/>
            <p:nvPr/>
          </p:nvSpPr>
          <p:spPr>
            <a:xfrm>
              <a:off x="663778" y="2157304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98D875-868B-4B6A-A776-A7BDD9C15EE6}"/>
                </a:ext>
              </a:extLst>
            </p:cNvPr>
            <p:cNvSpPr/>
            <p:nvPr/>
          </p:nvSpPr>
          <p:spPr>
            <a:xfrm>
              <a:off x="2410786" y="1307917"/>
              <a:ext cx="981512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Discovery and Solution Architecture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4FAA18-466C-49C1-81E2-0EF65EBBB687}"/>
                </a:ext>
              </a:extLst>
            </p:cNvPr>
            <p:cNvSpPr/>
            <p:nvPr/>
          </p:nvSpPr>
          <p:spPr>
            <a:xfrm>
              <a:off x="2410786" y="1825938"/>
              <a:ext cx="981512" cy="405293"/>
            </a:xfrm>
            <a:prstGeom prst="rect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Jul-Dec 2022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697BD2-7C43-4C7D-A33F-223C36BB24F6}"/>
                </a:ext>
              </a:extLst>
            </p:cNvPr>
            <p:cNvSpPr/>
            <p:nvPr/>
          </p:nvSpPr>
          <p:spPr>
            <a:xfrm>
              <a:off x="2728518" y="2157304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138F9-046E-4904-837D-77899E7B2B82}"/>
                </a:ext>
              </a:extLst>
            </p:cNvPr>
            <p:cNvSpPr/>
            <p:nvPr/>
          </p:nvSpPr>
          <p:spPr>
            <a:xfrm>
              <a:off x="4791424" y="1297258"/>
              <a:ext cx="1603865" cy="517761"/>
            </a:xfrm>
            <a:prstGeom prst="rect">
              <a:avLst/>
            </a:prstGeom>
            <a:gradFill flip="none" rotWithShape="1">
              <a:gsLst>
                <a:gs pos="28000">
                  <a:srgbClr val="287DB3"/>
                </a:gs>
                <a:gs pos="71000">
                  <a:srgbClr val="0085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Ongoing API releases and sector onboarding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E1D15D-1C9B-49A5-ABB8-ECCC833DF0A8}"/>
                </a:ext>
              </a:extLst>
            </p:cNvPr>
            <p:cNvSpPr/>
            <p:nvPr/>
          </p:nvSpPr>
          <p:spPr>
            <a:xfrm>
              <a:off x="4791427" y="1801470"/>
              <a:ext cx="1603865" cy="405293"/>
            </a:xfrm>
            <a:prstGeom prst="rect">
              <a:avLst/>
            </a:prstGeom>
            <a:gradFill>
              <a:gsLst>
                <a:gs pos="59000">
                  <a:srgbClr val="6CC6AC"/>
                </a:gs>
                <a:gs pos="30000">
                  <a:srgbClr val="86D4E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 2023- Jun 2024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6E01C9-FEC5-41B5-8002-3668FAFBE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927" y="2798228"/>
              <a:ext cx="7503113" cy="292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5D2583-CBD8-45CE-A642-CC7F45CED7D8}"/>
                </a:ext>
              </a:extLst>
            </p:cNvPr>
            <p:cNvSpPr/>
            <p:nvPr/>
          </p:nvSpPr>
          <p:spPr>
            <a:xfrm>
              <a:off x="733511" y="2714648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537B5D-A5E5-45EA-9BA6-73C7707786B3}"/>
                </a:ext>
              </a:extLst>
            </p:cNvPr>
            <p:cNvSpPr/>
            <p:nvPr/>
          </p:nvSpPr>
          <p:spPr>
            <a:xfrm>
              <a:off x="1685660" y="2704354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2F546F-7687-4EEE-9E68-84CE5177A179}"/>
                </a:ext>
              </a:extLst>
            </p:cNvPr>
            <p:cNvSpPr/>
            <p:nvPr/>
          </p:nvSpPr>
          <p:spPr>
            <a:xfrm>
              <a:off x="2798252" y="2714648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7455EE-91D2-4CE3-8094-A336C924DAE5}"/>
                </a:ext>
              </a:extLst>
            </p:cNvPr>
            <p:cNvSpPr/>
            <p:nvPr/>
          </p:nvSpPr>
          <p:spPr>
            <a:xfrm>
              <a:off x="3950687" y="2714648"/>
              <a:ext cx="206577" cy="206577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3CBD22-5D20-49F4-88C5-BD786FF5EBB9}"/>
                </a:ext>
              </a:extLst>
            </p:cNvPr>
            <p:cNvSpPr/>
            <p:nvPr/>
          </p:nvSpPr>
          <p:spPr>
            <a:xfrm>
              <a:off x="8222785" y="2702833"/>
              <a:ext cx="206577" cy="206577"/>
            </a:xfrm>
            <a:prstGeom prst="ellipse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3FE7C4-E589-4288-A97D-2380EA9620B5}"/>
                </a:ext>
              </a:extLst>
            </p:cNvPr>
            <p:cNvSpPr/>
            <p:nvPr/>
          </p:nvSpPr>
          <p:spPr>
            <a:xfrm>
              <a:off x="1298193" y="3791471"/>
              <a:ext cx="971795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Stakeholder Consultations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60188-0B36-4C55-B3FF-12D2CCDD2C44}"/>
                </a:ext>
              </a:extLst>
            </p:cNvPr>
            <p:cNvSpPr/>
            <p:nvPr/>
          </p:nvSpPr>
          <p:spPr>
            <a:xfrm>
              <a:off x="1298195" y="3387362"/>
              <a:ext cx="971796" cy="405293"/>
            </a:xfrm>
            <a:prstGeom prst="rect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Aug 2022 – </a:t>
              </a:r>
              <a:b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 2024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FA2291-9E4C-447C-A0A8-D047234E31C7}"/>
                </a:ext>
              </a:extLst>
            </p:cNvPr>
            <p:cNvSpPr/>
            <p:nvPr/>
          </p:nvSpPr>
          <p:spPr>
            <a:xfrm>
              <a:off x="1615927" y="3097290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931998-F571-444A-B620-B2C59C003F00}"/>
                </a:ext>
              </a:extLst>
            </p:cNvPr>
            <p:cNvSpPr/>
            <p:nvPr/>
          </p:nvSpPr>
          <p:spPr>
            <a:xfrm>
              <a:off x="3568078" y="3791471"/>
              <a:ext cx="971795" cy="517761"/>
            </a:xfrm>
            <a:prstGeom prst="rect">
              <a:avLst/>
            </a:prstGeom>
            <a:solidFill>
              <a:srgbClr val="287DB3"/>
            </a:solidFill>
            <a:ln>
              <a:solidFill>
                <a:srgbClr val="287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Agile Development and co-design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2B98D5-D114-4ECE-9288-0EB298AAD553}"/>
                </a:ext>
              </a:extLst>
            </p:cNvPr>
            <p:cNvSpPr/>
            <p:nvPr/>
          </p:nvSpPr>
          <p:spPr>
            <a:xfrm>
              <a:off x="3568078" y="3387362"/>
              <a:ext cx="971795" cy="405293"/>
            </a:xfrm>
            <a:prstGeom prst="rect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Jan 2023 – </a:t>
              </a:r>
              <a:b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D81AD3-2602-4C04-AF85-1FDD02AC6DDA}"/>
                </a:ext>
              </a:extLst>
            </p:cNvPr>
            <p:cNvSpPr/>
            <p:nvPr/>
          </p:nvSpPr>
          <p:spPr>
            <a:xfrm>
              <a:off x="3880954" y="3097290"/>
              <a:ext cx="346046" cy="346046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922863-C1F9-4192-95C4-20A5936582AB}"/>
                </a:ext>
              </a:extLst>
            </p:cNvPr>
            <p:cNvSpPr/>
            <p:nvPr/>
          </p:nvSpPr>
          <p:spPr>
            <a:xfrm>
              <a:off x="6153271" y="3790288"/>
              <a:ext cx="971795" cy="517761"/>
            </a:xfrm>
            <a:prstGeom prst="rect">
              <a:avLst/>
            </a:prstGeom>
            <a:solidFill>
              <a:srgbClr val="008276"/>
            </a:solidFill>
            <a:ln>
              <a:solidFill>
                <a:srgbClr val="008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Onboarding Support Workshops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82E28C-C757-4ECE-8226-3C9D62B17728}"/>
                </a:ext>
              </a:extLst>
            </p:cNvPr>
            <p:cNvSpPr/>
            <p:nvPr/>
          </p:nvSpPr>
          <p:spPr>
            <a:xfrm>
              <a:off x="7834548" y="3789104"/>
              <a:ext cx="971795" cy="517761"/>
            </a:xfrm>
            <a:prstGeom prst="rect">
              <a:avLst/>
            </a:prstGeom>
            <a:solidFill>
              <a:srgbClr val="F76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API as BAU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E2870F-8164-4F0C-96FB-AD3BA36F5863}"/>
                </a:ext>
              </a:extLst>
            </p:cNvPr>
            <p:cNvSpPr/>
            <p:nvPr/>
          </p:nvSpPr>
          <p:spPr>
            <a:xfrm>
              <a:off x="7834548" y="3384995"/>
              <a:ext cx="971795" cy="405293"/>
            </a:xfrm>
            <a:prstGeom prst="rect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54A6E4-7331-41F8-8B0D-2E04BC7C16BE}"/>
                </a:ext>
              </a:extLst>
            </p:cNvPr>
            <p:cNvSpPr/>
            <p:nvPr/>
          </p:nvSpPr>
          <p:spPr>
            <a:xfrm>
              <a:off x="8147425" y="3094923"/>
              <a:ext cx="346046" cy="346046"/>
            </a:xfrm>
            <a:prstGeom prst="ellipse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0C1152-7D6B-4E9E-AEF8-02FD9B732780}"/>
                </a:ext>
              </a:extLst>
            </p:cNvPr>
            <p:cNvSpPr/>
            <p:nvPr/>
          </p:nvSpPr>
          <p:spPr>
            <a:xfrm>
              <a:off x="6459613" y="3096107"/>
              <a:ext cx="346046" cy="346046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1B45CE-8855-49A3-B3EA-A374E869B131}"/>
                </a:ext>
              </a:extLst>
            </p:cNvPr>
            <p:cNvSpPr/>
            <p:nvPr/>
          </p:nvSpPr>
          <p:spPr>
            <a:xfrm>
              <a:off x="6524168" y="2704354"/>
              <a:ext cx="206577" cy="206577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049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C69AE0A-AC39-4F92-8890-97AC1A95EC46}"/>
                </a:ext>
              </a:extLst>
            </p:cNvPr>
            <p:cNvSpPr/>
            <p:nvPr/>
          </p:nvSpPr>
          <p:spPr>
            <a:xfrm>
              <a:off x="5612187" y="2724173"/>
              <a:ext cx="206577" cy="206577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049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BFDEB0D-CFF6-4314-8A4E-68B72867310D}"/>
                </a:ext>
              </a:extLst>
            </p:cNvPr>
            <p:cNvSpPr/>
            <p:nvPr/>
          </p:nvSpPr>
          <p:spPr>
            <a:xfrm>
              <a:off x="5233987" y="2714648"/>
              <a:ext cx="206577" cy="206577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946A31-E180-4518-A709-1A7B587D941C}"/>
                </a:ext>
              </a:extLst>
            </p:cNvPr>
            <p:cNvSpPr/>
            <p:nvPr/>
          </p:nvSpPr>
          <p:spPr>
            <a:xfrm>
              <a:off x="5164252" y="2180641"/>
              <a:ext cx="346046" cy="346046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865CB55-805B-477E-BC68-DECF8F04710F}"/>
                </a:ext>
              </a:extLst>
            </p:cNvPr>
            <p:cNvSpPr/>
            <p:nvPr/>
          </p:nvSpPr>
          <p:spPr>
            <a:xfrm>
              <a:off x="5557207" y="2180641"/>
              <a:ext cx="346046" cy="346046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graphicFrame>
        <p:nvGraphicFramePr>
          <p:cNvPr id="35" name="Table 54">
            <a:extLst>
              <a:ext uri="{FF2B5EF4-FFF2-40B4-BE49-F238E27FC236}">
                <a16:creationId xmlns:a16="http://schemas.microsoft.com/office/drawing/2014/main" id="{53CC49BD-672A-4869-87E8-4A88034C83E1}"/>
              </a:ext>
            </a:extLst>
          </p:cNvPr>
          <p:cNvGraphicFramePr>
            <a:graphicFrameLocks noGrp="1"/>
          </p:cNvGraphicFramePr>
          <p:nvPr/>
        </p:nvGraphicFramePr>
        <p:xfrm>
          <a:off x="1824924" y="4336223"/>
          <a:ext cx="5494152" cy="4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38">
                  <a:extLst>
                    <a:ext uri="{9D8B030D-6E8A-4147-A177-3AD203B41FA5}">
                      <a16:colId xmlns:a16="http://schemas.microsoft.com/office/drawing/2014/main" val="1875673065"/>
                    </a:ext>
                  </a:extLst>
                </a:gridCol>
                <a:gridCol w="1373538">
                  <a:extLst>
                    <a:ext uri="{9D8B030D-6E8A-4147-A177-3AD203B41FA5}">
                      <a16:colId xmlns:a16="http://schemas.microsoft.com/office/drawing/2014/main" val="1909383451"/>
                    </a:ext>
                  </a:extLst>
                </a:gridCol>
                <a:gridCol w="1373538">
                  <a:extLst>
                    <a:ext uri="{9D8B030D-6E8A-4147-A177-3AD203B41FA5}">
                      <a16:colId xmlns:a16="http://schemas.microsoft.com/office/drawing/2014/main" val="1457444633"/>
                    </a:ext>
                  </a:extLst>
                </a:gridCol>
                <a:gridCol w="1373538">
                  <a:extLst>
                    <a:ext uri="{9D8B030D-6E8A-4147-A177-3AD203B41FA5}">
                      <a16:colId xmlns:a16="http://schemas.microsoft.com/office/drawing/2014/main" val="1753552326"/>
                    </a:ext>
                  </a:extLst>
                </a:gridCol>
              </a:tblGrid>
              <a:tr h="243629"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Project Phase 1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1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prstClr val="white"/>
                          </a:solidFill>
                          <a:latin typeface="+mn-lt"/>
                        </a:rPr>
                        <a:t>Project Phase 2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prstClr val="white"/>
                          </a:solidFill>
                          <a:latin typeface="+mn-lt"/>
                        </a:rPr>
                        <a:t>Project Phase 3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prstClr val="white"/>
                          </a:solidFill>
                          <a:latin typeface="+mn-lt"/>
                        </a:rPr>
                        <a:t>Project Phase 4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7501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schemeClr val="bg1"/>
                          </a:solidFill>
                        </a:rPr>
                        <a:t>Establishment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71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Implementation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Transition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schemeClr val="bg1"/>
                          </a:solidFill>
                        </a:rPr>
                        <a:t>BAU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99359"/>
                  </a:ext>
                </a:extLst>
              </a:tr>
            </a:tbl>
          </a:graphicData>
        </a:graphic>
      </p:graphicFrame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553B4318-AF83-4197-8986-85E229F244F5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PRISMS: Implementation Plan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9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9D37B2-0A88-4F79-9CEA-D74C11A4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685800"/>
            <a:r>
              <a:rPr lang="en-AU" sz="2400" b="1" dirty="0">
                <a:solidFill>
                  <a:schemeClr val="bg1"/>
                </a:solidFill>
              </a:rPr>
              <a:t>Today’s session</a:t>
            </a:r>
            <a:endParaRPr lang="en-AU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1A260-375C-4794-AA44-8798D5A181AB}"/>
              </a:ext>
            </a:extLst>
          </p:cNvPr>
          <p:cNvSpPr txBox="1"/>
          <p:nvPr/>
        </p:nvSpPr>
        <p:spPr>
          <a:xfrm>
            <a:off x="1223628" y="891077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PRISMS Modernisation Project</a:t>
            </a:r>
            <a:br>
              <a:rPr lang="en-AU" sz="2400" dirty="0"/>
            </a:br>
            <a:r>
              <a:rPr lang="en-AU" sz="2400" dirty="0"/>
              <a:t>	-Project Overview</a:t>
            </a:r>
            <a:br>
              <a:rPr lang="en-AU" sz="2400" dirty="0"/>
            </a:br>
            <a:r>
              <a:rPr lang="en-AU" sz="2400" dirty="0"/>
              <a:t>	-Progress to date</a:t>
            </a:r>
          </a:p>
          <a:p>
            <a:pPr lvl="3"/>
            <a:r>
              <a:rPr lang="en-AU" dirty="0"/>
              <a:t>-Dep. of Education</a:t>
            </a:r>
          </a:p>
          <a:p>
            <a:pPr lvl="3"/>
            <a:r>
              <a:rPr lang="en-AU" dirty="0"/>
              <a:t>-Dep. of Employment and Workplace Relations</a:t>
            </a:r>
          </a:p>
          <a:p>
            <a:pPr lvl="2"/>
            <a:r>
              <a:rPr lang="en-AU" sz="2400" dirty="0"/>
              <a:t>-Project documentation</a:t>
            </a:r>
          </a:p>
          <a:p>
            <a:pPr lvl="2"/>
            <a:r>
              <a:rPr lang="en-AU" sz="2400" dirty="0"/>
              <a:t>-Next steps</a:t>
            </a:r>
          </a:p>
          <a:p>
            <a:pPr lvl="2"/>
            <a:r>
              <a:rPr lang="en-AU" sz="2400" dirty="0"/>
              <a:t>-Q&amp;A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7AB1A3-2936-41CD-B5C8-F2A4C62C7F54}"/>
              </a:ext>
            </a:extLst>
          </p:cNvPr>
          <p:cNvSpPr txBox="1"/>
          <p:nvPr/>
        </p:nvSpPr>
        <p:spPr>
          <a:xfrm>
            <a:off x="473942" y="2224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chemeClr val="bg1"/>
                </a:solidFill>
              </a:rPr>
              <a:t>Today’s session</a:t>
            </a:r>
            <a:endParaRPr lang="en-AU" dirty="0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75224DDE-114A-47CE-9B1A-B802AC9C66B5}"/>
              </a:ext>
            </a:extLst>
          </p:cNvPr>
          <p:cNvSpPr/>
          <p:nvPr/>
        </p:nvSpPr>
        <p:spPr>
          <a:xfrm>
            <a:off x="9732" y="220289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bg1"/>
                </a:solidFill>
              </a:rPr>
              <a:t>Today’s session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55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4DB6-FF6C-4DED-859D-831BF70C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5979"/>
            <a:ext cx="7886700" cy="302437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AU" sz="1600" dirty="0"/>
              <a:t>Technical Working Group </a:t>
            </a:r>
          </a:p>
          <a:p>
            <a:pPr lvl="1">
              <a:lnSpc>
                <a:spcPct val="120000"/>
              </a:lnSpc>
            </a:pPr>
            <a:r>
              <a:rPr lang="en-AU" sz="1600" dirty="0"/>
              <a:t>Email updates and any documentation release on the web – March/April 2023</a:t>
            </a:r>
          </a:p>
          <a:p>
            <a:pPr lvl="1">
              <a:lnSpc>
                <a:spcPct val="120000"/>
              </a:lnSpc>
            </a:pPr>
            <a:r>
              <a:rPr lang="en-AU" sz="1600" dirty="0"/>
              <a:t>Next </a:t>
            </a:r>
            <a:r>
              <a:rPr lang="en-AU" sz="1600" dirty="0" err="1"/>
              <a:t>TWG</a:t>
            </a:r>
            <a:r>
              <a:rPr lang="en-AU" sz="1600" dirty="0"/>
              <a:t> meeting - April/May 2023</a:t>
            </a:r>
          </a:p>
          <a:p>
            <a:pPr lvl="1">
              <a:lnSpc>
                <a:spcPct val="120000"/>
              </a:lnSpc>
            </a:pPr>
            <a:r>
              <a:rPr lang="en-AU" sz="1600" dirty="0"/>
              <a:t>PRISMS News items will provide updates, and we have you on our stakeholder list</a:t>
            </a:r>
          </a:p>
          <a:p>
            <a:pPr>
              <a:lnSpc>
                <a:spcPct val="120000"/>
              </a:lnSpc>
            </a:pPr>
            <a:r>
              <a:rPr lang="en-AU" sz="1600" dirty="0"/>
              <a:t>Software vendor engagement - ongoing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1600" b="1" dirty="0"/>
              <a:t>Key dates:</a:t>
            </a:r>
          </a:p>
          <a:p>
            <a:pPr>
              <a:lnSpc>
                <a:spcPct val="120000"/>
              </a:lnSpc>
            </a:pPr>
            <a:r>
              <a:rPr lang="en-AU" sz="1600" dirty="0"/>
              <a:t>March - July 2023 – release of documentation to vendors through </a:t>
            </a:r>
            <a:r>
              <a:rPr lang="en-AU" sz="1600" dirty="0" err="1"/>
              <a:t>TWG</a:t>
            </a:r>
            <a:endParaRPr lang="en-AU" sz="1600" dirty="0"/>
          </a:p>
          <a:p>
            <a:pPr>
              <a:lnSpc>
                <a:spcPct val="120000"/>
              </a:lnSpc>
            </a:pPr>
            <a:r>
              <a:rPr lang="en-AU" sz="1600" dirty="0"/>
              <a:t>August - September 2023 – release of testing environment for </a:t>
            </a:r>
            <a:r>
              <a:rPr lang="en-AU" sz="1600" dirty="0" err="1"/>
              <a:t>CoE</a:t>
            </a:r>
            <a:r>
              <a:rPr lang="en-AU" sz="1600" dirty="0"/>
              <a:t> Create/Approve API functionality</a:t>
            </a:r>
          </a:p>
          <a:p>
            <a:pPr>
              <a:lnSpc>
                <a:spcPct val="120000"/>
              </a:lnSpc>
            </a:pPr>
            <a:r>
              <a:rPr lang="en-AU" sz="1600" dirty="0"/>
              <a:t>September – October 2023 – live (Production) release of COE Create/Approve API functionality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C816D802-DFBF-4485-B81C-4ACA4FA7ADD5}"/>
              </a:ext>
            </a:extLst>
          </p:cNvPr>
          <p:cNvSpPr/>
          <p:nvPr/>
        </p:nvSpPr>
        <p:spPr>
          <a:xfrm>
            <a:off x="-11875" y="79093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81176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06D2-AF14-41EF-A861-C55642393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20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8C3E98-AD45-4733-B070-64FECE595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566019"/>
            <a:ext cx="6858000" cy="457323"/>
          </a:xfrm>
        </p:spPr>
        <p:txBody>
          <a:bodyPr>
            <a:normAutofit fontScale="90000"/>
          </a:bodyPr>
          <a:lstStyle/>
          <a:p>
            <a:r>
              <a:rPr lang="en-AU" sz="4400" dirty="0"/>
              <a:t>Thank you!</a:t>
            </a:r>
            <a:br>
              <a:rPr lang="en-AU" sz="4400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Contact: </a:t>
            </a:r>
            <a:r>
              <a:rPr lang="en-A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prismsAPI@education.gov.au</a:t>
            </a:r>
            <a:br>
              <a:rPr lang="en-AU" dirty="0"/>
            </a:br>
            <a:br>
              <a:rPr lang="en-AU" dirty="0"/>
            </a:br>
            <a:r>
              <a:rPr lang="en-AU" dirty="0"/>
              <a:t>Website: </a:t>
            </a:r>
            <a:r>
              <a:rPr lang="en-A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https://www.education.gov.au/prisms-modernisation-project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35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A2AD-581D-4E49-BE69-04813F0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B29BE-25FB-48D6-A333-6660860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64259"/>
            <a:ext cx="603556" cy="603556"/>
          </a:xfrm>
          <a:prstGeom prst="rect">
            <a:avLst/>
          </a:prstGeom>
        </p:spPr>
      </p:pic>
      <p:pic>
        <p:nvPicPr>
          <p:cNvPr id="12" name="Graphic 11" descr="Meeting outline">
            <a:extLst>
              <a:ext uri="{FF2B5EF4-FFF2-40B4-BE49-F238E27FC236}">
                <a16:creationId xmlns:a16="http://schemas.microsoft.com/office/drawing/2014/main" id="{B0BFBB16-FE9C-488B-BD48-76DAB6C84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33" y="133758"/>
            <a:ext cx="601216" cy="601216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F54A9FE-CD27-4A67-B7F5-ADDF985E04A7}"/>
              </a:ext>
            </a:extLst>
          </p:cNvPr>
          <p:cNvSpPr/>
          <p:nvPr/>
        </p:nvSpPr>
        <p:spPr>
          <a:xfrm>
            <a:off x="141224" y="1029783"/>
            <a:ext cx="2120292" cy="378038"/>
          </a:xfrm>
          <a:prstGeom prst="flowChartProcess">
            <a:avLst/>
          </a:prstGeom>
          <a:solidFill>
            <a:srgbClr val="B6016A"/>
          </a:solidFill>
          <a:ln>
            <a:solidFill>
              <a:srgbClr val="B60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4A1-A3B0-4DC4-9702-4DBE624220D4}"/>
              </a:ext>
            </a:extLst>
          </p:cNvPr>
          <p:cNvCxnSpPr>
            <a:cxnSpLocks/>
          </p:cNvCxnSpPr>
          <p:nvPr/>
        </p:nvCxnSpPr>
        <p:spPr>
          <a:xfrm flipV="1">
            <a:off x="225478" y="1541670"/>
            <a:ext cx="8757530" cy="2124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4AEB05-BCD7-44D0-8C67-34F01F893C3F}"/>
              </a:ext>
            </a:extLst>
          </p:cNvPr>
          <p:cNvSpPr/>
          <p:nvPr/>
        </p:nvSpPr>
        <p:spPr>
          <a:xfrm>
            <a:off x="3419872" y="1052983"/>
            <a:ext cx="2120292" cy="378038"/>
          </a:xfrm>
          <a:prstGeom prst="flowChartProcess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B41792C-3BFB-4093-89A9-E17EA8F9FC06}"/>
              </a:ext>
            </a:extLst>
          </p:cNvPr>
          <p:cNvSpPr/>
          <p:nvPr/>
        </p:nvSpPr>
        <p:spPr>
          <a:xfrm>
            <a:off x="6732240" y="1052983"/>
            <a:ext cx="2120292" cy="3780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rgbClr val="403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852E76-B4C0-449C-B89E-CAB9C1EA17C1}"/>
              </a:ext>
            </a:extLst>
          </p:cNvPr>
          <p:cNvCxnSpPr/>
          <p:nvPr/>
        </p:nvCxnSpPr>
        <p:spPr>
          <a:xfrm>
            <a:off x="2847777" y="1133971"/>
            <a:ext cx="0" cy="37271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38EFC6-68BF-46C0-8AAC-550EC9C9138C}"/>
              </a:ext>
            </a:extLst>
          </p:cNvPr>
          <p:cNvCxnSpPr/>
          <p:nvPr/>
        </p:nvCxnSpPr>
        <p:spPr>
          <a:xfrm>
            <a:off x="6156176" y="1133971"/>
            <a:ext cx="0" cy="37271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86570B-A4C3-43B2-8E53-E9602526DD85}"/>
              </a:ext>
            </a:extLst>
          </p:cNvPr>
          <p:cNvSpPr txBox="1"/>
          <p:nvPr/>
        </p:nvSpPr>
        <p:spPr>
          <a:xfrm>
            <a:off x="251236" y="1829668"/>
            <a:ext cx="2304256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Over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$17m </a:t>
            </a: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allocated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two years (2022-2024) to streamline enrolment processes for international students.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The sector has long advocated to modernise PRISMS through direct representations and consultation.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6CAE6-3325-4B01-9531-845D2556591F}"/>
              </a:ext>
            </a:extLst>
          </p:cNvPr>
          <p:cNvSpPr txBox="1"/>
          <p:nvPr/>
        </p:nvSpPr>
        <p:spPr>
          <a:xfrm>
            <a:off x="3007422" y="1826593"/>
            <a:ext cx="296997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Implement a new Application Programming Interface (API) for PRISMS to directly connect with education enrolment systems.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will focus on high use PRISMS functions. No change to PRISMS/Home Affairs interactions, legislation or reporting requirements</a:t>
            </a:r>
            <a:r>
              <a:rPr lang="en-AU" sz="1200" dirty="0">
                <a:solidFill>
                  <a:srgbClr val="000000"/>
                </a:solidFill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1200" b="1" dirty="0">
                <a:solidFill>
                  <a:srgbClr val="000000"/>
                </a:solidFill>
              </a:rPr>
              <a:t>The PRISMS website will remain functional and available.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B2776C-F847-44C8-B920-8F652199D72E}"/>
              </a:ext>
            </a:extLst>
          </p:cNvPr>
          <p:cNvSpPr txBox="1"/>
          <p:nvPr/>
        </p:nvSpPr>
        <p:spPr>
          <a:xfrm>
            <a:off x="6198883" y="1810868"/>
            <a:ext cx="2875183" cy="13434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CRICOS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providers and PRISMS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S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oftware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vendors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Home Affairs and Regulators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C4A36E6-A592-4C1A-825D-3C5F72E68F89}"/>
              </a:ext>
            </a:extLst>
          </p:cNvPr>
          <p:cNvSpPr/>
          <p:nvPr/>
        </p:nvSpPr>
        <p:spPr>
          <a:xfrm>
            <a:off x="11971" y="132408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PRISMS Modernisation Project: Overview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4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A2AD-581D-4E49-BE69-04813F0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B29BE-25FB-48D6-A333-6660860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64259"/>
            <a:ext cx="603556" cy="603556"/>
          </a:xfrm>
          <a:prstGeom prst="rect">
            <a:avLst/>
          </a:prstGeom>
        </p:spPr>
      </p:pic>
      <p:pic>
        <p:nvPicPr>
          <p:cNvPr id="22" name="Graphic 21" descr="Brainstorm outline">
            <a:extLst>
              <a:ext uri="{FF2B5EF4-FFF2-40B4-BE49-F238E27FC236}">
                <a16:creationId xmlns:a16="http://schemas.microsoft.com/office/drawing/2014/main" id="{49BA2BB6-7A4F-41C3-B75F-C2D540413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95" y="205083"/>
            <a:ext cx="529208" cy="529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89C9F-71FC-4936-92EA-36065F0CC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70" y="930408"/>
            <a:ext cx="1609483" cy="506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C6D401-22C4-4F31-BFD5-D78B0E91C0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48" t="12730" r="7689" b="8440"/>
          <a:stretch/>
        </p:blipFill>
        <p:spPr>
          <a:xfrm>
            <a:off x="417870" y="1455537"/>
            <a:ext cx="2727699" cy="190112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F48071"/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8139B3-F9B8-40AD-AA4B-7979D8DF0EBD}"/>
              </a:ext>
            </a:extLst>
          </p:cNvPr>
          <p:cNvCxnSpPr/>
          <p:nvPr/>
        </p:nvCxnSpPr>
        <p:spPr>
          <a:xfrm>
            <a:off x="3419872" y="2585020"/>
            <a:ext cx="1659029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llout: Double Bent Line with Accent Bar 26">
            <a:extLst>
              <a:ext uri="{FF2B5EF4-FFF2-40B4-BE49-F238E27FC236}">
                <a16:creationId xmlns:a16="http://schemas.microsoft.com/office/drawing/2014/main" id="{02FEF580-9386-4719-8415-0ED6435348D7}"/>
              </a:ext>
            </a:extLst>
          </p:cNvPr>
          <p:cNvSpPr/>
          <p:nvPr/>
        </p:nvSpPr>
        <p:spPr>
          <a:xfrm>
            <a:off x="5724128" y="1018686"/>
            <a:ext cx="1327283" cy="329456"/>
          </a:xfrm>
          <a:prstGeom prst="accentCallout3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3722748-FEC5-4C88-8E70-C825ECB3B4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56" t="12729" r="6929" b="8441"/>
          <a:stretch/>
        </p:blipFill>
        <p:spPr>
          <a:xfrm>
            <a:off x="5373048" y="1498447"/>
            <a:ext cx="2727699" cy="1901123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86D4E1"/>
            </a:solidFill>
          </a:ln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E7F7A6B2-868B-40DE-BD89-4592E210C1A9}"/>
              </a:ext>
            </a:extLst>
          </p:cNvPr>
          <p:cNvSpPr/>
          <p:nvPr/>
        </p:nvSpPr>
        <p:spPr>
          <a:xfrm>
            <a:off x="382045" y="3449199"/>
            <a:ext cx="1370277" cy="302440"/>
          </a:xfrm>
          <a:prstGeom prst="homePlate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208D3-C22E-4FCB-B053-4CA4485B8B02}"/>
              </a:ext>
            </a:extLst>
          </p:cNvPr>
          <p:cNvSpPr txBox="1"/>
          <p:nvPr/>
        </p:nvSpPr>
        <p:spPr>
          <a:xfrm>
            <a:off x="315599" y="3731485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enhancement of the PRISMS application make it easier for providers to submit student enrolment data by using the Business to Government (B2G) Application Programming Interface (API) automation.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integration capability is expected to: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sector an estimated $10 million in regulatory compliance costs each year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the timeliness and accuracy of PRISMS reporting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 in the sustainable sector recovery post COVID-19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double data handling for providers to improve business efficiencies.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96B5000-6AC9-4CC0-97E9-0D2D481B1788}"/>
              </a:ext>
            </a:extLst>
          </p:cNvPr>
          <p:cNvSpPr/>
          <p:nvPr/>
        </p:nvSpPr>
        <p:spPr>
          <a:xfrm>
            <a:off x="0" y="157143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PRISMS: Current &amp; Future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9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202099C1-E0BD-45C7-828D-8DF6E2A353A1}"/>
              </a:ext>
            </a:extLst>
          </p:cNvPr>
          <p:cNvSpPr/>
          <p:nvPr/>
        </p:nvSpPr>
        <p:spPr>
          <a:xfrm>
            <a:off x="0" y="157143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577">
              <a:defRPr/>
            </a:pPr>
            <a:r>
              <a:rPr lang="en-AU" sz="2398" b="1" dirty="0">
                <a:solidFill>
                  <a:prstClr val="white"/>
                </a:solidFill>
                <a:latin typeface="Calibri" panose="020F0502020204030204" pitchFamily="34" charset="0"/>
              </a:rPr>
              <a:t>The vision – </a:t>
            </a:r>
            <a:r>
              <a:rPr lang="en-AU" sz="2398" b="1" dirty="0" err="1">
                <a:solidFill>
                  <a:prstClr val="white"/>
                </a:solidFill>
                <a:latin typeface="Calibri" panose="020F0502020204030204" pitchFamily="34" charset="0"/>
              </a:rPr>
              <a:t>CoE</a:t>
            </a:r>
            <a:r>
              <a:rPr lang="en-AU" sz="2398" b="1" dirty="0">
                <a:solidFill>
                  <a:prstClr val="white"/>
                </a:solidFill>
                <a:latin typeface="Calibri" panose="020F0502020204030204" pitchFamily="34" charset="0"/>
              </a:rPr>
              <a:t> creation</a:t>
            </a:r>
            <a:endParaRPr lang="en-AU" sz="2398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9EC00-F56D-4664-B868-C15CC6888B84}"/>
              </a:ext>
            </a:extLst>
          </p:cNvPr>
          <p:cNvSpPr/>
          <p:nvPr/>
        </p:nvSpPr>
        <p:spPr>
          <a:xfrm>
            <a:off x="308404" y="922200"/>
            <a:ext cx="4818153" cy="7779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403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AE934-8FE4-4D68-8185-8285AD8C227D}"/>
              </a:ext>
            </a:extLst>
          </p:cNvPr>
          <p:cNvSpPr/>
          <p:nvPr/>
        </p:nvSpPr>
        <p:spPr>
          <a:xfrm>
            <a:off x="966467" y="1714769"/>
            <a:ext cx="4818153" cy="777913"/>
          </a:xfrm>
          <a:prstGeom prst="rect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/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3BE8B-6470-4A7E-8B85-5CD5C21E5A24}"/>
              </a:ext>
            </a:extLst>
          </p:cNvPr>
          <p:cNvSpPr/>
          <p:nvPr/>
        </p:nvSpPr>
        <p:spPr>
          <a:xfrm>
            <a:off x="1688726" y="2499526"/>
            <a:ext cx="4818153" cy="7779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2B2BB-792A-43AA-893F-22D32EF9B0CC}"/>
              </a:ext>
            </a:extLst>
          </p:cNvPr>
          <p:cNvSpPr/>
          <p:nvPr/>
        </p:nvSpPr>
        <p:spPr>
          <a:xfrm>
            <a:off x="2584060" y="3288700"/>
            <a:ext cx="4964245" cy="769532"/>
          </a:xfrm>
          <a:prstGeom prst="rect">
            <a:avLst/>
          </a:prstGeom>
          <a:solidFill>
            <a:srgbClr val="E9A710"/>
          </a:solidFill>
          <a:ln>
            <a:solidFill>
              <a:srgbClr val="E9A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6FA38-7ECD-4F83-9D17-05AB1CFEC863}"/>
              </a:ext>
            </a:extLst>
          </p:cNvPr>
          <p:cNvSpPr/>
          <p:nvPr/>
        </p:nvSpPr>
        <p:spPr>
          <a:xfrm>
            <a:off x="3578022" y="4046662"/>
            <a:ext cx="4818153" cy="752807"/>
          </a:xfrm>
          <a:prstGeom prst="rect">
            <a:avLst/>
          </a:prstGeom>
          <a:solidFill>
            <a:srgbClr val="F48071"/>
          </a:solidFill>
          <a:ln>
            <a:solidFill>
              <a:srgbClr val="F4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051EC353-CF27-4013-AF17-E67242E7B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66" y="1143957"/>
            <a:ext cx="350069" cy="350069"/>
          </a:xfrm>
          <a:prstGeom prst="rect">
            <a:avLst/>
          </a:prstGeom>
        </p:spPr>
      </p:pic>
      <p:pic>
        <p:nvPicPr>
          <p:cNvPr id="12" name="Graphic 11" descr="Badge Tick outline">
            <a:extLst>
              <a:ext uri="{FF2B5EF4-FFF2-40B4-BE49-F238E27FC236}">
                <a16:creationId xmlns:a16="http://schemas.microsoft.com/office/drawing/2014/main" id="{3644549F-0E6B-4B1A-BAAB-7C3084235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043" y="1925533"/>
            <a:ext cx="350069" cy="350069"/>
          </a:xfrm>
          <a:prstGeom prst="rect">
            <a:avLst/>
          </a:prstGeom>
        </p:spPr>
      </p:pic>
      <p:pic>
        <p:nvPicPr>
          <p:cNvPr id="13" name="Graphic 12" descr="Badge Tick outline">
            <a:extLst>
              <a:ext uri="{FF2B5EF4-FFF2-40B4-BE49-F238E27FC236}">
                <a16:creationId xmlns:a16="http://schemas.microsoft.com/office/drawing/2014/main" id="{79C8945E-D1FC-4DD5-A54F-99F93BFE8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0798" y="2765045"/>
            <a:ext cx="350069" cy="3500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B3493B-7105-486B-8D30-C9A3DDDFBD05}"/>
              </a:ext>
            </a:extLst>
          </p:cNvPr>
          <p:cNvSpPr txBox="1"/>
          <p:nvPr/>
        </p:nvSpPr>
        <p:spPr>
          <a:xfrm>
            <a:off x="769809" y="1180557"/>
            <a:ext cx="4388922" cy="27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You are in your admissions system or student management system.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7D5D91-56EB-4CD5-B3D6-8A9077EBD725}"/>
              </a:ext>
            </a:extLst>
          </p:cNvPr>
          <p:cNvSpPr txBox="1"/>
          <p:nvPr/>
        </p:nvSpPr>
        <p:spPr>
          <a:xfrm>
            <a:off x="1412614" y="1894987"/>
            <a:ext cx="4388342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At the point where you would normally log in to PRISMS  to create a </a:t>
            </a:r>
            <a:r>
              <a:rPr lang="en-AU" sz="1199" dirty="0" err="1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you might instead click a ‘Create </a:t>
            </a:r>
            <a:r>
              <a:rPr lang="en-AU" sz="1199" dirty="0" err="1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’ button.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C7DA0-3938-4B22-B68F-A9A1A6881796}"/>
              </a:ext>
            </a:extLst>
          </p:cNvPr>
          <p:cNvSpPr txBox="1"/>
          <p:nvPr/>
        </p:nvSpPr>
        <p:spPr>
          <a:xfrm>
            <a:off x="2220867" y="2672900"/>
            <a:ext cx="4156663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system would then input relevant data from your system to PRISMS then PRISMS would return any validations or warnings.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90925-D1C5-4B71-9847-C54AD8999777}"/>
              </a:ext>
            </a:extLst>
          </p:cNvPr>
          <p:cNvSpPr txBox="1"/>
          <p:nvPr/>
        </p:nvSpPr>
        <p:spPr>
          <a:xfrm>
            <a:off x="2976528" y="3480875"/>
            <a:ext cx="4571777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Once the validations are cleared in your system, you’d send it back to PRISMS to ‘Create </a:t>
            </a:r>
            <a:r>
              <a:rPr lang="en-AU" sz="1199" dirty="0" err="1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AU" sz="1199" i="1" dirty="0">
              <a:solidFill>
                <a:schemeClr val="bg1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080225-C140-4DDA-8F9A-5494C24CE7ED}"/>
              </a:ext>
            </a:extLst>
          </p:cNvPr>
          <p:cNvSpPr txBox="1"/>
          <p:nvPr/>
        </p:nvSpPr>
        <p:spPr>
          <a:xfrm>
            <a:off x="3949419" y="4241049"/>
            <a:ext cx="4293561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If successful, PRISMS will create an approved </a:t>
            </a:r>
            <a:r>
              <a:rPr lang="en-AU" sz="1199" dirty="0" err="1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then send back the </a:t>
            </a:r>
            <a:r>
              <a:rPr lang="en-AU" sz="1199" dirty="0" err="1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code and certificate to your system.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BA7F67-B072-467E-B314-D31AEC1420C5}"/>
              </a:ext>
            </a:extLst>
          </p:cNvPr>
          <p:cNvCxnSpPr>
            <a:cxnSpLocks/>
          </p:cNvCxnSpPr>
          <p:nvPr/>
        </p:nvCxnSpPr>
        <p:spPr>
          <a:xfrm>
            <a:off x="5913196" y="1494026"/>
            <a:ext cx="2609366" cy="2209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phic 21" descr="Badge Tick outline">
            <a:extLst>
              <a:ext uri="{FF2B5EF4-FFF2-40B4-BE49-F238E27FC236}">
                <a16:creationId xmlns:a16="http://schemas.microsoft.com/office/drawing/2014/main" id="{FD1719B1-B112-4694-8418-A45203334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6459" y="3498431"/>
            <a:ext cx="350069" cy="350069"/>
          </a:xfrm>
          <a:prstGeom prst="rect">
            <a:avLst/>
          </a:prstGeom>
        </p:spPr>
      </p:pic>
      <p:pic>
        <p:nvPicPr>
          <p:cNvPr id="23" name="Graphic 22" descr="Badge Tick outline">
            <a:extLst>
              <a:ext uri="{FF2B5EF4-FFF2-40B4-BE49-F238E27FC236}">
                <a16:creationId xmlns:a16="http://schemas.microsoft.com/office/drawing/2014/main" id="{CE04F89C-5AD9-4A76-BD79-EBC402C52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1189" y="4296718"/>
            <a:ext cx="350069" cy="3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A58DDEAD-2BC4-4DBA-8E1B-B81BF1310AC7}"/>
              </a:ext>
            </a:extLst>
          </p:cNvPr>
          <p:cNvSpPr/>
          <p:nvPr/>
        </p:nvSpPr>
        <p:spPr>
          <a:xfrm>
            <a:off x="1825" y="197867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/>
              <a:t>Progress to date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31859D6-AA92-4326-AED0-53C0FBBD1A4D}"/>
              </a:ext>
            </a:extLst>
          </p:cNvPr>
          <p:cNvSpPr/>
          <p:nvPr/>
        </p:nvSpPr>
        <p:spPr>
          <a:xfrm>
            <a:off x="179512" y="974201"/>
            <a:ext cx="2053291" cy="302440"/>
          </a:xfrm>
          <a:prstGeom prst="homePlate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achievements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688F39F-D85F-499C-A71C-3B969D2464B5}"/>
              </a:ext>
            </a:extLst>
          </p:cNvPr>
          <p:cNvSpPr/>
          <p:nvPr/>
        </p:nvSpPr>
        <p:spPr>
          <a:xfrm>
            <a:off x="5076056" y="974201"/>
            <a:ext cx="1370277" cy="30244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5815F-C271-439A-AEE1-30F7C4FCF978}"/>
              </a:ext>
            </a:extLst>
          </p:cNvPr>
          <p:cNvSpPr txBox="1"/>
          <p:nvPr/>
        </p:nvSpPr>
        <p:spPr>
          <a:xfrm>
            <a:off x="0" y="1458200"/>
            <a:ext cx="44279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Discovery phase complete – key decisions on architecture, infrastructure and authentication.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Technical documentation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Software vendor engagement meetings and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Delivery timeframes refined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60601-A6AF-47DE-A676-5DD85ADDB8BC}"/>
              </a:ext>
            </a:extLst>
          </p:cNvPr>
          <p:cNvSpPr txBox="1"/>
          <p:nvPr/>
        </p:nvSpPr>
        <p:spPr>
          <a:xfrm>
            <a:off x="4551889" y="1466989"/>
            <a:ext cx="42839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Technical design phase – regular document release to </a:t>
            </a:r>
            <a:r>
              <a:rPr lang="en-AU" sz="2000" dirty="0" err="1"/>
              <a:t>TWG</a:t>
            </a:r>
            <a:r>
              <a:rPr lang="en-AU" sz="2000" dirty="0"/>
              <a:t> members and software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Software Vendor engagement to continue</a:t>
            </a:r>
          </a:p>
        </p:txBody>
      </p:sp>
    </p:spTree>
    <p:extLst>
      <p:ext uri="{BB962C8B-B14F-4D97-AF65-F5344CB8AC3E}">
        <p14:creationId xmlns:p14="http://schemas.microsoft.com/office/powerpoint/2010/main" val="393069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2">
            <a:extLst>
              <a:ext uri="{FF2B5EF4-FFF2-40B4-BE49-F238E27FC236}">
                <a16:creationId xmlns:a16="http://schemas.microsoft.com/office/drawing/2014/main" id="{E2F7AB86-9ED9-E141-B9A2-77ED69F0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334" y="845939"/>
            <a:ext cx="47395" cy="3890493"/>
          </a:xfrm>
          <a:custGeom>
            <a:avLst/>
            <a:gdLst>
              <a:gd name="T0" fmla="*/ 0 w 102"/>
              <a:gd name="T1" fmla="*/ 11007 h 11008"/>
              <a:gd name="T2" fmla="*/ 101 w 102"/>
              <a:gd name="T3" fmla="*/ 11007 h 11008"/>
              <a:gd name="T4" fmla="*/ 101 w 102"/>
              <a:gd name="T5" fmla="*/ 0 h 11008"/>
              <a:gd name="T6" fmla="*/ 0 w 102"/>
              <a:gd name="T7" fmla="*/ 0 h 11008"/>
              <a:gd name="T8" fmla="*/ 0 w 102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1008">
                <a:moveTo>
                  <a:pt x="0" y="11007"/>
                </a:moveTo>
                <a:lnTo>
                  <a:pt x="101" y="11007"/>
                </a:lnTo>
                <a:lnTo>
                  <a:pt x="101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Freeform 229">
            <a:extLst>
              <a:ext uri="{FF2B5EF4-FFF2-40B4-BE49-F238E27FC236}">
                <a16:creationId xmlns:a16="http://schemas.microsoft.com/office/drawing/2014/main" id="{DB06B7E4-B144-204D-8B57-4ABA8AAE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961" y="2596190"/>
            <a:ext cx="72123" cy="70062"/>
          </a:xfrm>
          <a:custGeom>
            <a:avLst/>
            <a:gdLst>
              <a:gd name="T0" fmla="*/ 76 w 153"/>
              <a:gd name="T1" fmla="*/ 0 h 152"/>
              <a:gd name="T2" fmla="*/ 76 w 153"/>
              <a:gd name="T3" fmla="*/ 0 h 152"/>
              <a:gd name="T4" fmla="*/ 152 w 153"/>
              <a:gd name="T5" fmla="*/ 76 h 152"/>
              <a:gd name="T6" fmla="*/ 152 w 153"/>
              <a:gd name="T7" fmla="*/ 76 h 152"/>
              <a:gd name="T8" fmla="*/ 76 w 153"/>
              <a:gd name="T9" fmla="*/ 151 h 152"/>
              <a:gd name="T10" fmla="*/ 76 w 153"/>
              <a:gd name="T11" fmla="*/ 151 h 152"/>
              <a:gd name="T12" fmla="*/ 0 w 153"/>
              <a:gd name="T13" fmla="*/ 76 h 152"/>
              <a:gd name="T14" fmla="*/ 0 w 153"/>
              <a:gd name="T15" fmla="*/ 76 h 152"/>
              <a:gd name="T16" fmla="*/ 76 w 153"/>
              <a:gd name="T1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2">
                <a:moveTo>
                  <a:pt x="76" y="0"/>
                </a:moveTo>
                <a:lnTo>
                  <a:pt x="76" y="0"/>
                </a:lnTo>
                <a:cubicBezTo>
                  <a:pt x="118" y="0"/>
                  <a:pt x="152" y="34"/>
                  <a:pt x="152" y="76"/>
                </a:cubicBezTo>
                <a:lnTo>
                  <a:pt x="152" y="76"/>
                </a:lnTo>
                <a:cubicBezTo>
                  <a:pt x="152" y="117"/>
                  <a:pt x="118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230">
            <a:extLst>
              <a:ext uri="{FF2B5EF4-FFF2-40B4-BE49-F238E27FC236}">
                <a16:creationId xmlns:a16="http://schemas.microsoft.com/office/drawing/2014/main" id="{0BEED666-F1AA-0848-A764-D124D1E2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629" y="2278664"/>
            <a:ext cx="673831" cy="67383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0" name="Freeform 312">
            <a:extLst>
              <a:ext uri="{FF2B5EF4-FFF2-40B4-BE49-F238E27FC236}">
                <a16:creationId xmlns:a16="http://schemas.microsoft.com/office/drawing/2014/main" id="{CD7985E1-095E-E145-BEFD-C53B34A9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627" y="1797381"/>
            <a:ext cx="673831" cy="6738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6" name="Freeform 470">
            <a:extLst>
              <a:ext uri="{FF2B5EF4-FFF2-40B4-BE49-F238E27FC236}">
                <a16:creationId xmlns:a16="http://schemas.microsoft.com/office/drawing/2014/main" id="{6716A09F-2248-D84C-A3C4-6DD05528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741" y="1535135"/>
            <a:ext cx="743892" cy="24728"/>
          </a:xfrm>
          <a:custGeom>
            <a:avLst/>
            <a:gdLst>
              <a:gd name="T0" fmla="*/ 1591 w 1592"/>
              <a:gd name="T1" fmla="*/ 50 h 51"/>
              <a:gd name="T2" fmla="*/ 0 w 1592"/>
              <a:gd name="T3" fmla="*/ 50 h 51"/>
              <a:gd name="T4" fmla="*/ 0 w 1592"/>
              <a:gd name="T5" fmla="*/ 0 h 51"/>
              <a:gd name="T6" fmla="*/ 1591 w 1592"/>
              <a:gd name="T7" fmla="*/ 0 h 51"/>
              <a:gd name="T8" fmla="*/ 1591 w 1592"/>
              <a:gd name="T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2" h="51">
                <a:moveTo>
                  <a:pt x="1591" y="50"/>
                </a:moveTo>
                <a:lnTo>
                  <a:pt x="0" y="50"/>
                </a:lnTo>
                <a:lnTo>
                  <a:pt x="0" y="0"/>
                </a:lnTo>
                <a:lnTo>
                  <a:pt x="1591" y="0"/>
                </a:lnTo>
                <a:lnTo>
                  <a:pt x="1591" y="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7" name="Freeform 471">
            <a:extLst>
              <a:ext uri="{FF2B5EF4-FFF2-40B4-BE49-F238E27FC236}">
                <a16:creationId xmlns:a16="http://schemas.microsoft.com/office/drawing/2014/main" id="{B5966C7F-688A-7D45-8431-2D6B74F1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424" y="1493498"/>
            <a:ext cx="129820" cy="129821"/>
          </a:xfrm>
          <a:custGeom>
            <a:avLst/>
            <a:gdLst>
              <a:gd name="T0" fmla="*/ 0 w 278"/>
              <a:gd name="T1" fmla="*/ 139 h 279"/>
              <a:gd name="T2" fmla="*/ 0 w 278"/>
              <a:gd name="T3" fmla="*/ 139 h 279"/>
              <a:gd name="T4" fmla="*/ 139 w 278"/>
              <a:gd name="T5" fmla="*/ 0 h 279"/>
              <a:gd name="T6" fmla="*/ 139 w 278"/>
              <a:gd name="T7" fmla="*/ 0 h 279"/>
              <a:gd name="T8" fmla="*/ 277 w 278"/>
              <a:gd name="T9" fmla="*/ 139 h 279"/>
              <a:gd name="T10" fmla="*/ 277 w 278"/>
              <a:gd name="T11" fmla="*/ 139 h 279"/>
              <a:gd name="T12" fmla="*/ 139 w 278"/>
              <a:gd name="T13" fmla="*/ 278 h 279"/>
              <a:gd name="T14" fmla="*/ 139 w 278"/>
              <a:gd name="T15" fmla="*/ 278 h 279"/>
              <a:gd name="T16" fmla="*/ 0 w 278"/>
              <a:gd name="T17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0" y="139"/>
                </a:moveTo>
                <a:lnTo>
                  <a:pt x="0" y="139"/>
                </a:lnTo>
                <a:cubicBezTo>
                  <a:pt x="0" y="62"/>
                  <a:pt x="62" y="0"/>
                  <a:pt x="139" y="0"/>
                </a:cubicBezTo>
                <a:lnTo>
                  <a:pt x="139" y="0"/>
                </a:lnTo>
                <a:cubicBezTo>
                  <a:pt x="214" y="0"/>
                  <a:pt x="277" y="62"/>
                  <a:pt x="277" y="139"/>
                </a:cubicBezTo>
                <a:lnTo>
                  <a:pt x="277" y="139"/>
                </a:lnTo>
                <a:cubicBezTo>
                  <a:pt x="277" y="216"/>
                  <a:pt x="214" y="278"/>
                  <a:pt x="139" y="278"/>
                </a:cubicBezTo>
                <a:lnTo>
                  <a:pt x="139" y="278"/>
                </a:lnTo>
                <a:cubicBezTo>
                  <a:pt x="62" y="278"/>
                  <a:pt x="0" y="216"/>
                  <a:pt x="0" y="13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473">
            <a:extLst>
              <a:ext uri="{FF2B5EF4-FFF2-40B4-BE49-F238E27FC236}">
                <a16:creationId xmlns:a16="http://schemas.microsoft.com/office/drawing/2014/main" id="{99EBD538-55A5-5741-9B6C-A8AA245A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634" y="1525759"/>
            <a:ext cx="72123" cy="70062"/>
          </a:xfrm>
          <a:custGeom>
            <a:avLst/>
            <a:gdLst>
              <a:gd name="T0" fmla="*/ 76 w 153"/>
              <a:gd name="T1" fmla="*/ 0 h 151"/>
              <a:gd name="T2" fmla="*/ 76 w 153"/>
              <a:gd name="T3" fmla="*/ 0 h 151"/>
              <a:gd name="T4" fmla="*/ 152 w 153"/>
              <a:gd name="T5" fmla="*/ 75 h 151"/>
              <a:gd name="T6" fmla="*/ 152 w 153"/>
              <a:gd name="T7" fmla="*/ 75 h 151"/>
              <a:gd name="T8" fmla="*/ 76 w 153"/>
              <a:gd name="T9" fmla="*/ 150 h 151"/>
              <a:gd name="T10" fmla="*/ 76 w 153"/>
              <a:gd name="T11" fmla="*/ 150 h 151"/>
              <a:gd name="T12" fmla="*/ 0 w 153"/>
              <a:gd name="T13" fmla="*/ 75 h 151"/>
              <a:gd name="T14" fmla="*/ 0 w 153"/>
              <a:gd name="T15" fmla="*/ 75 h 151"/>
              <a:gd name="T16" fmla="*/ 76 w 153"/>
              <a:gd name="T1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1">
                <a:moveTo>
                  <a:pt x="76" y="0"/>
                </a:moveTo>
                <a:lnTo>
                  <a:pt x="76" y="0"/>
                </a:lnTo>
                <a:cubicBezTo>
                  <a:pt x="118" y="0"/>
                  <a:pt x="152" y="33"/>
                  <a:pt x="152" y="75"/>
                </a:cubicBezTo>
                <a:lnTo>
                  <a:pt x="152" y="75"/>
                </a:lnTo>
                <a:cubicBezTo>
                  <a:pt x="152" y="117"/>
                  <a:pt x="118" y="150"/>
                  <a:pt x="76" y="150"/>
                </a:cubicBezTo>
                <a:lnTo>
                  <a:pt x="76" y="150"/>
                </a:lnTo>
                <a:cubicBezTo>
                  <a:pt x="34" y="150"/>
                  <a:pt x="0" y="117"/>
                  <a:pt x="0" y="75"/>
                </a:cubicBezTo>
                <a:lnTo>
                  <a:pt x="0" y="75"/>
                </a:lnTo>
                <a:cubicBezTo>
                  <a:pt x="0" y="33"/>
                  <a:pt x="34" y="0"/>
                  <a:pt x="7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474">
            <a:extLst>
              <a:ext uri="{FF2B5EF4-FFF2-40B4-BE49-F238E27FC236}">
                <a16:creationId xmlns:a16="http://schemas.microsoft.com/office/drawing/2014/main" id="{04A980FD-1CDA-444A-92FE-1CFE47D1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212" y="1206671"/>
            <a:ext cx="673831" cy="6717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0" name="Freeform 924">
            <a:extLst>
              <a:ext uri="{FF2B5EF4-FFF2-40B4-BE49-F238E27FC236}">
                <a16:creationId xmlns:a16="http://schemas.microsoft.com/office/drawing/2014/main" id="{FF33B062-C650-B94E-A887-3B6A8F843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1484" y="917947"/>
            <a:ext cx="312341" cy="312341"/>
          </a:xfrm>
          <a:custGeom>
            <a:avLst/>
            <a:gdLst>
              <a:gd name="T0" fmla="*/ 23374369 w 295914"/>
              <a:gd name="T1" fmla="*/ 51157010 h 296053"/>
              <a:gd name="T2" fmla="*/ 21347555 w 295914"/>
              <a:gd name="T3" fmla="*/ 51157010 h 296053"/>
              <a:gd name="T4" fmla="*/ 44392851 w 295914"/>
              <a:gd name="T5" fmla="*/ 48100099 h 296053"/>
              <a:gd name="T6" fmla="*/ 51713828 w 295914"/>
              <a:gd name="T7" fmla="*/ 55413466 h 296053"/>
              <a:gd name="T8" fmla="*/ 44392851 w 295914"/>
              <a:gd name="T9" fmla="*/ 48100099 h 296053"/>
              <a:gd name="T10" fmla="*/ 35162367 w 295914"/>
              <a:gd name="T11" fmla="*/ 55413466 h 296053"/>
              <a:gd name="T12" fmla="*/ 42483305 w 295914"/>
              <a:gd name="T13" fmla="*/ 48100099 h 296053"/>
              <a:gd name="T14" fmla="*/ 44392851 w 295914"/>
              <a:gd name="T15" fmla="*/ 38878772 h 296053"/>
              <a:gd name="T16" fmla="*/ 51713828 w 295914"/>
              <a:gd name="T17" fmla="*/ 46192340 h 296053"/>
              <a:gd name="T18" fmla="*/ 44392851 w 295914"/>
              <a:gd name="T19" fmla="*/ 38878772 h 296053"/>
              <a:gd name="T20" fmla="*/ 35162367 w 295914"/>
              <a:gd name="T21" fmla="*/ 46192340 h 296053"/>
              <a:gd name="T22" fmla="*/ 42483305 w 295914"/>
              <a:gd name="T23" fmla="*/ 38878772 h 296053"/>
              <a:gd name="T24" fmla="*/ 13916731 w 295914"/>
              <a:gd name="T25" fmla="*/ 38817367 h 296053"/>
              <a:gd name="T26" fmla="*/ 25129656 w 295914"/>
              <a:gd name="T27" fmla="*/ 63180206 h 296053"/>
              <a:gd name="T28" fmla="*/ 13916731 w 295914"/>
              <a:gd name="T29" fmla="*/ 38817367 h 296053"/>
              <a:gd name="T30" fmla="*/ 52668660 w 295914"/>
              <a:gd name="T31" fmla="*/ 36891250 h 296053"/>
              <a:gd name="T32" fmla="*/ 53703033 w 295914"/>
              <a:gd name="T33" fmla="*/ 55413466 h 296053"/>
              <a:gd name="T34" fmla="*/ 55692647 w 295914"/>
              <a:gd name="T35" fmla="*/ 56367151 h 296053"/>
              <a:gd name="T36" fmla="*/ 32217636 w 295914"/>
              <a:gd name="T37" fmla="*/ 57400437 h 296053"/>
              <a:gd name="T38" fmla="*/ 32217636 w 295914"/>
              <a:gd name="T39" fmla="*/ 55413466 h 296053"/>
              <a:gd name="T40" fmla="*/ 33172713 w 295914"/>
              <a:gd name="T41" fmla="*/ 37924682 h 296053"/>
              <a:gd name="T42" fmla="*/ 6043873 w 295914"/>
              <a:gd name="T43" fmla="*/ 30908075 h 296053"/>
              <a:gd name="T44" fmla="*/ 11928665 w 295914"/>
              <a:gd name="T45" fmla="*/ 63180206 h 296053"/>
              <a:gd name="T46" fmla="*/ 10974415 w 295914"/>
              <a:gd name="T47" fmla="*/ 38817367 h 296053"/>
              <a:gd name="T48" fmla="*/ 10974415 w 295914"/>
              <a:gd name="T49" fmla="*/ 36840383 h 296053"/>
              <a:gd name="T50" fmla="*/ 29105905 w 295914"/>
              <a:gd name="T51" fmla="*/ 37868510 h 296053"/>
              <a:gd name="T52" fmla="*/ 27117839 w 295914"/>
              <a:gd name="T53" fmla="*/ 38817367 h 296053"/>
              <a:gd name="T54" fmla="*/ 59563740 w 295914"/>
              <a:gd name="T55" fmla="*/ 63180206 h 296053"/>
              <a:gd name="T56" fmla="*/ 6043873 w 295914"/>
              <a:gd name="T57" fmla="*/ 30908075 h 296053"/>
              <a:gd name="T58" fmla="*/ 32899506 w 295914"/>
              <a:gd name="T59" fmla="*/ 22952658 h 296053"/>
              <a:gd name="T60" fmla="*/ 28001959 w 295914"/>
              <a:gd name="T61" fmla="*/ 19044378 h 296053"/>
              <a:gd name="T62" fmla="*/ 28001959 w 295914"/>
              <a:gd name="T63" fmla="*/ 17050228 h 296053"/>
              <a:gd name="T64" fmla="*/ 32899506 w 295914"/>
              <a:gd name="T65" fmla="*/ 13061844 h 296053"/>
              <a:gd name="T66" fmla="*/ 39884838 w 295914"/>
              <a:gd name="T67" fmla="*/ 18007563 h 296053"/>
              <a:gd name="T68" fmla="*/ 25914326 w 295914"/>
              <a:gd name="T69" fmla="*/ 18007563 h 296053"/>
              <a:gd name="T70" fmla="*/ 32764039 w 295914"/>
              <a:gd name="T71" fmla="*/ 2353185 h 296053"/>
              <a:gd name="T72" fmla="*/ 61949671 w 295914"/>
              <a:gd name="T73" fmla="*/ 28930225 h 296053"/>
              <a:gd name="T74" fmla="*/ 32048053 w 295914"/>
              <a:gd name="T75" fmla="*/ 296830 h 296053"/>
              <a:gd name="T76" fmla="*/ 65130418 w 295914"/>
              <a:gd name="T77" fmla="*/ 29167696 h 296053"/>
              <a:gd name="T78" fmla="*/ 64494526 w 295914"/>
              <a:gd name="T79" fmla="*/ 30908075 h 296053"/>
              <a:gd name="T80" fmla="*/ 61472566 w 295914"/>
              <a:gd name="T81" fmla="*/ 63180206 h 296053"/>
              <a:gd name="T82" fmla="*/ 65448771 w 295914"/>
              <a:gd name="T83" fmla="*/ 64129283 h 296053"/>
              <a:gd name="T84" fmla="*/ 1033664 w 295914"/>
              <a:gd name="T85" fmla="*/ 65078420 h 296053"/>
              <a:gd name="T86" fmla="*/ 1033664 w 295914"/>
              <a:gd name="T87" fmla="*/ 63180206 h 296053"/>
              <a:gd name="T88" fmla="*/ 3976213 w 295914"/>
              <a:gd name="T89" fmla="*/ 30908075 h 296053"/>
              <a:gd name="T90" fmla="*/ 158762 w 295914"/>
              <a:gd name="T91" fmla="*/ 30354214 h 296053"/>
              <a:gd name="T92" fmla="*/ 32048053 w 295914"/>
              <a:gd name="T93" fmla="*/ 296830 h 2960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5914" h="296053">
                <a:moveTo>
                  <a:pt x="101241" y="228150"/>
                </a:moveTo>
                <a:cubicBezTo>
                  <a:pt x="103806" y="228150"/>
                  <a:pt x="105637" y="230055"/>
                  <a:pt x="105637" y="232722"/>
                </a:cubicBezTo>
                <a:cubicBezTo>
                  <a:pt x="105637" y="235389"/>
                  <a:pt x="103806" y="237294"/>
                  <a:pt x="101241" y="237294"/>
                </a:cubicBezTo>
                <a:cubicBezTo>
                  <a:pt x="98677" y="237294"/>
                  <a:pt x="96479" y="235389"/>
                  <a:pt x="96479" y="232722"/>
                </a:cubicBezTo>
                <a:cubicBezTo>
                  <a:pt x="96479" y="230055"/>
                  <a:pt x="98677" y="228150"/>
                  <a:pt x="101241" y="228150"/>
                </a:cubicBezTo>
                <a:close/>
                <a:moveTo>
                  <a:pt x="200627" y="218815"/>
                </a:moveTo>
                <a:lnTo>
                  <a:pt x="200627" y="252086"/>
                </a:lnTo>
                <a:lnTo>
                  <a:pt x="233713" y="252086"/>
                </a:lnTo>
                <a:lnTo>
                  <a:pt x="233713" y="218815"/>
                </a:lnTo>
                <a:lnTo>
                  <a:pt x="200627" y="218815"/>
                </a:lnTo>
                <a:close/>
                <a:moveTo>
                  <a:pt x="158911" y="218815"/>
                </a:moveTo>
                <a:lnTo>
                  <a:pt x="158911" y="252086"/>
                </a:lnTo>
                <a:lnTo>
                  <a:pt x="191996" y="252086"/>
                </a:lnTo>
                <a:lnTo>
                  <a:pt x="191996" y="218815"/>
                </a:lnTo>
                <a:lnTo>
                  <a:pt x="158911" y="218815"/>
                </a:lnTo>
                <a:close/>
                <a:moveTo>
                  <a:pt x="200627" y="176866"/>
                </a:moveTo>
                <a:lnTo>
                  <a:pt x="200627" y="210136"/>
                </a:lnTo>
                <a:lnTo>
                  <a:pt x="233713" y="210136"/>
                </a:lnTo>
                <a:lnTo>
                  <a:pt x="233713" y="176866"/>
                </a:lnTo>
                <a:lnTo>
                  <a:pt x="200627" y="176866"/>
                </a:lnTo>
                <a:close/>
                <a:moveTo>
                  <a:pt x="158911" y="176866"/>
                </a:moveTo>
                <a:lnTo>
                  <a:pt x="158911" y="210136"/>
                </a:lnTo>
                <a:lnTo>
                  <a:pt x="191996" y="210136"/>
                </a:lnTo>
                <a:lnTo>
                  <a:pt x="191996" y="176866"/>
                </a:lnTo>
                <a:lnTo>
                  <a:pt x="158911" y="176866"/>
                </a:lnTo>
                <a:close/>
                <a:moveTo>
                  <a:pt x="62895" y="176588"/>
                </a:moveTo>
                <a:lnTo>
                  <a:pt x="62895" y="287417"/>
                </a:lnTo>
                <a:lnTo>
                  <a:pt x="113570" y="287417"/>
                </a:lnTo>
                <a:lnTo>
                  <a:pt x="113570" y="176588"/>
                </a:lnTo>
                <a:lnTo>
                  <a:pt x="62895" y="176588"/>
                </a:lnTo>
                <a:close/>
                <a:moveTo>
                  <a:pt x="154595" y="167825"/>
                </a:moveTo>
                <a:lnTo>
                  <a:pt x="238029" y="167825"/>
                </a:lnTo>
                <a:cubicBezTo>
                  <a:pt x="240546" y="167825"/>
                  <a:pt x="242704" y="169995"/>
                  <a:pt x="242704" y="172526"/>
                </a:cubicBezTo>
                <a:lnTo>
                  <a:pt x="242704" y="252086"/>
                </a:lnTo>
                <a:lnTo>
                  <a:pt x="247019" y="252086"/>
                </a:lnTo>
                <a:cubicBezTo>
                  <a:pt x="249896" y="252086"/>
                  <a:pt x="251695" y="254255"/>
                  <a:pt x="251695" y="256425"/>
                </a:cubicBezTo>
                <a:cubicBezTo>
                  <a:pt x="251695" y="258957"/>
                  <a:pt x="249896" y="261126"/>
                  <a:pt x="247019" y="261126"/>
                </a:cubicBezTo>
                <a:lnTo>
                  <a:pt x="145604" y="261126"/>
                </a:lnTo>
                <a:cubicBezTo>
                  <a:pt x="143087" y="261126"/>
                  <a:pt x="140929" y="258957"/>
                  <a:pt x="140929" y="256425"/>
                </a:cubicBezTo>
                <a:cubicBezTo>
                  <a:pt x="140929" y="254255"/>
                  <a:pt x="143087" y="252086"/>
                  <a:pt x="145604" y="252086"/>
                </a:cubicBezTo>
                <a:lnTo>
                  <a:pt x="149920" y="252086"/>
                </a:lnTo>
                <a:lnTo>
                  <a:pt x="149920" y="172526"/>
                </a:lnTo>
                <a:cubicBezTo>
                  <a:pt x="149920" y="169995"/>
                  <a:pt x="152078" y="167825"/>
                  <a:pt x="154595" y="167825"/>
                </a:cubicBezTo>
                <a:close/>
                <a:moveTo>
                  <a:pt x="27314" y="140605"/>
                </a:moveTo>
                <a:lnTo>
                  <a:pt x="27314" y="287417"/>
                </a:lnTo>
                <a:lnTo>
                  <a:pt x="53910" y="287417"/>
                </a:lnTo>
                <a:lnTo>
                  <a:pt x="53910" y="176588"/>
                </a:lnTo>
                <a:lnTo>
                  <a:pt x="49597" y="176588"/>
                </a:lnTo>
                <a:cubicBezTo>
                  <a:pt x="47081" y="176588"/>
                  <a:pt x="44925" y="174789"/>
                  <a:pt x="44925" y="172270"/>
                </a:cubicBezTo>
                <a:cubicBezTo>
                  <a:pt x="44925" y="169751"/>
                  <a:pt x="47081" y="167592"/>
                  <a:pt x="49597" y="167592"/>
                </a:cubicBezTo>
                <a:lnTo>
                  <a:pt x="127228" y="167592"/>
                </a:lnTo>
                <a:cubicBezTo>
                  <a:pt x="129743" y="167592"/>
                  <a:pt x="131540" y="169751"/>
                  <a:pt x="131540" y="172270"/>
                </a:cubicBezTo>
                <a:cubicBezTo>
                  <a:pt x="131540" y="174789"/>
                  <a:pt x="129743" y="176588"/>
                  <a:pt x="127228" y="176588"/>
                </a:cubicBezTo>
                <a:lnTo>
                  <a:pt x="122555" y="176588"/>
                </a:lnTo>
                <a:lnTo>
                  <a:pt x="122555" y="287417"/>
                </a:lnTo>
                <a:lnTo>
                  <a:pt x="269190" y="287417"/>
                </a:lnTo>
                <a:lnTo>
                  <a:pt x="269190" y="140605"/>
                </a:lnTo>
                <a:lnTo>
                  <a:pt x="27314" y="140605"/>
                </a:lnTo>
                <a:close/>
                <a:moveTo>
                  <a:pt x="126551" y="86636"/>
                </a:moveTo>
                <a:cubicBezTo>
                  <a:pt x="128728" y="96796"/>
                  <a:pt x="137799" y="104416"/>
                  <a:pt x="148685" y="104416"/>
                </a:cubicBezTo>
                <a:cubicBezTo>
                  <a:pt x="159571" y="104416"/>
                  <a:pt x="168642" y="96796"/>
                  <a:pt x="170819" y="86636"/>
                </a:cubicBezTo>
                <a:lnTo>
                  <a:pt x="126551" y="86636"/>
                </a:lnTo>
                <a:close/>
                <a:moveTo>
                  <a:pt x="148685" y="59421"/>
                </a:moveTo>
                <a:cubicBezTo>
                  <a:pt x="137799" y="59421"/>
                  <a:pt x="128728" y="67404"/>
                  <a:pt x="126551" y="77564"/>
                </a:cubicBezTo>
                <a:lnTo>
                  <a:pt x="170819" y="77564"/>
                </a:lnTo>
                <a:cubicBezTo>
                  <a:pt x="168642" y="67404"/>
                  <a:pt x="159571" y="59421"/>
                  <a:pt x="148685" y="59421"/>
                </a:cubicBezTo>
                <a:close/>
                <a:moveTo>
                  <a:pt x="148685" y="50350"/>
                </a:moveTo>
                <a:cubicBezTo>
                  <a:pt x="166102" y="50350"/>
                  <a:pt x="180253" y="64501"/>
                  <a:pt x="180253" y="81919"/>
                </a:cubicBezTo>
                <a:cubicBezTo>
                  <a:pt x="180253" y="99336"/>
                  <a:pt x="166102" y="113487"/>
                  <a:pt x="148685" y="113487"/>
                </a:cubicBezTo>
                <a:cubicBezTo>
                  <a:pt x="131268" y="113487"/>
                  <a:pt x="117116" y="99336"/>
                  <a:pt x="117116" y="81919"/>
                </a:cubicBezTo>
                <a:cubicBezTo>
                  <a:pt x="117116" y="64501"/>
                  <a:pt x="131268" y="50350"/>
                  <a:pt x="148685" y="50350"/>
                </a:cubicBezTo>
                <a:close/>
                <a:moveTo>
                  <a:pt x="148073" y="10705"/>
                </a:moveTo>
                <a:lnTo>
                  <a:pt x="16173" y="131609"/>
                </a:lnTo>
                <a:lnTo>
                  <a:pt x="279972" y="131609"/>
                </a:lnTo>
                <a:lnTo>
                  <a:pt x="148073" y="10705"/>
                </a:lnTo>
                <a:close/>
                <a:moveTo>
                  <a:pt x="144838" y="1349"/>
                </a:moveTo>
                <a:cubicBezTo>
                  <a:pt x="146635" y="-450"/>
                  <a:pt x="149510" y="-450"/>
                  <a:pt x="150948" y="1349"/>
                </a:cubicBezTo>
                <a:lnTo>
                  <a:pt x="294348" y="132689"/>
                </a:lnTo>
                <a:cubicBezTo>
                  <a:pt x="295785" y="134128"/>
                  <a:pt x="296145" y="136287"/>
                  <a:pt x="295785" y="138086"/>
                </a:cubicBezTo>
                <a:cubicBezTo>
                  <a:pt x="295067" y="139525"/>
                  <a:pt x="293270" y="140605"/>
                  <a:pt x="291473" y="140605"/>
                </a:cubicBezTo>
                <a:lnTo>
                  <a:pt x="277816" y="140605"/>
                </a:lnTo>
                <a:lnTo>
                  <a:pt x="277816" y="287417"/>
                </a:lnTo>
                <a:lnTo>
                  <a:pt x="291473" y="287417"/>
                </a:lnTo>
                <a:cubicBezTo>
                  <a:pt x="293988" y="287417"/>
                  <a:pt x="295785" y="289216"/>
                  <a:pt x="295785" y="291735"/>
                </a:cubicBezTo>
                <a:cubicBezTo>
                  <a:pt x="295785" y="294254"/>
                  <a:pt x="293988" y="296053"/>
                  <a:pt x="291473" y="296053"/>
                </a:cubicBezTo>
                <a:lnTo>
                  <a:pt x="4672" y="296053"/>
                </a:lnTo>
                <a:cubicBezTo>
                  <a:pt x="2157" y="296053"/>
                  <a:pt x="0" y="294254"/>
                  <a:pt x="0" y="291735"/>
                </a:cubicBezTo>
                <a:cubicBezTo>
                  <a:pt x="0" y="289216"/>
                  <a:pt x="2157" y="287417"/>
                  <a:pt x="4672" y="287417"/>
                </a:cubicBezTo>
                <a:lnTo>
                  <a:pt x="17970" y="287417"/>
                </a:lnTo>
                <a:lnTo>
                  <a:pt x="17970" y="140605"/>
                </a:lnTo>
                <a:lnTo>
                  <a:pt x="4672" y="140605"/>
                </a:lnTo>
                <a:cubicBezTo>
                  <a:pt x="2875" y="140605"/>
                  <a:pt x="1078" y="139525"/>
                  <a:pt x="719" y="138086"/>
                </a:cubicBezTo>
                <a:cubicBezTo>
                  <a:pt x="-359" y="136287"/>
                  <a:pt x="360" y="134128"/>
                  <a:pt x="1797" y="132689"/>
                </a:cubicBezTo>
                <a:lnTo>
                  <a:pt x="144838" y="1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1" name="Freeform 925">
            <a:extLst>
              <a:ext uri="{FF2B5EF4-FFF2-40B4-BE49-F238E27FC236}">
                <a16:creationId xmlns:a16="http://schemas.microsoft.com/office/drawing/2014/main" id="{B3E3C6F8-82CF-E944-A170-E508C45E1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58692" y="1378964"/>
            <a:ext cx="312342" cy="312341"/>
          </a:xfrm>
          <a:custGeom>
            <a:avLst/>
            <a:gdLst>
              <a:gd name="T0" fmla="*/ 59283120 w 296468"/>
              <a:gd name="T1" fmla="*/ 52617181 h 296502"/>
              <a:gd name="T2" fmla="*/ 52670368 w 296468"/>
              <a:gd name="T3" fmla="*/ 59145522 h 296502"/>
              <a:gd name="T4" fmla="*/ 55081953 w 296468"/>
              <a:gd name="T5" fmla="*/ 61555141 h 296502"/>
              <a:gd name="T6" fmla="*/ 57338181 w 296468"/>
              <a:gd name="T7" fmla="*/ 61555141 h 296502"/>
              <a:gd name="T8" fmla="*/ 61617028 w 296468"/>
              <a:gd name="T9" fmla="*/ 57280404 h 296502"/>
              <a:gd name="T10" fmla="*/ 62006172 w 296468"/>
              <a:gd name="T11" fmla="*/ 56114403 h 296502"/>
              <a:gd name="T12" fmla="*/ 61617028 w 296468"/>
              <a:gd name="T13" fmla="*/ 54948654 h 296502"/>
              <a:gd name="T14" fmla="*/ 50180686 w 296468"/>
              <a:gd name="T15" fmla="*/ 43601495 h 296502"/>
              <a:gd name="T16" fmla="*/ 43567688 w 296468"/>
              <a:gd name="T17" fmla="*/ 50130158 h 296502"/>
              <a:gd name="T18" fmla="*/ 51269877 w 296468"/>
              <a:gd name="T19" fmla="*/ 57824605 h 296502"/>
              <a:gd name="T20" fmla="*/ 57882997 w 296468"/>
              <a:gd name="T21" fmla="*/ 51296098 h 296502"/>
              <a:gd name="T22" fmla="*/ 24256853 w 296468"/>
              <a:gd name="T23" fmla="*/ 14366126 h 296502"/>
              <a:gd name="T24" fmla="*/ 25277413 w 296468"/>
              <a:gd name="T25" fmla="*/ 15307077 h 296502"/>
              <a:gd name="T26" fmla="*/ 24256853 w 296468"/>
              <a:gd name="T27" fmla="*/ 16325926 h 296502"/>
              <a:gd name="T28" fmla="*/ 15933265 w 296468"/>
              <a:gd name="T29" fmla="*/ 24635282 h 296502"/>
              <a:gd name="T30" fmla="*/ 14991278 w 296468"/>
              <a:gd name="T31" fmla="*/ 25575890 h 296502"/>
              <a:gd name="T32" fmla="*/ 14048743 w 296468"/>
              <a:gd name="T33" fmla="*/ 24635282 h 296502"/>
              <a:gd name="T34" fmla="*/ 24256853 w 296468"/>
              <a:gd name="T35" fmla="*/ 14366126 h 296502"/>
              <a:gd name="T36" fmla="*/ 24249970 w 296468"/>
              <a:gd name="T37" fmla="*/ 9816491 h 296502"/>
              <a:gd name="T38" fmla="*/ 9490873 w 296468"/>
              <a:gd name="T39" fmla="*/ 24628269 h 296502"/>
              <a:gd name="T40" fmla="*/ 24249970 w 296468"/>
              <a:gd name="T41" fmla="*/ 39361929 h 296502"/>
              <a:gd name="T42" fmla="*/ 39087529 w 296468"/>
              <a:gd name="T43" fmla="*/ 24628269 h 296502"/>
              <a:gd name="T44" fmla="*/ 24249970 w 296468"/>
              <a:gd name="T45" fmla="*/ 9816491 h 296502"/>
              <a:gd name="T46" fmla="*/ 24249970 w 296468"/>
              <a:gd name="T47" fmla="*/ 7867697 h 296502"/>
              <a:gd name="T48" fmla="*/ 41039719 w 296468"/>
              <a:gd name="T49" fmla="*/ 24628269 h 296502"/>
              <a:gd name="T50" fmla="*/ 24249970 w 296468"/>
              <a:gd name="T51" fmla="*/ 41310828 h 296502"/>
              <a:gd name="T52" fmla="*/ 7538688 w 296468"/>
              <a:gd name="T53" fmla="*/ 24628269 h 296502"/>
              <a:gd name="T54" fmla="*/ 24249970 w 296468"/>
              <a:gd name="T55" fmla="*/ 7867697 h 296502"/>
              <a:gd name="T56" fmla="*/ 24351300 w 296468"/>
              <a:gd name="T57" fmla="*/ 1943107 h 296502"/>
              <a:gd name="T58" fmla="*/ 1867792 w 296468"/>
              <a:gd name="T59" fmla="*/ 24404320 h 296502"/>
              <a:gd name="T60" fmla="*/ 24351300 w 296468"/>
              <a:gd name="T61" fmla="*/ 46865592 h 296502"/>
              <a:gd name="T62" fmla="*/ 37421708 w 296468"/>
              <a:gd name="T63" fmla="*/ 42668833 h 296502"/>
              <a:gd name="T64" fmla="*/ 37966181 w 296468"/>
              <a:gd name="T65" fmla="*/ 42513613 h 296502"/>
              <a:gd name="T66" fmla="*/ 38666300 w 296468"/>
              <a:gd name="T67" fmla="*/ 42824057 h 296502"/>
              <a:gd name="T68" fmla="*/ 43412190 w 296468"/>
              <a:gd name="T69" fmla="*/ 47565221 h 296502"/>
              <a:gd name="T70" fmla="*/ 47535441 w 296468"/>
              <a:gd name="T71" fmla="*/ 43368363 h 296502"/>
              <a:gd name="T72" fmla="*/ 42789784 w 296468"/>
              <a:gd name="T73" fmla="*/ 38705292 h 296502"/>
              <a:gd name="T74" fmla="*/ 42712026 w 296468"/>
              <a:gd name="T75" fmla="*/ 37383829 h 296502"/>
              <a:gd name="T76" fmla="*/ 46913374 w 296468"/>
              <a:gd name="T77" fmla="*/ 24404320 h 296502"/>
              <a:gd name="T78" fmla="*/ 24351300 w 296468"/>
              <a:gd name="T79" fmla="*/ 1943107 h 296502"/>
              <a:gd name="T80" fmla="*/ 24351300 w 296468"/>
              <a:gd name="T81" fmla="*/ 0 h 296502"/>
              <a:gd name="T82" fmla="*/ 48858264 w 296468"/>
              <a:gd name="T83" fmla="*/ 24404320 h 296502"/>
              <a:gd name="T84" fmla="*/ 44734831 w 296468"/>
              <a:gd name="T85" fmla="*/ 37850088 h 296502"/>
              <a:gd name="T86" fmla="*/ 48935722 w 296468"/>
              <a:gd name="T87" fmla="*/ 42047016 h 296502"/>
              <a:gd name="T88" fmla="*/ 49480300 w 296468"/>
              <a:gd name="T89" fmla="*/ 41503149 h 296502"/>
              <a:gd name="T90" fmla="*/ 50803199 w 296468"/>
              <a:gd name="T91" fmla="*/ 41503149 h 296502"/>
              <a:gd name="T92" fmla="*/ 62940151 w 296468"/>
              <a:gd name="T93" fmla="*/ 53627643 h 296502"/>
              <a:gd name="T94" fmla="*/ 62940151 w 296468"/>
              <a:gd name="T95" fmla="*/ 58601620 h 296502"/>
              <a:gd name="T96" fmla="*/ 58661081 w 296468"/>
              <a:gd name="T97" fmla="*/ 62876164 h 296502"/>
              <a:gd name="T98" fmla="*/ 56171430 w 296468"/>
              <a:gd name="T99" fmla="*/ 63886455 h 296502"/>
              <a:gd name="T100" fmla="*/ 53681859 w 296468"/>
              <a:gd name="T101" fmla="*/ 62876164 h 296502"/>
              <a:gd name="T102" fmla="*/ 41544799 w 296468"/>
              <a:gd name="T103" fmla="*/ 50751977 h 296502"/>
              <a:gd name="T104" fmla="*/ 41233945 w 296468"/>
              <a:gd name="T105" fmla="*/ 50130158 h 296502"/>
              <a:gd name="T106" fmla="*/ 41544799 w 296468"/>
              <a:gd name="T107" fmla="*/ 49430696 h 296502"/>
              <a:gd name="T108" fmla="*/ 42089771 w 296468"/>
              <a:gd name="T109" fmla="*/ 48886751 h 296502"/>
              <a:gd name="T110" fmla="*/ 37888430 w 296468"/>
              <a:gd name="T111" fmla="*/ 44767400 h 296502"/>
              <a:gd name="T112" fmla="*/ 24351300 w 296468"/>
              <a:gd name="T113" fmla="*/ 48808619 h 296502"/>
              <a:gd name="T114" fmla="*/ 0 w 296468"/>
              <a:gd name="T115" fmla="*/ 24404320 h 296502"/>
              <a:gd name="T116" fmla="*/ 24351300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2" name="Freeform 926">
            <a:extLst>
              <a:ext uri="{FF2B5EF4-FFF2-40B4-BE49-F238E27FC236}">
                <a16:creationId xmlns:a16="http://schemas.microsoft.com/office/drawing/2014/main" id="{E0267CCB-CFC1-7B44-9EDA-4DC6CFC58E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7371" y="1996326"/>
            <a:ext cx="312341" cy="312341"/>
          </a:xfrm>
          <a:custGeom>
            <a:avLst/>
            <a:gdLst>
              <a:gd name="T0" fmla="*/ 39468541 w 296503"/>
              <a:gd name="T1" fmla="*/ 36094776 h 296502"/>
              <a:gd name="T2" fmla="*/ 14110389 w 296503"/>
              <a:gd name="T3" fmla="*/ 36094776 h 296502"/>
              <a:gd name="T4" fmla="*/ 35315735 w 296503"/>
              <a:gd name="T5" fmla="*/ 51851789 h 296502"/>
              <a:gd name="T6" fmla="*/ 34700729 w 296503"/>
              <a:gd name="T7" fmla="*/ 38103353 h 296502"/>
              <a:gd name="T8" fmla="*/ 25799492 w 296503"/>
              <a:gd name="T9" fmla="*/ 34781724 h 296502"/>
              <a:gd name="T10" fmla="*/ 28644712 w 296503"/>
              <a:gd name="T11" fmla="*/ 51851789 h 296502"/>
              <a:gd name="T12" fmla="*/ 36084982 w 296503"/>
              <a:gd name="T13" fmla="*/ 14043180 h 296502"/>
              <a:gd name="T14" fmla="*/ 27721885 w 296503"/>
              <a:gd name="T15" fmla="*/ 14043180 h 296502"/>
              <a:gd name="T16" fmla="*/ 35315735 w 296503"/>
              <a:gd name="T17" fmla="*/ 11957687 h 296502"/>
              <a:gd name="T18" fmla="*/ 38007231 w 296503"/>
              <a:gd name="T19" fmla="*/ 29104833 h 296502"/>
              <a:gd name="T20" fmla="*/ 35315735 w 296503"/>
              <a:gd name="T21" fmla="*/ 11957687 h 296502"/>
              <a:gd name="T22" fmla="*/ 29106033 w 296503"/>
              <a:gd name="T23" fmla="*/ 25783333 h 296502"/>
              <a:gd name="T24" fmla="*/ 12033939 w 296503"/>
              <a:gd name="T25" fmla="*/ 28486799 h 296502"/>
              <a:gd name="T26" fmla="*/ 28220599 w 296503"/>
              <a:gd name="T27" fmla="*/ 7607134 h 296502"/>
              <a:gd name="T28" fmla="*/ 18994656 w 296503"/>
              <a:gd name="T29" fmla="*/ 4735376 h 296502"/>
              <a:gd name="T30" fmla="*/ 16591310 w 296503"/>
              <a:gd name="T31" fmla="*/ 12730473 h 296502"/>
              <a:gd name="T32" fmla="*/ 7132293 w 296503"/>
              <a:gd name="T33" fmla="*/ 14904428 h 296502"/>
              <a:gd name="T34" fmla="*/ 9070354 w 296503"/>
              <a:gd name="T35" fmla="*/ 22977384 h 296502"/>
              <a:gd name="T36" fmla="*/ 1938315 w 296503"/>
              <a:gd name="T37" fmla="*/ 34233196 h 296502"/>
              <a:gd name="T38" fmla="*/ 8606031 w 296503"/>
              <a:gd name="T39" fmla="*/ 42073555 h 296502"/>
              <a:gd name="T40" fmla="*/ 7908106 w 296503"/>
              <a:gd name="T41" fmla="*/ 49137368 h 296502"/>
              <a:gd name="T42" fmla="*/ 14730352 w 296503"/>
              <a:gd name="T43" fmla="*/ 55968676 h 296502"/>
              <a:gd name="T44" fmla="*/ 21863377 w 296503"/>
              <a:gd name="T45" fmla="*/ 55192462 h 296502"/>
              <a:gd name="T46" fmla="*/ 29073235 w 296503"/>
              <a:gd name="T47" fmla="*/ 61324999 h 296502"/>
              <a:gd name="T48" fmla="*/ 35663159 w 296503"/>
              <a:gd name="T49" fmla="*/ 56279296 h 296502"/>
              <a:gd name="T50" fmla="*/ 44889270 w 296503"/>
              <a:gd name="T51" fmla="*/ 59073632 h 296502"/>
              <a:gd name="T52" fmla="*/ 51091532 w 296503"/>
              <a:gd name="T53" fmla="*/ 47274289 h 296502"/>
              <a:gd name="T54" fmla="*/ 59076808 w 296503"/>
              <a:gd name="T55" fmla="*/ 44945811 h 296502"/>
              <a:gd name="T56" fmla="*/ 57138750 w 296503"/>
              <a:gd name="T57" fmla="*/ 34776545 h 296502"/>
              <a:gd name="T58" fmla="*/ 57138750 w 296503"/>
              <a:gd name="T59" fmla="*/ 29032279 h 296502"/>
              <a:gd name="T60" fmla="*/ 59076808 w 296503"/>
              <a:gd name="T61" fmla="*/ 18940830 h 296502"/>
              <a:gd name="T62" fmla="*/ 51091532 w 296503"/>
              <a:gd name="T63" fmla="*/ 16534723 h 296502"/>
              <a:gd name="T64" fmla="*/ 44889270 w 296503"/>
              <a:gd name="T65" fmla="*/ 4735376 h 296502"/>
              <a:gd name="T66" fmla="*/ 35663159 w 296503"/>
              <a:gd name="T67" fmla="*/ 7607134 h 296502"/>
              <a:gd name="T68" fmla="*/ 29616151 w 296503"/>
              <a:gd name="T69" fmla="*/ 0 h 296502"/>
              <a:gd name="T70" fmla="*/ 42408138 w 296503"/>
              <a:gd name="T71" fmla="*/ 4036794 h 296502"/>
              <a:gd name="T72" fmla="*/ 49075850 w 296503"/>
              <a:gd name="T73" fmla="*/ 11799412 h 296502"/>
              <a:gd name="T74" fmla="*/ 60704994 w 296503"/>
              <a:gd name="T75" fmla="*/ 18009182 h 296502"/>
              <a:gd name="T76" fmla="*/ 63806032 w 296503"/>
              <a:gd name="T77" fmla="*/ 29575828 h 296502"/>
              <a:gd name="T78" fmla="*/ 59852271 w 296503"/>
              <a:gd name="T79" fmla="*/ 42384128 h 296502"/>
              <a:gd name="T80" fmla="*/ 52099138 w 296503"/>
              <a:gd name="T81" fmla="*/ 49137368 h 296502"/>
              <a:gd name="T82" fmla="*/ 43958771 w 296503"/>
              <a:gd name="T83" fmla="*/ 61014414 h 296502"/>
              <a:gd name="T84" fmla="*/ 34190219 w 296503"/>
              <a:gd name="T85" fmla="*/ 63808757 h 296502"/>
              <a:gd name="T86" fmla="*/ 21397918 w 296503"/>
              <a:gd name="T87" fmla="*/ 59849977 h 296502"/>
              <a:gd name="T88" fmla="*/ 13025089 w 296503"/>
              <a:gd name="T89" fmla="*/ 54959502 h 296502"/>
              <a:gd name="T90" fmla="*/ 3101470 w 296503"/>
              <a:gd name="T91" fmla="*/ 45877587 h 296502"/>
              <a:gd name="T92" fmla="*/ 2558144 w 296503"/>
              <a:gd name="T93" fmla="*/ 36794837 h 296502"/>
              <a:gd name="T94" fmla="*/ 6977384 w 296503"/>
              <a:gd name="T95" fmla="*/ 23054999 h 296502"/>
              <a:gd name="T96" fmla="*/ 6977384 w 296503"/>
              <a:gd name="T97" fmla="*/ 12808587 h 296502"/>
              <a:gd name="T98" fmla="*/ 12792050 w 296503"/>
              <a:gd name="T99" fmla="*/ 6908576 h 296502"/>
              <a:gd name="T100" fmla="*/ 23026064 w 296503"/>
              <a:gd name="T101" fmla="*/ 6908576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3" name="Freeform 927">
            <a:extLst>
              <a:ext uri="{FF2B5EF4-FFF2-40B4-BE49-F238E27FC236}">
                <a16:creationId xmlns:a16="http://schemas.microsoft.com/office/drawing/2014/main" id="{1DC374F8-D4C0-B547-A0CA-7DE9EF6F2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4808" y="2449734"/>
            <a:ext cx="248768" cy="312341"/>
          </a:xfrm>
          <a:custGeom>
            <a:avLst/>
            <a:gdLst>
              <a:gd name="T0" fmla="*/ 15719183 w 236178"/>
              <a:gd name="T1" fmla="*/ 61945660 h 296502"/>
              <a:gd name="T2" fmla="*/ 39336738 w 236178"/>
              <a:gd name="T3" fmla="*/ 53251753 h 296502"/>
              <a:gd name="T4" fmla="*/ 25568115 w 236178"/>
              <a:gd name="T5" fmla="*/ 48512621 h 296502"/>
              <a:gd name="T6" fmla="*/ 25568115 w 236178"/>
              <a:gd name="T7" fmla="*/ 53899668 h 296502"/>
              <a:gd name="T8" fmla="*/ 25568115 w 236178"/>
              <a:gd name="T9" fmla="*/ 48512621 h 296502"/>
              <a:gd name="T10" fmla="*/ 36630756 w 236178"/>
              <a:gd name="T11" fmla="*/ 49327357 h 296502"/>
              <a:gd name="T12" fmla="*/ 35050893 w 236178"/>
              <a:gd name="T13" fmla="*/ 50352551 h 296502"/>
              <a:gd name="T14" fmla="*/ 17399647 w 236178"/>
              <a:gd name="T15" fmla="*/ 46094902 h 296502"/>
              <a:gd name="T16" fmla="*/ 15146683 w 236178"/>
              <a:gd name="T17" fmla="*/ 50825669 h 296502"/>
              <a:gd name="T18" fmla="*/ 16031604 w 236178"/>
              <a:gd name="T19" fmla="*/ 46489164 h 296502"/>
              <a:gd name="T20" fmla="*/ 43755479 w 236178"/>
              <a:gd name="T21" fmla="*/ 41587318 h 296502"/>
              <a:gd name="T22" fmla="*/ 42745234 w 236178"/>
              <a:gd name="T23" fmla="*/ 43231587 h 296502"/>
              <a:gd name="T24" fmla="*/ 40879607 w 236178"/>
              <a:gd name="T25" fmla="*/ 39865021 h 296502"/>
              <a:gd name="T26" fmla="*/ 10937612 w 236178"/>
              <a:gd name="T27" fmla="*/ 41587318 h 296502"/>
              <a:gd name="T28" fmla="*/ 6803121 w 236178"/>
              <a:gd name="T29" fmla="*/ 42918386 h 296502"/>
              <a:gd name="T30" fmla="*/ 42750416 w 236178"/>
              <a:gd name="T31" fmla="*/ 31089329 h 296502"/>
              <a:gd name="T32" fmla="*/ 46080630 w 236178"/>
              <a:gd name="T33" fmla="*/ 33060198 h 296502"/>
              <a:gd name="T34" fmla="*/ 42750416 w 236178"/>
              <a:gd name="T35" fmla="*/ 31089329 h 296502"/>
              <a:gd name="T36" fmla="*/ 8815338 w 236178"/>
              <a:gd name="T37" fmla="*/ 32035261 h 296502"/>
              <a:gd name="T38" fmla="*/ 3761903 w 236178"/>
              <a:gd name="T39" fmla="*/ 32035261 h 296502"/>
              <a:gd name="T40" fmla="*/ 44066148 w 236178"/>
              <a:gd name="T41" fmla="*/ 21111891 h 296502"/>
              <a:gd name="T42" fmla="*/ 40413366 w 236178"/>
              <a:gd name="T43" fmla="*/ 24179702 h 296502"/>
              <a:gd name="T44" fmla="*/ 42745234 w 236178"/>
              <a:gd name="T45" fmla="*/ 20728437 h 296502"/>
              <a:gd name="T46" fmla="*/ 11243943 w 236178"/>
              <a:gd name="T47" fmla="*/ 23719612 h 296502"/>
              <a:gd name="T48" fmla="*/ 7186406 w 236178"/>
              <a:gd name="T49" fmla="*/ 22415668 h 296502"/>
              <a:gd name="T50" fmla="*/ 25555282 w 236178"/>
              <a:gd name="T51" fmla="*/ 18790270 h 296502"/>
              <a:gd name="T52" fmla="*/ 33106335 w 236178"/>
              <a:gd name="T53" fmla="*/ 31122562 h 296502"/>
              <a:gd name="T54" fmla="*/ 25555282 w 236178"/>
              <a:gd name="T55" fmla="*/ 33061749 h 296502"/>
              <a:gd name="T56" fmla="*/ 25555282 w 236178"/>
              <a:gd name="T57" fmla="*/ 18790270 h 296502"/>
              <a:gd name="T58" fmla="*/ 35050893 w 236178"/>
              <a:gd name="T59" fmla="*/ 17555252 h 296502"/>
              <a:gd name="T60" fmla="*/ 33395829 w 236178"/>
              <a:gd name="T61" fmla="*/ 16608694 h 296502"/>
              <a:gd name="T62" fmla="*/ 14663890 w 236178"/>
              <a:gd name="T63" fmla="*/ 13297463 h 296502"/>
              <a:gd name="T64" fmla="*/ 17399647 w 236178"/>
              <a:gd name="T65" fmla="*/ 17949471 h 296502"/>
              <a:gd name="T66" fmla="*/ 14342217 w 236178"/>
              <a:gd name="T67" fmla="*/ 14637848 h 296502"/>
              <a:gd name="T68" fmla="*/ 26594265 w 236178"/>
              <a:gd name="T69" fmla="*/ 11495095 h 296502"/>
              <a:gd name="T70" fmla="*/ 24621214 w 236178"/>
              <a:gd name="T71" fmla="*/ 14735849 h 296502"/>
              <a:gd name="T72" fmla="*/ 25398433 w 236178"/>
              <a:gd name="T73" fmla="*/ 8383574 h 296502"/>
              <a:gd name="T74" fmla="*/ 48861174 w 236178"/>
              <a:gd name="T75" fmla="*/ 31904504 h 296502"/>
              <a:gd name="T76" fmla="*/ 12854119 w 236178"/>
              <a:gd name="T77" fmla="*/ 4192038 h 296502"/>
              <a:gd name="T78" fmla="*/ 39336738 w 236178"/>
              <a:gd name="T79" fmla="*/ 10634558 h 296502"/>
              <a:gd name="T80" fmla="*/ 15719183 w 236178"/>
              <a:gd name="T81" fmla="*/ 1940661 h 296502"/>
              <a:gd name="T82" fmla="*/ 39878861 w 236178"/>
              <a:gd name="T83" fmla="*/ 3804166 h 296502"/>
              <a:gd name="T84" fmla="*/ 41659812 w 236178"/>
              <a:gd name="T85" fmla="*/ 51544061 h 296502"/>
              <a:gd name="T86" fmla="*/ 15719183 w 236178"/>
              <a:gd name="T87" fmla="*/ 63808757 h 296502"/>
              <a:gd name="T88" fmla="*/ 0 w 236178"/>
              <a:gd name="T89" fmla="*/ 31904504 h 296502"/>
              <a:gd name="T90" fmla="*/ 15719183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D688794-0F68-BE4A-B00A-A51FB0B8CBB0}"/>
              </a:ext>
            </a:extLst>
          </p:cNvPr>
          <p:cNvSpPr txBox="1">
            <a:spLocks/>
          </p:cNvSpPr>
          <p:nvPr/>
        </p:nvSpPr>
        <p:spPr>
          <a:xfrm>
            <a:off x="6160619" y="967253"/>
            <a:ext cx="1365071" cy="20134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1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</a:rPr>
              <a:t>Project commenced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A521AFD-5C33-A142-A11F-97202A86C1C3}"/>
              </a:ext>
            </a:extLst>
          </p:cNvPr>
          <p:cNvSpPr txBox="1">
            <a:spLocks/>
          </p:cNvSpPr>
          <p:nvPr/>
        </p:nvSpPr>
        <p:spPr>
          <a:xfrm>
            <a:off x="2004768" y="1464330"/>
            <a:ext cx="868523" cy="37863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AU" sz="14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Discovery</a:t>
            </a:r>
            <a:endParaRPr lang="en-AU" sz="1400" i="1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r"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C898468C-0B04-F44F-9D16-DA699CD6E183}"/>
              </a:ext>
            </a:extLst>
          </p:cNvPr>
          <p:cNvSpPr txBox="1">
            <a:spLocks/>
          </p:cNvSpPr>
          <p:nvPr/>
        </p:nvSpPr>
        <p:spPr>
          <a:xfrm>
            <a:off x="6110210" y="1894872"/>
            <a:ext cx="2136641" cy="53477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defPPr>
              <a:defRPr lang="en-US"/>
            </a:defPPr>
            <a:lvl1pPr indent="0" defTabSz="1087636">
              <a:lnSpc>
                <a:spcPts val="1313"/>
              </a:lnSpc>
              <a:spcBef>
                <a:spcPct val="20000"/>
              </a:spcBef>
              <a:buFont typeface="Arial"/>
              <a:buNone/>
              <a:defRPr sz="9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100" b="1" dirty="0">
                <a:latin typeface="+mn-lt"/>
              </a:rPr>
              <a:t>Initial </a:t>
            </a:r>
            <a:r>
              <a:rPr lang="en-GB" sz="1100" dirty="0">
                <a:latin typeface="+mn-lt"/>
              </a:rPr>
              <a:t>documentation</a:t>
            </a:r>
            <a:r>
              <a:rPr lang="en-GB" sz="1100" b="1" dirty="0">
                <a:latin typeface="+mn-lt"/>
              </a:rPr>
              <a:t> </a:t>
            </a:r>
            <a:r>
              <a:rPr lang="en-GB" sz="1100" dirty="0">
                <a:latin typeface="+mn-lt"/>
              </a:rPr>
              <a:t>flow to  Stakeholders (vendors) through TWG</a:t>
            </a:r>
            <a:endParaRPr lang="en-US" sz="1100" dirty="0">
              <a:latin typeface="+mn-lt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EE2FF6BD-BB9F-5F4F-BA0F-C2E6A539781D}"/>
              </a:ext>
            </a:extLst>
          </p:cNvPr>
          <p:cNvSpPr txBox="1">
            <a:spLocks/>
          </p:cNvSpPr>
          <p:nvPr/>
        </p:nvSpPr>
        <p:spPr>
          <a:xfrm>
            <a:off x="1755200" y="2590818"/>
            <a:ext cx="1240190" cy="20134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Internal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IT release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C8B1CB-B684-7B40-86CE-ADB11DB48F29}"/>
              </a:ext>
            </a:extLst>
          </p:cNvPr>
          <p:cNvSpPr txBox="1"/>
          <p:nvPr/>
        </p:nvSpPr>
        <p:spPr>
          <a:xfrm>
            <a:off x="3426999" y="808250"/>
            <a:ext cx="91723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July 2022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A00565-00D9-B047-B9B1-B24D60B98D28}"/>
              </a:ext>
            </a:extLst>
          </p:cNvPr>
          <p:cNvSpPr txBox="1"/>
          <p:nvPr/>
        </p:nvSpPr>
        <p:spPr>
          <a:xfrm>
            <a:off x="4656835" y="1436837"/>
            <a:ext cx="1841871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September 2022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ED21A4-77CC-B341-A0B1-D1A9BD1F31F5}"/>
              </a:ext>
            </a:extLst>
          </p:cNvPr>
          <p:cNvSpPr txBox="1"/>
          <p:nvPr/>
        </p:nvSpPr>
        <p:spPr>
          <a:xfrm>
            <a:off x="3312749" y="1964168"/>
            <a:ext cx="109517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March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FB8F5-411A-4C61-8172-FFA7E0E8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66" y="661817"/>
            <a:ext cx="676715" cy="670618"/>
          </a:xfrm>
          <a:prstGeom prst="rect">
            <a:avLst/>
          </a:prstGeom>
        </p:spPr>
      </p:pic>
      <p:sp>
        <p:nvSpPr>
          <p:cNvPr id="45" name="Freeform 309">
            <a:extLst>
              <a:ext uri="{FF2B5EF4-FFF2-40B4-BE49-F238E27FC236}">
                <a16:creationId xmlns:a16="http://schemas.microsoft.com/office/drawing/2014/main" id="{B4BC216A-9384-414E-A077-F341FD5A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723" y="2036827"/>
            <a:ext cx="129820" cy="129821"/>
          </a:xfrm>
          <a:custGeom>
            <a:avLst/>
            <a:gdLst>
              <a:gd name="T0" fmla="*/ 277 w 278"/>
              <a:gd name="T1" fmla="*/ 139 h 279"/>
              <a:gd name="T2" fmla="*/ 277 w 278"/>
              <a:gd name="T3" fmla="*/ 139 h 279"/>
              <a:gd name="T4" fmla="*/ 139 w 278"/>
              <a:gd name="T5" fmla="*/ 278 h 279"/>
              <a:gd name="T6" fmla="*/ 139 w 278"/>
              <a:gd name="T7" fmla="*/ 278 h 279"/>
              <a:gd name="T8" fmla="*/ 0 w 278"/>
              <a:gd name="T9" fmla="*/ 139 h 279"/>
              <a:gd name="T10" fmla="*/ 0 w 278"/>
              <a:gd name="T11" fmla="*/ 139 h 279"/>
              <a:gd name="T12" fmla="*/ 139 w 278"/>
              <a:gd name="T13" fmla="*/ 0 h 279"/>
              <a:gd name="T14" fmla="*/ 139 w 278"/>
              <a:gd name="T15" fmla="*/ 0 h 279"/>
              <a:gd name="T16" fmla="*/ 277 w 278"/>
              <a:gd name="T17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277" y="139"/>
                </a:moveTo>
                <a:lnTo>
                  <a:pt x="277" y="139"/>
                </a:lnTo>
                <a:cubicBezTo>
                  <a:pt x="277" y="216"/>
                  <a:pt x="215" y="278"/>
                  <a:pt x="139" y="278"/>
                </a:cubicBezTo>
                <a:lnTo>
                  <a:pt x="139" y="278"/>
                </a:lnTo>
                <a:cubicBezTo>
                  <a:pt x="63" y="278"/>
                  <a:pt x="0" y="216"/>
                  <a:pt x="0" y="139"/>
                </a:cubicBezTo>
                <a:lnTo>
                  <a:pt x="0" y="139"/>
                </a:lnTo>
                <a:cubicBezTo>
                  <a:pt x="0" y="63"/>
                  <a:pt x="63" y="0"/>
                  <a:pt x="139" y="0"/>
                </a:cubicBezTo>
                <a:lnTo>
                  <a:pt x="139" y="0"/>
                </a:lnTo>
                <a:cubicBezTo>
                  <a:pt x="215" y="0"/>
                  <a:pt x="277" y="63"/>
                  <a:pt x="277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Freeform 226">
            <a:extLst>
              <a:ext uri="{FF2B5EF4-FFF2-40B4-BE49-F238E27FC236}">
                <a16:creationId xmlns:a16="http://schemas.microsoft.com/office/drawing/2014/main" id="{EBB455E4-7C38-4863-863F-D30F2FD36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071" y="2609539"/>
            <a:ext cx="743892" cy="24728"/>
          </a:xfrm>
          <a:custGeom>
            <a:avLst/>
            <a:gdLst>
              <a:gd name="T0" fmla="*/ 1591 w 1592"/>
              <a:gd name="T1" fmla="*/ 51 h 52"/>
              <a:gd name="T2" fmla="*/ 0 w 1592"/>
              <a:gd name="T3" fmla="*/ 51 h 52"/>
              <a:gd name="T4" fmla="*/ 0 w 1592"/>
              <a:gd name="T5" fmla="*/ 0 h 52"/>
              <a:gd name="T6" fmla="*/ 1591 w 1592"/>
              <a:gd name="T7" fmla="*/ 0 h 52"/>
              <a:gd name="T8" fmla="*/ 1591 w 1592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2" h="52">
                <a:moveTo>
                  <a:pt x="1591" y="51"/>
                </a:moveTo>
                <a:lnTo>
                  <a:pt x="0" y="51"/>
                </a:lnTo>
                <a:lnTo>
                  <a:pt x="0" y="0"/>
                </a:lnTo>
                <a:lnTo>
                  <a:pt x="1591" y="0"/>
                </a:lnTo>
                <a:lnTo>
                  <a:pt x="1591" y="5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7" name="Freeform 227">
            <a:extLst>
              <a:ext uri="{FF2B5EF4-FFF2-40B4-BE49-F238E27FC236}">
                <a16:creationId xmlns:a16="http://schemas.microsoft.com/office/drawing/2014/main" id="{614B87A3-96BF-48DE-B2FA-29DEA918E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090" y="2567472"/>
            <a:ext cx="129820" cy="129820"/>
          </a:xfrm>
          <a:custGeom>
            <a:avLst/>
            <a:gdLst>
              <a:gd name="T0" fmla="*/ 0 w 278"/>
              <a:gd name="T1" fmla="*/ 140 h 279"/>
              <a:gd name="T2" fmla="*/ 0 w 278"/>
              <a:gd name="T3" fmla="*/ 140 h 279"/>
              <a:gd name="T4" fmla="*/ 139 w 278"/>
              <a:gd name="T5" fmla="*/ 0 h 279"/>
              <a:gd name="T6" fmla="*/ 139 w 278"/>
              <a:gd name="T7" fmla="*/ 0 h 279"/>
              <a:gd name="T8" fmla="*/ 277 w 278"/>
              <a:gd name="T9" fmla="*/ 140 h 279"/>
              <a:gd name="T10" fmla="*/ 277 w 278"/>
              <a:gd name="T11" fmla="*/ 140 h 279"/>
              <a:gd name="T12" fmla="*/ 139 w 278"/>
              <a:gd name="T13" fmla="*/ 278 h 279"/>
              <a:gd name="T14" fmla="*/ 139 w 278"/>
              <a:gd name="T15" fmla="*/ 278 h 279"/>
              <a:gd name="T16" fmla="*/ 0 w 278"/>
              <a:gd name="T17" fmla="*/ 14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0" y="140"/>
                </a:moveTo>
                <a:lnTo>
                  <a:pt x="0" y="140"/>
                </a:lnTo>
                <a:cubicBezTo>
                  <a:pt x="0" y="63"/>
                  <a:pt x="62" y="0"/>
                  <a:pt x="139" y="0"/>
                </a:cubicBezTo>
                <a:lnTo>
                  <a:pt x="139" y="0"/>
                </a:lnTo>
                <a:cubicBezTo>
                  <a:pt x="214" y="0"/>
                  <a:pt x="277" y="63"/>
                  <a:pt x="277" y="140"/>
                </a:cubicBezTo>
                <a:lnTo>
                  <a:pt x="277" y="140"/>
                </a:lnTo>
                <a:cubicBezTo>
                  <a:pt x="277" y="216"/>
                  <a:pt x="214" y="278"/>
                  <a:pt x="139" y="278"/>
                </a:cubicBezTo>
                <a:lnTo>
                  <a:pt x="139" y="278"/>
                </a:lnTo>
                <a:cubicBezTo>
                  <a:pt x="62" y="278"/>
                  <a:pt x="0" y="216"/>
                  <a:pt x="0" y="14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1D277-721E-4697-877B-E87299B64F22}"/>
              </a:ext>
            </a:extLst>
          </p:cNvPr>
          <p:cNvSpPr txBox="1"/>
          <p:nvPr/>
        </p:nvSpPr>
        <p:spPr>
          <a:xfrm>
            <a:off x="4827084" y="2548767"/>
            <a:ext cx="96052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April 2023</a:t>
            </a:r>
          </a:p>
        </p:txBody>
      </p:sp>
      <p:sp>
        <p:nvSpPr>
          <p:cNvPr id="56" name="Freeform 311">
            <a:extLst>
              <a:ext uri="{FF2B5EF4-FFF2-40B4-BE49-F238E27FC236}">
                <a16:creationId xmlns:a16="http://schemas.microsoft.com/office/drawing/2014/main" id="{4513371F-CDA0-4411-B106-AD95B483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862" y="2066892"/>
            <a:ext cx="70062" cy="72122"/>
          </a:xfrm>
          <a:custGeom>
            <a:avLst/>
            <a:gdLst>
              <a:gd name="T0" fmla="*/ 75 w 152"/>
              <a:gd name="T1" fmla="*/ 152 h 153"/>
              <a:gd name="T2" fmla="*/ 75 w 152"/>
              <a:gd name="T3" fmla="*/ 152 h 153"/>
              <a:gd name="T4" fmla="*/ 0 w 152"/>
              <a:gd name="T5" fmla="*/ 76 h 153"/>
              <a:gd name="T6" fmla="*/ 0 w 152"/>
              <a:gd name="T7" fmla="*/ 76 h 153"/>
              <a:gd name="T8" fmla="*/ 75 w 152"/>
              <a:gd name="T9" fmla="*/ 0 h 153"/>
              <a:gd name="T10" fmla="*/ 75 w 152"/>
              <a:gd name="T11" fmla="*/ 0 h 153"/>
              <a:gd name="T12" fmla="*/ 151 w 152"/>
              <a:gd name="T13" fmla="*/ 76 h 153"/>
              <a:gd name="T14" fmla="*/ 151 w 152"/>
              <a:gd name="T15" fmla="*/ 76 h 153"/>
              <a:gd name="T16" fmla="*/ 75 w 152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3">
                <a:moveTo>
                  <a:pt x="75" y="152"/>
                </a:moveTo>
                <a:lnTo>
                  <a:pt x="75" y="152"/>
                </a:lnTo>
                <a:cubicBezTo>
                  <a:pt x="34" y="152"/>
                  <a:pt x="0" y="118"/>
                  <a:pt x="0" y="76"/>
                </a:cubicBezTo>
                <a:lnTo>
                  <a:pt x="0" y="76"/>
                </a:lnTo>
                <a:cubicBezTo>
                  <a:pt x="0" y="35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5"/>
                  <a:pt x="151" y="76"/>
                </a:cubicBezTo>
                <a:lnTo>
                  <a:pt x="151" y="76"/>
                </a:lnTo>
                <a:cubicBezTo>
                  <a:pt x="151" y="118"/>
                  <a:pt x="117" y="152"/>
                  <a:pt x="75" y="15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61" name="Freeform 308">
            <a:extLst>
              <a:ext uri="{FF2B5EF4-FFF2-40B4-BE49-F238E27FC236}">
                <a16:creationId xmlns:a16="http://schemas.microsoft.com/office/drawing/2014/main" id="{BDB0C135-BFA5-41DE-9384-D7F12075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817" y="2085787"/>
            <a:ext cx="743893" cy="24728"/>
          </a:xfrm>
          <a:custGeom>
            <a:avLst/>
            <a:gdLst>
              <a:gd name="T0" fmla="*/ 0 w 1594"/>
              <a:gd name="T1" fmla="*/ 0 h 52"/>
              <a:gd name="T2" fmla="*/ 1593 w 1594"/>
              <a:gd name="T3" fmla="*/ 0 h 52"/>
              <a:gd name="T4" fmla="*/ 1593 w 1594"/>
              <a:gd name="T5" fmla="*/ 51 h 52"/>
              <a:gd name="T6" fmla="*/ 0 w 1594"/>
              <a:gd name="T7" fmla="*/ 51 h 52"/>
              <a:gd name="T8" fmla="*/ 0 w 159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4" h="52">
                <a:moveTo>
                  <a:pt x="0" y="0"/>
                </a:moveTo>
                <a:lnTo>
                  <a:pt x="1593" y="0"/>
                </a:lnTo>
                <a:lnTo>
                  <a:pt x="1593" y="51"/>
                </a:lnTo>
                <a:lnTo>
                  <a:pt x="0" y="51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DBD2D0-9417-4D43-8F85-D9F340599948}"/>
              </a:ext>
            </a:extLst>
          </p:cNvPr>
          <p:cNvSpPr txBox="1"/>
          <p:nvPr/>
        </p:nvSpPr>
        <p:spPr>
          <a:xfrm>
            <a:off x="6094618" y="3006588"/>
            <a:ext cx="1676506" cy="70148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defPPr>
              <a:defRPr lang="en-US"/>
            </a:defPPr>
            <a:lvl1pPr indent="0" defTabSz="1087636">
              <a:lnSpc>
                <a:spcPts val="1313"/>
              </a:lnSpc>
              <a:spcBef>
                <a:spcPct val="20000"/>
              </a:spcBef>
              <a:buFont typeface="Arial"/>
              <a:buNone/>
              <a:defRPr sz="9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100" b="1">
                <a:latin typeface="+mn-lt"/>
                <a:ea typeface="Lato Light"/>
              </a:rPr>
              <a:t>Initial</a:t>
            </a:r>
            <a:r>
              <a:rPr lang="en-US" sz="1100">
                <a:latin typeface="+mn-lt"/>
                <a:ea typeface="Lato Light"/>
              </a:rPr>
              <a:t> IT release of testing environment for </a:t>
            </a:r>
            <a:r>
              <a:rPr lang="en-US" sz="1100" err="1">
                <a:latin typeface="+mn-lt"/>
                <a:ea typeface="Lato Light"/>
              </a:rPr>
              <a:t>CoE</a:t>
            </a:r>
            <a:r>
              <a:rPr lang="en-US" sz="1100">
                <a:latin typeface="+mn-lt"/>
                <a:ea typeface="Lato Light"/>
              </a:rPr>
              <a:t> Create/Approve API functionality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DA41FD-A6C6-4DD0-BFB9-2C5BE4B721D1}"/>
              </a:ext>
            </a:extLst>
          </p:cNvPr>
          <p:cNvSpPr txBox="1"/>
          <p:nvPr/>
        </p:nvSpPr>
        <p:spPr>
          <a:xfrm>
            <a:off x="2112069" y="3162692"/>
            <a:ext cx="219483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August - September 2023</a:t>
            </a:r>
          </a:p>
        </p:txBody>
      </p:sp>
      <p:sp>
        <p:nvSpPr>
          <p:cNvPr id="79" name="Freeform 149">
            <a:extLst>
              <a:ext uri="{FF2B5EF4-FFF2-40B4-BE49-F238E27FC236}">
                <a16:creationId xmlns:a16="http://schemas.microsoft.com/office/drawing/2014/main" id="{62F9DEE3-8206-4387-8347-C2FE1063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559" y="2953357"/>
            <a:ext cx="673831" cy="67383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38C2D8-D4A4-4866-B196-F8D6542DE4E4}"/>
              </a:ext>
            </a:extLst>
          </p:cNvPr>
          <p:cNvGrpSpPr/>
          <p:nvPr/>
        </p:nvGrpSpPr>
        <p:grpSpPr>
          <a:xfrm>
            <a:off x="4498712" y="3227509"/>
            <a:ext cx="817181" cy="129820"/>
            <a:chOff x="4484138" y="3652552"/>
            <a:chExt cx="817181" cy="129820"/>
          </a:xfrm>
        </p:grpSpPr>
        <p:sp>
          <p:nvSpPr>
            <p:cNvPr id="81" name="Freeform 145">
              <a:extLst>
                <a:ext uri="{FF2B5EF4-FFF2-40B4-BE49-F238E27FC236}">
                  <a16:creationId xmlns:a16="http://schemas.microsoft.com/office/drawing/2014/main" id="{85311D75-3E63-4B9A-9735-8B1D64777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426" y="3715315"/>
              <a:ext cx="743893" cy="24728"/>
            </a:xfrm>
            <a:custGeom>
              <a:avLst/>
              <a:gdLst>
                <a:gd name="T0" fmla="*/ 0 w 1594"/>
                <a:gd name="T1" fmla="*/ 0 h 52"/>
                <a:gd name="T2" fmla="*/ 1593 w 1594"/>
                <a:gd name="T3" fmla="*/ 0 h 52"/>
                <a:gd name="T4" fmla="*/ 1593 w 1594"/>
                <a:gd name="T5" fmla="*/ 51 h 52"/>
                <a:gd name="T6" fmla="*/ 0 w 1594"/>
                <a:gd name="T7" fmla="*/ 51 h 52"/>
                <a:gd name="T8" fmla="*/ 0 w 159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4" h="52">
                  <a:moveTo>
                    <a:pt x="0" y="0"/>
                  </a:moveTo>
                  <a:lnTo>
                    <a:pt x="1593" y="0"/>
                  </a:lnTo>
                  <a:lnTo>
                    <a:pt x="1593" y="51"/>
                  </a:lnTo>
                  <a:lnTo>
                    <a:pt x="0" y="51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146">
              <a:extLst>
                <a:ext uri="{FF2B5EF4-FFF2-40B4-BE49-F238E27FC236}">
                  <a16:creationId xmlns:a16="http://schemas.microsoft.com/office/drawing/2014/main" id="{A161B628-B74D-4166-9F4C-20BE56481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138" y="3652552"/>
              <a:ext cx="129820" cy="129820"/>
            </a:xfrm>
            <a:custGeom>
              <a:avLst/>
              <a:gdLst>
                <a:gd name="T0" fmla="*/ 277 w 278"/>
                <a:gd name="T1" fmla="*/ 139 h 279"/>
                <a:gd name="T2" fmla="*/ 277 w 278"/>
                <a:gd name="T3" fmla="*/ 139 h 279"/>
                <a:gd name="T4" fmla="*/ 139 w 278"/>
                <a:gd name="T5" fmla="*/ 278 h 279"/>
                <a:gd name="T6" fmla="*/ 139 w 278"/>
                <a:gd name="T7" fmla="*/ 278 h 279"/>
                <a:gd name="T8" fmla="*/ 0 w 278"/>
                <a:gd name="T9" fmla="*/ 139 h 279"/>
                <a:gd name="T10" fmla="*/ 0 w 278"/>
                <a:gd name="T11" fmla="*/ 139 h 279"/>
                <a:gd name="T12" fmla="*/ 139 w 278"/>
                <a:gd name="T13" fmla="*/ 0 h 279"/>
                <a:gd name="T14" fmla="*/ 139 w 278"/>
                <a:gd name="T15" fmla="*/ 0 h 279"/>
                <a:gd name="T16" fmla="*/ 277 w 278"/>
                <a:gd name="T17" fmla="*/ 13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79">
                  <a:moveTo>
                    <a:pt x="277" y="139"/>
                  </a:moveTo>
                  <a:lnTo>
                    <a:pt x="277" y="139"/>
                  </a:lnTo>
                  <a:cubicBezTo>
                    <a:pt x="277" y="216"/>
                    <a:pt x="215" y="278"/>
                    <a:pt x="139" y="278"/>
                  </a:cubicBezTo>
                  <a:lnTo>
                    <a:pt x="139" y="278"/>
                  </a:lnTo>
                  <a:cubicBezTo>
                    <a:pt x="63" y="278"/>
                    <a:pt x="0" y="216"/>
                    <a:pt x="0" y="139"/>
                  </a:cubicBezTo>
                  <a:lnTo>
                    <a:pt x="0" y="139"/>
                  </a:lnTo>
                  <a:cubicBezTo>
                    <a:pt x="0" y="62"/>
                    <a:pt x="63" y="0"/>
                    <a:pt x="139" y="0"/>
                  </a:cubicBezTo>
                  <a:lnTo>
                    <a:pt x="139" y="0"/>
                  </a:lnTo>
                  <a:cubicBezTo>
                    <a:pt x="215" y="0"/>
                    <a:pt x="277" y="62"/>
                    <a:pt x="277" y="13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86" name="Freeform 229">
            <a:extLst>
              <a:ext uri="{FF2B5EF4-FFF2-40B4-BE49-F238E27FC236}">
                <a16:creationId xmlns:a16="http://schemas.microsoft.com/office/drawing/2014/main" id="{4E54E471-2B19-4CA0-B48C-BFE00BEE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109" y="3804938"/>
            <a:ext cx="72123" cy="70062"/>
          </a:xfrm>
          <a:custGeom>
            <a:avLst/>
            <a:gdLst>
              <a:gd name="T0" fmla="*/ 76 w 153"/>
              <a:gd name="T1" fmla="*/ 0 h 152"/>
              <a:gd name="T2" fmla="*/ 76 w 153"/>
              <a:gd name="T3" fmla="*/ 0 h 152"/>
              <a:gd name="T4" fmla="*/ 152 w 153"/>
              <a:gd name="T5" fmla="*/ 76 h 152"/>
              <a:gd name="T6" fmla="*/ 152 w 153"/>
              <a:gd name="T7" fmla="*/ 76 h 152"/>
              <a:gd name="T8" fmla="*/ 76 w 153"/>
              <a:gd name="T9" fmla="*/ 151 h 152"/>
              <a:gd name="T10" fmla="*/ 76 w 153"/>
              <a:gd name="T11" fmla="*/ 151 h 152"/>
              <a:gd name="T12" fmla="*/ 0 w 153"/>
              <a:gd name="T13" fmla="*/ 76 h 152"/>
              <a:gd name="T14" fmla="*/ 0 w 153"/>
              <a:gd name="T15" fmla="*/ 76 h 152"/>
              <a:gd name="T16" fmla="*/ 76 w 153"/>
              <a:gd name="T1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2">
                <a:moveTo>
                  <a:pt x="76" y="0"/>
                </a:moveTo>
                <a:lnTo>
                  <a:pt x="76" y="0"/>
                </a:lnTo>
                <a:cubicBezTo>
                  <a:pt x="118" y="0"/>
                  <a:pt x="152" y="34"/>
                  <a:pt x="152" y="76"/>
                </a:cubicBezTo>
                <a:lnTo>
                  <a:pt x="152" y="76"/>
                </a:lnTo>
                <a:cubicBezTo>
                  <a:pt x="152" y="117"/>
                  <a:pt x="118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87" name="Freeform 391">
            <a:extLst>
              <a:ext uri="{FF2B5EF4-FFF2-40B4-BE49-F238E27FC236}">
                <a16:creationId xmlns:a16="http://schemas.microsoft.com/office/drawing/2014/main" id="{B0EAB91B-1522-47A9-B78F-35F69F1FA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73" y="3264018"/>
            <a:ext cx="70062" cy="72123"/>
          </a:xfrm>
          <a:custGeom>
            <a:avLst/>
            <a:gdLst>
              <a:gd name="T0" fmla="*/ 75 w 152"/>
              <a:gd name="T1" fmla="*/ 152 h 153"/>
              <a:gd name="T2" fmla="*/ 75 w 152"/>
              <a:gd name="T3" fmla="*/ 152 h 153"/>
              <a:gd name="T4" fmla="*/ 0 w 152"/>
              <a:gd name="T5" fmla="*/ 76 h 153"/>
              <a:gd name="T6" fmla="*/ 0 w 152"/>
              <a:gd name="T7" fmla="*/ 76 h 153"/>
              <a:gd name="T8" fmla="*/ 75 w 152"/>
              <a:gd name="T9" fmla="*/ 0 h 153"/>
              <a:gd name="T10" fmla="*/ 75 w 152"/>
              <a:gd name="T11" fmla="*/ 0 h 153"/>
              <a:gd name="T12" fmla="*/ 151 w 152"/>
              <a:gd name="T13" fmla="*/ 76 h 153"/>
              <a:gd name="T14" fmla="*/ 151 w 152"/>
              <a:gd name="T15" fmla="*/ 76 h 153"/>
              <a:gd name="T16" fmla="*/ 75 w 152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3">
                <a:moveTo>
                  <a:pt x="75" y="152"/>
                </a:moveTo>
                <a:lnTo>
                  <a:pt x="75" y="152"/>
                </a:lnTo>
                <a:cubicBezTo>
                  <a:pt x="34" y="152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4"/>
                  <a:pt x="151" y="76"/>
                </a:cubicBezTo>
                <a:lnTo>
                  <a:pt x="151" y="76"/>
                </a:lnTo>
                <a:cubicBezTo>
                  <a:pt x="151" y="117"/>
                  <a:pt x="117" y="152"/>
                  <a:pt x="75" y="15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88" name="Freeform 230">
            <a:extLst>
              <a:ext uri="{FF2B5EF4-FFF2-40B4-BE49-F238E27FC236}">
                <a16:creationId xmlns:a16="http://schemas.microsoft.com/office/drawing/2014/main" id="{F55EBDD7-F262-45FE-82E4-EDE08843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234" y="3509846"/>
            <a:ext cx="673831" cy="6738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89" name="Freeform 226">
            <a:extLst>
              <a:ext uri="{FF2B5EF4-FFF2-40B4-BE49-F238E27FC236}">
                <a16:creationId xmlns:a16="http://schemas.microsoft.com/office/drawing/2014/main" id="{EE1618FD-1392-453E-A0F3-A1C8448C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351" y="4551412"/>
            <a:ext cx="743892" cy="24728"/>
          </a:xfrm>
          <a:custGeom>
            <a:avLst/>
            <a:gdLst>
              <a:gd name="T0" fmla="*/ 1591 w 1592"/>
              <a:gd name="T1" fmla="*/ 51 h 52"/>
              <a:gd name="T2" fmla="*/ 0 w 1592"/>
              <a:gd name="T3" fmla="*/ 51 h 52"/>
              <a:gd name="T4" fmla="*/ 0 w 1592"/>
              <a:gd name="T5" fmla="*/ 0 h 52"/>
              <a:gd name="T6" fmla="*/ 1591 w 1592"/>
              <a:gd name="T7" fmla="*/ 0 h 52"/>
              <a:gd name="T8" fmla="*/ 1591 w 1592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2" h="52">
                <a:moveTo>
                  <a:pt x="1591" y="51"/>
                </a:moveTo>
                <a:lnTo>
                  <a:pt x="0" y="51"/>
                </a:lnTo>
                <a:lnTo>
                  <a:pt x="0" y="0"/>
                </a:lnTo>
                <a:lnTo>
                  <a:pt x="1591" y="0"/>
                </a:lnTo>
                <a:lnTo>
                  <a:pt x="1591" y="51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0" name="Freeform 227">
            <a:extLst>
              <a:ext uri="{FF2B5EF4-FFF2-40B4-BE49-F238E27FC236}">
                <a16:creationId xmlns:a16="http://schemas.microsoft.com/office/drawing/2014/main" id="{7031964E-D11C-4969-834A-2D6B43B40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090" y="4494758"/>
            <a:ext cx="129820" cy="129820"/>
          </a:xfrm>
          <a:custGeom>
            <a:avLst/>
            <a:gdLst>
              <a:gd name="T0" fmla="*/ 0 w 278"/>
              <a:gd name="T1" fmla="*/ 140 h 279"/>
              <a:gd name="T2" fmla="*/ 0 w 278"/>
              <a:gd name="T3" fmla="*/ 140 h 279"/>
              <a:gd name="T4" fmla="*/ 139 w 278"/>
              <a:gd name="T5" fmla="*/ 0 h 279"/>
              <a:gd name="T6" fmla="*/ 139 w 278"/>
              <a:gd name="T7" fmla="*/ 0 h 279"/>
              <a:gd name="T8" fmla="*/ 277 w 278"/>
              <a:gd name="T9" fmla="*/ 140 h 279"/>
              <a:gd name="T10" fmla="*/ 277 w 278"/>
              <a:gd name="T11" fmla="*/ 140 h 279"/>
              <a:gd name="T12" fmla="*/ 139 w 278"/>
              <a:gd name="T13" fmla="*/ 278 h 279"/>
              <a:gd name="T14" fmla="*/ 139 w 278"/>
              <a:gd name="T15" fmla="*/ 278 h 279"/>
              <a:gd name="T16" fmla="*/ 0 w 278"/>
              <a:gd name="T17" fmla="*/ 14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0" y="140"/>
                </a:moveTo>
                <a:lnTo>
                  <a:pt x="0" y="140"/>
                </a:lnTo>
                <a:cubicBezTo>
                  <a:pt x="0" y="63"/>
                  <a:pt x="62" y="0"/>
                  <a:pt x="139" y="0"/>
                </a:cubicBezTo>
                <a:lnTo>
                  <a:pt x="139" y="0"/>
                </a:lnTo>
                <a:cubicBezTo>
                  <a:pt x="214" y="0"/>
                  <a:pt x="277" y="63"/>
                  <a:pt x="277" y="140"/>
                </a:cubicBezTo>
                <a:lnTo>
                  <a:pt x="277" y="140"/>
                </a:lnTo>
                <a:cubicBezTo>
                  <a:pt x="277" y="216"/>
                  <a:pt x="214" y="278"/>
                  <a:pt x="139" y="278"/>
                </a:cubicBezTo>
                <a:lnTo>
                  <a:pt x="139" y="278"/>
                </a:lnTo>
                <a:cubicBezTo>
                  <a:pt x="62" y="278"/>
                  <a:pt x="0" y="216"/>
                  <a:pt x="0" y="14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3" name="Freeform 927">
            <a:extLst>
              <a:ext uri="{FF2B5EF4-FFF2-40B4-BE49-F238E27FC236}">
                <a16:creationId xmlns:a16="http://schemas.microsoft.com/office/drawing/2014/main" id="{EBE6F743-345F-439D-973C-E33600A47F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9157" y="3096442"/>
            <a:ext cx="248768" cy="312341"/>
          </a:xfrm>
          <a:custGeom>
            <a:avLst/>
            <a:gdLst>
              <a:gd name="T0" fmla="*/ 15719183 w 236178"/>
              <a:gd name="T1" fmla="*/ 61945660 h 296502"/>
              <a:gd name="T2" fmla="*/ 39336738 w 236178"/>
              <a:gd name="T3" fmla="*/ 53251753 h 296502"/>
              <a:gd name="T4" fmla="*/ 25568115 w 236178"/>
              <a:gd name="T5" fmla="*/ 48512621 h 296502"/>
              <a:gd name="T6" fmla="*/ 25568115 w 236178"/>
              <a:gd name="T7" fmla="*/ 53899668 h 296502"/>
              <a:gd name="T8" fmla="*/ 25568115 w 236178"/>
              <a:gd name="T9" fmla="*/ 48512621 h 296502"/>
              <a:gd name="T10" fmla="*/ 36630756 w 236178"/>
              <a:gd name="T11" fmla="*/ 49327357 h 296502"/>
              <a:gd name="T12" fmla="*/ 35050893 w 236178"/>
              <a:gd name="T13" fmla="*/ 50352551 h 296502"/>
              <a:gd name="T14" fmla="*/ 17399647 w 236178"/>
              <a:gd name="T15" fmla="*/ 46094902 h 296502"/>
              <a:gd name="T16" fmla="*/ 15146683 w 236178"/>
              <a:gd name="T17" fmla="*/ 50825669 h 296502"/>
              <a:gd name="T18" fmla="*/ 16031604 w 236178"/>
              <a:gd name="T19" fmla="*/ 46489164 h 296502"/>
              <a:gd name="T20" fmla="*/ 43755479 w 236178"/>
              <a:gd name="T21" fmla="*/ 41587318 h 296502"/>
              <a:gd name="T22" fmla="*/ 42745234 w 236178"/>
              <a:gd name="T23" fmla="*/ 43231587 h 296502"/>
              <a:gd name="T24" fmla="*/ 40879607 w 236178"/>
              <a:gd name="T25" fmla="*/ 39865021 h 296502"/>
              <a:gd name="T26" fmla="*/ 10937612 w 236178"/>
              <a:gd name="T27" fmla="*/ 41587318 h 296502"/>
              <a:gd name="T28" fmla="*/ 6803121 w 236178"/>
              <a:gd name="T29" fmla="*/ 42918386 h 296502"/>
              <a:gd name="T30" fmla="*/ 42750416 w 236178"/>
              <a:gd name="T31" fmla="*/ 31089329 h 296502"/>
              <a:gd name="T32" fmla="*/ 46080630 w 236178"/>
              <a:gd name="T33" fmla="*/ 33060198 h 296502"/>
              <a:gd name="T34" fmla="*/ 42750416 w 236178"/>
              <a:gd name="T35" fmla="*/ 31089329 h 296502"/>
              <a:gd name="T36" fmla="*/ 8815338 w 236178"/>
              <a:gd name="T37" fmla="*/ 32035261 h 296502"/>
              <a:gd name="T38" fmla="*/ 3761903 w 236178"/>
              <a:gd name="T39" fmla="*/ 32035261 h 296502"/>
              <a:gd name="T40" fmla="*/ 44066148 w 236178"/>
              <a:gd name="T41" fmla="*/ 21111891 h 296502"/>
              <a:gd name="T42" fmla="*/ 40413366 w 236178"/>
              <a:gd name="T43" fmla="*/ 24179702 h 296502"/>
              <a:gd name="T44" fmla="*/ 42745234 w 236178"/>
              <a:gd name="T45" fmla="*/ 20728437 h 296502"/>
              <a:gd name="T46" fmla="*/ 11243943 w 236178"/>
              <a:gd name="T47" fmla="*/ 23719612 h 296502"/>
              <a:gd name="T48" fmla="*/ 7186406 w 236178"/>
              <a:gd name="T49" fmla="*/ 22415668 h 296502"/>
              <a:gd name="T50" fmla="*/ 25555282 w 236178"/>
              <a:gd name="T51" fmla="*/ 18790270 h 296502"/>
              <a:gd name="T52" fmla="*/ 33106335 w 236178"/>
              <a:gd name="T53" fmla="*/ 31122562 h 296502"/>
              <a:gd name="T54" fmla="*/ 25555282 w 236178"/>
              <a:gd name="T55" fmla="*/ 33061749 h 296502"/>
              <a:gd name="T56" fmla="*/ 25555282 w 236178"/>
              <a:gd name="T57" fmla="*/ 18790270 h 296502"/>
              <a:gd name="T58" fmla="*/ 35050893 w 236178"/>
              <a:gd name="T59" fmla="*/ 17555252 h 296502"/>
              <a:gd name="T60" fmla="*/ 33395829 w 236178"/>
              <a:gd name="T61" fmla="*/ 16608694 h 296502"/>
              <a:gd name="T62" fmla="*/ 14663890 w 236178"/>
              <a:gd name="T63" fmla="*/ 13297463 h 296502"/>
              <a:gd name="T64" fmla="*/ 17399647 w 236178"/>
              <a:gd name="T65" fmla="*/ 17949471 h 296502"/>
              <a:gd name="T66" fmla="*/ 14342217 w 236178"/>
              <a:gd name="T67" fmla="*/ 14637848 h 296502"/>
              <a:gd name="T68" fmla="*/ 26594265 w 236178"/>
              <a:gd name="T69" fmla="*/ 11495095 h 296502"/>
              <a:gd name="T70" fmla="*/ 24621214 w 236178"/>
              <a:gd name="T71" fmla="*/ 14735849 h 296502"/>
              <a:gd name="T72" fmla="*/ 25398433 w 236178"/>
              <a:gd name="T73" fmla="*/ 8383574 h 296502"/>
              <a:gd name="T74" fmla="*/ 48861174 w 236178"/>
              <a:gd name="T75" fmla="*/ 31904504 h 296502"/>
              <a:gd name="T76" fmla="*/ 12854119 w 236178"/>
              <a:gd name="T77" fmla="*/ 4192038 h 296502"/>
              <a:gd name="T78" fmla="*/ 39336738 w 236178"/>
              <a:gd name="T79" fmla="*/ 10634558 h 296502"/>
              <a:gd name="T80" fmla="*/ 15719183 w 236178"/>
              <a:gd name="T81" fmla="*/ 1940661 h 296502"/>
              <a:gd name="T82" fmla="*/ 39878861 w 236178"/>
              <a:gd name="T83" fmla="*/ 3804166 h 296502"/>
              <a:gd name="T84" fmla="*/ 41659812 w 236178"/>
              <a:gd name="T85" fmla="*/ 51544061 h 296502"/>
              <a:gd name="T86" fmla="*/ 15719183 w 236178"/>
              <a:gd name="T87" fmla="*/ 63808757 h 296502"/>
              <a:gd name="T88" fmla="*/ 0 w 236178"/>
              <a:gd name="T89" fmla="*/ 31904504 h 296502"/>
              <a:gd name="T90" fmla="*/ 15719183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4" name="Freeform 927">
            <a:extLst>
              <a:ext uri="{FF2B5EF4-FFF2-40B4-BE49-F238E27FC236}">
                <a16:creationId xmlns:a16="http://schemas.microsoft.com/office/drawing/2014/main" id="{151F5B18-37B6-4265-971C-E6669786C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9253" y="3690590"/>
            <a:ext cx="248768" cy="312341"/>
          </a:xfrm>
          <a:custGeom>
            <a:avLst/>
            <a:gdLst>
              <a:gd name="T0" fmla="*/ 15719183 w 236178"/>
              <a:gd name="T1" fmla="*/ 61945660 h 296502"/>
              <a:gd name="T2" fmla="*/ 39336738 w 236178"/>
              <a:gd name="T3" fmla="*/ 53251753 h 296502"/>
              <a:gd name="T4" fmla="*/ 25568115 w 236178"/>
              <a:gd name="T5" fmla="*/ 48512621 h 296502"/>
              <a:gd name="T6" fmla="*/ 25568115 w 236178"/>
              <a:gd name="T7" fmla="*/ 53899668 h 296502"/>
              <a:gd name="T8" fmla="*/ 25568115 w 236178"/>
              <a:gd name="T9" fmla="*/ 48512621 h 296502"/>
              <a:gd name="T10" fmla="*/ 36630756 w 236178"/>
              <a:gd name="T11" fmla="*/ 49327357 h 296502"/>
              <a:gd name="T12" fmla="*/ 35050893 w 236178"/>
              <a:gd name="T13" fmla="*/ 50352551 h 296502"/>
              <a:gd name="T14" fmla="*/ 17399647 w 236178"/>
              <a:gd name="T15" fmla="*/ 46094902 h 296502"/>
              <a:gd name="T16" fmla="*/ 15146683 w 236178"/>
              <a:gd name="T17" fmla="*/ 50825669 h 296502"/>
              <a:gd name="T18" fmla="*/ 16031604 w 236178"/>
              <a:gd name="T19" fmla="*/ 46489164 h 296502"/>
              <a:gd name="T20" fmla="*/ 43755479 w 236178"/>
              <a:gd name="T21" fmla="*/ 41587318 h 296502"/>
              <a:gd name="T22" fmla="*/ 42745234 w 236178"/>
              <a:gd name="T23" fmla="*/ 43231587 h 296502"/>
              <a:gd name="T24" fmla="*/ 40879607 w 236178"/>
              <a:gd name="T25" fmla="*/ 39865021 h 296502"/>
              <a:gd name="T26" fmla="*/ 10937612 w 236178"/>
              <a:gd name="T27" fmla="*/ 41587318 h 296502"/>
              <a:gd name="T28" fmla="*/ 6803121 w 236178"/>
              <a:gd name="T29" fmla="*/ 42918386 h 296502"/>
              <a:gd name="T30" fmla="*/ 42750416 w 236178"/>
              <a:gd name="T31" fmla="*/ 31089329 h 296502"/>
              <a:gd name="T32" fmla="*/ 46080630 w 236178"/>
              <a:gd name="T33" fmla="*/ 33060198 h 296502"/>
              <a:gd name="T34" fmla="*/ 42750416 w 236178"/>
              <a:gd name="T35" fmla="*/ 31089329 h 296502"/>
              <a:gd name="T36" fmla="*/ 8815338 w 236178"/>
              <a:gd name="T37" fmla="*/ 32035261 h 296502"/>
              <a:gd name="T38" fmla="*/ 3761903 w 236178"/>
              <a:gd name="T39" fmla="*/ 32035261 h 296502"/>
              <a:gd name="T40" fmla="*/ 44066148 w 236178"/>
              <a:gd name="T41" fmla="*/ 21111891 h 296502"/>
              <a:gd name="T42" fmla="*/ 40413366 w 236178"/>
              <a:gd name="T43" fmla="*/ 24179702 h 296502"/>
              <a:gd name="T44" fmla="*/ 42745234 w 236178"/>
              <a:gd name="T45" fmla="*/ 20728437 h 296502"/>
              <a:gd name="T46" fmla="*/ 11243943 w 236178"/>
              <a:gd name="T47" fmla="*/ 23719612 h 296502"/>
              <a:gd name="T48" fmla="*/ 7186406 w 236178"/>
              <a:gd name="T49" fmla="*/ 22415668 h 296502"/>
              <a:gd name="T50" fmla="*/ 25555282 w 236178"/>
              <a:gd name="T51" fmla="*/ 18790270 h 296502"/>
              <a:gd name="T52" fmla="*/ 33106335 w 236178"/>
              <a:gd name="T53" fmla="*/ 31122562 h 296502"/>
              <a:gd name="T54" fmla="*/ 25555282 w 236178"/>
              <a:gd name="T55" fmla="*/ 33061749 h 296502"/>
              <a:gd name="T56" fmla="*/ 25555282 w 236178"/>
              <a:gd name="T57" fmla="*/ 18790270 h 296502"/>
              <a:gd name="T58" fmla="*/ 35050893 w 236178"/>
              <a:gd name="T59" fmla="*/ 17555252 h 296502"/>
              <a:gd name="T60" fmla="*/ 33395829 w 236178"/>
              <a:gd name="T61" fmla="*/ 16608694 h 296502"/>
              <a:gd name="T62" fmla="*/ 14663890 w 236178"/>
              <a:gd name="T63" fmla="*/ 13297463 h 296502"/>
              <a:gd name="T64" fmla="*/ 17399647 w 236178"/>
              <a:gd name="T65" fmla="*/ 17949471 h 296502"/>
              <a:gd name="T66" fmla="*/ 14342217 w 236178"/>
              <a:gd name="T67" fmla="*/ 14637848 h 296502"/>
              <a:gd name="T68" fmla="*/ 26594265 w 236178"/>
              <a:gd name="T69" fmla="*/ 11495095 h 296502"/>
              <a:gd name="T70" fmla="*/ 24621214 w 236178"/>
              <a:gd name="T71" fmla="*/ 14735849 h 296502"/>
              <a:gd name="T72" fmla="*/ 25398433 w 236178"/>
              <a:gd name="T73" fmla="*/ 8383574 h 296502"/>
              <a:gd name="T74" fmla="*/ 48861174 w 236178"/>
              <a:gd name="T75" fmla="*/ 31904504 h 296502"/>
              <a:gd name="T76" fmla="*/ 12854119 w 236178"/>
              <a:gd name="T77" fmla="*/ 4192038 h 296502"/>
              <a:gd name="T78" fmla="*/ 39336738 w 236178"/>
              <a:gd name="T79" fmla="*/ 10634558 h 296502"/>
              <a:gd name="T80" fmla="*/ 15719183 w 236178"/>
              <a:gd name="T81" fmla="*/ 1940661 h 296502"/>
              <a:gd name="T82" fmla="*/ 39878861 w 236178"/>
              <a:gd name="T83" fmla="*/ 3804166 h 296502"/>
              <a:gd name="T84" fmla="*/ 41659812 w 236178"/>
              <a:gd name="T85" fmla="*/ 51544061 h 296502"/>
              <a:gd name="T86" fmla="*/ 15719183 w 236178"/>
              <a:gd name="T87" fmla="*/ 63808757 h 296502"/>
              <a:gd name="T88" fmla="*/ 0 w 236178"/>
              <a:gd name="T89" fmla="*/ 31904504 h 296502"/>
              <a:gd name="T90" fmla="*/ 15719183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C524D70-B9F3-4F28-99E7-EB85BB6FD5FF}"/>
              </a:ext>
            </a:extLst>
          </p:cNvPr>
          <p:cNvSpPr/>
          <p:nvPr/>
        </p:nvSpPr>
        <p:spPr>
          <a:xfrm>
            <a:off x="0" y="26194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Project key dates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388">
            <a:extLst>
              <a:ext uri="{FF2B5EF4-FFF2-40B4-BE49-F238E27FC236}">
                <a16:creationId xmlns:a16="http://schemas.microsoft.com/office/drawing/2014/main" id="{64758544-7174-4DF3-96B5-491324B7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532" y="963107"/>
            <a:ext cx="722392" cy="45719"/>
          </a:xfrm>
          <a:custGeom>
            <a:avLst/>
            <a:gdLst>
              <a:gd name="T0" fmla="*/ 0 w 1594"/>
              <a:gd name="T1" fmla="*/ 0 h 53"/>
              <a:gd name="T2" fmla="*/ 1593 w 1594"/>
              <a:gd name="T3" fmla="*/ 0 h 53"/>
              <a:gd name="T4" fmla="*/ 1593 w 1594"/>
              <a:gd name="T5" fmla="*/ 52 h 53"/>
              <a:gd name="T6" fmla="*/ 0 w 1594"/>
              <a:gd name="T7" fmla="*/ 52 h 53"/>
              <a:gd name="T8" fmla="*/ 0 w 159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4" h="53">
                <a:moveTo>
                  <a:pt x="0" y="0"/>
                </a:moveTo>
                <a:lnTo>
                  <a:pt x="1593" y="0"/>
                </a:lnTo>
                <a:lnTo>
                  <a:pt x="1593" y="52"/>
                </a:lnTo>
                <a:lnTo>
                  <a:pt x="0" y="52"/>
                </a:lnTo>
                <a:lnTo>
                  <a:pt x="0" y="0"/>
                </a:ln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1" name="Freeform 391">
            <a:extLst>
              <a:ext uri="{FF2B5EF4-FFF2-40B4-BE49-F238E27FC236}">
                <a16:creationId xmlns:a16="http://schemas.microsoft.com/office/drawing/2014/main" id="{6E8A2B9B-6362-490B-867B-13C8B904E7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30966" y="935979"/>
            <a:ext cx="45719" cy="54256"/>
          </a:xfrm>
          <a:custGeom>
            <a:avLst/>
            <a:gdLst>
              <a:gd name="T0" fmla="*/ 75 w 152"/>
              <a:gd name="T1" fmla="*/ 152 h 153"/>
              <a:gd name="T2" fmla="*/ 75 w 152"/>
              <a:gd name="T3" fmla="*/ 152 h 153"/>
              <a:gd name="T4" fmla="*/ 0 w 152"/>
              <a:gd name="T5" fmla="*/ 76 h 153"/>
              <a:gd name="T6" fmla="*/ 0 w 152"/>
              <a:gd name="T7" fmla="*/ 76 h 153"/>
              <a:gd name="T8" fmla="*/ 75 w 152"/>
              <a:gd name="T9" fmla="*/ 0 h 153"/>
              <a:gd name="T10" fmla="*/ 75 w 152"/>
              <a:gd name="T11" fmla="*/ 0 h 153"/>
              <a:gd name="T12" fmla="*/ 151 w 152"/>
              <a:gd name="T13" fmla="*/ 76 h 153"/>
              <a:gd name="T14" fmla="*/ 151 w 152"/>
              <a:gd name="T15" fmla="*/ 76 h 153"/>
              <a:gd name="T16" fmla="*/ 75 w 152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3">
                <a:moveTo>
                  <a:pt x="75" y="152"/>
                </a:moveTo>
                <a:lnTo>
                  <a:pt x="75" y="152"/>
                </a:lnTo>
                <a:cubicBezTo>
                  <a:pt x="34" y="152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4"/>
                  <a:pt x="151" y="76"/>
                </a:cubicBezTo>
                <a:lnTo>
                  <a:pt x="151" y="76"/>
                </a:lnTo>
                <a:cubicBezTo>
                  <a:pt x="151" y="117"/>
                  <a:pt x="117" y="152"/>
                  <a:pt x="75" y="152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3" name="Freeform 389">
            <a:extLst>
              <a:ext uri="{FF2B5EF4-FFF2-40B4-BE49-F238E27FC236}">
                <a16:creationId xmlns:a16="http://schemas.microsoft.com/office/drawing/2014/main" id="{0FE631F2-FF08-49E8-818C-D8DD43CC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909" y="907152"/>
            <a:ext cx="129820" cy="129821"/>
          </a:xfrm>
          <a:custGeom>
            <a:avLst/>
            <a:gdLst>
              <a:gd name="T0" fmla="*/ 277 w 278"/>
              <a:gd name="T1" fmla="*/ 139 h 279"/>
              <a:gd name="T2" fmla="*/ 277 w 278"/>
              <a:gd name="T3" fmla="*/ 139 h 279"/>
              <a:gd name="T4" fmla="*/ 139 w 278"/>
              <a:gd name="T5" fmla="*/ 278 h 279"/>
              <a:gd name="T6" fmla="*/ 139 w 278"/>
              <a:gd name="T7" fmla="*/ 278 h 279"/>
              <a:gd name="T8" fmla="*/ 0 w 278"/>
              <a:gd name="T9" fmla="*/ 139 h 279"/>
              <a:gd name="T10" fmla="*/ 0 w 278"/>
              <a:gd name="T11" fmla="*/ 139 h 279"/>
              <a:gd name="T12" fmla="*/ 139 w 278"/>
              <a:gd name="T13" fmla="*/ 0 h 279"/>
              <a:gd name="T14" fmla="*/ 139 w 278"/>
              <a:gd name="T15" fmla="*/ 0 h 279"/>
              <a:gd name="T16" fmla="*/ 277 w 278"/>
              <a:gd name="T17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277" y="139"/>
                </a:moveTo>
                <a:lnTo>
                  <a:pt x="277" y="139"/>
                </a:lnTo>
                <a:cubicBezTo>
                  <a:pt x="277" y="215"/>
                  <a:pt x="215" y="278"/>
                  <a:pt x="139" y="278"/>
                </a:cubicBezTo>
                <a:lnTo>
                  <a:pt x="139" y="278"/>
                </a:lnTo>
                <a:cubicBezTo>
                  <a:pt x="63" y="278"/>
                  <a:pt x="0" y="215"/>
                  <a:pt x="0" y="139"/>
                </a:cubicBezTo>
                <a:lnTo>
                  <a:pt x="0" y="139"/>
                </a:lnTo>
                <a:cubicBezTo>
                  <a:pt x="0" y="62"/>
                  <a:pt x="63" y="0"/>
                  <a:pt x="139" y="0"/>
                </a:cubicBezTo>
                <a:lnTo>
                  <a:pt x="139" y="0"/>
                </a:lnTo>
                <a:cubicBezTo>
                  <a:pt x="215" y="0"/>
                  <a:pt x="277" y="62"/>
                  <a:pt x="277" y="139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Freeform 227">
            <a:extLst>
              <a:ext uri="{FF2B5EF4-FFF2-40B4-BE49-F238E27FC236}">
                <a16:creationId xmlns:a16="http://schemas.microsoft.com/office/drawing/2014/main" id="{E5FD08C0-7D6E-40E8-B738-543A6833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723" y="3775059"/>
            <a:ext cx="129820" cy="129820"/>
          </a:xfrm>
          <a:custGeom>
            <a:avLst/>
            <a:gdLst>
              <a:gd name="T0" fmla="*/ 0 w 278"/>
              <a:gd name="T1" fmla="*/ 140 h 279"/>
              <a:gd name="T2" fmla="*/ 0 w 278"/>
              <a:gd name="T3" fmla="*/ 140 h 279"/>
              <a:gd name="T4" fmla="*/ 139 w 278"/>
              <a:gd name="T5" fmla="*/ 0 h 279"/>
              <a:gd name="T6" fmla="*/ 139 w 278"/>
              <a:gd name="T7" fmla="*/ 0 h 279"/>
              <a:gd name="T8" fmla="*/ 277 w 278"/>
              <a:gd name="T9" fmla="*/ 140 h 279"/>
              <a:gd name="T10" fmla="*/ 277 w 278"/>
              <a:gd name="T11" fmla="*/ 140 h 279"/>
              <a:gd name="T12" fmla="*/ 139 w 278"/>
              <a:gd name="T13" fmla="*/ 278 h 279"/>
              <a:gd name="T14" fmla="*/ 139 w 278"/>
              <a:gd name="T15" fmla="*/ 278 h 279"/>
              <a:gd name="T16" fmla="*/ 0 w 278"/>
              <a:gd name="T17" fmla="*/ 14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279">
                <a:moveTo>
                  <a:pt x="0" y="140"/>
                </a:moveTo>
                <a:lnTo>
                  <a:pt x="0" y="140"/>
                </a:lnTo>
                <a:cubicBezTo>
                  <a:pt x="0" y="63"/>
                  <a:pt x="62" y="0"/>
                  <a:pt x="139" y="0"/>
                </a:cubicBezTo>
                <a:lnTo>
                  <a:pt x="139" y="0"/>
                </a:lnTo>
                <a:cubicBezTo>
                  <a:pt x="214" y="0"/>
                  <a:pt x="277" y="63"/>
                  <a:pt x="277" y="140"/>
                </a:cubicBezTo>
                <a:lnTo>
                  <a:pt x="277" y="140"/>
                </a:lnTo>
                <a:cubicBezTo>
                  <a:pt x="277" y="216"/>
                  <a:pt x="214" y="278"/>
                  <a:pt x="139" y="278"/>
                </a:cubicBezTo>
                <a:lnTo>
                  <a:pt x="139" y="278"/>
                </a:lnTo>
                <a:cubicBezTo>
                  <a:pt x="62" y="278"/>
                  <a:pt x="0" y="216"/>
                  <a:pt x="0" y="14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75" name="Freeform 226">
            <a:extLst>
              <a:ext uri="{FF2B5EF4-FFF2-40B4-BE49-F238E27FC236}">
                <a16:creationId xmlns:a16="http://schemas.microsoft.com/office/drawing/2014/main" id="{474A61A8-3A81-4350-AC03-79CF35852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376" y="3830024"/>
            <a:ext cx="743892" cy="24728"/>
          </a:xfrm>
          <a:custGeom>
            <a:avLst/>
            <a:gdLst>
              <a:gd name="T0" fmla="*/ 1591 w 1592"/>
              <a:gd name="T1" fmla="*/ 51 h 52"/>
              <a:gd name="T2" fmla="*/ 0 w 1592"/>
              <a:gd name="T3" fmla="*/ 51 h 52"/>
              <a:gd name="T4" fmla="*/ 0 w 1592"/>
              <a:gd name="T5" fmla="*/ 0 h 52"/>
              <a:gd name="T6" fmla="*/ 1591 w 1592"/>
              <a:gd name="T7" fmla="*/ 0 h 52"/>
              <a:gd name="T8" fmla="*/ 1591 w 1592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2" h="52">
                <a:moveTo>
                  <a:pt x="1591" y="51"/>
                </a:moveTo>
                <a:lnTo>
                  <a:pt x="0" y="51"/>
                </a:lnTo>
                <a:lnTo>
                  <a:pt x="0" y="0"/>
                </a:lnTo>
                <a:lnTo>
                  <a:pt x="1591" y="0"/>
                </a:lnTo>
                <a:lnTo>
                  <a:pt x="1591" y="51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315119-79FE-4A30-A6D3-F859A139B2F2}"/>
              </a:ext>
            </a:extLst>
          </p:cNvPr>
          <p:cNvSpPr txBox="1"/>
          <p:nvPr/>
        </p:nvSpPr>
        <p:spPr>
          <a:xfrm>
            <a:off x="4769138" y="3686482"/>
            <a:ext cx="225734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September - October 2023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A8DD5E-2A17-405F-A2D3-F17C56FDEEF2}"/>
              </a:ext>
            </a:extLst>
          </p:cNvPr>
          <p:cNvSpPr txBox="1"/>
          <p:nvPr/>
        </p:nvSpPr>
        <p:spPr>
          <a:xfrm>
            <a:off x="2191647" y="4593315"/>
            <a:ext cx="98937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June 2024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F042493B-E4FA-4178-B2A8-4799E483D74C}"/>
              </a:ext>
            </a:extLst>
          </p:cNvPr>
          <p:cNvSpPr txBox="1">
            <a:spLocks/>
          </p:cNvSpPr>
          <p:nvPr/>
        </p:nvSpPr>
        <p:spPr>
          <a:xfrm>
            <a:off x="6258368" y="4423233"/>
            <a:ext cx="2136641" cy="20134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Final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IT release (External)</a:t>
            </a:r>
          </a:p>
        </p:txBody>
      </p:sp>
      <p:sp>
        <p:nvSpPr>
          <p:cNvPr id="92" name="Freeform 230">
            <a:extLst>
              <a:ext uri="{FF2B5EF4-FFF2-40B4-BE49-F238E27FC236}">
                <a16:creationId xmlns:a16="http://schemas.microsoft.com/office/drawing/2014/main" id="{0BA31851-B08B-41B1-AF7C-8DF76467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476" y="4230316"/>
            <a:ext cx="673831" cy="67383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5" name="Freeform 927">
            <a:extLst>
              <a:ext uri="{FF2B5EF4-FFF2-40B4-BE49-F238E27FC236}">
                <a16:creationId xmlns:a16="http://schemas.microsoft.com/office/drawing/2014/main" id="{0CE9D2E7-4982-46B9-86C2-C53884CAB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7039" y="4411060"/>
            <a:ext cx="248768" cy="312341"/>
          </a:xfrm>
          <a:custGeom>
            <a:avLst/>
            <a:gdLst>
              <a:gd name="T0" fmla="*/ 15719183 w 236178"/>
              <a:gd name="T1" fmla="*/ 61945660 h 296502"/>
              <a:gd name="T2" fmla="*/ 39336738 w 236178"/>
              <a:gd name="T3" fmla="*/ 53251753 h 296502"/>
              <a:gd name="T4" fmla="*/ 25568115 w 236178"/>
              <a:gd name="T5" fmla="*/ 48512621 h 296502"/>
              <a:gd name="T6" fmla="*/ 25568115 w 236178"/>
              <a:gd name="T7" fmla="*/ 53899668 h 296502"/>
              <a:gd name="T8" fmla="*/ 25568115 w 236178"/>
              <a:gd name="T9" fmla="*/ 48512621 h 296502"/>
              <a:gd name="T10" fmla="*/ 36630756 w 236178"/>
              <a:gd name="T11" fmla="*/ 49327357 h 296502"/>
              <a:gd name="T12" fmla="*/ 35050893 w 236178"/>
              <a:gd name="T13" fmla="*/ 50352551 h 296502"/>
              <a:gd name="T14" fmla="*/ 17399647 w 236178"/>
              <a:gd name="T15" fmla="*/ 46094902 h 296502"/>
              <a:gd name="T16" fmla="*/ 15146683 w 236178"/>
              <a:gd name="T17" fmla="*/ 50825669 h 296502"/>
              <a:gd name="T18" fmla="*/ 16031604 w 236178"/>
              <a:gd name="T19" fmla="*/ 46489164 h 296502"/>
              <a:gd name="T20" fmla="*/ 43755479 w 236178"/>
              <a:gd name="T21" fmla="*/ 41587318 h 296502"/>
              <a:gd name="T22" fmla="*/ 42745234 w 236178"/>
              <a:gd name="T23" fmla="*/ 43231587 h 296502"/>
              <a:gd name="T24" fmla="*/ 40879607 w 236178"/>
              <a:gd name="T25" fmla="*/ 39865021 h 296502"/>
              <a:gd name="T26" fmla="*/ 10937612 w 236178"/>
              <a:gd name="T27" fmla="*/ 41587318 h 296502"/>
              <a:gd name="T28" fmla="*/ 6803121 w 236178"/>
              <a:gd name="T29" fmla="*/ 42918386 h 296502"/>
              <a:gd name="T30" fmla="*/ 42750416 w 236178"/>
              <a:gd name="T31" fmla="*/ 31089329 h 296502"/>
              <a:gd name="T32" fmla="*/ 46080630 w 236178"/>
              <a:gd name="T33" fmla="*/ 33060198 h 296502"/>
              <a:gd name="T34" fmla="*/ 42750416 w 236178"/>
              <a:gd name="T35" fmla="*/ 31089329 h 296502"/>
              <a:gd name="T36" fmla="*/ 8815338 w 236178"/>
              <a:gd name="T37" fmla="*/ 32035261 h 296502"/>
              <a:gd name="T38" fmla="*/ 3761903 w 236178"/>
              <a:gd name="T39" fmla="*/ 32035261 h 296502"/>
              <a:gd name="T40" fmla="*/ 44066148 w 236178"/>
              <a:gd name="T41" fmla="*/ 21111891 h 296502"/>
              <a:gd name="T42" fmla="*/ 40413366 w 236178"/>
              <a:gd name="T43" fmla="*/ 24179702 h 296502"/>
              <a:gd name="T44" fmla="*/ 42745234 w 236178"/>
              <a:gd name="T45" fmla="*/ 20728437 h 296502"/>
              <a:gd name="T46" fmla="*/ 11243943 w 236178"/>
              <a:gd name="T47" fmla="*/ 23719612 h 296502"/>
              <a:gd name="T48" fmla="*/ 7186406 w 236178"/>
              <a:gd name="T49" fmla="*/ 22415668 h 296502"/>
              <a:gd name="T50" fmla="*/ 25555282 w 236178"/>
              <a:gd name="T51" fmla="*/ 18790270 h 296502"/>
              <a:gd name="T52" fmla="*/ 33106335 w 236178"/>
              <a:gd name="T53" fmla="*/ 31122562 h 296502"/>
              <a:gd name="T54" fmla="*/ 25555282 w 236178"/>
              <a:gd name="T55" fmla="*/ 33061749 h 296502"/>
              <a:gd name="T56" fmla="*/ 25555282 w 236178"/>
              <a:gd name="T57" fmla="*/ 18790270 h 296502"/>
              <a:gd name="T58" fmla="*/ 35050893 w 236178"/>
              <a:gd name="T59" fmla="*/ 17555252 h 296502"/>
              <a:gd name="T60" fmla="*/ 33395829 w 236178"/>
              <a:gd name="T61" fmla="*/ 16608694 h 296502"/>
              <a:gd name="T62" fmla="*/ 14663890 w 236178"/>
              <a:gd name="T63" fmla="*/ 13297463 h 296502"/>
              <a:gd name="T64" fmla="*/ 17399647 w 236178"/>
              <a:gd name="T65" fmla="*/ 17949471 h 296502"/>
              <a:gd name="T66" fmla="*/ 14342217 w 236178"/>
              <a:gd name="T67" fmla="*/ 14637848 h 296502"/>
              <a:gd name="T68" fmla="*/ 26594265 w 236178"/>
              <a:gd name="T69" fmla="*/ 11495095 h 296502"/>
              <a:gd name="T70" fmla="*/ 24621214 w 236178"/>
              <a:gd name="T71" fmla="*/ 14735849 h 296502"/>
              <a:gd name="T72" fmla="*/ 25398433 w 236178"/>
              <a:gd name="T73" fmla="*/ 8383574 h 296502"/>
              <a:gd name="T74" fmla="*/ 48861174 w 236178"/>
              <a:gd name="T75" fmla="*/ 31904504 h 296502"/>
              <a:gd name="T76" fmla="*/ 12854119 w 236178"/>
              <a:gd name="T77" fmla="*/ 4192038 h 296502"/>
              <a:gd name="T78" fmla="*/ 39336738 w 236178"/>
              <a:gd name="T79" fmla="*/ 10634558 h 296502"/>
              <a:gd name="T80" fmla="*/ 15719183 w 236178"/>
              <a:gd name="T81" fmla="*/ 1940661 h 296502"/>
              <a:gd name="T82" fmla="*/ 39878861 w 236178"/>
              <a:gd name="T83" fmla="*/ 3804166 h 296502"/>
              <a:gd name="T84" fmla="*/ 41659812 w 236178"/>
              <a:gd name="T85" fmla="*/ 51544061 h 296502"/>
              <a:gd name="T86" fmla="*/ 15719183 w 236178"/>
              <a:gd name="T87" fmla="*/ 63808757 h 296502"/>
              <a:gd name="T88" fmla="*/ 0 w 236178"/>
              <a:gd name="T89" fmla="*/ 31904504 h 296502"/>
              <a:gd name="T90" fmla="*/ 15719183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759AD04-AA98-4692-8574-B660DBFB7A62}"/>
              </a:ext>
            </a:extLst>
          </p:cNvPr>
          <p:cNvSpPr txBox="1"/>
          <p:nvPr/>
        </p:nvSpPr>
        <p:spPr>
          <a:xfrm>
            <a:off x="956698" y="3735954"/>
            <a:ext cx="19140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+mn-lt"/>
              </a:rPr>
              <a:t>Live </a:t>
            </a:r>
            <a:r>
              <a:rPr lang="en-GB" sz="1100" b="1" dirty="0">
                <a:latin typeface="+mn-lt"/>
              </a:rPr>
              <a:t>(Production</a:t>
            </a:r>
            <a:r>
              <a:rPr lang="en-GB" sz="1100" b="1" dirty="0"/>
              <a:t>)</a:t>
            </a:r>
            <a:r>
              <a:rPr lang="en-GB" sz="1100" dirty="0">
                <a:latin typeface="+mn-lt"/>
              </a:rPr>
              <a:t> pilot release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50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67C9-27E9-43E1-84A1-344810B09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PRISMS Modernisation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493D6A-413B-4422-97D1-8554E67E9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Technical update – 22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662601479"/>
      </p:ext>
    </p:extLst>
  </p:cSld>
  <p:clrMapOvr>
    <a:masterClrMapping/>
  </p:clrMapOvr>
</p:sld>
</file>

<file path=ppt/theme/theme1.xml><?xml version="1.0" encoding="utf-8"?>
<a:theme xmlns:a="http://schemas.openxmlformats.org/drawingml/2006/main" name="Navy">
  <a:themeElements>
    <a:clrScheme name="Department of Education">
      <a:dk1>
        <a:sysClr val="windowText" lastClr="000000"/>
      </a:dk1>
      <a:lt1>
        <a:sysClr val="window" lastClr="FFFFFF"/>
      </a:lt1>
      <a:dk2>
        <a:srgbClr val="00254A"/>
      </a:dk2>
      <a:lt2>
        <a:srgbClr val="004C6C"/>
      </a:lt2>
      <a:accent1>
        <a:srgbClr val="008599"/>
      </a:accent1>
      <a:accent2>
        <a:srgbClr val="55437E"/>
      </a:accent2>
      <a:accent3>
        <a:srgbClr val="15BEF0"/>
      </a:accent3>
      <a:accent4>
        <a:srgbClr val="47BFAF"/>
      </a:accent4>
      <a:accent5>
        <a:srgbClr val="F16464"/>
      </a:accent5>
      <a:accent6>
        <a:srgbClr val="F99D2A"/>
      </a:accent6>
      <a:hlink>
        <a:srgbClr val="7F4594"/>
      </a:hlink>
      <a:folHlink>
        <a:srgbClr val="CE37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7F349792-24D5-458E-A4C2-D619AF20AAB1}"/>
    </a:ext>
  </a:extLst>
</a:theme>
</file>

<file path=ppt/theme/theme2.xml><?xml version="1.0" encoding="utf-8"?>
<a:theme xmlns:a="http://schemas.openxmlformats.org/drawingml/2006/main" name="Ocean">
  <a:themeElements>
    <a:clrScheme name="Department of Education">
      <a:dk1>
        <a:sysClr val="windowText" lastClr="000000"/>
      </a:dk1>
      <a:lt1>
        <a:sysClr val="window" lastClr="FFFFFF"/>
      </a:lt1>
      <a:dk2>
        <a:srgbClr val="00254A"/>
      </a:dk2>
      <a:lt2>
        <a:srgbClr val="004C6C"/>
      </a:lt2>
      <a:accent1>
        <a:srgbClr val="008599"/>
      </a:accent1>
      <a:accent2>
        <a:srgbClr val="55437E"/>
      </a:accent2>
      <a:accent3>
        <a:srgbClr val="15BEF0"/>
      </a:accent3>
      <a:accent4>
        <a:srgbClr val="47BFAF"/>
      </a:accent4>
      <a:accent5>
        <a:srgbClr val="F16464"/>
      </a:accent5>
      <a:accent6>
        <a:srgbClr val="F99D2A"/>
      </a:accent6>
      <a:hlink>
        <a:srgbClr val="7F4594"/>
      </a:hlink>
      <a:folHlink>
        <a:srgbClr val="CE37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7F349792-24D5-458E-A4C2-D619AF20AAB1}"/>
    </a:ext>
  </a:extLst>
</a:theme>
</file>

<file path=ppt/theme/theme3.xml><?xml version="1.0" encoding="utf-8"?>
<a:theme xmlns:a="http://schemas.openxmlformats.org/drawingml/2006/main" name="Whisper">
  <a:themeElements>
    <a:clrScheme name="Department of Education">
      <a:dk1>
        <a:sysClr val="windowText" lastClr="000000"/>
      </a:dk1>
      <a:lt1>
        <a:sysClr val="window" lastClr="FFFFFF"/>
      </a:lt1>
      <a:dk2>
        <a:srgbClr val="00254A"/>
      </a:dk2>
      <a:lt2>
        <a:srgbClr val="004C6C"/>
      </a:lt2>
      <a:accent1>
        <a:srgbClr val="008599"/>
      </a:accent1>
      <a:accent2>
        <a:srgbClr val="55437E"/>
      </a:accent2>
      <a:accent3>
        <a:srgbClr val="15BEF0"/>
      </a:accent3>
      <a:accent4>
        <a:srgbClr val="47BFAF"/>
      </a:accent4>
      <a:accent5>
        <a:srgbClr val="F16464"/>
      </a:accent5>
      <a:accent6>
        <a:srgbClr val="F99D2A"/>
      </a:accent6>
      <a:hlink>
        <a:srgbClr val="7F4594"/>
      </a:hlink>
      <a:folHlink>
        <a:srgbClr val="CE37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7F349792-24D5-458E-A4C2-D619AF20AAB1}"/>
    </a:ext>
  </a:extLst>
</a:theme>
</file>

<file path=ppt/theme/theme4.xml><?xml version="1.0" encoding="utf-8"?>
<a:theme xmlns:a="http://schemas.openxmlformats.org/drawingml/2006/main" name="2_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B88D1846-555E-4AED-A3B4-C08EB28AE527}"/>
    </a:ext>
  </a:extLst>
</a:theme>
</file>

<file path=ppt/theme/theme5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48692EDD-D0AA-4AE2-833F-C9449EAC40AF}"/>
    </a:ext>
  </a:extLst>
</a:theme>
</file>

<file path=ppt/theme/theme6.xml><?xml version="1.0" encoding="utf-8"?>
<a:theme xmlns:a="http://schemas.openxmlformats.org/drawingml/2006/main" name="3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49BA65DD-361C-4052-B4F3-4B60985038A5}"/>
    </a:ext>
  </a:extLst>
</a:theme>
</file>

<file path=ppt/theme/theme7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05B84B92-3EBF-4226-8829-A47A3D05071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Template_Widescreen</Template>
  <TotalTime>0</TotalTime>
  <Words>1444</Words>
  <Application>Microsoft Office PowerPoint</Application>
  <PresentationFormat>Custom</PresentationFormat>
  <Paragraphs>257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Helvetica</vt:lpstr>
      <vt:lpstr>Lato Light</vt:lpstr>
      <vt:lpstr>Montserrat</vt:lpstr>
      <vt:lpstr>Poppins</vt:lpstr>
      <vt:lpstr>Wingdings</vt:lpstr>
      <vt:lpstr>Navy</vt:lpstr>
      <vt:lpstr>Ocean</vt:lpstr>
      <vt:lpstr>Whisper</vt:lpstr>
      <vt:lpstr>2_Cover page</vt:lpstr>
      <vt:lpstr>2_White</vt:lpstr>
      <vt:lpstr>3_White</vt:lpstr>
      <vt:lpstr>4_Navy</vt:lpstr>
      <vt:lpstr>PRISMS Modernisation Project  Technical Working Group #2 22 Feb 2023</vt:lpstr>
      <vt:lpstr>PRISMS Modernisation Project  Technical Working Group #2 22 Feb 2023 </vt:lpstr>
      <vt:lpstr>Today’s session</vt:lpstr>
      <vt:lpstr>              </vt:lpstr>
      <vt:lpstr>              </vt:lpstr>
      <vt:lpstr>PowerPoint Presentation</vt:lpstr>
      <vt:lpstr>PowerPoint Presentation</vt:lpstr>
      <vt:lpstr>PowerPoint Presentation</vt:lpstr>
      <vt:lpstr>PRISMS Modernisation Project</vt:lpstr>
      <vt:lpstr>PowerPoint Presentation</vt:lpstr>
      <vt:lpstr>Re-introduction to the Delivery team</vt:lpstr>
      <vt:lpstr>What’s the problem we’re trying to solve?</vt:lpstr>
      <vt:lpstr>Questions from November TWG</vt:lpstr>
      <vt:lpstr>Update from November TWG – Approved CoE Create</vt:lpstr>
      <vt:lpstr>CoE Create Service Flow – PRISMS UI</vt:lpstr>
      <vt:lpstr>3 Focus areas</vt:lpstr>
      <vt:lpstr>Infrastructure</vt:lpstr>
      <vt:lpstr>API Lifecycle</vt:lpstr>
      <vt:lpstr>API Design</vt:lpstr>
      <vt:lpstr>API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  Contact: prismsAPI@education.gov.au  Website: https://www.education.gov.au/prisms-modernisation-project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2023-06-02T03:53:42Z</dcterms:created>
  <dcterms:modified xsi:type="dcterms:W3CDTF">2023-06-02T03:53:58Z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2023-06-02T03:53:58Z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357115c4-e570-490a-bb7c-6fd920371feb</vt:lpwstr>
  </property>
  <property fmtid="{D5CDD505-2E9C-101B-9397-08002B2CF9AE}" pid="8" name="MSIP_Label_79d889eb-932f-4752-8739-64d25806ef64_ContentBits">
    <vt:lpwstr>0</vt:lpwstr>
  </property>
</Properties>
</file>