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  <p:sldMasterId id="2147483699" r:id="rId5"/>
    <p:sldMasterId id="2147483691" r:id="rId6"/>
    <p:sldMasterId id="2147483716" r:id="rId7"/>
    <p:sldMasterId id="2147483721" r:id="rId8"/>
    <p:sldMasterId id="2147483724" r:id="rId9"/>
    <p:sldMasterId id="2147483726" r:id="rId10"/>
    <p:sldMasterId id="2147483728" r:id="rId11"/>
  </p:sldMasterIdLst>
  <p:notesMasterIdLst>
    <p:notesMasterId r:id="rId44"/>
  </p:notesMasterIdLst>
  <p:handoutMasterIdLst>
    <p:handoutMasterId r:id="rId45"/>
  </p:handoutMasterIdLst>
  <p:sldIdLst>
    <p:sldId id="4114" r:id="rId12"/>
    <p:sldId id="4115" r:id="rId13"/>
    <p:sldId id="264" r:id="rId14"/>
    <p:sldId id="359" r:id="rId15"/>
    <p:sldId id="364" r:id="rId16"/>
    <p:sldId id="4100" r:id="rId17"/>
    <p:sldId id="356" r:id="rId18"/>
    <p:sldId id="271" r:id="rId19"/>
    <p:sldId id="285" r:id="rId20"/>
    <p:sldId id="288" r:id="rId21"/>
    <p:sldId id="258" r:id="rId22"/>
    <p:sldId id="260" r:id="rId23"/>
    <p:sldId id="4112" r:id="rId24"/>
    <p:sldId id="4116" r:id="rId25"/>
    <p:sldId id="262" r:id="rId26"/>
    <p:sldId id="4119" r:id="rId27"/>
    <p:sldId id="4127" r:id="rId28"/>
    <p:sldId id="257" r:id="rId29"/>
    <p:sldId id="4110" r:id="rId30"/>
    <p:sldId id="263" r:id="rId31"/>
    <p:sldId id="259" r:id="rId32"/>
    <p:sldId id="256" r:id="rId33"/>
    <p:sldId id="4120" r:id="rId34"/>
    <p:sldId id="265" r:id="rId35"/>
    <p:sldId id="4121" r:id="rId36"/>
    <p:sldId id="4122" r:id="rId37"/>
    <p:sldId id="4123" r:id="rId38"/>
    <p:sldId id="4124" r:id="rId39"/>
    <p:sldId id="261" r:id="rId40"/>
    <p:sldId id="266" r:id="rId41"/>
    <p:sldId id="4125" r:id="rId42"/>
    <p:sldId id="4126" r:id="rId43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3F"/>
    <a:srgbClr val="012C3D"/>
    <a:srgbClr val="F26322"/>
    <a:srgbClr val="F48071"/>
    <a:srgbClr val="E9A913"/>
    <a:srgbClr val="522761"/>
    <a:srgbClr val="FFFFFF"/>
    <a:srgbClr val="50535A"/>
    <a:srgbClr val="009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1316" autoAdjust="0"/>
  </p:normalViewPr>
  <p:slideViewPr>
    <p:cSldViewPr>
      <p:cViewPr varScale="1">
        <p:scale>
          <a:sx n="129" d="100"/>
          <a:sy n="129" d="100"/>
        </p:scale>
        <p:origin x="739" y="101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1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ing%20Folder\Data%20Analysis%2025-07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haredservicescentre-my.sharepoint.com/personal/eric_luc_education_gov_au/Documents/Documents/Local%20Docu/Working%20Folder/Data%20Analysis%20Working%20Document%201-09-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 dirty="0"/>
              <a:t>Offshore</a:t>
            </a:r>
            <a:r>
              <a:rPr lang="en-AU" b="1" baseline="0" dirty="0"/>
              <a:t> Student Visa lodgements:</a:t>
            </a:r>
          </a:p>
          <a:p>
            <a:pPr>
              <a:defRPr/>
            </a:pPr>
            <a:r>
              <a:rPr lang="en-AU" b="1" baseline="0" dirty="0"/>
              <a:t>Month of June: 2013 - 2022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Sheet1!$A$1:$A$10</c:f>
              <c:numCache>
                <c:formatCode>mmm\-yy</c:formatCode>
                <c:ptCount val="10"/>
                <c:pt idx="0">
                  <c:v>41426</c:v>
                </c:pt>
                <c:pt idx="1">
                  <c:v>41791</c:v>
                </c:pt>
                <c:pt idx="2">
                  <c:v>42156</c:v>
                </c:pt>
                <c:pt idx="3">
                  <c:v>42522</c:v>
                </c:pt>
                <c:pt idx="4">
                  <c:v>42887</c:v>
                </c:pt>
                <c:pt idx="5">
                  <c:v>43252</c:v>
                </c:pt>
                <c:pt idx="6">
                  <c:v>43617</c:v>
                </c:pt>
                <c:pt idx="7">
                  <c:v>43983</c:v>
                </c:pt>
                <c:pt idx="8">
                  <c:v>44348</c:v>
                </c:pt>
                <c:pt idx="9">
                  <c:v>44713</c:v>
                </c:pt>
              </c:numCache>
            </c:numRef>
          </c:cat>
          <c:val>
            <c:numRef>
              <c:f>Sheet1!$B$1:$B$10</c:f>
              <c:numCache>
                <c:formatCode>_-* #,##0_-;\-* #,##0_-;_-* "-"??_-;_-@_-</c:formatCode>
                <c:ptCount val="10"/>
                <c:pt idx="0">
                  <c:v>21664</c:v>
                </c:pt>
                <c:pt idx="1">
                  <c:v>26020</c:v>
                </c:pt>
                <c:pt idx="2">
                  <c:v>28165</c:v>
                </c:pt>
                <c:pt idx="3">
                  <c:v>38041</c:v>
                </c:pt>
                <c:pt idx="4">
                  <c:v>32401</c:v>
                </c:pt>
                <c:pt idx="5">
                  <c:v>31343</c:v>
                </c:pt>
                <c:pt idx="6">
                  <c:v>34015</c:v>
                </c:pt>
                <c:pt idx="7">
                  <c:v>4062</c:v>
                </c:pt>
                <c:pt idx="8">
                  <c:v>5525</c:v>
                </c:pt>
                <c:pt idx="9">
                  <c:v>42700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A-429E-98C5-FDA14BA35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8664608"/>
        <c:axId val="1908664192"/>
      </c:lineChart>
      <c:dateAx>
        <c:axId val="19086646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664192"/>
        <c:crosses val="autoZero"/>
        <c:auto val="1"/>
        <c:lblOffset val="100"/>
        <c:baseTimeUnit val="years"/>
      </c:dateAx>
      <c:valAx>
        <c:axId val="190866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66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Analysis 25-07-2022.xlsx]Pivot Provider Enthusiam!PivotTable10</c:name>
    <c:fmtId val="-1"/>
  </c:pivotSource>
  <c:chart>
    <c:autoTitleDeleted val="0"/>
    <c:pivotFmts>
      <c:pivotFmt>
        <c:idx val="0"/>
        <c:spPr>
          <a:solidFill>
            <a:srgbClr val="FF0000"/>
          </a:solidFill>
          <a:ln>
            <a:solidFill>
              <a:srgbClr val="FF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solidFill>
              <a:schemeClr val="accent6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F0000"/>
          </a:solidFill>
          <a:ln>
            <a:solidFill>
              <a:srgbClr val="FF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>
            <a:solidFill>
              <a:schemeClr val="accent6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0000"/>
          </a:solidFill>
          <a:ln>
            <a:solidFill>
              <a:srgbClr val="FF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/>
          </a:solidFill>
          <a:ln>
            <a:solidFill>
              <a:schemeClr val="accent6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Provider Enthusiam'!$B$3:$B$4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Provider Enthusiam'!$A$5:$A$10</c:f>
              <c:strCache>
                <c:ptCount val="5"/>
                <c:pt idx="0">
                  <c:v>Higher Education</c:v>
                </c:pt>
                <c:pt idx="1">
                  <c:v>VET</c:v>
                </c:pt>
                <c:pt idx="2">
                  <c:v>Schools</c:v>
                </c:pt>
                <c:pt idx="3">
                  <c:v>ELICOS</c:v>
                </c:pt>
                <c:pt idx="4">
                  <c:v>Others</c:v>
                </c:pt>
              </c:strCache>
            </c:strRef>
          </c:cat>
          <c:val>
            <c:numRef>
              <c:f>'Pivot Provider Enthusiam'!$B$5:$B$10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D-4975-8081-3AF0FE6E9FE0}"/>
            </c:ext>
          </c:extLst>
        </c:ser>
        <c:ser>
          <c:idx val="1"/>
          <c:order val="1"/>
          <c:tx>
            <c:strRef>
              <c:f>'Pivot Provider Enthusiam'!$C$3:$C$4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Provider Enthusiam'!$A$5:$A$10</c:f>
              <c:strCache>
                <c:ptCount val="5"/>
                <c:pt idx="0">
                  <c:v>Higher Education</c:v>
                </c:pt>
                <c:pt idx="1">
                  <c:v>VET</c:v>
                </c:pt>
                <c:pt idx="2">
                  <c:v>Schools</c:v>
                </c:pt>
                <c:pt idx="3">
                  <c:v>ELICOS</c:v>
                </c:pt>
                <c:pt idx="4">
                  <c:v>Others</c:v>
                </c:pt>
              </c:strCache>
            </c:strRef>
          </c:cat>
          <c:val>
            <c:numRef>
              <c:f>'Pivot Provider Enthusiam'!$C$5:$C$10</c:f>
              <c:numCache>
                <c:formatCode>General</c:formatCode>
                <c:ptCount val="5"/>
                <c:pt idx="0">
                  <c:v>20</c:v>
                </c:pt>
                <c:pt idx="1">
                  <c:v>110</c:v>
                </c:pt>
                <c:pt idx="2">
                  <c:v>122</c:v>
                </c:pt>
                <c:pt idx="3">
                  <c:v>15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0D-4975-8081-3AF0FE6E9FE0}"/>
            </c:ext>
          </c:extLst>
        </c:ser>
        <c:ser>
          <c:idx val="2"/>
          <c:order val="2"/>
          <c:tx>
            <c:strRef>
              <c:f>'Pivot Provider Enthusiam'!$D$3:$D$4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Provider Enthusiam'!$A$5:$A$10</c:f>
              <c:strCache>
                <c:ptCount val="5"/>
                <c:pt idx="0">
                  <c:v>Higher Education</c:v>
                </c:pt>
                <c:pt idx="1">
                  <c:v>VET</c:v>
                </c:pt>
                <c:pt idx="2">
                  <c:v>Schools</c:v>
                </c:pt>
                <c:pt idx="3">
                  <c:v>ELICOS</c:v>
                </c:pt>
                <c:pt idx="4">
                  <c:v>Others</c:v>
                </c:pt>
              </c:strCache>
            </c:strRef>
          </c:cat>
          <c:val>
            <c:numRef>
              <c:f>'Pivot Provider Enthusiam'!$D$5:$D$10</c:f>
              <c:numCache>
                <c:formatCode>General</c:formatCode>
                <c:ptCount val="5"/>
                <c:pt idx="0">
                  <c:v>66</c:v>
                </c:pt>
                <c:pt idx="1">
                  <c:v>226</c:v>
                </c:pt>
                <c:pt idx="2">
                  <c:v>73</c:v>
                </c:pt>
                <c:pt idx="3">
                  <c:v>21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0D-4975-8081-3AF0FE6E9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3707951"/>
        <c:axId val="1633707535"/>
      </c:barChart>
      <c:catAx>
        <c:axId val="163370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3707535"/>
        <c:crosses val="autoZero"/>
        <c:auto val="1"/>
        <c:lblAlgn val="ctr"/>
        <c:lblOffset val="100"/>
        <c:noMultiLvlLbl val="0"/>
      </c:catAx>
      <c:valAx>
        <c:axId val="1633707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370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'Josh 1'!$Y$85</c:f>
              <c:strCache>
                <c:ptCount val="1"/>
                <c:pt idx="0">
                  <c:v>Increments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18-4580-91C5-CBBF0F33B26B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18-4580-91C5-CBBF0F33B26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18-4580-91C5-CBBF0F33B26B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18-4580-91C5-CBBF0F33B26B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18-4580-91C5-CBBF0F33B26B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18-4580-91C5-CBBF0F33B26B}"/>
              </c:ext>
            </c:extLst>
          </c:dPt>
          <c:val>
            <c:numRef>
              <c:f>'Josh 1'!$Y$86:$Y$91</c:f>
              <c:numCache>
                <c:formatCode>#,##0</c:formatCode>
                <c:ptCount val="6"/>
                <c:pt idx="0">
                  <c:v>151200</c:v>
                </c:pt>
                <c:pt idx="1">
                  <c:v>151200</c:v>
                </c:pt>
                <c:pt idx="2">
                  <c:v>151200</c:v>
                </c:pt>
                <c:pt idx="3">
                  <c:v>151200</c:v>
                </c:pt>
                <c:pt idx="4">
                  <c:v>151200</c:v>
                </c:pt>
                <c:pt idx="5">
                  <c:v>756000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18-4580-91C5-CBBF0F33B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pieChart>
        <c:varyColors val="1"/>
        <c:ser>
          <c:idx val="1"/>
          <c:order val="1"/>
          <c:tx>
            <c:v>Transactions</c:v>
          </c:tx>
          <c:spPr>
            <a:noFill/>
          </c:spPr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718-4580-91C5-CBBF0F33B26B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718-4580-91C5-CBBF0F33B26B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2718-4580-91C5-CBBF0F33B26B}"/>
              </c:ext>
            </c:extLst>
          </c:dPt>
          <c:val>
            <c:numRef>
              <c:f>'Josh 1'!$AB$86:$AB$88</c:f>
              <c:numCache>
                <c:formatCode>General</c:formatCode>
                <c:ptCount val="3"/>
                <c:pt idx="0">
                  <c:v>430058</c:v>
                </c:pt>
                <c:pt idx="1">
                  <c:v>20000</c:v>
                </c:pt>
                <c:pt idx="2">
                  <c:v>1061942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718-4580-91C5-CBBF0F33B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06197-B16C-4167-B4A2-43E65F1E5A01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57B0-241B-4F33-A6B9-B9EFF89289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07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3/02/2023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42288-60D7-4EA8-9340-6F5EC118A12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30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Survey data as at 21 July 2022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92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at 25 July 2022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419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169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570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Survey data as at 21 July 2022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92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34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0C1721-4ED4-4558-A62F-1F8590F875A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3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0C1721-4ED4-4558-A62F-1F8590F875A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34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983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70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26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12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5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044800"/>
            <a:ext cx="6858000" cy="45732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4000" y="2574000"/>
            <a:ext cx="6858000" cy="4321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 dirty="0">
                <a:solidFill>
                  <a:schemeClr val="bg2"/>
                </a:solidFill>
              </a:rPr>
              <a:t>Subtitle style  |  et </a:t>
            </a:r>
            <a:r>
              <a:rPr lang="en-AU" b="1" dirty="0" err="1">
                <a:solidFill>
                  <a:schemeClr val="bg2"/>
                </a:solidFill>
              </a:rPr>
              <a:t>milliaea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doluptatur</a:t>
            </a:r>
            <a:r>
              <a:rPr lang="en-AU" b="1" dirty="0">
                <a:solidFill>
                  <a:schemeClr val="bg2"/>
                </a:solidFill>
              </a:rPr>
              <a:t>  |  as </a:t>
            </a:r>
            <a:r>
              <a:rPr lang="en-AU" b="1" dirty="0" err="1">
                <a:solidFill>
                  <a:schemeClr val="bg2"/>
                </a:solidFill>
              </a:rPr>
              <a:t>molupti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oribus</a:t>
            </a:r>
            <a:endParaRPr lang="en-AU" b="1" dirty="0">
              <a:solidFill>
                <a:schemeClr val="bg2"/>
              </a:solidFill>
            </a:endParaRPr>
          </a:p>
        </p:txBody>
      </p:sp>
      <p:pic>
        <p:nvPicPr>
          <p:cNvPr id="4" name="Picture 3" descr="Australian Government&#10;Department of Education">
            <a:extLst>
              <a:ext uri="{FF2B5EF4-FFF2-40B4-BE49-F238E27FC236}">
                <a16:creationId xmlns:a16="http://schemas.microsoft.com/office/drawing/2014/main" id="{2A6690E9-B436-4255-ABAB-43AD20BD2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698866"/>
            <a:ext cx="2273813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6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183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635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180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84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35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E7B5-F56C-409F-A977-14AFBF2EA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0AE64-986F-4BB6-BAC1-0C556D5D1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669E3-6288-48F5-AC4B-C8A7FA78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EE75-79E3-4060-A32B-F42D8795C159}" type="datetimeFigureOut">
              <a:rPr lang="en-AU" smtClean="0"/>
              <a:t>3/02/2023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97E65-398C-4E71-B5CD-B557075B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34D9-5F1F-4390-BC2B-0167FF1E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7EFF-4AFD-47CD-B03A-50C2515942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62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10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9202"/>
            <a:ext cx="6364188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893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044802"/>
            <a:ext cx="6858000" cy="45732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9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4000" y="2574002"/>
            <a:ext cx="6858000" cy="43217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98"/>
            </a:lvl1pPr>
            <a:lvl2pPr marL="456789" indent="0" algn="ctr">
              <a:buNone/>
              <a:defRPr sz="1998"/>
            </a:lvl2pPr>
            <a:lvl3pPr marL="913577" indent="0" algn="ctr">
              <a:buNone/>
              <a:defRPr sz="1798"/>
            </a:lvl3pPr>
            <a:lvl4pPr marL="1370366" indent="0" algn="ctr">
              <a:buNone/>
              <a:defRPr sz="1599"/>
            </a:lvl4pPr>
            <a:lvl5pPr marL="1827154" indent="0" algn="ctr">
              <a:buNone/>
              <a:defRPr sz="1599"/>
            </a:lvl5pPr>
            <a:lvl6pPr marL="2283943" indent="0" algn="ctr">
              <a:buNone/>
              <a:defRPr sz="1599"/>
            </a:lvl6pPr>
            <a:lvl7pPr marL="2740731" indent="0" algn="ctr">
              <a:buNone/>
              <a:defRPr sz="1599"/>
            </a:lvl7pPr>
            <a:lvl8pPr marL="3197520" indent="0" algn="ctr">
              <a:buNone/>
              <a:defRPr sz="1599"/>
            </a:lvl8pPr>
            <a:lvl9pPr marL="3654308" indent="0" algn="ctr">
              <a:buNone/>
              <a:defRPr sz="1599"/>
            </a:lvl9pPr>
          </a:lstStyle>
          <a:p>
            <a:r>
              <a:rPr lang="en-AU" b="1" dirty="0">
                <a:solidFill>
                  <a:schemeClr val="bg2"/>
                </a:solidFill>
              </a:rPr>
              <a:t>Subtitle style  </a:t>
            </a:r>
            <a:r>
              <a:rPr lang="en-AU" b="1" dirty="0">
                <a:solidFill>
                  <a:srgbClr val="E9A913"/>
                </a:solidFill>
              </a:rPr>
              <a:t>|</a:t>
            </a:r>
            <a:r>
              <a:rPr lang="en-AU" b="1" dirty="0">
                <a:solidFill>
                  <a:schemeClr val="bg2"/>
                </a:solidFill>
              </a:rPr>
              <a:t>  et </a:t>
            </a:r>
            <a:r>
              <a:rPr lang="en-AU" b="1" dirty="0" err="1">
                <a:solidFill>
                  <a:schemeClr val="bg2"/>
                </a:solidFill>
              </a:rPr>
              <a:t>milliaea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doluptatur</a:t>
            </a:r>
            <a:r>
              <a:rPr lang="en-AU" b="1" dirty="0">
                <a:solidFill>
                  <a:schemeClr val="bg2"/>
                </a:solidFill>
              </a:rPr>
              <a:t>  </a:t>
            </a:r>
            <a:r>
              <a:rPr lang="en-AU" b="1" dirty="0">
                <a:solidFill>
                  <a:srgbClr val="E9A913"/>
                </a:solidFill>
              </a:rPr>
              <a:t>|</a:t>
            </a:r>
            <a:r>
              <a:rPr lang="en-AU" b="1" dirty="0">
                <a:solidFill>
                  <a:schemeClr val="bg2"/>
                </a:solidFill>
              </a:rPr>
              <a:t>  as </a:t>
            </a:r>
            <a:r>
              <a:rPr lang="en-AU" b="1" dirty="0" err="1">
                <a:solidFill>
                  <a:schemeClr val="bg2"/>
                </a:solidFill>
              </a:rPr>
              <a:t>molupti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oribus</a:t>
            </a:r>
            <a:endParaRPr lang="en-A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7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044800"/>
            <a:ext cx="6858000" cy="45732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4000" y="2574000"/>
            <a:ext cx="6858000" cy="4321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 dirty="0">
                <a:solidFill>
                  <a:schemeClr val="bg2"/>
                </a:solidFill>
              </a:rPr>
              <a:t>Subtitle style  |  et </a:t>
            </a:r>
            <a:r>
              <a:rPr lang="en-AU" b="1" dirty="0" err="1">
                <a:solidFill>
                  <a:schemeClr val="bg2"/>
                </a:solidFill>
              </a:rPr>
              <a:t>milliaea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doluptatur</a:t>
            </a:r>
            <a:r>
              <a:rPr lang="en-AU" b="1" dirty="0">
                <a:solidFill>
                  <a:schemeClr val="bg2"/>
                </a:solidFill>
              </a:rPr>
              <a:t>  |  as </a:t>
            </a:r>
            <a:r>
              <a:rPr lang="en-AU" b="1" dirty="0" err="1">
                <a:solidFill>
                  <a:schemeClr val="bg2"/>
                </a:solidFill>
              </a:rPr>
              <a:t>molupti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oribus</a:t>
            </a:r>
            <a:endParaRPr lang="en-AU" b="1" dirty="0">
              <a:solidFill>
                <a:schemeClr val="bg2"/>
              </a:solidFill>
            </a:endParaRPr>
          </a:p>
        </p:txBody>
      </p:sp>
      <p:pic>
        <p:nvPicPr>
          <p:cNvPr id="6" name="Picture 2" descr="Australian Government Department of Employment and Workplace Relations.">
            <a:extLst>
              <a:ext uri="{FF2B5EF4-FFF2-40B4-BE49-F238E27FC236}">
                <a16:creationId xmlns:a16="http://schemas.microsoft.com/office/drawing/2014/main" id="{036BE3A4-F35A-4182-8EC1-747502FA9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7584" y="698867"/>
            <a:ext cx="2456182" cy="7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7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ustralian Government Department of Employment and Workplace Relations.">
            <a:extLst>
              <a:ext uri="{FF2B5EF4-FFF2-40B4-BE49-F238E27FC236}">
                <a16:creationId xmlns:a16="http://schemas.microsoft.com/office/drawing/2014/main" id="{81509BFB-6DFB-45F7-AF63-ABD2FE54B3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7584" y="698867"/>
            <a:ext cx="2456182" cy="7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5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01985DA5-C056-1DD8-3D06-F48138236A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AU" b="1" dirty="0">
                <a:solidFill>
                  <a:schemeClr val="bg2"/>
                </a:solidFill>
              </a:rPr>
              <a:t>Subtitle style  |  et </a:t>
            </a:r>
            <a:r>
              <a:rPr lang="en-AU" b="1" dirty="0" err="1">
                <a:solidFill>
                  <a:schemeClr val="bg2"/>
                </a:solidFill>
              </a:rPr>
              <a:t>milliaea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doluptatur</a:t>
            </a:r>
            <a:r>
              <a:rPr lang="en-AU" b="1" dirty="0">
                <a:solidFill>
                  <a:schemeClr val="bg2"/>
                </a:solidFill>
              </a:rPr>
              <a:t>  |  as </a:t>
            </a:r>
            <a:r>
              <a:rPr lang="en-AU" b="1" dirty="0" err="1">
                <a:solidFill>
                  <a:schemeClr val="bg2"/>
                </a:solidFill>
              </a:rPr>
              <a:t>molupti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oribus</a:t>
            </a:r>
            <a:endParaRPr lang="en-AU" b="1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BC88-7E36-4428-94BF-D011E0F038CB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DF8A-F3AC-4977-BAC0-38A6441328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0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05C8B2-3CC6-6172-8F95-37A94A5171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0763"/>
            <a:ext cx="9144000" cy="317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90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9" r:id="rId2"/>
    <p:sldLayoutId id="214748372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002D3F"/>
          </a:solidFill>
          <a:latin typeface="+mn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907316AB-20F0-5D86-D942-E012F981D1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90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2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710002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03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defTabSz="913577" rtl="0" eaLnBrk="1" latinLnBrk="0" hangingPunct="1">
        <a:lnSpc>
          <a:spcPct val="90000"/>
        </a:lnSpc>
        <a:spcBef>
          <a:spcPct val="0"/>
        </a:spcBef>
        <a:buNone/>
        <a:defRPr sz="2498" kern="1200">
          <a:solidFill>
            <a:srgbClr val="002D3F"/>
          </a:solidFill>
          <a:latin typeface="+mn-lt"/>
          <a:ea typeface="+mj-ea"/>
          <a:cs typeface="+mj-cs"/>
        </a:defRPr>
      </a:lvl1pPr>
    </p:titleStyle>
    <p:bodyStyle>
      <a:lvl1pPr marL="230193" indent="-230193" algn="l" defTabSz="913577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1pPr>
      <a:lvl2pPr marL="685183" indent="-228394" algn="l" defTabSz="913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1" indent="-228394" algn="l" defTabSz="913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394" algn="l" defTabSz="913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4pPr>
      <a:lvl5pPr marL="2055548" indent="-228394" algn="l" defTabSz="913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5pPr>
      <a:lvl6pPr marL="2512337" indent="-228394" algn="l" defTabSz="913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629B5FC6-951D-CE67-EEC3-88B8E3A8C3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AU" b="1" dirty="0">
                <a:solidFill>
                  <a:schemeClr val="bg2"/>
                </a:solidFill>
              </a:rPr>
              <a:t>Subtitle style  |  et </a:t>
            </a:r>
            <a:r>
              <a:rPr lang="en-AU" b="1" dirty="0" err="1">
                <a:solidFill>
                  <a:schemeClr val="bg2"/>
                </a:solidFill>
              </a:rPr>
              <a:t>milliaea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doluptatur</a:t>
            </a:r>
            <a:r>
              <a:rPr lang="en-AU" b="1" dirty="0">
                <a:solidFill>
                  <a:schemeClr val="bg2"/>
                </a:solidFill>
              </a:rPr>
              <a:t>  |  as </a:t>
            </a:r>
            <a:r>
              <a:rPr lang="en-AU" b="1" dirty="0" err="1">
                <a:solidFill>
                  <a:schemeClr val="bg2"/>
                </a:solidFill>
              </a:rPr>
              <a:t>molupti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oribus</a:t>
            </a:r>
            <a:endParaRPr lang="en-AU" b="1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BC88-7E36-4428-94BF-D011E0F038C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DF8A-F3AC-4977-BAC0-38A64413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7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0A57B-384F-BF2E-C918-4B7FA4159D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8063"/>
            <a:ext cx="9144000" cy="330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77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404246"/>
          </a:solidFill>
          <a:latin typeface="+mn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F91B7-4634-8B27-9BDA-C02DC5B531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8063"/>
            <a:ext cx="9144000" cy="330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191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40424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BDB76394-B738-07FC-0F26-8EDFD82E9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907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australien-kontinent-geographie-23499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rismsAPI@education.gov.au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prismsAPI@education.gov.au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367C9-27E9-43E1-84A1-344810B09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987" y="1566019"/>
            <a:ext cx="6858000" cy="457323"/>
          </a:xfrm>
        </p:spPr>
        <p:txBody>
          <a:bodyPr>
            <a:normAutofit fontScale="90000"/>
          </a:bodyPr>
          <a:lstStyle/>
          <a:p>
            <a:r>
              <a:rPr lang="en-AU" b="1" i="0" dirty="0">
                <a:effectLst/>
                <a:latin typeface="Helvetica" panose="020B0604020202020204" pitchFamily="34" charset="0"/>
              </a:rPr>
              <a:t>PRISMS Modernisation Project Inaugural Technical Working Group 30 November 2022</a:t>
            </a:r>
          </a:p>
        </p:txBody>
      </p:sp>
      <p:sp>
        <p:nvSpPr>
          <p:cNvPr id="6" name="Subtitle 17">
            <a:extLst>
              <a:ext uri="{FF2B5EF4-FFF2-40B4-BE49-F238E27FC236}">
                <a16:creationId xmlns:a16="http://schemas.microsoft.com/office/drawing/2014/main" id="{B871AEE7-26BD-4788-92DD-E459FC0AC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987" y="2438041"/>
            <a:ext cx="7195397" cy="640976"/>
          </a:xfrm>
        </p:spPr>
        <p:txBody>
          <a:bodyPr>
            <a:normAutofit/>
          </a:bodyPr>
          <a:lstStyle/>
          <a:p>
            <a:r>
              <a:rPr lang="en-AU" sz="1600" dirty="0"/>
              <a:t>Warwick Miles | Director – PRISMS Modernisation</a:t>
            </a:r>
          </a:p>
          <a:p>
            <a:r>
              <a:rPr lang="en-AU" sz="1600" dirty="0"/>
              <a:t>Department of Education</a:t>
            </a:r>
          </a:p>
          <a:p>
            <a:pPr algn="ctr"/>
            <a:endParaRPr lang="en-AU" dirty="0">
              <a:solidFill>
                <a:schemeClr val="bg2"/>
              </a:solidFill>
            </a:endParaRPr>
          </a:p>
          <a:p>
            <a:pPr algn="ctr"/>
            <a:endParaRPr lang="en-AU" dirty="0">
              <a:solidFill>
                <a:schemeClr val="bg2"/>
              </a:solidFill>
            </a:endParaRPr>
          </a:p>
          <a:p>
            <a:pPr algn="ctr"/>
            <a:endParaRPr lang="en-AU" dirty="0">
              <a:solidFill>
                <a:schemeClr val="bg2"/>
              </a:solidFill>
            </a:endParaRPr>
          </a:p>
          <a:p>
            <a:endParaRPr lang="en-AU" dirty="0">
              <a:solidFill>
                <a:schemeClr val="bg2"/>
              </a:solidFill>
            </a:endParaRPr>
          </a:p>
          <a:p>
            <a:endParaRPr lang="en-AU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5" name="Subtitle 17">
            <a:extLst>
              <a:ext uri="{FF2B5EF4-FFF2-40B4-BE49-F238E27FC236}">
                <a16:creationId xmlns:a16="http://schemas.microsoft.com/office/drawing/2014/main" id="{AE23EF75-1D0F-4245-BAD1-24C3A5135DE9}"/>
              </a:ext>
            </a:extLst>
          </p:cNvPr>
          <p:cNvSpPr txBox="1">
            <a:spLocks/>
          </p:cNvSpPr>
          <p:nvPr/>
        </p:nvSpPr>
        <p:spPr>
          <a:xfrm>
            <a:off x="832987" y="3507952"/>
            <a:ext cx="7195397" cy="6409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9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0712CF-F07A-4B71-AFAC-D9F28E6D7336}"/>
              </a:ext>
            </a:extLst>
          </p:cNvPr>
          <p:cNvCxnSpPr/>
          <p:nvPr/>
        </p:nvCxnSpPr>
        <p:spPr>
          <a:xfrm flipH="1">
            <a:off x="2902345" y="2491607"/>
            <a:ext cx="1" cy="211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4D3C66-F8D0-4662-BE17-98E1BA7AB02E}"/>
              </a:ext>
            </a:extLst>
          </p:cNvPr>
          <p:cNvCxnSpPr/>
          <p:nvPr/>
        </p:nvCxnSpPr>
        <p:spPr>
          <a:xfrm flipH="1">
            <a:off x="8316772" y="2894652"/>
            <a:ext cx="1" cy="211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615DB1B-F2E2-4988-85E6-F5DEFA9D786D}"/>
              </a:ext>
            </a:extLst>
          </p:cNvPr>
          <p:cNvCxnSpPr/>
          <p:nvPr/>
        </p:nvCxnSpPr>
        <p:spPr>
          <a:xfrm flipH="1">
            <a:off x="6631276" y="2895243"/>
            <a:ext cx="1" cy="211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2DD411-1F7A-4F68-A434-67286D036AE3}"/>
              </a:ext>
            </a:extLst>
          </p:cNvPr>
          <p:cNvCxnSpPr/>
          <p:nvPr/>
        </p:nvCxnSpPr>
        <p:spPr>
          <a:xfrm flipH="1">
            <a:off x="5729226" y="2520336"/>
            <a:ext cx="1" cy="211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7F35CB-CB86-4925-A8D4-A564C9E420DB}"/>
              </a:ext>
            </a:extLst>
          </p:cNvPr>
          <p:cNvCxnSpPr/>
          <p:nvPr/>
        </p:nvCxnSpPr>
        <p:spPr>
          <a:xfrm flipH="1">
            <a:off x="5334014" y="2514963"/>
            <a:ext cx="1" cy="211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3966B95-8381-4BFA-8D1E-AAD290FED878}"/>
              </a:ext>
            </a:extLst>
          </p:cNvPr>
          <p:cNvCxnSpPr/>
          <p:nvPr/>
        </p:nvCxnSpPr>
        <p:spPr>
          <a:xfrm flipH="1">
            <a:off x="4050991" y="2896068"/>
            <a:ext cx="1" cy="211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2B33990-16BC-46ED-BCE8-6A09FB9DDE1A}"/>
              </a:ext>
            </a:extLst>
          </p:cNvPr>
          <p:cNvSpPr/>
          <p:nvPr/>
        </p:nvSpPr>
        <p:spPr>
          <a:xfrm>
            <a:off x="255268" y="199928"/>
            <a:ext cx="6469415" cy="748047"/>
          </a:xfrm>
          <a:prstGeom prst="round2DiagRect">
            <a:avLst/>
          </a:prstGeom>
          <a:solidFill>
            <a:srgbClr val="002D40"/>
          </a:solidFill>
          <a:ln>
            <a:solidFill>
              <a:srgbClr val="002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>
              <a:defRPr/>
            </a:pPr>
            <a:endParaRPr lang="en-AU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55F802-0B72-430D-B864-636F0CA64436}"/>
              </a:ext>
            </a:extLst>
          </p:cNvPr>
          <p:cNvCxnSpPr/>
          <p:nvPr/>
        </p:nvCxnSpPr>
        <p:spPr>
          <a:xfrm flipH="1">
            <a:off x="1791362" y="2896068"/>
            <a:ext cx="1" cy="211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2AD1C65-1F5F-4AE6-BD46-80454203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47" y="216726"/>
            <a:ext cx="4818153" cy="835131"/>
          </a:xfrm>
          <a:ln>
            <a:noFill/>
          </a:ln>
        </p:spPr>
        <p:txBody>
          <a:bodyPr>
            <a:noAutofit/>
          </a:bodyPr>
          <a:lstStyle/>
          <a:p>
            <a:r>
              <a:rPr lang="en-AU" sz="2797" b="1" dirty="0">
                <a:solidFill>
                  <a:schemeClr val="bg1"/>
                </a:solidFill>
                <a:latin typeface="Calibri" panose="020F0502020204030204" pitchFamily="34" charset="0"/>
              </a:rPr>
              <a:t>PRISMS: Implementation Plan</a:t>
            </a:r>
            <a:endParaRPr lang="en-AU" sz="2797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388B0F-8261-4F74-9E9C-DD54F3AC8B8E}"/>
              </a:ext>
            </a:extLst>
          </p:cNvPr>
          <p:cNvGrpSpPr/>
          <p:nvPr/>
        </p:nvGrpSpPr>
        <p:grpSpPr>
          <a:xfrm>
            <a:off x="345520" y="1271121"/>
            <a:ext cx="8452960" cy="3009362"/>
            <a:chOff x="346045" y="1297258"/>
            <a:chExt cx="8460298" cy="301197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51E0A3-FBAF-4411-AC8F-AE658EAEB9F5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836800" y="2503350"/>
              <a:ext cx="1" cy="2112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F7674C-23BC-41B4-90A2-B6A047BD1889}"/>
                </a:ext>
              </a:extLst>
            </p:cNvPr>
            <p:cNvSpPr/>
            <p:nvPr/>
          </p:nvSpPr>
          <p:spPr>
            <a:xfrm>
              <a:off x="6153265" y="3386178"/>
              <a:ext cx="971795" cy="405293"/>
            </a:xfrm>
            <a:prstGeom prst="rect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Jan 2023 – </a:t>
              </a:r>
              <a:b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Jun 2024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11D4F0-5813-486E-B6C2-7DCDBB6885C8}"/>
                </a:ext>
              </a:extLst>
            </p:cNvPr>
            <p:cNvSpPr/>
            <p:nvPr/>
          </p:nvSpPr>
          <p:spPr>
            <a:xfrm>
              <a:off x="346045" y="1307917"/>
              <a:ext cx="981512" cy="517761"/>
            </a:xfrm>
            <a:prstGeom prst="rect">
              <a:avLst/>
            </a:prstGeom>
            <a:solidFill>
              <a:srgbClr val="B60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Project Planning and Scheduling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7ECD2B-9229-4DBC-9A18-246CBE875157}"/>
                </a:ext>
              </a:extLst>
            </p:cNvPr>
            <p:cNvSpPr/>
            <p:nvPr/>
          </p:nvSpPr>
          <p:spPr>
            <a:xfrm>
              <a:off x="346045" y="1825938"/>
              <a:ext cx="981512" cy="405293"/>
            </a:xfrm>
            <a:prstGeom prst="rect">
              <a:avLst/>
            </a:prstGeom>
            <a:solidFill>
              <a:srgbClr val="D47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Jul-Aug 2022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0F4027-B748-4602-8F76-33CE41E9937C}"/>
                </a:ext>
              </a:extLst>
            </p:cNvPr>
            <p:cNvSpPr/>
            <p:nvPr/>
          </p:nvSpPr>
          <p:spPr>
            <a:xfrm>
              <a:off x="663778" y="2157304"/>
              <a:ext cx="346046" cy="346046"/>
            </a:xfrm>
            <a:prstGeom prst="ellipse">
              <a:avLst/>
            </a:prstGeom>
            <a:solidFill>
              <a:srgbClr val="D47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A8BF20-8905-4542-AC59-664AA34B2B4F}"/>
                </a:ext>
              </a:extLst>
            </p:cNvPr>
            <p:cNvSpPr/>
            <p:nvPr/>
          </p:nvSpPr>
          <p:spPr>
            <a:xfrm>
              <a:off x="2410786" y="1307917"/>
              <a:ext cx="981512" cy="517761"/>
            </a:xfrm>
            <a:prstGeom prst="rect">
              <a:avLst/>
            </a:prstGeom>
            <a:solidFill>
              <a:srgbClr val="B60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Discovery and Solution Architecture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60C795-B394-4F60-A9F3-A281DAF0F3AF}"/>
                </a:ext>
              </a:extLst>
            </p:cNvPr>
            <p:cNvSpPr/>
            <p:nvPr/>
          </p:nvSpPr>
          <p:spPr>
            <a:xfrm>
              <a:off x="2410786" y="1825938"/>
              <a:ext cx="981512" cy="405293"/>
            </a:xfrm>
            <a:prstGeom prst="rect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Jul-Dec 2022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C9649CA-057A-4F42-A36C-1B8E08529758}"/>
                </a:ext>
              </a:extLst>
            </p:cNvPr>
            <p:cNvSpPr/>
            <p:nvPr/>
          </p:nvSpPr>
          <p:spPr>
            <a:xfrm>
              <a:off x="2728518" y="2157304"/>
              <a:ext cx="346046" cy="346046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6066C-93F6-409A-9F19-4A15BB2CF62B}"/>
                </a:ext>
              </a:extLst>
            </p:cNvPr>
            <p:cNvSpPr/>
            <p:nvPr/>
          </p:nvSpPr>
          <p:spPr>
            <a:xfrm>
              <a:off x="4791424" y="1297258"/>
              <a:ext cx="1603865" cy="517761"/>
            </a:xfrm>
            <a:prstGeom prst="rect">
              <a:avLst/>
            </a:prstGeom>
            <a:gradFill flip="none" rotWithShape="1">
              <a:gsLst>
                <a:gs pos="28000">
                  <a:srgbClr val="287DB3"/>
                </a:gs>
                <a:gs pos="71000">
                  <a:srgbClr val="0085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Ongoing API releases and sector onboarding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98E5FA-7F9F-4338-966A-C3BAF0F25754}"/>
                </a:ext>
              </a:extLst>
            </p:cNvPr>
            <p:cNvSpPr/>
            <p:nvPr/>
          </p:nvSpPr>
          <p:spPr>
            <a:xfrm>
              <a:off x="4791427" y="1801470"/>
              <a:ext cx="1603865" cy="405293"/>
            </a:xfrm>
            <a:prstGeom prst="rect">
              <a:avLst/>
            </a:prstGeom>
            <a:gradFill>
              <a:gsLst>
                <a:gs pos="59000">
                  <a:srgbClr val="6CC6AC"/>
                </a:gs>
                <a:gs pos="30000">
                  <a:srgbClr val="86D4E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Jul 2023- Jun 2024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6AE1C52-AA4B-4DE3-92AF-2ED9D2AB80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927" y="2798228"/>
              <a:ext cx="7503113" cy="292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EFD0EF-FBFF-4F5C-A824-1D06A4BF30A7}"/>
                </a:ext>
              </a:extLst>
            </p:cNvPr>
            <p:cNvSpPr/>
            <p:nvPr/>
          </p:nvSpPr>
          <p:spPr>
            <a:xfrm>
              <a:off x="733511" y="2714648"/>
              <a:ext cx="206577" cy="206577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34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13DBE4-0609-4813-A68C-C79B0968811D}"/>
                </a:ext>
              </a:extLst>
            </p:cNvPr>
            <p:cNvSpPr/>
            <p:nvPr/>
          </p:nvSpPr>
          <p:spPr>
            <a:xfrm>
              <a:off x="1685660" y="2704354"/>
              <a:ext cx="206577" cy="206577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34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FF71978-3D16-42F1-878C-75A44F3FA849}"/>
                </a:ext>
              </a:extLst>
            </p:cNvPr>
            <p:cNvSpPr/>
            <p:nvPr/>
          </p:nvSpPr>
          <p:spPr>
            <a:xfrm>
              <a:off x="2798252" y="2714648"/>
              <a:ext cx="206577" cy="206577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34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1700EDF-EBA0-4121-AE27-A40B68433470}"/>
                </a:ext>
              </a:extLst>
            </p:cNvPr>
            <p:cNvSpPr/>
            <p:nvPr/>
          </p:nvSpPr>
          <p:spPr>
            <a:xfrm>
              <a:off x="3950687" y="2714648"/>
              <a:ext cx="206577" cy="206577"/>
            </a:xfrm>
            <a:prstGeom prst="ellipse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34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19D529-2B6D-4D8D-93C6-0CBCAF2FB706}"/>
                </a:ext>
              </a:extLst>
            </p:cNvPr>
            <p:cNvSpPr/>
            <p:nvPr/>
          </p:nvSpPr>
          <p:spPr>
            <a:xfrm>
              <a:off x="8222785" y="2702833"/>
              <a:ext cx="206577" cy="206577"/>
            </a:xfrm>
            <a:prstGeom prst="ellipse">
              <a:avLst/>
            </a:prstGeom>
            <a:solidFill>
              <a:srgbClr val="F48071"/>
            </a:solidFill>
            <a:ln>
              <a:solidFill>
                <a:srgbClr val="F48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34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17C830-3AD5-4798-B2E2-67BD946E13AA}"/>
                </a:ext>
              </a:extLst>
            </p:cNvPr>
            <p:cNvSpPr/>
            <p:nvPr/>
          </p:nvSpPr>
          <p:spPr>
            <a:xfrm>
              <a:off x="1298193" y="3791471"/>
              <a:ext cx="971795" cy="517761"/>
            </a:xfrm>
            <a:prstGeom prst="rect">
              <a:avLst/>
            </a:prstGeom>
            <a:solidFill>
              <a:srgbClr val="B60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Stakeholder Consultations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8F490A-90FD-4BEE-9893-62F266FBBE53}"/>
                </a:ext>
              </a:extLst>
            </p:cNvPr>
            <p:cNvSpPr/>
            <p:nvPr/>
          </p:nvSpPr>
          <p:spPr>
            <a:xfrm>
              <a:off x="1298195" y="3387362"/>
              <a:ext cx="971796" cy="405293"/>
            </a:xfrm>
            <a:prstGeom prst="rect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Aug 2022 – </a:t>
              </a:r>
              <a:b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Jul 2024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0D4E34C-656F-43EA-81D4-EE8F965473EC}"/>
                </a:ext>
              </a:extLst>
            </p:cNvPr>
            <p:cNvSpPr/>
            <p:nvPr/>
          </p:nvSpPr>
          <p:spPr>
            <a:xfrm>
              <a:off x="1615927" y="3097290"/>
              <a:ext cx="346046" cy="346046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C278E0-AA23-4373-8C9E-E9DFB88C7A3B}"/>
                </a:ext>
              </a:extLst>
            </p:cNvPr>
            <p:cNvSpPr/>
            <p:nvPr/>
          </p:nvSpPr>
          <p:spPr>
            <a:xfrm>
              <a:off x="3568078" y="3791471"/>
              <a:ext cx="971795" cy="517761"/>
            </a:xfrm>
            <a:prstGeom prst="rect">
              <a:avLst/>
            </a:prstGeom>
            <a:solidFill>
              <a:srgbClr val="287DB3"/>
            </a:solidFill>
            <a:ln>
              <a:solidFill>
                <a:srgbClr val="287D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Agile Development and co-design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CA7AE4-6CBE-4AD2-9FC4-C3F321FD113F}"/>
                </a:ext>
              </a:extLst>
            </p:cNvPr>
            <p:cNvSpPr/>
            <p:nvPr/>
          </p:nvSpPr>
          <p:spPr>
            <a:xfrm>
              <a:off x="3568078" y="3387362"/>
              <a:ext cx="971795" cy="405293"/>
            </a:xfrm>
            <a:prstGeom prst="rect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Jan 2023 – </a:t>
              </a:r>
              <a:b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Jun 2024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D14E84E-8BB4-4CF7-A1EF-A01EB6C922F6}"/>
                </a:ext>
              </a:extLst>
            </p:cNvPr>
            <p:cNvSpPr/>
            <p:nvPr/>
          </p:nvSpPr>
          <p:spPr>
            <a:xfrm>
              <a:off x="3880954" y="3097290"/>
              <a:ext cx="346046" cy="346046"/>
            </a:xfrm>
            <a:prstGeom prst="ellipse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FA1E88-F854-41F4-A043-AE3079AD11D3}"/>
                </a:ext>
              </a:extLst>
            </p:cNvPr>
            <p:cNvSpPr/>
            <p:nvPr/>
          </p:nvSpPr>
          <p:spPr>
            <a:xfrm>
              <a:off x="6153271" y="3790288"/>
              <a:ext cx="971795" cy="517761"/>
            </a:xfrm>
            <a:prstGeom prst="rect">
              <a:avLst/>
            </a:prstGeom>
            <a:solidFill>
              <a:srgbClr val="008276"/>
            </a:solidFill>
            <a:ln>
              <a:solidFill>
                <a:srgbClr val="0082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Onboarding Support Workshops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7B7D59-C0F5-47CA-8DF2-7FE6E65FD4EC}"/>
                </a:ext>
              </a:extLst>
            </p:cNvPr>
            <p:cNvSpPr/>
            <p:nvPr/>
          </p:nvSpPr>
          <p:spPr>
            <a:xfrm>
              <a:off x="7834548" y="3789104"/>
              <a:ext cx="971795" cy="517761"/>
            </a:xfrm>
            <a:prstGeom prst="rect">
              <a:avLst/>
            </a:prstGeom>
            <a:solidFill>
              <a:srgbClr val="F76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974" b="1" dirty="0">
                  <a:solidFill>
                    <a:prstClr val="white"/>
                  </a:solidFill>
                  <a:latin typeface="Calibri" panose="020F0502020204030204"/>
                </a:rPr>
                <a:t>API as BAU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C35505-8DF4-41B4-AABD-0B228FEA8CFC}"/>
                </a:ext>
              </a:extLst>
            </p:cNvPr>
            <p:cNvSpPr/>
            <p:nvPr/>
          </p:nvSpPr>
          <p:spPr>
            <a:xfrm>
              <a:off x="7834548" y="3384995"/>
              <a:ext cx="971795" cy="405293"/>
            </a:xfrm>
            <a:prstGeom prst="rect">
              <a:avLst/>
            </a:prstGeom>
            <a:solidFill>
              <a:srgbClr val="F48071"/>
            </a:solidFill>
            <a:ln>
              <a:solidFill>
                <a:srgbClr val="F48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049" b="1" dirty="0">
                  <a:solidFill>
                    <a:prstClr val="white"/>
                  </a:solidFill>
                  <a:latin typeface="Calibri" panose="020F0502020204030204"/>
                </a:rPr>
                <a:t>Jun 2024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450C000-244D-4F6B-961C-35A4C34BBE78}"/>
                </a:ext>
              </a:extLst>
            </p:cNvPr>
            <p:cNvSpPr/>
            <p:nvPr/>
          </p:nvSpPr>
          <p:spPr>
            <a:xfrm>
              <a:off x="8147425" y="3094923"/>
              <a:ext cx="346046" cy="346046"/>
            </a:xfrm>
            <a:prstGeom prst="ellipse">
              <a:avLst/>
            </a:prstGeom>
            <a:solidFill>
              <a:srgbClr val="F48071"/>
            </a:solidFill>
            <a:ln>
              <a:solidFill>
                <a:srgbClr val="F48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13155A-93A5-4311-AE12-CF22CE317242}"/>
                </a:ext>
              </a:extLst>
            </p:cNvPr>
            <p:cNvSpPr/>
            <p:nvPr/>
          </p:nvSpPr>
          <p:spPr>
            <a:xfrm>
              <a:off x="6459613" y="3096107"/>
              <a:ext cx="346046" cy="346046"/>
            </a:xfrm>
            <a:prstGeom prst="ellipse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EE9B901-832D-487C-99A2-68775E8DD3EC}"/>
                </a:ext>
              </a:extLst>
            </p:cNvPr>
            <p:cNvSpPr/>
            <p:nvPr/>
          </p:nvSpPr>
          <p:spPr>
            <a:xfrm>
              <a:off x="6524168" y="2704354"/>
              <a:ext cx="206577" cy="206577"/>
            </a:xfrm>
            <a:prstGeom prst="ellipse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049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43614A1-F2A2-484E-8DC2-8FC89D29EA49}"/>
                </a:ext>
              </a:extLst>
            </p:cNvPr>
            <p:cNvSpPr/>
            <p:nvPr/>
          </p:nvSpPr>
          <p:spPr>
            <a:xfrm>
              <a:off x="5612187" y="2724173"/>
              <a:ext cx="206577" cy="206577"/>
            </a:xfrm>
            <a:prstGeom prst="ellipse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049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825C6D-E225-41A4-9D8F-79FAA1934DEF}"/>
                </a:ext>
              </a:extLst>
            </p:cNvPr>
            <p:cNvSpPr/>
            <p:nvPr/>
          </p:nvSpPr>
          <p:spPr>
            <a:xfrm>
              <a:off x="5233987" y="2714648"/>
              <a:ext cx="206577" cy="206577"/>
            </a:xfrm>
            <a:prstGeom prst="ellipse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endParaRPr lang="en-AU" sz="134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2857E08-FA63-4FEA-8067-0F8FF47B7959}"/>
                </a:ext>
              </a:extLst>
            </p:cNvPr>
            <p:cNvSpPr/>
            <p:nvPr/>
          </p:nvSpPr>
          <p:spPr>
            <a:xfrm>
              <a:off x="5164252" y="2180641"/>
              <a:ext cx="346046" cy="346046"/>
            </a:xfrm>
            <a:prstGeom prst="ellipse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FC06110-EA53-45F3-A6F3-AE38FEAF6779}"/>
                </a:ext>
              </a:extLst>
            </p:cNvPr>
            <p:cNvSpPr/>
            <p:nvPr/>
          </p:nvSpPr>
          <p:spPr>
            <a:xfrm>
              <a:off x="5557207" y="2180641"/>
              <a:ext cx="346046" cy="346046"/>
            </a:xfrm>
            <a:prstGeom prst="ellipse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77">
                <a:defRPr/>
              </a:pPr>
              <a:r>
                <a:rPr lang="en-AU" sz="1349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pic>
        <p:nvPicPr>
          <p:cNvPr id="53" name="Graphic 52" descr="Aspiration outline">
            <a:extLst>
              <a:ext uri="{FF2B5EF4-FFF2-40B4-BE49-F238E27FC236}">
                <a16:creationId xmlns:a16="http://schemas.microsoft.com/office/drawing/2014/main" id="{CB08190A-11F7-45A6-813B-545394E6F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520" y="345550"/>
            <a:ext cx="456803" cy="456803"/>
          </a:xfrm>
          <a:prstGeom prst="rect">
            <a:avLst/>
          </a:prstGeom>
        </p:spPr>
      </p:pic>
      <p:graphicFrame>
        <p:nvGraphicFramePr>
          <p:cNvPr id="54" name="Table 54">
            <a:extLst>
              <a:ext uri="{FF2B5EF4-FFF2-40B4-BE49-F238E27FC236}">
                <a16:creationId xmlns:a16="http://schemas.microsoft.com/office/drawing/2014/main" id="{F08105FB-DE4D-4B81-9A1A-C237DA453298}"/>
              </a:ext>
            </a:extLst>
          </p:cNvPr>
          <p:cNvGraphicFramePr>
            <a:graphicFrameLocks noGrp="1"/>
          </p:cNvGraphicFramePr>
          <p:nvPr/>
        </p:nvGraphicFramePr>
        <p:xfrm>
          <a:off x="1824925" y="4518819"/>
          <a:ext cx="5494152" cy="4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538">
                  <a:extLst>
                    <a:ext uri="{9D8B030D-6E8A-4147-A177-3AD203B41FA5}">
                      <a16:colId xmlns:a16="http://schemas.microsoft.com/office/drawing/2014/main" val="1875673065"/>
                    </a:ext>
                  </a:extLst>
                </a:gridCol>
                <a:gridCol w="1373538">
                  <a:extLst>
                    <a:ext uri="{9D8B030D-6E8A-4147-A177-3AD203B41FA5}">
                      <a16:colId xmlns:a16="http://schemas.microsoft.com/office/drawing/2014/main" val="1909383451"/>
                    </a:ext>
                  </a:extLst>
                </a:gridCol>
                <a:gridCol w="1373538">
                  <a:extLst>
                    <a:ext uri="{9D8B030D-6E8A-4147-A177-3AD203B41FA5}">
                      <a16:colId xmlns:a16="http://schemas.microsoft.com/office/drawing/2014/main" val="1457444633"/>
                    </a:ext>
                  </a:extLst>
                </a:gridCol>
                <a:gridCol w="1373538">
                  <a:extLst>
                    <a:ext uri="{9D8B030D-6E8A-4147-A177-3AD203B41FA5}">
                      <a16:colId xmlns:a16="http://schemas.microsoft.com/office/drawing/2014/main" val="1753552326"/>
                    </a:ext>
                  </a:extLst>
                </a:gridCol>
              </a:tblGrid>
              <a:tr h="243629">
                <a:tc>
                  <a:txBody>
                    <a:bodyPr/>
                    <a:lstStyle/>
                    <a:p>
                      <a:pPr algn="ctr"/>
                      <a:r>
                        <a:rPr lang="en-AU" sz="1000" dirty="0"/>
                        <a:t>Project Phase 1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1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 dirty="0">
                          <a:solidFill>
                            <a:prstClr val="white"/>
                          </a:solidFill>
                          <a:latin typeface="+mn-lt"/>
                        </a:rPr>
                        <a:t>Project Phase 2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>
                          <a:solidFill>
                            <a:prstClr val="white"/>
                          </a:solidFill>
                          <a:latin typeface="+mn-lt"/>
                        </a:rPr>
                        <a:t>Project Phase 3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>
                          <a:solidFill>
                            <a:prstClr val="white"/>
                          </a:solidFill>
                          <a:latin typeface="+mn-lt"/>
                        </a:rPr>
                        <a:t>Project Phase 4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87501"/>
                  </a:ext>
                </a:extLst>
              </a:tr>
              <a:tr h="243629"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>
                          <a:solidFill>
                            <a:schemeClr val="bg1"/>
                          </a:solidFill>
                        </a:rPr>
                        <a:t>Establishment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71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Implementation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Transition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>
                          <a:solidFill>
                            <a:schemeClr val="bg1"/>
                          </a:solidFill>
                        </a:rPr>
                        <a:t>BAU</a:t>
                      </a:r>
                    </a:p>
                  </a:txBody>
                  <a:tcPr marL="91361" marR="91361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8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99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26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7D93-412B-4493-AA60-326648A3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83" y="205454"/>
            <a:ext cx="6358301" cy="536561"/>
          </a:xfrm>
        </p:spPr>
        <p:txBody>
          <a:bodyPr>
            <a:normAutofit/>
          </a:bodyPr>
          <a:lstStyle/>
          <a:p>
            <a:r>
              <a:rPr lang="en-AU" dirty="0"/>
              <a:t>PRISMS Modernisation Survey Responses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03EF49-CB86-4C98-B545-8206D58AF965}"/>
              </a:ext>
            </a:extLst>
          </p:cNvPr>
          <p:cNvSpPr/>
          <p:nvPr/>
        </p:nvSpPr>
        <p:spPr>
          <a:xfrm>
            <a:off x="389066" y="836841"/>
            <a:ext cx="8571359" cy="1449525"/>
          </a:xfrm>
          <a:prstGeom prst="rect">
            <a:avLst/>
          </a:prstGeom>
          <a:noFill/>
          <a:ln>
            <a:solidFill>
              <a:srgbClr val="605E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/>
            <a:endParaRPr lang="en-AU" sz="3996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3996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1598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1598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1598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1598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1598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1598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ACFCC-5B6B-461F-80AD-2F92DF6DAB74}"/>
              </a:ext>
            </a:extLst>
          </p:cNvPr>
          <p:cNvSpPr txBox="1"/>
          <p:nvPr/>
        </p:nvSpPr>
        <p:spPr>
          <a:xfrm>
            <a:off x="454428" y="961993"/>
            <a:ext cx="1601692" cy="11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/>
            <a:r>
              <a:rPr lang="en-AU" sz="2997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1344</a:t>
            </a:r>
          </a:p>
          <a:p>
            <a:pPr algn="ctr" defTabSz="913554"/>
            <a:endParaRPr lang="en-AU" sz="1399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algn="ctr" defTabSz="913554"/>
            <a:r>
              <a:rPr lang="en-AU" sz="13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Registered CRICOS Providers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F5643-70FC-4B84-8500-E4708CFB5A3F}"/>
              </a:ext>
            </a:extLst>
          </p:cNvPr>
          <p:cNvSpPr txBox="1"/>
          <p:nvPr/>
        </p:nvSpPr>
        <p:spPr>
          <a:xfrm>
            <a:off x="2097163" y="921844"/>
            <a:ext cx="1921076" cy="14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/>
            <a:r>
              <a:rPr lang="en-AU" sz="2997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961,423</a:t>
            </a:r>
          </a:p>
          <a:p>
            <a:pPr algn="ctr" defTabSz="913554"/>
            <a:endParaRPr lang="en-AU" sz="1399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algn="ctr" defTabSz="913554"/>
            <a:r>
              <a:rPr lang="en-AU" sz="1399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CoEs</a:t>
            </a:r>
            <a:r>
              <a:rPr lang="en-AU" sz="13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Created in 2019 by registered CRICOS providers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C4DED-AB6D-4AC2-8B6F-5B40DF18260C}"/>
              </a:ext>
            </a:extLst>
          </p:cNvPr>
          <p:cNvSpPr txBox="1"/>
          <p:nvPr/>
        </p:nvSpPr>
        <p:spPr>
          <a:xfrm>
            <a:off x="4325716" y="916102"/>
            <a:ext cx="1685113" cy="14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/>
            <a:r>
              <a:rPr lang="en-AU" sz="2997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510,879</a:t>
            </a:r>
          </a:p>
          <a:p>
            <a:pPr algn="ctr" defTabSz="913554"/>
            <a:endParaRPr lang="en-AU" sz="1399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algn="ctr" defTabSz="913554"/>
            <a:r>
              <a:rPr lang="en-AU" sz="13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SCVs Reported in 2019 by registered CRICOS providers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1F1DF-CE0A-4088-8FB6-EDFF25AD7F45}"/>
              </a:ext>
            </a:extLst>
          </p:cNvPr>
          <p:cNvSpPr txBox="1"/>
          <p:nvPr/>
        </p:nvSpPr>
        <p:spPr>
          <a:xfrm>
            <a:off x="6010828" y="870089"/>
            <a:ext cx="2813827" cy="14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/>
            <a:r>
              <a:rPr lang="en-AU" sz="2997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1,472,522</a:t>
            </a:r>
          </a:p>
          <a:p>
            <a:pPr algn="ctr" defTabSz="913554"/>
            <a:endParaRPr lang="en-AU" sz="1399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algn="ctr" defTabSz="913554"/>
            <a:r>
              <a:rPr lang="en-AU" sz="1399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CoEs</a:t>
            </a:r>
            <a:r>
              <a:rPr lang="en-AU" sz="13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and SCVs Combined Reported in 2019 by registered CRICOS providers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2E51D1-3F4A-4E82-958D-072B105424C9}"/>
              </a:ext>
            </a:extLst>
          </p:cNvPr>
          <p:cNvSpPr/>
          <p:nvPr/>
        </p:nvSpPr>
        <p:spPr>
          <a:xfrm>
            <a:off x="389067" y="2718014"/>
            <a:ext cx="8571358" cy="1540161"/>
          </a:xfrm>
          <a:prstGeom prst="rect">
            <a:avLst/>
          </a:prstGeom>
          <a:noFill/>
          <a:ln>
            <a:solidFill>
              <a:srgbClr val="605E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/>
            <a:endParaRPr lang="en-AU" sz="3996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3996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1598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1598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1598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1598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1598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algn="ctr" defTabSz="913554"/>
            <a:endParaRPr lang="en-AU" sz="1598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F3BB9-22B8-44CC-BC36-77F6CFE5E07C}"/>
              </a:ext>
            </a:extLst>
          </p:cNvPr>
          <p:cNvSpPr txBox="1"/>
          <p:nvPr/>
        </p:nvSpPr>
        <p:spPr>
          <a:xfrm>
            <a:off x="485582" y="2861896"/>
            <a:ext cx="1601691" cy="11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/>
            <a:r>
              <a:rPr lang="en-AU" sz="2997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49.93%</a:t>
            </a:r>
          </a:p>
          <a:p>
            <a:pPr algn="ctr" defTabSz="913554"/>
            <a:endParaRPr lang="en-AU" sz="1399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algn="ctr" defTabSz="913554"/>
            <a:r>
              <a:rPr lang="en-AU" sz="13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Survey Response 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613EE7-30D3-453C-B951-6E801FCBAA28}"/>
              </a:ext>
            </a:extLst>
          </p:cNvPr>
          <p:cNvSpPr txBox="1"/>
          <p:nvPr/>
        </p:nvSpPr>
        <p:spPr>
          <a:xfrm>
            <a:off x="1917950" y="2880558"/>
            <a:ext cx="2295117" cy="11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/>
            <a:r>
              <a:rPr lang="en-AU" sz="2997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67.88%</a:t>
            </a:r>
          </a:p>
          <a:p>
            <a:pPr algn="ctr" defTabSz="913554"/>
            <a:endParaRPr lang="en-AU" sz="1399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algn="ctr" defTabSz="913554"/>
            <a:r>
              <a:rPr lang="en-AU" sz="13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% of </a:t>
            </a:r>
            <a:r>
              <a:rPr lang="en-AU" sz="1399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CoEs</a:t>
            </a:r>
            <a:r>
              <a:rPr lang="en-AU" sz="13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Created in 2019* by respondent providers*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256B2B-2DA5-4328-819C-8031C8575BF3}"/>
              </a:ext>
            </a:extLst>
          </p:cNvPr>
          <p:cNvSpPr txBox="1"/>
          <p:nvPr/>
        </p:nvSpPr>
        <p:spPr>
          <a:xfrm>
            <a:off x="4039579" y="2861897"/>
            <a:ext cx="2415082" cy="11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/>
            <a:r>
              <a:rPr lang="en-AU" sz="2997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68.55%</a:t>
            </a:r>
          </a:p>
          <a:p>
            <a:pPr algn="ctr" defTabSz="913554"/>
            <a:endParaRPr lang="en-AU" sz="1399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algn="ctr" defTabSz="913554"/>
            <a:r>
              <a:rPr lang="en-AU" sz="13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% Of SCVs Reported in 2019* by respondent providers*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614A19-13A3-4EB0-B5F2-290A2362BEC6}"/>
              </a:ext>
            </a:extLst>
          </p:cNvPr>
          <p:cNvSpPr txBox="1"/>
          <p:nvPr/>
        </p:nvSpPr>
        <p:spPr>
          <a:xfrm>
            <a:off x="6268543" y="2863713"/>
            <a:ext cx="2881617" cy="14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/>
            <a:r>
              <a:rPr lang="en-AU" sz="2997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68.10%</a:t>
            </a:r>
          </a:p>
          <a:p>
            <a:pPr algn="ctr" defTabSz="913554"/>
            <a:endParaRPr lang="en-AU" sz="1399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algn="ctr" defTabSz="913554"/>
            <a:r>
              <a:rPr lang="en-AU" sz="13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% Of </a:t>
            </a:r>
            <a:r>
              <a:rPr lang="en-AU" sz="1399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CoEs</a:t>
            </a:r>
            <a:r>
              <a:rPr lang="en-AU" sz="1399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and SCVs Combined Reported in 2019* by respondent providers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DCF1EB-B89F-44CD-AE6C-7C344CCB2964}"/>
              </a:ext>
            </a:extLst>
          </p:cNvPr>
          <p:cNvSpPr txBox="1"/>
          <p:nvPr/>
        </p:nvSpPr>
        <p:spPr>
          <a:xfrm>
            <a:off x="18269" y="7790"/>
            <a:ext cx="6480720" cy="629915"/>
          </a:xfrm>
          <a:prstGeom prst="rect">
            <a:avLst/>
          </a:prstGeom>
          <a:solidFill>
            <a:srgbClr val="002D40"/>
          </a:solidFill>
          <a:ln>
            <a:solidFill>
              <a:srgbClr val="002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PRISMS Modernisation Survey Responses </a:t>
            </a:r>
          </a:p>
        </p:txBody>
      </p:sp>
    </p:spTree>
    <p:extLst>
      <p:ext uri="{BB962C8B-B14F-4D97-AF65-F5344CB8AC3E}">
        <p14:creationId xmlns:p14="http://schemas.microsoft.com/office/powerpoint/2010/main" val="46519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48D4-AEC5-4D16-AB05-017A1874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7868"/>
            <a:ext cx="7848872" cy="432048"/>
          </a:xfrm>
        </p:spPr>
        <p:txBody>
          <a:bodyPr/>
          <a:lstStyle/>
          <a:p>
            <a:r>
              <a:rPr lang="en-AU" dirty="0"/>
              <a:t>Intention to use API by Provider Main Sector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2065DD-2878-4DCE-87FD-5950AB802D7C}"/>
              </a:ext>
            </a:extLst>
          </p:cNvPr>
          <p:cNvGraphicFramePr>
            <a:graphicFrameLocks/>
          </p:cNvGraphicFramePr>
          <p:nvPr/>
        </p:nvGraphicFramePr>
        <p:xfrm>
          <a:off x="395536" y="773931"/>
          <a:ext cx="856895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6999CE3-1BBC-4EEA-AF80-A4B2C057D0F6}"/>
              </a:ext>
            </a:extLst>
          </p:cNvPr>
          <p:cNvSpPr txBox="1"/>
          <p:nvPr/>
        </p:nvSpPr>
        <p:spPr>
          <a:xfrm>
            <a:off x="18268" y="7790"/>
            <a:ext cx="6857987" cy="629915"/>
          </a:xfrm>
          <a:prstGeom prst="rect">
            <a:avLst/>
          </a:prstGeom>
          <a:solidFill>
            <a:srgbClr val="002D40"/>
          </a:solidFill>
          <a:ln>
            <a:solidFill>
              <a:srgbClr val="002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Intention to use API by Provider Main Sector </a:t>
            </a:r>
          </a:p>
        </p:txBody>
      </p:sp>
    </p:spTree>
    <p:extLst>
      <p:ext uri="{BB962C8B-B14F-4D97-AF65-F5344CB8AC3E}">
        <p14:creationId xmlns:p14="http://schemas.microsoft.com/office/powerpoint/2010/main" val="380181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 with medium confidence">
            <a:extLst>
              <a:ext uri="{FF2B5EF4-FFF2-40B4-BE49-F238E27FC236}">
                <a16:creationId xmlns:a16="http://schemas.microsoft.com/office/drawing/2014/main" id="{97F00C51-DC89-406A-8531-1655B2FAF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4051" y="1003955"/>
            <a:ext cx="4208896" cy="387021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BE07A45-44B7-4489-BC4F-65579EB2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48" y="122713"/>
            <a:ext cx="6358301" cy="545908"/>
          </a:xfrm>
        </p:spPr>
        <p:txBody>
          <a:bodyPr>
            <a:normAutofit/>
          </a:bodyPr>
          <a:lstStyle/>
          <a:p>
            <a:pPr algn="ctr"/>
            <a:r>
              <a:rPr lang="en-AU" sz="2398" dirty="0"/>
              <a:t>Provider Visits – Penetration by State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98E5FB6-B7DE-4715-AF69-99CC96D369CA}"/>
              </a:ext>
            </a:extLst>
          </p:cNvPr>
          <p:cNvSpPr/>
          <p:nvPr/>
        </p:nvSpPr>
        <p:spPr>
          <a:xfrm>
            <a:off x="6687565" y="2966714"/>
            <a:ext cx="1798535" cy="545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>
              <a:defRPr/>
            </a:pPr>
            <a:r>
              <a:rPr lang="en-AU" sz="1399" dirty="0">
                <a:solidFill>
                  <a:prstClr val="white"/>
                </a:solidFill>
                <a:latin typeface="Calibri" panose="020F0502020204030204"/>
              </a:rPr>
              <a:t>8 Providers</a:t>
            </a:r>
          </a:p>
          <a:p>
            <a:pPr algn="ctr" defTabSz="913554">
              <a:defRPr/>
            </a:pPr>
            <a:r>
              <a:rPr lang="en-AU" sz="1399" dirty="0">
                <a:solidFill>
                  <a:prstClr val="white"/>
                </a:solidFill>
                <a:latin typeface="Calibri" panose="020F0502020204030204"/>
              </a:rPr>
              <a:t>116,842 Transactions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3C7036A-6B1E-4B83-9FA1-B0C54BFD86D6}"/>
              </a:ext>
            </a:extLst>
          </p:cNvPr>
          <p:cNvCxnSpPr>
            <a:cxnSpLocks/>
            <a:stCxn id="69" idx="1"/>
          </p:cNvCxnSpPr>
          <p:nvPr/>
        </p:nvCxnSpPr>
        <p:spPr>
          <a:xfrm flipH="1">
            <a:off x="6174575" y="3239668"/>
            <a:ext cx="512991" cy="130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BED5E0A-BE1D-4570-B9C9-D1607D149997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5507239" y="1797032"/>
            <a:ext cx="1161143" cy="327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B1B7CC8-1368-4805-A3CB-A48C6C9BC729}"/>
              </a:ext>
            </a:extLst>
          </p:cNvPr>
          <p:cNvCxnSpPr>
            <a:cxnSpLocks/>
          </p:cNvCxnSpPr>
          <p:nvPr/>
        </p:nvCxnSpPr>
        <p:spPr>
          <a:xfrm flipH="1" flipV="1">
            <a:off x="5450306" y="4103034"/>
            <a:ext cx="1042641" cy="164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7D3E409B-7A50-4785-AEC1-FA38F19E1620}"/>
              </a:ext>
            </a:extLst>
          </p:cNvPr>
          <p:cNvSpPr/>
          <p:nvPr/>
        </p:nvSpPr>
        <p:spPr>
          <a:xfrm>
            <a:off x="75372" y="790054"/>
            <a:ext cx="2960874" cy="119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554">
              <a:defRPr/>
            </a:pPr>
            <a:r>
              <a:rPr lang="en-AU" sz="1399" dirty="0">
                <a:solidFill>
                  <a:prstClr val="black"/>
                </a:solidFill>
                <a:latin typeface="Calibri" panose="020F0502020204030204"/>
              </a:rPr>
              <a:t>49 Providers visited</a:t>
            </a:r>
          </a:p>
          <a:p>
            <a:pPr defTabSz="913554">
              <a:defRPr/>
            </a:pPr>
            <a:r>
              <a:rPr lang="en-AU" sz="1399" dirty="0">
                <a:solidFill>
                  <a:prstClr val="black"/>
                </a:solidFill>
                <a:latin typeface="Calibri" panose="020F0502020204030204"/>
              </a:rPr>
              <a:t>430,058 Transactions</a:t>
            </a:r>
          </a:p>
          <a:p>
            <a:pPr defTabSz="913554">
              <a:defRPr/>
            </a:pPr>
            <a:r>
              <a:rPr lang="en-AU" sz="1399" dirty="0">
                <a:solidFill>
                  <a:prstClr val="black"/>
                </a:solidFill>
                <a:latin typeface="Calibri" panose="020F0502020204030204"/>
              </a:rPr>
              <a:t>(56.9% of target)</a:t>
            </a:r>
          </a:p>
          <a:p>
            <a:pPr defTabSz="913554">
              <a:defRPr/>
            </a:pPr>
            <a:endParaRPr lang="en-AU" sz="1399" dirty="0">
              <a:solidFill>
                <a:prstClr val="black"/>
              </a:solidFill>
              <a:latin typeface="Calibri" panose="020F0502020204030204"/>
            </a:endParaRPr>
          </a:p>
          <a:p>
            <a:pPr defTabSz="913554">
              <a:defRPr/>
            </a:pPr>
            <a:endParaRPr lang="en-AU" sz="139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17BC9-B91D-408B-8BCA-6834A34AB98F}"/>
              </a:ext>
            </a:extLst>
          </p:cNvPr>
          <p:cNvSpPr/>
          <p:nvPr/>
        </p:nvSpPr>
        <p:spPr>
          <a:xfrm>
            <a:off x="3303318" y="659422"/>
            <a:ext cx="1798535" cy="545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>
              <a:defRPr/>
            </a:pPr>
            <a:r>
              <a:rPr lang="en-AU" sz="1399" dirty="0">
                <a:solidFill>
                  <a:prstClr val="white"/>
                </a:solidFill>
                <a:latin typeface="Calibri" panose="020F0502020204030204"/>
              </a:rPr>
              <a:t>3 Providers</a:t>
            </a:r>
          </a:p>
          <a:p>
            <a:pPr algn="ctr" defTabSz="913554">
              <a:defRPr/>
            </a:pPr>
            <a:r>
              <a:rPr lang="en-AU" sz="1399" dirty="0">
                <a:solidFill>
                  <a:prstClr val="white"/>
                </a:solidFill>
                <a:latin typeface="Calibri" panose="020F0502020204030204"/>
              </a:rPr>
              <a:t>8095 Transactions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EEE9BC-8A95-45A8-AA6C-D1CA28440E3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202586" y="1205329"/>
            <a:ext cx="340316" cy="777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46A8DC8-2F40-4152-86F9-A3B0A6C3DE4C}"/>
              </a:ext>
            </a:extLst>
          </p:cNvPr>
          <p:cNvSpPr/>
          <p:nvPr/>
        </p:nvSpPr>
        <p:spPr>
          <a:xfrm>
            <a:off x="3130450" y="4103035"/>
            <a:ext cx="1798535" cy="545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>
              <a:defRPr/>
            </a:pPr>
            <a:r>
              <a:rPr lang="en-AU" sz="1399" dirty="0">
                <a:solidFill>
                  <a:prstClr val="white"/>
                </a:solidFill>
                <a:latin typeface="Calibri" panose="020F0502020204030204"/>
              </a:rPr>
              <a:t>8 Providers</a:t>
            </a:r>
          </a:p>
          <a:p>
            <a:pPr algn="ctr" defTabSz="913554">
              <a:defRPr/>
            </a:pPr>
            <a:r>
              <a:rPr lang="en-AU" sz="1399" dirty="0">
                <a:solidFill>
                  <a:prstClr val="white"/>
                </a:solidFill>
                <a:latin typeface="Calibri" panose="020F0502020204030204"/>
              </a:rPr>
              <a:t>32,978 Transactions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39E7B0-7022-49E1-BB1C-CE5ED5EB3F66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029718" y="3440882"/>
            <a:ext cx="542282" cy="662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9590805-D543-4C88-8EE7-5300D21F0095}"/>
              </a:ext>
            </a:extLst>
          </p:cNvPr>
          <p:cNvSpPr/>
          <p:nvPr/>
        </p:nvSpPr>
        <p:spPr>
          <a:xfrm>
            <a:off x="605932" y="3408045"/>
            <a:ext cx="1798535" cy="545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>
              <a:defRPr/>
            </a:pPr>
            <a:r>
              <a:rPr lang="en-AU" sz="1399" dirty="0">
                <a:solidFill>
                  <a:prstClr val="white"/>
                </a:solidFill>
                <a:latin typeface="Calibri" panose="020F0502020204030204"/>
              </a:rPr>
              <a:t>10 Providers</a:t>
            </a:r>
          </a:p>
          <a:p>
            <a:pPr algn="ctr" defTabSz="913554">
              <a:defRPr/>
            </a:pPr>
            <a:r>
              <a:rPr lang="en-AU" sz="1399" dirty="0">
                <a:solidFill>
                  <a:prstClr val="white"/>
                </a:solidFill>
                <a:latin typeface="Calibri" panose="020F0502020204030204"/>
              </a:rPr>
              <a:t>34,537 Transactions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C5B24A-BB40-4742-9D85-37416AE1C72B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2404467" y="3096894"/>
            <a:ext cx="842372" cy="584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E61B94BE-95BF-44C8-ADD4-605CF3C2F95A}"/>
              </a:ext>
            </a:extLst>
          </p:cNvPr>
          <p:cNvGraphicFramePr>
            <a:graphicFrameLocks/>
          </p:cNvGraphicFramePr>
          <p:nvPr/>
        </p:nvGraphicFramePr>
        <p:xfrm>
          <a:off x="-544801" y="1608108"/>
          <a:ext cx="3415882" cy="196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0BBF641-3750-48AA-89F7-D654B658F53F}"/>
              </a:ext>
            </a:extLst>
          </p:cNvPr>
          <p:cNvSpPr txBox="1"/>
          <p:nvPr/>
        </p:nvSpPr>
        <p:spPr>
          <a:xfrm>
            <a:off x="1117712" y="2591628"/>
            <a:ext cx="186737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50" b="1" dirty="0"/>
              <a:t>Target: </a:t>
            </a:r>
            <a:r>
              <a:rPr lang="en-AU" sz="750" dirty="0">
                <a:solidFill>
                  <a:prstClr val="black"/>
                </a:solidFill>
                <a:latin typeface="Calibri" panose="020F0502020204030204"/>
              </a:rPr>
              <a:t>≈</a:t>
            </a:r>
            <a:r>
              <a:rPr lang="en-AU" sz="750" b="1" dirty="0"/>
              <a:t> 756,000 transactions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BE3429-86AA-4959-896D-8C13B79CA0F7}"/>
              </a:ext>
            </a:extLst>
          </p:cNvPr>
          <p:cNvSpPr txBox="1"/>
          <p:nvPr/>
        </p:nvSpPr>
        <p:spPr>
          <a:xfrm>
            <a:off x="1045035" y="1671415"/>
            <a:ext cx="186737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50" b="1" dirty="0"/>
              <a:t>430,058 transactions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942CC1-FBC8-4AC9-913A-E144B85E85F2}"/>
              </a:ext>
            </a:extLst>
          </p:cNvPr>
          <p:cNvSpPr/>
          <p:nvPr/>
        </p:nvSpPr>
        <p:spPr>
          <a:xfrm>
            <a:off x="6668381" y="1524077"/>
            <a:ext cx="1798535" cy="545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>
              <a:defRPr/>
            </a:pPr>
            <a:r>
              <a:rPr lang="en-AU" sz="1399" dirty="0">
                <a:solidFill>
                  <a:prstClr val="white"/>
                </a:solidFill>
                <a:latin typeface="Calibri" panose="020F0502020204030204"/>
              </a:rPr>
              <a:t>8 Providers</a:t>
            </a:r>
          </a:p>
          <a:p>
            <a:pPr algn="ctr" defTabSz="913554">
              <a:defRPr/>
            </a:pPr>
            <a:r>
              <a:rPr lang="en-AU" sz="1399" dirty="0">
                <a:solidFill>
                  <a:prstClr val="white"/>
                </a:solidFill>
                <a:latin typeface="Calibri" panose="020F0502020204030204"/>
              </a:rPr>
              <a:t>74,271 Transactions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1891A-4216-4252-A871-7A3EFAFD3E09}"/>
              </a:ext>
            </a:extLst>
          </p:cNvPr>
          <p:cNvSpPr/>
          <p:nvPr/>
        </p:nvSpPr>
        <p:spPr>
          <a:xfrm>
            <a:off x="6492946" y="3994378"/>
            <a:ext cx="1798535" cy="545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>
              <a:defRPr/>
            </a:pPr>
            <a:r>
              <a:rPr lang="en-AU" sz="1399" dirty="0">
                <a:solidFill>
                  <a:prstClr val="white"/>
                </a:solidFill>
                <a:latin typeface="Calibri" panose="020F0502020204030204"/>
              </a:rPr>
              <a:t>11 Providers</a:t>
            </a:r>
          </a:p>
          <a:p>
            <a:pPr algn="ctr" defTabSz="913554">
              <a:defRPr/>
            </a:pPr>
            <a:r>
              <a:rPr lang="en-AU" sz="1399" dirty="0">
                <a:solidFill>
                  <a:prstClr val="white"/>
                </a:solidFill>
                <a:latin typeface="Calibri" panose="020F0502020204030204"/>
              </a:rPr>
              <a:t>163,335 Transactions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E81686-514E-49C0-B0B5-E349B1D0772D}"/>
              </a:ext>
            </a:extLst>
          </p:cNvPr>
          <p:cNvSpPr txBox="1"/>
          <p:nvPr/>
        </p:nvSpPr>
        <p:spPr>
          <a:xfrm>
            <a:off x="18268" y="7791"/>
            <a:ext cx="6857987" cy="573764"/>
          </a:xfrm>
          <a:prstGeom prst="rect">
            <a:avLst/>
          </a:prstGeom>
          <a:solidFill>
            <a:srgbClr val="002D40"/>
          </a:solidFill>
          <a:ln>
            <a:solidFill>
              <a:srgbClr val="002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Provider Visits – Penetration by State:</a:t>
            </a:r>
          </a:p>
        </p:txBody>
      </p:sp>
    </p:spTree>
    <p:extLst>
      <p:ext uri="{BB962C8B-B14F-4D97-AF65-F5344CB8AC3E}">
        <p14:creationId xmlns:p14="http://schemas.microsoft.com/office/powerpoint/2010/main" val="52858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2754694-A4E9-423D-A186-0CCE0CDF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85" y="773931"/>
            <a:ext cx="9280902" cy="6103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4AFEC3-C802-4176-AEA7-E49CC70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61" y="-29220"/>
            <a:ext cx="6364188" cy="993775"/>
          </a:xfrm>
        </p:spPr>
        <p:txBody>
          <a:bodyPr/>
          <a:lstStyle/>
          <a:p>
            <a:pPr algn="ctr"/>
            <a:r>
              <a:rPr lang="en-AU" sz="2800"/>
              <a:t>Provider System Usage</a:t>
            </a:r>
            <a:br>
              <a:rPr lang="en-AU" sz="2800"/>
            </a:br>
            <a:r>
              <a:rPr lang="en-AU" sz="1800"/>
              <a:t>Sample Size: 682 Providers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23956-9FFE-4FB2-B04C-18F441EFA31E}"/>
              </a:ext>
            </a:extLst>
          </p:cNvPr>
          <p:cNvSpPr txBox="1"/>
          <p:nvPr/>
        </p:nvSpPr>
        <p:spPr>
          <a:xfrm>
            <a:off x="1387679" y="270181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providers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59002 transactions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(5.7%)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5BE60-E30D-4F74-A865-373F84A4178A}"/>
              </a:ext>
            </a:extLst>
          </p:cNvPr>
          <p:cNvSpPr txBox="1"/>
          <p:nvPr/>
        </p:nvSpPr>
        <p:spPr>
          <a:xfrm>
            <a:off x="5148064" y="2699841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398 providers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(58.4%)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368,081 transactions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(35.5%)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0F04F-550E-4B95-9C40-E0619A61223B}"/>
              </a:ext>
            </a:extLst>
          </p:cNvPr>
          <p:cNvSpPr txBox="1"/>
          <p:nvPr/>
        </p:nvSpPr>
        <p:spPr>
          <a:xfrm>
            <a:off x="3268139" y="268732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197 providers</a:t>
            </a:r>
            <a:b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(28.9%)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606,273 transactions</a:t>
            </a:r>
            <a:b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(58.4%)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6F208-5830-4DDE-81FF-3FB152915EB3}"/>
              </a:ext>
            </a:extLst>
          </p:cNvPr>
          <p:cNvSpPr txBox="1"/>
          <p:nvPr/>
        </p:nvSpPr>
        <p:spPr>
          <a:xfrm>
            <a:off x="1691680" y="134185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Admissions Management</a:t>
            </a:r>
            <a:b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B56B7E-7169-49ED-AF67-2333FEE6974C}"/>
              </a:ext>
            </a:extLst>
          </p:cNvPr>
          <p:cNvSpPr txBox="1"/>
          <p:nvPr/>
        </p:nvSpPr>
        <p:spPr>
          <a:xfrm>
            <a:off x="4765848" y="134185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Management</a:t>
            </a:r>
            <a:b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1D4F3A-C5CA-4C53-B90F-4644AB0B88C2}"/>
              </a:ext>
            </a:extLst>
          </p:cNvPr>
          <p:cNvSpPr txBox="1"/>
          <p:nvPr/>
        </p:nvSpPr>
        <p:spPr>
          <a:xfrm>
            <a:off x="6888186" y="433398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 providers (10.6%)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4168 transactions (0.4%)</a:t>
            </a:r>
          </a:p>
        </p:txBody>
      </p:sp>
    </p:spTree>
    <p:extLst>
      <p:ext uri="{BB962C8B-B14F-4D97-AF65-F5344CB8AC3E}">
        <p14:creationId xmlns:p14="http://schemas.microsoft.com/office/powerpoint/2010/main" val="198031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75AEA17D-BAC9-4206-AC70-F23E2661B3F5}"/>
              </a:ext>
            </a:extLst>
          </p:cNvPr>
          <p:cNvSpPr/>
          <p:nvPr/>
        </p:nvSpPr>
        <p:spPr>
          <a:xfrm>
            <a:off x="1503506" y="1899920"/>
            <a:ext cx="216024" cy="2775397"/>
          </a:xfrm>
          <a:prstGeom prst="rect">
            <a:avLst/>
          </a:prstGeom>
          <a:solidFill>
            <a:srgbClr val="012C3D"/>
          </a:solidFill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B05A038C-BDD4-4856-BE97-808C0C9631F8}"/>
              </a:ext>
            </a:extLst>
          </p:cNvPr>
          <p:cNvSpPr/>
          <p:nvPr/>
        </p:nvSpPr>
        <p:spPr>
          <a:xfrm>
            <a:off x="2190956" y="1573496"/>
            <a:ext cx="3846718" cy="3233044"/>
          </a:xfrm>
          <a:prstGeom prst="roundRect">
            <a:avLst/>
          </a:prstGeom>
          <a:noFill/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>
            <a:noAutofit/>
          </a:bodyPr>
          <a:lstStyle/>
          <a:p>
            <a:pPr algn="ctr"/>
            <a:endParaRPr lang="en-AU" b="1">
              <a:solidFill>
                <a:srgbClr val="002D3F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53A888-7F21-4857-9AC4-B80CDB8D7A48}"/>
              </a:ext>
            </a:extLst>
          </p:cNvPr>
          <p:cNvSpPr/>
          <p:nvPr/>
        </p:nvSpPr>
        <p:spPr>
          <a:xfrm>
            <a:off x="2528586" y="1926058"/>
            <a:ext cx="3312368" cy="225449"/>
          </a:xfrm>
          <a:prstGeom prst="rect">
            <a:avLst/>
          </a:prstGeom>
          <a:noFill/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err="1">
                <a:ln>
                  <a:solidFill>
                    <a:srgbClr val="012C3D"/>
                  </a:solidFill>
                </a:ln>
                <a:solidFill>
                  <a:srgbClr val="012C3D"/>
                </a:solidFill>
              </a:rPr>
              <a:t>CoE</a:t>
            </a:r>
            <a:r>
              <a:rPr lang="en-AU" sz="1200">
                <a:ln>
                  <a:solidFill>
                    <a:srgbClr val="012C3D"/>
                  </a:solidFill>
                </a:ln>
                <a:solidFill>
                  <a:srgbClr val="012C3D"/>
                </a:solidFill>
              </a:rPr>
              <a:t> Creation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9D7FEF9-2877-4B3B-80FF-477CF97FD7C7}"/>
              </a:ext>
            </a:extLst>
          </p:cNvPr>
          <p:cNvSpPr/>
          <p:nvPr/>
        </p:nvSpPr>
        <p:spPr>
          <a:xfrm>
            <a:off x="2525163" y="2283145"/>
            <a:ext cx="3315791" cy="225450"/>
          </a:xfrm>
          <a:prstGeom prst="rect">
            <a:avLst/>
          </a:prstGeom>
          <a:noFill/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ln>
                  <a:solidFill>
                    <a:srgbClr val="012C3D"/>
                  </a:solidFill>
                </a:ln>
                <a:solidFill>
                  <a:srgbClr val="012C3D"/>
                </a:solidFill>
              </a:rPr>
              <a:t>Enrolment Change Management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133DF34-3166-4D2B-9DED-7FEBE3EC7264}"/>
              </a:ext>
            </a:extLst>
          </p:cNvPr>
          <p:cNvSpPr/>
          <p:nvPr/>
        </p:nvSpPr>
        <p:spPr>
          <a:xfrm>
            <a:off x="2525163" y="2997321"/>
            <a:ext cx="3322538" cy="225450"/>
          </a:xfrm>
          <a:prstGeom prst="rect">
            <a:avLst/>
          </a:prstGeom>
          <a:noFill/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ln>
                  <a:solidFill>
                    <a:srgbClr val="012C3D"/>
                  </a:solidFill>
                </a:ln>
                <a:solidFill>
                  <a:srgbClr val="012C3D"/>
                </a:solidFill>
              </a:rPr>
              <a:t>Welfare Management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D2218E0-370B-4ABE-B4AB-76E0AFEA0E82}"/>
              </a:ext>
            </a:extLst>
          </p:cNvPr>
          <p:cNvSpPr/>
          <p:nvPr/>
        </p:nvSpPr>
        <p:spPr>
          <a:xfrm>
            <a:off x="2531910" y="3354409"/>
            <a:ext cx="3309044" cy="225451"/>
          </a:xfrm>
          <a:prstGeom prst="rect">
            <a:avLst/>
          </a:prstGeom>
          <a:noFill/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ln>
                  <a:solidFill>
                    <a:srgbClr val="012C3D"/>
                  </a:solidFill>
                </a:ln>
                <a:solidFill>
                  <a:srgbClr val="012C3D"/>
                </a:solidFill>
              </a:rPr>
              <a:t>Agent Management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B520C77-9CB6-4813-A405-32989119881A}"/>
              </a:ext>
            </a:extLst>
          </p:cNvPr>
          <p:cNvSpPr/>
          <p:nvPr/>
        </p:nvSpPr>
        <p:spPr>
          <a:xfrm>
            <a:off x="2531910" y="2640233"/>
            <a:ext cx="3315791" cy="225450"/>
          </a:xfrm>
          <a:prstGeom prst="rect">
            <a:avLst/>
          </a:prstGeom>
          <a:noFill/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ln>
                  <a:solidFill>
                    <a:srgbClr val="012C3D"/>
                  </a:solidFill>
                </a:ln>
                <a:solidFill>
                  <a:srgbClr val="012C3D"/>
                </a:solidFill>
              </a:rPr>
              <a:t>Student Details Management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77A66EC-6531-4BC7-8C1B-C0E62AD57FAB}"/>
              </a:ext>
            </a:extLst>
          </p:cNvPr>
          <p:cNvSpPr/>
          <p:nvPr/>
        </p:nvSpPr>
        <p:spPr>
          <a:xfrm>
            <a:off x="2531910" y="3711498"/>
            <a:ext cx="3322538" cy="225451"/>
          </a:xfrm>
          <a:prstGeom prst="rect">
            <a:avLst/>
          </a:prstGeom>
          <a:noFill/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ln>
                  <a:solidFill>
                    <a:srgbClr val="012C3D"/>
                  </a:solidFill>
                </a:ln>
                <a:solidFill>
                  <a:srgbClr val="012C3D"/>
                </a:solidFill>
              </a:rPr>
              <a:t>Course Management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77AC0C0-4542-4C37-BF67-506DE1D043F1}"/>
              </a:ext>
            </a:extLst>
          </p:cNvPr>
          <p:cNvSpPr/>
          <p:nvPr/>
        </p:nvSpPr>
        <p:spPr>
          <a:xfrm>
            <a:off x="2531910" y="4068587"/>
            <a:ext cx="3322538" cy="225452"/>
          </a:xfrm>
          <a:prstGeom prst="rect">
            <a:avLst/>
          </a:prstGeom>
          <a:noFill/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ln>
                  <a:solidFill>
                    <a:srgbClr val="012C3D"/>
                  </a:solidFill>
                </a:ln>
                <a:solidFill>
                  <a:srgbClr val="012C3D"/>
                </a:solidFill>
              </a:rPr>
              <a:t>Contact Management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F8F020C-C93F-4682-88B5-2A29EC63CA33}"/>
              </a:ext>
            </a:extLst>
          </p:cNvPr>
          <p:cNvSpPr/>
          <p:nvPr/>
        </p:nvSpPr>
        <p:spPr>
          <a:xfrm>
            <a:off x="2531910" y="4425674"/>
            <a:ext cx="3309044" cy="225450"/>
          </a:xfrm>
          <a:prstGeom prst="rect">
            <a:avLst/>
          </a:prstGeom>
          <a:noFill/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ln>
                  <a:solidFill>
                    <a:srgbClr val="012C3D"/>
                  </a:solidFill>
                </a:ln>
                <a:solidFill>
                  <a:srgbClr val="012C3D"/>
                </a:solidFill>
              </a:rPr>
              <a:t>User Account Management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D118FA4-D58D-4DEB-B669-F350FF72696F}"/>
              </a:ext>
            </a:extLst>
          </p:cNvPr>
          <p:cNvSpPr/>
          <p:nvPr/>
        </p:nvSpPr>
        <p:spPr>
          <a:xfrm>
            <a:off x="6575927" y="1899920"/>
            <a:ext cx="216024" cy="2770777"/>
          </a:xfrm>
          <a:prstGeom prst="rect">
            <a:avLst/>
          </a:prstGeom>
          <a:solidFill>
            <a:srgbClr val="012C3D"/>
          </a:solidFill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9" name="Graphic 148" descr="Users outline">
            <a:extLst>
              <a:ext uri="{FF2B5EF4-FFF2-40B4-BE49-F238E27FC236}">
                <a16:creationId xmlns:a16="http://schemas.microsoft.com/office/drawing/2014/main" id="{D7885AEA-5812-463D-A116-2E9E4FE7C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505" y="2736582"/>
            <a:ext cx="914400" cy="914400"/>
          </a:xfrm>
          <a:prstGeom prst="rect">
            <a:avLst/>
          </a:prstGeom>
        </p:spPr>
      </p:pic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F6FBA2B4-BC84-46F2-9DEC-BB1DF2E00C4A}"/>
              </a:ext>
            </a:extLst>
          </p:cNvPr>
          <p:cNvSpPr/>
          <p:nvPr/>
        </p:nvSpPr>
        <p:spPr>
          <a:xfrm>
            <a:off x="7483088" y="2811023"/>
            <a:ext cx="1439889" cy="82349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400">
                <a:solidFill>
                  <a:schemeClr val="bg1"/>
                </a:solidFill>
              </a:rPr>
              <a:t>Student Management Systems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DBDA2F48-E17E-4BCF-AA9B-4E768A8EF82E}"/>
              </a:ext>
            </a:extLst>
          </p:cNvPr>
          <p:cNvSpPr/>
          <p:nvPr/>
        </p:nvSpPr>
        <p:spPr>
          <a:xfrm>
            <a:off x="7480567" y="1741236"/>
            <a:ext cx="1439889" cy="82349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400">
                <a:solidFill>
                  <a:schemeClr val="bg1"/>
                </a:solidFill>
              </a:rPr>
              <a:t>Admission Management Systems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1A7E2412-583E-435E-AEDC-FC8B332D9BC9}"/>
              </a:ext>
            </a:extLst>
          </p:cNvPr>
          <p:cNvSpPr/>
          <p:nvPr/>
        </p:nvSpPr>
        <p:spPr>
          <a:xfrm>
            <a:off x="7471751" y="3827629"/>
            <a:ext cx="1439889" cy="82349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12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400">
                <a:solidFill>
                  <a:schemeClr val="bg1"/>
                </a:solidFill>
              </a:rPr>
              <a:t>Agent Management Systems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30069E0-D2C4-42CC-B513-758858EA0B84}"/>
              </a:ext>
            </a:extLst>
          </p:cNvPr>
          <p:cNvSpPr/>
          <p:nvPr/>
        </p:nvSpPr>
        <p:spPr>
          <a:xfrm>
            <a:off x="7348284" y="1342975"/>
            <a:ext cx="1746504" cy="3456088"/>
          </a:xfrm>
          <a:prstGeom prst="roundRect">
            <a:avLst/>
          </a:prstGeom>
          <a:noFill/>
          <a:ln w="38100">
            <a:solidFill>
              <a:srgbClr val="012C3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1600" b="1">
              <a:solidFill>
                <a:schemeClr val="bg1"/>
              </a:solidFill>
            </a:endParaRPr>
          </a:p>
        </p:txBody>
      </p: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9354B332-EE71-4C18-A376-7611FD2E0C89}"/>
              </a:ext>
            </a:extLst>
          </p:cNvPr>
          <p:cNvCxnSpPr>
            <a:cxnSpLocks/>
            <a:stCxn id="149" idx="2"/>
            <a:endCxn id="154" idx="2"/>
          </p:cNvCxnSpPr>
          <p:nvPr/>
        </p:nvCxnSpPr>
        <p:spPr>
          <a:xfrm rot="16200000" flipH="1">
            <a:off x="3835580" y="413106"/>
            <a:ext cx="1148081" cy="7623831"/>
          </a:xfrm>
          <a:prstGeom prst="bentConnector3">
            <a:avLst>
              <a:gd name="adj1" fmla="val 119911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DF35BCDE-3C16-4FB1-9E78-6B2619F7B167}"/>
              </a:ext>
            </a:extLst>
          </p:cNvPr>
          <p:cNvCxnSpPr>
            <a:cxnSpLocks/>
            <a:stCxn id="149" idx="3"/>
          </p:cNvCxnSpPr>
          <p:nvPr/>
        </p:nvCxnSpPr>
        <p:spPr>
          <a:xfrm flipV="1">
            <a:off x="1054905" y="3189161"/>
            <a:ext cx="448601" cy="462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or: Elbow 156">
            <a:extLst>
              <a:ext uri="{FF2B5EF4-FFF2-40B4-BE49-F238E27FC236}">
                <a16:creationId xmlns:a16="http://schemas.microsoft.com/office/drawing/2014/main" id="{65BE9758-3EFB-4C10-B08E-FE3CFF65834B}"/>
              </a:ext>
            </a:extLst>
          </p:cNvPr>
          <p:cNvCxnSpPr>
            <a:cxnSpLocks/>
            <a:endCxn id="129" idx="1"/>
          </p:cNvCxnSpPr>
          <p:nvPr/>
        </p:nvCxnSpPr>
        <p:spPr>
          <a:xfrm>
            <a:off x="1719530" y="3189161"/>
            <a:ext cx="471426" cy="85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or: Elbow 156">
            <a:extLst>
              <a:ext uri="{FF2B5EF4-FFF2-40B4-BE49-F238E27FC236}">
                <a16:creationId xmlns:a16="http://schemas.microsoft.com/office/drawing/2014/main" id="{ECD4B572-34A2-468C-8B09-7D42A76A37F2}"/>
              </a:ext>
            </a:extLst>
          </p:cNvPr>
          <p:cNvCxnSpPr>
            <a:cxnSpLocks/>
          </p:cNvCxnSpPr>
          <p:nvPr/>
        </p:nvCxnSpPr>
        <p:spPr>
          <a:xfrm flipV="1">
            <a:off x="6036224" y="3189496"/>
            <a:ext cx="510266" cy="919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or: Elbow 156">
            <a:extLst>
              <a:ext uri="{FF2B5EF4-FFF2-40B4-BE49-F238E27FC236}">
                <a16:creationId xmlns:a16="http://schemas.microsoft.com/office/drawing/2014/main" id="{03D9B3FE-E197-4468-BC42-5F61C57BAB90}"/>
              </a:ext>
            </a:extLst>
          </p:cNvPr>
          <p:cNvCxnSpPr>
            <a:cxnSpLocks/>
          </p:cNvCxnSpPr>
          <p:nvPr/>
        </p:nvCxnSpPr>
        <p:spPr>
          <a:xfrm>
            <a:off x="6821388" y="3189161"/>
            <a:ext cx="528781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7" name="Graphic 226" descr="Gears with solid fill">
            <a:extLst>
              <a:ext uri="{FF2B5EF4-FFF2-40B4-BE49-F238E27FC236}">
                <a16:creationId xmlns:a16="http://schemas.microsoft.com/office/drawing/2014/main" id="{913E7186-47AA-46BB-964D-28D4405AB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470" y="950085"/>
            <a:ext cx="729785" cy="729785"/>
          </a:xfrm>
          <a:prstGeom prst="rect">
            <a:avLst/>
          </a:prstGeom>
        </p:spPr>
      </p:pic>
      <p:pic>
        <p:nvPicPr>
          <p:cNvPr id="229" name="Graphic 228" descr="Internet with solid fill">
            <a:extLst>
              <a:ext uri="{FF2B5EF4-FFF2-40B4-BE49-F238E27FC236}">
                <a16:creationId xmlns:a16="http://schemas.microsoft.com/office/drawing/2014/main" id="{F66FFD12-1342-4561-81D7-7085D0D135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4060" y="914400"/>
            <a:ext cx="914400" cy="914400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04330548-B5A9-449E-9F26-E33DBB1057E8}"/>
              </a:ext>
            </a:extLst>
          </p:cNvPr>
          <p:cNvSpPr txBox="1"/>
          <p:nvPr/>
        </p:nvSpPr>
        <p:spPr>
          <a:xfrm>
            <a:off x="3779912" y="1531608"/>
            <a:ext cx="97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/>
              <a:t>PRISMS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6A79A92-BC63-4CEB-AE8A-B42D2FD07AAC}"/>
              </a:ext>
            </a:extLst>
          </p:cNvPr>
          <p:cNvSpPr txBox="1"/>
          <p:nvPr/>
        </p:nvSpPr>
        <p:spPr>
          <a:xfrm>
            <a:off x="7402216" y="1371600"/>
            <a:ext cx="163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/>
              <a:t>Provider Systems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FEF30069-BFF1-430A-9716-4B7E66F512DC}"/>
              </a:ext>
            </a:extLst>
          </p:cNvPr>
          <p:cNvSpPr txBox="1"/>
          <p:nvPr/>
        </p:nvSpPr>
        <p:spPr>
          <a:xfrm>
            <a:off x="88637" y="2362592"/>
            <a:ext cx="103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Provider</a:t>
            </a:r>
            <a:br>
              <a:rPr lang="en-AU" sz="1600" b="1"/>
            </a:br>
            <a:r>
              <a:rPr lang="en-AU" sz="1600" b="1"/>
              <a:t>Users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8982EF65-38D8-4628-950C-61E302169041}"/>
              </a:ext>
            </a:extLst>
          </p:cNvPr>
          <p:cNvSpPr txBox="1"/>
          <p:nvPr/>
        </p:nvSpPr>
        <p:spPr>
          <a:xfrm>
            <a:off x="1015712" y="1600550"/>
            <a:ext cx="121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/>
              <a:t>PRISMS Web UI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443B8B3-87BB-4EFA-90ED-C2DF203D73D3}"/>
              </a:ext>
            </a:extLst>
          </p:cNvPr>
          <p:cNvSpPr txBox="1"/>
          <p:nvPr/>
        </p:nvSpPr>
        <p:spPr>
          <a:xfrm>
            <a:off x="6078043" y="1600550"/>
            <a:ext cx="121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/>
              <a:t>PRISMS API</a:t>
            </a:r>
          </a:p>
        </p:txBody>
      </p:sp>
      <p:cxnSp>
        <p:nvCxnSpPr>
          <p:cNvPr id="246" name="Connector: Elbow 156">
            <a:extLst>
              <a:ext uri="{FF2B5EF4-FFF2-40B4-BE49-F238E27FC236}">
                <a16:creationId xmlns:a16="http://schemas.microsoft.com/office/drawing/2014/main" id="{AEF30C14-E629-416F-B355-9865606F6B8B}"/>
              </a:ext>
            </a:extLst>
          </p:cNvPr>
          <p:cNvCxnSpPr>
            <a:cxnSpLocks/>
            <a:stCxn id="130" idx="3"/>
            <a:endCxn id="151" idx="1"/>
          </p:cNvCxnSpPr>
          <p:nvPr/>
        </p:nvCxnSpPr>
        <p:spPr>
          <a:xfrm>
            <a:off x="5840954" y="2038783"/>
            <a:ext cx="1639613" cy="1142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or: Elbow 156">
            <a:extLst>
              <a:ext uri="{FF2B5EF4-FFF2-40B4-BE49-F238E27FC236}">
                <a16:creationId xmlns:a16="http://schemas.microsoft.com/office/drawing/2014/main" id="{E41690B0-AE34-4C32-93C4-B628F0DBD800}"/>
              </a:ext>
            </a:extLst>
          </p:cNvPr>
          <p:cNvCxnSpPr>
            <a:cxnSpLocks/>
            <a:stCxn id="130" idx="3"/>
            <a:endCxn id="150" idx="1"/>
          </p:cNvCxnSpPr>
          <p:nvPr/>
        </p:nvCxnSpPr>
        <p:spPr>
          <a:xfrm>
            <a:off x="5840954" y="2038783"/>
            <a:ext cx="1642134" cy="11839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or: Elbow 156">
            <a:extLst>
              <a:ext uri="{FF2B5EF4-FFF2-40B4-BE49-F238E27FC236}">
                <a16:creationId xmlns:a16="http://schemas.microsoft.com/office/drawing/2014/main" id="{06C086BA-0E1C-4079-B5AA-906994099DC3}"/>
              </a:ext>
            </a:extLst>
          </p:cNvPr>
          <p:cNvCxnSpPr>
            <a:cxnSpLocks/>
            <a:stCxn id="132" idx="3"/>
          </p:cNvCxnSpPr>
          <p:nvPr/>
        </p:nvCxnSpPr>
        <p:spPr>
          <a:xfrm>
            <a:off x="5840954" y="2395870"/>
            <a:ext cx="1648475" cy="83455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or: Elbow 156">
            <a:extLst>
              <a:ext uri="{FF2B5EF4-FFF2-40B4-BE49-F238E27FC236}">
                <a16:creationId xmlns:a16="http://schemas.microsoft.com/office/drawing/2014/main" id="{2B4BD94A-7FD5-48CB-A4B4-E7CCDAA99D04}"/>
              </a:ext>
            </a:extLst>
          </p:cNvPr>
          <p:cNvCxnSpPr>
            <a:cxnSpLocks/>
            <a:stCxn id="137" idx="3"/>
            <a:endCxn id="150" idx="1"/>
          </p:cNvCxnSpPr>
          <p:nvPr/>
        </p:nvCxnSpPr>
        <p:spPr>
          <a:xfrm>
            <a:off x="5847701" y="2752958"/>
            <a:ext cx="1635387" cy="46981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or: Elbow 156">
            <a:extLst>
              <a:ext uri="{FF2B5EF4-FFF2-40B4-BE49-F238E27FC236}">
                <a16:creationId xmlns:a16="http://schemas.microsoft.com/office/drawing/2014/main" id="{EA40C3A4-4A31-4DF8-BC7C-270BA31779FC}"/>
              </a:ext>
            </a:extLst>
          </p:cNvPr>
          <p:cNvCxnSpPr>
            <a:cxnSpLocks/>
            <a:stCxn id="136" idx="3"/>
            <a:endCxn id="151" idx="1"/>
          </p:cNvCxnSpPr>
          <p:nvPr/>
        </p:nvCxnSpPr>
        <p:spPr>
          <a:xfrm flipV="1">
            <a:off x="5840954" y="2152983"/>
            <a:ext cx="1639613" cy="131415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or: Elbow 156">
            <a:extLst>
              <a:ext uri="{FF2B5EF4-FFF2-40B4-BE49-F238E27FC236}">
                <a16:creationId xmlns:a16="http://schemas.microsoft.com/office/drawing/2014/main" id="{354F8657-4FCA-4548-BD8E-523029DD81D7}"/>
              </a:ext>
            </a:extLst>
          </p:cNvPr>
          <p:cNvCxnSpPr>
            <a:cxnSpLocks/>
            <a:stCxn id="136" idx="3"/>
            <a:endCxn id="152" idx="1"/>
          </p:cNvCxnSpPr>
          <p:nvPr/>
        </p:nvCxnSpPr>
        <p:spPr>
          <a:xfrm>
            <a:off x="5840954" y="3467135"/>
            <a:ext cx="1630797" cy="77224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or: Elbow 156">
            <a:extLst>
              <a:ext uri="{FF2B5EF4-FFF2-40B4-BE49-F238E27FC236}">
                <a16:creationId xmlns:a16="http://schemas.microsoft.com/office/drawing/2014/main" id="{296668AE-8036-4465-98D0-4C37E09E1814}"/>
              </a:ext>
            </a:extLst>
          </p:cNvPr>
          <p:cNvCxnSpPr>
            <a:cxnSpLocks/>
            <a:stCxn id="133" idx="3"/>
            <a:endCxn id="150" idx="1"/>
          </p:cNvCxnSpPr>
          <p:nvPr/>
        </p:nvCxnSpPr>
        <p:spPr>
          <a:xfrm>
            <a:off x="5847701" y="3110046"/>
            <a:ext cx="1635387" cy="1127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itle 1">
            <a:extLst>
              <a:ext uri="{FF2B5EF4-FFF2-40B4-BE49-F238E27FC236}">
                <a16:creationId xmlns:a16="http://schemas.microsoft.com/office/drawing/2014/main" id="{F369439D-89AB-421A-ABF5-417E6AED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24" y="-431"/>
            <a:ext cx="6364188" cy="993775"/>
          </a:xfrm>
        </p:spPr>
        <p:txBody>
          <a:bodyPr/>
          <a:lstStyle/>
          <a:p>
            <a:pPr algn="ctr"/>
            <a:r>
              <a:rPr lang="en-AU"/>
              <a:t>ESOS Reporting Future State</a:t>
            </a:r>
            <a:endParaRPr lang="en-AU" sz="1600"/>
          </a:p>
        </p:txBody>
      </p:sp>
    </p:spTree>
    <p:extLst>
      <p:ext uri="{BB962C8B-B14F-4D97-AF65-F5344CB8AC3E}">
        <p14:creationId xmlns:p14="http://schemas.microsoft.com/office/powerpoint/2010/main" val="19655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E6253F-1BFA-44F2-87B0-23E56301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7643192" cy="993775"/>
          </a:xfrm>
        </p:spPr>
        <p:txBody>
          <a:bodyPr/>
          <a:lstStyle/>
          <a:p>
            <a:pPr algn="ctr"/>
            <a:r>
              <a:rPr lang="en-AU" dirty="0"/>
              <a:t>SLIDO questionnaire results from 2022 AIEC presentation </a:t>
            </a:r>
          </a:p>
        </p:txBody>
      </p:sp>
      <p:pic>
        <p:nvPicPr>
          <p:cNvPr id="3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82D74E-FD74-4617-9823-1ED6A051C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0" y="1018063"/>
            <a:ext cx="7935432" cy="3781000"/>
          </a:xfrm>
        </p:spPr>
      </p:pic>
    </p:spTree>
    <p:extLst>
      <p:ext uri="{BB962C8B-B14F-4D97-AF65-F5344CB8AC3E}">
        <p14:creationId xmlns:p14="http://schemas.microsoft.com/office/powerpoint/2010/main" val="410994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659845-84EF-4676-B793-0BADB7D8E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4901"/>
            <a:ext cx="4878624" cy="42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E242D75-D460-4203-AD06-FE4183A76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74" y="648993"/>
            <a:ext cx="6797677" cy="3933348"/>
          </a:xfrm>
        </p:spPr>
      </p:pic>
    </p:spTree>
    <p:extLst>
      <p:ext uri="{BB962C8B-B14F-4D97-AF65-F5344CB8AC3E}">
        <p14:creationId xmlns:p14="http://schemas.microsoft.com/office/powerpoint/2010/main" val="3794914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860AE68-BB66-4716-B581-25199DB0677B}"/>
              </a:ext>
            </a:extLst>
          </p:cNvPr>
          <p:cNvSpPr txBox="1"/>
          <p:nvPr/>
        </p:nvSpPr>
        <p:spPr>
          <a:xfrm>
            <a:off x="467544" y="1133971"/>
            <a:ext cx="8469221" cy="368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Majority in favour of an API for data entry. Providers can see the benefit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Providers will look to us to approach their vendors</a:t>
            </a:r>
          </a:p>
          <a:p>
            <a:pPr marL="214313" marR="0" lvl="0" indent="-214313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Providers want us to understand the impact on their business processes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providers are concerned that using the API will be mandatory – FACT: the PRISMS website will remain operational</a:t>
            </a:r>
          </a:p>
          <a:p>
            <a:pPr marL="214313" marR="0" lvl="0" indent="-214313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Providers stressed the importance of a good test strategy and a test environment</a:t>
            </a:r>
            <a:r>
              <a:rPr kumimoji="0" lang="en-A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before implementation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57649-0BF9-4086-B1FA-36685AE92946}"/>
              </a:ext>
            </a:extLst>
          </p:cNvPr>
          <p:cNvSpPr txBox="1"/>
          <p:nvPr/>
        </p:nvSpPr>
        <p:spPr>
          <a:xfrm>
            <a:off x="18268" y="7790"/>
            <a:ext cx="6857987" cy="629915"/>
          </a:xfrm>
          <a:prstGeom prst="rect">
            <a:avLst/>
          </a:prstGeom>
          <a:solidFill>
            <a:srgbClr val="002D40"/>
          </a:solidFill>
          <a:ln>
            <a:solidFill>
              <a:srgbClr val="002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Key messages from CRICOS providers:</a:t>
            </a:r>
          </a:p>
        </p:txBody>
      </p:sp>
    </p:spTree>
    <p:extLst>
      <p:ext uri="{BB962C8B-B14F-4D97-AF65-F5344CB8AC3E}">
        <p14:creationId xmlns:p14="http://schemas.microsoft.com/office/powerpoint/2010/main" val="274817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Chevron 7">
            <a:extLst>
              <a:ext uri="{FF2B5EF4-FFF2-40B4-BE49-F238E27FC236}">
                <a16:creationId xmlns:a16="http://schemas.microsoft.com/office/drawing/2014/main" id="{9B9D8BED-9881-4862-A6A3-CB387858FBDA}"/>
              </a:ext>
            </a:extLst>
          </p:cNvPr>
          <p:cNvSpPr/>
          <p:nvPr/>
        </p:nvSpPr>
        <p:spPr>
          <a:xfrm>
            <a:off x="9732" y="220289"/>
            <a:ext cx="8167854" cy="622960"/>
          </a:xfrm>
          <a:prstGeom prst="chevron">
            <a:avLst/>
          </a:prstGeom>
          <a:solidFill>
            <a:srgbClr val="002D4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9D37B2-0A88-4F79-9CEA-D74C11A4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1525"/>
            <a:ext cx="6840760" cy="641724"/>
          </a:xfrm>
        </p:spPr>
        <p:txBody>
          <a:bodyPr vert="horz" lIns="0" tIns="0" rIns="0" bIns="0" rtlCol="0" anchor="ctr">
            <a:noAutofit/>
          </a:bodyPr>
          <a:lstStyle/>
          <a:p>
            <a:pPr defTabSz="685800"/>
            <a:r>
              <a:rPr lang="en-AU" sz="2400" b="1" dirty="0">
                <a:solidFill>
                  <a:schemeClr val="bg1"/>
                </a:solidFill>
              </a:rPr>
              <a:t>Today’s session</a:t>
            </a:r>
            <a:endParaRPr lang="en-AU" sz="2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1A260-375C-4794-AA44-8798D5A181AB}"/>
              </a:ext>
            </a:extLst>
          </p:cNvPr>
          <p:cNvSpPr txBox="1"/>
          <p:nvPr/>
        </p:nvSpPr>
        <p:spPr>
          <a:xfrm>
            <a:off x="1187624" y="1508596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PRISMS Modernisation </a:t>
            </a:r>
            <a:br>
              <a:rPr lang="en-AU" dirty="0"/>
            </a:br>
            <a:r>
              <a:rPr lang="en-AU" dirty="0"/>
              <a:t>	-Overview</a:t>
            </a:r>
            <a:br>
              <a:rPr lang="en-AU" dirty="0"/>
            </a:br>
            <a:r>
              <a:rPr lang="en-AU" dirty="0"/>
              <a:t>	-Timeframes</a:t>
            </a:r>
            <a:br>
              <a:rPr lang="en-AU" dirty="0"/>
            </a:br>
            <a:r>
              <a:rPr lang="en-AU" dirty="0"/>
              <a:t>	-Stakeholder feedback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Panel session – Q and A</a:t>
            </a:r>
          </a:p>
        </p:txBody>
      </p:sp>
    </p:spTree>
    <p:extLst>
      <p:ext uri="{BB962C8B-B14F-4D97-AF65-F5344CB8AC3E}">
        <p14:creationId xmlns:p14="http://schemas.microsoft.com/office/powerpoint/2010/main" val="307665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4DB6-FF6C-4DED-859D-831BF70CA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2919"/>
            <a:ext cx="7886700" cy="3839454"/>
          </a:xfrm>
        </p:spPr>
        <p:txBody>
          <a:bodyPr>
            <a:normAutofit/>
          </a:bodyPr>
          <a:lstStyle/>
          <a:p>
            <a:r>
              <a:rPr lang="en-AU" sz="1500" dirty="0"/>
              <a:t>Technical working group continuation – </a:t>
            </a:r>
          </a:p>
          <a:p>
            <a:pPr lvl="1"/>
            <a:r>
              <a:rPr lang="en-AU" sz="1300" dirty="0"/>
              <a:t>January will be Technical Working Group 2</a:t>
            </a:r>
          </a:p>
          <a:p>
            <a:pPr lvl="1"/>
            <a:r>
              <a:rPr lang="en-AU" sz="1300" dirty="0"/>
              <a:t>Technical Working Group will be held monthly thereafter</a:t>
            </a:r>
            <a:endParaRPr lang="en-AU" sz="1200" dirty="0"/>
          </a:p>
          <a:p>
            <a:r>
              <a:rPr lang="en-AU" sz="1500" dirty="0"/>
              <a:t>Look out on the PRISMS news page – or subscribe if you haven’t already. </a:t>
            </a:r>
          </a:p>
          <a:p>
            <a:endParaRPr lang="en-AU" sz="1500" dirty="0"/>
          </a:p>
          <a:p>
            <a:pPr marL="0" indent="0">
              <a:buNone/>
            </a:pPr>
            <a:r>
              <a:rPr lang="en-AU" sz="1600" b="1" dirty="0"/>
              <a:t>Key dates:</a:t>
            </a:r>
          </a:p>
          <a:p>
            <a:r>
              <a:rPr lang="en-AU" sz="1500" dirty="0"/>
              <a:t>March – April 2023 - test environment and documentation for </a:t>
            </a:r>
            <a:r>
              <a:rPr lang="en-AU" sz="1500" dirty="0" err="1"/>
              <a:t>CoE</a:t>
            </a:r>
            <a:r>
              <a:rPr lang="en-AU" sz="1500" dirty="0"/>
              <a:t> creation by API available.</a:t>
            </a:r>
          </a:p>
          <a:p>
            <a:r>
              <a:rPr lang="en-AU" sz="1500" dirty="0"/>
              <a:t>August 2023 - live release of </a:t>
            </a:r>
            <a:r>
              <a:rPr lang="en-AU" sz="1500" dirty="0" err="1"/>
              <a:t>CoE</a:t>
            </a:r>
            <a:r>
              <a:rPr lang="en-AU" sz="1500" dirty="0"/>
              <a:t> create by API.</a:t>
            </a:r>
          </a:p>
          <a:p>
            <a:r>
              <a:rPr lang="en-AU" sz="1500" dirty="0"/>
              <a:t>September 2023 - June 2024 - regular releases of additional API functionality, ongoing technical support with API transition phase</a:t>
            </a:r>
            <a:endParaRPr lang="en-AU" sz="115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07E05-863E-44EE-A487-1EC70FD0347B}"/>
              </a:ext>
            </a:extLst>
          </p:cNvPr>
          <p:cNvSpPr txBox="1"/>
          <p:nvPr/>
        </p:nvSpPr>
        <p:spPr>
          <a:xfrm>
            <a:off x="36871" y="0"/>
            <a:ext cx="6821116" cy="629915"/>
          </a:xfrm>
          <a:prstGeom prst="rect">
            <a:avLst/>
          </a:prstGeom>
          <a:solidFill>
            <a:srgbClr val="002D40"/>
          </a:solidFill>
          <a:ln>
            <a:solidFill>
              <a:srgbClr val="002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Next steps:</a:t>
            </a:r>
          </a:p>
        </p:txBody>
      </p:sp>
    </p:spTree>
    <p:extLst>
      <p:ext uri="{BB962C8B-B14F-4D97-AF65-F5344CB8AC3E}">
        <p14:creationId xmlns:p14="http://schemas.microsoft.com/office/powerpoint/2010/main" val="1581176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8C3E98-AD45-4733-B070-64FECE59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854051"/>
            <a:ext cx="6912768" cy="993775"/>
          </a:xfrm>
        </p:spPr>
        <p:txBody>
          <a:bodyPr>
            <a:normAutofit fontScale="90000"/>
          </a:bodyPr>
          <a:lstStyle/>
          <a:p>
            <a:r>
              <a:rPr lang="en-AU" dirty="0"/>
              <a:t>Thank you!</a:t>
            </a:r>
            <a:br>
              <a:rPr lang="en-AU" dirty="0"/>
            </a:br>
            <a:br>
              <a:rPr lang="en-AU" dirty="0"/>
            </a:br>
            <a:r>
              <a:rPr lang="en-AU" dirty="0"/>
              <a:t>Questions?</a:t>
            </a:r>
            <a:br>
              <a:rPr lang="en-AU" dirty="0"/>
            </a:br>
            <a:br>
              <a:rPr lang="en-AU" dirty="0"/>
            </a:br>
            <a:r>
              <a:rPr lang="en-AU" dirty="0"/>
              <a:t>Contact </a:t>
            </a:r>
            <a:r>
              <a:rPr lang="en-AU" dirty="0">
                <a:hlinkClick r:id="rId2"/>
              </a:rPr>
              <a:t>prismsAPI@education.gov.au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0355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367C9-27E9-43E1-84A1-344810B09E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PRISMS Modernisation Project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493D6A-413B-4422-97D1-8554E67E98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Technical update – 30 November 2022</a:t>
            </a:r>
          </a:p>
        </p:txBody>
      </p:sp>
    </p:spTree>
    <p:extLst>
      <p:ext uri="{BB962C8B-B14F-4D97-AF65-F5344CB8AC3E}">
        <p14:creationId xmlns:p14="http://schemas.microsoft.com/office/powerpoint/2010/main" val="4158066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BA593-0A4C-48CE-B141-BF7DCA184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73931"/>
            <a:ext cx="7886700" cy="3024371"/>
          </a:xfrm>
        </p:spPr>
        <p:txBody>
          <a:bodyPr/>
          <a:lstStyle/>
          <a:p>
            <a:r>
              <a:rPr lang="en-AU" dirty="0"/>
              <a:t>Introduction</a:t>
            </a:r>
          </a:p>
          <a:p>
            <a:r>
              <a:rPr lang="en-AU" dirty="0"/>
              <a:t>Delivery approach</a:t>
            </a:r>
          </a:p>
          <a:p>
            <a:r>
              <a:rPr lang="en-AU" dirty="0"/>
              <a:t>Framing the problem</a:t>
            </a:r>
          </a:p>
          <a:p>
            <a:r>
              <a:rPr lang="en-AU" dirty="0"/>
              <a:t>Current state interactions</a:t>
            </a:r>
          </a:p>
          <a:p>
            <a:r>
              <a:rPr lang="en-AU" dirty="0"/>
              <a:t>Assumptions</a:t>
            </a:r>
          </a:p>
          <a:p>
            <a:r>
              <a:rPr lang="en-AU" dirty="0"/>
              <a:t>Authentication and Authorisation</a:t>
            </a:r>
          </a:p>
          <a:p>
            <a:r>
              <a:rPr lang="en-AU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847721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3E8E-68CD-4EA9-A0EB-F5604079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 to the Delivery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2D539-524E-4CB9-BD5B-A5A3C4B9D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155"/>
            <a:ext cx="7886700" cy="3024371"/>
          </a:xfrm>
        </p:spPr>
        <p:txBody>
          <a:bodyPr/>
          <a:lstStyle/>
          <a:p>
            <a:r>
              <a:rPr lang="en-AU" dirty="0"/>
              <a:t>We sit within Digital Services Division in Department of Employment and Workplace Relations (DEWR)</a:t>
            </a:r>
          </a:p>
          <a:p>
            <a:r>
              <a:rPr lang="en-AU" dirty="0"/>
              <a:t>Manage IT solutions on behalf of the Department of Education</a:t>
            </a:r>
          </a:p>
          <a:p>
            <a:r>
              <a:rPr lang="en-AU" dirty="0"/>
              <a:t>Multi-disciplinary delivery team to deliver this project</a:t>
            </a:r>
          </a:p>
          <a:p>
            <a:r>
              <a:rPr lang="en-AU" dirty="0"/>
              <a:t>Provider and vendor engagement and consultation managed out of the business team in Department of Education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1816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7D2D-3E10-4862-930E-F8122D28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Delivery approach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05A7CE-6FCC-4F12-B879-24BB93240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474624"/>
            <a:ext cx="4247261" cy="3259301"/>
          </a:xfrm>
        </p:spPr>
      </p:pic>
    </p:spTree>
    <p:extLst>
      <p:ext uri="{BB962C8B-B14F-4D97-AF65-F5344CB8AC3E}">
        <p14:creationId xmlns:p14="http://schemas.microsoft.com/office/powerpoint/2010/main" val="3519920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1CEB-B2C3-4958-99C6-4FCCD906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the problem we’re trying to solve?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11CA0-B9FD-4AE1-A349-AD6D92A5B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92A3D-7EA3-4D62-936F-92DE7F026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2975"/>
            <a:ext cx="7900951" cy="25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7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88115B-8641-4646-AEA8-440E561E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PRISMS Stakeholders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64E3-4E42-4514-A56F-EA43DB313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566019"/>
            <a:ext cx="4699197" cy="2894062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FAB92F8-1203-42D4-9653-E50033DC9925}"/>
              </a:ext>
            </a:extLst>
          </p:cNvPr>
          <p:cNvSpPr/>
          <p:nvPr/>
        </p:nvSpPr>
        <p:spPr>
          <a:xfrm>
            <a:off x="1619672" y="3654251"/>
            <a:ext cx="864096" cy="86409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356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1CEB-B2C3-4958-99C6-4FCCD906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Assumptions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11CA0-B9FD-4AE1-A349-AD6D92A5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5980"/>
            <a:ext cx="7886700" cy="3528392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</a:rPr>
              <a:t>The existing PRISMS UI would remain in place after API implementation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r>
              <a:rPr lang="en-AU" sz="1800" b="0" i="0" u="none" strike="noStrike" dirty="0">
                <a:solidFill>
                  <a:srgbClr val="000000"/>
                </a:solidFill>
                <a:effectLst/>
              </a:rPr>
              <a:t>Redevelopment of the existing PRISMS platform and capabilities was not in scope for the initial phase of discovery and development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  <a:endParaRPr lang="en-AU" sz="1800" dirty="0"/>
          </a:p>
          <a:p>
            <a:r>
              <a:rPr lang="en-AU" sz="1800" dirty="0"/>
              <a:t>No change to existing legislative requirements or reporting</a:t>
            </a:r>
          </a:p>
          <a:p>
            <a:r>
              <a:rPr lang="en-AU" sz="1800" dirty="0"/>
              <a:t>Aligning with whole of government guidance as part of design and development</a:t>
            </a:r>
          </a:p>
          <a:p>
            <a:r>
              <a:rPr lang="en-AU" sz="1800" dirty="0"/>
              <a:t>Initial focus will be on API capabilities to support </a:t>
            </a:r>
            <a:r>
              <a:rPr lang="en-AU" sz="1800" dirty="0" err="1"/>
              <a:t>CoE</a:t>
            </a:r>
            <a:r>
              <a:rPr lang="en-AU" sz="1800" dirty="0"/>
              <a:t> creation </a:t>
            </a:r>
          </a:p>
          <a:p>
            <a:endParaRPr lang="en-AU" sz="1800" dirty="0"/>
          </a:p>
          <a:p>
            <a:pPr marL="0" indent="0" algn="l" rtl="0" fontAlgn="base">
              <a:buNone/>
            </a:pPr>
            <a:r>
              <a:rPr lang="en-AU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​</a:t>
            </a:r>
            <a:endParaRPr lang="en-A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0682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192D-EBB9-467F-B97F-CAE43FA7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Initial focus – </a:t>
            </a:r>
            <a:r>
              <a:rPr lang="en-AU" dirty="0" err="1"/>
              <a:t>CoE</a:t>
            </a:r>
            <a:r>
              <a:rPr lang="en-AU" dirty="0"/>
              <a:t> Create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B53495-8E29-435A-8832-6E84A84C6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548" y="1566019"/>
            <a:ext cx="7886700" cy="1907317"/>
          </a:xfrm>
        </p:spPr>
      </p:pic>
    </p:spTree>
    <p:extLst>
      <p:ext uri="{BB962C8B-B14F-4D97-AF65-F5344CB8AC3E}">
        <p14:creationId xmlns:p14="http://schemas.microsoft.com/office/powerpoint/2010/main" val="160653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A2AD-581D-4E49-BE69-04813F08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80713"/>
            <a:ext cx="6364188" cy="688964"/>
          </a:xfrm>
        </p:spPr>
        <p:txBody>
          <a:bodyPr/>
          <a:lstStyle/>
          <a:p>
            <a:r>
              <a:rPr lang="en-AU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             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B29BE-25FB-48D6-A333-6660860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64259"/>
            <a:ext cx="603556" cy="603556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7646B8B0-916B-4099-86A1-3CA2F004925A}"/>
              </a:ext>
            </a:extLst>
          </p:cNvPr>
          <p:cNvSpPr/>
          <p:nvPr/>
        </p:nvSpPr>
        <p:spPr>
          <a:xfrm>
            <a:off x="105033" y="7491"/>
            <a:ext cx="7995359" cy="748696"/>
          </a:xfrm>
          <a:prstGeom prst="round2DiagRect">
            <a:avLst/>
          </a:prstGeom>
          <a:solidFill>
            <a:srgbClr val="002D40"/>
          </a:solidFill>
          <a:ln>
            <a:solidFill>
              <a:srgbClr val="002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PRISMS Modernisation Project: Overview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12" name="Graphic 11" descr="Meeting outline">
            <a:extLst>
              <a:ext uri="{FF2B5EF4-FFF2-40B4-BE49-F238E27FC236}">
                <a16:creationId xmlns:a16="http://schemas.microsoft.com/office/drawing/2014/main" id="{B0BFBB16-FE9C-488B-BD48-76DAB6C84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33" y="133758"/>
            <a:ext cx="601216" cy="601216"/>
          </a:xfrm>
          <a:prstGeom prst="rect">
            <a:avLst/>
          </a:prstGeom>
        </p:spPr>
      </p:pic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F54A9FE-CD27-4A67-B7F5-ADDF985E04A7}"/>
              </a:ext>
            </a:extLst>
          </p:cNvPr>
          <p:cNvSpPr/>
          <p:nvPr/>
        </p:nvSpPr>
        <p:spPr>
          <a:xfrm>
            <a:off x="141224" y="1029783"/>
            <a:ext cx="2120292" cy="378038"/>
          </a:xfrm>
          <a:prstGeom prst="flowChartProcess">
            <a:avLst/>
          </a:prstGeom>
          <a:solidFill>
            <a:srgbClr val="B6016A"/>
          </a:solidFill>
          <a:ln>
            <a:solidFill>
              <a:srgbClr val="B60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4A1-A3B0-4DC4-9702-4DBE624220D4}"/>
              </a:ext>
            </a:extLst>
          </p:cNvPr>
          <p:cNvCxnSpPr>
            <a:cxnSpLocks/>
          </p:cNvCxnSpPr>
          <p:nvPr/>
        </p:nvCxnSpPr>
        <p:spPr>
          <a:xfrm flipV="1">
            <a:off x="225478" y="1541670"/>
            <a:ext cx="8757530" cy="2124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74AEB05-BCD7-44D0-8C67-34F01F893C3F}"/>
              </a:ext>
            </a:extLst>
          </p:cNvPr>
          <p:cNvSpPr/>
          <p:nvPr/>
        </p:nvSpPr>
        <p:spPr>
          <a:xfrm>
            <a:off x="3419872" y="1052983"/>
            <a:ext cx="2120292" cy="378038"/>
          </a:xfrm>
          <a:prstGeom prst="flowChartProcess">
            <a:avLst/>
          </a:prstGeom>
          <a:solidFill>
            <a:srgbClr val="1B934B"/>
          </a:solidFill>
          <a:ln>
            <a:solidFill>
              <a:srgbClr val="1B9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Scope 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B41792C-3BFB-4093-89A9-E17EA8F9FC06}"/>
              </a:ext>
            </a:extLst>
          </p:cNvPr>
          <p:cNvSpPr/>
          <p:nvPr/>
        </p:nvSpPr>
        <p:spPr>
          <a:xfrm>
            <a:off x="6732240" y="1052983"/>
            <a:ext cx="2120292" cy="3780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rgbClr val="F76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852E76-B4C0-449C-B89E-CAB9C1EA17C1}"/>
              </a:ext>
            </a:extLst>
          </p:cNvPr>
          <p:cNvCxnSpPr/>
          <p:nvPr/>
        </p:nvCxnSpPr>
        <p:spPr>
          <a:xfrm>
            <a:off x="2847777" y="1133971"/>
            <a:ext cx="0" cy="37271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38EFC6-68BF-46C0-8AAC-550EC9C9138C}"/>
              </a:ext>
            </a:extLst>
          </p:cNvPr>
          <p:cNvCxnSpPr/>
          <p:nvPr/>
        </p:nvCxnSpPr>
        <p:spPr>
          <a:xfrm>
            <a:off x="6156176" y="1133971"/>
            <a:ext cx="0" cy="37271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86570B-A4C3-43B2-8E53-E9602526DD85}"/>
              </a:ext>
            </a:extLst>
          </p:cNvPr>
          <p:cNvSpPr txBox="1"/>
          <p:nvPr/>
        </p:nvSpPr>
        <p:spPr>
          <a:xfrm>
            <a:off x="251236" y="1829668"/>
            <a:ext cx="2304256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PRISMS modernisation initiative announced by the Australian Government in December 2021 under their deregulation agenda.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>
                <a:solidFill>
                  <a:srgbClr val="000000"/>
                </a:solidFill>
                <a:latin typeface="Calibri" panose="020F0502020204030204"/>
              </a:rPr>
              <a:t>Over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$17m </a:t>
            </a:r>
            <a:r>
              <a:rPr lang="en-AU" sz="1200" dirty="0">
                <a:solidFill>
                  <a:srgbClr val="000000"/>
                </a:solidFill>
                <a:latin typeface="Calibri" panose="020F0502020204030204"/>
              </a:rPr>
              <a:t>allocated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two years (2022-2024) to streamline enrolments for international students.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The sector has long advocated to modernise PRISMS through direct representations and consultations.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6CAE6-3325-4B01-9531-845D2556591F}"/>
              </a:ext>
            </a:extLst>
          </p:cNvPr>
          <p:cNvSpPr txBox="1"/>
          <p:nvPr/>
        </p:nvSpPr>
        <p:spPr>
          <a:xfrm>
            <a:off x="3007422" y="1826593"/>
            <a:ext cx="296997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Implement a new Application Programming Interface (API) for PRISMS to directly connect with education enrolment systems.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project will focus on high use PRISMS functions. No change to PRISMS/Home Affairs interactions, legislation or reporting requirements</a:t>
            </a:r>
            <a:r>
              <a:rPr lang="en-AU" sz="1200" dirty="0">
                <a:solidFill>
                  <a:srgbClr val="000000"/>
                </a:solidFill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project will expand the department’s B2G (business to government) </a:t>
            </a:r>
            <a:r>
              <a:rPr lang="en-AU" sz="1200" dirty="0">
                <a:solidFill>
                  <a:srgbClr val="000000"/>
                </a:solidFill>
              </a:rPr>
              <a:t>interactions.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1200" b="1" dirty="0">
                <a:solidFill>
                  <a:srgbClr val="000000"/>
                </a:solidFill>
              </a:rPr>
              <a:t>The PRISMS website will remain functional and available.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B2776C-F847-44C8-B920-8F652199D72E}"/>
              </a:ext>
            </a:extLst>
          </p:cNvPr>
          <p:cNvSpPr txBox="1"/>
          <p:nvPr/>
        </p:nvSpPr>
        <p:spPr>
          <a:xfrm>
            <a:off x="6198883" y="1810868"/>
            <a:ext cx="2875183" cy="13434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CRICOS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providers and PRISMS users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>
                <a:solidFill>
                  <a:srgbClr val="000000"/>
                </a:solidFill>
                <a:latin typeface="Calibri" panose="020F0502020204030204"/>
              </a:rPr>
              <a:t>S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oftware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vendors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>
                <a:solidFill>
                  <a:srgbClr val="000000"/>
                </a:solidFill>
                <a:latin typeface="Calibri" panose="020F0502020204030204"/>
              </a:rPr>
              <a:t>Home Affairs and Regulators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9442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ECD2-7834-4D21-B1C5-BEF700C7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Initial focus – Approved </a:t>
            </a:r>
            <a:r>
              <a:rPr lang="en-AU" dirty="0" err="1"/>
              <a:t>CoE</a:t>
            </a:r>
            <a:r>
              <a:rPr lang="en-AU" dirty="0"/>
              <a:t> Create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C7F0A-E60C-4A5D-87B0-EA8CFCA36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5980"/>
            <a:ext cx="7886700" cy="352839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Focus of current work</a:t>
            </a:r>
          </a:p>
          <a:p>
            <a:r>
              <a:rPr lang="en-AU" dirty="0"/>
              <a:t>Defining the data flows and validations that underpin the UI process</a:t>
            </a:r>
          </a:p>
          <a:p>
            <a:r>
              <a:rPr lang="en-AU" dirty="0"/>
              <a:t>Defining the data entities</a:t>
            </a:r>
          </a:p>
          <a:p>
            <a:r>
              <a:rPr lang="en-AU" dirty="0"/>
              <a:t>Developing API specifications based on the </a:t>
            </a:r>
            <a:r>
              <a:rPr lang="en-AU" dirty="0" err="1"/>
              <a:t>CoE</a:t>
            </a:r>
            <a:r>
              <a:rPr lang="en-AU" dirty="0"/>
              <a:t> Create service flow</a:t>
            </a:r>
          </a:p>
        </p:txBody>
      </p:sp>
    </p:spTree>
    <p:extLst>
      <p:ext uri="{BB962C8B-B14F-4D97-AF65-F5344CB8AC3E}">
        <p14:creationId xmlns:p14="http://schemas.microsoft.com/office/powerpoint/2010/main" val="183003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744D-D19B-4C10-8CD1-6361A21E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Authentication and Authorisation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CFF3E-1987-4B66-9573-61C92752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987"/>
            <a:ext cx="7886700" cy="3024371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Authentication and authorisation approach based around some key concepts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Alignment with Whole of Government approach</a:t>
            </a:r>
            <a:r>
              <a:rPr lang="en-AU" b="0" i="0" dirty="0">
                <a:solidFill>
                  <a:srgbClr val="000000"/>
                </a:solidFill>
                <a:effectLst/>
              </a:rPr>
              <a:t>​ and guidance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Analysis of existing authentication models in place in the department with a focus on opportunities for alignment and re-use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everage modern OpenID/Connect and OAuth2.0 flows.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4500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5ACA94-8328-4E9C-8173-AB14B4C50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AU" dirty="0"/>
            </a:br>
            <a:r>
              <a:rPr lang="en-AU" dirty="0"/>
              <a:t>Questions?</a:t>
            </a:r>
            <a:br>
              <a:rPr lang="en-AU" dirty="0"/>
            </a:br>
            <a:br>
              <a:rPr lang="en-AU" dirty="0"/>
            </a:br>
            <a:r>
              <a:rPr lang="en-AU" dirty="0"/>
              <a:t>Contact </a:t>
            </a:r>
            <a:r>
              <a:rPr lang="en-AU" dirty="0">
                <a:hlinkClick r:id="rId2"/>
              </a:rPr>
              <a:t>prismsAPI@education.gov.au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06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hevron 8">
            <a:extLst>
              <a:ext uri="{FF2B5EF4-FFF2-40B4-BE49-F238E27FC236}">
                <a16:creationId xmlns:a16="http://schemas.microsoft.com/office/drawing/2014/main" id="{6765DE98-676B-43AC-9B2E-D08D8C1CA33D}"/>
              </a:ext>
            </a:extLst>
          </p:cNvPr>
          <p:cNvSpPr/>
          <p:nvPr/>
        </p:nvSpPr>
        <p:spPr>
          <a:xfrm>
            <a:off x="35497" y="197867"/>
            <a:ext cx="8167854" cy="622960"/>
          </a:xfrm>
          <a:prstGeom prst="chevron">
            <a:avLst/>
          </a:prstGeom>
          <a:solidFill>
            <a:srgbClr val="002D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356D93-478E-4BB5-A4C0-3A4C5660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9" y="203105"/>
            <a:ext cx="5618833" cy="641724"/>
          </a:xfrm>
        </p:spPr>
        <p:txBody>
          <a:bodyPr vert="horz" lIns="0" tIns="0" rIns="0" bIns="0" rtlCol="0" anchor="ctr">
            <a:noAutofit/>
          </a:bodyPr>
          <a:lstStyle/>
          <a:p>
            <a:pPr defTabSz="685800"/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student enrolments</a:t>
            </a:r>
          </a:p>
        </p:txBody>
      </p:sp>
      <p:pic>
        <p:nvPicPr>
          <p:cNvPr id="6" name="Graphic 5" descr="Paper outline">
            <a:extLst>
              <a:ext uri="{FF2B5EF4-FFF2-40B4-BE49-F238E27FC236}">
                <a16:creationId xmlns:a16="http://schemas.microsoft.com/office/drawing/2014/main" id="{3689AEBF-8160-461F-B0C5-A23A009C1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600" y="221295"/>
            <a:ext cx="529208" cy="529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7BAF64-A3E9-431C-9D23-AFA13C894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289" y="2450289"/>
            <a:ext cx="333422" cy="247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82533C-36C0-4568-96D9-5F19D1D26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24" y="341044"/>
            <a:ext cx="600159" cy="504895"/>
          </a:xfrm>
          <a:prstGeom prst="rect">
            <a:avLst/>
          </a:prstGeom>
        </p:spPr>
      </p:pic>
      <p:pic>
        <p:nvPicPr>
          <p:cNvPr id="1027" name="Picture 8">
            <a:extLst>
              <a:ext uri="{FF2B5EF4-FFF2-40B4-BE49-F238E27FC236}">
                <a16:creationId xmlns:a16="http://schemas.microsoft.com/office/drawing/2014/main" id="{71935768-C728-4E88-860C-9B3354D4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" y="857337"/>
            <a:ext cx="6978651" cy="39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73EA6B-F8CB-483E-8477-EB6A77920161}"/>
              </a:ext>
            </a:extLst>
          </p:cNvPr>
          <p:cNvSpPr txBox="1"/>
          <p:nvPr/>
        </p:nvSpPr>
        <p:spPr>
          <a:xfrm>
            <a:off x="7596336" y="4581721"/>
            <a:ext cx="1321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PRISMS</a:t>
            </a:r>
          </a:p>
        </p:txBody>
      </p:sp>
    </p:spTree>
    <p:extLst>
      <p:ext uri="{BB962C8B-B14F-4D97-AF65-F5344CB8AC3E}">
        <p14:creationId xmlns:p14="http://schemas.microsoft.com/office/powerpoint/2010/main" val="229819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hevron 8">
            <a:extLst>
              <a:ext uri="{FF2B5EF4-FFF2-40B4-BE49-F238E27FC236}">
                <a16:creationId xmlns:a16="http://schemas.microsoft.com/office/drawing/2014/main" id="{6765DE98-676B-43AC-9B2E-D08D8C1CA33D}"/>
              </a:ext>
            </a:extLst>
          </p:cNvPr>
          <p:cNvSpPr/>
          <p:nvPr/>
        </p:nvSpPr>
        <p:spPr>
          <a:xfrm>
            <a:off x="35497" y="197867"/>
            <a:ext cx="8167854" cy="622960"/>
          </a:xfrm>
          <a:prstGeom prst="chevron">
            <a:avLst/>
          </a:prstGeom>
          <a:solidFill>
            <a:srgbClr val="002D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356D93-478E-4BB5-A4C0-3A4C5660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9" y="203105"/>
            <a:ext cx="5618833" cy="641724"/>
          </a:xfrm>
        </p:spPr>
        <p:txBody>
          <a:bodyPr vert="horz" lIns="0" tIns="0" rIns="0" bIns="0" rtlCol="0" anchor="ctr">
            <a:noAutofit/>
          </a:bodyPr>
          <a:lstStyle/>
          <a:p>
            <a:pPr defTabSz="685800"/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visa lodgements</a:t>
            </a:r>
          </a:p>
        </p:txBody>
      </p:sp>
      <p:pic>
        <p:nvPicPr>
          <p:cNvPr id="6" name="Graphic 5" descr="Paper outline">
            <a:extLst>
              <a:ext uri="{FF2B5EF4-FFF2-40B4-BE49-F238E27FC236}">
                <a16:creationId xmlns:a16="http://schemas.microsoft.com/office/drawing/2014/main" id="{3689AEBF-8160-461F-B0C5-A23A009C1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600" y="221295"/>
            <a:ext cx="529208" cy="529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7BAF64-A3E9-431C-9D23-AFA13C894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289" y="2450289"/>
            <a:ext cx="333422" cy="247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82533C-36C0-4568-96D9-5F19D1D26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24" y="341044"/>
            <a:ext cx="600159" cy="504895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BCAB531-930B-4D2D-8CB1-E598D365375C}"/>
              </a:ext>
            </a:extLst>
          </p:cNvPr>
          <p:cNvGraphicFramePr>
            <a:graphicFrameLocks/>
          </p:cNvGraphicFramePr>
          <p:nvPr/>
        </p:nvGraphicFramePr>
        <p:xfrm>
          <a:off x="980283" y="964004"/>
          <a:ext cx="6544045" cy="362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F523467-EED6-4865-802D-3AACD892ADDB}"/>
              </a:ext>
            </a:extLst>
          </p:cNvPr>
          <p:cNvSpPr txBox="1"/>
          <p:nvPr/>
        </p:nvSpPr>
        <p:spPr>
          <a:xfrm>
            <a:off x="6107017" y="4590355"/>
            <a:ext cx="2834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Department of Home Affairs</a:t>
            </a:r>
          </a:p>
        </p:txBody>
      </p:sp>
    </p:spTree>
    <p:extLst>
      <p:ext uri="{BB962C8B-B14F-4D97-AF65-F5344CB8AC3E}">
        <p14:creationId xmlns:p14="http://schemas.microsoft.com/office/powerpoint/2010/main" val="331164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52">
            <a:extLst>
              <a:ext uri="{FF2B5EF4-FFF2-40B4-BE49-F238E27FC236}">
                <a16:creationId xmlns:a16="http://schemas.microsoft.com/office/drawing/2014/main" id="{B13A1A67-88C9-4540-A6E3-315B4F9C2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902" y="2382583"/>
            <a:ext cx="2524330" cy="2377039"/>
          </a:xfrm>
          <a:custGeom>
            <a:avLst/>
            <a:gdLst>
              <a:gd name="T0" fmla="*/ 2242 w 4197"/>
              <a:gd name="T1" fmla="*/ 79 h 4196"/>
              <a:gd name="T2" fmla="*/ 4116 w 4197"/>
              <a:gd name="T3" fmla="*/ 1953 h 4196"/>
              <a:gd name="T4" fmla="*/ 4116 w 4197"/>
              <a:gd name="T5" fmla="*/ 1953 h 4196"/>
              <a:gd name="T6" fmla="*/ 4116 w 4197"/>
              <a:gd name="T7" fmla="*/ 2241 h 4196"/>
              <a:gd name="T8" fmla="*/ 2242 w 4197"/>
              <a:gd name="T9" fmla="*/ 4115 h 4196"/>
              <a:gd name="T10" fmla="*/ 2242 w 4197"/>
              <a:gd name="T11" fmla="*/ 4115 h 4196"/>
              <a:gd name="T12" fmla="*/ 1954 w 4197"/>
              <a:gd name="T13" fmla="*/ 4115 h 4196"/>
              <a:gd name="T14" fmla="*/ 80 w 4197"/>
              <a:gd name="T15" fmla="*/ 2241 h 4196"/>
              <a:gd name="T16" fmla="*/ 80 w 4197"/>
              <a:gd name="T17" fmla="*/ 2241 h 4196"/>
              <a:gd name="T18" fmla="*/ 80 w 4197"/>
              <a:gd name="T19" fmla="*/ 1953 h 4196"/>
              <a:gd name="T20" fmla="*/ 1954 w 4197"/>
              <a:gd name="T21" fmla="*/ 79 h 4196"/>
              <a:gd name="T22" fmla="*/ 1954 w 4197"/>
              <a:gd name="T23" fmla="*/ 79 h 4196"/>
              <a:gd name="T24" fmla="*/ 2242 w 4197"/>
              <a:gd name="T25" fmla="*/ 79 h 4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97" h="4196">
                <a:moveTo>
                  <a:pt x="2242" y="79"/>
                </a:moveTo>
                <a:lnTo>
                  <a:pt x="4116" y="1953"/>
                </a:lnTo>
                <a:lnTo>
                  <a:pt x="4116" y="1953"/>
                </a:lnTo>
                <a:cubicBezTo>
                  <a:pt x="4196" y="2033"/>
                  <a:pt x="4196" y="2162"/>
                  <a:pt x="4116" y="2241"/>
                </a:cubicBezTo>
                <a:lnTo>
                  <a:pt x="2242" y="4115"/>
                </a:lnTo>
                <a:lnTo>
                  <a:pt x="2242" y="4115"/>
                </a:lnTo>
                <a:cubicBezTo>
                  <a:pt x="2163" y="4195"/>
                  <a:pt x="2034" y="4195"/>
                  <a:pt x="1954" y="4115"/>
                </a:cubicBezTo>
                <a:lnTo>
                  <a:pt x="80" y="2241"/>
                </a:lnTo>
                <a:lnTo>
                  <a:pt x="80" y="2241"/>
                </a:lnTo>
                <a:cubicBezTo>
                  <a:pt x="0" y="2162"/>
                  <a:pt x="0" y="2033"/>
                  <a:pt x="80" y="1953"/>
                </a:cubicBezTo>
                <a:lnTo>
                  <a:pt x="1954" y="79"/>
                </a:lnTo>
                <a:lnTo>
                  <a:pt x="1954" y="79"/>
                </a:lnTo>
                <a:cubicBezTo>
                  <a:pt x="2034" y="0"/>
                  <a:pt x="2163" y="0"/>
                  <a:pt x="2242" y="7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DA9AD24-73BE-744D-B7C6-2AAB5E34D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48" y="1195313"/>
            <a:ext cx="2377039" cy="2374541"/>
          </a:xfrm>
          <a:custGeom>
            <a:avLst/>
            <a:gdLst>
              <a:gd name="T0" fmla="*/ 2242 w 4196"/>
              <a:gd name="T1" fmla="*/ 79 h 4195"/>
              <a:gd name="T2" fmla="*/ 4116 w 4196"/>
              <a:gd name="T3" fmla="*/ 1953 h 4195"/>
              <a:gd name="T4" fmla="*/ 4116 w 4196"/>
              <a:gd name="T5" fmla="*/ 1953 h 4195"/>
              <a:gd name="T6" fmla="*/ 4116 w 4196"/>
              <a:gd name="T7" fmla="*/ 2241 h 4195"/>
              <a:gd name="T8" fmla="*/ 2242 w 4196"/>
              <a:gd name="T9" fmla="*/ 4115 h 4195"/>
              <a:gd name="T10" fmla="*/ 2242 w 4196"/>
              <a:gd name="T11" fmla="*/ 4115 h 4195"/>
              <a:gd name="T12" fmla="*/ 1953 w 4196"/>
              <a:gd name="T13" fmla="*/ 4115 h 4195"/>
              <a:gd name="T14" fmla="*/ 80 w 4196"/>
              <a:gd name="T15" fmla="*/ 2241 h 4195"/>
              <a:gd name="T16" fmla="*/ 80 w 4196"/>
              <a:gd name="T17" fmla="*/ 2241 h 4195"/>
              <a:gd name="T18" fmla="*/ 80 w 4196"/>
              <a:gd name="T19" fmla="*/ 1953 h 4195"/>
              <a:gd name="T20" fmla="*/ 1953 w 4196"/>
              <a:gd name="T21" fmla="*/ 79 h 4195"/>
              <a:gd name="T22" fmla="*/ 1953 w 4196"/>
              <a:gd name="T23" fmla="*/ 79 h 4195"/>
              <a:gd name="T24" fmla="*/ 2242 w 4196"/>
              <a:gd name="T25" fmla="*/ 79 h 4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96" h="4195">
                <a:moveTo>
                  <a:pt x="2242" y="79"/>
                </a:moveTo>
                <a:lnTo>
                  <a:pt x="4116" y="1953"/>
                </a:lnTo>
                <a:lnTo>
                  <a:pt x="4116" y="1953"/>
                </a:lnTo>
                <a:cubicBezTo>
                  <a:pt x="4195" y="2033"/>
                  <a:pt x="4195" y="2161"/>
                  <a:pt x="4116" y="2241"/>
                </a:cubicBezTo>
                <a:lnTo>
                  <a:pt x="2242" y="4115"/>
                </a:lnTo>
                <a:lnTo>
                  <a:pt x="2242" y="4115"/>
                </a:lnTo>
                <a:cubicBezTo>
                  <a:pt x="2162" y="4194"/>
                  <a:pt x="2033" y="4194"/>
                  <a:pt x="1953" y="4115"/>
                </a:cubicBezTo>
                <a:lnTo>
                  <a:pt x="80" y="2241"/>
                </a:lnTo>
                <a:lnTo>
                  <a:pt x="80" y="2241"/>
                </a:lnTo>
                <a:cubicBezTo>
                  <a:pt x="0" y="2161"/>
                  <a:pt x="0" y="2033"/>
                  <a:pt x="80" y="1953"/>
                </a:cubicBezTo>
                <a:lnTo>
                  <a:pt x="1953" y="79"/>
                </a:lnTo>
                <a:lnTo>
                  <a:pt x="1953" y="79"/>
                </a:lnTo>
                <a:cubicBezTo>
                  <a:pt x="2033" y="0"/>
                  <a:pt x="2162" y="0"/>
                  <a:pt x="2242" y="7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2" name="Freeform 202">
            <a:extLst>
              <a:ext uri="{FF2B5EF4-FFF2-40B4-BE49-F238E27FC236}">
                <a16:creationId xmlns:a16="http://schemas.microsoft.com/office/drawing/2014/main" id="{C1F1643A-ADE8-894E-99BB-F1A62FC76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968" y="1130631"/>
            <a:ext cx="2377039" cy="2377039"/>
          </a:xfrm>
          <a:custGeom>
            <a:avLst/>
            <a:gdLst>
              <a:gd name="T0" fmla="*/ 2241 w 4196"/>
              <a:gd name="T1" fmla="*/ 79 h 4196"/>
              <a:gd name="T2" fmla="*/ 4115 w 4196"/>
              <a:gd name="T3" fmla="*/ 1953 h 4196"/>
              <a:gd name="T4" fmla="*/ 4115 w 4196"/>
              <a:gd name="T5" fmla="*/ 1953 h 4196"/>
              <a:gd name="T6" fmla="*/ 4115 w 4196"/>
              <a:gd name="T7" fmla="*/ 2241 h 4196"/>
              <a:gd name="T8" fmla="*/ 2241 w 4196"/>
              <a:gd name="T9" fmla="*/ 4115 h 4196"/>
              <a:gd name="T10" fmla="*/ 2241 w 4196"/>
              <a:gd name="T11" fmla="*/ 4115 h 4196"/>
              <a:gd name="T12" fmla="*/ 1953 w 4196"/>
              <a:gd name="T13" fmla="*/ 4115 h 4196"/>
              <a:gd name="T14" fmla="*/ 80 w 4196"/>
              <a:gd name="T15" fmla="*/ 2241 h 4196"/>
              <a:gd name="T16" fmla="*/ 80 w 4196"/>
              <a:gd name="T17" fmla="*/ 2241 h 4196"/>
              <a:gd name="T18" fmla="*/ 80 w 4196"/>
              <a:gd name="T19" fmla="*/ 1953 h 4196"/>
              <a:gd name="T20" fmla="*/ 1953 w 4196"/>
              <a:gd name="T21" fmla="*/ 79 h 4196"/>
              <a:gd name="T22" fmla="*/ 1953 w 4196"/>
              <a:gd name="T23" fmla="*/ 79 h 4196"/>
              <a:gd name="T24" fmla="*/ 2241 w 4196"/>
              <a:gd name="T25" fmla="*/ 79 h 4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96" h="4196">
                <a:moveTo>
                  <a:pt x="2241" y="79"/>
                </a:moveTo>
                <a:lnTo>
                  <a:pt x="4115" y="1953"/>
                </a:lnTo>
                <a:lnTo>
                  <a:pt x="4115" y="1953"/>
                </a:lnTo>
                <a:cubicBezTo>
                  <a:pt x="4195" y="2033"/>
                  <a:pt x="4195" y="2162"/>
                  <a:pt x="4115" y="2241"/>
                </a:cubicBezTo>
                <a:lnTo>
                  <a:pt x="2241" y="4115"/>
                </a:lnTo>
                <a:lnTo>
                  <a:pt x="2241" y="4115"/>
                </a:lnTo>
                <a:cubicBezTo>
                  <a:pt x="2162" y="4195"/>
                  <a:pt x="2032" y="4195"/>
                  <a:pt x="1953" y="4115"/>
                </a:cubicBezTo>
                <a:lnTo>
                  <a:pt x="80" y="2241"/>
                </a:lnTo>
                <a:lnTo>
                  <a:pt x="80" y="2241"/>
                </a:lnTo>
                <a:cubicBezTo>
                  <a:pt x="0" y="2162"/>
                  <a:pt x="0" y="2033"/>
                  <a:pt x="80" y="1953"/>
                </a:cubicBezTo>
                <a:lnTo>
                  <a:pt x="1953" y="79"/>
                </a:lnTo>
                <a:lnTo>
                  <a:pt x="1953" y="79"/>
                </a:lnTo>
                <a:cubicBezTo>
                  <a:pt x="2032" y="0"/>
                  <a:pt x="2162" y="0"/>
                  <a:pt x="2241" y="7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5" name="Freeform 924">
            <a:extLst>
              <a:ext uri="{FF2B5EF4-FFF2-40B4-BE49-F238E27FC236}">
                <a16:creationId xmlns:a16="http://schemas.microsoft.com/office/drawing/2014/main" id="{62EAFE77-256F-2D41-89CB-A0B5261735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0042" y="2902083"/>
            <a:ext cx="255526" cy="255526"/>
          </a:xfrm>
          <a:custGeom>
            <a:avLst/>
            <a:gdLst>
              <a:gd name="T0" fmla="*/ 23374369 w 295914"/>
              <a:gd name="T1" fmla="*/ 51157010 h 296053"/>
              <a:gd name="T2" fmla="*/ 21347555 w 295914"/>
              <a:gd name="T3" fmla="*/ 51157010 h 296053"/>
              <a:gd name="T4" fmla="*/ 44392851 w 295914"/>
              <a:gd name="T5" fmla="*/ 48100099 h 296053"/>
              <a:gd name="T6" fmla="*/ 51713828 w 295914"/>
              <a:gd name="T7" fmla="*/ 55413466 h 296053"/>
              <a:gd name="T8" fmla="*/ 44392851 w 295914"/>
              <a:gd name="T9" fmla="*/ 48100099 h 296053"/>
              <a:gd name="T10" fmla="*/ 35162367 w 295914"/>
              <a:gd name="T11" fmla="*/ 55413466 h 296053"/>
              <a:gd name="T12" fmla="*/ 42483305 w 295914"/>
              <a:gd name="T13" fmla="*/ 48100099 h 296053"/>
              <a:gd name="T14" fmla="*/ 44392851 w 295914"/>
              <a:gd name="T15" fmla="*/ 38878772 h 296053"/>
              <a:gd name="T16" fmla="*/ 51713828 w 295914"/>
              <a:gd name="T17" fmla="*/ 46192340 h 296053"/>
              <a:gd name="T18" fmla="*/ 44392851 w 295914"/>
              <a:gd name="T19" fmla="*/ 38878772 h 296053"/>
              <a:gd name="T20" fmla="*/ 35162367 w 295914"/>
              <a:gd name="T21" fmla="*/ 46192340 h 296053"/>
              <a:gd name="T22" fmla="*/ 42483305 w 295914"/>
              <a:gd name="T23" fmla="*/ 38878772 h 296053"/>
              <a:gd name="T24" fmla="*/ 13916731 w 295914"/>
              <a:gd name="T25" fmla="*/ 38817367 h 296053"/>
              <a:gd name="T26" fmla="*/ 25129656 w 295914"/>
              <a:gd name="T27" fmla="*/ 63180206 h 296053"/>
              <a:gd name="T28" fmla="*/ 13916731 w 295914"/>
              <a:gd name="T29" fmla="*/ 38817367 h 296053"/>
              <a:gd name="T30" fmla="*/ 52668660 w 295914"/>
              <a:gd name="T31" fmla="*/ 36891250 h 296053"/>
              <a:gd name="T32" fmla="*/ 53703033 w 295914"/>
              <a:gd name="T33" fmla="*/ 55413466 h 296053"/>
              <a:gd name="T34" fmla="*/ 55692647 w 295914"/>
              <a:gd name="T35" fmla="*/ 56367151 h 296053"/>
              <a:gd name="T36" fmla="*/ 32217636 w 295914"/>
              <a:gd name="T37" fmla="*/ 57400437 h 296053"/>
              <a:gd name="T38" fmla="*/ 32217636 w 295914"/>
              <a:gd name="T39" fmla="*/ 55413466 h 296053"/>
              <a:gd name="T40" fmla="*/ 33172713 w 295914"/>
              <a:gd name="T41" fmla="*/ 37924682 h 296053"/>
              <a:gd name="T42" fmla="*/ 6043873 w 295914"/>
              <a:gd name="T43" fmla="*/ 30908075 h 296053"/>
              <a:gd name="T44" fmla="*/ 11928665 w 295914"/>
              <a:gd name="T45" fmla="*/ 63180206 h 296053"/>
              <a:gd name="T46" fmla="*/ 10974415 w 295914"/>
              <a:gd name="T47" fmla="*/ 38817367 h 296053"/>
              <a:gd name="T48" fmla="*/ 10974415 w 295914"/>
              <a:gd name="T49" fmla="*/ 36840383 h 296053"/>
              <a:gd name="T50" fmla="*/ 29105905 w 295914"/>
              <a:gd name="T51" fmla="*/ 37868510 h 296053"/>
              <a:gd name="T52" fmla="*/ 27117839 w 295914"/>
              <a:gd name="T53" fmla="*/ 38817367 h 296053"/>
              <a:gd name="T54" fmla="*/ 59563740 w 295914"/>
              <a:gd name="T55" fmla="*/ 63180206 h 296053"/>
              <a:gd name="T56" fmla="*/ 6043873 w 295914"/>
              <a:gd name="T57" fmla="*/ 30908075 h 296053"/>
              <a:gd name="T58" fmla="*/ 32899506 w 295914"/>
              <a:gd name="T59" fmla="*/ 22952658 h 296053"/>
              <a:gd name="T60" fmla="*/ 28001959 w 295914"/>
              <a:gd name="T61" fmla="*/ 19044378 h 296053"/>
              <a:gd name="T62" fmla="*/ 28001959 w 295914"/>
              <a:gd name="T63" fmla="*/ 17050228 h 296053"/>
              <a:gd name="T64" fmla="*/ 32899506 w 295914"/>
              <a:gd name="T65" fmla="*/ 13061844 h 296053"/>
              <a:gd name="T66" fmla="*/ 39884838 w 295914"/>
              <a:gd name="T67" fmla="*/ 18007563 h 296053"/>
              <a:gd name="T68" fmla="*/ 25914326 w 295914"/>
              <a:gd name="T69" fmla="*/ 18007563 h 296053"/>
              <a:gd name="T70" fmla="*/ 32764039 w 295914"/>
              <a:gd name="T71" fmla="*/ 2353185 h 296053"/>
              <a:gd name="T72" fmla="*/ 61949671 w 295914"/>
              <a:gd name="T73" fmla="*/ 28930225 h 296053"/>
              <a:gd name="T74" fmla="*/ 32048053 w 295914"/>
              <a:gd name="T75" fmla="*/ 296830 h 296053"/>
              <a:gd name="T76" fmla="*/ 65130418 w 295914"/>
              <a:gd name="T77" fmla="*/ 29167696 h 296053"/>
              <a:gd name="T78" fmla="*/ 64494526 w 295914"/>
              <a:gd name="T79" fmla="*/ 30908075 h 296053"/>
              <a:gd name="T80" fmla="*/ 61472566 w 295914"/>
              <a:gd name="T81" fmla="*/ 63180206 h 296053"/>
              <a:gd name="T82" fmla="*/ 65448771 w 295914"/>
              <a:gd name="T83" fmla="*/ 64129283 h 296053"/>
              <a:gd name="T84" fmla="*/ 1033664 w 295914"/>
              <a:gd name="T85" fmla="*/ 65078420 h 296053"/>
              <a:gd name="T86" fmla="*/ 1033664 w 295914"/>
              <a:gd name="T87" fmla="*/ 63180206 h 296053"/>
              <a:gd name="T88" fmla="*/ 3976213 w 295914"/>
              <a:gd name="T89" fmla="*/ 30908075 h 296053"/>
              <a:gd name="T90" fmla="*/ 158762 w 295914"/>
              <a:gd name="T91" fmla="*/ 30354214 h 296053"/>
              <a:gd name="T92" fmla="*/ 32048053 w 295914"/>
              <a:gd name="T93" fmla="*/ 296830 h 29605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5914" h="296053">
                <a:moveTo>
                  <a:pt x="101241" y="228150"/>
                </a:moveTo>
                <a:cubicBezTo>
                  <a:pt x="103806" y="228150"/>
                  <a:pt x="105637" y="230055"/>
                  <a:pt x="105637" y="232722"/>
                </a:cubicBezTo>
                <a:cubicBezTo>
                  <a:pt x="105637" y="235389"/>
                  <a:pt x="103806" y="237294"/>
                  <a:pt x="101241" y="237294"/>
                </a:cubicBezTo>
                <a:cubicBezTo>
                  <a:pt x="98677" y="237294"/>
                  <a:pt x="96479" y="235389"/>
                  <a:pt x="96479" y="232722"/>
                </a:cubicBezTo>
                <a:cubicBezTo>
                  <a:pt x="96479" y="230055"/>
                  <a:pt x="98677" y="228150"/>
                  <a:pt x="101241" y="228150"/>
                </a:cubicBezTo>
                <a:close/>
                <a:moveTo>
                  <a:pt x="200627" y="218815"/>
                </a:moveTo>
                <a:lnTo>
                  <a:pt x="200627" y="252086"/>
                </a:lnTo>
                <a:lnTo>
                  <a:pt x="233713" y="252086"/>
                </a:lnTo>
                <a:lnTo>
                  <a:pt x="233713" y="218815"/>
                </a:lnTo>
                <a:lnTo>
                  <a:pt x="200627" y="218815"/>
                </a:lnTo>
                <a:close/>
                <a:moveTo>
                  <a:pt x="158911" y="218815"/>
                </a:moveTo>
                <a:lnTo>
                  <a:pt x="158911" y="252086"/>
                </a:lnTo>
                <a:lnTo>
                  <a:pt x="191996" y="252086"/>
                </a:lnTo>
                <a:lnTo>
                  <a:pt x="191996" y="218815"/>
                </a:lnTo>
                <a:lnTo>
                  <a:pt x="158911" y="218815"/>
                </a:lnTo>
                <a:close/>
                <a:moveTo>
                  <a:pt x="200627" y="176866"/>
                </a:moveTo>
                <a:lnTo>
                  <a:pt x="200627" y="210136"/>
                </a:lnTo>
                <a:lnTo>
                  <a:pt x="233713" y="210136"/>
                </a:lnTo>
                <a:lnTo>
                  <a:pt x="233713" y="176866"/>
                </a:lnTo>
                <a:lnTo>
                  <a:pt x="200627" y="176866"/>
                </a:lnTo>
                <a:close/>
                <a:moveTo>
                  <a:pt x="158911" y="176866"/>
                </a:moveTo>
                <a:lnTo>
                  <a:pt x="158911" y="210136"/>
                </a:lnTo>
                <a:lnTo>
                  <a:pt x="191996" y="210136"/>
                </a:lnTo>
                <a:lnTo>
                  <a:pt x="191996" y="176866"/>
                </a:lnTo>
                <a:lnTo>
                  <a:pt x="158911" y="176866"/>
                </a:lnTo>
                <a:close/>
                <a:moveTo>
                  <a:pt x="62895" y="176588"/>
                </a:moveTo>
                <a:lnTo>
                  <a:pt x="62895" y="287417"/>
                </a:lnTo>
                <a:lnTo>
                  <a:pt x="113570" y="287417"/>
                </a:lnTo>
                <a:lnTo>
                  <a:pt x="113570" y="176588"/>
                </a:lnTo>
                <a:lnTo>
                  <a:pt x="62895" y="176588"/>
                </a:lnTo>
                <a:close/>
                <a:moveTo>
                  <a:pt x="154595" y="167825"/>
                </a:moveTo>
                <a:lnTo>
                  <a:pt x="238029" y="167825"/>
                </a:lnTo>
                <a:cubicBezTo>
                  <a:pt x="240546" y="167825"/>
                  <a:pt x="242704" y="169995"/>
                  <a:pt x="242704" y="172526"/>
                </a:cubicBezTo>
                <a:lnTo>
                  <a:pt x="242704" y="252086"/>
                </a:lnTo>
                <a:lnTo>
                  <a:pt x="247019" y="252086"/>
                </a:lnTo>
                <a:cubicBezTo>
                  <a:pt x="249896" y="252086"/>
                  <a:pt x="251695" y="254255"/>
                  <a:pt x="251695" y="256425"/>
                </a:cubicBezTo>
                <a:cubicBezTo>
                  <a:pt x="251695" y="258957"/>
                  <a:pt x="249896" y="261126"/>
                  <a:pt x="247019" y="261126"/>
                </a:cubicBezTo>
                <a:lnTo>
                  <a:pt x="145604" y="261126"/>
                </a:lnTo>
                <a:cubicBezTo>
                  <a:pt x="143087" y="261126"/>
                  <a:pt x="140929" y="258957"/>
                  <a:pt x="140929" y="256425"/>
                </a:cubicBezTo>
                <a:cubicBezTo>
                  <a:pt x="140929" y="254255"/>
                  <a:pt x="143087" y="252086"/>
                  <a:pt x="145604" y="252086"/>
                </a:cubicBezTo>
                <a:lnTo>
                  <a:pt x="149920" y="252086"/>
                </a:lnTo>
                <a:lnTo>
                  <a:pt x="149920" y="172526"/>
                </a:lnTo>
                <a:cubicBezTo>
                  <a:pt x="149920" y="169995"/>
                  <a:pt x="152078" y="167825"/>
                  <a:pt x="154595" y="167825"/>
                </a:cubicBezTo>
                <a:close/>
                <a:moveTo>
                  <a:pt x="27314" y="140605"/>
                </a:moveTo>
                <a:lnTo>
                  <a:pt x="27314" y="287417"/>
                </a:lnTo>
                <a:lnTo>
                  <a:pt x="53910" y="287417"/>
                </a:lnTo>
                <a:lnTo>
                  <a:pt x="53910" y="176588"/>
                </a:lnTo>
                <a:lnTo>
                  <a:pt x="49597" y="176588"/>
                </a:lnTo>
                <a:cubicBezTo>
                  <a:pt x="47081" y="176588"/>
                  <a:pt x="44925" y="174789"/>
                  <a:pt x="44925" y="172270"/>
                </a:cubicBezTo>
                <a:cubicBezTo>
                  <a:pt x="44925" y="169751"/>
                  <a:pt x="47081" y="167592"/>
                  <a:pt x="49597" y="167592"/>
                </a:cubicBezTo>
                <a:lnTo>
                  <a:pt x="127228" y="167592"/>
                </a:lnTo>
                <a:cubicBezTo>
                  <a:pt x="129743" y="167592"/>
                  <a:pt x="131540" y="169751"/>
                  <a:pt x="131540" y="172270"/>
                </a:cubicBezTo>
                <a:cubicBezTo>
                  <a:pt x="131540" y="174789"/>
                  <a:pt x="129743" y="176588"/>
                  <a:pt x="127228" y="176588"/>
                </a:cubicBezTo>
                <a:lnTo>
                  <a:pt x="122555" y="176588"/>
                </a:lnTo>
                <a:lnTo>
                  <a:pt x="122555" y="287417"/>
                </a:lnTo>
                <a:lnTo>
                  <a:pt x="269190" y="287417"/>
                </a:lnTo>
                <a:lnTo>
                  <a:pt x="269190" y="140605"/>
                </a:lnTo>
                <a:lnTo>
                  <a:pt x="27314" y="140605"/>
                </a:lnTo>
                <a:close/>
                <a:moveTo>
                  <a:pt x="126551" y="86636"/>
                </a:moveTo>
                <a:cubicBezTo>
                  <a:pt x="128728" y="96796"/>
                  <a:pt x="137799" y="104416"/>
                  <a:pt x="148685" y="104416"/>
                </a:cubicBezTo>
                <a:cubicBezTo>
                  <a:pt x="159571" y="104416"/>
                  <a:pt x="168642" y="96796"/>
                  <a:pt x="170819" y="86636"/>
                </a:cubicBezTo>
                <a:lnTo>
                  <a:pt x="126551" y="86636"/>
                </a:lnTo>
                <a:close/>
                <a:moveTo>
                  <a:pt x="148685" y="59421"/>
                </a:moveTo>
                <a:cubicBezTo>
                  <a:pt x="137799" y="59421"/>
                  <a:pt x="128728" y="67404"/>
                  <a:pt x="126551" y="77564"/>
                </a:cubicBezTo>
                <a:lnTo>
                  <a:pt x="170819" y="77564"/>
                </a:lnTo>
                <a:cubicBezTo>
                  <a:pt x="168642" y="67404"/>
                  <a:pt x="159571" y="59421"/>
                  <a:pt x="148685" y="59421"/>
                </a:cubicBezTo>
                <a:close/>
                <a:moveTo>
                  <a:pt x="148685" y="50350"/>
                </a:moveTo>
                <a:cubicBezTo>
                  <a:pt x="166102" y="50350"/>
                  <a:pt x="180253" y="64501"/>
                  <a:pt x="180253" y="81919"/>
                </a:cubicBezTo>
                <a:cubicBezTo>
                  <a:pt x="180253" y="99336"/>
                  <a:pt x="166102" y="113487"/>
                  <a:pt x="148685" y="113487"/>
                </a:cubicBezTo>
                <a:cubicBezTo>
                  <a:pt x="131268" y="113487"/>
                  <a:pt x="117116" y="99336"/>
                  <a:pt x="117116" y="81919"/>
                </a:cubicBezTo>
                <a:cubicBezTo>
                  <a:pt x="117116" y="64501"/>
                  <a:pt x="131268" y="50350"/>
                  <a:pt x="148685" y="50350"/>
                </a:cubicBezTo>
                <a:close/>
                <a:moveTo>
                  <a:pt x="148073" y="10705"/>
                </a:moveTo>
                <a:lnTo>
                  <a:pt x="16173" y="131609"/>
                </a:lnTo>
                <a:lnTo>
                  <a:pt x="279972" y="131609"/>
                </a:lnTo>
                <a:lnTo>
                  <a:pt x="148073" y="10705"/>
                </a:lnTo>
                <a:close/>
                <a:moveTo>
                  <a:pt x="144838" y="1349"/>
                </a:moveTo>
                <a:cubicBezTo>
                  <a:pt x="146635" y="-450"/>
                  <a:pt x="149510" y="-450"/>
                  <a:pt x="150948" y="1349"/>
                </a:cubicBezTo>
                <a:lnTo>
                  <a:pt x="294348" y="132689"/>
                </a:lnTo>
                <a:cubicBezTo>
                  <a:pt x="295785" y="134128"/>
                  <a:pt x="296145" y="136287"/>
                  <a:pt x="295785" y="138086"/>
                </a:cubicBezTo>
                <a:cubicBezTo>
                  <a:pt x="295067" y="139525"/>
                  <a:pt x="293270" y="140605"/>
                  <a:pt x="291473" y="140605"/>
                </a:cubicBezTo>
                <a:lnTo>
                  <a:pt x="277816" y="140605"/>
                </a:lnTo>
                <a:lnTo>
                  <a:pt x="277816" y="287417"/>
                </a:lnTo>
                <a:lnTo>
                  <a:pt x="291473" y="287417"/>
                </a:lnTo>
                <a:cubicBezTo>
                  <a:pt x="293988" y="287417"/>
                  <a:pt x="295785" y="289216"/>
                  <a:pt x="295785" y="291735"/>
                </a:cubicBezTo>
                <a:cubicBezTo>
                  <a:pt x="295785" y="294254"/>
                  <a:pt x="293988" y="296053"/>
                  <a:pt x="291473" y="296053"/>
                </a:cubicBezTo>
                <a:lnTo>
                  <a:pt x="4672" y="296053"/>
                </a:lnTo>
                <a:cubicBezTo>
                  <a:pt x="2157" y="296053"/>
                  <a:pt x="0" y="294254"/>
                  <a:pt x="0" y="291735"/>
                </a:cubicBezTo>
                <a:cubicBezTo>
                  <a:pt x="0" y="289216"/>
                  <a:pt x="2157" y="287417"/>
                  <a:pt x="4672" y="287417"/>
                </a:cubicBezTo>
                <a:lnTo>
                  <a:pt x="17970" y="287417"/>
                </a:lnTo>
                <a:lnTo>
                  <a:pt x="17970" y="140605"/>
                </a:lnTo>
                <a:lnTo>
                  <a:pt x="4672" y="140605"/>
                </a:lnTo>
                <a:cubicBezTo>
                  <a:pt x="2875" y="140605"/>
                  <a:pt x="1078" y="139525"/>
                  <a:pt x="719" y="138086"/>
                </a:cubicBezTo>
                <a:cubicBezTo>
                  <a:pt x="-359" y="136287"/>
                  <a:pt x="360" y="134128"/>
                  <a:pt x="1797" y="132689"/>
                </a:cubicBezTo>
                <a:lnTo>
                  <a:pt x="144838" y="1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6" name="Freeform 925">
            <a:extLst>
              <a:ext uri="{FF2B5EF4-FFF2-40B4-BE49-F238E27FC236}">
                <a16:creationId xmlns:a16="http://schemas.microsoft.com/office/drawing/2014/main" id="{63CF4BF0-F5CD-1F40-8855-4A51BCE471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2498" y="4020196"/>
            <a:ext cx="255526" cy="255526"/>
          </a:xfrm>
          <a:custGeom>
            <a:avLst/>
            <a:gdLst>
              <a:gd name="T0" fmla="*/ 59283120 w 296468"/>
              <a:gd name="T1" fmla="*/ 52617181 h 296502"/>
              <a:gd name="T2" fmla="*/ 52670368 w 296468"/>
              <a:gd name="T3" fmla="*/ 59145522 h 296502"/>
              <a:gd name="T4" fmla="*/ 55081953 w 296468"/>
              <a:gd name="T5" fmla="*/ 61555141 h 296502"/>
              <a:gd name="T6" fmla="*/ 57338181 w 296468"/>
              <a:gd name="T7" fmla="*/ 61555141 h 296502"/>
              <a:gd name="T8" fmla="*/ 61617028 w 296468"/>
              <a:gd name="T9" fmla="*/ 57280404 h 296502"/>
              <a:gd name="T10" fmla="*/ 62006172 w 296468"/>
              <a:gd name="T11" fmla="*/ 56114403 h 296502"/>
              <a:gd name="T12" fmla="*/ 61617028 w 296468"/>
              <a:gd name="T13" fmla="*/ 54948654 h 296502"/>
              <a:gd name="T14" fmla="*/ 50180686 w 296468"/>
              <a:gd name="T15" fmla="*/ 43601495 h 296502"/>
              <a:gd name="T16" fmla="*/ 43567688 w 296468"/>
              <a:gd name="T17" fmla="*/ 50130158 h 296502"/>
              <a:gd name="T18" fmla="*/ 51269877 w 296468"/>
              <a:gd name="T19" fmla="*/ 57824605 h 296502"/>
              <a:gd name="T20" fmla="*/ 57882997 w 296468"/>
              <a:gd name="T21" fmla="*/ 51296098 h 296502"/>
              <a:gd name="T22" fmla="*/ 24256853 w 296468"/>
              <a:gd name="T23" fmla="*/ 14366126 h 296502"/>
              <a:gd name="T24" fmla="*/ 25277413 w 296468"/>
              <a:gd name="T25" fmla="*/ 15307077 h 296502"/>
              <a:gd name="T26" fmla="*/ 24256853 w 296468"/>
              <a:gd name="T27" fmla="*/ 16325926 h 296502"/>
              <a:gd name="T28" fmla="*/ 15933265 w 296468"/>
              <a:gd name="T29" fmla="*/ 24635282 h 296502"/>
              <a:gd name="T30" fmla="*/ 14991278 w 296468"/>
              <a:gd name="T31" fmla="*/ 25575890 h 296502"/>
              <a:gd name="T32" fmla="*/ 14048743 w 296468"/>
              <a:gd name="T33" fmla="*/ 24635282 h 296502"/>
              <a:gd name="T34" fmla="*/ 24256853 w 296468"/>
              <a:gd name="T35" fmla="*/ 14366126 h 296502"/>
              <a:gd name="T36" fmla="*/ 24249970 w 296468"/>
              <a:gd name="T37" fmla="*/ 9816491 h 296502"/>
              <a:gd name="T38" fmla="*/ 9490873 w 296468"/>
              <a:gd name="T39" fmla="*/ 24628269 h 296502"/>
              <a:gd name="T40" fmla="*/ 24249970 w 296468"/>
              <a:gd name="T41" fmla="*/ 39361929 h 296502"/>
              <a:gd name="T42" fmla="*/ 39087529 w 296468"/>
              <a:gd name="T43" fmla="*/ 24628269 h 296502"/>
              <a:gd name="T44" fmla="*/ 24249970 w 296468"/>
              <a:gd name="T45" fmla="*/ 9816491 h 296502"/>
              <a:gd name="T46" fmla="*/ 24249970 w 296468"/>
              <a:gd name="T47" fmla="*/ 7867697 h 296502"/>
              <a:gd name="T48" fmla="*/ 41039719 w 296468"/>
              <a:gd name="T49" fmla="*/ 24628269 h 296502"/>
              <a:gd name="T50" fmla="*/ 24249970 w 296468"/>
              <a:gd name="T51" fmla="*/ 41310828 h 296502"/>
              <a:gd name="T52" fmla="*/ 7538688 w 296468"/>
              <a:gd name="T53" fmla="*/ 24628269 h 296502"/>
              <a:gd name="T54" fmla="*/ 24249970 w 296468"/>
              <a:gd name="T55" fmla="*/ 7867697 h 296502"/>
              <a:gd name="T56" fmla="*/ 24351300 w 296468"/>
              <a:gd name="T57" fmla="*/ 1943107 h 296502"/>
              <a:gd name="T58" fmla="*/ 1867792 w 296468"/>
              <a:gd name="T59" fmla="*/ 24404320 h 296502"/>
              <a:gd name="T60" fmla="*/ 24351300 w 296468"/>
              <a:gd name="T61" fmla="*/ 46865592 h 296502"/>
              <a:gd name="T62" fmla="*/ 37421708 w 296468"/>
              <a:gd name="T63" fmla="*/ 42668833 h 296502"/>
              <a:gd name="T64" fmla="*/ 37966181 w 296468"/>
              <a:gd name="T65" fmla="*/ 42513613 h 296502"/>
              <a:gd name="T66" fmla="*/ 38666300 w 296468"/>
              <a:gd name="T67" fmla="*/ 42824057 h 296502"/>
              <a:gd name="T68" fmla="*/ 43412190 w 296468"/>
              <a:gd name="T69" fmla="*/ 47565221 h 296502"/>
              <a:gd name="T70" fmla="*/ 47535441 w 296468"/>
              <a:gd name="T71" fmla="*/ 43368363 h 296502"/>
              <a:gd name="T72" fmla="*/ 42789784 w 296468"/>
              <a:gd name="T73" fmla="*/ 38705292 h 296502"/>
              <a:gd name="T74" fmla="*/ 42712026 w 296468"/>
              <a:gd name="T75" fmla="*/ 37383829 h 296502"/>
              <a:gd name="T76" fmla="*/ 46913374 w 296468"/>
              <a:gd name="T77" fmla="*/ 24404320 h 296502"/>
              <a:gd name="T78" fmla="*/ 24351300 w 296468"/>
              <a:gd name="T79" fmla="*/ 1943107 h 296502"/>
              <a:gd name="T80" fmla="*/ 24351300 w 296468"/>
              <a:gd name="T81" fmla="*/ 0 h 296502"/>
              <a:gd name="T82" fmla="*/ 48858264 w 296468"/>
              <a:gd name="T83" fmla="*/ 24404320 h 296502"/>
              <a:gd name="T84" fmla="*/ 44734831 w 296468"/>
              <a:gd name="T85" fmla="*/ 37850088 h 296502"/>
              <a:gd name="T86" fmla="*/ 48935722 w 296468"/>
              <a:gd name="T87" fmla="*/ 42047016 h 296502"/>
              <a:gd name="T88" fmla="*/ 49480300 w 296468"/>
              <a:gd name="T89" fmla="*/ 41503149 h 296502"/>
              <a:gd name="T90" fmla="*/ 50803199 w 296468"/>
              <a:gd name="T91" fmla="*/ 41503149 h 296502"/>
              <a:gd name="T92" fmla="*/ 62940151 w 296468"/>
              <a:gd name="T93" fmla="*/ 53627643 h 296502"/>
              <a:gd name="T94" fmla="*/ 62940151 w 296468"/>
              <a:gd name="T95" fmla="*/ 58601620 h 296502"/>
              <a:gd name="T96" fmla="*/ 58661081 w 296468"/>
              <a:gd name="T97" fmla="*/ 62876164 h 296502"/>
              <a:gd name="T98" fmla="*/ 56171430 w 296468"/>
              <a:gd name="T99" fmla="*/ 63886455 h 296502"/>
              <a:gd name="T100" fmla="*/ 53681859 w 296468"/>
              <a:gd name="T101" fmla="*/ 62876164 h 296502"/>
              <a:gd name="T102" fmla="*/ 41544799 w 296468"/>
              <a:gd name="T103" fmla="*/ 50751977 h 296502"/>
              <a:gd name="T104" fmla="*/ 41233945 w 296468"/>
              <a:gd name="T105" fmla="*/ 50130158 h 296502"/>
              <a:gd name="T106" fmla="*/ 41544799 w 296468"/>
              <a:gd name="T107" fmla="*/ 49430696 h 296502"/>
              <a:gd name="T108" fmla="*/ 42089771 w 296468"/>
              <a:gd name="T109" fmla="*/ 48886751 h 296502"/>
              <a:gd name="T110" fmla="*/ 37888430 w 296468"/>
              <a:gd name="T111" fmla="*/ 44767400 h 296502"/>
              <a:gd name="T112" fmla="*/ 24351300 w 296468"/>
              <a:gd name="T113" fmla="*/ 48808619 h 296502"/>
              <a:gd name="T114" fmla="*/ 0 w 296468"/>
              <a:gd name="T115" fmla="*/ 24404320 h 296502"/>
              <a:gd name="T116" fmla="*/ 24351300 w 296468"/>
              <a:gd name="T117" fmla="*/ 0 h 296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6468" h="296502">
                <a:moveTo>
                  <a:pt x="274661" y="244200"/>
                </a:moveTo>
                <a:lnTo>
                  <a:pt x="244023" y="274499"/>
                </a:lnTo>
                <a:lnTo>
                  <a:pt x="255197" y="285681"/>
                </a:lnTo>
                <a:cubicBezTo>
                  <a:pt x="257720" y="288206"/>
                  <a:pt x="262766" y="288206"/>
                  <a:pt x="265650" y="285681"/>
                </a:cubicBezTo>
                <a:lnTo>
                  <a:pt x="285474" y="265842"/>
                </a:lnTo>
                <a:cubicBezTo>
                  <a:pt x="286555" y="264399"/>
                  <a:pt x="287276" y="262596"/>
                  <a:pt x="287276" y="260431"/>
                </a:cubicBezTo>
                <a:cubicBezTo>
                  <a:pt x="287276" y="258628"/>
                  <a:pt x="286555" y="256464"/>
                  <a:pt x="285474" y="255021"/>
                </a:cubicBezTo>
                <a:lnTo>
                  <a:pt x="274661" y="244200"/>
                </a:lnTo>
                <a:close/>
                <a:moveTo>
                  <a:pt x="232488" y="202357"/>
                </a:moveTo>
                <a:lnTo>
                  <a:pt x="201850" y="232657"/>
                </a:lnTo>
                <a:lnTo>
                  <a:pt x="237535" y="268367"/>
                </a:lnTo>
                <a:lnTo>
                  <a:pt x="268173" y="238068"/>
                </a:lnTo>
                <a:lnTo>
                  <a:pt x="232488" y="202357"/>
                </a:lnTo>
                <a:close/>
                <a:moveTo>
                  <a:pt x="112382" y="66675"/>
                </a:moveTo>
                <a:cubicBezTo>
                  <a:pt x="114929" y="66675"/>
                  <a:pt x="117111" y="68494"/>
                  <a:pt x="117111" y="71041"/>
                </a:cubicBezTo>
                <a:cubicBezTo>
                  <a:pt x="117111" y="73587"/>
                  <a:pt x="114929" y="75770"/>
                  <a:pt x="112382" y="75770"/>
                </a:cubicBezTo>
                <a:cubicBezTo>
                  <a:pt x="91282" y="75770"/>
                  <a:pt x="73819" y="92869"/>
                  <a:pt x="73819" y="114334"/>
                </a:cubicBezTo>
                <a:cubicBezTo>
                  <a:pt x="73819" y="116880"/>
                  <a:pt x="72000" y="118699"/>
                  <a:pt x="69454" y="118699"/>
                </a:cubicBezTo>
                <a:cubicBezTo>
                  <a:pt x="66907" y="118699"/>
                  <a:pt x="65088" y="116880"/>
                  <a:pt x="65088" y="114334"/>
                </a:cubicBezTo>
                <a:cubicBezTo>
                  <a:pt x="65088" y="88140"/>
                  <a:pt x="86189" y="66675"/>
                  <a:pt x="112382" y="66675"/>
                </a:cubicBezTo>
                <a:close/>
                <a:moveTo>
                  <a:pt x="112351" y="45558"/>
                </a:moveTo>
                <a:cubicBezTo>
                  <a:pt x="74724" y="45558"/>
                  <a:pt x="43970" y="76311"/>
                  <a:pt x="43970" y="114301"/>
                </a:cubicBezTo>
                <a:cubicBezTo>
                  <a:pt x="43970" y="151928"/>
                  <a:pt x="74724" y="182681"/>
                  <a:pt x="112351" y="182681"/>
                </a:cubicBezTo>
                <a:cubicBezTo>
                  <a:pt x="150340" y="182681"/>
                  <a:pt x="181093" y="151928"/>
                  <a:pt x="181093" y="114301"/>
                </a:cubicBezTo>
                <a:cubicBezTo>
                  <a:pt x="181093" y="76311"/>
                  <a:pt x="150340" y="45558"/>
                  <a:pt x="112351" y="45558"/>
                </a:cubicBezTo>
                <a:close/>
                <a:moveTo>
                  <a:pt x="112351" y="36513"/>
                </a:moveTo>
                <a:cubicBezTo>
                  <a:pt x="155405" y="36513"/>
                  <a:pt x="190138" y="71608"/>
                  <a:pt x="190138" y="114301"/>
                </a:cubicBezTo>
                <a:cubicBezTo>
                  <a:pt x="190138" y="156993"/>
                  <a:pt x="155405" y="191726"/>
                  <a:pt x="112351" y="191726"/>
                </a:cubicBezTo>
                <a:cubicBezTo>
                  <a:pt x="69658" y="191726"/>
                  <a:pt x="34925" y="156993"/>
                  <a:pt x="34925" y="114301"/>
                </a:cubicBezTo>
                <a:cubicBezTo>
                  <a:pt x="34925" y="71608"/>
                  <a:pt x="69658" y="36513"/>
                  <a:pt x="112351" y="36513"/>
                </a:cubicBezTo>
                <a:close/>
                <a:moveTo>
                  <a:pt x="112820" y="9018"/>
                </a:moveTo>
                <a:cubicBezTo>
                  <a:pt x="55509" y="9018"/>
                  <a:pt x="8651" y="55910"/>
                  <a:pt x="8651" y="113262"/>
                </a:cubicBezTo>
                <a:cubicBezTo>
                  <a:pt x="8651" y="170615"/>
                  <a:pt x="55509" y="217507"/>
                  <a:pt x="112820" y="217507"/>
                </a:cubicBezTo>
                <a:cubicBezTo>
                  <a:pt x="134807" y="217507"/>
                  <a:pt x="155713" y="211014"/>
                  <a:pt x="173375" y="198029"/>
                </a:cubicBezTo>
                <a:cubicBezTo>
                  <a:pt x="174096" y="197308"/>
                  <a:pt x="175177" y="197308"/>
                  <a:pt x="175898" y="197308"/>
                </a:cubicBezTo>
                <a:cubicBezTo>
                  <a:pt x="176980" y="197308"/>
                  <a:pt x="178421" y="197668"/>
                  <a:pt x="179142" y="198750"/>
                </a:cubicBezTo>
                <a:lnTo>
                  <a:pt x="201130" y="220754"/>
                </a:lnTo>
                <a:lnTo>
                  <a:pt x="220233" y="201275"/>
                </a:lnTo>
                <a:lnTo>
                  <a:pt x="198246" y="179633"/>
                </a:lnTo>
                <a:cubicBezTo>
                  <a:pt x="196804" y="177829"/>
                  <a:pt x="196444" y="175304"/>
                  <a:pt x="197886" y="173501"/>
                </a:cubicBezTo>
                <a:cubicBezTo>
                  <a:pt x="210501" y="155826"/>
                  <a:pt x="217350" y="134905"/>
                  <a:pt x="217350" y="113262"/>
                </a:cubicBezTo>
                <a:cubicBezTo>
                  <a:pt x="217350" y="55910"/>
                  <a:pt x="170492" y="9018"/>
                  <a:pt x="112820" y="9018"/>
                </a:cubicBezTo>
                <a:close/>
                <a:moveTo>
                  <a:pt x="112820" y="0"/>
                </a:moveTo>
                <a:cubicBezTo>
                  <a:pt x="175538" y="0"/>
                  <a:pt x="226361" y="50860"/>
                  <a:pt x="226361" y="113262"/>
                </a:cubicBezTo>
                <a:cubicBezTo>
                  <a:pt x="226361" y="135626"/>
                  <a:pt x="219512" y="156908"/>
                  <a:pt x="207257" y="175665"/>
                </a:cubicBezTo>
                <a:lnTo>
                  <a:pt x="226721" y="195143"/>
                </a:lnTo>
                <a:lnTo>
                  <a:pt x="229244" y="192618"/>
                </a:lnTo>
                <a:cubicBezTo>
                  <a:pt x="231047" y="190815"/>
                  <a:pt x="233570" y="190815"/>
                  <a:pt x="235372" y="192618"/>
                </a:cubicBezTo>
                <a:lnTo>
                  <a:pt x="291602" y="248889"/>
                </a:lnTo>
                <a:cubicBezTo>
                  <a:pt x="298090" y="255021"/>
                  <a:pt x="298090" y="265842"/>
                  <a:pt x="291602" y="271974"/>
                </a:cubicBezTo>
                <a:lnTo>
                  <a:pt x="271777" y="291813"/>
                </a:lnTo>
                <a:cubicBezTo>
                  <a:pt x="268533" y="295060"/>
                  <a:pt x="264568" y="296502"/>
                  <a:pt x="260243" y="296502"/>
                </a:cubicBezTo>
                <a:cubicBezTo>
                  <a:pt x="255918" y="296502"/>
                  <a:pt x="251953" y="295060"/>
                  <a:pt x="248709" y="291813"/>
                </a:cubicBezTo>
                <a:lnTo>
                  <a:pt x="192479" y="235543"/>
                </a:lnTo>
                <a:cubicBezTo>
                  <a:pt x="191398" y="234821"/>
                  <a:pt x="191037" y="233739"/>
                  <a:pt x="191037" y="232657"/>
                </a:cubicBezTo>
                <a:cubicBezTo>
                  <a:pt x="191037" y="231575"/>
                  <a:pt x="191398" y="230132"/>
                  <a:pt x="192479" y="229411"/>
                </a:cubicBezTo>
                <a:lnTo>
                  <a:pt x="195002" y="226886"/>
                </a:lnTo>
                <a:lnTo>
                  <a:pt x="175538" y="207768"/>
                </a:lnTo>
                <a:cubicBezTo>
                  <a:pt x="157155" y="220032"/>
                  <a:pt x="135528" y="226525"/>
                  <a:pt x="112820" y="226525"/>
                </a:cubicBezTo>
                <a:cubicBezTo>
                  <a:pt x="50823" y="226525"/>
                  <a:pt x="0" y="175665"/>
                  <a:pt x="0" y="113262"/>
                </a:cubicBezTo>
                <a:cubicBezTo>
                  <a:pt x="0" y="50860"/>
                  <a:pt x="50823" y="0"/>
                  <a:pt x="1128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7" name="Freeform 926">
            <a:extLst>
              <a:ext uri="{FF2B5EF4-FFF2-40B4-BE49-F238E27FC236}">
                <a16:creationId xmlns:a16="http://schemas.microsoft.com/office/drawing/2014/main" id="{BA735CBB-E9B9-EF43-A42F-48AAA7589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6733" y="1387501"/>
            <a:ext cx="255526" cy="255526"/>
          </a:xfrm>
          <a:custGeom>
            <a:avLst/>
            <a:gdLst>
              <a:gd name="T0" fmla="*/ 39468541 w 296503"/>
              <a:gd name="T1" fmla="*/ 36094776 h 296502"/>
              <a:gd name="T2" fmla="*/ 14110389 w 296503"/>
              <a:gd name="T3" fmla="*/ 36094776 h 296502"/>
              <a:gd name="T4" fmla="*/ 35315735 w 296503"/>
              <a:gd name="T5" fmla="*/ 51851789 h 296502"/>
              <a:gd name="T6" fmla="*/ 34700729 w 296503"/>
              <a:gd name="T7" fmla="*/ 38103353 h 296502"/>
              <a:gd name="T8" fmla="*/ 25799492 w 296503"/>
              <a:gd name="T9" fmla="*/ 34781724 h 296502"/>
              <a:gd name="T10" fmla="*/ 28644712 w 296503"/>
              <a:gd name="T11" fmla="*/ 51851789 h 296502"/>
              <a:gd name="T12" fmla="*/ 36084982 w 296503"/>
              <a:gd name="T13" fmla="*/ 14043180 h 296502"/>
              <a:gd name="T14" fmla="*/ 27721885 w 296503"/>
              <a:gd name="T15" fmla="*/ 14043180 h 296502"/>
              <a:gd name="T16" fmla="*/ 35315735 w 296503"/>
              <a:gd name="T17" fmla="*/ 11957687 h 296502"/>
              <a:gd name="T18" fmla="*/ 38007231 w 296503"/>
              <a:gd name="T19" fmla="*/ 29104833 h 296502"/>
              <a:gd name="T20" fmla="*/ 35315735 w 296503"/>
              <a:gd name="T21" fmla="*/ 11957687 h 296502"/>
              <a:gd name="T22" fmla="*/ 29106033 w 296503"/>
              <a:gd name="T23" fmla="*/ 25783333 h 296502"/>
              <a:gd name="T24" fmla="*/ 12033939 w 296503"/>
              <a:gd name="T25" fmla="*/ 28486799 h 296502"/>
              <a:gd name="T26" fmla="*/ 28220599 w 296503"/>
              <a:gd name="T27" fmla="*/ 7607134 h 296502"/>
              <a:gd name="T28" fmla="*/ 18994656 w 296503"/>
              <a:gd name="T29" fmla="*/ 4735376 h 296502"/>
              <a:gd name="T30" fmla="*/ 16591310 w 296503"/>
              <a:gd name="T31" fmla="*/ 12730473 h 296502"/>
              <a:gd name="T32" fmla="*/ 7132293 w 296503"/>
              <a:gd name="T33" fmla="*/ 14904428 h 296502"/>
              <a:gd name="T34" fmla="*/ 9070354 w 296503"/>
              <a:gd name="T35" fmla="*/ 22977384 h 296502"/>
              <a:gd name="T36" fmla="*/ 1938315 w 296503"/>
              <a:gd name="T37" fmla="*/ 34233196 h 296502"/>
              <a:gd name="T38" fmla="*/ 8606031 w 296503"/>
              <a:gd name="T39" fmla="*/ 42073555 h 296502"/>
              <a:gd name="T40" fmla="*/ 7908106 w 296503"/>
              <a:gd name="T41" fmla="*/ 49137368 h 296502"/>
              <a:gd name="T42" fmla="*/ 14730352 w 296503"/>
              <a:gd name="T43" fmla="*/ 55968676 h 296502"/>
              <a:gd name="T44" fmla="*/ 21863377 w 296503"/>
              <a:gd name="T45" fmla="*/ 55192462 h 296502"/>
              <a:gd name="T46" fmla="*/ 29073235 w 296503"/>
              <a:gd name="T47" fmla="*/ 61324999 h 296502"/>
              <a:gd name="T48" fmla="*/ 35663159 w 296503"/>
              <a:gd name="T49" fmla="*/ 56279296 h 296502"/>
              <a:gd name="T50" fmla="*/ 44889270 w 296503"/>
              <a:gd name="T51" fmla="*/ 59073632 h 296502"/>
              <a:gd name="T52" fmla="*/ 51091532 w 296503"/>
              <a:gd name="T53" fmla="*/ 47274289 h 296502"/>
              <a:gd name="T54" fmla="*/ 59076808 w 296503"/>
              <a:gd name="T55" fmla="*/ 44945811 h 296502"/>
              <a:gd name="T56" fmla="*/ 57138750 w 296503"/>
              <a:gd name="T57" fmla="*/ 34776545 h 296502"/>
              <a:gd name="T58" fmla="*/ 57138750 w 296503"/>
              <a:gd name="T59" fmla="*/ 29032279 h 296502"/>
              <a:gd name="T60" fmla="*/ 59076808 w 296503"/>
              <a:gd name="T61" fmla="*/ 18940830 h 296502"/>
              <a:gd name="T62" fmla="*/ 51091532 w 296503"/>
              <a:gd name="T63" fmla="*/ 16534723 h 296502"/>
              <a:gd name="T64" fmla="*/ 44889270 w 296503"/>
              <a:gd name="T65" fmla="*/ 4735376 h 296502"/>
              <a:gd name="T66" fmla="*/ 35663159 w 296503"/>
              <a:gd name="T67" fmla="*/ 7607134 h 296502"/>
              <a:gd name="T68" fmla="*/ 29616151 w 296503"/>
              <a:gd name="T69" fmla="*/ 0 h 296502"/>
              <a:gd name="T70" fmla="*/ 42408138 w 296503"/>
              <a:gd name="T71" fmla="*/ 4036794 h 296502"/>
              <a:gd name="T72" fmla="*/ 49075850 w 296503"/>
              <a:gd name="T73" fmla="*/ 11799412 h 296502"/>
              <a:gd name="T74" fmla="*/ 60704994 w 296503"/>
              <a:gd name="T75" fmla="*/ 18009182 h 296502"/>
              <a:gd name="T76" fmla="*/ 63806032 w 296503"/>
              <a:gd name="T77" fmla="*/ 29575828 h 296502"/>
              <a:gd name="T78" fmla="*/ 59852271 w 296503"/>
              <a:gd name="T79" fmla="*/ 42384128 h 296502"/>
              <a:gd name="T80" fmla="*/ 52099138 w 296503"/>
              <a:gd name="T81" fmla="*/ 49137368 h 296502"/>
              <a:gd name="T82" fmla="*/ 43958771 w 296503"/>
              <a:gd name="T83" fmla="*/ 61014414 h 296502"/>
              <a:gd name="T84" fmla="*/ 34190219 w 296503"/>
              <a:gd name="T85" fmla="*/ 63808757 h 296502"/>
              <a:gd name="T86" fmla="*/ 21397918 w 296503"/>
              <a:gd name="T87" fmla="*/ 59849977 h 296502"/>
              <a:gd name="T88" fmla="*/ 13025089 w 296503"/>
              <a:gd name="T89" fmla="*/ 54959502 h 296502"/>
              <a:gd name="T90" fmla="*/ 3101470 w 296503"/>
              <a:gd name="T91" fmla="*/ 45877587 h 296502"/>
              <a:gd name="T92" fmla="*/ 2558144 w 296503"/>
              <a:gd name="T93" fmla="*/ 36794837 h 296502"/>
              <a:gd name="T94" fmla="*/ 6977384 w 296503"/>
              <a:gd name="T95" fmla="*/ 23054999 h 296502"/>
              <a:gd name="T96" fmla="*/ 6977384 w 296503"/>
              <a:gd name="T97" fmla="*/ 12808587 h 296502"/>
              <a:gd name="T98" fmla="*/ 12792050 w 296503"/>
              <a:gd name="T99" fmla="*/ 6908576 h 296502"/>
              <a:gd name="T100" fmla="*/ 23026064 w 296503"/>
              <a:gd name="T101" fmla="*/ 6908576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3" h="296502">
                <a:moveTo>
                  <a:pt x="183408" y="167723"/>
                </a:moveTo>
                <a:cubicBezTo>
                  <a:pt x="179834" y="174542"/>
                  <a:pt x="174117" y="179926"/>
                  <a:pt x="167684" y="183515"/>
                </a:cubicBezTo>
                <a:lnTo>
                  <a:pt x="167684" y="231250"/>
                </a:lnTo>
                <a:cubicBezTo>
                  <a:pt x="198774" y="223713"/>
                  <a:pt x="223432" y="199307"/>
                  <a:pt x="230579" y="167723"/>
                </a:cubicBezTo>
                <a:lnTo>
                  <a:pt x="183408" y="167723"/>
                </a:lnTo>
                <a:close/>
                <a:moveTo>
                  <a:pt x="65569" y="167723"/>
                </a:moveTo>
                <a:cubicBezTo>
                  <a:pt x="73074" y="199307"/>
                  <a:pt x="97374" y="223713"/>
                  <a:pt x="128822" y="231250"/>
                </a:cubicBezTo>
                <a:lnTo>
                  <a:pt x="128822" y="183515"/>
                </a:lnTo>
                <a:cubicBezTo>
                  <a:pt x="122032" y="179926"/>
                  <a:pt x="116672" y="174542"/>
                  <a:pt x="112741" y="167723"/>
                </a:cubicBezTo>
                <a:lnTo>
                  <a:pt x="65569" y="167723"/>
                </a:lnTo>
                <a:close/>
                <a:moveTo>
                  <a:pt x="180549" y="158750"/>
                </a:moveTo>
                <a:lnTo>
                  <a:pt x="236297" y="158750"/>
                </a:lnTo>
                <a:cubicBezTo>
                  <a:pt x="237369" y="158750"/>
                  <a:pt x="238441" y="159468"/>
                  <a:pt x="239513" y="160545"/>
                </a:cubicBezTo>
                <a:cubicBezTo>
                  <a:pt x="240228" y="161621"/>
                  <a:pt x="240943" y="162698"/>
                  <a:pt x="240586" y="164134"/>
                </a:cubicBezTo>
                <a:cubicBezTo>
                  <a:pt x="233796" y="203614"/>
                  <a:pt x="203063" y="234122"/>
                  <a:pt x="164111" y="240941"/>
                </a:cubicBezTo>
                <a:cubicBezTo>
                  <a:pt x="163753" y="240941"/>
                  <a:pt x="163396" y="240941"/>
                  <a:pt x="163039" y="240941"/>
                </a:cubicBezTo>
                <a:cubicBezTo>
                  <a:pt x="161966" y="240941"/>
                  <a:pt x="160894" y="240582"/>
                  <a:pt x="160537" y="239864"/>
                </a:cubicBezTo>
                <a:cubicBezTo>
                  <a:pt x="159465" y="239147"/>
                  <a:pt x="158750" y="237711"/>
                  <a:pt x="158750" y="236634"/>
                </a:cubicBezTo>
                <a:lnTo>
                  <a:pt x="158750" y="181003"/>
                </a:lnTo>
                <a:cubicBezTo>
                  <a:pt x="158750" y="179208"/>
                  <a:pt x="159822" y="177414"/>
                  <a:pt x="161252" y="177055"/>
                </a:cubicBezTo>
                <a:cubicBezTo>
                  <a:pt x="168042" y="173824"/>
                  <a:pt x="173402" y="168082"/>
                  <a:pt x="176618" y="161621"/>
                </a:cubicBezTo>
                <a:cubicBezTo>
                  <a:pt x="177333" y="159827"/>
                  <a:pt x="178762" y="158750"/>
                  <a:pt x="180549" y="158750"/>
                </a:cubicBezTo>
                <a:close/>
                <a:moveTo>
                  <a:pt x="60209" y="158750"/>
                </a:moveTo>
                <a:lnTo>
                  <a:pt x="115600" y="158750"/>
                </a:lnTo>
                <a:cubicBezTo>
                  <a:pt x="117386" y="158750"/>
                  <a:pt x="118816" y="159827"/>
                  <a:pt x="119888" y="161621"/>
                </a:cubicBezTo>
                <a:cubicBezTo>
                  <a:pt x="122747" y="168082"/>
                  <a:pt x="128107" y="173824"/>
                  <a:pt x="135254" y="177055"/>
                </a:cubicBezTo>
                <a:cubicBezTo>
                  <a:pt x="136684" y="177414"/>
                  <a:pt x="137756" y="179208"/>
                  <a:pt x="137756" y="181003"/>
                </a:cubicBezTo>
                <a:lnTo>
                  <a:pt x="137756" y="236634"/>
                </a:lnTo>
                <a:cubicBezTo>
                  <a:pt x="137756" y="237711"/>
                  <a:pt x="137041" y="239147"/>
                  <a:pt x="135969" y="239864"/>
                </a:cubicBezTo>
                <a:cubicBezTo>
                  <a:pt x="135254" y="240582"/>
                  <a:pt x="134182" y="240941"/>
                  <a:pt x="133110" y="240941"/>
                </a:cubicBezTo>
                <a:cubicBezTo>
                  <a:pt x="133110" y="240941"/>
                  <a:pt x="132753" y="240941"/>
                  <a:pt x="132395" y="240941"/>
                </a:cubicBezTo>
                <a:cubicBezTo>
                  <a:pt x="93086" y="234122"/>
                  <a:pt x="62710" y="203614"/>
                  <a:pt x="55921" y="164134"/>
                </a:cubicBezTo>
                <a:cubicBezTo>
                  <a:pt x="55563" y="162698"/>
                  <a:pt x="55921" y="161621"/>
                  <a:pt x="56635" y="160545"/>
                </a:cubicBezTo>
                <a:cubicBezTo>
                  <a:pt x="57707" y="159468"/>
                  <a:pt x="59137" y="158750"/>
                  <a:pt x="60209" y="158750"/>
                </a:cubicBezTo>
                <a:close/>
                <a:moveTo>
                  <a:pt x="167684" y="65254"/>
                </a:moveTo>
                <a:lnTo>
                  <a:pt x="167684" y="112989"/>
                </a:lnTo>
                <a:cubicBezTo>
                  <a:pt x="174117" y="116578"/>
                  <a:pt x="179834" y="122321"/>
                  <a:pt x="183408" y="128781"/>
                </a:cubicBezTo>
                <a:lnTo>
                  <a:pt x="230579" y="128781"/>
                </a:lnTo>
                <a:cubicBezTo>
                  <a:pt x="223432" y="97556"/>
                  <a:pt x="198774" y="72791"/>
                  <a:pt x="167684" y="65254"/>
                </a:cubicBezTo>
                <a:close/>
                <a:moveTo>
                  <a:pt x="128822" y="65254"/>
                </a:moveTo>
                <a:cubicBezTo>
                  <a:pt x="97374" y="72791"/>
                  <a:pt x="73074" y="97556"/>
                  <a:pt x="65569" y="128781"/>
                </a:cubicBezTo>
                <a:lnTo>
                  <a:pt x="112741" y="128781"/>
                </a:lnTo>
                <a:cubicBezTo>
                  <a:pt x="116672" y="122321"/>
                  <a:pt x="122032" y="116578"/>
                  <a:pt x="128822" y="112989"/>
                </a:cubicBezTo>
                <a:lnTo>
                  <a:pt x="128822" y="65254"/>
                </a:lnTo>
                <a:close/>
                <a:moveTo>
                  <a:pt x="164111" y="55563"/>
                </a:moveTo>
                <a:cubicBezTo>
                  <a:pt x="203063" y="62382"/>
                  <a:pt x="233796" y="93249"/>
                  <a:pt x="240586" y="132370"/>
                </a:cubicBezTo>
                <a:cubicBezTo>
                  <a:pt x="240943" y="133806"/>
                  <a:pt x="240228" y="135242"/>
                  <a:pt x="239513" y="136318"/>
                </a:cubicBezTo>
                <a:cubicBezTo>
                  <a:pt x="238441" y="137036"/>
                  <a:pt x="237369" y="137754"/>
                  <a:pt x="236297" y="137754"/>
                </a:cubicBezTo>
                <a:lnTo>
                  <a:pt x="180549" y="137754"/>
                </a:lnTo>
                <a:cubicBezTo>
                  <a:pt x="178762" y="137754"/>
                  <a:pt x="177333" y="136677"/>
                  <a:pt x="176618" y="135242"/>
                </a:cubicBezTo>
                <a:cubicBezTo>
                  <a:pt x="173402" y="128422"/>
                  <a:pt x="168042" y="123039"/>
                  <a:pt x="161252" y="119808"/>
                </a:cubicBezTo>
                <a:cubicBezTo>
                  <a:pt x="159822" y="119091"/>
                  <a:pt x="158750" y="117296"/>
                  <a:pt x="158750" y="115501"/>
                </a:cubicBezTo>
                <a:lnTo>
                  <a:pt x="158750" y="60229"/>
                </a:lnTo>
                <a:cubicBezTo>
                  <a:pt x="158750" y="58793"/>
                  <a:pt x="159465" y="57358"/>
                  <a:pt x="160537" y="56640"/>
                </a:cubicBezTo>
                <a:cubicBezTo>
                  <a:pt x="161252" y="55563"/>
                  <a:pt x="162681" y="55563"/>
                  <a:pt x="164111" y="55563"/>
                </a:cubicBezTo>
                <a:close/>
                <a:moveTo>
                  <a:pt x="132395" y="55563"/>
                </a:moveTo>
                <a:cubicBezTo>
                  <a:pt x="133468" y="55563"/>
                  <a:pt x="135254" y="55563"/>
                  <a:pt x="135969" y="56640"/>
                </a:cubicBezTo>
                <a:cubicBezTo>
                  <a:pt x="137041" y="57358"/>
                  <a:pt x="137756" y="58793"/>
                  <a:pt x="137756" y="60229"/>
                </a:cubicBezTo>
                <a:lnTo>
                  <a:pt x="137756" y="115501"/>
                </a:lnTo>
                <a:cubicBezTo>
                  <a:pt x="137756" y="117296"/>
                  <a:pt x="136684" y="119091"/>
                  <a:pt x="135254" y="119808"/>
                </a:cubicBezTo>
                <a:cubicBezTo>
                  <a:pt x="128107" y="123039"/>
                  <a:pt x="122747" y="128422"/>
                  <a:pt x="119888" y="135242"/>
                </a:cubicBezTo>
                <a:cubicBezTo>
                  <a:pt x="118816" y="136677"/>
                  <a:pt x="117386" y="137754"/>
                  <a:pt x="115600" y="137754"/>
                </a:cubicBezTo>
                <a:lnTo>
                  <a:pt x="60209" y="137754"/>
                </a:lnTo>
                <a:cubicBezTo>
                  <a:pt x="59137" y="137754"/>
                  <a:pt x="57707" y="137036"/>
                  <a:pt x="56635" y="136318"/>
                </a:cubicBezTo>
                <a:cubicBezTo>
                  <a:pt x="55921" y="135242"/>
                  <a:pt x="55563" y="133806"/>
                  <a:pt x="55921" y="132370"/>
                </a:cubicBezTo>
                <a:cubicBezTo>
                  <a:pt x="62710" y="93249"/>
                  <a:pt x="93086" y="62382"/>
                  <a:pt x="132395" y="55563"/>
                </a:cubicBezTo>
                <a:close/>
                <a:moveTo>
                  <a:pt x="137624" y="9018"/>
                </a:moveTo>
                <a:cubicBezTo>
                  <a:pt x="136183" y="9018"/>
                  <a:pt x="135102" y="10100"/>
                  <a:pt x="135102" y="11543"/>
                </a:cubicBezTo>
                <a:lnTo>
                  <a:pt x="135102" y="31021"/>
                </a:lnTo>
                <a:cubicBezTo>
                  <a:pt x="135102" y="33185"/>
                  <a:pt x="133300" y="34989"/>
                  <a:pt x="131139" y="35349"/>
                </a:cubicBezTo>
                <a:cubicBezTo>
                  <a:pt x="122853" y="36792"/>
                  <a:pt x="114927" y="38956"/>
                  <a:pt x="107001" y="41842"/>
                </a:cubicBezTo>
                <a:cubicBezTo>
                  <a:pt x="104839" y="42564"/>
                  <a:pt x="102677" y="41842"/>
                  <a:pt x="101597" y="40039"/>
                </a:cubicBezTo>
                <a:lnTo>
                  <a:pt x="91869" y="23085"/>
                </a:lnTo>
                <a:cubicBezTo>
                  <a:pt x="91509" y="22364"/>
                  <a:pt x="90788" y="22003"/>
                  <a:pt x="90068" y="22003"/>
                </a:cubicBezTo>
                <a:cubicBezTo>
                  <a:pt x="89347" y="21642"/>
                  <a:pt x="88627" y="22003"/>
                  <a:pt x="88267" y="22003"/>
                </a:cubicBezTo>
                <a:lnTo>
                  <a:pt x="69532" y="32824"/>
                </a:lnTo>
                <a:cubicBezTo>
                  <a:pt x="68812" y="33185"/>
                  <a:pt x="68091" y="33907"/>
                  <a:pt x="68091" y="34628"/>
                </a:cubicBezTo>
                <a:cubicBezTo>
                  <a:pt x="68091" y="35349"/>
                  <a:pt x="68091" y="36071"/>
                  <a:pt x="68452" y="36792"/>
                </a:cubicBezTo>
                <a:lnTo>
                  <a:pt x="77819" y="53385"/>
                </a:lnTo>
                <a:cubicBezTo>
                  <a:pt x="79260" y="55188"/>
                  <a:pt x="78900" y="57713"/>
                  <a:pt x="77098" y="59156"/>
                </a:cubicBezTo>
                <a:cubicBezTo>
                  <a:pt x="70613" y="64567"/>
                  <a:pt x="64489" y="70338"/>
                  <a:pt x="59445" y="76831"/>
                </a:cubicBezTo>
                <a:cubicBezTo>
                  <a:pt x="58004" y="78634"/>
                  <a:pt x="55481" y="78995"/>
                  <a:pt x="53680" y="77913"/>
                </a:cubicBezTo>
                <a:lnTo>
                  <a:pt x="36747" y="68174"/>
                </a:lnTo>
                <a:cubicBezTo>
                  <a:pt x="36387" y="67813"/>
                  <a:pt x="35306" y="67813"/>
                  <a:pt x="34946" y="68174"/>
                </a:cubicBezTo>
                <a:cubicBezTo>
                  <a:pt x="33865" y="68174"/>
                  <a:pt x="33505" y="68535"/>
                  <a:pt x="33145" y="69256"/>
                </a:cubicBezTo>
                <a:lnTo>
                  <a:pt x="22337" y="88013"/>
                </a:lnTo>
                <a:cubicBezTo>
                  <a:pt x="21976" y="88734"/>
                  <a:pt x="21976" y="89456"/>
                  <a:pt x="22337" y="89816"/>
                </a:cubicBezTo>
                <a:cubicBezTo>
                  <a:pt x="22337" y="90899"/>
                  <a:pt x="22697" y="91259"/>
                  <a:pt x="23417" y="91620"/>
                </a:cubicBezTo>
                <a:lnTo>
                  <a:pt x="39990" y="101359"/>
                </a:lnTo>
                <a:cubicBezTo>
                  <a:pt x="42151" y="102441"/>
                  <a:pt x="42872" y="104605"/>
                  <a:pt x="42151" y="106770"/>
                </a:cubicBezTo>
                <a:cubicBezTo>
                  <a:pt x="38909" y="114705"/>
                  <a:pt x="36747" y="122641"/>
                  <a:pt x="35306" y="130937"/>
                </a:cubicBezTo>
                <a:cubicBezTo>
                  <a:pt x="35306" y="133101"/>
                  <a:pt x="33505" y="134905"/>
                  <a:pt x="30983" y="134905"/>
                </a:cubicBezTo>
                <a:lnTo>
                  <a:pt x="11889" y="134905"/>
                </a:lnTo>
                <a:cubicBezTo>
                  <a:pt x="10448" y="134905"/>
                  <a:pt x="9007" y="135987"/>
                  <a:pt x="9007" y="137430"/>
                </a:cubicBezTo>
                <a:lnTo>
                  <a:pt x="9007" y="159072"/>
                </a:lnTo>
                <a:cubicBezTo>
                  <a:pt x="9007" y="160515"/>
                  <a:pt x="10448" y="161597"/>
                  <a:pt x="11889" y="161597"/>
                </a:cubicBezTo>
                <a:lnTo>
                  <a:pt x="30983" y="161597"/>
                </a:lnTo>
                <a:cubicBezTo>
                  <a:pt x="33505" y="161597"/>
                  <a:pt x="35306" y="163401"/>
                  <a:pt x="35306" y="165565"/>
                </a:cubicBezTo>
                <a:cubicBezTo>
                  <a:pt x="36747" y="173861"/>
                  <a:pt x="38909" y="181797"/>
                  <a:pt x="42151" y="189733"/>
                </a:cubicBezTo>
                <a:cubicBezTo>
                  <a:pt x="42872" y="191897"/>
                  <a:pt x="42151" y="194061"/>
                  <a:pt x="39990" y="195504"/>
                </a:cubicBezTo>
                <a:lnTo>
                  <a:pt x="23417" y="204882"/>
                </a:lnTo>
                <a:cubicBezTo>
                  <a:pt x="22697" y="205243"/>
                  <a:pt x="22337" y="205965"/>
                  <a:pt x="22337" y="206686"/>
                </a:cubicBezTo>
                <a:cubicBezTo>
                  <a:pt x="21976" y="207407"/>
                  <a:pt x="21976" y="208129"/>
                  <a:pt x="22337" y="208850"/>
                </a:cubicBezTo>
                <a:lnTo>
                  <a:pt x="33145" y="227246"/>
                </a:lnTo>
                <a:cubicBezTo>
                  <a:pt x="33865" y="228689"/>
                  <a:pt x="35306" y="229050"/>
                  <a:pt x="36747" y="228328"/>
                </a:cubicBezTo>
                <a:lnTo>
                  <a:pt x="53680" y="218589"/>
                </a:lnTo>
                <a:cubicBezTo>
                  <a:pt x="55481" y="217507"/>
                  <a:pt x="58004" y="218229"/>
                  <a:pt x="59445" y="219671"/>
                </a:cubicBezTo>
                <a:cubicBezTo>
                  <a:pt x="64489" y="226164"/>
                  <a:pt x="70613" y="232296"/>
                  <a:pt x="77098" y="237346"/>
                </a:cubicBezTo>
                <a:cubicBezTo>
                  <a:pt x="78900" y="238789"/>
                  <a:pt x="79260" y="240953"/>
                  <a:pt x="77819" y="243478"/>
                </a:cubicBezTo>
                <a:lnTo>
                  <a:pt x="68452" y="260071"/>
                </a:lnTo>
                <a:cubicBezTo>
                  <a:pt x="68091" y="260792"/>
                  <a:pt x="68091" y="261514"/>
                  <a:pt x="68091" y="261874"/>
                </a:cubicBezTo>
                <a:cubicBezTo>
                  <a:pt x="68091" y="262596"/>
                  <a:pt x="68812" y="263317"/>
                  <a:pt x="69532" y="263678"/>
                </a:cubicBezTo>
                <a:lnTo>
                  <a:pt x="88267" y="274499"/>
                </a:lnTo>
                <a:cubicBezTo>
                  <a:pt x="89347" y="275221"/>
                  <a:pt x="90788" y="274860"/>
                  <a:pt x="91869" y="273417"/>
                </a:cubicBezTo>
                <a:lnTo>
                  <a:pt x="101597" y="256464"/>
                </a:lnTo>
                <a:cubicBezTo>
                  <a:pt x="102317" y="255382"/>
                  <a:pt x="103758" y="254660"/>
                  <a:pt x="105199" y="254660"/>
                </a:cubicBezTo>
                <a:cubicBezTo>
                  <a:pt x="105920" y="254660"/>
                  <a:pt x="106280" y="254660"/>
                  <a:pt x="107001" y="254660"/>
                </a:cubicBezTo>
                <a:cubicBezTo>
                  <a:pt x="114927" y="257907"/>
                  <a:pt x="122853" y="260071"/>
                  <a:pt x="131139" y="261514"/>
                </a:cubicBezTo>
                <a:cubicBezTo>
                  <a:pt x="133300" y="261514"/>
                  <a:pt x="135102" y="263317"/>
                  <a:pt x="135102" y="265842"/>
                </a:cubicBezTo>
                <a:lnTo>
                  <a:pt x="135102" y="284960"/>
                </a:lnTo>
                <a:cubicBezTo>
                  <a:pt x="135102" y="286403"/>
                  <a:pt x="136183" y="287845"/>
                  <a:pt x="137624" y="287845"/>
                </a:cubicBezTo>
                <a:lnTo>
                  <a:pt x="158880" y="287845"/>
                </a:lnTo>
                <a:cubicBezTo>
                  <a:pt x="160681" y="287845"/>
                  <a:pt x="161762" y="286403"/>
                  <a:pt x="161762" y="284960"/>
                </a:cubicBezTo>
                <a:lnTo>
                  <a:pt x="161762" y="265842"/>
                </a:lnTo>
                <a:cubicBezTo>
                  <a:pt x="161762" y="263317"/>
                  <a:pt x="163563" y="261514"/>
                  <a:pt x="165725" y="261514"/>
                </a:cubicBezTo>
                <a:cubicBezTo>
                  <a:pt x="173651" y="260071"/>
                  <a:pt x="181937" y="257907"/>
                  <a:pt x="189863" y="254660"/>
                </a:cubicBezTo>
                <a:cubicBezTo>
                  <a:pt x="191664" y="253939"/>
                  <a:pt x="194186" y="254660"/>
                  <a:pt x="195267" y="256464"/>
                </a:cubicBezTo>
                <a:lnTo>
                  <a:pt x="204994" y="273417"/>
                </a:lnTo>
                <a:cubicBezTo>
                  <a:pt x="205355" y="274138"/>
                  <a:pt x="205715" y="274499"/>
                  <a:pt x="206435" y="274499"/>
                </a:cubicBezTo>
                <a:cubicBezTo>
                  <a:pt x="207156" y="274860"/>
                  <a:pt x="207876" y="274860"/>
                  <a:pt x="208597" y="274499"/>
                </a:cubicBezTo>
                <a:lnTo>
                  <a:pt x="227331" y="263678"/>
                </a:lnTo>
                <a:cubicBezTo>
                  <a:pt x="228772" y="262956"/>
                  <a:pt x="229132" y="261514"/>
                  <a:pt x="228052" y="260071"/>
                </a:cubicBezTo>
                <a:lnTo>
                  <a:pt x="218685" y="243478"/>
                </a:lnTo>
                <a:cubicBezTo>
                  <a:pt x="217243" y="240953"/>
                  <a:pt x="217964" y="238789"/>
                  <a:pt x="219765" y="237346"/>
                </a:cubicBezTo>
                <a:cubicBezTo>
                  <a:pt x="226250" y="232296"/>
                  <a:pt x="232015" y="226164"/>
                  <a:pt x="237419" y="219671"/>
                </a:cubicBezTo>
                <a:cubicBezTo>
                  <a:pt x="238860" y="218229"/>
                  <a:pt x="241021" y="217507"/>
                  <a:pt x="242823" y="218589"/>
                </a:cubicBezTo>
                <a:lnTo>
                  <a:pt x="260116" y="228328"/>
                </a:lnTo>
                <a:cubicBezTo>
                  <a:pt x="260476" y="228689"/>
                  <a:pt x="261196" y="229050"/>
                  <a:pt x="261917" y="228689"/>
                </a:cubicBezTo>
                <a:cubicBezTo>
                  <a:pt x="262638" y="228328"/>
                  <a:pt x="262998" y="227968"/>
                  <a:pt x="263718" y="227246"/>
                </a:cubicBezTo>
                <a:lnTo>
                  <a:pt x="274526" y="208850"/>
                </a:lnTo>
                <a:cubicBezTo>
                  <a:pt x="274887" y="207407"/>
                  <a:pt x="274526" y="205965"/>
                  <a:pt x="273446" y="204882"/>
                </a:cubicBezTo>
                <a:lnTo>
                  <a:pt x="256513" y="195504"/>
                </a:lnTo>
                <a:cubicBezTo>
                  <a:pt x="254712" y="194061"/>
                  <a:pt x="253631" y="191897"/>
                  <a:pt x="254712" y="189733"/>
                </a:cubicBezTo>
                <a:cubicBezTo>
                  <a:pt x="257594" y="181797"/>
                  <a:pt x="260116" y="173861"/>
                  <a:pt x="261196" y="165565"/>
                </a:cubicBezTo>
                <a:cubicBezTo>
                  <a:pt x="261557" y="163401"/>
                  <a:pt x="263358" y="161597"/>
                  <a:pt x="265520" y="161597"/>
                </a:cubicBezTo>
                <a:lnTo>
                  <a:pt x="284974" y="161597"/>
                </a:lnTo>
                <a:cubicBezTo>
                  <a:pt x="286415" y="161597"/>
                  <a:pt x="287856" y="160515"/>
                  <a:pt x="287856" y="159072"/>
                </a:cubicBezTo>
                <a:lnTo>
                  <a:pt x="287856" y="137430"/>
                </a:lnTo>
                <a:cubicBezTo>
                  <a:pt x="287856" y="135987"/>
                  <a:pt x="286415" y="134905"/>
                  <a:pt x="284974" y="134905"/>
                </a:cubicBezTo>
                <a:lnTo>
                  <a:pt x="265520" y="134905"/>
                </a:lnTo>
                <a:cubicBezTo>
                  <a:pt x="263358" y="134905"/>
                  <a:pt x="261557" y="133101"/>
                  <a:pt x="261196" y="130937"/>
                </a:cubicBezTo>
                <a:cubicBezTo>
                  <a:pt x="260116" y="122641"/>
                  <a:pt x="257594" y="114705"/>
                  <a:pt x="254712" y="106770"/>
                </a:cubicBezTo>
                <a:cubicBezTo>
                  <a:pt x="253631" y="104605"/>
                  <a:pt x="254712" y="102441"/>
                  <a:pt x="256513" y="101359"/>
                </a:cubicBezTo>
                <a:lnTo>
                  <a:pt x="273446" y="91620"/>
                </a:lnTo>
                <a:cubicBezTo>
                  <a:pt x="274526" y="90899"/>
                  <a:pt x="274887" y="89456"/>
                  <a:pt x="274526" y="88013"/>
                </a:cubicBezTo>
                <a:lnTo>
                  <a:pt x="263718" y="69256"/>
                </a:lnTo>
                <a:cubicBezTo>
                  <a:pt x="262998" y="68535"/>
                  <a:pt x="262638" y="68174"/>
                  <a:pt x="261917" y="68174"/>
                </a:cubicBezTo>
                <a:cubicBezTo>
                  <a:pt x="261196" y="67813"/>
                  <a:pt x="260476" y="67813"/>
                  <a:pt x="260116" y="68174"/>
                </a:cubicBezTo>
                <a:lnTo>
                  <a:pt x="242823" y="77913"/>
                </a:lnTo>
                <a:cubicBezTo>
                  <a:pt x="241021" y="78995"/>
                  <a:pt x="238860" y="78634"/>
                  <a:pt x="237419" y="76831"/>
                </a:cubicBezTo>
                <a:cubicBezTo>
                  <a:pt x="232015" y="70338"/>
                  <a:pt x="226250" y="64567"/>
                  <a:pt x="219765" y="59156"/>
                </a:cubicBezTo>
                <a:cubicBezTo>
                  <a:pt x="217964" y="57713"/>
                  <a:pt x="217243" y="55188"/>
                  <a:pt x="218685" y="53385"/>
                </a:cubicBezTo>
                <a:lnTo>
                  <a:pt x="228052" y="36792"/>
                </a:lnTo>
                <a:cubicBezTo>
                  <a:pt x="229132" y="35349"/>
                  <a:pt x="228772" y="33907"/>
                  <a:pt x="227331" y="32824"/>
                </a:cubicBezTo>
                <a:lnTo>
                  <a:pt x="208597" y="22003"/>
                </a:lnTo>
                <a:cubicBezTo>
                  <a:pt x="207876" y="22003"/>
                  <a:pt x="207156" y="21642"/>
                  <a:pt x="206435" y="22003"/>
                </a:cubicBezTo>
                <a:cubicBezTo>
                  <a:pt x="205715" y="22003"/>
                  <a:pt x="205355" y="22364"/>
                  <a:pt x="204994" y="23085"/>
                </a:cubicBezTo>
                <a:lnTo>
                  <a:pt x="195267" y="40039"/>
                </a:lnTo>
                <a:cubicBezTo>
                  <a:pt x="194186" y="41842"/>
                  <a:pt x="191664" y="42564"/>
                  <a:pt x="189863" y="41842"/>
                </a:cubicBezTo>
                <a:cubicBezTo>
                  <a:pt x="181937" y="38956"/>
                  <a:pt x="173651" y="36792"/>
                  <a:pt x="165725" y="35349"/>
                </a:cubicBezTo>
                <a:cubicBezTo>
                  <a:pt x="163563" y="34989"/>
                  <a:pt x="161762" y="33185"/>
                  <a:pt x="161762" y="31021"/>
                </a:cubicBezTo>
                <a:lnTo>
                  <a:pt x="161762" y="11543"/>
                </a:lnTo>
                <a:cubicBezTo>
                  <a:pt x="161762" y="10100"/>
                  <a:pt x="160681" y="9018"/>
                  <a:pt x="158880" y="9018"/>
                </a:cubicBezTo>
                <a:lnTo>
                  <a:pt x="137624" y="9018"/>
                </a:lnTo>
                <a:close/>
                <a:moveTo>
                  <a:pt x="137624" y="0"/>
                </a:moveTo>
                <a:lnTo>
                  <a:pt x="158880" y="0"/>
                </a:lnTo>
                <a:cubicBezTo>
                  <a:pt x="165725" y="0"/>
                  <a:pt x="170769" y="5050"/>
                  <a:pt x="170769" y="11543"/>
                </a:cubicBezTo>
                <a:lnTo>
                  <a:pt x="170769" y="27053"/>
                </a:lnTo>
                <a:cubicBezTo>
                  <a:pt x="176893" y="28135"/>
                  <a:pt x="183378" y="29939"/>
                  <a:pt x="189503" y="32103"/>
                </a:cubicBezTo>
                <a:lnTo>
                  <a:pt x="197068" y="18757"/>
                </a:lnTo>
                <a:cubicBezTo>
                  <a:pt x="198870" y="15871"/>
                  <a:pt x="201392" y="14068"/>
                  <a:pt x="204274" y="13346"/>
                </a:cubicBezTo>
                <a:cubicBezTo>
                  <a:pt x="207156" y="12264"/>
                  <a:pt x="210398" y="12985"/>
                  <a:pt x="213280" y="14428"/>
                </a:cubicBezTo>
                <a:lnTo>
                  <a:pt x="231654" y="25250"/>
                </a:lnTo>
                <a:cubicBezTo>
                  <a:pt x="237419" y="28496"/>
                  <a:pt x="239220" y="35710"/>
                  <a:pt x="235978" y="41121"/>
                </a:cubicBezTo>
                <a:lnTo>
                  <a:pt x="228052" y="54828"/>
                </a:lnTo>
                <a:cubicBezTo>
                  <a:pt x="233095" y="58795"/>
                  <a:pt x="237779" y="63485"/>
                  <a:pt x="242102" y="68174"/>
                </a:cubicBezTo>
                <a:lnTo>
                  <a:pt x="255432" y="60599"/>
                </a:lnTo>
                <a:cubicBezTo>
                  <a:pt x="257954" y="58795"/>
                  <a:pt x="261196" y="58435"/>
                  <a:pt x="264079" y="59517"/>
                </a:cubicBezTo>
                <a:cubicBezTo>
                  <a:pt x="267321" y="59878"/>
                  <a:pt x="269843" y="62042"/>
                  <a:pt x="271284" y="64567"/>
                </a:cubicBezTo>
                <a:lnTo>
                  <a:pt x="282092" y="83684"/>
                </a:lnTo>
                <a:cubicBezTo>
                  <a:pt x="285335" y="89095"/>
                  <a:pt x="283533" y="96309"/>
                  <a:pt x="278129" y="99556"/>
                </a:cubicBezTo>
                <a:lnTo>
                  <a:pt x="264439" y="107130"/>
                </a:lnTo>
                <a:cubicBezTo>
                  <a:pt x="266601" y="113262"/>
                  <a:pt x="268042" y="119394"/>
                  <a:pt x="269483" y="125887"/>
                </a:cubicBezTo>
                <a:lnTo>
                  <a:pt x="284974" y="125887"/>
                </a:lnTo>
                <a:cubicBezTo>
                  <a:pt x="291459" y="125887"/>
                  <a:pt x="296503" y="130937"/>
                  <a:pt x="296503" y="137430"/>
                </a:cubicBezTo>
                <a:lnTo>
                  <a:pt x="296503" y="159072"/>
                </a:lnTo>
                <a:cubicBezTo>
                  <a:pt x="296503" y="165565"/>
                  <a:pt x="291459" y="170976"/>
                  <a:pt x="284974" y="170976"/>
                </a:cubicBezTo>
                <a:lnTo>
                  <a:pt x="269483" y="170976"/>
                </a:lnTo>
                <a:cubicBezTo>
                  <a:pt x="268042" y="177108"/>
                  <a:pt x="266601" y="183240"/>
                  <a:pt x="264439" y="189372"/>
                </a:cubicBezTo>
                <a:lnTo>
                  <a:pt x="278129" y="196947"/>
                </a:lnTo>
                <a:cubicBezTo>
                  <a:pt x="283533" y="200554"/>
                  <a:pt x="285335" y="207768"/>
                  <a:pt x="282092" y="213179"/>
                </a:cubicBezTo>
                <a:lnTo>
                  <a:pt x="271284" y="231936"/>
                </a:lnTo>
                <a:cubicBezTo>
                  <a:pt x="269843" y="234460"/>
                  <a:pt x="267321" y="236625"/>
                  <a:pt x="264079" y="237346"/>
                </a:cubicBezTo>
                <a:cubicBezTo>
                  <a:pt x="261196" y="238068"/>
                  <a:pt x="257954" y="237707"/>
                  <a:pt x="255432" y="236264"/>
                </a:cubicBezTo>
                <a:lnTo>
                  <a:pt x="242102" y="228328"/>
                </a:lnTo>
                <a:cubicBezTo>
                  <a:pt x="237779" y="233378"/>
                  <a:pt x="233095" y="237707"/>
                  <a:pt x="228052" y="242035"/>
                </a:cubicBezTo>
                <a:lnTo>
                  <a:pt x="235978" y="255382"/>
                </a:lnTo>
                <a:cubicBezTo>
                  <a:pt x="239220" y="261153"/>
                  <a:pt x="237419" y="268367"/>
                  <a:pt x="231654" y="271613"/>
                </a:cubicBezTo>
                <a:lnTo>
                  <a:pt x="213280" y="282074"/>
                </a:lnTo>
                <a:cubicBezTo>
                  <a:pt x="210398" y="283878"/>
                  <a:pt x="207156" y="284238"/>
                  <a:pt x="204274" y="283517"/>
                </a:cubicBezTo>
                <a:cubicBezTo>
                  <a:pt x="201392" y="282795"/>
                  <a:pt x="198870" y="280631"/>
                  <a:pt x="197068" y="278106"/>
                </a:cubicBezTo>
                <a:lnTo>
                  <a:pt x="189503" y="264399"/>
                </a:lnTo>
                <a:cubicBezTo>
                  <a:pt x="183378" y="266564"/>
                  <a:pt x="176893" y="268367"/>
                  <a:pt x="170769" y="269449"/>
                </a:cubicBezTo>
                <a:lnTo>
                  <a:pt x="170769" y="284960"/>
                </a:lnTo>
                <a:cubicBezTo>
                  <a:pt x="170769" y="291452"/>
                  <a:pt x="165725" y="296502"/>
                  <a:pt x="158880" y="296502"/>
                </a:cubicBezTo>
                <a:lnTo>
                  <a:pt x="137624" y="296502"/>
                </a:lnTo>
                <a:cubicBezTo>
                  <a:pt x="131139" y="296502"/>
                  <a:pt x="125735" y="291452"/>
                  <a:pt x="125735" y="284960"/>
                </a:cubicBezTo>
                <a:lnTo>
                  <a:pt x="125735" y="269449"/>
                </a:lnTo>
                <a:cubicBezTo>
                  <a:pt x="119610" y="268367"/>
                  <a:pt x="113485" y="266564"/>
                  <a:pt x="107001" y="264399"/>
                </a:cubicBezTo>
                <a:lnTo>
                  <a:pt x="99435" y="278106"/>
                </a:lnTo>
                <a:cubicBezTo>
                  <a:pt x="97994" y="280631"/>
                  <a:pt x="95472" y="282795"/>
                  <a:pt x="92230" y="283517"/>
                </a:cubicBezTo>
                <a:cubicBezTo>
                  <a:pt x="89347" y="284238"/>
                  <a:pt x="86105" y="283878"/>
                  <a:pt x="83583" y="282074"/>
                </a:cubicBezTo>
                <a:lnTo>
                  <a:pt x="64849" y="271613"/>
                </a:lnTo>
                <a:cubicBezTo>
                  <a:pt x="62327" y="269810"/>
                  <a:pt x="60165" y="267285"/>
                  <a:pt x="59445" y="264399"/>
                </a:cubicBezTo>
                <a:cubicBezTo>
                  <a:pt x="58724" y="261514"/>
                  <a:pt x="59085" y="258267"/>
                  <a:pt x="60526" y="255382"/>
                </a:cubicBezTo>
                <a:lnTo>
                  <a:pt x="68452" y="242035"/>
                </a:lnTo>
                <a:cubicBezTo>
                  <a:pt x="63408" y="237707"/>
                  <a:pt x="59085" y="233378"/>
                  <a:pt x="54761" y="228328"/>
                </a:cubicBezTo>
                <a:lnTo>
                  <a:pt x="41431" y="236264"/>
                </a:lnTo>
                <a:cubicBezTo>
                  <a:pt x="35667" y="239510"/>
                  <a:pt x="28821" y="237346"/>
                  <a:pt x="25219" y="231936"/>
                </a:cubicBezTo>
                <a:lnTo>
                  <a:pt x="14411" y="213179"/>
                </a:lnTo>
                <a:cubicBezTo>
                  <a:pt x="12969" y="210654"/>
                  <a:pt x="12609" y="207407"/>
                  <a:pt x="13330" y="204161"/>
                </a:cubicBezTo>
                <a:cubicBezTo>
                  <a:pt x="14411" y="201275"/>
                  <a:pt x="16212" y="198750"/>
                  <a:pt x="19094" y="196947"/>
                </a:cubicBezTo>
                <a:lnTo>
                  <a:pt x="32424" y="189372"/>
                </a:lnTo>
                <a:cubicBezTo>
                  <a:pt x="30262" y="183240"/>
                  <a:pt x="28461" y="177108"/>
                  <a:pt x="27380" y="170976"/>
                </a:cubicBezTo>
                <a:lnTo>
                  <a:pt x="11889" y="170976"/>
                </a:lnTo>
                <a:cubicBezTo>
                  <a:pt x="5404" y="170976"/>
                  <a:pt x="0" y="165565"/>
                  <a:pt x="0" y="159072"/>
                </a:cubicBezTo>
                <a:lnTo>
                  <a:pt x="0" y="137430"/>
                </a:lnTo>
                <a:cubicBezTo>
                  <a:pt x="0" y="130937"/>
                  <a:pt x="5404" y="125887"/>
                  <a:pt x="11889" y="125887"/>
                </a:cubicBezTo>
                <a:lnTo>
                  <a:pt x="27380" y="125887"/>
                </a:lnTo>
                <a:cubicBezTo>
                  <a:pt x="28461" y="119394"/>
                  <a:pt x="30262" y="113262"/>
                  <a:pt x="32424" y="107130"/>
                </a:cubicBezTo>
                <a:lnTo>
                  <a:pt x="19094" y="99556"/>
                </a:lnTo>
                <a:cubicBezTo>
                  <a:pt x="16212" y="98113"/>
                  <a:pt x="14411" y="95227"/>
                  <a:pt x="13330" y="92341"/>
                </a:cubicBezTo>
                <a:cubicBezTo>
                  <a:pt x="12609" y="89456"/>
                  <a:pt x="12969" y="86209"/>
                  <a:pt x="14411" y="83684"/>
                </a:cubicBezTo>
                <a:lnTo>
                  <a:pt x="25219" y="64567"/>
                </a:lnTo>
                <a:cubicBezTo>
                  <a:pt x="27020" y="62042"/>
                  <a:pt x="29542" y="59878"/>
                  <a:pt x="32424" y="59517"/>
                </a:cubicBezTo>
                <a:cubicBezTo>
                  <a:pt x="35306" y="58435"/>
                  <a:pt x="38549" y="58795"/>
                  <a:pt x="41431" y="60599"/>
                </a:cubicBezTo>
                <a:lnTo>
                  <a:pt x="54761" y="68174"/>
                </a:lnTo>
                <a:cubicBezTo>
                  <a:pt x="59085" y="63485"/>
                  <a:pt x="63408" y="58795"/>
                  <a:pt x="68452" y="54828"/>
                </a:cubicBezTo>
                <a:lnTo>
                  <a:pt x="60526" y="41121"/>
                </a:lnTo>
                <a:cubicBezTo>
                  <a:pt x="59085" y="38596"/>
                  <a:pt x="58724" y="35349"/>
                  <a:pt x="59445" y="32103"/>
                </a:cubicBezTo>
                <a:cubicBezTo>
                  <a:pt x="60165" y="29217"/>
                  <a:pt x="62327" y="26692"/>
                  <a:pt x="64849" y="25250"/>
                </a:cubicBezTo>
                <a:lnTo>
                  <a:pt x="83583" y="14428"/>
                </a:lnTo>
                <a:cubicBezTo>
                  <a:pt x="86105" y="12985"/>
                  <a:pt x="89347" y="12264"/>
                  <a:pt x="92230" y="13346"/>
                </a:cubicBezTo>
                <a:cubicBezTo>
                  <a:pt x="95472" y="14068"/>
                  <a:pt x="97994" y="15871"/>
                  <a:pt x="99435" y="18757"/>
                </a:cubicBezTo>
                <a:lnTo>
                  <a:pt x="107001" y="32103"/>
                </a:lnTo>
                <a:cubicBezTo>
                  <a:pt x="113485" y="29939"/>
                  <a:pt x="119610" y="28135"/>
                  <a:pt x="125735" y="27053"/>
                </a:cubicBezTo>
                <a:lnTo>
                  <a:pt x="125735" y="11543"/>
                </a:lnTo>
                <a:cubicBezTo>
                  <a:pt x="125735" y="5050"/>
                  <a:pt x="131139" y="0"/>
                  <a:pt x="1376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8" name="Freeform 927">
            <a:extLst>
              <a:ext uri="{FF2B5EF4-FFF2-40B4-BE49-F238E27FC236}">
                <a16:creationId xmlns:a16="http://schemas.microsoft.com/office/drawing/2014/main" id="{7E141FEF-42DD-844B-90AA-109F68E27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8238" y="2933885"/>
            <a:ext cx="203517" cy="255526"/>
          </a:xfrm>
          <a:custGeom>
            <a:avLst/>
            <a:gdLst>
              <a:gd name="T0" fmla="*/ 15719183 w 236178"/>
              <a:gd name="T1" fmla="*/ 61945660 h 296502"/>
              <a:gd name="T2" fmla="*/ 39336738 w 236178"/>
              <a:gd name="T3" fmla="*/ 53251753 h 296502"/>
              <a:gd name="T4" fmla="*/ 25568115 w 236178"/>
              <a:gd name="T5" fmla="*/ 48512621 h 296502"/>
              <a:gd name="T6" fmla="*/ 25568115 w 236178"/>
              <a:gd name="T7" fmla="*/ 53899668 h 296502"/>
              <a:gd name="T8" fmla="*/ 25568115 w 236178"/>
              <a:gd name="T9" fmla="*/ 48512621 h 296502"/>
              <a:gd name="T10" fmla="*/ 36630756 w 236178"/>
              <a:gd name="T11" fmla="*/ 49327357 h 296502"/>
              <a:gd name="T12" fmla="*/ 35050893 w 236178"/>
              <a:gd name="T13" fmla="*/ 50352551 h 296502"/>
              <a:gd name="T14" fmla="*/ 17399647 w 236178"/>
              <a:gd name="T15" fmla="*/ 46094902 h 296502"/>
              <a:gd name="T16" fmla="*/ 15146683 w 236178"/>
              <a:gd name="T17" fmla="*/ 50825669 h 296502"/>
              <a:gd name="T18" fmla="*/ 16031604 w 236178"/>
              <a:gd name="T19" fmla="*/ 46489164 h 296502"/>
              <a:gd name="T20" fmla="*/ 43755479 w 236178"/>
              <a:gd name="T21" fmla="*/ 41587318 h 296502"/>
              <a:gd name="T22" fmla="*/ 42745234 w 236178"/>
              <a:gd name="T23" fmla="*/ 43231587 h 296502"/>
              <a:gd name="T24" fmla="*/ 40879607 w 236178"/>
              <a:gd name="T25" fmla="*/ 39865021 h 296502"/>
              <a:gd name="T26" fmla="*/ 10937612 w 236178"/>
              <a:gd name="T27" fmla="*/ 41587318 h 296502"/>
              <a:gd name="T28" fmla="*/ 6803121 w 236178"/>
              <a:gd name="T29" fmla="*/ 42918386 h 296502"/>
              <a:gd name="T30" fmla="*/ 42750416 w 236178"/>
              <a:gd name="T31" fmla="*/ 31089329 h 296502"/>
              <a:gd name="T32" fmla="*/ 46080630 w 236178"/>
              <a:gd name="T33" fmla="*/ 33060198 h 296502"/>
              <a:gd name="T34" fmla="*/ 42750416 w 236178"/>
              <a:gd name="T35" fmla="*/ 31089329 h 296502"/>
              <a:gd name="T36" fmla="*/ 8815338 w 236178"/>
              <a:gd name="T37" fmla="*/ 32035261 h 296502"/>
              <a:gd name="T38" fmla="*/ 3761903 w 236178"/>
              <a:gd name="T39" fmla="*/ 32035261 h 296502"/>
              <a:gd name="T40" fmla="*/ 44066148 w 236178"/>
              <a:gd name="T41" fmla="*/ 21111891 h 296502"/>
              <a:gd name="T42" fmla="*/ 40413366 w 236178"/>
              <a:gd name="T43" fmla="*/ 24179702 h 296502"/>
              <a:gd name="T44" fmla="*/ 42745234 w 236178"/>
              <a:gd name="T45" fmla="*/ 20728437 h 296502"/>
              <a:gd name="T46" fmla="*/ 11243943 w 236178"/>
              <a:gd name="T47" fmla="*/ 23719612 h 296502"/>
              <a:gd name="T48" fmla="*/ 7186406 w 236178"/>
              <a:gd name="T49" fmla="*/ 22415668 h 296502"/>
              <a:gd name="T50" fmla="*/ 25555282 w 236178"/>
              <a:gd name="T51" fmla="*/ 18790270 h 296502"/>
              <a:gd name="T52" fmla="*/ 33106335 w 236178"/>
              <a:gd name="T53" fmla="*/ 31122562 h 296502"/>
              <a:gd name="T54" fmla="*/ 25555282 w 236178"/>
              <a:gd name="T55" fmla="*/ 33061749 h 296502"/>
              <a:gd name="T56" fmla="*/ 25555282 w 236178"/>
              <a:gd name="T57" fmla="*/ 18790270 h 296502"/>
              <a:gd name="T58" fmla="*/ 35050893 w 236178"/>
              <a:gd name="T59" fmla="*/ 17555252 h 296502"/>
              <a:gd name="T60" fmla="*/ 33395829 w 236178"/>
              <a:gd name="T61" fmla="*/ 16608694 h 296502"/>
              <a:gd name="T62" fmla="*/ 14663890 w 236178"/>
              <a:gd name="T63" fmla="*/ 13297463 h 296502"/>
              <a:gd name="T64" fmla="*/ 17399647 w 236178"/>
              <a:gd name="T65" fmla="*/ 17949471 h 296502"/>
              <a:gd name="T66" fmla="*/ 14342217 w 236178"/>
              <a:gd name="T67" fmla="*/ 14637848 h 296502"/>
              <a:gd name="T68" fmla="*/ 26594265 w 236178"/>
              <a:gd name="T69" fmla="*/ 11495095 h 296502"/>
              <a:gd name="T70" fmla="*/ 24621214 w 236178"/>
              <a:gd name="T71" fmla="*/ 14735849 h 296502"/>
              <a:gd name="T72" fmla="*/ 25398433 w 236178"/>
              <a:gd name="T73" fmla="*/ 8383574 h 296502"/>
              <a:gd name="T74" fmla="*/ 48861174 w 236178"/>
              <a:gd name="T75" fmla="*/ 31904504 h 296502"/>
              <a:gd name="T76" fmla="*/ 12854119 w 236178"/>
              <a:gd name="T77" fmla="*/ 4192038 h 296502"/>
              <a:gd name="T78" fmla="*/ 39336738 w 236178"/>
              <a:gd name="T79" fmla="*/ 10634558 h 296502"/>
              <a:gd name="T80" fmla="*/ 15719183 w 236178"/>
              <a:gd name="T81" fmla="*/ 1940661 h 296502"/>
              <a:gd name="T82" fmla="*/ 39878861 w 236178"/>
              <a:gd name="T83" fmla="*/ 3804166 h 296502"/>
              <a:gd name="T84" fmla="*/ 41659812 w 236178"/>
              <a:gd name="T85" fmla="*/ 51544061 h 296502"/>
              <a:gd name="T86" fmla="*/ 15719183 w 236178"/>
              <a:gd name="T87" fmla="*/ 63808757 h 296502"/>
              <a:gd name="T88" fmla="*/ 0 w 236178"/>
              <a:gd name="T89" fmla="*/ 31904504 h 296502"/>
              <a:gd name="T90" fmla="*/ 15719183 w 236178"/>
              <a:gd name="T91" fmla="*/ 0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3562" y="247446"/>
                </a:moveTo>
                <a:lnTo>
                  <a:pt x="59673" y="277024"/>
                </a:lnTo>
                <a:cubicBezTo>
                  <a:pt x="60752" y="283517"/>
                  <a:pt x="66503" y="287845"/>
                  <a:pt x="72974" y="287845"/>
                </a:cubicBezTo>
                <a:lnTo>
                  <a:pt x="163204" y="287845"/>
                </a:lnTo>
                <a:cubicBezTo>
                  <a:pt x="169674" y="287845"/>
                  <a:pt x="175066" y="283517"/>
                  <a:pt x="176145" y="277024"/>
                </a:cubicBezTo>
                <a:lnTo>
                  <a:pt x="182615" y="247446"/>
                </a:lnTo>
                <a:cubicBezTo>
                  <a:pt x="163923" y="259710"/>
                  <a:pt x="141635" y="266924"/>
                  <a:pt x="117909" y="266924"/>
                </a:cubicBezTo>
                <a:cubicBezTo>
                  <a:pt x="94183" y="266924"/>
                  <a:pt x="72255" y="259710"/>
                  <a:pt x="53562" y="247446"/>
                </a:cubicBezTo>
                <a:close/>
                <a:moveTo>
                  <a:pt x="118696" y="225425"/>
                </a:moveTo>
                <a:cubicBezTo>
                  <a:pt x="121261" y="225425"/>
                  <a:pt x="123459" y="227266"/>
                  <a:pt x="123459" y="230211"/>
                </a:cubicBezTo>
                <a:lnTo>
                  <a:pt x="123459" y="245671"/>
                </a:lnTo>
                <a:cubicBezTo>
                  <a:pt x="123459" y="248248"/>
                  <a:pt x="121261" y="250457"/>
                  <a:pt x="118696" y="250457"/>
                </a:cubicBezTo>
                <a:cubicBezTo>
                  <a:pt x="116498" y="250457"/>
                  <a:pt x="114300" y="248248"/>
                  <a:pt x="114300" y="245671"/>
                </a:cubicBezTo>
                <a:lnTo>
                  <a:pt x="114300" y="230211"/>
                </a:lnTo>
                <a:cubicBezTo>
                  <a:pt x="114300" y="227266"/>
                  <a:pt x="116498" y="225425"/>
                  <a:pt x="118696" y="225425"/>
                </a:cubicBezTo>
                <a:close/>
                <a:moveTo>
                  <a:pt x="156781" y="214190"/>
                </a:moveTo>
                <a:cubicBezTo>
                  <a:pt x="158528" y="212725"/>
                  <a:pt x="161322" y="213458"/>
                  <a:pt x="162719" y="216022"/>
                </a:cubicBezTo>
                <a:lnTo>
                  <a:pt x="170053" y="229211"/>
                </a:lnTo>
                <a:cubicBezTo>
                  <a:pt x="171101" y="231409"/>
                  <a:pt x="170752" y="233974"/>
                  <a:pt x="168656" y="235439"/>
                </a:cubicBezTo>
                <a:cubicBezTo>
                  <a:pt x="167608" y="235805"/>
                  <a:pt x="167259" y="236172"/>
                  <a:pt x="166211" y="236172"/>
                </a:cubicBezTo>
                <a:cubicBezTo>
                  <a:pt x="164814" y="236172"/>
                  <a:pt x="163417" y="235439"/>
                  <a:pt x="162719" y="233974"/>
                </a:cubicBezTo>
                <a:lnTo>
                  <a:pt x="155035" y="220418"/>
                </a:lnTo>
                <a:cubicBezTo>
                  <a:pt x="153987" y="218220"/>
                  <a:pt x="154686" y="215290"/>
                  <a:pt x="156781" y="214190"/>
                </a:cubicBezTo>
                <a:close/>
                <a:moveTo>
                  <a:pt x="80775" y="214190"/>
                </a:moveTo>
                <a:cubicBezTo>
                  <a:pt x="83016" y="215290"/>
                  <a:pt x="83763" y="218220"/>
                  <a:pt x="82269" y="220418"/>
                </a:cubicBezTo>
                <a:lnTo>
                  <a:pt x="74425" y="233974"/>
                </a:lnTo>
                <a:cubicBezTo>
                  <a:pt x="73678" y="235439"/>
                  <a:pt x="71810" y="236172"/>
                  <a:pt x="70316" y="236172"/>
                </a:cubicBezTo>
                <a:cubicBezTo>
                  <a:pt x="69569" y="236172"/>
                  <a:pt x="68822" y="235805"/>
                  <a:pt x="68075" y="235439"/>
                </a:cubicBezTo>
                <a:cubicBezTo>
                  <a:pt x="65834" y="233974"/>
                  <a:pt x="65087" y="231409"/>
                  <a:pt x="66581" y="229211"/>
                </a:cubicBezTo>
                <a:lnTo>
                  <a:pt x="74425" y="216022"/>
                </a:lnTo>
                <a:cubicBezTo>
                  <a:pt x="75546" y="213458"/>
                  <a:pt x="78534" y="212725"/>
                  <a:pt x="80775" y="214190"/>
                </a:cubicBezTo>
                <a:close/>
                <a:moveTo>
                  <a:pt x="189778" y="185241"/>
                </a:moveTo>
                <a:lnTo>
                  <a:pt x="203128" y="193245"/>
                </a:lnTo>
                <a:cubicBezTo>
                  <a:pt x="205293" y="194337"/>
                  <a:pt x="206014" y="197247"/>
                  <a:pt x="204571" y="199430"/>
                </a:cubicBezTo>
                <a:cubicBezTo>
                  <a:pt x="203850" y="200885"/>
                  <a:pt x="202406" y="201249"/>
                  <a:pt x="200963" y="201249"/>
                </a:cubicBezTo>
                <a:cubicBezTo>
                  <a:pt x="199881" y="201249"/>
                  <a:pt x="199520" y="201249"/>
                  <a:pt x="198438" y="200885"/>
                </a:cubicBezTo>
                <a:lnTo>
                  <a:pt x="185088" y="193245"/>
                </a:lnTo>
                <a:cubicBezTo>
                  <a:pt x="182923" y="191790"/>
                  <a:pt x="182562" y="189243"/>
                  <a:pt x="183645" y="186697"/>
                </a:cubicBezTo>
                <a:cubicBezTo>
                  <a:pt x="185088" y="184878"/>
                  <a:pt x="187613" y="184150"/>
                  <a:pt x="189778" y="185241"/>
                </a:cubicBezTo>
                <a:close/>
                <a:moveTo>
                  <a:pt x="46156" y="185241"/>
                </a:moveTo>
                <a:cubicBezTo>
                  <a:pt x="48643" y="184150"/>
                  <a:pt x="51131" y="184878"/>
                  <a:pt x="52198" y="186697"/>
                </a:cubicBezTo>
                <a:cubicBezTo>
                  <a:pt x="53619" y="189243"/>
                  <a:pt x="52908" y="191790"/>
                  <a:pt x="50776" y="193245"/>
                </a:cubicBezTo>
                <a:lnTo>
                  <a:pt x="37626" y="200885"/>
                </a:lnTo>
                <a:cubicBezTo>
                  <a:pt x="36915" y="201249"/>
                  <a:pt x="36204" y="201249"/>
                  <a:pt x="35493" y="201249"/>
                </a:cubicBezTo>
                <a:cubicBezTo>
                  <a:pt x="33716" y="201249"/>
                  <a:pt x="32650" y="200885"/>
                  <a:pt x="31583" y="199430"/>
                </a:cubicBezTo>
                <a:cubicBezTo>
                  <a:pt x="30162" y="197247"/>
                  <a:pt x="31228" y="194337"/>
                  <a:pt x="33361" y="193245"/>
                </a:cubicBezTo>
                <a:lnTo>
                  <a:pt x="46156" y="185241"/>
                </a:lnTo>
                <a:close/>
                <a:moveTo>
                  <a:pt x="198461" y="144463"/>
                </a:moveTo>
                <a:lnTo>
                  <a:pt x="213922" y="144463"/>
                </a:lnTo>
                <a:cubicBezTo>
                  <a:pt x="216498" y="144463"/>
                  <a:pt x="218707" y="146295"/>
                  <a:pt x="218707" y="148859"/>
                </a:cubicBezTo>
                <a:cubicBezTo>
                  <a:pt x="218707" y="151424"/>
                  <a:pt x="216498" y="153622"/>
                  <a:pt x="213922" y="153622"/>
                </a:cubicBezTo>
                <a:lnTo>
                  <a:pt x="198461" y="153622"/>
                </a:lnTo>
                <a:cubicBezTo>
                  <a:pt x="195884" y="153622"/>
                  <a:pt x="193675" y="151424"/>
                  <a:pt x="193675" y="148859"/>
                </a:cubicBezTo>
                <a:cubicBezTo>
                  <a:pt x="193675" y="146295"/>
                  <a:pt x="195884" y="144463"/>
                  <a:pt x="198461" y="144463"/>
                </a:cubicBezTo>
                <a:close/>
                <a:moveTo>
                  <a:pt x="21664" y="144463"/>
                </a:moveTo>
                <a:lnTo>
                  <a:pt x="36722" y="144463"/>
                </a:lnTo>
                <a:cubicBezTo>
                  <a:pt x="39174" y="144463"/>
                  <a:pt x="40925" y="146295"/>
                  <a:pt x="40925" y="148859"/>
                </a:cubicBezTo>
                <a:cubicBezTo>
                  <a:pt x="40925" y="151424"/>
                  <a:pt x="39174" y="153622"/>
                  <a:pt x="36722" y="153622"/>
                </a:cubicBezTo>
                <a:lnTo>
                  <a:pt x="21664" y="153622"/>
                </a:lnTo>
                <a:cubicBezTo>
                  <a:pt x="19213" y="153622"/>
                  <a:pt x="17462" y="151424"/>
                  <a:pt x="17462" y="148859"/>
                </a:cubicBezTo>
                <a:cubicBezTo>
                  <a:pt x="17462" y="146295"/>
                  <a:pt x="19213" y="144463"/>
                  <a:pt x="21664" y="144463"/>
                </a:cubicBezTo>
                <a:close/>
                <a:moveTo>
                  <a:pt x="198438" y="96319"/>
                </a:moveTo>
                <a:cubicBezTo>
                  <a:pt x="200602" y="95250"/>
                  <a:pt x="203489" y="95963"/>
                  <a:pt x="204571" y="98101"/>
                </a:cubicBezTo>
                <a:cubicBezTo>
                  <a:pt x="206014" y="100239"/>
                  <a:pt x="205293" y="103091"/>
                  <a:pt x="203128" y="104160"/>
                </a:cubicBezTo>
                <a:lnTo>
                  <a:pt x="189778" y="111644"/>
                </a:lnTo>
                <a:cubicBezTo>
                  <a:pt x="189057" y="112000"/>
                  <a:pt x="188335" y="112357"/>
                  <a:pt x="187613" y="112357"/>
                </a:cubicBezTo>
                <a:cubicBezTo>
                  <a:pt x="186170" y="112357"/>
                  <a:pt x="184727" y="111644"/>
                  <a:pt x="183645" y="110218"/>
                </a:cubicBezTo>
                <a:cubicBezTo>
                  <a:pt x="182562" y="108080"/>
                  <a:pt x="182923" y="105229"/>
                  <a:pt x="185088" y="104160"/>
                </a:cubicBezTo>
                <a:lnTo>
                  <a:pt x="198438" y="96319"/>
                </a:lnTo>
                <a:close/>
                <a:moveTo>
                  <a:pt x="37626" y="96319"/>
                </a:moveTo>
                <a:lnTo>
                  <a:pt x="50776" y="104160"/>
                </a:lnTo>
                <a:cubicBezTo>
                  <a:pt x="52908" y="105229"/>
                  <a:pt x="53619" y="108080"/>
                  <a:pt x="52198" y="110218"/>
                </a:cubicBezTo>
                <a:cubicBezTo>
                  <a:pt x="51487" y="111644"/>
                  <a:pt x="50065" y="112357"/>
                  <a:pt x="48643" y="112357"/>
                </a:cubicBezTo>
                <a:cubicBezTo>
                  <a:pt x="47577" y="112357"/>
                  <a:pt x="47222" y="112000"/>
                  <a:pt x="46156" y="111644"/>
                </a:cubicBezTo>
                <a:lnTo>
                  <a:pt x="33361" y="104160"/>
                </a:lnTo>
                <a:cubicBezTo>
                  <a:pt x="31228" y="103091"/>
                  <a:pt x="30162" y="100239"/>
                  <a:pt x="31583" y="98101"/>
                </a:cubicBezTo>
                <a:cubicBezTo>
                  <a:pt x="33005" y="95963"/>
                  <a:pt x="35493" y="95250"/>
                  <a:pt x="37626" y="96319"/>
                </a:cubicBezTo>
                <a:close/>
                <a:moveTo>
                  <a:pt x="118637" y="87313"/>
                </a:moveTo>
                <a:cubicBezTo>
                  <a:pt x="121167" y="87313"/>
                  <a:pt x="123335" y="89115"/>
                  <a:pt x="123335" y="91638"/>
                </a:cubicBezTo>
                <a:lnTo>
                  <a:pt x="123335" y="144617"/>
                </a:lnTo>
                <a:lnTo>
                  <a:pt x="153691" y="144617"/>
                </a:lnTo>
                <a:cubicBezTo>
                  <a:pt x="156221" y="144617"/>
                  <a:pt x="158389" y="146420"/>
                  <a:pt x="158389" y="148942"/>
                </a:cubicBezTo>
                <a:cubicBezTo>
                  <a:pt x="158389" y="151465"/>
                  <a:pt x="156221" y="153628"/>
                  <a:pt x="153691" y="153628"/>
                </a:cubicBezTo>
                <a:lnTo>
                  <a:pt x="118637" y="153628"/>
                </a:lnTo>
                <a:cubicBezTo>
                  <a:pt x="116469" y="153628"/>
                  <a:pt x="114300" y="151465"/>
                  <a:pt x="114300" y="148942"/>
                </a:cubicBezTo>
                <a:lnTo>
                  <a:pt x="114300" y="91638"/>
                </a:lnTo>
                <a:cubicBezTo>
                  <a:pt x="114300" y="89115"/>
                  <a:pt x="116469" y="87313"/>
                  <a:pt x="118637" y="87313"/>
                </a:cubicBezTo>
                <a:close/>
                <a:moveTo>
                  <a:pt x="168656" y="61790"/>
                </a:moveTo>
                <a:cubicBezTo>
                  <a:pt x="170752" y="62889"/>
                  <a:pt x="171101" y="65820"/>
                  <a:pt x="170053" y="68018"/>
                </a:cubicBezTo>
                <a:lnTo>
                  <a:pt x="162719" y="81574"/>
                </a:lnTo>
                <a:cubicBezTo>
                  <a:pt x="161671" y="83039"/>
                  <a:pt x="160274" y="83772"/>
                  <a:pt x="158877" y="83772"/>
                </a:cubicBezTo>
                <a:cubicBezTo>
                  <a:pt x="158178" y="83772"/>
                  <a:pt x="157480" y="83772"/>
                  <a:pt x="156781" y="83405"/>
                </a:cubicBezTo>
                <a:cubicBezTo>
                  <a:pt x="154686" y="81940"/>
                  <a:pt x="153987" y="79375"/>
                  <a:pt x="155035" y="77177"/>
                </a:cubicBezTo>
                <a:lnTo>
                  <a:pt x="162719" y="63622"/>
                </a:lnTo>
                <a:cubicBezTo>
                  <a:pt x="163767" y="61424"/>
                  <a:pt x="166211" y="60325"/>
                  <a:pt x="168656" y="61790"/>
                </a:cubicBezTo>
                <a:close/>
                <a:moveTo>
                  <a:pt x="68075" y="61790"/>
                </a:moveTo>
                <a:cubicBezTo>
                  <a:pt x="70316" y="60325"/>
                  <a:pt x="73304" y="61424"/>
                  <a:pt x="74425" y="63622"/>
                </a:cubicBezTo>
                <a:lnTo>
                  <a:pt x="82269" y="77177"/>
                </a:lnTo>
                <a:cubicBezTo>
                  <a:pt x="83763" y="79375"/>
                  <a:pt x="83016" y="81940"/>
                  <a:pt x="80775" y="83405"/>
                </a:cubicBezTo>
                <a:cubicBezTo>
                  <a:pt x="80028" y="83772"/>
                  <a:pt x="79281" y="83772"/>
                  <a:pt x="78160" y="83772"/>
                </a:cubicBezTo>
                <a:cubicBezTo>
                  <a:pt x="76666" y="83772"/>
                  <a:pt x="75172" y="83039"/>
                  <a:pt x="74425" y="81574"/>
                </a:cubicBezTo>
                <a:lnTo>
                  <a:pt x="66581" y="68018"/>
                </a:lnTo>
                <a:cubicBezTo>
                  <a:pt x="65087" y="65820"/>
                  <a:pt x="65834" y="62889"/>
                  <a:pt x="68075" y="61790"/>
                </a:cubicBezTo>
                <a:close/>
                <a:moveTo>
                  <a:pt x="118696" y="49213"/>
                </a:moveTo>
                <a:cubicBezTo>
                  <a:pt x="121261" y="49213"/>
                  <a:pt x="123459" y="50964"/>
                  <a:pt x="123459" y="53415"/>
                </a:cubicBezTo>
                <a:lnTo>
                  <a:pt x="123459" y="68473"/>
                </a:lnTo>
                <a:cubicBezTo>
                  <a:pt x="123459" y="70924"/>
                  <a:pt x="121261" y="72675"/>
                  <a:pt x="118696" y="72675"/>
                </a:cubicBezTo>
                <a:cubicBezTo>
                  <a:pt x="116498" y="72675"/>
                  <a:pt x="114300" y="70924"/>
                  <a:pt x="114300" y="68473"/>
                </a:cubicBezTo>
                <a:lnTo>
                  <a:pt x="114300" y="53415"/>
                </a:lnTo>
                <a:cubicBezTo>
                  <a:pt x="114300" y="50964"/>
                  <a:pt x="116498" y="49213"/>
                  <a:pt x="118696" y="49213"/>
                </a:cubicBezTo>
                <a:close/>
                <a:moveTo>
                  <a:pt x="117909" y="38956"/>
                </a:moveTo>
                <a:cubicBezTo>
                  <a:pt x="57876" y="38956"/>
                  <a:pt x="8987" y="88013"/>
                  <a:pt x="8987" y="148251"/>
                </a:cubicBezTo>
                <a:cubicBezTo>
                  <a:pt x="8987" y="208850"/>
                  <a:pt x="57876" y="257907"/>
                  <a:pt x="117909" y="257907"/>
                </a:cubicBezTo>
                <a:cubicBezTo>
                  <a:pt x="177942" y="257907"/>
                  <a:pt x="226831" y="208850"/>
                  <a:pt x="226831" y="148251"/>
                </a:cubicBezTo>
                <a:cubicBezTo>
                  <a:pt x="226831" y="88013"/>
                  <a:pt x="177942" y="38956"/>
                  <a:pt x="117909" y="38956"/>
                </a:cubicBezTo>
                <a:close/>
                <a:moveTo>
                  <a:pt x="72974" y="9018"/>
                </a:moveTo>
                <a:cubicBezTo>
                  <a:pt x="66503" y="9018"/>
                  <a:pt x="60752" y="13346"/>
                  <a:pt x="59673" y="19478"/>
                </a:cubicBezTo>
                <a:lnTo>
                  <a:pt x="53562" y="49417"/>
                </a:lnTo>
                <a:cubicBezTo>
                  <a:pt x="72255" y="37153"/>
                  <a:pt x="94183" y="29939"/>
                  <a:pt x="117909" y="29939"/>
                </a:cubicBezTo>
                <a:cubicBezTo>
                  <a:pt x="141635" y="29939"/>
                  <a:pt x="163923" y="37153"/>
                  <a:pt x="182615" y="49417"/>
                </a:cubicBezTo>
                <a:lnTo>
                  <a:pt x="176145" y="19478"/>
                </a:lnTo>
                <a:cubicBezTo>
                  <a:pt x="175066" y="13346"/>
                  <a:pt x="169674" y="9018"/>
                  <a:pt x="163204" y="9018"/>
                </a:cubicBezTo>
                <a:lnTo>
                  <a:pt x="72974" y="9018"/>
                </a:lnTo>
                <a:close/>
                <a:moveTo>
                  <a:pt x="72974" y="0"/>
                </a:moveTo>
                <a:lnTo>
                  <a:pt x="163204" y="0"/>
                </a:lnTo>
                <a:cubicBezTo>
                  <a:pt x="173988" y="0"/>
                  <a:pt x="182975" y="7575"/>
                  <a:pt x="185132" y="17675"/>
                </a:cubicBezTo>
                <a:lnTo>
                  <a:pt x="193400" y="57353"/>
                </a:lnTo>
                <a:cubicBezTo>
                  <a:pt x="219282" y="78995"/>
                  <a:pt x="236178" y="111820"/>
                  <a:pt x="236178" y="148251"/>
                </a:cubicBezTo>
                <a:cubicBezTo>
                  <a:pt x="236178" y="185043"/>
                  <a:pt x="219282" y="217507"/>
                  <a:pt x="193400" y="239510"/>
                </a:cubicBezTo>
                <a:lnTo>
                  <a:pt x="185132" y="278828"/>
                </a:lnTo>
                <a:cubicBezTo>
                  <a:pt x="182975" y="289288"/>
                  <a:pt x="173988" y="296502"/>
                  <a:pt x="163204" y="296502"/>
                </a:cubicBezTo>
                <a:lnTo>
                  <a:pt x="72974" y="296502"/>
                </a:lnTo>
                <a:cubicBezTo>
                  <a:pt x="62190" y="296502"/>
                  <a:pt x="53203" y="289288"/>
                  <a:pt x="51046" y="278828"/>
                </a:cubicBezTo>
                <a:lnTo>
                  <a:pt x="42778" y="239510"/>
                </a:lnTo>
                <a:cubicBezTo>
                  <a:pt x="16536" y="217507"/>
                  <a:pt x="0" y="185043"/>
                  <a:pt x="0" y="148251"/>
                </a:cubicBezTo>
                <a:cubicBezTo>
                  <a:pt x="0" y="111820"/>
                  <a:pt x="16536" y="78995"/>
                  <a:pt x="42778" y="57353"/>
                </a:cubicBezTo>
                <a:lnTo>
                  <a:pt x="51046" y="17675"/>
                </a:lnTo>
                <a:cubicBezTo>
                  <a:pt x="53203" y="7575"/>
                  <a:pt x="62190" y="0"/>
                  <a:pt x="729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F6003D0-6A01-674F-93DB-40EEC623B863}"/>
              </a:ext>
            </a:extLst>
          </p:cNvPr>
          <p:cNvSpPr txBox="1">
            <a:spLocks/>
          </p:cNvSpPr>
          <p:nvPr/>
        </p:nvSpPr>
        <p:spPr>
          <a:xfrm>
            <a:off x="1176972" y="2087609"/>
            <a:ext cx="1539079" cy="463084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6440"/>
            <a:r>
              <a:rPr lang="en-AU" sz="1200" dirty="0">
                <a:solidFill>
                  <a:prstClr val="white"/>
                </a:solidFill>
                <a:latin typeface="Calibri" panose="020F0502020204030204"/>
              </a:rPr>
              <a:t>Last major PRISMS upgrade in 2005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ECE832C2-17A0-5C47-A9E5-F46244CC70D3}"/>
              </a:ext>
            </a:extLst>
          </p:cNvPr>
          <p:cNvSpPr txBox="1">
            <a:spLocks/>
          </p:cNvSpPr>
          <p:nvPr/>
        </p:nvSpPr>
        <p:spPr>
          <a:xfrm>
            <a:off x="6427949" y="2214377"/>
            <a:ext cx="1539079" cy="712062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AU" sz="1200" dirty="0">
                <a:solidFill>
                  <a:prstClr val="white"/>
                </a:solidFill>
                <a:latin typeface="Calibri" panose="020F0502020204030204"/>
              </a:rPr>
              <a:t>Impact of COVID-19 on enrolments and the sector</a:t>
            </a:r>
          </a:p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B2DC92-28D4-E145-BA37-066A91F7C7FB}"/>
              </a:ext>
            </a:extLst>
          </p:cNvPr>
          <p:cNvSpPr txBox="1"/>
          <p:nvPr/>
        </p:nvSpPr>
        <p:spPr>
          <a:xfrm>
            <a:off x="1533725" y="1535100"/>
            <a:ext cx="76815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2005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E46AC2-8E96-5740-9641-5F3AEFDBF399}"/>
              </a:ext>
            </a:extLst>
          </p:cNvPr>
          <p:cNvSpPr txBox="1"/>
          <p:nvPr/>
        </p:nvSpPr>
        <p:spPr>
          <a:xfrm>
            <a:off x="3980882" y="2849471"/>
            <a:ext cx="13083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2015/2021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9BD4B7-566F-EE45-A9D4-AA3F8596E80A}"/>
              </a:ext>
            </a:extLst>
          </p:cNvPr>
          <p:cNvSpPr txBox="1"/>
          <p:nvPr/>
        </p:nvSpPr>
        <p:spPr>
          <a:xfrm>
            <a:off x="6796826" y="1643027"/>
            <a:ext cx="74892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DC5DF3-ECF6-4BB2-BB10-4D25D41E2388}"/>
              </a:ext>
            </a:extLst>
          </p:cNvPr>
          <p:cNvSpPr txBox="1"/>
          <p:nvPr/>
        </p:nvSpPr>
        <p:spPr>
          <a:xfrm>
            <a:off x="35496" y="0"/>
            <a:ext cx="6480720" cy="629915"/>
          </a:xfrm>
          <a:prstGeom prst="rect">
            <a:avLst/>
          </a:prstGeom>
          <a:solidFill>
            <a:srgbClr val="002D40"/>
          </a:solidFill>
          <a:ln>
            <a:solidFill>
              <a:srgbClr val="002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Why modernise PRISMS now? </a:t>
            </a:r>
          </a:p>
        </p:txBody>
      </p:sp>
      <p:pic>
        <p:nvPicPr>
          <p:cNvPr id="40" name="Picture 2" descr="Mobile app development Computer Software Business Computer hardware,  Business, search Engine Optimization, people, computer png | PNGWing">
            <a:extLst>
              <a:ext uri="{FF2B5EF4-FFF2-40B4-BE49-F238E27FC236}">
                <a16:creationId xmlns:a16="http://schemas.microsoft.com/office/drawing/2014/main" id="{3790DC7F-1A6F-4D74-A9D1-5A45FD93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8" b="89901" l="10000" r="90000">
                        <a14:foregroundMark x1="43587" y1="10297" x2="43587" y2="10297"/>
                        <a14:foregroundMark x1="59239" y1="11287" x2="59239" y2="11287"/>
                        <a14:foregroundMark x1="71957" y1="29505" x2="71957" y2="29505"/>
                        <a14:foregroundMark x1="77717" y1="50693" x2="77717" y2="50693"/>
                        <a14:foregroundMark x1="70326" y1="55842" x2="70326" y2="55842"/>
                        <a14:foregroundMark x1="70326" y1="72079" x2="70326" y2="72079"/>
                        <a14:foregroundMark x1="52065" y1="87723" x2="52065" y2="87723"/>
                        <a14:foregroundMark x1="38043" y1="79208" x2="38043" y2="79208"/>
                        <a14:foregroundMark x1="34348" y1="66931" x2="34348" y2="66931"/>
                        <a14:foregroundMark x1="29674" y1="78416" x2="29674" y2="79208"/>
                        <a14:foregroundMark x1="31630" y1="87921" x2="31630" y2="87921"/>
                        <a14:foregroundMark x1="38587" y1="85347" x2="38587" y2="85347"/>
                        <a14:foregroundMark x1="39783" y1="77228" x2="39783" y2="77228"/>
                        <a14:foregroundMark x1="39348" y1="77228" x2="39348" y2="77228"/>
                        <a14:foregroundMark x1="36957" y1="68713" x2="36957" y2="68713"/>
                        <a14:foregroundMark x1="32283" y1="76634" x2="32283" y2="76634"/>
                        <a14:foregroundMark x1="32283" y1="76634" x2="32283" y2="76634"/>
                        <a14:foregroundMark x1="32283" y1="75446" x2="32283" y2="75446"/>
                        <a14:foregroundMark x1="31957" y1="71881" x2="31957" y2="71881"/>
                        <a14:foregroundMark x1="31739" y1="70693" x2="31739" y2="70693"/>
                        <a14:foregroundMark x1="35326" y1="86139" x2="35326" y2="86139"/>
                        <a14:foregroundMark x1="41196" y1="78614" x2="41196" y2="78614"/>
                        <a14:foregroundMark x1="29130" y1="58020" x2="29130" y2="58020"/>
                        <a14:foregroundMark x1="29565" y1="54455" x2="29565" y2="54455"/>
                        <a14:foregroundMark x1="32717" y1="54455" x2="32717" y2="54455"/>
                        <a14:foregroundMark x1="31957" y1="32475" x2="31957" y2="32475"/>
                        <a14:foregroundMark x1="32500" y1="23366" x2="32500" y2="23366"/>
                        <a14:foregroundMark x1="34783" y1="30099" x2="34783" y2="30099"/>
                        <a14:foregroundMark x1="35326" y1="32871" x2="35326" y2="32871"/>
                        <a14:foregroundMark x1="34565" y1="38416" x2="34565" y2="38416"/>
                        <a14:foregroundMark x1="32609" y1="22178" x2="32609" y2="22178"/>
                        <a14:foregroundMark x1="31739" y1="38416" x2="31739" y2="38416"/>
                        <a14:foregroundMark x1="30435" y1="39406" x2="30435" y2="39406"/>
                        <a14:foregroundMark x1="30217" y1="39208" x2="30217" y2="39208"/>
                        <a14:foregroundMark x1="30217" y1="38614" x2="30217" y2="38614"/>
                        <a14:foregroundMark x1="30217" y1="38614" x2="30217" y2="38614"/>
                        <a14:foregroundMark x1="30870" y1="36634" x2="30870" y2="36634"/>
                        <a14:foregroundMark x1="32826" y1="21782" x2="32826" y2="21782"/>
                        <a14:foregroundMark x1="32500" y1="25941" x2="32500" y2="25941"/>
                        <a14:foregroundMark x1="45217" y1="7525" x2="45217" y2="7525"/>
                        <a14:foregroundMark x1="41739" y1="8911" x2="41739" y2="8911"/>
                        <a14:foregroundMark x1="41957" y1="5941" x2="41957" y2="5941"/>
                        <a14:foregroundMark x1="43696" y1="4158" x2="43696" y2="4158"/>
                        <a14:foregroundMark x1="45761" y1="8119" x2="45761" y2="8119"/>
                        <a14:foregroundMark x1="46087" y1="13267" x2="46087" y2="13267"/>
                        <a14:foregroundMark x1="42717" y1="16634" x2="42717" y2="16634"/>
                        <a14:foregroundMark x1="40978" y1="13861" x2="40652" y2="13267"/>
                        <a14:foregroundMark x1="40109" y1="9703" x2="40109" y2="9703"/>
                        <a14:foregroundMark x1="73587" y1="49901" x2="73587" y2="49901"/>
                        <a14:foregroundMark x1="70870" y1="77624" x2="70870" y2="77624"/>
                        <a14:foregroundMark x1="74674" y1="73861" x2="74674" y2="73861"/>
                        <a14:foregroundMark x1="71196" y1="70891" x2="71196" y2="70891"/>
                        <a14:foregroundMark x1="66630" y1="72871" x2="66630" y2="72871"/>
                        <a14:foregroundMark x1="70543" y1="81386" x2="70543" y2="81386"/>
                        <a14:foregroundMark x1="59783" y1="9109" x2="59783" y2="9109"/>
                        <a14:foregroundMark x1="53043" y1="10495" x2="53043" y2="10495"/>
                        <a14:foregroundMark x1="53152" y1="8515" x2="53152" y2="8515"/>
                        <a14:foregroundMark x1="40652" y1="5941" x2="40652" y2="5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71" y="1037558"/>
            <a:ext cx="2078054" cy="995083"/>
          </a:xfrm>
          <a:prstGeom prst="roundRect">
            <a:avLst>
              <a:gd name="adj" fmla="val 1243"/>
            </a:avLst>
          </a:prstGeom>
          <a:solidFill>
            <a:srgbClr val="A9D18E"/>
          </a:solidFill>
          <a:ln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Subtitle 2">
            <a:extLst>
              <a:ext uri="{FF2B5EF4-FFF2-40B4-BE49-F238E27FC236}">
                <a16:creationId xmlns:a16="http://schemas.microsoft.com/office/drawing/2014/main" id="{4EC09204-11BE-4F5A-8208-9ACB9F534CF6}"/>
              </a:ext>
            </a:extLst>
          </p:cNvPr>
          <p:cNvSpPr txBox="1">
            <a:spLocks/>
          </p:cNvSpPr>
          <p:nvPr/>
        </p:nvSpPr>
        <p:spPr>
          <a:xfrm>
            <a:off x="3865527" y="3241781"/>
            <a:ext cx="1642577" cy="36805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AU" sz="1200" dirty="0">
                <a:solidFill>
                  <a:prstClr val="white"/>
                </a:solidFill>
                <a:latin typeface="Calibri" panose="020F0502020204030204"/>
              </a:rPr>
              <a:t>Sector consultations </a:t>
            </a:r>
            <a:r>
              <a:rPr lang="en-AU" sz="1200">
                <a:solidFill>
                  <a:prstClr val="white"/>
                </a:solidFill>
                <a:latin typeface="Calibri" panose="020F0502020204030204"/>
              </a:rPr>
              <a:t>and feedback</a:t>
            </a:r>
            <a:r>
              <a:rPr lang="en-US" sz="9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  <a:endParaRPr lang="en-US" sz="9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005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4FD6897D-A1AC-4B75-95CC-AC039F0AD59E}"/>
              </a:ext>
            </a:extLst>
          </p:cNvPr>
          <p:cNvSpPr/>
          <p:nvPr/>
        </p:nvSpPr>
        <p:spPr>
          <a:xfrm>
            <a:off x="35497" y="197867"/>
            <a:ext cx="8167854" cy="622960"/>
          </a:xfrm>
          <a:prstGeom prst="chevron">
            <a:avLst/>
          </a:prstGeom>
          <a:solidFill>
            <a:srgbClr val="002D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A2AD-581D-4E49-BE69-04813F08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80713"/>
            <a:ext cx="6364188" cy="688964"/>
          </a:xfrm>
        </p:spPr>
        <p:txBody>
          <a:bodyPr/>
          <a:lstStyle/>
          <a:p>
            <a:r>
              <a:rPr lang="en-AU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             </a:t>
            </a:r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501FB4-56BA-4056-9A33-E43D060557E6}"/>
              </a:ext>
            </a:extLst>
          </p:cNvPr>
          <p:cNvGrpSpPr/>
          <p:nvPr/>
        </p:nvGrpSpPr>
        <p:grpSpPr>
          <a:xfrm>
            <a:off x="6422892" y="917948"/>
            <a:ext cx="2613604" cy="3864218"/>
            <a:chOff x="6649826" y="1209571"/>
            <a:chExt cx="2164375" cy="34193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FFFA11C-087C-4E3D-ABDC-EF8B287D0C4A}"/>
                </a:ext>
              </a:extLst>
            </p:cNvPr>
            <p:cNvGrpSpPr/>
            <p:nvPr/>
          </p:nvGrpSpPr>
          <p:grpSpPr>
            <a:xfrm>
              <a:off x="6649826" y="1209571"/>
              <a:ext cx="2164375" cy="3419386"/>
              <a:chOff x="6649826" y="1209571"/>
              <a:chExt cx="2164375" cy="341938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8AA2671-6B15-493E-BD09-6E690B86E81D}"/>
                  </a:ext>
                </a:extLst>
              </p:cNvPr>
              <p:cNvSpPr/>
              <p:nvPr/>
            </p:nvSpPr>
            <p:spPr>
              <a:xfrm>
                <a:off x="6649826" y="1209571"/>
                <a:ext cx="2164375" cy="341938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64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35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1AFF0AC-4CE0-450E-B708-2214494989CF}"/>
                  </a:ext>
                </a:extLst>
              </p:cNvPr>
              <p:cNvSpPr/>
              <p:nvPr/>
            </p:nvSpPr>
            <p:spPr>
              <a:xfrm>
                <a:off x="6733649" y="1273728"/>
                <a:ext cx="1996728" cy="300210"/>
              </a:xfrm>
              <a:prstGeom prst="rect">
                <a:avLst/>
              </a:prstGeom>
              <a:solidFill>
                <a:srgbClr val="1B934B"/>
              </a:solidFill>
              <a:ln>
                <a:solidFill>
                  <a:srgbClr val="1B934B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6864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351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PRISMS Quick Stats</a:t>
                </a:r>
              </a:p>
            </p:txBody>
          </p:sp>
        </p:grp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F5F9C144-14C7-4D4F-B2C3-5D6483EF6788}"/>
                </a:ext>
              </a:extLst>
            </p:cNvPr>
            <p:cNvSpPr txBox="1">
              <a:spLocks/>
            </p:cNvSpPr>
            <p:nvPr/>
          </p:nvSpPr>
          <p:spPr>
            <a:xfrm>
              <a:off x="6803139" y="1638096"/>
              <a:ext cx="2011062" cy="28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Currently, there are:</a:t>
              </a:r>
            </a:p>
            <a:p>
              <a:pPr marL="171610" marR="0" lvl="0" indent="-17161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&gt; 7,000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active users</a:t>
              </a:r>
            </a:p>
            <a:p>
              <a:pPr marL="171610" marR="0" lvl="0" indent="-17161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&gt; 1,300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registered providers</a:t>
              </a:r>
            </a:p>
            <a:p>
              <a:pPr marL="171610" marR="0" lvl="0" indent="-17161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</a:t>
              </a: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2019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there were approximately:</a:t>
              </a:r>
            </a:p>
            <a:p>
              <a:pPr marL="171610" marR="0" lvl="0" indent="-17161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999,000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enrolments (CoEs) created</a:t>
              </a:r>
            </a:p>
            <a:p>
              <a:pPr marL="171610" marR="0" lvl="0" indent="-17161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550,000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variations (SCVs) created</a:t>
              </a:r>
            </a:p>
            <a:p>
              <a:pPr marL="171610" marR="0" lvl="0" indent="-17161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Approx. 755,000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students</a:t>
              </a:r>
            </a:p>
            <a:p>
              <a:pPr marL="171610" marR="0" lvl="0" indent="-17161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</a:t>
              </a: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2021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there were approximately:</a:t>
              </a:r>
            </a:p>
            <a:p>
              <a:pPr marL="171610" marR="0" lvl="0" indent="-17161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680,000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enrolments (</a:t>
              </a:r>
              <a:r>
                <a:rPr kumimoji="0" lang="en-A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CoEs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created</a:t>
              </a:r>
            </a:p>
            <a:p>
              <a:pPr marL="171610" marR="0" lvl="0" indent="-17161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515,000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variations (SCVs) created</a:t>
              </a:r>
            </a:p>
            <a:p>
              <a:pPr marL="171610" marR="0" lvl="0" indent="-17161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Approx. 570,000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students</a:t>
              </a:r>
            </a:p>
            <a:p>
              <a:pPr marL="171610" marR="0" lvl="0" indent="-171610" algn="l" defTabSz="686440" rtl="0" eaLnBrk="1" fontAlgn="auto" latinLnBrk="0" hangingPunct="1">
                <a:lnSpc>
                  <a:spcPct val="90000"/>
                </a:lnSpc>
                <a:spcBef>
                  <a:spcPts val="751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A3AC433-291F-4F56-873D-F5A22A33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4" y="917948"/>
            <a:ext cx="6261769" cy="38642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FBCE49-FFC2-4BFF-9C71-66C0A99532D1}"/>
              </a:ext>
            </a:extLst>
          </p:cNvPr>
          <p:cNvSpPr/>
          <p:nvPr/>
        </p:nvSpPr>
        <p:spPr>
          <a:xfrm>
            <a:off x="2195736" y="1349995"/>
            <a:ext cx="1440160" cy="473735"/>
          </a:xfrm>
          <a:prstGeom prst="rect">
            <a:avLst/>
          </a:prstGeom>
          <a:solidFill>
            <a:srgbClr val="002D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4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PRISMS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84F3630-75E1-42F4-B30D-471804C943E7}"/>
              </a:ext>
            </a:extLst>
          </p:cNvPr>
          <p:cNvSpPr txBox="1">
            <a:spLocks/>
          </p:cNvSpPr>
          <p:nvPr/>
        </p:nvSpPr>
        <p:spPr>
          <a:xfrm>
            <a:off x="1115616" y="-3820"/>
            <a:ext cx="6364188" cy="993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rgbClr val="002D3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PRISMS: Introduction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0" name="Graphic 19" descr="Blockchain outline">
            <a:extLst>
              <a:ext uri="{FF2B5EF4-FFF2-40B4-BE49-F238E27FC236}">
                <a16:creationId xmlns:a16="http://schemas.microsoft.com/office/drawing/2014/main" id="{B7FF6717-F1FE-4078-845B-35D927341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301" y="196472"/>
            <a:ext cx="570112" cy="5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0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A2AD-581D-4E49-BE69-04813F08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80713"/>
            <a:ext cx="6364188" cy="688964"/>
          </a:xfrm>
        </p:spPr>
        <p:txBody>
          <a:bodyPr/>
          <a:lstStyle/>
          <a:p>
            <a:r>
              <a:rPr lang="en-AU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             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B29BE-25FB-48D6-A333-6660860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64259"/>
            <a:ext cx="603556" cy="603556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7646B8B0-916B-4099-86A1-3CA2F004925A}"/>
              </a:ext>
            </a:extLst>
          </p:cNvPr>
          <p:cNvSpPr/>
          <p:nvPr/>
        </p:nvSpPr>
        <p:spPr>
          <a:xfrm>
            <a:off x="80761" y="50609"/>
            <a:ext cx="6475031" cy="748696"/>
          </a:xfrm>
          <a:prstGeom prst="round2DiagRect">
            <a:avLst/>
          </a:prstGeom>
          <a:solidFill>
            <a:srgbClr val="002D40"/>
          </a:solidFill>
          <a:ln>
            <a:solidFill>
              <a:srgbClr val="002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    PRISMS: Current &amp; Future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22" name="Graphic 21" descr="Brainstorm outline">
            <a:extLst>
              <a:ext uri="{FF2B5EF4-FFF2-40B4-BE49-F238E27FC236}">
                <a16:creationId xmlns:a16="http://schemas.microsoft.com/office/drawing/2014/main" id="{49BA2BB6-7A4F-41C3-B75F-C2D540413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95" y="205083"/>
            <a:ext cx="529208" cy="529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189C9F-71FC-4936-92EA-36065F0CC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70" y="930408"/>
            <a:ext cx="1609483" cy="5060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C6D401-22C4-4F31-BFD5-D78B0E91C0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48" t="12730" r="7689" b="8440"/>
          <a:stretch/>
        </p:blipFill>
        <p:spPr>
          <a:xfrm>
            <a:off x="417870" y="1455537"/>
            <a:ext cx="2727699" cy="1901124"/>
          </a:xfrm>
          <a:prstGeom prst="roundRect">
            <a:avLst/>
          </a:prstGeom>
          <a:solidFill>
            <a:srgbClr val="A9D18E"/>
          </a:solidFill>
          <a:ln w="28575">
            <a:solidFill>
              <a:srgbClr val="F48071"/>
            </a:solidFill>
          </a:ln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8139B3-F9B8-40AD-AA4B-7979D8DF0EBD}"/>
              </a:ext>
            </a:extLst>
          </p:cNvPr>
          <p:cNvCxnSpPr/>
          <p:nvPr/>
        </p:nvCxnSpPr>
        <p:spPr>
          <a:xfrm>
            <a:off x="3419872" y="2585020"/>
            <a:ext cx="1659029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llout: Double Bent Line with Accent Bar 26">
            <a:extLst>
              <a:ext uri="{FF2B5EF4-FFF2-40B4-BE49-F238E27FC236}">
                <a16:creationId xmlns:a16="http://schemas.microsoft.com/office/drawing/2014/main" id="{02FEF580-9386-4719-8415-0ED6435348D7}"/>
              </a:ext>
            </a:extLst>
          </p:cNvPr>
          <p:cNvSpPr/>
          <p:nvPr/>
        </p:nvSpPr>
        <p:spPr>
          <a:xfrm>
            <a:off x="5724128" y="1018686"/>
            <a:ext cx="1327283" cy="329456"/>
          </a:xfrm>
          <a:prstGeom prst="accentCallout3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3722748-FEC5-4C88-8E70-C825ECB3B4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56" t="12729" r="6929" b="8441"/>
          <a:stretch/>
        </p:blipFill>
        <p:spPr>
          <a:xfrm>
            <a:off x="5373048" y="1498447"/>
            <a:ext cx="2727699" cy="1901123"/>
          </a:xfrm>
          <a:prstGeom prst="roundRect">
            <a:avLst/>
          </a:prstGeom>
          <a:solidFill>
            <a:srgbClr val="A9D18E"/>
          </a:solidFill>
          <a:ln w="28575">
            <a:solidFill>
              <a:srgbClr val="86D4E1"/>
            </a:solidFill>
          </a:ln>
        </p:spPr>
      </p:pic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E7F7A6B2-868B-40DE-BD89-4592E210C1A9}"/>
              </a:ext>
            </a:extLst>
          </p:cNvPr>
          <p:cNvSpPr/>
          <p:nvPr/>
        </p:nvSpPr>
        <p:spPr>
          <a:xfrm>
            <a:off x="382045" y="3449199"/>
            <a:ext cx="1370277" cy="302440"/>
          </a:xfrm>
          <a:prstGeom prst="homePlate">
            <a:avLst/>
          </a:prstGeom>
          <a:solidFill>
            <a:srgbClr val="1B934B"/>
          </a:solidFill>
          <a:ln>
            <a:solidFill>
              <a:srgbClr val="1B9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0208D3-C22E-4FCB-B053-4CA4485B8B02}"/>
              </a:ext>
            </a:extLst>
          </p:cNvPr>
          <p:cNvSpPr txBox="1"/>
          <p:nvPr/>
        </p:nvSpPr>
        <p:spPr>
          <a:xfrm>
            <a:off x="315599" y="3731485"/>
            <a:ext cx="83529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enhancement of the PRISMS application make it easier for providers to submit student enrolment data by using the Business to Government (B2G) Application Programming Interface (API) automation.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integration capability is expected to: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the sector an estimated $10 million in regulatory compliance costs each year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the timeliness and accuracy of PRISMS reporting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aid in the sustainable sector recovery post COVID-19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double data handling for providers to improve business efficiencies.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9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07FC2F8-9C24-415D-B341-2D9E1AD8308E}"/>
              </a:ext>
            </a:extLst>
          </p:cNvPr>
          <p:cNvSpPr/>
          <p:nvPr/>
        </p:nvSpPr>
        <p:spPr>
          <a:xfrm>
            <a:off x="255268" y="199928"/>
            <a:ext cx="6469415" cy="748047"/>
          </a:xfrm>
          <a:prstGeom prst="round2DiagRect">
            <a:avLst/>
          </a:prstGeom>
          <a:solidFill>
            <a:srgbClr val="002D40"/>
          </a:solidFill>
          <a:ln>
            <a:solidFill>
              <a:srgbClr val="002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>
              <a:defRPr/>
            </a:pPr>
            <a:endParaRPr lang="en-AU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1E5159-68D4-40FA-8D0A-E817B9E2D06F}"/>
              </a:ext>
            </a:extLst>
          </p:cNvPr>
          <p:cNvSpPr txBox="1">
            <a:spLocks/>
          </p:cNvSpPr>
          <p:nvPr/>
        </p:nvSpPr>
        <p:spPr>
          <a:xfrm>
            <a:off x="950304" y="416697"/>
            <a:ext cx="4818153" cy="4387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913577">
              <a:defRPr/>
            </a:pPr>
            <a:r>
              <a:rPr lang="en-AU" sz="2398" dirty="0">
                <a:solidFill>
                  <a:prstClr val="white"/>
                </a:solidFill>
                <a:latin typeface="Calibri" panose="020F0502020204030204" pitchFamily="34" charset="0"/>
              </a:rPr>
              <a:t>The vision – </a:t>
            </a:r>
            <a:r>
              <a:rPr lang="en-AU" sz="2398" dirty="0" err="1">
                <a:solidFill>
                  <a:prstClr val="white"/>
                </a:solidFill>
                <a:latin typeface="Calibri" panose="020F0502020204030204" pitchFamily="34" charset="0"/>
              </a:rPr>
              <a:t>CoE</a:t>
            </a:r>
            <a:r>
              <a:rPr lang="en-AU" sz="2398" dirty="0">
                <a:solidFill>
                  <a:prstClr val="white"/>
                </a:solidFill>
                <a:latin typeface="Calibri" panose="020F0502020204030204" pitchFamily="34" charset="0"/>
              </a:rPr>
              <a:t> creation</a:t>
            </a:r>
            <a:endParaRPr lang="en-AU" sz="2398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Lights On outline">
            <a:extLst>
              <a:ext uri="{FF2B5EF4-FFF2-40B4-BE49-F238E27FC236}">
                <a16:creationId xmlns:a16="http://schemas.microsoft.com/office/drawing/2014/main" id="{A89C353D-CE00-42D4-9D47-51E3F43FB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105" y="301496"/>
            <a:ext cx="531834" cy="5318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FF7242-9F6D-40FF-995D-268357528433}"/>
              </a:ext>
            </a:extLst>
          </p:cNvPr>
          <p:cNvSpPr/>
          <p:nvPr/>
        </p:nvSpPr>
        <p:spPr>
          <a:xfrm>
            <a:off x="313105" y="1251849"/>
            <a:ext cx="4818153" cy="7779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60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>
              <a:defRPr/>
            </a:pPr>
            <a:endParaRPr lang="en-AU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DA6DF7-9447-4BE4-A4AB-687C32836306}"/>
              </a:ext>
            </a:extLst>
          </p:cNvPr>
          <p:cNvSpPr/>
          <p:nvPr/>
        </p:nvSpPr>
        <p:spPr>
          <a:xfrm>
            <a:off x="1118614" y="2038459"/>
            <a:ext cx="4818153" cy="777913"/>
          </a:xfrm>
          <a:prstGeom prst="rect">
            <a:avLst/>
          </a:prstGeom>
          <a:solidFill>
            <a:srgbClr val="1B934B"/>
          </a:solidFill>
          <a:ln>
            <a:solidFill>
              <a:srgbClr val="1B9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/>
            <a:endParaRPr lang="en-AU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0AA1AA-7C62-48C2-B08B-F9CE3D8F2E40}"/>
              </a:ext>
            </a:extLst>
          </p:cNvPr>
          <p:cNvSpPr/>
          <p:nvPr/>
        </p:nvSpPr>
        <p:spPr>
          <a:xfrm>
            <a:off x="1950151" y="2816372"/>
            <a:ext cx="4818153" cy="7779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>
              <a:defRPr/>
            </a:pPr>
            <a:endParaRPr lang="en-AU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FFFC2D-FEAC-434A-A22B-EFCA482B8767}"/>
              </a:ext>
            </a:extLst>
          </p:cNvPr>
          <p:cNvSpPr/>
          <p:nvPr/>
        </p:nvSpPr>
        <p:spPr>
          <a:xfrm>
            <a:off x="2917250" y="3596371"/>
            <a:ext cx="4964245" cy="769532"/>
          </a:xfrm>
          <a:prstGeom prst="rect">
            <a:avLst/>
          </a:prstGeom>
          <a:solidFill>
            <a:srgbClr val="E9A710"/>
          </a:solidFill>
          <a:ln>
            <a:solidFill>
              <a:srgbClr val="E9A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>
              <a:defRPr/>
            </a:pPr>
            <a:endParaRPr lang="en-AU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75FAA2-B0D4-417B-B9E5-8268F5DCE0EC}"/>
              </a:ext>
            </a:extLst>
          </p:cNvPr>
          <p:cNvSpPr/>
          <p:nvPr/>
        </p:nvSpPr>
        <p:spPr>
          <a:xfrm>
            <a:off x="3663033" y="4365902"/>
            <a:ext cx="4818153" cy="752807"/>
          </a:xfrm>
          <a:prstGeom prst="rect">
            <a:avLst/>
          </a:prstGeom>
          <a:solidFill>
            <a:srgbClr val="F48071"/>
          </a:solidFill>
          <a:ln>
            <a:solidFill>
              <a:srgbClr val="F48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77">
              <a:defRPr/>
            </a:pPr>
            <a:endParaRPr lang="en-AU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Graphic 26" descr="Badge Tick outline">
            <a:extLst>
              <a:ext uri="{FF2B5EF4-FFF2-40B4-BE49-F238E27FC236}">
                <a16:creationId xmlns:a16="http://schemas.microsoft.com/office/drawing/2014/main" id="{07D7C1A3-5D13-41EA-AB5B-813A59F5DA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686" y="1409472"/>
            <a:ext cx="350069" cy="350069"/>
          </a:xfrm>
          <a:prstGeom prst="rect">
            <a:avLst/>
          </a:prstGeom>
        </p:spPr>
      </p:pic>
      <p:pic>
        <p:nvPicPr>
          <p:cNvPr id="30" name="Graphic 29" descr="Badge Tick outline">
            <a:extLst>
              <a:ext uri="{FF2B5EF4-FFF2-40B4-BE49-F238E27FC236}">
                <a16:creationId xmlns:a16="http://schemas.microsoft.com/office/drawing/2014/main" id="{77960BA9-5936-4682-936D-3C5481E16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3049" y="2229450"/>
            <a:ext cx="350069" cy="350069"/>
          </a:xfrm>
          <a:prstGeom prst="rect">
            <a:avLst/>
          </a:prstGeom>
        </p:spPr>
      </p:pic>
      <p:pic>
        <p:nvPicPr>
          <p:cNvPr id="31" name="Graphic 30" descr="Badge Tick outline">
            <a:extLst>
              <a:ext uri="{FF2B5EF4-FFF2-40B4-BE49-F238E27FC236}">
                <a16:creationId xmlns:a16="http://schemas.microsoft.com/office/drawing/2014/main" id="{BD2CAA40-125D-4AA9-989D-F8B81E317B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4897" y="2960852"/>
            <a:ext cx="350069" cy="350069"/>
          </a:xfrm>
          <a:prstGeom prst="rect">
            <a:avLst/>
          </a:prstGeom>
        </p:spPr>
      </p:pic>
      <p:pic>
        <p:nvPicPr>
          <p:cNvPr id="32" name="Graphic 31" descr="Badge Tick outline">
            <a:extLst>
              <a:ext uri="{FF2B5EF4-FFF2-40B4-BE49-F238E27FC236}">
                <a16:creationId xmlns:a16="http://schemas.microsoft.com/office/drawing/2014/main" id="{5B7656E5-0962-4EBA-B233-E8DD263B3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3323" y="3731822"/>
            <a:ext cx="350069" cy="350069"/>
          </a:xfrm>
          <a:prstGeom prst="rect">
            <a:avLst/>
          </a:prstGeom>
        </p:spPr>
      </p:pic>
      <p:pic>
        <p:nvPicPr>
          <p:cNvPr id="33" name="Graphic 32" descr="Badge Tick outline">
            <a:extLst>
              <a:ext uri="{FF2B5EF4-FFF2-40B4-BE49-F238E27FC236}">
                <a16:creationId xmlns:a16="http://schemas.microsoft.com/office/drawing/2014/main" id="{4F75E86A-7366-4077-BE97-182F8FD9E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4375" y="4539013"/>
            <a:ext cx="350069" cy="35006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07AE12E-D314-42C6-8993-B5B7AE50607E}"/>
              </a:ext>
            </a:extLst>
          </p:cNvPr>
          <p:cNvSpPr txBox="1"/>
          <p:nvPr/>
        </p:nvSpPr>
        <p:spPr>
          <a:xfrm>
            <a:off x="742335" y="1455637"/>
            <a:ext cx="4388922" cy="276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577">
              <a:spcBef>
                <a:spcPts val="200"/>
              </a:spcBef>
              <a:spcAft>
                <a:spcPts val="200"/>
              </a:spcAft>
              <a:buClr>
                <a:srgbClr val="404040"/>
              </a:buClr>
              <a:buSzPts val="800"/>
              <a:defRPr/>
            </a:pPr>
            <a:r>
              <a:rPr lang="en-AU" sz="1199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You are in your admissions system or student management system.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37C329-8FBA-478D-A240-6702F76E72B7}"/>
              </a:ext>
            </a:extLst>
          </p:cNvPr>
          <p:cNvSpPr txBox="1"/>
          <p:nvPr/>
        </p:nvSpPr>
        <p:spPr>
          <a:xfrm>
            <a:off x="1530771" y="2163370"/>
            <a:ext cx="4388342" cy="46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3577">
              <a:spcBef>
                <a:spcPts val="200"/>
              </a:spcBef>
              <a:spcAft>
                <a:spcPts val="200"/>
              </a:spcAft>
              <a:buClr>
                <a:srgbClr val="404040"/>
              </a:buClr>
              <a:buSzPts val="800"/>
              <a:defRPr/>
            </a:pPr>
            <a:r>
              <a:rPr lang="en-AU" sz="1199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At the point where you would normally log in to PRISMS  to create a </a:t>
            </a:r>
            <a:r>
              <a:rPr lang="en-AU" sz="1199" dirty="0" err="1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199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you might instead click a ‘Create </a:t>
            </a:r>
            <a:r>
              <a:rPr lang="en-AU" sz="1199" dirty="0" err="1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199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’ button.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8EF32-B995-4269-BD06-CF5E6D0424CD}"/>
              </a:ext>
            </a:extLst>
          </p:cNvPr>
          <p:cNvSpPr txBox="1"/>
          <p:nvPr/>
        </p:nvSpPr>
        <p:spPr>
          <a:xfrm>
            <a:off x="2568020" y="2922980"/>
            <a:ext cx="4156663" cy="46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3577">
              <a:spcBef>
                <a:spcPts val="200"/>
              </a:spcBef>
              <a:spcAft>
                <a:spcPts val="200"/>
              </a:spcAft>
              <a:buClr>
                <a:srgbClr val="404040"/>
              </a:buClr>
              <a:buSzPts val="800"/>
              <a:defRPr/>
            </a:pPr>
            <a:r>
              <a:rPr lang="en-AU" sz="1199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The system would then input relevant data from your system to PRISMS then PRISMS would return any validations or warnings.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523FC6-113A-4089-8B4D-C11AD47B82DD}"/>
              </a:ext>
            </a:extLst>
          </p:cNvPr>
          <p:cNvSpPr txBox="1"/>
          <p:nvPr/>
        </p:nvSpPr>
        <p:spPr>
          <a:xfrm>
            <a:off x="3380646" y="3715661"/>
            <a:ext cx="4571777" cy="46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3577">
              <a:spcBef>
                <a:spcPts val="200"/>
              </a:spcBef>
              <a:spcAft>
                <a:spcPts val="200"/>
              </a:spcAft>
              <a:buClr>
                <a:srgbClr val="404040"/>
              </a:buClr>
              <a:buSzPts val="800"/>
              <a:defRPr/>
            </a:pPr>
            <a:r>
              <a:rPr lang="en-AU" sz="1199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Once the validations are cleared in your system, you’d send it back to PRISMS to ‘Create </a:t>
            </a:r>
            <a:r>
              <a:rPr lang="en-AU" sz="1199" dirty="0" err="1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199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AU" sz="1199" i="1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EC1870-D297-478A-8C77-128D31726264}"/>
              </a:ext>
            </a:extLst>
          </p:cNvPr>
          <p:cNvSpPr txBox="1"/>
          <p:nvPr/>
        </p:nvSpPr>
        <p:spPr>
          <a:xfrm>
            <a:off x="4097803" y="4502823"/>
            <a:ext cx="4293561" cy="46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577">
              <a:spcBef>
                <a:spcPts val="200"/>
              </a:spcBef>
              <a:spcAft>
                <a:spcPts val="200"/>
              </a:spcAft>
              <a:buClr>
                <a:srgbClr val="404040"/>
              </a:buClr>
              <a:buSzPts val="800"/>
              <a:defRPr/>
            </a:pPr>
            <a:r>
              <a:rPr lang="en-AU" sz="1199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If successful, PRISMS will create an approved </a:t>
            </a:r>
            <a:r>
              <a:rPr lang="en-AU" sz="1199" dirty="0" err="1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199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then send back the </a:t>
            </a:r>
            <a:r>
              <a:rPr lang="en-AU" sz="1199" dirty="0" err="1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en-AU" sz="1199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code and certificate to your system.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155063-FE43-4581-840A-67DE1CE18854}"/>
              </a:ext>
            </a:extLst>
          </p:cNvPr>
          <p:cNvCxnSpPr>
            <a:cxnSpLocks/>
          </p:cNvCxnSpPr>
          <p:nvPr/>
        </p:nvCxnSpPr>
        <p:spPr>
          <a:xfrm>
            <a:off x="5768457" y="1732508"/>
            <a:ext cx="2712729" cy="2209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220470"/>
      </p:ext>
    </p:extLst>
  </p:cSld>
  <p:clrMapOvr>
    <a:masterClrMapping/>
  </p:clrMapOvr>
</p:sld>
</file>

<file path=ppt/theme/theme1.xml><?xml version="1.0" encoding="utf-8"?>
<a:theme xmlns:a="http://schemas.openxmlformats.org/drawingml/2006/main" name="2_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EBA71-21F7-4875-9EC0-E2E871BD726E}" vid="{C1130F24-8C06-4FC3-8BB0-31AA841E315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EBA71-21F7-4875-9EC0-E2E871BD726E}" vid="{7F349792-24D5-458E-A4C2-D619AF20AAB1}"/>
    </a:ext>
  </a:extLst>
</a:theme>
</file>

<file path=ppt/theme/theme3.xml><?xml version="1.0" encoding="utf-8"?>
<a:theme xmlns:a="http://schemas.openxmlformats.org/drawingml/2006/main" name="4_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EBA71-21F7-4875-9EC0-E2E871BD726E}" vid="{6B740B3B-71B5-4177-A148-68082F97FE72}"/>
    </a:ext>
  </a:extLst>
</a:theme>
</file>

<file path=ppt/theme/theme4.xml><?xml version="1.0" encoding="utf-8"?>
<a:theme xmlns:a="http://schemas.openxmlformats.org/drawingml/2006/main" name="4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19-0287 - Powerpoint Template_02.pptx" id="{0BF07D53-F4DC-4897-847D-DA9E0615D256}" vid="{DA4E5E8F-FA2D-44CC-98DD-1A55982EB66E}"/>
    </a:ext>
  </a:extLst>
</a:theme>
</file>

<file path=ppt/theme/theme5.xml><?xml version="1.0" encoding="utf-8"?>
<a:theme xmlns:a="http://schemas.openxmlformats.org/drawingml/2006/main" name="3_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8_DEWR powerpoint.pptx" id="{B1AD4DB3-B9DE-4C23-8FE2-896228EC20AF}" vid="{B88D1846-555E-4AED-A3B4-C08EB28AE527}"/>
    </a:ext>
  </a:extLst>
</a:theme>
</file>

<file path=ppt/theme/theme6.xml><?xml version="1.0" encoding="utf-8"?>
<a:theme xmlns:a="http://schemas.openxmlformats.org/drawingml/2006/main" name="3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8_DEWR powerpoint.pptx" id="{B1AD4DB3-B9DE-4C23-8FE2-896228EC20AF}" vid="{48692EDD-D0AA-4AE2-833F-C9449EAC40AF}"/>
    </a:ext>
  </a:extLst>
</a:theme>
</file>

<file path=ppt/theme/theme7.xml><?xml version="1.0" encoding="utf-8"?>
<a:theme xmlns:a="http://schemas.openxmlformats.org/drawingml/2006/main" name="5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8_DEWR powerpoint.pptx" id="{B1AD4DB3-B9DE-4C23-8FE2-896228EC20AF}" vid="{49BA65DD-361C-4052-B4F3-4B60985038A5}"/>
    </a:ext>
  </a:extLst>
</a:theme>
</file>

<file path=ppt/theme/theme8.xml><?xml version="1.0" encoding="utf-8"?>
<a:theme xmlns:a="http://schemas.openxmlformats.org/drawingml/2006/main" name="5_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8_DEWR powerpoint.pptx" id="{B1AD4DB3-B9DE-4C23-8FE2-896228EC20AF}" vid="{05B84B92-3EBF-4226-8829-A47A3D05071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A1FA163F83FC4DA7B02D4604972D30" ma:contentTypeVersion="22" ma:contentTypeDescription="Create a new document." ma:contentTypeScope="" ma:versionID="820d9bd2ecc54e733feb8fe18188b3b2">
  <xsd:schema xmlns:xsd="http://www.w3.org/2001/XMLSchema" xmlns:xs="http://www.w3.org/2001/XMLSchema" xmlns:p="http://schemas.microsoft.com/office/2006/metadata/properties" xmlns:ns1="http://schemas.microsoft.com/sharepoint/v3" xmlns:ns2="e72c3662-d489-4d5c-a678-b18c0e8aeb72" xmlns:ns4="ac66cff4-b0ee-4863-94d2-8c70a4f03800" targetNamespace="http://schemas.microsoft.com/office/2006/metadata/properties" ma:root="true" ma:fieldsID="e6860e5649e0432c3fa075ea919db21a" ns1:_="" ns2:_="" ns4:_="">
    <xsd:import namespace="http://schemas.microsoft.com/sharepoint/v3"/>
    <xsd:import namespace="e72c3662-d489-4d5c-a678-b18c0e8aeb72"/>
    <xsd:import namespace="ac66cff4-b0ee-4863-94d2-8c70a4f0380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la020d86e283469abb02d1589f8af8a1" minOccurs="0"/>
                <xsd:element ref="ns2:TaxCatchAll" minOccurs="0"/>
                <xsd:element ref="ns2:TaxCatchAllLabel" minOccurs="0"/>
                <xsd:element ref="ns2:pfc532bc3d924724be3e431fa8a34286" minOccurs="0"/>
                <xsd:element ref="ns2:ItemPublishedDate" minOccurs="0"/>
                <xsd:element ref="ns2:ItemSubFunction" minOccurs="0"/>
                <xsd:element ref="ns2:idf49b01858c4ab7b49fec8a6554c79a" minOccurs="0"/>
                <xsd:element ref="ns1:RoutingRuleDescription" minOccurs="0"/>
                <xsd:element ref="ns4:DepartmentStrea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RoutingRuleDescription" ma:index="21" nillable="true" ma:displayName="Description" ma:description="" ma:internalName="Description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c3662-d489-4d5c-a678-b18c0e8aeb72" elementFormDefault="qualified">
    <xsd:import namespace="http://schemas.microsoft.com/office/2006/documentManagement/types"/>
    <xsd:import namespace="http://schemas.microsoft.com/office/infopath/2007/PartnerControls"/>
    <xsd:element name="la020d86e283469abb02d1589f8af8a1" ma:index="10" nillable="true" ma:taxonomy="true" ma:internalName="la020d86e283469abb02d1589f8af8a1" ma:taxonomyFieldName="ItemFunction" ma:displayName="ItemFunction" ma:default="" ma:fieldId="{5a020d86-e283-469a-bb02-d1589f8af8a1}" ma:taxonomyMulti="true" ma:sspId="e520a5ab-959b-4497-846e-ecf021209760" ma:termSetId="500dca29-876a-49bd-b8dc-c6f2804565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d6138047-387a-4e95-b03f-01c654819da7}" ma:internalName="TaxCatchAll" ma:showField="CatchAllData" ma:web="e72c3662-d489-4d5c-a678-b18c0e8aeb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d6138047-387a-4e95-b03f-01c654819da7}" ma:internalName="TaxCatchAllLabel" ma:readOnly="true" ma:showField="CatchAllDataLabel" ma:web="e72c3662-d489-4d5c-a678-b18c0e8aeb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c532bc3d924724be3e431fa8a34286" ma:index="14" nillable="true" ma:taxonomy="true" ma:internalName="pfc532bc3d924724be3e431fa8a34286" ma:taxonomyFieldName="ItemKeywords" ma:displayName="ItemKeywords" ma:default="" ma:fieldId="{9fc532bc-3d92-4724-be3e-431fa8a34286}" ma:taxonomyMulti="true" ma:sspId="e520a5ab-959b-4497-846e-ecf021209760" ma:termSetId="52ec04fe-4771-452d-bd1c-6f9c996c5bd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temPublishedDate" ma:index="16" nillable="true" ma:displayName="ItemPublishedDate" ma:format="DateOnly" ma:internalName="ItemPublishedDate">
      <xsd:simpleType>
        <xsd:restriction base="dms:DateTime"/>
      </xsd:simpleType>
    </xsd:element>
    <xsd:element name="ItemSubFunction" ma:index="17" nillable="true" ma:displayName="ItemSubFunction" ma:default="Resources" ma:format="Dropdown" ma:internalName="ItemSubFunction">
      <xsd:simpleType>
        <xsd:restriction base="dms:Choice">
          <xsd:enumeration value="Accounts Payable"/>
          <xsd:enumeration value="Advice and Support"/>
          <xsd:enumeration value="Approach to Market (ATM)/Tender Process"/>
          <xsd:enumeration value="Audit"/>
          <xsd:enumeration value="AusTender"/>
          <xsd:enumeration value="Branding"/>
          <xsd:enumeration value="Bullying and harassment"/>
          <xsd:enumeration value="Business continuity"/>
          <xsd:enumeration value="Case Study"/>
          <xsd:enumeration value="Child Safety"/>
          <xsd:enumeration value="Community of Practice"/>
          <xsd:enumeration value="Complaints"/>
          <xsd:enumeration value="4. Close Phase"/>
          <xsd:enumeration value="Communicate to the public"/>
          <xsd:enumeration value="Communicate to staff"/>
          <xsd:enumeration value="Confidentiality, Conflict of Interest, Probity and Risk"/>
          <xsd:enumeration value="Consultation"/>
          <xsd:enumeration value="Continuity"/>
          <xsd:enumeration value="Contracts"/>
          <xsd:enumeration value="Credit Card"/>
          <xsd:enumeration value="Delegated legislation"/>
          <xsd:enumeration value="Delegations and Authorisations Register"/>
          <xsd:enumeration value="Deregulation"/>
          <xsd:enumeration value="Domestic and family violence support"/>
          <xsd:enumeration value="Domestic travel"/>
          <xsd:enumeration value="Emergency"/>
          <xsd:enumeration value="Emergency plan and procedure"/>
          <xsd:enumeration value="Employee Responsibilities"/>
          <xsd:enumeration value="Employment Conditions"/>
          <xsd:enumeration value="Evaluation"/>
          <xsd:enumeration value="3. Execute Phase"/>
          <xsd:enumeration value="Financial Delegations"/>
          <xsd:enumeration value="Financial Framework (Supplementary Powers)"/>
          <xsd:enumeration value="Financial Viability"/>
          <xsd:enumeration value="Flexible working arrangements"/>
          <xsd:enumeration value="Forms and Templates"/>
          <xsd:enumeration value="Fraud"/>
          <xsd:enumeration value="General Procurement"/>
          <xsd:enumeration value="Good Receipting / Invoice Payments"/>
          <xsd:enumeration value="Grants"/>
          <xsd:enumeration value="Help guides"/>
          <xsd:enumeration value="HUB"/>
          <xsd:enumeration value="ICT"/>
          <xsd:enumeration value="Intellectual Property"/>
          <xsd:enumeration value="Ill or injured employees"/>
          <xsd:enumeration value="Indigenous Procurement Policy"/>
          <xsd:enumeration value="1. Initiate Phase"/>
          <xsd:enumeration value="Innovation"/>
          <xsd:enumeration value="Internal Communication"/>
          <xsd:enumeration value="International travel"/>
          <xsd:enumeration value="Intranet"/>
          <xsd:enumeration value="Leave"/>
          <xsd:enumeration value="Legislation Compliance"/>
          <xsd:enumeration value="Library"/>
          <xsd:enumeration value="Litigation"/>
          <xsd:enumeration value="Managing people concerns"/>
          <xsd:enumeration value="Media"/>
          <xsd:enumeration value="Non ICT Contractors"/>
          <xsd:enumeration value="Ombudsman"/>
          <xsd:enumeration value="Onboarding"/>
          <xsd:enumeration value="Other"/>
          <xsd:enumeration value="Outside work"/>
          <xsd:enumeration value="PDMS"/>
          <xsd:enumeration value="Performance development"/>
          <xsd:enumeration value="Pilot Program Management Framework"/>
          <xsd:enumeration value="Pilot Program Management Templates"/>
          <xsd:enumeration value="Placemats"/>
          <xsd:enumeration value="Policy Capability"/>
          <xsd:enumeration value="2. Plan Phase"/>
          <xsd:enumeration value="Practical Guide"/>
          <xsd:enumeration value="Primary legislation"/>
          <xsd:enumeration value="Privacy"/>
          <xsd:enumeration value="Probation"/>
          <xsd:enumeration value="Process Maps and Policies"/>
          <xsd:enumeration value="Procurement contracts"/>
          <xsd:enumeration value="Project Factsheets"/>
          <xsd:enumeration value="Project Management"/>
          <xsd:enumeration value="Project Management Framework"/>
          <xsd:enumeration value="Portfolio Project Office"/>
          <xsd:enumeration value="Recruitment"/>
          <xsd:enumeration value="Research and Analysis"/>
          <xsd:enumeration value="Resources"/>
          <xsd:enumeration value="Review of Action"/>
          <xsd:enumeration value="Risk"/>
          <xsd:enumeration value="Security"/>
          <xsd:enumeration value="Snapshots"/>
          <xsd:enumeration value="Social Media"/>
          <xsd:enumeration value="Stationery Orders"/>
          <xsd:enumeration value="Strategic Projects"/>
          <xsd:enumeration value="Strategic Papers"/>
          <xsd:enumeration value="Supporting employees with disability"/>
          <xsd:enumeration value="Tabling"/>
          <xsd:enumeration value="Template"/>
          <xsd:enumeration value="Travel"/>
          <xsd:enumeration value="Useful documents"/>
          <xsd:enumeration value="Web Publishing"/>
          <xsd:enumeration value="Work Health and Safety"/>
        </xsd:restriction>
      </xsd:simpleType>
    </xsd:element>
    <xsd:element name="idf49b01858c4ab7b49fec8a6554c79a" ma:index="18" nillable="true" ma:taxonomy="true" ma:internalName="idf49b01858c4ab7b49fec8a6554c79a" ma:taxonomyFieldName="ItemType" ma:displayName="ItemType" ma:default="" ma:fieldId="{2df49b01-858c-4ab7-b49f-ec8a6554c79a}" ma:sspId="e520a5ab-959b-4497-846e-ecf021209760" ma:termSetId="e61d93ee-2930-434d-a8ce-0180227df0f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6cff4-b0ee-4863-94d2-8c70a4f03800" elementFormDefault="qualified">
    <xsd:import namespace="http://schemas.microsoft.com/office/2006/documentManagement/types"/>
    <xsd:import namespace="http://schemas.microsoft.com/office/infopath/2007/PartnerControls"/>
    <xsd:element name="DepartmentStream" ma:index="23" nillable="true" ma:displayName="DepartmentStream" ma:format="RadioButtons" ma:internalName="DepartmentStream">
      <xsd:simpleType>
        <xsd:restriction base="dms:Choice">
          <xsd:enumeration value="Employment"/>
          <xsd:enumeration value="Educ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2c3662-d489-4d5c-a678-b18c0e8aeb72">
      <Value>1999</Value>
      <Value>1976</Value>
      <Value>1996</Value>
    </TaxCatchAll>
    <idf49b01858c4ab7b49fec8a6554c79a xmlns="e72c3662-d489-4d5c-a678-b18c0e8aeb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60f4875c-5740-43a9-8840-cfcba2da81bd</TermId>
        </TermInfo>
      </Terms>
    </idf49b01858c4ab7b49fec8a6554c79a>
    <DepartmentStream xmlns="ac66cff4-b0ee-4863-94d2-8c70a4f03800" xsi:nil="true"/>
    <pfc532bc3d924724be3e431fa8a34286 xmlns="e72c3662-d489-4d5c-a678-b18c0e8aeb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9706ad1b-dfa6-4d44-b515-12d7e5bc9d3f</TermId>
        </TermInfo>
      </Terms>
    </pfc532bc3d924724be3e431fa8a34286>
    <la020d86e283469abb02d1589f8af8a1 xmlns="e72c3662-d489-4d5c-a678-b18c0e8aeb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9d5354d3-d1c2-4163-a4db-c06e4aa61e3a</TermId>
        </TermInfo>
      </Terms>
    </la020d86e283469abb02d1589f8af8a1>
    <ItemPublishedDate xmlns="e72c3662-d489-4d5c-a678-b18c0e8aeb72" xsi:nil="true"/>
    <PublishingExpirationDate xmlns="http://schemas.microsoft.com/sharepoint/v3" xsi:nil="true"/>
    <RoutingRuleDescription xmlns="http://schemas.microsoft.com/sharepoint/v3">0168_DE Powerpoint</RoutingRuleDescription>
    <PublishingStartDate xmlns="http://schemas.microsoft.com/sharepoint/v3" xsi:nil="true"/>
    <ItemSubFunction xmlns="e72c3662-d489-4d5c-a678-b18c0e8aeb72">Resources</ItemSubFunction>
  </documentManagement>
</p:properties>
</file>

<file path=customXml/itemProps1.xml><?xml version="1.0" encoding="utf-8"?>
<ds:datastoreItem xmlns:ds="http://schemas.openxmlformats.org/officeDocument/2006/customXml" ds:itemID="{2CCB7174-F255-4ACF-9781-E6E359C19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2c3662-d489-4d5c-a678-b18c0e8aeb72"/>
    <ds:schemaRef ds:uri="ac66cff4-b0ee-4863-94d2-8c70a4f038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47B031-0593-4385-B3DD-91C3E65F4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5A463-E88A-4765-9A1A-8834114F8F6A}">
  <ds:schemaRefs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sharepoint/v3"/>
    <ds:schemaRef ds:uri="ac66cff4-b0ee-4863-94d2-8c70a4f03800"/>
    <ds:schemaRef ds:uri="e72c3662-d489-4d5c-a678-b18c0e8aeb7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Template_Widescreen</Template>
  <TotalTime>2116</TotalTime>
  <Words>1321</Words>
  <Application>Microsoft Office PowerPoint</Application>
  <PresentationFormat>Custom</PresentationFormat>
  <Paragraphs>281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Calibri</vt:lpstr>
      <vt:lpstr>Helvetica</vt:lpstr>
      <vt:lpstr>Lato Light</vt:lpstr>
      <vt:lpstr>Montserrat</vt:lpstr>
      <vt:lpstr>Poppins</vt:lpstr>
      <vt:lpstr>Symbol</vt:lpstr>
      <vt:lpstr>Wingdings</vt:lpstr>
      <vt:lpstr>2_Cover page</vt:lpstr>
      <vt:lpstr>2_White</vt:lpstr>
      <vt:lpstr>4_Navy</vt:lpstr>
      <vt:lpstr>4_White</vt:lpstr>
      <vt:lpstr>3_Cover page</vt:lpstr>
      <vt:lpstr>3_White</vt:lpstr>
      <vt:lpstr>5_White</vt:lpstr>
      <vt:lpstr>5_Navy</vt:lpstr>
      <vt:lpstr>PRISMS Modernisation Project Inaugural Technical Working Group 30 November 2022</vt:lpstr>
      <vt:lpstr>Today’s session</vt:lpstr>
      <vt:lpstr>              </vt:lpstr>
      <vt:lpstr>International student enrolments</vt:lpstr>
      <vt:lpstr>Student visa lodgements</vt:lpstr>
      <vt:lpstr>PowerPoint Presentation</vt:lpstr>
      <vt:lpstr>              </vt:lpstr>
      <vt:lpstr>              </vt:lpstr>
      <vt:lpstr>PowerPoint Presentation</vt:lpstr>
      <vt:lpstr>PRISMS: Implementation Plan</vt:lpstr>
      <vt:lpstr>PRISMS Modernisation Survey Responses</vt:lpstr>
      <vt:lpstr>Intention to use API by Provider Main Sector</vt:lpstr>
      <vt:lpstr>Provider Visits – Penetration by State</vt:lpstr>
      <vt:lpstr>Provider System Usage Sample Size: 682 Providers</vt:lpstr>
      <vt:lpstr>ESOS Reporting Future State</vt:lpstr>
      <vt:lpstr>SLIDO questionnaire results from 2022 AIEC presentation </vt:lpstr>
      <vt:lpstr>PowerPoint Presentation</vt:lpstr>
      <vt:lpstr>PowerPoint Presentation</vt:lpstr>
      <vt:lpstr>PowerPoint Presentation</vt:lpstr>
      <vt:lpstr>PowerPoint Presentation</vt:lpstr>
      <vt:lpstr>Thank you!  Questions?  Contact prismsAPI@education.gov.au</vt:lpstr>
      <vt:lpstr>PRISMS Modernisation Project</vt:lpstr>
      <vt:lpstr>PowerPoint Presentation</vt:lpstr>
      <vt:lpstr>Introduction to the Delivery team</vt:lpstr>
      <vt:lpstr>Delivery approach</vt:lpstr>
      <vt:lpstr>What’s the problem we’re trying to solve?</vt:lpstr>
      <vt:lpstr>PRISMS Stakeholders</vt:lpstr>
      <vt:lpstr>Assumptions and challenges</vt:lpstr>
      <vt:lpstr>Initial focus – CoE Create</vt:lpstr>
      <vt:lpstr>Initial focus – Approved CoE Create</vt:lpstr>
      <vt:lpstr>Authentication and Authorisation</vt:lpstr>
      <vt:lpstr>PowerPoint Presentation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0168_DE Powerpoint</dc:title>
  <dc:creator>BRENNAN,Kate</dc:creator>
  <cp:keywords>0168_DE Powerpoint</cp:keywords>
  <cp:lastModifiedBy>ASHTON,Michael</cp:lastModifiedBy>
  <cp:revision>61</cp:revision>
  <dcterms:created xsi:type="dcterms:W3CDTF">2021-01-05T02:59:23Z</dcterms:created>
  <dcterms:modified xsi:type="dcterms:W3CDTF">2023-02-03T04:00:00Z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0x01010079A1FA163F83FC4DA7B02D4604972D30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8" name="MSIP_Label_79d889eb-932f-4752-8739-64d25806ef64_Enabled">
    <vt:lpwstr>true</vt:lpwstr>
  </property>
  <property fmtid="{D5CDD505-2E9C-101B-9397-08002B2CF9AE}" pid="9" name="MSIP_Label_79d889eb-932f-4752-8739-64d25806ef64_SetDate">
    <vt:lpwstr>2022-06-10T07:23:39Z</vt:lpwstr>
  </property>
  <property fmtid="{D5CDD505-2E9C-101B-9397-08002B2CF9AE}" pid="10" name="MSIP_Label_79d889eb-932f-4752-8739-64d25806ef64_Method">
    <vt:lpwstr>Privileged</vt:lpwstr>
  </property>
  <property fmtid="{D5CDD505-2E9C-101B-9397-08002B2CF9AE}" pid="11" name="MSIP_Label_79d889eb-932f-4752-8739-64d25806ef64_Name">
    <vt:lpwstr>79d889eb-932f-4752-8739-64d25806ef64</vt:lpwstr>
  </property>
  <property fmtid="{D5CDD505-2E9C-101B-9397-08002B2CF9AE}" pid="12" name="MSIP_Label_79d889eb-932f-4752-8739-64d25806ef64_SiteId">
    <vt:lpwstr>dd0cfd15-4558-4b12-8bad-ea26984fc417</vt:lpwstr>
  </property>
  <property fmtid="{D5CDD505-2E9C-101B-9397-08002B2CF9AE}" pid="13" name="MSIP_Label_79d889eb-932f-4752-8739-64d25806ef64_ActionId">
    <vt:lpwstr>20a0e1c8-7f26-49c6-8b9b-dcbf8fabe1a1</vt:lpwstr>
  </property>
  <property fmtid="{D5CDD505-2E9C-101B-9397-08002B2CF9AE}" pid="14" name="MSIP_Label_79d889eb-932f-4752-8739-64d25806ef64_ContentBits">
    <vt:lpwstr>0</vt:lpwstr>
  </property>
  <property fmtid="{D5CDD505-2E9C-101B-9397-08002B2CF9AE}" pid="15" name="ItemKeywords">
    <vt:lpwstr>1996;#template|9706ad1b-dfa6-4d44-b515-12d7e5bc9d3f</vt:lpwstr>
  </property>
  <property fmtid="{D5CDD505-2E9C-101B-9397-08002B2CF9AE}" pid="16" name="ItemFunction">
    <vt:lpwstr>1976;#communication|9d5354d3-d1c2-4163-a4db-c06e4aa61e3a</vt:lpwstr>
  </property>
  <property fmtid="{D5CDD505-2E9C-101B-9397-08002B2CF9AE}" pid="17" name="ItemType">
    <vt:lpwstr>1999;#template|60f4875c-5740-43a9-8840-cfcba2da81bd</vt:lpwstr>
  </property>
</Properties>
</file>